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tags/tag2.xml" ContentType="application/vnd.openxmlformats-officedocument.presentationml.tags+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Lst>
  <p:notesMasterIdLst>
    <p:notesMasterId r:id="rId533"/>
  </p:notesMasterIdLst>
  <p:sldIdLst>
    <p:sldId id="256" r:id="rId2"/>
    <p:sldId id="257" r:id="rId3"/>
    <p:sldId id="258" r:id="rId4"/>
    <p:sldId id="2134806565" r:id="rId5"/>
    <p:sldId id="2134806493" r:id="rId6"/>
    <p:sldId id="2134806602" r:id="rId7"/>
    <p:sldId id="2134806603" r:id="rId8"/>
    <p:sldId id="2134806604" r:id="rId9"/>
    <p:sldId id="2134806605" r:id="rId10"/>
    <p:sldId id="2134806171" r:id="rId11"/>
    <p:sldId id="338" r:id="rId12"/>
    <p:sldId id="2134806606" r:id="rId13"/>
    <p:sldId id="2134806494" r:id="rId14"/>
    <p:sldId id="2134806042" r:id="rId15"/>
    <p:sldId id="2134806608" r:id="rId16"/>
    <p:sldId id="2134806609" r:id="rId17"/>
    <p:sldId id="2134806481" r:id="rId18"/>
    <p:sldId id="334" r:id="rId19"/>
    <p:sldId id="2134806610" r:id="rId20"/>
    <p:sldId id="2134806057" r:id="rId21"/>
    <p:sldId id="2134806483" r:id="rId22"/>
    <p:sldId id="2810" r:id="rId23"/>
    <p:sldId id="2134806484" r:id="rId24"/>
    <p:sldId id="2134806131" r:id="rId25"/>
    <p:sldId id="2134806485" r:id="rId26"/>
    <p:sldId id="2134806213" r:id="rId27"/>
    <p:sldId id="2134806486" r:id="rId28"/>
    <p:sldId id="2134806054" r:id="rId29"/>
    <p:sldId id="2134806487" r:id="rId30"/>
    <p:sldId id="2134806214" r:id="rId31"/>
    <p:sldId id="2134806611" r:id="rId32"/>
    <p:sldId id="2134806612" r:id="rId33"/>
    <p:sldId id="2134806613" r:id="rId34"/>
    <p:sldId id="2134806216" r:id="rId35"/>
    <p:sldId id="2134806614" r:id="rId36"/>
    <p:sldId id="2134806217" r:id="rId37"/>
    <p:sldId id="2134806615" r:id="rId38"/>
    <p:sldId id="2134806218" r:id="rId39"/>
    <p:sldId id="2134806492" r:id="rId40"/>
    <p:sldId id="2134806219" r:id="rId41"/>
    <p:sldId id="2134806649" r:id="rId42"/>
    <p:sldId id="2134806650" r:id="rId43"/>
    <p:sldId id="2134806651" r:id="rId44"/>
    <p:sldId id="2134806653" r:id="rId45"/>
    <p:sldId id="2134806652" r:id="rId46"/>
    <p:sldId id="2134806654" r:id="rId47"/>
    <p:sldId id="2134806655" r:id="rId48"/>
    <p:sldId id="2134806657" r:id="rId49"/>
    <p:sldId id="2134806658" r:id="rId50"/>
    <p:sldId id="2134806659" r:id="rId51"/>
    <p:sldId id="2134806660" r:id="rId52"/>
    <p:sldId id="2134806661" r:id="rId53"/>
    <p:sldId id="2134806662" r:id="rId54"/>
    <p:sldId id="2134806663" r:id="rId55"/>
    <p:sldId id="2134806664" r:id="rId56"/>
    <p:sldId id="2134806665" r:id="rId57"/>
    <p:sldId id="2134806666" r:id="rId58"/>
    <p:sldId id="2134806667" r:id="rId59"/>
    <p:sldId id="2134806669" r:id="rId60"/>
    <p:sldId id="2134806670" r:id="rId61"/>
    <p:sldId id="2134806671" r:id="rId62"/>
    <p:sldId id="2134806685" r:id="rId63"/>
    <p:sldId id="2134806668" r:id="rId64"/>
    <p:sldId id="2134806686" r:id="rId65"/>
    <p:sldId id="2134806672" r:id="rId66"/>
    <p:sldId id="2134806673" r:id="rId67"/>
    <p:sldId id="2134806568" r:id="rId68"/>
    <p:sldId id="2134806687" r:id="rId69"/>
    <p:sldId id="2134806569" r:id="rId70"/>
    <p:sldId id="2134806570" r:id="rId71"/>
    <p:sldId id="2134806571" r:id="rId72"/>
    <p:sldId id="2134806572" r:id="rId73"/>
    <p:sldId id="2134806573" r:id="rId74"/>
    <p:sldId id="2134806574" r:id="rId75"/>
    <p:sldId id="2134806575" r:id="rId76"/>
    <p:sldId id="2134806576" r:id="rId77"/>
    <p:sldId id="2134806577" r:id="rId78"/>
    <p:sldId id="2134806578" r:id="rId79"/>
    <p:sldId id="2134806579" r:id="rId80"/>
    <p:sldId id="2134806580" r:id="rId81"/>
    <p:sldId id="2134806581" r:id="rId82"/>
    <p:sldId id="2134806582" r:id="rId83"/>
    <p:sldId id="2134806583" r:id="rId84"/>
    <p:sldId id="2134806584" r:id="rId85"/>
    <p:sldId id="2134806585" r:id="rId86"/>
    <p:sldId id="2134806586" r:id="rId87"/>
    <p:sldId id="2134806587" r:id="rId88"/>
    <p:sldId id="2134806588" r:id="rId89"/>
    <p:sldId id="2134806589" r:id="rId90"/>
    <p:sldId id="2134806590" r:id="rId91"/>
    <p:sldId id="2134806591" r:id="rId92"/>
    <p:sldId id="2134806592" r:id="rId93"/>
    <p:sldId id="2134806501" r:id="rId94"/>
    <p:sldId id="2134806160" r:id="rId95"/>
    <p:sldId id="2134806184" r:id="rId96"/>
    <p:sldId id="2134806163" r:id="rId97"/>
    <p:sldId id="2134806674" r:id="rId98"/>
    <p:sldId id="2134806675" r:id="rId99"/>
    <p:sldId id="2134806676" r:id="rId100"/>
    <p:sldId id="2134806677" r:id="rId101"/>
    <p:sldId id="2134806265" r:id="rId102"/>
    <p:sldId id="2134806266" r:id="rId103"/>
    <p:sldId id="2134806616" r:id="rId104"/>
    <p:sldId id="2134806617" r:id="rId105"/>
    <p:sldId id="2134806268" r:id="rId106"/>
    <p:sldId id="2134806269" r:id="rId107"/>
    <p:sldId id="2134806270" r:id="rId108"/>
    <p:sldId id="2134806271" r:id="rId109"/>
    <p:sldId id="2134806272" r:id="rId110"/>
    <p:sldId id="2134806273" r:id="rId111"/>
    <p:sldId id="2134806618" r:id="rId112"/>
    <p:sldId id="2134806275" r:id="rId113"/>
    <p:sldId id="2134806276" r:id="rId114"/>
    <p:sldId id="2134806277" r:id="rId115"/>
    <p:sldId id="2134806619" r:id="rId116"/>
    <p:sldId id="2134806278" r:id="rId117"/>
    <p:sldId id="320" r:id="rId118"/>
    <p:sldId id="416" r:id="rId119"/>
    <p:sldId id="417" r:id="rId120"/>
    <p:sldId id="418" r:id="rId121"/>
    <p:sldId id="419" r:id="rId122"/>
    <p:sldId id="325" r:id="rId123"/>
    <p:sldId id="2134806620" r:id="rId124"/>
    <p:sldId id="2134806280" r:id="rId125"/>
    <p:sldId id="2134806594" r:id="rId126"/>
    <p:sldId id="298" r:id="rId127"/>
    <p:sldId id="299" r:id="rId128"/>
    <p:sldId id="300" r:id="rId129"/>
    <p:sldId id="301" r:id="rId130"/>
    <p:sldId id="2134806595" r:id="rId131"/>
    <p:sldId id="303" r:id="rId132"/>
    <p:sldId id="2134806141" r:id="rId133"/>
    <p:sldId id="2134806281" r:id="rId134"/>
    <p:sldId id="2134806637" r:id="rId135"/>
    <p:sldId id="2134806282" r:id="rId136"/>
    <p:sldId id="2134806317" r:id="rId137"/>
    <p:sldId id="2134806624" r:id="rId138"/>
    <p:sldId id="2134806323" r:id="rId139"/>
    <p:sldId id="2814" r:id="rId140"/>
    <p:sldId id="2134806625" r:id="rId141"/>
    <p:sldId id="2134806320" r:id="rId142"/>
    <p:sldId id="2134806322" r:id="rId143"/>
    <p:sldId id="2134806321" r:id="rId144"/>
    <p:sldId id="268" r:id="rId145"/>
    <p:sldId id="2134806325" r:id="rId146"/>
    <p:sldId id="2134806324" r:id="rId147"/>
    <p:sldId id="2134806646" r:id="rId148"/>
    <p:sldId id="2134806326" r:id="rId149"/>
    <p:sldId id="2134806639" r:id="rId150"/>
    <p:sldId id="2134806284" r:id="rId151"/>
    <p:sldId id="2134806285" r:id="rId152"/>
    <p:sldId id="2134806056" r:id="rId153"/>
    <p:sldId id="2134806598" r:id="rId154"/>
    <p:sldId id="401" r:id="rId155"/>
    <p:sldId id="352" r:id="rId156"/>
    <p:sldId id="2134806300" r:id="rId157"/>
    <p:sldId id="2785" r:id="rId158"/>
    <p:sldId id="2134806599" r:id="rId159"/>
    <p:sldId id="306" r:id="rId160"/>
    <p:sldId id="307" r:id="rId161"/>
    <p:sldId id="308" r:id="rId162"/>
    <p:sldId id="309" r:id="rId163"/>
    <p:sldId id="310" r:id="rId164"/>
    <p:sldId id="311" r:id="rId165"/>
    <p:sldId id="312" r:id="rId166"/>
    <p:sldId id="2134806704" r:id="rId167"/>
    <p:sldId id="2134806600" r:id="rId168"/>
    <p:sldId id="2134806601" r:id="rId169"/>
    <p:sldId id="2134806703" r:id="rId170"/>
    <p:sldId id="262" r:id="rId171"/>
    <p:sldId id="2134806315" r:id="rId172"/>
    <p:sldId id="2134806316" r:id="rId173"/>
    <p:sldId id="263" r:id="rId174"/>
    <p:sldId id="2134806302" r:id="rId175"/>
    <p:sldId id="2134806628" r:id="rId176"/>
    <p:sldId id="2134806629" r:id="rId177"/>
    <p:sldId id="2134806246" r:id="rId178"/>
    <p:sldId id="2134806630" r:id="rId179"/>
    <p:sldId id="2134806297" r:id="rId180"/>
    <p:sldId id="2134806305" r:id="rId181"/>
    <p:sldId id="2134806632" r:id="rId182"/>
    <p:sldId id="2134806235" r:id="rId183"/>
    <p:sldId id="2134806306" r:id="rId184"/>
    <p:sldId id="2134806308" r:id="rId185"/>
    <p:sldId id="2134806647" r:id="rId186"/>
    <p:sldId id="2134806309" r:id="rId187"/>
    <p:sldId id="2134806310" r:id="rId188"/>
    <p:sldId id="2134806634" r:id="rId189"/>
    <p:sldId id="2134806311" r:id="rId190"/>
    <p:sldId id="2134806312" r:id="rId191"/>
    <p:sldId id="2134806648" r:id="rId192"/>
    <p:sldId id="2134806327" r:id="rId193"/>
    <p:sldId id="2134806328" r:id="rId194"/>
    <p:sldId id="2134806329" r:id="rId195"/>
    <p:sldId id="2134806330" r:id="rId196"/>
    <p:sldId id="2134806331" r:id="rId197"/>
    <p:sldId id="2134806332" r:id="rId198"/>
    <p:sldId id="2134806689" r:id="rId199"/>
    <p:sldId id="2134806506" r:id="rId200"/>
    <p:sldId id="2134806338" r:id="rId201"/>
    <p:sldId id="2134806340" r:id="rId202"/>
    <p:sldId id="2134806343" r:id="rId203"/>
    <p:sldId id="2134806342" r:id="rId204"/>
    <p:sldId id="2134806344" r:id="rId205"/>
    <p:sldId id="2134806345" r:id="rId206"/>
    <p:sldId id="2134806346" r:id="rId207"/>
    <p:sldId id="2134806347" r:id="rId208"/>
    <p:sldId id="2134806348" r:id="rId209"/>
    <p:sldId id="2134806505" r:id="rId210"/>
    <p:sldId id="2134806509" r:id="rId211"/>
    <p:sldId id="2134806510" r:id="rId212"/>
    <p:sldId id="2134806511" r:id="rId213"/>
    <p:sldId id="2134806333" r:id="rId214"/>
    <p:sldId id="2134806334" r:id="rId215"/>
    <p:sldId id="2134806352" r:id="rId216"/>
    <p:sldId id="2134806353" r:id="rId217"/>
    <p:sldId id="2134806350" r:id="rId218"/>
    <p:sldId id="2134806132" r:id="rId219"/>
    <p:sldId id="2134806335" r:id="rId220"/>
    <p:sldId id="2134806134" r:id="rId221"/>
    <p:sldId id="2134806336" r:id="rId222"/>
    <p:sldId id="2134806167" r:id="rId223"/>
    <p:sldId id="2134806168" r:id="rId224"/>
    <p:sldId id="2134806169" r:id="rId225"/>
    <p:sldId id="2134806170" r:id="rId226"/>
    <p:sldId id="2134806172" r:id="rId227"/>
    <p:sldId id="2134806173" r:id="rId228"/>
    <p:sldId id="2134806593" r:id="rId229"/>
    <p:sldId id="2713" r:id="rId230"/>
    <p:sldId id="2134806354" r:id="rId231"/>
    <p:sldId id="2134806355" r:id="rId232"/>
    <p:sldId id="2134806507" r:id="rId233"/>
    <p:sldId id="2134806508" r:id="rId234"/>
    <p:sldId id="2134806177" r:id="rId235"/>
    <p:sldId id="2134806356" r:id="rId236"/>
    <p:sldId id="2134806690" r:id="rId237"/>
    <p:sldId id="314" r:id="rId238"/>
    <p:sldId id="2134806621" r:id="rId239"/>
    <p:sldId id="2134806512" r:id="rId240"/>
    <p:sldId id="2134806513" r:id="rId241"/>
    <p:sldId id="289" r:id="rId242"/>
    <p:sldId id="2134806691" r:id="rId243"/>
    <p:sldId id="2134806692" r:id="rId244"/>
    <p:sldId id="2134806693" r:id="rId245"/>
    <p:sldId id="2134806694" r:id="rId246"/>
    <p:sldId id="514" r:id="rId247"/>
    <p:sldId id="511" r:id="rId248"/>
    <p:sldId id="2134806695" r:id="rId249"/>
    <p:sldId id="2134806696" r:id="rId250"/>
    <p:sldId id="2134806120" r:id="rId251"/>
    <p:sldId id="2134806121" r:id="rId252"/>
    <p:sldId id="4149" r:id="rId253"/>
    <p:sldId id="4150" r:id="rId254"/>
    <p:sldId id="2134806130" r:id="rId255"/>
    <p:sldId id="2134806519" r:id="rId256"/>
    <p:sldId id="2134806520" r:id="rId257"/>
    <p:sldId id="2134806133" r:id="rId258"/>
    <p:sldId id="2134806521" r:id="rId259"/>
    <p:sldId id="2134806362" r:id="rId260"/>
    <p:sldId id="2134806363" r:id="rId261"/>
    <p:sldId id="2134806364" r:id="rId262"/>
    <p:sldId id="2134806365" r:id="rId263"/>
    <p:sldId id="2134806366" r:id="rId264"/>
    <p:sldId id="2134806368" r:id="rId265"/>
    <p:sldId id="2134806523" r:id="rId266"/>
    <p:sldId id="2134806524" r:id="rId267"/>
    <p:sldId id="2134806525" r:id="rId268"/>
    <p:sldId id="1876" r:id="rId269"/>
    <p:sldId id="1877" r:id="rId270"/>
    <p:sldId id="260" r:id="rId271"/>
    <p:sldId id="261" r:id="rId272"/>
    <p:sldId id="1878" r:id="rId273"/>
    <p:sldId id="1879" r:id="rId274"/>
    <p:sldId id="2749" r:id="rId275"/>
    <p:sldId id="2750" r:id="rId276"/>
    <p:sldId id="436" r:id="rId277"/>
    <p:sldId id="437" r:id="rId278"/>
    <p:sldId id="2134806702" r:id="rId279"/>
    <p:sldId id="2739" r:id="rId280"/>
    <p:sldId id="438" r:id="rId281"/>
    <p:sldId id="2134806697" r:id="rId282"/>
    <p:sldId id="534" r:id="rId283"/>
    <p:sldId id="2134806101" r:id="rId284"/>
    <p:sldId id="2647" r:id="rId285"/>
    <p:sldId id="2645" r:id="rId286"/>
    <p:sldId id="2134806526" r:id="rId287"/>
    <p:sldId id="2134806369" r:id="rId288"/>
    <p:sldId id="2134806370" r:id="rId289"/>
    <p:sldId id="2134806045" r:id="rId290"/>
    <p:sldId id="2134806527" r:id="rId291"/>
    <p:sldId id="2134806374" r:id="rId292"/>
    <p:sldId id="2134806371" r:id="rId293"/>
    <p:sldId id="2134806372" r:id="rId294"/>
    <p:sldId id="2134806373" r:id="rId295"/>
    <p:sldId id="2134806375" r:id="rId296"/>
    <p:sldId id="2134806377" r:id="rId297"/>
    <p:sldId id="2134806534" r:id="rId298"/>
    <p:sldId id="2134806378" r:id="rId299"/>
    <p:sldId id="2134806379" r:id="rId300"/>
    <p:sldId id="2134806380" r:id="rId301"/>
    <p:sldId id="2134806381" r:id="rId302"/>
    <p:sldId id="2134806382" r:id="rId303"/>
    <p:sldId id="2134806383" r:id="rId304"/>
    <p:sldId id="2134806622" r:id="rId305"/>
    <p:sldId id="2134806385" r:id="rId306"/>
    <p:sldId id="2134806386" r:id="rId307"/>
    <p:sldId id="2134806387" r:id="rId308"/>
    <p:sldId id="2134806388" r:id="rId309"/>
    <p:sldId id="2134806535" r:id="rId310"/>
    <p:sldId id="2134806536" r:id="rId311"/>
    <p:sldId id="277" r:id="rId312"/>
    <p:sldId id="2134806705" r:id="rId313"/>
    <p:sldId id="278" r:id="rId314"/>
    <p:sldId id="2134806552" r:id="rId315"/>
    <p:sldId id="2134806553" r:id="rId316"/>
    <p:sldId id="2134806554" r:id="rId317"/>
    <p:sldId id="2134806555" r:id="rId318"/>
    <p:sldId id="2134806557" r:id="rId319"/>
    <p:sldId id="2134806558" r:id="rId320"/>
    <p:sldId id="2134806559" r:id="rId321"/>
    <p:sldId id="2134806556" r:id="rId322"/>
    <p:sldId id="2134806560" r:id="rId323"/>
    <p:sldId id="2134806561" r:id="rId324"/>
    <p:sldId id="2134806528" r:id="rId325"/>
    <p:sldId id="2134806529" r:id="rId326"/>
    <p:sldId id="2134806530" r:id="rId327"/>
    <p:sldId id="2134806531" r:id="rId328"/>
    <p:sldId id="2134806532" r:id="rId329"/>
    <p:sldId id="2134806533" r:id="rId330"/>
    <p:sldId id="2914" r:id="rId331"/>
    <p:sldId id="2134806393" r:id="rId332"/>
    <p:sldId id="2134806396" r:id="rId333"/>
    <p:sldId id="2134806631" r:id="rId334"/>
    <p:sldId id="267" r:id="rId335"/>
    <p:sldId id="2851" r:id="rId336"/>
    <p:sldId id="2134806398" r:id="rId337"/>
    <p:sldId id="2134806399" r:id="rId338"/>
    <p:sldId id="269" r:id="rId339"/>
    <p:sldId id="264" r:id="rId340"/>
    <p:sldId id="2875" r:id="rId341"/>
    <p:sldId id="266" r:id="rId342"/>
    <p:sldId id="2877" r:id="rId343"/>
    <p:sldId id="2878" r:id="rId344"/>
    <p:sldId id="2879" r:id="rId345"/>
    <p:sldId id="2134806712" r:id="rId346"/>
    <p:sldId id="2134806713" r:id="rId347"/>
    <p:sldId id="2134806537" r:id="rId348"/>
    <p:sldId id="275" r:id="rId349"/>
    <p:sldId id="276" r:id="rId350"/>
    <p:sldId id="1819" r:id="rId351"/>
    <p:sldId id="2134806400" r:id="rId352"/>
    <p:sldId id="2134806538" r:id="rId353"/>
    <p:sldId id="2930" r:id="rId354"/>
    <p:sldId id="2134806406" r:id="rId355"/>
    <p:sldId id="2821" r:id="rId356"/>
    <p:sldId id="2134806407" r:id="rId357"/>
    <p:sldId id="2134806408" r:id="rId358"/>
    <p:sldId id="287" r:id="rId359"/>
    <p:sldId id="280" r:id="rId360"/>
    <p:sldId id="2931" r:id="rId361"/>
    <p:sldId id="290" r:id="rId362"/>
    <p:sldId id="2858" r:id="rId363"/>
    <p:sldId id="2861" r:id="rId364"/>
    <p:sldId id="272" r:id="rId365"/>
    <p:sldId id="2859" r:id="rId366"/>
    <p:sldId id="2134806410" r:id="rId367"/>
    <p:sldId id="2905" r:id="rId368"/>
    <p:sldId id="2906" r:id="rId369"/>
    <p:sldId id="2907" r:id="rId370"/>
    <p:sldId id="2908" r:id="rId371"/>
    <p:sldId id="2866" r:id="rId372"/>
    <p:sldId id="2134806402" r:id="rId373"/>
    <p:sldId id="2892" r:id="rId374"/>
    <p:sldId id="2893" r:id="rId375"/>
    <p:sldId id="2894" r:id="rId376"/>
    <p:sldId id="2134806403" r:id="rId377"/>
    <p:sldId id="2134806404" r:id="rId378"/>
    <p:sldId id="2868" r:id="rId379"/>
    <p:sldId id="2835" r:id="rId380"/>
    <p:sldId id="281" r:id="rId381"/>
    <p:sldId id="2909" r:id="rId382"/>
    <p:sldId id="2910" r:id="rId383"/>
    <p:sldId id="2911" r:id="rId384"/>
    <p:sldId id="2912" r:id="rId385"/>
    <p:sldId id="2913" r:id="rId386"/>
    <p:sldId id="282" r:id="rId387"/>
    <p:sldId id="283" r:id="rId388"/>
    <p:sldId id="2869" r:id="rId389"/>
    <p:sldId id="2134806640" r:id="rId390"/>
    <p:sldId id="368" r:id="rId391"/>
    <p:sldId id="288" r:id="rId392"/>
    <p:sldId id="2134805887" r:id="rId393"/>
    <p:sldId id="2822" r:id="rId394"/>
    <p:sldId id="2823" r:id="rId395"/>
    <p:sldId id="2134806698" r:id="rId396"/>
    <p:sldId id="608" r:id="rId397"/>
    <p:sldId id="331" r:id="rId398"/>
    <p:sldId id="332" r:id="rId399"/>
    <p:sldId id="2824" r:id="rId400"/>
    <p:sldId id="328" r:id="rId401"/>
    <p:sldId id="329" r:id="rId402"/>
    <p:sldId id="330" r:id="rId403"/>
    <p:sldId id="333" r:id="rId404"/>
    <p:sldId id="2134806411" r:id="rId405"/>
    <p:sldId id="2134806539" r:id="rId406"/>
    <p:sldId id="291" r:id="rId407"/>
    <p:sldId id="606" r:id="rId408"/>
    <p:sldId id="2926" r:id="rId409"/>
    <p:sldId id="370" r:id="rId410"/>
    <p:sldId id="371" r:id="rId411"/>
    <p:sldId id="372" r:id="rId412"/>
    <p:sldId id="2927" r:id="rId413"/>
    <p:sldId id="2928" r:id="rId414"/>
    <p:sldId id="335" r:id="rId415"/>
    <p:sldId id="375" r:id="rId416"/>
    <p:sldId id="376" r:id="rId417"/>
    <p:sldId id="292" r:id="rId418"/>
    <p:sldId id="2134806548" r:id="rId419"/>
    <p:sldId id="2134806547" r:id="rId420"/>
    <p:sldId id="2134806700" r:id="rId421"/>
    <p:sldId id="293" r:id="rId422"/>
    <p:sldId id="294" r:id="rId423"/>
    <p:sldId id="2134806545" r:id="rId424"/>
    <p:sldId id="2134806546" r:id="rId425"/>
    <p:sldId id="2134806417" r:id="rId426"/>
    <p:sldId id="2134806418" r:id="rId427"/>
    <p:sldId id="2134806419" r:id="rId428"/>
    <p:sldId id="2134806420" r:id="rId429"/>
    <p:sldId id="2134806421" r:id="rId430"/>
    <p:sldId id="2134806422" r:id="rId431"/>
    <p:sldId id="2134806423" r:id="rId432"/>
    <p:sldId id="2134806424" r:id="rId433"/>
    <p:sldId id="2134806426" r:id="rId434"/>
    <p:sldId id="313" r:id="rId435"/>
    <p:sldId id="319" r:id="rId436"/>
    <p:sldId id="2134806541" r:id="rId437"/>
    <p:sldId id="2134806434" r:id="rId438"/>
    <p:sldId id="2134806428" r:id="rId439"/>
    <p:sldId id="323" r:id="rId440"/>
    <p:sldId id="2921" r:id="rId441"/>
    <p:sldId id="2922" r:id="rId442"/>
    <p:sldId id="2923" r:id="rId443"/>
    <p:sldId id="2924" r:id="rId444"/>
    <p:sldId id="2925" r:id="rId445"/>
    <p:sldId id="386" r:id="rId446"/>
    <p:sldId id="387" r:id="rId447"/>
    <p:sldId id="388" r:id="rId448"/>
    <p:sldId id="378" r:id="rId449"/>
    <p:sldId id="379" r:id="rId450"/>
    <p:sldId id="381" r:id="rId451"/>
    <p:sldId id="2134806540" r:id="rId452"/>
    <p:sldId id="2134806542" r:id="rId453"/>
    <p:sldId id="2134806543" r:id="rId454"/>
    <p:sldId id="2134806544" r:id="rId455"/>
    <p:sldId id="2849" r:id="rId456"/>
    <p:sldId id="2134806389" r:id="rId457"/>
    <p:sldId id="2134805874" r:id="rId458"/>
    <p:sldId id="2134805875" r:id="rId459"/>
    <p:sldId id="4098" r:id="rId460"/>
    <p:sldId id="2134805876" r:id="rId461"/>
    <p:sldId id="2882" r:id="rId462"/>
    <p:sldId id="2134805877" r:id="rId463"/>
    <p:sldId id="2134806549" r:id="rId464"/>
    <p:sldId id="2134806435" r:id="rId465"/>
    <p:sldId id="2134806128" r:id="rId466"/>
    <p:sldId id="2134806550" r:id="rId467"/>
    <p:sldId id="2134806551" r:id="rId468"/>
    <p:sldId id="2134806436" r:id="rId469"/>
    <p:sldId id="2134806437" r:id="rId470"/>
    <p:sldId id="2134806438" r:id="rId471"/>
    <p:sldId id="336" r:id="rId472"/>
    <p:sldId id="337" r:id="rId473"/>
    <p:sldId id="341" r:id="rId474"/>
    <p:sldId id="342" r:id="rId475"/>
    <p:sldId id="343" r:id="rId476"/>
    <p:sldId id="344" r:id="rId477"/>
    <p:sldId id="345" r:id="rId478"/>
    <p:sldId id="346" r:id="rId479"/>
    <p:sldId id="347" r:id="rId480"/>
    <p:sldId id="422" r:id="rId481"/>
    <p:sldId id="520" r:id="rId482"/>
    <p:sldId id="2134806678" r:id="rId483"/>
    <p:sldId id="2134806460" r:id="rId484"/>
    <p:sldId id="2134806679" r:id="rId485"/>
    <p:sldId id="2134806701" r:id="rId486"/>
    <p:sldId id="2134806680" r:id="rId487"/>
    <p:sldId id="2134806462" r:id="rId488"/>
    <p:sldId id="2134806681" r:id="rId489"/>
    <p:sldId id="2134806439" r:id="rId490"/>
    <p:sldId id="2134806440" r:id="rId491"/>
    <p:sldId id="2134806682" r:id="rId492"/>
    <p:sldId id="2134806683" r:id="rId493"/>
    <p:sldId id="2134806443" r:id="rId494"/>
    <p:sldId id="2134806564" r:id="rId495"/>
    <p:sldId id="2134806444" r:id="rId496"/>
    <p:sldId id="2134806445" r:id="rId497"/>
    <p:sldId id="2134806446" r:id="rId498"/>
    <p:sldId id="2134806447" r:id="rId499"/>
    <p:sldId id="492" r:id="rId500"/>
    <p:sldId id="2134806452" r:id="rId501"/>
    <p:sldId id="2134806684" r:id="rId502"/>
    <p:sldId id="2134806458" r:id="rId503"/>
    <p:sldId id="2134806454" r:id="rId504"/>
    <p:sldId id="2134806455" r:id="rId505"/>
    <p:sldId id="2134806456" r:id="rId506"/>
    <p:sldId id="2134806448" r:id="rId507"/>
    <p:sldId id="497" r:id="rId508"/>
    <p:sldId id="2134806450" r:id="rId509"/>
    <p:sldId id="2134806449" r:id="rId510"/>
    <p:sldId id="2134806463" r:id="rId511"/>
    <p:sldId id="2134806464" r:id="rId512"/>
    <p:sldId id="2134806465" r:id="rId513"/>
    <p:sldId id="2134806466" r:id="rId514"/>
    <p:sldId id="2134806467" r:id="rId515"/>
    <p:sldId id="2134806468" r:id="rId516"/>
    <p:sldId id="2134806469" r:id="rId517"/>
    <p:sldId id="2134806470" r:id="rId518"/>
    <p:sldId id="2134806641" r:id="rId519"/>
    <p:sldId id="2134806471" r:id="rId520"/>
    <p:sldId id="2134806472" r:id="rId521"/>
    <p:sldId id="2134806642" r:id="rId522"/>
    <p:sldId id="2134806473" r:id="rId523"/>
    <p:sldId id="2134806474" r:id="rId524"/>
    <p:sldId id="2134806475" r:id="rId525"/>
    <p:sldId id="2134806643" r:id="rId526"/>
    <p:sldId id="2134806644" r:id="rId527"/>
    <p:sldId id="2134806645" r:id="rId528"/>
    <p:sldId id="2134806476" r:id="rId529"/>
    <p:sldId id="2134806158" r:id="rId530"/>
    <p:sldId id="2134806566" r:id="rId531"/>
    <p:sldId id="2134806567" r:id="rId532"/>
  </p:sldIdLst>
  <p:sldSz cx="16256000" cy="9144000"/>
  <p:notesSz cx="6858000" cy="9144000"/>
  <p:embeddedFontLst>
    <p:embeddedFont>
      <p:font typeface="Helvetica Neue" panose="020B0604020202020204" charset="0"/>
      <p:regular r:id="rId534"/>
      <p:bold r:id="rId535"/>
      <p:italic r:id="rId536"/>
      <p:boldItalic r:id="rId537"/>
    </p:embeddedFont>
    <p:embeddedFont>
      <p:font typeface="Lato Light" panose="020F0502020204030203" pitchFamily="34" charset="0"/>
      <p:regular r:id="rId538"/>
      <p:italic r:id="rId539"/>
    </p:embeddedFont>
    <p:embeddedFont>
      <p:font typeface="Noto serif" panose="02020600060500020200" pitchFamily="18" charset="0"/>
      <p:regular r:id="rId540"/>
      <p:bold r:id="rId541"/>
      <p:italic r:id="rId542"/>
      <p:boldItalic r:id="rId543"/>
    </p:embeddedFont>
    <p:embeddedFont>
      <p:font typeface="Nunito" pitchFamily="2" charset="0"/>
      <p:regular r:id="rId544"/>
      <p:bold r:id="rId545"/>
      <p:italic r:id="rId546"/>
      <p:boldItalic r:id="rId547"/>
    </p:embeddedFont>
    <p:embeddedFont>
      <p:font typeface="Open Sans" panose="020B0606030504020204" pitchFamily="34" charset="0"/>
      <p:regular r:id="rId548"/>
      <p:bold r:id="rId549"/>
      <p:italic r:id="rId550"/>
      <p:boldItalic r:id="rId551"/>
    </p:embeddedFont>
    <p:embeddedFont>
      <p:font typeface="Open Sans " panose="020B0604020202020204" charset="0"/>
      <p:regular r:id="rId552"/>
      <p:bold r:id="rId553"/>
      <p:italic r:id="rId554"/>
      <p:boldItalic r:id="rId555"/>
    </p:embeddedFont>
    <p:embeddedFont>
      <p:font typeface="Open Sans ExtraBold" panose="020B0906030804020204" pitchFamily="34" charset="0"/>
      <p:bold r:id="rId556"/>
      <p:boldItalic r:id="rId557"/>
    </p:embeddedFont>
    <p:embeddedFont>
      <p:font typeface="Open Sans ExtraBold" panose="020B0906030804020204" pitchFamily="34" charset="0"/>
      <p:bold r:id="rId556"/>
      <p:boldItalic r:id="rId557"/>
    </p:embeddedFont>
    <p:embeddedFont>
      <p:font typeface="Open Sans Light" panose="020B0306030504020204" pitchFamily="34" charset="0"/>
      <p:regular r:id="rId558"/>
      <p:italic r:id="rId559"/>
    </p:embeddedFont>
    <p:embeddedFont>
      <p:font typeface="Open Sans SemiBold" panose="020B0706030804020204" pitchFamily="34" charset="0"/>
      <p:bold r:id="rId560"/>
      <p:boldItalic r:id="rId561"/>
    </p:embeddedFont>
    <p:embeddedFont>
      <p:font typeface="Open Sans SemiBold" panose="020B0706030804020204" pitchFamily="34" charset="0"/>
      <p:bold r:id="rId560"/>
      <p:boldItalic r:id="rId561"/>
    </p:embeddedFont>
    <p:embeddedFont>
      <p:font typeface="Poppins" panose="00000500000000000000" pitchFamily="2" charset="0"/>
      <p:regular r:id="rId562"/>
      <p:bold r:id="rId563"/>
      <p:italic r:id="rId564"/>
      <p:boldItalic r:id="rId565"/>
    </p:embeddedFont>
    <p:embeddedFont>
      <p:font typeface="Quattrocento Sans" panose="020B0502050000020003" pitchFamily="34" charset="0"/>
      <p:regular r:id="rId566"/>
      <p:bold r:id="rId567"/>
      <p:italic r:id="rId568"/>
      <p:boldItalic r:id="rId569"/>
    </p:embeddedFont>
    <p:embeddedFont>
      <p:font typeface="Segoe UI" panose="020B0502040204020203" pitchFamily="34" charset="0"/>
      <p:regular r:id="rId570"/>
      <p:bold r:id="rId571"/>
      <p:italic r:id="rId572"/>
      <p:boldItalic r:id="rId5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B4811F0-CC81-4919-995D-D2EF65F8775A}">
          <p14:sldIdLst>
            <p14:sldId id="256"/>
            <p14:sldId id="257"/>
            <p14:sldId id="258"/>
            <p14:sldId id="2134806565"/>
            <p14:sldId id="2134806493"/>
            <p14:sldId id="2134806602"/>
            <p14:sldId id="2134806603"/>
            <p14:sldId id="2134806604"/>
            <p14:sldId id="2134806605"/>
            <p14:sldId id="2134806171"/>
            <p14:sldId id="338"/>
            <p14:sldId id="2134806606"/>
            <p14:sldId id="2134806494"/>
            <p14:sldId id="2134806042"/>
            <p14:sldId id="2134806608"/>
            <p14:sldId id="2134806609"/>
            <p14:sldId id="2134806481"/>
            <p14:sldId id="334"/>
            <p14:sldId id="2134806610"/>
            <p14:sldId id="2134806057"/>
            <p14:sldId id="2134806483"/>
            <p14:sldId id="2810"/>
            <p14:sldId id="2134806484"/>
            <p14:sldId id="2134806131"/>
            <p14:sldId id="2134806485"/>
            <p14:sldId id="2134806213"/>
            <p14:sldId id="2134806486"/>
            <p14:sldId id="2134806054"/>
            <p14:sldId id="2134806487"/>
            <p14:sldId id="2134806214"/>
            <p14:sldId id="2134806611"/>
            <p14:sldId id="2134806612"/>
            <p14:sldId id="2134806613"/>
            <p14:sldId id="2134806216"/>
            <p14:sldId id="2134806614"/>
            <p14:sldId id="2134806217"/>
            <p14:sldId id="2134806615"/>
            <p14:sldId id="2134806218"/>
            <p14:sldId id="2134806492"/>
            <p14:sldId id="2134806219"/>
            <p14:sldId id="2134806649"/>
            <p14:sldId id="2134806650"/>
            <p14:sldId id="2134806651"/>
            <p14:sldId id="2134806653"/>
            <p14:sldId id="2134806652"/>
            <p14:sldId id="2134806654"/>
            <p14:sldId id="2134806655"/>
            <p14:sldId id="2134806657"/>
            <p14:sldId id="2134806658"/>
            <p14:sldId id="2134806659"/>
            <p14:sldId id="2134806660"/>
            <p14:sldId id="2134806661"/>
            <p14:sldId id="2134806662"/>
            <p14:sldId id="2134806663"/>
            <p14:sldId id="2134806664"/>
            <p14:sldId id="2134806665"/>
            <p14:sldId id="2134806666"/>
            <p14:sldId id="2134806667"/>
            <p14:sldId id="2134806669"/>
            <p14:sldId id="2134806670"/>
            <p14:sldId id="2134806671"/>
            <p14:sldId id="2134806685"/>
            <p14:sldId id="2134806668"/>
            <p14:sldId id="2134806686"/>
            <p14:sldId id="2134806672"/>
            <p14:sldId id="2134806673"/>
            <p14:sldId id="2134806568"/>
            <p14:sldId id="2134806687"/>
            <p14:sldId id="2134806569"/>
            <p14:sldId id="2134806570"/>
            <p14:sldId id="2134806571"/>
            <p14:sldId id="2134806572"/>
            <p14:sldId id="2134806573"/>
            <p14:sldId id="2134806574"/>
            <p14:sldId id="2134806575"/>
            <p14:sldId id="2134806576"/>
            <p14:sldId id="2134806577"/>
            <p14:sldId id="2134806578"/>
            <p14:sldId id="2134806579"/>
            <p14:sldId id="2134806580"/>
            <p14:sldId id="2134806581"/>
            <p14:sldId id="2134806582"/>
            <p14:sldId id="2134806583"/>
            <p14:sldId id="2134806584"/>
            <p14:sldId id="2134806585"/>
            <p14:sldId id="2134806586"/>
            <p14:sldId id="2134806587"/>
            <p14:sldId id="2134806588"/>
            <p14:sldId id="2134806589"/>
            <p14:sldId id="2134806590"/>
            <p14:sldId id="2134806591"/>
            <p14:sldId id="2134806592"/>
            <p14:sldId id="2134806501"/>
            <p14:sldId id="2134806160"/>
            <p14:sldId id="2134806184"/>
            <p14:sldId id="2134806163"/>
            <p14:sldId id="2134806674"/>
            <p14:sldId id="2134806675"/>
            <p14:sldId id="2134806676"/>
            <p14:sldId id="2134806677"/>
            <p14:sldId id="2134806265"/>
            <p14:sldId id="2134806266"/>
            <p14:sldId id="2134806616"/>
            <p14:sldId id="2134806617"/>
            <p14:sldId id="2134806268"/>
            <p14:sldId id="2134806269"/>
            <p14:sldId id="2134806270"/>
            <p14:sldId id="2134806271"/>
            <p14:sldId id="2134806272"/>
            <p14:sldId id="2134806273"/>
            <p14:sldId id="2134806618"/>
            <p14:sldId id="2134806275"/>
            <p14:sldId id="2134806276"/>
            <p14:sldId id="2134806277"/>
            <p14:sldId id="2134806619"/>
            <p14:sldId id="2134806278"/>
            <p14:sldId id="320"/>
            <p14:sldId id="416"/>
            <p14:sldId id="417"/>
            <p14:sldId id="418"/>
            <p14:sldId id="419"/>
            <p14:sldId id="325"/>
            <p14:sldId id="2134806620"/>
            <p14:sldId id="2134806280"/>
            <p14:sldId id="2134806594"/>
            <p14:sldId id="298"/>
            <p14:sldId id="299"/>
            <p14:sldId id="300"/>
            <p14:sldId id="301"/>
            <p14:sldId id="2134806595"/>
            <p14:sldId id="303"/>
            <p14:sldId id="2134806141"/>
            <p14:sldId id="2134806281"/>
            <p14:sldId id="2134806637"/>
            <p14:sldId id="2134806282"/>
            <p14:sldId id="2134806317"/>
            <p14:sldId id="2134806624"/>
            <p14:sldId id="2134806323"/>
            <p14:sldId id="2814"/>
            <p14:sldId id="2134806625"/>
            <p14:sldId id="2134806320"/>
            <p14:sldId id="2134806322"/>
            <p14:sldId id="2134806321"/>
            <p14:sldId id="268"/>
            <p14:sldId id="2134806325"/>
            <p14:sldId id="2134806324"/>
            <p14:sldId id="2134806646"/>
            <p14:sldId id="2134806326"/>
            <p14:sldId id="2134806639"/>
            <p14:sldId id="2134806284"/>
            <p14:sldId id="2134806285"/>
            <p14:sldId id="2134806056"/>
            <p14:sldId id="2134806598"/>
            <p14:sldId id="401"/>
            <p14:sldId id="352"/>
            <p14:sldId id="2134806300"/>
            <p14:sldId id="2785"/>
            <p14:sldId id="2134806599"/>
            <p14:sldId id="306"/>
            <p14:sldId id="307"/>
            <p14:sldId id="308"/>
            <p14:sldId id="309"/>
            <p14:sldId id="310"/>
            <p14:sldId id="311"/>
            <p14:sldId id="312"/>
            <p14:sldId id="2134806704"/>
            <p14:sldId id="2134806600"/>
            <p14:sldId id="2134806601"/>
            <p14:sldId id="2134806703"/>
            <p14:sldId id="262"/>
            <p14:sldId id="2134806315"/>
            <p14:sldId id="2134806316"/>
            <p14:sldId id="263"/>
            <p14:sldId id="2134806302"/>
            <p14:sldId id="2134806628"/>
            <p14:sldId id="2134806629"/>
            <p14:sldId id="2134806246"/>
            <p14:sldId id="2134806630"/>
            <p14:sldId id="2134806297"/>
            <p14:sldId id="2134806305"/>
            <p14:sldId id="2134806632"/>
            <p14:sldId id="2134806235"/>
            <p14:sldId id="2134806306"/>
            <p14:sldId id="2134806308"/>
            <p14:sldId id="2134806647"/>
            <p14:sldId id="2134806309"/>
            <p14:sldId id="2134806310"/>
            <p14:sldId id="2134806634"/>
            <p14:sldId id="2134806311"/>
            <p14:sldId id="2134806312"/>
            <p14:sldId id="2134806648"/>
            <p14:sldId id="2134806327"/>
            <p14:sldId id="2134806328"/>
            <p14:sldId id="2134806329"/>
            <p14:sldId id="2134806330"/>
            <p14:sldId id="2134806331"/>
            <p14:sldId id="2134806332"/>
            <p14:sldId id="2134806689"/>
            <p14:sldId id="2134806506"/>
            <p14:sldId id="2134806338"/>
            <p14:sldId id="2134806340"/>
            <p14:sldId id="2134806343"/>
            <p14:sldId id="2134806342"/>
            <p14:sldId id="2134806344"/>
            <p14:sldId id="2134806345"/>
            <p14:sldId id="2134806346"/>
            <p14:sldId id="2134806347"/>
            <p14:sldId id="2134806348"/>
            <p14:sldId id="2134806505"/>
            <p14:sldId id="2134806509"/>
            <p14:sldId id="2134806510"/>
            <p14:sldId id="2134806511"/>
            <p14:sldId id="2134806333"/>
            <p14:sldId id="2134806334"/>
            <p14:sldId id="2134806352"/>
            <p14:sldId id="2134806353"/>
            <p14:sldId id="2134806350"/>
            <p14:sldId id="2134806132"/>
            <p14:sldId id="2134806335"/>
            <p14:sldId id="2134806134"/>
            <p14:sldId id="2134806336"/>
            <p14:sldId id="2134806167"/>
            <p14:sldId id="2134806168"/>
            <p14:sldId id="2134806169"/>
            <p14:sldId id="2134806170"/>
            <p14:sldId id="2134806172"/>
            <p14:sldId id="2134806173"/>
            <p14:sldId id="2134806593"/>
            <p14:sldId id="2713"/>
            <p14:sldId id="2134806354"/>
            <p14:sldId id="2134806355"/>
            <p14:sldId id="2134806507"/>
            <p14:sldId id="2134806508"/>
            <p14:sldId id="2134806177"/>
            <p14:sldId id="2134806356"/>
            <p14:sldId id="2134806690"/>
            <p14:sldId id="314"/>
            <p14:sldId id="2134806621"/>
            <p14:sldId id="2134806512"/>
            <p14:sldId id="2134806513"/>
            <p14:sldId id="289"/>
            <p14:sldId id="2134806691"/>
            <p14:sldId id="2134806692"/>
            <p14:sldId id="2134806693"/>
            <p14:sldId id="2134806694"/>
            <p14:sldId id="514"/>
            <p14:sldId id="511"/>
            <p14:sldId id="2134806695"/>
            <p14:sldId id="2134806696"/>
            <p14:sldId id="2134806120"/>
            <p14:sldId id="2134806121"/>
            <p14:sldId id="4149"/>
            <p14:sldId id="4150"/>
            <p14:sldId id="2134806130"/>
            <p14:sldId id="2134806519"/>
            <p14:sldId id="2134806520"/>
            <p14:sldId id="2134806133"/>
            <p14:sldId id="2134806521"/>
            <p14:sldId id="2134806362"/>
            <p14:sldId id="2134806363"/>
            <p14:sldId id="2134806364"/>
            <p14:sldId id="2134806365"/>
            <p14:sldId id="2134806366"/>
            <p14:sldId id="2134806368"/>
            <p14:sldId id="2134806523"/>
            <p14:sldId id="2134806524"/>
            <p14:sldId id="2134806525"/>
            <p14:sldId id="1876"/>
            <p14:sldId id="1877"/>
            <p14:sldId id="260"/>
            <p14:sldId id="261"/>
            <p14:sldId id="1878"/>
            <p14:sldId id="1879"/>
            <p14:sldId id="2749"/>
            <p14:sldId id="2750"/>
            <p14:sldId id="436"/>
            <p14:sldId id="437"/>
            <p14:sldId id="2134806702"/>
            <p14:sldId id="2739"/>
            <p14:sldId id="438"/>
            <p14:sldId id="2134806697"/>
            <p14:sldId id="534"/>
            <p14:sldId id="2134806101"/>
            <p14:sldId id="2647"/>
            <p14:sldId id="2645"/>
            <p14:sldId id="2134806526"/>
            <p14:sldId id="2134806369"/>
            <p14:sldId id="2134806370"/>
            <p14:sldId id="2134806045"/>
            <p14:sldId id="2134806527"/>
            <p14:sldId id="2134806374"/>
            <p14:sldId id="2134806371"/>
            <p14:sldId id="2134806372"/>
            <p14:sldId id="2134806373"/>
            <p14:sldId id="2134806375"/>
            <p14:sldId id="2134806377"/>
            <p14:sldId id="2134806534"/>
            <p14:sldId id="2134806378"/>
            <p14:sldId id="2134806379"/>
            <p14:sldId id="2134806380"/>
            <p14:sldId id="2134806381"/>
            <p14:sldId id="2134806382"/>
            <p14:sldId id="2134806383"/>
            <p14:sldId id="2134806622"/>
            <p14:sldId id="2134806385"/>
            <p14:sldId id="2134806386"/>
            <p14:sldId id="2134806387"/>
            <p14:sldId id="2134806388"/>
            <p14:sldId id="2134806535"/>
            <p14:sldId id="2134806536"/>
            <p14:sldId id="277"/>
            <p14:sldId id="2134806705"/>
            <p14:sldId id="278"/>
            <p14:sldId id="2134806552"/>
            <p14:sldId id="2134806553"/>
            <p14:sldId id="2134806554"/>
            <p14:sldId id="2134806555"/>
            <p14:sldId id="2134806557"/>
            <p14:sldId id="2134806558"/>
            <p14:sldId id="2134806559"/>
            <p14:sldId id="2134806556"/>
            <p14:sldId id="2134806560"/>
            <p14:sldId id="2134806561"/>
            <p14:sldId id="2134806528"/>
            <p14:sldId id="2134806529"/>
            <p14:sldId id="2134806530"/>
            <p14:sldId id="2134806531"/>
            <p14:sldId id="2134806532"/>
            <p14:sldId id="2134806533"/>
            <p14:sldId id="2914"/>
            <p14:sldId id="2134806393"/>
            <p14:sldId id="2134806396"/>
            <p14:sldId id="2134806631"/>
            <p14:sldId id="267"/>
            <p14:sldId id="2851"/>
            <p14:sldId id="2134806398"/>
            <p14:sldId id="2134806399"/>
            <p14:sldId id="269"/>
            <p14:sldId id="264"/>
            <p14:sldId id="2875"/>
            <p14:sldId id="266"/>
            <p14:sldId id="2877"/>
            <p14:sldId id="2878"/>
            <p14:sldId id="2879"/>
            <p14:sldId id="2134806712"/>
            <p14:sldId id="2134806713"/>
            <p14:sldId id="2134806537"/>
            <p14:sldId id="275"/>
            <p14:sldId id="276"/>
            <p14:sldId id="1819"/>
            <p14:sldId id="2134806400"/>
            <p14:sldId id="2134806538"/>
            <p14:sldId id="2930"/>
            <p14:sldId id="2134806406"/>
            <p14:sldId id="2821"/>
            <p14:sldId id="2134806407"/>
            <p14:sldId id="2134806408"/>
            <p14:sldId id="287"/>
            <p14:sldId id="280"/>
            <p14:sldId id="2931"/>
            <p14:sldId id="290"/>
            <p14:sldId id="2858"/>
            <p14:sldId id="2861"/>
            <p14:sldId id="272"/>
            <p14:sldId id="2859"/>
            <p14:sldId id="2134806410"/>
            <p14:sldId id="2905"/>
            <p14:sldId id="2906"/>
            <p14:sldId id="2907"/>
            <p14:sldId id="2908"/>
            <p14:sldId id="2866"/>
            <p14:sldId id="2134806402"/>
            <p14:sldId id="2892"/>
            <p14:sldId id="2893"/>
            <p14:sldId id="2894"/>
            <p14:sldId id="2134806403"/>
            <p14:sldId id="2134806404"/>
            <p14:sldId id="2868"/>
            <p14:sldId id="2835"/>
            <p14:sldId id="281"/>
            <p14:sldId id="2909"/>
            <p14:sldId id="2910"/>
            <p14:sldId id="2911"/>
            <p14:sldId id="2912"/>
            <p14:sldId id="2913"/>
            <p14:sldId id="282"/>
            <p14:sldId id="283"/>
            <p14:sldId id="2869"/>
            <p14:sldId id="2134806640"/>
            <p14:sldId id="368"/>
            <p14:sldId id="288"/>
            <p14:sldId id="2134805887"/>
            <p14:sldId id="2822"/>
            <p14:sldId id="2823"/>
            <p14:sldId id="2134806698"/>
            <p14:sldId id="608"/>
            <p14:sldId id="331"/>
            <p14:sldId id="332"/>
            <p14:sldId id="2824"/>
            <p14:sldId id="328"/>
            <p14:sldId id="329"/>
            <p14:sldId id="330"/>
            <p14:sldId id="333"/>
            <p14:sldId id="2134806411"/>
            <p14:sldId id="2134806539"/>
            <p14:sldId id="291"/>
            <p14:sldId id="606"/>
            <p14:sldId id="2926"/>
            <p14:sldId id="370"/>
            <p14:sldId id="371"/>
            <p14:sldId id="372"/>
            <p14:sldId id="2927"/>
            <p14:sldId id="2928"/>
            <p14:sldId id="335"/>
            <p14:sldId id="375"/>
            <p14:sldId id="376"/>
            <p14:sldId id="292"/>
            <p14:sldId id="2134806548"/>
            <p14:sldId id="2134806547"/>
            <p14:sldId id="2134806700"/>
            <p14:sldId id="293"/>
            <p14:sldId id="294"/>
            <p14:sldId id="2134806545"/>
            <p14:sldId id="2134806546"/>
            <p14:sldId id="2134806417"/>
            <p14:sldId id="2134806418"/>
            <p14:sldId id="2134806419"/>
            <p14:sldId id="2134806420"/>
            <p14:sldId id="2134806421"/>
            <p14:sldId id="2134806422"/>
            <p14:sldId id="2134806423"/>
            <p14:sldId id="2134806424"/>
            <p14:sldId id="2134806426"/>
            <p14:sldId id="313"/>
            <p14:sldId id="319"/>
            <p14:sldId id="2134806541"/>
            <p14:sldId id="2134806434"/>
            <p14:sldId id="2134806428"/>
            <p14:sldId id="323"/>
            <p14:sldId id="2921"/>
            <p14:sldId id="2922"/>
            <p14:sldId id="2923"/>
            <p14:sldId id="2924"/>
            <p14:sldId id="2925"/>
            <p14:sldId id="386"/>
            <p14:sldId id="387"/>
            <p14:sldId id="388"/>
            <p14:sldId id="378"/>
            <p14:sldId id="379"/>
            <p14:sldId id="381"/>
            <p14:sldId id="2134806540"/>
            <p14:sldId id="2134806542"/>
            <p14:sldId id="2134806543"/>
            <p14:sldId id="2134806544"/>
            <p14:sldId id="2849"/>
            <p14:sldId id="2134806389"/>
            <p14:sldId id="2134805874"/>
            <p14:sldId id="2134805875"/>
            <p14:sldId id="4098"/>
            <p14:sldId id="2134805876"/>
            <p14:sldId id="2882"/>
            <p14:sldId id="2134805877"/>
            <p14:sldId id="2134806549"/>
            <p14:sldId id="2134806435"/>
            <p14:sldId id="2134806128"/>
            <p14:sldId id="2134806550"/>
            <p14:sldId id="2134806551"/>
            <p14:sldId id="2134806436"/>
            <p14:sldId id="2134806437"/>
            <p14:sldId id="2134806438"/>
            <p14:sldId id="336"/>
            <p14:sldId id="337"/>
            <p14:sldId id="341"/>
            <p14:sldId id="342"/>
            <p14:sldId id="343"/>
            <p14:sldId id="344"/>
            <p14:sldId id="345"/>
            <p14:sldId id="346"/>
            <p14:sldId id="347"/>
            <p14:sldId id="422"/>
            <p14:sldId id="520"/>
            <p14:sldId id="2134806678"/>
            <p14:sldId id="2134806460"/>
            <p14:sldId id="2134806679"/>
            <p14:sldId id="2134806701"/>
            <p14:sldId id="2134806680"/>
            <p14:sldId id="2134806462"/>
            <p14:sldId id="2134806681"/>
            <p14:sldId id="2134806439"/>
            <p14:sldId id="2134806440"/>
            <p14:sldId id="2134806682"/>
            <p14:sldId id="2134806683"/>
            <p14:sldId id="2134806443"/>
            <p14:sldId id="2134806564"/>
            <p14:sldId id="2134806444"/>
            <p14:sldId id="2134806445"/>
            <p14:sldId id="2134806446"/>
            <p14:sldId id="2134806447"/>
            <p14:sldId id="492"/>
            <p14:sldId id="2134806452"/>
            <p14:sldId id="2134806684"/>
            <p14:sldId id="2134806458"/>
            <p14:sldId id="2134806454"/>
            <p14:sldId id="2134806455"/>
            <p14:sldId id="2134806456"/>
            <p14:sldId id="2134806448"/>
            <p14:sldId id="497"/>
            <p14:sldId id="2134806450"/>
            <p14:sldId id="2134806449"/>
            <p14:sldId id="2134806463"/>
            <p14:sldId id="2134806464"/>
            <p14:sldId id="2134806465"/>
            <p14:sldId id="2134806466"/>
            <p14:sldId id="2134806467"/>
            <p14:sldId id="2134806468"/>
            <p14:sldId id="2134806469"/>
            <p14:sldId id="2134806470"/>
            <p14:sldId id="2134806641"/>
            <p14:sldId id="2134806471"/>
            <p14:sldId id="2134806472"/>
            <p14:sldId id="2134806642"/>
            <p14:sldId id="2134806473"/>
            <p14:sldId id="2134806474"/>
            <p14:sldId id="2134806475"/>
            <p14:sldId id="2134806643"/>
            <p14:sldId id="2134806644"/>
            <p14:sldId id="2134806645"/>
            <p14:sldId id="2134806476"/>
            <p14:sldId id="2134806158"/>
            <p14:sldId id="2134806566"/>
            <p14:sldId id="2134806567"/>
          </p14:sldIdLst>
        </p14:section>
      </p14:sectionLst>
    </p:ext>
    <p:ext uri="{EFAFB233-063F-42B5-8137-9DF3F51BA10A}">
      <p15:sldGuideLst xmlns:p15="http://schemas.microsoft.com/office/powerpoint/2012/main">
        <p15:guide id="1" pos="902" userDrawn="1">
          <p15:clr>
            <a:srgbClr val="A4A3A4"/>
          </p15:clr>
        </p15:guide>
        <p15:guide id="2" orient="horz" pos="3742" userDrawn="1">
          <p15:clr>
            <a:srgbClr val="A4A3A4"/>
          </p15:clr>
        </p15:guide>
        <p15:guide id="3" orient="horz" pos="612" userDrawn="1">
          <p15:clr>
            <a:srgbClr val="A4A3A4"/>
          </p15:clr>
        </p15:guide>
        <p15:guide id="4" orient="horz" pos="4536" userDrawn="1">
          <p15:clr>
            <a:srgbClr val="A4A3A4"/>
          </p15:clr>
        </p15:guide>
        <p15:guide id="6" pos="9543" userDrawn="1">
          <p15:clr>
            <a:srgbClr val="A4A3A4"/>
          </p15:clr>
        </p15:guide>
        <p15:guide id="7" orient="horz" pos="521" userDrawn="1">
          <p15:clr>
            <a:srgbClr val="A4A3A4"/>
          </p15:clr>
        </p15:guide>
        <p15:guide id="8" pos="788" userDrawn="1">
          <p15:clr>
            <a:srgbClr val="A4A3A4"/>
          </p15:clr>
        </p15:guide>
        <p15:guide id="9" pos="5211" userDrawn="1">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599" roundtripDataSignature="AMtx7mgXymqW8gX9pLU/fkdfFBUZbylX3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000000"/>
    <a:srgbClr val="CAD1DC"/>
    <a:srgbClr val="E7F0F9"/>
    <a:srgbClr val="F2BCBD"/>
    <a:srgbClr val="EEE2EE"/>
    <a:srgbClr val="E2CBE2"/>
    <a:srgbClr val="F9E1CF"/>
    <a:srgbClr val="F2C19C"/>
    <a:srgbClr val="EC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AE30FE-831C-4E0C-B400-748B7115E409}" v="246" dt="2024-08-07T09:33:31.555"/>
  </p1510:revLst>
</p1510:revInfo>
</file>

<file path=ppt/tableStyles.xml><?xml version="1.0" encoding="utf-8"?>
<a:tblStyleLst xmlns:a="http://schemas.openxmlformats.org/drawingml/2006/main" def="{A95A6ED9-2676-4281-9FAD-8015A04E7BE0}">
  <a:tblStyle styleId="{A95A6ED9-2676-4281-9FAD-8015A04E7BE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40" y="62"/>
      </p:cViewPr>
      <p:guideLst>
        <p:guide pos="902"/>
        <p:guide orient="horz" pos="3742"/>
        <p:guide orient="horz" pos="612"/>
        <p:guide orient="horz" pos="4536"/>
        <p:guide pos="9543"/>
        <p:guide orient="horz" pos="521"/>
        <p:guide pos="788"/>
        <p:guide pos="52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font" Target="fonts/font9.fntdata"/><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font" Target="fonts/font20.fntdata"/><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font" Target="fonts/font31.fntdata"/><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font" Target="fonts/font22.fntdata"/><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font" Target="fonts/font33.fntdata"/><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font" Target="fonts/font2.fntdata"/><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viewProps" Target="viewProp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font" Target="fonts/font13.fntdata"/><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font" Target="fonts/font24.fntdata"/><Relationship Id="rId599" Type="http://customschemas.google.com/relationships/presentationmetadata" Target="metadata"/><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font" Target="fonts/font35.fntdata"/><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font" Target="fonts/font4.fntdata"/><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604" Type="http://schemas.openxmlformats.org/officeDocument/2006/relationships/tableStyles" Target="tableStyle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font" Target="fonts/font15.fntdata"/><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font" Target="fonts/font26.fntdata"/><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font" Target="fonts/font37.fntdata"/><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font" Target="fonts/font6.fntdata"/><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font" Target="fonts/font17.fntdata"/><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606" Type="http://schemas.microsoft.com/office/2018/10/relationships/authors" Target="authors.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font" Target="fonts/font28.fntdata"/><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font" Target="fonts/font39.fntdata"/><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font" Target="fonts/font8.fntdata"/><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font" Target="fonts/font19.fntdata"/><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font" Target="fonts/font30.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font" Target="fonts/font10.fntdata"/><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font" Target="fonts/font21.fntdata"/><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font" Target="fonts/font32.fntdata"/><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font" Target="fonts/font1.fntdata"/><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presProps" Target="pres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font" Target="fonts/font12.fntdata"/><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font" Target="fonts/font23.fntdata"/><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font" Target="fonts/font34.fntdata"/><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font" Target="fonts/font3.fntdata"/><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font" Target="fonts/font14.fntdata"/><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font" Target="fonts/font25.fntdata"/><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font" Target="fonts/font36.fntdata"/><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font" Target="fonts/font5.fntdata"/><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605" Type="http://schemas.microsoft.com/office/2015/10/relationships/revisionInfo" Target="revisionInfo.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font" Target="fonts/font16.fntdata"/><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font" Target="fonts/font27.fntdata"/><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font" Target="fonts/font38.fntdata"/><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font" Target="fonts/font7.fntdata"/><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font" Target="fonts/font18.fntdata"/><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font" Target="fonts/font29.fntdata"/><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font" Target="fonts/font40.fntdata"/><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notesMaster" Target="notesMasters/notesMaster1.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commentAuthors" Target="commentAuthor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2E3697-C149-4125-8068-D81F9B65E5DB}"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D5E73590-69B8-442A-82AD-C236B74F056F}">
      <dgm:prSet custT="1"/>
      <dgm:spPr/>
      <dgm:t>
        <a:bodyPr/>
        <a:lstStyle/>
        <a:p>
          <a:r>
            <a:rPr lang="en-US" sz="2200" b="1"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Preassessment</a:t>
          </a:r>
        </a:p>
        <a:p>
          <a:r>
            <a:rPr lang="en-US"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Define the assessment scope and configure the scanner with the right credentials and settings to ensure thorough and precise scanning.</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dgm:t>
    </dgm:pt>
    <dgm:pt modelId="{F62F2092-3A81-4061-AC66-864B4D5657FA}" type="parTrans" cxnId="{82430C25-48EB-4C19-B0B5-820B6DA9B76D}">
      <dgm:prSet/>
      <dgm:spPr/>
      <dgm:t>
        <a:bodyPr/>
        <a:lstStyle/>
        <a:p>
          <a:endParaRPr lang="en-US"/>
        </a:p>
      </dgm:t>
    </dgm:pt>
    <dgm:pt modelId="{7609BD31-9DB9-47A5-90ED-6B94BC263A02}" type="sibTrans" cxnId="{82430C25-48EB-4C19-B0B5-820B6DA9B76D}">
      <dgm:prSet/>
      <dgm:spPr/>
      <dgm:t>
        <a:bodyPr/>
        <a:lstStyle/>
        <a:p>
          <a:endParaRPr lang="en-US"/>
        </a:p>
      </dgm:t>
    </dgm:pt>
    <dgm:pt modelId="{0C5F277F-DB43-4099-8A58-FD7D5B08034A}">
      <dgm:prSet custT="1"/>
      <dgm:spPr/>
      <dgm:t>
        <a:bodyPr/>
        <a:lstStyle/>
        <a:p>
          <a:pPr marL="0" lvl="0" indent="0" algn="ctr" defTabSz="977900">
            <a:lnSpc>
              <a:spcPct val="90000"/>
            </a:lnSpc>
            <a:spcBef>
              <a:spcPct val="0"/>
            </a:spcBef>
            <a:spcAft>
              <a:spcPct val="35000"/>
            </a:spcAft>
            <a:buNone/>
          </a:pPr>
          <a:r>
            <a:rPr lang="en-US" sz="2200" b="1"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Scanning</a:t>
          </a:r>
        </a:p>
        <a:p>
          <a:pPr marL="0" lvl="0" algn="ctr" defTabSz="889000">
            <a:lnSpc>
              <a:spcPct val="90000"/>
            </a:lnSpc>
            <a:spcBef>
              <a:spcPct val="0"/>
            </a:spcBef>
            <a:spcAft>
              <a:spcPct val="35000"/>
            </a:spcAft>
            <a:buNone/>
          </a:pPr>
          <a:r>
            <a:rPr lang="en-US" sz="2200" b="0"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Probe systems, applications, and networks to identify known vulnerabilities, such as unpatched software, misconfigurations, and insecure protocols</a:t>
          </a:r>
          <a:endParaRPr lang="en-US" sz="2200" b="0"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endParaRPr>
        </a:p>
      </dgm:t>
    </dgm:pt>
    <dgm:pt modelId="{C88AEE3B-5D80-4605-A548-A95AB69F11E9}" type="parTrans" cxnId="{C689D99A-FC3A-4EA4-AB6B-2D718517AA94}">
      <dgm:prSet/>
      <dgm:spPr/>
      <dgm:t>
        <a:bodyPr/>
        <a:lstStyle/>
        <a:p>
          <a:endParaRPr lang="en-US"/>
        </a:p>
      </dgm:t>
    </dgm:pt>
    <dgm:pt modelId="{971C9906-279A-4C3A-958B-1B292CEC0AAF}" type="sibTrans" cxnId="{C689D99A-FC3A-4EA4-AB6B-2D718517AA94}">
      <dgm:prSet/>
      <dgm:spPr/>
      <dgm:t>
        <a:bodyPr/>
        <a:lstStyle/>
        <a:p>
          <a:endParaRPr lang="en-US"/>
        </a:p>
      </dgm:t>
    </dgm:pt>
    <dgm:pt modelId="{467991B0-2095-46EA-B1F1-6E0BA9F8B7CD}">
      <dgm:prSet custT="1"/>
      <dgm:spPr/>
      <dgm:t>
        <a:bodyPr/>
        <a:lstStyle/>
        <a:p>
          <a:pPr marL="0" lvl="0" indent="0" algn="ctr" defTabSz="977900">
            <a:lnSpc>
              <a:spcPct val="90000"/>
            </a:lnSpc>
            <a:spcBef>
              <a:spcPct val="0"/>
            </a:spcBef>
            <a:spcAft>
              <a:spcPct val="35000"/>
            </a:spcAft>
            <a:buNone/>
          </a:pPr>
          <a:r>
            <a:rPr lang="en-US" sz="2200" b="1" i="0" u="none" strike="noStrike" kern="1200"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Post-scan analysis</a:t>
          </a:r>
        </a:p>
        <a:p>
          <a:pPr marL="0" lvl="0" algn="ctr" defTabSz="889000">
            <a:lnSpc>
              <a:spcPct val="90000"/>
            </a:lnSpc>
            <a:spcBef>
              <a:spcPct val="0"/>
            </a:spcBef>
            <a:spcAft>
              <a:spcPct val="35000"/>
            </a:spcAft>
            <a:buNone/>
          </a:pPr>
          <a:r>
            <a:rPr lang="en-US" sz="2200" b="0" i="0" u="none" strike="noStrike" kern="1200"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Provide detailed reports categorizing vulnerabilities by their severity levels (critical, high, medium, and low) once a scan is complete</a:t>
          </a:r>
          <a:endParaRPr lang="en-US"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dgm:t>
    </dgm:pt>
    <dgm:pt modelId="{A03AB288-FDA0-4489-A286-EBE20B9B7302}" type="parTrans" cxnId="{0D8BFAAA-422C-4767-8990-10F073F02658}">
      <dgm:prSet/>
      <dgm:spPr/>
      <dgm:t>
        <a:bodyPr/>
        <a:lstStyle/>
        <a:p>
          <a:endParaRPr lang="en-US"/>
        </a:p>
      </dgm:t>
    </dgm:pt>
    <dgm:pt modelId="{4B05CBCD-658E-482D-B8E3-9A8BADDE129F}" type="sibTrans" cxnId="{0D8BFAAA-422C-4767-8990-10F073F02658}">
      <dgm:prSet/>
      <dgm:spPr/>
      <dgm:t>
        <a:bodyPr/>
        <a:lstStyle/>
        <a:p>
          <a:endParaRPr lang="en-US"/>
        </a:p>
      </dgm:t>
    </dgm:pt>
    <dgm:pt modelId="{FC409179-A454-4CF8-B79F-485370F69AED}">
      <dgm:prSet custT="1"/>
      <dgm:spPr/>
      <dgm:t>
        <a:bodyPr/>
        <a:lstStyle/>
        <a:p>
          <a:pPr marL="0" lvl="0" indent="0" algn="ctr" defTabSz="977900">
            <a:lnSpc>
              <a:spcPct val="90000"/>
            </a:lnSpc>
            <a:spcBef>
              <a:spcPct val="0"/>
            </a:spcBef>
            <a:spcAft>
              <a:spcPct val="35000"/>
            </a:spcAft>
            <a:buNone/>
          </a:pPr>
          <a:r>
            <a:rPr lang="en-US" sz="2200" b="1"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Remediation and verification</a:t>
          </a:r>
        </a:p>
        <a:p>
          <a:pPr marL="0" lvl="0" algn="ctr" defTabSz="889000">
            <a:lnSpc>
              <a:spcPct val="90000"/>
            </a:lnSpc>
            <a:spcBef>
              <a:spcPct val="0"/>
            </a:spcBef>
            <a:spcAft>
              <a:spcPct val="35000"/>
            </a:spcAft>
            <a:buNone/>
          </a:pPr>
          <a:r>
            <a:rPr lang="en-US" sz="2200" b="0"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Use the information from vulnerability scanners to remediate identified issues</a:t>
          </a:r>
          <a:endParaRPr lang="en-US" sz="2200" b="0"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endParaRPr>
        </a:p>
      </dgm:t>
    </dgm:pt>
    <dgm:pt modelId="{D88A4F4F-0F3E-4776-B7FF-ADDDD7737926}" type="parTrans" cxnId="{880EA070-AF63-4DC3-877E-9D1D607F1745}">
      <dgm:prSet/>
      <dgm:spPr/>
      <dgm:t>
        <a:bodyPr/>
        <a:lstStyle/>
        <a:p>
          <a:endParaRPr lang="en-US"/>
        </a:p>
      </dgm:t>
    </dgm:pt>
    <dgm:pt modelId="{9CE90CBA-20D3-44BE-9FC8-532932B6B3C4}" type="sibTrans" cxnId="{880EA070-AF63-4DC3-877E-9D1D607F1745}">
      <dgm:prSet/>
      <dgm:spPr/>
      <dgm:t>
        <a:bodyPr/>
        <a:lstStyle/>
        <a:p>
          <a:endParaRPr lang="en-US"/>
        </a:p>
      </dgm:t>
    </dgm:pt>
    <dgm:pt modelId="{BF3F2955-6400-4B64-8158-C1A13474C71C}">
      <dgm:prSet custT="1"/>
      <dgm:spPr/>
      <dgm:t>
        <a:bodyPr/>
        <a:lstStyle/>
        <a:p>
          <a:pPr marL="0" lvl="0" indent="0" algn="ctr" defTabSz="977900">
            <a:lnSpc>
              <a:spcPct val="90000"/>
            </a:lnSpc>
            <a:spcBef>
              <a:spcPct val="0"/>
            </a:spcBef>
            <a:spcAft>
              <a:spcPct val="35000"/>
            </a:spcAft>
            <a:buNone/>
          </a:pPr>
          <a:r>
            <a:rPr lang="en-US" sz="2200" b="1" i="0" u="none" strike="noStrike" kern="1200"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Continuous monitoring </a:t>
          </a:r>
        </a:p>
        <a:p>
          <a:pPr marL="0" lvl="0" algn="ctr" defTabSz="889000">
            <a:lnSpc>
              <a:spcPct val="90000"/>
            </a:lnSpc>
            <a:spcBef>
              <a:spcPct val="0"/>
            </a:spcBef>
            <a:spcAft>
              <a:spcPct val="35000"/>
            </a:spcAft>
            <a:buNone/>
          </a:pPr>
          <a:r>
            <a:rPr lang="en-US" sz="2200" b="0" i="0" u="none" strike="noStrike" kern="1200"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Conduct regular scans as part of an ongoing vulnerability management program to discover new vulnerabilities as they emerge</a:t>
          </a:r>
          <a:endParaRPr lang="en-US"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dgm:t>
    </dgm:pt>
    <dgm:pt modelId="{C7A16C30-E468-4B56-AB0A-7CE008EFCC65}" type="parTrans" cxnId="{F3CA7C55-151D-4D23-88EB-702AE4075459}">
      <dgm:prSet/>
      <dgm:spPr/>
      <dgm:t>
        <a:bodyPr/>
        <a:lstStyle/>
        <a:p>
          <a:endParaRPr lang="en-US"/>
        </a:p>
      </dgm:t>
    </dgm:pt>
    <dgm:pt modelId="{3070A2CB-EAA9-4933-984F-43A67406FB30}" type="sibTrans" cxnId="{F3CA7C55-151D-4D23-88EB-702AE4075459}">
      <dgm:prSet/>
      <dgm:spPr/>
      <dgm:t>
        <a:bodyPr/>
        <a:lstStyle/>
        <a:p>
          <a:endParaRPr lang="en-US"/>
        </a:p>
      </dgm:t>
    </dgm:pt>
    <dgm:pt modelId="{D0599DF3-8494-4C22-B916-14916BF02D74}" type="pres">
      <dgm:prSet presAssocID="{B22E3697-C149-4125-8068-D81F9B65E5DB}" presName="Name0" presStyleCnt="0">
        <dgm:presLayoutVars>
          <dgm:dir/>
          <dgm:resizeHandles val="exact"/>
        </dgm:presLayoutVars>
      </dgm:prSet>
      <dgm:spPr/>
    </dgm:pt>
    <dgm:pt modelId="{D1A1227E-857D-49F8-AF55-89A04D8CE1BF}" type="pres">
      <dgm:prSet presAssocID="{D5E73590-69B8-442A-82AD-C236B74F056F}" presName="node" presStyleLbl="node1" presStyleIdx="0" presStyleCnt="5" custScaleY="118125">
        <dgm:presLayoutVars>
          <dgm:bulletEnabled val="1"/>
        </dgm:presLayoutVars>
      </dgm:prSet>
      <dgm:spPr/>
    </dgm:pt>
    <dgm:pt modelId="{E6100A13-F4B3-4767-8609-4C621BBBD29D}" type="pres">
      <dgm:prSet presAssocID="{7609BD31-9DB9-47A5-90ED-6B94BC263A02}" presName="sibTrans" presStyleLbl="sibTrans1D1" presStyleIdx="0" presStyleCnt="4"/>
      <dgm:spPr/>
    </dgm:pt>
    <dgm:pt modelId="{162C9BF9-2C5B-4017-A0CD-C48888B14523}" type="pres">
      <dgm:prSet presAssocID="{7609BD31-9DB9-47A5-90ED-6B94BC263A02}" presName="connectorText" presStyleLbl="sibTrans1D1" presStyleIdx="0" presStyleCnt="4"/>
      <dgm:spPr/>
    </dgm:pt>
    <dgm:pt modelId="{8A9BC5F1-02CA-41D0-9BE9-5E4E5B9D42C8}" type="pres">
      <dgm:prSet presAssocID="{0C5F277F-DB43-4099-8A58-FD7D5B08034A}" presName="node" presStyleLbl="node1" presStyleIdx="1" presStyleCnt="5" custScaleY="118125">
        <dgm:presLayoutVars>
          <dgm:bulletEnabled val="1"/>
        </dgm:presLayoutVars>
      </dgm:prSet>
      <dgm:spPr/>
    </dgm:pt>
    <dgm:pt modelId="{F4CCB0F1-4DD3-413C-9D5D-E1F3C08FBB51}" type="pres">
      <dgm:prSet presAssocID="{971C9906-279A-4C3A-958B-1B292CEC0AAF}" presName="sibTrans" presStyleLbl="sibTrans1D1" presStyleIdx="1" presStyleCnt="4"/>
      <dgm:spPr/>
    </dgm:pt>
    <dgm:pt modelId="{95105795-BAD6-4C4C-9B2E-B287F326D8F0}" type="pres">
      <dgm:prSet presAssocID="{971C9906-279A-4C3A-958B-1B292CEC0AAF}" presName="connectorText" presStyleLbl="sibTrans1D1" presStyleIdx="1" presStyleCnt="4"/>
      <dgm:spPr/>
    </dgm:pt>
    <dgm:pt modelId="{E51C6B77-3AB1-4197-BC83-CE20A53C29F3}" type="pres">
      <dgm:prSet presAssocID="{467991B0-2095-46EA-B1F1-6E0BA9F8B7CD}" presName="node" presStyleLbl="node1" presStyleIdx="2" presStyleCnt="5" custScaleY="123110">
        <dgm:presLayoutVars>
          <dgm:bulletEnabled val="1"/>
        </dgm:presLayoutVars>
      </dgm:prSet>
      <dgm:spPr/>
    </dgm:pt>
    <dgm:pt modelId="{88BFD7A1-3A5C-44A3-B79B-9E81C8D4F4DB}" type="pres">
      <dgm:prSet presAssocID="{4B05CBCD-658E-482D-B8E3-9A8BADDE129F}" presName="sibTrans" presStyleLbl="sibTrans1D1" presStyleIdx="2" presStyleCnt="4"/>
      <dgm:spPr/>
    </dgm:pt>
    <dgm:pt modelId="{C9365405-4581-4AA0-B9F3-C964F4941BB7}" type="pres">
      <dgm:prSet presAssocID="{4B05CBCD-658E-482D-B8E3-9A8BADDE129F}" presName="connectorText" presStyleLbl="sibTrans1D1" presStyleIdx="2" presStyleCnt="4"/>
      <dgm:spPr/>
    </dgm:pt>
    <dgm:pt modelId="{5FEA0969-797D-46B2-8478-9C99BE08C5A9}" type="pres">
      <dgm:prSet presAssocID="{FC409179-A454-4CF8-B79F-485370F69AED}" presName="node" presStyleLbl="node1" presStyleIdx="3" presStyleCnt="5">
        <dgm:presLayoutVars>
          <dgm:bulletEnabled val="1"/>
        </dgm:presLayoutVars>
      </dgm:prSet>
      <dgm:spPr/>
    </dgm:pt>
    <dgm:pt modelId="{A3DDA927-EC66-4322-BFFD-91BF00005867}" type="pres">
      <dgm:prSet presAssocID="{9CE90CBA-20D3-44BE-9FC8-532932B6B3C4}" presName="sibTrans" presStyleLbl="sibTrans1D1" presStyleIdx="3" presStyleCnt="4"/>
      <dgm:spPr/>
    </dgm:pt>
    <dgm:pt modelId="{044A728B-E982-4C5B-9C99-D5CC830078F6}" type="pres">
      <dgm:prSet presAssocID="{9CE90CBA-20D3-44BE-9FC8-532932B6B3C4}" presName="connectorText" presStyleLbl="sibTrans1D1" presStyleIdx="3" presStyleCnt="4"/>
      <dgm:spPr/>
    </dgm:pt>
    <dgm:pt modelId="{4563FADE-B09F-4FC6-94D4-F1F6D4A0B5FA}" type="pres">
      <dgm:prSet presAssocID="{BF3F2955-6400-4B64-8158-C1A13474C71C}" presName="node" presStyleLbl="node1" presStyleIdx="4" presStyleCnt="5">
        <dgm:presLayoutVars>
          <dgm:bulletEnabled val="1"/>
        </dgm:presLayoutVars>
      </dgm:prSet>
      <dgm:spPr/>
    </dgm:pt>
  </dgm:ptLst>
  <dgm:cxnLst>
    <dgm:cxn modelId="{2CB6B306-0B02-4839-AA7D-5D81EF308159}" type="presOf" srcId="{971C9906-279A-4C3A-958B-1B292CEC0AAF}" destId="{F4CCB0F1-4DD3-413C-9D5D-E1F3C08FBB51}" srcOrd="0" destOrd="0" presId="urn:microsoft.com/office/officeart/2005/8/layout/bProcess3"/>
    <dgm:cxn modelId="{2FA45017-147E-49C4-ADF0-1EC18E5212B6}" type="presOf" srcId="{9CE90CBA-20D3-44BE-9FC8-532932B6B3C4}" destId="{044A728B-E982-4C5B-9C99-D5CC830078F6}" srcOrd="1" destOrd="0" presId="urn:microsoft.com/office/officeart/2005/8/layout/bProcess3"/>
    <dgm:cxn modelId="{82430C25-48EB-4C19-B0B5-820B6DA9B76D}" srcId="{B22E3697-C149-4125-8068-D81F9B65E5DB}" destId="{D5E73590-69B8-442A-82AD-C236B74F056F}" srcOrd="0" destOrd="0" parTransId="{F62F2092-3A81-4061-AC66-864B4D5657FA}" sibTransId="{7609BD31-9DB9-47A5-90ED-6B94BC263A02}"/>
    <dgm:cxn modelId="{D930E52F-8679-45B8-97C3-1E465545CBAE}" type="presOf" srcId="{B22E3697-C149-4125-8068-D81F9B65E5DB}" destId="{D0599DF3-8494-4C22-B916-14916BF02D74}" srcOrd="0" destOrd="0" presId="urn:microsoft.com/office/officeart/2005/8/layout/bProcess3"/>
    <dgm:cxn modelId="{7A8B873C-5F90-4E54-9E5C-C4777501EC06}" type="presOf" srcId="{4B05CBCD-658E-482D-B8E3-9A8BADDE129F}" destId="{88BFD7A1-3A5C-44A3-B79B-9E81C8D4F4DB}" srcOrd="0" destOrd="0" presId="urn:microsoft.com/office/officeart/2005/8/layout/bProcess3"/>
    <dgm:cxn modelId="{71A02E65-F343-45E2-884D-1E0A6D431624}" type="presOf" srcId="{971C9906-279A-4C3A-958B-1B292CEC0AAF}" destId="{95105795-BAD6-4C4C-9B2E-B287F326D8F0}" srcOrd="1" destOrd="0" presId="urn:microsoft.com/office/officeart/2005/8/layout/bProcess3"/>
    <dgm:cxn modelId="{A5E59649-A87E-453A-8452-78CC636F27B9}" type="presOf" srcId="{0C5F277F-DB43-4099-8A58-FD7D5B08034A}" destId="{8A9BC5F1-02CA-41D0-9BE9-5E4E5B9D42C8}" srcOrd="0" destOrd="0" presId="urn:microsoft.com/office/officeart/2005/8/layout/bProcess3"/>
    <dgm:cxn modelId="{880EA070-AF63-4DC3-877E-9D1D607F1745}" srcId="{B22E3697-C149-4125-8068-D81F9B65E5DB}" destId="{FC409179-A454-4CF8-B79F-485370F69AED}" srcOrd="3" destOrd="0" parTransId="{D88A4F4F-0F3E-4776-B7FF-ADDDD7737926}" sibTransId="{9CE90CBA-20D3-44BE-9FC8-532932B6B3C4}"/>
    <dgm:cxn modelId="{E9C23451-D6C3-4E20-BD0D-B077FC8563BF}" type="presOf" srcId="{7609BD31-9DB9-47A5-90ED-6B94BC263A02}" destId="{162C9BF9-2C5B-4017-A0CD-C48888B14523}" srcOrd="1" destOrd="0" presId="urn:microsoft.com/office/officeart/2005/8/layout/bProcess3"/>
    <dgm:cxn modelId="{F3CA7C55-151D-4D23-88EB-702AE4075459}" srcId="{B22E3697-C149-4125-8068-D81F9B65E5DB}" destId="{BF3F2955-6400-4B64-8158-C1A13474C71C}" srcOrd="4" destOrd="0" parTransId="{C7A16C30-E468-4B56-AB0A-7CE008EFCC65}" sibTransId="{3070A2CB-EAA9-4933-984F-43A67406FB30}"/>
    <dgm:cxn modelId="{42B65578-527F-48B0-A537-5596ACB27834}" type="presOf" srcId="{467991B0-2095-46EA-B1F1-6E0BA9F8B7CD}" destId="{E51C6B77-3AB1-4197-BC83-CE20A53C29F3}" srcOrd="0" destOrd="0" presId="urn:microsoft.com/office/officeart/2005/8/layout/bProcess3"/>
    <dgm:cxn modelId="{EA845282-22F4-4BB1-AF72-81482B0201E6}" type="presOf" srcId="{D5E73590-69B8-442A-82AD-C236B74F056F}" destId="{D1A1227E-857D-49F8-AF55-89A04D8CE1BF}" srcOrd="0" destOrd="0" presId="urn:microsoft.com/office/officeart/2005/8/layout/bProcess3"/>
    <dgm:cxn modelId="{C689D99A-FC3A-4EA4-AB6B-2D718517AA94}" srcId="{B22E3697-C149-4125-8068-D81F9B65E5DB}" destId="{0C5F277F-DB43-4099-8A58-FD7D5B08034A}" srcOrd="1" destOrd="0" parTransId="{C88AEE3B-5D80-4605-A548-A95AB69F11E9}" sibTransId="{971C9906-279A-4C3A-958B-1B292CEC0AAF}"/>
    <dgm:cxn modelId="{0D8BFAAA-422C-4767-8990-10F073F02658}" srcId="{B22E3697-C149-4125-8068-D81F9B65E5DB}" destId="{467991B0-2095-46EA-B1F1-6E0BA9F8B7CD}" srcOrd="2" destOrd="0" parTransId="{A03AB288-FDA0-4489-A286-EBE20B9B7302}" sibTransId="{4B05CBCD-658E-482D-B8E3-9A8BADDE129F}"/>
    <dgm:cxn modelId="{A7845FB9-9B6C-4E5C-BDA2-4BF06547A0DE}" type="presOf" srcId="{7609BD31-9DB9-47A5-90ED-6B94BC263A02}" destId="{E6100A13-F4B3-4767-8609-4C621BBBD29D}" srcOrd="0" destOrd="0" presId="urn:microsoft.com/office/officeart/2005/8/layout/bProcess3"/>
    <dgm:cxn modelId="{3CC6E9C2-97A7-42BA-BBFE-34EC9B486BBF}" type="presOf" srcId="{FC409179-A454-4CF8-B79F-485370F69AED}" destId="{5FEA0969-797D-46B2-8478-9C99BE08C5A9}" srcOrd="0" destOrd="0" presId="urn:microsoft.com/office/officeart/2005/8/layout/bProcess3"/>
    <dgm:cxn modelId="{1F6B2AD4-1A8B-4F47-994A-D125C785B1E5}" type="presOf" srcId="{4B05CBCD-658E-482D-B8E3-9A8BADDE129F}" destId="{C9365405-4581-4AA0-B9F3-C964F4941BB7}" srcOrd="1" destOrd="0" presId="urn:microsoft.com/office/officeart/2005/8/layout/bProcess3"/>
    <dgm:cxn modelId="{8E321BF4-028C-482D-AAB5-80229E851974}" type="presOf" srcId="{9CE90CBA-20D3-44BE-9FC8-532932B6B3C4}" destId="{A3DDA927-EC66-4322-BFFD-91BF00005867}" srcOrd="0" destOrd="0" presId="urn:microsoft.com/office/officeart/2005/8/layout/bProcess3"/>
    <dgm:cxn modelId="{CAA3C6F8-35FA-4AC3-937F-2E75F348EB27}" type="presOf" srcId="{BF3F2955-6400-4B64-8158-C1A13474C71C}" destId="{4563FADE-B09F-4FC6-94D4-F1F6D4A0B5FA}" srcOrd="0" destOrd="0" presId="urn:microsoft.com/office/officeart/2005/8/layout/bProcess3"/>
    <dgm:cxn modelId="{4572FC38-4196-4E6F-94B4-82451E55DD7E}" type="presParOf" srcId="{D0599DF3-8494-4C22-B916-14916BF02D74}" destId="{D1A1227E-857D-49F8-AF55-89A04D8CE1BF}" srcOrd="0" destOrd="0" presId="urn:microsoft.com/office/officeart/2005/8/layout/bProcess3"/>
    <dgm:cxn modelId="{242E3C46-54C2-4F80-9C65-3258B42C679B}" type="presParOf" srcId="{D0599DF3-8494-4C22-B916-14916BF02D74}" destId="{E6100A13-F4B3-4767-8609-4C621BBBD29D}" srcOrd="1" destOrd="0" presId="urn:microsoft.com/office/officeart/2005/8/layout/bProcess3"/>
    <dgm:cxn modelId="{AAFB7E5D-2105-4CB4-B781-876118988EA7}" type="presParOf" srcId="{E6100A13-F4B3-4767-8609-4C621BBBD29D}" destId="{162C9BF9-2C5B-4017-A0CD-C48888B14523}" srcOrd="0" destOrd="0" presId="urn:microsoft.com/office/officeart/2005/8/layout/bProcess3"/>
    <dgm:cxn modelId="{675185CB-BB14-43BC-8A68-C2EA71E6BA3B}" type="presParOf" srcId="{D0599DF3-8494-4C22-B916-14916BF02D74}" destId="{8A9BC5F1-02CA-41D0-9BE9-5E4E5B9D42C8}" srcOrd="2" destOrd="0" presId="urn:microsoft.com/office/officeart/2005/8/layout/bProcess3"/>
    <dgm:cxn modelId="{402C0EFF-6DC9-44B8-8B1E-8916670288A3}" type="presParOf" srcId="{D0599DF3-8494-4C22-B916-14916BF02D74}" destId="{F4CCB0F1-4DD3-413C-9D5D-E1F3C08FBB51}" srcOrd="3" destOrd="0" presId="urn:microsoft.com/office/officeart/2005/8/layout/bProcess3"/>
    <dgm:cxn modelId="{06FF25D5-B55F-4C22-B53C-430B5FD54605}" type="presParOf" srcId="{F4CCB0F1-4DD3-413C-9D5D-E1F3C08FBB51}" destId="{95105795-BAD6-4C4C-9B2E-B287F326D8F0}" srcOrd="0" destOrd="0" presId="urn:microsoft.com/office/officeart/2005/8/layout/bProcess3"/>
    <dgm:cxn modelId="{DB08F308-C01F-4005-803C-E0F9DEE97A2A}" type="presParOf" srcId="{D0599DF3-8494-4C22-B916-14916BF02D74}" destId="{E51C6B77-3AB1-4197-BC83-CE20A53C29F3}" srcOrd="4" destOrd="0" presId="urn:microsoft.com/office/officeart/2005/8/layout/bProcess3"/>
    <dgm:cxn modelId="{C17EA5A3-5243-41FC-BFD3-06C20A33938B}" type="presParOf" srcId="{D0599DF3-8494-4C22-B916-14916BF02D74}" destId="{88BFD7A1-3A5C-44A3-B79B-9E81C8D4F4DB}" srcOrd="5" destOrd="0" presId="urn:microsoft.com/office/officeart/2005/8/layout/bProcess3"/>
    <dgm:cxn modelId="{3928E41C-740F-43AA-BC3C-3465EF003630}" type="presParOf" srcId="{88BFD7A1-3A5C-44A3-B79B-9E81C8D4F4DB}" destId="{C9365405-4581-4AA0-B9F3-C964F4941BB7}" srcOrd="0" destOrd="0" presId="urn:microsoft.com/office/officeart/2005/8/layout/bProcess3"/>
    <dgm:cxn modelId="{FF13EF0A-AD41-49CA-AA78-C8167B3C2F00}" type="presParOf" srcId="{D0599DF3-8494-4C22-B916-14916BF02D74}" destId="{5FEA0969-797D-46B2-8478-9C99BE08C5A9}" srcOrd="6" destOrd="0" presId="urn:microsoft.com/office/officeart/2005/8/layout/bProcess3"/>
    <dgm:cxn modelId="{B4F43241-5D95-4A4A-8F67-81A022974924}" type="presParOf" srcId="{D0599DF3-8494-4C22-B916-14916BF02D74}" destId="{A3DDA927-EC66-4322-BFFD-91BF00005867}" srcOrd="7" destOrd="0" presId="urn:microsoft.com/office/officeart/2005/8/layout/bProcess3"/>
    <dgm:cxn modelId="{E586E067-19DB-49CE-95B1-6EFCAF94083B}" type="presParOf" srcId="{A3DDA927-EC66-4322-BFFD-91BF00005867}" destId="{044A728B-E982-4C5B-9C99-D5CC830078F6}" srcOrd="0" destOrd="0" presId="urn:microsoft.com/office/officeart/2005/8/layout/bProcess3"/>
    <dgm:cxn modelId="{EF278F50-B598-4794-9FCD-9BC6A5BFCD90}" type="presParOf" srcId="{D0599DF3-8494-4C22-B916-14916BF02D74}" destId="{4563FADE-B09F-4FC6-94D4-F1F6D4A0B5FA}"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00A13-F4B3-4767-8609-4C621BBBD29D}">
      <dsp:nvSpPr>
        <dsp:cNvPr id="0" name=""/>
        <dsp:cNvSpPr/>
      </dsp:nvSpPr>
      <dsp:spPr>
        <a:xfrm>
          <a:off x="4384412" y="2012845"/>
          <a:ext cx="973859" cy="91440"/>
        </a:xfrm>
        <a:custGeom>
          <a:avLst/>
          <a:gdLst/>
          <a:ahLst/>
          <a:cxnLst/>
          <a:rect l="0" t="0" r="0" b="0"/>
          <a:pathLst>
            <a:path>
              <a:moveTo>
                <a:pt x="0" y="45720"/>
              </a:moveTo>
              <a:lnTo>
                <a:pt x="97385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6231" y="2053538"/>
        <a:ext cx="50222" cy="10054"/>
      </dsp:txXfrm>
    </dsp:sp>
    <dsp:sp modelId="{D1A1227E-857D-49F8-AF55-89A04D8CE1BF}">
      <dsp:nvSpPr>
        <dsp:cNvPr id="0" name=""/>
        <dsp:cNvSpPr/>
      </dsp:nvSpPr>
      <dsp:spPr>
        <a:xfrm>
          <a:off x="18998" y="510934"/>
          <a:ext cx="4367214" cy="309526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1" i="0" u="none" strike="noStrike" kern="1200"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Preassessment</a:t>
          </a:r>
        </a:p>
        <a:p>
          <a:pPr marL="0" lvl="0" indent="0" algn="ctr" defTabSz="977900">
            <a:lnSpc>
              <a:spcPct val="90000"/>
            </a:lnSpc>
            <a:spcBef>
              <a:spcPct val="0"/>
            </a:spcBef>
            <a:spcAft>
              <a:spcPct val="35000"/>
            </a:spcAft>
            <a:buNone/>
          </a:pPr>
          <a:r>
            <a:rPr lang="en-US" sz="2200" b="0" i="0" u="none" strike="noStrike" kern="1200"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Define the assessment scope and configure the scanner with the right credentials and settings to ensure thorough and precise scanning.</a:t>
          </a:r>
          <a:endParaRPr lang="en-US"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dsp:txBody>
      <dsp:txXfrm>
        <a:off x="18998" y="510934"/>
        <a:ext cx="4367214" cy="3095263"/>
      </dsp:txXfrm>
    </dsp:sp>
    <dsp:sp modelId="{F4CCB0F1-4DD3-413C-9D5D-E1F3C08FBB51}">
      <dsp:nvSpPr>
        <dsp:cNvPr id="0" name=""/>
        <dsp:cNvSpPr/>
      </dsp:nvSpPr>
      <dsp:spPr>
        <a:xfrm>
          <a:off x="9756086" y="2012845"/>
          <a:ext cx="973859" cy="91440"/>
        </a:xfrm>
        <a:custGeom>
          <a:avLst/>
          <a:gdLst/>
          <a:ahLst/>
          <a:cxnLst/>
          <a:rect l="0" t="0" r="0" b="0"/>
          <a:pathLst>
            <a:path>
              <a:moveTo>
                <a:pt x="0" y="45720"/>
              </a:moveTo>
              <a:lnTo>
                <a:pt x="97385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217904" y="2053538"/>
        <a:ext cx="50222" cy="10054"/>
      </dsp:txXfrm>
    </dsp:sp>
    <dsp:sp modelId="{8A9BC5F1-02CA-41D0-9BE9-5E4E5B9D42C8}">
      <dsp:nvSpPr>
        <dsp:cNvPr id="0" name=""/>
        <dsp:cNvSpPr/>
      </dsp:nvSpPr>
      <dsp:spPr>
        <a:xfrm>
          <a:off x="5390672" y="510934"/>
          <a:ext cx="4367214" cy="309526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1"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Scanning</a:t>
          </a:r>
        </a:p>
        <a:p>
          <a:pPr marL="0" lvl="0" algn="ctr" defTabSz="889000">
            <a:lnSpc>
              <a:spcPct val="90000"/>
            </a:lnSpc>
            <a:spcBef>
              <a:spcPct val="0"/>
            </a:spcBef>
            <a:spcAft>
              <a:spcPct val="35000"/>
            </a:spcAft>
            <a:buNone/>
          </a:pPr>
          <a:r>
            <a:rPr lang="en-US" sz="2200" b="0"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Probe systems, applications, and networks to identify known vulnerabilities, such as unpatched software, misconfigurations, and insecure protocols</a:t>
          </a:r>
          <a:endParaRPr lang="en-US" sz="2200" b="0"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endParaRPr>
        </a:p>
      </dsp:txBody>
      <dsp:txXfrm>
        <a:off x="5390672" y="510934"/>
        <a:ext cx="4367214" cy="3095263"/>
      </dsp:txXfrm>
    </dsp:sp>
    <dsp:sp modelId="{88BFD7A1-3A5C-44A3-B79B-9E81C8D4F4DB}">
      <dsp:nvSpPr>
        <dsp:cNvPr id="0" name=""/>
        <dsp:cNvSpPr/>
      </dsp:nvSpPr>
      <dsp:spPr>
        <a:xfrm>
          <a:off x="2202605" y="3669709"/>
          <a:ext cx="10743347" cy="973859"/>
        </a:xfrm>
        <a:custGeom>
          <a:avLst/>
          <a:gdLst/>
          <a:ahLst/>
          <a:cxnLst/>
          <a:rect l="0" t="0" r="0" b="0"/>
          <a:pathLst>
            <a:path>
              <a:moveTo>
                <a:pt x="10743347" y="0"/>
              </a:moveTo>
              <a:lnTo>
                <a:pt x="10743347" y="504029"/>
              </a:lnTo>
              <a:lnTo>
                <a:pt x="0" y="504029"/>
              </a:lnTo>
              <a:lnTo>
                <a:pt x="0" y="973859"/>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04524" y="4151611"/>
        <a:ext cx="539510" cy="10054"/>
      </dsp:txXfrm>
    </dsp:sp>
    <dsp:sp modelId="{E51C6B77-3AB1-4197-BC83-CE20A53C29F3}">
      <dsp:nvSpPr>
        <dsp:cNvPr id="0" name=""/>
        <dsp:cNvSpPr/>
      </dsp:nvSpPr>
      <dsp:spPr>
        <a:xfrm>
          <a:off x="10762346" y="445622"/>
          <a:ext cx="4367214" cy="322588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1" i="0" u="none" strike="noStrike" kern="1200"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Post-scan analysis</a:t>
          </a:r>
        </a:p>
        <a:p>
          <a:pPr marL="0" lvl="0" algn="ctr" defTabSz="889000">
            <a:lnSpc>
              <a:spcPct val="90000"/>
            </a:lnSpc>
            <a:spcBef>
              <a:spcPct val="0"/>
            </a:spcBef>
            <a:spcAft>
              <a:spcPct val="35000"/>
            </a:spcAft>
            <a:buNone/>
          </a:pPr>
          <a:r>
            <a:rPr lang="en-US" sz="2200" b="0" i="0" u="none" strike="noStrike" kern="1200"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Provide detailed reports categorizing vulnerabilities by their severity levels (critical, high, medium, and low) once a scan is complete</a:t>
          </a:r>
          <a:endParaRPr lang="en-US"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dsp:txBody>
      <dsp:txXfrm>
        <a:off x="10762346" y="445622"/>
        <a:ext cx="4367214" cy="3225886"/>
      </dsp:txXfrm>
    </dsp:sp>
    <dsp:sp modelId="{A3DDA927-EC66-4322-BFFD-91BF00005867}">
      <dsp:nvSpPr>
        <dsp:cNvPr id="0" name=""/>
        <dsp:cNvSpPr/>
      </dsp:nvSpPr>
      <dsp:spPr>
        <a:xfrm>
          <a:off x="4384412" y="5940413"/>
          <a:ext cx="973859" cy="91440"/>
        </a:xfrm>
        <a:custGeom>
          <a:avLst/>
          <a:gdLst/>
          <a:ahLst/>
          <a:cxnLst/>
          <a:rect l="0" t="0" r="0" b="0"/>
          <a:pathLst>
            <a:path>
              <a:moveTo>
                <a:pt x="0" y="45720"/>
              </a:moveTo>
              <a:lnTo>
                <a:pt x="97385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6231" y="5981105"/>
        <a:ext cx="50222" cy="10054"/>
      </dsp:txXfrm>
    </dsp:sp>
    <dsp:sp modelId="{5FEA0969-797D-46B2-8478-9C99BE08C5A9}">
      <dsp:nvSpPr>
        <dsp:cNvPr id="0" name=""/>
        <dsp:cNvSpPr/>
      </dsp:nvSpPr>
      <dsp:spPr>
        <a:xfrm>
          <a:off x="18998" y="4675968"/>
          <a:ext cx="4367214" cy="262032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1"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Remediation and verification</a:t>
          </a:r>
        </a:p>
        <a:p>
          <a:pPr marL="0" lvl="0" algn="ctr" defTabSz="889000">
            <a:lnSpc>
              <a:spcPct val="90000"/>
            </a:lnSpc>
            <a:spcBef>
              <a:spcPct val="0"/>
            </a:spcBef>
            <a:spcAft>
              <a:spcPct val="35000"/>
            </a:spcAft>
            <a:buNone/>
          </a:pPr>
          <a:r>
            <a:rPr lang="en-US" sz="2200" b="0"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Use the information from vulnerability scanners to remediate identified issues</a:t>
          </a:r>
          <a:endParaRPr lang="en-US" sz="2200" b="0" i="0" u="none" strike="noStrike" kern="1200" cap="none">
            <a:solidFill>
              <a:schemeClr val="tx1">
                <a:lumMod val="75000"/>
                <a:lumOff val="25000"/>
              </a:schemeClr>
            </a:solidFill>
            <a:latin typeface="Open Sans"/>
            <a:ea typeface="Open Sans"/>
            <a:cs typeface="Open Sans"/>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endParaRPr>
        </a:p>
      </dsp:txBody>
      <dsp:txXfrm>
        <a:off x="18998" y="4675968"/>
        <a:ext cx="4367214" cy="2620328"/>
      </dsp:txXfrm>
    </dsp:sp>
    <dsp:sp modelId="{4563FADE-B09F-4FC6-94D4-F1F6D4A0B5FA}">
      <dsp:nvSpPr>
        <dsp:cNvPr id="0" name=""/>
        <dsp:cNvSpPr/>
      </dsp:nvSpPr>
      <dsp:spPr>
        <a:xfrm>
          <a:off x="5390672" y="4675968"/>
          <a:ext cx="4367214" cy="2620328"/>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1" i="0" u="none" strike="noStrike" kern="1200"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Continuous monitoring </a:t>
          </a:r>
        </a:p>
        <a:p>
          <a:pPr marL="0" lvl="0" algn="ctr" defTabSz="889000">
            <a:lnSpc>
              <a:spcPct val="90000"/>
            </a:lnSpc>
            <a:spcBef>
              <a:spcPct val="0"/>
            </a:spcBef>
            <a:spcAft>
              <a:spcPct val="35000"/>
            </a:spcAft>
            <a:buNone/>
          </a:pPr>
          <a:r>
            <a:rPr lang="en-US" sz="2200" b="0" i="0" u="none" strike="noStrike" kern="1200"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xtLst>
                <a:ext uri="http://customooxmlschemas.google.com/">
                  <go:slidesCustomData xmlns="" xmlns:r="http://schemas.openxmlformats.org/officeDocument/2006/relationships" xmlns:p="http://schemas.openxmlformats.org/presentationml/2006/main"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c="http://schemas.openxmlformats.org/drawingml/2006/chart" xmlns:mv="urn:schemas-microsoft-com:mac:vml" xmlns:mc="http://schemas.openxmlformats.org/markup-compatibility/2006" textRoundtripDataId="6"/>
                </a:ext>
              </a:extLst>
            </a:rPr>
            <a:t>Conduct regular scans as part of an ongoing vulnerability management program to discover new vulnerabilities as they emerge</a:t>
          </a:r>
          <a:endParaRPr lang="en-US"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dsp:txBody>
      <dsp:txXfrm>
        <a:off x="5390672" y="4675968"/>
        <a:ext cx="4367214" cy="262032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learning.oreilly.com/library/view/comptia-security-sy0-701/9780138293215/gloss.xhtml#gloss_115"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3" Type="http://schemas.openxmlformats.org/officeDocument/2006/relationships/hyperlink" Target="https://ipv4marketgroup.com/a-brief-history-of-ipv4/#:~:text=1980,and%20defined%20in%20RFC%20760." TargetMode="External"/><Relationship Id="rId7" Type="http://schemas.openxmlformats.org/officeDocument/2006/relationships/hyperlink" Target="https://www.geeksforgeeks.org/internet-protocol-version-6-ipv6/#:~:text=IPv6%20is%20a%20128%2Dbit,separated%20by%20a%20colon%20(%3A)." TargetMode="External"/><Relationship Id="rId2" Type="http://schemas.openxmlformats.org/officeDocument/2006/relationships/slide" Target="../slides/slide284.xml"/><Relationship Id="rId1" Type="http://schemas.openxmlformats.org/officeDocument/2006/relationships/notesMaster" Target="../notesMasters/notesMaster1.xml"/><Relationship Id="rId6" Type="http://schemas.openxmlformats.org/officeDocument/2006/relationships/hyperlink" Target="https://www.apnic.net/community/ipv6/#:~:text=IPv6%20addresses%20comprise%20128%20bits,a%20colon%20character%20(%20%3A%20)." TargetMode="External"/><Relationship Id="rId5" Type="http://schemas.openxmlformats.org/officeDocument/2006/relationships/hyperlink" Target="https://www.thousandeyes.com/learning/techtorials/ipv4-vs-ipv6" TargetMode="External"/><Relationship Id="rId4" Type="http://schemas.openxmlformats.org/officeDocument/2006/relationships/hyperlink" Target="https://www.juniper.net/documentation/us/en/software/junos/interfaces-security-devices/topics/topic-map/security-interface-ipv4-ipv6-protocol.html#:~:text=IPv4%20addresses%20are%2032%2Dbit,prefix%20and%20the%20host%20number" TargetMode="Externa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3" Type="http://schemas.openxmlformats.org/officeDocument/2006/relationships/hyperlink" Target="https://learn.microsoft.com/en-us/previous-versions/windows/desktop/policy/group-policy-objects#:~:text=In%20this%20article,name%2C%20such%20as%20a%20GUID." TargetMode="External"/><Relationship Id="rId2" Type="http://schemas.openxmlformats.org/officeDocument/2006/relationships/slide" Target="../slides/slide295.xml"/><Relationship Id="rId1" Type="http://schemas.openxmlformats.org/officeDocument/2006/relationships/notesMaster" Target="../notesMasters/notesMaster1.xml"/><Relationship Id="rId6" Type="http://schemas.openxmlformats.org/officeDocument/2006/relationships/hyperlink" Target="https://learn.microsoft.com/en-us/windows-server/identity/ad-ds/manage/group-policy/group-policy-processing#:~:text=Instead%2C%20only%20the%20list%20of,are%20applied%20to%20the%20user." TargetMode="External"/><Relationship Id="rId5" Type="http://schemas.openxmlformats.org/officeDocument/2006/relationships/hyperlink" Target="https://learn.microsoft.com/en-us/windows-server/identity/ad-ds/manage/group-policy/group-policy-processing#:~:text=Merge%20mode%3A%20In%20this%20mode,for%20the%20computer%20is%20gathered." TargetMode="External"/><Relationship Id="rId4" Type="http://schemas.openxmlformats.org/officeDocument/2006/relationships/hyperlink" Target="https://learn.microsoft.com/en-us/previous-versions/windows/desktop/policy/linking-gpos-to-active-directory-containers#:~:text=A%20GPO%20can%20be%20associated,%2C%20domain%2C%20or%20organizational%20unit." TargetMode="Externa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3" Type="http://schemas.openxmlformats.org/officeDocument/2006/relationships/hyperlink" Target="https://www.paloaltonetworks.com/cyberpedia/what-is-security-information-and-event-management-SIEM#:~:text=SIEM%20logging%20is%20crucial%20for,SIEM%20functionalities%2C%20enabling%20organizations%20to" TargetMode="External"/><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3" Type="http://schemas.openxmlformats.org/officeDocument/2006/relationships/hyperlink" Target="https://www.beyondtrust.com/blog/entry/privilege-escalation-attack-defense-explained" TargetMode="External"/><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3" Type="http://schemas.openxmlformats.org/officeDocument/2006/relationships/hyperlink" Target="https://searchsecurity.techtarget.com/definition/Security-Operations-Center-SOC" TargetMode="External"/><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CIS Benchmarks-</a:t>
            </a:r>
            <a:r>
              <a:rPr lang="en-US" b="1"/>
              <a:t>CIS Benchmarks</a:t>
            </a:r>
            <a:r>
              <a:rPr lang="en-US"/>
              <a:t> are a widely recognized and respected set of cybersecurity standards and best practices that serve as a foundational security baseline for various technologies, including operating systems, network devices, and applications. Developed by the Center for Internet Security (CIS), these benchmarks provide detailed configuration recommendations to help organizations improve their cybersecurity posture.</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Security Technical Implementation Guide- </a:t>
            </a:r>
            <a:r>
              <a:rPr lang="en-US" b="1"/>
              <a:t>STIG</a:t>
            </a:r>
            <a:r>
              <a:rPr lang="en-US"/>
              <a:t> stands for </a:t>
            </a:r>
            <a:r>
              <a:rPr lang="en-US" b="1"/>
              <a:t>Security Technical Implementation Guides</a:t>
            </a:r>
            <a:r>
              <a:rPr lang="en-US"/>
              <a:t>. Developed by the Defense Information Systems Agency (DISA), STIGs are specific sets of security configurations for various IT systems and software. They provide detailed instructions on how to secure systems to meet Department of Defense (DoD) security requirements.</a:t>
            </a:r>
            <a:endParaRPr/>
          </a:p>
        </p:txBody>
      </p:sp>
      <p:sp>
        <p:nvSpPr>
          <p:cNvPr id="1697" name="Google Shape;169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962145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The goals of incident response are:</a:t>
            </a:r>
            <a:endParaRPr lang="en-US" sz="900" b="0" i="0" u="none" strike="noStrike" cap="none">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chemeClr val="bg1"/>
                </a:solidFill>
                <a:latin typeface="Open Sans"/>
                <a:ea typeface="Open Sans"/>
                <a:cs typeface="Open Sans"/>
                <a:sym typeface="Open Sans"/>
              </a:rPr>
              <a:t>Provide management with sufficient information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Maintain or restore business continuity</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Defend against future attacks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Deter attacks through investigation and prosecution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Reduce the potential impact to the organization</a:t>
            </a:r>
          </a:p>
          <a:p>
            <a:pPr marL="0" lvl="0" indent="0" algn="l" rtl="0">
              <a:lnSpc>
                <a:spcPct val="100000"/>
              </a:lnSpc>
              <a:spcBef>
                <a:spcPts val="0"/>
              </a:spcBef>
              <a:spcAft>
                <a:spcPts val="0"/>
              </a:spcAft>
              <a:buSzPts val="1400"/>
              <a:buNone/>
            </a:pPr>
            <a:endParaRPr/>
          </a:p>
        </p:txBody>
      </p:sp>
      <p:sp>
        <p:nvSpPr>
          <p:cNvPr id="441" name="Google Shape;44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33312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44665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Introduction:</a:t>
            </a:r>
          </a:p>
          <a:p>
            <a:pPr marL="0" lvl="0" indent="0" algn="l" rtl="0">
              <a:lnSpc>
                <a:spcPct val="100000"/>
              </a:lnSpc>
              <a:spcBef>
                <a:spcPts val="0"/>
              </a:spcBef>
              <a:spcAft>
                <a:spcPts val="0"/>
              </a:spcAft>
              <a:buClr>
                <a:schemeClr val="dk1"/>
              </a:buClr>
              <a:buSzPts val="1100"/>
              <a:buFont typeface="Arial"/>
              <a:buNone/>
            </a:pPr>
            <a:endParaRPr lang="en-US"/>
          </a:p>
          <a:p>
            <a:pPr>
              <a:lnSpc>
                <a:spcPct val="114000"/>
              </a:lnSpc>
              <a:spcBef>
                <a:spcPct val="0"/>
              </a:spcBef>
              <a:spcAft>
                <a:spcPct val="0"/>
              </a:spcAft>
              <a:buSzPts val="2200"/>
            </a:pPr>
            <a:r>
              <a:rPr lang="en-US" sz="1200">
                <a:solidFill>
                  <a:srgbClr val="404040"/>
                </a:solidFill>
                <a:latin typeface="Open Sans"/>
                <a:ea typeface="Open Sans"/>
                <a:cs typeface="Open Sans"/>
              </a:rPr>
              <a:t>This section deals with asset management with focus on cybersecurity.</a:t>
            </a:r>
          </a:p>
          <a:p>
            <a:pPr>
              <a:lnSpc>
                <a:spcPct val="114000"/>
              </a:lnSpc>
              <a:spcBef>
                <a:spcPct val="0"/>
              </a:spcBef>
              <a:spcAft>
                <a:spcPct val="0"/>
              </a:spcAft>
              <a:buSzPts val="2200"/>
            </a:pPr>
            <a:endParaRPr lang="en-US" sz="1200">
              <a:solidFill>
                <a:srgbClr val="404040"/>
              </a:solidFill>
              <a:latin typeface="Open Sans"/>
              <a:ea typeface="Open Sans"/>
              <a:cs typeface="Open Sans"/>
            </a:endParaRPr>
          </a:p>
          <a:p>
            <a:r>
              <a:rPr lang="en-US" sz="1200">
                <a:solidFill>
                  <a:srgbClr val="404040"/>
                </a:solidFill>
                <a:latin typeface="Open Sans" panose="020B0606030504020204" pitchFamily="34" charset="0"/>
                <a:ea typeface="Open Sans"/>
                <a:cs typeface="Open Sans"/>
              </a:rPr>
              <a:t>Proper management of hardware, software, and data assets is crucial for maintaining cybersecurity. </a:t>
            </a:r>
          </a:p>
          <a:p>
            <a:endParaRPr lang="en-US" sz="1200">
              <a:solidFill>
                <a:srgbClr val="404040"/>
              </a:solidFill>
              <a:latin typeface="Open Sans" panose="020B0606030504020204" pitchFamily="34" charset="0"/>
              <a:ea typeface="Open Sans"/>
              <a:cs typeface="Open Sans"/>
            </a:endParaRPr>
          </a:p>
          <a:p>
            <a:r>
              <a:rPr lang="en-US" sz="1200">
                <a:solidFill>
                  <a:srgbClr val="404040"/>
                </a:solidFill>
                <a:latin typeface="Open Sans" panose="020B0606030504020204" pitchFamily="34" charset="0"/>
                <a:ea typeface="Open Sans"/>
                <a:cs typeface="Open Sans"/>
              </a:rPr>
              <a:t>This section covers:</a:t>
            </a:r>
          </a:p>
          <a:p>
            <a:endParaRPr lang="en-US" sz="1200">
              <a:solidFill>
                <a:srgbClr val="404040"/>
              </a:solidFill>
              <a:latin typeface="Open Sans" panose="020B0606030504020204" pitchFamily="34" charset="0"/>
              <a:ea typeface="Open Sans"/>
              <a:cs typeface="Open Sans"/>
            </a:endParaRPr>
          </a:p>
          <a:p>
            <a:r>
              <a:rPr lang="en-US" sz="1200">
                <a:solidFill>
                  <a:srgbClr val="404040"/>
                </a:solidFill>
                <a:latin typeface="Open Sans" panose="020B0606030504020204" pitchFamily="34" charset="0"/>
                <a:ea typeface="Open Sans"/>
                <a:cs typeface="Open Sans"/>
              </a:rPr>
              <a:t>Acquisition and third-party risk assessment: Evaluating risks associated with acquiring new assets and integrating third-party services</a:t>
            </a:r>
            <a:br>
              <a:rPr lang="en-US" sz="1200">
                <a:solidFill>
                  <a:srgbClr val="404040"/>
                </a:solidFill>
                <a:latin typeface="Open Sans" panose="020B0606030504020204" pitchFamily="34" charset="0"/>
                <a:ea typeface="Open Sans"/>
                <a:cs typeface="Open Sans"/>
              </a:rPr>
            </a:br>
            <a:endParaRPr lang="en-US" sz="1200">
              <a:solidFill>
                <a:srgbClr val="404040"/>
              </a:solidFill>
              <a:latin typeface="Open Sans" panose="020B0606030504020204" pitchFamily="34" charset="0"/>
              <a:ea typeface="Open Sans"/>
              <a:cs typeface="Open Sans"/>
            </a:endParaRPr>
          </a:p>
          <a:p>
            <a:r>
              <a:rPr lang="en-US" sz="1200">
                <a:solidFill>
                  <a:srgbClr val="404040"/>
                </a:solidFill>
                <a:latin typeface="Open Sans" panose="020B0606030504020204" pitchFamily="34" charset="0"/>
                <a:ea typeface="Open Sans"/>
                <a:cs typeface="Open Sans"/>
              </a:rPr>
              <a:t>Asset assignment and accountability: Ensuring assets are properly assigned and accountability is maintained</a:t>
            </a:r>
            <a:br>
              <a:rPr lang="en-US" sz="1200">
                <a:solidFill>
                  <a:srgbClr val="404040"/>
                </a:solidFill>
                <a:latin typeface="Open Sans" panose="020B0606030504020204" pitchFamily="34" charset="0"/>
                <a:ea typeface="Open Sans"/>
                <a:cs typeface="Open Sans"/>
              </a:rPr>
            </a:br>
            <a:endParaRPr lang="en-US" sz="1200">
              <a:solidFill>
                <a:srgbClr val="404040"/>
              </a:solidFill>
              <a:latin typeface="Open Sans" panose="020B0606030504020204" pitchFamily="34" charset="0"/>
              <a:ea typeface="Open Sans"/>
              <a:cs typeface="Open Sans"/>
            </a:endParaRPr>
          </a:p>
          <a:p>
            <a:r>
              <a:rPr lang="en-US" sz="1200">
                <a:solidFill>
                  <a:srgbClr val="404040"/>
                </a:solidFill>
                <a:latin typeface="Open Sans" panose="020B0606030504020204" pitchFamily="34" charset="0"/>
                <a:ea typeface="Open Sans"/>
                <a:cs typeface="Open Sans"/>
              </a:rPr>
              <a:t>Asset disposal and decommissioning: Guidelines for securely disposing of and decommissioning assets to prevent data breaches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102</a:t>
            </a:fld>
            <a:endParaRPr/>
          </a:p>
        </p:txBody>
      </p:sp>
    </p:spTree>
    <p:extLst>
      <p:ext uri="{BB962C8B-B14F-4D97-AF65-F5344CB8AC3E}">
        <p14:creationId xmlns:p14="http://schemas.microsoft.com/office/powerpoint/2010/main" val="38193497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Phases of Asser Management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Acquisition/Procurement- It is in this phase assets is acquired/procured by organization.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Assignment/Accounting-In next phase asset is assigned to data owners/asset owners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Monitoring/Asset tracking-In this phase assets is tracked for proper usage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Disposal phase- once an asset completes its life cycle, it needs to be decommissioned.</a:t>
            </a:r>
            <a:endParaRPr/>
          </a:p>
        </p:txBody>
      </p:sp>
      <p:sp>
        <p:nvSpPr>
          <p:cNvPr id="2352" name="Google Shape;2352;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26975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Acquisition Phase</a:t>
            </a:r>
          </a:p>
          <a:p>
            <a:pPr marL="0" lvl="0" indent="0" algn="l" rtl="0">
              <a:lnSpc>
                <a:spcPct val="100000"/>
              </a:lnSpc>
              <a:spcBef>
                <a:spcPts val="0"/>
              </a:spcBef>
              <a:spcAft>
                <a:spcPts val="0"/>
              </a:spcAft>
              <a:buClr>
                <a:schemeClr val="dk1"/>
              </a:buClr>
              <a:buSzPts val="1100"/>
              <a:buFont typeface="Arial"/>
              <a:buNone/>
            </a:pPr>
            <a:endParaRPr lang="en-US"/>
          </a:p>
          <a:p>
            <a:pPr marL="342900" indent="-342900">
              <a:lnSpc>
                <a:spcPct val="114000"/>
              </a:lnSpc>
              <a:spcBef>
                <a:spcPct val="0"/>
              </a:spcBef>
              <a:spcAft>
                <a:spcPct val="0"/>
              </a:spcAft>
              <a:buSzPts val="2200"/>
              <a:buFont typeface="Arial" panose="020B0604020202020204" pitchFamily="34" charset="0"/>
              <a:buChar char="•"/>
            </a:pPr>
            <a:r>
              <a:rPr lang="en-US"/>
              <a:t>Acquiring IT assets involves obtaining ownership or control of hardware, software, or other digital resources that your organization will use for its IT infrastructure. It's like adding new tools and building blocks to your technology foundation.</a:t>
            </a:r>
            <a:r>
              <a:rPr lang="en-US" sz="1200">
                <a:solidFill>
                  <a:srgbClr val="404040"/>
                </a:solidFill>
                <a:latin typeface="Open Sans"/>
                <a:ea typeface="Open Sans"/>
                <a:cs typeface="Open Sans"/>
              </a:rPr>
              <a:t> It begins with a strategic evaluation of an organization’s technological needs.</a:t>
            </a:r>
          </a:p>
          <a:p>
            <a:pPr marL="342900" indent="-342900">
              <a:lnSpc>
                <a:spcPct val="114000"/>
              </a:lnSpc>
              <a:spcBef>
                <a:spcPct val="0"/>
              </a:spcBef>
              <a:spcAft>
                <a:spcPct val="0"/>
              </a:spcAft>
              <a:buSzPts val="2200"/>
              <a:buFont typeface="Arial" panose="020B0604020202020204" pitchFamily="34" charset="0"/>
              <a:buChar char="•"/>
            </a:pPr>
            <a:r>
              <a:rPr lang="en-US" sz="1200">
                <a:solidFill>
                  <a:srgbClr val="404040"/>
                </a:solidFill>
                <a:latin typeface="Open Sans"/>
                <a:ea typeface="Open Sans"/>
                <a:cs typeface="Open Sans"/>
              </a:rPr>
              <a:t>It also involves a comprehensive strategy to ensure that what is being procured meets the organization’s security policies, standards, and compliance requirements.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104</a:t>
            </a:fld>
            <a:endParaRPr/>
          </a:p>
        </p:txBody>
      </p:sp>
    </p:spTree>
    <p:extLst>
      <p:ext uri="{BB962C8B-B14F-4D97-AF65-F5344CB8AC3E}">
        <p14:creationId xmlns:p14="http://schemas.microsoft.com/office/powerpoint/2010/main" val="33594845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Factors to be considered during acquisition process/ All these factors are explained in details in next 5 slides</a:t>
            </a:r>
            <a:endParaRPr/>
          </a:p>
        </p:txBody>
      </p:sp>
      <p:sp>
        <p:nvSpPr>
          <p:cNvPr id="441" name="Google Shape;44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72916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Change Management process</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Change management is crucial during the acquisition of any asset, but it becomes even more critical when dealing with IT assets.</a:t>
            </a:r>
            <a:r>
              <a:rPr lang="en-US" sz="1200">
                <a:solidFill>
                  <a:srgbClr val="3F3F3F"/>
                </a:solidFill>
                <a:latin typeface="Open Sans"/>
                <a:ea typeface="Open Sans"/>
                <a:cs typeface="Open Sans"/>
              </a:rPr>
              <a:t> When you procure new assets or replace existing assets, it is vital that you submit a case to the Change Advisory Board to get approval for the purchase and implementation.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Introducing new IT assets can disrupt established workflows and user habits. Change management helps prepare users for the changes and minimize resistance to adoption</a:t>
            </a:r>
            <a:endParaRPr lang="en-US" sz="1200">
              <a:solidFill>
                <a:srgbClr val="3F3F3F"/>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84819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vendor selection</a:t>
            </a:r>
          </a:p>
          <a:p>
            <a:endParaRPr lang="en-US"/>
          </a:p>
          <a:p>
            <a:r>
              <a:rPr lang="en-US"/>
              <a:t>Vendor selection is a critical step in the successful acquisition of IT assets. Choosing the right vendor can ensure you get high-quality equipment, software, or services that meet your needs, budget,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04229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total cost of acquisition</a:t>
            </a:r>
          </a:p>
          <a:p>
            <a:endParaRPr lang="en-US"/>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Total Cost of Ownership (TCO) becomes especially crucial because hidden costs can significantly impact your budget over time. </a:t>
            </a:r>
          </a:p>
          <a:p>
            <a:pPr marL="0" indent="0">
              <a:lnSpc>
                <a:spcPct val="115000"/>
              </a:lnSpc>
              <a:buSzPts val="2200"/>
              <a:buFont typeface="Arial" panose="020B0604020202020204" pitchFamily="34" charset="0"/>
              <a:buNone/>
            </a:pPr>
            <a:endParaRPr lang="en-US" sz="1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We should not only consider the purchase price of an asset but also consider maintenance costs and the cost of replacement parts. </a:t>
            </a: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We shouldn’t want to purchase an acquisition that will become financially burdensome.</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08122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Explain Risk Assessment</a:t>
            </a:r>
          </a:p>
          <a:p>
            <a:endParaRPr lang="en-US"/>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Risk assessment is a crucial step in the IT procurement process. It helps you identify, analyze</a:t>
            </a:r>
            <a:r>
              <a:rPr lang="en-US" sz="1600"/>
              <a:t>, </a:t>
            </a:r>
            <a:r>
              <a:rPr lang="en-US" sz="1200">
                <a:solidFill>
                  <a:srgbClr val="3F3F3F"/>
                </a:solidFill>
                <a:latin typeface="Open Sans"/>
                <a:ea typeface="Open Sans"/>
                <a:cs typeface="Open Sans"/>
              </a:rPr>
              <a:t>and prioritize potential risks that could impact your acquisition of IT assets, services, or solutions. By proactively identifying these risks, you can develop strategies to mitigate them and ensure a successful IT procurement project.</a:t>
            </a: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Security considerations must be addressed at every stage of the acquisition process. </a:t>
            </a: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A comprehensive risk assessment helps identify potential vulnerabilities and threats associated with the new assets.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6932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Deploy the baselines- there are different methods for deploying group policy</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Microsoft group policy-</a:t>
            </a:r>
            <a:r>
              <a:rPr lang="en-US" b="1"/>
              <a:t>Microsoft Group Policy</a:t>
            </a:r>
            <a:r>
              <a:rPr lang="en-US"/>
              <a:t> can be effectively used to implement and manage security baselines within an Active Directory environment. By leveraging GPOs, organizations can enforce consistent security configurations across multiple systems and users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Puppet-</a:t>
            </a:r>
            <a:r>
              <a:rPr lang="en-US" b="1"/>
              <a:t>Puppet</a:t>
            </a:r>
            <a:r>
              <a:rPr lang="en-US"/>
              <a:t> is a configuration management tool that excels at defining and enforcing desired system states. By leveraging Puppet, organizations can effectively create and manage baselines for their infrastructure.</a:t>
            </a:r>
            <a:endParaRPr/>
          </a:p>
        </p:txBody>
      </p:sp>
      <p:sp>
        <p:nvSpPr>
          <p:cNvPr id="220" name="Google Shape;22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845859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Compliance Requirements</a:t>
            </a:r>
          </a:p>
          <a:p>
            <a:endParaRPr lang="en-US"/>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Compliance requirements are a critical aspect of IT procurement. These requirements ensure your organization adheres to relevant laws, regulations, and industry standards when acquiring IT assets, services, and solutions. Overlooking compliance can lead to hefty fines, legal repercussions, and reputational damage</a:t>
            </a:r>
          </a:p>
          <a:p>
            <a:pPr marL="342900" indent="-342900">
              <a:lnSpc>
                <a:spcPct val="115000"/>
              </a:lnSpc>
              <a:buSzPts val="2200"/>
              <a:buFont typeface="Arial" panose="020B0604020202020204" pitchFamily="34" charset="0"/>
              <a:buChar char="•"/>
            </a:pPr>
            <a:endParaRPr lang="en-US" sz="16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Adherence to legal and regulatory requirements is non-negotiable, and security and compliance go hand in hand. </a:t>
            </a:r>
          </a:p>
          <a:p>
            <a:pPr marL="342900" indent="-342900">
              <a:lnSpc>
                <a:spcPct val="115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Organizations must ensure that the assets they acquire comply with relevant data protection, privacy, and industry-specific regulations.</a:t>
            </a:r>
          </a:p>
          <a:p>
            <a:pPr marL="342900" indent="-342900">
              <a:lnSpc>
                <a:spcPct val="115000"/>
              </a:lnSpc>
              <a:buSzPts val="2200"/>
              <a:buFont typeface="Arial" panose="020B0604020202020204" pitchFamily="34" charset="0"/>
              <a:buChar char="•"/>
            </a:pPr>
            <a:endParaRPr lang="en-US" sz="1200">
              <a:solidFill>
                <a:srgbClr val="3F3F3F"/>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40087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Assignment and accounting</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In IT procurement, assignment and accounting are two interrelated processes that ensure proper allocation of resources and accurate financial tracking throughout the acquisition of IT assets, services, or solutions.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Assignment refers to the process of identifying and documenting the specific department, project, or cost center that will be responsible for the costs associated with the acquired IT asset</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111</a:t>
            </a:fld>
            <a:endParaRPr/>
          </a:p>
        </p:txBody>
      </p:sp>
    </p:spTree>
    <p:extLst>
      <p:ext uri="{BB962C8B-B14F-4D97-AF65-F5344CB8AC3E}">
        <p14:creationId xmlns:p14="http://schemas.microsoft.com/office/powerpoint/2010/main" val="20511913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Activities flowing out of ownership accounting process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Asset Register-</a:t>
            </a:r>
            <a:r>
              <a:rPr lang="en-US" sz="1200">
                <a:solidFill>
                  <a:srgbClr val="3F3F3F"/>
                </a:solidFill>
                <a:latin typeface="Open Sans"/>
                <a:ea typeface="Open Sans"/>
                <a:cs typeface="Open Sans"/>
              </a:rPr>
              <a:t>An asset register is a comprehensive record of an organization’s assets, including details such as location, value, and ownership.</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Ownership-Ownership goes together with accountability. When assets are assigned to specific owners, it becomes easier to enforce accountability for their condition and usage. </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Standard Naming convention-</a:t>
            </a:r>
            <a:r>
              <a:rPr lang="en-US" sz="1200">
                <a:solidFill>
                  <a:srgbClr val="3F3F3F"/>
                </a:solidFill>
                <a:latin typeface="Open Sans"/>
                <a:ea typeface="Open Sans"/>
                <a:cs typeface="Open Sans"/>
              </a:rPr>
              <a:t>A standard naming convention is required so that organizations can distinguish between different assets.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Asset classification-Asset classification involves categorising assets into critical, essential, and non-essential assets. The value and the sensitivity of the asset are important so that when an asset fails, it gets the correct level of support.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US"/>
          </a:p>
        </p:txBody>
      </p:sp>
      <p:sp>
        <p:nvSpPr>
          <p:cNvPr id="4384" name="Google Shape;4384;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10652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Monitoring/Asset tracking</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Monitoring and asset tracking are two crucial practices that go hand-in-hand in successful IT procurement. They ensure you have a clear view of your IT assets throughout their lifecycle, from acquisition to disposal.</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By effectively combining monitoring and asset tracking throughout the IT procurement process, you gain greater control over your IT assets, optimize their use, ensure their security and compliance, and ultimately maximize the return on your IT investment.</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113</a:t>
            </a:fld>
            <a:endParaRPr/>
          </a:p>
        </p:txBody>
      </p:sp>
    </p:spTree>
    <p:extLst>
      <p:ext uri="{BB962C8B-B14F-4D97-AF65-F5344CB8AC3E}">
        <p14:creationId xmlns:p14="http://schemas.microsoft.com/office/powerpoint/2010/main" val="22784814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Activities flowing out of Monitoring/Asset tracking</a:t>
            </a:r>
          </a:p>
          <a:p>
            <a:pPr marL="0" lvl="0" indent="0" algn="l" rtl="0">
              <a:lnSpc>
                <a:spcPct val="100000"/>
              </a:lnSpc>
              <a:spcBef>
                <a:spcPts val="0"/>
              </a:spcBef>
              <a:spcAft>
                <a:spcPts val="0"/>
              </a:spcAft>
              <a:buSzPts val="1400"/>
              <a:buNone/>
            </a:pPr>
            <a:endParaRPr lang="en-US"/>
          </a:p>
          <a:p>
            <a:pPr marL="342900" lvl="0" indent="-342900">
              <a:lnSpc>
                <a:spcPct val="114000"/>
              </a:lnSpc>
              <a:buClr>
                <a:srgbClr val="3F3F3F"/>
              </a:buClr>
              <a:buSzPts val="2200"/>
              <a:buFont typeface="Arial"/>
              <a:buChar char="•"/>
            </a:pPr>
            <a:r>
              <a:rPr lang="en-US"/>
              <a:t>Inventory-</a:t>
            </a:r>
            <a:r>
              <a:rPr lang="en-US" sz="1200">
                <a:solidFill>
                  <a:srgbClr val="3F3F3F"/>
                </a:solidFill>
                <a:latin typeface="Open Sans"/>
                <a:ea typeface="Open Sans"/>
                <a:cs typeface="Open Sans"/>
              </a:rPr>
              <a:t>It refers to maintaining a detailed record of all organizational assets, including what assets exist and pertinent details such as make, model, software version, and patch level, This solution allows for accurate tracking, efficient asset utilization, and cost optimization. Tools IBM Maximo, Service Now Asset Management</a:t>
            </a:r>
          </a:p>
          <a:p>
            <a:pPr marL="342900" lvl="0" indent="-342900">
              <a:lnSpc>
                <a:spcPct val="114000"/>
              </a:lnSpc>
              <a:buClr>
                <a:srgbClr val="3F3F3F"/>
              </a:buClr>
              <a:buSzPts val="2200"/>
              <a:buFont typeface="Arial"/>
              <a:buChar char="•"/>
            </a:pPr>
            <a:endParaRPr lang="en-US" sz="1200">
              <a:solidFill>
                <a:srgbClr val="3F3F3F"/>
              </a:solidFill>
              <a:latin typeface="Open Sans"/>
              <a:ea typeface="Open Sans"/>
              <a:cs typeface="Open Sans"/>
            </a:endParaRPr>
          </a:p>
          <a:p>
            <a:pPr marL="342900" indent="-342900">
              <a:lnSpc>
                <a:spcPct val="114000"/>
              </a:lnSpc>
              <a:buClr>
                <a:srgbClr val="3F3F3F"/>
              </a:buClr>
              <a:buSzPts val="2200"/>
              <a:buFont typeface="Arial"/>
              <a:buChar char="•"/>
            </a:pPr>
            <a:r>
              <a:rPr lang="en-US" sz="1200">
                <a:solidFill>
                  <a:srgbClr val="3F3F3F"/>
                </a:solidFill>
                <a:latin typeface="Open Sans"/>
                <a:ea typeface="Open Sans"/>
                <a:cs typeface="Open Sans"/>
              </a:rPr>
              <a:t>Enumerations-It takes inventory management a step further. Each asset within an organization should have a distinct identifier to make it easier to track, manage, and differentiate assets.It involves actively identifying the assets within an environment and mapping them in a way that details their relationships and dependencies</a:t>
            </a:r>
            <a:endParaRPr lang="en-IN" sz="1200">
              <a:solidFill>
                <a:srgbClr val="3F3F3F"/>
              </a:solidFill>
              <a:latin typeface="Open Sans"/>
              <a:ea typeface="Open Sans"/>
              <a:cs typeface="Open Sans"/>
            </a:endParaRPr>
          </a:p>
          <a:p>
            <a:pPr marL="342900" lvl="0" indent="-342900">
              <a:lnSpc>
                <a:spcPct val="114000"/>
              </a:lnSpc>
              <a:buClr>
                <a:srgbClr val="3F3F3F"/>
              </a:buClr>
              <a:buSzPts val="2200"/>
              <a:buFont typeface="Arial"/>
              <a:buChar cha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182" name="Google Shape;18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57031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Tools for Inventory/Enumeration</a:t>
            </a:r>
          </a:p>
          <a:p>
            <a:endParaRPr lang="en-US"/>
          </a:p>
          <a:p>
            <a:r>
              <a:rPr lang="en-US"/>
              <a:t>Mobile Device Management-MDM provides a centralized platform to view a comprehensive inventory of all enrolled mobile devices. This includes details like device name, model, operating system version, serial number, and user assignment.</a:t>
            </a:r>
          </a:p>
          <a:p>
            <a:endParaRPr lang="en-US"/>
          </a:p>
          <a:p>
            <a:r>
              <a:rPr lang="en-US"/>
              <a:t>Asset tags- Asset tags are crucial components in an effective inventory management system, particularly for physical IT assets. They function as unique identifiers for each asset, streamlining tracking, management, and overall visibility within your inventory</a:t>
            </a:r>
          </a:p>
          <a:p>
            <a:endParaRPr lang="en-US"/>
          </a:p>
          <a:p>
            <a:r>
              <a:rPr lang="en-US"/>
              <a:t>RFID tags-Automated data capture through RFID tags eliminates the need for manual scanning, significantly speeding up asset tracking processes during deployments, audits, or maintenance activities</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GPS and Location based service-</a:t>
            </a:r>
            <a:r>
              <a:rPr lang="en-US" sz="1200">
                <a:solidFill>
                  <a:srgbClr val="434343"/>
                </a:solidFill>
                <a:latin typeface="Open Sans"/>
                <a:ea typeface="Open Sans"/>
                <a:cs typeface="Open Sans"/>
              </a:rPr>
              <a:t>GPS and location-based services such as Apple AirTag can be used to track and monitor an asset’s whereabouts.</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Microsoft Intune-</a:t>
            </a:r>
            <a:r>
              <a:rPr lang="en-US" sz="1200">
                <a:solidFill>
                  <a:srgbClr val="434343"/>
                </a:solidFill>
                <a:latin typeface="Open Sans"/>
                <a:ea typeface="Open Sans"/>
                <a:cs typeface="Open Sans"/>
              </a:rPr>
              <a:t>Intune can track devices enrolled in its MDM platform, primarily smartphones, tablets, and laptops</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Network Mapper-</a:t>
            </a:r>
            <a:r>
              <a:rPr lang="en-US" sz="1200">
                <a:solidFill>
                  <a:srgbClr val="434343"/>
                </a:solidFill>
                <a:latin typeface="Open Sans"/>
                <a:ea typeface="Open Sans"/>
                <a:cs typeface="Open Sans"/>
              </a:rPr>
              <a:t>Network mappers automatically scan a network to detect all connected devices, including desktops, laptops, servers, printers, NAS devices, and other equipment.</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41314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Disposal/Decommissioning process</a:t>
            </a:r>
          </a:p>
          <a:p>
            <a:pPr marL="0" lvl="0" indent="0" algn="l" rtl="0">
              <a:lnSpc>
                <a:spcPct val="100000"/>
              </a:lnSpc>
              <a:spcBef>
                <a:spcPts val="0"/>
              </a:spcBef>
              <a:spcAft>
                <a:spcPts val="0"/>
              </a:spcAft>
              <a:buClr>
                <a:schemeClr val="dk1"/>
              </a:buClr>
              <a:buSzPts val="1100"/>
              <a:buFont typeface="Arial"/>
              <a:buNone/>
            </a:pPr>
            <a:endParaRPr lang="en-US"/>
          </a:p>
          <a:p>
            <a:r>
              <a:rPr lang="en-US"/>
              <a:t>The disposal and decommissioning phase is the final stage in the lifecycle of an IT asset. It involves securely removing a piece of equipment from service and disposing of it responsibly. This phase is crucial for several reasons:</a:t>
            </a:r>
          </a:p>
          <a:p>
            <a:pPr>
              <a:buFont typeface="Arial" panose="020B0604020202020204" pitchFamily="34" charset="0"/>
              <a:buChar char="•"/>
            </a:pPr>
            <a:r>
              <a:rPr lang="en-US" b="1"/>
              <a:t>Data Security:</a:t>
            </a:r>
            <a:r>
              <a:rPr lang="en-US"/>
              <a:t> Ensuring all sensitive data is wiped clean from storage devices before disposal prevents data breaches and protects your organization's reputation.</a:t>
            </a:r>
          </a:p>
          <a:p>
            <a:pPr>
              <a:buFont typeface="Arial" panose="020B0604020202020204" pitchFamily="34" charset="0"/>
              <a:buChar char="•"/>
            </a:pPr>
            <a:r>
              <a:rPr lang="en-US" b="1"/>
              <a:t>Environmental Responsibility:</a:t>
            </a:r>
            <a:r>
              <a:rPr lang="en-US"/>
              <a:t> Improper disposal of IT equipment can harm the environment due to hazardous materials. Responsible decommissioning ensures safe and eco-friendly disposal practices.</a:t>
            </a:r>
          </a:p>
          <a:p>
            <a:pPr>
              <a:buFont typeface="Arial" panose="020B0604020202020204" pitchFamily="34" charset="0"/>
              <a:buChar char="•"/>
            </a:pPr>
            <a:r>
              <a:rPr lang="en-US" b="1"/>
              <a:t>Compliance with Regulations:</a:t>
            </a:r>
            <a:r>
              <a:rPr lang="en-US"/>
              <a:t> Many regulations mandate specific procedures for IT asset disposal, such as data security best practices or proper recycling of electronic waste.</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116</a:t>
            </a:fld>
            <a:endParaRPr/>
          </a:p>
        </p:txBody>
      </p:sp>
    </p:spTree>
    <p:extLst>
      <p:ext uri="{BB962C8B-B14F-4D97-AF65-F5344CB8AC3E}">
        <p14:creationId xmlns:p14="http://schemas.microsoft.com/office/powerpoint/2010/main" val="24596519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tx1">
                    <a:lumMod val="75000"/>
                    <a:lumOff val="25000"/>
                  </a:schemeClr>
                </a:solidFill>
                <a:latin typeface="Open Sans"/>
                <a:ea typeface="Open Sans"/>
                <a:cs typeface="Open Sans"/>
                <a:sym typeface="Open Sans"/>
              </a:rPr>
              <a:t>There are 5 major ways to destroy data. Each of them is explained in the following slides: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lt1"/>
                </a:solidFill>
                <a:latin typeface="Open Sans"/>
                <a:ea typeface="Open Sans"/>
                <a:cs typeface="Open Sans"/>
                <a:sym typeface="Open Sans"/>
              </a:rPr>
              <a:t>Erasing</a:t>
            </a:r>
            <a:endParaRPr lang="en-US" b="1"/>
          </a:p>
          <a:p>
            <a:pPr marL="342900" marR="0" lvl="1" indent="-342900" algn="l" rtl="0">
              <a:lnSpc>
                <a:spcPct val="150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Erasing is a s</a:t>
            </a:r>
            <a:r>
              <a:rPr lang="en-US" sz="1200" b="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5"/>
                  </a:ext>
                </a:extLst>
              </a:rPr>
              <a:t>imple deletion process.</a:t>
            </a:r>
            <a:endPar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endParaRPr>
          </a:p>
          <a:p>
            <a:pPr marL="342900" marR="0" lvl="1" indent="-342900" algn="l" rtl="0">
              <a:lnSpc>
                <a:spcPct val="150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7"/>
                  </a:ext>
                </a:extLst>
              </a:rPr>
              <a:t>The process</a:t>
            </a:r>
            <a:r>
              <a:rPr lang="en-US" sz="1200" b="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8"/>
                  </a:ext>
                </a:extLst>
              </a:rPr>
              <a:t> removes on</a:t>
            </a:r>
            <a:r>
              <a:rPr lang="en-US" sz="1200">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9"/>
                  </a:ext>
                </a:extLst>
              </a:rPr>
              <a:t>ly </a:t>
            </a:r>
            <a:r>
              <a:rPr lang="en-US" sz="1200" b="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0"/>
                  </a:ext>
                </a:extLst>
              </a:rPr>
              <a:t>the catalog reference and not the files.</a:t>
            </a:r>
            <a:endParaRPr lang="en-US" sz="1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1"/>
                </a:ext>
              </a:extLst>
            </a:endParaRPr>
          </a:p>
          <a:p>
            <a:pPr marL="342900" marR="0" lvl="1" indent="-342900" algn="l" rtl="0">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2"/>
                  </a:ext>
                </a:extLst>
              </a:rPr>
              <a:t>Not the best practice to destroy data, because a</a:t>
            </a:r>
            <a:r>
              <a:rPr lang="en-US" sz="1200" b="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3"/>
                  </a:ext>
                </a:extLst>
              </a:rPr>
              <a:t>nyone can retrieve the data using widely available tools</a:t>
            </a:r>
            <a:r>
              <a:rPr lang="en-US" sz="1200" b="0" i="0" u="none" strike="noStrike" cap="none">
                <a:solidFill>
                  <a:srgbClr val="3F3F3F"/>
                </a:solidFill>
                <a:latin typeface="Open Sans"/>
                <a:ea typeface="Open Sans"/>
                <a:cs typeface="Open Sans"/>
                <a:sym typeface="Open Sans"/>
              </a:rPr>
              <a:t>.</a:t>
            </a:r>
            <a:endParaRPr lang="en-US"/>
          </a:p>
          <a:p>
            <a:pPr marL="0" lvl="0" indent="0" algn="l" rtl="0">
              <a:spcBef>
                <a:spcPts val="0"/>
              </a:spcBef>
              <a:spcAft>
                <a:spcPts val="0"/>
              </a:spcAft>
              <a:buNone/>
            </a:pPr>
            <a:endParaRPr lang="en-US"/>
          </a:p>
        </p:txBody>
      </p:sp>
      <p:sp>
        <p:nvSpPr>
          <p:cNvPr id="238" name="Google Shape;23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11069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bg1"/>
                </a:solidFill>
                <a:latin typeface="Open Sans"/>
                <a:ea typeface="Open Sans"/>
                <a:cs typeface="Open Sans"/>
                <a:sym typeface="Open Sans"/>
              </a:rPr>
              <a:t>Clearing (overwriting)</a:t>
            </a:r>
            <a:endParaRPr lang="en-US" b="1">
              <a:solidFill>
                <a:schemeClr val="bg1"/>
              </a:solidFill>
            </a:endParaRPr>
          </a:p>
          <a:p>
            <a:pPr marL="342900" marR="0" lvl="1" indent="-342900" algn="l" rtl="0">
              <a:spcBef>
                <a:spcPts val="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Process of preparing the media for reuse with assurance that cleared data cannot be retrieved using traditional means of recovery.</a:t>
            </a:r>
            <a:endParaRPr lang="en-US" sz="800">
              <a:solidFill>
                <a:srgbClr val="3F3F3F"/>
              </a:solidFill>
              <a:latin typeface="Open Sans"/>
              <a:ea typeface="Open Sans"/>
              <a:cs typeface="Open Sans"/>
              <a:sym typeface="Open Sans"/>
            </a:endParaRPr>
          </a:p>
          <a:p>
            <a:pPr marL="342900" marR="0" lvl="1" indent="-342900" algn="l" rtl="0">
              <a:spcBef>
                <a:spcPts val="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Unclassified data is written over all the addressable locations on the media.</a:t>
            </a:r>
            <a:endParaRPr lang="en-US" sz="800">
              <a:solidFill>
                <a:srgbClr val="3F3F3F"/>
              </a:solidFill>
              <a:latin typeface="Open Sans"/>
              <a:ea typeface="Open Sans"/>
              <a:cs typeface="Open Sans"/>
              <a:sym typeface="Open Sans"/>
            </a:endParaRPr>
          </a:p>
          <a:p>
            <a:pPr marL="342900" marR="0" lvl="1" indent="-342900" algn="l" rtl="0">
              <a:spcBef>
                <a:spcPts val="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Data recovery requires special laboratory techniques.</a:t>
            </a:r>
            <a:endParaRPr lang="en-US" sz="800">
              <a:solidFill>
                <a:srgbClr val="3F3F3F"/>
              </a:solidFill>
              <a:latin typeface="Open Sans"/>
              <a:ea typeface="Open Sans"/>
              <a:cs typeface="Open Sans"/>
              <a:sym typeface="Open Sans"/>
            </a:endParaRPr>
          </a:p>
          <a:p>
            <a:pPr marL="342900" marR="0" lvl="1" indent="-342900" algn="l" rtl="0">
              <a:spcBef>
                <a:spcPts val="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This method is used in those cases when you want to prepare media for reuse at the same classification level.</a:t>
            </a:r>
            <a:endParaRPr/>
          </a:p>
        </p:txBody>
      </p:sp>
      <p:sp>
        <p:nvSpPr>
          <p:cNvPr id="238" name="Google Shape;23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5139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bg1"/>
                </a:solidFill>
                <a:latin typeface="Open Sans"/>
                <a:ea typeface="Open Sans"/>
                <a:cs typeface="Open Sans"/>
                <a:sym typeface="Open Sans"/>
              </a:rPr>
              <a:t>Purging</a:t>
            </a:r>
          </a:p>
          <a:p>
            <a:pPr marL="342900" marR="0" lvl="1" indent="-342900" algn="l" rtl="0">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More intense form of clearing</a:t>
            </a:r>
            <a:r>
              <a:rPr lang="en-US" sz="1200">
                <a:solidFill>
                  <a:srgbClr val="3F3F3F"/>
                </a:solidFill>
                <a:latin typeface="Open Sans"/>
                <a:ea typeface="Open Sans"/>
                <a:cs typeface="Open Sans"/>
                <a:sym typeface="Open Sans"/>
              </a:rPr>
              <a:t>;</a:t>
            </a:r>
            <a:r>
              <a:rPr lang="en-US" sz="1200" b="0" i="0" u="none" strike="noStrike" cap="none">
                <a:solidFill>
                  <a:srgbClr val="3F3F3F"/>
                </a:solidFill>
                <a:latin typeface="Open Sans"/>
                <a:ea typeface="Open Sans"/>
                <a:cs typeface="Open Sans"/>
                <a:sym typeface="Open Sans"/>
              </a:rPr>
              <a:t> repeats the clearing process multiple times</a:t>
            </a:r>
            <a:endParaRPr lang="en-US" sz="800"/>
          </a:p>
          <a:p>
            <a:pPr marL="342900" marR="0" lvl="1" indent="-342900" algn="l" rtl="0">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Provides assurance that data cannot be recovered using any known means</a:t>
            </a:r>
            <a:endParaRPr lang="en-US" sz="800"/>
          </a:p>
          <a:p>
            <a:pPr marL="342900" marR="0" lvl="1" indent="-342900" algn="l" rtl="0">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Can</a:t>
            </a:r>
            <a:r>
              <a:rPr lang="en-US" sz="1200" b="0" i="0" u="none" strike="noStrike" cap="none">
                <a:solidFill>
                  <a:srgbClr val="3F3F3F"/>
                </a:solidFill>
                <a:latin typeface="Open Sans"/>
                <a:ea typeface="Open Sans"/>
                <a:cs typeface="Open Sans"/>
                <a:sym typeface="Open Sans"/>
              </a:rPr>
              <a:t> be combined with </a:t>
            </a:r>
            <a:r>
              <a:rPr lang="en-US" sz="1200" b="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4"/>
                  </a:ext>
                </a:extLst>
              </a:rPr>
              <a:t>degaussing</a:t>
            </a:r>
            <a:r>
              <a:rPr lang="en-US" sz="1200" b="0" i="0" u="none" strike="noStrike" cap="none">
                <a:solidFill>
                  <a:srgbClr val="3F3F3F"/>
                </a:solidFill>
                <a:latin typeface="Open Sans"/>
                <a:ea typeface="Open Sans"/>
                <a:cs typeface="Open Sans"/>
                <a:sym typeface="Open Sans"/>
              </a:rPr>
              <a:t> to completely remove data</a:t>
            </a:r>
            <a:endParaRPr lang="en-US" sz="800"/>
          </a:p>
          <a:p>
            <a:pPr marL="342900" marR="0" lvl="1" indent="-342900" algn="l" rtl="0">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Used</a:t>
            </a:r>
            <a:r>
              <a:rPr lang="en-US" sz="1200" b="0" i="0" u="none" strike="noStrike" cap="none">
                <a:solidFill>
                  <a:srgbClr val="3F3F3F"/>
                </a:solidFill>
                <a:latin typeface="Open Sans"/>
                <a:ea typeface="Open Sans"/>
                <a:cs typeface="Open Sans"/>
                <a:sym typeface="Open Sans"/>
              </a:rPr>
              <a:t> in those cases </a:t>
            </a:r>
            <a:r>
              <a:rPr lang="en-US" sz="1200">
                <a:solidFill>
                  <a:srgbClr val="3F3F3F"/>
                </a:solidFill>
                <a:latin typeface="Open Sans"/>
                <a:ea typeface="Open Sans"/>
                <a:cs typeface="Open Sans"/>
                <a:sym typeface="Open Sans"/>
              </a:rPr>
              <a:t>when one</a:t>
            </a:r>
            <a:r>
              <a:rPr lang="en-US" sz="1200" b="0" i="0" u="none" strike="noStrike" cap="none">
                <a:solidFill>
                  <a:srgbClr val="3F3F3F"/>
                </a:solidFill>
                <a:latin typeface="Open Sans"/>
                <a:ea typeface="Open Sans"/>
                <a:cs typeface="Open Sans"/>
                <a:sym typeface="Open Sans"/>
              </a:rPr>
              <a:t> wants to prepare media for reuse at lower classification level</a:t>
            </a:r>
            <a:endParaRPr lang="en-US" sz="1200"/>
          </a:p>
          <a:p>
            <a:pPr marL="0" lvl="0" indent="0" algn="l" rtl="0">
              <a:spcBef>
                <a:spcPts val="0"/>
              </a:spcBef>
              <a:spcAft>
                <a:spcPts val="0"/>
              </a:spcAft>
              <a:buNone/>
            </a:pPr>
            <a:endParaRPr lang="en-US"/>
          </a:p>
        </p:txBody>
      </p:sp>
      <p:sp>
        <p:nvSpPr>
          <p:cNvPr id="238" name="Google Shape;23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5786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aebd3773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Maintaining Baselines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SCAP-</a:t>
            </a:r>
            <a:r>
              <a:rPr lang="en-US" sz="1200">
                <a:solidFill>
                  <a:srgbClr val="3F3F3F"/>
                </a:solidFill>
                <a:latin typeface="Open Sans"/>
                <a:ea typeface="Open Sans"/>
                <a:cs typeface="Open Sans"/>
              </a:rPr>
              <a:t>The Security Content Automation Protocol (SCAP) is a standardized framework for maintaining system security. </a:t>
            </a:r>
            <a:r>
              <a:rPr lang="en-US"/>
              <a:t>SCAP uses a consistent format for describing security content, making it easier to create and share baselinesSCAP can be used to check system configurations against security standards and baselines.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CIS Configuration assessment tool-</a:t>
            </a:r>
            <a:r>
              <a:rPr lang="en-US" b="1"/>
              <a:t>CIS-CAT</a:t>
            </a:r>
            <a:r>
              <a:rPr lang="en-US"/>
              <a:t> (Center for Internet Security Configuration Assessment Tool) is a software application designed to assess the security configuration of systems against CIS Benchmarks. It's a valuable tool for organizations looking to measure their compliance with security best practices</a:t>
            </a: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400" name="Google Shape;400;geaebd3773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5460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bg1"/>
                </a:solidFill>
                <a:latin typeface="Open Sans"/>
                <a:ea typeface="Open Sans"/>
                <a:cs typeface="Open Sans"/>
                <a:sym typeface="Open Sans"/>
              </a:rPr>
              <a:t>Sanitization</a:t>
            </a:r>
            <a:endParaRPr lang="en-IN"/>
          </a:p>
          <a:p>
            <a:pPr marL="342900" marR="0" lvl="1" indent="-342900" algn="l" rtl="0">
              <a:spcBef>
                <a:spcPts val="0"/>
              </a:spcBef>
              <a:spcAft>
                <a:spcPts val="0"/>
              </a:spcAft>
              <a:buClr>
                <a:srgbClr val="000000"/>
              </a:buClr>
              <a:buSzPts val="2200"/>
              <a:buFont typeface="Arial"/>
              <a:buChar cha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Sanitation is the c</a:t>
            </a: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ombination of process</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es</a:t>
            </a: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 that ensures data is removed from the system.</a:t>
            </a:r>
            <a:endParaRPr lang="en-US" sz="800">
              <a:latin typeface="Open Sans" panose="020B0606030504020204" pitchFamily="34" charset="0"/>
              <a:ea typeface="Open Sans" panose="020B0606030504020204" pitchFamily="34" charset="0"/>
              <a:cs typeface="Open Sans" panose="020B0606030504020204" pitchFamily="34" charset="0"/>
            </a:endParaRPr>
          </a:p>
          <a:p>
            <a:pPr marL="342900" marR="0" lvl="1" indent="-342900" algn="l" rtl="0">
              <a:spcBef>
                <a:spcPts val="0"/>
              </a:spcBef>
              <a:spcAft>
                <a:spcPts val="0"/>
              </a:spcAft>
              <a:buClr>
                <a:srgbClr val="000000"/>
              </a:buClr>
              <a:buSzPts val="2200"/>
              <a:buFont typeface="Arial"/>
              <a:buChar char="•"/>
            </a:pP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It ensures data cannot be recovered by any means.</a:t>
            </a:r>
            <a:endParaRPr lang="en-US" sz="800">
              <a:latin typeface="Open Sans" panose="020B0606030504020204" pitchFamily="34" charset="0"/>
              <a:ea typeface="Open Sans" panose="020B0606030504020204" pitchFamily="34" charset="0"/>
              <a:cs typeface="Open Sans" panose="020B0606030504020204" pitchFamily="34" charset="0"/>
            </a:endParaRPr>
          </a:p>
          <a:p>
            <a:pPr marL="342900" marR="0" lvl="1" indent="-342900" algn="l" rtl="0">
              <a:spcBef>
                <a:spcPts val="0"/>
              </a:spcBef>
              <a:spcAft>
                <a:spcPts val="0"/>
              </a:spcAft>
              <a:buClr>
                <a:srgbClr val="000000"/>
              </a:buClr>
              <a:buSzPts val="2200"/>
              <a:buFont typeface="Arial"/>
              <a:buChar cha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Sanitation process i</a:t>
            </a: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ncludes ensuring non-volatile memory is erased, external drives removed and sanitized</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 in order to destroy data. </a:t>
            </a:r>
            <a:endParaRPr lang="en-US"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33164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bg1"/>
                </a:solidFill>
                <a:latin typeface="Open Sans"/>
                <a:ea typeface="Open Sans"/>
                <a:cs typeface="Open Sans"/>
                <a:sym typeface="Open Sans"/>
              </a:rPr>
              <a:t>Degaussing</a:t>
            </a:r>
          </a:p>
          <a:p>
            <a:pPr marL="342900" marR="0" lvl="1" indent="-342900" algn="l" rtl="0">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Generates heavy magnetic fields which realign the magnetic fields in magnetic media, only effective on magnetic media (does not affect, CD/DVD/SSD)</a:t>
            </a:r>
          </a:p>
          <a:p>
            <a:pPr marL="342900" marR="0" lvl="1" indent="-342900" algn="l" rtl="0">
              <a:spcBef>
                <a:spcPts val="0"/>
              </a:spcBef>
              <a:spcAft>
                <a:spcPts val="0"/>
              </a:spcAft>
              <a:buClr>
                <a:srgbClr val="000000"/>
              </a:buClr>
              <a:buSzPts val="2200"/>
              <a:buFont typeface="Arial"/>
              <a:buChar char="•"/>
            </a:pPr>
            <a:endParaRPr lang="en-US"/>
          </a:p>
          <a:p>
            <a:pPr marL="809625" marR="0" lvl="4" indent="-342900" algn="l" rtl="0">
              <a:spcBef>
                <a:spcPts val="0"/>
              </a:spcBef>
              <a:spcAft>
                <a:spcPts val="0"/>
              </a:spcAft>
              <a:buClr>
                <a:srgbClr val="000000"/>
              </a:buClr>
              <a:buSzPct val="75000"/>
              <a:buFont typeface="Courier New"/>
              <a:buChar char="o"/>
            </a:pPr>
            <a:r>
              <a:rPr lang="en-US" sz="2200" b="0" i="0" u="none" strike="noStrike" cap="none">
                <a:solidFill>
                  <a:srgbClr val="3F3F3F"/>
                </a:solidFill>
                <a:latin typeface="Open Sans"/>
                <a:ea typeface="Open Sans"/>
                <a:cs typeface="Open Sans"/>
                <a:sym typeface="Open Sans"/>
              </a:rPr>
              <a:t>AC erasure</a:t>
            </a:r>
            <a:r>
              <a:rPr lang="en-US" sz="2200">
                <a:solidFill>
                  <a:srgbClr val="3F3F3F"/>
                </a:solidFill>
                <a:latin typeface="Open Sans"/>
                <a:ea typeface="Open Sans"/>
                <a:cs typeface="Open Sans"/>
                <a:sym typeface="Open Sans"/>
              </a:rPr>
              <a:t>: M</a:t>
            </a:r>
            <a:r>
              <a:rPr lang="en-US" sz="2200" b="0" i="0" u="none" strike="noStrike" cap="none">
                <a:solidFill>
                  <a:srgbClr val="3F3F3F"/>
                </a:solidFill>
                <a:latin typeface="Open Sans"/>
                <a:ea typeface="Open Sans"/>
                <a:cs typeface="Open Sans"/>
                <a:sym typeface="Open Sans"/>
              </a:rPr>
              <a:t>edium is degaussed by applying alternating field that is reduced in amplitude over time</a:t>
            </a:r>
          </a:p>
          <a:p>
            <a:pPr marL="809625" marR="0" lvl="4" indent="-342900" algn="l" rtl="0">
              <a:spcBef>
                <a:spcPts val="0"/>
              </a:spcBef>
              <a:spcAft>
                <a:spcPts val="0"/>
              </a:spcAft>
              <a:buClr>
                <a:srgbClr val="000000"/>
              </a:buClr>
              <a:buSzPct val="75000"/>
              <a:buFont typeface="Courier New"/>
              <a:buChar char="o"/>
            </a:pPr>
            <a:endParaRPr lang="en-US"/>
          </a:p>
          <a:p>
            <a:pPr marL="809625" marR="0" lvl="4" indent="-342900" algn="l" rtl="0">
              <a:spcBef>
                <a:spcPts val="0"/>
              </a:spcBef>
              <a:spcAft>
                <a:spcPts val="0"/>
              </a:spcAft>
              <a:buClr>
                <a:srgbClr val="000000"/>
              </a:buClr>
              <a:buSzPct val="75000"/>
              <a:buFont typeface="Courier New"/>
              <a:buChar char="o"/>
            </a:pPr>
            <a:r>
              <a:rPr lang="en-US" sz="2200" b="0" i="0" u="none" strike="noStrike" cap="none">
                <a:solidFill>
                  <a:srgbClr val="3F3F3F"/>
                </a:solidFill>
                <a:latin typeface="Open Sans"/>
                <a:ea typeface="Open Sans"/>
                <a:cs typeface="Open Sans"/>
                <a:sym typeface="Open Sans"/>
              </a:rPr>
              <a:t>DC erasure</a:t>
            </a:r>
            <a:r>
              <a:rPr lang="en-US" sz="2200">
                <a:solidFill>
                  <a:srgbClr val="3F3F3F"/>
                </a:solidFill>
                <a:latin typeface="Open Sans"/>
                <a:ea typeface="Open Sans"/>
                <a:cs typeface="Open Sans"/>
                <a:sym typeface="Open Sans"/>
              </a:rPr>
              <a:t>: M</a:t>
            </a:r>
            <a:r>
              <a:rPr lang="en-US" sz="2200" b="0" i="0" u="none" strike="noStrike" cap="none">
                <a:solidFill>
                  <a:srgbClr val="3F3F3F"/>
                </a:solidFill>
                <a:latin typeface="Open Sans"/>
                <a:ea typeface="Open Sans"/>
                <a:cs typeface="Open Sans"/>
                <a:sym typeface="Open Sans"/>
              </a:rPr>
              <a:t>edium is saturated by applying a unidirectional field</a:t>
            </a:r>
            <a:endParaRPr lang="en-US"/>
          </a:p>
          <a:p>
            <a:pPr marL="0" lvl="0" indent="0" algn="l" rtl="0">
              <a:spcBef>
                <a:spcPts val="0"/>
              </a:spcBef>
              <a:spcAft>
                <a:spcPts val="0"/>
              </a:spcAft>
              <a:buNone/>
            </a:pPr>
            <a:endParaRPr lang="en-IN"/>
          </a:p>
        </p:txBody>
      </p:sp>
      <p:sp>
        <p:nvSpPr>
          <p:cNvPr id="238" name="Google Shape;23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773979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p>
          <a:p>
            <a:pPr marL="431800" marR="0" lvl="0" indent="-342900" algn="l" rtl="0">
              <a:lnSpc>
                <a:spcPct val="115000"/>
              </a:lnSpc>
              <a:spcBef>
                <a:spcPts val="600"/>
              </a:spcBef>
              <a:spcAft>
                <a:spcPts val="0"/>
              </a:spcAft>
              <a:buClr>
                <a:srgbClr val="3F3F3F"/>
              </a:buClr>
              <a:buSzPts val="22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Destruction is the final stage in the </a:t>
            </a:r>
            <a:r>
              <a:rPr lang="en-US" sz="1200">
                <a:solidFill>
                  <a:srgbClr val="3F3F3F"/>
                </a:solidFill>
                <a:latin typeface="Open Sans"/>
                <a:ea typeface="Open Sans"/>
                <a:cs typeface="Open Sans"/>
                <a:sym typeface="Open Sans"/>
              </a:rPr>
              <a:t>life cycle</a:t>
            </a:r>
            <a:r>
              <a:rPr lang="en-US" sz="1200" b="0" i="0" u="none" strike="noStrike" cap="none">
                <a:solidFill>
                  <a:srgbClr val="3F3F3F"/>
                </a:solidFill>
                <a:latin typeface="Open Sans"/>
                <a:ea typeface="Open Sans"/>
                <a:cs typeface="Open Sans"/>
                <a:sym typeface="Open Sans"/>
              </a:rPr>
              <a:t> of media</a:t>
            </a:r>
            <a:r>
              <a:rPr lang="en-US" sz="1200">
                <a:solidFill>
                  <a:srgbClr val="3F3F3F"/>
                </a:solidFill>
                <a:latin typeface="Open Sans"/>
                <a:ea typeface="Open Sans"/>
                <a:cs typeface="Open Sans"/>
                <a:sym typeface="Open Sans"/>
              </a:rPr>
              <a:t> </a:t>
            </a:r>
            <a:r>
              <a:rPr lang="en-US" sz="1200" b="0" i="0" u="none" strike="noStrike" cap="none">
                <a:solidFill>
                  <a:srgbClr val="3F3F3F"/>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5"/>
                  </a:ext>
                </a:extLst>
              </a:rPr>
              <a:t>and</a:t>
            </a:r>
            <a:r>
              <a:rPr lang="en-US" sz="1200" b="0" i="0" u="none" strike="noStrike" cap="none">
                <a:solidFill>
                  <a:srgbClr val="3F3F3F"/>
                </a:solidFill>
                <a:latin typeface="Open Sans"/>
                <a:ea typeface="Open Sans"/>
                <a:cs typeface="Open Sans"/>
                <a:sym typeface="Open Sans"/>
              </a:rPr>
              <a:t> is the most secure method of sanitizing media. </a:t>
            </a:r>
            <a:endParaRPr lang="en-US" sz="1200"/>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When destroying media, it</a:t>
            </a:r>
            <a:r>
              <a:rPr lang="en-US" sz="1200">
                <a:solidFill>
                  <a:srgbClr val="3F3F3F"/>
                </a:solidFill>
                <a:latin typeface="Open Sans"/>
                <a:ea typeface="Open Sans"/>
                <a:cs typeface="Open Sans"/>
                <a:sym typeface="Open Sans"/>
              </a:rPr>
              <a:t> is</a:t>
            </a:r>
            <a:r>
              <a:rPr lang="en-US" sz="1200" b="0" i="0" u="none" strike="noStrike" cap="none">
                <a:solidFill>
                  <a:srgbClr val="3F3F3F"/>
                </a:solidFill>
                <a:latin typeface="Open Sans"/>
                <a:ea typeface="Open Sans"/>
                <a:cs typeface="Open Sans"/>
                <a:sym typeface="Open Sans"/>
              </a:rPr>
              <a:t> important to ensure that the media cannot be reused or repaired, and that data cannot be extracted from the destroyed media.</a:t>
            </a:r>
            <a:endParaRPr lang="en-US" sz="1200"/>
          </a:p>
          <a:p>
            <a:pPr marL="457200" marR="0" lvl="0" indent="-228600" algn="l" rtl="0">
              <a:lnSpc>
                <a:spcPct val="100000"/>
              </a:lnSpc>
              <a:spcBef>
                <a:spcPts val="0"/>
              </a:spcBef>
              <a:spcAft>
                <a:spcPts val="0"/>
              </a:spcAft>
              <a:buClr>
                <a:srgbClr val="000000"/>
              </a:buClr>
              <a:buSzPts val="1400"/>
              <a:buFont typeface="Arial"/>
              <a:buNone/>
            </a:pPr>
            <a:endParaRPr lang="en-US"/>
          </a:p>
        </p:txBody>
      </p:sp>
      <p:sp>
        <p:nvSpPr>
          <p:cNvPr id="352" name="Google Shape;35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161599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Destruction method</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Shredding-Shredding refers to the process of cutting or tearing something into small pieces</a:t>
            </a:r>
            <a:r>
              <a:rPr lang="en-US" sz="1200">
                <a:solidFill>
                  <a:srgbClr val="434343"/>
                </a:solidFill>
                <a:latin typeface="Open Sans"/>
                <a:ea typeface="Open Sans"/>
                <a:cs typeface="Open Sans"/>
              </a:rPr>
              <a:t>This refers to the mechanical shredding of hard drives, disks, or other storage media into small, unreadable pieces.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34343"/>
                </a:solidFill>
                <a:latin typeface="Open Sans"/>
                <a:ea typeface="Open Sans"/>
                <a:cs typeface="Open Sans"/>
              </a:rPr>
              <a:t>Incineration-Incineration means burning the asset to ashes, ensuring it cannot be reassembled or used again.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34343"/>
                </a:solidFill>
                <a:latin typeface="Open Sans"/>
                <a:ea typeface="Open Sans"/>
                <a:cs typeface="Open Sans"/>
              </a:rPr>
              <a:t>Pulverization-This involves reducing the asset to small pieces by using a sledgehammer, a very cheap method.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34343"/>
                </a:solidFill>
                <a:latin typeface="Open Sans"/>
                <a:ea typeface="Open Sans"/>
                <a:cs typeface="Open Sans"/>
              </a:rPr>
              <a:t>Crushing-This means applying great force to render the asset unusable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34343"/>
                </a:solidFill>
                <a:latin typeface="Open Sans"/>
                <a:ea typeface="Open Sans"/>
                <a:cs typeface="Open Sans"/>
              </a:rPr>
              <a:t>Chemical Decomposition-This involves using chemicals to break down the asset’s components.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34343"/>
                </a:solidFill>
                <a:latin typeface="Open Sans"/>
                <a:ea typeface="Open Sans"/>
                <a:cs typeface="Open Sans"/>
              </a:rPr>
              <a:t>Pulping-This means turning the paper waste into pulp and is like making papier-mâché.</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46723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48886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Vulnerability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rgbClr val="3F3F3F"/>
                </a:solidFill>
                <a:latin typeface="Open Sans"/>
                <a:ea typeface="Open Sans"/>
                <a:cs typeface="Open Sans"/>
                <a:sym typeface="Open Sans"/>
              </a:rPr>
              <a:t>A vulnerability is defined in the ISO 27002 standard as </a:t>
            </a:r>
            <a:r>
              <a:rPr lang="en-US" sz="1200" b="1" i="1">
                <a:solidFill>
                  <a:srgbClr val="3F3F3F"/>
                </a:solidFill>
                <a:latin typeface="Open Sans"/>
                <a:ea typeface="Open Sans"/>
                <a:cs typeface="Open Sans"/>
                <a:sym typeface="Open Sans"/>
              </a:rPr>
              <a:t>a</a:t>
            </a:r>
            <a:r>
              <a:rPr lang="en-US" sz="1200" b="1" i="1" u="none" strike="noStrike" cap="none">
                <a:solidFill>
                  <a:srgbClr val="3F3F3F"/>
                </a:solidFill>
                <a:latin typeface="Open Sans"/>
                <a:ea typeface="Open Sans"/>
                <a:cs typeface="Open Sans"/>
                <a:sym typeface="Open Sans"/>
              </a:rPr>
              <a:t> weakness of an asset or a group of assets that can be exploited by one or more threats</a:t>
            </a:r>
            <a:r>
              <a:rPr lang="en-US" sz="1200" i="0" u="none" strike="noStrike" cap="none">
                <a:solidFill>
                  <a:srgbClr val="3F3F3F"/>
                </a:solidFill>
                <a:latin typeface="Open Sans"/>
                <a:ea typeface="Open Sans"/>
                <a:cs typeface="Open Sans"/>
                <a:sym typeface="Open Sans"/>
              </a:rPr>
              <a:t> (International Organization for Standardization, 2005). </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Vulnerability </a:t>
            </a:r>
            <a:r>
              <a:rPr lang="en-US" sz="1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a</a:t>
            </a:r>
            <a:r>
              <a:rPr lang="en-US" sz="1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ssessment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rgbClr val="3F3F3F"/>
                </a:solidFill>
                <a:latin typeface="Open Sans"/>
                <a:ea typeface="Open Sans"/>
                <a:cs typeface="Open Sans"/>
                <a:sym typeface="Open Sans"/>
              </a:rPr>
              <a:t>It is the process in which vulnerabilities in IT are identified and the risks of these vulnerabilities are evaluated. </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Vulnerability </a:t>
            </a:r>
            <a:r>
              <a:rPr lang="en-US" sz="1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a</a:t>
            </a:r>
            <a:r>
              <a:rPr lang="en-US" sz="1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ssessment </a:t>
            </a:r>
            <a:r>
              <a:rPr lang="en-US" sz="1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o</a:t>
            </a:r>
            <a:r>
              <a:rPr lang="en-US" sz="1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bjectives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rgbClr val="3F3F3F"/>
                </a:solidFill>
                <a:latin typeface="Open Sans"/>
                <a:ea typeface="Open Sans"/>
                <a:cs typeface="Open Sans"/>
                <a:sym typeface="Open Sans"/>
              </a:rPr>
              <a:t>The main objective of a vulnerability management process is to detect and remediate vulnerabilities in a timely fashion.</a:t>
            </a:r>
          </a:p>
          <a:p>
            <a:pPr marL="0" lvl="0" indent="0" algn="l" rtl="0">
              <a:lnSpc>
                <a:spcPct val="100000"/>
              </a:lnSpc>
              <a:spcBef>
                <a:spcPts val="0"/>
              </a:spcBef>
              <a:spcAft>
                <a:spcPts val="0"/>
              </a:spcAft>
              <a:buSzPts val="1400"/>
              <a:buNone/>
            </a:pPr>
            <a:endParaRPr/>
          </a:p>
        </p:txBody>
      </p:sp>
      <p:sp>
        <p:nvSpPr>
          <p:cNvPr id="300" name="Google Shape;300;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41833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 v</a:t>
            </a:r>
            <a:r>
              <a:rPr lang="en-US" sz="1200" b="0" i="0" u="none" strike="noStrike" cap="none">
                <a:solidFill>
                  <a:srgbClr val="3F3F3F"/>
                </a:solidFill>
                <a:latin typeface="Open Sans"/>
                <a:ea typeface="Open Sans"/>
                <a:cs typeface="Open Sans"/>
                <a:sym typeface="Open Sans"/>
              </a:rPr>
              <a:t>ulnerability assessment steps are:</a:t>
            </a:r>
            <a:endParaRPr lang="en-US" sz="1200" b="0" i="0" u="none" strike="noStrike" cap="none">
              <a:solidFill>
                <a:srgbClr val="3F3F3F"/>
              </a:solidFill>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i="0" u="none" strike="noStrike" cap="none">
                <a:solidFill>
                  <a:srgbClr val="3F3F3F"/>
                </a:solidFill>
                <a:latin typeface="Open Sans"/>
                <a:ea typeface="Open Sans"/>
                <a:cs typeface="Open Sans"/>
                <a:sym typeface="Open Sans"/>
              </a:rPr>
              <a:t>Identify the assets or resources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i="0" u="none" strike="noStrike" cap="none">
                <a:solidFill>
                  <a:srgbClr val="3F3F3F"/>
                </a:solidFill>
                <a:latin typeface="Open Sans"/>
                <a:ea typeface="Open Sans"/>
                <a:cs typeface="Open Sans"/>
                <a:sym typeface="Open Sans"/>
              </a:rPr>
              <a:t>Assign a quantifiable level of importance to the resources identified</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i="0" u="none" strike="noStrike" cap="none">
                <a:solidFill>
                  <a:srgbClr val="3F3F3F"/>
                </a:solidFill>
                <a:latin typeface="Open Sans"/>
                <a:ea typeface="Open Sans"/>
                <a:cs typeface="Open Sans"/>
                <a:sym typeface="Open Sans"/>
              </a:rPr>
              <a:t>Identify vulnerabilities in or potential threats to each resource</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i="0" u="none" strike="noStrike" cap="none">
                <a:solidFill>
                  <a:srgbClr val="3F3F3F"/>
                </a:solidFill>
                <a:latin typeface="Open Sans"/>
                <a:ea typeface="Open Sans"/>
                <a:cs typeface="Open Sans"/>
                <a:sym typeface="Open Sans"/>
              </a:rPr>
              <a:t>Develop a strategy to mitigate or eliminate the most serious vulnerabilities of the most valuable resources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i="0" u="none" strike="noStrike" cap="none">
                <a:solidFill>
                  <a:srgbClr val="3F3F3F"/>
                </a:solidFill>
                <a:latin typeface="Open Sans"/>
                <a:ea typeface="Open Sans"/>
                <a:cs typeface="Open Sans"/>
                <a:sym typeface="Open Sans"/>
              </a:rPr>
              <a:t>Define and implement ways to minimize the consequences if an attack does occur</a:t>
            </a:r>
          </a:p>
          <a:p>
            <a:pPr marL="0" lvl="0" indent="0" algn="l" rtl="0">
              <a:lnSpc>
                <a:spcPct val="100000"/>
              </a:lnSpc>
              <a:spcBef>
                <a:spcPts val="0"/>
              </a:spcBef>
              <a:spcAft>
                <a:spcPts val="0"/>
              </a:spcAft>
              <a:buSzPts val="1400"/>
              <a:buNone/>
            </a:pPr>
            <a:endParaRPr/>
          </a:p>
        </p:txBody>
      </p:sp>
      <p:sp>
        <p:nvSpPr>
          <p:cNvPr id="315" name="Google Shape;315;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 three types of vulnerability assessments are: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Personnel </a:t>
            </a:r>
            <a:r>
              <a:rPr lang="en-US" sz="1200" b="1">
                <a:solidFill>
                  <a:srgbClr val="3F3F3F"/>
                </a:solidFill>
                <a:latin typeface="Open Sans"/>
                <a:ea typeface="Open Sans"/>
                <a:cs typeface="Open Sans"/>
                <a:sym typeface="Open Sans"/>
              </a:rPr>
              <a:t>t</a:t>
            </a:r>
            <a:r>
              <a:rPr lang="en-US" sz="1200" b="1" i="0" u="none" strike="noStrike" cap="none">
                <a:solidFill>
                  <a:srgbClr val="3F3F3F"/>
                </a:solidFill>
                <a:latin typeface="Open Sans"/>
                <a:ea typeface="Open Sans"/>
                <a:cs typeface="Open Sans"/>
                <a:sym typeface="Open Sans"/>
              </a:rPr>
              <a:t>esting</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Identifying vulnerabilities in standard employee practices and demonstrating social engineering attacks</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Physical </a:t>
            </a:r>
            <a:r>
              <a:rPr lang="en-US" sz="1200" b="1">
                <a:solidFill>
                  <a:srgbClr val="3F3F3F"/>
                </a:solidFill>
                <a:latin typeface="Open Sans"/>
                <a:ea typeface="Open Sans"/>
                <a:cs typeface="Open Sans"/>
                <a:sym typeface="Open Sans"/>
              </a:rPr>
              <a:t>t</a:t>
            </a:r>
            <a:r>
              <a:rPr lang="en-US" sz="1200" b="1" i="0" u="none" strike="noStrike" cap="none">
                <a:solidFill>
                  <a:srgbClr val="3F3F3F"/>
                </a:solidFill>
                <a:latin typeface="Open Sans"/>
                <a:ea typeface="Open Sans"/>
                <a:cs typeface="Open Sans"/>
                <a:sym typeface="Open Sans"/>
              </a:rPr>
              <a:t>esting</a:t>
            </a: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Reviewing facility and perimeter protection mechanisms</a:t>
            </a: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Performing physical security vulnerability assessments</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System and </a:t>
            </a:r>
            <a:r>
              <a:rPr lang="en-US" sz="1200" b="1">
                <a:solidFill>
                  <a:srgbClr val="3F3F3F"/>
                </a:solidFill>
                <a:latin typeface="Open Sans"/>
                <a:ea typeface="Open Sans"/>
                <a:cs typeface="Open Sans"/>
                <a:sym typeface="Open Sans"/>
              </a:rPr>
              <a:t>n</a:t>
            </a:r>
            <a:r>
              <a:rPr lang="en-US" sz="1200" b="1" i="0" u="none" strike="noStrike" cap="none">
                <a:solidFill>
                  <a:srgbClr val="3F3F3F"/>
                </a:solidFill>
                <a:latin typeface="Open Sans"/>
                <a:ea typeface="Open Sans"/>
                <a:cs typeface="Open Sans"/>
                <a:sym typeface="Open Sans"/>
              </a:rPr>
              <a:t>etwork </a:t>
            </a:r>
            <a:r>
              <a:rPr lang="en-US" sz="1200" b="1">
                <a:solidFill>
                  <a:srgbClr val="3F3F3F"/>
                </a:solidFill>
                <a:latin typeface="Open Sans"/>
                <a:ea typeface="Open Sans"/>
                <a:cs typeface="Open Sans"/>
                <a:sym typeface="Open Sans"/>
              </a:rPr>
              <a:t>t</a:t>
            </a:r>
            <a:r>
              <a:rPr lang="en-US" sz="1200" b="1" i="0" u="none" strike="noStrike" cap="none">
                <a:solidFill>
                  <a:srgbClr val="3F3F3F"/>
                </a:solidFill>
                <a:latin typeface="Open Sans"/>
                <a:ea typeface="Open Sans"/>
                <a:cs typeface="Open Sans"/>
                <a:sym typeface="Open Sans"/>
              </a:rPr>
              <a:t>esting</a:t>
            </a: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Assessing the system using:</a:t>
            </a:r>
            <a:endParaRPr lang="en-US" sz="2200" b="0" i="0" u="none" strike="noStrike" cap="none">
              <a:solidFill>
                <a:srgbClr val="3F3F3F"/>
              </a:solidFill>
              <a:latin typeface="Open Sans"/>
              <a:ea typeface="Open Sans"/>
              <a:cs typeface="Open Sans"/>
              <a:sym typeface="Open Sans"/>
            </a:endParaRPr>
          </a:p>
          <a:p>
            <a:pPr marL="914400" marR="0" lvl="1" indent="-368300" algn="l" rtl="0">
              <a:lnSpc>
                <a:spcPct val="90000"/>
              </a:lnSpc>
              <a:spcBef>
                <a:spcPts val="0"/>
              </a:spcBef>
              <a:spcAft>
                <a:spcPts val="0"/>
              </a:spcAft>
              <a:buClr>
                <a:srgbClr val="3F3F3F"/>
              </a:buClr>
              <a:buSzPct val="50000"/>
              <a:buFont typeface="Courier New" panose="02070309020205020404" pitchFamily="49" charset="0"/>
              <a:buChar char="o"/>
            </a:pPr>
            <a:r>
              <a:rPr lang="en-US" sz="2200" b="0" i="0" u="none" strike="noStrike" cap="none">
                <a:solidFill>
                  <a:srgbClr val="3F3F3F"/>
                </a:solidFill>
                <a:latin typeface="Open Sans"/>
                <a:ea typeface="Open Sans"/>
                <a:cs typeface="Open Sans"/>
                <a:sym typeface="Open Sans"/>
              </a:rPr>
              <a:t>Network discovery scan</a:t>
            </a:r>
          </a:p>
          <a:p>
            <a:pPr marL="914400" marR="0" lvl="1" indent="-368300" algn="l" rtl="0">
              <a:lnSpc>
                <a:spcPct val="90000"/>
              </a:lnSpc>
              <a:spcBef>
                <a:spcPts val="0"/>
              </a:spcBef>
              <a:spcAft>
                <a:spcPts val="0"/>
              </a:spcAft>
              <a:buClr>
                <a:srgbClr val="3F3F3F"/>
              </a:buClr>
              <a:buSzPct val="50000"/>
              <a:buFont typeface="Courier New" panose="02070309020205020404" pitchFamily="49" charset="0"/>
              <a:buChar char="o"/>
            </a:pPr>
            <a:r>
              <a:rPr lang="en-US" sz="2200" b="0" i="0" u="none" strike="noStrike" cap="none">
                <a:solidFill>
                  <a:srgbClr val="3F3F3F"/>
                </a:solidFill>
                <a:latin typeface="Open Sans"/>
                <a:ea typeface="Open Sans"/>
                <a:cs typeface="Open Sans"/>
                <a:sym typeface="Open Sans"/>
              </a:rPr>
              <a:t>Network vulnerability assessment</a:t>
            </a:r>
          </a:p>
          <a:p>
            <a:pPr marL="914400" marR="0" lvl="1" indent="-368300" algn="l" rtl="0">
              <a:lnSpc>
                <a:spcPct val="90000"/>
              </a:lnSpc>
              <a:spcBef>
                <a:spcPts val="0"/>
              </a:spcBef>
              <a:spcAft>
                <a:spcPts val="0"/>
              </a:spcAft>
              <a:buClr>
                <a:srgbClr val="3F3F3F"/>
              </a:buClr>
              <a:buSzPct val="50000"/>
              <a:buFont typeface="Courier New" panose="02070309020205020404" pitchFamily="49" charset="0"/>
              <a:buChar char="o"/>
            </a:pPr>
            <a:r>
              <a:rPr lang="en-US" sz="2200" b="0" i="0" u="none" strike="noStrike" cap="none">
                <a:solidFill>
                  <a:srgbClr val="3F3F3F"/>
                </a:solidFill>
                <a:latin typeface="Open Sans"/>
                <a:ea typeface="Open Sans"/>
                <a:cs typeface="Open Sans"/>
                <a:sym typeface="Open Sans"/>
              </a:rPr>
              <a:t>Web application vulnerability scan</a:t>
            </a:r>
          </a:p>
          <a:p>
            <a:pPr marL="0" lvl="0" indent="0" algn="l" rtl="0">
              <a:lnSpc>
                <a:spcPct val="100000"/>
              </a:lnSpc>
              <a:spcBef>
                <a:spcPts val="0"/>
              </a:spcBef>
              <a:spcAft>
                <a:spcPts val="0"/>
              </a:spcAft>
              <a:buSzPts val="1400"/>
              <a:buNone/>
            </a:pPr>
            <a:endParaRPr/>
          </a:p>
        </p:txBody>
      </p:sp>
      <p:sp>
        <p:nvSpPr>
          <p:cNvPr id="342" name="Google Shape;342;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rgbClr val="FFFFFF"/>
                </a:solidFill>
                <a:latin typeface="Open Sans"/>
                <a:ea typeface="Open Sans"/>
                <a:cs typeface="Open Sans"/>
                <a:sym typeface="Open Sans"/>
              </a:rPr>
              <a:t>Network discovery </a:t>
            </a:r>
            <a:r>
              <a:rPr lang="en-US" sz="1200">
                <a:solidFill>
                  <a:srgbClr val="FFFFFF"/>
                </a:solidFill>
                <a:latin typeface="Open Sans"/>
                <a:ea typeface="Open Sans"/>
                <a:cs typeface="Open Sans"/>
                <a:sym typeface="Open Sans"/>
              </a:rPr>
              <a:t>s</a:t>
            </a:r>
            <a:r>
              <a:rPr lang="en-US" sz="1200" i="0" u="none" strike="noStrike" cap="none">
                <a:solidFill>
                  <a:srgbClr val="FFFFFF"/>
                </a:solidFill>
                <a:latin typeface="Open Sans"/>
                <a:ea typeface="Open Sans"/>
                <a:cs typeface="Open Sans"/>
                <a:sym typeface="Open Sans"/>
              </a:rPr>
              <a:t>can</a:t>
            </a:r>
            <a:endParaRPr lang="en-US" sz="1200" i="0" u="none" strike="noStrike" cap="none">
              <a:solidFill>
                <a:srgbClr val="000000"/>
              </a:solidFill>
              <a:latin typeface="Open Sans"/>
              <a:ea typeface="Open Sans"/>
              <a:cs typeface="Open Sans"/>
              <a:sym typeface="Open Sans"/>
            </a:endParaRP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They s</a:t>
            </a:r>
            <a:r>
              <a:rPr lang="en-US" sz="1200" i="0" u="none" strike="noStrike" cap="none">
                <a:solidFill>
                  <a:srgbClr val="3F3F3F"/>
                </a:solidFill>
                <a:latin typeface="Open Sans"/>
                <a:ea typeface="Open Sans"/>
                <a:cs typeface="Open Sans"/>
                <a:sym typeface="Open Sans"/>
              </a:rPr>
              <a:t>earch for systems with open ports</a:t>
            </a: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They do not probe systems for vulnerabilities</a:t>
            </a:r>
          </a:p>
          <a:p>
            <a:pPr marL="88900" marR="0" lvl="0" indent="0" algn="l" rtl="0">
              <a:lnSpc>
                <a:spcPct val="90000"/>
              </a:lnSpc>
              <a:spcBef>
                <a:spcPts val="0"/>
              </a:spcBef>
              <a:spcAft>
                <a:spcPts val="0"/>
              </a:spcAft>
              <a:buClr>
                <a:srgbClr val="3F3F3F"/>
              </a:buClr>
              <a:buSzPts val="2200"/>
              <a:buFont typeface="Arial" panose="020B0604020202020204" pitchFamily="34" charset="0"/>
              <a:buNone/>
            </a:pPr>
            <a:endParaRPr lang="en-US" sz="1200" i="0" u="none" strike="noStrike" cap="none">
              <a:solidFill>
                <a:srgbClr val="3F3F3F"/>
              </a:solidFill>
              <a:latin typeface="Open Sans"/>
              <a:ea typeface="Open Sans"/>
              <a:cs typeface="Open Sans"/>
              <a:sym typeface="Open Sans"/>
            </a:endParaRPr>
          </a:p>
          <a:p>
            <a:pPr marL="88900" marR="0" lvl="0" indent="0" algn="l" defTabSz="914400" rtl="0" eaLnBrk="1" fontAlgn="auto" latinLnBrk="0" hangingPunct="1">
              <a:lnSpc>
                <a:spcPct val="90000"/>
              </a:lnSpc>
              <a:spcBef>
                <a:spcPts val="0"/>
              </a:spcBef>
              <a:spcAft>
                <a:spcPts val="0"/>
              </a:spcAft>
              <a:buClr>
                <a:srgbClr val="3F3F3F"/>
              </a:buClr>
              <a:buSzPts val="2200"/>
              <a:buFont typeface="Arial" panose="020B0604020202020204" pitchFamily="34" charset="0"/>
              <a:buNone/>
              <a:tabLst/>
              <a:defRPr/>
            </a:pPr>
            <a:r>
              <a:rPr lang="en-US" sz="1200" i="0" u="none" strike="noStrike" cap="none">
                <a:solidFill>
                  <a:schemeClr val="lt1"/>
                </a:solidFill>
                <a:latin typeface="Open Sans"/>
                <a:ea typeface="Open Sans"/>
                <a:cs typeface="Open Sans"/>
                <a:sym typeface="Open Sans"/>
              </a:rPr>
              <a:t>Tools </a:t>
            </a:r>
            <a:r>
              <a:rPr lang="en-US" sz="1200">
                <a:solidFill>
                  <a:schemeClr val="lt1"/>
                </a:solidFill>
                <a:latin typeface="Open Sans"/>
                <a:ea typeface="Open Sans"/>
                <a:cs typeface="Open Sans"/>
                <a:sym typeface="Open Sans"/>
              </a:rPr>
              <a:t>c</a:t>
            </a:r>
            <a:r>
              <a:rPr lang="en-US" sz="1200" i="0" u="none" strike="noStrike" cap="none">
                <a:solidFill>
                  <a:schemeClr val="lt1"/>
                </a:solidFill>
                <a:latin typeface="Open Sans"/>
                <a:ea typeface="Open Sans"/>
                <a:cs typeface="Open Sans"/>
                <a:sym typeface="Open Sans"/>
              </a:rPr>
              <a:t>ommonly </a:t>
            </a:r>
            <a:r>
              <a:rPr lang="en-US" sz="1200">
                <a:solidFill>
                  <a:schemeClr val="lt1"/>
                </a:solidFill>
                <a:latin typeface="Open Sans"/>
                <a:ea typeface="Open Sans"/>
                <a:cs typeface="Open Sans"/>
                <a:sym typeface="Open Sans"/>
              </a:rPr>
              <a:t>u</a:t>
            </a:r>
            <a:r>
              <a:rPr lang="en-US" sz="1200" i="0" u="none" strike="noStrike" cap="none">
                <a:solidFill>
                  <a:schemeClr val="lt1"/>
                </a:solidFill>
                <a:latin typeface="Open Sans"/>
                <a:ea typeface="Open Sans"/>
                <a:cs typeface="Open Sans"/>
                <a:sym typeface="Open Sans"/>
              </a:rPr>
              <a:t>sed</a:t>
            </a: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NMAP</a:t>
            </a:r>
            <a:endParaRPr lang="en-US" sz="1200">
              <a:solidFill>
                <a:srgbClr val="3F3F3F"/>
              </a:solidFill>
              <a:latin typeface="Open Sans"/>
              <a:ea typeface="Open Sans"/>
              <a:cs typeface="Open Sans"/>
              <a:sym typeface="Open Sans"/>
            </a:endParaRP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Angry IP Scanner</a:t>
            </a:r>
          </a:p>
          <a:p>
            <a:pPr marL="88900" marR="0" lvl="0" indent="0" algn="l" rtl="0">
              <a:lnSpc>
                <a:spcPct val="90000"/>
              </a:lnSpc>
              <a:spcBef>
                <a:spcPts val="0"/>
              </a:spcBef>
              <a:spcAft>
                <a:spcPts val="0"/>
              </a:spcAft>
              <a:buClr>
                <a:srgbClr val="3F3F3F"/>
              </a:buClr>
              <a:buSzPts val="2200"/>
              <a:buFont typeface="Arial" panose="020B0604020202020204" pitchFamily="34" charset="0"/>
              <a:buNone/>
            </a:pPr>
            <a:endParaRPr/>
          </a:p>
        </p:txBody>
      </p:sp>
      <p:sp>
        <p:nvSpPr>
          <p:cNvPr id="361" name="Google Shape;361;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IN"/>
              <a:t>Explain the scan techniques given on the slide.</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a:t>TCP Syn Scan-</a:t>
            </a:r>
            <a:r>
              <a:rPr lang="en-US"/>
              <a:t>A TCP SYN scan, also known as a half-open scan, is a common technique used in network security assessments to identify open ports on a target device. The scanning machine sends a SYN (synchronize) packet to a specific port on the target device. This packet initiates a three-way handshake, a communication method used by TCP (Transmission Control Protocol) to establish a reliable connection between two devices. If the port is open, the target device will respond with a SYN-ACK (synchronize acknowledgement) packet, indicating it's willing to establish a connection. the scanning machine </a:t>
            </a:r>
            <a:r>
              <a:rPr lang="en-US" b="1"/>
              <a:t>completes the three-way handshake</a:t>
            </a:r>
            <a:r>
              <a:rPr lang="en-US"/>
              <a:t> by sending an ACK (acknowledgement) packet in response to the SYN-ACK.</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TCP connect Scan-A TCP Connect scan, also known as a full TCP scan, is another technique used in network security assessments to identify open ports on a target device. Compared to a TCP SYN scan (half-open scan), The scanning machine sends a SYN (synchronize) packet to a specific port on the target device, similar to a TCP SYN scan. If the port is open, the target machine will respond with a SYN-ACK (Synchronize Acknowledgement) packet.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TCP ack scan-TCP ACK scanning is a different approach to port scanning compared to TCP connect scans. The scanner sends a packet with only the ACK (Acknowledgement) flag set to a specific port on the target machine.If port is open , it receives reset and if it is close, then no response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TCP XMAS Scanning-The scanning tool constructs a TCP packet with an unusual combination of flags set, typically FIN (Finish), PSH (Push), and URG (Urgent). If port is open , it receives reset and if it is close, then no response</a:t>
            </a:r>
            <a:endParaRPr/>
          </a:p>
        </p:txBody>
      </p:sp>
      <p:sp>
        <p:nvSpPr>
          <p:cNvPr id="381" name="Google Shape;381;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7466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Network </a:t>
            </a:r>
            <a:r>
              <a:rPr lang="en-US" sz="1200" b="1">
                <a:solidFill>
                  <a:srgbClr val="FFFFFF"/>
                </a:solidFill>
                <a:latin typeface="Open Sans"/>
                <a:ea typeface="Open Sans"/>
                <a:cs typeface="Open Sans"/>
                <a:sym typeface="Open Sans"/>
              </a:rPr>
              <a:t>v</a:t>
            </a:r>
            <a:r>
              <a:rPr lang="en-US" sz="1200" b="1" i="0" u="none" strike="noStrike" cap="none">
                <a:solidFill>
                  <a:srgbClr val="FFFFFF"/>
                </a:solidFill>
                <a:latin typeface="Open Sans"/>
                <a:ea typeface="Open Sans"/>
                <a:cs typeface="Open Sans"/>
                <a:sym typeface="Open Sans"/>
              </a:rPr>
              <a:t>ulnerability </a:t>
            </a:r>
            <a:r>
              <a:rPr lang="en-US" sz="1200" b="1">
                <a:solidFill>
                  <a:srgbClr val="FFFFFF"/>
                </a:solidFill>
                <a:latin typeface="Open Sans"/>
                <a:ea typeface="Open Sans"/>
                <a:cs typeface="Open Sans"/>
                <a:sym typeface="Open Sans"/>
              </a:rPr>
              <a:t>s</a:t>
            </a:r>
            <a:r>
              <a:rPr lang="en-US" sz="1200" b="1" i="0" u="none" strike="noStrike" cap="none">
                <a:solidFill>
                  <a:srgbClr val="FFFFFF"/>
                </a:solidFill>
                <a:latin typeface="Open Sans"/>
                <a:ea typeface="Open Sans"/>
                <a:cs typeface="Open Sans"/>
                <a:sym typeface="Open Sans"/>
              </a:rPr>
              <a:t>can</a:t>
            </a:r>
            <a:endParaRPr lang="en-US" sz="1200" b="1" i="0" u="none" strike="noStrike" cap="none">
              <a:solidFill>
                <a:srgbClr val="000000"/>
              </a:solidFill>
              <a:latin typeface="Open Sans"/>
              <a:ea typeface="Open Sans"/>
              <a:cs typeface="Open Sans"/>
              <a:sym typeface="Open Sans"/>
            </a:endParaRPr>
          </a:p>
          <a:p>
            <a:pPr marL="342900" marR="0" lvl="1" indent="-342900" algn="l" rtl="0">
              <a:lnSpc>
                <a:spcPct val="90000"/>
              </a:lnSpc>
              <a:spcBef>
                <a:spcPts val="0"/>
              </a:spcBef>
              <a:spcAft>
                <a:spcPts val="0"/>
              </a:spcAft>
              <a:buClr>
                <a:srgbClr val="3F3F3F"/>
              </a:buClr>
              <a:buSzPct val="1000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It goes deeper than the discovery scan.</a:t>
            </a:r>
            <a:endParaRPr lang="en-US" sz="300" b="0" i="0" u="none" strike="noStrike" cap="none">
              <a:solidFill>
                <a:srgbClr val="3F3F3F"/>
              </a:solidFill>
              <a:latin typeface="Open Sans"/>
              <a:ea typeface="Open Sans"/>
              <a:cs typeface="Open Sans"/>
              <a:sym typeface="Open Sans"/>
            </a:endParaRPr>
          </a:p>
          <a:p>
            <a:pPr marL="342900" marR="0" lvl="1" indent="-342900" algn="l" rtl="0">
              <a:lnSpc>
                <a:spcPct val="90000"/>
              </a:lnSpc>
              <a:spcBef>
                <a:spcPts val="200"/>
              </a:spcBef>
              <a:spcAft>
                <a:spcPts val="0"/>
              </a:spcAft>
              <a:buClr>
                <a:srgbClr val="3F3F3F"/>
              </a:buClr>
              <a:buSzPct val="1000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It continues to probe the network for the presence of known vulnerabilities.</a:t>
            </a:r>
            <a:endParaRPr lang="en-US" sz="800" b="0" i="0" u="none" strike="noStrike" cap="none">
              <a:solidFill>
                <a:srgbClr val="3F3F3F"/>
              </a:solidFill>
              <a:latin typeface="Open Sans"/>
              <a:ea typeface="Open Sans"/>
              <a:cs typeface="Open Sans"/>
              <a:sym typeface="Open Sans"/>
            </a:endParaRPr>
          </a:p>
          <a:p>
            <a:pPr marL="342900" marR="0" lvl="1" indent="-342900" algn="l" rtl="0">
              <a:lnSpc>
                <a:spcPct val="90000"/>
              </a:lnSpc>
              <a:spcBef>
                <a:spcPts val="200"/>
              </a:spcBef>
              <a:spcAft>
                <a:spcPts val="0"/>
              </a:spcAft>
              <a:buClr>
                <a:srgbClr val="3F3F3F"/>
              </a:buClr>
              <a:buSzPct val="1000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The tools contain a database of known vulnerabilities along with the tests they can perform to identify these vulnerabilities.</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Two common problems</a:t>
            </a:r>
            <a:endParaRPr lang="en-US" sz="1200" b="1" i="0" u="none" strike="noStrike" cap="none">
              <a:solidFill>
                <a:schemeClr val="lt1"/>
              </a:solidFill>
              <a:latin typeface="Open Sans"/>
              <a:ea typeface="Open Sans"/>
              <a:cs typeface="Open Sans"/>
              <a:sym typeface="Open Sans"/>
            </a:endParaRPr>
          </a:p>
          <a:p>
            <a:pPr marL="342900" marR="0" lvl="1" indent="-342900" algn="l" rtl="0">
              <a:lnSpc>
                <a:spcPct val="90000"/>
              </a:lnSpc>
              <a:spcBef>
                <a:spcPts val="0"/>
              </a:spcBef>
              <a:spcAft>
                <a:spcPts val="0"/>
              </a:spcAft>
              <a:buClr>
                <a:srgbClr val="3F3F3F"/>
              </a:buClr>
              <a:buSzPct val="100000"/>
              <a:buFont typeface="Arial" panose="020B0604020202020204" pitchFamily="34" charset="0"/>
              <a:buChar char="•"/>
            </a:pPr>
            <a:r>
              <a:rPr lang="en-US" sz="1200" b="1" i="0" u="none" strike="noStrike" cap="none">
                <a:solidFill>
                  <a:srgbClr val="3F3F3F"/>
                </a:solidFill>
                <a:latin typeface="Open Sans"/>
                <a:ea typeface="Open Sans"/>
                <a:cs typeface="Open Sans"/>
                <a:sym typeface="Open Sans"/>
              </a:rPr>
              <a:t>False-positive</a:t>
            </a:r>
            <a:r>
              <a:rPr lang="en-US" sz="1200" b="0" i="0" u="none" strike="noStrike" cap="none">
                <a:solidFill>
                  <a:srgbClr val="3F3F3F"/>
                </a:solidFill>
                <a:latin typeface="Open Sans"/>
                <a:ea typeface="Open Sans"/>
                <a:cs typeface="Open Sans"/>
                <a:sym typeface="Open Sans"/>
              </a:rPr>
              <a:t>: Reporting a vulnerability without having substantial evidence to prove it or reporting by mistake, leading to a nuisance</a:t>
            </a:r>
            <a:endParaRPr lang="en-US" sz="300" b="0" i="0" u="none" strike="noStrike" cap="none">
              <a:solidFill>
                <a:srgbClr val="3F3F3F"/>
              </a:solidFill>
              <a:latin typeface="Open Sans"/>
              <a:ea typeface="Open Sans"/>
              <a:cs typeface="Open Sans"/>
              <a:sym typeface="Open Sans"/>
            </a:endParaRPr>
          </a:p>
          <a:p>
            <a:pPr marL="342900" marR="0" lvl="1" indent="-342900" algn="l" rtl="0">
              <a:lnSpc>
                <a:spcPct val="90000"/>
              </a:lnSpc>
              <a:spcBef>
                <a:spcPts val="200"/>
              </a:spcBef>
              <a:spcAft>
                <a:spcPts val="0"/>
              </a:spcAft>
              <a:buClr>
                <a:srgbClr val="3F3F3F"/>
              </a:buClr>
              <a:buSzPct val="100000"/>
              <a:buFont typeface="Arial" panose="020B0604020202020204" pitchFamily="34" charset="0"/>
              <a:buChar char="•"/>
            </a:pPr>
            <a:r>
              <a:rPr lang="en-US" sz="1200" b="1" i="0" u="none" strike="noStrike" cap="none">
                <a:solidFill>
                  <a:srgbClr val="3F3F3F"/>
                </a:solidFill>
                <a:latin typeface="Open Sans"/>
                <a:ea typeface="Open Sans"/>
                <a:cs typeface="Open Sans"/>
                <a:sym typeface="Open Sans"/>
              </a:rPr>
              <a:t>False-negative</a:t>
            </a:r>
            <a:r>
              <a:rPr lang="en-US" sz="1200" b="0" i="0" u="none" strike="noStrike" cap="none">
                <a:solidFill>
                  <a:srgbClr val="3F3F3F"/>
                </a:solidFill>
                <a:latin typeface="Open Sans"/>
                <a:ea typeface="Open Sans"/>
                <a:cs typeface="Open Sans"/>
                <a:sym typeface="Open Sans"/>
              </a:rPr>
              <a:t>: Not identifying a vulnerability and failing to report it as a part of the results, leading to a dangerous situation</a:t>
            </a:r>
          </a:p>
          <a:p>
            <a:pPr marL="0" lvl="0" indent="0" algn="l" rtl="0">
              <a:lnSpc>
                <a:spcPct val="100000"/>
              </a:lnSpc>
              <a:spcBef>
                <a:spcPts val="0"/>
              </a:spcBef>
              <a:spcAft>
                <a:spcPts val="0"/>
              </a:spcAft>
              <a:buSzPts val="1400"/>
              <a:buNone/>
            </a:pPr>
            <a:endParaRPr/>
          </a:p>
        </p:txBody>
      </p:sp>
      <p:sp>
        <p:nvSpPr>
          <p:cNvPr id="417" name="Google Shape;417;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96473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rtl="0">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Unauthenticated or </a:t>
            </a:r>
            <a:r>
              <a:rPr lang="en-US" sz="2200" b="1">
                <a:solidFill>
                  <a:srgbClr val="3F3F3F"/>
                </a:solidFill>
                <a:latin typeface="Open Sans"/>
                <a:ea typeface="Open Sans"/>
                <a:cs typeface="Open Sans"/>
                <a:sym typeface="Open Sans"/>
              </a:rPr>
              <a:t>n</a:t>
            </a:r>
            <a:r>
              <a:rPr lang="en-US" sz="2200" b="1" i="0" u="none" strike="noStrike" cap="none">
                <a:solidFill>
                  <a:srgbClr val="3F3F3F"/>
                </a:solidFill>
                <a:latin typeface="Open Sans"/>
                <a:ea typeface="Open Sans"/>
                <a:cs typeface="Open Sans"/>
                <a:sym typeface="Open Sans"/>
              </a:rPr>
              <a:t>oncredentialed </a:t>
            </a:r>
            <a:r>
              <a:rPr lang="en-US" sz="2200" b="1">
                <a:solidFill>
                  <a:srgbClr val="3F3F3F"/>
                </a:solidFill>
                <a:latin typeface="Open Sans"/>
                <a:ea typeface="Open Sans"/>
                <a:cs typeface="Open Sans"/>
                <a:sym typeface="Open Sans"/>
              </a:rPr>
              <a:t>s</a:t>
            </a:r>
            <a:r>
              <a:rPr lang="en-US" sz="2200" b="1" i="0" u="none" strike="noStrike" cap="none">
                <a:solidFill>
                  <a:srgbClr val="3F3F3F"/>
                </a:solidFill>
                <a:latin typeface="Open Sans"/>
                <a:ea typeface="Open Sans"/>
                <a:cs typeface="Open Sans"/>
                <a:sym typeface="Open Sans"/>
              </a:rPr>
              <a:t>can:</a:t>
            </a:r>
            <a:endParaRPr lang="en-US" sz="2200" i="0" u="none" strike="noStrike" cap="none">
              <a:solidFill>
                <a:srgbClr val="3F3F3F"/>
              </a:solidFill>
              <a:latin typeface="Open Sans"/>
              <a:ea typeface="Open Sans"/>
              <a:cs typeface="Open Sans"/>
              <a:sym typeface="Open Sans"/>
            </a:endParaRPr>
          </a:p>
          <a:p>
            <a:pPr marL="457200" marR="0" lvl="2" indent="-342900" algn="l" rtl="0">
              <a:spcBef>
                <a:spcPts val="200"/>
              </a:spcBef>
              <a:spcAft>
                <a:spcPts val="0"/>
              </a:spcAft>
              <a:buClr>
                <a:srgbClr val="3F3F3F"/>
              </a:buClr>
              <a:buSzPct val="1000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It is the process of exploring a network or a networked system for vulnerabilities that are accessible without logging in as an authorized user.</a:t>
            </a:r>
            <a:endParaRPr lang="en-US" sz="500" i="0" u="none" strike="noStrike" cap="none">
              <a:solidFill>
                <a:srgbClr val="3F3F3F"/>
              </a:solidFill>
              <a:latin typeface="Open Sans"/>
              <a:ea typeface="Open Sans"/>
              <a:cs typeface="Open Sans"/>
              <a:sym typeface="Open Sans"/>
            </a:endParaRPr>
          </a:p>
          <a:p>
            <a:pPr marL="457200" marR="0" lvl="2" indent="-342900" algn="l" rtl="0">
              <a:spcBef>
                <a:spcPts val="200"/>
              </a:spcBef>
              <a:spcAft>
                <a:spcPts val="0"/>
              </a:spcAft>
              <a:buClr>
                <a:srgbClr val="3F3F3F"/>
              </a:buClr>
              <a:buSzPct val="1000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It inspects the security of a target system from an outsider’s perspective.</a:t>
            </a:r>
          </a:p>
          <a:p>
            <a:pPr marL="457200" marR="0" lvl="2" indent="-342900" algn="l" rtl="0">
              <a:spcBef>
                <a:spcPts val="200"/>
              </a:spcBef>
              <a:spcAft>
                <a:spcPts val="0"/>
              </a:spcAft>
              <a:buClr>
                <a:srgbClr val="3F3F3F"/>
              </a:buClr>
              <a:buSzPct val="100000"/>
              <a:buFont typeface="Arial" panose="020B0604020202020204" pitchFamily="34" charset="0"/>
              <a:buChar char="•"/>
            </a:pPr>
            <a:endParaRPr lang="en-US" sz="2200" i="0" u="none" strike="noStrike" cap="none">
              <a:solidFill>
                <a:srgbClr val="3F3F3F"/>
              </a:solidFill>
              <a:latin typeface="Open Sans"/>
              <a:ea typeface="Open Sans"/>
              <a:cs typeface="Open Sans"/>
              <a:sym typeface="Open Sans"/>
            </a:endParaRPr>
          </a:p>
          <a:p>
            <a:pPr marL="0" marR="0" lvl="0" indent="0" algn="l" rtl="0">
              <a:spcBef>
                <a:spcPts val="2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Authenticated or </a:t>
            </a:r>
            <a:r>
              <a:rPr lang="en-US" sz="2200" b="1">
                <a:solidFill>
                  <a:srgbClr val="3F3F3F"/>
                </a:solidFill>
                <a:latin typeface="Open Sans"/>
                <a:ea typeface="Open Sans"/>
                <a:cs typeface="Open Sans"/>
                <a:sym typeface="Open Sans"/>
              </a:rPr>
              <a:t>c</a:t>
            </a:r>
            <a:r>
              <a:rPr lang="en-US" sz="2200" b="1" i="0" u="none" strike="noStrike" cap="none">
                <a:solidFill>
                  <a:srgbClr val="3F3F3F"/>
                </a:solidFill>
                <a:latin typeface="Open Sans"/>
                <a:ea typeface="Open Sans"/>
                <a:cs typeface="Open Sans"/>
                <a:sym typeface="Open Sans"/>
              </a:rPr>
              <a:t>redentialed </a:t>
            </a:r>
            <a:r>
              <a:rPr lang="en-US" sz="2200" b="1">
                <a:solidFill>
                  <a:srgbClr val="3F3F3F"/>
                </a:solidFill>
                <a:latin typeface="Open Sans"/>
                <a:ea typeface="Open Sans"/>
                <a:cs typeface="Open Sans"/>
                <a:sym typeface="Open Sans"/>
              </a:rPr>
              <a:t>s</a:t>
            </a:r>
            <a:r>
              <a:rPr lang="en-US" sz="2200" b="1" i="0" u="none" strike="noStrike" cap="none">
                <a:solidFill>
                  <a:srgbClr val="3F3F3F"/>
                </a:solidFill>
                <a:latin typeface="Open Sans"/>
                <a:ea typeface="Open Sans"/>
                <a:cs typeface="Open Sans"/>
                <a:sym typeface="Open Sans"/>
              </a:rPr>
              <a:t>can:</a:t>
            </a:r>
            <a:endParaRPr lang="en-US" sz="2200" i="0" u="none" strike="noStrike" cap="none">
              <a:solidFill>
                <a:srgbClr val="3F3F3F"/>
              </a:solidFill>
              <a:latin typeface="Open Sans"/>
              <a:ea typeface="Open Sans"/>
              <a:cs typeface="Open Sans"/>
              <a:sym typeface="Open Sans"/>
            </a:endParaRPr>
          </a:p>
          <a:p>
            <a:pPr marL="457200" marR="0" lvl="2" indent="-342900" algn="l" rtl="0">
              <a:spcBef>
                <a:spcPts val="200"/>
              </a:spcBef>
              <a:spcAft>
                <a:spcPts val="0"/>
              </a:spcAft>
              <a:buClr>
                <a:srgbClr val="3F3F3F"/>
              </a:buClr>
              <a:buSzPct val="1000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It is a method in which vulnerability testing is performed as a logged in or authenticated user. </a:t>
            </a:r>
            <a:endParaRPr lang="en-US" sz="500" i="0" u="none" strike="noStrike" cap="none">
              <a:solidFill>
                <a:srgbClr val="3F3F3F"/>
              </a:solidFill>
              <a:latin typeface="Open Sans"/>
              <a:ea typeface="Open Sans"/>
              <a:cs typeface="Open Sans"/>
              <a:sym typeface="Open Sans"/>
            </a:endParaRPr>
          </a:p>
          <a:p>
            <a:pPr marL="457200" marR="0" lvl="2" indent="-342900" algn="l" rtl="0">
              <a:spcBef>
                <a:spcPts val="200"/>
              </a:spcBef>
              <a:spcAft>
                <a:spcPts val="0"/>
              </a:spcAft>
              <a:buClr>
                <a:srgbClr val="3F3F3F"/>
              </a:buClr>
              <a:buSzPct val="1000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Authenticated scans help reduce the false-positive or false-negative results.</a:t>
            </a:r>
            <a:endParaRPr lang="en-US" sz="500" i="0" u="none" strike="noStrike" cap="none">
              <a:solidFill>
                <a:srgbClr val="3F3F3F"/>
              </a:solidFill>
              <a:latin typeface="Open Sans"/>
              <a:ea typeface="Open Sans"/>
              <a:cs typeface="Open Sans"/>
              <a:sym typeface="Open Sans"/>
            </a:endParaRPr>
          </a:p>
          <a:p>
            <a:pPr marL="457200" marR="0" lvl="2" indent="-342900" algn="l" rtl="0">
              <a:spcBef>
                <a:spcPts val="200"/>
              </a:spcBef>
              <a:spcAft>
                <a:spcPts val="0"/>
              </a:spcAft>
              <a:buClr>
                <a:srgbClr val="3F3F3F"/>
              </a:buClr>
              <a:buSzPct val="1000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Authenticated scans are performed with read-only access to the servers being scanned.</a:t>
            </a:r>
            <a:endParaRPr/>
          </a:p>
        </p:txBody>
      </p:sp>
      <p:sp>
        <p:nvSpPr>
          <p:cNvPr id="447" name="Google Shape;447;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872add672_5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ge872add672_5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65100" lvl="0" indent="0" algn="l" rtl="0">
              <a:lnSpc>
                <a:spcPct val="100000"/>
              </a:lnSpc>
              <a:spcBef>
                <a:spcPts val="0"/>
              </a:spcBef>
              <a:spcAft>
                <a:spcPts val="0"/>
              </a:spcAft>
              <a:buClr>
                <a:srgbClr val="6B85B8"/>
              </a:buClr>
              <a:buSzPts val="1400"/>
              <a:buFont typeface="Open Sans"/>
              <a:buNone/>
            </a:pPr>
            <a:r>
              <a:rPr lang="en-US">
                <a:latin typeface="Open Sans"/>
                <a:ea typeface="Open Sans"/>
                <a:cs typeface="Open Sans"/>
                <a:sym typeface="Open Sans"/>
              </a:rPr>
              <a:t>Benefits of Vulnerability Scans</a:t>
            </a:r>
          </a:p>
          <a:p>
            <a:pPr marL="165100" lvl="0" indent="0" algn="l" rtl="0">
              <a:lnSpc>
                <a:spcPct val="100000"/>
              </a:lnSpc>
              <a:spcBef>
                <a:spcPts val="0"/>
              </a:spcBef>
              <a:spcAft>
                <a:spcPts val="0"/>
              </a:spcAft>
              <a:buClr>
                <a:srgbClr val="6B85B8"/>
              </a:buClr>
              <a:buSzPts val="1400"/>
              <a:buFont typeface="Open Sans"/>
              <a:buNone/>
            </a:pPr>
            <a:endParaRPr lang="en-US">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r>
              <a:rPr lang="en-US">
                <a:latin typeface="Open Sans"/>
                <a:ea typeface="Open Sans"/>
                <a:cs typeface="Open Sans"/>
                <a:sym typeface="Open Sans"/>
              </a:rPr>
              <a:t>Identifying Weak points:</a:t>
            </a:r>
            <a:r>
              <a:rPr lang="en-US" sz="1200" b="0" i="0" u="none" strike="noStrike" cap="none">
                <a:solidFill>
                  <a:srgbClr val="434343"/>
                </a:solidFill>
                <a:latin typeface="Open Sans"/>
                <a:ea typeface="Open Sans"/>
                <a:cs typeface="Open Sans"/>
                <a:sym typeface="Open Sans"/>
              </a:rPr>
              <a:t>Vulnerability scans provide a comprehensive view of potential vulnerabilities within your systems. </a:t>
            </a:r>
          </a:p>
          <a:p>
            <a:pPr marL="165100" lvl="0" indent="0" algn="l" rtl="0">
              <a:lnSpc>
                <a:spcPct val="100000"/>
              </a:lnSpc>
              <a:spcBef>
                <a:spcPts val="0"/>
              </a:spcBef>
              <a:spcAft>
                <a:spcPts val="0"/>
              </a:spcAft>
              <a:buClr>
                <a:srgbClr val="6B85B8"/>
              </a:buClr>
              <a:buSzPts val="1400"/>
              <a:buFont typeface="Open Sans"/>
              <a:buNone/>
            </a:pPr>
            <a:endParaRPr lang="en-US" sz="1200" b="0" i="0" u="none" strike="noStrike" cap="none">
              <a:solidFill>
                <a:srgbClr val="434343"/>
              </a:solidFill>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r>
              <a:rPr lang="en-US" sz="1200" b="0" i="0" u="none" strike="noStrike" cap="none">
                <a:solidFill>
                  <a:srgbClr val="434343"/>
                </a:solidFill>
                <a:latin typeface="Open Sans"/>
                <a:ea typeface="Open Sans"/>
                <a:cs typeface="Open Sans"/>
                <a:sym typeface="Open Sans"/>
              </a:rPr>
              <a:t>Prioritizing Remediation:</a:t>
            </a:r>
            <a:r>
              <a:rPr lang="en-US" sz="1200">
                <a:solidFill>
                  <a:srgbClr val="434343"/>
                </a:solidFill>
                <a:latin typeface="Open Sans"/>
                <a:ea typeface="Open Sans"/>
                <a:cs typeface="Open Sans"/>
                <a:sym typeface="Open Sans"/>
              </a:rPr>
              <a:t>By categorizing vulnerabilities based on severity (by using CVSS), vulnerability scans help organizations prioritize which issues to address first. </a:t>
            </a:r>
          </a:p>
          <a:p>
            <a:pPr marL="165100" lvl="0" indent="0" algn="l" rtl="0">
              <a:lnSpc>
                <a:spcPct val="100000"/>
              </a:lnSpc>
              <a:spcBef>
                <a:spcPts val="0"/>
              </a:spcBef>
              <a:spcAft>
                <a:spcPts val="0"/>
              </a:spcAft>
              <a:buClr>
                <a:srgbClr val="6B85B8"/>
              </a:buClr>
              <a:buSzPts val="1400"/>
              <a:buFont typeface="Open Sans"/>
              <a:buNone/>
            </a:pPr>
            <a:endParaRPr lang="en-US" sz="1200">
              <a:solidFill>
                <a:srgbClr val="434343"/>
              </a:solidFill>
              <a:latin typeface="Open Sans"/>
              <a:ea typeface="Open Sans"/>
              <a:cs typeface="Open Sans"/>
              <a:sym typeface="Open Sans"/>
            </a:endParaRPr>
          </a:p>
          <a:p>
            <a:pPr marL="165100" marR="0" lvl="0" indent="0" algn="l" defTabSz="914400" rtl="0" eaLnBrk="1" fontAlgn="auto" latinLnBrk="0" hangingPunct="1">
              <a:lnSpc>
                <a:spcPct val="100000"/>
              </a:lnSpc>
              <a:spcBef>
                <a:spcPts val="0"/>
              </a:spcBef>
              <a:spcAft>
                <a:spcPts val="0"/>
              </a:spcAft>
              <a:buClr>
                <a:srgbClr val="6B85B8"/>
              </a:buClr>
              <a:buSzPts val="1400"/>
              <a:buFont typeface="Open Sans"/>
              <a:buNone/>
              <a:tabLst/>
              <a:defRPr/>
            </a:pPr>
            <a:r>
              <a:rPr lang="en-US" sz="1200">
                <a:solidFill>
                  <a:srgbClr val="434343"/>
                </a:solidFill>
                <a:latin typeface="Open Sans"/>
                <a:ea typeface="Open Sans"/>
                <a:cs typeface="Open Sans"/>
                <a:sym typeface="Open Sans"/>
              </a:rPr>
              <a:t>Continuous Monitoring:Regular scans provide an ongoing assessment of your security posture, allowing you to proactively address emerging threats and vulnerabilities in real time.</a:t>
            </a:r>
          </a:p>
          <a:p>
            <a:pPr marL="165100" lvl="0" indent="0" algn="l" rtl="0">
              <a:lnSpc>
                <a:spcPct val="100000"/>
              </a:lnSpc>
              <a:spcBef>
                <a:spcPts val="0"/>
              </a:spcBef>
              <a:spcAft>
                <a:spcPts val="0"/>
              </a:spcAft>
              <a:buClr>
                <a:srgbClr val="6B85B8"/>
              </a:buClr>
              <a:buSzPts val="1400"/>
              <a:buFont typeface="Open Sans"/>
              <a:buNone/>
            </a:pPr>
            <a:endParaRPr>
              <a:latin typeface="Open Sans"/>
              <a:ea typeface="Open Sans"/>
              <a:cs typeface="Open Sans"/>
              <a:sym typeface="Open Sans"/>
            </a:endParaRPr>
          </a:p>
        </p:txBody>
      </p:sp>
      <p:sp>
        <p:nvSpPr>
          <p:cNvPr id="935" name="Google Shape;935;ge872add672_5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about Vulnerabilities scanner</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A vulnerability scanner is a computer program that automatically identifies security weaknesses in computer systems, networks, applications, and devices. These weaknesses can be exploited by attackers to gain unauthorized access to a system, steal data, or disrupt operations</a:t>
            </a:r>
          </a:p>
          <a:p>
            <a:pPr marL="0" lvl="0" indent="0" algn="l" rtl="0">
              <a:lnSpc>
                <a:spcPct val="100000"/>
              </a:lnSpc>
              <a:spcBef>
                <a:spcPts val="0"/>
              </a:spcBef>
              <a:spcAft>
                <a:spcPts val="0"/>
              </a:spcAft>
              <a:buClr>
                <a:schemeClr val="dk1"/>
              </a:buClr>
              <a:buSzPts val="1100"/>
              <a:buFont typeface="Arial"/>
              <a:buNone/>
            </a:pPr>
            <a:r>
              <a:rPr lang="en-US"/>
              <a:t>Vulnerability scanners work by comparing a system's configuration and software to a database of known vulnerabilities. The scanner then identifies any potential weaknesses and provides a report that details the vulnerability, its severity, and how to fix it. </a:t>
            </a:r>
            <a:r>
              <a:rPr lang="en-US" sz="1200">
                <a:solidFill>
                  <a:srgbClr val="3F3F3F"/>
                </a:solidFill>
                <a:latin typeface="Open Sans"/>
                <a:ea typeface="Open Sans"/>
                <a:cs typeface="Open Sans"/>
              </a:rPr>
              <a:t>They scan systems, networks, or applications for known vulnerabilities. </a:t>
            </a:r>
          </a:p>
          <a:p>
            <a:pPr marL="0" lvl="0" indent="0" algn="l" rtl="0">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rPr>
              <a:t>They look for known vulnerabilities in a system. </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SzPts val="1400"/>
              <a:buNone/>
            </a:pPr>
            <a:endParaRPr lang="en-US"/>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133</a:t>
            </a:fld>
            <a:endParaRPr/>
          </a:p>
        </p:txBody>
      </p:sp>
    </p:spTree>
    <p:extLst>
      <p:ext uri="{BB962C8B-B14F-4D97-AF65-F5344CB8AC3E}">
        <p14:creationId xmlns:p14="http://schemas.microsoft.com/office/powerpoint/2010/main" val="384424246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about Vulnerabilities Scan Process</a:t>
            </a:r>
          </a:p>
          <a:p>
            <a:pPr marL="0" lvl="0" indent="0" algn="l" rtl="0">
              <a:lnSpc>
                <a:spcPct val="100000"/>
              </a:lnSpc>
              <a:spcBef>
                <a:spcPts val="0"/>
              </a:spcBef>
              <a:spcAft>
                <a:spcPts val="0"/>
              </a:spcAft>
              <a:buClr>
                <a:schemeClr val="dk1"/>
              </a:buClr>
              <a:buSzPts val="1100"/>
              <a:buFont typeface="Arial"/>
              <a:buNone/>
            </a:pPr>
            <a:endParaRPr lang="en-US"/>
          </a:p>
          <a:p>
            <a:pPr marL="342900" indent="-342900">
              <a:lnSpc>
                <a:spcPct val="114000"/>
              </a:lnSpc>
              <a:spcBef>
                <a:spcPct val="0"/>
              </a:spcBef>
              <a:spcAft>
                <a:spcPct val="0"/>
              </a:spcAft>
              <a:buSzPts val="2200"/>
              <a:buFont typeface="+mj-lt"/>
              <a:buAutoNum type="arabicPeriod"/>
            </a:pPr>
            <a:r>
              <a:rPr lang="en-US" sz="1200">
                <a:solidFill>
                  <a:srgbClr val="3F3F3F"/>
                </a:solidFill>
                <a:latin typeface="Open Sans"/>
                <a:ea typeface="Open Sans"/>
                <a:cs typeface="Open Sans"/>
              </a:rPr>
              <a:t>The process initiates with the vulnerability scanner directing probes towards the target system. </a:t>
            </a:r>
          </a:p>
          <a:p>
            <a:pPr marL="342900" indent="-342900">
              <a:lnSpc>
                <a:spcPct val="114000"/>
              </a:lnSpc>
              <a:spcBef>
                <a:spcPct val="0"/>
              </a:spcBef>
              <a:spcAft>
                <a:spcPct val="0"/>
              </a:spcAft>
              <a:buSzPts val="2200"/>
              <a:buFont typeface="+mj-lt"/>
              <a:buAutoNum type="arabicPeriod"/>
            </a:pPr>
            <a:r>
              <a:rPr lang="en-US" sz="1200">
                <a:solidFill>
                  <a:srgbClr val="3F3F3F"/>
                </a:solidFill>
                <a:latin typeface="Open Sans"/>
                <a:ea typeface="Open Sans"/>
                <a:cs typeface="Open Sans"/>
              </a:rPr>
              <a:t>These probes serve as requests aimed at various components of the system. </a:t>
            </a:r>
          </a:p>
          <a:p>
            <a:pPr marL="342900" indent="-342900">
              <a:lnSpc>
                <a:spcPct val="114000"/>
              </a:lnSpc>
              <a:spcBef>
                <a:spcPct val="0"/>
              </a:spcBef>
              <a:spcAft>
                <a:spcPct val="0"/>
              </a:spcAft>
              <a:buSzPts val="2200"/>
              <a:buFont typeface="+mj-lt"/>
              <a:buAutoNum type="arabicPeriod"/>
            </a:pPr>
            <a:r>
              <a:rPr lang="en-US" sz="1200">
                <a:solidFill>
                  <a:srgbClr val="3F3F3F"/>
                </a:solidFill>
                <a:latin typeface="Open Sans"/>
                <a:ea typeface="Open Sans"/>
                <a:cs typeface="Open Sans"/>
              </a:rPr>
              <a:t>Upon receipt of these probes, the target system undergoes analysis and responds, divulging information regarding its configuration, software versions, and potential vulnerabilities. </a:t>
            </a:r>
          </a:p>
          <a:p>
            <a:pPr marL="342900" indent="-342900">
              <a:lnSpc>
                <a:spcPct val="114000"/>
              </a:lnSpc>
              <a:spcBef>
                <a:spcPct val="0"/>
              </a:spcBef>
              <a:spcAft>
                <a:spcPct val="0"/>
              </a:spcAft>
              <a:buSzPts val="2200"/>
              <a:buFont typeface="+mj-lt"/>
              <a:buAutoNum type="arabicPeriod"/>
            </a:pPr>
            <a:r>
              <a:rPr lang="en-US" sz="1200">
                <a:solidFill>
                  <a:srgbClr val="3F3F3F"/>
                </a:solidFill>
                <a:latin typeface="Open Sans"/>
                <a:ea typeface="Open Sans"/>
                <a:cs typeface="Open Sans"/>
              </a:rPr>
              <a:t>The vulnerability scanner, equipped with tools such as Open S S L 3.0, Nginx 1.19.2, and Open S S H 8.3, records and captures these responses. </a:t>
            </a:r>
          </a:p>
          <a:p>
            <a:pPr marL="342900" indent="-342900">
              <a:lnSpc>
                <a:spcPct val="114000"/>
              </a:lnSpc>
              <a:spcBef>
                <a:spcPct val="0"/>
              </a:spcBef>
              <a:spcAft>
                <a:spcPct val="0"/>
              </a:spcAft>
              <a:buSzPts val="2200"/>
              <a:buFont typeface="+mj-lt"/>
              <a:buAutoNum type="arabicPeriod"/>
            </a:pPr>
            <a:r>
              <a:rPr lang="en-US" sz="1200">
                <a:solidFill>
                  <a:srgbClr val="3F3F3F"/>
                </a:solidFill>
                <a:latin typeface="Open Sans"/>
                <a:ea typeface="Open Sans"/>
                <a:cs typeface="Open Sans"/>
              </a:rPr>
              <a:t>Subsequently, it proceeds to correlate the acquired data with entries stored within the Common Vulnerabilities and Exposures (C V E) database.</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134</a:t>
            </a:fld>
            <a:endParaRPr/>
          </a:p>
        </p:txBody>
      </p:sp>
    </p:spTree>
    <p:extLst>
      <p:ext uri="{BB962C8B-B14F-4D97-AF65-F5344CB8AC3E}">
        <p14:creationId xmlns:p14="http://schemas.microsoft.com/office/powerpoint/2010/main" val="163711164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Scan process is covered in last slide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87503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Analysis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b="0" i="0">
                <a:solidFill>
                  <a:srgbClr val="222222"/>
                </a:solidFill>
                <a:effectLst/>
                <a:highlight>
                  <a:srgbClr val="FFFFFF"/>
                </a:highlight>
                <a:latin typeface="Noto serif" panose="02020600060500020200" pitchFamily="18" charset="0"/>
              </a:rPr>
              <a:t>Vulnerability analysis is the foundation of an effective cybersecurity strategy. It empowers organizations to identify, assess, and prioritize vulnerabilities in a dynamic digital landscape. By embracing the key elements of vulnerability analysis (prioritization, classification, exposure considerations, organizational impact assessment, and risk tolerance definition), organizations can build resilient defenses against cyber threats and safeguard their digital assets in an ever-changing cybersecurity landscape.</a:t>
            </a:r>
            <a:endParaRPr lang="en-US"/>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a:solidFill>
                  <a:srgbClr val="3F3F3F"/>
                </a:solidFill>
                <a:latin typeface="Open Sans"/>
                <a:ea typeface="Open Sans"/>
                <a:cs typeface="Open Sans"/>
              </a:rPr>
              <a:t>This helps cybersecurity experts assess the severity of risks, confirm the validity of vulnerabilities, and make data-driven decisions to bolster an organization’s defense mechanisms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136</a:t>
            </a:fld>
            <a:endParaRPr/>
          </a:p>
        </p:txBody>
      </p:sp>
    </p:spTree>
    <p:extLst>
      <p:ext uri="{BB962C8B-B14F-4D97-AF65-F5344CB8AC3E}">
        <p14:creationId xmlns:p14="http://schemas.microsoft.com/office/powerpoint/2010/main" val="32902115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Vulnerability Conformation</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b="0" i="0">
                <a:solidFill>
                  <a:srgbClr val="222222"/>
                </a:solidFill>
                <a:effectLst/>
                <a:highlight>
                  <a:srgbClr val="FFFFFF"/>
                </a:highlight>
                <a:latin typeface="Noto serif" panose="02020600060500020200" pitchFamily="18" charset="0"/>
              </a:rPr>
              <a:t>Before any action can be taken, it’s crucial to confirm the existence of vulnerabilities within an organization’s systems.</a:t>
            </a:r>
            <a:r>
              <a:rPr lang="en-US" b="1" i="1" u="sng">
                <a:solidFill>
                  <a:srgbClr val="D3002D"/>
                </a:solidFill>
                <a:effectLst/>
                <a:highlight>
                  <a:srgbClr val="FFFFFF"/>
                </a:highlight>
                <a:latin typeface="Noto serif" panose="02020600060500020200" pitchFamily="18" charset="0"/>
                <a:hlinkClick r:id="rId3"/>
              </a:rPr>
              <a:t> Confirmation</a:t>
            </a:r>
            <a:r>
              <a:rPr lang="en-US" b="0" i="0">
                <a:solidFill>
                  <a:srgbClr val="3D3B49"/>
                </a:solidFill>
                <a:effectLst/>
                <a:highlight>
                  <a:srgbClr val="FFFFFF"/>
                </a:highlight>
                <a:latin typeface="Noto serif" panose="02020600060500020200" pitchFamily="18" charset="0"/>
              </a:rPr>
              <a:t> isn’t just an administrative checkbox but a rigorous validation process that either affirms or negates the existence of a suspected vulnerability. In this phase, analysts grapple with false positives and false negatives, which reflect the accuracy of prior vulnerability assessments.</a:t>
            </a:r>
          </a:p>
          <a:p>
            <a:pPr marL="0" indent="0">
              <a:spcBef>
                <a:spcPts val="600"/>
              </a:spcBef>
              <a:buSzPts val="1760"/>
              <a:buFont typeface="Arial"/>
              <a:buNone/>
            </a:pPr>
            <a:r>
              <a:rPr lang="en-US" sz="1200">
                <a:solidFill>
                  <a:srgbClr val="3F3F3F"/>
                </a:solidFill>
                <a:latin typeface="Open Sans"/>
                <a:ea typeface="Open Sans"/>
                <a:cs typeface="Open Sans"/>
              </a:rPr>
              <a:t>A false positive can act as a smokescreen, hiding a real issue by overwhelming a security team with false alarms</a:t>
            </a:r>
            <a:r>
              <a:rPr lang="en-US" sz="1600" b="0" i="0">
                <a:solidFill>
                  <a:srgbClr val="1C1C1C"/>
                </a:solidFill>
                <a:effectLst/>
                <a:highlight>
                  <a:srgbClr val="FFFFFF"/>
                </a:highlight>
                <a:latin typeface="Inter"/>
              </a:rPr>
              <a:t>.</a:t>
            </a:r>
          </a:p>
          <a:p>
            <a:pPr marL="0" indent="0">
              <a:spcBef>
                <a:spcPts val="600"/>
              </a:spcBef>
              <a:buSzPts val="1760"/>
              <a:buFont typeface="Arial"/>
              <a:buNone/>
            </a:pPr>
            <a:r>
              <a:rPr lang="en-US" sz="1200">
                <a:solidFill>
                  <a:srgbClr val="3F3F3F"/>
                </a:solidFill>
                <a:latin typeface="Open Sans"/>
                <a:ea typeface="Open Sans"/>
                <a:cs typeface="Open Sans"/>
              </a:rPr>
              <a:t>A false negative could be even more damaging, serving as a ticking time bomb for unauthorized access to critical systems.</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137</a:t>
            </a:fld>
            <a:endParaRPr/>
          </a:p>
        </p:txBody>
      </p:sp>
    </p:spTree>
    <p:extLst>
      <p:ext uri="{BB962C8B-B14F-4D97-AF65-F5344CB8AC3E}">
        <p14:creationId xmlns:p14="http://schemas.microsoft.com/office/powerpoint/2010/main" val="12235886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Vulnerabilities classification</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a:solidFill>
                  <a:srgbClr val="3F3F3F"/>
                </a:solidFill>
                <a:latin typeface="Open Sans"/>
                <a:ea typeface="Open Sans"/>
                <a:cs typeface="Open Sans"/>
              </a:rPr>
              <a:t>Vulnerability classification refers to the organized categorization of identified vulnerabilities within a system or application, usually based on criteria such as the nature of a vulnerability, the level of risk it poses, the component affected, or the potential impact</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138</a:t>
            </a:fld>
            <a:endParaRPr/>
          </a:p>
        </p:txBody>
      </p:sp>
    </p:spTree>
    <p:extLst>
      <p:ext uri="{BB962C8B-B14F-4D97-AF65-F5344CB8AC3E}">
        <p14:creationId xmlns:p14="http://schemas.microsoft.com/office/powerpoint/2010/main" val="18223380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latin typeface="Arial"/>
                <a:ea typeface="Arial"/>
                <a:cs typeface="Arial"/>
                <a:sym typeface="Arial"/>
              </a:rPr>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a:solidFill>
                  <a:srgbClr val="3F3F3F"/>
                </a:solidFill>
                <a:latin typeface="Open Sans"/>
                <a:ea typeface="Open Sans"/>
                <a:cs typeface="Open Sans"/>
                <a:sym typeface="Open Sans"/>
              </a:rPr>
              <a:t>Factors to be considered for vulnerability classification</a:t>
            </a:r>
            <a:endParaRPr lang="en-US" sz="14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lang="en-US" sz="1400">
              <a:latin typeface="Arial"/>
              <a:ea typeface="Arial"/>
              <a:cs typeface="Arial"/>
              <a:sym typeface="Arial"/>
            </a:endParaRPr>
          </a:p>
          <a:p>
            <a:pPr marL="0" lvl="0" indent="0" algn="l" rtl="0">
              <a:lnSpc>
                <a:spcPct val="100000"/>
              </a:lnSpc>
              <a:spcBef>
                <a:spcPts val="0"/>
              </a:spcBef>
              <a:spcAft>
                <a:spcPts val="0"/>
              </a:spcAft>
              <a:buSzPts val="1400"/>
              <a:buNone/>
            </a:pPr>
            <a:r>
              <a:rPr lang="en-US" sz="1400">
                <a:latin typeface="Arial"/>
                <a:cs typeface="Arial"/>
                <a:sym typeface="Arial"/>
              </a:rPr>
              <a:t>Exposure Factor:</a:t>
            </a:r>
            <a:r>
              <a:rPr lang="en-US" b="0" i="0">
                <a:solidFill>
                  <a:srgbClr val="222222"/>
                </a:solidFill>
                <a:effectLst/>
                <a:highlight>
                  <a:srgbClr val="FFFFFF"/>
                </a:highlight>
                <a:latin typeface="Noto serif" panose="02020600060500020200" pitchFamily="18" charset="0"/>
              </a:rPr>
              <a:t>The exposure factor helps organizations gauge the potential impact of a vulnerability if exploited. It quantifies the percentage of loss an organization may experience due to a successful attack. This metric plays a crucial role in risk assessment.</a:t>
            </a:r>
            <a:endParaRPr lang="en-US" sz="1400" b="0" i="0">
              <a:solidFill>
                <a:srgbClr val="222222"/>
              </a:solidFill>
              <a:effectLst/>
              <a:highlight>
                <a:srgbClr val="FFFFFF"/>
              </a:highlight>
              <a:latin typeface="Arial"/>
              <a:cs typeface="Arial"/>
              <a:sym typeface="Arial"/>
            </a:endParaRPr>
          </a:p>
          <a:p>
            <a:pPr marL="0" lvl="0" indent="0" algn="l" rtl="0">
              <a:lnSpc>
                <a:spcPct val="100000"/>
              </a:lnSpc>
              <a:spcBef>
                <a:spcPts val="0"/>
              </a:spcBef>
              <a:spcAft>
                <a:spcPts val="0"/>
              </a:spcAft>
              <a:buSzPts val="1400"/>
              <a:buNone/>
            </a:pPr>
            <a:endParaRPr lang="en-US" sz="1400" b="0" i="0">
              <a:solidFill>
                <a:srgbClr val="222222"/>
              </a:solidFill>
              <a:effectLst/>
              <a:highlight>
                <a:srgbClr val="FFFFFF"/>
              </a:highlight>
              <a:latin typeface="Arial"/>
              <a:cs typeface="Arial"/>
              <a:sym typeface="Arial"/>
            </a:endParaRPr>
          </a:p>
          <a:p>
            <a:pPr marL="0" lvl="0" indent="0" algn="l" rtl="0">
              <a:lnSpc>
                <a:spcPct val="100000"/>
              </a:lnSpc>
              <a:spcBef>
                <a:spcPts val="0"/>
              </a:spcBef>
              <a:spcAft>
                <a:spcPts val="0"/>
              </a:spcAft>
              <a:buSzPts val="1400"/>
              <a:buNone/>
            </a:pPr>
            <a:r>
              <a:rPr lang="en-US" sz="1400" b="0" i="0">
                <a:solidFill>
                  <a:srgbClr val="222222"/>
                </a:solidFill>
                <a:effectLst/>
                <a:highlight>
                  <a:srgbClr val="FFFFFF"/>
                </a:highlight>
                <a:latin typeface="Arial"/>
                <a:cs typeface="Arial"/>
                <a:sym typeface="Arial"/>
              </a:rPr>
              <a:t>Environmental variable-</a:t>
            </a:r>
            <a:r>
              <a:rPr lang="en-US" b="0" i="0">
                <a:solidFill>
                  <a:srgbClr val="222222"/>
                </a:solidFill>
                <a:effectLst/>
                <a:highlight>
                  <a:srgbClr val="FFFFFF"/>
                </a:highlight>
                <a:latin typeface="Noto serif" panose="02020600060500020200" pitchFamily="18" charset="0"/>
              </a:rPr>
              <a:t>Environmental variables (such as an organization’s specific infrastructure, industry, and regulatory environment) influence the severity and urgency of addressing vulnerabilities</a:t>
            </a:r>
          </a:p>
          <a:p>
            <a:pPr marL="0" lvl="0" indent="0" algn="l" rtl="0">
              <a:lnSpc>
                <a:spcPct val="100000"/>
              </a:lnSpc>
              <a:spcBef>
                <a:spcPts val="0"/>
              </a:spcBef>
              <a:spcAft>
                <a:spcPts val="0"/>
              </a:spcAft>
              <a:buSzPts val="1400"/>
              <a:buNone/>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solidFill>
                  <a:srgbClr val="222222"/>
                </a:solidFill>
                <a:effectLst/>
                <a:highlight>
                  <a:srgbClr val="FFFFFF"/>
                </a:highlight>
                <a:latin typeface="Noto serif" panose="02020600060500020200" pitchFamily="18" charset="0"/>
              </a:rPr>
              <a:t>Organizational Imapct-</a:t>
            </a:r>
            <a:r>
              <a:rPr lang="en-US" sz="12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Different sectors and organizations confront specific cybersecurity challenges. For example, financial institutions prioritize safeguarding customer financial data, healthcare protecting health data</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Risk Tolerance level-</a:t>
            </a:r>
            <a:r>
              <a:rPr lang="en-US" sz="12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Risk tolerance is about how much risk an organization or person can bear or tolerate. When we combine vulnerability assessment with how much risk an organization can handle.</a:t>
            </a:r>
          </a:p>
          <a:p>
            <a:pPr marL="0" lvl="0" indent="0" algn="l" rtl="0">
              <a:lnSpc>
                <a:spcPct val="100000"/>
              </a:lnSpc>
              <a:spcBef>
                <a:spcPts val="0"/>
              </a:spcBef>
              <a:spcAft>
                <a:spcPts val="0"/>
              </a:spcAft>
              <a:buSzPts val="1400"/>
              <a:buNone/>
            </a:pPr>
            <a:endParaRPr lang="en-US"/>
          </a:p>
        </p:txBody>
      </p:sp>
    </p:spTree>
    <p:extLst>
      <p:ext uri="{BB962C8B-B14F-4D97-AF65-F5344CB8AC3E}">
        <p14:creationId xmlns:p14="http://schemas.microsoft.com/office/powerpoint/2010/main" val="648385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b="1"/>
              <a:t>hardening</a:t>
            </a:r>
            <a:r>
              <a:rPr lang="en-US"/>
              <a:t> is the process of securing a computer system, network, or application by reducing its vulnerability to attacks. It involves eliminating or mitigating potential entry points for attackers, making it more difficult for them to compromise the system.</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1700554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about Prioritization of vulnerabilities</a:t>
            </a:r>
          </a:p>
          <a:p>
            <a:pPr marL="0" lvl="0" indent="0" algn="l" rtl="0">
              <a:lnSpc>
                <a:spcPct val="100000"/>
              </a:lnSpc>
              <a:spcBef>
                <a:spcPts val="0"/>
              </a:spcBef>
              <a:spcAft>
                <a:spcPts val="0"/>
              </a:spcAft>
              <a:buClr>
                <a:schemeClr val="dk1"/>
              </a:buClr>
              <a:buSzPts val="1100"/>
              <a:buFont typeface="Arial"/>
              <a:buNone/>
            </a:pPr>
            <a:endParaRPr lang="en-US"/>
          </a:p>
          <a:p>
            <a:pPr marL="342900" indent="-342900">
              <a:spcBef>
                <a:spcPts val="600"/>
              </a:spcBef>
              <a:buSzPts val="1760"/>
              <a:buFont typeface="Arial"/>
              <a:buChar char="•"/>
            </a:pPr>
            <a:r>
              <a:rPr lang="en-US" sz="1200">
                <a:solidFill>
                  <a:srgbClr val="3F3F3F"/>
                </a:solidFill>
                <a:latin typeface="Open Sans"/>
                <a:ea typeface="Open Sans"/>
                <a:cs typeface="Open Sans"/>
              </a:rPr>
              <a:t>Prioritization is the process of categorizing vulnerabilities based on their potential impact and the severity of the risk they pose.</a:t>
            </a:r>
          </a:p>
          <a:p>
            <a:pPr marL="342900" indent="-342900">
              <a:spcBef>
                <a:spcPts val="600"/>
              </a:spcBef>
              <a:buSzPts val="1760"/>
              <a:buFont typeface="Arial"/>
              <a:buChar char="•"/>
            </a:pPr>
            <a:endParaRPr lang="en-US" sz="1200">
              <a:solidFill>
                <a:srgbClr val="3F3F3F"/>
              </a:solidFill>
              <a:latin typeface="Open Sans"/>
              <a:ea typeface="Open Sans"/>
              <a:cs typeface="Open Sans"/>
            </a:endParaRPr>
          </a:p>
          <a:p>
            <a:pPr marL="342900" indent="-342900">
              <a:spcBef>
                <a:spcPts val="600"/>
              </a:spcBef>
              <a:buSzPts val="1760"/>
              <a:buFont typeface="Arial"/>
              <a:buChar char="•"/>
            </a:pPr>
            <a:r>
              <a:rPr lang="en-US" sz="1200">
                <a:solidFill>
                  <a:srgbClr val="3F3F3F"/>
                </a:solidFill>
                <a:latin typeface="Open Sans"/>
                <a:ea typeface="Open Sans"/>
                <a:cs typeface="Open Sans"/>
              </a:rPr>
              <a:t>Analysts often must factor in the asset’s value to the organization, the nature of the data that could be compromised, and the broader impact on the user experience and business continuity. </a:t>
            </a:r>
          </a:p>
          <a:p>
            <a:pPr marL="342900" indent="-342900">
              <a:spcBef>
                <a:spcPts val="600"/>
              </a:spcBef>
              <a:buSzPts val="1760"/>
              <a:buFont typeface="Arial"/>
              <a:buChar char="•"/>
            </a:pPr>
            <a:endParaRPr lang="en-US" sz="1200">
              <a:solidFill>
                <a:srgbClr val="3F3F3F"/>
              </a:solidFill>
              <a:latin typeface="Open Sans"/>
              <a:ea typeface="Open Sans"/>
              <a:cs typeface="Open Sans"/>
            </a:endParaRPr>
          </a:p>
          <a:p>
            <a:pPr marL="342900" indent="-342900">
              <a:spcBef>
                <a:spcPts val="600"/>
              </a:spcBef>
              <a:buSzPts val="1760"/>
              <a:buFont typeface="Arial"/>
              <a:buChar char="•"/>
            </a:pPr>
            <a:r>
              <a:rPr lang="en-US" sz="1200">
                <a:solidFill>
                  <a:srgbClr val="3F3F3F"/>
                </a:solidFill>
                <a:latin typeface="Open Sans"/>
                <a:ea typeface="Open Sans"/>
                <a:cs typeface="Open Sans"/>
              </a:rPr>
              <a:t>It’s a complex juggling act that requires a deep understanding of cybersecurity principles and the organization’s operational intricacies</a:t>
            </a:r>
            <a:r>
              <a:rPr lang="en-US" sz="1600" b="0" i="0">
                <a:solidFill>
                  <a:srgbClr val="3D3B49"/>
                </a:solidFill>
                <a:effectLst/>
                <a:latin typeface="Noto serif" panose="02020600060500020200" pitchFamily="18" charset="0"/>
              </a:rPr>
              <a:t>.</a:t>
            </a: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140</a:t>
            </a:fld>
            <a:endParaRPr/>
          </a:p>
        </p:txBody>
      </p:sp>
    </p:spTree>
    <p:extLst>
      <p:ext uri="{BB962C8B-B14F-4D97-AF65-F5344CB8AC3E}">
        <p14:creationId xmlns:p14="http://schemas.microsoft.com/office/powerpoint/2010/main" val="27060717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about CVSS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CVSS stands for Common Vulnerability Scoring System. It's an industry-standard method for assessing the severity of security vulnerabilities in software. CVSS scores provide a numerical value (0-10) and a qualitative rating (low, medium, high, critical) to represent the potential severity of a vulnerability. This standardized scoring system allows security professionals to prioritize remediation efforts and make informed decisions about which vulnerabilities to address first.</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141</a:t>
            </a:fld>
            <a:endParaRPr/>
          </a:p>
        </p:txBody>
      </p:sp>
    </p:spTree>
    <p:extLst>
      <p:ext uri="{BB962C8B-B14F-4D97-AF65-F5344CB8AC3E}">
        <p14:creationId xmlns:p14="http://schemas.microsoft.com/office/powerpoint/2010/main" val="249658505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Explain Metrics of CVSS</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a:buFont typeface="Arial" panose="020B0604020202020204" pitchFamily="34" charset="0"/>
              <a:buChar char="•"/>
            </a:pPr>
            <a:r>
              <a:rPr lang="en-US" sz="1200">
                <a:solidFill>
                  <a:srgbClr val="3F3F3F"/>
                </a:solidFill>
                <a:latin typeface="Open Sans"/>
                <a:ea typeface="Open Sans"/>
                <a:cs typeface="Open Sans"/>
                <a:sym typeface="Open Sans"/>
              </a:rPr>
              <a:t>Base Metrics </a:t>
            </a:r>
            <a:r>
              <a:rPr lang="en-US"/>
              <a:t>These metrics assess the inherent characteristics of a vulnerability, independent of any specific system or environment. They include:</a:t>
            </a:r>
          </a:p>
          <a:p>
            <a:pPr marL="228600" indent="0">
              <a:buFont typeface="Arial" panose="020B0604020202020204" pitchFamily="34" charset="0"/>
              <a:buNone/>
            </a:pPr>
            <a:r>
              <a:rPr lang="en-US"/>
              <a:t>Exploitability: How easy it is to exploit the vulnerability.</a:t>
            </a:r>
          </a:p>
          <a:p>
            <a:pPr marL="228600" indent="0">
              <a:buFont typeface="Arial" panose="020B0604020202020204" pitchFamily="34" charset="0"/>
              <a:buNone/>
            </a:pPr>
            <a:r>
              <a:rPr lang="en-US"/>
              <a:t>Impact: The potential consequences of successfully exploiting the vulnerability</a:t>
            </a:r>
          </a:p>
          <a:p>
            <a:pPr marL="228600" indent="0">
              <a:buFont typeface="Arial" panose="020B0604020202020204" pitchFamily="34" charset="0"/>
              <a:buNone/>
            </a:pPr>
            <a:endParaRPr lang="en-US"/>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a:t>Temporal Metric: These metrics reflect how the severity of a vulnerability might change over time.It includes</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a:t>Scope: Whether the vulnerability allows an attacker to gain limited, user, or complete control over the affected system.</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a:t>Confidentiality, Integrity, Availability (CIA): Whether the vulnerability can be exploited to compromise the confidentiality (unauthorized disclosure), integrity (unauthorized modification), or availability (denial of access) of data or systems.</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a:t>Environmental Metrics:These metrics (optional) consider the specific context in which a vulnerability is exploited. They depend on the particular system or environment where the vulnerability exists. These metrics are not included in the base CVSS score.</a:t>
            </a:r>
          </a:p>
          <a:p>
            <a:pPr marL="228600" indent="0">
              <a:buFont typeface="Arial" panose="020B0604020202020204" pitchFamily="34" charset="0"/>
              <a:buNone/>
            </a:pPr>
            <a:endParaRPr lang="en-US"/>
          </a:p>
          <a:p>
            <a:pPr marL="228600" indent="0">
              <a:buFont typeface="Arial" panose="020B0604020202020204" pitchFamily="34" charset="0"/>
              <a:buNone/>
            </a:pPr>
            <a:endParaRPr lang="en-US"/>
          </a:p>
          <a:p>
            <a:pPr marL="228600" indent="0">
              <a:buFont typeface="Arial" panose="020B0604020202020204" pitchFamily="34" charset="0"/>
              <a:buNone/>
            </a:pPr>
            <a:endParaRPr lang="en-US"/>
          </a:p>
          <a:p>
            <a:pPr marL="0" marR="0" lvl="0" indent="0" algn="l" rtl="0">
              <a:lnSpc>
                <a:spcPct val="100000"/>
              </a:lnSpc>
              <a:spcBef>
                <a:spcPts val="0"/>
              </a:spcBef>
              <a:spcAft>
                <a:spcPts val="0"/>
              </a:spcAft>
              <a:buClr>
                <a:srgbClr val="000000"/>
              </a:buClr>
              <a:buSzPts val="1400"/>
              <a:buFont typeface="Arial"/>
              <a:buNone/>
            </a:pPr>
            <a:endParaRPr>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76" name="Google Shape;1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67845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about CVE</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t>CVE stands for Common Vulnerabilities and Exposures. It's a dictionary of publicly known information security vulnerabilities in publicly released software packages.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a:solidFill>
                  <a:srgbClr val="3F3F3F"/>
                </a:solidFill>
                <a:latin typeface="Open Sans"/>
                <a:ea typeface="Open Sans"/>
                <a:cs typeface="Open Sans"/>
              </a:rPr>
              <a:t>The CVE program identifies and catalogues publicly disclosed cybersecurity vulnerabilities, aiming to standardize their identification and improve communication and collaboration among cybersecurity professionals, software vendors, and other stakeholders.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143</a:t>
            </a:fld>
            <a:endParaRPr/>
          </a:p>
        </p:txBody>
      </p:sp>
    </p:spTree>
    <p:extLst>
      <p:ext uri="{BB962C8B-B14F-4D97-AF65-F5344CB8AC3E}">
        <p14:creationId xmlns:p14="http://schemas.microsoft.com/office/powerpoint/2010/main" val="70048297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0460593c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spcBef>
                <a:spcPts val="0"/>
              </a:spcBef>
              <a:spcAft>
                <a:spcPts val="0"/>
              </a:spcAft>
              <a:buClr>
                <a:schemeClr val="dk1"/>
              </a:buClr>
              <a:buSzPts val="1400"/>
              <a:buFont typeface="Arial"/>
              <a:buNone/>
            </a:pPr>
            <a:endParaRPr lang="en-US">
              <a:solidFill>
                <a:srgbClr val="45545F"/>
              </a:solidFill>
              <a:latin typeface="Open Sans"/>
              <a:ea typeface="Open Sans"/>
              <a:cs typeface="Open Sans"/>
              <a:sym typeface="Open Sans"/>
            </a:endParaRPr>
          </a:p>
          <a:p>
            <a:pPr marL="228600" lvl="0" indent="0" algn="l" rtl="0">
              <a:spcBef>
                <a:spcPts val="0"/>
              </a:spcBef>
              <a:spcAft>
                <a:spcPts val="0"/>
              </a:spcAft>
              <a:buClr>
                <a:schemeClr val="dk1"/>
              </a:buClr>
              <a:buSzPts val="1400"/>
              <a:buFont typeface="Arial"/>
              <a:buNone/>
            </a:pPr>
            <a:r>
              <a:rPr lang="en-US">
                <a:solidFill>
                  <a:srgbClr val="45545F"/>
                </a:solidFill>
                <a:latin typeface="Open Sans"/>
                <a:ea typeface="Open Sans"/>
                <a:cs typeface="Open Sans"/>
                <a:sym typeface="Open Sans"/>
              </a:rPr>
              <a:t>CVE Details</a:t>
            </a:r>
          </a:p>
          <a:p>
            <a:pPr marL="228600" lvl="0" indent="0" algn="l" rtl="0">
              <a:spcBef>
                <a:spcPts val="0"/>
              </a:spcBef>
              <a:spcAft>
                <a:spcPts val="0"/>
              </a:spcAft>
              <a:buClr>
                <a:schemeClr val="dk1"/>
              </a:buClr>
              <a:buSzPts val="1400"/>
              <a:buFont typeface="Arial"/>
              <a:buNone/>
            </a:pPr>
            <a:endParaRPr lang="en-US">
              <a:solidFill>
                <a:srgbClr val="45545F"/>
              </a:solidFill>
              <a:latin typeface="Open Sans"/>
              <a:ea typeface="Open Sans"/>
              <a:cs typeface="Open Sans"/>
              <a:sym typeface="Open Sans"/>
            </a:endParaRPr>
          </a:p>
          <a:p>
            <a:pPr marL="228600" lvl="0" indent="0" algn="l" rtl="0">
              <a:spcBef>
                <a:spcPts val="0"/>
              </a:spcBef>
              <a:spcAft>
                <a:spcPts val="0"/>
              </a:spcAft>
              <a:buClr>
                <a:schemeClr val="dk1"/>
              </a:buClr>
              <a:buSzPts val="1400"/>
              <a:buFont typeface="Arial"/>
              <a:buNone/>
            </a:pPr>
            <a:r>
              <a:rPr lang="en-US" b="1"/>
              <a:t>CVE ID:</a:t>
            </a:r>
            <a:r>
              <a:rPr lang="en-US"/>
              <a:t> The unique identifier for the vulnerability.</a:t>
            </a:r>
          </a:p>
          <a:p>
            <a:pPr marL="228600" lvl="0" indent="0" algn="l" rtl="0">
              <a:spcBef>
                <a:spcPts val="0"/>
              </a:spcBef>
              <a:spcAft>
                <a:spcPts val="0"/>
              </a:spcAft>
              <a:buClr>
                <a:schemeClr val="dk1"/>
              </a:buClr>
              <a:buSzPts val="1400"/>
              <a:buFont typeface="Arial"/>
              <a:buNone/>
            </a:pPr>
            <a:r>
              <a:rPr lang="en-US" b="1"/>
              <a:t>Description:</a:t>
            </a:r>
            <a:r>
              <a:rPr lang="en-US"/>
              <a:t> A brief technical description of the vulnerability.</a:t>
            </a:r>
          </a:p>
          <a:p>
            <a:pPr marL="228600" lvl="0" indent="0" algn="l" rtl="0">
              <a:spcBef>
                <a:spcPts val="0"/>
              </a:spcBef>
              <a:spcAft>
                <a:spcPts val="0"/>
              </a:spcAft>
              <a:buClr>
                <a:schemeClr val="dk1"/>
              </a:buClr>
              <a:buSzPts val="1400"/>
              <a:buFont typeface="Arial"/>
              <a:buNone/>
            </a:pPr>
            <a:r>
              <a:rPr lang="en-US" b="1"/>
              <a:t>Severity:</a:t>
            </a:r>
            <a:r>
              <a:rPr lang="en-US"/>
              <a:t> While CVSS (Common Vulnerability Scoring System) provides a numerical severity score, CVE entries may not always include this information.</a:t>
            </a:r>
          </a:p>
          <a:p>
            <a:pPr marL="228600" lvl="0" indent="0" algn="l" rtl="0">
              <a:spcBef>
                <a:spcPts val="0"/>
              </a:spcBef>
              <a:spcAft>
                <a:spcPts val="0"/>
              </a:spcAft>
              <a:buClr>
                <a:schemeClr val="dk1"/>
              </a:buClr>
              <a:buSzPts val="1400"/>
              <a:buFont typeface="Arial"/>
              <a:buNone/>
            </a:pPr>
            <a:r>
              <a:rPr lang="en-US" b="1"/>
              <a:t>Published Date:</a:t>
            </a:r>
            <a:r>
              <a:rPr lang="en-US"/>
              <a:t> The date the vulnerability was first disclosed publicly.</a:t>
            </a:r>
            <a:endParaRPr>
              <a:solidFill>
                <a:srgbClr val="45545F"/>
              </a:solidFill>
              <a:latin typeface="Open Sans"/>
              <a:ea typeface="Open Sans"/>
              <a:cs typeface="Open Sans"/>
              <a:sym typeface="Open Sans"/>
            </a:endParaRPr>
          </a:p>
        </p:txBody>
      </p:sp>
      <p:sp>
        <p:nvSpPr>
          <p:cNvPr id="269" name="Google Shape;269;ge0460593c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84856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aseline="0"/>
              <a:t>Trainer Notes: </a:t>
            </a:r>
          </a:p>
          <a:p>
            <a:pPr marL="0" lvl="0" indent="0" algn="l" rtl="0">
              <a:lnSpc>
                <a:spcPct val="100000"/>
              </a:lnSpc>
              <a:spcBef>
                <a:spcPts val="0"/>
              </a:spcBef>
              <a:spcAft>
                <a:spcPts val="0"/>
              </a:spcAft>
              <a:buSzPts val="1400"/>
              <a:buNone/>
            </a:pPr>
            <a:endParaRPr lang="en-US" baseline="0"/>
          </a:p>
          <a:p>
            <a:pPr marL="0" lvl="0" indent="0" algn="l" rtl="0">
              <a:lnSpc>
                <a:spcPct val="100000"/>
              </a:lnSpc>
              <a:spcBef>
                <a:spcPts val="0"/>
              </a:spcBef>
              <a:spcAft>
                <a:spcPts val="0"/>
              </a:spcAft>
              <a:buSzPts val="1400"/>
              <a:buNone/>
            </a:pPr>
            <a:r>
              <a:rPr lang="en-US"/>
              <a:t>Explain Vulnerabilities Repsonse and Remediation methods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Patching: </a:t>
            </a:r>
            <a:r>
              <a:rPr lang="en-US" b="0" i="0">
                <a:solidFill>
                  <a:srgbClr val="222222"/>
                </a:solidFill>
                <a:effectLst/>
                <a:highlight>
                  <a:srgbClr val="FFFFFF"/>
                </a:highlight>
                <a:latin typeface="Noto serif" panose="02020600060500020200" pitchFamily="18" charset="0"/>
              </a:rPr>
              <a:t>One of the fundamental practices in vulnerability response is patch management. This involves regularly updating software, applications, and systems to address known vulnerabilities. Timely patching is crucial, as it bolsters an organization’s defense by closing security gaps that malicious actors may exploit.</a:t>
            </a:r>
          </a:p>
          <a:p>
            <a:pPr marL="0" lvl="0" indent="0" algn="l" rtl="0">
              <a:lnSpc>
                <a:spcPct val="100000"/>
              </a:lnSpc>
              <a:spcBef>
                <a:spcPts val="0"/>
              </a:spcBef>
              <a:spcAft>
                <a:spcPts val="0"/>
              </a:spcAft>
              <a:buSzPts val="1400"/>
              <a:buNone/>
            </a:pPr>
            <a:endParaRPr lang="en-US" b="0" i="0">
              <a:solidFill>
                <a:srgbClr val="222222"/>
              </a:solidFill>
              <a:effectLst/>
              <a:highlight>
                <a:srgbClr val="FFFFFF"/>
              </a:highlight>
              <a:latin typeface="Noto serif" panose="02020600060500020200" pitchFamily="18" charset="0"/>
            </a:endParaRPr>
          </a:p>
          <a:p>
            <a:pPr marL="0" lvl="0" indent="0" algn="l" rtl="0">
              <a:lnSpc>
                <a:spcPct val="100000"/>
              </a:lnSpc>
              <a:spcBef>
                <a:spcPts val="0"/>
              </a:spcBef>
              <a:spcAft>
                <a:spcPts val="0"/>
              </a:spcAft>
              <a:buSzPts val="1400"/>
              <a:buNone/>
            </a:pPr>
            <a:r>
              <a:rPr lang="en-US" b="0" i="0">
                <a:solidFill>
                  <a:srgbClr val="222222"/>
                </a:solidFill>
                <a:effectLst/>
                <a:highlight>
                  <a:srgbClr val="FFFFFF"/>
                </a:highlight>
                <a:latin typeface="Noto serif" panose="02020600060500020200" pitchFamily="18" charset="0"/>
              </a:rPr>
              <a:t>Insurance:Cybersecurity insurance serves as a financial safety net, providing coverage for potential losses resulting from cyber incidents. While not a substitute for robust cybersecurity practices, cyber insurance can help organizations recover from attacks and mitigate financial damages</a:t>
            </a:r>
          </a:p>
          <a:p>
            <a:pPr marL="0" lvl="0" indent="0" algn="l" rtl="0">
              <a:lnSpc>
                <a:spcPct val="100000"/>
              </a:lnSpc>
              <a:spcBef>
                <a:spcPts val="0"/>
              </a:spcBef>
              <a:spcAft>
                <a:spcPts val="0"/>
              </a:spcAft>
              <a:buSzPts val="1400"/>
              <a:buNone/>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solidFill>
                  <a:srgbClr val="222222"/>
                </a:solidFill>
                <a:effectLst/>
                <a:highlight>
                  <a:srgbClr val="FFFFFF"/>
                </a:highlight>
                <a:latin typeface="Noto serif" panose="02020600060500020200" pitchFamily="18" charset="0"/>
              </a:rPr>
              <a:t>Segmentation:</a:t>
            </a:r>
            <a:r>
              <a:rPr lang="en-US" sz="1200">
                <a:solidFill>
                  <a:srgbClr val="434343"/>
                </a:solidFill>
                <a:latin typeface="Open Sans"/>
                <a:ea typeface="Open Sans"/>
                <a:cs typeface="Open Sans"/>
              </a:rPr>
              <a:t>Network segmentation is a strategic approach to minimize the impact of a cyber breach. It involves dividing a network into isolated segments, limiting lateral movement for attackers, and containing potential breaches.</a:t>
            </a:r>
          </a:p>
          <a:p>
            <a:pPr marL="0" lvl="0" indent="0" algn="l" rtl="0">
              <a:lnSpc>
                <a:spcPct val="100000"/>
              </a:lnSpc>
              <a:spcBef>
                <a:spcPts val="0"/>
              </a:spcBef>
              <a:spcAft>
                <a:spcPts val="0"/>
              </a:spcAft>
              <a:buSzPts val="1400"/>
              <a:buNone/>
            </a:pPr>
            <a:endParaRPr lang="en-US"/>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145</a:t>
            </a:fld>
            <a:endParaRPr/>
          </a:p>
        </p:txBody>
      </p:sp>
    </p:spTree>
    <p:extLst>
      <p:ext uri="{BB962C8B-B14F-4D97-AF65-F5344CB8AC3E}">
        <p14:creationId xmlns:p14="http://schemas.microsoft.com/office/powerpoint/2010/main" val="17795927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Validation of Remediation:</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Once vulnerabilities are remediated, it has to be validated that actions taken has resolve the vulnerabilities.There are 3 ways to remediate</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Rescanning-</a:t>
            </a:r>
            <a:r>
              <a:rPr lang="en-US" b="0" i="0">
                <a:solidFill>
                  <a:srgbClr val="222222"/>
                </a:solidFill>
                <a:effectLst/>
                <a:highlight>
                  <a:srgbClr val="FFFFFF"/>
                </a:highlight>
                <a:latin typeface="Noto serif" panose="02020600060500020200" pitchFamily="18" charset="0"/>
              </a:rPr>
              <a:t>After applying patches, fixes, or other corrective measures to address vulnerabilities, it’s imperative to conduct rescanning, as it verifies the effectiveness of remediation efforts. This involves running vulnerability assessments or scans on the affected systems or applications, verifying that the identified vulnerabilities have indeed been remediated</a:t>
            </a:r>
          </a:p>
          <a:p>
            <a:pPr marL="0" marR="0" lvl="0" indent="0" algn="l" rtl="0">
              <a:lnSpc>
                <a:spcPct val="100000"/>
              </a:lnSpc>
              <a:spcBef>
                <a:spcPts val="0"/>
              </a:spcBef>
              <a:spcAft>
                <a:spcPts val="0"/>
              </a:spcAft>
              <a:buClr>
                <a:srgbClr val="000000"/>
              </a:buClr>
              <a:buSzPts val="1400"/>
              <a:buFont typeface="Arial"/>
              <a:buNone/>
            </a:pPr>
            <a:endParaRPr lang="en-US" sz="1200" b="0" i="0">
              <a:solidFill>
                <a:srgbClr val="222222"/>
              </a:solidFill>
              <a:effectLst/>
              <a:highlight>
                <a:srgbClr val="FFFFFF"/>
              </a:highlight>
              <a:latin typeface="Noto serif" panose="02020600060500020200" pitchFamily="18" charset="0"/>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b="0" i="0">
                <a:solidFill>
                  <a:srgbClr val="222222"/>
                </a:solidFill>
                <a:effectLst/>
                <a:highlight>
                  <a:srgbClr val="FFFFFF"/>
                </a:highlight>
                <a:latin typeface="Noto serif" panose="02020600060500020200" pitchFamily="18" charset="0"/>
                <a:ea typeface="Open Sans"/>
                <a:cs typeface="Open Sans"/>
                <a:sym typeface="Open Sans"/>
              </a:rPr>
              <a:t>Verification-</a:t>
            </a:r>
            <a:r>
              <a:rPr lang="en-US" b="0" i="0">
                <a:solidFill>
                  <a:srgbClr val="222222"/>
                </a:solidFill>
                <a:effectLst/>
                <a:highlight>
                  <a:srgbClr val="FFFFFF"/>
                </a:highlight>
                <a:latin typeface="Noto serif" panose="02020600060500020200" pitchFamily="18" charset="0"/>
              </a:rPr>
              <a:t>Verification, in the context of validation of remediation, involves ongoing monitoring and assurance that vulnerabilities remain mitigated over time. This is crucial because new vulnerabilities can emerge or previously remediated vulnerabilities can reappear, due to system changes or evolving threat landscapes.</a:t>
            </a:r>
            <a:endParaRPr lang="en-US" sz="1200" b="0" i="0">
              <a:solidFill>
                <a:srgbClr val="222222"/>
              </a:solidFill>
              <a:effectLst/>
              <a:highlight>
                <a:srgbClr val="FFFFFF"/>
              </a:highlight>
              <a:latin typeface="Noto serif" panose="02020600060500020200" pitchFamily="18" charset="0"/>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lang="en-US" sz="1200" b="0" i="0">
              <a:solidFill>
                <a:srgbClr val="222222"/>
              </a:solidFill>
              <a:effectLst/>
              <a:highlight>
                <a:srgbClr val="FFFFFF"/>
              </a:highlight>
              <a:latin typeface="Noto serif" panose="02020600060500020200" pitchFamily="18" charset="0"/>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b="0" i="0">
                <a:solidFill>
                  <a:srgbClr val="222222"/>
                </a:solidFill>
                <a:effectLst/>
                <a:highlight>
                  <a:srgbClr val="FFFFFF"/>
                </a:highlight>
                <a:latin typeface="Noto serif" panose="02020600060500020200" pitchFamily="18" charset="0"/>
                <a:ea typeface="Open Sans"/>
                <a:cs typeface="Open Sans"/>
                <a:sym typeface="Open Sans"/>
              </a:rPr>
              <a:t>Audit-</a:t>
            </a:r>
            <a:r>
              <a:rPr lang="en-US" b="0" i="0">
                <a:solidFill>
                  <a:srgbClr val="222222"/>
                </a:solidFill>
                <a:effectLst/>
                <a:highlight>
                  <a:srgbClr val="FFFFFF"/>
                </a:highlight>
                <a:latin typeface="Noto serif" panose="02020600060500020200" pitchFamily="18" charset="0"/>
              </a:rPr>
              <a:t>The audit process is a meticulous examination of the entire remediation process, including the steps taken to address vulnerabilities. Audits are often conducted internally or by third-party assessors, with the aim of ensuring that remediation efforts align with organizational policies and best practices</a:t>
            </a: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76" name="Google Shape;1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8822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0" i="0">
                <a:solidFill>
                  <a:srgbClr val="1C1C1C"/>
                </a:solidFill>
                <a:effectLst/>
                <a:highlight>
                  <a:srgbClr val="FFFFFF"/>
                </a:highlight>
                <a:latin typeface="Inter"/>
              </a:rPr>
              <a:t>Explain what is Report</a:t>
            </a:r>
          </a:p>
          <a:p>
            <a:pPr marL="0" lvl="0" indent="0" algn="l" rtl="0">
              <a:lnSpc>
                <a:spcPct val="100000"/>
              </a:lnSpc>
              <a:spcBef>
                <a:spcPts val="0"/>
              </a:spcBef>
              <a:spcAft>
                <a:spcPts val="0"/>
              </a:spcAft>
              <a:buClr>
                <a:schemeClr val="dk1"/>
              </a:buClr>
              <a:buSzPts val="1100"/>
              <a:buFont typeface="Arial"/>
              <a:buNone/>
            </a:pPr>
            <a:r>
              <a:rPr lang="en-US" b="0" i="0">
                <a:solidFill>
                  <a:srgbClr val="1C1C1C"/>
                </a:solidFill>
                <a:effectLst/>
                <a:highlight>
                  <a:srgbClr val="FFFFFF"/>
                </a:highlight>
                <a:latin typeface="Inter"/>
              </a:rPr>
              <a:t>A vulnerability report is a formal document that details security weaknesses in software applications, systems, or components. It helps security experts and management understand the impact of the vulnerability and recommended remediation steps. These reports are generated by vulnerability scanning systems and serve as actionable insights and organizational memory for cybersecurity efforts.</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147</a:t>
            </a:fld>
            <a:endParaRPr/>
          </a:p>
        </p:txBody>
      </p:sp>
    </p:spTree>
    <p:extLst>
      <p:ext uri="{BB962C8B-B14F-4D97-AF65-F5344CB8AC3E}">
        <p14:creationId xmlns:p14="http://schemas.microsoft.com/office/powerpoint/2010/main" val="172172458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Components of Report</a:t>
            </a:r>
          </a:p>
          <a:p>
            <a:endParaRPr lang="en-US"/>
          </a:p>
          <a:p>
            <a:pPr>
              <a:buSzPts val="2200"/>
            </a:pPr>
            <a:r>
              <a:rPr lang="en-US" sz="1400" b="1">
                <a:solidFill>
                  <a:srgbClr val="3F3F3F"/>
                </a:solidFill>
                <a:latin typeface="Open Sans" panose="020B0606030504020204" pitchFamily="34" charset="0"/>
                <a:sym typeface="Open Sans"/>
              </a:rPr>
              <a:t>Vulnerability overview </a:t>
            </a:r>
            <a:r>
              <a:rPr lang="en-US" sz="1200">
                <a:solidFill>
                  <a:srgbClr val="434343"/>
                </a:solidFill>
                <a:latin typeface="Open Sans"/>
                <a:ea typeface="Open Sans"/>
                <a:cs typeface="Open Sans"/>
              </a:rPr>
              <a:t>This is a summary of the current vulnerability landscape, including the total number of vulnerabilities, their severity distribution, and trends over time.</a:t>
            </a:r>
          </a:p>
          <a:p>
            <a:pPr marL="457200" marR="0" lvl="0" indent="-228600" algn="l" defTabSz="914400" rtl="0" eaLnBrk="1" fontAlgn="auto" latinLnBrk="0" hangingPunct="1">
              <a:lnSpc>
                <a:spcPct val="100000"/>
              </a:lnSpc>
              <a:spcBef>
                <a:spcPts val="0"/>
              </a:spcBef>
              <a:spcAft>
                <a:spcPts val="0"/>
              </a:spcAft>
              <a:buClr>
                <a:srgbClr val="000000"/>
              </a:buClr>
              <a:buSzPts val="2200"/>
              <a:buFont typeface="Arial"/>
              <a:buNone/>
              <a:tabLst/>
              <a:defRPr/>
            </a:pPr>
            <a:r>
              <a:rPr lang="en-US" sz="1200">
                <a:solidFill>
                  <a:srgbClr val="434343"/>
                </a:solidFill>
                <a:latin typeface="Open Sans"/>
                <a:ea typeface="Open Sans"/>
                <a:cs typeface="Open Sans"/>
              </a:rPr>
              <a:t>CVSS Score-These relate detailed information on the varying levels of severity for identified vulnerabilities, and those of the highest priority that require immediate attention should be highlighted.</a:t>
            </a:r>
          </a:p>
          <a:p>
            <a:pPr marL="457200" marR="0" lvl="0" indent="-228600" algn="l" defTabSz="914400" rtl="0" eaLnBrk="1" fontAlgn="auto" latinLnBrk="0" hangingPunct="1">
              <a:lnSpc>
                <a:spcPct val="100000"/>
              </a:lnSpc>
              <a:spcBef>
                <a:spcPts val="0"/>
              </a:spcBef>
              <a:spcAft>
                <a:spcPts val="0"/>
              </a:spcAft>
              <a:buClr>
                <a:srgbClr val="000000"/>
              </a:buClr>
              <a:buSzPts val="2200"/>
              <a:buFont typeface="Arial"/>
              <a:buNone/>
              <a:tabLst/>
              <a:defRPr/>
            </a:pPr>
            <a:r>
              <a:rPr lang="en-US" sz="1200">
                <a:solidFill>
                  <a:srgbClr val="434343"/>
                </a:solidFill>
                <a:latin typeface="Open Sans"/>
                <a:ea typeface="Open Sans"/>
                <a:cs typeface="Open Sans"/>
              </a:rPr>
              <a:t>Remediation Progress-This is an update on the status of remediation efforts, including the number of vulnerabilities addressed and those still pending.</a:t>
            </a:r>
          </a:p>
          <a:p>
            <a:pPr marL="457200" marR="0" lvl="0" indent="-228600" algn="l" defTabSz="914400" rtl="0" eaLnBrk="1" fontAlgn="auto" latinLnBrk="0" hangingPunct="1">
              <a:lnSpc>
                <a:spcPct val="100000"/>
              </a:lnSpc>
              <a:spcBef>
                <a:spcPts val="0"/>
              </a:spcBef>
              <a:spcAft>
                <a:spcPts val="0"/>
              </a:spcAft>
              <a:buClr>
                <a:srgbClr val="000000"/>
              </a:buClr>
              <a:buSzPts val="2200"/>
              <a:buFont typeface="Arial"/>
              <a:buNone/>
              <a:tabLst/>
              <a:defRPr/>
            </a:pPr>
            <a:r>
              <a:rPr lang="en-US" sz="1200">
                <a:solidFill>
                  <a:srgbClr val="434343"/>
                </a:solidFill>
                <a:latin typeface="Open Sans"/>
                <a:ea typeface="Open Sans"/>
                <a:cs typeface="Open Sans"/>
              </a:rPr>
              <a:t>Risk Metric-The report should include metrics by which to measure vulnerability management activities that have contributed to reducing the organization’s overall cybersecurity risk.</a:t>
            </a:r>
          </a:p>
          <a:p>
            <a:pPr marL="457200" marR="0" lvl="0" indent="-228600" algn="l" defTabSz="914400" rtl="0" eaLnBrk="1" fontAlgn="auto" latinLnBrk="0" hangingPunct="1">
              <a:lnSpc>
                <a:spcPct val="100000"/>
              </a:lnSpc>
              <a:spcBef>
                <a:spcPts val="0"/>
              </a:spcBef>
              <a:spcAft>
                <a:spcPts val="0"/>
              </a:spcAft>
              <a:buClr>
                <a:srgbClr val="000000"/>
              </a:buClr>
              <a:buSzPts val="2200"/>
              <a:buFont typeface="Arial"/>
              <a:buNone/>
              <a:tabLst/>
              <a:defRPr/>
            </a:pPr>
            <a:r>
              <a:rPr lang="en-US" sz="1200">
                <a:solidFill>
                  <a:srgbClr val="434343"/>
                </a:solidFill>
                <a:latin typeface="Open Sans"/>
                <a:ea typeface="Open Sans"/>
                <a:cs typeface="Open Sans"/>
              </a:rPr>
              <a:t>Recommendiation-Clear recommendations on the prioritization and allocation of resources for vulnerability remediation efforts should also be provided.</a:t>
            </a:r>
          </a:p>
          <a:p>
            <a:pPr>
              <a:buSzPts val="2200"/>
            </a:pPr>
            <a:endParaRPr lang="en-US" sz="1200">
              <a:solidFill>
                <a:srgbClr val="434343"/>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31851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Security Content Automation Protocol</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SCAP stands for </a:t>
            </a:r>
            <a:r>
              <a:rPr lang="en-US" b="1"/>
              <a:t>Security Content Automation Protocol</a:t>
            </a:r>
            <a:r>
              <a:rPr lang="en-US"/>
              <a:t>. It's a set of standards developed by the National Institute of Standards and Technology (NIST) to automate vulnerability management, system configuration assessment, and security policy compliance checks.</a:t>
            </a:r>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Think of it as a common language for security tools and systems to share information about potential security risks.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149</a:t>
            </a:fld>
            <a:endParaRPr/>
          </a:p>
        </p:txBody>
      </p:sp>
    </p:spTree>
    <p:extLst>
      <p:ext uri="{BB962C8B-B14F-4D97-AF65-F5344CB8AC3E}">
        <p14:creationId xmlns:p14="http://schemas.microsoft.com/office/powerpoint/2010/main" val="1427585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Technologies that require hardening</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Mobile- </a:t>
            </a:r>
            <a:r>
              <a:rPr lang="en-US" sz="1200">
                <a:solidFill>
                  <a:srgbClr val="434343"/>
                </a:solidFill>
                <a:latin typeface="Open Sans"/>
                <a:ea typeface="Open Sans"/>
                <a:cs typeface="Open Sans"/>
              </a:rPr>
              <a:t>Mobile hardening involves securing mobile devices and applications against threats like malware, data breaches, and unauthorized access.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pPr marL="342900" indent="-342900">
              <a:buFont typeface="Arial"/>
              <a:buChar char="•"/>
            </a:pPr>
            <a:r>
              <a:rPr lang="en-US" sz="1200">
                <a:solidFill>
                  <a:srgbClr val="434343"/>
                </a:solidFill>
                <a:latin typeface="Open Sans"/>
                <a:ea typeface="Open Sans"/>
                <a:cs typeface="Open Sans"/>
              </a:rPr>
              <a:t>Workstation Hardening- Workstation hardening is securing individual computers (desktops, laptops) against potential threats. It involves configuring the operating system, applications, and network settings to minimize vulnerabilities and protect sensitive data.</a:t>
            </a:r>
          </a:p>
          <a:p>
            <a:pPr marL="342900" indent="-342900">
              <a:buFont typeface="Arial"/>
              <a:buChar char="•"/>
            </a:pPr>
            <a:endParaRPr lang="en-US" sz="1200">
              <a:solidFill>
                <a:srgbClr val="434343"/>
              </a:solidFill>
              <a:latin typeface="Open Sans"/>
              <a:ea typeface="Open Sans"/>
              <a:cs typeface="Open Sans"/>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1"/>
              <a:t>Switch hardening</a:t>
            </a:r>
            <a:r>
              <a:rPr lang="en-US"/>
              <a:t> is the process of configuring network switches to minimize vulnerabilities and protect against unauthorized access. It involves implementing security measures to prevent unauthorized access, data breaches, and other cyberattacks.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1"/>
              <a:t>Router hardening</a:t>
            </a:r>
            <a:r>
              <a:rPr lang="en-US"/>
              <a:t> is the process of securing network routers against potential vulnerabilities and attacks. It involves implementing security measures to protect the router's configuration, data, and services.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200">
                <a:solidFill>
                  <a:srgbClr val="3F3F3F"/>
                </a:solidFill>
                <a:latin typeface="Open Sans"/>
                <a:ea typeface="Open Sans"/>
                <a:cs typeface="Open Sans"/>
              </a:rPr>
              <a:t>Cloud hardening is securing cloud-based systems and applications by reducing their vulnerability to attacks. It involves implementing security measures to protect data, applications, and infrastructure within the cloud environment.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200">
              <a:solidFill>
                <a:srgbClr val="3F3F3F"/>
              </a:solidFill>
              <a:latin typeface="Open Sans"/>
              <a:ea typeface="Open Sans"/>
              <a:cs typeface="Open Sans"/>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200">
                <a:solidFill>
                  <a:srgbClr val="3F3F3F"/>
                </a:solidFill>
                <a:latin typeface="Open Sans"/>
                <a:ea typeface="Open Sans"/>
                <a:cs typeface="Open Sans"/>
              </a:rPr>
              <a:t>Server hardening is about securing a server to reduce its vulnerability to attacks by implementing security measures to protect its data, applications, and operating system, thereby reducing the risk of cyberattacks and safeguarding valuable assets.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ICS Hardening refers to the process of securing Industrial Control Systems (ICS) to protect them from cyberattacks. These systems often control critical infrastructure, such as power plants, water treatment facilities, and manufacturing processes, making their security paramount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Embedded system hardening</a:t>
            </a:r>
            <a:r>
              <a:rPr lang="en-US"/>
              <a:t> is the process of securing these specialized computer systems against cyber threats. Due to their often limited resources and specific functionalities, unique approaches are required compared to traditional IT systems.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200">
              <a:solidFill>
                <a:srgbClr val="3F3F3F"/>
              </a:solidFill>
              <a:latin typeface="Open Sans"/>
              <a:ea typeface="Open Sans"/>
              <a:cs typeface="Open Sans"/>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p>
          <a:p>
            <a:pPr marL="342900" indent="-342900">
              <a:buFont typeface="Arial"/>
              <a:buChar cha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389276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5545F"/>
              </a:buClr>
              <a:buSzPts val="1200"/>
              <a:buFont typeface="Open Sans"/>
              <a:buNone/>
            </a:pPr>
            <a:r>
              <a:rPr lang="en-US" b="0" i="0">
                <a:solidFill>
                  <a:srgbClr val="45545F"/>
                </a:solidFill>
                <a:latin typeface="Open Sans"/>
                <a:ea typeface="Open Sans"/>
                <a:cs typeface="Open Sans"/>
                <a:sym typeface="Open Sans"/>
              </a:rPr>
              <a:t>SCAP Attributes</a:t>
            </a:r>
            <a:endParaRP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a:solidFill>
                  <a:srgbClr val="3F3F3F"/>
                </a:solidFill>
                <a:latin typeface="Open Sans"/>
                <a:ea typeface="Open Sans"/>
                <a:cs typeface="Open Sans"/>
              </a:rPr>
              <a:t>Standardized Formats</a:t>
            </a:r>
            <a:r>
              <a:rPr lang="en-US" sz="1400">
                <a:solidFill>
                  <a:srgbClr val="3F3F3F"/>
                </a:solidFill>
                <a:latin typeface="Open Sans"/>
                <a:ea typeface="Open Sans"/>
                <a:cs typeface="Open Sans"/>
              </a:rPr>
              <a:t>: </a:t>
            </a:r>
            <a:r>
              <a:rPr lang="en-US" sz="1200">
                <a:solidFill>
                  <a:srgbClr val="3F3F3F"/>
                </a:solidFill>
                <a:latin typeface="Open Sans"/>
                <a:ea typeface="Open Sans"/>
                <a:cs typeface="Open Sans"/>
              </a:rPr>
              <a:t>SCAP defines common formats for expressing information about vulnerabilities, security configurations, and patching information. This ensures different security tools can understand and utilize this data seamlessly</a:t>
            </a:r>
            <a:r>
              <a:rPr lang="en-US" sz="1400">
                <a:solidFill>
                  <a:srgbClr val="3F3F3F"/>
                </a:solidFill>
                <a:latin typeface="Open Sans"/>
                <a:ea typeface="Open Sans"/>
                <a:cs typeface="Open Sans"/>
              </a:rPr>
              <a:t>.</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a:solidFill>
                  <a:srgbClr val="3F3F3F"/>
                </a:solidFill>
                <a:latin typeface="Open Sans"/>
                <a:ea typeface="Open Sans"/>
                <a:cs typeface="Open Sans"/>
              </a:rPr>
              <a:t>Automation</a:t>
            </a:r>
            <a:r>
              <a:rPr lang="en-US" sz="1400">
                <a:solidFill>
                  <a:srgbClr val="3F3F3F"/>
                </a:solidFill>
                <a:latin typeface="Open Sans"/>
                <a:ea typeface="Open Sans"/>
                <a:cs typeface="Open Sans"/>
              </a:rPr>
              <a:t>: </a:t>
            </a:r>
            <a:r>
              <a:rPr lang="en-US" sz="1200">
                <a:solidFill>
                  <a:srgbClr val="3F3F3F"/>
                </a:solidFill>
                <a:latin typeface="Open Sans"/>
                <a:ea typeface="Open Sans"/>
                <a:cs typeface="Open Sans"/>
              </a:rPr>
              <a:t>SCAP facilitates the automation of vulnerability management tasks, allowing organizations to automate processes like vulnerability scanning, configuration assessment, and patch deployment.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a:solidFill>
                  <a:srgbClr val="3F3F3F"/>
                </a:solidFill>
                <a:latin typeface="Open Sans"/>
                <a:ea typeface="Open Sans"/>
                <a:cs typeface="Open Sans"/>
              </a:rPr>
              <a:t>Open Source and Vendor-Neutral</a:t>
            </a:r>
            <a:r>
              <a:rPr lang="en-US" sz="1200">
                <a:solidFill>
                  <a:srgbClr val="3F3F3F"/>
                </a:solidFill>
                <a:latin typeface="Open Sans"/>
                <a:ea typeface="Open Sans"/>
                <a:cs typeface="Open Sans"/>
              </a:rPr>
              <a:t>: SCAP is an open-source and vendor-neutral approach, meaning it's not tied to any specific security product or vendor. This allows for interoperability between different security tools from various vendors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467" name="Google Shape;46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38817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872add672_5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ge872add672_5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65100" lvl="0" indent="0" algn="l" rtl="0">
              <a:lnSpc>
                <a:spcPct val="100000"/>
              </a:lnSpc>
              <a:spcBef>
                <a:spcPts val="0"/>
              </a:spcBef>
              <a:spcAft>
                <a:spcPts val="0"/>
              </a:spcAft>
              <a:buClr>
                <a:srgbClr val="6B85B8"/>
              </a:buClr>
              <a:buSzPts val="1400"/>
              <a:buFont typeface="Open Sans"/>
              <a:buNone/>
            </a:pPr>
            <a:r>
              <a:rPr lang="en-US">
                <a:latin typeface="Open Sans"/>
                <a:ea typeface="Open Sans"/>
                <a:cs typeface="Open Sans"/>
                <a:sym typeface="Open Sans"/>
              </a:rPr>
              <a:t>Trainer Notes:</a:t>
            </a:r>
          </a:p>
          <a:p>
            <a:pPr marL="165100" lvl="0" indent="0" algn="l" rtl="0">
              <a:lnSpc>
                <a:spcPct val="100000"/>
              </a:lnSpc>
              <a:spcBef>
                <a:spcPts val="0"/>
              </a:spcBef>
              <a:spcAft>
                <a:spcPts val="0"/>
              </a:spcAft>
              <a:buClr>
                <a:srgbClr val="6B85B8"/>
              </a:buClr>
              <a:buSzPts val="1400"/>
              <a:buFont typeface="Open Sans"/>
              <a:buNone/>
            </a:pPr>
            <a:endParaRPr lang="en-US">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r>
              <a:rPr lang="en-US">
                <a:latin typeface="Open Sans"/>
                <a:ea typeface="Open Sans"/>
                <a:cs typeface="Open Sans"/>
                <a:sym typeface="Open Sans"/>
              </a:rPr>
              <a:t>Explain the components of SCAP</a:t>
            </a:r>
          </a:p>
          <a:p>
            <a:pPr marL="165100" lvl="0" indent="0" algn="l" rtl="0">
              <a:lnSpc>
                <a:spcPct val="100000"/>
              </a:lnSpc>
              <a:spcBef>
                <a:spcPts val="0"/>
              </a:spcBef>
              <a:spcAft>
                <a:spcPts val="0"/>
              </a:spcAft>
              <a:buClr>
                <a:srgbClr val="6B85B8"/>
              </a:buClr>
              <a:buSzPts val="1400"/>
              <a:buFont typeface="Open Sans"/>
              <a:buNone/>
            </a:pPr>
            <a:endParaRPr lang="en-US">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r>
              <a:rPr lang="en-US"/>
              <a:t>The Open Vulnerability and Assessment Language (OVAL) is directly related to SCAP, functioning as the language within the SCAP framework.</a:t>
            </a:r>
            <a:r>
              <a:rPr lang="en-US" sz="1200">
                <a:solidFill>
                  <a:srgbClr val="404040"/>
                </a:solidFill>
                <a:latin typeface="Open Sans"/>
                <a:ea typeface="Open Sans"/>
                <a:cs typeface="Open Sans"/>
              </a:rPr>
              <a:t> It's a way to express information about vulnerabilities and system configurations in a structured and machine-readable format facilitating interoperability between different security tools</a:t>
            </a:r>
            <a:endParaRPr lang="en-US">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endParaRPr lang="en-US">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r>
              <a:rPr lang="en-US"/>
              <a:t>XCCDF, which stands for eXtensible Configuration Checklist Description Format, is a core component of the SCAP (Security Content Automation Protocol) framework. It's an XML-based language designed for representing security checklists, benchmarks, and related configuration documents in a machine-readable format.</a:t>
            </a:r>
          </a:p>
          <a:p>
            <a:pPr marL="165100" lvl="0" indent="0" algn="l" rtl="0">
              <a:lnSpc>
                <a:spcPct val="100000"/>
              </a:lnSpc>
              <a:spcBef>
                <a:spcPts val="0"/>
              </a:spcBef>
              <a:spcAft>
                <a:spcPts val="0"/>
              </a:spcAft>
              <a:buClr>
                <a:srgbClr val="6B85B8"/>
              </a:buClr>
              <a:buSzPts val="1400"/>
              <a:buFont typeface="Open Sans"/>
              <a:buNone/>
            </a:pPr>
            <a:endParaRPr lang="en-US">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r>
              <a:rPr lang="en-US"/>
              <a:t>CVSS stands for </a:t>
            </a:r>
            <a:r>
              <a:rPr lang="en-US" b="1"/>
              <a:t>Common Vulnerability Scoring System</a:t>
            </a:r>
            <a:r>
              <a:rPr lang="en-US"/>
              <a:t>. It's an industry-standard method for assigning a severity score to computer system security vulnerabilities. This score helps prioritize which vulnerabilities to address first, allowing security teams to allocate resources effectively.</a:t>
            </a:r>
            <a:endParaRPr>
              <a:latin typeface="Open Sans"/>
              <a:ea typeface="Open Sans"/>
              <a:cs typeface="Open Sans"/>
              <a:sym typeface="Open Sans"/>
            </a:endParaRPr>
          </a:p>
        </p:txBody>
      </p:sp>
      <p:sp>
        <p:nvSpPr>
          <p:cNvPr id="935" name="Google Shape;935;ge872add672_5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151</a:t>
            </a:fld>
            <a:endParaRPr/>
          </a:p>
        </p:txBody>
      </p:sp>
    </p:spTree>
    <p:extLst>
      <p:ext uri="{BB962C8B-B14F-4D97-AF65-F5344CB8AC3E}">
        <p14:creationId xmlns:p14="http://schemas.microsoft.com/office/powerpoint/2010/main" val="151375356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a:t>Explain SCAP benefits</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Improved Efficiency-</a:t>
            </a:r>
            <a:r>
              <a:rPr lang="en-US" sz="1200">
                <a:solidFill>
                  <a:srgbClr val="404040"/>
                </a:solidFill>
                <a:latin typeface="Open Sans"/>
                <a:ea typeface="Open Sans"/>
                <a:cs typeface="Open Sans"/>
              </a:rPr>
              <a:t>Automates vulnerability management tasks, saving time and resources.</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Simplified Compliance- </a:t>
            </a:r>
            <a:r>
              <a:rPr lang="en-US" sz="1200">
                <a:solidFill>
                  <a:srgbClr val="404040"/>
                </a:solidFill>
                <a:latin typeface="Open Sans"/>
                <a:ea typeface="Open Sans"/>
                <a:cs typeface="Open Sans"/>
              </a:rPr>
              <a:t>SCAP helps organizations comply with security regulations and standards that require vulnerability management practices</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Enhanced Security-</a:t>
            </a:r>
            <a:r>
              <a:rPr lang="en-US" sz="1200">
                <a:solidFill>
                  <a:srgbClr val="404040"/>
                </a:solidFill>
                <a:latin typeface="Open Sans"/>
                <a:ea typeface="Open Sans"/>
                <a:cs typeface="Open Sans"/>
              </a:rPr>
              <a:t>Standardized formats ensure consistent and accurate communication of security information, leading to better decision-making</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rtl="0">
              <a:lnSpc>
                <a:spcPct val="100000"/>
              </a:lnSpc>
              <a:spcBef>
                <a:spcPct val="0"/>
              </a:spcBef>
              <a:spcAft>
                <a:spcPct val="0"/>
              </a:spcAft>
              <a:buClr>
                <a:srgbClr val="000000"/>
              </a:buClr>
              <a:buSzPts val="1400"/>
              <a:buFont typeface="Arial"/>
              <a:buNone/>
            </a:pPr>
            <a:r>
              <a:rPr lang="en-US"/>
              <a:t>Vendor Agnosticism-</a:t>
            </a:r>
            <a:r>
              <a:rPr lang="en-US" sz="1200">
                <a:solidFill>
                  <a:srgbClr val="404040"/>
                </a:solidFill>
                <a:latin typeface="Open Sans"/>
                <a:ea typeface="Open Sans"/>
                <a:cs typeface="Open Sans"/>
              </a:rPr>
              <a:t>Allows organizations to leverage different security tools from various vendors without compatibility issues</a:t>
            </a:r>
            <a:endParaRPr/>
          </a:p>
        </p:txBody>
      </p:sp>
      <p:sp>
        <p:nvSpPr>
          <p:cNvPr id="244" name="Google Shape;244;p5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07808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dc759bc407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bg1"/>
                </a:solidFill>
                <a:latin typeface="Open Sans"/>
                <a:ea typeface="Open Sans"/>
                <a:cs typeface="Open Sans"/>
                <a:sym typeface="Open Sans"/>
              </a:rPr>
              <a:t>Web vulnerability scan</a:t>
            </a:r>
          </a:p>
          <a:p>
            <a:pPr marL="342900" lvl="1" indent="-387350">
              <a:lnSpc>
                <a:spcPct val="90000"/>
              </a:lnSpc>
              <a:buClr>
                <a:srgbClr val="3F3F3F"/>
              </a:buClr>
              <a:buSzPts val="2200"/>
              <a:buFont typeface="Open Sans"/>
              <a:buChar char="•"/>
            </a:pPr>
            <a:r>
              <a:rPr lang="en-US" sz="1200">
                <a:solidFill>
                  <a:srgbClr val="3F3F3F"/>
                </a:solidFill>
                <a:latin typeface="Open Sans"/>
                <a:ea typeface="Open Sans"/>
                <a:cs typeface="Open Sans"/>
                <a:sym typeface="Open Sans"/>
              </a:rPr>
              <a:t>The process of testing, analyzing, and reporting on the security level </a:t>
            </a:r>
            <a:r>
              <a:rPr lang="en-US" sz="1200">
                <a:solidFill>
                  <a:srgbClr val="3F3F3F"/>
                </a:solidFill>
                <a:latin typeface="Open Sans"/>
                <a:ea typeface="Open Sans"/>
                <a:cs typeface="Open Sans"/>
                <a:sym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and</a:t>
            </a:r>
            <a:r>
              <a:rPr lang="en-US" sz="1200">
                <a:solidFill>
                  <a:srgbClr val="3F3F3F"/>
                </a:solidFill>
                <a:latin typeface="Open Sans"/>
                <a:ea typeface="Open Sans"/>
                <a:cs typeface="Open Sans"/>
                <a:sym typeface="Open Sans"/>
              </a:rPr>
              <a:t> posture of a Web application</a:t>
            </a:r>
            <a:endParaRPr lang="en-US" sz="800">
              <a:solidFill>
                <a:srgbClr val="3F3F3F"/>
              </a:solidFill>
              <a:latin typeface="Open Sans"/>
              <a:ea typeface="Open Sans"/>
              <a:cs typeface="Open Sans"/>
              <a:sym typeface="Open Sans"/>
            </a:endParaRPr>
          </a:p>
          <a:p>
            <a:pPr marL="342900" lvl="1" indent="-387350">
              <a:lnSpc>
                <a:spcPct val="90000"/>
              </a:lnSpc>
              <a:spcBef>
                <a:spcPts val="200"/>
              </a:spcBef>
              <a:buClr>
                <a:srgbClr val="3F3F3F"/>
              </a:buClr>
              <a:buSzPts val="2200"/>
              <a:buFont typeface="Open Sans"/>
              <a:buChar char="•"/>
            </a:pPr>
            <a:r>
              <a:rPr lang="en-US" sz="1200">
                <a:solidFill>
                  <a:srgbClr val="3F3F3F"/>
                </a:solidFill>
                <a:latin typeface="Open Sans"/>
                <a:ea typeface="Open Sans"/>
                <a:cs typeface="Open Sans"/>
                <a:sym typeface="Open Sans"/>
              </a:rPr>
              <a:t>Uses special purpose scanners that analyze Web applications for known vulnerabilities</a:t>
            </a:r>
            <a:endParaRPr lang="en-US" sz="800">
              <a:solidFill>
                <a:srgbClr val="3F3F3F"/>
              </a:solidFill>
              <a:latin typeface="Open Sans"/>
              <a:ea typeface="Open Sans"/>
              <a:cs typeface="Open Sans"/>
              <a:sym typeface="Open Sans"/>
            </a:endParaRPr>
          </a:p>
          <a:p>
            <a:pPr marL="342900" lvl="1" indent="-387350">
              <a:lnSpc>
                <a:spcPct val="90000"/>
              </a:lnSpc>
              <a:spcBef>
                <a:spcPts val="200"/>
              </a:spcBef>
              <a:buClr>
                <a:srgbClr val="3F3F3F"/>
              </a:buClr>
              <a:buSzPts val="2200"/>
              <a:buFont typeface="Open Sans"/>
              <a:buChar char="•"/>
            </a:pPr>
            <a:r>
              <a:rPr lang="en-US" sz="1200">
                <a:solidFill>
                  <a:srgbClr val="3F3F3F"/>
                </a:solidFill>
                <a:latin typeface="Open Sans"/>
                <a:ea typeface="Open Sans"/>
                <a:cs typeface="Open Sans"/>
                <a:sym typeface="Open Sans"/>
              </a:rPr>
              <a:t>Can discover vulnerabilities not visible to network vulnerability scanners</a:t>
            </a:r>
            <a:endParaRPr lang="en-US" sz="1200">
              <a:latin typeface="Calibri"/>
              <a:ea typeface="Calibri"/>
              <a:cs typeface="Calibri"/>
              <a:sym typeface="Calibri"/>
            </a:endParaRPr>
          </a:p>
          <a:p>
            <a:pPr marL="0" lvl="0" indent="0" algn="l" rtl="0">
              <a:lnSpc>
                <a:spcPct val="100000"/>
              </a:lnSpc>
              <a:spcBef>
                <a:spcPts val="0"/>
              </a:spcBef>
              <a:spcAft>
                <a:spcPts val="0"/>
              </a:spcAft>
              <a:buSzPts val="1400"/>
              <a:buNone/>
            </a:pPr>
            <a:endParaRPr lang="en-US"/>
          </a:p>
        </p:txBody>
      </p:sp>
      <p:sp>
        <p:nvSpPr>
          <p:cNvPr id="469" name="Google Shape;469;gdc759bc40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81784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dc759bc407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bg1"/>
                </a:solidFill>
                <a:latin typeface="Open Sans"/>
                <a:ea typeface="Open Sans"/>
                <a:cs typeface="Open Sans"/>
                <a:sym typeface="Open Sans"/>
              </a:rPr>
              <a:t>Ideal </a:t>
            </a:r>
            <a:r>
              <a:rPr lang="en-US" sz="1200" b="1">
                <a:solidFill>
                  <a:schemeClr val="bg1"/>
                </a:solidFill>
                <a:latin typeface="Open Sans"/>
                <a:ea typeface="Open Sans"/>
                <a:cs typeface="Open Sans"/>
                <a:sym typeface="Open Sans"/>
              </a:rPr>
              <a:t>s</a:t>
            </a:r>
            <a:r>
              <a:rPr lang="en-US" sz="1200" b="1" i="0" u="none" strike="noStrike" cap="none">
                <a:solidFill>
                  <a:schemeClr val="bg1"/>
                </a:solidFill>
                <a:latin typeface="Open Sans"/>
                <a:ea typeface="Open Sans"/>
                <a:cs typeface="Open Sans"/>
                <a:sym typeface="Open Sans"/>
              </a:rPr>
              <a:t>cenarios </a:t>
            </a:r>
          </a:p>
          <a:p>
            <a:pPr marL="342900" lvl="1" indent="-387350">
              <a:lnSpc>
                <a:spcPct val="150000"/>
              </a:lnSpc>
              <a:buClr>
                <a:srgbClr val="3F3F3F"/>
              </a:buClr>
              <a:buSzPts val="2200"/>
              <a:buFont typeface="Open Sans"/>
              <a:buChar char="•"/>
            </a:pPr>
            <a:r>
              <a:rPr lang="en-US" sz="1200">
                <a:solidFill>
                  <a:srgbClr val="3F3F3F"/>
                </a:solidFill>
                <a:latin typeface="Open Sans"/>
                <a:ea typeface="Open Sans"/>
                <a:cs typeface="Open Sans"/>
                <a:sym typeface="Open Sans"/>
              </a:rPr>
              <a:t>Scanning all applications for the first time</a:t>
            </a:r>
          </a:p>
          <a:p>
            <a:pPr marL="342900" lvl="1" indent="-387350">
              <a:lnSpc>
                <a:spcPct val="150000"/>
              </a:lnSpc>
              <a:spcBef>
                <a:spcPts val="200"/>
              </a:spcBef>
              <a:buClr>
                <a:srgbClr val="3F3F3F"/>
              </a:buClr>
              <a:buSzPts val="2200"/>
              <a:buFont typeface="Open Sans"/>
              <a:buChar char="•"/>
            </a:pPr>
            <a:r>
              <a:rPr lang="en-US" sz="1200">
                <a:solidFill>
                  <a:srgbClr val="3F3F3F"/>
                </a:solidFill>
                <a:latin typeface="Open Sans"/>
                <a:ea typeface="Open Sans"/>
                <a:cs typeface="Open Sans"/>
                <a:sym typeface="Open Sans"/>
              </a:rPr>
              <a:t>Scanning any new application before moving to production</a:t>
            </a:r>
          </a:p>
          <a:p>
            <a:pPr marL="342900" lvl="1" indent="-387350">
              <a:lnSpc>
                <a:spcPct val="150000"/>
              </a:lnSpc>
              <a:spcBef>
                <a:spcPts val="200"/>
              </a:spcBef>
              <a:buClr>
                <a:srgbClr val="3F3F3F"/>
              </a:buClr>
              <a:buSzPts val="2200"/>
              <a:buFont typeface="Open Sans"/>
              <a:buChar char="•"/>
            </a:pPr>
            <a:r>
              <a:rPr lang="en-US" sz="1200">
                <a:solidFill>
                  <a:srgbClr val="3F3F3F"/>
                </a:solidFill>
                <a:latin typeface="Open Sans"/>
                <a:ea typeface="Open Sans"/>
                <a:cs typeface="Open Sans"/>
                <a:sym typeface="Open Sans"/>
              </a:rPr>
              <a:t>Scanning any modified application before it moves to production</a:t>
            </a:r>
          </a:p>
          <a:p>
            <a:pPr marL="342900" lvl="1" indent="-387350">
              <a:lnSpc>
                <a:spcPct val="150000"/>
              </a:lnSpc>
              <a:spcBef>
                <a:spcPts val="200"/>
              </a:spcBef>
              <a:buClr>
                <a:srgbClr val="3F3F3F"/>
              </a:buClr>
              <a:buSzPts val="2200"/>
              <a:buFont typeface="Open Sans"/>
              <a:buChar char="•"/>
            </a:pPr>
            <a:r>
              <a:rPr lang="en-US" sz="1200">
                <a:solidFill>
                  <a:srgbClr val="3F3F3F"/>
                </a:solidFill>
                <a:latin typeface="Open Sans"/>
                <a:ea typeface="Open Sans"/>
                <a:cs typeface="Open Sans"/>
                <a:sym typeface="Open Sans"/>
              </a:rPr>
              <a:t>Scanning all applications on a scheduled and recurring basis</a:t>
            </a:r>
            <a:endParaRPr lang="en-US" sz="1200">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
        <p:nvSpPr>
          <p:cNvPr id="469" name="Google Shape;469;gdc759bc40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40541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endParaRPr lang="en-US" sz="2200" b="1"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200" b="1" i="0" u="none" strike="noStrike" cap="none">
                <a:solidFill>
                  <a:srgbClr val="3F3F3F"/>
                </a:solidFill>
                <a:latin typeface="Open Sans"/>
                <a:ea typeface="Open Sans"/>
                <a:cs typeface="Open Sans"/>
                <a:sym typeface="Open Sans"/>
              </a:rPr>
              <a:t>Step 1 : Crawling and Discovery-</a:t>
            </a:r>
            <a:r>
              <a:rPr lang="en-US" sz="1200">
                <a:solidFill>
                  <a:srgbClr val="3F3F3F"/>
                </a:solidFill>
                <a:latin typeface="Open Sans"/>
                <a:ea typeface="Open Sans"/>
                <a:cs typeface="Open Sans"/>
              </a:rPr>
              <a:t>This process meticulously explore your website, mimicking how a user or search engine bot would navigate and interact with the application. </a:t>
            </a:r>
            <a:endParaRPr lang="en-US" sz="1200">
              <a:solidFill>
                <a:srgbClr val="3F3F3F"/>
              </a:solidFill>
              <a:latin typeface="Open Sans"/>
              <a:ea typeface="Open Sans"/>
              <a:cs typeface="Open Sans"/>
              <a:sym typeface="Open Sans"/>
            </a:endParaRP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Step 2 Vulnerability Testing-</a:t>
            </a:r>
            <a:r>
              <a:rPr lang="en-US" sz="1200">
                <a:solidFill>
                  <a:srgbClr val="3F3F3F"/>
                </a:solidFill>
                <a:latin typeface="Open Sans"/>
                <a:ea typeface="Open Sans"/>
                <a:cs typeface="Open Sans"/>
                <a:sym typeface="Open Sans"/>
              </a:rPr>
              <a:t>Once a website is mapped, vulnerability assessment testing is performed and look for vulnerabilities i.e. SQL injections, XSS, CSRF</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Step 3 Security Misconfiguration-</a:t>
            </a:r>
            <a:r>
              <a:rPr lang="en-US" sz="1200">
                <a:solidFill>
                  <a:srgbClr val="3F3F3F"/>
                </a:solidFill>
                <a:latin typeface="Open Sans"/>
                <a:ea typeface="Open Sans"/>
                <a:cs typeface="Open Sans"/>
              </a:rPr>
              <a:t>Scanners can also identify insecure configurations such as outdated software or weak encryption settings</a:t>
            </a:r>
            <a:endParaRPr lang="en-US" sz="1200">
              <a:solidFill>
                <a:srgbClr val="3F3F3F"/>
              </a:solidFill>
              <a:latin typeface="Open Sans"/>
              <a:ea typeface="Open Sans"/>
              <a:cs typeface="Open Sans"/>
              <a:sym typeface="Open Sans"/>
            </a:endParaRP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Step 4 Reporting-</a:t>
            </a:r>
            <a:r>
              <a:rPr lang="en-US" sz="1200">
                <a:solidFill>
                  <a:srgbClr val="3F3F3F"/>
                </a:solidFill>
                <a:latin typeface="Open Sans"/>
                <a:ea typeface="Open Sans"/>
                <a:cs typeface="Open Sans"/>
              </a:rPr>
              <a:t>After the scan is complete, the scanner generates a report that details the identified vulnerabilities</a:t>
            </a:r>
            <a:endParaRPr lang="en-US" sz="1200">
              <a:solidFill>
                <a:srgbClr val="3F3F3F"/>
              </a:solidFill>
              <a:latin typeface="Open Sans"/>
              <a:ea typeface="Open Sans"/>
              <a:cs typeface="Open Sans"/>
              <a:sym typeface="Open Sans"/>
            </a:endParaRPr>
          </a:p>
          <a:p>
            <a:pPr marL="0" lvl="0" indent="0" algn="l" rtl="0">
              <a:spcBef>
                <a:spcPts val="0"/>
              </a:spcBef>
              <a:spcAft>
                <a:spcPts val="0"/>
              </a:spcAft>
              <a:buNone/>
            </a:pPr>
            <a:endParaRPr/>
          </a:p>
        </p:txBody>
      </p:sp>
      <p:sp>
        <p:nvSpPr>
          <p:cNvPr id="199" name="Google Shape;19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101256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872add672_5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ge872add672_5_1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Benefits of Web Application Scanners</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t>Proactive Security-</a:t>
            </a:r>
            <a:r>
              <a:rPr lang="en-US" sz="1600" b="0" i="0">
                <a:solidFill>
                  <a:srgbClr val="E3E3E3"/>
                </a:solidFill>
                <a:effectLst/>
                <a:latin typeface="Google Sans"/>
              </a:rPr>
              <a:t> </a:t>
            </a:r>
            <a:r>
              <a:rPr lang="en-US" sz="1200">
                <a:solidFill>
                  <a:srgbClr val="434343"/>
                </a:solidFill>
                <a:latin typeface="Open Sans"/>
                <a:ea typeface="Open Sans"/>
                <a:cs typeface="Open Sans"/>
              </a:rPr>
              <a:t>Regular scans help identify vulnerabilities before attackers can exploit them, protecting your website and user data</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t>Improved Security Postures-</a:t>
            </a:r>
            <a:r>
              <a:rPr lang="en-US" sz="1200">
                <a:solidFill>
                  <a:srgbClr val="434343"/>
                </a:solidFill>
                <a:latin typeface="Open Sans"/>
                <a:ea typeface="Open Sans"/>
                <a:cs typeface="Open Sans"/>
              </a:rPr>
              <a:t>By addressing identified vulnerabilities, you can significantly strengthen the overall security of your web application</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t>Compliance with Regulations: </a:t>
            </a:r>
            <a:r>
              <a:rPr lang="en-US" sz="1200">
                <a:solidFill>
                  <a:srgbClr val="434343"/>
                </a:solidFill>
                <a:latin typeface="Open Sans"/>
                <a:ea typeface="Open Sans"/>
                <a:cs typeface="Open Sans"/>
              </a:rPr>
              <a:t>Many regulations and security standards require organizations to regularly scan their web applications for vulnerabilities</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t>Reduced Development costs:</a:t>
            </a:r>
            <a:r>
              <a:rPr lang="en-US" sz="1200">
                <a:solidFill>
                  <a:srgbClr val="434343"/>
                </a:solidFill>
                <a:latin typeface="Open Sans"/>
                <a:ea typeface="Open Sans"/>
                <a:cs typeface="Open Sans"/>
              </a:rPr>
              <a:t>Early detection of vulnerabilities during development is easier and cheaper to fix compared to patching them after a security breach.</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037" name="Google Shape;1037;ge872add672_5_1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156</a:t>
            </a:fld>
            <a:endParaRPr/>
          </a:p>
        </p:txBody>
      </p:sp>
    </p:spTree>
    <p:extLst>
      <p:ext uri="{BB962C8B-B14F-4D97-AF65-F5344CB8AC3E}">
        <p14:creationId xmlns:p14="http://schemas.microsoft.com/office/powerpoint/2010/main" val="20819165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Static </a:t>
            </a:r>
            <a:r>
              <a:rPr lang="en-US" sz="1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a</a:t>
            </a:r>
            <a:r>
              <a:rPr lang="en-US" sz="1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pplication </a:t>
            </a:r>
            <a:r>
              <a:rPr lang="en-US" sz="1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a:t>
            </a:r>
            <a:r>
              <a:rPr lang="en-US" sz="1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ecurity </a:t>
            </a:r>
            <a:r>
              <a:rPr lang="en-US" sz="1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t</a:t>
            </a:r>
            <a:r>
              <a:rPr lang="en-US" sz="1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est (SAST):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a:p>
            <a:pPr marL="550333" marR="169333" lvl="0" indent="-380998" algn="l" rtl="0">
              <a:lnSpc>
                <a:spcPct val="100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White</a:t>
            </a:r>
            <a:r>
              <a:rPr lang="en-US" sz="1200">
                <a:solidFill>
                  <a:srgbClr val="3F3F3F"/>
                </a:solidFill>
                <a:latin typeface="Open Sans"/>
                <a:ea typeface="Open Sans"/>
                <a:cs typeface="Open Sans"/>
                <a:sym typeface="Open Sans"/>
              </a:rPr>
              <a:t>-</a:t>
            </a:r>
            <a:r>
              <a:rPr lang="en-US" sz="1200" b="0" i="0" u="none" strike="noStrike" cap="none">
                <a:solidFill>
                  <a:srgbClr val="3F3F3F"/>
                </a:solidFill>
                <a:latin typeface="Open Sans"/>
                <a:ea typeface="Open Sans"/>
                <a:cs typeface="Open Sans"/>
                <a:sym typeface="Open Sans"/>
              </a:rPr>
              <a:t>box security test </a:t>
            </a:r>
          </a:p>
          <a:p>
            <a:pPr marL="550333" marR="169333" lvl="0" indent="-380998" algn="l" rtl="0">
              <a:lnSpc>
                <a:spcPct val="100000"/>
              </a:lnSpc>
              <a:spcBef>
                <a:spcPts val="200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Requires source code</a:t>
            </a:r>
          </a:p>
          <a:p>
            <a:pPr marL="550332" marR="169332" lvl="0" indent="-380998" algn="l" rtl="0">
              <a:lnSpc>
                <a:spcPct val="100000"/>
              </a:lnSpc>
              <a:spcBef>
                <a:spcPts val="200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Finds vulnerabilities in the earlier stages of an SDLC </a:t>
            </a:r>
          </a:p>
          <a:p>
            <a:pPr marL="550333" marR="169333" lvl="0" indent="-380998" algn="l" rtl="0">
              <a:lnSpc>
                <a:spcPct val="100000"/>
              </a:lnSpc>
              <a:spcBef>
                <a:spcPts val="200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Less expensive to fix vulnerabilities</a:t>
            </a:r>
          </a:p>
          <a:p>
            <a:pPr marL="550333" marR="169333" lvl="0" indent="-380998" algn="l" rtl="0">
              <a:lnSpc>
                <a:spcPct val="100000"/>
              </a:lnSpc>
              <a:spcBef>
                <a:spcPts val="200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Can’t discover runtime- and environment</a:t>
            </a:r>
            <a:r>
              <a:rPr lang="en-US" sz="1200">
                <a:solidFill>
                  <a:srgbClr val="3F3F3F"/>
                </a:solidFill>
                <a:latin typeface="Open Sans"/>
                <a:ea typeface="Open Sans"/>
                <a:cs typeface="Open Sans"/>
                <a:sym typeface="Open Sans"/>
              </a:rPr>
              <a:t>-</a:t>
            </a:r>
            <a:r>
              <a:rPr lang="en-US" sz="1200" b="0" i="0" u="none" strike="noStrike" cap="none">
                <a:solidFill>
                  <a:srgbClr val="3F3F3F"/>
                </a:solidFill>
                <a:latin typeface="Open Sans"/>
                <a:ea typeface="Open Sans"/>
                <a:cs typeface="Open Sans"/>
                <a:sym typeface="Open Sans"/>
              </a:rPr>
              <a:t>related issues</a:t>
            </a:r>
          </a:p>
          <a:p>
            <a:pPr marL="550333" marR="169333" lvl="0" indent="-380998" algn="l" rtl="0">
              <a:lnSpc>
                <a:spcPct val="100000"/>
              </a:lnSpc>
              <a:spcBef>
                <a:spcPts val="200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Supports all software</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Dynamic </a:t>
            </a:r>
            <a:r>
              <a:rPr lang="en-US" sz="1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a</a:t>
            </a:r>
            <a:r>
              <a:rPr lang="en-US" sz="1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pplication </a:t>
            </a:r>
            <a:r>
              <a:rPr lang="en-US" sz="1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a:t>
            </a:r>
            <a:r>
              <a:rPr lang="en-US" sz="1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ecurity </a:t>
            </a:r>
            <a:r>
              <a:rPr lang="en-US" sz="1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t</a:t>
            </a:r>
            <a:r>
              <a:rPr lang="en-US" sz="1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est (DAST)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a:p>
            <a:pPr marL="550333" marR="169333" lvl="0" indent="-380998">
              <a:buClr>
                <a:srgbClr val="3F3F3F"/>
              </a:buClr>
              <a:buSzPts val="2200"/>
              <a:buFont typeface="Arial"/>
              <a:buChar char="•"/>
            </a:pPr>
            <a:r>
              <a:rPr lang="en-US" sz="1200">
                <a:solidFill>
                  <a:srgbClr val="3F3F3F"/>
                </a:solidFill>
                <a:latin typeface="Open Sans"/>
                <a:ea typeface="Open Sans"/>
                <a:cs typeface="Open Sans"/>
                <a:sym typeface="Open Sans"/>
              </a:rPr>
              <a:t>Black-box security test </a:t>
            </a:r>
          </a:p>
          <a:p>
            <a:pPr marL="550333" marR="169333" lvl="0" indent="-380998">
              <a:spcBef>
                <a:spcPts val="2000"/>
              </a:spcBef>
              <a:buClr>
                <a:srgbClr val="3F3F3F"/>
              </a:buClr>
              <a:buSzPts val="2200"/>
              <a:buFont typeface="Arial"/>
              <a:buChar char="•"/>
            </a:pPr>
            <a:r>
              <a:rPr lang="en-US" sz="1200">
                <a:solidFill>
                  <a:srgbClr val="3F3F3F"/>
                </a:solidFill>
                <a:latin typeface="Open Sans"/>
                <a:ea typeface="Open Sans"/>
                <a:cs typeface="Open Sans"/>
                <a:sym typeface="Open Sans"/>
              </a:rPr>
              <a:t>Requires a running application </a:t>
            </a:r>
          </a:p>
          <a:p>
            <a:pPr marL="550333" marR="169333" lvl="0" indent="-380998">
              <a:spcBef>
                <a:spcPts val="2000"/>
              </a:spcBef>
              <a:buClr>
                <a:srgbClr val="3F3F3F"/>
              </a:buClr>
              <a:buSzPts val="2200"/>
              <a:buFont typeface="Arial"/>
              <a:buChar char="•"/>
            </a:pPr>
            <a:r>
              <a:rPr lang="en-US" sz="1200">
                <a:solidFill>
                  <a:srgbClr val="3F3F3F"/>
                </a:solidFill>
                <a:latin typeface="Open Sans"/>
                <a:ea typeface="Open Sans"/>
                <a:cs typeface="Open Sans"/>
                <a:sym typeface="Open Sans"/>
              </a:rPr>
              <a:t>Finds vulnerabilities towards the later stages of an SDLC </a:t>
            </a:r>
          </a:p>
          <a:p>
            <a:pPr marL="550333" marR="169333" lvl="0" indent="-380998">
              <a:spcBef>
                <a:spcPts val="2000"/>
              </a:spcBef>
              <a:buClr>
                <a:srgbClr val="3F3F3F"/>
              </a:buClr>
              <a:buSzPts val="2200"/>
              <a:buFont typeface="Arial"/>
              <a:buChar char="•"/>
            </a:pPr>
            <a:r>
              <a:rPr lang="en-US" sz="1200">
                <a:solidFill>
                  <a:srgbClr val="3F3F3F"/>
                </a:solidFill>
                <a:latin typeface="Open Sans"/>
                <a:ea typeface="Open Sans"/>
                <a:cs typeface="Open Sans"/>
                <a:sym typeface="Open Sans"/>
              </a:rPr>
              <a:t>More expensive to fix vulnerabilities </a:t>
            </a:r>
          </a:p>
          <a:p>
            <a:pPr marL="550333" marR="169333" lvl="0" indent="-380998">
              <a:spcBef>
                <a:spcPts val="2000"/>
              </a:spcBef>
              <a:buClr>
                <a:srgbClr val="3F3F3F"/>
              </a:buClr>
              <a:buSzPts val="2200"/>
              <a:buFont typeface="Arial"/>
              <a:buChar char="•"/>
            </a:pPr>
            <a:r>
              <a:rPr lang="en-US" sz="1200">
                <a:solidFill>
                  <a:srgbClr val="3F3F3F"/>
                </a:solidFill>
                <a:latin typeface="Open Sans"/>
                <a:ea typeface="Open Sans"/>
                <a:cs typeface="Open Sans"/>
                <a:sym typeface="Open Sans"/>
              </a:rPr>
              <a:t>Can discover runtime- and environment-related issues</a:t>
            </a:r>
          </a:p>
          <a:p>
            <a:pPr marL="550333" marR="169333" lvl="0" indent="-380998">
              <a:spcBef>
                <a:spcPts val="2000"/>
              </a:spcBef>
              <a:buClr>
                <a:srgbClr val="3F3F3F"/>
              </a:buClr>
              <a:buSzPts val="2200"/>
              <a:buFont typeface="Arial"/>
              <a:buChar char="•"/>
            </a:pPr>
            <a:r>
              <a:rPr lang="en-US" sz="1200">
                <a:solidFill>
                  <a:srgbClr val="3F3F3F"/>
                </a:solidFill>
                <a:latin typeface="Open Sans"/>
                <a:ea typeface="Open Sans"/>
                <a:cs typeface="Open Sans"/>
                <a:sym typeface="Open Sans"/>
              </a:rPr>
              <a:t>Predominantly deals with Web apps</a:t>
            </a:r>
          </a:p>
          <a:p>
            <a:pPr marL="0" lvl="0" indent="0" algn="l" rtl="0">
              <a:lnSpc>
                <a:spcPct val="100000"/>
              </a:lnSpc>
              <a:spcBef>
                <a:spcPts val="0"/>
              </a:spcBef>
              <a:spcAft>
                <a:spcPts val="0"/>
              </a:spcAft>
              <a:buSzPts val="1400"/>
              <a:buNone/>
            </a:pPr>
            <a:endParaRPr/>
          </a:p>
        </p:txBody>
      </p:sp>
      <p:sp>
        <p:nvSpPr>
          <p:cNvPr id="167" name="Google Shape;16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342900" marR="0" lvl="1" indent="-342900" algn="l" rtl="0">
              <a:lnSpc>
                <a:spcPct val="114000"/>
              </a:lnSpc>
              <a:spcBef>
                <a:spcPts val="0"/>
              </a:spcBef>
              <a:spcAft>
                <a:spcPts val="0"/>
              </a:spcAft>
              <a:buClr>
                <a:srgbClr val="3F3F3F"/>
              </a:buClr>
              <a:buSzPct val="1000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Penetration testing, also called pen testing or ethical hacking, is the practice of testing a computer system, network, or </a:t>
            </a:r>
            <a:r>
              <a:rPr lang="en-US" sz="1200">
                <a:solidFill>
                  <a:srgbClr val="3F3F3F"/>
                </a:solidFill>
                <a:latin typeface="Open Sans"/>
                <a:ea typeface="Open Sans"/>
                <a:cs typeface="Open Sans"/>
                <a:sym typeface="Open Sans"/>
              </a:rPr>
              <a:t>W</a:t>
            </a:r>
            <a:r>
              <a:rPr lang="en-US" sz="1200" i="0" u="none" strike="noStrike" cap="none">
                <a:solidFill>
                  <a:srgbClr val="3F3F3F"/>
                </a:solidFill>
                <a:latin typeface="Open Sans"/>
                <a:ea typeface="Open Sans"/>
                <a:cs typeface="Open Sans"/>
                <a:sym typeface="Open Sans"/>
              </a:rPr>
              <a:t>eb application to find security </a:t>
            </a:r>
            <a:r>
              <a:rPr lang="en-US" sz="1200">
                <a:solidFill>
                  <a:srgbClr val="3F3F3F"/>
                </a:solidFill>
                <a:latin typeface="Open Sans"/>
                <a:ea typeface="Open Sans"/>
                <a:cs typeface="Open Sans"/>
                <a:sym typeface="Open Sans"/>
              </a:rPr>
              <a:t>v</a:t>
            </a:r>
            <a:r>
              <a:rPr lang="en-US" sz="1200" i="0" u="none" strike="noStrike" cap="none">
                <a:solidFill>
                  <a:srgbClr val="3F3F3F"/>
                </a:solidFill>
                <a:latin typeface="Open Sans"/>
                <a:ea typeface="Open Sans"/>
                <a:cs typeface="Open Sans"/>
                <a:sym typeface="Open Sans"/>
              </a:rPr>
              <a:t>ulnerabilities that an attacker could exploit.</a:t>
            </a:r>
            <a:endParaRPr lang="en-US" sz="100" i="0" u="none" strike="noStrike" cap="none">
              <a:solidFill>
                <a:srgbClr val="3F3F3F"/>
              </a:solidFill>
              <a:latin typeface="Open Sans"/>
              <a:ea typeface="Open Sans"/>
              <a:cs typeface="Open Sans"/>
              <a:sym typeface="Open Sans"/>
            </a:endParaRPr>
          </a:p>
          <a:p>
            <a:pPr marL="342900" marR="0" lvl="1" indent="-342900" algn="l" rtl="0">
              <a:lnSpc>
                <a:spcPct val="114000"/>
              </a:lnSpc>
              <a:spcBef>
                <a:spcPts val="300"/>
              </a:spcBef>
              <a:spcAft>
                <a:spcPts val="0"/>
              </a:spcAft>
              <a:buClr>
                <a:srgbClr val="3F3F3F"/>
              </a:buClr>
              <a:buSzPct val="1000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Penetration testing is the process of determining the true nature and impact of a given vulnerability by exploiting existing vulnerabilities.</a:t>
            </a:r>
            <a:endParaRPr lang="en-US" sz="100" i="0" u="none" strike="noStrike" cap="none">
              <a:solidFill>
                <a:srgbClr val="3F3F3F"/>
              </a:solidFill>
              <a:latin typeface="Open Sans"/>
              <a:ea typeface="Open Sans"/>
              <a:cs typeface="Open Sans"/>
              <a:sym typeface="Open Sans"/>
            </a:endParaRPr>
          </a:p>
          <a:p>
            <a:pPr marL="342900" marR="0" lvl="1" indent="-342900" algn="l" rtl="0">
              <a:lnSpc>
                <a:spcPct val="114000"/>
              </a:lnSpc>
              <a:spcBef>
                <a:spcPts val="300"/>
              </a:spcBef>
              <a:spcAft>
                <a:spcPts val="0"/>
              </a:spcAft>
              <a:buClr>
                <a:srgbClr val="3F3F3F"/>
              </a:buClr>
              <a:buSzPct val="1000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Considered to be the next level in vulnerability assessments, it simulates an actual attack and is also known as ethical hacking, red teaming, tiger teaming, or vulnerability testing.</a:t>
            </a:r>
            <a:endParaRPr lang="en-US" sz="100" i="0" u="none" strike="noStrike" cap="none">
              <a:solidFill>
                <a:srgbClr val="3F3F3F"/>
              </a:solidFill>
              <a:latin typeface="Open Sans"/>
              <a:ea typeface="Open Sans"/>
              <a:cs typeface="Open Sans"/>
              <a:sym typeface="Open Sans"/>
            </a:endParaRPr>
          </a:p>
          <a:p>
            <a:pPr marL="342900" marR="0" lvl="1" indent="-342900" algn="l" rtl="0">
              <a:lnSpc>
                <a:spcPct val="114000"/>
              </a:lnSpc>
              <a:spcBef>
                <a:spcPts val="300"/>
              </a:spcBef>
              <a:spcAft>
                <a:spcPts val="0"/>
              </a:spcAft>
              <a:buClr>
                <a:srgbClr val="3F3F3F"/>
              </a:buClr>
              <a:buSzPct val="1000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Its goal is to measure an organization’s level of resistance to an attack and to uncover any weaknesses within the environment.</a:t>
            </a:r>
          </a:p>
          <a:p>
            <a:pPr marL="0" lvl="0" indent="0" algn="l" rtl="0">
              <a:lnSpc>
                <a:spcPct val="100000"/>
              </a:lnSpc>
              <a:spcBef>
                <a:spcPts val="0"/>
              </a:spcBef>
              <a:spcAft>
                <a:spcPts val="0"/>
              </a:spcAft>
              <a:buSzPts val="1400"/>
              <a:buNone/>
            </a:pPr>
            <a:endParaRPr/>
          </a:p>
        </p:txBody>
      </p:sp>
      <p:sp>
        <p:nvSpPr>
          <p:cNvPr id="482" name="Google Shape;482;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218914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IN"/>
              <a:t>Explain the penetration testing process given on the slide.</a:t>
            </a: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r>
              <a:rPr lang="en-IN"/>
              <a:t>Discovery: It i</a:t>
            </a:r>
            <a:r>
              <a:rPr lang="en-US"/>
              <a:t>s the initial stage where the tester gathers information about the target system, network, or application. This information gathering is crucial for planning the attack strategy and identifying potential vulnerabilities to exploit in later stages.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Enumeration : It is the initial stage where the tester gathers information about the target system, network, or application. This information gathering is crucial for planning the attack strategy and identifying potential vulnerabilities to exploit in later stages.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Vulnerability mapping : Scanners provide a quick and automated way to identify basic vulnerabilities in systems, networks, and applications during the initial stages of a pen test. This helps testers prioritize their efforts and focus on areas with the highest potential risk.</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Exploitation:exploitation refers to the act of taking advantage of a discovered vulnerability in a system, network, or application to gain unauthorized access, elevate privileges, or achieve a specific objective within the PT scenario.</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Reporting:Penetration testing reports are the culmination of a pen test, summarizing the findings, risks identified, and recommendations for remediation.</a:t>
            </a:r>
            <a:endParaRPr/>
          </a:p>
        </p:txBody>
      </p:sp>
      <p:sp>
        <p:nvSpPr>
          <p:cNvPr id="495" name="Google Shape;495;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5936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Technologies that require hardening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IoT hardening</a:t>
            </a:r>
            <a:r>
              <a:rPr lang="en-US"/>
              <a:t> is the process of securing Internet of Things (IoT) devices and their underlying infrastructure against cyberattacks. Given the increasing number and diversity of IoT devices, hardening is crucial to protect sensitive data, maintain system integrity, and prevent disruptions</a:t>
            </a: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RTOS (Real-Time Operating System) hardening</a:t>
            </a:r>
            <a:r>
              <a:rPr lang="en-US"/>
              <a:t> is the process of securing embedded systems that rely on RTOS for their operation. Given the critical nature of these systems, hardening is essential to protect against cyberattacks and maintain system reliability.</a:t>
            </a:r>
            <a:endParaRPr lang="en-US" sz="1200">
              <a:solidFill>
                <a:srgbClr val="3F3F3F"/>
              </a:solidFill>
              <a:latin typeface="Open Sans"/>
              <a:ea typeface="Open Sans"/>
              <a:cs typeface="Open Sans"/>
            </a:endParaRPr>
          </a:p>
          <a:p>
            <a:r>
              <a:rPr lang="en-US" b="1"/>
              <a:t>Wireless hardening</a:t>
            </a:r>
            <a:r>
              <a:rPr lang="en-US"/>
              <a:t> is the process of securing a wireless network against unauthorized access, data breaches, and other cyber threats. It involves implementing security measures to protect the wireless infrastructure, devices, and data transmitted over the air.</a:t>
            </a:r>
          </a:p>
          <a:p>
            <a:endParaRPr lang="en-US"/>
          </a:p>
          <a:p>
            <a:r>
              <a:rPr lang="en-US" b="1"/>
              <a:t>Network hardening</a:t>
            </a:r>
            <a:r>
              <a:rPr lang="en-US"/>
              <a:t> is the process of securing a computer network against unauthorized access, misuse, modification, or disruption. It involves implementing security measures to protect network devices, data, and services from cyberattack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200">
              <a:solidFill>
                <a:srgbClr val="3F3F3F"/>
              </a:solidFill>
              <a:latin typeface="Open Sans"/>
              <a:ea typeface="Open Sans"/>
              <a:cs typeface="Open Sans"/>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p>
          <a:p>
            <a:pPr marL="342900" indent="-342900">
              <a:buFont typeface="Arial"/>
              <a:buChar cha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754776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Penetration or Vulnerability Testing Types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strike="noStrike" cap="none">
                <a:solidFill>
                  <a:schemeClr val="lt1"/>
                </a:solidFill>
                <a:latin typeface="Open Sans"/>
                <a:ea typeface="Open Sans"/>
                <a:cs typeface="Open Sans"/>
                <a:sym typeface="Open Sans"/>
              </a:rPr>
              <a:t>Black</a:t>
            </a:r>
            <a:r>
              <a:rPr lang="en-US" sz="1200">
                <a:solidFill>
                  <a:schemeClr val="lt1"/>
                </a:solidFill>
                <a:latin typeface="Open Sans"/>
                <a:ea typeface="Open Sans"/>
                <a:cs typeface="Open Sans"/>
                <a:sym typeface="Open Sans"/>
              </a:rPr>
              <a:t>-b</a:t>
            </a:r>
            <a:r>
              <a:rPr lang="en-US" sz="1200" i="0" strike="noStrike" cap="none">
                <a:solidFill>
                  <a:schemeClr val="lt1"/>
                </a:solidFill>
                <a:latin typeface="Open Sans"/>
                <a:ea typeface="Open Sans"/>
                <a:cs typeface="Open Sans"/>
                <a:sym typeface="Open Sans"/>
              </a:rPr>
              <a:t>ox </a:t>
            </a:r>
            <a:r>
              <a:rPr lang="en-US" sz="1200">
                <a:solidFill>
                  <a:schemeClr val="lt1"/>
                </a:solidFill>
                <a:latin typeface="Open Sans"/>
                <a:ea typeface="Open Sans"/>
                <a:cs typeface="Open Sans"/>
                <a:sym typeface="Open Sans"/>
              </a:rPr>
              <a:t>t</a:t>
            </a:r>
            <a:r>
              <a:rPr lang="en-US" sz="1200" i="0" strike="noStrike" cap="none">
                <a:solidFill>
                  <a:schemeClr val="lt1"/>
                </a:solidFill>
                <a:latin typeface="Open Sans"/>
                <a:ea typeface="Open Sans"/>
                <a:cs typeface="Open Sans"/>
                <a:sym typeface="Open Sans"/>
              </a:rPr>
              <a:t>esting (</a:t>
            </a:r>
            <a:r>
              <a:rPr lang="en-US" sz="1200">
                <a:solidFill>
                  <a:schemeClr val="lt1"/>
                </a:solidFill>
                <a:latin typeface="Open Sans"/>
                <a:ea typeface="Open Sans"/>
                <a:cs typeface="Open Sans"/>
                <a:sym typeface="Open Sans"/>
              </a:rPr>
              <a:t>z</a:t>
            </a:r>
            <a:r>
              <a:rPr lang="en-US" sz="1200" i="0" strike="noStrike" cap="none">
                <a:solidFill>
                  <a:schemeClr val="lt1"/>
                </a:solidFill>
                <a:latin typeface="Open Sans"/>
                <a:ea typeface="Open Sans"/>
                <a:cs typeface="Open Sans"/>
                <a:sym typeface="Open Sans"/>
              </a:rPr>
              <a:t>ero </a:t>
            </a:r>
            <a:r>
              <a:rPr lang="en-US" sz="1200">
                <a:solidFill>
                  <a:schemeClr val="lt1"/>
                </a:solidFill>
                <a:latin typeface="Open Sans"/>
                <a:ea typeface="Open Sans"/>
                <a:cs typeface="Open Sans"/>
                <a:sym typeface="Open Sans"/>
              </a:rPr>
              <a:t>k</a:t>
            </a:r>
            <a:r>
              <a:rPr lang="en-US" sz="1200" i="0" strike="noStrike" cap="none">
                <a:solidFill>
                  <a:schemeClr val="lt1"/>
                </a:solidFill>
                <a:latin typeface="Open Sans"/>
                <a:ea typeface="Open Sans"/>
                <a:cs typeface="Open Sans"/>
                <a:sym typeface="Open Sans"/>
              </a:rPr>
              <a:t>nowledge)</a:t>
            </a:r>
          </a:p>
          <a:p>
            <a:pPr marL="342900" marR="0" lvl="1" indent="-330200" algn="l" rtl="0">
              <a:lnSpc>
                <a:spcPct val="150000"/>
              </a:lnSpc>
              <a:spcBef>
                <a:spcPts val="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The tester has no prior knowledge of the internal design or features of the system.</a:t>
            </a:r>
          </a:p>
          <a:p>
            <a:pPr marL="342900" marR="0" lvl="1" indent="-330200" algn="l" rtl="0">
              <a:lnSpc>
                <a:spcPct val="150000"/>
              </a:lnSpc>
              <a:spcBef>
                <a:spcPts val="30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It is the most accurate method to simulate an external attacker.</a:t>
            </a:r>
          </a:p>
          <a:p>
            <a:pPr marL="342900" marR="0" lvl="1" indent="-330200" algn="l" rtl="0">
              <a:lnSpc>
                <a:spcPct val="150000"/>
              </a:lnSpc>
              <a:spcBef>
                <a:spcPts val="3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I</a:t>
            </a:r>
            <a:r>
              <a:rPr lang="en-US" sz="1200" i="0" u="none" strike="noStrike" cap="none">
                <a:solidFill>
                  <a:srgbClr val="3F3F3F"/>
                </a:solidFill>
                <a:latin typeface="Open Sans"/>
                <a:ea typeface="Open Sans"/>
                <a:cs typeface="Open Sans"/>
                <a:sym typeface="Open Sans"/>
              </a:rPr>
              <a:t>t will probably not detect all vulnerabilities.</a:t>
            </a:r>
          </a:p>
          <a:p>
            <a:pPr marL="342900" marR="0" lvl="1" indent="-330200" algn="l" rtl="0">
              <a:lnSpc>
                <a:spcPct val="150000"/>
              </a:lnSpc>
              <a:spcBef>
                <a:spcPts val="3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T</a:t>
            </a:r>
            <a:r>
              <a:rPr lang="en-US" sz="1200" i="0" u="none" strike="noStrike" cap="none">
                <a:solidFill>
                  <a:srgbClr val="3F3F3F"/>
                </a:solidFill>
                <a:latin typeface="Open Sans"/>
                <a:ea typeface="Open Sans"/>
                <a:cs typeface="Open Sans"/>
                <a:sym typeface="Open Sans"/>
              </a:rPr>
              <a:t>he testing team may inadvertently impact another system.</a:t>
            </a:r>
          </a:p>
          <a:p>
            <a:pPr marL="0" lvl="0" indent="0" algn="l" rtl="0">
              <a:lnSpc>
                <a:spcPct val="100000"/>
              </a:lnSpc>
              <a:spcBef>
                <a:spcPts val="0"/>
              </a:spcBef>
              <a:spcAft>
                <a:spcPts val="0"/>
              </a:spcAft>
              <a:buSzPts val="1400"/>
              <a:buNone/>
            </a:pPr>
            <a:endParaRPr/>
          </a:p>
        </p:txBody>
      </p:sp>
      <p:sp>
        <p:nvSpPr>
          <p:cNvPr id="522" name="Google Shape;522;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16137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Penetration or Vulnerability Testing Types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chemeClr val="lt1"/>
                </a:solidFill>
                <a:latin typeface="Open Sans"/>
                <a:ea typeface="Open Sans"/>
                <a:cs typeface="Open Sans"/>
                <a:sym typeface="Open Sans"/>
              </a:rPr>
              <a:t>White</a:t>
            </a:r>
            <a:r>
              <a:rPr lang="en-US" sz="1200">
                <a:solidFill>
                  <a:schemeClr val="lt1"/>
                </a:solidFill>
                <a:latin typeface="Open Sans"/>
                <a:ea typeface="Open Sans"/>
                <a:cs typeface="Open Sans"/>
                <a:sym typeface="Open Sans"/>
              </a:rPr>
              <a:t>-b</a:t>
            </a:r>
            <a:r>
              <a:rPr lang="en-US" sz="1200" b="0" i="0" u="none" strike="noStrike" cap="none">
                <a:solidFill>
                  <a:schemeClr val="lt1"/>
                </a:solidFill>
                <a:latin typeface="Open Sans"/>
                <a:ea typeface="Open Sans"/>
                <a:cs typeface="Open Sans"/>
                <a:sym typeface="Open Sans"/>
              </a:rPr>
              <a:t>ox </a:t>
            </a:r>
            <a:r>
              <a:rPr lang="en-US" sz="1200">
                <a:solidFill>
                  <a:schemeClr val="lt1"/>
                </a:solidFill>
                <a:latin typeface="Open Sans"/>
                <a:ea typeface="Open Sans"/>
                <a:cs typeface="Open Sans"/>
                <a:sym typeface="Open Sans"/>
              </a:rPr>
              <a:t>t</a:t>
            </a:r>
            <a:r>
              <a:rPr lang="en-US" sz="1200" b="0" i="0" u="none" strike="noStrike" cap="none">
                <a:solidFill>
                  <a:schemeClr val="lt1"/>
                </a:solidFill>
                <a:latin typeface="Open Sans"/>
                <a:ea typeface="Open Sans"/>
                <a:cs typeface="Open Sans"/>
                <a:sym typeface="Open Sans"/>
              </a:rPr>
              <a:t>esting (</a:t>
            </a:r>
            <a:r>
              <a:rPr lang="en-US" sz="1200">
                <a:solidFill>
                  <a:schemeClr val="lt1"/>
                </a:solidFill>
                <a:latin typeface="Open Sans"/>
                <a:ea typeface="Open Sans"/>
                <a:cs typeface="Open Sans"/>
                <a:sym typeface="Open Sans"/>
              </a:rPr>
              <a:t>f</a:t>
            </a:r>
            <a:r>
              <a:rPr lang="en-US" sz="1200" b="0" i="0" u="none" strike="noStrike" cap="none">
                <a:solidFill>
                  <a:schemeClr val="lt1"/>
                </a:solidFill>
                <a:latin typeface="Open Sans"/>
                <a:ea typeface="Open Sans"/>
                <a:cs typeface="Open Sans"/>
                <a:sym typeface="Open Sans"/>
              </a:rPr>
              <a:t>ull </a:t>
            </a:r>
            <a:r>
              <a:rPr lang="en-US" sz="1200">
                <a:solidFill>
                  <a:schemeClr val="lt1"/>
                </a:solidFill>
                <a:latin typeface="Open Sans"/>
                <a:ea typeface="Open Sans"/>
                <a:cs typeface="Open Sans"/>
                <a:sym typeface="Open Sans"/>
              </a:rPr>
              <a:t>k</a:t>
            </a:r>
            <a:r>
              <a:rPr lang="en-US" sz="1200" b="0" i="0" u="none" strike="noStrike" cap="none">
                <a:solidFill>
                  <a:schemeClr val="lt1"/>
                </a:solidFill>
                <a:latin typeface="Open Sans"/>
                <a:ea typeface="Open Sans"/>
                <a:cs typeface="Open Sans"/>
                <a:sym typeface="Open Sans"/>
              </a:rPr>
              <a:t>nowledge)</a:t>
            </a:r>
          </a:p>
          <a:p>
            <a:pPr marL="342900" marR="0" lvl="1" indent="-330200" algn="l" rtl="0">
              <a:lnSpc>
                <a:spcPct val="15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The tester has complete knowledge of the internal system.</a:t>
            </a:r>
          </a:p>
          <a:p>
            <a:pPr marL="342900" marR="0" lvl="1" indent="-330200" algn="l" rtl="0">
              <a:lnSpc>
                <a:spcPct val="150000"/>
              </a:lnSpc>
              <a:spcBef>
                <a:spcPts val="3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It allows the test team to target specific internal controls and features.</a:t>
            </a:r>
          </a:p>
          <a:p>
            <a:pPr marL="342900" marR="0" lvl="1" indent="-330200" algn="l" rtl="0">
              <a:lnSpc>
                <a:spcPct val="150000"/>
              </a:lnSpc>
              <a:spcBef>
                <a:spcPts val="3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It may yield a more complete result.</a:t>
            </a:r>
          </a:p>
          <a:p>
            <a:pPr marL="342900" marR="0" lvl="1" indent="-330200" algn="l" rtl="0">
              <a:lnSpc>
                <a:spcPct val="150000"/>
              </a:lnSpc>
              <a:spcBef>
                <a:spcPts val="3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It may not be representative of an external hacker.</a:t>
            </a:r>
            <a:endParaRPr/>
          </a:p>
        </p:txBody>
      </p:sp>
      <p:sp>
        <p:nvSpPr>
          <p:cNvPr id="538" name="Google Shape;538;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21337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Penetration or Vulnerability Testing Types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chemeClr val="lt1"/>
                </a:solidFill>
                <a:latin typeface="Open Sans"/>
                <a:ea typeface="Open Sans"/>
                <a:cs typeface="Open Sans"/>
                <a:sym typeface="Open Sans"/>
              </a:rPr>
              <a:t>Gray</a:t>
            </a:r>
            <a:r>
              <a:rPr lang="en-US" sz="1200">
                <a:solidFill>
                  <a:schemeClr val="lt1"/>
                </a:solidFill>
                <a:latin typeface="Open Sans"/>
                <a:ea typeface="Open Sans"/>
                <a:cs typeface="Open Sans"/>
                <a:sym typeface="Open Sans"/>
              </a:rPr>
              <a:t>-b</a:t>
            </a:r>
            <a:r>
              <a:rPr lang="en-US" sz="1200" b="0" i="0" u="none" strike="noStrike" cap="none">
                <a:solidFill>
                  <a:schemeClr val="lt1"/>
                </a:solidFill>
                <a:latin typeface="Open Sans"/>
                <a:ea typeface="Open Sans"/>
                <a:cs typeface="Open Sans"/>
                <a:sym typeface="Open Sans"/>
              </a:rPr>
              <a:t>ox </a:t>
            </a:r>
            <a:r>
              <a:rPr lang="en-US" sz="1200">
                <a:solidFill>
                  <a:schemeClr val="lt1"/>
                </a:solidFill>
                <a:latin typeface="Open Sans"/>
                <a:ea typeface="Open Sans"/>
                <a:cs typeface="Open Sans"/>
                <a:sym typeface="Open Sans"/>
              </a:rPr>
              <a:t>t</a:t>
            </a:r>
            <a:r>
              <a:rPr lang="en-US" sz="1200" b="0" i="0" u="none" strike="noStrike" cap="none">
                <a:solidFill>
                  <a:schemeClr val="lt1"/>
                </a:solidFill>
                <a:latin typeface="Open Sans"/>
                <a:ea typeface="Open Sans"/>
                <a:cs typeface="Open Sans"/>
                <a:sym typeface="Open Sans"/>
              </a:rPr>
              <a:t>esting (</a:t>
            </a:r>
            <a:r>
              <a:rPr lang="en-US" sz="1200">
                <a:solidFill>
                  <a:schemeClr val="lt1"/>
                </a:solidFill>
                <a:latin typeface="Open Sans"/>
                <a:ea typeface="Open Sans"/>
                <a:cs typeface="Open Sans"/>
                <a:sym typeface="Open Sans"/>
              </a:rPr>
              <a:t>p</a:t>
            </a:r>
            <a:r>
              <a:rPr lang="en-US" sz="1200" b="0" i="0" u="none" strike="noStrike" cap="none">
                <a:solidFill>
                  <a:schemeClr val="lt1"/>
                </a:solidFill>
                <a:latin typeface="Open Sans"/>
                <a:ea typeface="Open Sans"/>
                <a:cs typeface="Open Sans"/>
                <a:sym typeface="Open Sans"/>
              </a:rPr>
              <a:t>artial </a:t>
            </a:r>
            <a:r>
              <a:rPr lang="en-US" sz="1200">
                <a:solidFill>
                  <a:schemeClr val="lt1"/>
                </a:solidFill>
                <a:latin typeface="Open Sans"/>
                <a:ea typeface="Open Sans"/>
                <a:cs typeface="Open Sans"/>
                <a:sym typeface="Open Sans"/>
              </a:rPr>
              <a:t>k</a:t>
            </a:r>
            <a:r>
              <a:rPr lang="en-US" sz="1200" b="0" i="0" u="none" strike="noStrike" cap="none">
                <a:solidFill>
                  <a:schemeClr val="lt1"/>
                </a:solidFill>
                <a:latin typeface="Open Sans"/>
                <a:ea typeface="Open Sans"/>
                <a:cs typeface="Open Sans"/>
                <a:sym typeface="Open Sans"/>
              </a:rPr>
              <a:t>nowledge)</a:t>
            </a:r>
          </a:p>
          <a:p>
            <a:pPr marL="342900" marR="0" lvl="1" indent="-342900" algn="l" rtl="0">
              <a:lnSpc>
                <a:spcPct val="150000"/>
              </a:lnSpc>
              <a:spcBef>
                <a:spcPts val="0"/>
              </a:spcBef>
              <a:spcAft>
                <a:spcPts val="0"/>
              </a:spcAft>
              <a:buClr>
                <a:srgbClr val="000000"/>
              </a:buClr>
              <a:buSzPts val="2400"/>
              <a:buFont typeface="Arial"/>
              <a:buChar char="•"/>
            </a:pPr>
            <a:r>
              <a:rPr lang="en-US" sz="1200" b="0" i="0" u="none" strike="noStrike" cap="none">
                <a:solidFill>
                  <a:srgbClr val="3F3F3F"/>
                </a:solidFill>
                <a:latin typeface="Open Sans"/>
                <a:ea typeface="Open Sans"/>
                <a:cs typeface="Open Sans"/>
                <a:sym typeface="Open Sans"/>
              </a:rPr>
              <a:t>Some </a:t>
            </a:r>
            <a:r>
              <a:rPr lang="en-US" sz="1200">
                <a:solidFill>
                  <a:srgbClr val="3F3F3F"/>
                </a:solidFill>
                <a:latin typeface="Open Sans"/>
                <a:ea typeface="Open Sans"/>
                <a:cs typeface="Open Sans"/>
                <a:sym typeface="Open Sans"/>
              </a:rPr>
              <a:t>i</a:t>
            </a:r>
            <a:r>
              <a:rPr lang="en-US" sz="1200" b="0" i="0" u="none" strike="noStrike" cap="none">
                <a:solidFill>
                  <a:srgbClr val="3F3F3F"/>
                </a:solidFill>
                <a:latin typeface="Open Sans"/>
                <a:ea typeface="Open Sans"/>
                <a:cs typeface="Open Sans"/>
                <a:sym typeface="Open Sans"/>
              </a:rPr>
              <a:t>nformation about internal working is given to the tester.</a:t>
            </a:r>
          </a:p>
          <a:p>
            <a:pPr marL="342900" marR="0" lvl="1" indent="-342900" algn="l" rtl="0">
              <a:lnSpc>
                <a:spcPct val="150000"/>
              </a:lnSpc>
              <a:spcBef>
                <a:spcPts val="300"/>
              </a:spcBef>
              <a:spcAft>
                <a:spcPts val="0"/>
              </a:spcAft>
              <a:buClr>
                <a:srgbClr val="000000"/>
              </a:buClr>
              <a:buSzPts val="2400"/>
              <a:buFont typeface="Arial"/>
              <a:buChar char="•"/>
            </a:pPr>
            <a:r>
              <a:rPr lang="en-US" sz="1200" b="0" i="0" u="none" strike="noStrike" cap="none">
                <a:solidFill>
                  <a:srgbClr val="3F3F3F"/>
                </a:solidFill>
                <a:latin typeface="Open Sans"/>
                <a:ea typeface="Open Sans"/>
                <a:cs typeface="Open Sans"/>
                <a:sym typeface="Open Sans"/>
              </a:rPr>
              <a:t>It helps guide their tactics toward areas that need to be thoroughly tested.</a:t>
            </a:r>
          </a:p>
          <a:p>
            <a:pPr marL="342900" marR="0" lvl="1" indent="-342900" algn="l" rtl="0">
              <a:lnSpc>
                <a:spcPct val="150000"/>
              </a:lnSpc>
              <a:spcBef>
                <a:spcPts val="300"/>
              </a:spcBef>
              <a:spcAft>
                <a:spcPts val="0"/>
              </a:spcAft>
              <a:buClr>
                <a:srgbClr val="000000"/>
              </a:buClr>
              <a:buSzPts val="2400"/>
              <a:buFont typeface="Arial"/>
              <a:buChar char="•"/>
            </a:pPr>
            <a:r>
              <a:rPr lang="en-US" sz="1200" b="0" i="0" u="none" strike="noStrike" cap="none">
                <a:solidFill>
                  <a:srgbClr val="3F3F3F"/>
                </a:solidFill>
                <a:latin typeface="Open Sans"/>
                <a:ea typeface="Open Sans"/>
                <a:cs typeface="Open Sans"/>
                <a:sym typeface="Open Sans"/>
              </a:rPr>
              <a:t>This approach mitigates the risks of the other two models.</a:t>
            </a:r>
          </a:p>
          <a:p>
            <a:pPr marL="0" lvl="0" indent="0" algn="l" rtl="0">
              <a:lnSpc>
                <a:spcPct val="100000"/>
              </a:lnSpc>
              <a:spcBef>
                <a:spcPts val="0"/>
              </a:spcBef>
              <a:spcAft>
                <a:spcPts val="0"/>
              </a:spcAft>
              <a:buSzPts val="1400"/>
              <a:buNone/>
            </a:pPr>
            <a:endParaRPr/>
          </a:p>
        </p:txBody>
      </p:sp>
      <p:sp>
        <p:nvSpPr>
          <p:cNvPr id="554" name="Google Shape;554;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330353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Penetration or Vulnerability Testing Types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Blind </a:t>
            </a:r>
            <a:r>
              <a:rPr lang="en-US" sz="1200">
                <a:solidFill>
                  <a:srgbClr val="3F3F3F"/>
                </a:solidFill>
                <a:latin typeface="Open Sans"/>
                <a:ea typeface="Open Sans"/>
                <a:cs typeface="Open Sans"/>
                <a:sym typeface="Open Sans"/>
              </a:rPr>
              <a:t>t</a:t>
            </a:r>
            <a:r>
              <a:rPr lang="en-US" sz="1200" b="0" i="0" u="none" strike="noStrike" cap="none">
                <a:solidFill>
                  <a:srgbClr val="3F3F3F"/>
                </a:solidFill>
                <a:latin typeface="Open Sans"/>
                <a:ea typeface="Open Sans"/>
                <a:cs typeface="Open Sans"/>
                <a:sym typeface="Open Sans"/>
              </a:rPr>
              <a:t>ests</a:t>
            </a:r>
          </a:p>
          <a:p>
            <a:pPr marL="228600" marR="0" lvl="1" indent="-228600" algn="l" rtl="0">
              <a:lnSpc>
                <a:spcPct val="150000"/>
              </a:lnSpc>
              <a:spcBef>
                <a:spcPts val="0"/>
              </a:spcBef>
              <a:spcAft>
                <a:spcPts val="0"/>
              </a:spcAft>
              <a:buClr>
                <a:srgbClr val="000000"/>
              </a:buClr>
              <a:buSzPts val="1650"/>
              <a:buFont typeface="Calibri"/>
              <a:buChar char="•"/>
            </a:pPr>
            <a:r>
              <a:rPr lang="en-US" sz="1200" b="0" i="0" u="none" strike="noStrike" cap="none">
                <a:solidFill>
                  <a:srgbClr val="3F3F3F"/>
                </a:solidFill>
                <a:latin typeface="Open Sans"/>
                <a:ea typeface="Open Sans"/>
                <a:cs typeface="Open Sans"/>
                <a:sym typeface="Open Sans"/>
              </a:rPr>
              <a:t>The tester only has publicly available data to work with.</a:t>
            </a:r>
          </a:p>
          <a:p>
            <a:pPr marL="228600" marR="0" lvl="1" indent="-228600" algn="l" rtl="0">
              <a:lnSpc>
                <a:spcPct val="150000"/>
              </a:lnSpc>
              <a:spcBef>
                <a:spcPts val="300"/>
              </a:spcBef>
              <a:spcAft>
                <a:spcPts val="0"/>
              </a:spcAft>
              <a:buClr>
                <a:srgbClr val="000000"/>
              </a:buClr>
              <a:buSzPts val="1650"/>
              <a:buFont typeface="Calibri"/>
              <a:buChar char="•"/>
            </a:pPr>
            <a:r>
              <a:rPr lang="en-US" sz="1200" b="0" i="0" u="none" strike="noStrike" cap="none">
                <a:solidFill>
                  <a:srgbClr val="3F3F3F"/>
                </a:solidFill>
                <a:latin typeface="Open Sans"/>
                <a:ea typeface="Open Sans"/>
                <a:cs typeface="Open Sans"/>
                <a:sym typeface="Open Sans"/>
              </a:rPr>
              <a:t>The network security team has prior knowledge of this test to defend against an attack.</a:t>
            </a:r>
          </a:p>
          <a:p>
            <a:pPr marL="0" lvl="0" indent="0" algn="l" rtl="0">
              <a:lnSpc>
                <a:spcPct val="100000"/>
              </a:lnSpc>
              <a:spcBef>
                <a:spcPts val="0"/>
              </a:spcBef>
              <a:spcAft>
                <a:spcPts val="0"/>
              </a:spcAft>
              <a:buSzPts val="1400"/>
              <a:buNone/>
            </a:pPr>
            <a:endParaRPr lang="en-US"/>
          </a:p>
        </p:txBody>
      </p:sp>
      <p:sp>
        <p:nvSpPr>
          <p:cNvPr id="570" name="Google Shape;570;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685009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Penetration or Vulnerability Testing Types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Double </a:t>
            </a:r>
            <a:r>
              <a:rPr lang="en-US" sz="1200">
                <a:solidFill>
                  <a:srgbClr val="3F3F3F"/>
                </a:solidFill>
                <a:latin typeface="Open Sans"/>
                <a:ea typeface="Open Sans"/>
                <a:cs typeface="Open Sans"/>
                <a:sym typeface="Open Sans"/>
              </a:rPr>
              <a:t>b</a:t>
            </a:r>
            <a:r>
              <a:rPr lang="en-US" sz="1200" b="0" i="0" u="none" strike="noStrike" cap="none">
                <a:solidFill>
                  <a:srgbClr val="3F3F3F"/>
                </a:solidFill>
                <a:latin typeface="Open Sans"/>
                <a:ea typeface="Open Sans"/>
                <a:cs typeface="Open Sans"/>
                <a:sym typeface="Open Sans"/>
              </a:rPr>
              <a:t>lind </a:t>
            </a:r>
            <a:r>
              <a:rPr lang="en-US" sz="1200">
                <a:solidFill>
                  <a:srgbClr val="3F3F3F"/>
                </a:solidFill>
                <a:latin typeface="Open Sans"/>
                <a:ea typeface="Open Sans"/>
                <a:cs typeface="Open Sans"/>
                <a:sym typeface="Open Sans"/>
              </a:rPr>
              <a:t>t</a:t>
            </a:r>
            <a:r>
              <a:rPr lang="en-US" sz="1200" b="0" i="0" u="none" strike="noStrike" cap="none">
                <a:solidFill>
                  <a:srgbClr val="3F3F3F"/>
                </a:solidFill>
                <a:latin typeface="Open Sans"/>
                <a:ea typeface="Open Sans"/>
                <a:cs typeface="Open Sans"/>
                <a:sym typeface="Open Sans"/>
              </a:rPr>
              <a:t>ypes</a:t>
            </a:r>
          </a:p>
          <a:p>
            <a:pPr marL="228600" marR="0" lvl="1" indent="-228600" algn="l" rtl="0">
              <a:lnSpc>
                <a:spcPct val="150000"/>
              </a:lnSpc>
              <a:spcBef>
                <a:spcPts val="0"/>
              </a:spcBef>
              <a:spcAft>
                <a:spcPts val="0"/>
              </a:spcAft>
              <a:buClr>
                <a:srgbClr val="000000"/>
              </a:buClr>
              <a:buSzPts val="1650"/>
              <a:buFont typeface="Calibri"/>
              <a:buChar char="•"/>
            </a:pPr>
            <a:r>
              <a:rPr lang="en-US" sz="1200" b="0" i="0" u="none" strike="noStrike" cap="none">
                <a:solidFill>
                  <a:srgbClr val="3F3F3F"/>
                </a:solidFill>
                <a:latin typeface="Open Sans"/>
                <a:ea typeface="Open Sans"/>
                <a:cs typeface="Open Sans"/>
                <a:sym typeface="Open Sans"/>
              </a:rPr>
              <a:t>It is also known as stealth assessment.</a:t>
            </a:r>
          </a:p>
          <a:p>
            <a:pPr marL="228600" marR="0" lvl="1" indent="-228600" algn="l" rtl="0">
              <a:lnSpc>
                <a:spcPct val="150000"/>
              </a:lnSpc>
              <a:spcBef>
                <a:spcPts val="300"/>
              </a:spcBef>
              <a:spcAft>
                <a:spcPts val="0"/>
              </a:spcAft>
              <a:buClr>
                <a:srgbClr val="000000"/>
              </a:buClr>
              <a:buSzPts val="1650"/>
              <a:buFont typeface="Calibri"/>
              <a:buChar char="•"/>
            </a:pPr>
            <a:r>
              <a:rPr lang="en-US" sz="1200" b="0" i="0" u="none" strike="noStrike" cap="none">
                <a:solidFill>
                  <a:srgbClr val="3F3F3F"/>
                </a:solidFill>
                <a:latin typeface="Open Sans"/>
                <a:ea typeface="Open Sans"/>
                <a:cs typeface="Open Sans"/>
                <a:sym typeface="Open Sans"/>
              </a:rPr>
              <a:t>It is a blind test to both the tester as well as the security team.</a:t>
            </a:r>
          </a:p>
          <a:p>
            <a:pPr marL="228600" marR="0" lvl="1" indent="-228600" algn="l" rtl="0">
              <a:lnSpc>
                <a:spcPct val="150000"/>
              </a:lnSpc>
              <a:spcBef>
                <a:spcPts val="300"/>
              </a:spcBef>
              <a:spcAft>
                <a:spcPts val="0"/>
              </a:spcAft>
              <a:buClr>
                <a:srgbClr val="000000"/>
              </a:buClr>
              <a:buSzPts val="1650"/>
              <a:buFont typeface="Calibri"/>
              <a:buChar char="•"/>
            </a:pPr>
            <a:r>
              <a:rPr lang="en-US" sz="1200" b="0" i="0" u="none" strike="noStrike" cap="none">
                <a:solidFill>
                  <a:srgbClr val="3F3F3F"/>
                </a:solidFill>
                <a:latin typeface="Open Sans"/>
                <a:ea typeface="Open Sans"/>
                <a:cs typeface="Open Sans"/>
                <a:sym typeface="Open Sans"/>
              </a:rPr>
              <a:t>It is used to evaluate the security levels and responses of the security team.</a:t>
            </a:r>
          </a:p>
          <a:p>
            <a:pPr marL="228600" marR="0" lvl="1" indent="-228600" algn="l" rtl="0">
              <a:lnSpc>
                <a:spcPct val="150000"/>
              </a:lnSpc>
              <a:spcBef>
                <a:spcPts val="300"/>
              </a:spcBef>
              <a:spcAft>
                <a:spcPts val="0"/>
              </a:spcAft>
              <a:buClr>
                <a:srgbClr val="000000"/>
              </a:buClr>
              <a:buSzPts val="1650"/>
              <a:buFont typeface="Calibri"/>
              <a:buChar char="•"/>
            </a:pPr>
            <a:r>
              <a:rPr lang="en-US" sz="1200" b="0" i="0" u="none" strike="noStrike" cap="none">
                <a:solidFill>
                  <a:srgbClr val="3F3F3F"/>
                </a:solidFill>
                <a:latin typeface="Open Sans"/>
                <a:ea typeface="Open Sans"/>
                <a:cs typeface="Open Sans"/>
                <a:sym typeface="Open Sans"/>
              </a:rPr>
              <a:t>It is a realistic demonstration of the likely success or failure of an attack.</a:t>
            </a:r>
          </a:p>
          <a:p>
            <a:pPr marL="0" lvl="0" indent="0" algn="l" rtl="0">
              <a:lnSpc>
                <a:spcPct val="100000"/>
              </a:lnSpc>
              <a:spcBef>
                <a:spcPts val="0"/>
              </a:spcBef>
              <a:spcAft>
                <a:spcPts val="0"/>
              </a:spcAft>
              <a:buSzPts val="1400"/>
              <a:buNone/>
            </a:pPr>
            <a:endParaRPr/>
          </a:p>
        </p:txBody>
      </p:sp>
      <p:sp>
        <p:nvSpPr>
          <p:cNvPr id="586" name="Google Shape;586;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908944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Penetration or Vulnerability Testing Types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Targeted</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i="0" u="none" strike="noStrike" cap="none">
                <a:solidFill>
                  <a:srgbClr val="3F3F3F"/>
                </a:solidFill>
                <a:latin typeface="Open Sans"/>
                <a:ea typeface="Open Sans"/>
                <a:cs typeface="Open Sans"/>
                <a:sym typeface="Open Sans"/>
              </a:rPr>
              <a:t>It involves external and internal parties carrying out a focused test on specific areas of interest.</a:t>
            </a:r>
          </a:p>
          <a:p>
            <a:pPr marL="0" lvl="0" indent="0" algn="l" rtl="0">
              <a:lnSpc>
                <a:spcPct val="100000"/>
              </a:lnSpc>
              <a:spcBef>
                <a:spcPts val="0"/>
              </a:spcBef>
              <a:spcAft>
                <a:spcPts val="0"/>
              </a:spcAft>
              <a:buSzPts val="1400"/>
              <a:buNone/>
            </a:pPr>
            <a:endParaRPr/>
          </a:p>
        </p:txBody>
      </p:sp>
      <p:sp>
        <p:nvSpPr>
          <p:cNvPr id="602" name="Google Shape;602;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817386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Responsible Disclosure Program</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A responsible disclosure program (RDP) is a formal process established by an organization to encourage ethical hackers (security researchers) to report vulnerabilities they discover in the organization's systems, applications, or infrastructure.</a:t>
            </a:r>
            <a:r>
              <a:rPr lang="en-US" sz="1200">
                <a:solidFill>
                  <a:srgbClr val="3F3F3F"/>
                </a:solidFill>
                <a:latin typeface="Open Sans"/>
                <a:ea typeface="Open Sans"/>
                <a:cs typeface="Open Sans"/>
              </a:rPr>
              <a:t>It outlines the procedures for external security researchers to report vulnerabilities they have discovered in a company’s software or systems.</a:t>
            </a:r>
          </a:p>
          <a:p>
            <a:pPr marL="0" lvl="0" indent="0" algn="l" rtl="0">
              <a:lnSpc>
                <a:spcPct val="100000"/>
              </a:lnSpc>
              <a:spcBef>
                <a:spcPts val="0"/>
              </a:spcBef>
              <a:spcAft>
                <a:spcPts val="0"/>
              </a:spcAft>
              <a:buClr>
                <a:schemeClr val="dk1"/>
              </a:buClr>
              <a:buSzPts val="1100"/>
              <a:buFont typeface="Arial"/>
              <a:buNone/>
            </a:pPr>
            <a:endParaRPr lang="en-US" sz="1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A responsible disclosure program (sometimes referred to as a bug bounty program) is a proactive approach taken by organizations to identify and address vulnerabilities in their digital systems. </a:t>
            </a:r>
          </a:p>
          <a:p>
            <a:pPr marL="342900" lvl="1" indent="-342900">
              <a:lnSpc>
                <a:spcPct val="90000"/>
              </a:lnSpc>
              <a:buClr>
                <a:srgbClr val="3F3F3F"/>
              </a:buClr>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These programs invite ethical hackers (previously referred to as “white-hat” hackers but since updated to “authorized” hackers) to discover and report vulnerabilities, rather than exploit them maliciously.</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166</a:t>
            </a:fld>
            <a:endParaRPr/>
          </a:p>
        </p:txBody>
      </p:sp>
    </p:spTree>
    <p:extLst>
      <p:ext uri="{BB962C8B-B14F-4D97-AF65-F5344CB8AC3E}">
        <p14:creationId xmlns:p14="http://schemas.microsoft.com/office/powerpoint/2010/main" val="129663205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Responsible Disclosure Program</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A responsible disclosure program (RDP) is a formal process established by an organization to encourage ethical hackers (security researchers) to report vulnerabilities they discover in the organization's systems, applications, or infrastructure.</a:t>
            </a:r>
            <a:r>
              <a:rPr lang="en-US" sz="1200">
                <a:solidFill>
                  <a:srgbClr val="3F3F3F"/>
                </a:solidFill>
                <a:latin typeface="Open Sans"/>
                <a:ea typeface="Open Sans"/>
                <a:cs typeface="Open Sans"/>
              </a:rPr>
              <a:t>It outlines the procedures for external security researchers to report vulnerabilities they have discovered in a company’s software or systems.</a:t>
            </a:r>
          </a:p>
          <a:p>
            <a:pPr marL="0" lvl="0" indent="0" algn="l" rtl="0">
              <a:lnSpc>
                <a:spcPct val="100000"/>
              </a:lnSpc>
              <a:spcBef>
                <a:spcPts val="0"/>
              </a:spcBef>
              <a:spcAft>
                <a:spcPts val="0"/>
              </a:spcAft>
              <a:buClr>
                <a:schemeClr val="dk1"/>
              </a:buClr>
              <a:buSzPts val="1100"/>
              <a:buFont typeface="Arial"/>
              <a:buNone/>
            </a:pPr>
            <a:endParaRPr lang="en-US" sz="1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A responsible disclosure program (sometimes referred to as a bug bounty program) is a proactive approach taken by organizations to identify and address vulnerabilities in their digital systems. </a:t>
            </a:r>
          </a:p>
          <a:p>
            <a:pPr marL="342900" lvl="1" indent="-342900">
              <a:lnSpc>
                <a:spcPct val="90000"/>
              </a:lnSpc>
              <a:buClr>
                <a:srgbClr val="3F3F3F"/>
              </a:buClr>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These programs invite ethical hackers (previously referred to as “white-hat” hackers but since updated to “authorized” hackers) to discover and report vulnerabilities, rather than exploit them maliciously.</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167</a:t>
            </a:fld>
            <a:endParaRPr/>
          </a:p>
        </p:txBody>
      </p:sp>
    </p:spTree>
    <p:extLst>
      <p:ext uri="{BB962C8B-B14F-4D97-AF65-F5344CB8AC3E}">
        <p14:creationId xmlns:p14="http://schemas.microsoft.com/office/powerpoint/2010/main" val="19107116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Bug Bounty Program</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t>A bug bounty program is a specific type of Responsible Disclosure Program (RDP) that incentivizes security researchers to discover and report vulnerabilities in an organization's systems, applications, or infrastructure.</a:t>
            </a:r>
            <a:r>
              <a:rPr lang="en-US" sz="1200">
                <a:solidFill>
                  <a:srgbClr val="3F3F3F"/>
                </a:solidFill>
                <a:latin typeface="Open Sans"/>
                <a:ea typeface="Open Sans"/>
                <a:cs typeface="Open Sans"/>
              </a:rPr>
              <a:t> Organizations host these programs to crowd source the identification of security flaws in their software, systems, or online services. </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The compensation offered in a bug bounty program can range from nominal to thousands of dollars, depending on the severity and impact of the vulnerability discovered. </a:t>
            </a:r>
          </a:p>
          <a:p>
            <a:pPr marL="342900" lvl="1" indent="-342900">
              <a:lnSpc>
                <a:spcPct val="90000"/>
              </a:lnSpc>
              <a:buClr>
                <a:srgbClr val="3F3F3F"/>
              </a:buClr>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Beyond just the reward, ethical hackers often receive public recognition, which can be valuable for career progression</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168</a:t>
            </a:fld>
            <a:endParaRPr/>
          </a:p>
        </p:txBody>
      </p:sp>
    </p:spTree>
    <p:extLst>
      <p:ext uri="{BB962C8B-B14F-4D97-AF65-F5344CB8AC3E}">
        <p14:creationId xmlns:p14="http://schemas.microsoft.com/office/powerpoint/2010/main" val="134879395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8625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a:solidFill>
                  <a:srgbClr val="434343"/>
                </a:solidFill>
                <a:latin typeface="Open Sans"/>
                <a:ea typeface="Open Sans"/>
                <a:cs typeface="Open Sans"/>
              </a:rPr>
              <a:t>Mobile computing involves performing computing tasks on the go using devices like smartphones, tablets, and laptops to access and process information without being connected to a fixed physical link</a:t>
            </a:r>
          </a:p>
          <a:p>
            <a:pPr marL="0" lvl="0" indent="0" algn="l" rtl="0">
              <a:lnSpc>
                <a:spcPct val="100000"/>
              </a:lnSpc>
              <a:spcBef>
                <a:spcPts val="0"/>
              </a:spcBef>
              <a:spcAft>
                <a:spcPts val="0"/>
              </a:spcAft>
              <a:buClr>
                <a:schemeClr val="dk1"/>
              </a:buClr>
              <a:buSzPts val="1100"/>
              <a:buFont typeface="Arial"/>
              <a:buNone/>
            </a:pPr>
            <a:r>
              <a:rPr lang="en-US" sz="1200">
                <a:solidFill>
                  <a:srgbClr val="434343"/>
                </a:solidFill>
                <a:latin typeface="Open Sans"/>
                <a:ea typeface="Open Sans"/>
                <a:cs typeface="Open Sans"/>
              </a:rPr>
              <a:t>Mobile hardening involves securing mobile devices and applications against threats like malware, data breaches, and unauthorized access</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19763023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342900" marR="0" lvl="4" indent="-342900" algn="l" rtl="0">
              <a:lnSpc>
                <a:spcPct val="114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An audit is a systematic</a:t>
            </a:r>
            <a:r>
              <a:rPr lang="en-US" sz="2200">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repeatable process, where a competent</a:t>
            </a:r>
            <a:r>
              <a:rPr lang="en-US" sz="2200">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independent professional evaluates one or more </a:t>
            </a:r>
            <a:r>
              <a:rPr lang="en-US" sz="2200" b="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
                  </a:ext>
                </a:extLst>
              </a:rPr>
              <a:t>controls</a:t>
            </a:r>
            <a:r>
              <a:rPr lang="en-US" sz="2200" b="0" i="0" u="none" strike="noStrike" cap="none">
                <a:solidFill>
                  <a:srgbClr val="3F3F3F"/>
                </a:solidFill>
                <a:latin typeface="Open Sans"/>
                <a:ea typeface="Open Sans"/>
                <a:cs typeface="Open Sans"/>
                <a:sym typeface="Open Sans"/>
              </a:rPr>
              <a:t>, interviews personnel, obtains and analyzes evidence, and develops a written opinion on the effectiveness of the control(s).</a:t>
            </a:r>
            <a:endParaRPr lang="en-US" sz="1400" b="0" i="0" u="none" strike="noStrike" cap="none">
              <a:solidFill>
                <a:srgbClr val="000000"/>
              </a:solidFill>
              <a:latin typeface="Arial"/>
              <a:ea typeface="Arial"/>
              <a:cs typeface="Arial"/>
              <a:sym typeface="Arial"/>
            </a:endParaRPr>
          </a:p>
          <a:p>
            <a:pPr marL="342900" marR="0" lvl="1" indent="-342900" algn="l" rtl="0">
              <a:lnSpc>
                <a:spcPct val="114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The purpose of a risk audit is to provide reasonable assurance that adequate risk controls exist and are operationally effective.</a:t>
            </a:r>
            <a:endParaRPr lang="en-US" sz="14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lang="en-US"/>
          </a:p>
        </p:txBody>
      </p:sp>
      <p:sp>
        <p:nvSpPr>
          <p:cNvPr id="142" name="Google Shape;142;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8862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System Process Audit</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A system process audit, also known as a process audit or IT audit, is a comprehensive examination of an organization's IT systems, processes, and controls. Its goal is to assess the effectiveness, efficiency, and compliance of these systems and processes with industry standards, regulations, and internal policies.</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171</a:t>
            </a:fld>
            <a:endParaRPr/>
          </a:p>
        </p:txBody>
      </p:sp>
    </p:spTree>
    <p:extLst>
      <p:ext uri="{BB962C8B-B14F-4D97-AF65-F5344CB8AC3E}">
        <p14:creationId xmlns:p14="http://schemas.microsoft.com/office/powerpoint/2010/main" val="16622472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System Process Audit Process</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Step 1 : Determine the objectives of Audit: </a:t>
            </a:r>
            <a:r>
              <a:rPr lang="en-US" sz="1200">
                <a:solidFill>
                  <a:srgbClr val="3F3F3F"/>
                </a:solidFill>
                <a:latin typeface="Open Sans"/>
                <a:ea typeface="Open Sans"/>
                <a:cs typeface="Open Sans"/>
              </a:rPr>
              <a:t>Clearly defined goals and objectives guide the audit process.why are we performing an audit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Step 2: Data Collection: Data collected for performing an audit through reviews, observation and tools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Step 3: Evaluation: Evaluation and analyse the data against the audit criteria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Step 4: Reporting :Audit findings are documented and communicated to relevant stakeholders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Step 5 Recommendation:Based on findings, auditors may suggest improvements or corrective actions.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Step 6:Follow up -Auditors perform follow up to verify actions taken on recommendation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38262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US" sz="1200" b="0" i="0" u="none" strike="noStrike" cap="none">
                <a:solidFill>
                  <a:srgbClr val="3F3F3F"/>
                </a:solidFill>
                <a:latin typeface="Open Sans"/>
                <a:ea typeface="Open Sans"/>
                <a:cs typeface="Open Sans"/>
                <a:sym typeface="Open Sans"/>
              </a:rPr>
              <a:t>Most regulations mandate an audit, which is an evidence gathering process. There are three types of audits: </a:t>
            </a:r>
          </a:p>
          <a:p>
            <a:pPr marL="0" lvl="0" indent="0" algn="l" rtl="0">
              <a:lnSpc>
                <a:spcPct val="100000"/>
              </a:lnSpc>
              <a:spcBef>
                <a:spcPts val="0"/>
              </a:spcBef>
              <a:spcAft>
                <a:spcPts val="0"/>
              </a:spcAft>
              <a:buSzPts val="1400"/>
              <a:buNone/>
            </a:pPr>
            <a:endParaRPr lang="en-US" sz="900" b="0" i="0" u="none" strike="noStrike" cap="none">
              <a:solidFill>
                <a:srgbClr val="3F3F3F"/>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First-party</a:t>
            </a:r>
            <a:endParaRPr lang="en-US" sz="1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1760"/>
              <a:buFont typeface="Arial"/>
              <a:buChar char="•"/>
            </a:pPr>
            <a:r>
              <a:rPr lang="en-US" sz="1200" b="0" i="0" u="none" strike="noStrike" cap="none">
                <a:solidFill>
                  <a:srgbClr val="3F3F3F"/>
                </a:solidFill>
                <a:latin typeface="Open Sans"/>
                <a:ea typeface="Open Sans"/>
                <a:cs typeface="Open Sans"/>
                <a:sym typeface="Open Sans"/>
              </a:rPr>
              <a:t>Internal audit for and by the organization itself</a:t>
            </a:r>
          </a:p>
          <a:p>
            <a:pPr marL="342900" marR="0" lvl="0" indent="-342900" algn="l" rtl="0">
              <a:lnSpc>
                <a:spcPct val="100000"/>
              </a:lnSpc>
              <a:spcBef>
                <a:spcPts val="600"/>
              </a:spcBef>
              <a:spcAft>
                <a:spcPts val="0"/>
              </a:spcAft>
              <a:buClr>
                <a:srgbClr val="000000"/>
              </a:buClr>
              <a:buSzPts val="1760"/>
              <a:buFont typeface="Arial"/>
              <a:buChar char="•"/>
            </a:pPr>
            <a:r>
              <a:rPr lang="en-US" sz="1200" b="0" i="0" u="none" strike="noStrike" cap="none">
                <a:solidFill>
                  <a:srgbClr val="3F3F3F"/>
                </a:solidFill>
                <a:latin typeface="Open Sans"/>
                <a:ea typeface="Open Sans"/>
                <a:cs typeface="Open Sans"/>
                <a:sym typeface="Open Sans"/>
              </a:rPr>
              <a:t>Used to confirm or improve the effectiveness of management systems</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Second-party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External audit done by customers, regulators, or any external party with a formal interest in an organization</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Third-party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External audit performed by independent organizations such as registrars (certification bodies) or regulators</a:t>
            </a:r>
          </a:p>
          <a:p>
            <a:pPr marL="0" lvl="0" indent="0" algn="l" rtl="0">
              <a:lnSpc>
                <a:spcPct val="100000"/>
              </a:lnSpc>
              <a:spcBef>
                <a:spcPts val="0"/>
              </a:spcBef>
              <a:spcAft>
                <a:spcPts val="0"/>
              </a:spcAft>
              <a:buSzPts val="1400"/>
              <a:buNone/>
            </a:pPr>
            <a:endParaRPr/>
          </a:p>
        </p:txBody>
      </p:sp>
      <p:sp>
        <p:nvSpPr>
          <p:cNvPr id="170" name="Google Shape;17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260720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What is a package</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A package typically refers to a software component or module used within an application. These packages can include libraries, frameworks, plugins, or other code integrated into an application to provide specific functionality. </a:t>
            </a:r>
            <a:r>
              <a:rPr lang="en-US"/>
              <a:t>Imagine your codebase as a large filing cabinet. Packages act like folders within this cabinet, allowing you to group related files (source code) together. This makes your codebase more organized and easier to manage.</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174</a:t>
            </a:fld>
            <a:endParaRPr/>
          </a:p>
        </p:txBody>
      </p:sp>
    </p:spTree>
    <p:extLst>
      <p:ext uri="{BB962C8B-B14F-4D97-AF65-F5344CB8AC3E}">
        <p14:creationId xmlns:p14="http://schemas.microsoft.com/office/powerpoint/2010/main" val="261587201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Package Monitoring</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In software development, package monitoring refers to the practice of tracking and managing software packages used within a project or system. Identifying all the software packages (libraries, frameworks, etc.) that your application depends on. This includes both direct dependencies, which your code directly interacts with, and transitive dependencies, which are dependencies of your direct dependencies.</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175</a:t>
            </a:fld>
            <a:endParaRPr/>
          </a:p>
        </p:txBody>
      </p:sp>
    </p:spTree>
    <p:extLst>
      <p:ext uri="{BB962C8B-B14F-4D97-AF65-F5344CB8AC3E}">
        <p14:creationId xmlns:p14="http://schemas.microsoft.com/office/powerpoint/2010/main" val="175178529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5545F"/>
              </a:buClr>
              <a:buSzPts val="1200"/>
              <a:buFont typeface="Open Sans"/>
              <a:buNone/>
            </a:pPr>
            <a:r>
              <a:rPr lang="en-US" b="0" i="0">
                <a:solidFill>
                  <a:srgbClr val="45545F"/>
                </a:solidFill>
                <a:latin typeface="Open Sans"/>
                <a:ea typeface="Open Sans"/>
                <a:cs typeface="Open Sans"/>
                <a:sym typeface="Open Sans"/>
              </a:rPr>
              <a:t>Attributes to monitors</a:t>
            </a:r>
          </a:p>
          <a:p>
            <a:pPr marL="0" marR="0" lvl="0" indent="0" algn="l" rtl="0">
              <a:lnSpc>
                <a:spcPct val="100000"/>
              </a:lnSpc>
              <a:spcBef>
                <a:spcPts val="0"/>
              </a:spcBef>
              <a:spcAft>
                <a:spcPts val="0"/>
              </a:spcAft>
              <a:buClr>
                <a:srgbClr val="45545F"/>
              </a:buClr>
              <a:buSzPts val="1200"/>
              <a:buFont typeface="Open Sans"/>
              <a:buNone/>
            </a:pPr>
            <a:endParaRPr lang="en-US" b="0" i="0">
              <a:solidFill>
                <a:srgbClr val="45545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45545F"/>
              </a:buClr>
              <a:buSzPts val="1200"/>
              <a:buFont typeface="Open Sans"/>
              <a:buNone/>
              <a:tabLst/>
              <a:defRPr/>
            </a:pPr>
            <a:r>
              <a:rPr lang="en-US" sz="1400" b="1">
                <a:solidFill>
                  <a:srgbClr val="3F3F3F"/>
                </a:solidFill>
                <a:latin typeface="Open Sans"/>
                <a:ea typeface="Open Sans"/>
                <a:cs typeface="Open Sans"/>
              </a:rPr>
              <a:t>Installation and Updates</a:t>
            </a:r>
            <a:r>
              <a:rPr lang="en-US" sz="1400">
                <a:solidFill>
                  <a:srgbClr val="3F3F3F"/>
                </a:solidFill>
                <a:latin typeface="Open Sans"/>
                <a:ea typeface="Open Sans"/>
                <a:cs typeface="Open Sans"/>
              </a:rPr>
              <a:t>: </a:t>
            </a:r>
            <a:r>
              <a:rPr lang="en-US" sz="1200">
                <a:solidFill>
                  <a:srgbClr val="3F3F3F"/>
                </a:solidFill>
                <a:latin typeface="Open Sans"/>
                <a:ea typeface="Open Sans"/>
                <a:cs typeface="Open Sans"/>
              </a:rPr>
              <a:t>Tracks the installation status of different packages within the application.</a:t>
            </a:r>
          </a:p>
          <a:p>
            <a:pPr marL="0" marR="0" lvl="0" indent="0" algn="l" defTabSz="914400" rtl="0" eaLnBrk="1" fontAlgn="auto" latinLnBrk="0" hangingPunct="1">
              <a:lnSpc>
                <a:spcPct val="100000"/>
              </a:lnSpc>
              <a:spcBef>
                <a:spcPts val="0"/>
              </a:spcBef>
              <a:spcAft>
                <a:spcPts val="0"/>
              </a:spcAft>
              <a:buClr>
                <a:srgbClr val="45545F"/>
              </a:buClr>
              <a:buSzPts val="1200"/>
              <a:buFont typeface="Open Sans"/>
              <a:buNone/>
              <a:tabLst/>
              <a:defRPr/>
            </a:pPr>
            <a:r>
              <a:rPr lang="en-US" sz="1400" b="1">
                <a:solidFill>
                  <a:srgbClr val="3F3F3F"/>
                </a:solidFill>
                <a:latin typeface="Open Sans"/>
                <a:ea typeface="Open Sans"/>
                <a:cs typeface="Open Sans"/>
              </a:rPr>
              <a:t>Package Dependencies</a:t>
            </a:r>
            <a:r>
              <a:rPr lang="en-US" sz="1400">
                <a:solidFill>
                  <a:srgbClr val="3F3F3F"/>
                </a:solidFill>
                <a:latin typeface="Open Sans"/>
                <a:ea typeface="Open Sans"/>
                <a:cs typeface="Open Sans"/>
              </a:rPr>
              <a:t>: </a:t>
            </a:r>
            <a:r>
              <a:rPr lang="en-US" sz="1200">
                <a:solidFill>
                  <a:srgbClr val="3F3F3F"/>
                </a:solidFill>
                <a:latin typeface="Open Sans"/>
                <a:ea typeface="Open Sans"/>
                <a:cs typeface="Open Sans"/>
              </a:rPr>
              <a:t>Applications often rely on other software packages to function properly. Package monitoring ensures all the necessary dependencies are met and any conflicts between packages are identified.</a:t>
            </a:r>
          </a:p>
          <a:p>
            <a:pPr marL="0" marR="0" lvl="0" indent="0" algn="l" defTabSz="914400" rtl="0" eaLnBrk="1" fontAlgn="auto" latinLnBrk="0" hangingPunct="1">
              <a:lnSpc>
                <a:spcPct val="100000"/>
              </a:lnSpc>
              <a:spcBef>
                <a:spcPts val="0"/>
              </a:spcBef>
              <a:spcAft>
                <a:spcPts val="0"/>
              </a:spcAft>
              <a:buClr>
                <a:srgbClr val="45545F"/>
              </a:buClr>
              <a:buSzPts val="1200"/>
              <a:buFont typeface="Open Sans"/>
              <a:buNone/>
              <a:tabLst/>
              <a:defRPr/>
            </a:pPr>
            <a:r>
              <a:rPr lang="en-US" sz="1400" b="1">
                <a:solidFill>
                  <a:srgbClr val="3F3F3F"/>
                </a:solidFill>
                <a:latin typeface="Open Sans"/>
                <a:ea typeface="Open Sans"/>
                <a:cs typeface="Open Sans"/>
              </a:rPr>
              <a:t>Package Health: </a:t>
            </a:r>
            <a:r>
              <a:rPr lang="en-US" sz="1200">
                <a:solidFill>
                  <a:srgbClr val="3F3F3F"/>
                </a:solidFill>
                <a:latin typeface="Open Sans"/>
                <a:ea typeface="Open Sans"/>
                <a:cs typeface="Open Sans"/>
              </a:rPr>
              <a:t>Monitors the health and functionality of the software packages. This might involve checking for errors, compatibility issues, or resource usage.</a:t>
            </a:r>
          </a:p>
          <a:p>
            <a:pPr marL="0" marR="0" lvl="0" indent="0" algn="l" defTabSz="914400" rtl="0" eaLnBrk="1" fontAlgn="auto" latinLnBrk="0" hangingPunct="1">
              <a:lnSpc>
                <a:spcPct val="100000"/>
              </a:lnSpc>
              <a:spcBef>
                <a:spcPts val="0"/>
              </a:spcBef>
              <a:spcAft>
                <a:spcPts val="0"/>
              </a:spcAft>
              <a:buClr>
                <a:srgbClr val="45545F"/>
              </a:buClr>
              <a:buSzPts val="1200"/>
              <a:buFont typeface="Open Sans"/>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45545F"/>
              </a:buClr>
              <a:buSzPts val="1200"/>
              <a:buFont typeface="Open Sans"/>
              <a:buNone/>
              <a:tabLst/>
              <a:defRPr/>
            </a:pPr>
            <a:endParaRPr lang="en-US" sz="1200">
              <a:solidFill>
                <a:srgbClr val="3F3F3F"/>
              </a:solidFill>
              <a:latin typeface="Open Sans"/>
              <a:ea typeface="Open Sans"/>
              <a:cs typeface="Open Sans"/>
            </a:endParaRPr>
          </a:p>
          <a:p>
            <a:pPr marL="0" marR="0" lvl="0" indent="0" algn="l" rtl="0">
              <a:lnSpc>
                <a:spcPct val="100000"/>
              </a:lnSpc>
              <a:spcBef>
                <a:spcPts val="0"/>
              </a:spcBef>
              <a:spcAft>
                <a:spcPts val="0"/>
              </a:spcAft>
              <a:buClr>
                <a:srgbClr val="45545F"/>
              </a:buClr>
              <a:buSzPts val="1200"/>
              <a:buFont typeface="Open Sans"/>
              <a:buNone/>
            </a:pPr>
            <a:endParaRPr lang="en-US" b="0" i="0">
              <a:solidFill>
                <a:srgbClr val="45545F"/>
              </a:solidFill>
              <a:latin typeface="Open Sans"/>
              <a:ea typeface="Open Sans"/>
              <a:cs typeface="Open Sans"/>
              <a:sym typeface="Open Sans"/>
            </a:endParaRPr>
          </a:p>
          <a:p>
            <a:pPr marL="0" marR="0" lvl="0" indent="0" algn="l" rtl="0">
              <a:lnSpc>
                <a:spcPct val="100000"/>
              </a:lnSpc>
              <a:spcBef>
                <a:spcPts val="0"/>
              </a:spcBef>
              <a:spcAft>
                <a:spcPts val="0"/>
              </a:spcAft>
              <a:buClr>
                <a:srgbClr val="45545F"/>
              </a:buClr>
              <a:buSzPts val="1200"/>
              <a:buFont typeface="Open Sans"/>
              <a:buNone/>
            </a:pPr>
            <a:endParaRPr lang="en-US" b="0" i="0">
              <a:solidFill>
                <a:srgbClr val="45545F"/>
              </a:solidFill>
              <a:latin typeface="Open Sans"/>
              <a:ea typeface="Open Sans"/>
              <a:cs typeface="Open Sans"/>
              <a:sym typeface="Open Sans"/>
            </a:endParaRPr>
          </a:p>
          <a:p>
            <a:pPr marL="0" marR="0" lvl="0" indent="0" algn="l" rtl="0">
              <a:lnSpc>
                <a:spcPct val="100000"/>
              </a:lnSpc>
              <a:spcBef>
                <a:spcPts val="0"/>
              </a:spcBef>
              <a:spcAft>
                <a:spcPts val="0"/>
              </a:spcAft>
              <a:buClr>
                <a:srgbClr val="45545F"/>
              </a:buClr>
              <a:buSzPts val="1200"/>
              <a:buFont typeface="Open Sans"/>
              <a:buNone/>
            </a:pPr>
            <a:endParaRPr b="1" i="0"/>
          </a:p>
          <a:p>
            <a:pPr marL="457200" marR="0" lvl="0" indent="-228600" algn="l" rtl="0">
              <a:lnSpc>
                <a:spcPct val="100000"/>
              </a:lnSpc>
              <a:spcBef>
                <a:spcPts val="0"/>
              </a:spcBef>
              <a:spcAft>
                <a:spcPts val="0"/>
              </a:spcAft>
              <a:buClr>
                <a:srgbClr val="000000"/>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467" name="Google Shape;46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428449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endParaRPr lang="en-US"/>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r>
              <a:rPr lang="en-US"/>
              <a:t>What are package Monitoring tools</a:t>
            </a:r>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endParaRPr lang="en-US"/>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r>
              <a:rPr lang="en-US"/>
              <a:t>Package monitoring tools are software applications that assist developers and IT professionals in tracking, managing, and updating the software packages used within a project or system. These tools play a vital role in ensuring the security, functionality, and compliance of software</a:t>
            </a:r>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endParaRPr lang="en-US"/>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r>
              <a:rPr lang="en-US"/>
              <a:t>Some of the tools are:</a:t>
            </a:r>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endParaRPr lang="en-US"/>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r>
              <a:rPr lang="en-US"/>
              <a:t>Package Managers:</a:t>
            </a:r>
            <a:r>
              <a:rPr lang="en-US" sz="1200">
                <a:solidFill>
                  <a:srgbClr val="3F3F3F"/>
                </a:solidFill>
                <a:latin typeface="Open Sans"/>
                <a:ea typeface="Open Sans"/>
                <a:cs typeface="Open Sans"/>
              </a:rPr>
              <a:t>Many programming languages and frameworks have built-in package managers that handle installation, updates, and dependency management. These tools often have functionalities to monitor the status of installed packages</a:t>
            </a:r>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endParaRPr lang="en-US" sz="1200">
              <a:solidFill>
                <a:srgbClr val="3F3F3F"/>
              </a:solidFill>
              <a:latin typeface="Open Sans"/>
              <a:ea typeface="Open Sans"/>
              <a:cs typeface="Open Sans"/>
            </a:endParaRPr>
          </a:p>
          <a:p>
            <a:pPr marL="12065" marR="0" lvl="0" indent="0" algn="l" defTabSz="914400" rtl="0" eaLnBrk="1" fontAlgn="auto" latinLnBrk="0" hangingPunct="1">
              <a:lnSpc>
                <a:spcPct val="115000"/>
              </a:lnSpc>
              <a:spcBef>
                <a:spcPts val="0"/>
              </a:spcBef>
              <a:spcAft>
                <a:spcPts val="0"/>
              </a:spcAft>
              <a:buClr>
                <a:srgbClr val="000000"/>
              </a:buClr>
              <a:buSzPct val="100000"/>
              <a:buFont typeface="Arial" panose="020B0604020202020204" pitchFamily="34" charset="0"/>
              <a:buNone/>
              <a:tabLst/>
              <a:defRPr/>
            </a:pPr>
            <a:r>
              <a:rPr lang="en-US" sz="1200">
                <a:solidFill>
                  <a:srgbClr val="3F3F3F"/>
                </a:solidFill>
                <a:latin typeface="Open Sans"/>
                <a:ea typeface="Open Sans"/>
                <a:cs typeface="Open Sans"/>
              </a:rPr>
              <a:t>Application Monitoring:Comprehensive application monitoring tools might have features specifically designed to monitor software packages used within the application.</a:t>
            </a:r>
            <a:r>
              <a:rPr lang="en-US"/>
              <a:t> </a:t>
            </a:r>
            <a:r>
              <a:rPr lang="en-US" sz="1200">
                <a:solidFill>
                  <a:srgbClr val="3F3F3F"/>
                </a:solidFill>
                <a:latin typeface="Open Sans"/>
                <a:ea typeface="Open Sans"/>
                <a:cs typeface="Open Sans"/>
              </a:rPr>
              <a:t>Ex npm (Node.js), pip (Python)</a:t>
            </a:r>
            <a:endParaRPr lang="en-US"/>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endParaRPr lang="en-US"/>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endParaRPr lang="en-US"/>
          </a:p>
          <a:p>
            <a:pPr marL="12065" marR="0" lvl="0" indent="0" algn="l" defTabSz="914400" rtl="0" eaLnBrk="1" fontAlgn="auto" latinLnBrk="0" hangingPunct="1">
              <a:lnSpc>
                <a:spcPct val="115000"/>
              </a:lnSpc>
              <a:spcBef>
                <a:spcPts val="0"/>
              </a:spcBef>
              <a:spcAft>
                <a:spcPts val="0"/>
              </a:spcAft>
              <a:buClr>
                <a:srgbClr val="000000"/>
              </a:buClr>
              <a:buSzPct val="100000"/>
              <a:buFont typeface="Arial" panose="020B0604020202020204" pitchFamily="34" charset="0"/>
              <a:buNone/>
              <a:tabLst/>
              <a:defRPr/>
            </a:pPr>
            <a:r>
              <a:rPr lang="en-US"/>
              <a:t>Application Monitoring tools:</a:t>
            </a:r>
            <a:r>
              <a:rPr lang="en-US" sz="1200">
                <a:solidFill>
                  <a:srgbClr val="3F3F3F"/>
                </a:solidFill>
                <a:latin typeface="Open Sans"/>
                <a:ea typeface="Open Sans"/>
                <a:cs typeface="Open Sans"/>
              </a:rPr>
              <a:t>Application package monitoring tools focus on monitoring the software packages used within an application.</a:t>
            </a:r>
            <a:r>
              <a:rPr lang="en-US"/>
              <a:t> They track aspects like package versions, dependency relationships, and potential vulnerabilities associated with the application's dependencies.</a:t>
            </a:r>
          </a:p>
          <a:p>
            <a:pPr marL="12065" marR="0" lvl="0" indent="0" algn="l" defTabSz="914400" rtl="0" eaLnBrk="1" fontAlgn="auto" latinLnBrk="0" hangingPunct="1">
              <a:lnSpc>
                <a:spcPct val="115000"/>
              </a:lnSpc>
              <a:spcBef>
                <a:spcPts val="0"/>
              </a:spcBef>
              <a:spcAft>
                <a:spcPts val="0"/>
              </a:spcAft>
              <a:buClr>
                <a:srgbClr val="000000"/>
              </a:buClr>
              <a:buSzPct val="100000"/>
              <a:buFont typeface="Arial" panose="020B0604020202020204" pitchFamily="34" charset="0"/>
              <a:buNone/>
              <a:tabLst/>
              <a:defRPr/>
            </a:pPr>
            <a:endParaRPr lang="en-US" sz="1200">
              <a:solidFill>
                <a:srgbClr val="3F3F3F"/>
              </a:solidFill>
              <a:latin typeface="Open Sans"/>
              <a:ea typeface="Open Sans"/>
              <a:cs typeface="Open Sans"/>
              <a:sym typeface="Open Sans"/>
            </a:endParaRPr>
          </a:p>
          <a:p>
            <a:pPr marL="12065" marR="0" lvl="0" indent="0" algn="l" defTabSz="914400" rtl="0" eaLnBrk="1" fontAlgn="auto" latinLnBrk="0" hangingPunct="1">
              <a:lnSpc>
                <a:spcPct val="115000"/>
              </a:lnSpc>
              <a:spcBef>
                <a:spcPts val="0"/>
              </a:spcBef>
              <a:spcAft>
                <a:spcPts val="0"/>
              </a:spcAft>
              <a:buClr>
                <a:srgbClr val="000000"/>
              </a:buClr>
              <a:buSzPct val="100000"/>
              <a:buFont typeface="Arial" panose="020B0604020202020204" pitchFamily="34" charset="0"/>
              <a:buNone/>
              <a:tabLst/>
              <a:defRPr/>
            </a:pPr>
            <a:r>
              <a:rPr lang="en-US" sz="1200">
                <a:solidFill>
                  <a:srgbClr val="3F3F3F"/>
                </a:solidFill>
                <a:latin typeface="Open Sans"/>
                <a:ea typeface="Open Sans"/>
                <a:cs typeface="Open Sans"/>
                <a:sym typeface="Open Sans"/>
              </a:rPr>
              <a:t>Custom Monitoring scripts:</a:t>
            </a:r>
            <a:r>
              <a:rPr lang="en-US" sz="1200">
                <a:solidFill>
                  <a:srgbClr val="3F3F3F"/>
                </a:solidFill>
                <a:latin typeface="Open Sans"/>
                <a:ea typeface="Open Sans"/>
                <a:cs typeface="Open Sans"/>
              </a:rPr>
              <a:t>Developers can write custom scripts to track specific package-related metrics and generate alerts for potential issues</a:t>
            </a:r>
            <a:endParaRPr lang="en-US" sz="1200">
              <a:solidFill>
                <a:srgbClr val="3F3F3F"/>
              </a:solidFill>
              <a:latin typeface="Open Sans"/>
              <a:ea typeface="Open Sans"/>
              <a:cs typeface="Open Sans"/>
              <a:sym typeface="Open Sans"/>
            </a:endParaRPr>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endParaRPr lang="en-US"/>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endParaRPr lang="en-US"/>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endParaRPr lang="en-US"/>
          </a:p>
          <a:p>
            <a:pPr marL="12065" marR="0" lvl="0" indent="0" algn="l" rtl="0">
              <a:lnSpc>
                <a:spcPct val="115000"/>
              </a:lnSpc>
              <a:spcBef>
                <a:spcPts val="0"/>
              </a:spcBef>
              <a:spcAft>
                <a:spcPts val="0"/>
              </a:spcAft>
              <a:buClr>
                <a:srgbClr val="000000"/>
              </a:buClr>
              <a:buSzPct val="100000"/>
              <a:buFont typeface="Arial" panose="020B0604020202020204" pitchFamily="34" charset="0"/>
              <a:buNone/>
            </a:pPr>
            <a:endParaRPr/>
          </a:p>
        </p:txBody>
      </p:sp>
      <p:sp>
        <p:nvSpPr>
          <p:cNvPr id="164" name="Google Shape;164;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553596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Software composition analysis (SCA) is a methodology used in application security to analyze the software components that make up an application</a:t>
            </a:r>
          </a:p>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SCA tools can scan your application code to identify all the software components (libraries, frameworks, etc.) it depends on. This includes both direct dependencies, which your code directly interacts with, and transitive dependencies, which are dependencies of your direct dependencie</a:t>
            </a:r>
          </a:p>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SCA is a valuable tool in the modern software development world especially when applications rely heavily on third-party code</a:t>
            </a:r>
          </a:p>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It helps in identifying and addressing risks in third-party components, SCA helps developers build secure, compliant, and robust applications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178</a:t>
            </a:fld>
            <a:endParaRPr/>
          </a:p>
        </p:txBody>
      </p:sp>
    </p:spTree>
    <p:extLst>
      <p:ext uri="{BB962C8B-B14F-4D97-AF65-F5344CB8AC3E}">
        <p14:creationId xmlns:p14="http://schemas.microsoft.com/office/powerpoint/2010/main" val="282905492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about functionalities of SCA</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rPr>
              <a:t>Component Identification</a:t>
            </a:r>
            <a:r>
              <a:rPr lang="en-US" sz="1200">
                <a:solidFill>
                  <a:srgbClr val="434343"/>
                </a:solidFill>
                <a:latin typeface="Open Sans"/>
                <a:ea typeface="Open Sans"/>
                <a:cs typeface="Open Sans"/>
              </a:rPr>
              <a:t>: SCA tools meticulously examine your application's codebase to identify all the software components used. These components can include libraries, frameworks, and other pre-written modules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rPr>
              <a:t>Risk Analysis</a:t>
            </a:r>
            <a:r>
              <a:rPr lang="en-US" sz="1200">
                <a:solidFill>
                  <a:srgbClr val="434343"/>
                </a:solidFill>
                <a:latin typeface="Open Sans"/>
                <a:ea typeface="Open Sans"/>
                <a:cs typeface="Open Sans"/>
              </a:rPr>
              <a:t>: Once the components are identified, SCA tools analyze them for potential risks.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rPr>
              <a:t>Security Vulnerabilities</a:t>
            </a:r>
            <a:r>
              <a:rPr lang="en-US" sz="1200">
                <a:solidFill>
                  <a:srgbClr val="434343"/>
                </a:solidFill>
                <a:latin typeface="Open Sans"/>
                <a:ea typeface="Open Sans"/>
                <a:cs typeface="Open Sans"/>
              </a:rPr>
              <a:t>: They check if the identified components have known security weaknesses that attackers could exploit.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rPr>
              <a:t>License Compliance</a:t>
            </a:r>
            <a:r>
              <a:rPr lang="en-US" sz="1200">
                <a:solidFill>
                  <a:srgbClr val="434343"/>
                </a:solidFill>
                <a:latin typeface="Open Sans"/>
                <a:ea typeface="Open Sans"/>
                <a:cs typeface="Open Sans"/>
              </a:rPr>
              <a:t>: SCA tools verify that the licenses of the used components are compatible with your project's licensing terms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rPr>
              <a:t>Outdated Components</a:t>
            </a:r>
            <a:r>
              <a:rPr lang="en-US" sz="1200">
                <a:solidFill>
                  <a:srgbClr val="434343"/>
                </a:solidFill>
                <a:latin typeface="Open Sans"/>
                <a:ea typeface="Open Sans"/>
                <a:cs typeface="Open Sans"/>
              </a:rPr>
              <a:t>: They identify components with outdated versions that might lack security patches or bug fixe</a:t>
            </a: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179</a:t>
            </a:fld>
            <a:endParaRPr/>
          </a:p>
        </p:txBody>
      </p:sp>
    </p:spTree>
    <p:extLst>
      <p:ext uri="{BB962C8B-B14F-4D97-AF65-F5344CB8AC3E}">
        <p14:creationId xmlns:p14="http://schemas.microsoft.com/office/powerpoint/2010/main" val="642240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Mobile hardening controls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Only download apps from official stores</a:t>
            </a:r>
          </a:p>
          <a:p>
            <a:pPr marL="0" lvl="0" indent="0" algn="l" rtl="0">
              <a:lnSpc>
                <a:spcPct val="100000"/>
              </a:lnSpc>
              <a:spcBef>
                <a:spcPts val="0"/>
              </a:spcBef>
              <a:spcAft>
                <a:spcPts val="0"/>
              </a:spcAft>
              <a:buSzPts val="1400"/>
              <a:buNone/>
            </a:pPr>
            <a:r>
              <a:rPr lang="en-US"/>
              <a:t>Review App permission carefully before installation as it can be misused</a:t>
            </a:r>
          </a:p>
          <a:p>
            <a:pPr marL="0" lvl="0" indent="0" algn="l" rtl="0">
              <a:lnSpc>
                <a:spcPct val="100000"/>
              </a:lnSpc>
              <a:spcBef>
                <a:spcPts val="0"/>
              </a:spcBef>
              <a:spcAft>
                <a:spcPts val="0"/>
              </a:spcAft>
              <a:buSzPts val="1400"/>
              <a:buNone/>
            </a:pPr>
            <a:r>
              <a:rPr lang="en-US"/>
              <a:t>Disable or uninstall app if not in use</a:t>
            </a:r>
          </a:p>
          <a:p>
            <a:pPr marL="0" lvl="0" indent="0" algn="l" rtl="0">
              <a:lnSpc>
                <a:spcPct val="100000"/>
              </a:lnSpc>
              <a:spcBef>
                <a:spcPts val="0"/>
              </a:spcBef>
              <a:spcAft>
                <a:spcPts val="0"/>
              </a:spcAft>
              <a:buSzPts val="1400"/>
              <a:buNone/>
            </a:pPr>
            <a:r>
              <a:rPr lang="en-US"/>
              <a:t>Encrypt the date on mobile</a:t>
            </a:r>
          </a:p>
          <a:p>
            <a:pPr marL="0" lvl="0" indent="0" algn="l" rtl="0">
              <a:lnSpc>
                <a:spcPct val="100000"/>
              </a:lnSpc>
              <a:spcBef>
                <a:spcPts val="0"/>
              </a:spcBef>
              <a:spcAft>
                <a:spcPts val="0"/>
              </a:spcAft>
              <a:buSzPts val="1400"/>
              <a:buNone/>
            </a:pPr>
            <a:r>
              <a:rPr lang="en-US"/>
              <a:t>Use secure authentication</a:t>
            </a:r>
          </a:p>
          <a:p>
            <a:pPr marL="0" lvl="0" indent="0" algn="l" rtl="0">
              <a:lnSpc>
                <a:spcPct val="100000"/>
              </a:lnSpc>
              <a:spcBef>
                <a:spcPts val="0"/>
              </a:spcBef>
              <a:spcAft>
                <a:spcPts val="0"/>
              </a:spcAft>
              <a:buSzPts val="1400"/>
              <a:buNone/>
            </a:pPr>
            <a:r>
              <a:rPr lang="en-US"/>
              <a:t>Regular backups should be done so that data can be recover quickly</a:t>
            </a:r>
            <a:endParaRPr/>
          </a:p>
        </p:txBody>
      </p:sp>
      <p:sp>
        <p:nvSpPr>
          <p:cNvPr id="457" name="Google Shape;45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a:t>Explain benefits of SCA</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Improved Security Postures- </a:t>
            </a:r>
            <a:r>
              <a:rPr lang="en-US" sz="1200">
                <a:solidFill>
                  <a:srgbClr val="404040"/>
                </a:solidFill>
                <a:latin typeface="Open Sans"/>
                <a:ea typeface="Open Sans"/>
                <a:cs typeface="Open Sans"/>
              </a:rPr>
              <a:t>By identifying and addressing vulnerabilities in third-party components, SCA helps you build more secure applications.</a:t>
            </a:r>
            <a:endParaRPr lang="en-US"/>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Enhanced License compliance -</a:t>
            </a:r>
            <a:r>
              <a:rPr lang="en-US" sz="1200">
                <a:solidFill>
                  <a:srgbClr val="404040"/>
                </a:solidFill>
                <a:latin typeface="Open Sans"/>
                <a:ea typeface="Open Sans"/>
                <a:cs typeface="Open Sans"/>
              </a:rPr>
              <a:t>SCA ensures you're using components according to their license terms, avoiding potential legal issues</a:t>
            </a:r>
            <a:endParaRPr lang="en-US"/>
          </a:p>
          <a:p>
            <a:pPr marL="457200" marR="0" lvl="0" indent="-228600" algn="l" rtl="0">
              <a:lnSpc>
                <a:spcPct val="100000"/>
              </a:lnSpc>
              <a:spcBef>
                <a:spcPct val="0"/>
              </a:spcBef>
              <a:spcAft>
                <a:spcPct val="0"/>
              </a:spcAft>
              <a:buClr>
                <a:srgbClr val="000000"/>
              </a:buClr>
              <a:buSzPts val="1400"/>
              <a:buFont typeface="Arial"/>
              <a:buNone/>
            </a:pPr>
            <a:r>
              <a:rPr lang="en-US"/>
              <a:t>Reduced Development Costs-</a:t>
            </a:r>
            <a:r>
              <a:rPr lang="en-US" sz="1200">
                <a:solidFill>
                  <a:srgbClr val="404040"/>
                </a:solidFill>
                <a:latin typeface="Open Sans"/>
                <a:ea typeface="Open Sans"/>
                <a:cs typeface="Open Sans"/>
              </a:rPr>
              <a:t>Proactive identification of vulnerabilities or licensing conflicts can prevent costly remediation efforts later in the development process.</a:t>
            </a:r>
          </a:p>
          <a:p>
            <a:pPr marL="457200" marR="0" lvl="0" indent="-228600" algn="l" rtl="0">
              <a:lnSpc>
                <a:spcPct val="100000"/>
              </a:lnSpc>
              <a:spcBef>
                <a:spcPct val="0"/>
              </a:spcBef>
              <a:spcAft>
                <a:spcPct val="0"/>
              </a:spcAft>
              <a:buClr>
                <a:srgbClr val="000000"/>
              </a:buClr>
              <a:buSzPts val="1400"/>
              <a:buFont typeface="Arial"/>
              <a:buNone/>
            </a:pPr>
            <a:endParaRPr lang="en-US" sz="1200">
              <a:solidFill>
                <a:srgbClr val="404040"/>
              </a:solidFill>
              <a:latin typeface="Open Sans"/>
              <a:ea typeface="Open Sans"/>
              <a:cs typeface="Open Sans"/>
            </a:endParaRPr>
          </a:p>
          <a:p>
            <a:pPr marL="457200" marR="0" lvl="0" indent="-228600" algn="l" rtl="0">
              <a:lnSpc>
                <a:spcPct val="100000"/>
              </a:lnSpc>
              <a:spcBef>
                <a:spcPct val="0"/>
              </a:spcBef>
              <a:spcAft>
                <a:spcPct val="0"/>
              </a:spcAft>
              <a:buClr>
                <a:srgbClr val="000000"/>
              </a:buClr>
              <a:buSzPts val="1400"/>
              <a:buFont typeface="Arial"/>
              <a:buNone/>
            </a:pPr>
            <a:r>
              <a:rPr lang="en-US" sz="1200">
                <a:solidFill>
                  <a:srgbClr val="404040"/>
                </a:solidFill>
                <a:latin typeface="Open Sans"/>
                <a:ea typeface="Open Sans"/>
                <a:cs typeface="Open Sans"/>
              </a:rPr>
              <a:t>Streamline Development Process:</a:t>
            </a:r>
            <a:r>
              <a:rPr lang="en-US" sz="1600" b="0" i="0">
                <a:solidFill>
                  <a:srgbClr val="E3E3E3"/>
                </a:solidFill>
                <a:effectLst/>
                <a:latin typeface="Google Sans"/>
              </a:rPr>
              <a:t> </a:t>
            </a:r>
            <a:r>
              <a:rPr lang="en-US" sz="1200">
                <a:solidFill>
                  <a:srgbClr val="404040"/>
                </a:solidFill>
                <a:latin typeface="Open Sans"/>
                <a:ea typeface="Open Sans"/>
                <a:cs typeface="Open Sans"/>
              </a:rPr>
              <a:t>SCA tools can automate many aspects of component analysis, saving developers time and effort.</a:t>
            </a:r>
            <a:endParaRPr/>
          </a:p>
        </p:txBody>
      </p:sp>
      <p:sp>
        <p:nvSpPr>
          <p:cNvPr id="244" name="Google Shape;244;p5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683912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Threat feeds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sz="1200">
                <a:solidFill>
                  <a:srgbClr val="404040"/>
                </a:solidFill>
                <a:latin typeface="Open Sans"/>
                <a:ea typeface="Open Sans"/>
                <a:cs typeface="Open Sans"/>
              </a:rPr>
              <a:t>Threat feeds are continuous streams of data that provide information about the latest cyber threats and suspicious activities. They act as a valuable resource for security teams by keeping them informed about emerging attack techniques, malware signatures, malicious URLs, and other indicators of compromise (IOCs) that can be used to detect and prevent cyberattacks</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181</a:t>
            </a:fld>
            <a:endParaRPr/>
          </a:p>
        </p:txBody>
      </p:sp>
    </p:spTree>
    <p:extLst>
      <p:ext uri="{BB962C8B-B14F-4D97-AF65-F5344CB8AC3E}">
        <p14:creationId xmlns:p14="http://schemas.microsoft.com/office/powerpoint/2010/main" val="343820115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latin typeface="Arial"/>
                <a:ea typeface="Arial"/>
                <a:cs typeface="Arial"/>
                <a:sym typeface="Arial"/>
              </a:rPr>
              <a:t>Trainer Notes:</a:t>
            </a:r>
          </a:p>
          <a:p>
            <a:pPr marL="0" lvl="0" indent="0" algn="l" rtl="0">
              <a:lnSpc>
                <a:spcPct val="100000"/>
              </a:lnSpc>
              <a:spcBef>
                <a:spcPts val="0"/>
              </a:spcBef>
              <a:spcAft>
                <a:spcPts val="0"/>
              </a:spcAft>
              <a:buSzPts val="1400"/>
              <a:buNone/>
            </a:pPr>
            <a:endParaRPr lang="en-US" sz="140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a:latin typeface="Arial"/>
                <a:ea typeface="Arial"/>
                <a:cs typeface="Arial"/>
                <a:sym typeface="Arial"/>
              </a:rPr>
              <a:t>Security vendors: </a:t>
            </a:r>
            <a:r>
              <a:rPr lang="en-US" sz="14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Leading cybersecurity companies often maintain their own threat feeds, offering insights into the latest threats and vulnerabilities.</a:t>
            </a:r>
            <a:endParaRPr lang="en-US" sz="140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a:latin typeface="Arial"/>
                <a:ea typeface="Arial"/>
                <a:cs typeface="Arial"/>
                <a:sym typeface="Arial"/>
              </a:rPr>
              <a:t>Government Agencies:</a:t>
            </a:r>
            <a:r>
              <a:rPr lang="en-US" sz="14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National</a:t>
            </a:r>
            <a:r>
              <a:rPr lang="en-US" sz="14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 cybersecurity organizations provide threat feeds with information on threats that may have national or global significance.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Commercial Threat intelligence </a:t>
            </a:r>
            <a:r>
              <a:rPr lang="en-US" sz="14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Providers:</a:t>
            </a:r>
            <a:r>
              <a:rPr lang="en-US" sz="14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Many</a:t>
            </a:r>
            <a:r>
              <a:rPr lang="en-US" sz="14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 companies specialize in collecting, analyzing, and distributing threat intelligence data to subscribers.</a:t>
            </a:r>
          </a:p>
          <a:p>
            <a:pPr algn="ctr"/>
            <a:r>
              <a:rPr lang="en-US" sz="14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OSINT:</a:t>
            </a:r>
            <a:r>
              <a:rPr lang="en-US" sz="14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OSINT feeds gather data from publicly available sources, including forums, social media, and dark web monitoring.</a:t>
            </a:r>
          </a:p>
          <a:p>
            <a:pPr algn="ctr"/>
            <a:r>
              <a:rPr lang="en-US" sz="14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endParaRPr>
          </a:p>
          <a:p>
            <a:pPr marL="0" lvl="0" indent="0" algn="l" rtl="0">
              <a:lnSpc>
                <a:spcPct val="100000"/>
              </a:lnSpc>
              <a:spcBef>
                <a:spcPts val="0"/>
              </a:spcBef>
              <a:spcAft>
                <a:spcPts val="0"/>
              </a:spcAft>
              <a:buSzPts val="1400"/>
              <a:buNone/>
            </a:pPr>
            <a:endParaRPr lang="en-US" sz="1400">
              <a:latin typeface="Arial"/>
              <a:ea typeface="Arial"/>
              <a:cs typeface="Arial"/>
              <a:sym typeface="Arial"/>
            </a:endParaRPr>
          </a:p>
        </p:txBody>
      </p:sp>
    </p:spTree>
    <p:extLst>
      <p:ext uri="{BB962C8B-B14F-4D97-AF65-F5344CB8AC3E}">
        <p14:creationId xmlns:p14="http://schemas.microsoft.com/office/powerpoint/2010/main" val="110004332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What is OSINT</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OSINT stands for Open-Source Intelligence. It's the process of gathering and analyzing information from publicly available sources to gain valuable insights. Unlike traditional espionage that relies on covert methods,</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183</a:t>
            </a:fld>
            <a:endParaRPr/>
          </a:p>
        </p:txBody>
      </p:sp>
    </p:spTree>
    <p:extLst>
      <p:ext uri="{BB962C8B-B14F-4D97-AF65-F5344CB8AC3E}">
        <p14:creationId xmlns:p14="http://schemas.microsoft.com/office/powerpoint/2010/main" val="271729760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t>The internet is a vast treasure trove of open-source information. Here are some common sources used in OSINT:</a:t>
            </a:r>
          </a:p>
          <a:p>
            <a:pPr>
              <a:buFont typeface="Arial" panose="020B0604020202020204" pitchFamily="34" charset="0"/>
              <a:buChar char="•"/>
            </a:pPr>
            <a:r>
              <a:rPr lang="en-US" b="1"/>
              <a:t>Search engines:</a:t>
            </a:r>
            <a:r>
              <a:rPr lang="en-US"/>
              <a:t> Google, DuckDuckGo, Bing, and others are powerful tools for finding information online. By using advanced search techniques and filters, you can refine your searches and find relevant data.</a:t>
            </a:r>
          </a:p>
          <a:p>
            <a:pPr>
              <a:buFont typeface="Arial" panose="020B0604020202020204" pitchFamily="34" charset="0"/>
              <a:buChar char="•"/>
            </a:pPr>
            <a:r>
              <a:rPr lang="en-US" b="1"/>
              <a:t>Social media:</a:t>
            </a:r>
            <a:r>
              <a:rPr lang="en-US"/>
              <a:t> Platforms like Facebook, Twitter, LinkedIn, and Instagram offer a wealth of information about people and organizations. You can learn about their interests, activities, and connections through social media profiles and posts.</a:t>
            </a:r>
          </a:p>
          <a:p>
            <a:pPr>
              <a:buFont typeface="Arial" panose="020B0604020202020204" pitchFamily="34" charset="0"/>
              <a:buChar char="•"/>
            </a:pPr>
            <a:r>
              <a:rPr lang="en-US" b="1"/>
              <a:t>News websites and blogs:</a:t>
            </a:r>
            <a:r>
              <a:rPr lang="en-US"/>
              <a:t> News articles, press releases, and blog posts can provide valuable insights into current events, industry trends, and organizational activities.</a:t>
            </a:r>
          </a:p>
          <a:p>
            <a:pPr>
              <a:buFont typeface="Arial" panose="020B0604020202020204" pitchFamily="34" charset="0"/>
              <a:buChar char="•"/>
            </a:pPr>
            <a:r>
              <a:rPr lang="en-US" b="1"/>
              <a:t>Government websites:</a:t>
            </a:r>
            <a:r>
              <a:rPr lang="en-US"/>
              <a:t> Many government agencies publish reports, data sets, and other resources that can be helpful for OSINT investigations.</a:t>
            </a:r>
          </a:p>
          <a:p>
            <a:pPr>
              <a:buFont typeface="Arial" panose="020B0604020202020204" pitchFamily="34" charset="0"/>
              <a:buChar char="•"/>
            </a:pPr>
            <a:r>
              <a:rPr lang="en-US" b="1"/>
              <a:t>Public records:</a:t>
            </a:r>
            <a:r>
              <a:rPr lang="en-US"/>
              <a:t> Birth certificates, property records, court documents, and other public records can be a valuable source of Tinformation about individuals and businesses.</a:t>
            </a:r>
          </a:p>
          <a:p>
            <a:pPr>
              <a:buFont typeface="Arial" panose="020B0604020202020204" pitchFamily="34" charset="0"/>
              <a:buChar char="•"/>
            </a:pPr>
            <a:r>
              <a:rPr lang="en-US" b="1"/>
              <a:t>Financial reports:</a:t>
            </a:r>
            <a:r>
              <a:rPr lang="en-US"/>
              <a:t> Annual reports, financial statements, and other filings can provide insights into the financial health and activities of companies.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184</a:t>
            </a:fld>
            <a:endParaRPr/>
          </a:p>
        </p:txBody>
      </p:sp>
    </p:spTree>
    <p:extLst>
      <p:ext uri="{BB962C8B-B14F-4D97-AF65-F5344CB8AC3E}">
        <p14:creationId xmlns:p14="http://schemas.microsoft.com/office/powerpoint/2010/main" val="281259093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Proprietary Third Party Feeds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b="0" i="0">
                <a:solidFill>
                  <a:srgbClr val="222222"/>
                </a:solidFill>
                <a:effectLst/>
                <a:highlight>
                  <a:srgbClr val="FFFFFF"/>
                </a:highlight>
                <a:latin typeface="Noto serif" panose="02020600060500020200" pitchFamily="18" charset="0"/>
              </a:rPr>
              <a:t> Proprietary threat intelligence is an organization’s own treasure trove of insights, generated through internal monitoring, analysis, and data collection. This intelligence is tailored to the specific threats and risks faced by an organization and often includes data from internal security measures, incident responses, and threat assessments. In the realm of proprietary threat intelligence, every organization is its own key player. Each entity generates and utilizes its intelligence to protect its unique digital ecosystem. The following lists some third-party sources of threat intelligence:</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185</a:t>
            </a:fld>
            <a:endParaRPr/>
          </a:p>
        </p:txBody>
      </p:sp>
    </p:spTree>
    <p:extLst>
      <p:ext uri="{BB962C8B-B14F-4D97-AF65-F5344CB8AC3E}">
        <p14:creationId xmlns:p14="http://schemas.microsoft.com/office/powerpoint/2010/main" val="42656568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Third Party source of Intelligence </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sym typeface="Open Sans"/>
              </a:rPr>
              <a:t>Structured Threat Information Expression(STIX)-</a:t>
            </a:r>
            <a:r>
              <a:rPr lang="en-US" b="0" i="0">
                <a:solidFill>
                  <a:srgbClr val="222222"/>
                </a:solidFill>
                <a:effectLst/>
                <a:highlight>
                  <a:srgbClr val="FFFFFF"/>
                </a:highlight>
                <a:latin typeface="Noto serif" panose="02020600060500020200" pitchFamily="18" charset="0"/>
              </a:rPr>
              <a:t>STIX is a standardized language and format for representing structured threat information. It provides a common ground for expressing and sharing threat intelligence consistently. Organizations and vendors can use STIX to package and exchange data on threats, vulnerabilities, and incidents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solidFill>
                  <a:srgbClr val="222222"/>
                </a:solidFill>
                <a:effectLst/>
                <a:highlight>
                  <a:srgbClr val="FFFFFF"/>
                </a:highlight>
                <a:latin typeface="Noto serif" panose="02020600060500020200" pitchFamily="18" charset="0"/>
              </a:rPr>
              <a:t>SHODAN-This is a search engine for the </a:t>
            </a:r>
            <a:r>
              <a:rPr lang="en-US" b="1" i="0">
                <a:solidFill>
                  <a:srgbClr val="222222"/>
                </a:solidFill>
                <a:effectLst/>
                <a:highlight>
                  <a:srgbClr val="FFFFFF"/>
                </a:highlight>
                <a:latin typeface="Noto serif" panose="02020600060500020200" pitchFamily="18" charset="0"/>
              </a:rPr>
              <a:t>Internet of Things</a:t>
            </a:r>
            <a:r>
              <a:rPr lang="en-US" b="0" i="0">
                <a:solidFill>
                  <a:srgbClr val="222222"/>
                </a:solidFill>
                <a:effectLst/>
                <a:highlight>
                  <a:srgbClr val="FFFFFF"/>
                </a:highlight>
                <a:latin typeface="Noto serif" panose="02020600060500020200" pitchFamily="18" charset="0"/>
              </a:rPr>
              <a:t> (</a:t>
            </a:r>
            <a:r>
              <a:rPr lang="en-US" b="1" i="0">
                <a:solidFill>
                  <a:srgbClr val="222222"/>
                </a:solidFill>
                <a:effectLst/>
                <a:highlight>
                  <a:srgbClr val="FFFFFF"/>
                </a:highlight>
                <a:latin typeface="Noto serif" panose="02020600060500020200" pitchFamily="18" charset="0"/>
              </a:rPr>
              <a:t>IoT</a:t>
            </a:r>
            <a:r>
              <a:rPr lang="en-US" b="0" i="0">
                <a:solidFill>
                  <a:srgbClr val="222222"/>
                </a:solidFill>
                <a:effectLst/>
                <a:highlight>
                  <a:srgbClr val="FFFFFF"/>
                </a:highlight>
                <a:latin typeface="Noto serif" panose="02020600060500020200" pitchFamily="18" charset="0"/>
              </a:rPr>
              <a:t>) and connected devices. SHODAN scans the web, indexing information about internet-connected devices and services, including open ports, vulnerabilities, and configurations. SHODAN’s data can be invaluable for organizations seeking to understand their external attack surface.</a:t>
            </a:r>
            <a:endParaRPr lang="en-US"/>
          </a:p>
          <a:p>
            <a:pPr marL="0" lvl="0" indent="0" algn="l" rtl="0">
              <a:lnSpc>
                <a:spcPct val="100000"/>
              </a:lnSpc>
              <a:spcBef>
                <a:spcPts val="0"/>
              </a:spcBef>
              <a:spcAft>
                <a:spcPts val="0"/>
              </a:spcAft>
              <a:buSzPts val="1400"/>
              <a:buNone/>
            </a:pPr>
            <a:endParaRPr/>
          </a:p>
        </p:txBody>
      </p:sp>
      <p:sp>
        <p:nvSpPr>
          <p:cNvPr id="182" name="Google Shape;18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082799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Information Sharing organization</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90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Information-sharing organisations and groups such as information-sharing and analysis centres (ISACs) serve as hubs where companies can contribute and receive threat information. Their primary mission is to facilitate the exchange of threat intelligence, insights, and best practices among members. ISOs serve as a nexus for collective wisdom to transform this intelligence into actionable defense strategies.</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187</a:t>
            </a:fld>
            <a:endParaRPr/>
          </a:p>
        </p:txBody>
      </p:sp>
    </p:spTree>
    <p:extLst>
      <p:ext uri="{BB962C8B-B14F-4D97-AF65-F5344CB8AC3E}">
        <p14:creationId xmlns:p14="http://schemas.microsoft.com/office/powerpoint/2010/main" val="3018278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Data Shared by ISA</a:t>
            </a:r>
          </a:p>
          <a:p>
            <a:pPr marL="0" lvl="0" indent="0" algn="l" rtl="0">
              <a:lnSpc>
                <a:spcPct val="100000"/>
              </a:lnSpc>
              <a:spcBef>
                <a:spcPts val="0"/>
              </a:spcBef>
              <a:spcAft>
                <a:spcPts val="0"/>
              </a:spcAft>
              <a:buSzPts val="1400"/>
              <a:buNone/>
            </a:pPr>
            <a:endParaRPr lang="en-US" sz="1200">
              <a:solidFill>
                <a:srgbClr val="3F3F3F"/>
              </a:solidFill>
              <a:latin typeface="Open Sans"/>
              <a:ea typeface="Open Sans"/>
              <a:cs typeface="Open Sans"/>
              <a:sym typeface="Open Sans"/>
            </a:endParaRPr>
          </a:p>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Indicators of Compromise (IOCs)</a:t>
            </a:r>
            <a:r>
              <a:rPr lang="en-US" b="0" i="0">
                <a:solidFill>
                  <a:srgbClr val="222222"/>
                </a:solidFill>
                <a:effectLst/>
                <a:highlight>
                  <a:srgbClr val="FFFFFF"/>
                </a:highlight>
                <a:latin typeface="Noto serif" panose="02020600060500020200" pitchFamily="18" charset="0"/>
              </a:rPr>
              <a:t>: This is the information left by cyber attackers. IOCs include malicious IP addresses, malware signatures, and suspicious URLs.</a:t>
            </a:r>
          </a:p>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Tactics, Techniques, and Procedures (TTPs)</a:t>
            </a:r>
            <a:r>
              <a:rPr lang="en-US" b="0" i="0">
                <a:solidFill>
                  <a:srgbClr val="222222"/>
                </a:solidFill>
                <a:effectLst/>
                <a:highlight>
                  <a:srgbClr val="FFFFFF"/>
                </a:highlight>
                <a:latin typeface="Noto serif" panose="02020600060500020200" pitchFamily="18" charset="0"/>
              </a:rPr>
              <a:t>: ISOs offer a deeper understanding of the methods employed by threat actors, including attack patterns and behavior.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b="1" i="0">
                <a:solidFill>
                  <a:srgbClr val="222222"/>
                </a:solidFill>
                <a:effectLst/>
                <a:highlight>
                  <a:srgbClr val="FFFFFF"/>
                </a:highlight>
                <a:latin typeface="Noto serif" panose="02020600060500020200" pitchFamily="18" charset="0"/>
              </a:rPr>
              <a:t>Incident data</a:t>
            </a:r>
            <a:r>
              <a:rPr lang="en-US" b="0" i="0">
                <a:solidFill>
                  <a:srgbClr val="222222"/>
                </a:solidFill>
                <a:effectLst/>
                <a:highlight>
                  <a:srgbClr val="FFFFFF"/>
                </a:highlight>
                <a:latin typeface="Noto serif" panose="02020600060500020200" pitchFamily="18" charset="0"/>
              </a:rPr>
              <a:t>: This refers to narratives of past and ongoing cyber incidents, offering context and actionable insights to defenders.</a:t>
            </a:r>
          </a:p>
          <a:p>
            <a:pPr algn="l">
              <a:buFont typeface="Arial" panose="020B0604020202020204" pitchFamily="34" charset="0"/>
              <a:buChar char="•"/>
            </a:pPr>
            <a:endParaRPr lang="en-US" b="0" i="0">
              <a:solidFill>
                <a:srgbClr val="222222"/>
              </a:solidFill>
              <a:effectLst/>
              <a:highlight>
                <a:srgbClr val="FFFFFF"/>
              </a:highlight>
              <a:latin typeface="Noto serif" panose="02020600060500020200" pitchFamily="18" charset="0"/>
            </a:endParaRPr>
          </a:p>
          <a:p>
            <a:pPr marL="0" lvl="0" indent="0" algn="l" rtl="0">
              <a:lnSpc>
                <a:spcPct val="100000"/>
              </a:lnSpc>
              <a:spcBef>
                <a:spcPts val="0"/>
              </a:spcBef>
              <a:spcAft>
                <a:spcPts val="0"/>
              </a:spcAft>
              <a:buSzPts val="1400"/>
              <a:buNone/>
            </a:pPr>
            <a:endParaRPr lang="en-US" sz="1200">
              <a:solidFill>
                <a:srgbClr val="3F3F3F"/>
              </a:solidFill>
              <a:latin typeface="Open Sans"/>
              <a:ea typeface="Open Sans"/>
              <a:cs typeface="Open Sans"/>
              <a:sym typeface="Open Sans"/>
            </a:endParaRPr>
          </a:p>
        </p:txBody>
      </p:sp>
      <p:sp>
        <p:nvSpPr>
          <p:cNvPr id="324" name="Google Shape;324;p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082818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types of cyber sharing agencies</a:t>
            </a:r>
          </a:p>
          <a:p>
            <a:endParaRPr lang="en-US"/>
          </a:p>
          <a:p>
            <a:pPr algn="l" fontAlgn="t"/>
            <a:r>
              <a:rPr lang="en-US" b="1" i="0">
                <a:effectLst/>
                <a:latin typeface="Noto serif" panose="02020600060500020200" pitchFamily="18" charset="0"/>
              </a:rPr>
              <a:t>Cyber Threat Alliance </a:t>
            </a:r>
            <a:r>
              <a:rPr lang="en-US" b="0">
                <a:effectLst/>
                <a:latin typeface="Noto serif" panose="02020600060500020200" pitchFamily="18" charset="0"/>
              </a:rPr>
              <a:t>(</a:t>
            </a:r>
            <a:r>
              <a:rPr lang="en-US" b="1" i="0">
                <a:effectLst/>
                <a:latin typeface="Noto serif" panose="02020600060500020200" pitchFamily="18" charset="0"/>
              </a:rPr>
              <a:t>CTA</a:t>
            </a:r>
            <a:r>
              <a:rPr lang="en-US" b="0">
                <a:effectLst/>
                <a:latin typeface="Noto serif" panose="02020600060500020200" pitchFamily="18" charset="0"/>
              </a:rPr>
              <a:t>)</a:t>
            </a:r>
          </a:p>
          <a:p>
            <a:pPr algn="l" fontAlgn="t"/>
            <a:r>
              <a:rPr lang="en-US" b="0">
                <a:effectLst/>
                <a:latin typeface="Noto serif" panose="02020600060500020200" pitchFamily="18" charset="0"/>
              </a:rPr>
              <a:t>CTA is a coalition of cybersecurity organizations and companies that work together to share cyber threat intelligence and improve global defenses against cyber threats. Members collaborate to analyze and respond to advanced cyber threats.</a:t>
            </a:r>
          </a:p>
          <a:p>
            <a:pPr algn="l" fontAlgn="t"/>
            <a:endParaRPr lang="en-US" b="0">
              <a:effectLst/>
              <a:latin typeface="Noto serif" panose="02020600060500020200" pitchFamily="18" charset="0"/>
            </a:endParaRPr>
          </a:p>
          <a:p>
            <a:pPr algn="l" fontAlgn="t"/>
            <a:r>
              <a:rPr lang="en-US" b="1" i="0">
                <a:effectLst/>
                <a:latin typeface="Noto serif" panose="02020600060500020200" pitchFamily="18" charset="0"/>
              </a:rPr>
              <a:t>Automated Indicator Sharing</a:t>
            </a:r>
            <a:r>
              <a:rPr lang="en-US" b="0">
                <a:effectLst/>
                <a:latin typeface="Noto serif" panose="02020600060500020200" pitchFamily="18" charset="0"/>
              </a:rPr>
              <a:t> (</a:t>
            </a:r>
            <a:r>
              <a:rPr lang="en-US" b="1" i="0">
                <a:effectLst/>
                <a:latin typeface="Noto serif" panose="02020600060500020200" pitchFamily="18" charset="0"/>
              </a:rPr>
              <a:t>AIS</a:t>
            </a:r>
            <a:r>
              <a:rPr lang="en-US" b="0">
                <a:effectLst/>
                <a:latin typeface="Noto serif" panose="02020600060500020200" pitchFamily="18" charset="0"/>
              </a:rPr>
              <a:t>)</a:t>
            </a:r>
          </a:p>
          <a:p>
            <a:pPr algn="l" fontAlgn="t"/>
            <a:r>
              <a:rPr lang="en-US" b="0">
                <a:effectLst/>
                <a:latin typeface="Noto serif" panose="02020600060500020200" pitchFamily="18" charset="0"/>
              </a:rPr>
              <a:t>AIS is a program led by the US government that enables the sharing of cyber threat indicators and defensive measures with authorized organizations. It allows participants to share and receive threat information to enhance their cybersecurity posture.</a:t>
            </a:r>
          </a:p>
          <a:p>
            <a:pPr algn="l" fontAlgn="t"/>
            <a:endParaRPr lang="en-US" b="0">
              <a:effectLst/>
              <a:latin typeface="Noto serif" panose="02020600060500020200" pitchFamily="18" charset="0"/>
            </a:endParaRPr>
          </a:p>
          <a:p>
            <a:pPr algn="l" fontAlgn="t"/>
            <a:r>
              <a:rPr lang="en-US" b="1" i="0">
                <a:effectLst/>
                <a:latin typeface="Noto serif" panose="02020600060500020200" pitchFamily="18" charset="0"/>
              </a:rPr>
              <a:t>Forum of Incident Response and Security Teams</a:t>
            </a:r>
            <a:r>
              <a:rPr lang="en-US" b="0">
                <a:effectLst/>
                <a:latin typeface="Noto serif" panose="02020600060500020200" pitchFamily="18" charset="0"/>
              </a:rPr>
              <a:t> (</a:t>
            </a:r>
            <a:r>
              <a:rPr lang="en-US" b="1" i="0">
                <a:effectLst/>
                <a:latin typeface="Noto serif" panose="02020600060500020200" pitchFamily="18" charset="0"/>
              </a:rPr>
              <a:t>FIRST</a:t>
            </a:r>
            <a:r>
              <a:rPr lang="en-US" b="0">
                <a:effectLst/>
                <a:latin typeface="Noto serif" panose="02020600060500020200" pitchFamily="18" charset="0"/>
              </a:rPr>
              <a:t>)</a:t>
            </a:r>
          </a:p>
          <a:p>
            <a:pPr algn="l" fontAlgn="t"/>
            <a:r>
              <a:rPr lang="en-US" b="0">
                <a:effectLst/>
                <a:latin typeface="Noto serif" panose="02020600060500020200" pitchFamily="18" charset="0"/>
              </a:rPr>
              <a:t>FIRST is a global organization that brings together incident response and security teams from various industries and regions. It facilitates collaboration and information sharing among its members to improve incident response and cybersecurity practices.</a:t>
            </a:r>
          </a:p>
          <a:p>
            <a:pPr algn="l" fontAlgn="t"/>
            <a:endParaRPr lang="en-US" b="0">
              <a:effectLst/>
              <a:latin typeface="Noto serif" panose="02020600060500020200" pitchFamily="18" charset="0"/>
            </a:endParaRPr>
          </a:p>
          <a:p>
            <a:pPr algn="l" fontAlgn="t"/>
            <a:r>
              <a:rPr lang="en-US" b="1" i="0">
                <a:effectLst/>
                <a:latin typeface="Noto serif" panose="02020600060500020200" pitchFamily="18" charset="0"/>
              </a:rPr>
              <a:t>ISACs</a:t>
            </a:r>
            <a:r>
              <a:rPr lang="en-US" b="0">
                <a:effectLst/>
                <a:latin typeface="Noto serif" panose="02020600060500020200" pitchFamily="18" charset="0"/>
              </a:rPr>
              <a:t> (</a:t>
            </a:r>
            <a:r>
              <a:rPr lang="en-US" b="1" i="0">
                <a:effectLst/>
                <a:latin typeface="Noto serif" panose="02020600060500020200" pitchFamily="18" charset="0"/>
              </a:rPr>
              <a:t>Information Sharing and Analysis Centers</a:t>
            </a:r>
            <a:r>
              <a:rPr lang="en-US" b="0">
                <a:effectLst/>
                <a:latin typeface="Noto serif" panose="02020600060500020200" pitchFamily="18" charset="0"/>
              </a:rPr>
              <a:t>)</a:t>
            </a:r>
          </a:p>
          <a:p>
            <a:pPr algn="l" fontAlgn="t"/>
            <a:r>
              <a:rPr lang="en-US" b="0">
                <a:effectLst/>
                <a:latin typeface="Noto serif" panose="02020600060500020200" pitchFamily="18" charset="0"/>
              </a:rPr>
              <a:t>ISACs are sector-specific organizations that focus on sharing cyber threat intelligence within specific industries or critical infrastructure sectors. Examples such as the </a:t>
            </a:r>
            <a:r>
              <a:rPr lang="en-US" b="1" i="0">
                <a:effectLst/>
                <a:latin typeface="Noto serif" panose="02020600060500020200" pitchFamily="18" charset="0"/>
              </a:rPr>
              <a:t>Financial Services ISAC</a:t>
            </a:r>
            <a:r>
              <a:rPr lang="en-US" b="0">
                <a:effectLst/>
                <a:latin typeface="Noto serif" panose="02020600060500020200" pitchFamily="18" charset="0"/>
              </a:rPr>
              <a:t> (</a:t>
            </a:r>
            <a:r>
              <a:rPr lang="en-US" b="1" i="0">
                <a:effectLst/>
                <a:latin typeface="Noto serif" panose="02020600060500020200" pitchFamily="18" charset="0"/>
              </a:rPr>
              <a:t>FS-ISAC</a:t>
            </a:r>
            <a:r>
              <a:rPr lang="en-US" b="0">
                <a:effectLst/>
                <a:latin typeface="Noto serif" panose="02020600060500020200" pitchFamily="18" charset="0"/>
              </a:rPr>
              <a:t>), the </a:t>
            </a:r>
            <a:r>
              <a:rPr lang="en-US" b="1" i="0">
                <a:effectLst/>
                <a:latin typeface="Noto serif" panose="02020600060500020200" pitchFamily="18" charset="0"/>
              </a:rPr>
              <a:t>Healthcare and Public Health ISAC</a:t>
            </a:r>
            <a:r>
              <a:rPr lang="en-US" b="0">
                <a:effectLst/>
                <a:latin typeface="Noto serif" panose="02020600060500020200" pitchFamily="18" charset="0"/>
              </a:rPr>
              <a:t> (</a:t>
            </a:r>
            <a:r>
              <a:rPr lang="en-US" b="1" i="0">
                <a:effectLst/>
                <a:latin typeface="Noto serif" panose="02020600060500020200" pitchFamily="18" charset="0"/>
              </a:rPr>
              <a:t>H-ISAC</a:t>
            </a:r>
            <a:r>
              <a:rPr lang="en-US" b="0">
                <a:effectLst/>
                <a:latin typeface="Noto serif" panose="02020600060500020200" pitchFamily="18" charset="0"/>
              </a:rPr>
              <a:t>),</a:t>
            </a:r>
          </a:p>
          <a:p>
            <a:pPr algn="l" fontAlgn="t"/>
            <a:endParaRPr lang="en-US" b="0">
              <a:effectLst/>
              <a:latin typeface="Noto serif" panose="02020600060500020200" pitchFamily="18" charset="0"/>
            </a:endParaRPr>
          </a:p>
          <a:p>
            <a:pPr algn="l" fontAlgn="t"/>
            <a:r>
              <a:rPr lang="en-US" b="1" i="0">
                <a:effectLst/>
                <a:latin typeface="Noto serif" panose="02020600060500020200" pitchFamily="18" charset="0"/>
              </a:rPr>
              <a:t>Multi-State Information Sharing and Analysis Center </a:t>
            </a:r>
            <a:r>
              <a:rPr lang="en-US" b="0">
                <a:effectLst/>
                <a:latin typeface="Noto serif" panose="02020600060500020200" pitchFamily="18" charset="0"/>
              </a:rPr>
              <a:t>(</a:t>
            </a:r>
            <a:r>
              <a:rPr lang="en-US" b="1" i="0">
                <a:effectLst/>
                <a:latin typeface="Noto serif" panose="02020600060500020200" pitchFamily="18" charset="0"/>
              </a:rPr>
              <a:t>MS-ISAC</a:t>
            </a:r>
            <a:r>
              <a:rPr lang="en-US" b="0">
                <a:effectLst/>
                <a:latin typeface="Noto serif" panose="02020600060500020200" pitchFamily="18" charset="0"/>
              </a:rPr>
              <a:t>)</a:t>
            </a:r>
          </a:p>
          <a:p>
            <a:pPr algn="l" fontAlgn="t"/>
            <a:r>
              <a:rPr lang="en-US" b="0">
                <a:effectLst/>
                <a:latin typeface="Noto serif" panose="02020600060500020200" pitchFamily="18" charset="0"/>
              </a:rPr>
              <a:t>MS-ISAC is focused on </a:t>
            </a:r>
            <a:r>
              <a:rPr lang="en-US" b="1" i="0">
                <a:effectLst/>
                <a:latin typeface="Noto serif" panose="02020600060500020200" pitchFamily="18" charset="0"/>
              </a:rPr>
              <a:t>State, Local, Tribal, and Territorial</a:t>
            </a:r>
            <a:r>
              <a:rPr lang="en-US" b="0">
                <a:effectLst/>
                <a:latin typeface="Noto serif" panose="02020600060500020200" pitchFamily="18" charset="0"/>
              </a:rPr>
              <a:t> (</a:t>
            </a:r>
            <a:r>
              <a:rPr lang="en-US" b="1" i="0">
                <a:effectLst/>
                <a:latin typeface="Noto serif" panose="02020600060500020200" pitchFamily="18" charset="0"/>
              </a:rPr>
              <a:t>SLTT</a:t>
            </a:r>
            <a:r>
              <a:rPr lang="en-US" b="0">
                <a:effectLst/>
                <a:latin typeface="Noto serif" panose="02020600060500020200" pitchFamily="18" charset="0"/>
              </a:rPr>
              <a:t>) government entities in the United States. It provides cybersecurity information sharing, analysis, and resources to help SLTT organizations enhance their cybersecurity defenses.</a:t>
            </a:r>
          </a:p>
          <a:p>
            <a:pPr algn="l" fontAlgn="t"/>
            <a:endParaRPr lang="en-US" b="0">
              <a:effectLst/>
              <a:latin typeface="Noto serif" panose="02020600060500020200" pitchFamily="18" charset="0"/>
            </a:endParaRPr>
          </a:p>
          <a:p>
            <a:pPr algn="l" fontAlgn="t"/>
            <a:endParaRPr lang="en-US" b="0">
              <a:effectLst/>
              <a:latin typeface="Noto serif" panose="02020600060500020200" pitchFamily="18" charset="0"/>
            </a:endParaRPr>
          </a:p>
          <a:p>
            <a:pPr algn="l" fontAlgn="t"/>
            <a:endParaRPr lang="en-US" b="0">
              <a:effectLst/>
              <a:latin typeface="Noto serif" panose="02020600060500020200" pitchFamily="18" charset="0"/>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9344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342900" indent="-342900">
              <a:buFont typeface="Arial"/>
              <a:buChar char="•"/>
            </a:pPr>
            <a:r>
              <a:rPr lang="en-US" sz="1200">
                <a:solidFill>
                  <a:srgbClr val="434343"/>
                </a:solidFill>
                <a:latin typeface="Open Sans"/>
                <a:ea typeface="Open Sans"/>
                <a:cs typeface="Open Sans"/>
              </a:rPr>
              <a:t>A workstation is a high-performance computer designed for demanding computational tasks</a:t>
            </a:r>
          </a:p>
          <a:p>
            <a:pPr marL="342900" indent="-342900">
              <a:buFont typeface="Arial"/>
              <a:buChar char="•"/>
            </a:pPr>
            <a:endParaRPr lang="en-US" sz="1200">
              <a:solidFill>
                <a:srgbClr val="434343"/>
              </a:solidFill>
              <a:latin typeface="Open Sans"/>
              <a:ea typeface="Open Sans"/>
              <a:cs typeface="Open Sans"/>
            </a:endParaRPr>
          </a:p>
          <a:p>
            <a:pPr marL="342900" indent="-342900">
              <a:buFont typeface="Arial"/>
              <a:buChar char="•"/>
            </a:pPr>
            <a:r>
              <a:rPr lang="en-US" sz="1200">
                <a:solidFill>
                  <a:srgbClr val="434343"/>
                </a:solidFill>
                <a:latin typeface="Open Sans"/>
                <a:ea typeface="Open Sans"/>
                <a:cs typeface="Open Sans"/>
              </a:rPr>
              <a:t>Workstation hardening safeguards individual computers (desktops, laptops) against potential threats. </a:t>
            </a:r>
          </a:p>
          <a:p>
            <a:pPr marL="342900" indent="-342900">
              <a:buFont typeface="Arial"/>
              <a:buChar char="•"/>
            </a:pPr>
            <a:endParaRPr lang="en-US" sz="1200">
              <a:solidFill>
                <a:srgbClr val="434343"/>
              </a:solidFill>
              <a:latin typeface="Open Sans"/>
              <a:ea typeface="Open Sans"/>
              <a:cs typeface="Open Sans"/>
            </a:endParaRPr>
          </a:p>
          <a:p>
            <a:pPr marL="342900" indent="-342900">
              <a:buFont typeface="Arial"/>
              <a:buChar char="•"/>
            </a:pPr>
            <a:r>
              <a:rPr lang="en-US" sz="1200">
                <a:solidFill>
                  <a:srgbClr val="434343"/>
                </a:solidFill>
                <a:latin typeface="Open Sans"/>
                <a:ea typeface="Open Sans"/>
                <a:cs typeface="Open Sans"/>
              </a:rPr>
              <a:t>It involves configuring the operating system, applications, and network settings to minimize vulnerabilities and protect sensitive data..</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73263577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br>
              <a:rPr lang="en-US"/>
            </a:br>
            <a:br>
              <a:rPr lang="en-US"/>
            </a:br>
            <a:r>
              <a:rPr lang="en-US"/>
              <a:t>Explain Dark Net:</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The dark web refers to the content of the World Wide Web that exists on darknets. Darknets are overlay networks that use the internet's infrastructure but require specific software, configurations, or authorization to access.</a:t>
            </a:r>
          </a:p>
          <a:p>
            <a:pPr marL="0" lvl="0" indent="0" algn="l" rtl="0">
              <a:lnSpc>
                <a:spcPct val="100000"/>
              </a:lnSpc>
              <a:spcBef>
                <a:spcPts val="0"/>
              </a:spcBef>
              <a:spcAft>
                <a:spcPts val="0"/>
              </a:spcAft>
              <a:buClr>
                <a:schemeClr val="dk1"/>
              </a:buClr>
              <a:buSzPts val="1100"/>
              <a:buFont typeface="Arial"/>
              <a:buNone/>
            </a:pPr>
            <a:r>
              <a:rPr lang="en-US"/>
              <a:t>Dark web content is not indexed by regular search engines and isn't accessible through traditional web browsers like Chrome or Firefox.Users typically access the dark web through specialized anonymizing software like Tor, which encrypts traffic and routes it through a decentralized network of relays, making it difficult to track user activity.</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 It is a specific deep web segment requiring special software access such as Tor.</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190</a:t>
            </a:fld>
            <a:endParaRPr/>
          </a:p>
        </p:txBody>
      </p:sp>
    </p:spTree>
    <p:extLst>
      <p:ext uri="{BB962C8B-B14F-4D97-AF65-F5344CB8AC3E}">
        <p14:creationId xmlns:p14="http://schemas.microsoft.com/office/powerpoint/2010/main" val="379428054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Attributes of Dark Web</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Anonymity-</a:t>
            </a:r>
            <a:r>
              <a:rPr lang="en-US" sz="1200">
                <a:solidFill>
                  <a:srgbClr val="3F3F3F"/>
                </a:solidFill>
                <a:latin typeface="Open Sans"/>
                <a:ea typeface="Open Sans"/>
                <a:cs typeface="Open Sans"/>
              </a:rPr>
              <a:t>The dark web is known for its focus on anonymity. Users can access it through special software like Tor, which anonymizes their internet traffic.</a:t>
            </a:r>
          </a:p>
          <a:p>
            <a:pPr marL="457200" marR="0" lvl="0" indent="-228600" algn="l" rtl="0">
              <a:lnSpc>
                <a:spcPct val="100000"/>
              </a:lnSpc>
              <a:spcBef>
                <a:spcPts val="0"/>
              </a:spcBef>
              <a:spcAft>
                <a:spcPts val="0"/>
              </a:spcAft>
              <a:buClr>
                <a:srgbClr val="000000"/>
              </a:buClr>
              <a:buSzPts val="1400"/>
              <a:buFont typeface="Arial"/>
              <a:buNone/>
            </a:pPr>
            <a:r>
              <a:rPr lang="en-US"/>
              <a:t>Special Software for Access-</a:t>
            </a:r>
            <a:r>
              <a:rPr lang="en-US" sz="1200">
                <a:solidFill>
                  <a:srgbClr val="3F3F3F"/>
                </a:solidFill>
                <a:latin typeface="Open Sans"/>
                <a:ea typeface="Open Sans"/>
                <a:cs typeface="Open Sans"/>
              </a:rPr>
              <a:t>Unlike the regular web, you can't access the dark web with traditional browsers like Chrome or Firefox.</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Hidden Address:Websites on the dark web use unique addresses ending in ".onion" instead of the usual ".com" or ".net". These addresses are not indexed by search engines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Content:</a:t>
            </a:r>
            <a:r>
              <a:rPr lang="en-US" sz="1200">
                <a:solidFill>
                  <a:srgbClr val="3F3F3F"/>
                </a:solidFill>
                <a:latin typeface="Open Sans"/>
                <a:ea typeface="Open Sans"/>
                <a:cs typeface="Open Sans"/>
              </a:rPr>
              <a:t>The dark web contains a wide variety of content, some legal and some illegal i.e Illegal marketplace for selling drugs, weapons, censorship resistant contentor platform for whistleblowing</a:t>
            </a:r>
          </a:p>
          <a:p>
            <a:pPr marL="457200" marR="0" lvl="0" indent="-228600" algn="l" rtl="0">
              <a:lnSpc>
                <a:spcPct val="100000"/>
              </a:lnSpc>
              <a:spcBef>
                <a:spcPts val="0"/>
              </a:spcBef>
              <a:spcAft>
                <a:spcPts val="0"/>
              </a:spcAft>
              <a:buClr>
                <a:srgbClr val="000000"/>
              </a:buClr>
              <a:buSzPts val="1400"/>
              <a:buFont typeface="Arial"/>
              <a:buNone/>
            </a:pPr>
            <a:endParaRPr lang="en-US"/>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191</a:t>
            </a:fld>
            <a:endParaRPr/>
          </a:p>
        </p:txBody>
      </p:sp>
    </p:spTree>
    <p:extLst>
      <p:ext uri="{BB962C8B-B14F-4D97-AF65-F5344CB8AC3E}">
        <p14:creationId xmlns:p14="http://schemas.microsoft.com/office/powerpoint/2010/main" val="232450652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283398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introduction to monitoring</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Monitoring IT systems refers to the continuous tracking and analysis of various aspects of your IT infrastructure, including hardware, software, network performance, security, and application functionality. This ongoing process allows IT professionals to proactively identify and address potential issues before they disrupt operations or cause security breaches</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193</a:t>
            </a:fld>
            <a:endParaRPr/>
          </a:p>
        </p:txBody>
      </p:sp>
    </p:spTree>
    <p:extLst>
      <p:ext uri="{BB962C8B-B14F-4D97-AF65-F5344CB8AC3E}">
        <p14:creationId xmlns:p14="http://schemas.microsoft.com/office/powerpoint/2010/main" val="221500859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about Script Kiddies</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194</a:t>
            </a:fld>
            <a:endParaRPr/>
          </a:p>
        </p:txBody>
      </p:sp>
    </p:spTree>
    <p:extLst>
      <p:ext uri="{BB962C8B-B14F-4D97-AF65-F5344CB8AC3E}">
        <p14:creationId xmlns:p14="http://schemas.microsoft.com/office/powerpoint/2010/main" val="167058234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Log File: A log file is a computer-generated file that chronologically records events and activities within a system. Think of it like a diary for your devices and software. </a:t>
            </a:r>
          </a:p>
          <a:p>
            <a:r>
              <a:rPr lang="en-US"/>
              <a:t>Security logs:Security logs are a specific type of log file that focus on recording security-related events within a system or application</a:t>
            </a:r>
          </a:p>
          <a:p>
            <a:r>
              <a:rPr lang="en-US"/>
              <a:t>Application Monitor:Application monitoring, also sometimes referred to as application performance monitoring (APM), is the process of tracking various aspects of a software application's health, performance, and user experience.</a:t>
            </a:r>
          </a:p>
          <a:p>
            <a:r>
              <a:rPr lang="en-US"/>
              <a:t>Infrastruture Monitoring-Infrastructure monitoring is the practice of continuously tracking and analyzing the health, performance, and availability of the various components that make up your IT infrastructure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576458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Security Logs: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Security logs are a specific type of log file that focus on recording security-related events within a system or application. They act as a vital tool for security teams to monitor for suspicious activity, detect potential threats, and investigate security incidents.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These logs serve a dual function, both acting as an audit trail of user actions and, when regularly monitored, offering a preemptive warning against potential intrusion attempts.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 security of a network heavily relies on the comprehensive and timely review of these logs.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System Monitoring- </a:t>
            </a:r>
            <a:r>
              <a:rPr lang="en-US"/>
              <a:t>System monitoring, sometimes interchangeably referred to as IT system monitoring, is the continuous process of tracking and analyzing various aspects of your computer systems. This practice encompasses hardware, software, network performance, security, and application functionality. By proactively monitoring your systems, IT professionals can identify and address potential problems before they disrupt operations or cause security breaches</a:t>
            </a:r>
            <a:endParaRPr lang="en-US" sz="1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417" name="Google Shape;417;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970371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Application Monitoring: Application monitoring, also known as application performance monitoring (APM), is the process of tracking various aspects of a software application's health, performance, and user experience. It's crucial for ensuring applications function optimally and deliver a positive experience for users.</a:t>
            </a:r>
            <a:r>
              <a:rPr lang="en-US" sz="1200">
                <a:solidFill>
                  <a:srgbClr val="3F3F3F"/>
                </a:solidFill>
                <a:latin typeface="Open Sans"/>
                <a:ea typeface="Open Sans"/>
                <a:cs typeface="Open Sans"/>
                <a:sym typeface="Open Sans"/>
              </a:rPr>
              <a:t> Security teams use specialized tools to monitor application logs, error messages, and user activity.</a:t>
            </a:r>
          </a:p>
          <a:p>
            <a:pPr marL="0" lvl="0" indent="0" algn="l" rtl="0">
              <a:lnSpc>
                <a:spcPct val="100000"/>
              </a:lnSpc>
              <a:spcBef>
                <a:spcPts val="0"/>
              </a:spcBef>
              <a:spcAft>
                <a:spcPts val="0"/>
              </a:spcAft>
              <a:buSzPts val="1400"/>
              <a:buNone/>
            </a:pPr>
            <a:endParaRPr lang="en-US"/>
          </a:p>
          <a:p>
            <a:pPr marL="342900" lvl="1" indent="-342900">
              <a:lnSpc>
                <a:spcPct val="114000"/>
              </a:lnSpc>
              <a:buClr>
                <a:srgbClr val="3F3F3F"/>
              </a:buClr>
              <a:buSzPct val="100000"/>
              <a:buFont typeface="Arial" panose="020B0604020202020204" pitchFamily="34" charset="0"/>
              <a:buChar char="•"/>
            </a:pPr>
            <a:r>
              <a:rPr lang="en-US"/>
              <a:t>Infrastructure Monitoring:</a:t>
            </a:r>
            <a:r>
              <a:rPr lang="en-US" sz="1200">
                <a:solidFill>
                  <a:srgbClr val="3F3F3F"/>
                </a:solidFill>
                <a:latin typeface="Open Sans"/>
                <a:ea typeface="Open Sans"/>
                <a:cs typeface="Open Sans"/>
                <a:sym typeface="Open Sans"/>
              </a:rPr>
              <a:t>Infrastructure encompasses the network components, databases, and cloud services that support an organization’s digital operations. Monitoring infrastructure involves ensuring the integrity and availability of these critical resources with tools including network monitoring software, database activity monitoring, and cloud security solutions.</a:t>
            </a:r>
          </a:p>
          <a:p>
            <a:pPr marL="342900" lvl="1" indent="-342900">
              <a:lnSpc>
                <a:spcPct val="114000"/>
              </a:lnSpc>
              <a:buClr>
                <a:srgbClr val="3F3F3F"/>
              </a:buClr>
              <a:buSzPct val="100000"/>
              <a:buFont typeface="Arial" panose="020B0604020202020204" pitchFamily="34" charset="0"/>
              <a:buChar char="•"/>
            </a:pP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417" name="Google Shape;417;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887806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Log aggregation</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114000"/>
              </a:lnSpc>
              <a:buClr>
                <a:srgbClr val="3F3F3F"/>
              </a:buClr>
              <a:buSzPct val="100000"/>
              <a:buFont typeface="Arial" panose="020B0604020202020204" pitchFamily="34" charset="0"/>
              <a:buChar char="•"/>
            </a:pPr>
            <a:r>
              <a:rPr lang="en-US" sz="1200">
                <a:solidFill>
                  <a:srgbClr val="434343"/>
                </a:solidFill>
                <a:latin typeface="Open Sans"/>
                <a:ea typeface="Open Sans"/>
                <a:cs typeface="Open Sans"/>
              </a:rPr>
              <a:t>Logging is the process of recording information about system events, errors, warnings, and other relevant data for later analysis.</a:t>
            </a:r>
          </a:p>
          <a:p>
            <a:pPr marL="342900" lvl="1" indent="-342900">
              <a:lnSpc>
                <a:spcPct val="114000"/>
              </a:lnSpc>
              <a:buClr>
                <a:srgbClr val="3F3F3F"/>
              </a:buClr>
              <a:buSzPct val="100000"/>
              <a:buFont typeface="Arial" panose="020B0604020202020204" pitchFamily="34" charset="0"/>
              <a:buChar char="•"/>
            </a:pPr>
            <a:r>
              <a:rPr lang="en-US" sz="1200">
                <a:solidFill>
                  <a:srgbClr val="434343"/>
                </a:solidFill>
                <a:latin typeface="Open Sans"/>
                <a:ea typeface="Open Sans"/>
                <a:cs typeface="Open Sans"/>
              </a:rPr>
              <a:t>Logging is essential for identifying and resolving issues by analyzing past logs, aiding in performance monitoring, and ensuring adherence to regulations by maintaining audit trails.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198</a:t>
            </a:fld>
            <a:endParaRPr/>
          </a:p>
        </p:txBody>
      </p:sp>
    </p:spTree>
    <p:extLst>
      <p:ext uri="{BB962C8B-B14F-4D97-AF65-F5344CB8AC3E}">
        <p14:creationId xmlns:p14="http://schemas.microsoft.com/office/powerpoint/2010/main" val="204174150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Explained in details in next slides</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199</a:t>
            </a:fld>
            <a:endParaRPr/>
          </a:p>
        </p:txBody>
      </p:sp>
    </p:spTree>
    <p:extLst>
      <p:ext uri="{BB962C8B-B14F-4D97-AF65-F5344CB8AC3E}">
        <p14:creationId xmlns:p14="http://schemas.microsoft.com/office/powerpoint/2010/main" val="315114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rPr>
              <a:t>Minimize Attack Surface</a:t>
            </a:r>
            <a:r>
              <a:rPr lang="en-US" sz="1200">
                <a:solidFill>
                  <a:srgbClr val="3F3F3F"/>
                </a:solidFill>
                <a:latin typeface="Open Sans"/>
                <a:ea typeface="Open Sans"/>
                <a:cs typeface="Open Sans"/>
              </a:rPr>
              <a:t>: This is the foundation. Remove unnecessary software, services, features, and startup programs that you don't 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rPr>
              <a:t>Enforce Strong Passwords</a:t>
            </a:r>
            <a:r>
              <a:rPr lang="en-US" sz="1200">
                <a:solidFill>
                  <a:srgbClr val="3F3F3F"/>
                </a:solidFill>
                <a:latin typeface="Open Sans"/>
                <a:ea typeface="Open Sans"/>
                <a:cs typeface="Open Sans"/>
              </a:rPr>
              <a:t>: Implement complex passwords and require regular password changes.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rPr>
              <a:t>Patch Management</a:t>
            </a:r>
            <a:r>
              <a:rPr lang="en-US" sz="1200">
                <a:solidFill>
                  <a:srgbClr val="3F3F3F"/>
                </a:solidFill>
                <a:latin typeface="Open Sans"/>
                <a:ea typeface="Open Sans"/>
                <a:cs typeface="Open Sans"/>
              </a:rPr>
              <a:t>: Configure automatic updates for your operating system and applications to ensure you have the latest security patches applied promptly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rPr>
              <a:t>Principle of Least Privilege</a:t>
            </a:r>
            <a:r>
              <a:rPr lang="en-US" sz="1200">
                <a:solidFill>
                  <a:srgbClr val="3F3F3F"/>
                </a:solidFill>
                <a:latin typeface="Open Sans"/>
                <a:ea typeface="Open Sans"/>
                <a:cs typeface="Open Sans"/>
              </a:rPr>
              <a:t>: Grant users only the minimum level of access (permissions) required for their tasks. This reduces the potential damage if an account is compromised.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rPr>
              <a:t>Secure Configuration</a:t>
            </a:r>
            <a:r>
              <a:rPr lang="en-US" sz="1200">
                <a:solidFill>
                  <a:srgbClr val="3F3F3F"/>
                </a:solidFill>
                <a:latin typeface="Open Sans"/>
                <a:ea typeface="Open Sans"/>
                <a:cs typeface="Open Sans"/>
              </a:rPr>
              <a:t>: Follow best practice guidelines like CIS Benchmarks to configure your OS securely.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44559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Log aggregation</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Log aggregation is the process of collecting logs from various sources across your IT infrastructure and consolidating them into a central location for easier storage, analysis, and management. Imagine it as bringing together all the scattered diary entries (logs) from your devices and applications into one organized library</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200</a:t>
            </a:fld>
            <a:endParaRPr/>
          </a:p>
        </p:txBody>
      </p:sp>
    </p:spTree>
    <p:extLst>
      <p:ext uri="{BB962C8B-B14F-4D97-AF65-F5344CB8AC3E}">
        <p14:creationId xmlns:p14="http://schemas.microsoft.com/office/powerpoint/2010/main" val="167209733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Alerting:</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Log alerts are automated notifications triggered by specific conditions identified within your log data. They act as a real-time early warning system, notifying IT professionals of potential issues, security threats, or system anomalies that require attention.</a:t>
            </a:r>
          </a:p>
          <a:p>
            <a:pPr marL="0" lvl="0" indent="0" algn="l" rtl="0">
              <a:lnSpc>
                <a:spcPct val="100000"/>
              </a:lnSpc>
              <a:spcBef>
                <a:spcPts val="0"/>
              </a:spcBef>
              <a:spcAft>
                <a:spcPts val="0"/>
              </a:spcAft>
              <a:buClr>
                <a:schemeClr val="dk1"/>
              </a:buClr>
              <a:buSzPts val="1100"/>
              <a:buFont typeface="Arial"/>
              <a:buNone/>
            </a:pPr>
            <a:r>
              <a:rPr lang="en-US" sz="1200">
                <a:solidFill>
                  <a:srgbClr val="434343"/>
                </a:solidFill>
                <a:latin typeface="Open Sans"/>
                <a:ea typeface="Open Sans"/>
                <a:cs typeface="Open Sans"/>
              </a:rPr>
              <a:t>Alerting involves setting up rules and thresholds within security systems to trigger notifications when specific conditions or events occur</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201</a:t>
            </a:fld>
            <a:endParaRPr/>
          </a:p>
        </p:txBody>
      </p:sp>
    </p:spTree>
    <p:extLst>
      <p:ext uri="{BB962C8B-B14F-4D97-AF65-F5344CB8AC3E}">
        <p14:creationId xmlns:p14="http://schemas.microsoft.com/office/powerpoint/2010/main" val="105661242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Log Reporting</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115000"/>
              </a:lnSpc>
              <a:buSzPts val="2200"/>
              <a:buFont typeface="Arial" panose="020B0604020202020204" pitchFamily="34" charset="0"/>
              <a:buChar char="•"/>
            </a:pPr>
            <a:r>
              <a:rPr lang="en-US" sz="1200">
                <a:solidFill>
                  <a:srgbClr val="434343"/>
                </a:solidFill>
                <a:latin typeface="Open Sans"/>
                <a:ea typeface="Open Sans"/>
                <a:cs typeface="Open Sans"/>
              </a:rPr>
              <a:t>Reporting translates the often-technical language of cybersecurity into a digestible format that everyone from the technical team to senior management can understand and use for decision making.</a:t>
            </a:r>
          </a:p>
          <a:p>
            <a:pPr marL="342900" lvl="1" indent="-342900">
              <a:lnSpc>
                <a:spcPct val="115000"/>
              </a:lnSpc>
              <a:buSzPts val="2200"/>
              <a:buFont typeface="Arial" panose="020B0604020202020204" pitchFamily="34" charset="0"/>
              <a:buChar char="•"/>
            </a:pPr>
            <a:r>
              <a:rPr lang="en-US" sz="1200">
                <a:solidFill>
                  <a:srgbClr val="434343"/>
                </a:solidFill>
                <a:latin typeface="Open Sans"/>
                <a:ea typeface="Open Sans"/>
                <a:cs typeface="Open Sans"/>
              </a:rPr>
              <a:t>Effective report for the technical team might include a breakdown of all detected vulnerabilities, the systems they affect, and recommended courses of action for each. </a:t>
            </a:r>
          </a:p>
          <a:p>
            <a:pPr marL="342900" lvl="1" indent="-342900">
              <a:lnSpc>
                <a:spcPct val="115000"/>
              </a:lnSpc>
              <a:buSzPts val="2200"/>
              <a:buFont typeface="Arial" panose="020B0604020202020204" pitchFamily="34" charset="0"/>
              <a:buChar char="•"/>
            </a:pPr>
            <a:r>
              <a:rPr lang="en-US" sz="1200">
                <a:solidFill>
                  <a:srgbClr val="434343"/>
                </a:solidFill>
                <a:latin typeface="Open Sans"/>
                <a:ea typeface="Open Sans"/>
                <a:cs typeface="Open Sans"/>
              </a:rPr>
              <a:t>For senior management, the same data might be rolled into a higher-level report that addresses the potential business impact of these vulnerabilities. </a:t>
            </a:r>
          </a:p>
          <a:p>
            <a:pPr marL="342900" lvl="1" indent="-342900">
              <a:lnSpc>
                <a:spcPct val="115000"/>
              </a:lnSpc>
              <a:buSzPts val="2200"/>
              <a:buFont typeface="Arial" panose="020B0604020202020204" pitchFamily="34" charset="0"/>
              <a:buChar char="•"/>
            </a:pPr>
            <a:r>
              <a:rPr lang="en-US" sz="1200">
                <a:solidFill>
                  <a:srgbClr val="434343"/>
                </a:solidFill>
                <a:latin typeface="Open Sans"/>
                <a:ea typeface="Open Sans"/>
                <a:cs typeface="Open Sans"/>
              </a:rPr>
              <a:t>An executive report could include projected financial costs in the case of a breach, potential reputational damage, and strategic recommendations for risk mitigation.</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202</a:t>
            </a:fld>
            <a:endParaRPr/>
          </a:p>
        </p:txBody>
      </p:sp>
    </p:spTree>
    <p:extLst>
      <p:ext uri="{BB962C8B-B14F-4D97-AF65-F5344CB8AC3E}">
        <p14:creationId xmlns:p14="http://schemas.microsoft.com/office/powerpoint/2010/main" val="357396991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Trainer Notes</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t>Log archiving refers to the process of storing inactive logs for extended periods in a separate, more cost-effective storage solution.</a:t>
            </a:r>
            <a:r>
              <a:rPr lang="en-US" sz="1200">
                <a:solidFill>
                  <a:srgbClr val="434343"/>
                </a:solidFill>
                <a:latin typeface="Open Sans"/>
                <a:ea typeface="Open Sans"/>
                <a:cs typeface="Open Sans"/>
              </a:rPr>
              <a:t> Archiving involves securely storing historical data, including logs and reports, for long-term retrieval and analysis. It’s the equivalent of using a well-organized filing cabinet where you can quickly find documents when you need to revisit an old case or validate compliance during an audit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203</a:t>
            </a:fld>
            <a:endParaRPr/>
          </a:p>
        </p:txBody>
      </p:sp>
    </p:spTree>
    <p:extLst>
      <p:ext uri="{BB962C8B-B14F-4D97-AF65-F5344CB8AC3E}">
        <p14:creationId xmlns:p14="http://schemas.microsoft.com/office/powerpoint/2010/main" val="25992016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Notes</a:t>
            </a:r>
            <a:endParaRPr/>
          </a:p>
          <a:p>
            <a:pPr marL="0" lvl="0" indent="0" algn="l" rtl="0">
              <a:lnSpc>
                <a:spcPct val="100000"/>
              </a:lnSpc>
              <a:spcBef>
                <a:spcPts val="0"/>
              </a:spcBef>
              <a:spcAft>
                <a:spcPts val="0"/>
              </a:spcAft>
              <a:buSzPts val="1400"/>
              <a:buNone/>
            </a:pPr>
            <a:endParaRPr lang="en-US"/>
          </a:p>
          <a:p>
            <a:pPr>
              <a:spcBef>
                <a:spcPts val="600"/>
              </a:spcBef>
              <a:buSzPts val="1760"/>
            </a:pPr>
            <a:r>
              <a:rPr lang="en-US" sz="1200">
                <a:solidFill>
                  <a:srgbClr val="434343"/>
                </a:solidFill>
                <a:latin typeface="Open Sans"/>
                <a:ea typeface="Open Sans"/>
                <a:cs typeface="Open Sans"/>
              </a:rPr>
              <a:t>Alert response and remediation is crucial in IT operations, ensuring a timely and effective response to potential issues identified by monitoring systems. It also serves as an alarm system for the Security Operations Center (SOC) to prompt necessary measures to prevent potential attacks.</a:t>
            </a:r>
          </a:p>
          <a:p>
            <a:pPr>
              <a:spcBef>
                <a:spcPts val="600"/>
              </a:spcBef>
              <a:buSzPts val="1760"/>
            </a:pPr>
            <a:r>
              <a:rPr lang="en-US" sz="1200">
                <a:solidFill>
                  <a:srgbClr val="434343"/>
                </a:solidFill>
                <a:latin typeface="Open Sans"/>
                <a:ea typeface="Open Sans"/>
                <a:cs typeface="Open Sans"/>
              </a:rPr>
              <a:t>Following actions can be taken in response to alerts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204</a:t>
            </a:fld>
            <a:endParaRPr/>
          </a:p>
        </p:txBody>
      </p:sp>
    </p:spTree>
    <p:extLst>
      <p:ext uri="{BB962C8B-B14F-4D97-AF65-F5344CB8AC3E}">
        <p14:creationId xmlns:p14="http://schemas.microsoft.com/office/powerpoint/2010/main" val="361160107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t>quarantine refers to the isolation of a potentially malicious file suspected of being malware. Imagine it as a digital detention center for suspicious files.</a:t>
            </a:r>
            <a:r>
              <a:rPr lang="en-US" sz="1200">
                <a:solidFill>
                  <a:srgbClr val="434343"/>
                </a:solidFill>
                <a:latin typeface="Open Sans"/>
                <a:ea typeface="Open Sans"/>
                <a:cs typeface="Open Sans"/>
              </a:rPr>
              <a:t> Quarantine is a proactive security measure that involves isolating potentially compromised systems or devices from the network to prevent them from further infecting or compromising other network assets. </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205</a:t>
            </a:fld>
            <a:endParaRPr/>
          </a:p>
        </p:txBody>
      </p:sp>
    </p:spTree>
    <p:extLst>
      <p:ext uri="{BB962C8B-B14F-4D97-AF65-F5344CB8AC3E}">
        <p14:creationId xmlns:p14="http://schemas.microsoft.com/office/powerpoint/2010/main" val="110179367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Trainer Notes:</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Automated Response-</a:t>
            </a:r>
            <a:r>
              <a:rPr lang="en-US" sz="1200">
                <a:solidFill>
                  <a:srgbClr val="3F3F3F"/>
                </a:solidFill>
                <a:latin typeface="Open Sans"/>
                <a:ea typeface="Open Sans"/>
                <a:cs typeface="Open Sans"/>
              </a:rPr>
              <a:t>Security tools can be configured to automatically quarantine systems when specific conditions or alerts are triggered.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Manual Intervention-</a:t>
            </a:r>
            <a:r>
              <a:rPr lang="en-US" sz="1200">
                <a:solidFill>
                  <a:srgbClr val="3F3F3F"/>
                </a:solidFill>
                <a:latin typeface="Open Sans"/>
                <a:ea typeface="Open Sans"/>
                <a:cs typeface="Open Sans"/>
              </a:rPr>
              <a:t>In some cases, manual intervention may be required to assess the situation before initiating quarantine.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Isolation Duration:</a:t>
            </a:r>
            <a:r>
              <a:rPr lang="en-US" sz="1200">
                <a:solidFill>
                  <a:srgbClr val="3F3F3F"/>
                </a:solidFill>
                <a:latin typeface="Open Sans"/>
                <a:ea typeface="Open Sans"/>
                <a:cs typeface="Open Sans"/>
              </a:rPr>
              <a:t>Isolation duration determines how long a system should remain in quarantine based on the severity of the alert and the steps taken for remediation.</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a:p>
        </p:txBody>
      </p:sp>
      <p:sp>
        <p:nvSpPr>
          <p:cNvPr id="176" name="Google Shape;1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5462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about Alert Tuning</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t>Alert tuning is the process of configuring your monitoring systems to generate alerts that are relevant, actionable, and minimize noise</a:t>
            </a:r>
            <a:r>
              <a:rPr lang="en-US" sz="1200">
                <a:solidFill>
                  <a:srgbClr val="3F3F3F"/>
                </a:solidFill>
                <a:latin typeface="Open Sans"/>
                <a:ea typeface="Open Sans"/>
                <a:cs typeface="Open Sans"/>
              </a:rPr>
              <a:t>.</a:t>
            </a:r>
            <a:r>
              <a:rPr lang="en-US" sz="1200">
                <a:solidFill>
                  <a:srgbClr val="434343"/>
                </a:solidFill>
                <a:latin typeface="Open Sans"/>
                <a:ea typeface="Open Sans"/>
                <a:cs typeface="Open Sans"/>
              </a:rPr>
              <a:t> Alert tuning is the process of optimizing security alerts to reduce noise, improve accuracy, and ensure that only actionable alerts are generated</a:t>
            </a: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207</a:t>
            </a:fld>
            <a:endParaRPr/>
          </a:p>
        </p:txBody>
      </p:sp>
    </p:spTree>
    <p:extLst>
      <p:ext uri="{BB962C8B-B14F-4D97-AF65-F5344CB8AC3E}">
        <p14:creationId xmlns:p14="http://schemas.microsoft.com/office/powerpoint/2010/main" val="352346834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Tools for Logging and Monitoring</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SCAP-SCAP stands for Security Content Automation Protocol. It's a set of open standards that helps automate various security tasks i.e vulnerability management, Configuration Management and compliance checking</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Intrusion Detection System/Intrusion Prevention System : Both are monitoring tool used for monitoring the netwok traffic but there is one difference between them is IDS can detect, not prevent whereas IPS can detect as well as prevent</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Antivirus- Antivirus software, also sometimes referred to as anti-malware, is a program designed to safeguard your devices from malicious software (malware).</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Netflow-NetFlow is a network traffic monitoring protocol developed by Cisco. It essentially acts like a traffic cop on your network, collecting information about the data flowing through your routers and switches. </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208</a:t>
            </a:fld>
            <a:endParaRPr/>
          </a:p>
        </p:txBody>
      </p:sp>
    </p:spTree>
    <p:extLst>
      <p:ext uri="{BB962C8B-B14F-4D97-AF65-F5344CB8AC3E}">
        <p14:creationId xmlns:p14="http://schemas.microsoft.com/office/powerpoint/2010/main" val="275153465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tools for logging and monitoring</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SIEM-SEIM stands for Security Information and Event Management. It's a software solution that acts as a central hub for collecting, analyzing,</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SOAR-SOAR stands for Security Orchestration, Automation, and Response. It's a type of security software platform that helps organizations automate repetitive tasks, coordinate different security tools, and streamline their response to security incidents.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DLP-DLP stands for Data Loss Prevention. It's a set of tools and processes that organizations use to safeguard sensitive data from unauthorized access, disclosure, use, modification,</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SNMP-SNMP, which stands for Simple Network Management Protocol, is an industry-standard protocol for managing network devices. It provides a way to monitor and manage devices like routers, switches, firewalls, printers, and servers on an IP network.</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209</a:t>
            </a:fld>
            <a:endParaRPr/>
          </a:p>
        </p:txBody>
      </p:sp>
    </p:spTree>
    <p:extLst>
      <p:ext uri="{BB962C8B-B14F-4D97-AF65-F5344CB8AC3E}">
        <p14:creationId xmlns:p14="http://schemas.microsoft.com/office/powerpoint/2010/main" val="1449561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indent="0">
              <a:buFont typeface="Arial"/>
              <a:buNone/>
            </a:pPr>
            <a:r>
              <a:rPr lang="en-US" sz="1200">
                <a:solidFill>
                  <a:srgbClr val="434343"/>
                </a:solidFill>
                <a:latin typeface="Open Sans"/>
                <a:ea typeface="Open Sans"/>
                <a:cs typeface="Open Sans"/>
              </a:rPr>
              <a:t>Switch is a device that connects multiple computers and other devices together within a local area network (LAN).</a:t>
            </a:r>
            <a:endParaRPr lang="en-US"/>
          </a:p>
          <a:p>
            <a:pPr marL="0" lvl="0" indent="0" algn="l" rtl="0">
              <a:lnSpc>
                <a:spcPct val="100000"/>
              </a:lnSpc>
              <a:spcBef>
                <a:spcPts val="0"/>
              </a:spcBef>
              <a:spcAft>
                <a:spcPts val="0"/>
              </a:spcAft>
              <a:buClr>
                <a:schemeClr val="dk1"/>
              </a:buClr>
              <a:buSzPts val="1100"/>
              <a:buFont typeface="Arial"/>
              <a:buNone/>
            </a:pPr>
            <a:r>
              <a:rPr lang="en-US" b="1"/>
              <a:t>Switch hardening</a:t>
            </a:r>
            <a:r>
              <a:rPr lang="en-US"/>
              <a:t> is the process of configuring network switches to minimize vulnerabilities and protect against unauthorized access. It involves implementing security measures to prevent unauthorized access, data breaches, and other cyberattacks.</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extLst>
      <p:ext uri="{BB962C8B-B14F-4D97-AF65-F5344CB8AC3E}">
        <p14:creationId xmlns:p14="http://schemas.microsoft.com/office/powerpoint/2010/main" val="242529993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Security Content Automation Protocol</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SCAP stands for </a:t>
            </a:r>
            <a:r>
              <a:rPr lang="en-US" b="1"/>
              <a:t>Security Content Automation Protocol</a:t>
            </a:r>
            <a:r>
              <a:rPr lang="en-US"/>
              <a:t>. It's a set of standards developed by the National Institute of Standards and Technology (NIST) to automate vulnerability management, system configuration assessment, and security policy compliance checks.</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210</a:t>
            </a:fld>
            <a:endParaRPr/>
          </a:p>
        </p:txBody>
      </p:sp>
    </p:spTree>
    <p:extLst>
      <p:ext uri="{BB962C8B-B14F-4D97-AF65-F5344CB8AC3E}">
        <p14:creationId xmlns:p14="http://schemas.microsoft.com/office/powerpoint/2010/main" val="83458887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5545F"/>
              </a:buClr>
              <a:buSzPts val="1200"/>
              <a:buFont typeface="Open Sans"/>
              <a:buNone/>
            </a:pPr>
            <a:r>
              <a:rPr lang="en-US" b="0" i="0">
                <a:solidFill>
                  <a:srgbClr val="45545F"/>
                </a:solidFill>
                <a:latin typeface="Open Sans"/>
                <a:ea typeface="Open Sans"/>
                <a:cs typeface="Open Sans"/>
                <a:sym typeface="Open Sans"/>
              </a:rPr>
              <a:t>SCAP Attributes</a:t>
            </a:r>
            <a:endParaRP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a:solidFill>
                  <a:srgbClr val="3F3F3F"/>
                </a:solidFill>
                <a:latin typeface="Open Sans"/>
                <a:ea typeface="Open Sans"/>
                <a:cs typeface="Open Sans"/>
              </a:rPr>
              <a:t>Standardized Formats</a:t>
            </a:r>
            <a:r>
              <a:rPr lang="en-US" sz="1400">
                <a:solidFill>
                  <a:srgbClr val="3F3F3F"/>
                </a:solidFill>
                <a:latin typeface="Open Sans"/>
                <a:ea typeface="Open Sans"/>
                <a:cs typeface="Open Sans"/>
              </a:rPr>
              <a:t>: </a:t>
            </a:r>
            <a:r>
              <a:rPr lang="en-US" sz="1200">
                <a:solidFill>
                  <a:srgbClr val="3F3F3F"/>
                </a:solidFill>
                <a:latin typeface="Open Sans"/>
                <a:ea typeface="Open Sans"/>
                <a:cs typeface="Open Sans"/>
              </a:rPr>
              <a:t>SCAP defines common formats for expressing information about vulnerabilities, security configurations, and patching information. This ensures different security tools can understand and utilize this data seamlessly</a:t>
            </a:r>
            <a:r>
              <a:rPr lang="en-US" sz="1400">
                <a:solidFill>
                  <a:srgbClr val="3F3F3F"/>
                </a:solidFill>
                <a:latin typeface="Open Sans"/>
                <a:ea typeface="Open Sans"/>
                <a:cs typeface="Open Sans"/>
              </a:rPr>
              <a:t>.</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a:solidFill>
                  <a:srgbClr val="3F3F3F"/>
                </a:solidFill>
                <a:latin typeface="Open Sans"/>
                <a:ea typeface="Open Sans"/>
                <a:cs typeface="Open Sans"/>
              </a:rPr>
              <a:t>Automation</a:t>
            </a:r>
            <a:r>
              <a:rPr lang="en-US" sz="1400">
                <a:solidFill>
                  <a:srgbClr val="3F3F3F"/>
                </a:solidFill>
                <a:latin typeface="Open Sans"/>
                <a:ea typeface="Open Sans"/>
                <a:cs typeface="Open Sans"/>
              </a:rPr>
              <a:t>: </a:t>
            </a:r>
            <a:r>
              <a:rPr lang="en-US" sz="1200">
                <a:solidFill>
                  <a:srgbClr val="3F3F3F"/>
                </a:solidFill>
                <a:latin typeface="Open Sans"/>
                <a:ea typeface="Open Sans"/>
                <a:cs typeface="Open Sans"/>
              </a:rPr>
              <a:t>SCAP facilitates the automation of vulnerability management tasks, allowing organizations to automate processes like vulnerability scanning, configuration assessment, and patch deployment.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a:solidFill>
                  <a:srgbClr val="3F3F3F"/>
                </a:solidFill>
                <a:latin typeface="Open Sans"/>
                <a:ea typeface="Open Sans"/>
                <a:cs typeface="Open Sans"/>
              </a:rPr>
              <a:t>Open Source and Vendor-Neutral</a:t>
            </a:r>
            <a:r>
              <a:rPr lang="en-US" sz="1200">
                <a:solidFill>
                  <a:srgbClr val="3F3F3F"/>
                </a:solidFill>
                <a:latin typeface="Open Sans"/>
                <a:ea typeface="Open Sans"/>
                <a:cs typeface="Open Sans"/>
              </a:rPr>
              <a:t>: SCAP is an open-source and vendor-neutral approach, meaning it's not tied to any specific security product or vendor. This allows for interoperability between different security tools from various vendors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467" name="Google Shape;46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603241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872add672_5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ge872add672_5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65100" lvl="0" indent="0" algn="l" rtl="0">
              <a:lnSpc>
                <a:spcPct val="100000"/>
              </a:lnSpc>
              <a:spcBef>
                <a:spcPts val="0"/>
              </a:spcBef>
              <a:spcAft>
                <a:spcPts val="0"/>
              </a:spcAft>
              <a:buClr>
                <a:srgbClr val="6B85B8"/>
              </a:buClr>
              <a:buSzPts val="1400"/>
              <a:buFont typeface="Open Sans"/>
              <a:buNone/>
            </a:pPr>
            <a:r>
              <a:rPr lang="en-US">
                <a:latin typeface="Open Sans"/>
                <a:ea typeface="Open Sans"/>
                <a:cs typeface="Open Sans"/>
                <a:sym typeface="Open Sans"/>
              </a:rPr>
              <a:t>Trainer Notes:</a:t>
            </a:r>
          </a:p>
          <a:p>
            <a:pPr marL="165100" lvl="0" indent="0" algn="l" rtl="0">
              <a:lnSpc>
                <a:spcPct val="100000"/>
              </a:lnSpc>
              <a:spcBef>
                <a:spcPts val="0"/>
              </a:spcBef>
              <a:spcAft>
                <a:spcPts val="0"/>
              </a:spcAft>
              <a:buClr>
                <a:srgbClr val="6B85B8"/>
              </a:buClr>
              <a:buSzPts val="1400"/>
              <a:buFont typeface="Open Sans"/>
              <a:buNone/>
            </a:pPr>
            <a:endParaRPr lang="en-US">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r>
              <a:rPr lang="en-US">
                <a:latin typeface="Open Sans"/>
                <a:ea typeface="Open Sans"/>
                <a:cs typeface="Open Sans"/>
                <a:sym typeface="Open Sans"/>
              </a:rPr>
              <a:t>Explain the components of SCAP</a:t>
            </a:r>
          </a:p>
          <a:p>
            <a:pPr marL="165100" lvl="0" indent="0" algn="l" rtl="0">
              <a:lnSpc>
                <a:spcPct val="100000"/>
              </a:lnSpc>
              <a:spcBef>
                <a:spcPts val="0"/>
              </a:spcBef>
              <a:spcAft>
                <a:spcPts val="0"/>
              </a:spcAft>
              <a:buClr>
                <a:srgbClr val="6B85B8"/>
              </a:buClr>
              <a:buSzPts val="1400"/>
              <a:buFont typeface="Open Sans"/>
              <a:buNone/>
            </a:pPr>
            <a:endParaRPr lang="en-US">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r>
              <a:rPr lang="en-US"/>
              <a:t>The Open Vulnerability and Assessment Language (OVAL) is directly related to SCAP, functioning as the language within the SCAP framework.</a:t>
            </a:r>
            <a:r>
              <a:rPr lang="en-US" sz="1200">
                <a:solidFill>
                  <a:srgbClr val="404040"/>
                </a:solidFill>
                <a:latin typeface="Open Sans"/>
                <a:ea typeface="Open Sans"/>
                <a:cs typeface="Open Sans"/>
              </a:rPr>
              <a:t> It's a way to express information about vulnerabilities and system configurations in a structured and machine-readable format facilitating interoperability between different security tools</a:t>
            </a:r>
            <a:endParaRPr lang="en-US">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endParaRPr lang="en-US">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r>
              <a:rPr lang="en-US"/>
              <a:t>XCCDF, which stands for eXtensible Configuration Checklist Description Format, is a core component of the SCAP (Security Content Automation Protocol) framework. It's an XML-based language designed for representing security checklists, benchmarks, and related configuration documents in a machine-readable format.</a:t>
            </a:r>
          </a:p>
          <a:p>
            <a:pPr marL="165100" lvl="0" indent="0" algn="l" rtl="0">
              <a:lnSpc>
                <a:spcPct val="100000"/>
              </a:lnSpc>
              <a:spcBef>
                <a:spcPts val="0"/>
              </a:spcBef>
              <a:spcAft>
                <a:spcPts val="0"/>
              </a:spcAft>
              <a:buClr>
                <a:srgbClr val="6B85B8"/>
              </a:buClr>
              <a:buSzPts val="1400"/>
              <a:buFont typeface="Open Sans"/>
              <a:buNone/>
            </a:pPr>
            <a:endParaRPr lang="en-US">
              <a:latin typeface="Open Sans"/>
              <a:ea typeface="Open Sans"/>
              <a:cs typeface="Open Sans"/>
              <a:sym typeface="Open Sans"/>
            </a:endParaRPr>
          </a:p>
          <a:p>
            <a:pPr marL="165100" lvl="0" indent="0" algn="l" rtl="0">
              <a:lnSpc>
                <a:spcPct val="100000"/>
              </a:lnSpc>
              <a:spcBef>
                <a:spcPts val="0"/>
              </a:spcBef>
              <a:spcAft>
                <a:spcPts val="0"/>
              </a:spcAft>
              <a:buClr>
                <a:srgbClr val="6B85B8"/>
              </a:buClr>
              <a:buSzPts val="1400"/>
              <a:buFont typeface="Open Sans"/>
              <a:buNone/>
            </a:pPr>
            <a:r>
              <a:rPr lang="en-US"/>
              <a:t>CVSS stands for </a:t>
            </a:r>
            <a:r>
              <a:rPr lang="en-US" b="1"/>
              <a:t>Common Vulnerability Scoring System</a:t>
            </a:r>
            <a:r>
              <a:rPr lang="en-US"/>
              <a:t>. It's an industry-standard method for assigning a severity score to computer system security vulnerabilities. This score helps prioritize which vulnerabilities to address first, allowing security teams to allocate resources effectively.</a:t>
            </a:r>
            <a:endParaRPr>
              <a:latin typeface="Open Sans"/>
              <a:ea typeface="Open Sans"/>
              <a:cs typeface="Open Sans"/>
              <a:sym typeface="Open Sans"/>
            </a:endParaRPr>
          </a:p>
        </p:txBody>
      </p:sp>
      <p:sp>
        <p:nvSpPr>
          <p:cNvPr id="935" name="Google Shape;935;ge872add672_5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212</a:t>
            </a:fld>
            <a:endParaRPr/>
          </a:p>
        </p:txBody>
      </p:sp>
    </p:spTree>
    <p:extLst>
      <p:ext uri="{BB962C8B-B14F-4D97-AF65-F5344CB8AC3E}">
        <p14:creationId xmlns:p14="http://schemas.microsoft.com/office/powerpoint/2010/main" val="187675858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SNMP</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SNMP, which stands for Simple Network Management Protocol, is an industry-standard protocol for managing network devices. It provides a way to monitor and manage devices like routers, switches, firewalls, printers, and servers on an IP network. SNMP is a fundamental protocol for network management, offering a standardized and efficient way to monitor and manage network devices.</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213</a:t>
            </a:fld>
            <a:endParaRPr/>
          </a:p>
        </p:txBody>
      </p:sp>
    </p:spTree>
    <p:extLst>
      <p:ext uri="{BB962C8B-B14F-4D97-AF65-F5344CB8AC3E}">
        <p14:creationId xmlns:p14="http://schemas.microsoft.com/office/powerpoint/2010/main" val="33941591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components of SNMP</a:t>
            </a:r>
          </a:p>
          <a:p>
            <a:endParaRPr lang="en-US"/>
          </a:p>
          <a:p>
            <a:r>
              <a:rPr lang="en-US" b="1"/>
              <a:t>SNMP agent:</a:t>
            </a:r>
            <a:r>
              <a:rPr lang="en-US"/>
              <a:t> A software program running on the network device that collects and maintains management information about the device.</a:t>
            </a:r>
          </a:p>
          <a:p>
            <a:endParaRPr lang="en-US" b="1"/>
          </a:p>
          <a:p>
            <a:r>
              <a:rPr lang="en-US" b="1"/>
              <a:t>SNMP manager:</a:t>
            </a:r>
            <a:r>
              <a:rPr lang="en-US"/>
              <a:t> A network management system (NMS) that communicates with the agents to retrieve or modify information on the devices.</a:t>
            </a:r>
          </a:p>
          <a:p>
            <a:endParaRPr lang="en-US"/>
          </a:p>
          <a:p>
            <a:r>
              <a:rPr lang="en-US"/>
              <a:t>SNMP Trap-An SNMP trap, is a specific type of message sent by an SNMP agent to a network management system (NMS) </a:t>
            </a:r>
            <a:r>
              <a:rPr lang="en-US" b="1"/>
              <a:t>without being prompted</a:t>
            </a:r>
            <a:r>
              <a:rPr lang="en-US"/>
              <a:t>. It acts as an alert mechanism, notifying the NMS about significant events or issues that occur on the network device.</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Management Information Base:</a:t>
            </a:r>
            <a:r>
              <a:rPr lang="en-US" sz="1200">
                <a:solidFill>
                  <a:srgbClr val="434343"/>
                </a:solidFill>
                <a:latin typeface="Open Sans"/>
                <a:ea typeface="Open Sans"/>
                <a:cs typeface="Open Sans"/>
              </a:rPr>
              <a:t>SNMP uses MIB to specify the type of information that can be monitored or managed on a device. Each piece of information within MIB is assigned a unique identifier called an Object Identifier (OID).</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127674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SNMP trap in details</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a:solidFill>
                  <a:srgbClr val="3F3F3F"/>
                </a:solidFill>
                <a:latin typeface="Open Sans"/>
                <a:ea typeface="Open Sans"/>
                <a:cs typeface="Open Sans"/>
              </a:rPr>
              <a:t>Simple Network Management Protocol (SNMP) traps are alert messages sent from an SNMP-enabled device to a management station or system to indicate a significant event or a change in the device’s status.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a:solidFill>
                  <a:srgbClr val="3F3F3F"/>
                </a:solidFill>
                <a:latin typeface="Open Sans"/>
                <a:ea typeface="Open Sans"/>
                <a:cs typeface="Open Sans"/>
              </a:rPr>
              <a:t>Characteristics of SNMP Traps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a:t>Alert messages</a:t>
            </a:r>
            <a:r>
              <a:rPr lang="en-US"/>
              <a:t> sent by network devices (agents) to a network management system (NMS)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a:t>Unsolicited notifications</a:t>
            </a:r>
            <a:r>
              <a:rPr lang="en-US"/>
              <a:t> about significant events (errors, warnings, etc.)</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a:t>Faster response</a:t>
            </a:r>
            <a:r>
              <a:rPr lang="en-US"/>
              <a:t> compared to SNMP polling (NMS requesting information)</a:t>
            </a:r>
            <a:r>
              <a:rPr lang="en-US" b="1"/>
              <a:t>Trap content:</a:t>
            </a:r>
            <a:r>
              <a:rPr lang="en-US"/>
              <a:t> device info, event type, severity, timestamp, and additional details</a:t>
            </a: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215</a:t>
            </a:fld>
            <a:endParaRPr/>
          </a:p>
        </p:txBody>
      </p:sp>
    </p:spTree>
    <p:extLst>
      <p:ext uri="{BB962C8B-B14F-4D97-AF65-F5344CB8AC3E}">
        <p14:creationId xmlns:p14="http://schemas.microsoft.com/office/powerpoint/2010/main" val="209022636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Attributes of SNMP v3</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Message Integrity-</a:t>
            </a:r>
            <a:r>
              <a:rPr lang="en-US" sz="1200">
                <a:solidFill>
                  <a:srgbClr val="3F3F3F"/>
                </a:solidFill>
                <a:latin typeface="Open Sans"/>
                <a:ea typeface="Open Sans"/>
                <a:cs typeface="Open Sans"/>
              </a:rPr>
              <a:t>By including a checksum within a trap message, SNMPv3 ensures that the data has not been altered during transmission, providing confidence that the information is accurate and uncorrupted</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lang="en-US" b="1"/>
          </a:p>
          <a:p>
            <a:pPr marL="0" marR="0" lvl="0" indent="0" algn="l" rtl="0">
              <a:lnSpc>
                <a:spcPct val="100000"/>
              </a:lnSpc>
              <a:spcBef>
                <a:spcPts val="0"/>
              </a:spcBef>
              <a:spcAft>
                <a:spcPts val="0"/>
              </a:spcAft>
              <a:buClr>
                <a:srgbClr val="000000"/>
              </a:buClr>
              <a:buSzPts val="1400"/>
              <a:buFont typeface="Arial"/>
              <a:buNone/>
            </a:pPr>
            <a:r>
              <a:rPr lang="en-US" b="1"/>
              <a:t>Authentication:</a:t>
            </a:r>
            <a:r>
              <a:rPr lang="en-US"/>
              <a:t> SNMPv3 utilizes strong authentication mechanisms to verify the identity of both the SNMP manager (NMS) and the SNMP agent (network device) before allowing access. This helps prevent unauthorized access to network management information.</a:t>
            </a:r>
          </a:p>
          <a:p>
            <a:pPr marL="0" marR="0" lvl="0" indent="0" algn="l" rtl="0">
              <a:lnSpc>
                <a:spcPct val="100000"/>
              </a:lnSpc>
              <a:spcBef>
                <a:spcPts val="0"/>
              </a:spcBef>
              <a:spcAft>
                <a:spcPts val="0"/>
              </a:spcAft>
              <a:buClr>
                <a:srgbClr val="000000"/>
              </a:buClr>
              <a:buSzPts val="1400"/>
              <a:buFont typeface="Arial"/>
              <a:buNone/>
            </a:pPr>
            <a:endParaRPr lang="en-US" b="1"/>
          </a:p>
          <a:p>
            <a:pPr marL="0" marR="0" lvl="0" indent="0" algn="l" rtl="0">
              <a:lnSpc>
                <a:spcPct val="100000"/>
              </a:lnSpc>
              <a:spcBef>
                <a:spcPts val="0"/>
              </a:spcBef>
              <a:spcAft>
                <a:spcPts val="0"/>
              </a:spcAft>
              <a:buClr>
                <a:srgbClr val="000000"/>
              </a:buClr>
              <a:buSzPts val="1400"/>
              <a:buFont typeface="Arial"/>
              <a:buNone/>
            </a:pPr>
            <a:r>
              <a:rPr lang="en-US" b="1"/>
              <a:t>Encryption:</a:t>
            </a:r>
            <a:r>
              <a:rPr lang="en-US"/>
              <a:t> SNMPv3 offers data encryption to scramble the contents of SNMP messages during communication. This ensures that even if someone intercepts the messages, they cannot understand the information being exchanged.</a:t>
            </a:r>
            <a:endParaRPr>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76" name="Google Shape;1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005358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diagram, there is SNMP server and SNMP clients i.e routers, switches , server , communication among them is taking place through SNMP protocols and messages exchange between them are called snmp traps which was described in details in previous slides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158346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e85d73439a_1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ge85d73439a_1_4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What is IDS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IDS stands for Intrusion Detection System. It acts like a security alarm for your network, constantly monitoring traffic for suspicious activity that might indicate an attempted attack. An IDS continuously analyzes network traffic, examining data packets flowing through your network.</a:t>
            </a:r>
            <a:endParaRPr/>
          </a:p>
        </p:txBody>
      </p:sp>
      <p:sp>
        <p:nvSpPr>
          <p:cNvPr id="780" name="Google Shape;780;ge85d73439a_1_4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218</a:t>
            </a:fld>
            <a:endParaRPr/>
          </a:p>
        </p:txBody>
      </p:sp>
    </p:spTree>
    <p:extLst>
      <p:ext uri="{BB962C8B-B14F-4D97-AF65-F5344CB8AC3E}">
        <p14:creationId xmlns:p14="http://schemas.microsoft.com/office/powerpoint/2010/main" val="210465450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Trainer Note: Function of IDS</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Traffic Analysis </a:t>
            </a:r>
            <a:r>
              <a:rPr lang="en-US" sz="1200">
                <a:solidFill>
                  <a:srgbClr val="3F3F3F"/>
                </a:solidFill>
                <a:latin typeface="Open Sans"/>
                <a:ea typeface="Open Sans"/>
                <a:cs typeface="Open Sans"/>
              </a:rPr>
              <a:t>IDSs inspect network traffic in real time, examining data packets for unusual patterns, signatures, or behaviors that may indicate a security threat.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Alerts and Notification: When a potential threat is detected, NIDSs generate alerts or notifications, allowing security teams to investigate and respond to incidents promptly. They use sensors and collectors to gather information to raise the alert.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Passive Role:NIDSs do not actively block or prevent attacks but rather serve as early warning systems, providing insights into potential security breaches.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rtl="0">
              <a:lnSpc>
                <a:spcPct val="100000"/>
              </a:lnSpc>
              <a:spcBef>
                <a:spcPts val="0"/>
              </a:spcBef>
              <a:spcAft>
                <a:spcPts val="0"/>
              </a:spcAft>
              <a:buClr>
                <a:srgbClr val="000000"/>
              </a:buClr>
              <a:buSzPts val="1400"/>
              <a:buFont typeface="Arial"/>
              <a:buNone/>
            </a:pPr>
            <a:endParaRPr>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76" name="Google Shape;1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4334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dd024f7d67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400"/>
              <a:buFont typeface="Arial"/>
              <a:buNone/>
            </a:pPr>
            <a:endParaRPr lang="en-US" i="1"/>
          </a:p>
          <a:p>
            <a:pPr marL="0" lvl="0" indent="0" algn="l" rtl="0">
              <a:lnSpc>
                <a:spcPct val="100000"/>
              </a:lnSpc>
              <a:spcBef>
                <a:spcPct val="0"/>
              </a:spcBef>
              <a:spcAft>
                <a:spcPct val="0"/>
              </a:spcAft>
              <a:buClr>
                <a:schemeClr val="dk1"/>
              </a:buClr>
              <a:buSzPts val="1400"/>
              <a:buFont typeface="Arial"/>
              <a:buNone/>
            </a:pPr>
            <a:r>
              <a:rPr lang="en-US" i="1"/>
              <a:t>Switch Hardening Measure</a:t>
            </a:r>
          </a:p>
          <a:p>
            <a:pPr marL="0" lvl="0" indent="0" algn="l" rtl="0">
              <a:lnSpc>
                <a:spcPct val="100000"/>
              </a:lnSpc>
              <a:spcBef>
                <a:spcPct val="0"/>
              </a:spcBef>
              <a:spcAft>
                <a:spcPct val="0"/>
              </a:spcAft>
              <a:buClr>
                <a:schemeClr val="dk1"/>
              </a:buClr>
              <a:buSzPts val="1400"/>
              <a:buFont typeface="Arial"/>
              <a:buNone/>
            </a:pPr>
            <a:endParaRPr lang="en-US" i="1"/>
          </a:p>
          <a:p>
            <a:pPr marL="0" lvl="0" indent="0" algn="l" rtl="0">
              <a:lnSpc>
                <a:spcPct val="100000"/>
              </a:lnSpc>
              <a:spcBef>
                <a:spcPct val="0"/>
              </a:spcBef>
              <a:spcAft>
                <a:spcPct val="0"/>
              </a:spcAft>
              <a:buClr>
                <a:schemeClr val="dk1"/>
              </a:buClr>
              <a:buSzPts val="1400"/>
              <a:buFont typeface="Arial"/>
              <a:buNone/>
            </a:pPr>
            <a:r>
              <a:rPr lang="en-US" i="1"/>
              <a:t>Configure Strong password for authentication</a:t>
            </a:r>
          </a:p>
          <a:p>
            <a:pPr marL="0" lvl="0" indent="0" algn="l" rtl="0">
              <a:lnSpc>
                <a:spcPct val="100000"/>
              </a:lnSpc>
              <a:spcBef>
                <a:spcPct val="0"/>
              </a:spcBef>
              <a:spcAft>
                <a:spcPct val="0"/>
              </a:spcAft>
              <a:buClr>
                <a:schemeClr val="dk1"/>
              </a:buClr>
              <a:buSzPts val="1400"/>
              <a:buFont typeface="Arial"/>
              <a:buNone/>
            </a:pPr>
            <a:endParaRPr lang="en-US" i="1"/>
          </a:p>
          <a:p>
            <a:pPr marL="0" lvl="0" indent="0" algn="l" rtl="0">
              <a:lnSpc>
                <a:spcPct val="100000"/>
              </a:lnSpc>
              <a:spcBef>
                <a:spcPct val="0"/>
              </a:spcBef>
              <a:spcAft>
                <a:spcPct val="0"/>
              </a:spcAft>
              <a:buClr>
                <a:schemeClr val="dk1"/>
              </a:buClr>
              <a:buSzPts val="1400"/>
              <a:buFont typeface="Arial"/>
              <a:buNone/>
            </a:pPr>
            <a:r>
              <a:rPr lang="en-US" i="1"/>
              <a:t>Regularly updates the firmware of switches </a:t>
            </a:r>
          </a:p>
          <a:p>
            <a:pPr marL="0" lvl="0" indent="0" algn="l" rtl="0">
              <a:lnSpc>
                <a:spcPct val="100000"/>
              </a:lnSpc>
              <a:spcBef>
                <a:spcPct val="0"/>
              </a:spcBef>
              <a:spcAft>
                <a:spcPct val="0"/>
              </a:spcAft>
              <a:buClr>
                <a:schemeClr val="dk1"/>
              </a:buClr>
              <a:buSzPts val="1400"/>
              <a:buFont typeface="Arial"/>
              <a:buNone/>
            </a:pPr>
            <a:endParaRPr lang="en-US" i="1"/>
          </a:p>
          <a:p>
            <a:pPr marL="0" lvl="0" indent="0" algn="l" rtl="0">
              <a:lnSpc>
                <a:spcPct val="100000"/>
              </a:lnSpc>
              <a:spcBef>
                <a:spcPct val="0"/>
              </a:spcBef>
              <a:spcAft>
                <a:spcPct val="0"/>
              </a:spcAft>
              <a:buClr>
                <a:schemeClr val="dk1"/>
              </a:buClr>
              <a:buSzPts val="1400"/>
              <a:buFont typeface="Arial"/>
              <a:buNone/>
            </a:pPr>
            <a:r>
              <a:rPr lang="en-US" i="1"/>
              <a:t>Limit management access for managing the switch</a:t>
            </a:r>
          </a:p>
          <a:p>
            <a:pPr marL="0" lvl="0" indent="0" algn="l" rtl="0">
              <a:lnSpc>
                <a:spcPct val="100000"/>
              </a:lnSpc>
              <a:spcBef>
                <a:spcPct val="0"/>
              </a:spcBef>
              <a:spcAft>
                <a:spcPct val="0"/>
              </a:spcAft>
              <a:buClr>
                <a:schemeClr val="dk1"/>
              </a:buClr>
              <a:buSzPts val="1400"/>
              <a:buFont typeface="Arial"/>
              <a:buNone/>
            </a:pPr>
            <a:endParaRPr lang="en-US" i="1"/>
          </a:p>
          <a:p>
            <a:pPr marL="0" lvl="0" indent="0" algn="l" rtl="0">
              <a:lnSpc>
                <a:spcPct val="100000"/>
              </a:lnSpc>
              <a:spcBef>
                <a:spcPct val="0"/>
              </a:spcBef>
              <a:spcAft>
                <a:spcPct val="0"/>
              </a:spcAft>
              <a:buClr>
                <a:schemeClr val="dk1"/>
              </a:buClr>
              <a:buSzPts val="1400"/>
              <a:buFont typeface="Arial"/>
              <a:buNone/>
            </a:pPr>
            <a:r>
              <a:rPr lang="en-US" i="1"/>
              <a:t>Configure port security to allow only authorized system to connect</a:t>
            </a:r>
          </a:p>
          <a:p>
            <a:pPr marL="0" lvl="0" indent="0" algn="l" rtl="0">
              <a:lnSpc>
                <a:spcPct val="100000"/>
              </a:lnSpc>
              <a:spcBef>
                <a:spcPct val="0"/>
              </a:spcBef>
              <a:spcAft>
                <a:spcPct val="0"/>
              </a:spcAft>
              <a:buClr>
                <a:schemeClr val="dk1"/>
              </a:buClr>
              <a:buSzPts val="1400"/>
              <a:buFont typeface="Arial"/>
              <a:buNone/>
            </a:pPr>
            <a:endParaRPr lang="en-US" i="1"/>
          </a:p>
          <a:p>
            <a:pPr marL="0" lvl="0" indent="0" algn="l" rtl="0">
              <a:lnSpc>
                <a:spcPct val="100000"/>
              </a:lnSpc>
              <a:spcBef>
                <a:spcPct val="0"/>
              </a:spcBef>
              <a:spcAft>
                <a:spcPct val="0"/>
              </a:spcAft>
              <a:buClr>
                <a:schemeClr val="dk1"/>
              </a:buClr>
              <a:buSzPts val="1400"/>
              <a:buFont typeface="Arial"/>
              <a:buNone/>
            </a:pPr>
            <a:r>
              <a:rPr lang="en-US" b="1"/>
              <a:t>Storm control</a:t>
            </a:r>
            <a:r>
              <a:rPr lang="en-US"/>
              <a:t> is a network feature designed to prevent excessive broadcast, multicast, or unknown unicast traffic from overwhelming a network and causing a broadcast storm</a:t>
            </a:r>
            <a:endParaRPr i="1"/>
          </a:p>
        </p:txBody>
      </p:sp>
      <p:sp>
        <p:nvSpPr>
          <p:cNvPr id="1254" name="Google Shape;1254;gdd024f7d67_0_1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What is IPS IPS stands for Intrusion Prevention System. It's the security guard counterpart to an Intrusion Detection System (IDS). While IDS focuses on identifying and alerting about suspicious activity, IPS takes a more proactive approach to directly prevent those threats from harming your network.</a:t>
            </a:r>
            <a:endParaRPr/>
          </a:p>
        </p:txBody>
      </p:sp>
      <p:sp>
        <p:nvSpPr>
          <p:cNvPr id="819" name="Google Shape;81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60074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functioning of IPS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sz="1200" b="1">
                <a:solidFill>
                  <a:srgbClr val="434343"/>
                </a:solidFill>
                <a:latin typeface="Open Sans"/>
                <a:ea typeface="Open Sans"/>
                <a:cs typeface="Open Sans"/>
                <a:sym typeface="Open Sans"/>
              </a:rPr>
              <a:t>Real Time Analysis and Actions</a:t>
            </a:r>
            <a:r>
              <a:rPr lang="en-US" sz="1200">
                <a:solidFill>
                  <a:srgbClr val="434343"/>
                </a:solidFill>
                <a:latin typeface="Open Sans"/>
                <a:ea typeface="Open Sans"/>
                <a:cs typeface="Open Sans"/>
                <a:sym typeface="Open Sans"/>
              </a:rPr>
              <a:t>: NIPSs continuously analyze network traffic (much like NIDSs) but with the added ability to take immediate action, rather than simply monitoring and generating alerts.</a:t>
            </a:r>
          </a:p>
          <a:p>
            <a:pPr marL="0" lvl="0" indent="0" algn="l" rtl="0">
              <a:lnSpc>
                <a:spcPct val="100000"/>
              </a:lnSpc>
              <a:spcBef>
                <a:spcPts val="0"/>
              </a:spcBef>
              <a:spcAft>
                <a:spcPts val="0"/>
              </a:spcAft>
              <a:buClr>
                <a:schemeClr val="dk1"/>
              </a:buClr>
              <a:buSzPts val="1100"/>
              <a:buFont typeface="Arial"/>
              <a:buNone/>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Blocking Threats</a:t>
            </a:r>
            <a:r>
              <a:rPr lang="en-US" sz="1200">
                <a:solidFill>
                  <a:srgbClr val="434343"/>
                </a:solidFill>
                <a:latin typeface="Open Sans"/>
                <a:ea typeface="Open Sans"/>
                <a:cs typeface="Open Sans"/>
                <a:sym typeface="Open Sans"/>
              </a:rPr>
              <a:t>: IPS can take proactive steps to block or prevent malicious activity, such as dropping suspicious packets or blocking access to specific IP addresses.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Policy Enforcement</a:t>
            </a:r>
            <a:r>
              <a:rPr lang="en-US" sz="1200">
                <a:solidFill>
                  <a:srgbClr val="434343"/>
                </a:solidFill>
                <a:latin typeface="Open Sans"/>
                <a:ea typeface="Open Sans"/>
                <a:cs typeface="Open Sans"/>
                <a:sym typeface="Open Sans"/>
              </a:rPr>
              <a:t>: NIPSs can enforce security policies and rules defined by administrators, ensuring that network traffic complies with security guidelines.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Alerting and Reporting</a:t>
            </a:r>
            <a:r>
              <a:rPr lang="en-US" sz="1200">
                <a:solidFill>
                  <a:srgbClr val="434343"/>
                </a:solidFill>
                <a:latin typeface="Open Sans"/>
                <a:ea typeface="Open Sans"/>
                <a:cs typeface="Open Sans"/>
                <a:sym typeface="Open Sans"/>
              </a:rPr>
              <a:t>: IPSs also generate alerts and reports, giving administrators visibility into the security events occurring within the network.</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221</a:t>
            </a:fld>
            <a:endParaRPr/>
          </a:p>
        </p:txBody>
      </p:sp>
    </p:spTree>
    <p:extLst>
      <p:ext uri="{BB962C8B-B14F-4D97-AF65-F5344CB8AC3E}">
        <p14:creationId xmlns:p14="http://schemas.microsoft.com/office/powerpoint/2010/main" val="37643209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eb6890d798_1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6" name="Google Shape;1216;geb6890d798_1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Security Information and Event Management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SEIM, which stands for Security Information and Event Management, is a critical tool for organizations looking to strengthen their security posture. It acts as a central hub that collects, analyzes, and stores security data from various sources across your IT infrastructure.</a:t>
            </a:r>
            <a:endParaRPr/>
          </a:p>
        </p:txBody>
      </p:sp>
      <p:sp>
        <p:nvSpPr>
          <p:cNvPr id="1217" name="Google Shape;1217;geb6890d798_1_1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222</a:t>
            </a:fld>
            <a:endParaRPr/>
          </a:p>
        </p:txBody>
      </p:sp>
    </p:spTree>
    <p:extLst>
      <p:ext uri="{BB962C8B-B14F-4D97-AF65-F5344CB8AC3E}">
        <p14:creationId xmlns:p14="http://schemas.microsoft.com/office/powerpoint/2010/main" val="219787343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eb6890d798_1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5" name="Google Shape;1225;geb6890d798_1_1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Correlate SIEM with SEM and SIM</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It consist of two components Security Event Management and Security Information Management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a:t>SEM:</a:t>
            </a:r>
            <a:r>
              <a:rPr lang="en-US"/>
              <a:t> Primarily focused on </a:t>
            </a:r>
            <a:r>
              <a:rPr lang="en-US" b="1"/>
              <a:t>real-time monitoring and analysis of security events</a:t>
            </a:r>
            <a:r>
              <a:rPr lang="en-US"/>
              <a:t>. It looks for suspicious activity within your network and generates alerts for potential security incidents.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a:t>SIM:</a:t>
            </a:r>
            <a:r>
              <a:rPr lang="en-US"/>
              <a:t> Concentrates on the </a:t>
            </a:r>
            <a:r>
              <a:rPr lang="en-US" b="1"/>
              <a:t>long-term storage, analysis, and reporting of security data</a:t>
            </a:r>
            <a:r>
              <a:rPr lang="en-US"/>
              <a:t>. It provides historical context and helps identify trends or patterns that might indicate broader security issues</a:t>
            </a:r>
            <a:endParaRPr/>
          </a:p>
        </p:txBody>
      </p:sp>
      <p:sp>
        <p:nvSpPr>
          <p:cNvPr id="1226" name="Google Shape;1226;geb6890d798_1_1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223</a:t>
            </a:fld>
            <a:endParaRPr/>
          </a:p>
        </p:txBody>
      </p:sp>
    </p:spTree>
    <p:extLst>
      <p:ext uri="{BB962C8B-B14F-4D97-AF65-F5344CB8AC3E}">
        <p14:creationId xmlns:p14="http://schemas.microsoft.com/office/powerpoint/2010/main" val="932322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eb6890d798_1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geb6890d798_1_2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SIEM Process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Step 1 SIEM collects data from various sources (</a:t>
            </a:r>
            <a:r>
              <a:rPr lang="en-US" sz="1200" b="0" i="0" u="none" strike="noStrike" cap="none">
                <a:solidFill>
                  <a:srgbClr val="434343"/>
                </a:solidFill>
                <a:latin typeface="Open Sans"/>
                <a:ea typeface="Open Sans"/>
                <a:cs typeface="Open Sans"/>
                <a:sym typeface="Open Sans"/>
              </a:rPr>
              <a:t>Network devices, servers, firewalls, and IDS/IPS)</a:t>
            </a:r>
          </a:p>
          <a:p>
            <a:pPr marL="0" lvl="0" indent="0" algn="l" rtl="0">
              <a:lnSpc>
                <a:spcPct val="100000"/>
              </a:lnSpc>
              <a:spcBef>
                <a:spcPts val="0"/>
              </a:spcBef>
              <a:spcAft>
                <a:spcPts val="0"/>
              </a:spcAft>
              <a:buSzPts val="1400"/>
              <a:buNone/>
            </a:pPr>
            <a:endParaRPr lang="en-US" sz="1200" b="0" i="0" u="none" strike="noStrike" cap="none">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b="0" i="0" u="none" strike="noStrike" cap="none">
                <a:solidFill>
                  <a:srgbClr val="434343"/>
                </a:solidFill>
                <a:latin typeface="Open Sans"/>
                <a:ea typeface="Open Sans"/>
                <a:cs typeface="Open Sans"/>
                <a:sym typeface="Open Sans"/>
              </a:rPr>
              <a:t>Step 2 Once it collects information, it normalize and aggregate the data as it may contain redundant data</a:t>
            </a:r>
          </a:p>
          <a:p>
            <a:pPr marL="0" lvl="0" indent="0" algn="l" rtl="0">
              <a:lnSpc>
                <a:spcPct val="100000"/>
              </a:lnSpc>
              <a:spcBef>
                <a:spcPts val="0"/>
              </a:spcBef>
              <a:spcAft>
                <a:spcPts val="0"/>
              </a:spcAft>
              <a:buSzPts val="1400"/>
              <a:buNone/>
            </a:pPr>
            <a:endParaRPr lang="en-US" sz="1200" b="0" i="0" u="none" strike="noStrike" cap="none">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b="0" i="0" u="none" strike="noStrike" cap="none">
                <a:solidFill>
                  <a:srgbClr val="434343"/>
                </a:solidFill>
                <a:latin typeface="Open Sans"/>
                <a:ea typeface="Open Sans"/>
                <a:cs typeface="Open Sans"/>
                <a:sym typeface="Open Sans"/>
              </a:rPr>
              <a:t>Step 3 Once normalization is complete and redundant data is removed, it start analysing the data and identify threats</a:t>
            </a:r>
          </a:p>
          <a:p>
            <a:pPr marL="0" lvl="0" indent="0" algn="l" rtl="0">
              <a:lnSpc>
                <a:spcPct val="100000"/>
              </a:lnSpc>
              <a:spcBef>
                <a:spcPts val="0"/>
              </a:spcBef>
              <a:spcAft>
                <a:spcPts val="0"/>
              </a:spcAft>
              <a:buSzPts val="1400"/>
              <a:buNone/>
            </a:pPr>
            <a:endParaRPr lang="en-US" sz="1200" b="0" i="0" u="none" strike="noStrike" cap="none">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434343"/>
                </a:solidFill>
                <a:latin typeface="Open Sans"/>
                <a:ea typeface="Open Sans"/>
                <a:cs typeface="Open Sans"/>
                <a:sym typeface="Open Sans"/>
              </a:rPr>
              <a:t>Step 4 Pinpoint security breaches and enable organizations to investigate alerts</a:t>
            </a:r>
          </a:p>
          <a:p>
            <a:pPr marL="0" lvl="0" indent="0" algn="l" rtl="0">
              <a:lnSpc>
                <a:spcPct val="100000"/>
              </a:lnSpc>
              <a:spcBef>
                <a:spcPts val="0"/>
              </a:spcBef>
              <a:spcAft>
                <a:spcPts val="0"/>
              </a:spcAft>
              <a:buSzPts val="1400"/>
              <a:buNone/>
            </a:pPr>
            <a:endParaRPr lang="en-US" sz="1200" b="0" i="0" u="none" strike="noStrike" cap="none">
              <a:solidFill>
                <a:srgbClr val="434343"/>
              </a:solidFill>
              <a:latin typeface="Open Sans"/>
              <a:ea typeface="Open Sans"/>
              <a:cs typeface="Open Sans"/>
              <a:sym typeface="Open Sans"/>
            </a:endParaRPr>
          </a:p>
        </p:txBody>
      </p:sp>
      <p:sp>
        <p:nvSpPr>
          <p:cNvPr id="1240" name="Google Shape;1240;geb6890d798_1_2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224</a:t>
            </a:fld>
            <a:endParaRPr/>
          </a:p>
        </p:txBody>
      </p:sp>
    </p:spTree>
    <p:extLst>
      <p:ext uri="{BB962C8B-B14F-4D97-AF65-F5344CB8AC3E}">
        <p14:creationId xmlns:p14="http://schemas.microsoft.com/office/powerpoint/2010/main" val="351250564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eb6890d798_1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3" name="Google Shape;1253;geb6890d798_1_2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List the main capabilities of SIEM</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Threat Detection-SIEM can identify threats much faster than relying on individual security tools. This allows for a quicker response and helps minimize potential damage.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Investigations: SIEM can integrate with threat intelligence feeds. These feeds provide information about the latest known threats, vulnerabilities, and attacker tactics, techniques, and procedures (TTPs) which can help in quicker investigations.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Time to respond-SIEM (Security Information and Event Management) plays a significant role in improving MTTR by streamlining the incident response process. SIEM's log aggregation and analysis capabilities help identify potential security incidents quicker</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254" name="Google Shape;1254;geb6890d798_1_2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225</a:t>
            </a:fld>
            <a:endParaRPr/>
          </a:p>
        </p:txBody>
      </p:sp>
    </p:spTree>
    <p:extLst>
      <p:ext uri="{BB962C8B-B14F-4D97-AF65-F5344CB8AC3E}">
        <p14:creationId xmlns:p14="http://schemas.microsoft.com/office/powerpoint/2010/main" val="185066380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ec13125c1b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2" name="Google Shape;1282;gec13125c1b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00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Trainer Notes:</a:t>
            </a:r>
          </a:p>
          <a:p>
            <a:pPr marL="0" lvl="0" indent="0" algn="l" rtl="0">
              <a:lnSpc>
                <a:spcPct val="115000"/>
              </a:lnSpc>
              <a:spcBef>
                <a:spcPts val="3000"/>
              </a:spcBef>
              <a:spcAft>
                <a:spcPts val="0"/>
              </a:spcAft>
              <a:buClr>
                <a:schemeClr val="dk1"/>
              </a:buClr>
              <a:buSzPts val="1100"/>
              <a:buFont typeface="Arial"/>
              <a:buNone/>
            </a:pPr>
            <a:endParaRPr lang="en-US" sz="2200">
              <a:solidFill>
                <a:srgbClr val="434343"/>
              </a:solidFill>
              <a:latin typeface="Open Sans"/>
              <a:ea typeface="Open Sans"/>
              <a:cs typeface="Open Sans"/>
              <a:sym typeface="Open Sans"/>
            </a:endParaRPr>
          </a:p>
          <a:p>
            <a:pPr marL="0" lvl="0" indent="0" algn="l" rtl="0">
              <a:lnSpc>
                <a:spcPct val="115000"/>
              </a:lnSpc>
              <a:spcBef>
                <a:spcPts val="300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Explain SIEM Capabilities:</a:t>
            </a:r>
          </a:p>
          <a:p>
            <a:pPr marL="0" lvl="0" indent="0" algn="l" rtl="0">
              <a:lnSpc>
                <a:spcPct val="115000"/>
              </a:lnSpc>
              <a:spcBef>
                <a:spcPts val="3000"/>
              </a:spcBef>
              <a:spcAft>
                <a:spcPts val="0"/>
              </a:spcAft>
              <a:buClr>
                <a:schemeClr val="dk1"/>
              </a:buClr>
              <a:buSzPts val="1100"/>
              <a:buFont typeface="Arial"/>
              <a:buNone/>
            </a:pPr>
            <a:endParaRPr lang="en-US" sz="2200">
              <a:solidFill>
                <a:srgbClr val="434343"/>
              </a:solidFill>
              <a:latin typeface="Open Sans"/>
              <a:ea typeface="Open Sans"/>
              <a:cs typeface="Open Sans"/>
              <a:sym typeface="Open Sans"/>
            </a:endParaRPr>
          </a:p>
          <a:p>
            <a:pPr marL="0" marR="0" lvl="0" indent="0" algn="l" defTabSz="914400" rtl="0" eaLnBrk="1" fontAlgn="auto" latinLnBrk="0" hangingPunct="1">
              <a:lnSpc>
                <a:spcPct val="115000"/>
              </a:lnSpc>
              <a:spcBef>
                <a:spcPts val="3000"/>
              </a:spcBef>
              <a:spcAft>
                <a:spcPts val="0"/>
              </a:spcAft>
              <a:buClr>
                <a:schemeClr val="dk1"/>
              </a:buClr>
              <a:buSzPts val="1100"/>
              <a:buFont typeface="Arial"/>
              <a:buNone/>
              <a:tabLst/>
              <a:defRPr/>
            </a:pPr>
            <a:r>
              <a:rPr lang="en-US" sz="2200" b="0" i="0" u="none" strike="noStrike" cap="none">
                <a:solidFill>
                  <a:srgbClr val="434343"/>
                </a:solidFill>
                <a:latin typeface="Open Sans"/>
                <a:ea typeface="Open Sans"/>
                <a:cs typeface="Open Sans"/>
                <a:sym typeface="Open Sans"/>
              </a:rPr>
              <a:t>Aggregation:The SIEM tool offers a centralized repository to gather information from various systems across the environment.</a:t>
            </a:r>
            <a:r>
              <a:rPr lang="en-US" sz="3600"/>
              <a:t> Acts as a central repository for collecting security event data (logs) from various sources across your IT infrastructure. This includes firewalls, intrusion detection/prevention systems (IDS/IPS), antivirus software, endpoint security solutions, and more.</a:t>
            </a:r>
          </a:p>
          <a:p>
            <a:pPr marL="0" marR="0" lvl="0" indent="0" algn="l" defTabSz="914400" rtl="0" eaLnBrk="1" fontAlgn="auto" latinLnBrk="0" hangingPunct="1">
              <a:lnSpc>
                <a:spcPct val="115000"/>
              </a:lnSpc>
              <a:spcBef>
                <a:spcPts val="3000"/>
              </a:spcBef>
              <a:spcAft>
                <a:spcPts val="0"/>
              </a:spcAft>
              <a:buClr>
                <a:schemeClr val="dk1"/>
              </a:buClr>
              <a:buSzPts val="1100"/>
              <a:buFont typeface="Arial"/>
              <a:buNone/>
              <a:tabLst/>
              <a:defRPr/>
            </a:pPr>
            <a:endParaRPr lang="en-US" sz="3600" b="0" i="0" u="none" strike="noStrike" cap="none">
              <a:solidFill>
                <a:srgbClr val="434343"/>
              </a:solidFill>
              <a:latin typeface="Open Sans"/>
              <a:ea typeface="Open Sans"/>
              <a:cs typeface="Open Sans"/>
              <a:sym typeface="Open Sans"/>
            </a:endParaRPr>
          </a:p>
          <a:p>
            <a:pPr marL="0" marR="0" lvl="0" indent="0" algn="l" defTabSz="914400" rtl="0" eaLnBrk="1" fontAlgn="auto" latinLnBrk="0" hangingPunct="1">
              <a:lnSpc>
                <a:spcPct val="115000"/>
              </a:lnSpc>
              <a:spcBef>
                <a:spcPts val="3000"/>
              </a:spcBef>
              <a:spcAft>
                <a:spcPts val="0"/>
              </a:spcAft>
              <a:buClr>
                <a:schemeClr val="dk1"/>
              </a:buClr>
              <a:buSzPts val="1100"/>
              <a:buFont typeface="Arial"/>
              <a:buNone/>
              <a:tabLst/>
              <a:defRPr/>
            </a:pPr>
            <a:r>
              <a:rPr lang="en-US" sz="3600" b="0" i="0" u="none" strike="noStrike" cap="none">
                <a:solidFill>
                  <a:srgbClr val="434343"/>
                </a:solidFill>
                <a:latin typeface="Open Sans"/>
                <a:ea typeface="Open Sans"/>
                <a:cs typeface="Open Sans"/>
                <a:sym typeface="Open Sans"/>
              </a:rPr>
              <a:t>Correlation; </a:t>
            </a:r>
            <a:r>
              <a:rPr lang="en-US" sz="3600"/>
              <a:t>Analyzes the collected security event data to identify patterns and relationships between events that might otherwise go unnoticed. This is crucial for detecting potential threats.</a:t>
            </a:r>
          </a:p>
          <a:p>
            <a:pPr marL="0" marR="0" lvl="0" indent="0" algn="l" defTabSz="914400" rtl="0" eaLnBrk="1" fontAlgn="auto" latinLnBrk="0" hangingPunct="1">
              <a:lnSpc>
                <a:spcPct val="115000"/>
              </a:lnSpc>
              <a:spcBef>
                <a:spcPts val="3000"/>
              </a:spcBef>
              <a:spcAft>
                <a:spcPts val="0"/>
              </a:spcAft>
              <a:buClr>
                <a:schemeClr val="dk1"/>
              </a:buClr>
              <a:buSzPts val="1100"/>
              <a:buFont typeface="Arial"/>
              <a:buNone/>
              <a:tabLst/>
              <a:defRPr/>
            </a:pPr>
            <a:endParaRPr lang="en-US" sz="3600" b="0" i="0" u="none" strike="noStrike" cap="none">
              <a:solidFill>
                <a:srgbClr val="434343"/>
              </a:solidFill>
              <a:latin typeface="Open Sans"/>
              <a:ea typeface="Open Sans"/>
              <a:cs typeface="Open Sans"/>
              <a:sym typeface="Open Sans"/>
            </a:endParaRPr>
          </a:p>
          <a:p>
            <a:pPr marL="0" marR="0" lvl="0" indent="0" algn="l" defTabSz="914400" rtl="0" eaLnBrk="1" fontAlgn="auto" latinLnBrk="0" hangingPunct="1">
              <a:lnSpc>
                <a:spcPct val="115000"/>
              </a:lnSpc>
              <a:spcBef>
                <a:spcPts val="3000"/>
              </a:spcBef>
              <a:spcAft>
                <a:spcPts val="0"/>
              </a:spcAft>
              <a:buClr>
                <a:schemeClr val="dk1"/>
              </a:buClr>
              <a:buSzPts val="1100"/>
              <a:buFont typeface="Arial"/>
              <a:buNone/>
              <a:tabLst/>
              <a:defRPr/>
            </a:pPr>
            <a:r>
              <a:rPr lang="en-US" sz="3600" b="0" i="0" u="none" strike="noStrike" cap="none">
                <a:solidFill>
                  <a:srgbClr val="434343"/>
                </a:solidFill>
                <a:latin typeface="Open Sans"/>
                <a:ea typeface="Open Sans"/>
                <a:cs typeface="Open Sans"/>
                <a:sym typeface="Open Sans"/>
              </a:rPr>
              <a:t>Normalization-</a:t>
            </a:r>
            <a:r>
              <a:rPr lang="en-US" sz="3600"/>
              <a:t>SIEM allows you to configure real-time alerts for specific security events. These alerts can be triggered based on pre-defined rules or anomaly detection mechanisms. For example, you can set up an alert to notify you whenever there's a failed login attempt from an unusual location.</a:t>
            </a:r>
            <a:endParaRPr lang="en-US" sz="2200" b="0" i="0" u="none" strike="noStrike" cap="none">
              <a:solidFill>
                <a:srgbClr val="434343"/>
              </a:solidFill>
              <a:latin typeface="Open Sans"/>
              <a:ea typeface="Open Sans"/>
              <a:cs typeface="Open Sans"/>
              <a:sym typeface="Open Sans"/>
            </a:endParaRPr>
          </a:p>
          <a:p>
            <a:pPr marL="0" lvl="0" indent="0" algn="l" rtl="0">
              <a:lnSpc>
                <a:spcPct val="115000"/>
              </a:lnSpc>
              <a:spcBef>
                <a:spcPts val="3000"/>
              </a:spcBef>
              <a:spcAft>
                <a:spcPts val="0"/>
              </a:spcAft>
              <a:buClr>
                <a:schemeClr val="dk1"/>
              </a:buClr>
              <a:buSzPts val="1100"/>
              <a:buFont typeface="Arial"/>
              <a:buNone/>
            </a:pPr>
            <a:endParaRPr lang="en-US" sz="2200">
              <a:solidFill>
                <a:srgbClr val="434343"/>
              </a:solidFill>
              <a:latin typeface="Open Sans"/>
              <a:ea typeface="Open Sans"/>
              <a:cs typeface="Open Sans"/>
              <a:sym typeface="Open Sans"/>
            </a:endParaRPr>
          </a:p>
          <a:p>
            <a:pPr marL="0" lvl="0" indent="0" algn="l" rtl="0">
              <a:lnSpc>
                <a:spcPct val="115000"/>
              </a:lnSpc>
              <a:spcBef>
                <a:spcPts val="3000"/>
              </a:spcBef>
              <a:spcAft>
                <a:spcPts val="0"/>
              </a:spcAft>
              <a:buClr>
                <a:schemeClr val="dk1"/>
              </a:buClr>
              <a:buSzPts val="1100"/>
              <a:buFont typeface="Arial"/>
              <a:buNone/>
            </a:pPr>
            <a:endParaRPr lang="en-US" sz="2200">
              <a:solidFill>
                <a:srgbClr val="434343"/>
              </a:solidFill>
              <a:latin typeface="Open Sans"/>
              <a:ea typeface="Open Sans"/>
              <a:cs typeface="Open Sans"/>
              <a:sym typeface="Open Sans"/>
            </a:endParaRPr>
          </a:p>
          <a:p>
            <a:pPr marL="0" lvl="0" indent="0" algn="l" rtl="0">
              <a:lnSpc>
                <a:spcPct val="115000"/>
              </a:lnSpc>
              <a:spcBef>
                <a:spcPts val="3000"/>
              </a:spcBef>
              <a:spcAft>
                <a:spcPts val="0"/>
              </a:spcAft>
              <a:buClr>
                <a:schemeClr val="dk1"/>
              </a:buClr>
              <a:buSzPts val="1100"/>
              <a:buFont typeface="Arial"/>
              <a:buNone/>
            </a:pPr>
            <a:endParaRPr lang="en-US" sz="2200">
              <a:solidFill>
                <a:srgbClr val="434343"/>
              </a:solidFill>
              <a:latin typeface="Open Sans"/>
              <a:ea typeface="Open Sans"/>
              <a:cs typeface="Open Sans"/>
              <a:sym typeface="Open Sans"/>
            </a:endParaRPr>
          </a:p>
        </p:txBody>
      </p:sp>
      <p:sp>
        <p:nvSpPr>
          <p:cNvPr id="1283" name="Google Shape;1283;gec13125c1b_1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226</a:t>
            </a:fld>
            <a:endParaRPr/>
          </a:p>
        </p:txBody>
      </p:sp>
    </p:spTree>
    <p:extLst>
      <p:ext uri="{BB962C8B-B14F-4D97-AF65-F5344CB8AC3E}">
        <p14:creationId xmlns:p14="http://schemas.microsoft.com/office/powerpoint/2010/main" val="371044211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ec13125c1b_1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8" name="Google Shape;1298;gec13125c1b_1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reporting and real-time monitoring capabilities of SIEM</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Real time monitoring: SIEM allows you to configure real-time alerts for specific security events. These alerts can be triggered based on pre-defined rules or anomaly detection mechanisms. For example, you can set up an alert to notify you whenever there's a failed login attempt from an unusual location.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Reporting: SIEM allows you to configure real-time alerts for specific security events. These alerts can be triggered based on pre-defined rules or anomaly detection mechanisms. For example, you can set up an alert to notify you whenever there's a failed login attempt from an unusual location.</a:t>
            </a:r>
            <a:endParaRPr/>
          </a:p>
        </p:txBody>
      </p:sp>
      <p:sp>
        <p:nvSpPr>
          <p:cNvPr id="1299" name="Google Shape;1299;gec13125c1b_1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227</a:t>
            </a:fld>
            <a:endParaRPr/>
          </a:p>
        </p:txBody>
      </p:sp>
    </p:spTree>
    <p:extLst>
      <p:ext uri="{BB962C8B-B14F-4D97-AF65-F5344CB8AC3E}">
        <p14:creationId xmlns:p14="http://schemas.microsoft.com/office/powerpoint/2010/main" val="95298051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i="0" u="none" strike="noStrike" cap="none">
                <a:solidFill>
                  <a:srgbClr val="3F3F3F"/>
                </a:solidFill>
                <a:latin typeface="Open Sans"/>
                <a:ea typeface="Open Sans"/>
                <a:cs typeface="Open Sans"/>
                <a:sym typeface="Open Sans"/>
              </a:rPr>
              <a:t>DLP </a:t>
            </a:r>
            <a:r>
              <a:rPr lang="en-US" sz="1200">
                <a:solidFill>
                  <a:srgbClr val="3F3F3F"/>
                </a:solidFill>
                <a:latin typeface="Open Sans"/>
                <a:ea typeface="Open Sans"/>
                <a:cs typeface="Open Sans"/>
                <a:sym typeface="Open Sans"/>
              </a:rPr>
              <a:t>refers to a </a:t>
            </a:r>
            <a:r>
              <a:rPr lang="en-US" sz="1200" i="0" u="none" strike="noStrike" cap="none">
                <a:solidFill>
                  <a:srgbClr val="3F3F3F"/>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set</a:t>
            </a:r>
            <a:r>
              <a:rPr lang="en-US" sz="1200" i="0" u="none" strike="noStrike" cap="none">
                <a:solidFill>
                  <a:srgbClr val="3F3F3F"/>
                </a:solidFill>
                <a:latin typeface="Open Sans"/>
                <a:ea typeface="Open Sans"/>
                <a:cs typeface="Open Sans"/>
                <a:sym typeface="Open Sans"/>
              </a:rPr>
              <a:t> of controls and practices put in place to ensure that data is only accessible and exposed to those users and systems authorized to have it. </a:t>
            </a:r>
            <a:endParaRPr lang="en-US" sz="1200">
              <a:latin typeface="Open Sans"/>
              <a:ea typeface="Open Sans"/>
              <a:cs typeface="Open Sans"/>
              <a:sym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The goals of a DLP strategy for an organization are to manage and minimize risk, maintain compliance with regulatory requirements, and show due diligence on the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part of the application and data owner. </a:t>
            </a:r>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DLP is concerned with external parties.</a:t>
            </a:r>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DLP should be integrated as a part of the risk management approach.</a:t>
            </a:r>
            <a:endParaRPr lang="en-US"/>
          </a:p>
          <a:p>
            <a:pPr marL="457200" marR="0" lvl="0" indent="-228600" algn="l" rtl="0">
              <a:lnSpc>
                <a:spcPct val="100000"/>
              </a:lnSpc>
              <a:spcBef>
                <a:spcPts val="0"/>
              </a:spcBef>
              <a:spcAft>
                <a:spcPts val="0"/>
              </a:spcAft>
              <a:buClr>
                <a:srgbClr val="000000"/>
              </a:buClr>
              <a:buSzPts val="1400"/>
              <a:buFont typeface="Arial"/>
              <a:buNone/>
            </a:pPr>
            <a:endParaRPr lang="en-US"/>
          </a:p>
        </p:txBody>
      </p:sp>
      <p:sp>
        <p:nvSpPr>
          <p:cNvPr id="156" name="Google Shape;15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98091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Network DLP:</a:t>
            </a: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Applies DLP to data in motion</a:t>
            </a:r>
            <a:endParaRPr lang="en-US" sz="2200">
              <a:solidFill>
                <a:srgbClr val="3F3F3F"/>
              </a:solidFill>
              <a:latin typeface="Open Sans"/>
              <a:ea typeface="Open Sans"/>
              <a:cs typeface="Open Sans"/>
              <a:sym typeface="Open Sans"/>
            </a:endParaRP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Normally implemented as dedicated appliances at the perimeter</a:t>
            </a:r>
            <a:endParaRPr lang="en-US" sz="2200">
              <a:solidFill>
                <a:srgbClr val="3F3F3F"/>
              </a:solidFill>
              <a:latin typeface="Open Sans"/>
              <a:ea typeface="Open Sans"/>
              <a:cs typeface="Open Sans"/>
              <a:sym typeface="Open Sans"/>
            </a:endParaRP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Some of the drawbacks are:</a:t>
            </a:r>
            <a:endParaRPr lang="en-US" sz="2200">
              <a:solidFill>
                <a:srgbClr val="3F3F3F"/>
              </a:solidFill>
              <a:latin typeface="Open Sans"/>
              <a:ea typeface="Open Sans"/>
              <a:cs typeface="Open Sans"/>
              <a:sym typeface="Open Sans"/>
            </a:endParaRPr>
          </a:p>
          <a:p>
            <a:pPr marL="568325" marR="0" lvl="1" indent="346075" algn="l" rtl="0">
              <a:lnSpc>
                <a:spcPct val="90000"/>
              </a:lnSpc>
              <a:spcBef>
                <a:spcPts val="0"/>
              </a:spcBef>
              <a:spcAft>
                <a:spcPts val="0"/>
              </a:spcAft>
              <a:buClr>
                <a:srgbClr val="3F3F3F"/>
              </a:buClr>
              <a:buSzPct val="75000"/>
              <a:buFont typeface="Open Sans"/>
              <a:buChar char="○"/>
            </a:pPr>
            <a:r>
              <a:rPr lang="en-US" sz="2200">
                <a:solidFill>
                  <a:srgbClr val="3F3F3F"/>
                </a:solidFill>
                <a:latin typeface="Open Sans"/>
                <a:ea typeface="Open Sans"/>
                <a:cs typeface="Open Sans"/>
                <a:sym typeface="Open Sans"/>
              </a:rPr>
              <a:t>D</a:t>
            </a:r>
            <a:r>
              <a:rPr lang="en-US" sz="220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
                  </a:ext>
                </a:extLst>
              </a:rPr>
              <a:t>oes not protect data on devices that are not on the organization</a:t>
            </a:r>
            <a:r>
              <a:rPr lang="en-US" sz="2200">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 </a:t>
            </a:r>
            <a:r>
              <a:rPr lang="en-US" sz="220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3"/>
                  </a:ext>
                </a:extLst>
              </a:rPr>
              <a:t>network</a:t>
            </a:r>
            <a:endParaRPr lang="en-US" sz="2200">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4"/>
                </a:ext>
              </a:extLst>
            </a:endParaRPr>
          </a:p>
          <a:p>
            <a:pPr marL="568325" marR="0" lvl="1" indent="346075" algn="l" rtl="0">
              <a:lnSpc>
                <a:spcPct val="90000"/>
              </a:lnSpc>
              <a:spcBef>
                <a:spcPts val="0"/>
              </a:spcBef>
              <a:spcAft>
                <a:spcPts val="0"/>
              </a:spcAft>
              <a:buClr>
                <a:srgbClr val="3F3F3F"/>
              </a:buClr>
              <a:buSzPct val="75000"/>
              <a:buFont typeface="Open Sans"/>
              <a:buChar char="○"/>
            </a:pPr>
            <a:r>
              <a:rPr lang="en-US" sz="220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5"/>
                  </a:ext>
                </a:extLst>
              </a:rPr>
              <a:t>Higher cost forces organizations to deploy only at network choke points</a:t>
            </a:r>
            <a:r>
              <a:rPr lang="en-US" sz="2200">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rPr>
              <a:t> </a:t>
            </a:r>
          </a:p>
          <a:p>
            <a:pPr marL="568325" marR="0" lvl="1" algn="l" rtl="0">
              <a:lnSpc>
                <a:spcPct val="90000"/>
              </a:lnSpc>
              <a:spcBef>
                <a:spcPts val="0"/>
              </a:spcBef>
              <a:spcAft>
                <a:spcPts val="0"/>
              </a:spcAft>
              <a:buClr>
                <a:srgbClr val="3F3F3F"/>
              </a:buClr>
              <a:buSzPct val="75000"/>
            </a:pPr>
            <a:r>
              <a:rPr lang="en-US" sz="220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rPr>
              <a:t>  </a:t>
            </a:r>
            <a:r>
              <a:rPr lang="en-US" sz="220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7"/>
                  </a:ext>
                </a:extLst>
              </a:rPr>
              <a:t>instead of throughout the network</a:t>
            </a:r>
            <a:endParaRPr lang="en-US" sz="2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Endpoint DLP:</a:t>
            </a: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Applies DLP to data in use and data in rest</a:t>
            </a:r>
            <a:endParaRPr lang="en-US" sz="2200">
              <a:solidFill>
                <a:srgbClr val="3F3F3F"/>
              </a:solidFill>
              <a:latin typeface="Open Sans"/>
              <a:ea typeface="Open Sans"/>
              <a:cs typeface="Open Sans"/>
              <a:sym typeface="Open Sans"/>
            </a:endParaRP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An agent is installed on end-systems</a:t>
            </a:r>
            <a:endParaRPr lang="en-US" sz="2200">
              <a:solidFill>
                <a:srgbClr val="3F3F3F"/>
              </a:solidFill>
              <a:latin typeface="Open Sans"/>
              <a:ea typeface="Open Sans"/>
              <a:cs typeface="Open Sans"/>
              <a:sym typeface="Open Sans"/>
            </a:endParaRP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Some of the drawbacks are:</a:t>
            </a:r>
            <a:endParaRPr lang="en-US" sz="2200">
              <a:solidFill>
                <a:srgbClr val="3F3F3F"/>
              </a:solidFill>
              <a:latin typeface="Open Sans"/>
              <a:ea typeface="Open Sans"/>
              <a:cs typeface="Open Sans"/>
              <a:sym typeface="Open Sans"/>
            </a:endParaRPr>
          </a:p>
          <a:p>
            <a:pPr marL="914400" marR="0" lvl="1" indent="-368300" algn="l" rtl="0">
              <a:lnSpc>
                <a:spcPct val="90000"/>
              </a:lnSpc>
              <a:spcBef>
                <a:spcPts val="0"/>
              </a:spcBef>
              <a:spcAft>
                <a:spcPts val="0"/>
              </a:spcAft>
              <a:buClr>
                <a:srgbClr val="3F3F3F"/>
              </a:buClr>
              <a:buSzPct val="75000"/>
              <a:buFont typeface="Open Sans"/>
              <a:buChar char="○"/>
            </a:pPr>
            <a:r>
              <a:rPr lang="en-US" sz="220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8"/>
                  </a:ext>
                </a:extLst>
              </a:rPr>
              <a:t>Complexity</a:t>
            </a:r>
            <a:endParaRPr lang="en-US" sz="2200">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9"/>
                </a:ext>
              </a:extLst>
            </a:endParaRPr>
          </a:p>
          <a:p>
            <a:pPr marL="914400" marR="0" lvl="1" indent="-368300" algn="l" rtl="0">
              <a:lnSpc>
                <a:spcPct val="90000"/>
              </a:lnSpc>
              <a:spcBef>
                <a:spcPts val="0"/>
              </a:spcBef>
              <a:spcAft>
                <a:spcPts val="0"/>
              </a:spcAft>
              <a:buClr>
                <a:srgbClr val="3F3F3F"/>
              </a:buClr>
              <a:buSzPct val="75000"/>
              <a:buFont typeface="Open Sans"/>
              <a:buChar char="○"/>
            </a:pPr>
            <a:r>
              <a:rPr lang="en-US" sz="220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0"/>
                  </a:ext>
                </a:extLst>
              </a:rPr>
              <a:t>Agent management</a:t>
            </a:r>
            <a:endParaRPr lang="en-US" sz="2200">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1"/>
                </a:ext>
              </a:extLst>
            </a:endParaRPr>
          </a:p>
          <a:p>
            <a:pPr marL="914400" marR="0" lvl="1" indent="-368300" algn="l" rtl="0">
              <a:lnSpc>
                <a:spcPct val="90000"/>
              </a:lnSpc>
              <a:spcBef>
                <a:spcPts val="0"/>
              </a:spcBef>
              <a:spcAft>
                <a:spcPts val="0"/>
              </a:spcAft>
              <a:buClr>
                <a:srgbClr val="3F3F3F"/>
              </a:buClr>
              <a:buSzPct val="75000"/>
              <a:buFont typeface="Open Sans"/>
              <a:buChar char="○"/>
            </a:pPr>
            <a:r>
              <a:rPr lang="en-US" sz="220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2"/>
                  </a:ext>
                </a:extLst>
              </a:rPr>
              <a:t>Unaware to data-in-motion protection violations</a:t>
            </a:r>
            <a:endParaRPr lang="en-US" sz="1200" b="1"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Hybrid DLP:</a:t>
            </a: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Deploys both EDLP and NDLP</a:t>
            </a:r>
            <a:endParaRPr lang="en-US" sz="1200">
              <a:solidFill>
                <a:srgbClr val="3F3F3F"/>
              </a:solidFill>
              <a:latin typeface="Open Sans"/>
              <a:ea typeface="Open Sans"/>
              <a:cs typeface="Open Sans"/>
              <a:sym typeface="Open Sans"/>
            </a:endParaRP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Most expensive and</a:t>
            </a:r>
            <a:r>
              <a:rPr lang="en-US" sz="1200" i="0" u="none" strike="noStrike" cap="none">
                <a:solidFill>
                  <a:srgbClr val="3F3F3F"/>
                </a:solidFill>
                <a:latin typeface="Open Sans"/>
                <a:ea typeface="Open Sans"/>
                <a:cs typeface="Open Sans"/>
                <a:sym typeface="Open Sans"/>
              </a:rPr>
              <a:t> complex approach</a:t>
            </a:r>
            <a:endParaRPr lang="en-US" sz="1200">
              <a:solidFill>
                <a:srgbClr val="3F3F3F"/>
              </a:solidFill>
              <a:latin typeface="Open Sans"/>
              <a:ea typeface="Open Sans"/>
              <a:cs typeface="Open Sans"/>
              <a:sym typeface="Open Sans"/>
            </a:endParaRP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Offers the best coverage and protection</a:t>
            </a:r>
            <a:endParaRPr lang="en-US" sz="1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sym typeface="Open Sans"/>
            </a:endParaRPr>
          </a:p>
          <a:p>
            <a:pPr marL="0" lvl="0" indent="0" algn="l" rtl="0">
              <a:spcBef>
                <a:spcPts val="0"/>
              </a:spcBef>
              <a:spcAft>
                <a:spcPts val="0"/>
              </a:spcAft>
              <a:buNone/>
            </a:pPr>
            <a:endParaRPr lang="en-US"/>
          </a:p>
        </p:txBody>
      </p:sp>
      <p:sp>
        <p:nvSpPr>
          <p:cNvPr id="222" name="Google Shape;2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6312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a:solidFill>
                  <a:srgbClr val="3F3F3F"/>
                </a:solidFill>
                <a:latin typeface="Open Sans"/>
                <a:ea typeface="Open Sans"/>
                <a:cs typeface="Open Sans"/>
              </a:rPr>
              <a:t>Router is a networking device that forwards data packets between computer networks.</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34343"/>
                </a:solidFill>
                <a:latin typeface="Open Sans"/>
                <a:ea typeface="Open Sans"/>
                <a:cs typeface="Open Sans"/>
              </a:rPr>
              <a:t>Router Hardening-</a:t>
            </a:r>
            <a:r>
              <a:rPr lang="en-US" sz="1200">
                <a:solidFill>
                  <a:srgbClr val="3F3F3F"/>
                </a:solidFill>
                <a:latin typeface="Open Sans"/>
                <a:ea typeface="Open Sans"/>
                <a:cs typeface="Open Sans"/>
              </a:rPr>
              <a:t>Router hardening is securing network routers against potential vulnerabilities and attacks. It involves implementing security measures to protect the router's configuration, data, and services and significantly enhance the security of your network and protect against a wide range of threats.</a:t>
            </a:r>
          </a:p>
          <a:p>
            <a:pPr marL="342900" indent="-342900">
              <a:buFont typeface="Arial"/>
              <a:buChar char="•"/>
            </a:pPr>
            <a:endParaRPr lang="en-US" sz="1200">
              <a:solidFill>
                <a:srgbClr val="434343"/>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extLst>
      <p:ext uri="{BB962C8B-B14F-4D97-AF65-F5344CB8AC3E}">
        <p14:creationId xmlns:p14="http://schemas.microsoft.com/office/powerpoint/2010/main" val="295950051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What is Netflow:NetFlow is a network traffic monitoring protocol developed by Cisco. It allows network devices, like routers and switches, to collect and export data about the traffic flowing through them. This data can be used to gain valuable insights into network activity, identify potential security threats,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230</a:t>
            </a:fld>
            <a:endParaRPr/>
          </a:p>
        </p:txBody>
      </p:sp>
    </p:spTree>
    <p:extLst>
      <p:ext uri="{BB962C8B-B14F-4D97-AF65-F5344CB8AC3E}">
        <p14:creationId xmlns:p14="http://schemas.microsoft.com/office/powerpoint/2010/main" val="232350062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what is Antivirus</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t>Antivirus software, also called anti-malware software, is a critical line of defense for protecting your computer or device from malicious software (malware).</a:t>
            </a:r>
            <a:r>
              <a:rPr lang="en-US" sz="1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6"/>
                  </a:ext>
                </a:extLst>
              </a:rPr>
              <a:t> Antivirus software continuously scans for indicators of malware, suspicious activities, and emerging threats. </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SzPts val="1400"/>
              <a:buNone/>
            </a:pPr>
            <a:endParaRPr lang="en-US"/>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231</a:t>
            </a:fld>
            <a:endParaRPr/>
          </a:p>
        </p:txBody>
      </p:sp>
    </p:spTree>
    <p:extLst>
      <p:ext uri="{BB962C8B-B14F-4D97-AF65-F5344CB8AC3E}">
        <p14:creationId xmlns:p14="http://schemas.microsoft.com/office/powerpoint/2010/main" val="174216918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what is vulnerability scanner</a:t>
            </a:r>
          </a:p>
          <a:p>
            <a:pPr marL="568325" lvl="1" indent="-171450">
              <a:lnSpc>
                <a:spcPct val="114000"/>
              </a:lnSpc>
              <a:buClr>
                <a:srgbClr val="3F3F3F"/>
              </a:buClr>
              <a:buSzPct val="75000"/>
              <a:buFont typeface="Arial"/>
              <a:buChar char="•"/>
            </a:pPr>
            <a:r>
              <a:rPr lang="en-US" sz="1600" b="0" i="0">
                <a:solidFill>
                  <a:srgbClr val="3D3B49"/>
                </a:solidFill>
                <a:effectLst/>
                <a:highlight>
                  <a:srgbClr val="FFFFFF"/>
                </a:highlight>
                <a:latin typeface="Noto serif" panose="02020600060500020200" pitchFamily="18" charset="0"/>
              </a:rPr>
              <a:t> </a:t>
            </a:r>
            <a:r>
              <a:rPr lang="en-US" sz="1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6"/>
                  </a:ext>
                </a:extLst>
              </a:rPr>
              <a:t>Vulnerability scanners are tools designed to automate the identification of weaknesses in systems and networks. Vulnerability scanners are the digital equivalents of sentinels, constantly looking for weaknesses in the fabric of an organization’s network. These automated sentries, such as Nessus and OpenVAS, play a pivotal role in the proactive defense strategy by scanning systems and networks against extensive databases of known vulnerabilities</a:t>
            </a:r>
          </a:p>
          <a:p>
            <a:pPr marL="0" lvl="0" indent="0" algn="l" rtl="0">
              <a:lnSpc>
                <a:spcPct val="100000"/>
              </a:lnSpc>
              <a:spcBef>
                <a:spcPts val="0"/>
              </a:spcBef>
              <a:spcAft>
                <a:spcPts val="0"/>
              </a:spcAft>
              <a:buSzPts val="1400"/>
              <a:buNone/>
            </a:pPr>
            <a:endParaRPr lang="en-US"/>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232</a:t>
            </a:fld>
            <a:endParaRPr/>
          </a:p>
        </p:txBody>
      </p:sp>
    </p:spTree>
    <p:extLst>
      <p:ext uri="{BB962C8B-B14F-4D97-AF65-F5344CB8AC3E}">
        <p14:creationId xmlns:p14="http://schemas.microsoft.com/office/powerpoint/2010/main" val="101146021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Vulnerability management stages</a:t>
            </a:r>
          </a:p>
          <a:p>
            <a:endParaRPr lang="en-US"/>
          </a:p>
          <a:p>
            <a:pPr algn="l">
              <a:buFont typeface="+mj-lt"/>
              <a:buAutoNum type="arabicPeriod"/>
            </a:pPr>
            <a:r>
              <a:rPr lang="en-US" b="1" i="0">
                <a:solidFill>
                  <a:srgbClr val="3D3B49"/>
                </a:solidFill>
                <a:effectLst/>
                <a:highlight>
                  <a:srgbClr val="FFFFFF"/>
                </a:highlight>
                <a:latin typeface="Noto serif" panose="02020600060500020200" pitchFamily="18" charset="0"/>
              </a:rPr>
              <a:t>Pre-assessment:</a:t>
            </a:r>
            <a:r>
              <a:rPr lang="en-US" b="0" i="0">
                <a:solidFill>
                  <a:srgbClr val="3D3B49"/>
                </a:solidFill>
                <a:effectLst/>
                <a:highlight>
                  <a:srgbClr val="FFFFFF"/>
                </a:highlight>
                <a:latin typeface="Noto serif" panose="02020600060500020200" pitchFamily="18" charset="0"/>
              </a:rPr>
              <a:t> Before scanning begins, it’s important to define the scope of the assessment and configure the scanner with appropriate credentials and settings to ensure thorough and accurate scanning.</a:t>
            </a:r>
          </a:p>
          <a:p>
            <a:pPr algn="l">
              <a:buFont typeface="+mj-lt"/>
              <a:buAutoNum type="arabicPeriod"/>
            </a:pPr>
            <a:r>
              <a:rPr lang="en-US" b="1" i="0">
                <a:solidFill>
                  <a:srgbClr val="3D3B49"/>
                </a:solidFill>
                <a:effectLst/>
                <a:highlight>
                  <a:srgbClr val="FFFFFF"/>
                </a:highlight>
                <a:latin typeface="Noto serif" panose="02020600060500020200" pitchFamily="18" charset="0"/>
              </a:rPr>
              <a:t>Scanning:</a:t>
            </a:r>
            <a:r>
              <a:rPr lang="en-US" b="0" i="0">
                <a:solidFill>
                  <a:srgbClr val="3D3B49"/>
                </a:solidFill>
                <a:effectLst/>
                <a:highlight>
                  <a:srgbClr val="FFFFFF"/>
                </a:highlight>
                <a:latin typeface="Noto serif" panose="02020600060500020200" pitchFamily="18" charset="0"/>
              </a:rPr>
              <a:t> The scanners probe systems, applications, and networks to identify known vulnerabilities, such as unpatched software, misconfigurations, and insecure protocols. They do this by using a combination of checks that include network and port scanning, protocol analysis, and application-level testing.</a:t>
            </a:r>
          </a:p>
          <a:p>
            <a:pPr algn="l">
              <a:buFont typeface="+mj-lt"/>
              <a:buAutoNum type="arabicPeriod"/>
            </a:pPr>
            <a:r>
              <a:rPr lang="en-US" b="1" i="0">
                <a:solidFill>
                  <a:srgbClr val="3D3B49"/>
                </a:solidFill>
                <a:effectLst/>
                <a:highlight>
                  <a:srgbClr val="FFFFFF"/>
                </a:highlight>
                <a:latin typeface="Noto serif" panose="02020600060500020200" pitchFamily="18" charset="0"/>
              </a:rPr>
              <a:t>Post-scan analysis:</a:t>
            </a:r>
            <a:r>
              <a:rPr lang="en-US" b="0" i="0">
                <a:solidFill>
                  <a:srgbClr val="3D3B49"/>
                </a:solidFill>
                <a:effectLst/>
                <a:highlight>
                  <a:srgbClr val="FFFFFF"/>
                </a:highlight>
                <a:latin typeface="Noto serif" panose="02020600060500020200" pitchFamily="18" charset="0"/>
              </a:rPr>
              <a:t> Once a scan is complete, the tools provide detailed reports categorizing vulnerabilities by their severity levels (critical, high, medium, and low). This prioritization aids cybersecurity professionals in resource allocation and remediation planning, enabling them to address the most dangerous vulnerabilities first.</a:t>
            </a:r>
          </a:p>
          <a:p>
            <a:pPr algn="l">
              <a:buFont typeface="+mj-lt"/>
              <a:buAutoNum type="arabicPeriod"/>
            </a:pPr>
            <a:r>
              <a:rPr lang="en-US" b="1" i="0">
                <a:solidFill>
                  <a:srgbClr val="3D3B49"/>
                </a:solidFill>
                <a:effectLst/>
                <a:highlight>
                  <a:srgbClr val="FFFFFF"/>
                </a:highlight>
                <a:latin typeface="Noto serif" panose="02020600060500020200" pitchFamily="18" charset="0"/>
              </a:rPr>
              <a:t>Remediation and verification:</a:t>
            </a:r>
            <a:r>
              <a:rPr lang="en-US" b="0" i="0">
                <a:solidFill>
                  <a:srgbClr val="3D3B49"/>
                </a:solidFill>
                <a:effectLst/>
                <a:highlight>
                  <a:srgbClr val="FFFFFF"/>
                </a:highlight>
                <a:latin typeface="Noto serif" panose="02020600060500020200" pitchFamily="18" charset="0"/>
              </a:rPr>
              <a:t> Security teams use the information from vulnerability scanners to remediate identified issues. It is crucial to verify that remediation efforts have been successful by rerunning scans and ensuring that no vulnerabilities remain unaddressed.</a:t>
            </a:r>
          </a:p>
          <a:p>
            <a:pPr algn="l">
              <a:buFont typeface="+mj-lt"/>
              <a:buAutoNum type="arabicPeriod"/>
            </a:pPr>
            <a:r>
              <a:rPr lang="en-US" b="1" i="0">
                <a:solidFill>
                  <a:srgbClr val="3D3B49"/>
                </a:solidFill>
                <a:effectLst/>
                <a:highlight>
                  <a:srgbClr val="FFFFFF"/>
                </a:highlight>
                <a:latin typeface="Noto serif" panose="02020600060500020200" pitchFamily="18" charset="0"/>
              </a:rPr>
              <a:t>Continuous monitoring:</a:t>
            </a:r>
            <a:r>
              <a:rPr lang="en-US" b="0" i="0">
                <a:solidFill>
                  <a:srgbClr val="3D3B49"/>
                </a:solidFill>
                <a:effectLst/>
                <a:highlight>
                  <a:srgbClr val="FFFFFF"/>
                </a:highlight>
                <a:latin typeface="Noto serif" panose="02020600060500020200" pitchFamily="18" charset="0"/>
              </a:rPr>
              <a:t> Regular scans are necessary as part of an ongoing vulnerability management program to discover new vulnerabilities as they emerge.</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479538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chemeClr val="lt1"/>
                </a:solidFill>
                <a:latin typeface="Open Sans"/>
                <a:ea typeface="Open Sans"/>
                <a:cs typeface="Open Sans"/>
                <a:sym typeface="Open Sans"/>
              </a:rPr>
              <a:t>Prefix</a:t>
            </a:r>
            <a:endParaRPr sz="1200" b="0" i="0" u="none" strike="noStrike" cap="none">
              <a:solidFill>
                <a:schemeClr val="lt1"/>
              </a:solidFill>
              <a:latin typeface="Open Sans"/>
              <a:ea typeface="Open Sans"/>
              <a:cs typeface="Open Sans"/>
              <a:sym typeface="Open Sans"/>
            </a:endParaRPr>
          </a:p>
          <a:p>
            <a:pPr marL="342900" marR="0" lvl="1" indent="-342900" algn="l" rtl="0">
              <a:lnSpc>
                <a:spcPct val="100000"/>
              </a:lnSpc>
              <a:spcBef>
                <a:spcPts val="1200"/>
              </a:spcBef>
              <a:spcAft>
                <a:spcPts val="0"/>
              </a:spcAft>
              <a:buClr>
                <a:srgbClr val="000000"/>
              </a:buClr>
              <a:buSzPts val="1200"/>
              <a:buFont typeface="Arial"/>
              <a:buChar char="•"/>
            </a:pPr>
            <a:r>
              <a:rPr lang="en-US" sz="1200" b="0" i="0" u="none" strike="noStrike" cap="none">
                <a:solidFill>
                  <a:srgbClr val="3F3F3F"/>
                </a:solidFill>
                <a:latin typeface="Open Sans"/>
                <a:ea typeface="Open Sans"/>
                <a:cs typeface="Open Sans"/>
                <a:sym typeface="Open Sans"/>
              </a:rPr>
              <a:t>The prefix is the network portion of an IPv6 address.</a:t>
            </a:r>
            <a:endParaRPr sz="1200"/>
          </a:p>
          <a:p>
            <a:pPr marL="342900" marR="0" lvl="1" indent="-342900" algn="l" rtl="0">
              <a:lnSpc>
                <a:spcPct val="100000"/>
              </a:lnSpc>
              <a:spcBef>
                <a:spcPts val="1200"/>
              </a:spcBef>
              <a:spcAft>
                <a:spcPts val="0"/>
              </a:spcAft>
              <a:buClr>
                <a:srgbClr val="000000"/>
              </a:buClr>
              <a:buSzPts val="1200"/>
              <a:buFont typeface="Arial"/>
              <a:buChar char="•"/>
            </a:pPr>
            <a:r>
              <a:rPr lang="en-US" sz="1200" b="0" i="0" u="none" strike="noStrike" cap="none">
                <a:solidFill>
                  <a:srgbClr val="3F3F3F"/>
                </a:solidFill>
                <a:latin typeface="Open Sans"/>
                <a:ea typeface="Open Sans"/>
                <a:cs typeface="Open Sans"/>
                <a:sym typeface="Open Sans"/>
              </a:rPr>
              <a:t>In an IPv4 address, this is sometimes called the network portion of the address, or the network prefix.</a:t>
            </a:r>
            <a:endParaRPr/>
          </a:p>
          <a:p>
            <a:pPr marL="0" lvl="0" indent="0" algn="l" rtl="0">
              <a:lnSpc>
                <a:spcPct val="100000"/>
              </a:lnSpc>
              <a:spcBef>
                <a:spcPts val="60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chemeClr val="lt1"/>
                </a:solidFill>
                <a:latin typeface="Open Sans"/>
                <a:ea typeface="Open Sans"/>
                <a:cs typeface="Open Sans"/>
                <a:sym typeface="Open Sans"/>
              </a:rPr>
              <a:t>Prefix length</a:t>
            </a:r>
            <a:endParaRPr/>
          </a:p>
          <a:p>
            <a:pPr marL="342900" marR="0" lvl="1" indent="-342900" algn="l" rtl="0">
              <a:lnSpc>
                <a:spcPct val="100000"/>
              </a:lnSpc>
              <a:spcBef>
                <a:spcPts val="1200"/>
              </a:spcBef>
              <a:spcAft>
                <a:spcPts val="0"/>
              </a:spcAft>
              <a:buClr>
                <a:srgbClr val="000000"/>
              </a:buClr>
              <a:buSzPts val="1200"/>
              <a:buFont typeface="Arial"/>
              <a:buChar char="•"/>
            </a:pPr>
            <a:r>
              <a:rPr lang="en-US" sz="1200" b="0" i="0" u="none" strike="noStrike" cap="none">
                <a:solidFill>
                  <a:srgbClr val="3F3F3F"/>
                </a:solidFill>
                <a:latin typeface="Open Sans"/>
                <a:ea typeface="Open Sans"/>
                <a:cs typeface="Open Sans"/>
                <a:sym typeface="Open Sans"/>
              </a:rPr>
              <a:t>The prefix length is the number of the most significant or leftmost bits that define the prefix. </a:t>
            </a:r>
            <a:endParaRPr sz="1200"/>
          </a:p>
          <a:p>
            <a:pPr marL="342900" marR="0" lvl="1" indent="-342900" algn="l" rtl="0">
              <a:lnSpc>
                <a:spcPct val="100000"/>
              </a:lnSpc>
              <a:spcBef>
                <a:spcPts val="1200"/>
              </a:spcBef>
              <a:spcAft>
                <a:spcPts val="0"/>
              </a:spcAft>
              <a:buClr>
                <a:srgbClr val="000000"/>
              </a:buClr>
              <a:buSzPts val="1200"/>
              <a:buFont typeface="Arial"/>
              <a:buChar char="•"/>
            </a:pPr>
            <a:r>
              <a:rPr lang="en-US" sz="1200" b="0" i="0" u="none" strike="noStrike" cap="none">
                <a:solidFill>
                  <a:srgbClr val="3F3F3F"/>
                </a:solidFill>
                <a:latin typeface="Open Sans"/>
                <a:ea typeface="Open Sans"/>
                <a:cs typeface="Open Sans"/>
                <a:sym typeface="Open Sans"/>
              </a:rPr>
              <a:t>This is equivalent to the subnet mask in IPv4. </a:t>
            </a:r>
            <a:endParaRPr sz="1200"/>
          </a:p>
          <a:p>
            <a:pPr marL="342900" marR="0" lvl="1" indent="-342900" algn="l" rtl="0">
              <a:lnSpc>
                <a:spcPct val="100000"/>
              </a:lnSpc>
              <a:spcBef>
                <a:spcPts val="1200"/>
              </a:spcBef>
              <a:spcAft>
                <a:spcPts val="0"/>
              </a:spcAft>
              <a:buClr>
                <a:srgbClr val="000000"/>
              </a:buClr>
              <a:buSzPts val="1200"/>
              <a:buFont typeface="Arial"/>
              <a:buChar char="•"/>
            </a:pPr>
            <a:r>
              <a:rPr lang="en-US" sz="1200" b="0" i="0" u="none" strike="noStrike" cap="none">
                <a:solidFill>
                  <a:srgbClr val="3F3F3F"/>
                </a:solidFill>
                <a:latin typeface="Open Sans"/>
                <a:ea typeface="Open Sans"/>
                <a:cs typeface="Open Sans"/>
                <a:sym typeface="Open Sans"/>
              </a:rPr>
              <a:t>IPv6 addresses are 128 bits, so the prefix length can be /0 to /128.</a:t>
            </a:r>
            <a:endParaRPr/>
          </a:p>
          <a:p>
            <a:pPr marL="0" marR="0" lvl="0" indent="0" algn="l" rtl="0">
              <a:lnSpc>
                <a:spcPct val="100000"/>
              </a:lnSpc>
              <a:spcBef>
                <a:spcPts val="600"/>
              </a:spcBef>
              <a:spcAft>
                <a:spcPts val="0"/>
              </a:spcAft>
              <a:buClr>
                <a:srgbClr val="000000"/>
              </a:buClr>
              <a:buSzPts val="1400"/>
              <a:buFont typeface="Arial"/>
              <a:buNone/>
            </a:pPr>
            <a:endParaRPr sz="1200" b="0" i="0" u="none" strike="noStrike" cap="none">
              <a:solidFill>
                <a:schemeClr val="lt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400"/>
              <a:buFont typeface="Calibri"/>
              <a:buNone/>
            </a:pPr>
            <a:endParaRPr/>
          </a:p>
        </p:txBody>
      </p:sp>
      <p:sp>
        <p:nvSpPr>
          <p:cNvPr id="1697" name="Google Shape;169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780614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260178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457200" indent="-368300">
              <a:lnSpc>
                <a:spcPct val="115000"/>
              </a:lnSpc>
              <a:spcBef>
                <a:spcPts val="1000"/>
              </a:spcBef>
              <a:buClr>
                <a:srgbClr val="434343"/>
              </a:buClr>
              <a:buSzPts val="2200"/>
              <a:buFont typeface="Open Sans"/>
              <a:buChar char="●"/>
            </a:pPr>
            <a:r>
              <a:rPr lang="en-US" sz="1200">
                <a:solidFill>
                  <a:srgbClr val="434343"/>
                </a:solidFill>
                <a:latin typeface="Open Sans"/>
                <a:ea typeface="Open Sans"/>
                <a:cs typeface="Open Sans"/>
              </a:rPr>
              <a:t>The modern business environment is intricate with a dispersed workforce, cloud technology, and the persistent threat of cyberattacks. Companies need a strong security framework integrating various technologies.</a:t>
            </a:r>
          </a:p>
          <a:p>
            <a:pPr marL="457200" indent="-368300">
              <a:lnSpc>
                <a:spcPct val="115000"/>
              </a:lnSpc>
              <a:spcBef>
                <a:spcPts val="1000"/>
              </a:spcBef>
              <a:buClr>
                <a:srgbClr val="434343"/>
              </a:buClr>
              <a:buSzPts val="2200"/>
              <a:buFont typeface="Open Sans"/>
              <a:buChar char="●"/>
            </a:pPr>
            <a:endParaRPr lang="en-US" sz="1200">
              <a:solidFill>
                <a:srgbClr val="434343"/>
              </a:solidFill>
              <a:latin typeface="Open Sans"/>
              <a:ea typeface="Open Sans"/>
              <a:cs typeface="Open Sans"/>
            </a:endParaRPr>
          </a:p>
          <a:p>
            <a:pPr marL="457200" indent="-368300">
              <a:lnSpc>
                <a:spcPct val="115000"/>
              </a:lnSpc>
              <a:spcBef>
                <a:spcPts val="1000"/>
              </a:spcBef>
              <a:buClr>
                <a:srgbClr val="434343"/>
              </a:buClr>
              <a:buSzPts val="2200"/>
              <a:buFont typeface="Open Sans"/>
              <a:buChar char="●"/>
            </a:pPr>
            <a:endParaRPr lang="en-US" sz="1200">
              <a:solidFill>
                <a:srgbClr val="434343"/>
              </a:solidFill>
              <a:latin typeface="Open Sans"/>
              <a:ea typeface="Open Sans"/>
              <a:cs typeface="Open Sans"/>
            </a:endParaRPr>
          </a:p>
          <a:p>
            <a:pPr marL="457200" indent="-368300">
              <a:lnSpc>
                <a:spcPct val="115000"/>
              </a:lnSpc>
              <a:spcBef>
                <a:spcPts val="1000"/>
              </a:spcBef>
              <a:buClr>
                <a:srgbClr val="434343"/>
              </a:buClr>
              <a:buSzPts val="2200"/>
              <a:buFont typeface="Open Sans"/>
              <a:buChar char="●"/>
            </a:pPr>
            <a:r>
              <a:rPr lang="en-US" sz="1200">
                <a:solidFill>
                  <a:srgbClr val="434343"/>
                </a:solidFill>
                <a:latin typeface="Open Sans"/>
                <a:ea typeface="Open Sans"/>
                <a:cs typeface="Open Sans"/>
              </a:rPr>
              <a:t>Attribute: &lt;a href="https://storyset.com/technology"&gt;Technology illustrations by Storyset&lt;/a&gt;</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338205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Technologies  for Enhancing Modern Enterprise Security;</a:t>
            </a:r>
          </a:p>
          <a:p>
            <a:pPr marL="0" lvl="0" indent="0" algn="l" rtl="0">
              <a:lnSpc>
                <a:spcPct val="100000"/>
              </a:lnSpc>
              <a:spcBef>
                <a:spcPts val="0"/>
              </a:spcBef>
              <a:spcAft>
                <a:spcPts val="0"/>
              </a:spcAft>
              <a:buSzPts val="1400"/>
              <a:buNone/>
            </a:pPr>
            <a:endParaRPr lang="en-US" sz="1200" b="1">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Devices are discussed in details in next slides</a:t>
            </a: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680173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342900" lvl="0" indent="0" algn="l" rtl="0">
              <a:lnSpc>
                <a:spcPct val="115000"/>
              </a:lnSpc>
              <a:spcBef>
                <a:spcPts val="0"/>
              </a:spcBef>
              <a:spcAft>
                <a:spcPts val="0"/>
              </a:spcAft>
              <a:buClr>
                <a:schemeClr val="dk1"/>
              </a:buClr>
              <a:buSzPts val="1100"/>
              <a:buFont typeface="Arial"/>
              <a:buNone/>
            </a:pPr>
            <a:r>
              <a:rPr lang="en-US" sz="1000">
                <a:latin typeface="Open Sans"/>
                <a:ea typeface="Open Sans"/>
                <a:cs typeface="Open Sans"/>
                <a:sym typeface="Open Sans"/>
              </a:rPr>
              <a:t>Trainer Notes:</a:t>
            </a:r>
          </a:p>
          <a:p>
            <a:pPr marL="342900" lvl="0" indent="0" algn="l" rtl="0">
              <a:lnSpc>
                <a:spcPct val="115000"/>
              </a:lnSpc>
              <a:spcBef>
                <a:spcPts val="0"/>
              </a:spcBef>
              <a:spcAft>
                <a:spcPts val="0"/>
              </a:spcAft>
              <a:buClr>
                <a:schemeClr val="dk1"/>
              </a:buClr>
              <a:buSzPts val="1100"/>
              <a:buFont typeface="Arial"/>
              <a:buNone/>
            </a:pPr>
            <a:r>
              <a:rPr lang="en-US" sz="1200" b="1"/>
              <a:t>A firewall is like a security guard for your computer or network.</a:t>
            </a:r>
            <a:r>
              <a:rPr lang="en-US" sz="1200"/>
              <a:t> It monitors and controls incoming and outgoing network traffic based on predefined security rules. Think of it as a barrier between your private network and the public internet.</a:t>
            </a:r>
            <a:endParaRPr lang="en-US" sz="1000">
              <a:latin typeface="Open Sans"/>
              <a:ea typeface="Open Sans"/>
              <a:cs typeface="Open Sans"/>
              <a:sym typeface="Open Sans"/>
            </a:endParaRPr>
          </a:p>
          <a:p>
            <a:pPr marL="342900" lvl="0" indent="0" algn="l" rtl="0">
              <a:lnSpc>
                <a:spcPct val="115000"/>
              </a:lnSpc>
              <a:spcBef>
                <a:spcPts val="0"/>
              </a:spcBef>
              <a:spcAft>
                <a:spcPts val="0"/>
              </a:spcAft>
              <a:buClr>
                <a:schemeClr val="dk1"/>
              </a:buClr>
              <a:buSzPts val="1100"/>
              <a:buFont typeface="Arial"/>
              <a:buNone/>
            </a:pPr>
            <a:endParaRPr lang="en-US" sz="1000">
              <a:latin typeface="Open Sans"/>
              <a:ea typeface="Open Sans"/>
              <a:cs typeface="Open Sans"/>
              <a:sym typeface="Open Sans"/>
            </a:endParaRPr>
          </a:p>
          <a:p>
            <a:pPr marL="342900" lvl="0" indent="0" algn="l" rtl="0">
              <a:lnSpc>
                <a:spcPct val="115000"/>
              </a:lnSpc>
              <a:spcBef>
                <a:spcPts val="0"/>
              </a:spcBef>
              <a:spcAft>
                <a:spcPts val="0"/>
              </a:spcAft>
              <a:buClr>
                <a:schemeClr val="dk1"/>
              </a:buClr>
              <a:buSzPts val="1100"/>
              <a:buFont typeface="Arial"/>
              <a:buNone/>
            </a:pPr>
            <a:r>
              <a:rPr lang="en-US" sz="1200" b="1"/>
              <a:t>Examines traffic:</a:t>
            </a:r>
            <a:r>
              <a:rPr lang="en-US" sz="1200"/>
              <a:t> It inspects every packet of data entering or leaving your network.</a:t>
            </a:r>
          </a:p>
          <a:p>
            <a:pPr marL="342900" lvl="0" indent="0" algn="l" rtl="0">
              <a:lnSpc>
                <a:spcPct val="115000"/>
              </a:lnSpc>
              <a:spcBef>
                <a:spcPts val="0"/>
              </a:spcBef>
              <a:spcAft>
                <a:spcPts val="0"/>
              </a:spcAft>
              <a:buClr>
                <a:schemeClr val="dk1"/>
              </a:buClr>
              <a:buSzPts val="1100"/>
              <a:buFont typeface="Arial"/>
              <a:buNone/>
            </a:pPr>
            <a:r>
              <a:rPr lang="en-US" sz="1200" b="1"/>
              <a:t>Applies rules:</a:t>
            </a:r>
            <a:r>
              <a:rPr lang="en-US" sz="1200"/>
              <a:t> It compares the traffic to a set of security rules to determine if it should be allowed, blocked, or modified.</a:t>
            </a:r>
          </a:p>
          <a:p>
            <a:pPr marL="342900" lvl="0" indent="0" algn="l" rtl="0">
              <a:lnSpc>
                <a:spcPct val="115000"/>
              </a:lnSpc>
              <a:spcBef>
                <a:spcPts val="0"/>
              </a:spcBef>
              <a:spcAft>
                <a:spcPts val="0"/>
              </a:spcAft>
              <a:buClr>
                <a:schemeClr val="dk1"/>
              </a:buClr>
              <a:buSzPts val="1100"/>
              <a:buFont typeface="Arial"/>
              <a:buNone/>
            </a:pPr>
            <a:r>
              <a:rPr lang="en-US" sz="1200" b="1"/>
              <a:t>Protects your network:</a:t>
            </a:r>
            <a:r>
              <a:rPr lang="en-US" sz="1200"/>
              <a:t> By blocking malicious traffic, it helps prevent unauthorized access, viruses, and other cyber threats.</a:t>
            </a:r>
            <a:endParaRPr lang="en-US" sz="1000">
              <a:latin typeface="Open Sans"/>
              <a:ea typeface="Open Sans"/>
              <a:cs typeface="Open Sans"/>
              <a:sym typeface="Open Sans"/>
            </a:endParaRPr>
          </a:p>
        </p:txBody>
      </p:sp>
      <p:sp>
        <p:nvSpPr>
          <p:cNvPr id="1697" name="Google Shape;169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407114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marR="0" lvl="0" indent="-342900" rtl="0">
              <a:lnSpc>
                <a:spcPct val="115000"/>
              </a:lnSpc>
              <a:spcBef>
                <a:spcPts val="1000"/>
              </a:spcBef>
              <a:spcAft>
                <a:spcPts val="1000"/>
              </a:spcAft>
              <a:buClr>
                <a:srgbClr val="487CA9"/>
              </a:buClr>
              <a:buSzPts val="4400"/>
              <a:buFont typeface="Arial" panose="020B0604020202020204" pitchFamily="34" charset="0"/>
              <a:buChar char="•"/>
            </a:pPr>
            <a:r>
              <a:rPr lang="en-US" sz="1400" b="0" i="0" u="none" strike="noStrike" cap="none">
                <a:solidFill>
                  <a:srgbClr val="434343"/>
                </a:solidFill>
                <a:latin typeface="Open Sans"/>
                <a:ea typeface="Open Sans"/>
                <a:cs typeface="Open Sans"/>
                <a:sym typeface="Open Sans"/>
              </a:rPr>
              <a:t>A firewall is a network security device that analyzes incoming and outgoing network traffic and determines whether specific traffic should be allowed or blocked based on security rules.</a:t>
            </a:r>
          </a:p>
          <a:p>
            <a:r>
              <a:rPr lang="en-US" sz="2000" b="1"/>
              <a:t>Importance of Firewalls</a:t>
            </a:r>
          </a:p>
          <a:p>
            <a:pPr>
              <a:buFont typeface="Arial" panose="020B0604020202020204" pitchFamily="34" charset="0"/>
              <a:buChar char="•"/>
            </a:pPr>
            <a:r>
              <a:rPr lang="en-US" sz="2000" b="1"/>
              <a:t>Prevents unauthorized access:</a:t>
            </a:r>
            <a:r>
              <a:rPr lang="en-US" sz="2000"/>
              <a:t> Stops hackers from entering your network.</a:t>
            </a:r>
          </a:p>
          <a:p>
            <a:pPr>
              <a:buFont typeface="Arial" panose="020B0604020202020204" pitchFamily="34" charset="0"/>
              <a:buChar char="•"/>
            </a:pPr>
            <a:r>
              <a:rPr lang="en-US" sz="2000" b="1"/>
              <a:t>Protects against malware:</a:t>
            </a:r>
            <a:r>
              <a:rPr lang="en-US" sz="2000"/>
              <a:t> Blocks malicious software like viruses and ransomware.</a:t>
            </a:r>
          </a:p>
          <a:p>
            <a:pPr>
              <a:buFont typeface="Arial" panose="020B0604020202020204" pitchFamily="34" charset="0"/>
              <a:buChar char="•"/>
            </a:pPr>
            <a:r>
              <a:rPr lang="en-US" sz="2000" b="1"/>
              <a:t>Safeguards data:</a:t>
            </a:r>
            <a:r>
              <a:rPr lang="en-US" sz="2000"/>
              <a:t> Prevents sensitive information from being stolen.</a:t>
            </a:r>
          </a:p>
          <a:p>
            <a:pPr>
              <a:buFont typeface="Arial" panose="020B0604020202020204" pitchFamily="34" charset="0"/>
              <a:buChar char="•"/>
            </a:pPr>
            <a:r>
              <a:rPr lang="en-US" sz="2000" b="1"/>
              <a:t>Enhances network performance:</a:t>
            </a:r>
            <a:r>
              <a:rPr lang="en-US" sz="2000"/>
              <a:t> Can optimize traffic flow and improve network speed.</a:t>
            </a:r>
          </a:p>
        </p:txBody>
      </p:sp>
      <p:sp>
        <p:nvSpPr>
          <p:cNvPr id="175" name="Google Shape;17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Router hardening</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Disable the unused features of routers that are not in use</a:t>
            </a:r>
          </a:p>
          <a:p>
            <a:pPr marL="0" lvl="0" indent="0" algn="l" rtl="0">
              <a:lnSpc>
                <a:spcPct val="100000"/>
              </a:lnSpc>
              <a:spcBef>
                <a:spcPts val="0"/>
              </a:spcBef>
              <a:spcAft>
                <a:spcPts val="0"/>
              </a:spcAft>
              <a:buSzPts val="1400"/>
              <a:buNone/>
            </a:pPr>
            <a:r>
              <a:rPr lang="en-US"/>
              <a:t>Configure strong authentication, passwords and configure multifactor authentication when requires</a:t>
            </a:r>
          </a:p>
          <a:p>
            <a:pPr marL="0" lvl="0" indent="0" algn="l" rtl="0">
              <a:lnSpc>
                <a:spcPct val="100000"/>
              </a:lnSpc>
              <a:spcBef>
                <a:spcPts val="0"/>
              </a:spcBef>
              <a:spcAft>
                <a:spcPts val="0"/>
              </a:spcAft>
              <a:buSzPts val="1400"/>
              <a:buNone/>
            </a:pPr>
            <a:r>
              <a:rPr lang="en-US"/>
              <a:t>Ensure the routers are stored in Rack with proper security measure</a:t>
            </a:r>
          </a:p>
          <a:p>
            <a:pPr marL="0" lvl="0" indent="0" algn="l" rtl="0">
              <a:lnSpc>
                <a:spcPct val="100000"/>
              </a:lnSpc>
              <a:spcBef>
                <a:spcPts val="0"/>
              </a:spcBef>
              <a:spcAft>
                <a:spcPts val="0"/>
              </a:spcAft>
              <a:buSzPts val="1400"/>
              <a:buNone/>
            </a:pPr>
            <a:r>
              <a:rPr lang="en-US"/>
              <a:t>Regularly log and monitors not only user logs but also device access logs</a:t>
            </a:r>
            <a:endParaRPr/>
          </a:p>
        </p:txBody>
      </p:sp>
      <p:sp>
        <p:nvSpPr>
          <p:cNvPr id="676" name="Google Shape;67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539844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85006fd74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e85006fd74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Functioning of Firewall</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a:t>Filtering:</a:t>
            </a:r>
            <a:r>
              <a:rPr lang="en-US"/>
              <a:t> Firewalls examine network traffic based on predefined rules</a:t>
            </a:r>
          </a:p>
          <a:p>
            <a:pPr marL="0" lvl="0" indent="0" algn="l" rtl="0">
              <a:lnSpc>
                <a:spcPct val="100000"/>
              </a:lnSpc>
              <a:spcBef>
                <a:spcPts val="0"/>
              </a:spcBef>
              <a:spcAft>
                <a:spcPts val="0"/>
              </a:spcAft>
              <a:buSzPts val="1400"/>
              <a:buNone/>
            </a:pPr>
            <a:r>
              <a:rPr lang="en-US"/>
              <a:t>.</a:t>
            </a:r>
            <a:r>
              <a:rPr lang="en-US" b="1"/>
              <a:t>Blocking:</a:t>
            </a:r>
            <a:r>
              <a:rPr lang="en-US"/>
              <a:t> Suspicious or malicious traffic is blocked.</a:t>
            </a:r>
          </a:p>
          <a:p>
            <a:pPr marL="0" lvl="0" indent="0" algn="l" rtl="0">
              <a:lnSpc>
                <a:spcPct val="100000"/>
              </a:lnSpc>
              <a:spcBef>
                <a:spcPts val="0"/>
              </a:spcBef>
              <a:spcAft>
                <a:spcPts val="0"/>
              </a:spcAft>
              <a:buSzPts val="1400"/>
              <a:buNone/>
            </a:pPr>
            <a:r>
              <a:rPr lang="en-US" b="1"/>
              <a:t>Allowing:</a:t>
            </a:r>
            <a:r>
              <a:rPr lang="en-US"/>
              <a:t> Safe and authorized traffic is permitted.</a:t>
            </a:r>
          </a:p>
        </p:txBody>
      </p:sp>
      <p:sp>
        <p:nvSpPr>
          <p:cNvPr id="205" name="Google Shape;205;ge85006fd74_0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240</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e85d73439a_1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e85d73439a_1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rtl="0">
              <a:lnSpc>
                <a:spcPct val="115000"/>
              </a:lnSpc>
              <a:spcBef>
                <a:spcPts val="0"/>
              </a:spcBef>
              <a:spcAft>
                <a:spcPts val="0"/>
              </a:spcAft>
              <a:buClr>
                <a:srgbClr val="000000"/>
              </a:buClr>
              <a:buSzPts val="2200"/>
              <a:buFont typeface="Arial"/>
              <a:buNone/>
            </a:pPr>
            <a:r>
              <a:rPr lang="en-US" sz="1400">
                <a:solidFill>
                  <a:srgbClr val="434343"/>
                </a:solidFill>
                <a:latin typeface="Open Sans"/>
                <a:ea typeface="Open Sans"/>
                <a:cs typeface="Open Sans"/>
              </a:rPr>
              <a:t>Unified Threat Management (UTM) is a comprehensive security approach that combines multiple security functions into a single integrated platform. This contrasts with the traditional method of using separate, standalone security appliances for each function. UTM is an information security solution that protects against threats, malware, and network attacks from a single point. It integrates multiple security functions into a single hardware or software platform, simplifying security management, reducing costs, and enhancing overall protection</a:t>
            </a:r>
            <a:r>
              <a:rPr lang="en-US" sz="1800" b="0" i="0">
                <a:solidFill>
                  <a:srgbClr val="1C1C1C"/>
                </a:solidFill>
                <a:effectLst/>
                <a:highlight>
                  <a:srgbClr val="FFFFFF"/>
                </a:highlight>
                <a:latin typeface="Inter"/>
              </a:rPr>
              <a:t>.</a:t>
            </a:r>
            <a:endParaRPr lang="en-US" sz="1400" b="0" i="0" u="none" strike="noStrike" cap="none">
              <a:solidFill>
                <a:srgbClr val="434343"/>
              </a:solidFill>
              <a:latin typeface="Open Sans"/>
              <a:ea typeface="Open Sans"/>
              <a:cs typeface="Open Sans"/>
              <a:sym typeface="Open Sans"/>
            </a:endParaRPr>
          </a:p>
        </p:txBody>
      </p:sp>
      <p:sp>
        <p:nvSpPr>
          <p:cNvPr id="611" name="Google Shape;611;ge85d73439a_1_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241</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A typical UTM solution includes the following components:</a:t>
            </a:r>
          </a:p>
          <a:p>
            <a:pPr>
              <a:buFont typeface="Arial" panose="020B0604020202020204" pitchFamily="34" charset="0"/>
              <a:buChar char="•"/>
            </a:pPr>
            <a:r>
              <a:rPr lang="en-US" b="1"/>
              <a:t>Firewall:</a:t>
            </a:r>
            <a:r>
              <a:rPr lang="en-US"/>
              <a:t> Protects the network from unauthorized access.</a:t>
            </a:r>
          </a:p>
          <a:p>
            <a:pPr>
              <a:buFont typeface="Arial" panose="020B0604020202020204" pitchFamily="34" charset="0"/>
              <a:buChar char="•"/>
            </a:pPr>
            <a:r>
              <a:rPr lang="en-US" b="1"/>
              <a:t>Intrusion Prevention System (IPS):</a:t>
            </a:r>
            <a:r>
              <a:rPr lang="en-US"/>
              <a:t> Detects and prevents network attacks.</a:t>
            </a:r>
          </a:p>
          <a:p>
            <a:pPr>
              <a:buFont typeface="Arial" panose="020B0604020202020204" pitchFamily="34" charset="0"/>
              <a:buChar char="•"/>
            </a:pPr>
            <a:r>
              <a:rPr lang="en-US" b="1"/>
              <a:t>Antivirus/Anti-Malware:</a:t>
            </a:r>
            <a:r>
              <a:rPr lang="en-US"/>
              <a:t> Protects against malicious software.</a:t>
            </a:r>
          </a:p>
          <a:p>
            <a:pPr>
              <a:buFont typeface="Arial" panose="020B0604020202020204" pitchFamily="34" charset="0"/>
              <a:buChar char="•"/>
            </a:pPr>
            <a:r>
              <a:rPr lang="en-US" b="1"/>
              <a:t>Spam Filtering:</a:t>
            </a:r>
            <a:r>
              <a:rPr lang="en-US"/>
              <a:t> Blocks unwanted email.</a:t>
            </a:r>
          </a:p>
          <a:p>
            <a:pPr>
              <a:buFont typeface="Arial" panose="020B0604020202020204" pitchFamily="34" charset="0"/>
              <a:buChar char="•"/>
            </a:pPr>
            <a:r>
              <a:rPr lang="en-US" b="1"/>
              <a:t>VPN:</a:t>
            </a:r>
            <a:r>
              <a:rPr lang="en-US"/>
              <a:t> Provides secure remote access.</a:t>
            </a:r>
          </a:p>
          <a:p>
            <a:pPr>
              <a:buFont typeface="Arial" panose="020B0604020202020204" pitchFamily="34" charset="0"/>
              <a:buChar char="•"/>
            </a:pPr>
            <a:r>
              <a:rPr lang="en-US" b="1"/>
              <a:t>Web Filtering:</a:t>
            </a:r>
            <a:r>
              <a:rPr lang="en-US"/>
              <a:t> Controls access to websites based on content or user policies.</a:t>
            </a:r>
          </a:p>
          <a:p>
            <a:pPr>
              <a:buFont typeface="Arial" panose="020B0604020202020204" pitchFamily="34" charset="0"/>
              <a:buChar char="•"/>
            </a:pPr>
            <a:r>
              <a:rPr lang="en-US" b="1"/>
              <a:t>Content Filtering:</a:t>
            </a:r>
            <a:r>
              <a:rPr lang="en-US"/>
              <a:t> Blocks or allows specific types of content.</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201175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Benefits of UTM:</a:t>
            </a:r>
          </a:p>
          <a:p>
            <a:pPr>
              <a:buFont typeface="Arial" panose="020B0604020202020204" pitchFamily="34" charset="0"/>
              <a:buChar char="•"/>
            </a:pPr>
            <a:r>
              <a:rPr lang="en-US" b="1"/>
              <a:t>Simplified Management:</a:t>
            </a:r>
            <a:r>
              <a:rPr lang="en-US"/>
              <a:t> Centralized control over multiple security functions.</a:t>
            </a:r>
          </a:p>
          <a:p>
            <a:pPr>
              <a:buFont typeface="Arial" panose="020B0604020202020204" pitchFamily="34" charset="0"/>
              <a:buChar char="•"/>
            </a:pPr>
            <a:r>
              <a:rPr lang="en-US" b="1"/>
              <a:t>Cost-Effective:</a:t>
            </a:r>
            <a:r>
              <a:rPr lang="en-US"/>
              <a:t> Often more economical than purchasing separate security appliances.</a:t>
            </a:r>
          </a:p>
          <a:p>
            <a:pPr>
              <a:buFont typeface="Arial" panose="020B0604020202020204" pitchFamily="34" charset="0"/>
              <a:buChar char="•"/>
            </a:pPr>
            <a:r>
              <a:rPr lang="en-US" b="1"/>
              <a:t>Improved Efficiency:</a:t>
            </a:r>
            <a:r>
              <a:rPr lang="en-US"/>
              <a:t> Streamlined security processes and reduced response times.</a:t>
            </a:r>
          </a:p>
          <a:p>
            <a:pPr>
              <a:buFont typeface="Arial" panose="020B0604020202020204" pitchFamily="34" charset="0"/>
              <a:buChar char="•"/>
            </a:pPr>
            <a:r>
              <a:rPr lang="en-US" b="1"/>
              <a:t>Enhanced Protection:</a:t>
            </a:r>
            <a:r>
              <a:rPr lang="en-US"/>
              <a:t> Comprehensive security coverage against various threats.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068993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Next Generation Firewall</a:t>
            </a:r>
          </a:p>
          <a:p>
            <a:pPr marL="0" lvl="0" indent="0" algn="l" rtl="0">
              <a:lnSpc>
                <a:spcPct val="100000"/>
              </a:lnSpc>
              <a:spcBef>
                <a:spcPts val="0"/>
              </a:spcBef>
              <a:spcAft>
                <a:spcPts val="0"/>
              </a:spcAft>
              <a:buSzPts val="1400"/>
              <a:buNone/>
            </a:pPr>
            <a:endParaRPr lang="en-US"/>
          </a:p>
          <a:p>
            <a:pPr marL="0" marR="0" lvl="0" indent="0" rtl="0">
              <a:lnSpc>
                <a:spcPct val="115000"/>
              </a:lnSpc>
              <a:spcBef>
                <a:spcPts val="0"/>
              </a:spcBef>
              <a:spcAft>
                <a:spcPts val="0"/>
              </a:spcAft>
              <a:buClr>
                <a:srgbClr val="535353"/>
              </a:buClr>
              <a:buSzPts val="4400"/>
              <a:buFont typeface="Open Sans"/>
              <a:buNone/>
            </a:pPr>
            <a:r>
              <a:rPr lang="en-US" sz="1200">
                <a:solidFill>
                  <a:srgbClr val="434343"/>
                </a:solidFill>
                <a:latin typeface="Open Sans"/>
                <a:ea typeface="Open Sans"/>
                <a:cs typeface="Open Sans"/>
              </a:rPr>
              <a:t>The Next-Generation Firewall (NGFW) is an advanced type of firewall that conducts deep-packet inspection and includes application-level inspection, intrusion prevention, and external intelligence.</a:t>
            </a:r>
          </a:p>
          <a:p>
            <a:pPr marL="0" marR="0" lvl="0" indent="0" rtl="0">
              <a:lnSpc>
                <a:spcPct val="115000"/>
              </a:lnSpc>
              <a:spcBef>
                <a:spcPts val="0"/>
              </a:spcBef>
              <a:spcAft>
                <a:spcPts val="0"/>
              </a:spcAft>
              <a:buClr>
                <a:srgbClr val="535353"/>
              </a:buClr>
              <a:buSzPts val="4400"/>
              <a:buFont typeface="Open Sans"/>
              <a:buNone/>
            </a:pPr>
            <a:r>
              <a:rPr lang="en-US" sz="1200">
                <a:solidFill>
                  <a:srgbClr val="434343"/>
                </a:solidFill>
                <a:latin typeface="Open Sans"/>
                <a:ea typeface="Open Sans"/>
                <a:cs typeface="Open Sans"/>
              </a:rPr>
              <a:t> While UTM has been a valuable tool, the evolving threat landscape has led to the emergence of Next-Generation Firewalls (NGFWs). NGFWs build upon UTM capabilities by incorporating advanced features</a:t>
            </a:r>
            <a:endParaRPr lang="en-US"/>
          </a:p>
        </p:txBody>
      </p:sp>
      <p:sp>
        <p:nvSpPr>
          <p:cNvPr id="631" name="Google Shape;63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405068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Features:</a:t>
            </a:r>
          </a:p>
          <a:p>
            <a:endParaRPr lang="en-US"/>
          </a:p>
          <a:p>
            <a:r>
              <a:rPr lang="en-US" b="1"/>
              <a:t>Application Control:</a:t>
            </a:r>
            <a:r>
              <a:rPr lang="en-US"/>
              <a:t> Identifies and controls applications running on the network, allowing administrators to block or restrict specific apps.</a:t>
            </a:r>
            <a:r>
              <a:rPr lang="en-US" b="1"/>
              <a:t>Intrusion Prevention System (IPS):</a:t>
            </a:r>
            <a:r>
              <a:rPr lang="en-US"/>
              <a:t> Detects and prevents network attacks, providing an additional layer of protection.</a:t>
            </a:r>
            <a:r>
              <a:rPr lang="en-US" b="1"/>
              <a:t>Advanced Threat Protection (ATP):</a:t>
            </a:r>
            <a:r>
              <a:rPr lang="en-US"/>
              <a:t> Utilizes techniques like sandboxing and behavioral analysis to identify and block advanced threats like malware and ransomware.</a:t>
            </a:r>
            <a:r>
              <a:rPr lang="en-US" b="1"/>
              <a:t>User Identity and Context Awareness:</a:t>
            </a:r>
            <a:r>
              <a:rPr lang="en-US"/>
              <a:t> Enhances security by considering user identity, location, and device information.</a:t>
            </a:r>
            <a:r>
              <a:rPr lang="en-US" b="1"/>
              <a:t>Unified Threat Management (UTM):</a:t>
            </a:r>
            <a:r>
              <a:rPr lang="en-US"/>
              <a:t> Often includes additional security features like web filtering, spam filtering, and VPN.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069101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Benefits of an NGFW</a:t>
            </a:r>
          </a:p>
          <a:p>
            <a:pPr>
              <a:buFont typeface="Arial" panose="020B0604020202020204" pitchFamily="34" charset="0"/>
              <a:buChar char="•"/>
            </a:pPr>
            <a:r>
              <a:rPr lang="en-US" b="1"/>
              <a:t>Enhanced Threat Protection:</a:t>
            </a:r>
            <a:r>
              <a:rPr lang="en-US"/>
              <a:t> Offers a more robust defense against modern threats.</a:t>
            </a:r>
          </a:p>
          <a:p>
            <a:pPr>
              <a:buFont typeface="Arial" panose="020B0604020202020204" pitchFamily="34" charset="0"/>
              <a:buChar char="•"/>
            </a:pPr>
            <a:r>
              <a:rPr lang="en-US" b="1"/>
              <a:t>Improved Visibility:</a:t>
            </a:r>
            <a:r>
              <a:rPr lang="en-US"/>
              <a:t> Provides deeper insights into network traffic and application usage.</a:t>
            </a:r>
          </a:p>
          <a:p>
            <a:pPr>
              <a:buFont typeface="Arial" panose="020B0604020202020204" pitchFamily="34" charset="0"/>
              <a:buChar char="•"/>
            </a:pPr>
            <a:r>
              <a:rPr lang="en-US" b="1"/>
              <a:t>Simplified Management:</a:t>
            </a:r>
            <a:r>
              <a:rPr lang="en-US"/>
              <a:t> Consolidates multiple security functions into a single platform.</a:t>
            </a:r>
          </a:p>
          <a:p>
            <a:pPr>
              <a:buFont typeface="Arial" panose="020B0604020202020204" pitchFamily="34" charset="0"/>
              <a:buChar char="•"/>
            </a:pPr>
            <a:r>
              <a:rPr lang="en-US" b="1"/>
              <a:t>Increased Productivity:</a:t>
            </a:r>
            <a:r>
              <a:rPr lang="en-US"/>
              <a:t> Enhances user experience by blocking malicious content and applications.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165057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Focus: UTM Combines multiple security functions into a single appliance, including firewall, intrusion prevention, antivirus, spam filtering, web content filtering, and VPN whereas NGFW  Focuses on deep packet inspection, application control, and user identity awareness</a:t>
            </a:r>
          </a:p>
          <a:p>
            <a:endParaRPr lang="en-US"/>
          </a:p>
          <a:p>
            <a:r>
              <a:rPr lang="en-US"/>
              <a:t>Performance: Performance of UTM is lower whereas NGFW is Designed to handle large amounts of traffic and complex security threats</a:t>
            </a:r>
          </a:p>
          <a:p>
            <a:endParaRPr lang="en-US"/>
          </a:p>
          <a:p>
            <a:r>
              <a:rPr lang="en-US"/>
              <a:t>Scalability: UTM is less scalable whereas NGFW Can be easily expanded to accommodate growing network needs.</a:t>
            </a:r>
          </a:p>
          <a:p>
            <a:endParaRPr lang="en-US"/>
          </a:p>
          <a:p>
            <a:r>
              <a:rPr lang="en-US"/>
              <a:t>Management : Management of UTM is centralized management of NGFW is complex</a:t>
            </a:r>
          </a:p>
          <a:p>
            <a:endParaRPr lang="en-US"/>
          </a:p>
          <a:p>
            <a:r>
              <a:rPr lang="en-US"/>
              <a:t>Cost: Cost of implementing UTM is less whereas NGFW is costly.</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Usage : UTM is ideal for  </a:t>
            </a:r>
            <a:r>
              <a:rPr lang="en-US" sz="1200" b="0" i="0" u="none" strike="noStrike" cap="none">
                <a:solidFill>
                  <a:srgbClr val="434343"/>
                </a:solidFill>
                <a:latin typeface="Open Sans"/>
                <a:ea typeface="Open Sans"/>
                <a:cs typeface="Open Sans"/>
                <a:sym typeface="Arial"/>
              </a:rPr>
              <a:t>Small to medium-sized businesses whereas </a:t>
            </a:r>
            <a:r>
              <a:rPr lang="en-US"/>
              <a:t>NGFWs are better suited for protecting hybrid and cloud-based infrastructures.</a:t>
            </a:r>
            <a:endParaRPr lang="en-US" sz="1200" b="0" i="0" u="none" strike="noStrike" cap="none">
              <a:solidFill>
                <a:srgbClr val="434343"/>
              </a:solidFill>
              <a:latin typeface="Open Sans"/>
              <a:ea typeface="Open Sans"/>
              <a:cs typeface="Open Sans"/>
              <a:sym typeface="Arial"/>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092762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a:t>UTM vs. NGFW: Key Takeaways</a:t>
            </a:r>
          </a:p>
          <a:p>
            <a:endParaRPr lang="en-US" sz="1200">
              <a:solidFill>
                <a:srgbClr val="434343"/>
              </a:solidFill>
              <a:latin typeface="Open Sans"/>
              <a:ea typeface="Open Sans"/>
              <a:cs typeface="Open Sans"/>
            </a:endParaRPr>
          </a:p>
          <a:p>
            <a:r>
              <a:rPr lang="en-US" sz="1200">
                <a:solidFill>
                  <a:srgbClr val="434343"/>
                </a:solidFill>
                <a:latin typeface="Open Sans"/>
                <a:ea typeface="Open Sans"/>
                <a:cs typeface="Open Sans"/>
              </a:rPr>
              <a:t>The choice between NGFW and UTM depends on your organization’s specific needs. If you want easy management and a lower initial investment, UTM might be sufficient.</a:t>
            </a:r>
          </a:p>
          <a:p>
            <a:endParaRPr lang="en-US" sz="1200">
              <a:solidFill>
                <a:srgbClr val="434343"/>
              </a:solidFill>
              <a:latin typeface="Open Sans"/>
              <a:ea typeface="Open Sans"/>
              <a:cs typeface="Open Sans"/>
            </a:endParaRPr>
          </a:p>
          <a:p>
            <a:r>
              <a:rPr lang="en-US" sz="1200">
                <a:solidFill>
                  <a:srgbClr val="434343"/>
                </a:solidFill>
                <a:latin typeface="Open Sans"/>
                <a:ea typeface="Open Sans"/>
                <a:cs typeface="Open Sans"/>
              </a:rPr>
              <a:t> If you need advanced threat protection and high performance, an NGFW is the better option. Remember that many NGFWs now offer some UTM capabilities and vice versa.</a:t>
            </a:r>
          </a:p>
        </p:txBody>
      </p:sp>
      <p:sp>
        <p:nvSpPr>
          <p:cNvPr id="631" name="Google Shape;63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070966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3" name="Google Shape;65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a:solidFill>
                  <a:srgbClr val="3F3F3F"/>
                </a:solidFill>
                <a:latin typeface="Open Sans"/>
                <a:ea typeface="Open Sans"/>
                <a:cs typeface="Open Sans"/>
              </a:rPr>
              <a:t>Cloud computing provides on-demand IT resources like computing power, storage, databases, and software over the internet, allowing faster innovation and flexible resources.</a:t>
            </a:r>
          </a:p>
          <a:p>
            <a:pPr marL="0" lvl="0" indent="0" algn="l" rtl="0">
              <a:lnSpc>
                <a:spcPct val="100000"/>
              </a:lnSpc>
              <a:spcBef>
                <a:spcPts val="0"/>
              </a:spcBef>
              <a:spcAft>
                <a:spcPts val="0"/>
              </a:spcAft>
              <a:buClr>
                <a:schemeClr val="dk1"/>
              </a:buClr>
              <a:buSzPts val="1100"/>
              <a:buFont typeface="Arial"/>
              <a:buNone/>
            </a:pPr>
            <a:endParaRPr lang="en-US"/>
          </a:p>
          <a:p>
            <a:pPr marL="0" indent="0">
              <a:buFont typeface="Arial"/>
              <a:buNone/>
            </a:pPr>
            <a:r>
              <a:rPr lang="en-US" sz="1200">
                <a:solidFill>
                  <a:srgbClr val="3F3F3F"/>
                </a:solidFill>
                <a:latin typeface="Open Sans"/>
                <a:ea typeface="Open Sans"/>
                <a:cs typeface="Open Sans"/>
              </a:rPr>
              <a:t>Cloud hardening is securing cloud-based systems and applications by reducing their vulnerability to attacks. It involves implementing security measures to protect data, applications, and infrastructure within the cloud environment</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extLst>
      <p:ext uri="{BB962C8B-B14F-4D97-AF65-F5344CB8AC3E}">
        <p14:creationId xmlns:p14="http://schemas.microsoft.com/office/powerpoint/2010/main" val="125868450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br>
              <a:rPr lang="en-US"/>
            </a:br>
            <a:br>
              <a:rPr lang="en-US"/>
            </a:br>
            <a:r>
              <a:rPr lang="en-US"/>
              <a:t>Explain the definition of Web Application Firewall</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a:t>A Web Application Firewall (WAF)</a:t>
            </a:r>
            <a:r>
              <a:rPr lang="en-US"/>
              <a:t> is a security application that filters and monitors HTTP traffic between a web application and the internet. It acts as a shield, protecting web applications from common web exploits, such as SQL injection, cross-site scripting (XSS), and cross-site request forgery (CSRF).</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a:t>Inspection:</a:t>
            </a:r>
            <a:r>
              <a:rPr lang="en-US"/>
              <a:t> A WAF examines incoming and outgoing HTTP traffic for malicious patterns and threats.</a:t>
            </a:r>
            <a:r>
              <a:rPr lang="en-US" b="1"/>
              <a:t>Filtering:</a:t>
            </a:r>
            <a:r>
              <a:rPr lang="en-US"/>
              <a:t> Based on predefined rules, it blocks malicious requests and allows legitimate traffic to reach the web application.</a:t>
            </a:r>
            <a:r>
              <a:rPr lang="en-US" b="1"/>
              <a:t>Protection:</a:t>
            </a:r>
            <a:r>
              <a:rPr lang="en-US"/>
              <a:t> By filtering out malicious requests, a WAF helps prevent attacks that could compromise the web application or its underlying infrastructure.</a:t>
            </a:r>
            <a:endParaRPr/>
          </a:p>
        </p:txBody>
      </p:sp>
      <p:sp>
        <p:nvSpPr>
          <p:cNvPr id="658" name="Google Shape;658;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81378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1"/>
        <p:cNvGrpSpPr/>
        <p:nvPr/>
      </p:nvGrpSpPr>
      <p:grpSpPr>
        <a:xfrm>
          <a:off x="0" y="0"/>
          <a:ext cx="0" cy="0"/>
          <a:chOff x="0" y="0"/>
          <a:chExt cx="0" cy="0"/>
        </a:xfrm>
      </p:grpSpPr>
      <p:sp>
        <p:nvSpPr>
          <p:cNvPr id="4122" name="Google Shape;4122;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Types of WAF</a:t>
            </a:r>
          </a:p>
          <a:p>
            <a:pPr marL="0" lvl="0" indent="0" algn="l" rtl="0">
              <a:lnSpc>
                <a:spcPct val="100000"/>
              </a:lnSpc>
              <a:spcBef>
                <a:spcPts val="0"/>
              </a:spcBef>
              <a:spcAft>
                <a:spcPts val="0"/>
              </a:spcAft>
              <a:buSzPts val="1400"/>
              <a:buNone/>
            </a:pPr>
            <a:endParaRPr lang="en-US"/>
          </a:p>
          <a:p>
            <a:r>
              <a:rPr lang="en-US" b="1"/>
              <a:t>1. Network-Based WAF (N-WAF)</a:t>
            </a:r>
          </a:p>
          <a:p>
            <a:pPr>
              <a:buFont typeface="Arial" panose="020B0604020202020204" pitchFamily="34" charset="0"/>
              <a:buChar char="•"/>
            </a:pPr>
            <a:r>
              <a:rPr lang="en-US" b="1"/>
              <a:t>Deployment:</a:t>
            </a:r>
            <a:r>
              <a:rPr lang="en-US"/>
              <a:t> Hardware appliance installed in the network.</a:t>
            </a:r>
          </a:p>
          <a:p>
            <a:pPr>
              <a:buFont typeface="Arial" panose="020B0604020202020204" pitchFamily="34" charset="0"/>
              <a:buChar char="•"/>
            </a:pPr>
            <a:r>
              <a:rPr lang="en-US" b="1"/>
              <a:t>Advantages:</a:t>
            </a:r>
            <a:r>
              <a:rPr lang="en-US"/>
              <a:t> High performance, low latency, centralized protection for multiple applications.</a:t>
            </a:r>
          </a:p>
          <a:p>
            <a:pPr>
              <a:buFont typeface="Arial" panose="020B0604020202020204" pitchFamily="34" charset="0"/>
              <a:buChar char="•"/>
            </a:pPr>
            <a:r>
              <a:rPr lang="en-US" b="1"/>
              <a:t>Disadvantages:</a:t>
            </a:r>
            <a:r>
              <a:rPr lang="en-US"/>
              <a:t> High cost, complex management, scalability challenges.</a:t>
            </a:r>
          </a:p>
          <a:p>
            <a:r>
              <a:rPr lang="en-US" b="1"/>
              <a:t>2. Host-Based WAF (H-WAF)</a:t>
            </a:r>
          </a:p>
          <a:p>
            <a:pPr>
              <a:buFont typeface="Arial" panose="020B0604020202020204" pitchFamily="34" charset="0"/>
              <a:buChar char="•"/>
            </a:pPr>
            <a:r>
              <a:rPr lang="en-US" b="1"/>
              <a:t>Deployment:</a:t>
            </a:r>
            <a:r>
              <a:rPr lang="en-US"/>
              <a:t> Software installed on the web application server.</a:t>
            </a:r>
          </a:p>
          <a:p>
            <a:pPr>
              <a:buFont typeface="Arial" panose="020B0604020202020204" pitchFamily="34" charset="0"/>
              <a:buChar char="•"/>
            </a:pPr>
            <a:r>
              <a:rPr lang="en-US" b="1"/>
              <a:t>Advantages:</a:t>
            </a:r>
            <a:r>
              <a:rPr lang="en-US"/>
              <a:t> Deep integration with the application, granular control.</a:t>
            </a:r>
          </a:p>
          <a:p>
            <a:pPr>
              <a:buFont typeface="Arial" panose="020B0604020202020204" pitchFamily="34" charset="0"/>
              <a:buChar char="•"/>
            </a:pPr>
            <a:r>
              <a:rPr lang="en-US" b="1"/>
              <a:t>Disadvantages:</a:t>
            </a:r>
            <a:r>
              <a:rPr lang="en-US"/>
              <a:t> Resource consumption, potential performance impact, management complexity.</a:t>
            </a:r>
          </a:p>
          <a:p>
            <a:r>
              <a:rPr lang="en-US" b="1"/>
              <a:t>3. Cloud-Based WAF (C-WAF)</a:t>
            </a:r>
          </a:p>
          <a:p>
            <a:pPr>
              <a:buFont typeface="Arial" panose="020B0604020202020204" pitchFamily="34" charset="0"/>
              <a:buChar char="•"/>
            </a:pPr>
            <a:r>
              <a:rPr lang="en-US" b="1"/>
              <a:t>Deployment:</a:t>
            </a:r>
            <a:r>
              <a:rPr lang="en-US"/>
              <a:t> Cloud service provided by a third-party.</a:t>
            </a:r>
          </a:p>
          <a:p>
            <a:pPr>
              <a:buFont typeface="Arial" panose="020B0604020202020204" pitchFamily="34" charset="0"/>
              <a:buChar char="•"/>
            </a:pPr>
            <a:r>
              <a:rPr lang="en-US" b="1"/>
              <a:t>Advantages:</a:t>
            </a:r>
            <a:r>
              <a:rPr lang="en-US"/>
              <a:t> Scalability, ease of management, cost-effective.</a:t>
            </a:r>
          </a:p>
          <a:p>
            <a:pPr>
              <a:buFont typeface="Arial" panose="020B0604020202020204" pitchFamily="34" charset="0"/>
              <a:buChar char="•"/>
            </a:pPr>
            <a:r>
              <a:rPr lang="en-US" b="1"/>
              <a:t>Disadvantages:</a:t>
            </a:r>
            <a:r>
              <a:rPr lang="en-US"/>
              <a:t> Potential latency, reliance on third-party provider</a:t>
            </a:r>
          </a:p>
          <a:p>
            <a:pPr marL="0" lvl="0" indent="0" algn="l" rtl="0">
              <a:lnSpc>
                <a:spcPct val="100000"/>
              </a:lnSpc>
              <a:spcBef>
                <a:spcPts val="0"/>
              </a:spcBef>
              <a:spcAft>
                <a:spcPts val="0"/>
              </a:spcAft>
              <a:buSzPts val="1400"/>
              <a:buNone/>
            </a:pPr>
            <a:endParaRPr/>
          </a:p>
        </p:txBody>
      </p:sp>
      <p:sp>
        <p:nvSpPr>
          <p:cNvPr id="4123" name="Google Shape;4123;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1"/>
        <p:cNvGrpSpPr/>
        <p:nvPr/>
      </p:nvGrpSpPr>
      <p:grpSpPr>
        <a:xfrm>
          <a:off x="0" y="0"/>
          <a:ext cx="0" cy="0"/>
          <a:chOff x="0" y="0"/>
          <a:chExt cx="0" cy="0"/>
        </a:xfrm>
      </p:grpSpPr>
      <p:sp>
        <p:nvSpPr>
          <p:cNvPr id="4482" name="Google Shape;4482;p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rgbClr val="000000"/>
                </a:solidFill>
                <a:latin typeface="Arial"/>
                <a:ea typeface="Arial"/>
                <a:cs typeface="Arial"/>
                <a:sym typeface="Arial"/>
              </a:rPr>
              <a:t>Explain WAF Technologies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a:p>
            <a:pPr algn="l">
              <a:buFont typeface="Arial" panose="020B0604020202020204" pitchFamily="34" charset="0"/>
              <a:buChar char="•"/>
            </a:pPr>
            <a:r>
              <a:rPr lang="en-US" sz="900" b="0" i="0" u="none" strike="noStrike" cap="none">
                <a:solidFill>
                  <a:srgbClr val="000000"/>
                </a:solidFill>
                <a:latin typeface="Arial"/>
                <a:ea typeface="Arial"/>
                <a:cs typeface="Arial"/>
                <a:sym typeface="Arial"/>
              </a:rPr>
              <a:t>Signature based Detection-</a:t>
            </a:r>
            <a:r>
              <a:rPr lang="en-US" sz="900">
                <a:solidFill>
                  <a:srgbClr val="3F3F3F"/>
                </a:solidFill>
                <a:latin typeface="Open Sans"/>
                <a:ea typeface="Open Sans"/>
                <a:cs typeface="Open Sans"/>
              </a:rPr>
              <a:t>This traditional approach relies on a database of known attack signatures, comparing incoming traffic patterns against them.Signature databases are regularly updated to include new threats</a:t>
            </a:r>
          </a:p>
          <a:p>
            <a:pPr algn="l">
              <a:buFont typeface="Arial" panose="020B0604020202020204" pitchFamily="34" charset="0"/>
              <a:buChar char="•"/>
            </a:pPr>
            <a:endParaRPr lang="en-US" sz="900" b="0" i="0" u="none" strike="noStrike" cap="none">
              <a:solidFill>
                <a:srgbClr val="3F3F3F"/>
              </a:solidFill>
              <a:latin typeface="Open Sans"/>
              <a:ea typeface="Open Sans"/>
              <a:cs typeface="Open Sans"/>
              <a:sym typeface="Arial"/>
            </a:endParaRPr>
          </a:p>
          <a:p>
            <a:pPr algn="l">
              <a:buFont typeface="Arial" panose="020B0604020202020204" pitchFamily="34" charset="0"/>
              <a:buChar char="•"/>
            </a:pPr>
            <a:r>
              <a:rPr lang="en-US" sz="900" b="0" i="0" u="none" strike="noStrike" cap="none">
                <a:solidFill>
                  <a:srgbClr val="000000"/>
                </a:solidFill>
                <a:latin typeface="Arial"/>
                <a:ea typeface="Arial"/>
                <a:cs typeface="Arial"/>
                <a:sym typeface="Arial"/>
              </a:rPr>
              <a:t>Anomaly Detection-</a:t>
            </a:r>
            <a:r>
              <a:rPr lang="en-US" sz="900">
                <a:solidFill>
                  <a:srgbClr val="3F3F3F"/>
                </a:solidFill>
                <a:latin typeface="Open Sans"/>
                <a:ea typeface="Open Sans"/>
                <a:cs typeface="Open Sans"/>
              </a:rPr>
              <a:t>Analyzes traffic patterns and behaviors to identify deviations from normal activity, potentially indicating malicious intent. Techniques include statistical analysis, machine learning, and behavioural profiling.</a:t>
            </a:r>
          </a:p>
          <a:p>
            <a:pPr algn="l">
              <a:buFont typeface="Arial" panose="020B0604020202020204" pitchFamily="34" charset="0"/>
              <a:buChar char="•"/>
            </a:pPr>
            <a:endParaRPr lang="en-US" sz="900">
              <a:solidFill>
                <a:srgbClr val="3F3F3F"/>
              </a:solidFill>
              <a:latin typeface="Open Sans"/>
              <a:ea typeface="Open Sans"/>
              <a:cs typeface="Open Sans"/>
            </a:endParaRPr>
          </a:p>
          <a:p>
            <a:pPr algn="l">
              <a:buFont typeface="Arial" panose="020B0604020202020204" pitchFamily="34" charset="0"/>
              <a:buChar char="•"/>
            </a:pPr>
            <a:r>
              <a:rPr lang="en-US" sz="900">
                <a:solidFill>
                  <a:srgbClr val="3F3F3F"/>
                </a:solidFill>
                <a:latin typeface="Open Sans"/>
                <a:ea typeface="Open Sans"/>
                <a:cs typeface="Open Sans"/>
              </a:rPr>
              <a:t>Positive Model-Only allows traffic matching pre-defined criteria, essentially creating a "safe list" for authorized requests.Offers strong protection against unknown threats and misconfigurations.</a:t>
            </a:r>
          </a:p>
          <a:p>
            <a:pPr algn="l">
              <a:buFont typeface="Arial" panose="020B0604020202020204" pitchFamily="34" charset="0"/>
              <a:buChar char="•"/>
            </a:pPr>
            <a:endParaRPr lang="en-US" sz="900">
              <a:solidFill>
                <a:srgbClr val="3F3F3F"/>
              </a:solidFill>
              <a:latin typeface="Open Sans"/>
              <a:ea typeface="Open Sans"/>
              <a:cs typeface="Open Sans"/>
            </a:endParaRPr>
          </a:p>
          <a:p>
            <a:pPr algn="l">
              <a:buFont typeface="Arial" panose="020B0604020202020204" pitchFamily="34" charset="0"/>
              <a:buChar char="•"/>
            </a:pPr>
            <a:r>
              <a:rPr lang="en-US" sz="900">
                <a:solidFill>
                  <a:srgbClr val="3F3F3F"/>
                </a:solidFill>
                <a:latin typeface="Open Sans"/>
                <a:ea typeface="Open Sans"/>
                <a:cs typeface="Open Sans"/>
              </a:rPr>
              <a:t>Negative Model-Blocks traffic matching known attack signatures, essentially creating a "block list" of malicious patterns. Easier to implement than whitelists.</a:t>
            </a:r>
          </a:p>
          <a:p>
            <a:pPr algn="l">
              <a:buFont typeface="Arial" panose="020B0604020202020204" pitchFamily="34" charset="0"/>
              <a:buChar char="•"/>
            </a:pPr>
            <a:endParaRPr lang="en-US" sz="9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p:txBody>
      </p:sp>
      <p:sp>
        <p:nvSpPr>
          <p:cNvPr id="4483" name="Google Shape;4483;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e85d73439a_1_4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0" name="Google Shape;770;ge85d73439a_1_4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r>
              <a:rPr lang="en-US" b="1"/>
              <a:t>Intrusion in a system</a:t>
            </a:r>
            <a:r>
              <a:rPr lang="en-US"/>
              <a:t> refers to unauthorized access to a computer system, network, or device. It's a cyberattack where an attacker gains entry without permission.</a:t>
            </a:r>
          </a:p>
          <a:p>
            <a:r>
              <a:rPr lang="en-US" b="1"/>
              <a:t>Types of Intrusions:</a:t>
            </a:r>
          </a:p>
          <a:p>
            <a:pPr>
              <a:buFont typeface="Arial" panose="020B0604020202020204" pitchFamily="34" charset="0"/>
              <a:buChar char="•"/>
            </a:pPr>
            <a:r>
              <a:rPr lang="en-US" b="1"/>
              <a:t>Unauthorized access:</a:t>
            </a:r>
            <a:r>
              <a:rPr lang="en-US"/>
              <a:t> Gaining access to a system without proper credentials.</a:t>
            </a:r>
          </a:p>
          <a:p>
            <a:pPr>
              <a:buFont typeface="Arial" panose="020B0604020202020204" pitchFamily="34" charset="0"/>
              <a:buChar char="•"/>
            </a:pPr>
            <a:r>
              <a:rPr lang="en-US" b="1"/>
              <a:t>Data breaches:</a:t>
            </a:r>
            <a:r>
              <a:rPr lang="en-US"/>
              <a:t> Stealing sensitive information from a system.</a:t>
            </a:r>
          </a:p>
          <a:p>
            <a:pPr>
              <a:buFont typeface="Arial" panose="020B0604020202020204" pitchFamily="34" charset="0"/>
              <a:buChar char="•"/>
            </a:pPr>
            <a:r>
              <a:rPr lang="en-US" b="1"/>
              <a:t>Malware infection:</a:t>
            </a:r>
            <a:r>
              <a:rPr lang="en-US"/>
              <a:t> Introducing malicious software into a system.</a:t>
            </a:r>
          </a:p>
          <a:p>
            <a:pPr>
              <a:buFont typeface="Arial" panose="020B0604020202020204" pitchFamily="34" charset="0"/>
              <a:buChar char="•"/>
            </a:pPr>
            <a:r>
              <a:rPr lang="en-US" b="1"/>
              <a:t>Denial of service (DoS) attacks:</a:t>
            </a:r>
            <a:r>
              <a:rPr lang="en-US"/>
              <a:t> Overloading a system to prevent legitimate users from accessing it.</a:t>
            </a:r>
          </a:p>
          <a:p>
            <a:pPr>
              <a:buFont typeface="Arial" panose="020B0604020202020204" pitchFamily="34" charset="0"/>
              <a:buChar char="•"/>
            </a:pPr>
            <a:r>
              <a:rPr lang="en-US" b="1"/>
              <a:t>Privilege escalation:</a:t>
            </a:r>
            <a:r>
              <a:rPr lang="en-US"/>
              <a:t> Gaining higher-level access within a system.</a:t>
            </a:r>
          </a:p>
          <a:p>
            <a:pPr marL="0" lvl="0" indent="0" algn="l" rtl="0">
              <a:lnSpc>
                <a:spcPct val="100000"/>
              </a:lnSpc>
              <a:spcBef>
                <a:spcPts val="0"/>
              </a:spcBef>
              <a:spcAft>
                <a:spcPts val="0"/>
              </a:spcAft>
              <a:buSzPts val="1400"/>
              <a:buNone/>
            </a:pPr>
            <a:endParaRPr/>
          </a:p>
        </p:txBody>
      </p:sp>
      <p:sp>
        <p:nvSpPr>
          <p:cNvPr id="771" name="Google Shape;771;ge85d73439a_1_4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255</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e85d73439a_1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ge85d73439a_1_4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a:t>An Intrusion Detection System (IDS)</a:t>
            </a:r>
            <a:r>
              <a:rPr lang="en-US"/>
              <a:t> is a security tool that monitors networks or systems for malicious activity or policy violations. It's like a security guard for your digital world, constantly watching for suspicious behavior.</a:t>
            </a:r>
          </a:p>
          <a:p>
            <a:pPr marL="0" lvl="0" indent="0" algn="l" rtl="0">
              <a:lnSpc>
                <a:spcPct val="100000"/>
              </a:lnSpc>
              <a:spcBef>
                <a:spcPts val="0"/>
              </a:spcBef>
              <a:spcAft>
                <a:spcPts val="0"/>
              </a:spcAft>
              <a:buSzPts val="1400"/>
              <a:buNone/>
            </a:pPr>
            <a:endParaRPr lang="en-US"/>
          </a:p>
          <a:p>
            <a:r>
              <a:rPr lang="en-US" b="1"/>
              <a:t>How does an IDS work?</a:t>
            </a:r>
          </a:p>
          <a:p>
            <a:pPr>
              <a:buFont typeface="Arial" panose="020B0604020202020204" pitchFamily="34" charset="0"/>
              <a:buChar char="•"/>
            </a:pPr>
            <a:r>
              <a:rPr lang="en-US" b="1"/>
              <a:t>Monitoring:</a:t>
            </a:r>
            <a:r>
              <a:rPr lang="en-US"/>
              <a:t> It continuously observes network traffic, system logs, and other relevant data.</a:t>
            </a:r>
          </a:p>
          <a:p>
            <a:pPr>
              <a:buFont typeface="Arial" panose="020B0604020202020204" pitchFamily="34" charset="0"/>
              <a:buChar char="•"/>
            </a:pPr>
            <a:r>
              <a:rPr lang="en-US" b="1"/>
              <a:t>Analysis:</a:t>
            </a:r>
            <a:r>
              <a:rPr lang="en-US"/>
              <a:t> Compares the collected data against a database of known attack signatures or predefined rules.</a:t>
            </a:r>
          </a:p>
          <a:p>
            <a:pPr>
              <a:buFont typeface="Arial" panose="020B0604020202020204" pitchFamily="34" charset="0"/>
              <a:buChar char="•"/>
            </a:pPr>
            <a:r>
              <a:rPr lang="en-US" b="1"/>
              <a:t>Detection:</a:t>
            </a:r>
            <a:r>
              <a:rPr lang="en-US"/>
              <a:t> Identifies suspicious activities or anomalies that might indicate an intrusion attempt.</a:t>
            </a:r>
          </a:p>
          <a:p>
            <a:pPr>
              <a:buFont typeface="Arial" panose="020B0604020202020204" pitchFamily="34" charset="0"/>
              <a:buChar char="•"/>
            </a:pPr>
            <a:r>
              <a:rPr lang="en-US" b="1"/>
              <a:t>Alerting:</a:t>
            </a:r>
            <a:r>
              <a:rPr lang="en-US"/>
              <a:t> Sends notifications to administrators when potential threats are detected.</a:t>
            </a:r>
          </a:p>
          <a:p>
            <a:pPr marL="0" lvl="0" indent="0" algn="l" rtl="0">
              <a:lnSpc>
                <a:spcPct val="100000"/>
              </a:lnSpc>
              <a:spcBef>
                <a:spcPts val="0"/>
              </a:spcBef>
              <a:spcAft>
                <a:spcPts val="0"/>
              </a:spcAft>
              <a:buSzPts val="1400"/>
              <a:buNone/>
            </a:pPr>
            <a:endParaRPr/>
          </a:p>
        </p:txBody>
      </p:sp>
      <p:sp>
        <p:nvSpPr>
          <p:cNvPr id="780" name="Google Shape;780;ge85d73439a_1_4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256</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85d73439a_1_4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ge85d73439a_1_4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Function of IDS</a:t>
            </a:r>
          </a:p>
          <a:p>
            <a:pPr marL="0" lvl="0" indent="0" algn="l" rtl="0">
              <a:lnSpc>
                <a:spcPct val="100000"/>
              </a:lnSpc>
              <a:spcBef>
                <a:spcPts val="0"/>
              </a:spcBef>
              <a:spcAft>
                <a:spcPts val="0"/>
              </a:spcAft>
              <a:buSzPts val="1400"/>
              <a:buNone/>
            </a:pPr>
            <a:endParaRPr lang="en-US"/>
          </a:p>
          <a:p>
            <a:r>
              <a:rPr lang="en-US" b="1"/>
              <a:t>How does an IDS work?</a:t>
            </a:r>
          </a:p>
          <a:p>
            <a:pPr>
              <a:buFont typeface="Arial" panose="020B0604020202020204" pitchFamily="34" charset="0"/>
              <a:buChar char="•"/>
            </a:pPr>
            <a:r>
              <a:rPr lang="en-US" b="1"/>
              <a:t>Monitoring:</a:t>
            </a:r>
            <a:r>
              <a:rPr lang="en-US"/>
              <a:t> It continuously observes network traffic, system logs, and other relevant data.</a:t>
            </a:r>
          </a:p>
          <a:p>
            <a:pPr>
              <a:buFont typeface="Arial" panose="020B0604020202020204" pitchFamily="34" charset="0"/>
              <a:buChar char="•"/>
            </a:pPr>
            <a:r>
              <a:rPr lang="en-US" b="1"/>
              <a:t>Analysis:</a:t>
            </a:r>
            <a:r>
              <a:rPr lang="en-US"/>
              <a:t> Compares the collected data against a database of known attack signatures or predefined rules.</a:t>
            </a:r>
          </a:p>
          <a:p>
            <a:pPr>
              <a:buFont typeface="Arial" panose="020B0604020202020204" pitchFamily="34" charset="0"/>
              <a:buChar char="•"/>
            </a:pPr>
            <a:r>
              <a:rPr lang="en-US" b="1"/>
              <a:t>Detection:</a:t>
            </a:r>
            <a:r>
              <a:rPr lang="en-US"/>
              <a:t> Identifies suspicious activities or anomalies that might indicate an intrusion attempt.</a:t>
            </a:r>
          </a:p>
          <a:p>
            <a:pPr>
              <a:buFont typeface="Arial" panose="020B0604020202020204" pitchFamily="34" charset="0"/>
              <a:buChar char="•"/>
            </a:pPr>
            <a:r>
              <a:rPr lang="en-US" b="1"/>
              <a:t>Alerting:</a:t>
            </a:r>
            <a:r>
              <a:rPr lang="en-US"/>
              <a:t> Sends notifications to administrators when potential threats are detected.</a:t>
            </a:r>
          </a:p>
          <a:p>
            <a:pPr marL="0" lvl="0" indent="0" algn="l" rtl="0">
              <a:lnSpc>
                <a:spcPct val="100000"/>
              </a:lnSpc>
              <a:spcBef>
                <a:spcPts val="0"/>
              </a:spcBef>
              <a:spcAft>
                <a:spcPts val="0"/>
              </a:spcAft>
              <a:buSzPts val="1400"/>
              <a:buNone/>
            </a:pPr>
            <a:endParaRPr/>
          </a:p>
        </p:txBody>
      </p:sp>
      <p:sp>
        <p:nvSpPr>
          <p:cNvPr id="809" name="Google Shape;809;ge85d73439a_1_4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257</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a:t>An Intrusion Prevention System (IPS)</a:t>
            </a:r>
            <a:r>
              <a:rPr lang="en-US"/>
              <a:t> is a network security appliance that monitors network traffic for malicious activity and takes action to block or stop it. Unlike an Intrusion Detection System (IDS), which only detects threats, an IPS can actively prevent attacks.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819" name="Google Shape;81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AI and machine level integrations</a:t>
            </a:r>
          </a:p>
          <a:p>
            <a:pPr marL="0" lvl="0" indent="0" algn="l" rtl="0">
              <a:lnSpc>
                <a:spcPct val="100000"/>
              </a:lnSpc>
              <a:spcBef>
                <a:spcPts val="0"/>
              </a:spcBef>
              <a:spcAft>
                <a:spcPts val="0"/>
              </a:spcAft>
              <a:buSzPts val="1400"/>
              <a:buNone/>
            </a:pPr>
            <a:endParaRPr lang="en-US"/>
          </a:p>
          <a:p>
            <a:pPr marL="342900" lvl="1" indent="-342900">
              <a:lnSpc>
                <a:spcPct val="114000"/>
              </a:lnSpc>
              <a:buClr>
                <a:srgbClr val="3F3F3F"/>
              </a:buClr>
              <a:buSzPts val="2200"/>
              <a:buFont typeface="Arial"/>
              <a:buChar char="•"/>
            </a:pPr>
            <a:r>
              <a:rPr lang="en-US" sz="1200">
                <a:solidFill>
                  <a:srgbClr val="3F3F3F"/>
                </a:solidFill>
                <a:latin typeface="Open Sans"/>
                <a:ea typeface="Open Sans"/>
                <a:cs typeface="Open Sans"/>
              </a:rPr>
              <a:t>Traditional IDS/IPS relied on signature-based detection, which struggles with novel attacks. IDS/IPS solutions integrate with machine learning and AI. </a:t>
            </a:r>
          </a:p>
          <a:p>
            <a:pPr marL="342900" lvl="1" indent="-342900">
              <a:lnSpc>
                <a:spcPct val="114000"/>
              </a:lnSpc>
              <a:buClr>
                <a:srgbClr val="3F3F3F"/>
              </a:buClr>
              <a:buSzPts val="2200"/>
              <a:buFont typeface="Arial"/>
              <a:buChar char="•"/>
            </a:pPr>
            <a:r>
              <a:rPr lang="en-US" sz="1200">
                <a:solidFill>
                  <a:srgbClr val="3F3F3F"/>
                </a:solidFill>
                <a:latin typeface="Open Sans"/>
                <a:ea typeface="Open Sans"/>
                <a:cs typeface="Open Sans"/>
              </a:rPr>
              <a:t>These technologies empower systems to autonomously analyse and identify anomalous patterns, enabling the rapid detection of previously unknown threats.</a:t>
            </a:r>
          </a:p>
          <a:p>
            <a:pPr marL="342900" lvl="1" indent="-342900">
              <a:lnSpc>
                <a:spcPct val="114000"/>
              </a:lnSpc>
              <a:buClr>
                <a:srgbClr val="3F3F3F"/>
              </a:buClr>
              <a:buSzPts val="2200"/>
              <a:buFont typeface="Arial"/>
              <a:buChar char="•"/>
            </a:pPr>
            <a:r>
              <a:rPr lang="en-US" sz="1200">
                <a:solidFill>
                  <a:srgbClr val="3F3F3F"/>
                </a:solidFill>
                <a:latin typeface="Open Sans"/>
                <a:ea typeface="Open Sans"/>
                <a:cs typeface="Open Sans"/>
              </a:rPr>
              <a:t> This allows for better detection of zero-day attacks and advanced persistent threats (APTs).</a:t>
            </a:r>
            <a:r>
              <a:rPr lang="en-US" sz="1200">
                <a:solidFill>
                  <a:srgbClr val="3F3F3F"/>
                </a:solidFill>
                <a:latin typeface="Open Sans"/>
                <a:ea typeface="Open Sans"/>
                <a:cs typeface="Open Sans"/>
                <a:sym typeface="Open Sans"/>
              </a:rPr>
              <a:t>.</a:t>
            </a:r>
          </a:p>
          <a:p>
            <a:pPr marL="0" lvl="0" indent="0" algn="l" rtl="0">
              <a:lnSpc>
                <a:spcPct val="100000"/>
              </a:lnSpc>
              <a:spcBef>
                <a:spcPts val="0"/>
              </a:spcBef>
              <a:spcAft>
                <a:spcPts val="0"/>
              </a:spcAft>
              <a:buSzPts val="1400"/>
              <a:buNone/>
            </a:pPr>
            <a:endParaRPr/>
          </a:p>
        </p:txBody>
      </p:sp>
      <p:sp>
        <p:nvSpPr>
          <p:cNvPr id="522" name="Google Shape;522;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096097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Convergence with security suites</a:t>
            </a:r>
          </a:p>
          <a:p>
            <a:pPr marL="0" lvl="0" indent="0" algn="l" rtl="0">
              <a:lnSpc>
                <a:spcPct val="100000"/>
              </a:lnSpc>
              <a:spcBef>
                <a:spcPts val="0"/>
              </a:spcBef>
              <a:spcAft>
                <a:spcPts val="0"/>
              </a:spcAft>
              <a:buSzPts val="1400"/>
              <a:buNone/>
            </a:pPr>
            <a:endParaRPr lang="en-US" sz="1200" b="1" i="0" u="none" strike="noStrike" cap="none">
              <a:solidFill>
                <a:srgbClr val="3F3F3F"/>
              </a:solidFill>
              <a:latin typeface="Open Sans"/>
              <a:ea typeface="Open Sans"/>
              <a:cs typeface="Open Sans"/>
              <a:sym typeface="Open Sans"/>
            </a:endParaRPr>
          </a:p>
          <a:p>
            <a:pPr marL="342900" indent="-342900">
              <a:lnSpc>
                <a:spcPct val="90000"/>
              </a:lnSpc>
              <a:buSzPts val="2200"/>
              <a:buFont typeface="Arial" panose="020B0604020202020204" pitchFamily="34" charset="0"/>
              <a:buChar char="•"/>
            </a:pPr>
            <a:r>
              <a:rPr lang="en-US" sz="1200">
                <a:solidFill>
                  <a:srgbClr val="3F3F3F"/>
                </a:solidFill>
                <a:latin typeface="Open Sans"/>
                <a:ea typeface="Open Sans"/>
                <a:cs typeface="Open Sans"/>
              </a:rPr>
              <a:t>Modern IDS/IPS are being integrated with broader security suites that offer a unified platform for various security functionalities like firewalls, anti-malware, and SIEM (Security Information and Event Management). </a:t>
            </a:r>
          </a:p>
          <a:p>
            <a:pPr marL="342900" indent="-342900">
              <a:lnSpc>
                <a:spcPct val="90000"/>
              </a:lnSpc>
              <a:buSzPts val="2200"/>
              <a:buFont typeface="Arial" panose="020B0604020202020204" pitchFamily="34" charset="0"/>
              <a:buChar char="•"/>
            </a:pPr>
            <a:r>
              <a:rPr lang="en-US" sz="1200">
                <a:solidFill>
                  <a:srgbClr val="3F3F3F"/>
                </a:solidFill>
                <a:latin typeface="Open Sans"/>
                <a:ea typeface="Open Sans"/>
                <a:cs typeface="Open Sans"/>
              </a:rPr>
              <a:t>This consolidation simplifies security management and streamlines threat response</a:t>
            </a: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lang="en-US" sz="1200" i="0" u="none" strike="noStrike" cap="none">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522" name="Google Shape;522;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937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Enforce Strong identity and access management to control access to the cloud</a:t>
            </a:r>
          </a:p>
          <a:p>
            <a:pPr marL="0" lvl="0" indent="0" algn="l" rtl="0">
              <a:lnSpc>
                <a:spcPct val="100000"/>
              </a:lnSpc>
              <a:spcBef>
                <a:spcPts val="0"/>
              </a:spcBef>
              <a:spcAft>
                <a:spcPts val="0"/>
              </a:spcAft>
              <a:buSzPts val="1400"/>
              <a:buNone/>
            </a:pPr>
            <a:r>
              <a:rPr lang="en-US"/>
              <a:t>Encrypt Data at rest and Data in transit whereas appropriate</a:t>
            </a:r>
          </a:p>
          <a:p>
            <a:pPr marL="0" lvl="0" indent="0" algn="l" rtl="0">
              <a:lnSpc>
                <a:spcPct val="100000"/>
              </a:lnSpc>
              <a:spcBef>
                <a:spcPts val="0"/>
              </a:spcBef>
              <a:spcAft>
                <a:spcPts val="0"/>
              </a:spcAft>
              <a:buSzPts val="1400"/>
              <a:buNone/>
            </a:pPr>
            <a:r>
              <a:rPr lang="en-US"/>
              <a:t>Keep the resources updated with latest patches</a:t>
            </a:r>
          </a:p>
          <a:p>
            <a:pPr marL="0" lvl="0" indent="0" algn="l" rtl="0">
              <a:lnSpc>
                <a:spcPct val="100000"/>
              </a:lnSpc>
              <a:spcBef>
                <a:spcPts val="0"/>
              </a:spcBef>
              <a:spcAft>
                <a:spcPts val="0"/>
              </a:spcAft>
              <a:buSzPts val="1400"/>
              <a:buNone/>
            </a:pPr>
            <a:r>
              <a:rPr lang="en-US"/>
              <a:t>Console access is the access through which you control the cloud, apply strong authentication for accessing console</a:t>
            </a:r>
          </a:p>
          <a:p>
            <a:pPr marL="0" lvl="0" indent="0" algn="l" rtl="0">
              <a:lnSpc>
                <a:spcPct val="100000"/>
              </a:lnSpc>
              <a:spcBef>
                <a:spcPts val="0"/>
              </a:spcBef>
              <a:spcAft>
                <a:spcPts val="0"/>
              </a:spcAft>
              <a:buSzPts val="1400"/>
              <a:buNone/>
            </a:pPr>
            <a:r>
              <a:rPr lang="en-US"/>
              <a:t>Conduct the regular security testing on cloud infrastructures</a:t>
            </a:r>
          </a:p>
          <a:p>
            <a:pPr marL="0" lvl="0" indent="0" algn="l" rtl="0">
              <a:lnSpc>
                <a:spcPct val="100000"/>
              </a:lnSpc>
              <a:spcBef>
                <a:spcPts val="0"/>
              </a:spcBef>
              <a:spcAft>
                <a:spcPts val="0"/>
              </a:spcAft>
              <a:buSzPts val="1400"/>
              <a:buNone/>
            </a:pPr>
            <a:r>
              <a:rPr lang="en-US"/>
              <a:t>Have formidable and robust BCP and DR in place</a:t>
            </a:r>
          </a:p>
          <a:p>
            <a:pPr marL="0" lvl="0" indent="0" algn="l" rtl="0">
              <a:lnSpc>
                <a:spcPct val="100000"/>
              </a:lnSpc>
              <a:spcBef>
                <a:spcPts val="0"/>
              </a:spcBef>
              <a:spcAft>
                <a:spcPts val="0"/>
              </a:spcAft>
              <a:buSzPts val="1400"/>
              <a:buNone/>
            </a:pPr>
            <a:endParaRPr/>
          </a:p>
        </p:txBody>
      </p:sp>
      <p:sp>
        <p:nvSpPr>
          <p:cNvPr id="457" name="Google Shape;45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7669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Cloud based IDS/IPS</a:t>
            </a:r>
          </a:p>
          <a:p>
            <a:pPr marL="0" lvl="0" indent="0" algn="l" rtl="0">
              <a:lnSpc>
                <a:spcPct val="100000"/>
              </a:lnSpc>
              <a:spcBef>
                <a:spcPts val="0"/>
              </a:spcBef>
              <a:spcAft>
                <a:spcPts val="0"/>
              </a:spcAft>
              <a:buSzPts val="1400"/>
              <a:buNone/>
            </a:pPr>
            <a:endParaRPr lang="en-US"/>
          </a:p>
          <a:p>
            <a:pPr marL="342900" indent="-342900">
              <a:lnSpc>
                <a:spcPct val="90000"/>
              </a:lnSpc>
              <a:buSzPts val="2200"/>
              <a:buFont typeface="Arial"/>
              <a:buChar char="•"/>
            </a:pPr>
            <a:r>
              <a:rPr lang="en-US" sz="1200">
                <a:solidFill>
                  <a:srgbClr val="3F3F3F"/>
                </a:solidFill>
                <a:latin typeface="Open Sans"/>
                <a:ea typeface="Open Sans"/>
                <a:cs typeface="Open Sans"/>
              </a:rPr>
              <a:t>The rise of cloud computing has led to a surge in cloud-based IDS/IPS solutions. </a:t>
            </a:r>
          </a:p>
          <a:p>
            <a:pPr marL="342900" indent="-342900">
              <a:lnSpc>
                <a:spcPct val="90000"/>
              </a:lnSpc>
              <a:buSzPts val="2200"/>
              <a:buFont typeface="Arial"/>
              <a:buChar char="•"/>
            </a:pPr>
            <a:r>
              <a:rPr lang="en-US" sz="1200">
                <a:solidFill>
                  <a:srgbClr val="3F3F3F"/>
                </a:solidFill>
                <a:latin typeface="Open Sans"/>
                <a:ea typeface="Open Sans"/>
                <a:cs typeface="Open Sans"/>
              </a:rPr>
              <a:t>These offer scalability, flexibility, and easier deployment for organizations leveraging cloud infrastructure. </a:t>
            </a:r>
          </a:p>
          <a:p>
            <a:pPr marL="342900" indent="-342900">
              <a:lnSpc>
                <a:spcPct val="90000"/>
              </a:lnSpc>
              <a:buSzPts val="2200"/>
              <a:buFont typeface="Arial"/>
              <a:buChar char="•"/>
            </a:pPr>
            <a:r>
              <a:rPr lang="en-US" sz="1200">
                <a:solidFill>
                  <a:srgbClr val="3F3F3F"/>
                </a:solidFill>
                <a:latin typeface="Open Sans"/>
                <a:ea typeface="Open Sans"/>
                <a:cs typeface="Open Sans"/>
              </a:rPr>
              <a:t>Additionally, cloud-based threat intelligence sharing improves overall threat detection capabilities</a:t>
            </a: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522" name="Google Shape;522;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319763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Focus on Network Behavioural Analysis</a:t>
            </a:r>
          </a:p>
          <a:p>
            <a:pPr marL="0" lvl="0" indent="0" algn="l" rtl="0">
              <a:lnSpc>
                <a:spcPct val="100000"/>
              </a:lnSpc>
              <a:spcBef>
                <a:spcPts val="0"/>
              </a:spcBef>
              <a:spcAft>
                <a:spcPts val="0"/>
              </a:spcAft>
              <a:buSzPts val="1400"/>
              <a:buNone/>
            </a:pPr>
            <a:endParaRPr lang="en-US"/>
          </a:p>
          <a:p>
            <a:pPr marL="342900" indent="-342900">
              <a:lnSpc>
                <a:spcPct val="90000"/>
              </a:lnSpc>
              <a:buSzPts val="2200"/>
              <a:buFont typeface="Arial"/>
              <a:buChar char="•"/>
            </a:pPr>
            <a:r>
              <a:rPr lang="en-US" sz="1200">
                <a:solidFill>
                  <a:srgbClr val="3F3F3F"/>
                </a:solidFill>
                <a:latin typeface="Open Sans"/>
                <a:ea typeface="Open Sans"/>
                <a:cs typeface="Open Sans"/>
              </a:rPr>
              <a:t>Modern IDS/IPS go beyond just inspecting packet data. </a:t>
            </a:r>
          </a:p>
          <a:p>
            <a:pPr marL="342900" indent="-342900">
              <a:lnSpc>
                <a:spcPct val="90000"/>
              </a:lnSpc>
              <a:buSzPts val="2200"/>
              <a:buFont typeface="Arial"/>
              <a:buChar char="•"/>
            </a:pPr>
            <a:r>
              <a:rPr lang="en-US" sz="1200">
                <a:solidFill>
                  <a:srgbClr val="3F3F3F"/>
                </a:solidFill>
                <a:latin typeface="Open Sans"/>
                <a:ea typeface="Open Sans"/>
                <a:cs typeface="Open Sans"/>
              </a:rPr>
              <a:t>They employ NBA techniques to analyze overall network traffic patterns and identify deviations from normal behavior. </a:t>
            </a:r>
          </a:p>
          <a:p>
            <a:pPr marL="342900" indent="-342900">
              <a:lnSpc>
                <a:spcPct val="90000"/>
              </a:lnSpc>
              <a:buSzPts val="2200"/>
              <a:buFont typeface="Arial"/>
              <a:buChar char="•"/>
            </a:pPr>
            <a:r>
              <a:rPr lang="en-US" sz="1200">
                <a:solidFill>
                  <a:srgbClr val="3F3F3F"/>
                </a:solidFill>
                <a:latin typeface="Open Sans"/>
                <a:ea typeface="Open Sans"/>
                <a:cs typeface="Open Sans"/>
              </a:rPr>
              <a:t>This helps detect sophisticated attacks that attempt to blend in with legitimate traffic</a:t>
            </a: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522" name="Google Shape;522;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14006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Zero-trust architecture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0" i="0">
                <a:solidFill>
                  <a:srgbClr val="222222"/>
                </a:solidFill>
                <a:effectLst/>
                <a:highlight>
                  <a:srgbClr val="FFFFFF"/>
                </a:highlight>
                <a:latin typeface="Noto serif" panose="02020600060500020200" pitchFamily="18" charset="0"/>
              </a:rPr>
              <a:t>The concept of zero trust, which assumes that threats may exist both outside and inside a network, is driving IDS/IPS solutions to adopt a more holistic approach. These systems now scrutinize traffic not only at the perimeter but also within the network, ensuring continuous monitoring and threat containment.</a:t>
            </a:r>
            <a:endParaRPr/>
          </a:p>
        </p:txBody>
      </p:sp>
      <p:sp>
        <p:nvSpPr>
          <p:cNvPr id="522" name="Google Shape;522;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135466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US" b="0" i="0">
                <a:solidFill>
                  <a:srgbClr val="222222"/>
                </a:solidFill>
                <a:effectLst/>
                <a:highlight>
                  <a:srgbClr val="FFFFFF"/>
                </a:highlight>
                <a:latin typeface="Noto serif" panose="02020600060500020200" pitchFamily="18" charset="0"/>
              </a:rPr>
              <a:t> IDS/IPS solutions are extending their reach to secure these traditionally vulnerable areas. They now provide deep packet inspection and anomaly detection for IoT and OT environments</a:t>
            </a:r>
            <a:endParaRPr/>
          </a:p>
        </p:txBody>
      </p:sp>
      <p:sp>
        <p:nvSpPr>
          <p:cNvPr id="522" name="Google Shape;522;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313132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Explain Zones</a:t>
            </a:r>
          </a:p>
          <a:p>
            <a:pPr marL="0" lvl="0" indent="0" algn="l" rtl="0">
              <a:lnSpc>
                <a:spcPct val="100000"/>
              </a:lnSpc>
              <a:spcBef>
                <a:spcPts val="0"/>
              </a:spcBef>
              <a:spcAft>
                <a:spcPts val="0"/>
              </a:spcAft>
              <a:buClr>
                <a:schemeClr val="dk1"/>
              </a:buClr>
              <a:buSzPts val="14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a:solidFill>
                  <a:srgbClr val="3F3F3F"/>
                </a:solidFill>
                <a:latin typeface="Open Sans"/>
                <a:ea typeface="Open Sans"/>
                <a:cs typeface="Open Sans"/>
                <a:sym typeface="Calibri"/>
              </a:rPr>
              <a:t>To protect our networks and devices from attacks, firewalls rely on an established set of rules to determine which traffic should be permitted and denied.</a:t>
            </a: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endParaRPr lang="en-US" sz="1200">
              <a:solidFill>
                <a:srgbClr val="3F3F3F"/>
              </a:solidFill>
              <a:latin typeface="Open Sans"/>
              <a:ea typeface="Open Sans"/>
              <a:cs typeface="Open Sans"/>
              <a:sym typeface="Calibri"/>
            </a:endParaRPr>
          </a:p>
          <a:p>
            <a:r>
              <a:rPr lang="en-US"/>
              <a:t>Each rule typically includes the following elements:</a:t>
            </a:r>
          </a:p>
          <a:p>
            <a:pPr>
              <a:buFont typeface="Arial" panose="020B0604020202020204" pitchFamily="34" charset="0"/>
              <a:buChar char="•"/>
            </a:pPr>
            <a:r>
              <a:rPr lang="en-US" b="1"/>
              <a:t>Source IP address:</a:t>
            </a:r>
            <a:r>
              <a:rPr lang="en-US"/>
              <a:t> The IP address of the computer or network sending the traffic.</a:t>
            </a:r>
          </a:p>
          <a:p>
            <a:pPr>
              <a:buFont typeface="Arial" panose="020B0604020202020204" pitchFamily="34" charset="0"/>
              <a:buChar char="•"/>
            </a:pPr>
            <a:r>
              <a:rPr lang="en-US" b="1"/>
              <a:t>Destination IP address:</a:t>
            </a:r>
            <a:r>
              <a:rPr lang="en-US"/>
              <a:t> The IP address of the computer or network receiving the traffic.</a:t>
            </a:r>
          </a:p>
          <a:p>
            <a:pPr>
              <a:buFont typeface="Arial" panose="020B0604020202020204" pitchFamily="34" charset="0"/>
              <a:buChar char="•"/>
            </a:pPr>
            <a:r>
              <a:rPr lang="en-US" b="1"/>
              <a:t>Protocol:</a:t>
            </a:r>
            <a:r>
              <a:rPr lang="en-US"/>
              <a:t> The type of network communication (e.g., TCP, UDP, ICMP).</a:t>
            </a:r>
          </a:p>
          <a:p>
            <a:pPr>
              <a:buFont typeface="Arial" panose="020B0604020202020204" pitchFamily="34" charset="0"/>
              <a:buChar char="•"/>
            </a:pPr>
            <a:r>
              <a:rPr lang="en-US" b="1"/>
              <a:t>Ports:</a:t>
            </a:r>
            <a:r>
              <a:rPr lang="en-US"/>
              <a:t> The specific ports used for communication (e.g., port 80 for HTTP).</a:t>
            </a:r>
          </a:p>
          <a:p>
            <a:pPr>
              <a:buFont typeface="Arial" panose="020B0604020202020204" pitchFamily="34" charset="0"/>
              <a:buChar char="•"/>
            </a:pPr>
            <a:r>
              <a:rPr lang="en-US" b="1"/>
              <a:t>Action:</a:t>
            </a:r>
            <a:r>
              <a:rPr lang="en-US"/>
              <a:t> The action to be taken (allow, deny, drop, log, etc.).</a:t>
            </a: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endParaRPr lang="en-US" sz="1200">
              <a:solidFill>
                <a:srgbClr val="3F3F3F"/>
              </a:solidFill>
              <a:latin typeface="Open Sans"/>
              <a:ea typeface="Open Sans"/>
              <a:cs typeface="Open Sans"/>
              <a:sym typeface="Calibri"/>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557415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872add672_5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ge872add672_5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Wide Area Network (WAN)</a:t>
            </a:r>
            <a:r>
              <a:rPr lang="en-US" b="0" i="0">
                <a:solidFill>
                  <a:srgbClr val="222222"/>
                </a:solidFill>
                <a:effectLst/>
                <a:highlight>
                  <a:srgbClr val="FFFFFF"/>
                </a:highlight>
                <a:latin typeface="Noto serif" panose="02020600060500020200" pitchFamily="18" charset="0"/>
              </a:rPr>
              <a:t>: A WAN is an external public network that covers a wide geographical area. This is considered an untrusted zone.</a:t>
            </a:r>
          </a:p>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Local Area Network (LAN)</a:t>
            </a:r>
            <a:r>
              <a:rPr lang="en-US" b="0" i="0">
                <a:solidFill>
                  <a:srgbClr val="222222"/>
                </a:solidFill>
                <a:effectLst/>
                <a:highlight>
                  <a:srgbClr val="FFFFFF"/>
                </a:highlight>
                <a:latin typeface="Noto serif" panose="02020600060500020200" pitchFamily="18" charset="0"/>
              </a:rPr>
              <a:t>: A LAN is a network covering a small location such as a building or a company with staff working in close proximity. This is seen as a trusted zone.</a:t>
            </a:r>
          </a:p>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Screened subnet</a:t>
            </a:r>
            <a:r>
              <a:rPr lang="en-US" b="0" i="0">
                <a:solidFill>
                  <a:srgbClr val="222222"/>
                </a:solidFill>
                <a:effectLst/>
                <a:highlight>
                  <a:srgbClr val="FFFFFF"/>
                </a:highlight>
                <a:latin typeface="Noto serif" panose="02020600060500020200" pitchFamily="18" charset="0"/>
              </a:rPr>
              <a:t>: A screened subnet is a boundary layer owned by a company whose purpose is to protect the company from external hackers. This is a neutral zone that hosts data accessible to people from both the trusted and untrusted zones</a:t>
            </a:r>
          </a:p>
        </p:txBody>
      </p:sp>
      <p:sp>
        <p:nvSpPr>
          <p:cNvPr id="935" name="Google Shape;935;ge872add672_5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266</a:t>
            </a:fld>
            <a:endParaRPr/>
          </a:p>
        </p:txBody>
      </p:sp>
    </p:spTree>
    <p:extLst>
      <p:ext uri="{BB962C8B-B14F-4D97-AF65-F5344CB8AC3E}">
        <p14:creationId xmlns:p14="http://schemas.microsoft.com/office/powerpoint/2010/main" val="88175579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206644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rgbClr val="F2F2F2"/>
              </a:buClr>
              <a:buSzPts val="1400"/>
              <a:buFont typeface="Open Sans"/>
              <a:buNone/>
            </a:pPr>
            <a:r>
              <a:rPr lang="en-US" sz="1200" b="0" i="0" u="none" strike="noStrike" cap="none">
                <a:solidFill>
                  <a:srgbClr val="F2F2F2"/>
                </a:solidFill>
                <a:latin typeface="Open Sans"/>
                <a:ea typeface="Open Sans"/>
                <a:cs typeface="Open Sans"/>
                <a:sym typeface="Open Sans"/>
              </a:rPr>
              <a:t>Various communication protocols define communication.</a:t>
            </a:r>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Protocols are the ways in which different devices belonging to different makes and vendors can communicate with each other.</a:t>
            </a: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OSI and TCP/IP are the group of protocols which allow communications and OSI and TCP/IP are discussed in details in next slides</a:t>
            </a: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The protocols can be grouped into stacks, family, or suite.</a:t>
            </a:r>
            <a:endParaRPr>
              <a:solidFill>
                <a:srgbClr val="3F3F3F"/>
              </a:solidFill>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OSI and TCP/IP models are the most popular models.</a:t>
            </a:r>
            <a:endParaRPr>
              <a:solidFill>
                <a:srgbClr val="3F3F3F"/>
              </a:solidFill>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Communication is divided into different layers by both the models.</a:t>
            </a:r>
            <a:endParaRPr>
              <a:solidFill>
                <a:srgbClr val="3F3F3F"/>
              </a:solidFill>
            </a:endParaRPr>
          </a:p>
          <a:p>
            <a:pPr marL="342900" lvl="0" indent="-342900" algn="l" rtl="0">
              <a:lnSpc>
                <a:spcPct val="15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Security can be addressed more efficiently using the layered approach.</a:t>
            </a:r>
            <a:endParaRPr>
              <a:solidFill>
                <a:srgbClr val="3F3F3F"/>
              </a:solidFill>
            </a:endParaRPr>
          </a:p>
          <a:p>
            <a:pPr marL="0" lvl="0" indent="0" algn="l" rtl="0">
              <a:lnSpc>
                <a:spcPct val="100000"/>
              </a:lnSpc>
              <a:spcBef>
                <a:spcPts val="0"/>
              </a:spcBef>
              <a:spcAft>
                <a:spcPts val="0"/>
              </a:spcAft>
              <a:buClr>
                <a:schemeClr val="dk1"/>
              </a:buClr>
              <a:buSzPts val="1400"/>
              <a:buFont typeface="Calibri"/>
              <a:buNone/>
            </a:pPr>
            <a:endParaRPr/>
          </a:p>
        </p:txBody>
      </p:sp>
      <p:sp>
        <p:nvSpPr>
          <p:cNvPr id="379" name="Google Shape;3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342900" marR="0" lvl="0" indent="-342900" algn="l" rtl="0">
              <a:lnSpc>
                <a:spcPct val="115000"/>
              </a:lnSpc>
              <a:spcBef>
                <a:spcPts val="100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Open Systems Interconnection (OSI), a standard model for network communications, allows dissimilar networks to communicate. </a:t>
            </a:r>
            <a:endParaRPr sz="1200">
              <a:solidFill>
                <a:srgbClr val="3F3F3F"/>
              </a:solidFill>
              <a:latin typeface="Open Sans"/>
              <a:ea typeface="Open Sans"/>
              <a:cs typeface="Open Sans"/>
              <a:sym typeface="Open Sans"/>
            </a:endParaRPr>
          </a:p>
          <a:p>
            <a:pPr marL="342900" marR="0" lvl="0" indent="-342900" algn="l" rtl="0">
              <a:lnSpc>
                <a:spcPct val="115000"/>
              </a:lnSpc>
              <a:spcBef>
                <a:spcPts val="100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OSI describes how data and network information are communicated from one computer to another. </a:t>
            </a:r>
            <a:endParaRPr/>
          </a:p>
          <a:p>
            <a:pPr marL="342900" marR="0" lvl="0" indent="-342900" algn="l" rtl="0">
              <a:lnSpc>
                <a:spcPct val="115000"/>
              </a:lnSpc>
              <a:spcBef>
                <a:spcPts val="100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Each layer communicates with the same layer’s software or hardware on other computers. </a:t>
            </a:r>
          </a:p>
          <a:p>
            <a:pPr marL="342900" marR="0" lvl="0" indent="-342900" algn="l" rtl="0">
              <a:lnSpc>
                <a:spcPct val="115000"/>
              </a:lnSpc>
              <a:spcBef>
                <a:spcPts val="1000"/>
              </a:spcBef>
              <a:spcAft>
                <a:spcPts val="0"/>
              </a:spcAft>
              <a:buClr>
                <a:srgbClr val="3F3F3F"/>
              </a:buClr>
              <a:buSzPts val="2200"/>
              <a:buFont typeface="Open Sans"/>
              <a:buChar char="•"/>
            </a:pPr>
            <a:endParaRPr lang="en-US" sz="1200" i="0" u="none" strike="noStrike" cap="none">
              <a:solidFill>
                <a:srgbClr val="3F3F3F"/>
              </a:solidFill>
              <a:latin typeface="Open Sans"/>
              <a:ea typeface="Open Sans"/>
              <a:cs typeface="Open Sans"/>
              <a:sym typeface="Open Sans"/>
            </a:endParaRPr>
          </a:p>
          <a:p>
            <a:r>
              <a:rPr lang="en-US" b="1"/>
              <a:t>The Open Systems Interconnection (OSI) model</a:t>
            </a:r>
            <a:r>
              <a:rPr lang="en-US"/>
              <a:t> is a conceptual framework used to understand and describe the functions of a networking system. It divides network communication into seven distinct layers, each with specific responsibilities.</a:t>
            </a:r>
          </a:p>
          <a:p>
            <a:r>
              <a:rPr lang="en-US" b="1"/>
              <a:t>The Seven Layers of the OSI Model</a:t>
            </a:r>
          </a:p>
          <a:p>
            <a:pPr>
              <a:buFont typeface="+mj-lt"/>
              <a:buAutoNum type="arabicPeriod"/>
            </a:pPr>
            <a:r>
              <a:rPr lang="en-US" b="1"/>
              <a:t>Physical Layer:</a:t>
            </a:r>
            <a:endParaRPr lang="en-US"/>
          </a:p>
          <a:p>
            <a:pPr marL="742950" lvl="1" indent="-285750">
              <a:buFont typeface="+mj-lt"/>
              <a:buAutoNum type="arabicPeriod"/>
            </a:pPr>
            <a:r>
              <a:rPr lang="en-US"/>
              <a:t>Handles the transmission of raw data bits over a physical medium (e.g., cables, wireless).</a:t>
            </a:r>
          </a:p>
          <a:p>
            <a:pPr marL="742950" lvl="1" indent="-285750">
              <a:buFont typeface="+mj-lt"/>
              <a:buAutoNum type="arabicPeriod"/>
            </a:pPr>
            <a:r>
              <a:rPr lang="en-US"/>
              <a:t>Defines physical connections, bit representation, voltage levels, and transmission rates.</a:t>
            </a:r>
          </a:p>
          <a:p>
            <a:pPr>
              <a:buFont typeface="+mj-lt"/>
              <a:buAutoNum type="arabicPeriod"/>
            </a:pPr>
            <a:r>
              <a:rPr lang="en-US" b="1"/>
              <a:t>Data Link Layer:</a:t>
            </a:r>
            <a:endParaRPr lang="en-US"/>
          </a:p>
          <a:p>
            <a:pPr marL="742950" lvl="1" indent="-285750">
              <a:buFont typeface="+mj-lt"/>
              <a:buAutoNum type="arabicPeriod"/>
            </a:pPr>
            <a:r>
              <a:rPr lang="en-US"/>
              <a:t>Converts raw data into data frames and adds error detection/correction mechanisms.</a:t>
            </a:r>
          </a:p>
          <a:p>
            <a:pPr marL="742950" lvl="1" indent="-285750">
              <a:buFont typeface="+mj-lt"/>
              <a:buAutoNum type="arabicPeriod"/>
            </a:pPr>
            <a:r>
              <a:rPr lang="en-US"/>
              <a:t>Responsible for reliable data transfer between nodes on a network.</a:t>
            </a:r>
          </a:p>
          <a:p>
            <a:pPr>
              <a:buFont typeface="+mj-lt"/>
              <a:buAutoNum type="arabicPeriod"/>
            </a:pPr>
            <a:r>
              <a:rPr lang="en-US" b="1"/>
              <a:t>Network Layer:</a:t>
            </a:r>
            <a:endParaRPr lang="en-US"/>
          </a:p>
          <a:p>
            <a:pPr marL="742950" lvl="1" indent="-285750">
              <a:buFont typeface="+mj-lt"/>
              <a:buAutoNum type="arabicPeriod"/>
            </a:pPr>
            <a:r>
              <a:rPr lang="en-US"/>
              <a:t>Handles routing of packets from source to destination across multiple networks.</a:t>
            </a:r>
          </a:p>
          <a:p>
            <a:pPr marL="742950" lvl="1" indent="-285750">
              <a:buFont typeface="+mj-lt"/>
              <a:buAutoNum type="arabicPeriod"/>
            </a:pPr>
            <a:r>
              <a:rPr lang="en-US"/>
              <a:t>Addresses devices with logical addresses (IP addresses).</a:t>
            </a:r>
          </a:p>
          <a:p>
            <a:pPr>
              <a:buFont typeface="+mj-lt"/>
              <a:buAutoNum type="arabicPeriod"/>
            </a:pPr>
            <a:r>
              <a:rPr lang="en-US" b="1"/>
              <a:t>Transport Layer:</a:t>
            </a:r>
            <a:endParaRPr lang="en-US"/>
          </a:p>
          <a:p>
            <a:pPr marL="742950" lvl="1" indent="-285750">
              <a:buFont typeface="+mj-lt"/>
              <a:buAutoNum type="arabicPeriod"/>
            </a:pPr>
            <a:r>
              <a:rPr lang="en-US"/>
              <a:t>Ensures reliable end-to-end communication between applications.</a:t>
            </a:r>
          </a:p>
          <a:p>
            <a:pPr marL="742950" lvl="1" indent="-285750">
              <a:buFont typeface="+mj-lt"/>
              <a:buAutoNum type="arabicPeriod"/>
            </a:pPr>
            <a:r>
              <a:rPr lang="en-US"/>
              <a:t>Provides error control, flow control, and congestion management.</a:t>
            </a:r>
          </a:p>
          <a:p>
            <a:pPr marL="742950" lvl="1" indent="-285750">
              <a:buFont typeface="+mj-lt"/>
              <a:buAutoNum type="arabicPeriod"/>
            </a:pPr>
            <a:r>
              <a:rPr lang="en-US"/>
              <a:t>Protocols: TCP (Transmission Control Protocol) and UDP (User Datagram Protocol).</a:t>
            </a:r>
          </a:p>
          <a:p>
            <a:pPr>
              <a:buFont typeface="+mj-lt"/>
              <a:buAutoNum type="arabicPeriod"/>
            </a:pPr>
            <a:r>
              <a:rPr lang="en-US" b="1"/>
              <a:t>Session Layer:</a:t>
            </a:r>
            <a:endParaRPr lang="en-US"/>
          </a:p>
          <a:p>
            <a:pPr marL="742950" lvl="1" indent="-285750">
              <a:buFont typeface="+mj-lt"/>
              <a:buAutoNum type="arabicPeriod"/>
            </a:pPr>
            <a:r>
              <a:rPr lang="en-US"/>
              <a:t>Manages communication sessions between applications.</a:t>
            </a:r>
          </a:p>
          <a:p>
            <a:pPr marL="742950" lvl="1" indent="-285750">
              <a:buFont typeface="+mj-lt"/>
              <a:buAutoNum type="arabicPeriod"/>
            </a:pPr>
            <a:r>
              <a:rPr lang="en-US"/>
              <a:t>Establishes, maintains, and terminates sessions.</a:t>
            </a:r>
          </a:p>
          <a:p>
            <a:pPr marL="742950" lvl="1" indent="-285750">
              <a:buFont typeface="+mj-lt"/>
              <a:buAutoNum type="arabicPeriod"/>
            </a:pPr>
            <a:r>
              <a:rPr lang="en-US"/>
              <a:t>Handles synchronization and checkpointing.</a:t>
            </a:r>
          </a:p>
          <a:p>
            <a:pPr>
              <a:buFont typeface="+mj-lt"/>
              <a:buAutoNum type="arabicPeriod"/>
            </a:pPr>
            <a:r>
              <a:rPr lang="en-US" b="1"/>
              <a:t>Presentation Layer:</a:t>
            </a:r>
            <a:endParaRPr lang="en-US"/>
          </a:p>
          <a:p>
            <a:pPr marL="742950" lvl="1" indent="-285750">
              <a:buFont typeface="+mj-lt"/>
              <a:buAutoNum type="arabicPeriod"/>
            </a:pPr>
            <a:r>
              <a:rPr lang="en-US"/>
              <a:t>Translates data into a format that the application layer can understand.</a:t>
            </a:r>
          </a:p>
          <a:p>
            <a:pPr marL="742950" lvl="1" indent="-285750">
              <a:buFont typeface="+mj-lt"/>
              <a:buAutoNum type="arabicPeriod"/>
            </a:pPr>
            <a:r>
              <a:rPr lang="en-US"/>
              <a:t>Handles data encryption, compression, and formatting.</a:t>
            </a:r>
          </a:p>
          <a:p>
            <a:pPr>
              <a:buFont typeface="+mj-lt"/>
              <a:buAutoNum type="arabicPeriod"/>
            </a:pPr>
            <a:r>
              <a:rPr lang="en-US" b="1"/>
              <a:t>Application Layer:</a:t>
            </a:r>
            <a:endParaRPr lang="en-US"/>
          </a:p>
          <a:p>
            <a:pPr marL="742950" lvl="1" indent="-285750">
              <a:buFont typeface="+mj-lt"/>
              <a:buAutoNum type="arabicPeriod"/>
            </a:pPr>
            <a:r>
              <a:rPr lang="en-US"/>
              <a:t>Provides network services to user applications.</a:t>
            </a:r>
          </a:p>
          <a:p>
            <a:pPr marL="742950" lvl="1" indent="-285750">
              <a:buFont typeface="+mj-lt"/>
              <a:buAutoNum type="arabicPeriod"/>
            </a:pPr>
            <a:r>
              <a:rPr lang="en-US"/>
              <a:t>Includes protocols like HTTP, FTP, SMTP, and Telnet.</a:t>
            </a:r>
          </a:p>
          <a:p>
            <a:pPr marL="342900" marR="0" lvl="0" indent="-342900" algn="l" rtl="0">
              <a:lnSpc>
                <a:spcPct val="115000"/>
              </a:lnSpc>
              <a:spcBef>
                <a:spcPts val="1000"/>
              </a:spcBef>
              <a:spcAft>
                <a:spcPts val="0"/>
              </a:spcAft>
              <a:buClr>
                <a:srgbClr val="3F3F3F"/>
              </a:buClr>
              <a:buSzPts val="2200"/>
              <a:buFont typeface="Open Sans"/>
              <a:buChar char="•"/>
            </a:pPr>
            <a:endParaRPr/>
          </a:p>
          <a:p>
            <a:pPr marL="0" lvl="0" indent="0" algn="l" rtl="0">
              <a:lnSpc>
                <a:spcPct val="100000"/>
              </a:lnSpc>
              <a:spcBef>
                <a:spcPts val="1000"/>
              </a:spcBef>
              <a:spcAft>
                <a:spcPts val="0"/>
              </a:spcAft>
              <a:buClr>
                <a:schemeClr val="dk1"/>
              </a:buClr>
              <a:buSzPts val="1400"/>
              <a:buFont typeface="Calibri"/>
              <a:buNone/>
            </a:pPr>
            <a:endParaRPr/>
          </a:p>
        </p:txBody>
      </p:sp>
      <p:sp>
        <p:nvSpPr>
          <p:cNvPr id="393" name="Google Shape;39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342900" marR="0" lvl="0" indent="-342900" algn="l" rtl="0">
              <a:lnSpc>
                <a:spcPct val="115000"/>
              </a:lnSpc>
              <a:spcBef>
                <a:spcPts val="1000"/>
              </a:spcBef>
              <a:spcAft>
                <a:spcPts val="0"/>
              </a:spcAft>
              <a:buClr>
                <a:srgbClr val="3F3F3F"/>
              </a:buClr>
              <a:buSzPts val="1800"/>
              <a:buFont typeface="Arial"/>
              <a:buChar char="•"/>
            </a:pPr>
            <a:r>
              <a:rPr lang="en-US" sz="1200" b="0" i="0" u="none" strike="noStrike" cap="none">
                <a:solidFill>
                  <a:srgbClr val="3F3F3F"/>
                </a:solidFill>
                <a:latin typeface="Open Sans"/>
                <a:ea typeface="Open Sans"/>
                <a:cs typeface="Open Sans"/>
                <a:sym typeface="Open Sans"/>
              </a:rPr>
              <a:t>The four lower layers (transport, network, data link, and physical) are concerned with the flow of data from end to end through the network. </a:t>
            </a:r>
            <a:endParaRPr/>
          </a:p>
          <a:p>
            <a:pPr marL="342900" marR="0" lvl="0" indent="-342900" algn="l" rtl="0">
              <a:lnSpc>
                <a:spcPct val="115000"/>
              </a:lnSpc>
              <a:spcBef>
                <a:spcPts val="1000"/>
              </a:spcBef>
              <a:spcAft>
                <a:spcPts val="0"/>
              </a:spcAft>
              <a:buClr>
                <a:srgbClr val="3F3F3F"/>
              </a:buClr>
              <a:buSzPts val="1800"/>
              <a:buFont typeface="Arial"/>
              <a:buChar char="•"/>
            </a:pPr>
            <a:r>
              <a:rPr lang="en-US" sz="1200" b="0" i="0" u="none" strike="noStrike" cap="none">
                <a:solidFill>
                  <a:srgbClr val="3F3F3F"/>
                </a:solidFill>
                <a:latin typeface="Open Sans"/>
                <a:ea typeface="Open Sans"/>
                <a:cs typeface="Open Sans"/>
                <a:sym typeface="Open Sans"/>
              </a:rPr>
              <a:t>The three upper layers of the OSI model (</a:t>
            </a:r>
            <a:r>
              <a:rPr lang="en-US" sz="1200">
                <a:solidFill>
                  <a:srgbClr val="3F3F3F"/>
                </a:solidFill>
                <a:latin typeface="Open Sans"/>
                <a:ea typeface="Open Sans"/>
                <a:cs typeface="Open Sans"/>
                <a:sym typeface="Open Sans"/>
              </a:rPr>
              <a:t>a</a:t>
            </a:r>
            <a:r>
              <a:rPr lang="en-US" sz="1200" b="0" i="0" u="none" strike="noStrike" cap="none">
                <a:solidFill>
                  <a:srgbClr val="3F3F3F"/>
                </a:solidFill>
                <a:latin typeface="Open Sans"/>
                <a:ea typeface="Open Sans"/>
                <a:cs typeface="Open Sans"/>
                <a:sym typeface="Open Sans"/>
              </a:rPr>
              <a:t>pplication, presentation, and session) are more oriented toward services to the applications. </a:t>
            </a:r>
            <a:endParaRPr/>
          </a:p>
          <a:p>
            <a:pPr marL="342900" marR="0" lvl="0" indent="-342900" algn="l" rtl="0">
              <a:lnSpc>
                <a:spcPct val="115000"/>
              </a:lnSpc>
              <a:spcBef>
                <a:spcPts val="1000"/>
              </a:spcBef>
              <a:spcAft>
                <a:spcPts val="0"/>
              </a:spcAft>
              <a:buClr>
                <a:srgbClr val="3F3F3F"/>
              </a:buClr>
              <a:buSzPts val="1800"/>
              <a:buFont typeface="Arial"/>
              <a:buChar char="•"/>
            </a:pPr>
            <a:r>
              <a:rPr lang="en-US" sz="1200" b="0" i="0" u="none" strike="noStrike" cap="none">
                <a:solidFill>
                  <a:srgbClr val="3F3F3F"/>
                </a:solidFill>
                <a:latin typeface="Open Sans"/>
                <a:ea typeface="Open Sans"/>
                <a:cs typeface="Open Sans"/>
                <a:sym typeface="Open Sans"/>
              </a:rPr>
              <a:t>Data is encapsulated with the necessary protocol information as it moves down the layers before network transit.</a:t>
            </a:r>
          </a:p>
          <a:p>
            <a:pPr marL="342900" marR="0" lvl="0" indent="-342900" algn="l" rtl="0">
              <a:lnSpc>
                <a:spcPct val="115000"/>
              </a:lnSpc>
              <a:spcBef>
                <a:spcPts val="1000"/>
              </a:spcBef>
              <a:spcAft>
                <a:spcPts val="0"/>
              </a:spcAft>
              <a:buClr>
                <a:srgbClr val="3F3F3F"/>
              </a:buClr>
              <a:buSzPts val="1800"/>
              <a:buFont typeface="Arial"/>
              <a:buChar char="•"/>
            </a:pPr>
            <a:endParaRPr lang="en-US" sz="1200" b="0" i="0" u="none" strike="noStrike" cap="none">
              <a:solidFill>
                <a:srgbClr val="3F3F3F"/>
              </a:solidFill>
              <a:latin typeface="Open Sans"/>
              <a:ea typeface="Open Sans"/>
              <a:cs typeface="Open Sans"/>
              <a:sym typeface="Open Sans"/>
            </a:endParaRPr>
          </a:p>
          <a:p>
            <a:r>
              <a:rPr lang="en-US" b="1"/>
              <a:t>The Open Systems Interconnection (OSI) model</a:t>
            </a:r>
            <a:r>
              <a:rPr lang="en-US"/>
              <a:t> is a conceptual framework used to understand and describe the functions of a networking system. It divides network communication into seven distinct layers, each with specific responsibilities.</a:t>
            </a:r>
          </a:p>
          <a:p>
            <a:r>
              <a:rPr lang="en-US" b="1"/>
              <a:t>The Seven Layers of the OSI Model</a:t>
            </a:r>
          </a:p>
          <a:p>
            <a:pPr>
              <a:buFont typeface="+mj-lt"/>
              <a:buAutoNum type="arabicPeriod"/>
            </a:pPr>
            <a:r>
              <a:rPr lang="en-US" b="1"/>
              <a:t>Physical Layer:</a:t>
            </a:r>
            <a:endParaRPr lang="en-US"/>
          </a:p>
          <a:p>
            <a:pPr marL="742950" lvl="1" indent="-285750">
              <a:buFont typeface="+mj-lt"/>
              <a:buAutoNum type="arabicPeriod"/>
            </a:pPr>
            <a:r>
              <a:rPr lang="en-US"/>
              <a:t>Handles the transmission of raw data bits over a physical medium (e.g., cables, wireless).</a:t>
            </a:r>
          </a:p>
          <a:p>
            <a:pPr marL="742950" lvl="1" indent="-285750">
              <a:buFont typeface="+mj-lt"/>
              <a:buAutoNum type="arabicPeriod"/>
            </a:pPr>
            <a:r>
              <a:rPr lang="en-US"/>
              <a:t>Defines physical connections, bit representation, voltage levels, and transmission rates.</a:t>
            </a:r>
          </a:p>
          <a:p>
            <a:pPr>
              <a:buFont typeface="+mj-lt"/>
              <a:buAutoNum type="arabicPeriod"/>
            </a:pPr>
            <a:r>
              <a:rPr lang="en-US" b="1"/>
              <a:t>Data Link Layer:</a:t>
            </a:r>
            <a:endParaRPr lang="en-US"/>
          </a:p>
          <a:p>
            <a:pPr marL="742950" lvl="1" indent="-285750">
              <a:buFont typeface="+mj-lt"/>
              <a:buAutoNum type="arabicPeriod"/>
            </a:pPr>
            <a:r>
              <a:rPr lang="en-US"/>
              <a:t>Converts raw data into data frames and adds error detection/correction mechanisms.</a:t>
            </a:r>
          </a:p>
          <a:p>
            <a:pPr marL="742950" lvl="1" indent="-285750">
              <a:buFont typeface="+mj-lt"/>
              <a:buAutoNum type="arabicPeriod"/>
            </a:pPr>
            <a:r>
              <a:rPr lang="en-US"/>
              <a:t>Responsible for reliable data transfer between nodes on a network.</a:t>
            </a:r>
          </a:p>
          <a:p>
            <a:pPr>
              <a:buFont typeface="+mj-lt"/>
              <a:buAutoNum type="arabicPeriod"/>
            </a:pPr>
            <a:r>
              <a:rPr lang="en-US" b="1"/>
              <a:t>Network Layer:</a:t>
            </a:r>
            <a:endParaRPr lang="en-US"/>
          </a:p>
          <a:p>
            <a:pPr marL="742950" lvl="1" indent="-285750">
              <a:buFont typeface="+mj-lt"/>
              <a:buAutoNum type="arabicPeriod"/>
            </a:pPr>
            <a:r>
              <a:rPr lang="en-US"/>
              <a:t>Handles routing of packets from source to destination across multiple networks.</a:t>
            </a:r>
          </a:p>
          <a:p>
            <a:pPr marL="742950" lvl="1" indent="-285750">
              <a:buFont typeface="+mj-lt"/>
              <a:buAutoNum type="arabicPeriod"/>
            </a:pPr>
            <a:r>
              <a:rPr lang="en-US"/>
              <a:t>Addresses devices with logical addresses (IP addresses).</a:t>
            </a:r>
          </a:p>
          <a:p>
            <a:pPr>
              <a:buFont typeface="+mj-lt"/>
              <a:buAutoNum type="arabicPeriod"/>
            </a:pPr>
            <a:r>
              <a:rPr lang="en-US" b="1"/>
              <a:t>Transport Layer:</a:t>
            </a:r>
            <a:endParaRPr lang="en-US"/>
          </a:p>
          <a:p>
            <a:pPr marL="742950" lvl="1" indent="-285750">
              <a:buFont typeface="+mj-lt"/>
              <a:buAutoNum type="arabicPeriod"/>
            </a:pPr>
            <a:r>
              <a:rPr lang="en-US"/>
              <a:t>Ensures reliable end-to-end communication between applications.</a:t>
            </a:r>
          </a:p>
          <a:p>
            <a:pPr marL="742950" lvl="1" indent="-285750">
              <a:buFont typeface="+mj-lt"/>
              <a:buAutoNum type="arabicPeriod"/>
            </a:pPr>
            <a:r>
              <a:rPr lang="en-US"/>
              <a:t>Provides error control, flow control, and congestion management.</a:t>
            </a:r>
          </a:p>
          <a:p>
            <a:pPr marL="742950" lvl="1" indent="-285750">
              <a:buFont typeface="+mj-lt"/>
              <a:buAutoNum type="arabicPeriod"/>
            </a:pPr>
            <a:r>
              <a:rPr lang="en-US"/>
              <a:t>Protocols: TCP (Transmission Control Protocol) and UDP (User Datagram Protocol).</a:t>
            </a:r>
          </a:p>
          <a:p>
            <a:pPr>
              <a:buFont typeface="+mj-lt"/>
              <a:buAutoNum type="arabicPeriod"/>
            </a:pPr>
            <a:r>
              <a:rPr lang="en-US" b="1"/>
              <a:t>Session Layer:</a:t>
            </a:r>
            <a:endParaRPr lang="en-US"/>
          </a:p>
          <a:p>
            <a:pPr marL="742950" lvl="1" indent="-285750">
              <a:buFont typeface="+mj-lt"/>
              <a:buAutoNum type="arabicPeriod"/>
            </a:pPr>
            <a:r>
              <a:rPr lang="en-US"/>
              <a:t>Manages communication sessions between applications.</a:t>
            </a:r>
          </a:p>
          <a:p>
            <a:pPr marL="742950" lvl="1" indent="-285750">
              <a:buFont typeface="+mj-lt"/>
              <a:buAutoNum type="arabicPeriod"/>
            </a:pPr>
            <a:r>
              <a:rPr lang="en-US"/>
              <a:t>Establishes, maintains, and terminates sessions.</a:t>
            </a:r>
          </a:p>
          <a:p>
            <a:pPr marL="742950" lvl="1" indent="-285750">
              <a:buFont typeface="+mj-lt"/>
              <a:buAutoNum type="arabicPeriod"/>
            </a:pPr>
            <a:r>
              <a:rPr lang="en-US"/>
              <a:t>Handles synchronization and checkpointing.</a:t>
            </a:r>
          </a:p>
          <a:p>
            <a:pPr>
              <a:buFont typeface="+mj-lt"/>
              <a:buAutoNum type="arabicPeriod"/>
            </a:pPr>
            <a:r>
              <a:rPr lang="en-US" b="1"/>
              <a:t>Presentation Layer:</a:t>
            </a:r>
            <a:endParaRPr lang="en-US"/>
          </a:p>
          <a:p>
            <a:pPr marL="742950" lvl="1" indent="-285750">
              <a:buFont typeface="+mj-lt"/>
              <a:buAutoNum type="arabicPeriod"/>
            </a:pPr>
            <a:r>
              <a:rPr lang="en-US"/>
              <a:t>Translates data into a format that the application layer can understand.</a:t>
            </a:r>
          </a:p>
          <a:p>
            <a:pPr marL="742950" lvl="1" indent="-285750">
              <a:buFont typeface="+mj-lt"/>
              <a:buAutoNum type="arabicPeriod"/>
            </a:pPr>
            <a:r>
              <a:rPr lang="en-US"/>
              <a:t>Handles data encryption, compression, and formatting.</a:t>
            </a:r>
          </a:p>
          <a:p>
            <a:pPr>
              <a:buFont typeface="+mj-lt"/>
              <a:buAutoNum type="arabicPeriod"/>
            </a:pPr>
            <a:r>
              <a:rPr lang="en-US" b="1"/>
              <a:t>Application Layer:</a:t>
            </a:r>
            <a:endParaRPr lang="en-US"/>
          </a:p>
          <a:p>
            <a:pPr marL="742950" lvl="1" indent="-285750">
              <a:buFont typeface="+mj-lt"/>
              <a:buAutoNum type="arabicPeriod"/>
            </a:pPr>
            <a:r>
              <a:rPr lang="en-US"/>
              <a:t>Provides network services to user applications.</a:t>
            </a:r>
          </a:p>
          <a:p>
            <a:pPr marL="742950" lvl="1" indent="-285750">
              <a:buFont typeface="+mj-lt"/>
              <a:buAutoNum type="arabicPeriod"/>
            </a:pPr>
            <a:r>
              <a:rPr lang="en-US"/>
              <a:t>Includes protocols like HTTP, FTP, SMTP, and Telnet.</a:t>
            </a:r>
          </a:p>
          <a:p>
            <a:pPr marL="342900" marR="0" lvl="0" indent="-342900" algn="l" rtl="0">
              <a:lnSpc>
                <a:spcPct val="115000"/>
              </a:lnSpc>
              <a:spcBef>
                <a:spcPts val="1000"/>
              </a:spcBef>
              <a:spcAft>
                <a:spcPts val="0"/>
              </a:spcAft>
              <a:buClr>
                <a:srgbClr val="3F3F3F"/>
              </a:buClr>
              <a:buSzPts val="1800"/>
              <a:buFont typeface="Arial"/>
              <a:buChar char="•"/>
            </a:pPr>
            <a:endParaRPr/>
          </a:p>
          <a:p>
            <a:pPr marL="0" lvl="0" indent="0" algn="l" rtl="0">
              <a:lnSpc>
                <a:spcPct val="100000"/>
              </a:lnSpc>
              <a:spcBef>
                <a:spcPts val="1000"/>
              </a:spcBef>
              <a:spcAft>
                <a:spcPts val="0"/>
              </a:spcAft>
              <a:buClr>
                <a:schemeClr val="dk1"/>
              </a:buClr>
              <a:buSzPts val="1400"/>
              <a:buFont typeface="Calibri"/>
              <a:buNone/>
            </a:pPr>
            <a:endParaRPr/>
          </a:p>
        </p:txBody>
      </p:sp>
      <p:sp>
        <p:nvSpPr>
          <p:cNvPr id="431" name="Google Shape;43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a:solidFill>
                  <a:srgbClr val="3F3F3F"/>
                </a:solidFill>
                <a:latin typeface="Open Sans"/>
                <a:ea typeface="Open Sans"/>
                <a:cs typeface="Open Sans"/>
              </a:rPr>
              <a:t>A server is a computer program or a device that provides functionality for called clients which are other programs or devices</a:t>
            </a:r>
          </a:p>
          <a:p>
            <a:pPr marL="0" indent="0">
              <a:buFont typeface="Arial"/>
              <a:buNone/>
            </a:pPr>
            <a:r>
              <a:rPr lang="en-US" sz="1200">
                <a:solidFill>
                  <a:srgbClr val="3F3F3F"/>
                </a:solidFill>
                <a:latin typeface="Open Sans"/>
                <a:ea typeface="Open Sans"/>
                <a:cs typeface="Open Sans"/>
              </a:rPr>
              <a:t>Server hardening is about securing a server to reduce its vulnerability to attacks by implementing security measures to protect its data, applications, and operating system, thereby reducing the risk of cyberattacks and safeguarding valuable assets.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2610312959"/>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r>
              <a:rPr lang="en-US"/>
              <a:t>Explain different layers of OSI model given on the slide.</a:t>
            </a:r>
            <a:endParaRPr/>
          </a:p>
        </p:txBody>
      </p:sp>
      <p:sp>
        <p:nvSpPr>
          <p:cNvPr id="483" name="Google Shape;4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rgbClr val="F2F2F2"/>
              </a:buClr>
              <a:buSzPts val="1400"/>
              <a:buFont typeface="Open Sans SemiBold"/>
              <a:buNone/>
            </a:pPr>
            <a:r>
              <a:rPr lang="en-US" sz="1200" b="0" i="0" u="none" strike="noStrike" cap="none">
                <a:solidFill>
                  <a:srgbClr val="F2F2F2"/>
                </a:solidFill>
                <a:latin typeface="Open Sans SemiBold"/>
                <a:ea typeface="Open Sans SemiBold"/>
                <a:cs typeface="Open Sans SemiBold"/>
                <a:sym typeface="Open Sans SemiBold"/>
              </a:rPr>
              <a:t>Data is sent from a source computer to a destination computer.</a:t>
            </a:r>
            <a:endParaRPr sz="900" b="0" i="0" u="none" strike="noStrike" cap="none">
              <a:solidFill>
                <a:srgbClr val="F2F2F2"/>
              </a:solidFill>
              <a:latin typeface="Open Sans SemiBold"/>
              <a:ea typeface="Open Sans SemiBold"/>
              <a:cs typeface="Open Sans SemiBold"/>
              <a:sym typeface="Open Sans SemiBold"/>
            </a:endParaRPr>
          </a:p>
          <a:p>
            <a:pPr marL="342900" marR="0" lvl="0" indent="-342900" algn="l" rtl="0">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Each protocol operates </a:t>
            </a:r>
            <a:r>
              <a:rPr lang="en-US" sz="1200">
                <a:solidFill>
                  <a:srgbClr val="3F3F3F"/>
                </a:solidFill>
                <a:latin typeface="Open Sans"/>
                <a:ea typeface="Open Sans"/>
                <a:cs typeface="Open Sans"/>
                <a:sym typeface="Open Sans"/>
              </a:rPr>
              <a:t>in </a:t>
            </a:r>
            <a:r>
              <a:rPr lang="en-US" sz="1200" b="0" i="0" u="none" strike="noStrike" cap="none">
                <a:solidFill>
                  <a:srgbClr val="3F3F3F"/>
                </a:solidFill>
                <a:latin typeface="Open Sans"/>
                <a:ea typeface="Open Sans"/>
                <a:cs typeface="Open Sans"/>
                <a:sym typeface="Open Sans"/>
              </a:rPr>
              <a:t>a specific layer.</a:t>
            </a:r>
            <a:endParaRPr sz="900" b="0" i="0" u="none" strike="noStrike" cap="none">
              <a:solidFill>
                <a:srgbClr val="3F3F3F"/>
              </a:solidFill>
              <a:latin typeface="Arial"/>
              <a:ea typeface="Arial"/>
              <a:cs typeface="Arial"/>
              <a:sym typeface="Arial"/>
            </a:endParaRPr>
          </a:p>
          <a:p>
            <a:pPr marL="342900" marR="0" lvl="0" indent="-342900" algn="l" rtl="0">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Each protocol in the source computer has a job allocated.</a:t>
            </a:r>
            <a:endParaRPr sz="900" b="0" i="0" u="none" strike="noStrike" cap="none">
              <a:solidFill>
                <a:srgbClr val="3F3F3F"/>
              </a:solidFill>
              <a:latin typeface="Arial"/>
              <a:ea typeface="Arial"/>
              <a:cs typeface="Arial"/>
              <a:sym typeface="Arial"/>
            </a:endParaRPr>
          </a:p>
          <a:p>
            <a:pPr marL="342900" marR="0" lvl="0" indent="-342900" algn="l" rtl="0">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When the data packet reaches the destination computer, it moves up the model.</a:t>
            </a:r>
            <a:endParaRPr sz="900" b="0" i="0" u="none" strike="noStrike" cap="none">
              <a:solidFill>
                <a:srgbClr val="3F3F3F"/>
              </a:solidFill>
              <a:latin typeface="Arial"/>
              <a:ea typeface="Arial"/>
              <a:cs typeface="Arial"/>
              <a:sym typeface="Arial"/>
            </a:endParaRPr>
          </a:p>
          <a:p>
            <a:pPr marL="342900" marR="0" lvl="0" indent="-342900" algn="l" rtl="0">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Each protocol detaches and examines only the data that was attached by its protocol counterpart at the source computer.</a:t>
            </a:r>
            <a:endParaRPr sz="900" b="0" i="0" u="none" strike="noStrike" cap="none">
              <a:solidFill>
                <a:srgbClr val="3F3F3F"/>
              </a:solidFill>
              <a:latin typeface="Arial"/>
              <a:ea typeface="Arial"/>
              <a:cs typeface="Arial"/>
              <a:sym typeface="Arial"/>
            </a:endParaRPr>
          </a:p>
          <a:p>
            <a:pPr marL="342900" marR="0" lvl="0" indent="-342900" algn="l" rtl="0">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Each layer at the individual destination sees and deals only with the data that was packaged by its counterpart on the sending side.</a:t>
            </a: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Calibri"/>
              <a:buNone/>
            </a:pPr>
            <a:endParaRPr/>
          </a:p>
        </p:txBody>
      </p:sp>
      <p:sp>
        <p:nvSpPr>
          <p:cNvPr id="491" name="Google Shape;4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r>
              <a:rPr lang="en-US"/>
              <a:t>Explain the </a:t>
            </a:r>
            <a:r>
              <a:rPr lang="en-US" sz="1200" b="1">
                <a:solidFill>
                  <a:srgbClr val="3F3F3F"/>
                </a:solidFill>
                <a:latin typeface="Open Sans"/>
                <a:ea typeface="Open Sans"/>
                <a:cs typeface="Open Sans"/>
                <a:sym typeface="Open Sans"/>
              </a:rPr>
              <a:t>Working of the OSI Model</a:t>
            </a:r>
          </a:p>
          <a:p>
            <a:pPr marL="0" lvl="0" indent="0" algn="l" rtl="0">
              <a:lnSpc>
                <a:spcPct val="100000"/>
              </a:lnSpc>
              <a:spcBef>
                <a:spcPts val="0"/>
              </a:spcBef>
              <a:spcAft>
                <a:spcPts val="0"/>
              </a:spcAft>
              <a:buClr>
                <a:schemeClr val="dk1"/>
              </a:buClr>
              <a:buSzPts val="1400"/>
              <a:buFont typeface="Calibri"/>
              <a:buNone/>
            </a:pPr>
            <a:endParaRPr lang="en-US" sz="1200" b="1">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400"/>
              <a:buFont typeface="Calibri"/>
              <a:buNone/>
            </a:pPr>
            <a:r>
              <a:rPr lang="en-US"/>
              <a:t>The above illustration explains how data travels in the OSI model: 1. Data travels down the stack on Host A. 2. It moves through the network. 3. Then, it travels up the receiving stack on Host B.</a:t>
            </a:r>
          </a:p>
        </p:txBody>
      </p:sp>
      <p:sp>
        <p:nvSpPr>
          <p:cNvPr id="504" name="Google Shape;5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TCP/IP is the common name for the suite of protocols originally developed by the Department of Defense (DoD).</a:t>
            </a: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rgbClr val="000000"/>
              </a:buClr>
              <a:buSzPts val="1400"/>
              <a:buFont typeface="Arial"/>
              <a:buNone/>
            </a:pPr>
            <a:r>
              <a:rPr lang="en-US"/>
              <a:t>Application: The topmost layer, closest to the user. Contains protocols for various applications like HTTP, FTP, SMTP, DNS, etc. Handles communication between applications</a:t>
            </a:r>
            <a:endParaRPr lang="en-US"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rgbClr val="000000"/>
              </a:buClr>
              <a:buSzPts val="1400"/>
              <a:buFont typeface="Arial"/>
              <a:buNone/>
            </a:pPr>
            <a:r>
              <a:rPr lang="en-US"/>
              <a:t>Host-to-Host: </a:t>
            </a:r>
            <a:r>
              <a:rPr lang="en-US" sz="1200" b="0" i="0" u="none" strike="noStrike" cap="none">
                <a:solidFill>
                  <a:srgbClr val="3F3F3F"/>
                </a:solidFill>
                <a:latin typeface="Open Sans"/>
                <a:ea typeface="Open Sans"/>
                <a:cs typeface="Open Sans"/>
                <a:sym typeface="Open Sans"/>
              </a:rPr>
              <a:t>Supports communication between diverse devices across diverse networks.</a:t>
            </a:r>
            <a:r>
              <a:rPr lang="en-US" sz="1100"/>
              <a:t> Provides end-to-end communication between hosts. Protocols: TCP (reliable, connection-oriented) and UDP (unreliable, connectionless). Handles error checking, flow control, and congestion management.</a:t>
            </a: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rgbClr val="000000"/>
              </a:buClr>
              <a:buSzPts val="1400"/>
              <a:buFont typeface="Arial"/>
              <a:buNone/>
            </a:pPr>
            <a:r>
              <a:rPr lang="en-US"/>
              <a:t>Internet: </a:t>
            </a:r>
            <a:r>
              <a:rPr lang="en-US" sz="1200" b="0" i="0" u="none" strike="noStrike" cap="none">
                <a:solidFill>
                  <a:srgbClr val="3F3F3F"/>
                </a:solidFill>
                <a:latin typeface="Open Sans"/>
                <a:ea typeface="Open Sans"/>
                <a:cs typeface="Open Sans"/>
                <a:sym typeface="Open Sans"/>
              </a:rPr>
              <a:t>Determines the best path through the network.</a:t>
            </a:r>
            <a:r>
              <a:rPr lang="en-US" sz="1100"/>
              <a:t> Responsible for routing packets across networks. Uses IP addresses to identify hosts. Protocol: IP (Internet Protocol).</a:t>
            </a: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rgbClr val="000000"/>
              </a:buClr>
              <a:buSzPts val="1400"/>
              <a:buFont typeface="Arial"/>
              <a:buNone/>
            </a:pPr>
            <a:r>
              <a:rPr lang="en-US"/>
              <a:t>Network Access: </a:t>
            </a:r>
            <a:r>
              <a:rPr lang="en-US" sz="1200" b="0" i="0" u="none" strike="noStrike" cap="none">
                <a:solidFill>
                  <a:srgbClr val="3F3F3F"/>
                </a:solidFill>
                <a:latin typeface="Open Sans"/>
                <a:ea typeface="Open Sans"/>
                <a:cs typeface="Open Sans"/>
                <a:sym typeface="Open Sans"/>
              </a:rPr>
              <a:t>Controls the hardware devices and media that make up the network.</a:t>
            </a:r>
            <a:r>
              <a:rPr lang="en-US" sz="1100"/>
              <a:t> Handles physical transmission of data. Includes protocols for specific network technologies (Ethernet, Wi-Fi, etc.).</a:t>
            </a: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Calibri"/>
              <a:buNone/>
            </a:pPr>
            <a:endParaRPr/>
          </a:p>
        </p:txBody>
      </p:sp>
      <p:sp>
        <p:nvSpPr>
          <p:cNvPr id="1214" name="Google Shape;121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669809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r>
              <a:rPr lang="en-US"/>
              <a:t>Explain the image given on the slide.</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Details about layers are already discussed in previous slide. This slide is about mapping between TCP/IP and OSI.</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Top 3 layers of OSI( Application, Presentation and Session layer) are mapped to Application layer, no change in functionality of TCP/IP.</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Transport layer is mapped to Host-to-Host layer in TCP/IP</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Network layer in OSI is mapped to Internet Layer in TCP/IP model</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Data Link layer and Physical layer are mapped to network access layer</a:t>
            </a:r>
          </a:p>
        </p:txBody>
      </p:sp>
      <p:sp>
        <p:nvSpPr>
          <p:cNvPr id="1282" name="Google Shape;128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927019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Transmission Control Protocol (TCP)</a:t>
            </a:r>
            <a:r>
              <a:rPr lang="en-US"/>
              <a:t> is a cornerstone of the Internet, providing reliable, ordered, and error-checked data delivery between applications running on different hosts. It's the "T" in TCP/IP.</a:t>
            </a:r>
          </a:p>
          <a:p>
            <a:endParaRPr lang="en-US"/>
          </a:p>
          <a:p>
            <a:r>
              <a:rPr lang="en-US" b="1"/>
              <a:t>User Datagram Protocol (UDP)</a:t>
            </a:r>
            <a:r>
              <a:rPr lang="en-US"/>
              <a:t> is a connectionless protocol used for faster data transmission over the internet. Unlike TCP, it doesn't guarantee delivery, order, or error checking.</a:t>
            </a:r>
          </a:p>
          <a:p>
            <a:endParaRPr lang="en-US"/>
          </a:p>
          <a:p>
            <a:r>
              <a:rPr lang="en-US" b="1"/>
              <a:t>IP (Internet Protocol)</a:t>
            </a:r>
            <a:r>
              <a:rPr lang="en-US"/>
              <a:t> is the fundamental protocol for communication over the internet. It assigns a unique numerical label, known as an IP address, to every device connected to a network. Think of it as the postal address for data packets.</a:t>
            </a:r>
          </a:p>
          <a:p>
            <a:endParaRPr lang="en-US"/>
          </a:p>
          <a:p>
            <a:r>
              <a:rPr lang="en-US" b="1"/>
              <a:t>Address Resolution Protocol (ARP)</a:t>
            </a:r>
            <a:r>
              <a:rPr lang="en-US"/>
              <a:t> is a crucial network protocol that maps the  logical (IP) addresses and physical (MAC) addresses on a local network.</a:t>
            </a:r>
          </a:p>
          <a:p>
            <a:endParaRPr lang="en-US"/>
          </a:p>
          <a:p>
            <a:r>
              <a:rPr lang="en-US" b="1"/>
              <a:t>Internet Control Message Protocol (ICMP)</a:t>
            </a:r>
            <a:r>
              <a:rPr lang="en-US"/>
              <a:t> is used for error reporting and control messages in the IP layer. It provides feedback on packet delivery, network reachability, and other network-related information</a:t>
            </a:r>
          </a:p>
        </p:txBody>
      </p:sp>
      <p:sp>
        <p:nvSpPr>
          <p:cNvPr id="4" name="Slide Number Placeholder 3"/>
          <p:cNvSpPr>
            <a:spLocks noGrp="1"/>
          </p:cNvSpPr>
          <p:nvPr>
            <p:ph type="sldNum" sz="quarter" idx="10"/>
          </p:nvPr>
        </p:nvSpPr>
        <p:spPr/>
        <p:txBody>
          <a:bodyPr/>
          <a:lstStyle/>
          <a:p>
            <a:fld id="{FA8009CD-C549-4540-A137-40AA27766A62}" type="slidenum">
              <a:rPr lang="en-US" smtClean="0"/>
              <a:t>276</a:t>
            </a:fld>
            <a:endParaRPr lang="en-US"/>
          </a:p>
        </p:txBody>
      </p:sp>
    </p:spTree>
    <p:extLst>
      <p:ext uri="{BB962C8B-B14F-4D97-AF65-F5344CB8AC3E}">
        <p14:creationId xmlns:p14="http://schemas.microsoft.com/office/powerpoint/2010/main" val="313670789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Trainer Notes:</a:t>
            </a:r>
          </a:p>
          <a:p>
            <a:endParaRPr lang="en-US"/>
          </a:p>
          <a:p>
            <a:r>
              <a:rPr lang="en-US"/>
              <a:t>TCP, or Transmission Control Protocol, is a fundamental protocol that forms the backbone of reliable communication on the internet. It operates at the Transport layer of the TCP/IP suite, ensuring data transfer between applications running on different devices across a network.</a:t>
            </a:r>
          </a:p>
          <a:p>
            <a:endParaRPr lang="en-US"/>
          </a:p>
          <a:p>
            <a:r>
              <a:rPr lang="en-US"/>
              <a:t>Connection Oriented: TCP establishes a connection between sender and receiver before data transmission begins. This allows for reliable and ordered delivery of data packets.</a:t>
            </a:r>
          </a:p>
          <a:p>
            <a:endParaRPr lang="en-US"/>
          </a:p>
          <a:p>
            <a:r>
              <a:rPr lang="en-US" b="1"/>
              <a:t>Reliability:</a:t>
            </a:r>
            <a:r>
              <a:rPr lang="en-US"/>
              <a:t> TCP guarantees in-order delivery of data packets. It breaks down large data streams into smaller packets, assigns sequence numbers, and acknowledges receipt of each packet.</a:t>
            </a:r>
          </a:p>
          <a:p>
            <a:endParaRPr lang="en-US"/>
          </a:p>
          <a:p>
            <a:r>
              <a:rPr lang="en-US" b="1"/>
              <a:t>Flow Control:</a:t>
            </a:r>
            <a:r>
              <a:rPr lang="en-US"/>
              <a:t> TCP regulates the data flow between sender and receiver to prevent overwhelming the receiver with data packets faster than it can process them</a:t>
            </a:r>
          </a:p>
          <a:p>
            <a:endParaRPr lang="en-US"/>
          </a:p>
          <a:p>
            <a:r>
              <a:rPr lang="en-US"/>
              <a:t>Flags of TCP</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SYN (Synchronize):</a:t>
            </a:r>
            <a:r>
              <a:rPr lang="en-US"/>
              <a:t> Used during the initial three-way handshake to establish a TCP connection.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ACK (Acknowledge):</a:t>
            </a:r>
            <a:r>
              <a:rPr lang="en-US"/>
              <a:t> Indicates that the receiver has successfully received data up to a specific sequence number.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PSH (Push):</a:t>
            </a:r>
            <a:r>
              <a:rPr lang="en-US"/>
              <a:t> Indicates that the sender wants the receiving device to immediately deliver the data packet to the application layer without buffering it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URG (Urgent):</a:t>
            </a:r>
            <a:r>
              <a:rPr lang="en-US"/>
              <a:t> Indicates that the following data byte(s) in the packet require urgent processing by the receiving application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PSH (Push):</a:t>
            </a:r>
            <a:r>
              <a:rPr lang="en-US"/>
              <a:t> Indicates that the sender wants the receiving device to immediately deliver the data packet to the application layer without buffering it.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RST (Reset)-The RST (Reset) flag in TCP transmissions is a critical indicator used to abruptly terminate a TCP connection. It signifies a serious error condition that prevents the establishment or continuation of a connection</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FA8009CD-C549-4540-A137-40AA27766A62}" type="slidenum">
              <a:rPr lang="en-US" smtClean="0"/>
              <a:t>277</a:t>
            </a:fld>
            <a:endParaRPr lang="en-US"/>
          </a:p>
        </p:txBody>
      </p:sp>
    </p:spTree>
    <p:extLst>
      <p:ext uri="{BB962C8B-B14F-4D97-AF65-F5344CB8AC3E}">
        <p14:creationId xmlns:p14="http://schemas.microsoft.com/office/powerpoint/2010/main" val="297511353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TCP flags are control bits embedded in the TCP header that provide essential information about the state of a network connection. These flags play a crucial role in establishing, managing, and terminating TCP connections.</a:t>
            </a:r>
          </a:p>
          <a:p>
            <a:r>
              <a:rPr lang="en-US" b="1"/>
              <a:t>Common TCP Flags:</a:t>
            </a:r>
          </a:p>
          <a:p>
            <a:pPr>
              <a:buFont typeface="Arial" panose="020B0604020202020204" pitchFamily="34" charset="0"/>
              <a:buChar char="•"/>
            </a:pPr>
            <a:r>
              <a:rPr lang="en-US" b="1"/>
              <a:t>SYN (Synchronize):</a:t>
            </a:r>
            <a:r>
              <a:rPr lang="en-US"/>
              <a:t> Used to initiate a connection. It's part of the three-way handshake process.</a:t>
            </a:r>
          </a:p>
          <a:p>
            <a:pPr>
              <a:buFont typeface="Arial" panose="020B0604020202020204" pitchFamily="34" charset="0"/>
              <a:buChar char="•"/>
            </a:pPr>
            <a:r>
              <a:rPr lang="en-US" b="1"/>
              <a:t>ACK (Acknowledgment):</a:t>
            </a:r>
            <a:r>
              <a:rPr lang="en-US"/>
              <a:t> Acknowledges the receipt of data. It's used in conjunction with SYN for the three-way handshake and to confirm data delivery.</a:t>
            </a:r>
          </a:p>
          <a:p>
            <a:pPr>
              <a:buFont typeface="Arial" panose="020B0604020202020204" pitchFamily="34" charset="0"/>
              <a:buChar char="•"/>
            </a:pPr>
            <a:r>
              <a:rPr lang="en-US" b="1"/>
              <a:t>FIN (Finish):</a:t>
            </a:r>
            <a:r>
              <a:rPr lang="en-US"/>
              <a:t> Indicates the end of the data transmission from one side of the connection.</a:t>
            </a:r>
          </a:p>
          <a:p>
            <a:pPr>
              <a:buFont typeface="Arial" panose="020B0604020202020204" pitchFamily="34" charset="0"/>
              <a:buChar char="•"/>
            </a:pPr>
            <a:r>
              <a:rPr lang="en-US" b="1"/>
              <a:t>RST (Reset):</a:t>
            </a:r>
            <a:r>
              <a:rPr lang="en-US"/>
              <a:t> Abruptly terminates an existing connection.</a:t>
            </a:r>
          </a:p>
          <a:p>
            <a:pPr>
              <a:buFont typeface="Arial" panose="020B0604020202020204" pitchFamily="34" charset="0"/>
              <a:buChar char="•"/>
            </a:pPr>
            <a:r>
              <a:rPr lang="en-US" b="1"/>
              <a:t>PUSH (Push):</a:t>
            </a:r>
            <a:r>
              <a:rPr lang="en-US"/>
              <a:t> Requests immediate delivery of data.</a:t>
            </a:r>
          </a:p>
          <a:p>
            <a:pPr>
              <a:buFont typeface="Arial" panose="020B0604020202020204" pitchFamily="34" charset="0"/>
              <a:buChar char="•"/>
            </a:pPr>
            <a:r>
              <a:rPr lang="en-US" b="1"/>
              <a:t>URG (Urgent):</a:t>
            </a:r>
            <a:r>
              <a:rPr lang="en-US"/>
              <a:t> Indicates that urgent data follows in the packet.</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422628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r>
              <a:rPr lang="en-US"/>
              <a:t>Explain the TCP Handshake process.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Step 1 Client is sending SYN request to initiate the connection</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Step 2 Server accepts the request  and responds back with 2 packets syn and ack , ack in response to syn send by client and new syn from its side</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Step 3 Client responds back with ack in response to the syn send by server which completes the connection</a:t>
            </a:r>
            <a:endParaRPr/>
          </a:p>
        </p:txBody>
      </p:sp>
      <p:sp>
        <p:nvSpPr>
          <p:cNvPr id="857" name="Google Shape;85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Explain UDP Protocol</a:t>
            </a:r>
          </a:p>
          <a:p>
            <a:endParaRPr lang="en-US"/>
          </a:p>
          <a:p>
            <a:r>
              <a:rPr lang="en-US"/>
              <a:t>UDP, or User Datagram Protocol, is a communication protocol that operates at the Transport layer of the TCP/IP suite. Unlike TCP, which emphasizes reliable and ordered data delivery, UDP prioritizes speed and efficiency.</a:t>
            </a:r>
          </a:p>
          <a:p>
            <a:endParaRPr lang="en-US"/>
          </a:p>
          <a:p>
            <a:r>
              <a:rPr lang="en-US" b="1"/>
              <a:t>Connectionless:</a:t>
            </a:r>
            <a:r>
              <a:rPr lang="en-US"/>
              <a:t> In contrast to TCP's connection-oriented approach, UDP operates in a connectionless manner. There's no initial handshake or establishment of a connection before data transmission.</a:t>
            </a:r>
          </a:p>
          <a:p>
            <a:endParaRPr lang="en-US"/>
          </a:p>
          <a:p>
            <a:r>
              <a:rPr lang="en-US" b="1"/>
              <a:t>Simple Packet Structure:</a:t>
            </a:r>
            <a:r>
              <a:rPr lang="en-US"/>
              <a:t> UDP headers are simpler compared to TCP headers, reducing overhead and improving transmission speed.</a:t>
            </a:r>
          </a:p>
          <a:p>
            <a:endParaRPr lang="en-US"/>
          </a:p>
          <a:p>
            <a:r>
              <a:rPr lang="en-US" b="1"/>
              <a:t>Best-Effort Delivery:</a:t>
            </a:r>
            <a:r>
              <a:rPr lang="en-US"/>
              <a:t> UDP employs a best-effort delivery mechanism. It transmits datagrams without guarantees of delivery, order, or error checking</a:t>
            </a:r>
          </a:p>
        </p:txBody>
      </p:sp>
      <p:sp>
        <p:nvSpPr>
          <p:cNvPr id="4" name="Slide Number Placeholder 3"/>
          <p:cNvSpPr>
            <a:spLocks noGrp="1"/>
          </p:cNvSpPr>
          <p:nvPr>
            <p:ph type="sldNum" sz="quarter" idx="10"/>
          </p:nvPr>
        </p:nvSpPr>
        <p:spPr/>
        <p:txBody>
          <a:bodyPr/>
          <a:lstStyle/>
          <a:p>
            <a:fld id="{FA8009CD-C549-4540-A137-40AA27766A62}" type="slidenum">
              <a:rPr lang="en-US" smtClean="0"/>
              <a:t>280</a:t>
            </a:fld>
            <a:endParaRPr lang="en-US"/>
          </a:p>
        </p:txBody>
      </p:sp>
    </p:spTree>
    <p:extLst>
      <p:ext uri="{BB962C8B-B14F-4D97-AF65-F5344CB8AC3E}">
        <p14:creationId xmlns:p14="http://schemas.microsoft.com/office/powerpoint/2010/main" val="1137688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a:t>Trainer Notes:</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b="1">
                <a:solidFill>
                  <a:srgbClr val="3F3F3F"/>
                </a:solidFill>
                <a:latin typeface="Open Sans"/>
                <a:ea typeface="Open Sans"/>
                <a:cs typeface="Open Sans"/>
              </a:rPr>
              <a:t>Enforce strong password policies and multifactor authentication for accessing the server.</a:t>
            </a: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Implement principle of least privilege for giving access to the server.</a:t>
            </a: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b="1">
                <a:solidFill>
                  <a:srgbClr val="3F3F3F"/>
                </a:solidFill>
                <a:latin typeface="Open Sans"/>
                <a:ea typeface="Open Sans"/>
                <a:cs typeface="Open Sans"/>
              </a:rPr>
              <a:t>Enable logging and monitor server and user activity for suspicious behavior.</a:t>
            </a: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Keep the server updated with relevant patches based on the requirements.</a:t>
            </a: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b="1">
                <a:solidFill>
                  <a:srgbClr val="3F3F3F"/>
                </a:solidFill>
                <a:latin typeface="Open Sans"/>
                <a:ea typeface="Open Sans"/>
                <a:cs typeface="Open Sans"/>
              </a:rPr>
              <a:t>Disable automatic logins and unnecessary services running at startup</a:t>
            </a: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ndParaRP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1200" b="1">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1200" b="1">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ndParaRP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1200" b="1">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1200" b="1">
              <a:solidFill>
                <a:srgbClr val="3F3F3F"/>
              </a:solidFill>
              <a:latin typeface="Open Sans"/>
              <a:ea typeface="Open Sans"/>
              <a:cs typeface="Open Sans"/>
            </a:endParaRPr>
          </a:p>
          <a:p>
            <a:pPr marL="457200" marR="0" lvl="0" indent="-228600" algn="l" rtl="0">
              <a:lnSpc>
                <a:spcPct val="100000"/>
              </a:lnSpc>
              <a:spcBef>
                <a:spcPct val="0"/>
              </a:spcBef>
              <a:spcAft>
                <a:spcPct val="0"/>
              </a:spcAft>
              <a:buClr>
                <a:srgbClr val="000000"/>
              </a:buClr>
              <a:buSzPts val="1400"/>
              <a:buFont typeface="Arial"/>
              <a:buNone/>
            </a:pPr>
            <a:endParaRPr/>
          </a:p>
        </p:txBody>
      </p:sp>
      <p:sp>
        <p:nvSpPr>
          <p:cNvPr id="625" name="Google Shape;625;p8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469767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Explain UDP Protocol</a:t>
            </a:r>
          </a:p>
          <a:p>
            <a:endParaRPr lang="en-US"/>
          </a:p>
          <a:p>
            <a:r>
              <a:rPr lang="en-US"/>
              <a:t>In UDP, there is no 3-way handshake that happens like TCP. The client can directly request with a focus on fast delivery which is visible in the diagram.</a:t>
            </a:r>
          </a:p>
        </p:txBody>
      </p:sp>
      <p:sp>
        <p:nvSpPr>
          <p:cNvPr id="4" name="Slide Number Placeholder 3"/>
          <p:cNvSpPr>
            <a:spLocks noGrp="1"/>
          </p:cNvSpPr>
          <p:nvPr>
            <p:ph type="sldNum" sz="quarter" idx="10"/>
          </p:nvPr>
        </p:nvSpPr>
        <p:spPr/>
        <p:txBody>
          <a:bodyPr/>
          <a:lstStyle/>
          <a:p>
            <a:fld id="{FA8009CD-C549-4540-A137-40AA27766A62}" type="slidenum">
              <a:rPr lang="en-US" smtClean="0"/>
              <a:t>281</a:t>
            </a:fld>
            <a:endParaRPr lang="en-US"/>
          </a:p>
        </p:txBody>
      </p:sp>
    </p:spTree>
    <p:extLst>
      <p:ext uri="{BB962C8B-B14F-4D97-AF65-F5344CB8AC3E}">
        <p14:creationId xmlns:p14="http://schemas.microsoft.com/office/powerpoint/2010/main" val="337264495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b="1"/>
              <a:t>Connection-Oriented vs. Connectionless:</a:t>
            </a:r>
            <a:endParaRPr lang="en-US"/>
          </a:p>
          <a:p>
            <a:pPr>
              <a:buFont typeface="Arial" panose="020B0604020202020204" pitchFamily="34" charset="0"/>
              <a:buChar char="•"/>
            </a:pPr>
            <a:r>
              <a:rPr lang="en-US" b="1"/>
              <a:t>TCP:</a:t>
            </a:r>
            <a:r>
              <a:rPr lang="en-US"/>
              <a:t> Establishes a connection between sender and receiver before data transmission. This handshake process ensures both parties are ready and synchronized for reliable data exchange.</a:t>
            </a:r>
          </a:p>
          <a:p>
            <a:pPr>
              <a:buFont typeface="Arial" panose="020B0604020202020204" pitchFamily="34" charset="0"/>
              <a:buChar char="•"/>
            </a:pPr>
            <a:r>
              <a:rPr lang="en-US" b="1"/>
              <a:t>UDP:</a:t>
            </a:r>
            <a:r>
              <a:rPr lang="en-US"/>
              <a:t> Operates in a connectionless manner. There's no initial handshake, and datagrams (packets) are sent independently without establishing a connection.</a:t>
            </a:r>
          </a:p>
          <a:p>
            <a:pPr>
              <a:buFont typeface="Arial" panose="020B0604020202020204" pitchFamily="34" charset="0"/>
              <a:buChar char="•"/>
            </a:pPr>
            <a:endParaRPr lang="en-US"/>
          </a:p>
          <a:p>
            <a:pPr marL="228600" indent="0">
              <a:buFont typeface="Arial" panose="020B0604020202020204" pitchFamily="34" charset="0"/>
              <a:buNone/>
            </a:pPr>
            <a:r>
              <a:rPr lang="en-US"/>
              <a:t>Speed: </a:t>
            </a:r>
          </a:p>
          <a:p>
            <a:pPr marL="228600" indent="0">
              <a:buFont typeface="Arial" panose="020B0604020202020204" pitchFamily="34" charset="0"/>
              <a:buNone/>
            </a:pPr>
            <a:r>
              <a:rPr lang="en-US"/>
              <a:t>Udp is faster than TCP due to less overhead</a:t>
            </a:r>
          </a:p>
          <a:p>
            <a:pPr marL="228600" indent="0">
              <a:buFont typeface="Arial" panose="020B0604020202020204" pitchFamily="34" charset="0"/>
              <a:buNone/>
            </a:pPr>
            <a:endParaRPr lang="en-US"/>
          </a:p>
          <a:p>
            <a:pPr marL="228600" indent="0">
              <a:buFont typeface="Arial" panose="020B0604020202020204" pitchFamily="34" charset="0"/>
              <a:buNone/>
            </a:pPr>
            <a:r>
              <a:rPr lang="en-US"/>
              <a:t>Reliability</a:t>
            </a:r>
          </a:p>
          <a:p>
            <a:pPr marL="228600" indent="0">
              <a:buFont typeface="Arial" panose="020B0604020202020204" pitchFamily="34" charset="0"/>
              <a:buNone/>
            </a:pPr>
            <a:endParaRPr lang="en-US"/>
          </a:p>
          <a:p>
            <a:pPr marL="228600" indent="0">
              <a:buFont typeface="Arial" panose="020B0604020202020204" pitchFamily="34" charset="0"/>
              <a:buNone/>
            </a:pPr>
            <a:r>
              <a:rPr lang="en-US"/>
              <a:t>TCP is reliable as 3 way handshake is performed as compared to udp</a:t>
            </a:r>
          </a:p>
          <a:p>
            <a:pPr marL="228600" indent="0">
              <a:buFont typeface="Arial" panose="020B0604020202020204" pitchFamily="34" charset="0"/>
              <a:buNone/>
            </a:pPr>
            <a:endParaRPr lang="en-US"/>
          </a:p>
          <a:p>
            <a:pPr marL="228600" indent="0">
              <a:buFont typeface="Arial" panose="020B0604020202020204" pitchFamily="34" charset="0"/>
              <a:buNone/>
            </a:pPr>
            <a:endParaRPr lang="en-US"/>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015138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indent="-342900">
              <a:buFont typeface="Arial" panose="020B0604020202020204" pitchFamily="34" charset="0"/>
              <a:buChar char="•"/>
            </a:pPr>
            <a:r>
              <a:rPr lang="en-US" sz="1200">
                <a:solidFill>
                  <a:srgbClr val="3F3F3F"/>
                </a:solidFill>
                <a:latin typeface="Open Sans"/>
                <a:ea typeface="Open Sans"/>
                <a:cs typeface="Open Sans"/>
              </a:rPr>
              <a:t>ARP stands for Address Resolution Protocol. It's a crucial protocol in networking, especially on Local Area Networks (LANs), like your home or office network. </a:t>
            </a:r>
          </a:p>
          <a:p>
            <a:pPr marL="342900" indent="-342900">
              <a:buFont typeface="Arial" panose="020B0604020202020204" pitchFamily="34" charset="0"/>
              <a:buChar char="•"/>
            </a:pPr>
            <a:endParaRPr lang="en-US" sz="1200">
              <a:solidFill>
                <a:srgbClr val="3F3F3F"/>
              </a:solidFill>
              <a:latin typeface="Open Sans"/>
              <a:ea typeface="Open Sans"/>
              <a:cs typeface="Open Sans"/>
            </a:endParaRPr>
          </a:p>
          <a:p>
            <a:pPr marL="342900" indent="-342900">
              <a:buFont typeface="Arial" panose="020B0604020202020204" pitchFamily="34" charset="0"/>
              <a:buChar char="•"/>
            </a:pPr>
            <a:r>
              <a:rPr lang="en-US" sz="1200">
                <a:solidFill>
                  <a:srgbClr val="3F3F3F"/>
                </a:solidFill>
                <a:latin typeface="Open Sans"/>
                <a:ea typeface="Open Sans"/>
                <a:cs typeface="Open Sans"/>
              </a:rPr>
              <a:t>ARP helps translate logical IP addresses, which are the addresses used to identify devices on a network, to physical addresses. </a:t>
            </a:r>
          </a:p>
          <a:p>
            <a:pPr marL="342900" indent="-342900">
              <a:buFont typeface="Arial" panose="020B0604020202020204" pitchFamily="34" charset="0"/>
              <a:buChar char="•"/>
            </a:pPr>
            <a:endParaRPr lang="en-US" sz="1200">
              <a:solidFill>
                <a:srgbClr val="3F3F3F"/>
              </a:solidFill>
              <a:latin typeface="Open Sans"/>
              <a:ea typeface="Open Sans"/>
              <a:cs typeface="Open Sans"/>
            </a:endParaRPr>
          </a:p>
          <a:p>
            <a:pPr marL="342900" indent="-342900">
              <a:buFont typeface="Arial" panose="020B0604020202020204" pitchFamily="34" charset="0"/>
              <a:buChar char="•"/>
            </a:pPr>
            <a:r>
              <a:rPr lang="en-US" sz="1200">
                <a:solidFill>
                  <a:srgbClr val="3F3F3F"/>
                </a:solidFill>
                <a:latin typeface="Open Sans"/>
                <a:ea typeface="Open Sans"/>
                <a:cs typeface="Open Sans"/>
              </a:rPr>
              <a:t>These physical addresses are called Media Access Control (MAC) addresses, baked into every network interface card (NIC).</a:t>
            </a: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283</a:t>
            </a:fld>
            <a:endParaRPr/>
          </a:p>
        </p:txBody>
      </p:sp>
    </p:spTree>
    <p:extLst>
      <p:ext uri="{BB962C8B-B14F-4D97-AF65-F5344CB8AC3E}">
        <p14:creationId xmlns:p14="http://schemas.microsoft.com/office/powerpoint/2010/main" val="2477798466"/>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Internet </a:t>
            </a:r>
            <a:r>
              <a:rPr lang="en-US" sz="1200">
                <a:solidFill>
                  <a:srgbClr val="3F3F3F"/>
                </a:solidFill>
                <a:latin typeface="Open Sans"/>
                <a:ea typeface="Open Sans"/>
                <a:cs typeface="Open Sans"/>
                <a:sym typeface="Open Sans"/>
              </a:rPr>
              <a:t>p</a:t>
            </a:r>
            <a:r>
              <a:rPr lang="en-US" sz="1200" b="0" i="0" u="none" strike="noStrike" cap="none">
                <a:solidFill>
                  <a:srgbClr val="3F3F3F"/>
                </a:solidFill>
                <a:latin typeface="Open Sans"/>
                <a:ea typeface="Open Sans"/>
                <a:cs typeface="Open Sans"/>
                <a:sym typeface="Open Sans"/>
              </a:rPr>
              <a:t>rotocol is a network layer protocol which handles addressing and routing.</a:t>
            </a:r>
            <a:endParaRPr sz="900" b="0" i="0" u="none" strike="noStrike" cap="none">
              <a:solidFill>
                <a:srgbClr val="3F3F3F"/>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IP specifies the packet format or datagrams and the addressing scheme.</a:t>
            </a:r>
            <a:endParaRPr sz="900" b="0" i="0" u="none" strike="noStrike" cap="none">
              <a:solidFill>
                <a:srgbClr val="3F3F3F"/>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rgbClr val="3F3F3F"/>
                </a:solidFill>
                <a:latin typeface="Open Sans"/>
                <a:ea typeface="Open Sans"/>
                <a:cs typeface="Open Sans"/>
                <a:sym typeface="Open Sans"/>
              </a:rPr>
              <a:t>The two types of IP versions are IPv4 (32-bit address) and IPv6 (128-bit address).</a:t>
            </a:r>
          </a:p>
          <a:p>
            <a:pPr marL="171450" marR="0" lvl="0" indent="-171450" algn="l" rtl="0">
              <a:lnSpc>
                <a:spcPct val="100000"/>
              </a:lnSpc>
              <a:spcBef>
                <a:spcPts val="0"/>
              </a:spcBef>
              <a:spcAft>
                <a:spcPts val="0"/>
              </a:spcAft>
              <a:buClr>
                <a:srgbClr val="000000"/>
              </a:buClr>
              <a:buSzPts val="1400"/>
              <a:buFont typeface="Arial"/>
              <a:buChar char="•"/>
            </a:pPr>
            <a:endParaRPr lang="en-US" sz="1200" b="0" i="0" u="none" strike="noStrike" cap="none">
              <a:solidFill>
                <a:srgbClr val="3F3F3F"/>
              </a:solidFill>
              <a:latin typeface="Open Sans"/>
              <a:ea typeface="Open Sans"/>
              <a:cs typeface="Open Sans"/>
              <a:sym typeface="Open Sans"/>
            </a:endParaRPr>
          </a:p>
          <a:p>
            <a:r>
              <a:rPr lang="en-US" sz="1100" b="1"/>
              <a:t>IPv4</a:t>
            </a:r>
          </a:p>
          <a:p>
            <a:pPr>
              <a:buFont typeface="Arial" panose="020B0604020202020204" pitchFamily="34" charset="0"/>
              <a:buChar char="•"/>
            </a:pPr>
            <a:r>
              <a:rPr lang="en-US" sz="1100" b="1"/>
              <a:t>Older version:</a:t>
            </a:r>
          </a:p>
          <a:p>
            <a:pPr>
              <a:buFont typeface="Arial" panose="020B0604020202020204" pitchFamily="34" charset="0"/>
              <a:buChar char="•"/>
            </a:pPr>
            <a:r>
              <a:rPr lang="en-US" sz="1100"/>
              <a:t>The original internet protocol.   </a:t>
            </a:r>
            <a:r>
              <a:rPr lang="en-US" sz="1100">
                <a:hlinkClick r:id="rId3"/>
              </a:rPr>
              <a:t>1. A Brief History of IPv4 </a:t>
            </a:r>
          </a:p>
          <a:p>
            <a:pPr>
              <a:buFont typeface="Arial" panose="020B0604020202020204" pitchFamily="34" charset="0"/>
              <a:buChar char="•"/>
            </a:pPr>
            <a:r>
              <a:rPr lang="en-US" sz="1100">
                <a:hlinkClick r:id="rId3"/>
              </a:rPr>
              <a:t>ipv4marketgroup.com</a:t>
            </a:r>
          </a:p>
          <a:p>
            <a:pPr>
              <a:buFont typeface="Arial" panose="020B0604020202020204" pitchFamily="34" charset="0"/>
              <a:buChar char="•"/>
            </a:pPr>
            <a:r>
              <a:rPr lang="en-US" sz="1100" b="1"/>
              <a:t>Address length:</a:t>
            </a:r>
            <a:r>
              <a:rPr lang="en-US" sz="1100"/>
              <a:t> 32 bits, represented as four numbers separated by dots (e.g., 192.168.1.1).   </a:t>
            </a:r>
            <a:r>
              <a:rPr lang="en-US" sz="1100">
                <a:hlinkClick r:id="rId4"/>
              </a:rPr>
              <a:t>1. Understanding IPv4 and IPv6 Protocol Families | Junos OS - Juniper Networks </a:t>
            </a:r>
          </a:p>
          <a:p>
            <a:pPr>
              <a:buFont typeface="Arial" panose="020B0604020202020204" pitchFamily="34" charset="0"/>
              <a:buChar char="•"/>
            </a:pPr>
            <a:r>
              <a:rPr lang="en-US" sz="1100">
                <a:hlinkClick r:id="rId4"/>
              </a:rPr>
              <a:t>www.juniper.net</a:t>
            </a:r>
          </a:p>
          <a:p>
            <a:pPr>
              <a:buFont typeface="Arial" panose="020B0604020202020204" pitchFamily="34" charset="0"/>
              <a:buChar char="•"/>
            </a:pPr>
            <a:r>
              <a:rPr lang="en-US" sz="1100" b="1"/>
              <a:t>Address space:</a:t>
            </a:r>
            <a:r>
              <a:rPr lang="en-US" sz="1100"/>
              <a:t> Limited, leading to the "IPv4 address exhaustion" problem.</a:t>
            </a:r>
          </a:p>
          <a:p>
            <a:pPr marL="171450" marR="0" lvl="0" indent="-171450" algn="l" rtl="0">
              <a:lnSpc>
                <a:spcPct val="100000"/>
              </a:lnSpc>
              <a:spcBef>
                <a:spcPts val="0"/>
              </a:spcBef>
              <a:spcAft>
                <a:spcPts val="0"/>
              </a:spcAft>
              <a:buClr>
                <a:srgbClr val="000000"/>
              </a:buClr>
              <a:buSzPts val="1400"/>
              <a:buFont typeface="Arial"/>
              <a:buChar char="•"/>
            </a:pPr>
            <a:endParaRPr lang="en-US" sz="1100" b="0" i="0" u="none" strike="noStrike" cap="none">
              <a:solidFill>
                <a:srgbClr val="3F3F3F"/>
              </a:solidFill>
              <a:latin typeface="Arial"/>
              <a:ea typeface="Arial"/>
              <a:cs typeface="Arial"/>
              <a:sym typeface="Arial"/>
            </a:endParaRPr>
          </a:p>
          <a:p>
            <a:r>
              <a:rPr lang="en-US" sz="1100" b="1"/>
              <a:t>IPv6</a:t>
            </a:r>
          </a:p>
          <a:p>
            <a:pPr>
              <a:buFont typeface="Arial" panose="020B0604020202020204" pitchFamily="34" charset="0"/>
              <a:buChar char="•"/>
            </a:pPr>
            <a:r>
              <a:rPr lang="en-US" sz="1100" b="1"/>
              <a:t>Newer version:</a:t>
            </a:r>
            <a:r>
              <a:rPr lang="en-US" sz="1100"/>
              <a:t> Designed to address the limitations of IPv4.   </a:t>
            </a:r>
            <a:r>
              <a:rPr lang="en-US" sz="1100">
                <a:hlinkClick r:id="rId5"/>
              </a:rPr>
              <a:t>1. IPv4 vs. IPv6 Benefits - What is it? | ThousandEyes </a:t>
            </a:r>
          </a:p>
          <a:p>
            <a:pPr>
              <a:buFont typeface="Arial" panose="020B0604020202020204" pitchFamily="34" charset="0"/>
              <a:buChar char="•"/>
            </a:pPr>
            <a:r>
              <a:rPr lang="en-US" sz="1100">
                <a:hlinkClick r:id="rId5"/>
              </a:rPr>
              <a:t>www.thousandeyes.com</a:t>
            </a:r>
          </a:p>
          <a:p>
            <a:pPr>
              <a:buFont typeface="Arial" panose="020B0604020202020204" pitchFamily="34" charset="0"/>
              <a:buChar char="•"/>
            </a:pPr>
            <a:r>
              <a:rPr lang="en-US" sz="1100" b="1"/>
              <a:t>Address length:</a:t>
            </a:r>
            <a:r>
              <a:rPr lang="en-US" sz="1100"/>
              <a:t> 128 bits, represented as eight groups of four hexadecimal digits separated by colons (e.g., 2001:0db8:85a3:0000:0000:8a2e:0370:7334).   </a:t>
            </a:r>
            <a:r>
              <a:rPr lang="en-US" sz="1100">
                <a:hlinkClick r:id="rId6"/>
              </a:rPr>
              <a:t>1. IPv6@APNIC </a:t>
            </a:r>
          </a:p>
          <a:p>
            <a:pPr>
              <a:buFont typeface="Arial" panose="020B0604020202020204" pitchFamily="34" charset="0"/>
              <a:buChar char="•"/>
            </a:pPr>
            <a:r>
              <a:rPr lang="en-US" sz="1100">
                <a:hlinkClick r:id="rId6"/>
              </a:rPr>
              <a:t>www.apnic.net</a:t>
            </a:r>
          </a:p>
          <a:p>
            <a:pPr>
              <a:buFont typeface="Arial" panose="020B0604020202020204" pitchFamily="34" charset="0"/>
              <a:buChar char="•"/>
            </a:pPr>
            <a:r>
              <a:rPr lang="en-US" sz="1100" b="1"/>
              <a:t>Address space:</a:t>
            </a:r>
            <a:r>
              <a:rPr lang="en-US" sz="1100"/>
              <a:t> Vastly larger, capable of addressing billions of devices per square meter.   </a:t>
            </a:r>
            <a:r>
              <a:rPr lang="en-US" sz="1100">
                <a:hlinkClick r:id="rId7"/>
              </a:rPr>
              <a:t>1. Internet Protocol version 6 (IPv6) - GeeksforGeeks </a:t>
            </a:r>
          </a:p>
          <a:p>
            <a:pPr>
              <a:buFont typeface="Arial" panose="020B0604020202020204" pitchFamily="34" charset="0"/>
              <a:buChar char="•"/>
            </a:pPr>
            <a:r>
              <a:rPr lang="en-US" sz="1100">
                <a:hlinkClick r:id="rId7"/>
              </a:rPr>
              <a:t>www.geeksforgeeks.org</a:t>
            </a:r>
          </a:p>
          <a:p>
            <a:pPr marL="171450" marR="0" lvl="0" indent="-171450" algn="l" rtl="0">
              <a:lnSpc>
                <a:spcPct val="100000"/>
              </a:lnSpc>
              <a:spcBef>
                <a:spcPts val="0"/>
              </a:spcBef>
              <a:spcAft>
                <a:spcPts val="0"/>
              </a:spcAft>
              <a:buClr>
                <a:srgbClr val="000000"/>
              </a:buClr>
              <a:buSzPts val="1400"/>
              <a:buFont typeface="Arial"/>
              <a:buChar char="•"/>
            </a:pP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Calibri"/>
              <a:buNone/>
            </a:pPr>
            <a:endParaRPr/>
          </a:p>
        </p:txBody>
      </p:sp>
      <p:sp>
        <p:nvSpPr>
          <p:cNvPr id="676" name="Google Shape;6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marR="0" lvl="0" indent="0" algn="l" rtl="0">
              <a:spcBef>
                <a:spcPts val="0"/>
              </a:spcBef>
              <a:spcAft>
                <a:spcPts val="0"/>
              </a:spcAft>
              <a:buClr>
                <a:srgbClr val="404040"/>
              </a:buClr>
              <a:buSzPts val="2200"/>
              <a:buFont typeface="Open Sans"/>
              <a:buNone/>
            </a:pPr>
            <a:r>
              <a:rPr lang="en-US" sz="1200" b="0" i="0" u="none" strike="noStrike" cap="none">
                <a:solidFill>
                  <a:srgbClr val="3F3F3F"/>
                </a:solidFill>
                <a:latin typeface="Open Sans"/>
                <a:ea typeface="Open Sans"/>
                <a:cs typeface="Open Sans"/>
                <a:sym typeface="Open Sans"/>
              </a:rPr>
              <a:t>ICMP is a management protocol and messaging service provider for IP.</a:t>
            </a:r>
            <a:endParaRPr sz="900" b="0" i="0" u="none" strike="noStrike" cap="none">
              <a:solidFill>
                <a:srgbClr val="3F3F3F"/>
              </a:solidFill>
              <a:latin typeface="Arial"/>
              <a:ea typeface="Arial"/>
              <a:cs typeface="Arial"/>
              <a:sym typeface="Arial"/>
            </a:endParaRPr>
          </a:p>
          <a:p>
            <a:pPr marL="342900" marR="0" lvl="0" indent="-342900" algn="l" rtl="0">
              <a:spcBef>
                <a:spcPts val="0"/>
              </a:spcBef>
              <a:spcAft>
                <a:spcPts val="0"/>
              </a:spcAft>
              <a:buClr>
                <a:srgbClr val="404040"/>
              </a:buClr>
              <a:buSzPts val="2200"/>
              <a:buFont typeface="Arial"/>
              <a:buChar char="•"/>
            </a:pPr>
            <a:r>
              <a:rPr lang="en-US" sz="1200" b="0" i="0" u="none" strike="noStrike" cap="none">
                <a:solidFill>
                  <a:srgbClr val="3F3F3F"/>
                </a:solidFill>
                <a:latin typeface="Open Sans"/>
                <a:ea typeface="Open Sans"/>
                <a:cs typeface="Open Sans"/>
                <a:sym typeface="Open Sans"/>
              </a:rPr>
              <a:t>Its primary function is to send messages between network devices.</a:t>
            </a:r>
            <a:endParaRPr sz="900" b="0" i="0" u="none" strike="noStrike" cap="none">
              <a:solidFill>
                <a:srgbClr val="3F3F3F"/>
              </a:solidFill>
              <a:latin typeface="Arial"/>
              <a:ea typeface="Arial"/>
              <a:cs typeface="Arial"/>
              <a:sym typeface="Arial"/>
            </a:endParaRPr>
          </a:p>
          <a:p>
            <a:pPr marL="342900" marR="0" lvl="0" indent="-342900" algn="l" rtl="0">
              <a:spcBef>
                <a:spcPts val="0"/>
              </a:spcBef>
              <a:spcAft>
                <a:spcPts val="0"/>
              </a:spcAft>
              <a:buClr>
                <a:srgbClr val="404040"/>
              </a:buClr>
              <a:buSzPts val="2200"/>
              <a:buFont typeface="Arial"/>
              <a:buChar char="•"/>
            </a:pPr>
            <a:r>
              <a:rPr lang="en-US" sz="1200" b="0" i="0" u="none" strike="noStrike" cap="none">
                <a:solidFill>
                  <a:srgbClr val="3F3F3F"/>
                </a:solidFill>
                <a:latin typeface="Open Sans"/>
                <a:ea typeface="Open Sans"/>
                <a:cs typeface="Open Sans"/>
                <a:sym typeface="Open Sans"/>
              </a:rPr>
              <a:t>It can inform hosts </a:t>
            </a:r>
            <a:r>
              <a:rPr lang="en-US" sz="1200">
                <a:solidFill>
                  <a:srgbClr val="3F3F3F"/>
                </a:solidFill>
                <a:latin typeface="Open Sans"/>
                <a:ea typeface="Open Sans"/>
                <a:cs typeface="Open Sans"/>
                <a:sym typeface="Open Sans"/>
              </a:rPr>
              <a:t>on </a:t>
            </a:r>
            <a:r>
              <a:rPr lang="en-US" sz="1200" b="0" i="0" u="none" strike="noStrike" cap="none">
                <a:solidFill>
                  <a:srgbClr val="3F3F3F"/>
                </a:solidFill>
                <a:latin typeface="Open Sans"/>
                <a:ea typeface="Open Sans"/>
                <a:cs typeface="Open Sans"/>
                <a:sym typeface="Open Sans"/>
              </a:rPr>
              <a:t>a better route to a destination.</a:t>
            </a:r>
            <a:endParaRPr sz="900" b="0" i="0" u="none" strike="noStrike" cap="none">
              <a:solidFill>
                <a:srgbClr val="3F3F3F"/>
              </a:solidFill>
              <a:latin typeface="Arial"/>
              <a:ea typeface="Arial"/>
              <a:cs typeface="Arial"/>
              <a:sym typeface="Arial"/>
            </a:endParaRPr>
          </a:p>
          <a:p>
            <a:pPr marL="342900" marR="0" lvl="0" indent="-342900" algn="l" rtl="0">
              <a:spcBef>
                <a:spcPts val="0"/>
              </a:spcBef>
              <a:spcAft>
                <a:spcPts val="0"/>
              </a:spcAft>
              <a:buClr>
                <a:srgbClr val="404040"/>
              </a:buClr>
              <a:buSzPts val="2200"/>
              <a:buFont typeface="Arial"/>
              <a:buChar char="•"/>
            </a:pPr>
            <a:r>
              <a:rPr lang="en-US" sz="1200" b="0" i="0" u="none" strike="noStrike" cap="none">
                <a:solidFill>
                  <a:srgbClr val="3F3F3F"/>
                </a:solidFill>
                <a:latin typeface="Open Sans"/>
                <a:ea typeface="Open Sans"/>
                <a:cs typeface="Open Sans"/>
                <a:sym typeface="Open Sans"/>
              </a:rPr>
              <a:t>Ping is an ICMP utility used to check the physical connectivity of machines on a network.</a:t>
            </a: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Calibri"/>
              <a:buNone/>
            </a:pPr>
            <a:endParaRPr/>
          </a:p>
        </p:txBody>
      </p:sp>
      <p:sp>
        <p:nvSpPr>
          <p:cNvPr id="658" name="Google Shape;65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389016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Web filtering refers to the technology and practices used to control and restrict what users can access on the internet through a web browser. It's a common approach for organizations, schools, libraries, and even households to promote safety, security, and productivity.</a:t>
            </a: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095806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aebd3773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Web Filtering Technologies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i="0">
                <a:solidFill>
                  <a:srgbClr val="222222"/>
                </a:solidFill>
                <a:effectLst/>
                <a:highlight>
                  <a:srgbClr val="FFFFFF"/>
                </a:highlight>
                <a:latin typeface="Noto serif" panose="02020600060500020200" pitchFamily="18" charset="0"/>
              </a:rPr>
              <a:t>Agent-based filtering</a:t>
            </a:r>
            <a:r>
              <a:rPr lang="en-US" b="0" i="0">
                <a:solidFill>
                  <a:srgbClr val="222222"/>
                </a:solidFill>
                <a:effectLst/>
                <a:highlight>
                  <a:srgbClr val="FFFFFF"/>
                </a:highlight>
                <a:latin typeface="Noto serif" panose="02020600060500020200" pitchFamily="18" charset="0"/>
              </a:rPr>
              <a:t>: Agent-based filtering deploys software agents on individual devices to enforce internet filtering rules, ensuring compliance with organizational policies. These agents act like cybersecurity detectives, scanning network components and services to identify potential threats</a:t>
            </a:r>
          </a:p>
          <a:p>
            <a:pPr marL="0" lvl="0" indent="0" algn="l" rtl="0">
              <a:lnSpc>
                <a:spcPct val="100000"/>
              </a:lnSpc>
              <a:spcBef>
                <a:spcPts val="0"/>
              </a:spcBef>
              <a:spcAft>
                <a:spcPts val="0"/>
              </a:spcAft>
              <a:buSzPts val="1400"/>
              <a:buNone/>
            </a:pPr>
            <a:endParaRPr lang="en-US" b="0" i="0">
              <a:solidFill>
                <a:srgbClr val="222222"/>
              </a:solidFill>
              <a:effectLst/>
              <a:highlight>
                <a:srgbClr val="FFFFFF"/>
              </a:highlight>
              <a:latin typeface="Noto serif" panose="02020600060500020200" pitchFamily="18" charset="0"/>
            </a:endParaRPr>
          </a:p>
          <a:p>
            <a:pPr marL="0" lvl="0" indent="0" algn="l" rtl="0">
              <a:lnSpc>
                <a:spcPct val="100000"/>
              </a:lnSpc>
              <a:spcBef>
                <a:spcPts val="0"/>
              </a:spcBef>
              <a:spcAft>
                <a:spcPts val="0"/>
              </a:spcAft>
              <a:buSzPts val="1400"/>
              <a:buNone/>
            </a:pPr>
            <a:r>
              <a:rPr lang="en-US" b="1" i="0">
                <a:solidFill>
                  <a:srgbClr val="222222"/>
                </a:solidFill>
                <a:effectLst/>
                <a:highlight>
                  <a:srgbClr val="FFFFFF"/>
                </a:highlight>
                <a:latin typeface="Noto serif" panose="02020600060500020200" pitchFamily="18" charset="0"/>
              </a:rPr>
              <a:t>Centralized proxy filtering</a:t>
            </a:r>
            <a:r>
              <a:rPr lang="en-US" b="0" i="0">
                <a:solidFill>
                  <a:srgbClr val="222222"/>
                </a:solidFill>
                <a:effectLst/>
                <a:highlight>
                  <a:srgbClr val="FFFFFF"/>
                </a:highlight>
                <a:latin typeface="Noto serif" panose="02020600060500020200" pitchFamily="18" charset="0"/>
              </a:rPr>
              <a:t>: In the world of web filtering, centralized proxy servers are the intermediaries as they intercept and scrutinize each internet request, apply filtering rules, and only allow approved traffic to flow through.</a:t>
            </a:r>
          </a:p>
          <a:p>
            <a:pPr marL="0" lvl="0" indent="0" algn="l" rtl="0">
              <a:lnSpc>
                <a:spcPct val="100000"/>
              </a:lnSpc>
              <a:spcBef>
                <a:spcPts val="0"/>
              </a:spcBef>
              <a:spcAft>
                <a:spcPts val="0"/>
              </a:spcAft>
              <a:buSzPts val="1400"/>
              <a:buNone/>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a:solidFill>
                  <a:srgbClr val="222222"/>
                </a:solidFill>
                <a:effectLst/>
                <a:highlight>
                  <a:srgbClr val="FFFFFF"/>
                </a:highlight>
                <a:latin typeface="Noto serif" panose="02020600060500020200" pitchFamily="18" charset="0"/>
              </a:rPr>
              <a:t>Universal Resource Locator (URL) scanning</a:t>
            </a:r>
            <a:r>
              <a:rPr lang="en-US" b="0" i="0">
                <a:solidFill>
                  <a:srgbClr val="222222"/>
                </a:solidFill>
                <a:effectLst/>
                <a:highlight>
                  <a:srgbClr val="FFFFFF"/>
                </a:highlight>
                <a:latin typeface="Noto serif" panose="02020600060500020200" pitchFamily="18" charset="0"/>
              </a:rPr>
              <a:t>: URL scanning analyzes the web addresses you visit, comparing them against a database of known malicious sites. If it detects a match, it raises the alarm, ensuring you don’t navigate into dangerous territory.</a:t>
            </a:r>
          </a:p>
          <a:p>
            <a:pPr marL="0" lvl="0" indent="0" algn="l" rtl="0">
              <a:lnSpc>
                <a:spcPct val="100000"/>
              </a:lnSpc>
              <a:spcBef>
                <a:spcPts val="0"/>
              </a:spcBef>
              <a:spcAft>
                <a:spcPts val="0"/>
              </a:spcAft>
              <a:buSzPts val="1400"/>
              <a:buNone/>
            </a:pPr>
            <a:endParaRPr/>
          </a:p>
        </p:txBody>
      </p:sp>
      <p:sp>
        <p:nvSpPr>
          <p:cNvPr id="400" name="Google Shape;400;geaebd3773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aebd3773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web filtering technologies</a:t>
            </a:r>
          </a:p>
          <a:p>
            <a:pPr marL="0" lvl="0" indent="0" algn="l" rtl="0">
              <a:lnSpc>
                <a:spcPct val="100000"/>
              </a:lnSpc>
              <a:spcBef>
                <a:spcPts val="0"/>
              </a:spcBef>
              <a:spcAft>
                <a:spcPts val="0"/>
              </a:spcAft>
              <a:buSzPts val="1400"/>
              <a:buNone/>
            </a:pPr>
            <a:endParaRPr lang="en-US"/>
          </a:p>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Content categorization</a:t>
            </a:r>
            <a:r>
              <a:rPr lang="en-US" b="0" i="0">
                <a:solidFill>
                  <a:srgbClr val="222222"/>
                </a:solidFill>
                <a:effectLst/>
                <a:highlight>
                  <a:srgbClr val="FFFFFF"/>
                </a:highlight>
                <a:latin typeface="Noto serif" panose="02020600060500020200" pitchFamily="18" charset="0"/>
              </a:rPr>
              <a:t>: Think of content categorization as organizing books in a library. Web filtering systems classify websites into categories such as “news,” “social media,” or “shopping.” This helps organizations control access by allowing or blocking entire categories, ensuring that users stay productive and safe.</a:t>
            </a:r>
          </a:p>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Block rules</a:t>
            </a:r>
            <a:r>
              <a:rPr lang="en-US" b="0" i="0">
                <a:solidFill>
                  <a:srgbClr val="222222"/>
                </a:solidFill>
                <a:effectLst/>
                <a:highlight>
                  <a:srgbClr val="FFFFFF"/>
                </a:highlight>
                <a:latin typeface="Noto serif" panose="02020600060500020200" pitchFamily="18" charset="0"/>
              </a:rPr>
              <a:t>: Block rules allow administrators to specify which websites or types of content should be off-limits. If a user attempts to access a blocked resource, the web filter steps in, redirecting them away from danger.</a:t>
            </a:r>
          </a:p>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Reputation-based filtering</a:t>
            </a:r>
            <a:r>
              <a:rPr lang="en-US" b="0" i="0">
                <a:solidFill>
                  <a:srgbClr val="222222"/>
                </a:solidFill>
                <a:effectLst/>
                <a:highlight>
                  <a:srgbClr val="FFFFFF"/>
                </a:highlight>
                <a:latin typeface="Noto serif" panose="02020600060500020200" pitchFamily="18" charset="0"/>
              </a:rPr>
              <a:t>: Reputation-based filtering assesses the trustworthiness of websites based on their history. If a website has a bad reputation for hosting malware or engaging in malicious activities, this filter steps in to protect users from harm.</a:t>
            </a:r>
          </a:p>
          <a:p>
            <a:pPr marL="0" lvl="0" indent="0" algn="l" rtl="0">
              <a:lnSpc>
                <a:spcPct val="100000"/>
              </a:lnSpc>
              <a:spcBef>
                <a:spcPts val="0"/>
              </a:spcBef>
              <a:spcAft>
                <a:spcPts val="0"/>
              </a:spcAft>
              <a:buSzPts val="1400"/>
              <a:buNone/>
            </a:pPr>
            <a:endParaRPr/>
          </a:p>
        </p:txBody>
      </p:sp>
      <p:sp>
        <p:nvSpPr>
          <p:cNvPr id="400" name="Google Shape;400;geaebd3773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961598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6393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342900" indent="-342900">
              <a:buFont typeface="Arial"/>
              <a:buChar char="•"/>
            </a:pPr>
            <a:r>
              <a:rPr lang="en-US" sz="1200">
                <a:solidFill>
                  <a:srgbClr val="3F3F3F"/>
                </a:solidFill>
                <a:latin typeface="Open Sans"/>
                <a:ea typeface="Open Sans"/>
                <a:cs typeface="Open Sans"/>
              </a:rPr>
              <a:t>ICS Hardening refers to the process of securing Industrial Control Systems (ICS) to protect them from cyberattacks. These systems often control critical infrastructure, such as power plants, water treatment facilities, and manufacturing processes, making their security paramount</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304800717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Operating system (OS) security refers to the measures taken to protect an operating system from unauthorized access, data breaches, malware infections, and other threats. It's an essential component of overall computer security and ensures the stability, integrity, and confidentiality of the system and the data it stores</a:t>
            </a:r>
          </a:p>
          <a:p>
            <a:pPr marL="0" lvl="0" indent="0" algn="l" rtl="0">
              <a:lnSpc>
                <a:spcPct val="100000"/>
              </a:lnSpc>
              <a:spcBef>
                <a:spcPts val="0"/>
              </a:spcBef>
              <a:spcAft>
                <a:spcPts val="0"/>
              </a:spcAft>
              <a:buClr>
                <a:schemeClr val="dk1"/>
              </a:buClr>
              <a:buSzPts val="14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a:solidFill>
                  <a:srgbClr val="3F3F3F"/>
                </a:solidFill>
                <a:latin typeface="Open Sans"/>
                <a:ea typeface="Open Sans"/>
                <a:cs typeface="Open Sans"/>
              </a:rPr>
              <a:t>In the following slides, we will discuss several measures that you can take to effectively strengthen the security of your OS.</a:t>
            </a:r>
            <a:endParaRPr lang="en-US" sz="1100">
              <a:solidFill>
                <a:srgbClr val="3F3F3F"/>
              </a:solidFill>
              <a:latin typeface="Open Sans"/>
              <a:ea typeface="Open Sans"/>
              <a:cs typeface="Open Sans"/>
              <a:sym typeface="Calibri"/>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endParaRPr lang="en-US"/>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074626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OS Security</a:t>
            </a:r>
          </a:p>
          <a:p>
            <a:pPr marL="0" lvl="0" indent="0" algn="l" rtl="0">
              <a:lnSpc>
                <a:spcPct val="100000"/>
              </a:lnSpc>
              <a:spcBef>
                <a:spcPts val="0"/>
              </a:spcBef>
              <a:spcAft>
                <a:spcPts val="0"/>
              </a:spcAft>
              <a:buClr>
                <a:schemeClr val="dk1"/>
              </a:buClr>
              <a:buSzPts val="1100"/>
              <a:buFont typeface="Arial"/>
              <a:buNone/>
            </a:pPr>
            <a:endParaRPr lang="en-US"/>
          </a:p>
          <a:p>
            <a:pPr marR="0" lvl="0" rtl="0">
              <a:lnSpc>
                <a:spcPct val="115000"/>
              </a:lnSpc>
              <a:spcBef>
                <a:spcPts val="0"/>
              </a:spcBef>
              <a:spcAft>
                <a:spcPts val="0"/>
              </a:spcAft>
              <a:buClr>
                <a:schemeClr val="dk1"/>
              </a:buClr>
              <a:buSzPts val="1100"/>
            </a:pPr>
            <a:r>
              <a:rPr lang="en-US" sz="1200" b="1">
                <a:solidFill>
                  <a:srgbClr val="434343"/>
                </a:solidFill>
                <a:latin typeface="Open Sans"/>
                <a:ea typeface="Open Sans"/>
                <a:cs typeface="Open Sans"/>
                <a:sym typeface="Open Sans"/>
              </a:rPr>
              <a:t>Keep your system updated</a:t>
            </a:r>
            <a:r>
              <a:rPr lang="en-US" sz="1200">
                <a:solidFill>
                  <a:srgbClr val="434343"/>
                </a:solidFill>
                <a:latin typeface="Open Sans"/>
                <a:ea typeface="Open Sans"/>
                <a:cs typeface="Open Sans"/>
                <a:sym typeface="Open Sans"/>
              </a:rPr>
              <a:t>: The foundation of OS hardening begins with regular updates. Ensure that your OS, along with all software and applications, is up to date with the latest security patches.</a:t>
            </a:r>
          </a:p>
          <a:p>
            <a:pPr marR="0" lvl="0" rtl="0">
              <a:lnSpc>
                <a:spcPct val="115000"/>
              </a:lnSpc>
              <a:spcBef>
                <a:spcPts val="0"/>
              </a:spcBef>
              <a:spcAft>
                <a:spcPts val="0"/>
              </a:spcAft>
              <a:buClr>
                <a:schemeClr val="dk1"/>
              </a:buClr>
              <a:buSzPts val="1100"/>
            </a:pPr>
            <a:endParaRPr lang="en-US" sz="1200">
              <a:solidFill>
                <a:srgbClr val="434343"/>
              </a:solidFill>
              <a:latin typeface="Open Sans"/>
              <a:ea typeface="Open Sans"/>
              <a:cs typeface="Open Sans"/>
              <a:sym typeface="Open Sans"/>
            </a:endParaRPr>
          </a:p>
          <a:p>
            <a:pPr marL="457200" marR="0" lvl="0" indent="-22860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User Account Control</a:t>
            </a:r>
            <a:r>
              <a:rPr lang="en-US" sz="1200">
                <a:solidFill>
                  <a:srgbClr val="434343"/>
                </a:solidFill>
                <a:latin typeface="Open Sans"/>
                <a:ea typeface="Open Sans"/>
                <a:cs typeface="Open Sans"/>
                <a:sym typeface="Open Sans"/>
              </a:rPr>
              <a:t>: UAC ensures that actions requiring administrative privileges are authorized by the user or administrator. UAC prompts users with a dialog box, seeking their consent or administrator credentials. It prevents malware and malicious software from executing unnoticed. </a:t>
            </a:r>
          </a:p>
          <a:p>
            <a:pPr marL="457200" marR="0" lvl="0" indent="-22860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457200" marR="0" lvl="0" indent="-22860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Minimize attack surface</a:t>
            </a:r>
            <a:r>
              <a:rPr lang="en-US" sz="1200">
                <a:solidFill>
                  <a:srgbClr val="434343"/>
                </a:solidFill>
                <a:latin typeface="Open Sans"/>
                <a:ea typeface="Open Sans"/>
                <a:cs typeface="Open Sans"/>
                <a:sym typeface="Open Sans"/>
              </a:rPr>
              <a:t>: Disable or remove unnecessary services and software. Each running service or application is a potential entry point for attackers.</a:t>
            </a:r>
          </a:p>
          <a:p>
            <a:pPr marL="457200" marR="0" lvl="0" indent="-22860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1200" b="1">
                <a:solidFill>
                  <a:srgbClr val="434343"/>
                </a:solidFill>
                <a:latin typeface="Open Sans"/>
                <a:ea typeface="Open Sans"/>
                <a:cs typeface="Open Sans"/>
                <a:sym typeface="Open Sans"/>
              </a:rPr>
              <a:t>Implement strong authentication</a:t>
            </a:r>
            <a:r>
              <a:rPr lang="en-US" sz="1200">
                <a:solidFill>
                  <a:srgbClr val="434343"/>
                </a:solidFill>
                <a:latin typeface="Open Sans"/>
                <a:ea typeface="Open Sans"/>
                <a:cs typeface="Open Sans"/>
                <a:sym typeface="Open Sans"/>
              </a:rPr>
              <a:t>: Strengthen user authentication with strong, complex passwords. Enforce policies that require password changes at regular intervals</a:t>
            </a:r>
          </a:p>
          <a:p>
            <a:pPr marR="0" lvl="0" rtl="0">
              <a:lnSpc>
                <a:spcPct val="115000"/>
              </a:lnSpc>
              <a:spcBef>
                <a:spcPts val="0"/>
              </a:spcBef>
              <a:spcAft>
                <a:spcPts val="0"/>
              </a:spcAft>
              <a:buClr>
                <a:schemeClr val="dk1"/>
              </a:buClr>
              <a:buSzPts val="1100"/>
            </a:pPr>
            <a:endParaRPr lang="en-US" sz="1200">
              <a:solidFill>
                <a:srgbClr val="434343"/>
              </a:solidFill>
              <a:latin typeface="Open Sans"/>
              <a:ea typeface="Open Sans"/>
              <a:cs typeface="Open Sans"/>
              <a:sym typeface="Open Sans"/>
            </a:endParaRPr>
          </a:p>
          <a:p>
            <a:pPr marL="457200" marR="0" lvl="0" indent="-22860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457200" marR="0" lvl="0" indent="-22860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1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1200">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292</a:t>
            </a:fld>
            <a:endParaRPr/>
          </a:p>
        </p:txBody>
      </p:sp>
    </p:spTree>
    <p:extLst>
      <p:ext uri="{BB962C8B-B14F-4D97-AF65-F5344CB8AC3E}">
        <p14:creationId xmlns:p14="http://schemas.microsoft.com/office/powerpoint/2010/main" val="100606509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OS Security</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Employ Access controls</a:t>
            </a:r>
            <a:r>
              <a:rPr lang="en-US" sz="1200">
                <a:solidFill>
                  <a:srgbClr val="434343"/>
                </a:solidFill>
                <a:latin typeface="Open Sans"/>
                <a:ea typeface="Open Sans"/>
                <a:cs typeface="Open Sans"/>
                <a:sym typeface="Open Sans"/>
              </a:rPr>
              <a:t>:Follow the principle of least privilege by limiting user and application access to only what is necessary for specific tasks. Regularly review and audit user permissions to prevent unauthorized access.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Enable Firewall protections</a:t>
            </a:r>
            <a:r>
              <a:rPr lang="en-US" sz="1200">
                <a:solidFill>
                  <a:srgbClr val="434343"/>
                </a:solidFill>
                <a:latin typeface="Open Sans"/>
                <a:ea typeface="Open Sans"/>
                <a:cs typeface="Open Sans"/>
                <a:sym typeface="Open Sans"/>
              </a:rPr>
              <a:t>: Activate a firewall to filter incoming and outgoing network traffic. Configure it to allow only trusted connections and services, blocking potential attack vectors.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Encrypt Data</a:t>
            </a:r>
            <a:r>
              <a:rPr lang="en-US" sz="1200">
                <a:solidFill>
                  <a:srgbClr val="434343"/>
                </a:solidFill>
                <a:latin typeface="Open Sans"/>
                <a:ea typeface="Open Sans"/>
                <a:cs typeface="Open Sans"/>
                <a:sym typeface="Open Sans"/>
              </a:rPr>
              <a:t>: data: Implement encryption for sensitive data both at rest and in transit. Full Disk Encryption (FDE) is used to encrypt data at rest. There are other technologies such as BitLocker (Windows), FileVault (macOS), or LUKS (Linux) for disk encryption.</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Monitor and log activities</a:t>
            </a:r>
            <a:r>
              <a:rPr lang="en-US" sz="1200">
                <a:solidFill>
                  <a:srgbClr val="434343"/>
                </a:solidFill>
                <a:latin typeface="Open Sans"/>
                <a:ea typeface="Open Sans"/>
                <a:cs typeface="Open Sans"/>
                <a:sym typeface="Open Sans"/>
              </a:rPr>
              <a:t>: Enable system logging and monitoring to keep an eye on system activities. Analyze logs regularly to detect anomalies or signs of potential threats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293</a:t>
            </a:fld>
            <a:endParaRPr/>
          </a:p>
        </p:txBody>
      </p:sp>
    </p:spTree>
    <p:extLst>
      <p:ext uri="{BB962C8B-B14F-4D97-AF65-F5344CB8AC3E}">
        <p14:creationId xmlns:p14="http://schemas.microsoft.com/office/powerpoint/2010/main" val="281872663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sym typeface="Open Sans"/>
              </a:rPr>
              <a:t>Patch management: </a:t>
            </a:r>
            <a:r>
              <a:rPr lang="en-US" sz="1200">
                <a:solidFill>
                  <a:srgbClr val="434343"/>
                </a:solidFill>
                <a:latin typeface="Open Sans"/>
                <a:ea typeface="Open Sans"/>
                <a:cs typeface="Open Sans"/>
                <a:sym typeface="Open Sans"/>
              </a:rPr>
              <a:t>Establish a robust patch management process. Regularly review vendor security advisories and apply patches promptly.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sym typeface="Open Sans"/>
              </a:rPr>
              <a:t>Educate users</a:t>
            </a:r>
            <a:r>
              <a:rPr lang="en-US" sz="1200">
                <a:solidFill>
                  <a:srgbClr val="434343"/>
                </a:solidFill>
                <a:latin typeface="Open Sans"/>
                <a:ea typeface="Open Sans"/>
                <a:cs typeface="Open Sans"/>
                <a:sym typeface="Open Sans"/>
              </a:rPr>
              <a:t>: Human error is a significant security risk. Train users on best practices, security policies, and the importance of vigilance.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sym typeface="Open Sans"/>
              </a:rPr>
              <a:t>Back up the data</a:t>
            </a:r>
            <a:r>
              <a:rPr lang="en-US" sz="1200">
                <a:solidFill>
                  <a:srgbClr val="434343"/>
                </a:solidFill>
                <a:latin typeface="Open Sans"/>
                <a:ea typeface="Open Sans"/>
                <a:cs typeface="Open Sans"/>
                <a:sym typeface="Open Sans"/>
              </a:rPr>
              <a:t>: Regularly back up your data and system configurations. In the event of a security incident or data loss, having a reliable backup can be a lifesaver.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sym typeface="Open Sans"/>
              </a:rPr>
              <a:t>Disaster recovery plan</a:t>
            </a:r>
            <a:r>
              <a:rPr lang="en-US" sz="1200">
                <a:solidFill>
                  <a:srgbClr val="434343"/>
                </a:solidFill>
                <a:latin typeface="Open Sans"/>
                <a:ea typeface="Open Sans"/>
                <a:cs typeface="Open Sans"/>
                <a:sym typeface="Open Sans"/>
              </a:rPr>
              <a:t>: Develop a comprehensive disaster recovery plan. Know how to restore your system quickly and efficiently in case of a breach or catastrophic failure.</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294</a:t>
            </a:fld>
            <a:endParaRPr/>
          </a:p>
        </p:txBody>
      </p:sp>
    </p:spTree>
    <p:extLst>
      <p:ext uri="{BB962C8B-B14F-4D97-AF65-F5344CB8AC3E}">
        <p14:creationId xmlns:p14="http://schemas.microsoft.com/office/powerpoint/2010/main" val="48293361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Explain Group Policy</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Group Policy is a powerful feature within Microsoft Windows Server environments that allows administrators to centrally manage and configure settings for user accounts and computers across a network domain. It streamlines administration and ensures consistency in security settings, user permissions, and system configurations.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b="0" i="0">
                <a:solidFill>
                  <a:srgbClr val="BFBFBF"/>
                </a:solidFill>
                <a:effectLst/>
                <a:highlight>
                  <a:srgbClr val="1F1F1F"/>
                </a:highlight>
                <a:latin typeface="Google Sans"/>
              </a:rPr>
              <a:t>A </a:t>
            </a:r>
            <a:r>
              <a:rPr lang="en-US" b="0" i="0">
                <a:solidFill>
                  <a:srgbClr val="FFFFFF"/>
                </a:solidFill>
                <a:effectLst/>
                <a:highlight>
                  <a:srgbClr val="34457F"/>
                </a:highlight>
                <a:latin typeface="Google Sans"/>
              </a:rPr>
              <a:t>Group Policy Object</a:t>
            </a:r>
            <a:r>
              <a:rPr lang="en-US" b="0" i="0">
                <a:solidFill>
                  <a:srgbClr val="BFBFBF"/>
                </a:solidFill>
                <a:effectLst/>
                <a:highlight>
                  <a:srgbClr val="1F1F1F"/>
                </a:highlight>
                <a:latin typeface="Google Sans"/>
              </a:rPr>
              <a:t> (GPO) is a virtual collection of policy settings. A GPO has a unique name, such as a GUID. Group Policy settings are contained in a GPO. A GPO can represent policy settings in the file system and in the Active Directory.</a:t>
            </a:r>
          </a:p>
          <a:p>
            <a:pPr marL="0" lvl="0" indent="0" algn="l" rtl="0">
              <a:lnSpc>
                <a:spcPct val="100000"/>
              </a:lnSpc>
              <a:spcBef>
                <a:spcPts val="0"/>
              </a:spcBef>
              <a:spcAft>
                <a:spcPts val="0"/>
              </a:spcAft>
              <a:buClr>
                <a:schemeClr val="dk1"/>
              </a:buClr>
              <a:buSzPts val="1400"/>
              <a:buFont typeface="Calibri"/>
              <a:buNone/>
            </a:pPr>
            <a:endParaRPr lang="en-US" b="0" i="0">
              <a:solidFill>
                <a:srgbClr val="BFBFBF"/>
              </a:solidFill>
              <a:effectLst/>
              <a:highlight>
                <a:srgbClr val="1F1F1F"/>
              </a:highlight>
              <a:latin typeface="Google Sans"/>
            </a:endParaRPr>
          </a:p>
          <a:p>
            <a:r>
              <a:rPr lang="en-US" b="1"/>
              <a:t>Key Components:</a:t>
            </a:r>
          </a:p>
          <a:p>
            <a:pPr>
              <a:buFont typeface="Arial" panose="020B0604020202020204" pitchFamily="34" charset="0"/>
              <a:buChar char="•"/>
            </a:pPr>
            <a:r>
              <a:rPr lang="en-US" b="1"/>
              <a:t>Group Policy Objects (GPOs):</a:t>
            </a:r>
            <a:r>
              <a:rPr lang="en-US"/>
              <a:t> Containers for policy settings.   </a:t>
            </a:r>
            <a:r>
              <a:rPr lang="en-US">
                <a:hlinkClick r:id="rId3"/>
              </a:rPr>
              <a:t>1. Group Policy Objects | Microsoft Learn </a:t>
            </a:r>
          </a:p>
          <a:p>
            <a:pPr>
              <a:buFont typeface="Arial" panose="020B0604020202020204" pitchFamily="34" charset="0"/>
              <a:buChar char="•"/>
            </a:pPr>
            <a:r>
              <a:rPr lang="en-US">
                <a:hlinkClick r:id="rId3"/>
              </a:rPr>
              <a:t>learn.microsoft.com</a:t>
            </a:r>
          </a:p>
          <a:p>
            <a:pPr>
              <a:buFont typeface="Arial" panose="020B0604020202020204" pitchFamily="34" charset="0"/>
              <a:buChar char="•"/>
            </a:pPr>
            <a:r>
              <a:rPr lang="en-US" b="1"/>
              <a:t>Linkage:</a:t>
            </a:r>
            <a:r>
              <a:rPr lang="en-US"/>
              <a:t> GPOs are linked to Active Directory containers (domains, sites, OUs).   </a:t>
            </a:r>
            <a:r>
              <a:rPr lang="en-US">
                <a:hlinkClick r:id="rId4"/>
              </a:rPr>
              <a:t>1. Linking GPOs to Active Directory Containers - Microsoft Learn </a:t>
            </a:r>
          </a:p>
          <a:p>
            <a:pPr>
              <a:buFont typeface="Arial" panose="020B0604020202020204" pitchFamily="34" charset="0"/>
              <a:buChar char="•"/>
            </a:pPr>
            <a:r>
              <a:rPr lang="en-US">
                <a:hlinkClick r:id="rId4"/>
              </a:rPr>
              <a:t>learn.microsoft.com</a:t>
            </a:r>
          </a:p>
          <a:p>
            <a:pPr>
              <a:buFont typeface="Arial" panose="020B0604020202020204" pitchFamily="34" charset="0"/>
              <a:buChar char="•"/>
            </a:pPr>
            <a:r>
              <a:rPr lang="en-US" b="1"/>
              <a:t>Policy Application:</a:t>
            </a:r>
            <a:r>
              <a:rPr lang="en-US"/>
              <a:t> Settings are applied when users or computers log on.</a:t>
            </a:r>
          </a:p>
          <a:p>
            <a:pPr>
              <a:buFont typeface="Arial" panose="020B0604020202020204" pitchFamily="34" charset="0"/>
              <a:buChar char="•"/>
            </a:pPr>
            <a:endParaRPr lang="en-US"/>
          </a:p>
          <a:p>
            <a:r>
              <a:rPr lang="en-US" b="1"/>
              <a:t>How Group Policy Works:</a:t>
            </a:r>
          </a:p>
          <a:p>
            <a:pPr>
              <a:buFont typeface="+mj-lt"/>
              <a:buAutoNum type="arabicPeriod"/>
            </a:pPr>
            <a:r>
              <a:rPr lang="en-US" b="1"/>
              <a:t>Creation: </a:t>
            </a:r>
            <a:r>
              <a:rPr lang="en-US"/>
              <a:t>Administrators create GPOs and configure desired settings</a:t>
            </a:r>
          </a:p>
          <a:p>
            <a:pPr>
              <a:buFont typeface="+mj-lt"/>
              <a:buAutoNum type="arabicPeriod"/>
            </a:pPr>
            <a:r>
              <a:rPr lang="en-US" b="1"/>
              <a:t>Linking:</a:t>
            </a:r>
            <a:r>
              <a:rPr lang="en-US"/>
              <a:t> GPOs are linked to specific organizational units (OUs) or domains </a:t>
            </a:r>
          </a:p>
          <a:p>
            <a:pPr>
              <a:buFont typeface="+mj-lt"/>
              <a:buAutoNum type="arabicPeriod"/>
            </a:pPr>
            <a:r>
              <a:rPr lang="en-US" b="1"/>
              <a:t>Policy Processing:</a:t>
            </a:r>
            <a:r>
              <a:rPr lang="en-US"/>
              <a:t> When a user or computer logs on, Group Policy determines applicable GPOs.  </a:t>
            </a:r>
            <a:endParaRPr lang="en-US">
              <a:hlinkClick r:id="rId5"/>
            </a:endParaRPr>
          </a:p>
          <a:p>
            <a:pPr>
              <a:buFont typeface="+mj-lt"/>
              <a:buAutoNum type="arabicPeriod"/>
            </a:pPr>
            <a:r>
              <a:rPr lang="en-US" b="1"/>
              <a:t>Settings Application:</a:t>
            </a:r>
            <a:r>
              <a:rPr lang="en-US"/>
              <a:t> Settings from the GPOs are applied to the user or computer.  </a:t>
            </a:r>
            <a:endParaRPr lang="en-US">
              <a:hlinkClick r:id="rId6"/>
            </a:endParaRPr>
          </a:p>
          <a:p>
            <a:pPr>
              <a:buFont typeface="Arial" panose="020B0604020202020204" pitchFamily="34" charset="0"/>
              <a:buChar char="•"/>
            </a:pPr>
            <a:endParaRPr lang="en-US"/>
          </a:p>
          <a:p>
            <a:pPr marL="0" lvl="0" indent="0" algn="l" rtl="0">
              <a:lnSpc>
                <a:spcPct val="100000"/>
              </a:lnSpc>
              <a:spcBef>
                <a:spcPts val="0"/>
              </a:spcBef>
              <a:spcAft>
                <a:spcPts val="0"/>
              </a:spcAft>
              <a:buClr>
                <a:schemeClr val="dk1"/>
              </a:buClr>
              <a:buSzPts val="1400"/>
              <a:buFont typeface="Calibri"/>
              <a:buNone/>
            </a:pP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721380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SELinux, short for Security-Enhanced Linux, is a mandatory access control (MAC) security architecture for Linux systems.</a:t>
            </a: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a:solidFill>
                  <a:srgbClr val="3F3F3F"/>
                </a:solidFill>
                <a:latin typeface="Open Sans"/>
                <a:ea typeface="Open Sans"/>
                <a:cs typeface="Open Sans"/>
              </a:rPr>
              <a:t>It maintains a security policy for system resources and enforces it through kernel-level controls and user-space utilities. </a:t>
            </a: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a:solidFill>
                  <a:srgbClr val="3F3F3F"/>
                </a:solidFill>
                <a:latin typeface="Open Sans"/>
                <a:ea typeface="Open Sans"/>
                <a:cs typeface="Open Sans"/>
              </a:rPr>
              <a:t>SELinux follows the principle of least privilege, ensuring that each process and user can only access necessary resources</a:t>
            </a:r>
          </a:p>
          <a:p>
            <a:pPr marL="0" lvl="0" indent="0" algn="l" rtl="0">
              <a:lnSpc>
                <a:spcPct val="100000"/>
              </a:lnSpc>
              <a:spcBef>
                <a:spcPts val="0"/>
              </a:spcBef>
              <a:spcAft>
                <a:spcPts val="0"/>
              </a:spcAft>
              <a:buClr>
                <a:schemeClr val="dk1"/>
              </a:buClr>
              <a:buSzPts val="1400"/>
              <a:buFont typeface="Calibri"/>
              <a:buNone/>
            </a:pP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123139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3254818"/>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marR="0" lvl="0" indent="0" algn="l" defTabSz="914400" rtl="0" eaLnBrk="1" fontAlgn="auto" latinLnBrk="0" hangingPunct="1">
              <a:lnSpc>
                <a:spcPct val="100000"/>
              </a:lnSpc>
              <a:spcBef>
                <a:spcPts val="0"/>
              </a:spcBef>
              <a:spcAft>
                <a:spcPts val="0"/>
              </a:spcAft>
              <a:buClr>
                <a:srgbClr val="404040"/>
              </a:buClr>
              <a:buSzPts val="2200"/>
              <a:buFont typeface="Open Sans"/>
              <a:buNone/>
              <a:tabLst/>
              <a:defRPr/>
            </a:pPr>
            <a:r>
              <a:rPr lang="en-US" sz="1200">
                <a:solidFill>
                  <a:srgbClr val="3F3F3F"/>
                </a:solidFill>
                <a:latin typeface="Open Sans"/>
                <a:ea typeface="Open Sans"/>
                <a:cs typeface="Open Sans"/>
              </a:rPr>
              <a:t>Email is a digital method used to exchange messages and attachments between people and organizations over the internet or computer networks.</a:t>
            </a:r>
          </a:p>
          <a:p>
            <a:pPr marL="0" marR="0" lvl="0" indent="0" algn="l" rtl="0">
              <a:spcBef>
                <a:spcPts val="0"/>
              </a:spcBef>
              <a:spcAft>
                <a:spcPts val="0"/>
              </a:spcAft>
              <a:buClr>
                <a:srgbClr val="404040"/>
              </a:buClr>
              <a:buSzPts val="2200"/>
              <a:buFont typeface="Open Sans"/>
              <a:buNone/>
            </a:pPr>
            <a:endParaRPr lang="en-US"/>
          </a:p>
          <a:p>
            <a:pPr algn="just" rtl="0" fontAlgn="base"/>
            <a:r>
              <a:rPr lang="en-US" b="1" i="0">
                <a:solidFill>
                  <a:srgbClr val="FFFFFF"/>
                </a:solidFill>
                <a:effectLst/>
                <a:highlight>
                  <a:srgbClr val="131417"/>
                </a:highlight>
                <a:latin typeface="Nunito" pitchFamily="2" charset="0"/>
              </a:rPr>
              <a:t>Email security</a:t>
            </a:r>
            <a:r>
              <a:rPr lang="en-US" b="0" i="0">
                <a:solidFill>
                  <a:srgbClr val="FFFFFF"/>
                </a:solidFill>
                <a:effectLst/>
                <a:highlight>
                  <a:srgbClr val="131417"/>
                </a:highlight>
                <a:latin typeface="Nunito" pitchFamily="2" charset="0"/>
              </a:rPr>
              <a:t> refers to the steps where we protect the email messages and the information that they contain from unauthorized access, and damage. It involves ensuring the confidentiality, integrity, and availability of email messages, as well as safeguarding against phishing attacks, spam, viruses, and another form of malware.  It can be achieved through a combination of technical and non-technical measures.</a:t>
            </a:r>
          </a:p>
          <a:p>
            <a:pPr algn="just" rtl="0" fontAlgn="base"/>
            <a:r>
              <a:rPr lang="en-US" b="0" i="0">
                <a:solidFill>
                  <a:srgbClr val="FFFFFF"/>
                </a:solidFill>
                <a:effectLst/>
                <a:highlight>
                  <a:srgbClr val="131417"/>
                </a:highlight>
                <a:latin typeface="Nunito" pitchFamily="2" charset="0"/>
              </a:rPr>
              <a:t>Some standard technical measures include the encryption of email messages to protect their contents, the use of digital signatures to verify the authenticity of the sender, and email filtering systems to block unwanted emails and malware, and the non-technical measures may include training employees on how to recognize and respond to phishing attacks and other email security threats, establishing policies and procedures for email use and management, and conducting regular security audits to identify and address vulnerabilities</a:t>
            </a:r>
          </a:p>
          <a:p>
            <a:pPr marL="0" marR="0" lvl="0" indent="0" algn="l" rtl="0">
              <a:spcBef>
                <a:spcPts val="0"/>
              </a:spcBef>
              <a:spcAft>
                <a:spcPts val="0"/>
              </a:spcAft>
              <a:buClr>
                <a:srgbClr val="404040"/>
              </a:buClr>
              <a:buSzPts val="2200"/>
              <a:buFont typeface="Open Sans"/>
              <a:buNone/>
            </a:pPr>
            <a:endParaRPr lang="en-US"/>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7602019"/>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a:solidFill>
                  <a:srgbClr val="3F3F3F"/>
                </a:solidFill>
                <a:latin typeface="Open Sans"/>
                <a:ea typeface="Open Sans"/>
                <a:cs typeface="Open Sans"/>
              </a:rPr>
              <a:t>SPF, which stands for Sender Policy Framework, is an email authentication protocol designed to combat email spoofing, a tactic commonly used in phishing attacks.</a:t>
            </a: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a:solidFill>
                  <a:srgbClr val="3F3F3F"/>
                </a:solidFill>
                <a:latin typeface="Open Sans"/>
                <a:ea typeface="Open Sans"/>
                <a:cs typeface="Open Sans"/>
              </a:rPr>
              <a:t>SPF is a whitelist for email senders, the domain owner publishes an SPF record in DNS which includes all the email server authorized to send email on behalf of the domain.</a:t>
            </a: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a:solidFill>
                  <a:srgbClr val="3F3F3F"/>
                </a:solidFill>
                <a:latin typeface="Open Sans"/>
                <a:ea typeface="Open Sans"/>
                <a:cs typeface="Open Sans"/>
              </a:rPr>
              <a:t>If the ip address of an email server from which they receive email are in SPF records, then its legitimitate</a:t>
            </a: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362854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SPF works</a:t>
            </a:r>
          </a:p>
          <a:p>
            <a:endParaRPr lang="en-US" sz="1200">
              <a:solidFill>
                <a:srgbClr val="3F3F3F"/>
              </a:solidFill>
              <a:latin typeface="Open Sans"/>
              <a:ea typeface="Open Sans"/>
              <a:cs typeface="Open Sans"/>
            </a:endParaRPr>
          </a:p>
          <a:p>
            <a:r>
              <a:rPr lang="en-US" sz="1200">
                <a:solidFill>
                  <a:srgbClr val="3F3F3F"/>
                </a:solidFill>
                <a:latin typeface="Open Sans"/>
                <a:ea typeface="Open Sans"/>
                <a:cs typeface="Open Sans"/>
              </a:rPr>
              <a:t>1. SPF Record- domain owner publishes an SPF record in their Domain Name System (DNS). This record lists authorized mail servers allowed to send emails on behalf of that domain.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2. Email Received- When an email arrives, the receiving mail server checks the SPF record of the sender's domain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3. SPF check-The mail server compares the IP address of the sender with the authorized servers listed in the SPF record.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4. SPF Pass- If the sender's IP address matches an authorized server, the email is considered legitimate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5 SPF Fail-If there's no match, the email might be flagged as suspicious, though SPF results alone don't necessarily mean spam</a:t>
            </a:r>
          </a:p>
          <a:p>
            <a:endParaRPr lang="en-US" sz="1200">
              <a:solidFill>
                <a:srgbClr val="3F3F3F"/>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4941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r>
              <a:rPr lang="en-US"/>
              <a:t>Summarize the points given on the slide and set an expectation about learning these pointers in this lesson.</a:t>
            </a:r>
          </a:p>
          <a:p>
            <a:pPr marL="0" lvl="0" indent="0" algn="l" rtl="0">
              <a:lnSpc>
                <a:spcPct val="100000"/>
              </a:lnSpc>
              <a:spcBef>
                <a:spcPts val="0"/>
              </a:spcBef>
              <a:spcAft>
                <a:spcPts val="0"/>
              </a:spcAft>
              <a:buSzPts val="1400"/>
              <a:buNone/>
            </a:pPr>
            <a:endParaRPr/>
          </a:p>
        </p:txBody>
      </p:sp>
      <p:sp>
        <p:nvSpPr>
          <p:cNvPr id="159" name="Google Shape;1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Establish a strong security perimeter and physical security around the ICS network.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Implement network segmentation within the ICS itself to further isolate critical control systems as segmentation is required to provide effective security,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Apply rigorous patch management practices to keep ICS devices updated with the latest security fixes. Only appropriate patches should be applied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Develop and enforce a baseline configuration for all ICS devices. Minimum security are required to enforce security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Implement a strict change management process to track and approve any modifications to the ICS environment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676" name="Google Shape;67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625956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DKIM, which stands for DomainKeys Identified Mail, is another email authentication protocol that complements SPF (Sender Policy Framework) to fortify email security. While SPF focuses on verifying the authorised sender domain, DKIM adds a layer of cryptographic verification to ensure that the email content hasn't been tampered with during transmission</a:t>
            </a: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6880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DKIM Process:</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Digital Signing-</a:t>
            </a:r>
            <a:r>
              <a:rPr lang="en-US" sz="1200">
                <a:solidFill>
                  <a:srgbClr val="3F3F3F"/>
                </a:solidFill>
                <a:latin typeface="Open Sans"/>
                <a:ea typeface="Open Sans"/>
                <a:cs typeface="Open Sans"/>
              </a:rPr>
              <a:t>When you send an email through a DKIM-enabled server, a digital signature is added to the email header using a cryptographic key pair - a private key on the sending server and a public key in the domain's DNS records</a:t>
            </a:r>
          </a:p>
          <a:p>
            <a:pPr marL="0" marR="0" lvl="0" indent="0" algn="l" rtl="0">
              <a:lnSpc>
                <a:spcPct val="100000"/>
              </a:lnSpc>
              <a:spcBef>
                <a:spcPts val="0"/>
              </a:spcBef>
              <a:spcAft>
                <a:spcPts val="0"/>
              </a:spcAft>
              <a:buClr>
                <a:srgbClr val="000000"/>
              </a:buClr>
              <a:buSzPts val="1400"/>
              <a:buFont typeface="Arial"/>
              <a:buNone/>
            </a:pPr>
            <a:endParaRPr lang="en-US">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a:solidFill>
                  <a:srgbClr val="3F3F3F"/>
                </a:solidFill>
                <a:latin typeface="Open Sans"/>
                <a:ea typeface="Open Sans"/>
                <a:cs typeface="Open Sans"/>
                <a:sym typeface="Open Sans"/>
              </a:rPr>
              <a:t>Verification-</a:t>
            </a:r>
            <a:r>
              <a:rPr lang="en-US" sz="1200">
                <a:solidFill>
                  <a:srgbClr val="3F3F3F"/>
                </a:solidFill>
                <a:latin typeface="Open Sans"/>
                <a:ea typeface="Open Sans"/>
                <a:cs typeface="Open Sans"/>
              </a:rPr>
              <a:t>When the receiving mail server gets the email, it retrieves the sender's public key from the DNS record and uses it to verify the digital signature</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Authentication-</a:t>
            </a:r>
            <a:r>
              <a:rPr lang="en-US" sz="1200">
                <a:solidFill>
                  <a:srgbClr val="3F3F3F"/>
                </a:solidFill>
                <a:latin typeface="Open Sans"/>
                <a:ea typeface="Open Sans"/>
                <a:cs typeface="Open Sans"/>
              </a:rPr>
              <a:t>If verification is successful, it means the signature matches the sender's domain, and the email is likely authentic, ensuring it originated from the claimed domain</a:t>
            </a:r>
            <a:endParaRPr>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76" name="Google Shape;1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260249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marR="0" lvl="0" indent="0" algn="l" rtl="0">
              <a:spcBef>
                <a:spcPts val="0"/>
              </a:spcBef>
              <a:spcAft>
                <a:spcPts val="0"/>
              </a:spcAft>
              <a:buClr>
                <a:srgbClr val="404040"/>
              </a:buClr>
              <a:buSzPts val="2200"/>
              <a:buFont typeface="Open Sans"/>
              <a:buNone/>
            </a:pPr>
            <a:r>
              <a:rPr lang="en-US"/>
              <a:t>DMARC (Domain-based Message Authentication, Reporting and Conformance) is an email authentication protocol that builds upon SPF (Sender Policy Framework) and DKIM (DomainKeys Identified Mail) to provide even more comprehensive email security. While SPF verifies the authorized sender domain and DKIM ensures message integrity, DMARC specifies how receiving mail servers should handle situations where authentication fails.</a:t>
            </a: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92552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Working of DMARC</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SPF Checks-</a:t>
            </a:r>
            <a:r>
              <a:rPr lang="en-US" sz="1200">
                <a:solidFill>
                  <a:srgbClr val="3F3F3F"/>
                </a:solidFill>
                <a:latin typeface="Open Sans"/>
                <a:ea typeface="Open Sans"/>
                <a:cs typeface="Open Sans"/>
              </a:rPr>
              <a:t>The receiving mail server uses SPF to validate that the email is from an IP address listed in the DNS records of the sending domain. The email fails this check if the sending IP address is not listed in the SPF record.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DKIM Check-The receiving mail server uses DKIM to verify the digital signature in the email header with the sender's public DNS key. If the signature doesn't match, the email fails this check.</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DMARC Policy Retrieval-The receiving mail server retrieves the DMARC policy of the sending domain from its DNS records. This policy specifies what actions to take if the SPF or DKIM checks fail.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Policy Enforcement-Based on the DMARC policy, the receiving mail server decides whether to deliver the email to the recipient’s inbox, send it to the spam folder, or reject it outright.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Reporting- DMARC allows the sender to specify an email address where reports about DMARC verification results can be sent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815233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S/MIME-S/MIME, which stands for Secure/Multipurpose Internet Mail Extensions, is a widely used standard for securing email communication. It offers two key functionalities: digital signing and encryption, ensuring the authenticity and confidentiality of your emails.</a:t>
            </a:r>
          </a:p>
          <a:p>
            <a:pPr marL="0" lvl="0" indent="0" algn="l" rtl="0">
              <a:lnSpc>
                <a:spcPct val="100000"/>
              </a:lnSpc>
              <a:spcBef>
                <a:spcPts val="0"/>
              </a:spcBef>
              <a:spcAft>
                <a:spcPts val="0"/>
              </a:spcAft>
              <a:buClr>
                <a:schemeClr val="dk1"/>
              </a:buClr>
              <a:buSzPts val="1400"/>
              <a:buFont typeface="Calibri"/>
              <a:buNone/>
            </a:pPr>
            <a:endParaRPr lang="en-US"/>
          </a:p>
          <a:p>
            <a:r>
              <a:rPr lang="en-US" b="1"/>
              <a:t>What S/MIME Does:</a:t>
            </a:r>
            <a:endParaRPr lang="en-US"/>
          </a:p>
          <a:p>
            <a:pPr>
              <a:buFont typeface="Arial" panose="020B0604020202020204" pitchFamily="34" charset="0"/>
              <a:buChar char="•"/>
            </a:pPr>
            <a:r>
              <a:rPr lang="en-US" b="1"/>
              <a:t>Digital Signing:</a:t>
            </a:r>
            <a:r>
              <a:rPr lang="en-US"/>
              <a:t> S/MIME allows you to digitally sign your emails. This process attaches a digital signature to your email, similar to a handwritten signature on a physical document. The signature is created using a private key associated with a public key certificate. The recipient can then use the sender's public key (usually obtained from a certificate authority) to verify the signature and confirm the authenticity of the email and the sender's identity.</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b="1"/>
              <a:t>Encryption:</a:t>
            </a:r>
            <a:r>
              <a:rPr lang="en-US"/>
              <a:t> S/MIME enables you to encrypt email content. The message is encrypted using the recipient's public key, ensuring only the intended recipient with the corresponding private key can decrypt and read the message.</a:t>
            </a: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1517267"/>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Pretty Good Privacy</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PGP, which stands for Pretty Good Privacy, is a software program used for encrypting and decrypting emails, files, and entire disk partitions. It's a versatile tool that provides cryptographic privacy and authentication for various data types.</a:t>
            </a:r>
          </a:p>
          <a:p>
            <a:pPr marL="0" lvl="0" indent="0" algn="l" rtl="0">
              <a:lnSpc>
                <a:spcPct val="100000"/>
              </a:lnSpc>
              <a:spcBef>
                <a:spcPts val="0"/>
              </a:spcBef>
              <a:spcAft>
                <a:spcPts val="0"/>
              </a:spcAft>
              <a:buClr>
                <a:schemeClr val="dk1"/>
              </a:buClr>
              <a:buSzPts val="1400"/>
              <a:buFont typeface="Calibri"/>
              <a:buNone/>
            </a:pPr>
            <a:endParaRPr lang="en-US"/>
          </a:p>
          <a:p>
            <a:pPr marL="342900" lvl="1" indent="-342900">
              <a:buSzPts val="1400"/>
              <a:buFont typeface="Arial" panose="020B0604020202020204" pitchFamily="34" charset="0"/>
              <a:buChar char="•"/>
            </a:pPr>
            <a:r>
              <a:rPr lang="en-US" sz="1200">
                <a:solidFill>
                  <a:srgbClr val="3F3F3F"/>
                </a:solidFill>
                <a:latin typeface="Open Sans"/>
                <a:ea typeface="Open Sans"/>
                <a:cs typeface="Open Sans"/>
              </a:rPr>
              <a:t>It offers versatile cryptographic privacy and authentication for various types of data. This secure email method revolves around a pair of keys – a public key, which is openly shared, and a private key, closely guarded by the user.</a:t>
            </a:r>
          </a:p>
          <a:p>
            <a:pPr marL="342900" lvl="1" indent="-342900">
              <a:buSzPts val="1400"/>
              <a:buFont typeface="Arial" panose="020B0604020202020204" pitchFamily="34" charset="0"/>
              <a:buChar char="•"/>
            </a:pPr>
            <a:endParaRPr lang="en-US" sz="1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1200">
                <a:solidFill>
                  <a:srgbClr val="3F3F3F"/>
                </a:solidFill>
                <a:latin typeface="Open Sans"/>
                <a:ea typeface="Open Sans"/>
                <a:cs typeface="Open Sans"/>
              </a:rPr>
              <a:t>When a sender wants to send an encrypted message, they use the recipient's public key. Only the recipient, who has the corresponding private key, can decrypt the message. This method does not rely on PKI infrastructure.</a:t>
            </a:r>
            <a:endParaRPr lang="en-US" sz="11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400"/>
              <a:buFont typeface="Calibri"/>
              <a:buNone/>
            </a:pP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179966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342900" marR="0" lvl="1"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404040"/>
                </a:solidFill>
                <a:latin typeface="Open Sans" pitchFamily="2" charset="0"/>
                <a:ea typeface="Open Sans"/>
                <a:cs typeface="Open Sans"/>
              </a:rPr>
              <a:t>An email gateway acts as a security checkpoint for email communications, scanning all incoming and outgoing emails for potential threats.</a:t>
            </a:r>
            <a:br>
              <a:rPr lang="en-US" sz="1200">
                <a:solidFill>
                  <a:srgbClr val="404040"/>
                </a:solidFill>
                <a:latin typeface="Open Sans" pitchFamily="2" charset="0"/>
                <a:ea typeface="Open Sans"/>
                <a:cs typeface="Open Sans"/>
              </a:rPr>
            </a:br>
            <a:endParaRPr lang="en-US" sz="1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1200">
                <a:solidFill>
                  <a:srgbClr val="3F3F3F"/>
                </a:solidFill>
                <a:latin typeface="Open Sans"/>
                <a:ea typeface="Open Sans"/>
                <a:cs typeface="Open Sans"/>
              </a:rPr>
              <a:t>Email gateways serve as a crucial line of defense against various email threats, such as spam, malware, and phishing attacks. </a:t>
            </a:r>
          </a:p>
          <a:p>
            <a:pPr marL="342900" lvl="1" indent="-342900">
              <a:buSzPts val="1400"/>
              <a:buFont typeface="Arial" panose="020B0604020202020204" pitchFamily="34" charset="0"/>
              <a:buChar char="•"/>
            </a:pPr>
            <a:endParaRPr lang="en-US" sz="1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1200">
                <a:solidFill>
                  <a:srgbClr val="3F3F3F"/>
                </a:solidFill>
                <a:latin typeface="Open Sans"/>
                <a:ea typeface="Open Sans"/>
                <a:cs typeface="Open Sans"/>
              </a:rPr>
              <a:t>Gateways allow policies to be created based on attachments, malicious URLs, and content to prevent them from entering your mail server. </a:t>
            </a:r>
          </a:p>
          <a:p>
            <a:pPr marL="342900" lvl="1" indent="-342900">
              <a:buSzPts val="1400"/>
              <a:buFont typeface="Arial" panose="020B0604020202020204" pitchFamily="34" charset="0"/>
              <a:buChar char="•"/>
            </a:pPr>
            <a:endParaRPr lang="en-US" sz="1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1200">
                <a:solidFill>
                  <a:srgbClr val="3F3F3F"/>
                </a:solidFill>
                <a:latin typeface="Open Sans"/>
                <a:ea typeface="Open Sans"/>
                <a:cs typeface="Open Sans"/>
              </a:rPr>
              <a:t>They can also use data loss prevention to stop PII and sensitive data from leaving the network via email. </a:t>
            </a:r>
          </a:p>
          <a:p>
            <a:pPr marL="342900" lvl="1" indent="-342900">
              <a:buSzPts val="1400"/>
              <a:buFont typeface="Arial" panose="020B0604020202020204" pitchFamily="34" charset="0"/>
              <a:buChar char="•"/>
            </a:pPr>
            <a:endParaRPr lang="en-US" sz="1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1200">
                <a:solidFill>
                  <a:srgbClr val="3F3F3F"/>
                </a:solidFill>
                <a:latin typeface="Open Sans"/>
                <a:ea typeface="Open Sans"/>
                <a:cs typeface="Open Sans"/>
              </a:rPr>
              <a:t>They act as filters that inspect incoming and outgoing emails, applying security policies and checks to identify and block malicious content.</a:t>
            </a:r>
          </a:p>
          <a:p>
            <a:pPr marL="0" lvl="0" indent="0" algn="l" rtl="0">
              <a:lnSpc>
                <a:spcPct val="100000"/>
              </a:lnSpc>
              <a:spcBef>
                <a:spcPts val="0"/>
              </a:spcBef>
              <a:spcAft>
                <a:spcPts val="0"/>
              </a:spcAft>
              <a:buClr>
                <a:schemeClr val="dk1"/>
              </a:buClr>
              <a:buSzPts val="1400"/>
              <a:buFont typeface="Calibri"/>
              <a:buNone/>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400"/>
              <a:buFont typeface="Calibri"/>
              <a:buNone/>
            </a:pPr>
            <a:r>
              <a:rPr lang="en-US" b="1"/>
              <a:t>PII</a:t>
            </a:r>
            <a:r>
              <a:rPr lang="en-US"/>
              <a:t> refers to any information that can be used to identify an individual</a:t>
            </a: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58470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342900" lvl="1" indent="-342900">
              <a:buSzPts val="1400"/>
              <a:buFont typeface="Arial" panose="020B0604020202020204" pitchFamily="34" charset="0"/>
              <a:buChar char="•"/>
            </a:pPr>
            <a:r>
              <a:rPr lang="en-US" b="0" i="0">
                <a:solidFill>
                  <a:srgbClr val="1C1C1C"/>
                </a:solidFill>
                <a:effectLst/>
                <a:highlight>
                  <a:srgbClr val="FFFFFF"/>
                </a:highlight>
                <a:latin typeface="Inter"/>
              </a:rPr>
              <a:t>File Integrity Monitoring (FIM) is a security process that involves continually checking and verifying the integrity of critical system files, applications, and databases to alert administrators to any unauthorized changes or corruptions</a:t>
            </a:r>
            <a:endParaRPr lang="en-US" sz="1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1200">
                <a:solidFill>
                  <a:srgbClr val="3F3F3F"/>
                </a:solidFill>
                <a:latin typeface="Open Sans"/>
                <a:ea typeface="Open Sans"/>
                <a:cs typeface="Open Sans"/>
              </a:rPr>
              <a:t>FIM safeguards systems by establishing a baseline of normal file and system configurations. </a:t>
            </a:r>
          </a:p>
          <a:p>
            <a:pPr marL="342900" lvl="1" indent="-342900">
              <a:buSzPts val="1400"/>
              <a:buFont typeface="Arial" panose="020B0604020202020204" pitchFamily="34" charset="0"/>
              <a:buChar char="•"/>
            </a:pPr>
            <a:endParaRPr lang="en-US" sz="1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1200">
                <a:solidFill>
                  <a:srgbClr val="3F3F3F"/>
                </a:solidFill>
                <a:latin typeface="Open Sans"/>
                <a:ea typeface="Open Sans"/>
                <a:cs typeface="Open Sans"/>
              </a:rPr>
              <a:t>It continuously monitors these parameters in real time, promptly alerting the security team or IT administrators when unauthorized changes occur. </a:t>
            </a:r>
          </a:p>
          <a:p>
            <a:pPr marL="342900" lvl="1" indent="-342900">
              <a:buSzPts val="1400"/>
              <a:buFont typeface="Arial" panose="020B0604020202020204" pitchFamily="34" charset="0"/>
              <a:buChar char="•"/>
            </a:pPr>
            <a:r>
              <a:rPr lang="en-US" sz="1200">
                <a:solidFill>
                  <a:srgbClr val="3F3F3F"/>
                </a:solidFill>
                <a:latin typeface="Open Sans"/>
                <a:ea typeface="Open Sans"/>
                <a:cs typeface="Open Sans"/>
              </a:rPr>
              <a:t>FIM helps mitigate threats early, ensures compliance with regulations, detects insider threats, protects critical assets, and provides valuable forensic assistance after security incidents. </a:t>
            </a:r>
          </a:p>
          <a:p>
            <a:pPr marL="342900" lvl="1" indent="-342900">
              <a:buSzPts val="1400"/>
              <a:buFont typeface="Arial" panose="020B0604020202020204" pitchFamily="34" charset="0"/>
              <a:buChar char="•"/>
            </a:pPr>
            <a:r>
              <a:rPr lang="en-US" sz="1200">
                <a:solidFill>
                  <a:srgbClr val="3F3F3F"/>
                </a:solidFill>
                <a:latin typeface="Open Sans"/>
                <a:ea typeface="Open Sans"/>
                <a:cs typeface="Open Sans"/>
              </a:rPr>
              <a:t>FIM’s role is to ensure that the digital realm remains secure and impervious to unauthorized alterations. </a:t>
            </a:r>
          </a:p>
          <a:p>
            <a:pPr marL="342900" lvl="1" indent="-342900">
              <a:buSzPts val="1400"/>
              <a:buFont typeface="Arial" panose="020B0604020202020204" pitchFamily="34" charset="0"/>
              <a:buChar char="•"/>
            </a:pPr>
            <a:r>
              <a:rPr lang="en-US" sz="1200">
                <a:solidFill>
                  <a:srgbClr val="3F3F3F"/>
                </a:solidFill>
                <a:latin typeface="Open Sans"/>
                <a:ea typeface="Open Sans"/>
                <a:cs typeface="Open Sans"/>
              </a:rPr>
              <a:t>You can use native tools built into a Windows operating system by running the sfc/scannow command using admin privileges.</a:t>
            </a:r>
          </a:p>
          <a:p>
            <a:pPr marL="0" lvl="0" indent="0" algn="l" rtl="0">
              <a:lnSpc>
                <a:spcPct val="100000"/>
              </a:lnSpc>
              <a:spcBef>
                <a:spcPts val="0"/>
              </a:spcBef>
              <a:spcAft>
                <a:spcPts val="0"/>
              </a:spcAft>
              <a:buClr>
                <a:schemeClr val="dk1"/>
              </a:buClr>
              <a:buSzPts val="1400"/>
              <a:buFont typeface="Calibri"/>
              <a:buNone/>
            </a:pP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964659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342900" lvl="1" indent="-342900">
              <a:buSzPts val="1400"/>
              <a:buFont typeface="Arial" panose="020B0604020202020204" pitchFamily="34" charset="0"/>
              <a:buChar char="•"/>
            </a:pPr>
            <a:r>
              <a:rPr lang="en-US" sz="1200">
                <a:solidFill>
                  <a:srgbClr val="434343"/>
                </a:solidFill>
                <a:latin typeface="Open Sans"/>
                <a:ea typeface="Open Sans"/>
                <a:cs typeface="Open Sans"/>
              </a:rPr>
              <a:t>DNS filtering is a security technique that manages internet access by evaluating and filtering DNS requests. It blocks or permits access to specific websites or content categories based on established policies, enhancing network security and compliance.</a:t>
            </a:r>
          </a:p>
          <a:p>
            <a:pPr marL="342900" lvl="1" indent="-342900">
              <a:buSzPts val="1400"/>
              <a:buFont typeface="Arial" panose="020B0604020202020204" pitchFamily="34" charset="0"/>
              <a:buChar char="•"/>
            </a:pPr>
            <a:r>
              <a:rPr lang="en-US" sz="1200">
                <a:solidFill>
                  <a:srgbClr val="434343"/>
                </a:solidFill>
                <a:latin typeface="Open Sans"/>
                <a:ea typeface="Open Sans"/>
                <a:cs typeface="Open Sans"/>
              </a:rPr>
              <a:t> DNS filtering leverages the Domain Name System (DNS) to control and restrict internet access on a network.</a:t>
            </a:r>
          </a:p>
          <a:p>
            <a:pPr marL="0" lvl="0" indent="0" algn="l" rtl="0">
              <a:lnSpc>
                <a:spcPct val="100000"/>
              </a:lnSpc>
              <a:spcBef>
                <a:spcPts val="0"/>
              </a:spcBef>
              <a:spcAft>
                <a:spcPts val="0"/>
              </a:spcAft>
              <a:buClr>
                <a:schemeClr val="dk1"/>
              </a:buClr>
              <a:buSzPts val="1400"/>
              <a:buFont typeface="Calibri"/>
              <a:buNone/>
            </a:pP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2893587"/>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OS Security</a:t>
            </a:r>
          </a:p>
          <a:p>
            <a:pPr marL="0" lvl="0" indent="0" algn="l" rtl="0">
              <a:lnSpc>
                <a:spcPct val="100000"/>
              </a:lnSpc>
              <a:spcBef>
                <a:spcPts val="0"/>
              </a:spcBef>
              <a:spcAft>
                <a:spcPts val="0"/>
              </a:spcAft>
              <a:buClr>
                <a:schemeClr val="dk1"/>
              </a:buClr>
              <a:buSzPts val="1100"/>
              <a:buFont typeface="Arial"/>
              <a:buNone/>
            </a:pPr>
            <a:endParaRPr lang="en-US"/>
          </a:p>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Blocks access to malicious sites</a:t>
            </a:r>
            <a:r>
              <a:rPr lang="en-US" b="0" i="0">
                <a:solidFill>
                  <a:srgbClr val="222222"/>
                </a:solidFill>
                <a:effectLst/>
                <a:highlight>
                  <a:srgbClr val="FFFFFF"/>
                </a:highlight>
                <a:latin typeface="Noto serif" panose="02020600060500020200" pitchFamily="18" charset="0"/>
              </a:rPr>
              <a:t>: DNS filtering identifies and blocks access to malicious websites, preventing users from inadvertently stumbling upon phishing sites, malware distribution hubs, or known threat sources.</a:t>
            </a:r>
          </a:p>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Content filtering</a:t>
            </a:r>
            <a:r>
              <a:rPr lang="en-US" b="0" i="0">
                <a:solidFill>
                  <a:srgbClr val="222222"/>
                </a:solidFill>
                <a:effectLst/>
                <a:highlight>
                  <a:srgbClr val="FFFFFF"/>
                </a:highlight>
                <a:latin typeface="Noto serif" panose="02020600060500020200" pitchFamily="18" charset="0"/>
              </a:rPr>
              <a:t>: DNS filtering allows organizations to enforce content policies. It can restrict access to certain types of websites, such as social media or gambling sites, enhancing productivity and protecting against legal liabilities.</a:t>
            </a:r>
          </a:p>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Enhancing privacy</a:t>
            </a:r>
            <a:r>
              <a:rPr lang="en-US" b="0" i="0">
                <a:solidFill>
                  <a:srgbClr val="222222"/>
                </a:solidFill>
                <a:effectLst/>
                <a:highlight>
                  <a:srgbClr val="FFFFFF"/>
                </a:highlight>
                <a:latin typeface="Noto serif" panose="02020600060500020200" pitchFamily="18" charset="0"/>
              </a:rPr>
              <a:t>: DNS filtering can also provide a layer of privacy protection by blocking access to websites that may track or collect user data without their consent, safeguarding personal information.</a:t>
            </a:r>
          </a:p>
          <a:p>
            <a:pPr algn="l">
              <a:buFont typeface="Arial" panose="020B0604020202020204" pitchFamily="34" charset="0"/>
              <a:buChar char="•"/>
            </a:pPr>
            <a:r>
              <a:rPr lang="en-US" b="1" i="0">
                <a:solidFill>
                  <a:srgbClr val="222222"/>
                </a:solidFill>
                <a:effectLst/>
                <a:highlight>
                  <a:srgbClr val="FFFFFF"/>
                </a:highlight>
                <a:latin typeface="Noto serif" panose="02020600060500020200" pitchFamily="18" charset="0"/>
              </a:rPr>
              <a:t>Security reinforcement</a:t>
            </a:r>
            <a:r>
              <a:rPr lang="en-US" b="0" i="0">
                <a:solidFill>
                  <a:srgbClr val="222222"/>
                </a:solidFill>
                <a:effectLst/>
                <a:highlight>
                  <a:srgbClr val="FFFFFF"/>
                </a:highlight>
                <a:latin typeface="Noto serif" panose="02020600060500020200" pitchFamily="18" charset="0"/>
              </a:rPr>
              <a:t>: By blocking access to malicious domains, DNS filtering fortifies network security, reducing the risk of cyberattacks and data breaches.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310</a:t>
            </a:fld>
            <a:endParaRPr/>
          </a:p>
        </p:txBody>
      </p:sp>
    </p:spTree>
    <p:extLst>
      <p:ext uri="{BB962C8B-B14F-4D97-AF65-F5344CB8AC3E}">
        <p14:creationId xmlns:p14="http://schemas.microsoft.com/office/powerpoint/2010/main" val="343755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a:solidFill>
                  <a:srgbClr val="3F3F3F"/>
                </a:solidFill>
                <a:latin typeface="Open Sans"/>
                <a:ea typeface="Open Sans"/>
                <a:cs typeface="Open Sans"/>
              </a:rPr>
              <a:t>An embedded system is a computer system designed for a specific function within a larger mechanical or electrical system</a:t>
            </a:r>
          </a:p>
          <a:p>
            <a:pPr marL="0" indent="0">
              <a:buFont typeface="Arial"/>
              <a:buNone/>
            </a:pPr>
            <a:r>
              <a:rPr lang="en-US" sz="1200">
                <a:solidFill>
                  <a:srgbClr val="3F3F3F"/>
                </a:solidFill>
                <a:latin typeface="Open Sans"/>
                <a:ea typeface="Open Sans"/>
                <a:cs typeface="Open Sans"/>
              </a:rPr>
              <a:t>Embedded system hardening is the process of securing specialized computer systems against cyber threats. Due to their limited resources and specific functionalities, unique approaches are needed compared to traditional IT systems. Implementing these measures enhances security and protects critical infrastructure."</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extLst>
      <p:ext uri="{BB962C8B-B14F-4D97-AF65-F5344CB8AC3E}">
        <p14:creationId xmlns:p14="http://schemas.microsoft.com/office/powerpoint/2010/main" val="1450292583"/>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User and Entity Behavior Analytics (UEBA) is a </a:t>
            </a:r>
            <a:r>
              <a:rPr lang="en-US" sz="1200">
                <a:solidFill>
                  <a:srgbClr val="3F3F3F"/>
                </a:solidFill>
                <a:latin typeface="Open Sans"/>
                <a:ea typeface="Open Sans"/>
                <a:cs typeface="Open Sans"/>
                <a:sym typeface="Open Sans"/>
              </a:rPr>
              <a:t>cyber threat</a:t>
            </a:r>
            <a:r>
              <a:rPr lang="en-US" sz="1200" b="0" i="0" u="none" strike="noStrike" cap="none">
                <a:solidFill>
                  <a:srgbClr val="3F3F3F"/>
                </a:solidFill>
                <a:latin typeface="Open Sans"/>
                <a:ea typeface="Open Sans"/>
                <a:cs typeface="Open Sans"/>
                <a:sym typeface="Open Sans"/>
              </a:rPr>
              <a:t> detection technology that uses machine learning and deep learning technologies to model the behaviour of users and devices on corporate networks. </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UEBA can identify abnormal behavior, determine if it has security implications, and accordingly alert the security team.</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0" i="0" u="none" strike="noStrike" cap="none">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341" name="Google Shape;341;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UEBA can ingest logs and alerts from monitoring technologies i.e SIEM, SOAR, and other tools, and analyze and detect threats not only based on known signatures but also on behavior and this is the key point conveyed in the image</a:t>
            </a:r>
          </a:p>
          <a:p>
            <a:pPr marL="0" lvl="0" indent="0" algn="l" rtl="0">
              <a:lnSpc>
                <a:spcPct val="100000"/>
              </a:lnSpc>
              <a:spcBef>
                <a:spcPts val="0"/>
              </a:spcBef>
              <a:spcAft>
                <a:spcPts val="0"/>
              </a:spcAft>
              <a:buSzPts val="1400"/>
              <a:buNone/>
            </a:pPr>
            <a:endParaRPr lang="en-US" sz="1200" b="0" i="0" u="none" strike="noStrike" cap="none">
              <a:solidFill>
                <a:srgbClr val="3F3F3F"/>
              </a:solidFill>
              <a:latin typeface="Open Sans"/>
              <a:ea typeface="Open Sans"/>
              <a:cs typeface="Open Sans"/>
              <a:sym typeface="Open Sans"/>
            </a:endParaRPr>
          </a:p>
          <a:p>
            <a:r>
              <a:rPr lang="en-US" b="1"/>
              <a:t>SIEM (Security Information and Event Management)</a:t>
            </a:r>
          </a:p>
          <a:p>
            <a:r>
              <a:rPr lang="en-US"/>
              <a:t>SIEM is the foundation for effective security operations.</a:t>
            </a:r>
          </a:p>
          <a:p>
            <a:r>
              <a:rPr lang="en-US"/>
              <a:t>It collects, aggregates, and analyzes security data from various sources, such as firewalls, servers, and applications. By correlating these logs, SIEM identifies potential threats and generates alerts.  </a:t>
            </a:r>
          </a:p>
          <a:p>
            <a:endParaRPr lang="en-US">
              <a:hlinkClick r:id="rId3"/>
            </a:endParaRPr>
          </a:p>
          <a:p>
            <a:r>
              <a:rPr lang="en-US" b="1"/>
              <a:t>SOAR (Security Orchestration, Automation, and Response)</a:t>
            </a:r>
          </a:p>
          <a:p>
            <a:r>
              <a:rPr lang="en-US"/>
              <a:t>SOAR builds upon SIEM by automating and orchestrating security operations.</a:t>
            </a:r>
          </a:p>
          <a:p>
            <a:r>
              <a:rPr lang="en-US"/>
              <a:t>It takes the alerts generated by SIEM and transforms them into actionable responses</a:t>
            </a:r>
          </a:p>
          <a:p>
            <a:endParaRPr lang="en-US"/>
          </a:p>
          <a:p>
            <a:endParaRPr lang="en-US">
              <a:hlinkClick r:id="rId3"/>
            </a:endParaRPr>
          </a:p>
          <a:p>
            <a:pPr marL="0" lvl="0" indent="0" algn="l" rtl="0">
              <a:lnSpc>
                <a:spcPct val="100000"/>
              </a:lnSpc>
              <a:spcBef>
                <a:spcPts val="0"/>
              </a:spcBef>
              <a:spcAft>
                <a:spcPts val="0"/>
              </a:spcAft>
              <a:buSzPts val="1400"/>
              <a:buNone/>
            </a:pPr>
            <a:endParaRPr/>
          </a:p>
        </p:txBody>
      </p:sp>
      <p:sp>
        <p:nvSpPr>
          <p:cNvPr id="341" name="Google Shape;341;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089445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latin typeface="Arial"/>
                <a:ea typeface="Arial"/>
                <a:cs typeface="Arial"/>
                <a:sym typeface="Arial"/>
              </a:rPr>
              <a:t>Trainer Notes:</a:t>
            </a:r>
          </a:p>
          <a:p>
            <a:pPr marL="0" lvl="0" indent="0" algn="l" rtl="0">
              <a:lnSpc>
                <a:spcPct val="100000"/>
              </a:lnSpc>
              <a:spcBef>
                <a:spcPts val="0"/>
              </a:spcBef>
              <a:spcAft>
                <a:spcPts val="0"/>
              </a:spcAft>
              <a:buSzPts val="1400"/>
              <a:buNone/>
            </a:pPr>
            <a:endParaRPr lang="en-US" sz="1400">
              <a:latin typeface="Arial"/>
              <a:ea typeface="Arial"/>
              <a:cs typeface="Arial"/>
              <a:sym typeface="Arial"/>
            </a:endParaRPr>
          </a:p>
          <a:p>
            <a:pPr marL="0" lvl="0" indent="0" algn="l" rtl="0">
              <a:lnSpc>
                <a:spcPct val="100000"/>
              </a:lnSpc>
              <a:spcBef>
                <a:spcPts val="0"/>
              </a:spcBef>
              <a:spcAft>
                <a:spcPts val="0"/>
              </a:spcAft>
              <a:buSzPts val="1400"/>
              <a:buNone/>
            </a:pPr>
            <a:r>
              <a:rPr lang="en-US" sz="2000" b="1"/>
              <a:t>UEBA</a:t>
            </a:r>
            <a:r>
              <a:rPr lang="en-US" sz="2000"/>
              <a:t> is a cybersecurity technology that leverages machine learning and behavioral analytics to identify abnormal user and entity behavior within a network. It goes beyond traditional security tools by establishing baselines of normal behavior and flagging deviations that could indicate a potential threat.</a:t>
            </a:r>
          </a:p>
          <a:p>
            <a:pPr marL="0" lvl="0" indent="0" algn="l" rtl="0">
              <a:lnSpc>
                <a:spcPct val="100000"/>
              </a:lnSpc>
              <a:spcBef>
                <a:spcPts val="0"/>
              </a:spcBef>
              <a:spcAft>
                <a:spcPts val="0"/>
              </a:spcAft>
              <a:buSzPts val="1400"/>
              <a:buNone/>
            </a:pPr>
            <a:endParaRPr lang="en-US" sz="2000">
              <a:latin typeface="Arial"/>
              <a:ea typeface="Arial"/>
              <a:cs typeface="Arial"/>
              <a:sym typeface="Arial"/>
            </a:endParaRPr>
          </a:p>
          <a:p>
            <a:r>
              <a:rPr lang="en-US" sz="3200" b="1"/>
              <a:t>User</a:t>
            </a:r>
          </a:p>
          <a:p>
            <a:r>
              <a:rPr lang="en-US" sz="3200"/>
              <a:t>In the context of UEBA, a </a:t>
            </a:r>
            <a:r>
              <a:rPr lang="en-US" sz="3200" b="1"/>
              <a:t>user</a:t>
            </a:r>
            <a:r>
              <a:rPr lang="en-US" sz="3200"/>
              <a:t> refers to any individual who interacts with a system or network. This includes employees, contractors, customers, and any other entity that has access to the organization's resources.</a:t>
            </a:r>
          </a:p>
          <a:p>
            <a:endParaRPr lang="en-US" sz="3200"/>
          </a:p>
          <a:p>
            <a:r>
              <a:rPr lang="en-US" sz="4400" b="1"/>
              <a:t>Entity</a:t>
            </a:r>
          </a:p>
          <a:p>
            <a:r>
              <a:rPr lang="en-US" sz="4400"/>
              <a:t>An </a:t>
            </a:r>
            <a:r>
              <a:rPr lang="en-US" sz="4400" b="1"/>
              <a:t>entity</a:t>
            </a:r>
            <a:r>
              <a:rPr lang="en-US" sz="4400"/>
              <a:t> in UEBA is broader than just a user. It encompasses any object or system that can generate data or events. </a:t>
            </a:r>
          </a:p>
          <a:p>
            <a:r>
              <a:rPr lang="en-US" sz="3200"/>
              <a:t>Example devices, application, routers</a:t>
            </a:r>
          </a:p>
          <a:p>
            <a:endParaRPr lang="en-US" sz="3200"/>
          </a:p>
          <a:p>
            <a:r>
              <a:rPr lang="en-US" sz="4400" b="1"/>
              <a:t>Behavior</a:t>
            </a:r>
          </a:p>
          <a:p>
            <a:r>
              <a:rPr lang="en-US" sz="4400" b="1"/>
              <a:t>Behavior</a:t>
            </a:r>
            <a:r>
              <a:rPr lang="en-US" sz="4400"/>
              <a:t> in UEBA refers to the actions and interactions of users and entities within a system. </a:t>
            </a:r>
            <a:r>
              <a:rPr lang="en-US" sz="6000"/>
              <a:t>t encompasses a wide range of activities, including:</a:t>
            </a:r>
          </a:p>
          <a:p>
            <a:pPr>
              <a:buFont typeface="Arial" panose="020B0604020202020204" pitchFamily="34" charset="0"/>
              <a:buChar char="•"/>
            </a:pPr>
            <a:r>
              <a:rPr lang="en-US" sz="6000" b="1"/>
              <a:t>User actions:</a:t>
            </a:r>
            <a:r>
              <a:rPr lang="en-US" sz="6000"/>
              <a:t> Login attempts, file access, email interactions, application usage</a:t>
            </a:r>
          </a:p>
          <a:p>
            <a:pPr>
              <a:buFont typeface="Arial" panose="020B0604020202020204" pitchFamily="34" charset="0"/>
              <a:buChar char="•"/>
            </a:pPr>
            <a:r>
              <a:rPr lang="en-US" sz="6000" b="1"/>
              <a:t>Device activity:</a:t>
            </a:r>
            <a:r>
              <a:rPr lang="en-US" sz="6000"/>
              <a:t> Network traffic, software installations, hardware changes</a:t>
            </a:r>
          </a:p>
          <a:p>
            <a:pPr>
              <a:buFont typeface="Arial" panose="020B0604020202020204" pitchFamily="34" charset="0"/>
              <a:buChar char="•"/>
            </a:pPr>
            <a:r>
              <a:rPr lang="en-US" sz="6000" b="1"/>
              <a:t>Application behavior:</a:t>
            </a:r>
            <a:r>
              <a:rPr lang="en-US" sz="6000"/>
              <a:t> Error rates, performance metrics, data access patterns</a:t>
            </a:r>
          </a:p>
          <a:p>
            <a:pPr>
              <a:buFont typeface="Arial" panose="020B0604020202020204" pitchFamily="34" charset="0"/>
              <a:buChar char="•"/>
            </a:pPr>
            <a:r>
              <a:rPr lang="en-US" sz="6000" b="1"/>
              <a:t>System events:</a:t>
            </a:r>
            <a:r>
              <a:rPr lang="en-US" sz="6000"/>
              <a:t> Log-in/log-out times, system resource utilization</a:t>
            </a:r>
          </a:p>
          <a:p>
            <a:endParaRPr lang="en-US" sz="4400"/>
          </a:p>
          <a:p>
            <a:r>
              <a:rPr lang="en-US" sz="6000" b="1"/>
              <a:t>Analysis</a:t>
            </a:r>
          </a:p>
          <a:p>
            <a:r>
              <a:rPr lang="en-US" sz="6000" b="1"/>
              <a:t>Analysis</a:t>
            </a:r>
            <a:r>
              <a:rPr lang="en-US" sz="6000"/>
              <a:t> in UEBA involves the examination of collected data to identify patterns, anomalies, and potential threats. </a:t>
            </a:r>
          </a:p>
          <a:p>
            <a:endParaRPr lang="en-US" sz="4400"/>
          </a:p>
          <a:p>
            <a:endParaRPr lang="en-US" sz="3200"/>
          </a:p>
          <a:p>
            <a:pPr marL="0" lvl="0" indent="0" algn="l" rtl="0">
              <a:lnSpc>
                <a:spcPct val="100000"/>
              </a:lnSpc>
              <a:spcBef>
                <a:spcPts val="0"/>
              </a:spcBef>
              <a:spcAft>
                <a:spcPts val="0"/>
              </a:spcAft>
              <a:buSzPts val="1400"/>
              <a:buNone/>
            </a:pPr>
            <a:endParaRPr lang="en-US" sz="2000">
              <a:latin typeface="Arial"/>
              <a:ea typeface="Arial"/>
              <a:cs typeface="Arial"/>
              <a:sym typeface="Arial"/>
            </a:endParaRPr>
          </a:p>
          <a:p>
            <a:pPr marL="0" lvl="0" indent="0" algn="l" rtl="0">
              <a:lnSpc>
                <a:spcPct val="100000"/>
              </a:lnSpc>
              <a:spcBef>
                <a:spcPts val="0"/>
              </a:spcBef>
              <a:spcAft>
                <a:spcPts val="0"/>
              </a:spcAft>
              <a:buSzPts val="1400"/>
              <a:buNone/>
            </a:pPr>
            <a:endParaRPr lang="en-US" sz="1400">
              <a:latin typeface="Arial"/>
              <a:ea typeface="Arial"/>
              <a:cs typeface="Arial"/>
              <a:sym typeface="Arial"/>
            </a:endParaRPr>
          </a:p>
          <a:p>
            <a:pPr marL="0" lvl="0" indent="0" algn="l" rtl="0">
              <a:lnSpc>
                <a:spcPct val="100000"/>
              </a:lnSpc>
              <a:spcBef>
                <a:spcPts val="0"/>
              </a:spcBef>
              <a:spcAft>
                <a:spcPts val="0"/>
              </a:spcAft>
              <a:buSzPts val="1400"/>
              <a:buNone/>
            </a:pPr>
            <a:r>
              <a:rPr lang="en-US" sz="1400">
                <a:latin typeface="Arial"/>
                <a:ea typeface="Arial"/>
                <a:cs typeface="Arial"/>
                <a:sym typeface="Arial"/>
              </a:rPr>
              <a:t>For example, if a particular user on the network regularly downloads files of 20 MB every day but starts downloading 4 GB of files, the UEBA system would consider this an anomaly and either alert an IT administrator, or if automations are in place, automatically disconnect that user from the network. </a:t>
            </a:r>
            <a:endParaRPr/>
          </a:p>
          <a:p>
            <a:pPr marL="0" lvl="0" indent="0" algn="l" rtl="0">
              <a:lnSpc>
                <a:spcPct val="100000"/>
              </a:lnSpc>
              <a:spcBef>
                <a:spcPts val="0"/>
              </a:spcBef>
              <a:spcAft>
                <a:spcPts val="0"/>
              </a:spcAft>
              <a:buSzPts val="1400"/>
              <a:buNone/>
            </a:pPr>
            <a:endParaRPr sz="1400">
              <a:latin typeface="Arial"/>
              <a:ea typeface="Arial"/>
              <a:cs typeface="Arial"/>
              <a:sym typeface="Arial"/>
            </a:endParaRPr>
          </a:p>
          <a:p>
            <a:pPr marL="0" lvl="0" indent="0" algn="l" rtl="0">
              <a:lnSpc>
                <a:spcPct val="100000"/>
              </a:lnSpc>
              <a:spcBef>
                <a:spcPts val="0"/>
              </a:spcBef>
              <a:spcAft>
                <a:spcPts val="0"/>
              </a:spcAft>
              <a:buSzPts val="1400"/>
              <a:buNone/>
            </a:pPr>
            <a:r>
              <a:rPr lang="en-US" sz="1400">
                <a:latin typeface="Arial"/>
                <a:ea typeface="Arial"/>
                <a:cs typeface="Arial"/>
                <a:sym typeface="Arial"/>
              </a:rPr>
              <a:t>UEBA ingests large volumes of data and runs them through machine learning models that learn from historical behavior and understand what constitutes abnormal behavior—across thousands of users, entities and peer groups.</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44" name="Google Shape;144;p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11068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sz="1200">
                <a:solidFill>
                  <a:srgbClr val="3F3F3F"/>
                </a:solidFill>
                <a:latin typeface="Open Sans"/>
                <a:ea typeface="Open Sans"/>
                <a:cs typeface="Open Sans"/>
              </a:rPr>
              <a:t>Antivirus software, also called anti-virus software, is a program designed to protect your computer from malicious software (malware) like viruses, worms, Trojan horses, spyware, and ransomware</a:t>
            </a:r>
            <a:endParaRPr lang="en-US" b="0" i="0">
              <a:solidFill>
                <a:srgbClr val="1C1C1C"/>
              </a:solidFill>
              <a:effectLst/>
              <a:highlight>
                <a:srgbClr val="FFFFFF"/>
              </a:highlight>
              <a:latin typeface="Inter"/>
            </a:endParaRPr>
          </a:p>
          <a:p>
            <a:pPr marL="0" lvl="0" indent="0" algn="l" rtl="0">
              <a:lnSpc>
                <a:spcPct val="100000"/>
              </a:lnSpc>
              <a:spcBef>
                <a:spcPts val="0"/>
              </a:spcBef>
              <a:spcAft>
                <a:spcPts val="0"/>
              </a:spcAft>
              <a:buClr>
                <a:schemeClr val="dk1"/>
              </a:buClr>
              <a:buSzPts val="1400"/>
              <a:buFont typeface="Calibri"/>
              <a:buNone/>
            </a:pPr>
            <a:r>
              <a:rPr lang="en-US" b="0" i="0">
                <a:solidFill>
                  <a:srgbClr val="1C1C1C"/>
                </a:solidFill>
                <a:effectLst/>
                <a:highlight>
                  <a:srgbClr val="FFFFFF"/>
                </a:highlight>
                <a:latin typeface="Inter"/>
              </a:rPr>
              <a:t>Antivirus software is essential for protecting your computer from a wide range of malware threats. These threats can damage your files, steal your personal information, or even hijack your computer. By blocking malware, antivirus software helps keep your computer secure and running smoothly.</a:t>
            </a: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5452008"/>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a:t>Scanning:</a:t>
            </a:r>
            <a:r>
              <a:rPr lang="en-US"/>
              <a:t> Antivirus software scans your computer for malware. This can be done in real-time as you access files or periodically scheduled scans.</a:t>
            </a:r>
          </a:p>
          <a:p>
            <a:pPr marL="0" lvl="0" indent="0" algn="l" rtl="0">
              <a:lnSpc>
                <a:spcPct val="100000"/>
              </a:lnSpc>
              <a:spcBef>
                <a:spcPts val="0"/>
              </a:spcBef>
              <a:spcAft>
                <a:spcPts val="0"/>
              </a:spcAft>
              <a:buSzPts val="1400"/>
              <a:buNone/>
            </a:pPr>
            <a:r>
              <a:rPr lang="en-US" b="1"/>
              <a:t>Detection:</a:t>
            </a:r>
            <a:r>
              <a:rPr lang="en-US"/>
              <a:t> When the antivirus software detects malware, it identifies the specific threat.</a:t>
            </a:r>
          </a:p>
          <a:p>
            <a:pPr marL="0" lvl="0" indent="0" algn="l" rtl="0">
              <a:lnSpc>
                <a:spcPct val="100000"/>
              </a:lnSpc>
              <a:spcBef>
                <a:spcPts val="0"/>
              </a:spcBef>
              <a:spcAft>
                <a:spcPts val="0"/>
              </a:spcAft>
              <a:buSzPts val="1400"/>
              <a:buNone/>
            </a:pPr>
            <a:r>
              <a:rPr lang="en-US" b="1"/>
              <a:t>Removal:</a:t>
            </a:r>
            <a:r>
              <a:rPr lang="en-US"/>
              <a:t> It then quarantines or removes the malware from your system.</a:t>
            </a:r>
          </a:p>
          <a:p>
            <a:pPr marL="0" lvl="0" indent="0" algn="l" rtl="0">
              <a:lnSpc>
                <a:spcPct val="100000"/>
              </a:lnSpc>
              <a:spcBef>
                <a:spcPts val="0"/>
              </a:spcBef>
              <a:spcAft>
                <a:spcPts val="0"/>
              </a:spcAft>
              <a:buSzPts val="1400"/>
              <a:buNone/>
            </a:pPr>
            <a:r>
              <a:rPr lang="en-US" b="1"/>
              <a:t>Prevention:</a:t>
            </a:r>
            <a:r>
              <a:rPr lang="en-US"/>
              <a:t> Some antivirus programs also include features to prevent malware from infecting your computer in the first place. This might involve blocking malicious websites or suspicious email attachments.</a:t>
            </a:r>
            <a:endParaRPr/>
          </a:p>
        </p:txBody>
      </p:sp>
    </p:spTree>
    <p:extLst>
      <p:ext uri="{BB962C8B-B14F-4D97-AF65-F5344CB8AC3E}">
        <p14:creationId xmlns:p14="http://schemas.microsoft.com/office/powerpoint/2010/main" val="50420153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889000" lvl="1"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EDR stands for Endpoint Detection and Response. It's a cybersecurity technology that protects individual devices within a network from cyberattacks. </a:t>
            </a:r>
          </a:p>
          <a:p>
            <a:pPr marL="889000" lvl="1" indent="-342900">
              <a:lnSpc>
                <a:spcPct val="114000"/>
              </a:lnSpc>
              <a:buClr>
                <a:srgbClr val="3F3F3F"/>
              </a:buClr>
              <a:buSzPts val="2200"/>
              <a:buFont typeface="Arial" panose="020B0604020202020204" pitchFamily="34" charset="0"/>
              <a:buChar char="•"/>
            </a:pPr>
            <a:endParaRPr lang="en-US" sz="1200">
              <a:solidFill>
                <a:srgbClr val="3F3F3F"/>
              </a:solidFill>
              <a:latin typeface="Open Sans"/>
              <a:ea typeface="Open Sans"/>
              <a:cs typeface="Open Sans"/>
            </a:endParaRPr>
          </a:p>
          <a:p>
            <a:pPr marL="889000" lvl="1"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This solution focuses on desktops, laptops, servers, mobile devices, and any other devices connected to the corporate network. </a:t>
            </a:r>
          </a:p>
          <a:p>
            <a:pPr marL="889000" lvl="1" indent="-342900">
              <a:lnSpc>
                <a:spcPct val="114000"/>
              </a:lnSpc>
              <a:buClr>
                <a:srgbClr val="3F3F3F"/>
              </a:buClr>
              <a:buSzPts val="2200"/>
              <a:buFont typeface="Arial" panose="020B0604020202020204" pitchFamily="34" charset="0"/>
              <a:buChar char="•"/>
            </a:pPr>
            <a:endParaRPr lang="en-US" sz="1200">
              <a:solidFill>
                <a:srgbClr val="3F3F3F"/>
              </a:solidFill>
              <a:latin typeface="Open Sans"/>
              <a:ea typeface="Open Sans"/>
              <a:cs typeface="Open Sans"/>
            </a:endParaRPr>
          </a:p>
          <a:p>
            <a:pPr marL="889000" lvl="1"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EDR systems are equipped with advanced monitoring and detection capabilities that identify potential threats by seeking out suspicious behavior.</a:t>
            </a: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679967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algn="l">
              <a:buFont typeface="+mj-lt"/>
              <a:buAutoNum type="arabicPeriod"/>
            </a:pPr>
            <a:r>
              <a:rPr lang="en-US" b="1" i="0">
                <a:solidFill>
                  <a:srgbClr val="222222"/>
                </a:solidFill>
                <a:effectLst/>
                <a:highlight>
                  <a:srgbClr val="FFFFFF"/>
                </a:highlight>
                <a:latin typeface="Noto serif" panose="02020600060500020200" pitchFamily="18" charset="0"/>
              </a:rPr>
              <a:t>Data collection</a:t>
            </a:r>
            <a:r>
              <a:rPr lang="en-US" b="0" i="0">
                <a:solidFill>
                  <a:srgbClr val="222222"/>
                </a:solidFill>
                <a:effectLst/>
                <a:highlight>
                  <a:srgbClr val="FFFFFF"/>
                </a:highlight>
                <a:latin typeface="Noto serif" panose="02020600060500020200" pitchFamily="18" charset="0"/>
              </a:rPr>
              <a:t>: EDR solutions continuously collect data from endpoints, including system logs, file changes, network activity, and application behavior.</a:t>
            </a:r>
          </a:p>
          <a:p>
            <a:pPr algn="l">
              <a:buFont typeface="+mj-lt"/>
              <a:buAutoNum type="arabicPeriod"/>
            </a:pPr>
            <a:r>
              <a:rPr lang="en-US" b="1" i="0">
                <a:solidFill>
                  <a:srgbClr val="222222"/>
                </a:solidFill>
                <a:effectLst/>
                <a:highlight>
                  <a:srgbClr val="FFFFFF"/>
                </a:highlight>
                <a:latin typeface="Noto serif" panose="02020600060500020200" pitchFamily="18" charset="0"/>
              </a:rPr>
              <a:t>Detection</a:t>
            </a:r>
            <a:r>
              <a:rPr lang="en-US" b="0" i="0">
                <a:solidFill>
                  <a:srgbClr val="222222"/>
                </a:solidFill>
                <a:effectLst/>
                <a:highlight>
                  <a:srgbClr val="FFFFFF"/>
                </a:highlight>
                <a:latin typeface="Noto serif" panose="02020600060500020200" pitchFamily="18" charset="0"/>
              </a:rPr>
              <a:t>: Using a combination of signature-based and behavior-based analysis, EDR identifies anomalies and potentially malicious activities. It compares the collected data against known threat indicators and behavioral patterns.</a:t>
            </a:r>
          </a:p>
          <a:p>
            <a:pPr algn="l">
              <a:buFont typeface="+mj-lt"/>
              <a:buAutoNum type="arabicPeriod"/>
            </a:pPr>
            <a:r>
              <a:rPr lang="en-US" b="1" i="0">
                <a:solidFill>
                  <a:srgbClr val="222222"/>
                </a:solidFill>
                <a:effectLst/>
                <a:highlight>
                  <a:srgbClr val="FFFFFF"/>
                </a:highlight>
                <a:latin typeface="Noto serif" panose="02020600060500020200" pitchFamily="18" charset="0"/>
              </a:rPr>
              <a:t>Alerting</a:t>
            </a:r>
            <a:r>
              <a:rPr lang="en-US" b="0" i="0">
                <a:solidFill>
                  <a:srgbClr val="222222"/>
                </a:solidFill>
                <a:effectLst/>
                <a:highlight>
                  <a:srgbClr val="FFFFFF"/>
                </a:highlight>
                <a:latin typeface="Noto serif" panose="02020600060500020200" pitchFamily="18" charset="0"/>
              </a:rPr>
              <a:t>: When EDR detects a suspicious activity or potential threat, it generates alerts and notifications for security personnel to investigate further. These alerts are often ranked by severity, allowing security teams to prioritize their responses.</a:t>
            </a:r>
          </a:p>
          <a:p>
            <a:pPr algn="l">
              <a:buFont typeface="+mj-lt"/>
              <a:buAutoNum type="arabicPeriod"/>
            </a:pPr>
            <a:r>
              <a:rPr lang="en-US" b="1" i="0">
                <a:solidFill>
                  <a:srgbClr val="222222"/>
                </a:solidFill>
                <a:effectLst/>
                <a:highlight>
                  <a:srgbClr val="FFFFFF"/>
                </a:highlight>
                <a:latin typeface="Noto serif" panose="02020600060500020200" pitchFamily="18" charset="0"/>
              </a:rPr>
              <a:t>Response</a:t>
            </a:r>
            <a:r>
              <a:rPr lang="en-US" b="0" i="0">
                <a:solidFill>
                  <a:srgbClr val="222222"/>
                </a:solidFill>
                <a:effectLst/>
                <a:highlight>
                  <a:srgbClr val="FFFFFF"/>
                </a:highlight>
                <a:latin typeface="Noto serif" panose="02020600060500020200" pitchFamily="18" charset="0"/>
              </a:rPr>
              <a:t>: EDR empowers security teams to respond swiftly to threats. It provides tools to isolate compromised endpoints, contain threats, and remove malicious software.</a:t>
            </a:r>
          </a:p>
        </p:txBody>
      </p:sp>
    </p:spTree>
    <p:extLst>
      <p:ext uri="{BB962C8B-B14F-4D97-AF65-F5344CB8AC3E}">
        <p14:creationId xmlns:p14="http://schemas.microsoft.com/office/powerpoint/2010/main" val="1402520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Enhanced threat detection-</a:t>
            </a:r>
            <a:r>
              <a:rPr lang="en-US" sz="1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2"/>
                  </a:ext>
                </a:extLst>
              </a:rPr>
              <a:t>EDR goes beyond traditional antivirus by looking for unusual activity patterns that might indicate an attack, even if it's not previously known malware.</a:t>
            </a:r>
            <a:endParaRPr lang="en-US" sz="1200">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2"/>
                </a:ext>
              </a:extLs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Improved business Response-</a:t>
            </a:r>
            <a:r>
              <a:rPr lang="en-US" sz="1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2"/>
                  </a:ext>
                </a:extLst>
              </a:rPr>
              <a:t>EDR provides the data and insights needed to quickly identify and respond to security incidents, minimizing potential damage</a:t>
            </a:r>
            <a:r>
              <a:rPr lang="en-US" sz="1200">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2"/>
                  </a:ext>
                </a:extLst>
              </a:rPr>
              <a:t>. </a:t>
            </a:r>
            <a:endParaRPr lang="en-US" sz="1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2"/>
                </a:ext>
              </a:extLs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Advance Threat Hunting-</a:t>
            </a:r>
            <a:r>
              <a:rPr lang="en-US" sz="1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2"/>
                  </a:ext>
                </a:extLst>
              </a:rPr>
              <a:t>Security teams can use EDR tools to proactively hunt for threats within their network, even if they haven't triggered any specific alerts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2"/>
                  </a:ext>
                </a:extLst>
              </a:rPr>
              <a:t>Improved Visibility-</a:t>
            </a:r>
            <a:r>
              <a:rPr lang="en-US" sz="1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2"/>
                  </a:ext>
                </a:extLst>
              </a:rPr>
              <a:t>EDR provides a comprehensive view of endpoint activity across the network, helping security teams identify vulnerabilities and improve their overall security posture</a:t>
            </a:r>
            <a:endParaRPr lang="en-US"/>
          </a:p>
        </p:txBody>
      </p:sp>
      <p:sp>
        <p:nvSpPr>
          <p:cNvPr id="80" name="Google Shape;8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55000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Anitivirus uses signature based detection and signature base detection is capable of only detecting known malware. AV has limited response capability i.e it can quarantine or remove threats and that too limited to individual files</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EDR has advance detecting capability based on </a:t>
            </a:r>
            <a:r>
              <a:rPr lang="en-US" sz="1200" b="0" u="none" strike="noStrike" cap="none">
                <a:solidFill>
                  <a:srgbClr val="3F3F3F"/>
                </a:solidFill>
                <a:sym typeface="Arial"/>
              </a:rPr>
              <a:t>Anomaly-based and behavior detection and it can take broader action i.e isolate endpoints , block process and it has more broader view of endpoint activities</a:t>
            </a:r>
            <a:endParaRPr lang="en-US" sz="1200" b="0" i="0" u="none" strike="noStrike" cap="none">
              <a:solidFill>
                <a:srgbClr val="3F3F3F"/>
              </a:solidFill>
              <a:latin typeface="Open Sans" pitchFamily="2" charset="0"/>
              <a:ea typeface="Open Sans" pitchFamily="2" charset="0"/>
              <a:cs typeface="Open Sans" pitchFamily="2" charset="0"/>
              <a:sym typeface="Arial"/>
            </a:endParaRPr>
          </a:p>
          <a:p>
            <a:endParaRPr lang="en-US"/>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0471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Embedded system Hardening</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rPr>
              <a:t>Coding Standards</a:t>
            </a:r>
            <a:r>
              <a:rPr lang="en-US" sz="1200">
                <a:solidFill>
                  <a:srgbClr val="3F3F3F"/>
                </a:solidFill>
                <a:latin typeface="Open Sans"/>
                <a:ea typeface="Open Sans"/>
                <a:cs typeface="Open Sans"/>
              </a:rPr>
              <a:t>: Enforce secure coding practices to minimize vulnerabilities introduced during development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rPr>
              <a:t>Static Code Analysis</a:t>
            </a:r>
            <a:r>
              <a:rPr lang="en-US" sz="1200">
                <a:solidFill>
                  <a:srgbClr val="3F3F3F"/>
                </a:solidFill>
                <a:latin typeface="Open Sans"/>
                <a:ea typeface="Open Sans"/>
                <a:cs typeface="Open Sans"/>
              </a:rPr>
              <a:t>: Utilize static code analysis tools to identify potential vulnerabilities and coding errors early in the development process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rPr>
              <a:t>Essential Functionality</a:t>
            </a:r>
            <a:r>
              <a:rPr lang="en-US" sz="1200">
                <a:solidFill>
                  <a:srgbClr val="3F3F3F"/>
                </a:solidFill>
                <a:latin typeface="Open Sans"/>
                <a:ea typeface="Open Sans"/>
                <a:cs typeface="Open Sans"/>
              </a:rPr>
              <a:t>: Include only the necessary code and libraries for the embedded system's core operation</a:t>
            </a:r>
          </a:p>
          <a:p>
            <a:pPr>
              <a:lnSpc>
                <a:spcPts val="2400"/>
              </a:lnSpc>
              <a:buSzPts val="2200"/>
            </a:pPr>
            <a:r>
              <a:rPr lang="en-US" sz="1200" b="1">
                <a:solidFill>
                  <a:srgbClr val="3F3F3F"/>
                </a:solidFill>
                <a:latin typeface="Open Sans"/>
                <a:ea typeface="Open Sans"/>
                <a:cs typeface="Open Sans"/>
              </a:rPr>
              <a:t>Secure Boot</a:t>
            </a:r>
            <a:r>
              <a:rPr lang="en-US" sz="1200">
                <a:solidFill>
                  <a:srgbClr val="3F3F3F"/>
                </a:solidFill>
                <a:latin typeface="Open Sans"/>
                <a:ea typeface="Open Sans"/>
                <a:cs typeface="Open Sans"/>
              </a:rPr>
              <a:t>: Implement secure boot procedures to verify the integrity of firmware before execution, preventing unauthorized code from loading.</a:t>
            </a:r>
          </a:p>
          <a:p>
            <a:pPr marL="457200" marR="0" lvl="0" indent="-228600" algn="l" defTabSz="914400" rtl="0" eaLnBrk="1" fontAlgn="auto" latinLnBrk="0" hangingPunct="1">
              <a:lnSpc>
                <a:spcPts val="2400"/>
              </a:lnSpc>
              <a:spcBef>
                <a:spcPts val="0"/>
              </a:spcBef>
              <a:spcAft>
                <a:spcPts val="0"/>
              </a:spcAft>
              <a:buClr>
                <a:srgbClr val="000000"/>
              </a:buClr>
              <a:buSzPts val="2200"/>
              <a:buFont typeface="Arial"/>
              <a:buNone/>
              <a:tabLst/>
              <a:defRPr/>
            </a:pPr>
            <a:r>
              <a:rPr lang="en-US" sz="1200" b="1">
                <a:solidFill>
                  <a:srgbClr val="3F3F3F"/>
                </a:solidFill>
                <a:latin typeface="Open Sans"/>
                <a:ea typeface="Open Sans"/>
                <a:cs typeface="Open Sans"/>
              </a:rPr>
              <a:t>Code Security</a:t>
            </a:r>
            <a:r>
              <a:rPr lang="en-US" sz="1200">
                <a:solidFill>
                  <a:srgbClr val="3F3F3F"/>
                </a:solidFill>
                <a:latin typeface="Open Sans"/>
                <a:ea typeface="Open Sans"/>
                <a:cs typeface="Open Sans"/>
              </a:rPr>
              <a:t>: Use secure coding practices and code scanning tools to identify and eliminate vulnerabilities in the embedded software</a:t>
            </a:r>
          </a:p>
          <a:p>
            <a:pPr>
              <a:lnSpc>
                <a:spcPts val="2400"/>
              </a:lnSpc>
              <a:buSzPts val="2200"/>
            </a:pPr>
            <a:endParaRPr lang="en-US" sz="1200">
              <a:solidFill>
                <a:srgbClr val="3F3F3F"/>
              </a:solidFill>
              <a:latin typeface="Open Sans"/>
              <a:ea typeface="Open Sans"/>
              <a:cs typeface="Open Sans"/>
            </a:endParaRPr>
          </a:p>
          <a:p>
            <a:r>
              <a:rPr lang="en-US" sz="1600" b="0" i="0">
                <a:solidFill>
                  <a:srgbClr val="E3E3E3"/>
                </a:solidFill>
                <a:effectLst/>
                <a:latin typeface="Google Sans"/>
              </a:rPr>
              <a:t>.</a:t>
            </a:r>
            <a:r>
              <a:rPr lang="en-US" sz="1600">
                <a:solidFill>
                  <a:srgbClr val="3F3F3F"/>
                </a:solidFill>
                <a:latin typeface="Open Sans"/>
                <a:ea typeface="Open Sans"/>
                <a:cs typeface="Open Sans"/>
              </a:rPr>
              <a:t> </a:t>
            </a:r>
            <a:endParaRPr lang="en-US" sz="1600" b="0" i="0">
              <a:solidFill>
                <a:srgbClr val="E3E3E3"/>
              </a:solidFill>
              <a:effectLst/>
              <a:latin typeface="Google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854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889000" lvl="1"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XDR, or Extended Detection and Response, is an advanced security solution that expands on EDR (Endpoint Detection and Response).</a:t>
            </a:r>
          </a:p>
          <a:p>
            <a:pPr marL="889000" lvl="1" indent="-342900">
              <a:lnSpc>
                <a:spcPct val="114000"/>
              </a:lnSpc>
              <a:buClr>
                <a:srgbClr val="3F3F3F"/>
              </a:buClr>
              <a:buSzPts val="2200"/>
              <a:buFont typeface="Arial" panose="020B0604020202020204" pitchFamily="34" charset="0"/>
              <a:buChar char="•"/>
            </a:pPr>
            <a:endParaRPr lang="en-US" sz="1200">
              <a:solidFill>
                <a:srgbClr val="3F3F3F"/>
              </a:solidFill>
              <a:latin typeface="Open Sans"/>
              <a:ea typeface="Open Sans"/>
              <a:cs typeface="Open Sans"/>
            </a:endParaRPr>
          </a:p>
          <a:p>
            <a:pPr marL="889000" lvl="1"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 While EDR focuses on securing individual devices, XDR takes a broader approach, extending threat detection and response capabilities across the entire IT infrastructure. </a:t>
            </a:r>
          </a:p>
          <a:p>
            <a:pPr marL="889000" lvl="1" indent="-342900">
              <a:lnSpc>
                <a:spcPct val="114000"/>
              </a:lnSpc>
              <a:buClr>
                <a:srgbClr val="3F3F3F"/>
              </a:buClr>
              <a:buSzPts val="2200"/>
              <a:buFont typeface="Arial" panose="020B0604020202020204" pitchFamily="34" charset="0"/>
              <a:buChar char="•"/>
            </a:pPr>
            <a:endParaRPr lang="en-US" sz="1200">
              <a:solidFill>
                <a:srgbClr val="3F3F3F"/>
              </a:solidFill>
              <a:latin typeface="Open Sans"/>
              <a:ea typeface="Open Sans"/>
              <a:cs typeface="Open Sans"/>
            </a:endParaRPr>
          </a:p>
          <a:p>
            <a:pPr marL="889000" lvl="1"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XDR covers a wider range of security data sources, providing a comprehensive view of the organization’s digital environment and enabling security teams to detect and respond to threats across the entire attack surface.</a:t>
            </a: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902623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a:t>Unified Visibility:</a:t>
            </a:r>
            <a:r>
              <a:rPr lang="en-US"/>
              <a:t> XDR goes beyond endpoint data. It integrates data from various security tools across your network, including firewalls, intrusion detection systems (IDS), email security, cloud platforms, and user activity. This unified view provides a more comprehensive picture of potential security threats.</a:t>
            </a:r>
          </a:p>
          <a:p>
            <a:pPr marL="0" lvl="0" indent="0" algn="l" rtl="0">
              <a:lnSpc>
                <a:spcPct val="100000"/>
              </a:lnSpc>
              <a:spcBef>
                <a:spcPts val="0"/>
              </a:spcBef>
              <a:spcAft>
                <a:spcPts val="0"/>
              </a:spcAft>
              <a:buSzPts val="1400"/>
              <a:buNone/>
            </a:pPr>
            <a:r>
              <a:rPr lang="en-US" b="1"/>
              <a:t>Advanced Analytics:</a:t>
            </a:r>
            <a:r>
              <a:rPr lang="en-US"/>
              <a:t> XDR leverages advanced analytics to correlate data from various sources. This allows it to identify complex threats and connections between seemingly isolated events that EDR might miss.</a:t>
            </a:r>
          </a:p>
          <a:p>
            <a:pPr marL="0" lvl="0" indent="0" algn="l" rtl="0">
              <a:lnSpc>
                <a:spcPct val="100000"/>
              </a:lnSpc>
              <a:spcBef>
                <a:spcPts val="0"/>
              </a:spcBef>
              <a:spcAft>
                <a:spcPts val="0"/>
              </a:spcAft>
              <a:buSzPts val="1400"/>
              <a:buNone/>
            </a:pPr>
            <a:r>
              <a:rPr lang="en-US" b="1"/>
              <a:t>Improved Threat Hunting:</a:t>
            </a:r>
            <a:r>
              <a:rPr lang="en-US"/>
              <a:t> Security teams can use XDR to proactively hunt for threats across the entire network environment, not just on individual endpoints. This enables early detection and faster response to emerging threats.</a:t>
            </a:r>
          </a:p>
          <a:p>
            <a:pPr marL="0" lvl="0" indent="0" algn="l" rtl="0">
              <a:lnSpc>
                <a:spcPct val="100000"/>
              </a:lnSpc>
              <a:spcBef>
                <a:spcPts val="0"/>
              </a:spcBef>
              <a:spcAft>
                <a:spcPts val="0"/>
              </a:spcAft>
              <a:buSzPts val="1400"/>
              <a:buNone/>
            </a:pPr>
            <a:r>
              <a:rPr lang="en-US" b="1"/>
              <a:t>Simplified Management:</a:t>
            </a:r>
            <a:r>
              <a:rPr lang="en-US"/>
              <a:t> By consolidating security data into a single platform, XDR simplifies security management for IT teams. They can view security posture, investigate incidents, and manage responses from a central location</a:t>
            </a:r>
          </a:p>
          <a:p>
            <a:pPr marL="0" lvl="0" indent="0" algn="l" rtl="0">
              <a:lnSpc>
                <a:spcPct val="100000"/>
              </a:lnSpc>
              <a:spcBef>
                <a:spcPts val="0"/>
              </a:spcBef>
              <a:spcAft>
                <a:spcPts val="0"/>
              </a:spcAft>
              <a:buSzPts val="1400"/>
              <a:buNone/>
            </a:pPr>
            <a:endParaRPr lang="en-US"/>
          </a:p>
          <a:p>
            <a:pPr marL="228600" indent="0" algn="l">
              <a:buFont typeface="+mj-lt"/>
              <a:buNone/>
            </a:pPr>
            <a:endParaRPr lang="en-US" b="0" i="0">
              <a:solidFill>
                <a:srgbClr val="222222"/>
              </a:solidFill>
              <a:effectLst/>
              <a:highlight>
                <a:srgbClr val="FFFFFF"/>
              </a:highlight>
              <a:latin typeface="Noto serif" panose="02020600060500020200" pitchFamily="18" charset="0"/>
            </a:endParaRPr>
          </a:p>
        </p:txBody>
      </p:sp>
    </p:spTree>
    <p:extLst>
      <p:ext uri="{BB962C8B-B14F-4D97-AF65-F5344CB8AC3E}">
        <p14:creationId xmlns:p14="http://schemas.microsoft.com/office/powerpoint/2010/main" val="105779044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chemeClr val="lt1"/>
              </a:solidFill>
              <a:latin typeface="Open Sans"/>
              <a:ea typeface="Open Sans"/>
              <a:cs typeface="Open Sans"/>
              <a:sym typeface="Open Sans"/>
            </a:endParaRPr>
          </a:p>
          <a:p>
            <a:r>
              <a:rPr lang="en-US" b="1"/>
              <a:t>Benefits of XDR:</a:t>
            </a:r>
            <a:endParaRPr lang="en-US"/>
          </a:p>
          <a:p>
            <a:pPr>
              <a:buFont typeface="Arial" panose="020B0604020202020204" pitchFamily="34" charset="0"/>
              <a:buChar char="•"/>
            </a:pPr>
            <a:r>
              <a:rPr lang="en-US" b="1"/>
              <a:t>Enhanced Threat Detection:</a:t>
            </a:r>
            <a:r>
              <a:rPr lang="en-US"/>
              <a:t> XDR's broader visibility and advanced analytics enable more effective detection of sophisticated cyberattacks that might bypass traditional security measures.</a:t>
            </a:r>
          </a:p>
          <a:p>
            <a:pPr>
              <a:buFont typeface="Arial" panose="020B0604020202020204" pitchFamily="34" charset="0"/>
              <a:buChar char="•"/>
            </a:pPr>
            <a:r>
              <a:rPr lang="en-US" b="1"/>
              <a:t>Faster Incident Response:</a:t>
            </a:r>
            <a:r>
              <a:rPr lang="en-US"/>
              <a:t> By correlating data from various sources, XDR helps security teams pinpoint the root cause of incidents faster and take decisive action to mitigate damage.</a:t>
            </a:r>
          </a:p>
          <a:p>
            <a:pPr>
              <a:buFont typeface="Arial" panose="020B0604020202020204" pitchFamily="34" charset="0"/>
              <a:buChar char="•"/>
            </a:pPr>
            <a:r>
              <a:rPr lang="en-US" b="1"/>
              <a:t>Improved Security Posture:</a:t>
            </a:r>
            <a:r>
              <a:rPr lang="en-US"/>
              <a:t> The comprehensive view provided by XDR allows organizations to identify security gaps and vulnerabilities across their entire IT infrastructure, enabling them to improve their overall security posture.</a:t>
            </a:r>
          </a:p>
          <a:p>
            <a:pPr>
              <a:buFont typeface="Arial" panose="020B0604020202020204" pitchFamily="34" charset="0"/>
              <a:buChar char="•"/>
            </a:pPr>
            <a:r>
              <a:rPr lang="en-US" b="1"/>
              <a:t>Streamlined Security Operations:</a:t>
            </a:r>
            <a:r>
              <a:rPr lang="en-US"/>
              <a:t> XDR simplifies security management by consolidating data and streamlining workflows, allowing security teams to work more efficiently.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chemeClr val="lt1"/>
              </a:solidFill>
              <a:latin typeface="Open Sans"/>
              <a:ea typeface="Open Sans"/>
              <a:cs typeface="Open Sans"/>
              <a:sym typeface="Open Sans"/>
            </a:endParaRPr>
          </a:p>
        </p:txBody>
      </p:sp>
      <p:sp>
        <p:nvSpPr>
          <p:cNvPr id="80" name="Google Shape;8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6948754"/>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a:p>
        </p:txBody>
      </p:sp>
      <p:sp>
        <p:nvSpPr>
          <p:cNvPr id="144" name="Google Shape;144;p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5025860"/>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0" lvl="0" indent="0" algn="l" rtl="0">
              <a:lnSpc>
                <a:spcPct val="100000"/>
              </a:lnSpc>
              <a:spcBef>
                <a:spcPts val="0"/>
              </a:spcBef>
              <a:spcAft>
                <a:spcPts val="0"/>
              </a:spcAft>
              <a:buClr>
                <a:schemeClr val="dk1"/>
              </a:buClr>
              <a:buSzPts val="1200"/>
              <a:buFont typeface="Calibri"/>
              <a:buNone/>
            </a:pPr>
            <a:endParaRPr lang="en-US"/>
          </a:p>
          <a:p>
            <a:pPr marL="0" lvl="0" indent="0" algn="l" rtl="0">
              <a:lnSpc>
                <a:spcPct val="100000"/>
              </a:lnSpc>
              <a:spcBef>
                <a:spcPts val="0"/>
              </a:spcBef>
              <a:spcAft>
                <a:spcPts val="0"/>
              </a:spcAft>
              <a:buClr>
                <a:schemeClr val="dk1"/>
              </a:buClr>
              <a:buSzPts val="1200"/>
              <a:buFont typeface="Calibri"/>
              <a:buNone/>
            </a:pPr>
            <a:r>
              <a:rPr lang="en-US"/>
              <a:t>Secure Protocols</a:t>
            </a:r>
          </a:p>
          <a:p>
            <a:pPr marL="0" lvl="0" indent="0" algn="l" rtl="0">
              <a:lnSpc>
                <a:spcPct val="100000"/>
              </a:lnSpc>
              <a:spcBef>
                <a:spcPts val="0"/>
              </a:spcBef>
              <a:spcAft>
                <a:spcPts val="0"/>
              </a:spcAft>
              <a:buClr>
                <a:schemeClr val="dk1"/>
              </a:buClr>
              <a:buSzPts val="1200"/>
              <a:buFont typeface="Calibri"/>
              <a:buNone/>
            </a:pPr>
            <a:endParaRPr lang="en-US"/>
          </a:p>
          <a:p>
            <a:pPr marL="0" lvl="0" indent="0" algn="l" rtl="0">
              <a:lnSpc>
                <a:spcPct val="100000"/>
              </a:lnSpc>
              <a:spcBef>
                <a:spcPts val="0"/>
              </a:spcBef>
              <a:spcAft>
                <a:spcPts val="0"/>
              </a:spcAft>
              <a:buClr>
                <a:schemeClr val="dk1"/>
              </a:buClr>
              <a:buSzPts val="1200"/>
              <a:buFont typeface="Calibri"/>
              <a:buNone/>
            </a:pPr>
            <a:r>
              <a:rPr lang="en-US"/>
              <a:t>A secure protocol is a set of rules that define how data is transmitted securely between two or more parties. These protocols typically involve encryption, which scrambles data into an unreadable format, and authentication, which verifies the identity of the communicating parties.</a:t>
            </a:r>
          </a:p>
        </p:txBody>
      </p:sp>
      <p:sp>
        <p:nvSpPr>
          <p:cNvPr id="203" name="Google Shape;20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84174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0" lvl="0" indent="0" algn="l" rtl="0">
              <a:lnSpc>
                <a:spcPct val="100000"/>
              </a:lnSpc>
              <a:spcBef>
                <a:spcPts val="0"/>
              </a:spcBef>
              <a:spcAft>
                <a:spcPts val="0"/>
              </a:spcAft>
              <a:buClr>
                <a:schemeClr val="dk1"/>
              </a:buClr>
              <a:buSzPts val="12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a:t>DNSSES-</a:t>
            </a:r>
            <a:r>
              <a:rPr lang="en-GB" sz="1200">
                <a:solidFill>
                  <a:srgbClr val="3F3F3F"/>
                </a:solidFill>
                <a:latin typeface="Open Sans"/>
                <a:ea typeface="Open Sans"/>
                <a:cs typeface="Open Sans"/>
              </a:rPr>
              <a:t>DNSSEC (Domain Name System Security Extensions) is a set of extensions to the DNS protocol that, using cryptography, enables origin authentication of DNS data, authenticated denial of existence, and data integrity, but does not extend to availability or confidentiality</a:t>
            </a:r>
            <a:endParaRPr lang="en-IN"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IN"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a:t>Secure Shell-</a:t>
            </a:r>
            <a:r>
              <a:rPr lang="en-GB" sz="1200">
                <a:solidFill>
                  <a:srgbClr val="3F3F3F"/>
                </a:solidFill>
                <a:latin typeface="Open Sans"/>
                <a:ea typeface="Open Sans"/>
                <a:cs typeface="Open Sans"/>
              </a:rPr>
              <a:t>The Secure Shell (SSH) protocol is an encrypted remote terminal connection program used for remote connections to a server. SSH uses asymmetric encryption but generally requires an independent source of trust with a server, such as manually receiving a server key, to operate. SSH uses TCP port 22 as its default port</a:t>
            </a: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200"/>
              <a:buFont typeface="Calibri"/>
              <a:buNone/>
            </a:pPr>
            <a:endParaRPr/>
          </a:p>
        </p:txBody>
      </p:sp>
      <p:sp>
        <p:nvSpPr>
          <p:cNvPr id="332" name="Google Shape;3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691743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685800" lvl="1" indent="0">
              <a:lnSpc>
                <a:spcPct val="114000"/>
              </a:lnSpc>
              <a:buClr>
                <a:srgbClr val="3F3F3F"/>
              </a:buClr>
              <a:buSzPts val="2200"/>
              <a:buNone/>
            </a:pPr>
            <a:r>
              <a:rPr lang="en-US"/>
              <a:t>S/MIME-</a:t>
            </a:r>
            <a:r>
              <a:rPr lang="en-GB" sz="1200">
                <a:solidFill>
                  <a:srgbClr val="3F3F3F"/>
                </a:solidFill>
                <a:latin typeface="Open Sans"/>
                <a:ea typeface="Open Sans"/>
                <a:cs typeface="Open Sans"/>
              </a:rPr>
              <a:t>S/MIME (Secure/Multipurpose Internet Mail Extensions) is a standard for public key encryption and signing of MIME data in e-mails. S/MIME is designed to provide cryptographic protections to e-mails and is built into most of modern e-mail software to facilitate interoperability.</a:t>
            </a:r>
          </a:p>
          <a:p>
            <a:pPr marL="685800" lvl="1" indent="0">
              <a:lnSpc>
                <a:spcPct val="114000"/>
              </a:lnSpc>
              <a:buClr>
                <a:srgbClr val="3F3F3F"/>
              </a:buClr>
              <a:buSzPts val="2200"/>
              <a:buNone/>
            </a:pPr>
            <a:endParaRPr lang="en-GB" sz="1200">
              <a:solidFill>
                <a:srgbClr val="3F3F3F"/>
              </a:solidFill>
              <a:latin typeface="Open Sans"/>
              <a:ea typeface="Open Sans"/>
              <a:cs typeface="Open Sans"/>
            </a:endParaRPr>
          </a:p>
          <a:p>
            <a:pPr marL="685800" lvl="1" indent="0">
              <a:lnSpc>
                <a:spcPct val="114000"/>
              </a:lnSpc>
              <a:buClr>
                <a:srgbClr val="3F3F3F"/>
              </a:buClr>
              <a:buSzPts val="2200"/>
              <a:buFont typeface="Arial"/>
              <a:buNone/>
            </a:pPr>
            <a:r>
              <a:rPr lang="en-GB" sz="1200">
                <a:solidFill>
                  <a:srgbClr val="3F3F3F"/>
                </a:solidFill>
                <a:latin typeface="Open Sans"/>
                <a:ea typeface="Open Sans"/>
                <a:cs typeface="Open Sans"/>
              </a:rPr>
              <a:t>SRTP-The Secure Real-time Transport Protocol (SRTP) is a network protocol for securely delivering audio and video over IP networks.SRTP uses cryptography to provide encryption, message authentication and integrity, and replay protection to the RTP data</a:t>
            </a:r>
            <a:endParaRPr lang="en-IN" sz="1200">
              <a:solidFill>
                <a:srgbClr val="3F3F3F"/>
              </a:solidFill>
              <a:latin typeface="Open Sans"/>
              <a:ea typeface="Open Sans"/>
              <a:cs typeface="Open Sans"/>
            </a:endParaRPr>
          </a:p>
          <a:p>
            <a:pPr marL="685800" lvl="1" indent="0">
              <a:lnSpc>
                <a:spcPct val="114000"/>
              </a:lnSpc>
              <a:buClr>
                <a:srgbClr val="3F3F3F"/>
              </a:buClr>
              <a:buSzPts val="2200"/>
              <a:buNone/>
            </a:pP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200"/>
              <a:buFont typeface="Calibri"/>
              <a:buNone/>
            </a:pPr>
            <a:endParaRPr/>
          </a:p>
        </p:txBody>
      </p:sp>
      <p:sp>
        <p:nvSpPr>
          <p:cNvPr id="332" name="Google Shape;3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8511177"/>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0" lvl="0" indent="0" algn="l" rtl="0">
              <a:lnSpc>
                <a:spcPct val="100000"/>
              </a:lnSpc>
              <a:spcBef>
                <a:spcPts val="0"/>
              </a:spcBef>
              <a:spcAft>
                <a:spcPts val="0"/>
              </a:spcAft>
              <a:buClr>
                <a:schemeClr val="dk1"/>
              </a:buClr>
              <a:buSzPts val="1200"/>
              <a:buFont typeface="Calibri"/>
              <a:buNone/>
            </a:pPr>
            <a:endParaRPr lang="en-US"/>
          </a:p>
          <a:p>
            <a:pPr marL="457200" lvl="1" indent="-457200">
              <a:lnSpc>
                <a:spcPct val="114000"/>
              </a:lnSpc>
              <a:buClr>
                <a:srgbClr val="3F3F3F"/>
              </a:buClr>
              <a:buSzPts val="2200"/>
              <a:buFont typeface="Arial"/>
              <a:buChar char="•"/>
            </a:pPr>
            <a:r>
              <a:rPr lang="en-US"/>
              <a:t>LDAPS- </a:t>
            </a:r>
            <a:r>
              <a:rPr lang="en-GB" sz="1200">
                <a:solidFill>
                  <a:srgbClr val="3F3F3F"/>
                </a:solidFill>
                <a:latin typeface="Open Sans"/>
                <a:ea typeface="Open Sans"/>
                <a:cs typeface="Open Sans"/>
              </a:rPr>
              <a:t>LDAP is the primary protocol for transmitting directory information. By default, Lightweight Directory Access Protocol (LDAP) traffic is transmitted insecurely. You can make LDAP traffic secure by using it with SSL/TLS, known as LDAP Secure (LDAPS). Commonly, LDAP is enabled over SSL/TLS by using a certificate from a trusted certificate authority (CA).LDAPS communication occurs over port TCP 636.</a:t>
            </a:r>
          </a:p>
          <a:p>
            <a:pPr marL="457200" lvl="1" indent="-457200">
              <a:lnSpc>
                <a:spcPct val="114000"/>
              </a:lnSpc>
              <a:buClr>
                <a:srgbClr val="3F3F3F"/>
              </a:buClr>
              <a:buSzPts val="2200"/>
              <a:buFont typeface="Arial"/>
              <a:buChar char="•"/>
            </a:pPr>
            <a:endParaRPr lang="en-GB" sz="1200">
              <a:solidFill>
                <a:srgbClr val="3F3F3F"/>
              </a:solidFill>
              <a:latin typeface="Open Sans"/>
              <a:ea typeface="Open Sans"/>
              <a:cs typeface="Open Sans"/>
            </a:endParaRPr>
          </a:p>
          <a:p>
            <a:pPr marL="457200" lvl="1" indent="-457200">
              <a:lnSpc>
                <a:spcPct val="114000"/>
              </a:lnSpc>
              <a:buClr>
                <a:srgbClr val="3F3F3F"/>
              </a:buClr>
              <a:buSzPts val="2200"/>
              <a:buFont typeface="Arial"/>
              <a:buChar char="•"/>
            </a:pPr>
            <a:r>
              <a:rPr lang="en-GB" sz="1200">
                <a:solidFill>
                  <a:srgbClr val="3F3F3F"/>
                </a:solidFill>
                <a:latin typeface="Open Sans"/>
                <a:ea typeface="Open Sans"/>
                <a:cs typeface="Open Sans"/>
              </a:rPr>
              <a:t>SNMP v3-SNMP is an application layer protocol, part of the IP suite of protocols, and can be used to manage and monitor devices, including network devices, computers, and other devices connected to the IP network. All versions of SNMP require ports 161 and 162 to be open on a firewall. SNMPv3 was developed specifically to address the security concerns and vulnerabilities of SNMPv1 and SNMPv2</a:t>
            </a:r>
            <a:endParaRPr lang="en-US" sz="1200">
              <a:solidFill>
                <a:srgbClr val="3F3F3F"/>
              </a:solidFill>
              <a:latin typeface="Open Sans"/>
              <a:ea typeface="Open Sans"/>
              <a:cs typeface="Open Sans"/>
            </a:endParaRPr>
          </a:p>
          <a:p>
            <a:pPr marL="457200" lvl="1" indent="-457200">
              <a:lnSpc>
                <a:spcPct val="114000"/>
              </a:lnSpc>
              <a:buClr>
                <a:srgbClr val="3F3F3F"/>
              </a:buClr>
              <a:buSzPts val="2200"/>
              <a:buFont typeface="Arial"/>
              <a:buChar char="•"/>
            </a:pP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200"/>
              <a:buFont typeface="Calibri"/>
              <a:buNone/>
            </a:pPr>
            <a:endParaRPr/>
          </a:p>
        </p:txBody>
      </p:sp>
      <p:sp>
        <p:nvSpPr>
          <p:cNvPr id="332" name="Google Shape;3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210122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sz="1200" b="0"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a:solidFill>
                  <a:srgbClr val="3F3F3F"/>
                </a:solidFill>
                <a:latin typeface="Open Sans"/>
                <a:ea typeface="Open Sans"/>
                <a:cs typeface="Open Sans"/>
                <a:sym typeface="Open Sans"/>
              </a:rPr>
              <a:t>IMAPS-</a:t>
            </a:r>
            <a:r>
              <a:rPr lang="en-US"/>
              <a:t>This is the most common and recommended way. IMAPS uses SSL/TLS (Secure Sockets Layer/Transport Layer Security) to encrypt the entire communication channel between your email client and the mail server. </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sz="1200" b="0" i="0" u="none" strike="noStrike" cap="none">
              <a:solidFill>
                <a:srgbClr val="3F3F3F"/>
              </a:solidFill>
              <a:latin typeface="Open Sans"/>
              <a:ea typeface="Open Sans"/>
              <a:cs typeface="Open Sans"/>
              <a:sym typeface="Open Sans"/>
            </a:endParaRPr>
          </a:p>
          <a:p>
            <a:r>
              <a:rPr lang="en-US" sz="1200" b="0" i="0" u="none" strike="noStrike" cap="none">
                <a:solidFill>
                  <a:srgbClr val="3F3F3F"/>
                </a:solidFill>
                <a:latin typeface="Open Sans"/>
                <a:ea typeface="Open Sans"/>
                <a:cs typeface="Open Sans"/>
                <a:sym typeface="Open Sans"/>
              </a:rPr>
              <a:t>Https-</a:t>
            </a:r>
            <a:r>
              <a:rPr lang="en-US"/>
              <a:t>HTTPS stands for Hypertext Transfer Protocol Secure. It's the secure version of HTTP, the foundation of communication between web browsers and websites.it encrypts the communication between your browser and the website you're visiting. This encryption scrambles the data being sent back and forth, making it unreadable to anyone eavesdropping on the network.</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sz="1200" b="0" i="0" u="none" strike="noStrike" cap="none">
              <a:solidFill>
                <a:srgbClr val="3F3F3F"/>
              </a:solidFill>
              <a:latin typeface="Open Sans"/>
              <a:ea typeface="Open Sans"/>
              <a:cs typeface="Open Sans"/>
              <a:sym typeface="Open Sans"/>
            </a:endParaRPr>
          </a:p>
        </p:txBody>
      </p:sp>
      <p:sp>
        <p:nvSpPr>
          <p:cNvPr id="332" name="Google Shape;3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028366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0" lvl="0" indent="0" algn="l" rtl="0">
              <a:lnSpc>
                <a:spcPct val="100000"/>
              </a:lnSpc>
              <a:spcBef>
                <a:spcPts val="0"/>
              </a:spcBef>
              <a:spcAft>
                <a:spcPts val="0"/>
              </a:spcAft>
              <a:buClr>
                <a:schemeClr val="dk1"/>
              </a:buClr>
              <a:buSzPts val="1200"/>
              <a:buFont typeface="Calibri"/>
              <a:buNone/>
            </a:pPr>
            <a:endParaRPr lang="en-US"/>
          </a:p>
          <a:p>
            <a:pPr marL="546100" lvl="1" indent="0">
              <a:lnSpc>
                <a:spcPct val="114000"/>
              </a:lnSpc>
              <a:buClr>
                <a:srgbClr val="3F3F3F"/>
              </a:buClr>
              <a:buSzPts val="2200"/>
              <a:buFont typeface="Arial" panose="020B0604020202020204" pitchFamily="34" charset="0"/>
              <a:buNone/>
            </a:pPr>
            <a:r>
              <a:rPr lang="en-US"/>
              <a:t>FTPS:</a:t>
            </a:r>
            <a:r>
              <a:rPr lang="en-GB" sz="1200">
                <a:solidFill>
                  <a:srgbClr val="3F3F3F"/>
                </a:solidFill>
                <a:latin typeface="Open Sans"/>
                <a:ea typeface="Open Sans"/>
                <a:cs typeface="Open Sans"/>
              </a:rPr>
              <a:t>FTPS is the implementation of FTP over an SSL/TLS-secured channel. This supports complete FTP compatibility yet provides the encryption protections enabled by SSL/TLS. FTPS uses TCP ports 989 and 990</a:t>
            </a:r>
          </a:p>
          <a:p>
            <a:pPr marL="546100" lvl="1" indent="0">
              <a:lnSpc>
                <a:spcPct val="114000"/>
              </a:lnSpc>
              <a:buClr>
                <a:srgbClr val="3F3F3F"/>
              </a:buClr>
              <a:buSzPts val="2200"/>
              <a:buFont typeface="Arial" panose="020B0604020202020204" pitchFamily="34" charset="0"/>
              <a:buNone/>
            </a:pPr>
            <a:endParaRPr lang="en-GB" sz="1200">
              <a:solidFill>
                <a:srgbClr val="3F3F3F"/>
              </a:solidFill>
              <a:latin typeface="Open Sans"/>
              <a:ea typeface="Open Sans"/>
              <a:cs typeface="Open Sans"/>
            </a:endParaRPr>
          </a:p>
          <a:p>
            <a:pPr marL="546100" lvl="1" indent="0">
              <a:lnSpc>
                <a:spcPct val="114000"/>
              </a:lnSpc>
              <a:buClr>
                <a:srgbClr val="3F3F3F"/>
              </a:buClr>
              <a:buSzPts val="2200"/>
              <a:buFont typeface="Arial" panose="020B0604020202020204" pitchFamily="34" charset="0"/>
              <a:buNone/>
            </a:pPr>
            <a:r>
              <a:rPr lang="en-GB" sz="1200">
                <a:solidFill>
                  <a:srgbClr val="3F3F3F"/>
                </a:solidFill>
                <a:latin typeface="Open Sans"/>
                <a:ea typeface="Open Sans"/>
                <a:cs typeface="Open Sans"/>
              </a:rPr>
              <a:t>SFTP:</a:t>
            </a:r>
            <a:r>
              <a:rPr lang="en-US"/>
              <a:t>This is a completely different protocol built on top of SSH (Secure Shell). SSH is a general-purpose protocol for secure remote access, and SFTP is a subsystem of SSH specifically designed for secure file transfer.</a:t>
            </a: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200"/>
              <a:buFont typeface="Calibri"/>
              <a:buNone/>
            </a:pPr>
            <a:endParaRPr/>
          </a:p>
        </p:txBody>
      </p:sp>
      <p:sp>
        <p:nvSpPr>
          <p:cNvPr id="332" name="Google Shape;3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1909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342900" indent="-342900">
              <a:buFont typeface="Arial"/>
              <a:buChar char="•"/>
            </a:pPr>
            <a:r>
              <a:rPr lang="en-US" sz="1200">
                <a:solidFill>
                  <a:srgbClr val="3F3F3F"/>
                </a:solidFill>
                <a:latin typeface="Open Sans"/>
                <a:ea typeface="Open Sans"/>
                <a:cs typeface="Open Sans"/>
              </a:rPr>
              <a:t>IoT stands for Internet of Things. It refers to the network of physical devices, vehicles, home appliances, and other items embedded with electronics, software, sensors, actuators, and connectivity which allows these objects to connect and exchange data.</a:t>
            </a:r>
          </a:p>
          <a:p>
            <a:pPr marL="342900" indent="-342900">
              <a:buFont typeface="Arial"/>
              <a:buChar char="•"/>
            </a:pPr>
            <a:endParaRPr lang="en-US" sz="1200">
              <a:solidFill>
                <a:srgbClr val="3F3F3F"/>
              </a:solidFill>
              <a:latin typeface="Open Sans"/>
              <a:ea typeface="Open Sans"/>
              <a:cs typeface="Open Sans"/>
            </a:endParaRPr>
          </a:p>
          <a:p>
            <a:pPr marL="342900" indent="-342900">
              <a:buFont typeface="Arial"/>
              <a:buChar char="•"/>
            </a:pPr>
            <a:r>
              <a:rPr lang="en-US" sz="1200">
                <a:solidFill>
                  <a:srgbClr val="3F3F3F"/>
                </a:solidFill>
                <a:latin typeface="Open Sans"/>
                <a:ea typeface="Open Sans"/>
                <a:cs typeface="Open Sans"/>
              </a:rPr>
              <a:t>IoT hardening secures these devices and their infrastructure to protect data and maintain system integrity.</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extLst>
      <p:ext uri="{BB962C8B-B14F-4D97-AF65-F5344CB8AC3E}">
        <p14:creationId xmlns:p14="http://schemas.microsoft.com/office/powerpoint/2010/main" val="3274505940"/>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The terms access, subject, object, and access controls are defined below</a:t>
            </a:r>
            <a:r>
              <a:rPr lang="en-US" sz="1200">
                <a:solidFill>
                  <a:srgbClr val="3F3F3F"/>
                </a:solidFill>
                <a:latin typeface="Open Sans"/>
                <a:ea typeface="Open Sans"/>
                <a:cs typeface="Open Sans"/>
                <a:sym typeface="Open Sans"/>
              </a:rPr>
              <a:t>.</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Access is the transfer of data between subjects and objects. </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Subject is an active component that needs access to an object or the data within it.</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Object is a passive component that contains data or information.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Access control is the security feature that controls how a user or system interacts and communicates with other systems and resources.</a:t>
            </a:r>
          </a:p>
          <a:p>
            <a:pPr marL="0" lvl="0" indent="0" algn="l" rtl="0">
              <a:spcBef>
                <a:spcPts val="0"/>
              </a:spcBef>
              <a:spcAft>
                <a:spcPts val="0"/>
              </a:spcAft>
              <a:buNone/>
            </a:pPr>
            <a:endParaRPr/>
          </a:p>
        </p:txBody>
      </p:sp>
      <p:sp>
        <p:nvSpPr>
          <p:cNvPr id="123" name="Google Shape;12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3"/>
                  </a:ext>
                </a:extLst>
              </a:rPr>
              <a:t>The first element of an effective access control program in an organization is to establish identity and access management policy and related standards and procedures. </a:t>
            </a:r>
            <a:endParaRPr lang="en-US" sz="12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5"/>
                  </a:ext>
                </a:extLst>
              </a:rPr>
              <a:t>The identity and access management policy:</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Specifies the way users and programs are granted access through proper identification and authentication</a:t>
            </a:r>
            <a:endPar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Specifies the guidelines of granting privileges to various resources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Improves the governance process</a:t>
            </a:r>
            <a:endPar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Prevents inconsistencies in provisioning, administration, and access control management</a:t>
            </a:r>
            <a:endPar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
        <p:nvSpPr>
          <p:cNvPr id="191" name="Google Shape;19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868220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It describes the management of individual identities, their authentication, authorization, and privileges or permissions within or across the system and enterprise boundaries. </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Identity management is the use of different products to identify, authenticate, and authorize the users through automated means.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The goal is to increase the security and productivity while decreasing the cost, downtime, and repetitive tasks.</a:t>
            </a:r>
          </a:p>
          <a:p>
            <a:pPr marL="0" lvl="0" indent="0" algn="l" rtl="0">
              <a:spcBef>
                <a:spcPts val="0"/>
              </a:spcBef>
              <a:spcAft>
                <a:spcPts val="0"/>
              </a:spcAft>
              <a:buNone/>
            </a:pPr>
            <a:endParaRPr/>
          </a:p>
        </p:txBody>
      </p:sp>
      <p:sp>
        <p:nvSpPr>
          <p:cNvPr id="230" name="Google Shape;23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Identity and Access Management</a:t>
            </a:r>
            <a:endParaRPr/>
          </a:p>
          <a:p>
            <a:pPr marL="457200" lvl="0" indent="-228600" algn="l" rtl="0">
              <a:lnSpc>
                <a:spcPct val="100000"/>
              </a:lnSpc>
              <a:spcBef>
                <a:spcPts val="0"/>
              </a:spcBef>
              <a:spcAft>
                <a:spcPts val="0"/>
              </a:spcAft>
              <a:buSzPts val="1400"/>
              <a:buNone/>
            </a:pPr>
            <a:r>
              <a:rPr lang="en-US"/>
              <a:t>The term IAM reflects the importance of the identification component, which is omitted in the earlier AAA framework.</a:t>
            </a:r>
            <a:endParaRPr/>
          </a:p>
          <a:p>
            <a:pPr marL="457200" lvl="0" indent="-228600" algn="l" rtl="0">
              <a:lnSpc>
                <a:spcPct val="100000"/>
              </a:lnSpc>
              <a:spcBef>
                <a:spcPts val="0"/>
              </a:spcBef>
              <a:spcAft>
                <a:spcPts val="0"/>
              </a:spcAft>
              <a:buSzPts val="1400"/>
              <a:buNone/>
            </a:pPr>
            <a:r>
              <a:rPr lang="en-US"/>
              <a:t>Students can think of IAAAM, perhaps.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An </a:t>
            </a:r>
            <a:r>
              <a:rPr lang="en-US" sz="1200" b="1" i="0" u="none" strike="noStrike" cap="none">
                <a:solidFill>
                  <a:schemeClr val="dk1"/>
                </a:solidFill>
                <a:latin typeface="Calibri"/>
                <a:ea typeface="Calibri"/>
                <a:cs typeface="Calibri"/>
                <a:sym typeface="Calibri"/>
              </a:rPr>
              <a:t>identity</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and access management (IAM) system is usually described in terms of four main</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processes: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Identification—creating an account or ID that uniquely represents the user, device,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or process on the network.</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Authentication—proving that a subject is who or what it claims to be when it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attempts to access the resource.</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Authorization—determining what rights subjects should have on each resource,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and enforcing those rights.</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Accounting—tracking authorized usage of a resource or use of rights by a subject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and alerting when unauthorized use is detected or attempted.</a:t>
            </a:r>
            <a:endParaRPr/>
          </a:p>
          <a:p>
            <a:pPr marL="0" lvl="0" indent="0" algn="l" rtl="0">
              <a:lnSpc>
                <a:spcPct val="100000"/>
              </a:lnSpc>
              <a:spcBef>
                <a:spcPts val="0"/>
              </a:spcBef>
              <a:spcAft>
                <a:spcPts val="0"/>
              </a:spcAft>
              <a:buSzPts val="1400"/>
              <a:buNone/>
            </a:pPr>
            <a:endParaRPr/>
          </a:p>
        </p:txBody>
      </p:sp>
      <p:sp>
        <p:nvSpPr>
          <p:cNvPr id="176" name="Google Shape;17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042218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 subject must provide an identity to a system to start the authentication, authorization, and accountability processes. </a:t>
            </a:r>
            <a:endParaRPr/>
          </a:p>
          <a:p>
            <a:pPr marL="0" lvl="0" indent="0" algn="l" rtl="0">
              <a:lnSpc>
                <a:spcPct val="100000"/>
              </a:lnSpc>
              <a:spcBef>
                <a:spcPts val="0"/>
              </a:spcBef>
              <a:spcAft>
                <a:spcPts val="0"/>
              </a:spcAft>
              <a:buClr>
                <a:schemeClr val="dk1"/>
              </a:buClr>
              <a:buSzPts val="1100"/>
              <a:buFont typeface="Arial"/>
              <a:buNone/>
            </a:pPr>
            <a:r>
              <a:rPr lang="en-US"/>
              <a:t>Identification is the process of a subject claiming or professing an identity. </a:t>
            </a:r>
            <a:endParaRPr/>
          </a:p>
          <a:p>
            <a:pPr marL="0" lvl="0" indent="0" algn="l" rtl="0">
              <a:lnSpc>
                <a:spcPct val="100000"/>
              </a:lnSpc>
              <a:spcBef>
                <a:spcPts val="0"/>
              </a:spcBef>
              <a:spcAft>
                <a:spcPts val="0"/>
              </a:spcAft>
              <a:buClr>
                <a:schemeClr val="dk1"/>
              </a:buClr>
              <a:buSzPts val="1100"/>
              <a:buFont typeface="Arial"/>
              <a:buNone/>
            </a:pPr>
            <a:r>
              <a:rPr lang="en-US"/>
              <a:t>A core principle with authentication is that all subjects must have unique identities. </a:t>
            </a:r>
            <a:endParaRPr/>
          </a:p>
          <a:p>
            <a:pPr marL="0" lvl="0" indent="0" algn="l" rtl="0">
              <a:lnSpc>
                <a:spcPct val="100000"/>
              </a:lnSpc>
              <a:spcBef>
                <a:spcPts val="0"/>
              </a:spcBef>
              <a:spcAft>
                <a:spcPts val="0"/>
              </a:spcAft>
              <a:buClr>
                <a:schemeClr val="dk1"/>
              </a:buClr>
              <a:buSzPts val="1100"/>
              <a:buFont typeface="Arial"/>
              <a:buNone/>
            </a:pPr>
            <a:r>
              <a:rPr lang="en-US"/>
              <a:t>Providing an identity might entail typing a username; swiping a smartcard; waving a token device; speaking a phrase; or positioning your face, hand, or finger in front of a camera or in proximity to a scanning device.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319" name="Google Shape;31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To ensure that an application is authorized to make requests to potentially sensitive resources, the system can use digital identification, such as a certificate or one-time session. </a:t>
            </a:r>
            <a:endParaRPr lang="en-US" sz="1200" b="0" i="0" u="none" strike="noStrike" cap="none">
              <a:solidFill>
                <a:schemeClr val="dk1"/>
              </a:solidFill>
              <a:latin typeface="Calibri"/>
              <a:ea typeface="Open Sans"/>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chemeClr val="dk1"/>
              </a:solidFill>
              <a:latin typeface="Calibri"/>
              <a:ea typeface="Open Sans"/>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Some of the most common types of identification methods are as follows: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Username</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User ID</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Account number</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Personal Identification Number (PIN)</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Identification badge</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MAC address</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IP address</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Email address</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Radio Frequency Identification (RFID)</a:t>
            </a:r>
          </a:p>
          <a:p>
            <a:pPr marL="0" lvl="0" indent="0" algn="l" rtl="0">
              <a:spcBef>
                <a:spcPts val="0"/>
              </a:spcBef>
              <a:spcAft>
                <a:spcPts val="0"/>
              </a:spcAft>
              <a:buNone/>
            </a:pPr>
            <a:endParaRPr/>
          </a:p>
        </p:txBody>
      </p:sp>
      <p:sp>
        <p:nvSpPr>
          <p:cNvPr id="243" name="Google Shape;24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08526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tx1">
                    <a:lumMod val="75000"/>
                    <a:lumOff val="25000"/>
                  </a:schemeClr>
                </a:solidFill>
                <a:latin typeface="Open Sans"/>
                <a:ea typeface="Open Sans"/>
                <a:cs typeface="Open Sans"/>
                <a:sym typeface="Open Sans"/>
              </a:rPr>
              <a:t>Three important security characteristics of identity are: </a:t>
            </a:r>
            <a:endParaRPr lang="en-US">
              <a:solidFill>
                <a:schemeClr val="tx1">
                  <a:lumMod val="75000"/>
                  <a:lumOff val="25000"/>
                </a:schemeClr>
              </a:solidFil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chemeClr val="lt1"/>
                </a:solidFill>
                <a:latin typeface="Open Sans"/>
                <a:ea typeface="Open Sans"/>
                <a:cs typeface="Open Sans"/>
                <a:sym typeface="Open Sans"/>
              </a:rPr>
              <a:t>Uniqueness: </a:t>
            </a:r>
            <a:r>
              <a:rPr lang="en-US" sz="1200">
                <a:solidFill>
                  <a:srgbClr val="3F3F3F"/>
                </a:solidFill>
                <a:latin typeface="Open Sans"/>
                <a:ea typeface="Open Sans"/>
                <a:cs typeface="Open Sans"/>
                <a:sym typeface="Open Sans"/>
              </a:rPr>
              <a:t>The user identification must be unique.</a:t>
            </a:r>
            <a:endParaRPr lang="en-US" sz="1200">
              <a:solidFill>
                <a:schemeClr val="lt1"/>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IN" sz="1800" b="0" i="0" u="none" strike="noStrike">
                <a:solidFill>
                  <a:srgbClr val="3F3F3F"/>
                </a:solidFill>
                <a:effectLst/>
                <a:latin typeface="Open Sans" panose="020B0606030504020204" pitchFamily="34" charset="0"/>
              </a:rPr>
              <a:t>Non-descriptiveness</a:t>
            </a:r>
            <a:r>
              <a:rPr lang="en-US" sz="1200" b="0" i="0" u="none" strike="noStrike" cap="none">
                <a:solidFill>
                  <a:schemeClr val="lt1"/>
                </a:solidFill>
                <a:latin typeface="Open Sans"/>
                <a:ea typeface="Open Sans"/>
                <a:cs typeface="Open Sans"/>
                <a:sym typeface="Open Sans"/>
              </a:rPr>
              <a:t>: </a:t>
            </a:r>
            <a:r>
              <a:rPr lang="en-US" sz="1200">
                <a:solidFill>
                  <a:srgbClr val="3F3F3F"/>
                </a:solidFill>
                <a:latin typeface="Open Sans"/>
                <a:ea typeface="Open Sans"/>
                <a:cs typeface="Open Sans"/>
                <a:sym typeface="Open Sans"/>
              </a:rPr>
              <a:t>The user’s role or job function should not be exposed by Identity (ID).</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chemeClr val="lt1"/>
                </a:solidFill>
                <a:latin typeface="Open Sans"/>
                <a:ea typeface="Open Sans"/>
                <a:cs typeface="Open Sans"/>
                <a:sym typeface="Open Sans"/>
              </a:rPr>
              <a:t>Secure issuance: </a:t>
            </a:r>
            <a:r>
              <a:rPr lang="en-US" sz="1200">
                <a:solidFill>
                  <a:srgbClr val="3F3F3F"/>
                </a:solidFill>
                <a:latin typeface="Open Sans"/>
                <a:ea typeface="Open Sans"/>
                <a:cs typeface="Open Sans"/>
                <a:sym typeface="Open Sans"/>
              </a:rPr>
              <a:t>ID issuing process must be well documented and secure.</a:t>
            </a:r>
            <a:endParaRPr lang="en-US" sz="1200">
              <a:solidFill>
                <a:srgbClr val="3F3F3F"/>
              </a:solidFill>
              <a:latin typeface="Open Sans"/>
              <a:ea typeface="Open Sans"/>
              <a:cs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a:solidFill>
                <a:schemeClr val="lt1"/>
              </a:solidFill>
              <a:latin typeface="Open Sans"/>
              <a:ea typeface="Open Sans"/>
              <a:cs typeface="Open Sans"/>
              <a:sym typeface="Open Sans"/>
            </a:endParaRPr>
          </a:p>
          <a:p>
            <a:pPr marL="0" lvl="0" indent="0" algn="l" rtl="0">
              <a:spcBef>
                <a:spcPts val="0"/>
              </a:spcBef>
              <a:spcAft>
                <a:spcPts val="0"/>
              </a:spcAft>
              <a:buNone/>
            </a:pPr>
            <a:endParaRPr/>
          </a:p>
        </p:txBody>
      </p:sp>
      <p:sp>
        <p:nvSpPr>
          <p:cNvPr id="258" name="Google Shape;25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298411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ae6bcc7a1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Authentication is the process of verifying the subject's identity by comparing one or more factors against a database of valid identities, such as user accounts. </a:t>
            </a:r>
            <a:endParaRPr/>
          </a:p>
          <a:p>
            <a:pPr marL="0" lvl="0" indent="0" algn="l" rtl="0">
              <a:lnSpc>
                <a:spcPct val="100000"/>
              </a:lnSpc>
              <a:spcBef>
                <a:spcPts val="0"/>
              </a:spcBef>
              <a:spcAft>
                <a:spcPts val="0"/>
              </a:spcAft>
              <a:buClr>
                <a:schemeClr val="dk1"/>
              </a:buClr>
              <a:buSzPts val="1100"/>
              <a:buFont typeface="Arial"/>
              <a:buNone/>
            </a:pPr>
            <a:r>
              <a:rPr lang="en-US"/>
              <a:t>A simple example of identification and authentication is username and password. Users identify themselves with usernames and authenticate (or prove their identity) with passwords.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331" name="Google Shape;331;geae6bcc7a1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Authorization is the process of granting access to an object after the subject has been properly identified and authenticated.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343" name="Google Shape;34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Minimize attack surface so that only minimalistic surface is available for attack</a:t>
            </a:r>
          </a:p>
          <a:p>
            <a:pPr marL="0" lvl="0" indent="0" algn="l" rtl="0">
              <a:lnSpc>
                <a:spcPct val="100000"/>
              </a:lnSpc>
              <a:spcBef>
                <a:spcPts val="0"/>
              </a:spcBef>
              <a:spcAft>
                <a:spcPts val="0"/>
              </a:spcAft>
              <a:buSzPts val="1400"/>
              <a:buNone/>
            </a:pPr>
            <a:r>
              <a:rPr lang="en-US"/>
              <a:t>Secure boot process to prevent unauthorized firmware loading.</a:t>
            </a:r>
          </a:p>
          <a:p>
            <a:pPr marL="0" lvl="0" indent="0" algn="l" rtl="0">
              <a:lnSpc>
                <a:spcPct val="100000"/>
              </a:lnSpc>
              <a:spcBef>
                <a:spcPts val="0"/>
              </a:spcBef>
              <a:spcAft>
                <a:spcPts val="0"/>
              </a:spcAft>
              <a:buSzPts val="1400"/>
              <a:buNone/>
            </a:pPr>
            <a:r>
              <a:rPr lang="en-US"/>
              <a:t>Follow Strong authentication mechanisms (e.g., passwords, certificates).</a:t>
            </a:r>
          </a:p>
          <a:p>
            <a:pPr marL="0" lvl="0" indent="0" algn="l" rtl="0">
              <a:lnSpc>
                <a:spcPct val="100000"/>
              </a:lnSpc>
              <a:spcBef>
                <a:spcPts val="0"/>
              </a:spcBef>
              <a:spcAft>
                <a:spcPts val="0"/>
              </a:spcAft>
              <a:buSzPts val="1400"/>
              <a:buNone/>
            </a:pPr>
            <a:r>
              <a:rPr lang="en-US"/>
              <a:t>Regular firmware updates and patches.</a:t>
            </a:r>
          </a:p>
          <a:p>
            <a:pPr marL="0" lvl="0" indent="0" algn="l" rtl="0">
              <a:lnSpc>
                <a:spcPct val="100000"/>
              </a:lnSpc>
              <a:spcBef>
                <a:spcPts val="0"/>
              </a:spcBef>
              <a:spcAft>
                <a:spcPts val="0"/>
              </a:spcAft>
              <a:buSzPts val="1400"/>
              <a:buNone/>
            </a:pPr>
            <a:r>
              <a:rPr lang="en-US"/>
              <a:t>Conduct regular security testing</a:t>
            </a:r>
            <a:endParaRPr/>
          </a:p>
        </p:txBody>
      </p:sp>
      <p:sp>
        <p:nvSpPr>
          <p:cNvPr id="457" name="Google Shape;45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0663398"/>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The concept of accountability refers to the capability of a system to associate users and processes with their actions (what they did).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355" name="Google Shape;35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Multi-factor authentication is a type of authentication that necessitates the use of more than one different authentication factor in order to be successful.</a:t>
            </a:r>
            <a:endParaRPr/>
          </a:p>
          <a:p>
            <a:pPr marL="0" lvl="0" indent="0" algn="l" rtl="0">
              <a:lnSpc>
                <a:spcPct val="100000"/>
              </a:lnSpc>
              <a:spcBef>
                <a:spcPts val="0"/>
              </a:spcBef>
              <a:spcAft>
                <a:spcPts val="0"/>
              </a:spcAft>
              <a:buClr>
                <a:schemeClr val="dk1"/>
              </a:buClr>
              <a:buSzPts val="1100"/>
              <a:buFont typeface="Arial"/>
              <a:buNone/>
            </a:pPr>
            <a:r>
              <a:rPr lang="en-US"/>
              <a:t>It can be performed using a multi-factor authenticator or by a combination of authenticators that provide different factors.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387" name="Google Shape;38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aebd3773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these three methods to achieve multi-factor authentication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Something you know- pin, passwords</a:t>
            </a:r>
          </a:p>
          <a:p>
            <a:pPr marL="0" lvl="0" indent="0" algn="l" rtl="0">
              <a:lnSpc>
                <a:spcPct val="100000"/>
              </a:lnSpc>
              <a:spcBef>
                <a:spcPts val="0"/>
              </a:spcBef>
              <a:spcAft>
                <a:spcPts val="0"/>
              </a:spcAft>
              <a:buSzPts val="1400"/>
              <a:buNone/>
            </a:pPr>
            <a:r>
              <a:rPr lang="en-US"/>
              <a:t>Something you have- RSA tokens, smart cards</a:t>
            </a:r>
          </a:p>
          <a:p>
            <a:pPr marL="0" lvl="0" indent="0" algn="l" rtl="0">
              <a:lnSpc>
                <a:spcPct val="100000"/>
              </a:lnSpc>
              <a:spcBef>
                <a:spcPts val="0"/>
              </a:spcBef>
              <a:spcAft>
                <a:spcPts val="0"/>
              </a:spcAft>
              <a:buSzPts val="1400"/>
              <a:buNone/>
            </a:pPr>
            <a:r>
              <a:rPr lang="en-US"/>
              <a:t>Something you are- Biometrics,speech recognition system</a:t>
            </a:r>
          </a:p>
          <a:p>
            <a:pPr marL="0" lvl="0" indent="0" algn="l" rtl="0">
              <a:lnSpc>
                <a:spcPct val="100000"/>
              </a:lnSpc>
              <a:spcBef>
                <a:spcPts val="0"/>
              </a:spcBef>
              <a:spcAft>
                <a:spcPts val="0"/>
              </a:spcAft>
              <a:buSzPts val="1400"/>
              <a:buNone/>
            </a:pPr>
            <a:endParaRPr lang="en-US"/>
          </a:p>
        </p:txBody>
      </p:sp>
      <p:sp>
        <p:nvSpPr>
          <p:cNvPr id="400" name="Google Shape;400;geaebd3773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2" name="Google Shape;2382;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Instructor Notes:</a:t>
            </a:r>
            <a:br>
              <a:rPr lang="en-US" b="1"/>
            </a:br>
            <a:br>
              <a:rPr lang="en-US" b="1"/>
            </a:br>
            <a:r>
              <a:rPr lang="en-US" sz="1200">
                <a:solidFill>
                  <a:srgbClr val="404040"/>
                </a:solidFill>
                <a:latin typeface="Open Sans" pitchFamily="2" charset="0"/>
              </a:rPr>
              <a:t>Refer to the demo document for detailed steps: 04_Implementing_Multi-Factor_Authentication_(MFA)</a:t>
            </a:r>
            <a:endParaRPr/>
          </a:p>
        </p:txBody>
      </p:sp>
      <p:sp>
        <p:nvSpPr>
          <p:cNvPr id="2383" name="Google Shape;2383;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345</a:t>
            </a:fld>
            <a:endParaRPr/>
          </a:p>
        </p:txBody>
      </p:sp>
    </p:spTree>
    <p:extLst>
      <p:ext uri="{BB962C8B-B14F-4D97-AF65-F5344CB8AC3E}">
        <p14:creationId xmlns:p14="http://schemas.microsoft.com/office/powerpoint/2010/main" val="194300254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0"/>
        <p:cNvGrpSpPr/>
        <p:nvPr/>
      </p:nvGrpSpPr>
      <p:grpSpPr>
        <a:xfrm>
          <a:off x="0" y="0"/>
          <a:ext cx="0" cy="0"/>
          <a:chOff x="0" y="0"/>
          <a:chExt cx="0" cy="0"/>
        </a:xfrm>
      </p:grpSpPr>
      <p:sp>
        <p:nvSpPr>
          <p:cNvPr id="3231" name="Google Shape;3231;g22606f4c2e9_1_4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Instructor Notes:</a:t>
            </a:r>
            <a:br>
              <a:rPr lang="en-US" b="1"/>
            </a:br>
            <a:br>
              <a:rPr lang="en-US" b="1"/>
            </a:br>
            <a:r>
              <a:rPr lang="en-US" sz="1200">
                <a:solidFill>
                  <a:srgbClr val="404040"/>
                </a:solidFill>
                <a:latin typeface="Open Sans" pitchFamily="2" charset="0"/>
              </a:rPr>
              <a:t>Refer to the demo document for detailed steps: 04_Implementing_Multi-Factor_Authentication_(MFA)</a:t>
            </a:r>
            <a:endParaRPr lang="en-US" b="1"/>
          </a:p>
        </p:txBody>
      </p:sp>
      <p:sp>
        <p:nvSpPr>
          <p:cNvPr id="3232" name="Google Shape;3232;g22606f4c2e9_1_4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495502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4397800"/>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The combination of username and password is the most common identification and authentication scheme. </a:t>
            </a:r>
            <a:endParaRPr lang="en-US"/>
          </a:p>
          <a:p>
            <a:pPr marL="0" lvl="0" indent="0" algn="l" rtl="0">
              <a:spcBef>
                <a:spcPts val="0"/>
              </a:spcBef>
              <a:spcAft>
                <a:spcPts val="0"/>
              </a:spcAft>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bg1"/>
                </a:solidFill>
                <a:latin typeface="Open Sans"/>
                <a:ea typeface="Open Sans"/>
                <a:cs typeface="Open Sans"/>
                <a:sym typeface="Open Sans"/>
              </a:rPr>
              <a:t>Problems with Passwords:</a:t>
            </a: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Insecure</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Easily broken</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Inconvenient</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Repudiable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a:solidFill>
                <a:schemeClr val="bg1"/>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bg1"/>
                </a:solidFill>
                <a:latin typeface="Open Sans"/>
                <a:ea typeface="Open Sans"/>
                <a:cs typeface="Open Sans"/>
                <a:sym typeface="Open Sans"/>
              </a:rPr>
              <a:t>Common Password Attacks</a:t>
            </a:r>
            <a:r>
              <a:rPr lang="en-US" sz="1200" b="0">
                <a:solidFill>
                  <a:schemeClr val="bg1"/>
                </a:solidFill>
                <a:latin typeface="Open Sans"/>
                <a:ea typeface="Open Sans"/>
                <a:cs typeface="Open Sans"/>
                <a:sym typeface="Open Sans"/>
              </a:rPr>
              <a:t>:</a:t>
            </a: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Dictionary (Crack, John the Ripper)</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Brute force (Lophtcrack)</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Hybrid attack (Dictionary and Brute Force)</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Trojan horse login program (Password sending Trojans)</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Social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a:solidFill>
                <a:schemeClr val="bg1"/>
              </a:solidFill>
              <a:latin typeface="Open Sans"/>
              <a:ea typeface="Open Sans"/>
              <a:cs typeface="Open Sans"/>
              <a:sym typeface="Open Sans"/>
            </a:endParaRPr>
          </a:p>
        </p:txBody>
      </p:sp>
      <p:sp>
        <p:nvSpPr>
          <p:cNvPr id="417" name="Google Shape;41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Different types of passwords are described below:</a:t>
            </a:r>
          </a:p>
          <a:p>
            <a:pPr marL="0" lvl="0" indent="0" algn="l" rtl="0">
              <a:spcBef>
                <a:spcPts val="0"/>
              </a:spcBef>
              <a:spcAft>
                <a:spcPts val="0"/>
              </a:spcAft>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SemiBold"/>
                <a:ea typeface="Open Sans SemiBold"/>
                <a:cs typeface="Open Sans SemiBold"/>
                <a:sym typeface="Open Sans SemiBold"/>
              </a:rPr>
              <a:t>Passphrase:</a:t>
            </a:r>
          </a:p>
          <a:p>
            <a:pPr marL="194309" lvl="0">
              <a:buClr>
                <a:srgbClr val="3F3F3F"/>
              </a:buClr>
              <a:buSzPts val="2200"/>
            </a:pPr>
            <a:r>
              <a:rPr lang="en-US" sz="1200">
                <a:solidFill>
                  <a:srgbClr val="3F3F3F"/>
                </a:solidFill>
                <a:latin typeface="Open Sans"/>
                <a:ea typeface="Open Sans"/>
                <a:cs typeface="Open Sans"/>
                <a:sym typeface="Open Sans"/>
              </a:rPr>
              <a:t>Longer than a password, in the form of a sequence of characters</a:t>
            </a:r>
          </a:p>
          <a:p>
            <a:pPr marL="537209" lvl="0" indent="-342900">
              <a:buClr>
                <a:srgbClr val="3F3F3F"/>
              </a:buClr>
              <a:buSzPts val="2200"/>
              <a:buFont typeface="Arial"/>
              <a:buChar char="•"/>
            </a:pPr>
            <a:r>
              <a:rPr lang="en-US" sz="1200">
                <a:solidFill>
                  <a:srgbClr val="3F3F3F"/>
                </a:solidFill>
                <a:latin typeface="Open Sans"/>
                <a:ea typeface="Open Sans"/>
                <a:cs typeface="Open Sans"/>
                <a:sym typeface="Open Sans"/>
              </a:rPr>
              <a:t>I will pass CISSP exam </a:t>
            </a:r>
          </a:p>
          <a:p>
            <a:pPr marL="537209" lvl="0" indent="-342900">
              <a:buClr>
                <a:srgbClr val="3F3F3F"/>
              </a:buClr>
              <a:buSzPts val="2200"/>
              <a:buFont typeface="Arial"/>
              <a:buChar char="•"/>
            </a:pPr>
            <a:r>
              <a:rPr lang="en-US" sz="1200">
                <a:solidFill>
                  <a:srgbClr val="3F3F3F"/>
                </a:solidFill>
                <a:latin typeface="Open Sans"/>
                <a:ea typeface="Open Sans"/>
                <a:cs typeface="Open Sans"/>
                <a:sym typeface="Open Sans"/>
              </a:rPr>
              <a:t>Manchester United is my favorite team</a:t>
            </a:r>
          </a:p>
          <a:p>
            <a:pPr marL="537209" lvl="0" indent="-342900">
              <a:buClr>
                <a:srgbClr val="3F3F3F"/>
              </a:buClr>
              <a:buSzPts val="2200"/>
              <a:buFont typeface="Arial"/>
              <a:buChar char="•"/>
            </a:pPr>
            <a:r>
              <a:rPr lang="en-US" sz="1200">
                <a:solidFill>
                  <a:srgbClr val="3F3F3F"/>
                </a:solidFill>
                <a:latin typeface="Open Sans"/>
                <a:ea typeface="Open Sans"/>
                <a:cs typeface="Open Sans"/>
                <a:sym typeface="Open Sans"/>
              </a:rPr>
              <a:t>A quick brown fox jumps over a lazy dog</a:t>
            </a:r>
            <a:endParaRPr lang="en-US" sz="1200" b="0" i="0" u="none" strike="noStrike" cap="none">
              <a:solidFill>
                <a:srgbClr val="3F3F3F"/>
              </a:solidFill>
              <a:latin typeface="Open Sans"/>
              <a:ea typeface="Open Sans"/>
              <a:cs typeface="Open Sans"/>
              <a:sym typeface="Open Sans"/>
            </a:endParaRPr>
          </a:p>
          <a:p>
            <a:pPr marL="194309" marR="0" lvl="0" indent="0" algn="l" defTabSz="914400" rtl="0" eaLnBrk="1" fontAlgn="auto" latinLnBrk="0" hangingPunct="1">
              <a:lnSpc>
                <a:spcPct val="100000"/>
              </a:lnSpc>
              <a:spcBef>
                <a:spcPts val="0"/>
              </a:spcBef>
              <a:spcAft>
                <a:spcPts val="0"/>
              </a:spcAft>
              <a:buClr>
                <a:srgbClr val="3F3F3F"/>
              </a:buClr>
              <a:buSzPts val="2200"/>
              <a:buFont typeface="Arial"/>
              <a:buNone/>
              <a:tabLst/>
              <a:defRPr/>
            </a:pPr>
            <a:endParaRPr lang="en-US" sz="1200" b="0" i="0" u="none" strike="noStrike" cap="none">
              <a:solidFill>
                <a:srgbClr val="3F3F3F"/>
              </a:solidFill>
              <a:latin typeface="Open Sans"/>
              <a:ea typeface="Open Sans"/>
              <a:cs typeface="Open Sans"/>
              <a:sym typeface="Open Sans"/>
            </a:endParaRPr>
          </a:p>
          <a:p>
            <a:pPr marL="194309" marR="0" lvl="0" indent="0" algn="l" defTabSz="914400" rtl="0" eaLnBrk="1" fontAlgn="auto" latinLnBrk="0" hangingPunct="1">
              <a:lnSpc>
                <a:spcPct val="100000"/>
              </a:lnSpc>
              <a:spcBef>
                <a:spcPts val="0"/>
              </a:spcBef>
              <a:spcAft>
                <a:spcPts val="0"/>
              </a:spcAft>
              <a:buClr>
                <a:srgbClr val="3F3F3F"/>
              </a:buClr>
              <a:buSzPts val="2200"/>
              <a:buFont typeface="Arial"/>
              <a:buNone/>
              <a:tabLst/>
              <a:defRPr/>
            </a:pPr>
            <a:r>
              <a:rPr lang="en-US" sz="1200" b="1">
                <a:solidFill>
                  <a:srgbClr val="3F3F3F"/>
                </a:solidFill>
                <a:latin typeface="Open Sans SemiBold"/>
                <a:ea typeface="Open Sans SemiBold"/>
                <a:cs typeface="Open Sans SemiBold"/>
                <a:sym typeface="Open Sans SemiBold"/>
              </a:rPr>
              <a:t>Cognitive Passwords:</a:t>
            </a:r>
          </a:p>
          <a:p>
            <a:pPr marL="194309" lvl="0">
              <a:buClr>
                <a:srgbClr val="3F3F3F"/>
              </a:buClr>
              <a:buSzPts val="2200"/>
            </a:pPr>
            <a:r>
              <a:rPr lang="en-US" sz="1200">
                <a:solidFill>
                  <a:srgbClr val="3F3F3F"/>
                </a:solidFill>
                <a:latin typeface="Open Sans"/>
                <a:ea typeface="Open Sans"/>
                <a:cs typeface="Open Sans"/>
                <a:sym typeface="Open Sans"/>
              </a:rPr>
              <a:t>Individual’s identity is verified based on opinion or fact-based information</a:t>
            </a:r>
          </a:p>
          <a:p>
            <a:pPr marL="537209" lvl="0" indent="-342900">
              <a:buClr>
                <a:srgbClr val="3F3F3F"/>
              </a:buClr>
              <a:buSzPts val="2200"/>
              <a:buFont typeface="Arial"/>
              <a:buChar char="•"/>
            </a:pPr>
            <a:r>
              <a:rPr lang="en-US" sz="1200">
                <a:solidFill>
                  <a:srgbClr val="3F3F3F"/>
                </a:solidFill>
                <a:latin typeface="Open Sans"/>
                <a:ea typeface="Open Sans"/>
                <a:cs typeface="Open Sans"/>
                <a:sym typeface="Open Sans"/>
              </a:rPr>
              <a:t>What is the name of the high school you attended?</a:t>
            </a:r>
          </a:p>
          <a:p>
            <a:pPr marL="537209" lvl="0" indent="-342900">
              <a:buClr>
                <a:srgbClr val="3F3F3F"/>
              </a:buClr>
              <a:buSzPts val="2200"/>
              <a:buFont typeface="Arial"/>
              <a:buChar char="•"/>
            </a:pPr>
            <a:r>
              <a:rPr lang="en-US" sz="1200">
                <a:solidFill>
                  <a:srgbClr val="3F3F3F"/>
                </a:solidFill>
                <a:latin typeface="Open Sans"/>
                <a:ea typeface="Open Sans"/>
                <a:cs typeface="Open Sans"/>
                <a:sym typeface="Open Sans"/>
              </a:rPr>
              <a:t>How many family members do you have?</a:t>
            </a:r>
          </a:p>
          <a:p>
            <a:pPr marL="537209" lvl="0" indent="-342900">
              <a:buClr>
                <a:srgbClr val="3F3F3F"/>
              </a:buClr>
              <a:buSzPts val="2200"/>
              <a:buFont typeface="Arial"/>
              <a:buChar char="•"/>
            </a:pPr>
            <a:r>
              <a:rPr lang="en-US" sz="1200">
                <a:solidFill>
                  <a:srgbClr val="3F3F3F"/>
                </a:solidFill>
                <a:latin typeface="Open Sans"/>
                <a:ea typeface="Open Sans"/>
                <a:cs typeface="Open Sans"/>
                <a:sym typeface="Open Sans"/>
              </a:rPr>
              <a:t>What is your mother’s maiden name?</a:t>
            </a:r>
            <a:endParaRPr lang="en-US" sz="900" b="0" i="0" u="none" strike="noStrike" cap="none">
              <a:solidFill>
                <a:srgbClr val="000000"/>
              </a:solidFill>
              <a:latin typeface="Arial"/>
              <a:ea typeface="Arial"/>
              <a:cs typeface="Arial"/>
              <a:sym typeface="Arial"/>
            </a:endParaRPr>
          </a:p>
          <a:p>
            <a:pPr marL="194309" marR="0" lvl="0" indent="0" algn="l" defTabSz="914400" rtl="0" eaLnBrk="1" fontAlgn="auto" latinLnBrk="0" hangingPunct="1">
              <a:lnSpc>
                <a:spcPct val="100000"/>
              </a:lnSpc>
              <a:spcBef>
                <a:spcPts val="0"/>
              </a:spcBef>
              <a:spcAft>
                <a:spcPts val="0"/>
              </a:spcAft>
              <a:buClr>
                <a:srgbClr val="3F3F3F"/>
              </a:buClr>
              <a:buSzPts val="2200"/>
              <a:buFont typeface="Arial"/>
              <a:buNone/>
              <a:tabLst/>
              <a:defRPr/>
            </a:pPr>
            <a:endParaRPr lang="en-US" sz="1200" b="0" i="0" u="none" strike="noStrike" cap="none">
              <a:solidFill>
                <a:srgbClr val="3F3F3F"/>
              </a:solidFill>
              <a:latin typeface="Open Sans SemiBold"/>
              <a:ea typeface="Open Sans SemiBold"/>
              <a:cs typeface="Open Sans SemiBold"/>
              <a:sym typeface="Open Sans SemiBold"/>
            </a:endParaRPr>
          </a:p>
          <a:p>
            <a:pPr marL="194309" marR="0" lvl="0" indent="0" algn="l" defTabSz="914400" rtl="0" eaLnBrk="1" fontAlgn="auto" latinLnBrk="0" hangingPunct="1">
              <a:lnSpc>
                <a:spcPct val="100000"/>
              </a:lnSpc>
              <a:spcBef>
                <a:spcPts val="0"/>
              </a:spcBef>
              <a:spcAft>
                <a:spcPts val="0"/>
              </a:spcAft>
              <a:buClr>
                <a:srgbClr val="3F3F3F"/>
              </a:buClr>
              <a:buSzPts val="2200"/>
              <a:buFont typeface="Arial"/>
              <a:buNone/>
              <a:tabLst/>
              <a:defRPr/>
            </a:pPr>
            <a:r>
              <a:rPr lang="en-US" sz="1200" b="1">
                <a:solidFill>
                  <a:srgbClr val="3F3F3F"/>
                </a:solidFill>
                <a:latin typeface="Open Sans SemiBold"/>
                <a:ea typeface="Open Sans SemiBold"/>
                <a:cs typeface="Open Sans SemiBold"/>
                <a:sym typeface="Open Sans SemiBold"/>
              </a:rPr>
              <a:t>One-time password (OTP)</a:t>
            </a:r>
            <a:r>
              <a:rPr lang="en-US" sz="1200" b="0" i="0" u="none" strike="noStrike" cap="none">
                <a:solidFill>
                  <a:srgbClr val="3F3F3F"/>
                </a:solidFill>
                <a:latin typeface="Open Sans SemiBold"/>
                <a:ea typeface="Open Sans SemiBold"/>
                <a:cs typeface="Open Sans SemiBold"/>
                <a:sym typeface="Open Sans SemiBold"/>
              </a:rPr>
              <a:t>:</a:t>
            </a:r>
          </a:p>
          <a:p>
            <a:pPr marL="194309" lvl="0">
              <a:buClr>
                <a:srgbClr val="3F3F3F"/>
              </a:buClr>
              <a:buSzPts val="2200"/>
            </a:pPr>
            <a:r>
              <a:rPr lang="en-US" sz="1200">
                <a:solidFill>
                  <a:srgbClr val="3F3F3F"/>
                </a:solidFill>
                <a:latin typeface="Open Sans"/>
                <a:ea typeface="Open Sans"/>
                <a:cs typeface="Open Sans"/>
                <a:sym typeface="Open Sans"/>
              </a:rPr>
              <a:t>Dynamic password will be valid for only one login session or transaction.</a:t>
            </a:r>
          </a:p>
          <a:p>
            <a:pPr marL="537209" lvl="0" indent="-342900">
              <a:buClr>
                <a:srgbClr val="3F3F3F"/>
              </a:buClr>
              <a:buSzPts val="2200"/>
              <a:buFont typeface="Arial"/>
              <a:buChar char="•"/>
            </a:pPr>
            <a:r>
              <a:rPr lang="en-US" sz="1200">
                <a:solidFill>
                  <a:srgbClr val="3F3F3F"/>
                </a:solidFill>
                <a:latin typeface="Open Sans"/>
                <a:ea typeface="Open Sans"/>
                <a:cs typeface="Open Sans"/>
                <a:sym typeface="Open Sans"/>
              </a:rPr>
              <a:t>OTP a bank sends to a customer via SMS</a:t>
            </a:r>
          </a:p>
          <a:p>
            <a:pPr marL="194309" marR="0" lvl="0" indent="0" algn="l" defTabSz="914400" rtl="0" eaLnBrk="1" fontAlgn="auto" latinLnBrk="0" hangingPunct="1">
              <a:lnSpc>
                <a:spcPct val="100000"/>
              </a:lnSpc>
              <a:spcBef>
                <a:spcPts val="0"/>
              </a:spcBef>
              <a:spcAft>
                <a:spcPts val="0"/>
              </a:spcAft>
              <a:buClr>
                <a:srgbClr val="3F3F3F"/>
              </a:buClr>
              <a:buSzPts val="2200"/>
              <a:buFont typeface="Arial"/>
              <a:buNone/>
              <a:tabLst/>
              <a:defRPr/>
            </a:pPr>
            <a:endParaRPr lang="en-US" sz="1200" b="0" i="0" u="none" strike="noStrike" cap="none">
              <a:solidFill>
                <a:srgbClr val="3F3F3F"/>
              </a:solidFill>
              <a:latin typeface="Open Sans SemiBold"/>
              <a:ea typeface="Open Sans SemiBold"/>
              <a:cs typeface="Open Sans SemiBold"/>
              <a:sym typeface="Open Sans SemiBold"/>
            </a:endParaRPr>
          </a:p>
          <a:p>
            <a:pPr marL="194309" lvl="0" indent="0">
              <a:buClr>
                <a:srgbClr val="3F3F3F"/>
              </a:buClr>
              <a:buSzPts val="2200"/>
              <a:buFont typeface="Arial"/>
              <a:buNone/>
            </a:pPr>
            <a:endParaRPr lang="en-US" sz="1200" b="0" i="0" u="none" strike="noStrike" cap="none">
              <a:solidFill>
                <a:srgbClr val="3F3F3F"/>
              </a:solidFill>
              <a:latin typeface="Open Sans"/>
              <a:ea typeface="Open Sans"/>
              <a:cs typeface="Open Sans"/>
              <a:sym typeface="Open Sans"/>
            </a:endParaRPr>
          </a:p>
        </p:txBody>
      </p:sp>
      <p:sp>
        <p:nvSpPr>
          <p:cNvPr id="436" name="Google Shape;43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i="0" u="none" strike="noStrike" cap="none">
                <a:solidFill>
                  <a:srgbClr val="3F3F3F"/>
                </a:solidFill>
                <a:latin typeface="Open Sans"/>
                <a:ea typeface="Open Sans"/>
                <a:cs typeface="Open Sans"/>
                <a:sym typeface="Open Sans"/>
              </a:rPr>
              <a:t>Set Password length and time limits- Mandate user to set password of minimum lenght</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Create policies for password changes and resets- Make sure users are forced to change the password</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Use Previous login dates in banners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Limit unsuccessful login- Limit the number of unsuccessful ogin, block the connection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Limit concurrent connection- Limit the number of connection requests </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Enable auditing-Monitor and and track the connection</a:t>
            </a:r>
            <a:endParaRPr lang="en-US" sz="1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a:p>
            <a:pPr marL="0" lvl="0" indent="0" algn="l" rtl="0">
              <a:lnSpc>
                <a:spcPct val="100000"/>
              </a:lnSpc>
              <a:spcBef>
                <a:spcPts val="0"/>
              </a:spcBef>
              <a:spcAft>
                <a:spcPts val="0"/>
              </a:spcAft>
              <a:buSzPts val="1400"/>
              <a:buNone/>
            </a:pPr>
            <a:endParaRPr/>
          </a:p>
        </p:txBody>
      </p:sp>
      <p:sp>
        <p:nvSpPr>
          <p:cNvPr id="457" name="Google Shape;45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342900" indent="-342900">
              <a:buFont typeface="Arial"/>
              <a:buChar char="•"/>
            </a:pPr>
            <a:r>
              <a:rPr lang="en-US" sz="1200">
                <a:solidFill>
                  <a:srgbClr val="3F3F3F"/>
                </a:solidFill>
                <a:latin typeface="Open Sans"/>
                <a:ea typeface="Open Sans"/>
                <a:cs typeface="Open Sans"/>
              </a:rPr>
              <a:t>RTOS stands for Real-Time Operating System. It is designed to handle tasks with strict time constraints and prioritizes timely responses to events or data. </a:t>
            </a:r>
          </a:p>
          <a:p>
            <a:pPr marL="342900" indent="-342900">
              <a:buFont typeface="Arial"/>
              <a:buChar char="•"/>
            </a:pPr>
            <a:r>
              <a:rPr lang="en-US" sz="1200">
                <a:solidFill>
                  <a:srgbClr val="3F3F3F"/>
                </a:solidFill>
                <a:latin typeface="Open Sans"/>
                <a:ea typeface="Open Sans"/>
                <a:cs typeface="Open Sans"/>
              </a:rPr>
              <a:t>Unlike general-purpose operating systems like Windows or macOS, RTOS is specialized for these tasks..</a:t>
            </a:r>
          </a:p>
          <a:p>
            <a:pPr marL="342900" indent="-342900">
              <a:buFont typeface="Arial"/>
              <a:buChar char="•"/>
            </a:pPr>
            <a:r>
              <a:rPr lang="en-US" sz="1200">
                <a:solidFill>
                  <a:srgbClr val="3F3F3F"/>
                </a:solidFill>
                <a:latin typeface="Open Sans"/>
                <a:ea typeface="Open Sans"/>
                <a:cs typeface="Open Sans"/>
              </a:rPr>
              <a:t>RTOS hardening is essential for securing embedded systems that rely on RTOS for their operation, protecting against cyberattacks and maintaining system reliability</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extLst>
      <p:ext uri="{BB962C8B-B14F-4D97-AF65-F5344CB8AC3E}">
        <p14:creationId xmlns:p14="http://schemas.microsoft.com/office/powerpoint/2010/main" val="352511359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400"/>
              <a:buFont typeface="Arial"/>
              <a:buNone/>
            </a:pPr>
            <a:r>
              <a:rPr lang="en-US"/>
              <a:t>Self Service Password Reset-</a:t>
            </a:r>
            <a:r>
              <a:rPr lang="en-US" sz="1200">
                <a:solidFill>
                  <a:srgbClr val="404040"/>
                </a:solidFill>
                <a:latin typeface="Open Sans" pitchFamily="2" charset="0"/>
                <a:ea typeface="Open Sans"/>
                <a:cs typeface="Open Sans"/>
              </a:rPr>
              <a:t>Any process or technology that allows users who have either forgotten their password or triggered an intruder lockout to authenticate with an alternate factor and repair their own problem without calling the help desk</a:t>
            </a:r>
          </a:p>
          <a:p>
            <a:pPr marL="0" lvl="0" indent="0" algn="l" rtl="0">
              <a:lnSpc>
                <a:spcPct val="100000"/>
              </a:lnSpc>
              <a:spcBef>
                <a:spcPct val="0"/>
              </a:spcBef>
              <a:spcAft>
                <a:spcPct val="0"/>
              </a:spcAft>
              <a:buClr>
                <a:schemeClr val="dk1"/>
              </a:buClr>
              <a:buSzPts val="1400"/>
              <a:buFont typeface="Arial"/>
              <a:buNone/>
            </a:pPr>
            <a:endParaRPr lang="en-US" sz="1200">
              <a:solidFill>
                <a:srgbClr val="404040"/>
              </a:solidFill>
              <a:latin typeface="Open Sans" pitchFamily="2" charset="0"/>
              <a:ea typeface="Open Sans"/>
              <a:cs typeface="Open Sans"/>
            </a:endParaRPr>
          </a:p>
          <a:p>
            <a:pPr marL="0" marR="0" lvl="0" indent="0" algn="l" defTabSz="914400" rtl="0" eaLnBrk="1" fontAlgn="auto" latinLnBrk="0" hangingPunct="1">
              <a:lnSpc>
                <a:spcPct val="100000"/>
              </a:lnSpc>
              <a:spcBef>
                <a:spcPct val="0"/>
              </a:spcBef>
              <a:spcAft>
                <a:spcPct val="0"/>
              </a:spcAft>
              <a:buClr>
                <a:schemeClr val="dk1"/>
              </a:buClr>
              <a:buSzPts val="1400"/>
              <a:buFont typeface="Arial"/>
              <a:buNone/>
              <a:tabLst/>
              <a:defRPr/>
            </a:pPr>
            <a:r>
              <a:rPr lang="en-US" sz="1200">
                <a:solidFill>
                  <a:srgbClr val="404040"/>
                </a:solidFill>
                <a:latin typeface="Open Sans" pitchFamily="2" charset="0"/>
                <a:ea typeface="Open Sans"/>
                <a:cs typeface="Open Sans"/>
              </a:rPr>
              <a:t>Assisted Password Reset-Any process or technology that allows users who have either forgotten their password or triggered an intruder lockout to get their password reset with the help of the help desk.</a:t>
            </a:r>
            <a:endParaRPr lang="en-IN" sz="1200">
              <a:solidFill>
                <a:srgbClr val="404040"/>
              </a:solidFill>
              <a:latin typeface="Open Sans" pitchFamily="2" charset="0"/>
              <a:ea typeface="Open Sans"/>
              <a:cs typeface="Open Sans"/>
            </a:endParaRPr>
          </a:p>
          <a:p>
            <a:pPr marL="0" lvl="0" indent="0" algn="l" rtl="0">
              <a:lnSpc>
                <a:spcPct val="100000"/>
              </a:lnSpc>
              <a:spcBef>
                <a:spcPct val="0"/>
              </a:spcBef>
              <a:spcAft>
                <a:spcPct val="0"/>
              </a:spcAft>
              <a:buClr>
                <a:schemeClr val="dk1"/>
              </a:buClr>
              <a:buSzPts val="1400"/>
              <a:buFont typeface="Arial"/>
              <a:buNone/>
            </a:pPr>
            <a:endParaRPr lang="en-US"/>
          </a:p>
          <a:p>
            <a:pPr marL="0" marR="0" lvl="0" indent="0" algn="l" defTabSz="914400" rtl="0" eaLnBrk="1" fontAlgn="auto" latinLnBrk="0" hangingPunct="1">
              <a:lnSpc>
                <a:spcPct val="100000"/>
              </a:lnSpc>
              <a:spcBef>
                <a:spcPct val="0"/>
              </a:spcBef>
              <a:spcAft>
                <a:spcPct val="0"/>
              </a:spcAft>
              <a:buClr>
                <a:schemeClr val="dk1"/>
              </a:buClr>
              <a:buSzPts val="1400"/>
              <a:buFont typeface="Arial"/>
              <a:buNone/>
              <a:tabLst/>
              <a:defRPr/>
            </a:pPr>
            <a:r>
              <a:rPr lang="en-US"/>
              <a:t>Password Synchronization-</a:t>
            </a:r>
            <a:r>
              <a:rPr lang="en-US" sz="1200">
                <a:solidFill>
                  <a:srgbClr val="404040"/>
                </a:solidFill>
                <a:latin typeface="Open Sans" pitchFamily="2" charset="0"/>
                <a:ea typeface="Open Sans"/>
                <a:cs typeface="Open Sans"/>
                <a:sym typeface="Open Sans"/>
              </a:rPr>
              <a:t>A</a:t>
            </a:r>
            <a:r>
              <a:rPr lang="en-US" sz="1200">
                <a:solidFill>
                  <a:srgbClr val="404040"/>
                </a:solidFill>
                <a:latin typeface="Open Sans" pitchFamily="2" charset="0"/>
                <a:ea typeface="Open Sans"/>
                <a:cs typeface="Open Sans"/>
              </a:rPr>
              <a:t> process, usually supported by software such as password managers, through which a user maintains a single password across multiple IT systems.</a:t>
            </a:r>
          </a:p>
          <a:p>
            <a:pPr marL="0" lvl="0" indent="0" algn="l" rtl="0">
              <a:lnSpc>
                <a:spcPct val="100000"/>
              </a:lnSpc>
              <a:spcBef>
                <a:spcPct val="0"/>
              </a:spcBef>
              <a:spcAft>
                <a:spcPct val="0"/>
              </a:spcAft>
              <a:buClr>
                <a:schemeClr val="dk1"/>
              </a:buClr>
              <a:buSzPts val="1400"/>
              <a:buFont typeface="Arial"/>
              <a:buNone/>
            </a:pPr>
            <a:endParaRPr/>
          </a:p>
        </p:txBody>
      </p:sp>
      <p:sp>
        <p:nvSpPr>
          <p:cNvPr id="1314" name="Google Shape;1314;p1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2676754"/>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Password Manager</a:t>
            </a:r>
          </a:p>
          <a:p>
            <a:pPr marL="0" lvl="0" indent="0" algn="l" rtl="0">
              <a:lnSpc>
                <a:spcPct val="100000"/>
              </a:lnSpc>
              <a:spcBef>
                <a:spcPts val="0"/>
              </a:spcBef>
              <a:spcAft>
                <a:spcPts val="0"/>
              </a:spcAft>
              <a:buClr>
                <a:schemeClr val="dk1"/>
              </a:buClr>
              <a:buSzPts val="1400"/>
              <a:buFont typeface="Calibri"/>
              <a:buNone/>
            </a:pPr>
            <a:endParaRPr lang="en-US"/>
          </a:p>
          <a:p>
            <a:pPr marL="342900" lvl="1" indent="-342900">
              <a:buSzPts val="1400"/>
              <a:buFont typeface="Arial" panose="020B0604020202020204" pitchFamily="34" charset="0"/>
              <a:buChar char="•"/>
            </a:pPr>
            <a:r>
              <a:rPr lang="en-US" sz="1200"/>
              <a:t>A password manager is a software application that helps you securely store and manage your login credentials for various online accounts and applications.</a:t>
            </a:r>
          </a:p>
          <a:p>
            <a:pPr marL="342900" lvl="1" indent="-342900">
              <a:buSzPts val="1400"/>
              <a:buFont typeface="Arial" panose="020B0604020202020204" pitchFamily="34" charset="0"/>
              <a:buChar char="•"/>
            </a:pPr>
            <a:r>
              <a:rPr lang="en-US" sz="1200"/>
              <a:t>Password managers encrypt your passwords and other sensitive data (like credit card numbers or notes) using strong encryption algorithms.</a:t>
            </a:r>
          </a:p>
          <a:p>
            <a:pPr marL="342900" lvl="1" indent="-342900">
              <a:buSzPts val="1400"/>
              <a:buFont typeface="Arial" panose="020B0604020202020204" pitchFamily="34" charset="0"/>
              <a:buChar char="•"/>
            </a:pPr>
            <a:r>
              <a:rPr lang="en-US" sz="1200"/>
              <a:t>Password managers can generate complex, random passwords that are nearly impossible to guess or crack.</a:t>
            </a:r>
          </a:p>
          <a:p>
            <a:pPr marL="342900" lvl="1" indent="-342900">
              <a:buSzPts val="1400"/>
              <a:buFont typeface="Arial" panose="020B0604020202020204" pitchFamily="34" charset="0"/>
              <a:buChar char="•"/>
            </a:pPr>
            <a:r>
              <a:rPr lang="en-US" sz="1200"/>
              <a:t>Many password managers offer cross-device syncing, so you can access your passwords from any device you use, be it your computer, phone, or tablet.</a:t>
            </a:r>
            <a:endParaRPr lang="en-US" sz="105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856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850216d48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ge850216d48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215273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IN"/>
              <a:t>Trainer Notes: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bg1"/>
                </a:solidFill>
                <a:latin typeface="Open Sans"/>
                <a:ea typeface="Open Sans"/>
                <a:cs typeface="Open Sans"/>
                <a:sym typeface="Open Sans"/>
              </a:rPr>
              <a:t>Tokens are used to prove the identity of a user and authenticate the user to a system or an application.</a:t>
            </a:r>
          </a:p>
          <a:p>
            <a:pPr marL="228600" lvl="1" indent="-228600">
              <a:lnSpc>
                <a:spcPct val="114000"/>
              </a:lnSpc>
              <a:buClr>
                <a:srgbClr val="3F3F3F"/>
              </a:buClr>
              <a:buSzPts val="2200"/>
              <a:buFont typeface="Open Sans"/>
              <a:buChar char="•"/>
            </a:pPr>
            <a:r>
              <a:rPr lang="en-US" sz="1200">
                <a:solidFill>
                  <a:srgbClr val="3F3F3F"/>
                </a:solidFill>
                <a:latin typeface="Open Sans"/>
                <a:ea typeface="Open Sans"/>
                <a:cs typeface="Open Sans"/>
                <a:sym typeface="Open Sans"/>
              </a:rPr>
              <a:t>They can be software based or hardware based.</a:t>
            </a:r>
            <a:endParaRPr lang="en-US" sz="1000">
              <a:solidFill>
                <a:srgbClr val="3F3F3F"/>
              </a:solidFill>
              <a:latin typeface="Open Sans"/>
              <a:ea typeface="Open Sans"/>
              <a:cs typeface="Open Sans"/>
              <a:sym typeface="Open Sans"/>
            </a:endParaRPr>
          </a:p>
          <a:p>
            <a:pPr marL="228600" lvl="1" indent="-228600">
              <a:lnSpc>
                <a:spcPct val="114000"/>
              </a:lnSpc>
              <a:buClr>
                <a:srgbClr val="3F3F3F"/>
              </a:buClr>
              <a:buSzPts val="2200"/>
              <a:buFont typeface="Open Sans"/>
              <a:buChar char="•"/>
            </a:pPr>
            <a:r>
              <a:rPr lang="en-US" sz="1200">
                <a:solidFill>
                  <a:srgbClr val="3F3F3F"/>
                </a:solidFill>
                <a:latin typeface="Open Sans"/>
                <a:ea typeface="Open Sans"/>
                <a:cs typeface="Open Sans"/>
                <a:sym typeface="Open Sans"/>
              </a:rPr>
              <a:t>An attacker can compromise the security by gaining control of the token and impersonating the token owner. This may also compromise the authentication protocol. </a:t>
            </a:r>
            <a:endParaRPr lang="en-US" sz="1000">
              <a:solidFill>
                <a:srgbClr val="3F3F3F"/>
              </a:solidFill>
              <a:latin typeface="Open Sans"/>
              <a:ea typeface="Open Sans"/>
              <a:cs typeface="Open Sans"/>
              <a:sym typeface="Open Sans"/>
            </a:endParaRPr>
          </a:p>
          <a:p>
            <a:pPr marL="228600" lvl="1" indent="-228600">
              <a:lnSpc>
                <a:spcPct val="114000"/>
              </a:lnSpc>
              <a:buClr>
                <a:srgbClr val="3F3F3F"/>
              </a:buClr>
              <a:buSzPts val="2200"/>
              <a:buFont typeface="Open Sans"/>
              <a:buChar char="•"/>
            </a:pPr>
            <a:r>
              <a:rPr lang="en-US" sz="1200">
                <a:solidFill>
                  <a:srgbClr val="3F3F3F"/>
                </a:solidFill>
                <a:latin typeface="Open Sans"/>
                <a:ea typeface="Open Sans"/>
                <a:cs typeface="Open Sans"/>
                <a:sym typeface="Open Sans"/>
              </a:rPr>
              <a:t>Tokens must be secured, as they may be cloned, damaged, lost, or stolen from the owner.</a:t>
            </a: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80" name="Google Shape;480;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IN"/>
              <a:t>Trainer Notes:</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Tokens are categorized into Synchronous and Asynchronous Token.</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Synchronous token are further categorized into Time Based token and Counter Based which are explained in the slides</a:t>
            </a:r>
          </a:p>
        </p:txBody>
      </p:sp>
      <p:sp>
        <p:nvSpPr>
          <p:cNvPr id="480" name="Google Shape;480;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355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077894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e850216d48_0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Time-based one-time password (TOTP) is based on a cryptographic hash function where a secret key and a timestamp are combined to form an encrypted character string used for multi-factor authentication.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562" name="Google Shape;562;ge850216d48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e850216d48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A secret key is agreed upon and shared between the user and the server.</a:t>
            </a:r>
            <a:endParaRPr/>
          </a:p>
          <a:p>
            <a:pPr marL="0" lvl="0" indent="0" algn="l" rtl="0">
              <a:lnSpc>
                <a:spcPct val="100000"/>
              </a:lnSpc>
              <a:spcBef>
                <a:spcPts val="0"/>
              </a:spcBef>
              <a:spcAft>
                <a:spcPts val="0"/>
              </a:spcAft>
              <a:buSzPts val="1100"/>
              <a:buNone/>
            </a:pPr>
            <a:r>
              <a:rPr lang="en-US"/>
              <a:t>The internal clock between the user's device and the server must be synchronized.</a:t>
            </a:r>
            <a:endParaRPr/>
          </a:p>
          <a:p>
            <a:pPr marL="0" lvl="0" indent="0" algn="l" rtl="0">
              <a:lnSpc>
                <a:spcPct val="100000"/>
              </a:lnSpc>
              <a:spcBef>
                <a:spcPts val="0"/>
              </a:spcBef>
              <a:spcAft>
                <a:spcPts val="0"/>
              </a:spcAft>
              <a:buSzPts val="1100"/>
              <a:buNone/>
            </a:pPr>
            <a:r>
              <a:rPr lang="en-US"/>
              <a:t>The clock is based on Unix time, which counts the seconds since January 1, 1970, 00:00 UTC.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573" name="Google Shape;573;ge850216d48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850216d48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The number of seconds is rounded to 30 seconds by default. </a:t>
            </a:r>
            <a:endParaRPr/>
          </a:p>
          <a:p>
            <a:pPr marL="0" lvl="0" indent="0" algn="l" rtl="0">
              <a:lnSpc>
                <a:spcPct val="100000"/>
              </a:lnSpc>
              <a:spcBef>
                <a:spcPts val="0"/>
              </a:spcBef>
              <a:spcAft>
                <a:spcPts val="0"/>
              </a:spcAft>
              <a:buSzPts val="1100"/>
              <a:buNone/>
            </a:pPr>
            <a:r>
              <a:rPr lang="en-US"/>
              <a:t>The algorithm generates a hash value (passcode) from this rounded number and the pre-shared secret key.</a:t>
            </a:r>
            <a:endParaRPr/>
          </a:p>
          <a:p>
            <a:pPr marL="0" lvl="0" indent="0" algn="l" rtl="0">
              <a:lnSpc>
                <a:spcPct val="100000"/>
              </a:lnSpc>
              <a:spcBef>
                <a:spcPts val="0"/>
              </a:spcBef>
              <a:spcAft>
                <a:spcPts val="0"/>
              </a:spcAft>
              <a:buSzPts val="1100"/>
              <a:buNone/>
            </a:pPr>
            <a:r>
              <a:rPr lang="en-US"/>
              <a:t>The passcode from the user's device must match the server's passcode associate with the user's device.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589" name="Google Shape;589;ge850216d48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200" b="1" i="0">
                <a:latin typeface="Calibri"/>
                <a:ea typeface="Calibri"/>
                <a:cs typeface="Calibri"/>
                <a:sym typeface="Calibri"/>
              </a:rPr>
              <a:t>Trainer Notes:</a:t>
            </a:r>
          </a:p>
          <a:p>
            <a:pPr rtl="0">
              <a:spcBef>
                <a:spcPts val="0"/>
              </a:spcBef>
              <a:spcAft>
                <a:spcPts val="0"/>
              </a:spcAft>
            </a:pPr>
            <a:r>
              <a:rPr lang="en-US" sz="1800" b="1" i="0" u="none" strike="noStrike">
                <a:solidFill>
                  <a:srgbClr val="000000"/>
                </a:solidFill>
                <a:effectLst/>
                <a:latin typeface="Calibri" panose="020F0502020204030204" pitchFamily="34" charset="0"/>
              </a:rPr>
              <a:t>Asynchronous Token Device</a:t>
            </a:r>
            <a:endParaRPr lang="en-US" b="1" i="0" u="none">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Tokens are generated using a challenge-response scheme to authenticate a user.</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The authentication server sends a random value or nonce to the user who in turn enters this value in token device. </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The user sends this value along with his username to authentication server which decrypts the value and thus authenticate the user.</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Example: Grid Cards.</a:t>
            </a:r>
            <a:endParaRPr lang="en-US" b="0">
              <a:effectLst/>
            </a:endParaRPr>
          </a:p>
          <a:p>
            <a:br>
              <a:rPr lang="en-US"/>
            </a:b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850216d48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ge850216d48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285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dd024f7d67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400"/>
              <a:buFont typeface="Arial"/>
              <a:buNone/>
            </a:pPr>
            <a:r>
              <a:rPr lang="en-US"/>
              <a:t>Adhering to secure coding standards to minimize vulnerabilities.</a:t>
            </a:r>
          </a:p>
          <a:p>
            <a:pPr marL="0" lvl="0" indent="0" algn="l" rtl="0">
              <a:lnSpc>
                <a:spcPct val="100000"/>
              </a:lnSpc>
              <a:spcBef>
                <a:spcPct val="0"/>
              </a:spcBef>
              <a:spcAft>
                <a:spcPct val="0"/>
              </a:spcAft>
              <a:buClr>
                <a:schemeClr val="dk1"/>
              </a:buClr>
              <a:buSzPts val="1400"/>
              <a:buFont typeface="Arial"/>
              <a:buNone/>
            </a:pPr>
            <a:r>
              <a:rPr lang="en-US" i="1"/>
              <a:t>Regularly perform code review and analysis of code</a:t>
            </a:r>
          </a:p>
          <a:p>
            <a:pPr marL="0" lvl="0" indent="0" algn="l" rtl="0">
              <a:lnSpc>
                <a:spcPct val="100000"/>
              </a:lnSpc>
              <a:spcBef>
                <a:spcPct val="0"/>
              </a:spcBef>
              <a:spcAft>
                <a:spcPct val="0"/>
              </a:spcAft>
              <a:buClr>
                <a:schemeClr val="dk1"/>
              </a:buClr>
              <a:buSzPts val="1400"/>
              <a:buFont typeface="Arial"/>
              <a:buNone/>
            </a:pPr>
            <a:r>
              <a:rPr lang="en-US"/>
              <a:t>Keeping the RTOS and its components up-to-date with the latest security patches.</a:t>
            </a:r>
            <a:endParaRPr lang="en-US" i="1"/>
          </a:p>
          <a:p>
            <a:pPr marL="0" lvl="0" indent="0" algn="l" rtl="0">
              <a:lnSpc>
                <a:spcPct val="100000"/>
              </a:lnSpc>
              <a:spcBef>
                <a:spcPct val="0"/>
              </a:spcBef>
              <a:spcAft>
                <a:spcPct val="0"/>
              </a:spcAft>
              <a:buClr>
                <a:schemeClr val="dk1"/>
              </a:buClr>
              <a:buSzPts val="1400"/>
              <a:buFont typeface="Arial"/>
              <a:buNone/>
            </a:pPr>
            <a:r>
              <a:rPr lang="en-US"/>
              <a:t>Employing memory protection units (MPUs) to isolate critical system components and prevent unauthorized access.</a:t>
            </a:r>
          </a:p>
          <a:p>
            <a:pPr marL="0" lvl="0" indent="0" algn="l" rtl="0">
              <a:lnSpc>
                <a:spcPct val="100000"/>
              </a:lnSpc>
              <a:spcBef>
                <a:spcPct val="0"/>
              </a:spcBef>
              <a:spcAft>
                <a:spcPct val="0"/>
              </a:spcAft>
              <a:buClr>
                <a:schemeClr val="dk1"/>
              </a:buClr>
              <a:buSzPts val="1400"/>
              <a:buFont typeface="Arial"/>
              <a:buNone/>
            </a:pPr>
            <a:r>
              <a:rPr lang="en-US"/>
              <a:t>Rigorously validating user input to prevent buffer overflows, injection attacks, and other vulnerabilities</a:t>
            </a:r>
            <a:endParaRPr i="1"/>
          </a:p>
        </p:txBody>
      </p:sp>
      <p:sp>
        <p:nvSpPr>
          <p:cNvPr id="1254" name="Google Shape;1254;gdd024f7d67_0_1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943622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eaebd3773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Biometrics verifies a person by analyzing the individual’s unique physiological or behavioral characteristics. </a:t>
            </a:r>
            <a:endParaRPr/>
          </a:p>
          <a:p>
            <a:pPr marL="0" lvl="0" indent="0" algn="l" rtl="0">
              <a:lnSpc>
                <a:spcPct val="100000"/>
              </a:lnSpc>
              <a:spcBef>
                <a:spcPts val="0"/>
              </a:spcBef>
              <a:spcAft>
                <a:spcPts val="0"/>
              </a:spcAft>
              <a:buClr>
                <a:schemeClr val="dk1"/>
              </a:buClr>
              <a:buSzPts val="1100"/>
              <a:buFont typeface="Arial"/>
              <a:buNone/>
            </a:pPr>
            <a:r>
              <a:rPr lang="en-US"/>
              <a:t>This is one of the most effective and accurate methods of verifying identification. </a:t>
            </a:r>
            <a:endParaRPr/>
          </a:p>
          <a:p>
            <a:pPr marL="0" lvl="0" indent="0" algn="l" rtl="0">
              <a:lnSpc>
                <a:spcPct val="100000"/>
              </a:lnSpc>
              <a:spcBef>
                <a:spcPts val="0"/>
              </a:spcBef>
              <a:spcAft>
                <a:spcPts val="0"/>
              </a:spcAft>
              <a:buClr>
                <a:schemeClr val="dk1"/>
              </a:buClr>
              <a:buSzPts val="1100"/>
              <a:buFont typeface="Arial"/>
              <a:buNone/>
            </a:pPr>
            <a:r>
              <a:rPr lang="en-US"/>
              <a:t>Biometric belongs to something you are.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644" name="Google Shape;644;geaebd3773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Make sure that students understand biometrics are based on unique features, not basic descriptions such as eye color.</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Biometric Authentication</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first step in setting up </a:t>
            </a:r>
            <a:r>
              <a:rPr lang="en-US" sz="1200" b="1" i="0" u="none" strike="noStrike" cap="none">
                <a:solidFill>
                  <a:schemeClr val="dk1"/>
                </a:solidFill>
                <a:latin typeface="Calibri"/>
                <a:ea typeface="Calibri"/>
                <a:cs typeface="Calibri"/>
                <a:sym typeface="Calibri"/>
              </a:rPr>
              <a:t>biometric authentication is enrollment. </a:t>
            </a:r>
            <a:endParaRPr/>
          </a:p>
          <a:p>
            <a:pPr marL="457200" marR="0" lvl="0" indent="-228600" algn="l" rtl="0">
              <a:lnSpc>
                <a:spcPct val="100000"/>
              </a:lnSpc>
              <a:spcBef>
                <a:spcPts val="0"/>
              </a:spcBef>
              <a:spcAft>
                <a:spcPts val="0"/>
              </a:spcAft>
              <a:buClr>
                <a:srgbClr val="000000"/>
              </a:buClr>
              <a:buSzPts val="1400"/>
              <a:buFont typeface="Arial"/>
              <a:buNone/>
            </a:pPr>
            <a:endParaRPr sz="1200" b="1"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The </a:t>
            </a:r>
            <a:r>
              <a:rPr lang="en-US" b="1"/>
              <a:t>chosen biometric</a:t>
            </a:r>
            <a:r>
              <a:rPr lang="en-US" sz="1200" b="0" i="0" u="none" strike="noStrike" cap="none">
                <a:solidFill>
                  <a:schemeClr val="dk1"/>
                </a:solidFill>
                <a:latin typeface="Calibri"/>
                <a:ea typeface="Calibri"/>
                <a:cs typeface="Calibri"/>
                <a:sym typeface="Calibri"/>
              </a:rPr>
              <a:t> information is scanned by a biometric reader and converted to binary</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information.</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There are generally two steps in the scanning process:</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1. A sensor module acquires the biometric sample from the target.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2. A feature extraction module records the features in the sample that uniquely</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identify the target.</a:t>
            </a:r>
            <a:endParaRPr/>
          </a:p>
        </p:txBody>
      </p:sp>
      <p:sp>
        <p:nvSpPr>
          <p:cNvPr id="1105" name="Google Shape;110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0740056"/>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7" name="Google Shape;115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58" name="Google Shape;115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2680768"/>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Biometrics, based on indivi</a:t>
            </a:r>
            <a:r>
              <a:rPr lang="en-US" sz="1200" b="0" i="0" u="none" strike="noStrike" cap="none">
                <a:solidFill>
                  <a:srgbClr val="3F3F3F"/>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4"/>
                  </a:ext>
                </a:extLst>
              </a:rPr>
              <a:t>duals’</a:t>
            </a:r>
            <a:r>
              <a:rPr lang="en-US" sz="1200" b="0" i="0" u="none" strike="noStrike" cap="none">
                <a:solidFill>
                  <a:srgbClr val="3F3F3F"/>
                </a:solidFill>
                <a:latin typeface="Open Sans"/>
                <a:ea typeface="Open Sans"/>
                <a:cs typeface="Open Sans"/>
                <a:sym typeface="Open Sans"/>
              </a:rPr>
              <a:t> physiological and behavioral characteristics, is one of the most effective and accurate methods of verifying identification. </a:t>
            </a:r>
            <a:endParaRPr lang="en-US"/>
          </a:p>
          <a:p>
            <a:pPr marL="0" lvl="0" indent="0" algn="l" rtl="0">
              <a:spcBef>
                <a:spcPts val="0"/>
              </a:spcBef>
              <a:spcAft>
                <a:spcPts val="0"/>
              </a:spcAft>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Acceptance: </a:t>
            </a:r>
          </a:p>
          <a:p>
            <a:pPr marL="228600" lvl="1" indent="-228600">
              <a:lnSpc>
                <a:spcPct val="114000"/>
              </a:lnSpc>
              <a:buClr>
                <a:srgbClr val="3F3F3F"/>
              </a:buClr>
              <a:buSzPts val="2200"/>
              <a:buFont typeface="Open Sans"/>
              <a:buChar char="•"/>
            </a:pPr>
            <a:r>
              <a:rPr lang="en-US" sz="1200">
                <a:solidFill>
                  <a:schemeClr val="tx1">
                    <a:lumMod val="75000"/>
                    <a:lumOff val="25000"/>
                  </a:schemeClr>
                </a:solidFill>
                <a:latin typeface="Open Sans"/>
                <a:ea typeface="Open Sans"/>
                <a:cs typeface="Open Sans"/>
                <a:sym typeface="Open Sans"/>
              </a:rPr>
              <a:t>Refers to user acceptance of biometric system</a:t>
            </a:r>
            <a:endParaRPr lang="en-US" sz="1000">
              <a:solidFill>
                <a:schemeClr val="tx1">
                  <a:lumMod val="75000"/>
                  <a:lumOff val="25000"/>
                </a:schemeClr>
              </a:solidFill>
              <a:latin typeface="Open Sans"/>
              <a:ea typeface="Open Sans"/>
              <a:cs typeface="Open Sans"/>
              <a:sym typeface="Open Sans"/>
            </a:endParaRPr>
          </a:p>
          <a:p>
            <a:pPr marL="228600" lvl="1" indent="-228600">
              <a:lnSpc>
                <a:spcPct val="114000"/>
              </a:lnSpc>
              <a:buClr>
                <a:srgbClr val="3F3F3F"/>
              </a:buClr>
              <a:buSzPts val="2200"/>
              <a:buFont typeface="Open Sans"/>
              <a:buChar char="•"/>
            </a:pPr>
            <a:r>
              <a:rPr lang="en-US" sz="1200">
                <a:solidFill>
                  <a:schemeClr val="tx1">
                    <a:lumMod val="75000"/>
                    <a:lumOff val="25000"/>
                  </a:schemeClr>
                </a:solidFill>
                <a:latin typeface="Open Sans"/>
                <a:ea typeface="Open Sans"/>
                <a:cs typeface="Open Sans"/>
                <a:sym typeface="Open Sans"/>
              </a:rPr>
              <a:t>Depends on privacy intrusiveness and psychological or physical discomfort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Throughput Rate:</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a:sym typeface="Open Sans"/>
              </a:rPr>
              <a:t>Also called biometric system response time</a:t>
            </a:r>
            <a:endParaRPr lang="en-US" sz="1400">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a:sym typeface="Open Sans"/>
              </a:rPr>
              <a:t>Refers to the time taken to process the authentication request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Enrollment Time</a:t>
            </a:r>
            <a:r>
              <a:rPr lang="en-US" sz="1200" b="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sym typeface="Open Sans"/>
              </a:rPr>
              <a:t>Refers to the time taken by the biometric system to register and create an account for the first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28" name="Google Shape;32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82765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3" name="Google Shape;112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biometric template is kept in the authentication </a:t>
            </a:r>
            <a:r>
              <a:rPr lang="en-US"/>
              <a:t>server</a:t>
            </a:r>
            <a:r>
              <a:rPr lang="en-US" sz="1200" b="0" i="0" u="none" strike="noStrike" cap="none">
                <a:solidFill>
                  <a:schemeClr val="dk1"/>
                </a:solidFill>
                <a:latin typeface="Calibri"/>
                <a:ea typeface="Calibri"/>
                <a:cs typeface="Calibri"/>
                <a:sym typeface="Calibri"/>
              </a:rPr>
              <a:t> database. When the user</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wants to access a resource, he or she is re-scanned, and the scan is compared to the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template. If they match to within a defined degree of tolerance, access is granted.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Several pattern types can be used to identify people biometrically. These can be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categorized as physical (fingerprint, eye, and facial recognition) or behavioral (voice,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signature, and typing pattern matching).</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24" name="Google Shape;112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3130469"/>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Physiological biometric methods include fingerprints, face scans, retina scans, iris scans, palm scans, and voice patterns.</a:t>
            </a:r>
            <a:endParaRPr/>
          </a:p>
          <a:p>
            <a:pPr marL="0" lvl="0" indent="0" algn="l" rtl="0">
              <a:lnSpc>
                <a:spcPct val="100000"/>
              </a:lnSpc>
              <a:spcBef>
                <a:spcPts val="0"/>
              </a:spcBef>
              <a:spcAft>
                <a:spcPts val="0"/>
              </a:spcAft>
              <a:buClr>
                <a:schemeClr val="dk1"/>
              </a:buClr>
              <a:buSzPts val="1100"/>
              <a:buFont typeface="Arial"/>
              <a:buNone/>
            </a:pPr>
            <a:r>
              <a:rPr lang="en-US"/>
              <a:t>Behavioral biometric methods include keyboard scans and signature scans.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656" name="Google Shape;65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eb17bb5ea5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 false rejection rate (FRR) occurs when the authentication system falsely rejects a legitimate user.</a:t>
            </a:r>
            <a:endParaRPr/>
          </a:p>
          <a:p>
            <a:pPr marL="0" lvl="0" indent="0" algn="l" rtl="0">
              <a:lnSpc>
                <a:spcPct val="100000"/>
              </a:lnSpc>
              <a:spcBef>
                <a:spcPts val="0"/>
              </a:spcBef>
              <a:spcAft>
                <a:spcPts val="0"/>
              </a:spcAft>
              <a:buClr>
                <a:schemeClr val="dk1"/>
              </a:buClr>
              <a:buSzPts val="1100"/>
              <a:buFont typeface="Arial"/>
              <a:buNone/>
            </a:pPr>
            <a:r>
              <a:rPr lang="en-US"/>
              <a:t>The authentication system fails to authenticate a valid user. </a:t>
            </a:r>
            <a:endParaRPr/>
          </a:p>
          <a:p>
            <a:pPr marL="0" lvl="0" indent="0" algn="l" rtl="0">
              <a:lnSpc>
                <a:spcPct val="100000"/>
              </a:lnSpc>
              <a:spcBef>
                <a:spcPts val="0"/>
              </a:spcBef>
              <a:spcAft>
                <a:spcPts val="0"/>
              </a:spcAft>
              <a:buClr>
                <a:schemeClr val="dk1"/>
              </a:buClr>
              <a:buSzPts val="1100"/>
              <a:buFont typeface="Arial"/>
              <a:buNone/>
            </a:pPr>
            <a:r>
              <a:rPr lang="en-US"/>
              <a:t>For example, say Alice has registered her fingerprint and regularly uses it to authenticate herself. Suppose Alice uses her fingerprint to authenticate herself today, but the system incorrectly rejects her fingerprint, indicating it isn’t valid. As a result, Alice may have to punch her fingerprint several times before she is finally authenticated. Alice might be annoyed with this experience and complain that the authentication device does not work correctly. </a:t>
            </a:r>
            <a:endParaRPr/>
          </a:p>
          <a:p>
            <a:pPr marL="0" lvl="0" indent="0" algn="l" rtl="0">
              <a:lnSpc>
                <a:spcPct val="100000"/>
              </a:lnSpc>
              <a:spcBef>
                <a:spcPts val="0"/>
              </a:spcBef>
              <a:spcAft>
                <a:spcPts val="0"/>
              </a:spcAft>
              <a:buClr>
                <a:schemeClr val="dk1"/>
              </a:buClr>
              <a:buSzPts val="1100"/>
              <a:buFont typeface="Arial"/>
              <a:buNone/>
            </a:pPr>
            <a:r>
              <a:rPr lang="en-US"/>
              <a:t>This is sometimes called a false positive authentication.</a:t>
            </a:r>
            <a:endParaRPr/>
          </a:p>
          <a:p>
            <a:pPr marL="0" lvl="0" indent="0" algn="l" rtl="0">
              <a:lnSpc>
                <a:spcPct val="100000"/>
              </a:lnSpc>
              <a:spcBef>
                <a:spcPts val="0"/>
              </a:spcBef>
              <a:spcAft>
                <a:spcPts val="0"/>
              </a:spcAft>
              <a:buClr>
                <a:schemeClr val="dk1"/>
              </a:buClr>
              <a:buSzPts val="1100"/>
              <a:buFont typeface="Arial"/>
              <a:buNone/>
            </a:pPr>
            <a:r>
              <a:rPr lang="en-US"/>
              <a:t>FRR tends to increase exponentially as we increase the sensitivity of the device, which means that the device becomes more strict and checks for more parameters to validate a user. Hence, increasing the sensitivity results in more authentication failure occurrences.</a:t>
            </a:r>
            <a:endParaRPr/>
          </a:p>
          <a:p>
            <a:pPr marL="0" lvl="0" indent="0" algn="l" rtl="0">
              <a:lnSpc>
                <a:spcPct val="100000"/>
              </a:lnSpc>
              <a:spcBef>
                <a:spcPts val="0"/>
              </a:spcBef>
              <a:spcAft>
                <a:spcPts val="0"/>
              </a:spcAft>
              <a:buClr>
                <a:schemeClr val="dk1"/>
              </a:buClr>
              <a:buSzPts val="1100"/>
              <a:buFont typeface="Arial"/>
              <a:buNone/>
            </a:pPr>
            <a:r>
              <a:rPr lang="en-US"/>
              <a:t>False rejection is sometimes called a Type I error.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
        <p:nvSpPr>
          <p:cNvPr id="793" name="Google Shape;793;geb17bb5ea5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eb17bb5ea5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 false acceptance rate (FAR) occurs when the authentication system falsely accepts an unauthorized user.</a:t>
            </a:r>
            <a:endParaRPr/>
          </a:p>
          <a:p>
            <a:pPr marL="0" lvl="0" indent="0" algn="l" rtl="0">
              <a:lnSpc>
                <a:spcPct val="100000"/>
              </a:lnSpc>
              <a:spcBef>
                <a:spcPts val="0"/>
              </a:spcBef>
              <a:spcAft>
                <a:spcPts val="0"/>
              </a:spcAft>
              <a:buClr>
                <a:schemeClr val="dk1"/>
              </a:buClr>
              <a:buSzPts val="1100"/>
              <a:buFont typeface="Arial"/>
              <a:buNone/>
            </a:pPr>
            <a:r>
              <a:rPr lang="en-US"/>
              <a:t>The authentication system incorrectly authenticates an invalid user. </a:t>
            </a:r>
            <a:endParaRPr/>
          </a:p>
          <a:p>
            <a:pPr marL="0" lvl="0" indent="0" algn="l" rtl="0">
              <a:lnSpc>
                <a:spcPct val="100000"/>
              </a:lnSpc>
              <a:spcBef>
                <a:spcPts val="0"/>
              </a:spcBef>
              <a:spcAft>
                <a:spcPts val="0"/>
              </a:spcAft>
              <a:buClr>
                <a:schemeClr val="dk1"/>
              </a:buClr>
              <a:buSzPts val="1100"/>
              <a:buFont typeface="Arial"/>
              <a:buNone/>
            </a:pPr>
            <a:r>
              <a:rPr lang="en-US"/>
              <a:t>For example, say Bob has not registered his fingerprint and is not an authorized user. Suppose Bob uses his fingerprint to authenticate himself today, and the system recognizes his fingerprint. </a:t>
            </a:r>
            <a:endParaRPr/>
          </a:p>
          <a:p>
            <a:pPr marL="0" lvl="0" indent="0" algn="l" rtl="0">
              <a:lnSpc>
                <a:spcPct val="100000"/>
              </a:lnSpc>
              <a:spcBef>
                <a:spcPts val="0"/>
              </a:spcBef>
              <a:spcAft>
                <a:spcPts val="0"/>
              </a:spcAft>
              <a:buClr>
                <a:schemeClr val="dk1"/>
              </a:buClr>
              <a:buSzPts val="1100"/>
              <a:buFont typeface="Arial"/>
              <a:buNone/>
            </a:pPr>
            <a:r>
              <a:rPr lang="en-US"/>
              <a:t>This is a false negative or a false acceptance. </a:t>
            </a:r>
            <a:endParaRPr/>
          </a:p>
          <a:p>
            <a:pPr marL="0" lvl="0" indent="0" algn="l" rtl="0">
              <a:lnSpc>
                <a:spcPct val="100000"/>
              </a:lnSpc>
              <a:spcBef>
                <a:spcPts val="0"/>
              </a:spcBef>
              <a:spcAft>
                <a:spcPts val="0"/>
              </a:spcAft>
              <a:buClr>
                <a:schemeClr val="dk1"/>
              </a:buClr>
              <a:buSzPts val="1100"/>
              <a:buFont typeface="Arial"/>
              <a:buNone/>
            </a:pPr>
            <a:r>
              <a:rPr lang="en-US"/>
              <a:t>FAR tends to decrease exponentially as we increase the sensitivity of the device, which means that the device becomes more strict and checks for more parameters, thus rejecting invalid users. Hence, increasing the sensitivity results in fewer unauthorized users in the system.</a:t>
            </a:r>
            <a:endParaRPr/>
          </a:p>
          <a:p>
            <a:pPr marL="0" lvl="0" indent="0" algn="l" rtl="0">
              <a:lnSpc>
                <a:spcPct val="100000"/>
              </a:lnSpc>
              <a:spcBef>
                <a:spcPts val="0"/>
              </a:spcBef>
              <a:spcAft>
                <a:spcPts val="0"/>
              </a:spcAft>
              <a:buClr>
                <a:schemeClr val="dk1"/>
              </a:buClr>
              <a:buSzPts val="1100"/>
              <a:buFont typeface="Arial"/>
              <a:buNone/>
            </a:pPr>
            <a:r>
              <a:rPr lang="en-US"/>
              <a:t>False acceptance is sometimes called a Type II error.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
        <p:nvSpPr>
          <p:cNvPr id="806" name="Google Shape;806;geb17bb5ea5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b17bb5ea5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The crossover error rate (CER) is the point where the false reject rate (FRR) and false accept rate (FAR) are equal.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CER is also known as the equal error rate (EER).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The CER value could be used to compare the accuracy of the authentication devices. </a:t>
            </a:r>
            <a:endParaRPr/>
          </a:p>
          <a:p>
            <a:pPr marL="0" lvl="0" indent="0" algn="l" rtl="0">
              <a:lnSpc>
                <a:spcPct val="100000"/>
              </a:lnSpc>
              <a:spcBef>
                <a:spcPts val="0"/>
              </a:spcBef>
              <a:spcAft>
                <a:spcPts val="0"/>
              </a:spcAft>
              <a:buClr>
                <a:schemeClr val="dk1"/>
              </a:buClr>
              <a:buSzPts val="1100"/>
              <a:buFont typeface="Arial"/>
              <a:buNone/>
            </a:pPr>
            <a:r>
              <a:rPr lang="en-US"/>
              <a:t>A device with a lower CER value is generally more accurate than a device with a higher CER. </a:t>
            </a:r>
            <a:endParaRPr/>
          </a:p>
          <a:p>
            <a:pPr marL="0" lvl="0" indent="0" algn="l" rtl="0">
              <a:lnSpc>
                <a:spcPct val="100000"/>
              </a:lnSpc>
              <a:spcBef>
                <a:spcPts val="0"/>
              </a:spcBef>
              <a:spcAft>
                <a:spcPts val="0"/>
              </a:spcAft>
              <a:buClr>
                <a:schemeClr val="dk1"/>
              </a:buClr>
              <a:buSzPts val="1100"/>
              <a:buFont typeface="Arial"/>
              <a:buNone/>
            </a:pPr>
            <a:r>
              <a:rPr lang="en-US"/>
              <a:t>For example, a device with a CER value of 1 is considered more accurate than a device with a CER value of 2.</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
        <p:nvSpPr>
          <p:cNvPr id="819" name="Google Shape;819;geb17bb5ea5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eb17bb5ea5_0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It's crucial to adjust the sensitivity levels of the biometric devices as per the business needs. </a:t>
            </a:r>
            <a:endParaRPr/>
          </a:p>
          <a:p>
            <a:pPr marL="0" lvl="0" indent="0" algn="l" rtl="0">
              <a:lnSpc>
                <a:spcPct val="100000"/>
              </a:lnSpc>
              <a:spcBef>
                <a:spcPts val="0"/>
              </a:spcBef>
              <a:spcAft>
                <a:spcPts val="0"/>
              </a:spcAft>
              <a:buClr>
                <a:schemeClr val="dk1"/>
              </a:buClr>
              <a:buSzPts val="1100"/>
              <a:buFont typeface="Arial"/>
              <a:buNone/>
            </a:pPr>
            <a:r>
              <a:rPr lang="en-US"/>
              <a:t>When a device is too sensitive, false rejections (false positives) are more common. Conversely, when a device is not sensitive enough, false acceptance (false negatives) are more common.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
        <p:nvSpPr>
          <p:cNvPr id="836" name="Google Shape;836;geb17bb5ea5_0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342900" indent="-342900">
              <a:buFont typeface="Arial"/>
              <a:buChar char="•"/>
            </a:pPr>
            <a:r>
              <a:rPr lang="en-US" sz="1200">
                <a:solidFill>
                  <a:srgbClr val="3F3F3F"/>
                </a:solidFill>
                <a:latin typeface="Open Sans"/>
                <a:ea typeface="Open Sans"/>
                <a:cs typeface="Open Sans"/>
              </a:rPr>
              <a:t>Wireless technology is the transmission of information without using physical cables or wires. </a:t>
            </a:r>
          </a:p>
          <a:p>
            <a:pPr marL="342900" indent="-342900">
              <a:buFont typeface="Arial"/>
              <a:buChar char="•"/>
            </a:pPr>
            <a:r>
              <a:rPr lang="en-US" sz="1200">
                <a:solidFill>
                  <a:srgbClr val="3F3F3F"/>
                </a:solidFill>
                <a:latin typeface="Open Sans"/>
                <a:ea typeface="Open Sans"/>
                <a:cs typeface="Open Sans"/>
              </a:rPr>
              <a:t>Wireless hardening is crucial for protecting wireless networks from unauthorized access, data breaches, and other cyber threats.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extLst>
      <p:ext uri="{BB962C8B-B14F-4D97-AF65-F5344CB8AC3E}">
        <p14:creationId xmlns:p14="http://schemas.microsoft.com/office/powerpoint/2010/main" val="395984534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Some biometric and behavioral technologies might be used for purposes other than</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logon authentication:</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a:t>
            </a:r>
            <a:r>
              <a:rPr lang="en-US" sz="1200" b="1" i="1" u="none" strike="noStrike" cap="none">
                <a:solidFill>
                  <a:schemeClr val="dk1"/>
                </a:solidFill>
                <a:latin typeface="Calibri"/>
                <a:ea typeface="Calibri"/>
                <a:cs typeface="Calibri"/>
                <a:sym typeface="Calibri"/>
              </a:rPr>
              <a:t>Biometric identification refers to matching people to a database, as opposed to</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authenticating them per se. For example, if an individual crossing the floor of the data</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center does not produce a match for gait analysis, the system may raise a security</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alert (g4s.com/en-us/media/news/2017/12/06/keeping-data-centers-secure).</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a:t>
            </a:r>
            <a:r>
              <a:rPr lang="en-US" sz="1200" b="1" i="1" u="none" strike="noStrike" cap="none">
                <a:solidFill>
                  <a:schemeClr val="dk1"/>
                </a:solidFill>
                <a:latin typeface="Calibri"/>
                <a:ea typeface="Calibri"/>
                <a:cs typeface="Calibri"/>
                <a:sym typeface="Calibri"/>
              </a:rPr>
              <a:t>Continuous authentication verifies that the user who logged on is still operating the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device. For example, if a user successfully authenticates to a smartphone using a</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fingerprint, the device continues to monitor key motion and pressure statistics as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device is held and manipulated. If this deviates from the baseline, detection</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system would lock the phone. This sort of technology is not available on the market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(at the time of writing), but it is the subject of numerous research projects.</a:t>
            </a:r>
            <a:endParaRPr/>
          </a:p>
        </p:txBody>
      </p:sp>
      <p:sp>
        <p:nvSpPr>
          <p:cNvPr id="1242" name="Google Shape;124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850216d48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ge850216d48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088168"/>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e850216d48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Passwordless authentication allows users to log into systems without entering a password or any other knowledge-based secret. </a:t>
            </a:r>
            <a:endParaRPr/>
          </a:p>
          <a:p>
            <a:pPr marL="0" lvl="0" indent="0" algn="l" rtl="0">
              <a:lnSpc>
                <a:spcPct val="100000"/>
              </a:lnSpc>
              <a:spcBef>
                <a:spcPts val="0"/>
              </a:spcBef>
              <a:spcAft>
                <a:spcPts val="0"/>
              </a:spcAft>
              <a:buSzPts val="1100"/>
              <a:buNone/>
            </a:pPr>
            <a:r>
              <a:rPr lang="en-US"/>
              <a:t>In most common implementations, users are asked to enter their public identifier and then complete the authentication process by providing a secure proof of identity through a registered device or token. </a:t>
            </a:r>
            <a:endParaRPr/>
          </a:p>
        </p:txBody>
      </p:sp>
      <p:sp>
        <p:nvSpPr>
          <p:cNvPr id="483" name="Google Shape;483;ge850216d48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3834417"/>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e850216d48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Username and password are the most common form of user authentication.</a:t>
            </a:r>
            <a:endParaRPr/>
          </a:p>
          <a:p>
            <a:pPr marL="0" lvl="0" indent="0" algn="l" rtl="0">
              <a:lnSpc>
                <a:spcPct val="100000"/>
              </a:lnSpc>
              <a:spcBef>
                <a:spcPts val="0"/>
              </a:spcBef>
              <a:spcAft>
                <a:spcPts val="0"/>
              </a:spcAft>
              <a:buSzPts val="1100"/>
              <a:buNone/>
            </a:pPr>
            <a:r>
              <a:rPr lang="en-US"/>
              <a:t>However, it is also the most insecure option.</a:t>
            </a:r>
            <a:endParaRPr/>
          </a:p>
          <a:p>
            <a:pPr marL="0" lvl="0" indent="0" algn="l" rtl="0">
              <a:lnSpc>
                <a:spcPct val="100000"/>
              </a:lnSpc>
              <a:spcBef>
                <a:spcPts val="0"/>
              </a:spcBef>
              <a:spcAft>
                <a:spcPts val="0"/>
              </a:spcAft>
              <a:buSzPts val="1100"/>
              <a:buNone/>
            </a:pPr>
            <a:r>
              <a:rPr lang="en-US"/>
              <a:t>Over two-thirds of people reuse passwords across sites resulting in an increasingly insecure ecosystem.</a:t>
            </a:r>
            <a:endParaRPr/>
          </a:p>
          <a:p>
            <a:pPr marL="0" lvl="0" indent="0" algn="l" rtl="0">
              <a:lnSpc>
                <a:spcPct val="100000"/>
              </a:lnSpc>
              <a:spcBef>
                <a:spcPts val="0"/>
              </a:spcBef>
              <a:spcAft>
                <a:spcPts val="0"/>
              </a:spcAft>
              <a:buSzPts val="1100"/>
              <a:buNone/>
            </a:pPr>
            <a:r>
              <a:rPr lang="en-US"/>
              <a:t>81% of successful cyber attacks are due to compromised username or password, according to Verizon Investigations Report in 2018.</a:t>
            </a:r>
            <a:endParaRPr/>
          </a:p>
          <a:p>
            <a:pPr marL="0" lvl="0" indent="0" algn="l" rtl="0">
              <a:lnSpc>
                <a:spcPct val="100000"/>
              </a:lnSpc>
              <a:spcBef>
                <a:spcPts val="0"/>
              </a:spcBef>
              <a:spcAft>
                <a:spcPts val="0"/>
              </a:spcAft>
              <a:buSzPts val="1100"/>
              <a:buNone/>
            </a:pPr>
            <a:endParaRPr/>
          </a:p>
        </p:txBody>
      </p:sp>
      <p:sp>
        <p:nvSpPr>
          <p:cNvPr id="496" name="Google Shape;496;ge850216d4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9288174"/>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850216d48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Passwordless/Multi-factor authentication reduces this risk by 99.9.</a:t>
            </a:r>
            <a:endParaRPr/>
          </a:p>
          <a:p>
            <a:pPr marL="0" lvl="0" indent="0" algn="l" rtl="0">
              <a:lnSpc>
                <a:spcPct val="100000"/>
              </a:lnSpc>
              <a:spcBef>
                <a:spcPts val="0"/>
              </a:spcBef>
              <a:spcAft>
                <a:spcPts val="0"/>
              </a:spcAft>
              <a:buSzPts val="1100"/>
              <a:buNone/>
            </a:pPr>
            <a:r>
              <a:rPr lang="en-US"/>
              <a:t>MFA is used as an added layer of security on top of password-based authentication</a:t>
            </a:r>
            <a:endParaRPr/>
          </a:p>
          <a:p>
            <a:pPr marL="0" lvl="0" indent="0" algn="l" rtl="0">
              <a:lnSpc>
                <a:spcPct val="100000"/>
              </a:lnSpc>
              <a:spcBef>
                <a:spcPts val="0"/>
              </a:spcBef>
              <a:spcAft>
                <a:spcPts val="0"/>
              </a:spcAft>
              <a:buSzPts val="1100"/>
              <a:buNone/>
            </a:pPr>
            <a:r>
              <a:rPr lang="en-US"/>
              <a:t>Passwordless authentication doesn't require a memorized secret. </a:t>
            </a:r>
            <a:endParaRPr/>
          </a:p>
          <a:p>
            <a:pPr marL="0" lvl="0" indent="0" algn="l" rtl="0">
              <a:lnSpc>
                <a:spcPct val="100000"/>
              </a:lnSpc>
              <a:spcBef>
                <a:spcPts val="0"/>
              </a:spcBef>
              <a:spcAft>
                <a:spcPts val="0"/>
              </a:spcAft>
              <a:buSzPts val="1100"/>
              <a:buNone/>
            </a:pPr>
            <a:r>
              <a:rPr lang="en-US"/>
              <a:t>Usually, it uses just one highly secure factor to authenticate identity, making it faster and simpler for users.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507" name="Google Shape;507;ge850216d48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9165574"/>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850216d48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Proving the user’s identity can instead be done using an alternative factor such as:</a:t>
            </a:r>
          </a:p>
          <a:p>
            <a:pPr marL="0" lvl="0" indent="0" algn="l" rtl="0">
              <a:lnSpc>
                <a:spcPct val="100000"/>
              </a:lnSpc>
              <a:spcBef>
                <a:spcPts val="0"/>
              </a:spcBef>
              <a:spcAft>
                <a:spcPts val="0"/>
              </a:spcAft>
              <a:buSzPts val="1100"/>
              <a:buNone/>
            </a:pPr>
            <a:endParaRPr lang="en-IN"/>
          </a:p>
          <a:p>
            <a:pPr marL="0" lvl="0" indent="0" algn="l" rtl="0">
              <a:lnSpc>
                <a:spcPct val="100000"/>
              </a:lnSpc>
              <a:spcBef>
                <a:spcPts val="0"/>
              </a:spcBef>
              <a:spcAft>
                <a:spcPts val="0"/>
              </a:spcAft>
              <a:buSzPts val="1100"/>
              <a:buNone/>
            </a:pPr>
            <a:r>
              <a:rPr lang="en-US"/>
              <a:t>Something you have like a cellular phone, OTP token, smart card or a hardware token. </a:t>
            </a:r>
            <a:endParaRPr/>
          </a:p>
          <a:p>
            <a:pPr marL="0" lvl="0" indent="0" algn="l" rtl="0">
              <a:lnSpc>
                <a:spcPct val="100000"/>
              </a:lnSpc>
              <a:spcBef>
                <a:spcPts val="0"/>
              </a:spcBef>
              <a:spcAft>
                <a:spcPts val="0"/>
              </a:spcAft>
              <a:buSzPts val="1100"/>
              <a:buNone/>
            </a:pPr>
            <a:r>
              <a:rPr lang="en-US"/>
              <a:t>Something you are like fingerprints, retinal scans, face or voice recognition and other biometric identifiers.</a:t>
            </a:r>
            <a:endParaRPr/>
          </a:p>
        </p:txBody>
      </p:sp>
      <p:sp>
        <p:nvSpPr>
          <p:cNvPr id="518" name="Google Shape;518;ge850216d48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562976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e850216d48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End-users no longer need to create, manage or remember passwords. Instead, sign in with one look or tap to get access to applications and services faster.</a:t>
            </a:r>
            <a:endParaRPr/>
          </a:p>
          <a:p>
            <a:pPr marL="0" lvl="0" indent="0" algn="l" rtl="0">
              <a:lnSpc>
                <a:spcPct val="100000"/>
              </a:lnSpc>
              <a:spcBef>
                <a:spcPts val="0"/>
              </a:spcBef>
              <a:spcAft>
                <a:spcPts val="0"/>
              </a:spcAft>
              <a:buSzPts val="1100"/>
              <a:buNone/>
            </a:pPr>
            <a:r>
              <a:rPr lang="en-US"/>
              <a:t>Better security since passwords are known to be a weak point in computer systems and is responsible for a huge percentage of security breaches.</a:t>
            </a:r>
            <a:endParaRPr/>
          </a:p>
          <a:p>
            <a:pPr marL="0" lvl="0" indent="0" algn="l" rtl="0">
              <a:lnSpc>
                <a:spcPct val="100000"/>
              </a:lnSpc>
              <a:spcBef>
                <a:spcPts val="0"/>
              </a:spcBef>
              <a:spcAft>
                <a:spcPts val="0"/>
              </a:spcAft>
              <a:buSzPts val="1100"/>
              <a:buNone/>
            </a:pPr>
            <a:r>
              <a:rPr lang="en-US"/>
              <a:t>Reduced IT support costs since IT teams are no longer burdened by resetting forgotten passwords.</a:t>
            </a:r>
            <a:endParaRPr/>
          </a:p>
        </p:txBody>
      </p:sp>
      <p:sp>
        <p:nvSpPr>
          <p:cNvPr id="531" name="Google Shape;531;ge850216d48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470634"/>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510983"/>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dc32f7adc0_0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Access Criteria</a:t>
            </a:r>
          </a:p>
          <a:p>
            <a:pPr marL="0" lvl="0" indent="0" algn="l" rtl="0">
              <a:lnSpc>
                <a:spcPct val="100000"/>
              </a:lnSpc>
              <a:spcBef>
                <a:spcPct val="0"/>
              </a:spcBef>
              <a:spcAft>
                <a:spcPct val="0"/>
              </a:spcAft>
              <a:buSzPts val="1400"/>
              <a:buNone/>
            </a:pPr>
            <a:endParaRPr lang="en-US"/>
          </a:p>
          <a:p>
            <a:pPr marL="0" lvl="0" indent="0" algn="l" rtl="0">
              <a:lnSpc>
                <a:spcPct val="100000"/>
              </a:lnSpc>
              <a:spcBef>
                <a:spcPct val="0"/>
              </a:spcBef>
              <a:spcAft>
                <a:spcPct val="0"/>
              </a:spcAft>
              <a:buSzPts val="1400"/>
              <a:buNone/>
            </a:pPr>
            <a:r>
              <a:rPr lang="en-US"/>
              <a:t>Access can be granted on the basis of below factors</a:t>
            </a:r>
          </a:p>
          <a:p>
            <a:pPr marL="0" lvl="0" indent="0" algn="l" rtl="0">
              <a:lnSpc>
                <a:spcPct val="100000"/>
              </a:lnSpc>
              <a:spcBef>
                <a:spcPct val="0"/>
              </a:spcBef>
              <a:spcAft>
                <a:spcPct val="0"/>
              </a:spcAft>
              <a:buSzPts val="1400"/>
              <a:buNone/>
            </a:pPr>
            <a:endParaRPr lang="en-US"/>
          </a:p>
          <a:p>
            <a:pPr marL="0" lvl="0" indent="0" algn="l" rtl="0">
              <a:lnSpc>
                <a:spcPct val="100000"/>
              </a:lnSpc>
              <a:spcBef>
                <a:spcPct val="0"/>
              </a:spcBef>
              <a:spcAft>
                <a:spcPct val="0"/>
              </a:spcAft>
              <a:buSzPts val="1400"/>
              <a:buNone/>
            </a:pPr>
            <a:r>
              <a:rPr lang="en-US"/>
              <a:t>Transaction-</a:t>
            </a:r>
            <a:r>
              <a:rPr lang="en-US" sz="1200">
                <a:solidFill>
                  <a:srgbClr val="3F3F3F"/>
                </a:solidFill>
                <a:latin typeface="Open Sans"/>
                <a:ea typeface="Open Sans"/>
                <a:cs typeface="Open Sans"/>
              </a:rPr>
              <a:t>Access granted based on the user privileges to carry out certain commands and functions on the data</a:t>
            </a: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a:solidFill>
                  <a:srgbClr val="3F3F3F"/>
                </a:solidFill>
                <a:latin typeface="Open Sans"/>
                <a:ea typeface="Open Sans"/>
                <a:cs typeface="Open Sans"/>
              </a:rPr>
              <a:t>Roles-Access granted depending on role or job function in the organization</a:t>
            </a:r>
            <a:endParaRPr lang="en-IN"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Groups-</a:t>
            </a:r>
            <a:r>
              <a:rPr lang="en-US" sz="1200">
                <a:solidFill>
                  <a:srgbClr val="3F3F3F"/>
                </a:solidFill>
                <a:latin typeface="Open Sans"/>
                <a:ea typeface="Open Sans"/>
                <a:cs typeface="Open Sans"/>
              </a:rPr>
              <a:t>Creating user groups and assigning rights and privileges to the group</a:t>
            </a:r>
            <a:endParaRPr lang="en-IN"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Location-</a:t>
            </a:r>
            <a:r>
              <a:rPr lang="en-US" sz="1200">
                <a:solidFill>
                  <a:srgbClr val="3F3F3F"/>
                </a:solidFill>
                <a:latin typeface="Open Sans"/>
                <a:ea typeface="Open Sans"/>
                <a:cs typeface="Open Sans"/>
              </a:rPr>
              <a:t>Access given based on the location of the user</a:t>
            </a:r>
            <a:endParaRPr lang="en-IN"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Time-</a:t>
            </a:r>
            <a:r>
              <a:rPr lang="en-US" sz="1200">
                <a:solidFill>
                  <a:srgbClr val="3F3F3F"/>
                </a:solidFill>
                <a:latin typeface="Open Sans"/>
                <a:ea typeface="Open Sans"/>
                <a:cs typeface="Open Sans"/>
              </a:rPr>
              <a:t>Access granted depending on the time of the day</a:t>
            </a:r>
            <a:endParaRPr lang="en-IN" sz="1200">
              <a:solidFill>
                <a:srgbClr val="3F3F3F"/>
              </a:solidFill>
              <a:latin typeface="Open Sans"/>
              <a:ea typeface="Open Sans"/>
              <a:cs typeface="Open Sans"/>
            </a:endParaRPr>
          </a:p>
          <a:p>
            <a:pPr marL="0" lvl="0" indent="0" algn="l" rtl="0">
              <a:lnSpc>
                <a:spcPct val="100000"/>
              </a:lnSpc>
              <a:spcBef>
                <a:spcPct val="0"/>
              </a:spcBef>
              <a:spcAft>
                <a:spcPct val="0"/>
              </a:spcAft>
              <a:buSzPts val="1400"/>
              <a:buNone/>
            </a:pPr>
            <a:endParaRPr/>
          </a:p>
        </p:txBody>
      </p:sp>
      <p:sp>
        <p:nvSpPr>
          <p:cNvPr id="819" name="Google Shape;819;gdc32f7adc0_0_1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Authorization is based mainly on the following concepts.</a:t>
            </a:r>
            <a:endParaRPr lang="en-US"/>
          </a:p>
          <a:p>
            <a:pPr marL="0" lvl="0" indent="0" algn="l" rtl="0">
              <a:spcBef>
                <a:spcPts val="0"/>
              </a:spcBef>
              <a:spcAft>
                <a:spcPts val="0"/>
              </a:spcAft>
              <a:buNone/>
            </a:pPr>
            <a:endParaRPr lang="en-IN"/>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i="0" u="none" strike="noStrike" cap="none">
                <a:solidFill>
                  <a:schemeClr val="lt1"/>
                </a:solidFill>
                <a:latin typeface="Open Sans"/>
                <a:ea typeface="Open Sans"/>
                <a:cs typeface="Open Sans"/>
                <a:sym typeface="Open Sans"/>
              </a:rPr>
              <a:t>Need-</a:t>
            </a:r>
            <a:r>
              <a:rPr lang="en-US" sz="1200" b="1">
                <a:solidFill>
                  <a:schemeClr val="lt1"/>
                </a:solidFill>
                <a:latin typeface="Open Sans"/>
                <a:ea typeface="Open Sans"/>
                <a:cs typeface="Open Sans"/>
                <a:sym typeface="Open Sans"/>
              </a:rPr>
              <a:t>t</a:t>
            </a:r>
            <a:r>
              <a:rPr lang="en-US" sz="1200" b="1" i="0" u="none" strike="noStrike" cap="none">
                <a:solidFill>
                  <a:schemeClr val="lt1"/>
                </a:solidFill>
                <a:latin typeface="Open Sans"/>
                <a:ea typeface="Open Sans"/>
                <a:cs typeface="Open Sans"/>
                <a:sym typeface="Open Sans"/>
              </a:rPr>
              <a:t>o-</a:t>
            </a:r>
            <a:r>
              <a:rPr lang="en-US" sz="1200" b="1">
                <a:solidFill>
                  <a:schemeClr val="lt1"/>
                </a:solidFill>
                <a:latin typeface="Open Sans"/>
                <a:ea typeface="Open Sans"/>
                <a:cs typeface="Open Sans"/>
                <a:sym typeface="Open Sans"/>
              </a:rPr>
              <a:t>k</a:t>
            </a:r>
            <a:r>
              <a:rPr lang="en-US" sz="1200" b="1" i="0" u="none" strike="noStrike" cap="none">
                <a:solidFill>
                  <a:schemeClr val="lt1"/>
                </a:solidFill>
                <a:latin typeface="Open Sans"/>
                <a:ea typeface="Open Sans"/>
                <a:cs typeface="Open Sans"/>
                <a:sym typeface="Open Sans"/>
              </a:rPr>
              <a:t>now </a:t>
            </a:r>
            <a:r>
              <a:rPr lang="en-US" sz="1200" b="1">
                <a:solidFill>
                  <a:schemeClr val="lt1"/>
                </a:solidFill>
                <a:latin typeface="Open Sans"/>
                <a:ea typeface="Open Sans"/>
                <a:cs typeface="Open Sans"/>
                <a:sym typeface="Open Sans"/>
              </a:rPr>
              <a:t>p</a:t>
            </a:r>
            <a:r>
              <a:rPr lang="en-US" sz="1200" b="1" i="0" u="none" strike="noStrike" cap="none">
                <a:solidFill>
                  <a:schemeClr val="lt1"/>
                </a:solidFill>
                <a:latin typeface="Open Sans"/>
                <a:ea typeface="Open Sans"/>
                <a:cs typeface="Open Sans"/>
                <a:sym typeface="Open Sans"/>
              </a:rPr>
              <a:t>rinciple: </a:t>
            </a:r>
            <a:r>
              <a:rPr lang="en-US" sz="1200" b="0" i="0" u="none" strike="noStrike" cap="none">
                <a:solidFill>
                  <a:srgbClr val="3F3F3F"/>
                </a:solidFill>
                <a:latin typeface="Open Sans"/>
                <a:ea typeface="Open Sans"/>
                <a:cs typeface="Open Sans"/>
                <a:sym typeface="Open Sans"/>
              </a:rPr>
              <a:t>According to this principle, the subject is given access to specific information depending on the subject’s job, duties, and requirements.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1" i="0" u="none" strike="noStrike" cap="none">
              <a:solidFill>
                <a:schemeClr val="lt1"/>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i="0" u="none" strike="noStrike" cap="none">
                <a:solidFill>
                  <a:schemeClr val="lt1"/>
                </a:solidFill>
                <a:latin typeface="Open Sans"/>
                <a:ea typeface="Open Sans"/>
                <a:cs typeface="Open Sans"/>
                <a:sym typeface="Open Sans"/>
              </a:rPr>
              <a:t>Authorization </a:t>
            </a:r>
            <a:r>
              <a:rPr lang="en-US" sz="1200" b="1">
                <a:solidFill>
                  <a:schemeClr val="lt1"/>
                </a:solidFill>
                <a:latin typeface="Open Sans"/>
                <a:ea typeface="Open Sans"/>
                <a:cs typeface="Open Sans"/>
                <a:sym typeface="Open Sans"/>
              </a:rPr>
              <a:t>c</a:t>
            </a:r>
            <a:r>
              <a:rPr lang="en-US" sz="1200" b="1" i="0" u="none" strike="noStrike" cap="none">
                <a:solidFill>
                  <a:schemeClr val="lt1"/>
                </a:solidFill>
                <a:latin typeface="Open Sans"/>
                <a:ea typeface="Open Sans"/>
                <a:cs typeface="Open Sans"/>
                <a:sym typeface="Open Sans"/>
              </a:rPr>
              <a:t>reep: </a:t>
            </a:r>
            <a:r>
              <a:rPr lang="en-US" sz="1200" b="0" i="0" u="none" strike="noStrike" cap="none">
                <a:solidFill>
                  <a:srgbClr val="3F3F3F"/>
                </a:solidFill>
                <a:latin typeface="Open Sans"/>
                <a:ea typeface="Open Sans"/>
                <a:cs typeface="Open Sans"/>
                <a:sym typeface="Open Sans"/>
              </a:rPr>
              <a:t>This occurs when an employee who works for an organ</a:t>
            </a:r>
            <a:r>
              <a:rPr lang="en-US" sz="1200" b="0" i="0" u="none" strike="noStrike" cap="none">
                <a:solidFill>
                  <a:srgbClr val="3F3F3F"/>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ization</a:t>
            </a:r>
            <a:r>
              <a:rPr lang="en-US" sz="1200">
                <a:solidFill>
                  <a:srgbClr val="3F3F3F"/>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 </a:t>
            </a:r>
            <a:r>
              <a:rPr lang="en-US" sz="1200" b="0" i="0" u="none" strike="noStrike" cap="none">
                <a:solidFill>
                  <a:srgbClr val="3F3F3F"/>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moves from one department to another and is assigned new access rights and permissions without </a:t>
            </a:r>
            <a:r>
              <a:rPr lang="en-US" sz="1200" b="0" i="0" u="none" strike="noStrike" cap="none">
                <a:solidFill>
                  <a:srgbClr val="3F3F3F"/>
                </a:solidFill>
                <a:latin typeface="Open Sans"/>
                <a:ea typeface="Open Sans"/>
                <a:cs typeface="Open Sans"/>
                <a:sym typeface="Open Sans"/>
              </a:rPr>
              <a:t>the old permissions being reviewed and removed. </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1" i="0" u="none" strike="noStrike" cap="none">
              <a:solidFill>
                <a:schemeClr val="lt1"/>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i="0" u="none" strike="noStrike" cap="none">
                <a:solidFill>
                  <a:schemeClr val="lt1"/>
                </a:solidFill>
                <a:latin typeface="Open Sans"/>
                <a:ea typeface="Open Sans"/>
                <a:cs typeface="Open Sans"/>
                <a:sym typeface="Open Sans"/>
              </a:rPr>
              <a:t>Access </a:t>
            </a:r>
            <a:r>
              <a:rPr lang="en-US" sz="1200" b="1">
                <a:solidFill>
                  <a:schemeClr val="lt1"/>
                </a:solidFill>
                <a:latin typeface="Open Sans"/>
                <a:ea typeface="Open Sans"/>
                <a:cs typeface="Open Sans"/>
                <a:sym typeface="Open Sans"/>
              </a:rPr>
              <a:t>c</a:t>
            </a:r>
            <a:r>
              <a:rPr lang="en-US" sz="1200" b="1" i="0" u="none" strike="noStrike" cap="none">
                <a:solidFill>
                  <a:schemeClr val="lt1"/>
                </a:solidFill>
                <a:latin typeface="Open Sans"/>
                <a:ea typeface="Open Sans"/>
                <a:cs typeface="Open Sans"/>
                <a:sym typeface="Open Sans"/>
              </a:rPr>
              <a:t>ontrol </a:t>
            </a:r>
            <a:r>
              <a:rPr lang="en-US" sz="1200" b="1">
                <a:solidFill>
                  <a:schemeClr val="lt1"/>
                </a:solidFill>
                <a:latin typeface="Open Sans"/>
                <a:ea typeface="Open Sans"/>
                <a:cs typeface="Open Sans"/>
                <a:sym typeface="Open Sans"/>
              </a:rPr>
              <a:t>l</a:t>
            </a:r>
            <a:r>
              <a:rPr lang="en-US" sz="1200" b="1" i="0" u="none" strike="noStrike" cap="none">
                <a:solidFill>
                  <a:schemeClr val="lt1"/>
                </a:solidFill>
                <a:latin typeface="Open Sans"/>
                <a:ea typeface="Open Sans"/>
                <a:cs typeface="Open Sans"/>
                <a:sym typeface="Open Sans"/>
              </a:rPr>
              <a:t>ist (ACL): </a:t>
            </a:r>
            <a:r>
              <a:rPr lang="en-US" sz="1200" b="0" i="0" u="none" strike="noStrike" cap="none">
                <a:solidFill>
                  <a:srgbClr val="3F3F3F"/>
                </a:solidFill>
                <a:latin typeface="Open Sans"/>
                <a:ea typeface="Open Sans"/>
                <a:cs typeface="Open Sans"/>
                <a:sym typeface="Open Sans"/>
              </a:rPr>
              <a:t>It specifies the subjects who are granted access and the operations allowed on objects. </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1" i="0" u="none" strike="noStrike" cap="none">
              <a:solidFill>
                <a:schemeClr val="lt1"/>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i="0" u="none" strike="noStrike" cap="none">
                <a:solidFill>
                  <a:schemeClr val="lt1"/>
                </a:solidFill>
                <a:latin typeface="Open Sans"/>
                <a:ea typeface="Open Sans"/>
                <a:cs typeface="Open Sans"/>
                <a:sym typeface="Open Sans"/>
              </a:rPr>
              <a:t>Default </a:t>
            </a:r>
            <a:r>
              <a:rPr lang="en-US" sz="1200" b="1">
                <a:solidFill>
                  <a:schemeClr val="lt1"/>
                </a:solidFill>
                <a:latin typeface="Open Sans"/>
                <a:ea typeface="Open Sans"/>
                <a:cs typeface="Open Sans"/>
                <a:sym typeface="Open Sans"/>
              </a:rPr>
              <a:t>t</a:t>
            </a:r>
            <a:r>
              <a:rPr lang="en-US" sz="1200" b="1" i="0" u="none" strike="noStrike" cap="none">
                <a:solidFill>
                  <a:schemeClr val="lt1"/>
                </a:solidFill>
                <a:latin typeface="Open Sans"/>
                <a:ea typeface="Open Sans"/>
                <a:cs typeface="Open Sans"/>
                <a:sym typeface="Open Sans"/>
              </a:rPr>
              <a:t>o </a:t>
            </a:r>
            <a:r>
              <a:rPr lang="en-US" sz="1200" b="1">
                <a:solidFill>
                  <a:schemeClr val="lt1"/>
                </a:solidFill>
                <a:latin typeface="Open Sans"/>
                <a:ea typeface="Open Sans"/>
                <a:cs typeface="Open Sans"/>
                <a:sym typeface="Open Sans"/>
              </a:rPr>
              <a:t>z</a:t>
            </a:r>
            <a:r>
              <a:rPr lang="en-US" sz="1200" b="1" i="0" u="none" strike="noStrike" cap="none">
                <a:solidFill>
                  <a:schemeClr val="lt1"/>
                </a:solidFill>
                <a:latin typeface="Open Sans"/>
                <a:ea typeface="Open Sans"/>
                <a:cs typeface="Open Sans"/>
                <a:sym typeface="Open Sans"/>
              </a:rPr>
              <a:t>ero: </a:t>
            </a:r>
            <a:r>
              <a:rPr lang="en-US" sz="1200" b="0" i="0" u="none" strike="noStrike" cap="none">
                <a:solidFill>
                  <a:srgbClr val="3F3F3F"/>
                </a:solidFill>
                <a:latin typeface="Open Sans"/>
                <a:ea typeface="Open Sans"/>
                <a:cs typeface="Open Sans"/>
                <a:sym typeface="Open Sans"/>
              </a:rPr>
              <a:t>Access controls should always start with zero access. </a:t>
            </a:r>
            <a:r>
              <a:rPr lang="en-US" sz="1200">
                <a:solidFill>
                  <a:srgbClr val="3F3F3F"/>
                </a:solidFill>
                <a:latin typeface="Open Sans"/>
                <a:ea typeface="Open Sans"/>
                <a:cs typeface="Open Sans"/>
                <a:sym typeface="Open Sans"/>
              </a:rPr>
              <a:t>The a</a:t>
            </a:r>
            <a:r>
              <a:rPr lang="en-US" sz="1200" b="0" i="0" u="none" strike="noStrike" cap="none">
                <a:solidFill>
                  <a:srgbClr val="3F3F3F"/>
                </a:solidFill>
                <a:latin typeface="Open Sans"/>
                <a:ea typeface="Open Sans"/>
                <a:cs typeface="Open Sans"/>
                <a:sym typeface="Open Sans"/>
              </a:rPr>
              <a:t>dministrator can then allow various accesses based on the organization’s security policy.</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b="1" i="0" u="none" strike="noStrike" cap="none">
              <a:solidFill>
                <a:schemeClr val="lt1"/>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chemeClr val="lt1"/>
              </a:solidFill>
              <a:latin typeface="Open Sans"/>
              <a:ea typeface="Open Sans"/>
              <a:cs typeface="Open Sans"/>
              <a:sym typeface="Open Sans"/>
            </a:endParaRPr>
          </a:p>
        </p:txBody>
      </p:sp>
      <p:sp>
        <p:nvSpPr>
          <p:cNvPr id="80" name="Google Shape;8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WPA3 (Wi-Fi Protected Access 3) encryption for the highest level of security for encryption</a:t>
            </a:r>
          </a:p>
          <a:p>
            <a:pPr marL="0" lvl="0" indent="0" algn="l" rtl="0">
              <a:lnSpc>
                <a:spcPct val="100000"/>
              </a:lnSpc>
              <a:spcBef>
                <a:spcPts val="0"/>
              </a:spcBef>
              <a:spcAft>
                <a:spcPts val="0"/>
              </a:spcAft>
              <a:buSzPts val="1400"/>
              <a:buNone/>
            </a:pPr>
            <a:r>
              <a:rPr lang="en-US"/>
              <a:t>Use MAC address filtering to restrict access to authorized devices.</a:t>
            </a:r>
          </a:p>
          <a:p>
            <a:pPr marL="0" lvl="0" indent="0" algn="l" rtl="0">
              <a:lnSpc>
                <a:spcPct val="100000"/>
              </a:lnSpc>
              <a:spcBef>
                <a:spcPts val="0"/>
              </a:spcBef>
              <a:spcAft>
                <a:spcPts val="0"/>
              </a:spcAft>
              <a:buSzPts val="1400"/>
              <a:buNone/>
            </a:pPr>
            <a:r>
              <a:rPr lang="en-US"/>
              <a:t>Secure the SSID , SSID is the attributes by which WIFI are identifies</a:t>
            </a:r>
          </a:p>
          <a:p>
            <a:pPr marL="0" lvl="0" indent="0" algn="l" rtl="0">
              <a:lnSpc>
                <a:spcPct val="100000"/>
              </a:lnSpc>
              <a:spcBef>
                <a:spcPts val="0"/>
              </a:spcBef>
              <a:spcAft>
                <a:spcPts val="0"/>
              </a:spcAft>
              <a:buSzPts val="1400"/>
              <a:buNone/>
            </a:pPr>
            <a:r>
              <a:rPr lang="en-US"/>
              <a:t>Regularly updates the firmware</a:t>
            </a:r>
          </a:p>
          <a:p>
            <a:pPr marL="0" lvl="0" indent="0" algn="l" rtl="0">
              <a:lnSpc>
                <a:spcPct val="100000"/>
              </a:lnSpc>
              <a:spcBef>
                <a:spcPts val="0"/>
              </a:spcBef>
              <a:spcAft>
                <a:spcPts val="0"/>
              </a:spcAft>
              <a:buSzPts val="1400"/>
              <a:buNone/>
            </a:pPr>
            <a:r>
              <a:rPr lang="en-US"/>
              <a:t>Protect wireless access points from physical tampering and Use strong passwords for physical access to the device.</a:t>
            </a:r>
            <a:endParaRPr/>
          </a:p>
        </p:txBody>
      </p:sp>
      <p:sp>
        <p:nvSpPr>
          <p:cNvPr id="676" name="Google Shape;67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6556112"/>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According to the concept of least privilege, users should be given only the minimum amount of access necessary to accomplish their tasks.</a:t>
            </a:r>
            <a:endParaRPr/>
          </a:p>
        </p:txBody>
      </p:sp>
      <p:sp>
        <p:nvSpPr>
          <p:cNvPr id="858" name="Google Shape;85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eb17bb5ea5_0_1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This ensures that users are unable to perform any task beyond the scope of their assigned responsibilities. </a:t>
            </a:r>
            <a:endParaRPr/>
          </a:p>
          <a:p>
            <a:pPr marL="0" lvl="0" indent="0" algn="l" rtl="0">
              <a:lnSpc>
                <a:spcPct val="100000"/>
              </a:lnSpc>
              <a:spcBef>
                <a:spcPts val="0"/>
              </a:spcBef>
              <a:spcAft>
                <a:spcPts val="0"/>
              </a:spcAft>
              <a:buSzPts val="1100"/>
              <a:buNone/>
            </a:pPr>
            <a:r>
              <a:rPr lang="en-US"/>
              <a:t>For example, less than 1% of Googlers get to set foot inside their data centers.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870" name="Google Shape;870;geb17bb5ea5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The need-to-know principle ensures users are granted access only to the information they need to know in order to complete their required work tasks or job responsibilities.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881" name="Google Shape;88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separation of duties (SoD; also known as Segregation of Duties) principle ensures that sensitive tasks are split into tasks performed by more than one person. </a:t>
            </a:r>
            <a:endParaRPr/>
          </a:p>
        </p:txBody>
      </p:sp>
      <p:sp>
        <p:nvSpPr>
          <p:cNvPr id="893" name="Google Shape;89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eb17bb5ea5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This is an internal control to prevent fraud and errors by creating a system of checks and balances. </a:t>
            </a:r>
            <a:endParaRPr/>
          </a:p>
          <a:p>
            <a:pPr marL="0" lvl="0" indent="0" algn="l" rtl="0">
              <a:lnSpc>
                <a:spcPct val="100000"/>
              </a:lnSpc>
              <a:spcBef>
                <a:spcPts val="0"/>
              </a:spcBef>
              <a:spcAft>
                <a:spcPts val="0"/>
              </a:spcAft>
              <a:buSzPts val="1100"/>
              <a:buNone/>
            </a:pPr>
            <a:r>
              <a:rPr lang="en-US"/>
              <a:t>For example, a developer should not be able to release software into the production environment without an independent quality check to ensure that low-quality or malicious software cannot be deployed.</a:t>
            </a:r>
            <a:endParaRPr/>
          </a:p>
        </p:txBody>
      </p:sp>
      <p:sp>
        <p:nvSpPr>
          <p:cNvPr id="904" name="Google Shape;904;geb17bb5ea5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Accountability helps hold users responsible for </a:t>
            </a:r>
            <a:r>
              <a:rPr lang="en-US" sz="1200">
                <a:solidFill>
                  <a:srgbClr val="3F3F3F"/>
                </a:solidFill>
                <a:latin typeface="Open Sans"/>
                <a:ea typeface="Open Sans"/>
                <a:cs typeface="Open Sans"/>
                <a:sym typeface="Open Sans"/>
              </a:rPr>
              <a:t>their</a:t>
            </a:r>
            <a:r>
              <a:rPr lang="en-US" sz="1200" b="0" i="0" u="none" strike="noStrike" cap="none">
                <a:solidFill>
                  <a:srgbClr val="3F3F3F"/>
                </a:solidFill>
                <a:latin typeface="Open Sans"/>
                <a:ea typeface="Open Sans"/>
                <a:cs typeface="Open Sans"/>
                <a:sym typeface="Open Sans"/>
              </a:rPr>
              <a:t> own actions</a:t>
            </a:r>
            <a:r>
              <a:rPr lang="en-US" sz="1200">
                <a:solidFill>
                  <a:srgbClr val="3F3F3F"/>
                </a:solidFill>
                <a:latin typeface="Open Sans"/>
                <a:ea typeface="Open Sans"/>
                <a:cs typeface="Open Sans"/>
                <a:sym typeface="Open Sans"/>
              </a:rPr>
              <a:t> and</a:t>
            </a:r>
            <a:r>
              <a:rPr lang="en-US" sz="1200" b="0" i="0" u="none" strike="noStrike" cap="none">
                <a:solidFill>
                  <a:srgbClr val="3F3F3F"/>
                </a:solidFill>
                <a:latin typeface="Open Sans"/>
                <a:ea typeface="Open Sans"/>
                <a:cs typeface="Open Sans"/>
                <a:sym typeface="Open Sans"/>
              </a:rPr>
              <a:t> </a:t>
            </a:r>
            <a:r>
              <a:rPr lang="en-US" sz="1200">
                <a:solidFill>
                  <a:srgbClr val="3F3F3F"/>
                </a:solidFill>
                <a:latin typeface="Open Sans"/>
                <a:ea typeface="Open Sans"/>
                <a:cs typeface="Open Sans"/>
                <a:sym typeface="Open Sans"/>
              </a:rPr>
              <a:t>ensures proper enforcement of security policies.</a:t>
            </a:r>
            <a:r>
              <a:rPr lang="en-US" sz="1200" b="0" i="0" u="none" strike="noStrike" cap="none">
                <a:solidFill>
                  <a:srgbClr val="3F3F3F"/>
                </a:solidFill>
                <a:latin typeface="Open Sans"/>
                <a:ea typeface="Open Sans"/>
                <a:cs typeface="Open Sans"/>
                <a:sym typeface="Open Sans"/>
              </a:rPr>
              <a:t> The following gives a broad overview of the items and actions that can be audited and logged:</a:t>
            </a:r>
            <a:endParaRPr lang="en-US"/>
          </a:p>
          <a:p>
            <a:pPr marL="0" lvl="0" indent="0" algn="l" rtl="0">
              <a:spcBef>
                <a:spcPts val="0"/>
              </a:spcBef>
              <a:spcAft>
                <a:spcPts val="0"/>
              </a:spcAft>
              <a:buNone/>
            </a:pPr>
            <a:endParaRPr lang="en-IN"/>
          </a:p>
          <a:p>
            <a:pPr marL="228600" lvl="1" indent="-228600">
              <a:lnSpc>
                <a:spcPct val="114000"/>
              </a:lnSpc>
              <a:buClr>
                <a:srgbClr val="3F3F3F"/>
              </a:buClr>
              <a:buSzPts val="2200"/>
              <a:buFont typeface="Open Sans"/>
              <a:buChar char="•"/>
            </a:pPr>
            <a:r>
              <a:rPr lang="en-US" sz="1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System-level events: </a:t>
            </a:r>
          </a:p>
          <a:p>
            <a:pPr marL="228600" lvl="1" indent="-228600">
              <a:lnSpc>
                <a:spcPct val="114000"/>
              </a:lnSpc>
              <a:buClr>
                <a:srgbClr val="3F3F3F"/>
              </a:buClr>
              <a:buSzPts val="2200"/>
              <a:buFont typeface="Open Sans"/>
              <a:buChar char="•"/>
            </a:pPr>
            <a:r>
              <a:rPr lang="en-US" sz="1200">
                <a:solidFill>
                  <a:schemeClr val="tx1">
                    <a:lumMod val="75000"/>
                    <a:lumOff val="25000"/>
                  </a:schemeClr>
                </a:solidFill>
                <a:latin typeface="Open Sans"/>
                <a:ea typeface="Open Sans"/>
                <a:cs typeface="Open Sans"/>
                <a:sym typeface="Open Sans"/>
              </a:rPr>
              <a:t>System or computer performance</a:t>
            </a:r>
          </a:p>
          <a:p>
            <a:pPr marL="228600" lvl="1" indent="-228600">
              <a:lnSpc>
                <a:spcPct val="114000"/>
              </a:lnSpc>
              <a:buClr>
                <a:srgbClr val="3F3F3F"/>
              </a:buClr>
              <a:buSzPts val="2200"/>
              <a:buFont typeface="Open Sans"/>
              <a:buChar char="•"/>
            </a:pPr>
            <a:r>
              <a:rPr lang="en-US" sz="1200">
                <a:solidFill>
                  <a:schemeClr val="tx1">
                    <a:lumMod val="75000"/>
                    <a:lumOff val="25000"/>
                  </a:schemeClr>
                </a:solidFill>
                <a:latin typeface="Open Sans"/>
                <a:ea typeface="Open Sans"/>
                <a:cs typeface="Open Sans"/>
                <a:sym typeface="Open Sans"/>
              </a:rPr>
              <a:t>Successful and unsuccessful login attempts</a:t>
            </a:r>
          </a:p>
          <a:p>
            <a:pPr marL="228600" lvl="1" indent="-228600">
              <a:lnSpc>
                <a:spcPct val="114000"/>
              </a:lnSpc>
              <a:buClr>
                <a:srgbClr val="3F3F3F"/>
              </a:buClr>
              <a:buSzPts val="2200"/>
              <a:buFont typeface="Open Sans"/>
              <a:buChar char="•"/>
            </a:pPr>
            <a:r>
              <a:rPr lang="en-US" sz="1200">
                <a:solidFill>
                  <a:schemeClr val="tx1">
                    <a:lumMod val="75000"/>
                    <a:lumOff val="25000"/>
                  </a:schemeClr>
                </a:solidFill>
                <a:latin typeface="Open Sans"/>
                <a:ea typeface="Open Sans"/>
                <a:cs typeface="Open Sans"/>
                <a:sym typeface="Open Sans"/>
              </a:rPr>
              <a:t>Timestamps of the login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Application-level events:</a:t>
            </a:r>
          </a:p>
          <a:p>
            <a:pPr marL="342900" lvl="0" indent="-342900">
              <a:lnSpc>
                <a:spcPct val="114000"/>
              </a:lnSpc>
              <a:buClr>
                <a:srgbClr val="3F3F3F"/>
              </a:buClr>
              <a:buSzPts val="2200"/>
              <a:buFont typeface="Arial"/>
              <a:buChar cha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Error messages</a:t>
            </a:r>
            <a:endParaRPr lang="en-US" sz="1200">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14000"/>
              </a:lnSpc>
              <a:spcBef>
                <a:spcPts val="600"/>
              </a:spcBef>
              <a:buClr>
                <a:srgbClr val="3F3F3F"/>
              </a:buClr>
              <a:buSzPts val="2200"/>
              <a:buFont typeface="Arial"/>
              <a:buChar cha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File modifications</a:t>
            </a:r>
            <a:endParaRPr lang="en-US" sz="12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User-level events:</a:t>
            </a:r>
          </a:p>
          <a:p>
            <a:pPr marL="228600" lvl="1" indent="-228600">
              <a:lnSpc>
                <a:spcPct val="114000"/>
              </a:lnSpc>
              <a:buClr>
                <a:srgbClr val="3F3F3F"/>
              </a:buClr>
              <a:buSzPts val="2200"/>
              <a:buFont typeface="Open Sans"/>
              <a:buChar char="•"/>
            </a:pPr>
            <a:r>
              <a:rPr lang="en-US" sz="1200">
                <a:solidFill>
                  <a:schemeClr val="tx1">
                    <a:lumMod val="75000"/>
                    <a:lumOff val="25000"/>
                  </a:schemeClr>
                </a:solidFill>
                <a:latin typeface="Open Sans"/>
                <a:ea typeface="Open Sans"/>
                <a:cs typeface="Open Sans"/>
                <a:sym typeface="Open Sans"/>
              </a:rPr>
              <a:t>Identification and authentication attempts</a:t>
            </a:r>
          </a:p>
          <a:p>
            <a:pPr marL="228600" lvl="1" indent="-228600">
              <a:lnSpc>
                <a:spcPct val="114000"/>
              </a:lnSpc>
              <a:buClr>
                <a:srgbClr val="3F3F3F"/>
              </a:buClr>
              <a:buSzPts val="2200"/>
              <a:buFont typeface="Open Sans"/>
              <a:buChar char="•"/>
            </a:pPr>
            <a:r>
              <a:rPr lang="en-US" sz="1200">
                <a:solidFill>
                  <a:schemeClr val="tx1">
                    <a:lumMod val="75000"/>
                    <a:lumOff val="25000"/>
                  </a:schemeClr>
                </a:solidFill>
                <a:latin typeface="Open Sans"/>
                <a:ea typeface="Open Sans"/>
                <a:cs typeface="Open Sans"/>
                <a:sym typeface="Open Sans"/>
              </a:rPr>
              <a:t>Commands used</a:t>
            </a:r>
          </a:p>
          <a:p>
            <a:pPr marL="0" lvl="0" indent="0" algn="l" rtl="0">
              <a:spcBef>
                <a:spcPts val="0"/>
              </a:spcBef>
              <a:spcAft>
                <a:spcPts val="0"/>
              </a:spcAft>
              <a:buNone/>
            </a:pPr>
            <a:endParaRPr/>
          </a:p>
        </p:txBody>
      </p:sp>
      <p:sp>
        <p:nvSpPr>
          <p:cNvPr id="106" name="Google Shape;10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r>
              <a:rPr lang="en-IN"/>
              <a:t>Explain the information given on the slide.</a:t>
            </a:r>
            <a:endParaRPr/>
          </a:p>
        </p:txBody>
      </p:sp>
      <p:sp>
        <p:nvSpPr>
          <p:cNvPr id="129" name="Google Shape;1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7381919"/>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lt1"/>
                </a:solidFill>
                <a:latin typeface="Open Sans"/>
                <a:ea typeface="Open Sans"/>
                <a:cs typeface="Open Sans"/>
                <a:sym typeface="Open Sans"/>
              </a:rPr>
              <a:t>Federated identity </a:t>
            </a: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It is a portable identity, and it along with its associated entitlements can be used across business boundaries. </a:t>
            </a: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It allows a user to be authenticated across multiple IT systems and enterprises. </a:t>
            </a: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Identity federation is based upon linking a user’s otherwise distinct identity at two or more locations without the need to synchronize or consolidate directory information. </a:t>
            </a:r>
          </a:p>
          <a:p>
            <a:pPr marL="0" lvl="0" indent="0" algn="l" rtl="0">
              <a:spcBef>
                <a:spcPts val="0"/>
              </a:spcBef>
              <a:spcAft>
                <a:spcPts val="0"/>
              </a:spcAft>
              <a:buNone/>
            </a:pPr>
            <a:endParaRPr/>
          </a:p>
        </p:txBody>
      </p:sp>
      <p:sp>
        <p:nvSpPr>
          <p:cNvPr id="181" name="Google Shape;18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194133"/>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lt1"/>
                </a:solidFill>
                <a:latin typeface="Open Sans"/>
                <a:ea typeface="Open Sans"/>
                <a:cs typeface="Open Sans"/>
                <a:sym typeface="Open Sans"/>
              </a:rPr>
              <a:t>Federated identity management</a:t>
            </a: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Federated identity management addresses the identity management issues that arise when multiple organizations need to share the same applications and users between them.</a:t>
            </a: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In a federated environment, each organization in the federation subscribes to a common set of policies, standards, and procedures for the provisioning and management of user identification, authentication, and authorization information.</a:t>
            </a: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A trust relationship is established among participating organizations.</a:t>
            </a:r>
          </a:p>
          <a:p>
            <a:pPr marL="0" lvl="0" indent="0" algn="l" rtl="0">
              <a:spcBef>
                <a:spcPts val="0"/>
              </a:spcBef>
              <a:spcAft>
                <a:spcPts val="0"/>
              </a:spcAft>
              <a:buNone/>
            </a:pPr>
            <a:endParaRPr/>
          </a:p>
        </p:txBody>
      </p:sp>
      <p:sp>
        <p:nvSpPr>
          <p:cNvPr id="181" name="Google Shape;18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9996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342900" indent="-342900">
              <a:buFont typeface="Arial"/>
              <a:buChar char="•"/>
            </a:pPr>
            <a:r>
              <a:rPr lang="en-US" sz="1200">
                <a:solidFill>
                  <a:srgbClr val="3F3F3F"/>
                </a:solidFill>
                <a:latin typeface="Open Sans"/>
                <a:ea typeface="Open Sans"/>
                <a:cs typeface="Open Sans"/>
              </a:rPr>
              <a:t>A network is a group of interconnected devices that share resources and communicate. </a:t>
            </a:r>
          </a:p>
          <a:p>
            <a:pPr marL="342900" indent="-342900">
              <a:buFont typeface="Arial"/>
              <a:buChar char="•"/>
            </a:pPr>
            <a:endParaRPr lang="en-US" sz="1200">
              <a:solidFill>
                <a:srgbClr val="3F3F3F"/>
              </a:solidFill>
              <a:latin typeface="Open Sans"/>
              <a:ea typeface="Open Sans"/>
              <a:cs typeface="Open Sans"/>
            </a:endParaRPr>
          </a:p>
          <a:p>
            <a:pPr marL="342900" indent="-342900">
              <a:buFont typeface="Arial"/>
              <a:buChar char="•"/>
            </a:pPr>
            <a:r>
              <a:rPr lang="en-US" sz="1200">
                <a:solidFill>
                  <a:srgbClr val="3F3F3F"/>
                </a:solidFill>
                <a:latin typeface="Open Sans"/>
                <a:ea typeface="Open Sans"/>
                <a:cs typeface="Open Sans"/>
              </a:rPr>
              <a:t>Network hardening is securing a network against unauthorized access and cyberattacks.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extLst>
      <p:ext uri="{BB962C8B-B14F-4D97-AF65-F5344CB8AC3E}">
        <p14:creationId xmlns:p14="http://schemas.microsoft.com/office/powerpoint/2010/main" val="297969229"/>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r>
              <a:rPr lang="en-US"/>
              <a:t>When you book a flight on Expedia, the website asks if you also want to book a hotel room. If you click Yes, you could then be brought to the Taj Hotel website, which provides information on the hotel closest to the airport you are flying into. </a:t>
            </a:r>
          </a:p>
          <a:p>
            <a:pPr marL="0" lvl="0" indent="0" algn="l" rtl="0">
              <a:spcBef>
                <a:spcPts val="0"/>
              </a:spcBef>
              <a:spcAft>
                <a:spcPts val="0"/>
              </a:spcAft>
              <a:buNone/>
            </a:pPr>
            <a:endParaRPr lang="en-US"/>
          </a:p>
          <a:p>
            <a:pPr marL="0" lvl="0" indent="0" algn="l" rtl="0">
              <a:spcBef>
                <a:spcPts val="0"/>
              </a:spcBef>
              <a:spcAft>
                <a:spcPts val="0"/>
              </a:spcAft>
              <a:buNone/>
            </a:pPr>
            <a:r>
              <a:rPr lang="en-US"/>
              <a:t>You don’t have to log in again to book a room. You logged in on the Southwest website, and that website sent your information over to the Hilton website, all of which happened transparently.</a:t>
            </a:r>
          </a:p>
          <a:p>
            <a:pPr marL="0" lvl="0" indent="0" algn="l" rtl="0">
              <a:spcBef>
                <a:spcPts val="0"/>
              </a:spcBef>
              <a:spcAft>
                <a:spcPts val="0"/>
              </a:spcAft>
              <a:buNone/>
            </a:pPr>
            <a:endParaRPr/>
          </a:p>
        </p:txBody>
      </p:sp>
      <p:sp>
        <p:nvSpPr>
          <p:cNvPr id="203" name="Google Shape;2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types of Federated Identity Management</a:t>
            </a:r>
          </a:p>
          <a:p>
            <a:endParaRPr lang="en-US"/>
          </a:p>
          <a:p>
            <a:r>
              <a:rPr lang="en-US"/>
              <a:t>Cross Certification Model</a:t>
            </a:r>
          </a:p>
          <a:p>
            <a:r>
              <a:rPr lang="en-US"/>
              <a:t>Trusted Third Party</a:t>
            </a:r>
          </a:p>
          <a:p>
            <a:endParaRPr lang="en-US"/>
          </a:p>
          <a:p>
            <a:r>
              <a:rPr lang="en-US" b="1"/>
              <a:t>Cross-Certification</a:t>
            </a:r>
          </a:p>
          <a:p>
            <a:r>
              <a:rPr lang="en-US"/>
              <a:t>In the context of federation, </a:t>
            </a:r>
            <a:r>
              <a:rPr lang="en-US" b="1"/>
              <a:t>cross-certification</a:t>
            </a:r>
            <a:r>
              <a:rPr lang="en-US"/>
              <a:t> is a mechanism where two or more Certificate Authorities (CAs) establish a trust relationship. This allows them to mutually recognize each other's digital certificates.</a:t>
            </a:r>
          </a:p>
          <a:p>
            <a:endParaRPr lang="en-US"/>
          </a:p>
          <a:p>
            <a:r>
              <a:rPr lang="en-US" b="1"/>
              <a:t>Trusted Third Party</a:t>
            </a:r>
          </a:p>
          <a:p>
            <a:r>
              <a:rPr lang="en-US"/>
              <a:t>A </a:t>
            </a:r>
            <a:r>
              <a:rPr lang="en-US" b="1"/>
              <a:t>trusted third party</a:t>
            </a:r>
            <a:r>
              <a:rPr lang="en-US"/>
              <a:t> in a federation acts as a central authority that facilitates trust and communication between different entities. </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4159399"/>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endParaRPr lang="en-IN"/>
          </a:p>
          <a:p>
            <a:pPr marL="0" lvl="0" indent="0" algn="l" rtl="0">
              <a:spcBef>
                <a:spcPts val="0"/>
              </a:spcBef>
              <a:spcAft>
                <a:spcPts val="0"/>
              </a:spcAft>
              <a:buNone/>
            </a:pPr>
            <a:r>
              <a:rPr lang="en-IN"/>
              <a:t>Cross Certification Model</a:t>
            </a:r>
          </a:p>
          <a:p>
            <a:pPr marL="0" lvl="0" indent="0" algn="l" rtl="0">
              <a:spcBef>
                <a:spcPts val="0"/>
              </a:spcBef>
              <a:spcAft>
                <a:spcPts val="0"/>
              </a:spcAft>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In this model, organizations that are part of a federation should establish trust with each other.</a:t>
            </a:r>
            <a:r>
              <a:rPr lang="en-US" sz="1200">
                <a:solidFill>
                  <a:srgbClr val="3F3F3F"/>
                </a:solidFill>
                <a:latin typeface="Open Sans"/>
                <a:ea typeface="Open Sans"/>
                <a:cs typeface="Open Sans"/>
                <a:sym typeface="Open Sans"/>
              </a:rPr>
              <a:t> Managing the trust relationships becomes difficult as the number of participating organizations increases. In cross certification model, each participating org plays a role of identity provider and service provider both depending on communication</a:t>
            </a:r>
            <a:endParaRPr lang="en-GB" sz="1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lvl="0" indent="0" algn="l" rtl="0">
              <a:spcBef>
                <a:spcPts val="0"/>
              </a:spcBef>
              <a:spcAft>
                <a:spcPts val="0"/>
              </a:spcAft>
              <a:buNone/>
            </a:pPr>
            <a:endParaRPr lang="en-IN"/>
          </a:p>
        </p:txBody>
      </p:sp>
      <p:sp>
        <p:nvSpPr>
          <p:cNvPr id="116" name="Google Shape;11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0843331"/>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endParaRPr lang="en-IN"/>
          </a:p>
          <a:p>
            <a:r>
              <a:rPr lang="en-US" sz="1200">
                <a:solidFill>
                  <a:srgbClr val="3F3F3F"/>
                </a:solidFill>
                <a:latin typeface="Open Sans"/>
                <a:ea typeface="Open Sans"/>
                <a:cs typeface="Open Sans"/>
              </a:rPr>
              <a:t>In this model, every organization subscribes to the standards and practices of a trusted third party, which manages the verification and due diligence process for all the participating organizations.</a:t>
            </a:r>
          </a:p>
          <a:p>
            <a:r>
              <a:rPr lang="en-US" sz="1200">
                <a:solidFill>
                  <a:srgbClr val="3F3F3F"/>
                </a:solidFill>
                <a:latin typeface="Open Sans"/>
                <a:ea typeface="Open Sans"/>
                <a:cs typeface="Open Sans"/>
              </a:rPr>
              <a:t> </a:t>
            </a:r>
            <a:endParaRPr lang="en-GB" sz="1200">
              <a:solidFill>
                <a:srgbClr val="3F3F3F"/>
              </a:solidFill>
              <a:latin typeface="Open Sans"/>
              <a:ea typeface="Open Sans"/>
              <a:cs typeface="Open Sans"/>
            </a:endParaRPr>
          </a:p>
          <a:p>
            <a:r>
              <a:rPr lang="en-US" sz="1200">
                <a:solidFill>
                  <a:srgbClr val="3F3F3F"/>
                </a:solidFill>
                <a:latin typeface="Open Sans"/>
                <a:ea typeface="Open Sans"/>
                <a:cs typeface="Open Sans"/>
              </a:rPr>
              <a:t>After the verification by the third party, the participating organisations are considered trustworthy by all the other participants. The third party acts as a trusted party or bridge between participating organizations for identity verification purposes.</a:t>
            </a:r>
            <a:r>
              <a:rPr lang="en-US" sz="1200">
                <a:solidFill>
                  <a:srgbClr val="3F3F3F"/>
                </a:solidFill>
                <a:latin typeface="Open Sans"/>
                <a:ea typeface="Open Sans"/>
                <a:cs typeface="Open Sans"/>
                <a:sym typeface="Open Sans"/>
              </a:rPr>
              <a:t>In the Trusted third-party certification model, the Trusted third party is the identity provider and other organizations are service provider</a:t>
            </a:r>
            <a:endParaRPr lang="en-GB" sz="1200">
              <a:solidFill>
                <a:srgbClr val="3F3F3F"/>
              </a:solidFill>
              <a:latin typeface="Open Sans"/>
              <a:ea typeface="Open Sans"/>
              <a:cs typeface="Open Sans"/>
              <a:sym typeface="Open Sans"/>
            </a:endParaRPr>
          </a:p>
          <a:p>
            <a:pPr marL="0" lvl="0" indent="0" algn="l" rtl="0">
              <a:spcBef>
                <a:spcPts val="0"/>
              </a:spcBef>
              <a:spcAft>
                <a:spcPts val="0"/>
              </a:spcAft>
              <a:buNone/>
            </a:pPr>
            <a:endParaRPr lang="en-IN"/>
          </a:p>
          <a:p>
            <a:pPr marL="0" lvl="0" indent="0" algn="l" rtl="0">
              <a:spcBef>
                <a:spcPts val="0"/>
              </a:spcBef>
              <a:spcAft>
                <a:spcPts val="0"/>
              </a:spcAft>
              <a:buNone/>
            </a:pPr>
            <a:endParaRPr lang="en-IN"/>
          </a:p>
          <a:p>
            <a:pPr marL="0" lvl="0" indent="0" algn="l" rtl="0">
              <a:spcBef>
                <a:spcPts val="0"/>
              </a:spcBef>
              <a:spcAft>
                <a:spcPts val="0"/>
              </a:spcAft>
              <a:buNone/>
            </a:pPr>
            <a:endParaRPr lang="en-IN"/>
          </a:p>
        </p:txBody>
      </p:sp>
      <p:sp>
        <p:nvSpPr>
          <p:cNvPr id="116" name="Google Shape;11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746511"/>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4505820"/>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Federation identity management relies on several key standards to ensure interoperability and security</a:t>
            </a:r>
            <a:endParaRPr lang="en-US" sz="1200">
              <a:solidFill>
                <a:srgbClr val="3F3F3F"/>
              </a:solidFill>
              <a:latin typeface="Open Sans"/>
              <a:ea typeface="Open Sans"/>
              <a:cs typeface="Open Sans"/>
              <a:sym typeface="Open Sans"/>
            </a:endParaRPr>
          </a:p>
          <a:p>
            <a:endParaRPr lang="en-US"/>
          </a:p>
          <a:p>
            <a:r>
              <a:rPr lang="en-US" b="1"/>
              <a:t>SAML (Security Assertion Markup Language):</a:t>
            </a:r>
            <a:r>
              <a:rPr lang="en-US"/>
              <a:t> This is the foundational standard for exchanging authentication and authorization data between identity providers (IdPs) and service providers (SPs). It enables single sign-on (SSO) across multiple systems.   </a:t>
            </a:r>
          </a:p>
          <a:p>
            <a:endParaRPr lang="en-US"/>
          </a:p>
          <a:p>
            <a:r>
              <a:rPr lang="en-US" b="1"/>
              <a:t>SPML</a:t>
            </a:r>
            <a:r>
              <a:rPr lang="en-US"/>
              <a:t> (Service Provisioning Markup Language) is a standard for exchanging provisioning requests and responses between systems. Its primary focus is on automating the provisioning and de-provisioning of user accounts and resources.</a:t>
            </a:r>
          </a:p>
          <a:p>
            <a:endParaRPr lang="en-US" b="1"/>
          </a:p>
          <a:p>
            <a:r>
              <a:rPr lang="en-US" b="1"/>
              <a:t>OAuth (Open Authorization):</a:t>
            </a:r>
            <a:r>
              <a:rPr lang="en-US"/>
              <a:t> While primarily focused on authorization, OAuth is often used in conjunction with SAML for delegated authorization, allowing users to grant access to their data without sharing credentials. </a:t>
            </a:r>
            <a:r>
              <a:rPr lang="en-US" b="1"/>
              <a:t>OpenID Connect:</a:t>
            </a:r>
            <a:r>
              <a:rPr lang="en-US"/>
              <a:t> Built on top of OAuth 2.0, OpenID Connect provides an authentication layer, making it easier to implement SSO and obtain user information.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0598735"/>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Security Assertion Markup Language (SAML)</a:t>
            </a:r>
          </a:p>
          <a:p>
            <a:pPr marL="342900" lvl="0" indent="-342900">
              <a:lnSpc>
                <a:spcPct val="114000"/>
              </a:lnSpc>
              <a:buSzPct val="100000"/>
              <a:buFont typeface="Arial" panose="020B0604020202020204" pitchFamily="34" charset="0"/>
              <a:buChar char="•"/>
            </a:pPr>
            <a:r>
              <a:rPr lang="en-US" sz="1200">
                <a:solidFill>
                  <a:srgbClr val="3F3F3F"/>
                </a:solidFill>
                <a:latin typeface="Open Sans"/>
                <a:ea typeface="Open Sans"/>
                <a:cs typeface="Open Sans"/>
                <a:sym typeface="Open Sans"/>
              </a:rPr>
              <a:t>It is an XML standard that allows the exchange of authentication and authorization data between security domains.</a:t>
            </a:r>
            <a:endParaRPr lang="en-US" sz="3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1200">
                <a:solidFill>
                  <a:srgbClr val="3F3F3F"/>
                </a:solidFill>
                <a:latin typeface="Open Sans"/>
                <a:ea typeface="Open Sans"/>
                <a:cs typeface="Open Sans"/>
                <a:sym typeface="Open Sans"/>
              </a:rPr>
              <a:t>It provides the authentication pieces to the federated identity management systems.</a:t>
            </a:r>
            <a:endParaRPr lang="en-US" sz="3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1200">
                <a:solidFill>
                  <a:srgbClr val="3F3F3F"/>
                </a:solidFill>
                <a:latin typeface="Open Sans"/>
                <a:ea typeface="Open Sans"/>
                <a:cs typeface="Open Sans"/>
                <a:sym typeface="Open Sans"/>
              </a:rPr>
              <a:t>Federated identity systems often use SAML and SPML for access needs.</a:t>
            </a:r>
            <a:endParaRPr lang="en-US" sz="3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1200">
                <a:solidFill>
                  <a:srgbClr val="3F3F3F"/>
                </a:solidFill>
                <a:latin typeface="Open Sans"/>
                <a:ea typeface="Open Sans"/>
                <a:cs typeface="Open Sans"/>
                <a:sym typeface="Open Sans"/>
              </a:rPr>
              <a:t>It is used to provide SSO capabilities to access different browsers.</a:t>
            </a:r>
            <a:endParaRPr lang="en-US" sz="3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1200">
                <a:solidFill>
                  <a:srgbClr val="3F3F3F"/>
                </a:solidFill>
                <a:latin typeface="Open Sans"/>
                <a:ea typeface="Open Sans"/>
                <a:cs typeface="Open Sans"/>
                <a:sym typeface="Open Sans"/>
              </a:rPr>
              <a:t> SAML does not have a security mode, and it relies on TLS for message confidentiality and digital signature for message integrity.</a:t>
            </a:r>
          </a:p>
          <a:p>
            <a:pPr marL="0" lvl="0" indent="0" algn="l" rtl="0">
              <a:spcBef>
                <a:spcPts val="0"/>
              </a:spcBef>
              <a:spcAft>
                <a:spcPts val="0"/>
              </a:spcAft>
              <a:buNone/>
            </a:pPr>
            <a:endParaRPr/>
          </a:p>
        </p:txBody>
      </p:sp>
      <p:sp>
        <p:nvSpPr>
          <p:cNvPr id="350" name="Google Shape;35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160225"/>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Explain diagram given on the slide.</a:t>
            </a:r>
            <a:endParaRPr/>
          </a:p>
        </p:txBody>
      </p:sp>
      <p:sp>
        <p:nvSpPr>
          <p:cNvPr id="389" name="Google Shape;38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66840"/>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Security Assertion Markup Language (SAML)</a:t>
            </a:r>
          </a:p>
          <a:p>
            <a:pPr marL="342900" lvl="0" indent="-342900">
              <a:lnSpc>
                <a:spcPct val="114000"/>
              </a:lnSpc>
              <a:buSzPct val="100000"/>
              <a:buFont typeface="Arial" panose="020B0604020202020204" pitchFamily="34" charset="0"/>
              <a:buChar char="•"/>
            </a:pPr>
            <a:r>
              <a:rPr lang="en-US" sz="1200">
                <a:solidFill>
                  <a:srgbClr val="3F3F3F"/>
                </a:solidFill>
                <a:latin typeface="Open Sans"/>
                <a:ea typeface="Open Sans"/>
                <a:cs typeface="Open Sans"/>
                <a:sym typeface="Open Sans"/>
              </a:rPr>
              <a:t>It is an XML standard that allows the exchange of authentication and authorization data between security domains.</a:t>
            </a:r>
            <a:endParaRPr lang="en-US" sz="3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1200">
                <a:solidFill>
                  <a:srgbClr val="3F3F3F"/>
                </a:solidFill>
                <a:latin typeface="Open Sans"/>
                <a:ea typeface="Open Sans"/>
                <a:cs typeface="Open Sans"/>
                <a:sym typeface="Open Sans"/>
              </a:rPr>
              <a:t>It provides the authentication pieces to the federated identity management systems.</a:t>
            </a:r>
            <a:endParaRPr lang="en-US" sz="3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1200">
                <a:solidFill>
                  <a:srgbClr val="3F3F3F"/>
                </a:solidFill>
                <a:latin typeface="Open Sans"/>
                <a:ea typeface="Open Sans"/>
                <a:cs typeface="Open Sans"/>
                <a:sym typeface="Open Sans"/>
              </a:rPr>
              <a:t>Federated identity systems often use SAML and SPML for access needs.</a:t>
            </a:r>
            <a:endParaRPr lang="en-US" sz="3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1200">
                <a:solidFill>
                  <a:srgbClr val="3F3F3F"/>
                </a:solidFill>
                <a:latin typeface="Open Sans"/>
                <a:ea typeface="Open Sans"/>
                <a:cs typeface="Open Sans"/>
                <a:sym typeface="Open Sans"/>
              </a:rPr>
              <a:t>It is used to provide SSO capabilities to access different browsers.</a:t>
            </a:r>
            <a:endParaRPr lang="en-US" sz="3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1200">
                <a:solidFill>
                  <a:srgbClr val="3F3F3F"/>
                </a:solidFill>
                <a:latin typeface="Open Sans"/>
                <a:ea typeface="Open Sans"/>
                <a:cs typeface="Open Sans"/>
                <a:sym typeface="Open Sans"/>
              </a:rPr>
              <a:t> SAML does not have a security mode, and it relies on TLS for message confidentiality and digital signature for message integrity.</a:t>
            </a:r>
          </a:p>
          <a:p>
            <a:pPr marL="0" lvl="0" indent="0" algn="l" rtl="0">
              <a:spcBef>
                <a:spcPts val="0"/>
              </a:spcBef>
              <a:spcAft>
                <a:spcPts val="0"/>
              </a:spcAft>
              <a:buNone/>
            </a:pPr>
            <a:endParaRPr/>
          </a:p>
        </p:txBody>
      </p:sp>
      <p:sp>
        <p:nvSpPr>
          <p:cNvPr id="350" name="Google Shape;35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338184"/>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342900" lvl="0" indent="-342900">
              <a:buSzPts val="2200"/>
              <a:buFont typeface="Arial"/>
              <a:buChar char="•"/>
            </a:pPr>
            <a:r>
              <a:rPr lang="en-US" sz="1200">
                <a:solidFill>
                  <a:srgbClr val="3F3F3F"/>
                </a:solidFill>
                <a:latin typeface="Open Sans"/>
                <a:ea typeface="Open Sans"/>
                <a:cs typeface="Open Sans"/>
                <a:sym typeface="Open Sans"/>
              </a:rPr>
              <a:t>It allows you to use an existing account to sign into multiple websites without needing to create new passwords.</a:t>
            </a:r>
            <a:endParaRPr lang="en-US" sz="1000">
              <a:solidFill>
                <a:srgbClr val="3F3F3F"/>
              </a:solidFill>
              <a:latin typeface="Open Sans"/>
              <a:ea typeface="Open Sans"/>
              <a:cs typeface="Open Sans"/>
              <a:sym typeface="Open Sans"/>
            </a:endParaRPr>
          </a:p>
          <a:p>
            <a:pPr marL="342900" lvl="0" indent="-342900">
              <a:buSzPts val="2200"/>
              <a:buFont typeface="Arial"/>
              <a:buChar char="•"/>
            </a:pPr>
            <a:r>
              <a:rPr lang="en-US" sz="1200">
                <a:solidFill>
                  <a:srgbClr val="3F3F3F"/>
                </a:solidFill>
                <a:latin typeface="Open Sans"/>
                <a:ea typeface="Open Sans"/>
                <a:cs typeface="Open Sans"/>
                <a:sym typeface="Open Sans"/>
              </a:rPr>
              <a:t>You may choose to associate information with your OpenID that can be shared with the websites you visit, such as a name or an email address. With OpenID, you control how much of that information is shared with the websites you visit.</a:t>
            </a:r>
            <a:endParaRPr lang="en-US" sz="1000">
              <a:solidFill>
                <a:srgbClr val="3F3F3F"/>
              </a:solidFill>
              <a:latin typeface="Open Sans"/>
              <a:ea typeface="Open Sans"/>
              <a:cs typeface="Open Sans"/>
              <a:sym typeface="Open Sans"/>
            </a:endParaRPr>
          </a:p>
          <a:p>
            <a:pPr marL="342900" lvl="0" indent="-342900">
              <a:buSzPts val="2200"/>
              <a:buFont typeface="Arial"/>
              <a:buChar char="•"/>
            </a:pPr>
            <a:r>
              <a:rPr lang="en-US" sz="1200">
                <a:solidFill>
                  <a:srgbClr val="3F3F3F"/>
                </a:solidFill>
                <a:latin typeface="Open Sans"/>
                <a:ea typeface="Open Sans"/>
                <a:cs typeface="Open Sans"/>
                <a:sym typeface="Open Sans"/>
              </a:rPr>
              <a:t>With OpenID, your password is only given to your identity provider and that provider then confirms your identity to the websites you visit. </a:t>
            </a:r>
            <a:endParaRPr lang="en-US" sz="1000">
              <a:solidFill>
                <a:srgbClr val="3F3F3F"/>
              </a:solidFill>
              <a:latin typeface="Open Sans"/>
              <a:ea typeface="Open Sans"/>
              <a:cs typeface="Open Sans"/>
              <a:sym typeface="Open Sans"/>
            </a:endParaRPr>
          </a:p>
          <a:p>
            <a:pPr marL="342900" lvl="0" indent="-342900">
              <a:buSzPts val="2200"/>
              <a:buFont typeface="Arial"/>
              <a:buChar char="•"/>
            </a:pPr>
            <a:r>
              <a:rPr lang="en-US" sz="1200">
                <a:solidFill>
                  <a:srgbClr val="3F3F3F"/>
                </a:solidFill>
                <a:latin typeface="Open Sans"/>
                <a:ea typeface="Open Sans"/>
                <a:cs typeface="Open Sans"/>
                <a:sym typeface="Open Sans"/>
              </a:rPr>
              <a:t>Other than your provider, no website ever sees your password. So you don’t need to worry about an unscrupulous or an insecure website compromising your identity.</a:t>
            </a:r>
          </a:p>
          <a:p>
            <a:pPr marL="0" lvl="0" indent="0" algn="l" rtl="0">
              <a:spcBef>
                <a:spcPts val="0"/>
              </a:spcBef>
              <a:spcAft>
                <a:spcPts val="0"/>
              </a:spcAft>
              <a:buNone/>
            </a:pPr>
            <a:endParaRPr/>
          </a:p>
        </p:txBody>
      </p:sp>
      <p:sp>
        <p:nvSpPr>
          <p:cNvPr id="314" name="Google Shape;31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7904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r>
              <a:rPr lang="en-US"/>
              <a:t>Summarize the points given on the slide and set an expectation about learning these pointers in this lesson.</a:t>
            </a:r>
          </a:p>
          <a:p>
            <a:pPr marL="0" lvl="0" indent="0" algn="l" rtl="0">
              <a:lnSpc>
                <a:spcPct val="100000"/>
              </a:lnSpc>
              <a:spcBef>
                <a:spcPts val="0"/>
              </a:spcBef>
              <a:spcAft>
                <a:spcPts val="0"/>
              </a:spcAft>
              <a:buSzPts val="1400"/>
              <a:buNone/>
            </a:pPr>
            <a:endParaRPr/>
          </a:p>
        </p:txBody>
      </p:sp>
      <p:sp>
        <p:nvSpPr>
          <p:cNvPr id="159" name="Google Shape;1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9255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a:t>Implementing strong authentication methods (e.g., passwords, multi-factor authentication).</a:t>
            </a:r>
          </a:p>
          <a:p>
            <a:pPr marL="457200" marR="0" lvl="0" indent="-228600" algn="l" rtl="0">
              <a:lnSpc>
                <a:spcPct val="100000"/>
              </a:lnSpc>
              <a:spcBef>
                <a:spcPct val="0"/>
              </a:spcBef>
              <a:spcAft>
                <a:spcPct val="0"/>
              </a:spcAft>
              <a:buClr>
                <a:srgbClr val="000000"/>
              </a:buClr>
              <a:buSzPts val="1400"/>
              <a:buFont typeface="Arial"/>
              <a:buNone/>
            </a:pPr>
            <a:r>
              <a:rPr lang="en-US"/>
              <a:t>Dividing the network into smaller segments to isolate critical systems and data</a:t>
            </a:r>
          </a:p>
          <a:p>
            <a:pPr marL="457200" marR="0" lvl="0" indent="-228600" algn="l" rtl="0">
              <a:lnSpc>
                <a:spcPct val="100000"/>
              </a:lnSpc>
              <a:spcBef>
                <a:spcPct val="0"/>
              </a:spcBef>
              <a:spcAft>
                <a:spcPct val="0"/>
              </a:spcAft>
              <a:buClr>
                <a:srgbClr val="000000"/>
              </a:buClr>
              <a:buSzPts val="1400"/>
              <a:buFont typeface="Arial"/>
              <a:buNone/>
            </a:pPr>
            <a:r>
              <a:rPr lang="en-US"/>
              <a:t>Identifying and patching network devices and software vulnerabilities.</a:t>
            </a:r>
          </a:p>
          <a:p>
            <a:pPr marL="457200" marR="0" lvl="0" indent="-228600" algn="l" rtl="0">
              <a:lnSpc>
                <a:spcPct val="100000"/>
              </a:lnSpc>
              <a:spcBef>
                <a:spcPct val="0"/>
              </a:spcBef>
              <a:spcAft>
                <a:spcPct val="0"/>
              </a:spcAft>
              <a:buClr>
                <a:srgbClr val="000000"/>
              </a:buClr>
              <a:buSzPts val="1400"/>
              <a:buFont typeface="Arial"/>
              <a:buNone/>
            </a:pPr>
            <a:r>
              <a:rPr lang="en-US"/>
              <a:t>Perform regular security testing</a:t>
            </a:r>
          </a:p>
          <a:p>
            <a:pPr marL="457200" marR="0" lvl="0" indent="-228600" algn="l" rtl="0">
              <a:lnSpc>
                <a:spcPct val="100000"/>
              </a:lnSpc>
              <a:spcBef>
                <a:spcPct val="0"/>
              </a:spcBef>
              <a:spcAft>
                <a:spcPct val="0"/>
              </a:spcAft>
              <a:buClr>
                <a:srgbClr val="000000"/>
              </a:buClr>
              <a:buSzPts val="1400"/>
              <a:buFont typeface="Arial"/>
              <a:buNone/>
            </a:pPr>
            <a:r>
              <a:rPr lang="en-US"/>
              <a:t>Perform logging and monitoring</a:t>
            </a:r>
            <a:endParaRPr/>
          </a:p>
        </p:txBody>
      </p:sp>
      <p:sp>
        <p:nvSpPr>
          <p:cNvPr id="625" name="Google Shape;625;p8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9825108"/>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228600" lvl="1" indent="-228600">
              <a:lnSpc>
                <a:spcPct val="90000"/>
              </a:lnSpc>
              <a:buSzPts val="1650"/>
              <a:buFont typeface="Calibri"/>
              <a:buChar char="•"/>
            </a:pPr>
            <a:r>
              <a:rPr lang="en-US" sz="1200">
                <a:solidFill>
                  <a:srgbClr val="3F3F3F"/>
                </a:solidFill>
                <a:latin typeface="Open Sans"/>
                <a:ea typeface="Open Sans"/>
                <a:cs typeface="Open Sans"/>
                <a:sym typeface="Open Sans"/>
              </a:rPr>
              <a:t>OAuth is an open-standard authorization protocol or framework that describes how unrelated servers and services can safely allow authenticated access to their assets without actually sharing the initial, related, and single login credentials. </a:t>
            </a:r>
          </a:p>
          <a:p>
            <a:pPr marL="228600" lvl="1" indent="-228600">
              <a:lnSpc>
                <a:spcPct val="90000"/>
              </a:lnSpc>
              <a:buSzPts val="1650"/>
              <a:buFont typeface="Calibri"/>
              <a:buChar char="•"/>
            </a:pPr>
            <a:r>
              <a:rPr lang="en-US" sz="1200">
                <a:solidFill>
                  <a:srgbClr val="3F3F3F"/>
                </a:solidFill>
                <a:latin typeface="Open Sans"/>
                <a:ea typeface="Open Sans"/>
                <a:cs typeface="Open Sans"/>
                <a:sym typeface="Open Sans"/>
              </a:rPr>
              <a:t>In the authentication parlance, this is known as a secure, third-party, user-agent, and delegated authorization.</a:t>
            </a:r>
          </a:p>
          <a:p>
            <a:pPr marL="0" lvl="0" indent="0" algn="l" rtl="0">
              <a:spcBef>
                <a:spcPts val="0"/>
              </a:spcBef>
              <a:spcAft>
                <a:spcPts val="0"/>
              </a:spcAft>
              <a:buNone/>
            </a:pPr>
            <a:endParaRPr/>
          </a:p>
        </p:txBody>
      </p:sp>
      <p:sp>
        <p:nvSpPr>
          <p:cNvPr id="328" name="Google Shape;32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1252564"/>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228600" marR="0" lvl="1" indent="-228600" algn="l" rtl="0">
              <a:lnSpc>
                <a:spcPct val="90000"/>
              </a:lnSpc>
              <a:spcBef>
                <a:spcPts val="0"/>
              </a:spcBef>
              <a:spcAft>
                <a:spcPts val="0"/>
              </a:spcAft>
              <a:buClr>
                <a:srgbClr val="000000"/>
              </a:buClr>
              <a:buSzPts val="1650"/>
              <a:buFont typeface="Calibri"/>
              <a:buChar char="•"/>
            </a:pPr>
            <a:r>
              <a:rPr lang="en-US" sz="1200" b="0" i="0" u="none" strike="noStrike" cap="none">
                <a:solidFill>
                  <a:srgbClr val="3F3F3F"/>
                </a:solidFill>
                <a:latin typeface="Open Sans"/>
                <a:ea typeface="Open Sans"/>
                <a:cs typeface="Open Sans"/>
                <a:sym typeface="Open Sans"/>
              </a:rPr>
              <a:t>The simplest example of OAuth is when you login to a website and it offers one or more opportunities to login using another website or service login. </a:t>
            </a:r>
            <a:endParaRPr lang="en-US"/>
          </a:p>
          <a:p>
            <a:pPr marL="228600" marR="0" lvl="1" indent="-228600" algn="l" rtl="0">
              <a:lnSpc>
                <a:spcPct val="90000"/>
              </a:lnSpc>
              <a:spcBef>
                <a:spcPts val="300"/>
              </a:spcBef>
              <a:spcAft>
                <a:spcPts val="0"/>
              </a:spcAft>
              <a:buClr>
                <a:srgbClr val="000000"/>
              </a:buClr>
              <a:buSzPts val="1650"/>
              <a:buFont typeface="Calibri"/>
              <a:buChar char="•"/>
            </a:pPr>
            <a:r>
              <a:rPr lang="en-US" sz="1200" b="0" i="0" u="none" strike="noStrike" cap="none">
                <a:solidFill>
                  <a:srgbClr val="3F3F3F"/>
                </a:solidFill>
                <a:latin typeface="Open Sans"/>
                <a:ea typeface="Open Sans"/>
                <a:cs typeface="Open Sans"/>
                <a:sym typeface="Open Sans"/>
              </a:rPr>
              <a:t>You then click on the button linked to the other website, the other website authenticates you, and the website you were originally connecting to logs you in itself after using </a:t>
            </a:r>
            <a:r>
              <a:rPr lang="en-US" sz="1200" b="1" i="0" u="none" strike="noStrike" cap="none">
                <a:solidFill>
                  <a:srgbClr val="3F3F3F"/>
                </a:solidFill>
                <a:latin typeface="Open Sans"/>
                <a:ea typeface="Open Sans"/>
                <a:cs typeface="Open Sans"/>
                <a:sym typeface="Open Sans"/>
              </a:rPr>
              <a:t>permission gained</a:t>
            </a:r>
            <a:r>
              <a:rPr lang="en-US" sz="1200" b="0" i="0" u="none" strike="noStrike" cap="none">
                <a:solidFill>
                  <a:srgbClr val="3F3F3F"/>
                </a:solidFill>
                <a:latin typeface="Open Sans"/>
                <a:ea typeface="Open Sans"/>
                <a:cs typeface="Open Sans"/>
                <a:sym typeface="Open Sans"/>
              </a:rPr>
              <a:t> from the second website.</a:t>
            </a:r>
            <a:endParaRPr lang="en-US"/>
          </a:p>
          <a:p>
            <a:pPr marL="0" lvl="0" indent="0" algn="l" rtl="0">
              <a:spcBef>
                <a:spcPts val="0"/>
              </a:spcBef>
              <a:spcAft>
                <a:spcPts val="0"/>
              </a:spcAft>
              <a:buNone/>
            </a:pPr>
            <a:endParaRPr/>
          </a:p>
        </p:txBody>
      </p:sp>
      <p:sp>
        <p:nvSpPr>
          <p:cNvPr id="336" name="Google Shape;33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442176"/>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IN" sz="1200" b="0" i="0" u="none" strike="noStrike" cap="none">
                <a:solidFill>
                  <a:schemeClr val="dk1"/>
                </a:solidFill>
                <a:latin typeface="Calibri"/>
                <a:ea typeface="Calibri"/>
                <a:cs typeface="Calibri"/>
                <a:sym typeface="Calibri"/>
              </a:rPr>
              <a:t>Trainer Notes:</a:t>
            </a:r>
          </a:p>
          <a:p>
            <a:pPr marL="457200" marR="0" lvl="0" indent="-228600" algn="l" rtl="0">
              <a:lnSpc>
                <a:spcPct val="100000"/>
              </a:lnSpc>
              <a:spcBef>
                <a:spcPts val="0"/>
              </a:spcBef>
              <a:spcAft>
                <a:spcPts val="0"/>
              </a:spcAft>
              <a:buClr>
                <a:srgbClr val="000000"/>
              </a:buClr>
              <a:buSzPts val="1400"/>
              <a:buFont typeface="Arial"/>
              <a:buNone/>
            </a:pPr>
            <a:r>
              <a:rPr lang="en-IN" sz="1200" b="0" i="0" u="none" strike="noStrike" cap="none">
                <a:solidFill>
                  <a:schemeClr val="dk1"/>
                </a:solidFill>
                <a:latin typeface="Calibri"/>
                <a:cs typeface="Calibri"/>
                <a:sym typeface="Calibri"/>
              </a:rPr>
              <a:t>Explain the table given on the screen.</a:t>
            </a:r>
            <a:endParaRPr/>
          </a:p>
        </p:txBody>
      </p:sp>
    </p:spTree>
    <p:extLst>
      <p:ext uri="{BB962C8B-B14F-4D97-AF65-F5344CB8AC3E}">
        <p14:creationId xmlns:p14="http://schemas.microsoft.com/office/powerpoint/2010/main" val="91690436"/>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56645"/>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431800" indent="-342900">
              <a:lnSpc>
                <a:spcPct val="114000"/>
              </a:lnSpc>
              <a:buClr>
                <a:srgbClr val="3F3F3F"/>
              </a:buClr>
              <a:buSzPts val="2200"/>
              <a:buFont typeface="Arial" panose="020B0604020202020204" pitchFamily="34" charset="0"/>
              <a:buChar char="•"/>
            </a:pPr>
            <a:r>
              <a:rPr lang="en-US" sz="1200">
                <a:solidFill>
                  <a:schemeClr val="tx1">
                    <a:lumMod val="75000"/>
                    <a:lumOff val="25000"/>
                  </a:schemeClr>
                </a:solidFill>
                <a:latin typeface="Open Sans"/>
                <a:ea typeface="Open Sans"/>
                <a:cs typeface="Open Sans"/>
              </a:rPr>
              <a:t>Single sign-on (SSO) technology allows you to log in to multiple applications with just one set of credentials. </a:t>
            </a:r>
            <a:r>
              <a:rPr lang="en-US" sz="1200">
                <a:solidFill>
                  <a:schemeClr val="tx1">
                    <a:lumMod val="75000"/>
                    <a:lumOff val="25000"/>
                  </a:schemeClr>
                </a:solidFill>
                <a:latin typeface="Open Sans"/>
                <a:ea typeface="Open Sans"/>
                <a:cs typeface="Open Sans"/>
                <a:sym typeface="Open Sans"/>
              </a:rPr>
              <a:t>In single sign-on (SSO), the user enters credentials only once to gain access to all the corporate resources to which the user is entitled. </a:t>
            </a:r>
            <a:r>
              <a:rPr lang="en-US" sz="1200">
                <a:solidFill>
                  <a:schemeClr val="tx1">
                    <a:lumMod val="75000"/>
                    <a:lumOff val="25000"/>
                  </a:schemeClr>
                </a:solidFill>
                <a:latin typeface="Open Sans"/>
                <a:ea typeface="Open Sans"/>
                <a:cs typeface="Open Sans"/>
              </a:rPr>
              <a:t>Imagine having a master key for your house that unlocks all the doors - SSO is like that for your digital life</a:t>
            </a:r>
          </a:p>
          <a:p>
            <a:pPr marL="0" lvl="0" indent="0" algn="l" rtl="0">
              <a:lnSpc>
                <a:spcPct val="100000"/>
              </a:lnSpc>
              <a:spcBef>
                <a:spcPts val="0"/>
              </a:spcBef>
              <a:spcAft>
                <a:spcPts val="0"/>
              </a:spcAft>
              <a:buClr>
                <a:schemeClr val="dk1"/>
              </a:buClr>
              <a:buSzPts val="1400"/>
              <a:buFont typeface="Calibri"/>
              <a:buNone/>
            </a:pPr>
            <a:endParaRPr/>
          </a:p>
        </p:txBody>
      </p:sp>
      <p:sp>
        <p:nvSpPr>
          <p:cNvPr id="619" name="Google Shape;6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376360"/>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r>
              <a:rPr lang="en-US" sz="1200" b="0" i="0" u="none" strike="noStrike" cap="none">
                <a:solidFill>
                  <a:schemeClr val="tx1">
                    <a:lumMod val="75000"/>
                    <a:lumOff val="25000"/>
                  </a:schemeClr>
                </a:solidFill>
                <a:latin typeface="Open Sans"/>
                <a:ea typeface="Open Sans"/>
                <a:cs typeface="Open Sans"/>
                <a:sym typeface="Open Sans"/>
              </a:rPr>
              <a:t>In </a:t>
            </a:r>
            <a:r>
              <a:rPr lang="en-US" sz="1200">
                <a:solidFill>
                  <a:schemeClr val="tx1">
                    <a:lumMod val="75000"/>
                    <a:lumOff val="25000"/>
                  </a:schemeClr>
                </a:solidFill>
                <a:latin typeface="Open Sans"/>
                <a:ea typeface="Open Sans"/>
                <a:cs typeface="Open Sans"/>
                <a:sym typeface="Open Sans"/>
              </a:rPr>
              <a:t>s</a:t>
            </a:r>
            <a:r>
              <a:rPr lang="en-US" sz="1200" b="0" i="0" u="none" strike="noStrike" cap="none">
                <a:solidFill>
                  <a:schemeClr val="tx1">
                    <a:lumMod val="75000"/>
                    <a:lumOff val="25000"/>
                  </a:schemeClr>
                </a:solidFill>
                <a:latin typeface="Open Sans"/>
                <a:ea typeface="Open Sans"/>
                <a:cs typeface="Open Sans"/>
                <a:sym typeface="Open Sans"/>
              </a:rPr>
              <a:t>ingle </a:t>
            </a:r>
            <a:r>
              <a:rPr lang="en-US" sz="1200">
                <a:solidFill>
                  <a:schemeClr val="tx1">
                    <a:lumMod val="75000"/>
                    <a:lumOff val="25000"/>
                  </a:schemeClr>
                </a:solidFill>
                <a:latin typeface="Open Sans"/>
                <a:ea typeface="Open Sans"/>
                <a:cs typeface="Open Sans"/>
                <a:sym typeface="Open Sans"/>
              </a:rPr>
              <a:t>s</a:t>
            </a:r>
            <a:r>
              <a:rPr lang="en-US" sz="1200" b="0" i="0" u="none" strike="noStrike" cap="none">
                <a:solidFill>
                  <a:schemeClr val="tx1">
                    <a:lumMod val="75000"/>
                    <a:lumOff val="25000"/>
                  </a:schemeClr>
                </a:solidFill>
                <a:latin typeface="Open Sans"/>
                <a:ea typeface="Open Sans"/>
                <a:cs typeface="Open Sans"/>
                <a:sym typeface="Open Sans"/>
              </a:rPr>
              <a:t>ign-</a:t>
            </a:r>
            <a:r>
              <a:rPr lang="en-US" sz="1200">
                <a:solidFill>
                  <a:schemeClr val="tx1">
                    <a:lumMod val="75000"/>
                    <a:lumOff val="25000"/>
                  </a:schemeClr>
                </a:solidFill>
                <a:latin typeface="Open Sans"/>
                <a:ea typeface="Open Sans"/>
                <a:cs typeface="Open Sans"/>
                <a:sym typeface="Open Sans"/>
              </a:rPr>
              <a:t>o</a:t>
            </a:r>
            <a:r>
              <a:rPr lang="en-US" sz="1200" b="0" i="0" u="none" strike="noStrike" cap="none">
                <a:solidFill>
                  <a:schemeClr val="tx1">
                    <a:lumMod val="75000"/>
                    <a:lumOff val="25000"/>
                  </a:schemeClr>
                </a:solidFill>
                <a:latin typeface="Open Sans"/>
                <a:ea typeface="Open Sans"/>
                <a:cs typeface="Open Sans"/>
                <a:sym typeface="Open Sans"/>
              </a:rPr>
              <a:t>n (SSO), the user needs to enter credentials only once to get access to all the corporate resources that are entitled to the user</a:t>
            </a:r>
          </a:p>
          <a:p>
            <a:pPr marL="0" lvl="0" indent="0" algn="l" rtl="0">
              <a:spcBef>
                <a:spcPts val="0"/>
              </a:spcBef>
              <a:spcAft>
                <a:spcPts val="0"/>
              </a:spcAft>
              <a:buNone/>
            </a:pPr>
            <a:endParaRPr lang="en-US" sz="1200" b="0" i="0" u="none" strike="noStrike" cap="none">
              <a:solidFill>
                <a:schemeClr val="tx1">
                  <a:lumMod val="75000"/>
                  <a:lumOff val="25000"/>
                </a:schemeClr>
              </a:solidFill>
              <a:latin typeface="Open Sans"/>
              <a:ea typeface="Open Sans"/>
              <a:cs typeface="Open Sans"/>
              <a:sym typeface="Open Sans"/>
            </a:endParaRPr>
          </a:p>
          <a:p>
            <a:pPr marL="0" lvl="0" indent="0" algn="l" rtl="0">
              <a:spcBef>
                <a:spcPts val="0"/>
              </a:spcBef>
              <a:spcAft>
                <a:spcPts val="0"/>
              </a:spcAft>
              <a:buNone/>
            </a:pPr>
            <a:r>
              <a:rPr lang="en-US" sz="1200" b="0" i="0" u="none" strike="noStrike" cap="none">
                <a:solidFill>
                  <a:schemeClr val="tx1">
                    <a:lumMod val="75000"/>
                    <a:lumOff val="25000"/>
                  </a:schemeClr>
                </a:solidFill>
                <a:latin typeface="Open Sans"/>
                <a:ea typeface="Open Sans"/>
                <a:cs typeface="Open Sans"/>
                <a:sym typeface="Open Sans"/>
              </a:rPr>
              <a:t>Explain the pros and cons.</a:t>
            </a:r>
          </a:p>
          <a:p>
            <a:pPr marL="0" lvl="0" indent="0" algn="l" rtl="0">
              <a:spcBef>
                <a:spcPts val="0"/>
              </a:spcBef>
              <a:spcAft>
                <a:spcPts val="0"/>
              </a:spcAft>
              <a:buNone/>
            </a:pPr>
            <a:endParaRPr lang="en-US" sz="1200" b="0" i="0" u="none" strike="noStrike" cap="none">
              <a:solidFill>
                <a:schemeClr val="tx1">
                  <a:lumMod val="75000"/>
                  <a:lumOff val="25000"/>
                </a:schemeClr>
              </a:solidFill>
              <a:latin typeface="Open Sans"/>
              <a:ea typeface="Open Sans"/>
              <a:cs typeface="Open Sans"/>
              <a:sym typeface="Open Sans"/>
            </a:endParaRPr>
          </a:p>
          <a:p>
            <a:pPr marL="0" lvl="0" indent="0" algn="l" rtl="0">
              <a:spcBef>
                <a:spcPts val="0"/>
              </a:spcBef>
              <a:spcAft>
                <a:spcPts val="0"/>
              </a:spcAft>
              <a:buNone/>
            </a:pPr>
            <a:r>
              <a:rPr lang="en-US" sz="1200" b="0" i="0" u="none" strike="noStrike" cap="none">
                <a:solidFill>
                  <a:schemeClr val="tx1">
                    <a:lumMod val="75000"/>
                    <a:lumOff val="25000"/>
                  </a:schemeClr>
                </a:solidFill>
                <a:latin typeface="Open Sans"/>
                <a:ea typeface="Open Sans"/>
                <a:cs typeface="Open Sans"/>
                <a:sym typeface="Open Sans"/>
              </a:rPr>
              <a:t>Users have to use same password instead of multiple password which increase security and efficiency so user needs to just set up one stron password instead of many. User provisioning and de provisioning are easy as user accounts needs to be managed on one central system</a:t>
            </a:r>
          </a:p>
          <a:p>
            <a:pPr marL="0" lvl="0" indent="0" algn="l" rtl="0">
              <a:spcBef>
                <a:spcPts val="0"/>
              </a:spcBef>
              <a:spcAft>
                <a:spcPts val="0"/>
              </a:spcAft>
              <a:buNone/>
            </a:pPr>
            <a:endParaRPr lang="en-US" sz="1200" b="0" i="0" u="none" strike="noStrike" cap="none">
              <a:solidFill>
                <a:schemeClr val="tx1">
                  <a:lumMod val="75000"/>
                  <a:lumOff val="25000"/>
                </a:schemeClr>
              </a:solidFill>
              <a:latin typeface="Open Sans"/>
              <a:ea typeface="Open Sans"/>
              <a:cs typeface="Open Sans"/>
              <a:sym typeface="Open Sans"/>
            </a:endParaRPr>
          </a:p>
          <a:p>
            <a:pPr marL="0" lvl="0" indent="0" algn="l" rtl="0">
              <a:spcBef>
                <a:spcPts val="0"/>
              </a:spcBef>
              <a:spcAft>
                <a:spcPts val="0"/>
              </a:spcAft>
              <a:buNone/>
            </a:pPr>
            <a:r>
              <a:rPr lang="en-US" sz="1200" b="0" i="0" u="none" strike="noStrike" cap="none">
                <a:solidFill>
                  <a:schemeClr val="tx1">
                    <a:lumMod val="75000"/>
                    <a:lumOff val="25000"/>
                  </a:schemeClr>
                </a:solidFill>
                <a:latin typeface="Open Sans"/>
                <a:ea typeface="Open Sans"/>
                <a:cs typeface="Open Sans"/>
                <a:sym typeface="Open Sans"/>
              </a:rPr>
              <a:t>Cons of SSO:</a:t>
            </a:r>
          </a:p>
          <a:p>
            <a:pPr marL="0" lvl="0" indent="0" algn="l" rtl="0">
              <a:spcBef>
                <a:spcPts val="0"/>
              </a:spcBef>
              <a:spcAft>
                <a:spcPts val="0"/>
              </a:spcAft>
              <a:buNone/>
            </a:pPr>
            <a:endParaRPr lang="en-US" sz="1200" b="0" i="0" u="none" strike="noStrike" cap="none">
              <a:solidFill>
                <a:schemeClr val="tx1">
                  <a:lumMod val="75000"/>
                  <a:lumOff val="25000"/>
                </a:schemeClr>
              </a:solidFill>
              <a:latin typeface="Open Sans"/>
              <a:ea typeface="Open Sans"/>
              <a:cs typeface="Open Sans"/>
              <a:sym typeface="Open Sans"/>
            </a:endParaRPr>
          </a:p>
          <a:p>
            <a:pPr marL="0" lvl="0" indent="0" algn="l" rtl="0">
              <a:spcBef>
                <a:spcPts val="0"/>
              </a:spcBef>
              <a:spcAft>
                <a:spcPts val="0"/>
              </a:spcAft>
              <a:buNone/>
            </a:pPr>
            <a:r>
              <a:rPr lang="en-US" sz="1200" b="0" i="0" u="none" strike="noStrike" cap="none">
                <a:solidFill>
                  <a:schemeClr val="tx1">
                    <a:lumMod val="75000"/>
                    <a:lumOff val="25000"/>
                  </a:schemeClr>
                </a:solidFill>
                <a:latin typeface="Open Sans"/>
                <a:ea typeface="Open Sans"/>
                <a:cs typeface="Open Sans"/>
                <a:sym typeface="Open Sans"/>
              </a:rPr>
              <a:t>SSO is complex system which is difficult to implement because of diversities of system which are part of SSO and it is also a single point of failure and if it is compromise whole security is compromised</a:t>
            </a:r>
          </a:p>
        </p:txBody>
      </p:sp>
      <p:sp>
        <p:nvSpPr>
          <p:cNvPr id="244" name="Google Shape;24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e0629863f4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1400"/>
              </a:spcBef>
              <a:spcAft>
                <a:spcPts val="0"/>
              </a:spcAft>
              <a:buClr>
                <a:srgbClr val="000000"/>
              </a:buClr>
              <a:buSzPts val="2000"/>
              <a:buFont typeface="Arial"/>
              <a:buNone/>
            </a:pPr>
            <a:r>
              <a:rPr lang="en-IN" sz="1200" b="0" i="0" u="none" strike="noStrike" cap="none">
                <a:solidFill>
                  <a:srgbClr val="3F3F3F"/>
                </a:solidFill>
                <a:latin typeface="Open Sans"/>
                <a:ea typeface="Open Sans"/>
                <a:cs typeface="Open Sans"/>
                <a:sym typeface="Open Sans"/>
              </a:rPr>
              <a:t>Trainer Notes:</a:t>
            </a:r>
          </a:p>
          <a:p>
            <a:pPr marL="0" marR="0" lvl="0" indent="0" algn="l" rtl="0">
              <a:lnSpc>
                <a:spcPct val="114000"/>
              </a:lnSpc>
              <a:spcBef>
                <a:spcPts val="1400"/>
              </a:spcBef>
              <a:spcAft>
                <a:spcPts val="0"/>
              </a:spcAft>
              <a:buClr>
                <a:srgbClr val="000000"/>
              </a:buClr>
              <a:buSzPts val="2000"/>
              <a:buFont typeface="Arial"/>
              <a:buNone/>
            </a:pPr>
            <a:endParaRPr/>
          </a:p>
          <a:p>
            <a:pPr marL="0" lvl="0" indent="0" algn="l" rtl="0">
              <a:lnSpc>
                <a:spcPct val="100000"/>
              </a:lnSpc>
              <a:spcBef>
                <a:spcPts val="0"/>
              </a:spcBef>
              <a:spcAft>
                <a:spcPts val="0"/>
              </a:spcAft>
              <a:buSzPts val="1400"/>
              <a:buNone/>
            </a:pPr>
            <a:r>
              <a:rPr lang="en-US"/>
              <a:t>Kerberos-Kerberos is a network authentication protocol designed to provide secure access to services across an untrusted network, like the internet.</a:t>
            </a:r>
            <a:r>
              <a:rPr lang="en-US" sz="1200">
                <a:solidFill>
                  <a:srgbClr val="404040"/>
                </a:solidFill>
                <a:latin typeface="Open Sans"/>
                <a:ea typeface="Open Sans"/>
                <a:cs typeface="Open Sans"/>
              </a:rPr>
              <a:t> Kerberos authentication protocol uses key distribution center, tokens or tickets, and symmetric key cryptography</a:t>
            </a:r>
          </a:p>
          <a:p>
            <a:pPr marL="0" lvl="0" indent="0" algn="l" rtl="0">
              <a:lnSpc>
                <a:spcPct val="100000"/>
              </a:lnSpc>
              <a:spcBef>
                <a:spcPts val="0"/>
              </a:spcBef>
              <a:spcAft>
                <a:spcPts val="0"/>
              </a:spcAft>
              <a:buSzPts val="1400"/>
              <a:buNone/>
            </a:pPr>
            <a:endParaRPr lang="en-US" sz="1200">
              <a:solidFill>
                <a:srgbClr val="404040"/>
              </a:solidFill>
              <a:latin typeface="Open Sans"/>
              <a:ea typeface="Open Sans"/>
              <a:cs typeface="Open Sans"/>
            </a:endParaRPr>
          </a:p>
          <a:p>
            <a:pPr marL="0" lvl="0" indent="0" algn="l" rtl="0">
              <a:lnSpc>
                <a:spcPct val="100000"/>
              </a:lnSpc>
              <a:spcBef>
                <a:spcPts val="0"/>
              </a:spcBef>
              <a:spcAft>
                <a:spcPts val="0"/>
              </a:spcAft>
              <a:buSzPts val="1400"/>
              <a:buNone/>
            </a:pPr>
            <a:r>
              <a:rPr lang="en-US" sz="1200">
                <a:solidFill>
                  <a:srgbClr val="404040"/>
                </a:solidFill>
                <a:latin typeface="Open Sans"/>
                <a:ea typeface="Open Sans"/>
                <a:cs typeface="Open Sans"/>
              </a:rPr>
              <a:t>SEASAME-Secure European System for Applications in a Multivendor Environment (SESAME) authentication protocol uses asymmetric cryptography</a:t>
            </a:r>
          </a:p>
          <a:p>
            <a:pPr marL="0" lvl="0" indent="0" algn="l" rtl="0">
              <a:lnSpc>
                <a:spcPct val="100000"/>
              </a:lnSpc>
              <a:spcBef>
                <a:spcPts val="0"/>
              </a:spcBef>
              <a:spcAft>
                <a:spcPts val="0"/>
              </a:spcAft>
              <a:buSzPts val="1400"/>
              <a:buNone/>
            </a:pPr>
            <a:endParaRPr lang="en-US" sz="1200">
              <a:solidFill>
                <a:srgbClr val="404040"/>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04040"/>
                </a:solidFill>
                <a:latin typeface="Open Sans"/>
                <a:ea typeface="Open Sans"/>
                <a:cs typeface="Open Sans"/>
              </a:rPr>
              <a:t>Dumb Terminal-Thin Client’s or Dumb Terminal’s access control, processing, and storage depends on a central server.</a:t>
            </a:r>
            <a:endParaRPr lang="en-IN" sz="1200">
              <a:solidFill>
                <a:srgbClr val="404040"/>
              </a:solidFill>
              <a:latin typeface="Open Sans"/>
              <a:ea typeface="Open Sans"/>
              <a:cs typeface="Open Sans"/>
            </a:endParaRP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Script Based Sign on-</a:t>
            </a:r>
            <a:r>
              <a:rPr lang="en-US" sz="1200">
                <a:solidFill>
                  <a:srgbClr val="404040"/>
                </a:solidFill>
                <a:latin typeface="Open Sans"/>
                <a:ea typeface="Open Sans"/>
                <a:cs typeface="Open Sans"/>
              </a:rPr>
              <a:t>Organization can implement its SSO solution by developing a script.</a:t>
            </a:r>
            <a:endParaRPr lang="en-IN" sz="1200">
              <a:solidFill>
                <a:srgbClr val="404040"/>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126" name="Google Shape;126;ge0629863f4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3754481"/>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1"/>
              <a:t>Kerberos</a:t>
            </a:r>
            <a:r>
              <a:rPr lang="en-US"/>
              <a:t>is a network authentication protocol that provides secure authentication for client-server applications by using secret-key cryptography. It was developed to address the security challenges posed by traditional authentication methods, such as sending passwords over insecure networks</a:t>
            </a:r>
          </a:p>
          <a:p>
            <a:pPr marL="0" lvl="0" indent="0" algn="l" rtl="0">
              <a:lnSpc>
                <a:spcPct val="100000"/>
              </a:lnSpc>
              <a:spcBef>
                <a:spcPts val="0"/>
              </a:spcBef>
              <a:spcAft>
                <a:spcPts val="0"/>
              </a:spcAft>
              <a:buClr>
                <a:schemeClr val="dk1"/>
              </a:buClr>
              <a:buSzPts val="1100"/>
              <a:buFont typeface="Arial"/>
              <a:buNone/>
            </a:pPr>
            <a:r>
              <a:rPr lang="en-US"/>
              <a:t>Kerberos is an authentication protocol that offers a single sign-on solution for distributed environments.</a:t>
            </a:r>
            <a:endParaRPr/>
          </a:p>
          <a:p>
            <a:pPr marL="0" lvl="0" indent="0" algn="l" rtl="0">
              <a:lnSpc>
                <a:spcPct val="100000"/>
              </a:lnSpc>
              <a:spcBef>
                <a:spcPts val="0"/>
              </a:spcBef>
              <a:spcAft>
                <a:spcPts val="0"/>
              </a:spcAft>
              <a:buSzPts val="1100"/>
              <a:buNone/>
            </a:pPr>
            <a:r>
              <a:rPr lang="en-US"/>
              <a:t>Kerberos works in a client/server model and works based on tickets to allow nodes communicating over a non-secure network to prove their identity to one another in a secure manner.</a:t>
            </a:r>
          </a:p>
          <a:p>
            <a:pPr marL="0" lvl="0" indent="0" algn="l" rtl="0">
              <a:lnSpc>
                <a:spcPct val="100000"/>
              </a:lnSpc>
              <a:spcBef>
                <a:spcPts val="0"/>
              </a:spcBef>
              <a:spcAft>
                <a:spcPts val="0"/>
              </a:spcAft>
              <a:buSzPts val="1100"/>
              <a:buNone/>
            </a:pPr>
            <a:endParaRPr lang="en-US"/>
          </a:p>
          <a:p>
            <a:r>
              <a:rPr lang="en-US" b="1"/>
              <a:t>Key Components:</a:t>
            </a:r>
          </a:p>
          <a:p>
            <a:pPr>
              <a:buFont typeface="Arial" panose="020B0604020202020204" pitchFamily="34" charset="0"/>
              <a:buChar char="•"/>
            </a:pPr>
            <a:r>
              <a:rPr lang="en-US" b="1"/>
              <a:t>Key Distribution Center (KDC):</a:t>
            </a:r>
            <a:r>
              <a:rPr lang="en-US"/>
              <a:t> Consists of the Authentication Server (AS) and Ticket Granting Service (TGS).</a:t>
            </a:r>
          </a:p>
          <a:p>
            <a:pPr>
              <a:buFont typeface="Arial" panose="020B0604020202020204" pitchFamily="34" charset="0"/>
              <a:buChar char="•"/>
            </a:pPr>
            <a:r>
              <a:rPr lang="en-US" b="1"/>
              <a:t>Ticket Granting Ticket (TGT):</a:t>
            </a:r>
            <a:r>
              <a:rPr lang="en-US"/>
              <a:t> A cryptographic ticket that allows a user to obtain service tickets.</a:t>
            </a:r>
          </a:p>
          <a:p>
            <a:pPr>
              <a:buFont typeface="Arial" panose="020B0604020202020204" pitchFamily="34" charset="0"/>
              <a:buChar char="•"/>
            </a:pPr>
            <a:r>
              <a:rPr lang="en-US" b="1"/>
              <a:t>Service Ticket:</a:t>
            </a:r>
            <a:r>
              <a:rPr lang="en-US"/>
              <a:t> A cryptographic ticket that grants access to a specific service.</a:t>
            </a:r>
          </a:p>
          <a:p>
            <a:pPr marL="0" lvl="0" indent="0" algn="l" rtl="0">
              <a:lnSpc>
                <a:spcPct val="100000"/>
              </a:lnSpc>
              <a:spcBef>
                <a:spcPts val="0"/>
              </a:spcBef>
              <a:spcAft>
                <a:spcPts val="0"/>
              </a:spcAft>
              <a:buSzPts val="1100"/>
              <a:buNone/>
            </a:pPr>
            <a:endParaRPr/>
          </a:p>
        </p:txBody>
      </p:sp>
      <p:sp>
        <p:nvSpPr>
          <p:cNvPr id="1794" name="Google Shape;1794;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ec9060b382_0_2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sym typeface="Open Sans"/>
              </a:rPr>
              <a:t>Single Sign on Kerberos is an open protocol that allows u</a:t>
            </a:r>
            <a:r>
              <a:rPr lang="en-US" sz="1200">
                <a:solidFill>
                  <a:srgbClr val="3F3F3F"/>
                </a:solidFill>
                <a:latin typeface="Open Sans"/>
                <a:ea typeface="Open Sans"/>
                <a:cs typeface="Open Sans"/>
              </a:rPr>
              <a:t>sers to authenticate only once to access multiple resources within a Kerberos realm</a:t>
            </a:r>
          </a:p>
          <a:p>
            <a:pPr marL="0" lvl="0" indent="0" algn="l" rtl="0">
              <a:lnSpc>
                <a:spcPct val="100000"/>
              </a:lnSpc>
              <a:spcBef>
                <a:spcPts val="0"/>
              </a:spcBef>
              <a:spcAft>
                <a:spcPts val="0"/>
              </a:spcAft>
              <a:buClr>
                <a:schemeClr val="dk1"/>
              </a:buClr>
              <a:buSzPts val="1100"/>
              <a:buFont typeface="Arial"/>
              <a:buNone/>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rPr>
              <a:t>Strong Encryption- It uses a AES to ensure data confidentiality and integrity of data , AES is one of the strongest symmetric algorithm available</a:t>
            </a:r>
          </a:p>
          <a:p>
            <a:pPr marL="0" lvl="0" indent="0" algn="l" rtl="0">
              <a:lnSpc>
                <a:spcPct val="100000"/>
              </a:lnSpc>
              <a:spcBef>
                <a:spcPts val="0"/>
              </a:spcBef>
              <a:spcAft>
                <a:spcPts val="0"/>
              </a:spcAft>
              <a:buClr>
                <a:schemeClr val="dk1"/>
              </a:buClr>
              <a:buSzPts val="1100"/>
              <a:buFont typeface="Arial"/>
              <a:buNone/>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rPr>
              <a:t>Mutual authentication- It allow Mutual authentication of both the parties not only client , it allows both clients and server to authenticate each other</a:t>
            </a:r>
            <a:endParaRPr/>
          </a:p>
          <a:p>
            <a:pPr marL="0" lvl="0" indent="0" algn="l" rtl="0">
              <a:lnSpc>
                <a:spcPct val="100000"/>
              </a:lnSpc>
              <a:spcBef>
                <a:spcPts val="0"/>
              </a:spcBef>
              <a:spcAft>
                <a:spcPts val="0"/>
              </a:spcAft>
              <a:buSzPts val="1100"/>
              <a:buNone/>
            </a:pPr>
            <a:endParaRPr/>
          </a:p>
        </p:txBody>
      </p:sp>
      <p:sp>
        <p:nvSpPr>
          <p:cNvPr id="1816" name="Google Shape;1816;gec9060b382_0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ec9060b382_0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Ticket Base authentication-</a:t>
            </a:r>
            <a:r>
              <a:rPr lang="en-US" sz="1200">
                <a:solidFill>
                  <a:srgbClr val="3F3F3F"/>
                </a:solidFill>
                <a:latin typeface="Open Sans"/>
                <a:ea typeface="Open Sans"/>
                <a:cs typeface="Open Sans"/>
              </a:rPr>
              <a:t>Uses tickets for access, reducing password transmission</a:t>
            </a:r>
            <a:endParaRPr lang="en-US"/>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Centralized Management-</a:t>
            </a:r>
            <a:r>
              <a:rPr lang="en-US" sz="1200">
                <a:solidFill>
                  <a:srgbClr val="3F3F3F"/>
                </a:solidFill>
                <a:latin typeface="Open Sans"/>
                <a:ea typeface="Open Sans"/>
                <a:cs typeface="Open Sans"/>
              </a:rPr>
              <a:t>Management- It  uses a Key Distribution Center (KDC) which allows Centralized management of user credentials and ticket issuance</a:t>
            </a:r>
          </a:p>
          <a:p>
            <a:pPr marL="0" lvl="0" indent="0" algn="l" rtl="0">
              <a:lnSpc>
                <a:spcPct val="100000"/>
              </a:lnSpc>
              <a:spcBef>
                <a:spcPts val="0"/>
              </a:spcBef>
              <a:spcAft>
                <a:spcPts val="0"/>
              </a:spcAft>
              <a:buClr>
                <a:schemeClr val="dk1"/>
              </a:buClr>
              <a:buSzPts val="1100"/>
              <a:buFont typeface="Arial"/>
              <a:buNone/>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rPr>
              <a:t>Scalability- It is scalable and can handle multiple users and services and can be be expanded if required</a:t>
            </a:r>
            <a:endParaRPr/>
          </a:p>
          <a:p>
            <a:pPr marL="0" lvl="0" indent="0" algn="l" rtl="0">
              <a:lnSpc>
                <a:spcPct val="100000"/>
              </a:lnSpc>
              <a:spcBef>
                <a:spcPts val="0"/>
              </a:spcBef>
              <a:spcAft>
                <a:spcPts val="0"/>
              </a:spcAft>
              <a:buSzPts val="1100"/>
              <a:buNone/>
            </a:pPr>
            <a:endParaRPr/>
          </a:p>
        </p:txBody>
      </p:sp>
      <p:sp>
        <p:nvSpPr>
          <p:cNvPr id="1833" name="Google Shape;1833;gec9060b382_0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7830094"/>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ec9060b382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t>What is KDC-</a:t>
            </a:r>
            <a:r>
              <a:rPr lang="en-US" b="1"/>
              <a:t>Key Distribution Center (KDC)</a:t>
            </a:r>
          </a:p>
          <a:p>
            <a:r>
              <a:rPr lang="en-US"/>
              <a:t>The </a:t>
            </a:r>
            <a:r>
              <a:rPr lang="en-US" b="1"/>
              <a:t>Key Distribution Center (KDC)</a:t>
            </a:r>
            <a:r>
              <a:rPr lang="en-US"/>
              <a:t> is a central authentication server in the Kerberos protocol. It is responsible for issuing tickets that allow users to access network services.   </a:t>
            </a:r>
          </a:p>
          <a:p>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 </a:t>
            </a:r>
            <a:r>
              <a:rPr lang="en-US" sz="1200">
                <a:solidFill>
                  <a:srgbClr val="3F3F3F"/>
                </a:solidFill>
                <a:latin typeface="Open Sans"/>
                <a:ea typeface="Open Sans"/>
                <a:cs typeface="Open Sans"/>
                <a:sym typeface="Open Sans"/>
              </a:rPr>
              <a:t>AS handles initial authentication and TGT(Ticket granting ticket).</a:t>
            </a:r>
            <a:r>
              <a:rPr lang="en-US" sz="1200">
                <a:solidFill>
                  <a:srgbClr val="3F3F3F"/>
                </a:solidFill>
                <a:latin typeface="Open Sans"/>
                <a:ea typeface="Open Sans"/>
                <a:cs typeface="Open Sans"/>
              </a:rPr>
              <a:t>The AS is the first component in the Kerberos authentication process. It verifies user credentials and issues a Ticket Granting Ticket (TGT) to authenticate the client</a:t>
            </a:r>
            <a:r>
              <a:rPr lang="en-US" sz="1600" b="0" i="0">
                <a:solidFill>
                  <a:srgbClr val="1C1C1C"/>
                </a:solidFill>
                <a:effectLst/>
                <a:highlight>
                  <a:srgbClr val="FFFFFF"/>
                </a:highlight>
                <a:latin typeface="Inter"/>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600" b="0" i="0">
              <a:solidFill>
                <a:srgbClr val="1C1C1C"/>
              </a:solidFill>
              <a:effectLst/>
              <a:highlight>
                <a:srgbClr val="FFFFFF"/>
              </a:highlight>
              <a:latin typeface="Inter"/>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a:solidFill>
                  <a:srgbClr val="3F3F3F"/>
                </a:solidFill>
                <a:latin typeface="Open Sans"/>
                <a:ea typeface="Open Sans"/>
                <a:cs typeface="Open Sans"/>
                <a:sym typeface="Open Sans"/>
              </a:rPr>
              <a:t>Ticket Granting Service . TGS issues service tickets(ST) based on presented TGT .The TGS validates TGT and issues service tickets which is used for accessing the services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600" b="0" i="0">
              <a:solidFill>
                <a:srgbClr val="1C1C1C"/>
              </a:solidFill>
              <a:effectLst/>
              <a:highlight>
                <a:srgbClr val="FFFFFF"/>
              </a:highlight>
              <a:latin typeface="Inter"/>
            </a:endParaRPr>
          </a:p>
          <a:p>
            <a:pPr marL="0" lvl="0" indent="0" algn="l" rtl="0">
              <a:lnSpc>
                <a:spcPct val="100000"/>
              </a:lnSpc>
              <a:spcBef>
                <a:spcPts val="0"/>
              </a:spcBef>
              <a:spcAft>
                <a:spcPts val="0"/>
              </a:spcAft>
              <a:buSzPts val="1100"/>
              <a:buNone/>
            </a:pPr>
            <a:endParaRPr/>
          </a:p>
        </p:txBody>
      </p:sp>
      <p:sp>
        <p:nvSpPr>
          <p:cNvPr id="1850" name="Google Shape;1850;gec9060b382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1"/>
              <a:t>A Ticket Granting Ticket (TGT)</a:t>
            </a:r>
            <a:r>
              <a:rPr lang="en-US"/>
              <a:t> is a crucial component of the Kerberos authentication protocol. It is essentially a cryptographic credential issued by the Key Distribution Center (KDC) to a user after successful authentication.   </a:t>
            </a:r>
          </a:p>
          <a:p>
            <a:r>
              <a:rPr lang="en-US" b="1"/>
              <a:t>How TGT Works:</a:t>
            </a:r>
          </a:p>
          <a:p>
            <a:pPr>
              <a:buFont typeface="+mj-lt"/>
              <a:buAutoNum type="arabicPeriod"/>
            </a:pPr>
            <a:r>
              <a:rPr lang="en-US" b="1"/>
              <a:t>Initial Authentication:</a:t>
            </a:r>
            <a:r>
              <a:rPr lang="en-US"/>
              <a:t> A user provides credentials (username and password) to the KDC.</a:t>
            </a:r>
          </a:p>
          <a:p>
            <a:pPr>
              <a:buFont typeface="+mj-lt"/>
              <a:buAutoNum type="arabicPeriod"/>
            </a:pPr>
            <a:r>
              <a:rPr lang="en-US" b="1"/>
              <a:t>TGT Issuance:</a:t>
            </a:r>
            <a:r>
              <a:rPr lang="en-US"/>
              <a:t> If successful, the KDC generates a TGT, encrypts it with the user's long-term secret key, and sends it to the user.</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A ticket-granting ticket (TGT) proves that a subject has authenticated through a KDC and is authorized to request tickets to access other objects. </a:t>
            </a:r>
            <a:endParaRPr/>
          </a:p>
          <a:p>
            <a:pPr marL="0" lvl="0" indent="0" algn="l" rtl="0">
              <a:lnSpc>
                <a:spcPct val="100000"/>
              </a:lnSpc>
              <a:spcBef>
                <a:spcPts val="0"/>
              </a:spcBef>
              <a:spcAft>
                <a:spcPts val="0"/>
              </a:spcAft>
              <a:buClr>
                <a:schemeClr val="dk1"/>
              </a:buClr>
              <a:buSzPts val="1100"/>
              <a:buFont typeface="Arial"/>
              <a:buNone/>
            </a:pPr>
            <a:r>
              <a:rPr lang="en-US"/>
              <a:t>A TGT is encrypted with the TGS secret key and includes a symmetric key, an expiration time, and the user’s IP address. </a:t>
            </a:r>
            <a:endParaRPr/>
          </a:p>
          <a:p>
            <a:pPr marL="0" lvl="0" indent="0" algn="l" rtl="0">
              <a:lnSpc>
                <a:spcPct val="100000"/>
              </a:lnSpc>
              <a:spcBef>
                <a:spcPts val="0"/>
              </a:spcBef>
              <a:spcAft>
                <a:spcPts val="0"/>
              </a:spcAft>
              <a:buClr>
                <a:schemeClr val="dk1"/>
              </a:buClr>
              <a:buSzPts val="1100"/>
              <a:buFont typeface="Arial"/>
              <a:buNone/>
            </a:pPr>
            <a:r>
              <a:rPr lang="en-US"/>
              <a:t>Subjects (clients) present the TGT when requesting tickets to access objects.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ec9060b382_0_3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 service ticket is an encrypted message that provides proof that a subject is authorized to access an object. </a:t>
            </a:r>
            <a:endParaRPr/>
          </a:p>
          <a:p>
            <a:pPr marL="0" lvl="0" indent="0" algn="l" rtl="0">
              <a:lnSpc>
                <a:spcPct val="100000"/>
              </a:lnSpc>
              <a:spcBef>
                <a:spcPts val="0"/>
              </a:spcBef>
              <a:spcAft>
                <a:spcPts val="0"/>
              </a:spcAft>
              <a:buClr>
                <a:schemeClr val="dk1"/>
              </a:buClr>
              <a:buSzPts val="1100"/>
              <a:buFont typeface="Arial"/>
              <a:buNone/>
            </a:pPr>
            <a:r>
              <a:rPr lang="en-US"/>
              <a:t>Subjects (such as users) request tickets to access objects (such as files), and if they have authenticated and are authorized to access the object, Kerberos issues them a ticket. </a:t>
            </a:r>
            <a:endParaRPr/>
          </a:p>
          <a:p>
            <a:pPr marL="0" lvl="0" indent="0" algn="l" rtl="0">
              <a:lnSpc>
                <a:spcPct val="100000"/>
              </a:lnSpc>
              <a:spcBef>
                <a:spcPts val="0"/>
              </a:spcBef>
              <a:spcAft>
                <a:spcPts val="0"/>
              </a:spcAft>
              <a:buClr>
                <a:schemeClr val="dk1"/>
              </a:buClr>
              <a:buSzPts val="1100"/>
              <a:buFont typeface="Arial"/>
              <a:buNone/>
            </a:pPr>
            <a:r>
              <a:rPr lang="en-US"/>
              <a:t>Kerberos tickets have specific lifetimes and usage parameters. </a:t>
            </a:r>
            <a:endParaRPr/>
          </a:p>
          <a:p>
            <a:pPr marL="0" lvl="0" indent="0" algn="l" rtl="0">
              <a:lnSpc>
                <a:spcPct val="100000"/>
              </a:lnSpc>
              <a:spcBef>
                <a:spcPts val="0"/>
              </a:spcBef>
              <a:spcAft>
                <a:spcPts val="0"/>
              </a:spcAft>
              <a:buClr>
                <a:schemeClr val="dk1"/>
              </a:buClr>
              <a:buSzPts val="1100"/>
              <a:buFont typeface="Arial"/>
              <a:buNone/>
            </a:pPr>
            <a:r>
              <a:rPr lang="en-US"/>
              <a:t>Once a ticket expires, a client must request a renewal or a new ticket to continue communications with any server.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3" name="Google Shape;1873;gec9060b382_0_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When a user wishes to log on to the network and access a print server, the following steps are performed:</a:t>
            </a:r>
            <a:endParaRPr lang="en-US"/>
          </a:p>
          <a:p>
            <a:pPr marL="0" lvl="0" indent="0" algn="l" rtl="0">
              <a:spcBef>
                <a:spcPts val="0"/>
              </a:spcBef>
              <a:spcAft>
                <a:spcPts val="0"/>
              </a:spcAft>
              <a:buNone/>
            </a:pPr>
            <a:endParaRPr lang="en-IN"/>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44494E"/>
                </a:solidFill>
                <a:latin typeface="Open Sans"/>
                <a:ea typeface="Open Sans"/>
                <a:cs typeface="Open Sans"/>
                <a:sym typeface="Open Sans"/>
              </a:rPr>
              <a:t>Client sends authentication request to authentication server (KDC).</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44494E"/>
                </a:solidFill>
                <a:latin typeface="Open Sans"/>
                <a:ea typeface="Open Sans"/>
                <a:cs typeface="Open Sans"/>
                <a:sym typeface="Open Sans"/>
              </a:rPr>
              <a:t>The KDC sends the client a session key encrypted with the client’s secret key along with a Ticket Granting Ticket (TGT) encrypted with the secret key of TGS.</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44494E"/>
                </a:solidFill>
                <a:latin typeface="Open Sans"/>
                <a:ea typeface="Open Sans"/>
                <a:cs typeface="Open Sans"/>
                <a:sym typeface="Open Sans"/>
              </a:rPr>
              <a:t>After decrypting the session key, the client forwards it to TGS to get permission to print.</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44494E"/>
                </a:solidFill>
                <a:latin typeface="Open Sans"/>
                <a:ea typeface="Open Sans"/>
                <a:cs typeface="Open Sans"/>
                <a:sym typeface="Open Sans"/>
              </a:rPr>
              <a:t>With a valid session key with the client, the TGS server responds with a </a:t>
            </a:r>
            <a:r>
              <a:rPr lang="en-US" sz="1200">
                <a:solidFill>
                  <a:srgbClr val="44494E"/>
                </a:solidFill>
                <a:latin typeface="Open Sans"/>
                <a:ea typeface="Open Sans"/>
                <a:cs typeface="Open Sans"/>
                <a:sym typeface="Open Sans"/>
              </a:rPr>
              <a:t>c</a:t>
            </a:r>
            <a:r>
              <a:rPr lang="en-US" sz="1200" b="0" i="0" u="none" strike="noStrike" cap="none">
                <a:solidFill>
                  <a:srgbClr val="44494E"/>
                </a:solidFill>
                <a:latin typeface="Open Sans"/>
                <a:ea typeface="Open Sans"/>
                <a:cs typeface="Open Sans"/>
                <a:sym typeface="Open Sans"/>
              </a:rPr>
              <a:t>lient or </a:t>
            </a:r>
            <a:r>
              <a:rPr lang="en-US" sz="1200">
                <a:solidFill>
                  <a:srgbClr val="44494E"/>
                </a:solidFill>
                <a:latin typeface="Open Sans"/>
                <a:ea typeface="Open Sans"/>
                <a:cs typeface="Open Sans"/>
                <a:sym typeface="Open Sans"/>
              </a:rPr>
              <a:t>s</a:t>
            </a:r>
            <a:r>
              <a:rPr lang="en-US" sz="1200" b="0" i="0" u="none" strike="noStrike" cap="none">
                <a:solidFill>
                  <a:srgbClr val="44494E"/>
                </a:solidFill>
                <a:latin typeface="Open Sans"/>
                <a:ea typeface="Open Sans"/>
                <a:cs typeface="Open Sans"/>
                <a:sym typeface="Open Sans"/>
              </a:rPr>
              <a:t>erver (C/S) session key (second session key), which will be used for printing. It will also provide a service ticket encrypted with the printer’s key.</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44494E"/>
                </a:solidFill>
                <a:latin typeface="Open Sans"/>
                <a:ea typeface="Open Sans"/>
                <a:cs typeface="Open Sans"/>
                <a:sym typeface="Open Sans"/>
              </a:rPr>
              <a:t>The c</a:t>
            </a:r>
            <a:r>
              <a:rPr lang="en-US" sz="1200" b="0" i="0" u="none" strike="noStrike" cap="none">
                <a:solidFill>
                  <a:srgbClr val="44494E"/>
                </a:solidFill>
                <a:latin typeface="Open Sans"/>
                <a:ea typeface="Open Sans"/>
                <a:cs typeface="Open Sans"/>
                <a:sym typeface="Open Sans"/>
              </a:rPr>
              <a:t>lient sends the tokens to the printer with a valid C/S session key. This proves its authenticity and the server permits the client to print.</a:t>
            </a:r>
            <a:endParaRPr lang="en-US"/>
          </a:p>
          <a:p>
            <a:pPr marL="0" lvl="0" indent="0" algn="l" rtl="0">
              <a:spcBef>
                <a:spcPts val="0"/>
              </a:spcBef>
              <a:spcAft>
                <a:spcPts val="0"/>
              </a:spcAft>
              <a:buNone/>
            </a:pPr>
            <a:endParaRPr/>
          </a:p>
        </p:txBody>
      </p:sp>
      <p:sp>
        <p:nvSpPr>
          <p:cNvPr id="89" name="Google Shape;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ec9060b382_0_4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A service ticket is an encrypted message that provides proof that a subject is authorized to access an object. </a:t>
            </a:r>
            <a:endParaRPr/>
          </a:p>
          <a:p>
            <a:pPr marL="0" lvl="0" indent="0" algn="l" rtl="0">
              <a:lnSpc>
                <a:spcPct val="100000"/>
              </a:lnSpc>
              <a:spcBef>
                <a:spcPts val="0"/>
              </a:spcBef>
              <a:spcAft>
                <a:spcPts val="0"/>
              </a:spcAft>
              <a:buSzPts val="1100"/>
              <a:buNone/>
            </a:pPr>
            <a:r>
              <a:rPr lang="en-US"/>
              <a:t>Subjects (such as users) request tickets to access objects (such as files), and if they have authenticated and are authorized to access the object, Kerberos issues them a ticket. </a:t>
            </a:r>
            <a:endParaRPr/>
          </a:p>
          <a:p>
            <a:pPr marL="0" lvl="0" indent="0" algn="l" rtl="0">
              <a:lnSpc>
                <a:spcPct val="100000"/>
              </a:lnSpc>
              <a:spcBef>
                <a:spcPts val="0"/>
              </a:spcBef>
              <a:spcAft>
                <a:spcPts val="0"/>
              </a:spcAft>
              <a:buSzPts val="1100"/>
              <a:buNone/>
            </a:pPr>
            <a:r>
              <a:rPr lang="en-US"/>
              <a:t>Kerberos tickets have specific lifetimes and usage parameters. </a:t>
            </a:r>
            <a:endParaRPr/>
          </a:p>
          <a:p>
            <a:pPr marL="0" lvl="0" indent="0" algn="l" rtl="0">
              <a:lnSpc>
                <a:spcPct val="100000"/>
              </a:lnSpc>
              <a:spcBef>
                <a:spcPts val="0"/>
              </a:spcBef>
              <a:spcAft>
                <a:spcPts val="0"/>
              </a:spcAft>
              <a:buSzPts val="1100"/>
              <a:buNone/>
            </a:pPr>
            <a:r>
              <a:rPr lang="en-US"/>
              <a:t>Once a ticket expires, a client must request a renewal or a new ticket to continue communications with any server.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1881" name="Google Shape;1881;gec9060b382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ec9060b382_0_5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KDC can be a single point of failure.</a:t>
            </a:r>
            <a:endParaRPr/>
          </a:p>
          <a:p>
            <a:pPr marL="0" lvl="0" indent="0" algn="l" rtl="0">
              <a:lnSpc>
                <a:spcPct val="100000"/>
              </a:lnSpc>
              <a:spcBef>
                <a:spcPts val="0"/>
              </a:spcBef>
              <a:spcAft>
                <a:spcPts val="0"/>
              </a:spcAft>
              <a:buClr>
                <a:schemeClr val="dk1"/>
              </a:buClr>
              <a:buSzPts val="1100"/>
              <a:buFont typeface="Arial"/>
              <a:buNone/>
            </a:pPr>
            <a:r>
              <a:rPr lang="en-US"/>
              <a:t>Kerberos is vulnerable to password guessing  like any password-based system, if strong password not set, it can be cracked using bruteforce.</a:t>
            </a:r>
            <a:endParaRPr/>
          </a:p>
          <a:p>
            <a:pPr marL="0" lvl="0" indent="0" algn="l" rtl="0">
              <a:lnSpc>
                <a:spcPct val="100000"/>
              </a:lnSpc>
              <a:spcBef>
                <a:spcPts val="0"/>
              </a:spcBef>
              <a:spcAft>
                <a:spcPts val="0"/>
              </a:spcAft>
              <a:buClr>
                <a:schemeClr val="dk1"/>
              </a:buClr>
              <a:buSzPts val="1100"/>
              <a:buFont typeface="Arial"/>
              <a:buNone/>
            </a:pPr>
            <a:r>
              <a:rPr lang="en-US"/>
              <a:t>If the KDC is compromised, the secret key for every system on the network is also compromised. All your keys and user information are available on KDC server , if it is compromised, you are doomed</a:t>
            </a:r>
            <a:endParaRPr/>
          </a:p>
          <a:p>
            <a:pPr marL="0" lvl="0" indent="0" algn="l" rtl="0">
              <a:lnSpc>
                <a:spcPct val="100000"/>
              </a:lnSpc>
              <a:spcBef>
                <a:spcPts val="0"/>
              </a:spcBef>
              <a:spcAft>
                <a:spcPts val="0"/>
              </a:spcAft>
              <a:buClr>
                <a:schemeClr val="dk1"/>
              </a:buClr>
              <a:buSzPts val="1100"/>
              <a:buFont typeface="Arial"/>
              <a:buNone/>
            </a:pPr>
            <a:r>
              <a:rPr lang="en-US"/>
              <a:t>Kerberos needs all client and server clocks to be synchronized within 5 minutes of each other. Tokens and Service ticket issued are very time sensitive, if there is mismatch between machine and KDC, authentication fails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918" name="Google Shape;1918;gec9060b382_0_5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endParaRPr lang="en-IN"/>
          </a:p>
          <a:p>
            <a:pPr marL="0" lvl="0" indent="0" algn="l" rtl="0">
              <a:spcBef>
                <a:spcPts val="0"/>
              </a:spcBef>
              <a:spcAft>
                <a:spcPts val="0"/>
              </a:spcAft>
              <a:buNone/>
            </a:pPr>
            <a:r>
              <a:rPr lang="en-IN"/>
              <a:t>FIM </a:t>
            </a:r>
          </a:p>
          <a:p>
            <a:pPr marL="0" lvl="0" indent="0" algn="l" rtl="0">
              <a:spcBef>
                <a:spcPts val="0"/>
              </a:spcBef>
              <a:spcAft>
                <a:spcPts val="0"/>
              </a:spcAft>
              <a:buNone/>
            </a:pPr>
            <a:endParaRPr lang="en-IN"/>
          </a:p>
          <a:p>
            <a:pPr marL="0" lvl="0" indent="0" algn="l" rtl="0">
              <a:spcBef>
                <a:spcPts val="0"/>
              </a:spcBef>
              <a:spcAft>
                <a:spcPts val="0"/>
              </a:spcAft>
              <a:buNone/>
            </a:pPr>
            <a:r>
              <a:rPr lang="en-US" sz="1200">
                <a:solidFill>
                  <a:srgbClr val="404040"/>
                </a:solidFill>
                <a:latin typeface="Open Sans" pitchFamily="2" charset="0"/>
                <a:ea typeface="Open Sans"/>
                <a:cs typeface="Open Sans"/>
                <a:sym typeface="Open Sans"/>
              </a:rPr>
              <a:t>FIM enables a single credential to access multiple applications and resources across multiple organizations unlike SSO in which user can access resources within one organization.</a:t>
            </a:r>
          </a:p>
          <a:p>
            <a:pPr marL="0" lvl="0" indent="0" algn="l" rtl="0">
              <a:spcBef>
                <a:spcPts val="0"/>
              </a:spcBef>
              <a:spcAft>
                <a:spcPts val="0"/>
              </a:spcAft>
              <a:buNone/>
            </a:pPr>
            <a:endParaRPr lang="en-US" sz="1200">
              <a:solidFill>
                <a:srgbClr val="404040"/>
              </a:solidFill>
              <a:latin typeface="Open Sans" pitchFamily="2" charset="0"/>
              <a:ea typeface="Open Sans"/>
              <a:cs typeface="Open Sans"/>
              <a:sym typeface="Open Sans"/>
            </a:endParaRPr>
          </a:p>
          <a:p>
            <a:pPr marL="0" lvl="0" indent="0" algn="l" rtl="0">
              <a:spcBef>
                <a:spcPts val="0"/>
              </a:spcBef>
              <a:spcAft>
                <a:spcPts val="0"/>
              </a:spcAft>
              <a:buNone/>
            </a:pPr>
            <a:r>
              <a:rPr lang="en-US" sz="1200">
                <a:solidFill>
                  <a:srgbClr val="404040"/>
                </a:solidFill>
                <a:latin typeface="Open Sans" pitchFamily="2" charset="0"/>
                <a:ea typeface="Open Sans"/>
                <a:cs typeface="Open Sans"/>
                <a:sym typeface="Open Sans"/>
              </a:rPr>
              <a:t>FIM provides SSO because in FIM, users can use single credentials to access resources of multiple organization which is what SSO functionality is whereas SSO cant allow you to access resources of multiple organization which FIM provides, that’s why it is not vice versa</a:t>
            </a:r>
            <a:endParaRPr lang="en-IN"/>
          </a:p>
        </p:txBody>
      </p:sp>
      <p:sp>
        <p:nvSpPr>
          <p:cNvPr id="252" name="Google Shape;25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398367"/>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Privileged access management (PAM), also sometimes referred to as privileged identity management (PIM) or privileged account management, is a cybersecurity strategy that focuses on securing access to critical systems and resources within an organization's IT environment. Many organizations store sensitive data (financial records, customer information, intellectual property) on privileged accounts. These accounts have elevated permissions that allow them to make significant changes to systems and data. If compromised by unauthorized users, the damage can be severe.</a:t>
            </a:r>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3696992"/>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1"/>
              <a:t>Just-In-Time (JIT) Access Control</a:t>
            </a:r>
          </a:p>
          <a:p>
            <a:r>
              <a:rPr lang="en-US" b="1"/>
              <a:t>Just-In-Time (JIT) access control</a:t>
            </a:r>
            <a:r>
              <a:rPr lang="en-US"/>
              <a:t> is a security practice that grants users elevated privileges only when necessary for a specific task and for a limited duration. It's a cornerstone of privileged access management (PAM) and aligns with the principle of least privilege.</a:t>
            </a:r>
            <a:r>
              <a:rPr lang="en-US" sz="1200">
                <a:solidFill>
                  <a:srgbClr val="404040"/>
                </a:solidFill>
                <a:latin typeface="Open Sans" pitchFamily="2" charset="0"/>
                <a:ea typeface="Open Sans"/>
                <a:cs typeface="Open Sans"/>
              </a:rPr>
              <a:t> By adopting JIT access control, organizations can significantly enhance their security posture and protect sensitive data</a:t>
            </a:r>
            <a:endParaRPr lang="en-US"/>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442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ea8db464a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0" lvl="0" indent="0" algn="l" rtl="0">
              <a:lnSpc>
                <a:spcPct val="100000"/>
              </a:lnSpc>
              <a:spcBef>
                <a:spcPts val="0"/>
              </a:spcBef>
              <a:spcAft>
                <a:spcPts val="0"/>
              </a:spcAft>
              <a:buClr>
                <a:schemeClr val="dk1"/>
              </a:buClr>
              <a:buSzPts val="1200"/>
              <a:buFont typeface="Calibri"/>
              <a:buNone/>
            </a:pPr>
            <a:r>
              <a:rPr lang="en-US" sz="1200" b="0" i="0" u="none" strike="noStrike" cap="none">
                <a:solidFill>
                  <a:srgbClr val="3F3F3F"/>
                </a:solidFill>
                <a:latin typeface="Open Sans"/>
                <a:ea typeface="Open Sans"/>
                <a:cs typeface="Open Sans"/>
                <a:sym typeface="Open Sans"/>
              </a:rPr>
              <a:t>Wireless technology is the fastest-growing area of network connectivity. The various types of wireless technologies are given below. </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Arial" panose="020B0604020202020204" pitchFamily="34" charset="0"/>
              <a:buChar char="•"/>
              <a:tabLst/>
              <a:defRPr/>
            </a:pPr>
            <a:r>
              <a:rPr lang="en-US" sz="1200" b="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Wireless Standards</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Arial" panose="020B0604020202020204" pitchFamily="34" charset="0"/>
              <a:buChar char="•"/>
              <a:tabLst/>
              <a:defRPr/>
            </a:pPr>
            <a:r>
              <a:rPr lang="en-US" b="0">
                <a:latin typeface="Open Sans Semibold" panose="020B0706030804020204" pitchFamily="34" charset="0"/>
                <a:ea typeface="Open Sans Semibold" panose="020B0706030804020204" pitchFamily="34" charset="0"/>
                <a:cs typeface="Open Sans Semibold" panose="020B0706030804020204" pitchFamily="34" charset="0"/>
                <a:sym typeface="Open Sans"/>
              </a:rPr>
              <a:t>WLAN Operational Modes</a:t>
            </a:r>
          </a:p>
          <a:p>
            <a:pPr marL="0" lvl="0" indent="0" algn="l" rtl="0">
              <a:lnSpc>
                <a:spcPct val="100000"/>
              </a:lnSpc>
              <a:spcBef>
                <a:spcPts val="0"/>
              </a:spcBef>
              <a:spcAft>
                <a:spcPts val="0"/>
              </a:spcAft>
              <a:buClr>
                <a:schemeClr val="dk1"/>
              </a:buClr>
              <a:buSzPts val="1200"/>
              <a:buFont typeface="Calibri"/>
              <a:buNone/>
            </a:pPr>
            <a:endParaRPr/>
          </a:p>
        </p:txBody>
      </p:sp>
      <p:sp>
        <p:nvSpPr>
          <p:cNvPr id="257" name="Google Shape;257;g6ea8db464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Just In Time</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Just-in-time (JIT) enables organizations to grant users on-demand and privileged access to applications or systems for a predetermined period of time on an as-needed basis. These time-restricted accesses can be automated so that users don’t have to wait for human approval. The requests can be verified against a pre-approval policy or can be reviewed by an administrator who has the power to grant or deny the requests for short-term privileged access. JIT access can be provided using ephemeral certificates which is a type of limited access security token that is automatically created on-demand, automatically expires, and requires no installation, configuration, or updation. JIT enforces the security principle of least privilege by providing users the least amount of access to perform the required job for the minimum duration required.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sym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sym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Trainer Notes:</a:t>
            </a:r>
          </a:p>
          <a:p>
            <a:pPr marL="457200" marR="0" lvl="0" indent="-228600" algn="l" rtl="0">
              <a:lnSpc>
                <a:spcPct val="100000"/>
              </a:lnSpc>
              <a:spcBef>
                <a:spcPts val="0"/>
              </a:spcBef>
              <a:spcAft>
                <a:spcPts val="0"/>
              </a:spcAft>
              <a:buClr>
                <a:srgbClr val="000000"/>
              </a:buClr>
              <a:buSzPts val="1400"/>
              <a:buFont typeface="Arial"/>
              <a:buNone/>
            </a:pPr>
            <a:r>
              <a:rPr lang="en-US"/>
              <a:t>Explain the points given on the slide.</a:t>
            </a:r>
            <a:endParaRPr/>
          </a:p>
        </p:txBody>
      </p:sp>
      <p:sp>
        <p:nvSpPr>
          <p:cNvPr id="269" name="Google Shape;26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88900" marR="0" lvl="0" algn="l" rtl="0">
              <a:lnSpc>
                <a:spcPct val="115000"/>
              </a:lnSpc>
              <a:spcBef>
                <a:spcPts val="0"/>
              </a:spcBef>
              <a:spcAft>
                <a:spcPts val="0"/>
              </a:spcAft>
              <a:buClr>
                <a:srgbClr val="3F3F3F"/>
              </a:buClr>
              <a:buSzPts val="2200"/>
            </a:pPr>
            <a:r>
              <a:rPr lang="en-US" sz="1200">
                <a:solidFill>
                  <a:srgbClr val="3F3F3F"/>
                </a:solidFill>
                <a:latin typeface="Open Sans"/>
                <a:ea typeface="Open Sans"/>
                <a:cs typeface="Open Sans"/>
              </a:rPr>
              <a:t>Ephemeral credentials are temporary access keys that offer extra security by minimizing the window of opportunity for attackers. </a:t>
            </a:r>
          </a:p>
          <a:p>
            <a:pPr marL="88900" marR="0" lvl="0" algn="l" rtl="0">
              <a:lnSpc>
                <a:spcPct val="115000"/>
              </a:lnSpc>
              <a:spcBef>
                <a:spcPts val="0"/>
              </a:spcBef>
              <a:spcAft>
                <a:spcPts val="0"/>
              </a:spcAft>
              <a:buClr>
                <a:srgbClr val="3F3F3F"/>
              </a:buClr>
              <a:buSzPts val="2200"/>
            </a:pPr>
            <a:r>
              <a:rPr lang="en-US" sz="1200">
                <a:solidFill>
                  <a:srgbClr val="3F3F3F"/>
                </a:solidFill>
                <a:latin typeface="Open Sans"/>
                <a:ea typeface="Open Sans"/>
                <a:cs typeface="Open Sans"/>
              </a:rPr>
              <a:t>They are short-term, one-time-use credentials often used by IT administrators for specific projects. </a:t>
            </a:r>
          </a:p>
          <a:p>
            <a:pPr marL="88900" marR="0" lvl="0" algn="l" rtl="0">
              <a:lnSpc>
                <a:spcPct val="115000"/>
              </a:lnSpc>
              <a:spcBef>
                <a:spcPts val="0"/>
              </a:spcBef>
              <a:spcAft>
                <a:spcPts val="0"/>
              </a:spcAft>
              <a:buClr>
                <a:srgbClr val="3F3F3F"/>
              </a:buClr>
              <a:buSzPts val="2200"/>
            </a:pPr>
            <a:r>
              <a:rPr lang="en-US" sz="1200">
                <a:solidFill>
                  <a:srgbClr val="3F3F3F"/>
                </a:solidFill>
                <a:latin typeface="Open Sans"/>
                <a:ea typeface="Open Sans"/>
                <a:cs typeface="Open Sans"/>
              </a:rPr>
              <a:t>These credentials are secure because they only work for a limited time, making it difficult for attackers to exploit them.</a:t>
            </a:r>
            <a:endParaRPr lang="en-US" sz="1200">
              <a:solidFill>
                <a:srgbClr val="3F3F3F"/>
              </a:solidFill>
              <a:latin typeface="Open Sans"/>
              <a:ea typeface="Open Sans"/>
              <a:cs typeface="Open Sans"/>
              <a:sym typeface="Open Sans"/>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9716639"/>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Password vaulting, also known as password management, is a method for securely storing and managing login credentials for various online accounts and applications.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0" i="0">
                <a:solidFill>
                  <a:srgbClr val="222222"/>
                </a:solidFill>
                <a:effectLst/>
                <a:highlight>
                  <a:srgbClr val="FFFFFF"/>
                </a:highlight>
                <a:latin typeface="Noto serif" panose="02020600060500020200" pitchFamily="18" charset="0"/>
              </a:rPr>
              <a:t>This refers to the process by which administrative and privileged accounts are removed from the Active Directory environment and stored in password vaults (normally a software solution). When a request for PAM has been authorized, the ticket is released for the approved period.</a:t>
            </a:r>
            <a:endParaRPr lang="en-US"/>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002548"/>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342900" lvl="0" indent="-342900">
              <a:lnSpc>
                <a:spcPct val="114000"/>
              </a:lnSpc>
              <a:buClr>
                <a:srgbClr val="3F3F3F"/>
              </a:buClr>
              <a:buSzPts val="2200"/>
              <a:buFont typeface="Arial"/>
              <a:buChar char="•"/>
            </a:pPr>
            <a:r>
              <a:rPr lang="en-US" sz="1200">
                <a:solidFill>
                  <a:srgbClr val="3F3F3F"/>
                </a:solidFill>
                <a:latin typeface="Open Sans"/>
                <a:ea typeface="Open Sans"/>
                <a:cs typeface="Open Sans"/>
                <a:sym typeface="Open Sans"/>
              </a:rPr>
              <a:t>An access control model is a framework that dictates how subjects access objects. </a:t>
            </a:r>
          </a:p>
          <a:p>
            <a:pPr marL="342900" lvl="0" indent="-342900">
              <a:lnSpc>
                <a:spcPct val="114000"/>
              </a:lnSpc>
              <a:buClr>
                <a:srgbClr val="3F3F3F"/>
              </a:buClr>
              <a:buSzPts val="2200"/>
              <a:buFont typeface="Arial"/>
              <a:buChar char="•"/>
            </a:pPr>
            <a:r>
              <a:rPr lang="en-US" sz="1200">
                <a:solidFill>
                  <a:srgbClr val="3F3F3F"/>
                </a:solidFill>
                <a:latin typeface="Open Sans"/>
                <a:ea typeface="Open Sans"/>
                <a:cs typeface="Open Sans"/>
                <a:sym typeface="Open Sans"/>
              </a:rPr>
              <a:t>Each model type uses different methods to control how subjects access objects, and each has its own merits and demerits. </a:t>
            </a:r>
          </a:p>
          <a:p>
            <a:pPr marL="342900" lvl="0" indent="-342900">
              <a:lnSpc>
                <a:spcPct val="114000"/>
              </a:lnSpc>
              <a:buClr>
                <a:srgbClr val="3F3F3F"/>
              </a:buClr>
              <a:buSzPts val="2200"/>
              <a:buFont typeface="Arial"/>
              <a:buChar char="•"/>
            </a:pPr>
            <a:r>
              <a:rPr lang="en-US" sz="1200">
                <a:solidFill>
                  <a:srgbClr val="3F3F3F"/>
                </a:solidFill>
                <a:latin typeface="Open Sans"/>
                <a:ea typeface="Open Sans"/>
                <a:cs typeface="Open Sans"/>
                <a:sym typeface="Open Sans"/>
              </a:rPr>
              <a:t>The business and security goals of an organization will help prescribe what access control model it should use.</a:t>
            </a:r>
          </a:p>
          <a:p>
            <a:pPr marL="342900" lvl="0" indent="-342900">
              <a:lnSpc>
                <a:spcPct val="114000"/>
              </a:lnSpc>
              <a:buClr>
                <a:srgbClr val="3F3F3F"/>
              </a:buClr>
              <a:buSzPts val="2200"/>
              <a:buFont typeface="Arial"/>
              <a:buChar char="•"/>
            </a:pPr>
            <a:r>
              <a:rPr lang="en-US" sz="1200">
                <a:solidFill>
                  <a:srgbClr val="3F3F3F"/>
                </a:solidFill>
                <a:latin typeface="Open Sans"/>
                <a:ea typeface="Open Sans"/>
                <a:cs typeface="Open Sans"/>
                <a:sym typeface="Open Sans"/>
              </a:rPr>
              <a:t>These models are built into the core or the kernel of the different operating systems and possibly their supporting applications as well. </a:t>
            </a:r>
          </a:p>
          <a:p>
            <a:pPr marL="342900" marR="0" lvl="0" indent="-342900" algn="l" defTabSz="914400" rtl="0" eaLnBrk="1" fontAlgn="auto" latinLnBrk="0" hangingPunct="1">
              <a:lnSpc>
                <a:spcPct val="114000"/>
              </a:lnSpc>
              <a:spcBef>
                <a:spcPts val="0"/>
              </a:spcBef>
              <a:spcAft>
                <a:spcPts val="0"/>
              </a:spcAft>
              <a:buClr>
                <a:srgbClr val="3F3F3F"/>
              </a:buClr>
              <a:buSzPts val="2200"/>
              <a:buFont typeface="Arial"/>
              <a:buChar char="•"/>
              <a:tabLst/>
              <a:defRPr/>
            </a:pPr>
            <a:r>
              <a:rPr lang="en-US" sz="1200" b="0" i="0" u="none" strike="noStrike" cap="none">
                <a:solidFill>
                  <a:srgbClr val="3F3F3F"/>
                </a:solidFill>
                <a:latin typeface="Open Sans"/>
                <a:ea typeface="Open Sans"/>
                <a:cs typeface="Open Sans"/>
                <a:sym typeface="Open Sans"/>
              </a:rPr>
              <a:t>The way a subject accesses an object is guided by an access control model. A model must be chosen to fulfill the directives of the security policy.</a:t>
            </a:r>
            <a:endParaRPr lang="en-US"/>
          </a:p>
          <a:p>
            <a:pPr marL="0" lvl="0" indent="0">
              <a:lnSpc>
                <a:spcPct val="114000"/>
              </a:lnSpc>
              <a:buClr>
                <a:srgbClr val="3F3F3F"/>
              </a:buClr>
              <a:buSzPts val="2200"/>
              <a:buFont typeface="Arial"/>
              <a:buNone/>
            </a:pPr>
            <a:endParaRPr lang="en-US" sz="1200">
              <a:solidFill>
                <a:srgbClr val="3F3F3F"/>
              </a:solidFill>
              <a:latin typeface="Open Sans"/>
              <a:ea typeface="Open Sans"/>
              <a:cs typeface="Open Sans"/>
              <a:sym typeface="Open Sans"/>
            </a:endParaRPr>
          </a:p>
          <a:p>
            <a:pPr marL="0" lvl="0" indent="0" algn="l" rtl="0">
              <a:spcBef>
                <a:spcPts val="0"/>
              </a:spcBef>
              <a:spcAft>
                <a:spcPts val="0"/>
              </a:spcAft>
              <a:buNone/>
            </a:pPr>
            <a:endParaRPr lang="en-IN"/>
          </a:p>
          <a:p>
            <a:pPr marL="0" lvl="0" indent="0" algn="l" rtl="0">
              <a:spcBef>
                <a:spcPts val="0"/>
              </a:spcBef>
              <a:spcAft>
                <a:spcPts val="0"/>
              </a:spcAft>
              <a:buNone/>
            </a:pPr>
            <a:r>
              <a:rPr lang="en-IN"/>
              <a:t>Explain the types of access control models.</a:t>
            </a:r>
            <a:endParaRPr/>
          </a:p>
        </p:txBody>
      </p:sp>
      <p:sp>
        <p:nvSpPr>
          <p:cNvPr id="365" name="Google Shape;36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342900" lvl="0" indent="-342900">
              <a:lnSpc>
                <a:spcPct val="114000"/>
              </a:lnSpc>
              <a:buSzPts val="2000"/>
              <a:buFont typeface="Arial"/>
              <a:buChar char="•"/>
            </a:pPr>
            <a:r>
              <a:rPr lang="en-US" sz="1200">
                <a:solidFill>
                  <a:srgbClr val="3F3F3F"/>
                </a:solidFill>
                <a:latin typeface="Open Sans"/>
                <a:ea typeface="Open Sans"/>
                <a:cs typeface="Open Sans"/>
                <a:sym typeface="Open Sans"/>
              </a:rPr>
              <a:t>Access to resources will be decided by data owners. </a:t>
            </a:r>
            <a:endParaRPr lang="en-US" sz="100">
              <a:solidFill>
                <a:srgbClr val="3F3F3F"/>
              </a:solidFill>
              <a:latin typeface="Open Sans"/>
              <a:ea typeface="Open Sans"/>
              <a:cs typeface="Open Sans"/>
              <a:sym typeface="Open Sans"/>
            </a:endParaRPr>
          </a:p>
          <a:p>
            <a:pPr marL="342900" lvl="0" indent="-342900">
              <a:lnSpc>
                <a:spcPct val="114000"/>
              </a:lnSpc>
              <a:buSzPts val="2000"/>
              <a:buFont typeface="Arial"/>
              <a:buChar char="•"/>
            </a:pPr>
            <a:r>
              <a:rPr lang="en-US" sz="1200">
                <a:solidFill>
                  <a:srgbClr val="3F3F3F"/>
                </a:solidFill>
                <a:latin typeface="Open Sans"/>
                <a:ea typeface="Open Sans"/>
                <a:cs typeface="Open Sans"/>
                <a:sym typeface="Open Sans"/>
              </a:rPr>
              <a:t>The access control depends on the owner’s discretion and authorization granted to the users.</a:t>
            </a:r>
            <a:endParaRPr lang="en-US" sz="100">
              <a:solidFill>
                <a:srgbClr val="3F3F3F"/>
              </a:solidFill>
              <a:latin typeface="Open Sans"/>
              <a:ea typeface="Open Sans"/>
              <a:cs typeface="Open Sans"/>
              <a:sym typeface="Open Sans"/>
            </a:endParaRPr>
          </a:p>
          <a:p>
            <a:pPr marL="342900" lvl="0" indent="-342900">
              <a:lnSpc>
                <a:spcPct val="114000"/>
              </a:lnSpc>
              <a:buSzPts val="2000"/>
              <a:buFont typeface="Arial"/>
              <a:buChar char="•"/>
            </a:pPr>
            <a:r>
              <a:rPr lang="en-US" sz="1200">
                <a:solidFill>
                  <a:srgbClr val="3F3F3F"/>
                </a:solidFill>
                <a:latin typeface="Open Sans"/>
                <a:ea typeface="Open Sans"/>
                <a:cs typeface="Open Sans"/>
                <a:sym typeface="Open Sans"/>
              </a:rPr>
              <a:t>Access control lists (ACLs) are used to enforce the security policy. </a:t>
            </a:r>
          </a:p>
          <a:p>
            <a:pPr marL="342900" lvl="0" indent="-342900">
              <a:lnSpc>
                <a:spcPct val="114000"/>
              </a:lnSpc>
              <a:buSzPts val="2000"/>
              <a:buFont typeface="Arial"/>
              <a:buChar char="•"/>
            </a:pPr>
            <a:endParaRPr lang="en-US" sz="1200">
              <a:solidFill>
                <a:srgbClr val="3F3F3F"/>
              </a:solidFill>
              <a:latin typeface="Open Sans"/>
              <a:ea typeface="Open Sans"/>
              <a:cs typeface="Open Sans"/>
              <a:sym typeface="Open Sans"/>
            </a:endParaRPr>
          </a:p>
          <a:p>
            <a:pPr marL="342900" lvl="0" indent="-342900">
              <a:lnSpc>
                <a:spcPct val="114000"/>
              </a:lnSpc>
              <a:buSzPts val="2000"/>
              <a:buFont typeface="Arial"/>
              <a:buChar char="•"/>
            </a:pPr>
            <a:r>
              <a:rPr lang="en-US" sz="1200">
                <a:solidFill>
                  <a:srgbClr val="3F3F3F"/>
                </a:solidFill>
                <a:latin typeface="Open Sans"/>
                <a:ea typeface="Open Sans"/>
                <a:cs typeface="Open Sans"/>
                <a:sym typeface="Open Sans"/>
              </a:rPr>
              <a:t>Administrator has set up an access control on payroll file in which John can read and Jane can write and read both. When Sam tries to access this file , he is unable to access as his access is not set up by admin </a:t>
            </a:r>
          </a:p>
          <a:p>
            <a:pPr marL="0" lvl="0" indent="0" algn="l" rtl="0">
              <a:spcBef>
                <a:spcPts val="0"/>
              </a:spcBef>
              <a:spcAft>
                <a:spcPts val="0"/>
              </a:spcAft>
              <a:buNone/>
            </a:pPr>
            <a:endParaRPr/>
          </a:p>
        </p:txBody>
      </p:sp>
      <p:sp>
        <p:nvSpPr>
          <p:cNvPr id="394" name="Google Shape;39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342900" lvl="0" indent="-342900">
              <a:lnSpc>
                <a:spcPct val="114000"/>
              </a:lnSpc>
              <a:buSzPts val="2000"/>
              <a:buFont typeface="Arial"/>
              <a:buChar char="•"/>
            </a:pPr>
            <a:r>
              <a:rPr lang="en-US" sz="1200">
                <a:solidFill>
                  <a:srgbClr val="3F3F3F"/>
                </a:solidFill>
                <a:latin typeface="Open Sans"/>
                <a:ea typeface="Open Sans"/>
                <a:cs typeface="Open Sans"/>
                <a:sym typeface="Open Sans"/>
              </a:rPr>
              <a:t>System’s security policy is enforced by the operating system with the use of security labels.</a:t>
            </a:r>
            <a:endParaRPr lang="en-US" sz="100">
              <a:solidFill>
                <a:srgbClr val="3F3F3F"/>
              </a:solidFill>
              <a:latin typeface="Open Sans"/>
              <a:ea typeface="Open Sans"/>
              <a:cs typeface="Open Sans"/>
              <a:sym typeface="Open Sans"/>
            </a:endParaRPr>
          </a:p>
          <a:p>
            <a:pPr marL="342900" lvl="0" indent="-342900">
              <a:lnSpc>
                <a:spcPct val="114000"/>
              </a:lnSpc>
              <a:buSzPts val="2000"/>
              <a:buFont typeface="Arial"/>
              <a:buChar char="•"/>
            </a:pPr>
            <a:r>
              <a:rPr lang="en-US" sz="1200">
                <a:solidFill>
                  <a:srgbClr val="3F3F3F"/>
                </a:solidFill>
                <a:latin typeface="Open Sans"/>
                <a:ea typeface="Open Sans"/>
                <a:cs typeface="Open Sans"/>
                <a:sym typeface="Open Sans"/>
              </a:rPr>
              <a:t>The resources have security labels that contain data classification, and the users have security clearances. </a:t>
            </a:r>
            <a:endParaRPr lang="en-US" sz="100">
              <a:solidFill>
                <a:srgbClr val="3F3F3F"/>
              </a:solidFill>
              <a:latin typeface="Open Sans"/>
              <a:ea typeface="Open Sans"/>
              <a:cs typeface="Open Sans"/>
              <a:sym typeface="Open Sans"/>
            </a:endParaRPr>
          </a:p>
          <a:p>
            <a:pPr marL="342900" lvl="0" indent="-342900">
              <a:lnSpc>
                <a:spcPct val="114000"/>
              </a:lnSpc>
              <a:buSzPts val="2000"/>
              <a:buFont typeface="Arial"/>
              <a:buChar char="•"/>
            </a:pPr>
            <a:r>
              <a:rPr lang="en-US" sz="1200">
                <a:solidFill>
                  <a:srgbClr val="3F3F3F"/>
                </a:solidFill>
                <a:latin typeface="Open Sans"/>
                <a:ea typeface="Open Sans"/>
                <a:cs typeface="Open Sans"/>
                <a:sym typeface="Open Sans"/>
              </a:rPr>
              <a:t>When information classification and confidentiality are important, this model is used.</a:t>
            </a:r>
          </a:p>
          <a:p>
            <a:pPr marL="342900" lvl="0" indent="-342900">
              <a:lnSpc>
                <a:spcPct val="114000"/>
              </a:lnSpc>
              <a:buSzPts val="2000"/>
              <a:buFont typeface="Arial"/>
              <a:buChar char="•"/>
            </a:pPr>
            <a:endParaRPr lang="en-US" sz="1200">
              <a:solidFill>
                <a:srgbClr val="3F3F3F"/>
              </a:solidFill>
              <a:latin typeface="Open Sans"/>
              <a:ea typeface="Open Sans"/>
              <a:cs typeface="Open Sans"/>
              <a:sym typeface="Open Sans"/>
            </a:endParaRPr>
          </a:p>
          <a:p>
            <a:pPr marL="342900" lvl="0" indent="-342900">
              <a:lnSpc>
                <a:spcPct val="114000"/>
              </a:lnSpc>
              <a:buSzPts val="2000"/>
              <a:buFont typeface="Arial"/>
              <a:buChar char="•"/>
            </a:pPr>
            <a:r>
              <a:rPr lang="en-US" sz="1200">
                <a:solidFill>
                  <a:srgbClr val="3F3F3F"/>
                </a:solidFill>
                <a:latin typeface="Open Sans"/>
                <a:ea typeface="Open Sans"/>
                <a:cs typeface="Open Sans"/>
                <a:sym typeface="Open Sans"/>
              </a:rPr>
              <a:t>MAC is based on concept of security labels and everything is controlled centrally by admin. In this diagram, based on security labels, admin set up rights for Jane who has Top secret clearance can read and write to logistic file whereas John who have secret clearance can only read logistic files</a:t>
            </a:r>
            <a:endParaRPr/>
          </a:p>
        </p:txBody>
      </p:sp>
      <p:sp>
        <p:nvSpPr>
          <p:cNvPr id="405" name="Google Shape;405;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Role-based access control (RBAC) is a widely used approach to restricting access to computer systems and networks. It works by defining different roles within a system, and then assigning permissions to those roles. Users are then assigned roles based on their job functions or needs. This approach simplifies access management and helps ensure that users only have the access they need to perform their jobs.</a:t>
            </a:r>
            <a:endParaRPr lang="en-US" sz="1000">
              <a:solidFill>
                <a:srgbClr val="3F3F3F"/>
              </a:solidFill>
              <a:latin typeface="Open Sans"/>
              <a:ea typeface="Open Sans"/>
              <a:cs typeface="Open Sans"/>
              <a:sym typeface="Open Sans"/>
            </a:endParaRPr>
          </a:p>
          <a:p>
            <a:pPr marL="0" lvl="0" indent="0" algn="l" rtl="0">
              <a:spcBef>
                <a:spcPts val="0"/>
              </a:spcBef>
              <a:spcAft>
                <a:spcPts val="0"/>
              </a:spcAft>
              <a:buNone/>
            </a:pPr>
            <a:endParaRPr lang="en-US"/>
          </a:p>
          <a:p>
            <a:pPr marL="0" lvl="0" indent="0" algn="l" rtl="0">
              <a:spcBef>
                <a:spcPts val="0"/>
              </a:spcBef>
              <a:spcAft>
                <a:spcPts val="0"/>
              </a:spcAft>
              <a:buNone/>
            </a:pPr>
            <a:r>
              <a:rPr lang="en-US"/>
              <a:t>As per diagrams, roles are created and permission are allocated to roles to access the resources , once user needs any access, he will be aligned to role, once he is aligned to role, he will automatically get access which that role will be having</a:t>
            </a:r>
          </a:p>
        </p:txBody>
      </p:sp>
      <p:sp>
        <p:nvSpPr>
          <p:cNvPr id="440" name="Google Shape;44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r>
              <a:rPr lang="en-IN"/>
              <a:t>Explain the points given on the slide.</a:t>
            </a:r>
          </a:p>
          <a:p>
            <a:pPr marL="0" lvl="0" indent="0" algn="l" rtl="0">
              <a:spcBef>
                <a:spcPts val="0"/>
              </a:spcBef>
              <a:spcAft>
                <a:spcPts val="0"/>
              </a:spcAft>
              <a:buNone/>
            </a:pPr>
            <a:endParaRPr lang="en-IN"/>
          </a:p>
          <a:p>
            <a:pPr marL="0" lvl="0" indent="0" algn="l" rtl="0">
              <a:spcBef>
                <a:spcPts val="0"/>
              </a:spcBef>
              <a:spcAft>
                <a:spcPts val="0"/>
              </a:spcAft>
              <a:buNone/>
            </a:pPr>
            <a:r>
              <a:rPr lang="en-US"/>
              <a:t>Rule-based access control (RBAC), also sometimes called rule-based security, is a method for managing access to computer systems and networks. It works by defining a set of rules that determine whether a user is authorized to perform a specific action.</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04040"/>
                </a:solidFill>
                <a:latin typeface="Open Sans" pitchFamily="2" charset="0"/>
                <a:ea typeface="Open Sans"/>
                <a:cs typeface="Open Sans"/>
                <a:sym typeface="Open Sans"/>
              </a:rPr>
              <a:t>The rules are in the form of </a:t>
            </a:r>
            <a:r>
              <a:rPr lang="en-US" sz="1200" i="1">
                <a:solidFill>
                  <a:srgbClr val="404040"/>
                </a:solidFill>
                <a:latin typeface="Open Sans" pitchFamily="2" charset="0"/>
                <a:ea typeface="Open Sans"/>
                <a:cs typeface="Open Sans"/>
                <a:sym typeface="Open Sans"/>
              </a:rPr>
              <a:t>if </a:t>
            </a:r>
            <a:r>
              <a:rPr lang="en-US" sz="1200">
                <a:solidFill>
                  <a:srgbClr val="404040"/>
                </a:solidFill>
                <a:latin typeface="Open Sans" pitchFamily="2" charset="0"/>
                <a:ea typeface="Open Sans"/>
                <a:cs typeface="Open Sans"/>
                <a:sym typeface="Open Sans"/>
              </a:rPr>
              <a:t>or</a:t>
            </a:r>
            <a:r>
              <a:rPr lang="en-US" sz="1200" i="1">
                <a:solidFill>
                  <a:srgbClr val="404040"/>
                </a:solidFill>
                <a:latin typeface="Open Sans" pitchFamily="2" charset="0"/>
                <a:ea typeface="Open Sans"/>
                <a:cs typeface="Open Sans"/>
                <a:sym typeface="Open Sans"/>
              </a:rPr>
              <a:t> then statements. </a:t>
            </a:r>
            <a:r>
              <a:rPr lang="en-US" sz="1200">
                <a:solidFill>
                  <a:srgbClr val="404040"/>
                </a:solidFill>
                <a:latin typeface="Open Sans" pitchFamily="2" charset="0"/>
                <a:ea typeface="Open Sans"/>
                <a:cs typeface="Open Sans"/>
                <a:sym typeface="Open Sans"/>
              </a:rPr>
              <a:t>They are not necessarily identity-based; they can apply to all users or subjects regardless of their identities. </a:t>
            </a:r>
            <a:r>
              <a:rPr lang="en-US"/>
              <a:t>In a company, there might be roles like "Sales Manager," "Sales Representative," and "Sales Analyst." Each role has different permissions to access customer data, sales reports, and CRM systems</a:t>
            </a:r>
            <a:endParaRPr lang="en-US" sz="1200">
              <a:solidFill>
                <a:srgbClr val="404040"/>
              </a:solidFill>
              <a:latin typeface="Open Sans" pitchFamily="2" charset="0"/>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i="1">
              <a:solidFill>
                <a:srgbClr val="404040"/>
              </a:solidFill>
              <a:latin typeface="Open Sans" pitchFamily="2" charset="0"/>
              <a:ea typeface="Open Sans"/>
              <a:cs typeface="Open Sans"/>
              <a:sym typeface="Open Sans"/>
            </a:endParaRPr>
          </a:p>
          <a:p>
            <a:pPr marL="0" lvl="0" indent="0" algn="l" rtl="0">
              <a:spcBef>
                <a:spcPts val="0"/>
              </a:spcBef>
              <a:spcAft>
                <a:spcPts val="0"/>
              </a:spcAft>
              <a:buNone/>
            </a:pPr>
            <a:endParaRPr/>
          </a:p>
        </p:txBody>
      </p:sp>
      <p:sp>
        <p:nvSpPr>
          <p:cNvPr id="80" name="Google Shape;8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r>
              <a:rPr lang="en-US"/>
              <a:t>Wireless Network</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 wireless network is a computer network that uses radio waves to connect devices instead of cables. This allows devices to be connected to the network and the internet without being physically tethered to a port. Wireless networks are used in homes, businesses, and public places to connect devices such as laptops, smartphones, tablets, and printers.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What is WAP</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 wireless access point (WAP), also sometimes called just an access point (AP), is a device that acts as a bridge between wired and wireless networks. It's essentially a translator for your Wi-Fi devices</a:t>
            </a:r>
            <a:endParaRPr/>
          </a:p>
        </p:txBody>
      </p:sp>
      <p:sp>
        <p:nvSpPr>
          <p:cNvPr id="182" name="Google Shape;18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382941"/>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tx1">
                    <a:lumMod val="75000"/>
                    <a:lumOff val="25000"/>
                  </a:schemeClr>
                </a:solidFill>
                <a:latin typeface="Open Sans"/>
                <a:ea typeface="Open Sans"/>
                <a:cs typeface="Open Sans"/>
                <a:sym typeface="Open Sans"/>
              </a:rPr>
              <a:t>“An access control method where subject requests to perform operations on objects are granted or denied based on assigned attributes of the subject, assigned attributes of the object, environment conditions, and a set of policies that are specified in terms of those attributes and conditions.” </a:t>
            </a:r>
            <a:br>
              <a:rPr lang="en-US" sz="1200">
                <a:solidFill>
                  <a:schemeClr val="tx1">
                    <a:lumMod val="75000"/>
                    <a:lumOff val="25000"/>
                  </a:schemeClr>
                </a:solidFill>
                <a:latin typeface="Open Sans"/>
                <a:ea typeface="Open Sans"/>
                <a:cs typeface="Open Sans"/>
                <a:sym typeface="Open Sans"/>
              </a:rPr>
            </a:br>
            <a:r>
              <a:rPr lang="en-US" sz="1200">
                <a:solidFill>
                  <a:schemeClr val="tx1">
                    <a:lumMod val="75000"/>
                    <a:lumOff val="25000"/>
                  </a:schemeClr>
                </a:solidFill>
                <a:latin typeface="Open Sans"/>
                <a:ea typeface="Open Sans"/>
                <a:cs typeface="Open Sans"/>
                <a:sym typeface="Open Sans"/>
              </a:rPr>
              <a:t>~ NIST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chemeClr val="tx1">
                  <a:lumMod val="75000"/>
                  <a:lumOff val="25000"/>
                </a:schemeClr>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chemeClr val="tx1">
                    <a:lumMod val="75000"/>
                    <a:lumOff val="25000"/>
                  </a:schemeClr>
                </a:solidFill>
                <a:latin typeface="Open Sans"/>
                <a:ea typeface="Open Sans"/>
                <a:cs typeface="Open Sans"/>
                <a:sym typeface="Open Sans"/>
              </a:rPr>
              <a:t>Granular policies can be established based on a combination of these attributes to grant or deny access. </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chemeClr val="tx1">
                    <a:lumMod val="75000"/>
                    <a:lumOff val="25000"/>
                  </a:schemeClr>
                </a:solidFill>
                <a:latin typeface="Open Sans"/>
                <a:ea typeface="Open Sans"/>
                <a:cs typeface="Open Sans"/>
                <a:sym typeface="Open Sans"/>
              </a:rPr>
              <a:t>Attributes provide details for building authorization policies, like </a:t>
            </a:r>
            <a:r>
              <a:rPr lang="en-US" sz="1200" b="1">
                <a:solidFill>
                  <a:schemeClr val="tx1">
                    <a:lumMod val="75000"/>
                    <a:lumOff val="25000"/>
                  </a:schemeClr>
                </a:solidFill>
                <a:latin typeface="Open Sans"/>
                <a:ea typeface="Open Sans"/>
                <a:cs typeface="Open Sans"/>
                <a:sym typeface="Open Sans"/>
              </a:rPr>
              <a:t>WHO</a:t>
            </a:r>
            <a:r>
              <a:rPr lang="en-US" sz="1200">
                <a:solidFill>
                  <a:schemeClr val="tx1">
                    <a:lumMod val="75000"/>
                    <a:lumOff val="25000"/>
                  </a:schemeClr>
                </a:solidFill>
                <a:latin typeface="Open Sans"/>
                <a:ea typeface="Open Sans"/>
                <a:cs typeface="Open Sans"/>
                <a:sym typeface="Open Sans"/>
              </a:rPr>
              <a:t> wants access to </a:t>
            </a:r>
            <a:r>
              <a:rPr lang="en-US" sz="1200" b="1">
                <a:solidFill>
                  <a:schemeClr val="tx1">
                    <a:lumMod val="75000"/>
                    <a:lumOff val="25000"/>
                  </a:schemeClr>
                </a:solidFill>
                <a:latin typeface="Open Sans"/>
                <a:ea typeface="Open Sans"/>
                <a:cs typeface="Open Sans"/>
                <a:sym typeface="Open Sans"/>
              </a:rPr>
              <a:t>WHAT</a:t>
            </a:r>
            <a:r>
              <a:rPr lang="en-US" sz="1200">
                <a:solidFill>
                  <a:schemeClr val="tx1">
                    <a:lumMod val="75000"/>
                    <a:lumOff val="25000"/>
                  </a:schemeClr>
                </a:solidFill>
                <a:latin typeface="Open Sans"/>
                <a:ea typeface="Open Sans"/>
                <a:cs typeface="Open Sans"/>
                <a:sym typeface="Open Sans"/>
              </a:rPr>
              <a:t> from </a:t>
            </a:r>
            <a:r>
              <a:rPr lang="en-US" sz="1200" b="1">
                <a:solidFill>
                  <a:schemeClr val="tx1">
                    <a:lumMod val="75000"/>
                    <a:lumOff val="25000"/>
                  </a:schemeClr>
                </a:solidFill>
                <a:latin typeface="Open Sans"/>
                <a:ea typeface="Open Sans"/>
                <a:cs typeface="Open Sans"/>
                <a:sym typeface="Open Sans"/>
              </a:rPr>
              <a:t>WHERE</a:t>
            </a:r>
            <a:r>
              <a:rPr lang="en-US" sz="1200">
                <a:solidFill>
                  <a:schemeClr val="tx1">
                    <a:lumMod val="75000"/>
                    <a:lumOff val="25000"/>
                  </a:schemeClr>
                </a:solidFill>
                <a:latin typeface="Open Sans"/>
                <a:ea typeface="Open Sans"/>
                <a:cs typeface="Open Sans"/>
                <a:sym typeface="Open Sans"/>
              </a:rPr>
              <a:t>, </a:t>
            </a:r>
            <a:r>
              <a:rPr lang="en-US" sz="1200" b="1">
                <a:solidFill>
                  <a:schemeClr val="tx1">
                    <a:lumMod val="75000"/>
                    <a:lumOff val="25000"/>
                  </a:schemeClr>
                </a:solidFill>
                <a:latin typeface="Open Sans"/>
                <a:ea typeface="Open Sans"/>
                <a:cs typeface="Open Sans"/>
                <a:sym typeface="Open Sans"/>
              </a:rPr>
              <a:t>WHEN</a:t>
            </a:r>
            <a:r>
              <a:rPr lang="en-US" sz="1200">
                <a:solidFill>
                  <a:schemeClr val="tx1">
                    <a:lumMod val="75000"/>
                    <a:lumOff val="25000"/>
                  </a:schemeClr>
                </a:solidFill>
                <a:latin typeface="Open Sans"/>
                <a:ea typeface="Open Sans"/>
                <a:cs typeface="Open Sans"/>
                <a:sym typeface="Open Sans"/>
              </a:rPr>
              <a:t>, and </a:t>
            </a:r>
            <a:r>
              <a:rPr lang="en-US" sz="1200" b="1">
                <a:solidFill>
                  <a:schemeClr val="tx1">
                    <a:lumMod val="75000"/>
                    <a:lumOff val="25000"/>
                  </a:schemeClr>
                </a:solidFill>
                <a:latin typeface="Open Sans"/>
                <a:ea typeface="Open Sans"/>
                <a:cs typeface="Open Sans"/>
                <a:sym typeface="Open Sans"/>
              </a:rPr>
              <a:t>WHY</a:t>
            </a:r>
            <a:r>
              <a:rPr lang="en-US" sz="1200">
                <a:solidFill>
                  <a:schemeClr val="tx1">
                    <a:lumMod val="75000"/>
                    <a:lumOff val="25000"/>
                  </a:schemeClr>
                </a:solidFill>
                <a:latin typeface="Open Sans"/>
                <a:ea typeface="Open Sans"/>
                <a:cs typeface="Open Sans"/>
                <a:sym typeface="Open Sans"/>
              </a:rPr>
              <a:t>.</a:t>
            </a:r>
          </a:p>
          <a:p>
            <a:pPr marL="0" lvl="0" indent="0" algn="l" rtl="0">
              <a:spcBef>
                <a:spcPts val="0"/>
              </a:spcBef>
              <a:spcAft>
                <a:spcPts val="0"/>
              </a:spcAft>
              <a:buNone/>
            </a:pPr>
            <a:endParaRPr/>
          </a:p>
        </p:txBody>
      </p:sp>
      <p:sp>
        <p:nvSpPr>
          <p:cNvPr id="87" name="Google Shape;8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r>
              <a:rPr lang="en-IN"/>
              <a:t>Explain the diagram given on the screen.</a:t>
            </a:r>
          </a:p>
          <a:p>
            <a:pPr marL="0" lvl="0" indent="0" algn="l" rtl="0">
              <a:spcBef>
                <a:spcPts val="0"/>
              </a:spcBef>
              <a:spcAft>
                <a:spcPts val="0"/>
              </a:spcAft>
              <a:buNone/>
            </a:pPr>
            <a:endParaRPr lang="en-IN"/>
          </a:p>
          <a:p>
            <a:pPr marL="0" lvl="0" indent="0" algn="l" rtl="0">
              <a:spcBef>
                <a:spcPts val="0"/>
              </a:spcBef>
              <a:spcAft>
                <a:spcPts val="0"/>
              </a:spcAft>
              <a:buNone/>
            </a:pPr>
            <a:r>
              <a:rPr lang="en-US" b="1"/>
              <a:t>Attribute-Based Access Control (ABAC)</a:t>
            </a:r>
            <a:r>
              <a:rPr lang="en-US"/>
              <a:t> is an authorization model that determines access based on attributes or characteristics rather than traditional roles. It offers a more granular and dynamic approach to access control. In this diagram, it is mentioned that ABAC  will evaluate attributes of subject, object, environment attribute and based on that decision will be taken</a:t>
            </a:r>
          </a:p>
          <a:p>
            <a:pPr marL="0" lvl="0" indent="0" algn="l" rtl="0">
              <a:spcBef>
                <a:spcPts val="0"/>
              </a:spcBef>
              <a:spcAft>
                <a:spcPts val="0"/>
              </a:spcAft>
              <a:buNone/>
            </a:pPr>
            <a:endParaRPr lang="en-US"/>
          </a:p>
          <a:p>
            <a:pPr marL="0" lvl="0" indent="0" algn="l" rtl="0">
              <a:spcBef>
                <a:spcPts val="0"/>
              </a:spcBef>
              <a:spcAft>
                <a:spcPts val="0"/>
              </a:spcAft>
              <a:buNone/>
            </a:pPr>
            <a:r>
              <a:rPr lang="en-US" b="1"/>
              <a:t>Subject:</a:t>
            </a:r>
            <a:r>
              <a:rPr lang="en-US"/>
              <a:t> The user or process requesting access </a:t>
            </a:r>
          </a:p>
          <a:p>
            <a:pPr marL="0" lvl="0" indent="0" algn="l" rtl="0">
              <a:spcBef>
                <a:spcPts val="0"/>
              </a:spcBef>
              <a:spcAft>
                <a:spcPts val="0"/>
              </a:spcAft>
              <a:buNone/>
            </a:pPr>
            <a:r>
              <a:rPr lang="en-US" b="1"/>
              <a:t>Object:</a:t>
            </a:r>
            <a:r>
              <a:rPr lang="en-US"/>
              <a:t> The resource being accessed.</a:t>
            </a:r>
          </a:p>
          <a:p>
            <a:pPr marL="0" lvl="0" indent="0" algn="l" rtl="0">
              <a:spcBef>
                <a:spcPts val="0"/>
              </a:spcBef>
              <a:spcAft>
                <a:spcPts val="0"/>
              </a:spcAft>
              <a:buNone/>
            </a:pPr>
            <a:r>
              <a:rPr lang="en-US" b="1"/>
              <a:t>Environment:</a:t>
            </a:r>
            <a:r>
              <a:rPr lang="en-US"/>
              <a:t> The context in which the access request is made (time, location, device, etc.).</a:t>
            </a:r>
          </a:p>
          <a:p>
            <a:pPr marL="0" lvl="0" indent="0" algn="l" rtl="0">
              <a:spcBef>
                <a:spcPts val="0"/>
              </a:spcBef>
              <a:spcAft>
                <a:spcPts val="0"/>
              </a:spcAft>
              <a:buNone/>
            </a:pPr>
            <a:r>
              <a:rPr lang="en-US" b="1"/>
              <a:t>Action:</a:t>
            </a:r>
            <a:r>
              <a:rPr lang="en-US"/>
              <a:t> The operation performed on the object.</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Segoe UI" panose="020B0502040204020203" pitchFamily="34" charset="0"/>
              </a:rPr>
              <a:t>The authorization engine permits managers to perform specific actions provided that certain conditions are met, such as if the subject has the necessary attributes or if the environmental conditions are suitable unless restricted by other policies.</a:t>
            </a:r>
            <a:endParaRPr lang="en-US" sz="1800">
              <a:effectLst/>
              <a:latin typeface="Arial" panose="020B0604020202020204" pitchFamily="34" charset="0"/>
            </a:endParaRPr>
          </a:p>
          <a:p>
            <a:pPr marL="0" lvl="0" indent="0" algn="l" rtl="0">
              <a:spcBef>
                <a:spcPts val="0"/>
              </a:spcBef>
              <a:spcAft>
                <a:spcPts val="0"/>
              </a:spcAft>
              <a:buNone/>
            </a:pPr>
            <a:endParaRPr lang="en-US"/>
          </a:p>
        </p:txBody>
      </p:sp>
      <p:sp>
        <p:nvSpPr>
          <p:cNvPr id="94" name="Google Shape;9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None/>
            </a:pPr>
            <a:r>
              <a:rPr lang="en-US" u="sng">
                <a:solidFill>
                  <a:srgbClr val="0563C1"/>
                </a:solidFill>
              </a:rPr>
              <a:t>Source: https://www.youtube.com/watch?v=elAHAt95QQk</a:t>
            </a:r>
          </a:p>
          <a:p>
            <a:pPr marL="228600" lvl="0" indent="-228600" algn="l" rtl="0">
              <a:lnSpc>
                <a:spcPct val="100000"/>
              </a:lnSpc>
              <a:spcBef>
                <a:spcPts val="0"/>
              </a:spcBef>
              <a:spcAft>
                <a:spcPts val="0"/>
              </a:spcAft>
              <a:buSzPts val="1400"/>
              <a:buNone/>
            </a:pPr>
            <a:endParaRPr lang="en-US" u="sng">
              <a:solidFill>
                <a:srgbClr val="0563C1"/>
              </a:solidFill>
            </a:endParaRPr>
          </a:p>
          <a:p>
            <a:pPr marL="228600" lvl="0" indent="-228600" algn="l" rtl="0">
              <a:lnSpc>
                <a:spcPct val="100000"/>
              </a:lnSpc>
              <a:spcBef>
                <a:spcPts val="0"/>
              </a:spcBef>
              <a:spcAft>
                <a:spcPts val="0"/>
              </a:spcAft>
              <a:buSzPts val="1400"/>
              <a:buNone/>
            </a:pPr>
            <a:r>
              <a:rPr lang="en-US" u="none">
                <a:solidFill>
                  <a:srgbClr val="0563C1"/>
                </a:solidFill>
              </a:rPr>
              <a:t>Trainer Notes:</a:t>
            </a:r>
          </a:p>
          <a:p>
            <a:pPr marL="228600" lvl="0" indent="-22860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Risk-based access control model is a dynamic authentication method that takes into account the security risk value related to each access request as a criterion to</a:t>
            </a:r>
          </a:p>
          <a:p>
            <a:pPr marL="228600" lvl="0" indent="-228600" algn="l" rtl="0">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determine access decisions. Diagram mentioned in slides are conveying the below message</a:t>
            </a: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 If Users authenticating from known devices, locations, and networks with low-risk scores could be automatically signed in if SSO is implemented or by password</a:t>
            </a: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If system gets Suspicious about your identity and it consider this risk as medium, then it will prompt  users to provide additional credentials i.e MFA</a:t>
            </a: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If system is sure , then this is malicious like multiple wrong password or very suspicious location, then it will rate your request high risk and block access.</a:t>
            </a:r>
          </a:p>
          <a:p>
            <a:pPr marL="228600" lvl="0" indent="-228600" algn="l" rtl="0">
              <a:lnSpc>
                <a:spcPct val="100000"/>
              </a:lnSpc>
              <a:spcBef>
                <a:spcPts val="0"/>
              </a:spcBef>
              <a:spcAft>
                <a:spcPts val="0"/>
              </a:spcAft>
              <a:buSzPts val="1400"/>
              <a:buNone/>
            </a:pPr>
            <a:endParaRPr/>
          </a:p>
          <a:p>
            <a:pPr marL="228600" lvl="0" indent="-228600" algn="l" rtl="0">
              <a:lnSpc>
                <a:spcPct val="100000"/>
              </a:lnSpc>
              <a:spcBef>
                <a:spcPts val="0"/>
              </a:spcBef>
              <a:spcAft>
                <a:spcPts val="0"/>
              </a:spcAft>
              <a:buSzPts val="1400"/>
              <a:buNone/>
            </a:pPr>
            <a:endParaRPr u="sng">
              <a:solidFill>
                <a:srgbClr val="0563C1"/>
              </a:solidFill>
            </a:endParaRPr>
          </a:p>
          <a:p>
            <a:pPr marL="228600" lvl="0" indent="-228600" algn="l" rtl="0">
              <a:lnSpc>
                <a:spcPct val="100000"/>
              </a:lnSpc>
              <a:spcBef>
                <a:spcPts val="0"/>
              </a:spcBef>
              <a:spcAft>
                <a:spcPts val="0"/>
              </a:spcAft>
              <a:buSzPts val="1400"/>
              <a:buNone/>
            </a:pPr>
            <a:endParaRPr u="sng">
              <a:solidFill>
                <a:srgbClr val="0563C1"/>
              </a:solidFill>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None/>
            </a:pPr>
            <a:r>
              <a:rPr lang="en-IN" sz="2000">
                <a:latin typeface="Calibri"/>
                <a:ea typeface="Calibri"/>
                <a:cs typeface="Calibri"/>
                <a:sym typeface="Calibri"/>
              </a:rPr>
              <a:t>Trainer Notes:</a:t>
            </a:r>
          </a:p>
          <a:p>
            <a:pPr marL="228600" rtl="0">
              <a:spcBef>
                <a:spcPts val="0"/>
              </a:spcBef>
              <a:spcAft>
                <a:spcPts val="0"/>
              </a:spcAft>
            </a:pPr>
            <a:r>
              <a:rPr lang="en-US" sz="1800" b="0" i="0" u="none" strike="noStrike">
                <a:solidFill>
                  <a:srgbClr val="000000"/>
                </a:solidFill>
                <a:effectLst/>
                <a:latin typeface="Calibri" panose="020F0502020204030204" pitchFamily="34" charset="0"/>
              </a:rPr>
              <a:t>The risk-based access control model comprises three key modules.</a:t>
            </a:r>
            <a:endParaRPr lang="en-US" b="0">
              <a:effectLst/>
            </a:endParaRPr>
          </a:p>
          <a:p>
            <a:pPr marL="228600" rtl="0">
              <a:spcBef>
                <a:spcPts val="1000"/>
              </a:spcBef>
              <a:spcAft>
                <a:spcPts val="0"/>
              </a:spcAft>
            </a:pPr>
            <a:endParaRPr lang="en-US" sz="1800" b="0" i="0" u="none" strike="noStrike">
              <a:solidFill>
                <a:srgbClr val="000000"/>
              </a:solidFill>
              <a:effectLst/>
              <a:latin typeface="Calibri" panose="020F0502020204030204" pitchFamily="34" charset="0"/>
            </a:endParaRPr>
          </a:p>
          <a:p>
            <a:pPr marL="228600" rtl="0">
              <a:spcBef>
                <a:spcPts val="1000"/>
              </a:spcBef>
              <a:spcAft>
                <a:spcPts val="0"/>
              </a:spcAft>
            </a:pPr>
            <a:r>
              <a:rPr lang="en-US" sz="1800" b="0" i="0" u="none" strike="noStrike">
                <a:solidFill>
                  <a:srgbClr val="000000"/>
                </a:solidFill>
                <a:effectLst/>
                <a:latin typeface="Calibri" panose="020F0502020204030204" pitchFamily="34" charset="0"/>
              </a:rPr>
              <a:t>The risk estimation is the main module, which gets access requests from users, analyzes them, collects the required information of risk factors, and estimates the security</a:t>
            </a:r>
          </a:p>
          <a:p>
            <a:pPr marL="228600" rtl="0">
              <a:spcBef>
                <a:spcPts val="1000"/>
              </a:spcBef>
              <a:spcAft>
                <a:spcPts val="0"/>
              </a:spcAft>
            </a:pPr>
            <a:r>
              <a:rPr lang="en-US" sz="1800" b="0" i="0" u="none" strike="noStrike">
                <a:solidFill>
                  <a:srgbClr val="000000"/>
                </a:solidFill>
                <a:effectLst/>
                <a:latin typeface="Calibri" panose="020F0502020204030204" pitchFamily="34" charset="0"/>
              </a:rPr>
              <a:t>risk value related to each access request.</a:t>
            </a:r>
          </a:p>
          <a:p>
            <a:pPr marL="228600" rtl="0">
              <a:spcBef>
                <a:spcPts val="1000"/>
              </a:spcBef>
              <a:spcAft>
                <a:spcPts val="0"/>
              </a:spcAft>
            </a:pPr>
            <a:endParaRPr lang="en-US" sz="1800" b="0" i="0" u="none" strike="noStrike">
              <a:solidFill>
                <a:srgbClr val="000000"/>
              </a:solidFill>
              <a:effectLst/>
              <a:latin typeface="Calibri" panose="020F0502020204030204" pitchFamily="34" charset="0"/>
            </a:endParaRPr>
          </a:p>
          <a:p>
            <a:pPr marL="228600" rtl="0">
              <a:spcBef>
                <a:spcPts val="1000"/>
              </a:spcBef>
              <a:spcAft>
                <a:spcPts val="0"/>
              </a:spcAft>
            </a:pPr>
            <a:r>
              <a:rPr lang="en-US" sz="1800" b="0" i="0" u="none" strike="noStrike">
                <a:solidFill>
                  <a:srgbClr val="000000"/>
                </a:solidFill>
                <a:effectLst/>
                <a:latin typeface="Calibri" panose="020F0502020204030204" pitchFamily="34" charset="0"/>
              </a:rPr>
              <a:t>Once it gets request, it will analyse risk factors i.e  system ip, location, timing m behaviour , based on risk factors and access policies, risk will be estimated i.e low, medium , high and based on actions configured in policies for high, medium, low risk, actions will be taken</a:t>
            </a:r>
            <a:endParaRPr lang="en-US" b="0">
              <a:effectLst/>
            </a:endParaRPr>
          </a:p>
          <a:p>
            <a:br>
              <a:rPr lang="en-US"/>
            </a:b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0" i="0">
                <a:solidFill>
                  <a:srgbClr val="222222"/>
                </a:solidFill>
                <a:effectLst/>
                <a:highlight>
                  <a:srgbClr val="FFFFFF"/>
                </a:highlight>
                <a:latin typeface="Noto serif" panose="02020600060500020200" pitchFamily="18" charset="0"/>
              </a:rPr>
              <a:t>Identity proofing is the process of verifying a person’s identity to confirm the authenticity and legitimacy of their actions. It is the foundational step in the identity and access management lifecycle, helping organizations to mitigate fraudulent activities. Methods of identity proofing may require the presentation of certain forms of evidence such as a passport, driving license, or </a:t>
            </a:r>
            <a:r>
              <a:rPr lang="en-US" b="1" i="0">
                <a:solidFill>
                  <a:srgbClr val="222222"/>
                </a:solidFill>
                <a:effectLst/>
                <a:highlight>
                  <a:srgbClr val="FFFFFF"/>
                </a:highlight>
                <a:latin typeface="Noto serif" panose="02020600060500020200" pitchFamily="18" charset="0"/>
              </a:rPr>
              <a:t>Social Security Number </a:t>
            </a:r>
            <a:r>
              <a:rPr lang="en-US" b="0" i="0">
                <a:solidFill>
                  <a:srgbClr val="222222"/>
                </a:solidFill>
                <a:effectLst/>
                <a:highlight>
                  <a:srgbClr val="FFFFFF"/>
                </a:highlight>
                <a:latin typeface="Noto serif" panose="02020600060500020200" pitchFamily="18" charset="0"/>
              </a:rPr>
              <a:t>(</a:t>
            </a:r>
            <a:r>
              <a:rPr lang="en-US" b="1" i="0">
                <a:solidFill>
                  <a:srgbClr val="222222"/>
                </a:solidFill>
                <a:effectLst/>
                <a:highlight>
                  <a:srgbClr val="FFFFFF"/>
                </a:highlight>
                <a:latin typeface="Noto serif" panose="02020600060500020200" pitchFamily="18" charset="0"/>
              </a:rPr>
              <a:t>SSN</a:t>
            </a:r>
            <a:r>
              <a:rPr lang="en-US" b="0" i="0">
                <a:solidFill>
                  <a:srgbClr val="222222"/>
                </a:solidFill>
                <a:effectLst/>
                <a:highlight>
                  <a:srgbClr val="FFFFFF"/>
                </a:highlight>
                <a:latin typeface="Noto serif" panose="02020600060500020200" pitchFamily="18" charset="0"/>
              </a:rPr>
              <a:t>) for identification.</a:t>
            </a:r>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23158"/>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Identity and Access Provisioning process</a:t>
            </a:r>
          </a:p>
          <a:p>
            <a:endParaRPr lang="en-US"/>
          </a:p>
          <a:p>
            <a:r>
              <a:rPr lang="en-US"/>
              <a:t>Provisioning</a:t>
            </a:r>
          </a:p>
          <a:p>
            <a:pPr marL="285750" indent="-285750">
              <a:lnSpc>
                <a:spcPct val="90000"/>
              </a:lnSpc>
              <a:buClr>
                <a:srgbClr val="404040"/>
              </a:buClr>
              <a:buSzPts val="2000"/>
              <a:buFont typeface="Arial" panose="020B0604020202020204" pitchFamily="34" charset="0"/>
              <a:buChar char="•"/>
            </a:pPr>
            <a:r>
              <a:rPr lang="en-US" sz="1200">
                <a:solidFill>
                  <a:srgbClr val="404040"/>
                </a:solidFill>
                <a:latin typeface="Open Sans"/>
                <a:ea typeface="Open Sans"/>
                <a:cs typeface="Open Sans"/>
                <a:sym typeface="Calibri"/>
              </a:rPr>
              <a:t>Create new accounts</a:t>
            </a:r>
            <a:endParaRPr lang="en-IN" sz="1200">
              <a:solidFill>
                <a:srgbClr val="404040"/>
              </a:solidFill>
              <a:latin typeface="Open Sans"/>
              <a:ea typeface="Open Sans"/>
              <a:cs typeface="Open Sans"/>
              <a:sym typeface="Calibri"/>
            </a:endParaRPr>
          </a:p>
          <a:p>
            <a:pPr marL="285750" indent="-285750">
              <a:lnSpc>
                <a:spcPct val="90000"/>
              </a:lnSpc>
              <a:buClr>
                <a:srgbClr val="404040"/>
              </a:buClr>
              <a:buSzPts val="2000"/>
              <a:buFont typeface="Arial" panose="020B0604020202020204" pitchFamily="34" charset="0"/>
              <a:buChar char="•"/>
            </a:pPr>
            <a:r>
              <a:rPr lang="en-US" sz="1200">
                <a:solidFill>
                  <a:srgbClr val="404040"/>
                </a:solidFill>
                <a:latin typeface="Open Sans"/>
                <a:ea typeface="Open Sans"/>
                <a:cs typeface="Open Sans"/>
                <a:sym typeface="Calibri"/>
              </a:rPr>
              <a:t>Provision them with appropriate rights and privileges.</a:t>
            </a:r>
          </a:p>
          <a:p>
            <a:pPr marL="285750" indent="-285750">
              <a:lnSpc>
                <a:spcPct val="90000"/>
              </a:lnSpc>
              <a:buClr>
                <a:srgbClr val="404040"/>
              </a:buClr>
              <a:buSzPts val="2000"/>
              <a:buFont typeface="Arial" panose="020B0604020202020204" pitchFamily="34" charset="0"/>
              <a:buChar char="•"/>
            </a:pPr>
            <a:endParaRPr lang="en-US" sz="1200">
              <a:solidFill>
                <a:srgbClr val="404040"/>
              </a:solidFill>
              <a:latin typeface="Open Sans"/>
              <a:ea typeface="Open Sans"/>
              <a:cs typeface="Open Sans"/>
              <a:sym typeface="Calibri"/>
            </a:endParaRPr>
          </a:p>
          <a:p>
            <a:pPr marL="285750" indent="-285750">
              <a:lnSpc>
                <a:spcPct val="90000"/>
              </a:lnSpc>
              <a:buClr>
                <a:srgbClr val="404040"/>
              </a:buClr>
              <a:buSzPts val="2000"/>
              <a:buFont typeface="Arial" panose="020B0604020202020204" pitchFamily="34" charset="0"/>
              <a:buChar char="•"/>
            </a:pPr>
            <a:r>
              <a:rPr lang="en-US" sz="1200">
                <a:solidFill>
                  <a:srgbClr val="404040"/>
                </a:solidFill>
                <a:latin typeface="Open Sans"/>
                <a:ea typeface="Open Sans"/>
                <a:cs typeface="Open Sans"/>
                <a:sym typeface="Calibri"/>
              </a:rPr>
              <a:t>Review</a:t>
            </a:r>
          </a:p>
          <a:p>
            <a:pPr marL="285750" lvl="0" indent="-285750">
              <a:lnSpc>
                <a:spcPct val="90000"/>
              </a:lnSpc>
              <a:buClr>
                <a:srgbClr val="404040"/>
              </a:buClr>
              <a:buSzPts val="2000"/>
              <a:buFont typeface="Arial" panose="020B0604020202020204" pitchFamily="34" charset="0"/>
              <a:buChar char="•"/>
            </a:pPr>
            <a:r>
              <a:rPr lang="en-US" sz="1200">
                <a:solidFill>
                  <a:srgbClr val="404040"/>
                </a:solidFill>
                <a:latin typeface="Open Sans"/>
                <a:ea typeface="Open Sans"/>
                <a:cs typeface="Open Sans"/>
              </a:rPr>
              <a:t>Check accounts periodically</a:t>
            </a:r>
            <a:endParaRPr lang="en-IN" sz="1200">
              <a:solidFill>
                <a:srgbClr val="404040"/>
              </a:solidFill>
              <a:latin typeface="Open Sans"/>
              <a:ea typeface="Open Sans"/>
              <a:cs typeface="Open Sans"/>
            </a:endParaRPr>
          </a:p>
          <a:p>
            <a:pPr marL="285750" lvl="0" indent="-285750">
              <a:lnSpc>
                <a:spcPct val="90000"/>
              </a:lnSpc>
              <a:buClr>
                <a:srgbClr val="404040"/>
              </a:buClr>
              <a:buSzPts val="2000"/>
              <a:buFont typeface="Arial" panose="020B0604020202020204" pitchFamily="34" charset="0"/>
              <a:buChar char="•"/>
            </a:pPr>
            <a:r>
              <a:rPr lang="en-US" sz="1200">
                <a:solidFill>
                  <a:srgbClr val="404040"/>
                </a:solidFill>
                <a:latin typeface="Open Sans"/>
                <a:ea typeface="Open Sans"/>
                <a:cs typeface="Open Sans"/>
              </a:rPr>
              <a:t>Disable inactive accounts</a:t>
            </a:r>
            <a:endParaRPr lang="en-IN" sz="1200">
              <a:solidFill>
                <a:srgbClr val="404040"/>
              </a:solidFill>
              <a:latin typeface="Open Sans"/>
              <a:ea typeface="Open Sans"/>
              <a:cs typeface="Open Sans"/>
            </a:endParaRPr>
          </a:p>
          <a:p>
            <a:pPr marL="285750" lvl="0" indent="-285750">
              <a:lnSpc>
                <a:spcPct val="90000"/>
              </a:lnSpc>
              <a:buClr>
                <a:srgbClr val="404040"/>
              </a:buClr>
              <a:buSzPts val="2000"/>
              <a:buFont typeface="Arial" panose="020B0604020202020204" pitchFamily="34" charset="0"/>
              <a:buChar char="•"/>
            </a:pPr>
            <a:r>
              <a:rPr lang="en-US" sz="1200">
                <a:solidFill>
                  <a:srgbClr val="404040"/>
                </a:solidFill>
                <a:latin typeface="Open Sans"/>
                <a:ea typeface="Open Sans"/>
                <a:cs typeface="Open Sans"/>
              </a:rPr>
              <a:t>Check for excessive and creeping privileges</a:t>
            </a:r>
            <a:endParaRPr lang="en-IN" sz="1200">
              <a:solidFill>
                <a:srgbClr val="404040"/>
              </a:solidFill>
              <a:latin typeface="Open Sans"/>
              <a:ea typeface="Open Sans"/>
              <a:cs typeface="Open Sans"/>
            </a:endParaRPr>
          </a:p>
          <a:p>
            <a:pPr marL="285750" indent="-285750">
              <a:lnSpc>
                <a:spcPct val="90000"/>
              </a:lnSpc>
              <a:buClr>
                <a:srgbClr val="404040"/>
              </a:buClr>
              <a:buSzPts val="2000"/>
              <a:buFont typeface="Arial" panose="020B0604020202020204" pitchFamily="34" charset="0"/>
              <a:buChar char="•"/>
            </a:pPr>
            <a:endParaRPr lang="en-US" sz="1200">
              <a:solidFill>
                <a:srgbClr val="404040"/>
              </a:solidFill>
              <a:latin typeface="Open Sans"/>
              <a:ea typeface="Open Sans"/>
              <a:cs typeface="Open Sans"/>
              <a:sym typeface="Calibri"/>
            </a:endParaRPr>
          </a:p>
          <a:p>
            <a:pPr marL="285750" indent="-285750">
              <a:lnSpc>
                <a:spcPct val="90000"/>
              </a:lnSpc>
              <a:buClr>
                <a:srgbClr val="404040"/>
              </a:buClr>
              <a:buSzPts val="2000"/>
              <a:buFont typeface="Arial" panose="020B0604020202020204" pitchFamily="34" charset="0"/>
              <a:buChar char="•"/>
            </a:pPr>
            <a:r>
              <a:rPr lang="en-US" sz="1200">
                <a:solidFill>
                  <a:srgbClr val="404040"/>
                </a:solidFill>
                <a:latin typeface="Open Sans"/>
                <a:ea typeface="Open Sans"/>
                <a:cs typeface="Open Sans"/>
                <a:sym typeface="Calibri"/>
              </a:rPr>
              <a:t>Revocation-</a:t>
            </a:r>
            <a:r>
              <a:rPr lang="en-US" sz="1200">
                <a:solidFill>
                  <a:srgbClr val="404040"/>
                </a:solidFill>
                <a:latin typeface="Open Sans"/>
                <a:ea typeface="Open Sans"/>
                <a:cs typeface="Open Sans"/>
              </a:rPr>
              <a:t>Disable an account as soon as an employee leaves</a:t>
            </a:r>
            <a:endParaRPr lang="en-IN" sz="1200">
              <a:solidFill>
                <a:srgbClr val="404040"/>
              </a:solidFill>
              <a:latin typeface="Open Sans"/>
              <a:ea typeface="Open Sans"/>
              <a:cs typeface="Open Sans"/>
            </a:endParaRPr>
          </a:p>
          <a:p>
            <a:pPr marL="285750" indent="-285750">
              <a:lnSpc>
                <a:spcPct val="90000"/>
              </a:lnSpc>
              <a:buClr>
                <a:srgbClr val="404040"/>
              </a:buClr>
              <a:buSzPts val="2000"/>
              <a:buFont typeface="Arial" panose="020B0604020202020204" pitchFamily="34" charset="0"/>
              <a:buChar char="•"/>
            </a:pPr>
            <a:r>
              <a:rPr lang="en-US" sz="1200">
                <a:solidFill>
                  <a:srgbClr val="404040"/>
                </a:solidFill>
                <a:latin typeface="Open Sans"/>
                <a:ea typeface="Open Sans"/>
                <a:cs typeface="Open Sans"/>
              </a:rPr>
              <a:t>Set account expiry date for temporary accounts</a:t>
            </a:r>
            <a:endParaRPr lang="en-IN" sz="1200">
              <a:solidFill>
                <a:srgbClr val="404040"/>
              </a:solidFill>
              <a:latin typeface="Open Sans"/>
              <a:ea typeface="Open Sans"/>
              <a:cs typeface="Open Sans"/>
            </a:endParaRPr>
          </a:p>
          <a:p>
            <a:pPr marL="285750" indent="-285750">
              <a:lnSpc>
                <a:spcPct val="90000"/>
              </a:lnSpc>
              <a:buClr>
                <a:srgbClr val="404040"/>
              </a:buClr>
              <a:buSzPts val="2000"/>
              <a:buFont typeface="Arial" panose="020B0604020202020204" pitchFamily="34" charset="0"/>
              <a:buChar char="•"/>
            </a:pPr>
            <a:r>
              <a:rPr lang="en-US" sz="1200">
                <a:solidFill>
                  <a:srgbClr val="404040"/>
                </a:solidFill>
                <a:latin typeface="Open Sans"/>
                <a:ea typeface="Open Sans"/>
                <a:cs typeface="Open Sans"/>
              </a:rPr>
              <a:t>Delete an expired account as per organization policy</a:t>
            </a:r>
            <a:endParaRPr lang="en-IN" sz="1200">
              <a:solidFill>
                <a:srgbClr val="404040"/>
              </a:solidFill>
              <a:latin typeface="Open Sans"/>
              <a:ea typeface="Open Sans"/>
              <a:cs typeface="Open Sans"/>
            </a:endParaRPr>
          </a:p>
          <a:p>
            <a:pPr marL="285750" indent="-285750">
              <a:lnSpc>
                <a:spcPct val="90000"/>
              </a:lnSpc>
              <a:buClr>
                <a:srgbClr val="404040"/>
              </a:buClr>
              <a:buSzPts val="2000"/>
              <a:buFont typeface="Arial" panose="020B0604020202020204" pitchFamily="34" charset="0"/>
              <a:buChar char="•"/>
            </a:pPr>
            <a:endParaRPr lang="en-US" sz="1200">
              <a:solidFill>
                <a:srgbClr val="404040"/>
              </a:solidFill>
              <a:latin typeface="Open Sans"/>
              <a:ea typeface="Open Sans"/>
              <a:cs typeface="Open Sans"/>
              <a:sym typeface="Calibri"/>
            </a:endParaRPr>
          </a:p>
          <a:p>
            <a:pPr marL="285750" indent="-285750">
              <a:lnSpc>
                <a:spcPct val="90000"/>
              </a:lnSpc>
              <a:buClr>
                <a:srgbClr val="404040"/>
              </a:buClr>
              <a:buSzPts val="2000"/>
              <a:buFont typeface="Arial" panose="020B0604020202020204" pitchFamily="34" charset="0"/>
              <a:buChar char="•"/>
            </a:pP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4623440"/>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400"/>
              <a:buNone/>
            </a:pPr>
            <a:r>
              <a:rPr lang="en-IN"/>
              <a:t>Trainer Notes: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Service accounts are accounts created specifically to be used by services, applications, and virtual machines. The service accounts usually have elevated privileges and</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access to business-critical applications and data.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Regular review or audit of the service accounts will help identify unusual behaviors that may indicate a breach or misuse.</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Policies generally dictate when these accounts should be reviewed, deactivated, or deleted.</a:t>
            </a:r>
          </a:p>
          <a:p>
            <a:pPr marL="228600" lvl="0" indent="-228600" algn="l" rtl="0">
              <a:lnSpc>
                <a:spcPct val="100000"/>
              </a:lnSpc>
              <a:spcBef>
                <a:spcPts val="0"/>
              </a:spcBef>
              <a:spcAft>
                <a:spcPts val="0"/>
              </a:spcAft>
              <a:buSzPts val="1400"/>
              <a:buFont typeface="Arial" panose="020B0604020202020204" pitchFamily="34" charset="0"/>
              <a:buChar char="•"/>
            </a:pPr>
            <a:r>
              <a:rPr lang="en-US" sz="1200">
                <a:solidFill>
                  <a:srgbClr val="3F3F3F"/>
                </a:solidFill>
                <a:latin typeface="Open Sans"/>
                <a:ea typeface="Open Sans"/>
                <a:cs typeface="Open Sans"/>
                <a:sym typeface="Open Sans"/>
              </a:rPr>
              <a:t>User access review is a periodic review of access rights for all organization's employees and vendors. This can help identify excessive or creeping privileges</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A privileged account is defined as an account that has more privileges than normal user accounts.</a:t>
            </a:r>
            <a:endParaRPr lang="en-US" sz="3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Superuser accounts are highly privileged accounts, such as administrator (in Windows environments) or root (in Unix or Linux environments). </a:t>
            </a:r>
            <a:endParaRPr lang="en-US" sz="3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In Unix and Linux systems, the sudo command allows a normal user to temporarily gain root privileges for only a single command use.</a:t>
            </a:r>
            <a:endParaRPr lang="en-US" sz="3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Service accounts are accounts created specifically to be used by services, applications and virtual machines.</a:t>
            </a:r>
            <a:endParaRPr lang="en-US" sz="3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1200">
                <a:solidFill>
                  <a:srgbClr val="3F3F3F"/>
                </a:solidFill>
                <a:latin typeface="Open Sans"/>
                <a:ea typeface="Open Sans"/>
                <a:cs typeface="Open Sans"/>
                <a:sym typeface="Open Sans"/>
              </a:rPr>
              <a:t>Administrators often assign full administrative privileges to these service accounts without considering the principle of least privilege. If an attacker manages to compromise the application, they can potentially gain full administrative privileges of the service account. </a:t>
            </a:r>
          </a:p>
          <a:p>
            <a:pPr marL="0" lvl="0" indent="0" algn="l" rtl="0">
              <a:spcBef>
                <a:spcPts val="0"/>
              </a:spcBef>
              <a:spcAft>
                <a:spcPts val="0"/>
              </a:spcAft>
              <a:buNone/>
            </a:pPr>
            <a:endParaRPr/>
          </a:p>
        </p:txBody>
      </p:sp>
      <p:sp>
        <p:nvSpPr>
          <p:cNvPr id="273" name="Google Shape;27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eb17bb5ea5_0_3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Privilege escalation occurs when a malicious user gains a higher level of permissions, access, or privileges than initially assigned. </a:t>
            </a:r>
            <a:endParaRPr/>
          </a:p>
          <a:p>
            <a:pPr marL="0" lvl="0" indent="0" algn="l" rtl="0">
              <a:lnSpc>
                <a:spcPct val="100000"/>
              </a:lnSpc>
              <a:spcBef>
                <a:spcPts val="0"/>
              </a:spcBef>
              <a:spcAft>
                <a:spcPts val="0"/>
              </a:spcAft>
              <a:buClr>
                <a:schemeClr val="dk1"/>
              </a:buClr>
              <a:buSzPts val="1100"/>
              <a:buFont typeface="Arial"/>
              <a:buNone/>
            </a:pPr>
            <a:r>
              <a:rPr lang="en-US"/>
              <a:t>Privilege escalation can occur due to administrative oversight through identity theft or credential compromise, such as keystroke capturing or password cracking.</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065" name="Google Shape;1065;geb17bb5ea5_0_3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0" lvl="0" indent="0" algn="l" rtl="0">
              <a:lnSpc>
                <a:spcPct val="100000"/>
              </a:lnSpc>
              <a:spcBef>
                <a:spcPts val="0"/>
              </a:spcBef>
              <a:spcAft>
                <a:spcPts val="0"/>
              </a:spcAft>
              <a:buClr>
                <a:schemeClr val="dk1"/>
              </a:buClr>
              <a:buSzPts val="1200"/>
              <a:buFont typeface="Calibri"/>
              <a:buNone/>
            </a:pPr>
            <a:r>
              <a:rPr lang="en-IN"/>
              <a:t>Explain the table given on the slide.</a:t>
            </a:r>
          </a:p>
          <a:p>
            <a:pPr marL="0" lvl="0" indent="0" algn="l" rtl="0">
              <a:lnSpc>
                <a:spcPct val="100000"/>
              </a:lnSpc>
              <a:spcBef>
                <a:spcPts val="0"/>
              </a:spcBef>
              <a:spcAft>
                <a:spcPts val="0"/>
              </a:spcAft>
              <a:buClr>
                <a:schemeClr val="dk1"/>
              </a:buClr>
              <a:buSzPts val="1200"/>
              <a:buFont typeface="Calibri"/>
              <a:buNone/>
            </a:pPr>
            <a:endParaRPr lang="en-IN"/>
          </a:p>
          <a:p>
            <a:pPr rtl="0">
              <a:spcBef>
                <a:spcPts val="0"/>
              </a:spcBef>
              <a:spcAft>
                <a:spcPts val="0"/>
              </a:spcAft>
            </a:pPr>
            <a:r>
              <a:rPr lang="en-US" sz="1800" b="0" i="0" u="none" strike="noStrike">
                <a:solidFill>
                  <a:srgbClr val="000000"/>
                </a:solidFill>
                <a:effectLst/>
                <a:latin typeface="Calibri" panose="020F0502020204030204" pitchFamily="34" charset="0"/>
              </a:rPr>
              <a:t>The IEEE 802.11ax is the latest Wi-Fi standard which was approved on February 9, 2021.</a:t>
            </a:r>
            <a:endParaRPr lang="en-US" b="0">
              <a:effectLst/>
            </a:endParaRPr>
          </a:p>
          <a:p>
            <a:pPr rtl="0">
              <a:spcBef>
                <a:spcPts val="1000"/>
              </a:spcBef>
              <a:spcAft>
                <a:spcPts val="0"/>
              </a:spcAft>
            </a:pPr>
            <a:r>
              <a:rPr lang="en-US" sz="1800" b="0" i="0" u="none" strike="noStrike">
                <a:solidFill>
                  <a:srgbClr val="000000"/>
                </a:solidFill>
                <a:effectLst/>
                <a:latin typeface="Calibri" panose="020F0502020204030204" pitchFamily="34" charset="0"/>
              </a:rPr>
              <a:t>It is marketed as Wi-Fi 6 (for 2.4 GHz and 5 GHz bands) and Wi-Fi 6E (for the much wider 6 GHz band) by the Wi-Fi Alliance.</a:t>
            </a:r>
            <a:endParaRPr lang="en-US" b="0">
              <a:effectLst/>
            </a:endParaRPr>
          </a:p>
          <a:p>
            <a:pPr rtl="0">
              <a:spcBef>
                <a:spcPts val="1000"/>
              </a:spcBef>
              <a:spcAft>
                <a:spcPts val="0"/>
              </a:spcAft>
            </a:pPr>
            <a:r>
              <a:rPr lang="en-US" sz="1800" b="0" i="0" u="none" strike="noStrike">
                <a:solidFill>
                  <a:srgbClr val="000000"/>
                </a:solidFill>
                <a:effectLst/>
                <a:latin typeface="Calibri" panose="020F0502020204030204" pitchFamily="34" charset="0"/>
              </a:rPr>
              <a:t>Wi-Fi 6 can support a maximum speed of 10Gbps.</a:t>
            </a:r>
            <a:endParaRPr lang="en-US" b="0">
              <a:effectLst/>
            </a:endParaRPr>
          </a:p>
          <a:p>
            <a:pPr rtl="0">
              <a:spcBef>
                <a:spcPts val="1000"/>
              </a:spcBef>
              <a:spcAft>
                <a:spcPts val="0"/>
              </a:spcAft>
            </a:pPr>
            <a:r>
              <a:rPr lang="en-US" sz="1800" b="0" i="0" u="none" strike="noStrike">
                <a:solidFill>
                  <a:srgbClr val="000000"/>
                </a:solidFill>
                <a:effectLst/>
                <a:latin typeface="Calibri" panose="020F0502020204030204" pitchFamily="34" charset="0"/>
              </a:rPr>
              <a:t>It uses orthogonal frequency-division multiple access (OFDMA) to reduce overhead and latency. </a:t>
            </a:r>
            <a:endParaRPr lang="en-US" b="0">
              <a:effectLst/>
            </a:endParaRPr>
          </a:p>
          <a:p>
            <a:pPr rtl="0">
              <a:spcBef>
                <a:spcPts val="1000"/>
              </a:spcBef>
              <a:spcAft>
                <a:spcPts val="0"/>
              </a:spcAft>
            </a:pPr>
            <a:r>
              <a:rPr lang="en-US" sz="1800" b="0" i="0" u="none" strike="noStrike">
                <a:solidFill>
                  <a:srgbClr val="000000"/>
                </a:solidFill>
                <a:effectLst/>
                <a:latin typeface="Calibri" panose="020F0502020204030204" pitchFamily="34" charset="0"/>
              </a:rPr>
              <a:t>It also uses Multi-user MIMO (MU-MIMO) MU-MIMO for both in the downlink and uplink to further increase throughput.</a:t>
            </a:r>
            <a:endParaRPr lang="en-US" b="0">
              <a:effectLst/>
            </a:endParaRPr>
          </a:p>
          <a:p>
            <a:br>
              <a:rPr lang="en-US" b="0">
                <a:effectLst/>
              </a:rPr>
            </a:br>
            <a:endParaRPr/>
          </a:p>
        </p:txBody>
      </p:sp>
      <p:sp>
        <p:nvSpPr>
          <p:cNvPr id="293" name="Google Shape;2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eb17bb5ea5_0_4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Horizontal privilege escalation occurs when an attacker gains the rights and privileges of another user with similar privileges. </a:t>
            </a:r>
            <a:endParaRPr/>
          </a:p>
          <a:p>
            <a:pPr marL="0" lvl="0" indent="0" algn="l" rtl="0">
              <a:lnSpc>
                <a:spcPct val="100000"/>
              </a:lnSpc>
              <a:spcBef>
                <a:spcPts val="0"/>
              </a:spcBef>
              <a:spcAft>
                <a:spcPts val="0"/>
              </a:spcAft>
              <a:buClr>
                <a:schemeClr val="dk1"/>
              </a:buClr>
              <a:buSzPts val="1100"/>
              <a:buFont typeface="Arial"/>
              <a:buNone/>
            </a:pPr>
            <a:r>
              <a:rPr lang="en-US"/>
              <a:t>This action is referred to as “account takeover.”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079" name="Google Shape;1079;geb17bb5ea5_0_4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eb17bb5ea5_0_5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Horizontal privilege escalation occurs when an attacker gains the rights and privileges of another user with similar privileges. </a:t>
            </a:r>
            <a:endParaRPr/>
          </a:p>
          <a:p>
            <a:pPr marL="0" lvl="0" indent="0" algn="l" rtl="0">
              <a:lnSpc>
                <a:spcPct val="100000"/>
              </a:lnSpc>
              <a:spcBef>
                <a:spcPts val="0"/>
              </a:spcBef>
              <a:spcAft>
                <a:spcPts val="0"/>
              </a:spcAft>
              <a:buSzPts val="1100"/>
              <a:buNone/>
            </a:pPr>
            <a:r>
              <a:rPr lang="en-US"/>
              <a:t>This action is referred to as “account takeover.”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1098" name="Google Shape;1098;geb17bb5ea5_0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eb17bb5ea5_0_6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Measures to minimize privilege escalation attacks:</a:t>
            </a:r>
            <a:endParaRPr/>
          </a:p>
          <a:p>
            <a:pPr marL="0" lvl="0" indent="0" algn="l" rtl="0">
              <a:lnSpc>
                <a:spcPct val="100000"/>
              </a:lnSpc>
              <a:spcBef>
                <a:spcPts val="0"/>
              </a:spcBef>
              <a:spcAft>
                <a:spcPts val="0"/>
              </a:spcAft>
              <a:buSzPts val="1100"/>
              <a:buNone/>
            </a:pPr>
            <a:r>
              <a:rPr lang="en-US"/>
              <a:t>Use multi-factor authentication.</a:t>
            </a:r>
            <a:endParaRPr/>
          </a:p>
          <a:p>
            <a:pPr marL="0" lvl="0" indent="0" algn="l" rtl="0">
              <a:lnSpc>
                <a:spcPct val="100000"/>
              </a:lnSpc>
              <a:spcBef>
                <a:spcPts val="0"/>
              </a:spcBef>
              <a:spcAft>
                <a:spcPts val="0"/>
              </a:spcAft>
              <a:buSzPts val="1100"/>
              <a:buNone/>
            </a:pPr>
            <a:r>
              <a:rPr lang="en-US"/>
              <a:t>Minimize the number and scope of the privileged accounts.</a:t>
            </a:r>
            <a:endParaRPr/>
          </a:p>
          <a:p>
            <a:pPr marL="0" lvl="0" indent="0" algn="l" rtl="0">
              <a:lnSpc>
                <a:spcPct val="100000"/>
              </a:lnSpc>
              <a:spcBef>
                <a:spcPts val="0"/>
              </a:spcBef>
              <a:spcAft>
                <a:spcPts val="0"/>
              </a:spcAft>
              <a:buSzPts val="1100"/>
              <a:buNone/>
            </a:pPr>
            <a:r>
              <a:rPr lang="en-US"/>
              <a:t>Follow the principle of least privilege.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1115" name="Google Shape;1115;geb17bb5ea5_0_6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eb17bb5ea5_0_6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Enable continuous monitoring of privileged accounts, and keep detailed log of their activities</a:t>
            </a:r>
            <a:endParaRPr/>
          </a:p>
          <a:p>
            <a:pPr marL="0" lvl="0" indent="0" algn="l" rtl="0">
              <a:lnSpc>
                <a:spcPct val="100000"/>
              </a:lnSpc>
              <a:spcBef>
                <a:spcPts val="0"/>
              </a:spcBef>
              <a:spcAft>
                <a:spcPts val="0"/>
              </a:spcAft>
              <a:buClr>
                <a:schemeClr val="dk1"/>
              </a:buClr>
              <a:buSzPts val="1100"/>
              <a:buFont typeface="Arial"/>
              <a:buNone/>
            </a:pPr>
            <a:r>
              <a:rPr lang="en-US"/>
              <a:t>Analyze each privileged user or account to identify and address any risks, potential threats, sources, and attacker’s intents</a:t>
            </a:r>
            <a:endParaRPr/>
          </a:p>
          <a:p>
            <a:pPr marL="0" lvl="0" indent="0" algn="l" rtl="0">
              <a:lnSpc>
                <a:spcPct val="100000"/>
              </a:lnSpc>
              <a:spcBef>
                <a:spcPts val="0"/>
              </a:spcBef>
              <a:spcAft>
                <a:spcPts val="0"/>
              </a:spcAft>
              <a:buSzPts val="1100"/>
              <a:buNone/>
            </a:pPr>
            <a:r>
              <a:rPr lang="en-US"/>
              <a:t>Prevent sharing of privileged accounts and credentials</a:t>
            </a:r>
            <a:endParaRPr/>
          </a:p>
        </p:txBody>
      </p:sp>
      <p:sp>
        <p:nvSpPr>
          <p:cNvPr id="1126" name="Google Shape;1126;geb17bb5ea5_0_6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ec9060b382_0_6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Active Directory (AD) is a proprietary directory service developed by Microsoft for Windows domain networks.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2048" name="Google Shape;2048;gec9060b382_0_6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ec9060b382_0_7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It is included in most Windows Server operating systems and enables administrators to manage permissions and access to network resources.</a:t>
            </a:r>
            <a:endParaRPr/>
          </a:p>
          <a:p>
            <a:pPr marL="0" lvl="0" indent="0" algn="l" rtl="0">
              <a:lnSpc>
                <a:spcPct val="100000"/>
              </a:lnSpc>
              <a:spcBef>
                <a:spcPts val="0"/>
              </a:spcBef>
              <a:spcAft>
                <a:spcPts val="0"/>
              </a:spcAft>
              <a:buSzPts val="1100"/>
              <a:buNone/>
            </a:pPr>
            <a:r>
              <a:rPr lang="en-US"/>
              <a:t>Active Directory uses Lightweight Directory Access Protocol (LDAP) versions 2 and 3, Microsoft's version of Kerberos, and DNS.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2059" name="Google Shape;2059;gec9060b382_0_7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ec9060b382_0_7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 domain controller is a server that runs the Active Directory Domain Services (AD DS).</a:t>
            </a:r>
            <a:endParaRPr/>
          </a:p>
          <a:p>
            <a:pPr marL="0" lvl="0" indent="0" algn="l" rtl="0">
              <a:lnSpc>
                <a:spcPct val="100000"/>
              </a:lnSpc>
              <a:spcBef>
                <a:spcPts val="0"/>
              </a:spcBef>
              <a:spcAft>
                <a:spcPts val="0"/>
              </a:spcAft>
              <a:buClr>
                <a:schemeClr val="dk1"/>
              </a:buClr>
              <a:buSzPts val="1100"/>
              <a:buFont typeface="Arial"/>
              <a:buNone/>
            </a:pPr>
            <a:r>
              <a:rPr lang="en-US"/>
              <a:t>Active Directory Domain Services (AD DS) stores information about members of the domain, including devices and users.</a:t>
            </a:r>
            <a:endParaRPr/>
          </a:p>
          <a:p>
            <a:pPr marL="0" lvl="0" indent="0" algn="l" rtl="0">
              <a:lnSpc>
                <a:spcPct val="100000"/>
              </a:lnSpc>
              <a:spcBef>
                <a:spcPts val="0"/>
              </a:spcBef>
              <a:spcAft>
                <a:spcPts val="0"/>
              </a:spcAft>
              <a:buClr>
                <a:schemeClr val="dk1"/>
              </a:buClr>
              <a:buSzPts val="1100"/>
              <a:buFont typeface="Arial"/>
              <a:buNone/>
            </a:pPr>
            <a:r>
              <a:rPr lang="en-US"/>
              <a:t>A domain controller authenticates users and authorizes actions, verifies their credentials, and defines their access rights.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2075" name="Google Shape;2075;gec9060b382_0_7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ec9060b382_0_5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Lightweight Directory Access Protocol (LDAP) is an open, vendor-neutral, industry-standard directory service based on the X.500 Directory Access Protocol standard developed by the ITU-T. </a:t>
            </a:r>
            <a:endParaRPr/>
          </a:p>
          <a:p>
            <a:pPr marL="0" lvl="0" indent="0" algn="l" rtl="0">
              <a:lnSpc>
                <a:spcPct val="100000"/>
              </a:lnSpc>
              <a:spcBef>
                <a:spcPts val="0"/>
              </a:spcBef>
              <a:spcAft>
                <a:spcPts val="0"/>
              </a:spcAft>
              <a:buClr>
                <a:schemeClr val="dk1"/>
              </a:buClr>
              <a:buSzPts val="1100"/>
              <a:buFont typeface="Arial"/>
              <a:buNone/>
            </a:pPr>
            <a:r>
              <a:rPr lang="en-US"/>
              <a:t>The LDAP directory service is based on a client-server model.</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935" name="Google Shape;1935;gec9060b382_0_5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1774647"/>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ec9060b382_0_6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LDAP is used for accessing and maintaining distributed directory information services over an Internet Protocol (IP) network.</a:t>
            </a:r>
            <a:endParaRPr/>
          </a:p>
          <a:p>
            <a:pPr marL="0" lvl="0" indent="0" algn="l" rtl="0">
              <a:lnSpc>
                <a:spcPct val="100000"/>
              </a:lnSpc>
              <a:spcBef>
                <a:spcPts val="0"/>
              </a:spcBef>
              <a:spcAft>
                <a:spcPts val="0"/>
              </a:spcAft>
              <a:buSzPts val="1100"/>
              <a:buNone/>
            </a:pPr>
            <a:r>
              <a:rPr lang="en-US"/>
              <a:t>LDAP is often used for authentication and storing information about users, groups, and applications.</a:t>
            </a:r>
            <a:endParaRPr/>
          </a:p>
        </p:txBody>
      </p:sp>
      <p:sp>
        <p:nvSpPr>
          <p:cNvPr id="1948" name="Google Shape;1948;gec9060b382_0_6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6377489"/>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gec9060b382_0_6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 directory is similar to a database, but tends to contain more descriptive, attribute-based information. </a:t>
            </a:r>
            <a:endParaRPr/>
          </a:p>
          <a:p>
            <a:pPr marL="0" lvl="0" indent="0" algn="l" rtl="0">
              <a:lnSpc>
                <a:spcPct val="100000"/>
              </a:lnSpc>
              <a:spcBef>
                <a:spcPts val="0"/>
              </a:spcBef>
              <a:spcAft>
                <a:spcPts val="0"/>
              </a:spcAft>
              <a:buClr>
                <a:schemeClr val="dk1"/>
              </a:buClr>
              <a:buSzPts val="1100"/>
              <a:buFont typeface="Arial"/>
              <a:buNone/>
            </a:pPr>
            <a:r>
              <a:rPr lang="en-US"/>
              <a:t>The LDAP directory is a hierarchical tree structure, and the topmost entry in a directory is known as the root entry. </a:t>
            </a:r>
            <a:endParaRPr/>
          </a:p>
          <a:p>
            <a:pPr marL="0" lvl="0" indent="0" algn="l" rtl="0">
              <a:lnSpc>
                <a:spcPct val="100000"/>
              </a:lnSpc>
              <a:spcBef>
                <a:spcPts val="0"/>
              </a:spcBef>
              <a:spcAft>
                <a:spcPts val="0"/>
              </a:spcAft>
              <a:buClr>
                <a:schemeClr val="dk1"/>
              </a:buClr>
              <a:buSzPts val="1100"/>
              <a:buFont typeface="Arial"/>
              <a:buNone/>
            </a:pPr>
            <a:r>
              <a:rPr lang="en-US"/>
              <a:t>The root entry normally represents the organization that owns the directory.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
        <p:nvSpPr>
          <p:cNvPr id="1982" name="Google Shape;1982;gec9060b382_0_6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3971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2c9baa681_0_1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Trainer Notes:</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IEEE Wireless Standards:</a:t>
            </a:r>
          </a:p>
          <a:p>
            <a:pPr marL="342900" lvl="1" indent="-342900">
              <a:lnSpc>
                <a:spcPct val="114000"/>
              </a:lnSpc>
              <a:buClr>
                <a:srgbClr val="3F3F3F"/>
              </a:buClr>
              <a:buSzPts val="2200"/>
              <a:buFont typeface="Arial" panose="020B0604020202020204" pitchFamily="34" charset="0"/>
              <a:buChar cha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IEEE 802.11 refers to a family of specifications for WLANs developed by a working group of the IEEE. </a:t>
            </a:r>
          </a:p>
          <a:p>
            <a:pPr marL="342900" marR="0" lvl="1" indent="-342900" algn="l" defTabSz="914400" rtl="0" eaLnBrk="1" fontAlgn="auto" latinLnBrk="0" hangingPunct="1">
              <a:lnSpc>
                <a:spcPct val="114000"/>
              </a:lnSpc>
              <a:spcBef>
                <a:spcPts val="0"/>
              </a:spcBef>
              <a:spcAft>
                <a:spcPts val="0"/>
              </a:spcAft>
              <a:buClr>
                <a:srgbClr val="3F3F3F"/>
              </a:buClr>
              <a:buSzPts val="2200"/>
              <a:buFont typeface="Arial" panose="020B0604020202020204" pitchFamily="34" charset="0"/>
              <a:buChar char="•"/>
              <a:tabLst/>
              <a:defRP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Wireless standards, primarily governed by the IEEE 802.11 series, define the protocols and specifications for wireless networks. These standards ensure compatibility between different devices and manufacturers, enabling seamless communication</a:t>
            </a:r>
            <a:r>
              <a:rPr lang="en-US" sz="1600"/>
              <a:t>.</a:t>
            </a:r>
            <a:endPar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lnSpc>
                <a:spcPct val="114000"/>
              </a:lnSpc>
              <a:buClr>
                <a:srgbClr val="3F3F3F"/>
              </a:buClr>
              <a:buSzPts val="2200"/>
              <a:buFont typeface="Arial" panose="020B0604020202020204" pitchFamily="34" charset="0"/>
              <a:buChar cha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It also generically refers to the IEEE Committee responsible for setting various wireless LAN standards.</a:t>
            </a:r>
            <a:r>
              <a:rPr lang="en-US" sz="1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                  </a:t>
            </a:r>
            <a:endPar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00000"/>
              </a:lnSpc>
              <a:spcBef>
                <a:spcPts val="0"/>
              </a:spcBef>
              <a:spcAft>
                <a:spcPts val="0"/>
              </a:spcAft>
              <a:buClr>
                <a:schemeClr val="dk1"/>
              </a:buClr>
              <a:buSzPts val="12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Spread-Spectrum Technologies:</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a:solidFill>
                  <a:schemeClr val="tx1">
                    <a:lumMod val="75000"/>
                    <a:lumOff val="25000"/>
                  </a:schemeClr>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32"/>
                  </a:ext>
                </a:extLst>
              </a:rPr>
              <a:t>Spread spectrum uses a radio transmission mode that broadcasts signals over a range of frequencies. </a:t>
            </a:r>
            <a:endParaRPr lang="en-US" sz="1200">
              <a:solidFill>
                <a:schemeClr val="tx1">
                  <a:lumMod val="75000"/>
                  <a:lumOff val="25000"/>
                </a:schemeClr>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33"/>
                </a:ext>
              </a:extLst>
            </a:endParaRPr>
          </a:p>
          <a:p>
            <a:pPr marL="0" lvl="0" indent="0" algn="l" rtl="0">
              <a:lnSpc>
                <a:spcPct val="100000"/>
              </a:lnSpc>
              <a:spcBef>
                <a:spcPts val="0"/>
              </a:spcBef>
              <a:spcAft>
                <a:spcPts val="0"/>
              </a:spcAft>
              <a:buClr>
                <a:schemeClr val="dk1"/>
              </a:buClr>
              <a:buSzPts val="1200"/>
              <a:buFont typeface="Calibri"/>
              <a:buNone/>
            </a:pPr>
            <a:endParaRPr lang="en-US"/>
          </a:p>
        </p:txBody>
      </p:sp>
      <p:sp>
        <p:nvSpPr>
          <p:cNvPr id="270" name="Google Shape;270;g92c9baa68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0" i="0">
                <a:solidFill>
                  <a:srgbClr val="222222"/>
                </a:solidFill>
                <a:effectLst/>
                <a:highlight>
                  <a:srgbClr val="FFFFFF"/>
                </a:highlight>
                <a:latin typeface="Noto serif" panose="02020600060500020200" pitchFamily="18" charset="0"/>
              </a:rPr>
              <a:t>Interoperability is the ability of different platforms, systems, or technologies to work together (inter-operate) seamlessly or to exchange and use information in a compatible and effective manner. Within IAM, this refers to systems specifically, and of course, not all systems will be interoperable in this manner. For instance, you might find that web applications that normally use OAuth cannot use Kerberos authentication.</a:t>
            </a:r>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4289229"/>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attestation refers to the process of verifying and confirming that access privileges assigned to users are accurate, complete, and continue to align with their current roles and responsibilities. It's essentially a review and confirmation process to ensure users have the right access to perform their jobs securely, while minimizing the risk of unauthorized access or data breaches.</a:t>
            </a: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8652503"/>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0" lvl="0" indent="0" algn="l" rtl="0">
              <a:lnSpc>
                <a:spcPct val="100000"/>
              </a:lnSpc>
              <a:spcBef>
                <a:spcPts val="0"/>
              </a:spcBef>
              <a:spcAft>
                <a:spcPts val="0"/>
              </a:spcAft>
              <a:buClr>
                <a:schemeClr val="dk1"/>
              </a:buClr>
              <a:buSzPts val="12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a:t>Certificates-</a:t>
            </a:r>
            <a:r>
              <a:rPr lang="en-US" b="1" i="0">
                <a:solidFill>
                  <a:srgbClr val="222222"/>
                </a:solidFill>
                <a:effectLst/>
                <a:highlight>
                  <a:srgbClr val="FFFFFF"/>
                </a:highlight>
                <a:latin typeface="Noto serif" panose="02020600060500020200" pitchFamily="18" charset="0"/>
              </a:rPr>
              <a:t>Certificates</a:t>
            </a:r>
            <a:r>
              <a:rPr lang="en-US" b="0" i="0">
                <a:solidFill>
                  <a:srgbClr val="222222"/>
                </a:solidFill>
                <a:effectLst/>
                <a:highlight>
                  <a:srgbClr val="FFFFFF"/>
                </a:highlight>
                <a:latin typeface="Noto serif" panose="02020600060500020200" pitchFamily="18" charset="0"/>
              </a:rPr>
              <a:t>, issued by trusted </a:t>
            </a:r>
            <a:r>
              <a:rPr lang="en-US" b="1" i="0">
                <a:solidFill>
                  <a:srgbClr val="222222"/>
                </a:solidFill>
                <a:effectLst/>
                <a:highlight>
                  <a:srgbClr val="FFFFFF"/>
                </a:highlight>
                <a:latin typeface="Noto serif" panose="02020600060500020200" pitchFamily="18" charset="0"/>
              </a:rPr>
              <a:t>Certificate Authorities </a:t>
            </a:r>
            <a:r>
              <a:rPr lang="en-US" b="0" i="0">
                <a:solidFill>
                  <a:srgbClr val="222222"/>
                </a:solidFill>
                <a:effectLst/>
                <a:highlight>
                  <a:srgbClr val="FFFFFF"/>
                </a:highlight>
                <a:latin typeface="Noto serif" panose="02020600060500020200" pitchFamily="18" charset="0"/>
              </a:rPr>
              <a:t>(</a:t>
            </a:r>
            <a:r>
              <a:rPr lang="en-US" b="1" i="0">
                <a:solidFill>
                  <a:srgbClr val="222222"/>
                </a:solidFill>
                <a:effectLst/>
                <a:highlight>
                  <a:srgbClr val="FFFFFF"/>
                </a:highlight>
                <a:latin typeface="Noto serif" panose="02020600060500020200" pitchFamily="18" charset="0"/>
              </a:rPr>
              <a:t>CAs</a:t>
            </a:r>
            <a:r>
              <a:rPr lang="en-US" b="0" i="0">
                <a:solidFill>
                  <a:srgbClr val="222222"/>
                </a:solidFill>
                <a:effectLst/>
                <a:highlight>
                  <a:srgbClr val="FFFFFF"/>
                </a:highlight>
                <a:latin typeface="Noto serif" panose="02020600060500020200" pitchFamily="18" charset="0"/>
              </a:rPr>
              <a:t>), function as digital passports, serving to confirm the legitimacy of entities and ensuring secure and encrypted communication across networks.</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b="1" i="0">
                <a:solidFill>
                  <a:srgbClr val="222222"/>
                </a:solidFill>
                <a:effectLst/>
                <a:highlight>
                  <a:srgbClr val="FFFFFF"/>
                </a:highlight>
                <a:latin typeface="Noto serif" panose="02020600060500020200" pitchFamily="18" charset="0"/>
              </a:rPr>
              <a:t>Tokens</a:t>
            </a:r>
            <a:r>
              <a:rPr lang="en-US" b="0" i="0">
                <a:solidFill>
                  <a:srgbClr val="222222"/>
                </a:solidFill>
                <a:effectLst/>
                <a:highlight>
                  <a:srgbClr val="FFFFFF"/>
                </a:highlight>
                <a:latin typeface="Noto serif" panose="02020600060500020200" pitchFamily="18" charset="0"/>
              </a:rPr>
              <a:t>, frequently employed in OAuth, provide a secure means to confirm user identity and privileges, thereby granting controlled access to valuable resources</a:t>
            </a:r>
          </a:p>
          <a:p>
            <a:pPr marL="0" lvl="0" indent="0" algn="l" rtl="0">
              <a:lnSpc>
                <a:spcPct val="100000"/>
              </a:lnSpc>
              <a:spcBef>
                <a:spcPts val="0"/>
              </a:spcBef>
              <a:spcAft>
                <a:spcPts val="0"/>
              </a:spcAft>
              <a:buClr>
                <a:schemeClr val="dk1"/>
              </a:buClr>
              <a:buSzPts val="1200"/>
              <a:buFont typeface="Calibri"/>
              <a:buNone/>
            </a:pPr>
            <a:endParaRPr/>
          </a:p>
        </p:txBody>
      </p:sp>
      <p:sp>
        <p:nvSpPr>
          <p:cNvPr id="332" name="Google Shape;3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3079083"/>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0" lvl="0" indent="0" algn="l" rtl="0">
              <a:lnSpc>
                <a:spcPct val="100000"/>
              </a:lnSpc>
              <a:spcBef>
                <a:spcPts val="0"/>
              </a:spcBef>
              <a:spcAft>
                <a:spcPts val="0"/>
              </a:spcAft>
              <a:buClr>
                <a:schemeClr val="dk1"/>
              </a:buClr>
              <a:buSzPts val="12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b="1" i="0">
                <a:solidFill>
                  <a:srgbClr val="222222"/>
                </a:solidFill>
                <a:effectLst/>
                <a:highlight>
                  <a:srgbClr val="FFFFFF"/>
                </a:highlight>
                <a:latin typeface="Noto serif" panose="02020600060500020200" pitchFamily="18" charset="0"/>
              </a:rPr>
              <a:t>Federation</a:t>
            </a:r>
            <a:r>
              <a:rPr lang="en-US" b="0" i="0">
                <a:solidFill>
                  <a:srgbClr val="222222"/>
                </a:solidFill>
                <a:effectLst/>
                <a:highlight>
                  <a:srgbClr val="FFFFFF"/>
                </a:highlight>
                <a:latin typeface="Noto serif" panose="02020600060500020200" pitchFamily="18" charset="0"/>
              </a:rPr>
              <a:t> serves as a mechanism to establish cross-domain trust and enables seamless resource-sharing among diverse organizations, confirming user identities and facilitating SSO capabilities.</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b="0" i="0">
                <a:solidFill>
                  <a:srgbClr val="1C1C1C"/>
                </a:solidFill>
                <a:effectLst/>
                <a:highlight>
                  <a:srgbClr val="FFFFFF"/>
                </a:highlight>
                <a:latin typeface="Inter"/>
              </a:rPr>
              <a:t>Microsoft AD is a powerful directory service tailored for Windows domain networks. It confirms attestation by managing user data, safeguarding valuable resources, and enforcing policies to uphold the overall integrity and security of networked environments.</a:t>
            </a:r>
            <a:endParaRPr lang="en-US" b="0" i="0">
              <a:solidFill>
                <a:srgbClr val="222222"/>
              </a:solidFill>
              <a:effectLst/>
              <a:highlight>
                <a:srgbClr val="FFFFFF"/>
              </a:highlight>
              <a:latin typeface="Noto serif" panose="02020600060500020200" pitchFamily="18" charset="0"/>
            </a:endParaRPr>
          </a:p>
          <a:p>
            <a:pPr marL="0" lvl="0" indent="0" algn="l" rtl="0">
              <a:lnSpc>
                <a:spcPct val="100000"/>
              </a:lnSpc>
              <a:spcBef>
                <a:spcPts val="0"/>
              </a:spcBef>
              <a:spcAft>
                <a:spcPts val="0"/>
              </a:spcAft>
              <a:buClr>
                <a:schemeClr val="dk1"/>
              </a:buClr>
              <a:buSzPts val="1200"/>
              <a:buFont typeface="Calibri"/>
              <a:buNone/>
            </a:pPr>
            <a:endParaRPr/>
          </a:p>
        </p:txBody>
      </p:sp>
      <p:sp>
        <p:nvSpPr>
          <p:cNvPr id="332" name="Google Shape;3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6775145"/>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rtl="0">
              <a:spcBef>
                <a:spcPts val="0"/>
              </a:spcBef>
              <a:spcAft>
                <a:spcPts val="0"/>
              </a:spcAft>
            </a:pPr>
            <a:r>
              <a:rPr lang="en-IN" b="1"/>
              <a:t>Source:</a:t>
            </a:r>
            <a:r>
              <a:rPr lang="en-IN"/>
              <a:t> </a:t>
            </a:r>
            <a:r>
              <a:rPr lang="en-IN" sz="1800" b="0" i="0" u="sng" strike="noStrike">
                <a:solidFill>
                  <a:srgbClr val="0563C1"/>
                </a:solidFill>
                <a:effectLst/>
                <a:latin typeface="Arial" panose="020B0604020202020204" pitchFamily="34" charset="0"/>
                <a:hlinkClick r:id="rId3"/>
              </a:rPr>
              <a:t>https://www.beyondtrust.com/blog/entry/privilege-escalation-attack-defense-explained</a:t>
            </a:r>
            <a:r>
              <a:rPr lang="en-IN" sz="1800" b="0" i="0" u="none" strike="noStrike">
                <a:solidFill>
                  <a:srgbClr val="000000"/>
                </a:solidFill>
                <a:effectLst/>
                <a:latin typeface="Calibri" panose="020F0502020204030204" pitchFamily="34" charset="0"/>
              </a:rPr>
              <a:t> </a:t>
            </a:r>
          </a:p>
          <a:p>
            <a:pPr marL="228600" rtl="0">
              <a:spcBef>
                <a:spcPts val="0"/>
              </a:spcBef>
              <a:spcAft>
                <a:spcPts val="0"/>
              </a:spcAft>
            </a:pPr>
            <a:endParaRPr lang="en-IN" sz="1800" b="0" i="0" u="none" strike="noStrike">
              <a:solidFill>
                <a:srgbClr val="000000"/>
              </a:solidFill>
              <a:effectLst/>
              <a:latin typeface="Calibri" panose="020F0502020204030204" pitchFamily="34" charset="0"/>
            </a:endParaRPr>
          </a:p>
          <a:p>
            <a:pPr marL="228600" rtl="0">
              <a:spcBef>
                <a:spcPts val="0"/>
              </a:spcBef>
              <a:spcAft>
                <a:spcPts val="0"/>
              </a:spcAft>
            </a:pPr>
            <a:r>
              <a:rPr lang="en-IN" sz="1800" b="0" i="0" u="none" strike="noStrike">
                <a:solidFill>
                  <a:srgbClr val="000000"/>
                </a:solidFill>
                <a:effectLst/>
                <a:latin typeface="Calibri" panose="020F0502020204030204" pitchFamily="34" charset="0"/>
              </a:rPr>
              <a:t>Trainer Notes:</a:t>
            </a:r>
          </a:p>
          <a:p>
            <a:pPr marL="228600" rtl="0">
              <a:spcBef>
                <a:spcPts val="0"/>
              </a:spcBef>
              <a:spcAft>
                <a:spcPts val="0"/>
              </a:spcAft>
            </a:pPr>
            <a:endParaRPr lang="en-IN" sz="1800" b="0" i="0" u="none" strike="noStrike">
              <a:solidFill>
                <a:srgbClr val="000000"/>
              </a:solidFill>
              <a:effectLst/>
              <a:latin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800" b="1">
                <a:solidFill>
                  <a:srgbClr val="3F3F3F"/>
                </a:solidFill>
                <a:latin typeface="Open Sans"/>
                <a:ea typeface="Open Sans"/>
                <a:cs typeface="Open Sans"/>
                <a:sym typeface="Open Sans"/>
              </a:rPr>
              <a:t>Horizontal privilege escalation</a:t>
            </a:r>
            <a:r>
              <a:rPr lang="en-US" sz="1100" b="0" i="0" u="none" strike="noStrike" cap="none">
                <a:solidFill>
                  <a:srgbClr val="000000"/>
                </a:solidFill>
                <a:effectLst/>
                <a:latin typeface="Arial"/>
                <a:ea typeface="Open Sans"/>
                <a:cs typeface="Arial"/>
                <a:sym typeface="Arial"/>
              </a:rPr>
              <a:t>:</a:t>
            </a:r>
          </a:p>
          <a:p>
            <a:pPr marL="228600" rtl="0">
              <a:spcBef>
                <a:spcPts val="0"/>
              </a:spcBef>
              <a:spcAft>
                <a:spcPts val="0"/>
              </a:spcAft>
            </a:pPr>
            <a:r>
              <a:rPr lang="en-US" sz="1200">
                <a:solidFill>
                  <a:srgbClr val="3F3F3F"/>
                </a:solidFill>
                <a:latin typeface="Open Sans"/>
                <a:ea typeface="Open Sans"/>
                <a:cs typeface="Open Sans"/>
                <a:sym typeface="Open Sans"/>
              </a:rPr>
              <a:t>Occurs when an attacker gains rights and privileges of another user with similar privileges. This action is referred to as </a:t>
            </a:r>
            <a:r>
              <a:rPr lang="en-US" sz="1200" b="1">
                <a:solidFill>
                  <a:srgbClr val="3F3F3F"/>
                </a:solidFill>
                <a:latin typeface="Open Sans"/>
                <a:ea typeface="Open Sans"/>
                <a:cs typeface="Open Sans"/>
                <a:sym typeface="Open Sans"/>
              </a:rPr>
              <a:t>account takeover.</a:t>
            </a:r>
          </a:p>
          <a:p>
            <a:pPr marL="228600" rtl="0">
              <a:spcBef>
                <a:spcPts val="0"/>
              </a:spcBef>
              <a:spcAft>
                <a:spcPts val="0"/>
              </a:spcAft>
            </a:pPr>
            <a:endParaRPr lang="en-US" sz="1200" b="1">
              <a:solidFill>
                <a:srgbClr val="3F3F3F"/>
              </a:solidFill>
              <a:effectLst/>
              <a:latin typeface="Open Sans"/>
              <a:ea typeface="Open Sans"/>
              <a:cs typeface="Open Sans"/>
              <a:sym typeface="Open Sans"/>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a:solidFill>
                  <a:srgbClr val="3F3F3F"/>
                </a:solidFill>
                <a:latin typeface="Open Sans"/>
                <a:ea typeface="Open Sans"/>
                <a:cs typeface="Open Sans"/>
                <a:sym typeface="Open Sans"/>
              </a:rPr>
              <a:t>Vertical privilege escalation</a:t>
            </a:r>
            <a:r>
              <a:rPr lang="en-IN" sz="1200" b="0">
                <a:solidFill>
                  <a:srgbClr val="3F3F3F"/>
                </a:solidFill>
                <a:effectLst/>
                <a:latin typeface="Open Sans"/>
                <a:ea typeface="Open Sans"/>
                <a:cs typeface="Open Sans"/>
                <a:sym typeface="Open Sans"/>
              </a:rPr>
              <a: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a:solidFill>
                  <a:srgbClr val="3F3F3F"/>
                </a:solidFill>
                <a:latin typeface="Open Sans"/>
                <a:ea typeface="Open Sans"/>
                <a:cs typeface="Open Sans"/>
                <a:sym typeface="Open Sans"/>
              </a:rPr>
              <a:t>Occurs when an attacker gains access to an account and then tries to elevate the privileges of the account. This is also known as a </a:t>
            </a:r>
            <a:r>
              <a:rPr lang="en-US" sz="900" b="1">
                <a:solidFill>
                  <a:srgbClr val="3F3F3F"/>
                </a:solidFill>
                <a:latin typeface="Open Sans"/>
                <a:ea typeface="Open Sans"/>
                <a:cs typeface="Open Sans"/>
                <a:sym typeface="Open Sans"/>
              </a:rPr>
              <a:t>privilege elevation attack</a:t>
            </a:r>
            <a:r>
              <a:rPr lang="en-US" sz="900">
                <a:solidFill>
                  <a:srgbClr val="3F3F3F"/>
                </a:solidFill>
                <a:latin typeface="Open Sans"/>
                <a:ea typeface="Open Sans"/>
                <a:cs typeface="Open Sans"/>
                <a:sym typeface="Open Sans"/>
              </a:rPr>
              <a:t> and entails moving from a low-level of privileged access, to a higher level of privileged access.</a:t>
            </a:r>
            <a:endParaRPr lang="en-US" sz="900" b="0" i="0" u="none" strike="noStrike" cap="none">
              <a:solidFill>
                <a:srgbClr val="3F3F3F"/>
              </a:solidFill>
              <a:latin typeface="Open Sans"/>
              <a:ea typeface="Open Sans"/>
              <a:cs typeface="Open Sans"/>
              <a:sym typeface="Open Sans"/>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p:txBody>
      </p:sp>
      <p:sp>
        <p:nvSpPr>
          <p:cNvPr id="288" name="Google Shape;2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6299003"/>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2076695"/>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r>
              <a:rPr lang="en-IN"/>
              <a:t>Why SOAR</a:t>
            </a:r>
          </a:p>
          <a:p>
            <a:pPr marL="0" lvl="0" indent="0" algn="l" rtl="0">
              <a:lnSpc>
                <a:spcPct val="100000"/>
              </a:lnSpc>
              <a:spcBef>
                <a:spcPts val="0"/>
              </a:spcBef>
              <a:spcAft>
                <a:spcPts val="0"/>
              </a:spcAft>
              <a:buSzPts val="1400"/>
              <a:buNone/>
            </a:pPr>
            <a:endParaRPr lang="en-IN"/>
          </a:p>
          <a:p>
            <a:pPr marL="342900" lvl="0" indent="-342900">
              <a:buFont typeface="Arial" panose="020B0604020202020204" pitchFamily="34" charset="0"/>
              <a:buChar char="•"/>
            </a:pPr>
            <a:r>
              <a:rPr lang="en-US" sz="1200">
                <a:solidFill>
                  <a:srgbClr val="3F3F3F"/>
                </a:solidFill>
                <a:latin typeface="Open Sans"/>
                <a:ea typeface="Open Sans"/>
                <a:cs typeface="Open Sans"/>
              </a:rPr>
              <a:t>SIEM tools usually needs regular tuning to continually understand and differentiate between anomalous and normal activity. </a:t>
            </a: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SIEM applications require consistent fine-tuning and development for security teams to maximize their value while avoiding getting bombarded with countless alerts.</a:t>
            </a: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SIEM applications require dedicated development staff to manage rules and use cases to ensure that normal activities are not mixed up with suspicious ones.</a:t>
            </a: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It is difficult to ingest data from external feeds like SSL certificate chain data , domain reputation scores etc. and it normally works with only logs and event data from whole lot 0f traditional infrastructure</a:t>
            </a: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endParaRPr lang="en-IN"/>
          </a:p>
        </p:txBody>
      </p:sp>
      <p:sp>
        <p:nvSpPr>
          <p:cNvPr id="761" name="Google Shape;76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8665829"/>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Information security management ensures the implementation of:</a:t>
            </a:r>
          </a:p>
          <a:p>
            <a:pPr marL="341313" marR="0" lvl="1" indent="-341313" algn="l" rtl="0">
              <a:lnSpc>
                <a:spcPct val="150000"/>
              </a:lnSpc>
              <a:spcBef>
                <a:spcPts val="0"/>
              </a:spcBef>
              <a:spcAft>
                <a:spcPts val="0"/>
              </a:spcAft>
              <a:buClr>
                <a:srgbClr val="000000"/>
              </a:buClr>
              <a:buSzPts val="1800"/>
              <a:buFont typeface="Calibri"/>
              <a:buChar char="•"/>
            </a:pPr>
            <a:r>
              <a:rPr lang="en-US" sz="900" b="0" i="0" u="none" strike="noStrike" cap="none">
                <a:solidFill>
                  <a:srgbClr val="3F3F3F"/>
                </a:solidFill>
                <a:latin typeface="Open Sans"/>
                <a:ea typeface="Open Sans"/>
                <a:cs typeface="Open Sans"/>
                <a:sym typeface="Open Sans"/>
              </a:rPr>
              <a:t>Information security policies</a:t>
            </a:r>
            <a:endParaRPr lang="en-US" sz="900" b="0" i="0" u="none" strike="noStrike" cap="none">
              <a:solidFill>
                <a:srgbClr val="000000"/>
              </a:solidFill>
              <a:latin typeface="Open Sans"/>
              <a:ea typeface="Open Sans"/>
              <a:cs typeface="Open Sans"/>
              <a:sym typeface="Open Sans"/>
            </a:endParaRPr>
          </a:p>
          <a:p>
            <a:pPr marL="341313" marR="0" lvl="1" indent="-341313" algn="l" rtl="0">
              <a:lnSpc>
                <a:spcPct val="150000"/>
              </a:lnSpc>
              <a:spcBef>
                <a:spcPts val="200"/>
              </a:spcBef>
              <a:spcAft>
                <a:spcPts val="0"/>
              </a:spcAft>
              <a:buClr>
                <a:srgbClr val="000000"/>
              </a:buClr>
              <a:buSzPts val="2200"/>
              <a:buFont typeface="Open Sans"/>
              <a:buChar char="•"/>
            </a:pPr>
            <a:r>
              <a:rPr lang="en-US" sz="900" b="0" i="0" u="none" strike="noStrike" cap="none">
                <a:solidFill>
                  <a:srgbClr val="3F3F3F"/>
                </a:solidFill>
                <a:latin typeface="Open Sans"/>
                <a:ea typeface="Open Sans"/>
                <a:cs typeface="Open Sans"/>
                <a:sym typeface="Open Sans"/>
              </a:rPr>
              <a:t>Standards</a:t>
            </a:r>
            <a:endParaRPr lang="en-US" sz="900" b="0" i="0" u="none" strike="noStrike" cap="none">
              <a:solidFill>
                <a:srgbClr val="000000"/>
              </a:solidFill>
              <a:latin typeface="Open Sans"/>
              <a:ea typeface="Open Sans"/>
              <a:cs typeface="Open Sans"/>
              <a:sym typeface="Open Sans"/>
            </a:endParaRPr>
          </a:p>
          <a:p>
            <a:pPr marL="341313" marR="0" lvl="1" indent="-341313" algn="l" rtl="0">
              <a:lnSpc>
                <a:spcPct val="150000"/>
              </a:lnSpc>
              <a:spcBef>
                <a:spcPts val="200"/>
              </a:spcBef>
              <a:spcAft>
                <a:spcPts val="0"/>
              </a:spcAft>
              <a:buClr>
                <a:srgbClr val="000000"/>
              </a:buClr>
              <a:buSzPts val="2200"/>
              <a:buFont typeface="Open Sans"/>
              <a:buChar char="•"/>
            </a:pPr>
            <a:r>
              <a:rPr lang="en-US" sz="900" b="0" i="0" u="none" strike="noStrike" cap="none">
                <a:solidFill>
                  <a:srgbClr val="3F3F3F"/>
                </a:solidFill>
                <a:latin typeface="Open Sans"/>
                <a:ea typeface="Open Sans"/>
                <a:cs typeface="Open Sans"/>
                <a:sym typeface="Open Sans"/>
              </a:rPr>
              <a:t>Procedures</a:t>
            </a:r>
            <a:endParaRPr lang="en-US" sz="900" b="0" i="0" u="none" strike="noStrike" cap="none">
              <a:solidFill>
                <a:srgbClr val="000000"/>
              </a:solidFill>
              <a:latin typeface="Open Sans"/>
              <a:ea typeface="Open Sans"/>
              <a:cs typeface="Open Sans"/>
              <a:sym typeface="Open Sans"/>
            </a:endParaRPr>
          </a:p>
          <a:p>
            <a:pPr marL="341313" marR="0" lvl="1" indent="-341313" algn="l" rtl="0">
              <a:lnSpc>
                <a:spcPct val="150000"/>
              </a:lnSpc>
              <a:spcBef>
                <a:spcPts val="200"/>
              </a:spcBef>
              <a:spcAft>
                <a:spcPts val="0"/>
              </a:spcAft>
              <a:buClr>
                <a:srgbClr val="000000"/>
              </a:buClr>
              <a:buSzPts val="2200"/>
              <a:buFont typeface="Open Sans"/>
              <a:buChar char="•"/>
            </a:pPr>
            <a:r>
              <a:rPr lang="en-US" sz="900" b="0" i="0" u="none" strike="noStrike" cap="none">
                <a:solidFill>
                  <a:srgbClr val="3F3F3F"/>
                </a:solidFill>
                <a:latin typeface="Open Sans"/>
                <a:ea typeface="Open Sans"/>
                <a:cs typeface="Open Sans"/>
                <a:sym typeface="Open Sans"/>
              </a:rPr>
              <a:t>Guidelines</a:t>
            </a:r>
            <a:endParaRPr lang="en-US" sz="900" b="0" i="0" u="none" strike="noStrike" cap="none">
              <a:solidFill>
                <a:srgbClr val="000000"/>
              </a:solidFill>
              <a:latin typeface="Open Sans"/>
              <a:ea typeface="Open Sans"/>
              <a:cs typeface="Open Sans"/>
              <a:sym typeface="Open Sans"/>
            </a:endParaRPr>
          </a:p>
          <a:p>
            <a:pPr marL="341313" marR="0" lvl="1" indent="-341313" algn="l" rtl="0">
              <a:lnSpc>
                <a:spcPct val="150000"/>
              </a:lnSpc>
              <a:spcBef>
                <a:spcPts val="200"/>
              </a:spcBef>
              <a:spcAft>
                <a:spcPts val="0"/>
              </a:spcAft>
              <a:buClr>
                <a:srgbClr val="000000"/>
              </a:buClr>
              <a:buSzPts val="2200"/>
              <a:buFont typeface="Open Sans"/>
              <a:buChar char="•"/>
            </a:pPr>
            <a:r>
              <a:rPr lang="en-US" sz="900" b="0" i="0" u="none" strike="noStrike" cap="none">
                <a:solidFill>
                  <a:srgbClr val="3F3F3F"/>
                </a:solidFill>
                <a:latin typeface="Open Sans"/>
                <a:ea typeface="Open Sans"/>
                <a:cs typeface="Open Sans"/>
                <a:sym typeface="Open Sans"/>
              </a:rPr>
              <a:t>Baselines </a:t>
            </a:r>
            <a:endParaRPr lang="en-US" sz="900" b="0" i="0" u="none" strike="noStrike" cap="none">
              <a:solidFill>
                <a:srgbClr val="000000"/>
              </a:solidFill>
              <a:latin typeface="Open Sans"/>
              <a:ea typeface="Open Sans"/>
              <a:cs typeface="Open Sans"/>
              <a:sym typeface="Open Sans"/>
            </a:endParaRPr>
          </a:p>
          <a:p>
            <a:pPr marL="341313" marR="0" lvl="1" indent="-341313" algn="l" rtl="0">
              <a:lnSpc>
                <a:spcPct val="150000"/>
              </a:lnSpc>
              <a:spcBef>
                <a:spcPts val="200"/>
              </a:spcBef>
              <a:spcAft>
                <a:spcPts val="0"/>
              </a:spcAft>
              <a:buClr>
                <a:srgbClr val="000000"/>
              </a:buClr>
              <a:buSzPts val="2200"/>
              <a:buFont typeface="Open Sans"/>
              <a:buChar char="•"/>
            </a:pPr>
            <a:r>
              <a:rPr lang="en-US" sz="900" b="0" i="0" u="none" strike="noStrike" cap="none">
                <a:solidFill>
                  <a:srgbClr val="3F3F3F"/>
                </a:solidFill>
                <a:latin typeface="Open Sans"/>
                <a:ea typeface="Open Sans"/>
                <a:cs typeface="Open Sans"/>
                <a:sym typeface="Open Sans"/>
              </a:rPr>
              <a:t>Information classification</a:t>
            </a:r>
            <a:endParaRPr lang="en-US" sz="900" b="0" i="0" u="none" strike="noStrike" cap="none">
              <a:solidFill>
                <a:srgbClr val="000000"/>
              </a:solidFill>
              <a:latin typeface="Open Sans"/>
              <a:ea typeface="Open Sans"/>
              <a:cs typeface="Open Sans"/>
              <a:sym typeface="Open Sans"/>
            </a:endParaRPr>
          </a:p>
          <a:p>
            <a:pPr marL="341313" marR="0" lvl="1" indent="-341313" algn="l" rtl="0">
              <a:lnSpc>
                <a:spcPct val="150000"/>
              </a:lnSpc>
              <a:spcBef>
                <a:spcPts val="200"/>
              </a:spcBef>
              <a:spcAft>
                <a:spcPts val="0"/>
              </a:spcAft>
              <a:buClr>
                <a:srgbClr val="000000"/>
              </a:buClr>
              <a:buSzPts val="2200"/>
              <a:buFont typeface="Open Sans"/>
              <a:buChar char="•"/>
            </a:pPr>
            <a:r>
              <a:rPr lang="en-US" sz="900" b="0" i="0" u="none" strike="noStrike" cap="none">
                <a:solidFill>
                  <a:srgbClr val="3F3F3F"/>
                </a:solidFill>
                <a:latin typeface="Open Sans"/>
                <a:ea typeface="Open Sans"/>
                <a:cs typeface="Open Sans"/>
                <a:sym typeface="Open Sans"/>
              </a:rPr>
              <a:t>Risk management</a:t>
            </a:r>
            <a:endParaRPr lang="en-US" sz="900" b="0" i="0" u="none" strike="noStrike" cap="none">
              <a:solidFill>
                <a:srgbClr val="000000"/>
              </a:solidFill>
              <a:latin typeface="Open Sans"/>
              <a:ea typeface="Open Sans"/>
              <a:cs typeface="Open Sans"/>
              <a:sym typeface="Open Sans"/>
            </a:endParaRPr>
          </a:p>
          <a:p>
            <a:pPr marL="341313" marR="0" lvl="1" indent="-341313" algn="l" rtl="0">
              <a:lnSpc>
                <a:spcPct val="150000"/>
              </a:lnSpc>
              <a:spcBef>
                <a:spcPts val="200"/>
              </a:spcBef>
              <a:spcAft>
                <a:spcPts val="0"/>
              </a:spcAft>
              <a:buClr>
                <a:srgbClr val="000000"/>
              </a:buClr>
              <a:buSzPts val="2200"/>
              <a:buFont typeface="Open Sans"/>
              <a:buChar char="•"/>
            </a:pPr>
            <a:r>
              <a:rPr lang="en-US" sz="900" b="0" i="0" u="none" strike="noStrike" cap="none">
                <a:solidFill>
                  <a:srgbClr val="3F3F3F"/>
                </a:solidFill>
                <a:latin typeface="Open Sans"/>
                <a:ea typeface="Open Sans"/>
                <a:cs typeface="Open Sans"/>
                <a:sym typeface="Open Sans"/>
              </a:rPr>
              <a:t>Security organization</a:t>
            </a:r>
            <a:endParaRPr lang="en-US" sz="900" b="0" i="0" u="none" strike="noStrike" cap="none">
              <a:solidFill>
                <a:srgbClr val="000000"/>
              </a:solidFill>
              <a:latin typeface="Open Sans"/>
              <a:ea typeface="Open Sans"/>
              <a:cs typeface="Open Sans"/>
              <a:sym typeface="Open Sans"/>
            </a:endParaRPr>
          </a:p>
          <a:p>
            <a:pPr marL="341313" marR="0" lvl="1" indent="-341313" algn="l" rtl="0">
              <a:lnSpc>
                <a:spcPct val="150000"/>
              </a:lnSpc>
              <a:spcBef>
                <a:spcPts val="200"/>
              </a:spcBef>
              <a:spcAft>
                <a:spcPts val="0"/>
              </a:spcAft>
              <a:buClr>
                <a:srgbClr val="000000"/>
              </a:buClr>
              <a:buSzPts val="2200"/>
              <a:buFont typeface="Open Sans"/>
              <a:buChar char="•"/>
            </a:pPr>
            <a:r>
              <a:rPr lang="en-US" sz="900" b="0" i="0" u="none" strike="noStrike" cap="none">
                <a:solidFill>
                  <a:srgbClr val="3F3F3F"/>
                </a:solidFill>
                <a:latin typeface="Open Sans"/>
                <a:ea typeface="Open Sans"/>
                <a:cs typeface="Open Sans"/>
                <a:sym typeface="Open Sans"/>
              </a:rPr>
              <a:t>Security education</a:t>
            </a:r>
            <a:endParaRPr lang="en-US" sz="900" b="0" i="0" u="none" strike="noStrike" cap="none">
              <a:solidFill>
                <a:srgbClr val="000000"/>
              </a:solidFill>
              <a:latin typeface="Arial"/>
              <a:ea typeface="Arial"/>
              <a:cs typeface="Arial"/>
              <a:sym typeface="Arial"/>
            </a:endParaRPr>
          </a:p>
        </p:txBody>
      </p:sp>
      <p:sp>
        <p:nvSpPr>
          <p:cNvPr id="761" name="Google Shape;76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7963365"/>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Components of SOAR are described in next slide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499376"/>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endParaRPr lang="en-IN" sz="1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spcBef>
                <a:spcPts val="0"/>
              </a:spcBef>
              <a:spcAft>
                <a:spcPts val="0"/>
              </a:spcAft>
              <a:buNone/>
            </a:pPr>
            <a:endParaRPr lang="en-US"/>
          </a:p>
          <a:p>
            <a:pPr marL="342900" lvl="0" indent="-342900">
              <a:lnSpc>
                <a:spcPct val="114000"/>
              </a:lnSpc>
              <a:buFont typeface="Arial" panose="020B0604020202020204" pitchFamily="34" charset="0"/>
              <a:buChar char="•"/>
            </a:pPr>
            <a:r>
              <a:rPr lang="en-US"/>
              <a:t>Security orchestration-</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Security orchestration connects and integrates disparate internal and external tools via built-in or custom integrations and application programming interfaces. Connected systems may include vulnerability scanners, endpoint protection products</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 FW, End Point etc</a:t>
            </a:r>
          </a:p>
          <a:p>
            <a:pPr marL="342900" lvl="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marR="0" lvl="0" indent="-342900" algn="l" defTabSz="914400" rtl="0" eaLnBrk="1" fontAlgn="auto" latinLnBrk="0" hangingPunct="1">
              <a:lnSpc>
                <a:spcPct val="114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Security Automation:</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Security automation, fed by the data and alerts collected from security orchestration, ingests and analyzes data and creates repeated, automated processes to replace manual processes. SOAR automation can prioritize threats, make recommendations and automate future responses using artificial intelligence (AI) and machine learning</a:t>
            </a: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marR="0" lvl="0" indent="-342900" algn="l" defTabSz="914400" rtl="0" eaLnBrk="1" fontAlgn="auto" latinLnBrk="0" hangingPunct="1">
              <a:lnSpc>
                <a:spcPct val="114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Security Response:</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SOAR enables organizations to respond swiftly and effectively to security incidents. When a potential threat is detected, SOAR can trigger predefined response actions, such as isolating affected systems, blocking malicious IP addresses, or notifying incident response teams.</a:t>
            </a:r>
          </a:p>
          <a:p>
            <a:pPr marL="342900" lvl="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spcBef>
                <a:spcPts val="0"/>
              </a:spcBef>
              <a:spcAft>
                <a:spcPts val="0"/>
              </a:spcAft>
              <a:buNone/>
            </a:pPr>
            <a:endParaRPr/>
          </a:p>
        </p:txBody>
      </p:sp>
      <p:sp>
        <p:nvSpPr>
          <p:cNvPr id="404" name="Google Shape;4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109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r>
              <a:rPr lang="en-US"/>
              <a:t>Explain the Wireless Deployment mode</a:t>
            </a:r>
          </a:p>
          <a:p>
            <a:pPr marL="0" lvl="0" indent="0" algn="l" rtl="0">
              <a:lnSpc>
                <a:spcPct val="100000"/>
              </a:lnSpc>
              <a:spcBef>
                <a:spcPts val="0"/>
              </a:spcBef>
              <a:spcAft>
                <a:spcPts val="0"/>
              </a:spcAft>
              <a:buClr>
                <a:schemeClr val="dk1"/>
              </a:buClr>
              <a:buSzPts val="1400"/>
              <a:buFont typeface="Calibri"/>
              <a:buNone/>
            </a:pPr>
            <a:endParaRPr lang="en-US" b="0"/>
          </a:p>
          <a:p>
            <a:pPr marL="0" lvl="0" indent="0" algn="l" rtl="0">
              <a:lnSpc>
                <a:spcPct val="100000"/>
              </a:lnSpc>
              <a:spcBef>
                <a:spcPts val="0"/>
              </a:spcBef>
              <a:spcAft>
                <a:spcPts val="0"/>
              </a:spcAft>
              <a:buClr>
                <a:schemeClr val="dk1"/>
              </a:buClr>
              <a:buSzPts val="1400"/>
              <a:buFont typeface="Calibri"/>
              <a:buNone/>
            </a:pPr>
            <a:r>
              <a:rPr lang="en-US" b="0"/>
              <a:t>Ad hoc or peer to peer mode- Two wireless devices are connected directly using their wireless NICs without wireless access point</a:t>
            </a:r>
          </a:p>
          <a:p>
            <a:pPr marL="0" lvl="0" indent="0" algn="l" rtl="0">
              <a:lnSpc>
                <a:spcPct val="100000"/>
              </a:lnSpc>
              <a:spcBef>
                <a:spcPts val="0"/>
              </a:spcBef>
              <a:spcAft>
                <a:spcPts val="0"/>
              </a:spcAft>
              <a:buClr>
                <a:schemeClr val="dk1"/>
              </a:buClr>
              <a:buSzPts val="1400"/>
              <a:buFont typeface="Calibri"/>
              <a:buNone/>
            </a:pPr>
            <a:endParaRPr lang="en-US" b="0"/>
          </a:p>
          <a:p>
            <a:pPr marL="0" lvl="0" indent="0" algn="l" rtl="0">
              <a:lnSpc>
                <a:spcPct val="100000"/>
              </a:lnSpc>
              <a:spcBef>
                <a:spcPts val="0"/>
              </a:spcBef>
              <a:spcAft>
                <a:spcPts val="0"/>
              </a:spcAft>
              <a:buClr>
                <a:schemeClr val="dk1"/>
              </a:buClr>
              <a:buSzPts val="1400"/>
              <a:buFont typeface="Calibri"/>
              <a:buNone/>
            </a:pPr>
            <a:r>
              <a:rPr lang="en-US" b="0"/>
              <a:t>Infrastructure mode- Two wireless devices are connected directly using WAP, not directly through NIC. It is further categorized into modes i.e. standalone, wireless extension, enterprise extended and bridge mode which are explained in slides further</a:t>
            </a:r>
            <a:endParaRPr b="0"/>
          </a:p>
        </p:txBody>
      </p:sp>
      <p:sp>
        <p:nvSpPr>
          <p:cNvPr id="696" name="Google Shape;69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7946773"/>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dd265c2260_6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Benefits of SOAR</a:t>
            </a:r>
          </a:p>
          <a:p>
            <a:pPr marL="0" lvl="0" indent="0" algn="l" rtl="0">
              <a:lnSpc>
                <a:spcPct val="100000"/>
              </a:lnSpc>
              <a:spcBef>
                <a:spcPct val="0"/>
              </a:spcBef>
              <a:spcAft>
                <a:spcPct val="0"/>
              </a:spcAft>
              <a:buSzPts val="1400"/>
              <a:buNone/>
            </a:pPr>
            <a:endParaRPr lang="en-US"/>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Faster Incident Detection and reaction times-</a:t>
            </a:r>
            <a:r>
              <a:rPr lang="en-US" sz="1200">
                <a:solidFill>
                  <a:srgbClr val="3F3F3F"/>
                </a:solidFill>
                <a:latin typeface="Open Sans"/>
                <a:ea typeface="Open Sans"/>
                <a:cs typeface="Open Sans"/>
              </a:rPr>
              <a:t>SOAR's improved data context, combined with automation, can bring lower mean time to detect </a:t>
            </a:r>
          </a:p>
          <a:p>
            <a:pPr marL="0" lvl="0" indent="0" algn="l" rtl="0">
              <a:lnSpc>
                <a:spcPct val="100000"/>
              </a:lnSpc>
              <a:spcBef>
                <a:spcPct val="0"/>
              </a:spcBef>
              <a:spcAft>
                <a:spcPct val="0"/>
              </a:spcAft>
              <a:buSzPts val="1400"/>
              <a:buNone/>
            </a:pPr>
            <a:endParaRPr lang="en-US"/>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Better Threat Context-</a:t>
            </a:r>
            <a:r>
              <a:rPr lang="en-US" sz="1200">
                <a:solidFill>
                  <a:srgbClr val="3F3F3F"/>
                </a:solidFill>
                <a:latin typeface="Open Sans"/>
                <a:ea typeface="Open Sans"/>
                <a:cs typeface="Open Sans"/>
              </a:rPr>
              <a:t>By integrating more data from a wider array of tools and systems, SOAR platforms can offer more context, better analysis and up-to-date threat information.</a:t>
            </a:r>
            <a:endParaRPr lang="en-IN" sz="1200">
              <a:solidFill>
                <a:srgbClr val="3F3F3F"/>
              </a:solidFill>
              <a:latin typeface="Open Sans"/>
              <a:ea typeface="Open Sans"/>
              <a:cs typeface="Open Sans"/>
            </a:endParaRPr>
          </a:p>
          <a:p>
            <a:pPr marL="0" lvl="0" indent="0" algn="l" rtl="0">
              <a:lnSpc>
                <a:spcPct val="100000"/>
              </a:lnSpc>
              <a:spcBef>
                <a:spcPct val="0"/>
              </a:spcBef>
              <a:spcAft>
                <a:spcPct val="0"/>
              </a:spcAft>
              <a:buSzPts val="1400"/>
              <a:buNone/>
            </a:pPr>
            <a:endParaRPr lang="en-US"/>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Simplified Management-</a:t>
            </a:r>
            <a:r>
              <a:rPr lang="en-US" sz="1200">
                <a:solidFill>
                  <a:srgbClr val="3F3F3F"/>
                </a:solidFill>
                <a:latin typeface="Open Sans"/>
                <a:ea typeface="Open Sans"/>
                <a:cs typeface="Open Sans"/>
              </a:rPr>
              <a:t>SOAR platforms consolidate various security systems' dashboards into a single interface. </a:t>
            </a:r>
            <a:endParaRPr lang="en-IN" sz="1200">
              <a:solidFill>
                <a:srgbClr val="3F3F3F"/>
              </a:solidFill>
              <a:latin typeface="Open Sans"/>
              <a:ea typeface="Open Sans"/>
              <a:cs typeface="Open Sans"/>
            </a:endParaRPr>
          </a:p>
          <a:p>
            <a:pPr marL="0" lvl="0" indent="0" algn="l" rtl="0">
              <a:lnSpc>
                <a:spcPct val="100000"/>
              </a:lnSpc>
              <a:spcBef>
                <a:spcPct val="0"/>
              </a:spcBef>
              <a:spcAft>
                <a:spcPct val="0"/>
              </a:spcAft>
              <a:buSzPts val="1400"/>
              <a:buNone/>
            </a:pPr>
            <a:endParaRPr lang="en-US"/>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Scalability-</a:t>
            </a:r>
            <a:r>
              <a:rPr lang="en-US" sz="1200">
                <a:solidFill>
                  <a:srgbClr val="3F3F3F"/>
                </a:solidFill>
                <a:latin typeface="Open Sans"/>
                <a:ea typeface="Open Sans"/>
                <a:cs typeface="Open Sans"/>
              </a:rPr>
              <a:t>SOAR's orchestration, automation and workflows can meet scalability demands more easily.</a:t>
            </a:r>
            <a:endParaRPr lang="en-IN" sz="1200">
              <a:solidFill>
                <a:srgbClr val="3F3F3F"/>
              </a:solidFill>
              <a:latin typeface="Open Sans"/>
              <a:ea typeface="Open Sans"/>
              <a:cs typeface="Open Sans"/>
            </a:endParaRPr>
          </a:p>
          <a:p>
            <a:pPr marL="0" lvl="0" indent="0" algn="l" rtl="0">
              <a:lnSpc>
                <a:spcPct val="100000"/>
              </a:lnSpc>
              <a:spcBef>
                <a:spcPct val="0"/>
              </a:spcBef>
              <a:spcAft>
                <a:spcPct val="0"/>
              </a:spcAft>
              <a:buSzPts val="1400"/>
              <a:buNone/>
            </a:pPr>
            <a:endParaRPr/>
          </a:p>
        </p:txBody>
      </p:sp>
      <p:sp>
        <p:nvSpPr>
          <p:cNvPr id="1155" name="Google Shape;1155;gdd265c2260_6_2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6647714"/>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dd265c2260_6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endParaRPr lang="en-US"/>
          </a:p>
          <a:p>
            <a:pPr marL="0" lvl="0" indent="0" algn="l" rtl="0">
              <a:lnSpc>
                <a:spcPct val="100000"/>
              </a:lnSpc>
              <a:spcBef>
                <a:spcPct val="0"/>
              </a:spcBef>
              <a:spcAft>
                <a:spcPct val="0"/>
              </a:spcAft>
              <a:buSzPts val="1400"/>
              <a:buNone/>
            </a:pPr>
            <a:r>
              <a:rPr lang="en-US"/>
              <a:t>Boost Analysis Productivity-</a:t>
            </a:r>
            <a:r>
              <a:rPr lang="en-US" sz="1200">
                <a:solidFill>
                  <a:srgbClr val="3F3F3F"/>
                </a:solidFill>
                <a:latin typeface="Open Sans"/>
                <a:ea typeface="Open Sans"/>
                <a:cs typeface="Open Sans"/>
              </a:rPr>
              <a:t>Automating lower-level threats augments SecOps and security operations center (</a:t>
            </a:r>
            <a:r>
              <a:rPr lang="en-US" sz="1200">
                <a:solidFill>
                  <a:srgbClr val="3F3F3F"/>
                </a:solidFill>
                <a:latin typeface="Open Sans"/>
                <a:ea typeface="Open Sans"/>
                <a:cs typeface="Open Sans"/>
                <a:hlinkClick r:id="rId3">
                  <a:extLst>
                    <a:ext uri="{A12FA001-AC4F-418D-AE19-62706E023703}">
                      <ahyp:hlinkClr xmlns:ahyp="http://schemas.microsoft.com/office/drawing/2018/hyperlinkcolor" val="tx"/>
                    </a:ext>
                  </a:extLst>
                </a:hlinkClick>
              </a:rPr>
              <a:t>SOC</a:t>
            </a:r>
            <a:r>
              <a:rPr lang="en-US" sz="1200">
                <a:solidFill>
                  <a:srgbClr val="3F3F3F"/>
                </a:solidFill>
                <a:latin typeface="Open Sans"/>
                <a:ea typeface="Open Sans"/>
                <a:cs typeface="Open Sans"/>
              </a:rPr>
              <a:t>) teams' responsibilities, enabling them to prioritize tasks more effectively and respond to threats that require human intervention more quickly</a:t>
            </a:r>
          </a:p>
          <a:p>
            <a:pPr marL="0" lvl="0" indent="0" algn="l" rtl="0">
              <a:lnSpc>
                <a:spcPct val="100000"/>
              </a:lnSpc>
              <a:spcBef>
                <a:spcPct val="0"/>
              </a:spcBef>
              <a:spcAft>
                <a:spcPct val="0"/>
              </a:spcAft>
              <a:buSzPts val="1400"/>
              <a:buNone/>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a:solidFill>
                  <a:srgbClr val="3F3F3F"/>
                </a:solidFill>
                <a:latin typeface="Open Sans"/>
                <a:ea typeface="Open Sans"/>
                <a:cs typeface="Open Sans"/>
              </a:rPr>
              <a:t>Streamlining Operations-Standardized procedures and playbooks that automate lower-level tasks enable SecOps teams to respond to more threats in the same time period</a:t>
            </a:r>
            <a:endParaRPr lang="en-IN" sz="1200">
              <a:solidFill>
                <a:srgbClr val="3F3F3F"/>
              </a:solidFill>
              <a:latin typeface="Open Sans"/>
              <a:ea typeface="Open Sans"/>
              <a:cs typeface="Open Sans"/>
            </a:endParaRPr>
          </a:p>
          <a:p>
            <a:pPr marL="0" lvl="0" indent="0" algn="l" rtl="0">
              <a:lnSpc>
                <a:spcPct val="100000"/>
              </a:lnSpc>
              <a:spcBef>
                <a:spcPct val="0"/>
              </a:spcBef>
              <a:spcAft>
                <a:spcPct val="0"/>
              </a:spcAft>
              <a:buSzPts val="1400"/>
              <a:buNone/>
            </a:pPr>
            <a:endParaRPr lang="en-US"/>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Reporting and Collaborations-</a:t>
            </a:r>
            <a:r>
              <a:rPr lang="en-US" sz="1200">
                <a:solidFill>
                  <a:srgbClr val="3F3F3F"/>
                </a:solidFill>
                <a:latin typeface="Open Sans"/>
                <a:ea typeface="Open Sans"/>
                <a:cs typeface="Open Sans"/>
              </a:rPr>
              <a:t>SOAR platforms' reporting and analysis consolidate information quickly, enabling better data management processes and better response efforts to update existing security policies and programs for more effective security</a:t>
            </a:r>
            <a:endParaRPr lang="en-IN" sz="1200">
              <a:solidFill>
                <a:srgbClr val="3F3F3F"/>
              </a:solidFill>
              <a:latin typeface="Open Sans"/>
              <a:ea typeface="Open Sans"/>
              <a:cs typeface="Open Sans"/>
            </a:endParaRPr>
          </a:p>
          <a:p>
            <a:pPr marL="0" lvl="0" indent="0" algn="l" rtl="0">
              <a:lnSpc>
                <a:spcPct val="100000"/>
              </a:lnSpc>
              <a:spcBef>
                <a:spcPct val="0"/>
              </a:spcBef>
              <a:spcAft>
                <a:spcPct val="0"/>
              </a:spcAft>
              <a:buSzPts val="1400"/>
              <a:buNone/>
            </a:pPr>
            <a:endParaRPr lang="en-US"/>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Lowered costs-</a:t>
            </a:r>
            <a:r>
              <a:rPr lang="en-US" sz="1200">
                <a:solidFill>
                  <a:srgbClr val="3F3F3F"/>
                </a:solidFill>
                <a:latin typeface="Open Sans"/>
                <a:ea typeface="Open Sans"/>
                <a:cs typeface="Open Sans"/>
              </a:rPr>
              <a:t>In many instances, augmenting security analysts with SOAR tools can lower costs, as opposed to manually performing all threat analysis, detection and response efforts</a:t>
            </a:r>
            <a:r>
              <a:rPr lang="en-US" sz="1600" b="0" i="0"/>
              <a:t>.</a:t>
            </a:r>
            <a:endParaRPr lang="en-IN" sz="1600"/>
          </a:p>
          <a:p>
            <a:pPr marL="0" lvl="0" indent="0" algn="l" rtl="0">
              <a:lnSpc>
                <a:spcPct val="100000"/>
              </a:lnSpc>
              <a:spcBef>
                <a:spcPct val="0"/>
              </a:spcBef>
              <a:spcAft>
                <a:spcPct val="0"/>
              </a:spcAft>
              <a:buSzPts val="1400"/>
              <a:buNone/>
            </a:pPr>
            <a:endParaRPr/>
          </a:p>
        </p:txBody>
      </p:sp>
      <p:sp>
        <p:nvSpPr>
          <p:cNvPr id="1155" name="Google Shape;1155;gdd265c2260_6_2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5931664"/>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Automation-</a:t>
            </a:r>
            <a:r>
              <a:rPr lang="en-US" sz="1200">
                <a:solidFill>
                  <a:srgbClr val="3F3F3F"/>
                </a:solidFill>
                <a:latin typeface="Open Sans"/>
                <a:ea typeface="Open Sans"/>
                <a:cs typeface="Open Sans"/>
              </a:rPr>
              <a:t>Automation refers to the application of technology to perform tasks with minimal human intervention. It can involve a wide range of technologies, from simple scripts to complex software programs and robotic systems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Scripting-</a:t>
            </a:r>
            <a:r>
              <a:rPr lang="en-US" sz="1200">
                <a:solidFill>
                  <a:srgbClr val="3F3F3F"/>
                </a:solidFill>
                <a:latin typeface="Open Sans"/>
                <a:ea typeface="Open Sans"/>
                <a:cs typeface="Open Sans"/>
              </a:rPr>
              <a:t>Scripting is a specific type of automation that uses programming languages designed to automate tasks within a computer operating system or application. These scripts are essentially sets of instructions that the computer executes step-by-step.</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466" name="Google Shape;466;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7403511"/>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e0629863f4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1400"/>
              </a:spcBef>
              <a:spcAft>
                <a:spcPts val="0"/>
              </a:spcAft>
              <a:buClr>
                <a:srgbClr val="000000"/>
              </a:buClr>
              <a:buSzPts val="2000"/>
              <a:buFont typeface="Arial"/>
              <a:buNone/>
            </a:pPr>
            <a:r>
              <a:rPr lang="en-IN" sz="1200" b="0" i="0" u="none" strike="noStrike" cap="none">
                <a:solidFill>
                  <a:srgbClr val="3F3F3F"/>
                </a:solidFill>
                <a:latin typeface="Open Sans"/>
                <a:ea typeface="Open Sans"/>
                <a:cs typeface="Open Sans"/>
                <a:sym typeface="Open Sans"/>
              </a:rPr>
              <a:t>Trainer Notes:</a:t>
            </a:r>
          </a:p>
          <a:p>
            <a:pPr marL="0" marR="0" lvl="0" indent="0" algn="l" rtl="0">
              <a:lnSpc>
                <a:spcPct val="114000"/>
              </a:lnSpc>
              <a:spcBef>
                <a:spcPts val="1400"/>
              </a:spcBef>
              <a:spcAft>
                <a:spcPts val="0"/>
              </a:spcAft>
              <a:buClr>
                <a:srgbClr val="000000"/>
              </a:buClr>
              <a:buSzPts val="2000"/>
              <a:buFont typeface="Arial"/>
              <a:buNone/>
            </a:pPr>
            <a:endParaRPr/>
          </a:p>
          <a:p>
            <a:pPr marL="0" lvl="0" indent="0" algn="l" rtl="0">
              <a:lnSpc>
                <a:spcPct val="100000"/>
              </a:lnSpc>
              <a:spcBef>
                <a:spcPts val="0"/>
              </a:spcBef>
              <a:spcAft>
                <a:spcPts val="0"/>
              </a:spcAft>
              <a:buSzPts val="1400"/>
              <a:buNone/>
            </a:pPr>
            <a:r>
              <a:rPr lang="en-US"/>
              <a:t>Use cases of Automations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i="0">
                <a:solidFill>
                  <a:srgbClr val="222222"/>
                </a:solidFill>
                <a:effectLst/>
                <a:highlight>
                  <a:srgbClr val="FFFFFF"/>
                </a:highlight>
                <a:latin typeface="Noto serif" panose="02020600060500020200" pitchFamily="18" charset="0"/>
              </a:rPr>
              <a:t>User provisioning</a:t>
            </a:r>
            <a:r>
              <a:rPr lang="en-US" b="0" i="0">
                <a:solidFill>
                  <a:srgbClr val="222222"/>
                </a:solidFill>
                <a:effectLst/>
                <a:highlight>
                  <a:srgbClr val="FFFFFF"/>
                </a:highlight>
                <a:latin typeface="Noto serif" panose="02020600060500020200" pitchFamily="18" charset="0"/>
              </a:rPr>
              <a:t>: User provisioning ensures that user accounts are created, configured, and granted appropriate access rights swiftly and accurately. </a:t>
            </a:r>
          </a:p>
          <a:p>
            <a:pPr marL="0" lvl="0" indent="0" algn="l" rtl="0">
              <a:lnSpc>
                <a:spcPct val="100000"/>
              </a:lnSpc>
              <a:spcBef>
                <a:spcPts val="0"/>
              </a:spcBef>
              <a:spcAft>
                <a:spcPts val="0"/>
              </a:spcAft>
              <a:buSzPts val="1400"/>
              <a:buNone/>
            </a:pPr>
            <a:endParaRPr lang="en-US" b="0" i="0">
              <a:solidFill>
                <a:srgbClr val="222222"/>
              </a:solidFill>
              <a:effectLst/>
              <a:highlight>
                <a:srgbClr val="FFFFFF"/>
              </a:highlight>
              <a:latin typeface="Noto serif" panose="02020600060500020200" pitchFamily="18" charset="0"/>
            </a:endParaRPr>
          </a:p>
          <a:p>
            <a:pPr marL="0" lvl="0" indent="0" algn="l" rtl="0">
              <a:lnSpc>
                <a:spcPct val="100000"/>
              </a:lnSpc>
              <a:spcBef>
                <a:spcPts val="0"/>
              </a:spcBef>
              <a:spcAft>
                <a:spcPts val="0"/>
              </a:spcAft>
              <a:buSzPts val="1400"/>
              <a:buNone/>
            </a:pPr>
            <a:r>
              <a:rPr lang="en-US" b="1" i="0">
                <a:solidFill>
                  <a:srgbClr val="222222"/>
                </a:solidFill>
                <a:effectLst/>
                <a:highlight>
                  <a:srgbClr val="FFFFFF"/>
                </a:highlight>
                <a:latin typeface="Noto serif" panose="02020600060500020200" pitchFamily="18" charset="0"/>
              </a:rPr>
              <a:t>Resource provisioning</a:t>
            </a:r>
            <a:r>
              <a:rPr lang="en-US" b="0" i="0">
                <a:solidFill>
                  <a:srgbClr val="222222"/>
                </a:solidFill>
                <a:effectLst/>
                <a:highlight>
                  <a:srgbClr val="FFFFFF"/>
                </a:highlight>
                <a:latin typeface="Noto serif" panose="02020600060500020200" pitchFamily="18" charset="0"/>
              </a:rPr>
              <a:t>: Resource provisioning automation allows organizations to allocate and de-allocate resources, such as virtual machines, storage, and network resources, as needed</a:t>
            </a:r>
          </a:p>
          <a:p>
            <a:pPr marL="0" lvl="0" indent="0" algn="l" rtl="0">
              <a:lnSpc>
                <a:spcPct val="100000"/>
              </a:lnSpc>
              <a:spcBef>
                <a:spcPts val="0"/>
              </a:spcBef>
              <a:spcAft>
                <a:spcPts val="0"/>
              </a:spcAft>
              <a:buSzPts val="1400"/>
              <a:buNone/>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a:solidFill>
                  <a:srgbClr val="222222"/>
                </a:solidFill>
                <a:effectLst/>
                <a:highlight>
                  <a:srgbClr val="FFFFFF"/>
                </a:highlight>
                <a:latin typeface="Noto serif" panose="02020600060500020200" pitchFamily="18" charset="0"/>
              </a:rPr>
              <a:t>Guard rails</a:t>
            </a:r>
            <a:r>
              <a:rPr lang="en-US" b="0" i="0">
                <a:solidFill>
                  <a:srgbClr val="222222"/>
                </a:solidFill>
                <a:effectLst/>
                <a:highlight>
                  <a:srgbClr val="FFFFFF"/>
                </a:highlight>
                <a:latin typeface="Noto serif" panose="02020600060500020200" pitchFamily="18" charset="0"/>
              </a:rPr>
              <a:t>: Automation and scripting can establish guard rails by enforcing predefined policies and configurations. This ensures that all systems and resources operate within specified parameters to reduce the potential for misconfigurations or security vulnerabilities.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a:solidFill>
                  <a:srgbClr val="222222"/>
                </a:solidFill>
                <a:effectLst/>
                <a:highlight>
                  <a:srgbClr val="FFFFFF"/>
                </a:highlight>
                <a:latin typeface="Noto serif" panose="02020600060500020200" pitchFamily="18" charset="0"/>
              </a:rPr>
              <a:t>Security groups</a:t>
            </a:r>
            <a:r>
              <a:rPr lang="en-US" b="0" i="0">
                <a:solidFill>
                  <a:srgbClr val="222222"/>
                </a:solidFill>
                <a:effectLst/>
                <a:highlight>
                  <a:srgbClr val="FFFFFF"/>
                </a:highlight>
                <a:latin typeface="Noto serif" panose="02020600060500020200" pitchFamily="18" charset="0"/>
              </a:rPr>
              <a:t>: Automation enables the creation and management of security groups by defining who can access specific resources or services.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a:solidFill>
                  <a:srgbClr val="222222"/>
                </a:solidFill>
                <a:effectLst/>
                <a:highlight>
                  <a:srgbClr val="FFFFFF"/>
                </a:highlight>
                <a:latin typeface="Noto serif" panose="02020600060500020200" pitchFamily="18" charset="0"/>
              </a:rPr>
              <a:t>Ticket creation</a:t>
            </a:r>
            <a:r>
              <a:rPr lang="en-US" b="0" i="0">
                <a:solidFill>
                  <a:srgbClr val="222222"/>
                </a:solidFill>
                <a:effectLst/>
                <a:highlight>
                  <a:srgbClr val="FFFFFF"/>
                </a:highlight>
                <a:latin typeface="Noto serif" panose="02020600060500020200" pitchFamily="18" charset="0"/>
              </a:rPr>
              <a:t>: Automated ticket creation and tracking can enhance IT support and incident response. When an issue arises, a script can generate a ticket, prioritize the support call, assign it to the appropriate team, and then track its progress, ensuring swift resolution and accountability.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a:solidFill>
                  <a:srgbClr val="222222"/>
                </a:solidFill>
                <a:effectLst/>
                <a:highlight>
                  <a:srgbClr val="FFFFFF"/>
                </a:highlight>
                <a:latin typeface="Noto serif" panose="02020600060500020200" pitchFamily="18" charset="0"/>
              </a:rPr>
              <a:t>Enabling/disabling services and access</a:t>
            </a:r>
            <a:r>
              <a:rPr lang="en-US" b="0" i="0">
                <a:solidFill>
                  <a:srgbClr val="222222"/>
                </a:solidFill>
                <a:effectLst/>
                <a:highlight>
                  <a:srgbClr val="FFFFFF"/>
                </a:highlight>
                <a:latin typeface="Noto serif" panose="02020600060500020200" pitchFamily="18" charset="0"/>
              </a:rPr>
              <a:t>: Automation scripts can be used to automate the enabling or disabling of services and access within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a:solidFill>
                  <a:srgbClr val="222222"/>
                </a:solidFill>
                <a:effectLst/>
                <a:highlight>
                  <a:srgbClr val="FFFFFF"/>
                </a:highlight>
                <a:latin typeface="Noto serif" panose="02020600060500020200" pitchFamily="18" charset="0"/>
              </a:rPr>
              <a:t>Escalation</a:t>
            </a:r>
            <a:r>
              <a:rPr lang="en-US" b="0" i="0">
                <a:solidFill>
                  <a:srgbClr val="222222"/>
                </a:solidFill>
                <a:effectLst/>
                <a:highlight>
                  <a:srgbClr val="FFFFFF"/>
                </a:highlight>
                <a:latin typeface="Noto serif" panose="02020600060500020200" pitchFamily="18" charset="0"/>
              </a:rPr>
              <a:t>: In the event of a critical incident, automation can trigger predefined escalation procedures, in which the call is raised as a high priority and dealt with immediately.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a:solidFill>
                  <a:srgbClr val="222222"/>
                </a:solidFill>
                <a:effectLst/>
                <a:highlight>
                  <a:srgbClr val="FFFFFF"/>
                </a:highlight>
                <a:latin typeface="Noto serif" panose="02020600060500020200" pitchFamily="18" charset="0"/>
              </a:rPr>
              <a:t>Integrations and application program interface (APIs)</a:t>
            </a:r>
            <a:r>
              <a:rPr lang="en-US" b="0" i="0">
                <a:solidFill>
                  <a:srgbClr val="222222"/>
                </a:solidFill>
                <a:effectLst/>
                <a:highlight>
                  <a:srgbClr val="FFFFFF"/>
                </a:highlight>
                <a:latin typeface="Noto serif" panose="02020600060500020200" pitchFamily="18" charset="0"/>
              </a:rPr>
              <a:t>: APIs play an essential role in the automation and streamlining of complex processes by linking together the tools and systems they rely on</a:t>
            </a:r>
          </a:p>
          <a:p>
            <a:pPr marL="0" lvl="0" indent="0" algn="l" rtl="0">
              <a:lnSpc>
                <a:spcPct val="100000"/>
              </a:lnSpc>
              <a:spcBef>
                <a:spcPts val="0"/>
              </a:spcBef>
              <a:spcAft>
                <a:spcPts val="0"/>
              </a:spcAft>
              <a:buSzPts val="1400"/>
              <a:buNone/>
            </a:pPr>
            <a:endParaRPr/>
          </a:p>
        </p:txBody>
      </p:sp>
      <p:sp>
        <p:nvSpPr>
          <p:cNvPr id="126" name="Google Shape;126;ge0629863f4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1425276"/>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endParaRPr lang="en-IN"/>
          </a:p>
          <a:p>
            <a:pPr marL="0" lvl="0" indent="0" algn="l" rtl="0">
              <a:spcBef>
                <a:spcPts val="0"/>
              </a:spcBef>
              <a:spcAft>
                <a:spcPts val="0"/>
              </a:spcAft>
              <a:buNone/>
            </a:pPr>
            <a:r>
              <a:rPr lang="en-US" b="1" i="0">
                <a:solidFill>
                  <a:srgbClr val="222222"/>
                </a:solidFill>
                <a:effectLst/>
                <a:highlight>
                  <a:srgbClr val="FFFFFF"/>
                </a:highlight>
                <a:latin typeface="Noto serif" panose="02020600060500020200" pitchFamily="18" charset="0"/>
              </a:rPr>
              <a:t>Efficiency/time saving</a:t>
            </a:r>
            <a:r>
              <a:rPr lang="en-US" b="0" i="0">
                <a:solidFill>
                  <a:srgbClr val="222222"/>
                </a:solidFill>
                <a:effectLst/>
                <a:highlight>
                  <a:srgbClr val="FFFFFF"/>
                </a:highlight>
                <a:latin typeface="Noto serif" panose="02020600060500020200" pitchFamily="18" charset="0"/>
              </a:rPr>
              <a:t>: At the core of automation and orchestration lies time-saving efficiency. Tedious, repetitive tasks that once consumed valuable hours are now executed swiftly and accurately by automated processes.</a:t>
            </a:r>
            <a:endParaRPr lang="en-IN" b="0" i="0">
              <a:solidFill>
                <a:srgbClr val="222222"/>
              </a:solidFill>
              <a:effectLst/>
              <a:highlight>
                <a:srgbClr val="FFFFFF"/>
              </a:highlight>
              <a:latin typeface="Noto serif" panose="02020600060500020200" pitchFamily="18" charset="0"/>
            </a:endParaRPr>
          </a:p>
          <a:p>
            <a:pPr marL="0" lvl="0" indent="0" algn="l" rtl="0">
              <a:spcBef>
                <a:spcPts val="0"/>
              </a:spcBef>
              <a:spcAft>
                <a:spcPts val="0"/>
              </a:spcAft>
              <a:buNone/>
            </a:pPr>
            <a:endParaRPr lang="en-IN" b="0" i="0">
              <a:solidFill>
                <a:srgbClr val="222222"/>
              </a:solidFill>
              <a:effectLst/>
              <a:highlight>
                <a:srgbClr val="FFFFFF"/>
              </a:highlight>
              <a:latin typeface="Noto serif" panose="02020600060500020200" pitchFamily="18" charset="0"/>
            </a:endParaRPr>
          </a:p>
          <a:p>
            <a:pPr marL="0" lvl="0" indent="0" algn="l" rtl="0">
              <a:spcBef>
                <a:spcPts val="0"/>
              </a:spcBef>
              <a:spcAft>
                <a:spcPts val="0"/>
              </a:spcAft>
              <a:buNone/>
            </a:pPr>
            <a:r>
              <a:rPr lang="en-US" b="1" i="0">
                <a:solidFill>
                  <a:srgbClr val="222222"/>
                </a:solidFill>
                <a:effectLst/>
                <a:highlight>
                  <a:srgbClr val="FFFFFF"/>
                </a:highlight>
                <a:latin typeface="Noto serif" panose="02020600060500020200" pitchFamily="18" charset="0"/>
              </a:rPr>
              <a:t>Enforcing baselines</a:t>
            </a:r>
            <a:r>
              <a:rPr lang="en-US" b="0" i="0">
                <a:solidFill>
                  <a:srgbClr val="222222"/>
                </a:solidFill>
                <a:effectLst/>
                <a:highlight>
                  <a:srgbClr val="FFFFFF"/>
                </a:highlight>
                <a:latin typeface="Noto serif" panose="02020600060500020200" pitchFamily="18" charset="0"/>
              </a:rPr>
              <a:t>: Automation ensures that systems consistently adhere to predefined baselines and configurations.</a:t>
            </a:r>
            <a:endParaRPr lang="en-IN" b="0" i="0">
              <a:solidFill>
                <a:srgbClr val="222222"/>
              </a:solidFill>
              <a:effectLst/>
              <a:highlight>
                <a:srgbClr val="FFFFFF"/>
              </a:highlight>
              <a:latin typeface="Noto serif" panose="02020600060500020200" pitchFamily="18" charset="0"/>
            </a:endParaRPr>
          </a:p>
          <a:p>
            <a:pPr marL="0" lvl="0" indent="0" algn="l" rtl="0">
              <a:spcBef>
                <a:spcPts val="0"/>
              </a:spcBef>
              <a:spcAft>
                <a:spcPts val="0"/>
              </a:spcAft>
              <a:buNone/>
            </a:pPr>
            <a:endParaRPr lang="en-IN" b="0" i="0">
              <a:solidFill>
                <a:srgbClr val="222222"/>
              </a:solidFill>
              <a:effectLst/>
              <a:highlight>
                <a:srgbClr val="FFFFFF"/>
              </a:highlight>
              <a:latin typeface="Noto serif" panose="02020600060500020200" pitchFamily="18" charset="0"/>
            </a:endParaRPr>
          </a:p>
          <a:p>
            <a:pPr marL="0" lvl="0" indent="0" algn="l" rtl="0">
              <a:spcBef>
                <a:spcPts val="0"/>
              </a:spcBef>
              <a:spcAft>
                <a:spcPts val="0"/>
              </a:spcAft>
              <a:buNone/>
            </a:pPr>
            <a:r>
              <a:rPr lang="en-US" b="1" i="0">
                <a:solidFill>
                  <a:srgbClr val="222222"/>
                </a:solidFill>
                <a:effectLst/>
                <a:highlight>
                  <a:srgbClr val="FFFFFF"/>
                </a:highlight>
                <a:latin typeface="Noto serif" panose="02020600060500020200" pitchFamily="18" charset="0"/>
              </a:rPr>
              <a:t>Standard infrastructure configurations</a:t>
            </a:r>
            <a:r>
              <a:rPr lang="en-US" b="0" i="0">
                <a:solidFill>
                  <a:srgbClr val="222222"/>
                </a:solidFill>
                <a:effectLst/>
                <a:highlight>
                  <a:srgbClr val="FFFFFF"/>
                </a:highlight>
                <a:latin typeface="Noto serif" panose="02020600060500020200" pitchFamily="18" charset="0"/>
              </a:rPr>
              <a:t>: The deployment of standardized infrastructure configurations is very easy with automation. Whether it’s setting up network firewalls, server environments, or access control lists, automation ensures that these configurations are deployed consistently</a:t>
            </a:r>
            <a:endParaRPr lang="en-IN" b="0" i="0">
              <a:solidFill>
                <a:srgbClr val="222222"/>
              </a:solidFill>
              <a:effectLst/>
              <a:highlight>
                <a:srgbClr val="FFFFFF"/>
              </a:highlight>
              <a:latin typeface="Noto serif" panose="02020600060500020200" pitchFamily="18" charset="0"/>
            </a:endParaRPr>
          </a:p>
          <a:p>
            <a:pPr marL="0" lvl="0" indent="0" algn="l" rtl="0">
              <a:spcBef>
                <a:spcPts val="0"/>
              </a:spcBef>
              <a:spcAft>
                <a:spcPts val="0"/>
              </a:spcAft>
              <a:buNone/>
            </a:pPr>
            <a:endParaRPr lang="en-IN" b="0" i="0">
              <a:solidFill>
                <a:srgbClr val="222222"/>
              </a:solidFill>
              <a:effectLst/>
              <a:highlight>
                <a:srgbClr val="FFFFFF"/>
              </a:highlight>
              <a:latin typeface="Noto serif" panose="02020600060500020200" pitchFamily="18" charset="0"/>
            </a:endParaRPr>
          </a:p>
          <a:p>
            <a:pPr marL="0" lvl="0" indent="0" algn="l" rtl="0">
              <a:spcBef>
                <a:spcPts val="0"/>
              </a:spcBef>
              <a:spcAft>
                <a:spcPts val="0"/>
              </a:spcAft>
              <a:buNone/>
            </a:pPr>
            <a:r>
              <a:rPr lang="en-US" b="1" i="0">
                <a:solidFill>
                  <a:srgbClr val="222222"/>
                </a:solidFill>
                <a:effectLst/>
                <a:highlight>
                  <a:srgbClr val="FFFFFF"/>
                </a:highlight>
                <a:latin typeface="Noto serif" panose="02020600060500020200" pitchFamily="18" charset="0"/>
              </a:rPr>
              <a:t>Scaling in a secure manner</a:t>
            </a:r>
            <a:r>
              <a:rPr lang="en-US" b="0" i="0">
                <a:solidFill>
                  <a:srgbClr val="222222"/>
                </a:solidFill>
                <a:effectLst/>
                <a:highlight>
                  <a:srgbClr val="FFFFFF"/>
                </a:highlight>
                <a:latin typeface="Noto serif" panose="02020600060500020200" pitchFamily="18" charset="0"/>
              </a:rPr>
              <a:t>: Organizations that are successful and expanding must evolve to meet the demands of that growth. Automation and orchestration enable the seamless scaling of resources while maintaining security.</a:t>
            </a:r>
            <a:endParaRPr lang="en-IN" b="0" i="0">
              <a:solidFill>
                <a:srgbClr val="222222"/>
              </a:solidFill>
              <a:effectLst/>
              <a:highlight>
                <a:srgbClr val="FFFFFF"/>
              </a:highlight>
              <a:latin typeface="Noto serif" panose="02020600060500020200" pitchFamily="18" charset="0"/>
            </a:endParaRPr>
          </a:p>
          <a:p>
            <a:pPr marL="0" lvl="0" indent="0" algn="l" rtl="0">
              <a:spcBef>
                <a:spcPts val="0"/>
              </a:spcBef>
              <a:spcAft>
                <a:spcPts val="0"/>
              </a:spcAft>
              <a:buNone/>
            </a:pPr>
            <a:endParaRPr lang="en-IN" b="0" i="0">
              <a:solidFill>
                <a:srgbClr val="222222"/>
              </a:solidFill>
              <a:effectLst/>
              <a:highlight>
                <a:srgbClr val="FFFFFF"/>
              </a:highlight>
              <a:latin typeface="Noto serif" panose="02020600060500020200" pitchFamily="18" charset="0"/>
            </a:endParaRPr>
          </a:p>
          <a:p>
            <a:pPr marL="0" lvl="0" indent="0" algn="l" rtl="0">
              <a:spcBef>
                <a:spcPts val="0"/>
              </a:spcBef>
              <a:spcAft>
                <a:spcPts val="0"/>
              </a:spcAft>
              <a:buNone/>
            </a:pPr>
            <a:r>
              <a:rPr lang="en-US" b="1" i="0">
                <a:solidFill>
                  <a:srgbClr val="222222"/>
                </a:solidFill>
                <a:effectLst/>
                <a:highlight>
                  <a:srgbClr val="FFFFFF"/>
                </a:highlight>
                <a:latin typeface="Noto serif" panose="02020600060500020200" pitchFamily="18" charset="0"/>
              </a:rPr>
              <a:t>Reaction time</a:t>
            </a:r>
            <a:r>
              <a:rPr lang="en-US" b="0" i="0">
                <a:solidFill>
                  <a:srgbClr val="222222"/>
                </a:solidFill>
                <a:effectLst/>
                <a:highlight>
                  <a:srgbClr val="FFFFFF"/>
                </a:highlight>
                <a:latin typeface="Noto serif" panose="02020600060500020200" pitchFamily="18" charset="0"/>
              </a:rPr>
              <a:t>: In the world of cybersecurity, speed is of the essence. Automation ensures that threat detection and response are lightning-fast.</a:t>
            </a:r>
            <a:endParaRPr lang="en-IN" b="0" i="0">
              <a:solidFill>
                <a:srgbClr val="222222"/>
              </a:solidFill>
              <a:effectLst/>
              <a:highlight>
                <a:srgbClr val="FFFFFF"/>
              </a:highlight>
              <a:latin typeface="Noto serif" panose="02020600060500020200" pitchFamily="18" charset="0"/>
            </a:endParaRPr>
          </a:p>
          <a:p>
            <a:pPr marL="0" lvl="0" indent="0" algn="l" rtl="0">
              <a:spcBef>
                <a:spcPts val="0"/>
              </a:spcBef>
              <a:spcAft>
                <a:spcPts val="0"/>
              </a:spcAft>
              <a:buNone/>
            </a:pPr>
            <a:endParaRPr lang="en-IN" b="0" i="0">
              <a:solidFill>
                <a:srgbClr val="222222"/>
              </a:solidFill>
              <a:effectLst/>
              <a:highlight>
                <a:srgbClr val="FFFFFF"/>
              </a:highlight>
              <a:latin typeface="Noto serif" panose="02020600060500020200" pitchFamily="18" charset="0"/>
            </a:endParaRPr>
          </a:p>
          <a:p>
            <a:pPr marL="0" lvl="0" indent="0" algn="l" rtl="0">
              <a:spcBef>
                <a:spcPts val="0"/>
              </a:spcBef>
              <a:spcAft>
                <a:spcPts val="0"/>
              </a:spcAft>
              <a:buNone/>
            </a:pPr>
            <a:r>
              <a:rPr lang="en-US" b="1" i="0">
                <a:solidFill>
                  <a:srgbClr val="222222"/>
                </a:solidFill>
                <a:effectLst/>
                <a:highlight>
                  <a:srgbClr val="FFFFFF"/>
                </a:highlight>
                <a:latin typeface="Noto serif" panose="02020600060500020200" pitchFamily="18" charset="0"/>
              </a:rPr>
              <a:t>Workforce multiplier</a:t>
            </a:r>
            <a:r>
              <a:rPr lang="en-US" b="0" i="0">
                <a:solidFill>
                  <a:srgbClr val="222222"/>
                </a:solidFill>
                <a:effectLst/>
                <a:highlight>
                  <a:srgbClr val="FFFFFF"/>
                </a:highlight>
                <a:latin typeface="Noto serif" panose="02020600060500020200" pitchFamily="18" charset="0"/>
              </a:rPr>
              <a:t>: Automation acts as a force multiplier for the workforce. A well-orchestrated system can automate complex, multi-step processes and reduce the time that the workers spend on boring tasks, as well as the number of mistakes made by employees.</a:t>
            </a:r>
            <a:endParaRPr lang="en-IN"/>
          </a:p>
        </p:txBody>
      </p:sp>
      <p:sp>
        <p:nvSpPr>
          <p:cNvPr id="443" name="Google Shape;44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0" lvl="0" indent="0" algn="l" rtl="0">
              <a:lnSpc>
                <a:spcPct val="100000"/>
              </a:lnSpc>
              <a:spcBef>
                <a:spcPts val="0"/>
              </a:spcBef>
              <a:spcAft>
                <a:spcPts val="0"/>
              </a:spcAft>
              <a:buClr>
                <a:schemeClr val="dk1"/>
              </a:buClr>
              <a:buSzPts val="1200"/>
              <a:buFont typeface="Calibri"/>
              <a:buNone/>
            </a:pPr>
            <a:endParaRPr lang="en-US"/>
          </a:p>
          <a:p>
            <a:pPr marL="0" lvl="0" indent="0" algn="l" rtl="0">
              <a:lnSpc>
                <a:spcPct val="100000"/>
              </a:lnSpc>
              <a:spcBef>
                <a:spcPts val="0"/>
              </a:spcBef>
              <a:spcAft>
                <a:spcPts val="0"/>
              </a:spcAft>
              <a:buClr>
                <a:schemeClr val="dk1"/>
              </a:buClr>
              <a:buSzPts val="1200"/>
              <a:buFont typeface="Calibri"/>
              <a:buNone/>
            </a:pPr>
            <a:r>
              <a:rPr lang="en-US"/>
              <a:t>Compexity-</a:t>
            </a:r>
            <a:r>
              <a:rPr lang="en-US" b="0" i="0">
                <a:solidFill>
                  <a:srgbClr val="222222"/>
                </a:solidFill>
                <a:effectLst/>
                <a:highlight>
                  <a:srgbClr val="FFFFFF"/>
                </a:highlight>
                <a:latin typeface="Noto serif" panose="02020600060500020200" pitchFamily="18" charset="0"/>
              </a:rPr>
              <a:t> While automation promises streamlined operations, it can introduce a layer of complexity to the management and oversight of systems. Automated workflows, scripts, and processes must be carefully designed and maintained, and they can become more intricate as security needs evolve and more steps, triggers, and protocols are added</a:t>
            </a:r>
          </a:p>
          <a:p>
            <a:pPr marL="0" lvl="0" indent="0" algn="l" rtl="0">
              <a:lnSpc>
                <a:spcPct val="100000"/>
              </a:lnSpc>
              <a:spcBef>
                <a:spcPts val="0"/>
              </a:spcBef>
              <a:spcAft>
                <a:spcPts val="0"/>
              </a:spcAft>
              <a:buClr>
                <a:schemeClr val="dk1"/>
              </a:buClr>
              <a:buSzPts val="1200"/>
              <a:buFont typeface="Calibri"/>
              <a:buNone/>
            </a:pPr>
            <a:endParaRPr lang="en-US" b="0" i="0">
              <a:solidFill>
                <a:srgbClr val="222222"/>
              </a:solidFill>
              <a:effectLst/>
              <a:highlight>
                <a:srgbClr val="FFFFFF"/>
              </a:highlight>
              <a:latin typeface="Noto serif" panose="02020600060500020200" pitchFamily="18" charset="0"/>
            </a:endParaRPr>
          </a:p>
          <a:p>
            <a:pPr marL="0" lvl="0" indent="0" algn="l" rtl="0">
              <a:lnSpc>
                <a:spcPct val="100000"/>
              </a:lnSpc>
              <a:spcBef>
                <a:spcPts val="0"/>
              </a:spcBef>
              <a:spcAft>
                <a:spcPts val="0"/>
              </a:spcAft>
              <a:buClr>
                <a:schemeClr val="dk1"/>
              </a:buClr>
              <a:buSzPts val="1200"/>
              <a:buFont typeface="Calibri"/>
              <a:buNone/>
            </a:pPr>
            <a:r>
              <a:rPr lang="en-US" b="0" i="0">
                <a:solidFill>
                  <a:srgbClr val="222222"/>
                </a:solidFill>
                <a:effectLst/>
                <a:highlight>
                  <a:srgbClr val="FFFFFF"/>
                </a:highlight>
                <a:latin typeface="Noto serif" panose="02020600060500020200" pitchFamily="18" charset="0"/>
              </a:rPr>
              <a:t>Costs-</a:t>
            </a:r>
            <a:r>
              <a:rPr lang="en-US" b="0" i="0">
                <a:solidFill>
                  <a:srgbClr val="1C1C1C"/>
                </a:solidFill>
                <a:effectLst/>
                <a:highlight>
                  <a:srgbClr val="FFFFFF"/>
                </a:highlight>
                <a:latin typeface="Inter"/>
              </a:rPr>
              <a:t>Investing in automation involves considering upfront costs for implementing automation tools and training, weighed against the expected benefits such as efficiency gains and improved security. It's crucial to evaluate the long-term cost-benefit analysis when determining what should be automated and how.</a:t>
            </a:r>
            <a:endParaRPr/>
          </a:p>
        </p:txBody>
      </p:sp>
      <p:sp>
        <p:nvSpPr>
          <p:cNvPr id="332" name="Google Shape;3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7243604"/>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a:t>
            </a:r>
          </a:p>
          <a:p>
            <a:pPr marL="0" lvl="0" indent="0" algn="l" rtl="0">
              <a:lnSpc>
                <a:spcPct val="100000"/>
              </a:lnSpc>
              <a:spcBef>
                <a:spcPts val="0"/>
              </a:spcBef>
              <a:spcAft>
                <a:spcPts val="0"/>
              </a:spcAft>
              <a:buClr>
                <a:schemeClr val="dk1"/>
              </a:buClr>
              <a:buSzPts val="12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b="1" i="0">
                <a:solidFill>
                  <a:srgbClr val="222222"/>
                </a:solidFill>
                <a:effectLst/>
                <a:highlight>
                  <a:srgbClr val="FFFFFF"/>
                </a:highlight>
                <a:latin typeface="Noto serif" panose="02020600060500020200" pitchFamily="18" charset="0"/>
              </a:rPr>
              <a:t>Single Point of Failure-</a:t>
            </a:r>
            <a:r>
              <a:rPr lang="en-US" b="0" i="0">
                <a:solidFill>
                  <a:srgbClr val="222222"/>
                </a:solidFill>
                <a:effectLst/>
                <a:highlight>
                  <a:srgbClr val="FFFFFF"/>
                </a:highlight>
                <a:latin typeface="Noto serif" panose="02020600060500020200" pitchFamily="18" charset="0"/>
              </a:rPr>
              <a:t>While automation enhances operational efficiency, if not diversified, it can also create a single point of failure, meaning a single component could crash a whole system if it fails. Because of this, relying on a single automation system or process to handle critical security functions can pose a significant risk to your operations</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b="0" i="0">
              <a:solidFill>
                <a:srgbClr val="222222"/>
              </a:solidFill>
              <a:effectLst/>
              <a:highlight>
                <a:srgbClr val="FFFFFF"/>
              </a:highligh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b="0" i="0">
                <a:solidFill>
                  <a:srgbClr val="222222"/>
                </a:solidFill>
                <a:effectLst/>
                <a:highlight>
                  <a:srgbClr val="FFFFFF"/>
                </a:highlight>
                <a:latin typeface="Noto serif" panose="02020600060500020200" pitchFamily="18" charset="0"/>
              </a:rPr>
              <a:t>Ongoing Supportability-Automation solutions require ongoing support, maintenance, and updates. Neglecting these aspects can lead to outdated or vulnerable systems. Evaluating the sustainability of automation solutions and ensuring that they align with an organization’s long-term security strategy is essential to maintaining their effectiveness.</a:t>
            </a:r>
          </a:p>
          <a:p>
            <a:pPr marL="0" lvl="0" indent="0" algn="l" rtl="0">
              <a:lnSpc>
                <a:spcPct val="100000"/>
              </a:lnSpc>
              <a:spcBef>
                <a:spcPts val="0"/>
              </a:spcBef>
              <a:spcAft>
                <a:spcPts val="0"/>
              </a:spcAft>
              <a:buClr>
                <a:schemeClr val="dk1"/>
              </a:buClr>
              <a:buSzPts val="1200"/>
              <a:buFont typeface="Calibri"/>
              <a:buNone/>
            </a:pPr>
            <a:endParaRPr/>
          </a:p>
        </p:txBody>
      </p:sp>
      <p:sp>
        <p:nvSpPr>
          <p:cNvPr id="332" name="Google Shape;3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8251227"/>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8042606"/>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lt1"/>
                </a:solidFill>
                <a:latin typeface="Open Sans"/>
                <a:ea typeface="Open Sans"/>
                <a:cs typeface="Open Sans"/>
                <a:sym typeface="Open Sans"/>
              </a:rPr>
              <a:t>Event</a:t>
            </a:r>
            <a:endParaRPr lang="en-US" sz="900" b="0" i="0" u="none" strike="noStrike" cap="none">
              <a:solidFill>
                <a:schemeClr val="lt1"/>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Any observable occurrence in a system or a network</a:t>
            </a:r>
            <a:endParaRPr lang="en-US" sz="12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lt1"/>
                </a:solidFill>
                <a:latin typeface="Open Sans"/>
                <a:ea typeface="Open Sans"/>
                <a:cs typeface="Open Sans"/>
                <a:sym typeface="Open Sans"/>
              </a:rPr>
              <a:t>Incident</a:t>
            </a:r>
            <a:endParaRPr lang="en-US" sz="900" b="0" i="0" u="none" strike="noStrike" cap="none">
              <a:solidFill>
                <a:schemeClr val="l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Any event that negatively affects the company and impacts its security posture</a:t>
            </a:r>
            <a:endParaRPr lang="en-US" sz="12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lt1"/>
                </a:solidFill>
                <a:latin typeface="Open Sans"/>
                <a:ea typeface="Open Sans"/>
                <a:cs typeface="Open Sans"/>
                <a:sym typeface="Open Sans"/>
              </a:rPr>
              <a:t>Incident </a:t>
            </a:r>
            <a:r>
              <a:rPr lang="en-US" sz="1200" b="1">
                <a:solidFill>
                  <a:schemeClr val="lt1"/>
                </a:solidFill>
                <a:latin typeface="Open Sans"/>
                <a:ea typeface="Open Sans"/>
                <a:cs typeface="Open Sans"/>
                <a:sym typeface="Open Sans"/>
              </a:rPr>
              <a:t>r</a:t>
            </a:r>
            <a:r>
              <a:rPr lang="en-US" sz="1200" b="1" i="0" u="none" strike="noStrike" cap="none">
                <a:solidFill>
                  <a:schemeClr val="lt1"/>
                </a:solidFill>
                <a:latin typeface="Open Sans"/>
                <a:ea typeface="Open Sans"/>
                <a:cs typeface="Open Sans"/>
                <a:sym typeface="Open Sans"/>
              </a:rPr>
              <a:t>esponse</a:t>
            </a:r>
            <a:endParaRPr lang="en-US" sz="900" b="0" i="0" u="none" strike="noStrike" cap="none">
              <a:solidFill>
                <a:schemeClr val="l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A practice of detecting a problem, determining its cause, minimizing the damage it causes, resolving the problem, and documenting each step of the response for future references</a:t>
            </a:r>
            <a:endParaRPr lang="en-US"/>
          </a:p>
          <a:p>
            <a:pPr marL="0" lvl="0" indent="0" algn="l" rtl="0">
              <a:lnSpc>
                <a:spcPct val="100000"/>
              </a:lnSpc>
              <a:spcBef>
                <a:spcPts val="0"/>
              </a:spcBef>
              <a:spcAft>
                <a:spcPts val="0"/>
              </a:spcAft>
              <a:buSzPts val="1400"/>
              <a:buNone/>
            </a:pPr>
            <a:endParaRPr/>
          </a:p>
        </p:txBody>
      </p:sp>
      <p:sp>
        <p:nvSpPr>
          <p:cNvPr id="414" name="Google Shape;414;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The goals of incident response are:</a:t>
            </a:r>
            <a:endParaRPr lang="en-US" sz="900" b="0" i="0" u="none" strike="noStrike" cap="none">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chemeClr val="bg1"/>
                </a:solidFill>
                <a:latin typeface="Open Sans"/>
                <a:ea typeface="Open Sans"/>
                <a:cs typeface="Open Sans"/>
                <a:sym typeface="Open Sans"/>
              </a:rPr>
              <a:t>Provide management with sufficient information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Maintain or restore business continuity</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Defend against future attacks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Deter attacks through investigation and prosecution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Reduce the potential impact to the organization</a:t>
            </a:r>
          </a:p>
          <a:p>
            <a:pPr marL="0" lvl="0" indent="0" algn="l" rtl="0">
              <a:lnSpc>
                <a:spcPct val="100000"/>
              </a:lnSpc>
              <a:spcBef>
                <a:spcPts val="0"/>
              </a:spcBef>
              <a:spcAft>
                <a:spcPts val="0"/>
              </a:spcAft>
              <a:buSzPts val="1400"/>
              <a:buNone/>
            </a:pPr>
            <a:endParaRPr/>
          </a:p>
        </p:txBody>
      </p:sp>
      <p:sp>
        <p:nvSpPr>
          <p:cNvPr id="441" name="Google Shape;44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Trainer Notes:</a:t>
            </a:r>
          </a:p>
          <a:p>
            <a:pPr marL="0" lvl="0" indent="0" algn="l" rtl="0">
              <a:lnSpc>
                <a:spcPct val="100000"/>
              </a:lnSpc>
              <a:spcBef>
                <a:spcPct val="0"/>
              </a:spcBef>
              <a:spcAft>
                <a:spcPct val="0"/>
              </a:spcAft>
              <a:buSzPts val="1400"/>
              <a:buNone/>
            </a:pPr>
            <a:endParaRPr lang="en-US"/>
          </a:p>
          <a:p>
            <a:pPr marL="342900" lvl="0" indent="-342900">
              <a:lnSpc>
                <a:spcPct val="90000"/>
              </a:lnSpc>
              <a:buSzPts val="2457"/>
              <a:buFont typeface="Arial" panose="020B0604020202020204" pitchFamily="34" charset="0"/>
              <a:buChar cha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 hoc mode means that any two wireless networking devices, including two wireless network interface cards  (NICs), can communicate without a centralized control authority</a:t>
            </a:r>
            <a:r>
              <a:rPr lang="en-US" sz="1200" b="1">
                <a:solidFill>
                  <a:srgbClr val="3F3F3F"/>
                </a:solidFill>
                <a:latin typeface="Open Sans"/>
                <a:ea typeface="Open Sans"/>
                <a:cs typeface="Open Sans"/>
              </a:rPr>
              <a:t>.</a:t>
            </a:r>
          </a:p>
          <a:p>
            <a:pPr lvl="0">
              <a:lnSpc>
                <a:spcPct val="90000"/>
              </a:lnSpc>
              <a:buSzPts val="2457"/>
            </a:pPr>
            <a:endParaRPr lang="en-US" sz="1200" b="1">
              <a:solidFill>
                <a:srgbClr val="3F3F3F"/>
              </a:solidFill>
              <a:latin typeface="Open Sans"/>
              <a:ea typeface="Open Sans"/>
              <a:cs typeface="Open Sans"/>
            </a:endParaRPr>
          </a:p>
          <a:p>
            <a:pPr marL="342900" indent="-342900">
              <a:lnSpc>
                <a:spcPct val="90000"/>
              </a:lnSpc>
              <a:buSzPts val="2457"/>
              <a:buFont typeface="Arial" panose="020B0604020202020204" pitchFamily="34" charset="0"/>
              <a:buChar cha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Ad-hoc mode refers to a wireless network structure where devices can communicate directly with each other</a:t>
            </a:r>
            <a:endParaRPr lang="en-GB"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00000"/>
              </a:lnSpc>
              <a:spcBef>
                <a:spcPct val="0"/>
              </a:spcBef>
              <a:spcAft>
                <a:spcPct val="0"/>
              </a:spcAft>
              <a:buSzPts val="1400"/>
              <a:buNone/>
            </a:pPr>
            <a:endParaRPr lang="en-US"/>
          </a:p>
          <a:p>
            <a:pPr marL="0" lvl="0" indent="0" algn="l" rtl="0">
              <a:lnSpc>
                <a:spcPct val="100000"/>
              </a:lnSpc>
              <a:spcBef>
                <a:spcPct val="0"/>
              </a:spcBef>
              <a:spcAft>
                <a:spcPct val="0"/>
              </a:spcAft>
              <a:buSzPts val="1400"/>
              <a:buNone/>
            </a:pPr>
            <a:endParaRPr lang="en-US"/>
          </a:p>
          <a:p>
            <a:pPr marL="0" lvl="0" indent="0" algn="l" rtl="0">
              <a:lnSpc>
                <a:spcPct val="100000"/>
              </a:lnSpc>
              <a:spcBef>
                <a:spcPct val="0"/>
              </a:spcBef>
              <a:spcAft>
                <a:spcPct val="0"/>
              </a:spcAft>
              <a:buSzPts val="1400"/>
              <a:buNone/>
            </a:pPr>
            <a:endParaRPr/>
          </a:p>
        </p:txBody>
      </p:sp>
      <p:sp>
        <p:nvSpPr>
          <p:cNvPr id="649" name="Google Shape;649;p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3075764"/>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An incident response team is a group of people who prepare for and respond to emergenc</a:t>
            </a:r>
            <a:r>
              <a:rPr lang="en-US" sz="1200">
                <a:solidFill>
                  <a:srgbClr val="3F3F3F"/>
                </a:solidFill>
                <a:latin typeface="Open Sans"/>
                <a:ea typeface="Open Sans"/>
                <a:cs typeface="Open Sans"/>
                <a:sym typeface="Open Sans"/>
              </a:rPr>
              <a:t>ie</a:t>
            </a:r>
            <a:r>
              <a:rPr lang="en-US" sz="1200" b="0" i="0" u="none" strike="noStrike" cap="none">
                <a:solidFill>
                  <a:srgbClr val="3F3F3F"/>
                </a:solidFill>
                <a:latin typeface="Open Sans"/>
                <a:ea typeface="Open Sans"/>
                <a:cs typeface="Open Sans"/>
                <a:sym typeface="Open Sans"/>
              </a:rPr>
              <a:t>s.</a:t>
            </a:r>
            <a:endParaRPr lang="en-US" sz="9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Basic checklist of an incident response team</a:t>
            </a:r>
          </a:p>
          <a:p>
            <a:pPr marL="228600" lvl="1" indent="-228600">
              <a:lnSpc>
                <a:spcPct val="150000"/>
              </a:lnSpc>
              <a:buClr>
                <a:srgbClr val="3F3F3F"/>
              </a:buClr>
              <a:buSzPts val="2200"/>
              <a:buFont typeface="Open Sans"/>
              <a:buChar char="•"/>
            </a:pPr>
            <a:r>
              <a:rPr lang="en-US" sz="1200">
                <a:solidFill>
                  <a:srgbClr val="3F3F3F"/>
                </a:solidFill>
                <a:latin typeface="Open Sans"/>
                <a:ea typeface="Open Sans"/>
                <a:cs typeface="Open Sans"/>
                <a:sym typeface="Open Sans"/>
              </a:rPr>
              <a:t>A list of outside agencies and resources to contact or report to</a:t>
            </a:r>
          </a:p>
          <a:p>
            <a:pPr marL="228600" lvl="1" indent="-228600">
              <a:lnSpc>
                <a:spcPct val="150000"/>
              </a:lnSpc>
              <a:spcBef>
                <a:spcPts val="300"/>
              </a:spcBef>
              <a:buClr>
                <a:srgbClr val="3F3F3F"/>
              </a:buClr>
              <a:buSzPts val="2200"/>
              <a:buFont typeface="Open Sans"/>
              <a:buChar char="•"/>
            </a:pPr>
            <a:r>
              <a:rPr lang="en-US" sz="1200">
                <a:solidFill>
                  <a:srgbClr val="3F3F3F"/>
                </a:solidFill>
                <a:latin typeface="Open Sans"/>
                <a:ea typeface="Open Sans"/>
                <a:cs typeface="Open Sans"/>
                <a:sym typeface="Open Sans"/>
              </a:rPr>
              <a:t>An outlined list of roles and responsibilities</a:t>
            </a:r>
          </a:p>
          <a:p>
            <a:pPr marL="228600" lvl="1" indent="-228600">
              <a:lnSpc>
                <a:spcPct val="150000"/>
              </a:lnSpc>
              <a:spcBef>
                <a:spcPts val="300"/>
              </a:spcBef>
              <a:buClr>
                <a:srgbClr val="3F3F3F"/>
              </a:buClr>
              <a:buSzPts val="2200"/>
              <a:buFont typeface="Open Sans"/>
              <a:buChar char="•"/>
            </a:pPr>
            <a:r>
              <a:rPr lang="en-US" sz="1200">
                <a:solidFill>
                  <a:srgbClr val="3F3F3F"/>
                </a:solidFill>
                <a:latin typeface="Open Sans"/>
                <a:ea typeface="Open Sans"/>
                <a:cs typeface="Open Sans"/>
                <a:sym typeface="Open Sans"/>
              </a:rPr>
              <a:t>A call tree to contact the defined roles and outside entities</a:t>
            </a:r>
          </a:p>
          <a:p>
            <a:pPr marL="228600" lvl="1" indent="-228600">
              <a:lnSpc>
                <a:spcPct val="150000"/>
              </a:lnSpc>
              <a:spcBef>
                <a:spcPts val="300"/>
              </a:spcBef>
              <a:buClr>
                <a:srgbClr val="3F3F3F"/>
              </a:buClr>
              <a:buSzPts val="2200"/>
              <a:buFont typeface="Open Sans"/>
              <a:buChar char="•"/>
            </a:pPr>
            <a:r>
              <a:rPr lang="en-US" sz="1200">
                <a:solidFill>
                  <a:srgbClr val="3F3F3F"/>
                </a:solidFill>
                <a:latin typeface="Open Sans"/>
                <a:ea typeface="Open Sans"/>
                <a:cs typeface="Open Sans"/>
                <a:sym typeface="Open Sans"/>
              </a:rPr>
              <a:t>A detailed procedure to secure and preserve evidence</a:t>
            </a:r>
          </a:p>
          <a:p>
            <a:pPr marL="228600" lvl="1" indent="-228600">
              <a:lnSpc>
                <a:spcPct val="150000"/>
              </a:lnSpc>
              <a:spcBef>
                <a:spcPts val="300"/>
              </a:spcBef>
              <a:buClr>
                <a:srgbClr val="3F3F3F"/>
              </a:buClr>
              <a:buSzPts val="2200"/>
              <a:buFont typeface="Open Sans"/>
              <a:buChar char="•"/>
            </a:pPr>
            <a:r>
              <a:rPr lang="en-US" sz="1200">
                <a:solidFill>
                  <a:srgbClr val="3F3F3F"/>
                </a:solidFill>
                <a:latin typeface="Open Sans"/>
                <a:ea typeface="Open Sans"/>
                <a:cs typeface="Open Sans"/>
                <a:sym typeface="Open Sans"/>
              </a:rPr>
              <a:t>A list of items that should be included in the report for the management and the courts</a:t>
            </a:r>
          </a:p>
          <a:p>
            <a:pPr marL="228600" lvl="1" indent="-228600">
              <a:lnSpc>
                <a:spcPct val="150000"/>
              </a:lnSpc>
              <a:spcBef>
                <a:spcPts val="300"/>
              </a:spcBef>
              <a:buClr>
                <a:srgbClr val="3F3F3F"/>
              </a:buClr>
              <a:buSzPts val="2200"/>
              <a:buFont typeface="Open Sans"/>
              <a:buChar char="•"/>
            </a:pPr>
            <a:r>
              <a:rPr lang="en-US" sz="1200">
                <a:solidFill>
                  <a:srgbClr val="3F3F3F"/>
                </a:solidFill>
                <a:latin typeface="Open Sans"/>
                <a:ea typeface="Open Sans"/>
                <a:cs typeface="Open Sans"/>
                <a:sym typeface="Open Sans"/>
              </a:rPr>
              <a:t>A description of how different systems should be treated in a particular situation</a:t>
            </a:r>
          </a:p>
          <a:p>
            <a:pPr marL="0" lvl="0" indent="0" algn="l" rtl="0">
              <a:lnSpc>
                <a:spcPct val="100000"/>
              </a:lnSpc>
              <a:spcBef>
                <a:spcPts val="0"/>
              </a:spcBef>
              <a:spcAft>
                <a:spcPts val="0"/>
              </a:spcAft>
              <a:buSzPts val="1400"/>
              <a:buNone/>
            </a:pPr>
            <a:endParaRPr/>
          </a:p>
        </p:txBody>
      </p:sp>
      <p:sp>
        <p:nvSpPr>
          <p:cNvPr id="466" name="Google Shape;466;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p>
          <a:p>
            <a:pPr marL="0" lvl="0" indent="0" algn="l" rtl="0">
              <a:lnSpc>
                <a:spcPct val="100000"/>
              </a:lnSpc>
              <a:spcBef>
                <a:spcPts val="0"/>
              </a:spcBef>
              <a:spcAft>
                <a:spcPts val="0"/>
              </a:spcAft>
              <a:buSzPts val="1400"/>
              <a:buNone/>
            </a:pPr>
            <a:r>
              <a:rPr lang="en-IN"/>
              <a:t>Explain the </a:t>
            </a:r>
            <a:r>
              <a:rPr lang="en-US" sz="1200">
                <a:solidFill>
                  <a:srgbClr val="3F3F3F"/>
                </a:solidFill>
                <a:latin typeface="Open Sans"/>
                <a:ea typeface="Open Sans"/>
                <a:cs typeface="Open Sans"/>
                <a:sym typeface="Open Sans"/>
              </a:rPr>
              <a:t>Incident Management: Planning and Preparation</a:t>
            </a:r>
            <a:endParaRPr/>
          </a:p>
        </p:txBody>
      </p:sp>
      <p:sp>
        <p:nvSpPr>
          <p:cNvPr id="500" name="Google Shape;500;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lt1"/>
                </a:solidFill>
                <a:latin typeface="Open Sans"/>
                <a:ea typeface="Open Sans"/>
                <a:cs typeface="Open Sans"/>
                <a:sym typeface="Open Sans"/>
              </a:rPr>
              <a:t>Detection</a:t>
            </a:r>
            <a:endParaRPr lang="en-US" sz="1000" b="1"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chemeClr val="tx1">
                    <a:lumMod val="75000"/>
                    <a:lumOff val="25000"/>
                  </a:schemeClr>
                </a:solidFill>
                <a:latin typeface="Open Sans"/>
                <a:ea typeface="Open Sans"/>
                <a:cs typeface="Open Sans"/>
                <a:sym typeface="Open Sans"/>
              </a:rPr>
              <a:t>Automated detection capabilities include network-based and host-based IDPSs, antivirus software, and log analyzers. </a:t>
            </a:r>
            <a:endParaRPr lang="en-US" sz="1000" b="0" i="0" u="none" strike="noStrike" cap="none">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1200" b="0" i="0" u="none" strike="noStrike" cap="none">
                <a:solidFill>
                  <a:schemeClr val="tx1">
                    <a:lumMod val="75000"/>
                    <a:lumOff val="25000"/>
                  </a:schemeClr>
                </a:solidFill>
                <a:latin typeface="Open Sans"/>
                <a:ea typeface="Open Sans"/>
                <a:cs typeface="Open Sans"/>
                <a:sym typeface="Open Sans"/>
              </a:rPr>
              <a:t>Manual detection includes problems reported by end users.</a:t>
            </a:r>
          </a:p>
          <a:p>
            <a:pPr marL="0" lvl="0" indent="0" algn="l" rtl="0">
              <a:lnSpc>
                <a:spcPct val="100000"/>
              </a:lnSpc>
              <a:spcBef>
                <a:spcPts val="0"/>
              </a:spcBef>
              <a:spcAft>
                <a:spcPts val="0"/>
              </a:spcAft>
              <a:buSzPts val="1400"/>
              <a:buNone/>
            </a:pPr>
            <a:endParaRPr/>
          </a:p>
        </p:txBody>
      </p:sp>
      <p:sp>
        <p:nvSpPr>
          <p:cNvPr id="129" name="Google Shape;12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Response</a:t>
            </a:r>
            <a:endParaRPr lang="en-US" sz="1000" b="0" i="0" u="none" strike="noStrike" cap="none">
              <a:solidFill>
                <a:srgbClr val="000000"/>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ct val="100000"/>
              <a:buFont typeface="Arial" panose="020B0604020202020204" pitchFamily="34" charset="0"/>
              <a:buChar cha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 t</a:t>
            </a:r>
            <a:r>
              <a:rPr lang="en-US" sz="1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riage process will ensure that only valid alerts are promoted to </a:t>
            </a:r>
            <a:r>
              <a:rPr lang="en-US" sz="1200" b="1"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investigation or incident </a:t>
            </a:r>
            <a:r>
              <a:rPr lang="en-US" sz="1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status. False positives or incorrect alerts are identified and removed.</a:t>
            </a:r>
            <a:endPar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rtl="0">
              <a:lnSpc>
                <a:spcPct val="115000"/>
              </a:lnSpc>
              <a:spcBef>
                <a:spcPts val="0"/>
              </a:spcBef>
              <a:spcAft>
                <a:spcPts val="0"/>
              </a:spcAft>
              <a:buClr>
                <a:srgbClr val="3F3F3F"/>
              </a:buClr>
              <a:buSzPct val="100000"/>
              <a:buFont typeface="Arial" panose="020B0604020202020204" pitchFamily="34" charset="0"/>
              <a:buChar char="•"/>
            </a:pPr>
            <a:r>
              <a:rPr lang="en-US" sz="1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Information is collected to investigate its severity and set priorities on how to deal with the incident.</a:t>
            </a:r>
            <a:endPar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rtl="0">
              <a:lnSpc>
                <a:spcPct val="115000"/>
              </a:lnSpc>
              <a:spcBef>
                <a:spcPts val="0"/>
              </a:spcBef>
              <a:spcAft>
                <a:spcPts val="0"/>
              </a:spcAft>
              <a:buClr>
                <a:srgbClr val="3F3F3F"/>
              </a:buClr>
              <a:buSzPct val="100000"/>
              <a:buFont typeface="Arial" panose="020B0604020202020204" pitchFamily="34" charset="0"/>
              <a:buChar char="•"/>
            </a:pPr>
            <a:r>
              <a:rPr lang="en-US" sz="1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Incidents are </a:t>
            </a:r>
            <a:r>
              <a:rPr lang="en-US" sz="1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1"/>
                  </a:ext>
                </a:extLst>
              </a:rPr>
              <a:t>categorized</a:t>
            </a:r>
            <a:r>
              <a:rPr lang="en-US" sz="1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according to their severity level, level of potential risk, the source whether it is internal or external, its rate of growth, and the ability to contain the damage.</a:t>
            </a:r>
            <a:endPar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rtl="0">
              <a:lnSpc>
                <a:spcPct val="115000"/>
              </a:lnSpc>
              <a:spcBef>
                <a:spcPts val="0"/>
              </a:spcBef>
              <a:spcAft>
                <a:spcPts val="0"/>
              </a:spcAft>
              <a:buClr>
                <a:srgbClr val="3F3F3F"/>
              </a:buClr>
              <a:buSzPct val="100000"/>
              <a:buFont typeface="Arial" panose="020B0604020202020204" pitchFamily="34" charset="0"/>
              <a:buChar char="•"/>
            </a:pPr>
            <a:r>
              <a:rPr lang="en-US" sz="1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More data is gathered to try and figure out the root cause of the incident. </a:t>
            </a:r>
            <a:endPar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00000"/>
              </a:lnSpc>
              <a:spcBef>
                <a:spcPts val="0"/>
              </a:spcBef>
              <a:spcAft>
                <a:spcPts val="0"/>
              </a:spcAft>
              <a:buSzPts val="1400"/>
              <a:buNone/>
            </a:pPr>
            <a:endParaRPr lang="en-US"/>
          </a:p>
        </p:txBody>
      </p:sp>
      <p:sp>
        <p:nvSpPr>
          <p:cNvPr id="161" name="Google Shape;16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Mitigation</a:t>
            </a:r>
            <a:endParaRPr lang="en-US" sz="1000" b="0" i="0" u="none" strike="noStrike" cap="none">
              <a:solidFill>
                <a:srgbClr val="000000"/>
              </a:solidFill>
              <a:latin typeface="Arial"/>
              <a:ea typeface="Arial"/>
              <a:cs typeface="Arial"/>
              <a:sym typeface="Arial"/>
            </a:endParaRPr>
          </a:p>
          <a:p>
            <a:pPr marL="342900" indent="-342900">
              <a:lnSpc>
                <a:spcPct val="115000"/>
              </a:lnSpc>
              <a:buClr>
                <a:srgbClr val="3F3F3F"/>
              </a:buClr>
              <a:buSzPct val="100000"/>
              <a:buChar cha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The goal of mitigation is to prevent or minimize any further loss or damage from this incident so that you can begin to recover and remediate.</a:t>
            </a: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5000"/>
              </a:lnSpc>
              <a:buClr>
                <a:srgbClr val="3F3F3F"/>
              </a:buClr>
              <a:buSzPct val="100000"/>
              <a:buChar cha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Prioritizes the mitigation of most critical assets, followed by mitigation of less important assets.</a:t>
            </a: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5000"/>
              </a:lnSpc>
              <a:buClr>
                <a:srgbClr val="3F3F3F"/>
              </a:buClr>
              <a:buSzPct val="100000"/>
              <a:buChar cha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Isolation and containment can limit the exposure of your organization and prevent further damage.</a:t>
            </a: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5000"/>
              </a:lnSpc>
              <a:buClr>
                <a:srgbClr val="3F3F3F"/>
              </a:buClr>
              <a:buSzPct val="100000"/>
              <a:buChar cha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The response team needs to take its last forensic samples prior to commencing mitigation activities.</a:t>
            </a: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00000"/>
              </a:lnSpc>
              <a:spcBef>
                <a:spcPts val="0"/>
              </a:spcBef>
              <a:spcAft>
                <a:spcPts val="0"/>
              </a:spcAft>
              <a:buSzPts val="1400"/>
              <a:buNone/>
            </a:pPr>
            <a:endParaRPr/>
          </a:p>
        </p:txBody>
      </p:sp>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Reporting</a:t>
            </a:r>
            <a:endParaRPr lang="en-US" sz="1000" b="0" i="0" u="none" strike="noStrike" cap="none">
              <a:solidFill>
                <a:srgbClr val="000000"/>
              </a:solidFill>
              <a:latin typeface="Arial"/>
              <a:ea typeface="Open Sans"/>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chemeClr val="tx1">
                    <a:lumMod val="75000"/>
                    <a:lumOff val="25000"/>
                  </a:schemeClr>
                </a:solidFill>
                <a:latin typeface="Open Sans"/>
                <a:ea typeface="Open Sans"/>
                <a:cs typeface="Open Sans"/>
                <a:sym typeface="Open Sans"/>
              </a:rPr>
              <a:t>The incident response team should document and maintain the status of the incidents to help ensure that incidents are handled and resolved in a timely manner.</a:t>
            </a:r>
          </a:p>
          <a:p>
            <a:pPr marR="0" lvl="0" algn="l" rtl="0">
              <a:lnSpc>
                <a:spcPct val="100000"/>
              </a:lnSpc>
              <a:spcBef>
                <a:spcPts val="0"/>
              </a:spcBef>
              <a:spcAft>
                <a:spcPts val="0"/>
              </a:spcAft>
              <a:buClr>
                <a:srgbClr val="3F3F3F"/>
              </a:buClr>
              <a:buSzPts val="2200"/>
            </a:pPr>
            <a:br>
              <a:rPr lang="en-US" sz="1200" b="0" i="0" u="none" strike="noStrike" cap="none">
                <a:solidFill>
                  <a:schemeClr val="tx1">
                    <a:lumMod val="75000"/>
                    <a:lumOff val="25000"/>
                  </a:schemeClr>
                </a:solidFill>
                <a:latin typeface="Open Sans"/>
                <a:ea typeface="Open Sans"/>
                <a:cs typeface="Open Sans"/>
                <a:sym typeface="Open Sans"/>
              </a:rPr>
            </a:br>
            <a:endParaRPr lang="en-US" sz="1200">
              <a:solidFill>
                <a:schemeClr val="tx1">
                  <a:lumMod val="75000"/>
                  <a:lumOff val="25000"/>
                </a:schemeClr>
              </a:solidFill>
            </a:endParaRPr>
          </a:p>
          <a:p>
            <a:pPr marL="0" lvl="0" indent="0" algn="l" rtl="0">
              <a:lnSpc>
                <a:spcPct val="100000"/>
              </a:lnSpc>
              <a:spcBef>
                <a:spcPts val="0"/>
              </a:spcBef>
              <a:spcAft>
                <a:spcPts val="0"/>
              </a:spcAft>
              <a:buSzPts val="1400"/>
              <a:buNone/>
            </a:pPr>
            <a:endParaRPr/>
          </a:p>
        </p:txBody>
      </p:sp>
      <p:sp>
        <p:nvSpPr>
          <p:cNvPr id="223" name="Google Shape;22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Recovery</a:t>
            </a:r>
            <a:endParaRPr lang="en-US" sz="10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Recovery and repair phase is the process of restoring a system to its pre-incident condition. Recovery and repair activities include:</a:t>
            </a:r>
            <a:endParaRPr lang="en-US" sz="800">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rtl="0">
              <a:lnSpc>
                <a:spcPct val="115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Repairing or replacing hardware</a:t>
            </a:r>
            <a:endParaRPr lang="en-US" sz="1000">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rtl="0">
              <a:lnSpc>
                <a:spcPct val="115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Reinstalling, reconfiguring operating system, or application software</a:t>
            </a:r>
            <a:endParaRPr lang="en-US" sz="1000">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rtl="0">
              <a:lnSpc>
                <a:spcPct val="115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Removing unwanted programs and data</a:t>
            </a:r>
            <a:endParaRPr lang="en-US" sz="1000">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rtl="0">
              <a:lnSpc>
                <a:spcPct val="115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Restoring damaged or missing data from the backup media</a:t>
            </a:r>
            <a:endParaRPr lang="en-US"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00000"/>
              </a:lnSpc>
              <a:spcBef>
                <a:spcPts val="0"/>
              </a:spcBef>
              <a:spcAft>
                <a:spcPts val="0"/>
              </a:spcAft>
              <a:buSzPts val="1400"/>
              <a:buNone/>
            </a:pPr>
            <a:endParaRPr/>
          </a:p>
        </p:txBody>
      </p:sp>
      <p:sp>
        <p:nvSpPr>
          <p:cNvPr id="254" name="Google Shape;25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Remediation</a:t>
            </a:r>
            <a:endParaRPr lang="en-US" sz="1000" b="0" i="0" u="none" strike="noStrike" cap="none">
              <a:solidFill>
                <a:srgbClr val="000000"/>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Remediation is the post-incident repair of affected systems, communication and instruction to affected parties, and analysis that confirms the incident has been contained.</a:t>
            </a:r>
            <a:endParaRPr lang="en-US" sz="1200"/>
          </a:p>
          <a:p>
            <a:pPr marL="342900" marR="0" lvl="0" indent="-342900" algn="l" rtl="0">
              <a:lnSpc>
                <a:spcPct val="115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Remediation involves measures to ensure that the particular attack will never again be successful against the organization.</a:t>
            </a:r>
            <a:endParaRPr lang="en-US" sz="1200"/>
          </a:p>
          <a:p>
            <a:pPr marL="0" lvl="0" indent="0" algn="l" rtl="0">
              <a:lnSpc>
                <a:spcPct val="100000"/>
              </a:lnSpc>
              <a:spcBef>
                <a:spcPts val="0"/>
              </a:spcBef>
              <a:spcAft>
                <a:spcPts val="0"/>
              </a:spcAft>
              <a:buSzPts val="1400"/>
              <a:buNone/>
            </a:pPr>
            <a:endParaRPr/>
          </a:p>
        </p:txBody>
      </p:sp>
      <p:sp>
        <p:nvSpPr>
          <p:cNvPr id="285" name="Google Shape;28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Lessons Learned</a:t>
            </a:r>
            <a:endParaRPr lang="en-US" sz="1000" b="0" i="0" u="none" strike="noStrike" cap="none">
              <a:solidFill>
                <a:srgbClr val="000000"/>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This final stage is often skipped as the business moves back into normal operations but it’s critical to look back and heed the lessons learned.</a:t>
            </a:r>
            <a:endParaRPr lang="en-US" sz="1200"/>
          </a:p>
          <a:p>
            <a:pPr marL="342900" marR="0" lvl="0" indent="-342900" algn="l" rtl="0">
              <a:lnSpc>
                <a:spcPct val="115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Holding a </a:t>
            </a:r>
            <a:r>
              <a:rPr lang="en-US" sz="1200" b="1" i="0" u="none" strike="noStrike" cap="none">
                <a:solidFill>
                  <a:srgbClr val="3F3F3F"/>
                </a:solidFill>
                <a:latin typeface="Open Sans"/>
                <a:ea typeface="Open Sans"/>
                <a:cs typeface="Open Sans"/>
                <a:sym typeface="Open Sans"/>
              </a:rPr>
              <a:t>lessons learned </a:t>
            </a:r>
            <a:r>
              <a:rPr lang="en-US" sz="1200" b="0" i="0" u="none" strike="noStrike" cap="none">
                <a:solidFill>
                  <a:srgbClr val="3F3F3F"/>
                </a:solidFill>
                <a:latin typeface="Open Sans"/>
                <a:ea typeface="Open Sans"/>
                <a:cs typeface="Open Sans"/>
                <a:sym typeface="Open Sans"/>
              </a:rPr>
              <a:t>meeting with all involved parties after a major incident, and optionally periodically after lesser incidents as resources permit, provides a chance to achieve closure with respect to an incident by reviewing what occurred, what was done to intervene, and how well intervention worked.</a:t>
            </a:r>
            <a:endParaRPr lang="en-US" sz="1200"/>
          </a:p>
          <a:p>
            <a:pPr marL="342900" marR="0" lvl="0" indent="-342900" algn="l" rtl="0">
              <a:lnSpc>
                <a:spcPct val="115000"/>
              </a:lnSpc>
              <a:spcBef>
                <a:spcPts val="0"/>
              </a:spcBef>
              <a:spcAft>
                <a:spcPts val="0"/>
              </a:spcAft>
              <a:buClr>
                <a:srgbClr val="3F3F3F"/>
              </a:buClr>
              <a:buSzPts val="2200"/>
              <a:buFont typeface="Arial"/>
              <a:buChar char="•"/>
            </a:pPr>
            <a:r>
              <a:rPr lang="en-US" sz="1200" b="0" i="0" u="none" strike="noStrike" cap="none">
                <a:solidFill>
                  <a:srgbClr val="3F3F3F"/>
                </a:solidFill>
                <a:latin typeface="Open Sans"/>
                <a:ea typeface="Open Sans"/>
                <a:cs typeface="Open Sans"/>
                <a:sym typeface="Open Sans"/>
              </a:rPr>
              <a:t>A follow-up report for each incident provides a reference that can be used to assist in handling similar incidents in the future. </a:t>
            </a:r>
            <a:endParaRPr lang="en-US" sz="1200"/>
          </a:p>
          <a:p>
            <a:pPr marL="0" lvl="0" indent="0" algn="l" rtl="0">
              <a:lnSpc>
                <a:spcPct val="100000"/>
              </a:lnSpc>
              <a:spcBef>
                <a:spcPts val="0"/>
              </a:spcBef>
              <a:spcAft>
                <a:spcPts val="0"/>
              </a:spcAft>
              <a:buSzPts val="1400"/>
              <a:buNone/>
            </a:pPr>
            <a:endParaRPr/>
          </a:p>
        </p:txBody>
      </p:sp>
      <p:sp>
        <p:nvSpPr>
          <p:cNvPr id="316" name="Google Shape;316;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Training programs should be designed and developed by the organizations for all the BCP or DR activities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Trainings ensure employees:</a:t>
            </a:r>
            <a:endParaRPr lang="en-US" sz="900" b="0" i="0" u="none" strike="noStrike" cap="none">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Know the course of action in the event of an emergency</a:t>
            </a:r>
            <a:endParaRPr lang="en-US" sz="900" b="0" i="0" u="none" strike="noStrike" cap="none">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Are provided basic first aid and CPR training</a:t>
            </a:r>
            <a:endParaRPr lang="en-US" sz="900" b="0" i="0" u="none" strike="noStrike" cap="none">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Are interested in business continuity activities through periodic awareness programs </a:t>
            </a:r>
            <a:endParaRPr lang="en-US"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347" name="Google Shape;34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249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a:solidFill>
                  <a:schemeClr val="dk1"/>
                </a:solidFill>
                <a:latin typeface="Arial"/>
                <a:ea typeface="Arial"/>
                <a:cs typeface="Arial"/>
                <a:sym typeface="Arial"/>
              </a:rPr>
              <a:t>Infrastructure mode</a:t>
            </a:r>
          </a:p>
          <a:p>
            <a:pPr marL="457200" marR="0" lvl="0" indent="-228600" algn="l" rtl="0">
              <a:lnSpc>
                <a:spcPct val="100000"/>
              </a:lnSpc>
              <a:spcBef>
                <a:spcPct val="0"/>
              </a:spcBef>
              <a:spcAft>
                <a:spcPct val="0"/>
              </a:spcAft>
              <a:buClr>
                <a:srgbClr val="000000"/>
              </a:buClr>
              <a:buSzPts val="1400"/>
              <a:buFont typeface="Arial"/>
              <a:buNone/>
            </a:pPr>
            <a:endParaRPr lang="en-US" sz="1200" b="1">
              <a:solidFill>
                <a:schemeClr val="dk1"/>
              </a:solidFill>
              <a:latin typeface="Arial"/>
              <a:cs typeface="Arial"/>
              <a:sym typeface="Arial"/>
            </a:endParaRP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a:solidFill>
                  <a:srgbClr val="3F3F3F"/>
                </a:solidFill>
                <a:latin typeface="Open Sans"/>
                <a:ea typeface="Open Sans"/>
                <a:cs typeface="Open Sans"/>
              </a:rPr>
              <a:t>Infrastructure mode means that a wireless access point is required, wireless NICs on systems can’t interact directly, and the restrictions of the wireless access point for wireless network access are enforced. It is further categorized into standalone, wireless extension, enterprise extended and bridge mode</a:t>
            </a:r>
            <a:endParaRPr lang="en-GB" sz="1200">
              <a:solidFill>
                <a:srgbClr val="3F3F3F"/>
              </a:solidFill>
              <a:latin typeface="Open Sans"/>
              <a:ea typeface="Open Sans"/>
              <a:cs typeface="Open Sans"/>
            </a:endParaRPr>
          </a:p>
          <a:p>
            <a:pPr marL="457200" marR="0" lvl="0" indent="-228600" algn="l" rtl="0">
              <a:lnSpc>
                <a:spcPct val="100000"/>
              </a:lnSpc>
              <a:spcBef>
                <a:spcPct val="0"/>
              </a:spcBef>
              <a:spcAft>
                <a:spcPct val="0"/>
              </a:spcAft>
              <a:buClr>
                <a:srgbClr val="000000"/>
              </a:buClr>
              <a:buSzPts val="1400"/>
              <a:buFont typeface="Arial"/>
              <a:buNone/>
            </a:pPr>
            <a:endParaRPr/>
          </a:p>
          <a:p>
            <a:pPr marL="0" lvl="0" indent="0" algn="l" rtl="0">
              <a:lnSpc>
                <a:spcPct val="100000"/>
              </a:lnSpc>
              <a:spcBef>
                <a:spcPct val="0"/>
              </a:spcBef>
              <a:spcAft>
                <a:spcPct val="0"/>
              </a:spcAft>
              <a:buSzPts val="1400"/>
              <a:buNone/>
            </a:pPr>
            <a:endParaRPr/>
          </a:p>
        </p:txBody>
      </p:sp>
      <p:sp>
        <p:nvSpPr>
          <p:cNvPr id="649" name="Google Shape;649;p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881402"/>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The various training carried out are:</a:t>
            </a:r>
            <a:endParaRPr lang="en-US"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chemeClr val="bg1"/>
                </a:solidFill>
                <a:latin typeface="Open Sans"/>
                <a:ea typeface="Open Sans"/>
                <a:cs typeface="Open Sans"/>
                <a:sym typeface="Open Sans"/>
              </a:rPr>
              <a:t>Starting </a:t>
            </a:r>
            <a:r>
              <a:rPr lang="en-US" sz="1200">
                <a:solidFill>
                  <a:schemeClr val="bg1"/>
                </a:solidFill>
                <a:latin typeface="Open Sans"/>
                <a:ea typeface="Open Sans"/>
                <a:cs typeface="Open Sans"/>
                <a:sym typeface="Open Sans"/>
              </a:rPr>
              <a:t>E</a:t>
            </a:r>
            <a:r>
              <a:rPr lang="en-US" sz="1200" b="0" i="0" u="none" strike="noStrike" cap="none">
                <a:solidFill>
                  <a:schemeClr val="bg1"/>
                </a:solidFill>
                <a:latin typeface="Open Sans"/>
                <a:ea typeface="Open Sans"/>
                <a:cs typeface="Open Sans"/>
                <a:sym typeface="Open Sans"/>
              </a:rPr>
              <a:t>mergency </a:t>
            </a:r>
            <a:r>
              <a:rPr lang="en-US" sz="1200">
                <a:solidFill>
                  <a:schemeClr val="bg1"/>
                </a:solidFill>
                <a:latin typeface="Open Sans"/>
                <a:ea typeface="Open Sans"/>
                <a:cs typeface="Open Sans"/>
                <a:sym typeface="Open Sans"/>
              </a:rPr>
              <a:t>P</a:t>
            </a:r>
            <a:r>
              <a:rPr lang="en-US" sz="1200" b="0" i="0" u="none" strike="noStrike" cap="none">
                <a:solidFill>
                  <a:schemeClr val="bg1"/>
                </a:solidFill>
                <a:latin typeface="Open Sans"/>
                <a:ea typeface="Open Sans"/>
                <a:cs typeface="Open Sans"/>
                <a:sym typeface="Open Sans"/>
              </a:rPr>
              <a:t>ower: </a:t>
            </a:r>
          </a:p>
          <a:p>
            <a:pPr marL="342900" marR="0" lvl="0" indent="-342900" algn="l" rtl="0">
              <a:lnSpc>
                <a:spcPct val="100000"/>
              </a:lnSpc>
              <a:spcBef>
                <a:spcPts val="0"/>
              </a:spcBef>
              <a:spcAft>
                <a:spcPts val="0"/>
              </a:spcAft>
              <a:buClr>
                <a:srgbClr val="3F3F3F"/>
              </a:buClr>
              <a:buSzPts val="2200"/>
              <a:buFont typeface="Arial"/>
              <a:buChar char="•"/>
            </a:pPr>
            <a:r>
              <a:rPr lang="en-US" sz="900" b="0" i="0" u="none" strike="noStrike" cap="none">
                <a:solidFill>
                  <a:srgbClr val="3F3F3F"/>
                </a:solidFill>
                <a:latin typeface="Open Sans"/>
                <a:ea typeface="Open Sans"/>
                <a:cs typeface="Open Sans"/>
                <a:sym typeface="Open Sans"/>
              </a:rPr>
              <a:t>Specific training for operating emergency power supplies</a:t>
            </a:r>
            <a:endParaRPr lang="en-US" sz="8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900" b="0" i="0" u="none" strike="noStrike" cap="none">
                <a:solidFill>
                  <a:srgbClr val="3F3F3F"/>
                </a:solidFill>
                <a:latin typeface="Open Sans"/>
                <a:ea typeface="Open Sans"/>
                <a:cs typeface="Open Sans"/>
                <a:sym typeface="Open Sans"/>
              </a:rPr>
              <a:t>Regular testing of operation of the emergency power supplies </a:t>
            </a:r>
            <a:endParaRPr lang="en-US" sz="8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chemeClr val="bg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chemeClr val="bg1"/>
                </a:solidFill>
                <a:latin typeface="Open Sans"/>
                <a:ea typeface="Open Sans"/>
                <a:cs typeface="Open Sans"/>
                <a:sym typeface="Open Sans"/>
              </a:rPr>
              <a:t>Call </a:t>
            </a:r>
            <a:r>
              <a:rPr lang="en-US" sz="900">
                <a:solidFill>
                  <a:schemeClr val="bg1"/>
                </a:solidFill>
                <a:latin typeface="Open Sans"/>
                <a:ea typeface="Open Sans"/>
                <a:cs typeface="Open Sans"/>
                <a:sym typeface="Open Sans"/>
              </a:rPr>
              <a:t>T</a:t>
            </a:r>
            <a:r>
              <a:rPr lang="en-US" sz="900" b="0" i="0" u="none" strike="noStrike" cap="none">
                <a:solidFill>
                  <a:schemeClr val="bg1"/>
                </a:solidFill>
                <a:latin typeface="Open Sans"/>
                <a:ea typeface="Open Sans"/>
                <a:cs typeface="Open Sans"/>
                <a:sym typeface="Open Sans"/>
              </a:rPr>
              <a:t>ree </a:t>
            </a:r>
            <a:r>
              <a:rPr lang="en-US" sz="900">
                <a:solidFill>
                  <a:schemeClr val="bg1"/>
                </a:solidFill>
                <a:latin typeface="Open Sans"/>
                <a:ea typeface="Open Sans"/>
                <a:cs typeface="Open Sans"/>
                <a:sym typeface="Open Sans"/>
              </a:rPr>
              <a:t>T</a:t>
            </a:r>
            <a:r>
              <a:rPr lang="en-US" sz="900" b="0" i="0" u="none" strike="noStrike" cap="none">
                <a:solidFill>
                  <a:schemeClr val="bg1"/>
                </a:solidFill>
                <a:latin typeface="Open Sans"/>
                <a:ea typeface="Open Sans"/>
                <a:cs typeface="Open Sans"/>
                <a:sym typeface="Open Sans"/>
              </a:rPr>
              <a:t>raining or Testing</a:t>
            </a:r>
            <a:r>
              <a:rPr lang="en-US" sz="900" b="0" i="0" u="none" strike="noStrike" cap="none">
                <a:solidFill>
                  <a:schemeClr val="bg1"/>
                </a:solidFill>
                <a:latin typeface="Arial"/>
                <a:ea typeface="Open Sans"/>
                <a:cs typeface="Arial"/>
                <a:sym typeface="Arial"/>
              </a:rPr>
              <a:t>:</a:t>
            </a:r>
          </a:p>
          <a:p>
            <a:pPr marL="342900" marR="0" lvl="0" indent="-342900" algn="l" rtl="0">
              <a:lnSpc>
                <a:spcPct val="150000"/>
              </a:lnSpc>
              <a:spcBef>
                <a:spcPts val="0"/>
              </a:spcBef>
              <a:spcAft>
                <a:spcPts val="0"/>
              </a:spcAft>
              <a:buClr>
                <a:srgbClr val="3F3F3F"/>
              </a:buClr>
              <a:buSzPts val="2200"/>
              <a:buFont typeface="Arial"/>
              <a:buChar char="•"/>
            </a:pPr>
            <a:r>
              <a:rPr lang="en-US" sz="800" b="0" i="0" u="none" strike="noStrike" cap="none">
                <a:solidFill>
                  <a:srgbClr val="3F3F3F"/>
                </a:solidFill>
                <a:latin typeface="Open Sans"/>
                <a:ea typeface="Open Sans"/>
                <a:cs typeface="Open Sans"/>
                <a:sym typeface="Open Sans"/>
              </a:rPr>
              <a:t>Answering the call and taking necessary steps </a:t>
            </a:r>
            <a:endParaRPr lang="en-US" sz="8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800" b="0" i="0" u="none" strike="noStrike" cap="none">
                <a:solidFill>
                  <a:srgbClr val="3F3F3F"/>
                </a:solidFill>
                <a:latin typeface="Open Sans"/>
                <a:ea typeface="Open Sans"/>
                <a:cs typeface="Open Sans"/>
                <a:sym typeface="Open Sans"/>
              </a:rPr>
              <a:t>Ensuring the calling tree process is successful</a:t>
            </a:r>
            <a:endParaRPr lang="en-US" sz="8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800" b="0" i="0" u="none" strike="noStrike" cap="none">
              <a:solidFill>
                <a:schemeClr val="bg1"/>
              </a:solidFill>
              <a:latin typeface="Arial"/>
              <a:ea typeface="Arial"/>
              <a:cs typeface="Arial"/>
              <a:sym typeface="Arial"/>
            </a:endParaRPr>
          </a:p>
        </p:txBody>
      </p:sp>
      <p:sp>
        <p:nvSpPr>
          <p:cNvPr id="347" name="Google Shape;34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1786394"/>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The various training carried out are:</a:t>
            </a:r>
            <a:endParaRPr lang="en-US"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chemeClr val="bg1"/>
                </a:solidFill>
                <a:latin typeface="Open Sans"/>
                <a:ea typeface="Open Sans"/>
                <a:cs typeface="Open Sans"/>
                <a:sym typeface="Open Sans"/>
              </a:rPr>
              <a:t>Starting </a:t>
            </a:r>
            <a:r>
              <a:rPr lang="en-US" sz="1200">
                <a:solidFill>
                  <a:schemeClr val="bg1"/>
                </a:solidFill>
                <a:latin typeface="Open Sans"/>
                <a:ea typeface="Open Sans"/>
                <a:cs typeface="Open Sans"/>
                <a:sym typeface="Open Sans"/>
              </a:rPr>
              <a:t>E</a:t>
            </a:r>
            <a:r>
              <a:rPr lang="en-US" sz="1200" b="0" i="0" u="none" strike="noStrike" cap="none">
                <a:solidFill>
                  <a:schemeClr val="bg1"/>
                </a:solidFill>
                <a:latin typeface="Open Sans"/>
                <a:ea typeface="Open Sans"/>
                <a:cs typeface="Open Sans"/>
                <a:sym typeface="Open Sans"/>
              </a:rPr>
              <a:t>mergency </a:t>
            </a:r>
            <a:r>
              <a:rPr lang="en-US" sz="1200">
                <a:solidFill>
                  <a:schemeClr val="bg1"/>
                </a:solidFill>
                <a:latin typeface="Open Sans"/>
                <a:ea typeface="Open Sans"/>
                <a:cs typeface="Open Sans"/>
                <a:sym typeface="Open Sans"/>
              </a:rPr>
              <a:t>P</a:t>
            </a:r>
            <a:r>
              <a:rPr lang="en-US" sz="1200" b="0" i="0" u="none" strike="noStrike" cap="none">
                <a:solidFill>
                  <a:schemeClr val="bg1"/>
                </a:solidFill>
                <a:latin typeface="Open Sans"/>
                <a:ea typeface="Open Sans"/>
                <a:cs typeface="Open Sans"/>
                <a:sym typeface="Open Sans"/>
              </a:rPr>
              <a:t>ower: </a:t>
            </a:r>
          </a:p>
          <a:p>
            <a:pPr marL="342900" marR="0" lvl="0" indent="-342900" algn="l" rtl="0">
              <a:lnSpc>
                <a:spcPct val="100000"/>
              </a:lnSpc>
              <a:spcBef>
                <a:spcPts val="0"/>
              </a:spcBef>
              <a:spcAft>
                <a:spcPts val="0"/>
              </a:spcAft>
              <a:buClr>
                <a:srgbClr val="3F3F3F"/>
              </a:buClr>
              <a:buSzPts val="2200"/>
              <a:buFont typeface="Arial"/>
              <a:buChar char="•"/>
            </a:pPr>
            <a:r>
              <a:rPr lang="en-US" sz="900" b="0" i="0" u="none" strike="noStrike" cap="none">
                <a:solidFill>
                  <a:srgbClr val="3F3F3F"/>
                </a:solidFill>
                <a:latin typeface="Open Sans"/>
                <a:ea typeface="Open Sans"/>
                <a:cs typeface="Open Sans"/>
                <a:sym typeface="Open Sans"/>
              </a:rPr>
              <a:t>Specific training for operating emergency power supplies</a:t>
            </a:r>
            <a:endParaRPr lang="en-US" sz="8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900" b="0" i="0" u="none" strike="noStrike" cap="none">
                <a:solidFill>
                  <a:srgbClr val="3F3F3F"/>
                </a:solidFill>
                <a:latin typeface="Open Sans"/>
                <a:ea typeface="Open Sans"/>
                <a:cs typeface="Open Sans"/>
                <a:sym typeface="Open Sans"/>
              </a:rPr>
              <a:t>Regular testing of operation of the emergency power supplies </a:t>
            </a:r>
            <a:endParaRPr lang="en-US" sz="8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chemeClr val="bg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chemeClr val="bg1"/>
                </a:solidFill>
                <a:latin typeface="Open Sans"/>
                <a:ea typeface="Open Sans"/>
                <a:cs typeface="Open Sans"/>
                <a:sym typeface="Open Sans"/>
              </a:rPr>
              <a:t>Call </a:t>
            </a:r>
            <a:r>
              <a:rPr lang="en-US" sz="900">
                <a:solidFill>
                  <a:schemeClr val="bg1"/>
                </a:solidFill>
                <a:latin typeface="Open Sans"/>
                <a:ea typeface="Open Sans"/>
                <a:cs typeface="Open Sans"/>
                <a:sym typeface="Open Sans"/>
              </a:rPr>
              <a:t>T</a:t>
            </a:r>
            <a:r>
              <a:rPr lang="en-US" sz="900" b="0" i="0" u="none" strike="noStrike" cap="none">
                <a:solidFill>
                  <a:schemeClr val="bg1"/>
                </a:solidFill>
                <a:latin typeface="Open Sans"/>
                <a:ea typeface="Open Sans"/>
                <a:cs typeface="Open Sans"/>
                <a:sym typeface="Open Sans"/>
              </a:rPr>
              <a:t>ree </a:t>
            </a:r>
            <a:r>
              <a:rPr lang="en-US" sz="900">
                <a:solidFill>
                  <a:schemeClr val="bg1"/>
                </a:solidFill>
                <a:latin typeface="Open Sans"/>
                <a:ea typeface="Open Sans"/>
                <a:cs typeface="Open Sans"/>
                <a:sym typeface="Open Sans"/>
              </a:rPr>
              <a:t>T</a:t>
            </a:r>
            <a:r>
              <a:rPr lang="en-US" sz="900" b="0" i="0" u="none" strike="noStrike" cap="none">
                <a:solidFill>
                  <a:schemeClr val="bg1"/>
                </a:solidFill>
                <a:latin typeface="Open Sans"/>
                <a:ea typeface="Open Sans"/>
                <a:cs typeface="Open Sans"/>
                <a:sym typeface="Open Sans"/>
              </a:rPr>
              <a:t>raining or Testing</a:t>
            </a:r>
            <a:r>
              <a:rPr lang="en-US" sz="900" b="0" i="0" u="none" strike="noStrike" cap="none">
                <a:solidFill>
                  <a:schemeClr val="bg1"/>
                </a:solidFill>
                <a:latin typeface="Arial"/>
                <a:ea typeface="Open Sans"/>
                <a:cs typeface="Arial"/>
                <a:sym typeface="Arial"/>
              </a:rPr>
              <a:t>:</a:t>
            </a:r>
          </a:p>
          <a:p>
            <a:pPr marL="342900" marR="0" lvl="0" indent="-342900" algn="l" rtl="0">
              <a:lnSpc>
                <a:spcPct val="150000"/>
              </a:lnSpc>
              <a:spcBef>
                <a:spcPts val="0"/>
              </a:spcBef>
              <a:spcAft>
                <a:spcPts val="0"/>
              </a:spcAft>
              <a:buClr>
                <a:srgbClr val="3F3F3F"/>
              </a:buClr>
              <a:buSzPts val="2200"/>
              <a:buFont typeface="Arial"/>
              <a:buChar char="•"/>
            </a:pPr>
            <a:r>
              <a:rPr lang="en-US" sz="800" b="0" i="0" u="none" strike="noStrike" cap="none">
                <a:solidFill>
                  <a:srgbClr val="3F3F3F"/>
                </a:solidFill>
                <a:latin typeface="Open Sans"/>
                <a:ea typeface="Open Sans"/>
                <a:cs typeface="Open Sans"/>
                <a:sym typeface="Open Sans"/>
              </a:rPr>
              <a:t>Answering the call and taking necessary steps </a:t>
            </a:r>
            <a:endParaRPr lang="en-US" sz="8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800" b="0" i="0" u="none" strike="noStrike" cap="none">
                <a:solidFill>
                  <a:srgbClr val="3F3F3F"/>
                </a:solidFill>
                <a:latin typeface="Open Sans"/>
                <a:ea typeface="Open Sans"/>
                <a:cs typeface="Open Sans"/>
                <a:sym typeface="Open Sans"/>
              </a:rPr>
              <a:t>Ensuring the calling tree process is successful</a:t>
            </a:r>
            <a:endParaRPr lang="en-US" sz="8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800" b="0" i="0" u="none" strike="noStrike" cap="none">
              <a:solidFill>
                <a:schemeClr val="bg1"/>
              </a:solidFill>
              <a:latin typeface="Arial"/>
              <a:ea typeface="Arial"/>
              <a:cs typeface="Arial"/>
              <a:sym typeface="Arial"/>
            </a:endParaRPr>
          </a:p>
        </p:txBody>
      </p:sp>
      <p:sp>
        <p:nvSpPr>
          <p:cNvPr id="347" name="Google Shape;34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9849036"/>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The various training carried out are:</a:t>
            </a:r>
            <a:endParaRPr lang="en-US" sz="9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chemeClr val="bg1"/>
                </a:solidFill>
                <a:latin typeface="Open Sans"/>
                <a:ea typeface="Open Sans"/>
                <a:cs typeface="Open Sans"/>
                <a:sym typeface="Open Sans"/>
              </a:rPr>
              <a:t>Starting </a:t>
            </a:r>
            <a:r>
              <a:rPr lang="en-US" sz="1200">
                <a:solidFill>
                  <a:schemeClr val="bg1"/>
                </a:solidFill>
                <a:latin typeface="Open Sans"/>
                <a:ea typeface="Open Sans"/>
                <a:cs typeface="Open Sans"/>
                <a:sym typeface="Open Sans"/>
              </a:rPr>
              <a:t>E</a:t>
            </a:r>
            <a:r>
              <a:rPr lang="en-US" sz="1200" b="0" i="0" u="none" strike="noStrike" cap="none">
                <a:solidFill>
                  <a:schemeClr val="bg1"/>
                </a:solidFill>
                <a:latin typeface="Open Sans"/>
                <a:ea typeface="Open Sans"/>
                <a:cs typeface="Open Sans"/>
                <a:sym typeface="Open Sans"/>
              </a:rPr>
              <a:t>mergency </a:t>
            </a:r>
            <a:r>
              <a:rPr lang="en-US" sz="1200">
                <a:solidFill>
                  <a:schemeClr val="bg1"/>
                </a:solidFill>
                <a:latin typeface="Open Sans"/>
                <a:ea typeface="Open Sans"/>
                <a:cs typeface="Open Sans"/>
                <a:sym typeface="Open Sans"/>
              </a:rPr>
              <a:t>P</a:t>
            </a:r>
            <a:r>
              <a:rPr lang="en-US" sz="1200" b="0" i="0" u="none" strike="noStrike" cap="none">
                <a:solidFill>
                  <a:schemeClr val="bg1"/>
                </a:solidFill>
                <a:latin typeface="Open Sans"/>
                <a:ea typeface="Open Sans"/>
                <a:cs typeface="Open Sans"/>
                <a:sym typeface="Open Sans"/>
              </a:rPr>
              <a:t>ower: </a:t>
            </a:r>
          </a:p>
          <a:p>
            <a:pPr marL="342900" marR="0" lvl="0" indent="-342900" algn="l" rtl="0">
              <a:lnSpc>
                <a:spcPct val="100000"/>
              </a:lnSpc>
              <a:spcBef>
                <a:spcPts val="0"/>
              </a:spcBef>
              <a:spcAft>
                <a:spcPts val="0"/>
              </a:spcAft>
              <a:buClr>
                <a:srgbClr val="3F3F3F"/>
              </a:buClr>
              <a:buSzPts val="2200"/>
              <a:buFont typeface="Arial"/>
              <a:buChar char="•"/>
            </a:pPr>
            <a:r>
              <a:rPr lang="en-US" sz="900" b="0" i="0" u="none" strike="noStrike" cap="none">
                <a:solidFill>
                  <a:srgbClr val="3F3F3F"/>
                </a:solidFill>
                <a:latin typeface="Open Sans"/>
                <a:ea typeface="Open Sans"/>
                <a:cs typeface="Open Sans"/>
                <a:sym typeface="Open Sans"/>
              </a:rPr>
              <a:t>Specific training for operating emergency power supplies</a:t>
            </a:r>
            <a:endParaRPr lang="en-US" sz="8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900" b="0" i="0" u="none" strike="noStrike" cap="none">
                <a:solidFill>
                  <a:srgbClr val="3F3F3F"/>
                </a:solidFill>
                <a:latin typeface="Open Sans"/>
                <a:ea typeface="Open Sans"/>
                <a:cs typeface="Open Sans"/>
                <a:sym typeface="Open Sans"/>
              </a:rPr>
              <a:t>Regular testing of operation of the emergency power supplies </a:t>
            </a:r>
            <a:endParaRPr lang="en-US" sz="8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chemeClr val="bg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chemeClr val="bg1"/>
                </a:solidFill>
                <a:latin typeface="Open Sans"/>
                <a:ea typeface="Open Sans"/>
                <a:cs typeface="Open Sans"/>
                <a:sym typeface="Open Sans"/>
              </a:rPr>
              <a:t>Call </a:t>
            </a:r>
            <a:r>
              <a:rPr lang="en-US" sz="900">
                <a:solidFill>
                  <a:schemeClr val="bg1"/>
                </a:solidFill>
                <a:latin typeface="Open Sans"/>
                <a:ea typeface="Open Sans"/>
                <a:cs typeface="Open Sans"/>
                <a:sym typeface="Open Sans"/>
              </a:rPr>
              <a:t>T</a:t>
            </a:r>
            <a:r>
              <a:rPr lang="en-US" sz="900" b="0" i="0" u="none" strike="noStrike" cap="none">
                <a:solidFill>
                  <a:schemeClr val="bg1"/>
                </a:solidFill>
                <a:latin typeface="Open Sans"/>
                <a:ea typeface="Open Sans"/>
                <a:cs typeface="Open Sans"/>
                <a:sym typeface="Open Sans"/>
              </a:rPr>
              <a:t>ree </a:t>
            </a:r>
            <a:r>
              <a:rPr lang="en-US" sz="900">
                <a:solidFill>
                  <a:schemeClr val="bg1"/>
                </a:solidFill>
                <a:latin typeface="Open Sans"/>
                <a:ea typeface="Open Sans"/>
                <a:cs typeface="Open Sans"/>
                <a:sym typeface="Open Sans"/>
              </a:rPr>
              <a:t>T</a:t>
            </a:r>
            <a:r>
              <a:rPr lang="en-US" sz="900" b="0" i="0" u="none" strike="noStrike" cap="none">
                <a:solidFill>
                  <a:schemeClr val="bg1"/>
                </a:solidFill>
                <a:latin typeface="Open Sans"/>
                <a:ea typeface="Open Sans"/>
                <a:cs typeface="Open Sans"/>
                <a:sym typeface="Open Sans"/>
              </a:rPr>
              <a:t>raining or Testing</a:t>
            </a:r>
            <a:r>
              <a:rPr lang="en-US" sz="900" b="0" i="0" u="none" strike="noStrike" cap="none">
                <a:solidFill>
                  <a:schemeClr val="bg1"/>
                </a:solidFill>
                <a:latin typeface="Arial"/>
                <a:ea typeface="Open Sans"/>
                <a:cs typeface="Arial"/>
                <a:sym typeface="Arial"/>
              </a:rPr>
              <a:t>:</a:t>
            </a:r>
          </a:p>
          <a:p>
            <a:pPr marL="342900" marR="0" lvl="0" indent="-342900" algn="l" rtl="0">
              <a:lnSpc>
                <a:spcPct val="150000"/>
              </a:lnSpc>
              <a:spcBef>
                <a:spcPts val="0"/>
              </a:spcBef>
              <a:spcAft>
                <a:spcPts val="0"/>
              </a:spcAft>
              <a:buClr>
                <a:srgbClr val="3F3F3F"/>
              </a:buClr>
              <a:buSzPts val="2200"/>
              <a:buFont typeface="Arial"/>
              <a:buChar char="•"/>
            </a:pPr>
            <a:r>
              <a:rPr lang="en-US" sz="800" b="0" i="0" u="none" strike="noStrike" cap="none">
                <a:solidFill>
                  <a:srgbClr val="3F3F3F"/>
                </a:solidFill>
                <a:latin typeface="Open Sans"/>
                <a:ea typeface="Open Sans"/>
                <a:cs typeface="Open Sans"/>
                <a:sym typeface="Open Sans"/>
              </a:rPr>
              <a:t>Answering the call and taking necessary steps </a:t>
            </a:r>
            <a:endParaRPr lang="en-US" sz="8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US" sz="800" b="0" i="0" u="none" strike="noStrike" cap="none">
                <a:solidFill>
                  <a:srgbClr val="3F3F3F"/>
                </a:solidFill>
                <a:latin typeface="Open Sans"/>
                <a:ea typeface="Open Sans"/>
                <a:cs typeface="Open Sans"/>
                <a:sym typeface="Open Sans"/>
              </a:rPr>
              <a:t>Ensuring the calling tree process is successful</a:t>
            </a:r>
            <a:endParaRPr lang="en-US" sz="8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800" b="0" i="0" u="none" strike="noStrike" cap="none">
              <a:solidFill>
                <a:schemeClr val="bg1"/>
              </a:solidFill>
              <a:latin typeface="Arial"/>
              <a:ea typeface="Arial"/>
              <a:cs typeface="Arial"/>
              <a:sym typeface="Arial"/>
            </a:endParaRPr>
          </a:p>
        </p:txBody>
      </p:sp>
      <p:sp>
        <p:nvSpPr>
          <p:cNvPr id="347" name="Google Shape;34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5102027"/>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Testing</a:t>
            </a:r>
          </a:p>
          <a:p>
            <a:endParaRPr lang="en-US"/>
          </a:p>
          <a:p>
            <a:r>
              <a:rPr lang="en-US"/>
              <a:t>Checklist Walkthroughs-</a:t>
            </a:r>
            <a:r>
              <a:rPr lang="en-US" sz="1200">
                <a:solidFill>
                  <a:srgbClr val="3F3F3F"/>
                </a:solidFill>
                <a:latin typeface="Open Sans"/>
                <a:ea typeface="Open Sans"/>
                <a:cs typeface="Open Sans"/>
              </a:rPr>
              <a:t>This is a basic review to ensure all the steps in the plan are documented and accounted for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Tabletop exercises-The team gathers around a table to discuss their roles and responses to a simulated incident scenario. </a:t>
            </a:r>
          </a:p>
          <a:p>
            <a:r>
              <a:rPr lang="en-US"/>
              <a:t>Parallel Simulations-</a:t>
            </a:r>
            <a:r>
              <a:rPr lang="en-US" sz="1200">
                <a:solidFill>
                  <a:srgbClr val="3F3F3F"/>
                </a:solidFill>
                <a:latin typeface="Open Sans"/>
                <a:ea typeface="Open Sans"/>
                <a:cs typeface="Open Sans"/>
              </a:rPr>
              <a:t>run alongside normal operations, allowing the team to test their response without impacting real systems.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Full Interrupt Simulation-These completely halt normal operations to simulate a real-world incident scenario</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8689094"/>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431800" indent="-342900">
              <a:lnSpc>
                <a:spcPct val="115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Root Cause Analysis (RCA) is a problem-solving technique used to identify the underlying causes of problems rather than just treating the symptoms. It systematically explores various factors to determine the root cause and prevent recurrence.</a:t>
            </a:r>
          </a:p>
          <a:p>
            <a:pPr marL="431800" indent="-342900">
              <a:lnSpc>
                <a:spcPct val="115000"/>
              </a:lnSpc>
              <a:buClr>
                <a:srgbClr val="3F3F3F"/>
              </a:buClr>
              <a:buSzPts val="2200"/>
              <a:buFont typeface="Arial" panose="020B0604020202020204" pitchFamily="34" charset="0"/>
              <a:buChar char="•"/>
            </a:pPr>
            <a:endParaRPr lang="en-US" sz="1200">
              <a:solidFill>
                <a:srgbClr val="3F3F3F"/>
              </a:solidFill>
              <a:latin typeface="Open Sans"/>
              <a:ea typeface="Open Sans"/>
              <a:cs typeface="Open Sans"/>
              <a:sym typeface="Open Sans"/>
            </a:endParaRPr>
          </a:p>
          <a:p>
            <a:pPr marL="431800" indent="-342900">
              <a:lnSpc>
                <a:spcPct val="115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rPr>
              <a:t>Root Cause Analysis (RCA) is a systematic approach to identify the underlying causes of problems or incidents. Rather than focusing on immediate symptoms, RCA digs deeper to uncover the fundamental issues that led to the problem</a:t>
            </a:r>
            <a:r>
              <a:rPr lang="en-US" sz="1600"/>
              <a:t>.</a:t>
            </a:r>
            <a:endParaRPr lang="en-US" sz="1200">
              <a:solidFill>
                <a:srgbClr val="3F3F3F"/>
              </a:solidFill>
              <a:latin typeface="Open Sans"/>
              <a:ea typeface="Open Sans"/>
              <a:cs typeface="Open Sans"/>
              <a:sym typeface="Open Sans"/>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7458439"/>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r>
              <a:rPr lang="en-US" b="0" i="0">
                <a:solidFill>
                  <a:srgbClr val="1C1C1C"/>
                </a:solidFill>
                <a:effectLst/>
                <a:highlight>
                  <a:srgbClr val="FFFFFF"/>
                </a:highlight>
                <a:latin typeface="Inter"/>
              </a:rPr>
              <a:t>Root Cause Analysis (RCA) is a systematic process for identifying the underlying cause of an incident. By doing so, organizations can make strategic decisions to strengthen their systems and become more resilient. RCA delves deep into problems and helps improve future responses.</a:t>
            </a:r>
            <a:endParaRPr lang="en-US"/>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8641639"/>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gec9060b382_0_6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Diamond Analysis of Intrusion</a:t>
            </a:r>
          </a:p>
          <a:p>
            <a:pPr marL="0" lvl="0" indent="0" algn="l" rtl="0">
              <a:lnSpc>
                <a:spcPct val="100000"/>
              </a:lnSpc>
              <a:spcBef>
                <a:spcPts val="0"/>
              </a:spcBef>
              <a:spcAft>
                <a:spcPts val="0"/>
              </a:spcAft>
              <a:buSzPts val="11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222222"/>
                </a:solidFill>
                <a:effectLst/>
                <a:highlight>
                  <a:srgbClr val="FFFFFF"/>
                </a:highlight>
                <a:latin typeface="Noto serif" panose="02020600060500020200" pitchFamily="18" charset="0"/>
              </a:rPr>
              <a:t>This model is a framework for gathering intelligence on network intrusion attacks and comprises four key elements: adversary, capabilities, infrastructure, and victims.</a:t>
            </a:r>
            <a:r>
              <a:rPr lang="en-US" sz="1200">
                <a:solidFill>
                  <a:srgbClr val="3F3F3F"/>
                </a:solidFill>
                <a:latin typeface="Open Sans"/>
                <a:ea typeface="Open Sans"/>
                <a:cs typeface="Open Sans"/>
              </a:rPr>
              <a:t> The Diamond Model of Intrusion Analysis is a framework used in cybersecurity to understand and investigate cyberattacks. It analyzes an intrusion through four interconnected facets, forming a diamond shape</a:t>
            </a: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100"/>
              <a:buNone/>
            </a:pPr>
            <a:endParaRPr/>
          </a:p>
        </p:txBody>
      </p:sp>
      <p:sp>
        <p:nvSpPr>
          <p:cNvPr id="1982" name="Google Shape;1982;gec9060b382_0_6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1846814"/>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dd265c2260_6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dirty="0"/>
              <a:t>Trainer Notes:</a:t>
            </a:r>
          </a:p>
          <a:p>
            <a:pPr marL="0" lvl="0" indent="0" algn="l" rtl="0">
              <a:lnSpc>
                <a:spcPct val="100000"/>
              </a:lnSpc>
              <a:spcBef>
                <a:spcPct val="0"/>
              </a:spcBef>
              <a:spcAft>
                <a:spcPct val="0"/>
              </a:spcAft>
              <a:buSzPts val="1400"/>
              <a:buNone/>
            </a:pPr>
            <a:endParaRPr lang="en-US" dirty="0"/>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dirty="0" err="1"/>
              <a:t>Adversaries:</a:t>
            </a:r>
            <a:r>
              <a:rPr lang="en-US" sz="1200" dirty="0" err="1">
                <a:solidFill>
                  <a:srgbClr val="3F3F3F"/>
                </a:solidFill>
                <a:latin typeface="Open Sans"/>
                <a:ea typeface="Open Sans"/>
                <a:cs typeface="Open Sans"/>
              </a:rPr>
              <a:t>This</a:t>
            </a:r>
            <a:r>
              <a:rPr lang="en-US" sz="1200" dirty="0">
                <a:solidFill>
                  <a:srgbClr val="3F3F3F"/>
                </a:solidFill>
                <a:latin typeface="Open Sans"/>
                <a:ea typeface="Open Sans"/>
                <a:cs typeface="Open Sans"/>
              </a:rPr>
              <a:t> represents the attacker or threat actor responsible for the intrusion. Analysts aim to identify the adversary's motivations, resources, capabilities, and potential affiliations</a:t>
            </a: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1200" dirty="0">
              <a:solidFill>
                <a:srgbClr val="3F3F3F"/>
              </a:solidFill>
              <a:latin typeface="Open Sans"/>
              <a:ea typeface="Open Sans"/>
              <a:cs typeface="Open Sans"/>
            </a:endParaRP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dirty="0">
                <a:solidFill>
                  <a:srgbClr val="3F3F3F"/>
                </a:solidFill>
                <a:latin typeface="Open Sans"/>
                <a:ea typeface="Open Sans"/>
                <a:cs typeface="Open Sans"/>
              </a:rPr>
              <a:t>Capabilities- This explores the technical skills and tools used by the adversary to exploit vulnerabilities and achieve their goals</a:t>
            </a: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1200" dirty="0">
              <a:solidFill>
                <a:srgbClr val="3F3F3F"/>
              </a:solidFill>
              <a:latin typeface="Open Sans"/>
              <a:ea typeface="Open Sans"/>
              <a:cs typeface="Open Sans"/>
            </a:endParaRP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dirty="0">
                <a:solidFill>
                  <a:srgbClr val="3F3F3F"/>
                </a:solidFill>
                <a:latin typeface="Open Sans"/>
                <a:ea typeface="Open Sans"/>
                <a:cs typeface="Open Sans"/>
              </a:rPr>
              <a:t>Infrastructure- This is the path or means by which the attacker can get to the victim. This could be via USB, email, IP address, or remote access.</a:t>
            </a: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1200" dirty="0">
              <a:solidFill>
                <a:srgbClr val="3F3F3F"/>
              </a:solidFill>
              <a:latin typeface="Open Sans"/>
              <a:ea typeface="Open Sans"/>
              <a:cs typeface="Open Sans"/>
            </a:endParaRP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dirty="0">
                <a:solidFill>
                  <a:srgbClr val="3F3F3F"/>
                </a:solidFill>
                <a:latin typeface="Open Sans"/>
                <a:ea typeface="Open Sans"/>
                <a:cs typeface="Open Sans"/>
              </a:rPr>
              <a:t>Victim-This represents the target of the intrusion, which can be an individual, organization, or specific assets like data or networks</a:t>
            </a: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1200" dirty="0">
              <a:solidFill>
                <a:srgbClr val="3F3F3F"/>
              </a:solidFill>
              <a:latin typeface="Open Sans"/>
              <a:ea typeface="Open Sans"/>
              <a:cs typeface="Open Sans"/>
            </a:endParaRPr>
          </a:p>
          <a:p>
            <a:pPr marL="0" lvl="0" indent="0" algn="l" rtl="0">
              <a:lnSpc>
                <a:spcPct val="100000"/>
              </a:lnSpc>
              <a:spcBef>
                <a:spcPct val="0"/>
              </a:spcBef>
              <a:spcAft>
                <a:spcPct val="0"/>
              </a:spcAft>
              <a:buSzPts val="1400"/>
              <a:buNone/>
            </a:pPr>
            <a:endParaRPr dirty="0"/>
          </a:p>
        </p:txBody>
      </p:sp>
      <p:sp>
        <p:nvSpPr>
          <p:cNvPr id="1155" name="Google Shape;1155;gdd265c2260_6_2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4298269"/>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MITRE Attack Framework</a:t>
            </a:r>
          </a:p>
          <a:p>
            <a:pPr marL="0" lvl="0" indent="0" algn="l" rtl="0">
              <a:lnSpc>
                <a:spcPct val="100000"/>
              </a:lnSpc>
              <a:spcBef>
                <a:spcPts val="0"/>
              </a:spcBef>
              <a:spcAft>
                <a:spcPts val="0"/>
              </a:spcAft>
              <a:buSzPts val="1400"/>
              <a:buNone/>
            </a:pPr>
            <a:endParaRPr lang="en-US"/>
          </a:p>
          <a:p>
            <a:pPr marL="88900" marR="0" lvl="0" algn="l" rtl="0">
              <a:lnSpc>
                <a:spcPct val="115000"/>
              </a:lnSpc>
              <a:spcBef>
                <a:spcPts val="0"/>
              </a:spcBef>
              <a:spcAft>
                <a:spcPts val="0"/>
              </a:spcAft>
              <a:buClr>
                <a:srgbClr val="3F3F3F"/>
              </a:buClr>
              <a:buSzPts val="2200"/>
            </a:pPr>
            <a:r>
              <a:rPr lang="en-US" sz="1200">
                <a:solidFill>
                  <a:srgbClr val="3F3F3F"/>
                </a:solidFill>
                <a:latin typeface="Open Sans"/>
                <a:ea typeface="Open Sans"/>
                <a:cs typeface="Open Sans"/>
              </a:rPr>
              <a:t>The MITRE ATT&amp;CK framework is a globally recognized resource for understanding cyber adversaries' tactics and techniques. </a:t>
            </a:r>
          </a:p>
          <a:p>
            <a:pPr marL="88900" marR="0" lvl="0" algn="l" rtl="0">
              <a:lnSpc>
                <a:spcPct val="115000"/>
              </a:lnSpc>
              <a:spcBef>
                <a:spcPts val="0"/>
              </a:spcBef>
              <a:spcAft>
                <a:spcPts val="0"/>
              </a:spcAft>
              <a:buClr>
                <a:srgbClr val="3F3F3F"/>
              </a:buClr>
              <a:buSzPts val="2200"/>
            </a:pPr>
            <a:endParaRPr lang="en-US" sz="1200">
              <a:solidFill>
                <a:srgbClr val="3F3F3F"/>
              </a:solidFill>
              <a:latin typeface="Open Sans"/>
              <a:ea typeface="Open Sans"/>
              <a:cs typeface="Open Sans"/>
            </a:endParaRPr>
          </a:p>
          <a:p>
            <a:pPr marL="88900" marR="0" lvl="0" algn="l" rtl="0">
              <a:lnSpc>
                <a:spcPct val="115000"/>
              </a:lnSpc>
              <a:spcBef>
                <a:spcPts val="0"/>
              </a:spcBef>
              <a:spcAft>
                <a:spcPts val="0"/>
              </a:spcAft>
              <a:buClr>
                <a:srgbClr val="3F3F3F"/>
              </a:buClr>
              <a:buSzPts val="2200"/>
            </a:pPr>
            <a:r>
              <a:rPr lang="en-US" sz="1200">
                <a:solidFill>
                  <a:srgbClr val="3F3F3F"/>
                </a:solidFill>
                <a:latin typeface="Open Sans"/>
                <a:ea typeface="Open Sans"/>
                <a:cs typeface="Open Sans"/>
              </a:rPr>
              <a:t>It essentially serves as a knowledge base of attacker behavior, allowing defenders to proactively anticipate and thwart cyber threats</a:t>
            </a:r>
          </a:p>
          <a:p>
            <a:pPr marL="88900" marR="0" lvl="0" algn="l" rtl="0">
              <a:lnSpc>
                <a:spcPct val="115000"/>
              </a:lnSpc>
              <a:spcBef>
                <a:spcPts val="0"/>
              </a:spcBef>
              <a:spcAft>
                <a:spcPts val="0"/>
              </a:spcAft>
              <a:buClr>
                <a:srgbClr val="3F3F3F"/>
              </a:buClr>
              <a:buSzPts val="2200"/>
            </a:pPr>
            <a:r>
              <a:rPr lang="en-US" sz="1200">
                <a:solidFill>
                  <a:srgbClr val="3F3F3F"/>
                </a:solidFill>
                <a:latin typeface="Open Sans"/>
                <a:ea typeface="Open Sans"/>
                <a:cs typeface="Open Sans"/>
              </a:rPr>
              <a:t>The MITRE ATT&amp;CK framework is a globally recognized resource for understanding cyber adversaries' tactics and techniques. </a:t>
            </a:r>
          </a:p>
          <a:p>
            <a:pPr marL="88900" marR="0" lvl="0" algn="l" rtl="0">
              <a:lnSpc>
                <a:spcPct val="115000"/>
              </a:lnSpc>
              <a:spcBef>
                <a:spcPts val="0"/>
              </a:spcBef>
              <a:spcAft>
                <a:spcPts val="0"/>
              </a:spcAft>
              <a:buClr>
                <a:srgbClr val="3F3F3F"/>
              </a:buClr>
              <a:buSzPts val="2200"/>
            </a:pPr>
            <a:endParaRPr lang="en-US" sz="1200">
              <a:solidFill>
                <a:srgbClr val="3F3F3F"/>
              </a:solidFill>
              <a:latin typeface="Open Sans"/>
              <a:ea typeface="Open Sans"/>
              <a:cs typeface="Open Sans"/>
            </a:endParaRPr>
          </a:p>
          <a:p>
            <a:pPr marL="88900" marR="0" lvl="0" algn="l" rtl="0">
              <a:lnSpc>
                <a:spcPct val="115000"/>
              </a:lnSpc>
              <a:spcBef>
                <a:spcPts val="0"/>
              </a:spcBef>
              <a:spcAft>
                <a:spcPts val="0"/>
              </a:spcAft>
              <a:buClr>
                <a:srgbClr val="3F3F3F"/>
              </a:buClr>
              <a:buSzPts val="2200"/>
            </a:pPr>
            <a:r>
              <a:rPr lang="en-US" sz="1200">
                <a:solidFill>
                  <a:srgbClr val="3F3F3F"/>
                </a:solidFill>
                <a:latin typeface="Open Sans"/>
                <a:ea typeface="Open Sans"/>
                <a:cs typeface="Open Sans"/>
              </a:rPr>
              <a:t>It essentially serves as a knowledge base of attacker behavior, allowing defenders to proactively anticipate and thwart cyber threats</a:t>
            </a:r>
            <a:endParaRPr lang="en-US" sz="1200">
              <a:solidFill>
                <a:srgbClr val="3F3F3F"/>
              </a:solidFill>
              <a:latin typeface="Open Sans"/>
              <a:ea typeface="Open Sans"/>
              <a:cs typeface="Open Sans"/>
              <a:sym typeface="Open Sans"/>
            </a:endParaRPr>
          </a:p>
          <a:p>
            <a:pPr marL="88900" marR="0" lvl="0" algn="l" rtl="0">
              <a:lnSpc>
                <a:spcPct val="115000"/>
              </a:lnSpc>
              <a:spcBef>
                <a:spcPts val="0"/>
              </a:spcBef>
              <a:spcAft>
                <a:spcPts val="0"/>
              </a:spcAft>
              <a:buClr>
                <a:srgbClr val="3F3F3F"/>
              </a:buClr>
              <a:buSzPts val="2200"/>
            </a:pP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3767642"/>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latin typeface="Arial"/>
                <a:ea typeface="Arial"/>
                <a:cs typeface="Arial"/>
                <a:sym typeface="Arial"/>
              </a:rPr>
              <a:t>Trainer Notes:</a:t>
            </a:r>
          </a:p>
          <a:p>
            <a:pPr marL="0" lvl="0" indent="0" algn="l" rtl="0">
              <a:lnSpc>
                <a:spcPct val="100000"/>
              </a:lnSpc>
              <a:spcBef>
                <a:spcPts val="0"/>
              </a:spcBef>
              <a:spcAft>
                <a:spcPts val="0"/>
              </a:spcAft>
              <a:buSzPts val="1400"/>
              <a:buNone/>
            </a:pPr>
            <a:endParaRPr lang="en-US" sz="140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a:latin typeface="Arial"/>
                <a:ea typeface="Arial"/>
                <a:cs typeface="Arial"/>
                <a:sym typeface="Arial"/>
              </a:rPr>
              <a:t>Adversarial-</a:t>
            </a:r>
            <a:r>
              <a:rPr lang="en-US" sz="1400">
                <a:solidFill>
                  <a:schemeClr val="tx1">
                    <a:lumMod val="75000"/>
                    <a:lumOff val="25000"/>
                  </a:schemeClr>
                </a:solidFill>
                <a:latin typeface="Open Sans"/>
                <a:ea typeface="Open Sans"/>
                <a:cs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rPr>
              <a:t>It looks at the behavior of potential groups and provides information about the adversaries and the group to which they belong.</a:t>
            </a:r>
            <a:endParaRPr lang="en-US" sz="1400">
              <a:solidFill>
                <a:schemeClr val="tx1">
                  <a:lumMod val="75000"/>
                  <a:lumOff val="25000"/>
                </a:schemeClr>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a:latin typeface="Arial"/>
                <a:ea typeface="Arial"/>
                <a:cs typeface="Arial"/>
                <a:sym typeface="Arial"/>
              </a:rPr>
              <a:t>Tactics-</a:t>
            </a:r>
            <a:r>
              <a:rPr lang="en-US" sz="1400">
                <a:solidFill>
                  <a:schemeClr val="tx1">
                    <a:lumMod val="75000"/>
                    <a:lumOff val="25000"/>
                  </a:schemeClr>
                </a:solidFill>
                <a:latin typeface="Open Sans"/>
                <a:ea typeface="Open Sans"/>
                <a:cs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rPr>
              <a:t>Represent the different stages of an attack, such as reconnaissance, initial access, execution, persistence, privilege escalation, and exfiltration</a:t>
            </a:r>
            <a:endParaRPr lang="en-IN" sz="1400">
              <a:solidFill>
                <a:schemeClr val="tx1">
                  <a:lumMod val="75000"/>
                  <a:lumOff val="25000"/>
                </a:schemeClr>
              </a:solidFill>
              <a:latin typeface="Open Sans"/>
              <a:ea typeface="Open Sans"/>
              <a:cs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a:latin typeface="Arial"/>
                <a:ea typeface="Arial"/>
                <a:cs typeface="Arial"/>
                <a:sym typeface="Arial"/>
              </a:rPr>
              <a:t>Techniques-</a:t>
            </a:r>
            <a:r>
              <a:rPr lang="en-US" sz="1400">
                <a:solidFill>
                  <a:schemeClr val="tx1">
                    <a:lumMod val="75000"/>
                    <a:lumOff val="25000"/>
                  </a:schemeClr>
                </a:solidFill>
                <a:latin typeface="Open Sans"/>
                <a:ea typeface="Open Sans"/>
                <a:cs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rPr>
              <a:t>There are specific methods attackers use within each tactic. For instance, social engineering, phishing emails, and exploiting vulnerabilities are all techniques used for initial access.</a:t>
            </a:r>
            <a:endParaRPr lang="en-US" sz="1400">
              <a:solidFill>
                <a:schemeClr val="tx1">
                  <a:lumMod val="75000"/>
                  <a:lumOff val="25000"/>
                </a:schemeClr>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a:latin typeface="Arial"/>
                <a:ea typeface="Arial"/>
                <a:cs typeface="Arial"/>
                <a:sym typeface="Arial"/>
              </a:rPr>
              <a:t>Common Knowledge-</a:t>
            </a:r>
            <a:r>
              <a:rPr lang="en-US" sz="1400">
                <a:solidFill>
                  <a:schemeClr val="tx1">
                    <a:lumMod val="75000"/>
                    <a:lumOff val="25000"/>
                  </a:schemeClr>
                </a:solidFill>
                <a:latin typeface="Open Sans"/>
                <a:ea typeface="Open Sans"/>
                <a:cs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rPr>
              <a:t>This is the documentation relating to the attackers’ tactics and techniques made publicly available online.</a:t>
            </a:r>
          </a:p>
          <a:p>
            <a:pPr marL="0" lvl="0" indent="0" algn="l" rtl="0">
              <a:lnSpc>
                <a:spcPct val="100000"/>
              </a:lnSpc>
              <a:spcBef>
                <a:spcPts val="0"/>
              </a:spcBef>
              <a:spcAft>
                <a:spcPts val="0"/>
              </a:spcAft>
              <a:buSzPts val="1400"/>
              <a:buNone/>
            </a:pPr>
            <a:endParaRPr lang="en-US" sz="1400">
              <a:latin typeface="Arial"/>
              <a:ea typeface="Arial"/>
              <a:cs typeface="Arial"/>
              <a:sym typeface="Arial"/>
            </a:endParaRPr>
          </a:p>
        </p:txBody>
      </p:sp>
    </p:spTree>
    <p:extLst>
      <p:ext uri="{BB962C8B-B14F-4D97-AF65-F5344CB8AC3E}">
        <p14:creationId xmlns:p14="http://schemas.microsoft.com/office/powerpoint/2010/main" val="27057424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Trainer Notes:</a:t>
            </a:r>
          </a:p>
          <a:p>
            <a:pPr marL="0" lvl="0" indent="0" algn="l" rtl="0">
              <a:lnSpc>
                <a:spcPct val="100000"/>
              </a:lnSpc>
              <a:spcBef>
                <a:spcPct val="0"/>
              </a:spcBef>
              <a:spcAft>
                <a:spcPct val="0"/>
              </a:spcAft>
              <a:buSzPts val="1400"/>
              <a:buNone/>
            </a:pPr>
            <a:endParaRPr lang="en-US"/>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a:solidFill>
                  <a:srgbClr val="3F3F3F"/>
                </a:solidFill>
                <a:latin typeface="Open Sans"/>
                <a:ea typeface="Open Sans"/>
                <a:cs typeface="Open Sans"/>
              </a:rPr>
              <a:t>Standalone infrastructure  occurs when there is a wireless access point connecting wireless clients to each other but  not to any wired resources. The wireless access point serves as a wireless hub exclusively</a:t>
            </a:r>
          </a:p>
          <a:p>
            <a:pPr marL="0" lvl="0" indent="0" algn="l" rtl="0">
              <a:lnSpc>
                <a:spcPct val="100000"/>
              </a:lnSpc>
              <a:spcBef>
                <a:spcPct val="0"/>
              </a:spcBef>
              <a:spcAft>
                <a:spcPct val="0"/>
              </a:spcAft>
              <a:buSzPts val="1400"/>
              <a:buNone/>
            </a:pPr>
            <a:endParaRPr/>
          </a:p>
        </p:txBody>
      </p:sp>
      <p:sp>
        <p:nvSpPr>
          <p:cNvPr id="649" name="Google Shape;649;p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9388175"/>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 ticket-granting ticket (TGT) proves that a subject has authenticated through a KDC and is authorized to request tickets to access other objects. </a:t>
            </a:r>
            <a:endParaRPr/>
          </a:p>
          <a:p>
            <a:pPr marL="0" lvl="0" indent="0" algn="l" rtl="0">
              <a:lnSpc>
                <a:spcPct val="100000"/>
              </a:lnSpc>
              <a:spcBef>
                <a:spcPts val="0"/>
              </a:spcBef>
              <a:spcAft>
                <a:spcPts val="0"/>
              </a:spcAft>
              <a:buClr>
                <a:schemeClr val="dk1"/>
              </a:buClr>
              <a:buSzPts val="1100"/>
              <a:buFont typeface="Arial"/>
              <a:buNone/>
            </a:pPr>
            <a:r>
              <a:rPr lang="en-US"/>
              <a:t>A TGT is encrypted with the TGS secret key and includes a symmetric key, an expiration time, and the user’s IP address. </a:t>
            </a:r>
            <a:endParaRPr/>
          </a:p>
          <a:p>
            <a:pPr marL="0" lvl="0" indent="0" algn="l" rtl="0">
              <a:lnSpc>
                <a:spcPct val="100000"/>
              </a:lnSpc>
              <a:spcBef>
                <a:spcPts val="0"/>
              </a:spcBef>
              <a:spcAft>
                <a:spcPts val="0"/>
              </a:spcAft>
              <a:buClr>
                <a:schemeClr val="dk1"/>
              </a:buClr>
              <a:buSzPts val="1100"/>
              <a:buFont typeface="Arial"/>
              <a:buNone/>
            </a:pPr>
            <a:r>
              <a:rPr lang="en-US"/>
              <a:t>Subjects (clients) present the TGT when requesting tickets to access objects.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9471444"/>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Reconnaissance:</a:t>
            </a:r>
            <a:r>
              <a:rPr lang="en-US" dirty="0"/>
              <a:t> In this initial stage, attackers gather information about the target network. This might involve identifying IP addresses, system vulnerabilities, and user credentials through techniques like social engineering or scanning the network.</a:t>
            </a:r>
          </a:p>
          <a:p>
            <a:r>
              <a:rPr lang="en-US" b="1" dirty="0"/>
              <a:t>Weaponization:</a:t>
            </a:r>
            <a:r>
              <a:rPr lang="en-US" dirty="0"/>
              <a:t> Here, attackers develop or acquire the tools they'll need to exploit vulnerabilities identified during reconnaissance. This could involve creating malware, phishing emails, or exploit kits.</a:t>
            </a:r>
          </a:p>
          <a:p>
            <a:r>
              <a:rPr lang="en-US" b="1" dirty="0"/>
              <a:t>Delivery:</a:t>
            </a:r>
            <a:r>
              <a:rPr lang="en-US" dirty="0"/>
              <a:t> In this stage, attackers deliver the malicious payload to the target system. This might be done through phishing emails, infected websites, malicious software downloads, or physical access to a device.</a:t>
            </a:r>
          </a:p>
          <a:p>
            <a:r>
              <a:rPr lang="en-US" b="1" dirty="0"/>
              <a:t>Exploitation:</a:t>
            </a:r>
            <a:r>
              <a:rPr lang="en-US" dirty="0"/>
              <a:t> Once delivered, attackers attempt to exploit vulnerabilities in the target system to gain initial access or escalate privileges. This could involve leveraging software bugs, unpatched systems, or stolen credentials.</a:t>
            </a:r>
          </a:p>
          <a:p>
            <a:r>
              <a:rPr lang="en-US" b="1" dirty="0"/>
              <a:t>Installation:</a:t>
            </a:r>
            <a:r>
              <a:rPr lang="en-US" dirty="0"/>
              <a:t> If successful in exploiting a vulnerability, attackers may install malware or other tools to maintain access to the system and establish a foothold within the network.</a:t>
            </a:r>
          </a:p>
          <a:p>
            <a:r>
              <a:rPr lang="en-US" b="1" dirty="0"/>
              <a:t>Command and Control (C2):</a:t>
            </a:r>
            <a:r>
              <a:rPr lang="en-US" dirty="0"/>
              <a:t> Once established within the system, attackers establish communication channels to control the compromised device and potentially move laterally within the network.</a:t>
            </a:r>
          </a:p>
          <a:p>
            <a:r>
              <a:rPr lang="en-US" b="1" dirty="0"/>
              <a:t>Actions on Objectives:</a:t>
            </a:r>
            <a:r>
              <a:rPr lang="en-US" dirty="0"/>
              <a:t> Finally, attackers achieve their ultimate objectives, which might involve data exfiltration, deploying ransomware, disrupting operations, or installing further malware for persistence.</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5282359"/>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p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sz="1400">
                <a:latin typeface="Arial"/>
                <a:ea typeface="Arial"/>
                <a:cs typeface="Arial"/>
                <a:sym typeface="Arial"/>
              </a:rPr>
              <a:t>Trainer Notes: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a:solidFill>
                  <a:srgbClr val="3F3F3F"/>
                </a:solidFill>
                <a:latin typeface="Open Sans"/>
                <a:ea typeface="Open Sans"/>
                <a:cs typeface="Open Sans"/>
                <a:sym typeface="Open Sans"/>
              </a:rPr>
              <a:t>Threat intelligence </a:t>
            </a:r>
            <a:r>
              <a:rPr lang="en-US" sz="1200">
                <a:solidFill>
                  <a:srgbClr val="3F3F3F"/>
                </a:solidFill>
                <a:latin typeface="Open Sans"/>
                <a:ea typeface="Open Sans"/>
                <a:cs typeface="Open Sans"/>
                <a:sym typeface="Open Sans"/>
              </a:rPr>
              <a:t>is the process of planning, collecting, processing, analyzing, and disseminating information that poses a threat to an organization and the application of this knowledge in mitigating the threat. </a:t>
            </a:r>
            <a:endParaRPr lang="en-US" sz="1200"/>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b="0" i="0">
                <a:solidFill>
                  <a:srgbClr val="3D3B49"/>
                </a:solidFill>
                <a:effectLst/>
                <a:highlight>
                  <a:srgbClr val="FFFFFF"/>
                </a:highlight>
                <a:latin typeface="Noto serif" panose="02020600060500020200" pitchFamily="18" charset="0"/>
              </a:rPr>
              <a:t>The value of threat hunting lies in its ability to detect threats early and minimize potential damage. It also enhances adaptability, allowing your security measures to quickly adjust to new types of attacks.</a:t>
            </a: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7028377"/>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Digital forensics, sometimes known as digital forensic science, is a branch of forensic science encompassing the recovery and investigation of material found in digital devices, often in relation to cyber crimes.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The goal of digital forensics is to examine digital media in a forensically sound manner with the aim of identifying, preserving, recovering, analyzing, and presenting facts and opinions about the digital information.</a:t>
            </a:r>
          </a:p>
          <a:p>
            <a:pPr marL="0" lvl="0" indent="0" algn="l" rtl="0">
              <a:lnSpc>
                <a:spcPct val="100000"/>
              </a:lnSpc>
              <a:spcBef>
                <a:spcPts val="0"/>
              </a:spcBef>
              <a:spcAft>
                <a:spcPts val="0"/>
              </a:spcAft>
              <a:buSzPts val="1400"/>
              <a:buNone/>
            </a:pPr>
            <a:endParaRPr/>
          </a:p>
        </p:txBody>
      </p:sp>
      <p:sp>
        <p:nvSpPr>
          <p:cNvPr id="609" name="Google Shape;609;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IN"/>
              <a:t>Explain the forensic process given on the slide.</a:t>
            </a:r>
            <a:endParaRPr/>
          </a:p>
        </p:txBody>
      </p:sp>
      <p:sp>
        <p:nvSpPr>
          <p:cNvPr id="631" name="Google Shape;63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391212"/>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9" name="Google Shape;649;p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228600" marR="0" lvl="0" indent="0" algn="l" rtl="0">
              <a:lnSpc>
                <a:spcPct val="100000"/>
              </a:lnSpc>
              <a:spcBef>
                <a:spcPts val="0"/>
              </a:spcBef>
              <a:spcAft>
                <a:spcPts val="0"/>
              </a:spcAft>
              <a:buSzPts val="1400"/>
              <a:buNone/>
            </a:pPr>
            <a:r>
              <a:rPr lang="en-US" sz="2400">
                <a:latin typeface="Calibri"/>
                <a:ea typeface="Calibri"/>
                <a:cs typeface="Calibri"/>
                <a:sym typeface="Calibri"/>
              </a:rPr>
              <a:t>Source: https://www.auscert.org.au/publications/2017-09-11-collecting-electronic-evidence-after-sy</a:t>
            </a:r>
          </a:p>
          <a:p>
            <a:pPr marL="228600" marR="0" lvl="0" indent="0" algn="l" rtl="0">
              <a:lnSpc>
                <a:spcPct val="100000"/>
              </a:lnSpc>
              <a:spcBef>
                <a:spcPts val="0"/>
              </a:spcBef>
              <a:spcAft>
                <a:spcPts val="0"/>
              </a:spcAft>
              <a:buSzPts val="1400"/>
              <a:buNone/>
            </a:pPr>
            <a:r>
              <a:rPr lang="en-US" sz="2400">
                <a:latin typeface="Calibri"/>
                <a:cs typeface="Calibri"/>
                <a:sym typeface="Calibri"/>
              </a:rPr>
              <a:t>Trainer Notes:</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Best practices according to Forensic Australian Computer Emergency Response Team</a:t>
            </a:r>
            <a:endParaRPr lang="en-US" sz="120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Arial"/>
            </a:endParaRPr>
          </a:p>
          <a:p>
            <a:pPr marL="342900" marR="0" lvl="1" indent="-342900" algn="l" rtl="0">
              <a:lnSpc>
                <a:spcPct val="10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Minimize handling or corruption of the original data</a:t>
            </a:r>
            <a:endParaRPr lang="en-US" sz="1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2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Account for any chang</a:t>
            </a:r>
            <a:r>
              <a:rPr lang="en-US" sz="1200" b="0" i="0" u="none" strike="noStrike" cap="none">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13"/>
                  </a:ext>
                </a:extLst>
              </a:rPr>
              <a:t>es a</a:t>
            </a:r>
            <a:r>
              <a:rPr lang="en-US" sz="1200" b="0" i="0" u="none" strike="noStrike" cap="none">
                <a:solidFill>
                  <a:srgbClr val="3F3F3F"/>
                </a:solidFill>
                <a:latin typeface="Open Sans"/>
                <a:ea typeface="Open Sans"/>
                <a:cs typeface="Open Sans"/>
                <a:sym typeface="Open Sans"/>
              </a:rPr>
              <a:t>nd keep detailed logs of your actions</a:t>
            </a:r>
            <a:endParaRPr lang="en-US" sz="1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2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Comply with the five rules of evidence</a:t>
            </a:r>
            <a:endParaRPr lang="en-US" sz="1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2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Do not exceed knowledge and take the aid of experts and specialists if required</a:t>
            </a:r>
            <a:endParaRPr lang="en-US" sz="1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2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Follow local security policies and obtain written permission</a:t>
            </a:r>
            <a:endParaRPr lang="en-US" sz="1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2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Capture an accurate image of the system as possible</a:t>
            </a:r>
            <a:endParaRPr lang="en-US" sz="1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2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Be prepared to testify</a:t>
            </a:r>
            <a:endParaRPr lang="en-US" sz="1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2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Ensure actions are repeatable</a:t>
            </a:r>
            <a:endParaRPr lang="en-US" sz="1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2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Work fast and proceed from volatile to persistent evidence</a:t>
            </a:r>
            <a:endParaRPr lang="en-US" sz="1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2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Do not run any programs on the affected system</a:t>
            </a:r>
            <a:endParaRPr lang="en-US"/>
          </a:p>
        </p:txBody>
      </p:sp>
    </p:spTree>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Forensic Disk Controller</a:t>
            </a:r>
            <a:endParaRPr lang="en-US" sz="120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Arial"/>
            </a:endParaRPr>
          </a:p>
          <a:p>
            <a:pPr marL="228600" marR="0" lvl="1" indent="-228600" algn="l" rtl="0">
              <a:lnSpc>
                <a:spcPct val="115000"/>
              </a:lnSpc>
              <a:spcBef>
                <a:spcPts val="0"/>
              </a:spcBef>
              <a:spcAft>
                <a:spcPts val="0"/>
              </a:spcAft>
              <a:buClr>
                <a:srgbClr val="000000"/>
              </a:buClr>
              <a:buSzPts val="2000"/>
              <a:buFont typeface="Calibri"/>
              <a:buChar char="•"/>
            </a:pPr>
            <a:r>
              <a:rPr lang="en-US" sz="1200" b="0" i="0" u="none" strike="noStrike" cap="none">
                <a:solidFill>
                  <a:srgbClr val="3F3F3F"/>
                </a:solidFill>
                <a:latin typeface="Open Sans"/>
                <a:ea typeface="Open Sans"/>
                <a:cs typeface="Open Sans"/>
                <a:sym typeface="Open Sans"/>
              </a:rPr>
              <a:t>A forensic disk controller or a hardware write-block device is a specialized type of computer hard disk controller made for the purpose of gaining read-only access to computer hard drive</a:t>
            </a:r>
            <a:r>
              <a:rPr lang="en-US" sz="1200" b="0" i="0" u="none" strike="noStrike" cap="none">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14"/>
                  </a:ext>
                </a:extLst>
              </a:rPr>
              <a:t>s without the risk of damaging the drive's conte</a:t>
            </a:r>
            <a:r>
              <a:rPr lang="en-US" sz="1200" b="0" i="0" u="none" strike="noStrike" cap="none">
                <a:solidFill>
                  <a:srgbClr val="3F3F3F"/>
                </a:solidFill>
                <a:latin typeface="Open Sans"/>
                <a:ea typeface="Open Sans"/>
                <a:cs typeface="Open Sans"/>
                <a:sym typeface="Open Sans"/>
              </a:rPr>
              <a:t>nts.</a:t>
            </a:r>
            <a:endParaRPr lang="en-US" sz="100" b="0" i="0" u="none" strike="noStrike" cap="none">
              <a:solidFill>
                <a:srgbClr val="3F3F3F"/>
              </a:solidFill>
              <a:latin typeface="Open Sans"/>
              <a:ea typeface="Open Sans"/>
              <a:cs typeface="Open Sans"/>
              <a:sym typeface="Open Sans"/>
            </a:endParaRPr>
          </a:p>
          <a:p>
            <a:pPr marL="228600" marR="0" lvl="1" indent="-228600" algn="l" rtl="0">
              <a:lnSpc>
                <a:spcPct val="115000"/>
              </a:lnSpc>
              <a:spcBef>
                <a:spcPts val="300"/>
              </a:spcBef>
              <a:spcAft>
                <a:spcPts val="0"/>
              </a:spcAft>
              <a:buClr>
                <a:srgbClr val="000000"/>
              </a:buClr>
              <a:buSzPts val="2000"/>
              <a:buFont typeface="Calibri"/>
              <a:buChar char="•"/>
            </a:pPr>
            <a:r>
              <a:rPr lang="en-US" sz="1200" b="0" i="0" u="none" strike="noStrike" cap="none">
                <a:solidFill>
                  <a:srgbClr val="3F3F3F"/>
                </a:solidFill>
                <a:latin typeface="Open Sans"/>
                <a:ea typeface="Open Sans"/>
                <a:cs typeface="Open Sans"/>
                <a:sym typeface="Open Sans"/>
              </a:rPr>
              <a:t>The device is named forensic disk controller because its most common application is used in investigations where a computer hard drive may contain evidence.</a:t>
            </a:r>
          </a:p>
          <a:p>
            <a:pPr marL="228600" marR="0" lvl="1" indent="-228600" algn="l" rtl="0">
              <a:lnSpc>
                <a:spcPct val="115000"/>
              </a:lnSpc>
              <a:spcBef>
                <a:spcPts val="300"/>
              </a:spcBef>
              <a:spcAft>
                <a:spcPts val="0"/>
              </a:spcAft>
              <a:buClr>
                <a:srgbClr val="000000"/>
              </a:buClr>
              <a:buSzPts val="2000"/>
              <a:buFont typeface="Calibri"/>
              <a:buChar char="•"/>
            </a:pPr>
            <a:endParaRPr lang="en-US" sz="1200" b="0" i="0" u="none" strike="noStrike" cap="none">
              <a:solidFill>
                <a:srgbClr val="3F3F3F"/>
              </a:solidFill>
              <a:latin typeface="Open Sans"/>
              <a:ea typeface="Open Sans"/>
              <a:cs typeface="Open Sans"/>
              <a:sym typeface="Open Sans"/>
            </a:endParaRPr>
          </a:p>
          <a:p>
            <a:pPr marL="0" marR="0" lvl="1" indent="0" algn="l" rtl="0">
              <a:lnSpc>
                <a:spcPct val="115000"/>
              </a:lnSpc>
              <a:spcBef>
                <a:spcPts val="300"/>
              </a:spcBef>
              <a:spcAft>
                <a:spcPts val="0"/>
              </a:spcAft>
              <a:buClr>
                <a:srgbClr val="000000"/>
              </a:buClr>
              <a:buSzPts val="2000"/>
              <a:buFont typeface="Calibri"/>
              <a:buNone/>
            </a:pPr>
            <a:r>
              <a:rPr lang="en-US" sz="1200" b="1"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Functions of a Forensic</a:t>
            </a:r>
            <a:r>
              <a:rPr lang="en-US" sz="1200" b="0" i="0" u="none" strike="noStrike" cap="none">
                <a:solidFill>
                  <a:schemeClr val="dk1"/>
                </a:solidFill>
                <a:latin typeface="Open Sans Semibold" panose="020B0706030804020204" pitchFamily="34" charset="0"/>
                <a:ea typeface="Open Sans Semibold" panose="020B0706030804020204" pitchFamily="34" charset="0"/>
                <a:cs typeface="Open Sans Semibold" panose="020B0706030804020204" pitchFamily="34" charset="0"/>
                <a:sym typeface="Calibri"/>
              </a:rPr>
              <a:t> </a:t>
            </a:r>
            <a:r>
              <a:rPr lang="en-US" sz="1200" b="1"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Disk Controller</a:t>
            </a:r>
            <a:endParaRPr lang="en-US" sz="1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A hardware write-block (HWB) device </a:t>
            </a:r>
            <a:r>
              <a:rPr lang="en-US" sz="1200">
                <a:solidFill>
                  <a:srgbClr val="3F3F3F"/>
                </a:solidFill>
                <a:latin typeface="Open Sans"/>
                <a:ea typeface="Open Sans"/>
                <a:cs typeface="Open Sans"/>
                <a:sym typeface="Open Sans"/>
              </a:rPr>
              <a:t>will </a:t>
            </a:r>
            <a:r>
              <a:rPr lang="en-US" sz="1200" b="0" i="0" u="none" strike="noStrike" cap="none">
                <a:solidFill>
                  <a:srgbClr val="3F3F3F"/>
                </a:solidFill>
                <a:latin typeface="Open Sans"/>
                <a:ea typeface="Open Sans"/>
                <a:cs typeface="Open Sans"/>
                <a:sym typeface="Open Sans"/>
              </a:rPr>
              <a:t>not transmit a command to a protected storage device that modifies the data on the storage device.</a:t>
            </a:r>
            <a:endParaRPr lang="en-US" sz="100"/>
          </a:p>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An HWB device </a:t>
            </a:r>
            <a:r>
              <a:rPr lang="en-US" sz="1200">
                <a:solidFill>
                  <a:srgbClr val="3F3F3F"/>
                </a:solidFill>
                <a:latin typeface="Open Sans"/>
                <a:ea typeface="Open Sans"/>
                <a:cs typeface="Open Sans"/>
                <a:sym typeface="Open Sans"/>
              </a:rPr>
              <a:t>will </a:t>
            </a:r>
            <a:r>
              <a:rPr lang="en-US" sz="1200" b="0" i="0" u="none" strike="noStrike" cap="none">
                <a:solidFill>
                  <a:srgbClr val="3F3F3F"/>
                </a:solidFill>
                <a:latin typeface="Open Sans"/>
                <a:ea typeface="Open Sans"/>
                <a:cs typeface="Open Sans"/>
                <a:sym typeface="Open Sans"/>
              </a:rPr>
              <a:t>return the data requested by a read operation.</a:t>
            </a:r>
            <a:endParaRPr lang="en-US" sz="100"/>
          </a:p>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An HWB device </a:t>
            </a:r>
            <a:r>
              <a:rPr lang="en-US" sz="1200">
                <a:solidFill>
                  <a:srgbClr val="3F3F3F"/>
                </a:solidFill>
                <a:latin typeface="Open Sans"/>
                <a:ea typeface="Open Sans"/>
                <a:cs typeface="Open Sans"/>
                <a:sym typeface="Open Sans"/>
              </a:rPr>
              <a:t>will </a:t>
            </a:r>
            <a:r>
              <a:rPr lang="en-US" sz="1200" b="0" i="0" u="none" strike="noStrike" cap="none">
                <a:solidFill>
                  <a:srgbClr val="3F3F3F"/>
                </a:solidFill>
                <a:latin typeface="Open Sans"/>
                <a:ea typeface="Open Sans"/>
                <a:cs typeface="Open Sans"/>
                <a:sym typeface="Open Sans"/>
              </a:rPr>
              <a:t>return without modification any access-significant information requested from the drive.</a:t>
            </a:r>
            <a:endParaRPr lang="en-US" sz="100"/>
          </a:p>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Any error condition reported by the storage device to the HWB device </a:t>
            </a:r>
            <a:r>
              <a:rPr lang="en-US" sz="1200">
                <a:solidFill>
                  <a:srgbClr val="3F3F3F"/>
                </a:solidFill>
                <a:latin typeface="Open Sans"/>
                <a:ea typeface="Open Sans"/>
                <a:cs typeface="Open Sans"/>
                <a:sym typeface="Open Sans"/>
              </a:rPr>
              <a:t>will </a:t>
            </a:r>
            <a:r>
              <a:rPr lang="en-US" sz="1200" b="0" i="0" u="none" strike="noStrike" cap="none">
                <a:solidFill>
                  <a:srgbClr val="3F3F3F"/>
                </a:solidFill>
                <a:latin typeface="Open Sans"/>
                <a:ea typeface="Open Sans"/>
                <a:cs typeface="Open Sans"/>
                <a:sym typeface="Open Sans"/>
              </a:rPr>
              <a:t>be reported to the host.</a:t>
            </a:r>
            <a:endParaRPr lang="en-US"/>
          </a:p>
          <a:p>
            <a:pPr marL="0" lvl="0" indent="0" algn="l" rtl="0">
              <a:lnSpc>
                <a:spcPct val="100000"/>
              </a:lnSpc>
              <a:spcBef>
                <a:spcPts val="0"/>
              </a:spcBef>
              <a:spcAft>
                <a:spcPts val="0"/>
              </a:spcAft>
              <a:buSzPts val="1400"/>
              <a:buNone/>
            </a:pPr>
            <a:endParaRPr lang="en-US"/>
          </a:p>
        </p:txBody>
      </p:sp>
      <p:sp>
        <p:nvSpPr>
          <p:cNvPr id="663" name="Google Shape;66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Trainer Notes:</a:t>
            </a:r>
          </a:p>
          <a:p>
            <a:r>
              <a:rPr lang="en-IN"/>
              <a:t>Evidence</a:t>
            </a:r>
          </a:p>
          <a:p>
            <a:pPr marL="342900" lvl="1" indent="-342900">
              <a:lnSpc>
                <a:spcPct val="114000"/>
              </a:lnSpc>
              <a:buClr>
                <a:srgbClr val="3F3F3F"/>
              </a:buClr>
              <a:buSzPts val="2200"/>
              <a:buFont typeface="Arial" panose="020B0604020202020204" pitchFamily="34" charset="0"/>
              <a:buChar char="•"/>
            </a:pPr>
            <a:r>
              <a:rPr lang="en-US" sz="1200">
                <a:solidFill>
                  <a:schemeClr val="tx1">
                    <a:lumMod val="75000"/>
                    <a:lumOff val="25000"/>
                  </a:schemeClr>
                </a:solidFill>
                <a:latin typeface="Open Sans"/>
                <a:ea typeface="Open Sans"/>
                <a:cs typeface="Open Sans"/>
                <a:sym typeface="Open Sans"/>
              </a:rPr>
              <a:t>The available body of facts or information indicating whether a belief or proposition is true or valid.</a:t>
            </a:r>
          </a:p>
          <a:p>
            <a:pPr marL="342900" lvl="1" indent="-342900">
              <a:lnSpc>
                <a:spcPct val="114000"/>
              </a:lnSpc>
              <a:buClr>
                <a:srgbClr val="3F3F3F"/>
              </a:buClr>
              <a:buSzPts val="2200"/>
              <a:buFont typeface="Arial" panose="020B0604020202020204" pitchFamily="34" charset="0"/>
              <a:buChar char="•"/>
            </a:pPr>
            <a:r>
              <a:rPr lang="en-US" sz="1200">
                <a:solidFill>
                  <a:schemeClr val="tx1">
                    <a:lumMod val="75000"/>
                    <a:lumOff val="25000"/>
                  </a:schemeClr>
                </a:solidFill>
                <a:latin typeface="Open Sans"/>
                <a:ea typeface="Open Sans"/>
                <a:cs typeface="Open Sans"/>
                <a:sym typeface="Open Sans"/>
              </a:rPr>
              <a:t>Evidence, broadly construed, is anything presented in support of an assertion</a:t>
            </a:r>
          </a:p>
          <a:p>
            <a:pPr marL="342900" lvl="1" indent="-342900">
              <a:lnSpc>
                <a:spcPct val="114000"/>
              </a:lnSpc>
              <a:buClr>
                <a:srgbClr val="3F3F3F"/>
              </a:buClr>
              <a:buSzPts val="2200"/>
              <a:buFont typeface="Arial" panose="020B0604020202020204" pitchFamily="34" charset="0"/>
              <a:buChar char="•"/>
            </a:pPr>
            <a:endParaRPr lang="en-US" sz="1200">
              <a:solidFill>
                <a:schemeClr val="tx1">
                  <a:lumMod val="75000"/>
                  <a:lumOff val="25000"/>
                </a:schemeClr>
              </a:solidFill>
              <a:latin typeface="Open Sans"/>
              <a:ea typeface="Open Sans"/>
              <a:cs typeface="Open Sans"/>
              <a:sym typeface="Open Sans"/>
            </a:endParaRPr>
          </a:p>
          <a:p>
            <a:pPr marL="342900" lvl="1" indent="-342900">
              <a:lnSpc>
                <a:spcPct val="114000"/>
              </a:lnSpc>
              <a:buClr>
                <a:srgbClr val="3F3F3F"/>
              </a:buClr>
              <a:buSzPts val="2200"/>
              <a:buFont typeface="Arial" panose="020B0604020202020204" pitchFamily="34" charset="0"/>
              <a:buChar char="•"/>
            </a:pPr>
            <a:r>
              <a:rPr lang="en-US" sz="1200">
                <a:solidFill>
                  <a:schemeClr val="tx1">
                    <a:lumMod val="75000"/>
                    <a:lumOff val="25000"/>
                  </a:schemeClr>
                </a:solidFill>
                <a:latin typeface="Open Sans"/>
                <a:ea typeface="Open Sans"/>
                <a:cs typeface="Open Sans"/>
                <a:sym typeface="Open Sans"/>
              </a:rPr>
              <a:t>Digital evidence or electronic evidence is any probative information stored or transmitted in digital form that a party may use at a trial in court</a:t>
            </a:r>
          </a:p>
          <a:p>
            <a:pPr marL="342900" lvl="1" indent="-342900">
              <a:lnSpc>
                <a:spcPct val="114000"/>
              </a:lnSpc>
              <a:buClr>
                <a:srgbClr val="3F3F3F"/>
              </a:buClr>
              <a:buSzPts val="2200"/>
              <a:buFont typeface="Arial" panose="020B0604020202020204" pitchFamily="34" charset="0"/>
              <a:buChar char="•"/>
            </a:pPr>
            <a:endParaRPr lang="en-US" sz="1200">
              <a:solidFill>
                <a:schemeClr val="tx1">
                  <a:lumMod val="75000"/>
                  <a:lumOff val="25000"/>
                </a:schemeClr>
              </a:solidFill>
              <a:latin typeface="Open Sans"/>
              <a:ea typeface="Open Sans"/>
              <a:cs typeface="Open Sans"/>
              <a:sym typeface="Open Sans"/>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47248"/>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Trainer Notes:</a:t>
            </a:r>
          </a:p>
          <a:p>
            <a:r>
              <a:rPr lang="en-IN"/>
              <a:t>Evidence is relevant when:</a:t>
            </a:r>
          </a:p>
          <a:p>
            <a:pPr marL="342900" lvl="1" indent="-342900">
              <a:lnSpc>
                <a:spcPct val="114000"/>
              </a:lnSpc>
              <a:buClr>
                <a:srgbClr val="3F3F3F"/>
              </a:buClr>
              <a:buSzPts val="2200"/>
              <a:buFont typeface="Arial" panose="020B0604020202020204" pitchFamily="34" charset="0"/>
              <a:buChar char="•"/>
            </a:pPr>
            <a:r>
              <a:rPr lang="en-US" sz="1200">
                <a:solidFill>
                  <a:schemeClr val="tx1">
                    <a:lumMod val="75000"/>
                    <a:lumOff val="25000"/>
                  </a:schemeClr>
                </a:solidFill>
                <a:latin typeface="Open Sans"/>
                <a:ea typeface="Open Sans"/>
                <a:cs typeface="Open Sans"/>
                <a:sym typeface="Open Sans"/>
              </a:rPr>
              <a:t>It is related to the crime.</a:t>
            </a:r>
            <a:endParaRPr lang="en-US" sz="800">
              <a:solidFill>
                <a:schemeClr val="tx1">
                  <a:lumMod val="75000"/>
                  <a:lumOff val="25000"/>
                </a:schemeClr>
              </a:solidFill>
              <a:latin typeface="Open Sans"/>
              <a:ea typeface="Open Sans"/>
              <a:cs typeface="Open Sans"/>
              <a:sym typeface="Open Sans"/>
            </a:endParaRPr>
          </a:p>
          <a:p>
            <a:pPr marL="342900" lvl="1" indent="-342900">
              <a:lnSpc>
                <a:spcPct val="114000"/>
              </a:lnSpc>
              <a:buClr>
                <a:srgbClr val="3F3F3F"/>
              </a:buClr>
              <a:buSzPts val="2200"/>
              <a:buFont typeface="Arial" panose="020B0604020202020204" pitchFamily="34" charset="0"/>
              <a:buChar char="•"/>
            </a:pPr>
            <a:r>
              <a:rPr lang="en-US" sz="1200">
                <a:solidFill>
                  <a:schemeClr val="tx1">
                    <a:lumMod val="75000"/>
                    <a:lumOff val="25000"/>
                  </a:schemeClr>
                </a:solidFill>
                <a:latin typeface="Open Sans"/>
                <a:ea typeface="Open Sans"/>
                <a:cs typeface="Open Sans"/>
                <a:sym typeface="Open Sans"/>
              </a:rPr>
              <a:t>It can provide information describing the crime.</a:t>
            </a:r>
            <a:endParaRPr lang="en-US" sz="800">
              <a:solidFill>
                <a:schemeClr val="tx1">
                  <a:lumMod val="75000"/>
                  <a:lumOff val="25000"/>
                </a:schemeClr>
              </a:solidFill>
              <a:latin typeface="Open Sans"/>
              <a:ea typeface="Open Sans"/>
              <a:cs typeface="Open Sans"/>
              <a:sym typeface="Open Sans"/>
            </a:endParaRPr>
          </a:p>
          <a:p>
            <a:pPr marL="342900" lvl="1" indent="-342900">
              <a:lnSpc>
                <a:spcPct val="114000"/>
              </a:lnSpc>
              <a:buClr>
                <a:srgbClr val="3F3F3F"/>
              </a:buClr>
              <a:buSzPts val="2200"/>
              <a:buFont typeface="Arial" panose="020B0604020202020204" pitchFamily="34" charset="0"/>
              <a:buChar char="•"/>
            </a:pPr>
            <a:r>
              <a:rPr lang="en-US" sz="1200">
                <a:solidFill>
                  <a:schemeClr val="tx1">
                    <a:lumMod val="75000"/>
                    <a:lumOff val="25000"/>
                  </a:schemeClr>
                </a:solidFill>
                <a:latin typeface="Open Sans"/>
                <a:ea typeface="Open Sans"/>
                <a:cs typeface="Open Sans"/>
                <a:sym typeface="Open Sans"/>
              </a:rPr>
              <a:t>It can provide information regarding the motives of the perpetrator.</a:t>
            </a:r>
            <a:endParaRPr lang="en-US" sz="800">
              <a:solidFill>
                <a:schemeClr val="tx1">
                  <a:lumMod val="75000"/>
                  <a:lumOff val="25000"/>
                </a:schemeClr>
              </a:solidFill>
              <a:latin typeface="Open Sans"/>
              <a:ea typeface="Open Sans"/>
              <a:cs typeface="Open Sans"/>
              <a:sym typeface="Open Sans"/>
            </a:endParaRPr>
          </a:p>
          <a:p>
            <a:pPr marL="342900" lvl="1" indent="-342900">
              <a:lnSpc>
                <a:spcPct val="114000"/>
              </a:lnSpc>
              <a:buClr>
                <a:srgbClr val="3F3F3F"/>
              </a:buClr>
              <a:buSzPts val="2200"/>
              <a:buFont typeface="Arial" panose="020B0604020202020204" pitchFamily="34" charset="0"/>
              <a:buChar char="•"/>
            </a:pPr>
            <a:r>
              <a:rPr lang="en-US" sz="1200">
                <a:solidFill>
                  <a:schemeClr val="tx1">
                    <a:lumMod val="75000"/>
                    <a:lumOff val="25000"/>
                  </a:schemeClr>
                </a:solidFill>
                <a:latin typeface="Open Sans"/>
                <a:ea typeface="Open Sans"/>
                <a:cs typeface="Open Sans"/>
                <a:sym typeface="Open Sans"/>
              </a:rPr>
              <a:t>It can verify what has occurred.</a:t>
            </a:r>
            <a:endParaRPr lang="en-US" sz="800">
              <a:solidFill>
                <a:schemeClr val="tx1">
                  <a:lumMod val="75000"/>
                  <a:lumOff val="25000"/>
                </a:schemeClr>
              </a:solidFill>
              <a:latin typeface="Open Sans"/>
              <a:ea typeface="Open Sans"/>
              <a:cs typeface="Open Sans"/>
              <a:sym typeface="Open Sans"/>
            </a:endParaRPr>
          </a:p>
          <a:p>
            <a:pPr marL="342900" lvl="1" indent="-342900">
              <a:lnSpc>
                <a:spcPct val="114000"/>
              </a:lnSpc>
              <a:buClr>
                <a:srgbClr val="3F3F3F"/>
              </a:buClr>
              <a:buSzPts val="2200"/>
              <a:buFont typeface="Arial" panose="020B0604020202020204" pitchFamily="34" charset="0"/>
              <a:buChar char="•"/>
            </a:pPr>
            <a:r>
              <a:rPr lang="en-US" sz="1200">
                <a:solidFill>
                  <a:schemeClr val="tx1">
                    <a:lumMod val="75000"/>
                    <a:lumOff val="25000"/>
                  </a:schemeClr>
                </a:solidFill>
                <a:latin typeface="Open Sans"/>
                <a:ea typeface="Open Sans"/>
                <a:cs typeface="Open Sans"/>
                <a:sym typeface="Open Sans"/>
              </a:rPr>
              <a:t>It can determine the time of occurrence of the crime.</a:t>
            </a:r>
            <a:endParaRPr lang="en-IN"/>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31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4114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In the above slide, wireless clients are connected to the wireless access point, and this wireless access  point is not further connected to any wired network, wireless network act in stand-alone mode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8419744"/>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Acquisition of Evidence</a:t>
            </a:r>
          </a:p>
          <a:p>
            <a:pPr marL="0" lvl="0" indent="0" algn="l" rtl="0">
              <a:lnSpc>
                <a:spcPct val="100000"/>
              </a:lnSpc>
              <a:spcBef>
                <a:spcPts val="0"/>
              </a:spcBef>
              <a:spcAft>
                <a:spcPts val="0"/>
              </a:spcAft>
              <a:buSzPts val="1400"/>
              <a:buNone/>
            </a:pPr>
            <a:endParaRPr lang="en-US"/>
          </a:p>
          <a:p>
            <a:pPr marL="431800" indent="-342900">
              <a:lnSpc>
                <a:spcPct val="115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Acquisition involves the collection of evidence from diverse sources, ranging from modern digital devices like USB flash drives and computers to traditional paper-based documents such as letters and bank statements.</a:t>
            </a:r>
          </a:p>
          <a:p>
            <a:pPr marL="431800" indent="-342900">
              <a:lnSpc>
                <a:spcPct val="115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431800" indent="-342900">
              <a:lnSpc>
                <a:spcPct val="115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We need to record the time as follows</a:t>
            </a:r>
          </a:p>
          <a:p>
            <a:pPr marL="431800" indent="-342900">
              <a:lnSpc>
                <a:spcPct val="115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546100" lvl="2" indent="-457200">
              <a:lnSpc>
                <a:spcPct val="115000"/>
              </a:lnSpc>
              <a:buClr>
                <a:srgbClr val="3F3F3F"/>
              </a:buClr>
              <a:buSzPts val="2200"/>
              <a:buFont typeface="+mj-lt"/>
              <a:buAutoNum type="arabicPeriod"/>
            </a:pPr>
            <a:r>
              <a:rPr lang="en-US" sz="2200" b="1">
                <a:solidFill>
                  <a:srgbClr val="3F3F3F"/>
                </a:solidFill>
                <a:latin typeface="Open Sans"/>
                <a:ea typeface="Open Sans"/>
                <a:cs typeface="Open Sans"/>
              </a:rPr>
              <a:t>Record time offset- </a:t>
            </a:r>
            <a:r>
              <a:rPr lang="en-US" sz="2200">
                <a:solidFill>
                  <a:srgbClr val="3F3F3F"/>
                </a:solidFill>
                <a:latin typeface="Open Sans"/>
                <a:ea typeface="Open Sans"/>
                <a:cs typeface="Open Sans"/>
              </a:rPr>
              <a:t>When gathering evidence from computers, capture the regional time setting or time zone (the essence of time offset).</a:t>
            </a:r>
          </a:p>
          <a:p>
            <a:pPr marL="546100" lvl="2" indent="-457200">
              <a:lnSpc>
                <a:spcPct val="115000"/>
              </a:lnSpc>
              <a:buClr>
                <a:srgbClr val="3F3F3F"/>
              </a:buClr>
              <a:buSzPts val="2200"/>
              <a:buFont typeface="+mj-lt"/>
              <a:buAutoNum type="arabicPeriod"/>
            </a:pPr>
            <a:endParaRPr lang="en-US" sz="2200">
              <a:solidFill>
                <a:srgbClr val="3F3F3F"/>
              </a:solidFill>
              <a:latin typeface="Open Sans"/>
              <a:ea typeface="Open Sans"/>
              <a:cs typeface="Open Sans"/>
            </a:endParaRPr>
          </a:p>
          <a:p>
            <a:pPr marL="546100" lvl="2" indent="-457200">
              <a:lnSpc>
                <a:spcPct val="115000"/>
              </a:lnSpc>
              <a:buClr>
                <a:srgbClr val="3F3F3F"/>
              </a:buClr>
              <a:buSzPts val="2200"/>
              <a:buFont typeface="+mj-lt"/>
              <a:buAutoNum type="arabicPeriod"/>
            </a:pPr>
            <a:r>
              <a:rPr lang="en-US" sz="2200" b="1">
                <a:solidFill>
                  <a:srgbClr val="3F3F3F"/>
                </a:solidFill>
                <a:latin typeface="Open Sans"/>
                <a:ea typeface="Open Sans"/>
                <a:cs typeface="Open Sans"/>
              </a:rPr>
              <a:t>Time normalization</a:t>
            </a:r>
            <a:r>
              <a:rPr lang="en-US" sz="2200">
                <a:solidFill>
                  <a:srgbClr val="3F3F3F"/>
                </a:solidFill>
                <a:latin typeface="Open Sans"/>
                <a:ea typeface="Open Sans"/>
                <a:cs typeface="Open Sans"/>
              </a:rPr>
              <a:t>: Time normalization is the process where evidence collected across multiple time zones can be placed into a common time zone (such as GMT) to place the series of events in a meaningful chronological sequence</a:t>
            </a:r>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6713416"/>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Order of Evidence</a:t>
            </a:r>
          </a:p>
          <a:p>
            <a:pPr marL="0" lvl="0" indent="0" algn="l" rtl="0">
              <a:lnSpc>
                <a:spcPct val="100000"/>
              </a:lnSpc>
              <a:spcBef>
                <a:spcPts val="0"/>
              </a:spcBef>
              <a:spcAft>
                <a:spcPts val="0"/>
              </a:spcAft>
              <a:buClr>
                <a:schemeClr val="dk1"/>
              </a:buClr>
              <a:buSzPts val="1100"/>
              <a:buFont typeface="Arial"/>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CPU Cache</a:t>
            </a:r>
            <a:r>
              <a:rPr lang="en-US" sz="1200">
                <a:solidFill>
                  <a:srgbClr val="434343"/>
                </a:solidFill>
                <a:latin typeface="Open Sans"/>
                <a:ea typeface="Open Sans"/>
                <a:cs typeface="Open Sans"/>
                <a:sym typeface="Open Sans"/>
              </a:rPr>
              <a:t>: This fast but volatile memory is used by the CPU and can provide critical insights.</a:t>
            </a:r>
          </a:p>
          <a:p>
            <a:pPr marR="0" lvl="0" rtl="0">
              <a:lnSpc>
                <a:spcPct val="115000"/>
              </a:lnSpc>
              <a:spcBef>
                <a:spcPts val="0"/>
              </a:spcBef>
              <a:spcAft>
                <a:spcPts val="0"/>
              </a:spcAft>
              <a:buClr>
                <a:schemeClr val="dk1"/>
              </a:buClr>
              <a:buSzPts val="1100"/>
            </a:pPr>
            <a:r>
              <a:rPr lang="en-US" sz="1200" b="1">
                <a:solidFill>
                  <a:srgbClr val="434343"/>
                </a:solidFill>
                <a:latin typeface="Open Sans"/>
                <a:ea typeface="Open Sans"/>
                <a:cs typeface="Open Sans"/>
                <a:sym typeface="Open Sans"/>
              </a:rPr>
              <a:t>Random Access Memory</a:t>
            </a:r>
            <a:r>
              <a:rPr lang="en-US" sz="1200">
                <a:solidFill>
                  <a:srgbClr val="434343"/>
                </a:solidFill>
                <a:latin typeface="Open Sans"/>
                <a:ea typeface="Open Sans"/>
                <a:cs typeface="Open Sans"/>
                <a:sym typeface="Open Sans"/>
              </a:rPr>
              <a:t>: Volatile memory running applications holds valuable information.</a:t>
            </a:r>
          </a:p>
          <a:p>
            <a:pPr marL="457200" marR="0" lvl="0" indent="-22860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Swap/page file/virtual memory: </a:t>
            </a:r>
            <a:r>
              <a:rPr lang="en-US" sz="1200">
                <a:solidFill>
                  <a:srgbClr val="434343"/>
                </a:solidFill>
                <a:latin typeface="Open Sans"/>
                <a:ea typeface="Open Sans"/>
                <a:cs typeface="Open Sans"/>
                <a:sym typeface="Open Sans"/>
              </a:rPr>
              <a:t>This is when RAM is exhausted, these are areas of a hard drive used instead of RAM, but much slower.</a:t>
            </a:r>
          </a:p>
          <a:p>
            <a:pPr marL="457200" marR="0" lvl="0" indent="-22860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200" b="1">
                <a:solidFill>
                  <a:srgbClr val="434343"/>
                </a:solidFill>
                <a:latin typeface="Open Sans"/>
                <a:ea typeface="Open Sans"/>
                <a:cs typeface="Open Sans"/>
                <a:sym typeface="Open Sans"/>
              </a:rPr>
              <a:t>Hard drive: </a:t>
            </a:r>
            <a:r>
              <a:rPr lang="en-US" sz="1200">
                <a:solidFill>
                  <a:srgbClr val="434343"/>
                </a:solidFill>
                <a:latin typeface="Open Sans"/>
                <a:ea typeface="Open Sans"/>
                <a:cs typeface="Open Sans"/>
                <a:sym typeface="Open Sans"/>
              </a:rPr>
              <a:t>Data at rest is the least volatile and is captured after volatile memory. This is where data is saved to the hard drive.</a:t>
            </a:r>
          </a:p>
          <a:p>
            <a:pPr marL="457200" marR="0" lvl="0" indent="-22860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502</a:t>
            </a:fld>
            <a:endParaRPr/>
          </a:p>
        </p:txBody>
      </p:sp>
    </p:spTree>
    <p:extLst>
      <p:ext uri="{BB962C8B-B14F-4D97-AF65-F5344CB8AC3E}">
        <p14:creationId xmlns:p14="http://schemas.microsoft.com/office/powerpoint/2010/main" val="2211939772"/>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There are three basic requirements for evidence to be introduced in a court of law. To be considered admissible evidence, it must meet all three of these requirements, as determined by the judge prior to being discussed in an open court:</a:t>
            </a:r>
            <a:endParaRPr lang="en-US" sz="12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sym typeface="Open Sans"/>
              </a:rPr>
              <a:t>Relevant:</a:t>
            </a:r>
            <a:endParaRPr lang="en-US" sz="1200" b="0" u="none" strike="noStrike" cap="none">
              <a:solidFill>
                <a:srgbClr val="FFFFF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 evidence must be relevant to determining a fact.</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sym typeface="Open Sans"/>
              </a:rPr>
              <a:t>Material:</a:t>
            </a:r>
            <a:endParaRPr lang="en-US" sz="1200" b="0" u="none" strike="noStrike" cap="none">
              <a:solidFill>
                <a:srgbClr val="FFFFF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 fact that the evidence seeks to determine must be material, that is, related to the case.</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sym typeface="Open Sans"/>
              </a:rPr>
              <a:t>Competent:</a:t>
            </a:r>
            <a:endParaRPr lang="en-US" sz="1200" b="0" u="none" strike="noStrike" cap="none">
              <a:solidFill>
                <a:srgbClr val="FFFFF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 evidence must be competent which means it must have been obtained legally. Evidence that results from an illegal search would be inadmissible, because it is not competent.</a:t>
            </a:r>
          </a:p>
          <a:p>
            <a:pPr marL="0" lvl="0" indent="0" algn="l" rtl="0">
              <a:lnSpc>
                <a:spcPct val="100000"/>
              </a:lnSpc>
              <a:spcBef>
                <a:spcPts val="0"/>
              </a:spcBef>
              <a:spcAft>
                <a:spcPts val="0"/>
              </a:spcAft>
              <a:buSzPts val="1400"/>
              <a:buNone/>
            </a:pPr>
            <a:endParaRPr/>
          </a:p>
        </p:txBody>
      </p:sp>
      <p:sp>
        <p:nvSpPr>
          <p:cNvPr id="760" name="Google Shape;760;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rtl="0">
              <a:lnSpc>
                <a:spcPct val="114000"/>
              </a:lnSpc>
              <a:spcBef>
                <a:spcPts val="1000"/>
              </a:spcBef>
              <a:spcAft>
                <a:spcPts val="0"/>
              </a:spcAft>
              <a:buClr>
                <a:srgbClr val="3F3F3F"/>
              </a:buClr>
              <a:buSzPts val="2200"/>
              <a:buFont typeface="Open Sans"/>
              <a:buNone/>
            </a:pPr>
            <a:endParaRPr lang="en-US"/>
          </a:p>
          <a:p>
            <a:pPr marL="342000" indent="-342000">
              <a:lnSpc>
                <a:spcPct val="114000"/>
              </a:lnSpc>
              <a:spcBef>
                <a:spcPts val="1000"/>
              </a:spcBef>
              <a:buClr>
                <a:srgbClr val="3F3F3F"/>
              </a:buClr>
              <a:buSzPts val="2200"/>
              <a:buFont typeface="Open Sans"/>
              <a:buChar char="•"/>
            </a:pPr>
            <a:r>
              <a:rPr lang="en-US"/>
              <a:t>Testimonial Evidence-</a:t>
            </a:r>
            <a:r>
              <a:rPr lang="en-US" sz="1200">
                <a:solidFill>
                  <a:srgbClr val="3F3F3F"/>
                </a:solidFill>
                <a:latin typeface="Open Sans"/>
                <a:ea typeface="Open Sans"/>
                <a:cs typeface="Open Sans"/>
              </a:rPr>
              <a:t>Testimonial evidence is, quite simply, evidence consisting of the testimony of a witness, either verbal testimony in court or written testimony in a recorded deposition. Testimonial evidence must not be hearsay evidence</a:t>
            </a:r>
          </a:p>
          <a:p>
            <a:pPr marL="342000" indent="-342000">
              <a:lnSpc>
                <a:spcPct val="114000"/>
              </a:lnSpc>
              <a:spcBef>
                <a:spcPts val="1000"/>
              </a:spcBef>
              <a:buClr>
                <a:srgbClr val="3F3F3F"/>
              </a:buClr>
              <a:buSzPts val="2200"/>
              <a:buFont typeface="Open Sans"/>
              <a:buChar char="•"/>
            </a:pPr>
            <a:endParaRPr lang="en-US" sz="1200">
              <a:solidFill>
                <a:srgbClr val="3F3F3F"/>
              </a:solidFill>
              <a:latin typeface="Open Sans"/>
              <a:ea typeface="Open Sans"/>
              <a:cs typeface="Open Sans"/>
            </a:endParaRPr>
          </a:p>
          <a:p>
            <a:pPr marL="342000" indent="-342000">
              <a:lnSpc>
                <a:spcPct val="114000"/>
              </a:lnSpc>
              <a:spcBef>
                <a:spcPts val="1000"/>
              </a:spcBef>
              <a:buClr>
                <a:srgbClr val="3F3F3F"/>
              </a:buClr>
              <a:buSzPts val="2200"/>
              <a:buFont typeface="Open Sans"/>
              <a:buChar char="•"/>
            </a:pPr>
            <a:r>
              <a:rPr lang="en-US" sz="1200">
                <a:solidFill>
                  <a:srgbClr val="3F3F3F"/>
                </a:solidFill>
                <a:latin typeface="Open Sans"/>
                <a:ea typeface="Open Sans"/>
                <a:cs typeface="Open Sans"/>
              </a:rPr>
              <a:t>Hearsay Evidence-Third-party </a:t>
            </a:r>
            <a:r>
              <a:rPr lang="en-IN" sz="1200">
                <a:solidFill>
                  <a:srgbClr val="3F3F3F"/>
                </a:solidFill>
                <a:latin typeface="Open Sans"/>
                <a:ea typeface="Open Sans"/>
                <a:cs typeface="Open Sans"/>
              </a:rPr>
              <a:t>.</a:t>
            </a:r>
            <a:r>
              <a:rPr lang="en-US" sz="1200">
                <a:solidFill>
                  <a:srgbClr val="3F3F3F"/>
                </a:solidFill>
                <a:latin typeface="Open Sans"/>
                <a:ea typeface="Open Sans"/>
                <a:cs typeface="Open Sans"/>
              </a:rPr>
              <a:t>With hardly any proof of reliability or accuracy </a:t>
            </a:r>
            <a:r>
              <a:rPr lang="en-IN" sz="1200">
                <a:solidFill>
                  <a:srgbClr val="3F3F3F"/>
                </a:solidFill>
                <a:latin typeface="Open Sans"/>
                <a:ea typeface="Open Sans"/>
                <a:cs typeface="Open Sans"/>
              </a:rPr>
              <a:t>.</a:t>
            </a:r>
            <a:r>
              <a:rPr lang="en-US" sz="1200">
                <a:solidFill>
                  <a:srgbClr val="3F3F3F"/>
                </a:solidFill>
                <a:latin typeface="Open Sans"/>
                <a:ea typeface="Open Sans"/>
                <a:cs typeface="Open Sans"/>
              </a:rPr>
              <a:t>Secondhand in the form of oral or written evidence</a:t>
            </a:r>
            <a:endParaRPr lang="en-IN" sz="1200">
              <a:solidFill>
                <a:srgbClr val="3F3F3F"/>
              </a:solidFill>
              <a:latin typeface="Open Sans"/>
              <a:ea typeface="Open Sans"/>
              <a:cs typeface="Open Sans"/>
            </a:endParaRPr>
          </a:p>
          <a:p>
            <a:pPr marL="342000" indent="-342000">
              <a:lnSpc>
                <a:spcPct val="114000"/>
              </a:lnSpc>
              <a:spcBef>
                <a:spcPts val="1000"/>
              </a:spcBef>
              <a:buClr>
                <a:srgbClr val="3F3F3F"/>
              </a:buClr>
              <a:buSzPts val="2200"/>
              <a:buFont typeface="Open Sans"/>
              <a:buChar char="•"/>
            </a:pPr>
            <a:endParaRPr lang="en-US"/>
          </a:p>
          <a:p>
            <a:pPr marL="342000" lvl="0" indent="-342000">
              <a:lnSpc>
                <a:spcPct val="114000"/>
              </a:lnSpc>
              <a:spcBef>
                <a:spcPts val="1000"/>
              </a:spcBef>
              <a:buClr>
                <a:srgbClr val="3F3F3F"/>
              </a:buClr>
              <a:buSzPts val="2200"/>
              <a:buFont typeface="Open Sans"/>
              <a:buChar char="•"/>
            </a:pPr>
            <a:r>
              <a:rPr lang="en-US"/>
              <a:t>Real Evidence-</a:t>
            </a:r>
            <a:r>
              <a:rPr lang="en-US" sz="1200">
                <a:solidFill>
                  <a:srgbClr val="3F3F3F"/>
                </a:solidFill>
                <a:latin typeface="Open Sans"/>
                <a:ea typeface="Open Sans"/>
                <a:cs typeface="Open Sans"/>
              </a:rPr>
              <a:t>Real evidence (also known as object evidence) consists of things that may be brought into a court of law. In common criminal proceedings, this may include items such as a murder weapon, clothing, or other physical objects</a:t>
            </a:r>
            <a:endParaRPr lang="en-US"/>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196826"/>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rtl="0">
              <a:lnSpc>
                <a:spcPct val="114000"/>
              </a:lnSpc>
              <a:spcBef>
                <a:spcPts val="1000"/>
              </a:spcBef>
              <a:spcAft>
                <a:spcPts val="0"/>
              </a:spcAft>
              <a:buClr>
                <a:srgbClr val="3F3F3F"/>
              </a:buClr>
              <a:buSzPts val="2200"/>
              <a:buFont typeface="Open Sans"/>
              <a:buNone/>
            </a:pPr>
            <a:endParaRPr lang="en-US"/>
          </a:p>
          <a:p>
            <a:pPr marL="342000" lvl="0" indent="-342000">
              <a:lnSpc>
                <a:spcPct val="114000"/>
              </a:lnSpc>
              <a:spcBef>
                <a:spcPts val="1000"/>
              </a:spcBef>
              <a:buClr>
                <a:srgbClr val="3F3F3F"/>
              </a:buClr>
              <a:buSzPts val="2200"/>
              <a:buFont typeface="Open Sans"/>
              <a:buChar char="•"/>
            </a:pPr>
            <a:r>
              <a:rPr lang="en-US"/>
              <a:t>Documentary Evidence-</a:t>
            </a:r>
            <a:r>
              <a:rPr lang="en-US" sz="1200">
                <a:solidFill>
                  <a:srgbClr val="3F3F3F"/>
                </a:solidFill>
                <a:latin typeface="Open Sans"/>
                <a:ea typeface="Open Sans"/>
                <a:cs typeface="Open Sans"/>
              </a:rPr>
              <a:t>Documentary evidence includes any written items brought into court to prove a fact at hand. This type of evidence must also be authenticated. Original Documents also needs to be produced</a:t>
            </a:r>
          </a:p>
          <a:p>
            <a:pPr marL="342000" lvl="0" indent="-342000">
              <a:lnSpc>
                <a:spcPct val="114000"/>
              </a:lnSpc>
              <a:spcBef>
                <a:spcPts val="1000"/>
              </a:spcBef>
              <a:buClr>
                <a:srgbClr val="3F3F3F"/>
              </a:buClr>
              <a:buSzPts val="2200"/>
              <a:buFont typeface="Open Sans"/>
              <a:buChar char="•"/>
            </a:pPr>
            <a:endParaRPr lang="en-US" sz="1200">
              <a:solidFill>
                <a:srgbClr val="3F3F3F"/>
              </a:solidFill>
              <a:latin typeface="Open Sans"/>
              <a:ea typeface="Open Sans"/>
              <a:cs typeface="Open Sans"/>
            </a:endParaRPr>
          </a:p>
          <a:p>
            <a:pPr marL="342000" indent="-342000">
              <a:lnSpc>
                <a:spcPct val="114000"/>
              </a:lnSpc>
              <a:spcBef>
                <a:spcPts val="1000"/>
              </a:spcBef>
              <a:buClr>
                <a:srgbClr val="3F3F3F"/>
              </a:buClr>
              <a:buSzPts val="2200"/>
              <a:buFont typeface="Open Sans"/>
              <a:buChar char="•"/>
            </a:pPr>
            <a:r>
              <a:rPr lang="en-US" sz="1200">
                <a:solidFill>
                  <a:srgbClr val="3F3F3F"/>
                </a:solidFill>
                <a:latin typeface="Open Sans"/>
                <a:ea typeface="Open Sans"/>
                <a:cs typeface="Open Sans"/>
              </a:rPr>
              <a:t>Conclusive Evidence-Irrefutable and cannot be contradicted. </a:t>
            </a:r>
          </a:p>
          <a:p>
            <a:pPr marL="342000" indent="-342000">
              <a:lnSpc>
                <a:spcPct val="114000"/>
              </a:lnSpc>
              <a:spcBef>
                <a:spcPts val="1000"/>
              </a:spcBef>
              <a:buClr>
                <a:srgbClr val="3F3F3F"/>
              </a:buClr>
              <a:buSzPts val="2200"/>
              <a:buFont typeface="Open Sans"/>
              <a:buChar char="•"/>
            </a:pPr>
            <a:r>
              <a:rPr lang="en-US" sz="1200">
                <a:solidFill>
                  <a:srgbClr val="3F3F3F"/>
                </a:solidFill>
                <a:latin typeface="Open Sans"/>
                <a:ea typeface="Open Sans"/>
                <a:cs typeface="Open Sans"/>
              </a:rPr>
              <a:t>Overrides all other evidence</a:t>
            </a:r>
            <a:endParaRPr lang="en-IN" sz="1200">
              <a:solidFill>
                <a:srgbClr val="3F3F3F"/>
              </a:solidFill>
              <a:latin typeface="Open Sans"/>
              <a:ea typeface="Open Sans"/>
              <a:cs typeface="Open Sans"/>
            </a:endParaRPr>
          </a:p>
          <a:p>
            <a:pPr marL="342000" lvl="0" indent="-342000">
              <a:lnSpc>
                <a:spcPct val="114000"/>
              </a:lnSpc>
              <a:spcBef>
                <a:spcPts val="1000"/>
              </a:spcBef>
              <a:buClr>
                <a:srgbClr val="3F3F3F"/>
              </a:buClr>
              <a:buSzPts val="2200"/>
              <a:buFont typeface="Open Sans"/>
              <a:buChar char="•"/>
            </a:pPr>
            <a:endParaRPr lang="en-IN" sz="1200">
              <a:solidFill>
                <a:srgbClr val="3F3F3F"/>
              </a:solidFill>
              <a:latin typeface="Open Sans"/>
              <a:ea typeface="Open Sans"/>
              <a:cs typeface="Open Sans"/>
            </a:endParaRPr>
          </a:p>
          <a:p>
            <a:pPr marL="342000" lvl="0" indent="-342000">
              <a:lnSpc>
                <a:spcPct val="114000"/>
              </a:lnSpc>
              <a:spcBef>
                <a:spcPts val="1000"/>
              </a:spcBef>
              <a:buClr>
                <a:srgbClr val="3F3F3F"/>
              </a:buClr>
              <a:buSzPts val="2200"/>
              <a:buFont typeface="Open Sans"/>
              <a:buChar char="•"/>
            </a:pPr>
            <a:r>
              <a:rPr lang="en-IN" sz="1200">
                <a:solidFill>
                  <a:srgbClr val="3F3F3F"/>
                </a:solidFill>
                <a:latin typeface="Open Sans"/>
                <a:ea typeface="Open Sans"/>
                <a:cs typeface="Open Sans"/>
              </a:rPr>
              <a:t>Best Evidence-</a:t>
            </a:r>
            <a:r>
              <a:rPr lang="en-US" sz="1200">
                <a:solidFill>
                  <a:srgbClr val="3F3F3F"/>
                </a:solidFill>
                <a:latin typeface="Open Sans"/>
                <a:ea typeface="Open Sans"/>
                <a:cs typeface="Open Sans"/>
              </a:rPr>
              <a:t>Original or primary, provides most reliability (example, signed contract</a:t>
            </a:r>
            <a:endParaRPr lang="en-IN" sz="1200">
              <a:solidFill>
                <a:srgbClr val="3F3F3F"/>
              </a:solidFill>
              <a:latin typeface="Open Sans"/>
              <a:ea typeface="Open Sans"/>
              <a:cs typeface="Open Sans"/>
            </a:endParaRPr>
          </a:p>
          <a:p>
            <a:pPr marL="0" marR="0" lvl="0" indent="0" algn="l" rtl="0">
              <a:lnSpc>
                <a:spcPct val="114000"/>
              </a:lnSpc>
              <a:spcBef>
                <a:spcPts val="1000"/>
              </a:spcBef>
              <a:spcAft>
                <a:spcPts val="0"/>
              </a:spcAft>
              <a:buClr>
                <a:srgbClr val="3F3F3F"/>
              </a:buClr>
              <a:buSzPts val="2200"/>
              <a:buFont typeface="Open Sans"/>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tx1">
                    <a:lumMod val="75000"/>
                    <a:lumOff val="25000"/>
                  </a:schemeClr>
                </a:solidFill>
                <a:latin typeface="Open Sans"/>
                <a:ea typeface="Open Sans"/>
                <a:cs typeface="Open Sans"/>
                <a:sym typeface="Open Sans"/>
              </a:rPr>
              <a:t>Chain of Custody (CoC)</a:t>
            </a:r>
            <a:endParaRPr lang="en-US" sz="1200" b="0" i="0" u="none" strike="noStrike" cap="none">
              <a:solidFill>
                <a:schemeClr val="tx1">
                  <a:lumMod val="75000"/>
                  <a:lumOff val="25000"/>
                </a:schemeClr>
              </a:solidFill>
              <a:latin typeface="Open Sans"/>
              <a:ea typeface="Open Sans"/>
              <a:cs typeface="Open Sans"/>
              <a:sym typeface="Open Sans"/>
            </a:endParaRPr>
          </a:p>
          <a:p>
            <a:pPr marL="342900" marR="0" lvl="1" indent="-342900" algn="l" rtl="0">
              <a:lnSpc>
                <a:spcPct val="114000"/>
              </a:lnSpc>
              <a:spcBef>
                <a:spcPts val="0"/>
              </a:spcBef>
              <a:spcAft>
                <a:spcPts val="0"/>
              </a:spcAft>
              <a:buClr>
                <a:srgbClr val="000000"/>
              </a:buClr>
              <a:buSzPct val="100000"/>
              <a:buFont typeface="Arial" panose="020B0604020202020204" pitchFamily="34" charset="0"/>
              <a:buChar char="•"/>
            </a:pPr>
            <a:r>
              <a:rPr lang="en-US" sz="1200" b="0" i="0" u="none" strike="noStrike" cap="none">
                <a:solidFill>
                  <a:schemeClr val="tx1">
                    <a:lumMod val="75000"/>
                    <a:lumOff val="25000"/>
                  </a:schemeClr>
                </a:solidFill>
                <a:latin typeface="Open Sans"/>
                <a:ea typeface="Open Sans"/>
                <a:cs typeface="Open Sans"/>
                <a:sym typeface="Open Sans"/>
              </a:rPr>
              <a:t>In legal context, it refers to the chronological documentation or paper trail that records the sequence of custody, control, transfer, analysis, and disposition of physical or electronic evidence.</a:t>
            </a:r>
            <a:endParaRPr lang="en-US" sz="1000" b="0" i="0" u="none" strike="noStrike" cap="none">
              <a:solidFill>
                <a:schemeClr val="tx1">
                  <a:lumMod val="75000"/>
                  <a:lumOff val="25000"/>
                </a:schemeClr>
              </a:solidFill>
              <a:latin typeface="Open Sans"/>
              <a:ea typeface="Open Sans"/>
              <a:cs typeface="Open Sans"/>
              <a:sym typeface="Open Sans"/>
            </a:endParaRPr>
          </a:p>
          <a:p>
            <a:pPr marL="342900" marR="0" lvl="1" indent="-342900" algn="l" rtl="0">
              <a:lnSpc>
                <a:spcPct val="114000"/>
              </a:lnSpc>
              <a:spcBef>
                <a:spcPts val="300"/>
              </a:spcBef>
              <a:spcAft>
                <a:spcPts val="0"/>
              </a:spcAft>
              <a:buClr>
                <a:srgbClr val="000000"/>
              </a:buClr>
              <a:buSzPct val="100000"/>
              <a:buFont typeface="Arial" panose="020B0604020202020204" pitchFamily="34" charset="0"/>
              <a:buChar char="•"/>
            </a:pPr>
            <a:r>
              <a:rPr lang="en-US" sz="1200" b="0" i="0" u="none" strike="noStrike" cap="none">
                <a:solidFill>
                  <a:schemeClr val="tx1">
                    <a:lumMod val="75000"/>
                    <a:lumOff val="25000"/>
                  </a:schemeClr>
                </a:solidFill>
                <a:latin typeface="Open Sans"/>
                <a:ea typeface="Open Sans"/>
                <a:cs typeface="Open Sans"/>
                <a:sym typeface="Open Sans"/>
              </a:rPr>
              <a:t>Chain of custody shows how the evidence was collected, analyzed, transported, and preserved to be presented in court.</a:t>
            </a:r>
          </a:p>
          <a:p>
            <a:pPr marL="0" lvl="0" indent="0" algn="l" rtl="0">
              <a:lnSpc>
                <a:spcPct val="100000"/>
              </a:lnSpc>
              <a:spcBef>
                <a:spcPts val="0"/>
              </a:spcBef>
              <a:spcAft>
                <a:spcPts val="0"/>
              </a:spcAft>
              <a:buSzPts val="1400"/>
              <a:buNone/>
            </a:pPr>
            <a:endParaRPr/>
          </a:p>
        </p:txBody>
      </p:sp>
      <p:sp>
        <p:nvSpPr>
          <p:cNvPr id="821" name="Google Shape;82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E3E86D9-3CB3-4723-ABAB-55B724A09063}"/>
              </a:ext>
            </a:extLst>
          </p:cNvPr>
          <p:cNvSpPr>
            <a:spLocks noGrp="1"/>
          </p:cNvSpPr>
          <p:nvPr>
            <p:ph type="body" idx="1"/>
          </p:nvPr>
        </p:nvSpPr>
        <p:spPr/>
        <p:txBody>
          <a:bodyPr/>
          <a:lstStyle/>
          <a:p>
            <a:r>
              <a:rPr lang="en-IN"/>
              <a:t>Trainer Notes: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Major components of the Chain of Custody</a:t>
            </a:r>
            <a:endParaRPr lang="en-US" sz="1200" b="1" i="0" u="none" strike="noStrike" cap="none">
              <a:solidFill>
                <a:srgbClr val="000000"/>
              </a:solidFill>
              <a:latin typeface="Open Sans"/>
              <a:ea typeface="Open Sans"/>
              <a:cs typeface="Open Sans"/>
              <a:sym typeface="Open Sans"/>
            </a:endParaRPr>
          </a:p>
          <a:p>
            <a:pPr marL="342900" marR="0" lvl="1" indent="-342900" algn="l" rtl="0">
              <a:lnSpc>
                <a:spcPct val="114000"/>
              </a:lnSpc>
              <a:spcBef>
                <a:spcPts val="0"/>
              </a:spcBef>
              <a:spcAft>
                <a:spcPts val="0"/>
              </a:spcAft>
              <a:buClr>
                <a:srgbClr val="000000"/>
              </a:buClr>
              <a:buSzPct val="100000"/>
              <a:buFont typeface="Arial" panose="020B0604020202020204" pitchFamily="34" charset="0"/>
              <a:buChar char="•"/>
            </a:pPr>
            <a:r>
              <a:rPr lang="en-US" sz="1200" b="0" i="0" u="none" strike="noStrike" cap="none">
                <a:solidFill>
                  <a:schemeClr val="tx1">
                    <a:lumMod val="75000"/>
                    <a:lumOff val="25000"/>
                  </a:schemeClr>
                </a:solidFill>
                <a:latin typeface="Open Sans"/>
                <a:ea typeface="Open Sans"/>
                <a:cs typeface="Open Sans"/>
                <a:sym typeface="Open Sans"/>
              </a:rPr>
              <a:t>Location of evidence when it was obtained </a:t>
            </a:r>
            <a:endParaRPr lang="en-US" sz="100" b="0" i="0" u="none" strike="noStrike" cap="none">
              <a:solidFill>
                <a:schemeClr val="tx1">
                  <a:lumMod val="75000"/>
                  <a:lumOff val="25000"/>
                </a:schemeClr>
              </a:solidFill>
              <a:latin typeface="Open Sans"/>
              <a:ea typeface="Open Sans"/>
              <a:cs typeface="Open Sans"/>
              <a:sym typeface="Open Sans"/>
            </a:endParaRPr>
          </a:p>
          <a:p>
            <a:pPr marL="342900" marR="0" lvl="1" indent="-342900" algn="l" rtl="0">
              <a:lnSpc>
                <a:spcPct val="114000"/>
              </a:lnSpc>
              <a:spcBef>
                <a:spcPts val="300"/>
              </a:spcBef>
              <a:spcAft>
                <a:spcPts val="0"/>
              </a:spcAft>
              <a:buClr>
                <a:srgbClr val="000000"/>
              </a:buClr>
              <a:buSzPct val="100000"/>
              <a:buFont typeface="Arial" panose="020B0604020202020204" pitchFamily="34" charset="0"/>
              <a:buChar char="•"/>
            </a:pPr>
            <a:r>
              <a:rPr lang="en-US" sz="1200" b="0" i="0" u="none" strike="noStrike" cap="none">
                <a:solidFill>
                  <a:schemeClr val="tx1">
                    <a:lumMod val="75000"/>
                    <a:lumOff val="25000"/>
                  </a:schemeClr>
                </a:solidFill>
                <a:latin typeface="Open Sans"/>
                <a:ea typeface="Open Sans"/>
                <a:cs typeface="Open Sans"/>
                <a:sym typeface="Open Sans"/>
              </a:rPr>
              <a:t>Time at which evidence was obtained </a:t>
            </a:r>
            <a:endParaRPr lang="en-US" sz="100" b="0" i="0" u="none" strike="noStrike" cap="none">
              <a:solidFill>
                <a:schemeClr val="tx1">
                  <a:lumMod val="75000"/>
                  <a:lumOff val="25000"/>
                </a:schemeClr>
              </a:solidFill>
              <a:latin typeface="Open Sans"/>
              <a:ea typeface="Open Sans"/>
              <a:cs typeface="Open Sans"/>
              <a:sym typeface="Open Sans"/>
            </a:endParaRPr>
          </a:p>
          <a:p>
            <a:pPr marL="342900" marR="0" lvl="1" indent="-342900" algn="l" rtl="0">
              <a:lnSpc>
                <a:spcPct val="114000"/>
              </a:lnSpc>
              <a:spcBef>
                <a:spcPts val="300"/>
              </a:spcBef>
              <a:spcAft>
                <a:spcPts val="0"/>
              </a:spcAft>
              <a:buClr>
                <a:srgbClr val="000000"/>
              </a:buClr>
              <a:buSzPct val="100000"/>
              <a:buFont typeface="Arial" panose="020B0604020202020204" pitchFamily="34" charset="0"/>
              <a:buChar char="•"/>
            </a:pPr>
            <a:r>
              <a:rPr lang="en-US" sz="1200" b="0" i="0" u="none" strike="noStrike" cap="none">
                <a:solidFill>
                  <a:schemeClr val="tx1">
                    <a:lumMod val="75000"/>
                    <a:lumOff val="25000"/>
                  </a:schemeClr>
                </a:solidFill>
                <a:latin typeface="Open Sans"/>
                <a:ea typeface="Open Sans"/>
                <a:cs typeface="Open Sans"/>
                <a:sym typeface="Open Sans"/>
              </a:rPr>
              <a:t>Identification of indivi</a:t>
            </a:r>
            <a:r>
              <a:rPr lang="en-US" sz="1200" b="0" i="0" u="none" strike="noStrike" cap="none">
                <a:solidFill>
                  <a:schemeClr val="tx1">
                    <a:lumMod val="75000"/>
                    <a:lumOff val="25000"/>
                  </a:schemeClr>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5"/>
                  </a:ext>
                </a:extLst>
              </a:rPr>
              <a:t>dual(s) who </a:t>
            </a:r>
            <a:r>
              <a:rPr lang="en-US" sz="1200" b="0" i="0" u="none" strike="noStrike" cap="none">
                <a:solidFill>
                  <a:schemeClr val="tx1">
                    <a:lumMod val="75000"/>
                    <a:lumOff val="25000"/>
                  </a:schemeClr>
                </a:solidFill>
                <a:latin typeface="Open Sans"/>
                <a:ea typeface="Open Sans"/>
                <a:cs typeface="Open Sans"/>
                <a:sym typeface="Open Sans"/>
              </a:rPr>
              <a:t>discovered evidence </a:t>
            </a:r>
            <a:endParaRPr lang="en-US" sz="100" b="0" i="0" u="none" strike="noStrike" cap="none">
              <a:solidFill>
                <a:schemeClr val="tx1">
                  <a:lumMod val="75000"/>
                  <a:lumOff val="25000"/>
                </a:schemeClr>
              </a:solidFill>
              <a:latin typeface="Open Sans"/>
              <a:ea typeface="Open Sans"/>
              <a:cs typeface="Open Sans"/>
              <a:sym typeface="Open Sans"/>
            </a:endParaRPr>
          </a:p>
          <a:p>
            <a:pPr marL="342900" marR="0" lvl="1" indent="-342900" algn="l" rtl="0">
              <a:lnSpc>
                <a:spcPct val="114000"/>
              </a:lnSpc>
              <a:spcBef>
                <a:spcPts val="300"/>
              </a:spcBef>
              <a:spcAft>
                <a:spcPts val="0"/>
              </a:spcAft>
              <a:buClr>
                <a:srgbClr val="000000"/>
              </a:buClr>
              <a:buSzPct val="100000"/>
              <a:buFont typeface="Arial" panose="020B0604020202020204" pitchFamily="34" charset="0"/>
              <a:buChar char="•"/>
            </a:pPr>
            <a:r>
              <a:rPr lang="en-US" sz="1200" b="0" i="0" u="none" strike="noStrike" cap="none">
                <a:solidFill>
                  <a:schemeClr val="tx1">
                    <a:lumMod val="75000"/>
                    <a:lumOff val="25000"/>
                  </a:schemeClr>
                </a:solidFill>
                <a:latin typeface="Open Sans"/>
                <a:ea typeface="Open Sans"/>
                <a:cs typeface="Open Sans"/>
                <a:sym typeface="Open Sans"/>
              </a:rPr>
              <a:t>Identification of individual(s) who secured evidence </a:t>
            </a:r>
            <a:endParaRPr lang="en-US" sz="100" b="0" i="0" u="none" strike="noStrike" cap="none">
              <a:solidFill>
                <a:schemeClr val="tx1">
                  <a:lumMod val="75000"/>
                  <a:lumOff val="25000"/>
                </a:schemeClr>
              </a:solidFill>
              <a:latin typeface="Open Sans"/>
              <a:ea typeface="Open Sans"/>
              <a:cs typeface="Open Sans"/>
              <a:sym typeface="Open Sans"/>
            </a:endParaRPr>
          </a:p>
          <a:p>
            <a:pPr marL="342900" marR="0" lvl="1" indent="-342900" algn="l" rtl="0">
              <a:lnSpc>
                <a:spcPct val="114000"/>
              </a:lnSpc>
              <a:spcBef>
                <a:spcPts val="300"/>
              </a:spcBef>
              <a:spcAft>
                <a:spcPts val="0"/>
              </a:spcAft>
              <a:buClr>
                <a:srgbClr val="000000"/>
              </a:buClr>
              <a:buSzPct val="100000"/>
              <a:buFont typeface="Arial" panose="020B0604020202020204" pitchFamily="34" charset="0"/>
              <a:buChar char="•"/>
            </a:pPr>
            <a:r>
              <a:rPr lang="en-US" sz="1200" b="0" i="0" u="none" strike="noStrike" cap="none">
                <a:solidFill>
                  <a:schemeClr val="tx1">
                    <a:lumMod val="75000"/>
                    <a:lumOff val="25000"/>
                  </a:schemeClr>
                </a:solidFill>
                <a:latin typeface="Open Sans"/>
                <a:ea typeface="Open Sans"/>
                <a:cs typeface="Open Sans"/>
                <a:sym typeface="Open Sans"/>
              </a:rPr>
              <a:t>Identification of individual(s) who controlled evidence and individual(s) who maintained possession of that evidence</a:t>
            </a:r>
          </a:p>
          <a:p>
            <a:endParaRPr lang="en-IN"/>
          </a:p>
        </p:txBody>
      </p:sp>
    </p:spTree>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In the legal realm, a legal hold, also known as a litigation hold, is a process implemented to preserve electronically stored information (ESI) that may be relevant to potential or ongoing litigation, investigations, audits, or other legal proceedings. It essentially suspends the normal disposition (deletion or alteration) of potentially relevant data.</a:t>
            </a:r>
            <a:r>
              <a:rPr lang="en-US" sz="1200">
                <a:solidFill>
                  <a:srgbClr val="3F3F3F"/>
                </a:solidFill>
                <a:latin typeface="Open Sans"/>
                <a:ea typeface="Open Sans"/>
                <a:cs typeface="Open Sans"/>
              </a:rPr>
              <a:t> The primary purpose of a legal hold is to prevent spoliation of evidence, which is the destruction, alteration, or loss of evidence that could be used in legal proceedings</a:t>
            </a:r>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4266120"/>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171450" lvl="0" indent="-171450" algn="l" rtl="0">
              <a:lnSpc>
                <a:spcPct val="100000"/>
              </a:lnSpc>
              <a:spcBef>
                <a:spcPts val="0"/>
              </a:spcBef>
              <a:spcAft>
                <a:spcPts val="0"/>
              </a:spcAft>
              <a:buSzPts val="1400"/>
              <a:buFont typeface="Arial" panose="020B0604020202020204" pitchFamily="34" charset="0"/>
              <a:buChar char="•"/>
            </a:pPr>
            <a:r>
              <a:rPr lang="en-US" sz="1200">
                <a:solidFill>
                  <a:srgbClr val="3F3F3F"/>
                </a:solidFill>
                <a:latin typeface="Open Sans"/>
                <a:ea typeface="Open Sans"/>
                <a:cs typeface="Open Sans"/>
                <a:sym typeface="Open Sans"/>
              </a:rPr>
              <a:t>Electronic discovery, also called e-discovery, refers to any process in which electronic data is sought, located, secured, and searched with the intent of using it as evidence in a civil or criminal legal case.</a:t>
            </a:r>
            <a:endParaRPr lang="en-US" sz="1200"/>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This discovery process applies to both paper records and electronic records.</a:t>
            </a:r>
            <a:endParaRPr lang="en-IN"/>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Electronic discovery process facilitates the processing of electronic information for disclosure.</a:t>
            </a:r>
          </a:p>
          <a:p>
            <a:pPr marL="0" lvl="0" indent="0" algn="l" rtl="0">
              <a:lnSpc>
                <a:spcPct val="100000"/>
              </a:lnSpc>
              <a:spcBef>
                <a:spcPts val="0"/>
              </a:spcBef>
              <a:spcAft>
                <a:spcPts val="0"/>
              </a:spcAft>
              <a:buSzPts val="1400"/>
              <a:buNone/>
            </a:pPr>
            <a:endParaRPr/>
          </a:p>
        </p:txBody>
      </p:sp>
      <p:sp>
        <p:nvSpPr>
          <p:cNvPr id="849" name="Google Shape;849;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1264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Trainer notes:</a:t>
            </a:r>
          </a:p>
          <a:p>
            <a:pPr marL="0" lvl="0" indent="0" algn="l" rtl="0">
              <a:lnSpc>
                <a:spcPct val="100000"/>
              </a:lnSpc>
              <a:spcBef>
                <a:spcPct val="0"/>
              </a:spcBef>
              <a:spcAft>
                <a:spcPct val="0"/>
              </a:spcAft>
              <a:buSzPts val="1400"/>
              <a:buNone/>
            </a:pPr>
            <a:endParaRPr lang="en-US"/>
          </a:p>
          <a:p>
            <a:pPr marL="0" lvl="0" indent="0" algn="l" rtl="0">
              <a:lnSpc>
                <a:spcPct val="100000"/>
              </a:lnSpc>
              <a:spcBef>
                <a:spcPct val="0"/>
              </a:spcBef>
              <a:spcAft>
                <a:spcPct val="0"/>
              </a:spcAft>
              <a:buSzPts val="1400"/>
              <a:buNone/>
            </a:pPr>
            <a:r>
              <a:rPr lang="en-US" sz="1200">
                <a:solidFill>
                  <a:srgbClr val="3F3F3F"/>
                </a:solidFill>
                <a:latin typeface="Open Sans"/>
                <a:ea typeface="Open Sans"/>
                <a:cs typeface="Open Sans"/>
              </a:rPr>
              <a:t>Wireless Extension mode infrastructure occurs when the wireless access point acts as a  connection point to link the wireless clients to the wired network.</a:t>
            </a:r>
            <a:endParaRPr lang="en-US"/>
          </a:p>
          <a:p>
            <a:pPr marL="0" lvl="0" indent="0" algn="l" rtl="0">
              <a:lnSpc>
                <a:spcPct val="100000"/>
              </a:lnSpc>
              <a:spcBef>
                <a:spcPct val="0"/>
              </a:spcBef>
              <a:spcAft>
                <a:spcPct val="0"/>
              </a:spcAft>
              <a:buSzPts val="1400"/>
              <a:buNone/>
            </a:pPr>
            <a:endParaRPr/>
          </a:p>
        </p:txBody>
      </p:sp>
      <p:sp>
        <p:nvSpPr>
          <p:cNvPr id="649" name="Google Shape;649;p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8724909"/>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25:notes"/>
          <p:cNvSpPr txBox="1">
            <a:spLocks noGrp="1"/>
          </p:cNvSpPr>
          <p:nvPr>
            <p:ph type="body" idx="1"/>
          </p:nvPr>
        </p:nvSpPr>
        <p:spPr>
          <a:xfrm>
            <a:off x="685800" y="46291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171450" marR="0" lvl="1" indent="-171450" algn="l" rtl="0">
              <a:lnSpc>
                <a:spcPct val="90000"/>
              </a:lnSpc>
              <a:spcBef>
                <a:spcPts val="0"/>
              </a:spcBef>
              <a:spcAft>
                <a:spcPts val="0"/>
              </a:spcAft>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In IT, an event log is a basic resource that helps provide information about network traffic, system traffic, and other conditions.</a:t>
            </a:r>
          </a:p>
          <a:p>
            <a:pPr marL="171450" marR="0" lvl="1" indent="-171450" algn="l" rtl="0">
              <a:lnSpc>
                <a:spcPct val="90000"/>
              </a:lnSpc>
              <a:spcBef>
                <a:spcPts val="0"/>
              </a:spcBef>
              <a:spcAft>
                <a:spcPts val="0"/>
              </a:spcAft>
              <a:buFont typeface="Arial" panose="020B0604020202020204" pitchFamily="34" charset="0"/>
              <a:buChar char="•"/>
            </a:pPr>
            <a:endParaRPr lang="en-US" sz="1200" i="0" u="none" strike="noStrike" cap="none">
              <a:solidFill>
                <a:srgbClr val="3F3F3F"/>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i="0" u="none" strike="noStrike" cap="none">
                <a:solidFill>
                  <a:srgbClr val="3F3F3F"/>
                </a:solidFill>
                <a:latin typeface="Open Sans"/>
                <a:ea typeface="Open Sans"/>
                <a:cs typeface="Open Sans"/>
                <a:sym typeface="Open Sans"/>
              </a:rPr>
              <a:t>An event log stores these data for retrieval by security professionals or automated security systems to help IT administrators manage various aspects such as security, performance, and transparency. </a:t>
            </a:r>
          </a:p>
          <a:p>
            <a:pPr marL="171450" lvl="0" indent="-171450" algn="l" rtl="0">
              <a:lnSpc>
                <a:spcPct val="100000"/>
              </a:lnSpc>
              <a:spcBef>
                <a:spcPts val="0"/>
              </a:spcBef>
              <a:spcAft>
                <a:spcPts val="0"/>
              </a:spcAft>
              <a:buSzPts val="1400"/>
              <a:buFont typeface="Arial" panose="020B0604020202020204" pitchFamily="34" charset="0"/>
              <a:buChar char="•"/>
            </a:pPr>
            <a:endParaRPr lang="en-IN"/>
          </a:p>
          <a:p>
            <a:pPr marL="228600" marR="0" lvl="1" algn="l" rtl="0">
              <a:lnSpc>
                <a:spcPct val="90000"/>
              </a:lnSpc>
              <a:spcBef>
                <a:spcPts val="0"/>
              </a:spcBef>
              <a:spcAft>
                <a:spcPts val="0"/>
              </a:spcAft>
              <a:buClr>
                <a:srgbClr val="3F3F3F"/>
              </a:buClr>
              <a:buSzPts val="22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Apart from records related to computer security, logs are generated from many other sources such as antivirus software, firewalls, intrusion detection, and prevention systems.</a:t>
            </a:r>
          </a:p>
        </p:txBody>
      </p:sp>
      <p:sp>
        <p:nvSpPr>
          <p:cNvPr id="69" name="Google Shape;69;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Log management is the collective processes and policies used to administer and facilitate the generation, transmission, analysis, storage, archiving, and ultimate disposal of the large volumes of log data created within an information system.</a:t>
            </a:r>
          </a:p>
          <a:p>
            <a:pPr marL="0" lvl="0" indent="0" algn="l" rtl="0">
              <a:lnSpc>
                <a:spcPct val="100000"/>
              </a:lnSpc>
              <a:spcBef>
                <a:spcPts val="0"/>
              </a:spcBef>
              <a:spcAft>
                <a:spcPts val="0"/>
              </a:spcAft>
              <a:buSzPts val="1400"/>
              <a:buNone/>
            </a:pPr>
            <a:endParaRPr lang="en-IN"/>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i="0" u="none" strike="noStrike" cap="none">
                <a:solidFill>
                  <a:srgbClr val="3F3F3F"/>
                </a:solidFill>
                <a:latin typeface="Open Sans"/>
                <a:ea typeface="Open Sans"/>
                <a:cs typeface="Open Sans"/>
                <a:sym typeface="Open Sans"/>
              </a:rPr>
              <a:t>System logs are examined to detect security events or verify the effectiveness of security controls.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 A key</a:t>
            </a:r>
            <a:r>
              <a:rPr lang="en-US" sz="1200" i="0" u="none" strike="noStrike" cap="none">
                <a:solidFill>
                  <a:srgbClr val="3F3F3F"/>
                </a:solidFill>
                <a:latin typeface="Open Sans"/>
                <a:ea typeface="Open Sans"/>
                <a:cs typeface="Open Sans"/>
                <a:sym typeface="Open Sans"/>
              </a:rPr>
              <a:t> requirement for an effective log review is the time synchronization across all the log sources.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i="0" u="none" strike="noStrike" cap="none">
                <a:solidFill>
                  <a:srgbClr val="3F3F3F"/>
                </a:solidFill>
                <a:latin typeface="Open Sans"/>
                <a:ea typeface="Open Sans"/>
                <a:cs typeface="Open Sans"/>
                <a:sym typeface="Open Sans"/>
              </a:rPr>
              <a:t>NTP is the protocol for time synchronization (UDP 123).</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i="0" u="none" strike="noStrike" cap="none">
              <a:solidFill>
                <a:srgbClr val="3F3F3F"/>
              </a:solidFill>
              <a:latin typeface="Open Sans"/>
              <a:ea typeface="Open Sans"/>
              <a:cs typeface="Open Sans"/>
              <a:sym typeface="Open Sans"/>
            </a:endParaRPr>
          </a:p>
          <a:p>
            <a:r>
              <a:rPr lang="en-US" b="1"/>
              <a:t>Network Time Protocol (NTP)</a:t>
            </a:r>
          </a:p>
          <a:p>
            <a:r>
              <a:rPr lang="en-US" b="1"/>
              <a:t>NTP</a:t>
            </a:r>
            <a:r>
              <a:rPr lang="en-US"/>
              <a:t> is a networking protocol used to synchronize computer clock time sources across a packet-switched network. It ensures that all devices in a network have a consistent and accurate time.</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200" i="0" u="none" strike="noStrike" cap="none">
              <a:solidFill>
                <a:srgbClr val="3F3F3F"/>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i="0" u="none" strike="noStrike" cap="none">
                <a:solidFill>
                  <a:srgbClr val="3F3F3F"/>
                </a:solidFill>
                <a:latin typeface="Open Sans"/>
                <a:ea typeface="Open Sans"/>
                <a:cs typeface="Open Sans"/>
                <a:sym typeface="Open Sans"/>
              </a:rPr>
              <a:t>UDP 123 – Port number</a:t>
            </a:r>
          </a:p>
          <a:p>
            <a:pPr marL="0" lvl="0" indent="0" algn="l" rtl="0">
              <a:lnSpc>
                <a:spcPct val="100000"/>
              </a:lnSpc>
              <a:spcBef>
                <a:spcPts val="0"/>
              </a:spcBef>
              <a:spcAft>
                <a:spcPts val="0"/>
              </a:spcAft>
              <a:buSzPts val="1400"/>
              <a:buNone/>
            </a:pPr>
            <a:endParaRPr lang="en-US"/>
          </a:p>
        </p:txBody>
      </p:sp>
      <p:sp>
        <p:nvSpPr>
          <p:cNvPr id="84" name="Google Shape;84;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IN"/>
              <a:t>Explain the log management phases given on the slide.</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a:t>Log Generation-</a:t>
            </a:r>
            <a:r>
              <a:rPr lang="en-US" sz="1200">
                <a:solidFill>
                  <a:srgbClr val="3F3F3F"/>
                </a:solidFill>
                <a:latin typeface="Open Sans"/>
                <a:ea typeface="Open Sans"/>
                <a:cs typeface="Open Sans"/>
                <a:sym typeface="Open Sans"/>
              </a:rPr>
              <a:t>Logs are generated from different devices and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Log Transmission-</a:t>
            </a:r>
            <a:r>
              <a:rPr lang="en-US" sz="1200">
                <a:solidFill>
                  <a:srgbClr val="3F3F3F"/>
                </a:solidFill>
                <a:latin typeface="Open Sans"/>
                <a:ea typeface="Open Sans"/>
                <a:cs typeface="Open Sans"/>
                <a:sym typeface="Open Sans"/>
              </a:rPr>
              <a:t>Logs are transmitted to some separate storage or log server.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Logs Storage-</a:t>
            </a:r>
            <a:r>
              <a:rPr lang="en-US" sz="1200">
                <a:solidFill>
                  <a:srgbClr val="3F3F3F"/>
                </a:solidFill>
                <a:latin typeface="Open Sans"/>
                <a:ea typeface="Open Sans"/>
                <a:cs typeface="Open Sans"/>
                <a:sym typeface="Open Sans"/>
              </a:rPr>
              <a:t>Logs are stored securely in some centralized log server.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Logs Analysis-</a:t>
            </a:r>
            <a:r>
              <a:rPr lang="en-US" sz="1200">
                <a:solidFill>
                  <a:srgbClr val="3F3F3F"/>
                </a:solidFill>
                <a:latin typeface="Open Sans"/>
                <a:ea typeface="Open Sans"/>
                <a:cs typeface="Open Sans"/>
                <a:sym typeface="Open Sans"/>
              </a:rPr>
              <a:t>Logs are analyzed to detect some incidents or for a forensics purpose.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Logs Disposal-</a:t>
            </a:r>
            <a:r>
              <a:rPr lang="en-US" sz="1200">
                <a:solidFill>
                  <a:srgbClr val="3F3F3F"/>
                </a:solidFill>
                <a:latin typeface="Open Sans"/>
                <a:ea typeface="Open Sans"/>
                <a:cs typeface="Open Sans"/>
                <a:sym typeface="Open Sans"/>
              </a:rPr>
              <a:t>After the logs have lived their life cycles, they are disposed securely.</a:t>
            </a:r>
          </a:p>
          <a:p>
            <a:pPr marL="0" lvl="0" indent="0" algn="l" rtl="0">
              <a:lnSpc>
                <a:spcPct val="100000"/>
              </a:lnSpc>
              <a:spcBef>
                <a:spcPts val="0"/>
              </a:spcBef>
              <a:spcAft>
                <a:spcPts val="0"/>
              </a:spcAft>
              <a:buSzPts val="1400"/>
              <a:buNone/>
            </a:pPr>
            <a:endParaRPr/>
          </a:p>
        </p:txBody>
      </p:sp>
      <p:sp>
        <p:nvSpPr>
          <p:cNvPr id="104" name="Google Shape;104;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It is vital to </a:t>
            </a:r>
            <a:r>
              <a:rPr lang="en-US" sz="1200">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
                  </a:ext>
                </a:extLst>
              </a:rPr>
              <a:t>maintain</a:t>
            </a:r>
            <a:r>
              <a:rPr lang="en-US" sz="1200">
                <a:solidFill>
                  <a:srgbClr val="3F3F3F"/>
                </a:solidFill>
                <a:latin typeface="Open Sans"/>
                <a:ea typeface="Open Sans"/>
                <a:cs typeface="Open Sans"/>
                <a:sym typeface="Open Sans"/>
              </a:rPr>
              <a:t> the integrity of log data. Here are the methods to prevent it from being tampered: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Remote Logging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Putting a log file into another device will protect it from being tampered with in a compromised system.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Simplex </a:t>
            </a:r>
            <a:r>
              <a:rPr lang="en-US" sz="1200" b="1"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0"/>
                  </a:ext>
                </a:extLst>
              </a:rPr>
              <a:t>Communication</a:t>
            </a:r>
          </a:p>
          <a:p>
            <a:pPr marL="342900" marR="0" lvl="1" indent="-342900" algn="l" rtl="0">
              <a:lnSpc>
                <a:spcPct val="100000"/>
              </a:lnSpc>
              <a:spcBef>
                <a:spcPts val="0"/>
              </a:spcBef>
              <a:spcAft>
                <a:spcPts val="0"/>
              </a:spcAft>
              <a:buClr>
                <a:srgbClr val="3F3F3F"/>
              </a:buClr>
              <a:buSzPct val="1000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Using a one-way communication between the reporting devices and the central log repository</a:t>
            </a:r>
          </a:p>
          <a:p>
            <a:pPr marL="342900" marR="0" lvl="1" indent="-342900" algn="l" rtl="0">
              <a:lnSpc>
                <a:spcPct val="100000"/>
              </a:lnSpc>
              <a:spcBef>
                <a:spcPts val="600"/>
              </a:spcBef>
              <a:spcAft>
                <a:spcPts val="0"/>
              </a:spcAft>
              <a:buClr>
                <a:srgbClr val="3F3F3F"/>
              </a:buClr>
              <a:buSzPct val="1000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Accomplished by severing the </a:t>
            </a:r>
            <a:r>
              <a:rPr lang="en-US" sz="1200" b="1" i="0" u="none" strike="noStrike" cap="none">
                <a:solidFill>
                  <a:srgbClr val="3F3F3F"/>
                </a:solidFill>
                <a:latin typeface="Open Sans"/>
                <a:ea typeface="Open Sans"/>
                <a:cs typeface="Open Sans"/>
                <a:sym typeface="Open Sans"/>
              </a:rPr>
              <a:t>receive</a:t>
            </a:r>
            <a:r>
              <a:rPr lang="en-US" sz="1200">
                <a:solidFill>
                  <a:srgbClr val="3F3F3F"/>
                </a:solidFill>
                <a:latin typeface="Open Sans"/>
                <a:ea typeface="Open Sans"/>
                <a:cs typeface="Open Sans"/>
                <a:sym typeface="Open Sans"/>
              </a:rPr>
              <a:t> </a:t>
            </a:r>
            <a:r>
              <a:rPr lang="en-US" sz="1200" b="0" i="0" u="none" strike="noStrike" cap="none">
                <a:solidFill>
                  <a:srgbClr val="3F3F3F"/>
                </a:solidFill>
                <a:latin typeface="Open Sans"/>
                <a:ea typeface="Open Sans"/>
                <a:cs typeface="Open Sans"/>
                <a:sym typeface="Open Sans"/>
              </a:rPr>
              <a:t>pairs on an </a:t>
            </a:r>
            <a:r>
              <a:rPr lang="en-US" sz="1200">
                <a:solidFill>
                  <a:srgbClr val="3F3F3F"/>
                </a:solidFill>
                <a:latin typeface="Open Sans"/>
                <a:ea typeface="Open Sans"/>
                <a:cs typeface="Open Sans"/>
                <a:sym typeface="Open Sans"/>
              </a:rPr>
              <a:t>e</a:t>
            </a:r>
            <a:r>
              <a:rPr lang="en-US" sz="1200" b="0" i="0" u="none" strike="noStrike" cap="none">
                <a:solidFill>
                  <a:srgbClr val="3F3F3F"/>
                </a:solidFill>
                <a:latin typeface="Open Sans"/>
                <a:ea typeface="Open Sans"/>
                <a:cs typeface="Open Sans"/>
                <a:sym typeface="Open Sans"/>
              </a:rPr>
              <a:t>thernet cable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0"/>
                </a:ext>
              </a:extLs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Replication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Making multiple copies and keeping them in different locations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Write-</a:t>
            </a:r>
            <a:r>
              <a:rPr lang="en-US" sz="1200" b="1">
                <a:solidFill>
                  <a:srgbClr val="3F3F3F"/>
                </a:solidFill>
                <a:latin typeface="Open Sans"/>
                <a:ea typeface="Open Sans"/>
                <a:cs typeface="Open Sans"/>
                <a:sym typeface="Open Sans"/>
              </a:rPr>
              <a:t>O</a:t>
            </a:r>
            <a:r>
              <a:rPr lang="en-US" sz="1200" b="1" i="0" u="none" strike="noStrike" cap="none">
                <a:solidFill>
                  <a:srgbClr val="3F3F3F"/>
                </a:solidFill>
                <a:latin typeface="Open Sans"/>
                <a:ea typeface="Open Sans"/>
                <a:cs typeface="Open Sans"/>
                <a:sym typeface="Open Sans"/>
              </a:rPr>
              <a:t>nce Media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Using write-once media to prevent unauthorized modifications to log files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Cryptographic Hash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Powerful technique for ensuring unauthorized modifications are easily noticed</a:t>
            </a:r>
          </a:p>
          <a:p>
            <a:pPr marL="0" lvl="0" indent="0" algn="l" rtl="0">
              <a:lnSpc>
                <a:spcPct val="100000"/>
              </a:lnSpc>
              <a:spcBef>
                <a:spcPts val="0"/>
              </a:spcBef>
              <a:spcAft>
                <a:spcPts val="0"/>
              </a:spcAft>
              <a:buSzPts val="1400"/>
              <a:buNone/>
            </a:pPr>
            <a:endParaRPr lang="en-US"/>
          </a:p>
        </p:txBody>
      </p:sp>
      <p:sp>
        <p:nvSpPr>
          <p:cNvPr id="140" name="Google Shape;140;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US"/>
              <a:t>Log Management: Advantages and Challenges</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lt1"/>
                </a:solidFill>
                <a:latin typeface="Open Sans"/>
                <a:ea typeface="Open Sans"/>
                <a:cs typeface="Open Sans"/>
                <a:sym typeface="Open Sans"/>
              </a:rPr>
              <a:t>Advantages</a:t>
            </a:r>
            <a:endParaRPr lang="en-US" sz="1200" b="0" i="0" u="none" strike="noStrike" cap="none">
              <a:solidFill>
                <a:srgbClr val="000000"/>
              </a:solidFill>
              <a:latin typeface="Arial"/>
              <a:ea typeface="Arial"/>
              <a:cs typeface="Arial"/>
              <a:sym typeface="Arial"/>
            </a:endParaRPr>
          </a:p>
          <a:p>
            <a:pPr marL="342900" marR="0" lvl="1" indent="-368300" algn="l" rtl="0">
              <a:lnSpc>
                <a:spcPct val="100000"/>
              </a:lnSpc>
              <a:spcBef>
                <a:spcPts val="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Confidentiality, integrity, and availability of logs</a:t>
            </a:r>
          </a:p>
          <a:p>
            <a:pPr marL="342900" marR="0" lvl="1" indent="-368300" algn="l" rtl="0">
              <a:lnSpc>
                <a:spcPct val="100000"/>
              </a:lnSpc>
              <a:spcBef>
                <a:spcPts val="80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Forensic investigations</a:t>
            </a:r>
          </a:p>
          <a:p>
            <a:pPr marL="342900" marR="0" lvl="1" indent="-368300" algn="l" rtl="0">
              <a:lnSpc>
                <a:spcPct val="100000"/>
              </a:lnSpc>
              <a:spcBef>
                <a:spcPts val="80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Auditing</a:t>
            </a:r>
          </a:p>
          <a:p>
            <a:pPr marL="342900" marR="0" lvl="1" indent="-368300" algn="l" rtl="0">
              <a:lnSpc>
                <a:spcPct val="100000"/>
              </a:lnSpc>
              <a:spcBef>
                <a:spcPts val="80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Identifying security incidents</a:t>
            </a:r>
          </a:p>
          <a:p>
            <a:pPr marL="342900" marR="0" lvl="1" indent="-368300" algn="l" rtl="0">
              <a:lnSpc>
                <a:spcPct val="100000"/>
              </a:lnSpc>
              <a:spcBef>
                <a:spcPts val="80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Identifying fraud</a:t>
            </a:r>
          </a:p>
          <a:p>
            <a:pPr marL="342900" marR="0" lvl="1" indent="-368300" algn="l" rtl="0">
              <a:lnSpc>
                <a:spcPct val="100000"/>
              </a:lnSpc>
              <a:spcBef>
                <a:spcPts val="80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Identifying operational issues</a:t>
            </a:r>
          </a:p>
          <a:p>
            <a:pPr marL="342900" marR="0" lvl="1" indent="-368300" algn="l" rtl="0">
              <a:lnSpc>
                <a:spcPct val="100000"/>
              </a:lnSpc>
              <a:spcBef>
                <a:spcPts val="80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Establishing baselines</a:t>
            </a:r>
          </a:p>
          <a:p>
            <a:pPr marL="342900" marR="0" lvl="1" indent="-368300" algn="l" rtl="0">
              <a:lnSpc>
                <a:spcPct val="100000"/>
              </a:lnSpc>
              <a:spcBef>
                <a:spcPts val="800"/>
              </a:spcBef>
              <a:spcAft>
                <a:spcPts val="0"/>
              </a:spcAft>
              <a:buClr>
                <a:srgbClr val="3F3F3F"/>
              </a:buClr>
              <a:buSzPts val="2200"/>
              <a:buFont typeface="Open Sans"/>
              <a:buChar char="•"/>
            </a:pPr>
            <a:endParaRPr lang="en-US" sz="1200" i="0" u="none" strike="noStrike" cap="none">
              <a:solidFill>
                <a:srgbClr val="3F3F3F"/>
              </a:solidFill>
              <a:latin typeface="Open Sans"/>
              <a:ea typeface="Open Sans"/>
              <a:cs typeface="Open Sans"/>
              <a:sym typeface="Open Sans"/>
            </a:endParaRPr>
          </a:p>
          <a:p>
            <a:pPr marL="0" marR="0" lvl="1" indent="0" algn="l" defTabSz="914400" rtl="0" eaLnBrk="1" fontAlgn="auto" latinLnBrk="0" hangingPunct="1">
              <a:lnSpc>
                <a:spcPct val="100000"/>
              </a:lnSpc>
              <a:spcBef>
                <a:spcPts val="800"/>
              </a:spcBef>
              <a:spcAft>
                <a:spcPts val="0"/>
              </a:spcAft>
              <a:buClr>
                <a:srgbClr val="3F3F3F"/>
              </a:buClr>
              <a:buSzPts val="2200"/>
              <a:buFont typeface="Open Sans"/>
              <a:buNone/>
              <a:tabLst/>
              <a:defRPr/>
            </a:pPr>
            <a:r>
              <a:rPr lang="en-US" sz="1200" b="1" i="0" strike="noStrike" cap="none">
                <a:solidFill>
                  <a:schemeClr val="lt1"/>
                </a:solidFill>
                <a:latin typeface="Open Sans"/>
                <a:ea typeface="Open Sans"/>
                <a:cs typeface="Open Sans"/>
                <a:sym typeface="Open Sans"/>
              </a:rPr>
              <a:t>Challenges</a:t>
            </a:r>
            <a:endParaRPr lang="en-US" sz="1200" b="0" i="0" u="none" strike="noStrike" cap="none">
              <a:solidFill>
                <a:srgbClr val="000000"/>
              </a:solidFill>
              <a:latin typeface="Arial"/>
              <a:ea typeface="Arial"/>
              <a:cs typeface="Arial"/>
              <a:sym typeface="Arial"/>
            </a:endParaRPr>
          </a:p>
          <a:p>
            <a:pPr marL="171450" marR="0" lvl="1" indent="-196850" algn="l" rtl="0">
              <a:lnSpc>
                <a:spcPct val="100000"/>
              </a:lnSpc>
              <a:spcBef>
                <a:spcPts val="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Managing large quantities of logs from various sources</a:t>
            </a:r>
          </a:p>
          <a:p>
            <a:pPr marL="171450" marR="0" lvl="1" indent="-196850" algn="l" rtl="0">
              <a:lnSpc>
                <a:spcPct val="100000"/>
              </a:lnSpc>
              <a:spcBef>
                <a:spcPts val="800"/>
              </a:spcBef>
              <a:spcAft>
                <a:spcPts val="0"/>
              </a:spcAft>
              <a:buClr>
                <a:srgbClr val="3F3F3F"/>
              </a:buClr>
              <a:buSzPts val="2200"/>
              <a:buFont typeface="Open Sans"/>
              <a:buChar char="•"/>
            </a:pPr>
            <a:r>
              <a:rPr lang="en-US" sz="1200" i="0" u="none" strike="noStrike" cap="none">
                <a:solidFill>
                  <a:srgbClr val="3F3F3F"/>
                </a:solidFill>
                <a:latin typeface="Open Sans"/>
                <a:ea typeface="Open Sans"/>
                <a:cs typeface="Open Sans"/>
                <a:sym typeface="Open Sans"/>
              </a:rPr>
              <a:t>Discrepancies in log content, timestamps, and formats</a:t>
            </a:r>
          </a:p>
          <a:p>
            <a:pPr marL="0" marR="0" lvl="1" indent="0" algn="l" rtl="0">
              <a:lnSpc>
                <a:spcPct val="100000"/>
              </a:lnSpc>
              <a:spcBef>
                <a:spcPts val="800"/>
              </a:spcBef>
              <a:spcAft>
                <a:spcPts val="0"/>
              </a:spcAft>
              <a:buClr>
                <a:srgbClr val="3F3F3F"/>
              </a:buClr>
              <a:buSzPts val="2200"/>
              <a:buFont typeface="Open Sans"/>
              <a:buNone/>
            </a:pPr>
            <a:endParaRPr lang="en-US" sz="1200" i="0" u="none" strike="noStrike" cap="none">
              <a:solidFill>
                <a:srgbClr val="3F3F3F"/>
              </a:solidFill>
              <a:latin typeface="Open Sans"/>
              <a:ea typeface="Open Sans"/>
              <a:cs typeface="Open Sans"/>
              <a:sym typeface="Open Sans"/>
            </a:endParaRPr>
          </a:p>
        </p:txBody>
      </p:sp>
      <p:sp>
        <p:nvSpPr>
          <p:cNvPr id="172" name="Google Shape;172;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The best practices for log management are:</a:t>
            </a:r>
          </a:p>
          <a:p>
            <a:pPr marL="285750" marR="0" lvl="1" indent="-285750" algn="l" rtl="0">
              <a:lnSpc>
                <a:spcPct val="100000"/>
              </a:lnSpc>
              <a:spcBef>
                <a:spcPts val="0"/>
              </a:spcBef>
              <a:spcAft>
                <a:spcPts val="0"/>
              </a:spcAft>
              <a:buClr>
                <a:srgbClr val="000000"/>
              </a:buClr>
              <a:buSzPts val="1650"/>
              <a:buFont typeface="Calibri"/>
              <a:buChar char="•"/>
            </a:pPr>
            <a:r>
              <a:rPr lang="en-US" sz="1200" b="0" i="0" u="none" strike="noStrike" cap="none">
                <a:solidFill>
                  <a:srgbClr val="000000"/>
                </a:solidFill>
                <a:latin typeface="Open Sans"/>
                <a:ea typeface="Open Sans"/>
                <a:cs typeface="Open Sans"/>
                <a:sym typeface="Open Sans"/>
              </a:rPr>
              <a:t>Establish log management policies and procedures</a:t>
            </a:r>
            <a:endParaRPr lang="en-US" sz="900" b="0" i="0" u="none" strike="noStrike" cap="none">
              <a:solidFill>
                <a:srgbClr val="000000"/>
              </a:solidFill>
              <a:latin typeface="Arial"/>
              <a:ea typeface="Arial"/>
              <a:cs typeface="Arial"/>
              <a:sym typeface="Arial"/>
            </a:endParaRPr>
          </a:p>
          <a:p>
            <a:pPr marL="285750" marR="0" lvl="1" indent="-285750" algn="l" rtl="0">
              <a:lnSpc>
                <a:spcPct val="100000"/>
              </a:lnSpc>
              <a:spcBef>
                <a:spcPts val="1100"/>
              </a:spcBef>
              <a:spcAft>
                <a:spcPts val="0"/>
              </a:spcAft>
              <a:buClr>
                <a:srgbClr val="000000"/>
              </a:buClr>
              <a:buSzPts val="1650"/>
              <a:buFont typeface="Calibri"/>
              <a:buChar char="•"/>
            </a:pPr>
            <a:r>
              <a:rPr lang="en-US" sz="1200" b="0" i="0" u="none" strike="noStrike" cap="none">
                <a:solidFill>
                  <a:srgbClr val="000000"/>
                </a:solidFill>
                <a:latin typeface="Open Sans"/>
                <a:ea typeface="Open Sans"/>
                <a:cs typeface="Open Sans"/>
                <a:sym typeface="Open Sans"/>
              </a:rPr>
              <a:t>Prioritize requirements for log management process</a:t>
            </a:r>
            <a:endParaRPr lang="en-US" sz="900" b="0" i="0" u="none" strike="noStrike" cap="none">
              <a:solidFill>
                <a:srgbClr val="000000"/>
              </a:solidFill>
              <a:latin typeface="Arial"/>
              <a:ea typeface="Arial"/>
              <a:cs typeface="Arial"/>
              <a:sym typeface="Arial"/>
            </a:endParaRPr>
          </a:p>
          <a:p>
            <a:pPr marL="285750" marR="0" lvl="1" indent="-285750" algn="l" rtl="0">
              <a:lnSpc>
                <a:spcPct val="100000"/>
              </a:lnSpc>
              <a:spcBef>
                <a:spcPts val="1100"/>
              </a:spcBef>
              <a:spcAft>
                <a:spcPts val="0"/>
              </a:spcAft>
              <a:buClr>
                <a:srgbClr val="000000"/>
              </a:buClr>
              <a:buSzPts val="1650"/>
              <a:buFont typeface="Calibri"/>
              <a:buChar char="•"/>
            </a:pPr>
            <a:r>
              <a:rPr lang="en-US" sz="1200" b="0" i="0" u="none" strike="noStrike" cap="none">
                <a:solidFill>
                  <a:srgbClr val="000000"/>
                </a:solidFill>
                <a:latin typeface="Open Sans"/>
                <a:ea typeface="Open Sans"/>
                <a:cs typeface="Open Sans"/>
                <a:sym typeface="Open Sans"/>
              </a:rPr>
              <a:t>Define roles and responsibilities</a:t>
            </a:r>
            <a:endParaRPr lang="en-US" sz="900" b="0" i="0" u="none" strike="noStrike" cap="none">
              <a:solidFill>
                <a:srgbClr val="000000"/>
              </a:solidFill>
              <a:latin typeface="Arial"/>
              <a:ea typeface="Arial"/>
              <a:cs typeface="Arial"/>
              <a:sym typeface="Arial"/>
            </a:endParaRPr>
          </a:p>
          <a:p>
            <a:pPr marL="285750" marR="0" lvl="1" indent="-285750" algn="l" rtl="0">
              <a:lnSpc>
                <a:spcPct val="100000"/>
              </a:lnSpc>
              <a:spcBef>
                <a:spcPts val="1100"/>
              </a:spcBef>
              <a:spcAft>
                <a:spcPts val="0"/>
              </a:spcAft>
              <a:buClr>
                <a:srgbClr val="000000"/>
              </a:buClr>
              <a:buSzPts val="1650"/>
              <a:buFont typeface="Calibri"/>
              <a:buChar char="•"/>
            </a:pPr>
            <a:r>
              <a:rPr lang="en-US" sz="1200" b="0" i="0" u="none" strike="noStrike" cap="none">
                <a:solidFill>
                  <a:srgbClr val="000000"/>
                </a:solidFill>
                <a:latin typeface="Open Sans"/>
                <a:ea typeface="Open Sans"/>
                <a:cs typeface="Open Sans"/>
                <a:sym typeface="Open Sans"/>
              </a:rPr>
              <a:t>Create and maintain log management infrastructure</a:t>
            </a:r>
            <a:endParaRPr lang="en-US" sz="900" b="0" i="0" u="none" strike="noStrike" cap="none">
              <a:solidFill>
                <a:srgbClr val="000000"/>
              </a:solidFill>
              <a:latin typeface="Arial"/>
              <a:ea typeface="Arial"/>
              <a:cs typeface="Arial"/>
              <a:sym typeface="Arial"/>
            </a:endParaRPr>
          </a:p>
          <a:p>
            <a:pPr marL="285750" marR="0" lvl="1" indent="-285750" algn="l" rtl="0">
              <a:lnSpc>
                <a:spcPct val="100000"/>
              </a:lnSpc>
              <a:spcBef>
                <a:spcPts val="1100"/>
              </a:spcBef>
              <a:spcAft>
                <a:spcPts val="600"/>
              </a:spcAft>
              <a:buClr>
                <a:srgbClr val="000000"/>
              </a:buClr>
              <a:buSzPts val="1650"/>
              <a:buFont typeface="Calibri"/>
              <a:buChar char="•"/>
            </a:pPr>
            <a:r>
              <a:rPr lang="en-US" sz="1200" b="0" i="0" u="none" strike="noStrike" cap="none">
                <a:solidFill>
                  <a:srgbClr val="000000"/>
                </a:solidFill>
                <a:latin typeface="Open Sans"/>
                <a:ea typeface="Open Sans"/>
                <a:cs typeface="Open Sans"/>
                <a:sym typeface="Open Sans"/>
              </a:rPr>
              <a:t>Support the staff responsible for log management</a:t>
            </a:r>
            <a:endParaRPr/>
          </a:p>
        </p:txBody>
      </p:sp>
      <p:sp>
        <p:nvSpPr>
          <p:cNvPr id="195" name="Google Shape;195;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endParaRPr lang="en-IN" sz="1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spcBef>
                <a:spcPts val="0"/>
              </a:spcBef>
              <a:spcAft>
                <a:spcPts val="0"/>
              </a:spcAft>
              <a:buNone/>
            </a:pPr>
            <a:endParaRPr lang="en-US"/>
          </a:p>
          <a:p>
            <a:pPr marL="0" lvl="0" indent="0" algn="l" rtl="0">
              <a:spcBef>
                <a:spcPts val="0"/>
              </a:spcBef>
              <a:spcAft>
                <a:spcPts val="0"/>
              </a:spcAft>
              <a:buNone/>
            </a:pPr>
            <a:r>
              <a:rPr lang="en-US"/>
              <a:t>Firewall Logs-</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Firewalls protect your network by controlling what traffic enters and leaves your network and using an access control list (ACL) to control the traffic flow. Firewall logs hold information about incoming and outgoing traffic, including source and destination IP addresses, ports, and protocols. These logs allow investigators to identify unauthorised access attempts, track potential intrusions, and recognize patterns of malicious activity</a:t>
            </a:r>
          </a:p>
          <a:p>
            <a:pPr marL="0" lvl="0" indent="0" algn="l" rtl="0">
              <a:spcBef>
                <a:spcPts val="0"/>
              </a:spcBef>
              <a:spcAft>
                <a:spcPts val="0"/>
              </a:spcAft>
              <a:buNone/>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4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Application Logs-Application logs include the events happening within your software systems. They capture details about user interactions, errors, and events within applications. When investigating issues or breaches related to a specific application, these logs provide critical context that helps analysts pinpoint the root cause of the problem and understand user behavior.</a:t>
            </a:r>
          </a:p>
          <a:p>
            <a:pPr marL="34290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4000"/>
              </a:lnSpc>
              <a:spcBef>
                <a:spcPts val="0"/>
              </a:spcBef>
              <a:spcAft>
                <a:spcPts val="0"/>
              </a:spcAft>
              <a:buClr>
                <a:srgbClr val="000000"/>
              </a:buClr>
              <a:buSzPts val="1400"/>
              <a:buFont typeface="Arial" panose="020B0604020202020204" pitchFamily="34" charset="0"/>
              <a:buChar char="•"/>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p>
        </p:txBody>
      </p:sp>
      <p:sp>
        <p:nvSpPr>
          <p:cNvPr id="404" name="Google Shape;4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570536"/>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endParaRPr lang="en-IN" sz="1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indent="0">
              <a:lnSpc>
                <a:spcPct val="114000"/>
              </a:lnSpc>
              <a:buFont typeface="Arial" panose="020B0604020202020204" pitchFamily="34" charset="0"/>
              <a:buNone/>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4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Endpoint Logs-Endpoints such as computers and mobile devices generate logs documenting user activities, system changes, and security events. These logs are invaluable when investigating incidents involving compromised devices or suspicious user behaviour. The domain name system (DNS) log file shows every website the user visits, which makes it particularly useful when reviewing the activity of an end user who visited malicious sites.</a:t>
            </a:r>
          </a:p>
          <a:p>
            <a:pPr marL="342900" lvl="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a:p>
          <a:p>
            <a:pPr marL="342900" lvl="0" indent="-342900">
              <a:lnSpc>
                <a:spcPct val="114000"/>
              </a:lnSpc>
              <a:buFont typeface="Arial" panose="020B0604020202020204" pitchFamily="34" charset="0"/>
              <a:buChar char="•"/>
            </a:pPr>
            <a:r>
              <a:rPr lang="en-US"/>
              <a:t>OS Specific logs-</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Operating systems (like Windows, macOS, or Linux) maintain security logs that record system events and security-related activities. These logs provide detailed information about the health and security of the OS, which is invaluable in the detection of anomalies, vulnerabilities, or unauthorized access.</a:t>
            </a:r>
          </a:p>
          <a:p>
            <a:pPr marL="342900" lvl="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4000"/>
              </a:lnSpc>
              <a:spcBef>
                <a:spcPts val="0"/>
              </a:spcBef>
              <a:spcAft>
                <a:spcPts val="0"/>
              </a:spcAft>
              <a:buClr>
                <a:srgbClr val="000000"/>
              </a:buClr>
              <a:buSzPts val="1400"/>
              <a:buFont typeface="Arial" panose="020B0604020202020204" pitchFamily="34" charset="0"/>
              <a:buChar char="•"/>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p>
        </p:txBody>
      </p:sp>
      <p:sp>
        <p:nvSpPr>
          <p:cNvPr id="404" name="Google Shape;4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6618799"/>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endParaRPr lang="en-IN" sz="1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0" indent="-342900">
              <a:lnSpc>
                <a:spcPct val="114000"/>
              </a:lnSpc>
              <a:buFont typeface="Arial" panose="020B0604020202020204" pitchFamily="34" charset="0"/>
              <a:buChar cha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4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IDS/IPS logs IDS/IPS logs log data on network traffic and patterns. By analysing these logs, investigators can identify and respond to potential threats in real-time, safeguarding the network from intruders and suspicious activities</a:t>
            </a:r>
          </a:p>
          <a:p>
            <a:pPr marL="342900" lvl="0" indent="-342900">
              <a:lnSpc>
                <a:spcPct val="114000"/>
              </a:lnSpc>
              <a:buFont typeface="Arial" panose="020B0604020202020204" pitchFamily="34" charset="0"/>
              <a:buChar char="•"/>
            </a:pPr>
            <a:endParaRPr lang="en-US"/>
          </a:p>
          <a:p>
            <a:pPr marL="342900" lvl="0" indent="-342900">
              <a:lnSpc>
                <a:spcPct val="114000"/>
              </a:lnSpc>
              <a:buFont typeface="Arial" panose="020B0604020202020204" pitchFamily="34" charset="0"/>
              <a:buChar char="•"/>
            </a:pPr>
            <a:r>
              <a:rPr lang="en-US"/>
              <a:t>Network Logs- </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Network logs record data flow across a network, including connections, data transfers, and errors. These logs are instrumental in identifying network breaches, tracking data leaks, and understanding the overall health and performance of a network infrastructure</a:t>
            </a:r>
          </a:p>
          <a:p>
            <a:pPr marL="342900" lvl="0" indent="-342900">
              <a:lnSpc>
                <a:spcPct val="114000"/>
              </a:lnSpc>
              <a:buFont typeface="Arial" panose="020B0604020202020204" pitchFamily="34" charset="0"/>
              <a:buChar char="•"/>
            </a:pPr>
            <a:endParaRPr/>
          </a:p>
        </p:txBody>
      </p:sp>
      <p:sp>
        <p:nvSpPr>
          <p:cNvPr id="404" name="Google Shape;4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668093"/>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endParaRPr lang="en-IN" sz="1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DNS Logs-</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A DNS log file records websites and devices that have been visited in addition to failed DNS resolutions. These are all warning signs that may indicate intrusion attempts on the system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Metadata-Metadata refers to information about the data, such as file attributes, access times, user interactions, and, for photos, the location of the picture. Metadata enhances the investigative process by revealing the who, what, when, and where behind digital activities—for example, by recording timestamps for the creation, amendment, and last access dates for an overdue submission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14000"/>
              </a:lnSpc>
              <a:buFont typeface="Arial" panose="020B0604020202020204" pitchFamily="34" charset="0"/>
              <a:buChar cha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Web server Log Files-The web server log file captures the connections to the web server itself. It lists the visitor’s source IP addresses, status codes, and web pages or web applications visited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p>
        </p:txBody>
      </p:sp>
      <p:sp>
        <p:nvSpPr>
          <p:cNvPr id="404" name="Google Shape;4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701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In the above diagram: Wireless clients are connected to wireless access point which further extend the wireless connectivity to wired network</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2359531"/>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SzPts val="2200"/>
            </a:pPr>
            <a:r>
              <a:rPr lang="en-US" sz="1400" b="1">
                <a:solidFill>
                  <a:srgbClr val="3F3F3F"/>
                </a:solidFill>
                <a:latin typeface="Open Sans" panose="020B0606030504020204" pitchFamily="34" charset="0"/>
                <a:sym typeface="Open Sans"/>
              </a:rPr>
              <a:t>Event logs</a:t>
            </a:r>
          </a:p>
          <a:p>
            <a:pPr algn="l">
              <a:buClr>
                <a:srgbClr val="000000"/>
              </a:buClr>
              <a:buSzPts val="2200"/>
            </a:pPr>
            <a:endParaRPr lang="en-US" sz="1200">
              <a:solidFill>
                <a:srgbClr val="434343"/>
              </a:solidFill>
              <a:latin typeface="Open Sans"/>
              <a:ea typeface="Open Sans"/>
              <a:cs typeface="Open Sans"/>
            </a:endParaRPr>
          </a:p>
          <a:p>
            <a:pPr algn="l">
              <a:buSzPts val="2200"/>
            </a:pPr>
            <a:r>
              <a:rPr lang="en-US" sz="1200">
                <a:solidFill>
                  <a:srgbClr val="434343"/>
                </a:solidFill>
                <a:latin typeface="Open Sans"/>
                <a:ea typeface="Open Sans"/>
                <a:cs typeface="Open Sans"/>
              </a:rPr>
              <a:t>These logs are the heartbeat of your Windows system, recording events such as system startups, shutdowns, application errors, and security-related incidents. Event Viewer, a built-in tool, provides access to this data.</a:t>
            </a:r>
          </a:p>
          <a:p>
            <a:pPr algn="l">
              <a:buSzPts val="2200"/>
            </a:pPr>
            <a:endParaRPr lang="en-US" sz="1200">
              <a:solidFill>
                <a:srgbClr val="434343"/>
              </a:solidFill>
              <a:latin typeface="Open Sans"/>
              <a:ea typeface="Open Sans"/>
              <a:cs typeface="Open Sans"/>
            </a:endParaRPr>
          </a:p>
          <a:p>
            <a:pPr algn="l">
              <a:buSzPts val="2200"/>
            </a:pPr>
            <a:r>
              <a:rPr lang="en-US" sz="1400" b="1">
                <a:solidFill>
                  <a:srgbClr val="3F3F3F"/>
                </a:solidFill>
                <a:latin typeface="Open Sans" panose="020B0606030504020204" pitchFamily="34" charset="0"/>
                <a:sym typeface="Open Sans"/>
              </a:rPr>
              <a:t>Application logs</a:t>
            </a:r>
          </a:p>
          <a:p>
            <a:pPr algn="l">
              <a:buSzPts val="2200"/>
            </a:pPr>
            <a:endParaRPr lang="en-US" sz="1200">
              <a:solidFill>
                <a:srgbClr val="434343"/>
              </a:solidFill>
              <a:latin typeface="Open Sans"/>
              <a:ea typeface="Open Sans"/>
              <a:cs typeface="Open Sans"/>
            </a:endParaRPr>
          </a:p>
          <a:p>
            <a:pPr algn="l">
              <a:buSzPts val="2200"/>
            </a:pPr>
            <a:r>
              <a:rPr lang="en-US" sz="1200">
                <a:solidFill>
                  <a:srgbClr val="434343"/>
                </a:solidFill>
                <a:latin typeface="Open Sans"/>
                <a:ea typeface="Open Sans"/>
                <a:cs typeface="Open Sans"/>
              </a:rPr>
              <a:t>Application logs store information about software programs. Developers often use these logs to diagnose issues, but they can also be invaluable for troubleshooting application-specific problems.</a:t>
            </a:r>
          </a:p>
          <a:p>
            <a:pPr algn="l">
              <a:buSzPts val="2200"/>
            </a:pPr>
            <a:endParaRPr lang="en-US" sz="1200">
              <a:solidFill>
                <a:srgbClr val="434343"/>
              </a:solidFill>
              <a:latin typeface="Open Sans"/>
              <a:ea typeface="Open Sans"/>
              <a:cs typeface="Open Sans"/>
            </a:endParaRPr>
          </a:p>
          <a:p>
            <a:pPr algn="l">
              <a:buSzPts val="2200"/>
            </a:pPr>
            <a:r>
              <a:rPr lang="en-US" sz="1400" b="1">
                <a:solidFill>
                  <a:srgbClr val="3F3F3F"/>
                </a:solidFill>
                <a:latin typeface="Open Sans" panose="020B0606030504020204" pitchFamily="34" charset="0"/>
                <a:sym typeface="Open Sans"/>
              </a:rPr>
              <a:t>Security logs</a:t>
            </a:r>
          </a:p>
          <a:p>
            <a:pPr algn="l">
              <a:buSzPts val="2200"/>
            </a:pPr>
            <a:endParaRPr lang="en-US" sz="1400">
              <a:solidFill>
                <a:srgbClr val="434343"/>
              </a:solidFill>
              <a:latin typeface="Open Sans"/>
              <a:ea typeface="Open Sans"/>
              <a:cs typeface="Open Sans"/>
            </a:endParaRPr>
          </a:p>
          <a:p>
            <a:pPr algn="l">
              <a:buSzPts val="2200"/>
            </a:pPr>
            <a:r>
              <a:rPr lang="en-US" sz="1200">
                <a:solidFill>
                  <a:srgbClr val="434343"/>
                </a:solidFill>
                <a:latin typeface="Open Sans"/>
                <a:ea typeface="Open Sans"/>
                <a:cs typeface="Open Sans"/>
              </a:rPr>
              <a:t>Security logs store data such as failed login attempts, access control changes, and other security events that may provide information on an attempted security breach</a:t>
            </a:r>
          </a:p>
          <a:p>
            <a:pPr algn="l">
              <a:buSzPts val="2200"/>
            </a:pPr>
            <a:endParaRPr lang="en-US" sz="1200">
              <a:solidFill>
                <a:srgbClr val="434343"/>
              </a:solidFill>
              <a:latin typeface="Open Sans"/>
              <a:ea typeface="Open Sans"/>
              <a:cs typeface="Open Sans"/>
            </a:endParaRPr>
          </a:p>
          <a:p>
            <a:pPr algn="l"/>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7774065"/>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SzPts val="2200"/>
            </a:pPr>
            <a:endParaRPr lang="en-US" sz="1200">
              <a:solidFill>
                <a:srgbClr val="434343"/>
              </a:solidFill>
              <a:latin typeface="Open Sans"/>
              <a:ea typeface="Open Sans"/>
              <a:cs typeface="Open Sans"/>
            </a:endParaRPr>
          </a:p>
          <a:p>
            <a:pPr algn="l">
              <a:buSzPts val="2200"/>
            </a:pPr>
            <a:r>
              <a:rPr lang="en-US" sz="1400" b="1">
                <a:solidFill>
                  <a:srgbClr val="3F3F3F"/>
                </a:solidFill>
                <a:latin typeface="Open Sans" panose="020B0606030504020204" pitchFamily="34" charset="0"/>
              </a:rPr>
              <a:t>System logs</a:t>
            </a:r>
          </a:p>
          <a:p>
            <a:pPr algn="l">
              <a:buSzPts val="2200"/>
            </a:pPr>
            <a:endParaRPr lang="en-US" sz="1400">
              <a:solidFill>
                <a:srgbClr val="434343"/>
              </a:solidFill>
              <a:latin typeface="Open Sans"/>
              <a:ea typeface="Open Sans"/>
              <a:cs typeface="Open Sans"/>
            </a:endParaRPr>
          </a:p>
          <a:p>
            <a:pPr algn="l">
              <a:buSzPts val="2200"/>
            </a:pPr>
            <a:r>
              <a:rPr lang="en-US" sz="1200">
                <a:solidFill>
                  <a:srgbClr val="434343"/>
                </a:solidFill>
                <a:latin typeface="Open Sans"/>
                <a:ea typeface="Open Sans"/>
                <a:cs typeface="Open Sans"/>
              </a:rPr>
              <a:t>System logs document system-level events and errors. They are indispensable for identifying and addressing hardware and driver issues.</a:t>
            </a:r>
          </a:p>
          <a:p>
            <a:pPr algn="l">
              <a:buSzPts val="2200"/>
            </a:pPr>
            <a:endParaRPr lang="en-US" sz="1200">
              <a:solidFill>
                <a:srgbClr val="434343"/>
              </a:solidFill>
              <a:latin typeface="Open Sans"/>
              <a:ea typeface="Open Sans"/>
              <a:cs typeface="Open Sans"/>
            </a:endParaRPr>
          </a:p>
          <a:p>
            <a:pPr algn="l">
              <a:buSzPts val="2200"/>
            </a:pPr>
            <a:r>
              <a:rPr lang="en-US" sz="1400" b="1">
                <a:solidFill>
                  <a:srgbClr val="434343"/>
                </a:solidFill>
                <a:latin typeface="Open Sans"/>
                <a:ea typeface="Open Sans"/>
                <a:cs typeface="Open Sans"/>
              </a:rPr>
              <a:t>Setup logs</a:t>
            </a:r>
          </a:p>
          <a:p>
            <a:pPr algn="l">
              <a:buSzPts val="2200"/>
            </a:pPr>
            <a:endParaRPr lang="en-US" sz="1400" b="1">
              <a:solidFill>
                <a:srgbClr val="434343"/>
              </a:solidFill>
              <a:latin typeface="Open Sans"/>
              <a:ea typeface="Open Sans"/>
              <a:cs typeface="Open Sans"/>
            </a:endParaRPr>
          </a:p>
          <a:p>
            <a:pPr algn="l">
              <a:buSzPts val="2200"/>
            </a:pPr>
            <a:r>
              <a:rPr lang="en-US" sz="1200">
                <a:solidFill>
                  <a:srgbClr val="434343"/>
                </a:solidFill>
                <a:latin typeface="Open Sans"/>
                <a:ea typeface="Open Sans"/>
                <a:cs typeface="Open Sans"/>
              </a:rPr>
              <a:t>When you install or upgrade software or hardware components, setup logs record the process. These logs can be handy when troubleshooting installation problems</a:t>
            </a:r>
          </a:p>
          <a:p>
            <a:pPr algn="l">
              <a:buSzPts val="2200"/>
            </a:pPr>
            <a:endParaRPr lang="en-US" sz="1200">
              <a:solidFill>
                <a:srgbClr val="434343"/>
              </a:solidFill>
              <a:latin typeface="Open Sans"/>
              <a:ea typeface="Open Sans"/>
              <a:cs typeface="Open Sans"/>
            </a:endParaRPr>
          </a:p>
          <a:p>
            <a:pPr algn="l"/>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2089443"/>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Data Sources</a:t>
            </a:r>
          </a:p>
          <a:p>
            <a:pPr marL="0" lvl="0" indent="0" algn="l" rtl="0">
              <a:lnSpc>
                <a:spcPct val="100000"/>
              </a:lnSpc>
              <a:spcBef>
                <a:spcPts val="0"/>
              </a:spcBef>
              <a:spcAft>
                <a:spcPts val="0"/>
              </a:spcAft>
              <a:buSzPts val="1400"/>
              <a:buNone/>
            </a:pPr>
            <a:endParaRPr lang="en-US"/>
          </a:p>
          <a:p>
            <a:pPr marL="342900" indent="-342900">
              <a:lnSpc>
                <a:spcPct val="114000"/>
              </a:lnSpc>
              <a:buSzPts val="2200"/>
              <a:buFont typeface="Arial" panose="020B0604020202020204" pitchFamily="34" charset="0"/>
              <a:buChar cha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Data sources are the various tools and methods used to collect, analyse, and present information that supports an investigation.These sources can range from vulnerability scans that identify weak points in a network to dashboards that provide real-time analytics. Understanding how to leverage these data sources effectively is crucial in a comprehensive approach to cybersecurity.</a:t>
            </a: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lnSpc>
                <a:spcPct val="100000"/>
              </a:lnSpc>
              <a:spcBef>
                <a:spcPts val="0"/>
              </a:spcBef>
              <a:spcAft>
                <a:spcPts val="0"/>
              </a:spcAft>
              <a:buSzPts val="1400"/>
              <a:buNone/>
            </a:pPr>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4672904"/>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Vulnerability Scans, </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Automated Reports, and Dashboards are various data sources.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p>
        </p:txBody>
      </p:sp>
      <p:sp>
        <p:nvSpPr>
          <p:cNvPr id="404" name="Google Shape;4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497149"/>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Vulnerability Scan: </a:t>
            </a: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Vulnerability scans are systematic examinations of networks, systems, or applications to identify and evaluate security weaknesses or flaws that attackers could exploit. These scans utilize specialized software tools to probe systems for known vulnerabilities, such as unpatched software, insecure configurations, and unprotected systems. Vulnerability Scan provides insights into potential security gaps that require remediation to strengthen the overall security posture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p>
        </p:txBody>
      </p:sp>
      <p:sp>
        <p:nvSpPr>
          <p:cNvPr id="404" name="Google Shape;4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7380825"/>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457200" marR="0" lvl="0" indent="-228600" algn="l" defTabSz="914400" rtl="0" eaLnBrk="1" fontAlgn="auto" latinLnBrk="0" hangingPunct="1">
              <a:lnSpc>
                <a:spcPct val="114000"/>
              </a:lnSpc>
              <a:spcBef>
                <a:spcPts val="0"/>
              </a:spcBef>
              <a:spcAft>
                <a:spcPts val="0"/>
              </a:spcAft>
              <a:buClr>
                <a:srgbClr val="000000"/>
              </a:buClr>
              <a:buSzPts val="1400"/>
              <a:buFont typeface="Arial"/>
              <a:buNone/>
              <a:tabLst/>
              <a:defRP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Automated Reports: Automated reports serve as a network’s eyes and ears, offering a synthesized view of various security metrics and events. Security information and event management (SIEM) systems such as Splunk or IBM QRadar often generate these reports. Automated reports like these enable you to spot irregularities and take corrective action swiftly, thereby minimising the risk and impact of security incidents</a:t>
            </a:r>
          </a:p>
          <a:p>
            <a:pPr marL="457200" marR="0" lvl="0" indent="-228600" algn="l" defTabSz="914400" rtl="0" eaLnBrk="1" fontAlgn="auto" latinLnBrk="0" hangingPunct="1">
              <a:lnSpc>
                <a:spcPct val="114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a:lnSpc>
                <a:spcPct val="114000"/>
              </a:lnSpc>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a:lnSpc>
                <a:spcPct val="114000"/>
              </a:lnSpc>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p>
        </p:txBody>
      </p:sp>
      <p:sp>
        <p:nvSpPr>
          <p:cNvPr id="404" name="Google Shape;4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6405522"/>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14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lvl="0">
              <a:lnSpc>
                <a:spcPct val="114000"/>
              </a:lnSpc>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Dashboards-A dashboard is a user interface that organizes and presents information in an easy-to-read format, often using graphs, charts, and gauges. This centralized display aggregates data from multiple sources, providing a real-time overview of an organization’s network and security status.It allows for prompt responses to threats and efficient monitoring of system health and performance. Dashboards are pivotal in managing the complex flow of information in cybersecurity operations</a:t>
            </a:r>
          </a:p>
          <a:p>
            <a:pPr marL="457200" marR="0" lvl="0" indent="-228600" algn="l" defTabSz="914400" rtl="0" eaLnBrk="1" fontAlgn="auto" latinLnBrk="0" hangingPunct="1">
              <a:lnSpc>
                <a:spcPct val="114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a:lnSpc>
                <a:spcPct val="114000"/>
              </a:lnSpc>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a:lnSpc>
                <a:spcPct val="114000"/>
              </a:lnSpc>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p>
        </p:txBody>
      </p:sp>
      <p:sp>
        <p:nvSpPr>
          <p:cNvPr id="404" name="Google Shape;4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200476"/>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What is Packet Captures</a:t>
            </a:r>
          </a:p>
          <a:p>
            <a:pPr marL="0" lvl="0" indent="0" algn="l" rtl="0">
              <a:lnSpc>
                <a:spcPct val="100000"/>
              </a:lnSpc>
              <a:spcBef>
                <a:spcPts val="0"/>
              </a:spcBef>
              <a:spcAft>
                <a:spcPts val="0"/>
              </a:spcAft>
              <a:buSzPts val="1400"/>
              <a:buNone/>
            </a:pPr>
            <a:endParaRPr lang="en-US"/>
          </a:p>
          <a:p>
            <a:pPr marL="342900" indent="-342900">
              <a:lnSpc>
                <a:spcPct val="114000"/>
              </a:lnSpc>
              <a:buSzPts val="2200"/>
              <a:buFont typeface="Arial" panose="020B0604020202020204" pitchFamily="34" charset="0"/>
              <a:buChar char="•"/>
            </a:pP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Packets are the data that runs up and down our network. By capturing packets, cybersecurity administrators can analyse what is happening on the organization’s network. </a:t>
            </a:r>
            <a:b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br>
            <a:r>
              <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rPr>
              <a:t>The tools used can be called packet sniffers or protocol analyzers, common examples of which are Wireshark or the Linux-based Tcpdump. A trace can be conducted by capturing packets, i.e., saving the data in a packet capture (PCAP) form for later analysis</a:t>
            </a:r>
            <a:endParaRPr lang="en-US" sz="1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lnSpc>
                <a:spcPct val="100000"/>
              </a:lnSpc>
              <a:spcBef>
                <a:spcPts val="0"/>
              </a:spcBef>
              <a:spcAft>
                <a:spcPts val="0"/>
              </a:spcAft>
              <a:buSzPts val="1400"/>
              <a:buNone/>
            </a:pPr>
            <a:endParaRPr/>
          </a:p>
        </p:txBody>
      </p:sp>
      <p:sp>
        <p:nvSpPr>
          <p:cNvPr id="1865" name="Google Shape;186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0803493"/>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Cases of Packet capture</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rPr>
              <a:t>Forensics and incident response</a:t>
            </a:r>
            <a:r>
              <a:rPr lang="en-US" sz="1200">
                <a:solidFill>
                  <a:srgbClr val="3F3F3F"/>
                </a:solidFill>
                <a:latin typeface="Open Sans"/>
                <a:ea typeface="Open Sans"/>
                <a:cs typeface="Open Sans"/>
              </a:rPr>
              <a:t>: PCAPs can be invaluable for forensic analysis of security incidents as they allow investigators to reconstruct events and identify the source of an attack.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rPr>
              <a:t>Deep Analysis</a:t>
            </a:r>
            <a:r>
              <a:rPr lang="en-US" sz="1200">
                <a:solidFill>
                  <a:srgbClr val="3F3F3F"/>
                </a:solidFill>
                <a:latin typeface="Open Sans"/>
                <a:ea typeface="Open Sans"/>
                <a:cs typeface="Open Sans"/>
              </a:rPr>
              <a:t>: PCAPs provide highly detailed and specific information about network traffic that can be used to analyze network behavior in depth.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rPr>
              <a:t>Baseline creation</a:t>
            </a:r>
            <a:r>
              <a:rPr lang="en-US" sz="1200">
                <a:solidFill>
                  <a:srgbClr val="3F3F3F"/>
                </a:solidFill>
                <a:latin typeface="Open Sans"/>
                <a:ea typeface="Open Sans"/>
                <a:cs typeface="Open Sans"/>
              </a:rPr>
              <a:t>: is a technique that involves establishing a record of normal network traffic patterns. Network administrators can then use this baseline as a reference to compare against current traffic on their network.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p:txBody>
      </p:sp>
      <p:sp>
        <p:nvSpPr>
          <p:cNvPr id="467" name="Google Shape;46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929239"/>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7"/>
        <p:cNvGrpSpPr/>
        <p:nvPr/>
      </p:nvGrpSpPr>
      <p:grpSpPr>
        <a:xfrm>
          <a:off x="0" y="0"/>
          <a:ext cx="0" cy="0"/>
          <a:chOff x="0" y="0"/>
          <a:chExt cx="0" cy="0"/>
        </a:xfrm>
      </p:grpSpPr>
      <p:sp>
        <p:nvSpPr>
          <p:cNvPr id="5418" name="Google Shape;5418;p2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r>
              <a:rPr lang="en-US"/>
              <a:t>Summarize the points given on the slide.</a:t>
            </a:r>
            <a:endParaRPr/>
          </a:p>
        </p:txBody>
      </p:sp>
      <p:sp>
        <p:nvSpPr>
          <p:cNvPr id="5419" name="Google Shape;5419;p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lvl="1" indent="-342900">
              <a:lnSpc>
                <a:spcPct val="114000"/>
              </a:lnSpc>
              <a:spcBef>
                <a:spcPct val="0"/>
              </a:spcBef>
              <a:spcAft>
                <a:spcPct val="0"/>
              </a:spcAft>
              <a:buSzPts val="2200"/>
              <a:buFont typeface="Arial"/>
              <a:buChar char="•"/>
            </a:pPr>
            <a:r>
              <a:rPr lang="en-US" sz="1200">
                <a:solidFill>
                  <a:srgbClr val="3F3F3F"/>
                </a:solidFill>
                <a:latin typeface="Open Sans"/>
                <a:ea typeface="Open Sans"/>
                <a:cs typeface="Open Sans"/>
              </a:rPr>
              <a:t>Explain Enterprise Extended mode</a:t>
            </a:r>
          </a:p>
          <a:p>
            <a:pPr marL="342900" lvl="1" indent="-342900">
              <a:lnSpc>
                <a:spcPct val="114000"/>
              </a:lnSpc>
              <a:spcBef>
                <a:spcPct val="0"/>
              </a:spcBef>
              <a:spcAft>
                <a:spcPct val="0"/>
              </a:spcAft>
              <a:buSzPts val="2200"/>
              <a:buFont typeface="Arial"/>
              <a:buChar char="•"/>
            </a:pPr>
            <a:r>
              <a:rPr lang="en-US" sz="1200">
                <a:solidFill>
                  <a:srgbClr val="3F3F3F"/>
                </a:solidFill>
                <a:latin typeface="Open Sans"/>
                <a:ea typeface="Open Sans"/>
                <a:cs typeface="Open Sans"/>
              </a:rPr>
              <a:t>Enterprise extended infrastructure occurs when multiple wireless access points (WAPs) are used to connect a large physical area to the same wired network</a:t>
            </a:r>
            <a:r>
              <a:rPr lang="en-US" sz="1600"/>
              <a:t>.</a:t>
            </a:r>
          </a:p>
          <a:p>
            <a:pPr marL="342900" lvl="1" indent="-342900">
              <a:lnSpc>
                <a:spcPct val="114000"/>
              </a:lnSpc>
              <a:spcBef>
                <a:spcPct val="0"/>
              </a:spcBef>
              <a:spcAft>
                <a:spcPct val="0"/>
              </a:spcAft>
              <a:buSzPts val="2200"/>
              <a:buFont typeface="Arial"/>
              <a:buChar char="•"/>
            </a:pPr>
            <a:r>
              <a:rPr lang="en-US" sz="1200">
                <a:solidFill>
                  <a:srgbClr val="3F3F3F"/>
                </a:solidFill>
                <a:latin typeface="Open Sans"/>
                <a:ea typeface="Open Sans"/>
                <a:cs typeface="Open Sans"/>
              </a:rPr>
              <a:t>Enterprise extended mode is designed for large-scale Wi-Fi deployments, typically used in businesses, schools, or other organizations with extensive areas to cover</a:t>
            </a:r>
            <a:endParaRPr lang="en-IN" sz="1200">
              <a:solidFill>
                <a:srgbClr val="3F3F3F"/>
              </a:solidFill>
              <a:latin typeface="Open Sans"/>
              <a:ea typeface="Open Sans"/>
              <a:cs typeface="Open Sans"/>
            </a:endParaRPr>
          </a:p>
          <a:p>
            <a:pPr lvl="1">
              <a:lnSpc>
                <a:spcPct val="114000"/>
              </a:lnSpc>
              <a:spcBef>
                <a:spcPct val="0"/>
              </a:spcBef>
              <a:spcAft>
                <a:spcPct val="0"/>
              </a:spcAft>
              <a:buSzPts val="2200"/>
            </a:pPr>
            <a:endParaRPr lang="en-IN" sz="1200">
              <a:solidFill>
                <a:srgbClr val="3F3F3F"/>
              </a:solidFill>
              <a:latin typeface="Open Sans"/>
              <a:ea typeface="Open Sans"/>
              <a:cs typeface="Open Sans"/>
            </a:endParaRPr>
          </a:p>
          <a:p>
            <a:pPr marL="0" lvl="0" indent="0" algn="l" rtl="0">
              <a:lnSpc>
                <a:spcPct val="100000"/>
              </a:lnSpc>
              <a:spcBef>
                <a:spcPct val="0"/>
              </a:spcBef>
              <a:spcAft>
                <a:spcPct val="0"/>
              </a:spcAft>
              <a:buSzPts val="1400"/>
              <a:buNone/>
            </a:pPr>
            <a:endParaRPr/>
          </a:p>
        </p:txBody>
      </p:sp>
      <p:sp>
        <p:nvSpPr>
          <p:cNvPr id="649" name="Google Shape;649;p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145029"/>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7"/>
        <p:cNvGrpSpPr/>
        <p:nvPr/>
      </p:nvGrpSpPr>
      <p:grpSpPr>
        <a:xfrm>
          <a:off x="0" y="0"/>
          <a:ext cx="0" cy="0"/>
          <a:chOff x="0" y="0"/>
          <a:chExt cx="0" cy="0"/>
        </a:xfrm>
      </p:grpSpPr>
      <p:sp>
        <p:nvSpPr>
          <p:cNvPr id="5418" name="Google Shape;5418;p2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r>
              <a:rPr lang="en-US"/>
              <a:t>Summarize the points given on the slide.</a:t>
            </a:r>
            <a:endParaRPr/>
          </a:p>
        </p:txBody>
      </p:sp>
      <p:sp>
        <p:nvSpPr>
          <p:cNvPr id="5419" name="Google Shape;5419;p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6838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In the above diagram: Wireless clients are connected to multiple wireless access points  which represent one big Wifi network that further extends the wireless connectivity to the wired network</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3555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Trainer Notes:</a:t>
            </a:r>
          </a:p>
          <a:p>
            <a:pPr marL="0" lvl="0" indent="0" algn="l" rtl="0">
              <a:lnSpc>
                <a:spcPct val="100000"/>
              </a:lnSpc>
              <a:spcBef>
                <a:spcPct val="0"/>
              </a:spcBef>
              <a:spcAft>
                <a:spcPct val="0"/>
              </a:spcAft>
              <a:buSzPts val="1400"/>
              <a:buNone/>
            </a:pPr>
            <a:endParaRPr lang="en-US"/>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a:solidFill>
                  <a:srgbClr val="3F3F3F"/>
                </a:solidFill>
                <a:latin typeface="Open Sans"/>
                <a:ea typeface="Open Sans"/>
                <a:cs typeface="Open Sans"/>
              </a:rPr>
              <a:t>Bridge mode infrastructure occurs when a  wireless connection is used to link two wired networks. This often uses dedicated wireless bridges and is used when wired bridges are inconvenient, such as when linking networks between floors or buildings.</a:t>
            </a:r>
          </a:p>
          <a:p>
            <a:pPr marL="0" lvl="0" indent="0" algn="l" rtl="0">
              <a:lnSpc>
                <a:spcPct val="100000"/>
              </a:lnSpc>
              <a:spcBef>
                <a:spcPct val="0"/>
              </a:spcBef>
              <a:spcAft>
                <a:spcPct val="0"/>
              </a:spcAft>
              <a:buSzPts val="1400"/>
              <a:buNone/>
            </a:pPr>
            <a:endParaRPr/>
          </a:p>
        </p:txBody>
      </p:sp>
      <p:sp>
        <p:nvSpPr>
          <p:cNvPr id="649" name="Google Shape;649;p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61654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In the above slide, two LANs are connected through wireless access point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8846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Trainer Notes:</a:t>
            </a:r>
          </a:p>
          <a:p>
            <a:pPr marL="0" lvl="0" indent="0" algn="l" rtl="0">
              <a:lnSpc>
                <a:spcPct val="100000"/>
              </a:lnSpc>
              <a:spcBef>
                <a:spcPct val="0"/>
              </a:spcBef>
              <a:spcAft>
                <a:spcPct val="0"/>
              </a:spcAft>
              <a:buSzPts val="1400"/>
              <a:buNone/>
            </a:pPr>
            <a:endParaRPr lang="en-US"/>
          </a:p>
          <a:p>
            <a:pPr marL="0" lvl="0" indent="0" algn="l" rtl="0">
              <a:lnSpc>
                <a:spcPct val="100000"/>
              </a:lnSpc>
              <a:spcBef>
                <a:spcPct val="0"/>
              </a:spcBef>
              <a:spcAft>
                <a:spcPct val="0"/>
              </a:spcAft>
              <a:buSzPts val="1400"/>
              <a:buNone/>
            </a:pPr>
            <a:r>
              <a:rPr lang="en-US"/>
              <a:t>SSID stands for </a:t>
            </a:r>
            <a:r>
              <a:rPr lang="en-US" b="1"/>
              <a:t>Service Set Identifier</a:t>
            </a:r>
            <a:r>
              <a:rPr lang="en-US"/>
              <a:t>. In simpler terms, it's the name of your Wi-Fi network. It's like a label that your wireless router broadcasts so that nearby devices, like laptops and smartphones, can identify and connect to it</a:t>
            </a:r>
            <a:endParaRPr/>
          </a:p>
        </p:txBody>
      </p:sp>
      <p:sp>
        <p:nvSpPr>
          <p:cNvPr id="649" name="Google Shape;649;p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394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US"/>
              <a:t>Service set identifier:</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Change the default SSID otherwise it will disclose the vendor and make to hackes</a:t>
            </a:r>
          </a:p>
          <a:p>
            <a:pPr marL="0" lvl="0" indent="0" algn="l" rtl="0">
              <a:lnSpc>
                <a:spcPct val="100000"/>
              </a:lnSpc>
              <a:spcBef>
                <a:spcPts val="0"/>
              </a:spcBef>
              <a:spcAft>
                <a:spcPts val="0"/>
              </a:spcAft>
              <a:buSzPts val="1400"/>
              <a:buNone/>
            </a:pPr>
            <a:r>
              <a:rPr lang="en-US"/>
              <a:t>Disable SSID broadcast- It will prevent your wifi network from getting exposed </a:t>
            </a:r>
          </a:p>
          <a:p>
            <a:pPr marL="0" lvl="0" indent="0" algn="l" rtl="0">
              <a:lnSpc>
                <a:spcPct val="100000"/>
              </a:lnSpc>
              <a:spcBef>
                <a:spcPts val="0"/>
              </a:spcBef>
              <a:spcAft>
                <a:spcPts val="0"/>
              </a:spcAft>
              <a:buSzPts val="1400"/>
              <a:buNone/>
            </a:pPr>
            <a:r>
              <a:rPr lang="en-US"/>
              <a:t>Use reliable authentication mechanism to authenticate users</a:t>
            </a:r>
          </a:p>
          <a:p>
            <a:pPr marL="0" lvl="0" indent="0" algn="l" rtl="0">
              <a:lnSpc>
                <a:spcPct val="100000"/>
              </a:lnSpc>
              <a:spcBef>
                <a:spcPts val="0"/>
              </a:spcBef>
              <a:spcAft>
                <a:spcPts val="0"/>
              </a:spcAft>
              <a:buSzPts val="1400"/>
              <a:buNone/>
            </a:pPr>
            <a:r>
              <a:rPr lang="en-US"/>
              <a:t>Use strong encryption to encrypt data between WIFI client and network</a:t>
            </a:r>
          </a:p>
        </p:txBody>
      </p:sp>
      <p:sp>
        <p:nvSpPr>
          <p:cNvPr id="485" name="Google Shape;48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93920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Trainer Notes:</a:t>
            </a:r>
          </a:p>
          <a:p>
            <a:pPr marL="0" lvl="0" indent="0" algn="l" rtl="0">
              <a:lnSpc>
                <a:spcPct val="100000"/>
              </a:lnSpc>
              <a:spcBef>
                <a:spcPct val="0"/>
              </a:spcBef>
              <a:spcAft>
                <a:spcPct val="0"/>
              </a:spcAft>
              <a:buSzPts val="1400"/>
              <a:buNone/>
            </a:pPr>
            <a:endParaRPr lang="en-US"/>
          </a:p>
          <a:p>
            <a:pPr marL="0" lvl="0" indent="0" algn="l" rtl="0">
              <a:lnSpc>
                <a:spcPct val="100000"/>
              </a:lnSpc>
              <a:spcBef>
                <a:spcPct val="0"/>
              </a:spcBef>
              <a:spcAft>
                <a:spcPct val="0"/>
              </a:spcAft>
              <a:buSzPts val="1400"/>
              <a:buNone/>
            </a:pPr>
            <a:r>
              <a:rPr lang="en-US" sz="1200">
                <a:solidFill>
                  <a:srgbClr val="3F3F3F"/>
                </a:solidFill>
                <a:latin typeface="Open Sans"/>
                <a:ea typeface="Open Sans"/>
                <a:cs typeface="Open Sans"/>
              </a:rPr>
              <a:t>Wireless networks are more vulnerable to attacks than wired networks, as data travels through the airwaves as radio waves, making it easier for attackers to intercept or eavesdrop on information</a:t>
            </a:r>
            <a:endParaRPr/>
          </a:p>
        </p:txBody>
      </p:sp>
      <p:sp>
        <p:nvSpPr>
          <p:cNvPr id="649" name="Google Shape;649;p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2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what is Baseline</a:t>
            </a:r>
          </a:p>
          <a:p>
            <a:endParaRPr lang="en-US"/>
          </a:p>
          <a:p>
            <a:r>
              <a:rPr lang="en-US"/>
              <a:t>A </a:t>
            </a:r>
            <a:r>
              <a:rPr lang="en-US" b="1"/>
              <a:t>security baseline</a:t>
            </a:r>
            <a:r>
              <a:rPr lang="en-US"/>
              <a:t> is a set of minimum security configurations, policies, and procedures designed to protect an information system or network. It serves as a foundational standard for achieving a secure environment.</a:t>
            </a:r>
          </a:p>
          <a:p>
            <a:endParaRPr lang="en-US"/>
          </a:p>
          <a:p>
            <a:r>
              <a:rPr lang="en-US" sz="1200">
                <a:solidFill>
                  <a:srgbClr val="3F3F3F"/>
                </a:solidFill>
                <a:latin typeface="Open Sans"/>
                <a:ea typeface="Open Sans"/>
                <a:cs typeface="Open Sans"/>
              </a:rPr>
              <a:t>Implemented secure baselines offer a reliable starting point from which to harden targets against potential vulnerabilities.</a:t>
            </a:r>
          </a:p>
          <a:p>
            <a:endParaRPr lang="en-US" sz="1200">
              <a:solidFill>
                <a:srgbClr val="3F3F3F"/>
              </a:solidFill>
              <a:latin typeface="Open Sans"/>
              <a:ea typeface="Open Sans"/>
              <a:cs typeface="Open Sans"/>
            </a:endParaRPr>
          </a:p>
          <a:p>
            <a:r>
              <a:rPr lang="en-US" sz="1200">
                <a:solidFill>
                  <a:srgbClr val="3F3F3F"/>
                </a:solidFill>
                <a:latin typeface="Open Sans"/>
                <a:ea typeface="Open Sans"/>
                <a:cs typeface="Open Sans"/>
              </a:rPr>
              <a:t>A security baseline is a defined standard representing a secure and approved configuration or state, serving as a benchmark to compare the current system state. This baseline ensures a consistent security posture, allowing for the identification of deviations, the measurement of adherence to security protocols, and the maintenance of compliance.</a:t>
            </a:r>
          </a:p>
          <a:p>
            <a:endParaRPr lang="en-US" sz="1200">
              <a:solidFill>
                <a:srgbClr val="3F3F3F"/>
              </a:solidFill>
              <a:latin typeface="Open Sans"/>
              <a:ea typeface="Open Sans"/>
              <a:cs typeface="Open Sans"/>
            </a:endParaRPr>
          </a:p>
          <a:p>
            <a:r>
              <a:rPr lang="en-US" sz="1200">
                <a:solidFill>
                  <a:srgbClr val="3F3F3F"/>
                </a:solidFill>
                <a:latin typeface="Open Sans"/>
                <a:ea typeface="Open Sans"/>
                <a:cs typeface="Open Sans"/>
              </a:rPr>
              <a:t>Advantages of Security baselines</a:t>
            </a:r>
          </a:p>
          <a:p>
            <a:endParaRPr lang="en-US" sz="1200">
              <a:solidFill>
                <a:srgbClr val="3F3F3F"/>
              </a:solidFill>
              <a:latin typeface="Open Sans"/>
              <a:ea typeface="Open Sans"/>
              <a:cs typeface="Open Sans"/>
            </a:endParaRPr>
          </a:p>
          <a:p>
            <a:r>
              <a:rPr lang="en-US" sz="1200">
                <a:solidFill>
                  <a:srgbClr val="3F3F3F"/>
                </a:solidFill>
                <a:latin typeface="Open Sans"/>
                <a:ea typeface="Open Sans"/>
                <a:cs typeface="Open Sans"/>
              </a:rPr>
              <a:t>Maintained Consistency-Help in maintaining consistency across the infrastructure</a:t>
            </a:r>
          </a:p>
          <a:p>
            <a:r>
              <a:rPr lang="en-US" sz="1200">
                <a:solidFill>
                  <a:srgbClr val="3F3F3F"/>
                </a:solidFill>
                <a:latin typeface="Open Sans"/>
                <a:ea typeface="Open Sans"/>
                <a:cs typeface="Open Sans"/>
              </a:rPr>
              <a:t>Improved security ensures</a:t>
            </a:r>
            <a:r>
              <a:rPr lang="en-US"/>
              <a:t> consistent security practices across different systems and environments.</a:t>
            </a:r>
            <a:endParaRPr lang="en-US" sz="1200">
              <a:solidFill>
                <a:srgbClr val="3F3F3F"/>
              </a:solidFill>
              <a:latin typeface="Open Sans"/>
              <a:ea typeface="Open Sans"/>
              <a:cs typeface="Open Sans"/>
            </a:endParaRPr>
          </a:p>
          <a:p>
            <a:r>
              <a:rPr lang="en-US" sz="1200">
                <a:solidFill>
                  <a:srgbClr val="3F3F3F"/>
                </a:solidFill>
                <a:latin typeface="Open Sans"/>
                <a:ea typeface="Open Sans"/>
                <a:cs typeface="Open Sans"/>
              </a:rPr>
              <a:t>Control Costs-Help in controlling costs as it maintaining standard controls across org</a:t>
            </a:r>
          </a:p>
          <a:p>
            <a:r>
              <a:rPr lang="en-US" sz="1200">
                <a:solidFill>
                  <a:srgbClr val="3F3F3F"/>
                </a:solidFill>
                <a:latin typeface="Open Sans"/>
                <a:ea typeface="Open Sans"/>
                <a:cs typeface="Open Sans"/>
              </a:rPr>
              <a:t>Compliance: </a:t>
            </a:r>
            <a:r>
              <a:rPr lang="en-US"/>
              <a:t>Demonstrates adherence to industry regulations and standards.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26930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r>
              <a:rPr lang="en-IN"/>
              <a:t>Evil Twin Tower- </a:t>
            </a:r>
            <a:r>
              <a:rPr lang="en-US"/>
              <a:t>Attackers create a fake Wi-Fi network with a name similar to a legitimate network (e.g., "Coffee </a:t>
            </a:r>
            <a:r>
              <a:rPr lang="en-US" err="1"/>
              <a:t>Shop_Guest</a:t>
            </a:r>
            <a:r>
              <a:rPr lang="en-US"/>
              <a:t>" instead of "Coffee Shop Guest"). When users connect to the fake network, attackers can steal their data or redirect them to malicious websites.</a:t>
            </a:r>
          </a:p>
          <a:p>
            <a:pPr marL="0" lvl="0" indent="0" algn="l" rtl="0">
              <a:lnSpc>
                <a:spcPct val="100000"/>
              </a:lnSpc>
              <a:spcBef>
                <a:spcPts val="0"/>
              </a:spcBef>
              <a:spcAft>
                <a:spcPts val="0"/>
              </a:spcAft>
              <a:buSzPts val="1400"/>
              <a:buNone/>
            </a:pPr>
            <a:endParaRPr lang="en-US"/>
          </a:p>
          <a:p>
            <a:pPr lvl="0"/>
            <a:r>
              <a:rPr lang="en-US"/>
              <a:t>Eavesdropping- This</a:t>
            </a:r>
            <a:r>
              <a:rPr lang="en-US" sz="1200">
                <a:solidFill>
                  <a:srgbClr val="3F3F3F"/>
                </a:solidFill>
                <a:latin typeface="Open Sans"/>
                <a:ea typeface="Open Sans"/>
                <a:cs typeface="Open Sans"/>
              </a:rPr>
              <a:t> is a passive attack where attackers use tools like packet sniffers to capture data packets traveling over the airwaves. These packets can contain sensitive information such as login credentials, emails, or financial data if not properly encrypted.</a:t>
            </a:r>
          </a:p>
          <a:p>
            <a:pPr lvl="0"/>
            <a:endParaRPr lang="en-US" sz="1200">
              <a:solidFill>
                <a:srgbClr val="3F3F3F"/>
              </a:solidFill>
              <a:latin typeface="Open Sans"/>
              <a:ea typeface="Open Sans"/>
              <a:cs typeface="Open Sans"/>
            </a:endParaRPr>
          </a:p>
          <a:p>
            <a:pPr lvl="0"/>
            <a:r>
              <a:rPr lang="en-US" sz="1200">
                <a:solidFill>
                  <a:srgbClr val="3F3F3F"/>
                </a:solidFill>
                <a:latin typeface="Open Sans"/>
                <a:ea typeface="Open Sans"/>
                <a:cs typeface="Open Sans"/>
              </a:rPr>
              <a:t>Jamming-</a:t>
            </a:r>
            <a:r>
              <a:rPr lang="en-US"/>
              <a:t>A jamming </a:t>
            </a:r>
            <a:r>
              <a:rPr lang="en-US" err="1"/>
              <a:t>wifi</a:t>
            </a:r>
            <a:r>
              <a:rPr lang="en-US"/>
              <a:t> attack disrupts or entirely blocks legitimate Wi-Fi communication by flooding the network with radio signals. It's like someone yelling loudly in a crowded room, making it impossible to have a normal conversation</a:t>
            </a: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IN"/>
          </a:p>
          <a:p>
            <a:pPr marL="0" marR="0" lvl="0" indent="0" algn="l" rtl="0">
              <a:lnSpc>
                <a:spcPct val="114000"/>
              </a:lnSpc>
              <a:spcBef>
                <a:spcPts val="1000"/>
              </a:spcBef>
              <a:spcAft>
                <a:spcPts val="0"/>
              </a:spcAft>
              <a:buClr>
                <a:srgbClr val="3F3F3F"/>
              </a:buClr>
              <a:buSzPts val="2200"/>
              <a:buFont typeface="Open Sans"/>
              <a:buNone/>
            </a:pPr>
            <a:endParaRPr lang="en-US"/>
          </a:p>
          <a:p>
            <a:pPr marL="0" marR="0" lvl="0" indent="0" algn="l" rtl="0">
              <a:lnSpc>
                <a:spcPct val="114000"/>
              </a:lnSpc>
              <a:spcBef>
                <a:spcPts val="1000"/>
              </a:spcBef>
              <a:spcAft>
                <a:spcPts val="0"/>
              </a:spcAft>
              <a:buClr>
                <a:srgbClr val="3F3F3F"/>
              </a:buClr>
              <a:buSzPts val="2200"/>
              <a:buFont typeface="Open Sans"/>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6338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a:t>Denial of Service Attack-</a:t>
            </a:r>
            <a:r>
              <a:rPr lang="en-US" sz="1200">
                <a:solidFill>
                  <a:srgbClr val="3F3F3F"/>
                </a:solidFill>
                <a:latin typeface="Open Sans"/>
                <a:ea typeface="Open Sans"/>
                <a:cs typeface="Open Sans"/>
              </a:rPr>
              <a:t>Attackers flood a network with bogus traffic, overwhelming it and making it unavailable to legitimate users. This can disrupt operations for businesses or organizations relying on the network.. </a:t>
            </a: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IN"/>
          </a:p>
          <a:p>
            <a:pPr marL="342000" indent="-342000">
              <a:lnSpc>
                <a:spcPct val="114000"/>
              </a:lnSpc>
              <a:spcBef>
                <a:spcPts val="1000"/>
              </a:spcBef>
              <a:buClr>
                <a:srgbClr val="3F3F3F"/>
              </a:buClr>
              <a:buSzPts val="2200"/>
              <a:buFont typeface="Arial"/>
              <a:buChar char="•"/>
            </a:pPr>
            <a:r>
              <a:rPr lang="en-IN"/>
              <a:t>Disassociation-</a:t>
            </a:r>
            <a:r>
              <a:rPr lang="en-US" sz="1200">
                <a:solidFill>
                  <a:srgbClr val="3F3F3F"/>
                </a:solidFill>
                <a:latin typeface="Open Sans"/>
                <a:ea typeface="Open Sans"/>
                <a:cs typeface="Open Sans"/>
              </a:rPr>
              <a:t>Disassociation attacks against a wireless system are attacks designed to disassociate a host from the wireless access point, and from the wireless network. A disassociation attack, also known as a de-authentication attack, targets the connection between a device and a Wi-Fi network and disconnect the users from network.</a:t>
            </a:r>
          </a:p>
          <a:p>
            <a:pPr marL="342000" indent="-342000">
              <a:lnSpc>
                <a:spcPct val="114000"/>
              </a:lnSpc>
              <a:spcBef>
                <a:spcPts val="1000"/>
              </a:spcBef>
              <a:buClr>
                <a:srgbClr val="3F3F3F"/>
              </a:buClr>
              <a:buSzPts val="2200"/>
              <a:buFont typeface="Arial"/>
              <a:buChar char="•"/>
            </a:pPr>
            <a:endParaRPr lang="en-US" sz="1200">
              <a:solidFill>
                <a:srgbClr val="3F3F3F"/>
              </a:solidFill>
              <a:latin typeface="Open Sans"/>
              <a:ea typeface="Open Sans"/>
              <a:cs typeface="Open Sans"/>
            </a:endParaRPr>
          </a:p>
          <a:p>
            <a:pPr marL="342000" indent="-342000">
              <a:lnSpc>
                <a:spcPct val="114000"/>
              </a:lnSpc>
              <a:spcBef>
                <a:spcPts val="1000"/>
              </a:spcBef>
              <a:buClr>
                <a:srgbClr val="3F3F3F"/>
              </a:buClr>
              <a:buSzPts val="2200"/>
              <a:buFont typeface="Arial"/>
              <a:buChar char="•"/>
            </a:pPr>
            <a:r>
              <a:rPr lang="en-US" sz="1200">
                <a:solidFill>
                  <a:srgbClr val="3F3F3F"/>
                </a:solidFill>
                <a:latin typeface="Open Sans"/>
                <a:ea typeface="Open Sans"/>
                <a:cs typeface="Open Sans"/>
              </a:rPr>
              <a:t>War Driving-It is searching for Wi-Fi wireless networks, usually from a moving vehicle, using a laptop or smartphone.  It involves slowly driving around an area to locate Wi-Fi signals. This can be done by an individual or with one person driving and others searching for wireless networks.</a:t>
            </a:r>
            <a:endParaRPr lang="en-IN" sz="1050">
              <a:solidFill>
                <a:srgbClr val="3F3F3F"/>
              </a:solidFill>
              <a:latin typeface="Open Sans"/>
              <a:ea typeface="Open Sans"/>
              <a:cs typeface="Open Sans"/>
            </a:endParaRPr>
          </a:p>
          <a:p>
            <a:pPr marL="342000" indent="-342000">
              <a:lnSpc>
                <a:spcPct val="114000"/>
              </a:lnSpc>
              <a:spcBef>
                <a:spcPts val="1000"/>
              </a:spcBef>
              <a:buClr>
                <a:srgbClr val="3F3F3F"/>
              </a:buClr>
              <a:buSzPts val="2200"/>
              <a:buFont typeface="Arial"/>
              <a:buChar char="•"/>
            </a:pP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IN"/>
          </a:p>
          <a:p>
            <a:pPr marL="0" marR="0" lvl="0" indent="0" algn="l" rtl="0">
              <a:lnSpc>
                <a:spcPct val="114000"/>
              </a:lnSpc>
              <a:spcBef>
                <a:spcPts val="1000"/>
              </a:spcBef>
              <a:spcAft>
                <a:spcPts val="0"/>
              </a:spcAft>
              <a:buClr>
                <a:srgbClr val="3F3F3F"/>
              </a:buClr>
              <a:buSzPts val="2200"/>
              <a:buFont typeface="Open Sans"/>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68286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Trainer Notes:</a:t>
            </a:r>
          </a:p>
          <a:p>
            <a:pPr marL="0" lvl="0" indent="0" algn="l" rtl="0">
              <a:lnSpc>
                <a:spcPct val="100000"/>
              </a:lnSpc>
              <a:spcBef>
                <a:spcPct val="0"/>
              </a:spcBef>
              <a:spcAft>
                <a:spcPct val="0"/>
              </a:spcAft>
              <a:buSzPts val="1400"/>
              <a:buNone/>
            </a:pPr>
            <a:endParaRPr lang="en-US"/>
          </a:p>
          <a:p>
            <a:pPr marL="457200" lvl="1" indent="-457200">
              <a:buFont typeface="Arial"/>
              <a:buChar char="•"/>
            </a:pPr>
            <a:r>
              <a:rPr lang="en-US" sz="1200">
                <a:solidFill>
                  <a:srgbClr val="3F3F3F"/>
                </a:solidFill>
                <a:latin typeface="Open Sans"/>
                <a:ea typeface="Open Sans"/>
                <a:cs typeface="Open Sans"/>
              </a:rPr>
              <a:t> Wi-Fi security is crucial to safeguard your personal data and prevent </a:t>
            </a:r>
            <a:r>
              <a:rPr lang="en-US" sz="1200" err="1">
                <a:solidFill>
                  <a:srgbClr val="3F3F3F"/>
                </a:solidFill>
                <a:latin typeface="Open Sans"/>
                <a:ea typeface="Open Sans"/>
                <a:cs typeface="Open Sans"/>
              </a:rPr>
              <a:t>unauthorised</a:t>
            </a:r>
            <a:r>
              <a:rPr lang="en-US" sz="1200">
                <a:solidFill>
                  <a:srgbClr val="3F3F3F"/>
                </a:solidFill>
                <a:latin typeface="Open Sans"/>
                <a:ea typeface="Open Sans"/>
                <a:cs typeface="Open Sans"/>
              </a:rPr>
              <a:t> access to your network.• Wi-Fi security is a multifaceted approach to protecting your wireless network from unauthorized access and data breaches which are discussed further</a:t>
            </a:r>
          </a:p>
        </p:txBody>
      </p:sp>
      <p:sp>
        <p:nvSpPr>
          <p:cNvPr id="649" name="Google Shape;649;p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83399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Encrypt the communication between user and WIFI access point</a:t>
            </a:r>
          </a:p>
          <a:p>
            <a:pPr marL="0" lvl="0" indent="0" algn="l" rtl="0">
              <a:lnSpc>
                <a:spcPct val="100000"/>
              </a:lnSpc>
              <a:spcBef>
                <a:spcPts val="0"/>
              </a:spcBef>
              <a:spcAft>
                <a:spcPts val="0"/>
              </a:spcAft>
              <a:buSzPts val="1400"/>
              <a:buNone/>
            </a:pPr>
            <a:r>
              <a:rPr lang="en-US"/>
              <a:t>Authenticate the users , use strong authentication mechanism, WPA2 and WPA3 are strong</a:t>
            </a:r>
          </a:p>
          <a:p>
            <a:pPr marL="0" lvl="0" indent="0" algn="l" rtl="0">
              <a:lnSpc>
                <a:spcPct val="100000"/>
              </a:lnSpc>
              <a:spcBef>
                <a:spcPts val="0"/>
              </a:spcBef>
              <a:spcAft>
                <a:spcPts val="0"/>
              </a:spcAft>
              <a:buSzPts val="1400"/>
              <a:buNone/>
            </a:pPr>
            <a:r>
              <a:rPr lang="en-US"/>
              <a:t>Turn off SSID broadcast, which will hide the presence of </a:t>
            </a:r>
            <a:r>
              <a:rPr lang="en-US" err="1"/>
              <a:t>wifi</a:t>
            </a:r>
            <a:r>
              <a:rPr lang="en-US"/>
              <a:t>.</a:t>
            </a:r>
          </a:p>
          <a:p>
            <a:pPr marL="0" lvl="0" indent="0" algn="l" rtl="0">
              <a:lnSpc>
                <a:spcPct val="100000"/>
              </a:lnSpc>
              <a:spcBef>
                <a:spcPts val="0"/>
              </a:spcBef>
              <a:spcAft>
                <a:spcPts val="0"/>
              </a:spcAft>
              <a:buSzPts val="1400"/>
              <a:buNone/>
            </a:pPr>
            <a:r>
              <a:rPr lang="en-US"/>
              <a:t>Use Antivirus, antispyware and Firewall</a:t>
            </a:r>
            <a:endParaRPr/>
          </a:p>
        </p:txBody>
      </p:sp>
      <p:sp>
        <p:nvSpPr>
          <p:cNvPr id="441" name="Google Shape;44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312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Trainer Notes:</a:t>
            </a:r>
          </a:p>
          <a:p>
            <a:pPr marL="0" lvl="0" indent="0" algn="l" rtl="0">
              <a:lnSpc>
                <a:spcPct val="100000"/>
              </a:lnSpc>
              <a:spcBef>
                <a:spcPct val="0"/>
              </a:spcBef>
              <a:spcAft>
                <a:spcPct val="0"/>
              </a:spcAft>
              <a:buSzPts val="1400"/>
              <a:buNone/>
            </a:pPr>
            <a:endParaRPr lang="en-US"/>
          </a:p>
          <a:p>
            <a:pPr marL="457200" lvl="1" indent="-457200">
              <a:buFont typeface="Arial"/>
              <a:buChar char="•"/>
            </a:pPr>
            <a:r>
              <a:rPr lang="en-US" sz="1200">
                <a:solidFill>
                  <a:srgbClr val="3F3F3F"/>
                </a:solidFill>
                <a:latin typeface="Open Sans"/>
                <a:ea typeface="Open Sans"/>
                <a:cs typeface="Open Sans"/>
              </a:rPr>
              <a:t>A Wi-Fi encryption protocol is a set of rules and procedures used to scramble data transmitted over a wireless network, making it unreadable to </a:t>
            </a:r>
            <a:r>
              <a:rPr lang="en-US" sz="1200" err="1">
                <a:solidFill>
                  <a:srgbClr val="3F3F3F"/>
                </a:solidFill>
                <a:latin typeface="Open Sans"/>
                <a:ea typeface="Open Sans"/>
                <a:cs typeface="Open Sans"/>
              </a:rPr>
              <a:t>unauthorised</a:t>
            </a:r>
            <a:r>
              <a:rPr lang="en-US" sz="1200">
                <a:solidFill>
                  <a:srgbClr val="3F3F3F"/>
                </a:solidFill>
                <a:latin typeface="Open Sans"/>
                <a:ea typeface="Open Sans"/>
                <a:cs typeface="Open Sans"/>
              </a:rPr>
              <a:t> individuals.</a:t>
            </a:r>
          </a:p>
          <a:p>
            <a:pPr marL="457200" lvl="1" indent="-457200">
              <a:buFont typeface="Arial"/>
              <a:buChar char="•"/>
            </a:pPr>
            <a:r>
              <a:rPr lang="en-US" sz="1200">
                <a:solidFill>
                  <a:srgbClr val="3F3F3F"/>
                </a:solidFill>
                <a:latin typeface="Open Sans"/>
                <a:ea typeface="Open Sans"/>
                <a:cs typeface="Open Sans"/>
              </a:rPr>
              <a:t> Wi-Fi encryption protocols are essential for safeguarding your wireless network from </a:t>
            </a:r>
            <a:r>
              <a:rPr lang="en-US" sz="1200" err="1">
                <a:solidFill>
                  <a:srgbClr val="3F3F3F"/>
                </a:solidFill>
                <a:latin typeface="Open Sans"/>
                <a:ea typeface="Open Sans"/>
                <a:cs typeface="Open Sans"/>
              </a:rPr>
              <a:t>unauthorised</a:t>
            </a:r>
            <a:r>
              <a:rPr lang="en-US" sz="1200">
                <a:solidFill>
                  <a:srgbClr val="3F3F3F"/>
                </a:solidFill>
                <a:latin typeface="Open Sans"/>
                <a:ea typeface="Open Sans"/>
                <a:cs typeface="Open Sans"/>
              </a:rPr>
              <a:t> access and data breaches.</a:t>
            </a:r>
          </a:p>
        </p:txBody>
      </p:sp>
      <p:sp>
        <p:nvSpPr>
          <p:cNvPr id="649" name="Google Shape;649;p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6570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1"/>
        <p:cNvGrpSpPr/>
        <p:nvPr/>
      </p:nvGrpSpPr>
      <p:grpSpPr>
        <a:xfrm>
          <a:off x="0" y="0"/>
          <a:ext cx="0" cy="0"/>
          <a:chOff x="0" y="0"/>
          <a:chExt cx="0" cy="0"/>
        </a:xfrm>
      </p:grpSpPr>
      <p:sp>
        <p:nvSpPr>
          <p:cNvPr id="4522" name="Google Shape;4522;p1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Secure Encryption Protocol</a:t>
            </a:r>
          </a:p>
          <a:p>
            <a:pPr marL="457200" marR="0" lvl="0" indent="-228600" algn="l" rtl="0">
              <a:lnSpc>
                <a:spcPct val="100000"/>
              </a:lnSpc>
              <a:spcBef>
                <a:spcPts val="0"/>
              </a:spcBef>
              <a:spcAft>
                <a:spcPts val="0"/>
              </a:spcAft>
              <a:buClr>
                <a:srgbClr val="000000"/>
              </a:buClr>
              <a:buSzPts val="1400"/>
              <a:buFont typeface="Arial"/>
              <a:buNone/>
            </a:pPr>
            <a:endParaRPr lang="en-US"/>
          </a:p>
          <a:p>
            <a:pPr marL="342900">
              <a:buSzPts val="2200"/>
            </a:pPr>
            <a:r>
              <a:rPr lang="en-US"/>
              <a:t>Wired Equivalency Privacy-</a:t>
            </a:r>
            <a:r>
              <a:rPr lang="en-US" sz="1200">
                <a:solidFill>
                  <a:srgbClr val="3F3F3F"/>
                </a:solidFill>
                <a:latin typeface="Open Sans"/>
                <a:ea typeface="Open Sans"/>
                <a:cs typeface="Open Sans"/>
              </a:rPr>
              <a:t>Wired Equivalent Privacy is defined by the IEEE 802.11 standard.  </a:t>
            </a:r>
            <a:r>
              <a:rPr lang="en-GB" sz="1200">
                <a:solidFill>
                  <a:srgbClr val="3F3F3F"/>
                </a:solidFill>
                <a:latin typeface="Open Sans"/>
                <a:ea typeface="Open Sans"/>
                <a:cs typeface="Open Sans"/>
              </a:rPr>
              <a:t>WEP was designed to prevent hackers from snooping on wireless data as it was transmitted between clients and access points (APs). </a:t>
            </a:r>
            <a:r>
              <a:rPr lang="en-US" sz="1200">
                <a:solidFill>
                  <a:srgbClr val="3F3F3F"/>
                </a:solidFill>
                <a:latin typeface="Open Sans"/>
                <a:ea typeface="Open Sans"/>
                <a:cs typeface="Open Sans"/>
              </a:rPr>
              <a:t>WEP uses a predefined shared secret key of 40 bits. A shared key is static and shared among all wireless access points and device interfaces. It uses RC4 algorithm.</a:t>
            </a:r>
          </a:p>
          <a:p>
            <a:pPr marL="342900">
              <a:buSzPts val="2200"/>
            </a:pPr>
            <a:endParaRPr lang="en-US" sz="1200">
              <a:solidFill>
                <a:srgbClr val="3F3F3F"/>
              </a:solidFill>
              <a:latin typeface="Open Sans"/>
              <a:ea typeface="Open Sans"/>
              <a:cs typeface="Open Sans"/>
            </a:endParaRPr>
          </a:p>
          <a:p>
            <a:pPr marL="342900" lvl="0">
              <a:buSzPts val="2200"/>
            </a:pPr>
            <a:r>
              <a:rPr lang="en-US" sz="1200">
                <a:solidFill>
                  <a:srgbClr val="3F3F3F"/>
                </a:solidFill>
                <a:latin typeface="Open Sans"/>
                <a:ea typeface="Open Sans"/>
                <a:cs typeface="Open Sans"/>
              </a:rPr>
              <a:t>WIFI Protected Access-WPA is an improvement over WEP because it does not encrypt all communications using the same static key. </a:t>
            </a:r>
          </a:p>
          <a:p>
            <a:pPr marL="342900" lvl="0">
              <a:buSzPts val="2200"/>
            </a:pPr>
            <a:r>
              <a:rPr lang="en-US" sz="1200">
                <a:solidFill>
                  <a:srgbClr val="3F3F3F"/>
                </a:solidFill>
                <a:latin typeface="Open Sans"/>
                <a:ea typeface="Open Sans"/>
                <a:cs typeface="Open Sans"/>
              </a:rPr>
              <a:t>Instead, it negotiates a unique key set with each host.  However, a single passphrase is used to </a:t>
            </a:r>
            <a:r>
              <a:rPr lang="en-US" sz="1200" err="1">
                <a:solidFill>
                  <a:srgbClr val="3F3F3F"/>
                </a:solidFill>
                <a:latin typeface="Open Sans"/>
                <a:ea typeface="Open Sans"/>
                <a:cs typeface="Open Sans"/>
              </a:rPr>
              <a:t>authorise</a:t>
            </a:r>
            <a:r>
              <a:rPr lang="en-US" sz="1200">
                <a:solidFill>
                  <a:srgbClr val="3F3F3F"/>
                </a:solidFill>
                <a:latin typeface="Open Sans"/>
                <a:ea typeface="Open Sans"/>
                <a:cs typeface="Open Sans"/>
              </a:rPr>
              <a:t> the association with the base station (i.e., allow a new client to set up a connection). If the passphrase is not long enough, it could be guessed.  Usually, 14  characters or more for the passphrase is recommended</a:t>
            </a:r>
          </a:p>
          <a:p>
            <a:pPr marL="342900">
              <a:buSzPts val="2200"/>
            </a:pPr>
            <a:endParaRPr lang="en-US" sz="1200">
              <a:solidFill>
                <a:srgbClr val="3F3F3F"/>
              </a:solidFill>
              <a:latin typeface="Open Sans"/>
              <a:ea typeface="Open Sans"/>
              <a:cs typeface="Open Sans"/>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523" name="Google Shape;4523;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47082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1"/>
        <p:cNvGrpSpPr/>
        <p:nvPr/>
      </p:nvGrpSpPr>
      <p:grpSpPr>
        <a:xfrm>
          <a:off x="0" y="0"/>
          <a:ext cx="0" cy="0"/>
          <a:chOff x="0" y="0"/>
          <a:chExt cx="0" cy="0"/>
        </a:xfrm>
      </p:grpSpPr>
      <p:sp>
        <p:nvSpPr>
          <p:cNvPr id="4522" name="Google Shape;4522;p1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a:buSzPts val="2200"/>
            </a:pPr>
            <a:r>
              <a:rPr lang="en-US"/>
              <a:t>WPA2-</a:t>
            </a:r>
            <a:r>
              <a:rPr lang="en-US" sz="1200">
                <a:solidFill>
                  <a:srgbClr val="3F3F3F"/>
                </a:solidFill>
                <a:latin typeface="Open Sans"/>
                <a:ea typeface="Open Sans"/>
                <a:cs typeface="Open Sans"/>
              </a:rPr>
              <a:t>It is a new method of securing wireless was developed that is still considered secure. This is the amendment known as 802.11i or WPA2. WPA2 uses the Advanced Encryption Standard (AES), considered much more secure than the encryption used in WEP and WPA (TKIP).WPA2 also introduced more seamless roaming, enabling clients to move from one AP to another on the same Wi-Fi network without having to reauthenticate.</a:t>
            </a:r>
          </a:p>
          <a:p>
            <a:pPr marL="342900">
              <a:buSzPts val="2200"/>
            </a:pPr>
            <a:endParaRPr lang="en-US" sz="1200">
              <a:solidFill>
                <a:srgbClr val="3F3F3F"/>
              </a:solidFill>
              <a:latin typeface="Open Sans"/>
              <a:ea typeface="Open Sans"/>
              <a:cs typeface="Open Sans"/>
            </a:endParaRPr>
          </a:p>
          <a:p>
            <a:pPr marL="342900" lvl="0">
              <a:buSzPts val="2200"/>
            </a:pPr>
            <a:r>
              <a:rPr lang="en-US" sz="1200">
                <a:solidFill>
                  <a:srgbClr val="3F3F3F"/>
                </a:solidFill>
                <a:latin typeface="Open Sans"/>
                <a:ea typeface="Open Sans"/>
                <a:cs typeface="Open Sans"/>
              </a:rPr>
              <a:t>WPA3-It also standardizes the 128-bit cryptographic suite and disallows obsolete security protocols. </a:t>
            </a:r>
          </a:p>
          <a:p>
            <a:pPr marL="342900" lvl="0">
              <a:buSzPts val="2200"/>
            </a:pPr>
            <a:endParaRPr lang="en-US" sz="1200">
              <a:solidFill>
                <a:srgbClr val="3F3F3F"/>
              </a:solidFill>
              <a:latin typeface="Open Sans"/>
              <a:ea typeface="Open Sans"/>
              <a:cs typeface="Open Sans"/>
            </a:endParaRPr>
          </a:p>
          <a:p>
            <a:pPr marL="342900" lvl="0">
              <a:buSzPts val="2200"/>
            </a:pPr>
            <a:r>
              <a:rPr lang="en-US" sz="1200">
                <a:solidFill>
                  <a:srgbClr val="3F3F3F"/>
                </a:solidFill>
                <a:latin typeface="Open Sans"/>
                <a:ea typeface="Open Sans"/>
                <a:cs typeface="Open Sans"/>
              </a:rPr>
              <a:t>WPA3-Personal uses CCMP-128 and AES-128. </a:t>
            </a:r>
          </a:p>
          <a:p>
            <a:pPr marL="342900" lvl="0">
              <a:buSzPts val="2200"/>
            </a:pPr>
            <a:r>
              <a:rPr lang="en-US" sz="1200">
                <a:solidFill>
                  <a:srgbClr val="3F3F3F"/>
                </a:solidFill>
                <a:latin typeface="Open Sans"/>
                <a:ea typeface="Open Sans"/>
                <a:cs typeface="Open Sans"/>
              </a:rPr>
              <a:t>It uses Simultaneous Authentication of Equals (SAE), which is a more secure key exchange method compared to WPA2's PSK mode, making it more resistant to password-cracking attempts. SAE also eliminates the reuse of encryption keys, requiring a new code with every interaction</a:t>
            </a:r>
          </a:p>
          <a:p>
            <a:pPr marL="342900">
              <a:buSzPts val="2200"/>
            </a:pPr>
            <a:endParaRPr lang="en-GB" sz="1200">
              <a:solidFill>
                <a:srgbClr val="3F3F3F"/>
              </a:solidFill>
              <a:latin typeface="Open Sans"/>
              <a:ea typeface="Open Sans"/>
              <a:cs typeface="Open Sans"/>
            </a:endParaRPr>
          </a:p>
          <a:p>
            <a:pPr marL="457200" marR="0" lvl="0" indent="-228600" algn="l" rtl="0">
              <a:lnSpc>
                <a:spcPct val="100000"/>
              </a:lnSpc>
              <a:spcBef>
                <a:spcPts val="0"/>
              </a:spcBef>
              <a:spcAft>
                <a:spcPts val="0"/>
              </a:spcAft>
              <a:buClr>
                <a:srgbClr val="000000"/>
              </a:buClr>
              <a:buSzPts val="1400"/>
              <a:buFont typeface="Arial"/>
              <a:buNone/>
            </a:pPr>
            <a:endParaRPr lang="en-US"/>
          </a:p>
        </p:txBody>
      </p:sp>
      <p:sp>
        <p:nvSpPr>
          <p:cNvPr id="4523" name="Google Shape;4523;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7887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137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Introduction to Mobile Management </a:t>
            </a:r>
          </a:p>
          <a:p>
            <a:endParaRPr lang="en-US"/>
          </a:p>
          <a:p>
            <a:pPr algn="ctr"/>
            <a:r>
              <a:rPr lang="en-US" sz="1200">
                <a:solidFill>
                  <a:srgbClr val="404040"/>
                </a:solidFill>
                <a:latin typeface="Open Sans" panose="020B0606030504020204" pitchFamily="34" charset="0"/>
                <a:ea typeface="Open Sans"/>
                <a:cs typeface="Open Sans"/>
              </a:rPr>
              <a:t>Mobile management involves the administration and control of mobile devices within an organization.  This includes activities such as device provisioning, configuration, security, and compliance. It also encompasses deployment models and security solutions, such as Mobile Device Management, mobile Application Management, and content management, which will be discussed in detail in the following slides.</a:t>
            </a:r>
            <a:endParaRPr lang="en-IN" sz="1200">
              <a:solidFill>
                <a:srgbClr val="404040"/>
              </a:solidFill>
              <a:latin typeface="Open Sans" panose="020B0606030504020204" pitchFamily="34" charset="0"/>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1113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lvl="0"/>
            <a:r>
              <a:rPr lang="en-US"/>
              <a:t>Mobile device security refers to the practices and tools used to protect smartphones, tablets, and other portable devices from unauthorized access, data breaches, malware, and other threats as </a:t>
            </a:r>
            <a:r>
              <a:rPr lang="en-US" sz="1200">
                <a:solidFill>
                  <a:srgbClr val="3F3F3F"/>
                </a:solidFill>
                <a:latin typeface="Open Sans"/>
                <a:ea typeface="Open Sans"/>
                <a:cs typeface="Open Sans"/>
              </a:rPr>
              <a:t>These devices store information such as our</a:t>
            </a:r>
          </a:p>
          <a:p>
            <a:pPr lvl="0"/>
            <a:r>
              <a:rPr lang="en-US" sz="1200">
                <a:solidFill>
                  <a:srgbClr val="3F3F3F"/>
                </a:solidFill>
                <a:latin typeface="Open Sans"/>
                <a:ea typeface="Open Sans"/>
                <a:cs typeface="Open Sans"/>
              </a:rPr>
              <a:t> contact list, passwords, emails, texts and attacks on your mobile device are to take your private information such as bank information, login information, and other data </a:t>
            </a:r>
            <a:endParaRPr lang="en-US"/>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p:txBody>
      </p:sp>
      <p:sp>
        <p:nvSpPr>
          <p:cNvPr id="558" name="Google Shape;55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3720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a:extLst>
            <a:ext uri="{FF2B5EF4-FFF2-40B4-BE49-F238E27FC236}">
              <a16:creationId xmlns:a16="http://schemas.microsoft.com/office/drawing/2014/main" id="{B562BDA1-0A23-4636-DC38-0315074F8591}"/>
            </a:ext>
          </a:extLst>
        </p:cNvPr>
        <p:cNvGrpSpPr/>
        <p:nvPr/>
      </p:nvGrpSpPr>
      <p:grpSpPr>
        <a:xfrm>
          <a:off x="0" y="0"/>
          <a:ext cx="0" cy="0"/>
          <a:chOff x="0" y="0"/>
          <a:chExt cx="0" cy="0"/>
        </a:xfrm>
      </p:grpSpPr>
      <p:sp>
        <p:nvSpPr>
          <p:cNvPr id="1035" name="Google Shape;1035;ge872add672_5_150:notes">
            <a:extLst>
              <a:ext uri="{FF2B5EF4-FFF2-40B4-BE49-F238E27FC236}">
                <a16:creationId xmlns:a16="http://schemas.microsoft.com/office/drawing/2014/main" id="{93CD399B-1802-8D5D-76ED-A68FD8A226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ge872add672_5_150:notes">
            <a:extLst>
              <a:ext uri="{FF2B5EF4-FFF2-40B4-BE49-F238E27FC236}">
                <a16:creationId xmlns:a16="http://schemas.microsoft.com/office/drawing/2014/main" id="{48AB7C19-9D77-30BC-25C6-03B44D287BC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Types of Baselines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Infrastructure Baselines-An </a:t>
            </a:r>
            <a:r>
              <a:rPr lang="en-US" b="1"/>
              <a:t>infrastructure baseline</a:t>
            </a:r>
            <a:r>
              <a:rPr lang="en-US"/>
              <a:t> is a documented snapshot of an IT infrastructure's configuration at a specific point in time. It serves as a reference point for managing, securing, and optimizing the infrastructure.</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Security Baselines-A </a:t>
            </a:r>
            <a:r>
              <a:rPr lang="en-US" b="1"/>
              <a:t>security baseline</a:t>
            </a:r>
            <a:r>
              <a:rPr lang="en-US"/>
              <a:t> is a set of minimum security configurations, policies, and procedures designed to protect an information system or network. It serves as a foundational standard for achieving a secure environment</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Performance Baselines-A </a:t>
            </a:r>
            <a:r>
              <a:rPr lang="en-US" b="1"/>
              <a:t>performance baseline</a:t>
            </a:r>
            <a:r>
              <a:rPr lang="en-US"/>
              <a:t> is a reference point that establishes the expected performance level of a system, application, or process under normal operating conditions. </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Network Baseline-A </a:t>
            </a:r>
            <a:r>
              <a:rPr lang="en-US" b="1"/>
              <a:t>network baseline</a:t>
            </a:r>
            <a:r>
              <a:rPr lang="en-US"/>
              <a:t> is a snapshot of a network's normal operating conditions, including its configuration, performance metrics, and traffic patterns. It serves as a reference point for identifying deviations, troubleshooting issues, and optimizing the network.</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037" name="Google Shape;1037;ge872add672_5_150:notes">
            <a:extLst>
              <a:ext uri="{FF2B5EF4-FFF2-40B4-BE49-F238E27FC236}">
                <a16:creationId xmlns:a16="http://schemas.microsoft.com/office/drawing/2014/main" id="{679718BB-38C8-4DB2-D94B-0921DFE967E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2682709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3F3F3F"/>
                </a:solidFill>
                <a:latin typeface="Open Sans"/>
                <a:ea typeface="Open Sans"/>
                <a:cs typeface="Open Sans"/>
                <a:sym typeface="Open Sans"/>
              </a:rPr>
              <a:t>Connection methods: Explain the connection methods used in mobile connectivity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3F3F3F"/>
              </a:solidFill>
              <a:latin typeface="Open Sans"/>
              <a:ea typeface="Open Sans"/>
              <a:cs typeface="Open Sans"/>
              <a:sym typeface="Open Sans"/>
            </a:endParaRPr>
          </a:p>
          <a:p>
            <a:pPr marL="568325" lvl="1" indent="-171450">
              <a:lnSpc>
                <a:spcPct val="114000"/>
              </a:lnSpc>
              <a:buClr>
                <a:srgbClr val="3F3F3F"/>
              </a:buClr>
              <a:buSzPct val="75000"/>
              <a:buFont typeface="Arial"/>
              <a:buChar char="•"/>
            </a:pPr>
            <a:r>
              <a:rPr lang="en-US" sz="1200" b="1" i="0" u="none" strike="noStrike" cap="none">
                <a:solidFill>
                  <a:srgbClr val="3F3F3F"/>
                </a:solidFill>
                <a:latin typeface="Open Sans"/>
                <a:ea typeface="Open Sans"/>
                <a:cs typeface="Open Sans"/>
                <a:sym typeface="Open Sans"/>
              </a:rPr>
              <a:t>Cellular Method: </a:t>
            </a:r>
            <a:r>
              <a:rPr lang="en-US" sz="1200">
                <a:solidFill>
                  <a:srgbClr val="3F3F3F"/>
                </a:solidFill>
                <a:latin typeface="Open Sans"/>
                <a:ea typeface="Open Sans"/>
                <a:cs typeface="Open Sans"/>
                <a:sym typeface="Calibri"/>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Cellular connections use mobile telephony circuits, which are typically fourth-generation (4G) or LTE today, although some 3G services still exist. </a:t>
            </a:r>
            <a:r>
              <a:rPr lang="en-US" sz="1200">
                <a:solidFill>
                  <a:srgbClr val="3F3F3F"/>
                </a:solidFill>
                <a:latin typeface="Open Sans"/>
                <a:ea typeface="Open Sans"/>
                <a:cs typeface="Open Sans"/>
                <a:sym typeface="Calibri"/>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One of the strengths of cellular is that robust nationwide networks have been deployed, making strong signals available virtually anywhere with reasonable population density.</a:t>
            </a:r>
          </a:p>
          <a:p>
            <a:pPr marL="568325" lvl="1" indent="-171450">
              <a:lnSpc>
                <a:spcPct val="114000"/>
              </a:lnSpc>
              <a:buClr>
                <a:srgbClr val="3F3F3F"/>
              </a:buClr>
              <a:buSzPct val="75000"/>
              <a:buFont typeface="Arial"/>
              <a:buChar char="•"/>
            </a:pPr>
            <a:r>
              <a:rPr lang="en-US" sz="1200">
                <a:solidFill>
                  <a:srgbClr val="3F3F3F"/>
                </a:solidFill>
                <a:latin typeface="Open Sans"/>
                <a:ea typeface="Open Sans"/>
                <a:cs typeface="Open Sans"/>
                <a:sym typeface="Calibri"/>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WIFI- </a:t>
            </a:r>
            <a:r>
              <a:rPr lang="en-US" sz="1200">
                <a:solidFill>
                  <a:srgbClr val="3F3F3F"/>
                </a:solidFill>
                <a:latin typeface="Open Sans"/>
                <a:ea typeface="Open Sans"/>
                <a:cs typeface="Open Sans"/>
                <a:sym typeface="Calibri"/>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Wi-Fi refers to the radio communication methods developed under the Wi-Fi Alliance. </a:t>
            </a:r>
            <a:r>
              <a:rPr lang="en-US" sz="1200">
                <a:solidFill>
                  <a:srgbClr val="3F3F3F"/>
                </a:solidFill>
                <a:latin typeface="Open Sans"/>
                <a:ea typeface="Open Sans"/>
                <a:cs typeface="Open Sans"/>
                <a:sym typeface="Calibri"/>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These systems exist on 2.4- and 5-GHz frequency spectrums and networks are constructed by both the enterprise you are associated with and third parties. </a:t>
            </a:r>
          </a:p>
          <a:p>
            <a:pPr marL="568325" lvl="1" indent="-171450">
              <a:lnSpc>
                <a:spcPct val="114000"/>
              </a:lnSpc>
              <a:buClr>
                <a:srgbClr val="3F3F3F"/>
              </a:buClr>
              <a:buSzPct val="75000"/>
              <a:buFont typeface="Arial"/>
              <a:buChar char="•"/>
            </a:pPr>
            <a:r>
              <a:rPr lang="en-US" sz="1200">
                <a:solidFill>
                  <a:srgbClr val="3F3F3F"/>
                </a:solidFill>
                <a:latin typeface="Open Sans"/>
                <a:ea typeface="Open Sans"/>
                <a:cs typeface="Open Sans"/>
                <a:sym typeface="Calibri"/>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Satellite communications-</a:t>
            </a:r>
            <a:r>
              <a:rPr lang="en-US" sz="1200">
                <a:solidFill>
                  <a:srgbClr val="3F3F3F"/>
                </a:solidFill>
                <a:latin typeface="Open Sans"/>
                <a:ea typeface="Open Sans"/>
                <a:cs typeface="Open Sans"/>
                <a:sym typeface="Calibri"/>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SATCOM (satellite communications) is the use of terrestrial transmitters and receivers and satellites in orbit to transfer the signals. </a:t>
            </a:r>
            <a:r>
              <a:rPr lang="en-US" sz="1200">
                <a:solidFill>
                  <a:srgbClr val="3F3F3F"/>
                </a:solidFill>
                <a:latin typeface="Open Sans"/>
                <a:ea typeface="Open Sans"/>
                <a:cs typeface="Open Sans"/>
                <a:sym typeface="Calibri"/>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Satellites are expensive, and for high-density urban areas, both cost and line-of-sight issues make SATCOM a more expensive option.</a:t>
            </a:r>
          </a:p>
          <a:p>
            <a:pPr marL="0" lvl="0" indent="0" algn="l" rtl="0">
              <a:spcBef>
                <a:spcPts val="0"/>
              </a:spcBef>
              <a:spcAft>
                <a:spcPts val="0"/>
              </a:spcAft>
              <a:buNone/>
            </a:pPr>
            <a:endParaRPr lang="en-US"/>
          </a:p>
        </p:txBody>
      </p:sp>
      <p:sp>
        <p:nvSpPr>
          <p:cNvPr id="222" name="Google Shape;2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1809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Mobile Device Deployment Models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Mobile devices have replaced computers for many email and diary management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tasks and are integral to accessing many other business processes and cloud-based</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applications. A mobile device </a:t>
            </a:r>
            <a:r>
              <a:rPr lang="en-US" sz="1200" b="1" i="0" u="none" strike="noStrike" cap="none">
                <a:solidFill>
                  <a:schemeClr val="dk1"/>
                </a:solidFill>
                <a:latin typeface="Calibri"/>
                <a:ea typeface="Calibri"/>
                <a:cs typeface="Calibri"/>
                <a:sym typeface="Calibri"/>
              </a:rPr>
              <a:t>deployment model describes the way employees are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provided with mobile devices and applications.</a:t>
            </a:r>
            <a:endParaRPr/>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Bring your own device (BYOD)—the mobile device is owned by the employee. The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mobile will have to meet whatever profile is required by the company (in terms of</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OS version and functionality) and the employee will have to agree on the installation</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of corporate apps and to some level of oversight and auditing. This model is usually</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most popular with employees but poses the most difficulties for security and</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network managers.</a:t>
            </a:r>
            <a:endParaRPr/>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Corporate owned, business only (COBO)—the device is the property of the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company and may only be used for company business.</a:t>
            </a:r>
            <a:endParaRPr/>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Corporate owned, personally-enabled (COPE)—the device is chosen and supplied</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by the company and remains its property. The employee may use it to access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personal email and social media accounts and for personal web browsing (subject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to whatever acceptable use policies are in force).</a:t>
            </a:r>
            <a:endParaRPr/>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Choose your own device (CYOD)—much the same as COPE but the employee is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given a choice of device from a list.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Virtualization can provide an additional deployment model. Virtual desktop</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infrastructure (VDI) means provisioning an OS desktop to interchangeable hardware.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hardware only has to be capable of running a VDI client viewer, or have browser</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support a clientless HTML5 solution. The instance is provided "as new" for each session</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and can be accessed remotely. The same technology can be accessed via a mobile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device such as a smartphone or tablet. This removes some of the security concerns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about BYOD as the corporate apps and data are segmented from the other apps on</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device.</a:t>
            </a:r>
            <a:endParaRPr b="1"/>
          </a:p>
          <a:p>
            <a:pPr marL="457200" marR="0" lvl="0" indent="-228600" algn="l" rtl="0">
              <a:lnSpc>
                <a:spcPct val="100000"/>
              </a:lnSpc>
              <a:spcBef>
                <a:spcPct val="0"/>
              </a:spcBef>
              <a:spcAft>
                <a:spcPct val="0"/>
              </a:spcAft>
              <a:buClr>
                <a:srgbClr val="000000"/>
              </a:buClr>
              <a:buSzPts val="1400"/>
              <a:buFont typeface="Arial"/>
              <a:buNone/>
            </a:pPr>
            <a:endParaRPr b="1"/>
          </a:p>
        </p:txBody>
      </p:sp>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Mobile Device Deployment Models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Mobile devices have replaced computers for many email and diary management</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tasks and are integral to accessing many other business processes and cloud-based</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applications. A mobile device </a:t>
            </a:r>
            <a:r>
              <a:rPr lang="en-US" sz="1200" b="1" i="0" u="none" strike="noStrike" cap="none">
                <a:solidFill>
                  <a:schemeClr val="dk1"/>
                </a:solidFill>
                <a:latin typeface="Calibri"/>
                <a:ea typeface="Calibri"/>
                <a:cs typeface="Calibri"/>
                <a:sym typeface="Calibri"/>
              </a:rPr>
              <a:t>deployment model describes the way employees are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provided with mobile devices and applications.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Bring your own device (BYOD)—the mobile device is owned by the employee. The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mobile will have to meet whatever profile is required by the company (in terms of</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OS version and functionality) and the employee will have to agree on the installation</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of corporate apps and to some level of oversight and auditing. This model is usually</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most popular with employees but poses the most difficulties for security and</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network managers.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Corporate owned, business only (COBO)—the device is the property of the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company and may only be used for company business.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Corporate owned, personally-enabled (COPE)—the device is chosen and supplied</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by the company and remains its property. The employee may use it to access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personal email and social media accounts and for personal web browsing (subject</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to whatever acceptable use policies are in force).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Choose your own device (CYOD)—much the same as COPE but the employee is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given a choice of device from a list.</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Virtualization can provide an additional deployment model. Virtual desktop</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infrastructure (VDI) means provisioning an OS desktop to interchangeable hardware.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hardware only has to be capable of running a VDI client viewer, or have browser</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support a clientless HTML5 solution. The instance is provided "as new" for each session</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and can be accessed remotely. The same technology can be accessed via a mobile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device such as a smartphone or tablet. This removes some of the security concerns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about BYOD as the corporate apps and data are segmented from the other apps on</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device.</a:t>
            </a:r>
            <a:endParaRPr lang="en-US" b="1"/>
          </a:p>
          <a:p>
            <a:pPr marL="0" lvl="0" indent="0" algn="l" rtl="0">
              <a:lnSpc>
                <a:spcPct val="100000"/>
              </a:lnSpc>
              <a:spcBef>
                <a:spcPts val="0"/>
              </a:spcBef>
              <a:spcAft>
                <a:spcPts val="0"/>
              </a:spcAft>
              <a:buSzPts val="1400"/>
              <a:buNone/>
            </a:pPr>
            <a:r>
              <a:rPr lang="en-IN"/>
              <a:t>.</a:t>
            </a:r>
            <a:endParaRPr/>
          </a:p>
        </p:txBody>
      </p:sp>
      <p:sp>
        <p:nvSpPr>
          <p:cNvPr id="104" name="Google Shape;104;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Enterprise Mobility Management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Enterprise mobility management (EMM) is a class of management software designed</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to apply security policies to the use of mobile devices and apps in the enterprise. The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challenge of identifying and managing attached devices is often referred to as visibility.</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EMM software can be used to manage enterprise-owned devices as well as BYOD.</a:t>
            </a:r>
            <a:endParaRPr/>
          </a:p>
        </p:txBody>
      </p:sp>
      <p:sp>
        <p:nvSpPr>
          <p:cNvPr id="170" name="Google Shape;170;p1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There are two main functions of an EMM product suite:</a:t>
            </a:r>
            <a:endParaRPr/>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Mobile device management (MDM)—sets device policies for authentication,</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feature use (camera and microphone), and connectivity. MDM can also allow device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resets and remote wipes.</a:t>
            </a:r>
            <a:endParaRPr/>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Mobile application management (MAM)—sets policies for apps that can process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corporate data, and prevents data transfer to personal apps. This type of solution</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configures an enterprise-managed container or workspace.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Additionally, distinguishing whether client endpoints are mobile or fixed is not really</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critical factor for many of these management tasks, with the consequence that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latest suites aim for visibility across PC, laptop, smartphone, tablet, and even IoT</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devices. These suites are called </a:t>
            </a:r>
            <a:r>
              <a:rPr lang="en-US" sz="1200" b="1" i="0" u="none" strike="noStrike" cap="none">
                <a:solidFill>
                  <a:schemeClr val="dk1"/>
                </a:solidFill>
                <a:latin typeface="Calibri"/>
                <a:ea typeface="Calibri"/>
                <a:cs typeface="Calibri"/>
                <a:sym typeface="Calibri"/>
              </a:rPr>
              <a:t>unified endpoint management (UEM) (redmondmag.</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com or Articles or 2017 or 10 or 01 or Unified-Endpoint-Management.aspx).</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core functionality of endpoint management suites extends the concept of</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network access control (NAC) solutions. The management software logs the use of a</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device on the network and determines whether to allow it to connect or not, based</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 administrator-set parameters. When the device is enrolled with the management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software, it can be configured with policies to allow or restrict use of apps, corporate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data, and built-in functions, such as a video camera or microphone.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Some EMM or UEM solutions include AirWatch (air-watch.com), Microsoft Intune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(microsoft.com or en-us or microsoft-365 or enterprise-mobility-security or microsoft-intune),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Symantec or Broadcom (broadcom.com or products or cyber-security or endpoint or end-user or </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protection-mobile), and Citrix Endpoint Management (formerly XenMobile) (citrix.com or </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products or citrix-endpoint-management).</a:t>
            </a:r>
            <a:endParaRPr/>
          </a:p>
        </p:txBody>
      </p:sp>
      <p:sp>
        <p:nvSpPr>
          <p:cNvPr id="179" name="Google Shape;179;p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Mobile Device Deployment Models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Mobile devices have replaced computers for many email and diary management</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tasks and are integral to accessing many other business processes and cloud-based</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applications. A mobile device </a:t>
            </a:r>
            <a:r>
              <a:rPr lang="en-US" sz="1200" b="1" i="0" u="none" strike="noStrike" cap="none">
                <a:solidFill>
                  <a:schemeClr val="dk1"/>
                </a:solidFill>
                <a:latin typeface="Calibri"/>
                <a:ea typeface="Calibri"/>
                <a:cs typeface="Calibri"/>
                <a:sym typeface="Calibri"/>
              </a:rPr>
              <a:t>deployment model describes the way employees are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provided with mobile devices and applications.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Bring your own device (BYOD)—the mobile device is owned by the employee. The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mobile will have to meet whatever profile is required by the company (in terms of</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OS version and functionality) and the employee will have to agree on the installation</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of corporate apps and to some level of oversight and auditing. This model is usually</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most popular with employees but poses the most difficulties for security and</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network managers.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Corporate owned, business only (COBO)—the device is the property of the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company and may only be used for company business.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Corporate owned, personally-enabled (COPE)—the device is chosen and supplied</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by the company and remains its property. The employee may use it to access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personal email and social media accounts and for personal web browsing (subject</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to whatever acceptable use policies are in force).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Choose your own device (CYOD)—much the same as COPE but the employee is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given a choice of device from a list.</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Virtualization can provide an additional deployment model. Virtual desktop</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infrastructure (VDI) means provisioning an OS desktop to interchangeable hardware.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hardware only has to be capable of running a VDI client viewer, or have browser</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support a clientless HTML5 solution. The instance is provided "as new" for each session</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and can be accessed remotely. The same technology can be accessed via a mobile</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device such as a smartphone or tablet. This removes some of the security concerns</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about BYOD as the corporate apps and data are segmented from the other apps on</a:t>
            </a:r>
            <a:endParaRPr lang="en-US"/>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device.</a:t>
            </a:r>
            <a:endParaRPr lang="en-US" b="1"/>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p:txBody>
      </p:sp>
      <p:sp>
        <p:nvSpPr>
          <p:cNvPr id="558" name="Google Shape;55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10184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Use strong password for device locking.</a:t>
            </a:r>
          </a:p>
          <a:p>
            <a:pPr marL="0" lvl="0" indent="0" algn="l" rtl="0">
              <a:lnSpc>
                <a:spcPct val="100000"/>
              </a:lnSpc>
              <a:spcBef>
                <a:spcPts val="0"/>
              </a:spcBef>
              <a:spcAft>
                <a:spcPts val="0"/>
              </a:spcAft>
              <a:buSzPts val="1400"/>
              <a:buNone/>
            </a:pPr>
            <a:r>
              <a:rPr lang="en-US"/>
              <a:t>Configure your device to lock automatically after certain period of inactivity</a:t>
            </a:r>
          </a:p>
          <a:p>
            <a:pPr marL="0" lvl="0" indent="0" algn="l" rtl="0">
              <a:lnSpc>
                <a:spcPct val="100000"/>
              </a:lnSpc>
              <a:spcBef>
                <a:spcPts val="0"/>
              </a:spcBef>
              <a:spcAft>
                <a:spcPts val="0"/>
              </a:spcAft>
              <a:buSzPts val="1400"/>
              <a:buNone/>
            </a:pPr>
            <a:r>
              <a:rPr lang="en-US"/>
              <a:t>Configure your device to lock automatically if device is lost or stolen</a:t>
            </a:r>
          </a:p>
          <a:p>
            <a:pPr marL="0" lvl="0" indent="0" algn="l" rtl="0">
              <a:lnSpc>
                <a:spcPct val="100000"/>
              </a:lnSpc>
              <a:spcBef>
                <a:spcPts val="0"/>
              </a:spcBef>
              <a:spcAft>
                <a:spcPts val="0"/>
              </a:spcAft>
              <a:buSzPts val="1400"/>
              <a:buNone/>
            </a:pPr>
            <a:r>
              <a:rPr lang="en-US"/>
              <a:t>Encrypt the data on device </a:t>
            </a:r>
          </a:p>
          <a:p>
            <a:pPr marL="0" lvl="0" indent="0" algn="l" rtl="0">
              <a:lnSpc>
                <a:spcPct val="100000"/>
              </a:lnSpc>
              <a:spcBef>
                <a:spcPts val="0"/>
              </a:spcBef>
              <a:spcAft>
                <a:spcPts val="0"/>
              </a:spcAft>
              <a:buSzPts val="1400"/>
              <a:buNone/>
            </a:pPr>
            <a:r>
              <a:rPr lang="en-US"/>
              <a:t>Device data should wipe automatically after certain number of failed login attempts</a:t>
            </a:r>
          </a:p>
          <a:p>
            <a:pPr marL="0" lvl="0" indent="0" algn="l" rtl="0">
              <a:lnSpc>
                <a:spcPct val="100000"/>
              </a:lnSpc>
              <a:spcBef>
                <a:spcPts val="0"/>
              </a:spcBef>
              <a:spcAft>
                <a:spcPts val="0"/>
              </a:spcAft>
              <a:buSzPts val="1400"/>
              <a:buNone/>
            </a:pPr>
            <a:r>
              <a:rPr lang="en-US"/>
              <a:t>Ensure Apps are managed properly </a:t>
            </a:r>
          </a:p>
          <a:p>
            <a:pPr marL="0" lvl="0" indent="0" algn="l" rtl="0">
              <a:lnSpc>
                <a:spcPct val="100000"/>
              </a:lnSpc>
              <a:spcBef>
                <a:spcPts val="0"/>
              </a:spcBef>
              <a:spcAft>
                <a:spcPts val="0"/>
              </a:spcAft>
              <a:buSzPts val="1400"/>
              <a:buNone/>
            </a:pPr>
            <a:endParaRPr/>
          </a:p>
        </p:txBody>
      </p:sp>
      <p:sp>
        <p:nvSpPr>
          <p:cNvPr id="457" name="Google Shape;45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Enterprise Mobility Management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Enterprise mobility management (EMM) is a class of management software designed</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to apply security policies to the use of mobile devices and apps in the enterprise. The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challenge of identifying and managing attached devices is often referred to as visibility.</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EMM software can be used to manage enterprise-owned devices as well as BYOD.</a:t>
            </a:r>
            <a:endParaRPr/>
          </a:p>
        </p:txBody>
      </p:sp>
      <p:sp>
        <p:nvSpPr>
          <p:cNvPr id="170" name="Google Shape;170;p1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94913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Enterprise Mobility Management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Enterprise mobility management (EMM) is a class of management software designed</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to apply security policies to the use of mobile devices and apps in the enterprise. The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challenge of identifying and managing attached devices is often referred to as visibility.</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EMM software can be used to manage enterprise-owned devices as well as BYOD.</a:t>
            </a:r>
            <a:endParaRPr/>
          </a:p>
        </p:txBody>
      </p:sp>
      <p:sp>
        <p:nvSpPr>
          <p:cNvPr id="170" name="Google Shape;170;p1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74090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Remote Wipe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a:t>
            </a:r>
            <a:r>
              <a:rPr lang="en-US" sz="1200" b="1" i="0" u="none" strike="noStrike" cap="none">
                <a:solidFill>
                  <a:schemeClr val="dk1"/>
                </a:solidFill>
                <a:latin typeface="Calibri"/>
                <a:ea typeface="Calibri"/>
                <a:cs typeface="Calibri"/>
                <a:sym typeface="Calibri"/>
              </a:rPr>
              <a:t>remote wipe or kill switch means that if the handset is stolen it can be set to the </a:t>
            </a:r>
            <a:r>
              <a:rPr lang="en-US" sz="1200" b="0" i="0" u="none" strike="noStrike" cap="none">
                <a:solidFill>
                  <a:schemeClr val="dk1"/>
                </a:solidFill>
                <a:latin typeface="Calibri"/>
                <a:ea typeface="Calibri"/>
                <a:cs typeface="Calibri"/>
                <a:sym typeface="Calibri"/>
              </a:rPr>
              <a:t>factory defaults or cleared of any personal data (sanitization). Some utilities may also be able to wipe any plug-in memory cards too. The remote wipe could be triggered by several incorrect passcode attempts or by enterprise management software. Other features include backing up data from the phone to a server first and displaying a "Lost or stolen phone—return to XX" message on the handset.</a:t>
            </a:r>
            <a:endParaRPr/>
          </a:p>
          <a:p>
            <a:pPr marL="457200" marR="0" lvl="0" indent="-228600" algn="l" rtl="0">
              <a:lnSpc>
                <a:spcPct val="100000"/>
              </a:lnSpc>
              <a:spcBef>
                <a:spcPct val="0"/>
              </a:spcBef>
              <a:spcAft>
                <a:spcPct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theory, a thief can prevent a remote wipe by ensuring the phone cannot connect tothe network, then hacking the phone and disabling the security.</a:t>
            </a:r>
            <a:endParaRPr/>
          </a:p>
        </p:txBody>
      </p:sp>
      <p:sp>
        <p:nvSpPr>
          <p:cNvPr id="277" name="Google Shape;277;p57: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Steps to establish a baseline include:</a:t>
            </a:r>
          </a:p>
          <a:p>
            <a:pPr>
              <a:buFont typeface="+mj-lt"/>
              <a:buAutoNum type="arabicPeriod"/>
            </a:pPr>
            <a:r>
              <a:rPr lang="en-US"/>
              <a:t>A clean installation of the target OS</a:t>
            </a:r>
          </a:p>
          <a:p>
            <a:pPr>
              <a:buFont typeface="+mj-lt"/>
              <a:buAutoNum type="arabicPeriod"/>
            </a:pPr>
            <a:r>
              <a:rPr lang="en-US"/>
              <a:t>Stopping and disabling all non-essential services</a:t>
            </a:r>
          </a:p>
          <a:p>
            <a:pPr>
              <a:buFont typeface="+mj-lt"/>
              <a:buAutoNum type="arabicPeriod"/>
            </a:pPr>
            <a:r>
              <a:rPr lang="en-US"/>
              <a:t>Removing all non-essential software from the system</a:t>
            </a:r>
          </a:p>
          <a:p>
            <a:pPr>
              <a:buFont typeface="+mj-lt"/>
              <a:buAutoNum type="arabicPeriod"/>
            </a:pPr>
            <a:r>
              <a:rPr lang="en-US"/>
              <a:t>Downloading and installing all required security patches</a:t>
            </a:r>
          </a:p>
          <a:p>
            <a:pPr>
              <a:buFont typeface="+mj-lt"/>
              <a:buAutoNum type="arabicPeriod"/>
            </a:pPr>
            <a:r>
              <a:rPr lang="en-US"/>
              <a:t>Capturing and storing an image of the OS baseline for future deployment</a:t>
            </a:r>
          </a:p>
          <a:p>
            <a:pPr>
              <a:buFont typeface="+mj-lt"/>
              <a:buAutoNum type="arabicPeriod"/>
            </a:pPr>
            <a:r>
              <a:rPr lang="en-US"/>
              <a:t>Creating, capturing, and storing full documentation</a:t>
            </a:r>
          </a:p>
          <a:p>
            <a:pPr>
              <a:buFont typeface="+mj-lt"/>
              <a:buAutoNum type="arabicPeriod"/>
            </a:pPr>
            <a:r>
              <a:rPr lang="en-US"/>
              <a:t>Auditing the OS baseline</a:t>
            </a:r>
          </a:p>
          <a:p>
            <a:pPr>
              <a:buFont typeface="+mj-lt"/>
              <a:buAutoNum type="arabicPeriod"/>
            </a:pPr>
            <a:r>
              <a:rPr lang="en-US"/>
              <a:t>Configuring the host OS as required</a:t>
            </a:r>
          </a:p>
          <a:p>
            <a:pPr>
              <a:buFont typeface="+mj-lt"/>
              <a:buAutoNum type="arabicPeriod"/>
            </a:pPr>
            <a:r>
              <a:rPr lang="en-US"/>
              <a:t>Placing the baseline OS image under the configuration management system</a:t>
            </a:r>
          </a:p>
          <a:p>
            <a:pPr>
              <a:buFont typeface="+mj-lt"/>
              <a:buAutoNum type="arabicPeriod"/>
            </a:pPr>
            <a:r>
              <a:rPr lang="en-US"/>
              <a:t>Updating the baseline OS image on a documented schedule for security patches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6452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Geofencing and Camera or Microphone Enforcement </a:t>
            </a:r>
            <a:endParaRPr/>
          </a:p>
          <a:p>
            <a:pPr marL="457200" marR="0" lvl="0" indent="-228600" algn="l" rtl="0">
              <a:lnSpc>
                <a:spcPct val="100000"/>
              </a:lnSpc>
              <a:spcBef>
                <a:spcPct val="0"/>
              </a:spcBef>
              <a:spcAft>
                <a:spcPct val="0"/>
              </a:spcAft>
              <a:buClr>
                <a:srgbClr val="000000"/>
              </a:buClr>
              <a:buSzPts val="1400"/>
              <a:buFont typeface="Arial"/>
              <a:buNone/>
            </a:pPr>
            <a:endParaRPr sz="1200" b="1" i="0" u="none" strike="noStrike" cap="none">
              <a:solidFill>
                <a:schemeClr val="dk1"/>
              </a:solidFill>
              <a:latin typeface="Calibri"/>
              <a:ea typeface="Calibri"/>
              <a:cs typeface="Calibri"/>
              <a:sym typeface="Calibri"/>
            </a:endParaRPr>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Geofencing is the practice of creating a virtual boundary based on real-world </a:t>
            </a:r>
            <a:r>
              <a:rPr lang="en-US" sz="1200" b="0" i="0" u="none" strike="noStrike" cap="none">
                <a:solidFill>
                  <a:schemeClr val="dk1"/>
                </a:solidFill>
                <a:latin typeface="Calibri"/>
                <a:ea typeface="Calibri"/>
                <a:cs typeface="Calibri"/>
                <a:sym typeface="Calibri"/>
              </a:rPr>
              <a:t>geography. Geofencing can be a useful tool with respect to controlling the use of camera or video functions or applying context-aware authentication. An organization may use geofencing to create a perimeter around its office property, and subsequently, limit the functionality of any devices that exceed this boundary. An unlocked smartphone could be locked and forced to re-authenticate when entering the premises, and the camera and microphone could be disabled. The device's position is obtained from location services.</a:t>
            </a:r>
            <a:endParaRPr/>
          </a:p>
        </p:txBody>
      </p:sp>
      <p:sp>
        <p:nvSpPr>
          <p:cNvPr id="352" name="Google Shape;352;p6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GPS Tagging</a:t>
            </a:r>
            <a:endParaRPr/>
          </a:p>
          <a:p>
            <a:pPr marL="457200" marR="0" lvl="0" indent="-228600" algn="l" rtl="0">
              <a:lnSpc>
                <a:spcPct val="100000"/>
              </a:lnSpc>
              <a:spcBef>
                <a:spcPct val="0"/>
              </a:spcBef>
              <a:spcAft>
                <a:spcPct val="0"/>
              </a:spcAft>
              <a:buClr>
                <a:srgbClr val="000000"/>
              </a:buClr>
              <a:buSzPts val="1400"/>
              <a:buFont typeface="Arial"/>
              <a:buNone/>
            </a:pPr>
            <a:r>
              <a:rPr lang="en-US" b="1"/>
              <a:t>GPS</a:t>
            </a:r>
            <a:r>
              <a:rPr lang="en-US"/>
              <a:t> stands for </a:t>
            </a:r>
            <a:r>
              <a:rPr lang="en-US" b="1"/>
              <a:t>Global Positioning System</a:t>
            </a:r>
            <a:r>
              <a:rPr lang="en-US"/>
              <a:t>. It's a satellite-based navigation system that provides geolocation.</a:t>
            </a:r>
            <a:endParaRPr lang="en-US"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GPS tagging is the process of adding geographical identification metadata, such as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latitude and longitude where the device was located at the time, to media such as photographs, SMS messages, video, and so on. It allows the app to place the media at specific latitude and longitude coordinates. GPS tagging is highly sensitive personal information and potentially confidential organizational data also. GPS tagged pictures uploaded to social media could be used to track a person's movements and location.</a:t>
            </a:r>
            <a:endParaRPr/>
          </a:p>
        </p:txBody>
      </p:sp>
      <p:sp>
        <p:nvSpPr>
          <p:cNvPr id="361" name="Google Shape;361;p6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Application Management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When a device is joined to the corporate network through enrollment with</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management software, it can be configured into an enterprise workspace mode in</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which only a certain number of authorized applications can run.</a:t>
            </a:r>
            <a:endParaRPr/>
          </a:p>
          <a:p>
            <a:pPr marL="457200" marR="0" lvl="0" indent="-228600" algn="l" rtl="0">
              <a:lnSpc>
                <a:spcPct val="100000"/>
              </a:lnSpc>
              <a:spcBef>
                <a:spcPct val="0"/>
              </a:spcBef>
              <a:spcAft>
                <a:spcPct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trusted app source is one that is managed by a service provider. The service provider authenticates and authorizes valid developers, issuing them with a certificate to use to sign their apps and warrant them as trusted. It may also analyze code submitted to ensure that it does not pose a security or privacy risk to its customers (or remove apps that are discovered to pose such a risk). It may apply other policies that developers must meet, such as not allowing apps with adult content or apps that duplicate the function of core OS apps.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mobile OS defaults to restricting app installations to the linked store (App Store for iOS and Play for Android). Most consumers are happy with this model but it does not work so well for enterprises. It might not be appropriate to deliver a custom corporate app via a public store, where anyone could download it. Apple operates enterprise developer and distribution programs to solve this problem, allowing private app distribution via Apple Business Manager (developer.apple.com or business or distribute).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Google's Play store has a private channel option, called Managed Google Play. Both</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these options allow an EMM or UEM suite to push apps from the private channel to</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device. Unlike iOS, Android allows for selection of different stores and installation of untrusted</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apps from any third party, if this option is enabled by the user. With unknown sources enabled, untrusted apps can be downloaded from a website and installed using the .apk file format. This is referred to as </a:t>
            </a:r>
            <a:r>
              <a:rPr lang="en-US" sz="1200" b="1" i="0" u="none" strike="noStrike" cap="none">
                <a:solidFill>
                  <a:schemeClr val="dk1"/>
                </a:solidFill>
                <a:latin typeface="Calibri"/>
                <a:ea typeface="Calibri"/>
                <a:cs typeface="Calibri"/>
                <a:sym typeface="Calibri"/>
              </a:rPr>
              <a:t>sideloading.</a:t>
            </a:r>
            <a:endParaRPr/>
          </a:p>
          <a:p>
            <a:pPr marL="457200" marR="0" lvl="0" indent="-228600" algn="l" rtl="0">
              <a:lnSpc>
                <a:spcPct val="100000"/>
              </a:lnSpc>
              <a:spcBef>
                <a:spcPct val="0"/>
              </a:spcBef>
              <a:spcAft>
                <a:spcPct val="0"/>
              </a:spcAft>
              <a:buClr>
                <a:srgbClr val="000000"/>
              </a:buClr>
              <a:buSzPts val="1400"/>
              <a:buFont typeface="Arial"/>
              <a:buNone/>
            </a:pPr>
            <a:endParaRPr/>
          </a:p>
        </p:txBody>
      </p:sp>
      <p:sp>
        <p:nvSpPr>
          <p:cNvPr id="371" name="Google Shape;371;p6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Content Management</a:t>
            </a:r>
            <a:endParaRPr/>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Containerization allows the employer to manage and maintain the portion of the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device that interfaces with the corporate network. An enterprise workspace with a</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defined selection of apps and a separate container is created. This container isolates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corporate apps from the rest of the device. There may be a requirement for additional</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authentication to access the workspace.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container can also enforce storage segmentation. With storage segmentation the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container is associated with a directory on the persistent storage device that is not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readable or writable by apps that are not in the container. Conversely, apps cannot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write to areas outside the container, such as external media or using copy and paste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to a non-container app. App network access might be restricted to a VPN tunneled</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through the organization's security system.</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enterprise is thereby able to maintain the security it needs, without having to</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enforce policies that affect personal use, apps, or data.</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Containerization also assists content management and data loss prevention (DLP)</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systems. A content management system tags corporate or confidential data and</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prevents it from being shared or copied to unauthorized external media or channels,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such as non-corporate email systems or cloud storage services.</a:t>
            </a:r>
            <a:endParaRPr/>
          </a:p>
        </p:txBody>
      </p:sp>
      <p:sp>
        <p:nvSpPr>
          <p:cNvPr id="382" name="Google Shape;382;p64: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Rooting and Jailbreaking</a:t>
            </a:r>
            <a:endParaRPr sz="1200" b="1" i="0" u="none" strike="noStrike" cap="none">
              <a:solidFill>
                <a:schemeClr val="dk1"/>
              </a:solidFill>
              <a:latin typeface="Calibri"/>
              <a:ea typeface="Calibri"/>
              <a:cs typeface="Calibri"/>
              <a:sym typeface="Calibri"/>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Like Windows and Linux, the account used to install the OS and run kernel-level</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processes is not the one used by the device owner. Users who want to avoid the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restrictions that some OS vendors, handset OEMs, and telecom providers (carriers) put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 the devices must use some type of privilege escalation:</a:t>
            </a:r>
            <a:endParaRPr/>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Rooting—this term is associated with Android devices. Some vendors provide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authorized mechanisms for users to access the root account on their device. For</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some devices it is necessary to exploit a vulnerability or use custom firmware.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Custom firmware is essentially a new Android OS image applied to the device. This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can also be referred to as a custom ROM, after the term for the read only memory</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chips that used to hold firmware.</a:t>
            </a:r>
            <a:endParaRPr/>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 Jailbreaking—iOS is more restrictive than Android so the term "jailbreaking"</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became popular for exploits that enabled the user to obtain root privileges,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sideload apps, change or add carriers, and customize the interface. iOS jailbreaking</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is accomplished by booting the device with a patched kernel. For most exploits,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this can only be done when the device is attached to a computer when it boots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(tethered jailbreak).</a:t>
            </a:r>
            <a:endParaRPr/>
          </a:p>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Carrier unlocking—for either iOS or Android, this means removing the restrictions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that lock a device to a single carrier.</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Rooting or jailbreaking mobile devices involves subverting the security measures on</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device to gain administrative access to it. This also has the side effect of leaving</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many security measures permanently disabled. If the user has root permissions, then</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essentially any management agent software running on the device is compromised.</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If the user has applied a custom firmware image, they could have removed the</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protections that enforce segmentation. The device can no longer be assumed to run a</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trusted OS.</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EMM or UEM has routines to detect a rooted or jailbroken device or custom firmware with</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no valid developer code signature and prevent access to an enterprise app, network,</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or workspace. Containerization and enterprise workspaces can use cryptography to</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protect the workspace in a way that is much harder to compromise than a local agent,</a:t>
            </a:r>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even from a rooted or jailbroken device</a:t>
            </a:r>
          </a:p>
          <a:p>
            <a:pPr marL="457200" marR="0" lvl="0" indent="-228600" algn="l" rtl="0">
              <a:lnSpc>
                <a:spcPct val="100000"/>
              </a:lnSpc>
              <a:spcBef>
                <a:spcPct val="0"/>
              </a:spcBef>
              <a:spcAft>
                <a:spcPct val="0"/>
              </a:spcAft>
              <a:buClr>
                <a:srgbClr val="000000"/>
              </a:buClr>
              <a:buSzPts val="1400"/>
              <a:buFont typeface="Arial"/>
              <a:buNone/>
            </a:pPr>
            <a:endParaRPr lang="en-US"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ROM stands</a:t>
            </a:r>
            <a:endParaRPr/>
          </a:p>
        </p:txBody>
      </p:sp>
      <p:sp>
        <p:nvSpPr>
          <p:cNvPr id="395" name="Google Shape;395;p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05996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Application security, often abbreviated as AppSec, refers to the practices and processes involved in building and maintaining secure software applications. It's a continuous process that encompasses the entire lifecycle of an application, from design and development to deployment and maintenance</a:t>
            </a:r>
          </a:p>
          <a:p>
            <a:pPr>
              <a:lnSpc>
                <a:spcPct val="114000"/>
              </a:lnSpc>
              <a:spcBef>
                <a:spcPct val="0"/>
              </a:spcBef>
              <a:spcAft>
                <a:spcPct val="0"/>
              </a:spcAft>
              <a:buSzPts val="2200"/>
            </a:pPr>
            <a:r>
              <a:rPr lang="en-US" sz="1200">
                <a:solidFill>
                  <a:srgbClr val="404040"/>
                </a:solidFill>
                <a:latin typeface="Open Sans"/>
                <a:ea typeface="Open Sans"/>
                <a:cs typeface="Open Sans"/>
              </a:rPr>
              <a:t>It is protecting software applications from cyberattacks and data breaches. </a:t>
            </a:r>
          </a:p>
          <a:p>
            <a:pPr>
              <a:lnSpc>
                <a:spcPct val="114000"/>
              </a:lnSpc>
              <a:spcBef>
                <a:spcPct val="0"/>
              </a:spcBef>
              <a:spcAft>
                <a:spcPct val="0"/>
              </a:spcAft>
              <a:buSzPts val="2200"/>
            </a:pPr>
            <a:r>
              <a:rPr lang="en-US" sz="1200">
                <a:solidFill>
                  <a:srgbClr val="404040"/>
                </a:solidFill>
                <a:latin typeface="Open Sans"/>
                <a:ea typeface="Open Sans"/>
                <a:cs typeface="Open Sans"/>
              </a:rPr>
              <a:t>It's a continuous process that encompasses the entire lifecycle of an application, from the initial design phase to deployment and ongoing maintenance.</a:t>
            </a:r>
          </a:p>
          <a:p>
            <a:pPr>
              <a:lnSpc>
                <a:spcPct val="114000"/>
              </a:lnSpc>
              <a:spcBef>
                <a:spcPct val="0"/>
              </a:spcBef>
              <a:spcAft>
                <a:spcPct val="0"/>
              </a:spcAft>
              <a:buSzPts val="2200"/>
            </a:pPr>
            <a:r>
              <a:rPr lang="en-US" sz="1200">
                <a:solidFill>
                  <a:srgbClr val="404040"/>
                </a:solidFill>
                <a:latin typeface="Open Sans"/>
                <a:ea typeface="Open Sans"/>
                <a:cs typeface="Open Sans"/>
              </a:rPr>
              <a:t>Application security focuses on identifying, mitigating, and preventing various application vulnerabilities that attackers can exploit</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86</a:t>
            </a:fld>
            <a:endParaRPr/>
          </a:p>
        </p:txBody>
      </p:sp>
    </p:spTree>
    <p:extLst>
      <p:ext uri="{BB962C8B-B14F-4D97-AF65-F5344CB8AC3E}">
        <p14:creationId xmlns:p14="http://schemas.microsoft.com/office/powerpoint/2010/main" val="28518726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Coding errors- Coding errors, also known as software bugs or vulnerabilities, can play a significant role in creating security weaknesses that attackers can exploit. These errors can be unintentional mistakes made by developers during the coding process, or they might be due to a lack of awareness about secure coding practices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Misconfiguration-Coding errors, also known as software bugs or vulnerabilities, can play a significant role in creating security weaknesses that attackers can exploit. These errors can be unintentional mistakes made by developers during the coding process, or they might be due to a lack of awareness about secure coding practices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Third Party Components-Third-party components, which include libraries, frameworks, and modules, are like building blocks used to create modern software. They offer pre-written code for common functionalities, saving developers time and effort. However, these components can also introduce security vulnerabilities into your software.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External Threat-External threats for applications originate from outside an organization's network or trusted environment and can target vulnerabilities in the application itself, its deployment, or how users interact with it.</a:t>
            </a:r>
            <a:endParaRPr/>
          </a:p>
        </p:txBody>
      </p:sp>
      <p:sp>
        <p:nvSpPr>
          <p:cNvPr id="4384" name="Google Shape;4384;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Application Security- Input Validation</a:t>
            </a:r>
          </a:p>
          <a:p>
            <a:endParaRPr lang="en-US"/>
          </a:p>
          <a:p>
            <a:r>
              <a:rPr lang="en-US"/>
              <a:t>Input validation is a critical security measure in software development that ensures only expected and properly formatted data enters a system. It acts as a gatekeeper, scrutinizing the information users or other applications provide before it's processed further.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8290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Application Security- Secure Cookies</a:t>
            </a:r>
          </a:p>
          <a:p>
            <a:endParaRPr lang="en-US"/>
          </a:p>
          <a:p>
            <a:r>
              <a:rPr lang="en-US"/>
              <a:t>Secure cookies are a type of HTTP cookie that transmits data over an encrypted HTTPS connection, offering an additional layer of protection compared to regular cookies sent over unencrypted HTTP</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838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Step 1 : Establish baseline- Baselines can be created using different baseline standard for example CIS 18 or STIG, which are explained in next slides</a:t>
            </a:r>
          </a:p>
          <a:p>
            <a:r>
              <a:rPr lang="en-US"/>
              <a:t>Step 2 Deploy the baseline- After you have decided upon the baseline, setting up a baseline has been described in details in previous slide, once can use tools like Microsoft group policy or puppet forge</a:t>
            </a:r>
          </a:p>
          <a:p>
            <a:endParaRPr lang="en-US"/>
          </a:p>
          <a:p>
            <a:r>
              <a:rPr lang="en-US"/>
              <a:t>Step 3 Maintain Baseline – Baselines can be maintained using SCAP compliance checker or CIS configuration tool, depending upon baseline standard , one has chosen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70490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Application security- Static Code Analysis</a:t>
            </a:r>
          </a:p>
          <a:p>
            <a:endParaRPr lang="en-US"/>
          </a:p>
          <a:p>
            <a:r>
              <a:rPr lang="en-US"/>
              <a:t>Static code analysis (SCA) is a security testing technique that analyzes the source code of an application without actually running it. SCA tools automate the process of scrutinizing source code for various patterns and potential issues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82683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Application Security control: Code Signing</a:t>
            </a:r>
          </a:p>
          <a:p>
            <a:endParaRPr lang="en-US"/>
          </a:p>
          <a:p>
            <a:r>
              <a:rPr lang="en-US"/>
              <a:t>Code signing is a security practice used to verify the authenticity and integrity of software code. It's like applying a digital seal to your code, similar to how a wax seal was used on important documents in the past.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99890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Application Security Control: Secure coding practices</a:t>
            </a:r>
          </a:p>
          <a:p>
            <a:endParaRPr lang="en-US"/>
          </a:p>
          <a:p>
            <a:r>
              <a:rPr lang="en-US"/>
              <a:t>Secure coding practices are a set of guidelines and techniques that software developers can follow to write code that is less vulnerable to attacks. By following these practices, developers can significantly improve the security posture of their applications and protect them from a variety of threats.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52034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27156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Sandboxing</a:t>
            </a:r>
          </a:p>
          <a:p>
            <a:pPr marL="0" lvl="0" indent="0" algn="l" rtl="0">
              <a:lnSpc>
                <a:spcPct val="100000"/>
              </a:lnSpc>
              <a:spcBef>
                <a:spcPts val="0"/>
              </a:spcBef>
              <a:spcAft>
                <a:spcPts val="0"/>
              </a:spcAft>
              <a:buSzPts val="1400"/>
              <a:buNone/>
            </a:pPr>
            <a:endParaRPr lang="en-US"/>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Sandboxing is a technique used to safely evaluate the threat in an isolated test environment (sandbox).</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Sandboxing is used to test suspicious programs that may contain a virus or other malicious code in an isolated environment, without allowing the software to harm the host device.</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It provides effective protection against zero-day attacks and advanced threats.</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Suspicious email attachments are sent to a virtual sandbox that performs deep analysis for malicious activity.</a:t>
            </a:r>
          </a:p>
          <a:p>
            <a:pPr marL="342900" lvl="0" indent="-342900">
              <a:lnSpc>
                <a:spcPct val="114000"/>
              </a:lnSpc>
              <a:buSzPts val="2000"/>
              <a:buFont typeface="Arial" panose="020B0604020202020204" pitchFamily="34" charset="0"/>
              <a:buChar char="•"/>
            </a:pP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94</a:t>
            </a:fld>
            <a:endParaRPr/>
          </a:p>
        </p:txBody>
      </p:sp>
    </p:spTree>
    <p:extLst>
      <p:ext uri="{BB962C8B-B14F-4D97-AF65-F5344CB8AC3E}">
        <p14:creationId xmlns:p14="http://schemas.microsoft.com/office/powerpoint/2010/main" val="10227562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dc32f7adc0_0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Trainer Notes:</a:t>
            </a:r>
          </a:p>
          <a:p>
            <a:pPr marL="0" lvl="0" indent="0" algn="l" rtl="0">
              <a:lnSpc>
                <a:spcPct val="100000"/>
              </a:lnSpc>
              <a:spcBef>
                <a:spcPct val="0"/>
              </a:spcBef>
              <a:spcAft>
                <a:spcPct val="0"/>
              </a:spcAft>
              <a:buSzPts val="1400"/>
              <a:buNone/>
            </a:pPr>
            <a:endParaRPr lang="en-US"/>
          </a:p>
          <a:p>
            <a:pPr marL="0" lvl="0" indent="0" algn="l" rtl="0">
              <a:lnSpc>
                <a:spcPct val="100000"/>
              </a:lnSpc>
              <a:spcBef>
                <a:spcPct val="0"/>
              </a:spcBef>
              <a:spcAft>
                <a:spcPct val="0"/>
              </a:spcAft>
              <a:buSzPts val="1400"/>
              <a:buNone/>
            </a:pPr>
            <a:r>
              <a:rPr lang="en-US"/>
              <a:t>Explain Flow of sandboxing</a:t>
            </a:r>
          </a:p>
          <a:p>
            <a:pPr marL="0" lvl="0" indent="0" algn="l" rtl="0">
              <a:lnSpc>
                <a:spcPct val="100000"/>
              </a:lnSpc>
              <a:spcBef>
                <a:spcPct val="0"/>
              </a:spcBef>
              <a:spcAft>
                <a:spcPct val="0"/>
              </a:spcAft>
              <a:buSzPts val="1400"/>
              <a:buNone/>
            </a:pPr>
            <a:endParaRPr lang="en-US"/>
          </a:p>
          <a:p>
            <a:pPr marL="0" lvl="0" indent="0" algn="l" rtl="0">
              <a:lnSpc>
                <a:spcPct val="100000"/>
              </a:lnSpc>
              <a:spcBef>
                <a:spcPct val="0"/>
              </a:spcBef>
              <a:spcAft>
                <a:spcPct val="0"/>
              </a:spcAft>
              <a:buSzPts val="1400"/>
              <a:buNone/>
            </a:pPr>
            <a:r>
              <a:rPr lang="en-US"/>
              <a:t>Isolation-</a:t>
            </a:r>
            <a:r>
              <a:rPr lang="en-US" sz="1200">
                <a:solidFill>
                  <a:srgbClr val="404040"/>
                </a:solidFill>
                <a:latin typeface="Open Sans" pitchFamily="2" charset="0"/>
                <a:ea typeface="Open Sans"/>
                <a:cs typeface="Open Sans"/>
              </a:rPr>
              <a:t>A sandbox creates a segregated environment that mimics a real operating system, allowing suspicious programs to be executed without affecting the real system or network.</a:t>
            </a:r>
          </a:p>
          <a:p>
            <a:pPr marL="0" lvl="0" indent="0" algn="l" rtl="0">
              <a:lnSpc>
                <a:spcPct val="100000"/>
              </a:lnSpc>
              <a:spcBef>
                <a:spcPct val="0"/>
              </a:spcBef>
              <a:spcAft>
                <a:spcPct val="0"/>
              </a:spcAft>
              <a:buSzPts val="1400"/>
              <a:buNone/>
            </a:pPr>
            <a:r>
              <a:rPr lang="en-US" sz="1200">
                <a:solidFill>
                  <a:srgbClr val="404040"/>
                </a:solidFill>
                <a:latin typeface="Open Sans" pitchFamily="2" charset="0"/>
                <a:ea typeface="Open Sans"/>
                <a:cs typeface="Open Sans"/>
              </a:rPr>
              <a:t>Detonation-The suspicious code is then detonated within the sandbox, essentially running it and monitoring its behavior closely</a:t>
            </a:r>
          </a:p>
          <a:p>
            <a:pPr marL="0" lvl="0" indent="0" algn="l" rtl="0">
              <a:lnSpc>
                <a:spcPct val="100000"/>
              </a:lnSpc>
              <a:spcBef>
                <a:spcPct val="0"/>
              </a:spcBef>
              <a:spcAft>
                <a:spcPct val="0"/>
              </a:spcAft>
              <a:buSzPts val="1400"/>
              <a:buNone/>
            </a:pPr>
            <a:r>
              <a:rPr lang="en-US" sz="1200">
                <a:solidFill>
                  <a:srgbClr val="404040"/>
                </a:solidFill>
                <a:latin typeface="Open Sans" pitchFamily="2" charset="0"/>
                <a:ea typeface="Open Sans"/>
                <a:cs typeface="Open Sans"/>
              </a:rPr>
              <a:t>Analysis-Security experts can then analyze the code's activity inside the sandbox</a:t>
            </a:r>
          </a:p>
          <a:p>
            <a:pPr marL="0" lvl="0" indent="0" algn="l" rtl="0">
              <a:lnSpc>
                <a:spcPct val="100000"/>
              </a:lnSpc>
              <a:spcBef>
                <a:spcPct val="0"/>
              </a:spcBef>
              <a:spcAft>
                <a:spcPct val="0"/>
              </a:spcAft>
              <a:buSzPts val="1400"/>
              <a:buNone/>
            </a:pPr>
            <a:r>
              <a:rPr lang="en-US" sz="1200">
                <a:solidFill>
                  <a:srgbClr val="404040"/>
                </a:solidFill>
                <a:latin typeface="Open Sans" pitchFamily="2" charset="0"/>
                <a:ea typeface="Open Sans"/>
                <a:cs typeface="Open Sans"/>
              </a:rPr>
              <a:t>Threat Detection-By observing the code's behavior, analysts can identify malicious activity, such as attempts to steal data, install malware, or damage the system.</a:t>
            </a: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a:solidFill>
                  <a:srgbClr val="404040"/>
                </a:solidFill>
                <a:latin typeface="Open Sans" pitchFamily="2" charset="0"/>
                <a:ea typeface="Open Sans"/>
                <a:cs typeface="Open Sans"/>
              </a:rPr>
              <a:t>Protection-If the code is found to be malicious, it can be prevented from entering the real system, thus stopping a cyberattack in its tracks.</a:t>
            </a:r>
          </a:p>
          <a:p>
            <a:pPr marL="0" lvl="0" indent="0" algn="l" rtl="0">
              <a:lnSpc>
                <a:spcPct val="100000"/>
              </a:lnSpc>
              <a:spcBef>
                <a:spcPct val="0"/>
              </a:spcBef>
              <a:spcAft>
                <a:spcPct val="0"/>
              </a:spcAft>
              <a:buSzPts val="1400"/>
              <a:buNone/>
            </a:pPr>
            <a:endParaRPr/>
          </a:p>
        </p:txBody>
      </p:sp>
      <p:sp>
        <p:nvSpPr>
          <p:cNvPr id="819" name="Google Shape;819;gdc32f7adc0_0_1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48938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Benefits of Sandboxing</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Proactive Defense-</a:t>
            </a:r>
            <a:r>
              <a:rPr lang="en-US" sz="1200">
                <a:solidFill>
                  <a:srgbClr val="404040"/>
                </a:solidFill>
                <a:latin typeface="Open Sans" pitchFamily="2" charset="0"/>
                <a:ea typeface="Open Sans"/>
                <a:cs typeface="Open Sans"/>
              </a:rPr>
              <a:t>Sandboxing allows for the analysis of unknown or zero-day threats that traditional signature-based security might miss.</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Safe Analysis-</a:t>
            </a:r>
            <a:r>
              <a:rPr lang="en-US" sz="1200">
                <a:solidFill>
                  <a:srgbClr val="404040"/>
                </a:solidFill>
                <a:latin typeface="Open Sans" pitchFamily="2" charset="0"/>
                <a:ea typeface="Open Sans"/>
                <a:cs typeface="Open Sans"/>
              </a:rPr>
              <a:t>Security professionals can examine potentially risky code without putting the actual system or network at risk.</a:t>
            </a:r>
          </a:p>
          <a:p>
            <a:endParaRPr lang="en-US"/>
          </a:p>
          <a:p>
            <a:r>
              <a:rPr lang="en-US"/>
              <a:t>Improved Detection Rates-</a:t>
            </a:r>
            <a:r>
              <a:rPr lang="en-US" sz="1200">
                <a:solidFill>
                  <a:srgbClr val="404040"/>
                </a:solidFill>
                <a:latin typeface="Open Sans" pitchFamily="2" charset="0"/>
                <a:ea typeface="Open Sans"/>
                <a:cs typeface="Open Sans"/>
              </a:rPr>
              <a:t>Sandboxes can uncover sophisticated malware that might bypass traditional security measures</a:t>
            </a: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29320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27156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lnSpc>
                <a:spcPct val="114000"/>
              </a:lnSpc>
              <a:spcBef>
                <a:spcPct val="0"/>
              </a:spcBef>
              <a:spcAft>
                <a:spcPct val="0"/>
              </a:spcAft>
              <a:buSzPts val="2200"/>
              <a:buFont typeface="Arial" panose="020B0604020202020204" pitchFamily="34" charset="0"/>
              <a:buNone/>
            </a:pPr>
            <a:r>
              <a:rPr lang="en-US" sz="1200">
                <a:solidFill>
                  <a:srgbClr val="3F3F3F"/>
                </a:solidFill>
                <a:latin typeface="Open Sans"/>
                <a:ea typeface="Open Sans"/>
                <a:cs typeface="Open Sans"/>
              </a:rPr>
              <a:t>Trainer Notes:</a:t>
            </a:r>
          </a:p>
          <a:p>
            <a:pPr marL="0" indent="0">
              <a:lnSpc>
                <a:spcPct val="114000"/>
              </a:lnSpc>
              <a:spcBef>
                <a:spcPct val="0"/>
              </a:spcBef>
              <a:spcAft>
                <a:spcPct val="0"/>
              </a:spcAft>
              <a:buSzPts val="2200"/>
              <a:buFont typeface="Arial" panose="020B0604020202020204" pitchFamily="34" charset="0"/>
              <a:buNone/>
            </a:pPr>
            <a:endParaRPr lang="en-US" sz="1200">
              <a:solidFill>
                <a:srgbClr val="3F3F3F"/>
              </a:solidFill>
              <a:latin typeface="Open Sans"/>
              <a:ea typeface="Open Sans"/>
              <a:cs typeface="Open Sans"/>
            </a:endParaRPr>
          </a:p>
          <a:p>
            <a:pPr marL="342900" indent="-342900">
              <a:lnSpc>
                <a:spcPct val="114000"/>
              </a:lnSpc>
              <a:spcBef>
                <a:spcPct val="0"/>
              </a:spcBef>
              <a:spcAft>
                <a:spcPct val="0"/>
              </a:spcAft>
              <a:buSzPts val="2200"/>
              <a:buFont typeface="Arial" panose="020B0604020202020204" pitchFamily="34" charset="0"/>
              <a:buChar char="•"/>
            </a:pPr>
            <a:r>
              <a:rPr lang="en-US" sz="1200">
                <a:solidFill>
                  <a:srgbClr val="3F3F3F"/>
                </a:solidFill>
                <a:latin typeface="Open Sans"/>
                <a:ea typeface="Open Sans"/>
                <a:cs typeface="Open Sans"/>
              </a:rPr>
              <a:t>logging and alerting systems helps  systems responsible for monitoring can detect threats and malicious activity. </a:t>
            </a:r>
          </a:p>
          <a:p>
            <a:pPr marL="0" indent="0">
              <a:lnSpc>
                <a:spcPct val="114000"/>
              </a:lnSpc>
              <a:spcBef>
                <a:spcPct val="0"/>
              </a:spcBef>
              <a:spcAft>
                <a:spcPct val="0"/>
              </a:spcAft>
              <a:buSzPts val="2200"/>
              <a:buFont typeface="Arial" panose="020B0604020202020204" pitchFamily="34" charset="0"/>
              <a:buNone/>
            </a:pPr>
            <a:endParaRPr lang="en-US" sz="1200">
              <a:solidFill>
                <a:srgbClr val="3F3F3F"/>
              </a:solidFill>
              <a:latin typeface="Open Sans"/>
              <a:ea typeface="Open Sans"/>
              <a:cs typeface="Open Sans"/>
            </a:endParaRPr>
          </a:p>
          <a:p>
            <a:pPr marL="342900" indent="-342900">
              <a:lnSpc>
                <a:spcPct val="114000"/>
              </a:lnSpc>
              <a:spcBef>
                <a:spcPct val="0"/>
              </a:spcBef>
              <a:spcAft>
                <a:spcPct val="0"/>
              </a:spcAft>
              <a:buSzPts val="2200"/>
              <a:buFont typeface="Arial" panose="020B0604020202020204" pitchFamily="34" charset="0"/>
              <a:buChar char="•"/>
            </a:pPr>
            <a:r>
              <a:rPr lang="en-US" sz="1200">
                <a:solidFill>
                  <a:srgbClr val="3F3F3F"/>
                </a:solidFill>
                <a:latin typeface="Open Sans"/>
                <a:ea typeface="Open Sans"/>
                <a:cs typeface="Open Sans"/>
              </a:rPr>
              <a:t>Enhanced monitoring enables security analysts to act swiftly on the detailed information provided. </a:t>
            </a:r>
          </a:p>
          <a:p>
            <a:pPr marL="0" indent="0">
              <a:lnSpc>
                <a:spcPct val="114000"/>
              </a:lnSpc>
              <a:spcBef>
                <a:spcPct val="0"/>
              </a:spcBef>
              <a:spcAft>
                <a:spcPct val="0"/>
              </a:spcAft>
              <a:buSzPts val="2200"/>
              <a:buFont typeface="Arial" panose="020B0604020202020204" pitchFamily="34" charset="0"/>
              <a:buNone/>
            </a:pPr>
            <a:endParaRPr lang="en-US" sz="1200">
              <a:solidFill>
                <a:srgbClr val="3F3F3F"/>
              </a:solidFill>
              <a:latin typeface="Open Sans"/>
              <a:ea typeface="Open Sans"/>
              <a:cs typeface="Open Sans"/>
            </a:endParaRPr>
          </a:p>
          <a:p>
            <a:pPr marL="342900" indent="-342900">
              <a:lnSpc>
                <a:spcPct val="114000"/>
              </a:lnSpc>
              <a:spcBef>
                <a:spcPct val="0"/>
              </a:spcBef>
              <a:spcAft>
                <a:spcPct val="0"/>
              </a:spcAft>
              <a:buSzPts val="2200"/>
              <a:buFont typeface="Arial" panose="020B0604020202020204" pitchFamily="34" charset="0"/>
              <a:buChar char="•"/>
            </a:pPr>
            <a:r>
              <a:rPr lang="en-US" sz="1200">
                <a:solidFill>
                  <a:srgbClr val="3F3F3F"/>
                </a:solidFill>
                <a:latin typeface="Open Sans"/>
                <a:ea typeface="Open Sans"/>
                <a:cs typeface="Open Sans"/>
              </a:rPr>
              <a:t>They use methods such as data collection, real-time analysis, and alerts.</a:t>
            </a:r>
          </a:p>
          <a:p>
            <a:pPr>
              <a:lnSpc>
                <a:spcPct val="114000"/>
              </a:lnSpc>
              <a:spcBef>
                <a:spcPct val="0"/>
              </a:spcBef>
              <a:spcAft>
                <a:spcPct val="0"/>
              </a:spcAft>
              <a:buSzPts val="2200"/>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US"/>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98</a:t>
            </a:fld>
            <a:endParaRPr/>
          </a:p>
        </p:txBody>
      </p:sp>
    </p:spTree>
    <p:extLst>
      <p:ext uri="{BB962C8B-B14F-4D97-AF65-F5344CB8AC3E}">
        <p14:creationId xmlns:p14="http://schemas.microsoft.com/office/powerpoint/2010/main" val="33951025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Here are a few risks associated with hardware, software, and services:</a:t>
            </a:r>
            <a:endParaRPr lang="en-US" sz="900" b="0" i="0" u="none" strike="noStrike" cap="none">
              <a:solidFill>
                <a:srgbClr val="000000"/>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Poor information security practices by lower-tier suppliers</a:t>
            </a:r>
            <a:endParaRPr lang="en-US" sz="1200" b="0" i="0" u="none" strike="noStrike" cap="none">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Compromised software or hardware purchased from suppliers </a:t>
            </a:r>
            <a:endParaRPr lang="en-US" sz="1200" b="0" i="0" u="none" strike="noStrike" cap="none">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Software security vulnerabilities in supply chain management or supplier systems</a:t>
            </a:r>
            <a:endParaRPr lang="en-IN"/>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Counterfeit hardware or hardware with embedded malware</a:t>
            </a:r>
            <a:endParaRPr lang="en-US" sz="12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4384" name="Google Shape;4384;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6692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22"/>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9" name="Google Shape;19;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77"/>
        <p:cNvGrpSpPr/>
        <p:nvPr/>
      </p:nvGrpSpPr>
      <p:grpSpPr>
        <a:xfrm>
          <a:off x="0" y="0"/>
          <a:ext cx="0" cy="0"/>
          <a:chOff x="0" y="0"/>
          <a:chExt cx="0" cy="0"/>
        </a:xfrm>
      </p:grpSpPr>
      <p:pic>
        <p:nvPicPr>
          <p:cNvPr id="78" name="Google Shape;78;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80" name="Google Shape;80;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81" name="Google Shape;81;p28" descr="A close up of a logo&#10;&#10;Description automatically generated"/>
          <p:cNvPicPr preferRelativeResize="0"/>
          <p:nvPr/>
        </p:nvPicPr>
        <p:blipFill rotWithShape="1">
          <a:blip r:embed="rId3">
            <a:alphaModFix/>
          </a:blip>
          <a:srcRect l="12857" t="2540" r="67232" b="87460"/>
          <a:stretch/>
        </p:blipFill>
        <p:spPr>
          <a:xfrm>
            <a:off x="246744" y="232229"/>
            <a:ext cx="3236687" cy="914400"/>
          </a:xfrm>
          <a:prstGeom prst="rect">
            <a:avLst/>
          </a:prstGeom>
          <a:noFill/>
          <a:ln>
            <a:noFill/>
          </a:ln>
        </p:spPr>
      </p:pic>
    </p:spTree>
    <p:extLst>
      <p:ext uri="{BB962C8B-B14F-4D97-AF65-F5344CB8AC3E}">
        <p14:creationId xmlns:p14="http://schemas.microsoft.com/office/powerpoint/2010/main" val="3788366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8"/>
        <p:cNvGrpSpPr/>
        <p:nvPr/>
      </p:nvGrpSpPr>
      <p:grpSpPr>
        <a:xfrm>
          <a:off x="0" y="0"/>
          <a:ext cx="0" cy="0"/>
          <a:chOff x="0" y="0"/>
          <a:chExt cx="0" cy="0"/>
        </a:xfrm>
      </p:grpSpPr>
      <p:pic>
        <p:nvPicPr>
          <p:cNvPr id="60" name="Google Shape;60;p15" descr="A picture containing colorfulness, pattern, rectangle, screenshot&#10;&#10;Description automatically generated"/>
          <p:cNvPicPr preferRelativeResize="0"/>
          <p:nvPr/>
        </p:nvPicPr>
        <p:blipFill rotWithShape="1">
          <a:blip r:embed="rId2">
            <a:alphaModFix/>
          </a:blip>
          <a:srcRect/>
          <a:stretch/>
        </p:blipFill>
        <p:spPr>
          <a:xfrm>
            <a:off x="16564404" y="913240"/>
            <a:ext cx="1219360" cy="7290753"/>
          </a:xfrm>
          <a:prstGeom prst="rect">
            <a:avLst/>
          </a:prstGeom>
          <a:noFill/>
          <a:ln>
            <a:noFill/>
          </a:ln>
        </p:spPr>
      </p:pic>
    </p:spTree>
    <p:extLst>
      <p:ext uri="{BB962C8B-B14F-4D97-AF65-F5344CB8AC3E}">
        <p14:creationId xmlns:p14="http://schemas.microsoft.com/office/powerpoint/2010/main" val="269228389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24"/>
        <p:cNvGrpSpPr/>
        <p:nvPr/>
      </p:nvGrpSpPr>
      <p:grpSpPr>
        <a:xfrm>
          <a:off x="0" y="0"/>
          <a:ext cx="0" cy="0"/>
          <a:chOff x="0" y="0"/>
          <a:chExt cx="0" cy="0"/>
        </a:xfrm>
      </p:grpSpPr>
      <p:pic>
        <p:nvPicPr>
          <p:cNvPr id="125" name="Google Shape;125;p251"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7" name="Google Shape;127;p251"/>
          <p:cNvPicPr preferRelativeResize="0"/>
          <p:nvPr/>
        </p:nvPicPr>
        <p:blipFill rotWithShape="1">
          <a:blip r:embed="rId3">
            <a:alphaModFix/>
          </a:blip>
          <a:srcRect/>
          <a:stretch/>
        </p:blipFill>
        <p:spPr>
          <a:xfrm>
            <a:off x="3302000" y="1186581"/>
            <a:ext cx="3975100" cy="365760"/>
          </a:xfrm>
          <a:prstGeom prst="rect">
            <a:avLst/>
          </a:prstGeom>
          <a:noFill/>
          <a:ln>
            <a:noFill/>
          </a:ln>
        </p:spPr>
      </p:pic>
      <p:sp>
        <p:nvSpPr>
          <p:cNvPr id="128" name="Google Shape;128;p251"/>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129" name="Google Shape;129;p251"/>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0" name="Google Shape;130;p251"/>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251"/>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251"/>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8350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userDrawn="1">
  <p:cSld name="1_Content Slide">
    <p:spTree>
      <p:nvGrpSpPr>
        <p:cNvPr id="1" name="Shape 59"/>
        <p:cNvGrpSpPr/>
        <p:nvPr/>
      </p:nvGrpSpPr>
      <p:grpSpPr>
        <a:xfrm>
          <a:off x="0" y="0"/>
          <a:ext cx="0" cy="0"/>
          <a:chOff x="0" y="0"/>
          <a:chExt cx="0" cy="0"/>
        </a:xfrm>
      </p:grpSpPr>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86160378"/>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ontent">
  <p:cSld name="2_Content">
    <p:spTree>
      <p:nvGrpSpPr>
        <p:cNvPr id="1" name="Shape 46"/>
        <p:cNvGrpSpPr/>
        <p:nvPr/>
      </p:nvGrpSpPr>
      <p:grpSpPr>
        <a:xfrm>
          <a:off x="0" y="0"/>
          <a:ext cx="0" cy="0"/>
          <a:chOff x="0" y="0"/>
          <a:chExt cx="0" cy="0"/>
        </a:xfrm>
      </p:grpSpPr>
      <p:sp>
        <p:nvSpPr>
          <p:cNvPr id="49" name="Google Shape;49;p247"/>
          <p:cNvSpPr txBox="1">
            <a:spLocks noGrp="1"/>
          </p:cNvSpPr>
          <p:nvPr>
            <p:ph type="title"/>
          </p:nvPr>
        </p:nvSpPr>
        <p:spPr>
          <a:xfrm>
            <a:off x="-10160" y="229879"/>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16517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ssisted Practice 1">
  <p:cSld name="Assisted Practice 1">
    <p:bg>
      <p:bgPr>
        <a:solidFill>
          <a:schemeClr val="lt1"/>
        </a:solidFill>
        <a:effectLst/>
      </p:bgPr>
    </p:bg>
    <p:spTree>
      <p:nvGrpSpPr>
        <p:cNvPr id="1" name="Shape 289"/>
        <p:cNvGrpSpPr/>
        <p:nvPr/>
      </p:nvGrpSpPr>
      <p:grpSpPr>
        <a:xfrm>
          <a:off x="0" y="0"/>
          <a:ext cx="0" cy="0"/>
          <a:chOff x="0" y="0"/>
          <a:chExt cx="0" cy="0"/>
        </a:xfrm>
      </p:grpSpPr>
      <p:pic>
        <p:nvPicPr>
          <p:cNvPr id="290" name="Google Shape;290;ge13a27fa1a_0_268" descr="A screenshot of a computer&#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91" name="Google Shape;291;ge13a27fa1a_0_26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pic>
        <p:nvPicPr>
          <p:cNvPr id="292" name="Google Shape;292;ge13a27fa1a_0_268" descr="A close up of a logo&#10;&#10;Description automatically generated"/>
          <p:cNvPicPr preferRelativeResize="0"/>
          <p:nvPr/>
        </p:nvPicPr>
        <p:blipFill rotWithShape="1">
          <a:blip r:embed="rId5">
            <a:alphaModFix/>
          </a:blip>
          <a:srcRect/>
          <a:stretch/>
        </p:blipFill>
        <p:spPr>
          <a:xfrm>
            <a:off x="0" y="0"/>
            <a:ext cx="16256000" cy="9144000"/>
          </a:xfrm>
          <a:prstGeom prst="rect">
            <a:avLst/>
          </a:prstGeom>
          <a:noFill/>
          <a:ln>
            <a:noFill/>
          </a:ln>
        </p:spPr>
      </p:pic>
      <p:sp>
        <p:nvSpPr>
          <p:cNvPr id="293" name="Google Shape;293;ge13a27fa1a_0_26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ge13a27fa1a_0_268"/>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50800" lvl="0" indent="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ustDataLst>
      <p:tags r:id="rId1"/>
    </p:custDataLst>
    <p:extLst>
      <p:ext uri="{BB962C8B-B14F-4D97-AF65-F5344CB8AC3E}">
        <p14:creationId xmlns:p14="http://schemas.microsoft.com/office/powerpoint/2010/main" val="501269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1"/>
        <p:cNvGrpSpPr/>
        <p:nvPr/>
      </p:nvGrpSpPr>
      <p:grpSpPr>
        <a:xfrm>
          <a:off x="0" y="0"/>
          <a:ext cx="0" cy="0"/>
          <a:chOff x="0" y="0"/>
          <a:chExt cx="0" cy="0"/>
        </a:xfrm>
      </p:grpSpPr>
      <p:pic>
        <p:nvPicPr>
          <p:cNvPr id="22" name="Google Shape;22;p23"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4" name="Google Shape;24;p23" descr="A close up of a logo&#10;&#10;Description automatically generated"/>
          <p:cNvPicPr preferRelativeResize="0"/>
          <p:nvPr/>
        </p:nvPicPr>
        <p:blipFill rotWithShape="1">
          <a:blip r:embed="rId3">
            <a:alphaModFix/>
          </a:blip>
          <a:srcRect l="12857" t="2540" r="67232" b="87460"/>
          <a:stretch/>
        </p:blipFill>
        <p:spPr>
          <a:xfrm>
            <a:off x="246744" y="232229"/>
            <a:ext cx="3236687" cy="914400"/>
          </a:xfrm>
          <a:prstGeom prst="rect">
            <a:avLst/>
          </a:prstGeom>
          <a:noFill/>
          <a:ln>
            <a:noFill/>
          </a:ln>
        </p:spPr>
      </p:pic>
      <p:sp>
        <p:nvSpPr>
          <p:cNvPr id="25" name="Google Shape;25;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6"/>
        <p:cNvGrpSpPr/>
        <p:nvPr/>
      </p:nvGrpSpPr>
      <p:grpSpPr>
        <a:xfrm>
          <a:off x="0" y="0"/>
          <a:ext cx="0" cy="0"/>
          <a:chOff x="0" y="0"/>
          <a:chExt cx="0" cy="0"/>
        </a:xfrm>
      </p:grpSpPr>
      <p:pic>
        <p:nvPicPr>
          <p:cNvPr id="27" name="Google Shape;27;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9" name="Google Shape;29;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30" name="Google Shape;30;p27"/>
          <p:cNvPicPr preferRelativeResize="0"/>
          <p:nvPr/>
        </p:nvPicPr>
        <p:blipFill rotWithShape="1">
          <a:blip r:embed="rId3">
            <a:alphaModFix/>
          </a:blip>
          <a:srcRect/>
          <a:stretch/>
        </p:blipFill>
        <p:spPr>
          <a:xfrm>
            <a:off x="2870200" y="1186581"/>
            <a:ext cx="4819923" cy="365760"/>
          </a:xfrm>
          <a:prstGeom prst="rect">
            <a:avLst/>
          </a:prstGeom>
          <a:noFill/>
          <a:ln>
            <a:noFill/>
          </a:ln>
        </p:spPr>
      </p:pic>
      <p:sp>
        <p:nvSpPr>
          <p:cNvPr id="31" name="Google Shape;31;p2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 name="Google Shape;32;p2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 name="Google Shape;33;p2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 name="Google Shape;34;p2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35;p27"/>
          <p:cNvSpPr/>
          <p:nvPr/>
        </p:nvSpPr>
        <p:spPr>
          <a:xfrm>
            <a:off x="736529" y="1888777"/>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50"/>
        <p:cNvGrpSpPr/>
        <p:nvPr/>
      </p:nvGrpSpPr>
      <p:grpSpPr>
        <a:xfrm>
          <a:off x="0" y="0"/>
          <a:ext cx="0" cy="0"/>
          <a:chOff x="0" y="0"/>
          <a:chExt cx="0" cy="0"/>
        </a:xfrm>
      </p:grpSpPr>
      <p:pic>
        <p:nvPicPr>
          <p:cNvPr id="51" name="Google Shape;51;p248"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3" name="Google Shape;53;p248" descr="A close up of a logo&#10;&#10;Description automatically generated"/>
          <p:cNvPicPr preferRelativeResize="0"/>
          <p:nvPr/>
        </p:nvPicPr>
        <p:blipFill rotWithShape="1">
          <a:blip r:embed="rId3">
            <a:alphaModFix/>
          </a:blip>
          <a:srcRect l="12857" t="2540" r="67232" b="87460"/>
          <a:stretch/>
        </p:blipFill>
        <p:spPr>
          <a:xfrm>
            <a:off x="246744" y="232229"/>
            <a:ext cx="3236687" cy="914400"/>
          </a:xfrm>
          <a:prstGeom prst="rect">
            <a:avLst/>
          </a:prstGeom>
          <a:noFill/>
          <a:ln>
            <a:noFill/>
          </a:ln>
        </p:spPr>
      </p:pic>
      <p:sp>
        <p:nvSpPr>
          <p:cNvPr id="54" name="Google Shape;54;p248"/>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sp>
        <p:nvSpPr>
          <p:cNvPr id="40" name="Google Shape;40;p12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80188971"/>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40"/>
        <p:cNvGrpSpPr/>
        <p:nvPr/>
      </p:nvGrpSpPr>
      <p:grpSpPr>
        <a:xfrm>
          <a:off x="0" y="0"/>
          <a:ext cx="0" cy="0"/>
          <a:chOff x="0" y="0"/>
          <a:chExt cx="0" cy="0"/>
        </a:xfrm>
      </p:grpSpPr>
      <p:sp>
        <p:nvSpPr>
          <p:cNvPr id="43" name="Google Shape;43;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 name="Google Shape;47;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 name="Google Shape;54;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31526463"/>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40"/>
        <p:cNvGrpSpPr/>
        <p:nvPr/>
      </p:nvGrpSpPr>
      <p:grpSpPr>
        <a:xfrm>
          <a:off x="0" y="0"/>
          <a:ext cx="0" cy="0"/>
          <a:chOff x="0" y="0"/>
          <a:chExt cx="0" cy="0"/>
        </a:xfrm>
      </p:grpSpPr>
      <p:sp>
        <p:nvSpPr>
          <p:cNvPr id="43" name="Google Shape;43;p75"/>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75"/>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75"/>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75"/>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 name="Google Shape;47;p75"/>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75"/>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5"/>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75"/>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75"/>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75"/>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p75"/>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 name="Google Shape;54;p75"/>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5"/>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95968072"/>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ontent">
  <p:cSld name="1_Content">
    <p:spTree>
      <p:nvGrpSpPr>
        <p:cNvPr id="1" name="Shape 95"/>
        <p:cNvGrpSpPr/>
        <p:nvPr/>
      </p:nvGrpSpPr>
      <p:grpSpPr>
        <a:xfrm>
          <a:off x="0" y="0"/>
          <a:ext cx="0" cy="0"/>
          <a:chOff x="0" y="0"/>
          <a:chExt cx="0" cy="0"/>
        </a:xfrm>
      </p:grpSpPr>
      <p:sp>
        <p:nvSpPr>
          <p:cNvPr id="97" name="Google Shape;97;p79"/>
          <p:cNvSpPr txBox="1">
            <a:spLocks noGrp="1"/>
          </p:cNvSpPr>
          <p:nvPr>
            <p:ph type="sldNum" idx="12"/>
          </p:nvPr>
        </p:nvSpPr>
        <p:spPr>
          <a:xfrm>
            <a:off x="7857066" y="8231716"/>
            <a:ext cx="3793068" cy="486834"/>
          </a:xfrm>
          <a:prstGeom prst="rect">
            <a:avLst/>
          </a:prstGeom>
          <a:noFill/>
          <a:ln>
            <a:noFill/>
          </a:ln>
        </p:spPr>
        <p:txBody>
          <a:bodyPr spcFirstLastPara="1" wrap="square" lIns="45675" tIns="45675" rIns="45675" bIns="45675"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88422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uides ">
  <p:cSld name="Guides ">
    <p:spTree>
      <p:nvGrpSpPr>
        <p:cNvPr id="1" name="Shape 211"/>
        <p:cNvGrpSpPr/>
        <p:nvPr/>
      </p:nvGrpSpPr>
      <p:grpSpPr>
        <a:xfrm>
          <a:off x="0" y="0"/>
          <a:ext cx="0" cy="0"/>
          <a:chOff x="0" y="0"/>
          <a:chExt cx="0" cy="0"/>
        </a:xfrm>
      </p:grpSpPr>
      <p:sp>
        <p:nvSpPr>
          <p:cNvPr id="214" name="Google Shape;214;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 name="Google Shape;216;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 name="Google Shape;217;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18" name="Google Shape;218;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19" name="Google Shape;219;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 name="Google Shape;220;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1" name="Google Shape;221;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 name="Google Shape;222;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4" name="Google Shape;224;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97484145"/>
      </p:ext>
    </p:extLst>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6" r:id="rId5"/>
    <p:sldLayoutId id="2147483657" r:id="rId6"/>
    <p:sldLayoutId id="2147483658" r:id="rId7"/>
    <p:sldLayoutId id="2147483659" r:id="rId8"/>
    <p:sldLayoutId id="2147483660" r:id="rId9"/>
    <p:sldLayoutId id="2147483662" r:id="rId10"/>
    <p:sldLayoutId id="2147483668" r:id="rId11"/>
    <p:sldLayoutId id="2147483669" r:id="rId12"/>
    <p:sldLayoutId id="2147483670" r:id="rId13"/>
    <p:sldLayoutId id="2147483671" r:id="rId14"/>
    <p:sldLayoutId id="214748367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3.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82.svg"/><Relationship Id="rId4" Type="http://schemas.openxmlformats.org/officeDocument/2006/relationships/image" Target="../media/image81.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5.png"/><Relationship Id="rId7" Type="http://schemas.openxmlformats.org/officeDocument/2006/relationships/image" Target="../media/image86.png"/><Relationship Id="rId2" Type="http://schemas.openxmlformats.org/officeDocument/2006/relationships/notesSlide" Target="../notesSlides/notesSlide126.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8.xml"/><Relationship Id="rId1" Type="http://schemas.openxmlformats.org/officeDocument/2006/relationships/slideLayout" Target="../slideLayouts/slideLayout6.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png"/></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1.xml"/><Relationship Id="rId1" Type="http://schemas.openxmlformats.org/officeDocument/2006/relationships/slideLayout" Target="../slideLayouts/slideLayout6.xml"/><Relationship Id="rId5" Type="http://schemas.openxmlformats.org/officeDocument/2006/relationships/image" Target="../media/image92.svg"/><Relationship Id="rId4" Type="http://schemas.openxmlformats.org/officeDocument/2006/relationships/image" Target="../media/image91.png"/></Relationships>
</file>

<file path=ppt/slides/_rels/slide1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2.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95.png"/><Relationship Id="rId4" Type="http://schemas.openxmlformats.org/officeDocument/2006/relationships/image" Target="../media/image94.png"/></Relationships>
</file>

<file path=ppt/slides/_rels/slide1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135.xml"/><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9.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7.png"/><Relationship Id="rId2" Type="http://schemas.openxmlformats.org/officeDocument/2006/relationships/notesSlide" Target="../notesSlides/notesSlide151.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4.xml"/><Relationship Id="rId1" Type="http://schemas.openxmlformats.org/officeDocument/2006/relationships/slideLayout" Target="../slideLayouts/slideLayout6.xml"/><Relationship Id="rId4" Type="http://schemas.openxmlformats.org/officeDocument/2006/relationships/image" Target="../media/image121.sv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6.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8.xml"/><Relationship Id="rId1" Type="http://schemas.openxmlformats.org/officeDocument/2006/relationships/slideLayout" Target="../slideLayouts/slideLayout6.xml"/><Relationship Id="rId4" Type="http://schemas.openxmlformats.org/officeDocument/2006/relationships/image" Target="../media/image127.sv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7.xml"/><Relationship Id="rId1" Type="http://schemas.openxmlformats.org/officeDocument/2006/relationships/slideLayout" Target="../slideLayouts/slideLayout6.xml"/><Relationship Id="rId4" Type="http://schemas.openxmlformats.org/officeDocument/2006/relationships/image" Target="../media/image129.png"/></Relationships>
</file>

<file path=ppt/slides/_rels/slide1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0.xml"/><Relationship Id="rId1" Type="http://schemas.openxmlformats.org/officeDocument/2006/relationships/slideLayout" Target="../slideLayouts/slideLayout6.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32.svg"/></Relationships>
</file>

<file path=ppt/slides/_rels/slide1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2.xml"/><Relationship Id="rId1" Type="http://schemas.openxmlformats.org/officeDocument/2006/relationships/slideLayout" Target="../slideLayouts/slideLayout6.xml"/><Relationship Id="rId4" Type="http://schemas.microsoft.com/office/2007/relationships/hdphoto" Target="../media/hdphoto1.wdp"/></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1.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18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4.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91.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74.png"/><Relationship Id="rId2" Type="http://schemas.openxmlformats.org/officeDocument/2006/relationships/notesSlide" Target="../notesSlides/notesSlide195.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99.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57.png"/><Relationship Id="rId4" Type="http://schemas.openxmlformats.org/officeDocument/2006/relationships/image" Target="../media/image1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1.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20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2.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03.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04.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20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05.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07.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08.xml"/><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09.xml"/><Relationship Id="rId1" Type="http://schemas.openxmlformats.org/officeDocument/2006/relationships/slideLayout" Target="../slideLayouts/slideLayout6.xml"/><Relationship Id="rId6" Type="http://schemas.openxmlformats.org/officeDocument/2006/relationships/image" Target="../media/image171.png"/><Relationship Id="rId5" Type="http://schemas.openxmlformats.org/officeDocument/2006/relationships/image" Target="../media/image167.png"/><Relationship Id="rId4" Type="http://schemas.openxmlformats.org/officeDocument/2006/relationships/image" Target="../media/image170.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0.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2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2.xml"/><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95.png"/><Relationship Id="rId4" Type="http://schemas.openxmlformats.org/officeDocument/2006/relationships/image" Target="../media/image94.png"/></Relationships>
</file>

<file path=ppt/slides/_rels/slide2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4.png"/><Relationship Id="rId7" Type="http://schemas.openxmlformats.org/officeDocument/2006/relationships/image" Target="../media/image97.png"/><Relationship Id="rId2" Type="http://schemas.openxmlformats.org/officeDocument/2006/relationships/notesSlide" Target="../notesSlides/notesSlide217.xml"/><Relationship Id="rId1" Type="http://schemas.openxmlformats.org/officeDocument/2006/relationships/slideLayout" Target="../slideLayouts/slideLayout6.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79.png"/></Relationships>
</file>

<file path=ppt/slides/_rels/slide21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218.xml"/><Relationship Id="rId1" Type="http://schemas.openxmlformats.org/officeDocument/2006/relationships/slideLayout" Target="../slideLayouts/slideLayout6.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85.png"/><Relationship Id="rId7" Type="http://schemas.openxmlformats.org/officeDocument/2006/relationships/image" Target="../media/image184.png"/><Relationship Id="rId2" Type="http://schemas.openxmlformats.org/officeDocument/2006/relationships/notesSlide" Target="../notesSlides/notesSlide220.xml"/><Relationship Id="rId1" Type="http://schemas.openxmlformats.org/officeDocument/2006/relationships/slideLayout" Target="../slideLayouts/slideLayout5.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2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22.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25.xml"/><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6.xml"/><Relationship Id="rId1" Type="http://schemas.openxmlformats.org/officeDocument/2006/relationships/slideLayout" Target="../slideLayouts/slideLayout5.xml"/><Relationship Id="rId5" Type="http://schemas.openxmlformats.org/officeDocument/2006/relationships/image" Target="../media/image124.png"/><Relationship Id="rId4" Type="http://schemas.openxmlformats.org/officeDocument/2006/relationships/image" Target="../media/image123.png"/></Relationships>
</file>

<file path=ppt/slides/_rels/slide2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7.xml"/><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2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237.xml"/><Relationship Id="rId1" Type="http://schemas.openxmlformats.org/officeDocument/2006/relationships/slideLayout" Target="../slideLayouts/slideLayout6.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 Id="rId9" Type="http://schemas.openxmlformats.org/officeDocument/2006/relationships/image" Target="../media/image37.png"/></Relationships>
</file>

<file path=ppt/slides/_rels/slide238.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200.png"/><Relationship Id="rId2" Type="http://schemas.openxmlformats.org/officeDocument/2006/relationships/notesSlide" Target="../notesSlides/notesSlide238.xml"/><Relationship Id="rId1" Type="http://schemas.openxmlformats.org/officeDocument/2006/relationships/slideLayout" Target="../slideLayouts/slideLayout6.xml"/><Relationship Id="rId6" Type="http://schemas.openxmlformats.org/officeDocument/2006/relationships/image" Target="../media/image185.png"/><Relationship Id="rId5" Type="http://schemas.openxmlformats.org/officeDocument/2006/relationships/image" Target="../media/image199.png"/><Relationship Id="rId4" Type="http://schemas.openxmlformats.org/officeDocument/2006/relationships/image" Target="../media/image183.png"/></Relationships>
</file>

<file path=ppt/slides/_rels/slide23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3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0.xml"/><Relationship Id="rId1" Type="http://schemas.openxmlformats.org/officeDocument/2006/relationships/slideLayout" Target="../slideLayouts/slideLayout5.xml"/><Relationship Id="rId4" Type="http://schemas.openxmlformats.org/officeDocument/2006/relationships/image" Target="../media/image201.png"/></Relationships>
</file>

<file path=ppt/slides/_rels/slide24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41.xml"/><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2.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243.xml"/><Relationship Id="rId1" Type="http://schemas.openxmlformats.org/officeDocument/2006/relationships/slideLayout" Target="../slideLayouts/slideLayout1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svg"/></Relationships>
</file>

<file path=ppt/slides/_rels/slide24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44.xml"/><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93.png"/><Relationship Id="rId2" Type="http://schemas.openxmlformats.org/officeDocument/2006/relationships/notesSlide" Target="../notesSlides/notesSlide245.xml"/><Relationship Id="rId1" Type="http://schemas.openxmlformats.org/officeDocument/2006/relationships/slideLayout" Target="../slideLayouts/slideLayout13.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247.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246.xml"/><Relationship Id="rId1" Type="http://schemas.openxmlformats.org/officeDocument/2006/relationships/slideLayout" Target="../slideLayouts/slideLayout1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sv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30.pn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0.xml"/></Relationships>
</file>

<file path=ppt/slides/_rels/slide25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50.xml"/><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0.xml"/></Relationships>
</file>

<file path=ppt/slides/_rels/slide2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54.xml"/><Relationship Id="rId1" Type="http://schemas.openxmlformats.org/officeDocument/2006/relationships/slideLayout" Target="../slideLayouts/slideLayout5.xml"/><Relationship Id="rId4" Type="http://schemas.openxmlformats.org/officeDocument/2006/relationships/image" Target="../media/image214.png"/></Relationships>
</file>

<file path=ppt/slides/_rels/slide25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255.xml"/><Relationship Id="rId1" Type="http://schemas.openxmlformats.org/officeDocument/2006/relationships/slideLayout" Target="../slideLayouts/slideLayout5.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2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56.xml"/><Relationship Id="rId1" Type="http://schemas.openxmlformats.org/officeDocument/2006/relationships/slideLayout" Target="../slideLayouts/slideLayout5.xml"/><Relationship Id="rId4" Type="http://schemas.openxmlformats.org/officeDocument/2006/relationships/image" Target="../media/image215.png"/></Relationships>
</file>

<file path=ppt/slides/_rels/slide25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1.png"/><Relationship Id="rId7" Type="http://schemas.openxmlformats.org/officeDocument/2006/relationships/image" Target="../media/image180.png"/><Relationship Id="rId2" Type="http://schemas.openxmlformats.org/officeDocument/2006/relationships/notesSlide" Target="../notesSlides/notesSlide257.xml"/><Relationship Id="rId1" Type="http://schemas.openxmlformats.org/officeDocument/2006/relationships/slideLayout" Target="../slideLayouts/slideLayout5.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64.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5.xm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7.xml"/><Relationship Id="rId1" Type="http://schemas.openxmlformats.org/officeDocument/2006/relationships/slideLayout" Target="../slideLayouts/slideLayout6.xml"/><Relationship Id="rId4" Type="http://schemas.openxmlformats.org/officeDocument/2006/relationships/image" Target="../media/image217.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1.xml"/><Relationship Id="rId1" Type="http://schemas.openxmlformats.org/officeDocument/2006/relationships/slideLayout" Target="../slideLayouts/slideLayout6.xml"/><Relationship Id="rId4" Type="http://schemas.openxmlformats.org/officeDocument/2006/relationships/image" Target="../media/image218.png"/></Relationships>
</file>

<file path=ppt/slides/_rels/slide2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2.xml"/><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3.xml"/><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4.xml"/><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76.xml"/><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8.xml"/><Relationship Id="rId1" Type="http://schemas.openxmlformats.org/officeDocument/2006/relationships/slideLayout" Target="../slideLayouts/slideLayout6.xml"/><Relationship Id="rId5" Type="http://schemas.openxmlformats.org/officeDocument/2006/relationships/image" Target="../media/image221.png"/><Relationship Id="rId4" Type="http://schemas.openxmlformats.org/officeDocument/2006/relationships/image" Target="../media/image2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79.xml"/><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80.xml"/><Relationship Id="rId1" Type="http://schemas.openxmlformats.org/officeDocument/2006/relationships/slideLayout" Target="../slideLayouts/slideLayout8.xml"/><Relationship Id="rId5" Type="http://schemas.openxmlformats.org/officeDocument/2006/relationships/image" Target="../media/image224.png"/><Relationship Id="rId4" Type="http://schemas.openxmlformats.org/officeDocument/2006/relationships/image" Target="../media/image99.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82.xml"/><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3.xml"/><Relationship Id="rId1" Type="http://schemas.openxmlformats.org/officeDocument/2006/relationships/slideLayout" Target="../slideLayouts/slideLayout6.xml"/><Relationship Id="rId4" Type="http://schemas.openxmlformats.org/officeDocument/2006/relationships/image" Target="../media/image226.png"/></Relationships>
</file>

<file path=ppt/slides/_rels/slide28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84.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0.xml"/></Relationships>
</file>

<file path=ppt/slides/_rels/slide28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86.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7.xm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0.xml"/></Relationships>
</file>

<file path=ppt/slides/_rels/slide29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90.xml"/><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1.xml"/><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2.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3.xml"/><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94.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95.xml"/><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0.xml"/></Relationships>
</file>

<file path=ppt/slides/_rels/slide29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97.xml"/><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98.xml"/><Relationship Id="rId1" Type="http://schemas.openxmlformats.org/officeDocument/2006/relationships/slideLayout" Target="../slideLayouts/slideLayout6.xml"/><Relationship Id="rId4" Type="http://schemas.openxmlformats.org/officeDocument/2006/relationships/image" Target="../media/image23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99.xml"/><Relationship Id="rId1" Type="http://schemas.openxmlformats.org/officeDocument/2006/relationships/slideLayout" Target="../slideLayouts/slideLayout6.xml"/><Relationship Id="rId4" Type="http://schemas.microsoft.com/office/2007/relationships/hdphoto" Target="../media/hdphoto1.wdp"/></Relationships>
</file>

<file path=ppt/slides/_rels/slide30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00.xml"/><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02.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03.xml"/><Relationship Id="rId1" Type="http://schemas.openxmlformats.org/officeDocument/2006/relationships/slideLayout" Target="../slideLayouts/slideLayout6.xml"/><Relationship Id="rId4" Type="http://schemas.microsoft.com/office/2007/relationships/hdphoto" Target="../media/hdphoto1.wdp"/></Relationships>
</file>

<file path=ppt/slides/_rels/slide30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04.xml"/><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05.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06.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07.xml"/><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08.xml"/><Relationship Id="rId1" Type="http://schemas.openxmlformats.org/officeDocument/2006/relationships/slideLayout" Target="../slideLayouts/slideLayout6.xml"/><Relationship Id="rId4" Type="http://schemas.openxmlformats.org/officeDocument/2006/relationships/image" Target="../media/image24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9.xml"/><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10.xml"/><Relationship Id="rId1" Type="http://schemas.openxmlformats.org/officeDocument/2006/relationships/slideLayout" Target="../slideLayouts/slideLayout6.xml"/><Relationship Id="rId6" Type="http://schemas.openxmlformats.org/officeDocument/2006/relationships/image" Target="../media/image246.svg"/><Relationship Id="rId5" Type="http://schemas.openxmlformats.org/officeDocument/2006/relationships/image" Target="../media/image245.png"/><Relationship Id="rId4" Type="http://schemas.openxmlformats.org/officeDocument/2006/relationships/image" Target="../media/image244.svg"/></Relationships>
</file>

<file path=ppt/slides/_rels/slide31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11.xml"/><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2.xml"/><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0.xml"/></Relationships>
</file>

<file path=ppt/slides/_rels/slide31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14.xml"/><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16.xml"/><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9.xml"/></Relationships>
</file>

<file path=ppt/slides/_rels/slide32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20.xml"/><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9.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0.xml"/></Relationships>
</file>

<file path=ppt/slides/_rels/slide32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24.xml"/><Relationship Id="rId1" Type="http://schemas.openxmlformats.org/officeDocument/2006/relationships/slideLayout" Target="../slideLayouts/slideLayout6.xml"/><Relationship Id="rId4" Type="http://schemas.openxmlformats.org/officeDocument/2006/relationships/image" Target="../media/image252.png"/></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0.xml"/></Relationships>
</file>

<file path=ppt/slides/_rels/slide332.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53.png"/><Relationship Id="rId7" Type="http://schemas.openxmlformats.org/officeDocument/2006/relationships/image" Target="../media/image257.svg"/><Relationship Id="rId2" Type="http://schemas.openxmlformats.org/officeDocument/2006/relationships/notesSlide" Target="../notesSlides/notesSlide331.xml"/><Relationship Id="rId1" Type="http://schemas.openxmlformats.org/officeDocument/2006/relationships/slideLayout" Target="../slideLayouts/slideLayout9.xml"/><Relationship Id="rId6" Type="http://schemas.openxmlformats.org/officeDocument/2006/relationships/image" Target="../media/image256.png"/><Relationship Id="rId5" Type="http://schemas.openxmlformats.org/officeDocument/2006/relationships/image" Target="../media/image255.svg"/><Relationship Id="rId4" Type="http://schemas.openxmlformats.org/officeDocument/2006/relationships/image" Target="../media/image254.png"/><Relationship Id="rId9" Type="http://schemas.openxmlformats.org/officeDocument/2006/relationships/image" Target="../media/image259.svg"/></Relationships>
</file>

<file path=ppt/slides/_rels/slide33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2.xml"/><Relationship Id="rId1" Type="http://schemas.openxmlformats.org/officeDocument/2006/relationships/slideLayout" Target="../slideLayouts/slideLayout9.xml"/><Relationship Id="rId4" Type="http://schemas.openxmlformats.org/officeDocument/2006/relationships/image" Target="../media/image261.svg"/></Relationships>
</file>

<file path=ppt/slides/_rels/slide33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33.xml"/><Relationship Id="rId1" Type="http://schemas.openxmlformats.org/officeDocument/2006/relationships/slideLayout" Target="../slideLayouts/slideLayout9.xml"/><Relationship Id="rId4" Type="http://schemas.openxmlformats.org/officeDocument/2006/relationships/image" Target="../media/image263.svg"/></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335.xml"/><Relationship Id="rId1" Type="http://schemas.openxmlformats.org/officeDocument/2006/relationships/slideLayout" Target="../slideLayouts/slideLayout6.xml"/><Relationship Id="rId4" Type="http://schemas.openxmlformats.org/officeDocument/2006/relationships/image" Target="../media/image265.png"/></Relationships>
</file>

<file path=ppt/slides/_rels/slide33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336.xml"/><Relationship Id="rId1" Type="http://schemas.openxmlformats.org/officeDocument/2006/relationships/slideLayout" Target="../slideLayouts/slideLayout9.xml"/><Relationship Id="rId4" Type="http://schemas.openxmlformats.org/officeDocument/2006/relationships/image" Target="../media/image267.svg"/></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9.xml"/></Relationships>
</file>

<file path=ppt/slides/_rels/slide33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338.xml"/><Relationship Id="rId1" Type="http://schemas.openxmlformats.org/officeDocument/2006/relationships/slideLayout" Target="../slideLayouts/slideLayout6.xml"/><Relationship Id="rId4" Type="http://schemas.openxmlformats.org/officeDocument/2006/relationships/image" Target="../media/image26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39.xml"/><Relationship Id="rId1" Type="http://schemas.openxmlformats.org/officeDocument/2006/relationships/slideLayout" Target="../slideLayouts/slideLayout6.xml"/><Relationship Id="rId4" Type="http://schemas.openxmlformats.org/officeDocument/2006/relationships/image" Target="../media/image271.png"/></Relationships>
</file>

<file path=ppt/slides/_rels/slide34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340.xml"/><Relationship Id="rId1" Type="http://schemas.openxmlformats.org/officeDocument/2006/relationships/slideLayout" Target="../slideLayouts/slideLayout6.xml"/><Relationship Id="rId4" Type="http://schemas.openxmlformats.org/officeDocument/2006/relationships/image" Target="../media/image273.png"/></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0.xml"/></Relationships>
</file>

<file path=ppt/slides/_rels/slide3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2.xml"/><Relationship Id="rId1" Type="http://schemas.openxmlformats.org/officeDocument/2006/relationships/slideLayout" Target="../slideLayouts/slideLayout6.xml"/><Relationship Id="rId5" Type="http://schemas.openxmlformats.org/officeDocument/2006/relationships/image" Target="../media/image275.png"/><Relationship Id="rId4" Type="http://schemas.openxmlformats.org/officeDocument/2006/relationships/image" Target="../media/image274.png"/></Relationships>
</file>

<file path=ppt/slides/_rels/slide3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3.xml"/><Relationship Id="rId1" Type="http://schemas.openxmlformats.org/officeDocument/2006/relationships/slideLayout" Target="../slideLayouts/slideLayout6.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344.xml"/><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0.xml"/></Relationships>
</file>

<file path=ppt/slides/_rels/slide34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34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51.xml"/><Relationship Id="rId1" Type="http://schemas.openxmlformats.org/officeDocument/2006/relationships/slideLayout" Target="../slideLayouts/slideLayout6.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0.xml"/></Relationships>
</file>

<file path=ppt/slides/_rels/slide35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353.xml"/><Relationship Id="rId1" Type="http://schemas.openxmlformats.org/officeDocument/2006/relationships/slideLayout" Target="../slideLayouts/slideLayout9.xml"/><Relationship Id="rId4" Type="http://schemas.openxmlformats.org/officeDocument/2006/relationships/image" Target="../media/image282.svg"/></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9.xml"/></Relationships>
</file>

<file path=ppt/slides/_rels/slide35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355.xml"/><Relationship Id="rId1" Type="http://schemas.openxmlformats.org/officeDocument/2006/relationships/slideLayout" Target="../slideLayouts/slideLayout6.xml"/><Relationship Id="rId4" Type="http://schemas.openxmlformats.org/officeDocument/2006/relationships/image" Target="../media/image284.png"/></Relationships>
</file>

<file path=ppt/slides/_rels/slide35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356.xml"/><Relationship Id="rId1" Type="http://schemas.openxmlformats.org/officeDocument/2006/relationships/slideLayout" Target="../slideLayouts/slideLayout6.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35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357.xml"/><Relationship Id="rId1" Type="http://schemas.openxmlformats.org/officeDocument/2006/relationships/slideLayout" Target="../slideLayouts/slideLayout6.xml"/><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image" Target="../media/image290.png"/></Relationships>
</file>

<file path=ppt/slides/_rels/slide35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358.xml"/><Relationship Id="rId1" Type="http://schemas.openxmlformats.org/officeDocument/2006/relationships/slideLayout" Target="../slideLayouts/slideLayout9.xml"/><Relationship Id="rId5" Type="http://schemas.openxmlformats.org/officeDocument/2006/relationships/image" Target="../media/image295.png"/><Relationship Id="rId4" Type="http://schemas.openxmlformats.org/officeDocument/2006/relationships/image" Target="../media/image29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0.xml"/></Relationships>
</file>

<file path=ppt/slides/_rels/slide36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360.xml"/><Relationship Id="rId1" Type="http://schemas.openxmlformats.org/officeDocument/2006/relationships/slideLayout" Target="../slideLayouts/slideLayout6.xml"/><Relationship Id="rId5" Type="http://schemas.openxmlformats.org/officeDocument/2006/relationships/image" Target="../media/image297.png"/><Relationship Id="rId4" Type="http://schemas.openxmlformats.org/officeDocument/2006/relationships/image" Target="../media/image286.png"/></Relationships>
</file>

<file path=ppt/slides/_rels/slide36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61.xml"/><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9.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299.png"/><Relationship Id="rId7" Type="http://schemas.openxmlformats.org/officeDocument/2006/relationships/image" Target="../media/image303.png"/><Relationship Id="rId2" Type="http://schemas.openxmlformats.org/officeDocument/2006/relationships/notesSlide" Target="../notesSlides/notesSlide365.xml"/><Relationship Id="rId1" Type="http://schemas.openxmlformats.org/officeDocument/2006/relationships/slideLayout" Target="../slideLayouts/slideLayout6.xml"/><Relationship Id="rId6" Type="http://schemas.openxmlformats.org/officeDocument/2006/relationships/image" Target="../media/image302.png"/><Relationship Id="rId5" Type="http://schemas.openxmlformats.org/officeDocument/2006/relationships/image" Target="../media/image301.png"/><Relationship Id="rId10" Type="http://schemas.openxmlformats.org/officeDocument/2006/relationships/image" Target="../media/image306.png"/><Relationship Id="rId4" Type="http://schemas.openxmlformats.org/officeDocument/2006/relationships/image" Target="../media/image300.png"/><Relationship Id="rId9" Type="http://schemas.openxmlformats.org/officeDocument/2006/relationships/image" Target="../media/image305.png"/></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6.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0.xml"/></Relationships>
</file>

<file path=ppt/slides/_rels/slide37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372.xml"/><Relationship Id="rId1" Type="http://schemas.openxmlformats.org/officeDocument/2006/relationships/slideLayout" Target="../slideLayouts/slideLayout6.xml"/><Relationship Id="rId4" Type="http://schemas.openxmlformats.org/officeDocument/2006/relationships/image" Target="../media/image308.png"/></Relationships>
</file>

<file path=ppt/slides/_rels/slide374.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373.xml"/><Relationship Id="rId1" Type="http://schemas.openxmlformats.org/officeDocument/2006/relationships/slideLayout" Target="../slideLayouts/slideLayout6.xml"/></Relationships>
</file>

<file path=ppt/slides/_rels/slide37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74.xml"/><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375.xml"/><Relationship Id="rId1" Type="http://schemas.openxmlformats.org/officeDocument/2006/relationships/slideLayout" Target="../slideLayouts/slideLayout6.xml"/><Relationship Id="rId4" Type="http://schemas.openxmlformats.org/officeDocument/2006/relationships/image" Target="../media/image312.png"/></Relationships>
</file>

<file path=ppt/slides/_rels/slide37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376.xml"/><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10.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9.xml"/></Relationships>
</file>

<file path=ppt/slides/_rels/slide38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380.xml"/><Relationship Id="rId1" Type="http://schemas.openxmlformats.org/officeDocument/2006/relationships/slideLayout" Target="../slideLayouts/slideLayout6.xml"/><Relationship Id="rId4" Type="http://schemas.openxmlformats.org/officeDocument/2006/relationships/image" Target="../media/image315.png"/></Relationships>
</file>

<file path=ppt/slides/_rels/slide382.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381.xml"/><Relationship Id="rId1" Type="http://schemas.openxmlformats.org/officeDocument/2006/relationships/slideLayout" Target="../slideLayouts/slideLayout6.xml"/><Relationship Id="rId4" Type="http://schemas.openxmlformats.org/officeDocument/2006/relationships/image" Target="../media/image317.png"/></Relationships>
</file>

<file path=ppt/slides/_rels/slide38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382.xml"/><Relationship Id="rId1" Type="http://schemas.openxmlformats.org/officeDocument/2006/relationships/slideLayout" Target="../slideLayouts/slideLayout6.xml"/><Relationship Id="rId4" Type="http://schemas.openxmlformats.org/officeDocument/2006/relationships/image" Target="../media/image319.png"/></Relationships>
</file>

<file path=ppt/slides/_rels/slide38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83.xml"/><Relationship Id="rId1" Type="http://schemas.openxmlformats.org/officeDocument/2006/relationships/slideLayout" Target="../slideLayouts/slideLayout6.xml"/><Relationship Id="rId4" Type="http://schemas.openxmlformats.org/officeDocument/2006/relationships/image" Target="../media/image321.png"/></Relationships>
</file>

<file path=ppt/slides/_rels/slide38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384.xml"/><Relationship Id="rId1" Type="http://schemas.openxmlformats.org/officeDocument/2006/relationships/slideLayout" Target="../slideLayouts/slideLayout6.xml"/><Relationship Id="rId4" Type="http://schemas.openxmlformats.org/officeDocument/2006/relationships/image" Target="../media/image323.png"/></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9.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9.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0.xml"/></Relationships>
</file>

<file path=ppt/slides/_rels/slide38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388.xml"/><Relationship Id="rId1" Type="http://schemas.openxmlformats.org/officeDocument/2006/relationships/slideLayout" Target="../slideLayouts/slideLayout9.xml"/><Relationship Id="rId4" Type="http://schemas.openxmlformats.org/officeDocument/2006/relationships/image" Target="../media/image324.sv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389.xml"/><Relationship Id="rId1" Type="http://schemas.openxmlformats.org/officeDocument/2006/relationships/slideLayout" Target="../slideLayouts/slideLayout9.xml"/><Relationship Id="rId4" Type="http://schemas.openxmlformats.org/officeDocument/2006/relationships/image" Target="../media/image324.svg"/></Relationships>
</file>

<file path=ppt/slides/_rels/slide391.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390.xml"/><Relationship Id="rId1" Type="http://schemas.openxmlformats.org/officeDocument/2006/relationships/slideLayout" Target="../slideLayouts/slideLayout9.xml"/><Relationship Id="rId4" Type="http://schemas.openxmlformats.org/officeDocument/2006/relationships/image" Target="../media/image326.svg"/></Relationships>
</file>

<file path=ppt/slides/_rels/slide392.xml.rels><?xml version="1.0" encoding="UTF-8" standalone="yes"?>
<Relationships xmlns="http://schemas.openxmlformats.org/package/2006/relationships"><Relationship Id="rId3" Type="http://schemas.openxmlformats.org/officeDocument/2006/relationships/image" Target="../media/image327.png"/><Relationship Id="rId7" Type="http://schemas.microsoft.com/office/2007/relationships/hdphoto" Target="../media/hdphoto2.wdp"/><Relationship Id="rId2" Type="http://schemas.openxmlformats.org/officeDocument/2006/relationships/notesSlide" Target="../notesSlides/notesSlide391.xml"/><Relationship Id="rId1" Type="http://schemas.openxmlformats.org/officeDocument/2006/relationships/slideLayout" Target="../slideLayouts/slideLayout1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39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92.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39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93.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48.png"/></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0.xml"/></Relationships>
</file>

<file path=ppt/slides/_rels/slide396.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395.xml"/><Relationship Id="rId1" Type="http://schemas.openxmlformats.org/officeDocument/2006/relationships/slideLayout" Target="../slideLayouts/slideLayout13.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9.xml"/></Relationships>
</file>

<file path=ppt/slides/_rels/slide398.xml.rels><?xml version="1.0" encoding="UTF-8" standalone="yes"?>
<Relationships xmlns="http://schemas.openxmlformats.org/package/2006/relationships"><Relationship Id="rId8" Type="http://schemas.openxmlformats.org/officeDocument/2006/relationships/image" Target="../media/image337.svg"/><Relationship Id="rId13" Type="http://schemas.openxmlformats.org/officeDocument/2006/relationships/image" Target="../media/image342.pn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397.xml"/><Relationship Id="rId1" Type="http://schemas.openxmlformats.org/officeDocument/2006/relationships/slideLayout" Target="../slideLayouts/slideLayout9.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5" Type="http://schemas.openxmlformats.org/officeDocument/2006/relationships/image" Target="../media/image344.sv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 Id="rId14" Type="http://schemas.openxmlformats.org/officeDocument/2006/relationships/image" Target="../media/image343.svg"/></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9.xml"/></Relationships>
</file>

<file path=ppt/slides/_rels/slide40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400.xml"/><Relationship Id="rId1" Type="http://schemas.openxmlformats.org/officeDocument/2006/relationships/slideLayout" Target="../slideLayouts/slideLayout9.xml"/><Relationship Id="rId4" Type="http://schemas.openxmlformats.org/officeDocument/2006/relationships/image" Target="../media/image346.svg"/></Relationships>
</file>

<file path=ppt/slides/_rels/slide402.xml.rels><?xml version="1.0" encoding="UTF-8" standalone="yes"?>
<Relationships xmlns="http://schemas.openxmlformats.org/package/2006/relationships"><Relationship Id="rId3" Type="http://schemas.openxmlformats.org/officeDocument/2006/relationships/image" Target="../media/image347.jpeg"/><Relationship Id="rId2" Type="http://schemas.openxmlformats.org/officeDocument/2006/relationships/notesSlide" Target="../notesSlides/notesSlide401.xml"/><Relationship Id="rId1" Type="http://schemas.openxmlformats.org/officeDocument/2006/relationships/slideLayout" Target="../slideLayouts/slideLayout9.xml"/><Relationship Id="rId5" Type="http://schemas.openxmlformats.org/officeDocument/2006/relationships/image" Target="../media/image349.png"/><Relationship Id="rId4" Type="http://schemas.openxmlformats.org/officeDocument/2006/relationships/image" Target="../media/image348.png"/></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9.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0.xml"/></Relationships>
</file>

<file path=ppt/slides/_rels/slide40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04.xml"/><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5.xml"/><Relationship Id="rId1" Type="http://schemas.openxmlformats.org/officeDocument/2006/relationships/slideLayout" Target="../slideLayouts/slideLayout9.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407.xml"/><Relationship Id="rId1" Type="http://schemas.openxmlformats.org/officeDocument/2006/relationships/slideLayout" Target="../slideLayouts/slideLayout6.xml"/><Relationship Id="rId4" Type="http://schemas.openxmlformats.org/officeDocument/2006/relationships/image" Target="../media/image352.png"/></Relationships>
</file>

<file path=ppt/slides/_rels/slide409.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40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10.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409.xml"/><Relationship Id="rId1" Type="http://schemas.openxmlformats.org/officeDocument/2006/relationships/slideLayout" Target="../slideLayouts/slideLayout6.xml"/></Relationships>
</file>

<file path=ppt/slides/_rels/slide41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410.xml"/><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411.xml"/><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412.xml"/><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5.png"/><Relationship Id="rId7" Type="http://schemas.openxmlformats.org/officeDocument/2006/relationships/image" Target="../media/image356.png"/><Relationship Id="rId2" Type="http://schemas.openxmlformats.org/officeDocument/2006/relationships/notesSlide" Target="../notesSlides/notesSlide414.xml"/><Relationship Id="rId1" Type="http://schemas.openxmlformats.org/officeDocument/2006/relationships/slideLayout" Target="../slideLayouts/slideLayout6.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41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15.xml"/><Relationship Id="rId1" Type="http://schemas.openxmlformats.org/officeDocument/2006/relationships/slideLayout" Target="../slideLayouts/slideLayout6.xml"/><Relationship Id="rId4" Type="http://schemas.openxmlformats.org/officeDocument/2006/relationships/image" Target="../media/image361.png"/></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9.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10.xml"/></Relationships>
</file>

<file path=ppt/slides/_rels/slide41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41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420.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19.xml"/><Relationship Id="rId1" Type="http://schemas.openxmlformats.org/officeDocument/2006/relationships/slideLayout" Target="../slideLayouts/slideLayout6.xml"/><Relationship Id="rId4" Type="http://schemas.openxmlformats.org/officeDocument/2006/relationships/image" Target="../media/image364.png"/></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9.xml"/></Relationships>
</file>

<file path=ppt/slides/_rels/slide4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1.xml"/><Relationship Id="rId1" Type="http://schemas.openxmlformats.org/officeDocument/2006/relationships/slideLayout" Target="../slideLayouts/slideLayout9.xml"/></Relationships>
</file>

<file path=ppt/slides/_rels/slide423.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422.xml"/><Relationship Id="rId1" Type="http://schemas.openxmlformats.org/officeDocument/2006/relationships/slideLayout" Target="../slideLayouts/slideLayout6.xml"/><Relationship Id="rId4" Type="http://schemas.openxmlformats.org/officeDocument/2006/relationships/image" Target="../media/image366.png"/></Relationships>
</file>

<file path=ppt/slides/_rels/slide42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423.xml"/><Relationship Id="rId1" Type="http://schemas.openxmlformats.org/officeDocument/2006/relationships/slideLayout" Target="../slideLayouts/slideLayout6.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10.xml"/></Relationships>
</file>

<file path=ppt/slides/_rels/slide4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5.xml"/><Relationship Id="rId1" Type="http://schemas.openxmlformats.org/officeDocument/2006/relationships/slideLayout" Target="../slideLayouts/slideLayout9.xml"/></Relationships>
</file>

<file path=ppt/slides/_rels/slide427.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426.xml"/><Relationship Id="rId1" Type="http://schemas.openxmlformats.org/officeDocument/2006/relationships/slideLayout" Target="../slideLayouts/slideLayout9.xml"/><Relationship Id="rId6" Type="http://schemas.openxmlformats.org/officeDocument/2006/relationships/image" Target="../media/image335.svg"/><Relationship Id="rId5" Type="http://schemas.openxmlformats.org/officeDocument/2006/relationships/image" Target="../media/image334.png"/><Relationship Id="rId10" Type="http://schemas.openxmlformats.org/officeDocument/2006/relationships/image" Target="../media/image369.svg"/><Relationship Id="rId4" Type="http://schemas.openxmlformats.org/officeDocument/2006/relationships/image" Target="../media/image333.svg"/><Relationship Id="rId9" Type="http://schemas.openxmlformats.org/officeDocument/2006/relationships/image" Target="../media/image368.png"/></Relationships>
</file>

<file path=ppt/slides/_rels/slide428.xml.rels><?xml version="1.0" encoding="UTF-8" standalone="yes"?>
<Relationships xmlns="http://schemas.openxmlformats.org/package/2006/relationships"><Relationship Id="rId8" Type="http://schemas.openxmlformats.org/officeDocument/2006/relationships/image" Target="../media/image369.svg"/><Relationship Id="rId3" Type="http://schemas.openxmlformats.org/officeDocument/2006/relationships/image" Target="../media/image332.png"/><Relationship Id="rId7" Type="http://schemas.openxmlformats.org/officeDocument/2006/relationships/image" Target="../media/image368.png"/><Relationship Id="rId2" Type="http://schemas.openxmlformats.org/officeDocument/2006/relationships/notesSlide" Target="../notesSlides/notesSlide427.xml"/><Relationship Id="rId1" Type="http://schemas.openxmlformats.org/officeDocument/2006/relationships/slideLayout" Target="../slideLayouts/slideLayout9.xml"/><Relationship Id="rId6" Type="http://schemas.openxmlformats.org/officeDocument/2006/relationships/image" Target="../media/image335.svg"/><Relationship Id="rId5" Type="http://schemas.openxmlformats.org/officeDocument/2006/relationships/image" Target="../media/image334.png"/><Relationship Id="rId4" Type="http://schemas.openxmlformats.org/officeDocument/2006/relationships/image" Target="../media/image333.svg"/></Relationships>
</file>

<file path=ppt/slides/_rels/slide429.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image" Target="../media/image379.svg"/><Relationship Id="rId18" Type="http://schemas.openxmlformats.org/officeDocument/2006/relationships/image" Target="../media/image384.png"/><Relationship Id="rId3" Type="http://schemas.openxmlformats.org/officeDocument/2006/relationships/image" Target="../media/image5.png"/><Relationship Id="rId21" Type="http://schemas.openxmlformats.org/officeDocument/2006/relationships/image" Target="../media/image387.svg"/><Relationship Id="rId7" Type="http://schemas.openxmlformats.org/officeDocument/2006/relationships/image" Target="../media/image373.svg"/><Relationship Id="rId12" Type="http://schemas.openxmlformats.org/officeDocument/2006/relationships/image" Target="../media/image378.png"/><Relationship Id="rId17" Type="http://schemas.openxmlformats.org/officeDocument/2006/relationships/image" Target="../media/image383.svg"/><Relationship Id="rId25" Type="http://schemas.openxmlformats.org/officeDocument/2006/relationships/image" Target="../media/image391.svg"/><Relationship Id="rId2" Type="http://schemas.openxmlformats.org/officeDocument/2006/relationships/notesSlide" Target="../notesSlides/notesSlide428.xml"/><Relationship Id="rId16" Type="http://schemas.openxmlformats.org/officeDocument/2006/relationships/image" Target="../media/image382.png"/><Relationship Id="rId20" Type="http://schemas.openxmlformats.org/officeDocument/2006/relationships/image" Target="../media/image386.png"/><Relationship Id="rId1" Type="http://schemas.openxmlformats.org/officeDocument/2006/relationships/slideLayout" Target="../slideLayouts/slideLayout9.xml"/><Relationship Id="rId6" Type="http://schemas.openxmlformats.org/officeDocument/2006/relationships/image" Target="../media/image372.png"/><Relationship Id="rId11" Type="http://schemas.openxmlformats.org/officeDocument/2006/relationships/image" Target="../media/image377.svg"/><Relationship Id="rId24" Type="http://schemas.openxmlformats.org/officeDocument/2006/relationships/image" Target="../media/image390.png"/><Relationship Id="rId5" Type="http://schemas.openxmlformats.org/officeDocument/2006/relationships/image" Target="../media/image371.svg"/><Relationship Id="rId15" Type="http://schemas.openxmlformats.org/officeDocument/2006/relationships/image" Target="../media/image381.svg"/><Relationship Id="rId23" Type="http://schemas.openxmlformats.org/officeDocument/2006/relationships/image" Target="../media/image389.svg"/><Relationship Id="rId10" Type="http://schemas.openxmlformats.org/officeDocument/2006/relationships/image" Target="../media/image376.png"/><Relationship Id="rId19" Type="http://schemas.openxmlformats.org/officeDocument/2006/relationships/image" Target="../media/image385.svg"/><Relationship Id="rId4" Type="http://schemas.openxmlformats.org/officeDocument/2006/relationships/image" Target="../media/image370.png"/><Relationship Id="rId9" Type="http://schemas.openxmlformats.org/officeDocument/2006/relationships/image" Target="../media/image375.svg"/><Relationship Id="rId14" Type="http://schemas.openxmlformats.org/officeDocument/2006/relationships/image" Target="../media/image380.png"/><Relationship Id="rId22" Type="http://schemas.openxmlformats.org/officeDocument/2006/relationships/image" Target="../media/image38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9.xml"/></Relationships>
</file>

<file path=ppt/slides/_rels/slide431.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430.xml"/><Relationship Id="rId1" Type="http://schemas.openxmlformats.org/officeDocument/2006/relationships/slideLayout" Target="../slideLayouts/slideLayout9.xml"/></Relationships>
</file>

<file path=ppt/slides/_rels/slide432.xml.rels><?xml version="1.0" encoding="UTF-8" standalone="yes"?>
<Relationships xmlns="http://schemas.openxmlformats.org/package/2006/relationships"><Relationship Id="rId8" Type="http://schemas.openxmlformats.org/officeDocument/2006/relationships/image" Target="../media/image397.svg"/><Relationship Id="rId3" Type="http://schemas.openxmlformats.org/officeDocument/2006/relationships/image" Target="../media/image393.png"/><Relationship Id="rId7" Type="http://schemas.openxmlformats.org/officeDocument/2006/relationships/image" Target="../media/image396.png"/><Relationship Id="rId2" Type="http://schemas.openxmlformats.org/officeDocument/2006/relationships/notesSlide" Target="../notesSlides/notesSlide431.xml"/><Relationship Id="rId1" Type="http://schemas.openxmlformats.org/officeDocument/2006/relationships/slideLayout" Target="../slideLayouts/slideLayout9.xml"/><Relationship Id="rId6" Type="http://schemas.openxmlformats.org/officeDocument/2006/relationships/image" Target="../media/image395.png"/><Relationship Id="rId5" Type="http://schemas.openxmlformats.org/officeDocument/2006/relationships/image" Target="../media/image394.png"/><Relationship Id="rId10" Type="http://schemas.openxmlformats.org/officeDocument/2006/relationships/image" Target="../media/image399.svg"/><Relationship Id="rId4" Type="http://schemas.microsoft.com/office/2007/relationships/hdphoto" Target="../media/hdphoto3.wdp"/><Relationship Id="rId9" Type="http://schemas.openxmlformats.org/officeDocument/2006/relationships/image" Target="../media/image398.png"/></Relationships>
</file>

<file path=ppt/slides/_rels/slide4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32.xml"/><Relationship Id="rId1" Type="http://schemas.openxmlformats.org/officeDocument/2006/relationships/slideLayout" Target="../slideLayouts/slideLayout9.xml"/><Relationship Id="rId5" Type="http://schemas.openxmlformats.org/officeDocument/2006/relationships/image" Target="../media/image402.emf"/><Relationship Id="rId4" Type="http://schemas.openxmlformats.org/officeDocument/2006/relationships/image" Target="../media/image401.svg"/></Relationships>
</file>

<file path=ppt/slides/_rels/slide4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3.xml"/><Relationship Id="rId1" Type="http://schemas.openxmlformats.org/officeDocument/2006/relationships/slideLayout" Target="../slideLayouts/slideLayout9.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10.xml"/></Relationships>
</file>

<file path=ppt/slides/_rels/slide43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435.xml"/><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436.xml"/><Relationship Id="rId1" Type="http://schemas.openxmlformats.org/officeDocument/2006/relationships/slideLayout" Target="../slideLayouts/slideLayout9.xml"/><Relationship Id="rId6" Type="http://schemas.openxmlformats.org/officeDocument/2006/relationships/image" Target="../media/image407.png"/><Relationship Id="rId5" Type="http://schemas.openxmlformats.org/officeDocument/2006/relationships/image" Target="../media/image406.png"/><Relationship Id="rId4" Type="http://schemas.openxmlformats.org/officeDocument/2006/relationships/image" Target="../media/image405.png"/></Relationships>
</file>

<file path=ppt/slides/_rels/slide438.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437.xml"/><Relationship Id="rId1" Type="http://schemas.openxmlformats.org/officeDocument/2006/relationships/slideLayout" Target="../slideLayouts/slideLayout9.xml"/><Relationship Id="rId4" Type="http://schemas.openxmlformats.org/officeDocument/2006/relationships/image" Target="../media/image409.svg"/></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410.png"/><Relationship Id="rId7" Type="http://schemas.openxmlformats.org/officeDocument/2006/relationships/image" Target="../media/image414.png"/><Relationship Id="rId2" Type="http://schemas.openxmlformats.org/officeDocument/2006/relationships/notesSlide" Target="../notesSlides/notesSlide439.xml"/><Relationship Id="rId1" Type="http://schemas.openxmlformats.org/officeDocument/2006/relationships/slideLayout" Target="../slideLayouts/slideLayout6.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411.png"/></Relationships>
</file>

<file path=ppt/slides/_rels/slide44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440.xml"/><Relationship Id="rId1" Type="http://schemas.openxmlformats.org/officeDocument/2006/relationships/slideLayout" Target="../slideLayouts/slideLayout6.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358.png"/></Relationships>
</file>

<file path=ppt/slides/_rels/slide44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441.xml"/><Relationship Id="rId1" Type="http://schemas.openxmlformats.org/officeDocument/2006/relationships/slideLayout" Target="../slideLayouts/slideLayout6.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358.png"/></Relationships>
</file>

<file path=ppt/slides/_rels/slide443.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442.xml"/><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443.xml"/><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444.xml"/><Relationship Id="rId1" Type="http://schemas.openxmlformats.org/officeDocument/2006/relationships/slideLayout" Target="../slideLayouts/slideLayout6.xml"/><Relationship Id="rId4" Type="http://schemas.openxmlformats.org/officeDocument/2006/relationships/image" Target="../media/image421.png"/></Relationships>
</file>

<file path=ppt/slides/_rels/slide446.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445.xml"/><Relationship Id="rId1" Type="http://schemas.openxmlformats.org/officeDocument/2006/relationships/slideLayout" Target="../slideLayouts/slideLayout6.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s>
</file>

<file path=ppt/slides/_rels/slide447.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446.xml"/><Relationship Id="rId1" Type="http://schemas.openxmlformats.org/officeDocument/2006/relationships/slideLayout" Target="../slideLayouts/slideLayout6.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s>
</file>

<file path=ppt/slides/_rels/slide44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47.xml"/><Relationship Id="rId1" Type="http://schemas.openxmlformats.org/officeDocument/2006/relationships/slideLayout" Target="../slideLayouts/slideLayout6.xml"/><Relationship Id="rId4" Type="http://schemas.openxmlformats.org/officeDocument/2006/relationships/image" Target="../media/image431.png"/></Relationships>
</file>

<file path=ppt/slides/_rels/slide449.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448.xml"/><Relationship Id="rId1" Type="http://schemas.openxmlformats.org/officeDocument/2006/relationships/slideLayout" Target="../slideLayouts/slideLayout6.xml"/><Relationship Id="rId4" Type="http://schemas.openxmlformats.org/officeDocument/2006/relationships/image" Target="../media/image43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449.xml"/><Relationship Id="rId1" Type="http://schemas.openxmlformats.org/officeDocument/2006/relationships/slideLayout" Target="../slideLayouts/slideLayout6.xml"/><Relationship Id="rId4" Type="http://schemas.openxmlformats.org/officeDocument/2006/relationships/image" Target="../media/image435.png"/></Relationships>
</file>

<file path=ppt/slides/_rels/slide451.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450.xml"/><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451.xml"/><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6.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9.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10.xml"/></Relationships>
</file>

<file path=ppt/slides/_rels/slide4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6.xml"/><Relationship Id="rId1" Type="http://schemas.openxmlformats.org/officeDocument/2006/relationships/slideLayout" Target="../slideLayouts/slideLayout6.xml"/><Relationship Id="rId4" Type="http://schemas.openxmlformats.org/officeDocument/2006/relationships/image" Target="../media/image438.png"/></Relationships>
</file>

<file path=ppt/slides/_rels/slide4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7.xml"/><Relationship Id="rId1" Type="http://schemas.openxmlformats.org/officeDocument/2006/relationships/slideLayout" Target="../slideLayouts/slideLayout6.xml"/><Relationship Id="rId4" Type="http://schemas.openxmlformats.org/officeDocument/2006/relationships/image" Target="../media/image439.png"/></Relationships>
</file>

<file path=ppt/slides/_rels/slide4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9.xml"/><Relationship Id="rId1" Type="http://schemas.openxmlformats.org/officeDocument/2006/relationships/slideLayout" Target="../slideLayouts/slideLayout9.xml"/></Relationships>
</file>

<file path=ppt/slides/_rels/slide4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0.xml"/><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1.xml"/><Relationship Id="rId1" Type="http://schemas.openxmlformats.org/officeDocument/2006/relationships/slideLayout" Target="../slideLayouts/slideLayout6.xml"/><Relationship Id="rId4" Type="http://schemas.openxmlformats.org/officeDocument/2006/relationships/hyperlink" Target="https://searchsecurity.techtarget.com/definition/Security-Operations-Center-SOC" TargetMode="Externa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9.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6.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10.xml"/></Relationships>
</file>

<file path=ppt/slides/_rels/slide4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8.xml"/><Relationship Id="rId1" Type="http://schemas.openxmlformats.org/officeDocument/2006/relationships/slideLayout" Target="../slideLayouts/slideLayout6.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9.xml"/><Relationship Id="rId1" Type="http://schemas.openxmlformats.org/officeDocument/2006/relationships/slideLayout" Target="../slideLayouts/slideLayout6.xml"/><Relationship Id="rId5" Type="http://schemas.openxmlformats.org/officeDocument/2006/relationships/image" Target="../media/image444.svg"/><Relationship Id="rId4" Type="http://schemas.openxmlformats.org/officeDocument/2006/relationships/image" Target="../media/image443.png"/></Relationships>
</file>

<file path=ppt/slides/_rels/slide4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0.xml"/><Relationship Id="rId1" Type="http://schemas.openxmlformats.org/officeDocument/2006/relationships/slideLayout" Target="../slideLayouts/slideLayout6.xml"/><Relationship Id="rId5" Type="http://schemas.openxmlformats.org/officeDocument/2006/relationships/image" Target="../media/image446.svg"/><Relationship Id="rId4" Type="http://schemas.openxmlformats.org/officeDocument/2006/relationships/image" Target="../media/image445.png"/></Relationships>
</file>

<file path=ppt/slides/_rels/slide47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9.svg"/><Relationship Id="rId2" Type="http://schemas.openxmlformats.org/officeDocument/2006/relationships/notesSlide" Target="../notesSlides/notesSlide471.xml"/><Relationship Id="rId1" Type="http://schemas.openxmlformats.org/officeDocument/2006/relationships/slideLayout" Target="../slideLayouts/slideLayout6.xml"/><Relationship Id="rId6" Type="http://schemas.openxmlformats.org/officeDocument/2006/relationships/image" Target="../media/image448.png"/><Relationship Id="rId5" Type="http://schemas.openxmlformats.org/officeDocument/2006/relationships/image" Target="../media/image447.svg"/><Relationship Id="rId4" Type="http://schemas.openxmlformats.org/officeDocument/2006/relationships/image" Target="../media/image12.png"/></Relationships>
</file>

<file path=ppt/slides/_rels/slide4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2.xml"/><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3.xml"/><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4.xml"/><Relationship Id="rId1" Type="http://schemas.openxmlformats.org/officeDocument/2006/relationships/slideLayout" Target="../slideLayouts/slideLayout6.xml"/></Relationships>
</file>

<file path=ppt/slides/_rels/slide4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5.xml"/><Relationship Id="rId1" Type="http://schemas.openxmlformats.org/officeDocument/2006/relationships/slideLayout" Target="../slideLayouts/slideLayout6.xml"/></Relationships>
</file>

<file path=ppt/slides/_rels/slide4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6.xml"/><Relationship Id="rId1" Type="http://schemas.openxmlformats.org/officeDocument/2006/relationships/slideLayout" Target="../slideLayouts/slideLayout6.xml"/></Relationships>
</file>

<file path=ppt/slides/_rels/slide4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7.xml"/><Relationship Id="rId1" Type="http://schemas.openxmlformats.org/officeDocument/2006/relationships/slideLayout" Target="../slideLayouts/slideLayout6.xml"/></Relationships>
</file>

<file path=ppt/slides/_rels/slide4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8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479.xml"/><Relationship Id="rId1" Type="http://schemas.openxmlformats.org/officeDocument/2006/relationships/slideLayout" Target="../slideLayouts/slideLayout6.xml"/></Relationships>
</file>

<file path=ppt/slides/_rels/slide48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480.xml"/><Relationship Id="rId1" Type="http://schemas.openxmlformats.org/officeDocument/2006/relationships/slideLayout" Target="../slideLayouts/slideLayout6.xml"/><Relationship Id="rId6" Type="http://schemas.openxmlformats.org/officeDocument/2006/relationships/image" Target="../media/image454.svg"/><Relationship Id="rId5" Type="http://schemas.openxmlformats.org/officeDocument/2006/relationships/image" Target="../media/image453.png"/><Relationship Id="rId4" Type="http://schemas.openxmlformats.org/officeDocument/2006/relationships/image" Target="../media/image452.svg"/></Relationships>
</file>

<file path=ppt/slides/_rels/slide482.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notesSlide" Target="../notesSlides/notesSlide481.xml"/><Relationship Id="rId1" Type="http://schemas.openxmlformats.org/officeDocument/2006/relationships/slideLayout" Target="../slideLayouts/slideLayout6.xml"/><Relationship Id="rId4" Type="http://schemas.openxmlformats.org/officeDocument/2006/relationships/image" Target="../media/image456.png"/></Relationships>
</file>

<file path=ppt/slides/_rels/slide483.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482.xml"/><Relationship Id="rId1" Type="http://schemas.openxmlformats.org/officeDocument/2006/relationships/slideLayout" Target="../slideLayouts/slideLayout6.xml"/><Relationship Id="rId4" Type="http://schemas.openxmlformats.org/officeDocument/2006/relationships/image" Target="../media/image458.png"/></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notesSlide" Target="../notesSlides/notesSlide484.xml"/><Relationship Id="rId1" Type="http://schemas.openxmlformats.org/officeDocument/2006/relationships/slideLayout" Target="../slideLayouts/slideLayout6.xml"/></Relationships>
</file>

<file path=ppt/slides/_rels/slide48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485.xml"/><Relationship Id="rId1" Type="http://schemas.openxmlformats.org/officeDocument/2006/relationships/slideLayout" Target="../slideLayouts/slideLayout6.xml"/></Relationships>
</file>

<file path=ppt/slides/_rels/slide487.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486.xml"/><Relationship Id="rId1" Type="http://schemas.openxmlformats.org/officeDocument/2006/relationships/slideLayout" Target="../slideLayouts/slideLayout6.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6.xml"/></Relationships>
</file>

<file path=ppt/slides/_rels/slide489.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48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90.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notesSlide" Target="../notesSlides/notesSlide489.xml"/><Relationship Id="rId1" Type="http://schemas.openxmlformats.org/officeDocument/2006/relationships/slideLayout" Target="../slideLayouts/slideLayout6.xml"/></Relationships>
</file>

<file path=ppt/slides/_rels/slide491.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490.xml"/><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475.svg"/><Relationship Id="rId18" Type="http://schemas.openxmlformats.org/officeDocument/2006/relationships/image" Target="../media/image480.png"/><Relationship Id="rId3" Type="http://schemas.openxmlformats.org/officeDocument/2006/relationships/image" Target="../media/image465.png"/><Relationship Id="rId21" Type="http://schemas.openxmlformats.org/officeDocument/2006/relationships/image" Target="../media/image483.svg"/><Relationship Id="rId7" Type="http://schemas.openxmlformats.org/officeDocument/2006/relationships/image" Target="../media/image469.png"/><Relationship Id="rId12" Type="http://schemas.openxmlformats.org/officeDocument/2006/relationships/image" Target="../media/image474.png"/><Relationship Id="rId17" Type="http://schemas.openxmlformats.org/officeDocument/2006/relationships/image" Target="../media/image479.svg"/><Relationship Id="rId2" Type="http://schemas.openxmlformats.org/officeDocument/2006/relationships/notesSlide" Target="../notesSlides/notesSlide491.xml"/><Relationship Id="rId16" Type="http://schemas.openxmlformats.org/officeDocument/2006/relationships/image" Target="../media/image478.png"/><Relationship Id="rId20" Type="http://schemas.openxmlformats.org/officeDocument/2006/relationships/image" Target="../media/image482.png"/><Relationship Id="rId1" Type="http://schemas.openxmlformats.org/officeDocument/2006/relationships/slideLayout" Target="../slideLayouts/slideLayout6.xml"/><Relationship Id="rId6" Type="http://schemas.openxmlformats.org/officeDocument/2006/relationships/image" Target="../media/image468.png"/><Relationship Id="rId11" Type="http://schemas.openxmlformats.org/officeDocument/2006/relationships/image" Target="../media/image473.svg"/><Relationship Id="rId5" Type="http://schemas.openxmlformats.org/officeDocument/2006/relationships/image" Target="../media/image467.png"/><Relationship Id="rId15" Type="http://schemas.openxmlformats.org/officeDocument/2006/relationships/image" Target="../media/image477.svg"/><Relationship Id="rId23" Type="http://schemas.openxmlformats.org/officeDocument/2006/relationships/image" Target="../media/image485.svg"/><Relationship Id="rId10" Type="http://schemas.openxmlformats.org/officeDocument/2006/relationships/image" Target="../media/image472.png"/><Relationship Id="rId19" Type="http://schemas.openxmlformats.org/officeDocument/2006/relationships/image" Target="../media/image481.svg"/><Relationship Id="rId4" Type="http://schemas.openxmlformats.org/officeDocument/2006/relationships/image" Target="../media/image466.png"/><Relationship Id="rId9" Type="http://schemas.openxmlformats.org/officeDocument/2006/relationships/image" Target="../media/image471.png"/><Relationship Id="rId14" Type="http://schemas.openxmlformats.org/officeDocument/2006/relationships/image" Target="../media/image476.png"/><Relationship Id="rId22" Type="http://schemas.openxmlformats.org/officeDocument/2006/relationships/image" Target="../media/image484.png"/></Relationships>
</file>

<file path=ppt/slides/_rels/slide4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2.xml"/><Relationship Id="rId1" Type="http://schemas.openxmlformats.org/officeDocument/2006/relationships/slideLayout" Target="../slideLayouts/slideLayout6.xml"/><Relationship Id="rId5" Type="http://schemas.openxmlformats.org/officeDocument/2006/relationships/image" Target="../media/image487.svg"/><Relationship Id="rId4" Type="http://schemas.openxmlformats.org/officeDocument/2006/relationships/image" Target="../media/image486.png"/></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10.xml"/></Relationships>
</file>

<file path=ppt/slides/_rels/slide4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4.xml"/><Relationship Id="rId1" Type="http://schemas.openxmlformats.org/officeDocument/2006/relationships/slideLayout" Target="../slideLayouts/slideLayout6.xml"/><Relationship Id="rId5" Type="http://schemas.openxmlformats.org/officeDocument/2006/relationships/image" Target="../media/image489.svg"/><Relationship Id="rId4" Type="http://schemas.openxmlformats.org/officeDocument/2006/relationships/image" Target="../media/image488.png"/></Relationships>
</file>

<file path=ppt/slides/_rels/slide4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5.xml"/><Relationship Id="rId1" Type="http://schemas.openxmlformats.org/officeDocument/2006/relationships/slideLayout" Target="../slideLayouts/slideLayout6.xml"/></Relationships>
</file>

<file path=ppt/slides/_rels/slide49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9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7.xml"/><Relationship Id="rId1" Type="http://schemas.openxmlformats.org/officeDocument/2006/relationships/slideLayout" Target="../slideLayouts/slideLayout6.xml"/></Relationships>
</file>

<file path=ppt/slides/_rels/slide4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8.xml"/><Relationship Id="rId1" Type="http://schemas.openxmlformats.org/officeDocument/2006/relationships/slideLayout" Target="../slideLayouts/slideLayout6.xml"/><Relationship Id="rId5" Type="http://schemas.openxmlformats.org/officeDocument/2006/relationships/image" Target="../media/image492.svg"/><Relationship Id="rId4" Type="http://schemas.openxmlformats.org/officeDocument/2006/relationships/image" Target="../media/image49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28.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5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9.xml"/><Relationship Id="rId1" Type="http://schemas.openxmlformats.org/officeDocument/2006/relationships/slideLayout" Target="../slideLayouts/slideLayout6.xml"/><Relationship Id="rId5" Type="http://schemas.openxmlformats.org/officeDocument/2006/relationships/image" Target="../media/image494.svg"/><Relationship Id="rId4" Type="http://schemas.openxmlformats.org/officeDocument/2006/relationships/image" Target="../media/image493.png"/></Relationships>
</file>

<file path=ppt/slides/_rels/slide501.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500.xml"/><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1.xml"/><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2.xml"/><Relationship Id="rId1" Type="http://schemas.openxmlformats.org/officeDocument/2006/relationships/slideLayout" Target="../slideLayouts/slideLayout6.xml"/></Relationships>
</file>

<file path=ppt/slides/_rels/slide5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3.xml"/><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4.xml"/><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notesSlide" Target="../notesSlides/notesSlide50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7.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notesSlide" Target="../notesSlides/notesSlide50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8.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507.xml"/><Relationship Id="rId1" Type="http://schemas.openxmlformats.org/officeDocument/2006/relationships/slideLayout" Target="../slideLayouts/slideLayout6.xml"/></Relationships>
</file>

<file path=ppt/slides/_rels/slide5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8.xml"/><Relationship Id="rId1" Type="http://schemas.openxmlformats.org/officeDocument/2006/relationships/slideLayout" Target="../slideLayouts/slideLayout6.xml"/><Relationship Id="rId5" Type="http://schemas.openxmlformats.org/officeDocument/2006/relationships/image" Target="../media/image498.svg"/><Relationship Id="rId4" Type="http://schemas.openxmlformats.org/officeDocument/2006/relationships/image" Target="../media/image497.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10.xml"/></Relationships>
</file>

<file path=ppt/slides/_rels/slide511.xml.rels><?xml version="1.0" encoding="UTF-8" standalone="yes"?>
<Relationships xmlns="http://schemas.openxmlformats.org/package/2006/relationships"><Relationship Id="rId8" Type="http://schemas.openxmlformats.org/officeDocument/2006/relationships/image" Target="../media/image504.svg"/><Relationship Id="rId3" Type="http://schemas.openxmlformats.org/officeDocument/2006/relationships/image" Target="../media/image499.png"/><Relationship Id="rId7" Type="http://schemas.openxmlformats.org/officeDocument/2006/relationships/image" Target="../media/image503.png"/><Relationship Id="rId2" Type="http://schemas.openxmlformats.org/officeDocument/2006/relationships/notesSlide" Target="../notesSlides/notesSlide510.xml"/><Relationship Id="rId1" Type="http://schemas.openxmlformats.org/officeDocument/2006/relationships/slideLayout" Target="../slideLayouts/slideLayout6.xml"/><Relationship Id="rId6" Type="http://schemas.openxmlformats.org/officeDocument/2006/relationships/image" Target="../media/image502.svg"/><Relationship Id="rId5" Type="http://schemas.openxmlformats.org/officeDocument/2006/relationships/image" Target="../media/image501.png"/><Relationship Id="rId4" Type="http://schemas.openxmlformats.org/officeDocument/2006/relationships/image" Target="../media/image500.svg"/></Relationships>
</file>

<file path=ppt/slides/_rels/slide5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1.xml"/><Relationship Id="rId1" Type="http://schemas.openxmlformats.org/officeDocument/2006/relationships/slideLayout" Target="../slideLayouts/slideLayout6.xml"/><Relationship Id="rId5" Type="http://schemas.openxmlformats.org/officeDocument/2006/relationships/image" Target="../media/image506.svg"/><Relationship Id="rId4" Type="http://schemas.openxmlformats.org/officeDocument/2006/relationships/image" Target="../media/image505.png"/></Relationships>
</file>

<file path=ppt/slides/_rels/slide5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2.xml"/><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3.xml"/><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4.xml"/><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5.xml"/><Relationship Id="rId1" Type="http://schemas.openxmlformats.org/officeDocument/2006/relationships/slideLayout" Target="../slideLayouts/slideLayout6.xml"/><Relationship Id="rId5" Type="http://schemas.openxmlformats.org/officeDocument/2006/relationships/image" Target="../media/image508.svg"/><Relationship Id="rId4" Type="http://schemas.openxmlformats.org/officeDocument/2006/relationships/image" Target="../media/image507.png"/></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9.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9.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28.png"/><Relationship Id="rId4" Type="http://schemas.openxmlformats.org/officeDocument/2006/relationships/image" Target="../media/image44.png"/><Relationship Id="rId9" Type="http://schemas.openxmlformats.org/officeDocument/2006/relationships/image" Target="../media/image49.png"/></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519.xml"/><Relationship Id="rId1" Type="http://schemas.openxmlformats.org/officeDocument/2006/relationships/slideLayout" Target="../slideLayouts/slideLayout9.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522.xml"/><Relationship Id="rId1" Type="http://schemas.openxmlformats.org/officeDocument/2006/relationships/slideLayout" Target="../slideLayouts/slideLayout6.xml"/></Relationships>
</file>

<file path=ppt/slides/_rels/slide5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3.xml"/><Relationship Id="rId1" Type="http://schemas.openxmlformats.org/officeDocument/2006/relationships/slideLayout" Target="../slideLayouts/slideLayout9.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9.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9.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9.xml"/></Relationships>
</file>

<file path=ppt/slides/_rels/slide52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527.xml"/><Relationship Id="rId1" Type="http://schemas.openxmlformats.org/officeDocument/2006/relationships/slideLayout" Target="../slideLayouts/slideLayout6.xml"/></Relationships>
</file>

<file path=ppt/slides/_rels/slide529.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52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9.xml"/><Relationship Id="rId1" Type="http://schemas.openxmlformats.org/officeDocument/2006/relationships/slideLayout" Target="../slideLayouts/slideLayout12.xml"/></Relationships>
</file>

<file path=ppt/slides/_rels/slide5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28.png"/><Relationship Id="rId4" Type="http://schemas.openxmlformats.org/officeDocument/2006/relationships/image" Target="../media/image44.png"/><Relationship Id="rId9"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6"/>
          <p:cNvSpPr txBox="1">
            <a:spLocks noGrp="1"/>
          </p:cNvSpPr>
          <p:nvPr>
            <p:ph type="body" idx="1"/>
          </p:nvPr>
        </p:nvSpPr>
        <p:spPr>
          <a:xfrm>
            <a:off x="6037855" y="4114800"/>
            <a:ext cx="9734340" cy="87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a:t>CompTIA Security +</a:t>
            </a:r>
            <a:endParaRPr/>
          </a:p>
          <a:p>
            <a:pPr marL="0" lvl="0" indent="0" algn="ctr" rtl="0">
              <a:lnSpc>
                <a:spcPct val="90000"/>
              </a:lnSpc>
              <a:spcBef>
                <a:spcPts val="1000"/>
              </a:spcBef>
              <a:spcAft>
                <a:spcPts val="0"/>
              </a:spcAft>
              <a:buSzPts val="28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7"/>
          <p:cNvSpPr txBox="1">
            <a:spLocks noGrp="1"/>
          </p:cNvSpPr>
          <p:nvPr>
            <p:ph type="title"/>
          </p:nvPr>
        </p:nvSpPr>
        <p:spPr>
          <a:xfrm>
            <a:off x="0" y="192002"/>
            <a:ext cx="16276320" cy="687244"/>
          </a:xfrm>
          <a:prstGeom prst="rect">
            <a:avLst/>
          </a:prstGeom>
          <a:noFill/>
          <a:ln>
            <a:noFill/>
          </a:ln>
        </p:spPr>
        <p:txBody>
          <a:bodyPr spcFirstLastPara="1" wrap="square" lIns="45675" tIns="45675" rIns="45675" bIns="45675" anchor="ctr" anchorCtr="0">
            <a:normAutofit/>
          </a:bodyPr>
          <a:lstStyle/>
          <a:p>
            <a:pPr marL="0" marR="0" lvl="0" indent="0" algn="ctr" rtl="0">
              <a:lnSpc>
                <a:spcPct val="90000"/>
              </a:lnSpc>
              <a:spcBef>
                <a:spcPts val="0"/>
              </a:spcBef>
              <a:spcAft>
                <a:spcPts val="0"/>
              </a:spcAft>
              <a:buClr>
                <a:srgbClr val="3F3F3F"/>
              </a:buClr>
              <a:buSzPts val="3200"/>
              <a:buFont typeface="Open Sans"/>
              <a:buNone/>
            </a:pPr>
            <a:r>
              <a:rPr lang="en-US" b="1">
                <a:solidFill>
                  <a:srgbClr val="3F3F3F"/>
                </a:solidFill>
                <a:latin typeface="Open Sans"/>
                <a:ea typeface="Open Sans"/>
                <a:cs typeface="Open Sans"/>
                <a:sym typeface="Open Sans"/>
              </a:rPr>
              <a:t>Establishing Baselines</a:t>
            </a:r>
            <a:endParaRPr>
              <a:solidFill>
                <a:srgbClr val="3F3F3F"/>
              </a:solidFill>
              <a:latin typeface="Open Sans"/>
              <a:ea typeface="Open Sans"/>
              <a:cs typeface="Open Sans"/>
              <a:sym typeface="Open Sans"/>
            </a:endParaRPr>
          </a:p>
        </p:txBody>
      </p:sp>
      <p:grpSp>
        <p:nvGrpSpPr>
          <p:cNvPr id="1701" name="Google Shape;1701;p67"/>
          <p:cNvGrpSpPr/>
          <p:nvPr/>
        </p:nvGrpSpPr>
        <p:grpSpPr>
          <a:xfrm rot="5400000">
            <a:off x="-336413" y="2226044"/>
            <a:ext cx="7449081" cy="5497002"/>
            <a:chOff x="2340288" y="3705932"/>
            <a:chExt cx="9164405" cy="2645653"/>
          </a:xfrm>
        </p:grpSpPr>
        <p:grpSp>
          <p:nvGrpSpPr>
            <p:cNvPr id="1702" name="Google Shape;1702;p67"/>
            <p:cNvGrpSpPr/>
            <p:nvPr/>
          </p:nvGrpSpPr>
          <p:grpSpPr>
            <a:xfrm>
              <a:off x="2340288" y="3754690"/>
              <a:ext cx="9164405" cy="2596895"/>
              <a:chOff x="990499" y="1599941"/>
              <a:chExt cx="9164405" cy="3005586"/>
            </a:xfrm>
          </p:grpSpPr>
          <p:grpSp>
            <p:nvGrpSpPr>
              <p:cNvPr id="1703" name="Google Shape;1703;p67"/>
              <p:cNvGrpSpPr/>
              <p:nvPr/>
            </p:nvGrpSpPr>
            <p:grpSpPr>
              <a:xfrm>
                <a:off x="990499" y="1599941"/>
                <a:ext cx="9164405" cy="3005586"/>
                <a:chOff x="1562536" y="4707250"/>
                <a:chExt cx="9164405" cy="3095793"/>
              </a:xfrm>
            </p:grpSpPr>
            <p:sp>
              <p:nvSpPr>
                <p:cNvPr id="1704" name="Google Shape;1704;p67"/>
                <p:cNvSpPr/>
                <p:nvPr/>
              </p:nvSpPr>
              <p:spPr>
                <a:xfrm>
                  <a:off x="1562536" y="4707250"/>
                  <a:ext cx="9164405" cy="3095793"/>
                </a:xfrm>
                <a:prstGeom prst="roundRect">
                  <a:avLst>
                    <a:gd name="adj" fmla="val 8753"/>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05" name="Google Shape;1705;p67"/>
                <p:cNvSpPr txBox="1"/>
                <p:nvPr/>
              </p:nvSpPr>
              <p:spPr>
                <a:xfrm rot="-5400000">
                  <a:off x="1713843" y="5447981"/>
                  <a:ext cx="1932172" cy="1721861"/>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CIS benchmarks </a:t>
                  </a:r>
                  <a:endParaRPr sz="2200" b="0" i="0" u="none" strike="noStrike" cap="none">
                    <a:solidFill>
                      <a:schemeClr val="lt1"/>
                    </a:solidFill>
                    <a:latin typeface="Open Sans"/>
                    <a:ea typeface="Open Sans"/>
                    <a:cs typeface="Open Sans"/>
                    <a:sym typeface="Open Sans"/>
                  </a:endParaRPr>
                </a:p>
              </p:txBody>
            </p:sp>
          </p:grpSp>
          <p:sp>
            <p:nvSpPr>
              <p:cNvPr id="1706" name="Google Shape;1706;p67"/>
              <p:cNvSpPr/>
              <p:nvPr/>
            </p:nvSpPr>
            <p:spPr>
              <a:xfrm>
                <a:off x="2065570" y="1703731"/>
                <a:ext cx="7673910" cy="2798064"/>
              </a:xfrm>
              <a:prstGeom prst="roundRect">
                <a:avLst>
                  <a:gd name="adj" fmla="val 8118"/>
                </a:avLst>
              </a:prstGeom>
              <a:solidFill>
                <a:schemeClr val="lt1"/>
              </a:solidFill>
              <a:ln w="38100" cap="flat" cmpd="sng">
                <a:solidFill>
                  <a:srgbClr val="2992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07" name="Google Shape;1707;p67"/>
            <p:cNvSpPr txBox="1"/>
            <p:nvPr/>
          </p:nvSpPr>
          <p:spPr>
            <a:xfrm rot="16200000">
              <a:off x="3724615" y="3996756"/>
              <a:ext cx="2499379" cy="1917732"/>
            </a:xfrm>
            <a:prstGeom prst="rect">
              <a:avLst/>
            </a:prstGeom>
            <a:noFill/>
            <a:ln>
              <a:noFill/>
            </a:ln>
          </p:spPr>
          <p:txBody>
            <a:bodyPr spcFirstLastPara="1" wrap="square" lIns="91425" tIns="0" rIns="365750" bIns="457200" anchor="t" anchorCtr="0">
              <a:noAutofit/>
            </a:bodyPr>
            <a:lstStyle/>
            <a:p>
              <a:pPr marL="342900" lvl="1" indent="-342900">
                <a:buSzPts val="2200"/>
                <a:buFont typeface="Arial"/>
                <a:buChar char="•"/>
              </a:pPr>
              <a:r>
                <a:rPr lang="en-US" sz="2200">
                  <a:solidFill>
                    <a:srgbClr val="3F3F3F"/>
                  </a:solidFill>
                  <a:latin typeface="Open Sans"/>
                  <a:ea typeface="Open Sans"/>
                  <a:cs typeface="Open Sans"/>
                </a:rPr>
                <a:t>Widely recognized and respected cybersecurity standards and best practices</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r>
                <a:rPr lang="en-US" sz="2200">
                  <a:solidFill>
                    <a:srgbClr val="3F3F3F"/>
                  </a:solidFill>
                  <a:latin typeface="Open Sans"/>
                  <a:ea typeface="Open Sans"/>
                  <a:cs typeface="Open Sans"/>
                </a:rPr>
                <a:t>Serve as a foundational security baseline for various technologies, including operating systems, network devices, and applications</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r>
                <a:rPr lang="en-US" sz="2200">
                  <a:solidFill>
                    <a:srgbClr val="3F3F3F"/>
                  </a:solidFill>
                  <a:latin typeface="Open Sans"/>
                  <a:ea typeface="Open Sans"/>
                  <a:cs typeface="Open Sans"/>
                </a:rPr>
                <a:t>Strengthen an organization's security posture by reducing vulnerabilities</a:t>
              </a:r>
            </a:p>
          </p:txBody>
        </p:sp>
      </p:grpSp>
      <p:grpSp>
        <p:nvGrpSpPr>
          <p:cNvPr id="1708" name="Google Shape;1708;p67"/>
          <p:cNvGrpSpPr/>
          <p:nvPr/>
        </p:nvGrpSpPr>
        <p:grpSpPr>
          <a:xfrm rot="5400000">
            <a:off x="9347934" y="2424394"/>
            <a:ext cx="7449079" cy="5255937"/>
            <a:chOff x="2340286" y="3754690"/>
            <a:chExt cx="9599561" cy="2596895"/>
          </a:xfrm>
        </p:grpSpPr>
        <p:grpSp>
          <p:nvGrpSpPr>
            <p:cNvPr id="1709" name="Google Shape;1709;p67"/>
            <p:cNvGrpSpPr/>
            <p:nvPr/>
          </p:nvGrpSpPr>
          <p:grpSpPr>
            <a:xfrm>
              <a:off x="2340286" y="3754690"/>
              <a:ext cx="9599561" cy="2596895"/>
              <a:chOff x="990497" y="1599941"/>
              <a:chExt cx="9599561" cy="3005586"/>
            </a:xfrm>
          </p:grpSpPr>
          <p:grpSp>
            <p:nvGrpSpPr>
              <p:cNvPr id="1710" name="Google Shape;1710;p67"/>
              <p:cNvGrpSpPr/>
              <p:nvPr/>
            </p:nvGrpSpPr>
            <p:grpSpPr>
              <a:xfrm>
                <a:off x="990497" y="1599941"/>
                <a:ext cx="9599561" cy="3005586"/>
                <a:chOff x="1562534" y="4707250"/>
                <a:chExt cx="9599561" cy="3095793"/>
              </a:xfrm>
            </p:grpSpPr>
            <p:sp>
              <p:nvSpPr>
                <p:cNvPr id="1711" name="Google Shape;1711;p67"/>
                <p:cNvSpPr/>
                <p:nvPr/>
              </p:nvSpPr>
              <p:spPr>
                <a:xfrm>
                  <a:off x="1562534" y="4707250"/>
                  <a:ext cx="9599561" cy="3095793"/>
                </a:xfrm>
                <a:prstGeom prst="roundRect">
                  <a:avLst>
                    <a:gd name="adj" fmla="val 8753"/>
                  </a:avLst>
                </a:prstGeom>
                <a:solidFill>
                  <a:srgbClr val="E78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12" name="Google Shape;1712;p67"/>
                <p:cNvSpPr txBox="1"/>
                <p:nvPr/>
              </p:nvSpPr>
              <p:spPr>
                <a:xfrm rot="16200000">
                  <a:off x="1238755" y="5443269"/>
                  <a:ext cx="2808580" cy="1721860"/>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Security Technical Implementation Guide (STIG)</a:t>
                  </a:r>
                  <a:endParaRPr sz="2200" b="0" i="0" u="none" strike="noStrike" cap="none">
                    <a:solidFill>
                      <a:schemeClr val="lt1"/>
                    </a:solidFill>
                    <a:latin typeface="Open Sans"/>
                    <a:ea typeface="Open Sans"/>
                    <a:cs typeface="Open Sans"/>
                    <a:sym typeface="Open Sans"/>
                  </a:endParaRPr>
                </a:p>
              </p:txBody>
            </p:sp>
          </p:grpSp>
          <p:sp>
            <p:nvSpPr>
              <p:cNvPr id="1713" name="Google Shape;1713;p67"/>
              <p:cNvSpPr/>
              <p:nvPr/>
            </p:nvSpPr>
            <p:spPr>
              <a:xfrm>
                <a:off x="2473634" y="1703732"/>
                <a:ext cx="7681271" cy="2798064"/>
              </a:xfrm>
              <a:prstGeom prst="roundRect">
                <a:avLst>
                  <a:gd name="adj" fmla="val 8118"/>
                </a:avLst>
              </a:prstGeom>
              <a:solidFill>
                <a:schemeClr val="lt1"/>
              </a:solidFill>
              <a:ln w="38100" cap="flat" cmpd="sng">
                <a:solidFill>
                  <a:srgbClr val="D26A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14" name="Google Shape;1714;p67"/>
            <p:cNvSpPr txBox="1"/>
            <p:nvPr/>
          </p:nvSpPr>
          <p:spPr>
            <a:xfrm rot="-5400000">
              <a:off x="4186082" y="4006290"/>
              <a:ext cx="2417591" cy="1917731"/>
            </a:xfrm>
            <a:prstGeom prst="rect">
              <a:avLst/>
            </a:prstGeom>
            <a:noFill/>
            <a:ln>
              <a:noFill/>
            </a:ln>
          </p:spPr>
          <p:txBody>
            <a:bodyPr spcFirstLastPara="1" wrap="square" lIns="91425" tIns="0" rIns="365750" bIns="457200" anchor="t" anchorCtr="0">
              <a:noAutofit/>
            </a:bodyPr>
            <a:lstStyle/>
            <a:p>
              <a:pPr marL="342900" lvl="1" indent="-342900">
                <a:buSzPts val="2200"/>
                <a:buFont typeface="Arial"/>
                <a:buChar char="•"/>
              </a:pPr>
              <a:r>
                <a:rPr lang="en-US" sz="2200">
                  <a:solidFill>
                    <a:srgbClr val="3F3F3F"/>
                  </a:solidFill>
                  <a:latin typeface="Open Sans"/>
                  <a:ea typeface="Open Sans"/>
                  <a:cs typeface="Open Sans"/>
                </a:rPr>
                <a:t>Comprehensive repository of cybersecurity guidelines and best practices curated by the United States Department of Defense (DoD)Enhances the security posture of DoD information systems and networks</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r>
                <a:rPr lang="en-US" sz="2200">
                  <a:solidFill>
                    <a:srgbClr val="3F3F3F"/>
                  </a:solidFill>
                  <a:latin typeface="Open Sans"/>
                  <a:ea typeface="Open Sans"/>
                  <a:cs typeface="Open Sans"/>
                </a:rPr>
                <a:t>Implementing STIG recommendations involves a systematic approach to assess systems and networks against the guidelines, identifying vulnerabilities</a:t>
              </a:r>
            </a:p>
          </p:txBody>
        </p:sp>
      </p:grpSp>
      <p:sp>
        <p:nvSpPr>
          <p:cNvPr id="1718" name="Google Shape;1718;p67"/>
          <p:cNvSpPr/>
          <p:nvPr/>
        </p:nvSpPr>
        <p:spPr>
          <a:xfrm rot="10800000" flipH="1">
            <a:off x="9757774" y="4521011"/>
            <a:ext cx="527463" cy="379888"/>
          </a:xfrm>
          <a:prstGeom prst="rightArrow">
            <a:avLst>
              <a:gd name="adj1" fmla="val 50000"/>
              <a:gd name="adj2" fmla="val 50000"/>
            </a:avLst>
          </a:prstGeom>
          <a:solidFill>
            <a:srgbClr val="E78E4B"/>
          </a:solidFill>
          <a:ln w="25400" cap="flat" cmpd="sng">
            <a:solidFill>
              <a:srgbClr val="E78E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19" name="Google Shape;1719;p67"/>
          <p:cNvSpPr/>
          <p:nvPr/>
        </p:nvSpPr>
        <p:spPr>
          <a:xfrm flipH="1">
            <a:off x="6078810" y="4521011"/>
            <a:ext cx="527463" cy="379888"/>
          </a:xfrm>
          <a:prstGeom prst="rightArrow">
            <a:avLst>
              <a:gd name="adj1" fmla="val 50000"/>
              <a:gd name="adj2" fmla="val 50000"/>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E9B2DC9E-7DD4-2CA8-CAA5-57AA5E27C479}"/>
              </a:ext>
            </a:extLst>
          </p:cNvPr>
          <p:cNvPicPr>
            <a:picLocks noChangeAspect="1"/>
          </p:cNvPicPr>
          <p:nvPr/>
        </p:nvPicPr>
        <p:blipFill>
          <a:blip r:embed="rId3"/>
          <a:stretch>
            <a:fillRect/>
          </a:stretch>
        </p:blipFill>
        <p:spPr>
          <a:xfrm>
            <a:off x="6379256" y="2823996"/>
            <a:ext cx="3697077" cy="3697077"/>
          </a:xfrm>
          <a:prstGeom prst="rect">
            <a:avLst/>
          </a:prstGeom>
        </p:spPr>
      </p:pic>
      <p:sp>
        <p:nvSpPr>
          <p:cNvPr id="4" name="Brandline_LVC">
            <a:extLst>
              <a:ext uri="{FF2B5EF4-FFF2-40B4-BE49-F238E27FC236}">
                <a16:creationId xmlns:a16="http://schemas.microsoft.com/office/drawing/2014/main" id="{9F634E8A-10F7-6001-97E5-B40E516CBDEF}"/>
              </a:ext>
            </a:extLst>
          </p:cNvPr>
          <p:cNvSpPr/>
          <p:nvPr/>
        </p:nvSpPr>
        <p:spPr>
          <a:xfrm>
            <a:off x="5689600" y="778448"/>
            <a:ext cx="48796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77524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Why is Infrastructure Monitoring Important?</a:t>
            </a:r>
            <a:endParaRPr>
              <a:latin typeface="Open Sans"/>
              <a:ea typeface="Open Sans"/>
              <a:cs typeface="Open Sans"/>
              <a:sym typeface="Open Sans"/>
            </a:endParaRPr>
          </a:p>
        </p:txBody>
      </p:sp>
      <p:grpSp>
        <p:nvGrpSpPr>
          <p:cNvPr id="446" name="Google Shape;446;p67"/>
          <p:cNvGrpSpPr/>
          <p:nvPr/>
        </p:nvGrpSpPr>
        <p:grpSpPr>
          <a:xfrm>
            <a:off x="5846359" y="3083325"/>
            <a:ext cx="4657321" cy="1018695"/>
            <a:chOff x="0" y="0"/>
            <a:chExt cx="3557588" cy="1018692"/>
          </a:xfrm>
        </p:grpSpPr>
        <p:sp>
          <p:nvSpPr>
            <p:cNvPr id="447" name="Google Shape;447;p67"/>
            <p:cNvSpPr/>
            <p:nvPr/>
          </p:nvSpPr>
          <p:spPr>
            <a:xfrm>
              <a:off x="0" y="0"/>
              <a:ext cx="3557588" cy="1018692"/>
            </a:xfrm>
            <a:prstGeom prst="roundRect">
              <a:avLst>
                <a:gd name="adj" fmla="val 16667"/>
              </a:avLst>
            </a:prstGeom>
            <a:solidFill>
              <a:srgbClr val="A2C3DA"/>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48" name="Google Shape;448;p67"/>
            <p:cNvSpPr txBox="1"/>
            <p:nvPr/>
          </p:nvSpPr>
          <p:spPr>
            <a:xfrm>
              <a:off x="101802" y="270255"/>
              <a:ext cx="3353983" cy="478181"/>
            </a:xfrm>
            <a:prstGeom prst="rect">
              <a:avLst/>
            </a:prstGeom>
            <a:noFill/>
            <a:ln>
              <a:noFill/>
            </a:ln>
          </p:spPr>
          <p:txBody>
            <a:bodyPr spcFirstLastPara="1" wrap="square" lIns="45675" tIns="45675" rIns="45675" bIns="45675" anchor="ctr" anchorCtr="0">
              <a:spAutoFit/>
            </a:bodyPr>
            <a:lstStyle/>
            <a:p>
              <a:pPr marL="0" marR="0" lvl="0" indent="0" algn="ctr" rtl="0">
                <a:lnSpc>
                  <a:spcPct val="115000"/>
                </a:lnSpc>
                <a:spcBef>
                  <a:spcPts val="0"/>
                </a:spcBef>
                <a:spcAft>
                  <a:spcPts val="0"/>
                </a:spcAft>
                <a:buClr>
                  <a:srgbClr val="3F3F3F"/>
                </a:buClr>
                <a:buSzPts val="2000"/>
                <a:buFont typeface="Open Sans"/>
                <a:buNone/>
              </a:pPr>
              <a:r>
                <a:rPr lang="en-US" sz="2200" b="0" i="0" u="none" strike="noStrike" cap="none">
                  <a:solidFill>
                    <a:srgbClr val="404040"/>
                  </a:solidFill>
                  <a:latin typeface="Open Sans" panose="020B0606030504020204" pitchFamily="34" charset="0"/>
                  <a:ea typeface="Open Sans"/>
                  <a:cs typeface="Open Sans"/>
                  <a:sym typeface="Open Sans"/>
                </a:rPr>
                <a:t>Improves security posture</a:t>
              </a:r>
              <a:endParaRPr sz="2200" b="0" i="0" u="none" strike="noStrike" cap="none">
                <a:solidFill>
                  <a:srgbClr val="404040"/>
                </a:solidFill>
                <a:latin typeface="Open Sans" panose="020B0606030504020204" pitchFamily="34" charset="0"/>
                <a:ea typeface="Open Sans"/>
                <a:cs typeface="Open Sans"/>
                <a:sym typeface="Open Sans"/>
              </a:endParaRPr>
            </a:p>
          </p:txBody>
        </p:sp>
      </p:grpSp>
      <p:grpSp>
        <p:nvGrpSpPr>
          <p:cNvPr id="449" name="Google Shape;449;p67"/>
          <p:cNvGrpSpPr/>
          <p:nvPr/>
        </p:nvGrpSpPr>
        <p:grpSpPr>
          <a:xfrm>
            <a:off x="5846359" y="4294987"/>
            <a:ext cx="4657321" cy="1018694"/>
            <a:chOff x="0" y="0"/>
            <a:chExt cx="3711474" cy="1018692"/>
          </a:xfrm>
        </p:grpSpPr>
        <p:sp>
          <p:nvSpPr>
            <p:cNvPr id="450" name="Google Shape;450;p67"/>
            <p:cNvSpPr/>
            <p:nvPr/>
          </p:nvSpPr>
          <p:spPr>
            <a:xfrm>
              <a:off x="0" y="0"/>
              <a:ext cx="3711474" cy="1018692"/>
            </a:xfrm>
            <a:prstGeom prst="roundRect">
              <a:avLst>
                <a:gd name="adj" fmla="val 16667"/>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1" name="Google Shape;451;p67"/>
            <p:cNvSpPr txBox="1"/>
            <p:nvPr/>
          </p:nvSpPr>
          <p:spPr>
            <a:xfrm>
              <a:off x="101802" y="270255"/>
              <a:ext cx="3507869" cy="478181"/>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Optimizes resources better</a:t>
              </a:r>
              <a:endParaRPr sz="2200" b="0" i="0" u="none" strike="noStrike" cap="none">
                <a:solidFill>
                  <a:srgbClr val="3F3F3F"/>
                </a:solidFill>
                <a:latin typeface="Open Sans"/>
                <a:ea typeface="Open Sans"/>
                <a:cs typeface="Open Sans"/>
                <a:sym typeface="Open Sans"/>
              </a:endParaRPr>
            </a:p>
          </p:txBody>
        </p:sp>
      </p:grpSp>
      <p:grpSp>
        <p:nvGrpSpPr>
          <p:cNvPr id="452" name="Google Shape;452;p67"/>
          <p:cNvGrpSpPr/>
          <p:nvPr/>
        </p:nvGrpSpPr>
        <p:grpSpPr>
          <a:xfrm>
            <a:off x="5846359" y="5583937"/>
            <a:ext cx="4622493" cy="1018693"/>
            <a:chOff x="0" y="0"/>
            <a:chExt cx="3849023" cy="1018692"/>
          </a:xfrm>
        </p:grpSpPr>
        <p:sp>
          <p:nvSpPr>
            <p:cNvPr id="453" name="Google Shape;453;p67"/>
            <p:cNvSpPr/>
            <p:nvPr/>
          </p:nvSpPr>
          <p:spPr>
            <a:xfrm>
              <a:off x="0" y="0"/>
              <a:ext cx="3849023" cy="1018692"/>
            </a:xfrm>
            <a:prstGeom prst="roundRect">
              <a:avLst>
                <a:gd name="adj" fmla="val 16667"/>
              </a:avLst>
            </a:prstGeom>
            <a:solidFill>
              <a:schemeClr val="accent4">
                <a:lumMod val="40000"/>
                <a:lumOff val="6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4" name="Google Shape;454;p67"/>
            <p:cNvSpPr txBox="1"/>
            <p:nvPr/>
          </p:nvSpPr>
          <p:spPr>
            <a:xfrm>
              <a:off x="101802" y="270254"/>
              <a:ext cx="3645418" cy="478182"/>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Enhances capacity planning</a:t>
              </a:r>
              <a:endParaRPr sz="2200" b="0" i="0" u="none" strike="noStrike" cap="none">
                <a:solidFill>
                  <a:srgbClr val="3F3F3F"/>
                </a:solidFill>
                <a:latin typeface="Open Sans"/>
                <a:ea typeface="Open Sans"/>
                <a:cs typeface="Open Sans"/>
                <a:sym typeface="Open Sans"/>
              </a:endParaRPr>
            </a:p>
          </p:txBody>
        </p:sp>
      </p:grpSp>
      <p:grpSp>
        <p:nvGrpSpPr>
          <p:cNvPr id="455" name="Google Shape;455;p67"/>
          <p:cNvGrpSpPr/>
          <p:nvPr/>
        </p:nvGrpSpPr>
        <p:grpSpPr>
          <a:xfrm>
            <a:off x="5846359" y="6847030"/>
            <a:ext cx="4657321" cy="1018694"/>
            <a:chOff x="0" y="50704"/>
            <a:chExt cx="3557588" cy="1018692"/>
          </a:xfrm>
        </p:grpSpPr>
        <p:sp>
          <p:nvSpPr>
            <p:cNvPr id="456" name="Google Shape;456;p67"/>
            <p:cNvSpPr/>
            <p:nvPr/>
          </p:nvSpPr>
          <p:spPr>
            <a:xfrm>
              <a:off x="0" y="50704"/>
              <a:ext cx="3557588" cy="1018692"/>
            </a:xfrm>
            <a:prstGeom prst="roundRect">
              <a:avLst>
                <a:gd name="adj" fmla="val 16667"/>
              </a:avLst>
            </a:prstGeom>
            <a:solidFill>
              <a:srgbClr val="BDC7D5"/>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7" name="Google Shape;457;p67"/>
            <p:cNvSpPr txBox="1"/>
            <p:nvPr/>
          </p:nvSpPr>
          <p:spPr>
            <a:xfrm>
              <a:off x="101802" y="127991"/>
              <a:ext cx="3353983" cy="864118"/>
            </a:xfrm>
            <a:prstGeom prst="rect">
              <a:avLst/>
            </a:prstGeom>
            <a:noFill/>
            <a:ln>
              <a:noFill/>
            </a:ln>
          </p:spPr>
          <p:txBody>
            <a:bodyPr spcFirstLastPara="1" wrap="square" lIns="45675" tIns="45675" rIns="45675" bIns="45675" anchor="ctr" anchorCtr="0">
              <a:spAutoFit/>
            </a:bodyPr>
            <a:lstStyle/>
            <a:p>
              <a:pPr lvl="0" algn="ctr">
                <a:lnSpc>
                  <a:spcPct val="114000"/>
                </a:lnSpc>
                <a:buClr>
                  <a:srgbClr val="3F3F3F"/>
                </a:buClr>
                <a:buSzPts val="2000"/>
              </a:pPr>
              <a:r>
                <a:rPr lang="en-US" sz="2200">
                  <a:solidFill>
                    <a:srgbClr val="3F3F3F"/>
                  </a:solidFill>
                  <a:latin typeface="Open Sans"/>
                  <a:ea typeface="Open Sans"/>
                  <a:cs typeface="Open Sans"/>
                </a:rPr>
                <a:t>Improves system uptime </a:t>
              </a:r>
              <a:br>
                <a:rPr lang="en-US" sz="2200">
                  <a:solidFill>
                    <a:srgbClr val="3F3F3F"/>
                  </a:solidFill>
                  <a:latin typeface="Open Sans"/>
                  <a:ea typeface="Open Sans"/>
                  <a:cs typeface="Open Sans"/>
                </a:rPr>
              </a:br>
              <a:r>
                <a:rPr lang="en-US" sz="2200">
                  <a:solidFill>
                    <a:srgbClr val="3F3F3F"/>
                  </a:solidFill>
                  <a:latin typeface="Open Sans"/>
                  <a:ea typeface="Open Sans"/>
                  <a:cs typeface="Open Sans"/>
                </a:rPr>
                <a:t>and performance</a:t>
              </a:r>
              <a:endParaRPr lang="en-IN" sz="2200">
                <a:solidFill>
                  <a:srgbClr val="3F3F3F"/>
                </a:solidFill>
                <a:latin typeface="Open Sans"/>
                <a:ea typeface="Open Sans"/>
                <a:cs typeface="Open Sans"/>
              </a:endParaRPr>
            </a:p>
          </p:txBody>
        </p:sp>
      </p:grpSp>
      <p:grpSp>
        <p:nvGrpSpPr>
          <p:cNvPr id="458" name="Google Shape;458;p67"/>
          <p:cNvGrpSpPr/>
          <p:nvPr/>
        </p:nvGrpSpPr>
        <p:grpSpPr>
          <a:xfrm>
            <a:off x="5846361" y="1871663"/>
            <a:ext cx="4657321" cy="1018695"/>
            <a:chOff x="0" y="0"/>
            <a:chExt cx="3557588" cy="1018692"/>
          </a:xfrm>
        </p:grpSpPr>
        <p:sp>
          <p:nvSpPr>
            <p:cNvPr id="459" name="Google Shape;459;p67"/>
            <p:cNvSpPr/>
            <p:nvPr/>
          </p:nvSpPr>
          <p:spPr>
            <a:xfrm>
              <a:off x="0" y="0"/>
              <a:ext cx="3557588" cy="1018692"/>
            </a:xfrm>
            <a:prstGeom prst="roundRect">
              <a:avLst>
                <a:gd name="adj" fmla="val 16667"/>
              </a:avLst>
            </a:prstGeom>
            <a:solidFill>
              <a:srgbClr val="F0C6BE"/>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60" name="Google Shape;460;p67"/>
            <p:cNvSpPr txBox="1"/>
            <p:nvPr/>
          </p:nvSpPr>
          <p:spPr>
            <a:xfrm>
              <a:off x="101802" y="270256"/>
              <a:ext cx="3353983" cy="478181"/>
            </a:xfrm>
            <a:prstGeom prst="rect">
              <a:avLst/>
            </a:prstGeom>
            <a:noFill/>
            <a:ln>
              <a:noFill/>
            </a:ln>
          </p:spPr>
          <p:txBody>
            <a:bodyPr spcFirstLastPara="1" wrap="square" lIns="45675" tIns="45675" rIns="45675" bIns="45675" anchor="ctr" anchorCtr="0">
              <a:spAutoFit/>
            </a:bodyPr>
            <a:lstStyle/>
            <a:p>
              <a:pPr algn="ctr">
                <a:lnSpc>
                  <a:spcPct val="114000"/>
                </a:lnSpc>
                <a:buClr>
                  <a:srgbClr val="3F3F3F"/>
                </a:buClr>
                <a:buSzPts val="2000"/>
              </a:pPr>
              <a:r>
                <a:rPr lang="en-US" sz="2200">
                  <a:solidFill>
                    <a:srgbClr val="3F3F3F"/>
                  </a:solidFill>
                  <a:latin typeface="Open Sans"/>
                  <a:ea typeface="Open Sans"/>
                  <a:cs typeface="Open Sans"/>
                </a:rPr>
                <a:t>Identifies problems proactively</a:t>
              </a:r>
              <a:endParaRPr lang="en-IN" sz="2200">
                <a:solidFill>
                  <a:srgbClr val="3F3F3F"/>
                </a:solidFill>
                <a:latin typeface="Open Sans"/>
                <a:ea typeface="Open Sans"/>
                <a:cs typeface="Open Sans"/>
              </a:endParaRPr>
            </a:p>
          </p:txBody>
        </p:sp>
      </p:grpSp>
      <p:sp>
        <p:nvSpPr>
          <p:cNvPr id="6" name="Brandline">
            <a:extLst>
              <a:ext uri="{FF2B5EF4-FFF2-40B4-BE49-F238E27FC236}">
                <a16:creationId xmlns:a16="http://schemas.microsoft.com/office/drawing/2014/main" id="{2E0106C8-E3E7-AA87-68C3-37F056826890}"/>
              </a:ext>
            </a:extLst>
          </p:cNvPr>
          <p:cNvSpPr/>
          <p:nvPr/>
        </p:nvSpPr>
        <p:spPr>
          <a:xfrm>
            <a:off x="3162300" y="816324"/>
            <a:ext cx="9925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485716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r>
              <a:rPr lang="en-US" sz="2800" b="1">
                <a:solidFill>
                  <a:schemeClr val="lt1"/>
                </a:solidFill>
                <a:latin typeface="Open Sans"/>
                <a:ea typeface="Open Sans"/>
                <a:cs typeface="Open Sans"/>
                <a:sym typeface="Open Sans"/>
              </a:rPr>
              <a:t>Security Implications of Proper Hardware,</a:t>
            </a:r>
            <a:r>
              <a:rPr lang="en-US"/>
              <a:t> </a:t>
            </a:r>
            <a:r>
              <a:rPr lang="en-US" sz="2800" b="1">
                <a:solidFill>
                  <a:schemeClr val="lt1"/>
                </a:solidFill>
                <a:latin typeface="Open Sans"/>
                <a:ea typeface="Open Sans"/>
                <a:cs typeface="Open Sans"/>
                <a:sym typeface="Open Sans"/>
              </a:rPr>
              <a:t>Software, </a:t>
            </a:r>
          </a:p>
          <a:p>
            <a:r>
              <a:rPr lang="en-US" sz="2800" b="1">
                <a:solidFill>
                  <a:schemeClr val="lt1"/>
                </a:solidFill>
                <a:latin typeface="Open Sans"/>
                <a:ea typeface="Open Sans"/>
                <a:cs typeface="Open Sans"/>
                <a:sym typeface="Open Sans"/>
              </a:rPr>
              <a:t>and Data Asset Management</a:t>
            </a:r>
          </a:p>
          <a:p>
            <a:endParaRPr lang="en-US" sz="2800" b="1">
              <a:solidFill>
                <a:schemeClr val="lt1"/>
              </a:solidFill>
              <a:latin typeface="Open Sans"/>
              <a:ea typeface="Open Sans"/>
              <a:cs typeface="Open Sans"/>
              <a:sym typeface="Open Sans"/>
            </a:endParaRPr>
          </a:p>
          <a:p>
            <a:endParaRPr lang="en-US"/>
          </a:p>
        </p:txBody>
      </p:sp>
    </p:spTree>
    <p:extLst>
      <p:ext uri="{BB962C8B-B14F-4D97-AF65-F5344CB8AC3E}">
        <p14:creationId xmlns:p14="http://schemas.microsoft.com/office/powerpoint/2010/main" val="341312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Effective Asset Management in Cybersecurity</a:t>
            </a:r>
            <a:endParaRPr>
              <a:latin typeface="Open Sans"/>
              <a:ea typeface="Open Sans"/>
              <a:cs typeface="Open Sans"/>
              <a:sym typeface="Open Sans"/>
            </a:endParaRPr>
          </a:p>
        </p:txBody>
      </p:sp>
      <p:pic>
        <p:nvPicPr>
          <p:cNvPr id="3" name="Picture 2">
            <a:extLst>
              <a:ext uri="{FF2B5EF4-FFF2-40B4-BE49-F238E27FC236}">
                <a16:creationId xmlns:a16="http://schemas.microsoft.com/office/drawing/2014/main" id="{E3F694A9-7F29-C3BA-AB96-DB177444BF6C}"/>
              </a:ext>
            </a:extLst>
          </p:cNvPr>
          <p:cNvPicPr>
            <a:picLocks noChangeAspect="1"/>
          </p:cNvPicPr>
          <p:nvPr/>
        </p:nvPicPr>
        <p:blipFill>
          <a:blip r:embed="rId3"/>
          <a:stretch>
            <a:fillRect/>
          </a:stretch>
        </p:blipFill>
        <p:spPr>
          <a:xfrm>
            <a:off x="10658034" y="2651121"/>
            <a:ext cx="4876800" cy="4876800"/>
          </a:xfrm>
          <a:prstGeom prst="rect">
            <a:avLst/>
          </a:prstGeom>
        </p:spPr>
      </p:pic>
      <p:sp>
        <p:nvSpPr>
          <p:cNvPr id="5" name="Google Shape;582;ge961dd843d_0_334">
            <a:extLst>
              <a:ext uri="{FF2B5EF4-FFF2-40B4-BE49-F238E27FC236}">
                <a16:creationId xmlns:a16="http://schemas.microsoft.com/office/drawing/2014/main" id="{08995DCE-5BCF-56D5-C03F-F8EA92025809}"/>
              </a:ext>
            </a:extLst>
          </p:cNvPr>
          <p:cNvSpPr/>
          <p:nvPr/>
        </p:nvSpPr>
        <p:spPr>
          <a:xfrm>
            <a:off x="1661294" y="2827358"/>
            <a:ext cx="7632699" cy="4186762"/>
          </a:xfrm>
          <a:prstGeom prst="roundRect">
            <a:avLst>
              <a:gd name="adj" fmla="val 574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SzPts val="2000"/>
              <a:buFont typeface="Arial" panose="020B0604020202020204" pitchFamily="34" charset="0"/>
              <a:buChar char="•"/>
            </a:pPr>
            <a:r>
              <a:rPr lang="en-US" sz="2200" b="1">
                <a:solidFill>
                  <a:srgbClr val="3F3F3F"/>
                </a:solidFill>
                <a:latin typeface="Open Sans"/>
                <a:ea typeface="Open Sans"/>
                <a:cs typeface="Open Sans"/>
                <a:sym typeface="Open Sans"/>
              </a:rPr>
              <a:t>Acquisition and third-party risk assessment: </a:t>
            </a:r>
            <a:r>
              <a:rPr lang="en-US" sz="2200">
                <a:solidFill>
                  <a:srgbClr val="3F3F3F"/>
                </a:solidFill>
                <a:latin typeface="Open Sans"/>
                <a:ea typeface="Open Sans"/>
                <a:cs typeface="Open Sans"/>
                <a:sym typeface="Open Sans"/>
              </a:rPr>
              <a:t>Evaluating risks associated with acquiring new assets and integrating third-party services</a:t>
            </a:r>
          </a:p>
          <a:p>
            <a:pPr marL="342900" lvl="0" indent="-342900">
              <a:lnSpc>
                <a:spcPct val="114000"/>
              </a:lnSpc>
              <a:buSzPts val="2000"/>
              <a:buFont typeface="Arial" panose="020B0604020202020204" pitchFamily="34" charset="0"/>
              <a:buChar char="•"/>
            </a:pPr>
            <a:r>
              <a:rPr lang="en-US" sz="2200" b="1">
                <a:solidFill>
                  <a:srgbClr val="3F3F3F"/>
                </a:solidFill>
                <a:latin typeface="Open Sans"/>
                <a:ea typeface="Open Sans"/>
                <a:cs typeface="Open Sans"/>
                <a:sym typeface="Open Sans"/>
              </a:rPr>
              <a:t>Asset assignment and accountability: </a:t>
            </a:r>
            <a:r>
              <a:rPr lang="en-US" sz="2200">
                <a:solidFill>
                  <a:srgbClr val="3F3F3F"/>
                </a:solidFill>
                <a:latin typeface="Open Sans"/>
                <a:ea typeface="Open Sans"/>
                <a:cs typeface="Open Sans"/>
                <a:sym typeface="Open Sans"/>
              </a:rPr>
              <a:t>Ensuring assets are properly assigned and accountability is maintained</a:t>
            </a:r>
          </a:p>
          <a:p>
            <a:pPr marL="342900" lvl="0" indent="-342900">
              <a:lnSpc>
                <a:spcPct val="114000"/>
              </a:lnSpc>
              <a:buSzPts val="2000"/>
              <a:buFont typeface="Arial" panose="020B0604020202020204" pitchFamily="34" charset="0"/>
              <a:buChar char="•"/>
            </a:pPr>
            <a:r>
              <a:rPr lang="en-US" sz="2200" b="1">
                <a:solidFill>
                  <a:srgbClr val="3F3F3F"/>
                </a:solidFill>
                <a:latin typeface="Open Sans"/>
                <a:ea typeface="Open Sans"/>
                <a:cs typeface="Open Sans"/>
                <a:sym typeface="Open Sans"/>
              </a:rPr>
              <a:t>Asset disposal and decommissioning: </a:t>
            </a:r>
            <a:r>
              <a:rPr lang="en-US" sz="2200">
                <a:solidFill>
                  <a:srgbClr val="3F3F3F"/>
                </a:solidFill>
                <a:latin typeface="Open Sans"/>
                <a:ea typeface="Open Sans"/>
                <a:cs typeface="Open Sans"/>
                <a:sym typeface="Open Sans"/>
              </a:rPr>
              <a:t>Guidelines for securely disposing of and decommissioning assets to prevent data breaches</a:t>
            </a:r>
            <a:endParaRPr lang="en-US" sz="2200">
              <a:solidFill>
                <a:srgbClr val="3F3F3F"/>
              </a:solidFill>
              <a:latin typeface="Open Sans"/>
              <a:ea typeface="Open Sans"/>
              <a:cs typeface="Open Sans"/>
            </a:endParaRPr>
          </a:p>
        </p:txBody>
      </p:sp>
      <p:sp>
        <p:nvSpPr>
          <p:cNvPr id="6" name="TextBox 5">
            <a:extLst>
              <a:ext uri="{FF2B5EF4-FFF2-40B4-BE49-F238E27FC236}">
                <a16:creationId xmlns:a16="http://schemas.microsoft.com/office/drawing/2014/main" id="{47D28072-7411-FB8A-1FD4-2C6DA382388B}"/>
              </a:ext>
            </a:extLst>
          </p:cNvPr>
          <p:cNvSpPr txBox="1"/>
          <p:nvPr/>
        </p:nvSpPr>
        <p:spPr>
          <a:xfrm>
            <a:off x="1799904" y="1331913"/>
            <a:ext cx="12548833"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Proper management of hardware, software, and data assets is crucial for maintaining cybersecurity. This section covers:</a:t>
            </a:r>
          </a:p>
        </p:txBody>
      </p:sp>
      <p:sp>
        <p:nvSpPr>
          <p:cNvPr id="8" name="Brandline_LVC">
            <a:extLst>
              <a:ext uri="{FF2B5EF4-FFF2-40B4-BE49-F238E27FC236}">
                <a16:creationId xmlns:a16="http://schemas.microsoft.com/office/drawing/2014/main" id="{F960E830-84B1-53D3-115D-26E4FF99F76F}"/>
              </a:ext>
            </a:extLst>
          </p:cNvPr>
          <p:cNvSpPr/>
          <p:nvPr/>
        </p:nvSpPr>
        <p:spPr>
          <a:xfrm>
            <a:off x="3124200" y="816352"/>
            <a:ext cx="100231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62069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6" name="Google Shape;2356;p92"/>
          <p:cNvSpPr txBox="1">
            <a:spLocks noGrp="1"/>
          </p:cNvSpPr>
          <p:nvPr>
            <p:ph type="title"/>
          </p:nvPr>
        </p:nvSpPr>
        <p:spPr>
          <a:xfrm>
            <a:off x="-10160" y="326044"/>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rPr>
              <a:t>Phases of Asset Management</a:t>
            </a:r>
            <a:endParaRPr/>
          </a:p>
        </p:txBody>
      </p:sp>
      <p:sp>
        <p:nvSpPr>
          <p:cNvPr id="10" name="Brandline_LVC">
            <a:extLst>
              <a:ext uri="{FF2B5EF4-FFF2-40B4-BE49-F238E27FC236}">
                <a16:creationId xmlns:a16="http://schemas.microsoft.com/office/drawing/2014/main" id="{4C43DDEE-1A22-C317-3071-D4DC6D7739BC}"/>
              </a:ext>
            </a:extLst>
          </p:cNvPr>
          <p:cNvSpPr/>
          <p:nvPr/>
        </p:nvSpPr>
        <p:spPr>
          <a:xfrm>
            <a:off x="4889500" y="912490"/>
            <a:ext cx="6481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2427AB8F-EC5F-EBD3-A926-55DEBA204254}"/>
              </a:ext>
            </a:extLst>
          </p:cNvPr>
          <p:cNvGrpSpPr/>
          <p:nvPr/>
        </p:nvGrpSpPr>
        <p:grpSpPr>
          <a:xfrm rot="5400000">
            <a:off x="1897882" y="4497087"/>
            <a:ext cx="1515424" cy="3148040"/>
            <a:chOff x="2340287" y="3373757"/>
            <a:chExt cx="7093900" cy="2866425"/>
          </a:xfrm>
        </p:grpSpPr>
        <p:grpSp>
          <p:nvGrpSpPr>
            <p:cNvPr id="15" name="Group 14">
              <a:extLst>
                <a:ext uri="{FF2B5EF4-FFF2-40B4-BE49-F238E27FC236}">
                  <a16:creationId xmlns:a16="http://schemas.microsoft.com/office/drawing/2014/main" id="{E4141E79-DF2E-6D2E-D3F1-479A45E0A640}"/>
                </a:ext>
              </a:extLst>
            </p:cNvPr>
            <p:cNvGrpSpPr/>
            <p:nvPr/>
          </p:nvGrpSpPr>
          <p:grpSpPr>
            <a:xfrm>
              <a:off x="2340287" y="3459504"/>
              <a:ext cx="7093900" cy="2780678"/>
              <a:chOff x="990498" y="1258299"/>
              <a:chExt cx="7093900" cy="3218293"/>
            </a:xfrm>
          </p:grpSpPr>
          <p:grpSp>
            <p:nvGrpSpPr>
              <p:cNvPr id="17" name="Group 16">
                <a:extLst>
                  <a:ext uri="{FF2B5EF4-FFF2-40B4-BE49-F238E27FC236}">
                    <a16:creationId xmlns:a16="http://schemas.microsoft.com/office/drawing/2014/main" id="{6990D420-203E-8888-8B7E-7586DB7EF3D2}"/>
                  </a:ext>
                </a:extLst>
              </p:cNvPr>
              <p:cNvGrpSpPr/>
              <p:nvPr/>
            </p:nvGrpSpPr>
            <p:grpSpPr>
              <a:xfrm>
                <a:off x="990498" y="1258299"/>
                <a:ext cx="7093900" cy="3218293"/>
                <a:chOff x="1562535" y="4355355"/>
                <a:chExt cx="7093900" cy="3314884"/>
              </a:xfrm>
            </p:grpSpPr>
            <p:sp>
              <p:nvSpPr>
                <p:cNvPr id="19" name="Rectangle: Rounded Corners 18">
                  <a:extLst>
                    <a:ext uri="{FF2B5EF4-FFF2-40B4-BE49-F238E27FC236}">
                      <a16:creationId xmlns:a16="http://schemas.microsoft.com/office/drawing/2014/main" id="{56FB3109-6EB7-C4EE-79CD-0EB4C46D8BB8}"/>
                    </a:ext>
                  </a:extLst>
                </p:cNvPr>
                <p:cNvSpPr/>
                <p:nvPr/>
              </p:nvSpPr>
              <p:spPr>
                <a:xfrm>
                  <a:off x="1562535" y="4355355"/>
                  <a:ext cx="7093900" cy="3314884"/>
                </a:xfrm>
                <a:prstGeom prst="roundRect">
                  <a:avLst>
                    <a:gd name="adj" fmla="val 8753"/>
                  </a:avLst>
                </a:prstGeom>
                <a:solidFill>
                  <a:srgbClr val="33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 Placeholder 3">
                  <a:extLst>
                    <a:ext uri="{FF2B5EF4-FFF2-40B4-BE49-F238E27FC236}">
                      <a16:creationId xmlns:a16="http://schemas.microsoft.com/office/drawing/2014/main" id="{D0BE5FEF-75D6-9A95-0798-7CBFF53B3A4B}"/>
                    </a:ext>
                  </a:extLst>
                </p:cNvPr>
                <p:cNvSpPr txBox="1">
                  <a:spLocks/>
                </p:cNvSpPr>
                <p:nvPr/>
              </p:nvSpPr>
              <p:spPr>
                <a:xfrm rot="16200000">
                  <a:off x="1762902" y="5129573"/>
                  <a:ext cx="2571721" cy="1721862"/>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12700" algn="ctr" rtl="0">
                    <a:lnSpc>
                      <a:spcPct val="100000"/>
                    </a:lnSpc>
                    <a:spcBef>
                      <a:spcPts val="0"/>
                    </a:spcBef>
                    <a:spcAft>
                      <a:spcPts val="0"/>
                    </a:spcAft>
                    <a:buClr>
                      <a:srgbClr val="000000"/>
                    </a:buClr>
                    <a:buSzPts val="2200"/>
                    <a:buFont typeface="Arial"/>
                    <a:buNone/>
                  </a:pPr>
                  <a:endParaRPr lang="en-US" sz="2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sp>
            <p:nvSpPr>
              <p:cNvPr id="18" name="Rectangle: Rounded Corners 17">
                <a:extLst>
                  <a:ext uri="{FF2B5EF4-FFF2-40B4-BE49-F238E27FC236}">
                    <a16:creationId xmlns:a16="http://schemas.microsoft.com/office/drawing/2014/main" id="{7E729544-AF8F-3151-45CE-28F6F7CD84D0}"/>
                  </a:ext>
                </a:extLst>
              </p:cNvPr>
              <p:cNvSpPr/>
              <p:nvPr/>
            </p:nvSpPr>
            <p:spPr>
              <a:xfrm>
                <a:off x="1806953" y="1405733"/>
                <a:ext cx="5505475" cy="2948635"/>
              </a:xfrm>
              <a:prstGeom prst="roundRect">
                <a:avLst>
                  <a:gd name="adj" fmla="val 8118"/>
                </a:avLst>
              </a:prstGeom>
              <a:solidFill>
                <a:schemeClr val="bg1"/>
              </a:solidFill>
              <a:ln w="38100">
                <a:solidFill>
                  <a:srgbClr val="2992A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6" name="Text Placeholder 3">
              <a:extLst>
                <a:ext uri="{FF2B5EF4-FFF2-40B4-BE49-F238E27FC236}">
                  <a16:creationId xmlns:a16="http://schemas.microsoft.com/office/drawing/2014/main" id="{7A12F0A3-FB15-A031-FC4C-4867BC6A36D0}"/>
                </a:ext>
              </a:extLst>
            </p:cNvPr>
            <p:cNvSpPr txBox="1">
              <a:spLocks/>
            </p:cNvSpPr>
            <p:nvPr/>
          </p:nvSpPr>
          <p:spPr>
            <a:xfrm rot="16200000">
              <a:off x="4488575" y="2708682"/>
              <a:ext cx="2780679" cy="4110829"/>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6365" lvl="1" algn="ctr">
                <a:lnSpc>
                  <a:spcPct val="115000"/>
                </a:lnSpc>
                <a:spcBef>
                  <a:spcPts val="1000"/>
                </a:spcBef>
                <a:buSzPct val="100000"/>
              </a:pP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Acquisition/</a:t>
              </a:r>
            </a:p>
            <a:p>
              <a:pPr marL="126365" lvl="1" algn="ctr">
                <a:lnSpc>
                  <a:spcPct val="115000"/>
                </a:lnSpc>
                <a:spcBef>
                  <a:spcPts val="1000"/>
                </a:spcBef>
                <a:buSzPct val="100000"/>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p</a:t>
              </a: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rocurement</a:t>
              </a:r>
            </a:p>
          </p:txBody>
        </p:sp>
      </p:grpSp>
      <p:sp>
        <p:nvSpPr>
          <p:cNvPr id="21" name="Arrow: Right 20">
            <a:extLst>
              <a:ext uri="{FF2B5EF4-FFF2-40B4-BE49-F238E27FC236}">
                <a16:creationId xmlns:a16="http://schemas.microsoft.com/office/drawing/2014/main" id="{DCE48CE0-5F0F-319B-EF31-BCD73FF2FC8C}"/>
              </a:ext>
            </a:extLst>
          </p:cNvPr>
          <p:cNvSpPr/>
          <p:nvPr/>
        </p:nvSpPr>
        <p:spPr>
          <a:xfrm>
            <a:off x="4203885" y="5836802"/>
            <a:ext cx="559074" cy="4650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498899F2-B07F-578F-5912-175B43C12C10}"/>
              </a:ext>
            </a:extLst>
          </p:cNvPr>
          <p:cNvPicPr>
            <a:picLocks noChangeAspect="1"/>
          </p:cNvPicPr>
          <p:nvPr/>
        </p:nvPicPr>
        <p:blipFill>
          <a:blip r:embed="rId3"/>
          <a:stretch>
            <a:fillRect/>
          </a:stretch>
        </p:blipFill>
        <p:spPr>
          <a:xfrm>
            <a:off x="1680972" y="3073335"/>
            <a:ext cx="2043413" cy="2043413"/>
          </a:xfrm>
          <a:prstGeom prst="rect">
            <a:avLst/>
          </a:prstGeom>
        </p:spPr>
      </p:pic>
      <p:grpSp>
        <p:nvGrpSpPr>
          <p:cNvPr id="63" name="Group 62">
            <a:extLst>
              <a:ext uri="{FF2B5EF4-FFF2-40B4-BE49-F238E27FC236}">
                <a16:creationId xmlns:a16="http://schemas.microsoft.com/office/drawing/2014/main" id="{5A0A4953-C321-B422-DF8B-94841F7EF1AF}"/>
              </a:ext>
            </a:extLst>
          </p:cNvPr>
          <p:cNvGrpSpPr/>
          <p:nvPr/>
        </p:nvGrpSpPr>
        <p:grpSpPr>
          <a:xfrm rot="5400000">
            <a:off x="5641170" y="4497089"/>
            <a:ext cx="1515422" cy="3148036"/>
            <a:chOff x="2340287" y="3373757"/>
            <a:chExt cx="7093900" cy="2866425"/>
          </a:xfrm>
        </p:grpSpPr>
        <p:grpSp>
          <p:nvGrpSpPr>
            <p:cNvPr id="2304" name="Group 2303">
              <a:extLst>
                <a:ext uri="{FF2B5EF4-FFF2-40B4-BE49-F238E27FC236}">
                  <a16:creationId xmlns:a16="http://schemas.microsoft.com/office/drawing/2014/main" id="{8529CB45-C61D-861F-55D7-27A9739F598F}"/>
                </a:ext>
              </a:extLst>
            </p:cNvPr>
            <p:cNvGrpSpPr/>
            <p:nvPr/>
          </p:nvGrpSpPr>
          <p:grpSpPr>
            <a:xfrm>
              <a:off x="2340287" y="3459504"/>
              <a:ext cx="7093900" cy="2780678"/>
              <a:chOff x="990498" y="1258299"/>
              <a:chExt cx="7093900" cy="3218293"/>
            </a:xfrm>
          </p:grpSpPr>
          <p:grpSp>
            <p:nvGrpSpPr>
              <p:cNvPr id="2306" name="Group 2305">
                <a:extLst>
                  <a:ext uri="{FF2B5EF4-FFF2-40B4-BE49-F238E27FC236}">
                    <a16:creationId xmlns:a16="http://schemas.microsoft.com/office/drawing/2014/main" id="{53D46ACE-7BCC-2583-17EC-58A7D38690F8}"/>
                  </a:ext>
                </a:extLst>
              </p:cNvPr>
              <p:cNvGrpSpPr/>
              <p:nvPr/>
            </p:nvGrpSpPr>
            <p:grpSpPr>
              <a:xfrm>
                <a:off x="990498" y="1258299"/>
                <a:ext cx="7093900" cy="3218293"/>
                <a:chOff x="1562535" y="4355355"/>
                <a:chExt cx="7093900" cy="3314884"/>
              </a:xfrm>
            </p:grpSpPr>
            <p:sp>
              <p:nvSpPr>
                <p:cNvPr id="2308" name="Rectangle: Rounded Corners 2307">
                  <a:extLst>
                    <a:ext uri="{FF2B5EF4-FFF2-40B4-BE49-F238E27FC236}">
                      <a16:creationId xmlns:a16="http://schemas.microsoft.com/office/drawing/2014/main" id="{7C2AACA5-EE47-1FEA-5B82-4853BEE524A1}"/>
                    </a:ext>
                  </a:extLst>
                </p:cNvPr>
                <p:cNvSpPr/>
                <p:nvPr/>
              </p:nvSpPr>
              <p:spPr>
                <a:xfrm>
                  <a:off x="1562535" y="4355355"/>
                  <a:ext cx="7093900" cy="3314884"/>
                </a:xfrm>
                <a:prstGeom prst="roundRect">
                  <a:avLst>
                    <a:gd name="adj" fmla="val 8753"/>
                  </a:avLst>
                </a:prstGeom>
                <a:solidFill>
                  <a:srgbClr val="33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09" name="Text Placeholder 3">
                  <a:extLst>
                    <a:ext uri="{FF2B5EF4-FFF2-40B4-BE49-F238E27FC236}">
                      <a16:creationId xmlns:a16="http://schemas.microsoft.com/office/drawing/2014/main" id="{C0FC9590-E32F-0CE9-B083-33F81BB55C56}"/>
                    </a:ext>
                  </a:extLst>
                </p:cNvPr>
                <p:cNvSpPr txBox="1">
                  <a:spLocks/>
                </p:cNvSpPr>
                <p:nvPr/>
              </p:nvSpPr>
              <p:spPr>
                <a:xfrm rot="16200000">
                  <a:off x="1762902" y="5129573"/>
                  <a:ext cx="2571721" cy="1721862"/>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12700" algn="ctr" rtl="0">
                    <a:lnSpc>
                      <a:spcPct val="100000"/>
                    </a:lnSpc>
                    <a:spcBef>
                      <a:spcPts val="0"/>
                    </a:spcBef>
                    <a:spcAft>
                      <a:spcPts val="0"/>
                    </a:spcAft>
                    <a:buClr>
                      <a:srgbClr val="000000"/>
                    </a:buClr>
                    <a:buSzPts val="2200"/>
                    <a:buFont typeface="Arial"/>
                    <a:buNone/>
                  </a:pPr>
                  <a:endParaRPr lang="en-US" sz="2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sp>
            <p:nvSpPr>
              <p:cNvPr id="2307" name="Rectangle: Rounded Corners 2306">
                <a:extLst>
                  <a:ext uri="{FF2B5EF4-FFF2-40B4-BE49-F238E27FC236}">
                    <a16:creationId xmlns:a16="http://schemas.microsoft.com/office/drawing/2014/main" id="{4F92D746-58D0-C304-2552-E56065488043}"/>
                  </a:ext>
                </a:extLst>
              </p:cNvPr>
              <p:cNvSpPr/>
              <p:nvPr/>
            </p:nvSpPr>
            <p:spPr>
              <a:xfrm>
                <a:off x="1806953" y="1405733"/>
                <a:ext cx="5505475" cy="2948635"/>
              </a:xfrm>
              <a:prstGeom prst="roundRect">
                <a:avLst>
                  <a:gd name="adj" fmla="val 8118"/>
                </a:avLst>
              </a:prstGeom>
              <a:solidFill>
                <a:schemeClr val="bg1"/>
              </a:solidFill>
              <a:ln w="38100">
                <a:solidFill>
                  <a:srgbClr val="2992A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305" name="Text Placeholder 3">
              <a:extLst>
                <a:ext uri="{FF2B5EF4-FFF2-40B4-BE49-F238E27FC236}">
                  <a16:creationId xmlns:a16="http://schemas.microsoft.com/office/drawing/2014/main" id="{4186B62B-2901-0012-3354-277EE3E726DA}"/>
                </a:ext>
              </a:extLst>
            </p:cNvPr>
            <p:cNvSpPr txBox="1">
              <a:spLocks/>
            </p:cNvSpPr>
            <p:nvPr/>
          </p:nvSpPr>
          <p:spPr>
            <a:xfrm rot="16200000">
              <a:off x="4488575" y="2708682"/>
              <a:ext cx="2780679" cy="4110829"/>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6365" lvl="1" algn="ctr">
                <a:lnSpc>
                  <a:spcPct val="115000"/>
                </a:lnSpc>
                <a:spcBef>
                  <a:spcPts val="1000"/>
                </a:spcBef>
                <a:buSzPct val="100000"/>
              </a:pP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Assignment/</a:t>
              </a:r>
            </a:p>
            <a:p>
              <a:pPr marL="126365" lvl="1" algn="ctr">
                <a:lnSpc>
                  <a:spcPct val="115000"/>
                </a:lnSpc>
                <a:spcBef>
                  <a:spcPts val="1000"/>
                </a:spcBef>
                <a:buSzPct val="100000"/>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o</a:t>
              </a: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wnership</a:t>
              </a:r>
            </a:p>
          </p:txBody>
        </p:sp>
      </p:grpSp>
      <p:sp>
        <p:nvSpPr>
          <p:cNvPr id="2310" name="Arrow: Right 2309">
            <a:extLst>
              <a:ext uri="{FF2B5EF4-FFF2-40B4-BE49-F238E27FC236}">
                <a16:creationId xmlns:a16="http://schemas.microsoft.com/office/drawing/2014/main" id="{1E14F14E-AA89-C83C-2649-690F21FB1113}"/>
              </a:ext>
            </a:extLst>
          </p:cNvPr>
          <p:cNvSpPr/>
          <p:nvPr/>
        </p:nvSpPr>
        <p:spPr>
          <a:xfrm>
            <a:off x="7928050" y="5872511"/>
            <a:ext cx="559074" cy="4650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12" name="Picture 2311">
            <a:extLst>
              <a:ext uri="{FF2B5EF4-FFF2-40B4-BE49-F238E27FC236}">
                <a16:creationId xmlns:a16="http://schemas.microsoft.com/office/drawing/2014/main" id="{F0D6E797-0A7C-7A8D-C734-0862F6C7F9D3}"/>
              </a:ext>
            </a:extLst>
          </p:cNvPr>
          <p:cNvPicPr>
            <a:picLocks noChangeAspect="1"/>
          </p:cNvPicPr>
          <p:nvPr/>
        </p:nvPicPr>
        <p:blipFill>
          <a:blip r:embed="rId4"/>
          <a:stretch>
            <a:fillRect/>
          </a:stretch>
        </p:blipFill>
        <p:spPr>
          <a:xfrm>
            <a:off x="5123424" y="2834498"/>
            <a:ext cx="2497818" cy="2497818"/>
          </a:xfrm>
          <a:prstGeom prst="rect">
            <a:avLst/>
          </a:prstGeom>
        </p:spPr>
      </p:pic>
      <p:grpSp>
        <p:nvGrpSpPr>
          <p:cNvPr id="2313" name="Group 2312">
            <a:extLst>
              <a:ext uri="{FF2B5EF4-FFF2-40B4-BE49-F238E27FC236}">
                <a16:creationId xmlns:a16="http://schemas.microsoft.com/office/drawing/2014/main" id="{6059C60E-5357-C15E-F8A3-BF2516B61918}"/>
              </a:ext>
            </a:extLst>
          </p:cNvPr>
          <p:cNvGrpSpPr/>
          <p:nvPr/>
        </p:nvGrpSpPr>
        <p:grpSpPr>
          <a:xfrm rot="5400000">
            <a:off x="9365004" y="4497093"/>
            <a:ext cx="1515424" cy="3148041"/>
            <a:chOff x="2340285" y="3373757"/>
            <a:chExt cx="7093900" cy="2866426"/>
          </a:xfrm>
        </p:grpSpPr>
        <p:grpSp>
          <p:nvGrpSpPr>
            <p:cNvPr id="2314" name="Group 2313">
              <a:extLst>
                <a:ext uri="{FF2B5EF4-FFF2-40B4-BE49-F238E27FC236}">
                  <a16:creationId xmlns:a16="http://schemas.microsoft.com/office/drawing/2014/main" id="{EE243CFB-15C4-E2C4-CB16-82DB2D8D0FFA}"/>
                </a:ext>
              </a:extLst>
            </p:cNvPr>
            <p:cNvGrpSpPr/>
            <p:nvPr/>
          </p:nvGrpSpPr>
          <p:grpSpPr>
            <a:xfrm>
              <a:off x="2340285" y="3459505"/>
              <a:ext cx="7093900" cy="2780678"/>
              <a:chOff x="990496" y="1258300"/>
              <a:chExt cx="7093900" cy="3218293"/>
            </a:xfrm>
          </p:grpSpPr>
          <p:grpSp>
            <p:nvGrpSpPr>
              <p:cNvPr id="2316" name="Group 2315">
                <a:extLst>
                  <a:ext uri="{FF2B5EF4-FFF2-40B4-BE49-F238E27FC236}">
                    <a16:creationId xmlns:a16="http://schemas.microsoft.com/office/drawing/2014/main" id="{E29B7F51-362B-74BB-F608-FF0F3949829A}"/>
                  </a:ext>
                </a:extLst>
              </p:cNvPr>
              <p:cNvGrpSpPr/>
              <p:nvPr/>
            </p:nvGrpSpPr>
            <p:grpSpPr>
              <a:xfrm>
                <a:off x="990496" y="1258300"/>
                <a:ext cx="7093900" cy="3218293"/>
                <a:chOff x="1562533" y="4355356"/>
                <a:chExt cx="7093900" cy="3314884"/>
              </a:xfrm>
            </p:grpSpPr>
            <p:sp>
              <p:nvSpPr>
                <p:cNvPr id="2318" name="Rectangle: Rounded Corners 2317">
                  <a:extLst>
                    <a:ext uri="{FF2B5EF4-FFF2-40B4-BE49-F238E27FC236}">
                      <a16:creationId xmlns:a16="http://schemas.microsoft.com/office/drawing/2014/main" id="{3A944C2A-ED43-1835-8DDD-AE691B0BD2C6}"/>
                    </a:ext>
                  </a:extLst>
                </p:cNvPr>
                <p:cNvSpPr/>
                <p:nvPr/>
              </p:nvSpPr>
              <p:spPr>
                <a:xfrm>
                  <a:off x="1562533" y="4355356"/>
                  <a:ext cx="7093900" cy="3314884"/>
                </a:xfrm>
                <a:prstGeom prst="roundRect">
                  <a:avLst>
                    <a:gd name="adj" fmla="val 8753"/>
                  </a:avLst>
                </a:prstGeom>
                <a:solidFill>
                  <a:srgbClr val="33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19" name="Text Placeholder 3">
                  <a:extLst>
                    <a:ext uri="{FF2B5EF4-FFF2-40B4-BE49-F238E27FC236}">
                      <a16:creationId xmlns:a16="http://schemas.microsoft.com/office/drawing/2014/main" id="{DCD2C091-302B-EC2E-A610-95AC724A2BFA}"/>
                    </a:ext>
                  </a:extLst>
                </p:cNvPr>
                <p:cNvSpPr txBox="1">
                  <a:spLocks/>
                </p:cNvSpPr>
                <p:nvPr/>
              </p:nvSpPr>
              <p:spPr>
                <a:xfrm rot="16200000">
                  <a:off x="1762902" y="5129573"/>
                  <a:ext cx="2571721" cy="1721862"/>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12700" algn="ctr" rtl="0">
                    <a:lnSpc>
                      <a:spcPct val="100000"/>
                    </a:lnSpc>
                    <a:spcBef>
                      <a:spcPts val="0"/>
                    </a:spcBef>
                    <a:spcAft>
                      <a:spcPts val="0"/>
                    </a:spcAft>
                    <a:buClr>
                      <a:srgbClr val="000000"/>
                    </a:buClr>
                    <a:buSzPts val="2200"/>
                    <a:buFont typeface="Arial"/>
                    <a:buNone/>
                  </a:pPr>
                  <a:endParaRPr lang="en-US" sz="2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sp>
            <p:nvSpPr>
              <p:cNvPr id="2317" name="Rectangle: Rounded Corners 2316">
                <a:extLst>
                  <a:ext uri="{FF2B5EF4-FFF2-40B4-BE49-F238E27FC236}">
                    <a16:creationId xmlns:a16="http://schemas.microsoft.com/office/drawing/2014/main" id="{AA847081-CE73-D79E-2A7A-2DB9C655C5AB}"/>
                  </a:ext>
                </a:extLst>
              </p:cNvPr>
              <p:cNvSpPr/>
              <p:nvPr/>
            </p:nvSpPr>
            <p:spPr>
              <a:xfrm>
                <a:off x="1806953" y="1405733"/>
                <a:ext cx="5505475" cy="2948635"/>
              </a:xfrm>
              <a:prstGeom prst="roundRect">
                <a:avLst>
                  <a:gd name="adj" fmla="val 8118"/>
                </a:avLst>
              </a:prstGeom>
              <a:solidFill>
                <a:schemeClr val="bg1"/>
              </a:solidFill>
              <a:ln w="38100">
                <a:solidFill>
                  <a:srgbClr val="2992A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315" name="Text Placeholder 3">
              <a:extLst>
                <a:ext uri="{FF2B5EF4-FFF2-40B4-BE49-F238E27FC236}">
                  <a16:creationId xmlns:a16="http://schemas.microsoft.com/office/drawing/2014/main" id="{E1A26855-CABB-D4F1-7415-D183932C23C9}"/>
                </a:ext>
              </a:extLst>
            </p:cNvPr>
            <p:cNvSpPr txBox="1">
              <a:spLocks/>
            </p:cNvSpPr>
            <p:nvPr/>
          </p:nvSpPr>
          <p:spPr>
            <a:xfrm rot="16200000">
              <a:off x="4488575" y="2708682"/>
              <a:ext cx="2780679" cy="4110829"/>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6365" lvl="1" algn="ctr">
                <a:lnSpc>
                  <a:spcPct val="115000"/>
                </a:lnSpc>
                <a:spcBef>
                  <a:spcPts val="1000"/>
                </a:spcBef>
                <a:buSzPct val="100000"/>
              </a:pP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Monitoring/asset </a:t>
              </a: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t</a:t>
              </a: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racking</a:t>
              </a:r>
            </a:p>
          </p:txBody>
        </p:sp>
      </p:grpSp>
      <p:sp>
        <p:nvSpPr>
          <p:cNvPr id="2320" name="Arrow: Right 2319">
            <a:extLst>
              <a:ext uri="{FF2B5EF4-FFF2-40B4-BE49-F238E27FC236}">
                <a16:creationId xmlns:a16="http://schemas.microsoft.com/office/drawing/2014/main" id="{FBEAE141-3D2D-CE2C-553E-4EB1FBBDDF64}"/>
              </a:ext>
            </a:extLst>
          </p:cNvPr>
          <p:cNvSpPr/>
          <p:nvPr/>
        </p:nvSpPr>
        <p:spPr>
          <a:xfrm>
            <a:off x="11632425" y="5930876"/>
            <a:ext cx="559074" cy="4650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22" name="Picture 2321">
            <a:extLst>
              <a:ext uri="{FF2B5EF4-FFF2-40B4-BE49-F238E27FC236}">
                <a16:creationId xmlns:a16="http://schemas.microsoft.com/office/drawing/2014/main" id="{92BEA641-B299-CEEE-79E0-5451FA5A1364}"/>
              </a:ext>
            </a:extLst>
          </p:cNvPr>
          <p:cNvPicPr>
            <a:picLocks noChangeAspect="1"/>
          </p:cNvPicPr>
          <p:nvPr/>
        </p:nvPicPr>
        <p:blipFill>
          <a:blip r:embed="rId5"/>
          <a:stretch>
            <a:fillRect/>
          </a:stretch>
        </p:blipFill>
        <p:spPr>
          <a:xfrm>
            <a:off x="8988428" y="2831389"/>
            <a:ext cx="2410794" cy="2410794"/>
          </a:xfrm>
          <a:prstGeom prst="rect">
            <a:avLst/>
          </a:prstGeom>
        </p:spPr>
      </p:pic>
      <p:grpSp>
        <p:nvGrpSpPr>
          <p:cNvPr id="2323" name="Group 2322">
            <a:extLst>
              <a:ext uri="{FF2B5EF4-FFF2-40B4-BE49-F238E27FC236}">
                <a16:creationId xmlns:a16="http://schemas.microsoft.com/office/drawing/2014/main" id="{304089EE-14A7-A35D-7F1E-324AE0479E54}"/>
              </a:ext>
            </a:extLst>
          </p:cNvPr>
          <p:cNvGrpSpPr/>
          <p:nvPr/>
        </p:nvGrpSpPr>
        <p:grpSpPr>
          <a:xfrm rot="5400000">
            <a:off x="13095108" y="4497089"/>
            <a:ext cx="1515423" cy="3148038"/>
            <a:chOff x="2340287" y="3373757"/>
            <a:chExt cx="7093900" cy="2866425"/>
          </a:xfrm>
        </p:grpSpPr>
        <p:grpSp>
          <p:nvGrpSpPr>
            <p:cNvPr id="2324" name="Group 2323">
              <a:extLst>
                <a:ext uri="{FF2B5EF4-FFF2-40B4-BE49-F238E27FC236}">
                  <a16:creationId xmlns:a16="http://schemas.microsoft.com/office/drawing/2014/main" id="{B88CF3FF-AA8F-DEB4-E25B-632308A663C2}"/>
                </a:ext>
              </a:extLst>
            </p:cNvPr>
            <p:cNvGrpSpPr/>
            <p:nvPr/>
          </p:nvGrpSpPr>
          <p:grpSpPr>
            <a:xfrm>
              <a:off x="2340287" y="3459504"/>
              <a:ext cx="7093900" cy="2780678"/>
              <a:chOff x="990498" y="1258299"/>
              <a:chExt cx="7093900" cy="3218293"/>
            </a:xfrm>
          </p:grpSpPr>
          <p:grpSp>
            <p:nvGrpSpPr>
              <p:cNvPr id="2326" name="Group 2325">
                <a:extLst>
                  <a:ext uri="{FF2B5EF4-FFF2-40B4-BE49-F238E27FC236}">
                    <a16:creationId xmlns:a16="http://schemas.microsoft.com/office/drawing/2014/main" id="{93C6200F-79D0-E00D-E8FB-E722D06CE11A}"/>
                  </a:ext>
                </a:extLst>
              </p:cNvPr>
              <p:cNvGrpSpPr/>
              <p:nvPr/>
            </p:nvGrpSpPr>
            <p:grpSpPr>
              <a:xfrm>
                <a:off x="990498" y="1258299"/>
                <a:ext cx="7093900" cy="3218293"/>
                <a:chOff x="1562535" y="4355355"/>
                <a:chExt cx="7093900" cy="3314884"/>
              </a:xfrm>
            </p:grpSpPr>
            <p:sp>
              <p:nvSpPr>
                <p:cNvPr id="2328" name="Rectangle: Rounded Corners 2327">
                  <a:extLst>
                    <a:ext uri="{FF2B5EF4-FFF2-40B4-BE49-F238E27FC236}">
                      <a16:creationId xmlns:a16="http://schemas.microsoft.com/office/drawing/2014/main" id="{81783405-0E5B-623F-5D88-FE83B9BFA468}"/>
                    </a:ext>
                  </a:extLst>
                </p:cNvPr>
                <p:cNvSpPr/>
                <p:nvPr/>
              </p:nvSpPr>
              <p:spPr>
                <a:xfrm>
                  <a:off x="1562535" y="4355355"/>
                  <a:ext cx="7093900" cy="3314884"/>
                </a:xfrm>
                <a:prstGeom prst="roundRect">
                  <a:avLst>
                    <a:gd name="adj" fmla="val 8753"/>
                  </a:avLst>
                </a:prstGeom>
                <a:solidFill>
                  <a:srgbClr val="33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29" name="Text Placeholder 3">
                  <a:extLst>
                    <a:ext uri="{FF2B5EF4-FFF2-40B4-BE49-F238E27FC236}">
                      <a16:creationId xmlns:a16="http://schemas.microsoft.com/office/drawing/2014/main" id="{37464D0D-F667-63F6-2925-6EBDF319DCEA}"/>
                    </a:ext>
                  </a:extLst>
                </p:cNvPr>
                <p:cNvSpPr txBox="1">
                  <a:spLocks/>
                </p:cNvSpPr>
                <p:nvPr/>
              </p:nvSpPr>
              <p:spPr>
                <a:xfrm rot="16200000">
                  <a:off x="1762902" y="5129573"/>
                  <a:ext cx="2571721" cy="1721862"/>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12700" algn="ctr" rtl="0">
                    <a:lnSpc>
                      <a:spcPct val="100000"/>
                    </a:lnSpc>
                    <a:spcBef>
                      <a:spcPts val="0"/>
                    </a:spcBef>
                    <a:spcAft>
                      <a:spcPts val="0"/>
                    </a:spcAft>
                    <a:buClr>
                      <a:srgbClr val="000000"/>
                    </a:buClr>
                    <a:buSzPts val="2200"/>
                    <a:buFont typeface="Arial"/>
                    <a:buNone/>
                  </a:pPr>
                  <a:endParaRPr lang="en-US" sz="2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sp>
            <p:nvSpPr>
              <p:cNvPr id="2327" name="Rectangle: Rounded Corners 2326">
                <a:extLst>
                  <a:ext uri="{FF2B5EF4-FFF2-40B4-BE49-F238E27FC236}">
                    <a16:creationId xmlns:a16="http://schemas.microsoft.com/office/drawing/2014/main" id="{BB3403D1-0A33-9749-D3E7-2A8608478381}"/>
                  </a:ext>
                </a:extLst>
              </p:cNvPr>
              <p:cNvSpPr/>
              <p:nvPr/>
            </p:nvSpPr>
            <p:spPr>
              <a:xfrm>
                <a:off x="1806953" y="1405733"/>
                <a:ext cx="5505475" cy="2948635"/>
              </a:xfrm>
              <a:prstGeom prst="roundRect">
                <a:avLst>
                  <a:gd name="adj" fmla="val 8118"/>
                </a:avLst>
              </a:prstGeom>
              <a:solidFill>
                <a:schemeClr val="bg1"/>
              </a:solidFill>
              <a:ln w="38100">
                <a:solidFill>
                  <a:srgbClr val="2992A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325" name="Text Placeholder 3">
              <a:extLst>
                <a:ext uri="{FF2B5EF4-FFF2-40B4-BE49-F238E27FC236}">
                  <a16:creationId xmlns:a16="http://schemas.microsoft.com/office/drawing/2014/main" id="{2EB6EB81-82E8-0CA3-2724-83937AB782DC}"/>
                </a:ext>
              </a:extLst>
            </p:cNvPr>
            <p:cNvSpPr txBox="1">
              <a:spLocks/>
            </p:cNvSpPr>
            <p:nvPr/>
          </p:nvSpPr>
          <p:spPr>
            <a:xfrm rot="16200000">
              <a:off x="4488575" y="2708682"/>
              <a:ext cx="2780679" cy="4110829"/>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6365" lvl="1" algn="ctr">
                <a:lnSpc>
                  <a:spcPct val="115000"/>
                </a:lnSpc>
                <a:spcBef>
                  <a:spcPts val="1000"/>
                </a:spcBef>
                <a:buSzPct val="100000"/>
              </a:pP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Disposal/</a:t>
              </a:r>
            </a:p>
            <a:p>
              <a:pPr marL="126365" lvl="1" algn="ctr">
                <a:lnSpc>
                  <a:spcPct val="115000"/>
                </a:lnSpc>
                <a:spcBef>
                  <a:spcPts val="1000"/>
                </a:spcBef>
                <a:buSzPct val="100000"/>
              </a:pP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decommissioning</a:t>
              </a:r>
            </a:p>
          </p:txBody>
        </p:sp>
      </p:grpSp>
      <p:sp>
        <p:nvSpPr>
          <p:cNvPr id="2334" name="Google Shape;457;p59">
            <a:extLst>
              <a:ext uri="{FF2B5EF4-FFF2-40B4-BE49-F238E27FC236}">
                <a16:creationId xmlns:a16="http://schemas.microsoft.com/office/drawing/2014/main" id="{29A80737-497C-CB6C-889E-A520B25EA553}"/>
              </a:ext>
            </a:extLst>
          </p:cNvPr>
          <p:cNvSpPr txBox="1">
            <a:spLocks noGrp="1"/>
          </p:cNvSpPr>
          <p:nvPr>
            <p:ph type="body" idx="1"/>
          </p:nvPr>
        </p:nvSpPr>
        <p:spPr>
          <a:xfrm>
            <a:off x="1316013" y="1366208"/>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Proper asset management involves several key phases, each with important security implications:</a:t>
            </a:r>
            <a:endParaRPr/>
          </a:p>
        </p:txBody>
      </p:sp>
      <p:pic>
        <p:nvPicPr>
          <p:cNvPr id="2335" name="Picture 2334">
            <a:extLst>
              <a:ext uri="{FF2B5EF4-FFF2-40B4-BE49-F238E27FC236}">
                <a16:creationId xmlns:a16="http://schemas.microsoft.com/office/drawing/2014/main" id="{7B064049-FA27-0A67-FA18-3A8C19DF6B77}"/>
              </a:ext>
            </a:extLst>
          </p:cNvPr>
          <p:cNvPicPr>
            <a:picLocks noChangeAspect="1"/>
          </p:cNvPicPr>
          <p:nvPr/>
        </p:nvPicPr>
        <p:blipFill>
          <a:blip r:embed="rId6"/>
          <a:stretch>
            <a:fillRect/>
          </a:stretch>
        </p:blipFill>
        <p:spPr>
          <a:xfrm>
            <a:off x="12694946" y="2651498"/>
            <a:ext cx="2497819" cy="2497819"/>
          </a:xfrm>
          <a:prstGeom prst="rect">
            <a:avLst/>
          </a:prstGeom>
        </p:spPr>
      </p:pic>
    </p:spTree>
    <p:extLst>
      <p:ext uri="{BB962C8B-B14F-4D97-AF65-F5344CB8AC3E}">
        <p14:creationId xmlns:p14="http://schemas.microsoft.com/office/powerpoint/2010/main" val="36618651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Acquisition/Procurement</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2A425EB7-335F-5BE3-6EDB-F985F6734D6F}"/>
              </a:ext>
            </a:extLst>
          </p:cNvPr>
          <p:cNvSpPr/>
          <p:nvPr/>
        </p:nvSpPr>
        <p:spPr>
          <a:xfrm>
            <a:off x="5334000" y="816352"/>
            <a:ext cx="5603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6571F847-8E11-07EE-1391-7D897EF2CACF}"/>
              </a:ext>
            </a:extLst>
          </p:cNvPr>
          <p:cNvSpPr txBox="1">
            <a:spLocks noGrp="1"/>
          </p:cNvSpPr>
          <p:nvPr>
            <p:ph type="body" idx="1"/>
          </p:nvPr>
        </p:nvSpPr>
        <p:spPr>
          <a:xfrm>
            <a:off x="1316013" y="1366208"/>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The acquisition or procurement process is the initial phase of asset management, setting the stage for securely handling hardware, software, and data assets:</a:t>
            </a:r>
            <a:endParaRPr/>
          </a:p>
        </p:txBody>
      </p:sp>
      <p:grpSp>
        <p:nvGrpSpPr>
          <p:cNvPr id="6" name="Google Shape;1701;p67">
            <a:extLst>
              <a:ext uri="{FF2B5EF4-FFF2-40B4-BE49-F238E27FC236}">
                <a16:creationId xmlns:a16="http://schemas.microsoft.com/office/drawing/2014/main" id="{9FE3EB8C-EC60-58A2-E381-AFCDE46ADDD0}"/>
              </a:ext>
            </a:extLst>
          </p:cNvPr>
          <p:cNvGrpSpPr/>
          <p:nvPr/>
        </p:nvGrpSpPr>
        <p:grpSpPr>
          <a:xfrm rot="5400000">
            <a:off x="1818533" y="2303910"/>
            <a:ext cx="2777248" cy="4910696"/>
            <a:chOff x="2340290" y="3705932"/>
            <a:chExt cx="3896406" cy="2645653"/>
          </a:xfrm>
        </p:grpSpPr>
        <p:grpSp>
          <p:nvGrpSpPr>
            <p:cNvPr id="7" name="Google Shape;1702;p67">
              <a:extLst>
                <a:ext uri="{FF2B5EF4-FFF2-40B4-BE49-F238E27FC236}">
                  <a16:creationId xmlns:a16="http://schemas.microsoft.com/office/drawing/2014/main" id="{9C3A7470-1DA4-EFB7-F31F-FAC5AE7D4311}"/>
                </a:ext>
              </a:extLst>
            </p:cNvPr>
            <p:cNvGrpSpPr/>
            <p:nvPr/>
          </p:nvGrpSpPr>
          <p:grpSpPr>
            <a:xfrm>
              <a:off x="2340290" y="3754690"/>
              <a:ext cx="3896406" cy="2596895"/>
              <a:chOff x="990501" y="1599941"/>
              <a:chExt cx="3896406" cy="3005586"/>
            </a:xfrm>
          </p:grpSpPr>
          <p:grpSp>
            <p:nvGrpSpPr>
              <p:cNvPr id="9" name="Google Shape;1703;p67">
                <a:extLst>
                  <a:ext uri="{FF2B5EF4-FFF2-40B4-BE49-F238E27FC236}">
                    <a16:creationId xmlns:a16="http://schemas.microsoft.com/office/drawing/2014/main" id="{C153348A-9256-F154-2CDB-FB3396A5454C}"/>
                  </a:ext>
                </a:extLst>
              </p:cNvPr>
              <p:cNvGrpSpPr/>
              <p:nvPr/>
            </p:nvGrpSpPr>
            <p:grpSpPr>
              <a:xfrm>
                <a:off x="990501" y="1599941"/>
                <a:ext cx="3896406" cy="3005586"/>
                <a:chOff x="1562538" y="4707250"/>
                <a:chExt cx="3896406" cy="3095793"/>
              </a:xfrm>
            </p:grpSpPr>
            <p:sp>
              <p:nvSpPr>
                <p:cNvPr id="11" name="Google Shape;1704;p67">
                  <a:extLst>
                    <a:ext uri="{FF2B5EF4-FFF2-40B4-BE49-F238E27FC236}">
                      <a16:creationId xmlns:a16="http://schemas.microsoft.com/office/drawing/2014/main" id="{72E826AE-96CA-1CBC-80E6-BA883B648BC8}"/>
                    </a:ext>
                  </a:extLst>
                </p:cNvPr>
                <p:cNvSpPr/>
                <p:nvPr/>
              </p:nvSpPr>
              <p:spPr>
                <a:xfrm>
                  <a:off x="1562538" y="4707250"/>
                  <a:ext cx="3896406" cy="3095793"/>
                </a:xfrm>
                <a:prstGeom prst="roundRect">
                  <a:avLst>
                    <a:gd name="adj" fmla="val 8753"/>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 name="Google Shape;1705;p67">
                  <a:extLst>
                    <a:ext uri="{FF2B5EF4-FFF2-40B4-BE49-F238E27FC236}">
                      <a16:creationId xmlns:a16="http://schemas.microsoft.com/office/drawing/2014/main" id="{16D1F3BD-DC2F-78AF-8616-55BDAE2D00F0}"/>
                    </a:ext>
                  </a:extLst>
                </p:cNvPr>
                <p:cNvSpPr txBox="1"/>
                <p:nvPr/>
              </p:nvSpPr>
              <p:spPr>
                <a:xfrm rot="-5400000">
                  <a:off x="1713843" y="5447981"/>
                  <a:ext cx="1932172" cy="1721861"/>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Strategic evaluation</a:t>
                  </a:r>
                  <a:endParaRPr sz="2200" b="0" i="0" u="none" strike="noStrike" cap="none">
                    <a:solidFill>
                      <a:schemeClr val="lt1"/>
                    </a:solidFill>
                    <a:latin typeface="Open Sans"/>
                    <a:ea typeface="Open Sans"/>
                    <a:cs typeface="Open Sans"/>
                    <a:sym typeface="Open Sans"/>
                  </a:endParaRPr>
                </a:p>
              </p:txBody>
            </p:sp>
          </p:grpSp>
          <p:sp>
            <p:nvSpPr>
              <p:cNvPr id="10" name="Google Shape;1706;p67">
                <a:extLst>
                  <a:ext uri="{FF2B5EF4-FFF2-40B4-BE49-F238E27FC236}">
                    <a16:creationId xmlns:a16="http://schemas.microsoft.com/office/drawing/2014/main" id="{53ECAA2D-574C-72D2-86EA-6155DCC0CBC3}"/>
                  </a:ext>
                </a:extLst>
              </p:cNvPr>
              <p:cNvSpPr/>
              <p:nvPr/>
            </p:nvSpPr>
            <p:spPr>
              <a:xfrm>
                <a:off x="2065570" y="1703731"/>
                <a:ext cx="2517810" cy="2798064"/>
              </a:xfrm>
              <a:prstGeom prst="roundRect">
                <a:avLst>
                  <a:gd name="adj" fmla="val 8118"/>
                </a:avLst>
              </a:prstGeom>
              <a:solidFill>
                <a:schemeClr val="lt1"/>
              </a:solidFill>
              <a:ln w="38100" cap="flat" cmpd="sng">
                <a:solidFill>
                  <a:srgbClr val="2992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8" name="Google Shape;1707;p67">
              <a:extLst>
                <a:ext uri="{FF2B5EF4-FFF2-40B4-BE49-F238E27FC236}">
                  <a16:creationId xmlns:a16="http://schemas.microsoft.com/office/drawing/2014/main" id="{B8687461-64B7-5CE0-06F2-20F30E390597}"/>
                </a:ext>
              </a:extLst>
            </p:cNvPr>
            <p:cNvSpPr txBox="1"/>
            <p:nvPr/>
          </p:nvSpPr>
          <p:spPr>
            <a:xfrm rot="16200000">
              <a:off x="3560845" y="3996756"/>
              <a:ext cx="2499379" cy="1917732"/>
            </a:xfrm>
            <a:prstGeom prst="rect">
              <a:avLst/>
            </a:prstGeom>
            <a:noFill/>
            <a:ln>
              <a:noFill/>
            </a:ln>
          </p:spPr>
          <p:txBody>
            <a:bodyPr spcFirstLastPara="1" wrap="square" lIns="91425" tIns="0" rIns="365750" bIns="457200" anchor="t" anchorCtr="0">
              <a:noAutofit/>
            </a:bodyPr>
            <a:lstStyle/>
            <a:p>
              <a:pPr lvl="1" algn="ctr">
                <a:buSzPts val="2200"/>
              </a:pPr>
              <a:r>
                <a:rPr lang="en-US" sz="2200">
                  <a:solidFill>
                    <a:srgbClr val="3F3F3F"/>
                  </a:solidFill>
                  <a:latin typeface="Open Sans"/>
                  <a:ea typeface="Open Sans"/>
                  <a:cs typeface="Open Sans"/>
                </a:rPr>
                <a:t>Begins with a strategic evaluation of an organization’s technological needs</a:t>
              </a:r>
            </a:p>
          </p:txBody>
        </p:sp>
      </p:grpSp>
      <p:grpSp>
        <p:nvGrpSpPr>
          <p:cNvPr id="13" name="Google Shape;1701;p67">
            <a:extLst>
              <a:ext uri="{FF2B5EF4-FFF2-40B4-BE49-F238E27FC236}">
                <a16:creationId xmlns:a16="http://schemas.microsoft.com/office/drawing/2014/main" id="{C17C5502-AA6C-EDA2-A558-AE08267C8E09}"/>
              </a:ext>
            </a:extLst>
          </p:cNvPr>
          <p:cNvGrpSpPr/>
          <p:nvPr/>
        </p:nvGrpSpPr>
        <p:grpSpPr>
          <a:xfrm rot="5400000">
            <a:off x="6805087" y="2325378"/>
            <a:ext cx="2777248" cy="4910696"/>
            <a:chOff x="2340290" y="3705932"/>
            <a:chExt cx="3896406" cy="2645653"/>
          </a:xfrm>
        </p:grpSpPr>
        <p:grpSp>
          <p:nvGrpSpPr>
            <p:cNvPr id="14" name="Google Shape;1702;p67">
              <a:extLst>
                <a:ext uri="{FF2B5EF4-FFF2-40B4-BE49-F238E27FC236}">
                  <a16:creationId xmlns:a16="http://schemas.microsoft.com/office/drawing/2014/main" id="{BEF78AB1-25A7-A10B-BD41-5A341B31302E}"/>
                </a:ext>
              </a:extLst>
            </p:cNvPr>
            <p:cNvGrpSpPr/>
            <p:nvPr/>
          </p:nvGrpSpPr>
          <p:grpSpPr>
            <a:xfrm>
              <a:off x="2340290" y="3754690"/>
              <a:ext cx="3896406" cy="2596895"/>
              <a:chOff x="990501" y="1599941"/>
              <a:chExt cx="3896406" cy="3005586"/>
            </a:xfrm>
          </p:grpSpPr>
          <p:grpSp>
            <p:nvGrpSpPr>
              <p:cNvPr id="16" name="Google Shape;1703;p67">
                <a:extLst>
                  <a:ext uri="{FF2B5EF4-FFF2-40B4-BE49-F238E27FC236}">
                    <a16:creationId xmlns:a16="http://schemas.microsoft.com/office/drawing/2014/main" id="{4420DBA5-067D-5752-D131-9D7A9DF6058D}"/>
                  </a:ext>
                </a:extLst>
              </p:cNvPr>
              <p:cNvGrpSpPr/>
              <p:nvPr/>
            </p:nvGrpSpPr>
            <p:grpSpPr>
              <a:xfrm>
                <a:off x="990501" y="1599941"/>
                <a:ext cx="3896406" cy="3005586"/>
                <a:chOff x="1562538" y="4707250"/>
                <a:chExt cx="3896406" cy="3095793"/>
              </a:xfrm>
            </p:grpSpPr>
            <p:sp>
              <p:nvSpPr>
                <p:cNvPr id="18" name="Google Shape;1704;p67">
                  <a:extLst>
                    <a:ext uri="{FF2B5EF4-FFF2-40B4-BE49-F238E27FC236}">
                      <a16:creationId xmlns:a16="http://schemas.microsoft.com/office/drawing/2014/main" id="{A044E7AA-F909-BA1F-2C83-B221CAA2AB2D}"/>
                    </a:ext>
                  </a:extLst>
                </p:cNvPr>
                <p:cNvSpPr/>
                <p:nvPr/>
              </p:nvSpPr>
              <p:spPr>
                <a:xfrm>
                  <a:off x="1562538" y="4707250"/>
                  <a:ext cx="3896406" cy="3095793"/>
                </a:xfrm>
                <a:prstGeom prst="roundRect">
                  <a:avLst>
                    <a:gd name="adj" fmla="val 8753"/>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 name="Google Shape;1705;p67">
                  <a:extLst>
                    <a:ext uri="{FF2B5EF4-FFF2-40B4-BE49-F238E27FC236}">
                      <a16:creationId xmlns:a16="http://schemas.microsoft.com/office/drawing/2014/main" id="{4769FA06-3361-3964-5EF2-B1D8DE768662}"/>
                    </a:ext>
                  </a:extLst>
                </p:cNvPr>
                <p:cNvSpPr txBox="1"/>
                <p:nvPr/>
              </p:nvSpPr>
              <p:spPr>
                <a:xfrm rot="-5400000">
                  <a:off x="1713843" y="5447981"/>
                  <a:ext cx="1932172" cy="1721861"/>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Beyond purchasing</a:t>
                  </a:r>
                  <a:endParaRPr sz="2200" b="0" i="0" u="none" strike="noStrike" cap="none">
                    <a:solidFill>
                      <a:schemeClr val="lt1"/>
                    </a:solidFill>
                    <a:latin typeface="Open Sans"/>
                    <a:ea typeface="Open Sans"/>
                    <a:cs typeface="Open Sans"/>
                    <a:sym typeface="Open Sans"/>
                  </a:endParaRPr>
                </a:p>
              </p:txBody>
            </p:sp>
          </p:grpSp>
          <p:sp>
            <p:nvSpPr>
              <p:cNvPr id="17" name="Google Shape;1706;p67">
                <a:extLst>
                  <a:ext uri="{FF2B5EF4-FFF2-40B4-BE49-F238E27FC236}">
                    <a16:creationId xmlns:a16="http://schemas.microsoft.com/office/drawing/2014/main" id="{07673D4C-1774-CFBB-7482-79AD4D585EA2}"/>
                  </a:ext>
                </a:extLst>
              </p:cNvPr>
              <p:cNvSpPr/>
              <p:nvPr/>
            </p:nvSpPr>
            <p:spPr>
              <a:xfrm>
                <a:off x="2065570" y="1703731"/>
                <a:ext cx="2517810" cy="2798064"/>
              </a:xfrm>
              <a:prstGeom prst="roundRect">
                <a:avLst>
                  <a:gd name="adj" fmla="val 8118"/>
                </a:avLst>
              </a:prstGeom>
              <a:solidFill>
                <a:schemeClr val="lt1"/>
              </a:solidFill>
              <a:ln w="38100" cap="flat" cmpd="sng">
                <a:solidFill>
                  <a:srgbClr val="2992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5" name="Google Shape;1707;p67">
              <a:extLst>
                <a:ext uri="{FF2B5EF4-FFF2-40B4-BE49-F238E27FC236}">
                  <a16:creationId xmlns:a16="http://schemas.microsoft.com/office/drawing/2014/main" id="{EA2AC08E-FEAF-C533-1534-1FFB0366CE1E}"/>
                </a:ext>
              </a:extLst>
            </p:cNvPr>
            <p:cNvSpPr txBox="1"/>
            <p:nvPr/>
          </p:nvSpPr>
          <p:spPr>
            <a:xfrm rot="16200000">
              <a:off x="3560845" y="3996756"/>
              <a:ext cx="2499379" cy="1917732"/>
            </a:xfrm>
            <a:prstGeom prst="rect">
              <a:avLst/>
            </a:prstGeom>
            <a:noFill/>
            <a:ln>
              <a:noFill/>
            </a:ln>
          </p:spPr>
          <p:txBody>
            <a:bodyPr spcFirstLastPara="1" wrap="square" lIns="91425" tIns="0" rIns="365750" bIns="457200" anchor="t" anchorCtr="0">
              <a:noAutofit/>
            </a:bodyPr>
            <a:lstStyle/>
            <a:p>
              <a:pPr lvl="1" algn="ctr">
                <a:buSzPts val="2200"/>
              </a:pPr>
              <a:r>
                <a:rPr lang="en-US" sz="2200">
                  <a:solidFill>
                    <a:srgbClr val="3F3F3F"/>
                  </a:solidFill>
                  <a:latin typeface="Open Sans"/>
                  <a:ea typeface="Open Sans"/>
                  <a:cs typeface="Open Sans"/>
                </a:rPr>
                <a:t>Involves more than merely purchasing the required resources</a:t>
              </a:r>
            </a:p>
          </p:txBody>
        </p:sp>
      </p:grpSp>
      <p:grpSp>
        <p:nvGrpSpPr>
          <p:cNvPr id="20" name="Google Shape;1701;p67">
            <a:extLst>
              <a:ext uri="{FF2B5EF4-FFF2-40B4-BE49-F238E27FC236}">
                <a16:creationId xmlns:a16="http://schemas.microsoft.com/office/drawing/2014/main" id="{468C5F8C-2EF7-4E23-E321-F2573F97555C}"/>
              </a:ext>
            </a:extLst>
          </p:cNvPr>
          <p:cNvGrpSpPr/>
          <p:nvPr/>
        </p:nvGrpSpPr>
        <p:grpSpPr>
          <a:xfrm rot="5400000">
            <a:off x="11791641" y="2303909"/>
            <a:ext cx="2777248" cy="4910696"/>
            <a:chOff x="2340290" y="3705932"/>
            <a:chExt cx="3896406" cy="2645653"/>
          </a:xfrm>
        </p:grpSpPr>
        <p:grpSp>
          <p:nvGrpSpPr>
            <p:cNvPr id="21" name="Google Shape;1702;p67">
              <a:extLst>
                <a:ext uri="{FF2B5EF4-FFF2-40B4-BE49-F238E27FC236}">
                  <a16:creationId xmlns:a16="http://schemas.microsoft.com/office/drawing/2014/main" id="{73697081-B793-FEB4-0F3E-C6DC50A8E953}"/>
                </a:ext>
              </a:extLst>
            </p:cNvPr>
            <p:cNvGrpSpPr/>
            <p:nvPr/>
          </p:nvGrpSpPr>
          <p:grpSpPr>
            <a:xfrm>
              <a:off x="2340290" y="3754690"/>
              <a:ext cx="3896406" cy="2596895"/>
              <a:chOff x="990501" y="1599941"/>
              <a:chExt cx="3896406" cy="3005586"/>
            </a:xfrm>
          </p:grpSpPr>
          <p:grpSp>
            <p:nvGrpSpPr>
              <p:cNvPr id="23" name="Google Shape;1703;p67">
                <a:extLst>
                  <a:ext uri="{FF2B5EF4-FFF2-40B4-BE49-F238E27FC236}">
                    <a16:creationId xmlns:a16="http://schemas.microsoft.com/office/drawing/2014/main" id="{96890BF8-6FBD-F607-36A0-97AA9D2C348C}"/>
                  </a:ext>
                </a:extLst>
              </p:cNvPr>
              <p:cNvGrpSpPr/>
              <p:nvPr/>
            </p:nvGrpSpPr>
            <p:grpSpPr>
              <a:xfrm>
                <a:off x="990501" y="1599941"/>
                <a:ext cx="3896406" cy="3005586"/>
                <a:chOff x="1562538" y="4707250"/>
                <a:chExt cx="3896406" cy="3095793"/>
              </a:xfrm>
            </p:grpSpPr>
            <p:sp>
              <p:nvSpPr>
                <p:cNvPr id="25" name="Google Shape;1704;p67">
                  <a:extLst>
                    <a:ext uri="{FF2B5EF4-FFF2-40B4-BE49-F238E27FC236}">
                      <a16:creationId xmlns:a16="http://schemas.microsoft.com/office/drawing/2014/main" id="{FAA7196C-F4FD-3E46-7D18-6DFD29F5AFED}"/>
                    </a:ext>
                  </a:extLst>
                </p:cNvPr>
                <p:cNvSpPr/>
                <p:nvPr/>
              </p:nvSpPr>
              <p:spPr>
                <a:xfrm>
                  <a:off x="1562538" y="4707250"/>
                  <a:ext cx="3896406" cy="3095793"/>
                </a:xfrm>
                <a:prstGeom prst="roundRect">
                  <a:avLst>
                    <a:gd name="adj" fmla="val 8753"/>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 name="Google Shape;1705;p67">
                  <a:extLst>
                    <a:ext uri="{FF2B5EF4-FFF2-40B4-BE49-F238E27FC236}">
                      <a16:creationId xmlns:a16="http://schemas.microsoft.com/office/drawing/2014/main" id="{4DDF5CF8-6BF8-8EB1-AC86-14334B8ED062}"/>
                    </a:ext>
                  </a:extLst>
                </p:cNvPr>
                <p:cNvSpPr txBox="1"/>
                <p:nvPr/>
              </p:nvSpPr>
              <p:spPr>
                <a:xfrm rot="16200000">
                  <a:off x="1510966" y="5447981"/>
                  <a:ext cx="2337928" cy="1721861"/>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Comprehensive strategy</a:t>
                  </a:r>
                  <a:endParaRPr sz="2200" b="0" i="0" u="none" strike="noStrike" cap="none">
                    <a:solidFill>
                      <a:schemeClr val="lt1"/>
                    </a:solidFill>
                    <a:latin typeface="Open Sans"/>
                    <a:ea typeface="Open Sans"/>
                    <a:cs typeface="Open Sans"/>
                    <a:sym typeface="Open Sans"/>
                  </a:endParaRPr>
                </a:p>
              </p:txBody>
            </p:sp>
          </p:grpSp>
          <p:sp>
            <p:nvSpPr>
              <p:cNvPr id="24" name="Google Shape;1706;p67">
                <a:extLst>
                  <a:ext uri="{FF2B5EF4-FFF2-40B4-BE49-F238E27FC236}">
                    <a16:creationId xmlns:a16="http://schemas.microsoft.com/office/drawing/2014/main" id="{3F9ED63D-D9A5-FD38-A819-8A6A2897CDD4}"/>
                  </a:ext>
                </a:extLst>
              </p:cNvPr>
              <p:cNvSpPr/>
              <p:nvPr/>
            </p:nvSpPr>
            <p:spPr>
              <a:xfrm>
                <a:off x="2065570" y="1703731"/>
                <a:ext cx="2517810" cy="2798064"/>
              </a:xfrm>
              <a:prstGeom prst="roundRect">
                <a:avLst>
                  <a:gd name="adj" fmla="val 8118"/>
                </a:avLst>
              </a:prstGeom>
              <a:solidFill>
                <a:schemeClr val="lt1"/>
              </a:solidFill>
              <a:ln w="38100" cap="flat" cmpd="sng">
                <a:solidFill>
                  <a:srgbClr val="2992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22" name="Google Shape;1707;p67">
              <a:extLst>
                <a:ext uri="{FF2B5EF4-FFF2-40B4-BE49-F238E27FC236}">
                  <a16:creationId xmlns:a16="http://schemas.microsoft.com/office/drawing/2014/main" id="{29D925CB-775F-832D-89F6-9816EB7EA62A}"/>
                </a:ext>
              </a:extLst>
            </p:cNvPr>
            <p:cNvSpPr txBox="1"/>
            <p:nvPr/>
          </p:nvSpPr>
          <p:spPr>
            <a:xfrm rot="16200000">
              <a:off x="3506255" y="3996756"/>
              <a:ext cx="2499379" cy="1917732"/>
            </a:xfrm>
            <a:prstGeom prst="rect">
              <a:avLst/>
            </a:prstGeom>
            <a:noFill/>
            <a:ln>
              <a:noFill/>
            </a:ln>
          </p:spPr>
          <p:txBody>
            <a:bodyPr spcFirstLastPara="1" wrap="square" lIns="91425" tIns="0" rIns="365750" bIns="457200" anchor="t" anchorCtr="0">
              <a:noAutofit/>
            </a:bodyPr>
            <a:lstStyle/>
            <a:p>
              <a:pPr lvl="1" algn="ctr">
                <a:buSzPts val="2200"/>
              </a:pPr>
              <a:r>
                <a:rPr lang="en-US" sz="2200">
                  <a:solidFill>
                    <a:srgbClr val="3F3F3F"/>
                  </a:solidFill>
                  <a:latin typeface="Open Sans"/>
                  <a:ea typeface="Open Sans"/>
                  <a:cs typeface="Open Sans"/>
                </a:rPr>
                <a:t>Ensures that procured items meet the organization’s security policies, standards, and compliance requirements</a:t>
              </a:r>
            </a:p>
          </p:txBody>
        </p:sp>
      </p:grpSp>
    </p:spTree>
    <p:extLst>
      <p:ext uri="{BB962C8B-B14F-4D97-AF65-F5344CB8AC3E}">
        <p14:creationId xmlns:p14="http://schemas.microsoft.com/office/powerpoint/2010/main" val="569748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Factors to Consider During Acquisition/Procurement Process</a:t>
            </a:r>
            <a:endParaRPr>
              <a:latin typeface="Open Sans"/>
              <a:ea typeface="Open Sans"/>
              <a:cs typeface="Open Sans"/>
              <a:sym typeface="Open Sans"/>
            </a:endParaRPr>
          </a:p>
        </p:txBody>
      </p:sp>
      <p:grpSp>
        <p:nvGrpSpPr>
          <p:cNvPr id="446" name="Google Shape;446;p67"/>
          <p:cNvGrpSpPr/>
          <p:nvPr/>
        </p:nvGrpSpPr>
        <p:grpSpPr>
          <a:xfrm>
            <a:off x="10823998" y="2721096"/>
            <a:ext cx="4304683" cy="1018695"/>
            <a:chOff x="0" y="0"/>
            <a:chExt cx="3557588" cy="1018692"/>
          </a:xfrm>
        </p:grpSpPr>
        <p:sp>
          <p:nvSpPr>
            <p:cNvPr id="447" name="Google Shape;447;p67"/>
            <p:cNvSpPr/>
            <p:nvPr/>
          </p:nvSpPr>
          <p:spPr>
            <a:xfrm>
              <a:off x="0" y="0"/>
              <a:ext cx="3557588" cy="1018692"/>
            </a:xfrm>
            <a:prstGeom prst="roundRect">
              <a:avLst>
                <a:gd name="adj" fmla="val 16667"/>
              </a:avLst>
            </a:prstGeom>
            <a:solidFill>
              <a:srgbClr val="427AA1"/>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lang="en-IN" sz="2200" b="0" i="0" u="none" strike="noStrike" cap="none">
                <a:solidFill>
                  <a:srgbClr val="3F3F3F"/>
                </a:solidFill>
                <a:latin typeface="Open Sans"/>
                <a:ea typeface="Open Sans"/>
                <a:cs typeface="Open Sans"/>
                <a:sym typeface="Open Sans"/>
              </a:endParaRPr>
            </a:p>
          </p:txBody>
        </p:sp>
        <p:sp>
          <p:nvSpPr>
            <p:cNvPr id="448" name="Google Shape;448;p67"/>
            <p:cNvSpPr txBox="1"/>
            <p:nvPr/>
          </p:nvSpPr>
          <p:spPr>
            <a:xfrm>
              <a:off x="101802" y="270255"/>
              <a:ext cx="3353983" cy="478181"/>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chemeClr val="bg1"/>
                  </a:solidFill>
                  <a:latin typeface="Open Sans"/>
                  <a:ea typeface="Open Sans"/>
                  <a:cs typeface="Open Sans"/>
                  <a:sym typeface="Open Sans"/>
                </a:rPr>
                <a:t>Compliance alignment</a:t>
              </a:r>
            </a:p>
          </p:txBody>
        </p:sp>
      </p:grpSp>
      <p:grpSp>
        <p:nvGrpSpPr>
          <p:cNvPr id="449" name="Google Shape;449;p67"/>
          <p:cNvGrpSpPr/>
          <p:nvPr/>
        </p:nvGrpSpPr>
        <p:grpSpPr>
          <a:xfrm>
            <a:off x="10823998" y="5494374"/>
            <a:ext cx="4490887" cy="1018694"/>
            <a:chOff x="0" y="0"/>
            <a:chExt cx="3711474" cy="1018692"/>
          </a:xfrm>
        </p:grpSpPr>
        <p:sp>
          <p:nvSpPr>
            <p:cNvPr id="450" name="Google Shape;450;p67"/>
            <p:cNvSpPr/>
            <p:nvPr/>
          </p:nvSpPr>
          <p:spPr>
            <a:xfrm>
              <a:off x="0" y="0"/>
              <a:ext cx="3711474" cy="1018692"/>
            </a:xfrm>
            <a:prstGeom prst="roundRect">
              <a:avLst>
                <a:gd name="adj" fmla="val 16667"/>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lang="en-IN" sz="2200" b="0" i="0" u="none" strike="noStrike" cap="none">
                <a:solidFill>
                  <a:srgbClr val="3F3F3F"/>
                </a:solidFill>
                <a:latin typeface="Open Sans"/>
                <a:ea typeface="Open Sans"/>
                <a:cs typeface="Open Sans"/>
                <a:sym typeface="Open Sans"/>
              </a:endParaRPr>
            </a:p>
          </p:txBody>
        </p:sp>
        <p:sp>
          <p:nvSpPr>
            <p:cNvPr id="451" name="Google Shape;451;p67"/>
            <p:cNvSpPr txBox="1"/>
            <p:nvPr/>
          </p:nvSpPr>
          <p:spPr>
            <a:xfrm>
              <a:off x="101802" y="270255"/>
              <a:ext cx="3507869" cy="478181"/>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Risk assessment</a:t>
              </a:r>
            </a:p>
          </p:txBody>
        </p:sp>
      </p:grpSp>
      <p:grpSp>
        <p:nvGrpSpPr>
          <p:cNvPr id="452" name="Google Shape;452;p67"/>
          <p:cNvGrpSpPr/>
          <p:nvPr/>
        </p:nvGrpSpPr>
        <p:grpSpPr>
          <a:xfrm>
            <a:off x="5702509" y="7083728"/>
            <a:ext cx="4657321" cy="1018693"/>
            <a:chOff x="0" y="0"/>
            <a:chExt cx="3849023" cy="1018692"/>
          </a:xfrm>
        </p:grpSpPr>
        <p:sp>
          <p:nvSpPr>
            <p:cNvPr id="453" name="Google Shape;453;p67"/>
            <p:cNvSpPr/>
            <p:nvPr/>
          </p:nvSpPr>
          <p:spPr>
            <a:xfrm>
              <a:off x="0" y="0"/>
              <a:ext cx="3849023" cy="1018692"/>
            </a:xfrm>
            <a:prstGeom prst="roundRect">
              <a:avLst>
                <a:gd name="adj" fmla="val 16667"/>
              </a:avLst>
            </a:prstGeom>
            <a:solidFill>
              <a:schemeClr val="accent1">
                <a:lumMod val="60000"/>
                <a:lumOff val="4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lang="en-IN" sz="2200" b="0" i="0" u="none" strike="noStrike" cap="none">
                <a:solidFill>
                  <a:srgbClr val="3F3F3F"/>
                </a:solidFill>
                <a:latin typeface="Open Sans"/>
                <a:ea typeface="Open Sans"/>
                <a:cs typeface="Open Sans"/>
                <a:sym typeface="Open Sans"/>
              </a:endParaRPr>
            </a:p>
          </p:txBody>
        </p:sp>
        <p:sp>
          <p:nvSpPr>
            <p:cNvPr id="454" name="Google Shape;454;p67"/>
            <p:cNvSpPr txBox="1"/>
            <p:nvPr/>
          </p:nvSpPr>
          <p:spPr>
            <a:xfrm>
              <a:off x="101802" y="270254"/>
              <a:ext cx="3645418" cy="478182"/>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Total cost of ownership</a:t>
              </a:r>
            </a:p>
          </p:txBody>
        </p:sp>
      </p:grpSp>
      <p:grpSp>
        <p:nvGrpSpPr>
          <p:cNvPr id="455" name="Google Shape;455;p67"/>
          <p:cNvGrpSpPr/>
          <p:nvPr/>
        </p:nvGrpSpPr>
        <p:grpSpPr>
          <a:xfrm>
            <a:off x="1127319" y="5494374"/>
            <a:ext cx="4304683" cy="1018694"/>
            <a:chOff x="0" y="50704"/>
            <a:chExt cx="3557588" cy="1018692"/>
          </a:xfrm>
        </p:grpSpPr>
        <p:sp>
          <p:nvSpPr>
            <p:cNvPr id="456" name="Google Shape;456;p67"/>
            <p:cNvSpPr/>
            <p:nvPr/>
          </p:nvSpPr>
          <p:spPr>
            <a:xfrm>
              <a:off x="0" y="50704"/>
              <a:ext cx="3557588" cy="1018692"/>
            </a:xfrm>
            <a:prstGeom prst="roundRect">
              <a:avLst>
                <a:gd name="adj" fmla="val 16667"/>
              </a:avLst>
            </a:prstGeom>
            <a:solidFill>
              <a:srgbClr val="9BAABF"/>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lang="en-IN" sz="2200" b="0" i="0" u="none" strike="noStrike" cap="none">
                <a:solidFill>
                  <a:srgbClr val="3F3F3F"/>
                </a:solidFill>
                <a:latin typeface="Open Sans"/>
                <a:ea typeface="Open Sans"/>
                <a:cs typeface="Open Sans"/>
                <a:sym typeface="Open Sans"/>
              </a:endParaRPr>
            </a:p>
          </p:txBody>
        </p:sp>
        <p:sp>
          <p:nvSpPr>
            <p:cNvPr id="457" name="Google Shape;457;p67"/>
            <p:cNvSpPr txBox="1"/>
            <p:nvPr/>
          </p:nvSpPr>
          <p:spPr>
            <a:xfrm>
              <a:off x="101802" y="320959"/>
              <a:ext cx="3353983" cy="478181"/>
            </a:xfrm>
            <a:prstGeom prst="rect">
              <a:avLst/>
            </a:prstGeom>
            <a:noFill/>
            <a:ln>
              <a:noFill/>
            </a:ln>
          </p:spPr>
          <p:txBody>
            <a:bodyPr spcFirstLastPara="1" wrap="square" lIns="45675" tIns="45675" rIns="45675" bIns="45675" anchor="ctr" anchorCtr="0">
              <a:spAutoFit/>
            </a:bodyPr>
            <a:lstStyle/>
            <a:p>
              <a:pPr lvl="0" algn="ctr">
                <a:lnSpc>
                  <a:spcPct val="114000"/>
                </a:lnSpc>
                <a:buClr>
                  <a:srgbClr val="3F3F3F"/>
                </a:buClr>
                <a:buSzPts val="2000"/>
              </a:pPr>
              <a:r>
                <a:rPr lang="en-US" sz="2200">
                  <a:solidFill>
                    <a:srgbClr val="3F3F3F"/>
                  </a:solidFill>
                  <a:latin typeface="Open Sans"/>
                  <a:ea typeface="Open Sans"/>
                  <a:cs typeface="Open Sans"/>
                </a:rPr>
                <a:t>Vendor selection</a:t>
              </a:r>
              <a:endParaRPr lang="en-IN" sz="2200">
                <a:solidFill>
                  <a:srgbClr val="3F3F3F"/>
                </a:solidFill>
                <a:latin typeface="Open Sans"/>
                <a:ea typeface="Open Sans"/>
                <a:cs typeface="Open Sans"/>
              </a:endParaRPr>
            </a:p>
          </p:txBody>
        </p:sp>
      </p:grpSp>
      <p:grpSp>
        <p:nvGrpSpPr>
          <p:cNvPr id="458" name="Google Shape;458;p67"/>
          <p:cNvGrpSpPr/>
          <p:nvPr/>
        </p:nvGrpSpPr>
        <p:grpSpPr>
          <a:xfrm>
            <a:off x="1127319" y="2721096"/>
            <a:ext cx="4304683" cy="1018695"/>
            <a:chOff x="0" y="0"/>
            <a:chExt cx="3557588" cy="1018692"/>
          </a:xfrm>
        </p:grpSpPr>
        <p:sp>
          <p:nvSpPr>
            <p:cNvPr id="459" name="Google Shape;459;p67"/>
            <p:cNvSpPr/>
            <p:nvPr/>
          </p:nvSpPr>
          <p:spPr>
            <a:xfrm>
              <a:off x="0" y="0"/>
              <a:ext cx="3557588" cy="1018692"/>
            </a:xfrm>
            <a:prstGeom prst="roundRect">
              <a:avLst>
                <a:gd name="adj" fmla="val 16667"/>
              </a:avLst>
            </a:prstGeom>
            <a:solidFill>
              <a:srgbClr val="E9AFA3"/>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lang="en-IN" sz="2200" b="0" i="0" u="none" strike="noStrike" cap="none">
                <a:solidFill>
                  <a:srgbClr val="3F3F3F"/>
                </a:solidFill>
                <a:latin typeface="Open Sans"/>
                <a:ea typeface="Open Sans"/>
                <a:cs typeface="Open Sans"/>
                <a:sym typeface="Open Sans"/>
              </a:endParaRPr>
            </a:p>
          </p:txBody>
        </p:sp>
        <p:sp>
          <p:nvSpPr>
            <p:cNvPr id="460" name="Google Shape;460;p67"/>
            <p:cNvSpPr txBox="1"/>
            <p:nvPr/>
          </p:nvSpPr>
          <p:spPr>
            <a:xfrm>
              <a:off x="101802" y="270256"/>
              <a:ext cx="3353983" cy="478181"/>
            </a:xfrm>
            <a:prstGeom prst="rect">
              <a:avLst/>
            </a:prstGeom>
            <a:noFill/>
            <a:ln>
              <a:noFill/>
            </a:ln>
          </p:spPr>
          <p:txBody>
            <a:bodyPr spcFirstLastPara="1" wrap="square" lIns="45675" tIns="45675" rIns="45675" bIns="45675" anchor="ctr" anchorCtr="0">
              <a:spAutoFit/>
            </a:bodyPr>
            <a:lstStyle/>
            <a:p>
              <a:pPr algn="ctr">
                <a:lnSpc>
                  <a:spcPct val="114000"/>
                </a:lnSpc>
                <a:buClr>
                  <a:srgbClr val="3F3F3F"/>
                </a:buClr>
                <a:buSzPts val="2000"/>
              </a:pPr>
              <a:r>
                <a:rPr lang="en-US" sz="2200">
                  <a:solidFill>
                    <a:srgbClr val="3F3F3F"/>
                  </a:solidFill>
                  <a:latin typeface="Open Sans"/>
                  <a:ea typeface="Open Sans"/>
                  <a:cs typeface="Open Sans"/>
                </a:rPr>
                <a:t>Change management</a:t>
              </a:r>
              <a:endParaRPr lang="en-IN" sz="2200">
                <a:solidFill>
                  <a:srgbClr val="3F3F3F"/>
                </a:solidFill>
                <a:latin typeface="Open Sans"/>
                <a:ea typeface="Open Sans"/>
                <a:cs typeface="Open Sans"/>
              </a:endParaRPr>
            </a:p>
          </p:txBody>
        </p:sp>
      </p:grpSp>
      <p:sp>
        <p:nvSpPr>
          <p:cNvPr id="3" name="Brandline_LVC">
            <a:extLst>
              <a:ext uri="{FF2B5EF4-FFF2-40B4-BE49-F238E27FC236}">
                <a16:creationId xmlns:a16="http://schemas.microsoft.com/office/drawing/2014/main" id="{BB011AF6-91F0-6706-09AF-6425CC15DCF4}"/>
              </a:ext>
            </a:extLst>
          </p:cNvPr>
          <p:cNvSpPr/>
          <p:nvPr/>
        </p:nvSpPr>
        <p:spPr>
          <a:xfrm>
            <a:off x="1422400" y="816324"/>
            <a:ext cx="13422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483BCD5D-24CA-38E5-76A1-95D8E8FB8C9A}"/>
              </a:ext>
            </a:extLst>
          </p:cNvPr>
          <p:cNvPicPr>
            <a:picLocks noChangeAspect="1"/>
          </p:cNvPicPr>
          <p:nvPr/>
        </p:nvPicPr>
        <p:blipFill>
          <a:blip r:embed="rId3"/>
          <a:stretch>
            <a:fillRect/>
          </a:stretch>
        </p:blipFill>
        <p:spPr>
          <a:xfrm>
            <a:off x="6600964" y="2990334"/>
            <a:ext cx="2774296" cy="2774296"/>
          </a:xfrm>
          <a:prstGeom prst="rect">
            <a:avLst/>
          </a:prstGeom>
        </p:spPr>
      </p:pic>
    </p:spTree>
    <p:extLst>
      <p:ext uri="{BB962C8B-B14F-4D97-AF65-F5344CB8AC3E}">
        <p14:creationId xmlns:p14="http://schemas.microsoft.com/office/powerpoint/2010/main" val="11815708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95;ge8823af385_0_64">
            <a:extLst>
              <a:ext uri="{FF2B5EF4-FFF2-40B4-BE49-F238E27FC236}">
                <a16:creationId xmlns:a16="http://schemas.microsoft.com/office/drawing/2014/main" id="{5ABC4F5F-B718-32BC-9300-69D24DBF9BD7}"/>
              </a:ext>
            </a:extLst>
          </p:cNvPr>
          <p:cNvSpPr/>
          <p:nvPr/>
        </p:nvSpPr>
        <p:spPr>
          <a:xfrm>
            <a:off x="5718870" y="1943184"/>
            <a:ext cx="9989700" cy="4259496"/>
          </a:xfrm>
          <a:prstGeom prst="roundRect">
            <a:avLst>
              <a:gd name="adj" fmla="val 16667"/>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spcBef>
                <a:spcPts val="1000"/>
              </a:spcBef>
              <a:spcAft>
                <a:spcPct val="0"/>
              </a:spcAft>
              <a:buClr>
                <a:schemeClr val="dk1"/>
              </a:buClr>
              <a:buSzPct val="100000"/>
              <a:buFont typeface="Arial"/>
              <a:buChar char="•"/>
            </a:pPr>
            <a:r>
              <a:rPr lang="en-US" sz="2200">
                <a:solidFill>
                  <a:srgbClr val="404040"/>
                </a:solidFill>
                <a:latin typeface="Open Sans" panose="020B0606030504020204" pitchFamily="34" charset="0"/>
                <a:ea typeface="Open Sans"/>
                <a:cs typeface="Open Sans"/>
              </a:rPr>
              <a:t>When you procure new assets or replace existing ones, submit a case to the Change Advisory Board for purchase and implementation approval.</a:t>
            </a:r>
          </a:p>
          <a:p>
            <a:pPr marL="342900" lvl="1" indent="-342900">
              <a:lnSpc>
                <a:spcPct val="115000"/>
              </a:lnSpc>
              <a:spcBef>
                <a:spcPts val="1000"/>
              </a:spcBef>
              <a:spcAft>
                <a:spcPct val="0"/>
              </a:spcAft>
              <a:buClr>
                <a:schemeClr val="dk1"/>
              </a:buClr>
              <a:buSzPct val="100000"/>
              <a:buFont typeface="Arial"/>
              <a:buChar char="•"/>
            </a:pPr>
            <a:r>
              <a:rPr lang="en-US" sz="2200">
                <a:solidFill>
                  <a:srgbClr val="404040"/>
                </a:solidFill>
                <a:latin typeface="Open Sans" panose="020B0606030504020204" pitchFamily="34" charset="0"/>
                <a:ea typeface="Open Sans"/>
                <a:cs typeface="Open Sans"/>
              </a:rPr>
              <a:t>Introducing new IT assets can disrupt established workflows and user habits.</a:t>
            </a:r>
          </a:p>
          <a:p>
            <a:pPr marL="342900" lvl="1" indent="-342900">
              <a:lnSpc>
                <a:spcPct val="115000"/>
              </a:lnSpc>
              <a:spcBef>
                <a:spcPts val="1000"/>
              </a:spcBef>
              <a:spcAft>
                <a:spcPct val="0"/>
              </a:spcAft>
              <a:buClr>
                <a:schemeClr val="dk1"/>
              </a:buClr>
              <a:buSzPct val="100000"/>
              <a:buFont typeface="Arial"/>
              <a:buChar char="•"/>
            </a:pPr>
            <a:r>
              <a:rPr lang="en-US" sz="2200">
                <a:solidFill>
                  <a:srgbClr val="404040"/>
                </a:solidFill>
                <a:latin typeface="Open Sans" panose="020B0606030504020204" pitchFamily="34" charset="0"/>
                <a:ea typeface="Open Sans"/>
                <a:cs typeface="Open Sans"/>
              </a:rPr>
              <a:t>Change management helps prepare users for changes and minimizes resistance to adoption.</a:t>
            </a:r>
          </a:p>
        </p:txBody>
      </p:sp>
      <p:grpSp>
        <p:nvGrpSpPr>
          <p:cNvPr id="13" name="Google Shape;1798;ge8823af385_0_64">
            <a:extLst>
              <a:ext uri="{FF2B5EF4-FFF2-40B4-BE49-F238E27FC236}">
                <a16:creationId xmlns:a16="http://schemas.microsoft.com/office/drawing/2014/main" id="{203F2BB9-6186-B874-AF77-0EF29D176B75}"/>
              </a:ext>
            </a:extLst>
          </p:cNvPr>
          <p:cNvGrpSpPr/>
          <p:nvPr/>
        </p:nvGrpSpPr>
        <p:grpSpPr>
          <a:xfrm>
            <a:off x="883920" y="1924091"/>
            <a:ext cx="4267200" cy="6434310"/>
            <a:chOff x="2469700" y="3980100"/>
            <a:chExt cx="3510600" cy="3955381"/>
          </a:xfrm>
        </p:grpSpPr>
        <p:sp>
          <p:nvSpPr>
            <p:cNvPr id="14" name="Google Shape;1799;ge8823af385_0_64">
              <a:extLst>
                <a:ext uri="{FF2B5EF4-FFF2-40B4-BE49-F238E27FC236}">
                  <a16:creationId xmlns:a16="http://schemas.microsoft.com/office/drawing/2014/main" id="{EB39A3B3-B116-E091-EA5F-F18C3DA90B45}"/>
                </a:ext>
              </a:extLst>
            </p:cNvPr>
            <p:cNvSpPr/>
            <p:nvPr/>
          </p:nvSpPr>
          <p:spPr>
            <a:xfrm>
              <a:off x="2469700" y="3980100"/>
              <a:ext cx="3510600" cy="795900"/>
            </a:xfrm>
            <a:prstGeom prst="roundRect">
              <a:avLst>
                <a:gd name="adj" fmla="val 16667"/>
              </a:avLst>
            </a:prstGeom>
            <a:solidFill>
              <a:srgbClr val="F9DEC9"/>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Change management</a:t>
              </a:r>
            </a:p>
          </p:txBody>
        </p:sp>
        <p:sp>
          <p:nvSpPr>
            <p:cNvPr id="15" name="Google Shape;1800;ge8823af385_0_64">
              <a:extLst>
                <a:ext uri="{FF2B5EF4-FFF2-40B4-BE49-F238E27FC236}">
                  <a16:creationId xmlns:a16="http://schemas.microsoft.com/office/drawing/2014/main" id="{48D43400-AD4D-107C-48D2-BE7F6F00CD56}"/>
                </a:ext>
              </a:extLst>
            </p:cNvPr>
            <p:cNvSpPr/>
            <p:nvPr/>
          </p:nvSpPr>
          <p:spPr>
            <a:xfrm>
              <a:off x="2469700" y="47760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Vendor selection</a:t>
              </a:r>
            </a:p>
          </p:txBody>
        </p:sp>
        <p:sp>
          <p:nvSpPr>
            <p:cNvPr id="17" name="Google Shape;1802;ge8823af385_0_64">
              <a:extLst>
                <a:ext uri="{FF2B5EF4-FFF2-40B4-BE49-F238E27FC236}">
                  <a16:creationId xmlns:a16="http://schemas.microsoft.com/office/drawing/2014/main" id="{00E40EFB-E5F2-9193-489B-7A66A422F720}"/>
                </a:ext>
              </a:extLst>
            </p:cNvPr>
            <p:cNvSpPr/>
            <p:nvPr/>
          </p:nvSpPr>
          <p:spPr>
            <a:xfrm>
              <a:off x="2469700" y="7139581"/>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Compliance requirement</a:t>
              </a:r>
            </a:p>
          </p:txBody>
        </p:sp>
        <p:sp>
          <p:nvSpPr>
            <p:cNvPr id="18" name="Google Shape;1803;ge8823af385_0_64">
              <a:extLst>
                <a:ext uri="{FF2B5EF4-FFF2-40B4-BE49-F238E27FC236}">
                  <a16:creationId xmlns:a16="http://schemas.microsoft.com/office/drawing/2014/main" id="{7E16DF32-1369-20E6-0BE2-309B0E8157EE}"/>
                </a:ext>
              </a:extLst>
            </p:cNvPr>
            <p:cNvSpPr/>
            <p:nvPr/>
          </p:nvSpPr>
          <p:spPr>
            <a:xfrm>
              <a:off x="2469700" y="6351725"/>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assessment</a:t>
              </a:r>
            </a:p>
          </p:txBody>
        </p:sp>
        <p:sp>
          <p:nvSpPr>
            <p:cNvPr id="19" name="Google Shape;1804;ge8823af385_0_64">
              <a:extLst>
                <a:ext uri="{FF2B5EF4-FFF2-40B4-BE49-F238E27FC236}">
                  <a16:creationId xmlns:a16="http://schemas.microsoft.com/office/drawing/2014/main" id="{BE5C8DD3-2452-8971-1387-D78C672322BB}"/>
                </a:ext>
              </a:extLst>
            </p:cNvPr>
            <p:cNvSpPr/>
            <p:nvPr/>
          </p:nvSpPr>
          <p:spPr>
            <a:xfrm>
              <a:off x="2469700" y="5555813"/>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Total cost of ownership</a:t>
              </a:r>
            </a:p>
          </p:txBody>
        </p:sp>
      </p:grpSp>
      <p:sp>
        <p:nvSpPr>
          <p:cNvPr id="6" name="Google Shape;443;p67">
            <a:extLst>
              <a:ext uri="{FF2B5EF4-FFF2-40B4-BE49-F238E27FC236}">
                <a16:creationId xmlns:a16="http://schemas.microsoft.com/office/drawing/2014/main" id="{E72B35FD-CBED-7274-78FE-E916442BC81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Factors to Consider During Acquisition/Procurement Process</a:t>
            </a:r>
            <a:endParaRPr>
              <a:latin typeface="Open Sans"/>
              <a:ea typeface="Open Sans"/>
              <a:cs typeface="Open Sans"/>
              <a:sym typeface="Open Sans"/>
            </a:endParaRPr>
          </a:p>
        </p:txBody>
      </p:sp>
      <p:sp>
        <p:nvSpPr>
          <p:cNvPr id="7" name="Brandline_LVC">
            <a:extLst>
              <a:ext uri="{FF2B5EF4-FFF2-40B4-BE49-F238E27FC236}">
                <a16:creationId xmlns:a16="http://schemas.microsoft.com/office/drawing/2014/main" id="{978C473D-703A-1AA9-B57A-7A5BBFE66867}"/>
              </a:ext>
            </a:extLst>
          </p:cNvPr>
          <p:cNvSpPr/>
          <p:nvPr/>
        </p:nvSpPr>
        <p:spPr>
          <a:xfrm>
            <a:off x="1422400" y="816324"/>
            <a:ext cx="13422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223228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95;ge8823af385_0_64">
            <a:extLst>
              <a:ext uri="{FF2B5EF4-FFF2-40B4-BE49-F238E27FC236}">
                <a16:creationId xmlns:a16="http://schemas.microsoft.com/office/drawing/2014/main" id="{5ABC4F5F-B718-32BC-9300-69D24DBF9BD7}"/>
              </a:ext>
            </a:extLst>
          </p:cNvPr>
          <p:cNvSpPr/>
          <p:nvPr/>
        </p:nvSpPr>
        <p:spPr>
          <a:xfrm>
            <a:off x="5364480" y="1924092"/>
            <a:ext cx="10481410" cy="4781508"/>
          </a:xfrm>
          <a:prstGeom prst="roundRect">
            <a:avLst>
              <a:gd name="adj" fmla="val 16667"/>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spcBef>
                <a:spcPts val="1000"/>
              </a:spcBef>
              <a:spcAft>
                <a:spcPct val="0"/>
              </a:spcAft>
              <a:buClr>
                <a:schemeClr val="dk1"/>
              </a:buClr>
              <a:buSzPct val="100000"/>
              <a:buFont typeface="Arial"/>
              <a:buChar char="•"/>
            </a:pPr>
            <a:r>
              <a:rPr lang="en-US" sz="2200">
                <a:solidFill>
                  <a:srgbClr val="404040"/>
                </a:solidFill>
                <a:latin typeface="Open Sans" panose="020B0606030504020204" pitchFamily="34" charset="0"/>
                <a:ea typeface="Open Sans"/>
                <a:cs typeface="Open Sans"/>
              </a:rPr>
              <a:t>Vendor selection is a critical step in successfully acquiring IT assets. Choosing the right vendor can ensure you get high-quality equipment, software, or services that meet your needs and budget.</a:t>
            </a:r>
          </a:p>
          <a:p>
            <a:pPr marL="342900" lvl="1" indent="-342900">
              <a:lnSpc>
                <a:spcPct val="115000"/>
              </a:lnSpc>
              <a:spcBef>
                <a:spcPts val="1000"/>
              </a:spcBef>
              <a:spcAft>
                <a:spcPct val="0"/>
              </a:spcAft>
              <a:buClr>
                <a:schemeClr val="dk1"/>
              </a:buClr>
              <a:buSzPct val="100000"/>
              <a:buFont typeface="Arial"/>
              <a:buChar char="•"/>
            </a:pPr>
            <a:r>
              <a:rPr lang="en-US" sz="2200">
                <a:solidFill>
                  <a:srgbClr val="404040"/>
                </a:solidFill>
                <a:latin typeface="Open Sans" panose="020B0606030504020204" pitchFamily="34" charset="0"/>
                <a:ea typeface="Open Sans"/>
                <a:cs typeface="Open Sans"/>
              </a:rPr>
              <a:t>It’s crucial for quality, cost efficiency, reliability, and compliance.</a:t>
            </a:r>
          </a:p>
          <a:p>
            <a:pPr marL="342900" lvl="1" indent="-342900">
              <a:lnSpc>
                <a:spcPct val="115000"/>
              </a:lnSpc>
              <a:spcBef>
                <a:spcPts val="1000"/>
              </a:spcBef>
              <a:spcAft>
                <a:spcPct val="0"/>
              </a:spcAft>
              <a:buClr>
                <a:schemeClr val="dk1"/>
              </a:buClr>
              <a:buSzPct val="100000"/>
              <a:buFont typeface="Arial"/>
              <a:buChar char="•"/>
            </a:pPr>
            <a:r>
              <a:rPr lang="en-US" sz="2200">
                <a:solidFill>
                  <a:srgbClr val="404040"/>
                </a:solidFill>
                <a:latin typeface="Open Sans" panose="020B0606030504020204" pitchFamily="34" charset="0"/>
                <a:ea typeface="Open Sans"/>
                <a:cs typeface="Open Sans"/>
              </a:rPr>
              <a:t>Finding the best deal and ensuring the vendor aligns with your organization’s security and compliance requirements is essential.</a:t>
            </a:r>
          </a:p>
        </p:txBody>
      </p:sp>
      <p:pic>
        <p:nvPicPr>
          <p:cNvPr id="11" name="Google Shape;336;p58">
            <a:extLst>
              <a:ext uri="{FF2B5EF4-FFF2-40B4-BE49-F238E27FC236}">
                <a16:creationId xmlns:a16="http://schemas.microsoft.com/office/drawing/2014/main" id="{8983917C-F62B-EA53-2F5B-0974DEB68BFF}"/>
              </a:ext>
            </a:extLst>
          </p:cNvPr>
          <p:cNvPicPr preferRelativeResize="0"/>
          <p:nvPr/>
        </p:nvPicPr>
        <p:blipFill rotWithShape="1">
          <a:blip r:embed="rId3">
            <a:alphaModFix/>
          </a:blip>
          <a:srcRect/>
          <a:stretch/>
        </p:blipFill>
        <p:spPr>
          <a:xfrm>
            <a:off x="5364480" y="771540"/>
            <a:ext cx="5349240" cy="245688"/>
          </a:xfrm>
          <a:prstGeom prst="rect">
            <a:avLst/>
          </a:prstGeom>
          <a:noFill/>
          <a:ln>
            <a:noFill/>
          </a:ln>
        </p:spPr>
      </p:pic>
      <p:grpSp>
        <p:nvGrpSpPr>
          <p:cNvPr id="13" name="Google Shape;1798;ge8823af385_0_64">
            <a:extLst>
              <a:ext uri="{FF2B5EF4-FFF2-40B4-BE49-F238E27FC236}">
                <a16:creationId xmlns:a16="http://schemas.microsoft.com/office/drawing/2014/main" id="{203F2BB9-6186-B874-AF77-0EF29D176B75}"/>
              </a:ext>
            </a:extLst>
          </p:cNvPr>
          <p:cNvGrpSpPr/>
          <p:nvPr/>
        </p:nvGrpSpPr>
        <p:grpSpPr>
          <a:xfrm>
            <a:off x="883920" y="1924091"/>
            <a:ext cx="4267200" cy="6434310"/>
            <a:chOff x="2469700" y="3980100"/>
            <a:chExt cx="3510600" cy="3955381"/>
          </a:xfrm>
        </p:grpSpPr>
        <p:sp>
          <p:nvSpPr>
            <p:cNvPr id="14" name="Google Shape;1799;ge8823af385_0_64">
              <a:extLst>
                <a:ext uri="{FF2B5EF4-FFF2-40B4-BE49-F238E27FC236}">
                  <a16:creationId xmlns:a16="http://schemas.microsoft.com/office/drawing/2014/main" id="{EB39A3B3-B116-E091-EA5F-F18C3DA90B45}"/>
                </a:ext>
              </a:extLst>
            </p:cNvPr>
            <p:cNvSpPr/>
            <p:nvPr/>
          </p:nvSpPr>
          <p:spPr>
            <a:xfrm>
              <a:off x="2469700" y="39801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Change management</a:t>
              </a:r>
            </a:p>
          </p:txBody>
        </p:sp>
        <p:sp>
          <p:nvSpPr>
            <p:cNvPr id="15" name="Google Shape;1800;ge8823af385_0_64">
              <a:extLst>
                <a:ext uri="{FF2B5EF4-FFF2-40B4-BE49-F238E27FC236}">
                  <a16:creationId xmlns:a16="http://schemas.microsoft.com/office/drawing/2014/main" id="{48D43400-AD4D-107C-48D2-BE7F6F00CD56}"/>
                </a:ext>
              </a:extLst>
            </p:cNvPr>
            <p:cNvSpPr/>
            <p:nvPr/>
          </p:nvSpPr>
          <p:spPr>
            <a:xfrm>
              <a:off x="2469700" y="4776000"/>
              <a:ext cx="3510600" cy="795900"/>
            </a:xfrm>
            <a:prstGeom prst="roundRect">
              <a:avLst>
                <a:gd name="adj" fmla="val 16667"/>
              </a:avLst>
            </a:prstGeom>
            <a:solidFill>
              <a:srgbClr val="F9DEC9"/>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b="1">
                  <a:solidFill>
                    <a:srgbClr val="3F3F3F"/>
                  </a:solidFill>
                  <a:latin typeface="Open Sans"/>
                  <a:ea typeface="Open Sans"/>
                  <a:cs typeface="Open Sans"/>
                  <a:sym typeface="Open Sans"/>
                </a:rPr>
                <a:t>Vendor selection</a:t>
              </a:r>
            </a:p>
          </p:txBody>
        </p:sp>
        <p:sp>
          <p:nvSpPr>
            <p:cNvPr id="17" name="Google Shape;1802;ge8823af385_0_64">
              <a:extLst>
                <a:ext uri="{FF2B5EF4-FFF2-40B4-BE49-F238E27FC236}">
                  <a16:creationId xmlns:a16="http://schemas.microsoft.com/office/drawing/2014/main" id="{00E40EFB-E5F2-9193-489B-7A66A422F720}"/>
                </a:ext>
              </a:extLst>
            </p:cNvPr>
            <p:cNvSpPr/>
            <p:nvPr/>
          </p:nvSpPr>
          <p:spPr>
            <a:xfrm>
              <a:off x="2469700" y="7139581"/>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Compliance requirement</a:t>
              </a:r>
            </a:p>
          </p:txBody>
        </p:sp>
        <p:sp>
          <p:nvSpPr>
            <p:cNvPr id="18" name="Google Shape;1803;ge8823af385_0_64">
              <a:extLst>
                <a:ext uri="{FF2B5EF4-FFF2-40B4-BE49-F238E27FC236}">
                  <a16:creationId xmlns:a16="http://schemas.microsoft.com/office/drawing/2014/main" id="{7E16DF32-1369-20E6-0BE2-309B0E8157EE}"/>
                </a:ext>
              </a:extLst>
            </p:cNvPr>
            <p:cNvSpPr/>
            <p:nvPr/>
          </p:nvSpPr>
          <p:spPr>
            <a:xfrm>
              <a:off x="2469700" y="6351725"/>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assessment</a:t>
              </a:r>
            </a:p>
          </p:txBody>
        </p:sp>
        <p:sp>
          <p:nvSpPr>
            <p:cNvPr id="19" name="Google Shape;1804;ge8823af385_0_64">
              <a:extLst>
                <a:ext uri="{FF2B5EF4-FFF2-40B4-BE49-F238E27FC236}">
                  <a16:creationId xmlns:a16="http://schemas.microsoft.com/office/drawing/2014/main" id="{BE5C8DD3-2452-8971-1387-D78C672322BB}"/>
                </a:ext>
              </a:extLst>
            </p:cNvPr>
            <p:cNvSpPr/>
            <p:nvPr/>
          </p:nvSpPr>
          <p:spPr>
            <a:xfrm>
              <a:off x="2469700" y="5555813"/>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Total cost of ownership</a:t>
              </a:r>
            </a:p>
          </p:txBody>
        </p:sp>
      </p:grpSp>
      <p:sp>
        <p:nvSpPr>
          <p:cNvPr id="7" name="Brandline_LVC">
            <a:extLst>
              <a:ext uri="{FF2B5EF4-FFF2-40B4-BE49-F238E27FC236}">
                <a16:creationId xmlns:a16="http://schemas.microsoft.com/office/drawing/2014/main" id="{4BCDD721-5ED2-0D1C-69C2-DCEC52048A2D}"/>
              </a:ext>
            </a:extLst>
          </p:cNvPr>
          <p:cNvSpPr/>
          <p:nvPr/>
        </p:nvSpPr>
        <p:spPr>
          <a:xfrm>
            <a:off x="1422400" y="816324"/>
            <a:ext cx="13422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Google Shape;443;p67">
            <a:extLst>
              <a:ext uri="{FF2B5EF4-FFF2-40B4-BE49-F238E27FC236}">
                <a16:creationId xmlns:a16="http://schemas.microsoft.com/office/drawing/2014/main" id="{891F8D22-4C29-FF84-44BA-3FCB7C62442E}"/>
              </a:ext>
            </a:extLst>
          </p:cNvPr>
          <p:cNvSpPr txBox="1">
            <a:spLocks/>
          </p:cNvSpPr>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400"/>
              <a:buFont typeface="Arial"/>
              <a:buNone/>
              <a:defRPr sz="28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Factors to Consider During Acquisition/Procurement Process</a:t>
            </a:r>
          </a:p>
        </p:txBody>
      </p:sp>
    </p:spTree>
    <p:extLst>
      <p:ext uri="{BB962C8B-B14F-4D97-AF65-F5344CB8AC3E}">
        <p14:creationId xmlns:p14="http://schemas.microsoft.com/office/powerpoint/2010/main" val="519734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95;ge8823af385_0_64">
            <a:extLst>
              <a:ext uri="{FF2B5EF4-FFF2-40B4-BE49-F238E27FC236}">
                <a16:creationId xmlns:a16="http://schemas.microsoft.com/office/drawing/2014/main" id="{5ABC4F5F-B718-32BC-9300-69D24DBF9BD7}"/>
              </a:ext>
            </a:extLst>
          </p:cNvPr>
          <p:cNvSpPr/>
          <p:nvPr/>
        </p:nvSpPr>
        <p:spPr>
          <a:xfrm>
            <a:off x="5364480" y="1924092"/>
            <a:ext cx="10481410" cy="5361274"/>
          </a:xfrm>
          <a:prstGeom prst="roundRect">
            <a:avLst>
              <a:gd name="adj" fmla="val 16667"/>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spcBef>
                <a:spcPts val="1000"/>
              </a:spcBef>
              <a:spcAft>
                <a:spcPct val="0"/>
              </a:spcAft>
              <a:buClr>
                <a:schemeClr val="dk1"/>
              </a:buClr>
              <a:buSzPct val="100000"/>
              <a:buFont typeface="Arial"/>
              <a:buChar char="•"/>
            </a:pPr>
            <a:r>
              <a:rPr lang="en-US" sz="2200">
                <a:solidFill>
                  <a:srgbClr val="404040"/>
                </a:solidFill>
                <a:latin typeface="Open Sans" panose="020B0606030504020204" pitchFamily="34" charset="0"/>
                <a:ea typeface="Open Sans"/>
                <a:cs typeface="Open Sans"/>
              </a:rPr>
              <a:t>TCO (Total Cost of Ownership) assesses the complete cost of acquiring, owning, and operating an asset over its lifecycle.</a:t>
            </a:r>
          </a:p>
          <a:p>
            <a:pPr marL="342900" lvl="1" indent="-342900">
              <a:lnSpc>
                <a:spcPct val="115000"/>
              </a:lnSpc>
              <a:spcBef>
                <a:spcPts val="1000"/>
              </a:spcBef>
              <a:spcAft>
                <a:spcPct val="0"/>
              </a:spcAft>
              <a:buClr>
                <a:schemeClr val="dk1"/>
              </a:buClr>
              <a:buSzPct val="100000"/>
              <a:buFont typeface="Arial"/>
              <a:buChar char="•"/>
            </a:pPr>
            <a:r>
              <a:rPr lang="en-US" sz="2200">
                <a:solidFill>
                  <a:srgbClr val="404040"/>
                </a:solidFill>
                <a:latin typeface="Open Sans" panose="020B0606030504020204" pitchFamily="34" charset="0"/>
                <a:ea typeface="Open Sans"/>
                <a:cs typeface="Open Sans"/>
              </a:rPr>
              <a:t>It goes beyond the initial purchase price to include ongoing expenses.</a:t>
            </a:r>
          </a:p>
          <a:p>
            <a:pPr marL="342900" lvl="1" indent="-342900">
              <a:lnSpc>
                <a:spcPct val="115000"/>
              </a:lnSpc>
              <a:spcBef>
                <a:spcPts val="1000"/>
              </a:spcBef>
              <a:spcAft>
                <a:spcPct val="0"/>
              </a:spcAft>
              <a:buClr>
                <a:schemeClr val="dk1"/>
              </a:buClr>
              <a:buSzPct val="100000"/>
              <a:buFont typeface="Arial"/>
              <a:buChar char="•"/>
            </a:pPr>
            <a:r>
              <a:rPr lang="en-US" sz="2200">
                <a:solidFill>
                  <a:srgbClr val="404040"/>
                </a:solidFill>
                <a:latin typeface="Open Sans" panose="020B0606030504020204" pitchFamily="34" charset="0"/>
                <a:ea typeface="Open Sans"/>
                <a:cs typeface="Open Sans"/>
              </a:rPr>
              <a:t>Hidden costs can significantly impact your budget over time. Consider maintenance costs and replacement parts, not just the purchase price.</a:t>
            </a:r>
          </a:p>
        </p:txBody>
      </p:sp>
      <p:grpSp>
        <p:nvGrpSpPr>
          <p:cNvPr id="13" name="Google Shape;1798;ge8823af385_0_64">
            <a:extLst>
              <a:ext uri="{FF2B5EF4-FFF2-40B4-BE49-F238E27FC236}">
                <a16:creationId xmlns:a16="http://schemas.microsoft.com/office/drawing/2014/main" id="{203F2BB9-6186-B874-AF77-0EF29D176B75}"/>
              </a:ext>
            </a:extLst>
          </p:cNvPr>
          <p:cNvGrpSpPr/>
          <p:nvPr/>
        </p:nvGrpSpPr>
        <p:grpSpPr>
          <a:xfrm>
            <a:off x="883920" y="1924091"/>
            <a:ext cx="4267200" cy="6434310"/>
            <a:chOff x="2469700" y="3980100"/>
            <a:chExt cx="3510600" cy="3955381"/>
          </a:xfrm>
        </p:grpSpPr>
        <p:sp>
          <p:nvSpPr>
            <p:cNvPr id="14" name="Google Shape;1799;ge8823af385_0_64">
              <a:extLst>
                <a:ext uri="{FF2B5EF4-FFF2-40B4-BE49-F238E27FC236}">
                  <a16:creationId xmlns:a16="http://schemas.microsoft.com/office/drawing/2014/main" id="{EB39A3B3-B116-E091-EA5F-F18C3DA90B45}"/>
                </a:ext>
              </a:extLst>
            </p:cNvPr>
            <p:cNvSpPr/>
            <p:nvPr/>
          </p:nvSpPr>
          <p:spPr>
            <a:xfrm>
              <a:off x="2469700" y="39801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Change management</a:t>
              </a:r>
            </a:p>
          </p:txBody>
        </p:sp>
        <p:sp>
          <p:nvSpPr>
            <p:cNvPr id="15" name="Google Shape;1800;ge8823af385_0_64">
              <a:extLst>
                <a:ext uri="{FF2B5EF4-FFF2-40B4-BE49-F238E27FC236}">
                  <a16:creationId xmlns:a16="http://schemas.microsoft.com/office/drawing/2014/main" id="{48D43400-AD4D-107C-48D2-BE7F6F00CD56}"/>
                </a:ext>
              </a:extLst>
            </p:cNvPr>
            <p:cNvSpPr/>
            <p:nvPr/>
          </p:nvSpPr>
          <p:spPr>
            <a:xfrm>
              <a:off x="2469700" y="47760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Vendor selection</a:t>
              </a:r>
            </a:p>
          </p:txBody>
        </p:sp>
        <p:sp>
          <p:nvSpPr>
            <p:cNvPr id="17" name="Google Shape;1802;ge8823af385_0_64">
              <a:extLst>
                <a:ext uri="{FF2B5EF4-FFF2-40B4-BE49-F238E27FC236}">
                  <a16:creationId xmlns:a16="http://schemas.microsoft.com/office/drawing/2014/main" id="{00E40EFB-E5F2-9193-489B-7A66A422F720}"/>
                </a:ext>
              </a:extLst>
            </p:cNvPr>
            <p:cNvSpPr/>
            <p:nvPr/>
          </p:nvSpPr>
          <p:spPr>
            <a:xfrm>
              <a:off x="2469700" y="7139581"/>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Compliance requirement</a:t>
              </a:r>
            </a:p>
          </p:txBody>
        </p:sp>
        <p:sp>
          <p:nvSpPr>
            <p:cNvPr id="18" name="Google Shape;1803;ge8823af385_0_64">
              <a:extLst>
                <a:ext uri="{FF2B5EF4-FFF2-40B4-BE49-F238E27FC236}">
                  <a16:creationId xmlns:a16="http://schemas.microsoft.com/office/drawing/2014/main" id="{7E16DF32-1369-20E6-0BE2-309B0E8157EE}"/>
                </a:ext>
              </a:extLst>
            </p:cNvPr>
            <p:cNvSpPr/>
            <p:nvPr/>
          </p:nvSpPr>
          <p:spPr>
            <a:xfrm>
              <a:off x="2469700" y="6351725"/>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Risk assessment</a:t>
              </a:r>
            </a:p>
          </p:txBody>
        </p:sp>
        <p:sp>
          <p:nvSpPr>
            <p:cNvPr id="19" name="Google Shape;1804;ge8823af385_0_64">
              <a:extLst>
                <a:ext uri="{FF2B5EF4-FFF2-40B4-BE49-F238E27FC236}">
                  <a16:creationId xmlns:a16="http://schemas.microsoft.com/office/drawing/2014/main" id="{BE5C8DD3-2452-8971-1387-D78C672322BB}"/>
                </a:ext>
              </a:extLst>
            </p:cNvPr>
            <p:cNvSpPr/>
            <p:nvPr/>
          </p:nvSpPr>
          <p:spPr>
            <a:xfrm>
              <a:off x="2469700" y="5555813"/>
              <a:ext cx="3510600" cy="795900"/>
            </a:xfrm>
            <a:prstGeom prst="roundRect">
              <a:avLst>
                <a:gd name="adj" fmla="val 16667"/>
              </a:avLst>
            </a:prstGeom>
            <a:solidFill>
              <a:srgbClr val="F9DEC9"/>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b="1">
                  <a:solidFill>
                    <a:srgbClr val="3F3F3F"/>
                  </a:solidFill>
                  <a:latin typeface="Open Sans"/>
                  <a:ea typeface="Open Sans"/>
                  <a:cs typeface="Open Sans"/>
                  <a:sym typeface="Open Sans"/>
                </a:rPr>
                <a:t>Total cost of ownership</a:t>
              </a:r>
            </a:p>
          </p:txBody>
        </p:sp>
      </p:grpSp>
      <p:sp>
        <p:nvSpPr>
          <p:cNvPr id="6" name="Google Shape;443;p67">
            <a:extLst>
              <a:ext uri="{FF2B5EF4-FFF2-40B4-BE49-F238E27FC236}">
                <a16:creationId xmlns:a16="http://schemas.microsoft.com/office/drawing/2014/main" id="{A2FB364E-1FDF-3A31-54BA-C3B927A391F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Factors to Consider During Acquisition/Procurement Process</a:t>
            </a:r>
            <a:endParaRPr>
              <a:latin typeface="Open Sans"/>
              <a:ea typeface="Open Sans"/>
              <a:cs typeface="Open Sans"/>
              <a:sym typeface="Open Sans"/>
            </a:endParaRPr>
          </a:p>
        </p:txBody>
      </p:sp>
      <p:sp>
        <p:nvSpPr>
          <p:cNvPr id="7" name="Brandline_LVC">
            <a:extLst>
              <a:ext uri="{FF2B5EF4-FFF2-40B4-BE49-F238E27FC236}">
                <a16:creationId xmlns:a16="http://schemas.microsoft.com/office/drawing/2014/main" id="{35DDE0F1-7F8B-4E32-0A26-F8B1A19A500C}"/>
              </a:ext>
            </a:extLst>
          </p:cNvPr>
          <p:cNvSpPr/>
          <p:nvPr/>
        </p:nvSpPr>
        <p:spPr>
          <a:xfrm>
            <a:off x="1422400" y="816324"/>
            <a:ext cx="13422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02058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95;ge8823af385_0_64">
            <a:extLst>
              <a:ext uri="{FF2B5EF4-FFF2-40B4-BE49-F238E27FC236}">
                <a16:creationId xmlns:a16="http://schemas.microsoft.com/office/drawing/2014/main" id="{5ABC4F5F-B718-32BC-9300-69D24DBF9BD7}"/>
              </a:ext>
            </a:extLst>
          </p:cNvPr>
          <p:cNvSpPr/>
          <p:nvPr/>
        </p:nvSpPr>
        <p:spPr>
          <a:xfrm>
            <a:off x="5364480" y="1924092"/>
            <a:ext cx="10481410" cy="4690068"/>
          </a:xfrm>
          <a:prstGeom prst="roundRect">
            <a:avLst>
              <a:gd name="adj" fmla="val 16667"/>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spcBef>
                <a:spcPts val="1000"/>
              </a:spcBef>
              <a:spcAft>
                <a:spcPct val="0"/>
              </a:spcAft>
              <a:buClr>
                <a:schemeClr val="dk1"/>
              </a:buClr>
              <a:buSzPts val="1100"/>
              <a:buFont typeface="Arial" panose="020B0604020202020204" pitchFamily="34" charset="0"/>
              <a:buChar char="•"/>
            </a:pPr>
            <a:r>
              <a:rPr lang="en-US" sz="2200">
                <a:solidFill>
                  <a:srgbClr val="3F3F3F"/>
                </a:solidFill>
                <a:latin typeface="Open Sans"/>
                <a:ea typeface="Open Sans"/>
                <a:cs typeface="Open Sans"/>
              </a:rPr>
              <a:t>Risk assessment is crucial to identify, analyze, and prioritize potential risks.</a:t>
            </a:r>
          </a:p>
          <a:p>
            <a:pPr marL="342900" lvl="0" indent="-342900">
              <a:lnSpc>
                <a:spcPct val="114000"/>
              </a:lnSpc>
              <a:spcBef>
                <a:spcPts val="1000"/>
              </a:spcBef>
              <a:spcAft>
                <a:spcPct val="0"/>
              </a:spcAft>
              <a:buClr>
                <a:schemeClr val="dk1"/>
              </a:buClr>
              <a:buSzPts val="1100"/>
              <a:buFont typeface="Arial" panose="020B0604020202020204" pitchFamily="34" charset="0"/>
              <a:buChar char="•"/>
            </a:pPr>
            <a:r>
              <a:rPr lang="en-US" sz="2200">
                <a:solidFill>
                  <a:srgbClr val="3F3F3F"/>
                </a:solidFill>
                <a:latin typeface="Open Sans"/>
                <a:ea typeface="Open Sans"/>
                <a:cs typeface="Open Sans"/>
              </a:rPr>
              <a:t>It helps develop strategies to mitigate risks and ensure project success.</a:t>
            </a:r>
          </a:p>
          <a:p>
            <a:pPr marL="342900" lvl="0" indent="-342900">
              <a:lnSpc>
                <a:spcPct val="114000"/>
              </a:lnSpc>
              <a:spcBef>
                <a:spcPts val="1000"/>
              </a:spcBef>
              <a:spcAft>
                <a:spcPct val="0"/>
              </a:spcAft>
              <a:buClr>
                <a:schemeClr val="dk1"/>
              </a:buClr>
              <a:buSzPts val="1100"/>
              <a:buFont typeface="Arial" panose="020B0604020202020204" pitchFamily="34" charset="0"/>
              <a:buChar char="•"/>
            </a:pPr>
            <a:r>
              <a:rPr lang="en-US" sz="2200">
                <a:solidFill>
                  <a:srgbClr val="3F3F3F"/>
                </a:solidFill>
                <a:latin typeface="Open Sans"/>
                <a:ea typeface="Open Sans"/>
                <a:cs typeface="Open Sans"/>
              </a:rPr>
              <a:t>Address security considerations at every stage of the acquisition process.</a:t>
            </a:r>
          </a:p>
          <a:p>
            <a:pPr marL="342900" lvl="0" indent="-342900">
              <a:lnSpc>
                <a:spcPct val="114000"/>
              </a:lnSpc>
              <a:spcBef>
                <a:spcPts val="1000"/>
              </a:spcBef>
              <a:spcAft>
                <a:spcPct val="0"/>
              </a:spcAft>
              <a:buClr>
                <a:schemeClr val="dk1"/>
              </a:buClr>
              <a:buSzPts val="1100"/>
              <a:buFont typeface="Arial" panose="020B0604020202020204" pitchFamily="34" charset="0"/>
              <a:buChar char="•"/>
            </a:pPr>
            <a:r>
              <a:rPr lang="en-US" sz="2200">
                <a:solidFill>
                  <a:srgbClr val="3F3F3F"/>
                </a:solidFill>
                <a:latin typeface="Open Sans"/>
                <a:ea typeface="Open Sans"/>
                <a:cs typeface="Open Sans"/>
              </a:rPr>
              <a:t>Comprehensive risk assessment helps identify vulnerabilities and threats.</a:t>
            </a:r>
          </a:p>
        </p:txBody>
      </p:sp>
      <p:grpSp>
        <p:nvGrpSpPr>
          <p:cNvPr id="13" name="Google Shape;1798;ge8823af385_0_64">
            <a:extLst>
              <a:ext uri="{FF2B5EF4-FFF2-40B4-BE49-F238E27FC236}">
                <a16:creationId xmlns:a16="http://schemas.microsoft.com/office/drawing/2014/main" id="{203F2BB9-6186-B874-AF77-0EF29D176B75}"/>
              </a:ext>
            </a:extLst>
          </p:cNvPr>
          <p:cNvGrpSpPr/>
          <p:nvPr/>
        </p:nvGrpSpPr>
        <p:grpSpPr>
          <a:xfrm>
            <a:off x="883920" y="1924091"/>
            <a:ext cx="4267200" cy="6434310"/>
            <a:chOff x="2469700" y="3980100"/>
            <a:chExt cx="3510600" cy="3955381"/>
          </a:xfrm>
        </p:grpSpPr>
        <p:sp>
          <p:nvSpPr>
            <p:cNvPr id="14" name="Google Shape;1799;ge8823af385_0_64">
              <a:extLst>
                <a:ext uri="{FF2B5EF4-FFF2-40B4-BE49-F238E27FC236}">
                  <a16:creationId xmlns:a16="http://schemas.microsoft.com/office/drawing/2014/main" id="{EB39A3B3-B116-E091-EA5F-F18C3DA90B45}"/>
                </a:ext>
              </a:extLst>
            </p:cNvPr>
            <p:cNvSpPr/>
            <p:nvPr/>
          </p:nvSpPr>
          <p:spPr>
            <a:xfrm>
              <a:off x="2469700" y="39801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Change management</a:t>
              </a:r>
            </a:p>
          </p:txBody>
        </p:sp>
        <p:sp>
          <p:nvSpPr>
            <p:cNvPr id="15" name="Google Shape;1800;ge8823af385_0_64">
              <a:extLst>
                <a:ext uri="{FF2B5EF4-FFF2-40B4-BE49-F238E27FC236}">
                  <a16:creationId xmlns:a16="http://schemas.microsoft.com/office/drawing/2014/main" id="{48D43400-AD4D-107C-48D2-BE7F6F00CD56}"/>
                </a:ext>
              </a:extLst>
            </p:cNvPr>
            <p:cNvSpPr/>
            <p:nvPr/>
          </p:nvSpPr>
          <p:spPr>
            <a:xfrm>
              <a:off x="2469700" y="47760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Vendor selection</a:t>
              </a:r>
            </a:p>
          </p:txBody>
        </p:sp>
        <p:sp>
          <p:nvSpPr>
            <p:cNvPr id="17" name="Google Shape;1802;ge8823af385_0_64">
              <a:extLst>
                <a:ext uri="{FF2B5EF4-FFF2-40B4-BE49-F238E27FC236}">
                  <a16:creationId xmlns:a16="http://schemas.microsoft.com/office/drawing/2014/main" id="{00E40EFB-E5F2-9193-489B-7A66A422F720}"/>
                </a:ext>
              </a:extLst>
            </p:cNvPr>
            <p:cNvSpPr/>
            <p:nvPr/>
          </p:nvSpPr>
          <p:spPr>
            <a:xfrm>
              <a:off x="2469700" y="7139581"/>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Compliance requirement</a:t>
              </a:r>
            </a:p>
          </p:txBody>
        </p:sp>
        <p:sp>
          <p:nvSpPr>
            <p:cNvPr id="18" name="Google Shape;1803;ge8823af385_0_64">
              <a:extLst>
                <a:ext uri="{FF2B5EF4-FFF2-40B4-BE49-F238E27FC236}">
                  <a16:creationId xmlns:a16="http://schemas.microsoft.com/office/drawing/2014/main" id="{7E16DF32-1369-20E6-0BE2-309B0E8157EE}"/>
                </a:ext>
              </a:extLst>
            </p:cNvPr>
            <p:cNvSpPr/>
            <p:nvPr/>
          </p:nvSpPr>
          <p:spPr>
            <a:xfrm>
              <a:off x="2469700" y="6351725"/>
              <a:ext cx="3510600" cy="795900"/>
            </a:xfrm>
            <a:prstGeom prst="roundRect">
              <a:avLst>
                <a:gd name="adj" fmla="val 16667"/>
              </a:avLst>
            </a:prstGeom>
            <a:solidFill>
              <a:srgbClr val="F9DEC9"/>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b="1">
                  <a:solidFill>
                    <a:srgbClr val="3F3F3F"/>
                  </a:solidFill>
                  <a:latin typeface="Open Sans"/>
                  <a:ea typeface="Open Sans"/>
                  <a:cs typeface="Open Sans"/>
                  <a:sym typeface="Open Sans"/>
                </a:rPr>
                <a:t>Risk assessment</a:t>
              </a:r>
            </a:p>
          </p:txBody>
        </p:sp>
        <p:sp>
          <p:nvSpPr>
            <p:cNvPr id="19" name="Google Shape;1804;ge8823af385_0_64">
              <a:extLst>
                <a:ext uri="{FF2B5EF4-FFF2-40B4-BE49-F238E27FC236}">
                  <a16:creationId xmlns:a16="http://schemas.microsoft.com/office/drawing/2014/main" id="{BE5C8DD3-2452-8971-1387-D78C672322BB}"/>
                </a:ext>
              </a:extLst>
            </p:cNvPr>
            <p:cNvSpPr/>
            <p:nvPr/>
          </p:nvSpPr>
          <p:spPr>
            <a:xfrm>
              <a:off x="2469700" y="5555813"/>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Total cost of ownership</a:t>
              </a:r>
            </a:p>
          </p:txBody>
        </p:sp>
      </p:grpSp>
      <p:sp>
        <p:nvSpPr>
          <p:cNvPr id="6" name="Google Shape;443;p67">
            <a:extLst>
              <a:ext uri="{FF2B5EF4-FFF2-40B4-BE49-F238E27FC236}">
                <a16:creationId xmlns:a16="http://schemas.microsoft.com/office/drawing/2014/main" id="{5B5644BD-FE55-2B65-B55F-59D756CA318D}"/>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Factors to Consider During Acquisition/Procurement Process</a:t>
            </a:r>
            <a:endParaRPr>
              <a:latin typeface="Open Sans"/>
              <a:ea typeface="Open Sans"/>
              <a:cs typeface="Open Sans"/>
              <a:sym typeface="Open Sans"/>
            </a:endParaRPr>
          </a:p>
        </p:txBody>
      </p:sp>
      <p:sp>
        <p:nvSpPr>
          <p:cNvPr id="7" name="Brandline_LVC">
            <a:extLst>
              <a:ext uri="{FF2B5EF4-FFF2-40B4-BE49-F238E27FC236}">
                <a16:creationId xmlns:a16="http://schemas.microsoft.com/office/drawing/2014/main" id="{29472B66-E299-508E-0256-48212DE7E132}"/>
              </a:ext>
            </a:extLst>
          </p:cNvPr>
          <p:cNvSpPr/>
          <p:nvPr/>
        </p:nvSpPr>
        <p:spPr>
          <a:xfrm>
            <a:off x="1422400" y="816324"/>
            <a:ext cx="13422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383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Deploying Baselines</a:t>
            </a:r>
            <a:endParaRPr>
              <a:latin typeface="Open Sans"/>
              <a:ea typeface="Open Sans"/>
              <a:cs typeface="Open Sans"/>
              <a:sym typeface="Open Sans"/>
            </a:endParaRPr>
          </a:p>
        </p:txBody>
      </p:sp>
      <p:grpSp>
        <p:nvGrpSpPr>
          <p:cNvPr id="11" name="Group 10">
            <a:extLst>
              <a:ext uri="{FF2B5EF4-FFF2-40B4-BE49-F238E27FC236}">
                <a16:creationId xmlns:a16="http://schemas.microsoft.com/office/drawing/2014/main" id="{6C931B91-AAB0-47FE-A50E-26E4811D895E}"/>
              </a:ext>
            </a:extLst>
          </p:cNvPr>
          <p:cNvGrpSpPr/>
          <p:nvPr/>
        </p:nvGrpSpPr>
        <p:grpSpPr>
          <a:xfrm>
            <a:off x="1303791" y="2070255"/>
            <a:ext cx="6527430" cy="5969333"/>
            <a:chOff x="1317646" y="3078774"/>
            <a:chExt cx="6338914" cy="3626827"/>
          </a:xfrm>
        </p:grpSpPr>
        <p:sp>
          <p:nvSpPr>
            <p:cNvPr id="23" name="Google Shape;562;p4">
              <a:extLst>
                <a:ext uri="{FF2B5EF4-FFF2-40B4-BE49-F238E27FC236}">
                  <a16:creationId xmlns:a16="http://schemas.microsoft.com/office/drawing/2014/main" id="{93E6A2E0-6F82-4065-846B-1DF7B878114F}"/>
                </a:ext>
              </a:extLst>
            </p:cNvPr>
            <p:cNvSpPr/>
            <p:nvPr/>
          </p:nvSpPr>
          <p:spPr>
            <a:xfrm>
              <a:off x="1496336" y="3833039"/>
              <a:ext cx="5981535" cy="2872562"/>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24" name="Google Shape;563;p4">
              <a:extLst>
                <a:ext uri="{FF2B5EF4-FFF2-40B4-BE49-F238E27FC236}">
                  <a16:creationId xmlns:a16="http://schemas.microsoft.com/office/drawing/2014/main" id="{200CC0CF-B7BD-43A7-8DCC-4E0776D9AD21}"/>
                </a:ext>
              </a:extLst>
            </p:cNvPr>
            <p:cNvGrpSpPr/>
            <p:nvPr/>
          </p:nvGrpSpPr>
          <p:grpSpPr>
            <a:xfrm>
              <a:off x="1317646" y="3078774"/>
              <a:ext cx="6338914" cy="788655"/>
              <a:chOff x="4414848" y="2365412"/>
              <a:chExt cx="3347791" cy="720756"/>
            </a:xfrm>
            <a:solidFill>
              <a:srgbClr val="798AA9"/>
            </a:solidFill>
          </p:grpSpPr>
          <p:sp>
            <p:nvSpPr>
              <p:cNvPr id="25" name="Google Shape;564;p4">
                <a:extLst>
                  <a:ext uri="{FF2B5EF4-FFF2-40B4-BE49-F238E27FC236}">
                    <a16:creationId xmlns:a16="http://schemas.microsoft.com/office/drawing/2014/main" id="{8A2EA2E1-010D-47E1-BAFB-BFA875128B4B}"/>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26" name="Google Shape;565;p4">
                <a:extLst>
                  <a:ext uri="{FF2B5EF4-FFF2-40B4-BE49-F238E27FC236}">
                    <a16:creationId xmlns:a16="http://schemas.microsoft.com/office/drawing/2014/main" id="{BF00C4EE-ECE3-4989-8CAC-1CFFB7C4ADC9}"/>
                  </a:ext>
                </a:extLst>
              </p:cNvPr>
              <p:cNvSpPr/>
              <p:nvPr/>
            </p:nvSpPr>
            <p:spPr>
              <a:xfrm>
                <a:off x="4637338" y="2984836"/>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27" name="Google Shape;566;p4">
                <a:extLst>
                  <a:ext uri="{FF2B5EF4-FFF2-40B4-BE49-F238E27FC236}">
                    <a16:creationId xmlns:a16="http://schemas.microsoft.com/office/drawing/2014/main" id="{FD7C1F8E-BDC9-4C96-B18E-0C9455972749}"/>
                  </a:ext>
                </a:extLst>
              </p:cNvPr>
              <p:cNvSpPr/>
              <p:nvPr/>
            </p:nvSpPr>
            <p:spPr>
              <a:xfrm>
                <a:off x="4414848" y="2365412"/>
                <a:ext cx="3347791" cy="628076"/>
              </a:xfrm>
              <a:prstGeom prst="roundRect">
                <a:avLst>
                  <a:gd name="adj" fmla="val 12439"/>
                </a:avLst>
              </a:prstGeom>
              <a:solidFill>
                <a:srgbClr val="CC846E"/>
              </a:solidFill>
              <a:ln>
                <a:noFill/>
              </a:ln>
            </p:spPr>
            <p:txBody>
              <a:bodyPr spcFirstLastPara="1" wrap="square" lIns="91425" tIns="45700" rIns="91425" bIns="45700" anchor="ctr" anchorCtr="0">
                <a:noAutofit/>
              </a:bodyPr>
              <a:lstStyle/>
              <a:p>
                <a:pPr lvl="0" algn="ctr">
                  <a:buSzPts val="2200"/>
                </a:pPr>
                <a:r>
                  <a:rPr lang="en-US" sz="2200">
                    <a:solidFill>
                      <a:schemeClr val="lt1"/>
                    </a:solidFill>
                    <a:latin typeface="Open Sans SemiBold"/>
                    <a:ea typeface="Open Sans SemiBold"/>
                    <a:cs typeface="Open Sans SemiBold"/>
                    <a:sym typeface="Open Sans SemiBold"/>
                  </a:rPr>
                  <a:t>Microsoft group policy</a:t>
                </a:r>
              </a:p>
            </p:txBody>
          </p:sp>
        </p:grpSp>
        <p:sp>
          <p:nvSpPr>
            <p:cNvPr id="33" name="Google Shape;572;p4">
              <a:extLst>
                <a:ext uri="{FF2B5EF4-FFF2-40B4-BE49-F238E27FC236}">
                  <a16:creationId xmlns:a16="http://schemas.microsoft.com/office/drawing/2014/main" id="{9C3A3C6E-08AD-4942-B588-3D9DAAAF7708}"/>
                </a:ext>
              </a:extLst>
            </p:cNvPr>
            <p:cNvSpPr txBox="1"/>
            <p:nvPr/>
          </p:nvSpPr>
          <p:spPr>
            <a:xfrm>
              <a:off x="1640479" y="3820124"/>
              <a:ext cx="5693248" cy="1945688"/>
            </a:xfrm>
            <a:prstGeom prst="rect">
              <a:avLst/>
            </a:prstGeom>
            <a:noFill/>
            <a:ln>
              <a:noFill/>
            </a:ln>
          </p:spPr>
          <p:txBody>
            <a:bodyPr spcFirstLastPara="1" wrap="square" lIns="91425" tIns="45700" rIns="91425" bIns="45700" anchor="ctr" anchorCtr="0">
              <a:spAutoFit/>
            </a:bodyPr>
            <a:lstStyle/>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Feature in Microsoft Windows Server environments for managing configurations for users and computers in an Active Directory domain</a:t>
              </a:r>
            </a:p>
            <a:p>
              <a:pPr marL="342900" lvl="1" indent="-342900">
                <a:lnSpc>
                  <a:spcPct val="115000"/>
                </a:lnSpc>
                <a:spcBef>
                  <a:spcPts val="1000"/>
                </a:spcBef>
                <a:buSzPct val="100000"/>
                <a:buFont typeface="Arial"/>
                <a:buChar char="•"/>
              </a:pPr>
              <a:endParaRPr lang="en-US" sz="2200">
                <a:solidFill>
                  <a:srgbClr val="404040"/>
                </a:solidFill>
                <a:latin typeface="Open Sans" panose="020B0606030504020204" pitchFamily="34" charset="0"/>
                <a:ea typeface="Open Sans"/>
                <a:cs typeface="Open Sans"/>
              </a:endParaRPr>
            </a:p>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Sets up consistent settings for many devices and users across a network</a:t>
              </a:r>
              <a:endParaRPr lang="en-US" sz="2200">
                <a:solidFill>
                  <a:srgbClr val="404040"/>
                </a:solidFill>
                <a:latin typeface="Open Sans" panose="020B0606030504020204" pitchFamily="34" charset="0"/>
                <a:ea typeface="Open Sans"/>
                <a:cs typeface="Open Sans"/>
                <a:sym typeface="Open Sans"/>
              </a:endParaRPr>
            </a:p>
          </p:txBody>
        </p:sp>
      </p:grpSp>
      <p:grpSp>
        <p:nvGrpSpPr>
          <p:cNvPr id="10" name="Group 9">
            <a:extLst>
              <a:ext uri="{FF2B5EF4-FFF2-40B4-BE49-F238E27FC236}">
                <a16:creationId xmlns:a16="http://schemas.microsoft.com/office/drawing/2014/main" id="{248754CE-E978-4379-9CCA-E3B767ABCA02}"/>
              </a:ext>
            </a:extLst>
          </p:cNvPr>
          <p:cNvGrpSpPr/>
          <p:nvPr/>
        </p:nvGrpSpPr>
        <p:grpSpPr>
          <a:xfrm>
            <a:off x="8793480" y="2027131"/>
            <a:ext cx="6858000" cy="6045635"/>
            <a:chOff x="8695945" y="3078770"/>
            <a:chExt cx="6338914" cy="3626831"/>
          </a:xfrm>
        </p:grpSpPr>
        <p:sp>
          <p:nvSpPr>
            <p:cNvPr id="28" name="Google Shape;567;p4">
              <a:extLst>
                <a:ext uri="{FF2B5EF4-FFF2-40B4-BE49-F238E27FC236}">
                  <a16:creationId xmlns:a16="http://schemas.microsoft.com/office/drawing/2014/main" id="{D66E9123-0365-4874-857A-3DE26E38DF77}"/>
                </a:ext>
              </a:extLst>
            </p:cNvPr>
            <p:cNvSpPr/>
            <p:nvPr/>
          </p:nvSpPr>
          <p:spPr>
            <a:xfrm>
              <a:off x="8874635" y="3841468"/>
              <a:ext cx="5981535" cy="2864133"/>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29" name="Google Shape;568;p4">
              <a:extLst>
                <a:ext uri="{FF2B5EF4-FFF2-40B4-BE49-F238E27FC236}">
                  <a16:creationId xmlns:a16="http://schemas.microsoft.com/office/drawing/2014/main" id="{AD5DE61B-8964-46B6-868C-2851D0A0FD9D}"/>
                </a:ext>
              </a:extLst>
            </p:cNvPr>
            <p:cNvGrpSpPr/>
            <p:nvPr/>
          </p:nvGrpSpPr>
          <p:grpSpPr>
            <a:xfrm>
              <a:off x="8695945" y="3078770"/>
              <a:ext cx="6338914" cy="788657"/>
              <a:chOff x="4414848" y="2365410"/>
              <a:chExt cx="3347791" cy="720758"/>
            </a:xfrm>
          </p:grpSpPr>
          <p:sp>
            <p:nvSpPr>
              <p:cNvPr id="30" name="Google Shape;569;p4">
                <a:extLst>
                  <a:ext uri="{FF2B5EF4-FFF2-40B4-BE49-F238E27FC236}">
                    <a16:creationId xmlns:a16="http://schemas.microsoft.com/office/drawing/2014/main" id="{3A23705D-4343-48EE-B4D8-C84553F94E95}"/>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31" name="Google Shape;570;p4">
                <a:extLst>
                  <a:ext uri="{FF2B5EF4-FFF2-40B4-BE49-F238E27FC236}">
                    <a16:creationId xmlns:a16="http://schemas.microsoft.com/office/drawing/2014/main" id="{273E6C47-CC2A-4A81-BF19-286A7F482E7E}"/>
                  </a:ext>
                </a:extLst>
              </p:cNvPr>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32" name="Google Shape;571;p4">
                <a:extLst>
                  <a:ext uri="{FF2B5EF4-FFF2-40B4-BE49-F238E27FC236}">
                    <a16:creationId xmlns:a16="http://schemas.microsoft.com/office/drawing/2014/main" id="{FC96AA02-7B76-43E4-995B-266C010F141F}"/>
                  </a:ext>
                </a:extLst>
              </p:cNvPr>
              <p:cNvSpPr/>
              <p:nvPr/>
            </p:nvSpPr>
            <p:spPr>
              <a:xfrm>
                <a:off x="4414848" y="2365410"/>
                <a:ext cx="3347791" cy="628076"/>
              </a:xfrm>
              <a:prstGeom prst="roundRect">
                <a:avLst>
                  <a:gd name="adj" fmla="val 12439"/>
                </a:avLst>
              </a:prstGeom>
              <a:solidFill>
                <a:srgbClr val="CC846E"/>
              </a:solidFill>
              <a:ln>
                <a:noFill/>
              </a:ln>
            </p:spPr>
            <p:txBody>
              <a:bodyPr spcFirstLastPara="1" wrap="square" lIns="91425" tIns="45700" rIns="91425" bIns="45700" anchor="ctr" anchorCtr="0">
                <a:noAutofit/>
              </a:bodyPr>
              <a:lstStyle/>
              <a:p>
                <a:pPr lvl="0" algn="ctr">
                  <a:buSzPts val="2200"/>
                </a:pPr>
                <a:r>
                  <a:rPr lang="en-US" sz="2200">
                    <a:solidFill>
                      <a:schemeClr val="lt1"/>
                    </a:solidFill>
                    <a:latin typeface="Open Sans SemiBold"/>
                    <a:ea typeface="Open Sans SemiBold"/>
                    <a:cs typeface="Open Sans SemiBold"/>
                    <a:sym typeface="Open Sans SemiBold"/>
                  </a:rPr>
                  <a:t>Puppet </a:t>
                </a:r>
              </a:p>
            </p:txBody>
          </p:sp>
        </p:grpSp>
        <p:sp>
          <p:nvSpPr>
            <p:cNvPr id="34" name="Google Shape;575;p4">
              <a:extLst>
                <a:ext uri="{FF2B5EF4-FFF2-40B4-BE49-F238E27FC236}">
                  <a16:creationId xmlns:a16="http://schemas.microsoft.com/office/drawing/2014/main" id="{D62CAB9D-4F3F-475E-8BC9-9E2BF32B1143}"/>
                </a:ext>
              </a:extLst>
            </p:cNvPr>
            <p:cNvSpPr txBox="1"/>
            <p:nvPr/>
          </p:nvSpPr>
          <p:spPr>
            <a:xfrm>
              <a:off x="9003454" y="3837839"/>
              <a:ext cx="5693248" cy="2775699"/>
            </a:xfrm>
            <a:prstGeom prst="rect">
              <a:avLst/>
            </a:prstGeom>
            <a:noFill/>
            <a:ln>
              <a:noFill/>
            </a:ln>
          </p:spPr>
          <p:txBody>
            <a:bodyPr spcFirstLastPara="1" wrap="square" lIns="91425" tIns="45700" rIns="91425" bIns="45700" anchor="ctr" anchorCtr="0">
              <a:spAutoFit/>
            </a:bodyPr>
            <a:lstStyle/>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sym typeface="Open Sans"/>
                </a:rPr>
                <a:t>Versatile platform-agnostic solution providing a repository of pre-built modules and configurations</a:t>
              </a:r>
            </a:p>
            <a:p>
              <a:pPr marL="342900" lvl="1" indent="-342900">
                <a:lnSpc>
                  <a:spcPct val="115000"/>
                </a:lnSpc>
                <a:spcBef>
                  <a:spcPts val="1000"/>
                </a:spcBef>
                <a:buSzPct val="100000"/>
                <a:buFont typeface="Arial"/>
                <a:buChar char="•"/>
              </a:pPr>
              <a:endParaRPr lang="en-US" sz="2200">
                <a:solidFill>
                  <a:srgbClr val="404040"/>
                </a:solidFill>
                <a:latin typeface="Open Sans" panose="020B0606030504020204" pitchFamily="34" charset="0"/>
                <a:ea typeface="Open Sans"/>
                <a:cs typeface="Open Sans"/>
                <a:sym typeface="Open Sans"/>
              </a:endParaRPr>
            </a:p>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sym typeface="Open Sans"/>
                </a:rPr>
                <a:t>Deploys security baselines across a range of operating systems, including Windows, Linux, and macOS</a:t>
              </a:r>
            </a:p>
            <a:p>
              <a:pPr marL="342900" lvl="1" indent="-342900">
                <a:lnSpc>
                  <a:spcPct val="115000"/>
                </a:lnSpc>
                <a:spcBef>
                  <a:spcPts val="1000"/>
                </a:spcBef>
                <a:buSzPct val="100000"/>
                <a:buFont typeface="Arial"/>
                <a:buChar char="•"/>
              </a:pPr>
              <a:endParaRPr lang="en-US" sz="2200">
                <a:solidFill>
                  <a:srgbClr val="404040"/>
                </a:solidFill>
                <a:latin typeface="Open Sans" panose="020B0606030504020204" pitchFamily="34" charset="0"/>
                <a:ea typeface="Open Sans"/>
                <a:cs typeface="Open Sans"/>
                <a:sym typeface="Open Sans"/>
              </a:endParaRPr>
            </a:p>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sym typeface="Open Sans"/>
                </a:rPr>
                <a:t>Flexibility makes it a favored choice for heterogeneous environments</a:t>
              </a:r>
            </a:p>
          </p:txBody>
        </p:sp>
      </p:grpSp>
      <p:sp>
        <p:nvSpPr>
          <p:cNvPr id="5" name="Brandline_LVC">
            <a:extLst>
              <a:ext uri="{FF2B5EF4-FFF2-40B4-BE49-F238E27FC236}">
                <a16:creationId xmlns:a16="http://schemas.microsoft.com/office/drawing/2014/main" id="{DD93CFE5-13AB-C50E-EAFC-2FEC269F46F6}"/>
              </a:ext>
            </a:extLst>
          </p:cNvPr>
          <p:cNvSpPr/>
          <p:nvPr/>
        </p:nvSpPr>
        <p:spPr>
          <a:xfrm>
            <a:off x="5918200" y="816324"/>
            <a:ext cx="442325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57BE4AB-F023-AD0B-7616-CDDBF2337D99}"/>
              </a:ext>
            </a:extLst>
          </p:cNvPr>
          <p:cNvSpPr txBox="1"/>
          <p:nvPr/>
        </p:nvSpPr>
        <p:spPr>
          <a:xfrm>
            <a:off x="1489456" y="1314131"/>
            <a:ext cx="13277088" cy="430887"/>
          </a:xfrm>
          <a:prstGeom prst="rect">
            <a:avLst/>
          </a:prstGeom>
          <a:noFill/>
        </p:spPr>
        <p:txBody>
          <a:bodyPr wrap="square" rtlCol="0">
            <a:spAutoFit/>
          </a:bodyPr>
          <a:lstStyle/>
          <a:p>
            <a:pPr algn="ctr"/>
            <a:r>
              <a:rPr lang="en-US" sz="2200">
                <a:latin typeface="Open Sans" panose="020B0606030504020204" pitchFamily="34" charset="0"/>
                <a:ea typeface="Open Sans" panose="020B0606030504020204" pitchFamily="34" charset="0"/>
                <a:cs typeface="Open Sans" panose="020B0606030504020204" pitchFamily="34" charset="0"/>
              </a:rPr>
              <a:t>To effectively deploy security baselines, the following methods are used:</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244004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95;ge8823af385_0_64">
            <a:extLst>
              <a:ext uri="{FF2B5EF4-FFF2-40B4-BE49-F238E27FC236}">
                <a16:creationId xmlns:a16="http://schemas.microsoft.com/office/drawing/2014/main" id="{5ABC4F5F-B718-32BC-9300-69D24DBF9BD7}"/>
              </a:ext>
            </a:extLst>
          </p:cNvPr>
          <p:cNvSpPr/>
          <p:nvPr/>
        </p:nvSpPr>
        <p:spPr>
          <a:xfrm>
            <a:off x="5364480" y="2023696"/>
            <a:ext cx="10481410" cy="4979628"/>
          </a:xfrm>
          <a:prstGeom prst="roundRect">
            <a:avLst>
              <a:gd name="adj" fmla="val 16667"/>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spcBef>
                <a:spcPts val="1000"/>
              </a:spcBef>
              <a:spcAft>
                <a:spcPct val="0"/>
              </a:spcAft>
              <a:buClr>
                <a:schemeClr val="dk1"/>
              </a:buClr>
              <a:buSzPts val="1100"/>
              <a:buFont typeface="Arial" panose="020B0604020202020204" pitchFamily="34" charset="0"/>
              <a:buChar char="•"/>
            </a:pPr>
            <a:r>
              <a:rPr lang="en-US" sz="2200">
                <a:solidFill>
                  <a:srgbClr val="3F3F3F"/>
                </a:solidFill>
                <a:latin typeface="Open Sans"/>
                <a:ea typeface="Open Sans"/>
                <a:cs typeface="Open Sans"/>
              </a:rPr>
              <a:t>Consider compliance requirements to adhere to relevant laws, regulations, and industry standards.</a:t>
            </a:r>
          </a:p>
          <a:p>
            <a:pPr marL="342900" lvl="0" indent="-342900">
              <a:lnSpc>
                <a:spcPct val="114000"/>
              </a:lnSpc>
              <a:spcBef>
                <a:spcPts val="1000"/>
              </a:spcBef>
              <a:spcAft>
                <a:spcPct val="0"/>
              </a:spcAft>
              <a:buClr>
                <a:schemeClr val="dk1"/>
              </a:buClr>
              <a:buSzPts val="1100"/>
              <a:buFont typeface="Arial" panose="020B0604020202020204" pitchFamily="34" charset="0"/>
              <a:buChar char="•"/>
            </a:pPr>
            <a:r>
              <a:rPr lang="en-US" sz="2200">
                <a:solidFill>
                  <a:srgbClr val="3F3F3F"/>
                </a:solidFill>
                <a:latin typeface="Open Sans"/>
                <a:ea typeface="Open Sans"/>
                <a:cs typeface="Open Sans"/>
              </a:rPr>
              <a:t>Non-compliance can result in fines, legal consequences, and reputational damage.</a:t>
            </a:r>
          </a:p>
          <a:p>
            <a:pPr marL="342900" lvl="0" indent="-342900">
              <a:lnSpc>
                <a:spcPct val="114000"/>
              </a:lnSpc>
              <a:spcBef>
                <a:spcPts val="1000"/>
              </a:spcBef>
              <a:spcAft>
                <a:spcPct val="0"/>
              </a:spcAft>
              <a:buClr>
                <a:schemeClr val="dk1"/>
              </a:buClr>
              <a:buSzPts val="1100"/>
              <a:buFont typeface="Arial" panose="020B0604020202020204" pitchFamily="34" charset="0"/>
              <a:buChar char="•"/>
            </a:pPr>
            <a:r>
              <a:rPr lang="en-US" sz="2200">
                <a:solidFill>
                  <a:srgbClr val="3F3F3F"/>
                </a:solidFill>
                <a:latin typeface="Open Sans"/>
                <a:ea typeface="Open Sans"/>
                <a:cs typeface="Open Sans"/>
              </a:rPr>
              <a:t>Adherence to legal and regulatory requirements is non-negotiable; security and compliance go hand in hand.</a:t>
            </a:r>
          </a:p>
          <a:p>
            <a:pPr marL="342900" lvl="0" indent="-342900">
              <a:lnSpc>
                <a:spcPct val="114000"/>
              </a:lnSpc>
              <a:spcBef>
                <a:spcPts val="1000"/>
              </a:spcBef>
              <a:spcAft>
                <a:spcPct val="0"/>
              </a:spcAft>
              <a:buClr>
                <a:schemeClr val="dk1"/>
              </a:buClr>
              <a:buSzPts val="1100"/>
              <a:buFont typeface="Arial" panose="020B0604020202020204" pitchFamily="34" charset="0"/>
              <a:buChar char="•"/>
            </a:pPr>
            <a:r>
              <a:rPr lang="en-US" sz="2200">
                <a:solidFill>
                  <a:srgbClr val="3F3F3F"/>
                </a:solidFill>
                <a:latin typeface="Open Sans"/>
                <a:ea typeface="Open Sans"/>
                <a:cs typeface="Open Sans"/>
              </a:rPr>
              <a:t>Ensure acquired assets comply with data protection, privacy, and industry-specific regulations.</a:t>
            </a:r>
          </a:p>
        </p:txBody>
      </p:sp>
      <p:grpSp>
        <p:nvGrpSpPr>
          <p:cNvPr id="13" name="Google Shape;1798;ge8823af385_0_64">
            <a:extLst>
              <a:ext uri="{FF2B5EF4-FFF2-40B4-BE49-F238E27FC236}">
                <a16:creationId xmlns:a16="http://schemas.microsoft.com/office/drawing/2014/main" id="{203F2BB9-6186-B874-AF77-0EF29D176B75}"/>
              </a:ext>
            </a:extLst>
          </p:cNvPr>
          <p:cNvGrpSpPr/>
          <p:nvPr/>
        </p:nvGrpSpPr>
        <p:grpSpPr>
          <a:xfrm>
            <a:off x="883920" y="1924091"/>
            <a:ext cx="4267200" cy="6434310"/>
            <a:chOff x="2469700" y="3980100"/>
            <a:chExt cx="3510600" cy="3955381"/>
          </a:xfrm>
        </p:grpSpPr>
        <p:sp>
          <p:nvSpPr>
            <p:cNvPr id="14" name="Google Shape;1799;ge8823af385_0_64">
              <a:extLst>
                <a:ext uri="{FF2B5EF4-FFF2-40B4-BE49-F238E27FC236}">
                  <a16:creationId xmlns:a16="http://schemas.microsoft.com/office/drawing/2014/main" id="{EB39A3B3-B116-E091-EA5F-F18C3DA90B45}"/>
                </a:ext>
              </a:extLst>
            </p:cNvPr>
            <p:cNvSpPr/>
            <p:nvPr/>
          </p:nvSpPr>
          <p:spPr>
            <a:xfrm>
              <a:off x="2469700" y="39801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Change management</a:t>
              </a:r>
            </a:p>
          </p:txBody>
        </p:sp>
        <p:sp>
          <p:nvSpPr>
            <p:cNvPr id="15" name="Google Shape;1800;ge8823af385_0_64">
              <a:extLst>
                <a:ext uri="{FF2B5EF4-FFF2-40B4-BE49-F238E27FC236}">
                  <a16:creationId xmlns:a16="http://schemas.microsoft.com/office/drawing/2014/main" id="{48D43400-AD4D-107C-48D2-BE7F6F00CD56}"/>
                </a:ext>
              </a:extLst>
            </p:cNvPr>
            <p:cNvSpPr/>
            <p:nvPr/>
          </p:nvSpPr>
          <p:spPr>
            <a:xfrm>
              <a:off x="2469700" y="47760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Vendor selection</a:t>
              </a:r>
            </a:p>
          </p:txBody>
        </p:sp>
        <p:sp>
          <p:nvSpPr>
            <p:cNvPr id="17" name="Google Shape;1802;ge8823af385_0_64">
              <a:extLst>
                <a:ext uri="{FF2B5EF4-FFF2-40B4-BE49-F238E27FC236}">
                  <a16:creationId xmlns:a16="http://schemas.microsoft.com/office/drawing/2014/main" id="{00E40EFB-E5F2-9193-489B-7A66A422F720}"/>
                </a:ext>
              </a:extLst>
            </p:cNvPr>
            <p:cNvSpPr/>
            <p:nvPr/>
          </p:nvSpPr>
          <p:spPr>
            <a:xfrm>
              <a:off x="2469700" y="7139581"/>
              <a:ext cx="3510600" cy="795900"/>
            </a:xfrm>
            <a:prstGeom prst="roundRect">
              <a:avLst>
                <a:gd name="adj" fmla="val 16667"/>
              </a:avLst>
            </a:prstGeom>
            <a:solidFill>
              <a:srgbClr val="F9DEC9"/>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b="1">
                  <a:solidFill>
                    <a:srgbClr val="3F3F3F"/>
                  </a:solidFill>
                  <a:latin typeface="Open Sans"/>
                  <a:ea typeface="Open Sans"/>
                  <a:cs typeface="Open Sans"/>
                  <a:sym typeface="Open Sans"/>
                </a:rPr>
                <a:t>Compliance requirement</a:t>
              </a:r>
            </a:p>
          </p:txBody>
        </p:sp>
        <p:sp>
          <p:nvSpPr>
            <p:cNvPr id="18" name="Google Shape;1803;ge8823af385_0_64">
              <a:extLst>
                <a:ext uri="{FF2B5EF4-FFF2-40B4-BE49-F238E27FC236}">
                  <a16:creationId xmlns:a16="http://schemas.microsoft.com/office/drawing/2014/main" id="{7E16DF32-1369-20E6-0BE2-309B0E8157EE}"/>
                </a:ext>
              </a:extLst>
            </p:cNvPr>
            <p:cNvSpPr/>
            <p:nvPr/>
          </p:nvSpPr>
          <p:spPr>
            <a:xfrm>
              <a:off x="2469700" y="6351725"/>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Risk assessment</a:t>
              </a:r>
            </a:p>
          </p:txBody>
        </p:sp>
        <p:sp>
          <p:nvSpPr>
            <p:cNvPr id="19" name="Google Shape;1804;ge8823af385_0_64">
              <a:extLst>
                <a:ext uri="{FF2B5EF4-FFF2-40B4-BE49-F238E27FC236}">
                  <a16:creationId xmlns:a16="http://schemas.microsoft.com/office/drawing/2014/main" id="{BE5C8DD3-2452-8971-1387-D78C672322BB}"/>
                </a:ext>
              </a:extLst>
            </p:cNvPr>
            <p:cNvSpPr/>
            <p:nvPr/>
          </p:nvSpPr>
          <p:spPr>
            <a:xfrm>
              <a:off x="2469700" y="5555813"/>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Total cost of ownership</a:t>
              </a:r>
            </a:p>
          </p:txBody>
        </p:sp>
      </p:grpSp>
      <p:sp>
        <p:nvSpPr>
          <p:cNvPr id="6" name="Google Shape;443;p67">
            <a:extLst>
              <a:ext uri="{FF2B5EF4-FFF2-40B4-BE49-F238E27FC236}">
                <a16:creationId xmlns:a16="http://schemas.microsoft.com/office/drawing/2014/main" id="{5E8FC87D-461C-D28A-2DEF-B45E45D1FFB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Factors to Consider During Acquisition/Procurement Process</a:t>
            </a:r>
            <a:endParaRPr>
              <a:latin typeface="Open Sans"/>
              <a:ea typeface="Open Sans"/>
              <a:cs typeface="Open Sans"/>
              <a:sym typeface="Open Sans"/>
            </a:endParaRPr>
          </a:p>
        </p:txBody>
      </p:sp>
      <p:sp>
        <p:nvSpPr>
          <p:cNvPr id="7" name="Brandline_LVC">
            <a:extLst>
              <a:ext uri="{FF2B5EF4-FFF2-40B4-BE49-F238E27FC236}">
                <a16:creationId xmlns:a16="http://schemas.microsoft.com/office/drawing/2014/main" id="{098B063A-7691-909C-1CF1-9DF057A946E5}"/>
              </a:ext>
            </a:extLst>
          </p:cNvPr>
          <p:cNvSpPr/>
          <p:nvPr/>
        </p:nvSpPr>
        <p:spPr>
          <a:xfrm>
            <a:off x="1422400" y="816324"/>
            <a:ext cx="13422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87215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Assignment</a:t>
            </a:r>
            <a:r>
              <a:rPr lang="en-US"/>
              <a:t>/Ownership</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922EF115-9EA2-1BDE-3945-83D9A6A37046}"/>
              </a:ext>
            </a:extLst>
          </p:cNvPr>
          <p:cNvSpPr/>
          <p:nvPr/>
        </p:nvSpPr>
        <p:spPr>
          <a:xfrm>
            <a:off x="5524500" y="816352"/>
            <a:ext cx="52130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582;ge961dd843d_0_334">
            <a:extLst>
              <a:ext uri="{FF2B5EF4-FFF2-40B4-BE49-F238E27FC236}">
                <a16:creationId xmlns:a16="http://schemas.microsoft.com/office/drawing/2014/main" id="{831B0179-5AD5-F0E8-3D19-7F9F53D66D19}"/>
              </a:ext>
            </a:extLst>
          </p:cNvPr>
          <p:cNvSpPr/>
          <p:nvPr/>
        </p:nvSpPr>
        <p:spPr>
          <a:xfrm>
            <a:off x="1661294" y="2284467"/>
            <a:ext cx="7632699" cy="4677624"/>
          </a:xfrm>
          <a:prstGeom prst="roundRect">
            <a:avLst>
              <a:gd name="adj" fmla="val 574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Each asset procured or developed should be accounted for and allocated to a data owner.</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Ownership designates the individual or department responsible for an asset from acquisition to decommissioning.</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Establishing ownership ensures responsibility and accountability, impacting the organization’s overall security posture.</a:t>
            </a:r>
            <a:endParaRPr lang="en-US" sz="2200">
              <a:solidFill>
                <a:srgbClr val="3F3F3F"/>
              </a:solidFill>
              <a:latin typeface="Open Sans"/>
              <a:ea typeface="Open Sans"/>
              <a:cs typeface="Open Sans"/>
            </a:endParaRPr>
          </a:p>
        </p:txBody>
      </p:sp>
      <p:sp>
        <p:nvSpPr>
          <p:cNvPr id="9" name="TextBox 8">
            <a:extLst>
              <a:ext uri="{FF2B5EF4-FFF2-40B4-BE49-F238E27FC236}">
                <a16:creationId xmlns:a16="http://schemas.microsoft.com/office/drawing/2014/main" id="{8EE31047-374C-6BFB-01A8-AD561893E85A}"/>
              </a:ext>
            </a:extLst>
          </p:cNvPr>
          <p:cNvSpPr txBox="1"/>
          <p:nvPr/>
        </p:nvSpPr>
        <p:spPr>
          <a:xfrm>
            <a:off x="1799904" y="1331913"/>
            <a:ext cx="12548833"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Proper assignment and ownership of assets are crucial for effective asset management.</a:t>
            </a:r>
          </a:p>
        </p:txBody>
      </p:sp>
      <p:pic>
        <p:nvPicPr>
          <p:cNvPr id="10" name="Picture 9">
            <a:extLst>
              <a:ext uri="{FF2B5EF4-FFF2-40B4-BE49-F238E27FC236}">
                <a16:creationId xmlns:a16="http://schemas.microsoft.com/office/drawing/2014/main" id="{E26A0F0D-0977-530B-667B-6418A19A582E}"/>
              </a:ext>
            </a:extLst>
          </p:cNvPr>
          <p:cNvPicPr>
            <a:picLocks noChangeAspect="1"/>
          </p:cNvPicPr>
          <p:nvPr/>
        </p:nvPicPr>
        <p:blipFill>
          <a:blip r:embed="rId3"/>
          <a:stretch>
            <a:fillRect/>
          </a:stretch>
        </p:blipFill>
        <p:spPr>
          <a:xfrm>
            <a:off x="10178168" y="2791522"/>
            <a:ext cx="4170569" cy="4170569"/>
          </a:xfrm>
          <a:prstGeom prst="rect">
            <a:avLst/>
          </a:prstGeom>
        </p:spPr>
      </p:pic>
    </p:spTree>
    <p:extLst>
      <p:ext uri="{BB962C8B-B14F-4D97-AF65-F5344CB8AC3E}">
        <p14:creationId xmlns:p14="http://schemas.microsoft.com/office/powerpoint/2010/main" val="32218545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sp>
        <p:nvSpPr>
          <p:cNvPr id="41" name="Google Shape;4415;p175">
            <a:extLst>
              <a:ext uri="{FF2B5EF4-FFF2-40B4-BE49-F238E27FC236}">
                <a16:creationId xmlns:a16="http://schemas.microsoft.com/office/drawing/2014/main" id="{CDB0EA69-5975-438D-B804-38DCCB34815B}"/>
              </a:ext>
            </a:extLst>
          </p:cNvPr>
          <p:cNvSpPr/>
          <p:nvPr/>
        </p:nvSpPr>
        <p:spPr>
          <a:xfrm>
            <a:off x="1986173" y="2103120"/>
            <a:ext cx="4420238" cy="2647702"/>
          </a:xfrm>
          <a:prstGeom prst="rect">
            <a:avLst/>
          </a:prstGeom>
          <a:solidFill>
            <a:schemeClr val="bg1"/>
          </a:solidFill>
          <a:ln>
            <a:noFill/>
          </a:ln>
        </p:spPr>
        <p:txBody>
          <a:bodyPr spcFirstLastPara="1" wrap="square" lIns="91425" tIns="45700" rIns="91425" bIns="45700" anchor="ctr" anchorCtr="0">
            <a:noAutofit/>
          </a:bodyPr>
          <a:lstStyle/>
          <a:p>
            <a:pPr algn="ctr">
              <a:buSzPts val="2000"/>
            </a:pPr>
            <a:r>
              <a:rPr lang="en-US" sz="2200" b="1">
                <a:solidFill>
                  <a:srgbClr val="3F3F3F"/>
                </a:solidFill>
                <a:latin typeface="Open Sans"/>
                <a:ea typeface="Open Sans"/>
                <a:cs typeface="Open Sans"/>
              </a:rPr>
              <a:t>Asset register</a:t>
            </a:r>
            <a:r>
              <a:rPr lang="en-US" sz="2200">
                <a:solidFill>
                  <a:srgbClr val="3F3F3F"/>
                </a:solidFill>
                <a:latin typeface="Open Sans"/>
                <a:ea typeface="Open Sans"/>
                <a:cs typeface="Open Sans"/>
              </a:rPr>
              <a:t>: </a:t>
            </a:r>
          </a:p>
          <a:p>
            <a:pPr algn="ctr">
              <a:buSzPts val="2000"/>
            </a:pPr>
            <a:endParaRPr lang="en-US" sz="2200">
              <a:solidFill>
                <a:srgbClr val="3F3F3F"/>
              </a:solidFill>
              <a:latin typeface="Open Sans"/>
              <a:ea typeface="Open Sans"/>
              <a:cs typeface="Open Sans"/>
            </a:endParaRPr>
          </a:p>
          <a:p>
            <a:pPr algn="ctr">
              <a:buSzPts val="2000"/>
            </a:pPr>
            <a:r>
              <a:rPr lang="en-US" sz="2200">
                <a:solidFill>
                  <a:srgbClr val="3F3F3F"/>
                </a:solidFill>
                <a:latin typeface="Open Sans"/>
                <a:ea typeface="Open Sans"/>
                <a:cs typeface="Open Sans"/>
              </a:rPr>
              <a:t>A comprehensive record of an organization’s assets, including details such as location, value, and ownership</a:t>
            </a:r>
          </a:p>
        </p:txBody>
      </p:sp>
      <p:cxnSp>
        <p:nvCxnSpPr>
          <p:cNvPr id="4386" name="Google Shape;4386;p175"/>
          <p:cNvCxnSpPr/>
          <p:nvPr/>
        </p:nvCxnSpPr>
        <p:spPr>
          <a:xfrm>
            <a:off x="8043862" y="6616190"/>
            <a:ext cx="0" cy="0"/>
          </a:xfrm>
          <a:prstGeom prst="straightConnector1">
            <a:avLst/>
          </a:prstGeom>
          <a:noFill/>
          <a:ln w="98425" cap="flat" cmpd="sng">
            <a:solidFill>
              <a:srgbClr val="01ABD0"/>
            </a:solidFill>
            <a:prstDash val="solid"/>
            <a:miter lim="800000"/>
            <a:headEnd type="none" w="med" len="med"/>
            <a:tailEnd type="none" w="med" len="med"/>
          </a:ln>
        </p:spPr>
      </p:cxnSp>
      <p:sp>
        <p:nvSpPr>
          <p:cNvPr id="4416" name="Google Shape;4416;p175"/>
          <p:cNvSpPr txBox="1">
            <a:spLocks noGrp="1"/>
          </p:cNvSpPr>
          <p:nvPr>
            <p:ph type="title"/>
          </p:nvPr>
        </p:nvSpPr>
        <p:spPr>
          <a:xfrm>
            <a:off x="-10160" y="31522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Activities Flowing Out of Ownership/Assignment Process</a:t>
            </a:r>
            <a:endParaRPr/>
          </a:p>
        </p:txBody>
      </p:sp>
      <p:sp>
        <p:nvSpPr>
          <p:cNvPr id="42" name="Google Shape;4395;p175">
            <a:extLst>
              <a:ext uri="{FF2B5EF4-FFF2-40B4-BE49-F238E27FC236}">
                <a16:creationId xmlns:a16="http://schemas.microsoft.com/office/drawing/2014/main" id="{63C3561F-FC1F-4E55-B3C6-9674D7A023B1}"/>
              </a:ext>
            </a:extLst>
          </p:cNvPr>
          <p:cNvSpPr/>
          <p:nvPr/>
        </p:nvSpPr>
        <p:spPr>
          <a:xfrm>
            <a:off x="10219228" y="2391430"/>
            <a:ext cx="3846056" cy="1935479"/>
          </a:xfrm>
          <a:prstGeom prst="rect">
            <a:avLst/>
          </a:prstGeom>
          <a:solidFill>
            <a:schemeClr val="bg1"/>
          </a:solidFill>
          <a:ln>
            <a:noFill/>
          </a:ln>
        </p:spPr>
        <p:txBody>
          <a:bodyPr spcFirstLastPara="1" wrap="square" lIns="91425" tIns="45700" rIns="91425" bIns="45700" anchor="ctr" anchorCtr="0">
            <a:noAutofit/>
          </a:bodyPr>
          <a:lstStyle/>
          <a:p>
            <a:pPr algn="ctr"/>
            <a:r>
              <a:rPr lang="en-US" sz="2200" b="1">
                <a:solidFill>
                  <a:srgbClr val="3F3F3F"/>
                </a:solidFill>
                <a:latin typeface="Open Sans"/>
                <a:ea typeface="Open Sans"/>
                <a:cs typeface="Open Sans"/>
              </a:rPr>
              <a:t>Standard naming convention</a:t>
            </a:r>
            <a:endParaRPr lang="en-US" sz="2200">
              <a:solidFill>
                <a:srgbClr val="3F3F3F"/>
              </a:solidFill>
              <a:latin typeface="Open Sans"/>
              <a:ea typeface="Open Sans"/>
              <a:cs typeface="Open Sans"/>
            </a:endParaRPr>
          </a:p>
          <a:p>
            <a:pPr algn="ctr"/>
            <a:endParaRPr lang="en-US" sz="2200">
              <a:solidFill>
                <a:srgbClr val="3F3F3F"/>
              </a:solidFill>
              <a:latin typeface="Open Sans"/>
              <a:ea typeface="Open Sans"/>
              <a:cs typeface="Open Sans"/>
            </a:endParaRPr>
          </a:p>
          <a:p>
            <a:pPr algn="ctr"/>
            <a:r>
              <a:rPr lang="en-US" sz="2200">
                <a:solidFill>
                  <a:srgbClr val="3F3F3F"/>
                </a:solidFill>
                <a:latin typeface="Open Sans"/>
                <a:ea typeface="Open Sans"/>
                <a:cs typeface="Open Sans"/>
              </a:rPr>
              <a:t>Required to distinguish between different assets</a:t>
            </a:r>
          </a:p>
        </p:txBody>
      </p:sp>
      <p:sp>
        <p:nvSpPr>
          <p:cNvPr id="48" name="Google Shape;4387;p175">
            <a:extLst>
              <a:ext uri="{FF2B5EF4-FFF2-40B4-BE49-F238E27FC236}">
                <a16:creationId xmlns:a16="http://schemas.microsoft.com/office/drawing/2014/main" id="{D1980639-CFF4-4EA2-8A73-0D6DA637BAB4}"/>
              </a:ext>
            </a:extLst>
          </p:cNvPr>
          <p:cNvSpPr/>
          <p:nvPr/>
        </p:nvSpPr>
        <p:spPr>
          <a:xfrm>
            <a:off x="9892628" y="6077266"/>
            <a:ext cx="4857084" cy="1214208"/>
          </a:xfrm>
          <a:prstGeom prst="rect">
            <a:avLst/>
          </a:prstGeom>
          <a:solidFill>
            <a:schemeClr val="bg1"/>
          </a:solidFill>
          <a:ln>
            <a:noFill/>
          </a:ln>
        </p:spPr>
        <p:txBody>
          <a:bodyPr spcFirstLastPara="1" wrap="square" lIns="91425" tIns="45700" rIns="91425" bIns="45700" anchor="ctr" anchorCtr="0">
            <a:noAutofit/>
          </a:bodyPr>
          <a:lstStyle/>
          <a:p>
            <a:pPr algn="ctr">
              <a:buSzPts val="2000"/>
            </a:pPr>
            <a:endParaRPr lang="en-US" sz="2200" b="1">
              <a:solidFill>
                <a:srgbClr val="3F3F3F"/>
              </a:solidFill>
              <a:latin typeface="Open Sans"/>
              <a:ea typeface="Open Sans"/>
              <a:cs typeface="Open Sans"/>
            </a:endParaRPr>
          </a:p>
          <a:p>
            <a:pPr algn="ctr">
              <a:buSzPts val="2000"/>
            </a:pPr>
            <a:endParaRPr lang="en-US" sz="2200" b="1">
              <a:solidFill>
                <a:srgbClr val="3F3F3F"/>
              </a:solidFill>
              <a:latin typeface="Open Sans"/>
              <a:ea typeface="Open Sans"/>
              <a:cs typeface="Open Sans"/>
            </a:endParaRPr>
          </a:p>
          <a:p>
            <a:pPr algn="ctr">
              <a:buSzPts val="2000"/>
            </a:pPr>
            <a:endParaRPr lang="en-US" sz="2200" b="1">
              <a:solidFill>
                <a:srgbClr val="3F3F3F"/>
              </a:solidFill>
              <a:latin typeface="Open Sans"/>
              <a:ea typeface="Open Sans"/>
              <a:cs typeface="Open Sans"/>
            </a:endParaRPr>
          </a:p>
          <a:p>
            <a:pPr algn="ctr">
              <a:buSzPts val="2000"/>
            </a:pPr>
            <a:endParaRPr lang="en-US" sz="2200" b="1">
              <a:solidFill>
                <a:srgbClr val="3F3F3F"/>
              </a:solidFill>
              <a:latin typeface="Open Sans"/>
              <a:ea typeface="Open Sans"/>
              <a:cs typeface="Open Sans"/>
            </a:endParaRPr>
          </a:p>
          <a:p>
            <a:pPr algn="ctr">
              <a:buSzPts val="2000"/>
            </a:pPr>
            <a:r>
              <a:rPr lang="en-US" sz="2200" b="1">
                <a:solidFill>
                  <a:srgbClr val="3F3F3F"/>
                </a:solidFill>
                <a:latin typeface="Open Sans"/>
                <a:ea typeface="Open Sans"/>
                <a:cs typeface="Open Sans"/>
              </a:rPr>
              <a:t>Asset classification</a:t>
            </a:r>
            <a:r>
              <a:rPr lang="en-US" sz="2200">
                <a:solidFill>
                  <a:srgbClr val="3F3F3F"/>
                </a:solidFill>
                <a:latin typeface="Open Sans"/>
                <a:ea typeface="Open Sans"/>
                <a:cs typeface="Open Sans"/>
              </a:rPr>
              <a:t>: </a:t>
            </a:r>
          </a:p>
          <a:p>
            <a:pPr algn="ctr">
              <a:buSzPts val="2000"/>
            </a:pPr>
            <a:endParaRPr lang="en-US" sz="2200">
              <a:solidFill>
                <a:srgbClr val="3F3F3F"/>
              </a:solidFill>
              <a:latin typeface="Open Sans"/>
              <a:ea typeface="Open Sans"/>
              <a:cs typeface="Open Sans"/>
            </a:endParaRPr>
          </a:p>
          <a:p>
            <a:pPr algn="ctr">
              <a:buSzPts val="2000"/>
            </a:pPr>
            <a:r>
              <a:rPr lang="en-US" sz="2200">
                <a:solidFill>
                  <a:srgbClr val="3F3F3F"/>
                </a:solidFill>
                <a:latin typeface="Open Sans"/>
                <a:ea typeface="Open Sans"/>
                <a:cs typeface="Open Sans"/>
              </a:rPr>
              <a:t> Involves categorizing assets into critical, essential, and non-essential, ensuring appropriate support based on asset value and sensitivity</a:t>
            </a:r>
          </a:p>
          <a:p>
            <a:pPr algn="ctr">
              <a:buSzPts val="2000"/>
            </a:pPr>
            <a:endParaRPr lang="en-US" sz="2200">
              <a:solidFill>
                <a:srgbClr val="3F3F3F"/>
              </a:solidFill>
              <a:latin typeface="Open Sans"/>
              <a:ea typeface="Open Sans"/>
              <a:cs typeface="Open Sans"/>
            </a:endParaRPr>
          </a:p>
        </p:txBody>
      </p:sp>
      <p:sp>
        <p:nvSpPr>
          <p:cNvPr id="59" name="Google Shape;4408;p175">
            <a:extLst>
              <a:ext uri="{FF2B5EF4-FFF2-40B4-BE49-F238E27FC236}">
                <a16:creationId xmlns:a16="http://schemas.microsoft.com/office/drawing/2014/main" id="{CB66A8C4-20C0-49FE-87D8-176D9CBAF2FC}"/>
              </a:ext>
            </a:extLst>
          </p:cNvPr>
          <p:cNvSpPr/>
          <p:nvPr/>
        </p:nvSpPr>
        <p:spPr>
          <a:xfrm>
            <a:off x="1857416" y="5636659"/>
            <a:ext cx="4555931" cy="264770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a:solidFill>
                  <a:srgbClr val="3F3F3F"/>
                </a:solidFill>
                <a:latin typeface="Open Sans"/>
                <a:ea typeface="Open Sans"/>
                <a:cs typeface="Open Sans"/>
              </a:rPr>
              <a:t>Ownership</a:t>
            </a:r>
            <a:r>
              <a:rPr lang="en-US" sz="2200">
                <a:solidFill>
                  <a:srgbClr val="3F3F3F"/>
                </a:solidFill>
                <a:latin typeface="Open Sans"/>
                <a:ea typeface="Open Sans"/>
                <a:cs typeface="Open Sans"/>
              </a:rPr>
              <a:t>: </a:t>
            </a:r>
          </a:p>
          <a:p>
            <a:pPr marL="0" marR="0" lvl="0" indent="0" algn="ctr" rtl="0">
              <a:lnSpc>
                <a:spcPct val="100000"/>
              </a:lnSpc>
              <a:spcBef>
                <a:spcPts val="0"/>
              </a:spcBef>
              <a:spcAft>
                <a:spcPts val="0"/>
              </a:spcAft>
              <a:buClr>
                <a:srgbClr val="000000"/>
              </a:buClr>
              <a:buSzPts val="2000"/>
              <a:buFont typeface="Arial"/>
              <a:buNone/>
            </a:pPr>
            <a:endParaRPr lang="en-US" sz="2200">
              <a:solidFill>
                <a:srgbClr val="3F3F3F"/>
              </a:solidFill>
              <a:latin typeface="Open Sans"/>
              <a:ea typeface="Open Sans"/>
              <a:cs typeface="Open Sans"/>
            </a:endParaRPr>
          </a:p>
          <a:p>
            <a:pPr marL="0" marR="0" lvl="0" indent="0" algn="ctr" rtl="0">
              <a:lnSpc>
                <a:spcPct val="100000"/>
              </a:lnSpc>
              <a:spcBef>
                <a:spcPts val="0"/>
              </a:spcBef>
              <a:spcAft>
                <a:spcPts val="0"/>
              </a:spcAft>
              <a:buClr>
                <a:srgbClr val="000000"/>
              </a:buClr>
              <a:buSzPts val="2000"/>
              <a:buFont typeface="Arial"/>
              <a:buNone/>
            </a:pPr>
            <a:r>
              <a:rPr lang="en-US" sz="2200">
                <a:solidFill>
                  <a:srgbClr val="3F3F3F"/>
                </a:solidFill>
                <a:latin typeface="Open Sans"/>
                <a:ea typeface="Open Sans"/>
                <a:cs typeface="Open Sans"/>
              </a:rPr>
              <a:t> Ensures accountability by assigning specific owners to assets, making it easier to enforce accountability for their condition and usage</a:t>
            </a:r>
          </a:p>
        </p:txBody>
      </p:sp>
      <p:grpSp>
        <p:nvGrpSpPr>
          <p:cNvPr id="2" name="Group 1">
            <a:extLst>
              <a:ext uri="{FF2B5EF4-FFF2-40B4-BE49-F238E27FC236}">
                <a16:creationId xmlns:a16="http://schemas.microsoft.com/office/drawing/2014/main" id="{2022BDC6-826F-4278-84A1-A40603AE1069}"/>
              </a:ext>
            </a:extLst>
          </p:cNvPr>
          <p:cNvGrpSpPr/>
          <p:nvPr/>
        </p:nvGrpSpPr>
        <p:grpSpPr>
          <a:xfrm>
            <a:off x="6680016" y="3230880"/>
            <a:ext cx="934162" cy="3663607"/>
            <a:chOff x="6680016" y="3456708"/>
            <a:chExt cx="934162" cy="2905499"/>
          </a:xfrm>
        </p:grpSpPr>
        <p:grpSp>
          <p:nvGrpSpPr>
            <p:cNvPr id="38" name="Google Shape;4411;p175">
              <a:extLst>
                <a:ext uri="{FF2B5EF4-FFF2-40B4-BE49-F238E27FC236}">
                  <a16:creationId xmlns:a16="http://schemas.microsoft.com/office/drawing/2014/main" id="{582CBC19-A642-4E26-AAC2-9C994F2F9063}"/>
                </a:ext>
              </a:extLst>
            </p:cNvPr>
            <p:cNvGrpSpPr/>
            <p:nvPr/>
          </p:nvGrpSpPr>
          <p:grpSpPr>
            <a:xfrm>
              <a:off x="6680016" y="3456708"/>
              <a:ext cx="934162" cy="655149"/>
              <a:chOff x="6038817" y="3178754"/>
              <a:chExt cx="1184256" cy="830545"/>
            </a:xfrm>
          </p:grpSpPr>
          <p:cxnSp>
            <p:nvCxnSpPr>
              <p:cNvPr id="39" name="Google Shape;4412;p175">
                <a:extLst>
                  <a:ext uri="{FF2B5EF4-FFF2-40B4-BE49-F238E27FC236}">
                    <a16:creationId xmlns:a16="http://schemas.microsoft.com/office/drawing/2014/main" id="{2792883B-6F76-451C-AEED-EBDEA1124939}"/>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40" name="Google Shape;4413;p175">
                <a:extLst>
                  <a:ext uri="{FF2B5EF4-FFF2-40B4-BE49-F238E27FC236}">
                    <a16:creationId xmlns:a16="http://schemas.microsoft.com/office/drawing/2014/main" id="{3261B7D1-9B27-468A-8656-89D64BCD03F7}"/>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nvGrpSpPr>
            <p:cNvPr id="60" name="Google Shape;4411;p175">
              <a:extLst>
                <a:ext uri="{FF2B5EF4-FFF2-40B4-BE49-F238E27FC236}">
                  <a16:creationId xmlns:a16="http://schemas.microsoft.com/office/drawing/2014/main" id="{77FE9C72-1455-4206-AB7F-77A0405D2F7A}"/>
                </a:ext>
              </a:extLst>
            </p:cNvPr>
            <p:cNvGrpSpPr/>
            <p:nvPr/>
          </p:nvGrpSpPr>
          <p:grpSpPr>
            <a:xfrm flipV="1">
              <a:off x="6680016" y="5707058"/>
              <a:ext cx="934162" cy="655149"/>
              <a:chOff x="6038817" y="3178754"/>
              <a:chExt cx="1184256" cy="830545"/>
            </a:xfrm>
          </p:grpSpPr>
          <p:cxnSp>
            <p:nvCxnSpPr>
              <p:cNvPr id="61" name="Google Shape;4412;p175">
                <a:extLst>
                  <a:ext uri="{FF2B5EF4-FFF2-40B4-BE49-F238E27FC236}">
                    <a16:creationId xmlns:a16="http://schemas.microsoft.com/office/drawing/2014/main" id="{625BE7E2-A6E7-4605-BC3A-A2B1F377D7EA}"/>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62" name="Google Shape;4413;p175">
                <a:extLst>
                  <a:ext uri="{FF2B5EF4-FFF2-40B4-BE49-F238E27FC236}">
                    <a16:creationId xmlns:a16="http://schemas.microsoft.com/office/drawing/2014/main" id="{2735EDFB-6EED-4D9F-82E5-FE847EEEA753}"/>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grpSp>
        <p:nvGrpSpPr>
          <p:cNvPr id="65" name="Group 64">
            <a:extLst>
              <a:ext uri="{FF2B5EF4-FFF2-40B4-BE49-F238E27FC236}">
                <a16:creationId xmlns:a16="http://schemas.microsoft.com/office/drawing/2014/main" id="{93587D1A-6976-4E82-AC2B-D7F78B093524}"/>
              </a:ext>
            </a:extLst>
          </p:cNvPr>
          <p:cNvGrpSpPr/>
          <p:nvPr/>
        </p:nvGrpSpPr>
        <p:grpSpPr>
          <a:xfrm flipH="1">
            <a:off x="8731571" y="3230880"/>
            <a:ext cx="934162" cy="3663607"/>
            <a:chOff x="6680016" y="3456708"/>
            <a:chExt cx="934162" cy="2905499"/>
          </a:xfrm>
        </p:grpSpPr>
        <p:grpSp>
          <p:nvGrpSpPr>
            <p:cNvPr id="66" name="Google Shape;4411;p175">
              <a:extLst>
                <a:ext uri="{FF2B5EF4-FFF2-40B4-BE49-F238E27FC236}">
                  <a16:creationId xmlns:a16="http://schemas.microsoft.com/office/drawing/2014/main" id="{00D2071D-DD17-469C-A2E7-7217CD6AEA56}"/>
                </a:ext>
              </a:extLst>
            </p:cNvPr>
            <p:cNvGrpSpPr/>
            <p:nvPr/>
          </p:nvGrpSpPr>
          <p:grpSpPr>
            <a:xfrm>
              <a:off x="6680016" y="3456708"/>
              <a:ext cx="934162" cy="655149"/>
              <a:chOff x="6038817" y="3178754"/>
              <a:chExt cx="1184256" cy="830545"/>
            </a:xfrm>
          </p:grpSpPr>
          <p:cxnSp>
            <p:nvCxnSpPr>
              <p:cNvPr id="70" name="Google Shape;4412;p175">
                <a:extLst>
                  <a:ext uri="{FF2B5EF4-FFF2-40B4-BE49-F238E27FC236}">
                    <a16:creationId xmlns:a16="http://schemas.microsoft.com/office/drawing/2014/main" id="{DE951498-D9A1-42CB-AD6E-4E0491EA82EE}"/>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71" name="Google Shape;4413;p175">
                <a:extLst>
                  <a:ext uri="{FF2B5EF4-FFF2-40B4-BE49-F238E27FC236}">
                    <a16:creationId xmlns:a16="http://schemas.microsoft.com/office/drawing/2014/main" id="{38683868-E48F-458C-8522-DF6196FFA610}"/>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nvGrpSpPr>
            <p:cNvPr id="67" name="Google Shape;4411;p175">
              <a:extLst>
                <a:ext uri="{FF2B5EF4-FFF2-40B4-BE49-F238E27FC236}">
                  <a16:creationId xmlns:a16="http://schemas.microsoft.com/office/drawing/2014/main" id="{F4DF3BF4-7DD7-41D6-B795-F67CACA094D2}"/>
                </a:ext>
              </a:extLst>
            </p:cNvPr>
            <p:cNvGrpSpPr/>
            <p:nvPr/>
          </p:nvGrpSpPr>
          <p:grpSpPr>
            <a:xfrm flipV="1">
              <a:off x="6680016" y="5707058"/>
              <a:ext cx="934162" cy="655149"/>
              <a:chOff x="6038817" y="3178754"/>
              <a:chExt cx="1184256" cy="830545"/>
            </a:xfrm>
          </p:grpSpPr>
          <p:cxnSp>
            <p:nvCxnSpPr>
              <p:cNvPr id="68" name="Google Shape;4412;p175">
                <a:extLst>
                  <a:ext uri="{FF2B5EF4-FFF2-40B4-BE49-F238E27FC236}">
                    <a16:creationId xmlns:a16="http://schemas.microsoft.com/office/drawing/2014/main" id="{5CF23A53-4887-4D0B-8853-4AFF5935F037}"/>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69" name="Google Shape;4413;p175">
                <a:extLst>
                  <a:ext uri="{FF2B5EF4-FFF2-40B4-BE49-F238E27FC236}">
                    <a16:creationId xmlns:a16="http://schemas.microsoft.com/office/drawing/2014/main" id="{2EAB4EE1-25F1-4183-BF9F-E514122F6B3F}"/>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pic>
        <p:nvPicPr>
          <p:cNvPr id="4" name="Picture 3">
            <a:extLst>
              <a:ext uri="{FF2B5EF4-FFF2-40B4-BE49-F238E27FC236}">
                <a16:creationId xmlns:a16="http://schemas.microsoft.com/office/drawing/2014/main" id="{A9087003-97B5-493D-462D-77477E8D9B55}"/>
              </a:ext>
            </a:extLst>
          </p:cNvPr>
          <p:cNvPicPr>
            <a:picLocks noChangeAspect="1"/>
          </p:cNvPicPr>
          <p:nvPr/>
        </p:nvPicPr>
        <p:blipFill>
          <a:blip r:embed="rId3"/>
          <a:stretch>
            <a:fillRect/>
          </a:stretch>
        </p:blipFill>
        <p:spPr>
          <a:xfrm>
            <a:off x="7213567" y="4162035"/>
            <a:ext cx="1870737" cy="1870737"/>
          </a:xfrm>
          <a:prstGeom prst="rect">
            <a:avLst/>
          </a:prstGeom>
        </p:spPr>
      </p:pic>
      <p:sp>
        <p:nvSpPr>
          <p:cNvPr id="5" name="Brandline_LVC">
            <a:extLst>
              <a:ext uri="{FF2B5EF4-FFF2-40B4-BE49-F238E27FC236}">
                <a16:creationId xmlns:a16="http://schemas.microsoft.com/office/drawing/2014/main" id="{44B61F45-1514-0D22-E981-A34F4FDBACDB}"/>
              </a:ext>
            </a:extLst>
          </p:cNvPr>
          <p:cNvSpPr/>
          <p:nvPr/>
        </p:nvSpPr>
        <p:spPr>
          <a:xfrm>
            <a:off x="1866900" y="901668"/>
            <a:ext cx="12537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604DFA5-9374-7818-4E03-546CDAE3100C}"/>
              </a:ext>
            </a:extLst>
          </p:cNvPr>
          <p:cNvSpPr txBox="1"/>
          <p:nvPr/>
        </p:nvSpPr>
        <p:spPr>
          <a:xfrm>
            <a:off x="1799904" y="1331913"/>
            <a:ext cx="12548833"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Proper ownership and assignment of assets lead to several critical activities:</a:t>
            </a:r>
          </a:p>
        </p:txBody>
      </p:sp>
    </p:spTree>
    <p:extLst>
      <p:ext uri="{BB962C8B-B14F-4D97-AF65-F5344CB8AC3E}">
        <p14:creationId xmlns:p14="http://schemas.microsoft.com/office/powerpoint/2010/main" val="4071594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tabLst>
                <a:tab pos="4124325" algn="l"/>
              </a:tabLst>
            </a:pPr>
            <a:r>
              <a:rPr lang="en-US">
                <a:latin typeface="Open Sans"/>
                <a:ea typeface="Open Sans"/>
                <a:cs typeface="Open Sans"/>
                <a:sym typeface="Open Sans"/>
              </a:rPr>
              <a:t>Monitoring/Asset Tracking</a:t>
            </a:r>
            <a:endParaRPr lang="en-IN">
              <a:latin typeface="Open Sans"/>
              <a:ea typeface="Open Sans"/>
              <a:cs typeface="Open Sans"/>
              <a:sym typeface="Open Sans"/>
            </a:endParaRPr>
          </a:p>
        </p:txBody>
      </p:sp>
      <p:sp>
        <p:nvSpPr>
          <p:cNvPr id="4" name="Brandline_LVC">
            <a:extLst>
              <a:ext uri="{FF2B5EF4-FFF2-40B4-BE49-F238E27FC236}">
                <a16:creationId xmlns:a16="http://schemas.microsoft.com/office/drawing/2014/main" id="{DB9D1952-DE65-057F-9A4D-38CFAB0EDEFA}"/>
              </a:ext>
            </a:extLst>
          </p:cNvPr>
          <p:cNvSpPr/>
          <p:nvPr/>
        </p:nvSpPr>
        <p:spPr>
          <a:xfrm>
            <a:off x="5194300" y="816352"/>
            <a:ext cx="58837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582;ge961dd843d_0_334">
            <a:extLst>
              <a:ext uri="{FF2B5EF4-FFF2-40B4-BE49-F238E27FC236}">
                <a16:creationId xmlns:a16="http://schemas.microsoft.com/office/drawing/2014/main" id="{985284DB-23E5-AA08-F7B2-5CBDCBA1E9D5}"/>
              </a:ext>
            </a:extLst>
          </p:cNvPr>
          <p:cNvSpPr/>
          <p:nvPr/>
        </p:nvSpPr>
        <p:spPr>
          <a:xfrm>
            <a:off x="1661294" y="2827358"/>
            <a:ext cx="7632699" cy="4186762"/>
          </a:xfrm>
          <a:prstGeom prst="roundRect">
            <a:avLst>
              <a:gd name="adj" fmla="val 574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Provides continuous visibility into the status, location, and condition of all assets within an organization</a:t>
            </a:r>
          </a:p>
          <a:p>
            <a:pPr marL="342900" lvl="0" indent="-342900">
              <a:lnSpc>
                <a:spcPct val="114000"/>
              </a:lnSpc>
              <a:buSzPts val="20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Ensures informed decisions related to security, budgeting, and overall operations</a:t>
            </a:r>
            <a:endParaRPr lang="en-US" sz="2200">
              <a:solidFill>
                <a:srgbClr val="3F3F3F"/>
              </a:solidFill>
              <a:latin typeface="Open Sans"/>
              <a:ea typeface="Open Sans"/>
              <a:cs typeface="Open Sans"/>
            </a:endParaRPr>
          </a:p>
        </p:txBody>
      </p:sp>
      <p:sp>
        <p:nvSpPr>
          <p:cNvPr id="6" name="TextBox 5">
            <a:extLst>
              <a:ext uri="{FF2B5EF4-FFF2-40B4-BE49-F238E27FC236}">
                <a16:creationId xmlns:a16="http://schemas.microsoft.com/office/drawing/2014/main" id="{3CEBCBC4-9111-00B7-E5C9-8EBE62C1C7DA}"/>
              </a:ext>
            </a:extLst>
          </p:cNvPr>
          <p:cNvSpPr txBox="1"/>
          <p:nvPr/>
        </p:nvSpPr>
        <p:spPr>
          <a:xfrm>
            <a:off x="1799904" y="1331913"/>
            <a:ext cx="12548833"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Monitoring and asset tracking are central pillars of effective asset management, vital for maintaining an organization’s cybersecurity hygiene:</a:t>
            </a:r>
          </a:p>
        </p:txBody>
      </p:sp>
      <p:pic>
        <p:nvPicPr>
          <p:cNvPr id="8" name="Picture 7">
            <a:extLst>
              <a:ext uri="{FF2B5EF4-FFF2-40B4-BE49-F238E27FC236}">
                <a16:creationId xmlns:a16="http://schemas.microsoft.com/office/drawing/2014/main" id="{6E04642D-80BB-4E5F-F2F2-92BDCA88EE88}"/>
              </a:ext>
            </a:extLst>
          </p:cNvPr>
          <p:cNvPicPr>
            <a:picLocks noChangeAspect="1"/>
          </p:cNvPicPr>
          <p:nvPr/>
        </p:nvPicPr>
        <p:blipFill>
          <a:blip r:embed="rId3"/>
          <a:stretch>
            <a:fillRect/>
          </a:stretch>
        </p:blipFill>
        <p:spPr>
          <a:xfrm>
            <a:off x="10486487" y="3159585"/>
            <a:ext cx="3705599" cy="3705599"/>
          </a:xfrm>
          <a:prstGeom prst="rect">
            <a:avLst/>
          </a:prstGeom>
        </p:spPr>
      </p:pic>
    </p:spTree>
    <p:extLst>
      <p:ext uri="{BB962C8B-B14F-4D97-AF65-F5344CB8AC3E}">
        <p14:creationId xmlns:p14="http://schemas.microsoft.com/office/powerpoint/2010/main" val="5167711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Activities flowing out of </a:t>
            </a:r>
            <a:r>
              <a:rPr lang="en-US">
                <a:latin typeface="Open Sans"/>
                <a:ea typeface="Open Sans"/>
                <a:cs typeface="Open Sans"/>
                <a:sym typeface="Open Sans"/>
              </a:rPr>
              <a:t>Monitoring/Asset Tracking</a:t>
            </a:r>
            <a:endParaRPr>
              <a:latin typeface="Open Sans"/>
              <a:ea typeface="Open Sans"/>
              <a:cs typeface="Open Sans"/>
              <a:sym typeface="Open Sans"/>
            </a:endParaRPr>
          </a:p>
        </p:txBody>
      </p:sp>
      <p:grpSp>
        <p:nvGrpSpPr>
          <p:cNvPr id="17" name="Group 16">
            <a:extLst>
              <a:ext uri="{FF2B5EF4-FFF2-40B4-BE49-F238E27FC236}">
                <a16:creationId xmlns:a16="http://schemas.microsoft.com/office/drawing/2014/main" id="{5FFB09B4-3D7B-40BD-B0F4-5AD860405337}"/>
              </a:ext>
            </a:extLst>
          </p:cNvPr>
          <p:cNvGrpSpPr/>
          <p:nvPr/>
        </p:nvGrpSpPr>
        <p:grpSpPr>
          <a:xfrm>
            <a:off x="8337369" y="1670379"/>
            <a:ext cx="6541855" cy="6263806"/>
            <a:chOff x="7337418" y="4788356"/>
            <a:chExt cx="6116595" cy="4055322"/>
          </a:xfrm>
        </p:grpSpPr>
        <p:sp>
          <p:nvSpPr>
            <p:cNvPr id="26" name="Google Shape;4489;p178">
              <a:extLst>
                <a:ext uri="{FF2B5EF4-FFF2-40B4-BE49-F238E27FC236}">
                  <a16:creationId xmlns:a16="http://schemas.microsoft.com/office/drawing/2014/main" id="{D594A613-0EB1-4012-9464-C3C8686ED09A}"/>
                </a:ext>
              </a:extLst>
            </p:cNvPr>
            <p:cNvSpPr/>
            <p:nvPr/>
          </p:nvSpPr>
          <p:spPr>
            <a:xfrm>
              <a:off x="7337418" y="4788356"/>
              <a:ext cx="6116595" cy="4055322"/>
            </a:xfrm>
            <a:prstGeom prst="roundRect">
              <a:avLst>
                <a:gd name="adj" fmla="val 3807"/>
              </a:avLst>
            </a:prstGeom>
            <a:solidFill>
              <a:srgbClr val="F2F2F2"/>
            </a:solidFill>
            <a:ln w="254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7" name="Google Shape;4490;p178">
              <a:extLst>
                <a:ext uri="{FF2B5EF4-FFF2-40B4-BE49-F238E27FC236}">
                  <a16:creationId xmlns:a16="http://schemas.microsoft.com/office/drawing/2014/main" id="{1AF65CE0-5567-42CC-86BD-69845EE175BB}"/>
                </a:ext>
              </a:extLst>
            </p:cNvPr>
            <p:cNvSpPr txBox="1"/>
            <p:nvPr/>
          </p:nvSpPr>
          <p:spPr>
            <a:xfrm>
              <a:off x="8131634" y="5702414"/>
              <a:ext cx="4837236" cy="2558403"/>
            </a:xfrm>
            <a:prstGeom prst="rect">
              <a:avLst/>
            </a:prstGeom>
            <a:noFill/>
            <a:ln>
              <a:noFill/>
            </a:ln>
          </p:spPr>
          <p:txBody>
            <a:bodyPr spcFirstLastPara="1" wrap="square" lIns="91425" tIns="45700" rIns="91425" bIns="45700" anchor="ctr" anchorCtr="0">
              <a:spAutoFit/>
            </a:bodyPr>
            <a:lstStyle/>
            <a:p>
              <a:pPr marL="342900" indent="-342900">
                <a:lnSpc>
                  <a:spcPct val="114000"/>
                </a:lnSpc>
                <a:buClr>
                  <a:srgbClr val="3F3F3F"/>
                </a:buClr>
                <a:buSzPts val="2200"/>
                <a:buFont typeface="Arial"/>
                <a:buChar char="•"/>
              </a:pPr>
              <a:r>
                <a:rPr lang="en-US" sz="2200">
                  <a:solidFill>
                    <a:srgbClr val="3F3F3F"/>
                  </a:solidFill>
                  <a:latin typeface="Open Sans"/>
                  <a:ea typeface="Open Sans"/>
                  <a:cs typeface="Open Sans"/>
                </a:rPr>
                <a:t>Takes inventory management a step further</a:t>
              </a:r>
            </a:p>
            <a:p>
              <a:pPr marL="342900" indent="-342900">
                <a:lnSpc>
                  <a:spcPct val="114000"/>
                </a:lnSpc>
                <a:buClr>
                  <a:srgbClr val="3F3F3F"/>
                </a:buClr>
                <a:buSzPts val="2200"/>
                <a:buFont typeface="Arial"/>
                <a:buChar char="•"/>
              </a:pPr>
              <a:endParaRPr lang="en-US" sz="2200">
                <a:solidFill>
                  <a:srgbClr val="3F3F3F"/>
                </a:solidFill>
                <a:latin typeface="Open Sans"/>
                <a:ea typeface="Open Sans"/>
                <a:cs typeface="Open Sans"/>
              </a:endParaRPr>
            </a:p>
            <a:p>
              <a:pPr marL="342900" indent="-342900">
                <a:lnSpc>
                  <a:spcPct val="114000"/>
                </a:lnSpc>
                <a:buClr>
                  <a:srgbClr val="3F3F3F"/>
                </a:buClr>
                <a:buSzPts val="2200"/>
                <a:buFont typeface="Arial"/>
                <a:buChar char="•"/>
              </a:pPr>
              <a:r>
                <a:rPr lang="en-US" sz="2200">
                  <a:solidFill>
                    <a:srgbClr val="3F3F3F"/>
                  </a:solidFill>
                  <a:latin typeface="Open Sans"/>
                  <a:ea typeface="Open Sans"/>
                  <a:cs typeface="Open Sans"/>
                </a:rPr>
                <a:t>Each asset should have a distinct identifier for easier tracking and differentiation</a:t>
              </a:r>
            </a:p>
            <a:p>
              <a:pPr marL="342900" indent="-342900">
                <a:lnSpc>
                  <a:spcPct val="114000"/>
                </a:lnSpc>
                <a:buClr>
                  <a:srgbClr val="3F3F3F"/>
                </a:buClr>
                <a:buSzPts val="2200"/>
                <a:buFont typeface="Arial"/>
                <a:buChar char="•"/>
              </a:pPr>
              <a:endParaRPr lang="en-US" sz="2200">
                <a:solidFill>
                  <a:srgbClr val="3F3F3F"/>
                </a:solidFill>
                <a:latin typeface="Open Sans"/>
                <a:ea typeface="Open Sans"/>
                <a:cs typeface="Open Sans"/>
              </a:endParaRPr>
            </a:p>
            <a:p>
              <a:pPr marL="342900" indent="-342900">
                <a:lnSpc>
                  <a:spcPct val="114000"/>
                </a:lnSpc>
                <a:buClr>
                  <a:srgbClr val="3F3F3F"/>
                </a:buClr>
                <a:buSzPts val="2200"/>
                <a:buFont typeface="Arial"/>
                <a:buChar char="•"/>
              </a:pPr>
              <a:r>
                <a:rPr lang="en-US" sz="2200">
                  <a:solidFill>
                    <a:srgbClr val="3F3F3F"/>
                  </a:solidFill>
                  <a:latin typeface="Open Sans"/>
                  <a:ea typeface="Open Sans"/>
                  <a:cs typeface="Open Sans"/>
                </a:rPr>
                <a:t>Actively identifies assets within an environment and maps their relationships and dependencies</a:t>
              </a:r>
              <a:endParaRPr lang="en-IN" sz="2200">
                <a:solidFill>
                  <a:srgbClr val="3F3F3F"/>
                </a:solidFill>
                <a:latin typeface="Open Sans"/>
                <a:ea typeface="Open Sans"/>
                <a:cs typeface="Open Sans"/>
              </a:endParaRPr>
            </a:p>
          </p:txBody>
        </p:sp>
        <p:grpSp>
          <p:nvGrpSpPr>
            <p:cNvPr id="28" name="Google Shape;4497;p178">
              <a:extLst>
                <a:ext uri="{FF2B5EF4-FFF2-40B4-BE49-F238E27FC236}">
                  <a16:creationId xmlns:a16="http://schemas.microsoft.com/office/drawing/2014/main" id="{11088223-FF65-4789-A45F-B6FB00FCD7B2}"/>
                </a:ext>
              </a:extLst>
            </p:cNvPr>
            <p:cNvGrpSpPr/>
            <p:nvPr/>
          </p:nvGrpSpPr>
          <p:grpSpPr>
            <a:xfrm>
              <a:off x="8418542" y="4791391"/>
              <a:ext cx="4544942" cy="598692"/>
              <a:chOff x="5333062" y="3021735"/>
              <a:chExt cx="4131774" cy="796858"/>
            </a:xfrm>
          </p:grpSpPr>
          <p:sp>
            <p:nvSpPr>
              <p:cNvPr id="32" name="Google Shape;4500;p178">
                <a:extLst>
                  <a:ext uri="{FF2B5EF4-FFF2-40B4-BE49-F238E27FC236}">
                    <a16:creationId xmlns:a16="http://schemas.microsoft.com/office/drawing/2014/main" id="{EEBF3943-FE34-4ABE-A5BC-2D0C8FF7ACBD}"/>
                  </a:ext>
                </a:extLst>
              </p:cNvPr>
              <p:cNvSpPr/>
              <p:nvPr/>
            </p:nvSpPr>
            <p:spPr>
              <a:xfrm rot="10800000">
                <a:off x="5333062" y="3021735"/>
                <a:ext cx="4131774" cy="796858"/>
              </a:xfrm>
              <a:prstGeom prst="round2SameRect">
                <a:avLst>
                  <a:gd name="adj1" fmla="val 16993"/>
                  <a:gd name="adj2" fmla="val 0"/>
                </a:avLst>
              </a:prstGeom>
              <a:solidFill>
                <a:srgbClr val="EFC5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0" name="Google Shape;4501;p178">
                <a:extLst>
                  <a:ext uri="{FF2B5EF4-FFF2-40B4-BE49-F238E27FC236}">
                    <a16:creationId xmlns:a16="http://schemas.microsoft.com/office/drawing/2014/main" id="{06D2E4CB-C5C6-4BE9-9ECB-6F7D9BE857C8}"/>
                  </a:ext>
                </a:extLst>
              </p:cNvPr>
              <p:cNvSpPr txBox="1"/>
              <p:nvPr/>
            </p:nvSpPr>
            <p:spPr>
              <a:xfrm>
                <a:off x="5680368" y="3161612"/>
                <a:ext cx="3341751" cy="342094"/>
              </a:xfrm>
              <a:prstGeom prst="rect">
                <a:avLst/>
              </a:prstGeom>
              <a:noFill/>
              <a:ln>
                <a:noFill/>
              </a:ln>
            </p:spPr>
            <p:txBody>
              <a:bodyPr spcFirstLastPara="1" wrap="square" lIns="91425" tIns="45700" rIns="91425" bIns="45700" anchor="t" anchorCtr="0">
                <a:spAutoFit/>
              </a:bodyPr>
              <a:lstStyle/>
              <a:p>
                <a:pPr lvl="0" algn="ctr">
                  <a:lnSpc>
                    <a:spcPct val="90000"/>
                  </a:lnSpc>
                  <a:buClr>
                    <a:srgbClr val="3F3F3F"/>
                  </a:buClr>
                  <a:buSzPts val="2200"/>
                </a:pPr>
                <a:r>
                  <a:rPr lang="en-US" sz="2200" b="1">
                    <a:solidFill>
                      <a:srgbClr val="3F3F3F"/>
                    </a:solidFill>
                    <a:latin typeface="Open Sans"/>
                    <a:ea typeface="Open Sans"/>
                    <a:cs typeface="Open Sans"/>
                    <a:sym typeface="Open Sans"/>
                  </a:rPr>
                  <a:t>Enumerations</a:t>
                </a:r>
                <a:endParaRPr lang="en-US"/>
              </a:p>
            </p:txBody>
          </p:sp>
        </p:grpSp>
      </p:grpSp>
      <p:grpSp>
        <p:nvGrpSpPr>
          <p:cNvPr id="18" name="Group 17">
            <a:extLst>
              <a:ext uri="{FF2B5EF4-FFF2-40B4-BE49-F238E27FC236}">
                <a16:creationId xmlns:a16="http://schemas.microsoft.com/office/drawing/2014/main" id="{01CC0C81-B6DE-46AF-B0B1-35DD08EEE433}"/>
              </a:ext>
            </a:extLst>
          </p:cNvPr>
          <p:cNvGrpSpPr/>
          <p:nvPr/>
        </p:nvGrpSpPr>
        <p:grpSpPr>
          <a:xfrm>
            <a:off x="1376775" y="1670379"/>
            <a:ext cx="6541858" cy="6263806"/>
            <a:chOff x="1647214" y="4789533"/>
            <a:chExt cx="6888601" cy="4054734"/>
          </a:xfrm>
        </p:grpSpPr>
        <p:sp>
          <p:nvSpPr>
            <p:cNvPr id="19" name="Google Shape;4487;p178">
              <a:extLst>
                <a:ext uri="{FF2B5EF4-FFF2-40B4-BE49-F238E27FC236}">
                  <a16:creationId xmlns:a16="http://schemas.microsoft.com/office/drawing/2014/main" id="{FBBBCE35-B3DD-4FA2-A417-7473CA2B5D73}"/>
                </a:ext>
              </a:extLst>
            </p:cNvPr>
            <p:cNvSpPr/>
            <p:nvPr/>
          </p:nvSpPr>
          <p:spPr>
            <a:xfrm>
              <a:off x="1647214" y="4789533"/>
              <a:ext cx="6888601" cy="4054734"/>
            </a:xfrm>
            <a:prstGeom prst="roundRect">
              <a:avLst>
                <a:gd name="adj" fmla="val 2664"/>
              </a:avLst>
            </a:prstGeom>
            <a:solidFill>
              <a:srgbClr val="F2F2F2"/>
            </a:solidFill>
            <a:ln w="25400" cap="flat" cmpd="sng">
              <a:solidFill>
                <a:schemeClr val="bg1">
                  <a:lumMod val="50000"/>
                </a:schemeClr>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0" name="Google Shape;4488;p178">
              <a:extLst>
                <a:ext uri="{FF2B5EF4-FFF2-40B4-BE49-F238E27FC236}">
                  <a16:creationId xmlns:a16="http://schemas.microsoft.com/office/drawing/2014/main" id="{1218FFE6-5643-4E79-A77B-0CE2103291F2}"/>
                </a:ext>
              </a:extLst>
            </p:cNvPr>
            <p:cNvSpPr txBox="1"/>
            <p:nvPr/>
          </p:nvSpPr>
          <p:spPr>
            <a:xfrm>
              <a:off x="1875354" y="5578545"/>
              <a:ext cx="5618660" cy="2807862"/>
            </a:xfrm>
            <a:prstGeom prst="rect">
              <a:avLst/>
            </a:prstGeom>
            <a:noFill/>
            <a:ln>
              <a:noFill/>
            </a:ln>
          </p:spPr>
          <p:txBody>
            <a:bodyPr spcFirstLastPara="1" wrap="square" lIns="91425" tIns="45700" rIns="91425" bIns="45700" anchor="ctr" anchorCtr="0">
              <a:spAutoFit/>
            </a:bodyPr>
            <a:lstStyle/>
            <a:p>
              <a:pPr marL="342900" lvl="0" indent="-342900">
                <a:lnSpc>
                  <a:spcPct val="114000"/>
                </a:lnSpc>
                <a:buClr>
                  <a:srgbClr val="3F3F3F"/>
                </a:buClr>
                <a:buSzPts val="2200"/>
                <a:buFont typeface="Arial"/>
                <a:buChar char="•"/>
              </a:pPr>
              <a:r>
                <a:rPr lang="en-US" sz="2200">
                  <a:solidFill>
                    <a:srgbClr val="3F3F3F"/>
                  </a:solidFill>
                  <a:latin typeface="Open Sans"/>
                  <a:ea typeface="Open Sans"/>
                  <a:cs typeface="Open Sans"/>
                </a:rPr>
                <a:t>Maintains a detailed record of all organizational assets, including make, model, software version, and patch level</a:t>
              </a:r>
            </a:p>
            <a:p>
              <a:pPr marL="342900" lvl="0" indent="-342900">
                <a:lnSpc>
                  <a:spcPct val="114000"/>
                </a:lnSpc>
                <a:buClr>
                  <a:srgbClr val="3F3F3F"/>
                </a:buClr>
                <a:buSzPts val="2200"/>
                <a:buFont typeface="Arial"/>
                <a:buChar char="•"/>
              </a:pPr>
              <a:endParaRPr lang="en-US" sz="2200">
                <a:solidFill>
                  <a:srgbClr val="3F3F3F"/>
                </a:solidFill>
                <a:latin typeface="Open Sans"/>
                <a:ea typeface="Open Sans"/>
                <a:cs typeface="Open Sans"/>
              </a:endParaRPr>
            </a:p>
            <a:p>
              <a:pPr marL="342900" lvl="0" indent="-342900">
                <a:lnSpc>
                  <a:spcPct val="114000"/>
                </a:lnSpc>
                <a:buClr>
                  <a:srgbClr val="3F3F3F"/>
                </a:buClr>
                <a:buSzPts val="2200"/>
                <a:buFont typeface="Arial"/>
                <a:buChar char="•"/>
              </a:pPr>
              <a:r>
                <a:rPr lang="en-US" sz="2200">
                  <a:solidFill>
                    <a:srgbClr val="3F3F3F"/>
                  </a:solidFill>
                  <a:latin typeface="Open Sans"/>
                  <a:ea typeface="Open Sans"/>
                  <a:cs typeface="Open Sans"/>
                </a:rPr>
                <a:t>Allows for accurate tracking, efficient asset utilization, and cost optimization</a:t>
              </a:r>
            </a:p>
            <a:p>
              <a:pPr marL="342900" lvl="0" indent="-342900">
                <a:lnSpc>
                  <a:spcPct val="114000"/>
                </a:lnSpc>
                <a:buClr>
                  <a:srgbClr val="3F3F3F"/>
                </a:buClr>
                <a:buSzPts val="2200"/>
                <a:buFont typeface="Arial"/>
                <a:buChar char="•"/>
              </a:pPr>
              <a:endParaRPr lang="en-US" sz="2200">
                <a:solidFill>
                  <a:srgbClr val="3F3F3F"/>
                </a:solidFill>
                <a:latin typeface="Open Sans"/>
                <a:ea typeface="Open Sans"/>
                <a:cs typeface="Open Sans"/>
              </a:endParaRPr>
            </a:p>
            <a:p>
              <a:pPr marL="342900" lvl="0" indent="-342900">
                <a:lnSpc>
                  <a:spcPct val="114000"/>
                </a:lnSpc>
                <a:buClr>
                  <a:srgbClr val="3F3F3F"/>
                </a:buClr>
                <a:buSzPts val="2200"/>
                <a:buFont typeface="Arial"/>
                <a:buChar char="•"/>
              </a:pPr>
              <a:r>
                <a:rPr lang="en-US" sz="2200">
                  <a:solidFill>
                    <a:srgbClr val="3F3F3F"/>
                  </a:solidFill>
                  <a:latin typeface="Open Sans"/>
                  <a:ea typeface="Open Sans"/>
                  <a:cs typeface="Open Sans"/>
                </a:rPr>
                <a:t>Tools: IBM Maximo, ServiceNow Asset Management</a:t>
              </a:r>
            </a:p>
          </p:txBody>
        </p:sp>
        <p:grpSp>
          <p:nvGrpSpPr>
            <p:cNvPr id="21" name="Google Shape;4502;p178">
              <a:extLst>
                <a:ext uri="{FF2B5EF4-FFF2-40B4-BE49-F238E27FC236}">
                  <a16:creationId xmlns:a16="http://schemas.microsoft.com/office/drawing/2014/main" id="{8EEE4D20-13E0-4701-AD63-832895CF8E11}"/>
                </a:ext>
              </a:extLst>
            </p:cNvPr>
            <p:cNvGrpSpPr/>
            <p:nvPr/>
          </p:nvGrpSpPr>
          <p:grpSpPr>
            <a:xfrm>
              <a:off x="3063486" y="4795283"/>
              <a:ext cx="3809781" cy="598695"/>
              <a:chOff x="11740772" y="3025342"/>
              <a:chExt cx="3463437" cy="796860"/>
            </a:xfrm>
          </p:grpSpPr>
          <p:sp>
            <p:nvSpPr>
              <p:cNvPr id="25" name="Google Shape;4505;p178">
                <a:extLst>
                  <a:ext uri="{FF2B5EF4-FFF2-40B4-BE49-F238E27FC236}">
                    <a16:creationId xmlns:a16="http://schemas.microsoft.com/office/drawing/2014/main" id="{558DEC64-ED18-4939-B914-94C16F643B4C}"/>
                  </a:ext>
                </a:extLst>
              </p:cNvPr>
              <p:cNvSpPr/>
              <p:nvPr/>
            </p:nvSpPr>
            <p:spPr>
              <a:xfrm rot="10800000">
                <a:off x="11740772" y="3025342"/>
                <a:ext cx="3463437" cy="796860"/>
              </a:xfrm>
              <a:prstGeom prst="round2SameRect">
                <a:avLst>
                  <a:gd name="adj1" fmla="val 16993"/>
                  <a:gd name="adj2" fmla="val 0"/>
                </a:avLst>
              </a:prstGeom>
              <a:solidFill>
                <a:srgbClr val="C3D3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3" name="Google Shape;4506;p178">
                <a:extLst>
                  <a:ext uri="{FF2B5EF4-FFF2-40B4-BE49-F238E27FC236}">
                    <a16:creationId xmlns:a16="http://schemas.microsoft.com/office/drawing/2014/main" id="{50A5D6E8-0838-4EFE-BA62-D84A43F9C35A}"/>
                  </a:ext>
                </a:extLst>
              </p:cNvPr>
              <p:cNvSpPr txBox="1"/>
              <p:nvPr/>
            </p:nvSpPr>
            <p:spPr>
              <a:xfrm>
                <a:off x="12136422" y="3133794"/>
                <a:ext cx="2866264" cy="371213"/>
              </a:xfrm>
              <a:prstGeom prst="rect">
                <a:avLst/>
              </a:prstGeom>
              <a:noFill/>
              <a:ln>
                <a:noFill/>
              </a:ln>
            </p:spPr>
            <p:txBody>
              <a:bodyPr spcFirstLastPara="1" wrap="square" lIns="91425" tIns="45700" rIns="91425" bIns="45700" anchor="t" anchorCtr="0">
                <a:spAutoFit/>
              </a:bodyPr>
              <a:lstStyle/>
              <a:p>
                <a:pPr lvl="0" algn="ctr">
                  <a:buClr>
                    <a:srgbClr val="3F3F3F"/>
                  </a:buClr>
                  <a:buSzPts val="2200"/>
                </a:pPr>
                <a:r>
                  <a:rPr lang="en-US" sz="2200" b="1">
                    <a:solidFill>
                      <a:srgbClr val="3F3F3F"/>
                    </a:solidFill>
                    <a:latin typeface="Open Sans"/>
                    <a:ea typeface="Open Sans"/>
                    <a:cs typeface="Open Sans"/>
                    <a:sym typeface="Open Sans"/>
                  </a:rPr>
                  <a:t>Inventory </a:t>
                </a:r>
                <a:endParaRPr lang="en-US"/>
              </a:p>
            </p:txBody>
          </p:sp>
        </p:grpSp>
      </p:grpSp>
      <p:sp>
        <p:nvSpPr>
          <p:cNvPr id="3" name="Brandline_LVC">
            <a:extLst>
              <a:ext uri="{FF2B5EF4-FFF2-40B4-BE49-F238E27FC236}">
                <a16:creationId xmlns:a16="http://schemas.microsoft.com/office/drawing/2014/main" id="{9F4DC1C4-F7B3-FCA4-70AC-65D7F7FE0293}"/>
              </a:ext>
            </a:extLst>
          </p:cNvPr>
          <p:cNvSpPr/>
          <p:nvPr/>
        </p:nvSpPr>
        <p:spPr>
          <a:xfrm>
            <a:off x="2501900" y="816324"/>
            <a:ext cx="112554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03484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2A-F95C-3BFD-912F-CB3D8B933741}"/>
              </a:ext>
            </a:extLst>
          </p:cNvPr>
          <p:cNvSpPr>
            <a:spLocks noGrp="1"/>
          </p:cNvSpPr>
          <p:nvPr>
            <p:ph type="title"/>
          </p:nvPr>
        </p:nvSpPr>
        <p:spPr>
          <a:xfrm>
            <a:off x="36140" y="276391"/>
            <a:ext cx="16276320" cy="687244"/>
          </a:xfrm>
        </p:spPr>
        <p:txBody>
          <a:bodyPr/>
          <a:lstStyle/>
          <a:p>
            <a:r>
              <a:rPr lang="en-US"/>
              <a:t>Tools for Inventory/Enumerations</a:t>
            </a:r>
          </a:p>
        </p:txBody>
      </p:sp>
      <p:grpSp>
        <p:nvGrpSpPr>
          <p:cNvPr id="6" name="Group 5">
            <a:extLst>
              <a:ext uri="{FF2B5EF4-FFF2-40B4-BE49-F238E27FC236}">
                <a16:creationId xmlns:a16="http://schemas.microsoft.com/office/drawing/2014/main" id="{85E09138-3AAD-C7C2-4FCF-166B3C24BA7B}"/>
              </a:ext>
            </a:extLst>
          </p:cNvPr>
          <p:cNvGrpSpPr/>
          <p:nvPr/>
        </p:nvGrpSpPr>
        <p:grpSpPr>
          <a:xfrm>
            <a:off x="899138" y="1638147"/>
            <a:ext cx="14316215" cy="6492723"/>
            <a:chOff x="699903" y="1356360"/>
            <a:chExt cx="15225897" cy="6905284"/>
          </a:xfrm>
        </p:grpSpPr>
        <p:grpSp>
          <p:nvGrpSpPr>
            <p:cNvPr id="7" name="Group 6">
              <a:extLst>
                <a:ext uri="{FF2B5EF4-FFF2-40B4-BE49-F238E27FC236}">
                  <a16:creationId xmlns:a16="http://schemas.microsoft.com/office/drawing/2014/main" id="{E9864FEC-9754-AE4A-D9B4-9D6B9F77CB9C}"/>
                </a:ext>
              </a:extLst>
            </p:cNvPr>
            <p:cNvGrpSpPr/>
            <p:nvPr/>
          </p:nvGrpSpPr>
          <p:grpSpPr>
            <a:xfrm>
              <a:off x="757451" y="1356360"/>
              <a:ext cx="15110801" cy="3213606"/>
              <a:chOff x="814999" y="1356360"/>
              <a:chExt cx="15110801" cy="3213606"/>
            </a:xfrm>
          </p:grpSpPr>
          <p:sp>
            <p:nvSpPr>
              <p:cNvPr id="12" name="Google Shape;492;p59">
                <a:extLst>
                  <a:ext uri="{FF2B5EF4-FFF2-40B4-BE49-F238E27FC236}">
                    <a16:creationId xmlns:a16="http://schemas.microsoft.com/office/drawing/2014/main" id="{D8EDC41F-3DFF-C779-35EB-68390E6CD70C}"/>
                  </a:ext>
                </a:extLst>
              </p:cNvPr>
              <p:cNvSpPr/>
              <p:nvPr/>
            </p:nvSpPr>
            <p:spPr>
              <a:xfrm>
                <a:off x="814999" y="1356360"/>
                <a:ext cx="4737867" cy="3213606"/>
              </a:xfrm>
              <a:custGeom>
                <a:avLst/>
                <a:gdLst>
                  <a:gd name="connsiteX0" fmla="*/ 0 w 4737867"/>
                  <a:gd name="connsiteY0" fmla="*/ 165565 h 3213606"/>
                  <a:gd name="connsiteX1" fmla="*/ 165565 w 4737867"/>
                  <a:gd name="connsiteY1" fmla="*/ 0 h 3213606"/>
                  <a:gd name="connsiteX2" fmla="*/ 4572302 w 4737867"/>
                  <a:gd name="connsiteY2" fmla="*/ 0 h 3213606"/>
                  <a:gd name="connsiteX3" fmla="*/ 4737867 w 4737867"/>
                  <a:gd name="connsiteY3" fmla="*/ 165565 h 3213606"/>
                  <a:gd name="connsiteX4" fmla="*/ 4737867 w 4737867"/>
                  <a:gd name="connsiteY4" fmla="*/ 3048041 h 3213606"/>
                  <a:gd name="connsiteX5" fmla="*/ 4572302 w 4737867"/>
                  <a:gd name="connsiteY5" fmla="*/ 3213606 h 3213606"/>
                  <a:gd name="connsiteX6" fmla="*/ 165565 w 4737867"/>
                  <a:gd name="connsiteY6" fmla="*/ 3213606 h 3213606"/>
                  <a:gd name="connsiteX7" fmla="*/ 0 w 4737867"/>
                  <a:gd name="connsiteY7" fmla="*/ 3048041 h 3213606"/>
                  <a:gd name="connsiteX8" fmla="*/ 0 w 4737867"/>
                  <a:gd name="connsiteY8" fmla="*/ 165565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65565"/>
                    </a:moveTo>
                    <a:cubicBezTo>
                      <a:pt x="4267" y="77287"/>
                      <a:pt x="57098" y="-4977"/>
                      <a:pt x="165565" y="0"/>
                    </a:cubicBezTo>
                    <a:cubicBezTo>
                      <a:pt x="1537276" y="109595"/>
                      <a:pt x="2858438" y="16756"/>
                      <a:pt x="4572302" y="0"/>
                    </a:cubicBezTo>
                    <a:cubicBezTo>
                      <a:pt x="4654568" y="-7588"/>
                      <a:pt x="4738521" y="76557"/>
                      <a:pt x="4737867" y="165565"/>
                    </a:cubicBezTo>
                    <a:cubicBezTo>
                      <a:pt x="4681549" y="1497504"/>
                      <a:pt x="4770778" y="2139970"/>
                      <a:pt x="4737867" y="3048041"/>
                    </a:cubicBezTo>
                    <a:cubicBezTo>
                      <a:pt x="4723842" y="3144283"/>
                      <a:pt x="4668709" y="3213107"/>
                      <a:pt x="4572302" y="3213606"/>
                    </a:cubicBezTo>
                    <a:cubicBezTo>
                      <a:pt x="3814841" y="3077405"/>
                      <a:pt x="1431009" y="3138830"/>
                      <a:pt x="165565" y="3213606"/>
                    </a:cubicBezTo>
                    <a:cubicBezTo>
                      <a:pt x="64216" y="3199979"/>
                      <a:pt x="-15726" y="3132812"/>
                      <a:pt x="0" y="3048041"/>
                    </a:cubicBezTo>
                    <a:cubicBezTo>
                      <a:pt x="-157566" y="2129269"/>
                      <a:pt x="130870" y="874019"/>
                      <a:pt x="0" y="165565"/>
                    </a:cubicBezTo>
                    <a:close/>
                  </a:path>
                  <a:path w="4737867" h="3213606" stroke="0" extrusionOk="0">
                    <a:moveTo>
                      <a:pt x="0" y="165565"/>
                    </a:moveTo>
                    <a:cubicBezTo>
                      <a:pt x="-4464" y="64106"/>
                      <a:pt x="83731" y="-12821"/>
                      <a:pt x="165565" y="0"/>
                    </a:cubicBezTo>
                    <a:cubicBezTo>
                      <a:pt x="1391433" y="47539"/>
                      <a:pt x="3397077" y="42437"/>
                      <a:pt x="4572302" y="0"/>
                    </a:cubicBezTo>
                    <a:cubicBezTo>
                      <a:pt x="4669234" y="-2911"/>
                      <a:pt x="4743849" y="64522"/>
                      <a:pt x="4737867" y="165565"/>
                    </a:cubicBezTo>
                    <a:cubicBezTo>
                      <a:pt x="4655500" y="838299"/>
                      <a:pt x="4755880" y="1769700"/>
                      <a:pt x="4737867" y="3048041"/>
                    </a:cubicBezTo>
                    <a:cubicBezTo>
                      <a:pt x="4741243" y="3149541"/>
                      <a:pt x="4660749" y="3210440"/>
                      <a:pt x="4572302" y="3213606"/>
                    </a:cubicBezTo>
                    <a:cubicBezTo>
                      <a:pt x="3183155" y="3187252"/>
                      <a:pt x="1524913" y="3094750"/>
                      <a:pt x="165565" y="3213606"/>
                    </a:cubicBezTo>
                    <a:cubicBezTo>
                      <a:pt x="68985" y="3208526"/>
                      <a:pt x="10061" y="3151677"/>
                      <a:pt x="0" y="3048041"/>
                    </a:cubicBezTo>
                    <a:cubicBezTo>
                      <a:pt x="88535" y="1872114"/>
                      <a:pt x="49637" y="659657"/>
                      <a:pt x="0" y="165565"/>
                    </a:cubicBezTo>
                    <a:close/>
                  </a:path>
                </a:pathLst>
              </a:custGeom>
              <a:solidFill>
                <a:schemeClr val="accent1">
                  <a:lumMod val="40000"/>
                  <a:lumOff val="60000"/>
                </a:schemeClr>
              </a:solidFill>
              <a:ln>
                <a:solidFill>
                  <a:schemeClr val="bg1"/>
                </a:solidFill>
                <a:extLst>
                  <a:ext uri="{C807C97D-BFC1-408E-A445-0C87EB9F89A2}">
                    <ask:lineSketchStyleProps xmlns:ask="http://schemas.microsoft.com/office/drawing/2018/sketchyshapes" sd="3255299097">
                      <a:prstGeom prst="roundRect">
                        <a:avLst>
                          <a:gd name="adj" fmla="val 5152"/>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b="1">
                    <a:solidFill>
                      <a:schemeClr val="tx1">
                        <a:lumMod val="75000"/>
                        <a:lumOff val="25000"/>
                      </a:schemeClr>
                    </a:solidFill>
                    <a:latin typeface="Open Sans"/>
                    <a:ea typeface="Open Sans"/>
                    <a:cs typeface="Open Sans"/>
                    <a:sym typeface="Open Sans"/>
                  </a:rPr>
                  <a:t>Mobile Device Management (MDM)</a:t>
                </a:r>
              </a:p>
              <a:p>
                <a:pPr marL="114300" lvl="0" algn="ctr">
                  <a:lnSpc>
                    <a:spcPct val="114000"/>
                  </a:lnSpc>
                </a:pPr>
                <a:r>
                  <a:rPr lang="en-US" sz="2200">
                    <a:solidFill>
                      <a:schemeClr val="tx1">
                        <a:lumMod val="75000"/>
                        <a:lumOff val="25000"/>
                      </a:schemeClr>
                    </a:solidFill>
                    <a:latin typeface="Open Sans"/>
                    <a:ea typeface="Open Sans"/>
                    <a:cs typeface="Open Sans"/>
                    <a:sym typeface="Open Sans"/>
                  </a:rPr>
                  <a:t>Monitors and tracks mobile devices; can remotely wipe lost or stolen devices</a:t>
                </a:r>
              </a:p>
            </p:txBody>
          </p:sp>
          <p:sp>
            <p:nvSpPr>
              <p:cNvPr id="13" name="Google Shape;492;p59">
                <a:extLst>
                  <a:ext uri="{FF2B5EF4-FFF2-40B4-BE49-F238E27FC236}">
                    <a16:creationId xmlns:a16="http://schemas.microsoft.com/office/drawing/2014/main" id="{3DC32100-E8DB-6057-F87C-49FEE6CA5ABD}"/>
                  </a:ext>
                </a:extLst>
              </p:cNvPr>
              <p:cNvSpPr/>
              <p:nvPr/>
            </p:nvSpPr>
            <p:spPr>
              <a:xfrm>
                <a:off x="6001465"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6701" y="56403"/>
                      <a:pt x="56810" y="6583"/>
                      <a:pt x="133397" y="0"/>
                    </a:cubicBezTo>
                    <a:cubicBezTo>
                      <a:pt x="1991175" y="-66919"/>
                      <a:pt x="3651547" y="101251"/>
                      <a:pt x="4604470" y="0"/>
                    </a:cubicBezTo>
                    <a:cubicBezTo>
                      <a:pt x="4670807" y="2383"/>
                      <a:pt x="4749827" y="53868"/>
                      <a:pt x="4737867" y="133397"/>
                    </a:cubicBezTo>
                    <a:cubicBezTo>
                      <a:pt x="4772758" y="1438801"/>
                      <a:pt x="4590395" y="2415544"/>
                      <a:pt x="4737867" y="3080209"/>
                    </a:cubicBezTo>
                    <a:cubicBezTo>
                      <a:pt x="4733123" y="3166258"/>
                      <a:pt x="4670299" y="3222633"/>
                      <a:pt x="4604470" y="3213606"/>
                    </a:cubicBezTo>
                    <a:cubicBezTo>
                      <a:pt x="3484587" y="3381771"/>
                      <a:pt x="2177438" y="3255927"/>
                      <a:pt x="133397" y="3213606"/>
                    </a:cubicBezTo>
                    <a:cubicBezTo>
                      <a:pt x="56280" y="3214185"/>
                      <a:pt x="7066" y="3164436"/>
                      <a:pt x="0" y="3080209"/>
                    </a:cubicBezTo>
                    <a:cubicBezTo>
                      <a:pt x="-140703" y="1956823"/>
                      <a:pt x="67068" y="578564"/>
                      <a:pt x="0" y="133397"/>
                    </a:cubicBezTo>
                    <a:close/>
                  </a:path>
                  <a:path w="4737867" h="3213606" stroke="0" extrusionOk="0">
                    <a:moveTo>
                      <a:pt x="0" y="133397"/>
                    </a:moveTo>
                    <a:cubicBezTo>
                      <a:pt x="-5098" y="57146"/>
                      <a:pt x="61268" y="-1596"/>
                      <a:pt x="133397" y="0"/>
                    </a:cubicBezTo>
                    <a:cubicBezTo>
                      <a:pt x="934081" y="-70773"/>
                      <a:pt x="3073153" y="-90422"/>
                      <a:pt x="4604470" y="0"/>
                    </a:cubicBezTo>
                    <a:cubicBezTo>
                      <a:pt x="4683524" y="-10643"/>
                      <a:pt x="4748884" y="55576"/>
                      <a:pt x="4737867" y="133397"/>
                    </a:cubicBezTo>
                    <a:cubicBezTo>
                      <a:pt x="4838744" y="485034"/>
                      <a:pt x="4594294" y="2419155"/>
                      <a:pt x="4737867" y="3080209"/>
                    </a:cubicBezTo>
                    <a:cubicBezTo>
                      <a:pt x="4741326" y="3146670"/>
                      <a:pt x="4678206" y="3203937"/>
                      <a:pt x="4604470" y="3213606"/>
                    </a:cubicBezTo>
                    <a:cubicBezTo>
                      <a:pt x="3092693" y="3220459"/>
                      <a:pt x="2110371" y="3219812"/>
                      <a:pt x="133397" y="3213606"/>
                    </a:cubicBezTo>
                    <a:cubicBezTo>
                      <a:pt x="69308" y="3210786"/>
                      <a:pt x="3598" y="3155658"/>
                      <a:pt x="0" y="3080209"/>
                    </a:cubicBezTo>
                    <a:cubicBezTo>
                      <a:pt x="8202" y="1675536"/>
                      <a:pt x="96689" y="1572178"/>
                      <a:pt x="0" y="133397"/>
                    </a:cubicBezTo>
                    <a:close/>
                  </a:path>
                </a:pathLst>
              </a:custGeom>
              <a:solidFill>
                <a:schemeClr val="accent6">
                  <a:lumMod val="60000"/>
                  <a:lumOff val="40000"/>
                </a:schemeClr>
              </a:solidFill>
              <a:ln>
                <a:solidFill>
                  <a:schemeClr val="bg1"/>
                </a:solidFill>
                <a:extLst>
                  <a:ext uri="{C807C97D-BFC1-408E-A445-0C87EB9F89A2}">
                    <ask:lineSketchStyleProps xmlns:ask="http://schemas.microsoft.com/office/drawing/2018/sketchyshapes" sd="1290950338">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b="1">
                    <a:solidFill>
                      <a:schemeClr val="tx1">
                        <a:lumMod val="75000"/>
                        <a:lumOff val="25000"/>
                      </a:schemeClr>
                    </a:solidFill>
                    <a:latin typeface="Open Sans"/>
                    <a:ea typeface="Open Sans"/>
                    <a:cs typeface="Open Sans"/>
                    <a:sym typeface="Open Sans"/>
                  </a:rPr>
                  <a:t>Asset tags</a:t>
                </a:r>
              </a:p>
              <a:p>
                <a:pPr marL="114300" lvl="0" algn="ctr">
                  <a:lnSpc>
                    <a:spcPct val="114000"/>
                  </a:lnSpc>
                </a:pPr>
                <a:r>
                  <a:rPr lang="en-US" sz="2200">
                    <a:solidFill>
                      <a:schemeClr val="tx1">
                        <a:lumMod val="75000"/>
                        <a:lumOff val="25000"/>
                      </a:schemeClr>
                    </a:solidFill>
                    <a:latin typeface="Open Sans"/>
                    <a:ea typeface="Open Sans"/>
                    <a:cs typeface="Open Sans"/>
                    <a:sym typeface="Open Sans"/>
                  </a:rPr>
                  <a:t>Crucial for inventory management, particularly for physical IT assets</a:t>
                </a:r>
              </a:p>
            </p:txBody>
          </p:sp>
          <p:sp>
            <p:nvSpPr>
              <p:cNvPr id="16" name="Google Shape;492;p59">
                <a:extLst>
                  <a:ext uri="{FF2B5EF4-FFF2-40B4-BE49-F238E27FC236}">
                    <a16:creationId xmlns:a16="http://schemas.microsoft.com/office/drawing/2014/main" id="{F8655AC2-C703-E231-71E1-9EC652FEDDBC}"/>
                  </a:ext>
                </a:extLst>
              </p:cNvPr>
              <p:cNvSpPr/>
              <p:nvPr/>
            </p:nvSpPr>
            <p:spPr>
              <a:xfrm>
                <a:off x="11187933"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1417" y="56204"/>
                      <a:pt x="60896" y="2203"/>
                      <a:pt x="133397" y="0"/>
                    </a:cubicBezTo>
                    <a:cubicBezTo>
                      <a:pt x="2344573" y="95205"/>
                      <a:pt x="3066233" y="26716"/>
                      <a:pt x="4604470" y="0"/>
                    </a:cubicBezTo>
                    <a:cubicBezTo>
                      <a:pt x="4684923" y="2694"/>
                      <a:pt x="4729081" y="63540"/>
                      <a:pt x="4737867" y="133397"/>
                    </a:cubicBezTo>
                    <a:cubicBezTo>
                      <a:pt x="4755988" y="1070115"/>
                      <a:pt x="4666405" y="1983387"/>
                      <a:pt x="4737867" y="3080209"/>
                    </a:cubicBezTo>
                    <a:cubicBezTo>
                      <a:pt x="4734993" y="3162151"/>
                      <a:pt x="4677254" y="3220250"/>
                      <a:pt x="4604470" y="3213606"/>
                    </a:cubicBezTo>
                    <a:cubicBezTo>
                      <a:pt x="3714324" y="3280731"/>
                      <a:pt x="2059767" y="3102805"/>
                      <a:pt x="133397" y="3213606"/>
                    </a:cubicBezTo>
                    <a:cubicBezTo>
                      <a:pt x="62842" y="3213285"/>
                      <a:pt x="6262" y="3155107"/>
                      <a:pt x="0" y="3080209"/>
                    </a:cubicBezTo>
                    <a:cubicBezTo>
                      <a:pt x="28899" y="2427946"/>
                      <a:pt x="-7333" y="550646"/>
                      <a:pt x="0" y="133397"/>
                    </a:cubicBezTo>
                    <a:close/>
                  </a:path>
                  <a:path w="4737867" h="3213606" stroke="0" extrusionOk="0">
                    <a:moveTo>
                      <a:pt x="0" y="133397"/>
                    </a:moveTo>
                    <a:cubicBezTo>
                      <a:pt x="10838" y="58975"/>
                      <a:pt x="70595" y="6894"/>
                      <a:pt x="133397" y="0"/>
                    </a:cubicBezTo>
                    <a:cubicBezTo>
                      <a:pt x="1589332" y="75935"/>
                      <a:pt x="4053616" y="-122470"/>
                      <a:pt x="4604470" y="0"/>
                    </a:cubicBezTo>
                    <a:cubicBezTo>
                      <a:pt x="4684534" y="2910"/>
                      <a:pt x="4729781" y="58699"/>
                      <a:pt x="4737867" y="133397"/>
                    </a:cubicBezTo>
                    <a:cubicBezTo>
                      <a:pt x="4628344" y="1165702"/>
                      <a:pt x="4604220" y="2168868"/>
                      <a:pt x="4737867" y="3080209"/>
                    </a:cubicBezTo>
                    <a:cubicBezTo>
                      <a:pt x="4726670" y="3148823"/>
                      <a:pt x="4683082" y="3202549"/>
                      <a:pt x="4604470" y="3213606"/>
                    </a:cubicBezTo>
                    <a:cubicBezTo>
                      <a:pt x="3657700" y="3218781"/>
                      <a:pt x="1428980" y="3166207"/>
                      <a:pt x="133397" y="3213606"/>
                    </a:cubicBezTo>
                    <a:cubicBezTo>
                      <a:pt x="63575" y="3210278"/>
                      <a:pt x="-5447" y="3160954"/>
                      <a:pt x="0" y="3080209"/>
                    </a:cubicBezTo>
                    <a:cubicBezTo>
                      <a:pt x="88019" y="2129275"/>
                      <a:pt x="-134658" y="1073183"/>
                      <a:pt x="0" y="133397"/>
                    </a:cubicBezTo>
                    <a:close/>
                  </a:path>
                </a:pathLst>
              </a:custGeom>
              <a:solidFill>
                <a:schemeClr val="accent4">
                  <a:lumMod val="40000"/>
                  <a:lumOff val="60000"/>
                </a:schemeClr>
              </a:solidFill>
              <a:ln>
                <a:solidFill>
                  <a:schemeClr val="bg1"/>
                </a:solidFill>
                <a:extLst>
                  <a:ext uri="{C807C97D-BFC1-408E-A445-0C87EB9F89A2}">
                    <ask:lineSketchStyleProps xmlns:ask="http://schemas.microsoft.com/office/drawing/2018/sketchyshapes" sd="4183329811">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b="1">
                    <a:solidFill>
                      <a:schemeClr val="tx1">
                        <a:lumMod val="75000"/>
                        <a:lumOff val="25000"/>
                      </a:schemeClr>
                    </a:solidFill>
                    <a:latin typeface="Open Sans"/>
                    <a:ea typeface="Open Sans"/>
                    <a:cs typeface="Open Sans"/>
                    <a:sym typeface="Open Sans"/>
                  </a:rPr>
                  <a:t>RFID tags</a:t>
                </a:r>
              </a:p>
              <a:p>
                <a:pPr marL="114300" lvl="0" algn="ctr">
                  <a:lnSpc>
                    <a:spcPct val="114000"/>
                  </a:lnSpc>
                </a:pPr>
                <a:r>
                  <a:rPr lang="en-US" sz="2200">
                    <a:solidFill>
                      <a:schemeClr val="tx1">
                        <a:lumMod val="75000"/>
                        <a:lumOff val="25000"/>
                      </a:schemeClr>
                    </a:solidFill>
                    <a:latin typeface="Open Sans"/>
                    <a:ea typeface="Open Sans"/>
                    <a:cs typeface="Open Sans"/>
                    <a:sym typeface="Open Sans"/>
                  </a:rPr>
                  <a:t>Quickly scan and identify assets in proximity for efficient tracking</a:t>
                </a:r>
              </a:p>
            </p:txBody>
          </p:sp>
        </p:grpSp>
        <p:grpSp>
          <p:nvGrpSpPr>
            <p:cNvPr id="8" name="Group 7">
              <a:extLst>
                <a:ext uri="{FF2B5EF4-FFF2-40B4-BE49-F238E27FC236}">
                  <a16:creationId xmlns:a16="http://schemas.microsoft.com/office/drawing/2014/main" id="{E6459D8C-D599-5E91-30C3-36C9CE989CF9}"/>
                </a:ext>
              </a:extLst>
            </p:cNvPr>
            <p:cNvGrpSpPr/>
            <p:nvPr/>
          </p:nvGrpSpPr>
          <p:grpSpPr>
            <a:xfrm>
              <a:off x="699903" y="5048038"/>
              <a:ext cx="15225897" cy="3213606"/>
              <a:chOff x="1298580" y="4898741"/>
              <a:chExt cx="14228618" cy="2435219"/>
            </a:xfrm>
          </p:grpSpPr>
          <p:sp>
            <p:nvSpPr>
              <p:cNvPr id="9" name="Google Shape;492;p59">
                <a:extLst>
                  <a:ext uri="{FF2B5EF4-FFF2-40B4-BE49-F238E27FC236}">
                    <a16:creationId xmlns:a16="http://schemas.microsoft.com/office/drawing/2014/main" id="{87896A2A-4944-10CC-6FFF-92B90D8CB3F5}"/>
                  </a:ext>
                </a:extLst>
              </p:cNvPr>
              <p:cNvSpPr/>
              <p:nvPr/>
            </p:nvSpPr>
            <p:spPr>
              <a:xfrm>
                <a:off x="1298580" y="4898741"/>
                <a:ext cx="4427542" cy="2435219"/>
              </a:xfrm>
              <a:custGeom>
                <a:avLst/>
                <a:gdLst>
                  <a:gd name="connsiteX0" fmla="*/ 0 w 4427542"/>
                  <a:gd name="connsiteY0" fmla="*/ 113262 h 2435219"/>
                  <a:gd name="connsiteX1" fmla="*/ 113262 w 4427542"/>
                  <a:gd name="connsiteY1" fmla="*/ 0 h 2435219"/>
                  <a:gd name="connsiteX2" fmla="*/ 4314280 w 4427542"/>
                  <a:gd name="connsiteY2" fmla="*/ 0 h 2435219"/>
                  <a:gd name="connsiteX3" fmla="*/ 4427542 w 4427542"/>
                  <a:gd name="connsiteY3" fmla="*/ 113262 h 2435219"/>
                  <a:gd name="connsiteX4" fmla="*/ 4427542 w 4427542"/>
                  <a:gd name="connsiteY4" fmla="*/ 2321957 h 2435219"/>
                  <a:gd name="connsiteX5" fmla="*/ 4314280 w 4427542"/>
                  <a:gd name="connsiteY5" fmla="*/ 2435219 h 2435219"/>
                  <a:gd name="connsiteX6" fmla="*/ 113262 w 4427542"/>
                  <a:gd name="connsiteY6" fmla="*/ 2435219 h 2435219"/>
                  <a:gd name="connsiteX7" fmla="*/ 0 w 4427542"/>
                  <a:gd name="connsiteY7" fmla="*/ 2321957 h 2435219"/>
                  <a:gd name="connsiteX8" fmla="*/ 0 w 4427542"/>
                  <a:gd name="connsiteY8" fmla="*/ 113262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13262"/>
                    </a:moveTo>
                    <a:cubicBezTo>
                      <a:pt x="9395" y="51040"/>
                      <a:pt x="57972" y="-5233"/>
                      <a:pt x="113262" y="0"/>
                    </a:cubicBezTo>
                    <a:cubicBezTo>
                      <a:pt x="1837696" y="-28714"/>
                      <a:pt x="2530319" y="113242"/>
                      <a:pt x="4314280" y="0"/>
                    </a:cubicBezTo>
                    <a:cubicBezTo>
                      <a:pt x="4377769" y="231"/>
                      <a:pt x="4428311" y="57016"/>
                      <a:pt x="4427542" y="113262"/>
                    </a:cubicBezTo>
                    <a:cubicBezTo>
                      <a:pt x="4271503" y="697098"/>
                      <a:pt x="4482985" y="1250567"/>
                      <a:pt x="4427542" y="2321957"/>
                    </a:cubicBezTo>
                    <a:cubicBezTo>
                      <a:pt x="4424753" y="2374434"/>
                      <a:pt x="4382182" y="2433524"/>
                      <a:pt x="4314280" y="2435219"/>
                    </a:cubicBezTo>
                    <a:cubicBezTo>
                      <a:pt x="3719859" y="2396167"/>
                      <a:pt x="1848064" y="2603123"/>
                      <a:pt x="113262" y="2435219"/>
                    </a:cubicBezTo>
                    <a:cubicBezTo>
                      <a:pt x="41209" y="2430930"/>
                      <a:pt x="577" y="2379104"/>
                      <a:pt x="0" y="2321957"/>
                    </a:cubicBezTo>
                    <a:cubicBezTo>
                      <a:pt x="161929" y="2093820"/>
                      <a:pt x="-141215" y="875749"/>
                      <a:pt x="0" y="113262"/>
                    </a:cubicBezTo>
                    <a:close/>
                  </a:path>
                  <a:path w="4427542" h="2435219" stroke="0" extrusionOk="0">
                    <a:moveTo>
                      <a:pt x="0" y="113262"/>
                    </a:moveTo>
                    <a:cubicBezTo>
                      <a:pt x="5573" y="47176"/>
                      <a:pt x="53509" y="409"/>
                      <a:pt x="113262" y="0"/>
                    </a:cubicBezTo>
                    <a:cubicBezTo>
                      <a:pt x="2005207" y="-154859"/>
                      <a:pt x="3056813" y="50000"/>
                      <a:pt x="4314280" y="0"/>
                    </a:cubicBezTo>
                    <a:cubicBezTo>
                      <a:pt x="4373789" y="-6689"/>
                      <a:pt x="4418031" y="56335"/>
                      <a:pt x="4427542" y="113262"/>
                    </a:cubicBezTo>
                    <a:cubicBezTo>
                      <a:pt x="4400959" y="973802"/>
                      <a:pt x="4546283" y="1825911"/>
                      <a:pt x="4427542" y="2321957"/>
                    </a:cubicBezTo>
                    <a:cubicBezTo>
                      <a:pt x="4426980" y="2383948"/>
                      <a:pt x="4377598" y="2440731"/>
                      <a:pt x="4314280" y="2435219"/>
                    </a:cubicBezTo>
                    <a:cubicBezTo>
                      <a:pt x="3118517" y="2363882"/>
                      <a:pt x="1412103" y="2281887"/>
                      <a:pt x="113262" y="2435219"/>
                    </a:cubicBezTo>
                    <a:cubicBezTo>
                      <a:pt x="45034" y="2442047"/>
                      <a:pt x="-3582" y="2376456"/>
                      <a:pt x="0" y="2321957"/>
                    </a:cubicBezTo>
                    <a:cubicBezTo>
                      <a:pt x="134710" y="1266349"/>
                      <a:pt x="-23698" y="1141405"/>
                      <a:pt x="0" y="113262"/>
                    </a:cubicBezTo>
                    <a:close/>
                  </a:path>
                </a:pathLst>
              </a:custGeom>
              <a:solidFill>
                <a:schemeClr val="accent2">
                  <a:lumMod val="20000"/>
                  <a:lumOff val="80000"/>
                </a:schemeClr>
              </a:solidFill>
              <a:ln>
                <a:solidFill>
                  <a:schemeClr val="bg1"/>
                </a:solidFill>
                <a:extLst>
                  <a:ext uri="{C807C97D-BFC1-408E-A445-0C87EB9F89A2}">
                    <ask:lineSketchStyleProps xmlns:ask="http://schemas.microsoft.com/office/drawing/2018/sketchyshapes" sd="921408948">
                      <a:prstGeom prst="roundRect">
                        <a:avLst>
                          <a:gd name="adj" fmla="val 46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b="1">
                    <a:solidFill>
                      <a:schemeClr val="tx1">
                        <a:lumMod val="75000"/>
                        <a:lumOff val="25000"/>
                      </a:schemeClr>
                    </a:solidFill>
                    <a:latin typeface="Open Sans"/>
                    <a:ea typeface="Open Sans"/>
                    <a:cs typeface="Open Sans"/>
                    <a:sym typeface="Open Sans"/>
                  </a:rPr>
                  <a:t>GPS and location-based Service</a:t>
                </a:r>
              </a:p>
              <a:p>
                <a:pPr marL="114300" lvl="0" algn="ctr"/>
                <a:r>
                  <a:rPr lang="en-US" sz="2200">
                    <a:solidFill>
                      <a:schemeClr val="tx1">
                        <a:lumMod val="75000"/>
                        <a:lumOff val="25000"/>
                      </a:schemeClr>
                    </a:solidFill>
                    <a:latin typeface="Open Sans"/>
                    <a:ea typeface="Open Sans"/>
                    <a:cs typeface="Open Sans"/>
                    <a:sym typeface="Open Sans"/>
                  </a:rPr>
                  <a:t>Services like Apple </a:t>
                </a:r>
                <a:r>
                  <a:rPr lang="en-US" sz="2200" err="1">
                    <a:solidFill>
                      <a:schemeClr val="tx1">
                        <a:lumMod val="75000"/>
                        <a:lumOff val="25000"/>
                      </a:schemeClr>
                    </a:solidFill>
                    <a:latin typeface="Open Sans"/>
                    <a:ea typeface="Open Sans"/>
                    <a:cs typeface="Open Sans"/>
                    <a:sym typeface="Open Sans"/>
                  </a:rPr>
                  <a:t>AirTag</a:t>
                </a:r>
                <a:r>
                  <a:rPr lang="en-US" sz="2200">
                    <a:solidFill>
                      <a:schemeClr val="tx1">
                        <a:lumMod val="75000"/>
                        <a:lumOff val="25000"/>
                      </a:schemeClr>
                    </a:solidFill>
                    <a:latin typeface="Open Sans"/>
                    <a:ea typeface="Open Sans"/>
                    <a:cs typeface="Open Sans"/>
                    <a:sym typeface="Open Sans"/>
                  </a:rPr>
                  <a:t> can track and monitor asset whereabouts</a:t>
                </a:r>
                <a:endParaRPr lang="en-US" sz="2200">
                  <a:solidFill>
                    <a:schemeClr val="tx1">
                      <a:lumMod val="75000"/>
                      <a:lumOff val="25000"/>
                    </a:schemeClr>
                  </a:solidFill>
                  <a:latin typeface="Open Sans"/>
                  <a:ea typeface="Open Sans"/>
                  <a:cs typeface="Open Sans"/>
                </a:endParaRPr>
              </a:p>
            </p:txBody>
          </p:sp>
          <p:sp>
            <p:nvSpPr>
              <p:cNvPr id="10" name="Google Shape;492;p59">
                <a:extLst>
                  <a:ext uri="{FF2B5EF4-FFF2-40B4-BE49-F238E27FC236}">
                    <a16:creationId xmlns:a16="http://schemas.microsoft.com/office/drawing/2014/main" id="{649C691C-10FC-D4C3-997E-8698DEFAD691}"/>
                  </a:ext>
                </a:extLst>
              </p:cNvPr>
              <p:cNvSpPr/>
              <p:nvPr/>
            </p:nvSpPr>
            <p:spPr>
              <a:xfrm>
                <a:off x="6199118" y="4898741"/>
                <a:ext cx="4427542" cy="2435219"/>
              </a:xfrm>
              <a:custGeom>
                <a:avLst/>
                <a:gdLst>
                  <a:gd name="connsiteX0" fmla="*/ 0 w 4427542"/>
                  <a:gd name="connsiteY0" fmla="*/ 101086 h 2435219"/>
                  <a:gd name="connsiteX1" fmla="*/ 101086 w 4427542"/>
                  <a:gd name="connsiteY1" fmla="*/ 0 h 2435219"/>
                  <a:gd name="connsiteX2" fmla="*/ 4326456 w 4427542"/>
                  <a:gd name="connsiteY2" fmla="*/ 0 h 2435219"/>
                  <a:gd name="connsiteX3" fmla="*/ 4427542 w 4427542"/>
                  <a:gd name="connsiteY3" fmla="*/ 101086 h 2435219"/>
                  <a:gd name="connsiteX4" fmla="*/ 4427542 w 4427542"/>
                  <a:gd name="connsiteY4" fmla="*/ 2334133 h 2435219"/>
                  <a:gd name="connsiteX5" fmla="*/ 4326456 w 4427542"/>
                  <a:gd name="connsiteY5" fmla="*/ 2435219 h 2435219"/>
                  <a:gd name="connsiteX6" fmla="*/ 101086 w 4427542"/>
                  <a:gd name="connsiteY6" fmla="*/ 2435219 h 2435219"/>
                  <a:gd name="connsiteX7" fmla="*/ 0 w 4427542"/>
                  <a:gd name="connsiteY7" fmla="*/ 2334133 h 2435219"/>
                  <a:gd name="connsiteX8" fmla="*/ 0 w 4427542"/>
                  <a:gd name="connsiteY8" fmla="*/ 10108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01086"/>
                    </a:moveTo>
                    <a:cubicBezTo>
                      <a:pt x="5142" y="50462"/>
                      <a:pt x="41221" y="-4367"/>
                      <a:pt x="101086" y="0"/>
                    </a:cubicBezTo>
                    <a:cubicBezTo>
                      <a:pt x="1352312" y="-100850"/>
                      <a:pt x="2268873" y="-118333"/>
                      <a:pt x="4326456" y="0"/>
                    </a:cubicBezTo>
                    <a:cubicBezTo>
                      <a:pt x="4386969" y="3063"/>
                      <a:pt x="4427342" y="41383"/>
                      <a:pt x="4427542" y="101086"/>
                    </a:cubicBezTo>
                    <a:cubicBezTo>
                      <a:pt x="4586020" y="562724"/>
                      <a:pt x="4436954" y="1819289"/>
                      <a:pt x="4427542" y="2334133"/>
                    </a:cubicBezTo>
                    <a:cubicBezTo>
                      <a:pt x="4420135" y="2392702"/>
                      <a:pt x="4380957" y="2442604"/>
                      <a:pt x="4326456" y="2435219"/>
                    </a:cubicBezTo>
                    <a:cubicBezTo>
                      <a:pt x="2969773" y="2531620"/>
                      <a:pt x="1381163" y="2428717"/>
                      <a:pt x="101086" y="2435219"/>
                    </a:cubicBezTo>
                    <a:cubicBezTo>
                      <a:pt x="41523" y="2442477"/>
                      <a:pt x="3554" y="2380944"/>
                      <a:pt x="0" y="2334133"/>
                    </a:cubicBezTo>
                    <a:cubicBezTo>
                      <a:pt x="27757" y="1919771"/>
                      <a:pt x="104665" y="520500"/>
                      <a:pt x="0" y="101086"/>
                    </a:cubicBezTo>
                    <a:close/>
                  </a:path>
                  <a:path w="4427542" h="2435219" stroke="0" extrusionOk="0">
                    <a:moveTo>
                      <a:pt x="0" y="101086"/>
                    </a:moveTo>
                    <a:cubicBezTo>
                      <a:pt x="-2185" y="54187"/>
                      <a:pt x="46904" y="-355"/>
                      <a:pt x="101086" y="0"/>
                    </a:cubicBezTo>
                    <a:cubicBezTo>
                      <a:pt x="1278841" y="-152185"/>
                      <a:pt x="2849918" y="-37121"/>
                      <a:pt x="4326456" y="0"/>
                    </a:cubicBezTo>
                    <a:cubicBezTo>
                      <a:pt x="4384322" y="330"/>
                      <a:pt x="4431799" y="49805"/>
                      <a:pt x="4427542" y="101086"/>
                    </a:cubicBezTo>
                    <a:cubicBezTo>
                      <a:pt x="4340410" y="635250"/>
                      <a:pt x="4283238" y="1885558"/>
                      <a:pt x="4427542" y="2334133"/>
                    </a:cubicBezTo>
                    <a:cubicBezTo>
                      <a:pt x="4434765" y="2385469"/>
                      <a:pt x="4383348" y="2436236"/>
                      <a:pt x="4326456" y="2435219"/>
                    </a:cubicBezTo>
                    <a:cubicBezTo>
                      <a:pt x="2855196" y="2343311"/>
                      <a:pt x="1500218" y="2410038"/>
                      <a:pt x="101086" y="2435219"/>
                    </a:cubicBezTo>
                    <a:cubicBezTo>
                      <a:pt x="51225" y="2427179"/>
                      <a:pt x="1234" y="2393799"/>
                      <a:pt x="0" y="2334133"/>
                    </a:cubicBezTo>
                    <a:cubicBezTo>
                      <a:pt x="131985" y="1542571"/>
                      <a:pt x="105599" y="411550"/>
                      <a:pt x="0" y="101086"/>
                    </a:cubicBezTo>
                    <a:close/>
                  </a:path>
                </a:pathLst>
              </a:custGeom>
              <a:solidFill>
                <a:srgbClr val="8FAADC"/>
              </a:solidFill>
              <a:ln>
                <a:solidFill>
                  <a:schemeClr val="bg1"/>
                </a:solidFill>
                <a:extLst>
                  <a:ext uri="{C807C97D-BFC1-408E-A445-0C87EB9F89A2}">
                    <ask:lineSketchStyleProps xmlns:ask="http://schemas.microsoft.com/office/drawing/2018/sketchyshapes" sd="1174054955">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b="1">
                    <a:solidFill>
                      <a:schemeClr val="tx1">
                        <a:lumMod val="75000"/>
                        <a:lumOff val="25000"/>
                      </a:schemeClr>
                    </a:solidFill>
                    <a:latin typeface="Open Sans"/>
                    <a:ea typeface="Open Sans"/>
                    <a:cs typeface="Open Sans"/>
                    <a:sym typeface="Open Sans"/>
                  </a:rPr>
                  <a:t>Microsoft </a:t>
                </a:r>
                <a:r>
                  <a:rPr lang="en-US" sz="2200" b="1" err="1">
                    <a:solidFill>
                      <a:schemeClr val="tx1">
                        <a:lumMod val="75000"/>
                        <a:lumOff val="25000"/>
                      </a:schemeClr>
                    </a:solidFill>
                    <a:latin typeface="Open Sans"/>
                    <a:ea typeface="Open Sans"/>
                    <a:cs typeface="Open Sans"/>
                    <a:sym typeface="Open Sans"/>
                  </a:rPr>
                  <a:t>intune</a:t>
                </a:r>
                <a:endParaRPr lang="en-US" sz="2200" b="1">
                  <a:solidFill>
                    <a:schemeClr val="tx1">
                      <a:lumMod val="75000"/>
                      <a:lumOff val="25000"/>
                    </a:schemeClr>
                  </a:solidFill>
                  <a:latin typeface="Open Sans"/>
                  <a:ea typeface="Open Sans"/>
                  <a:cs typeface="Open Sans"/>
                  <a:sym typeface="Open Sans"/>
                </a:endParaRPr>
              </a:p>
              <a:p>
                <a:pPr marL="114300" lvl="0" algn="ctr"/>
                <a:r>
                  <a:rPr lang="en-US" sz="2200">
                    <a:solidFill>
                      <a:schemeClr val="tx1">
                        <a:lumMod val="75000"/>
                        <a:lumOff val="25000"/>
                      </a:schemeClr>
                    </a:solidFill>
                    <a:latin typeface="Open Sans"/>
                    <a:ea typeface="Open Sans"/>
                    <a:cs typeface="Open Sans"/>
                    <a:sym typeface="Open Sans"/>
                  </a:rPr>
                  <a:t>Tracks devices enrolled in its MDM platform, including smartphones, tablets, and laptops</a:t>
                </a:r>
                <a:endParaRPr lang="en-US" sz="2200">
                  <a:solidFill>
                    <a:schemeClr val="tx1">
                      <a:lumMod val="75000"/>
                      <a:lumOff val="25000"/>
                    </a:schemeClr>
                  </a:solidFill>
                  <a:latin typeface="Open Sans"/>
                  <a:ea typeface="Open Sans"/>
                  <a:cs typeface="Open Sans"/>
                </a:endParaRPr>
              </a:p>
            </p:txBody>
          </p:sp>
          <p:sp>
            <p:nvSpPr>
              <p:cNvPr id="11" name="Google Shape;492;p59">
                <a:extLst>
                  <a:ext uri="{FF2B5EF4-FFF2-40B4-BE49-F238E27FC236}">
                    <a16:creationId xmlns:a16="http://schemas.microsoft.com/office/drawing/2014/main" id="{E7F41A19-9122-DA83-E35C-211AA2B4626F}"/>
                  </a:ext>
                </a:extLst>
              </p:cNvPr>
              <p:cNvSpPr/>
              <p:nvPr/>
            </p:nvSpPr>
            <p:spPr>
              <a:xfrm>
                <a:off x="11099656" y="4898741"/>
                <a:ext cx="4427542" cy="2435219"/>
              </a:xfrm>
              <a:custGeom>
                <a:avLst/>
                <a:gdLst>
                  <a:gd name="connsiteX0" fmla="*/ 0 w 4427542"/>
                  <a:gd name="connsiteY0" fmla="*/ 198616 h 2435219"/>
                  <a:gd name="connsiteX1" fmla="*/ 198616 w 4427542"/>
                  <a:gd name="connsiteY1" fmla="*/ 0 h 2435219"/>
                  <a:gd name="connsiteX2" fmla="*/ 4228926 w 4427542"/>
                  <a:gd name="connsiteY2" fmla="*/ 0 h 2435219"/>
                  <a:gd name="connsiteX3" fmla="*/ 4427542 w 4427542"/>
                  <a:gd name="connsiteY3" fmla="*/ 198616 h 2435219"/>
                  <a:gd name="connsiteX4" fmla="*/ 4427542 w 4427542"/>
                  <a:gd name="connsiteY4" fmla="*/ 2236603 h 2435219"/>
                  <a:gd name="connsiteX5" fmla="*/ 4228926 w 4427542"/>
                  <a:gd name="connsiteY5" fmla="*/ 2435219 h 2435219"/>
                  <a:gd name="connsiteX6" fmla="*/ 198616 w 4427542"/>
                  <a:gd name="connsiteY6" fmla="*/ 2435219 h 2435219"/>
                  <a:gd name="connsiteX7" fmla="*/ 0 w 4427542"/>
                  <a:gd name="connsiteY7" fmla="*/ 2236603 h 2435219"/>
                  <a:gd name="connsiteX8" fmla="*/ 0 w 4427542"/>
                  <a:gd name="connsiteY8" fmla="*/ 19861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98616"/>
                    </a:moveTo>
                    <a:cubicBezTo>
                      <a:pt x="-3580" y="98065"/>
                      <a:pt x="99448" y="1490"/>
                      <a:pt x="198616" y="0"/>
                    </a:cubicBezTo>
                    <a:cubicBezTo>
                      <a:pt x="1758016" y="30446"/>
                      <a:pt x="2633071" y="-16100"/>
                      <a:pt x="4228926" y="0"/>
                    </a:cubicBezTo>
                    <a:cubicBezTo>
                      <a:pt x="4328630" y="3584"/>
                      <a:pt x="4421150" y="74626"/>
                      <a:pt x="4427542" y="198616"/>
                    </a:cubicBezTo>
                    <a:cubicBezTo>
                      <a:pt x="4321105" y="1096579"/>
                      <a:pt x="4566350" y="1927029"/>
                      <a:pt x="4427542" y="2236603"/>
                    </a:cubicBezTo>
                    <a:cubicBezTo>
                      <a:pt x="4433432" y="2353875"/>
                      <a:pt x="4335053" y="2424805"/>
                      <a:pt x="4228926" y="2435219"/>
                    </a:cubicBezTo>
                    <a:cubicBezTo>
                      <a:pt x="2408472" y="2469834"/>
                      <a:pt x="1061315" y="2338648"/>
                      <a:pt x="198616" y="2435219"/>
                    </a:cubicBezTo>
                    <a:cubicBezTo>
                      <a:pt x="82259" y="2448025"/>
                      <a:pt x="-14082" y="2350288"/>
                      <a:pt x="0" y="2236603"/>
                    </a:cubicBezTo>
                    <a:cubicBezTo>
                      <a:pt x="-6741" y="1422998"/>
                      <a:pt x="52658" y="723107"/>
                      <a:pt x="0" y="198616"/>
                    </a:cubicBezTo>
                    <a:close/>
                  </a:path>
                  <a:path w="4427542" h="2435219" stroke="0" extrusionOk="0">
                    <a:moveTo>
                      <a:pt x="0" y="198616"/>
                    </a:moveTo>
                    <a:cubicBezTo>
                      <a:pt x="8476" y="87141"/>
                      <a:pt x="94046" y="-3372"/>
                      <a:pt x="198616" y="0"/>
                    </a:cubicBezTo>
                    <a:cubicBezTo>
                      <a:pt x="707528" y="10567"/>
                      <a:pt x="2641263" y="66351"/>
                      <a:pt x="4228926" y="0"/>
                    </a:cubicBezTo>
                    <a:cubicBezTo>
                      <a:pt x="4352272" y="1373"/>
                      <a:pt x="4438999" y="78495"/>
                      <a:pt x="4427542" y="198616"/>
                    </a:cubicBezTo>
                    <a:cubicBezTo>
                      <a:pt x="4361436" y="1172221"/>
                      <a:pt x="4476713" y="1468134"/>
                      <a:pt x="4427542" y="2236603"/>
                    </a:cubicBezTo>
                    <a:cubicBezTo>
                      <a:pt x="4432987" y="2339776"/>
                      <a:pt x="4347163" y="2449102"/>
                      <a:pt x="4228926" y="2435219"/>
                    </a:cubicBezTo>
                    <a:cubicBezTo>
                      <a:pt x="2279402" y="2355244"/>
                      <a:pt x="1538294" y="2512216"/>
                      <a:pt x="198616" y="2435219"/>
                    </a:cubicBezTo>
                    <a:cubicBezTo>
                      <a:pt x="88235" y="2427794"/>
                      <a:pt x="-4280" y="2359875"/>
                      <a:pt x="0" y="2236603"/>
                    </a:cubicBezTo>
                    <a:cubicBezTo>
                      <a:pt x="-90869" y="1814575"/>
                      <a:pt x="-102459" y="782412"/>
                      <a:pt x="0" y="198616"/>
                    </a:cubicBezTo>
                    <a:close/>
                  </a:path>
                </a:pathLst>
              </a:custGeom>
              <a:solidFill>
                <a:schemeClr val="accent2">
                  <a:lumMod val="60000"/>
                  <a:lumOff val="40000"/>
                </a:schemeClr>
              </a:solidFill>
              <a:ln>
                <a:solidFill>
                  <a:schemeClr val="accent5">
                    <a:lumMod val="60000"/>
                    <a:lumOff val="40000"/>
                  </a:schemeClr>
                </a:solidFill>
                <a:extLst>
                  <a:ext uri="{C807C97D-BFC1-408E-A445-0C87EB9F89A2}">
                    <ask:lineSketchStyleProps xmlns:ask="http://schemas.microsoft.com/office/drawing/2018/sketchyshapes" sd="4071235692">
                      <a:prstGeom prst="roundRect">
                        <a:avLst>
                          <a:gd name="adj" fmla="val 8156"/>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b="1">
                    <a:solidFill>
                      <a:schemeClr val="tx1">
                        <a:lumMod val="75000"/>
                        <a:lumOff val="25000"/>
                      </a:schemeClr>
                    </a:solidFill>
                    <a:latin typeface="Open Sans"/>
                    <a:ea typeface="Open Sans"/>
                    <a:cs typeface="Open Sans"/>
                    <a:sym typeface="Open Sans"/>
                  </a:rPr>
                  <a:t>Network mapper</a:t>
                </a:r>
              </a:p>
              <a:p>
                <a:pPr marL="114300" lvl="0" algn="ctr"/>
                <a:r>
                  <a:rPr lang="en-US" sz="2200">
                    <a:solidFill>
                      <a:schemeClr val="tx1">
                        <a:lumMod val="75000"/>
                        <a:lumOff val="25000"/>
                      </a:schemeClr>
                    </a:solidFill>
                    <a:latin typeface="Open Sans"/>
                    <a:ea typeface="Open Sans"/>
                    <a:cs typeface="Open Sans"/>
                    <a:sym typeface="Open Sans"/>
                  </a:rPr>
                  <a:t>Automatically scans a network to detect all connected devices, including desktops, laptops, servers, printers, NAS devices, and other equipment</a:t>
                </a:r>
                <a:endParaRPr lang="en-US" sz="2200">
                  <a:solidFill>
                    <a:schemeClr val="tx1">
                      <a:lumMod val="75000"/>
                      <a:lumOff val="25000"/>
                    </a:schemeClr>
                  </a:solidFill>
                  <a:latin typeface="Open Sans"/>
                  <a:ea typeface="Open Sans"/>
                  <a:cs typeface="Open Sans"/>
                </a:endParaRPr>
              </a:p>
            </p:txBody>
          </p:sp>
        </p:grpSp>
      </p:grpSp>
      <p:sp>
        <p:nvSpPr>
          <p:cNvPr id="18" name="Brandline_LVC">
            <a:extLst>
              <a:ext uri="{FF2B5EF4-FFF2-40B4-BE49-F238E27FC236}">
                <a16:creationId xmlns:a16="http://schemas.microsoft.com/office/drawing/2014/main" id="{8933CBD4-F9D8-8D41-514F-1633C396AC68}"/>
              </a:ext>
            </a:extLst>
          </p:cNvPr>
          <p:cNvSpPr/>
          <p:nvPr/>
        </p:nvSpPr>
        <p:spPr>
          <a:xfrm>
            <a:off x="4368800" y="862837"/>
            <a:ext cx="751292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38681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Disposal/Decommissioning</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E5A0329D-BF1C-8C61-2102-82DCABCE3CAB}"/>
              </a:ext>
            </a:extLst>
          </p:cNvPr>
          <p:cNvSpPr/>
          <p:nvPr/>
        </p:nvSpPr>
        <p:spPr>
          <a:xfrm>
            <a:off x="5143500" y="816352"/>
            <a:ext cx="59750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582;ge961dd843d_0_334">
            <a:extLst>
              <a:ext uri="{FF2B5EF4-FFF2-40B4-BE49-F238E27FC236}">
                <a16:creationId xmlns:a16="http://schemas.microsoft.com/office/drawing/2014/main" id="{145B17D3-8921-3166-36E1-158918711857}"/>
              </a:ext>
            </a:extLst>
          </p:cNvPr>
          <p:cNvSpPr/>
          <p:nvPr/>
        </p:nvSpPr>
        <p:spPr>
          <a:xfrm>
            <a:off x="1661294" y="2827358"/>
            <a:ext cx="7632699" cy="4186762"/>
          </a:xfrm>
          <a:prstGeom prst="roundRect">
            <a:avLst>
              <a:gd name="adj" fmla="val 574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Involves the systematic removal, decommissioning, and disposal of assets that are no longer in use or have reached the end of their operational life</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Mitigates the risk of unauthorized access and data breaches</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Maintains regulatory compliance</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Ensures no residual data is left on any data drives, especially if the device was used to access classified data</a:t>
            </a:r>
            <a:endParaRPr lang="en-US" sz="2200">
              <a:solidFill>
                <a:srgbClr val="3F3F3F"/>
              </a:solidFill>
              <a:latin typeface="Open Sans"/>
              <a:ea typeface="Open Sans"/>
              <a:cs typeface="Open Sans"/>
            </a:endParaRPr>
          </a:p>
        </p:txBody>
      </p:sp>
      <p:sp>
        <p:nvSpPr>
          <p:cNvPr id="7" name="TextBox 6">
            <a:extLst>
              <a:ext uri="{FF2B5EF4-FFF2-40B4-BE49-F238E27FC236}">
                <a16:creationId xmlns:a16="http://schemas.microsoft.com/office/drawing/2014/main" id="{1FA9BE4C-6919-B822-C0C5-68679DE46DCE}"/>
              </a:ext>
            </a:extLst>
          </p:cNvPr>
          <p:cNvSpPr txBox="1"/>
          <p:nvPr/>
        </p:nvSpPr>
        <p:spPr>
          <a:xfrm>
            <a:off x="1799904" y="1331913"/>
            <a:ext cx="12548833"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The disposal/decommissioning phase is the final stage in the life cycle of an asset:</a:t>
            </a:r>
          </a:p>
        </p:txBody>
      </p:sp>
      <p:pic>
        <p:nvPicPr>
          <p:cNvPr id="12" name="Picture 11">
            <a:extLst>
              <a:ext uri="{FF2B5EF4-FFF2-40B4-BE49-F238E27FC236}">
                <a16:creationId xmlns:a16="http://schemas.microsoft.com/office/drawing/2014/main" id="{FEFF159A-338E-9124-528D-CFD6406A5F6F}"/>
              </a:ext>
            </a:extLst>
          </p:cNvPr>
          <p:cNvPicPr>
            <a:picLocks noChangeAspect="1"/>
          </p:cNvPicPr>
          <p:nvPr/>
        </p:nvPicPr>
        <p:blipFill>
          <a:blip r:embed="rId3"/>
          <a:stretch>
            <a:fillRect/>
          </a:stretch>
        </p:blipFill>
        <p:spPr>
          <a:xfrm>
            <a:off x="10199737" y="2670567"/>
            <a:ext cx="4149000" cy="4149000"/>
          </a:xfrm>
          <a:prstGeom prst="rect">
            <a:avLst/>
          </a:prstGeom>
        </p:spPr>
      </p:pic>
    </p:spTree>
    <p:extLst>
      <p:ext uri="{BB962C8B-B14F-4D97-AF65-F5344CB8AC3E}">
        <p14:creationId xmlns:p14="http://schemas.microsoft.com/office/powerpoint/2010/main" val="8658224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solidFill>
                  <a:srgbClr val="3F3F3F"/>
                </a:solidFill>
                <a:latin typeface="Open Sans"/>
                <a:ea typeface="Open Sans"/>
                <a:cs typeface="Open Sans"/>
                <a:sym typeface="Open Sans"/>
              </a:rPr>
              <a:t>Data Disposal Methods</a:t>
            </a:r>
            <a:endParaRPr/>
          </a:p>
        </p:txBody>
      </p:sp>
      <p:sp>
        <p:nvSpPr>
          <p:cNvPr id="249" name="Google Shape;249;p19"/>
          <p:cNvSpPr/>
          <p:nvPr/>
        </p:nvSpPr>
        <p:spPr>
          <a:xfrm>
            <a:off x="1270002" y="2354692"/>
            <a:ext cx="3253874" cy="687244"/>
          </a:xfrm>
          <a:prstGeom prst="roundRect">
            <a:avLst>
              <a:gd name="adj" fmla="val 16667"/>
            </a:avLst>
          </a:prstGeom>
          <a:solidFill>
            <a:srgbClr val="427AA1"/>
          </a:solidFill>
          <a:ln>
            <a:solidFill>
              <a:srgbClr val="427AA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Erasing</a:t>
            </a:r>
            <a:endParaRPr/>
          </a:p>
        </p:txBody>
      </p:sp>
      <p:sp>
        <p:nvSpPr>
          <p:cNvPr id="250" name="Google Shape;250;p19"/>
          <p:cNvSpPr/>
          <p:nvPr/>
        </p:nvSpPr>
        <p:spPr>
          <a:xfrm>
            <a:off x="1270001" y="3480761"/>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Clearing (overwriting)</a:t>
            </a:r>
            <a:endParaRPr/>
          </a:p>
        </p:txBody>
      </p:sp>
      <p:sp>
        <p:nvSpPr>
          <p:cNvPr id="251" name="Google Shape;251;p19"/>
          <p:cNvSpPr/>
          <p:nvPr/>
        </p:nvSpPr>
        <p:spPr>
          <a:xfrm>
            <a:off x="1270001" y="4606830"/>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Purging</a:t>
            </a:r>
            <a:endParaRPr sz="2200" b="0" i="0" u="none" strike="noStrike" cap="none">
              <a:solidFill>
                <a:srgbClr val="3F3F3F"/>
              </a:solidFill>
              <a:latin typeface="Open Sans"/>
              <a:ea typeface="Open Sans"/>
              <a:cs typeface="Open Sans"/>
              <a:sym typeface="Open Sans"/>
            </a:endParaRPr>
          </a:p>
        </p:txBody>
      </p:sp>
      <p:sp>
        <p:nvSpPr>
          <p:cNvPr id="252" name="Google Shape;252;p19"/>
          <p:cNvSpPr/>
          <p:nvPr/>
        </p:nvSpPr>
        <p:spPr>
          <a:xfrm>
            <a:off x="1270001" y="5732899"/>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Sanitization</a:t>
            </a:r>
            <a:endParaRPr sz="1400" b="0" i="0" u="none" strike="noStrike" cap="none">
              <a:solidFill>
                <a:srgbClr val="000000"/>
              </a:solidFill>
              <a:latin typeface="Arial"/>
              <a:ea typeface="Arial"/>
              <a:cs typeface="Arial"/>
              <a:sym typeface="Arial"/>
            </a:endParaRPr>
          </a:p>
        </p:txBody>
      </p:sp>
      <p:sp>
        <p:nvSpPr>
          <p:cNvPr id="256" name="Google Shape;256;p19"/>
          <p:cNvSpPr/>
          <p:nvPr/>
        </p:nvSpPr>
        <p:spPr>
          <a:xfrm>
            <a:off x="1270001" y="6858969"/>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Degaussing</a:t>
            </a:r>
            <a:endParaRPr sz="2200" b="0" i="0" u="none" strike="noStrike" cap="none">
              <a:solidFill>
                <a:srgbClr val="3F3F3F"/>
              </a:solidFill>
              <a:latin typeface="Open Sans"/>
              <a:ea typeface="Open Sans"/>
              <a:cs typeface="Open Sans"/>
              <a:sym typeface="Open Sans"/>
            </a:endParaRPr>
          </a:p>
        </p:txBody>
      </p:sp>
      <p:sp>
        <p:nvSpPr>
          <p:cNvPr id="258" name="Google Shape;258;p19"/>
          <p:cNvSpPr txBox="1"/>
          <p:nvPr/>
        </p:nvSpPr>
        <p:spPr>
          <a:xfrm>
            <a:off x="2069800" y="1323488"/>
            <a:ext cx="12116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There are five major ways to destroy data. Each is explained in the following slides:</a:t>
            </a:r>
            <a:endParaRPr sz="2200">
              <a:solidFill>
                <a:schemeClr val="tx1">
                  <a:lumMod val="75000"/>
                  <a:lumOff val="25000"/>
                </a:schemeClr>
              </a:solidFill>
              <a:latin typeface="Open Sans"/>
              <a:ea typeface="Open Sans"/>
              <a:cs typeface="Open Sans"/>
              <a:sym typeface="Open Sans"/>
            </a:endParaRPr>
          </a:p>
        </p:txBody>
      </p:sp>
      <p:sp>
        <p:nvSpPr>
          <p:cNvPr id="3" name="Arrow: Right 2">
            <a:extLst>
              <a:ext uri="{FF2B5EF4-FFF2-40B4-BE49-F238E27FC236}">
                <a16:creationId xmlns:a16="http://schemas.microsoft.com/office/drawing/2014/main" id="{9B39245A-53BF-41E4-869A-D5173F2FF495}"/>
              </a:ext>
            </a:extLst>
          </p:cNvPr>
          <p:cNvSpPr/>
          <p:nvPr/>
        </p:nvSpPr>
        <p:spPr>
          <a:xfrm>
            <a:off x="4405574" y="2530276"/>
            <a:ext cx="394746" cy="297005"/>
          </a:xfrm>
          <a:prstGeom prst="rightArrow">
            <a:avLst/>
          </a:prstGeom>
          <a:solidFill>
            <a:srgbClr val="427AA1"/>
          </a:solidFill>
          <a:ln>
            <a:solidFill>
              <a:srgbClr val="427AA1"/>
            </a:solidFill>
          </a:ln>
        </p:spPr>
        <p:txBody>
          <a:bodyPr spcFirstLastPara="1" wrap="square" lIns="91425" tIns="45700" rIns="91425" bIns="45700" anchor="ctr" anchorCtr="0">
            <a:noAutofit/>
          </a:bodyPr>
          <a:lstStyle/>
          <a:p>
            <a:pPr algn="ctr"/>
            <a:endParaRPr lang="en-US" sz="2200">
              <a:latin typeface="Open Sans"/>
              <a:ea typeface="Open Sans"/>
              <a:cs typeface="Open Sans"/>
            </a:endParaRPr>
          </a:p>
        </p:txBody>
      </p:sp>
      <p:sp>
        <p:nvSpPr>
          <p:cNvPr id="5" name="Brandline_LVC">
            <a:extLst>
              <a:ext uri="{FF2B5EF4-FFF2-40B4-BE49-F238E27FC236}">
                <a16:creationId xmlns:a16="http://schemas.microsoft.com/office/drawing/2014/main" id="{926719C4-349B-163D-9677-EBE448AD21C2}"/>
              </a:ext>
            </a:extLst>
          </p:cNvPr>
          <p:cNvSpPr/>
          <p:nvPr/>
        </p:nvSpPr>
        <p:spPr>
          <a:xfrm>
            <a:off x="5588000" y="895023"/>
            <a:ext cx="50959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oogle Shape;242;p19">
            <a:extLst>
              <a:ext uri="{FF2B5EF4-FFF2-40B4-BE49-F238E27FC236}">
                <a16:creationId xmlns:a16="http://schemas.microsoft.com/office/drawing/2014/main" id="{772208C5-6BC6-8ABF-1F00-B9740E44B3F3}"/>
              </a:ext>
            </a:extLst>
          </p:cNvPr>
          <p:cNvGrpSpPr/>
          <p:nvPr/>
        </p:nvGrpSpPr>
        <p:grpSpPr>
          <a:xfrm rot="16200000">
            <a:off x="8336700" y="-1220844"/>
            <a:ext cx="3178571" cy="9851264"/>
            <a:chOff x="1966208" y="3213537"/>
            <a:chExt cx="4989446" cy="7401401"/>
          </a:xfrm>
        </p:grpSpPr>
        <p:sp>
          <p:nvSpPr>
            <p:cNvPr id="7" name="Google Shape;243;p19">
              <a:extLst>
                <a:ext uri="{FF2B5EF4-FFF2-40B4-BE49-F238E27FC236}">
                  <a16:creationId xmlns:a16="http://schemas.microsoft.com/office/drawing/2014/main" id="{73B2C856-DEA9-D7FB-5734-DC6BDCAF87F4}"/>
                </a:ext>
              </a:extLst>
            </p:cNvPr>
            <p:cNvSpPr/>
            <p:nvPr/>
          </p:nvSpPr>
          <p:spPr>
            <a:xfrm>
              <a:off x="1996348" y="3229290"/>
              <a:ext cx="4959306" cy="7385648"/>
            </a:xfrm>
            <a:prstGeom prst="roundRect">
              <a:avLst>
                <a:gd name="adj" fmla="val 136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8" name="Google Shape;245;p19">
              <a:extLst>
                <a:ext uri="{FF2B5EF4-FFF2-40B4-BE49-F238E27FC236}">
                  <a16:creationId xmlns:a16="http://schemas.microsoft.com/office/drawing/2014/main" id="{1A5430CF-2DD9-1A9E-39B1-20B19D133D4A}"/>
                </a:ext>
              </a:extLst>
            </p:cNvPr>
            <p:cNvSpPr/>
            <p:nvPr/>
          </p:nvSpPr>
          <p:spPr>
            <a:xfrm>
              <a:off x="1966208" y="3213537"/>
              <a:ext cx="4959304" cy="88880"/>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grpSp>
      <p:sp>
        <p:nvSpPr>
          <p:cNvPr id="9" name="Google Shape;255;p19">
            <a:extLst>
              <a:ext uri="{FF2B5EF4-FFF2-40B4-BE49-F238E27FC236}">
                <a16:creationId xmlns:a16="http://schemas.microsoft.com/office/drawing/2014/main" id="{F7B8651F-F49C-E503-C833-620EF458E397}"/>
              </a:ext>
            </a:extLst>
          </p:cNvPr>
          <p:cNvSpPr txBox="1"/>
          <p:nvPr/>
        </p:nvSpPr>
        <p:spPr>
          <a:xfrm>
            <a:off x="5316276" y="2552370"/>
            <a:ext cx="9381360" cy="2123567"/>
          </a:xfrm>
          <a:prstGeom prst="rect">
            <a:avLst/>
          </a:prstGeom>
          <a:noFill/>
          <a:ln>
            <a:noFill/>
          </a:ln>
        </p:spPr>
        <p:txBody>
          <a:bodyPr spcFirstLastPara="1" wrap="square" lIns="45675" tIns="45675" rIns="45675" bIns="45675" anchor="t" anchorCtr="0">
            <a:spAutoFit/>
          </a:bodyPr>
          <a:lstStyle/>
          <a:p>
            <a:pPr marL="342900" marR="0" lvl="1" indent="-342900" algn="l" rtl="0">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Erasing is a simple deletion process.</a:t>
            </a:r>
          </a:p>
          <a:p>
            <a:pPr marL="342900" marR="0" lvl="1" indent="-342900" algn="l" rtl="0">
              <a:spcBef>
                <a:spcPts val="0"/>
              </a:spcBef>
              <a:spcAft>
                <a:spcPts val="0"/>
              </a:spcAft>
              <a:buClr>
                <a:srgbClr val="3F3F3F"/>
              </a:buClr>
              <a:buSzPts val="2200"/>
              <a:buFont typeface="Open Sans"/>
              <a:buChar char="•"/>
            </a:pPr>
            <a:endParaRPr lang="en-US" sz="2200" i="0" u="none" strike="noStrike" cap="none">
              <a:solidFill>
                <a:srgbClr val="3F3F3F"/>
              </a:solidFill>
              <a:latin typeface="Open Sans"/>
              <a:ea typeface="Open Sans"/>
              <a:cs typeface="Open Sans"/>
              <a:sym typeface="Open Sans"/>
            </a:endParaRPr>
          </a:p>
          <a:p>
            <a:pPr marL="342900" marR="0" lvl="1" indent="-342900" algn="l" rtl="0">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The process removes only the catalog reference, not the files.</a:t>
            </a:r>
          </a:p>
          <a:p>
            <a:pPr marL="342900" marR="0" lvl="1" indent="-342900" algn="l" rtl="0">
              <a:spcBef>
                <a:spcPts val="0"/>
              </a:spcBef>
              <a:spcAft>
                <a:spcPts val="0"/>
              </a:spcAft>
              <a:buClr>
                <a:srgbClr val="3F3F3F"/>
              </a:buClr>
              <a:buSzPts val="2200"/>
              <a:buFont typeface="Open Sans"/>
              <a:buChar char="•"/>
            </a:pPr>
            <a:endParaRPr lang="en-US" sz="2200" i="0" u="none" strike="noStrike" cap="none">
              <a:solidFill>
                <a:srgbClr val="3F3F3F"/>
              </a:solidFill>
              <a:latin typeface="Open Sans"/>
              <a:ea typeface="Open Sans"/>
              <a:cs typeface="Open Sans"/>
              <a:sym typeface="Open Sans"/>
            </a:endParaRPr>
          </a:p>
          <a:p>
            <a:pPr marL="342900" marR="0" lvl="1" indent="-342900" algn="l" rtl="0">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Not the best practice to destroy data, because anyone can retrieve the data using widely available tools.</a:t>
            </a:r>
            <a:endParaRPr lang="en-US" sz="2200">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32971085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solidFill>
                  <a:srgbClr val="3F3F3F"/>
                </a:solidFill>
                <a:latin typeface="Open Sans"/>
                <a:ea typeface="Open Sans"/>
                <a:cs typeface="Open Sans"/>
                <a:sym typeface="Open Sans"/>
              </a:rPr>
              <a:t>Data Disposal Methods</a:t>
            </a:r>
            <a:endParaRPr/>
          </a:p>
        </p:txBody>
      </p:sp>
      <p:grpSp>
        <p:nvGrpSpPr>
          <p:cNvPr id="242" name="Google Shape;242;p19"/>
          <p:cNvGrpSpPr/>
          <p:nvPr/>
        </p:nvGrpSpPr>
        <p:grpSpPr>
          <a:xfrm rot="16200000">
            <a:off x="6907371" y="208485"/>
            <a:ext cx="6037229" cy="9851264"/>
            <a:chOff x="1966208" y="3213537"/>
            <a:chExt cx="4989446" cy="7401401"/>
          </a:xfrm>
        </p:grpSpPr>
        <p:sp>
          <p:nvSpPr>
            <p:cNvPr id="243" name="Google Shape;243;p19"/>
            <p:cNvSpPr/>
            <p:nvPr/>
          </p:nvSpPr>
          <p:spPr>
            <a:xfrm>
              <a:off x="1996348" y="3229290"/>
              <a:ext cx="4959306" cy="7385648"/>
            </a:xfrm>
            <a:prstGeom prst="roundRect">
              <a:avLst>
                <a:gd name="adj" fmla="val 136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45" name="Google Shape;245;p19"/>
            <p:cNvSpPr/>
            <p:nvPr/>
          </p:nvSpPr>
          <p:spPr>
            <a:xfrm>
              <a:off x="1966208" y="3213537"/>
              <a:ext cx="4959304" cy="88880"/>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grpSp>
      <p:sp>
        <p:nvSpPr>
          <p:cNvPr id="249" name="Google Shape;249;p19"/>
          <p:cNvSpPr/>
          <p:nvPr/>
        </p:nvSpPr>
        <p:spPr>
          <a:xfrm>
            <a:off x="1270002" y="2354692"/>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algn="ctr">
              <a:buSzPts val="2200"/>
            </a:pPr>
            <a:r>
              <a:rPr lang="en-US" sz="2200">
                <a:solidFill>
                  <a:srgbClr val="3F3F3F"/>
                </a:solidFill>
                <a:latin typeface="Open Sans"/>
                <a:ea typeface="Open Sans"/>
                <a:cs typeface="Open Sans"/>
                <a:sym typeface="Open Sans"/>
              </a:rPr>
              <a:t>Erasing</a:t>
            </a:r>
            <a:endParaRPr sz="2200">
              <a:solidFill>
                <a:srgbClr val="3F3F3F"/>
              </a:solidFill>
              <a:latin typeface="Open Sans"/>
              <a:ea typeface="Open Sans"/>
              <a:cs typeface="Open Sans"/>
            </a:endParaRPr>
          </a:p>
        </p:txBody>
      </p:sp>
      <p:sp>
        <p:nvSpPr>
          <p:cNvPr id="250" name="Google Shape;250;p19"/>
          <p:cNvSpPr/>
          <p:nvPr/>
        </p:nvSpPr>
        <p:spPr>
          <a:xfrm>
            <a:off x="1270001" y="3480761"/>
            <a:ext cx="3253874" cy="687244"/>
          </a:xfrm>
          <a:prstGeom prst="roundRect">
            <a:avLst>
              <a:gd name="adj" fmla="val 16667"/>
            </a:avLst>
          </a:prstGeom>
          <a:solidFill>
            <a:srgbClr val="427AA1"/>
          </a:solidFill>
          <a:ln>
            <a:solidFill>
              <a:srgbClr val="427AA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bg1"/>
                </a:solidFill>
                <a:latin typeface="Open Sans"/>
                <a:ea typeface="Open Sans"/>
                <a:cs typeface="Open Sans"/>
                <a:sym typeface="Open Sans"/>
              </a:rPr>
              <a:t>Clearing (overwriting)</a:t>
            </a:r>
            <a:endParaRPr>
              <a:solidFill>
                <a:schemeClr val="bg1"/>
              </a:solidFill>
            </a:endParaRPr>
          </a:p>
        </p:txBody>
      </p:sp>
      <p:sp>
        <p:nvSpPr>
          <p:cNvPr id="251" name="Google Shape;251;p19"/>
          <p:cNvSpPr/>
          <p:nvPr/>
        </p:nvSpPr>
        <p:spPr>
          <a:xfrm>
            <a:off x="1270001" y="4606830"/>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Purging</a:t>
            </a:r>
            <a:endParaRPr sz="2200" b="0" i="0" u="none" strike="noStrike" cap="none">
              <a:solidFill>
                <a:srgbClr val="3F3F3F"/>
              </a:solidFill>
              <a:latin typeface="Open Sans"/>
              <a:ea typeface="Open Sans"/>
              <a:cs typeface="Open Sans"/>
              <a:sym typeface="Open Sans"/>
            </a:endParaRPr>
          </a:p>
        </p:txBody>
      </p:sp>
      <p:sp>
        <p:nvSpPr>
          <p:cNvPr id="252" name="Google Shape;252;p19"/>
          <p:cNvSpPr/>
          <p:nvPr/>
        </p:nvSpPr>
        <p:spPr>
          <a:xfrm>
            <a:off x="1270001" y="5732899"/>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Sanitization</a:t>
            </a:r>
            <a:endParaRPr sz="1400" b="0" i="0" u="none" strike="noStrike" cap="none">
              <a:solidFill>
                <a:srgbClr val="000000"/>
              </a:solidFill>
              <a:latin typeface="Arial"/>
              <a:ea typeface="Arial"/>
              <a:cs typeface="Arial"/>
              <a:sym typeface="Arial"/>
            </a:endParaRPr>
          </a:p>
        </p:txBody>
      </p:sp>
      <p:sp>
        <p:nvSpPr>
          <p:cNvPr id="255" name="Google Shape;255;p19"/>
          <p:cNvSpPr txBox="1"/>
          <p:nvPr/>
        </p:nvSpPr>
        <p:spPr>
          <a:xfrm>
            <a:off x="5316276" y="2416179"/>
            <a:ext cx="9381360" cy="2800676"/>
          </a:xfrm>
          <a:prstGeom prst="rect">
            <a:avLst/>
          </a:prstGeom>
          <a:noFill/>
          <a:ln>
            <a:noFill/>
          </a:ln>
        </p:spPr>
        <p:txBody>
          <a:bodyPr spcFirstLastPara="1" wrap="square" lIns="45675" tIns="45675" rIns="45675" bIns="45675" anchor="t" anchorCtr="0">
            <a:spAutoFit/>
          </a:bodyPr>
          <a:lstStyle/>
          <a:p>
            <a:pPr marL="342900" marR="0" lvl="1" indent="-342900" algn="l" rtl="0">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Process of preparing the media for reuse with assurance that cleared data cannot be retrieved using traditional means of recovery.</a:t>
            </a:r>
          </a:p>
          <a:p>
            <a:pPr marL="342900" marR="0" lvl="1" indent="-342900" algn="l" rtl="0">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Unclassified data is written over all the addressable locations on the media.</a:t>
            </a:r>
          </a:p>
          <a:p>
            <a:pPr marL="342900" marR="0" lvl="1" indent="-342900" algn="l" rtl="0">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Data recovery requires special laboratory techniques.</a:t>
            </a:r>
          </a:p>
          <a:p>
            <a:pPr marL="342900" marR="0" lvl="1" indent="-342900" algn="l" rtl="0">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This method is used when you want to prepare media for reuse at the same classification level.</a:t>
            </a:r>
            <a:endParaRPr lang="en-US" sz="2200">
              <a:solidFill>
                <a:srgbClr val="3F3F3F"/>
              </a:solidFill>
              <a:latin typeface="Open Sans"/>
              <a:ea typeface="Open Sans"/>
              <a:cs typeface="Open Sans"/>
              <a:sym typeface="Open Sans"/>
            </a:endParaRPr>
          </a:p>
        </p:txBody>
      </p:sp>
      <p:sp>
        <p:nvSpPr>
          <p:cNvPr id="256" name="Google Shape;256;p19"/>
          <p:cNvSpPr/>
          <p:nvPr/>
        </p:nvSpPr>
        <p:spPr>
          <a:xfrm>
            <a:off x="1270001" y="6858969"/>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Degaussing</a:t>
            </a:r>
            <a:endParaRPr sz="2200" b="0" i="0" u="none" strike="noStrike" cap="none">
              <a:solidFill>
                <a:srgbClr val="3F3F3F"/>
              </a:solidFill>
              <a:latin typeface="Open Sans"/>
              <a:ea typeface="Open Sans"/>
              <a:cs typeface="Open Sans"/>
              <a:sym typeface="Open Sans"/>
            </a:endParaRPr>
          </a:p>
        </p:txBody>
      </p:sp>
      <p:sp>
        <p:nvSpPr>
          <p:cNvPr id="258" name="Google Shape;258;p19"/>
          <p:cNvSpPr txBox="1"/>
          <p:nvPr/>
        </p:nvSpPr>
        <p:spPr>
          <a:xfrm>
            <a:off x="1463980" y="1323488"/>
            <a:ext cx="1332804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There are five major ways to destroy data. This slide explains the clearing (overwriting) method:</a:t>
            </a:r>
            <a:endParaRPr sz="2200">
              <a:solidFill>
                <a:schemeClr val="tx1">
                  <a:lumMod val="75000"/>
                  <a:lumOff val="25000"/>
                </a:schemeClr>
              </a:solidFill>
              <a:latin typeface="Open Sans"/>
              <a:ea typeface="Open Sans"/>
              <a:cs typeface="Open Sans"/>
              <a:sym typeface="Open Sans"/>
            </a:endParaRPr>
          </a:p>
        </p:txBody>
      </p:sp>
      <p:sp>
        <p:nvSpPr>
          <p:cNvPr id="3" name="Arrow: Right 2">
            <a:extLst>
              <a:ext uri="{FF2B5EF4-FFF2-40B4-BE49-F238E27FC236}">
                <a16:creationId xmlns:a16="http://schemas.microsoft.com/office/drawing/2014/main" id="{9B39245A-53BF-41E4-869A-D5173F2FF495}"/>
              </a:ext>
            </a:extLst>
          </p:cNvPr>
          <p:cNvSpPr/>
          <p:nvPr/>
        </p:nvSpPr>
        <p:spPr>
          <a:xfrm>
            <a:off x="4405574" y="3667983"/>
            <a:ext cx="394746" cy="297005"/>
          </a:xfrm>
          <a:prstGeom prst="rightArrow">
            <a:avLst/>
          </a:prstGeom>
          <a:solidFill>
            <a:srgbClr val="427AA1"/>
          </a:solidFill>
          <a:ln>
            <a:solidFill>
              <a:srgbClr val="427AA1"/>
            </a:solidFill>
          </a:ln>
        </p:spPr>
        <p:txBody>
          <a:bodyPr spcFirstLastPara="1" wrap="square" lIns="91425" tIns="45700" rIns="91425" bIns="45700" anchor="ctr" anchorCtr="0">
            <a:noAutofit/>
          </a:bodyPr>
          <a:lstStyle/>
          <a:p>
            <a:pPr algn="ctr"/>
            <a:endParaRPr lang="en-US" sz="2200">
              <a:latin typeface="Open Sans"/>
              <a:ea typeface="Open Sans"/>
              <a:cs typeface="Open Sans"/>
            </a:endParaRPr>
          </a:p>
        </p:txBody>
      </p:sp>
      <p:sp>
        <p:nvSpPr>
          <p:cNvPr id="15" name="Google Shape;281;p20">
            <a:extLst>
              <a:ext uri="{FF2B5EF4-FFF2-40B4-BE49-F238E27FC236}">
                <a16:creationId xmlns:a16="http://schemas.microsoft.com/office/drawing/2014/main" id="{2A5F080C-EC33-44CB-8CF2-1C682DCCA253}"/>
              </a:ext>
            </a:extLst>
          </p:cNvPr>
          <p:cNvSpPr txBox="1"/>
          <p:nvPr/>
        </p:nvSpPr>
        <p:spPr>
          <a:xfrm>
            <a:off x="5932136" y="5482332"/>
            <a:ext cx="8106000" cy="430800"/>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b="1">
                <a:solidFill>
                  <a:srgbClr val="3F3F3F"/>
                </a:solidFill>
                <a:latin typeface="Open Sans"/>
                <a:ea typeface="Open Sans"/>
                <a:cs typeface="Open Sans"/>
                <a:sym typeface="Open Sans"/>
              </a:rPr>
              <a:t>The following image illustrates the c</a:t>
            </a:r>
            <a:r>
              <a:rPr lang="en-US" sz="2200" b="1" i="0" u="none" strike="noStrike" cap="none">
                <a:solidFill>
                  <a:srgbClr val="3F3F3F"/>
                </a:solidFill>
                <a:latin typeface="Open Sans"/>
                <a:ea typeface="Open Sans"/>
                <a:cs typeface="Open Sans"/>
                <a:sym typeface="Open Sans"/>
              </a:rPr>
              <a:t>learing </a:t>
            </a:r>
            <a:r>
              <a:rPr lang="en-US" sz="2200" b="1">
                <a:solidFill>
                  <a:srgbClr val="3F3F3F"/>
                </a:solidFill>
                <a:latin typeface="Open Sans"/>
                <a:ea typeface="Open Sans"/>
                <a:cs typeface="Open Sans"/>
                <a:sym typeface="Open Sans"/>
              </a:rPr>
              <a:t>p</a:t>
            </a:r>
            <a:r>
              <a:rPr lang="en-US" sz="2200" b="1" i="0" u="none" strike="noStrike" cap="none">
                <a:solidFill>
                  <a:srgbClr val="3F3F3F"/>
                </a:solidFill>
                <a:latin typeface="Open Sans"/>
                <a:ea typeface="Open Sans"/>
                <a:cs typeface="Open Sans"/>
                <a:sym typeface="Open Sans"/>
              </a:rPr>
              <a:t>rocess:</a:t>
            </a:r>
            <a:endParaRPr/>
          </a:p>
        </p:txBody>
      </p:sp>
      <p:grpSp>
        <p:nvGrpSpPr>
          <p:cNvPr id="13" name="Group 12">
            <a:extLst>
              <a:ext uri="{FF2B5EF4-FFF2-40B4-BE49-F238E27FC236}">
                <a16:creationId xmlns:a16="http://schemas.microsoft.com/office/drawing/2014/main" id="{A08636C0-BB69-45C7-945F-80ECF17785D8}"/>
              </a:ext>
            </a:extLst>
          </p:cNvPr>
          <p:cNvGrpSpPr/>
          <p:nvPr/>
        </p:nvGrpSpPr>
        <p:grpSpPr>
          <a:xfrm>
            <a:off x="7115169" y="6007235"/>
            <a:ext cx="5925756" cy="1908091"/>
            <a:chOff x="7149271" y="5841528"/>
            <a:chExt cx="6580584" cy="2158081"/>
          </a:xfrm>
        </p:grpSpPr>
        <p:sp>
          <p:nvSpPr>
            <p:cNvPr id="2" name="Rectangle 1">
              <a:extLst>
                <a:ext uri="{FF2B5EF4-FFF2-40B4-BE49-F238E27FC236}">
                  <a16:creationId xmlns:a16="http://schemas.microsoft.com/office/drawing/2014/main" id="{3CF983B0-783B-40BE-B8DD-668649AA61F8}"/>
                </a:ext>
              </a:extLst>
            </p:cNvPr>
            <p:cNvSpPr/>
            <p:nvPr/>
          </p:nvSpPr>
          <p:spPr>
            <a:xfrm>
              <a:off x="7149271" y="5841528"/>
              <a:ext cx="6580584" cy="2158081"/>
            </a:xfrm>
            <a:prstGeom prst="rect">
              <a:avLst/>
            </a:prstGeom>
            <a:solidFill>
              <a:srgbClr val="427A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5B00F6D-103F-4A4E-A165-39C89595BB3A}"/>
                </a:ext>
              </a:extLst>
            </p:cNvPr>
            <p:cNvSpPr/>
            <p:nvPr/>
          </p:nvSpPr>
          <p:spPr>
            <a:xfrm>
              <a:off x="7273466" y="5972170"/>
              <a:ext cx="485080" cy="4989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1</a:t>
              </a:r>
            </a:p>
          </p:txBody>
        </p:sp>
        <p:sp>
          <p:nvSpPr>
            <p:cNvPr id="19" name="Oval 18">
              <a:extLst>
                <a:ext uri="{FF2B5EF4-FFF2-40B4-BE49-F238E27FC236}">
                  <a16:creationId xmlns:a16="http://schemas.microsoft.com/office/drawing/2014/main" id="{F2C2C27A-B9D9-4B50-90A7-B759C367FA99}"/>
                </a:ext>
              </a:extLst>
            </p:cNvPr>
            <p:cNvSpPr/>
            <p:nvPr/>
          </p:nvSpPr>
          <p:spPr>
            <a:xfrm>
              <a:off x="7273466" y="6642416"/>
              <a:ext cx="485080" cy="4989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2</a:t>
              </a:r>
            </a:p>
          </p:txBody>
        </p:sp>
        <p:sp>
          <p:nvSpPr>
            <p:cNvPr id="20" name="Oval 19">
              <a:extLst>
                <a:ext uri="{FF2B5EF4-FFF2-40B4-BE49-F238E27FC236}">
                  <a16:creationId xmlns:a16="http://schemas.microsoft.com/office/drawing/2014/main" id="{E7328ACC-6AC2-4DF7-8751-AF2BB7C79BDA}"/>
                </a:ext>
              </a:extLst>
            </p:cNvPr>
            <p:cNvSpPr/>
            <p:nvPr/>
          </p:nvSpPr>
          <p:spPr>
            <a:xfrm>
              <a:off x="7273466" y="7312663"/>
              <a:ext cx="485080" cy="4989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3</a:t>
              </a:r>
            </a:p>
          </p:txBody>
        </p:sp>
        <p:sp>
          <p:nvSpPr>
            <p:cNvPr id="5" name="TextBox 4">
              <a:extLst>
                <a:ext uri="{FF2B5EF4-FFF2-40B4-BE49-F238E27FC236}">
                  <a16:creationId xmlns:a16="http://schemas.microsoft.com/office/drawing/2014/main" id="{32CA5B04-2173-461B-A4E1-A952E1BBBE20}"/>
                </a:ext>
              </a:extLst>
            </p:cNvPr>
            <p:cNvSpPr txBox="1"/>
            <p:nvPr/>
          </p:nvSpPr>
          <p:spPr>
            <a:xfrm>
              <a:off x="7779513" y="6015381"/>
              <a:ext cx="3302522" cy="417720"/>
            </a:xfrm>
            <a:prstGeom prst="rect">
              <a:avLst/>
            </a:prstGeom>
            <a:noFill/>
          </p:spPr>
          <p:txBody>
            <a:bodyPr wrap="none" rtlCol="0">
              <a:spAutoFit/>
            </a:bodyPr>
            <a:lstStyle/>
            <a:p>
              <a:r>
                <a:rPr lang="en-US" sz="1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First character 1010 0001</a:t>
              </a:r>
            </a:p>
          </p:txBody>
        </p:sp>
        <p:sp>
          <p:nvSpPr>
            <p:cNvPr id="22" name="TextBox 21">
              <a:extLst>
                <a:ext uri="{FF2B5EF4-FFF2-40B4-BE49-F238E27FC236}">
                  <a16:creationId xmlns:a16="http://schemas.microsoft.com/office/drawing/2014/main" id="{7556DBE1-8520-4361-A952-70FEF66ADE6D}"/>
                </a:ext>
              </a:extLst>
            </p:cNvPr>
            <p:cNvSpPr txBox="1"/>
            <p:nvPr/>
          </p:nvSpPr>
          <p:spPr>
            <a:xfrm>
              <a:off x="7786392" y="6669890"/>
              <a:ext cx="3167231" cy="417720"/>
            </a:xfrm>
            <a:prstGeom prst="rect">
              <a:avLst/>
            </a:prstGeom>
            <a:noFill/>
          </p:spPr>
          <p:txBody>
            <a:bodyPr wrap="none" rtlCol="0">
              <a:spAutoFit/>
            </a:bodyPr>
            <a:lstStyle/>
            <a:p>
              <a:r>
                <a:rPr lang="en-US" sz="1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Complement  0101 1110</a:t>
              </a:r>
            </a:p>
          </p:txBody>
        </p:sp>
        <p:sp>
          <p:nvSpPr>
            <p:cNvPr id="23" name="TextBox 22">
              <a:extLst>
                <a:ext uri="{FF2B5EF4-FFF2-40B4-BE49-F238E27FC236}">
                  <a16:creationId xmlns:a16="http://schemas.microsoft.com/office/drawing/2014/main" id="{9D08EC8D-963A-40D6-913B-D91429D10FFE}"/>
                </a:ext>
              </a:extLst>
            </p:cNvPr>
            <p:cNvSpPr txBox="1"/>
            <p:nvPr/>
          </p:nvSpPr>
          <p:spPr>
            <a:xfrm>
              <a:off x="7807564" y="7376373"/>
              <a:ext cx="3129848" cy="417720"/>
            </a:xfrm>
            <a:prstGeom prst="rect">
              <a:avLst/>
            </a:prstGeom>
            <a:noFill/>
          </p:spPr>
          <p:txBody>
            <a:bodyPr wrap="none" rtlCol="0">
              <a:spAutoFit/>
            </a:bodyPr>
            <a:lstStyle/>
            <a:p>
              <a:r>
                <a:rPr lang="en-US" sz="1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Random bits  1101 0100</a:t>
              </a:r>
            </a:p>
          </p:txBody>
        </p:sp>
        <p:sp>
          <p:nvSpPr>
            <p:cNvPr id="6" name="Cylinder 5">
              <a:extLst>
                <a:ext uri="{FF2B5EF4-FFF2-40B4-BE49-F238E27FC236}">
                  <a16:creationId xmlns:a16="http://schemas.microsoft.com/office/drawing/2014/main" id="{17EDC86C-0F64-40D0-AB5B-8C1FD61E329B}"/>
                </a:ext>
              </a:extLst>
            </p:cNvPr>
            <p:cNvSpPr/>
            <p:nvPr/>
          </p:nvSpPr>
          <p:spPr>
            <a:xfrm>
              <a:off x="12155165" y="6402657"/>
              <a:ext cx="1205346" cy="903797"/>
            </a:xfrm>
            <a:prstGeom prst="can">
              <a:avLst/>
            </a:prstGeom>
            <a:solidFill>
              <a:srgbClr val="91B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017C4E6-83D4-4E4C-AC86-FA9B686244AA}"/>
                </a:ext>
              </a:extLst>
            </p:cNvPr>
            <p:cNvCxnSpPr>
              <a:cxnSpLocks/>
            </p:cNvCxnSpPr>
            <p:nvPr/>
          </p:nvCxnSpPr>
          <p:spPr>
            <a:xfrm>
              <a:off x="11314167" y="6299681"/>
              <a:ext cx="706618" cy="30301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DE1FE47-C68B-479E-B0CA-38F9B98CF20E}"/>
                </a:ext>
              </a:extLst>
            </p:cNvPr>
            <p:cNvCxnSpPr>
              <a:cxnSpLocks/>
            </p:cNvCxnSpPr>
            <p:nvPr/>
          </p:nvCxnSpPr>
          <p:spPr>
            <a:xfrm flipV="1">
              <a:off x="11314167" y="7210539"/>
              <a:ext cx="729599" cy="3505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3AED3E-8A2E-4336-9F15-BC0665CF7874}"/>
                </a:ext>
              </a:extLst>
            </p:cNvPr>
            <p:cNvCxnSpPr>
              <a:cxnSpLocks/>
            </p:cNvCxnSpPr>
            <p:nvPr/>
          </p:nvCxnSpPr>
          <p:spPr>
            <a:xfrm>
              <a:off x="11314167" y="6896874"/>
              <a:ext cx="735924" cy="2536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Brandline_LVC">
            <a:extLst>
              <a:ext uri="{FF2B5EF4-FFF2-40B4-BE49-F238E27FC236}">
                <a16:creationId xmlns:a16="http://schemas.microsoft.com/office/drawing/2014/main" id="{0A4EBA04-2901-3718-9E68-7E10490776F7}"/>
              </a:ext>
            </a:extLst>
          </p:cNvPr>
          <p:cNvSpPr/>
          <p:nvPr/>
        </p:nvSpPr>
        <p:spPr>
          <a:xfrm>
            <a:off x="5588000" y="895023"/>
            <a:ext cx="50959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89245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solidFill>
                  <a:srgbClr val="3F3F3F"/>
                </a:solidFill>
                <a:latin typeface="Open Sans"/>
                <a:ea typeface="Open Sans"/>
                <a:cs typeface="Open Sans"/>
                <a:sym typeface="Open Sans"/>
              </a:rPr>
              <a:t>Data Disposal Methods</a:t>
            </a:r>
            <a:endParaRPr/>
          </a:p>
        </p:txBody>
      </p:sp>
      <p:grpSp>
        <p:nvGrpSpPr>
          <p:cNvPr id="242" name="Google Shape;242;p19"/>
          <p:cNvGrpSpPr/>
          <p:nvPr/>
        </p:nvGrpSpPr>
        <p:grpSpPr>
          <a:xfrm rot="16200000">
            <a:off x="7938980" y="-648026"/>
            <a:ext cx="3974012" cy="9851264"/>
            <a:chOff x="1966208" y="3213537"/>
            <a:chExt cx="4989446" cy="7401401"/>
          </a:xfrm>
        </p:grpSpPr>
        <p:sp>
          <p:nvSpPr>
            <p:cNvPr id="243" name="Google Shape;243;p19"/>
            <p:cNvSpPr/>
            <p:nvPr/>
          </p:nvSpPr>
          <p:spPr>
            <a:xfrm>
              <a:off x="1996348" y="3229290"/>
              <a:ext cx="4959306" cy="7385648"/>
            </a:xfrm>
            <a:prstGeom prst="roundRect">
              <a:avLst>
                <a:gd name="adj" fmla="val 136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45" name="Google Shape;245;p19"/>
            <p:cNvSpPr/>
            <p:nvPr/>
          </p:nvSpPr>
          <p:spPr>
            <a:xfrm>
              <a:off x="1966208" y="3213537"/>
              <a:ext cx="4959304" cy="88880"/>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grpSp>
      <p:sp>
        <p:nvSpPr>
          <p:cNvPr id="249" name="Google Shape;249;p19"/>
          <p:cNvSpPr/>
          <p:nvPr/>
        </p:nvSpPr>
        <p:spPr>
          <a:xfrm>
            <a:off x="1270002" y="2354692"/>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algn="ctr">
              <a:buSzPts val="2200"/>
            </a:pPr>
            <a:r>
              <a:rPr lang="en-US" sz="2200">
                <a:solidFill>
                  <a:srgbClr val="3F3F3F"/>
                </a:solidFill>
                <a:latin typeface="Open Sans"/>
                <a:ea typeface="Open Sans"/>
                <a:cs typeface="Open Sans"/>
                <a:sym typeface="Open Sans"/>
              </a:rPr>
              <a:t>Erasing</a:t>
            </a:r>
            <a:endParaRPr sz="2200">
              <a:solidFill>
                <a:srgbClr val="3F3F3F"/>
              </a:solidFill>
              <a:latin typeface="Open Sans"/>
              <a:ea typeface="Open Sans"/>
              <a:cs typeface="Open Sans"/>
            </a:endParaRPr>
          </a:p>
        </p:txBody>
      </p:sp>
      <p:sp>
        <p:nvSpPr>
          <p:cNvPr id="250" name="Google Shape;250;p19"/>
          <p:cNvSpPr/>
          <p:nvPr/>
        </p:nvSpPr>
        <p:spPr>
          <a:xfrm>
            <a:off x="1270001" y="3480761"/>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algn="ctr">
              <a:buSzPts val="2200"/>
            </a:pPr>
            <a:r>
              <a:rPr lang="en-US" sz="2200">
                <a:solidFill>
                  <a:srgbClr val="3F3F3F"/>
                </a:solidFill>
                <a:latin typeface="Open Sans"/>
                <a:ea typeface="Open Sans"/>
                <a:cs typeface="Open Sans"/>
                <a:sym typeface="Open Sans"/>
              </a:rPr>
              <a:t>Clearing (overwriting)</a:t>
            </a:r>
            <a:endParaRPr sz="2200">
              <a:solidFill>
                <a:srgbClr val="3F3F3F"/>
              </a:solidFill>
              <a:latin typeface="Open Sans"/>
              <a:ea typeface="Open Sans"/>
              <a:cs typeface="Open Sans"/>
            </a:endParaRPr>
          </a:p>
        </p:txBody>
      </p:sp>
      <p:sp>
        <p:nvSpPr>
          <p:cNvPr id="251" name="Google Shape;251;p19"/>
          <p:cNvSpPr/>
          <p:nvPr/>
        </p:nvSpPr>
        <p:spPr>
          <a:xfrm>
            <a:off x="1270001" y="4606830"/>
            <a:ext cx="3253874" cy="687244"/>
          </a:xfrm>
          <a:prstGeom prst="roundRect">
            <a:avLst>
              <a:gd name="adj" fmla="val 16667"/>
            </a:avLst>
          </a:prstGeom>
          <a:solidFill>
            <a:srgbClr val="427AA1"/>
          </a:solidFill>
          <a:ln>
            <a:solidFill>
              <a:srgbClr val="427AA1"/>
            </a:solidFill>
          </a:ln>
        </p:spPr>
        <p:txBody>
          <a:bodyPr spcFirstLastPara="1" wrap="square" lIns="91425" tIns="45700" rIns="91425" bIns="45700" anchor="ctr" anchorCtr="0">
            <a:noAutofit/>
          </a:bodyPr>
          <a:lstStyle/>
          <a:p>
            <a:pPr algn="ctr"/>
            <a:r>
              <a:rPr lang="en-US" sz="2200">
                <a:solidFill>
                  <a:schemeClr val="bg1"/>
                </a:solidFill>
                <a:latin typeface="Open Sans"/>
                <a:ea typeface="Open Sans"/>
                <a:cs typeface="Open Sans"/>
                <a:sym typeface="Open Sans"/>
              </a:rPr>
              <a:t>Purging</a:t>
            </a:r>
            <a:endParaRPr sz="2200">
              <a:solidFill>
                <a:schemeClr val="bg1"/>
              </a:solidFill>
              <a:latin typeface="Open Sans"/>
              <a:ea typeface="Open Sans"/>
              <a:cs typeface="Open Sans"/>
              <a:sym typeface="Open Sans"/>
            </a:endParaRPr>
          </a:p>
        </p:txBody>
      </p:sp>
      <p:sp>
        <p:nvSpPr>
          <p:cNvPr id="252" name="Google Shape;252;p19"/>
          <p:cNvSpPr/>
          <p:nvPr/>
        </p:nvSpPr>
        <p:spPr>
          <a:xfrm>
            <a:off x="1270001" y="5732899"/>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Sanitization</a:t>
            </a:r>
            <a:endParaRPr sz="1400" b="0" i="0" u="none" strike="noStrike" cap="none">
              <a:solidFill>
                <a:srgbClr val="000000"/>
              </a:solidFill>
              <a:latin typeface="Arial"/>
              <a:ea typeface="Arial"/>
              <a:cs typeface="Arial"/>
              <a:sym typeface="Arial"/>
            </a:endParaRPr>
          </a:p>
        </p:txBody>
      </p:sp>
      <p:sp>
        <p:nvSpPr>
          <p:cNvPr id="255" name="Google Shape;255;p19"/>
          <p:cNvSpPr txBox="1"/>
          <p:nvPr/>
        </p:nvSpPr>
        <p:spPr>
          <a:xfrm>
            <a:off x="5335731" y="2518434"/>
            <a:ext cx="8960298" cy="3477784"/>
          </a:xfrm>
          <a:prstGeom prst="rect">
            <a:avLst/>
          </a:prstGeom>
          <a:noFill/>
          <a:ln>
            <a:noFill/>
          </a:ln>
        </p:spPr>
        <p:txBody>
          <a:bodyPr spcFirstLastPara="1" wrap="square" lIns="45675" tIns="45675" rIns="45675" bIns="45675" anchor="t" anchorCtr="0">
            <a:spAutoFit/>
          </a:bodyPr>
          <a:lstStyle/>
          <a:p>
            <a:pPr marL="342900" marR="0" lvl="1" indent="-342900" algn="l" rtl="0">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More intense form of clearing; repeats the clearing process multiple times</a:t>
            </a:r>
          </a:p>
          <a:p>
            <a:pPr marL="342900" marR="0" lvl="1" indent="-342900" algn="l" rtl="0">
              <a:spcBef>
                <a:spcPts val="0"/>
              </a:spcBef>
              <a:spcAft>
                <a:spcPts val="0"/>
              </a:spcAft>
              <a:buClr>
                <a:srgbClr val="000000"/>
              </a:buClr>
              <a:buSzPts val="2200"/>
              <a:buFont typeface="Arial"/>
              <a:buChar char="•"/>
            </a:pPr>
            <a:endParaRPr lang="en-US" sz="2200" b="0" i="0" u="none" strike="noStrike" cap="none">
              <a:solidFill>
                <a:srgbClr val="3F3F3F"/>
              </a:solidFill>
              <a:latin typeface="Open Sans"/>
              <a:ea typeface="Open Sans"/>
              <a:cs typeface="Open Sans"/>
              <a:sym typeface="Open Sans"/>
            </a:endParaRPr>
          </a:p>
          <a:p>
            <a:pPr marL="342900" marR="0" lvl="1" indent="-342900" algn="l" rtl="0">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Provides assurance that data cannot be recovered using any known means</a:t>
            </a:r>
          </a:p>
          <a:p>
            <a:pPr marL="342900" marR="0" lvl="1" indent="-342900" algn="l" rtl="0">
              <a:spcBef>
                <a:spcPts val="0"/>
              </a:spcBef>
              <a:spcAft>
                <a:spcPts val="0"/>
              </a:spcAft>
              <a:buClr>
                <a:srgbClr val="000000"/>
              </a:buClr>
              <a:buSzPts val="2200"/>
              <a:buFont typeface="Arial"/>
              <a:buChar char="•"/>
            </a:pPr>
            <a:endParaRPr lang="en-US" sz="2200" b="0" i="0" u="none" strike="noStrike" cap="none">
              <a:solidFill>
                <a:srgbClr val="3F3F3F"/>
              </a:solidFill>
              <a:latin typeface="Open Sans"/>
              <a:ea typeface="Open Sans"/>
              <a:cs typeface="Open Sans"/>
              <a:sym typeface="Open Sans"/>
            </a:endParaRPr>
          </a:p>
          <a:p>
            <a:pPr marL="342900" marR="0" lvl="1" indent="-342900" algn="l" rtl="0">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Can be combined with </a:t>
            </a:r>
            <a:r>
              <a:rPr lang="en-US" sz="2200" b="0" i="0" u="none" strike="noStrike" cap="none">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14"/>
                  </a:ext>
                </a:extLst>
              </a:rPr>
              <a:t>degaussing</a:t>
            </a:r>
            <a:r>
              <a:rPr lang="en-US" sz="2200" b="0" i="0" u="none" strike="noStrike" cap="none">
                <a:solidFill>
                  <a:srgbClr val="3F3F3F"/>
                </a:solidFill>
                <a:latin typeface="Open Sans"/>
                <a:ea typeface="Open Sans"/>
                <a:cs typeface="Open Sans"/>
                <a:sym typeface="Open Sans"/>
              </a:rPr>
              <a:t> to completely remove data</a:t>
            </a:r>
          </a:p>
          <a:p>
            <a:pPr marL="342900" marR="0" lvl="1" indent="-342900" algn="l" rtl="0">
              <a:spcBef>
                <a:spcPts val="0"/>
              </a:spcBef>
              <a:spcAft>
                <a:spcPts val="0"/>
              </a:spcAft>
              <a:buClr>
                <a:srgbClr val="000000"/>
              </a:buClr>
              <a:buSzPts val="2200"/>
              <a:buFont typeface="Arial"/>
              <a:buChar char="•"/>
            </a:pPr>
            <a:endParaRPr lang="en-US" sz="2200" b="0" i="0" u="none" strike="noStrike" cap="none">
              <a:solidFill>
                <a:srgbClr val="3F3F3F"/>
              </a:solidFill>
              <a:latin typeface="Open Sans"/>
              <a:ea typeface="Open Sans"/>
              <a:cs typeface="Open Sans"/>
              <a:sym typeface="Open Sans"/>
            </a:endParaRPr>
          </a:p>
          <a:p>
            <a:pPr marL="342900" marR="0" lvl="1" indent="-342900" algn="l" rtl="0">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Used when one wants to prepare media for reuse at a lower classification level</a:t>
            </a:r>
            <a:endParaRPr lang="en-US" sz="2400"/>
          </a:p>
        </p:txBody>
      </p:sp>
      <p:sp>
        <p:nvSpPr>
          <p:cNvPr id="256" name="Google Shape;256;p19"/>
          <p:cNvSpPr/>
          <p:nvPr/>
        </p:nvSpPr>
        <p:spPr>
          <a:xfrm>
            <a:off x="1270001" y="6858969"/>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Degaussing</a:t>
            </a:r>
            <a:endParaRPr sz="2200" b="0" i="0" u="none" strike="noStrike" cap="none">
              <a:solidFill>
                <a:srgbClr val="3F3F3F"/>
              </a:solidFill>
              <a:latin typeface="Open Sans"/>
              <a:ea typeface="Open Sans"/>
              <a:cs typeface="Open Sans"/>
              <a:sym typeface="Open Sans"/>
            </a:endParaRPr>
          </a:p>
        </p:txBody>
      </p:sp>
      <p:sp>
        <p:nvSpPr>
          <p:cNvPr id="258" name="Google Shape;258;p19"/>
          <p:cNvSpPr txBox="1"/>
          <p:nvPr/>
        </p:nvSpPr>
        <p:spPr>
          <a:xfrm>
            <a:off x="2069800" y="1323488"/>
            <a:ext cx="12116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This slide explains the purging method:</a:t>
            </a:r>
            <a:endParaRPr lang="en-IN" sz="2200">
              <a:solidFill>
                <a:schemeClr val="tx1">
                  <a:lumMod val="75000"/>
                  <a:lumOff val="25000"/>
                </a:schemeClr>
              </a:solidFill>
              <a:latin typeface="Open Sans"/>
              <a:ea typeface="Open Sans"/>
              <a:cs typeface="Open Sans"/>
              <a:sym typeface="Open Sans"/>
            </a:endParaRPr>
          </a:p>
        </p:txBody>
      </p:sp>
      <p:sp>
        <p:nvSpPr>
          <p:cNvPr id="3" name="Arrow: Right 2">
            <a:extLst>
              <a:ext uri="{FF2B5EF4-FFF2-40B4-BE49-F238E27FC236}">
                <a16:creationId xmlns:a16="http://schemas.microsoft.com/office/drawing/2014/main" id="{9B39245A-53BF-41E4-869A-D5173F2FF495}"/>
              </a:ext>
            </a:extLst>
          </p:cNvPr>
          <p:cNvSpPr/>
          <p:nvPr/>
        </p:nvSpPr>
        <p:spPr>
          <a:xfrm>
            <a:off x="4405574" y="4802427"/>
            <a:ext cx="394746" cy="297005"/>
          </a:xfrm>
          <a:prstGeom prst="rightArrow">
            <a:avLst/>
          </a:prstGeom>
          <a:solidFill>
            <a:srgbClr val="427AA1"/>
          </a:solidFill>
          <a:ln>
            <a:solidFill>
              <a:srgbClr val="427AA1"/>
            </a:solidFill>
          </a:ln>
        </p:spPr>
        <p:txBody>
          <a:bodyPr spcFirstLastPara="1" wrap="square" lIns="91425" tIns="45700" rIns="91425" bIns="45700" anchor="ctr" anchorCtr="0">
            <a:noAutofit/>
          </a:bodyPr>
          <a:lstStyle/>
          <a:p>
            <a:pPr algn="ctr"/>
            <a:endParaRPr lang="en-US" sz="2200">
              <a:latin typeface="Open Sans"/>
              <a:ea typeface="Open Sans"/>
              <a:cs typeface="Open Sans"/>
            </a:endParaRPr>
          </a:p>
        </p:txBody>
      </p:sp>
      <p:sp>
        <p:nvSpPr>
          <p:cNvPr id="4" name="Brandline_LVC">
            <a:extLst>
              <a:ext uri="{FF2B5EF4-FFF2-40B4-BE49-F238E27FC236}">
                <a16:creationId xmlns:a16="http://schemas.microsoft.com/office/drawing/2014/main" id="{CDEA7C3F-9DDF-4DEF-95A1-C432F332C549}"/>
              </a:ext>
            </a:extLst>
          </p:cNvPr>
          <p:cNvSpPr/>
          <p:nvPr/>
        </p:nvSpPr>
        <p:spPr>
          <a:xfrm>
            <a:off x="5588000" y="895023"/>
            <a:ext cx="50959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044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4" name="Google Shape;404;geaebd37734_0_1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Maintaining Baselines</a:t>
            </a:r>
            <a:endParaRPr/>
          </a:p>
        </p:txBody>
      </p:sp>
      <p:grpSp>
        <p:nvGrpSpPr>
          <p:cNvPr id="2" name="Group 1">
            <a:extLst>
              <a:ext uri="{FF2B5EF4-FFF2-40B4-BE49-F238E27FC236}">
                <a16:creationId xmlns:a16="http://schemas.microsoft.com/office/drawing/2014/main" id="{CB355C57-D371-6ACD-8EE6-5B58C0E90F37}"/>
              </a:ext>
            </a:extLst>
          </p:cNvPr>
          <p:cNvGrpSpPr/>
          <p:nvPr/>
        </p:nvGrpSpPr>
        <p:grpSpPr>
          <a:xfrm>
            <a:off x="1303791" y="2070254"/>
            <a:ext cx="6527430" cy="5969332"/>
            <a:chOff x="1317646" y="3078774"/>
            <a:chExt cx="6338914" cy="3626827"/>
          </a:xfrm>
        </p:grpSpPr>
        <p:sp>
          <p:nvSpPr>
            <p:cNvPr id="3" name="Google Shape;562;p4">
              <a:extLst>
                <a:ext uri="{FF2B5EF4-FFF2-40B4-BE49-F238E27FC236}">
                  <a16:creationId xmlns:a16="http://schemas.microsoft.com/office/drawing/2014/main" id="{D37856C4-B93E-D983-93CB-692CDA31DB90}"/>
                </a:ext>
              </a:extLst>
            </p:cNvPr>
            <p:cNvSpPr/>
            <p:nvPr/>
          </p:nvSpPr>
          <p:spPr>
            <a:xfrm>
              <a:off x="1496336" y="3833039"/>
              <a:ext cx="5981535" cy="2872562"/>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4" name="Google Shape;563;p4">
              <a:extLst>
                <a:ext uri="{FF2B5EF4-FFF2-40B4-BE49-F238E27FC236}">
                  <a16:creationId xmlns:a16="http://schemas.microsoft.com/office/drawing/2014/main" id="{2AD6E075-F150-81F1-9213-F98D0D56EA3B}"/>
                </a:ext>
              </a:extLst>
            </p:cNvPr>
            <p:cNvGrpSpPr/>
            <p:nvPr/>
          </p:nvGrpSpPr>
          <p:grpSpPr>
            <a:xfrm>
              <a:off x="1317646" y="3078774"/>
              <a:ext cx="6338914" cy="788655"/>
              <a:chOff x="4414848" y="2365412"/>
              <a:chExt cx="3347791" cy="720756"/>
            </a:xfrm>
            <a:solidFill>
              <a:srgbClr val="798AA9"/>
            </a:solidFill>
          </p:grpSpPr>
          <p:sp>
            <p:nvSpPr>
              <p:cNvPr id="6" name="Google Shape;564;p4">
                <a:extLst>
                  <a:ext uri="{FF2B5EF4-FFF2-40B4-BE49-F238E27FC236}">
                    <a16:creationId xmlns:a16="http://schemas.microsoft.com/office/drawing/2014/main" id="{5DC5082F-57AB-0244-E2EA-4AF514D1FA18}"/>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7" name="Google Shape;565;p4">
                <a:extLst>
                  <a:ext uri="{FF2B5EF4-FFF2-40B4-BE49-F238E27FC236}">
                    <a16:creationId xmlns:a16="http://schemas.microsoft.com/office/drawing/2014/main" id="{0BAF86D1-EA88-581F-4D85-55AF3B6E68DF}"/>
                  </a:ext>
                </a:extLst>
              </p:cNvPr>
              <p:cNvSpPr/>
              <p:nvPr/>
            </p:nvSpPr>
            <p:spPr>
              <a:xfrm>
                <a:off x="4637338" y="2984836"/>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8" name="Google Shape;566;p4">
                <a:extLst>
                  <a:ext uri="{FF2B5EF4-FFF2-40B4-BE49-F238E27FC236}">
                    <a16:creationId xmlns:a16="http://schemas.microsoft.com/office/drawing/2014/main" id="{D128BF25-31EC-DACB-DCA8-5A84318D7FA5}"/>
                  </a:ext>
                </a:extLst>
              </p:cNvPr>
              <p:cNvSpPr/>
              <p:nvPr/>
            </p:nvSpPr>
            <p:spPr>
              <a:xfrm>
                <a:off x="4414848" y="2365412"/>
                <a:ext cx="3347791" cy="628076"/>
              </a:xfrm>
              <a:prstGeom prst="roundRect">
                <a:avLst>
                  <a:gd name="adj" fmla="val 12439"/>
                </a:avLst>
              </a:prstGeom>
              <a:solidFill>
                <a:srgbClr val="6EA1C4"/>
              </a:solidFill>
              <a:ln>
                <a:noFill/>
              </a:ln>
            </p:spPr>
            <p:txBody>
              <a:bodyPr spcFirstLastPara="1" wrap="square" lIns="91425" tIns="45700" rIns="91425" bIns="45700" anchor="ctr" anchorCtr="0">
                <a:noAutofit/>
              </a:bodyPr>
              <a:lstStyle/>
              <a:p>
                <a:pPr lvl="0" algn="ctr">
                  <a:buSzPts val="2200"/>
                </a:pPr>
                <a:r>
                  <a:rPr lang="en-US" sz="2200">
                    <a:solidFill>
                      <a:schemeClr val="lt1"/>
                    </a:solidFill>
                    <a:latin typeface="Open Sans SemiBold"/>
                    <a:ea typeface="Open Sans SemiBold"/>
                    <a:cs typeface="Open Sans SemiBold"/>
                    <a:sym typeface="Open Sans SemiBold"/>
                  </a:rPr>
                  <a:t>SCAP compliance checker</a:t>
                </a:r>
              </a:p>
            </p:txBody>
          </p:sp>
        </p:grpSp>
        <p:sp>
          <p:nvSpPr>
            <p:cNvPr id="5" name="Google Shape;572;p4">
              <a:extLst>
                <a:ext uri="{FF2B5EF4-FFF2-40B4-BE49-F238E27FC236}">
                  <a16:creationId xmlns:a16="http://schemas.microsoft.com/office/drawing/2014/main" id="{84D61167-E307-A0D8-E254-2839A89DA6F4}"/>
                </a:ext>
              </a:extLst>
            </p:cNvPr>
            <p:cNvSpPr txBox="1"/>
            <p:nvPr/>
          </p:nvSpPr>
          <p:spPr>
            <a:xfrm>
              <a:off x="1640479" y="3855385"/>
              <a:ext cx="5693248" cy="2655345"/>
            </a:xfrm>
            <a:prstGeom prst="rect">
              <a:avLst/>
            </a:prstGeom>
            <a:noFill/>
            <a:ln>
              <a:noFill/>
            </a:ln>
          </p:spPr>
          <p:txBody>
            <a:bodyPr spcFirstLastPara="1" wrap="square" lIns="91425" tIns="45700" rIns="91425" bIns="45700" anchor="ctr" anchorCtr="0">
              <a:spAutoFit/>
            </a:bodyPr>
            <a:lstStyle/>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The Security Content Automation Protocol (SCAP) is a standardized framework for maintaining system security</a:t>
              </a:r>
            </a:p>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Operates by comparing a system's security settings against a predefined checklist of security requirements</a:t>
              </a:r>
            </a:p>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Generates reports highlighting areas of non-compliance for swift corrective actions</a:t>
              </a:r>
              <a:endParaRPr lang="en-US" sz="2200">
                <a:solidFill>
                  <a:srgbClr val="404040"/>
                </a:solidFill>
                <a:latin typeface="Open Sans" panose="020B0606030504020204" pitchFamily="34" charset="0"/>
                <a:ea typeface="Open Sans"/>
                <a:cs typeface="Open Sans"/>
                <a:sym typeface="Open Sans"/>
              </a:endParaRPr>
            </a:p>
          </p:txBody>
        </p:sp>
      </p:grpSp>
      <p:grpSp>
        <p:nvGrpSpPr>
          <p:cNvPr id="9" name="Group 8">
            <a:extLst>
              <a:ext uri="{FF2B5EF4-FFF2-40B4-BE49-F238E27FC236}">
                <a16:creationId xmlns:a16="http://schemas.microsoft.com/office/drawing/2014/main" id="{DD794F47-FA6C-28B7-F98C-810585A2F260}"/>
              </a:ext>
            </a:extLst>
          </p:cNvPr>
          <p:cNvGrpSpPr/>
          <p:nvPr/>
        </p:nvGrpSpPr>
        <p:grpSpPr>
          <a:xfrm>
            <a:off x="8793480" y="2027137"/>
            <a:ext cx="6858000" cy="6045628"/>
            <a:chOff x="8695945" y="3078774"/>
            <a:chExt cx="6338914" cy="3626827"/>
          </a:xfrm>
        </p:grpSpPr>
        <p:sp>
          <p:nvSpPr>
            <p:cNvPr id="10" name="Google Shape;567;p4">
              <a:extLst>
                <a:ext uri="{FF2B5EF4-FFF2-40B4-BE49-F238E27FC236}">
                  <a16:creationId xmlns:a16="http://schemas.microsoft.com/office/drawing/2014/main" id="{60AE8BF2-3184-86DA-7B8B-5E437C4DB17D}"/>
                </a:ext>
              </a:extLst>
            </p:cNvPr>
            <p:cNvSpPr/>
            <p:nvPr/>
          </p:nvSpPr>
          <p:spPr>
            <a:xfrm>
              <a:off x="8874635" y="3841468"/>
              <a:ext cx="5981535" cy="2864133"/>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11" name="Google Shape;568;p4">
              <a:extLst>
                <a:ext uri="{FF2B5EF4-FFF2-40B4-BE49-F238E27FC236}">
                  <a16:creationId xmlns:a16="http://schemas.microsoft.com/office/drawing/2014/main" id="{65168007-2C64-DAA4-82A2-557B1C0E264C}"/>
                </a:ext>
              </a:extLst>
            </p:cNvPr>
            <p:cNvGrpSpPr/>
            <p:nvPr/>
          </p:nvGrpSpPr>
          <p:grpSpPr>
            <a:xfrm>
              <a:off x="8695945" y="3078774"/>
              <a:ext cx="6338914" cy="788658"/>
              <a:chOff x="4414848" y="2365410"/>
              <a:chExt cx="3347791" cy="720758"/>
            </a:xfrm>
          </p:grpSpPr>
          <p:sp>
            <p:nvSpPr>
              <p:cNvPr id="13" name="Google Shape;569;p4">
                <a:extLst>
                  <a:ext uri="{FF2B5EF4-FFF2-40B4-BE49-F238E27FC236}">
                    <a16:creationId xmlns:a16="http://schemas.microsoft.com/office/drawing/2014/main" id="{A6F4BBBE-F594-285F-35C1-09DB61C2DE82}"/>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14" name="Google Shape;570;p4">
                <a:extLst>
                  <a:ext uri="{FF2B5EF4-FFF2-40B4-BE49-F238E27FC236}">
                    <a16:creationId xmlns:a16="http://schemas.microsoft.com/office/drawing/2014/main" id="{84F6172C-4035-084D-7C0C-E709B53DB248}"/>
                  </a:ext>
                </a:extLst>
              </p:cNvPr>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15" name="Google Shape;571;p4">
                <a:extLst>
                  <a:ext uri="{FF2B5EF4-FFF2-40B4-BE49-F238E27FC236}">
                    <a16:creationId xmlns:a16="http://schemas.microsoft.com/office/drawing/2014/main" id="{C0C1EF65-CEBD-F1AE-F0EE-09AFD024B801}"/>
                  </a:ext>
                </a:extLst>
              </p:cNvPr>
              <p:cNvSpPr/>
              <p:nvPr/>
            </p:nvSpPr>
            <p:spPr>
              <a:xfrm>
                <a:off x="4414848" y="2365410"/>
                <a:ext cx="3347791" cy="628076"/>
              </a:xfrm>
              <a:prstGeom prst="roundRect">
                <a:avLst>
                  <a:gd name="adj" fmla="val 12439"/>
                </a:avLst>
              </a:prstGeom>
              <a:solidFill>
                <a:srgbClr val="6EA1C4"/>
              </a:solidFill>
              <a:ln>
                <a:noFill/>
              </a:ln>
            </p:spPr>
            <p:txBody>
              <a:bodyPr spcFirstLastPara="1" wrap="square" lIns="91425" tIns="45700" rIns="91425" bIns="45700" anchor="ctr" anchorCtr="0">
                <a:noAutofit/>
              </a:bodyPr>
              <a:lstStyle/>
              <a:p>
                <a:pPr lvl="0" algn="ctr">
                  <a:buSzPts val="2200"/>
                </a:pPr>
                <a:r>
                  <a:rPr lang="en-US" sz="2200">
                    <a:solidFill>
                      <a:schemeClr val="lt1"/>
                    </a:solidFill>
                    <a:latin typeface="Open Sans SemiBold"/>
                    <a:ea typeface="Open Sans SemiBold"/>
                    <a:cs typeface="Open Sans SemiBold"/>
                    <a:sym typeface="Open Sans SemiBold"/>
                  </a:rPr>
                  <a:t>CIS configuration assessment tool</a:t>
                </a:r>
              </a:p>
            </p:txBody>
          </p:sp>
        </p:grpSp>
        <p:sp>
          <p:nvSpPr>
            <p:cNvPr id="12" name="Google Shape;575;p4">
              <a:extLst>
                <a:ext uri="{FF2B5EF4-FFF2-40B4-BE49-F238E27FC236}">
                  <a16:creationId xmlns:a16="http://schemas.microsoft.com/office/drawing/2014/main" id="{6912B531-EA92-950C-260E-2E141E24DEF7}"/>
                </a:ext>
              </a:extLst>
            </p:cNvPr>
            <p:cNvSpPr txBox="1"/>
            <p:nvPr/>
          </p:nvSpPr>
          <p:spPr>
            <a:xfrm>
              <a:off x="9003454" y="3871679"/>
              <a:ext cx="5693248" cy="2077768"/>
            </a:xfrm>
            <a:prstGeom prst="rect">
              <a:avLst/>
            </a:prstGeom>
            <a:noFill/>
            <a:ln>
              <a:noFill/>
            </a:ln>
          </p:spPr>
          <p:txBody>
            <a:bodyPr spcFirstLastPara="1" wrap="square" lIns="91425" tIns="45700" rIns="91425" bIns="45700" anchor="ctr" anchorCtr="0">
              <a:spAutoFit/>
            </a:bodyPr>
            <a:lstStyle/>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sym typeface="Open Sans"/>
                </a:rPr>
                <a:t>CIS-CAT is designed to evaluate systems and applications against CIS benchmarks curated by the Center for Internet Security (CIS)</a:t>
              </a:r>
            </a:p>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sym typeface="Open Sans"/>
                </a:rPr>
                <a:t>These benchmarks represent a gold standard for secure configurations and best practices across various technologies, from operating systems to web browsers</a:t>
              </a:r>
            </a:p>
          </p:txBody>
        </p:sp>
      </p:grpSp>
      <p:sp>
        <p:nvSpPr>
          <p:cNvPr id="16" name="TextBox 15">
            <a:extLst>
              <a:ext uri="{FF2B5EF4-FFF2-40B4-BE49-F238E27FC236}">
                <a16:creationId xmlns:a16="http://schemas.microsoft.com/office/drawing/2014/main" id="{95A95D5E-9E27-C199-92DF-071D665D028D}"/>
              </a:ext>
            </a:extLst>
          </p:cNvPr>
          <p:cNvSpPr txBox="1"/>
          <p:nvPr/>
        </p:nvSpPr>
        <p:spPr>
          <a:xfrm>
            <a:off x="1489456" y="1314131"/>
            <a:ext cx="13277088" cy="430887"/>
          </a:xfrm>
          <a:prstGeom prst="rect">
            <a:avLst/>
          </a:prstGeom>
          <a:noFill/>
        </p:spPr>
        <p:txBody>
          <a:bodyPr wrap="square" rtlCol="0">
            <a:spAutoFit/>
          </a:bodyPr>
          <a:lstStyle/>
          <a:p>
            <a:pPr algn="ctr"/>
            <a:r>
              <a:rPr lang="en-US" sz="2200">
                <a:latin typeface="Open Sans" panose="020B0606030504020204" pitchFamily="34" charset="0"/>
                <a:ea typeface="Open Sans" panose="020B0606030504020204" pitchFamily="34" charset="0"/>
                <a:cs typeface="Open Sans" panose="020B0606030504020204" pitchFamily="34" charset="0"/>
              </a:rPr>
              <a:t>To ensure security baselines are maintained, the following tools are essential:</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sp>
        <p:nvSpPr>
          <p:cNvPr id="18" name="Brandline_LVC">
            <a:extLst>
              <a:ext uri="{FF2B5EF4-FFF2-40B4-BE49-F238E27FC236}">
                <a16:creationId xmlns:a16="http://schemas.microsoft.com/office/drawing/2014/main" id="{1ADEB2D0-05DB-9764-4951-7C0D15AB30A6}"/>
              </a:ext>
            </a:extLst>
          </p:cNvPr>
          <p:cNvSpPr/>
          <p:nvPr/>
        </p:nvSpPr>
        <p:spPr>
          <a:xfrm>
            <a:off x="5689600" y="816352"/>
            <a:ext cx="4887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29838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solidFill>
                  <a:srgbClr val="3F3F3F"/>
                </a:solidFill>
                <a:latin typeface="Open Sans"/>
                <a:ea typeface="Open Sans"/>
                <a:cs typeface="Open Sans"/>
                <a:sym typeface="Open Sans"/>
              </a:rPr>
              <a:t>Data Disposal Methods</a:t>
            </a:r>
            <a:endParaRPr/>
          </a:p>
        </p:txBody>
      </p:sp>
      <p:grpSp>
        <p:nvGrpSpPr>
          <p:cNvPr id="242" name="Google Shape;242;p19"/>
          <p:cNvGrpSpPr/>
          <p:nvPr/>
        </p:nvGrpSpPr>
        <p:grpSpPr>
          <a:xfrm rot="16200000">
            <a:off x="8117288" y="905191"/>
            <a:ext cx="3617396" cy="9851264"/>
            <a:chOff x="1966208" y="3213537"/>
            <a:chExt cx="4989446" cy="7401401"/>
          </a:xfrm>
        </p:grpSpPr>
        <p:sp>
          <p:nvSpPr>
            <p:cNvPr id="243" name="Google Shape;243;p19"/>
            <p:cNvSpPr/>
            <p:nvPr/>
          </p:nvSpPr>
          <p:spPr>
            <a:xfrm>
              <a:off x="1996348" y="3229290"/>
              <a:ext cx="4959306" cy="7385648"/>
            </a:xfrm>
            <a:prstGeom prst="roundRect">
              <a:avLst>
                <a:gd name="adj" fmla="val 136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45" name="Google Shape;245;p19"/>
            <p:cNvSpPr/>
            <p:nvPr/>
          </p:nvSpPr>
          <p:spPr>
            <a:xfrm>
              <a:off x="1966208" y="3213537"/>
              <a:ext cx="4959304" cy="88880"/>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grpSp>
      <p:sp>
        <p:nvSpPr>
          <p:cNvPr id="249" name="Google Shape;249;p19"/>
          <p:cNvSpPr/>
          <p:nvPr/>
        </p:nvSpPr>
        <p:spPr>
          <a:xfrm>
            <a:off x="1270002" y="2354692"/>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algn="ctr">
              <a:buSzPts val="2200"/>
            </a:pPr>
            <a:r>
              <a:rPr lang="en-US" sz="2200">
                <a:solidFill>
                  <a:srgbClr val="3F3F3F"/>
                </a:solidFill>
                <a:latin typeface="Open Sans"/>
                <a:ea typeface="Open Sans"/>
                <a:cs typeface="Open Sans"/>
                <a:sym typeface="Open Sans"/>
              </a:rPr>
              <a:t>Erasing</a:t>
            </a:r>
            <a:endParaRPr sz="2200">
              <a:solidFill>
                <a:srgbClr val="3F3F3F"/>
              </a:solidFill>
              <a:latin typeface="Open Sans"/>
              <a:ea typeface="Open Sans"/>
              <a:cs typeface="Open Sans"/>
            </a:endParaRPr>
          </a:p>
        </p:txBody>
      </p:sp>
      <p:sp>
        <p:nvSpPr>
          <p:cNvPr id="250" name="Google Shape;250;p19"/>
          <p:cNvSpPr/>
          <p:nvPr/>
        </p:nvSpPr>
        <p:spPr>
          <a:xfrm>
            <a:off x="1270001" y="3480761"/>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algn="ctr">
              <a:buSzPts val="2200"/>
            </a:pPr>
            <a:r>
              <a:rPr lang="en-US" sz="2200">
                <a:solidFill>
                  <a:srgbClr val="3F3F3F"/>
                </a:solidFill>
                <a:latin typeface="Open Sans"/>
                <a:ea typeface="Open Sans"/>
                <a:cs typeface="Open Sans"/>
                <a:sym typeface="Open Sans"/>
              </a:rPr>
              <a:t>Clearing (overwriting)</a:t>
            </a:r>
            <a:endParaRPr sz="2200">
              <a:solidFill>
                <a:srgbClr val="3F3F3F"/>
              </a:solidFill>
              <a:latin typeface="Open Sans"/>
              <a:ea typeface="Open Sans"/>
              <a:cs typeface="Open Sans"/>
            </a:endParaRPr>
          </a:p>
        </p:txBody>
      </p:sp>
      <p:sp>
        <p:nvSpPr>
          <p:cNvPr id="251" name="Google Shape;251;p19"/>
          <p:cNvSpPr/>
          <p:nvPr/>
        </p:nvSpPr>
        <p:spPr>
          <a:xfrm>
            <a:off x="1270001" y="4606830"/>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algn="ctr">
              <a:buSzPts val="2200"/>
            </a:pPr>
            <a:r>
              <a:rPr lang="en-US" sz="2200">
                <a:solidFill>
                  <a:srgbClr val="3F3F3F"/>
                </a:solidFill>
                <a:latin typeface="Open Sans"/>
                <a:ea typeface="Open Sans"/>
                <a:cs typeface="Open Sans"/>
                <a:sym typeface="Open Sans"/>
              </a:rPr>
              <a:t>Purging</a:t>
            </a:r>
            <a:endParaRPr sz="2200">
              <a:solidFill>
                <a:srgbClr val="3F3F3F"/>
              </a:solidFill>
              <a:latin typeface="Open Sans"/>
              <a:ea typeface="Open Sans"/>
              <a:cs typeface="Open Sans"/>
              <a:sym typeface="Open Sans"/>
            </a:endParaRPr>
          </a:p>
        </p:txBody>
      </p:sp>
      <p:sp>
        <p:nvSpPr>
          <p:cNvPr id="252" name="Google Shape;252;p19"/>
          <p:cNvSpPr/>
          <p:nvPr/>
        </p:nvSpPr>
        <p:spPr>
          <a:xfrm>
            <a:off x="1270001" y="5732899"/>
            <a:ext cx="3253874" cy="687244"/>
          </a:xfrm>
          <a:prstGeom prst="roundRect">
            <a:avLst>
              <a:gd name="adj" fmla="val 16667"/>
            </a:avLst>
          </a:prstGeom>
          <a:solidFill>
            <a:srgbClr val="427AA1"/>
          </a:solidFill>
          <a:ln>
            <a:solidFill>
              <a:srgbClr val="427AA1"/>
            </a:solidFill>
          </a:ln>
        </p:spPr>
        <p:txBody>
          <a:bodyPr spcFirstLastPara="1" wrap="square" lIns="91425" tIns="45700" rIns="91425" bIns="45700" anchor="ctr" anchorCtr="0">
            <a:noAutofit/>
          </a:bodyPr>
          <a:lstStyle/>
          <a:p>
            <a:pPr algn="ctr"/>
            <a:r>
              <a:rPr lang="en-US" sz="2200">
                <a:solidFill>
                  <a:schemeClr val="bg1"/>
                </a:solidFill>
                <a:latin typeface="Open Sans"/>
                <a:ea typeface="Open Sans"/>
                <a:cs typeface="Open Sans"/>
                <a:sym typeface="Open Sans"/>
              </a:rPr>
              <a:t>Sanitization</a:t>
            </a:r>
            <a:endParaRPr sz="2200">
              <a:solidFill>
                <a:schemeClr val="bg1"/>
              </a:solidFill>
              <a:latin typeface="Open Sans"/>
              <a:ea typeface="Open Sans"/>
              <a:cs typeface="Open Sans"/>
            </a:endParaRPr>
          </a:p>
        </p:txBody>
      </p:sp>
      <p:sp>
        <p:nvSpPr>
          <p:cNvPr id="255" name="Google Shape;255;p19"/>
          <p:cNvSpPr txBox="1"/>
          <p:nvPr/>
        </p:nvSpPr>
        <p:spPr>
          <a:xfrm>
            <a:off x="5316276" y="4296099"/>
            <a:ext cx="8869924" cy="2462122"/>
          </a:xfrm>
          <a:prstGeom prst="rect">
            <a:avLst/>
          </a:prstGeom>
          <a:noFill/>
          <a:ln>
            <a:noFill/>
          </a:ln>
        </p:spPr>
        <p:txBody>
          <a:bodyPr spcFirstLastPara="1" wrap="square" lIns="45675" tIns="45675" rIns="45675" bIns="45675" anchor="t" anchorCtr="0">
            <a:spAutoFit/>
          </a:bodyPr>
          <a:lstStyle/>
          <a:p>
            <a:pPr marL="342900" marR="0" lvl="1" indent="-342900" algn="l" rtl="0">
              <a:spcBef>
                <a:spcPts val="0"/>
              </a:spcBef>
              <a:spcAft>
                <a:spcPts val="0"/>
              </a:spcAft>
              <a:buClr>
                <a:srgbClr val="000000"/>
              </a:buClr>
              <a:buSzPts val="2200"/>
              <a:buFont typeface="Arial"/>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Sanitization is a combination of processes that ensures data is removed from the system</a:t>
            </a:r>
          </a:p>
          <a:p>
            <a:pPr marL="342900" marR="0" lvl="1" indent="-342900" algn="l" rtl="0">
              <a:spcBef>
                <a:spcPts val="0"/>
              </a:spcBef>
              <a:spcAft>
                <a:spcPts val="0"/>
              </a:spcAft>
              <a:buClr>
                <a:srgbClr val="000000"/>
              </a:buClr>
              <a:buSzPts val="2200"/>
              <a:buFont typeface="Arial"/>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marR="0" lvl="1" indent="-342900" algn="l" rtl="0">
              <a:spcBef>
                <a:spcPts val="0"/>
              </a:spcBef>
              <a:spcAft>
                <a:spcPts val="0"/>
              </a:spcAft>
              <a:buClr>
                <a:srgbClr val="000000"/>
              </a:buClr>
              <a:buSzPts val="2200"/>
              <a:buFont typeface="Arial"/>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It ensures data cannot be recovered by any means</a:t>
            </a:r>
          </a:p>
          <a:p>
            <a:pPr marL="342900" marR="0" lvl="1" indent="-342900" algn="l" rtl="0">
              <a:spcBef>
                <a:spcPts val="0"/>
              </a:spcBef>
              <a:spcAft>
                <a:spcPts val="0"/>
              </a:spcAft>
              <a:buClr>
                <a:srgbClr val="000000"/>
              </a:buClr>
              <a:buSzPts val="2200"/>
              <a:buFont typeface="Arial"/>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marR="0" lvl="1" indent="-342900" algn="l" rtl="0">
              <a:spcBef>
                <a:spcPts val="0"/>
              </a:spcBef>
              <a:spcAft>
                <a:spcPts val="0"/>
              </a:spcAft>
              <a:buClr>
                <a:srgbClr val="000000"/>
              </a:buClr>
              <a:buSzPts val="2200"/>
              <a:buFont typeface="Arial"/>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The process includes ensuring non-volatile memory is erased, and external drives are removed and sanitized to destroy data</a:t>
            </a:r>
            <a:endParaRPr lang="en-US" sz="2400">
              <a:latin typeface="Open Sans" panose="020B0606030504020204" pitchFamily="34" charset="0"/>
              <a:ea typeface="Open Sans" panose="020B0606030504020204" pitchFamily="34" charset="0"/>
              <a:cs typeface="Open Sans" panose="020B0606030504020204" pitchFamily="34" charset="0"/>
            </a:endParaRPr>
          </a:p>
        </p:txBody>
      </p:sp>
      <p:sp>
        <p:nvSpPr>
          <p:cNvPr id="256" name="Google Shape;256;p19"/>
          <p:cNvSpPr/>
          <p:nvPr/>
        </p:nvSpPr>
        <p:spPr>
          <a:xfrm>
            <a:off x="1270001" y="6858969"/>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Degaussing</a:t>
            </a:r>
            <a:endParaRPr sz="2200" b="0" i="0" u="none" strike="noStrike" cap="none">
              <a:solidFill>
                <a:srgbClr val="3F3F3F"/>
              </a:solidFill>
              <a:latin typeface="Open Sans"/>
              <a:ea typeface="Open Sans"/>
              <a:cs typeface="Open Sans"/>
              <a:sym typeface="Open Sans"/>
            </a:endParaRPr>
          </a:p>
        </p:txBody>
      </p:sp>
      <p:sp>
        <p:nvSpPr>
          <p:cNvPr id="258" name="Google Shape;258;p19"/>
          <p:cNvSpPr txBox="1"/>
          <p:nvPr/>
        </p:nvSpPr>
        <p:spPr>
          <a:xfrm>
            <a:off x="2069800" y="1323488"/>
            <a:ext cx="12116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This slide explains the sanitization method:</a:t>
            </a:r>
            <a:endParaRPr lang="en-IN" sz="2200">
              <a:solidFill>
                <a:schemeClr val="tx1">
                  <a:lumMod val="75000"/>
                  <a:lumOff val="25000"/>
                </a:schemeClr>
              </a:solidFill>
              <a:latin typeface="Open Sans"/>
              <a:ea typeface="Open Sans"/>
              <a:cs typeface="Open Sans"/>
              <a:sym typeface="Open Sans"/>
            </a:endParaRPr>
          </a:p>
        </p:txBody>
      </p:sp>
      <p:sp>
        <p:nvSpPr>
          <p:cNvPr id="3" name="Arrow: Right 2">
            <a:extLst>
              <a:ext uri="{FF2B5EF4-FFF2-40B4-BE49-F238E27FC236}">
                <a16:creationId xmlns:a16="http://schemas.microsoft.com/office/drawing/2014/main" id="{9B39245A-53BF-41E4-869A-D5173F2FF495}"/>
              </a:ext>
            </a:extLst>
          </p:cNvPr>
          <p:cNvSpPr/>
          <p:nvPr/>
        </p:nvSpPr>
        <p:spPr>
          <a:xfrm>
            <a:off x="4405574" y="5938501"/>
            <a:ext cx="394746" cy="297005"/>
          </a:xfrm>
          <a:prstGeom prst="rightArrow">
            <a:avLst/>
          </a:prstGeom>
          <a:solidFill>
            <a:srgbClr val="427AA1"/>
          </a:solidFill>
          <a:ln>
            <a:solidFill>
              <a:srgbClr val="427AA1"/>
            </a:solidFill>
          </a:ln>
        </p:spPr>
        <p:txBody>
          <a:bodyPr spcFirstLastPara="1" wrap="square" lIns="91425" tIns="45700" rIns="91425" bIns="45700" anchor="ctr" anchorCtr="0">
            <a:noAutofit/>
          </a:bodyPr>
          <a:lstStyle/>
          <a:p>
            <a:pPr algn="ctr"/>
            <a:endParaRPr lang="en-US" sz="2200">
              <a:latin typeface="Open Sans"/>
              <a:ea typeface="Open Sans"/>
              <a:cs typeface="Open Sans"/>
            </a:endParaRPr>
          </a:p>
        </p:txBody>
      </p:sp>
      <p:sp>
        <p:nvSpPr>
          <p:cNvPr id="4" name="Brandline_LVC">
            <a:extLst>
              <a:ext uri="{FF2B5EF4-FFF2-40B4-BE49-F238E27FC236}">
                <a16:creationId xmlns:a16="http://schemas.microsoft.com/office/drawing/2014/main" id="{0CD4D21C-9323-1500-38D6-5C2184C368E1}"/>
              </a:ext>
            </a:extLst>
          </p:cNvPr>
          <p:cNvSpPr/>
          <p:nvPr/>
        </p:nvSpPr>
        <p:spPr>
          <a:xfrm>
            <a:off x="5588000" y="895023"/>
            <a:ext cx="50959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02404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solidFill>
                  <a:srgbClr val="3F3F3F"/>
                </a:solidFill>
                <a:latin typeface="Open Sans"/>
                <a:ea typeface="Open Sans"/>
                <a:cs typeface="Open Sans"/>
                <a:sym typeface="Open Sans"/>
              </a:rPr>
              <a:t>Data Disposal Methods</a:t>
            </a:r>
            <a:endParaRPr/>
          </a:p>
        </p:txBody>
      </p:sp>
      <p:grpSp>
        <p:nvGrpSpPr>
          <p:cNvPr id="242" name="Google Shape;242;p19"/>
          <p:cNvGrpSpPr/>
          <p:nvPr/>
        </p:nvGrpSpPr>
        <p:grpSpPr>
          <a:xfrm rot="16200000">
            <a:off x="8135620" y="1436733"/>
            <a:ext cx="3580732" cy="9851264"/>
            <a:chOff x="1966208" y="3213537"/>
            <a:chExt cx="4989446" cy="7401401"/>
          </a:xfrm>
        </p:grpSpPr>
        <p:sp>
          <p:nvSpPr>
            <p:cNvPr id="243" name="Google Shape;243;p19"/>
            <p:cNvSpPr/>
            <p:nvPr/>
          </p:nvSpPr>
          <p:spPr>
            <a:xfrm>
              <a:off x="1996348" y="3229290"/>
              <a:ext cx="4959306" cy="7385648"/>
            </a:xfrm>
            <a:prstGeom prst="roundRect">
              <a:avLst>
                <a:gd name="adj" fmla="val 1365"/>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45" name="Google Shape;245;p19"/>
            <p:cNvSpPr/>
            <p:nvPr/>
          </p:nvSpPr>
          <p:spPr>
            <a:xfrm>
              <a:off x="1966208" y="3213537"/>
              <a:ext cx="4959304" cy="88880"/>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grpSp>
      <p:sp>
        <p:nvSpPr>
          <p:cNvPr id="249" name="Google Shape;249;p19"/>
          <p:cNvSpPr/>
          <p:nvPr/>
        </p:nvSpPr>
        <p:spPr>
          <a:xfrm>
            <a:off x="1270002" y="2354692"/>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algn="ctr">
              <a:buSzPts val="2200"/>
            </a:pPr>
            <a:r>
              <a:rPr lang="en-US" sz="2200">
                <a:solidFill>
                  <a:srgbClr val="3F3F3F"/>
                </a:solidFill>
                <a:latin typeface="Open Sans"/>
                <a:ea typeface="Open Sans"/>
                <a:cs typeface="Open Sans"/>
                <a:sym typeface="Open Sans"/>
              </a:rPr>
              <a:t>Erasing</a:t>
            </a:r>
            <a:endParaRPr sz="2200">
              <a:solidFill>
                <a:srgbClr val="3F3F3F"/>
              </a:solidFill>
              <a:latin typeface="Open Sans"/>
              <a:ea typeface="Open Sans"/>
              <a:cs typeface="Open Sans"/>
            </a:endParaRPr>
          </a:p>
        </p:txBody>
      </p:sp>
      <p:sp>
        <p:nvSpPr>
          <p:cNvPr id="250" name="Google Shape;250;p19"/>
          <p:cNvSpPr/>
          <p:nvPr/>
        </p:nvSpPr>
        <p:spPr>
          <a:xfrm>
            <a:off x="1270001" y="3480761"/>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algn="ctr">
              <a:buSzPts val="2200"/>
            </a:pPr>
            <a:r>
              <a:rPr lang="en-US" sz="2200">
                <a:solidFill>
                  <a:srgbClr val="3F3F3F"/>
                </a:solidFill>
                <a:latin typeface="Open Sans"/>
                <a:ea typeface="Open Sans"/>
                <a:cs typeface="Open Sans"/>
                <a:sym typeface="Open Sans"/>
              </a:rPr>
              <a:t>Clearing (overwriting)</a:t>
            </a:r>
            <a:endParaRPr sz="2200">
              <a:solidFill>
                <a:srgbClr val="3F3F3F"/>
              </a:solidFill>
              <a:latin typeface="Open Sans"/>
              <a:ea typeface="Open Sans"/>
              <a:cs typeface="Open Sans"/>
            </a:endParaRPr>
          </a:p>
        </p:txBody>
      </p:sp>
      <p:sp>
        <p:nvSpPr>
          <p:cNvPr id="251" name="Google Shape;251;p19"/>
          <p:cNvSpPr/>
          <p:nvPr/>
        </p:nvSpPr>
        <p:spPr>
          <a:xfrm>
            <a:off x="1270001" y="4606830"/>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algn="ctr">
              <a:buSzPts val="2200"/>
            </a:pPr>
            <a:r>
              <a:rPr lang="en-US" sz="2200">
                <a:solidFill>
                  <a:srgbClr val="3F3F3F"/>
                </a:solidFill>
                <a:latin typeface="Open Sans"/>
                <a:ea typeface="Open Sans"/>
                <a:cs typeface="Open Sans"/>
                <a:sym typeface="Open Sans"/>
              </a:rPr>
              <a:t>Purging</a:t>
            </a:r>
            <a:endParaRPr sz="2200">
              <a:solidFill>
                <a:srgbClr val="3F3F3F"/>
              </a:solidFill>
              <a:latin typeface="Open Sans"/>
              <a:ea typeface="Open Sans"/>
              <a:cs typeface="Open Sans"/>
              <a:sym typeface="Open Sans"/>
            </a:endParaRPr>
          </a:p>
        </p:txBody>
      </p:sp>
      <p:sp>
        <p:nvSpPr>
          <p:cNvPr id="252" name="Google Shape;252;p19"/>
          <p:cNvSpPr/>
          <p:nvPr/>
        </p:nvSpPr>
        <p:spPr>
          <a:xfrm>
            <a:off x="1270001" y="5732899"/>
            <a:ext cx="3253874" cy="687244"/>
          </a:xfrm>
          <a:prstGeom prst="roundRect">
            <a:avLst>
              <a:gd name="adj" fmla="val 16667"/>
            </a:avLst>
          </a:prstGeom>
          <a:solidFill>
            <a:srgbClr val="EBF2FA"/>
          </a:solidFill>
          <a:ln>
            <a:solidFill>
              <a:schemeClr val="bg1">
                <a:lumMod val="50000"/>
              </a:schemeClr>
            </a:solidFill>
          </a:ln>
        </p:spPr>
        <p:txBody>
          <a:bodyPr spcFirstLastPara="1" wrap="square" lIns="91425" tIns="45700" rIns="91425" bIns="45700" anchor="ctr" anchorCtr="0">
            <a:noAutofit/>
          </a:bodyPr>
          <a:lstStyle/>
          <a:p>
            <a:pPr algn="ctr">
              <a:buSzPts val="2200"/>
            </a:pPr>
            <a:r>
              <a:rPr lang="en-US" sz="2200">
                <a:solidFill>
                  <a:srgbClr val="3F3F3F"/>
                </a:solidFill>
                <a:latin typeface="Open Sans"/>
                <a:ea typeface="Open Sans"/>
                <a:cs typeface="Open Sans"/>
                <a:sym typeface="Open Sans"/>
              </a:rPr>
              <a:t>Sanitization</a:t>
            </a:r>
            <a:endParaRPr sz="2200">
              <a:solidFill>
                <a:srgbClr val="3F3F3F"/>
              </a:solidFill>
              <a:latin typeface="Open Sans"/>
              <a:ea typeface="Open Sans"/>
              <a:cs typeface="Open Sans"/>
            </a:endParaRPr>
          </a:p>
        </p:txBody>
      </p:sp>
      <p:sp>
        <p:nvSpPr>
          <p:cNvPr id="255" name="Google Shape;255;p19"/>
          <p:cNvSpPr txBox="1"/>
          <p:nvPr/>
        </p:nvSpPr>
        <p:spPr>
          <a:xfrm>
            <a:off x="5276797" y="4916491"/>
            <a:ext cx="8746088" cy="2921735"/>
          </a:xfrm>
          <a:prstGeom prst="rect">
            <a:avLst/>
          </a:prstGeom>
          <a:noFill/>
          <a:ln>
            <a:noFill/>
          </a:ln>
        </p:spPr>
        <p:txBody>
          <a:bodyPr spcFirstLastPara="1" wrap="square" lIns="45675" tIns="45675" rIns="45675" bIns="45675" anchor="t" anchorCtr="0">
            <a:spAutoFit/>
          </a:bodyPr>
          <a:lstStyle/>
          <a:p>
            <a:pPr marL="342900" marR="0" lvl="1" indent="-342900" algn="l" rtl="0">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Generates heavy magnetic fields that realign the magnetic fields in magnetic media; only effective on magnetic media (does not affect CD/DVD/SSD)</a:t>
            </a:r>
          </a:p>
          <a:p>
            <a:pPr marL="342900" lvl="1" indent="-342900">
              <a:lnSpc>
                <a:spcPct val="115000"/>
              </a:lnSpc>
              <a:spcBef>
                <a:spcPts val="1000"/>
              </a:spcBef>
              <a:buSzPct val="100000"/>
              <a:buFont typeface="Courier New" panose="02070309020205020404" pitchFamily="49" charset="0"/>
              <a:buChar char="o"/>
            </a:pPr>
            <a:r>
              <a:rPr lang="en-US" sz="2200" b="0" i="0" u="none" strike="noStrike" cap="none">
                <a:solidFill>
                  <a:srgbClr val="404040"/>
                </a:solidFill>
                <a:latin typeface="Open Sans" panose="020B0606030504020204" pitchFamily="34" charset="0"/>
                <a:ea typeface="Open Sans"/>
                <a:cs typeface="Open Sans"/>
                <a:sym typeface="Open Sans"/>
              </a:rPr>
              <a:t>AC erasure: Medium is degaussed by applying an alternating field that is reduced in amplitude over time</a:t>
            </a:r>
          </a:p>
          <a:p>
            <a:pPr marL="342900" lvl="1" indent="-342900">
              <a:lnSpc>
                <a:spcPct val="115000"/>
              </a:lnSpc>
              <a:spcBef>
                <a:spcPts val="1000"/>
              </a:spcBef>
              <a:buSzPct val="100000"/>
              <a:buFont typeface="Courier New" panose="02070309020205020404" pitchFamily="49" charset="0"/>
              <a:buChar char="o"/>
            </a:pPr>
            <a:r>
              <a:rPr lang="en-US" sz="2200" b="0" i="0" u="none" strike="noStrike" cap="none">
                <a:solidFill>
                  <a:srgbClr val="404040"/>
                </a:solidFill>
                <a:latin typeface="Open Sans" panose="020B0606030504020204" pitchFamily="34" charset="0"/>
                <a:ea typeface="Open Sans"/>
                <a:cs typeface="Open Sans"/>
                <a:sym typeface="Open Sans"/>
              </a:rPr>
              <a:t>DC erasure: Medium is saturated by applying a unidirectional field</a:t>
            </a:r>
            <a:endParaRPr lang="en-US" sz="2200">
              <a:solidFill>
                <a:srgbClr val="404040"/>
              </a:solidFill>
              <a:latin typeface="Open Sans" panose="020B0606030504020204" pitchFamily="34" charset="0"/>
            </a:endParaRPr>
          </a:p>
        </p:txBody>
      </p:sp>
      <p:sp>
        <p:nvSpPr>
          <p:cNvPr id="256" name="Google Shape;256;p19"/>
          <p:cNvSpPr/>
          <p:nvPr/>
        </p:nvSpPr>
        <p:spPr>
          <a:xfrm>
            <a:off x="1270001" y="6858969"/>
            <a:ext cx="3253874" cy="687244"/>
          </a:xfrm>
          <a:prstGeom prst="roundRect">
            <a:avLst>
              <a:gd name="adj" fmla="val 16667"/>
            </a:avLst>
          </a:prstGeom>
          <a:solidFill>
            <a:srgbClr val="427AA1"/>
          </a:solidFill>
          <a:ln>
            <a:solidFill>
              <a:srgbClr val="427AA1"/>
            </a:solidFill>
          </a:ln>
        </p:spPr>
        <p:txBody>
          <a:bodyPr spcFirstLastPara="1" wrap="square" lIns="91425" tIns="45700" rIns="91425" bIns="45700" anchor="ctr" anchorCtr="0">
            <a:noAutofit/>
          </a:bodyPr>
          <a:lstStyle/>
          <a:p>
            <a:pPr algn="ctr"/>
            <a:r>
              <a:rPr lang="en-US" sz="2200">
                <a:solidFill>
                  <a:schemeClr val="bg1"/>
                </a:solidFill>
                <a:latin typeface="Open Sans"/>
                <a:ea typeface="Open Sans"/>
                <a:cs typeface="Open Sans"/>
                <a:sym typeface="Open Sans"/>
              </a:rPr>
              <a:t>Degaussing</a:t>
            </a:r>
            <a:endParaRPr sz="2200">
              <a:solidFill>
                <a:schemeClr val="bg1"/>
              </a:solidFill>
              <a:latin typeface="Open Sans"/>
              <a:ea typeface="Open Sans"/>
              <a:cs typeface="Open Sans"/>
              <a:sym typeface="Open Sans"/>
            </a:endParaRPr>
          </a:p>
        </p:txBody>
      </p:sp>
      <p:sp>
        <p:nvSpPr>
          <p:cNvPr id="258" name="Google Shape;258;p19"/>
          <p:cNvSpPr txBox="1"/>
          <p:nvPr/>
        </p:nvSpPr>
        <p:spPr>
          <a:xfrm>
            <a:off x="2069800" y="1323488"/>
            <a:ext cx="12116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This slide explains the degaussing method:</a:t>
            </a:r>
            <a:endParaRPr lang="en-IN" sz="2200">
              <a:solidFill>
                <a:schemeClr val="tx1">
                  <a:lumMod val="75000"/>
                  <a:lumOff val="25000"/>
                </a:schemeClr>
              </a:solidFill>
              <a:latin typeface="Open Sans"/>
              <a:ea typeface="Open Sans"/>
              <a:cs typeface="Open Sans"/>
              <a:sym typeface="Open Sans"/>
            </a:endParaRPr>
          </a:p>
        </p:txBody>
      </p:sp>
      <p:sp>
        <p:nvSpPr>
          <p:cNvPr id="3" name="Arrow: Right 2">
            <a:extLst>
              <a:ext uri="{FF2B5EF4-FFF2-40B4-BE49-F238E27FC236}">
                <a16:creationId xmlns:a16="http://schemas.microsoft.com/office/drawing/2014/main" id="{9B39245A-53BF-41E4-869A-D5173F2FF495}"/>
              </a:ext>
            </a:extLst>
          </p:cNvPr>
          <p:cNvSpPr/>
          <p:nvPr/>
        </p:nvSpPr>
        <p:spPr>
          <a:xfrm>
            <a:off x="4405574" y="7046871"/>
            <a:ext cx="394746" cy="297005"/>
          </a:xfrm>
          <a:prstGeom prst="rightArrow">
            <a:avLst/>
          </a:prstGeom>
          <a:solidFill>
            <a:srgbClr val="427AA1"/>
          </a:solidFill>
          <a:ln>
            <a:solidFill>
              <a:srgbClr val="427AA1"/>
            </a:solidFill>
          </a:ln>
        </p:spPr>
        <p:txBody>
          <a:bodyPr spcFirstLastPara="1" wrap="square" lIns="91425" tIns="45700" rIns="91425" bIns="45700" anchor="ctr" anchorCtr="0">
            <a:noAutofit/>
          </a:bodyPr>
          <a:lstStyle/>
          <a:p>
            <a:pPr algn="ctr"/>
            <a:endParaRPr lang="en-US" sz="2200">
              <a:latin typeface="Open Sans"/>
              <a:ea typeface="Open Sans"/>
              <a:cs typeface="Open Sans"/>
            </a:endParaRPr>
          </a:p>
        </p:txBody>
      </p:sp>
      <p:sp>
        <p:nvSpPr>
          <p:cNvPr id="4" name="Brandline_LVC">
            <a:extLst>
              <a:ext uri="{FF2B5EF4-FFF2-40B4-BE49-F238E27FC236}">
                <a16:creationId xmlns:a16="http://schemas.microsoft.com/office/drawing/2014/main" id="{1CF61FAE-DECA-9EE3-548D-A4F8C535BC6A}"/>
              </a:ext>
            </a:extLst>
          </p:cNvPr>
          <p:cNvSpPr/>
          <p:nvPr/>
        </p:nvSpPr>
        <p:spPr>
          <a:xfrm>
            <a:off x="5588000" y="895023"/>
            <a:ext cx="50959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517299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3"/>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solidFill>
                  <a:srgbClr val="3F3F3F"/>
                </a:solidFill>
                <a:latin typeface="Open Sans"/>
                <a:ea typeface="Open Sans"/>
                <a:cs typeface="Open Sans"/>
                <a:sym typeface="Open Sans"/>
              </a:rPr>
              <a:t>Data Destruction Methods</a:t>
            </a:r>
            <a:endParaRPr/>
          </a:p>
        </p:txBody>
      </p:sp>
      <p:pic>
        <p:nvPicPr>
          <p:cNvPr id="360" name="Google Shape;360;p33"/>
          <p:cNvPicPr preferRelativeResize="0"/>
          <p:nvPr/>
        </p:nvPicPr>
        <p:blipFill rotWithShape="1">
          <a:blip r:embed="rId3">
            <a:alphaModFix/>
          </a:blip>
          <a:srcRect/>
          <a:stretch/>
        </p:blipFill>
        <p:spPr>
          <a:xfrm rot="10800000">
            <a:off x="2963461" y="13919944"/>
            <a:ext cx="71426" cy="71425"/>
          </a:xfrm>
          <a:prstGeom prst="rect">
            <a:avLst/>
          </a:prstGeom>
          <a:noFill/>
          <a:ln>
            <a:noFill/>
          </a:ln>
        </p:spPr>
      </p:pic>
      <p:sp>
        <p:nvSpPr>
          <p:cNvPr id="4" name="Brandline_LVC">
            <a:extLst>
              <a:ext uri="{FF2B5EF4-FFF2-40B4-BE49-F238E27FC236}">
                <a16:creationId xmlns:a16="http://schemas.microsoft.com/office/drawing/2014/main" id="{AF99A7E5-C265-ECB9-23B0-168D12981652}"/>
              </a:ext>
            </a:extLst>
          </p:cNvPr>
          <p:cNvSpPr/>
          <p:nvPr/>
        </p:nvSpPr>
        <p:spPr>
          <a:xfrm>
            <a:off x="5207000" y="895023"/>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Graphic 4">
            <a:extLst>
              <a:ext uri="{FF2B5EF4-FFF2-40B4-BE49-F238E27FC236}">
                <a16:creationId xmlns:a16="http://schemas.microsoft.com/office/drawing/2014/main" id="{93AF080B-B361-4A02-98F6-94065AC051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45161" y="2555167"/>
            <a:ext cx="4034999" cy="3901711"/>
          </a:xfrm>
          <a:prstGeom prst="rect">
            <a:avLst/>
          </a:prstGeom>
        </p:spPr>
      </p:pic>
      <p:sp>
        <p:nvSpPr>
          <p:cNvPr id="6" name="Google Shape;582;ge961dd843d_0_334">
            <a:extLst>
              <a:ext uri="{FF2B5EF4-FFF2-40B4-BE49-F238E27FC236}">
                <a16:creationId xmlns:a16="http://schemas.microsoft.com/office/drawing/2014/main" id="{0761F38C-A83F-E7B1-6221-EC5FEBD3F39E}"/>
              </a:ext>
            </a:extLst>
          </p:cNvPr>
          <p:cNvSpPr/>
          <p:nvPr/>
        </p:nvSpPr>
        <p:spPr>
          <a:xfrm>
            <a:off x="1661294" y="2827358"/>
            <a:ext cx="7632699" cy="4186762"/>
          </a:xfrm>
          <a:prstGeom prst="roundRect">
            <a:avLst>
              <a:gd name="adj" fmla="val 574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Destruction is the final stage in the life cycle of media and is the most secure method of sanitizing media.</a:t>
            </a:r>
          </a:p>
          <a:p>
            <a:pPr marL="342900" lvl="0" indent="-342900">
              <a:lnSpc>
                <a:spcPct val="114000"/>
              </a:lnSpc>
              <a:buSzPts val="20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When destroying media, it is important to ensure that the media cannot be reused or repaired, and that data cannot be extracted from the destroyed media.</a:t>
            </a:r>
            <a:endParaRPr lang="en-US" sz="2200">
              <a:solidFill>
                <a:srgbClr val="3F3F3F"/>
              </a:solidFill>
              <a:latin typeface="Open Sans"/>
              <a:ea typeface="Open Sans"/>
              <a:cs typeface="Open Sans"/>
            </a:endParaRPr>
          </a:p>
        </p:txBody>
      </p:sp>
      <p:sp>
        <p:nvSpPr>
          <p:cNvPr id="7" name="TextBox 6">
            <a:extLst>
              <a:ext uri="{FF2B5EF4-FFF2-40B4-BE49-F238E27FC236}">
                <a16:creationId xmlns:a16="http://schemas.microsoft.com/office/drawing/2014/main" id="{7057D01B-1BFA-1D6F-0AC2-906DC8D87644}"/>
              </a:ext>
            </a:extLst>
          </p:cNvPr>
          <p:cNvSpPr txBox="1"/>
          <p:nvPr/>
        </p:nvSpPr>
        <p:spPr>
          <a:xfrm>
            <a:off x="1799904" y="1331913"/>
            <a:ext cx="12548833"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Data destruction is a critical process for ensuring the complete elimination of sensitive information:</a:t>
            </a:r>
          </a:p>
        </p:txBody>
      </p:sp>
    </p:spTree>
    <p:extLst>
      <p:ext uri="{BB962C8B-B14F-4D97-AF65-F5344CB8AC3E}">
        <p14:creationId xmlns:p14="http://schemas.microsoft.com/office/powerpoint/2010/main" val="24985763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2A-F95C-3BFD-912F-CB3D8B933741}"/>
              </a:ext>
            </a:extLst>
          </p:cNvPr>
          <p:cNvSpPr>
            <a:spLocks noGrp="1"/>
          </p:cNvSpPr>
          <p:nvPr>
            <p:ph type="title"/>
          </p:nvPr>
        </p:nvSpPr>
        <p:spPr>
          <a:xfrm>
            <a:off x="3121143" y="315297"/>
            <a:ext cx="10106315" cy="687244"/>
          </a:xfrm>
        </p:spPr>
        <p:txBody>
          <a:bodyPr/>
          <a:lstStyle/>
          <a:p>
            <a:r>
              <a:rPr lang="en-US"/>
              <a:t>Destruction Methods</a:t>
            </a:r>
          </a:p>
        </p:txBody>
      </p:sp>
      <p:sp>
        <p:nvSpPr>
          <p:cNvPr id="8" name="Brandline_LVC">
            <a:extLst>
              <a:ext uri="{FF2B5EF4-FFF2-40B4-BE49-F238E27FC236}">
                <a16:creationId xmlns:a16="http://schemas.microsoft.com/office/drawing/2014/main" id="{12491D69-B6E5-EF84-26BD-6AC00C2819D1}"/>
              </a:ext>
            </a:extLst>
          </p:cNvPr>
          <p:cNvSpPr/>
          <p:nvPr/>
        </p:nvSpPr>
        <p:spPr>
          <a:xfrm>
            <a:off x="5791200" y="901743"/>
            <a:ext cx="467923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E2ABE680-38A3-AE79-3162-A85D96926B26}"/>
              </a:ext>
            </a:extLst>
          </p:cNvPr>
          <p:cNvGrpSpPr/>
          <p:nvPr/>
        </p:nvGrpSpPr>
        <p:grpSpPr>
          <a:xfrm>
            <a:off x="899138" y="1910521"/>
            <a:ext cx="14316215" cy="6492723"/>
            <a:chOff x="699903" y="1356360"/>
            <a:chExt cx="15225897" cy="6905284"/>
          </a:xfrm>
        </p:grpSpPr>
        <p:grpSp>
          <p:nvGrpSpPr>
            <p:cNvPr id="10" name="Group 9">
              <a:extLst>
                <a:ext uri="{FF2B5EF4-FFF2-40B4-BE49-F238E27FC236}">
                  <a16:creationId xmlns:a16="http://schemas.microsoft.com/office/drawing/2014/main" id="{60E9A1FE-8375-257E-1710-5C3CCC1380DB}"/>
                </a:ext>
              </a:extLst>
            </p:cNvPr>
            <p:cNvGrpSpPr/>
            <p:nvPr/>
          </p:nvGrpSpPr>
          <p:grpSpPr>
            <a:xfrm>
              <a:off x="757451" y="1356360"/>
              <a:ext cx="15110801" cy="3213606"/>
              <a:chOff x="814999" y="1356360"/>
              <a:chExt cx="15110801" cy="3213606"/>
            </a:xfrm>
          </p:grpSpPr>
          <p:sp>
            <p:nvSpPr>
              <p:cNvPr id="17" name="Google Shape;492;p59">
                <a:extLst>
                  <a:ext uri="{FF2B5EF4-FFF2-40B4-BE49-F238E27FC236}">
                    <a16:creationId xmlns:a16="http://schemas.microsoft.com/office/drawing/2014/main" id="{39574B0B-283D-E272-138A-5BA6C0FADB4D}"/>
                  </a:ext>
                </a:extLst>
              </p:cNvPr>
              <p:cNvSpPr/>
              <p:nvPr/>
            </p:nvSpPr>
            <p:spPr>
              <a:xfrm>
                <a:off x="814999" y="1356360"/>
                <a:ext cx="4737867" cy="3213606"/>
              </a:xfrm>
              <a:custGeom>
                <a:avLst/>
                <a:gdLst>
                  <a:gd name="connsiteX0" fmla="*/ 0 w 4737867"/>
                  <a:gd name="connsiteY0" fmla="*/ 165565 h 3213606"/>
                  <a:gd name="connsiteX1" fmla="*/ 165565 w 4737867"/>
                  <a:gd name="connsiteY1" fmla="*/ 0 h 3213606"/>
                  <a:gd name="connsiteX2" fmla="*/ 4572302 w 4737867"/>
                  <a:gd name="connsiteY2" fmla="*/ 0 h 3213606"/>
                  <a:gd name="connsiteX3" fmla="*/ 4737867 w 4737867"/>
                  <a:gd name="connsiteY3" fmla="*/ 165565 h 3213606"/>
                  <a:gd name="connsiteX4" fmla="*/ 4737867 w 4737867"/>
                  <a:gd name="connsiteY4" fmla="*/ 3048041 h 3213606"/>
                  <a:gd name="connsiteX5" fmla="*/ 4572302 w 4737867"/>
                  <a:gd name="connsiteY5" fmla="*/ 3213606 h 3213606"/>
                  <a:gd name="connsiteX6" fmla="*/ 165565 w 4737867"/>
                  <a:gd name="connsiteY6" fmla="*/ 3213606 h 3213606"/>
                  <a:gd name="connsiteX7" fmla="*/ 0 w 4737867"/>
                  <a:gd name="connsiteY7" fmla="*/ 3048041 h 3213606"/>
                  <a:gd name="connsiteX8" fmla="*/ 0 w 4737867"/>
                  <a:gd name="connsiteY8" fmla="*/ 165565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65565"/>
                    </a:moveTo>
                    <a:cubicBezTo>
                      <a:pt x="4267" y="77287"/>
                      <a:pt x="57098" y="-4977"/>
                      <a:pt x="165565" y="0"/>
                    </a:cubicBezTo>
                    <a:cubicBezTo>
                      <a:pt x="1537276" y="109595"/>
                      <a:pt x="2858438" y="16756"/>
                      <a:pt x="4572302" y="0"/>
                    </a:cubicBezTo>
                    <a:cubicBezTo>
                      <a:pt x="4654568" y="-7588"/>
                      <a:pt x="4738521" y="76557"/>
                      <a:pt x="4737867" y="165565"/>
                    </a:cubicBezTo>
                    <a:cubicBezTo>
                      <a:pt x="4681549" y="1497504"/>
                      <a:pt x="4770778" y="2139970"/>
                      <a:pt x="4737867" y="3048041"/>
                    </a:cubicBezTo>
                    <a:cubicBezTo>
                      <a:pt x="4723842" y="3144283"/>
                      <a:pt x="4668709" y="3213107"/>
                      <a:pt x="4572302" y="3213606"/>
                    </a:cubicBezTo>
                    <a:cubicBezTo>
                      <a:pt x="3814841" y="3077405"/>
                      <a:pt x="1431009" y="3138830"/>
                      <a:pt x="165565" y="3213606"/>
                    </a:cubicBezTo>
                    <a:cubicBezTo>
                      <a:pt x="64216" y="3199979"/>
                      <a:pt x="-15726" y="3132812"/>
                      <a:pt x="0" y="3048041"/>
                    </a:cubicBezTo>
                    <a:cubicBezTo>
                      <a:pt x="-157566" y="2129269"/>
                      <a:pt x="130870" y="874019"/>
                      <a:pt x="0" y="165565"/>
                    </a:cubicBezTo>
                    <a:close/>
                  </a:path>
                  <a:path w="4737867" h="3213606" stroke="0" extrusionOk="0">
                    <a:moveTo>
                      <a:pt x="0" y="165565"/>
                    </a:moveTo>
                    <a:cubicBezTo>
                      <a:pt x="-4464" y="64106"/>
                      <a:pt x="83731" y="-12821"/>
                      <a:pt x="165565" y="0"/>
                    </a:cubicBezTo>
                    <a:cubicBezTo>
                      <a:pt x="1391433" y="47539"/>
                      <a:pt x="3397077" y="42437"/>
                      <a:pt x="4572302" y="0"/>
                    </a:cubicBezTo>
                    <a:cubicBezTo>
                      <a:pt x="4669234" y="-2911"/>
                      <a:pt x="4743849" y="64522"/>
                      <a:pt x="4737867" y="165565"/>
                    </a:cubicBezTo>
                    <a:cubicBezTo>
                      <a:pt x="4655500" y="838299"/>
                      <a:pt x="4755880" y="1769700"/>
                      <a:pt x="4737867" y="3048041"/>
                    </a:cubicBezTo>
                    <a:cubicBezTo>
                      <a:pt x="4741243" y="3149541"/>
                      <a:pt x="4660749" y="3210440"/>
                      <a:pt x="4572302" y="3213606"/>
                    </a:cubicBezTo>
                    <a:cubicBezTo>
                      <a:pt x="3183155" y="3187252"/>
                      <a:pt x="1524913" y="3094750"/>
                      <a:pt x="165565" y="3213606"/>
                    </a:cubicBezTo>
                    <a:cubicBezTo>
                      <a:pt x="68985" y="3208526"/>
                      <a:pt x="10061" y="3151677"/>
                      <a:pt x="0" y="3048041"/>
                    </a:cubicBezTo>
                    <a:cubicBezTo>
                      <a:pt x="88535" y="1872114"/>
                      <a:pt x="49637" y="659657"/>
                      <a:pt x="0" y="165565"/>
                    </a:cubicBezTo>
                    <a:close/>
                  </a:path>
                </a:pathLst>
              </a:custGeom>
              <a:solidFill>
                <a:schemeClr val="accent1">
                  <a:lumMod val="40000"/>
                  <a:lumOff val="60000"/>
                </a:schemeClr>
              </a:solidFill>
              <a:ln>
                <a:solidFill>
                  <a:schemeClr val="bg1"/>
                </a:solidFill>
                <a:extLst>
                  <a:ext uri="{C807C97D-BFC1-408E-A445-0C87EB9F89A2}">
                    <ask:lineSketchStyleProps xmlns:ask="http://schemas.microsoft.com/office/drawing/2018/sketchyshapes" sd="3255299097">
                      <a:prstGeom prst="roundRect">
                        <a:avLst>
                          <a:gd name="adj" fmla="val 5152"/>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b="1">
                    <a:solidFill>
                      <a:schemeClr val="tx1">
                        <a:lumMod val="75000"/>
                        <a:lumOff val="25000"/>
                      </a:schemeClr>
                    </a:solidFill>
                    <a:latin typeface="Open Sans"/>
                    <a:ea typeface="Open Sans"/>
                    <a:cs typeface="Open Sans"/>
                    <a:sym typeface="Open Sans"/>
                  </a:rPr>
                  <a:t>Shredding</a:t>
                </a:r>
              </a:p>
              <a:p>
                <a:pPr marL="114300" lvl="0" algn="ctr">
                  <a:lnSpc>
                    <a:spcPct val="114000"/>
                  </a:lnSpc>
                </a:pPr>
                <a:r>
                  <a:rPr lang="en-US" sz="2200">
                    <a:solidFill>
                      <a:schemeClr val="tx1">
                        <a:lumMod val="75000"/>
                        <a:lumOff val="25000"/>
                      </a:schemeClr>
                    </a:solidFill>
                    <a:latin typeface="Open Sans"/>
                    <a:ea typeface="Open Sans"/>
                    <a:cs typeface="Open Sans"/>
                    <a:sym typeface="Open Sans"/>
                  </a:rPr>
                  <a:t>Refers to the mechanical shredding of hard drives, disks, or other storage media into small, unreadable pieces.</a:t>
                </a:r>
              </a:p>
            </p:txBody>
          </p:sp>
          <p:sp>
            <p:nvSpPr>
              <p:cNvPr id="18" name="Google Shape;492;p59">
                <a:extLst>
                  <a:ext uri="{FF2B5EF4-FFF2-40B4-BE49-F238E27FC236}">
                    <a16:creationId xmlns:a16="http://schemas.microsoft.com/office/drawing/2014/main" id="{FADD200B-B772-D39D-2890-1E430440AF1F}"/>
                  </a:ext>
                </a:extLst>
              </p:cNvPr>
              <p:cNvSpPr/>
              <p:nvPr/>
            </p:nvSpPr>
            <p:spPr>
              <a:xfrm>
                <a:off x="6001465"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6701" y="56403"/>
                      <a:pt x="56810" y="6583"/>
                      <a:pt x="133397" y="0"/>
                    </a:cubicBezTo>
                    <a:cubicBezTo>
                      <a:pt x="1991175" y="-66919"/>
                      <a:pt x="3651547" y="101251"/>
                      <a:pt x="4604470" y="0"/>
                    </a:cubicBezTo>
                    <a:cubicBezTo>
                      <a:pt x="4670807" y="2383"/>
                      <a:pt x="4749827" y="53868"/>
                      <a:pt x="4737867" y="133397"/>
                    </a:cubicBezTo>
                    <a:cubicBezTo>
                      <a:pt x="4772758" y="1438801"/>
                      <a:pt x="4590395" y="2415544"/>
                      <a:pt x="4737867" y="3080209"/>
                    </a:cubicBezTo>
                    <a:cubicBezTo>
                      <a:pt x="4733123" y="3166258"/>
                      <a:pt x="4670299" y="3222633"/>
                      <a:pt x="4604470" y="3213606"/>
                    </a:cubicBezTo>
                    <a:cubicBezTo>
                      <a:pt x="3484587" y="3381771"/>
                      <a:pt x="2177438" y="3255927"/>
                      <a:pt x="133397" y="3213606"/>
                    </a:cubicBezTo>
                    <a:cubicBezTo>
                      <a:pt x="56280" y="3214185"/>
                      <a:pt x="7066" y="3164436"/>
                      <a:pt x="0" y="3080209"/>
                    </a:cubicBezTo>
                    <a:cubicBezTo>
                      <a:pt x="-140703" y="1956823"/>
                      <a:pt x="67068" y="578564"/>
                      <a:pt x="0" y="133397"/>
                    </a:cubicBezTo>
                    <a:close/>
                  </a:path>
                  <a:path w="4737867" h="3213606" stroke="0" extrusionOk="0">
                    <a:moveTo>
                      <a:pt x="0" y="133397"/>
                    </a:moveTo>
                    <a:cubicBezTo>
                      <a:pt x="-5098" y="57146"/>
                      <a:pt x="61268" y="-1596"/>
                      <a:pt x="133397" y="0"/>
                    </a:cubicBezTo>
                    <a:cubicBezTo>
                      <a:pt x="934081" y="-70773"/>
                      <a:pt x="3073153" y="-90422"/>
                      <a:pt x="4604470" y="0"/>
                    </a:cubicBezTo>
                    <a:cubicBezTo>
                      <a:pt x="4683524" y="-10643"/>
                      <a:pt x="4748884" y="55576"/>
                      <a:pt x="4737867" y="133397"/>
                    </a:cubicBezTo>
                    <a:cubicBezTo>
                      <a:pt x="4838744" y="485034"/>
                      <a:pt x="4594294" y="2419155"/>
                      <a:pt x="4737867" y="3080209"/>
                    </a:cubicBezTo>
                    <a:cubicBezTo>
                      <a:pt x="4741326" y="3146670"/>
                      <a:pt x="4678206" y="3203937"/>
                      <a:pt x="4604470" y="3213606"/>
                    </a:cubicBezTo>
                    <a:cubicBezTo>
                      <a:pt x="3092693" y="3220459"/>
                      <a:pt x="2110371" y="3219812"/>
                      <a:pt x="133397" y="3213606"/>
                    </a:cubicBezTo>
                    <a:cubicBezTo>
                      <a:pt x="69308" y="3210786"/>
                      <a:pt x="3598" y="3155658"/>
                      <a:pt x="0" y="3080209"/>
                    </a:cubicBezTo>
                    <a:cubicBezTo>
                      <a:pt x="8202" y="1675536"/>
                      <a:pt x="96689" y="1572178"/>
                      <a:pt x="0" y="133397"/>
                    </a:cubicBezTo>
                    <a:close/>
                  </a:path>
                </a:pathLst>
              </a:custGeom>
              <a:solidFill>
                <a:schemeClr val="accent6">
                  <a:lumMod val="60000"/>
                  <a:lumOff val="40000"/>
                </a:schemeClr>
              </a:solidFill>
              <a:ln>
                <a:solidFill>
                  <a:schemeClr val="bg1"/>
                </a:solidFill>
                <a:extLst>
                  <a:ext uri="{C807C97D-BFC1-408E-A445-0C87EB9F89A2}">
                    <ask:lineSketchStyleProps xmlns:ask="http://schemas.microsoft.com/office/drawing/2018/sketchyshapes" sd="1290950338">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b="1">
                    <a:solidFill>
                      <a:schemeClr val="tx1">
                        <a:lumMod val="75000"/>
                        <a:lumOff val="25000"/>
                      </a:schemeClr>
                    </a:solidFill>
                    <a:latin typeface="Open Sans"/>
                    <a:ea typeface="Open Sans"/>
                    <a:cs typeface="Open Sans"/>
                    <a:sym typeface="Open Sans"/>
                  </a:rPr>
                  <a:t>Incineration</a:t>
                </a:r>
              </a:p>
              <a:p>
                <a:pPr marL="114300" lvl="0" algn="ctr">
                  <a:lnSpc>
                    <a:spcPct val="114000"/>
                  </a:lnSpc>
                </a:pPr>
                <a:r>
                  <a:rPr lang="en-US" sz="2200">
                    <a:solidFill>
                      <a:schemeClr val="tx1">
                        <a:lumMod val="75000"/>
                        <a:lumOff val="25000"/>
                      </a:schemeClr>
                    </a:solidFill>
                    <a:latin typeface="Open Sans"/>
                    <a:ea typeface="Open Sans"/>
                    <a:cs typeface="Open Sans"/>
                    <a:sym typeface="Open Sans"/>
                  </a:rPr>
                  <a:t>Means burning the asset to ashes, ensuring it cannot be reassembled or used again.</a:t>
                </a:r>
              </a:p>
            </p:txBody>
          </p:sp>
          <p:sp>
            <p:nvSpPr>
              <p:cNvPr id="19" name="Google Shape;492;p59">
                <a:extLst>
                  <a:ext uri="{FF2B5EF4-FFF2-40B4-BE49-F238E27FC236}">
                    <a16:creationId xmlns:a16="http://schemas.microsoft.com/office/drawing/2014/main" id="{D110DCD3-AA6E-CCA4-48FE-6C4BBAFDEA1A}"/>
                  </a:ext>
                </a:extLst>
              </p:cNvPr>
              <p:cNvSpPr/>
              <p:nvPr/>
            </p:nvSpPr>
            <p:spPr>
              <a:xfrm>
                <a:off x="11187933"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1417" y="56204"/>
                      <a:pt x="60896" y="2203"/>
                      <a:pt x="133397" y="0"/>
                    </a:cubicBezTo>
                    <a:cubicBezTo>
                      <a:pt x="2344573" y="95205"/>
                      <a:pt x="3066233" y="26716"/>
                      <a:pt x="4604470" y="0"/>
                    </a:cubicBezTo>
                    <a:cubicBezTo>
                      <a:pt x="4684923" y="2694"/>
                      <a:pt x="4729081" y="63540"/>
                      <a:pt x="4737867" y="133397"/>
                    </a:cubicBezTo>
                    <a:cubicBezTo>
                      <a:pt x="4755988" y="1070115"/>
                      <a:pt x="4666405" y="1983387"/>
                      <a:pt x="4737867" y="3080209"/>
                    </a:cubicBezTo>
                    <a:cubicBezTo>
                      <a:pt x="4734993" y="3162151"/>
                      <a:pt x="4677254" y="3220250"/>
                      <a:pt x="4604470" y="3213606"/>
                    </a:cubicBezTo>
                    <a:cubicBezTo>
                      <a:pt x="3714324" y="3280731"/>
                      <a:pt x="2059767" y="3102805"/>
                      <a:pt x="133397" y="3213606"/>
                    </a:cubicBezTo>
                    <a:cubicBezTo>
                      <a:pt x="62842" y="3213285"/>
                      <a:pt x="6262" y="3155107"/>
                      <a:pt x="0" y="3080209"/>
                    </a:cubicBezTo>
                    <a:cubicBezTo>
                      <a:pt x="28899" y="2427946"/>
                      <a:pt x="-7333" y="550646"/>
                      <a:pt x="0" y="133397"/>
                    </a:cubicBezTo>
                    <a:close/>
                  </a:path>
                  <a:path w="4737867" h="3213606" stroke="0" extrusionOk="0">
                    <a:moveTo>
                      <a:pt x="0" y="133397"/>
                    </a:moveTo>
                    <a:cubicBezTo>
                      <a:pt x="10838" y="58975"/>
                      <a:pt x="70595" y="6894"/>
                      <a:pt x="133397" y="0"/>
                    </a:cubicBezTo>
                    <a:cubicBezTo>
                      <a:pt x="1589332" y="75935"/>
                      <a:pt x="4053616" y="-122470"/>
                      <a:pt x="4604470" y="0"/>
                    </a:cubicBezTo>
                    <a:cubicBezTo>
                      <a:pt x="4684534" y="2910"/>
                      <a:pt x="4729781" y="58699"/>
                      <a:pt x="4737867" y="133397"/>
                    </a:cubicBezTo>
                    <a:cubicBezTo>
                      <a:pt x="4628344" y="1165702"/>
                      <a:pt x="4604220" y="2168868"/>
                      <a:pt x="4737867" y="3080209"/>
                    </a:cubicBezTo>
                    <a:cubicBezTo>
                      <a:pt x="4726670" y="3148823"/>
                      <a:pt x="4683082" y="3202549"/>
                      <a:pt x="4604470" y="3213606"/>
                    </a:cubicBezTo>
                    <a:cubicBezTo>
                      <a:pt x="3657700" y="3218781"/>
                      <a:pt x="1428980" y="3166207"/>
                      <a:pt x="133397" y="3213606"/>
                    </a:cubicBezTo>
                    <a:cubicBezTo>
                      <a:pt x="63575" y="3210278"/>
                      <a:pt x="-5447" y="3160954"/>
                      <a:pt x="0" y="3080209"/>
                    </a:cubicBezTo>
                    <a:cubicBezTo>
                      <a:pt x="88019" y="2129275"/>
                      <a:pt x="-134658" y="1073183"/>
                      <a:pt x="0" y="133397"/>
                    </a:cubicBezTo>
                    <a:close/>
                  </a:path>
                </a:pathLst>
              </a:custGeom>
              <a:solidFill>
                <a:schemeClr val="accent4">
                  <a:lumMod val="40000"/>
                  <a:lumOff val="60000"/>
                </a:schemeClr>
              </a:solidFill>
              <a:ln>
                <a:solidFill>
                  <a:schemeClr val="bg1"/>
                </a:solidFill>
                <a:extLst>
                  <a:ext uri="{C807C97D-BFC1-408E-A445-0C87EB9F89A2}">
                    <ask:lineSketchStyleProps xmlns:ask="http://schemas.microsoft.com/office/drawing/2018/sketchyshapes" sd="4183329811">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b="1">
                    <a:solidFill>
                      <a:schemeClr val="tx1">
                        <a:lumMod val="75000"/>
                        <a:lumOff val="25000"/>
                      </a:schemeClr>
                    </a:solidFill>
                    <a:latin typeface="Open Sans"/>
                    <a:ea typeface="Open Sans"/>
                    <a:cs typeface="Open Sans"/>
                    <a:sym typeface="Open Sans"/>
                  </a:rPr>
                  <a:t>Pulverization</a:t>
                </a:r>
              </a:p>
              <a:p>
                <a:pPr marL="114300" lvl="0" algn="ctr">
                  <a:lnSpc>
                    <a:spcPct val="114000"/>
                  </a:lnSpc>
                </a:pPr>
                <a:r>
                  <a:rPr lang="en-US" sz="2200">
                    <a:solidFill>
                      <a:schemeClr val="tx1">
                        <a:lumMod val="75000"/>
                        <a:lumOff val="25000"/>
                      </a:schemeClr>
                    </a:solidFill>
                    <a:latin typeface="Open Sans"/>
                    <a:ea typeface="Open Sans"/>
                    <a:cs typeface="Open Sans"/>
                    <a:sym typeface="Open Sans"/>
                  </a:rPr>
                  <a:t>Involves reducing the asset to small pieces by using a sledgehammer, or other means.</a:t>
                </a:r>
              </a:p>
            </p:txBody>
          </p:sp>
        </p:grpSp>
        <p:grpSp>
          <p:nvGrpSpPr>
            <p:cNvPr id="11" name="Group 10">
              <a:extLst>
                <a:ext uri="{FF2B5EF4-FFF2-40B4-BE49-F238E27FC236}">
                  <a16:creationId xmlns:a16="http://schemas.microsoft.com/office/drawing/2014/main" id="{AF5DD212-53E5-CDAB-F6E0-7C603A95374E}"/>
                </a:ext>
              </a:extLst>
            </p:cNvPr>
            <p:cNvGrpSpPr/>
            <p:nvPr/>
          </p:nvGrpSpPr>
          <p:grpSpPr>
            <a:xfrm>
              <a:off x="699903" y="5048038"/>
              <a:ext cx="15225897" cy="3213606"/>
              <a:chOff x="1298580" y="4898741"/>
              <a:chExt cx="14228618" cy="2435219"/>
            </a:xfrm>
          </p:grpSpPr>
          <p:sp>
            <p:nvSpPr>
              <p:cNvPr id="12" name="Google Shape;492;p59">
                <a:extLst>
                  <a:ext uri="{FF2B5EF4-FFF2-40B4-BE49-F238E27FC236}">
                    <a16:creationId xmlns:a16="http://schemas.microsoft.com/office/drawing/2014/main" id="{79BDA498-2D92-9227-6DC9-E50F666AD032}"/>
                  </a:ext>
                </a:extLst>
              </p:cNvPr>
              <p:cNvSpPr/>
              <p:nvPr/>
            </p:nvSpPr>
            <p:spPr>
              <a:xfrm>
                <a:off x="1298580" y="4898741"/>
                <a:ext cx="4427542" cy="2435219"/>
              </a:xfrm>
              <a:custGeom>
                <a:avLst/>
                <a:gdLst>
                  <a:gd name="connsiteX0" fmla="*/ 0 w 4427542"/>
                  <a:gd name="connsiteY0" fmla="*/ 113262 h 2435219"/>
                  <a:gd name="connsiteX1" fmla="*/ 113262 w 4427542"/>
                  <a:gd name="connsiteY1" fmla="*/ 0 h 2435219"/>
                  <a:gd name="connsiteX2" fmla="*/ 4314280 w 4427542"/>
                  <a:gd name="connsiteY2" fmla="*/ 0 h 2435219"/>
                  <a:gd name="connsiteX3" fmla="*/ 4427542 w 4427542"/>
                  <a:gd name="connsiteY3" fmla="*/ 113262 h 2435219"/>
                  <a:gd name="connsiteX4" fmla="*/ 4427542 w 4427542"/>
                  <a:gd name="connsiteY4" fmla="*/ 2321957 h 2435219"/>
                  <a:gd name="connsiteX5" fmla="*/ 4314280 w 4427542"/>
                  <a:gd name="connsiteY5" fmla="*/ 2435219 h 2435219"/>
                  <a:gd name="connsiteX6" fmla="*/ 113262 w 4427542"/>
                  <a:gd name="connsiteY6" fmla="*/ 2435219 h 2435219"/>
                  <a:gd name="connsiteX7" fmla="*/ 0 w 4427542"/>
                  <a:gd name="connsiteY7" fmla="*/ 2321957 h 2435219"/>
                  <a:gd name="connsiteX8" fmla="*/ 0 w 4427542"/>
                  <a:gd name="connsiteY8" fmla="*/ 113262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13262"/>
                    </a:moveTo>
                    <a:cubicBezTo>
                      <a:pt x="9395" y="51040"/>
                      <a:pt x="57972" y="-5233"/>
                      <a:pt x="113262" y="0"/>
                    </a:cubicBezTo>
                    <a:cubicBezTo>
                      <a:pt x="1837696" y="-28714"/>
                      <a:pt x="2530319" y="113242"/>
                      <a:pt x="4314280" y="0"/>
                    </a:cubicBezTo>
                    <a:cubicBezTo>
                      <a:pt x="4377769" y="231"/>
                      <a:pt x="4428311" y="57016"/>
                      <a:pt x="4427542" y="113262"/>
                    </a:cubicBezTo>
                    <a:cubicBezTo>
                      <a:pt x="4271503" y="697098"/>
                      <a:pt x="4482985" y="1250567"/>
                      <a:pt x="4427542" y="2321957"/>
                    </a:cubicBezTo>
                    <a:cubicBezTo>
                      <a:pt x="4424753" y="2374434"/>
                      <a:pt x="4382182" y="2433524"/>
                      <a:pt x="4314280" y="2435219"/>
                    </a:cubicBezTo>
                    <a:cubicBezTo>
                      <a:pt x="3719859" y="2396167"/>
                      <a:pt x="1848064" y="2603123"/>
                      <a:pt x="113262" y="2435219"/>
                    </a:cubicBezTo>
                    <a:cubicBezTo>
                      <a:pt x="41209" y="2430930"/>
                      <a:pt x="577" y="2379104"/>
                      <a:pt x="0" y="2321957"/>
                    </a:cubicBezTo>
                    <a:cubicBezTo>
                      <a:pt x="161929" y="2093820"/>
                      <a:pt x="-141215" y="875749"/>
                      <a:pt x="0" y="113262"/>
                    </a:cubicBezTo>
                    <a:close/>
                  </a:path>
                  <a:path w="4427542" h="2435219" stroke="0" extrusionOk="0">
                    <a:moveTo>
                      <a:pt x="0" y="113262"/>
                    </a:moveTo>
                    <a:cubicBezTo>
                      <a:pt x="5573" y="47176"/>
                      <a:pt x="53509" y="409"/>
                      <a:pt x="113262" y="0"/>
                    </a:cubicBezTo>
                    <a:cubicBezTo>
                      <a:pt x="2005207" y="-154859"/>
                      <a:pt x="3056813" y="50000"/>
                      <a:pt x="4314280" y="0"/>
                    </a:cubicBezTo>
                    <a:cubicBezTo>
                      <a:pt x="4373789" y="-6689"/>
                      <a:pt x="4418031" y="56335"/>
                      <a:pt x="4427542" y="113262"/>
                    </a:cubicBezTo>
                    <a:cubicBezTo>
                      <a:pt x="4400959" y="973802"/>
                      <a:pt x="4546283" y="1825911"/>
                      <a:pt x="4427542" y="2321957"/>
                    </a:cubicBezTo>
                    <a:cubicBezTo>
                      <a:pt x="4426980" y="2383948"/>
                      <a:pt x="4377598" y="2440731"/>
                      <a:pt x="4314280" y="2435219"/>
                    </a:cubicBezTo>
                    <a:cubicBezTo>
                      <a:pt x="3118517" y="2363882"/>
                      <a:pt x="1412103" y="2281887"/>
                      <a:pt x="113262" y="2435219"/>
                    </a:cubicBezTo>
                    <a:cubicBezTo>
                      <a:pt x="45034" y="2442047"/>
                      <a:pt x="-3582" y="2376456"/>
                      <a:pt x="0" y="2321957"/>
                    </a:cubicBezTo>
                    <a:cubicBezTo>
                      <a:pt x="134710" y="1266349"/>
                      <a:pt x="-23698" y="1141405"/>
                      <a:pt x="0" y="113262"/>
                    </a:cubicBezTo>
                    <a:close/>
                  </a:path>
                </a:pathLst>
              </a:custGeom>
              <a:solidFill>
                <a:schemeClr val="accent2">
                  <a:lumMod val="20000"/>
                  <a:lumOff val="80000"/>
                </a:schemeClr>
              </a:solidFill>
              <a:ln>
                <a:solidFill>
                  <a:schemeClr val="bg1"/>
                </a:solidFill>
                <a:extLst>
                  <a:ext uri="{C807C97D-BFC1-408E-A445-0C87EB9F89A2}">
                    <ask:lineSketchStyleProps xmlns:ask="http://schemas.microsoft.com/office/drawing/2018/sketchyshapes" sd="921408948">
                      <a:prstGeom prst="roundRect">
                        <a:avLst>
                          <a:gd name="adj" fmla="val 46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b="1">
                    <a:solidFill>
                      <a:schemeClr val="tx1">
                        <a:lumMod val="75000"/>
                        <a:lumOff val="25000"/>
                      </a:schemeClr>
                    </a:solidFill>
                    <a:latin typeface="Open Sans"/>
                    <a:ea typeface="Open Sans"/>
                    <a:cs typeface="Open Sans"/>
                    <a:sym typeface="Open Sans"/>
                  </a:rPr>
                  <a:t>Crushing</a:t>
                </a:r>
              </a:p>
              <a:p>
                <a:pPr marL="114300" lvl="0" algn="ctr"/>
                <a:r>
                  <a:rPr lang="en-US" sz="2200">
                    <a:solidFill>
                      <a:schemeClr val="tx1">
                        <a:lumMod val="75000"/>
                        <a:lumOff val="25000"/>
                      </a:schemeClr>
                    </a:solidFill>
                    <a:latin typeface="Open Sans"/>
                    <a:ea typeface="Open Sans"/>
                    <a:cs typeface="Open Sans"/>
                    <a:sym typeface="Open Sans"/>
                  </a:rPr>
                  <a:t>Applying great force to render the asset unusable.</a:t>
                </a:r>
                <a:endParaRPr lang="en-US" sz="2200">
                  <a:solidFill>
                    <a:schemeClr val="tx1">
                      <a:lumMod val="75000"/>
                      <a:lumOff val="25000"/>
                    </a:schemeClr>
                  </a:solidFill>
                  <a:latin typeface="Open Sans"/>
                  <a:ea typeface="Open Sans"/>
                  <a:cs typeface="Open Sans"/>
                </a:endParaRPr>
              </a:p>
            </p:txBody>
          </p:sp>
          <p:sp>
            <p:nvSpPr>
              <p:cNvPr id="13" name="Google Shape;492;p59">
                <a:extLst>
                  <a:ext uri="{FF2B5EF4-FFF2-40B4-BE49-F238E27FC236}">
                    <a16:creationId xmlns:a16="http://schemas.microsoft.com/office/drawing/2014/main" id="{94744544-88E5-0B96-1BD8-7FD58458A0B4}"/>
                  </a:ext>
                </a:extLst>
              </p:cNvPr>
              <p:cNvSpPr/>
              <p:nvPr/>
            </p:nvSpPr>
            <p:spPr>
              <a:xfrm>
                <a:off x="6199118" y="4898741"/>
                <a:ext cx="4427542" cy="2435219"/>
              </a:xfrm>
              <a:custGeom>
                <a:avLst/>
                <a:gdLst>
                  <a:gd name="connsiteX0" fmla="*/ 0 w 4427542"/>
                  <a:gd name="connsiteY0" fmla="*/ 101086 h 2435219"/>
                  <a:gd name="connsiteX1" fmla="*/ 101086 w 4427542"/>
                  <a:gd name="connsiteY1" fmla="*/ 0 h 2435219"/>
                  <a:gd name="connsiteX2" fmla="*/ 4326456 w 4427542"/>
                  <a:gd name="connsiteY2" fmla="*/ 0 h 2435219"/>
                  <a:gd name="connsiteX3" fmla="*/ 4427542 w 4427542"/>
                  <a:gd name="connsiteY3" fmla="*/ 101086 h 2435219"/>
                  <a:gd name="connsiteX4" fmla="*/ 4427542 w 4427542"/>
                  <a:gd name="connsiteY4" fmla="*/ 2334133 h 2435219"/>
                  <a:gd name="connsiteX5" fmla="*/ 4326456 w 4427542"/>
                  <a:gd name="connsiteY5" fmla="*/ 2435219 h 2435219"/>
                  <a:gd name="connsiteX6" fmla="*/ 101086 w 4427542"/>
                  <a:gd name="connsiteY6" fmla="*/ 2435219 h 2435219"/>
                  <a:gd name="connsiteX7" fmla="*/ 0 w 4427542"/>
                  <a:gd name="connsiteY7" fmla="*/ 2334133 h 2435219"/>
                  <a:gd name="connsiteX8" fmla="*/ 0 w 4427542"/>
                  <a:gd name="connsiteY8" fmla="*/ 10108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01086"/>
                    </a:moveTo>
                    <a:cubicBezTo>
                      <a:pt x="5142" y="50462"/>
                      <a:pt x="41221" y="-4367"/>
                      <a:pt x="101086" y="0"/>
                    </a:cubicBezTo>
                    <a:cubicBezTo>
                      <a:pt x="1352312" y="-100850"/>
                      <a:pt x="2268873" y="-118333"/>
                      <a:pt x="4326456" y="0"/>
                    </a:cubicBezTo>
                    <a:cubicBezTo>
                      <a:pt x="4386969" y="3063"/>
                      <a:pt x="4427342" y="41383"/>
                      <a:pt x="4427542" y="101086"/>
                    </a:cubicBezTo>
                    <a:cubicBezTo>
                      <a:pt x="4586020" y="562724"/>
                      <a:pt x="4436954" y="1819289"/>
                      <a:pt x="4427542" y="2334133"/>
                    </a:cubicBezTo>
                    <a:cubicBezTo>
                      <a:pt x="4420135" y="2392702"/>
                      <a:pt x="4380957" y="2442604"/>
                      <a:pt x="4326456" y="2435219"/>
                    </a:cubicBezTo>
                    <a:cubicBezTo>
                      <a:pt x="2969773" y="2531620"/>
                      <a:pt x="1381163" y="2428717"/>
                      <a:pt x="101086" y="2435219"/>
                    </a:cubicBezTo>
                    <a:cubicBezTo>
                      <a:pt x="41523" y="2442477"/>
                      <a:pt x="3554" y="2380944"/>
                      <a:pt x="0" y="2334133"/>
                    </a:cubicBezTo>
                    <a:cubicBezTo>
                      <a:pt x="27757" y="1919771"/>
                      <a:pt x="104665" y="520500"/>
                      <a:pt x="0" y="101086"/>
                    </a:cubicBezTo>
                    <a:close/>
                  </a:path>
                  <a:path w="4427542" h="2435219" stroke="0" extrusionOk="0">
                    <a:moveTo>
                      <a:pt x="0" y="101086"/>
                    </a:moveTo>
                    <a:cubicBezTo>
                      <a:pt x="-2185" y="54187"/>
                      <a:pt x="46904" y="-355"/>
                      <a:pt x="101086" y="0"/>
                    </a:cubicBezTo>
                    <a:cubicBezTo>
                      <a:pt x="1278841" y="-152185"/>
                      <a:pt x="2849918" y="-37121"/>
                      <a:pt x="4326456" y="0"/>
                    </a:cubicBezTo>
                    <a:cubicBezTo>
                      <a:pt x="4384322" y="330"/>
                      <a:pt x="4431799" y="49805"/>
                      <a:pt x="4427542" y="101086"/>
                    </a:cubicBezTo>
                    <a:cubicBezTo>
                      <a:pt x="4340410" y="635250"/>
                      <a:pt x="4283238" y="1885558"/>
                      <a:pt x="4427542" y="2334133"/>
                    </a:cubicBezTo>
                    <a:cubicBezTo>
                      <a:pt x="4434765" y="2385469"/>
                      <a:pt x="4383348" y="2436236"/>
                      <a:pt x="4326456" y="2435219"/>
                    </a:cubicBezTo>
                    <a:cubicBezTo>
                      <a:pt x="2855196" y="2343311"/>
                      <a:pt x="1500218" y="2410038"/>
                      <a:pt x="101086" y="2435219"/>
                    </a:cubicBezTo>
                    <a:cubicBezTo>
                      <a:pt x="51225" y="2427179"/>
                      <a:pt x="1234" y="2393799"/>
                      <a:pt x="0" y="2334133"/>
                    </a:cubicBezTo>
                    <a:cubicBezTo>
                      <a:pt x="131985" y="1542571"/>
                      <a:pt x="105599" y="411550"/>
                      <a:pt x="0" y="101086"/>
                    </a:cubicBezTo>
                    <a:close/>
                  </a:path>
                </a:pathLst>
              </a:custGeom>
              <a:solidFill>
                <a:srgbClr val="8FAADC"/>
              </a:solidFill>
              <a:ln>
                <a:solidFill>
                  <a:schemeClr val="bg1"/>
                </a:solidFill>
                <a:extLst>
                  <a:ext uri="{C807C97D-BFC1-408E-A445-0C87EB9F89A2}">
                    <ask:lineSketchStyleProps xmlns:ask="http://schemas.microsoft.com/office/drawing/2018/sketchyshapes" sd="1174054955">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b="1">
                    <a:solidFill>
                      <a:schemeClr val="tx1">
                        <a:lumMod val="75000"/>
                        <a:lumOff val="25000"/>
                      </a:schemeClr>
                    </a:solidFill>
                    <a:latin typeface="Open Sans"/>
                    <a:ea typeface="Open Sans"/>
                    <a:cs typeface="Open Sans"/>
                    <a:sym typeface="Open Sans"/>
                  </a:rPr>
                  <a:t>Chemical decomposition</a:t>
                </a:r>
              </a:p>
              <a:p>
                <a:pPr marL="114300" lvl="0" algn="ctr"/>
                <a:r>
                  <a:rPr lang="en-US" sz="2200">
                    <a:solidFill>
                      <a:schemeClr val="tx1">
                        <a:lumMod val="75000"/>
                        <a:lumOff val="25000"/>
                      </a:schemeClr>
                    </a:solidFill>
                    <a:latin typeface="Open Sans"/>
                    <a:ea typeface="Open Sans"/>
                    <a:cs typeface="Open Sans"/>
                    <a:sym typeface="Open Sans"/>
                  </a:rPr>
                  <a:t>Involves using chemicals to break down the asset's components.</a:t>
                </a:r>
                <a:endParaRPr lang="en-US" sz="2200">
                  <a:solidFill>
                    <a:schemeClr val="tx1">
                      <a:lumMod val="75000"/>
                      <a:lumOff val="25000"/>
                    </a:schemeClr>
                  </a:solidFill>
                  <a:latin typeface="Open Sans"/>
                  <a:ea typeface="Open Sans"/>
                  <a:cs typeface="Open Sans"/>
                </a:endParaRPr>
              </a:p>
            </p:txBody>
          </p:sp>
          <p:sp>
            <p:nvSpPr>
              <p:cNvPr id="16" name="Google Shape;492;p59">
                <a:extLst>
                  <a:ext uri="{FF2B5EF4-FFF2-40B4-BE49-F238E27FC236}">
                    <a16:creationId xmlns:a16="http://schemas.microsoft.com/office/drawing/2014/main" id="{98D7CFA3-DE81-B66C-E44A-E760859A0A1F}"/>
                  </a:ext>
                </a:extLst>
              </p:cNvPr>
              <p:cNvSpPr/>
              <p:nvPr/>
            </p:nvSpPr>
            <p:spPr>
              <a:xfrm>
                <a:off x="11099656" y="4898741"/>
                <a:ext cx="4427542" cy="2435219"/>
              </a:xfrm>
              <a:custGeom>
                <a:avLst/>
                <a:gdLst>
                  <a:gd name="connsiteX0" fmla="*/ 0 w 4427542"/>
                  <a:gd name="connsiteY0" fmla="*/ 198616 h 2435219"/>
                  <a:gd name="connsiteX1" fmla="*/ 198616 w 4427542"/>
                  <a:gd name="connsiteY1" fmla="*/ 0 h 2435219"/>
                  <a:gd name="connsiteX2" fmla="*/ 4228926 w 4427542"/>
                  <a:gd name="connsiteY2" fmla="*/ 0 h 2435219"/>
                  <a:gd name="connsiteX3" fmla="*/ 4427542 w 4427542"/>
                  <a:gd name="connsiteY3" fmla="*/ 198616 h 2435219"/>
                  <a:gd name="connsiteX4" fmla="*/ 4427542 w 4427542"/>
                  <a:gd name="connsiteY4" fmla="*/ 2236603 h 2435219"/>
                  <a:gd name="connsiteX5" fmla="*/ 4228926 w 4427542"/>
                  <a:gd name="connsiteY5" fmla="*/ 2435219 h 2435219"/>
                  <a:gd name="connsiteX6" fmla="*/ 198616 w 4427542"/>
                  <a:gd name="connsiteY6" fmla="*/ 2435219 h 2435219"/>
                  <a:gd name="connsiteX7" fmla="*/ 0 w 4427542"/>
                  <a:gd name="connsiteY7" fmla="*/ 2236603 h 2435219"/>
                  <a:gd name="connsiteX8" fmla="*/ 0 w 4427542"/>
                  <a:gd name="connsiteY8" fmla="*/ 19861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98616"/>
                    </a:moveTo>
                    <a:cubicBezTo>
                      <a:pt x="-3580" y="98065"/>
                      <a:pt x="99448" y="1490"/>
                      <a:pt x="198616" y="0"/>
                    </a:cubicBezTo>
                    <a:cubicBezTo>
                      <a:pt x="1758016" y="30446"/>
                      <a:pt x="2633071" y="-16100"/>
                      <a:pt x="4228926" y="0"/>
                    </a:cubicBezTo>
                    <a:cubicBezTo>
                      <a:pt x="4328630" y="3584"/>
                      <a:pt x="4421150" y="74626"/>
                      <a:pt x="4427542" y="198616"/>
                    </a:cubicBezTo>
                    <a:cubicBezTo>
                      <a:pt x="4321105" y="1096579"/>
                      <a:pt x="4566350" y="1927029"/>
                      <a:pt x="4427542" y="2236603"/>
                    </a:cubicBezTo>
                    <a:cubicBezTo>
                      <a:pt x="4433432" y="2353875"/>
                      <a:pt x="4335053" y="2424805"/>
                      <a:pt x="4228926" y="2435219"/>
                    </a:cubicBezTo>
                    <a:cubicBezTo>
                      <a:pt x="2408472" y="2469834"/>
                      <a:pt x="1061315" y="2338648"/>
                      <a:pt x="198616" y="2435219"/>
                    </a:cubicBezTo>
                    <a:cubicBezTo>
                      <a:pt x="82259" y="2448025"/>
                      <a:pt x="-14082" y="2350288"/>
                      <a:pt x="0" y="2236603"/>
                    </a:cubicBezTo>
                    <a:cubicBezTo>
                      <a:pt x="-6741" y="1422998"/>
                      <a:pt x="52658" y="723107"/>
                      <a:pt x="0" y="198616"/>
                    </a:cubicBezTo>
                    <a:close/>
                  </a:path>
                  <a:path w="4427542" h="2435219" stroke="0" extrusionOk="0">
                    <a:moveTo>
                      <a:pt x="0" y="198616"/>
                    </a:moveTo>
                    <a:cubicBezTo>
                      <a:pt x="8476" y="87141"/>
                      <a:pt x="94046" y="-3372"/>
                      <a:pt x="198616" y="0"/>
                    </a:cubicBezTo>
                    <a:cubicBezTo>
                      <a:pt x="707528" y="10567"/>
                      <a:pt x="2641263" y="66351"/>
                      <a:pt x="4228926" y="0"/>
                    </a:cubicBezTo>
                    <a:cubicBezTo>
                      <a:pt x="4352272" y="1373"/>
                      <a:pt x="4438999" y="78495"/>
                      <a:pt x="4427542" y="198616"/>
                    </a:cubicBezTo>
                    <a:cubicBezTo>
                      <a:pt x="4361436" y="1172221"/>
                      <a:pt x="4476713" y="1468134"/>
                      <a:pt x="4427542" y="2236603"/>
                    </a:cubicBezTo>
                    <a:cubicBezTo>
                      <a:pt x="4432987" y="2339776"/>
                      <a:pt x="4347163" y="2449102"/>
                      <a:pt x="4228926" y="2435219"/>
                    </a:cubicBezTo>
                    <a:cubicBezTo>
                      <a:pt x="2279402" y="2355244"/>
                      <a:pt x="1538294" y="2512216"/>
                      <a:pt x="198616" y="2435219"/>
                    </a:cubicBezTo>
                    <a:cubicBezTo>
                      <a:pt x="88235" y="2427794"/>
                      <a:pt x="-4280" y="2359875"/>
                      <a:pt x="0" y="2236603"/>
                    </a:cubicBezTo>
                    <a:cubicBezTo>
                      <a:pt x="-90869" y="1814575"/>
                      <a:pt x="-102459" y="782412"/>
                      <a:pt x="0" y="198616"/>
                    </a:cubicBezTo>
                    <a:close/>
                  </a:path>
                </a:pathLst>
              </a:custGeom>
              <a:solidFill>
                <a:schemeClr val="accent2">
                  <a:lumMod val="60000"/>
                  <a:lumOff val="40000"/>
                </a:schemeClr>
              </a:solidFill>
              <a:ln>
                <a:solidFill>
                  <a:schemeClr val="accent5">
                    <a:lumMod val="60000"/>
                    <a:lumOff val="40000"/>
                  </a:schemeClr>
                </a:solidFill>
                <a:extLst>
                  <a:ext uri="{C807C97D-BFC1-408E-A445-0C87EB9F89A2}">
                    <ask:lineSketchStyleProps xmlns:ask="http://schemas.microsoft.com/office/drawing/2018/sketchyshapes" sd="4071235692">
                      <a:prstGeom prst="roundRect">
                        <a:avLst>
                          <a:gd name="adj" fmla="val 8156"/>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b="1">
                    <a:solidFill>
                      <a:schemeClr val="tx1">
                        <a:lumMod val="75000"/>
                        <a:lumOff val="25000"/>
                      </a:schemeClr>
                    </a:solidFill>
                    <a:latin typeface="Open Sans"/>
                    <a:ea typeface="Open Sans"/>
                    <a:cs typeface="Open Sans"/>
                    <a:sym typeface="Open Sans"/>
                  </a:rPr>
                  <a:t>Pulping</a:t>
                </a:r>
              </a:p>
              <a:p>
                <a:pPr marL="114300" lvl="0" algn="ctr"/>
                <a:r>
                  <a:rPr lang="en-US" sz="2200">
                    <a:solidFill>
                      <a:schemeClr val="tx1">
                        <a:lumMod val="75000"/>
                        <a:lumOff val="25000"/>
                      </a:schemeClr>
                    </a:solidFill>
                    <a:latin typeface="Open Sans"/>
                    <a:ea typeface="Open Sans"/>
                    <a:cs typeface="Open Sans"/>
                    <a:sym typeface="Open Sans"/>
                  </a:rPr>
                  <a:t>Means turning the paper waste into pulp and is like making papier-mâché.</a:t>
                </a:r>
                <a:endParaRPr lang="en-US" sz="2200">
                  <a:solidFill>
                    <a:schemeClr val="tx1">
                      <a:lumMod val="75000"/>
                      <a:lumOff val="25000"/>
                    </a:schemeClr>
                  </a:solidFill>
                  <a:latin typeface="Open Sans"/>
                  <a:ea typeface="Open Sans"/>
                  <a:cs typeface="Open Sans"/>
                </a:endParaRPr>
              </a:p>
            </p:txBody>
          </p:sp>
        </p:grpSp>
      </p:grpSp>
      <p:sp>
        <p:nvSpPr>
          <p:cNvPr id="20" name="TextBox 19">
            <a:extLst>
              <a:ext uri="{FF2B5EF4-FFF2-40B4-BE49-F238E27FC236}">
                <a16:creationId xmlns:a16="http://schemas.microsoft.com/office/drawing/2014/main" id="{CCD98471-8472-2D44-2F07-C9D10D148A35}"/>
              </a:ext>
            </a:extLst>
          </p:cNvPr>
          <p:cNvSpPr txBox="1"/>
          <p:nvPr/>
        </p:nvSpPr>
        <p:spPr>
          <a:xfrm>
            <a:off x="1799904" y="1195728"/>
            <a:ext cx="12548833"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Various methods can be used to securely destroy data and prevent recovery:</a:t>
            </a:r>
          </a:p>
        </p:txBody>
      </p:sp>
    </p:spTree>
    <p:extLst>
      <p:ext uri="{BB962C8B-B14F-4D97-AF65-F5344CB8AC3E}">
        <p14:creationId xmlns:p14="http://schemas.microsoft.com/office/powerpoint/2010/main" val="12221734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3" name="TextBox 2">
            <a:extLst>
              <a:ext uri="{FF2B5EF4-FFF2-40B4-BE49-F238E27FC236}">
                <a16:creationId xmlns:a16="http://schemas.microsoft.com/office/drawing/2014/main" id="{F84C141C-93A7-6A21-9123-B0384902641C}"/>
              </a:ext>
            </a:extLst>
          </p:cNvPr>
          <p:cNvSpPr txBox="1"/>
          <p:nvPr/>
        </p:nvSpPr>
        <p:spPr>
          <a:xfrm>
            <a:off x="5479415" y="4331934"/>
            <a:ext cx="5297170" cy="480131"/>
          </a:xfrm>
          <a:prstGeom prst="rect">
            <a:avLst/>
          </a:prstGeom>
          <a:noFill/>
        </p:spPr>
        <p:txBody>
          <a:bodyPr wrap="square">
            <a:spAutoFit/>
          </a:bodyPr>
          <a:lstStyle/>
          <a:p>
            <a:pPr marL="457200" indent="-228600">
              <a:lnSpc>
                <a:spcPct val="90000"/>
              </a:lnSpc>
              <a:spcBef>
                <a:spcPts val="1000"/>
              </a:spcBef>
              <a:buClr>
                <a:schemeClr val="dk1"/>
              </a:buClr>
              <a:buSzPts val="2800"/>
            </a:pPr>
            <a:r>
              <a:rPr lang="en-US" sz="2800" b="1">
                <a:solidFill>
                  <a:schemeClr val="lt1"/>
                </a:solidFill>
                <a:latin typeface="Open Sans"/>
                <a:ea typeface="Open Sans"/>
                <a:cs typeface="Open Sans"/>
                <a:sym typeface="Open Sans"/>
              </a:rPr>
              <a:t>Vulnerability Assessment</a:t>
            </a:r>
          </a:p>
        </p:txBody>
      </p:sp>
    </p:spTree>
    <p:extLst>
      <p:ext uri="{BB962C8B-B14F-4D97-AF65-F5344CB8AC3E}">
        <p14:creationId xmlns:p14="http://schemas.microsoft.com/office/powerpoint/2010/main" val="12339497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92"/>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Vulnerability Assessment</a:t>
            </a:r>
            <a:endParaRPr/>
          </a:p>
        </p:txBody>
      </p:sp>
      <p:pic>
        <p:nvPicPr>
          <p:cNvPr id="303" name="Google Shape;303;p92"/>
          <p:cNvPicPr preferRelativeResize="0"/>
          <p:nvPr/>
        </p:nvPicPr>
        <p:blipFill rotWithShape="1">
          <a:blip r:embed="rId3">
            <a:alphaModFix/>
          </a:blip>
          <a:srcRect/>
          <a:stretch/>
        </p:blipFill>
        <p:spPr>
          <a:xfrm>
            <a:off x="4873591" y="865024"/>
            <a:ext cx="6546917" cy="365760"/>
          </a:xfrm>
          <a:prstGeom prst="rect">
            <a:avLst/>
          </a:prstGeom>
          <a:noFill/>
          <a:ln>
            <a:noFill/>
          </a:ln>
        </p:spPr>
      </p:pic>
      <p:sp>
        <p:nvSpPr>
          <p:cNvPr id="3" name="TextBox 2">
            <a:extLst>
              <a:ext uri="{FF2B5EF4-FFF2-40B4-BE49-F238E27FC236}">
                <a16:creationId xmlns:a16="http://schemas.microsoft.com/office/drawing/2014/main" id="{378D1362-02F7-A9F1-5BE2-836F7E40DCC4}"/>
              </a:ext>
            </a:extLst>
          </p:cNvPr>
          <p:cNvSpPr txBox="1"/>
          <p:nvPr/>
        </p:nvSpPr>
        <p:spPr>
          <a:xfrm>
            <a:off x="2869564" y="1535916"/>
            <a:ext cx="10516871" cy="840615"/>
          </a:xfrm>
          <a:prstGeom prst="rect">
            <a:avLst/>
          </a:prstGeom>
          <a:noFill/>
        </p:spPr>
        <p:txBody>
          <a:bodyPr wrap="square">
            <a:spAutoFit/>
          </a:bodyPr>
          <a:lstStyle/>
          <a:p>
            <a:pPr marL="0" marR="0" lvl="1" indent="0" algn="ctr" rtl="0">
              <a:lnSpc>
                <a:spcPct val="115000"/>
              </a:lnSpc>
              <a:spcBef>
                <a:spcPts val="0"/>
              </a:spcBef>
              <a:spcAft>
                <a:spcPts val="0"/>
              </a:spcAft>
              <a:buNone/>
            </a:pPr>
            <a:r>
              <a:rPr lang="en-US" sz="2200" i="0" u="none" strike="noStrike" cap="none">
                <a:solidFill>
                  <a:srgbClr val="404040"/>
                </a:solidFill>
                <a:latin typeface="Open Sans" panose="020B0606030504020204" pitchFamily="34" charset="0"/>
                <a:ea typeface="Open Sans"/>
                <a:cs typeface="Open Sans"/>
                <a:sym typeface="Open Sans"/>
              </a:rPr>
              <a:t>It is the process in which vulnerabilities in IT are identified and the risks of these vulnerabilities are evaluated. </a:t>
            </a:r>
          </a:p>
        </p:txBody>
      </p:sp>
      <p:grpSp>
        <p:nvGrpSpPr>
          <p:cNvPr id="4" name="Group 3">
            <a:extLst>
              <a:ext uri="{FF2B5EF4-FFF2-40B4-BE49-F238E27FC236}">
                <a16:creationId xmlns:a16="http://schemas.microsoft.com/office/drawing/2014/main" id="{7B160615-1DF2-9740-282B-78BDEBCF6118}"/>
              </a:ext>
            </a:extLst>
          </p:cNvPr>
          <p:cNvGrpSpPr/>
          <p:nvPr/>
        </p:nvGrpSpPr>
        <p:grpSpPr>
          <a:xfrm>
            <a:off x="5834049" y="3134820"/>
            <a:ext cx="4626000" cy="3971640"/>
            <a:chOff x="11155961" y="2586180"/>
            <a:chExt cx="4626000" cy="3971640"/>
          </a:xfrm>
        </p:grpSpPr>
        <p:grpSp>
          <p:nvGrpSpPr>
            <p:cNvPr id="5" name="Group 4">
              <a:extLst>
                <a:ext uri="{FF2B5EF4-FFF2-40B4-BE49-F238E27FC236}">
                  <a16:creationId xmlns:a16="http://schemas.microsoft.com/office/drawing/2014/main" id="{965F1F2F-B1CD-E799-109D-4E5E319E5E14}"/>
                </a:ext>
              </a:extLst>
            </p:cNvPr>
            <p:cNvGrpSpPr/>
            <p:nvPr/>
          </p:nvGrpSpPr>
          <p:grpSpPr>
            <a:xfrm>
              <a:off x="11155961" y="2586180"/>
              <a:ext cx="4626000" cy="3971640"/>
              <a:chOff x="11049759" y="2608174"/>
              <a:chExt cx="4626000" cy="3971640"/>
            </a:xfrm>
          </p:grpSpPr>
          <p:sp>
            <p:nvSpPr>
              <p:cNvPr id="7" name="Google Shape;1696;p72">
                <a:extLst>
                  <a:ext uri="{FF2B5EF4-FFF2-40B4-BE49-F238E27FC236}">
                    <a16:creationId xmlns:a16="http://schemas.microsoft.com/office/drawing/2014/main" id="{72D31204-27DA-470D-BC11-78AB5499E96C}"/>
                  </a:ext>
                </a:extLst>
              </p:cNvPr>
              <p:cNvSpPr/>
              <p:nvPr/>
            </p:nvSpPr>
            <p:spPr>
              <a:xfrm>
                <a:off x="11049759" y="3279765"/>
                <a:ext cx="4626000" cy="3300049"/>
              </a:xfrm>
              <a:prstGeom prst="roundRect">
                <a:avLst>
                  <a:gd name="adj" fmla="val 3401"/>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grpSp>
            <p:nvGrpSpPr>
              <p:cNvPr id="8" name="Google Shape;1711;p72">
                <a:extLst>
                  <a:ext uri="{FF2B5EF4-FFF2-40B4-BE49-F238E27FC236}">
                    <a16:creationId xmlns:a16="http://schemas.microsoft.com/office/drawing/2014/main" id="{E653845F-287B-9BCA-FBA0-9193B61D3D33}"/>
                  </a:ext>
                </a:extLst>
              </p:cNvPr>
              <p:cNvGrpSpPr/>
              <p:nvPr/>
            </p:nvGrpSpPr>
            <p:grpSpPr>
              <a:xfrm>
                <a:off x="11400846" y="2608174"/>
                <a:ext cx="3923827" cy="901684"/>
                <a:chOff x="944577" y="4695511"/>
                <a:chExt cx="4427542" cy="1136822"/>
              </a:xfrm>
            </p:grpSpPr>
            <p:grpSp>
              <p:nvGrpSpPr>
                <p:cNvPr id="9" name="Google Shape;1712;p72">
                  <a:extLst>
                    <a:ext uri="{FF2B5EF4-FFF2-40B4-BE49-F238E27FC236}">
                      <a16:creationId xmlns:a16="http://schemas.microsoft.com/office/drawing/2014/main" id="{3E94DFA1-F2B8-307B-DD33-BBC9EAE2248A}"/>
                    </a:ext>
                  </a:extLst>
                </p:cNvPr>
                <p:cNvGrpSpPr/>
                <p:nvPr/>
              </p:nvGrpSpPr>
              <p:grpSpPr>
                <a:xfrm>
                  <a:off x="944577" y="4695511"/>
                  <a:ext cx="4427542" cy="1136822"/>
                  <a:chOff x="1591293" y="2718487"/>
                  <a:chExt cx="4427542" cy="1136822"/>
                </a:xfrm>
              </p:grpSpPr>
              <p:sp>
                <p:nvSpPr>
                  <p:cNvPr id="11" name="Google Shape;1713;p72">
                    <a:extLst>
                      <a:ext uri="{FF2B5EF4-FFF2-40B4-BE49-F238E27FC236}">
                        <a16:creationId xmlns:a16="http://schemas.microsoft.com/office/drawing/2014/main" id="{033C2C03-9E9D-8E12-5033-34F46B7F34E5}"/>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12" name="Google Shape;1714;p72">
                    <a:extLst>
                      <a:ext uri="{FF2B5EF4-FFF2-40B4-BE49-F238E27FC236}">
                        <a16:creationId xmlns:a16="http://schemas.microsoft.com/office/drawing/2014/main" id="{588B4527-C690-EC11-5705-7EA87F0035EB}"/>
                      </a:ext>
                    </a:extLst>
                  </p:cNvPr>
                  <p:cNvSpPr/>
                  <p:nvPr/>
                </p:nvSpPr>
                <p:spPr>
                  <a:xfrm>
                    <a:off x="1741828" y="2718487"/>
                    <a:ext cx="4131774" cy="1136822"/>
                  </a:xfrm>
                  <a:prstGeom prst="round2SameRect">
                    <a:avLst>
                      <a:gd name="adj1" fmla="val 16993"/>
                      <a:gd name="adj2" fmla="val 0"/>
                    </a:avLst>
                  </a:prstGeom>
                  <a:solidFill>
                    <a:srgbClr val="69BE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200" b="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sp>
              <p:nvSpPr>
                <p:cNvPr id="10" name="Google Shape;1715;p72">
                  <a:extLst>
                    <a:ext uri="{FF2B5EF4-FFF2-40B4-BE49-F238E27FC236}">
                      <a16:creationId xmlns:a16="http://schemas.microsoft.com/office/drawing/2014/main" id="{E84287E1-C889-91F2-BC42-736C5E5F2841}"/>
                    </a:ext>
                  </a:extLst>
                </p:cNvPr>
                <p:cNvSpPr txBox="1"/>
                <p:nvPr/>
              </p:nvSpPr>
              <p:spPr>
                <a:xfrm>
                  <a:off x="1242552" y="4846725"/>
                  <a:ext cx="3821420" cy="884674"/>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Vulnerability </a:t>
                  </a: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a</a:t>
                  </a:r>
                  <a:r>
                    <a:rPr lang="en-US" sz="2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ssessment </a:t>
                  </a: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o</a:t>
                  </a:r>
                  <a:r>
                    <a:rPr lang="en-US" sz="2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bjectives</a:t>
                  </a:r>
                </a:p>
              </p:txBody>
            </p:sp>
          </p:grpSp>
        </p:grpSp>
        <p:sp>
          <p:nvSpPr>
            <p:cNvPr id="6" name="Google Shape;1697;p72">
              <a:extLst>
                <a:ext uri="{FF2B5EF4-FFF2-40B4-BE49-F238E27FC236}">
                  <a16:creationId xmlns:a16="http://schemas.microsoft.com/office/drawing/2014/main" id="{D6D6DE75-9D84-DB0F-DD05-6C361602FF94}"/>
                </a:ext>
              </a:extLst>
            </p:cNvPr>
            <p:cNvSpPr txBox="1"/>
            <p:nvPr/>
          </p:nvSpPr>
          <p:spPr>
            <a:xfrm>
              <a:off x="11250861" y="4011847"/>
              <a:ext cx="4440900" cy="2021988"/>
            </a:xfrm>
            <a:prstGeom prst="rect">
              <a:avLst/>
            </a:prstGeom>
            <a:noFill/>
            <a:ln>
              <a:noFill/>
            </a:ln>
          </p:spPr>
          <p:txBody>
            <a:bodyPr spcFirstLastPara="1" wrap="square" lIns="91425" tIns="45700" rIns="91425" bIns="45700" anchor="t" anchorCtr="0">
              <a:spAutoFit/>
            </a:bodyPr>
            <a:lstStyle/>
            <a:p>
              <a:pPr marL="0" marR="0" lvl="1" indent="0" algn="ctr" rtl="0">
                <a:lnSpc>
                  <a:spcPct val="114000"/>
                </a:lnSpc>
                <a:spcBef>
                  <a:spcPts val="0"/>
                </a:spcBef>
                <a:spcAft>
                  <a:spcPts val="0"/>
                </a:spcAft>
                <a:buNone/>
              </a:pPr>
              <a:r>
                <a:rPr lang="en-US" sz="2200" i="0" u="none" strike="noStrike" cap="none">
                  <a:solidFill>
                    <a:srgbClr val="3F3F3F"/>
                  </a:solidFill>
                  <a:latin typeface="Open Sans"/>
                  <a:ea typeface="Open Sans"/>
                  <a:cs typeface="Open Sans"/>
                  <a:sym typeface="Open Sans"/>
                </a:rPr>
                <a:t>The main objective of a vulnerability assessment process is to detect and remediate vulnerabilities in </a:t>
              </a:r>
              <a:br>
                <a:rPr lang="en-US" sz="2200" i="0" u="none" strike="noStrike" cap="none">
                  <a:solidFill>
                    <a:srgbClr val="3F3F3F"/>
                  </a:solidFill>
                  <a:latin typeface="Open Sans"/>
                  <a:ea typeface="Open Sans"/>
                  <a:cs typeface="Open Sans"/>
                  <a:sym typeface="Open Sans"/>
                </a:rPr>
              </a:br>
              <a:r>
                <a:rPr lang="en-US" sz="2200" i="0" u="none" strike="noStrike" cap="none">
                  <a:solidFill>
                    <a:srgbClr val="3F3F3F"/>
                  </a:solidFill>
                  <a:latin typeface="Open Sans"/>
                  <a:ea typeface="Open Sans"/>
                  <a:cs typeface="Open Sans"/>
                  <a:sym typeface="Open Sans"/>
                </a:rPr>
                <a:t>a timely fashion.</a:t>
              </a:r>
            </a:p>
          </p:txBody>
        </p:sp>
      </p:grpSp>
    </p:spTree>
    <p:extLst>
      <p:ext uri="{BB962C8B-B14F-4D97-AF65-F5344CB8AC3E}">
        <p14:creationId xmlns:p14="http://schemas.microsoft.com/office/powerpoint/2010/main" val="2066462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93"/>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Vulnerability Assessment</a:t>
            </a:r>
            <a:endParaRPr/>
          </a:p>
        </p:txBody>
      </p:sp>
      <p:pic>
        <p:nvPicPr>
          <p:cNvPr id="318" name="Google Shape;318;p93"/>
          <p:cNvPicPr preferRelativeResize="0"/>
          <p:nvPr/>
        </p:nvPicPr>
        <p:blipFill rotWithShape="1">
          <a:blip r:embed="rId3">
            <a:alphaModFix/>
          </a:blip>
          <a:srcRect/>
          <a:stretch/>
        </p:blipFill>
        <p:spPr>
          <a:xfrm>
            <a:off x="4873591" y="865024"/>
            <a:ext cx="6546917" cy="365760"/>
          </a:xfrm>
          <a:prstGeom prst="rect">
            <a:avLst/>
          </a:prstGeom>
          <a:noFill/>
          <a:ln>
            <a:noFill/>
          </a:ln>
        </p:spPr>
      </p:pic>
      <p:sp>
        <p:nvSpPr>
          <p:cNvPr id="339" name="Google Shape;339;p93"/>
          <p:cNvSpPr txBox="1"/>
          <p:nvPr/>
        </p:nvSpPr>
        <p:spPr>
          <a:xfrm>
            <a:off x="5564225" y="1199750"/>
            <a:ext cx="54993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The steps in the process are:</a:t>
            </a:r>
            <a:endParaRPr lang="en-US" sz="2200" b="0" i="0" u="none" strike="noStrike" cap="none">
              <a:solidFill>
                <a:srgbClr val="3F3F3F"/>
              </a:solidFill>
              <a:latin typeface="Arial"/>
              <a:ea typeface="Arial"/>
              <a:cs typeface="Arial"/>
              <a:sym typeface="Arial"/>
            </a:endParaRPr>
          </a:p>
        </p:txBody>
      </p:sp>
      <p:grpSp>
        <p:nvGrpSpPr>
          <p:cNvPr id="25" name="Google Shape;2423;p96">
            <a:extLst>
              <a:ext uri="{FF2B5EF4-FFF2-40B4-BE49-F238E27FC236}">
                <a16:creationId xmlns:a16="http://schemas.microsoft.com/office/drawing/2014/main" id="{8D682208-E116-4EB0-AAAC-B67F9B13CEC0}"/>
              </a:ext>
            </a:extLst>
          </p:cNvPr>
          <p:cNvGrpSpPr/>
          <p:nvPr/>
        </p:nvGrpSpPr>
        <p:grpSpPr>
          <a:xfrm>
            <a:off x="3343861" y="3265233"/>
            <a:ext cx="1552240" cy="1553601"/>
            <a:chOff x="2760729" y="1384341"/>
            <a:chExt cx="1554480" cy="1555842"/>
          </a:xfrm>
        </p:grpSpPr>
        <p:grpSp>
          <p:nvGrpSpPr>
            <p:cNvPr id="26" name="Google Shape;2424;p96">
              <a:extLst>
                <a:ext uri="{FF2B5EF4-FFF2-40B4-BE49-F238E27FC236}">
                  <a16:creationId xmlns:a16="http://schemas.microsoft.com/office/drawing/2014/main" id="{81052E32-FE09-42DF-9507-BBF4A8587417}"/>
                </a:ext>
              </a:extLst>
            </p:cNvPr>
            <p:cNvGrpSpPr/>
            <p:nvPr/>
          </p:nvGrpSpPr>
          <p:grpSpPr>
            <a:xfrm>
              <a:off x="2914544" y="1538156"/>
              <a:ext cx="1246851" cy="1248213"/>
              <a:chOff x="1201738" y="1663700"/>
              <a:chExt cx="1454150" cy="1455738"/>
            </a:xfrm>
          </p:grpSpPr>
          <p:sp>
            <p:nvSpPr>
              <p:cNvPr id="32" name="Google Shape;2425;p96">
                <a:extLst>
                  <a:ext uri="{FF2B5EF4-FFF2-40B4-BE49-F238E27FC236}">
                    <a16:creationId xmlns:a16="http://schemas.microsoft.com/office/drawing/2014/main" id="{5578F5C5-57EB-43CB-ABA9-5FF2D06E5F77}"/>
                  </a:ext>
                </a:extLst>
              </p:cNvPr>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E9740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 name="Google Shape;2426;p96">
                <a:extLst>
                  <a:ext uri="{FF2B5EF4-FFF2-40B4-BE49-F238E27FC236}">
                    <a16:creationId xmlns:a16="http://schemas.microsoft.com/office/drawing/2014/main" id="{1446549D-1FD5-4F88-B9AD-6524F025922E}"/>
                  </a:ext>
                </a:extLst>
              </p:cNvPr>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E9740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 name="Google Shape;2427;p96">
                <a:extLst>
                  <a:ext uri="{FF2B5EF4-FFF2-40B4-BE49-F238E27FC236}">
                    <a16:creationId xmlns:a16="http://schemas.microsoft.com/office/drawing/2014/main" id="{20744651-DFE1-47A7-8F79-5FC8DAEC9D65}"/>
                  </a:ext>
                </a:extLst>
              </p:cNvPr>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E9740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 name="Google Shape;2428;p96">
                <a:extLst>
                  <a:ext uri="{FF2B5EF4-FFF2-40B4-BE49-F238E27FC236}">
                    <a16:creationId xmlns:a16="http://schemas.microsoft.com/office/drawing/2014/main" id="{7F6BBFB4-C873-49C5-A0D6-9F0FB7D7D652}"/>
                  </a:ext>
                </a:extLst>
              </p:cNvPr>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E9740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 name="Google Shape;2429;p96">
              <a:extLst>
                <a:ext uri="{FF2B5EF4-FFF2-40B4-BE49-F238E27FC236}">
                  <a16:creationId xmlns:a16="http://schemas.microsoft.com/office/drawing/2014/main" id="{80AA64C8-769C-45F7-89D9-482DC738AECD}"/>
                </a:ext>
              </a:extLst>
            </p:cNvPr>
            <p:cNvGrpSpPr/>
            <p:nvPr/>
          </p:nvGrpSpPr>
          <p:grpSpPr>
            <a:xfrm>
              <a:off x="2760729" y="1384341"/>
              <a:ext cx="1554480" cy="1555842"/>
              <a:chOff x="1022350" y="1484312"/>
              <a:chExt cx="1812925" cy="1814513"/>
            </a:xfrm>
          </p:grpSpPr>
          <p:sp>
            <p:nvSpPr>
              <p:cNvPr id="28" name="Google Shape;2430;p96">
                <a:extLst>
                  <a:ext uri="{FF2B5EF4-FFF2-40B4-BE49-F238E27FC236}">
                    <a16:creationId xmlns:a16="http://schemas.microsoft.com/office/drawing/2014/main" id="{9FD818F2-ACBE-442C-BFC0-609840DB56B9}"/>
                  </a:ext>
                </a:extLst>
              </p:cNvPr>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E9740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 name="Google Shape;2431;p96">
                <a:extLst>
                  <a:ext uri="{FF2B5EF4-FFF2-40B4-BE49-F238E27FC236}">
                    <a16:creationId xmlns:a16="http://schemas.microsoft.com/office/drawing/2014/main" id="{36F913A6-C8B9-4B76-AB95-D6ABCE0EE719}"/>
                  </a:ext>
                </a:extLst>
              </p:cNvPr>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E9740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 name="Google Shape;2432;p96">
                <a:extLst>
                  <a:ext uri="{FF2B5EF4-FFF2-40B4-BE49-F238E27FC236}">
                    <a16:creationId xmlns:a16="http://schemas.microsoft.com/office/drawing/2014/main" id="{C729A9BE-BDB2-4EBE-9EAC-4565D855A165}"/>
                  </a:ext>
                </a:extLst>
              </p:cNvPr>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E9740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 name="Google Shape;2433;p96">
                <a:extLst>
                  <a:ext uri="{FF2B5EF4-FFF2-40B4-BE49-F238E27FC236}">
                    <a16:creationId xmlns:a16="http://schemas.microsoft.com/office/drawing/2014/main" id="{12501FF5-3933-4FE0-B162-CA4FE708C2F3}"/>
                  </a:ext>
                </a:extLst>
              </p:cNvPr>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E9740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36" name="Google Shape;2434;p96">
            <a:extLst>
              <a:ext uri="{FF2B5EF4-FFF2-40B4-BE49-F238E27FC236}">
                <a16:creationId xmlns:a16="http://schemas.microsoft.com/office/drawing/2014/main" id="{46A6F6E0-5EAC-4BD5-B05C-C536BB6854FF}"/>
              </a:ext>
            </a:extLst>
          </p:cNvPr>
          <p:cNvGrpSpPr/>
          <p:nvPr/>
        </p:nvGrpSpPr>
        <p:grpSpPr>
          <a:xfrm>
            <a:off x="5364662" y="5142224"/>
            <a:ext cx="1552240" cy="1553601"/>
            <a:chOff x="2760729" y="1384341"/>
            <a:chExt cx="1554480" cy="1555842"/>
          </a:xfrm>
        </p:grpSpPr>
        <p:grpSp>
          <p:nvGrpSpPr>
            <p:cNvPr id="37" name="Google Shape;2435;p96">
              <a:extLst>
                <a:ext uri="{FF2B5EF4-FFF2-40B4-BE49-F238E27FC236}">
                  <a16:creationId xmlns:a16="http://schemas.microsoft.com/office/drawing/2014/main" id="{FA8A31EB-0789-4A6D-BF55-5632A79E2CF5}"/>
                </a:ext>
              </a:extLst>
            </p:cNvPr>
            <p:cNvGrpSpPr/>
            <p:nvPr/>
          </p:nvGrpSpPr>
          <p:grpSpPr>
            <a:xfrm>
              <a:off x="2914544" y="1538156"/>
              <a:ext cx="1246851" cy="1248213"/>
              <a:chOff x="1201738" y="1663700"/>
              <a:chExt cx="1454150" cy="1455738"/>
            </a:xfrm>
          </p:grpSpPr>
          <p:sp>
            <p:nvSpPr>
              <p:cNvPr id="43" name="Google Shape;2436;p96">
                <a:extLst>
                  <a:ext uri="{FF2B5EF4-FFF2-40B4-BE49-F238E27FC236}">
                    <a16:creationId xmlns:a16="http://schemas.microsoft.com/office/drawing/2014/main" id="{BC724B8C-2000-4A5C-BBA3-28B4B477F654}"/>
                  </a:ext>
                </a:extLst>
              </p:cNvPr>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B05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 name="Google Shape;2437;p96">
                <a:extLst>
                  <a:ext uri="{FF2B5EF4-FFF2-40B4-BE49-F238E27FC236}">
                    <a16:creationId xmlns:a16="http://schemas.microsoft.com/office/drawing/2014/main" id="{931E7C9C-1E5B-43D7-9437-45A1C3AD517A}"/>
                  </a:ext>
                </a:extLst>
              </p:cNvPr>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B05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 name="Google Shape;2438;p96">
                <a:extLst>
                  <a:ext uri="{FF2B5EF4-FFF2-40B4-BE49-F238E27FC236}">
                    <a16:creationId xmlns:a16="http://schemas.microsoft.com/office/drawing/2014/main" id="{2B22746C-F7C8-4B4A-88A5-B2B28C81439F}"/>
                  </a:ext>
                </a:extLst>
              </p:cNvPr>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B05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 name="Google Shape;2439;p96">
                <a:extLst>
                  <a:ext uri="{FF2B5EF4-FFF2-40B4-BE49-F238E27FC236}">
                    <a16:creationId xmlns:a16="http://schemas.microsoft.com/office/drawing/2014/main" id="{B4810B55-859D-4EBF-B011-5DC7761580C4}"/>
                  </a:ext>
                </a:extLst>
              </p:cNvPr>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B05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8" name="Google Shape;2440;p96">
              <a:extLst>
                <a:ext uri="{FF2B5EF4-FFF2-40B4-BE49-F238E27FC236}">
                  <a16:creationId xmlns:a16="http://schemas.microsoft.com/office/drawing/2014/main" id="{012656E0-DDB5-4DE3-AAD9-317949CD8BFE}"/>
                </a:ext>
              </a:extLst>
            </p:cNvPr>
            <p:cNvGrpSpPr/>
            <p:nvPr/>
          </p:nvGrpSpPr>
          <p:grpSpPr>
            <a:xfrm>
              <a:off x="2760729" y="1384341"/>
              <a:ext cx="1554480" cy="1555842"/>
              <a:chOff x="1022350" y="1484312"/>
              <a:chExt cx="1812925" cy="1814513"/>
            </a:xfrm>
          </p:grpSpPr>
          <p:sp>
            <p:nvSpPr>
              <p:cNvPr id="39" name="Google Shape;2441;p96">
                <a:extLst>
                  <a:ext uri="{FF2B5EF4-FFF2-40B4-BE49-F238E27FC236}">
                    <a16:creationId xmlns:a16="http://schemas.microsoft.com/office/drawing/2014/main" id="{4D4CB772-CB8B-4898-9287-488D2C0034A0}"/>
                  </a:ext>
                </a:extLst>
              </p:cNvPr>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B05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 name="Google Shape;2442;p96">
                <a:extLst>
                  <a:ext uri="{FF2B5EF4-FFF2-40B4-BE49-F238E27FC236}">
                    <a16:creationId xmlns:a16="http://schemas.microsoft.com/office/drawing/2014/main" id="{9C6AEC82-E26C-4120-B09D-9537FD05C32C}"/>
                  </a:ext>
                </a:extLst>
              </p:cNvPr>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B05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 name="Google Shape;2443;p96">
                <a:extLst>
                  <a:ext uri="{FF2B5EF4-FFF2-40B4-BE49-F238E27FC236}">
                    <a16:creationId xmlns:a16="http://schemas.microsoft.com/office/drawing/2014/main" id="{C9A33841-DE76-49A1-B88A-A5B91BCF9725}"/>
                  </a:ext>
                </a:extLst>
              </p:cNvPr>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B05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 name="Google Shape;2444;p96">
                <a:extLst>
                  <a:ext uri="{FF2B5EF4-FFF2-40B4-BE49-F238E27FC236}">
                    <a16:creationId xmlns:a16="http://schemas.microsoft.com/office/drawing/2014/main" id="{81EBF2F4-64D2-4A7F-951F-2030A73935DA}"/>
                  </a:ext>
                </a:extLst>
              </p:cNvPr>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B05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47" name="Google Shape;2445;p96">
            <a:extLst>
              <a:ext uri="{FF2B5EF4-FFF2-40B4-BE49-F238E27FC236}">
                <a16:creationId xmlns:a16="http://schemas.microsoft.com/office/drawing/2014/main" id="{06172F33-F4EE-448A-93F1-FB7C42BA748D}"/>
              </a:ext>
            </a:extLst>
          </p:cNvPr>
          <p:cNvGrpSpPr/>
          <p:nvPr/>
        </p:nvGrpSpPr>
        <p:grpSpPr>
          <a:xfrm>
            <a:off x="7385463" y="3325039"/>
            <a:ext cx="1552240" cy="1553601"/>
            <a:chOff x="2760729" y="1384341"/>
            <a:chExt cx="1554480" cy="1555842"/>
          </a:xfrm>
        </p:grpSpPr>
        <p:grpSp>
          <p:nvGrpSpPr>
            <p:cNvPr id="48" name="Google Shape;2446;p96">
              <a:extLst>
                <a:ext uri="{FF2B5EF4-FFF2-40B4-BE49-F238E27FC236}">
                  <a16:creationId xmlns:a16="http://schemas.microsoft.com/office/drawing/2014/main" id="{8888CA7E-53B2-4E14-9CE9-1A4F032175B3}"/>
                </a:ext>
              </a:extLst>
            </p:cNvPr>
            <p:cNvGrpSpPr/>
            <p:nvPr/>
          </p:nvGrpSpPr>
          <p:grpSpPr>
            <a:xfrm>
              <a:off x="2914544" y="1538156"/>
              <a:ext cx="1246851" cy="1248213"/>
              <a:chOff x="1201738" y="1663700"/>
              <a:chExt cx="1454150" cy="1455738"/>
            </a:xfrm>
          </p:grpSpPr>
          <p:sp>
            <p:nvSpPr>
              <p:cNvPr id="54" name="Google Shape;2447;p96">
                <a:extLst>
                  <a:ext uri="{FF2B5EF4-FFF2-40B4-BE49-F238E27FC236}">
                    <a16:creationId xmlns:a16="http://schemas.microsoft.com/office/drawing/2014/main" id="{686236B3-F82A-475B-A256-21CB17CC29DE}"/>
                  </a:ext>
                </a:extLst>
              </p:cNvPr>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B0F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 name="Google Shape;2448;p96">
                <a:extLst>
                  <a:ext uri="{FF2B5EF4-FFF2-40B4-BE49-F238E27FC236}">
                    <a16:creationId xmlns:a16="http://schemas.microsoft.com/office/drawing/2014/main" id="{895C72FE-7641-498E-9E24-E079B204F16A}"/>
                  </a:ext>
                </a:extLst>
              </p:cNvPr>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B0F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 name="Google Shape;2449;p96">
                <a:extLst>
                  <a:ext uri="{FF2B5EF4-FFF2-40B4-BE49-F238E27FC236}">
                    <a16:creationId xmlns:a16="http://schemas.microsoft.com/office/drawing/2014/main" id="{7E671478-0B73-4E05-BC93-CF0472CBB189}"/>
                  </a:ext>
                </a:extLst>
              </p:cNvPr>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B0F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 name="Google Shape;2450;p96">
                <a:extLst>
                  <a:ext uri="{FF2B5EF4-FFF2-40B4-BE49-F238E27FC236}">
                    <a16:creationId xmlns:a16="http://schemas.microsoft.com/office/drawing/2014/main" id="{B55AEC6E-8541-4983-AA0E-C0E6A27648A8}"/>
                  </a:ext>
                </a:extLst>
              </p:cNvPr>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B0F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9" name="Google Shape;2451;p96">
              <a:extLst>
                <a:ext uri="{FF2B5EF4-FFF2-40B4-BE49-F238E27FC236}">
                  <a16:creationId xmlns:a16="http://schemas.microsoft.com/office/drawing/2014/main" id="{3A36DCB7-EB25-4529-BA3F-372389FA4EE1}"/>
                </a:ext>
              </a:extLst>
            </p:cNvPr>
            <p:cNvGrpSpPr/>
            <p:nvPr/>
          </p:nvGrpSpPr>
          <p:grpSpPr>
            <a:xfrm>
              <a:off x="2760729" y="1384341"/>
              <a:ext cx="1554480" cy="1555842"/>
              <a:chOff x="1022350" y="1484312"/>
              <a:chExt cx="1812925" cy="1814513"/>
            </a:xfrm>
          </p:grpSpPr>
          <p:sp>
            <p:nvSpPr>
              <p:cNvPr id="50" name="Google Shape;2452;p96">
                <a:extLst>
                  <a:ext uri="{FF2B5EF4-FFF2-40B4-BE49-F238E27FC236}">
                    <a16:creationId xmlns:a16="http://schemas.microsoft.com/office/drawing/2014/main" id="{F299A3E6-7206-47DD-B5D6-14BECAC8EABB}"/>
                  </a:ext>
                </a:extLst>
              </p:cNvPr>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B0F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 name="Google Shape;2453;p96">
                <a:extLst>
                  <a:ext uri="{FF2B5EF4-FFF2-40B4-BE49-F238E27FC236}">
                    <a16:creationId xmlns:a16="http://schemas.microsoft.com/office/drawing/2014/main" id="{5E8D63BC-A9D8-4C9C-A05F-1F5401CF26DD}"/>
                  </a:ext>
                </a:extLst>
              </p:cNvPr>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B0F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 name="Google Shape;2454;p96">
                <a:extLst>
                  <a:ext uri="{FF2B5EF4-FFF2-40B4-BE49-F238E27FC236}">
                    <a16:creationId xmlns:a16="http://schemas.microsoft.com/office/drawing/2014/main" id="{764C2ADF-EC9B-403C-8197-E38971CD5996}"/>
                  </a:ext>
                </a:extLst>
              </p:cNvPr>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B0F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 name="Google Shape;2455;p96">
                <a:extLst>
                  <a:ext uri="{FF2B5EF4-FFF2-40B4-BE49-F238E27FC236}">
                    <a16:creationId xmlns:a16="http://schemas.microsoft.com/office/drawing/2014/main" id="{67251A5D-F7BC-45A9-9982-A5BD138AA93D}"/>
                  </a:ext>
                </a:extLst>
              </p:cNvPr>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B0F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58" name="Google Shape;2456;p96">
            <a:extLst>
              <a:ext uri="{FF2B5EF4-FFF2-40B4-BE49-F238E27FC236}">
                <a16:creationId xmlns:a16="http://schemas.microsoft.com/office/drawing/2014/main" id="{21EEC87A-ABB0-494B-964B-876C4FC681E5}"/>
              </a:ext>
            </a:extLst>
          </p:cNvPr>
          <p:cNvGrpSpPr/>
          <p:nvPr/>
        </p:nvGrpSpPr>
        <p:grpSpPr>
          <a:xfrm>
            <a:off x="9406264" y="5148804"/>
            <a:ext cx="1552240" cy="1553601"/>
            <a:chOff x="2760729" y="1384341"/>
            <a:chExt cx="1554480" cy="1555842"/>
          </a:xfrm>
        </p:grpSpPr>
        <p:grpSp>
          <p:nvGrpSpPr>
            <p:cNvPr id="59" name="Google Shape;2457;p96">
              <a:extLst>
                <a:ext uri="{FF2B5EF4-FFF2-40B4-BE49-F238E27FC236}">
                  <a16:creationId xmlns:a16="http://schemas.microsoft.com/office/drawing/2014/main" id="{163F38C6-E806-4DBC-B1A7-80011F3705E3}"/>
                </a:ext>
              </a:extLst>
            </p:cNvPr>
            <p:cNvGrpSpPr/>
            <p:nvPr/>
          </p:nvGrpSpPr>
          <p:grpSpPr>
            <a:xfrm>
              <a:off x="2914544" y="1538156"/>
              <a:ext cx="1246851" cy="1248213"/>
              <a:chOff x="1201738" y="1663700"/>
              <a:chExt cx="1454150" cy="1455738"/>
            </a:xfrm>
          </p:grpSpPr>
          <p:sp>
            <p:nvSpPr>
              <p:cNvPr id="65" name="Google Shape;2458;p96">
                <a:extLst>
                  <a:ext uri="{FF2B5EF4-FFF2-40B4-BE49-F238E27FC236}">
                    <a16:creationId xmlns:a16="http://schemas.microsoft.com/office/drawing/2014/main" id="{BC69F7A3-29C3-4034-AF1C-8C0D44F745CC}"/>
                  </a:ext>
                </a:extLst>
              </p:cNvPr>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chemeClr val="accent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 name="Google Shape;2459;p96">
                <a:extLst>
                  <a:ext uri="{FF2B5EF4-FFF2-40B4-BE49-F238E27FC236}">
                    <a16:creationId xmlns:a16="http://schemas.microsoft.com/office/drawing/2014/main" id="{84DAAFE1-FF77-42BB-8012-F21255B11E61}"/>
                  </a:ext>
                </a:extLst>
              </p:cNvPr>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chemeClr val="accent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 name="Google Shape;2460;p96">
                <a:extLst>
                  <a:ext uri="{FF2B5EF4-FFF2-40B4-BE49-F238E27FC236}">
                    <a16:creationId xmlns:a16="http://schemas.microsoft.com/office/drawing/2014/main" id="{A3379819-AF3E-41BE-BC95-9E9629BE30FB}"/>
                  </a:ext>
                </a:extLst>
              </p:cNvPr>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chemeClr val="accent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 name="Google Shape;2461;p96">
                <a:extLst>
                  <a:ext uri="{FF2B5EF4-FFF2-40B4-BE49-F238E27FC236}">
                    <a16:creationId xmlns:a16="http://schemas.microsoft.com/office/drawing/2014/main" id="{7BB11894-9320-4B9D-8AC3-D414F7255E2B}"/>
                  </a:ext>
                </a:extLst>
              </p:cNvPr>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chemeClr val="accent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60" name="Google Shape;2462;p96">
              <a:extLst>
                <a:ext uri="{FF2B5EF4-FFF2-40B4-BE49-F238E27FC236}">
                  <a16:creationId xmlns:a16="http://schemas.microsoft.com/office/drawing/2014/main" id="{D3C5B3FD-E5AF-45B6-A98F-94CB416496B8}"/>
                </a:ext>
              </a:extLst>
            </p:cNvPr>
            <p:cNvGrpSpPr/>
            <p:nvPr/>
          </p:nvGrpSpPr>
          <p:grpSpPr>
            <a:xfrm>
              <a:off x="2760729" y="1384341"/>
              <a:ext cx="1554480" cy="1555842"/>
              <a:chOff x="1022350" y="1484312"/>
              <a:chExt cx="1812925" cy="1814513"/>
            </a:xfrm>
          </p:grpSpPr>
          <p:sp>
            <p:nvSpPr>
              <p:cNvPr id="61" name="Google Shape;2463;p96">
                <a:extLst>
                  <a:ext uri="{FF2B5EF4-FFF2-40B4-BE49-F238E27FC236}">
                    <a16:creationId xmlns:a16="http://schemas.microsoft.com/office/drawing/2014/main" id="{B1EFA99E-B75D-40E8-A021-C041BC32CC68}"/>
                  </a:ext>
                </a:extLst>
              </p:cNvPr>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chemeClr val="accent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 name="Google Shape;2464;p96">
                <a:extLst>
                  <a:ext uri="{FF2B5EF4-FFF2-40B4-BE49-F238E27FC236}">
                    <a16:creationId xmlns:a16="http://schemas.microsoft.com/office/drawing/2014/main" id="{25DD848E-8D4A-48C6-AB72-1D6C49579DFF}"/>
                  </a:ext>
                </a:extLst>
              </p:cNvPr>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chemeClr val="accent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 name="Google Shape;2465;p96">
                <a:extLst>
                  <a:ext uri="{FF2B5EF4-FFF2-40B4-BE49-F238E27FC236}">
                    <a16:creationId xmlns:a16="http://schemas.microsoft.com/office/drawing/2014/main" id="{BFAD271A-C900-4148-8451-4CE0DEF49C7F}"/>
                  </a:ext>
                </a:extLst>
              </p:cNvPr>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chemeClr val="accent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 name="Google Shape;2466;p96">
                <a:extLst>
                  <a:ext uri="{FF2B5EF4-FFF2-40B4-BE49-F238E27FC236}">
                    <a16:creationId xmlns:a16="http://schemas.microsoft.com/office/drawing/2014/main" id="{7C5AD3D5-D619-4CB1-A9F0-4F2A4951B1A9}"/>
                  </a:ext>
                </a:extLst>
              </p:cNvPr>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chemeClr val="accent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69" name="Google Shape;2467;p96">
            <a:extLst>
              <a:ext uri="{FF2B5EF4-FFF2-40B4-BE49-F238E27FC236}">
                <a16:creationId xmlns:a16="http://schemas.microsoft.com/office/drawing/2014/main" id="{8563B2E9-86CB-4B05-84A4-E596019DCE17}"/>
              </a:ext>
            </a:extLst>
          </p:cNvPr>
          <p:cNvGrpSpPr/>
          <p:nvPr/>
        </p:nvGrpSpPr>
        <p:grpSpPr>
          <a:xfrm>
            <a:off x="11427065" y="3339588"/>
            <a:ext cx="1552240" cy="1553601"/>
            <a:chOff x="2760729" y="1384341"/>
            <a:chExt cx="1554480" cy="1555842"/>
          </a:xfrm>
        </p:grpSpPr>
        <p:grpSp>
          <p:nvGrpSpPr>
            <p:cNvPr id="70" name="Google Shape;2468;p96">
              <a:extLst>
                <a:ext uri="{FF2B5EF4-FFF2-40B4-BE49-F238E27FC236}">
                  <a16:creationId xmlns:a16="http://schemas.microsoft.com/office/drawing/2014/main" id="{BFD5D5B5-0E94-400C-ABA2-098DF1714430}"/>
                </a:ext>
              </a:extLst>
            </p:cNvPr>
            <p:cNvGrpSpPr/>
            <p:nvPr/>
          </p:nvGrpSpPr>
          <p:grpSpPr>
            <a:xfrm>
              <a:off x="2914544" y="1538156"/>
              <a:ext cx="1246851" cy="1248213"/>
              <a:chOff x="1201738" y="1663700"/>
              <a:chExt cx="1454150" cy="1455738"/>
            </a:xfrm>
          </p:grpSpPr>
          <p:sp>
            <p:nvSpPr>
              <p:cNvPr id="76" name="Google Shape;2469;p96">
                <a:extLst>
                  <a:ext uri="{FF2B5EF4-FFF2-40B4-BE49-F238E27FC236}">
                    <a16:creationId xmlns:a16="http://schemas.microsoft.com/office/drawing/2014/main" id="{D4693B51-D522-4FFA-89F3-A005AAAF1C95}"/>
                  </a:ext>
                </a:extLst>
              </p:cNvPr>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2F5496"/>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 name="Google Shape;2470;p96">
                <a:extLst>
                  <a:ext uri="{FF2B5EF4-FFF2-40B4-BE49-F238E27FC236}">
                    <a16:creationId xmlns:a16="http://schemas.microsoft.com/office/drawing/2014/main" id="{89D3A6B4-F067-47B4-826E-64EB72FF546E}"/>
                  </a:ext>
                </a:extLst>
              </p:cNvPr>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2F5496"/>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 name="Google Shape;2471;p96">
                <a:extLst>
                  <a:ext uri="{FF2B5EF4-FFF2-40B4-BE49-F238E27FC236}">
                    <a16:creationId xmlns:a16="http://schemas.microsoft.com/office/drawing/2014/main" id="{4B8A05B0-AFA7-42E4-844B-44009CF04F87}"/>
                  </a:ext>
                </a:extLst>
              </p:cNvPr>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2F5496"/>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 name="Google Shape;2472;p96">
                <a:extLst>
                  <a:ext uri="{FF2B5EF4-FFF2-40B4-BE49-F238E27FC236}">
                    <a16:creationId xmlns:a16="http://schemas.microsoft.com/office/drawing/2014/main" id="{63369A9E-AB55-4E86-AF37-62AA03260AEC}"/>
                  </a:ext>
                </a:extLst>
              </p:cNvPr>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2F5496"/>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1" name="Google Shape;2473;p96">
              <a:extLst>
                <a:ext uri="{FF2B5EF4-FFF2-40B4-BE49-F238E27FC236}">
                  <a16:creationId xmlns:a16="http://schemas.microsoft.com/office/drawing/2014/main" id="{B1DDE467-489F-49BE-AB74-8272E4262AB8}"/>
                </a:ext>
              </a:extLst>
            </p:cNvPr>
            <p:cNvGrpSpPr/>
            <p:nvPr/>
          </p:nvGrpSpPr>
          <p:grpSpPr>
            <a:xfrm>
              <a:off x="2760729" y="1384341"/>
              <a:ext cx="1554480" cy="1555842"/>
              <a:chOff x="1022350" y="1484312"/>
              <a:chExt cx="1812925" cy="1814513"/>
            </a:xfrm>
          </p:grpSpPr>
          <p:sp>
            <p:nvSpPr>
              <p:cNvPr id="72" name="Google Shape;2474;p96">
                <a:extLst>
                  <a:ext uri="{FF2B5EF4-FFF2-40B4-BE49-F238E27FC236}">
                    <a16:creationId xmlns:a16="http://schemas.microsoft.com/office/drawing/2014/main" id="{F8A98DC2-FC04-4407-B629-9AA9F8A4C804}"/>
                  </a:ext>
                </a:extLst>
              </p:cNvPr>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2F5496"/>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 name="Google Shape;2475;p96">
                <a:extLst>
                  <a:ext uri="{FF2B5EF4-FFF2-40B4-BE49-F238E27FC236}">
                    <a16:creationId xmlns:a16="http://schemas.microsoft.com/office/drawing/2014/main" id="{BA1E9184-4266-4040-8765-EE06DAE27A1B}"/>
                  </a:ext>
                </a:extLst>
              </p:cNvPr>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2F5496"/>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 name="Google Shape;2476;p96">
                <a:extLst>
                  <a:ext uri="{FF2B5EF4-FFF2-40B4-BE49-F238E27FC236}">
                    <a16:creationId xmlns:a16="http://schemas.microsoft.com/office/drawing/2014/main" id="{96C5CC15-5AA0-47C1-9BF6-D118C31E2FBB}"/>
                  </a:ext>
                </a:extLst>
              </p:cNvPr>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2F5496"/>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 name="Google Shape;2477;p96">
                <a:extLst>
                  <a:ext uri="{FF2B5EF4-FFF2-40B4-BE49-F238E27FC236}">
                    <a16:creationId xmlns:a16="http://schemas.microsoft.com/office/drawing/2014/main" id="{3BBED1B2-761A-4317-A751-5845452045EB}"/>
                  </a:ext>
                </a:extLst>
              </p:cNvPr>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2F5496"/>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pic>
        <p:nvPicPr>
          <p:cNvPr id="80" name="Google Shape;2500;p96">
            <a:extLst>
              <a:ext uri="{FF2B5EF4-FFF2-40B4-BE49-F238E27FC236}">
                <a16:creationId xmlns:a16="http://schemas.microsoft.com/office/drawing/2014/main" id="{67B6574A-AD8F-4B34-B166-59D0E1CDDD96}"/>
              </a:ext>
            </a:extLst>
          </p:cNvPr>
          <p:cNvPicPr preferRelativeResize="0"/>
          <p:nvPr/>
        </p:nvPicPr>
        <p:blipFill rotWithShape="1">
          <a:blip r:embed="rId4">
            <a:alphaModFix/>
          </a:blip>
          <a:srcRect/>
          <a:stretch/>
        </p:blipFill>
        <p:spPr>
          <a:xfrm>
            <a:off x="3831771" y="3912227"/>
            <a:ext cx="562478" cy="562478"/>
          </a:xfrm>
          <a:prstGeom prst="rect">
            <a:avLst/>
          </a:prstGeom>
          <a:noFill/>
          <a:ln>
            <a:noFill/>
          </a:ln>
        </p:spPr>
      </p:pic>
      <p:pic>
        <p:nvPicPr>
          <p:cNvPr id="81" name="Google Shape;2503;p96">
            <a:extLst>
              <a:ext uri="{FF2B5EF4-FFF2-40B4-BE49-F238E27FC236}">
                <a16:creationId xmlns:a16="http://schemas.microsoft.com/office/drawing/2014/main" id="{1668CC96-C67A-4943-90A7-EE78ECB9F2E5}"/>
              </a:ext>
            </a:extLst>
          </p:cNvPr>
          <p:cNvPicPr preferRelativeResize="0"/>
          <p:nvPr/>
        </p:nvPicPr>
        <p:blipFill rotWithShape="1">
          <a:blip r:embed="rId5">
            <a:alphaModFix/>
          </a:blip>
          <a:srcRect/>
          <a:stretch/>
        </p:blipFill>
        <p:spPr>
          <a:xfrm>
            <a:off x="9711455" y="5455609"/>
            <a:ext cx="943216" cy="943216"/>
          </a:xfrm>
          <a:prstGeom prst="rect">
            <a:avLst/>
          </a:prstGeom>
          <a:noFill/>
          <a:ln>
            <a:noFill/>
          </a:ln>
        </p:spPr>
      </p:pic>
      <p:grpSp>
        <p:nvGrpSpPr>
          <p:cNvPr id="82" name="Google Shape;2504;p96">
            <a:extLst>
              <a:ext uri="{FF2B5EF4-FFF2-40B4-BE49-F238E27FC236}">
                <a16:creationId xmlns:a16="http://schemas.microsoft.com/office/drawing/2014/main" id="{6050EA96-4C67-4E31-ACA5-166364EE727F}"/>
              </a:ext>
            </a:extLst>
          </p:cNvPr>
          <p:cNvGrpSpPr/>
          <p:nvPr/>
        </p:nvGrpSpPr>
        <p:grpSpPr>
          <a:xfrm>
            <a:off x="5792600" y="5569404"/>
            <a:ext cx="720326" cy="720778"/>
            <a:chOff x="3687497" y="5603722"/>
            <a:chExt cx="720326" cy="720778"/>
          </a:xfrm>
        </p:grpSpPr>
        <p:sp>
          <p:nvSpPr>
            <p:cNvPr id="83" name="Google Shape;2505;p96">
              <a:extLst>
                <a:ext uri="{FF2B5EF4-FFF2-40B4-BE49-F238E27FC236}">
                  <a16:creationId xmlns:a16="http://schemas.microsoft.com/office/drawing/2014/main" id="{438E1912-4103-4055-8760-A405836E18F7}"/>
                </a:ext>
              </a:extLst>
            </p:cNvPr>
            <p:cNvSpPr/>
            <p:nvPr/>
          </p:nvSpPr>
          <p:spPr>
            <a:xfrm>
              <a:off x="4185941" y="6102314"/>
              <a:ext cx="125473" cy="125473"/>
            </a:xfrm>
            <a:custGeom>
              <a:avLst/>
              <a:gdLst/>
              <a:ahLst/>
              <a:cxnLst/>
              <a:rect l="l" t="t" r="r" b="b"/>
              <a:pathLst>
                <a:path w="125472" h="125472" extrusionOk="0">
                  <a:moveTo>
                    <a:pt x="114784" y="126203"/>
                  </a:moveTo>
                  <a:cubicBezTo>
                    <a:pt x="111860" y="126203"/>
                    <a:pt x="108939" y="125088"/>
                    <a:pt x="106707" y="122859"/>
                  </a:cubicBezTo>
                  <a:lnTo>
                    <a:pt x="3344" y="19495"/>
                  </a:lnTo>
                  <a:cubicBezTo>
                    <a:pt x="-1115" y="15033"/>
                    <a:pt x="-1115" y="7803"/>
                    <a:pt x="3344" y="3344"/>
                  </a:cubicBezTo>
                  <a:cubicBezTo>
                    <a:pt x="7808" y="-1117"/>
                    <a:pt x="15037" y="-1113"/>
                    <a:pt x="19495" y="3344"/>
                  </a:cubicBezTo>
                  <a:lnTo>
                    <a:pt x="122858" y="106708"/>
                  </a:lnTo>
                  <a:cubicBezTo>
                    <a:pt x="127317" y="111170"/>
                    <a:pt x="127317" y="118400"/>
                    <a:pt x="122858" y="122860"/>
                  </a:cubicBezTo>
                  <a:cubicBezTo>
                    <a:pt x="120629" y="125088"/>
                    <a:pt x="117707" y="126203"/>
                    <a:pt x="114784" y="126203"/>
                  </a:cubicBezTo>
                  <a:close/>
                </a:path>
              </a:pathLst>
            </a:custGeom>
            <a:solidFill>
              <a:srgbClr val="36555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 name="Google Shape;2506;p96">
              <a:extLst>
                <a:ext uri="{FF2B5EF4-FFF2-40B4-BE49-F238E27FC236}">
                  <a16:creationId xmlns:a16="http://schemas.microsoft.com/office/drawing/2014/main" id="{EFF47C8A-A371-4856-954B-C0D550086F4D}"/>
                </a:ext>
              </a:extLst>
            </p:cNvPr>
            <p:cNvSpPr/>
            <p:nvPr/>
          </p:nvSpPr>
          <p:spPr>
            <a:xfrm>
              <a:off x="3687497" y="5603722"/>
              <a:ext cx="618906" cy="618906"/>
            </a:xfrm>
            <a:custGeom>
              <a:avLst/>
              <a:gdLst/>
              <a:ahLst/>
              <a:cxnLst/>
              <a:rect l="l" t="t" r="r" b="b"/>
              <a:pathLst>
                <a:path w="618905" h="618905" extrusionOk="0">
                  <a:moveTo>
                    <a:pt x="528830" y="90758"/>
                  </a:moveTo>
                  <a:cubicBezTo>
                    <a:pt x="470305" y="32232"/>
                    <a:pt x="392490" y="0"/>
                    <a:pt x="309722" y="0"/>
                  </a:cubicBezTo>
                  <a:cubicBezTo>
                    <a:pt x="226953" y="0"/>
                    <a:pt x="149139" y="32232"/>
                    <a:pt x="90612" y="90758"/>
                  </a:cubicBezTo>
                  <a:cubicBezTo>
                    <a:pt x="-30204" y="211576"/>
                    <a:pt x="-30204" y="408159"/>
                    <a:pt x="90612" y="528977"/>
                  </a:cubicBezTo>
                  <a:cubicBezTo>
                    <a:pt x="149139" y="587501"/>
                    <a:pt x="226952" y="619734"/>
                    <a:pt x="309722" y="619734"/>
                  </a:cubicBezTo>
                  <a:cubicBezTo>
                    <a:pt x="392492" y="619734"/>
                    <a:pt x="470305" y="587501"/>
                    <a:pt x="528832" y="528977"/>
                  </a:cubicBezTo>
                  <a:cubicBezTo>
                    <a:pt x="587358" y="470449"/>
                    <a:pt x="619589" y="392636"/>
                    <a:pt x="619589" y="309866"/>
                  </a:cubicBezTo>
                  <a:cubicBezTo>
                    <a:pt x="619589" y="227096"/>
                    <a:pt x="587357" y="149285"/>
                    <a:pt x="528830" y="90758"/>
                  </a:cubicBezTo>
                  <a:close/>
                </a:path>
              </a:pathLst>
            </a:custGeom>
            <a:solidFill>
              <a:srgbClr val="4ACFD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 name="Google Shape;2507;p96">
              <a:extLst>
                <a:ext uri="{FF2B5EF4-FFF2-40B4-BE49-F238E27FC236}">
                  <a16:creationId xmlns:a16="http://schemas.microsoft.com/office/drawing/2014/main" id="{F5349D1F-6E96-4F3A-9708-3B86429D3F9D}"/>
                </a:ext>
              </a:extLst>
            </p:cNvPr>
            <p:cNvSpPr/>
            <p:nvPr/>
          </p:nvSpPr>
          <p:spPr>
            <a:xfrm>
              <a:off x="4248515" y="6164887"/>
              <a:ext cx="159308" cy="159308"/>
            </a:xfrm>
            <a:custGeom>
              <a:avLst/>
              <a:gdLst/>
              <a:ahLst/>
              <a:cxnLst/>
              <a:rect l="l" t="t" r="r" b="b"/>
              <a:pathLst>
                <a:path w="159308" h="159308" extrusionOk="0">
                  <a:moveTo>
                    <a:pt x="157315" y="89478"/>
                  </a:moveTo>
                  <a:lnTo>
                    <a:pt x="71180" y="3343"/>
                  </a:lnTo>
                  <a:cubicBezTo>
                    <a:pt x="66718" y="-1114"/>
                    <a:pt x="59488" y="-1114"/>
                    <a:pt x="55028" y="3343"/>
                  </a:cubicBezTo>
                  <a:lnTo>
                    <a:pt x="3345" y="55026"/>
                  </a:lnTo>
                  <a:cubicBezTo>
                    <a:pt x="-1115" y="59488"/>
                    <a:pt x="-1115" y="66717"/>
                    <a:pt x="3345" y="71176"/>
                  </a:cubicBezTo>
                  <a:lnTo>
                    <a:pt x="89481" y="157311"/>
                  </a:lnTo>
                  <a:cubicBezTo>
                    <a:pt x="91711" y="159540"/>
                    <a:pt x="94635" y="160655"/>
                    <a:pt x="97557" y="160655"/>
                  </a:cubicBezTo>
                  <a:cubicBezTo>
                    <a:pt x="100480" y="160655"/>
                    <a:pt x="103402" y="159540"/>
                    <a:pt x="105634" y="157311"/>
                  </a:cubicBezTo>
                  <a:lnTo>
                    <a:pt x="157316" y="105629"/>
                  </a:lnTo>
                  <a:cubicBezTo>
                    <a:pt x="161773" y="101170"/>
                    <a:pt x="161773" y="93939"/>
                    <a:pt x="157315" y="89478"/>
                  </a:cubicBezTo>
                  <a:close/>
                </a:path>
              </a:pathLst>
            </a:custGeom>
            <a:solidFill>
              <a:srgbClr val="9BAA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 name="Google Shape;2508;p96">
              <a:extLst>
                <a:ext uri="{FF2B5EF4-FFF2-40B4-BE49-F238E27FC236}">
                  <a16:creationId xmlns:a16="http://schemas.microsoft.com/office/drawing/2014/main" id="{2C7DE0ED-1A68-433A-9501-7BA1CD77535C}"/>
                </a:ext>
              </a:extLst>
            </p:cNvPr>
            <p:cNvSpPr/>
            <p:nvPr/>
          </p:nvSpPr>
          <p:spPr>
            <a:xfrm>
              <a:off x="4248513" y="6194798"/>
              <a:ext cx="129702" cy="129702"/>
            </a:xfrm>
            <a:custGeom>
              <a:avLst/>
              <a:gdLst/>
              <a:ahLst/>
              <a:cxnLst/>
              <a:rect l="l" t="t" r="r" b="b"/>
              <a:pathLst>
                <a:path w="129702" h="129702" extrusionOk="0">
                  <a:moveTo>
                    <a:pt x="28459" y="0"/>
                  </a:moveTo>
                  <a:lnTo>
                    <a:pt x="3344" y="25114"/>
                  </a:lnTo>
                  <a:cubicBezTo>
                    <a:pt x="-1115" y="29576"/>
                    <a:pt x="-1115" y="36806"/>
                    <a:pt x="3344" y="41265"/>
                  </a:cubicBezTo>
                  <a:lnTo>
                    <a:pt x="89480" y="127400"/>
                  </a:lnTo>
                  <a:cubicBezTo>
                    <a:pt x="91710" y="129629"/>
                    <a:pt x="94634" y="130744"/>
                    <a:pt x="97556" y="130744"/>
                  </a:cubicBezTo>
                  <a:cubicBezTo>
                    <a:pt x="100479" y="130744"/>
                    <a:pt x="103401" y="129629"/>
                    <a:pt x="105633" y="127400"/>
                  </a:cubicBezTo>
                  <a:lnTo>
                    <a:pt x="130747" y="102286"/>
                  </a:lnTo>
                  <a:lnTo>
                    <a:pt x="28459" y="0"/>
                  </a:lnTo>
                  <a:close/>
                </a:path>
              </a:pathLst>
            </a:custGeom>
            <a:solidFill>
              <a:srgbClr val="687F8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 name="Google Shape;2509;p96">
              <a:extLst>
                <a:ext uri="{FF2B5EF4-FFF2-40B4-BE49-F238E27FC236}">
                  <a16:creationId xmlns:a16="http://schemas.microsoft.com/office/drawing/2014/main" id="{A976249A-0D9A-4707-B578-94764659C01B}"/>
                </a:ext>
              </a:extLst>
            </p:cNvPr>
            <p:cNvSpPr/>
            <p:nvPr/>
          </p:nvSpPr>
          <p:spPr>
            <a:xfrm>
              <a:off x="3774964" y="5691440"/>
              <a:ext cx="444090" cy="444090"/>
            </a:xfrm>
            <a:custGeom>
              <a:avLst/>
              <a:gdLst/>
              <a:ahLst/>
              <a:cxnLst/>
              <a:rect l="l" t="t" r="r" b="b"/>
              <a:pathLst>
                <a:path w="444089" h="444089" extrusionOk="0">
                  <a:moveTo>
                    <a:pt x="379413" y="64991"/>
                  </a:moveTo>
                  <a:cubicBezTo>
                    <a:pt x="292757" y="-21664"/>
                    <a:pt x="151756" y="-21664"/>
                    <a:pt x="65098" y="64991"/>
                  </a:cubicBezTo>
                  <a:cubicBezTo>
                    <a:pt x="23119" y="106969"/>
                    <a:pt x="0" y="162783"/>
                    <a:pt x="0" y="222150"/>
                  </a:cubicBezTo>
                  <a:cubicBezTo>
                    <a:pt x="0" y="281517"/>
                    <a:pt x="23119" y="337331"/>
                    <a:pt x="65097" y="379308"/>
                  </a:cubicBezTo>
                  <a:cubicBezTo>
                    <a:pt x="108424" y="422636"/>
                    <a:pt x="165340" y="444302"/>
                    <a:pt x="222254" y="444302"/>
                  </a:cubicBezTo>
                  <a:cubicBezTo>
                    <a:pt x="279169" y="444302"/>
                    <a:pt x="336083" y="422637"/>
                    <a:pt x="379412" y="379308"/>
                  </a:cubicBezTo>
                  <a:cubicBezTo>
                    <a:pt x="466069" y="292650"/>
                    <a:pt x="466069" y="151650"/>
                    <a:pt x="379413" y="64991"/>
                  </a:cubicBezTo>
                  <a:close/>
                </a:path>
              </a:pathLst>
            </a:custGeom>
            <a:solidFill>
              <a:srgbClr val="E6EAE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 name="Google Shape;2510;p96">
              <a:extLst>
                <a:ext uri="{FF2B5EF4-FFF2-40B4-BE49-F238E27FC236}">
                  <a16:creationId xmlns:a16="http://schemas.microsoft.com/office/drawing/2014/main" id="{804B6FCF-E49A-43BD-827D-2D426AEB18DC}"/>
                </a:ext>
              </a:extLst>
            </p:cNvPr>
            <p:cNvSpPr/>
            <p:nvPr/>
          </p:nvSpPr>
          <p:spPr>
            <a:xfrm>
              <a:off x="4219170" y="5804710"/>
              <a:ext cx="40884" cy="119834"/>
            </a:xfrm>
            <a:custGeom>
              <a:avLst/>
              <a:gdLst/>
              <a:ahLst/>
              <a:cxnLst/>
              <a:rect l="l" t="t" r="r" b="b"/>
              <a:pathLst>
                <a:path w="40884" h="119833" extrusionOk="0">
                  <a:moveTo>
                    <a:pt x="30815" y="120299"/>
                  </a:moveTo>
                  <a:cubicBezTo>
                    <a:pt x="24506" y="120299"/>
                    <a:pt x="19396" y="115187"/>
                    <a:pt x="19396" y="108878"/>
                  </a:cubicBezTo>
                  <a:cubicBezTo>
                    <a:pt x="19396" y="76544"/>
                    <a:pt x="13169" y="45235"/>
                    <a:pt x="885" y="15827"/>
                  </a:cubicBezTo>
                  <a:cubicBezTo>
                    <a:pt x="-1546" y="10007"/>
                    <a:pt x="1202" y="3318"/>
                    <a:pt x="7022" y="886"/>
                  </a:cubicBezTo>
                  <a:cubicBezTo>
                    <a:pt x="12846" y="-1546"/>
                    <a:pt x="19531" y="1203"/>
                    <a:pt x="21962" y="7022"/>
                  </a:cubicBezTo>
                  <a:cubicBezTo>
                    <a:pt x="35414" y="39235"/>
                    <a:pt x="42236" y="73505"/>
                    <a:pt x="42236" y="108878"/>
                  </a:cubicBezTo>
                  <a:cubicBezTo>
                    <a:pt x="42235" y="115189"/>
                    <a:pt x="37124" y="120299"/>
                    <a:pt x="30815" y="1202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 name="Google Shape;2511;p96">
              <a:extLst>
                <a:ext uri="{FF2B5EF4-FFF2-40B4-BE49-F238E27FC236}">
                  <a16:creationId xmlns:a16="http://schemas.microsoft.com/office/drawing/2014/main" id="{4DD6901C-12A3-4B10-BC5F-EB3961169054}"/>
                </a:ext>
              </a:extLst>
            </p:cNvPr>
            <p:cNvSpPr/>
            <p:nvPr/>
          </p:nvSpPr>
          <p:spPr>
            <a:xfrm>
              <a:off x="3985797" y="5649401"/>
              <a:ext cx="228389" cy="128293"/>
            </a:xfrm>
            <a:custGeom>
              <a:avLst/>
              <a:gdLst/>
              <a:ahLst/>
              <a:cxnLst/>
              <a:rect l="l" t="t" r="r" b="b"/>
              <a:pathLst>
                <a:path w="228388" h="128292" extrusionOk="0">
                  <a:moveTo>
                    <a:pt x="217720" y="129435"/>
                  </a:moveTo>
                  <a:cubicBezTo>
                    <a:pt x="214149" y="129435"/>
                    <a:pt x="210634" y="127765"/>
                    <a:pt x="208405" y="124637"/>
                  </a:cubicBezTo>
                  <a:cubicBezTo>
                    <a:pt x="200572" y="113633"/>
                    <a:pt x="191716" y="103168"/>
                    <a:pt x="182078" y="93531"/>
                  </a:cubicBezTo>
                  <a:cubicBezTo>
                    <a:pt x="136495" y="47946"/>
                    <a:pt x="75887" y="22842"/>
                    <a:pt x="11421" y="22842"/>
                  </a:cubicBezTo>
                  <a:cubicBezTo>
                    <a:pt x="5113" y="22842"/>
                    <a:pt x="0" y="17730"/>
                    <a:pt x="0" y="11421"/>
                  </a:cubicBezTo>
                  <a:cubicBezTo>
                    <a:pt x="0" y="5112"/>
                    <a:pt x="5113" y="0"/>
                    <a:pt x="11421" y="0"/>
                  </a:cubicBezTo>
                  <a:cubicBezTo>
                    <a:pt x="81989" y="0"/>
                    <a:pt x="148330" y="27480"/>
                    <a:pt x="198230" y="77377"/>
                  </a:cubicBezTo>
                  <a:cubicBezTo>
                    <a:pt x="208763" y="87911"/>
                    <a:pt x="218447" y="99355"/>
                    <a:pt x="227014" y="111388"/>
                  </a:cubicBezTo>
                  <a:cubicBezTo>
                    <a:pt x="230670" y="116526"/>
                    <a:pt x="229470" y="123657"/>
                    <a:pt x="224333" y="127316"/>
                  </a:cubicBezTo>
                  <a:cubicBezTo>
                    <a:pt x="222325" y="128747"/>
                    <a:pt x="220010" y="129435"/>
                    <a:pt x="217720" y="1294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 name="Google Shape;2512;p96">
              <a:extLst>
                <a:ext uri="{FF2B5EF4-FFF2-40B4-BE49-F238E27FC236}">
                  <a16:creationId xmlns:a16="http://schemas.microsoft.com/office/drawing/2014/main" id="{59F70A18-C9CD-4609-9B0F-BE52C047F78C}"/>
                </a:ext>
              </a:extLst>
            </p:cNvPr>
            <p:cNvSpPr/>
            <p:nvPr/>
          </p:nvSpPr>
          <p:spPr>
            <a:xfrm>
              <a:off x="3844255" y="5822990"/>
              <a:ext cx="77539" cy="174816"/>
            </a:xfrm>
            <a:custGeom>
              <a:avLst/>
              <a:gdLst/>
              <a:ahLst/>
              <a:cxnLst/>
              <a:rect l="l" t="t" r="r" b="b"/>
              <a:pathLst>
                <a:path w="77539" h="174816" extrusionOk="0">
                  <a:moveTo>
                    <a:pt x="66237" y="0"/>
                  </a:moveTo>
                  <a:lnTo>
                    <a:pt x="11421" y="0"/>
                  </a:lnTo>
                  <a:cubicBezTo>
                    <a:pt x="5113" y="0"/>
                    <a:pt x="0" y="5112"/>
                    <a:pt x="0" y="11421"/>
                  </a:cubicBezTo>
                  <a:lnTo>
                    <a:pt x="0" y="163690"/>
                  </a:lnTo>
                  <a:cubicBezTo>
                    <a:pt x="0" y="169999"/>
                    <a:pt x="5113" y="175111"/>
                    <a:pt x="11421" y="175111"/>
                  </a:cubicBezTo>
                  <a:lnTo>
                    <a:pt x="66237" y="175111"/>
                  </a:lnTo>
                  <a:cubicBezTo>
                    <a:pt x="72545" y="175111"/>
                    <a:pt x="77658" y="169999"/>
                    <a:pt x="77658" y="163690"/>
                  </a:cubicBezTo>
                  <a:lnTo>
                    <a:pt x="77658" y="11419"/>
                  </a:lnTo>
                  <a:cubicBezTo>
                    <a:pt x="77658" y="5112"/>
                    <a:pt x="72545" y="0"/>
                    <a:pt x="66237" y="0"/>
                  </a:cubicBezTo>
                  <a:close/>
                </a:path>
              </a:pathLst>
            </a:custGeom>
            <a:solidFill>
              <a:srgbClr val="9BAA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 name="Google Shape;2513;p96">
              <a:extLst>
                <a:ext uri="{FF2B5EF4-FFF2-40B4-BE49-F238E27FC236}">
                  <a16:creationId xmlns:a16="http://schemas.microsoft.com/office/drawing/2014/main" id="{0CEA1BF8-4981-4D8D-9786-B6B4B2C8BCA8}"/>
                </a:ext>
              </a:extLst>
            </p:cNvPr>
            <p:cNvSpPr/>
            <p:nvPr/>
          </p:nvSpPr>
          <p:spPr>
            <a:xfrm>
              <a:off x="3953889" y="5841262"/>
              <a:ext cx="77539" cy="156489"/>
            </a:xfrm>
            <a:custGeom>
              <a:avLst/>
              <a:gdLst/>
              <a:ahLst/>
              <a:cxnLst/>
              <a:rect l="l" t="t" r="r" b="b"/>
              <a:pathLst>
                <a:path w="77539" h="156488" extrusionOk="0">
                  <a:moveTo>
                    <a:pt x="66237" y="0"/>
                  </a:moveTo>
                  <a:lnTo>
                    <a:pt x="11421" y="0"/>
                  </a:lnTo>
                  <a:cubicBezTo>
                    <a:pt x="5113" y="0"/>
                    <a:pt x="0" y="5112"/>
                    <a:pt x="0" y="11421"/>
                  </a:cubicBezTo>
                  <a:lnTo>
                    <a:pt x="0" y="145418"/>
                  </a:lnTo>
                  <a:cubicBezTo>
                    <a:pt x="0" y="151726"/>
                    <a:pt x="5113" y="156838"/>
                    <a:pt x="11421" y="156838"/>
                  </a:cubicBezTo>
                  <a:lnTo>
                    <a:pt x="66237" y="156838"/>
                  </a:lnTo>
                  <a:cubicBezTo>
                    <a:pt x="72545" y="156838"/>
                    <a:pt x="77658" y="151726"/>
                    <a:pt x="77658" y="145418"/>
                  </a:cubicBezTo>
                  <a:lnTo>
                    <a:pt x="77658" y="11421"/>
                  </a:lnTo>
                  <a:cubicBezTo>
                    <a:pt x="77658" y="5111"/>
                    <a:pt x="72545" y="0"/>
                    <a:pt x="66237" y="0"/>
                  </a:cubicBezTo>
                  <a:close/>
                </a:path>
              </a:pathLst>
            </a:custGeom>
            <a:solidFill>
              <a:srgbClr val="F0353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 name="Google Shape;2514;p96">
              <a:extLst>
                <a:ext uri="{FF2B5EF4-FFF2-40B4-BE49-F238E27FC236}">
                  <a16:creationId xmlns:a16="http://schemas.microsoft.com/office/drawing/2014/main" id="{C7ADB733-05F6-41AF-8A90-4995B9467229}"/>
                </a:ext>
              </a:extLst>
            </p:cNvPr>
            <p:cNvSpPr/>
            <p:nvPr/>
          </p:nvSpPr>
          <p:spPr>
            <a:xfrm>
              <a:off x="4063522" y="5786444"/>
              <a:ext cx="77539" cy="211471"/>
            </a:xfrm>
            <a:custGeom>
              <a:avLst/>
              <a:gdLst/>
              <a:ahLst/>
              <a:cxnLst/>
              <a:rect l="l" t="t" r="r" b="b"/>
              <a:pathLst>
                <a:path w="77539" h="211471" extrusionOk="0">
                  <a:moveTo>
                    <a:pt x="66237" y="0"/>
                  </a:moveTo>
                  <a:lnTo>
                    <a:pt x="11421" y="0"/>
                  </a:lnTo>
                  <a:cubicBezTo>
                    <a:pt x="5112" y="0"/>
                    <a:pt x="0" y="5112"/>
                    <a:pt x="0" y="11421"/>
                  </a:cubicBezTo>
                  <a:lnTo>
                    <a:pt x="0" y="200234"/>
                  </a:lnTo>
                  <a:cubicBezTo>
                    <a:pt x="0" y="206543"/>
                    <a:pt x="5112" y="211655"/>
                    <a:pt x="11421" y="211655"/>
                  </a:cubicBezTo>
                  <a:lnTo>
                    <a:pt x="66237" y="211655"/>
                  </a:lnTo>
                  <a:cubicBezTo>
                    <a:pt x="72546" y="211655"/>
                    <a:pt x="77657" y="206543"/>
                    <a:pt x="77657" y="200234"/>
                  </a:cubicBezTo>
                  <a:lnTo>
                    <a:pt x="77657" y="11421"/>
                  </a:lnTo>
                  <a:cubicBezTo>
                    <a:pt x="77658" y="5112"/>
                    <a:pt x="72546" y="0"/>
                    <a:pt x="66237" y="0"/>
                  </a:cubicBezTo>
                  <a:close/>
                </a:path>
              </a:pathLst>
            </a:custGeom>
            <a:solidFill>
              <a:srgbClr val="FF8C2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 name="Google Shape;2515;p96">
              <a:extLst>
                <a:ext uri="{FF2B5EF4-FFF2-40B4-BE49-F238E27FC236}">
                  <a16:creationId xmlns:a16="http://schemas.microsoft.com/office/drawing/2014/main" id="{AAF545B9-804A-4147-AC81-1BEB5FC79A2C}"/>
                </a:ext>
              </a:extLst>
            </p:cNvPr>
            <p:cNvSpPr/>
            <p:nvPr/>
          </p:nvSpPr>
          <p:spPr>
            <a:xfrm>
              <a:off x="3819892" y="5975259"/>
              <a:ext cx="345403" cy="22557"/>
            </a:xfrm>
            <a:custGeom>
              <a:avLst/>
              <a:gdLst/>
              <a:ahLst/>
              <a:cxnLst/>
              <a:rect l="l" t="t" r="r" b="b"/>
              <a:pathLst>
                <a:path w="345403" h="22556" extrusionOk="0">
                  <a:moveTo>
                    <a:pt x="334230" y="22840"/>
                  </a:moveTo>
                  <a:lnTo>
                    <a:pt x="11421" y="22840"/>
                  </a:lnTo>
                  <a:cubicBezTo>
                    <a:pt x="5113" y="22840"/>
                    <a:pt x="0" y="17728"/>
                    <a:pt x="0" y="11419"/>
                  </a:cubicBezTo>
                  <a:cubicBezTo>
                    <a:pt x="0" y="5111"/>
                    <a:pt x="5113" y="0"/>
                    <a:pt x="11421" y="0"/>
                  </a:cubicBezTo>
                  <a:lnTo>
                    <a:pt x="334232" y="0"/>
                  </a:lnTo>
                  <a:cubicBezTo>
                    <a:pt x="340541" y="0"/>
                    <a:pt x="345651" y="5112"/>
                    <a:pt x="345651" y="11419"/>
                  </a:cubicBezTo>
                  <a:cubicBezTo>
                    <a:pt x="345651" y="17727"/>
                    <a:pt x="340539" y="22840"/>
                    <a:pt x="334230" y="22840"/>
                  </a:cubicBezTo>
                  <a:close/>
                </a:path>
              </a:pathLst>
            </a:custGeom>
            <a:solidFill>
              <a:srgbClr val="36555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94" name="Google Shape;2516;p96">
            <a:extLst>
              <a:ext uri="{FF2B5EF4-FFF2-40B4-BE49-F238E27FC236}">
                <a16:creationId xmlns:a16="http://schemas.microsoft.com/office/drawing/2014/main" id="{2D8E91DA-6D3C-48AD-B137-D6FA9DF24DC1}"/>
              </a:ext>
            </a:extLst>
          </p:cNvPr>
          <p:cNvGrpSpPr/>
          <p:nvPr/>
        </p:nvGrpSpPr>
        <p:grpSpPr>
          <a:xfrm>
            <a:off x="11849013" y="3605945"/>
            <a:ext cx="773228" cy="773228"/>
            <a:chOff x="11794288" y="5518555"/>
            <a:chExt cx="773228" cy="773228"/>
          </a:xfrm>
        </p:grpSpPr>
        <p:sp>
          <p:nvSpPr>
            <p:cNvPr id="95" name="Google Shape;2517;p96">
              <a:extLst>
                <a:ext uri="{FF2B5EF4-FFF2-40B4-BE49-F238E27FC236}">
                  <a16:creationId xmlns:a16="http://schemas.microsoft.com/office/drawing/2014/main" id="{00E456F0-85D1-44D0-9399-C9AEBB9C7F7D}"/>
                </a:ext>
              </a:extLst>
            </p:cNvPr>
            <p:cNvSpPr/>
            <p:nvPr/>
          </p:nvSpPr>
          <p:spPr>
            <a:xfrm>
              <a:off x="11794288" y="5771854"/>
              <a:ext cx="653244" cy="519929"/>
            </a:xfrm>
            <a:custGeom>
              <a:avLst/>
              <a:gdLst/>
              <a:ahLst/>
              <a:cxnLst/>
              <a:rect l="l" t="t" r="r" b="b"/>
              <a:pathLst>
                <a:path w="653244" h="519929" extrusionOk="0">
                  <a:moveTo>
                    <a:pt x="653244" y="519929"/>
                  </a:moveTo>
                  <a:lnTo>
                    <a:pt x="53326" y="519929"/>
                  </a:lnTo>
                  <a:cubicBezTo>
                    <a:pt x="23877" y="519929"/>
                    <a:pt x="0" y="496052"/>
                    <a:pt x="0" y="466603"/>
                  </a:cubicBezTo>
                  <a:lnTo>
                    <a:pt x="0" y="0"/>
                  </a:lnTo>
                  <a:lnTo>
                    <a:pt x="653244" y="0"/>
                  </a:lnTo>
                  <a:close/>
                </a:path>
              </a:pathLst>
            </a:custGeom>
            <a:solidFill>
              <a:srgbClr val="348FD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 name="Google Shape;2518;p96">
              <a:extLst>
                <a:ext uri="{FF2B5EF4-FFF2-40B4-BE49-F238E27FC236}">
                  <a16:creationId xmlns:a16="http://schemas.microsoft.com/office/drawing/2014/main" id="{96AD1CFB-6DE3-49C3-8D29-08813B554143}"/>
                </a:ext>
              </a:extLst>
            </p:cNvPr>
            <p:cNvSpPr/>
            <p:nvPr/>
          </p:nvSpPr>
          <p:spPr>
            <a:xfrm>
              <a:off x="11794288" y="5665202"/>
              <a:ext cx="79989" cy="573255"/>
            </a:xfrm>
            <a:custGeom>
              <a:avLst/>
              <a:gdLst/>
              <a:ahLst/>
              <a:cxnLst/>
              <a:rect l="l" t="t" r="r" b="b"/>
              <a:pathLst>
                <a:path w="79989" h="573255" extrusionOk="0">
                  <a:moveTo>
                    <a:pt x="79989" y="519929"/>
                  </a:moveTo>
                  <a:lnTo>
                    <a:pt x="53326" y="519929"/>
                  </a:lnTo>
                  <a:cubicBezTo>
                    <a:pt x="23877" y="519929"/>
                    <a:pt x="0" y="543806"/>
                    <a:pt x="0" y="573255"/>
                  </a:cubicBezTo>
                  <a:lnTo>
                    <a:pt x="0" y="53326"/>
                  </a:lnTo>
                  <a:cubicBezTo>
                    <a:pt x="0" y="23877"/>
                    <a:pt x="23877" y="0"/>
                    <a:pt x="53326" y="0"/>
                  </a:cubicBezTo>
                  <a:lnTo>
                    <a:pt x="79989" y="0"/>
                  </a:lnTo>
                  <a:close/>
                </a:path>
              </a:pathLst>
            </a:custGeom>
            <a:solidFill>
              <a:srgbClr val="F352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 name="Google Shape;2519;p96">
              <a:extLst>
                <a:ext uri="{FF2B5EF4-FFF2-40B4-BE49-F238E27FC236}">
                  <a16:creationId xmlns:a16="http://schemas.microsoft.com/office/drawing/2014/main" id="{F2598250-207C-4E7F-A373-ABF0030621D2}"/>
                </a:ext>
              </a:extLst>
            </p:cNvPr>
            <p:cNvSpPr/>
            <p:nvPr/>
          </p:nvSpPr>
          <p:spPr>
            <a:xfrm>
              <a:off x="11927603" y="5838511"/>
              <a:ext cx="159978" cy="106652"/>
            </a:xfrm>
            <a:custGeom>
              <a:avLst/>
              <a:gdLst/>
              <a:ahLst/>
              <a:cxnLst/>
              <a:rect l="l" t="t" r="r" b="b"/>
              <a:pathLst>
                <a:path w="159978" h="106652" extrusionOk="0">
                  <a:moveTo>
                    <a:pt x="0" y="0"/>
                  </a:moveTo>
                  <a:lnTo>
                    <a:pt x="159978" y="0"/>
                  </a:lnTo>
                  <a:lnTo>
                    <a:pt x="159978" y="106652"/>
                  </a:lnTo>
                  <a:lnTo>
                    <a:pt x="0" y="106652"/>
                  </a:lnTo>
                  <a:close/>
                </a:path>
              </a:pathLst>
            </a:custGeom>
            <a:solidFill>
              <a:srgbClr val="4DB7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 name="Google Shape;2520;p96">
              <a:extLst>
                <a:ext uri="{FF2B5EF4-FFF2-40B4-BE49-F238E27FC236}">
                  <a16:creationId xmlns:a16="http://schemas.microsoft.com/office/drawing/2014/main" id="{DA67F6E1-F059-47FD-A127-EAF7572FFD24}"/>
                </a:ext>
              </a:extLst>
            </p:cNvPr>
            <p:cNvSpPr/>
            <p:nvPr/>
          </p:nvSpPr>
          <p:spPr>
            <a:xfrm>
              <a:off x="11927603" y="6078479"/>
              <a:ext cx="159978" cy="106652"/>
            </a:xfrm>
            <a:custGeom>
              <a:avLst/>
              <a:gdLst/>
              <a:ahLst/>
              <a:cxnLst/>
              <a:rect l="l" t="t" r="r" b="b"/>
              <a:pathLst>
                <a:path w="159978" h="106652" extrusionOk="0">
                  <a:moveTo>
                    <a:pt x="0" y="0"/>
                  </a:moveTo>
                  <a:lnTo>
                    <a:pt x="159978" y="0"/>
                  </a:lnTo>
                  <a:lnTo>
                    <a:pt x="159978" y="106652"/>
                  </a:lnTo>
                  <a:lnTo>
                    <a:pt x="0" y="106652"/>
                  </a:lnTo>
                  <a:close/>
                </a:path>
              </a:pathLst>
            </a:custGeom>
            <a:solidFill>
              <a:srgbClr val="4DB7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 name="Google Shape;2521;p96">
              <a:extLst>
                <a:ext uri="{FF2B5EF4-FFF2-40B4-BE49-F238E27FC236}">
                  <a16:creationId xmlns:a16="http://schemas.microsoft.com/office/drawing/2014/main" id="{B3D357D0-51E0-4092-B3B3-2B7A69DA79A0}"/>
                </a:ext>
              </a:extLst>
            </p:cNvPr>
            <p:cNvSpPr/>
            <p:nvPr/>
          </p:nvSpPr>
          <p:spPr>
            <a:xfrm>
              <a:off x="12220897" y="5838511"/>
              <a:ext cx="159978" cy="106652"/>
            </a:xfrm>
            <a:custGeom>
              <a:avLst/>
              <a:gdLst/>
              <a:ahLst/>
              <a:cxnLst/>
              <a:rect l="l" t="t" r="r" b="b"/>
              <a:pathLst>
                <a:path w="159978" h="106652" extrusionOk="0">
                  <a:moveTo>
                    <a:pt x="0" y="0"/>
                  </a:moveTo>
                  <a:lnTo>
                    <a:pt x="159978" y="0"/>
                  </a:lnTo>
                  <a:lnTo>
                    <a:pt x="159978" y="106652"/>
                  </a:lnTo>
                  <a:lnTo>
                    <a:pt x="0" y="106652"/>
                  </a:lnTo>
                  <a:close/>
                </a:path>
              </a:pathLst>
            </a:custGeom>
            <a:solidFill>
              <a:srgbClr val="4DB7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 name="Google Shape;2522;p96">
              <a:extLst>
                <a:ext uri="{FF2B5EF4-FFF2-40B4-BE49-F238E27FC236}">
                  <a16:creationId xmlns:a16="http://schemas.microsoft.com/office/drawing/2014/main" id="{C39D0921-BF1B-4AB6-B8DA-BACEE61842B4}"/>
                </a:ext>
              </a:extLst>
            </p:cNvPr>
            <p:cNvSpPr/>
            <p:nvPr/>
          </p:nvSpPr>
          <p:spPr>
            <a:xfrm>
              <a:off x="12220897" y="6078479"/>
              <a:ext cx="159978" cy="106652"/>
            </a:xfrm>
            <a:custGeom>
              <a:avLst/>
              <a:gdLst/>
              <a:ahLst/>
              <a:cxnLst/>
              <a:rect l="l" t="t" r="r" b="b"/>
              <a:pathLst>
                <a:path w="159978" h="106652" extrusionOk="0">
                  <a:moveTo>
                    <a:pt x="0" y="0"/>
                  </a:moveTo>
                  <a:lnTo>
                    <a:pt x="159978" y="0"/>
                  </a:lnTo>
                  <a:lnTo>
                    <a:pt x="159978" y="106652"/>
                  </a:lnTo>
                  <a:lnTo>
                    <a:pt x="0" y="106652"/>
                  </a:lnTo>
                  <a:close/>
                </a:path>
              </a:pathLst>
            </a:custGeom>
            <a:solidFill>
              <a:srgbClr val="4DB7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 name="Google Shape;2523;p96">
              <a:extLst>
                <a:ext uri="{FF2B5EF4-FFF2-40B4-BE49-F238E27FC236}">
                  <a16:creationId xmlns:a16="http://schemas.microsoft.com/office/drawing/2014/main" id="{72C4C571-AA14-43DC-AD09-E7BD0AFDECD4}"/>
                </a:ext>
              </a:extLst>
            </p:cNvPr>
            <p:cNvSpPr/>
            <p:nvPr/>
          </p:nvSpPr>
          <p:spPr>
            <a:xfrm>
              <a:off x="12087581" y="5878506"/>
              <a:ext cx="133315" cy="26663"/>
            </a:xfrm>
            <a:custGeom>
              <a:avLst/>
              <a:gdLst/>
              <a:ahLst/>
              <a:cxnLst/>
              <a:rect l="l" t="t" r="r" b="b"/>
              <a:pathLst>
                <a:path w="133315" h="26663" extrusionOk="0">
                  <a:moveTo>
                    <a:pt x="0" y="0"/>
                  </a:moveTo>
                  <a:lnTo>
                    <a:pt x="133315" y="0"/>
                  </a:lnTo>
                  <a:lnTo>
                    <a:pt x="133315" y="26663"/>
                  </a:lnTo>
                  <a:lnTo>
                    <a:pt x="0" y="26663"/>
                  </a:lnTo>
                  <a:close/>
                </a:path>
              </a:pathLst>
            </a:custGeom>
            <a:solidFill>
              <a:srgbClr val="48ADD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2524;p96">
              <a:extLst>
                <a:ext uri="{FF2B5EF4-FFF2-40B4-BE49-F238E27FC236}">
                  <a16:creationId xmlns:a16="http://schemas.microsoft.com/office/drawing/2014/main" id="{07A0713A-3AC0-43FA-944C-03F039D09D00}"/>
                </a:ext>
              </a:extLst>
            </p:cNvPr>
            <p:cNvSpPr/>
            <p:nvPr/>
          </p:nvSpPr>
          <p:spPr>
            <a:xfrm>
              <a:off x="12287554" y="5945164"/>
              <a:ext cx="26663" cy="133315"/>
            </a:xfrm>
            <a:custGeom>
              <a:avLst/>
              <a:gdLst/>
              <a:ahLst/>
              <a:cxnLst/>
              <a:rect l="l" t="t" r="r" b="b"/>
              <a:pathLst>
                <a:path w="26663" h="133315" extrusionOk="0">
                  <a:moveTo>
                    <a:pt x="0" y="0"/>
                  </a:moveTo>
                  <a:lnTo>
                    <a:pt x="26663" y="0"/>
                  </a:lnTo>
                  <a:lnTo>
                    <a:pt x="26663" y="133315"/>
                  </a:lnTo>
                  <a:lnTo>
                    <a:pt x="0" y="133315"/>
                  </a:lnTo>
                  <a:close/>
                </a:path>
              </a:pathLst>
            </a:custGeom>
            <a:solidFill>
              <a:srgbClr val="48ADD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 name="Google Shape;2525;p96">
              <a:extLst>
                <a:ext uri="{FF2B5EF4-FFF2-40B4-BE49-F238E27FC236}">
                  <a16:creationId xmlns:a16="http://schemas.microsoft.com/office/drawing/2014/main" id="{D706F895-9D51-407D-A15A-8EB0B0DB54B6}"/>
                </a:ext>
              </a:extLst>
            </p:cNvPr>
            <p:cNvSpPr/>
            <p:nvPr/>
          </p:nvSpPr>
          <p:spPr>
            <a:xfrm>
              <a:off x="12087581" y="6118473"/>
              <a:ext cx="133315" cy="26663"/>
            </a:xfrm>
            <a:custGeom>
              <a:avLst/>
              <a:gdLst/>
              <a:ahLst/>
              <a:cxnLst/>
              <a:rect l="l" t="t" r="r" b="b"/>
              <a:pathLst>
                <a:path w="133315" h="26663" extrusionOk="0">
                  <a:moveTo>
                    <a:pt x="0" y="0"/>
                  </a:moveTo>
                  <a:lnTo>
                    <a:pt x="133315" y="0"/>
                  </a:lnTo>
                  <a:lnTo>
                    <a:pt x="133315" y="26663"/>
                  </a:lnTo>
                  <a:lnTo>
                    <a:pt x="0" y="26663"/>
                  </a:lnTo>
                  <a:close/>
                </a:path>
              </a:pathLst>
            </a:custGeom>
            <a:solidFill>
              <a:srgbClr val="48ADD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 name="Google Shape;2526;p96">
              <a:extLst>
                <a:ext uri="{FF2B5EF4-FFF2-40B4-BE49-F238E27FC236}">
                  <a16:creationId xmlns:a16="http://schemas.microsoft.com/office/drawing/2014/main" id="{E4B7EB68-BE97-4733-B2E7-A197F124D00E}"/>
                </a:ext>
              </a:extLst>
            </p:cNvPr>
            <p:cNvSpPr/>
            <p:nvPr/>
          </p:nvSpPr>
          <p:spPr>
            <a:xfrm>
              <a:off x="12140907" y="5518555"/>
              <a:ext cx="426609" cy="426609"/>
            </a:xfrm>
            <a:custGeom>
              <a:avLst/>
              <a:gdLst/>
              <a:ahLst/>
              <a:cxnLst/>
              <a:rect l="l" t="t" r="r" b="b"/>
              <a:pathLst>
                <a:path w="426608" h="426608" extrusionOk="0">
                  <a:moveTo>
                    <a:pt x="426609" y="253299"/>
                  </a:moveTo>
                  <a:lnTo>
                    <a:pt x="426609" y="173310"/>
                  </a:lnTo>
                  <a:lnTo>
                    <a:pt x="368082" y="173310"/>
                  </a:lnTo>
                  <a:cubicBezTo>
                    <a:pt x="364287" y="158872"/>
                    <a:pt x="358545" y="145013"/>
                    <a:pt x="351021" y="132118"/>
                  </a:cubicBezTo>
                  <a:lnTo>
                    <a:pt x="392480" y="90788"/>
                  </a:lnTo>
                  <a:lnTo>
                    <a:pt x="335821" y="34130"/>
                  </a:lnTo>
                  <a:lnTo>
                    <a:pt x="294492" y="75589"/>
                  </a:lnTo>
                  <a:cubicBezTo>
                    <a:pt x="281595" y="68064"/>
                    <a:pt x="267737" y="62322"/>
                    <a:pt x="253299" y="58527"/>
                  </a:cubicBezTo>
                  <a:lnTo>
                    <a:pt x="253299" y="0"/>
                  </a:lnTo>
                  <a:lnTo>
                    <a:pt x="173310" y="0"/>
                  </a:lnTo>
                  <a:lnTo>
                    <a:pt x="173310" y="58527"/>
                  </a:lnTo>
                  <a:cubicBezTo>
                    <a:pt x="158872" y="62322"/>
                    <a:pt x="145014" y="68064"/>
                    <a:pt x="132117" y="75589"/>
                  </a:cubicBezTo>
                  <a:lnTo>
                    <a:pt x="90788" y="34130"/>
                  </a:lnTo>
                  <a:lnTo>
                    <a:pt x="34129" y="90788"/>
                  </a:lnTo>
                  <a:lnTo>
                    <a:pt x="75588" y="132118"/>
                  </a:lnTo>
                  <a:cubicBezTo>
                    <a:pt x="68064" y="145013"/>
                    <a:pt x="62322" y="158872"/>
                    <a:pt x="58527" y="173310"/>
                  </a:cubicBezTo>
                  <a:lnTo>
                    <a:pt x="0" y="173310"/>
                  </a:lnTo>
                  <a:lnTo>
                    <a:pt x="0" y="253299"/>
                  </a:lnTo>
                  <a:lnTo>
                    <a:pt x="58527" y="253299"/>
                  </a:lnTo>
                  <a:cubicBezTo>
                    <a:pt x="62322" y="267737"/>
                    <a:pt x="68064" y="281595"/>
                    <a:pt x="75588" y="294492"/>
                  </a:cubicBezTo>
                  <a:lnTo>
                    <a:pt x="34129" y="335821"/>
                  </a:lnTo>
                  <a:lnTo>
                    <a:pt x="71722" y="373282"/>
                  </a:lnTo>
                  <a:lnTo>
                    <a:pt x="90788" y="392348"/>
                  </a:lnTo>
                  <a:lnTo>
                    <a:pt x="132117" y="351021"/>
                  </a:lnTo>
                  <a:cubicBezTo>
                    <a:pt x="145014" y="358545"/>
                    <a:pt x="158872" y="364287"/>
                    <a:pt x="173310" y="368082"/>
                  </a:cubicBezTo>
                  <a:lnTo>
                    <a:pt x="173310" y="426609"/>
                  </a:lnTo>
                  <a:lnTo>
                    <a:pt x="253299" y="426609"/>
                  </a:lnTo>
                  <a:lnTo>
                    <a:pt x="253299" y="368082"/>
                  </a:lnTo>
                  <a:cubicBezTo>
                    <a:pt x="267737" y="364287"/>
                    <a:pt x="281595" y="358545"/>
                    <a:pt x="294492" y="351021"/>
                  </a:cubicBezTo>
                  <a:lnTo>
                    <a:pt x="335821" y="392348"/>
                  </a:lnTo>
                  <a:lnTo>
                    <a:pt x="392480" y="335821"/>
                  </a:lnTo>
                  <a:lnTo>
                    <a:pt x="351021" y="294492"/>
                  </a:lnTo>
                  <a:cubicBezTo>
                    <a:pt x="358545" y="281595"/>
                    <a:pt x="364287" y="267737"/>
                    <a:pt x="368082" y="253299"/>
                  </a:cubicBezTo>
                  <a:close/>
                  <a:moveTo>
                    <a:pt x="173310" y="213304"/>
                  </a:moveTo>
                  <a:cubicBezTo>
                    <a:pt x="173310" y="191217"/>
                    <a:pt x="191217" y="173310"/>
                    <a:pt x="213304" y="173310"/>
                  </a:cubicBezTo>
                  <a:cubicBezTo>
                    <a:pt x="235391" y="173310"/>
                    <a:pt x="253299" y="191217"/>
                    <a:pt x="253299" y="213304"/>
                  </a:cubicBezTo>
                  <a:cubicBezTo>
                    <a:pt x="253299" y="235391"/>
                    <a:pt x="235391" y="253299"/>
                    <a:pt x="213304" y="253299"/>
                  </a:cubicBezTo>
                  <a:cubicBezTo>
                    <a:pt x="191217" y="253299"/>
                    <a:pt x="173310" y="235391"/>
                    <a:pt x="173310" y="213304"/>
                  </a:cubicBezTo>
                  <a:close/>
                </a:path>
              </a:pathLst>
            </a:custGeom>
            <a:solidFill>
              <a:srgbClr val="FFB53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 name="Google Shape;2527;p96">
              <a:extLst>
                <a:ext uri="{FF2B5EF4-FFF2-40B4-BE49-F238E27FC236}">
                  <a16:creationId xmlns:a16="http://schemas.microsoft.com/office/drawing/2014/main" id="{C749C4E8-A246-4269-BF16-68DB631745FC}"/>
                </a:ext>
              </a:extLst>
            </p:cNvPr>
            <p:cNvSpPr/>
            <p:nvPr/>
          </p:nvSpPr>
          <p:spPr>
            <a:xfrm>
              <a:off x="12234228" y="5611876"/>
              <a:ext cx="239967" cy="239967"/>
            </a:xfrm>
            <a:custGeom>
              <a:avLst/>
              <a:gdLst/>
              <a:ahLst/>
              <a:cxnLst/>
              <a:rect l="l" t="t" r="r" b="b"/>
              <a:pathLst>
                <a:path w="239967" h="239967" extrusionOk="0">
                  <a:moveTo>
                    <a:pt x="119984" y="239967"/>
                  </a:moveTo>
                  <a:cubicBezTo>
                    <a:pt x="53716" y="239967"/>
                    <a:pt x="0" y="186251"/>
                    <a:pt x="0" y="119984"/>
                  </a:cubicBezTo>
                  <a:cubicBezTo>
                    <a:pt x="0" y="53717"/>
                    <a:pt x="53716" y="0"/>
                    <a:pt x="119984" y="0"/>
                  </a:cubicBezTo>
                  <a:cubicBezTo>
                    <a:pt x="186251" y="0"/>
                    <a:pt x="239967" y="53717"/>
                    <a:pt x="239967" y="119984"/>
                  </a:cubicBezTo>
                  <a:cubicBezTo>
                    <a:pt x="239896" y="186218"/>
                    <a:pt x="186218" y="239896"/>
                    <a:pt x="119984" y="239967"/>
                  </a:cubicBezTo>
                  <a:close/>
                  <a:moveTo>
                    <a:pt x="119984" y="26663"/>
                  </a:moveTo>
                  <a:cubicBezTo>
                    <a:pt x="68441" y="26663"/>
                    <a:pt x="26663" y="68441"/>
                    <a:pt x="26663" y="119984"/>
                  </a:cubicBezTo>
                  <a:cubicBezTo>
                    <a:pt x="26663" y="171527"/>
                    <a:pt x="68441" y="213304"/>
                    <a:pt x="119984" y="213304"/>
                  </a:cubicBezTo>
                  <a:cubicBezTo>
                    <a:pt x="171527" y="213304"/>
                    <a:pt x="213304" y="171527"/>
                    <a:pt x="213304" y="119984"/>
                  </a:cubicBezTo>
                  <a:cubicBezTo>
                    <a:pt x="213246" y="68467"/>
                    <a:pt x="171500" y="26722"/>
                    <a:pt x="119984" y="26663"/>
                  </a:cubicBezTo>
                  <a:close/>
                </a:path>
              </a:pathLst>
            </a:custGeom>
            <a:solidFill>
              <a:srgbClr val="F7A11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06" name="Google Shape;2528;p96">
            <a:extLst>
              <a:ext uri="{FF2B5EF4-FFF2-40B4-BE49-F238E27FC236}">
                <a16:creationId xmlns:a16="http://schemas.microsoft.com/office/drawing/2014/main" id="{4C9FFEC4-C935-4D0B-A581-332736FBDC8F}"/>
              </a:ext>
            </a:extLst>
          </p:cNvPr>
          <p:cNvGrpSpPr/>
          <p:nvPr/>
        </p:nvGrpSpPr>
        <p:grpSpPr>
          <a:xfrm>
            <a:off x="7762720" y="3687459"/>
            <a:ext cx="823843" cy="823843"/>
            <a:chOff x="5630280" y="3639020"/>
            <a:chExt cx="906227" cy="906227"/>
          </a:xfrm>
        </p:grpSpPr>
        <p:pic>
          <p:nvPicPr>
            <p:cNvPr id="107" name="Google Shape;2529;p96">
              <a:extLst>
                <a:ext uri="{FF2B5EF4-FFF2-40B4-BE49-F238E27FC236}">
                  <a16:creationId xmlns:a16="http://schemas.microsoft.com/office/drawing/2014/main" id="{A555791F-379A-4576-9209-0C571BA30556}"/>
                </a:ext>
              </a:extLst>
            </p:cNvPr>
            <p:cNvPicPr preferRelativeResize="0"/>
            <p:nvPr/>
          </p:nvPicPr>
          <p:blipFill rotWithShape="1">
            <a:blip r:embed="rId6">
              <a:alphaModFix/>
            </a:blip>
            <a:srcRect/>
            <a:stretch/>
          </p:blipFill>
          <p:spPr>
            <a:xfrm>
              <a:off x="5630280" y="3639020"/>
              <a:ext cx="906227" cy="906227"/>
            </a:xfrm>
            <a:prstGeom prst="rect">
              <a:avLst/>
            </a:prstGeom>
            <a:noFill/>
            <a:ln>
              <a:noFill/>
            </a:ln>
          </p:spPr>
        </p:pic>
        <p:pic>
          <p:nvPicPr>
            <p:cNvPr id="108" name="Google Shape;2530;p96">
              <a:extLst>
                <a:ext uri="{FF2B5EF4-FFF2-40B4-BE49-F238E27FC236}">
                  <a16:creationId xmlns:a16="http://schemas.microsoft.com/office/drawing/2014/main" id="{F04748B3-63B4-4C42-B437-26D3D2595D39}"/>
                </a:ext>
              </a:extLst>
            </p:cNvPr>
            <p:cNvPicPr preferRelativeResize="0"/>
            <p:nvPr/>
          </p:nvPicPr>
          <p:blipFill rotWithShape="1">
            <a:blip r:embed="rId7">
              <a:alphaModFix/>
            </a:blip>
            <a:srcRect/>
            <a:stretch/>
          </p:blipFill>
          <p:spPr>
            <a:xfrm>
              <a:off x="5918977" y="3888985"/>
              <a:ext cx="319371" cy="319371"/>
            </a:xfrm>
            <a:prstGeom prst="rect">
              <a:avLst/>
            </a:prstGeom>
            <a:noFill/>
            <a:ln>
              <a:noFill/>
            </a:ln>
          </p:spPr>
        </p:pic>
      </p:grpSp>
      <p:sp>
        <p:nvSpPr>
          <p:cNvPr id="109" name="Google Shape;2531;p96">
            <a:extLst>
              <a:ext uri="{FF2B5EF4-FFF2-40B4-BE49-F238E27FC236}">
                <a16:creationId xmlns:a16="http://schemas.microsoft.com/office/drawing/2014/main" id="{7D6E21A2-EA56-41EE-A8A5-6DD81438363B}"/>
              </a:ext>
            </a:extLst>
          </p:cNvPr>
          <p:cNvSpPr/>
          <p:nvPr/>
        </p:nvSpPr>
        <p:spPr>
          <a:xfrm rot="2521188">
            <a:off x="4577140" y="4766211"/>
            <a:ext cx="978408" cy="484632"/>
          </a:xfrm>
          <a:prstGeom prst="rightArrow">
            <a:avLst>
              <a:gd name="adj1" fmla="val 50000"/>
              <a:gd name="adj2" fmla="val 50000"/>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2532;p96">
            <a:extLst>
              <a:ext uri="{FF2B5EF4-FFF2-40B4-BE49-F238E27FC236}">
                <a16:creationId xmlns:a16="http://schemas.microsoft.com/office/drawing/2014/main" id="{72846FF8-92A6-48CA-A4C6-E0E3E94E26AB}"/>
              </a:ext>
            </a:extLst>
          </p:cNvPr>
          <p:cNvSpPr/>
          <p:nvPr/>
        </p:nvSpPr>
        <p:spPr>
          <a:xfrm rot="2521188">
            <a:off x="8844640" y="4737599"/>
            <a:ext cx="978408" cy="484632"/>
          </a:xfrm>
          <a:prstGeom prst="rightArrow">
            <a:avLst>
              <a:gd name="adj1" fmla="val 50000"/>
              <a:gd name="adj2" fmla="val 50000"/>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2534;p96">
            <a:extLst>
              <a:ext uri="{FF2B5EF4-FFF2-40B4-BE49-F238E27FC236}">
                <a16:creationId xmlns:a16="http://schemas.microsoft.com/office/drawing/2014/main" id="{9CFA9F14-7B9B-48DA-B6AB-84824D8F3634}"/>
              </a:ext>
            </a:extLst>
          </p:cNvPr>
          <p:cNvSpPr/>
          <p:nvPr/>
        </p:nvSpPr>
        <p:spPr>
          <a:xfrm rot="-2073851">
            <a:off x="6654880" y="4753945"/>
            <a:ext cx="978408" cy="484632"/>
          </a:xfrm>
          <a:prstGeom prst="rightArrow">
            <a:avLst>
              <a:gd name="adj1" fmla="val 50000"/>
              <a:gd name="adj2" fmla="val 50000"/>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2535;p96">
            <a:extLst>
              <a:ext uri="{FF2B5EF4-FFF2-40B4-BE49-F238E27FC236}">
                <a16:creationId xmlns:a16="http://schemas.microsoft.com/office/drawing/2014/main" id="{9E1F78DD-5013-47C6-A58A-B3E1B4D0B79A}"/>
              </a:ext>
            </a:extLst>
          </p:cNvPr>
          <p:cNvSpPr/>
          <p:nvPr/>
        </p:nvSpPr>
        <p:spPr>
          <a:xfrm rot="-2073851">
            <a:off x="10711013" y="4795232"/>
            <a:ext cx="978408" cy="484632"/>
          </a:xfrm>
          <a:prstGeom prst="rightArrow">
            <a:avLst>
              <a:gd name="adj1" fmla="val 50000"/>
              <a:gd name="adj2" fmla="val 50000"/>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2537;p96">
            <a:extLst>
              <a:ext uri="{FF2B5EF4-FFF2-40B4-BE49-F238E27FC236}">
                <a16:creationId xmlns:a16="http://schemas.microsoft.com/office/drawing/2014/main" id="{EFF8533E-0EB8-436E-B957-2B807A5F23D6}"/>
              </a:ext>
            </a:extLst>
          </p:cNvPr>
          <p:cNvSpPr txBox="1"/>
          <p:nvPr/>
        </p:nvSpPr>
        <p:spPr>
          <a:xfrm>
            <a:off x="2756195" y="2186766"/>
            <a:ext cx="2654125" cy="10063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Identify the assets or resources</a:t>
            </a:r>
          </a:p>
        </p:txBody>
      </p:sp>
      <p:sp>
        <p:nvSpPr>
          <p:cNvPr id="114" name="Google Shape;2538;p96">
            <a:extLst>
              <a:ext uri="{FF2B5EF4-FFF2-40B4-BE49-F238E27FC236}">
                <a16:creationId xmlns:a16="http://schemas.microsoft.com/office/drawing/2014/main" id="{6A2900EE-FEC1-41EC-8F21-E6C1FFCA1CA9}"/>
              </a:ext>
            </a:extLst>
          </p:cNvPr>
          <p:cNvSpPr txBox="1"/>
          <p:nvPr/>
        </p:nvSpPr>
        <p:spPr>
          <a:xfrm>
            <a:off x="4442913" y="6845689"/>
            <a:ext cx="3382438" cy="10063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Assign a quantifiable level of importance to the identified resources</a:t>
            </a:r>
          </a:p>
        </p:txBody>
      </p:sp>
      <p:sp>
        <p:nvSpPr>
          <p:cNvPr id="115" name="Google Shape;2539;p96">
            <a:extLst>
              <a:ext uri="{FF2B5EF4-FFF2-40B4-BE49-F238E27FC236}">
                <a16:creationId xmlns:a16="http://schemas.microsoft.com/office/drawing/2014/main" id="{4680C998-0602-4790-A3E8-F14108D2C7B6}"/>
              </a:ext>
            </a:extLst>
          </p:cNvPr>
          <p:cNvSpPr txBox="1"/>
          <p:nvPr/>
        </p:nvSpPr>
        <p:spPr>
          <a:xfrm>
            <a:off x="6640861" y="2137997"/>
            <a:ext cx="3068500" cy="10063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Identify vulnerabilities or potential threats to each resource</a:t>
            </a:r>
          </a:p>
        </p:txBody>
      </p:sp>
      <p:sp>
        <p:nvSpPr>
          <p:cNvPr id="116" name="Google Shape;2540;p96">
            <a:extLst>
              <a:ext uri="{FF2B5EF4-FFF2-40B4-BE49-F238E27FC236}">
                <a16:creationId xmlns:a16="http://schemas.microsoft.com/office/drawing/2014/main" id="{EA317610-1B88-4FBC-86F0-168C6F1DD557}"/>
              </a:ext>
            </a:extLst>
          </p:cNvPr>
          <p:cNvSpPr txBox="1"/>
          <p:nvPr/>
        </p:nvSpPr>
        <p:spPr>
          <a:xfrm>
            <a:off x="7967279" y="6894051"/>
            <a:ext cx="4429639" cy="1311088"/>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Develop a strategy to mitigate or eliminate the most serious vulnerabilities </a:t>
            </a:r>
            <a:r>
              <a:rPr lang="en-US" sz="2200">
                <a:solidFill>
                  <a:srgbClr val="3F3F3F"/>
                </a:solidFill>
                <a:latin typeface="Open Sans"/>
                <a:ea typeface="Open Sans"/>
                <a:cs typeface="Open Sans"/>
                <a:sym typeface="Open Sans"/>
              </a:rPr>
              <a:t>in</a:t>
            </a:r>
            <a:r>
              <a:rPr lang="en-US" sz="2200" i="0" u="none" strike="noStrike" cap="none">
                <a:solidFill>
                  <a:srgbClr val="3F3F3F"/>
                </a:solidFill>
                <a:latin typeface="Open Sans"/>
                <a:ea typeface="Open Sans"/>
                <a:cs typeface="Open Sans"/>
                <a:sym typeface="Open Sans"/>
              </a:rPr>
              <a:t> the most valuable resources</a:t>
            </a:r>
          </a:p>
        </p:txBody>
      </p:sp>
      <p:sp>
        <p:nvSpPr>
          <p:cNvPr id="117" name="Google Shape;2541;p96">
            <a:extLst>
              <a:ext uri="{FF2B5EF4-FFF2-40B4-BE49-F238E27FC236}">
                <a16:creationId xmlns:a16="http://schemas.microsoft.com/office/drawing/2014/main" id="{3C936E99-CBA9-45CA-BA1E-DD87F43BC5DE}"/>
              </a:ext>
            </a:extLst>
          </p:cNvPr>
          <p:cNvSpPr txBox="1"/>
          <p:nvPr/>
        </p:nvSpPr>
        <p:spPr>
          <a:xfrm>
            <a:off x="9920737" y="2150186"/>
            <a:ext cx="4433524" cy="10063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Define and implement ways to minimize the consequences if an attack occurs</a:t>
            </a:r>
          </a:p>
        </p:txBody>
      </p:sp>
      <p:pic>
        <p:nvPicPr>
          <p:cNvPr id="118" name="Google Shape;2501;p96">
            <a:extLst>
              <a:ext uri="{FF2B5EF4-FFF2-40B4-BE49-F238E27FC236}">
                <a16:creationId xmlns:a16="http://schemas.microsoft.com/office/drawing/2014/main" id="{4E0F3E34-16A3-4083-984B-15B9D709426A}"/>
              </a:ext>
            </a:extLst>
          </p:cNvPr>
          <p:cNvPicPr preferRelativeResize="0"/>
          <p:nvPr/>
        </p:nvPicPr>
        <p:blipFill rotWithShape="1">
          <a:blip r:embed="rId8">
            <a:alphaModFix/>
          </a:blip>
          <a:srcRect/>
          <a:stretch/>
        </p:blipFill>
        <p:spPr>
          <a:xfrm>
            <a:off x="3930826" y="3565332"/>
            <a:ext cx="364368" cy="364368"/>
          </a:xfrm>
          <a:prstGeom prst="rect">
            <a:avLst/>
          </a:prstGeom>
          <a:noFill/>
          <a:ln>
            <a:noFill/>
          </a:ln>
        </p:spPr>
      </p:pic>
      <p:sp>
        <p:nvSpPr>
          <p:cNvPr id="119" name="Oval 118">
            <a:extLst>
              <a:ext uri="{FF2B5EF4-FFF2-40B4-BE49-F238E27FC236}">
                <a16:creationId xmlns:a16="http://schemas.microsoft.com/office/drawing/2014/main" id="{19DE8B00-BEA1-4A57-AB3C-2B2E8E2D088B}"/>
              </a:ext>
            </a:extLst>
          </p:cNvPr>
          <p:cNvSpPr/>
          <p:nvPr/>
        </p:nvSpPr>
        <p:spPr>
          <a:xfrm>
            <a:off x="3919938" y="3145897"/>
            <a:ext cx="391709" cy="391709"/>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120" name="Oval 119">
            <a:extLst>
              <a:ext uri="{FF2B5EF4-FFF2-40B4-BE49-F238E27FC236}">
                <a16:creationId xmlns:a16="http://schemas.microsoft.com/office/drawing/2014/main" id="{64A90237-677F-4E7D-BF2D-829039FA1C2A}"/>
              </a:ext>
            </a:extLst>
          </p:cNvPr>
          <p:cNvSpPr/>
          <p:nvPr/>
        </p:nvSpPr>
        <p:spPr>
          <a:xfrm>
            <a:off x="5925022" y="6419548"/>
            <a:ext cx="391709" cy="391709"/>
          </a:xfrm>
          <a:prstGeom prst="ellipse">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121" name="Oval 120">
            <a:extLst>
              <a:ext uri="{FF2B5EF4-FFF2-40B4-BE49-F238E27FC236}">
                <a16:creationId xmlns:a16="http://schemas.microsoft.com/office/drawing/2014/main" id="{1206C84D-0467-4F2D-9EC9-214FA6113EF6}"/>
              </a:ext>
            </a:extLst>
          </p:cNvPr>
          <p:cNvSpPr/>
          <p:nvPr/>
        </p:nvSpPr>
        <p:spPr>
          <a:xfrm>
            <a:off x="8000479" y="3207774"/>
            <a:ext cx="391709" cy="391709"/>
          </a:xfrm>
          <a:prstGeom prst="ellipse">
            <a:avLst/>
          </a:prstGeom>
          <a:solidFill>
            <a:schemeClr val="accent1">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22" name="Oval 121">
            <a:extLst>
              <a:ext uri="{FF2B5EF4-FFF2-40B4-BE49-F238E27FC236}">
                <a16:creationId xmlns:a16="http://schemas.microsoft.com/office/drawing/2014/main" id="{DBCDB73B-3799-4BA0-8E23-CFF68B3E9187}"/>
              </a:ext>
            </a:extLst>
          </p:cNvPr>
          <p:cNvSpPr/>
          <p:nvPr/>
        </p:nvSpPr>
        <p:spPr>
          <a:xfrm>
            <a:off x="9995938" y="6416841"/>
            <a:ext cx="391709" cy="39170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123" name="Oval 122">
            <a:extLst>
              <a:ext uri="{FF2B5EF4-FFF2-40B4-BE49-F238E27FC236}">
                <a16:creationId xmlns:a16="http://schemas.microsoft.com/office/drawing/2014/main" id="{A1327519-5BC4-4353-B5FE-74F53C77F21C}"/>
              </a:ext>
            </a:extLst>
          </p:cNvPr>
          <p:cNvSpPr/>
          <p:nvPr/>
        </p:nvSpPr>
        <p:spPr>
          <a:xfrm>
            <a:off x="12014207" y="3215712"/>
            <a:ext cx="391709" cy="391709"/>
          </a:xfrm>
          <a:prstGeom prst="ellipse">
            <a:avLst/>
          </a:prstGeom>
          <a:solidFill>
            <a:schemeClr val="accent5">
              <a:lumMod val="20000"/>
              <a:lumOff val="80000"/>
            </a:schemeClr>
          </a:solidFill>
          <a:ln>
            <a:solidFill>
              <a:srgbClr val="637F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5</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94"/>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Types of Vulnerability Assessments</a:t>
            </a:r>
            <a:endParaRPr/>
          </a:p>
        </p:txBody>
      </p:sp>
      <p:pic>
        <p:nvPicPr>
          <p:cNvPr id="345" name="Google Shape;345;p94"/>
          <p:cNvPicPr preferRelativeResize="0"/>
          <p:nvPr/>
        </p:nvPicPr>
        <p:blipFill rotWithShape="1">
          <a:blip r:embed="rId3">
            <a:alphaModFix/>
          </a:blip>
          <a:srcRect/>
          <a:stretch/>
        </p:blipFill>
        <p:spPr>
          <a:xfrm>
            <a:off x="3520171" y="865024"/>
            <a:ext cx="9215659" cy="365760"/>
          </a:xfrm>
          <a:prstGeom prst="rect">
            <a:avLst/>
          </a:prstGeom>
          <a:noFill/>
          <a:ln>
            <a:noFill/>
          </a:ln>
        </p:spPr>
      </p:pic>
      <p:sp>
        <p:nvSpPr>
          <p:cNvPr id="346" name="Google Shape;346;p94"/>
          <p:cNvSpPr/>
          <p:nvPr/>
        </p:nvSpPr>
        <p:spPr>
          <a:xfrm>
            <a:off x="3855299" y="2302895"/>
            <a:ext cx="11034689" cy="1648169"/>
          </a:xfrm>
          <a:prstGeom prst="roundRect">
            <a:avLst>
              <a:gd name="adj" fmla="val 4899"/>
            </a:avLst>
          </a:prstGeom>
          <a:noFill/>
          <a:ln w="12700" cap="flat" cmpd="sng">
            <a:solidFill>
              <a:schemeClr val="accent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347" name="Google Shape;347;p94"/>
          <p:cNvSpPr txBox="1"/>
          <p:nvPr/>
        </p:nvSpPr>
        <p:spPr>
          <a:xfrm>
            <a:off x="4068040" y="2694919"/>
            <a:ext cx="10676513" cy="864120"/>
          </a:xfrm>
          <a:prstGeom prst="rect">
            <a:avLst/>
          </a:prstGeom>
          <a:noFill/>
          <a:ln>
            <a:noFill/>
          </a:ln>
        </p:spPr>
        <p:txBody>
          <a:bodyPr spcFirstLastPara="1" wrap="square" lIns="45675" tIns="45675" rIns="45675" bIns="45675" anchor="ctr" anchorCtr="0">
            <a:spAutoFit/>
          </a:bodyPr>
          <a:lstStyle/>
          <a:p>
            <a:pPr marL="431800" marR="0" lvl="0" indent="-342900" algn="l" rtl="0">
              <a:lnSpc>
                <a:spcPct val="114000"/>
              </a:lnSpc>
              <a:spcBef>
                <a:spcPts val="0"/>
              </a:spcBef>
              <a:spcAft>
                <a:spcPts val="0"/>
              </a:spcAft>
              <a:buClr>
                <a:srgbClr val="3F3F3F"/>
              </a:buClr>
              <a:buSzPts val="22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Identify vulnerabilities in standard employee practices and demonstrate social engineering attacks</a:t>
            </a:r>
          </a:p>
        </p:txBody>
      </p:sp>
      <p:sp>
        <p:nvSpPr>
          <p:cNvPr id="348" name="Google Shape;348;p94"/>
          <p:cNvSpPr/>
          <p:nvPr/>
        </p:nvSpPr>
        <p:spPr>
          <a:xfrm>
            <a:off x="3855299" y="4291632"/>
            <a:ext cx="11034689" cy="1648170"/>
          </a:xfrm>
          <a:prstGeom prst="roundRect">
            <a:avLst>
              <a:gd name="adj" fmla="val 5739"/>
            </a:avLst>
          </a:prstGeom>
          <a:noFill/>
          <a:ln w="12700" cap="flat" cmpd="sng">
            <a:solidFill>
              <a:srgbClr val="61B4D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349" name="Google Shape;349;p94"/>
          <p:cNvSpPr txBox="1"/>
          <p:nvPr/>
        </p:nvSpPr>
        <p:spPr>
          <a:xfrm>
            <a:off x="4068040" y="4664450"/>
            <a:ext cx="10543500" cy="864120"/>
          </a:xfrm>
          <a:prstGeom prst="rect">
            <a:avLst/>
          </a:prstGeom>
          <a:noFill/>
          <a:ln>
            <a:noFill/>
          </a:ln>
        </p:spPr>
        <p:txBody>
          <a:bodyPr spcFirstLastPara="1" wrap="square" lIns="45675" tIns="45675" rIns="45675" bIns="45675" anchor="ctr" anchorCtr="0">
            <a:spAutoFit/>
          </a:bodyPr>
          <a:lstStyle/>
          <a:p>
            <a:pPr marL="431800" marR="0" lvl="0" indent="-342900" algn="l" rtl="0">
              <a:lnSpc>
                <a:spcPct val="114000"/>
              </a:lnSpc>
              <a:spcBef>
                <a:spcPts val="0"/>
              </a:spcBef>
              <a:spcAft>
                <a:spcPts val="0"/>
              </a:spcAft>
              <a:buClr>
                <a:srgbClr val="3F3F3F"/>
              </a:buClr>
              <a:buSzPts val="22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Review facility and perimeter protection mechanisms</a:t>
            </a:r>
            <a:endParaRPr sz="2200" b="0" i="0" u="none" strike="noStrike" cap="none">
              <a:solidFill>
                <a:srgbClr val="3F3F3F"/>
              </a:solidFill>
              <a:latin typeface="Open Sans"/>
              <a:ea typeface="Open Sans"/>
              <a:cs typeface="Open Sans"/>
              <a:sym typeface="Open Sans"/>
            </a:endParaRPr>
          </a:p>
          <a:p>
            <a:pPr marL="431800" marR="0" lvl="0" indent="-342900" algn="l" rtl="0">
              <a:lnSpc>
                <a:spcPct val="114000"/>
              </a:lnSpc>
              <a:spcBef>
                <a:spcPts val="0"/>
              </a:spcBef>
              <a:spcAft>
                <a:spcPts val="0"/>
              </a:spcAft>
              <a:buClr>
                <a:srgbClr val="3F3F3F"/>
              </a:buClr>
              <a:buSzPts val="22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Perform physical security vulnerability assessments</a:t>
            </a:r>
            <a:endParaRPr sz="2200" b="0" i="0" u="none" strike="noStrike" cap="none">
              <a:solidFill>
                <a:srgbClr val="3F3F3F"/>
              </a:solidFill>
              <a:latin typeface="Open Sans"/>
              <a:ea typeface="Open Sans"/>
              <a:cs typeface="Open Sans"/>
              <a:sym typeface="Open Sans"/>
            </a:endParaRPr>
          </a:p>
        </p:txBody>
      </p:sp>
      <p:sp>
        <p:nvSpPr>
          <p:cNvPr id="350" name="Google Shape;350;p94"/>
          <p:cNvSpPr/>
          <p:nvPr/>
        </p:nvSpPr>
        <p:spPr>
          <a:xfrm>
            <a:off x="3855299" y="6321934"/>
            <a:ext cx="11034689" cy="1648169"/>
          </a:xfrm>
          <a:prstGeom prst="roundRect">
            <a:avLst>
              <a:gd name="adj" fmla="val 7420"/>
            </a:avLst>
          </a:prstGeom>
          <a:noFill/>
          <a:ln w="12700" cap="flat" cmpd="sng">
            <a:solidFill>
              <a:srgbClr val="039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351" name="Google Shape;351;p94"/>
          <p:cNvSpPr txBox="1"/>
          <p:nvPr/>
        </p:nvSpPr>
        <p:spPr>
          <a:xfrm>
            <a:off x="4068040" y="6299018"/>
            <a:ext cx="10633200" cy="1635998"/>
          </a:xfrm>
          <a:prstGeom prst="rect">
            <a:avLst/>
          </a:prstGeom>
          <a:noFill/>
          <a:ln>
            <a:noFill/>
          </a:ln>
        </p:spPr>
        <p:txBody>
          <a:bodyPr spcFirstLastPara="1" wrap="square" lIns="45675" tIns="45675" rIns="45675" bIns="45675" anchor="ctr" anchorCtr="0">
            <a:spAutoFit/>
          </a:bodyPr>
          <a:lstStyle/>
          <a:p>
            <a:pPr marL="431800" marR="0" lvl="0" indent="-342900" algn="l" rtl="0">
              <a:lnSpc>
                <a:spcPct val="114000"/>
              </a:lnSpc>
              <a:spcBef>
                <a:spcPts val="0"/>
              </a:spcBef>
              <a:spcAft>
                <a:spcPts val="0"/>
              </a:spcAft>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Assess the system using the following methods:</a:t>
            </a:r>
            <a:endParaRPr sz="2200" b="0" i="0" u="none" strike="noStrike" cap="none">
              <a:solidFill>
                <a:srgbClr val="3F3F3F"/>
              </a:solidFill>
              <a:latin typeface="Open Sans"/>
              <a:ea typeface="Open Sans"/>
              <a:cs typeface="Open Sans"/>
              <a:sym typeface="Open Sans"/>
            </a:endParaRPr>
          </a:p>
          <a:p>
            <a:pPr marL="914400" marR="0" lvl="1" indent="-368300" algn="l" rtl="0">
              <a:lnSpc>
                <a:spcPct val="114000"/>
              </a:lnSpc>
              <a:spcBef>
                <a:spcPts val="0"/>
              </a:spcBef>
              <a:spcAft>
                <a:spcPts val="0"/>
              </a:spcAft>
              <a:buClr>
                <a:srgbClr val="3F3F3F"/>
              </a:buClr>
              <a:buSzPct val="50000"/>
              <a:buFont typeface="Courier New" panose="02070309020205020404" pitchFamily="49" charset="0"/>
              <a:buChar char="o"/>
            </a:pPr>
            <a:r>
              <a:rPr lang="en-US" sz="2200" b="0" i="0" u="none" strike="noStrike" cap="none">
                <a:solidFill>
                  <a:srgbClr val="3F3F3F"/>
                </a:solidFill>
                <a:latin typeface="Open Sans"/>
                <a:ea typeface="Open Sans"/>
                <a:cs typeface="Open Sans"/>
                <a:sym typeface="Open Sans"/>
              </a:rPr>
              <a:t>Network discovery scan</a:t>
            </a:r>
            <a:endParaRPr sz="2200" b="0" i="0" u="none" strike="noStrike" cap="none">
              <a:solidFill>
                <a:srgbClr val="3F3F3F"/>
              </a:solidFill>
              <a:latin typeface="Open Sans"/>
              <a:ea typeface="Open Sans"/>
              <a:cs typeface="Open Sans"/>
              <a:sym typeface="Open Sans"/>
            </a:endParaRPr>
          </a:p>
          <a:p>
            <a:pPr marL="914400" marR="0" lvl="1" indent="-368300" algn="l" rtl="0">
              <a:lnSpc>
                <a:spcPct val="114000"/>
              </a:lnSpc>
              <a:spcBef>
                <a:spcPts val="0"/>
              </a:spcBef>
              <a:spcAft>
                <a:spcPts val="0"/>
              </a:spcAft>
              <a:buClr>
                <a:srgbClr val="3F3F3F"/>
              </a:buClr>
              <a:buSzPct val="50000"/>
              <a:buFont typeface="Courier New" panose="02070309020205020404" pitchFamily="49" charset="0"/>
              <a:buChar char="o"/>
            </a:pPr>
            <a:r>
              <a:rPr lang="en-US" sz="2200" b="0" i="0" u="none" strike="noStrike" cap="none">
                <a:solidFill>
                  <a:srgbClr val="3F3F3F"/>
                </a:solidFill>
                <a:latin typeface="Open Sans"/>
                <a:ea typeface="Open Sans"/>
                <a:cs typeface="Open Sans"/>
                <a:sym typeface="Open Sans"/>
              </a:rPr>
              <a:t>Network vulnerability assessment</a:t>
            </a:r>
            <a:endParaRPr sz="2200" b="0" i="0" u="none" strike="noStrike" cap="none">
              <a:solidFill>
                <a:srgbClr val="3F3F3F"/>
              </a:solidFill>
              <a:latin typeface="Open Sans"/>
              <a:ea typeface="Open Sans"/>
              <a:cs typeface="Open Sans"/>
              <a:sym typeface="Open Sans"/>
            </a:endParaRPr>
          </a:p>
          <a:p>
            <a:pPr marL="914400" marR="0" lvl="1" indent="-368300" algn="l" rtl="0">
              <a:lnSpc>
                <a:spcPct val="114000"/>
              </a:lnSpc>
              <a:spcBef>
                <a:spcPts val="0"/>
              </a:spcBef>
              <a:spcAft>
                <a:spcPts val="0"/>
              </a:spcAft>
              <a:buClr>
                <a:srgbClr val="3F3F3F"/>
              </a:buClr>
              <a:buSzPct val="50000"/>
              <a:buFont typeface="Courier New" panose="02070309020205020404" pitchFamily="49" charset="0"/>
              <a:buChar char="o"/>
            </a:pPr>
            <a:r>
              <a:rPr lang="en-US" sz="2200" b="0" i="0" u="none" strike="noStrike" cap="none">
                <a:solidFill>
                  <a:srgbClr val="3F3F3F"/>
                </a:solidFill>
                <a:latin typeface="Open Sans"/>
                <a:ea typeface="Open Sans"/>
                <a:cs typeface="Open Sans"/>
                <a:sym typeface="Open Sans"/>
              </a:rPr>
              <a:t>Web application vulnerability scan</a:t>
            </a:r>
            <a:endParaRPr sz="2200" b="0" i="0" u="none" strike="noStrike" cap="none">
              <a:solidFill>
                <a:srgbClr val="3F3F3F"/>
              </a:solidFill>
              <a:latin typeface="Open Sans"/>
              <a:ea typeface="Open Sans"/>
              <a:cs typeface="Open Sans"/>
              <a:sym typeface="Open Sans"/>
            </a:endParaRPr>
          </a:p>
        </p:txBody>
      </p:sp>
      <p:sp>
        <p:nvSpPr>
          <p:cNvPr id="352" name="Google Shape;352;p94"/>
          <p:cNvSpPr/>
          <p:nvPr/>
        </p:nvSpPr>
        <p:spPr>
          <a:xfrm>
            <a:off x="3593826" y="2978591"/>
            <a:ext cx="430997" cy="286341"/>
          </a:xfrm>
          <a:prstGeom prst="rightArrow">
            <a:avLst>
              <a:gd name="adj1" fmla="val 50000"/>
              <a:gd name="adj2" fmla="val 50000"/>
            </a:avLst>
          </a:prstGeom>
          <a:solidFill>
            <a:srgbClr val="ED7D31"/>
          </a:solid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 name="Google Shape;353;p94"/>
          <p:cNvSpPr/>
          <p:nvPr/>
        </p:nvSpPr>
        <p:spPr>
          <a:xfrm>
            <a:off x="3593825" y="4958268"/>
            <a:ext cx="430997" cy="286341"/>
          </a:xfrm>
          <a:prstGeom prst="rightArrow">
            <a:avLst>
              <a:gd name="adj1" fmla="val 50000"/>
              <a:gd name="adj2" fmla="val 50000"/>
            </a:avLst>
          </a:prstGeom>
          <a:solidFill>
            <a:srgbClr val="61B4DF"/>
          </a:solidFill>
          <a:ln w="25400" cap="flat" cmpd="sng">
            <a:solidFill>
              <a:srgbClr val="61B4D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4" name="Google Shape;354;p94"/>
          <p:cNvSpPr/>
          <p:nvPr/>
        </p:nvSpPr>
        <p:spPr>
          <a:xfrm>
            <a:off x="3593824" y="7002846"/>
            <a:ext cx="430997" cy="286341"/>
          </a:xfrm>
          <a:prstGeom prst="rightArrow">
            <a:avLst>
              <a:gd name="adj1" fmla="val 50000"/>
              <a:gd name="adj2" fmla="val 50000"/>
            </a:avLst>
          </a:prstGeom>
          <a:solidFill>
            <a:srgbClr val="039581"/>
          </a:solidFill>
          <a:ln w="25400" cap="flat" cmpd="sng">
            <a:solidFill>
              <a:srgbClr val="0395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 name="Google Shape;355;p94"/>
          <p:cNvSpPr/>
          <p:nvPr/>
        </p:nvSpPr>
        <p:spPr>
          <a:xfrm>
            <a:off x="1342394" y="2288617"/>
            <a:ext cx="2324584" cy="1662447"/>
          </a:xfrm>
          <a:prstGeom prst="roundRect">
            <a:avLst>
              <a:gd name="adj" fmla="val 7954"/>
            </a:avLst>
          </a:prstGeom>
          <a:solidFill>
            <a:srgbClr val="FBE4D4"/>
          </a:solidFill>
          <a:ln w="12700" cap="flat" cmpd="sng">
            <a:solidFill>
              <a:srgbClr val="ED7D3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Personnel </a:t>
            </a:r>
            <a:r>
              <a:rPr lang="en-US" sz="2200" b="1">
                <a:solidFill>
                  <a:srgbClr val="3F3F3F"/>
                </a:solidFill>
                <a:latin typeface="Open Sans"/>
                <a:ea typeface="Open Sans"/>
                <a:cs typeface="Open Sans"/>
                <a:sym typeface="Open Sans"/>
              </a:rPr>
              <a:t>t</a:t>
            </a:r>
            <a:r>
              <a:rPr lang="en-US" sz="2200" b="1" i="0" u="none" strike="noStrike" cap="none">
                <a:solidFill>
                  <a:srgbClr val="3F3F3F"/>
                </a:solidFill>
                <a:latin typeface="Open Sans"/>
                <a:ea typeface="Open Sans"/>
                <a:cs typeface="Open Sans"/>
                <a:sym typeface="Open Sans"/>
              </a:rPr>
              <a:t>esting</a:t>
            </a:r>
            <a:endParaRPr sz="2200" b="1" i="0" u="none" strike="noStrike" cap="none">
              <a:solidFill>
                <a:srgbClr val="3F3F3F"/>
              </a:solidFill>
              <a:latin typeface="Open Sans"/>
              <a:ea typeface="Open Sans"/>
              <a:cs typeface="Open Sans"/>
              <a:sym typeface="Open Sans"/>
            </a:endParaRPr>
          </a:p>
        </p:txBody>
      </p:sp>
      <p:sp>
        <p:nvSpPr>
          <p:cNvPr id="356" name="Google Shape;356;p94"/>
          <p:cNvSpPr/>
          <p:nvPr/>
        </p:nvSpPr>
        <p:spPr>
          <a:xfrm>
            <a:off x="1342391" y="4277354"/>
            <a:ext cx="2324587" cy="1648170"/>
          </a:xfrm>
          <a:prstGeom prst="roundRect">
            <a:avLst>
              <a:gd name="adj" fmla="val 7329"/>
            </a:avLst>
          </a:prstGeom>
          <a:solidFill>
            <a:srgbClr val="BBD6EE"/>
          </a:solidFill>
          <a:ln w="12700" cap="flat" cmpd="sng">
            <a:solidFill>
              <a:srgbClr val="61B4D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Physical </a:t>
            </a:r>
            <a:r>
              <a:rPr lang="en-US" sz="2200" b="1">
                <a:solidFill>
                  <a:srgbClr val="3F3F3F"/>
                </a:solidFill>
                <a:latin typeface="Open Sans"/>
                <a:ea typeface="Open Sans"/>
                <a:cs typeface="Open Sans"/>
                <a:sym typeface="Open Sans"/>
              </a:rPr>
              <a:t>t</a:t>
            </a:r>
            <a:r>
              <a:rPr lang="en-US" sz="2200" b="1" i="0" u="none" strike="noStrike" cap="none">
                <a:solidFill>
                  <a:srgbClr val="3F3F3F"/>
                </a:solidFill>
                <a:latin typeface="Open Sans"/>
                <a:ea typeface="Open Sans"/>
                <a:cs typeface="Open Sans"/>
                <a:sym typeface="Open Sans"/>
              </a:rPr>
              <a:t>esting</a:t>
            </a:r>
            <a:endParaRPr sz="2200" b="1" i="0" u="none" strike="noStrike" cap="none">
              <a:solidFill>
                <a:srgbClr val="3F3F3F"/>
              </a:solidFill>
              <a:latin typeface="Open Sans"/>
              <a:ea typeface="Open Sans"/>
              <a:cs typeface="Open Sans"/>
              <a:sym typeface="Open Sans"/>
            </a:endParaRPr>
          </a:p>
        </p:txBody>
      </p:sp>
      <p:sp>
        <p:nvSpPr>
          <p:cNvPr id="357" name="Google Shape;357;p94"/>
          <p:cNvSpPr/>
          <p:nvPr/>
        </p:nvSpPr>
        <p:spPr>
          <a:xfrm>
            <a:off x="1342389" y="6307656"/>
            <a:ext cx="2324589" cy="1662448"/>
          </a:xfrm>
          <a:prstGeom prst="roundRect">
            <a:avLst>
              <a:gd name="adj" fmla="val 6864"/>
            </a:avLst>
          </a:prstGeom>
          <a:solidFill>
            <a:srgbClr val="E1EFD8"/>
          </a:solidFill>
          <a:ln w="12700" cap="flat" cmpd="sng">
            <a:solidFill>
              <a:srgbClr val="039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System and </a:t>
            </a:r>
            <a:r>
              <a:rPr lang="en-US" sz="2200" b="1">
                <a:solidFill>
                  <a:srgbClr val="3F3F3F"/>
                </a:solidFill>
                <a:latin typeface="Open Sans"/>
                <a:ea typeface="Open Sans"/>
                <a:cs typeface="Open Sans"/>
                <a:sym typeface="Open Sans"/>
              </a:rPr>
              <a:t>n</a:t>
            </a:r>
            <a:r>
              <a:rPr lang="en-US" sz="2200" b="1" i="0" u="none" strike="noStrike" cap="none">
                <a:solidFill>
                  <a:srgbClr val="3F3F3F"/>
                </a:solidFill>
                <a:latin typeface="Open Sans"/>
                <a:ea typeface="Open Sans"/>
                <a:cs typeface="Open Sans"/>
                <a:sym typeface="Open Sans"/>
              </a:rPr>
              <a:t>etwork </a:t>
            </a:r>
            <a:r>
              <a:rPr lang="en-US" sz="2200" b="1">
                <a:solidFill>
                  <a:srgbClr val="3F3F3F"/>
                </a:solidFill>
                <a:latin typeface="Open Sans"/>
                <a:ea typeface="Open Sans"/>
                <a:cs typeface="Open Sans"/>
                <a:sym typeface="Open Sans"/>
              </a:rPr>
              <a:t>t</a:t>
            </a:r>
            <a:r>
              <a:rPr lang="en-US" sz="2200" b="1" i="0" u="none" strike="noStrike" cap="none">
                <a:solidFill>
                  <a:srgbClr val="3F3F3F"/>
                </a:solidFill>
                <a:latin typeface="Open Sans"/>
                <a:ea typeface="Open Sans"/>
                <a:cs typeface="Open Sans"/>
                <a:sym typeface="Open Sans"/>
              </a:rPr>
              <a:t>esting</a:t>
            </a:r>
            <a:endParaRPr sz="2200" b="1" i="0" u="none" strike="noStrike" cap="none">
              <a:solidFill>
                <a:srgbClr val="3F3F3F"/>
              </a:solidFill>
              <a:latin typeface="Open Sans"/>
              <a:ea typeface="Open Sans"/>
              <a:cs typeface="Open Sans"/>
              <a:sym typeface="Open Sans"/>
            </a:endParaRPr>
          </a:p>
        </p:txBody>
      </p:sp>
      <p:sp>
        <p:nvSpPr>
          <p:cNvPr id="358" name="Google Shape;358;p94"/>
          <p:cNvSpPr txBox="1"/>
          <p:nvPr/>
        </p:nvSpPr>
        <p:spPr>
          <a:xfrm>
            <a:off x="4538050" y="1230775"/>
            <a:ext cx="7179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rgbClr val="3F3F3F"/>
                </a:solidFill>
                <a:latin typeface="Open Sans"/>
                <a:ea typeface="Open Sans"/>
                <a:cs typeface="Open Sans"/>
                <a:sym typeface="Open Sans"/>
              </a:rPr>
              <a:t>The three types of vulnerability assessments are:</a:t>
            </a:r>
            <a:endParaRPr lang="en-IN" sz="2200">
              <a:solidFill>
                <a:srgbClr val="3F3F3F"/>
              </a:solidFill>
              <a:latin typeface="Open Sans"/>
              <a:ea typeface="Open Sans"/>
              <a:cs typeface="Open Sans"/>
              <a:sym typeface="Open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05"/>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Network Discovery Scan</a:t>
            </a:r>
            <a:endParaRPr/>
          </a:p>
        </p:txBody>
      </p:sp>
      <p:pic>
        <p:nvPicPr>
          <p:cNvPr id="364" name="Google Shape;364;p105"/>
          <p:cNvPicPr preferRelativeResize="0"/>
          <p:nvPr/>
        </p:nvPicPr>
        <p:blipFill rotWithShape="1">
          <a:blip r:embed="rId3">
            <a:alphaModFix/>
          </a:blip>
          <a:srcRect/>
          <a:stretch/>
        </p:blipFill>
        <p:spPr>
          <a:xfrm>
            <a:off x="5349620" y="865024"/>
            <a:ext cx="5594858" cy="365760"/>
          </a:xfrm>
          <a:prstGeom prst="rect">
            <a:avLst/>
          </a:prstGeom>
          <a:noFill/>
          <a:ln>
            <a:noFill/>
          </a:ln>
        </p:spPr>
      </p:pic>
      <p:sp>
        <p:nvSpPr>
          <p:cNvPr id="366" name="Google Shape;366;p105"/>
          <p:cNvSpPr txBox="1"/>
          <p:nvPr/>
        </p:nvSpPr>
        <p:spPr>
          <a:xfrm>
            <a:off x="1688545" y="3454654"/>
            <a:ext cx="3149100" cy="30480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i="0" u="none" strike="noStrike" cap="none">
                <a:solidFill>
                  <a:srgbClr val="FFFFFF"/>
                </a:solidFill>
                <a:latin typeface="Open Sans"/>
                <a:ea typeface="Open Sans"/>
                <a:cs typeface="Open Sans"/>
                <a:sym typeface="Open Sans"/>
              </a:rPr>
              <a:t>Network discovery </a:t>
            </a:r>
            <a:r>
              <a:rPr lang="en-US" sz="2200">
                <a:solidFill>
                  <a:srgbClr val="FFFFFF"/>
                </a:solidFill>
                <a:latin typeface="Open Sans"/>
                <a:ea typeface="Open Sans"/>
                <a:cs typeface="Open Sans"/>
                <a:sym typeface="Open Sans"/>
              </a:rPr>
              <a:t>s</a:t>
            </a:r>
            <a:r>
              <a:rPr lang="en-US" sz="2200" i="0" u="none" strike="noStrike" cap="none">
                <a:solidFill>
                  <a:srgbClr val="FFFFFF"/>
                </a:solidFill>
                <a:latin typeface="Open Sans"/>
                <a:ea typeface="Open Sans"/>
                <a:cs typeface="Open Sans"/>
                <a:sym typeface="Open Sans"/>
              </a:rPr>
              <a:t>can</a:t>
            </a:r>
            <a:endParaRPr sz="2200" i="0" u="none" strike="noStrike" cap="none">
              <a:solidFill>
                <a:srgbClr val="000000"/>
              </a:solidFill>
              <a:latin typeface="Open Sans"/>
              <a:ea typeface="Open Sans"/>
              <a:cs typeface="Open Sans"/>
              <a:sym typeface="Open Sans"/>
            </a:endParaRPr>
          </a:p>
        </p:txBody>
      </p:sp>
      <p:sp>
        <p:nvSpPr>
          <p:cNvPr id="377" name="Google Shape;377;p105"/>
          <p:cNvSpPr txBox="1"/>
          <p:nvPr/>
        </p:nvSpPr>
        <p:spPr>
          <a:xfrm>
            <a:off x="10287742" y="3548465"/>
            <a:ext cx="3627524" cy="304699"/>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chemeClr val="lt1"/>
                </a:solidFill>
                <a:latin typeface="Open Sans"/>
                <a:ea typeface="Open Sans"/>
                <a:cs typeface="Open Sans"/>
                <a:sym typeface="Open Sans"/>
              </a:rPr>
              <a:t>Tools </a:t>
            </a:r>
            <a:r>
              <a:rPr lang="en-US" sz="2200">
                <a:solidFill>
                  <a:schemeClr val="lt1"/>
                </a:solidFill>
                <a:latin typeface="Open Sans"/>
                <a:ea typeface="Open Sans"/>
                <a:cs typeface="Open Sans"/>
                <a:sym typeface="Open Sans"/>
              </a:rPr>
              <a:t>c</a:t>
            </a:r>
            <a:r>
              <a:rPr lang="en-US" sz="2200" i="0" u="none" strike="noStrike" cap="none">
                <a:solidFill>
                  <a:schemeClr val="lt1"/>
                </a:solidFill>
                <a:latin typeface="Open Sans"/>
                <a:ea typeface="Open Sans"/>
                <a:cs typeface="Open Sans"/>
                <a:sym typeface="Open Sans"/>
              </a:rPr>
              <a:t>ommonly </a:t>
            </a:r>
            <a:r>
              <a:rPr lang="en-US" sz="2200">
                <a:solidFill>
                  <a:schemeClr val="lt1"/>
                </a:solidFill>
                <a:latin typeface="Open Sans"/>
                <a:ea typeface="Open Sans"/>
                <a:cs typeface="Open Sans"/>
                <a:sym typeface="Open Sans"/>
              </a:rPr>
              <a:t>u</a:t>
            </a:r>
            <a:r>
              <a:rPr lang="en-US" sz="2200" i="0" u="none" strike="noStrike" cap="none">
                <a:solidFill>
                  <a:schemeClr val="lt1"/>
                </a:solidFill>
                <a:latin typeface="Open Sans"/>
                <a:ea typeface="Open Sans"/>
                <a:cs typeface="Open Sans"/>
                <a:sym typeface="Open Sans"/>
              </a:rPr>
              <a:t>sed</a:t>
            </a:r>
            <a:endParaRPr sz="2200" i="0" u="none" strike="noStrike" cap="none">
              <a:solidFill>
                <a:schemeClr val="lt1"/>
              </a:solidFill>
              <a:latin typeface="Open Sans"/>
              <a:ea typeface="Open Sans"/>
              <a:cs typeface="Open Sans"/>
              <a:sym typeface="Open Sans"/>
            </a:endParaRPr>
          </a:p>
        </p:txBody>
      </p:sp>
      <p:grpSp>
        <p:nvGrpSpPr>
          <p:cNvPr id="18" name="Group 17">
            <a:extLst>
              <a:ext uri="{FF2B5EF4-FFF2-40B4-BE49-F238E27FC236}">
                <a16:creationId xmlns:a16="http://schemas.microsoft.com/office/drawing/2014/main" id="{589C6F8C-96EC-4884-B9A7-386ECA7845A4}"/>
              </a:ext>
            </a:extLst>
          </p:cNvPr>
          <p:cNvGrpSpPr/>
          <p:nvPr/>
        </p:nvGrpSpPr>
        <p:grpSpPr>
          <a:xfrm>
            <a:off x="1280963" y="3435281"/>
            <a:ext cx="4687853" cy="3203413"/>
            <a:chOff x="1082200" y="2542338"/>
            <a:chExt cx="7045800" cy="4814700"/>
          </a:xfrm>
        </p:grpSpPr>
        <p:sp>
          <p:nvSpPr>
            <p:cNvPr id="19" name="Google Shape;538;gdcab15b6c4_0_0">
              <a:extLst>
                <a:ext uri="{FF2B5EF4-FFF2-40B4-BE49-F238E27FC236}">
                  <a16:creationId xmlns:a16="http://schemas.microsoft.com/office/drawing/2014/main" id="{B6B6C497-88A0-4BFB-87DC-571EDEB1E5BD}"/>
                </a:ext>
              </a:extLst>
            </p:cNvPr>
            <p:cNvSpPr/>
            <p:nvPr/>
          </p:nvSpPr>
          <p:spPr>
            <a:xfrm>
              <a:off x="1082200" y="2542338"/>
              <a:ext cx="7045800" cy="4814700"/>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542;gdcab15b6c4_0_0">
              <a:extLst>
                <a:ext uri="{FF2B5EF4-FFF2-40B4-BE49-F238E27FC236}">
                  <a16:creationId xmlns:a16="http://schemas.microsoft.com/office/drawing/2014/main" id="{ECCB38D5-E337-4954-AB33-055F9E12446D}"/>
                </a:ext>
              </a:extLst>
            </p:cNvPr>
            <p:cNvGrpSpPr/>
            <p:nvPr/>
          </p:nvGrpSpPr>
          <p:grpSpPr>
            <a:xfrm>
              <a:off x="2109567" y="2542341"/>
              <a:ext cx="5410287" cy="1609080"/>
              <a:chOff x="6266673" y="1456308"/>
              <a:chExt cx="4064829" cy="786913"/>
            </a:xfrm>
          </p:grpSpPr>
          <p:sp>
            <p:nvSpPr>
              <p:cNvPr id="21" name="Google Shape;543;gdcab15b6c4_0_0">
                <a:extLst>
                  <a:ext uri="{FF2B5EF4-FFF2-40B4-BE49-F238E27FC236}">
                    <a16:creationId xmlns:a16="http://schemas.microsoft.com/office/drawing/2014/main" id="{256652D0-3BCB-4133-B61C-1665DDBE3E3D}"/>
                  </a:ext>
                </a:extLst>
              </p:cNvPr>
              <p:cNvSpPr/>
              <p:nvPr/>
            </p:nvSpPr>
            <p:spPr>
              <a:xfrm rot="10800000">
                <a:off x="6292163" y="1456308"/>
                <a:ext cx="3626953" cy="405000"/>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2" name="Google Shape;544;gdcab15b6c4_0_0">
                <a:extLst>
                  <a:ext uri="{FF2B5EF4-FFF2-40B4-BE49-F238E27FC236}">
                    <a16:creationId xmlns:a16="http://schemas.microsoft.com/office/drawing/2014/main" id="{61398E97-0F20-4704-B047-6EBDBF905FF0}"/>
                  </a:ext>
                </a:extLst>
              </p:cNvPr>
              <p:cNvSpPr txBox="1"/>
              <p:nvPr/>
            </p:nvSpPr>
            <p:spPr>
              <a:xfrm>
                <a:off x="6266673" y="1503494"/>
                <a:ext cx="4064829" cy="73972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i="0" u="none" strike="noStrike" cap="none">
                    <a:solidFill>
                      <a:srgbClr val="FFFFFF"/>
                    </a:solidFill>
                    <a:latin typeface="Open Sans"/>
                    <a:ea typeface="Open Sans"/>
                    <a:cs typeface="Open Sans"/>
                    <a:sym typeface="Open Sans"/>
                  </a:rPr>
                  <a:t>Network discovery </a:t>
                </a:r>
                <a:r>
                  <a:rPr lang="en-US" sz="2200">
                    <a:solidFill>
                      <a:srgbClr val="FFFFFF"/>
                    </a:solidFill>
                    <a:latin typeface="Open Sans"/>
                    <a:ea typeface="Open Sans"/>
                    <a:cs typeface="Open Sans"/>
                    <a:sym typeface="Open Sans"/>
                  </a:rPr>
                  <a:t>s</a:t>
                </a:r>
                <a:r>
                  <a:rPr lang="en-US" sz="2200" i="0" u="none" strike="noStrike" cap="none">
                    <a:solidFill>
                      <a:srgbClr val="FFFFFF"/>
                    </a:solidFill>
                    <a:latin typeface="Open Sans"/>
                    <a:ea typeface="Open Sans"/>
                    <a:cs typeface="Open Sans"/>
                    <a:sym typeface="Open Sans"/>
                  </a:rPr>
                  <a:t>can</a:t>
                </a:r>
                <a:endParaRPr lang="en-US" sz="2200" i="0" u="none" strike="noStrike" cap="none">
                  <a:solidFill>
                    <a:srgbClr val="000000"/>
                  </a:solidFill>
                  <a:latin typeface="Open Sans"/>
                  <a:ea typeface="Open Sans"/>
                  <a:cs typeface="Open Sans"/>
                  <a:sym typeface="Open Sans"/>
                </a:endParaRPr>
              </a:p>
            </p:txBody>
          </p:sp>
        </p:grpSp>
      </p:grpSp>
      <p:sp>
        <p:nvSpPr>
          <p:cNvPr id="23" name="Google Shape;373;p105">
            <a:extLst>
              <a:ext uri="{FF2B5EF4-FFF2-40B4-BE49-F238E27FC236}">
                <a16:creationId xmlns:a16="http://schemas.microsoft.com/office/drawing/2014/main" id="{B74CF8AA-28AA-4F39-AF00-5F36ABABF43D}"/>
              </a:ext>
            </a:extLst>
          </p:cNvPr>
          <p:cNvSpPr txBox="1"/>
          <p:nvPr/>
        </p:nvSpPr>
        <p:spPr>
          <a:xfrm>
            <a:off x="1280963" y="4166645"/>
            <a:ext cx="4564800" cy="1615736"/>
          </a:xfrm>
          <a:prstGeom prst="rect">
            <a:avLst/>
          </a:prstGeom>
          <a:noFill/>
          <a:ln>
            <a:noFill/>
          </a:ln>
        </p:spPr>
        <p:txBody>
          <a:bodyPr spcFirstLastPara="1" wrap="square" lIns="45675" tIns="45675" rIns="45675" bIns="45675" anchor="t" anchorCtr="0">
            <a:spAutoFit/>
          </a:bodyPr>
          <a:lstStyle/>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They s</a:t>
            </a:r>
            <a:r>
              <a:rPr lang="en-US" sz="2200" i="0" u="none" strike="noStrike" cap="none">
                <a:solidFill>
                  <a:srgbClr val="3F3F3F"/>
                </a:solidFill>
                <a:latin typeface="Open Sans"/>
                <a:ea typeface="Open Sans"/>
                <a:cs typeface="Open Sans"/>
                <a:sym typeface="Open Sans"/>
              </a:rPr>
              <a:t>earch for systems with open ports.</a:t>
            </a: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endParaRPr lang="en-US" sz="2200" i="0" u="none" strike="noStrike" cap="none">
              <a:solidFill>
                <a:srgbClr val="3F3F3F"/>
              </a:solidFill>
              <a:latin typeface="Open Sans"/>
              <a:ea typeface="Open Sans"/>
              <a:cs typeface="Open Sans"/>
              <a:sym typeface="Open Sans"/>
            </a:endParaRP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They do not probe systems for vulnerabilities.</a:t>
            </a:r>
          </a:p>
        </p:txBody>
      </p:sp>
      <p:grpSp>
        <p:nvGrpSpPr>
          <p:cNvPr id="24" name="Group 23">
            <a:extLst>
              <a:ext uri="{FF2B5EF4-FFF2-40B4-BE49-F238E27FC236}">
                <a16:creationId xmlns:a16="http://schemas.microsoft.com/office/drawing/2014/main" id="{1A273624-2751-408F-BBC8-C7272C81F63B}"/>
              </a:ext>
            </a:extLst>
          </p:cNvPr>
          <p:cNvGrpSpPr/>
          <p:nvPr/>
        </p:nvGrpSpPr>
        <p:grpSpPr>
          <a:xfrm>
            <a:off x="10389342" y="3435281"/>
            <a:ext cx="4687853" cy="3203413"/>
            <a:chOff x="1082200" y="2542338"/>
            <a:chExt cx="7045800" cy="4814700"/>
          </a:xfrm>
        </p:grpSpPr>
        <p:sp>
          <p:nvSpPr>
            <p:cNvPr id="25" name="Google Shape;538;gdcab15b6c4_0_0">
              <a:extLst>
                <a:ext uri="{FF2B5EF4-FFF2-40B4-BE49-F238E27FC236}">
                  <a16:creationId xmlns:a16="http://schemas.microsoft.com/office/drawing/2014/main" id="{A8E6E84C-D6AB-4CCD-BA0C-362E40EAD6AC}"/>
                </a:ext>
              </a:extLst>
            </p:cNvPr>
            <p:cNvSpPr/>
            <p:nvPr/>
          </p:nvSpPr>
          <p:spPr>
            <a:xfrm>
              <a:off x="1082200" y="2542338"/>
              <a:ext cx="7045800" cy="4814700"/>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542;gdcab15b6c4_0_0">
              <a:extLst>
                <a:ext uri="{FF2B5EF4-FFF2-40B4-BE49-F238E27FC236}">
                  <a16:creationId xmlns:a16="http://schemas.microsoft.com/office/drawing/2014/main" id="{71CA7FC7-656F-4D9B-BA2D-81634BA996A0}"/>
                </a:ext>
              </a:extLst>
            </p:cNvPr>
            <p:cNvGrpSpPr/>
            <p:nvPr/>
          </p:nvGrpSpPr>
          <p:grpSpPr>
            <a:xfrm>
              <a:off x="1806406" y="2542340"/>
              <a:ext cx="5410287" cy="828144"/>
              <a:chOff x="6038902" y="1456308"/>
              <a:chExt cx="4064829" cy="405000"/>
            </a:xfrm>
          </p:grpSpPr>
          <p:sp>
            <p:nvSpPr>
              <p:cNvPr id="27" name="Google Shape;543;gdcab15b6c4_0_0">
                <a:extLst>
                  <a:ext uri="{FF2B5EF4-FFF2-40B4-BE49-F238E27FC236}">
                    <a16:creationId xmlns:a16="http://schemas.microsoft.com/office/drawing/2014/main" id="{E988C847-6AF7-4D8E-8ADD-E988EEE23CE8}"/>
                  </a:ext>
                </a:extLst>
              </p:cNvPr>
              <p:cNvSpPr/>
              <p:nvPr/>
            </p:nvSpPr>
            <p:spPr>
              <a:xfrm rot="10800000">
                <a:off x="6292163" y="1456308"/>
                <a:ext cx="3626953" cy="405000"/>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8" name="Google Shape;544;gdcab15b6c4_0_0">
                <a:extLst>
                  <a:ext uri="{FF2B5EF4-FFF2-40B4-BE49-F238E27FC236}">
                    <a16:creationId xmlns:a16="http://schemas.microsoft.com/office/drawing/2014/main" id="{3EB31861-D0F6-42D7-A328-0D26E61E1C0C}"/>
                  </a:ext>
                </a:extLst>
              </p:cNvPr>
              <p:cNvSpPr txBox="1"/>
              <p:nvPr/>
            </p:nvSpPr>
            <p:spPr>
              <a:xfrm>
                <a:off x="6038902" y="1503494"/>
                <a:ext cx="4064829" cy="29180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a:solidFill>
                      <a:schemeClr val="lt1"/>
                    </a:solidFill>
                    <a:latin typeface="Open Sans"/>
                    <a:ea typeface="Open Sans"/>
                    <a:cs typeface="Open Sans"/>
                    <a:sym typeface="Open Sans"/>
                  </a:rPr>
                  <a:t>C</a:t>
                </a:r>
                <a:r>
                  <a:rPr lang="en-US" sz="2200" i="0" u="none" strike="noStrike" cap="none">
                    <a:solidFill>
                      <a:schemeClr val="lt1"/>
                    </a:solidFill>
                    <a:latin typeface="Open Sans"/>
                    <a:ea typeface="Open Sans"/>
                    <a:cs typeface="Open Sans"/>
                    <a:sym typeface="Open Sans"/>
                  </a:rPr>
                  <a:t>ommonly </a:t>
                </a:r>
                <a:r>
                  <a:rPr lang="en-US" sz="2200">
                    <a:solidFill>
                      <a:schemeClr val="lt1"/>
                    </a:solidFill>
                    <a:latin typeface="Open Sans"/>
                    <a:ea typeface="Open Sans"/>
                    <a:cs typeface="Open Sans"/>
                    <a:sym typeface="Open Sans"/>
                  </a:rPr>
                  <a:t>u</a:t>
                </a:r>
                <a:r>
                  <a:rPr lang="en-US" sz="2200" i="0" u="none" strike="noStrike" cap="none">
                    <a:solidFill>
                      <a:schemeClr val="lt1"/>
                    </a:solidFill>
                    <a:latin typeface="Open Sans"/>
                    <a:ea typeface="Open Sans"/>
                    <a:cs typeface="Open Sans"/>
                    <a:sym typeface="Open Sans"/>
                  </a:rPr>
                  <a:t>sed tools</a:t>
                </a:r>
              </a:p>
            </p:txBody>
          </p:sp>
        </p:grpSp>
      </p:grpSp>
      <p:sp>
        <p:nvSpPr>
          <p:cNvPr id="29" name="Google Shape;373;p105">
            <a:extLst>
              <a:ext uri="{FF2B5EF4-FFF2-40B4-BE49-F238E27FC236}">
                <a16:creationId xmlns:a16="http://schemas.microsoft.com/office/drawing/2014/main" id="{78C371A1-ECB6-4EFC-8197-A8434FC6F2D9}"/>
              </a:ext>
            </a:extLst>
          </p:cNvPr>
          <p:cNvSpPr txBox="1"/>
          <p:nvPr/>
        </p:nvSpPr>
        <p:spPr>
          <a:xfrm>
            <a:off x="10456577" y="4166645"/>
            <a:ext cx="4260236" cy="1006338"/>
          </a:xfrm>
          <a:prstGeom prst="rect">
            <a:avLst/>
          </a:prstGeom>
          <a:noFill/>
          <a:ln>
            <a:noFill/>
          </a:ln>
        </p:spPr>
        <p:txBody>
          <a:bodyPr spcFirstLastPara="1" wrap="square" lIns="45675" tIns="45675" rIns="45675" bIns="45675" anchor="t" anchorCtr="0">
            <a:spAutoFit/>
          </a:bodyPr>
          <a:lstStyle/>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NMAP</a:t>
            </a: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431800" marR="0" lvl="0" indent="-342900" algn="l" rtl="0">
              <a:lnSpc>
                <a:spcPct val="90000"/>
              </a:lnSpc>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Angry IP Scanner</a:t>
            </a:r>
          </a:p>
        </p:txBody>
      </p:sp>
      <p:grpSp>
        <p:nvGrpSpPr>
          <p:cNvPr id="348" name="Group 347">
            <a:extLst>
              <a:ext uri="{FF2B5EF4-FFF2-40B4-BE49-F238E27FC236}">
                <a16:creationId xmlns:a16="http://schemas.microsoft.com/office/drawing/2014/main" id="{B163C5A5-FCD2-4344-B789-78A347E2E941}"/>
              </a:ext>
            </a:extLst>
          </p:cNvPr>
          <p:cNvGrpSpPr/>
          <p:nvPr/>
        </p:nvGrpSpPr>
        <p:grpSpPr>
          <a:xfrm>
            <a:off x="6286087" y="3515485"/>
            <a:ext cx="3922938" cy="3064861"/>
            <a:chOff x="2639227" y="2761362"/>
            <a:chExt cx="7529818" cy="5882797"/>
          </a:xfrm>
        </p:grpSpPr>
        <p:sp>
          <p:nvSpPr>
            <p:cNvPr id="16" name="Graphic 2">
              <a:extLst>
                <a:ext uri="{FF2B5EF4-FFF2-40B4-BE49-F238E27FC236}">
                  <a16:creationId xmlns:a16="http://schemas.microsoft.com/office/drawing/2014/main" id="{76465AC8-82DD-4C59-B32C-B1A85069D104}"/>
                </a:ext>
              </a:extLst>
            </p:cNvPr>
            <p:cNvSpPr/>
            <p:nvPr/>
          </p:nvSpPr>
          <p:spPr>
            <a:xfrm>
              <a:off x="2639227" y="3229543"/>
              <a:ext cx="7240570" cy="5414616"/>
            </a:xfrm>
            <a:custGeom>
              <a:avLst/>
              <a:gdLst>
                <a:gd name="connsiteX0" fmla="*/ 6870337 w 7240570"/>
                <a:gd name="connsiteY0" fmla="*/ 0 h 5414616"/>
                <a:gd name="connsiteX1" fmla="*/ 370234 w 7240570"/>
                <a:gd name="connsiteY1" fmla="*/ 0 h 5414616"/>
                <a:gd name="connsiteX2" fmla="*/ 0 w 7240570"/>
                <a:gd name="connsiteY2" fmla="*/ 368336 h 5414616"/>
                <a:gd name="connsiteX3" fmla="*/ 0 w 7240570"/>
                <a:gd name="connsiteY3" fmla="*/ 3933343 h 5414616"/>
                <a:gd name="connsiteX4" fmla="*/ 370234 w 7240570"/>
                <a:gd name="connsiteY4" fmla="*/ 4301679 h 5414616"/>
                <a:gd name="connsiteX5" fmla="*/ 3176608 w 7240570"/>
                <a:gd name="connsiteY5" fmla="*/ 4301679 h 5414616"/>
                <a:gd name="connsiteX6" fmla="*/ 2946076 w 7240570"/>
                <a:gd name="connsiteY6" fmla="*/ 5191067 h 5414616"/>
                <a:gd name="connsiteX7" fmla="*/ 2525412 w 7240570"/>
                <a:gd name="connsiteY7" fmla="*/ 5191067 h 5414616"/>
                <a:gd name="connsiteX8" fmla="*/ 2413027 w 7240570"/>
                <a:gd name="connsiteY8" fmla="*/ 5302842 h 5414616"/>
                <a:gd name="connsiteX9" fmla="*/ 2525412 w 7240570"/>
                <a:gd name="connsiteY9" fmla="*/ 5414617 h 5414616"/>
                <a:gd name="connsiteX10" fmla="*/ 4715159 w 7240570"/>
                <a:gd name="connsiteY10" fmla="*/ 5414617 h 5414616"/>
                <a:gd name="connsiteX11" fmla="*/ 4827544 w 7240570"/>
                <a:gd name="connsiteY11" fmla="*/ 5302842 h 5414616"/>
                <a:gd name="connsiteX12" fmla="*/ 4715159 w 7240570"/>
                <a:gd name="connsiteY12" fmla="*/ 5191067 h 5414616"/>
                <a:gd name="connsiteX13" fmla="*/ 4294494 w 7240570"/>
                <a:gd name="connsiteY13" fmla="*/ 5191067 h 5414616"/>
                <a:gd name="connsiteX14" fmla="*/ 4063962 w 7240570"/>
                <a:gd name="connsiteY14" fmla="*/ 4301679 h 5414616"/>
                <a:gd name="connsiteX15" fmla="*/ 6870337 w 7240570"/>
                <a:gd name="connsiteY15" fmla="*/ 4301679 h 5414616"/>
                <a:gd name="connsiteX16" fmla="*/ 7240571 w 7240570"/>
                <a:gd name="connsiteY16" fmla="*/ 3933343 h 5414616"/>
                <a:gd name="connsiteX17" fmla="*/ 7240571 w 7240570"/>
                <a:gd name="connsiteY17" fmla="*/ 368336 h 5414616"/>
                <a:gd name="connsiteX18" fmla="*/ 6870337 w 7240570"/>
                <a:gd name="connsiteY18" fmla="*/ 0 h 541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40570" h="5414616">
                  <a:moveTo>
                    <a:pt x="6870337" y="0"/>
                  </a:moveTo>
                  <a:lnTo>
                    <a:pt x="370234" y="0"/>
                  </a:lnTo>
                  <a:cubicBezTo>
                    <a:pt x="166612" y="0"/>
                    <a:pt x="0" y="165731"/>
                    <a:pt x="0" y="368336"/>
                  </a:cubicBezTo>
                  <a:lnTo>
                    <a:pt x="0" y="3933343"/>
                  </a:lnTo>
                  <a:cubicBezTo>
                    <a:pt x="0" y="4135948"/>
                    <a:pt x="166612" y="4301679"/>
                    <a:pt x="370234" y="4301679"/>
                  </a:cubicBezTo>
                  <a:lnTo>
                    <a:pt x="3176608" y="4301679"/>
                  </a:lnTo>
                  <a:cubicBezTo>
                    <a:pt x="3224124" y="4431824"/>
                    <a:pt x="2979900" y="5007577"/>
                    <a:pt x="2946076" y="5191067"/>
                  </a:cubicBezTo>
                  <a:lnTo>
                    <a:pt x="2525412" y="5191067"/>
                  </a:lnTo>
                  <a:cubicBezTo>
                    <a:pt x="2463390" y="5191067"/>
                    <a:pt x="2413027" y="5241091"/>
                    <a:pt x="2413027" y="5302842"/>
                  </a:cubicBezTo>
                  <a:cubicBezTo>
                    <a:pt x="2413027" y="5364594"/>
                    <a:pt x="2463322" y="5414617"/>
                    <a:pt x="2525412" y="5414617"/>
                  </a:cubicBezTo>
                  <a:lnTo>
                    <a:pt x="4715159" y="5414617"/>
                  </a:lnTo>
                  <a:cubicBezTo>
                    <a:pt x="4777181" y="5414617"/>
                    <a:pt x="4827544" y="5364594"/>
                    <a:pt x="4827544" y="5302842"/>
                  </a:cubicBezTo>
                  <a:cubicBezTo>
                    <a:pt x="4827544" y="5241091"/>
                    <a:pt x="4777249" y="5191067"/>
                    <a:pt x="4715159" y="5191067"/>
                  </a:cubicBezTo>
                  <a:lnTo>
                    <a:pt x="4294494" y="5191067"/>
                  </a:lnTo>
                  <a:cubicBezTo>
                    <a:pt x="4260670" y="5007577"/>
                    <a:pt x="4016446" y="4431824"/>
                    <a:pt x="4063962" y="4301679"/>
                  </a:cubicBezTo>
                  <a:lnTo>
                    <a:pt x="6870337" y="4301679"/>
                  </a:lnTo>
                  <a:cubicBezTo>
                    <a:pt x="7073958" y="4301679"/>
                    <a:pt x="7240571" y="4135948"/>
                    <a:pt x="7240571" y="3933343"/>
                  </a:cubicBezTo>
                  <a:lnTo>
                    <a:pt x="7240571" y="368336"/>
                  </a:lnTo>
                  <a:cubicBezTo>
                    <a:pt x="7240571" y="165731"/>
                    <a:pt x="7074026" y="0"/>
                    <a:pt x="6870337" y="0"/>
                  </a:cubicBezTo>
                </a:path>
              </a:pathLst>
            </a:custGeom>
            <a:solidFill>
              <a:srgbClr val="E3E5E4"/>
            </a:solidFill>
            <a:ln w="6778" cap="flat">
              <a:noFill/>
              <a:prstDash val="solid"/>
              <a:miter/>
            </a:ln>
          </p:spPr>
          <p:txBody>
            <a:bodyPr rtlCol="0" anchor="ctr"/>
            <a:lstStyle/>
            <a:p>
              <a:endParaRPr lang="en-US"/>
            </a:p>
          </p:txBody>
        </p:sp>
        <p:pic>
          <p:nvPicPr>
            <p:cNvPr id="378" name="Google Shape;378;p105"/>
            <p:cNvPicPr preferRelativeResize="0"/>
            <p:nvPr/>
          </p:nvPicPr>
          <p:blipFill rotWithShape="1">
            <a:blip r:embed="rId4">
              <a:alphaModFix/>
            </a:blip>
            <a:srcRect/>
            <a:stretch/>
          </p:blipFill>
          <p:spPr>
            <a:xfrm>
              <a:off x="6155845" y="3015537"/>
              <a:ext cx="4013200" cy="3366553"/>
            </a:xfrm>
            <a:prstGeom prst="rect">
              <a:avLst/>
            </a:prstGeom>
            <a:noFill/>
            <a:ln>
              <a:noFill/>
            </a:ln>
          </p:spPr>
        </p:pic>
        <p:sp>
          <p:nvSpPr>
            <p:cNvPr id="30" name="Graphic 2">
              <a:extLst>
                <a:ext uri="{FF2B5EF4-FFF2-40B4-BE49-F238E27FC236}">
                  <a16:creationId xmlns:a16="http://schemas.microsoft.com/office/drawing/2014/main" id="{2065D060-AF4C-4068-8F37-5A5C7722A4BA}"/>
                </a:ext>
              </a:extLst>
            </p:cNvPr>
            <p:cNvSpPr/>
            <p:nvPr/>
          </p:nvSpPr>
          <p:spPr>
            <a:xfrm>
              <a:off x="2640041" y="2761362"/>
              <a:ext cx="7239825" cy="4301747"/>
            </a:xfrm>
            <a:custGeom>
              <a:avLst/>
              <a:gdLst>
                <a:gd name="connsiteX0" fmla="*/ 7239825 w 7239825"/>
                <a:gd name="connsiteY0" fmla="*/ 3933411 h 4301747"/>
                <a:gd name="connsiteX1" fmla="*/ 6834547 w 7239825"/>
                <a:gd name="connsiteY1" fmla="*/ 4301747 h 4301747"/>
                <a:gd name="connsiteX2" fmla="*/ 368336 w 7239825"/>
                <a:gd name="connsiteY2" fmla="*/ 4301747 h 4301747"/>
                <a:gd name="connsiteX3" fmla="*/ 0 w 7239825"/>
                <a:gd name="connsiteY3" fmla="*/ 3933411 h 4301747"/>
                <a:gd name="connsiteX4" fmla="*/ 0 w 7239825"/>
                <a:gd name="connsiteY4" fmla="*/ 368336 h 4301747"/>
                <a:gd name="connsiteX5" fmla="*/ 368336 w 7239825"/>
                <a:gd name="connsiteY5" fmla="*/ 0 h 4301747"/>
                <a:gd name="connsiteX6" fmla="*/ 6834547 w 7239825"/>
                <a:gd name="connsiteY6" fmla="*/ 0 h 4301747"/>
                <a:gd name="connsiteX7" fmla="*/ 7239825 w 7239825"/>
                <a:gd name="connsiteY7" fmla="*/ 368336 h 4301747"/>
                <a:gd name="connsiteX8" fmla="*/ 7239825 w 7239825"/>
                <a:gd name="connsiteY8" fmla="*/ 3933411 h 43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825" h="4301747">
                  <a:moveTo>
                    <a:pt x="7239825" y="3933411"/>
                  </a:moveTo>
                  <a:cubicBezTo>
                    <a:pt x="7202815" y="4136016"/>
                    <a:pt x="7037085" y="4301747"/>
                    <a:pt x="6834547" y="4301747"/>
                  </a:cubicBezTo>
                  <a:lnTo>
                    <a:pt x="368336" y="4301747"/>
                  </a:lnTo>
                  <a:cubicBezTo>
                    <a:pt x="165731" y="4301747"/>
                    <a:pt x="0" y="4136016"/>
                    <a:pt x="0" y="3933411"/>
                  </a:cubicBezTo>
                  <a:lnTo>
                    <a:pt x="0" y="368336"/>
                  </a:lnTo>
                  <a:cubicBezTo>
                    <a:pt x="0" y="165798"/>
                    <a:pt x="165731" y="0"/>
                    <a:pt x="368336" y="0"/>
                  </a:cubicBezTo>
                  <a:lnTo>
                    <a:pt x="6834547" y="0"/>
                  </a:lnTo>
                  <a:cubicBezTo>
                    <a:pt x="7037152" y="0"/>
                    <a:pt x="7202883" y="165731"/>
                    <a:pt x="7239825" y="368336"/>
                  </a:cubicBezTo>
                  <a:lnTo>
                    <a:pt x="7239825" y="3933411"/>
                  </a:lnTo>
                  <a:close/>
                </a:path>
              </a:pathLst>
            </a:custGeom>
            <a:solidFill>
              <a:srgbClr val="243C4C"/>
            </a:solidFill>
            <a:ln w="6778" cap="flat">
              <a:noFill/>
              <a:prstDash val="solid"/>
              <a:miter/>
            </a:ln>
          </p:spPr>
          <p:txBody>
            <a:bodyPr rtlCol="0" anchor="ctr"/>
            <a:lstStyle/>
            <a:p>
              <a:endParaRPr lang="en-US"/>
            </a:p>
          </p:txBody>
        </p:sp>
        <p:sp>
          <p:nvSpPr>
            <p:cNvPr id="31" name="Graphic 2">
              <a:extLst>
                <a:ext uri="{FF2B5EF4-FFF2-40B4-BE49-F238E27FC236}">
                  <a16:creationId xmlns:a16="http://schemas.microsoft.com/office/drawing/2014/main" id="{0E595FE0-E699-4D5A-A246-3C7411C31113}"/>
                </a:ext>
              </a:extLst>
            </p:cNvPr>
            <p:cNvSpPr/>
            <p:nvPr/>
          </p:nvSpPr>
          <p:spPr>
            <a:xfrm>
              <a:off x="3035015" y="3137899"/>
              <a:ext cx="6449875" cy="3548739"/>
            </a:xfrm>
            <a:custGeom>
              <a:avLst/>
              <a:gdLst>
                <a:gd name="connsiteX0" fmla="*/ 0 w 6449875"/>
                <a:gd name="connsiteY0" fmla="*/ 0 h 3548739"/>
                <a:gd name="connsiteX1" fmla="*/ 6449876 w 6449875"/>
                <a:gd name="connsiteY1" fmla="*/ 0 h 3548739"/>
                <a:gd name="connsiteX2" fmla="*/ 6449876 w 6449875"/>
                <a:gd name="connsiteY2" fmla="*/ 3548740 h 3548739"/>
                <a:gd name="connsiteX3" fmla="*/ 0 w 6449875"/>
                <a:gd name="connsiteY3" fmla="*/ 3548740 h 3548739"/>
              </a:gdLst>
              <a:ahLst/>
              <a:cxnLst>
                <a:cxn ang="0">
                  <a:pos x="connsiteX0" y="connsiteY0"/>
                </a:cxn>
                <a:cxn ang="0">
                  <a:pos x="connsiteX1" y="connsiteY1"/>
                </a:cxn>
                <a:cxn ang="0">
                  <a:pos x="connsiteX2" y="connsiteY2"/>
                </a:cxn>
                <a:cxn ang="0">
                  <a:pos x="connsiteX3" y="connsiteY3"/>
                </a:cxn>
              </a:cxnLst>
              <a:rect l="l" t="t" r="r" b="b"/>
              <a:pathLst>
                <a:path w="6449875" h="3548739">
                  <a:moveTo>
                    <a:pt x="0" y="0"/>
                  </a:moveTo>
                  <a:lnTo>
                    <a:pt x="6449876" y="0"/>
                  </a:lnTo>
                  <a:lnTo>
                    <a:pt x="6449876" y="3548740"/>
                  </a:lnTo>
                  <a:lnTo>
                    <a:pt x="0" y="3548740"/>
                  </a:lnTo>
                  <a:close/>
                </a:path>
              </a:pathLst>
            </a:custGeom>
            <a:solidFill>
              <a:srgbClr val="FFFFFF"/>
            </a:solidFill>
            <a:ln w="6778" cap="flat">
              <a:noFill/>
              <a:prstDash val="solid"/>
              <a:miter/>
            </a:ln>
          </p:spPr>
          <p:txBody>
            <a:bodyPr rtlCol="0" anchor="ctr"/>
            <a:lstStyle/>
            <a:p>
              <a:endParaRPr lang="en-US"/>
            </a:p>
          </p:txBody>
        </p:sp>
        <p:sp>
          <p:nvSpPr>
            <p:cNvPr id="32" name="Graphic 2">
              <a:extLst>
                <a:ext uri="{FF2B5EF4-FFF2-40B4-BE49-F238E27FC236}">
                  <a16:creationId xmlns:a16="http://schemas.microsoft.com/office/drawing/2014/main" id="{8B9F9A77-50A8-40F9-84BE-3394BB8DD9E1}"/>
                </a:ext>
              </a:extLst>
            </p:cNvPr>
            <p:cNvSpPr/>
            <p:nvPr/>
          </p:nvSpPr>
          <p:spPr>
            <a:xfrm>
              <a:off x="3035015" y="3137899"/>
              <a:ext cx="6358299" cy="3548672"/>
            </a:xfrm>
            <a:custGeom>
              <a:avLst/>
              <a:gdLst>
                <a:gd name="connsiteX0" fmla="*/ 0 w 6358299"/>
                <a:gd name="connsiteY0" fmla="*/ 0 h 3548672"/>
                <a:gd name="connsiteX1" fmla="*/ 0 w 6358299"/>
                <a:gd name="connsiteY1" fmla="*/ 3548672 h 3548672"/>
                <a:gd name="connsiteX2" fmla="*/ 5423 w 6358299"/>
                <a:gd name="connsiteY2" fmla="*/ 3548672 h 3548672"/>
                <a:gd name="connsiteX3" fmla="*/ 6358300 w 6358299"/>
                <a:gd name="connsiteY3" fmla="*/ 0 h 3548672"/>
              </a:gdLst>
              <a:ahLst/>
              <a:cxnLst>
                <a:cxn ang="0">
                  <a:pos x="connsiteX0" y="connsiteY0"/>
                </a:cxn>
                <a:cxn ang="0">
                  <a:pos x="connsiteX1" y="connsiteY1"/>
                </a:cxn>
                <a:cxn ang="0">
                  <a:pos x="connsiteX2" y="connsiteY2"/>
                </a:cxn>
                <a:cxn ang="0">
                  <a:pos x="connsiteX3" y="connsiteY3"/>
                </a:cxn>
              </a:cxnLst>
              <a:rect l="l" t="t" r="r" b="b"/>
              <a:pathLst>
                <a:path w="6358299" h="3548672">
                  <a:moveTo>
                    <a:pt x="0" y="0"/>
                  </a:moveTo>
                  <a:lnTo>
                    <a:pt x="0" y="3548672"/>
                  </a:lnTo>
                  <a:lnTo>
                    <a:pt x="5423" y="3548672"/>
                  </a:lnTo>
                  <a:lnTo>
                    <a:pt x="6358300" y="0"/>
                  </a:lnTo>
                  <a:close/>
                </a:path>
              </a:pathLst>
            </a:custGeom>
            <a:solidFill>
              <a:srgbClr val="FFFFFF"/>
            </a:solidFill>
            <a:ln w="6778" cap="flat">
              <a:noFill/>
              <a:prstDash val="solid"/>
              <a:miter/>
            </a:ln>
          </p:spPr>
          <p:txBody>
            <a:bodyPr rtlCol="0" anchor="ctr"/>
            <a:lstStyle/>
            <a:p>
              <a:endParaRPr lang="en-US"/>
            </a:p>
          </p:txBody>
        </p:sp>
        <p:sp>
          <p:nvSpPr>
            <p:cNvPr id="33" name="Graphic 2">
              <a:extLst>
                <a:ext uri="{FF2B5EF4-FFF2-40B4-BE49-F238E27FC236}">
                  <a16:creationId xmlns:a16="http://schemas.microsoft.com/office/drawing/2014/main" id="{513175ED-408F-48F1-ABED-A30929557811}"/>
                </a:ext>
              </a:extLst>
            </p:cNvPr>
            <p:cNvSpPr/>
            <p:nvPr/>
          </p:nvSpPr>
          <p:spPr>
            <a:xfrm>
              <a:off x="5819835" y="7531222"/>
              <a:ext cx="899284" cy="191759"/>
            </a:xfrm>
            <a:custGeom>
              <a:avLst/>
              <a:gdLst>
                <a:gd name="connsiteX0" fmla="*/ 0 w 899284"/>
                <a:gd name="connsiteY0" fmla="*/ 0 h 191759"/>
                <a:gd name="connsiteX1" fmla="*/ 899284 w 899284"/>
                <a:gd name="connsiteY1" fmla="*/ 0 h 191759"/>
                <a:gd name="connsiteX2" fmla="*/ 899284 w 899284"/>
                <a:gd name="connsiteY2" fmla="*/ 191760 h 191759"/>
                <a:gd name="connsiteX3" fmla="*/ 0 w 899284"/>
                <a:gd name="connsiteY3" fmla="*/ 191760 h 191759"/>
              </a:gdLst>
              <a:ahLst/>
              <a:cxnLst>
                <a:cxn ang="0">
                  <a:pos x="connsiteX0" y="connsiteY0"/>
                </a:cxn>
                <a:cxn ang="0">
                  <a:pos x="connsiteX1" y="connsiteY1"/>
                </a:cxn>
                <a:cxn ang="0">
                  <a:pos x="connsiteX2" y="connsiteY2"/>
                </a:cxn>
                <a:cxn ang="0">
                  <a:pos x="connsiteX3" y="connsiteY3"/>
                </a:cxn>
              </a:cxnLst>
              <a:rect l="l" t="t" r="r" b="b"/>
              <a:pathLst>
                <a:path w="899284" h="191759">
                  <a:moveTo>
                    <a:pt x="0" y="0"/>
                  </a:moveTo>
                  <a:lnTo>
                    <a:pt x="899284" y="0"/>
                  </a:lnTo>
                  <a:lnTo>
                    <a:pt x="899284" y="191760"/>
                  </a:lnTo>
                  <a:lnTo>
                    <a:pt x="0" y="191760"/>
                  </a:lnTo>
                  <a:close/>
                </a:path>
              </a:pathLst>
            </a:custGeom>
            <a:solidFill>
              <a:srgbClr val="B2B3B7"/>
            </a:solidFill>
            <a:ln w="6778" cap="flat">
              <a:noFill/>
              <a:prstDash val="solid"/>
              <a:miter/>
            </a:ln>
          </p:spPr>
          <p:txBody>
            <a:bodyPr rtlCol="0" anchor="ctr"/>
            <a:lstStyle/>
            <a:p>
              <a:endParaRPr lang="en-US"/>
            </a:p>
          </p:txBody>
        </p:sp>
        <p:sp>
          <p:nvSpPr>
            <p:cNvPr id="34" name="Graphic 2">
              <a:extLst>
                <a:ext uri="{FF2B5EF4-FFF2-40B4-BE49-F238E27FC236}">
                  <a16:creationId xmlns:a16="http://schemas.microsoft.com/office/drawing/2014/main" id="{9885B9B4-7B18-4923-845E-61AA255117AA}"/>
                </a:ext>
              </a:extLst>
            </p:cNvPr>
            <p:cNvSpPr/>
            <p:nvPr/>
          </p:nvSpPr>
          <p:spPr>
            <a:xfrm>
              <a:off x="5590251" y="8299820"/>
              <a:ext cx="1357704" cy="120789"/>
            </a:xfrm>
            <a:custGeom>
              <a:avLst/>
              <a:gdLst>
                <a:gd name="connsiteX0" fmla="*/ 48398 w 1357704"/>
                <a:gd name="connsiteY0" fmla="*/ 0 h 120789"/>
                <a:gd name="connsiteX1" fmla="*/ 1325440 w 1357704"/>
                <a:gd name="connsiteY1" fmla="*/ 0 h 120789"/>
                <a:gd name="connsiteX2" fmla="*/ 1357705 w 1357704"/>
                <a:gd name="connsiteY2" fmla="*/ 120790 h 120789"/>
                <a:gd name="connsiteX3" fmla="*/ 0 w 1357704"/>
                <a:gd name="connsiteY3" fmla="*/ 120790 h 120789"/>
              </a:gdLst>
              <a:ahLst/>
              <a:cxnLst>
                <a:cxn ang="0">
                  <a:pos x="connsiteX0" y="connsiteY0"/>
                </a:cxn>
                <a:cxn ang="0">
                  <a:pos x="connsiteX1" y="connsiteY1"/>
                </a:cxn>
                <a:cxn ang="0">
                  <a:pos x="connsiteX2" y="connsiteY2"/>
                </a:cxn>
                <a:cxn ang="0">
                  <a:pos x="connsiteX3" y="connsiteY3"/>
                </a:cxn>
              </a:cxnLst>
              <a:rect l="l" t="t" r="r" b="b"/>
              <a:pathLst>
                <a:path w="1357704" h="120789">
                  <a:moveTo>
                    <a:pt x="48398" y="0"/>
                  </a:moveTo>
                  <a:lnTo>
                    <a:pt x="1325440" y="0"/>
                  </a:lnTo>
                  <a:lnTo>
                    <a:pt x="1357705" y="120790"/>
                  </a:lnTo>
                  <a:lnTo>
                    <a:pt x="0" y="120790"/>
                  </a:lnTo>
                  <a:close/>
                </a:path>
              </a:pathLst>
            </a:custGeom>
            <a:solidFill>
              <a:srgbClr val="B2B3B7"/>
            </a:solidFill>
            <a:ln w="6778" cap="flat">
              <a:noFill/>
              <a:prstDash val="solid"/>
              <a:miter/>
            </a:ln>
          </p:spPr>
          <p:txBody>
            <a:bodyPr rtlCol="0" anchor="ctr"/>
            <a:lstStyle/>
            <a:p>
              <a:endParaRPr lang="en-US"/>
            </a:p>
          </p:txBody>
        </p:sp>
        <p:sp>
          <p:nvSpPr>
            <p:cNvPr id="35" name="Graphic 2">
              <a:extLst>
                <a:ext uri="{FF2B5EF4-FFF2-40B4-BE49-F238E27FC236}">
                  <a16:creationId xmlns:a16="http://schemas.microsoft.com/office/drawing/2014/main" id="{ACAC2CA1-851B-481F-A28A-E8D1970654B2}"/>
                </a:ext>
              </a:extLst>
            </p:cNvPr>
            <p:cNvSpPr/>
            <p:nvPr/>
          </p:nvSpPr>
          <p:spPr>
            <a:xfrm>
              <a:off x="6076870" y="7109337"/>
              <a:ext cx="361963" cy="361963"/>
            </a:xfrm>
            <a:custGeom>
              <a:avLst/>
              <a:gdLst>
                <a:gd name="connsiteX0" fmla="*/ 361964 w 361963"/>
                <a:gd name="connsiteY0" fmla="*/ 180982 h 361963"/>
                <a:gd name="connsiteX1" fmla="*/ 180982 w 361963"/>
                <a:gd name="connsiteY1" fmla="*/ 361964 h 361963"/>
                <a:gd name="connsiteX2" fmla="*/ 0 w 361963"/>
                <a:gd name="connsiteY2" fmla="*/ 180982 h 361963"/>
                <a:gd name="connsiteX3" fmla="*/ 180982 w 361963"/>
                <a:gd name="connsiteY3" fmla="*/ 0 h 361963"/>
                <a:gd name="connsiteX4" fmla="*/ 361964 w 361963"/>
                <a:gd name="connsiteY4" fmla="*/ 180982 h 36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63" h="361963">
                  <a:moveTo>
                    <a:pt x="361964" y="180982"/>
                  </a:moveTo>
                  <a:cubicBezTo>
                    <a:pt x="361964" y="280963"/>
                    <a:pt x="280895" y="361964"/>
                    <a:pt x="180982" y="361964"/>
                  </a:cubicBezTo>
                  <a:cubicBezTo>
                    <a:pt x="81001" y="361964"/>
                    <a:pt x="0" y="280895"/>
                    <a:pt x="0" y="180982"/>
                  </a:cubicBezTo>
                  <a:cubicBezTo>
                    <a:pt x="0" y="81001"/>
                    <a:pt x="81069" y="0"/>
                    <a:pt x="180982" y="0"/>
                  </a:cubicBezTo>
                  <a:cubicBezTo>
                    <a:pt x="280895" y="0"/>
                    <a:pt x="361964" y="81001"/>
                    <a:pt x="361964" y="180982"/>
                  </a:cubicBezTo>
                </a:path>
              </a:pathLst>
            </a:custGeom>
            <a:solidFill>
              <a:srgbClr val="243C4C"/>
            </a:solidFill>
            <a:ln w="6778" cap="flat">
              <a:noFill/>
              <a:prstDash val="solid"/>
              <a:miter/>
            </a:ln>
          </p:spPr>
          <p:txBody>
            <a:bodyPr rtlCol="0" anchor="ctr"/>
            <a:lstStyle/>
            <a:p>
              <a:endParaRPr lang="en-US"/>
            </a:p>
          </p:txBody>
        </p:sp>
        <p:pic>
          <p:nvPicPr>
            <p:cNvPr id="347" name="Graphic 346">
              <a:extLst>
                <a:ext uri="{FF2B5EF4-FFF2-40B4-BE49-F238E27FC236}">
                  <a16:creationId xmlns:a16="http://schemas.microsoft.com/office/drawing/2014/main" id="{F3E79ADA-C531-4300-ABD9-9D4AA23DEF3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780" t="6298" r="7065" b="13602"/>
            <a:stretch/>
          </p:blipFill>
          <p:spPr>
            <a:xfrm>
              <a:off x="4683181" y="3470753"/>
              <a:ext cx="3209038" cy="3054381"/>
            </a:xfrm>
            <a:prstGeom prst="rect">
              <a:avLst/>
            </a:prstGeom>
          </p:spPr>
        </p:pic>
        <p:grpSp>
          <p:nvGrpSpPr>
            <p:cNvPr id="108" name="Group 107">
              <a:extLst>
                <a:ext uri="{FF2B5EF4-FFF2-40B4-BE49-F238E27FC236}">
                  <a16:creationId xmlns:a16="http://schemas.microsoft.com/office/drawing/2014/main" id="{A9E2E5AF-E803-4717-A1A7-ED182375A77F}"/>
                </a:ext>
              </a:extLst>
            </p:cNvPr>
            <p:cNvGrpSpPr/>
            <p:nvPr/>
          </p:nvGrpSpPr>
          <p:grpSpPr>
            <a:xfrm>
              <a:off x="6876833" y="4138610"/>
              <a:ext cx="2992567" cy="2828637"/>
              <a:chOff x="10366468" y="5156632"/>
              <a:chExt cx="4809071" cy="4545642"/>
            </a:xfrm>
          </p:grpSpPr>
          <p:sp>
            <p:nvSpPr>
              <p:cNvPr id="109" name="Graphic 2">
                <a:extLst>
                  <a:ext uri="{FF2B5EF4-FFF2-40B4-BE49-F238E27FC236}">
                    <a16:creationId xmlns:a16="http://schemas.microsoft.com/office/drawing/2014/main" id="{CA1F3D63-9970-4FC3-93A5-D8B33F265342}"/>
                  </a:ext>
                </a:extLst>
              </p:cNvPr>
              <p:cNvSpPr/>
              <p:nvPr/>
            </p:nvSpPr>
            <p:spPr>
              <a:xfrm rot="18775991">
                <a:off x="13789763" y="7498692"/>
                <a:ext cx="464422" cy="2307131"/>
              </a:xfrm>
              <a:custGeom>
                <a:avLst/>
                <a:gdLst>
                  <a:gd name="connsiteX0" fmla="*/ 0 w 464422"/>
                  <a:gd name="connsiteY0" fmla="*/ 0 h 2307131"/>
                  <a:gd name="connsiteX1" fmla="*/ 464422 w 464422"/>
                  <a:gd name="connsiteY1" fmla="*/ 0 h 2307131"/>
                  <a:gd name="connsiteX2" fmla="*/ 464422 w 464422"/>
                  <a:gd name="connsiteY2" fmla="*/ 2307131 h 2307131"/>
                  <a:gd name="connsiteX3" fmla="*/ 0 w 464422"/>
                  <a:gd name="connsiteY3" fmla="*/ 2307131 h 2307131"/>
                </a:gdLst>
                <a:ahLst/>
                <a:cxnLst>
                  <a:cxn ang="0">
                    <a:pos x="connsiteX0" y="connsiteY0"/>
                  </a:cxn>
                  <a:cxn ang="0">
                    <a:pos x="connsiteX1" y="connsiteY1"/>
                  </a:cxn>
                  <a:cxn ang="0">
                    <a:pos x="connsiteX2" y="connsiteY2"/>
                  </a:cxn>
                  <a:cxn ang="0">
                    <a:pos x="connsiteX3" y="connsiteY3"/>
                  </a:cxn>
                </a:cxnLst>
                <a:rect l="l" t="t" r="r" b="b"/>
                <a:pathLst>
                  <a:path w="464422" h="2307131">
                    <a:moveTo>
                      <a:pt x="0" y="0"/>
                    </a:moveTo>
                    <a:lnTo>
                      <a:pt x="464422" y="0"/>
                    </a:lnTo>
                    <a:lnTo>
                      <a:pt x="464422" y="2307131"/>
                    </a:lnTo>
                    <a:lnTo>
                      <a:pt x="0" y="2307131"/>
                    </a:lnTo>
                    <a:close/>
                  </a:path>
                </a:pathLst>
              </a:custGeom>
              <a:solidFill>
                <a:srgbClr val="DDE7F5"/>
              </a:solidFill>
              <a:ln w="6778" cap="flat">
                <a:noFill/>
                <a:prstDash val="solid"/>
                <a:miter/>
              </a:ln>
            </p:spPr>
            <p:txBody>
              <a:bodyPr rtlCol="0" anchor="ctr"/>
              <a:lstStyle/>
              <a:p>
                <a:endParaRPr lang="en-US"/>
              </a:p>
            </p:txBody>
          </p:sp>
          <p:grpSp>
            <p:nvGrpSpPr>
              <p:cNvPr id="110" name="Group 109">
                <a:extLst>
                  <a:ext uri="{FF2B5EF4-FFF2-40B4-BE49-F238E27FC236}">
                    <a16:creationId xmlns:a16="http://schemas.microsoft.com/office/drawing/2014/main" id="{779DAC36-3544-41B0-94A1-49A976695DDE}"/>
                  </a:ext>
                </a:extLst>
              </p:cNvPr>
              <p:cNvGrpSpPr/>
              <p:nvPr/>
            </p:nvGrpSpPr>
            <p:grpSpPr>
              <a:xfrm>
                <a:off x="10366468" y="5156632"/>
                <a:ext cx="4775118" cy="4545642"/>
                <a:chOff x="10366468" y="5156632"/>
                <a:chExt cx="4775118" cy="4545642"/>
              </a:xfrm>
            </p:grpSpPr>
            <p:sp>
              <p:nvSpPr>
                <p:cNvPr id="111" name="Graphic 2">
                  <a:extLst>
                    <a:ext uri="{FF2B5EF4-FFF2-40B4-BE49-F238E27FC236}">
                      <a16:creationId xmlns:a16="http://schemas.microsoft.com/office/drawing/2014/main" id="{4812BE38-13B5-4ACF-B8A4-FD41623A5D7A}"/>
                    </a:ext>
                  </a:extLst>
                </p:cNvPr>
                <p:cNvSpPr/>
                <p:nvPr/>
              </p:nvSpPr>
              <p:spPr>
                <a:xfrm>
                  <a:off x="10366468" y="5156632"/>
                  <a:ext cx="3445928" cy="3445897"/>
                </a:xfrm>
                <a:custGeom>
                  <a:avLst/>
                  <a:gdLst>
                    <a:gd name="connsiteX0" fmla="*/ 461513 w 3445928"/>
                    <a:gd name="connsiteY0" fmla="*/ 549396 h 3445897"/>
                    <a:gd name="connsiteX1" fmla="*/ 549360 w 3445928"/>
                    <a:gd name="connsiteY1" fmla="*/ 2984385 h 3445897"/>
                    <a:gd name="connsiteX2" fmla="*/ 2984416 w 3445928"/>
                    <a:gd name="connsiteY2" fmla="*/ 2896537 h 3445897"/>
                    <a:gd name="connsiteX3" fmla="*/ 2896569 w 3445928"/>
                    <a:gd name="connsiteY3" fmla="*/ 461481 h 3445897"/>
                    <a:gd name="connsiteX4" fmla="*/ 461513 w 3445928"/>
                    <a:gd name="connsiteY4" fmla="*/ 549396 h 3445897"/>
                    <a:gd name="connsiteX5" fmla="*/ 2716536 w 3445928"/>
                    <a:gd name="connsiteY5" fmla="*/ 2647365 h 3445897"/>
                    <a:gd name="connsiteX6" fmla="*/ 798600 w 3445928"/>
                    <a:gd name="connsiteY6" fmla="*/ 2716572 h 3445897"/>
                    <a:gd name="connsiteX7" fmla="*/ 729393 w 3445928"/>
                    <a:gd name="connsiteY7" fmla="*/ 798636 h 3445897"/>
                    <a:gd name="connsiteX8" fmla="*/ 2647329 w 3445928"/>
                    <a:gd name="connsiteY8" fmla="*/ 729430 h 3445897"/>
                    <a:gd name="connsiteX9" fmla="*/ 2716536 w 3445928"/>
                    <a:gd name="connsiteY9" fmla="*/ 2647365 h 344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5928" h="3445897">
                      <a:moveTo>
                        <a:pt x="461513" y="549396"/>
                      </a:moveTo>
                      <a:cubicBezTo>
                        <a:pt x="-186634" y="1246076"/>
                        <a:pt x="-147319" y="2336239"/>
                        <a:pt x="549360" y="2984385"/>
                      </a:cubicBezTo>
                      <a:cubicBezTo>
                        <a:pt x="1246039" y="3632531"/>
                        <a:pt x="2336202" y="3593217"/>
                        <a:pt x="2984416" y="2896537"/>
                      </a:cubicBezTo>
                      <a:cubicBezTo>
                        <a:pt x="3632563" y="2199858"/>
                        <a:pt x="3593248" y="1109627"/>
                        <a:pt x="2896569" y="461481"/>
                      </a:cubicBezTo>
                      <a:cubicBezTo>
                        <a:pt x="2199890" y="-186665"/>
                        <a:pt x="1109659" y="-147283"/>
                        <a:pt x="461513" y="549396"/>
                      </a:cubicBezTo>
                      <a:moveTo>
                        <a:pt x="2716536" y="2647365"/>
                      </a:moveTo>
                      <a:cubicBezTo>
                        <a:pt x="2205990" y="3196073"/>
                        <a:pt x="1347308" y="3227118"/>
                        <a:pt x="798600" y="2716572"/>
                      </a:cubicBezTo>
                      <a:cubicBezTo>
                        <a:pt x="249892" y="2206026"/>
                        <a:pt x="218847" y="1347344"/>
                        <a:pt x="729393" y="798636"/>
                      </a:cubicBezTo>
                      <a:cubicBezTo>
                        <a:pt x="1239939" y="249929"/>
                        <a:pt x="2098621" y="218952"/>
                        <a:pt x="2647329" y="729430"/>
                      </a:cubicBezTo>
                      <a:cubicBezTo>
                        <a:pt x="3196036" y="1239907"/>
                        <a:pt x="3227081" y="2098590"/>
                        <a:pt x="2716536" y="2647365"/>
                      </a:cubicBezTo>
                    </a:path>
                  </a:pathLst>
                </a:custGeom>
                <a:solidFill>
                  <a:srgbClr val="243C4C"/>
                </a:solidFill>
                <a:ln w="6778" cap="flat">
                  <a:noFill/>
                  <a:prstDash val="solid"/>
                  <a:miter/>
                </a:ln>
              </p:spPr>
              <p:txBody>
                <a:bodyPr rtlCol="0" anchor="ctr"/>
                <a:lstStyle/>
                <a:p>
                  <a:endParaRPr lang="en-US"/>
                </a:p>
              </p:txBody>
            </p:sp>
            <p:sp>
              <p:nvSpPr>
                <p:cNvPr id="112" name="Graphic 2">
                  <a:extLst>
                    <a:ext uri="{FF2B5EF4-FFF2-40B4-BE49-F238E27FC236}">
                      <a16:creationId xmlns:a16="http://schemas.microsoft.com/office/drawing/2014/main" id="{EC70E1B2-EC51-4835-9C09-7DCD1849D36F}"/>
                    </a:ext>
                  </a:extLst>
                </p:cNvPr>
                <p:cNvSpPr/>
                <p:nvPr/>
              </p:nvSpPr>
              <p:spPr>
                <a:xfrm>
                  <a:off x="13430949" y="8267704"/>
                  <a:ext cx="1517728" cy="1434570"/>
                </a:xfrm>
                <a:custGeom>
                  <a:avLst/>
                  <a:gdLst>
                    <a:gd name="connsiteX0" fmla="*/ 60789 w 1517728"/>
                    <a:gd name="connsiteY0" fmla="*/ 134415 h 1434570"/>
                    <a:gd name="connsiteX1" fmla="*/ 71228 w 1517728"/>
                    <a:gd name="connsiteY1" fmla="*/ 448998 h 1434570"/>
                    <a:gd name="connsiteX2" fmla="*/ 1083101 w 1517728"/>
                    <a:gd name="connsiteY2" fmla="*/ 1375735 h 1434570"/>
                    <a:gd name="connsiteX3" fmla="*/ 1402564 w 1517728"/>
                    <a:gd name="connsiteY3" fmla="*/ 1363263 h 1434570"/>
                    <a:gd name="connsiteX4" fmla="*/ 1517729 w 1517728"/>
                    <a:gd name="connsiteY4" fmla="*/ 1241388 h 1434570"/>
                    <a:gd name="connsiteX5" fmla="*/ 187815 w 1517728"/>
                    <a:gd name="connsiteY5" fmla="*/ 0 h 1434570"/>
                    <a:gd name="connsiteX6" fmla="*/ 60789 w 1517728"/>
                    <a:gd name="connsiteY6" fmla="*/ 134415 h 143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728" h="1434570">
                      <a:moveTo>
                        <a:pt x="60789" y="134415"/>
                      </a:moveTo>
                      <a:cubicBezTo>
                        <a:pt x="-24211" y="224363"/>
                        <a:pt x="-19466" y="365963"/>
                        <a:pt x="71228" y="448998"/>
                      </a:cubicBezTo>
                      <a:lnTo>
                        <a:pt x="1083101" y="1375735"/>
                      </a:lnTo>
                      <a:cubicBezTo>
                        <a:pt x="1173795" y="1458837"/>
                        <a:pt x="1317564" y="1453212"/>
                        <a:pt x="1402564" y="1363263"/>
                      </a:cubicBezTo>
                      <a:lnTo>
                        <a:pt x="1517729" y="1241388"/>
                      </a:lnTo>
                      <a:lnTo>
                        <a:pt x="187815" y="0"/>
                      </a:lnTo>
                      <a:lnTo>
                        <a:pt x="60789" y="134415"/>
                      </a:lnTo>
                      <a:close/>
                    </a:path>
                  </a:pathLst>
                </a:custGeom>
                <a:solidFill>
                  <a:srgbClr val="E55C4E"/>
                </a:solidFill>
                <a:ln w="6778" cap="flat">
                  <a:noFill/>
                  <a:prstDash val="solid"/>
                  <a:miter/>
                </a:ln>
              </p:spPr>
              <p:txBody>
                <a:bodyPr rtlCol="0" anchor="ctr"/>
                <a:lstStyle/>
                <a:p>
                  <a:endParaRPr lang="en-US"/>
                </a:p>
              </p:txBody>
            </p:sp>
            <p:sp>
              <p:nvSpPr>
                <p:cNvPr id="113" name="Graphic 2">
                  <a:extLst>
                    <a:ext uri="{FF2B5EF4-FFF2-40B4-BE49-F238E27FC236}">
                      <a16:creationId xmlns:a16="http://schemas.microsoft.com/office/drawing/2014/main" id="{A62BE99E-204F-42C9-80F1-AAC09C39A923}"/>
                    </a:ext>
                  </a:extLst>
                </p:cNvPr>
                <p:cNvSpPr/>
                <p:nvPr/>
              </p:nvSpPr>
              <p:spPr>
                <a:xfrm>
                  <a:off x="13618832" y="8069234"/>
                  <a:ext cx="1522754" cy="1440060"/>
                </a:xfrm>
                <a:custGeom>
                  <a:avLst/>
                  <a:gdLst>
                    <a:gd name="connsiteX0" fmla="*/ 1451517 w 1522754"/>
                    <a:gd name="connsiteY0" fmla="*/ 985572 h 1440060"/>
                    <a:gd name="connsiteX1" fmla="*/ 439644 w 1522754"/>
                    <a:gd name="connsiteY1" fmla="*/ 58835 h 1440060"/>
                    <a:gd name="connsiteX2" fmla="*/ 120181 w 1522754"/>
                    <a:gd name="connsiteY2" fmla="*/ 71308 h 1440060"/>
                    <a:gd name="connsiteX3" fmla="*/ 0 w 1522754"/>
                    <a:gd name="connsiteY3" fmla="*/ 198538 h 1440060"/>
                    <a:gd name="connsiteX4" fmla="*/ 1329981 w 1522754"/>
                    <a:gd name="connsiteY4" fmla="*/ 1440061 h 1440060"/>
                    <a:gd name="connsiteX5" fmla="*/ 1462023 w 1522754"/>
                    <a:gd name="connsiteY5" fmla="*/ 1300291 h 1440060"/>
                    <a:gd name="connsiteX6" fmla="*/ 1451517 w 1522754"/>
                    <a:gd name="connsiteY6" fmla="*/ 985572 h 144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2754" h="1440060">
                      <a:moveTo>
                        <a:pt x="1451517" y="985572"/>
                      </a:moveTo>
                      <a:lnTo>
                        <a:pt x="439644" y="58835"/>
                      </a:lnTo>
                      <a:cubicBezTo>
                        <a:pt x="348882" y="-24267"/>
                        <a:pt x="205113" y="-18641"/>
                        <a:pt x="120181" y="71308"/>
                      </a:cubicBezTo>
                      <a:lnTo>
                        <a:pt x="0" y="198538"/>
                      </a:lnTo>
                      <a:lnTo>
                        <a:pt x="1329981" y="1440061"/>
                      </a:lnTo>
                      <a:lnTo>
                        <a:pt x="1462023" y="1300291"/>
                      </a:lnTo>
                      <a:cubicBezTo>
                        <a:pt x="1546956" y="1210274"/>
                        <a:pt x="1542211" y="1068675"/>
                        <a:pt x="1451517" y="985572"/>
                      </a:cubicBezTo>
                    </a:path>
                  </a:pathLst>
                </a:custGeom>
                <a:solidFill>
                  <a:srgbClr val="F2715B"/>
                </a:solidFill>
                <a:ln w="6778" cap="flat">
                  <a:noFill/>
                  <a:prstDash val="solid"/>
                  <a:miter/>
                </a:ln>
              </p:spPr>
              <p:txBody>
                <a:bodyPr rtlCol="0" anchor="ctr"/>
                <a:lstStyle/>
                <a:p>
                  <a:endParaRPr lang="en-US"/>
                </a:p>
              </p:txBody>
            </p:sp>
          </p:grpSp>
        </p:grpSp>
      </p:grpSp>
      <p:sp>
        <p:nvSpPr>
          <p:cNvPr id="3" name="TextBox 2">
            <a:extLst>
              <a:ext uri="{FF2B5EF4-FFF2-40B4-BE49-F238E27FC236}">
                <a16:creationId xmlns:a16="http://schemas.microsoft.com/office/drawing/2014/main" id="{D5C98C2E-5664-5D3B-B7FC-7EAB51853707}"/>
              </a:ext>
            </a:extLst>
          </p:cNvPr>
          <p:cNvSpPr txBox="1"/>
          <p:nvPr/>
        </p:nvSpPr>
        <p:spPr>
          <a:xfrm>
            <a:off x="2633730" y="1333774"/>
            <a:ext cx="10988540" cy="846514"/>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rPr>
              <a:t>It is a foundational step in the vulnerability assessment process, providing critical visibility into the network landscape</a:t>
            </a:r>
            <a:endParaRPr lang="en-IN" sz="2200">
              <a:solidFill>
                <a:srgbClr val="404040"/>
              </a:solidFill>
              <a:latin typeface="Open Sans" panose="020B0606030504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cxnSp>
        <p:nvCxnSpPr>
          <p:cNvPr id="383" name="Google Shape;383;p106"/>
          <p:cNvCxnSpPr>
            <a:cxnSpLocks/>
          </p:cNvCxnSpPr>
          <p:nvPr/>
        </p:nvCxnSpPr>
        <p:spPr>
          <a:xfrm>
            <a:off x="647700" y="3715870"/>
            <a:ext cx="15297150" cy="0"/>
          </a:xfrm>
          <a:prstGeom prst="straightConnector1">
            <a:avLst/>
          </a:prstGeom>
          <a:noFill/>
          <a:ln w="57150" cap="flat" cmpd="sng">
            <a:solidFill>
              <a:schemeClr val="accent2"/>
            </a:solidFill>
            <a:prstDash val="solid"/>
            <a:round/>
            <a:headEnd type="none" w="sm" len="sm"/>
            <a:tailEnd type="none" w="sm" len="sm"/>
          </a:ln>
          <a:effectLst>
            <a:outerShdw blurRad="40000" dist="23000" dir="5400000" rotWithShape="0">
              <a:srgbClr val="000000">
                <a:alpha val="34901"/>
              </a:srgbClr>
            </a:outerShdw>
          </a:effectLst>
        </p:spPr>
      </p:cxnSp>
      <p:sp>
        <p:nvSpPr>
          <p:cNvPr id="384" name="Google Shape;384;p106"/>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Network Discovery Scan</a:t>
            </a:r>
            <a:endParaRPr/>
          </a:p>
        </p:txBody>
      </p:sp>
      <p:pic>
        <p:nvPicPr>
          <p:cNvPr id="385" name="Google Shape;385;p106"/>
          <p:cNvPicPr preferRelativeResize="0"/>
          <p:nvPr/>
        </p:nvPicPr>
        <p:blipFill rotWithShape="1">
          <a:blip r:embed="rId3">
            <a:alphaModFix/>
          </a:blip>
          <a:srcRect/>
          <a:stretch/>
        </p:blipFill>
        <p:spPr>
          <a:xfrm>
            <a:off x="5069877" y="865024"/>
            <a:ext cx="6154344" cy="365760"/>
          </a:xfrm>
          <a:prstGeom prst="rect">
            <a:avLst/>
          </a:prstGeom>
          <a:noFill/>
          <a:ln>
            <a:noFill/>
          </a:ln>
        </p:spPr>
      </p:pic>
      <p:sp>
        <p:nvSpPr>
          <p:cNvPr id="386" name="Google Shape;386;p106"/>
          <p:cNvSpPr/>
          <p:nvPr/>
        </p:nvSpPr>
        <p:spPr>
          <a:xfrm>
            <a:off x="982060" y="1982000"/>
            <a:ext cx="2880000" cy="1081894"/>
          </a:xfrm>
          <a:prstGeom prst="roundRect">
            <a:avLst>
              <a:gd name="adj" fmla="val 10953"/>
            </a:avLst>
          </a:prstGeom>
          <a:solidFill>
            <a:srgbClr val="FBE4D4"/>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90000"/>
              </a:lnSpc>
              <a:spcBef>
                <a:spcPts val="0"/>
              </a:spcBef>
              <a:spcAft>
                <a:spcPts val="0"/>
              </a:spcAft>
              <a:buNone/>
            </a:pPr>
            <a:r>
              <a:rPr lang="en-US" sz="2000" b="1" i="0" u="none" strike="noStrike" cap="none">
                <a:solidFill>
                  <a:srgbClr val="3F3F3F"/>
                </a:solidFill>
                <a:latin typeface="Open Sans"/>
                <a:ea typeface="Open Sans"/>
                <a:cs typeface="Open Sans"/>
                <a:sym typeface="Open Sans"/>
              </a:rPr>
              <a:t>TCP SYN </a:t>
            </a:r>
            <a:r>
              <a:rPr lang="en-US" sz="2000" b="1">
                <a:solidFill>
                  <a:srgbClr val="3F3F3F"/>
                </a:solidFill>
                <a:latin typeface="Open Sans"/>
                <a:ea typeface="Open Sans"/>
                <a:cs typeface="Open Sans"/>
                <a:sym typeface="Open Sans"/>
              </a:rPr>
              <a:t>s</a:t>
            </a:r>
            <a:r>
              <a:rPr lang="en-US" sz="2000" b="1" i="0" u="none" strike="noStrike" cap="none">
                <a:solidFill>
                  <a:srgbClr val="3F3F3F"/>
                </a:solidFill>
                <a:latin typeface="Open Sans"/>
                <a:ea typeface="Open Sans"/>
                <a:cs typeface="Open Sans"/>
                <a:sym typeface="Open Sans"/>
              </a:rPr>
              <a:t>canning</a:t>
            </a:r>
            <a:endParaRPr sz="2000" i="0" u="none" strike="noStrike" cap="none">
              <a:solidFill>
                <a:srgbClr val="3F3F3F"/>
              </a:solidFill>
              <a:latin typeface="Open Sans"/>
              <a:ea typeface="Open Sans"/>
              <a:cs typeface="Open Sans"/>
              <a:sym typeface="Open Sans"/>
            </a:endParaRPr>
          </a:p>
        </p:txBody>
      </p:sp>
      <p:sp>
        <p:nvSpPr>
          <p:cNvPr id="387" name="Google Shape;387;p106"/>
          <p:cNvSpPr/>
          <p:nvPr/>
        </p:nvSpPr>
        <p:spPr>
          <a:xfrm>
            <a:off x="2228076" y="3476674"/>
            <a:ext cx="446974" cy="446974"/>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a:solidFill>
                <a:schemeClr val="lt1"/>
              </a:solidFill>
              <a:latin typeface="Arial"/>
              <a:ea typeface="Arial"/>
              <a:cs typeface="Arial"/>
              <a:sym typeface="Arial"/>
            </a:endParaRPr>
          </a:p>
        </p:txBody>
      </p:sp>
      <p:sp>
        <p:nvSpPr>
          <p:cNvPr id="388" name="Google Shape;388;p106"/>
          <p:cNvSpPr/>
          <p:nvPr/>
        </p:nvSpPr>
        <p:spPr>
          <a:xfrm>
            <a:off x="6015578" y="3476674"/>
            <a:ext cx="446974" cy="446974"/>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a:solidFill>
                <a:schemeClr val="lt1"/>
              </a:solidFill>
              <a:latin typeface="Arial"/>
              <a:ea typeface="Arial"/>
              <a:cs typeface="Arial"/>
              <a:sym typeface="Arial"/>
            </a:endParaRPr>
          </a:p>
        </p:txBody>
      </p:sp>
      <p:grpSp>
        <p:nvGrpSpPr>
          <p:cNvPr id="389" name="Google Shape;389;p106"/>
          <p:cNvGrpSpPr/>
          <p:nvPr/>
        </p:nvGrpSpPr>
        <p:grpSpPr>
          <a:xfrm>
            <a:off x="4704247" y="4173785"/>
            <a:ext cx="3312354" cy="4243367"/>
            <a:chOff x="4679538" y="4948644"/>
            <a:chExt cx="3312354" cy="4243367"/>
          </a:xfrm>
        </p:grpSpPr>
        <p:sp>
          <p:nvSpPr>
            <p:cNvPr id="390" name="Google Shape;390;p106"/>
            <p:cNvSpPr/>
            <p:nvPr/>
          </p:nvSpPr>
          <p:spPr>
            <a:xfrm>
              <a:off x="4679539" y="5268689"/>
              <a:ext cx="3312353" cy="3923322"/>
            </a:xfrm>
            <a:prstGeom prst="round2SameRect">
              <a:avLst>
                <a:gd name="adj1" fmla="val 0"/>
                <a:gd name="adj2" fmla="val 5849"/>
              </a:avLst>
            </a:prstGeom>
            <a:solidFill>
              <a:srgbClr val="F2F2F2"/>
            </a:solidFill>
            <a:ln w="25400" cap="flat" cmpd="sng">
              <a:solidFill>
                <a:srgbClr val="BFBFBF"/>
              </a:solidFill>
              <a:prstDash val="solid"/>
              <a:round/>
              <a:headEnd type="none" w="sm" len="sm"/>
              <a:tailEnd type="none" w="sm" len="sm"/>
            </a:ln>
          </p:spPr>
          <p:txBody>
            <a:bodyPr spcFirstLastPara="1" wrap="square" lIns="180000" tIns="180000" rIns="108000" bIns="0" anchor="t" anchorCtr="0">
              <a:noAutofit/>
            </a:bodyPr>
            <a:lstStyle/>
            <a:p>
              <a:pPr marL="342900" marR="0" lvl="2" indent="-288925" algn="l" rtl="0">
                <a:lnSpc>
                  <a:spcPct val="90000"/>
                </a:lnSpc>
                <a:spcBef>
                  <a:spcPts val="0"/>
                </a:spcBef>
                <a:spcAft>
                  <a:spcPts val="0"/>
                </a:spcAft>
                <a:buClr>
                  <a:srgbClr val="3F3F3F"/>
                </a:buClr>
                <a:buSzPct val="100000"/>
                <a:buFont typeface="Open Sans"/>
                <a:buChar char="•"/>
              </a:pPr>
              <a:r>
                <a:rPr lang="en-US" sz="2000" i="0" u="none" strike="noStrike" cap="none">
                  <a:solidFill>
                    <a:srgbClr val="3F3F3F"/>
                  </a:solidFill>
                  <a:latin typeface="Open Sans"/>
                  <a:ea typeface="Open Sans"/>
                  <a:cs typeface="Open Sans"/>
                  <a:sym typeface="Open Sans"/>
                </a:rPr>
                <a:t>Opens a full connection to a remote system on the specified port</a:t>
              </a:r>
              <a:endParaRPr sz="2000" i="0" u="none" strike="noStrike" cap="none">
                <a:solidFill>
                  <a:srgbClr val="3F3F3F"/>
                </a:solidFill>
                <a:latin typeface="Open Sans"/>
                <a:ea typeface="Open Sans"/>
                <a:cs typeface="Open Sans"/>
                <a:sym typeface="Open Sans"/>
              </a:endParaRPr>
            </a:p>
            <a:p>
              <a:pPr marL="342900" marR="0" lvl="2" indent="-288925" algn="l" rtl="0">
                <a:lnSpc>
                  <a:spcPct val="90000"/>
                </a:lnSpc>
                <a:spcBef>
                  <a:spcPts val="800"/>
                </a:spcBef>
                <a:spcAft>
                  <a:spcPts val="0"/>
                </a:spcAft>
                <a:buClr>
                  <a:srgbClr val="3F3F3F"/>
                </a:buClr>
                <a:buSzPct val="100000"/>
                <a:buFont typeface="Open Sans"/>
                <a:buChar char="•"/>
              </a:pPr>
              <a:r>
                <a:rPr lang="en-US" sz="2000">
                  <a:solidFill>
                    <a:srgbClr val="3F3F3F"/>
                  </a:solidFill>
                  <a:latin typeface="Open Sans"/>
                  <a:ea typeface="Open Sans"/>
                  <a:cs typeface="Open Sans"/>
                  <a:sym typeface="Open Sans"/>
                </a:rPr>
                <a:t>It is u</a:t>
              </a:r>
              <a:r>
                <a:rPr lang="en-US" sz="2000" i="0" u="none" strike="noStrike" cap="none">
                  <a:solidFill>
                    <a:srgbClr val="3F3F3F"/>
                  </a:solidFill>
                  <a:latin typeface="Open Sans"/>
                  <a:ea typeface="Open Sans"/>
                  <a:cs typeface="Open Sans"/>
                  <a:sym typeface="Open Sans"/>
                </a:rPr>
                <a:t>sed when the user running the scan does not have the necessary permissions to run a half-open scan</a:t>
              </a:r>
              <a:endParaRPr sz="2000" i="0" u="none" strike="noStrike" cap="none">
                <a:solidFill>
                  <a:srgbClr val="3F3F3F"/>
                </a:solidFill>
                <a:latin typeface="Open Sans"/>
                <a:ea typeface="Open Sans"/>
                <a:cs typeface="Open Sans"/>
                <a:sym typeface="Open Sans"/>
              </a:endParaRPr>
            </a:p>
          </p:txBody>
        </p:sp>
        <p:grpSp>
          <p:nvGrpSpPr>
            <p:cNvPr id="391" name="Google Shape;391;p106"/>
            <p:cNvGrpSpPr/>
            <p:nvPr/>
          </p:nvGrpSpPr>
          <p:grpSpPr>
            <a:xfrm rot="-5400000">
              <a:off x="6172468" y="3455714"/>
              <a:ext cx="326494" cy="3312353"/>
              <a:chOff x="6205454" y="3110390"/>
              <a:chExt cx="326494" cy="3312353"/>
            </a:xfrm>
          </p:grpSpPr>
          <p:sp>
            <p:nvSpPr>
              <p:cNvPr id="392" name="Google Shape;392;p106"/>
              <p:cNvSpPr/>
              <p:nvPr/>
            </p:nvSpPr>
            <p:spPr>
              <a:xfrm rot="-5400000">
                <a:off x="4593893" y="4721951"/>
                <a:ext cx="3312353" cy="89232"/>
              </a:xfrm>
              <a:prstGeom prst="rect">
                <a:avLst/>
              </a:prstGeom>
              <a:solidFill>
                <a:srgbClr val="A5A5A5"/>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rgbClr val="3F3F3F"/>
                  </a:solidFill>
                  <a:latin typeface="Open Sans"/>
                  <a:ea typeface="Open Sans"/>
                  <a:cs typeface="Open Sans"/>
                  <a:sym typeface="Open Sans"/>
                </a:endParaRPr>
              </a:p>
            </p:txBody>
          </p:sp>
          <p:sp>
            <p:nvSpPr>
              <p:cNvPr id="393" name="Google Shape;393;p106"/>
              <p:cNvSpPr/>
              <p:nvPr/>
            </p:nvSpPr>
            <p:spPr>
              <a:xfrm rot="5400000">
                <a:off x="6218782" y="4530717"/>
                <a:ext cx="406988" cy="219345"/>
              </a:xfrm>
              <a:prstGeom prst="triangle">
                <a:avLst>
                  <a:gd name="adj" fmla="val 50000"/>
                </a:avLst>
              </a:prstGeom>
              <a:solidFill>
                <a:srgbClr val="A5A5A5"/>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i="0" u="none" strike="noStrike" cap="none">
                  <a:solidFill>
                    <a:srgbClr val="3F3F3F"/>
                  </a:solidFill>
                  <a:latin typeface="Open Sans"/>
                  <a:ea typeface="Open Sans"/>
                  <a:cs typeface="Open Sans"/>
                  <a:sym typeface="Open Sans"/>
                </a:endParaRPr>
              </a:p>
            </p:txBody>
          </p:sp>
        </p:grpSp>
      </p:grpSp>
      <p:sp>
        <p:nvSpPr>
          <p:cNvPr id="394" name="Google Shape;394;p106"/>
          <p:cNvSpPr/>
          <p:nvPr/>
        </p:nvSpPr>
        <p:spPr>
          <a:xfrm>
            <a:off x="9803080" y="3476674"/>
            <a:ext cx="446974" cy="446974"/>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a:solidFill>
                <a:schemeClr val="lt1"/>
              </a:solidFill>
              <a:latin typeface="Arial"/>
              <a:ea typeface="Arial"/>
              <a:cs typeface="Arial"/>
              <a:sym typeface="Arial"/>
            </a:endParaRPr>
          </a:p>
        </p:txBody>
      </p:sp>
      <p:sp>
        <p:nvSpPr>
          <p:cNvPr id="395" name="Google Shape;395;p106"/>
          <p:cNvSpPr/>
          <p:nvPr/>
        </p:nvSpPr>
        <p:spPr>
          <a:xfrm>
            <a:off x="13565844" y="3476674"/>
            <a:ext cx="446974" cy="446974"/>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a:solidFill>
                <a:schemeClr val="lt1"/>
              </a:solidFill>
              <a:latin typeface="Arial"/>
              <a:ea typeface="Arial"/>
              <a:cs typeface="Arial"/>
              <a:sym typeface="Arial"/>
            </a:endParaRPr>
          </a:p>
        </p:txBody>
      </p:sp>
      <p:sp>
        <p:nvSpPr>
          <p:cNvPr id="396" name="Google Shape;396;p106"/>
          <p:cNvSpPr/>
          <p:nvPr/>
        </p:nvSpPr>
        <p:spPr>
          <a:xfrm>
            <a:off x="4791333" y="1982000"/>
            <a:ext cx="2880000" cy="1081894"/>
          </a:xfrm>
          <a:prstGeom prst="roundRect">
            <a:avLst>
              <a:gd name="adj" fmla="val 10953"/>
            </a:avLst>
          </a:prstGeom>
          <a:solidFill>
            <a:srgbClr val="FBE4D4"/>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3F3F3F"/>
                </a:solidFill>
                <a:latin typeface="Open Sans"/>
                <a:ea typeface="Open Sans"/>
                <a:cs typeface="Open Sans"/>
                <a:sym typeface="Open Sans"/>
              </a:rPr>
              <a:t>TCP </a:t>
            </a:r>
            <a:r>
              <a:rPr lang="en-US" sz="2000" b="1">
                <a:solidFill>
                  <a:srgbClr val="3F3F3F"/>
                </a:solidFill>
                <a:latin typeface="Open Sans"/>
                <a:ea typeface="Open Sans"/>
                <a:cs typeface="Open Sans"/>
                <a:sym typeface="Open Sans"/>
              </a:rPr>
              <a:t>c</a:t>
            </a:r>
            <a:r>
              <a:rPr lang="en-US" sz="2000" b="1" i="0" u="none" strike="noStrike" cap="none">
                <a:solidFill>
                  <a:srgbClr val="3F3F3F"/>
                </a:solidFill>
                <a:latin typeface="Open Sans"/>
                <a:ea typeface="Open Sans"/>
                <a:cs typeface="Open Sans"/>
                <a:sym typeface="Open Sans"/>
              </a:rPr>
              <a:t>onnect </a:t>
            </a:r>
            <a:r>
              <a:rPr lang="en-US" sz="2000" b="1">
                <a:solidFill>
                  <a:srgbClr val="3F3F3F"/>
                </a:solidFill>
                <a:latin typeface="Open Sans"/>
                <a:ea typeface="Open Sans"/>
                <a:cs typeface="Open Sans"/>
                <a:sym typeface="Open Sans"/>
              </a:rPr>
              <a:t>s</a:t>
            </a:r>
            <a:r>
              <a:rPr lang="en-US" sz="2000" b="1" i="0" u="none" strike="noStrike" cap="none">
                <a:solidFill>
                  <a:srgbClr val="3F3F3F"/>
                </a:solidFill>
                <a:latin typeface="Open Sans"/>
                <a:ea typeface="Open Sans"/>
                <a:cs typeface="Open Sans"/>
                <a:sym typeface="Open Sans"/>
              </a:rPr>
              <a:t>canning</a:t>
            </a:r>
            <a:endParaRPr sz="2000" i="0" u="none" strike="noStrike" cap="none">
              <a:solidFill>
                <a:srgbClr val="3F3F3F"/>
              </a:solidFill>
              <a:latin typeface="Open Sans"/>
              <a:ea typeface="Open Sans"/>
              <a:cs typeface="Open Sans"/>
              <a:sym typeface="Open Sans"/>
            </a:endParaRPr>
          </a:p>
        </p:txBody>
      </p:sp>
      <p:sp>
        <p:nvSpPr>
          <p:cNvPr id="397" name="Google Shape;397;p106"/>
          <p:cNvSpPr/>
          <p:nvPr/>
        </p:nvSpPr>
        <p:spPr>
          <a:xfrm>
            <a:off x="8578835" y="1982000"/>
            <a:ext cx="2880000" cy="1081894"/>
          </a:xfrm>
          <a:prstGeom prst="roundRect">
            <a:avLst>
              <a:gd name="adj" fmla="val 10953"/>
            </a:avLst>
          </a:prstGeom>
          <a:solidFill>
            <a:srgbClr val="FBE4D4"/>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3F3F3F"/>
                </a:solidFill>
                <a:latin typeface="Open Sans"/>
                <a:ea typeface="Open Sans"/>
                <a:cs typeface="Open Sans"/>
                <a:sym typeface="Open Sans"/>
              </a:rPr>
              <a:t>TCP ACK </a:t>
            </a:r>
            <a:r>
              <a:rPr lang="en-US" sz="2000" b="1">
                <a:solidFill>
                  <a:srgbClr val="3F3F3F"/>
                </a:solidFill>
                <a:latin typeface="Open Sans"/>
                <a:ea typeface="Open Sans"/>
                <a:cs typeface="Open Sans"/>
                <a:sym typeface="Open Sans"/>
              </a:rPr>
              <a:t>s</a:t>
            </a:r>
            <a:r>
              <a:rPr lang="en-US" sz="2000" b="1" i="0" u="none" strike="noStrike" cap="none">
                <a:solidFill>
                  <a:srgbClr val="3F3F3F"/>
                </a:solidFill>
                <a:latin typeface="Open Sans"/>
                <a:ea typeface="Open Sans"/>
                <a:cs typeface="Open Sans"/>
                <a:sym typeface="Open Sans"/>
              </a:rPr>
              <a:t>canning</a:t>
            </a:r>
            <a:endParaRPr sz="2000" i="0" u="none" strike="noStrike" cap="none">
              <a:solidFill>
                <a:srgbClr val="3F3F3F"/>
              </a:solidFill>
              <a:latin typeface="Open Sans"/>
              <a:ea typeface="Open Sans"/>
              <a:cs typeface="Open Sans"/>
              <a:sym typeface="Open Sans"/>
            </a:endParaRPr>
          </a:p>
        </p:txBody>
      </p:sp>
      <p:sp>
        <p:nvSpPr>
          <p:cNvPr id="398" name="Google Shape;398;p106"/>
          <p:cNvSpPr/>
          <p:nvPr/>
        </p:nvSpPr>
        <p:spPr>
          <a:xfrm>
            <a:off x="12279253" y="1982000"/>
            <a:ext cx="2880000" cy="1081894"/>
          </a:xfrm>
          <a:prstGeom prst="roundRect">
            <a:avLst>
              <a:gd name="adj" fmla="val 10953"/>
            </a:avLst>
          </a:prstGeom>
          <a:solidFill>
            <a:srgbClr val="FBE4D4"/>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3F3F3F"/>
                </a:solidFill>
                <a:latin typeface="Open Sans"/>
                <a:ea typeface="Open Sans"/>
                <a:cs typeface="Open Sans"/>
                <a:sym typeface="Open Sans"/>
              </a:rPr>
              <a:t>Xmas </a:t>
            </a:r>
            <a:r>
              <a:rPr lang="en-US" sz="2000" b="1">
                <a:solidFill>
                  <a:srgbClr val="3F3F3F"/>
                </a:solidFill>
                <a:latin typeface="Open Sans"/>
                <a:ea typeface="Open Sans"/>
                <a:cs typeface="Open Sans"/>
                <a:sym typeface="Open Sans"/>
              </a:rPr>
              <a:t>s</a:t>
            </a:r>
            <a:r>
              <a:rPr lang="en-US" sz="2000" b="1" i="0" u="none" strike="noStrike" cap="none">
                <a:solidFill>
                  <a:srgbClr val="3F3F3F"/>
                </a:solidFill>
                <a:latin typeface="Open Sans"/>
                <a:ea typeface="Open Sans"/>
                <a:cs typeface="Open Sans"/>
                <a:sym typeface="Open Sans"/>
              </a:rPr>
              <a:t>canning</a:t>
            </a:r>
            <a:endParaRPr sz="2000" i="0" u="none" strike="noStrike" cap="none">
              <a:solidFill>
                <a:srgbClr val="3F3F3F"/>
              </a:solidFill>
              <a:latin typeface="Open Sans"/>
              <a:ea typeface="Open Sans"/>
              <a:cs typeface="Open Sans"/>
              <a:sym typeface="Open Sans"/>
            </a:endParaRPr>
          </a:p>
        </p:txBody>
      </p:sp>
      <p:grpSp>
        <p:nvGrpSpPr>
          <p:cNvPr id="399" name="Google Shape;399;p106"/>
          <p:cNvGrpSpPr/>
          <p:nvPr/>
        </p:nvGrpSpPr>
        <p:grpSpPr>
          <a:xfrm>
            <a:off x="916746" y="4173785"/>
            <a:ext cx="3312353" cy="4243367"/>
            <a:chOff x="892037" y="4948644"/>
            <a:chExt cx="3312353" cy="4243367"/>
          </a:xfrm>
        </p:grpSpPr>
        <p:sp>
          <p:nvSpPr>
            <p:cNvPr id="400" name="Google Shape;400;p106"/>
            <p:cNvSpPr/>
            <p:nvPr/>
          </p:nvSpPr>
          <p:spPr>
            <a:xfrm>
              <a:off x="892037" y="5268688"/>
              <a:ext cx="3312353" cy="3923323"/>
            </a:xfrm>
            <a:prstGeom prst="round2SameRect">
              <a:avLst>
                <a:gd name="adj1" fmla="val 0"/>
                <a:gd name="adj2" fmla="val 6684"/>
              </a:avLst>
            </a:prstGeom>
            <a:solidFill>
              <a:srgbClr val="F2F2F2"/>
            </a:solidFill>
            <a:ln w="25400" cap="flat" cmpd="sng">
              <a:solidFill>
                <a:srgbClr val="BFBFBF"/>
              </a:solidFill>
              <a:prstDash val="solid"/>
              <a:round/>
              <a:headEnd type="none" w="sm" len="sm"/>
              <a:tailEnd type="none" w="sm" len="sm"/>
            </a:ln>
          </p:spPr>
          <p:txBody>
            <a:bodyPr spcFirstLastPara="1" wrap="square" lIns="180000" tIns="180000" rIns="108000" bIns="0" anchor="t" anchorCtr="0">
              <a:noAutofit/>
            </a:bodyPr>
            <a:lstStyle/>
            <a:p>
              <a:pPr marL="342900" marR="0" lvl="2" indent="-342900" algn="l" rtl="0">
                <a:lnSpc>
                  <a:spcPct val="90000"/>
                </a:lnSpc>
                <a:spcBef>
                  <a:spcPts val="0"/>
                </a:spcBef>
                <a:spcAft>
                  <a:spcPts val="0"/>
                </a:spcAft>
                <a:buClr>
                  <a:srgbClr val="3F3F3F"/>
                </a:buClr>
                <a:buSzPct val="100000"/>
                <a:buFont typeface="Arial" panose="020B0604020202020204" pitchFamily="34" charset="0"/>
                <a:buChar char="•"/>
              </a:pPr>
              <a:r>
                <a:rPr lang="en-US" sz="2000" i="0" u="none" strike="noStrike" cap="none">
                  <a:solidFill>
                    <a:srgbClr val="3F3F3F"/>
                  </a:solidFill>
                  <a:latin typeface="Open Sans"/>
                  <a:ea typeface="Open Sans"/>
                  <a:cs typeface="Open Sans"/>
                  <a:sym typeface="Open Sans"/>
                </a:rPr>
                <a:t>Sends a single packet to each scanned port with the SYN packet set</a:t>
              </a:r>
              <a:endParaRPr sz="2000" i="0" u="none" strike="noStrike" cap="none">
                <a:solidFill>
                  <a:srgbClr val="3F3F3F"/>
                </a:solidFill>
                <a:latin typeface="Open Sans"/>
                <a:ea typeface="Open Sans"/>
                <a:cs typeface="Open Sans"/>
                <a:sym typeface="Open Sans"/>
              </a:endParaRPr>
            </a:p>
            <a:p>
              <a:pPr marL="342900" marR="0" lvl="2" indent="-342900" algn="l" rtl="0">
                <a:lnSpc>
                  <a:spcPct val="90000"/>
                </a:lnSpc>
                <a:spcBef>
                  <a:spcPts val="800"/>
                </a:spcBef>
                <a:spcAft>
                  <a:spcPts val="0"/>
                </a:spcAft>
                <a:buClr>
                  <a:srgbClr val="3F3F3F"/>
                </a:buClr>
                <a:buSzPct val="100000"/>
                <a:buFont typeface="Arial" panose="020B0604020202020204" pitchFamily="34" charset="0"/>
                <a:buChar char="•"/>
              </a:pPr>
              <a:r>
                <a:rPr lang="en-US" sz="2000" i="0" u="none" strike="noStrike" cap="none">
                  <a:solidFill>
                    <a:srgbClr val="3F3F3F"/>
                  </a:solidFill>
                  <a:latin typeface="Open Sans"/>
                  <a:ea typeface="Open Sans"/>
                  <a:cs typeface="Open Sans"/>
                  <a:sym typeface="Open Sans"/>
                </a:rPr>
                <a:t>If </a:t>
              </a:r>
              <a:r>
                <a:rPr lang="en-US" sz="2000">
                  <a:solidFill>
                    <a:srgbClr val="3F3F3F"/>
                  </a:solidFill>
                  <a:latin typeface="Open Sans"/>
                  <a:ea typeface="Open Sans"/>
                  <a:cs typeface="Open Sans"/>
                  <a:sym typeface="Open Sans"/>
                </a:rPr>
                <a:t>a</a:t>
              </a:r>
              <a:r>
                <a:rPr lang="en-US" sz="2000" i="0" u="none" strike="noStrike" cap="none">
                  <a:solidFill>
                    <a:srgbClr val="3F3F3F"/>
                  </a:solidFill>
                  <a:latin typeface="Open Sans"/>
                  <a:ea typeface="Open Sans"/>
                  <a:cs typeface="Open Sans"/>
                  <a:sym typeface="Open Sans"/>
                </a:rPr>
                <a:t> response with SYN and ACK flags </a:t>
              </a:r>
              <a:r>
                <a:rPr lang="en-US" sz="2000">
                  <a:solidFill>
                    <a:srgbClr val="3F3F3F"/>
                  </a:solidFill>
                  <a:latin typeface="Open Sans"/>
                  <a:ea typeface="Open Sans"/>
                  <a:cs typeface="Open Sans"/>
                  <a:sym typeface="Open Sans"/>
                </a:rPr>
                <a:t>is received</a:t>
              </a:r>
              <a:r>
                <a:rPr lang="en-US" sz="2000" i="0" u="none" strike="noStrike" cap="none">
                  <a:solidFill>
                    <a:srgbClr val="3F3F3F"/>
                  </a:solidFill>
                  <a:latin typeface="Open Sans"/>
                  <a:ea typeface="Open Sans"/>
                  <a:cs typeface="Open Sans"/>
                  <a:sym typeface="Open Sans"/>
                </a:rPr>
                <a:t>, it indicates the port is open at the sender’s end</a:t>
              </a:r>
              <a:endParaRPr sz="2000" i="0" u="none" strike="noStrike" cap="none">
                <a:solidFill>
                  <a:srgbClr val="3F3F3F"/>
                </a:solidFill>
                <a:latin typeface="Open Sans"/>
                <a:ea typeface="Open Sans"/>
                <a:cs typeface="Open Sans"/>
                <a:sym typeface="Open Sans"/>
              </a:endParaRPr>
            </a:p>
            <a:p>
              <a:pPr marL="342900" marR="0" lvl="2" indent="-342900" algn="l" rtl="0">
                <a:lnSpc>
                  <a:spcPct val="90000"/>
                </a:lnSpc>
                <a:spcBef>
                  <a:spcPts val="800"/>
                </a:spcBef>
                <a:spcAft>
                  <a:spcPts val="0"/>
                </a:spcAft>
                <a:buClr>
                  <a:srgbClr val="3F3F3F"/>
                </a:buClr>
                <a:buSzPct val="100000"/>
                <a:buFont typeface="Arial" panose="020B0604020202020204" pitchFamily="34" charset="0"/>
                <a:buChar char="•"/>
              </a:pPr>
              <a:r>
                <a:rPr lang="en-US" sz="2000" i="0" u="none" strike="noStrike" cap="none">
                  <a:solidFill>
                    <a:srgbClr val="3F3F3F"/>
                  </a:solidFill>
                  <a:latin typeface="Open Sans"/>
                  <a:ea typeface="Open Sans"/>
                  <a:cs typeface="Open Sans"/>
                  <a:sym typeface="Open Sans"/>
                </a:rPr>
                <a:t>This is also called half-open scanning.</a:t>
              </a:r>
              <a:endParaRPr sz="2000" i="0" u="none" strike="noStrike" cap="none">
                <a:solidFill>
                  <a:srgbClr val="3F3F3F"/>
                </a:solidFill>
                <a:latin typeface="Open Sans"/>
                <a:ea typeface="Open Sans"/>
                <a:cs typeface="Open Sans"/>
                <a:sym typeface="Open Sans"/>
              </a:endParaRPr>
            </a:p>
          </p:txBody>
        </p:sp>
        <p:grpSp>
          <p:nvGrpSpPr>
            <p:cNvPr id="401" name="Google Shape;401;p106"/>
            <p:cNvGrpSpPr/>
            <p:nvPr/>
          </p:nvGrpSpPr>
          <p:grpSpPr>
            <a:xfrm rot="-5400000">
              <a:off x="2384967" y="3455715"/>
              <a:ext cx="326494" cy="3312351"/>
              <a:chOff x="6205454" y="3110390"/>
              <a:chExt cx="326494" cy="3312351"/>
            </a:xfrm>
          </p:grpSpPr>
          <p:sp>
            <p:nvSpPr>
              <p:cNvPr id="402" name="Google Shape;402;p106"/>
              <p:cNvSpPr/>
              <p:nvPr/>
            </p:nvSpPr>
            <p:spPr>
              <a:xfrm rot="-5400000">
                <a:off x="4593894" y="4721950"/>
                <a:ext cx="3312351" cy="89232"/>
              </a:xfrm>
              <a:prstGeom prst="rect">
                <a:avLst/>
              </a:prstGeom>
              <a:solidFill>
                <a:srgbClr val="A5A5A5"/>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rgbClr val="3F3F3F"/>
                  </a:solidFill>
                  <a:latin typeface="Open Sans"/>
                  <a:ea typeface="Open Sans"/>
                  <a:cs typeface="Open Sans"/>
                  <a:sym typeface="Open Sans"/>
                </a:endParaRPr>
              </a:p>
            </p:txBody>
          </p:sp>
          <p:sp>
            <p:nvSpPr>
              <p:cNvPr id="403" name="Google Shape;403;p106"/>
              <p:cNvSpPr/>
              <p:nvPr/>
            </p:nvSpPr>
            <p:spPr>
              <a:xfrm rot="5400000">
                <a:off x="6218782" y="4530717"/>
                <a:ext cx="406988" cy="219345"/>
              </a:xfrm>
              <a:prstGeom prst="triangle">
                <a:avLst>
                  <a:gd name="adj" fmla="val 50000"/>
                </a:avLst>
              </a:prstGeom>
              <a:solidFill>
                <a:srgbClr val="A5A5A5"/>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i="0" u="none" strike="noStrike" cap="none">
                  <a:solidFill>
                    <a:srgbClr val="3F3F3F"/>
                  </a:solidFill>
                  <a:latin typeface="Open Sans"/>
                  <a:ea typeface="Open Sans"/>
                  <a:cs typeface="Open Sans"/>
                  <a:sym typeface="Open Sans"/>
                </a:endParaRPr>
              </a:p>
            </p:txBody>
          </p:sp>
        </p:grpSp>
      </p:grpSp>
      <p:grpSp>
        <p:nvGrpSpPr>
          <p:cNvPr id="404" name="Google Shape;404;p106"/>
          <p:cNvGrpSpPr/>
          <p:nvPr/>
        </p:nvGrpSpPr>
        <p:grpSpPr>
          <a:xfrm>
            <a:off x="8488835" y="4167336"/>
            <a:ext cx="3315268" cy="4249814"/>
            <a:chOff x="8464126" y="4942195"/>
            <a:chExt cx="3315268" cy="4249814"/>
          </a:xfrm>
        </p:grpSpPr>
        <p:sp>
          <p:nvSpPr>
            <p:cNvPr id="405" name="Google Shape;405;p106"/>
            <p:cNvSpPr/>
            <p:nvPr/>
          </p:nvSpPr>
          <p:spPr>
            <a:xfrm>
              <a:off x="8467041" y="5268688"/>
              <a:ext cx="3312353" cy="3923321"/>
            </a:xfrm>
            <a:prstGeom prst="round2SameRect">
              <a:avLst>
                <a:gd name="adj1" fmla="val 0"/>
                <a:gd name="adj2" fmla="val 5987"/>
              </a:avLst>
            </a:prstGeom>
            <a:solidFill>
              <a:srgbClr val="F2F2F2"/>
            </a:solidFill>
            <a:ln w="25400" cap="flat" cmpd="sng">
              <a:solidFill>
                <a:srgbClr val="BFBFBF"/>
              </a:solidFill>
              <a:prstDash val="solid"/>
              <a:round/>
              <a:headEnd type="none" w="sm" len="sm"/>
              <a:tailEnd type="none" w="sm" len="sm"/>
            </a:ln>
          </p:spPr>
          <p:txBody>
            <a:bodyPr spcFirstLastPara="1" wrap="square" lIns="108000" tIns="180000" rIns="108000" bIns="0" anchor="t" anchorCtr="0">
              <a:noAutofit/>
            </a:bodyPr>
            <a:lstStyle/>
            <a:p>
              <a:pPr marL="342900" marR="0" lvl="2" indent="-342900" algn="l" rtl="0">
                <a:lnSpc>
                  <a:spcPct val="90000"/>
                </a:lnSpc>
                <a:spcBef>
                  <a:spcPts val="0"/>
                </a:spcBef>
                <a:spcAft>
                  <a:spcPts val="0"/>
                </a:spcAft>
                <a:buClr>
                  <a:srgbClr val="3F3F3F"/>
                </a:buClr>
                <a:buSzPct val="100000"/>
                <a:buFont typeface="Open Sans"/>
                <a:buChar char="•"/>
              </a:pPr>
              <a:r>
                <a:rPr lang="en-US" sz="2000" i="0" u="none" strike="noStrike" cap="none">
                  <a:solidFill>
                    <a:srgbClr val="3F3F3F"/>
                  </a:solidFill>
                  <a:latin typeface="Open Sans"/>
                  <a:ea typeface="Open Sans"/>
                  <a:cs typeface="Open Sans"/>
                  <a:sym typeface="Open Sans"/>
                </a:rPr>
                <a:t>Sends a packet with the ACK flag set, indicating that it is part of an open connection</a:t>
              </a:r>
              <a:endParaRPr sz="2000" i="0" u="none" strike="noStrike" cap="none">
                <a:solidFill>
                  <a:srgbClr val="3F3F3F"/>
                </a:solidFill>
                <a:latin typeface="Open Sans"/>
                <a:ea typeface="Open Sans"/>
                <a:cs typeface="Open Sans"/>
                <a:sym typeface="Open Sans"/>
              </a:endParaRPr>
            </a:p>
          </p:txBody>
        </p:sp>
        <p:grpSp>
          <p:nvGrpSpPr>
            <p:cNvPr id="406" name="Google Shape;406;p106"/>
            <p:cNvGrpSpPr/>
            <p:nvPr/>
          </p:nvGrpSpPr>
          <p:grpSpPr>
            <a:xfrm rot="-5400000">
              <a:off x="9957055" y="3449266"/>
              <a:ext cx="326495" cy="3312353"/>
              <a:chOff x="6205454" y="3110390"/>
              <a:chExt cx="326495" cy="3312353"/>
            </a:xfrm>
          </p:grpSpPr>
          <p:sp>
            <p:nvSpPr>
              <p:cNvPr id="407" name="Google Shape;407;p106"/>
              <p:cNvSpPr/>
              <p:nvPr/>
            </p:nvSpPr>
            <p:spPr>
              <a:xfrm rot="-5400000">
                <a:off x="4593893" y="4721951"/>
                <a:ext cx="3312353" cy="89232"/>
              </a:xfrm>
              <a:prstGeom prst="rect">
                <a:avLst/>
              </a:prstGeom>
              <a:solidFill>
                <a:srgbClr val="A5A5A5"/>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rgbClr val="3F3F3F"/>
                  </a:solidFill>
                  <a:latin typeface="Open Sans"/>
                  <a:ea typeface="Open Sans"/>
                  <a:cs typeface="Open Sans"/>
                  <a:sym typeface="Open Sans"/>
                </a:endParaRPr>
              </a:p>
            </p:txBody>
          </p:sp>
          <p:sp>
            <p:nvSpPr>
              <p:cNvPr id="408" name="Google Shape;408;p106"/>
              <p:cNvSpPr/>
              <p:nvPr/>
            </p:nvSpPr>
            <p:spPr>
              <a:xfrm rot="5400000">
                <a:off x="6218782" y="4530717"/>
                <a:ext cx="406988" cy="219345"/>
              </a:xfrm>
              <a:prstGeom prst="triangle">
                <a:avLst>
                  <a:gd name="adj" fmla="val 50000"/>
                </a:avLst>
              </a:prstGeom>
              <a:solidFill>
                <a:srgbClr val="A5A5A5"/>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i="0" u="none" strike="noStrike" cap="none">
                  <a:solidFill>
                    <a:srgbClr val="3F3F3F"/>
                  </a:solidFill>
                  <a:latin typeface="Open Sans"/>
                  <a:ea typeface="Open Sans"/>
                  <a:cs typeface="Open Sans"/>
                  <a:sym typeface="Open Sans"/>
                </a:endParaRPr>
              </a:p>
            </p:txBody>
          </p:sp>
        </p:grpSp>
      </p:grpSp>
      <p:grpSp>
        <p:nvGrpSpPr>
          <p:cNvPr id="409" name="Google Shape;409;p106"/>
          <p:cNvGrpSpPr/>
          <p:nvPr/>
        </p:nvGrpSpPr>
        <p:grpSpPr>
          <a:xfrm>
            <a:off x="12279252" y="4173783"/>
            <a:ext cx="3312354" cy="4243367"/>
            <a:chOff x="12254543" y="4948642"/>
            <a:chExt cx="3312354" cy="4243367"/>
          </a:xfrm>
        </p:grpSpPr>
        <p:sp>
          <p:nvSpPr>
            <p:cNvPr id="410" name="Google Shape;410;p106"/>
            <p:cNvSpPr/>
            <p:nvPr/>
          </p:nvSpPr>
          <p:spPr>
            <a:xfrm>
              <a:off x="12254543" y="5268689"/>
              <a:ext cx="3312353" cy="3923320"/>
            </a:xfrm>
            <a:prstGeom prst="round2SameRect">
              <a:avLst>
                <a:gd name="adj1" fmla="val 0"/>
                <a:gd name="adj2" fmla="val 6126"/>
              </a:avLst>
            </a:prstGeom>
            <a:solidFill>
              <a:srgbClr val="F2F2F2"/>
            </a:solidFill>
            <a:ln w="25400" cap="flat" cmpd="sng">
              <a:solidFill>
                <a:srgbClr val="BFBFBF"/>
              </a:solidFill>
              <a:prstDash val="solid"/>
              <a:round/>
              <a:headEnd type="none" w="sm" len="sm"/>
              <a:tailEnd type="none" w="sm" len="sm"/>
            </a:ln>
          </p:spPr>
          <p:txBody>
            <a:bodyPr spcFirstLastPara="1" wrap="square" lIns="180000" tIns="180000" rIns="108000" bIns="0" anchor="t" anchorCtr="0">
              <a:noAutofit/>
            </a:bodyPr>
            <a:lstStyle/>
            <a:p>
              <a:pPr marL="342900" marR="0" lvl="2" indent="-288925" algn="l" rtl="0">
                <a:lnSpc>
                  <a:spcPct val="90000"/>
                </a:lnSpc>
                <a:spcBef>
                  <a:spcPts val="0"/>
                </a:spcBef>
                <a:spcAft>
                  <a:spcPts val="0"/>
                </a:spcAft>
                <a:buClr>
                  <a:srgbClr val="3F3F3F"/>
                </a:buClr>
                <a:buSzPct val="100000"/>
                <a:buFont typeface="Open Sans"/>
                <a:buChar char="•"/>
              </a:pPr>
              <a:r>
                <a:rPr lang="en-US" sz="2000" i="0" u="none" strike="noStrike" cap="none">
                  <a:solidFill>
                    <a:srgbClr val="3F3F3F"/>
                  </a:solidFill>
                  <a:latin typeface="Open Sans"/>
                  <a:ea typeface="Open Sans"/>
                  <a:cs typeface="Open Sans"/>
                  <a:sym typeface="Open Sans"/>
                </a:rPr>
                <a:t>Sends a packet with the FIN, PSH, and URG flags set</a:t>
              </a:r>
              <a:endParaRPr sz="2000" i="0" u="none" strike="noStrike" cap="none">
                <a:solidFill>
                  <a:srgbClr val="3F3F3F"/>
                </a:solidFill>
                <a:latin typeface="Open Sans"/>
                <a:ea typeface="Open Sans"/>
                <a:cs typeface="Open Sans"/>
                <a:sym typeface="Open Sans"/>
              </a:endParaRPr>
            </a:p>
          </p:txBody>
        </p:sp>
        <p:grpSp>
          <p:nvGrpSpPr>
            <p:cNvPr id="411" name="Google Shape;411;p106"/>
            <p:cNvGrpSpPr/>
            <p:nvPr/>
          </p:nvGrpSpPr>
          <p:grpSpPr>
            <a:xfrm rot="-5400000">
              <a:off x="13747473" y="3455713"/>
              <a:ext cx="326495" cy="3312353"/>
              <a:chOff x="6205454" y="3110390"/>
              <a:chExt cx="326495" cy="3312353"/>
            </a:xfrm>
          </p:grpSpPr>
          <p:sp>
            <p:nvSpPr>
              <p:cNvPr id="412" name="Google Shape;412;p106"/>
              <p:cNvSpPr/>
              <p:nvPr/>
            </p:nvSpPr>
            <p:spPr>
              <a:xfrm rot="-5400000">
                <a:off x="4593893" y="4721951"/>
                <a:ext cx="3312353" cy="89232"/>
              </a:xfrm>
              <a:prstGeom prst="rect">
                <a:avLst/>
              </a:prstGeom>
              <a:solidFill>
                <a:srgbClr val="A5A5A5"/>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1" i="0" u="none" strike="noStrike" cap="none">
                  <a:solidFill>
                    <a:srgbClr val="3F3F3F"/>
                  </a:solidFill>
                  <a:latin typeface="Open Sans"/>
                  <a:ea typeface="Open Sans"/>
                  <a:cs typeface="Open Sans"/>
                  <a:sym typeface="Open Sans"/>
                </a:endParaRPr>
              </a:p>
            </p:txBody>
          </p:sp>
          <p:sp>
            <p:nvSpPr>
              <p:cNvPr id="413" name="Google Shape;413;p106"/>
              <p:cNvSpPr/>
              <p:nvPr/>
            </p:nvSpPr>
            <p:spPr>
              <a:xfrm rot="5400000">
                <a:off x="6218782" y="4530717"/>
                <a:ext cx="406988" cy="219345"/>
              </a:xfrm>
              <a:prstGeom prst="triangle">
                <a:avLst>
                  <a:gd name="adj" fmla="val 50000"/>
                </a:avLst>
              </a:prstGeom>
              <a:solidFill>
                <a:srgbClr val="A5A5A5"/>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i="0" u="none" strike="noStrike" cap="none">
                  <a:solidFill>
                    <a:srgbClr val="3F3F3F"/>
                  </a:solidFill>
                  <a:latin typeface="Open Sans"/>
                  <a:ea typeface="Open Sans"/>
                  <a:cs typeface="Open Sans"/>
                  <a:sym typeface="Open Sans"/>
                </a:endParaRPr>
              </a:p>
            </p:txBody>
          </p:sp>
        </p:grpSp>
      </p:grpSp>
      <p:sp>
        <p:nvSpPr>
          <p:cNvPr id="414" name="Google Shape;414;p106"/>
          <p:cNvSpPr txBox="1"/>
          <p:nvPr/>
        </p:nvSpPr>
        <p:spPr>
          <a:xfrm>
            <a:off x="3781378" y="1411774"/>
            <a:ext cx="869189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There are four network discovery scanning techniques:</a:t>
            </a:r>
            <a:endParaRPr sz="20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r>
              <a:rPr lang="en-US"/>
              <a:t>Hardening of Devices</a:t>
            </a:r>
          </a:p>
        </p:txBody>
      </p:sp>
    </p:spTree>
    <p:extLst>
      <p:ext uri="{BB962C8B-B14F-4D97-AF65-F5344CB8AC3E}">
        <p14:creationId xmlns:p14="http://schemas.microsoft.com/office/powerpoint/2010/main" val="2300775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09"/>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Network Vulnerability Scan</a:t>
            </a:r>
            <a:endParaRPr/>
          </a:p>
        </p:txBody>
      </p:sp>
      <p:pic>
        <p:nvPicPr>
          <p:cNvPr id="420" name="Google Shape;420;p109"/>
          <p:cNvPicPr preferRelativeResize="0"/>
          <p:nvPr/>
        </p:nvPicPr>
        <p:blipFill rotWithShape="1">
          <a:blip r:embed="rId3">
            <a:alphaModFix/>
          </a:blip>
          <a:srcRect/>
          <a:stretch/>
        </p:blipFill>
        <p:spPr>
          <a:xfrm>
            <a:off x="4574575" y="865024"/>
            <a:ext cx="7144949" cy="365760"/>
          </a:xfrm>
          <a:prstGeom prst="rect">
            <a:avLst/>
          </a:prstGeom>
          <a:noFill/>
          <a:ln>
            <a:noFill/>
          </a:ln>
        </p:spPr>
      </p:pic>
      <p:sp>
        <p:nvSpPr>
          <p:cNvPr id="5" name="TextBox 4">
            <a:extLst>
              <a:ext uri="{FF2B5EF4-FFF2-40B4-BE49-F238E27FC236}">
                <a16:creationId xmlns:a16="http://schemas.microsoft.com/office/drawing/2014/main" id="{B2E22717-5AAD-85F5-2FC4-7AF5807C0979}"/>
              </a:ext>
            </a:extLst>
          </p:cNvPr>
          <p:cNvSpPr txBox="1"/>
          <p:nvPr/>
        </p:nvSpPr>
        <p:spPr>
          <a:xfrm>
            <a:off x="2400077" y="1552268"/>
            <a:ext cx="11493944" cy="1235851"/>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rPr>
              <a:t>It is a vital component of a comprehensive cybersecurity strategy, helping organizations identify, assess, and remediate vulnerabilities to protect their networks and data from potential threats.</a:t>
            </a:r>
            <a:endParaRPr lang="en-IN" sz="2200">
              <a:solidFill>
                <a:srgbClr val="404040"/>
              </a:solidFill>
              <a:latin typeface="Open Sans" panose="020B0606030504020204" pitchFamily="34" charset="0"/>
            </a:endParaRPr>
          </a:p>
        </p:txBody>
      </p:sp>
      <p:grpSp>
        <p:nvGrpSpPr>
          <p:cNvPr id="6" name="Group 5">
            <a:extLst>
              <a:ext uri="{FF2B5EF4-FFF2-40B4-BE49-F238E27FC236}">
                <a16:creationId xmlns:a16="http://schemas.microsoft.com/office/drawing/2014/main" id="{6C02FD6D-ECFD-D7B8-3901-137B9D645524}"/>
              </a:ext>
            </a:extLst>
          </p:cNvPr>
          <p:cNvGrpSpPr/>
          <p:nvPr/>
        </p:nvGrpSpPr>
        <p:grpSpPr>
          <a:xfrm>
            <a:off x="4977592" y="3109603"/>
            <a:ext cx="6338914" cy="4386395"/>
            <a:chOff x="1356658" y="2475027"/>
            <a:chExt cx="6338914" cy="4386395"/>
          </a:xfrm>
        </p:grpSpPr>
        <p:sp>
          <p:nvSpPr>
            <p:cNvPr id="7" name="Google Shape;562;p4">
              <a:extLst>
                <a:ext uri="{FF2B5EF4-FFF2-40B4-BE49-F238E27FC236}">
                  <a16:creationId xmlns:a16="http://schemas.microsoft.com/office/drawing/2014/main" id="{8FBD8D94-8169-D307-CB47-FCC42D9369A3}"/>
                </a:ext>
              </a:extLst>
            </p:cNvPr>
            <p:cNvSpPr/>
            <p:nvPr/>
          </p:nvSpPr>
          <p:spPr>
            <a:xfrm>
              <a:off x="1543014" y="3229291"/>
              <a:ext cx="5981535" cy="3632131"/>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8" name="Google Shape;563;p4">
              <a:extLst>
                <a:ext uri="{FF2B5EF4-FFF2-40B4-BE49-F238E27FC236}">
                  <a16:creationId xmlns:a16="http://schemas.microsoft.com/office/drawing/2014/main" id="{5B2F282F-13D8-AFF8-27A6-330F8E8E52B6}"/>
                </a:ext>
              </a:extLst>
            </p:cNvPr>
            <p:cNvGrpSpPr/>
            <p:nvPr/>
          </p:nvGrpSpPr>
          <p:grpSpPr>
            <a:xfrm>
              <a:off x="1356658" y="2475027"/>
              <a:ext cx="6338914" cy="788655"/>
              <a:chOff x="4414848" y="2365412"/>
              <a:chExt cx="3347791" cy="720756"/>
            </a:xfrm>
            <a:solidFill>
              <a:srgbClr val="798AA9"/>
            </a:solidFill>
          </p:grpSpPr>
          <p:sp>
            <p:nvSpPr>
              <p:cNvPr id="10" name="Google Shape;564;p4">
                <a:extLst>
                  <a:ext uri="{FF2B5EF4-FFF2-40B4-BE49-F238E27FC236}">
                    <a16:creationId xmlns:a16="http://schemas.microsoft.com/office/drawing/2014/main" id="{4DA6D9ED-3310-B7B3-79BC-FF2D26DE4C0A}"/>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SemiBold"/>
                </a:endParaRPr>
              </a:p>
            </p:txBody>
          </p:sp>
          <p:sp>
            <p:nvSpPr>
              <p:cNvPr id="11" name="Google Shape;565;p4">
                <a:extLst>
                  <a:ext uri="{FF2B5EF4-FFF2-40B4-BE49-F238E27FC236}">
                    <a16:creationId xmlns:a16="http://schemas.microsoft.com/office/drawing/2014/main" id="{320A8132-585D-BD96-7EF4-F27B3DC83DBE}"/>
                  </a:ext>
                </a:extLst>
              </p:cNvPr>
              <p:cNvSpPr/>
              <p:nvPr/>
            </p:nvSpPr>
            <p:spPr>
              <a:xfrm>
                <a:off x="4637338" y="2984836"/>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SemiBold"/>
                </a:endParaRPr>
              </a:p>
            </p:txBody>
          </p:sp>
          <p:sp>
            <p:nvSpPr>
              <p:cNvPr id="12" name="Google Shape;566;p4">
                <a:extLst>
                  <a:ext uri="{FF2B5EF4-FFF2-40B4-BE49-F238E27FC236}">
                    <a16:creationId xmlns:a16="http://schemas.microsoft.com/office/drawing/2014/main" id="{4A92273F-E0AD-E552-6D5C-085404616080}"/>
                  </a:ext>
                </a:extLst>
              </p:cNvPr>
              <p:cNvSpPr/>
              <p:nvPr/>
            </p:nvSpPr>
            <p:spPr>
              <a:xfrm>
                <a:off x="4414848" y="2365412"/>
                <a:ext cx="3347791" cy="628076"/>
              </a:xfrm>
              <a:prstGeom prst="roundRect">
                <a:avLst>
                  <a:gd name="adj" fmla="val 12439"/>
                </a:avLst>
              </a:prstGeom>
              <a:grp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Two common problems</a:t>
                </a:r>
                <a:endParaRPr lang="en-US" sz="2200" b="1" i="0" u="none" strike="noStrike" cap="none">
                  <a:solidFill>
                    <a:schemeClr val="lt1"/>
                  </a:solidFill>
                  <a:latin typeface="Open Sans"/>
                  <a:ea typeface="Open Sans"/>
                  <a:cs typeface="Open Sans"/>
                  <a:sym typeface="Open Sans"/>
                </a:endParaRPr>
              </a:p>
            </p:txBody>
          </p:sp>
        </p:grpSp>
        <p:sp>
          <p:nvSpPr>
            <p:cNvPr id="9" name="Google Shape;428;p109">
              <a:extLst>
                <a:ext uri="{FF2B5EF4-FFF2-40B4-BE49-F238E27FC236}">
                  <a16:creationId xmlns:a16="http://schemas.microsoft.com/office/drawing/2014/main" id="{773B2531-99C1-53A1-6F16-55047971E878}"/>
                </a:ext>
              </a:extLst>
            </p:cNvPr>
            <p:cNvSpPr txBox="1"/>
            <p:nvPr/>
          </p:nvSpPr>
          <p:spPr>
            <a:xfrm>
              <a:off x="1614454" y="3408169"/>
              <a:ext cx="5814401" cy="3345812"/>
            </a:xfrm>
            <a:prstGeom prst="rect">
              <a:avLst/>
            </a:prstGeom>
            <a:noFill/>
            <a:ln>
              <a:noFill/>
            </a:ln>
          </p:spPr>
          <p:txBody>
            <a:bodyPr spcFirstLastPara="1" wrap="square" lIns="91425" tIns="45700" rIns="91425" bIns="45700" anchor="t" anchorCtr="0">
              <a:spAutoFit/>
            </a:bodyPr>
            <a:lstStyle/>
            <a:p>
              <a:pPr marL="342900" marR="0" lvl="1" indent="-342900" algn="l" rtl="0">
                <a:lnSpc>
                  <a:spcPct val="114000"/>
                </a:lnSpc>
                <a:spcBef>
                  <a:spcPts val="0"/>
                </a:spcBef>
                <a:spcAft>
                  <a:spcPts val="0"/>
                </a:spcAft>
                <a:buClr>
                  <a:srgbClr val="3F3F3F"/>
                </a:buClr>
                <a:buSzPct val="100000"/>
                <a:buFont typeface="Arial" panose="020B0604020202020204" pitchFamily="34" charset="0"/>
                <a:buChar char="•"/>
              </a:pPr>
              <a:r>
                <a:rPr lang="en-US" sz="2200" b="1" i="0" u="none" strike="noStrike" cap="none">
                  <a:solidFill>
                    <a:srgbClr val="3F3F3F"/>
                  </a:solidFill>
                  <a:latin typeface="Open Sans"/>
                  <a:ea typeface="Open Sans"/>
                  <a:cs typeface="Open Sans"/>
                  <a:sym typeface="Open Sans"/>
                </a:rPr>
                <a:t>False-positive</a:t>
              </a:r>
              <a:r>
                <a:rPr lang="en-US" sz="2200" b="0" i="0" u="none" strike="noStrike" cap="none">
                  <a:solidFill>
                    <a:srgbClr val="3F3F3F"/>
                  </a:solidFill>
                  <a:latin typeface="Open Sans"/>
                  <a:ea typeface="Open Sans"/>
                  <a:cs typeface="Open Sans"/>
                  <a:sym typeface="Open Sans"/>
                </a:rPr>
                <a:t>: Reporting a vulnerability without having substantial evidence to prove it or reporting by mistake, leading to a nuisance.</a:t>
              </a:r>
            </a:p>
            <a:p>
              <a:pPr marL="342900" marR="0" lvl="1" indent="-342900" algn="l" rtl="0">
                <a:lnSpc>
                  <a:spcPct val="114000"/>
                </a:lnSpc>
                <a:spcBef>
                  <a:spcPts val="0"/>
                </a:spcBef>
                <a:spcAft>
                  <a:spcPts val="0"/>
                </a:spcAft>
                <a:buClr>
                  <a:srgbClr val="3F3F3F"/>
                </a:buClr>
                <a:buSzPct val="100000"/>
                <a:buFont typeface="Arial" panose="020B0604020202020204" pitchFamily="34" charset="0"/>
                <a:buChar char="•"/>
              </a:pPr>
              <a:endParaRPr sz="800" b="0" i="0" u="none" strike="noStrike" cap="none">
                <a:solidFill>
                  <a:srgbClr val="3F3F3F"/>
                </a:solidFill>
                <a:latin typeface="Open Sans"/>
                <a:ea typeface="Open Sans"/>
                <a:cs typeface="Open Sans"/>
                <a:sym typeface="Open Sans"/>
              </a:endParaRPr>
            </a:p>
            <a:p>
              <a:pPr marL="342900" marR="0" lvl="1" indent="-342900" algn="l" rtl="0">
                <a:lnSpc>
                  <a:spcPct val="114000"/>
                </a:lnSpc>
                <a:spcBef>
                  <a:spcPts val="200"/>
                </a:spcBef>
                <a:spcAft>
                  <a:spcPts val="0"/>
                </a:spcAft>
                <a:buClr>
                  <a:srgbClr val="3F3F3F"/>
                </a:buClr>
                <a:buSzPct val="100000"/>
                <a:buFont typeface="Arial" panose="020B0604020202020204" pitchFamily="34" charset="0"/>
                <a:buChar char="•"/>
              </a:pPr>
              <a:r>
                <a:rPr lang="en-US" sz="2200" b="1" i="0" u="none" strike="noStrike" cap="none">
                  <a:solidFill>
                    <a:srgbClr val="3F3F3F"/>
                  </a:solidFill>
                  <a:latin typeface="Open Sans"/>
                  <a:ea typeface="Open Sans"/>
                  <a:cs typeface="Open Sans"/>
                  <a:sym typeface="Open Sans"/>
                </a:rPr>
                <a:t>False-negative</a:t>
              </a:r>
              <a:r>
                <a:rPr lang="en-US" sz="2200" b="0" i="0" u="none" strike="noStrike" cap="none">
                  <a:solidFill>
                    <a:srgbClr val="3F3F3F"/>
                  </a:solidFill>
                  <a:latin typeface="Open Sans"/>
                  <a:ea typeface="Open Sans"/>
                  <a:cs typeface="Open Sans"/>
                  <a:sym typeface="Open Sans"/>
                </a:rPr>
                <a:t>: Not identifying a vulnerability and failing to report it as a part of the results, leading to a dangerous situation.</a:t>
              </a:r>
              <a:endParaRPr sz="2200" b="0" i="0" u="none" strike="noStrike" cap="none">
                <a:solidFill>
                  <a:srgbClr val="3F3F3F"/>
                </a:solidFill>
                <a:latin typeface="Open Sans"/>
                <a:ea typeface="Open Sans"/>
                <a:cs typeface="Open Sans"/>
                <a:sym typeface="Open Sans"/>
              </a:endParaRPr>
            </a:p>
          </p:txBody>
        </p:sp>
      </p:grpSp>
      <p:sp>
        <p:nvSpPr>
          <p:cNvPr id="14" name="TextBox 13">
            <a:extLst>
              <a:ext uri="{FF2B5EF4-FFF2-40B4-BE49-F238E27FC236}">
                <a16:creationId xmlns:a16="http://schemas.microsoft.com/office/drawing/2014/main" id="{897C7C62-4CCF-1284-B9B8-555058CE1F55}"/>
              </a:ext>
            </a:extLst>
          </p:cNvPr>
          <p:cNvSpPr txBox="1"/>
          <p:nvPr/>
        </p:nvSpPr>
        <p:spPr>
          <a:xfrm>
            <a:off x="3110503" y="7855719"/>
            <a:ext cx="10034993" cy="846514"/>
          </a:xfrm>
          <a:prstGeom prst="rect">
            <a:avLst/>
          </a:prstGeom>
          <a:noFill/>
        </p:spPr>
        <p:txBody>
          <a:bodyPr wrap="square">
            <a:spAutoFit/>
          </a:bodyPr>
          <a:lstStyle/>
          <a:p>
            <a:pPr marR="0" lvl="1" algn="ctr" rtl="0">
              <a:lnSpc>
                <a:spcPct val="115000"/>
              </a:lnSpc>
              <a:spcBef>
                <a:spcPts val="0"/>
              </a:spcBef>
              <a:spcAft>
                <a:spcPts val="0"/>
              </a:spcAft>
              <a:buClr>
                <a:srgbClr val="3F3F3F"/>
              </a:buClr>
              <a:buSzPct val="100000"/>
            </a:pPr>
            <a:r>
              <a:rPr lang="en-US" sz="2200" b="1" i="0" u="none" strike="noStrike" cap="none">
                <a:solidFill>
                  <a:srgbClr val="404040"/>
                </a:solidFill>
                <a:latin typeface="Open Sans" panose="020B0606030504020204" pitchFamily="34" charset="0"/>
                <a:ea typeface="Open Sans"/>
                <a:cs typeface="Open Sans"/>
                <a:sym typeface="Open Sans"/>
              </a:rPr>
              <a:t>Tools used</a:t>
            </a:r>
            <a:r>
              <a:rPr lang="en-US" sz="2200" i="0" u="none" strike="noStrike" cap="none">
                <a:solidFill>
                  <a:srgbClr val="404040"/>
                </a:solidFill>
                <a:latin typeface="Open Sans" panose="020B0606030504020204" pitchFamily="34" charset="0"/>
                <a:ea typeface="Open Sans"/>
                <a:cs typeface="Open Sans"/>
                <a:sym typeface="Open Sans"/>
              </a:rPr>
              <a:t>: Tenable Nessus, OpenVAS, Microsoft Baseline Security Analyzer (MBSA), and Retina Network Scanner Community Edition.</a:t>
            </a:r>
          </a:p>
        </p:txBody>
      </p:sp>
    </p:spTree>
    <p:extLst>
      <p:ext uri="{BB962C8B-B14F-4D97-AF65-F5344CB8AC3E}">
        <p14:creationId xmlns:p14="http://schemas.microsoft.com/office/powerpoint/2010/main" val="8775163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08"/>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Network Vulnerability Scan</a:t>
            </a:r>
            <a:endParaRPr/>
          </a:p>
        </p:txBody>
      </p:sp>
      <p:pic>
        <p:nvPicPr>
          <p:cNvPr id="450" name="Google Shape;450;p108"/>
          <p:cNvPicPr preferRelativeResize="0"/>
          <p:nvPr/>
        </p:nvPicPr>
        <p:blipFill rotWithShape="1">
          <a:blip r:embed="rId3">
            <a:alphaModFix/>
          </a:blip>
          <a:srcRect/>
          <a:stretch/>
        </p:blipFill>
        <p:spPr>
          <a:xfrm>
            <a:off x="4574575" y="865024"/>
            <a:ext cx="7144949" cy="365760"/>
          </a:xfrm>
          <a:prstGeom prst="rect">
            <a:avLst/>
          </a:prstGeom>
          <a:noFill/>
          <a:ln>
            <a:noFill/>
          </a:ln>
        </p:spPr>
      </p:pic>
      <p:sp>
        <p:nvSpPr>
          <p:cNvPr id="20" name="Google Shape;4734;p188">
            <a:extLst>
              <a:ext uri="{FF2B5EF4-FFF2-40B4-BE49-F238E27FC236}">
                <a16:creationId xmlns:a16="http://schemas.microsoft.com/office/drawing/2014/main" id="{9CD4AF6A-329A-47B6-A309-9E6B439BB7E6}"/>
              </a:ext>
            </a:extLst>
          </p:cNvPr>
          <p:cNvSpPr/>
          <p:nvPr/>
        </p:nvSpPr>
        <p:spPr>
          <a:xfrm>
            <a:off x="1250950" y="2443514"/>
            <a:ext cx="13149392" cy="5425986"/>
          </a:xfrm>
          <a:prstGeom prst="roundRect">
            <a:avLst>
              <a:gd name="adj" fmla="val 3220"/>
            </a:avLst>
          </a:prstGeom>
          <a:solidFill>
            <a:srgbClr val="EAF7FC"/>
          </a:solidFill>
          <a:ln w="12700" cap="flat" cmpd="sng">
            <a:solidFill>
              <a:schemeClr val="tx1">
                <a:lumMod val="50000"/>
                <a:lumOff val="50000"/>
              </a:schemeClr>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60950" rIns="121900" bIns="60950" anchor="ctr" anchorCtr="0">
            <a:noAutofit/>
          </a:bodyPr>
          <a:lstStyle/>
          <a:p>
            <a:pPr marL="292100" marR="0" lvl="0" indent="-29210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sp>
        <p:nvSpPr>
          <p:cNvPr id="218" name="Google Shape;312;p40">
            <a:extLst>
              <a:ext uri="{FF2B5EF4-FFF2-40B4-BE49-F238E27FC236}">
                <a16:creationId xmlns:a16="http://schemas.microsoft.com/office/drawing/2014/main" id="{41A2A318-E168-48E6-8F7B-52B441899BA6}"/>
              </a:ext>
            </a:extLst>
          </p:cNvPr>
          <p:cNvSpPr txBox="1"/>
          <p:nvPr/>
        </p:nvSpPr>
        <p:spPr>
          <a:xfrm>
            <a:off x="1528298" y="2211673"/>
            <a:ext cx="8393187" cy="56579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endParaRPr lang="en-US" sz="2200" b="1" i="0" u="none" strike="noStrike" cap="none">
              <a:solidFill>
                <a:srgbClr val="3F3F3F"/>
              </a:solidFill>
              <a:latin typeface="Open Sans"/>
              <a:ea typeface="Open Sans"/>
              <a:cs typeface="Open Sans"/>
              <a:sym typeface="Open Sans"/>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Unauthenticated or </a:t>
            </a:r>
            <a:r>
              <a:rPr lang="en-US" sz="2200" b="1">
                <a:solidFill>
                  <a:srgbClr val="3F3F3F"/>
                </a:solidFill>
                <a:latin typeface="Open Sans"/>
                <a:ea typeface="Open Sans"/>
                <a:cs typeface="Open Sans"/>
                <a:sym typeface="Open Sans"/>
              </a:rPr>
              <a:t>n</a:t>
            </a:r>
            <a:r>
              <a:rPr lang="en-US" sz="2200" b="1" i="0" u="none" strike="noStrike" cap="none">
                <a:solidFill>
                  <a:srgbClr val="3F3F3F"/>
                </a:solidFill>
                <a:latin typeface="Open Sans"/>
                <a:ea typeface="Open Sans"/>
                <a:cs typeface="Open Sans"/>
                <a:sym typeface="Open Sans"/>
              </a:rPr>
              <a:t>on-credentialed </a:t>
            </a:r>
            <a:r>
              <a:rPr lang="en-US" sz="2200" b="1">
                <a:solidFill>
                  <a:srgbClr val="3F3F3F"/>
                </a:solidFill>
                <a:latin typeface="Open Sans"/>
                <a:ea typeface="Open Sans"/>
                <a:cs typeface="Open Sans"/>
                <a:sym typeface="Open Sans"/>
              </a:rPr>
              <a:t>s</a:t>
            </a:r>
            <a:r>
              <a:rPr lang="en-US" sz="2200" b="1" i="0" u="none" strike="noStrike" cap="none">
                <a:solidFill>
                  <a:srgbClr val="3F3F3F"/>
                </a:solidFill>
                <a:latin typeface="Open Sans"/>
                <a:ea typeface="Open Sans"/>
                <a:cs typeface="Open Sans"/>
                <a:sym typeface="Open Sans"/>
              </a:rPr>
              <a:t>can:</a:t>
            </a:r>
            <a:endParaRPr lang="en-US" sz="2200" i="0" u="none" strike="noStrike" cap="none">
              <a:solidFill>
                <a:srgbClr val="3F3F3F"/>
              </a:solidFill>
              <a:latin typeface="Open Sans"/>
              <a:ea typeface="Open Sans"/>
              <a:cs typeface="Open Sans"/>
              <a:sym typeface="Open Sans"/>
            </a:endParaRPr>
          </a:p>
          <a:p>
            <a:pPr marL="457200" marR="0" lvl="2" indent="-342900" algn="l" rtl="0">
              <a:spcBef>
                <a:spcPts val="200"/>
              </a:spcBef>
              <a:spcAft>
                <a:spcPts val="0"/>
              </a:spcAft>
              <a:buClr>
                <a:srgbClr val="3F3F3F"/>
              </a:buClr>
              <a:buSzPct val="1000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It is the process of exploring a network or a networked system for vulnerabilities that are accessible without logging in as an authorized user.</a:t>
            </a:r>
          </a:p>
          <a:p>
            <a:pPr marL="457200" marR="0" lvl="2" indent="-342900" algn="l" rtl="0">
              <a:spcBef>
                <a:spcPts val="200"/>
              </a:spcBef>
              <a:spcAft>
                <a:spcPts val="0"/>
              </a:spcAft>
              <a:buClr>
                <a:srgbClr val="3F3F3F"/>
              </a:buClr>
              <a:buSzPct val="100000"/>
              <a:buFont typeface="Arial" panose="020B0604020202020204" pitchFamily="34" charset="0"/>
              <a:buChar char="•"/>
            </a:pPr>
            <a:endParaRPr lang="en-US" sz="500" i="0" u="none" strike="noStrike" cap="none">
              <a:solidFill>
                <a:srgbClr val="3F3F3F"/>
              </a:solidFill>
              <a:latin typeface="Open Sans"/>
              <a:ea typeface="Open Sans"/>
              <a:cs typeface="Open Sans"/>
              <a:sym typeface="Open Sans"/>
            </a:endParaRPr>
          </a:p>
          <a:p>
            <a:pPr marL="457200" marR="0" lvl="2" indent="-342900" algn="l" rtl="0">
              <a:spcBef>
                <a:spcPts val="200"/>
              </a:spcBef>
              <a:spcAft>
                <a:spcPts val="0"/>
              </a:spcAft>
              <a:buClr>
                <a:srgbClr val="3F3F3F"/>
              </a:buClr>
              <a:buSzPct val="1000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It inspects the security of a target system from an outsider’s perspective.</a:t>
            </a:r>
          </a:p>
          <a:p>
            <a:pPr marL="457200" marR="0" lvl="2" indent="-342900" algn="l" rtl="0">
              <a:spcBef>
                <a:spcPts val="200"/>
              </a:spcBef>
              <a:spcAft>
                <a:spcPts val="0"/>
              </a:spcAft>
              <a:buClr>
                <a:srgbClr val="3F3F3F"/>
              </a:buClr>
              <a:buSzPct val="100000"/>
              <a:buFont typeface="Arial" panose="020B0604020202020204" pitchFamily="34" charset="0"/>
              <a:buChar char="•"/>
            </a:pPr>
            <a:endParaRPr lang="en-US" sz="2200" i="0" u="none" strike="noStrike" cap="none">
              <a:solidFill>
                <a:srgbClr val="3F3F3F"/>
              </a:solidFill>
              <a:latin typeface="Open Sans"/>
              <a:ea typeface="Open Sans"/>
              <a:cs typeface="Open Sans"/>
              <a:sym typeface="Open Sans"/>
            </a:endParaRPr>
          </a:p>
          <a:p>
            <a:pPr marL="0" marR="0" lvl="0" indent="0" algn="l" rtl="0">
              <a:spcBef>
                <a:spcPts val="2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Authenticated or </a:t>
            </a:r>
            <a:r>
              <a:rPr lang="en-US" sz="2200" b="1">
                <a:solidFill>
                  <a:srgbClr val="3F3F3F"/>
                </a:solidFill>
                <a:latin typeface="Open Sans"/>
                <a:ea typeface="Open Sans"/>
                <a:cs typeface="Open Sans"/>
                <a:sym typeface="Open Sans"/>
              </a:rPr>
              <a:t>c</a:t>
            </a:r>
            <a:r>
              <a:rPr lang="en-US" sz="2200" b="1" i="0" u="none" strike="noStrike" cap="none">
                <a:solidFill>
                  <a:srgbClr val="3F3F3F"/>
                </a:solidFill>
                <a:latin typeface="Open Sans"/>
                <a:ea typeface="Open Sans"/>
                <a:cs typeface="Open Sans"/>
                <a:sym typeface="Open Sans"/>
              </a:rPr>
              <a:t>redentialed </a:t>
            </a:r>
            <a:r>
              <a:rPr lang="en-US" sz="2200" b="1">
                <a:solidFill>
                  <a:srgbClr val="3F3F3F"/>
                </a:solidFill>
                <a:latin typeface="Open Sans"/>
                <a:ea typeface="Open Sans"/>
                <a:cs typeface="Open Sans"/>
                <a:sym typeface="Open Sans"/>
              </a:rPr>
              <a:t>s</a:t>
            </a:r>
            <a:r>
              <a:rPr lang="en-US" sz="2200" b="1" i="0" u="none" strike="noStrike" cap="none">
                <a:solidFill>
                  <a:srgbClr val="3F3F3F"/>
                </a:solidFill>
                <a:latin typeface="Open Sans"/>
                <a:ea typeface="Open Sans"/>
                <a:cs typeface="Open Sans"/>
                <a:sym typeface="Open Sans"/>
              </a:rPr>
              <a:t>can:</a:t>
            </a:r>
            <a:endParaRPr lang="en-US" sz="2200" i="0" u="none" strike="noStrike" cap="none">
              <a:solidFill>
                <a:srgbClr val="3F3F3F"/>
              </a:solidFill>
              <a:latin typeface="Open Sans"/>
              <a:ea typeface="Open Sans"/>
              <a:cs typeface="Open Sans"/>
              <a:sym typeface="Open Sans"/>
            </a:endParaRPr>
          </a:p>
          <a:p>
            <a:pPr marL="457200" marR="0" lvl="2" indent="-342900" algn="l" rtl="0">
              <a:spcBef>
                <a:spcPts val="200"/>
              </a:spcBef>
              <a:spcAft>
                <a:spcPts val="0"/>
              </a:spcAft>
              <a:buClr>
                <a:srgbClr val="3F3F3F"/>
              </a:buClr>
              <a:buSzPct val="1000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It is a method in which vulnerability testing is performed as a logged-in or authenticated user. </a:t>
            </a:r>
          </a:p>
          <a:p>
            <a:pPr marL="457200" marR="0" lvl="2" indent="-342900" algn="l" rtl="0">
              <a:spcBef>
                <a:spcPts val="200"/>
              </a:spcBef>
              <a:spcAft>
                <a:spcPts val="0"/>
              </a:spcAft>
              <a:buClr>
                <a:srgbClr val="3F3F3F"/>
              </a:buClr>
              <a:buSzPct val="100000"/>
              <a:buFont typeface="Arial" panose="020B0604020202020204" pitchFamily="34" charset="0"/>
              <a:buChar char="•"/>
            </a:pPr>
            <a:endParaRPr lang="en-US" sz="500" i="0" u="none" strike="noStrike" cap="none">
              <a:solidFill>
                <a:srgbClr val="3F3F3F"/>
              </a:solidFill>
              <a:latin typeface="Open Sans"/>
              <a:ea typeface="Open Sans"/>
              <a:cs typeface="Open Sans"/>
              <a:sym typeface="Open Sans"/>
            </a:endParaRPr>
          </a:p>
          <a:p>
            <a:pPr marL="457200" marR="0" lvl="2" indent="-342900" algn="l" rtl="0">
              <a:spcBef>
                <a:spcPts val="200"/>
              </a:spcBef>
              <a:spcAft>
                <a:spcPts val="0"/>
              </a:spcAft>
              <a:buClr>
                <a:srgbClr val="3F3F3F"/>
              </a:buClr>
              <a:buSzPct val="1000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Authenticated scans help reduce the false-positive </a:t>
            </a:r>
            <a:r>
              <a:rPr lang="en-US" sz="2200">
                <a:solidFill>
                  <a:srgbClr val="3F3F3F"/>
                </a:solidFill>
                <a:latin typeface="Open Sans"/>
                <a:ea typeface="Open Sans"/>
                <a:cs typeface="Open Sans"/>
                <a:sym typeface="Open Sans"/>
              </a:rPr>
              <a:t>and </a:t>
            </a:r>
            <a:r>
              <a:rPr lang="en-US" sz="2200" i="0" u="none" strike="noStrike" cap="none">
                <a:solidFill>
                  <a:srgbClr val="3F3F3F"/>
                </a:solidFill>
                <a:latin typeface="Open Sans"/>
                <a:ea typeface="Open Sans"/>
                <a:cs typeface="Open Sans"/>
                <a:sym typeface="Open Sans"/>
              </a:rPr>
              <a:t>false-negative results.</a:t>
            </a:r>
          </a:p>
          <a:p>
            <a:pPr marL="457200" marR="0" lvl="2" indent="-342900" algn="l" rtl="0">
              <a:spcBef>
                <a:spcPts val="200"/>
              </a:spcBef>
              <a:spcAft>
                <a:spcPts val="0"/>
              </a:spcAft>
              <a:buClr>
                <a:srgbClr val="3F3F3F"/>
              </a:buClr>
              <a:buSzPct val="100000"/>
              <a:buFont typeface="Arial" panose="020B0604020202020204" pitchFamily="34" charset="0"/>
              <a:buChar char="•"/>
            </a:pPr>
            <a:endParaRPr lang="en-US" sz="500" i="0" u="none" strike="noStrike" cap="none">
              <a:solidFill>
                <a:srgbClr val="3F3F3F"/>
              </a:solidFill>
              <a:latin typeface="Open Sans"/>
              <a:ea typeface="Open Sans"/>
              <a:cs typeface="Open Sans"/>
              <a:sym typeface="Open Sans"/>
            </a:endParaRPr>
          </a:p>
          <a:p>
            <a:pPr marL="457200" marR="0" lvl="2" indent="-342900" algn="l" rtl="0">
              <a:spcBef>
                <a:spcPts val="200"/>
              </a:spcBef>
              <a:spcAft>
                <a:spcPts val="0"/>
              </a:spcAft>
              <a:buClr>
                <a:srgbClr val="3F3F3F"/>
              </a:buClr>
              <a:buSzPct val="1000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Authenticated scans are performed with read-only access to the </a:t>
            </a:r>
            <a:r>
              <a:rPr lang="en-US" sz="2200">
                <a:solidFill>
                  <a:srgbClr val="3F3F3F"/>
                </a:solidFill>
                <a:latin typeface="Open Sans"/>
                <a:ea typeface="Open Sans"/>
                <a:cs typeface="Open Sans"/>
                <a:sym typeface="Open Sans"/>
              </a:rPr>
              <a:t>scanned servers</a:t>
            </a:r>
            <a:r>
              <a:rPr lang="en-US" sz="2200" i="0" u="none" strike="noStrike" cap="none">
                <a:solidFill>
                  <a:srgbClr val="3F3F3F"/>
                </a:solidFill>
                <a:latin typeface="Open Sans"/>
                <a:ea typeface="Open Sans"/>
                <a:cs typeface="Open Sans"/>
                <a:sym typeface="Open Sans"/>
              </a:rPr>
              <a:t>.</a:t>
            </a:r>
          </a:p>
        </p:txBody>
      </p:sp>
      <p:pic>
        <p:nvPicPr>
          <p:cNvPr id="3" name="Graphic 2">
            <a:extLst>
              <a:ext uri="{FF2B5EF4-FFF2-40B4-BE49-F238E27FC236}">
                <a16:creationId xmlns:a16="http://schemas.microsoft.com/office/drawing/2014/main" id="{089F3E5B-2572-4B7A-8E2C-24E8E3AB5F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5884" y="3219057"/>
            <a:ext cx="4070059" cy="3768277"/>
          </a:xfrm>
          <a:prstGeom prst="rect">
            <a:avLst/>
          </a:prstGeom>
        </p:spPr>
      </p:pic>
      <p:grpSp>
        <p:nvGrpSpPr>
          <p:cNvPr id="4" name="Google Shape;185;p24">
            <a:extLst>
              <a:ext uri="{FF2B5EF4-FFF2-40B4-BE49-F238E27FC236}">
                <a16:creationId xmlns:a16="http://schemas.microsoft.com/office/drawing/2014/main" id="{95CE559B-0C53-3321-DDE0-1181A5951737}"/>
              </a:ext>
            </a:extLst>
          </p:cNvPr>
          <p:cNvGrpSpPr/>
          <p:nvPr/>
        </p:nvGrpSpPr>
        <p:grpSpPr>
          <a:xfrm rot="5400000">
            <a:off x="7830574" y="247675"/>
            <a:ext cx="594850" cy="2861743"/>
            <a:chOff x="5733266" y="1756035"/>
            <a:chExt cx="642145" cy="1627328"/>
          </a:xfrm>
          <a:solidFill>
            <a:srgbClr val="427AA1"/>
          </a:solidFill>
        </p:grpSpPr>
        <p:sp>
          <p:nvSpPr>
            <p:cNvPr id="5" name="Google Shape;186;p24">
              <a:extLst>
                <a:ext uri="{FF2B5EF4-FFF2-40B4-BE49-F238E27FC236}">
                  <a16:creationId xmlns:a16="http://schemas.microsoft.com/office/drawing/2014/main" id="{EDC14A90-3A27-DF8C-8E1C-58AD1604DF98}"/>
                </a:ext>
              </a:extLst>
            </p:cNvPr>
            <p:cNvSpPr/>
            <p:nvPr/>
          </p:nvSpPr>
          <p:spPr>
            <a:xfrm rot="16200000">
              <a:off x="5240675" y="2248626"/>
              <a:ext cx="1627328" cy="642145"/>
            </a:xfrm>
            <a:prstGeom prst="round2SameRect">
              <a:avLst>
                <a:gd name="adj1" fmla="val 9636"/>
                <a:gd name="adj2" fmla="val 0"/>
              </a:avLst>
            </a:prstGeom>
            <a:grp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1"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6" name="Google Shape;188;p24">
              <a:extLst>
                <a:ext uri="{FF2B5EF4-FFF2-40B4-BE49-F238E27FC236}">
                  <a16:creationId xmlns:a16="http://schemas.microsoft.com/office/drawing/2014/main" id="{852040D0-D713-6AD0-0022-1D3AAA1204AC}"/>
                </a:ext>
              </a:extLst>
            </p:cNvPr>
            <p:cNvSpPr txBox="1"/>
            <p:nvPr/>
          </p:nvSpPr>
          <p:spPr>
            <a:xfrm rot="16200000">
              <a:off x="5323268" y="2288974"/>
              <a:ext cx="1535591" cy="519923"/>
            </a:xfrm>
            <a:prstGeom prst="rect">
              <a:avLst/>
            </a:prstGeom>
            <a:grpFill/>
            <a:ln>
              <a:solidFill>
                <a:srgbClr val="427AA1"/>
              </a:solid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bg1"/>
                  </a:solidFill>
                  <a:latin typeface="Open Sans" panose="020B0606030504020204" pitchFamily="34" charset="0"/>
                  <a:ea typeface="Open Sans"/>
                  <a:cs typeface="Open Sans"/>
                  <a:sym typeface="Open Sans"/>
                </a:rPr>
                <a:t>Types of </a:t>
              </a:r>
              <a:r>
                <a:rPr lang="en-US" sz="2200" b="1">
                  <a:solidFill>
                    <a:schemeClr val="bg1"/>
                  </a:solidFill>
                  <a:latin typeface="Open Sans" panose="020B0606030504020204" pitchFamily="34" charset="0"/>
                  <a:ea typeface="Open Sans"/>
                  <a:cs typeface="Open Sans"/>
                  <a:sym typeface="Open Sans"/>
                </a:rPr>
                <a:t>s</a:t>
              </a:r>
              <a:r>
                <a:rPr lang="en-US" sz="2200" b="1" i="0" u="none" strike="noStrike" cap="none">
                  <a:solidFill>
                    <a:schemeClr val="bg1"/>
                  </a:solidFill>
                  <a:latin typeface="Open Sans" panose="020B0606030504020204" pitchFamily="34" charset="0"/>
                  <a:ea typeface="Open Sans"/>
                  <a:cs typeface="Open Sans"/>
                  <a:sym typeface="Open Sans"/>
                </a:rPr>
                <a:t>cans:</a:t>
              </a: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ge872add672_5_5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solidFill>
                  <a:srgbClr val="434343"/>
                </a:solidFill>
              </a:rPr>
              <a:t>Benefits of Network Vulnerability Scan</a:t>
            </a:r>
            <a:endParaRPr>
              <a:solidFill>
                <a:srgbClr val="434343"/>
              </a:solidFill>
            </a:endParaRPr>
          </a:p>
        </p:txBody>
      </p:sp>
      <p:pic>
        <p:nvPicPr>
          <p:cNvPr id="939" name="Google Shape;939;ge872add672_5_56"/>
          <p:cNvPicPr preferRelativeResize="0"/>
          <p:nvPr/>
        </p:nvPicPr>
        <p:blipFill rotWithShape="1">
          <a:blip r:embed="rId3">
            <a:alphaModFix/>
          </a:blip>
          <a:srcRect/>
          <a:stretch/>
        </p:blipFill>
        <p:spPr>
          <a:xfrm>
            <a:off x="2208200" y="1300163"/>
            <a:ext cx="11839575" cy="6543675"/>
          </a:xfrm>
          <a:prstGeom prst="rect">
            <a:avLst/>
          </a:prstGeom>
          <a:noFill/>
          <a:ln>
            <a:noFill/>
          </a:ln>
        </p:spPr>
      </p:pic>
      <p:sp>
        <p:nvSpPr>
          <p:cNvPr id="940" name="Google Shape;940;ge872add672_5_56"/>
          <p:cNvSpPr txBox="1"/>
          <p:nvPr/>
        </p:nvSpPr>
        <p:spPr>
          <a:xfrm>
            <a:off x="5469300" y="1419813"/>
            <a:ext cx="8502300" cy="1903500"/>
          </a:xfrm>
          <a:prstGeom prst="rect">
            <a:avLst/>
          </a:prstGeom>
          <a:noFill/>
          <a:ln>
            <a:noFill/>
          </a:ln>
        </p:spPr>
        <p:txBody>
          <a:bodyPr spcFirstLastPara="1" wrap="square" lIns="91425" tIns="91425" rIns="91425" bIns="91425" anchor="ctr" anchorCtr="0">
            <a:noAutofit/>
          </a:bodyPr>
          <a:lstStyle/>
          <a:p>
            <a:pPr marL="0" marR="0" lvl="0" indent="0"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Identif</a:t>
            </a:r>
            <a:r>
              <a:rPr lang="en-US" sz="2200" b="1">
                <a:solidFill>
                  <a:srgbClr val="434343"/>
                </a:solidFill>
                <a:latin typeface="Open Sans"/>
                <a:ea typeface="Open Sans"/>
                <a:cs typeface="Open Sans"/>
                <a:sym typeface="Open Sans"/>
              </a:rPr>
              <a:t>y</a:t>
            </a:r>
            <a:r>
              <a:rPr lang="en-US" sz="2200" b="1" i="0" u="none" strike="noStrike" cap="none">
                <a:solidFill>
                  <a:srgbClr val="434343"/>
                </a:solidFill>
                <a:latin typeface="Open Sans"/>
                <a:ea typeface="Open Sans"/>
                <a:cs typeface="Open Sans"/>
                <a:sym typeface="Open Sans"/>
              </a:rPr>
              <a:t> weak points</a:t>
            </a:r>
            <a:r>
              <a:rPr lang="en-US" sz="2200" b="0" i="0" u="none" strike="noStrike" cap="none">
                <a:solidFill>
                  <a:srgbClr val="434343"/>
                </a:solidFill>
                <a:latin typeface="Open Sans"/>
                <a:ea typeface="Open Sans"/>
                <a:cs typeface="Open Sans"/>
                <a:sym typeface="Open Sans"/>
              </a:rPr>
              <a:t>: Vulnerability scans provide a comprehensive view of potential vulnerabilities within your systems. </a:t>
            </a:r>
          </a:p>
        </p:txBody>
      </p:sp>
      <p:sp>
        <p:nvSpPr>
          <p:cNvPr id="941" name="Google Shape;941;ge872add672_5_56"/>
          <p:cNvSpPr txBox="1"/>
          <p:nvPr/>
        </p:nvSpPr>
        <p:spPr>
          <a:xfrm>
            <a:off x="5362620" y="4095506"/>
            <a:ext cx="8502300" cy="1200600"/>
          </a:xfrm>
          <a:prstGeom prst="rect">
            <a:avLst/>
          </a:prstGeom>
          <a:noFill/>
          <a:ln>
            <a:noFill/>
          </a:ln>
        </p:spPr>
        <p:txBody>
          <a:bodyPr spcFirstLastPara="1" wrap="square" lIns="91425" tIns="91425" rIns="91425" bIns="91425" anchor="ctr" anchorCtr="0">
            <a:noAutofit/>
          </a:bodyPr>
          <a:lstStyle/>
          <a:p>
            <a:pPr marL="88900" marR="0" lvl="0" algn="l" rtl="0">
              <a:lnSpc>
                <a:spcPct val="115000"/>
              </a:lnSpc>
              <a:spcBef>
                <a:spcPts val="0"/>
              </a:spcBef>
              <a:spcAft>
                <a:spcPts val="0"/>
              </a:spcAft>
              <a:buClr>
                <a:srgbClr val="434343"/>
              </a:buClr>
              <a:buSzPts val="2200"/>
            </a:pPr>
            <a:r>
              <a:rPr lang="en-US" sz="2200" b="1" i="0" u="none" strike="noStrike" cap="none">
                <a:solidFill>
                  <a:srgbClr val="434343"/>
                </a:solidFill>
                <a:latin typeface="Open Sans"/>
                <a:ea typeface="Open Sans"/>
                <a:cs typeface="Open Sans"/>
                <a:sym typeface="Open Sans"/>
              </a:rPr>
              <a:t>Prioritize remediation</a:t>
            </a:r>
            <a:r>
              <a:rPr lang="en-US" sz="2200" b="0" i="0" u="none" strike="noStrike" cap="none">
                <a:solidFill>
                  <a:srgbClr val="434343"/>
                </a:solidFill>
                <a:latin typeface="Open Sans"/>
                <a:ea typeface="Open Sans"/>
                <a:cs typeface="Open Sans"/>
                <a:sym typeface="Open Sans"/>
              </a:rPr>
              <a:t>: </a:t>
            </a:r>
            <a:r>
              <a:rPr lang="en-US" sz="2200">
                <a:solidFill>
                  <a:srgbClr val="434343"/>
                </a:solidFill>
                <a:latin typeface="Open Sans"/>
                <a:ea typeface="Open Sans"/>
                <a:cs typeface="Open Sans"/>
                <a:sym typeface="Open Sans"/>
              </a:rPr>
              <a:t>By categorizing vulnerabilities based on severity (using CVSS), vulnerability scans help organizations prioritize which issues to address first. </a:t>
            </a:r>
          </a:p>
        </p:txBody>
      </p:sp>
      <p:sp>
        <p:nvSpPr>
          <p:cNvPr id="942" name="Google Shape;942;ge872add672_5_56"/>
          <p:cNvSpPr txBox="1"/>
          <p:nvPr/>
        </p:nvSpPr>
        <p:spPr>
          <a:xfrm>
            <a:off x="5469300" y="6368344"/>
            <a:ext cx="8502300" cy="1200600"/>
          </a:xfrm>
          <a:prstGeom prst="rect">
            <a:avLst/>
          </a:prstGeom>
          <a:noFill/>
          <a:ln>
            <a:noFill/>
          </a:ln>
        </p:spPr>
        <p:txBody>
          <a:bodyPr spcFirstLastPara="1" wrap="square" lIns="91425" tIns="91425" rIns="91425" bIns="91425" anchor="ctr" anchorCtr="0">
            <a:noAutofit/>
          </a:bodyPr>
          <a:lstStyle/>
          <a:p>
            <a:pPr marL="88900" lvl="0" algn="l" rtl="0">
              <a:spcBef>
                <a:spcPts val="0"/>
              </a:spcBef>
              <a:spcAft>
                <a:spcPts val="0"/>
              </a:spcAft>
              <a:buClr>
                <a:srgbClr val="535353"/>
              </a:buClr>
              <a:buSzPts val="2200"/>
            </a:pPr>
            <a:r>
              <a:rPr lang="en-US" sz="2200" b="1">
                <a:solidFill>
                  <a:srgbClr val="535353"/>
                </a:solidFill>
                <a:latin typeface="Open Sans"/>
                <a:ea typeface="Open Sans"/>
                <a:cs typeface="Open Sans"/>
                <a:sym typeface="Open Sans"/>
              </a:rPr>
              <a:t>Monitor continuously</a:t>
            </a:r>
            <a:r>
              <a:rPr lang="en-US" sz="2200">
                <a:solidFill>
                  <a:srgbClr val="535353"/>
                </a:solidFill>
                <a:latin typeface="Open Sans"/>
                <a:ea typeface="Open Sans"/>
                <a:cs typeface="Open Sans"/>
                <a:sym typeface="Open Sans"/>
              </a:rPr>
              <a:t>: </a:t>
            </a:r>
            <a:r>
              <a:rPr lang="en-US" sz="2200">
                <a:solidFill>
                  <a:srgbClr val="434343"/>
                </a:solidFill>
                <a:latin typeface="Open Sans"/>
                <a:ea typeface="Open Sans"/>
                <a:cs typeface="Open Sans"/>
                <a:sym typeface="Open Sans"/>
              </a:rPr>
              <a:t>Regular scans provide an ongoing assessment of your security posture, allowing you to proactively address emerging threats and vulnerabilities in real-time.</a:t>
            </a:r>
          </a:p>
          <a:p>
            <a:pPr marL="457200" lvl="0" indent="-368300" algn="l" rtl="0">
              <a:spcBef>
                <a:spcPts val="0"/>
              </a:spcBef>
              <a:spcAft>
                <a:spcPts val="0"/>
              </a:spcAft>
              <a:buClr>
                <a:srgbClr val="535353"/>
              </a:buClr>
              <a:buSzPts val="2200"/>
              <a:buFont typeface="Open Sans"/>
              <a:buChar char="●"/>
            </a:pPr>
            <a:endParaRPr lang="en-US" sz="2200">
              <a:solidFill>
                <a:srgbClr val="535353"/>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80468B13-3C22-C243-F883-73D36ABB38E6}"/>
              </a:ext>
            </a:extLst>
          </p:cNvPr>
          <p:cNvPicPr>
            <a:picLocks noChangeAspect="1"/>
          </p:cNvPicPr>
          <p:nvPr/>
        </p:nvPicPr>
        <p:blipFill>
          <a:blip r:embed="rId4"/>
          <a:stretch>
            <a:fillRect/>
          </a:stretch>
        </p:blipFill>
        <p:spPr>
          <a:xfrm>
            <a:off x="2496725" y="1363290"/>
            <a:ext cx="2438400" cy="1903500"/>
          </a:xfrm>
          <a:prstGeom prst="rect">
            <a:avLst/>
          </a:prstGeom>
        </p:spPr>
      </p:pic>
      <p:pic>
        <p:nvPicPr>
          <p:cNvPr id="5" name="Picture 4">
            <a:extLst>
              <a:ext uri="{FF2B5EF4-FFF2-40B4-BE49-F238E27FC236}">
                <a16:creationId xmlns:a16="http://schemas.microsoft.com/office/drawing/2014/main" id="{A1E78505-1485-7634-7457-FD5487AC7779}"/>
              </a:ext>
            </a:extLst>
          </p:cNvPr>
          <p:cNvPicPr>
            <a:picLocks noChangeAspect="1"/>
          </p:cNvPicPr>
          <p:nvPr/>
        </p:nvPicPr>
        <p:blipFill>
          <a:blip r:embed="rId5"/>
          <a:stretch>
            <a:fillRect/>
          </a:stretch>
        </p:blipFill>
        <p:spPr>
          <a:xfrm>
            <a:off x="2496725" y="3914764"/>
            <a:ext cx="2438400" cy="1640550"/>
          </a:xfrm>
          <a:prstGeom prst="rect">
            <a:avLst/>
          </a:prstGeom>
        </p:spPr>
      </p:pic>
      <p:pic>
        <p:nvPicPr>
          <p:cNvPr id="4" name="Picture 3">
            <a:extLst>
              <a:ext uri="{FF2B5EF4-FFF2-40B4-BE49-F238E27FC236}">
                <a16:creationId xmlns:a16="http://schemas.microsoft.com/office/drawing/2014/main" id="{0AAADE0E-F3CE-65FE-BAB3-DF6102409F6B}"/>
              </a:ext>
            </a:extLst>
          </p:cNvPr>
          <p:cNvPicPr>
            <a:picLocks noChangeAspect="1"/>
          </p:cNvPicPr>
          <p:nvPr/>
        </p:nvPicPr>
        <p:blipFill>
          <a:blip r:embed="rId6"/>
          <a:stretch>
            <a:fillRect/>
          </a:stretch>
        </p:blipFill>
        <p:spPr>
          <a:xfrm>
            <a:off x="2303685" y="6037540"/>
            <a:ext cx="2824480" cy="1420190"/>
          </a:xfrm>
          <a:prstGeom prst="rect">
            <a:avLst/>
          </a:prstGeom>
        </p:spPr>
      </p:pic>
      <p:sp>
        <p:nvSpPr>
          <p:cNvPr id="6" name="Brandline">
            <a:extLst>
              <a:ext uri="{FF2B5EF4-FFF2-40B4-BE49-F238E27FC236}">
                <a16:creationId xmlns:a16="http://schemas.microsoft.com/office/drawing/2014/main" id="{909754D1-35A0-ABE8-3822-6D90B67C8B29}"/>
              </a:ext>
            </a:extLst>
          </p:cNvPr>
          <p:cNvSpPr/>
          <p:nvPr/>
        </p:nvSpPr>
        <p:spPr>
          <a:xfrm>
            <a:off x="3835400" y="869692"/>
            <a:ext cx="859837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Vulnerability Scanners</a:t>
            </a:r>
            <a:endParaRPr>
              <a:latin typeface="Open Sans"/>
              <a:ea typeface="Open Sans"/>
              <a:cs typeface="Open Sans"/>
              <a:sym typeface="Open Sans"/>
            </a:endParaRPr>
          </a:p>
        </p:txBody>
      </p:sp>
      <p:sp>
        <p:nvSpPr>
          <p:cNvPr id="4" name="TextBox 3">
            <a:extLst>
              <a:ext uri="{FF2B5EF4-FFF2-40B4-BE49-F238E27FC236}">
                <a16:creationId xmlns:a16="http://schemas.microsoft.com/office/drawing/2014/main" id="{9A1BF814-ECF7-CE05-AF54-E21BA4836E78}"/>
              </a:ext>
            </a:extLst>
          </p:cNvPr>
          <p:cNvSpPr txBox="1"/>
          <p:nvPr/>
        </p:nvSpPr>
        <p:spPr>
          <a:xfrm>
            <a:off x="1797909" y="1387231"/>
            <a:ext cx="13252622" cy="846514"/>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They continuously identify, analyze, and report on potential security weaknesses in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your IT infrastructure.</a:t>
            </a:r>
          </a:p>
        </p:txBody>
      </p:sp>
      <p:pic>
        <p:nvPicPr>
          <p:cNvPr id="5" name="Picture 4">
            <a:extLst>
              <a:ext uri="{FF2B5EF4-FFF2-40B4-BE49-F238E27FC236}">
                <a16:creationId xmlns:a16="http://schemas.microsoft.com/office/drawing/2014/main" id="{3DF6FF75-A05C-4B9C-2123-A0AF55784F68}"/>
              </a:ext>
            </a:extLst>
          </p:cNvPr>
          <p:cNvPicPr>
            <a:picLocks noChangeAspect="1"/>
          </p:cNvPicPr>
          <p:nvPr/>
        </p:nvPicPr>
        <p:blipFill>
          <a:blip r:embed="rId3"/>
          <a:stretch>
            <a:fillRect/>
          </a:stretch>
        </p:blipFill>
        <p:spPr>
          <a:xfrm>
            <a:off x="6486393" y="2650072"/>
            <a:ext cx="3843855" cy="3843855"/>
          </a:xfrm>
          <a:prstGeom prst="rect">
            <a:avLst/>
          </a:prstGeom>
        </p:spPr>
      </p:pic>
      <p:sp>
        <p:nvSpPr>
          <p:cNvPr id="7" name="TextBox 6">
            <a:extLst>
              <a:ext uri="{FF2B5EF4-FFF2-40B4-BE49-F238E27FC236}">
                <a16:creationId xmlns:a16="http://schemas.microsoft.com/office/drawing/2014/main" id="{07AAA734-73BA-2E0B-BEA7-5C5512EEFB44}"/>
              </a:ext>
            </a:extLst>
          </p:cNvPr>
          <p:cNvSpPr txBox="1"/>
          <p:nvPr/>
        </p:nvSpPr>
        <p:spPr>
          <a:xfrm>
            <a:off x="1797909" y="7124562"/>
            <a:ext cx="11769810" cy="846514"/>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They work by comparing information about the software running on a system (such as version numbers and configurations) against databases of known vulnerabilities.</a:t>
            </a:r>
          </a:p>
        </p:txBody>
      </p:sp>
      <p:sp>
        <p:nvSpPr>
          <p:cNvPr id="3" name="Brandline">
            <a:extLst>
              <a:ext uri="{FF2B5EF4-FFF2-40B4-BE49-F238E27FC236}">
                <a16:creationId xmlns:a16="http://schemas.microsoft.com/office/drawing/2014/main" id="{CEA4DC08-C72D-41AE-57E8-688407F9D27A}"/>
              </a:ext>
            </a:extLst>
          </p:cNvPr>
          <p:cNvSpPr/>
          <p:nvPr/>
        </p:nvSpPr>
        <p:spPr>
          <a:xfrm>
            <a:off x="5638800" y="816352"/>
            <a:ext cx="49947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68077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Vulnerability Scan Process</a:t>
            </a:r>
            <a:endParaRPr>
              <a:latin typeface="Open Sans"/>
              <a:ea typeface="Open Sans"/>
              <a:cs typeface="Open Sans"/>
              <a:sym typeface="Open Sans"/>
            </a:endParaRPr>
          </a:p>
        </p:txBody>
      </p:sp>
      <p:sp>
        <p:nvSpPr>
          <p:cNvPr id="582" name="Google Shape;582;ge961dd843d_0_334"/>
          <p:cNvSpPr/>
          <p:nvPr/>
        </p:nvSpPr>
        <p:spPr>
          <a:xfrm>
            <a:off x="4320382" y="1447950"/>
            <a:ext cx="7615114" cy="6856722"/>
          </a:xfrm>
          <a:prstGeom prst="roundRect">
            <a:avLst>
              <a:gd name="adj" fmla="val 16667"/>
            </a:avLst>
          </a:prstGeom>
          <a:solidFill>
            <a:schemeClr val="accent1">
              <a:lumMod val="20000"/>
              <a:lumOff val="8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spcBef>
                <a:spcPct val="0"/>
              </a:spcBef>
              <a:spcAft>
                <a:spcPct val="0"/>
              </a:spcAft>
              <a:buSzPts val="2200"/>
              <a:buFont typeface="+mj-lt"/>
              <a:buAutoNum type="arabicPeriod"/>
            </a:pPr>
            <a:r>
              <a:rPr lang="en-US" sz="2200">
                <a:solidFill>
                  <a:srgbClr val="404040"/>
                </a:solidFill>
                <a:latin typeface="Open Sans" panose="020B0606030504020204" pitchFamily="34" charset="0"/>
                <a:ea typeface="Open Sans"/>
                <a:cs typeface="Open Sans"/>
              </a:rPr>
              <a:t>The process begins with the vulnerability scanner directing probes towards the target system. </a:t>
            </a:r>
          </a:p>
          <a:p>
            <a:pPr marL="342900" indent="-342900">
              <a:lnSpc>
                <a:spcPct val="115000"/>
              </a:lnSpc>
              <a:spcBef>
                <a:spcPct val="0"/>
              </a:spcBef>
              <a:spcAft>
                <a:spcPct val="0"/>
              </a:spcAft>
              <a:buSzPts val="2200"/>
              <a:buFont typeface="+mj-lt"/>
              <a:buAutoNum type="arabicPeriod"/>
            </a:pPr>
            <a:r>
              <a:rPr lang="en-US" sz="2200">
                <a:solidFill>
                  <a:srgbClr val="404040"/>
                </a:solidFill>
                <a:latin typeface="Open Sans" panose="020B0606030504020204" pitchFamily="34" charset="0"/>
                <a:ea typeface="Open Sans"/>
                <a:cs typeface="Open Sans"/>
              </a:rPr>
              <a:t>These probes act as requests aimed at various components of the system. </a:t>
            </a:r>
          </a:p>
          <a:p>
            <a:pPr marL="342900" indent="-342900">
              <a:lnSpc>
                <a:spcPct val="115000"/>
              </a:lnSpc>
              <a:spcBef>
                <a:spcPct val="0"/>
              </a:spcBef>
              <a:spcAft>
                <a:spcPct val="0"/>
              </a:spcAft>
              <a:buSzPts val="2200"/>
              <a:buFont typeface="+mj-lt"/>
              <a:buAutoNum type="arabicPeriod"/>
            </a:pPr>
            <a:r>
              <a:rPr lang="en-US" sz="2200">
                <a:solidFill>
                  <a:srgbClr val="404040"/>
                </a:solidFill>
                <a:latin typeface="Open Sans" panose="020B0606030504020204" pitchFamily="34" charset="0"/>
                <a:ea typeface="Open Sans"/>
                <a:cs typeface="Open Sans"/>
              </a:rPr>
              <a:t>Upon receiving these probes, the target system undergoes analysis and responds, providing information about its configuration, software versions, and potential vulnerabilities. </a:t>
            </a:r>
          </a:p>
          <a:p>
            <a:pPr marL="342900" indent="-342900">
              <a:lnSpc>
                <a:spcPct val="115000"/>
              </a:lnSpc>
              <a:spcBef>
                <a:spcPct val="0"/>
              </a:spcBef>
              <a:spcAft>
                <a:spcPct val="0"/>
              </a:spcAft>
              <a:buSzPts val="2200"/>
              <a:buFont typeface="+mj-lt"/>
              <a:buAutoNum type="arabicPeriod"/>
            </a:pPr>
            <a:r>
              <a:rPr lang="en-US" sz="2200">
                <a:solidFill>
                  <a:srgbClr val="404040"/>
                </a:solidFill>
                <a:latin typeface="Open Sans" panose="020B0606030504020204" pitchFamily="34" charset="0"/>
                <a:ea typeface="Open Sans"/>
                <a:cs typeface="Open Sans"/>
              </a:rPr>
              <a:t>The vulnerability scanner, equipped with tools such as Open SSL 3.0, Nginx 1.19.2, and Open SSH 8.3, records and captures these responses. </a:t>
            </a:r>
          </a:p>
          <a:p>
            <a:pPr marL="342900" indent="-342900">
              <a:lnSpc>
                <a:spcPct val="115000"/>
              </a:lnSpc>
              <a:spcBef>
                <a:spcPct val="0"/>
              </a:spcBef>
              <a:spcAft>
                <a:spcPct val="0"/>
              </a:spcAft>
              <a:buSzPts val="2200"/>
              <a:buFont typeface="+mj-lt"/>
              <a:buAutoNum type="arabicPeriod"/>
            </a:pPr>
            <a:r>
              <a:rPr lang="en-US" sz="2200">
                <a:solidFill>
                  <a:srgbClr val="404040"/>
                </a:solidFill>
                <a:latin typeface="Open Sans" panose="020B0606030504020204" pitchFamily="34" charset="0"/>
                <a:ea typeface="Open Sans"/>
                <a:cs typeface="Open Sans"/>
              </a:rPr>
              <a:t>Subsequently, it correlates the acquired data with entries stored in the Common Vulnerabilities and Exposures (CVE) database.</a:t>
            </a:r>
          </a:p>
        </p:txBody>
      </p:sp>
      <p:sp>
        <p:nvSpPr>
          <p:cNvPr id="3" name="Brandline">
            <a:extLst>
              <a:ext uri="{FF2B5EF4-FFF2-40B4-BE49-F238E27FC236}">
                <a16:creationId xmlns:a16="http://schemas.microsoft.com/office/drawing/2014/main" id="{866656DA-0884-B5A0-6DB5-99E84C702A1D}"/>
              </a:ext>
            </a:extLst>
          </p:cNvPr>
          <p:cNvSpPr/>
          <p:nvPr/>
        </p:nvSpPr>
        <p:spPr>
          <a:xfrm>
            <a:off x="5219700" y="816352"/>
            <a:ext cx="582223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79860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93B5-7D58-08E4-C586-6B6250B78647}"/>
              </a:ext>
            </a:extLst>
          </p:cNvPr>
          <p:cNvSpPr>
            <a:spLocks noGrp="1"/>
          </p:cNvSpPr>
          <p:nvPr>
            <p:ph type="title"/>
          </p:nvPr>
        </p:nvSpPr>
        <p:spPr>
          <a:xfrm>
            <a:off x="8890" y="-23246"/>
            <a:ext cx="16276320" cy="687244"/>
          </a:xfrm>
        </p:spPr>
        <p:txBody>
          <a:bodyPr/>
          <a:lstStyle/>
          <a:p>
            <a:r>
              <a:rPr lang="en-US"/>
              <a:t>Vulnerability Scan Process</a:t>
            </a:r>
          </a:p>
        </p:txBody>
      </p:sp>
      <p:sp>
        <p:nvSpPr>
          <p:cNvPr id="8" name="Google Shape;1250;ge994d2f512_0_108">
            <a:extLst>
              <a:ext uri="{FF2B5EF4-FFF2-40B4-BE49-F238E27FC236}">
                <a16:creationId xmlns:a16="http://schemas.microsoft.com/office/drawing/2014/main" id="{FD3404A6-47B1-D966-2E1E-B1FCFC3A8A29}"/>
              </a:ext>
            </a:extLst>
          </p:cNvPr>
          <p:cNvSpPr/>
          <p:nvPr/>
        </p:nvSpPr>
        <p:spPr>
          <a:xfrm>
            <a:off x="2042160" y="787184"/>
            <a:ext cx="2701170" cy="577853"/>
          </a:xfrm>
          <a:prstGeom prst="roundRect">
            <a:avLst>
              <a:gd name="adj" fmla="val 16667"/>
            </a:avLst>
          </a:prstGeom>
          <a:solidFill>
            <a:schemeClr val="bg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2200"/>
            </a:pPr>
            <a:r>
              <a:rPr lang="en-US" sz="2200" b="1">
                <a:solidFill>
                  <a:srgbClr val="3F3F3F"/>
                </a:solidFill>
                <a:latin typeface="Open Sans" panose="020B0606030504020204" pitchFamily="34" charset="0"/>
                <a:sym typeface="Open Sans"/>
              </a:rPr>
              <a:t>Target System</a:t>
            </a:r>
            <a:endParaRPr sz="2200" b="1">
              <a:solidFill>
                <a:srgbClr val="3F3F3F"/>
              </a:solidFill>
              <a:latin typeface="Open Sans" panose="020B0606030504020204" pitchFamily="34" charset="0"/>
              <a:sym typeface="Open Sans"/>
            </a:endParaRPr>
          </a:p>
        </p:txBody>
      </p:sp>
      <p:pic>
        <p:nvPicPr>
          <p:cNvPr id="10" name="Picture 9">
            <a:extLst>
              <a:ext uri="{FF2B5EF4-FFF2-40B4-BE49-F238E27FC236}">
                <a16:creationId xmlns:a16="http://schemas.microsoft.com/office/drawing/2014/main" id="{D9C399DD-5734-97EA-628F-169921168F0D}"/>
              </a:ext>
            </a:extLst>
          </p:cNvPr>
          <p:cNvPicPr>
            <a:picLocks noChangeAspect="1"/>
          </p:cNvPicPr>
          <p:nvPr/>
        </p:nvPicPr>
        <p:blipFill>
          <a:blip r:embed="rId3"/>
          <a:stretch>
            <a:fillRect/>
          </a:stretch>
        </p:blipFill>
        <p:spPr>
          <a:xfrm>
            <a:off x="2176695" y="6397749"/>
            <a:ext cx="1796754" cy="1691640"/>
          </a:xfrm>
          <a:prstGeom prst="rect">
            <a:avLst/>
          </a:prstGeom>
        </p:spPr>
      </p:pic>
      <p:sp>
        <p:nvSpPr>
          <p:cNvPr id="11" name="Google Shape;1250;ge994d2f512_0_108">
            <a:extLst>
              <a:ext uri="{FF2B5EF4-FFF2-40B4-BE49-F238E27FC236}">
                <a16:creationId xmlns:a16="http://schemas.microsoft.com/office/drawing/2014/main" id="{7063446E-B7A2-976C-7468-01DDFA5CE890}"/>
              </a:ext>
            </a:extLst>
          </p:cNvPr>
          <p:cNvSpPr/>
          <p:nvPr/>
        </p:nvSpPr>
        <p:spPr>
          <a:xfrm>
            <a:off x="1261230" y="8296719"/>
            <a:ext cx="3482100" cy="617403"/>
          </a:xfrm>
          <a:prstGeom prst="roundRect">
            <a:avLst>
              <a:gd name="adj" fmla="val 16667"/>
            </a:avLst>
          </a:prstGeom>
          <a:solidFill>
            <a:schemeClr val="bg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2200"/>
            </a:pPr>
            <a:r>
              <a:rPr lang="en-US" sz="2200" b="1">
                <a:solidFill>
                  <a:srgbClr val="3F3F3F"/>
                </a:solidFill>
                <a:latin typeface="Open Sans" panose="020B0606030504020204" pitchFamily="34" charset="0"/>
                <a:sym typeface="Open Sans"/>
              </a:rPr>
              <a:t>Vulnerability Scanner</a:t>
            </a:r>
            <a:endParaRPr sz="2200" b="1">
              <a:solidFill>
                <a:srgbClr val="3F3F3F"/>
              </a:solidFill>
              <a:latin typeface="Open Sans" panose="020B0606030504020204" pitchFamily="34" charset="0"/>
              <a:sym typeface="Open Sans"/>
            </a:endParaRPr>
          </a:p>
        </p:txBody>
      </p:sp>
      <p:pic>
        <p:nvPicPr>
          <p:cNvPr id="14" name="Picture 13">
            <a:extLst>
              <a:ext uri="{FF2B5EF4-FFF2-40B4-BE49-F238E27FC236}">
                <a16:creationId xmlns:a16="http://schemas.microsoft.com/office/drawing/2014/main" id="{1F00F59D-9F77-01F0-609B-F7C1AA4A7D9C}"/>
              </a:ext>
            </a:extLst>
          </p:cNvPr>
          <p:cNvPicPr>
            <a:picLocks noChangeAspect="1"/>
          </p:cNvPicPr>
          <p:nvPr/>
        </p:nvPicPr>
        <p:blipFill>
          <a:blip r:embed="rId4">
            <a:duotone>
              <a:prstClr val="black"/>
              <a:schemeClr val="accent5">
                <a:tint val="45000"/>
                <a:satMod val="400000"/>
              </a:schemeClr>
            </a:duotone>
          </a:blip>
          <a:stretch>
            <a:fillRect/>
          </a:stretch>
        </p:blipFill>
        <p:spPr>
          <a:xfrm rot="5400000">
            <a:off x="1955480" y="3902399"/>
            <a:ext cx="2042800" cy="2773680"/>
          </a:xfrm>
          <a:prstGeom prst="rect">
            <a:avLst/>
          </a:prstGeom>
        </p:spPr>
      </p:pic>
      <p:pic>
        <p:nvPicPr>
          <p:cNvPr id="16" name="Picture 15">
            <a:extLst>
              <a:ext uri="{FF2B5EF4-FFF2-40B4-BE49-F238E27FC236}">
                <a16:creationId xmlns:a16="http://schemas.microsoft.com/office/drawing/2014/main" id="{3AC94A08-A3CF-E8CE-57E2-CB169AB048FF}"/>
              </a:ext>
            </a:extLst>
          </p:cNvPr>
          <p:cNvPicPr>
            <a:picLocks noChangeAspect="1"/>
          </p:cNvPicPr>
          <p:nvPr/>
        </p:nvPicPr>
        <p:blipFill>
          <a:blip r:embed="rId5"/>
          <a:stretch>
            <a:fillRect/>
          </a:stretch>
        </p:blipFill>
        <p:spPr>
          <a:xfrm>
            <a:off x="14074644" y="6676008"/>
            <a:ext cx="1853906" cy="1929412"/>
          </a:xfrm>
          <a:prstGeom prst="rect">
            <a:avLst/>
          </a:prstGeom>
        </p:spPr>
      </p:pic>
      <p:sp>
        <p:nvSpPr>
          <p:cNvPr id="17" name="Google Shape;1250;ge994d2f512_0_108">
            <a:extLst>
              <a:ext uri="{FF2B5EF4-FFF2-40B4-BE49-F238E27FC236}">
                <a16:creationId xmlns:a16="http://schemas.microsoft.com/office/drawing/2014/main" id="{BDC0D400-9846-744A-5FB8-DCA0AB5E7105}"/>
              </a:ext>
            </a:extLst>
          </p:cNvPr>
          <p:cNvSpPr/>
          <p:nvPr/>
        </p:nvSpPr>
        <p:spPr>
          <a:xfrm>
            <a:off x="7611719" y="7282241"/>
            <a:ext cx="2601918" cy="1323179"/>
          </a:xfrm>
          <a:prstGeom prst="roundRect">
            <a:avLst>
              <a:gd name="adj" fmla="val 16667"/>
            </a:avLst>
          </a:prstGeom>
          <a:solidFill>
            <a:schemeClr val="bg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2200"/>
            </a:pPr>
            <a:r>
              <a:rPr lang="en-US" sz="2200" b="1">
                <a:solidFill>
                  <a:srgbClr val="3F3F3F"/>
                </a:solidFill>
                <a:latin typeface="Open Sans" panose="020B0606030504020204" pitchFamily="34" charset="0"/>
                <a:sym typeface="Open Sans"/>
              </a:rPr>
              <a:t>Open SSL 3.0</a:t>
            </a:r>
          </a:p>
          <a:p>
            <a:pPr algn="ctr">
              <a:buClr>
                <a:srgbClr val="000000"/>
              </a:buClr>
              <a:buSzPts val="2200"/>
            </a:pPr>
            <a:r>
              <a:rPr lang="en-US" sz="2200" b="1">
                <a:solidFill>
                  <a:srgbClr val="3F3F3F"/>
                </a:solidFill>
                <a:latin typeface="Open Sans" panose="020B0606030504020204" pitchFamily="34" charset="0"/>
                <a:sym typeface="Open Sans"/>
              </a:rPr>
              <a:t>NGINX 1.19.2</a:t>
            </a:r>
          </a:p>
          <a:p>
            <a:pPr algn="ctr">
              <a:buClr>
                <a:srgbClr val="000000"/>
              </a:buClr>
              <a:buSzPts val="2200"/>
            </a:pPr>
            <a:r>
              <a:rPr lang="en-US" sz="2200" b="1">
                <a:solidFill>
                  <a:srgbClr val="3F3F3F"/>
                </a:solidFill>
                <a:latin typeface="Open Sans" panose="020B0606030504020204" pitchFamily="34" charset="0"/>
                <a:sym typeface="Open Sans"/>
              </a:rPr>
              <a:t>OpenSSH 8.3</a:t>
            </a:r>
            <a:endParaRPr sz="2200" b="1">
              <a:solidFill>
                <a:srgbClr val="3F3F3F"/>
              </a:solidFill>
              <a:latin typeface="Open Sans" panose="020B0606030504020204" pitchFamily="34" charset="0"/>
              <a:sym typeface="Open Sans"/>
            </a:endParaRPr>
          </a:p>
        </p:txBody>
      </p:sp>
      <p:pic>
        <p:nvPicPr>
          <p:cNvPr id="19" name="Picture 18">
            <a:extLst>
              <a:ext uri="{FF2B5EF4-FFF2-40B4-BE49-F238E27FC236}">
                <a16:creationId xmlns:a16="http://schemas.microsoft.com/office/drawing/2014/main" id="{E7DFCCD0-0D2F-E4BB-9543-5233C203C224}"/>
              </a:ext>
            </a:extLst>
          </p:cNvPr>
          <p:cNvPicPr>
            <a:picLocks noChangeAspect="1"/>
          </p:cNvPicPr>
          <p:nvPr/>
        </p:nvPicPr>
        <p:blipFill>
          <a:blip r:embed="rId6">
            <a:duotone>
              <a:schemeClr val="accent5">
                <a:shade val="45000"/>
                <a:satMod val="135000"/>
              </a:schemeClr>
              <a:prstClr val="white"/>
            </a:duotone>
          </a:blip>
          <a:stretch>
            <a:fillRect/>
          </a:stretch>
        </p:blipFill>
        <p:spPr>
          <a:xfrm rot="16200000">
            <a:off x="4853931" y="6470098"/>
            <a:ext cx="1825131" cy="2773679"/>
          </a:xfrm>
          <a:prstGeom prst="rect">
            <a:avLst/>
          </a:prstGeom>
        </p:spPr>
      </p:pic>
      <p:pic>
        <p:nvPicPr>
          <p:cNvPr id="20" name="Picture 19">
            <a:extLst>
              <a:ext uri="{FF2B5EF4-FFF2-40B4-BE49-F238E27FC236}">
                <a16:creationId xmlns:a16="http://schemas.microsoft.com/office/drawing/2014/main" id="{D18134BF-0ED2-D15F-9201-641FC54B3ABA}"/>
              </a:ext>
            </a:extLst>
          </p:cNvPr>
          <p:cNvPicPr>
            <a:picLocks noChangeAspect="1"/>
          </p:cNvPicPr>
          <p:nvPr/>
        </p:nvPicPr>
        <p:blipFill>
          <a:blip r:embed="rId6">
            <a:duotone>
              <a:schemeClr val="accent5">
                <a:shade val="45000"/>
                <a:satMod val="135000"/>
              </a:schemeClr>
              <a:prstClr val="white"/>
            </a:duotone>
          </a:blip>
          <a:stretch>
            <a:fillRect/>
          </a:stretch>
        </p:blipFill>
        <p:spPr>
          <a:xfrm rot="16200000">
            <a:off x="11340410" y="6397919"/>
            <a:ext cx="1607461" cy="2700367"/>
          </a:xfrm>
          <a:prstGeom prst="rect">
            <a:avLst/>
          </a:prstGeom>
        </p:spPr>
      </p:pic>
      <p:pic>
        <p:nvPicPr>
          <p:cNvPr id="22" name="Picture 21">
            <a:extLst>
              <a:ext uri="{FF2B5EF4-FFF2-40B4-BE49-F238E27FC236}">
                <a16:creationId xmlns:a16="http://schemas.microsoft.com/office/drawing/2014/main" id="{B6B70F9D-31A4-6F83-1D1E-5E29B3CA7F13}"/>
              </a:ext>
            </a:extLst>
          </p:cNvPr>
          <p:cNvPicPr>
            <a:picLocks noChangeAspect="1"/>
          </p:cNvPicPr>
          <p:nvPr/>
        </p:nvPicPr>
        <p:blipFill>
          <a:blip r:embed="rId7">
            <a:duotone>
              <a:schemeClr val="accent5">
                <a:shade val="45000"/>
                <a:satMod val="135000"/>
              </a:schemeClr>
              <a:prstClr val="white"/>
            </a:duotone>
          </a:blip>
          <a:stretch>
            <a:fillRect/>
          </a:stretch>
        </p:blipFill>
        <p:spPr>
          <a:xfrm>
            <a:off x="787400" y="4390399"/>
            <a:ext cx="802640" cy="699760"/>
          </a:xfrm>
          <a:prstGeom prst="rect">
            <a:avLst/>
          </a:prstGeom>
        </p:spPr>
      </p:pic>
      <p:sp>
        <p:nvSpPr>
          <p:cNvPr id="23" name="TextBox 22">
            <a:extLst>
              <a:ext uri="{FF2B5EF4-FFF2-40B4-BE49-F238E27FC236}">
                <a16:creationId xmlns:a16="http://schemas.microsoft.com/office/drawing/2014/main" id="{F6152F4C-B076-2059-511E-39CD4822A8A3}"/>
              </a:ext>
            </a:extLst>
          </p:cNvPr>
          <p:cNvSpPr txBox="1"/>
          <p:nvPr/>
        </p:nvSpPr>
        <p:spPr>
          <a:xfrm>
            <a:off x="521395" y="5200033"/>
            <a:ext cx="1330960" cy="769441"/>
          </a:xfrm>
          <a:prstGeom prst="rect">
            <a:avLst/>
          </a:prstGeom>
          <a:noFill/>
        </p:spPr>
        <p:txBody>
          <a:bodyPr wrap="square" rtlCol="0">
            <a:spAutoFit/>
          </a:bodyPr>
          <a:lstStyle/>
          <a:p>
            <a:pPr algn="ctr">
              <a:buSzPts val="2200"/>
            </a:pPr>
            <a:r>
              <a:rPr lang="en-US" sz="2200" b="1">
                <a:solidFill>
                  <a:srgbClr val="3F3F3F"/>
                </a:solidFill>
                <a:latin typeface="Open Sans" panose="020B0606030504020204" pitchFamily="34" charset="0"/>
              </a:rPr>
              <a:t>Sends Probe</a:t>
            </a:r>
          </a:p>
        </p:txBody>
      </p:sp>
      <p:sp>
        <p:nvSpPr>
          <p:cNvPr id="24" name="TextBox 23">
            <a:extLst>
              <a:ext uri="{FF2B5EF4-FFF2-40B4-BE49-F238E27FC236}">
                <a16:creationId xmlns:a16="http://schemas.microsoft.com/office/drawing/2014/main" id="{C6A5DF83-02E6-2C11-68FF-8A0DADF2FF87}"/>
              </a:ext>
            </a:extLst>
          </p:cNvPr>
          <p:cNvSpPr txBox="1"/>
          <p:nvPr/>
        </p:nvSpPr>
        <p:spPr>
          <a:xfrm>
            <a:off x="4363720" y="5272908"/>
            <a:ext cx="1719872" cy="769441"/>
          </a:xfrm>
          <a:prstGeom prst="rect">
            <a:avLst/>
          </a:prstGeom>
          <a:noFill/>
        </p:spPr>
        <p:txBody>
          <a:bodyPr wrap="square" rtlCol="0">
            <a:spAutoFit/>
          </a:bodyPr>
          <a:lstStyle/>
          <a:p>
            <a:pPr algn="ctr">
              <a:buSzPts val="2200"/>
            </a:pPr>
            <a:r>
              <a:rPr lang="en-US" sz="2200" b="1">
                <a:solidFill>
                  <a:srgbClr val="3F3F3F"/>
                </a:solidFill>
                <a:latin typeface="Open Sans" panose="020B0606030504020204" pitchFamily="34" charset="0"/>
              </a:rPr>
              <a:t>Analyzes Response</a:t>
            </a:r>
          </a:p>
        </p:txBody>
      </p:sp>
      <p:pic>
        <p:nvPicPr>
          <p:cNvPr id="26" name="Picture 25">
            <a:extLst>
              <a:ext uri="{FF2B5EF4-FFF2-40B4-BE49-F238E27FC236}">
                <a16:creationId xmlns:a16="http://schemas.microsoft.com/office/drawing/2014/main" id="{340C323B-67F4-FC1A-D3EC-14933BB5B167}"/>
              </a:ext>
            </a:extLst>
          </p:cNvPr>
          <p:cNvPicPr>
            <a:picLocks noChangeAspect="1"/>
          </p:cNvPicPr>
          <p:nvPr/>
        </p:nvPicPr>
        <p:blipFill>
          <a:blip r:embed="rId8">
            <a:duotone>
              <a:schemeClr val="accent5">
                <a:shade val="45000"/>
                <a:satMod val="135000"/>
              </a:schemeClr>
              <a:prstClr val="white"/>
            </a:duotone>
          </a:blip>
          <a:stretch>
            <a:fillRect/>
          </a:stretch>
        </p:blipFill>
        <p:spPr>
          <a:xfrm>
            <a:off x="4837576" y="4390399"/>
            <a:ext cx="802640" cy="699760"/>
          </a:xfrm>
          <a:prstGeom prst="rect">
            <a:avLst/>
          </a:prstGeom>
        </p:spPr>
      </p:pic>
      <p:sp>
        <p:nvSpPr>
          <p:cNvPr id="27" name="TextBox 26">
            <a:extLst>
              <a:ext uri="{FF2B5EF4-FFF2-40B4-BE49-F238E27FC236}">
                <a16:creationId xmlns:a16="http://schemas.microsoft.com/office/drawing/2014/main" id="{E874B09B-FE0E-D53F-7891-A0DD80AD7720}"/>
              </a:ext>
            </a:extLst>
          </p:cNvPr>
          <p:cNvSpPr txBox="1"/>
          <p:nvPr/>
        </p:nvSpPr>
        <p:spPr>
          <a:xfrm>
            <a:off x="4704508" y="8296719"/>
            <a:ext cx="2288489" cy="769441"/>
          </a:xfrm>
          <a:prstGeom prst="rect">
            <a:avLst/>
          </a:prstGeom>
          <a:noFill/>
        </p:spPr>
        <p:txBody>
          <a:bodyPr wrap="square" rtlCol="0">
            <a:spAutoFit/>
          </a:bodyPr>
          <a:lstStyle/>
          <a:p>
            <a:pPr algn="ctr">
              <a:buSzPts val="2200"/>
            </a:pPr>
            <a:r>
              <a:rPr lang="en-US" sz="2200" b="1">
                <a:solidFill>
                  <a:srgbClr val="3F3F3F"/>
                </a:solidFill>
                <a:latin typeface="Open Sans" panose="020B0606030504020204" pitchFamily="34" charset="0"/>
              </a:rPr>
              <a:t>Records Response</a:t>
            </a:r>
          </a:p>
        </p:txBody>
      </p:sp>
      <p:sp>
        <p:nvSpPr>
          <p:cNvPr id="28" name="TextBox 27">
            <a:extLst>
              <a:ext uri="{FF2B5EF4-FFF2-40B4-BE49-F238E27FC236}">
                <a16:creationId xmlns:a16="http://schemas.microsoft.com/office/drawing/2014/main" id="{2D0C7E56-AD6A-9D86-4099-C69CAF848BA3}"/>
              </a:ext>
            </a:extLst>
          </p:cNvPr>
          <p:cNvSpPr txBox="1"/>
          <p:nvPr/>
        </p:nvSpPr>
        <p:spPr>
          <a:xfrm>
            <a:off x="10271764" y="8265317"/>
            <a:ext cx="3582945" cy="769441"/>
          </a:xfrm>
          <a:prstGeom prst="rect">
            <a:avLst/>
          </a:prstGeom>
          <a:noFill/>
        </p:spPr>
        <p:txBody>
          <a:bodyPr wrap="square" rtlCol="0">
            <a:spAutoFit/>
          </a:bodyPr>
          <a:lstStyle/>
          <a:p>
            <a:pPr algn="ctr">
              <a:buSzPts val="2200"/>
            </a:pPr>
            <a:r>
              <a:rPr lang="en-US" sz="2200" b="1">
                <a:solidFill>
                  <a:srgbClr val="3F3F3F"/>
                </a:solidFill>
                <a:latin typeface="Open Sans" panose="020B0606030504020204" pitchFamily="34" charset="0"/>
              </a:rPr>
              <a:t>Correlates to Known Security Vulnerabilities</a:t>
            </a:r>
          </a:p>
        </p:txBody>
      </p:sp>
      <p:pic>
        <p:nvPicPr>
          <p:cNvPr id="30" name="Picture 29">
            <a:extLst>
              <a:ext uri="{FF2B5EF4-FFF2-40B4-BE49-F238E27FC236}">
                <a16:creationId xmlns:a16="http://schemas.microsoft.com/office/drawing/2014/main" id="{74FD03C7-DA37-D44A-F43F-F6DCF6B437DA}"/>
              </a:ext>
            </a:extLst>
          </p:cNvPr>
          <p:cNvPicPr>
            <a:picLocks noChangeAspect="1"/>
          </p:cNvPicPr>
          <p:nvPr/>
        </p:nvPicPr>
        <p:blipFill>
          <a:blip r:embed="rId9">
            <a:duotone>
              <a:schemeClr val="accent5">
                <a:shade val="45000"/>
                <a:satMod val="135000"/>
              </a:schemeClr>
              <a:prstClr val="white"/>
            </a:duotone>
          </a:blip>
          <a:stretch>
            <a:fillRect/>
          </a:stretch>
        </p:blipFill>
        <p:spPr>
          <a:xfrm>
            <a:off x="8429936" y="6305850"/>
            <a:ext cx="783438" cy="638521"/>
          </a:xfrm>
          <a:prstGeom prst="rect">
            <a:avLst/>
          </a:prstGeom>
        </p:spPr>
      </p:pic>
      <p:pic>
        <p:nvPicPr>
          <p:cNvPr id="32" name="Picture 31">
            <a:extLst>
              <a:ext uri="{FF2B5EF4-FFF2-40B4-BE49-F238E27FC236}">
                <a16:creationId xmlns:a16="http://schemas.microsoft.com/office/drawing/2014/main" id="{DDA84D11-1839-F1AA-06F3-F5B6C31EE3A0}"/>
              </a:ext>
            </a:extLst>
          </p:cNvPr>
          <p:cNvPicPr>
            <a:picLocks noChangeAspect="1"/>
          </p:cNvPicPr>
          <p:nvPr/>
        </p:nvPicPr>
        <p:blipFill>
          <a:blip r:embed="rId10">
            <a:duotone>
              <a:schemeClr val="accent5">
                <a:shade val="45000"/>
                <a:satMod val="135000"/>
              </a:schemeClr>
              <a:prstClr val="white"/>
            </a:duotone>
          </a:blip>
          <a:stretch>
            <a:fillRect/>
          </a:stretch>
        </p:blipFill>
        <p:spPr>
          <a:xfrm>
            <a:off x="5250048" y="6381086"/>
            <a:ext cx="783438" cy="638521"/>
          </a:xfrm>
          <a:prstGeom prst="rect">
            <a:avLst/>
          </a:prstGeom>
        </p:spPr>
      </p:pic>
      <p:sp>
        <p:nvSpPr>
          <p:cNvPr id="33" name="Google Shape;1250;ge994d2f512_0_108">
            <a:extLst>
              <a:ext uri="{FF2B5EF4-FFF2-40B4-BE49-F238E27FC236}">
                <a16:creationId xmlns:a16="http://schemas.microsoft.com/office/drawing/2014/main" id="{786B9BF7-CD8C-16F6-408E-01898B40338F}"/>
              </a:ext>
            </a:extLst>
          </p:cNvPr>
          <p:cNvSpPr/>
          <p:nvPr/>
        </p:nvSpPr>
        <p:spPr>
          <a:xfrm>
            <a:off x="13494325" y="5520615"/>
            <a:ext cx="2434226" cy="860471"/>
          </a:xfrm>
          <a:prstGeom prst="roundRect">
            <a:avLst>
              <a:gd name="adj" fmla="val 16667"/>
            </a:avLst>
          </a:prstGeom>
          <a:solidFill>
            <a:schemeClr val="bg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2200"/>
            </a:pPr>
            <a:r>
              <a:rPr lang="en-US" sz="2200" b="1">
                <a:solidFill>
                  <a:srgbClr val="3F3F3F"/>
                </a:solidFill>
                <a:latin typeface="Open Sans" panose="020B0606030504020204" pitchFamily="34" charset="0"/>
                <a:sym typeface="Open Sans"/>
              </a:rPr>
              <a:t>Vulnerabilities Database</a:t>
            </a:r>
            <a:endParaRPr sz="2200" b="1">
              <a:solidFill>
                <a:srgbClr val="3F3F3F"/>
              </a:solidFill>
              <a:latin typeface="Open Sans" panose="020B0606030504020204" pitchFamily="34" charset="0"/>
              <a:sym typeface="Open Sans"/>
            </a:endParaRPr>
          </a:p>
        </p:txBody>
      </p:sp>
      <p:pic>
        <p:nvPicPr>
          <p:cNvPr id="36" name="Picture 35">
            <a:extLst>
              <a:ext uri="{FF2B5EF4-FFF2-40B4-BE49-F238E27FC236}">
                <a16:creationId xmlns:a16="http://schemas.microsoft.com/office/drawing/2014/main" id="{B8CDA328-2691-2D34-17A8-C94C63EF61A5}"/>
              </a:ext>
            </a:extLst>
          </p:cNvPr>
          <p:cNvPicPr>
            <a:picLocks noChangeAspect="1"/>
          </p:cNvPicPr>
          <p:nvPr/>
        </p:nvPicPr>
        <p:blipFill>
          <a:blip r:embed="rId11">
            <a:duotone>
              <a:schemeClr val="accent5">
                <a:shade val="45000"/>
                <a:satMod val="135000"/>
              </a:schemeClr>
              <a:prstClr val="white"/>
            </a:duotone>
          </a:blip>
          <a:stretch>
            <a:fillRect/>
          </a:stretch>
        </p:blipFill>
        <p:spPr>
          <a:xfrm>
            <a:off x="11622888" y="6305849"/>
            <a:ext cx="783438" cy="638521"/>
          </a:xfrm>
          <a:prstGeom prst="rect">
            <a:avLst/>
          </a:prstGeom>
        </p:spPr>
      </p:pic>
      <p:pic>
        <p:nvPicPr>
          <p:cNvPr id="4" name="Picture 3">
            <a:extLst>
              <a:ext uri="{FF2B5EF4-FFF2-40B4-BE49-F238E27FC236}">
                <a16:creationId xmlns:a16="http://schemas.microsoft.com/office/drawing/2014/main" id="{389BC3F7-7F05-65E8-6B00-305C78D5A9B9}"/>
              </a:ext>
            </a:extLst>
          </p:cNvPr>
          <p:cNvPicPr>
            <a:picLocks noChangeAspect="1"/>
          </p:cNvPicPr>
          <p:nvPr/>
        </p:nvPicPr>
        <p:blipFill>
          <a:blip r:embed="rId12"/>
          <a:stretch>
            <a:fillRect/>
          </a:stretch>
        </p:blipFill>
        <p:spPr>
          <a:xfrm>
            <a:off x="1852355" y="1596928"/>
            <a:ext cx="2701170" cy="2242496"/>
          </a:xfrm>
          <a:prstGeom prst="rect">
            <a:avLst/>
          </a:prstGeom>
        </p:spPr>
      </p:pic>
      <p:sp>
        <p:nvSpPr>
          <p:cNvPr id="5" name="Brandline">
            <a:extLst>
              <a:ext uri="{FF2B5EF4-FFF2-40B4-BE49-F238E27FC236}">
                <a16:creationId xmlns:a16="http://schemas.microsoft.com/office/drawing/2014/main" id="{D45B274B-9CCF-D955-9DF6-95EFF704C781}"/>
              </a:ext>
            </a:extLst>
          </p:cNvPr>
          <p:cNvSpPr/>
          <p:nvPr/>
        </p:nvSpPr>
        <p:spPr>
          <a:xfrm>
            <a:off x="5219700" y="563200"/>
            <a:ext cx="5822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93817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Vulnerability Analysis</a:t>
            </a:r>
            <a:endParaRPr>
              <a:latin typeface="Open Sans"/>
              <a:ea typeface="Open Sans"/>
              <a:cs typeface="Open Sans"/>
              <a:sym typeface="Open Sans"/>
            </a:endParaRPr>
          </a:p>
        </p:txBody>
      </p:sp>
      <p:pic>
        <p:nvPicPr>
          <p:cNvPr id="4" name="Picture 3">
            <a:extLst>
              <a:ext uri="{FF2B5EF4-FFF2-40B4-BE49-F238E27FC236}">
                <a16:creationId xmlns:a16="http://schemas.microsoft.com/office/drawing/2014/main" id="{FEE9FCC9-4EA6-25D2-8A2E-A4C16AC0B27A}"/>
              </a:ext>
            </a:extLst>
          </p:cNvPr>
          <p:cNvPicPr>
            <a:picLocks noChangeAspect="1"/>
          </p:cNvPicPr>
          <p:nvPr/>
        </p:nvPicPr>
        <p:blipFill>
          <a:blip r:embed="rId3"/>
          <a:stretch>
            <a:fillRect/>
          </a:stretch>
        </p:blipFill>
        <p:spPr>
          <a:xfrm>
            <a:off x="5894261" y="2766060"/>
            <a:ext cx="4180840" cy="3611880"/>
          </a:xfrm>
          <a:prstGeom prst="rect">
            <a:avLst/>
          </a:prstGeom>
        </p:spPr>
      </p:pic>
      <p:sp>
        <p:nvSpPr>
          <p:cNvPr id="3" name="TextBox 2">
            <a:extLst>
              <a:ext uri="{FF2B5EF4-FFF2-40B4-BE49-F238E27FC236}">
                <a16:creationId xmlns:a16="http://schemas.microsoft.com/office/drawing/2014/main" id="{A50EF139-96BD-66CB-2857-D927E799F1AE}"/>
              </a:ext>
            </a:extLst>
          </p:cNvPr>
          <p:cNvSpPr txBox="1"/>
          <p:nvPr/>
        </p:nvSpPr>
        <p:spPr>
          <a:xfrm>
            <a:off x="2185317" y="1233915"/>
            <a:ext cx="11598728" cy="846514"/>
          </a:xfrm>
          <a:prstGeom prst="rect">
            <a:avLst/>
          </a:prstGeom>
          <a:noFill/>
        </p:spPr>
        <p:txBody>
          <a:bodyPr wrap="square">
            <a:spAutoFit/>
          </a:bodyPr>
          <a:lstStyle/>
          <a:p>
            <a:pPr algn="ctr">
              <a:lnSpc>
                <a:spcPct val="115000"/>
              </a:lnSpc>
              <a:spcBef>
                <a:spcPts val="600"/>
              </a:spcBef>
              <a:buSzPts val="1760"/>
            </a:pPr>
            <a:r>
              <a:rPr lang="en-US" sz="2200">
                <a:solidFill>
                  <a:srgbClr val="404040"/>
                </a:solidFill>
                <a:latin typeface="Open Sans" panose="020B0606030504020204" pitchFamily="34" charset="0"/>
                <a:ea typeface="Open Sans"/>
                <a:cs typeface="Open Sans"/>
              </a:rPr>
              <a:t>It is a central component in cybersecurity that balances data collection and actionable decision-making. </a:t>
            </a:r>
          </a:p>
        </p:txBody>
      </p:sp>
      <p:sp>
        <p:nvSpPr>
          <p:cNvPr id="6" name="TextBox 5">
            <a:extLst>
              <a:ext uri="{FF2B5EF4-FFF2-40B4-BE49-F238E27FC236}">
                <a16:creationId xmlns:a16="http://schemas.microsoft.com/office/drawing/2014/main" id="{41F118F8-5B17-297E-8827-33D81FD40572}"/>
              </a:ext>
            </a:extLst>
          </p:cNvPr>
          <p:cNvSpPr txBox="1"/>
          <p:nvPr/>
        </p:nvSpPr>
        <p:spPr>
          <a:xfrm>
            <a:off x="3082507" y="7505771"/>
            <a:ext cx="10183586" cy="846514"/>
          </a:xfrm>
          <a:prstGeom prst="rect">
            <a:avLst/>
          </a:prstGeom>
          <a:noFill/>
        </p:spPr>
        <p:txBody>
          <a:bodyPr wrap="square">
            <a:spAutoFit/>
          </a:bodyPr>
          <a:lstStyle/>
          <a:p>
            <a:pPr algn="ctr">
              <a:lnSpc>
                <a:spcPct val="115000"/>
              </a:lnSpc>
              <a:spcBef>
                <a:spcPts val="600"/>
              </a:spcBef>
              <a:buSzPts val="1760"/>
            </a:pPr>
            <a:r>
              <a:rPr lang="en-US" sz="2200">
                <a:solidFill>
                  <a:srgbClr val="404040"/>
                </a:solidFill>
                <a:latin typeface="Open Sans" panose="020B0606030504020204" pitchFamily="34" charset="0"/>
                <a:ea typeface="Open Sans"/>
                <a:cs typeface="Open Sans"/>
              </a:rPr>
              <a:t>Analysis transforms raw data about vulnerabilities and threats into comprehensive insights. </a:t>
            </a:r>
          </a:p>
        </p:txBody>
      </p:sp>
      <p:sp>
        <p:nvSpPr>
          <p:cNvPr id="8" name="Brandline">
            <a:extLst>
              <a:ext uri="{FF2B5EF4-FFF2-40B4-BE49-F238E27FC236}">
                <a16:creationId xmlns:a16="http://schemas.microsoft.com/office/drawing/2014/main" id="{D11CB2BC-DFD5-F0FD-59C0-6DD8B61427D5}"/>
              </a:ext>
            </a:extLst>
          </p:cNvPr>
          <p:cNvSpPr/>
          <p:nvPr/>
        </p:nvSpPr>
        <p:spPr>
          <a:xfrm>
            <a:off x="5727700" y="816352"/>
            <a:ext cx="48161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91123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Confirmation of Vulnerabilities</a:t>
            </a:r>
            <a:endParaRPr>
              <a:latin typeface="Open Sans"/>
              <a:ea typeface="Open Sans"/>
              <a:cs typeface="Open Sans"/>
              <a:sym typeface="Open Sans"/>
            </a:endParaRPr>
          </a:p>
        </p:txBody>
      </p:sp>
      <p:sp>
        <p:nvSpPr>
          <p:cNvPr id="4" name="TextBox 3">
            <a:extLst>
              <a:ext uri="{FF2B5EF4-FFF2-40B4-BE49-F238E27FC236}">
                <a16:creationId xmlns:a16="http://schemas.microsoft.com/office/drawing/2014/main" id="{F1F6B9FB-41BC-0572-12F3-35E7CBC9CC7A}"/>
              </a:ext>
            </a:extLst>
          </p:cNvPr>
          <p:cNvSpPr txBox="1"/>
          <p:nvPr/>
        </p:nvSpPr>
        <p:spPr>
          <a:xfrm>
            <a:off x="1787769" y="1657172"/>
            <a:ext cx="13123984" cy="846514"/>
          </a:xfrm>
          <a:prstGeom prst="rect">
            <a:avLst/>
          </a:prstGeom>
          <a:noFill/>
        </p:spPr>
        <p:txBody>
          <a:bodyPr wrap="square">
            <a:spAutoFit/>
          </a:bodyPr>
          <a:lstStyle/>
          <a:p>
            <a:pPr algn="ctr">
              <a:lnSpc>
                <a:spcPct val="115000"/>
              </a:lnSpc>
              <a:spcBef>
                <a:spcPts val="600"/>
              </a:spcBef>
              <a:buSzPts val="1760"/>
            </a:pPr>
            <a:r>
              <a:rPr lang="en-US" sz="2200">
                <a:solidFill>
                  <a:srgbClr val="404040"/>
                </a:solidFill>
                <a:latin typeface="Open Sans" panose="020B0606030504020204" pitchFamily="34" charset="0"/>
                <a:ea typeface="Open Sans"/>
                <a:cs typeface="Open Sans"/>
              </a:rPr>
              <a:t>It involves a rigorous process to validate suspected vulnerabilities. Analysts confront false positives and false negatives, reflecting the accuracy of prior vulnerability assessments.</a:t>
            </a:r>
          </a:p>
        </p:txBody>
      </p:sp>
      <p:sp>
        <p:nvSpPr>
          <p:cNvPr id="6" name="Rectangle: Rounded Corners 5">
            <a:extLst>
              <a:ext uri="{FF2B5EF4-FFF2-40B4-BE49-F238E27FC236}">
                <a16:creationId xmlns:a16="http://schemas.microsoft.com/office/drawing/2014/main" id="{019AE2AD-F854-BEEB-C761-FB67F9F167A6}"/>
              </a:ext>
            </a:extLst>
          </p:cNvPr>
          <p:cNvSpPr/>
          <p:nvPr/>
        </p:nvSpPr>
        <p:spPr>
          <a:xfrm>
            <a:off x="2922893" y="3727938"/>
            <a:ext cx="5205046" cy="31417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174E3AC-6A19-EFAF-A7B4-452E0D8519BB}"/>
              </a:ext>
            </a:extLst>
          </p:cNvPr>
          <p:cNvSpPr txBox="1"/>
          <p:nvPr/>
        </p:nvSpPr>
        <p:spPr>
          <a:xfrm>
            <a:off x="3465085" y="4096898"/>
            <a:ext cx="4120661" cy="2403863"/>
          </a:xfrm>
          <a:prstGeom prst="rect">
            <a:avLst/>
          </a:prstGeom>
          <a:noFill/>
        </p:spPr>
        <p:txBody>
          <a:bodyPr wrap="square">
            <a:spAutoFit/>
          </a:bodyPr>
          <a:lstStyle/>
          <a:p>
            <a:pPr algn="ctr">
              <a:lnSpc>
                <a:spcPct val="115000"/>
              </a:lnSpc>
              <a:spcBef>
                <a:spcPts val="600"/>
              </a:spcBef>
              <a:buSzPts val="1760"/>
            </a:pPr>
            <a:r>
              <a:rPr lang="en-US" sz="2200" b="1">
                <a:solidFill>
                  <a:srgbClr val="404040"/>
                </a:solidFill>
                <a:latin typeface="Open Sans" panose="020B0606030504020204" pitchFamily="34" charset="0"/>
                <a:ea typeface="Open Sans"/>
                <a:cs typeface="Open Sans"/>
              </a:rPr>
              <a:t>False positive:</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A false positive can act as a smokescreen, hiding a real issue by overwhelming a security team with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false alarms</a:t>
            </a:r>
            <a:r>
              <a:rPr lang="en-US" sz="2200" b="0" i="0">
                <a:solidFill>
                  <a:srgbClr val="404040"/>
                </a:solidFill>
                <a:effectLst/>
                <a:highlight>
                  <a:srgbClr val="FFFFFF"/>
                </a:highlight>
                <a:latin typeface="Open Sans" panose="020B0606030504020204" pitchFamily="34" charset="0"/>
              </a:rPr>
              <a:t>.</a:t>
            </a:r>
          </a:p>
        </p:txBody>
      </p:sp>
      <p:sp>
        <p:nvSpPr>
          <p:cNvPr id="9" name="Rectangle: Rounded Corners 8">
            <a:extLst>
              <a:ext uri="{FF2B5EF4-FFF2-40B4-BE49-F238E27FC236}">
                <a16:creationId xmlns:a16="http://schemas.microsoft.com/office/drawing/2014/main" id="{116C71B3-D412-44D5-B529-2F9563568A2A}"/>
              </a:ext>
            </a:extLst>
          </p:cNvPr>
          <p:cNvSpPr/>
          <p:nvPr/>
        </p:nvSpPr>
        <p:spPr>
          <a:xfrm>
            <a:off x="8913385" y="3727938"/>
            <a:ext cx="5205046" cy="314178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1EAD9FE-6A7A-B2B2-6C1E-D6658CC8DEF4}"/>
              </a:ext>
            </a:extLst>
          </p:cNvPr>
          <p:cNvSpPr txBox="1"/>
          <p:nvPr/>
        </p:nvSpPr>
        <p:spPr>
          <a:xfrm>
            <a:off x="9588470" y="4096898"/>
            <a:ext cx="3854876" cy="2403863"/>
          </a:xfrm>
          <a:prstGeom prst="rect">
            <a:avLst/>
          </a:prstGeom>
          <a:noFill/>
        </p:spPr>
        <p:txBody>
          <a:bodyPr wrap="square">
            <a:spAutoFit/>
          </a:bodyPr>
          <a:lstStyle/>
          <a:p>
            <a:pPr algn="ctr">
              <a:lnSpc>
                <a:spcPct val="115000"/>
              </a:lnSpc>
              <a:spcBef>
                <a:spcPts val="600"/>
              </a:spcBef>
              <a:buSzPts val="1760"/>
            </a:pPr>
            <a:r>
              <a:rPr lang="en-US" sz="2200" b="1">
                <a:solidFill>
                  <a:srgbClr val="404040"/>
                </a:solidFill>
                <a:latin typeface="Open Sans" panose="020B0606030504020204" pitchFamily="34" charset="0"/>
                <a:ea typeface="Open Sans"/>
                <a:cs typeface="Open Sans"/>
              </a:rPr>
              <a:t>False negative:</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A false negative could be even more damaging, serving as a ticking time bomb for unauthorized access to critical systems.</a:t>
            </a:r>
          </a:p>
        </p:txBody>
      </p:sp>
      <p:sp>
        <p:nvSpPr>
          <p:cNvPr id="3" name="Brandline">
            <a:extLst>
              <a:ext uri="{FF2B5EF4-FFF2-40B4-BE49-F238E27FC236}">
                <a16:creationId xmlns:a16="http://schemas.microsoft.com/office/drawing/2014/main" id="{33D79F14-9438-40F4-04E7-B9D41E8C9419}"/>
              </a:ext>
            </a:extLst>
          </p:cNvPr>
          <p:cNvSpPr/>
          <p:nvPr/>
        </p:nvSpPr>
        <p:spPr>
          <a:xfrm>
            <a:off x="4699000" y="816352"/>
            <a:ext cx="68759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565203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Vulnerability Classification</a:t>
            </a:r>
            <a:endParaRPr>
              <a:latin typeface="Open Sans"/>
              <a:ea typeface="Open Sans"/>
              <a:cs typeface="Open Sans"/>
              <a:sym typeface="Open Sans"/>
            </a:endParaRPr>
          </a:p>
        </p:txBody>
      </p:sp>
      <p:sp>
        <p:nvSpPr>
          <p:cNvPr id="582" name="Google Shape;582;ge961dd843d_0_334"/>
          <p:cNvSpPr/>
          <p:nvPr/>
        </p:nvSpPr>
        <p:spPr>
          <a:xfrm>
            <a:off x="1498600" y="3032776"/>
            <a:ext cx="7615114" cy="3303262"/>
          </a:xfrm>
          <a:prstGeom prst="roundRect">
            <a:avLst>
              <a:gd name="adj" fmla="val 16667"/>
            </a:avLst>
          </a:prstGeom>
          <a:solidFill>
            <a:schemeClr val="accent1">
              <a:lumMod val="20000"/>
              <a:lumOff val="8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gn="ctr">
              <a:spcBef>
                <a:spcPts val="600"/>
              </a:spcBef>
              <a:buSzPts val="1760"/>
            </a:pPr>
            <a:r>
              <a:rPr lang="en-US" sz="2200">
                <a:solidFill>
                  <a:srgbClr val="3F3F3F"/>
                </a:solidFill>
                <a:latin typeface="Open Sans"/>
                <a:ea typeface="Open Sans"/>
                <a:cs typeface="Open Sans"/>
              </a:rPr>
              <a:t>It refers to the organized categorization of identified vulnerabilities within a system or application, usually based on criteria such as the nature of a vulnerability, the level of risk it poses, the component affected, or the potential impact</a:t>
            </a:r>
          </a:p>
        </p:txBody>
      </p:sp>
      <p:pic>
        <p:nvPicPr>
          <p:cNvPr id="4" name="Picture 3">
            <a:extLst>
              <a:ext uri="{FF2B5EF4-FFF2-40B4-BE49-F238E27FC236}">
                <a16:creationId xmlns:a16="http://schemas.microsoft.com/office/drawing/2014/main" id="{F73F1A57-566F-1F07-5E9B-98333B05F549}"/>
              </a:ext>
            </a:extLst>
          </p:cNvPr>
          <p:cNvPicPr>
            <a:picLocks noChangeAspect="1"/>
          </p:cNvPicPr>
          <p:nvPr/>
        </p:nvPicPr>
        <p:blipFill>
          <a:blip r:embed="rId3"/>
          <a:stretch>
            <a:fillRect/>
          </a:stretch>
        </p:blipFill>
        <p:spPr>
          <a:xfrm>
            <a:off x="10075101" y="2920369"/>
            <a:ext cx="3801601" cy="3303262"/>
          </a:xfrm>
          <a:prstGeom prst="rect">
            <a:avLst/>
          </a:prstGeom>
        </p:spPr>
      </p:pic>
      <p:sp>
        <p:nvSpPr>
          <p:cNvPr id="3" name="Brandline">
            <a:extLst>
              <a:ext uri="{FF2B5EF4-FFF2-40B4-BE49-F238E27FC236}">
                <a16:creationId xmlns:a16="http://schemas.microsoft.com/office/drawing/2014/main" id="{4FEB14E8-4360-7A78-E618-A07950F58BE0}"/>
              </a:ext>
            </a:extLst>
          </p:cNvPr>
          <p:cNvSpPr/>
          <p:nvPr/>
        </p:nvSpPr>
        <p:spPr>
          <a:xfrm>
            <a:off x="5156200" y="816352"/>
            <a:ext cx="59472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0456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15"/>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Vulnerability Classification Factors</a:t>
            </a:r>
            <a:endParaRPr>
              <a:solidFill>
                <a:srgbClr val="3F3F3F"/>
              </a:solidFill>
              <a:latin typeface="Open Sans"/>
              <a:ea typeface="Open Sans"/>
              <a:cs typeface="Open Sans"/>
              <a:sym typeface="Open Sans"/>
            </a:endParaRPr>
          </a:p>
        </p:txBody>
      </p:sp>
      <p:sp>
        <p:nvSpPr>
          <p:cNvPr id="21" name="Freeform: Shape 20">
            <a:extLst>
              <a:ext uri="{FF2B5EF4-FFF2-40B4-BE49-F238E27FC236}">
                <a16:creationId xmlns:a16="http://schemas.microsoft.com/office/drawing/2014/main" id="{6C1A5637-CE9F-435D-811A-50E4BDE99AE9}"/>
              </a:ext>
            </a:extLst>
          </p:cNvPr>
          <p:cNvSpPr/>
          <p:nvPr/>
        </p:nvSpPr>
        <p:spPr>
          <a:xfrm>
            <a:off x="2651631" y="3752699"/>
            <a:ext cx="4886170" cy="2561636"/>
          </a:xfrm>
          <a:custGeom>
            <a:avLst/>
            <a:gdLst>
              <a:gd name="connsiteX0" fmla="*/ 25851 w 4886170"/>
              <a:gd name="connsiteY0" fmla="*/ 1899871 h 1899871"/>
              <a:gd name="connsiteX1" fmla="*/ 0 w 4886170"/>
              <a:gd name="connsiteY1" fmla="*/ 1899871 h 1899871"/>
              <a:gd name="connsiteX2" fmla="*/ 0 w 4886170"/>
              <a:gd name="connsiteY2" fmla="*/ 576476 h 1899871"/>
              <a:gd name="connsiteX3" fmla="*/ 4860320 w 4886170"/>
              <a:gd name="connsiteY3" fmla="*/ 576476 h 1899871"/>
              <a:gd name="connsiteX4" fmla="*/ 4860320 w 4886170"/>
              <a:gd name="connsiteY4" fmla="*/ 0 h 1899871"/>
              <a:gd name="connsiteX5" fmla="*/ 4886171 w 4886170"/>
              <a:gd name="connsiteY5" fmla="*/ 0 h 1899871"/>
              <a:gd name="connsiteX6" fmla="*/ 4886171 w 4886170"/>
              <a:gd name="connsiteY6" fmla="*/ 602327 h 1899871"/>
              <a:gd name="connsiteX7" fmla="*/ 25851 w 4886170"/>
              <a:gd name="connsiteY7" fmla="*/ 602327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6170" h="1899871">
                <a:moveTo>
                  <a:pt x="25851" y="1899871"/>
                </a:moveTo>
                <a:lnTo>
                  <a:pt x="0" y="1899871"/>
                </a:lnTo>
                <a:lnTo>
                  <a:pt x="0" y="576476"/>
                </a:lnTo>
                <a:lnTo>
                  <a:pt x="4860320" y="576476"/>
                </a:lnTo>
                <a:lnTo>
                  <a:pt x="4860320" y="0"/>
                </a:lnTo>
                <a:lnTo>
                  <a:pt x="4886171" y="0"/>
                </a:lnTo>
                <a:lnTo>
                  <a:pt x="4886171" y="602327"/>
                </a:lnTo>
                <a:lnTo>
                  <a:pt x="25851" y="602327"/>
                </a:lnTo>
                <a:close/>
              </a:path>
            </a:pathLst>
          </a:custGeom>
          <a:solidFill>
            <a:srgbClr val="757575"/>
          </a:solidFill>
          <a:ln w="1723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3CE30A68-B0DC-4B1D-A45B-8EAFF57FE639}"/>
              </a:ext>
            </a:extLst>
          </p:cNvPr>
          <p:cNvSpPr/>
          <p:nvPr/>
        </p:nvSpPr>
        <p:spPr>
          <a:xfrm>
            <a:off x="6276585" y="3752699"/>
            <a:ext cx="1714913" cy="2561636"/>
          </a:xfrm>
          <a:custGeom>
            <a:avLst/>
            <a:gdLst>
              <a:gd name="connsiteX0" fmla="*/ 25851 w 2456010"/>
              <a:gd name="connsiteY0" fmla="*/ 1899871 h 1899871"/>
              <a:gd name="connsiteX1" fmla="*/ 0 w 2456010"/>
              <a:gd name="connsiteY1" fmla="*/ 1899871 h 1899871"/>
              <a:gd name="connsiteX2" fmla="*/ 0 w 2456010"/>
              <a:gd name="connsiteY2" fmla="*/ 893753 h 1899871"/>
              <a:gd name="connsiteX3" fmla="*/ 2430160 w 2456010"/>
              <a:gd name="connsiteY3" fmla="*/ 893753 h 1899871"/>
              <a:gd name="connsiteX4" fmla="*/ 2430160 w 2456010"/>
              <a:gd name="connsiteY4" fmla="*/ 0 h 1899871"/>
              <a:gd name="connsiteX5" fmla="*/ 2456011 w 2456010"/>
              <a:gd name="connsiteY5" fmla="*/ 0 h 1899871"/>
              <a:gd name="connsiteX6" fmla="*/ 2456011 w 2456010"/>
              <a:gd name="connsiteY6" fmla="*/ 919604 h 1899871"/>
              <a:gd name="connsiteX7" fmla="*/ 25851 w 2456010"/>
              <a:gd name="connsiteY7" fmla="*/ 919604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010" h="1899871">
                <a:moveTo>
                  <a:pt x="25851" y="1899871"/>
                </a:moveTo>
                <a:lnTo>
                  <a:pt x="0" y="1899871"/>
                </a:lnTo>
                <a:lnTo>
                  <a:pt x="0" y="893753"/>
                </a:lnTo>
                <a:lnTo>
                  <a:pt x="2430160" y="893753"/>
                </a:lnTo>
                <a:lnTo>
                  <a:pt x="2430160" y="0"/>
                </a:lnTo>
                <a:lnTo>
                  <a:pt x="2456011" y="0"/>
                </a:lnTo>
                <a:lnTo>
                  <a:pt x="2456011" y="919604"/>
                </a:lnTo>
                <a:lnTo>
                  <a:pt x="25851" y="919604"/>
                </a:lnTo>
                <a:close/>
              </a:path>
            </a:pathLst>
          </a:custGeom>
          <a:solidFill>
            <a:srgbClr val="757575"/>
          </a:solidFill>
          <a:ln w="1723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ECA7DAD-232B-4337-BB80-A562204806CE}"/>
              </a:ext>
            </a:extLst>
          </p:cNvPr>
          <p:cNvSpPr/>
          <p:nvPr/>
        </p:nvSpPr>
        <p:spPr>
          <a:xfrm>
            <a:off x="8399902" y="3770527"/>
            <a:ext cx="1786836" cy="2543807"/>
          </a:xfrm>
          <a:custGeom>
            <a:avLst/>
            <a:gdLst>
              <a:gd name="connsiteX0" fmla="*/ 2456011 w 2456010"/>
              <a:gd name="connsiteY0" fmla="*/ 1899871 h 1899871"/>
              <a:gd name="connsiteX1" fmla="*/ 2430160 w 2456010"/>
              <a:gd name="connsiteY1" fmla="*/ 1899871 h 1899871"/>
              <a:gd name="connsiteX2" fmla="*/ 2430160 w 2456010"/>
              <a:gd name="connsiteY2" fmla="*/ 919604 h 1899871"/>
              <a:gd name="connsiteX3" fmla="*/ 0 w 2456010"/>
              <a:gd name="connsiteY3" fmla="*/ 919604 h 1899871"/>
              <a:gd name="connsiteX4" fmla="*/ 0 w 2456010"/>
              <a:gd name="connsiteY4" fmla="*/ 0 h 1899871"/>
              <a:gd name="connsiteX5" fmla="*/ 25851 w 2456010"/>
              <a:gd name="connsiteY5" fmla="*/ 0 h 1899871"/>
              <a:gd name="connsiteX6" fmla="*/ 25851 w 2456010"/>
              <a:gd name="connsiteY6" fmla="*/ 893753 h 1899871"/>
              <a:gd name="connsiteX7" fmla="*/ 2456011 w 2456010"/>
              <a:gd name="connsiteY7" fmla="*/ 893753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010" h="1899871">
                <a:moveTo>
                  <a:pt x="2456011" y="1899871"/>
                </a:moveTo>
                <a:lnTo>
                  <a:pt x="2430160" y="1899871"/>
                </a:lnTo>
                <a:lnTo>
                  <a:pt x="2430160" y="919604"/>
                </a:lnTo>
                <a:lnTo>
                  <a:pt x="0" y="919604"/>
                </a:lnTo>
                <a:lnTo>
                  <a:pt x="0" y="0"/>
                </a:lnTo>
                <a:lnTo>
                  <a:pt x="25851" y="0"/>
                </a:lnTo>
                <a:lnTo>
                  <a:pt x="25851" y="893753"/>
                </a:lnTo>
                <a:lnTo>
                  <a:pt x="2456011" y="893753"/>
                </a:lnTo>
                <a:close/>
              </a:path>
            </a:pathLst>
          </a:custGeom>
          <a:solidFill>
            <a:srgbClr val="757575"/>
          </a:solidFill>
          <a:ln w="1723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9248189A-E5C5-4B01-8EFC-C11E376F511F}"/>
              </a:ext>
            </a:extLst>
          </p:cNvPr>
          <p:cNvSpPr/>
          <p:nvPr/>
        </p:nvSpPr>
        <p:spPr>
          <a:xfrm>
            <a:off x="8886825" y="3806233"/>
            <a:ext cx="4876742" cy="2508102"/>
          </a:xfrm>
          <a:custGeom>
            <a:avLst/>
            <a:gdLst>
              <a:gd name="connsiteX0" fmla="*/ 4886171 w 4886170"/>
              <a:gd name="connsiteY0" fmla="*/ 1899871 h 1899871"/>
              <a:gd name="connsiteX1" fmla="*/ 4860320 w 4886170"/>
              <a:gd name="connsiteY1" fmla="*/ 1899871 h 1899871"/>
              <a:gd name="connsiteX2" fmla="*/ 4860320 w 4886170"/>
              <a:gd name="connsiteY2" fmla="*/ 602327 h 1899871"/>
              <a:gd name="connsiteX3" fmla="*/ 0 w 4886170"/>
              <a:gd name="connsiteY3" fmla="*/ 602327 h 1899871"/>
              <a:gd name="connsiteX4" fmla="*/ 0 w 4886170"/>
              <a:gd name="connsiteY4" fmla="*/ 0 h 1899871"/>
              <a:gd name="connsiteX5" fmla="*/ 25851 w 4886170"/>
              <a:gd name="connsiteY5" fmla="*/ 0 h 1899871"/>
              <a:gd name="connsiteX6" fmla="*/ 25851 w 4886170"/>
              <a:gd name="connsiteY6" fmla="*/ 576476 h 1899871"/>
              <a:gd name="connsiteX7" fmla="*/ 4886171 w 4886170"/>
              <a:gd name="connsiteY7" fmla="*/ 576476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6170" h="1899871">
                <a:moveTo>
                  <a:pt x="4886171" y="1899871"/>
                </a:moveTo>
                <a:lnTo>
                  <a:pt x="4860320" y="1899871"/>
                </a:lnTo>
                <a:lnTo>
                  <a:pt x="4860320" y="602327"/>
                </a:lnTo>
                <a:lnTo>
                  <a:pt x="0" y="602327"/>
                </a:lnTo>
                <a:lnTo>
                  <a:pt x="0" y="0"/>
                </a:lnTo>
                <a:lnTo>
                  <a:pt x="25851" y="0"/>
                </a:lnTo>
                <a:lnTo>
                  <a:pt x="25851" y="576476"/>
                </a:lnTo>
                <a:lnTo>
                  <a:pt x="4886171" y="576476"/>
                </a:lnTo>
                <a:close/>
              </a:path>
            </a:pathLst>
          </a:custGeom>
          <a:solidFill>
            <a:srgbClr val="757575"/>
          </a:solidFill>
          <a:ln w="17233" cap="flat">
            <a:noFill/>
            <a:prstDash val="solid"/>
            <a:miter/>
          </a:ln>
        </p:spPr>
        <p:txBody>
          <a:bodyPr rtlCol="0" anchor="ctr"/>
          <a:lstStyle/>
          <a:p>
            <a:endParaRPr lang="en-IN"/>
          </a:p>
        </p:txBody>
      </p:sp>
      <p:sp>
        <p:nvSpPr>
          <p:cNvPr id="25" name="Google Shape;136;p252">
            <a:extLst>
              <a:ext uri="{FF2B5EF4-FFF2-40B4-BE49-F238E27FC236}">
                <a16:creationId xmlns:a16="http://schemas.microsoft.com/office/drawing/2014/main" id="{F278BA37-2231-4D5A-ADE4-89B1EDC1AD03}"/>
              </a:ext>
            </a:extLst>
          </p:cNvPr>
          <p:cNvSpPr/>
          <p:nvPr/>
        </p:nvSpPr>
        <p:spPr>
          <a:xfrm>
            <a:off x="808117" y="5443538"/>
            <a:ext cx="3580314" cy="3470584"/>
          </a:xfrm>
          <a:prstGeom prst="roundRect">
            <a:avLst>
              <a:gd name="adj" fmla="val 5195"/>
            </a:avLst>
          </a:prstGeom>
          <a:solidFill>
            <a:srgbClr val="CAE7F6"/>
          </a:solidFill>
          <a:ln w="25400" cap="flat" cmpd="sng">
            <a:solidFill>
              <a:srgbClr val="CAE7F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lnSpc>
                <a:spcPct val="115000"/>
              </a:lnSpc>
            </a:pPr>
            <a:endParaRPr lang="en-US" sz="2200">
              <a:solidFill>
                <a:srgbClr val="404040"/>
              </a:solidFill>
              <a:latin typeface="Open Sans" panose="020B0606030504020204" pitchFamily="34" charset="0"/>
              <a:ea typeface="Open Sans"/>
              <a:cs typeface="Open Sans"/>
              <a:sym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endParaRPr>
          </a:p>
          <a:p>
            <a:pPr algn="ctr">
              <a:lnSpc>
                <a:spcPct val="115000"/>
              </a:lnSpc>
            </a:pPr>
            <a:r>
              <a:rPr lang="en-US" sz="2200" b="1">
                <a:solidFill>
                  <a:srgbClr val="404040"/>
                </a:solidFill>
                <a:latin typeface="Open Sans" panose="020B0606030504020204" pitchFamily="34" charset="0"/>
                <a:ea typeface="Open Sans"/>
                <a:cs typeface="Open Sans"/>
                <a:sym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Exposure Factor:</a:t>
            </a:r>
            <a:br>
              <a:rPr lang="en-US" sz="2200">
                <a:solidFill>
                  <a:srgbClr val="404040"/>
                </a:solidFill>
                <a:latin typeface="Open Sans" panose="020B0606030504020204" pitchFamily="34" charset="0"/>
                <a:ea typeface="Open Sans"/>
                <a:cs typeface="Open Sans"/>
                <a:sym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br>
            <a:r>
              <a:rPr lang="en-US" sz="2200">
                <a:solidFill>
                  <a:srgbClr val="404040"/>
                </a:solidFill>
                <a:latin typeface="Open Sans" panose="020B0606030504020204" pitchFamily="34" charset="0"/>
                <a:ea typeface="Open Sans"/>
                <a:cs typeface="Open Sans"/>
                <a:sym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It quantifies the potential loss percentage from a successful attack.</a:t>
            </a:r>
            <a:endParaRPr lang="en-IN"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p:txBody>
      </p:sp>
      <p:sp>
        <p:nvSpPr>
          <p:cNvPr id="26" name="Google Shape;135;p252">
            <a:extLst>
              <a:ext uri="{FF2B5EF4-FFF2-40B4-BE49-F238E27FC236}">
                <a16:creationId xmlns:a16="http://schemas.microsoft.com/office/drawing/2014/main" id="{AF826251-6C9C-4A75-BF37-5932327FD613}"/>
              </a:ext>
            </a:extLst>
          </p:cNvPr>
          <p:cNvSpPr/>
          <p:nvPr/>
        </p:nvSpPr>
        <p:spPr>
          <a:xfrm>
            <a:off x="8164739" y="5443539"/>
            <a:ext cx="3674989" cy="3470583"/>
          </a:xfrm>
          <a:prstGeom prst="roundRect">
            <a:avLst>
              <a:gd name="adj" fmla="val 4518"/>
            </a:avLst>
          </a:prstGeom>
          <a:solidFill>
            <a:srgbClr val="CAE7F6"/>
          </a:solidFill>
          <a:ln w="25400" cap="flat" cmpd="sng">
            <a:solidFill>
              <a:srgbClr val="CAE7F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lnSpc>
                <a:spcPct val="115000"/>
              </a:lnSpc>
            </a:pPr>
            <a:r>
              <a:rPr lang="en-US" sz="2200" b="1">
                <a:solidFill>
                  <a:srgbClr val="404040"/>
                </a:solidFill>
                <a:latin typeface="Open Sans" panose="020B0606030504020204" pitchFamily="34" charset="0"/>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0"/>
                  </a:ext>
                </a:extLst>
              </a:rPr>
              <a:t>Industry Impact:</a:t>
            </a:r>
          </a:p>
          <a:p>
            <a:pPr algn="ctr">
              <a:lnSpc>
                <a:spcPct val="115000"/>
              </a:lnSpc>
            </a:pPr>
            <a:r>
              <a:rPr lang="en-US" sz="2200">
                <a:solidFill>
                  <a:srgbClr val="404040"/>
                </a:solidFill>
                <a:latin typeface="Open Sans" panose="020B0606030504020204" pitchFamily="34" charset="0"/>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0"/>
                  </a:ext>
                </a:extLst>
              </a:rPr>
              <a:t>Different sectors face unique cybersecurity challenges; financial institutions protect customer data, and healthcare protects health data.</a:t>
            </a:r>
          </a:p>
        </p:txBody>
      </p:sp>
      <p:sp>
        <p:nvSpPr>
          <p:cNvPr id="27" name="Google Shape;137;p252">
            <a:extLst>
              <a:ext uri="{FF2B5EF4-FFF2-40B4-BE49-F238E27FC236}">
                <a16:creationId xmlns:a16="http://schemas.microsoft.com/office/drawing/2014/main" id="{2DA02DFA-F269-49BC-A7A0-23943CE96D65}"/>
              </a:ext>
            </a:extLst>
          </p:cNvPr>
          <p:cNvSpPr/>
          <p:nvPr/>
        </p:nvSpPr>
        <p:spPr>
          <a:xfrm>
            <a:off x="4439090" y="5443538"/>
            <a:ext cx="3674990" cy="3470584"/>
          </a:xfrm>
          <a:prstGeom prst="roundRect">
            <a:avLst>
              <a:gd name="adj" fmla="val 4396"/>
            </a:avLst>
          </a:prstGeom>
          <a:solidFill>
            <a:srgbClr val="FFE6CD"/>
          </a:solidFill>
          <a:ln w="25400" cap="flat" cmpd="sng">
            <a:solidFill>
              <a:srgbClr val="FFE6C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lnSpc>
                <a:spcPct val="115000"/>
              </a:lnSpc>
            </a:pPr>
            <a:r>
              <a:rPr lang="en-US" sz="2200" b="1">
                <a:solidFill>
                  <a:srgbClr val="404040"/>
                </a:solidFill>
                <a:latin typeface="Open Sans" panose="020B0606030504020204" pitchFamily="34" charset="0"/>
                <a:ea typeface="Open Sans"/>
                <a:cs typeface="Open Sans"/>
                <a:sym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Environmental Variable:</a:t>
            </a:r>
            <a:endParaRPr lang="en-IN"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a:p>
            <a:pPr lvl="0" algn="ctr">
              <a:lnSpc>
                <a:spcPct val="115000"/>
              </a:lnSpc>
            </a:pPr>
            <a: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En</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v</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i</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r</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o</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n</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m</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e</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n</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t</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a</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l</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 </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v</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a</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r</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i</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a</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b</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l</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e</a:t>
            </a:r>
            <a:r>
              <a:rPr lang="en-US" sz="2200">
                <a:solidFill>
                  <a:srgbClr val="404040"/>
                </a:solidFill>
                <a:latin typeface="Open Sans" panose="020B0606030504020204" pitchFamily="34" charset="0"/>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rPr>
              <a:t>s</a:t>
            </a:r>
            <a: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 like infrastructure, industry, and regulations influence the urgency of addressing vulnerabilities..</a:t>
            </a:r>
          </a:p>
        </p:txBody>
      </p:sp>
      <p:sp>
        <p:nvSpPr>
          <p:cNvPr id="28" name="Google Shape;138;p252">
            <a:extLst>
              <a:ext uri="{FF2B5EF4-FFF2-40B4-BE49-F238E27FC236}">
                <a16:creationId xmlns:a16="http://schemas.microsoft.com/office/drawing/2014/main" id="{888FCA74-8AD6-49AD-A5E3-681049C955FC}"/>
              </a:ext>
            </a:extLst>
          </p:cNvPr>
          <p:cNvSpPr/>
          <p:nvPr/>
        </p:nvSpPr>
        <p:spPr>
          <a:xfrm>
            <a:off x="11890387" y="5443538"/>
            <a:ext cx="3674989" cy="3470583"/>
          </a:xfrm>
          <a:prstGeom prst="roundRect">
            <a:avLst>
              <a:gd name="adj" fmla="val 6429"/>
            </a:avLst>
          </a:prstGeom>
          <a:solidFill>
            <a:srgbClr val="FFE6CD"/>
          </a:solidFill>
          <a:ln w="25400" cap="flat" cmpd="sng">
            <a:solidFill>
              <a:srgbClr val="FFE6C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lnSpc>
                <a:spcPct val="115000"/>
              </a:lnSpc>
            </a:pPr>
            <a:r>
              <a:rPr lang="en-US" sz="2200" b="1">
                <a:solidFill>
                  <a:srgbClr val="404040"/>
                </a:solidFill>
                <a:latin typeface="Open Sans" panose="020B0606030504020204" pitchFamily="34" charset="0"/>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0"/>
                  </a:ext>
                </a:extLst>
              </a:rPr>
              <a:t>Risk Tolerance:</a:t>
            </a:r>
          </a:p>
          <a:p>
            <a:pPr algn="ctr">
              <a:lnSpc>
                <a:spcPct val="115000"/>
              </a:lnSpc>
            </a:pPr>
            <a:r>
              <a:rPr lang="en-US" sz="2200">
                <a:solidFill>
                  <a:srgbClr val="404040"/>
                </a:solidFill>
                <a:latin typeface="Open Sans" panose="020B0606030504020204" pitchFamily="34" charset="0"/>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0"/>
                  </a:ext>
                </a:extLst>
              </a:rPr>
              <a:t>It is the level of risk an organization can bear. It combines vulnerability assessment with the organization's capacity to </a:t>
            </a:r>
            <a:br>
              <a:rPr lang="en-US" sz="2200">
                <a:solidFill>
                  <a:srgbClr val="404040"/>
                </a:solidFill>
                <a:latin typeface="Open Sans" panose="020B0606030504020204" pitchFamily="34" charset="0"/>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0"/>
                  </a:ext>
                </a:extLst>
              </a:rPr>
            </a:br>
            <a:r>
              <a:rPr lang="en-US" sz="2200">
                <a:solidFill>
                  <a:srgbClr val="404040"/>
                </a:solidFill>
                <a:latin typeface="Open Sans" panose="020B0606030504020204" pitchFamily="34" charset="0"/>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0"/>
                  </a:ext>
                </a:extLst>
              </a:rPr>
              <a:t>handle risk.</a:t>
            </a:r>
          </a:p>
        </p:txBody>
      </p:sp>
      <p:sp>
        <p:nvSpPr>
          <p:cNvPr id="29" name="Oval 28">
            <a:extLst>
              <a:ext uri="{FF2B5EF4-FFF2-40B4-BE49-F238E27FC236}">
                <a16:creationId xmlns:a16="http://schemas.microsoft.com/office/drawing/2014/main" id="{1ABE72F9-41F2-46C7-AF76-4994CF1DAE20}"/>
              </a:ext>
            </a:extLst>
          </p:cNvPr>
          <p:cNvSpPr/>
          <p:nvPr/>
        </p:nvSpPr>
        <p:spPr>
          <a:xfrm>
            <a:off x="7365506" y="3511423"/>
            <a:ext cx="223446" cy="223446"/>
          </a:xfrm>
          <a:prstGeom prst="ellipse">
            <a:avLst/>
          </a:prstGeom>
          <a:solidFill>
            <a:srgbClr val="427AA1"/>
          </a:solidFill>
          <a:ln>
            <a:solidFill>
              <a:srgbClr val="CAE7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4C926F3-1F0D-4863-8903-D53BC4BA3D4B}"/>
              </a:ext>
            </a:extLst>
          </p:cNvPr>
          <p:cNvSpPr/>
          <p:nvPr/>
        </p:nvSpPr>
        <p:spPr>
          <a:xfrm>
            <a:off x="8287282" y="3493547"/>
            <a:ext cx="223446" cy="223446"/>
          </a:xfrm>
          <a:prstGeom prst="ellipse">
            <a:avLst/>
          </a:prstGeom>
          <a:solidFill>
            <a:srgbClr val="427AA1"/>
          </a:solidFill>
          <a:ln>
            <a:solidFill>
              <a:srgbClr val="CAE7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C01CA7B-4DF7-45FD-8D68-F455182EFC4F}"/>
              </a:ext>
            </a:extLst>
          </p:cNvPr>
          <p:cNvSpPr/>
          <p:nvPr/>
        </p:nvSpPr>
        <p:spPr>
          <a:xfrm>
            <a:off x="7808471" y="3493547"/>
            <a:ext cx="223446" cy="223446"/>
          </a:xfrm>
          <a:prstGeom prst="ellipse">
            <a:avLst/>
          </a:prstGeom>
          <a:solidFill>
            <a:srgbClr val="E4B363"/>
          </a:solidFill>
          <a:ln>
            <a:solidFill>
              <a:srgbClr val="FF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392F39-06EF-4D17-A2DA-1A62EBC01B3E}"/>
              </a:ext>
            </a:extLst>
          </p:cNvPr>
          <p:cNvSpPr/>
          <p:nvPr/>
        </p:nvSpPr>
        <p:spPr>
          <a:xfrm>
            <a:off x="8766094" y="3529252"/>
            <a:ext cx="223446" cy="223446"/>
          </a:xfrm>
          <a:prstGeom prst="ellipse">
            <a:avLst/>
          </a:prstGeom>
          <a:solidFill>
            <a:srgbClr val="E4B363"/>
          </a:solidFill>
          <a:ln>
            <a:solidFill>
              <a:srgbClr val="FF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A248370-9F98-0E97-01AC-FD772B2BCD95}"/>
              </a:ext>
            </a:extLst>
          </p:cNvPr>
          <p:cNvPicPr>
            <a:picLocks noChangeAspect="1"/>
          </p:cNvPicPr>
          <p:nvPr/>
        </p:nvPicPr>
        <p:blipFill>
          <a:blip r:embed="rId3"/>
          <a:stretch>
            <a:fillRect/>
          </a:stretch>
        </p:blipFill>
        <p:spPr>
          <a:xfrm>
            <a:off x="6638129" y="1019680"/>
            <a:ext cx="3171912" cy="2688608"/>
          </a:xfrm>
          <a:prstGeom prst="rect">
            <a:avLst/>
          </a:prstGeom>
        </p:spPr>
      </p:pic>
      <p:sp>
        <p:nvSpPr>
          <p:cNvPr id="5" name="Brandline">
            <a:extLst>
              <a:ext uri="{FF2B5EF4-FFF2-40B4-BE49-F238E27FC236}">
                <a16:creationId xmlns:a16="http://schemas.microsoft.com/office/drawing/2014/main" id="{B43E33CE-AC60-7735-5356-276002825F65}"/>
              </a:ext>
            </a:extLst>
          </p:cNvPr>
          <p:cNvSpPr/>
          <p:nvPr/>
        </p:nvSpPr>
        <p:spPr>
          <a:xfrm>
            <a:off x="4279900" y="816324"/>
            <a:ext cx="769350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01220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Hardening Targets</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D2C9629A-7FA2-617F-C30E-7924D8A9664A}"/>
              </a:ext>
            </a:extLst>
          </p:cNvPr>
          <p:cNvSpPr/>
          <p:nvPr/>
        </p:nvSpPr>
        <p:spPr>
          <a:xfrm>
            <a:off x="6083300" y="816352"/>
            <a:ext cx="4093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457;p59">
            <a:extLst>
              <a:ext uri="{FF2B5EF4-FFF2-40B4-BE49-F238E27FC236}">
                <a16:creationId xmlns:a16="http://schemas.microsoft.com/office/drawing/2014/main" id="{F6209614-A157-DB76-ECF3-F4638CF6CAC6}"/>
              </a:ext>
            </a:extLst>
          </p:cNvPr>
          <p:cNvSpPr txBox="1">
            <a:spLocks noGrp="1"/>
          </p:cNvSpPr>
          <p:nvPr>
            <p:ph type="body" idx="1"/>
          </p:nvPr>
        </p:nvSpPr>
        <p:spPr>
          <a:xfrm>
            <a:off x="1316013" y="1366208"/>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Hardening your computing infrastructure involves fortifying your IT systems to make them more resistant to cyberattacks.</a:t>
            </a:r>
            <a:endParaRPr/>
          </a:p>
        </p:txBody>
      </p:sp>
      <p:sp>
        <p:nvSpPr>
          <p:cNvPr id="8" name="Google Shape;755;p6">
            <a:extLst>
              <a:ext uri="{FF2B5EF4-FFF2-40B4-BE49-F238E27FC236}">
                <a16:creationId xmlns:a16="http://schemas.microsoft.com/office/drawing/2014/main" id="{7082A4F1-7195-ECDE-B235-7EAB61716816}"/>
              </a:ext>
            </a:extLst>
          </p:cNvPr>
          <p:cNvSpPr/>
          <p:nvPr/>
        </p:nvSpPr>
        <p:spPr>
          <a:xfrm>
            <a:off x="1671557" y="3054502"/>
            <a:ext cx="13055762" cy="4792373"/>
          </a:xfrm>
          <a:prstGeom prst="roundRect">
            <a:avLst>
              <a:gd name="adj" fmla="val 443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Google Shape;757;p6">
            <a:extLst>
              <a:ext uri="{FF2B5EF4-FFF2-40B4-BE49-F238E27FC236}">
                <a16:creationId xmlns:a16="http://schemas.microsoft.com/office/drawing/2014/main" id="{D5F12C68-0F2B-8F13-9DF1-B2A7716DDC7A}"/>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Proactively reducing vulnerabilities, mitigating risks, and bolstering an organization’s overall security posture</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Fortifying the security of devices and systems to protect against potential threats and maintain operational continuity</a:t>
            </a:r>
          </a:p>
        </p:txBody>
      </p:sp>
      <p:sp>
        <p:nvSpPr>
          <p:cNvPr id="10" name="Rectangle: Rounded Corners 9">
            <a:extLst>
              <a:ext uri="{FF2B5EF4-FFF2-40B4-BE49-F238E27FC236}">
                <a16:creationId xmlns:a16="http://schemas.microsoft.com/office/drawing/2014/main" id="{127831F0-B723-D54B-D165-B5F43A007E9F}"/>
              </a:ext>
            </a:extLst>
          </p:cNvPr>
          <p:cNvSpPr/>
          <p:nvPr/>
        </p:nvSpPr>
        <p:spPr>
          <a:xfrm>
            <a:off x="2286000" y="2867893"/>
            <a:ext cx="2410691"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Core aspects</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4E720288-8AE5-51A6-A6F7-35B826ECE0C5}"/>
              </a:ext>
            </a:extLst>
          </p:cNvPr>
          <p:cNvPicPr>
            <a:picLocks noChangeAspect="1"/>
          </p:cNvPicPr>
          <p:nvPr/>
        </p:nvPicPr>
        <p:blipFill>
          <a:blip r:embed="rId3"/>
          <a:stretch>
            <a:fillRect/>
          </a:stretch>
        </p:blipFill>
        <p:spPr>
          <a:xfrm>
            <a:off x="11052583" y="3859265"/>
            <a:ext cx="3049288" cy="3049288"/>
          </a:xfrm>
          <a:prstGeom prst="rect">
            <a:avLst/>
          </a:prstGeom>
        </p:spPr>
      </p:pic>
    </p:spTree>
    <p:extLst>
      <p:ext uri="{BB962C8B-B14F-4D97-AF65-F5344CB8AC3E}">
        <p14:creationId xmlns:p14="http://schemas.microsoft.com/office/powerpoint/2010/main" val="8637512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Prioritization</a:t>
            </a:r>
            <a:endParaRPr>
              <a:latin typeface="Open Sans"/>
              <a:ea typeface="Open Sans"/>
              <a:cs typeface="Open Sans"/>
              <a:sym typeface="Open Sans"/>
            </a:endParaRPr>
          </a:p>
        </p:txBody>
      </p:sp>
      <p:sp>
        <p:nvSpPr>
          <p:cNvPr id="3" name="TextBox 2">
            <a:extLst>
              <a:ext uri="{FF2B5EF4-FFF2-40B4-BE49-F238E27FC236}">
                <a16:creationId xmlns:a16="http://schemas.microsoft.com/office/drawing/2014/main" id="{74F52754-6102-FBB1-58A7-08A575132959}"/>
              </a:ext>
            </a:extLst>
          </p:cNvPr>
          <p:cNvSpPr txBox="1"/>
          <p:nvPr/>
        </p:nvSpPr>
        <p:spPr>
          <a:xfrm>
            <a:off x="1811216" y="1257300"/>
            <a:ext cx="12209584" cy="846514"/>
          </a:xfrm>
          <a:prstGeom prst="rect">
            <a:avLst/>
          </a:prstGeom>
          <a:noFill/>
        </p:spPr>
        <p:txBody>
          <a:bodyPr wrap="square">
            <a:spAutoFit/>
          </a:bodyPr>
          <a:lstStyle/>
          <a:p>
            <a:pPr algn="ctr">
              <a:lnSpc>
                <a:spcPct val="115000"/>
              </a:lnSpc>
              <a:spcBef>
                <a:spcPts val="600"/>
              </a:spcBef>
              <a:buSzPts val="1760"/>
            </a:pPr>
            <a:r>
              <a:rPr lang="en-US" sz="2200">
                <a:solidFill>
                  <a:srgbClr val="404040"/>
                </a:solidFill>
                <a:latin typeface="Open Sans" panose="020B0606030504020204" pitchFamily="34" charset="0"/>
                <a:ea typeface="Open Sans"/>
                <a:cs typeface="Open Sans"/>
              </a:rPr>
              <a:t>It is the process of categorizing vulnerabilities based on their potential impact and the severity of the risk they pose.</a:t>
            </a:r>
          </a:p>
        </p:txBody>
      </p:sp>
      <p:pic>
        <p:nvPicPr>
          <p:cNvPr id="5" name="Picture 4">
            <a:extLst>
              <a:ext uri="{FF2B5EF4-FFF2-40B4-BE49-F238E27FC236}">
                <a16:creationId xmlns:a16="http://schemas.microsoft.com/office/drawing/2014/main" id="{C4848075-E419-CE8C-1761-58C4C951E885}"/>
              </a:ext>
            </a:extLst>
          </p:cNvPr>
          <p:cNvPicPr>
            <a:picLocks noChangeAspect="1"/>
          </p:cNvPicPr>
          <p:nvPr/>
        </p:nvPicPr>
        <p:blipFill>
          <a:blip r:embed="rId3"/>
          <a:stretch>
            <a:fillRect/>
          </a:stretch>
        </p:blipFill>
        <p:spPr>
          <a:xfrm>
            <a:off x="6273500" y="3197790"/>
            <a:ext cx="3939541" cy="3545587"/>
          </a:xfrm>
          <a:prstGeom prst="rect">
            <a:avLst/>
          </a:prstGeom>
        </p:spPr>
      </p:pic>
      <p:sp>
        <p:nvSpPr>
          <p:cNvPr id="7" name="TextBox 6">
            <a:extLst>
              <a:ext uri="{FF2B5EF4-FFF2-40B4-BE49-F238E27FC236}">
                <a16:creationId xmlns:a16="http://schemas.microsoft.com/office/drawing/2014/main" id="{56DFA00C-7BDD-A162-9845-4B3CA2C3F519}"/>
              </a:ext>
            </a:extLst>
          </p:cNvPr>
          <p:cNvSpPr txBox="1"/>
          <p:nvPr/>
        </p:nvSpPr>
        <p:spPr>
          <a:xfrm>
            <a:off x="2550685" y="7421186"/>
            <a:ext cx="11154507" cy="846514"/>
          </a:xfrm>
          <a:prstGeom prst="rect">
            <a:avLst/>
          </a:prstGeom>
          <a:noFill/>
        </p:spPr>
        <p:txBody>
          <a:bodyPr wrap="square">
            <a:spAutoFit/>
          </a:bodyPr>
          <a:lstStyle/>
          <a:p>
            <a:pPr algn="ctr">
              <a:lnSpc>
                <a:spcPct val="115000"/>
              </a:lnSpc>
              <a:spcBef>
                <a:spcPts val="600"/>
              </a:spcBef>
              <a:buSzPts val="1760"/>
            </a:pPr>
            <a:r>
              <a:rPr lang="en-US" sz="2200">
                <a:solidFill>
                  <a:srgbClr val="404040"/>
                </a:solidFill>
                <a:latin typeface="Open Sans" panose="020B0606030504020204" pitchFamily="34" charset="0"/>
                <a:ea typeface="Open Sans"/>
                <a:cs typeface="Open Sans"/>
              </a:rPr>
              <a:t>It is a complex juggling act that requires a deep understanding of cybersecurity principles and the organization’s operational intricacies</a:t>
            </a:r>
            <a:r>
              <a:rPr lang="en-US" sz="2200" b="0" i="0">
                <a:solidFill>
                  <a:srgbClr val="404040"/>
                </a:solidFill>
                <a:effectLst/>
                <a:latin typeface="Open Sans" panose="020B0606030504020204" pitchFamily="34" charset="0"/>
              </a:rPr>
              <a:t>.</a:t>
            </a:r>
            <a:endParaRPr lang="en-US" sz="2200">
              <a:solidFill>
                <a:srgbClr val="404040"/>
              </a:solidFill>
              <a:latin typeface="Open Sans" panose="020B0606030504020204" pitchFamily="34" charset="0"/>
              <a:ea typeface="Open Sans"/>
              <a:cs typeface="Open Sans"/>
            </a:endParaRPr>
          </a:p>
        </p:txBody>
      </p:sp>
      <p:sp>
        <p:nvSpPr>
          <p:cNvPr id="4" name="Brandline">
            <a:extLst>
              <a:ext uri="{FF2B5EF4-FFF2-40B4-BE49-F238E27FC236}">
                <a16:creationId xmlns:a16="http://schemas.microsoft.com/office/drawing/2014/main" id="{2D3D7E22-E3A2-EDDB-5F71-2C79E631F066}"/>
              </a:ext>
            </a:extLst>
          </p:cNvPr>
          <p:cNvSpPr/>
          <p:nvPr/>
        </p:nvSpPr>
        <p:spPr>
          <a:xfrm>
            <a:off x="6667501" y="816352"/>
            <a:ext cx="2936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98030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Common Vulnerability Scoring System (CVSS)</a:t>
            </a:r>
            <a:endParaRPr>
              <a:latin typeface="Open Sans"/>
              <a:ea typeface="Open Sans"/>
              <a:cs typeface="Open Sans"/>
              <a:sym typeface="Open Sans"/>
            </a:endParaRPr>
          </a:p>
        </p:txBody>
      </p:sp>
      <p:sp>
        <p:nvSpPr>
          <p:cNvPr id="582" name="Google Shape;582;ge961dd843d_0_334"/>
          <p:cNvSpPr/>
          <p:nvPr/>
        </p:nvSpPr>
        <p:spPr>
          <a:xfrm>
            <a:off x="965200" y="1852938"/>
            <a:ext cx="7615114" cy="6414762"/>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spcBef>
                <a:spcPts val="600"/>
              </a:spcBef>
              <a:buSzPts val="1760"/>
              <a:buFont typeface="Arial"/>
              <a:buChar char="•"/>
            </a:pPr>
            <a:r>
              <a:rPr lang="en-US" sz="2200">
                <a:solidFill>
                  <a:srgbClr val="3F3F3F"/>
                </a:solidFill>
                <a:latin typeface="Open Sans"/>
                <a:ea typeface="Open Sans"/>
                <a:cs typeface="Open Sans"/>
              </a:rPr>
              <a:t>It is a multifaceted tool that provides a robust mechanism for assessing vulnerabilities in a standardized way. </a:t>
            </a:r>
          </a:p>
          <a:p>
            <a:pPr marL="342900" indent="-342900">
              <a:spcBef>
                <a:spcPts val="600"/>
              </a:spcBef>
              <a:buSzPts val="1760"/>
              <a:buFont typeface="Arial"/>
              <a:buChar char="•"/>
            </a:pPr>
            <a:endParaRPr lang="en-US" sz="2200">
              <a:solidFill>
                <a:srgbClr val="3F3F3F"/>
              </a:solidFill>
              <a:latin typeface="Open Sans"/>
              <a:ea typeface="Open Sans"/>
              <a:cs typeface="Open Sans"/>
            </a:endParaRPr>
          </a:p>
          <a:p>
            <a:pPr marL="342900" indent="-342900">
              <a:spcBef>
                <a:spcPts val="600"/>
              </a:spcBef>
              <a:buSzPts val="1760"/>
              <a:buFont typeface="Arial"/>
              <a:buChar char="•"/>
            </a:pPr>
            <a:r>
              <a:rPr lang="en-US" sz="2200">
                <a:solidFill>
                  <a:srgbClr val="3F3F3F"/>
                </a:solidFill>
                <a:latin typeface="Open Sans"/>
                <a:ea typeface="Open Sans"/>
                <a:cs typeface="Open Sans"/>
              </a:rPr>
              <a:t>It quantifies the nature and severity of software vulnerabilities, aiding security professionals and organizations in making informed decisions about risk mitigation.</a:t>
            </a:r>
          </a:p>
          <a:p>
            <a:pPr marL="342900" indent="-342900">
              <a:spcBef>
                <a:spcPts val="600"/>
              </a:spcBef>
              <a:buSzPts val="1760"/>
              <a:buFont typeface="Arial"/>
              <a:buChar char="•"/>
            </a:pPr>
            <a:endParaRPr lang="en-US" sz="2200">
              <a:solidFill>
                <a:srgbClr val="3F3F3F"/>
              </a:solidFill>
              <a:latin typeface="Open Sans"/>
              <a:ea typeface="Open Sans"/>
              <a:cs typeface="Open Sans"/>
            </a:endParaRPr>
          </a:p>
          <a:p>
            <a:pPr marL="342900" indent="-342900">
              <a:spcBef>
                <a:spcPts val="600"/>
              </a:spcBef>
              <a:buSzPts val="1760"/>
              <a:buFont typeface="Arial"/>
              <a:buChar char="•"/>
            </a:pPr>
            <a:r>
              <a:rPr lang="en-US" sz="2200">
                <a:solidFill>
                  <a:srgbClr val="3F3F3F"/>
                </a:solidFill>
                <a:latin typeface="Open Sans"/>
                <a:ea typeface="Open Sans"/>
                <a:cs typeface="Open Sans"/>
              </a:rPr>
              <a:t>It is a standardized system for assessing the severity of vulnerabilities, according to factors such as the impact, exploitability, and ease of remediation.</a:t>
            </a:r>
          </a:p>
          <a:p>
            <a:pPr marL="342900" indent="-342900">
              <a:spcBef>
                <a:spcPts val="600"/>
              </a:spcBef>
              <a:buSzPts val="1760"/>
              <a:buFont typeface="Arial"/>
              <a:buChar char="•"/>
            </a:pPr>
            <a:endParaRPr lang="en-US" sz="2200">
              <a:solidFill>
                <a:srgbClr val="3F3F3F"/>
              </a:solidFill>
              <a:latin typeface="Open Sans"/>
              <a:ea typeface="Open Sans"/>
              <a:cs typeface="Open Sans"/>
            </a:endParaRPr>
          </a:p>
        </p:txBody>
      </p:sp>
      <p:graphicFrame>
        <p:nvGraphicFramePr>
          <p:cNvPr id="2" name="Table 1">
            <a:extLst>
              <a:ext uri="{FF2B5EF4-FFF2-40B4-BE49-F238E27FC236}">
                <a16:creationId xmlns:a16="http://schemas.microsoft.com/office/drawing/2014/main" id="{004D2D1C-43CA-BB03-F5D3-B4D709F8557E}"/>
              </a:ext>
            </a:extLst>
          </p:cNvPr>
          <p:cNvGraphicFramePr>
            <a:graphicFrameLocks noGrp="1"/>
          </p:cNvGraphicFramePr>
          <p:nvPr/>
        </p:nvGraphicFramePr>
        <p:xfrm>
          <a:off x="9999784" y="2331720"/>
          <a:ext cx="5042748" cy="4480560"/>
        </p:xfrm>
        <a:graphic>
          <a:graphicData uri="http://schemas.openxmlformats.org/drawingml/2006/table">
            <a:tbl>
              <a:tblPr firstRow="1" bandRow="1">
                <a:tableStyleId>{A95A6ED9-2676-4281-9FAD-8015A04E7BE0}</a:tableStyleId>
              </a:tblPr>
              <a:tblGrid>
                <a:gridCol w="2521374">
                  <a:extLst>
                    <a:ext uri="{9D8B030D-6E8A-4147-A177-3AD203B41FA5}">
                      <a16:colId xmlns:a16="http://schemas.microsoft.com/office/drawing/2014/main" val="3289490842"/>
                    </a:ext>
                  </a:extLst>
                </a:gridCol>
                <a:gridCol w="2521374">
                  <a:extLst>
                    <a:ext uri="{9D8B030D-6E8A-4147-A177-3AD203B41FA5}">
                      <a16:colId xmlns:a16="http://schemas.microsoft.com/office/drawing/2014/main" val="699546463"/>
                    </a:ext>
                  </a:extLst>
                </a:gridCol>
              </a:tblGrid>
              <a:tr h="896112">
                <a:tc>
                  <a:txBody>
                    <a:bodyPr/>
                    <a:lstStyle/>
                    <a:p>
                      <a:pPr algn="ctr"/>
                      <a:r>
                        <a:rPr lang="en-US" sz="2800" b="1">
                          <a:latin typeface="Open Sans" panose="020B0606030504020204" pitchFamily="34" charset="0"/>
                          <a:ea typeface="Open Sans" panose="020B0606030504020204" pitchFamily="34" charset="0"/>
                          <a:cs typeface="Open Sans" panose="020B0606030504020204" pitchFamily="34" charset="0"/>
                        </a:rPr>
                        <a:t>Score</a:t>
                      </a:r>
                    </a:p>
                  </a:txBody>
                  <a:tcPr anchor="ctr">
                    <a:solidFill>
                      <a:schemeClr val="accent1">
                        <a:lumMod val="20000"/>
                        <a:lumOff val="80000"/>
                      </a:schemeClr>
                    </a:solidFill>
                  </a:tcPr>
                </a:tc>
                <a:tc>
                  <a:txBody>
                    <a:bodyPr/>
                    <a:lstStyle/>
                    <a:p>
                      <a:pPr algn="ctr"/>
                      <a:r>
                        <a:rPr lang="en-US" sz="2800" b="1">
                          <a:latin typeface="Open Sans" panose="020B0606030504020204" pitchFamily="34" charset="0"/>
                          <a:ea typeface="Open Sans" panose="020B0606030504020204" pitchFamily="34" charset="0"/>
                          <a:cs typeface="Open Sans" panose="020B0606030504020204" pitchFamily="34" charset="0"/>
                        </a:rPr>
                        <a:t>Rating</a:t>
                      </a:r>
                    </a:p>
                  </a:txBody>
                  <a:tcPr anchor="ctr">
                    <a:solidFill>
                      <a:schemeClr val="accent1">
                        <a:lumMod val="20000"/>
                        <a:lumOff val="80000"/>
                      </a:schemeClr>
                    </a:solidFill>
                  </a:tcPr>
                </a:tc>
                <a:extLst>
                  <a:ext uri="{0D108BD9-81ED-4DB2-BD59-A6C34878D82A}">
                    <a16:rowId xmlns:a16="http://schemas.microsoft.com/office/drawing/2014/main" val="3494394615"/>
                  </a:ext>
                </a:extLst>
              </a:tr>
              <a:tr h="896112">
                <a:tc>
                  <a:txBody>
                    <a:bodyPr/>
                    <a:lstStyle/>
                    <a:p>
                      <a:r>
                        <a:rPr lang="en-US" sz="2800">
                          <a:latin typeface="Open Sans" panose="020B0606030504020204" pitchFamily="34" charset="0"/>
                          <a:ea typeface="Open Sans" panose="020B0606030504020204" pitchFamily="34" charset="0"/>
                          <a:cs typeface="Open Sans" panose="020B0606030504020204" pitchFamily="34" charset="0"/>
                        </a:rPr>
                        <a:t>9.0-10.0</a:t>
                      </a:r>
                    </a:p>
                  </a:txBody>
                  <a:tcPr/>
                </a:tc>
                <a:tc>
                  <a:txBody>
                    <a:bodyPr/>
                    <a:lstStyle/>
                    <a:p>
                      <a:r>
                        <a:rPr lang="en-US" sz="2800">
                          <a:latin typeface="Open Sans" panose="020B0606030504020204" pitchFamily="34" charset="0"/>
                          <a:ea typeface="Open Sans" panose="020B0606030504020204" pitchFamily="34" charset="0"/>
                          <a:cs typeface="Open Sans" panose="020B0606030504020204" pitchFamily="34" charset="0"/>
                        </a:rPr>
                        <a:t>Critical</a:t>
                      </a:r>
                    </a:p>
                  </a:txBody>
                  <a:tcPr/>
                </a:tc>
                <a:extLst>
                  <a:ext uri="{0D108BD9-81ED-4DB2-BD59-A6C34878D82A}">
                    <a16:rowId xmlns:a16="http://schemas.microsoft.com/office/drawing/2014/main" val="312626384"/>
                  </a:ext>
                </a:extLst>
              </a:tr>
              <a:tr h="896112">
                <a:tc>
                  <a:txBody>
                    <a:bodyPr/>
                    <a:lstStyle/>
                    <a:p>
                      <a:r>
                        <a:rPr lang="en-US" sz="2800">
                          <a:latin typeface="Open Sans" panose="020B0606030504020204" pitchFamily="34" charset="0"/>
                          <a:ea typeface="Open Sans" panose="020B0606030504020204" pitchFamily="34" charset="0"/>
                          <a:cs typeface="Open Sans" panose="020B0606030504020204" pitchFamily="34" charset="0"/>
                        </a:rPr>
                        <a:t>7.0-8.9 </a:t>
                      </a:r>
                    </a:p>
                  </a:txBody>
                  <a:tcPr/>
                </a:tc>
                <a:tc>
                  <a:txBody>
                    <a:bodyPr/>
                    <a:lstStyle/>
                    <a:p>
                      <a:r>
                        <a:rPr lang="en-US" sz="2800">
                          <a:latin typeface="Open Sans" panose="020B0606030504020204" pitchFamily="34" charset="0"/>
                          <a:ea typeface="Open Sans" panose="020B0606030504020204" pitchFamily="34" charset="0"/>
                          <a:cs typeface="Open Sans" panose="020B0606030504020204" pitchFamily="34" charset="0"/>
                        </a:rPr>
                        <a:t>High</a:t>
                      </a:r>
                    </a:p>
                  </a:txBody>
                  <a:tcPr/>
                </a:tc>
                <a:extLst>
                  <a:ext uri="{0D108BD9-81ED-4DB2-BD59-A6C34878D82A}">
                    <a16:rowId xmlns:a16="http://schemas.microsoft.com/office/drawing/2014/main" val="953388558"/>
                  </a:ext>
                </a:extLst>
              </a:tr>
              <a:tr h="896112">
                <a:tc>
                  <a:txBody>
                    <a:bodyPr/>
                    <a:lstStyle/>
                    <a:p>
                      <a:r>
                        <a:rPr lang="en-US" sz="2800">
                          <a:latin typeface="Open Sans" panose="020B0606030504020204" pitchFamily="34" charset="0"/>
                          <a:ea typeface="Open Sans" panose="020B0606030504020204" pitchFamily="34" charset="0"/>
                          <a:cs typeface="Open Sans" panose="020B0606030504020204" pitchFamily="34" charset="0"/>
                        </a:rPr>
                        <a:t>4.0-6.9</a:t>
                      </a:r>
                    </a:p>
                  </a:txBody>
                  <a:tcPr/>
                </a:tc>
                <a:tc>
                  <a:txBody>
                    <a:bodyPr/>
                    <a:lstStyle/>
                    <a:p>
                      <a:r>
                        <a:rPr lang="en-US" sz="2800">
                          <a:latin typeface="Open Sans" panose="020B0606030504020204" pitchFamily="34" charset="0"/>
                          <a:ea typeface="Open Sans" panose="020B0606030504020204" pitchFamily="34" charset="0"/>
                          <a:cs typeface="Open Sans" panose="020B0606030504020204" pitchFamily="34" charset="0"/>
                        </a:rPr>
                        <a:t>Medium</a:t>
                      </a:r>
                    </a:p>
                  </a:txBody>
                  <a:tcPr/>
                </a:tc>
                <a:extLst>
                  <a:ext uri="{0D108BD9-81ED-4DB2-BD59-A6C34878D82A}">
                    <a16:rowId xmlns:a16="http://schemas.microsoft.com/office/drawing/2014/main" val="476208853"/>
                  </a:ext>
                </a:extLst>
              </a:tr>
              <a:tr h="896112">
                <a:tc>
                  <a:txBody>
                    <a:bodyPr/>
                    <a:lstStyle/>
                    <a:p>
                      <a:r>
                        <a:rPr lang="en-US" sz="2800">
                          <a:latin typeface="Open Sans" panose="020B0606030504020204" pitchFamily="34" charset="0"/>
                          <a:ea typeface="Open Sans" panose="020B0606030504020204" pitchFamily="34" charset="0"/>
                          <a:cs typeface="Open Sans" panose="020B0606030504020204" pitchFamily="34" charset="0"/>
                        </a:rPr>
                        <a:t>0.1-3.9</a:t>
                      </a:r>
                    </a:p>
                  </a:txBody>
                  <a:tcPr/>
                </a:tc>
                <a:tc>
                  <a:txBody>
                    <a:bodyPr/>
                    <a:lstStyle/>
                    <a:p>
                      <a:r>
                        <a:rPr lang="en-US" sz="2800">
                          <a:latin typeface="Open Sans" panose="020B0606030504020204" pitchFamily="34" charset="0"/>
                          <a:ea typeface="Open Sans" panose="020B0606030504020204" pitchFamily="34" charset="0"/>
                          <a:cs typeface="Open Sans" panose="020B0606030504020204" pitchFamily="34" charset="0"/>
                        </a:rPr>
                        <a:t>Low</a:t>
                      </a:r>
                    </a:p>
                  </a:txBody>
                  <a:tcPr/>
                </a:tc>
                <a:extLst>
                  <a:ext uri="{0D108BD9-81ED-4DB2-BD59-A6C34878D82A}">
                    <a16:rowId xmlns:a16="http://schemas.microsoft.com/office/drawing/2014/main" val="1630585219"/>
                  </a:ext>
                </a:extLst>
              </a:tr>
            </a:tbl>
          </a:graphicData>
        </a:graphic>
      </p:graphicFrame>
      <p:sp>
        <p:nvSpPr>
          <p:cNvPr id="6" name="Brandline">
            <a:extLst>
              <a:ext uri="{FF2B5EF4-FFF2-40B4-BE49-F238E27FC236}">
                <a16:creationId xmlns:a16="http://schemas.microsoft.com/office/drawing/2014/main" id="{E710C195-FF25-DF94-4F5D-A131070C4220}"/>
              </a:ext>
            </a:extLst>
          </p:cNvPr>
          <p:cNvSpPr/>
          <p:nvPr/>
        </p:nvSpPr>
        <p:spPr>
          <a:xfrm>
            <a:off x="3162300" y="816352"/>
            <a:ext cx="993187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270293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CVSS Scoring</a:t>
            </a:r>
            <a:endParaRPr/>
          </a:p>
        </p:txBody>
      </p:sp>
      <p:grpSp>
        <p:nvGrpSpPr>
          <p:cNvPr id="180" name="Google Shape;180;p1"/>
          <p:cNvGrpSpPr/>
          <p:nvPr/>
        </p:nvGrpSpPr>
        <p:grpSpPr>
          <a:xfrm>
            <a:off x="1251996" y="1017142"/>
            <a:ext cx="13886812" cy="7500740"/>
            <a:chOff x="1346120" y="2237493"/>
            <a:chExt cx="12955535" cy="5823658"/>
          </a:xfrm>
        </p:grpSpPr>
        <p:sp>
          <p:nvSpPr>
            <p:cNvPr id="181" name="Google Shape;181;p1"/>
            <p:cNvSpPr/>
            <p:nvPr/>
          </p:nvSpPr>
          <p:spPr>
            <a:xfrm>
              <a:off x="5703687" y="2237493"/>
              <a:ext cx="4533689" cy="2205947"/>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pPr>
              <a:r>
                <a:rPr lang="en-US" sz="2200" b="1">
                  <a:solidFill>
                    <a:srgbClr val="404040"/>
                  </a:solidFill>
                  <a:latin typeface="Open Sans" panose="020B0606030504020204" pitchFamily="34" charset="0"/>
                  <a:ea typeface="Open Sans"/>
                  <a:cs typeface="Open Sans"/>
                </a:rPr>
                <a:t>Temporal Metric: </a:t>
              </a:r>
            </a:p>
            <a:p>
              <a:pPr algn="ctr">
                <a:lnSpc>
                  <a:spcPct val="115000"/>
                </a:lnSpc>
              </a:pPr>
              <a:r>
                <a:rPr lang="en-US" sz="2200">
                  <a:solidFill>
                    <a:srgbClr val="404040"/>
                  </a:solidFill>
                  <a:latin typeface="Open Sans" panose="020B0606030504020204" pitchFamily="34" charset="0"/>
                  <a:ea typeface="Open Sans"/>
                  <a:cs typeface="Open Sans"/>
                </a:rPr>
                <a:t>This layer examines the attributes of a vulnerability that may change over time, including exploit code maturity, remediation level, and report confidence.</a:t>
              </a:r>
            </a:p>
          </p:txBody>
        </p:sp>
        <p:sp>
          <p:nvSpPr>
            <p:cNvPr id="182" name="Google Shape;182;p1"/>
            <p:cNvSpPr/>
            <p:nvPr/>
          </p:nvSpPr>
          <p:spPr>
            <a:xfrm>
              <a:off x="1346120" y="4977040"/>
              <a:ext cx="4201089" cy="2970901"/>
            </a:xfrm>
            <a:prstGeom prst="roundRect">
              <a:avLst>
                <a:gd name="adj" fmla="val 16667"/>
              </a:avLst>
            </a:prstGeom>
            <a:noFill/>
            <a:ln w="9525"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lvl="0" indent="0" algn="ctr">
                <a:lnSpc>
                  <a:spcPct val="115000"/>
                </a:lnSpc>
                <a:buSzPts val="2200"/>
                <a:buFont typeface="Arial"/>
                <a:buNone/>
              </a:pPr>
              <a:r>
                <a:rPr lang="en-US" sz="2200" b="1">
                  <a:solidFill>
                    <a:srgbClr val="404040"/>
                  </a:solidFill>
                  <a:latin typeface="Open Sans" panose="020B0606030504020204" pitchFamily="34" charset="0"/>
                  <a:ea typeface="Open Sans"/>
                  <a:cs typeface="Open Sans"/>
                </a:rPr>
                <a:t>Base Metrics: </a:t>
              </a:r>
              <a:endParaRPr lang="en-US" sz="2200">
                <a:solidFill>
                  <a:srgbClr val="404040"/>
                </a:solidFill>
                <a:latin typeface="Open Sans" panose="020B0606030504020204" pitchFamily="34" charset="0"/>
                <a:ea typeface="Open Sans"/>
                <a:cs typeface="Open Sans"/>
              </a:endParaRPr>
            </a:p>
            <a:p>
              <a:pPr marL="0" lvl="0" indent="0" algn="ctr">
                <a:lnSpc>
                  <a:spcPct val="115000"/>
                </a:lnSpc>
                <a:buSzPts val="2200"/>
                <a:buFont typeface="Arial"/>
                <a:buNone/>
              </a:pPr>
              <a:r>
                <a:rPr lang="en-US" sz="2200">
                  <a:solidFill>
                    <a:srgbClr val="404040"/>
                  </a:solidFill>
                  <a:latin typeface="Open Sans" panose="020B0606030504020204" pitchFamily="34" charset="0"/>
                  <a:ea typeface="Open Sans"/>
                  <a:cs typeface="Open Sans"/>
                </a:rPr>
                <a:t>These are inherent qualities of the vulnerability, like how it can be exploited and the potential impact on confidentiality, integrity, and availability. These metrics are independent of any specific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system or environment.</a:t>
              </a:r>
              <a:endParaRPr sz="2200">
                <a:solidFill>
                  <a:srgbClr val="404040"/>
                </a:solidFill>
                <a:latin typeface="Open Sans" panose="020B0606030504020204" pitchFamily="34" charset="0"/>
                <a:ea typeface="Open Sans"/>
                <a:cs typeface="Open Sans"/>
              </a:endParaRPr>
            </a:p>
          </p:txBody>
        </p:sp>
        <p:sp>
          <p:nvSpPr>
            <p:cNvPr id="183" name="Google Shape;183;p1"/>
            <p:cNvSpPr/>
            <p:nvPr/>
          </p:nvSpPr>
          <p:spPr>
            <a:xfrm>
              <a:off x="10246311" y="4997525"/>
              <a:ext cx="4055344" cy="3063626"/>
            </a:xfrm>
            <a:prstGeom prst="roundRect">
              <a:avLst>
                <a:gd name="adj" fmla="val 16667"/>
              </a:avLst>
            </a:prstGeom>
            <a:noFill/>
            <a:ln w="9525"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SzPts val="2200"/>
              </a:pPr>
              <a:r>
                <a:rPr lang="en-US" sz="2200" b="1">
                  <a:solidFill>
                    <a:srgbClr val="404040"/>
                  </a:solidFill>
                  <a:latin typeface="Open Sans" panose="020B0606030504020204" pitchFamily="34" charset="0"/>
                  <a:ea typeface="Open Sans"/>
                  <a:cs typeface="Open Sans"/>
                </a:rPr>
                <a:t>Environmental group: </a:t>
              </a:r>
              <a:endParaRPr lang="en-US" sz="2200">
                <a:solidFill>
                  <a:srgbClr val="404040"/>
                </a:solidFill>
                <a:latin typeface="Open Sans" panose="020B0606030504020204" pitchFamily="34" charset="0"/>
                <a:ea typeface="Open Sans"/>
                <a:cs typeface="Open Sans"/>
              </a:endParaRPr>
            </a:p>
            <a:p>
              <a:pPr algn="ctr">
                <a:lnSpc>
                  <a:spcPct val="115000"/>
                </a:lnSpc>
                <a:buSzPts val="2200"/>
              </a:pPr>
              <a:r>
                <a:rPr lang="en-US" sz="2200">
                  <a:solidFill>
                    <a:srgbClr val="404040"/>
                  </a:solidFill>
                  <a:latin typeface="Open Sans" panose="020B0606030504020204" pitchFamily="34" charset="0"/>
                  <a:ea typeface="Open Sans"/>
                  <a:cs typeface="Open Sans"/>
                </a:rPr>
                <a:t>This layer allows an organization to tailor CVSS scores based on specific environmental characteristics, providing a customized risk assessment.</a:t>
              </a:r>
            </a:p>
          </p:txBody>
        </p:sp>
        <p:sp>
          <p:nvSpPr>
            <p:cNvPr id="184" name="Google Shape;184;p1"/>
            <p:cNvSpPr/>
            <p:nvPr/>
          </p:nvSpPr>
          <p:spPr>
            <a:xfrm>
              <a:off x="5397288" y="5636545"/>
              <a:ext cx="2422226" cy="2424605"/>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85" name="Google Shape;185;p1"/>
            <p:cNvSpPr/>
            <p:nvPr/>
          </p:nvSpPr>
          <p:spPr>
            <a:xfrm>
              <a:off x="6685099" y="4350623"/>
              <a:ext cx="2422226" cy="2111867"/>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186" name="Google Shape;186;p1"/>
            <p:cNvSpPr/>
            <p:nvPr/>
          </p:nvSpPr>
          <p:spPr>
            <a:xfrm>
              <a:off x="7970532" y="5636545"/>
              <a:ext cx="2425793" cy="2424605"/>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grpSp>
      <p:sp>
        <p:nvSpPr>
          <p:cNvPr id="187" name="Google Shape;187;p1"/>
          <p:cNvSpPr txBox="1"/>
          <p:nvPr/>
        </p:nvSpPr>
        <p:spPr>
          <a:xfrm>
            <a:off x="6806013" y="7137259"/>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sz="2200" b="1" i="0" u="none" strike="noStrike" cap="none">
              <a:solidFill>
                <a:srgbClr val="3F3F3F"/>
              </a:solidFill>
              <a:latin typeface="Open Sans"/>
              <a:ea typeface="Open Sans"/>
              <a:cs typeface="Open Sans"/>
              <a:sym typeface="Open Sans"/>
            </a:endParaRPr>
          </a:p>
        </p:txBody>
      </p:sp>
      <p:sp>
        <p:nvSpPr>
          <p:cNvPr id="188" name="Google Shape;188;p1"/>
          <p:cNvSpPr txBox="1"/>
          <p:nvPr/>
        </p:nvSpPr>
        <p:spPr>
          <a:xfrm>
            <a:off x="8209474" y="5495065"/>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sz="2200" b="1" i="0" u="none" strike="noStrike" cap="none">
              <a:solidFill>
                <a:srgbClr val="3F3F3F"/>
              </a:solidFill>
              <a:latin typeface="Open Sans"/>
              <a:ea typeface="Open Sans"/>
              <a:cs typeface="Open Sans"/>
              <a:sym typeface="Open Sans"/>
            </a:endParaRPr>
          </a:p>
        </p:txBody>
      </p:sp>
      <p:sp>
        <p:nvSpPr>
          <p:cNvPr id="189" name="Google Shape;189;p1"/>
          <p:cNvSpPr txBox="1"/>
          <p:nvPr/>
        </p:nvSpPr>
        <p:spPr>
          <a:xfrm>
            <a:off x="9559163" y="7055953"/>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a:t>
            </a:r>
            <a:endParaRPr sz="2200" b="1"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2DA86CE5-44EB-ECB5-EAA3-E562061E9FFB}"/>
              </a:ext>
            </a:extLst>
          </p:cNvPr>
          <p:cNvSpPr/>
          <p:nvPr/>
        </p:nvSpPr>
        <p:spPr>
          <a:xfrm>
            <a:off x="6731001" y="816324"/>
            <a:ext cx="2805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41625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Common Vulnerabilities and Exposures (CVE)</a:t>
            </a:r>
            <a:endParaRPr>
              <a:latin typeface="Open Sans"/>
              <a:ea typeface="Open Sans"/>
              <a:cs typeface="Open Sans"/>
              <a:sym typeface="Open Sans"/>
            </a:endParaRPr>
          </a:p>
        </p:txBody>
      </p:sp>
      <p:sp>
        <p:nvSpPr>
          <p:cNvPr id="582" name="Google Shape;582;ge961dd843d_0_334"/>
          <p:cNvSpPr/>
          <p:nvPr/>
        </p:nvSpPr>
        <p:spPr>
          <a:xfrm>
            <a:off x="1344834" y="2488788"/>
            <a:ext cx="8268090" cy="4166424"/>
          </a:xfrm>
          <a:prstGeom prst="roundRect">
            <a:avLst>
              <a:gd name="adj" fmla="val 16667"/>
            </a:avLst>
          </a:prstGeom>
          <a:solidFill>
            <a:schemeClr val="accent1">
              <a:lumMod val="20000"/>
              <a:lumOff val="8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gn="ctr">
              <a:spcBef>
                <a:spcPts val="600"/>
              </a:spcBef>
              <a:buSzPts val="1760"/>
            </a:pPr>
            <a:endParaRPr lang="en-US" sz="2200">
              <a:solidFill>
                <a:srgbClr val="3F3F3F"/>
              </a:solidFill>
              <a:latin typeface="Open Sans"/>
              <a:ea typeface="Open Sans"/>
              <a:cs typeface="Open Sans"/>
            </a:endParaRPr>
          </a:p>
          <a:p>
            <a:pPr algn="ctr">
              <a:spcBef>
                <a:spcPts val="600"/>
              </a:spcBef>
              <a:buSzPts val="1760"/>
            </a:pPr>
            <a:r>
              <a:rPr lang="en-US" sz="2200">
                <a:solidFill>
                  <a:srgbClr val="3F3F3F"/>
                </a:solidFill>
                <a:latin typeface="Open Sans"/>
                <a:ea typeface="Open Sans"/>
                <a:cs typeface="Open Sans"/>
              </a:rPr>
              <a:t>The CVE program identifies and catalogues publicly disclosed cybersecurity vulnerabilities, aiming to standardize their identification and improve communication and collaboration among </a:t>
            </a:r>
            <a:br>
              <a:rPr lang="en-US" sz="2200">
                <a:solidFill>
                  <a:srgbClr val="3F3F3F"/>
                </a:solidFill>
                <a:latin typeface="Open Sans"/>
                <a:ea typeface="Open Sans"/>
                <a:cs typeface="Open Sans"/>
              </a:rPr>
            </a:br>
            <a:r>
              <a:rPr lang="en-US" sz="2200">
                <a:solidFill>
                  <a:srgbClr val="3F3F3F"/>
                </a:solidFill>
                <a:latin typeface="Open Sans"/>
                <a:ea typeface="Open Sans"/>
                <a:cs typeface="Open Sans"/>
              </a:rPr>
              <a:t>cybersecurity professionals, software vendors, </a:t>
            </a:r>
            <a:br>
              <a:rPr lang="en-US" sz="2200">
                <a:solidFill>
                  <a:srgbClr val="3F3F3F"/>
                </a:solidFill>
                <a:latin typeface="Open Sans"/>
                <a:ea typeface="Open Sans"/>
                <a:cs typeface="Open Sans"/>
              </a:rPr>
            </a:br>
            <a:r>
              <a:rPr lang="en-US" sz="2200">
                <a:solidFill>
                  <a:srgbClr val="3F3F3F"/>
                </a:solidFill>
                <a:latin typeface="Open Sans"/>
                <a:ea typeface="Open Sans"/>
                <a:cs typeface="Open Sans"/>
              </a:rPr>
              <a:t>and other stakeholders.</a:t>
            </a:r>
          </a:p>
          <a:p>
            <a:pPr algn="ctr">
              <a:spcBef>
                <a:spcPts val="600"/>
              </a:spcBef>
              <a:buSzPts val="1760"/>
            </a:pPr>
            <a:endParaRPr lang="en-US" sz="2200">
              <a:solidFill>
                <a:srgbClr val="3F3F3F"/>
              </a:solidFill>
              <a:latin typeface="Open Sans"/>
              <a:ea typeface="Open Sans"/>
              <a:cs typeface="Open Sans"/>
            </a:endParaRPr>
          </a:p>
        </p:txBody>
      </p:sp>
      <p:pic>
        <p:nvPicPr>
          <p:cNvPr id="4" name="Picture 3">
            <a:extLst>
              <a:ext uri="{FF2B5EF4-FFF2-40B4-BE49-F238E27FC236}">
                <a16:creationId xmlns:a16="http://schemas.microsoft.com/office/drawing/2014/main" id="{A541DC32-CA4E-A8F6-6C49-F63A892A8115}"/>
              </a:ext>
            </a:extLst>
          </p:cNvPr>
          <p:cNvPicPr>
            <a:picLocks noChangeAspect="1"/>
          </p:cNvPicPr>
          <p:nvPr/>
        </p:nvPicPr>
        <p:blipFill>
          <a:blip r:embed="rId3"/>
          <a:stretch>
            <a:fillRect/>
          </a:stretch>
        </p:blipFill>
        <p:spPr>
          <a:xfrm>
            <a:off x="10034366" y="2133600"/>
            <a:ext cx="4876800" cy="4876800"/>
          </a:xfrm>
          <a:prstGeom prst="rect">
            <a:avLst/>
          </a:prstGeom>
        </p:spPr>
      </p:pic>
      <p:sp>
        <p:nvSpPr>
          <p:cNvPr id="5" name="Brandline">
            <a:extLst>
              <a:ext uri="{FF2B5EF4-FFF2-40B4-BE49-F238E27FC236}">
                <a16:creationId xmlns:a16="http://schemas.microsoft.com/office/drawing/2014/main" id="{D8E5B52C-497E-8B98-501F-9C93418BA692}"/>
              </a:ext>
            </a:extLst>
          </p:cNvPr>
          <p:cNvSpPr/>
          <p:nvPr/>
        </p:nvSpPr>
        <p:spPr>
          <a:xfrm>
            <a:off x="3175000" y="816352"/>
            <a:ext cx="99219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53743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e0460593c3_0_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Font typeface="Arial"/>
              <a:buNone/>
            </a:pPr>
            <a:r>
              <a:rPr lang="en-US"/>
              <a:t>CVE Details</a:t>
            </a:r>
            <a:endParaRPr/>
          </a:p>
        </p:txBody>
      </p:sp>
      <p:grpSp>
        <p:nvGrpSpPr>
          <p:cNvPr id="273" name="Google Shape;273;ge0460593c3_0_0"/>
          <p:cNvGrpSpPr/>
          <p:nvPr/>
        </p:nvGrpSpPr>
        <p:grpSpPr>
          <a:xfrm>
            <a:off x="5624128" y="1543857"/>
            <a:ext cx="5328000" cy="3525555"/>
            <a:chOff x="1039093" y="2537555"/>
            <a:chExt cx="5328000" cy="3259757"/>
          </a:xfrm>
        </p:grpSpPr>
        <p:grpSp>
          <p:nvGrpSpPr>
            <p:cNvPr id="274" name="Google Shape;274;ge0460593c3_0_0"/>
            <p:cNvGrpSpPr/>
            <p:nvPr/>
          </p:nvGrpSpPr>
          <p:grpSpPr>
            <a:xfrm>
              <a:off x="2354579" y="4242184"/>
              <a:ext cx="2613564" cy="1555128"/>
              <a:chOff x="6124575" y="933450"/>
              <a:chExt cx="1954213" cy="1333500"/>
            </a:xfrm>
          </p:grpSpPr>
          <p:sp>
            <p:nvSpPr>
              <p:cNvPr id="275" name="Google Shape;275;ge0460593c3_0_0"/>
              <p:cNvSpPr/>
              <p:nvPr/>
            </p:nvSpPr>
            <p:spPr>
              <a:xfrm>
                <a:off x="6124575" y="1498600"/>
                <a:ext cx="977900" cy="768350"/>
              </a:xfrm>
              <a:custGeom>
                <a:avLst/>
                <a:gdLst/>
                <a:ahLst/>
                <a:cxnLst/>
                <a:rect l="l" t="t" r="r" b="b"/>
                <a:pathLst>
                  <a:path w="616" h="484" extrusionOk="0">
                    <a:moveTo>
                      <a:pt x="0" y="0"/>
                    </a:moveTo>
                    <a:lnTo>
                      <a:pt x="0" y="129"/>
                    </a:lnTo>
                    <a:lnTo>
                      <a:pt x="616" y="484"/>
                    </a:lnTo>
                    <a:lnTo>
                      <a:pt x="616" y="356"/>
                    </a:lnTo>
                    <a:lnTo>
                      <a:pt x="0" y="0"/>
                    </a:lnTo>
                    <a:close/>
                  </a:path>
                </a:pathLst>
              </a:custGeom>
              <a:solidFill>
                <a:srgbClr val="5B9BD5"/>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e0460593c3_0_0"/>
              <p:cNvSpPr/>
              <p:nvPr/>
            </p:nvSpPr>
            <p:spPr>
              <a:xfrm>
                <a:off x="7102475" y="1498600"/>
                <a:ext cx="976313" cy="768350"/>
              </a:xfrm>
              <a:custGeom>
                <a:avLst/>
                <a:gdLst/>
                <a:ahLst/>
                <a:cxnLst/>
                <a:rect l="l" t="t" r="r" b="b"/>
                <a:pathLst>
                  <a:path w="615" h="484" extrusionOk="0">
                    <a:moveTo>
                      <a:pt x="307" y="178"/>
                    </a:moveTo>
                    <a:lnTo>
                      <a:pt x="0" y="356"/>
                    </a:lnTo>
                    <a:lnTo>
                      <a:pt x="0" y="484"/>
                    </a:lnTo>
                    <a:lnTo>
                      <a:pt x="615" y="129"/>
                    </a:lnTo>
                    <a:lnTo>
                      <a:pt x="615" y="126"/>
                    </a:lnTo>
                    <a:lnTo>
                      <a:pt x="615" y="0"/>
                    </a:lnTo>
                    <a:lnTo>
                      <a:pt x="615" y="0"/>
                    </a:lnTo>
                    <a:lnTo>
                      <a:pt x="307" y="178"/>
                    </a:lnTo>
                    <a:close/>
                  </a:path>
                </a:pathLst>
              </a:custGeom>
              <a:solidFill>
                <a:srgbClr val="5B9BD5"/>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e0460593c3_0_0"/>
              <p:cNvSpPr/>
              <p:nvPr/>
            </p:nvSpPr>
            <p:spPr>
              <a:xfrm>
                <a:off x="6124575" y="933450"/>
                <a:ext cx="1954213" cy="1130300"/>
              </a:xfrm>
              <a:custGeom>
                <a:avLst/>
                <a:gdLst/>
                <a:ahLst/>
                <a:cxnLst/>
                <a:rect l="l" t="t" r="r" b="b"/>
                <a:pathLst>
                  <a:path w="1231" h="712" extrusionOk="0">
                    <a:moveTo>
                      <a:pt x="616" y="0"/>
                    </a:moveTo>
                    <a:lnTo>
                      <a:pt x="284" y="192"/>
                    </a:lnTo>
                    <a:lnTo>
                      <a:pt x="0" y="356"/>
                    </a:lnTo>
                    <a:lnTo>
                      <a:pt x="44" y="381"/>
                    </a:lnTo>
                    <a:lnTo>
                      <a:pt x="92" y="409"/>
                    </a:lnTo>
                    <a:lnTo>
                      <a:pt x="616" y="712"/>
                    </a:lnTo>
                    <a:lnTo>
                      <a:pt x="923" y="534"/>
                    </a:lnTo>
                    <a:lnTo>
                      <a:pt x="1231" y="356"/>
                    </a:lnTo>
                    <a:lnTo>
                      <a:pt x="616" y="0"/>
                    </a:lnTo>
                    <a:close/>
                  </a:path>
                </a:pathLst>
              </a:custGeom>
              <a:solidFill>
                <a:srgbClr val="5B9BD5"/>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8" name="Google Shape;278;ge0460593c3_0_0"/>
            <p:cNvSpPr txBox="1"/>
            <p:nvPr/>
          </p:nvSpPr>
          <p:spPr>
            <a:xfrm>
              <a:off x="1039093" y="2537555"/>
              <a:ext cx="5328000" cy="1295895"/>
            </a:xfrm>
            <a:prstGeom prst="rect">
              <a:avLst/>
            </a:prstGeom>
            <a:noFill/>
            <a:ln>
              <a:noFill/>
            </a:ln>
          </p:spPr>
          <p:txBody>
            <a:bodyPr spcFirstLastPara="1" wrap="square" lIns="91425" tIns="45700" rIns="91425" bIns="45700" anchor="t" anchorCtr="0">
              <a:spAutoFit/>
            </a:bodyPr>
            <a:lstStyle/>
            <a:p>
              <a:pPr algn="ctr">
                <a:lnSpc>
                  <a:spcPct val="114000"/>
                </a:lnSpc>
                <a:buClr>
                  <a:schemeClr val="dk1"/>
                </a:buClr>
                <a:buSzPts val="2200"/>
              </a:pPr>
              <a:r>
                <a:rPr lang="en-US" sz="2200" b="1">
                  <a:solidFill>
                    <a:srgbClr val="3F3F3F"/>
                  </a:solidFill>
                  <a:latin typeface="Open Sans"/>
                  <a:ea typeface="Open Sans"/>
                  <a:cs typeface="Open Sans"/>
                </a:rPr>
                <a:t>Severity Score: </a:t>
              </a:r>
            </a:p>
            <a:p>
              <a:pPr algn="ctr"/>
              <a:r>
                <a:rPr lang="en-US" sz="2000">
                  <a:solidFill>
                    <a:srgbClr val="3F3F3F"/>
                  </a:solidFill>
                  <a:latin typeface="Open Sans"/>
                  <a:ea typeface="Open Sans"/>
                  <a:cs typeface="Open Sans"/>
                </a:rPr>
                <a:t>An indication of the vulnerability's severity using a scoring system like CVSS (Common Vulnerability Scoring System).</a:t>
              </a:r>
            </a:p>
          </p:txBody>
        </p:sp>
        <p:sp>
          <p:nvSpPr>
            <p:cNvPr id="279" name="Google Shape;279;ge0460593c3_0_0"/>
            <p:cNvSpPr/>
            <p:nvPr/>
          </p:nvSpPr>
          <p:spPr>
            <a:xfrm>
              <a:off x="3298699" y="3995094"/>
              <a:ext cx="726000" cy="633000"/>
            </a:xfrm>
            <a:prstGeom prst="ellipse">
              <a:avLst/>
            </a:prstGeom>
            <a:solidFill>
              <a:srgbClr val="5B9BD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280" name="Google Shape;280;ge0460593c3_0_0"/>
            <p:cNvSpPr txBox="1"/>
            <p:nvPr/>
          </p:nvSpPr>
          <p:spPr>
            <a:xfrm>
              <a:off x="3407469" y="4096188"/>
              <a:ext cx="5085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grpSp>
      <p:grpSp>
        <p:nvGrpSpPr>
          <p:cNvPr id="281" name="Google Shape;281;ge0460593c3_0_0"/>
          <p:cNvGrpSpPr/>
          <p:nvPr/>
        </p:nvGrpSpPr>
        <p:grpSpPr>
          <a:xfrm>
            <a:off x="1513818" y="4340894"/>
            <a:ext cx="6559961" cy="2025889"/>
            <a:chOff x="1341882" y="4242184"/>
            <a:chExt cx="6559961" cy="1873153"/>
          </a:xfrm>
        </p:grpSpPr>
        <p:grpSp>
          <p:nvGrpSpPr>
            <p:cNvPr id="282" name="Google Shape;282;ge0460593c3_0_0"/>
            <p:cNvGrpSpPr/>
            <p:nvPr/>
          </p:nvGrpSpPr>
          <p:grpSpPr>
            <a:xfrm>
              <a:off x="5288279" y="4242184"/>
              <a:ext cx="2613564" cy="1555128"/>
              <a:chOff x="6124575" y="933450"/>
              <a:chExt cx="1954213" cy="1333500"/>
            </a:xfrm>
          </p:grpSpPr>
          <p:sp>
            <p:nvSpPr>
              <p:cNvPr id="283" name="Google Shape;283;ge0460593c3_0_0"/>
              <p:cNvSpPr/>
              <p:nvPr/>
            </p:nvSpPr>
            <p:spPr>
              <a:xfrm>
                <a:off x="6124575" y="1498600"/>
                <a:ext cx="977900" cy="768350"/>
              </a:xfrm>
              <a:custGeom>
                <a:avLst/>
                <a:gdLst/>
                <a:ahLst/>
                <a:cxnLst/>
                <a:rect l="l" t="t" r="r" b="b"/>
                <a:pathLst>
                  <a:path w="616" h="484" extrusionOk="0">
                    <a:moveTo>
                      <a:pt x="0" y="0"/>
                    </a:moveTo>
                    <a:lnTo>
                      <a:pt x="0" y="129"/>
                    </a:lnTo>
                    <a:lnTo>
                      <a:pt x="616" y="484"/>
                    </a:lnTo>
                    <a:lnTo>
                      <a:pt x="616" y="356"/>
                    </a:lnTo>
                    <a:lnTo>
                      <a:pt x="0" y="0"/>
                    </a:lnTo>
                    <a:close/>
                  </a:path>
                </a:pathLst>
              </a:custGeom>
              <a:solidFill>
                <a:srgbClr val="E4B363"/>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e0460593c3_0_0"/>
              <p:cNvSpPr/>
              <p:nvPr/>
            </p:nvSpPr>
            <p:spPr>
              <a:xfrm>
                <a:off x="7102475" y="1498600"/>
                <a:ext cx="976313" cy="768350"/>
              </a:xfrm>
              <a:custGeom>
                <a:avLst/>
                <a:gdLst/>
                <a:ahLst/>
                <a:cxnLst/>
                <a:rect l="l" t="t" r="r" b="b"/>
                <a:pathLst>
                  <a:path w="615" h="484" extrusionOk="0">
                    <a:moveTo>
                      <a:pt x="307" y="178"/>
                    </a:moveTo>
                    <a:lnTo>
                      <a:pt x="0" y="356"/>
                    </a:lnTo>
                    <a:lnTo>
                      <a:pt x="0" y="484"/>
                    </a:lnTo>
                    <a:lnTo>
                      <a:pt x="615" y="129"/>
                    </a:lnTo>
                    <a:lnTo>
                      <a:pt x="615" y="126"/>
                    </a:lnTo>
                    <a:lnTo>
                      <a:pt x="615" y="0"/>
                    </a:lnTo>
                    <a:lnTo>
                      <a:pt x="615" y="0"/>
                    </a:lnTo>
                    <a:lnTo>
                      <a:pt x="307" y="178"/>
                    </a:lnTo>
                    <a:close/>
                  </a:path>
                </a:pathLst>
              </a:custGeom>
              <a:solidFill>
                <a:srgbClr val="E4B363"/>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ge0460593c3_0_0"/>
              <p:cNvSpPr/>
              <p:nvPr/>
            </p:nvSpPr>
            <p:spPr>
              <a:xfrm>
                <a:off x="6124575" y="933450"/>
                <a:ext cx="1954213" cy="1130300"/>
              </a:xfrm>
              <a:custGeom>
                <a:avLst/>
                <a:gdLst/>
                <a:ahLst/>
                <a:cxnLst/>
                <a:rect l="l" t="t" r="r" b="b"/>
                <a:pathLst>
                  <a:path w="1231" h="712" extrusionOk="0">
                    <a:moveTo>
                      <a:pt x="616" y="0"/>
                    </a:moveTo>
                    <a:lnTo>
                      <a:pt x="284" y="192"/>
                    </a:lnTo>
                    <a:lnTo>
                      <a:pt x="0" y="356"/>
                    </a:lnTo>
                    <a:lnTo>
                      <a:pt x="44" y="381"/>
                    </a:lnTo>
                    <a:lnTo>
                      <a:pt x="92" y="409"/>
                    </a:lnTo>
                    <a:lnTo>
                      <a:pt x="616" y="712"/>
                    </a:lnTo>
                    <a:lnTo>
                      <a:pt x="923" y="534"/>
                    </a:lnTo>
                    <a:lnTo>
                      <a:pt x="1231" y="356"/>
                    </a:lnTo>
                    <a:lnTo>
                      <a:pt x="616" y="0"/>
                    </a:lnTo>
                    <a:close/>
                  </a:path>
                </a:pathLst>
              </a:custGeom>
              <a:solidFill>
                <a:srgbClr val="E4B363"/>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6" name="Google Shape;286;ge0460593c3_0_0"/>
            <p:cNvSpPr txBox="1"/>
            <p:nvPr/>
          </p:nvSpPr>
          <p:spPr>
            <a:xfrm>
              <a:off x="1341882" y="4375509"/>
              <a:ext cx="3611100" cy="1739828"/>
            </a:xfrm>
            <a:prstGeom prst="rect">
              <a:avLst/>
            </a:prstGeom>
            <a:noFill/>
            <a:ln>
              <a:noFill/>
            </a:ln>
          </p:spPr>
          <p:txBody>
            <a:bodyPr spcFirstLastPara="1" wrap="square" lIns="91425" tIns="45700" rIns="91425" bIns="45700" anchor="t" anchorCtr="0">
              <a:spAutoFit/>
            </a:bodyPr>
            <a:lstStyle/>
            <a:p>
              <a:pPr marL="0" lvl="0" indent="0" algn="ctr">
                <a:lnSpc>
                  <a:spcPct val="114000"/>
                </a:lnSpc>
                <a:buClr>
                  <a:schemeClr val="dk1"/>
                </a:buClr>
                <a:buSzPts val="2200"/>
                <a:buFont typeface="Arial"/>
                <a:buNone/>
              </a:pPr>
              <a:r>
                <a:rPr lang="en-US" sz="2200" b="1">
                  <a:solidFill>
                    <a:srgbClr val="3F3F3F"/>
                  </a:solidFill>
                  <a:latin typeface="Open Sans"/>
                  <a:ea typeface="Open Sans"/>
                  <a:cs typeface="Open Sans"/>
                </a:rPr>
                <a:t>Description: </a:t>
              </a:r>
            </a:p>
            <a:p>
              <a:pPr marL="0" lvl="0" indent="0" algn="ctr" rtl="0">
                <a:lnSpc>
                  <a:spcPct val="114000"/>
                </a:lnSpc>
                <a:spcBef>
                  <a:spcPts val="0"/>
                </a:spcBef>
                <a:spcAft>
                  <a:spcPts val="0"/>
                </a:spcAft>
                <a:buClr>
                  <a:schemeClr val="dk1"/>
                </a:buClr>
                <a:buSzPts val="2200"/>
                <a:buFont typeface="Arial"/>
                <a:buNone/>
              </a:pPr>
              <a:r>
                <a:rPr lang="en-US" sz="2000">
                  <a:solidFill>
                    <a:srgbClr val="3F3F3F"/>
                  </a:solidFill>
                  <a:latin typeface="Open Sans"/>
                  <a:ea typeface="Open Sans"/>
                  <a:cs typeface="Open Sans"/>
                </a:rPr>
                <a:t>A detailed explanation of the vulnerability, its potential impact, and</a:t>
              </a:r>
              <a:br>
                <a:rPr lang="en-US" sz="2000">
                  <a:solidFill>
                    <a:srgbClr val="3F3F3F"/>
                  </a:solidFill>
                  <a:latin typeface="Open Sans"/>
                  <a:ea typeface="Open Sans"/>
                  <a:cs typeface="Open Sans"/>
                </a:rPr>
              </a:br>
              <a:r>
                <a:rPr lang="en-US" sz="2000">
                  <a:solidFill>
                    <a:srgbClr val="3F3F3F"/>
                  </a:solidFill>
                  <a:latin typeface="Open Sans"/>
                  <a:ea typeface="Open Sans"/>
                  <a:cs typeface="Open Sans"/>
                </a:rPr>
                <a:t> affected systems</a:t>
              </a:r>
              <a:endParaRPr sz="2000">
                <a:solidFill>
                  <a:srgbClr val="3F3F3F"/>
                </a:solidFill>
                <a:latin typeface="Open Sans"/>
                <a:ea typeface="Open Sans"/>
                <a:cs typeface="Open Sans"/>
                <a:sym typeface="Open Sans"/>
              </a:endParaRPr>
            </a:p>
          </p:txBody>
        </p:sp>
        <p:sp>
          <p:nvSpPr>
            <p:cNvPr id="287" name="Google Shape;287;ge0460593c3_0_0"/>
            <p:cNvSpPr/>
            <p:nvPr/>
          </p:nvSpPr>
          <p:spPr>
            <a:xfrm>
              <a:off x="4984110" y="4628169"/>
              <a:ext cx="726000" cy="633000"/>
            </a:xfrm>
            <a:prstGeom prst="ellipse">
              <a:avLst/>
            </a:prstGeom>
            <a:solidFill>
              <a:srgbClr val="E4B363"/>
            </a:solidFill>
            <a:ln w="25400" cap="flat" cmpd="sng">
              <a:solidFill>
                <a:srgbClr val="F9DE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288" name="Google Shape;288;ge0460593c3_0_0"/>
            <p:cNvSpPr txBox="1"/>
            <p:nvPr/>
          </p:nvSpPr>
          <p:spPr>
            <a:xfrm>
              <a:off x="5092884" y="4729262"/>
              <a:ext cx="5085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grpSp>
      <p:grpSp>
        <p:nvGrpSpPr>
          <p:cNvPr id="289" name="Google Shape;289;ge0460593c3_0_0"/>
          <p:cNvGrpSpPr/>
          <p:nvPr/>
        </p:nvGrpSpPr>
        <p:grpSpPr>
          <a:xfrm>
            <a:off x="5539467" y="5272878"/>
            <a:ext cx="5328000" cy="3291630"/>
            <a:chOff x="6879999" y="4242184"/>
            <a:chExt cx="5328000" cy="3043468"/>
          </a:xfrm>
        </p:grpSpPr>
        <p:grpSp>
          <p:nvGrpSpPr>
            <p:cNvPr id="290" name="Google Shape;290;ge0460593c3_0_0"/>
            <p:cNvGrpSpPr/>
            <p:nvPr/>
          </p:nvGrpSpPr>
          <p:grpSpPr>
            <a:xfrm>
              <a:off x="8237217" y="4242184"/>
              <a:ext cx="2613564" cy="1555128"/>
              <a:chOff x="6124575" y="933450"/>
              <a:chExt cx="1954213" cy="1333500"/>
            </a:xfrm>
          </p:grpSpPr>
          <p:sp>
            <p:nvSpPr>
              <p:cNvPr id="291" name="Google Shape;291;ge0460593c3_0_0"/>
              <p:cNvSpPr/>
              <p:nvPr/>
            </p:nvSpPr>
            <p:spPr>
              <a:xfrm>
                <a:off x="6124575" y="1498600"/>
                <a:ext cx="977900" cy="768350"/>
              </a:xfrm>
              <a:custGeom>
                <a:avLst/>
                <a:gdLst/>
                <a:ahLst/>
                <a:cxnLst/>
                <a:rect l="l" t="t" r="r" b="b"/>
                <a:pathLst>
                  <a:path w="616" h="484" extrusionOk="0">
                    <a:moveTo>
                      <a:pt x="0" y="0"/>
                    </a:moveTo>
                    <a:lnTo>
                      <a:pt x="0" y="129"/>
                    </a:lnTo>
                    <a:lnTo>
                      <a:pt x="616" y="484"/>
                    </a:lnTo>
                    <a:lnTo>
                      <a:pt x="616" y="356"/>
                    </a:lnTo>
                    <a:lnTo>
                      <a:pt x="0" y="0"/>
                    </a:lnTo>
                    <a:close/>
                  </a:path>
                </a:pathLst>
              </a:custGeom>
              <a:solidFill>
                <a:srgbClr val="5B9BD5"/>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e0460593c3_0_0"/>
              <p:cNvSpPr/>
              <p:nvPr/>
            </p:nvSpPr>
            <p:spPr>
              <a:xfrm>
                <a:off x="7102475" y="1498600"/>
                <a:ext cx="976313" cy="768350"/>
              </a:xfrm>
              <a:custGeom>
                <a:avLst/>
                <a:gdLst/>
                <a:ahLst/>
                <a:cxnLst/>
                <a:rect l="l" t="t" r="r" b="b"/>
                <a:pathLst>
                  <a:path w="615" h="484" extrusionOk="0">
                    <a:moveTo>
                      <a:pt x="307" y="178"/>
                    </a:moveTo>
                    <a:lnTo>
                      <a:pt x="0" y="356"/>
                    </a:lnTo>
                    <a:lnTo>
                      <a:pt x="0" y="484"/>
                    </a:lnTo>
                    <a:lnTo>
                      <a:pt x="615" y="129"/>
                    </a:lnTo>
                    <a:lnTo>
                      <a:pt x="615" y="126"/>
                    </a:lnTo>
                    <a:lnTo>
                      <a:pt x="615" y="0"/>
                    </a:lnTo>
                    <a:lnTo>
                      <a:pt x="615" y="0"/>
                    </a:lnTo>
                    <a:lnTo>
                      <a:pt x="307" y="178"/>
                    </a:lnTo>
                    <a:close/>
                  </a:path>
                </a:pathLst>
              </a:custGeom>
              <a:solidFill>
                <a:srgbClr val="5B9BD5"/>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e0460593c3_0_0"/>
              <p:cNvSpPr/>
              <p:nvPr/>
            </p:nvSpPr>
            <p:spPr>
              <a:xfrm>
                <a:off x="6124575" y="933450"/>
                <a:ext cx="1954213" cy="1130300"/>
              </a:xfrm>
              <a:custGeom>
                <a:avLst/>
                <a:gdLst/>
                <a:ahLst/>
                <a:cxnLst/>
                <a:rect l="l" t="t" r="r" b="b"/>
                <a:pathLst>
                  <a:path w="1231" h="712" extrusionOk="0">
                    <a:moveTo>
                      <a:pt x="616" y="0"/>
                    </a:moveTo>
                    <a:lnTo>
                      <a:pt x="284" y="192"/>
                    </a:lnTo>
                    <a:lnTo>
                      <a:pt x="0" y="356"/>
                    </a:lnTo>
                    <a:lnTo>
                      <a:pt x="44" y="381"/>
                    </a:lnTo>
                    <a:lnTo>
                      <a:pt x="92" y="409"/>
                    </a:lnTo>
                    <a:lnTo>
                      <a:pt x="616" y="712"/>
                    </a:lnTo>
                    <a:lnTo>
                      <a:pt x="923" y="534"/>
                    </a:lnTo>
                    <a:lnTo>
                      <a:pt x="1231" y="356"/>
                    </a:lnTo>
                    <a:lnTo>
                      <a:pt x="616" y="0"/>
                    </a:lnTo>
                    <a:close/>
                  </a:path>
                </a:pathLst>
              </a:custGeom>
              <a:solidFill>
                <a:srgbClr val="5B9BD5"/>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4" name="Google Shape;294;ge0460593c3_0_0"/>
            <p:cNvSpPr txBox="1"/>
            <p:nvPr/>
          </p:nvSpPr>
          <p:spPr>
            <a:xfrm>
              <a:off x="6879999" y="6105689"/>
              <a:ext cx="5328000" cy="1179963"/>
            </a:xfrm>
            <a:prstGeom prst="rect">
              <a:avLst/>
            </a:prstGeom>
            <a:noFill/>
            <a:ln>
              <a:noFill/>
            </a:ln>
          </p:spPr>
          <p:txBody>
            <a:bodyPr spcFirstLastPara="1" wrap="square" lIns="91425" tIns="45700" rIns="91425" bIns="45700" anchor="t" anchorCtr="0">
              <a:spAutoFit/>
            </a:bodyPr>
            <a:lstStyle/>
            <a:p>
              <a:pPr algn="ctr">
                <a:lnSpc>
                  <a:spcPct val="114000"/>
                </a:lnSpc>
                <a:buClr>
                  <a:schemeClr val="dk1"/>
                </a:buClr>
                <a:buSzPts val="2200"/>
              </a:pPr>
              <a:r>
                <a:rPr lang="en-US" sz="2200" b="1">
                  <a:solidFill>
                    <a:srgbClr val="3F3F3F"/>
                  </a:solidFill>
                  <a:latin typeface="Open Sans"/>
                  <a:ea typeface="Open Sans"/>
                  <a:cs typeface="Open Sans"/>
                </a:rPr>
                <a:t>CVE ID: </a:t>
              </a:r>
            </a:p>
            <a:p>
              <a:pPr algn="ctr">
                <a:lnSpc>
                  <a:spcPct val="114000"/>
                </a:lnSpc>
                <a:buClr>
                  <a:schemeClr val="dk1"/>
                </a:buClr>
                <a:buSzPts val="2200"/>
              </a:pPr>
              <a:r>
                <a:rPr lang="en-US" sz="2000">
                  <a:solidFill>
                    <a:srgbClr val="3F3F3F"/>
                  </a:solidFill>
                  <a:latin typeface="Open Sans"/>
                  <a:ea typeface="Open Sans"/>
                  <a:cs typeface="Open Sans"/>
                </a:rPr>
                <a:t>A unique identifier in the format CVE-YYYY-NNNN (e.g., CVE-2023-4567).</a:t>
              </a:r>
            </a:p>
          </p:txBody>
        </p:sp>
        <p:sp>
          <p:nvSpPr>
            <p:cNvPr id="295" name="Google Shape;295;ge0460593c3_0_0"/>
            <p:cNvSpPr/>
            <p:nvPr/>
          </p:nvSpPr>
          <p:spPr>
            <a:xfrm>
              <a:off x="9216975" y="5243968"/>
              <a:ext cx="726000" cy="633000"/>
            </a:xfrm>
            <a:prstGeom prst="ellipse">
              <a:avLst/>
            </a:prstGeom>
            <a:solidFill>
              <a:srgbClr val="5B9BD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296" name="Google Shape;296;ge0460593c3_0_0"/>
            <p:cNvSpPr txBox="1"/>
            <p:nvPr/>
          </p:nvSpPr>
          <p:spPr>
            <a:xfrm>
              <a:off x="9325746" y="5345061"/>
              <a:ext cx="5085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grpSp>
      <p:grpSp>
        <p:nvGrpSpPr>
          <p:cNvPr id="297" name="Google Shape;297;ge0460593c3_0_0"/>
          <p:cNvGrpSpPr/>
          <p:nvPr/>
        </p:nvGrpSpPr>
        <p:grpSpPr>
          <a:xfrm>
            <a:off x="8402307" y="4338979"/>
            <a:ext cx="6339874" cy="1791706"/>
            <a:chOff x="11216639" y="4242184"/>
            <a:chExt cx="6339874" cy="1656625"/>
          </a:xfrm>
        </p:grpSpPr>
        <p:grpSp>
          <p:nvGrpSpPr>
            <p:cNvPr id="298" name="Google Shape;298;ge0460593c3_0_0"/>
            <p:cNvGrpSpPr/>
            <p:nvPr/>
          </p:nvGrpSpPr>
          <p:grpSpPr>
            <a:xfrm>
              <a:off x="11216639" y="4242184"/>
              <a:ext cx="2613564" cy="1555128"/>
              <a:chOff x="6124575" y="933450"/>
              <a:chExt cx="1954213" cy="1333500"/>
            </a:xfrm>
          </p:grpSpPr>
          <p:sp>
            <p:nvSpPr>
              <p:cNvPr id="299" name="Google Shape;299;ge0460593c3_0_0"/>
              <p:cNvSpPr/>
              <p:nvPr/>
            </p:nvSpPr>
            <p:spPr>
              <a:xfrm>
                <a:off x="6124575" y="1498600"/>
                <a:ext cx="977900" cy="768350"/>
              </a:xfrm>
              <a:custGeom>
                <a:avLst/>
                <a:gdLst/>
                <a:ahLst/>
                <a:cxnLst/>
                <a:rect l="l" t="t" r="r" b="b"/>
                <a:pathLst>
                  <a:path w="616" h="484" extrusionOk="0">
                    <a:moveTo>
                      <a:pt x="0" y="0"/>
                    </a:moveTo>
                    <a:lnTo>
                      <a:pt x="0" y="129"/>
                    </a:lnTo>
                    <a:lnTo>
                      <a:pt x="616" y="484"/>
                    </a:lnTo>
                    <a:lnTo>
                      <a:pt x="616" y="356"/>
                    </a:lnTo>
                    <a:lnTo>
                      <a:pt x="0" y="0"/>
                    </a:lnTo>
                    <a:close/>
                  </a:path>
                </a:pathLst>
              </a:custGeom>
              <a:solidFill>
                <a:srgbClr val="E4B363"/>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e0460593c3_0_0"/>
              <p:cNvSpPr/>
              <p:nvPr/>
            </p:nvSpPr>
            <p:spPr>
              <a:xfrm>
                <a:off x="7102475" y="1498600"/>
                <a:ext cx="976313" cy="768350"/>
              </a:xfrm>
              <a:custGeom>
                <a:avLst/>
                <a:gdLst/>
                <a:ahLst/>
                <a:cxnLst/>
                <a:rect l="l" t="t" r="r" b="b"/>
                <a:pathLst>
                  <a:path w="615" h="484" extrusionOk="0">
                    <a:moveTo>
                      <a:pt x="307" y="178"/>
                    </a:moveTo>
                    <a:lnTo>
                      <a:pt x="0" y="356"/>
                    </a:lnTo>
                    <a:lnTo>
                      <a:pt x="0" y="484"/>
                    </a:lnTo>
                    <a:lnTo>
                      <a:pt x="615" y="129"/>
                    </a:lnTo>
                    <a:lnTo>
                      <a:pt x="615" y="126"/>
                    </a:lnTo>
                    <a:lnTo>
                      <a:pt x="615" y="0"/>
                    </a:lnTo>
                    <a:lnTo>
                      <a:pt x="615" y="0"/>
                    </a:lnTo>
                    <a:lnTo>
                      <a:pt x="307" y="178"/>
                    </a:lnTo>
                    <a:close/>
                  </a:path>
                </a:pathLst>
              </a:custGeom>
              <a:solidFill>
                <a:srgbClr val="E4B363"/>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e0460593c3_0_0"/>
              <p:cNvSpPr/>
              <p:nvPr/>
            </p:nvSpPr>
            <p:spPr>
              <a:xfrm>
                <a:off x="6124575" y="933450"/>
                <a:ext cx="1954213" cy="1130300"/>
              </a:xfrm>
              <a:custGeom>
                <a:avLst/>
                <a:gdLst/>
                <a:ahLst/>
                <a:cxnLst/>
                <a:rect l="l" t="t" r="r" b="b"/>
                <a:pathLst>
                  <a:path w="1231" h="712" extrusionOk="0">
                    <a:moveTo>
                      <a:pt x="616" y="0"/>
                    </a:moveTo>
                    <a:lnTo>
                      <a:pt x="284" y="192"/>
                    </a:lnTo>
                    <a:lnTo>
                      <a:pt x="0" y="356"/>
                    </a:lnTo>
                    <a:lnTo>
                      <a:pt x="44" y="381"/>
                    </a:lnTo>
                    <a:lnTo>
                      <a:pt x="92" y="409"/>
                    </a:lnTo>
                    <a:lnTo>
                      <a:pt x="616" y="712"/>
                    </a:lnTo>
                    <a:lnTo>
                      <a:pt x="923" y="534"/>
                    </a:lnTo>
                    <a:lnTo>
                      <a:pt x="1231" y="356"/>
                    </a:lnTo>
                    <a:lnTo>
                      <a:pt x="616" y="0"/>
                    </a:lnTo>
                    <a:close/>
                  </a:path>
                </a:pathLst>
              </a:custGeom>
              <a:solidFill>
                <a:srgbClr val="E4B363"/>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2" name="Google Shape;302;ge0460593c3_0_0"/>
            <p:cNvSpPr txBox="1"/>
            <p:nvPr/>
          </p:nvSpPr>
          <p:spPr>
            <a:xfrm>
              <a:off x="14036013" y="4318342"/>
              <a:ext cx="3520500" cy="1580467"/>
            </a:xfrm>
            <a:prstGeom prst="rect">
              <a:avLst/>
            </a:prstGeom>
            <a:noFill/>
            <a:ln>
              <a:noFill/>
            </a:ln>
          </p:spPr>
          <p:txBody>
            <a:bodyPr spcFirstLastPara="1" wrap="square" lIns="91425" tIns="45700" rIns="91425" bIns="45700" anchor="t" anchorCtr="0">
              <a:spAutoFit/>
            </a:bodyPr>
            <a:lstStyle/>
            <a:p>
              <a:pPr algn="ctr">
                <a:lnSpc>
                  <a:spcPct val="114000"/>
                </a:lnSpc>
                <a:buClr>
                  <a:schemeClr val="dk1"/>
                </a:buClr>
                <a:buSzPts val="2200"/>
              </a:pPr>
              <a:r>
                <a:rPr lang="en-US" sz="2200" b="1">
                  <a:solidFill>
                    <a:srgbClr val="3F3F3F"/>
                  </a:solidFill>
                  <a:latin typeface="Open Sans"/>
                  <a:ea typeface="Open Sans"/>
                  <a:cs typeface="Open Sans"/>
                </a:rPr>
                <a:t>Public References:</a:t>
              </a:r>
            </a:p>
            <a:p>
              <a:pPr algn="ctr"/>
              <a:r>
                <a:rPr lang="en-US" sz="2000">
                  <a:solidFill>
                    <a:srgbClr val="3F3F3F"/>
                  </a:solidFill>
                  <a:latin typeface="Open Sans"/>
                  <a:ea typeface="Open Sans"/>
                  <a:cs typeface="Open Sans"/>
                </a:rPr>
                <a:t>Links to additional resources like exploit </a:t>
              </a:r>
              <a:br>
                <a:rPr lang="en-US" sz="2000">
                  <a:solidFill>
                    <a:srgbClr val="3F3F3F"/>
                  </a:solidFill>
                  <a:latin typeface="Open Sans"/>
                  <a:ea typeface="Open Sans"/>
                  <a:cs typeface="Open Sans"/>
                </a:rPr>
              </a:br>
              <a:r>
                <a:rPr lang="en-US" sz="2000">
                  <a:solidFill>
                    <a:srgbClr val="3F3F3F"/>
                  </a:solidFill>
                  <a:latin typeface="Open Sans"/>
                  <a:ea typeface="Open Sans"/>
                  <a:cs typeface="Open Sans"/>
                </a:rPr>
                <a:t>code, vendor advisories, or mitigation strategies.</a:t>
              </a:r>
            </a:p>
          </p:txBody>
        </p:sp>
        <p:sp>
          <p:nvSpPr>
            <p:cNvPr id="303" name="Google Shape;303;ge0460593c3_0_0"/>
            <p:cNvSpPr/>
            <p:nvPr/>
          </p:nvSpPr>
          <p:spPr>
            <a:xfrm>
              <a:off x="13261416" y="4616165"/>
              <a:ext cx="726000" cy="633000"/>
            </a:xfrm>
            <a:prstGeom prst="ellipse">
              <a:avLst/>
            </a:prstGeom>
            <a:solidFill>
              <a:srgbClr val="E4B363"/>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304" name="Google Shape;304;ge0460593c3_0_0"/>
            <p:cNvSpPr txBox="1"/>
            <p:nvPr/>
          </p:nvSpPr>
          <p:spPr>
            <a:xfrm>
              <a:off x="13370195" y="4717258"/>
              <a:ext cx="5085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grpSp>
      <p:sp>
        <p:nvSpPr>
          <p:cNvPr id="3" name="Brandline">
            <a:extLst>
              <a:ext uri="{FF2B5EF4-FFF2-40B4-BE49-F238E27FC236}">
                <a16:creationId xmlns:a16="http://schemas.microsoft.com/office/drawing/2014/main" id="{97EAD6C7-75F4-47A1-30AE-79CFAB0076A1}"/>
              </a:ext>
            </a:extLst>
          </p:cNvPr>
          <p:cNvSpPr/>
          <p:nvPr/>
        </p:nvSpPr>
        <p:spPr>
          <a:xfrm>
            <a:off x="6896100" y="816352"/>
            <a:ext cx="2478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100799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Vulnerabilities Response and Remediation</a:t>
            </a:r>
            <a:endParaRPr lang="en-IN">
              <a:ea typeface="Open Sans"/>
              <a:cs typeface="Open Sans"/>
              <a:sym typeface="Open Sans"/>
            </a:endParaRPr>
          </a:p>
        </p:txBody>
      </p:sp>
      <p:grpSp>
        <p:nvGrpSpPr>
          <p:cNvPr id="2" name="Group 1">
            <a:extLst>
              <a:ext uri="{FF2B5EF4-FFF2-40B4-BE49-F238E27FC236}">
                <a16:creationId xmlns:a16="http://schemas.microsoft.com/office/drawing/2014/main" id="{52EFAA2B-45FF-B19C-5D46-4CF21E090F75}"/>
              </a:ext>
            </a:extLst>
          </p:cNvPr>
          <p:cNvGrpSpPr/>
          <p:nvPr/>
        </p:nvGrpSpPr>
        <p:grpSpPr>
          <a:xfrm>
            <a:off x="1810220" y="1300150"/>
            <a:ext cx="12635560" cy="7613972"/>
            <a:chOff x="2208200" y="1300150"/>
            <a:chExt cx="12635560" cy="7613972"/>
          </a:xfrm>
        </p:grpSpPr>
        <p:pic>
          <p:nvPicPr>
            <p:cNvPr id="4" name="Google Shape;643;ge85d73439a_1_317">
              <a:extLst>
                <a:ext uri="{FF2B5EF4-FFF2-40B4-BE49-F238E27FC236}">
                  <a16:creationId xmlns:a16="http://schemas.microsoft.com/office/drawing/2014/main" id="{4BECFB5C-45B1-4ECE-EB67-528668EFE404}"/>
                </a:ext>
              </a:extLst>
            </p:cNvPr>
            <p:cNvPicPr preferRelativeResize="0"/>
            <p:nvPr/>
          </p:nvPicPr>
          <p:blipFill rotWithShape="1">
            <a:blip r:embed="rId3">
              <a:alphaModFix/>
            </a:blip>
            <a:srcRect/>
            <a:stretch/>
          </p:blipFill>
          <p:spPr>
            <a:xfrm>
              <a:off x="2208200" y="1300150"/>
              <a:ext cx="12635560" cy="7613972"/>
            </a:xfrm>
            <a:prstGeom prst="rect">
              <a:avLst/>
            </a:prstGeom>
            <a:noFill/>
            <a:ln>
              <a:noFill/>
            </a:ln>
          </p:spPr>
        </p:pic>
        <p:sp>
          <p:nvSpPr>
            <p:cNvPr id="7" name="Google Shape;644;ge85d73439a_1_317">
              <a:extLst>
                <a:ext uri="{FF2B5EF4-FFF2-40B4-BE49-F238E27FC236}">
                  <a16:creationId xmlns:a16="http://schemas.microsoft.com/office/drawing/2014/main" id="{0E754BD3-E5CE-7FD9-55FC-791F7D62364D}"/>
                </a:ext>
              </a:extLst>
            </p:cNvPr>
            <p:cNvSpPr txBox="1"/>
            <p:nvPr/>
          </p:nvSpPr>
          <p:spPr>
            <a:xfrm>
              <a:off x="5800101" y="2089990"/>
              <a:ext cx="8502300" cy="1200600"/>
            </a:xfrm>
            <a:prstGeom prst="rect">
              <a:avLst/>
            </a:prstGeom>
            <a:noFill/>
            <a:ln>
              <a:noFill/>
            </a:ln>
          </p:spPr>
          <p:txBody>
            <a:bodyPr spcFirstLastPara="1" wrap="square" lIns="91425" tIns="91425" rIns="91425" bIns="91425" anchor="ctr" anchorCtr="0">
              <a:noAutofit/>
            </a:bodyPr>
            <a:lstStyle/>
            <a:p>
              <a:pPr algn="ctr">
                <a:lnSpc>
                  <a:spcPct val="115000"/>
                </a:lnSpc>
                <a:buSzPts val="2200"/>
              </a:pPr>
              <a:r>
                <a:rPr lang="en-US" sz="2200">
                  <a:solidFill>
                    <a:srgbClr val="434343"/>
                  </a:solidFill>
                  <a:latin typeface="Open Sans"/>
                  <a:ea typeface="Open Sans"/>
                  <a:cs typeface="Open Sans"/>
                </a:rPr>
                <a:t>It involves regularly updating software, applications, and systems to address known vulnerabilities. Timely patching is crucial, as it bolsters an organization’s defense by closing security gaps that malicious actors may exploit.</a:t>
              </a:r>
            </a:p>
            <a:p>
              <a:pPr algn="ctr">
                <a:lnSpc>
                  <a:spcPct val="115000"/>
                </a:lnSpc>
                <a:buSzPts val="2200"/>
              </a:pPr>
              <a:endParaRPr lang="en-US" sz="2200">
                <a:solidFill>
                  <a:srgbClr val="434343"/>
                </a:solidFill>
                <a:latin typeface="Open Sans"/>
                <a:ea typeface="Open Sans"/>
                <a:cs typeface="Open Sans"/>
              </a:endParaRPr>
            </a:p>
          </p:txBody>
        </p:sp>
        <p:sp>
          <p:nvSpPr>
            <p:cNvPr id="9" name="Google Shape;645;ge85d73439a_1_317">
              <a:extLst>
                <a:ext uri="{FF2B5EF4-FFF2-40B4-BE49-F238E27FC236}">
                  <a16:creationId xmlns:a16="http://schemas.microsoft.com/office/drawing/2014/main" id="{86F5996B-6E7B-F585-8CBD-26DDB9B32073}"/>
                </a:ext>
              </a:extLst>
            </p:cNvPr>
            <p:cNvSpPr txBox="1"/>
            <p:nvPr/>
          </p:nvSpPr>
          <p:spPr>
            <a:xfrm>
              <a:off x="5800101" y="4701525"/>
              <a:ext cx="8502300" cy="1200600"/>
            </a:xfrm>
            <a:prstGeom prst="rect">
              <a:avLst/>
            </a:prstGeom>
            <a:noFill/>
            <a:ln>
              <a:noFill/>
            </a:ln>
          </p:spPr>
          <p:txBody>
            <a:bodyPr spcFirstLastPara="1" wrap="square" lIns="91425" tIns="91425" rIns="91425" bIns="91425" anchor="ctr" anchorCtr="0">
              <a:noAutofit/>
            </a:bodyPr>
            <a:lstStyle/>
            <a:p>
              <a:pPr marL="0" lvl="0" indent="0" algn="ctr">
                <a:lnSpc>
                  <a:spcPct val="115000"/>
                </a:lnSpc>
                <a:buSzPts val="2200"/>
                <a:buFont typeface="Arial"/>
                <a:buNone/>
              </a:pPr>
              <a:r>
                <a:rPr lang="en-US" sz="2200">
                  <a:solidFill>
                    <a:srgbClr val="434343"/>
                  </a:solidFill>
                  <a:latin typeface="Open Sans"/>
                  <a:ea typeface="Open Sans"/>
                  <a:cs typeface="Open Sans"/>
                </a:rPr>
                <a:t>It serves as a financial safety net, providing coverage for potential losses resulting from cyber incidents.</a:t>
              </a:r>
            </a:p>
          </p:txBody>
        </p:sp>
        <p:sp>
          <p:nvSpPr>
            <p:cNvPr id="10" name="Google Shape;646;ge85d73439a_1_317">
              <a:extLst>
                <a:ext uri="{FF2B5EF4-FFF2-40B4-BE49-F238E27FC236}">
                  <a16:creationId xmlns:a16="http://schemas.microsoft.com/office/drawing/2014/main" id="{02821DC0-2BDA-DEA0-BF4B-DF043EEEED11}"/>
                </a:ext>
              </a:extLst>
            </p:cNvPr>
            <p:cNvSpPr txBox="1"/>
            <p:nvPr/>
          </p:nvSpPr>
          <p:spPr>
            <a:xfrm>
              <a:off x="5545500" y="7396674"/>
              <a:ext cx="8502300" cy="1200600"/>
            </a:xfrm>
            <a:prstGeom prst="rect">
              <a:avLst/>
            </a:prstGeom>
            <a:noFill/>
            <a:ln>
              <a:noFill/>
            </a:ln>
          </p:spPr>
          <p:txBody>
            <a:bodyPr spcFirstLastPara="1" wrap="square" lIns="91425" tIns="91425" rIns="91425" bIns="91425" anchor="ctr" anchorCtr="0">
              <a:noAutofit/>
            </a:bodyPr>
            <a:lstStyle/>
            <a:p>
              <a:pPr algn="ctr">
                <a:lnSpc>
                  <a:spcPct val="115000"/>
                </a:lnSpc>
                <a:buSzPts val="2200"/>
              </a:pPr>
              <a:r>
                <a:rPr lang="en-US" sz="2200">
                  <a:solidFill>
                    <a:srgbClr val="434343"/>
                  </a:solidFill>
                  <a:latin typeface="Open Sans"/>
                  <a:ea typeface="Open Sans"/>
                  <a:cs typeface="Open Sans"/>
                </a:rPr>
                <a:t>It is a strategic approach to minimize the impact of a cyber breach. It involves dividing a network into isolated segments, limiting lateral movement for attackers, and containing potential breaches.</a:t>
              </a:r>
            </a:p>
            <a:p>
              <a:pPr algn="ctr">
                <a:lnSpc>
                  <a:spcPct val="115000"/>
                </a:lnSpc>
                <a:buSzPts val="2200"/>
              </a:pPr>
              <a:endParaRPr lang="en-US" sz="2200">
                <a:solidFill>
                  <a:srgbClr val="434343"/>
                </a:solidFill>
                <a:latin typeface="Open Sans"/>
                <a:ea typeface="Open Sans"/>
                <a:cs typeface="Open Sans"/>
              </a:endParaRPr>
            </a:p>
          </p:txBody>
        </p:sp>
        <p:sp>
          <p:nvSpPr>
            <p:cNvPr id="12" name="TextBox 11">
              <a:extLst>
                <a:ext uri="{FF2B5EF4-FFF2-40B4-BE49-F238E27FC236}">
                  <a16:creationId xmlns:a16="http://schemas.microsoft.com/office/drawing/2014/main" id="{76FFE6ED-C6C5-0ED9-A845-EE28026FD3A0}"/>
                </a:ext>
              </a:extLst>
            </p:cNvPr>
            <p:cNvSpPr txBox="1"/>
            <p:nvPr/>
          </p:nvSpPr>
          <p:spPr>
            <a:xfrm>
              <a:off x="2505250" y="2326778"/>
              <a:ext cx="2743200" cy="556691"/>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800" b="1" i="0" u="none" strike="noStrike" cap="none">
                  <a:solidFill>
                    <a:srgbClr val="434343"/>
                  </a:solidFill>
                  <a:latin typeface="Open Sans"/>
                  <a:ea typeface="Open Sans"/>
                  <a:cs typeface="Open Sans"/>
                  <a:sym typeface="Open Sans"/>
                </a:rPr>
                <a:t>Patching</a:t>
              </a:r>
            </a:p>
          </p:txBody>
        </p:sp>
        <p:sp>
          <p:nvSpPr>
            <p:cNvPr id="13" name="TextBox 12">
              <a:extLst>
                <a:ext uri="{FF2B5EF4-FFF2-40B4-BE49-F238E27FC236}">
                  <a16:creationId xmlns:a16="http://schemas.microsoft.com/office/drawing/2014/main" id="{66EAE8CC-280A-22DD-19BF-29187D4684B6}"/>
                </a:ext>
              </a:extLst>
            </p:cNvPr>
            <p:cNvSpPr txBox="1"/>
            <p:nvPr/>
          </p:nvSpPr>
          <p:spPr>
            <a:xfrm>
              <a:off x="2505250" y="5023479"/>
              <a:ext cx="2743200" cy="556691"/>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800" b="1" i="0" u="none" strike="noStrike" cap="none">
                  <a:solidFill>
                    <a:srgbClr val="434343"/>
                  </a:solidFill>
                  <a:latin typeface="Open Sans"/>
                  <a:ea typeface="Open Sans"/>
                  <a:cs typeface="Open Sans"/>
                  <a:sym typeface="Open Sans"/>
                </a:rPr>
                <a:t>Insurance</a:t>
              </a:r>
            </a:p>
          </p:txBody>
        </p:sp>
        <p:sp>
          <p:nvSpPr>
            <p:cNvPr id="14" name="TextBox 13">
              <a:extLst>
                <a:ext uri="{FF2B5EF4-FFF2-40B4-BE49-F238E27FC236}">
                  <a16:creationId xmlns:a16="http://schemas.microsoft.com/office/drawing/2014/main" id="{4D3AC2A9-9A86-7559-FB86-E374A9820EF4}"/>
                </a:ext>
              </a:extLst>
            </p:cNvPr>
            <p:cNvSpPr txBox="1"/>
            <p:nvPr/>
          </p:nvSpPr>
          <p:spPr>
            <a:xfrm>
              <a:off x="2329190" y="7440283"/>
              <a:ext cx="3095320" cy="556691"/>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800" b="1" i="0" u="none" strike="noStrike" cap="none">
                  <a:solidFill>
                    <a:srgbClr val="434343"/>
                  </a:solidFill>
                  <a:latin typeface="Open Sans"/>
                  <a:ea typeface="Open Sans"/>
                  <a:cs typeface="Open Sans"/>
                  <a:sym typeface="Open Sans"/>
                </a:rPr>
                <a:t>Segmentation</a:t>
              </a:r>
            </a:p>
          </p:txBody>
        </p:sp>
      </p:grpSp>
      <p:sp>
        <p:nvSpPr>
          <p:cNvPr id="5" name="Brandline">
            <a:extLst>
              <a:ext uri="{FF2B5EF4-FFF2-40B4-BE49-F238E27FC236}">
                <a16:creationId xmlns:a16="http://schemas.microsoft.com/office/drawing/2014/main" id="{BD95F6BB-D0BE-695A-ECCD-A8929FEE4425}"/>
              </a:ext>
            </a:extLst>
          </p:cNvPr>
          <p:cNvSpPr/>
          <p:nvPr/>
        </p:nvSpPr>
        <p:spPr>
          <a:xfrm>
            <a:off x="3454400" y="816352"/>
            <a:ext cx="93643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1132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Validation of Remediation</a:t>
            </a:r>
            <a:endParaRPr/>
          </a:p>
        </p:txBody>
      </p:sp>
      <p:sp>
        <p:nvSpPr>
          <p:cNvPr id="181" name="Google Shape;181;p1"/>
          <p:cNvSpPr/>
          <p:nvPr/>
        </p:nvSpPr>
        <p:spPr>
          <a:xfrm>
            <a:off x="5903050" y="1274645"/>
            <a:ext cx="4859582" cy="2597432"/>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pPr>
            <a:r>
              <a:rPr lang="en-US" sz="2200" b="1">
                <a:solidFill>
                  <a:srgbClr val="404040"/>
                </a:solidFill>
                <a:latin typeface="Open Sans" panose="020B0606030504020204" pitchFamily="34" charset="0"/>
                <a:ea typeface="Open Sans"/>
                <a:cs typeface="Open Sans"/>
              </a:rPr>
              <a:t>Verification:</a:t>
            </a:r>
          </a:p>
          <a:p>
            <a:pPr algn="ctr">
              <a:lnSpc>
                <a:spcPct val="115000"/>
              </a:lnSpc>
            </a:pPr>
            <a:r>
              <a:rPr lang="en-US" sz="2200">
                <a:solidFill>
                  <a:srgbClr val="404040"/>
                </a:solidFill>
                <a:latin typeface="Open Sans" panose="020B0606030504020204" pitchFamily="34" charset="0"/>
                <a:ea typeface="Open Sans"/>
                <a:cs typeface="Open Sans"/>
              </a:rPr>
              <a:t>In the context of validation of remediation, involves ongoing monitoring and assurance that vulnerabilities remain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mitigated over time. </a:t>
            </a:r>
          </a:p>
        </p:txBody>
      </p:sp>
      <p:sp>
        <p:nvSpPr>
          <p:cNvPr id="182" name="Google Shape;182;p1"/>
          <p:cNvSpPr/>
          <p:nvPr/>
        </p:nvSpPr>
        <p:spPr>
          <a:xfrm>
            <a:off x="1280140" y="5177281"/>
            <a:ext cx="4503074" cy="3017973"/>
          </a:xfrm>
          <a:prstGeom prst="roundRect">
            <a:avLst>
              <a:gd name="adj" fmla="val 16667"/>
            </a:avLst>
          </a:prstGeom>
          <a:noFill/>
          <a:ln w="9525"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lvl="0" indent="0" algn="ctr">
              <a:lnSpc>
                <a:spcPct val="115000"/>
              </a:lnSpc>
              <a:buSzPts val="2200"/>
              <a:buFont typeface="Arial"/>
              <a:buNone/>
            </a:pPr>
            <a:r>
              <a:rPr lang="en-US" sz="2200" b="1">
                <a:solidFill>
                  <a:srgbClr val="404040"/>
                </a:solidFill>
                <a:latin typeface="Open Sans" panose="020B0606030504020204" pitchFamily="34" charset="0"/>
                <a:ea typeface="Open Sans"/>
                <a:cs typeface="Open Sans"/>
              </a:rPr>
              <a:t>Rescan:</a:t>
            </a:r>
            <a:endParaRPr lang="en-US" sz="2200">
              <a:solidFill>
                <a:srgbClr val="404040"/>
              </a:solidFill>
              <a:latin typeface="Open Sans" panose="020B0606030504020204" pitchFamily="34" charset="0"/>
              <a:ea typeface="Open Sans"/>
              <a:cs typeface="Open Sans"/>
            </a:endParaRPr>
          </a:p>
          <a:p>
            <a:pPr marL="0" lvl="0" indent="0" algn="ctr">
              <a:lnSpc>
                <a:spcPct val="115000"/>
              </a:lnSpc>
              <a:buSzPts val="2200"/>
              <a:buFont typeface="Arial"/>
              <a:buNone/>
            </a:pPr>
            <a:r>
              <a:rPr lang="en-US" sz="2200">
                <a:solidFill>
                  <a:srgbClr val="404040"/>
                </a:solidFill>
                <a:latin typeface="Open Sans" panose="020B0606030504020204" pitchFamily="34" charset="0"/>
                <a:ea typeface="Open Sans"/>
                <a:cs typeface="Open Sans"/>
              </a:rPr>
              <a:t>It involves running vulnerability scans again after applying patches or making other changes. It’s a way of proving that remediation efforts have worked.</a:t>
            </a:r>
          </a:p>
        </p:txBody>
      </p:sp>
      <p:sp>
        <p:nvSpPr>
          <p:cNvPr id="183" name="Google Shape;183;p1"/>
          <p:cNvSpPr/>
          <p:nvPr/>
        </p:nvSpPr>
        <p:spPr>
          <a:xfrm>
            <a:off x="10762632" y="5177280"/>
            <a:ext cx="4346853" cy="3017973"/>
          </a:xfrm>
          <a:prstGeom prst="roundRect">
            <a:avLst>
              <a:gd name="adj" fmla="val 16667"/>
            </a:avLst>
          </a:prstGeom>
          <a:noFill/>
          <a:ln w="9525"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SzPts val="2200"/>
            </a:pPr>
            <a:r>
              <a:rPr lang="en-US" sz="2200" b="1">
                <a:solidFill>
                  <a:srgbClr val="404040"/>
                </a:solidFill>
                <a:latin typeface="Open Sans" panose="020B0606030504020204" pitchFamily="34" charset="0"/>
                <a:ea typeface="Open Sans"/>
                <a:cs typeface="Open Sans"/>
              </a:rPr>
              <a:t>Audit:</a:t>
            </a:r>
            <a:endParaRPr lang="en-US" sz="2200">
              <a:solidFill>
                <a:srgbClr val="404040"/>
              </a:solidFill>
              <a:latin typeface="Open Sans" panose="020B0606030504020204" pitchFamily="34" charset="0"/>
              <a:ea typeface="Open Sans"/>
              <a:cs typeface="Open Sans"/>
            </a:endParaRPr>
          </a:p>
          <a:p>
            <a:pPr algn="ctr">
              <a:lnSpc>
                <a:spcPct val="115000"/>
              </a:lnSpc>
              <a:buSzPts val="2200"/>
            </a:pPr>
            <a:r>
              <a:rPr lang="en-US" sz="2200">
                <a:solidFill>
                  <a:srgbClr val="404040"/>
                </a:solidFill>
                <a:latin typeface="Open Sans" panose="020B0606030504020204" pitchFamily="34" charset="0"/>
                <a:ea typeface="Open Sans"/>
                <a:cs typeface="Open Sans"/>
              </a:rPr>
              <a:t>It offers a thorough manual review by an independent third party or internal team, unlike automated rescans. </a:t>
            </a:r>
          </a:p>
        </p:txBody>
      </p:sp>
      <p:sp>
        <p:nvSpPr>
          <p:cNvPr id="184" name="Google Shape;184;p1"/>
          <p:cNvSpPr/>
          <p:nvPr/>
        </p:nvSpPr>
        <p:spPr>
          <a:xfrm>
            <a:off x="5594372" y="5395045"/>
            <a:ext cx="2596342" cy="3122837"/>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85" name="Google Shape;185;p1"/>
          <p:cNvSpPr/>
          <p:nvPr/>
        </p:nvSpPr>
        <p:spPr>
          <a:xfrm>
            <a:off x="6974754" y="3738806"/>
            <a:ext cx="2596342" cy="2720038"/>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186" name="Google Shape;186;p1"/>
          <p:cNvSpPr/>
          <p:nvPr/>
        </p:nvSpPr>
        <p:spPr>
          <a:xfrm>
            <a:off x="8352587" y="5395045"/>
            <a:ext cx="2600165" cy="3122837"/>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187" name="Google Shape;187;p1"/>
          <p:cNvSpPr txBox="1"/>
          <p:nvPr/>
        </p:nvSpPr>
        <p:spPr>
          <a:xfrm>
            <a:off x="6806013" y="7137259"/>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sz="2200" b="1" i="0" u="none" strike="noStrike" cap="none">
              <a:solidFill>
                <a:srgbClr val="3F3F3F"/>
              </a:solidFill>
              <a:latin typeface="Open Sans"/>
              <a:ea typeface="Open Sans"/>
              <a:cs typeface="Open Sans"/>
              <a:sym typeface="Open Sans"/>
            </a:endParaRPr>
          </a:p>
        </p:txBody>
      </p:sp>
      <p:sp>
        <p:nvSpPr>
          <p:cNvPr id="188" name="Google Shape;188;p1"/>
          <p:cNvSpPr txBox="1"/>
          <p:nvPr/>
        </p:nvSpPr>
        <p:spPr>
          <a:xfrm>
            <a:off x="8209474" y="5495065"/>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sz="2200" b="1" i="0" u="none" strike="noStrike" cap="none">
              <a:solidFill>
                <a:srgbClr val="3F3F3F"/>
              </a:solidFill>
              <a:latin typeface="Open Sans"/>
              <a:ea typeface="Open Sans"/>
              <a:cs typeface="Open Sans"/>
              <a:sym typeface="Open Sans"/>
            </a:endParaRPr>
          </a:p>
        </p:txBody>
      </p:sp>
      <p:sp>
        <p:nvSpPr>
          <p:cNvPr id="189" name="Google Shape;189;p1"/>
          <p:cNvSpPr txBox="1"/>
          <p:nvPr/>
        </p:nvSpPr>
        <p:spPr>
          <a:xfrm>
            <a:off x="9559163" y="7055953"/>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a:t>
            </a:r>
            <a:endParaRPr sz="2200" b="1" i="0" u="none" strike="noStrike" cap="none">
              <a:solidFill>
                <a:srgbClr val="3F3F3F"/>
              </a:solidFill>
              <a:latin typeface="Open Sans"/>
              <a:ea typeface="Open Sans"/>
              <a:cs typeface="Open Sans"/>
              <a:sym typeface="Open Sans"/>
            </a:endParaRPr>
          </a:p>
        </p:txBody>
      </p:sp>
      <p:sp>
        <p:nvSpPr>
          <p:cNvPr id="4" name="Brandline">
            <a:extLst>
              <a:ext uri="{FF2B5EF4-FFF2-40B4-BE49-F238E27FC236}">
                <a16:creationId xmlns:a16="http://schemas.microsoft.com/office/drawing/2014/main" id="{E149F55A-8AFF-F1FB-936B-6DED3666DE5F}"/>
              </a:ext>
            </a:extLst>
          </p:cNvPr>
          <p:cNvSpPr/>
          <p:nvPr/>
        </p:nvSpPr>
        <p:spPr>
          <a:xfrm>
            <a:off x="5245100" y="816324"/>
            <a:ext cx="57845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5040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Reporting</a:t>
            </a:r>
            <a:endParaRPr>
              <a:latin typeface="Open Sans"/>
              <a:ea typeface="Open Sans"/>
              <a:cs typeface="Open Sans"/>
              <a:sym typeface="Open Sans"/>
            </a:endParaRPr>
          </a:p>
        </p:txBody>
      </p:sp>
      <p:pic>
        <p:nvPicPr>
          <p:cNvPr id="6" name="Picture 5">
            <a:extLst>
              <a:ext uri="{FF2B5EF4-FFF2-40B4-BE49-F238E27FC236}">
                <a16:creationId xmlns:a16="http://schemas.microsoft.com/office/drawing/2014/main" id="{B9623B2F-91C4-4A13-75EC-B1448BA20589}"/>
              </a:ext>
            </a:extLst>
          </p:cNvPr>
          <p:cNvPicPr>
            <a:picLocks noChangeAspect="1"/>
          </p:cNvPicPr>
          <p:nvPr/>
        </p:nvPicPr>
        <p:blipFill>
          <a:blip r:embed="rId3"/>
          <a:stretch>
            <a:fillRect/>
          </a:stretch>
        </p:blipFill>
        <p:spPr>
          <a:xfrm>
            <a:off x="6193824" y="2947418"/>
            <a:ext cx="3868225" cy="3868225"/>
          </a:xfrm>
          <a:prstGeom prst="rect">
            <a:avLst/>
          </a:prstGeom>
        </p:spPr>
      </p:pic>
      <p:sp>
        <p:nvSpPr>
          <p:cNvPr id="3" name="Brandline">
            <a:extLst>
              <a:ext uri="{FF2B5EF4-FFF2-40B4-BE49-F238E27FC236}">
                <a16:creationId xmlns:a16="http://schemas.microsoft.com/office/drawing/2014/main" id="{78D99C44-3FEE-D7CC-2AFA-945C5007D5BD}"/>
              </a:ext>
            </a:extLst>
          </p:cNvPr>
          <p:cNvSpPr/>
          <p:nvPr/>
        </p:nvSpPr>
        <p:spPr>
          <a:xfrm>
            <a:off x="7035800" y="816352"/>
            <a:ext cx="2186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5EF073C-9FFA-51C7-3ADB-2873063FCC1D}"/>
              </a:ext>
            </a:extLst>
          </p:cNvPr>
          <p:cNvSpPr txBox="1"/>
          <p:nvPr/>
        </p:nvSpPr>
        <p:spPr>
          <a:xfrm>
            <a:off x="2305905" y="1257300"/>
            <a:ext cx="11717215" cy="846514"/>
          </a:xfrm>
          <a:prstGeom prst="rect">
            <a:avLst/>
          </a:prstGeom>
          <a:noFill/>
        </p:spPr>
        <p:txBody>
          <a:bodyPr wrap="square">
            <a:spAutoFit/>
          </a:bodyPr>
          <a:lstStyle/>
          <a:p>
            <a:pPr algn="ctr">
              <a:lnSpc>
                <a:spcPct val="115000"/>
              </a:lnSpc>
              <a:buSzPts val="2200"/>
            </a:pPr>
            <a:r>
              <a:rPr lang="en-US" sz="2200">
                <a:solidFill>
                  <a:srgbClr val="404040"/>
                </a:solidFill>
                <a:latin typeface="Open Sans" panose="020B0606030504020204" pitchFamily="34" charset="0"/>
                <a:ea typeface="Open Sans"/>
                <a:cs typeface="Open Sans"/>
              </a:rPr>
              <a:t>It is a formal document that details security weaknesses in software applications, systems, or components.</a:t>
            </a:r>
          </a:p>
        </p:txBody>
      </p:sp>
      <p:sp>
        <p:nvSpPr>
          <p:cNvPr id="8" name="TextBox 7">
            <a:extLst>
              <a:ext uri="{FF2B5EF4-FFF2-40B4-BE49-F238E27FC236}">
                <a16:creationId xmlns:a16="http://schemas.microsoft.com/office/drawing/2014/main" id="{44A18D83-1777-85B8-65BF-AFE2AEB20AAA}"/>
              </a:ext>
            </a:extLst>
          </p:cNvPr>
          <p:cNvSpPr txBox="1"/>
          <p:nvPr/>
        </p:nvSpPr>
        <p:spPr>
          <a:xfrm>
            <a:off x="2386561" y="7659247"/>
            <a:ext cx="11482753" cy="846514"/>
          </a:xfrm>
          <a:prstGeom prst="rect">
            <a:avLst/>
          </a:prstGeom>
          <a:noFill/>
        </p:spPr>
        <p:txBody>
          <a:bodyPr wrap="square">
            <a:spAutoFit/>
          </a:bodyPr>
          <a:lstStyle/>
          <a:p>
            <a:pPr algn="ctr">
              <a:lnSpc>
                <a:spcPct val="115000"/>
              </a:lnSpc>
              <a:buSzPts val="2200"/>
            </a:pPr>
            <a:r>
              <a:rPr lang="en-US" sz="2200">
                <a:solidFill>
                  <a:srgbClr val="404040"/>
                </a:solidFill>
                <a:latin typeface="Open Sans" panose="020B0606030504020204" pitchFamily="34" charset="0"/>
                <a:ea typeface="Open Sans"/>
                <a:cs typeface="Open Sans"/>
              </a:rPr>
              <a:t>These reports are generated by vulnerability scanning systems and serve as actionable insights and organizational memory for cybersecurity efforts.</a:t>
            </a:r>
          </a:p>
        </p:txBody>
      </p:sp>
    </p:spTree>
    <p:extLst>
      <p:ext uri="{BB962C8B-B14F-4D97-AF65-F5344CB8AC3E}">
        <p14:creationId xmlns:p14="http://schemas.microsoft.com/office/powerpoint/2010/main" val="1439213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2A-F95C-3BFD-912F-CB3D8B933741}"/>
              </a:ext>
            </a:extLst>
          </p:cNvPr>
          <p:cNvSpPr>
            <a:spLocks noGrp="1"/>
          </p:cNvSpPr>
          <p:nvPr>
            <p:ph type="title"/>
          </p:nvPr>
        </p:nvSpPr>
        <p:spPr>
          <a:xfrm>
            <a:off x="36140" y="-15438"/>
            <a:ext cx="16276320" cy="687244"/>
          </a:xfrm>
        </p:spPr>
        <p:txBody>
          <a:bodyPr/>
          <a:lstStyle/>
          <a:p>
            <a:r>
              <a:rPr lang="en-US"/>
              <a:t>Components of Reporting</a:t>
            </a:r>
          </a:p>
        </p:txBody>
      </p:sp>
      <p:sp>
        <p:nvSpPr>
          <p:cNvPr id="3" name="Rectangle: Rounded Corners 2">
            <a:extLst>
              <a:ext uri="{FF2B5EF4-FFF2-40B4-BE49-F238E27FC236}">
                <a16:creationId xmlns:a16="http://schemas.microsoft.com/office/drawing/2014/main" id="{97738A68-95AA-CF1B-A813-97D610515896}"/>
              </a:ext>
            </a:extLst>
          </p:cNvPr>
          <p:cNvSpPr/>
          <p:nvPr/>
        </p:nvSpPr>
        <p:spPr>
          <a:xfrm>
            <a:off x="590679" y="1539651"/>
            <a:ext cx="4802155" cy="3401910"/>
          </a:xfrm>
          <a:custGeom>
            <a:avLst/>
            <a:gdLst>
              <a:gd name="connsiteX0" fmla="*/ 0 w 4802155"/>
              <a:gd name="connsiteY0" fmla="*/ 566996 h 3401910"/>
              <a:gd name="connsiteX1" fmla="*/ 566996 w 4802155"/>
              <a:gd name="connsiteY1" fmla="*/ 0 h 3401910"/>
              <a:gd name="connsiteX2" fmla="*/ 4235159 w 4802155"/>
              <a:gd name="connsiteY2" fmla="*/ 0 h 3401910"/>
              <a:gd name="connsiteX3" fmla="*/ 4802155 w 4802155"/>
              <a:gd name="connsiteY3" fmla="*/ 566996 h 3401910"/>
              <a:gd name="connsiteX4" fmla="*/ 4802155 w 4802155"/>
              <a:gd name="connsiteY4" fmla="*/ 2834914 h 3401910"/>
              <a:gd name="connsiteX5" fmla="*/ 4235159 w 4802155"/>
              <a:gd name="connsiteY5" fmla="*/ 3401910 h 3401910"/>
              <a:gd name="connsiteX6" fmla="*/ 566996 w 4802155"/>
              <a:gd name="connsiteY6" fmla="*/ 3401910 h 3401910"/>
              <a:gd name="connsiteX7" fmla="*/ 0 w 4802155"/>
              <a:gd name="connsiteY7" fmla="*/ 2834914 h 3401910"/>
              <a:gd name="connsiteX8" fmla="*/ 0 w 4802155"/>
              <a:gd name="connsiteY8" fmla="*/ 566996 h 340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2155" h="3401910" fill="none" extrusionOk="0">
                <a:moveTo>
                  <a:pt x="0" y="566996"/>
                </a:moveTo>
                <a:cubicBezTo>
                  <a:pt x="12832" y="247793"/>
                  <a:pt x="269025" y="28088"/>
                  <a:pt x="566996" y="0"/>
                </a:cubicBezTo>
                <a:cubicBezTo>
                  <a:pt x="1638349" y="46331"/>
                  <a:pt x="2860052" y="-116014"/>
                  <a:pt x="4235159" y="0"/>
                </a:cubicBezTo>
                <a:cubicBezTo>
                  <a:pt x="4550229" y="4066"/>
                  <a:pt x="4796310" y="286709"/>
                  <a:pt x="4802155" y="566996"/>
                </a:cubicBezTo>
                <a:cubicBezTo>
                  <a:pt x="4648648" y="1223162"/>
                  <a:pt x="4923401" y="2445891"/>
                  <a:pt x="4802155" y="2834914"/>
                </a:cubicBezTo>
                <a:cubicBezTo>
                  <a:pt x="4830847" y="3154911"/>
                  <a:pt x="4569885" y="3370403"/>
                  <a:pt x="4235159" y="3401910"/>
                </a:cubicBezTo>
                <a:cubicBezTo>
                  <a:pt x="2534141" y="3359684"/>
                  <a:pt x="1083280" y="3308424"/>
                  <a:pt x="566996" y="3401910"/>
                </a:cubicBezTo>
                <a:cubicBezTo>
                  <a:pt x="274558" y="3399368"/>
                  <a:pt x="11492" y="3153093"/>
                  <a:pt x="0" y="2834914"/>
                </a:cubicBezTo>
                <a:cubicBezTo>
                  <a:pt x="103478" y="1983736"/>
                  <a:pt x="131025" y="934860"/>
                  <a:pt x="0" y="566996"/>
                </a:cubicBezTo>
                <a:close/>
              </a:path>
              <a:path w="4802155" h="3401910" stroke="0" extrusionOk="0">
                <a:moveTo>
                  <a:pt x="0" y="566996"/>
                </a:moveTo>
                <a:cubicBezTo>
                  <a:pt x="2198" y="244447"/>
                  <a:pt x="230450" y="-12615"/>
                  <a:pt x="566996" y="0"/>
                </a:cubicBezTo>
                <a:cubicBezTo>
                  <a:pt x="1027186" y="122108"/>
                  <a:pt x="3256870" y="-106165"/>
                  <a:pt x="4235159" y="0"/>
                </a:cubicBezTo>
                <a:cubicBezTo>
                  <a:pt x="4530068" y="-3357"/>
                  <a:pt x="4835027" y="292778"/>
                  <a:pt x="4802155" y="566996"/>
                </a:cubicBezTo>
                <a:cubicBezTo>
                  <a:pt x="4921970" y="1274802"/>
                  <a:pt x="4674143" y="2511073"/>
                  <a:pt x="4802155" y="2834914"/>
                </a:cubicBezTo>
                <a:cubicBezTo>
                  <a:pt x="4833561" y="3164781"/>
                  <a:pt x="4510083" y="3370827"/>
                  <a:pt x="4235159" y="3401910"/>
                </a:cubicBezTo>
                <a:cubicBezTo>
                  <a:pt x="2913385" y="3424084"/>
                  <a:pt x="1012076" y="3364827"/>
                  <a:pt x="566996" y="3401910"/>
                </a:cubicBezTo>
                <a:cubicBezTo>
                  <a:pt x="197075" y="3398901"/>
                  <a:pt x="-1333" y="3086937"/>
                  <a:pt x="0" y="2834914"/>
                </a:cubicBezTo>
                <a:cubicBezTo>
                  <a:pt x="33771" y="2365628"/>
                  <a:pt x="60233" y="1046630"/>
                  <a:pt x="0" y="566996"/>
                </a:cubicBezTo>
                <a:close/>
              </a:path>
            </a:pathLst>
          </a:custGeom>
          <a:solidFill>
            <a:schemeClr val="accent1">
              <a:lumMod val="20000"/>
              <a:lumOff val="80000"/>
            </a:schemeClr>
          </a:solidFill>
          <a:ln>
            <a:extLst>
              <a:ext uri="{C807C97D-BFC1-408E-A445-0C87EB9F89A2}">
                <ask:lineSketchStyleProps xmlns:ask="http://schemas.microsoft.com/office/drawing/2018/sketchyshapes" sd="3774817286">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67"/>
              <a:t>C</a:t>
            </a:r>
          </a:p>
        </p:txBody>
      </p:sp>
      <p:sp>
        <p:nvSpPr>
          <p:cNvPr id="14" name="Rectangle: Rounded Corners 13">
            <a:extLst>
              <a:ext uri="{FF2B5EF4-FFF2-40B4-BE49-F238E27FC236}">
                <a16:creationId xmlns:a16="http://schemas.microsoft.com/office/drawing/2014/main" id="{355B9648-807E-214F-18C7-5343DED72A4E}"/>
              </a:ext>
            </a:extLst>
          </p:cNvPr>
          <p:cNvSpPr/>
          <p:nvPr/>
        </p:nvSpPr>
        <p:spPr>
          <a:xfrm>
            <a:off x="11085683" y="1400880"/>
            <a:ext cx="4802155" cy="3329192"/>
          </a:xfrm>
          <a:custGeom>
            <a:avLst/>
            <a:gdLst>
              <a:gd name="connsiteX0" fmla="*/ 0 w 4802155"/>
              <a:gd name="connsiteY0" fmla="*/ 554876 h 3329192"/>
              <a:gd name="connsiteX1" fmla="*/ 554876 w 4802155"/>
              <a:gd name="connsiteY1" fmla="*/ 0 h 3329192"/>
              <a:gd name="connsiteX2" fmla="*/ 4247279 w 4802155"/>
              <a:gd name="connsiteY2" fmla="*/ 0 h 3329192"/>
              <a:gd name="connsiteX3" fmla="*/ 4802155 w 4802155"/>
              <a:gd name="connsiteY3" fmla="*/ 554876 h 3329192"/>
              <a:gd name="connsiteX4" fmla="*/ 4802155 w 4802155"/>
              <a:gd name="connsiteY4" fmla="*/ 2774316 h 3329192"/>
              <a:gd name="connsiteX5" fmla="*/ 4247279 w 4802155"/>
              <a:gd name="connsiteY5" fmla="*/ 3329192 h 3329192"/>
              <a:gd name="connsiteX6" fmla="*/ 554876 w 4802155"/>
              <a:gd name="connsiteY6" fmla="*/ 3329192 h 3329192"/>
              <a:gd name="connsiteX7" fmla="*/ 0 w 4802155"/>
              <a:gd name="connsiteY7" fmla="*/ 2774316 h 3329192"/>
              <a:gd name="connsiteX8" fmla="*/ 0 w 4802155"/>
              <a:gd name="connsiteY8" fmla="*/ 554876 h 332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2155" h="3329192" fill="none" extrusionOk="0">
                <a:moveTo>
                  <a:pt x="0" y="554876"/>
                </a:moveTo>
                <a:cubicBezTo>
                  <a:pt x="37269" y="230826"/>
                  <a:pt x="267790" y="35850"/>
                  <a:pt x="554876" y="0"/>
                </a:cubicBezTo>
                <a:cubicBezTo>
                  <a:pt x="1094261" y="46331"/>
                  <a:pt x="3460833" y="-116014"/>
                  <a:pt x="4247279" y="0"/>
                </a:cubicBezTo>
                <a:cubicBezTo>
                  <a:pt x="4558767" y="10631"/>
                  <a:pt x="4800215" y="259329"/>
                  <a:pt x="4802155" y="554876"/>
                </a:cubicBezTo>
                <a:cubicBezTo>
                  <a:pt x="4648648" y="1652254"/>
                  <a:pt x="4923401" y="2172745"/>
                  <a:pt x="4802155" y="2774316"/>
                </a:cubicBezTo>
                <a:cubicBezTo>
                  <a:pt x="4835424" y="3088714"/>
                  <a:pt x="4567415" y="3309213"/>
                  <a:pt x="4247279" y="3329192"/>
                </a:cubicBezTo>
                <a:cubicBezTo>
                  <a:pt x="3524246" y="3286966"/>
                  <a:pt x="1455825" y="3235706"/>
                  <a:pt x="554876" y="3329192"/>
                </a:cubicBezTo>
                <a:cubicBezTo>
                  <a:pt x="306610" y="3322049"/>
                  <a:pt x="6144" y="3083458"/>
                  <a:pt x="0" y="2774316"/>
                </a:cubicBezTo>
                <a:cubicBezTo>
                  <a:pt x="103478" y="2416796"/>
                  <a:pt x="131025" y="781966"/>
                  <a:pt x="0" y="554876"/>
                </a:cubicBezTo>
                <a:close/>
              </a:path>
              <a:path w="4802155" h="3329192" stroke="0" extrusionOk="0">
                <a:moveTo>
                  <a:pt x="0" y="554876"/>
                </a:moveTo>
                <a:cubicBezTo>
                  <a:pt x="5513" y="224834"/>
                  <a:pt x="205647" y="-23059"/>
                  <a:pt x="554876" y="0"/>
                </a:cubicBezTo>
                <a:cubicBezTo>
                  <a:pt x="958387" y="122108"/>
                  <a:pt x="2868659" y="-106165"/>
                  <a:pt x="4247279" y="0"/>
                </a:cubicBezTo>
                <a:cubicBezTo>
                  <a:pt x="4543336" y="-1913"/>
                  <a:pt x="4821315" y="271115"/>
                  <a:pt x="4802155" y="554876"/>
                </a:cubicBezTo>
                <a:cubicBezTo>
                  <a:pt x="4921970" y="1325513"/>
                  <a:pt x="4674143" y="2386194"/>
                  <a:pt x="4802155" y="2774316"/>
                </a:cubicBezTo>
                <a:cubicBezTo>
                  <a:pt x="4841317" y="3101620"/>
                  <a:pt x="4537755" y="3316201"/>
                  <a:pt x="4247279" y="3329192"/>
                </a:cubicBezTo>
                <a:cubicBezTo>
                  <a:pt x="3540825" y="3351366"/>
                  <a:pt x="1410724" y="3292109"/>
                  <a:pt x="554876" y="3329192"/>
                </a:cubicBezTo>
                <a:cubicBezTo>
                  <a:pt x="195035" y="3326363"/>
                  <a:pt x="-211" y="3071092"/>
                  <a:pt x="0" y="2774316"/>
                </a:cubicBezTo>
                <a:cubicBezTo>
                  <a:pt x="33771" y="2032295"/>
                  <a:pt x="60233" y="1015939"/>
                  <a:pt x="0" y="554876"/>
                </a:cubicBezTo>
                <a:close/>
              </a:path>
            </a:pathLst>
          </a:custGeom>
          <a:solidFill>
            <a:schemeClr val="accent1">
              <a:lumMod val="20000"/>
              <a:lumOff val="80000"/>
            </a:schemeClr>
          </a:solidFill>
          <a:ln>
            <a:extLst>
              <a:ext uri="{C807C97D-BFC1-408E-A445-0C87EB9F89A2}">
                <ask:lineSketchStyleProps xmlns:ask="http://schemas.microsoft.com/office/drawing/2018/sketchyshapes" sd="3774817286">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Google Shape;658;ge961dd843d_0_403">
            <a:extLst>
              <a:ext uri="{FF2B5EF4-FFF2-40B4-BE49-F238E27FC236}">
                <a16:creationId xmlns:a16="http://schemas.microsoft.com/office/drawing/2014/main" id="{5FB3A5D4-62D5-769A-7349-5F1808D34798}"/>
              </a:ext>
            </a:extLst>
          </p:cNvPr>
          <p:cNvSpPr txBox="1"/>
          <p:nvPr/>
        </p:nvSpPr>
        <p:spPr>
          <a:xfrm>
            <a:off x="1136922" y="1803181"/>
            <a:ext cx="3951621" cy="2985402"/>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3F3F3F"/>
                </a:solidFill>
                <a:latin typeface="Open Sans" panose="020B0606030504020204" pitchFamily="34" charset="0"/>
                <a:sym typeface="Open Sans"/>
              </a:rPr>
              <a:t>Vulnerability overview</a:t>
            </a:r>
          </a:p>
          <a:p>
            <a:pPr algn="ctr">
              <a:buClr>
                <a:srgbClr val="000000"/>
              </a:buClr>
              <a:buSzPts val="2200"/>
            </a:pPr>
            <a:endParaRPr lang="en-US" sz="2000">
              <a:solidFill>
                <a:srgbClr val="434343"/>
              </a:solidFill>
              <a:latin typeface="Open Sans"/>
              <a:ea typeface="Open Sans"/>
              <a:cs typeface="Open Sans"/>
            </a:endParaRPr>
          </a:p>
          <a:p>
            <a:pPr algn="ctr">
              <a:buClr>
                <a:srgbClr val="000000"/>
              </a:buClr>
              <a:buSzPts val="2200"/>
            </a:pPr>
            <a:r>
              <a:rPr lang="en-US" sz="2000">
                <a:solidFill>
                  <a:srgbClr val="434343"/>
                </a:solidFill>
                <a:latin typeface="Open Sans"/>
                <a:ea typeface="Open Sans"/>
                <a:cs typeface="Open Sans"/>
              </a:rPr>
              <a:t>This is a summary of the current vulnerability landscape, including the total number of vulnerabilities, their severity distribution, and trends </a:t>
            </a:r>
            <a:br>
              <a:rPr lang="en-US" sz="2000">
                <a:solidFill>
                  <a:srgbClr val="434343"/>
                </a:solidFill>
                <a:latin typeface="Open Sans"/>
                <a:ea typeface="Open Sans"/>
                <a:cs typeface="Open Sans"/>
              </a:rPr>
            </a:br>
            <a:r>
              <a:rPr lang="en-US" sz="2000">
                <a:solidFill>
                  <a:srgbClr val="434343"/>
                </a:solidFill>
                <a:latin typeface="Open Sans"/>
                <a:ea typeface="Open Sans"/>
                <a:cs typeface="Open Sans"/>
              </a:rPr>
              <a:t>over time.</a:t>
            </a:r>
          </a:p>
          <a:p>
            <a:pPr algn="ctr">
              <a:buClr>
                <a:srgbClr val="000000"/>
              </a:buClr>
              <a:buSzPts val="2200"/>
            </a:pPr>
            <a:endParaRPr lang="en-US" sz="2000">
              <a:solidFill>
                <a:srgbClr val="434343"/>
              </a:solidFill>
              <a:latin typeface="Open Sans"/>
              <a:ea typeface="Open Sans"/>
              <a:cs typeface="Open Sans"/>
            </a:endParaRPr>
          </a:p>
        </p:txBody>
      </p:sp>
      <p:sp>
        <p:nvSpPr>
          <p:cNvPr id="31" name="Rectangle: Rounded Corners 30">
            <a:extLst>
              <a:ext uri="{FF2B5EF4-FFF2-40B4-BE49-F238E27FC236}">
                <a16:creationId xmlns:a16="http://schemas.microsoft.com/office/drawing/2014/main" id="{B8AA0699-377F-A824-94B4-1A66C59D0673}"/>
              </a:ext>
            </a:extLst>
          </p:cNvPr>
          <p:cNvSpPr/>
          <p:nvPr/>
        </p:nvSpPr>
        <p:spPr>
          <a:xfrm>
            <a:off x="3112733" y="5369176"/>
            <a:ext cx="4802155" cy="3689041"/>
          </a:xfrm>
          <a:custGeom>
            <a:avLst/>
            <a:gdLst>
              <a:gd name="connsiteX0" fmla="*/ 0 w 4802155"/>
              <a:gd name="connsiteY0" fmla="*/ 614852 h 3689041"/>
              <a:gd name="connsiteX1" fmla="*/ 614852 w 4802155"/>
              <a:gd name="connsiteY1" fmla="*/ 0 h 3689041"/>
              <a:gd name="connsiteX2" fmla="*/ 4187303 w 4802155"/>
              <a:gd name="connsiteY2" fmla="*/ 0 h 3689041"/>
              <a:gd name="connsiteX3" fmla="*/ 4802155 w 4802155"/>
              <a:gd name="connsiteY3" fmla="*/ 614852 h 3689041"/>
              <a:gd name="connsiteX4" fmla="*/ 4802155 w 4802155"/>
              <a:gd name="connsiteY4" fmla="*/ 3074189 h 3689041"/>
              <a:gd name="connsiteX5" fmla="*/ 4187303 w 4802155"/>
              <a:gd name="connsiteY5" fmla="*/ 3689041 h 3689041"/>
              <a:gd name="connsiteX6" fmla="*/ 614852 w 4802155"/>
              <a:gd name="connsiteY6" fmla="*/ 3689041 h 3689041"/>
              <a:gd name="connsiteX7" fmla="*/ 0 w 4802155"/>
              <a:gd name="connsiteY7" fmla="*/ 3074189 h 3689041"/>
              <a:gd name="connsiteX8" fmla="*/ 0 w 4802155"/>
              <a:gd name="connsiteY8" fmla="*/ 614852 h 368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2155" h="3689041" fill="none" extrusionOk="0">
                <a:moveTo>
                  <a:pt x="0" y="614852"/>
                </a:moveTo>
                <a:cubicBezTo>
                  <a:pt x="58842" y="247491"/>
                  <a:pt x="301174" y="47941"/>
                  <a:pt x="614852" y="0"/>
                </a:cubicBezTo>
                <a:cubicBezTo>
                  <a:pt x="1585614" y="46331"/>
                  <a:pt x="2612130" y="-116014"/>
                  <a:pt x="4187303" y="0"/>
                </a:cubicBezTo>
                <a:cubicBezTo>
                  <a:pt x="4535832" y="18900"/>
                  <a:pt x="4796930" y="304650"/>
                  <a:pt x="4802155" y="614852"/>
                </a:cubicBezTo>
                <a:cubicBezTo>
                  <a:pt x="4648648" y="1537229"/>
                  <a:pt x="4923401" y="2193004"/>
                  <a:pt x="4802155" y="3074189"/>
                </a:cubicBezTo>
                <a:cubicBezTo>
                  <a:pt x="4810351" y="3415720"/>
                  <a:pt x="4557625" y="3644155"/>
                  <a:pt x="4187303" y="3689041"/>
                </a:cubicBezTo>
                <a:cubicBezTo>
                  <a:pt x="3683738" y="3646815"/>
                  <a:pt x="2276881" y="3595555"/>
                  <a:pt x="614852" y="3689041"/>
                </a:cubicBezTo>
                <a:cubicBezTo>
                  <a:pt x="305855" y="3685287"/>
                  <a:pt x="6391" y="3416562"/>
                  <a:pt x="0" y="3074189"/>
                </a:cubicBezTo>
                <a:cubicBezTo>
                  <a:pt x="103478" y="2548026"/>
                  <a:pt x="131025" y="1415873"/>
                  <a:pt x="0" y="614852"/>
                </a:cubicBezTo>
                <a:close/>
              </a:path>
              <a:path w="4802155" h="3689041" stroke="0" extrusionOk="0">
                <a:moveTo>
                  <a:pt x="0" y="614852"/>
                </a:moveTo>
                <a:cubicBezTo>
                  <a:pt x="5438" y="252006"/>
                  <a:pt x="223533" y="-27893"/>
                  <a:pt x="614852" y="0"/>
                </a:cubicBezTo>
                <a:cubicBezTo>
                  <a:pt x="1608082" y="122108"/>
                  <a:pt x="2627053" y="-106165"/>
                  <a:pt x="4187303" y="0"/>
                </a:cubicBezTo>
                <a:cubicBezTo>
                  <a:pt x="4493943" y="-6063"/>
                  <a:pt x="4829636" y="307820"/>
                  <a:pt x="4802155" y="614852"/>
                </a:cubicBezTo>
                <a:cubicBezTo>
                  <a:pt x="4921970" y="1182945"/>
                  <a:pt x="4674143" y="1895672"/>
                  <a:pt x="4802155" y="3074189"/>
                </a:cubicBezTo>
                <a:cubicBezTo>
                  <a:pt x="4821389" y="3424004"/>
                  <a:pt x="4514510" y="3678984"/>
                  <a:pt x="4187303" y="3689041"/>
                </a:cubicBezTo>
                <a:cubicBezTo>
                  <a:pt x="2482718" y="3711215"/>
                  <a:pt x="1639083" y="3651958"/>
                  <a:pt x="614852" y="3689041"/>
                </a:cubicBezTo>
                <a:cubicBezTo>
                  <a:pt x="213729" y="3685779"/>
                  <a:pt x="-846" y="3374959"/>
                  <a:pt x="0" y="3074189"/>
                </a:cubicBezTo>
                <a:cubicBezTo>
                  <a:pt x="33771" y="1965916"/>
                  <a:pt x="60233" y="1613682"/>
                  <a:pt x="0" y="614852"/>
                </a:cubicBezTo>
                <a:close/>
              </a:path>
            </a:pathLst>
          </a:custGeom>
          <a:solidFill>
            <a:schemeClr val="accent1">
              <a:lumMod val="20000"/>
              <a:lumOff val="80000"/>
            </a:schemeClr>
          </a:solidFill>
          <a:ln>
            <a:extLst>
              <a:ext uri="{C807C97D-BFC1-408E-A445-0C87EB9F89A2}">
                <ask:lineSketchStyleProps xmlns:ask="http://schemas.microsoft.com/office/drawing/2018/sketchyshapes" sd="3774817286">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67"/>
              <a:t>C</a:t>
            </a:r>
          </a:p>
        </p:txBody>
      </p:sp>
      <p:sp>
        <p:nvSpPr>
          <p:cNvPr id="32" name="Rectangle: Rounded Corners 31">
            <a:extLst>
              <a:ext uri="{FF2B5EF4-FFF2-40B4-BE49-F238E27FC236}">
                <a16:creationId xmlns:a16="http://schemas.microsoft.com/office/drawing/2014/main" id="{6861B652-8EF0-50D3-C977-B0EA98354A8E}"/>
              </a:ext>
            </a:extLst>
          </p:cNvPr>
          <p:cNvSpPr/>
          <p:nvPr/>
        </p:nvSpPr>
        <p:spPr>
          <a:xfrm>
            <a:off x="5946948" y="1446346"/>
            <a:ext cx="4802155" cy="3283726"/>
          </a:xfrm>
          <a:custGeom>
            <a:avLst/>
            <a:gdLst>
              <a:gd name="connsiteX0" fmla="*/ 0 w 4802155"/>
              <a:gd name="connsiteY0" fmla="*/ 547299 h 3283726"/>
              <a:gd name="connsiteX1" fmla="*/ 547299 w 4802155"/>
              <a:gd name="connsiteY1" fmla="*/ 0 h 3283726"/>
              <a:gd name="connsiteX2" fmla="*/ 4254856 w 4802155"/>
              <a:gd name="connsiteY2" fmla="*/ 0 h 3283726"/>
              <a:gd name="connsiteX3" fmla="*/ 4802155 w 4802155"/>
              <a:gd name="connsiteY3" fmla="*/ 547299 h 3283726"/>
              <a:gd name="connsiteX4" fmla="*/ 4802155 w 4802155"/>
              <a:gd name="connsiteY4" fmla="*/ 2736427 h 3283726"/>
              <a:gd name="connsiteX5" fmla="*/ 4254856 w 4802155"/>
              <a:gd name="connsiteY5" fmla="*/ 3283726 h 3283726"/>
              <a:gd name="connsiteX6" fmla="*/ 547299 w 4802155"/>
              <a:gd name="connsiteY6" fmla="*/ 3283726 h 3283726"/>
              <a:gd name="connsiteX7" fmla="*/ 0 w 4802155"/>
              <a:gd name="connsiteY7" fmla="*/ 2736427 h 3283726"/>
              <a:gd name="connsiteX8" fmla="*/ 0 w 4802155"/>
              <a:gd name="connsiteY8" fmla="*/ 547299 h 328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2155" h="3283726" fill="none" extrusionOk="0">
                <a:moveTo>
                  <a:pt x="0" y="547299"/>
                </a:moveTo>
                <a:cubicBezTo>
                  <a:pt x="25319" y="233077"/>
                  <a:pt x="256171" y="20618"/>
                  <a:pt x="547299" y="0"/>
                </a:cubicBezTo>
                <a:cubicBezTo>
                  <a:pt x="2039298" y="46331"/>
                  <a:pt x="2781791" y="-116014"/>
                  <a:pt x="4254856" y="0"/>
                </a:cubicBezTo>
                <a:cubicBezTo>
                  <a:pt x="4577215" y="42403"/>
                  <a:pt x="4795507" y="282406"/>
                  <a:pt x="4802155" y="547299"/>
                </a:cubicBezTo>
                <a:cubicBezTo>
                  <a:pt x="4648648" y="956366"/>
                  <a:pt x="4923401" y="2133305"/>
                  <a:pt x="4802155" y="2736427"/>
                </a:cubicBezTo>
                <a:cubicBezTo>
                  <a:pt x="4823309" y="3043746"/>
                  <a:pt x="4565842" y="3270996"/>
                  <a:pt x="4254856" y="3283726"/>
                </a:cubicBezTo>
                <a:cubicBezTo>
                  <a:pt x="2858042" y="3241500"/>
                  <a:pt x="1183482" y="3190240"/>
                  <a:pt x="547299" y="3283726"/>
                </a:cubicBezTo>
                <a:cubicBezTo>
                  <a:pt x="288857" y="3278346"/>
                  <a:pt x="34163" y="3053663"/>
                  <a:pt x="0" y="2736427"/>
                </a:cubicBezTo>
                <a:cubicBezTo>
                  <a:pt x="103478" y="1769114"/>
                  <a:pt x="131025" y="951979"/>
                  <a:pt x="0" y="547299"/>
                </a:cubicBezTo>
                <a:close/>
              </a:path>
              <a:path w="4802155" h="3283726" stroke="0" extrusionOk="0">
                <a:moveTo>
                  <a:pt x="0" y="547299"/>
                </a:moveTo>
                <a:cubicBezTo>
                  <a:pt x="863" y="241342"/>
                  <a:pt x="197797" y="-25462"/>
                  <a:pt x="547299" y="0"/>
                </a:cubicBezTo>
                <a:cubicBezTo>
                  <a:pt x="1986362" y="122108"/>
                  <a:pt x="3054357" y="-106165"/>
                  <a:pt x="4254856" y="0"/>
                </a:cubicBezTo>
                <a:cubicBezTo>
                  <a:pt x="4527166" y="-5515"/>
                  <a:pt x="4835045" y="283980"/>
                  <a:pt x="4802155" y="547299"/>
                </a:cubicBezTo>
                <a:cubicBezTo>
                  <a:pt x="4921970" y="1410738"/>
                  <a:pt x="4674143" y="1691264"/>
                  <a:pt x="4802155" y="2736427"/>
                </a:cubicBezTo>
                <a:cubicBezTo>
                  <a:pt x="4828600" y="3052774"/>
                  <a:pt x="4534685" y="3265480"/>
                  <a:pt x="4254856" y="3283726"/>
                </a:cubicBezTo>
                <a:cubicBezTo>
                  <a:pt x="2938945" y="3305900"/>
                  <a:pt x="1857787" y="3246643"/>
                  <a:pt x="547299" y="3283726"/>
                </a:cubicBezTo>
                <a:cubicBezTo>
                  <a:pt x="198421" y="3281256"/>
                  <a:pt x="-1148" y="2986053"/>
                  <a:pt x="0" y="2736427"/>
                </a:cubicBezTo>
                <a:cubicBezTo>
                  <a:pt x="33771" y="2188725"/>
                  <a:pt x="60233" y="1251659"/>
                  <a:pt x="0" y="547299"/>
                </a:cubicBezTo>
                <a:close/>
              </a:path>
            </a:pathLst>
          </a:custGeom>
          <a:solidFill>
            <a:schemeClr val="accent1">
              <a:lumMod val="20000"/>
              <a:lumOff val="80000"/>
            </a:schemeClr>
          </a:solidFill>
          <a:ln>
            <a:extLst>
              <a:ext uri="{C807C97D-BFC1-408E-A445-0C87EB9F89A2}">
                <ask:lineSketchStyleProps xmlns:ask="http://schemas.microsoft.com/office/drawing/2018/sketchyshapes" sd="3774817286">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67"/>
              <a:t>C</a:t>
            </a:r>
          </a:p>
        </p:txBody>
      </p:sp>
      <p:sp>
        <p:nvSpPr>
          <p:cNvPr id="34" name="Google Shape;658;ge961dd843d_0_403">
            <a:extLst>
              <a:ext uri="{FF2B5EF4-FFF2-40B4-BE49-F238E27FC236}">
                <a16:creationId xmlns:a16="http://schemas.microsoft.com/office/drawing/2014/main" id="{58AC5D51-4AD1-FED5-1FC4-5521F7DD3CFA}"/>
              </a:ext>
            </a:extLst>
          </p:cNvPr>
          <p:cNvSpPr txBox="1"/>
          <p:nvPr/>
        </p:nvSpPr>
        <p:spPr>
          <a:xfrm>
            <a:off x="6390920" y="1724051"/>
            <a:ext cx="3951621" cy="3293179"/>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3F3F3F"/>
                </a:solidFill>
                <a:latin typeface="Open Sans" panose="020B0606030504020204" pitchFamily="34" charset="0"/>
                <a:sym typeface="Open Sans"/>
              </a:rPr>
              <a:t>CVSS score</a:t>
            </a:r>
          </a:p>
          <a:p>
            <a:pPr algn="ctr">
              <a:buSzPts val="2200"/>
            </a:pPr>
            <a:endParaRPr lang="en-US" sz="2000">
              <a:solidFill>
                <a:srgbClr val="434343"/>
              </a:solidFill>
              <a:latin typeface="Open Sans"/>
              <a:ea typeface="Open Sans"/>
              <a:cs typeface="Open Sans"/>
            </a:endParaRPr>
          </a:p>
          <a:p>
            <a:pPr algn="ctr">
              <a:buSzPts val="2200"/>
            </a:pPr>
            <a:r>
              <a:rPr lang="en-US" sz="2000">
                <a:solidFill>
                  <a:srgbClr val="434343"/>
                </a:solidFill>
                <a:latin typeface="Open Sans"/>
                <a:ea typeface="Open Sans"/>
                <a:cs typeface="Open Sans"/>
              </a:rPr>
              <a:t>These relate detailed information on the varying levels of severity for identified vulnerabilities, and those of the highest priority that require immediate attention should </a:t>
            </a:r>
            <a:br>
              <a:rPr lang="en-US" sz="2000">
                <a:solidFill>
                  <a:srgbClr val="434343"/>
                </a:solidFill>
                <a:latin typeface="Open Sans"/>
                <a:ea typeface="Open Sans"/>
                <a:cs typeface="Open Sans"/>
              </a:rPr>
            </a:br>
            <a:r>
              <a:rPr lang="en-US" sz="2000">
                <a:solidFill>
                  <a:srgbClr val="434343"/>
                </a:solidFill>
                <a:latin typeface="Open Sans"/>
                <a:ea typeface="Open Sans"/>
                <a:cs typeface="Open Sans"/>
              </a:rPr>
              <a:t>be highlighted.</a:t>
            </a:r>
          </a:p>
          <a:p>
            <a:pPr algn="ctr">
              <a:buSzPts val="2200"/>
            </a:pPr>
            <a:endParaRPr lang="en-US" sz="2000">
              <a:solidFill>
                <a:srgbClr val="434343"/>
              </a:solidFill>
              <a:latin typeface="Open Sans"/>
              <a:ea typeface="Open Sans"/>
              <a:cs typeface="Open Sans"/>
            </a:endParaRPr>
          </a:p>
        </p:txBody>
      </p:sp>
      <p:sp>
        <p:nvSpPr>
          <p:cNvPr id="36" name="Google Shape;658;ge961dd843d_0_403">
            <a:extLst>
              <a:ext uri="{FF2B5EF4-FFF2-40B4-BE49-F238E27FC236}">
                <a16:creationId xmlns:a16="http://schemas.microsoft.com/office/drawing/2014/main" id="{F988BDDC-D38F-59E6-9726-55778E42E6FA}"/>
              </a:ext>
            </a:extLst>
          </p:cNvPr>
          <p:cNvSpPr txBox="1"/>
          <p:nvPr/>
        </p:nvSpPr>
        <p:spPr>
          <a:xfrm>
            <a:off x="11419034" y="1723423"/>
            <a:ext cx="4135452" cy="2893069"/>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3F3F3F"/>
                </a:solidFill>
                <a:latin typeface="Open Sans" panose="020B0606030504020204" pitchFamily="34" charset="0"/>
                <a:sym typeface="Open Sans"/>
              </a:rPr>
              <a:t>Remediation progress</a:t>
            </a:r>
          </a:p>
          <a:p>
            <a:pPr algn="ctr">
              <a:buSzPts val="2200"/>
            </a:pPr>
            <a:endParaRPr lang="en-US" sz="2200">
              <a:solidFill>
                <a:srgbClr val="434343"/>
              </a:solidFill>
              <a:latin typeface="Open Sans"/>
              <a:ea typeface="Open Sans"/>
              <a:cs typeface="Open Sans"/>
            </a:endParaRPr>
          </a:p>
          <a:p>
            <a:pPr algn="ctr">
              <a:buSzPts val="2200"/>
            </a:pPr>
            <a:r>
              <a:rPr lang="en-US" sz="2200">
                <a:solidFill>
                  <a:srgbClr val="434343"/>
                </a:solidFill>
                <a:latin typeface="Open Sans"/>
                <a:ea typeface="Open Sans"/>
                <a:cs typeface="Open Sans"/>
              </a:rPr>
              <a:t>This is an update on the status of remediation efforts, including the number of vulnerabilities addressed and those still pending.</a:t>
            </a:r>
          </a:p>
          <a:p>
            <a:pPr algn="ctr">
              <a:buSzPts val="2200"/>
            </a:pPr>
            <a:endParaRPr lang="en-US" sz="2200">
              <a:solidFill>
                <a:srgbClr val="434343"/>
              </a:solidFill>
              <a:latin typeface="Open Sans"/>
              <a:ea typeface="Open Sans"/>
              <a:cs typeface="Open Sans"/>
            </a:endParaRPr>
          </a:p>
        </p:txBody>
      </p:sp>
      <p:sp>
        <p:nvSpPr>
          <p:cNvPr id="40" name="Google Shape;658;ge961dd843d_0_403">
            <a:extLst>
              <a:ext uri="{FF2B5EF4-FFF2-40B4-BE49-F238E27FC236}">
                <a16:creationId xmlns:a16="http://schemas.microsoft.com/office/drawing/2014/main" id="{4C066851-3084-7BB7-861C-8400838FE046}"/>
              </a:ext>
            </a:extLst>
          </p:cNvPr>
          <p:cNvSpPr txBox="1"/>
          <p:nvPr/>
        </p:nvSpPr>
        <p:spPr>
          <a:xfrm>
            <a:off x="3537999" y="5597917"/>
            <a:ext cx="3951621" cy="3016180"/>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3F3F3F"/>
                </a:solidFill>
                <a:latin typeface="Open Sans" panose="020B0606030504020204" pitchFamily="34" charset="0"/>
              </a:rPr>
              <a:t>Risk metric</a:t>
            </a:r>
          </a:p>
          <a:p>
            <a:pPr algn="ctr">
              <a:buSzPts val="2200"/>
            </a:pPr>
            <a:endParaRPr lang="en-US" sz="2200">
              <a:solidFill>
                <a:srgbClr val="434343"/>
              </a:solidFill>
              <a:latin typeface="Open Sans"/>
              <a:ea typeface="Open Sans"/>
              <a:cs typeface="Open Sans"/>
            </a:endParaRPr>
          </a:p>
          <a:p>
            <a:pPr algn="ctr">
              <a:buSzPts val="2200"/>
            </a:pPr>
            <a:r>
              <a:rPr lang="en-US" sz="2000">
                <a:solidFill>
                  <a:srgbClr val="434343"/>
                </a:solidFill>
                <a:latin typeface="Open Sans"/>
                <a:ea typeface="Open Sans"/>
                <a:cs typeface="Open Sans"/>
              </a:rPr>
              <a:t>The report should include metrics by which to measure vulnerability management activities that have contributed to reducing the organization’s overall cybersecurity risk.</a:t>
            </a:r>
          </a:p>
          <a:p>
            <a:pPr algn="ctr">
              <a:buSzPts val="2200"/>
            </a:pPr>
            <a:endParaRPr lang="en-US" sz="2000">
              <a:solidFill>
                <a:srgbClr val="434343"/>
              </a:solidFill>
              <a:latin typeface="Open Sans"/>
              <a:ea typeface="Open Sans"/>
              <a:cs typeface="Open Sans"/>
            </a:endParaRPr>
          </a:p>
        </p:txBody>
      </p:sp>
      <p:sp>
        <p:nvSpPr>
          <p:cNvPr id="43" name="Rectangle: Rounded Corners 42">
            <a:extLst>
              <a:ext uri="{FF2B5EF4-FFF2-40B4-BE49-F238E27FC236}">
                <a16:creationId xmlns:a16="http://schemas.microsoft.com/office/drawing/2014/main" id="{8CF3C1C7-BD0B-7947-62C4-1A72AD3BC1BB}"/>
              </a:ext>
            </a:extLst>
          </p:cNvPr>
          <p:cNvSpPr/>
          <p:nvPr/>
        </p:nvSpPr>
        <p:spPr>
          <a:xfrm>
            <a:off x="8684605" y="5439274"/>
            <a:ext cx="4802155" cy="3689041"/>
          </a:xfrm>
          <a:custGeom>
            <a:avLst/>
            <a:gdLst>
              <a:gd name="connsiteX0" fmla="*/ 0 w 4802155"/>
              <a:gd name="connsiteY0" fmla="*/ 614852 h 3689041"/>
              <a:gd name="connsiteX1" fmla="*/ 614852 w 4802155"/>
              <a:gd name="connsiteY1" fmla="*/ 0 h 3689041"/>
              <a:gd name="connsiteX2" fmla="*/ 4187303 w 4802155"/>
              <a:gd name="connsiteY2" fmla="*/ 0 h 3689041"/>
              <a:gd name="connsiteX3" fmla="*/ 4802155 w 4802155"/>
              <a:gd name="connsiteY3" fmla="*/ 614852 h 3689041"/>
              <a:gd name="connsiteX4" fmla="*/ 4802155 w 4802155"/>
              <a:gd name="connsiteY4" fmla="*/ 3074189 h 3689041"/>
              <a:gd name="connsiteX5" fmla="*/ 4187303 w 4802155"/>
              <a:gd name="connsiteY5" fmla="*/ 3689041 h 3689041"/>
              <a:gd name="connsiteX6" fmla="*/ 614852 w 4802155"/>
              <a:gd name="connsiteY6" fmla="*/ 3689041 h 3689041"/>
              <a:gd name="connsiteX7" fmla="*/ 0 w 4802155"/>
              <a:gd name="connsiteY7" fmla="*/ 3074189 h 3689041"/>
              <a:gd name="connsiteX8" fmla="*/ 0 w 4802155"/>
              <a:gd name="connsiteY8" fmla="*/ 614852 h 368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2155" h="3689041" fill="none" extrusionOk="0">
                <a:moveTo>
                  <a:pt x="0" y="614852"/>
                </a:moveTo>
                <a:cubicBezTo>
                  <a:pt x="58842" y="247491"/>
                  <a:pt x="301174" y="47941"/>
                  <a:pt x="614852" y="0"/>
                </a:cubicBezTo>
                <a:cubicBezTo>
                  <a:pt x="1585614" y="46331"/>
                  <a:pt x="2612130" y="-116014"/>
                  <a:pt x="4187303" y="0"/>
                </a:cubicBezTo>
                <a:cubicBezTo>
                  <a:pt x="4535832" y="18900"/>
                  <a:pt x="4796930" y="304650"/>
                  <a:pt x="4802155" y="614852"/>
                </a:cubicBezTo>
                <a:cubicBezTo>
                  <a:pt x="4648648" y="1537229"/>
                  <a:pt x="4923401" y="2193004"/>
                  <a:pt x="4802155" y="3074189"/>
                </a:cubicBezTo>
                <a:cubicBezTo>
                  <a:pt x="4810351" y="3415720"/>
                  <a:pt x="4557625" y="3644155"/>
                  <a:pt x="4187303" y="3689041"/>
                </a:cubicBezTo>
                <a:cubicBezTo>
                  <a:pt x="3683738" y="3646815"/>
                  <a:pt x="2276881" y="3595555"/>
                  <a:pt x="614852" y="3689041"/>
                </a:cubicBezTo>
                <a:cubicBezTo>
                  <a:pt x="305855" y="3685287"/>
                  <a:pt x="6391" y="3416562"/>
                  <a:pt x="0" y="3074189"/>
                </a:cubicBezTo>
                <a:cubicBezTo>
                  <a:pt x="103478" y="2548026"/>
                  <a:pt x="131025" y="1415873"/>
                  <a:pt x="0" y="614852"/>
                </a:cubicBezTo>
                <a:close/>
              </a:path>
              <a:path w="4802155" h="3689041" stroke="0" extrusionOk="0">
                <a:moveTo>
                  <a:pt x="0" y="614852"/>
                </a:moveTo>
                <a:cubicBezTo>
                  <a:pt x="5438" y="252006"/>
                  <a:pt x="223533" y="-27893"/>
                  <a:pt x="614852" y="0"/>
                </a:cubicBezTo>
                <a:cubicBezTo>
                  <a:pt x="1608082" y="122108"/>
                  <a:pt x="2627053" y="-106165"/>
                  <a:pt x="4187303" y="0"/>
                </a:cubicBezTo>
                <a:cubicBezTo>
                  <a:pt x="4493943" y="-6063"/>
                  <a:pt x="4829636" y="307820"/>
                  <a:pt x="4802155" y="614852"/>
                </a:cubicBezTo>
                <a:cubicBezTo>
                  <a:pt x="4921970" y="1182945"/>
                  <a:pt x="4674143" y="1895672"/>
                  <a:pt x="4802155" y="3074189"/>
                </a:cubicBezTo>
                <a:cubicBezTo>
                  <a:pt x="4821389" y="3424004"/>
                  <a:pt x="4514510" y="3678984"/>
                  <a:pt x="4187303" y="3689041"/>
                </a:cubicBezTo>
                <a:cubicBezTo>
                  <a:pt x="2482718" y="3711215"/>
                  <a:pt x="1639083" y="3651958"/>
                  <a:pt x="614852" y="3689041"/>
                </a:cubicBezTo>
                <a:cubicBezTo>
                  <a:pt x="213729" y="3685779"/>
                  <a:pt x="-846" y="3374959"/>
                  <a:pt x="0" y="3074189"/>
                </a:cubicBezTo>
                <a:cubicBezTo>
                  <a:pt x="33771" y="1965916"/>
                  <a:pt x="60233" y="1613682"/>
                  <a:pt x="0" y="614852"/>
                </a:cubicBezTo>
                <a:close/>
              </a:path>
            </a:pathLst>
          </a:custGeom>
          <a:solidFill>
            <a:schemeClr val="accent1">
              <a:lumMod val="20000"/>
              <a:lumOff val="80000"/>
            </a:schemeClr>
          </a:solidFill>
          <a:ln>
            <a:extLst>
              <a:ext uri="{C807C97D-BFC1-408E-A445-0C87EB9F89A2}">
                <ask:lineSketchStyleProps xmlns:ask="http://schemas.microsoft.com/office/drawing/2018/sketchyshapes" sd="3774817286">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67"/>
              <a:t>C</a:t>
            </a:r>
          </a:p>
        </p:txBody>
      </p:sp>
      <p:sp>
        <p:nvSpPr>
          <p:cNvPr id="45" name="Google Shape;658;ge961dd843d_0_403">
            <a:extLst>
              <a:ext uri="{FF2B5EF4-FFF2-40B4-BE49-F238E27FC236}">
                <a16:creationId xmlns:a16="http://schemas.microsoft.com/office/drawing/2014/main" id="{96C8A697-8266-2A88-4BC0-64632B975543}"/>
              </a:ext>
            </a:extLst>
          </p:cNvPr>
          <p:cNvSpPr txBox="1"/>
          <p:nvPr/>
        </p:nvSpPr>
        <p:spPr>
          <a:xfrm>
            <a:off x="9191646" y="5597130"/>
            <a:ext cx="3951621" cy="2708403"/>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434343"/>
                </a:solidFill>
                <a:latin typeface="Open Sans"/>
                <a:ea typeface="Open Sans"/>
                <a:cs typeface="Open Sans"/>
              </a:rPr>
              <a:t>Recommendation</a:t>
            </a:r>
          </a:p>
          <a:p>
            <a:pPr algn="ctr">
              <a:buSzPts val="2200"/>
            </a:pPr>
            <a:endParaRPr lang="en-US" sz="2200" b="1">
              <a:solidFill>
                <a:srgbClr val="434343"/>
              </a:solidFill>
              <a:latin typeface="Open Sans"/>
              <a:ea typeface="Open Sans"/>
              <a:cs typeface="Open Sans"/>
            </a:endParaRPr>
          </a:p>
          <a:p>
            <a:pPr algn="ctr">
              <a:buSzPts val="2200"/>
            </a:pPr>
            <a:r>
              <a:rPr lang="en-US" sz="2000">
                <a:solidFill>
                  <a:srgbClr val="434343"/>
                </a:solidFill>
                <a:latin typeface="Open Sans"/>
                <a:ea typeface="Open Sans"/>
                <a:cs typeface="Open Sans"/>
              </a:rPr>
              <a:t>Clear recommendations on the prioritization and allocation of resources for vulnerability remediation efforts should also be provided.</a:t>
            </a:r>
          </a:p>
          <a:p>
            <a:pPr algn="ctr">
              <a:buSzPts val="2200"/>
            </a:pPr>
            <a:endParaRPr lang="en-US" sz="2000">
              <a:solidFill>
                <a:srgbClr val="434343"/>
              </a:solidFill>
              <a:latin typeface="Open Sans"/>
              <a:ea typeface="Open Sans"/>
              <a:cs typeface="Open Sans"/>
            </a:endParaRPr>
          </a:p>
        </p:txBody>
      </p:sp>
      <p:sp>
        <p:nvSpPr>
          <p:cNvPr id="5" name="Brandline">
            <a:extLst>
              <a:ext uri="{FF2B5EF4-FFF2-40B4-BE49-F238E27FC236}">
                <a16:creationId xmlns:a16="http://schemas.microsoft.com/office/drawing/2014/main" id="{8C307453-4725-00D3-20AF-29B433099737}"/>
              </a:ext>
            </a:extLst>
          </p:cNvPr>
          <p:cNvSpPr/>
          <p:nvPr/>
        </p:nvSpPr>
        <p:spPr>
          <a:xfrm>
            <a:off x="5295900" y="571008"/>
            <a:ext cx="5677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68561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Security Content Automation Protocol (SCAP)</a:t>
            </a:r>
            <a:endParaRPr>
              <a:latin typeface="Open Sans"/>
              <a:ea typeface="Open Sans"/>
              <a:cs typeface="Open Sans"/>
              <a:sym typeface="Open Sans"/>
            </a:endParaRPr>
          </a:p>
        </p:txBody>
      </p:sp>
      <p:sp>
        <p:nvSpPr>
          <p:cNvPr id="3" name="TextBox 2">
            <a:extLst>
              <a:ext uri="{FF2B5EF4-FFF2-40B4-BE49-F238E27FC236}">
                <a16:creationId xmlns:a16="http://schemas.microsoft.com/office/drawing/2014/main" id="{C5504F12-99F5-1D8E-0F7F-417017833D60}"/>
              </a:ext>
            </a:extLst>
          </p:cNvPr>
          <p:cNvSpPr txBox="1"/>
          <p:nvPr/>
        </p:nvSpPr>
        <p:spPr>
          <a:xfrm>
            <a:off x="1523939" y="1233915"/>
            <a:ext cx="13208000" cy="846514"/>
          </a:xfrm>
          <a:prstGeom prst="rect">
            <a:avLst/>
          </a:prstGeom>
          <a:noFill/>
        </p:spPr>
        <p:txBody>
          <a:bodyPr wrap="square">
            <a:spAutoFit/>
          </a:bodyPr>
          <a:lstStyle/>
          <a:p>
            <a:pPr algn="ctr">
              <a:lnSpc>
                <a:spcPct val="115000"/>
              </a:lnSpc>
              <a:spcBef>
                <a:spcPct val="0"/>
              </a:spcBef>
              <a:spcAft>
                <a:spcPct val="0"/>
              </a:spcAft>
              <a:buSzPts val="2200"/>
            </a:pPr>
            <a:r>
              <a:rPr lang="en-US" sz="2200">
                <a:solidFill>
                  <a:srgbClr val="404040"/>
                </a:solidFill>
                <a:latin typeface="Open Sans" panose="020B0606030504020204" pitchFamily="34" charset="0"/>
                <a:ea typeface="Open Sans"/>
                <a:cs typeface="Open Sans"/>
              </a:rPr>
              <a:t>It is a framework that enables compatible vulnerability scanners to see whether a computer adheres to a predefined configuration baseline.</a:t>
            </a:r>
          </a:p>
        </p:txBody>
      </p:sp>
      <p:grpSp>
        <p:nvGrpSpPr>
          <p:cNvPr id="5" name="Group 4">
            <a:extLst>
              <a:ext uri="{FF2B5EF4-FFF2-40B4-BE49-F238E27FC236}">
                <a16:creationId xmlns:a16="http://schemas.microsoft.com/office/drawing/2014/main" id="{66DC7236-7EE6-6D12-D670-A766A4417207}"/>
              </a:ext>
            </a:extLst>
          </p:cNvPr>
          <p:cNvGrpSpPr/>
          <p:nvPr/>
        </p:nvGrpSpPr>
        <p:grpSpPr>
          <a:xfrm>
            <a:off x="6273500" y="2789559"/>
            <a:ext cx="3357880" cy="3564882"/>
            <a:chOff x="11170920" y="3691042"/>
            <a:chExt cx="4140393" cy="4979240"/>
          </a:xfrm>
        </p:grpSpPr>
        <p:pic>
          <p:nvPicPr>
            <p:cNvPr id="6" name="Picture 5">
              <a:extLst>
                <a:ext uri="{FF2B5EF4-FFF2-40B4-BE49-F238E27FC236}">
                  <a16:creationId xmlns:a16="http://schemas.microsoft.com/office/drawing/2014/main" id="{8EBBE7EC-A59D-9D64-4CC0-B93984E3A221}"/>
                </a:ext>
              </a:extLst>
            </p:cNvPr>
            <p:cNvPicPr>
              <a:picLocks noChangeAspect="1"/>
            </p:cNvPicPr>
            <p:nvPr/>
          </p:nvPicPr>
          <p:blipFill>
            <a:blip r:embed="rId3"/>
            <a:stretch>
              <a:fillRect/>
            </a:stretch>
          </p:blipFill>
          <p:spPr>
            <a:xfrm>
              <a:off x="11170920" y="5547360"/>
              <a:ext cx="3998154" cy="3122922"/>
            </a:xfrm>
            <a:prstGeom prst="rect">
              <a:avLst/>
            </a:prstGeom>
          </p:spPr>
        </p:pic>
        <p:pic>
          <p:nvPicPr>
            <p:cNvPr id="8" name="Picture 7">
              <a:extLst>
                <a:ext uri="{FF2B5EF4-FFF2-40B4-BE49-F238E27FC236}">
                  <a16:creationId xmlns:a16="http://schemas.microsoft.com/office/drawing/2014/main" id="{6DF27571-5E60-C23E-B090-1D6031357D09}"/>
                </a:ext>
              </a:extLst>
            </p:cNvPr>
            <p:cNvPicPr>
              <a:picLocks noChangeAspect="1"/>
            </p:cNvPicPr>
            <p:nvPr/>
          </p:nvPicPr>
          <p:blipFill>
            <a:blip r:embed="rId4"/>
            <a:stretch>
              <a:fillRect/>
            </a:stretch>
          </p:blipFill>
          <p:spPr>
            <a:xfrm rot="5400000">
              <a:off x="12786553" y="3777402"/>
              <a:ext cx="2611120" cy="2438400"/>
            </a:xfrm>
            <a:prstGeom prst="rect">
              <a:avLst/>
            </a:prstGeom>
          </p:spPr>
        </p:pic>
      </p:grpSp>
      <p:sp>
        <p:nvSpPr>
          <p:cNvPr id="10" name="TextBox 9">
            <a:extLst>
              <a:ext uri="{FF2B5EF4-FFF2-40B4-BE49-F238E27FC236}">
                <a16:creationId xmlns:a16="http://schemas.microsoft.com/office/drawing/2014/main" id="{D3B2E5BE-E122-E132-51A1-4C6A16D00D26}"/>
              </a:ext>
            </a:extLst>
          </p:cNvPr>
          <p:cNvSpPr txBox="1"/>
          <p:nvPr/>
        </p:nvSpPr>
        <p:spPr>
          <a:xfrm>
            <a:off x="2065599" y="7486828"/>
            <a:ext cx="12217401" cy="846514"/>
          </a:xfrm>
          <a:prstGeom prst="rect">
            <a:avLst/>
          </a:prstGeom>
          <a:noFill/>
        </p:spPr>
        <p:txBody>
          <a:bodyPr wrap="square">
            <a:spAutoFit/>
          </a:bodyPr>
          <a:lstStyle/>
          <a:p>
            <a:pPr algn="ctr">
              <a:lnSpc>
                <a:spcPct val="115000"/>
              </a:lnSpc>
              <a:spcBef>
                <a:spcPct val="0"/>
              </a:spcBef>
              <a:spcAft>
                <a:spcPct val="0"/>
              </a:spcAft>
              <a:buSzPts val="2200"/>
            </a:pPr>
            <a:r>
              <a:rPr lang="en-US" sz="2200">
                <a:solidFill>
                  <a:srgbClr val="404040"/>
                </a:solidFill>
                <a:latin typeface="Open Sans" panose="020B0606030504020204" pitchFamily="34" charset="0"/>
                <a:ea typeface="Open Sans"/>
                <a:cs typeface="Open Sans"/>
              </a:rPr>
              <a:t>It is a set of specifications and tools that standardize how information about software flaws, security configurations, and vulnerabilities is communicated and exchanged. </a:t>
            </a:r>
          </a:p>
        </p:txBody>
      </p:sp>
      <p:sp>
        <p:nvSpPr>
          <p:cNvPr id="9" name="Brandline">
            <a:extLst>
              <a:ext uri="{FF2B5EF4-FFF2-40B4-BE49-F238E27FC236}">
                <a16:creationId xmlns:a16="http://schemas.microsoft.com/office/drawing/2014/main" id="{DD822AAB-FA76-5CE3-213B-3DF2E59FFA7A}"/>
              </a:ext>
            </a:extLst>
          </p:cNvPr>
          <p:cNvSpPr/>
          <p:nvPr/>
        </p:nvSpPr>
        <p:spPr>
          <a:xfrm>
            <a:off x="3124200" y="816352"/>
            <a:ext cx="100072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9421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DF0-FB14-E584-3123-0D2A0B44CEE9}"/>
              </a:ext>
            </a:extLst>
          </p:cNvPr>
          <p:cNvSpPr>
            <a:spLocks noGrp="1"/>
          </p:cNvSpPr>
          <p:nvPr>
            <p:ph type="title"/>
          </p:nvPr>
        </p:nvSpPr>
        <p:spPr/>
        <p:txBody>
          <a:bodyPr/>
          <a:lstStyle/>
          <a:p>
            <a:r>
              <a:rPr lang="en-US"/>
              <a:t>Technologies That Require Hardening</a:t>
            </a:r>
          </a:p>
        </p:txBody>
      </p:sp>
      <p:sp>
        <p:nvSpPr>
          <p:cNvPr id="10" name="Brandline_LVC">
            <a:extLst>
              <a:ext uri="{FF2B5EF4-FFF2-40B4-BE49-F238E27FC236}">
                <a16:creationId xmlns:a16="http://schemas.microsoft.com/office/drawing/2014/main" id="{C085E78B-3530-7C57-83C3-3AE68B31EEF1}"/>
              </a:ext>
            </a:extLst>
          </p:cNvPr>
          <p:cNvSpPr/>
          <p:nvPr/>
        </p:nvSpPr>
        <p:spPr>
          <a:xfrm>
            <a:off x="3987800" y="816324"/>
            <a:ext cx="829476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2EB56462-4228-6584-7A41-465965968EAB}"/>
              </a:ext>
            </a:extLst>
          </p:cNvPr>
          <p:cNvGrpSpPr/>
          <p:nvPr/>
        </p:nvGrpSpPr>
        <p:grpSpPr>
          <a:xfrm>
            <a:off x="788009" y="3622025"/>
            <a:ext cx="3056100" cy="687300"/>
            <a:chOff x="557965" y="3731918"/>
            <a:chExt cx="3056100" cy="687300"/>
          </a:xfrm>
        </p:grpSpPr>
        <p:sp>
          <p:nvSpPr>
            <p:cNvPr id="17" name="Google Shape;658;ge961dd843d_0_403">
              <a:extLst>
                <a:ext uri="{FF2B5EF4-FFF2-40B4-BE49-F238E27FC236}">
                  <a16:creationId xmlns:a16="http://schemas.microsoft.com/office/drawing/2014/main" id="{3E8BA230-8651-8DFC-BF31-82233ECAB493}"/>
                </a:ext>
              </a:extLst>
            </p:cNvPr>
            <p:cNvSpPr txBox="1"/>
            <p:nvPr/>
          </p:nvSpPr>
          <p:spPr>
            <a:xfrm>
              <a:off x="975865" y="3813968"/>
              <a:ext cx="2220300" cy="57397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a:solidFill>
                    <a:srgbClr val="404040"/>
                  </a:solidFill>
                  <a:latin typeface="Open Sans" pitchFamily="2" charset="0"/>
                  <a:ea typeface="Open Sans"/>
                  <a:cs typeface="Open Sans"/>
                  <a:sym typeface="Open Sans"/>
                </a:rPr>
                <a:t>Mobile devices</a:t>
              </a:r>
              <a:endParaRPr lang="en-IN" sz="2200" i="0" u="none" strike="noStrike" cap="none">
                <a:solidFill>
                  <a:srgbClr val="404040"/>
                </a:solidFill>
                <a:latin typeface="Open Sans" pitchFamily="2" charset="0"/>
                <a:ea typeface="Open Sans"/>
                <a:cs typeface="Open Sans"/>
                <a:sym typeface="Open Sans"/>
              </a:endParaRPr>
            </a:p>
          </p:txBody>
        </p:sp>
        <p:sp>
          <p:nvSpPr>
            <p:cNvPr id="18" name="Rectangle: Rounded Corners 17">
              <a:extLst>
                <a:ext uri="{FF2B5EF4-FFF2-40B4-BE49-F238E27FC236}">
                  <a16:creationId xmlns:a16="http://schemas.microsoft.com/office/drawing/2014/main" id="{6FF1D071-98DD-A9D9-A301-6E5D27FB5F27}"/>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grpSp>
        <p:nvGrpSpPr>
          <p:cNvPr id="21" name="Group 20">
            <a:extLst>
              <a:ext uri="{FF2B5EF4-FFF2-40B4-BE49-F238E27FC236}">
                <a16:creationId xmlns:a16="http://schemas.microsoft.com/office/drawing/2014/main" id="{006F346E-1898-AC05-4179-D354D06A8A8C}"/>
              </a:ext>
            </a:extLst>
          </p:cNvPr>
          <p:cNvGrpSpPr/>
          <p:nvPr/>
        </p:nvGrpSpPr>
        <p:grpSpPr>
          <a:xfrm>
            <a:off x="4812017" y="3622025"/>
            <a:ext cx="3056100" cy="687300"/>
            <a:chOff x="557965" y="3731918"/>
            <a:chExt cx="3056100" cy="687300"/>
          </a:xfrm>
        </p:grpSpPr>
        <p:sp>
          <p:nvSpPr>
            <p:cNvPr id="22" name="Google Shape;658;ge961dd843d_0_403">
              <a:extLst>
                <a:ext uri="{FF2B5EF4-FFF2-40B4-BE49-F238E27FC236}">
                  <a16:creationId xmlns:a16="http://schemas.microsoft.com/office/drawing/2014/main" id="{10B0EAB7-2E72-D692-4F6D-47AB7A06BE50}"/>
                </a:ext>
              </a:extLst>
            </p:cNvPr>
            <p:cNvSpPr txBox="1"/>
            <p:nvPr/>
          </p:nvSpPr>
          <p:spPr>
            <a:xfrm>
              <a:off x="975865" y="3813968"/>
              <a:ext cx="2220300" cy="57397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Workstations</a:t>
              </a:r>
              <a:endParaRPr lang="en-IN" sz="2200" i="0" u="none" strike="noStrike" cap="none">
                <a:solidFill>
                  <a:srgbClr val="404040"/>
                </a:solidFill>
                <a:latin typeface="Open Sans" pitchFamily="2" charset="0"/>
                <a:ea typeface="Open Sans"/>
                <a:cs typeface="Open Sans"/>
                <a:sym typeface="Open Sans"/>
              </a:endParaRPr>
            </a:p>
          </p:txBody>
        </p:sp>
        <p:sp>
          <p:nvSpPr>
            <p:cNvPr id="24" name="Rectangle: Rounded Corners 23">
              <a:extLst>
                <a:ext uri="{FF2B5EF4-FFF2-40B4-BE49-F238E27FC236}">
                  <a16:creationId xmlns:a16="http://schemas.microsoft.com/office/drawing/2014/main" id="{45049D60-BBE5-86BA-A287-46F9BD1E802C}"/>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grpSp>
        <p:nvGrpSpPr>
          <p:cNvPr id="28" name="Group 27">
            <a:extLst>
              <a:ext uri="{FF2B5EF4-FFF2-40B4-BE49-F238E27FC236}">
                <a16:creationId xmlns:a16="http://schemas.microsoft.com/office/drawing/2014/main" id="{32ABEA5A-80AF-9832-D702-27EEEFEC4ECB}"/>
              </a:ext>
            </a:extLst>
          </p:cNvPr>
          <p:cNvGrpSpPr/>
          <p:nvPr/>
        </p:nvGrpSpPr>
        <p:grpSpPr>
          <a:xfrm>
            <a:off x="8577581" y="3684723"/>
            <a:ext cx="3056100" cy="687300"/>
            <a:chOff x="557965" y="3731918"/>
            <a:chExt cx="3056100" cy="687300"/>
          </a:xfrm>
        </p:grpSpPr>
        <p:sp>
          <p:nvSpPr>
            <p:cNvPr id="29" name="Google Shape;658;ge961dd843d_0_403">
              <a:extLst>
                <a:ext uri="{FF2B5EF4-FFF2-40B4-BE49-F238E27FC236}">
                  <a16:creationId xmlns:a16="http://schemas.microsoft.com/office/drawing/2014/main" id="{2CD5CC48-4A11-8F3B-CF01-458BB9079AE0}"/>
                </a:ext>
              </a:extLst>
            </p:cNvPr>
            <p:cNvSpPr txBox="1"/>
            <p:nvPr/>
          </p:nvSpPr>
          <p:spPr>
            <a:xfrm>
              <a:off x="975865" y="3813968"/>
              <a:ext cx="2220300" cy="57397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Switches</a:t>
              </a:r>
              <a:endParaRPr lang="en-IN" sz="2200" i="0" u="none" strike="noStrike" cap="none">
                <a:solidFill>
                  <a:srgbClr val="404040"/>
                </a:solidFill>
                <a:latin typeface="Open Sans" pitchFamily="2" charset="0"/>
                <a:ea typeface="Open Sans"/>
                <a:cs typeface="Open Sans"/>
                <a:sym typeface="Open Sans"/>
              </a:endParaRPr>
            </a:p>
          </p:txBody>
        </p:sp>
        <p:sp>
          <p:nvSpPr>
            <p:cNvPr id="30" name="Rectangle: Rounded Corners 29">
              <a:extLst>
                <a:ext uri="{FF2B5EF4-FFF2-40B4-BE49-F238E27FC236}">
                  <a16:creationId xmlns:a16="http://schemas.microsoft.com/office/drawing/2014/main" id="{743815A8-EB3A-4674-7976-3B982C352D4A}"/>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grpSp>
        <p:nvGrpSpPr>
          <p:cNvPr id="33" name="Group 32">
            <a:extLst>
              <a:ext uri="{FF2B5EF4-FFF2-40B4-BE49-F238E27FC236}">
                <a16:creationId xmlns:a16="http://schemas.microsoft.com/office/drawing/2014/main" id="{0F1DB46F-918F-7460-3C4E-77484B88000C}"/>
              </a:ext>
            </a:extLst>
          </p:cNvPr>
          <p:cNvGrpSpPr/>
          <p:nvPr/>
        </p:nvGrpSpPr>
        <p:grpSpPr>
          <a:xfrm>
            <a:off x="12439703" y="3684723"/>
            <a:ext cx="3056100" cy="687300"/>
            <a:chOff x="557965" y="3731918"/>
            <a:chExt cx="3056100" cy="687300"/>
          </a:xfrm>
        </p:grpSpPr>
        <p:sp>
          <p:nvSpPr>
            <p:cNvPr id="34" name="Google Shape;658;ge961dd843d_0_403">
              <a:extLst>
                <a:ext uri="{FF2B5EF4-FFF2-40B4-BE49-F238E27FC236}">
                  <a16:creationId xmlns:a16="http://schemas.microsoft.com/office/drawing/2014/main" id="{A9DC2E7D-F398-A02D-6210-32CA562225CF}"/>
                </a:ext>
              </a:extLst>
            </p:cNvPr>
            <p:cNvSpPr txBox="1"/>
            <p:nvPr/>
          </p:nvSpPr>
          <p:spPr>
            <a:xfrm>
              <a:off x="975865" y="3813968"/>
              <a:ext cx="2220300" cy="57397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Routers</a:t>
              </a:r>
              <a:endParaRPr lang="en-IN" sz="2200" i="0" u="none" strike="noStrike" cap="none">
                <a:solidFill>
                  <a:srgbClr val="404040"/>
                </a:solidFill>
                <a:latin typeface="Open Sans" pitchFamily="2" charset="0"/>
                <a:ea typeface="Open Sans"/>
                <a:cs typeface="Open Sans"/>
                <a:sym typeface="Open Sans"/>
              </a:endParaRPr>
            </a:p>
          </p:txBody>
        </p:sp>
        <p:sp>
          <p:nvSpPr>
            <p:cNvPr id="35" name="Rectangle: Rounded Corners 34">
              <a:extLst>
                <a:ext uri="{FF2B5EF4-FFF2-40B4-BE49-F238E27FC236}">
                  <a16:creationId xmlns:a16="http://schemas.microsoft.com/office/drawing/2014/main" id="{79DCDC5B-15D0-27E0-B534-073FF329CBC8}"/>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grpSp>
        <p:nvGrpSpPr>
          <p:cNvPr id="38" name="Group 37">
            <a:extLst>
              <a:ext uri="{FF2B5EF4-FFF2-40B4-BE49-F238E27FC236}">
                <a16:creationId xmlns:a16="http://schemas.microsoft.com/office/drawing/2014/main" id="{567DDD05-A292-626B-86D5-FB69302D9A54}"/>
              </a:ext>
            </a:extLst>
          </p:cNvPr>
          <p:cNvGrpSpPr/>
          <p:nvPr/>
        </p:nvGrpSpPr>
        <p:grpSpPr>
          <a:xfrm>
            <a:off x="788009" y="7179104"/>
            <a:ext cx="3056100" cy="1099510"/>
            <a:chOff x="557965" y="3731918"/>
            <a:chExt cx="3056100" cy="687300"/>
          </a:xfrm>
        </p:grpSpPr>
        <p:sp>
          <p:nvSpPr>
            <p:cNvPr id="39" name="Google Shape;658;ge961dd843d_0_403">
              <a:extLst>
                <a:ext uri="{FF2B5EF4-FFF2-40B4-BE49-F238E27FC236}">
                  <a16:creationId xmlns:a16="http://schemas.microsoft.com/office/drawing/2014/main" id="{FDBAF0CA-F587-46B2-3FCE-12936E25A978}"/>
                </a:ext>
              </a:extLst>
            </p:cNvPr>
            <p:cNvSpPr txBox="1"/>
            <p:nvPr/>
          </p:nvSpPr>
          <p:spPr>
            <a:xfrm>
              <a:off x="608406" y="3899095"/>
              <a:ext cx="2955219" cy="35878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Cloud infrastructure</a:t>
              </a:r>
              <a:endParaRPr lang="en-IN" sz="2200" i="0" u="none" strike="noStrike" cap="none">
                <a:solidFill>
                  <a:srgbClr val="404040"/>
                </a:solidFill>
                <a:latin typeface="Open Sans" pitchFamily="2" charset="0"/>
                <a:ea typeface="Open Sans"/>
                <a:cs typeface="Open Sans"/>
                <a:sym typeface="Open Sans"/>
              </a:endParaRPr>
            </a:p>
          </p:txBody>
        </p:sp>
        <p:sp>
          <p:nvSpPr>
            <p:cNvPr id="40" name="Rectangle: Rounded Corners 39">
              <a:extLst>
                <a:ext uri="{FF2B5EF4-FFF2-40B4-BE49-F238E27FC236}">
                  <a16:creationId xmlns:a16="http://schemas.microsoft.com/office/drawing/2014/main" id="{FFFF6DE4-BC37-9411-CAD9-F4CE46953228}"/>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grpSp>
        <p:nvGrpSpPr>
          <p:cNvPr id="43" name="Group 42">
            <a:extLst>
              <a:ext uri="{FF2B5EF4-FFF2-40B4-BE49-F238E27FC236}">
                <a16:creationId xmlns:a16="http://schemas.microsoft.com/office/drawing/2014/main" id="{C0395EC6-AFA7-26B7-C89A-B2781CF02A6D}"/>
              </a:ext>
            </a:extLst>
          </p:cNvPr>
          <p:cNvGrpSpPr/>
          <p:nvPr/>
        </p:nvGrpSpPr>
        <p:grpSpPr>
          <a:xfrm>
            <a:off x="4812017" y="7179114"/>
            <a:ext cx="3056100" cy="1205113"/>
            <a:chOff x="557965" y="3731918"/>
            <a:chExt cx="3056100" cy="753311"/>
          </a:xfrm>
        </p:grpSpPr>
        <p:sp>
          <p:nvSpPr>
            <p:cNvPr id="44" name="Google Shape;658;ge961dd843d_0_403">
              <a:extLst>
                <a:ext uri="{FF2B5EF4-FFF2-40B4-BE49-F238E27FC236}">
                  <a16:creationId xmlns:a16="http://schemas.microsoft.com/office/drawing/2014/main" id="{E8B6A171-8B96-BB51-754A-C90CC7972E12}"/>
                </a:ext>
              </a:extLst>
            </p:cNvPr>
            <p:cNvSpPr txBox="1"/>
            <p:nvPr/>
          </p:nvSpPr>
          <p:spPr>
            <a:xfrm>
              <a:off x="975865" y="3911256"/>
              <a:ext cx="2220300" cy="57397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Servers</a:t>
              </a:r>
              <a:endParaRPr lang="en-IN" sz="2200" i="0" u="none" strike="noStrike" cap="none">
                <a:solidFill>
                  <a:srgbClr val="404040"/>
                </a:solidFill>
                <a:latin typeface="Open Sans" pitchFamily="2" charset="0"/>
                <a:ea typeface="Open Sans"/>
                <a:cs typeface="Open Sans"/>
                <a:sym typeface="Open Sans"/>
              </a:endParaRPr>
            </a:p>
          </p:txBody>
        </p:sp>
        <p:sp>
          <p:nvSpPr>
            <p:cNvPr id="45" name="Rectangle: Rounded Corners 44">
              <a:extLst>
                <a:ext uri="{FF2B5EF4-FFF2-40B4-BE49-F238E27FC236}">
                  <a16:creationId xmlns:a16="http://schemas.microsoft.com/office/drawing/2014/main" id="{3BCFB4F0-3896-7B09-AB12-87526EE2D49E}"/>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grpSp>
        <p:nvGrpSpPr>
          <p:cNvPr id="48" name="Group 47">
            <a:extLst>
              <a:ext uri="{FF2B5EF4-FFF2-40B4-BE49-F238E27FC236}">
                <a16:creationId xmlns:a16="http://schemas.microsoft.com/office/drawing/2014/main" id="{A7DC4DD4-1E4D-9630-19D2-9F6843EF3500}"/>
              </a:ext>
            </a:extLst>
          </p:cNvPr>
          <p:cNvGrpSpPr/>
          <p:nvPr/>
        </p:nvGrpSpPr>
        <p:grpSpPr>
          <a:xfrm>
            <a:off x="8480261" y="7241804"/>
            <a:ext cx="3250741" cy="1672318"/>
            <a:chOff x="460645" y="3731918"/>
            <a:chExt cx="3250741" cy="1045360"/>
          </a:xfrm>
        </p:grpSpPr>
        <p:sp>
          <p:nvSpPr>
            <p:cNvPr id="49" name="Google Shape;658;ge961dd843d_0_403">
              <a:extLst>
                <a:ext uri="{FF2B5EF4-FFF2-40B4-BE49-F238E27FC236}">
                  <a16:creationId xmlns:a16="http://schemas.microsoft.com/office/drawing/2014/main" id="{4EA784AD-6B68-6F9A-58AE-E88717F84D28}"/>
                </a:ext>
              </a:extLst>
            </p:cNvPr>
            <p:cNvSpPr txBox="1"/>
            <p:nvPr/>
          </p:nvSpPr>
          <p:spPr>
            <a:xfrm>
              <a:off x="460645" y="3813968"/>
              <a:ext cx="3250741" cy="96331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Industrial control system</a:t>
              </a:r>
              <a:endParaRPr lang="en-IN" sz="2200" i="0" u="none" strike="noStrike" cap="none">
                <a:solidFill>
                  <a:srgbClr val="404040"/>
                </a:solidFill>
                <a:latin typeface="Open Sans" pitchFamily="2" charset="0"/>
                <a:ea typeface="Open Sans"/>
                <a:cs typeface="Open Sans"/>
                <a:sym typeface="Open Sans"/>
              </a:endParaRPr>
            </a:p>
          </p:txBody>
        </p:sp>
        <p:sp>
          <p:nvSpPr>
            <p:cNvPr id="50" name="Rectangle: Rounded Corners 49">
              <a:extLst>
                <a:ext uri="{FF2B5EF4-FFF2-40B4-BE49-F238E27FC236}">
                  <a16:creationId xmlns:a16="http://schemas.microsoft.com/office/drawing/2014/main" id="{ADFA84CD-00E3-DAAF-08C7-DC314C7153A1}"/>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grpSp>
        <p:nvGrpSpPr>
          <p:cNvPr id="53" name="Group 52">
            <a:extLst>
              <a:ext uri="{FF2B5EF4-FFF2-40B4-BE49-F238E27FC236}">
                <a16:creationId xmlns:a16="http://schemas.microsoft.com/office/drawing/2014/main" id="{5812CDFF-3EBE-015C-C854-992305335ECD}"/>
              </a:ext>
            </a:extLst>
          </p:cNvPr>
          <p:cNvGrpSpPr/>
          <p:nvPr/>
        </p:nvGrpSpPr>
        <p:grpSpPr>
          <a:xfrm>
            <a:off x="12439703" y="7241804"/>
            <a:ext cx="3056100" cy="1672318"/>
            <a:chOff x="557965" y="3731918"/>
            <a:chExt cx="3056100" cy="1045360"/>
          </a:xfrm>
        </p:grpSpPr>
        <p:sp>
          <p:nvSpPr>
            <p:cNvPr id="54" name="Google Shape;658;ge961dd843d_0_403">
              <a:extLst>
                <a:ext uri="{FF2B5EF4-FFF2-40B4-BE49-F238E27FC236}">
                  <a16:creationId xmlns:a16="http://schemas.microsoft.com/office/drawing/2014/main" id="{D54EF053-2049-13C4-6812-76B6A7B4FEA4}"/>
                </a:ext>
              </a:extLst>
            </p:cNvPr>
            <p:cNvSpPr txBox="1"/>
            <p:nvPr/>
          </p:nvSpPr>
          <p:spPr>
            <a:xfrm>
              <a:off x="975865" y="3813968"/>
              <a:ext cx="2220300" cy="96331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Embedded system</a:t>
              </a:r>
              <a:endParaRPr lang="en-IN" sz="2200" i="0" u="none" strike="noStrike" cap="none">
                <a:solidFill>
                  <a:srgbClr val="404040"/>
                </a:solidFill>
                <a:latin typeface="Open Sans" pitchFamily="2" charset="0"/>
                <a:ea typeface="Open Sans"/>
                <a:cs typeface="Open Sans"/>
                <a:sym typeface="Open Sans"/>
              </a:endParaRPr>
            </a:p>
          </p:txBody>
        </p:sp>
        <p:sp>
          <p:nvSpPr>
            <p:cNvPr id="55" name="Rectangle: Rounded Corners 54">
              <a:extLst>
                <a:ext uri="{FF2B5EF4-FFF2-40B4-BE49-F238E27FC236}">
                  <a16:creationId xmlns:a16="http://schemas.microsoft.com/office/drawing/2014/main" id="{DB0B3384-FB13-BBF6-28E3-4F454FEDD10E}"/>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pic>
        <p:nvPicPr>
          <p:cNvPr id="56" name="Picture 55">
            <a:extLst>
              <a:ext uri="{FF2B5EF4-FFF2-40B4-BE49-F238E27FC236}">
                <a16:creationId xmlns:a16="http://schemas.microsoft.com/office/drawing/2014/main" id="{7B60994E-10B7-1278-7837-D271E5A41A4A}"/>
              </a:ext>
            </a:extLst>
          </p:cNvPr>
          <p:cNvPicPr>
            <a:picLocks noChangeAspect="1"/>
          </p:cNvPicPr>
          <p:nvPr/>
        </p:nvPicPr>
        <p:blipFill>
          <a:blip r:embed="rId3"/>
          <a:stretch>
            <a:fillRect/>
          </a:stretch>
        </p:blipFill>
        <p:spPr>
          <a:xfrm>
            <a:off x="1325986" y="1426629"/>
            <a:ext cx="1924521" cy="1924521"/>
          </a:xfrm>
          <a:prstGeom prst="rect">
            <a:avLst/>
          </a:prstGeom>
        </p:spPr>
      </p:pic>
      <p:pic>
        <p:nvPicPr>
          <p:cNvPr id="57" name="Picture 56">
            <a:extLst>
              <a:ext uri="{FF2B5EF4-FFF2-40B4-BE49-F238E27FC236}">
                <a16:creationId xmlns:a16="http://schemas.microsoft.com/office/drawing/2014/main" id="{0EC6D812-B510-74A0-F191-32CF12AF7016}"/>
              </a:ext>
            </a:extLst>
          </p:cNvPr>
          <p:cNvPicPr>
            <a:picLocks noChangeAspect="1"/>
          </p:cNvPicPr>
          <p:nvPr/>
        </p:nvPicPr>
        <p:blipFill>
          <a:blip r:embed="rId4"/>
          <a:stretch>
            <a:fillRect/>
          </a:stretch>
        </p:blipFill>
        <p:spPr>
          <a:xfrm>
            <a:off x="5377807" y="1342761"/>
            <a:ext cx="2220300" cy="2220300"/>
          </a:xfrm>
          <a:prstGeom prst="rect">
            <a:avLst/>
          </a:prstGeom>
        </p:spPr>
      </p:pic>
      <p:pic>
        <p:nvPicPr>
          <p:cNvPr id="58" name="Picture 57">
            <a:extLst>
              <a:ext uri="{FF2B5EF4-FFF2-40B4-BE49-F238E27FC236}">
                <a16:creationId xmlns:a16="http://schemas.microsoft.com/office/drawing/2014/main" id="{734F2E08-945B-5CFA-9DCF-9D1CA2D72C79}"/>
              </a:ext>
            </a:extLst>
          </p:cNvPr>
          <p:cNvPicPr>
            <a:picLocks noChangeAspect="1"/>
          </p:cNvPicPr>
          <p:nvPr/>
        </p:nvPicPr>
        <p:blipFill>
          <a:blip r:embed="rId5"/>
          <a:stretch>
            <a:fillRect/>
          </a:stretch>
        </p:blipFill>
        <p:spPr>
          <a:xfrm>
            <a:off x="8742292" y="1111058"/>
            <a:ext cx="2726678" cy="2726678"/>
          </a:xfrm>
          <a:prstGeom prst="rect">
            <a:avLst/>
          </a:prstGeom>
        </p:spPr>
      </p:pic>
      <p:pic>
        <p:nvPicPr>
          <p:cNvPr id="59" name="Picture 58">
            <a:extLst>
              <a:ext uri="{FF2B5EF4-FFF2-40B4-BE49-F238E27FC236}">
                <a16:creationId xmlns:a16="http://schemas.microsoft.com/office/drawing/2014/main" id="{D7D58D2F-B183-6CB1-DA7C-A59D6D3B50E6}"/>
              </a:ext>
            </a:extLst>
          </p:cNvPr>
          <p:cNvPicPr>
            <a:picLocks noChangeAspect="1"/>
          </p:cNvPicPr>
          <p:nvPr/>
        </p:nvPicPr>
        <p:blipFill>
          <a:blip r:embed="rId6"/>
          <a:stretch>
            <a:fillRect/>
          </a:stretch>
        </p:blipFill>
        <p:spPr>
          <a:xfrm>
            <a:off x="12869307" y="1335566"/>
            <a:ext cx="2194028" cy="2194028"/>
          </a:xfrm>
          <a:prstGeom prst="rect">
            <a:avLst/>
          </a:prstGeom>
        </p:spPr>
      </p:pic>
      <p:pic>
        <p:nvPicPr>
          <p:cNvPr id="60" name="Picture 59">
            <a:extLst>
              <a:ext uri="{FF2B5EF4-FFF2-40B4-BE49-F238E27FC236}">
                <a16:creationId xmlns:a16="http://schemas.microsoft.com/office/drawing/2014/main" id="{1A709BE1-100C-FAF3-B74E-9FBB2B23D8FD}"/>
              </a:ext>
            </a:extLst>
          </p:cNvPr>
          <p:cNvPicPr>
            <a:picLocks noChangeAspect="1"/>
          </p:cNvPicPr>
          <p:nvPr/>
        </p:nvPicPr>
        <p:blipFill>
          <a:blip r:embed="rId7"/>
          <a:stretch>
            <a:fillRect/>
          </a:stretch>
        </p:blipFill>
        <p:spPr>
          <a:xfrm>
            <a:off x="1263464" y="4964311"/>
            <a:ext cx="2105190" cy="2105190"/>
          </a:xfrm>
          <a:prstGeom prst="rect">
            <a:avLst/>
          </a:prstGeom>
        </p:spPr>
      </p:pic>
      <p:pic>
        <p:nvPicPr>
          <p:cNvPr id="61" name="Picture 60">
            <a:extLst>
              <a:ext uri="{FF2B5EF4-FFF2-40B4-BE49-F238E27FC236}">
                <a16:creationId xmlns:a16="http://schemas.microsoft.com/office/drawing/2014/main" id="{47CA39E0-8F80-B0B8-0AEA-69E035771D25}"/>
              </a:ext>
            </a:extLst>
          </p:cNvPr>
          <p:cNvPicPr>
            <a:picLocks noChangeAspect="1"/>
          </p:cNvPicPr>
          <p:nvPr/>
        </p:nvPicPr>
        <p:blipFill>
          <a:blip r:embed="rId8"/>
          <a:stretch>
            <a:fillRect/>
          </a:stretch>
        </p:blipFill>
        <p:spPr>
          <a:xfrm>
            <a:off x="5410587" y="4964311"/>
            <a:ext cx="2072410" cy="2072410"/>
          </a:xfrm>
          <a:prstGeom prst="rect">
            <a:avLst/>
          </a:prstGeom>
        </p:spPr>
      </p:pic>
      <p:pic>
        <p:nvPicPr>
          <p:cNvPr id="62" name="Picture 61">
            <a:extLst>
              <a:ext uri="{FF2B5EF4-FFF2-40B4-BE49-F238E27FC236}">
                <a16:creationId xmlns:a16="http://schemas.microsoft.com/office/drawing/2014/main" id="{F839219B-791D-FD3F-0157-4DBEBDDEF1F7}"/>
              </a:ext>
            </a:extLst>
          </p:cNvPr>
          <p:cNvPicPr>
            <a:picLocks noChangeAspect="1"/>
          </p:cNvPicPr>
          <p:nvPr/>
        </p:nvPicPr>
        <p:blipFill>
          <a:blip r:embed="rId9"/>
          <a:stretch>
            <a:fillRect/>
          </a:stretch>
        </p:blipFill>
        <p:spPr>
          <a:xfrm>
            <a:off x="9069426" y="5125332"/>
            <a:ext cx="2072410" cy="1750368"/>
          </a:xfrm>
          <a:prstGeom prst="rect">
            <a:avLst/>
          </a:prstGeom>
        </p:spPr>
      </p:pic>
      <p:pic>
        <p:nvPicPr>
          <p:cNvPr id="63" name="Picture 62">
            <a:extLst>
              <a:ext uri="{FF2B5EF4-FFF2-40B4-BE49-F238E27FC236}">
                <a16:creationId xmlns:a16="http://schemas.microsoft.com/office/drawing/2014/main" id="{E1B50574-D458-5DC9-CA07-9EA1A3C15A94}"/>
              </a:ext>
            </a:extLst>
          </p:cNvPr>
          <p:cNvPicPr>
            <a:picLocks noChangeAspect="1"/>
          </p:cNvPicPr>
          <p:nvPr/>
        </p:nvPicPr>
        <p:blipFill>
          <a:blip r:embed="rId10"/>
          <a:stretch>
            <a:fillRect/>
          </a:stretch>
        </p:blipFill>
        <p:spPr>
          <a:xfrm>
            <a:off x="12880975" y="4922187"/>
            <a:ext cx="2217437" cy="2217437"/>
          </a:xfrm>
          <a:prstGeom prst="rect">
            <a:avLst/>
          </a:prstGeom>
        </p:spPr>
      </p:pic>
    </p:spTree>
    <p:extLst>
      <p:ext uri="{BB962C8B-B14F-4D97-AF65-F5344CB8AC3E}">
        <p14:creationId xmlns:p14="http://schemas.microsoft.com/office/powerpoint/2010/main" val="23071494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SCAP Attributes</a:t>
            </a:r>
            <a:endParaRPr/>
          </a:p>
        </p:txBody>
      </p:sp>
      <p:grpSp>
        <p:nvGrpSpPr>
          <p:cNvPr id="471" name="Google Shape;471;p60"/>
          <p:cNvGrpSpPr/>
          <p:nvPr/>
        </p:nvGrpSpPr>
        <p:grpSpPr>
          <a:xfrm>
            <a:off x="5261240" y="2072640"/>
            <a:ext cx="9552040" cy="6534718"/>
            <a:chOff x="5448894" y="2890138"/>
            <a:chExt cx="4801044" cy="2983479"/>
          </a:xfrm>
        </p:grpSpPr>
        <p:grpSp>
          <p:nvGrpSpPr>
            <p:cNvPr id="472" name="Google Shape;472;p60"/>
            <p:cNvGrpSpPr/>
            <p:nvPr/>
          </p:nvGrpSpPr>
          <p:grpSpPr>
            <a:xfrm>
              <a:off x="5456388" y="2994136"/>
              <a:ext cx="1030675" cy="710704"/>
              <a:chOff x="5135316" y="1329109"/>
              <a:chExt cx="1030675" cy="710704"/>
            </a:xfrm>
          </p:grpSpPr>
          <p:sp>
            <p:nvSpPr>
              <p:cNvPr id="473" name="Google Shape;473;p60"/>
              <p:cNvSpPr/>
              <p:nvPr/>
            </p:nvSpPr>
            <p:spPr>
              <a:xfrm>
                <a:off x="5562487" y="1329109"/>
                <a:ext cx="603504" cy="5333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474" name="Google Shape;474;p60"/>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75" name="Google Shape;475;p60"/>
            <p:cNvGrpSpPr/>
            <p:nvPr/>
          </p:nvGrpSpPr>
          <p:grpSpPr>
            <a:xfrm>
              <a:off x="5448894" y="4897673"/>
              <a:ext cx="1030675" cy="710704"/>
              <a:chOff x="5127822" y="3232646"/>
              <a:chExt cx="1030675" cy="710704"/>
            </a:xfrm>
          </p:grpSpPr>
          <p:sp>
            <p:nvSpPr>
              <p:cNvPr id="476" name="Google Shape;476;p60"/>
              <p:cNvSpPr/>
              <p:nvPr/>
            </p:nvSpPr>
            <p:spPr>
              <a:xfrm>
                <a:off x="5554993" y="3411259"/>
                <a:ext cx="603504" cy="53209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477" name="Google Shape;477;p60"/>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78" name="Google Shape;478;p60"/>
            <p:cNvGrpSpPr/>
            <p:nvPr/>
          </p:nvGrpSpPr>
          <p:grpSpPr>
            <a:xfrm>
              <a:off x="5747414" y="4010855"/>
              <a:ext cx="805988" cy="533340"/>
              <a:chOff x="5426342" y="2345828"/>
              <a:chExt cx="805988" cy="533340"/>
            </a:xfrm>
          </p:grpSpPr>
          <p:sp>
            <p:nvSpPr>
              <p:cNvPr id="479" name="Google Shape;479;p60"/>
              <p:cNvSpPr/>
              <p:nvPr/>
            </p:nvSpPr>
            <p:spPr>
              <a:xfrm>
                <a:off x="5711122" y="2345828"/>
                <a:ext cx="521208" cy="5333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480" name="Google Shape;480;p60"/>
              <p:cNvSpPr/>
              <p:nvPr/>
            </p:nvSpPr>
            <p:spPr>
              <a:xfrm>
                <a:off x="5426342" y="2345828"/>
                <a:ext cx="284781" cy="533340"/>
              </a:xfrm>
              <a:custGeom>
                <a:avLst/>
                <a:gdLst/>
                <a:ahLst/>
                <a:cxnLst/>
                <a:rect l="l" t="t" r="r" b="b"/>
                <a:pathLst>
                  <a:path w="228" h="427" extrusionOk="0">
                    <a:moveTo>
                      <a:pt x="228" y="0"/>
                    </a:moveTo>
                    <a:lnTo>
                      <a:pt x="0" y="185"/>
                    </a:lnTo>
                    <a:lnTo>
                      <a:pt x="0" y="266"/>
                    </a:lnTo>
                    <a:lnTo>
                      <a:pt x="228" y="427"/>
                    </a:lnTo>
                    <a:lnTo>
                      <a:pt x="228" y="0"/>
                    </a:lnTo>
                    <a:close/>
                  </a:path>
                </a:pathLst>
              </a:custGeom>
              <a:solidFill>
                <a:srgbClr val="7B7B7B"/>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481" name="Google Shape;481;p60"/>
            <p:cNvSpPr txBox="1"/>
            <p:nvPr/>
          </p:nvSpPr>
          <p:spPr>
            <a:xfrm>
              <a:off x="6684031" y="2890138"/>
              <a:ext cx="3565907" cy="772830"/>
            </a:xfrm>
            <a:prstGeom prst="rect">
              <a:avLst/>
            </a:prstGeom>
            <a:noFill/>
            <a:ln>
              <a:noFill/>
            </a:ln>
          </p:spPr>
          <p:txBody>
            <a:bodyPr spcFirstLastPara="1" wrap="square" lIns="91425" tIns="45700" rIns="91425" bIns="45700" anchor="t" anchorCtr="0">
              <a:spAutoFit/>
            </a:bodyPr>
            <a:lstStyle/>
            <a:p>
              <a:pPr algn="l"/>
              <a:r>
                <a:rPr lang="en-US" sz="2200" b="1">
                  <a:solidFill>
                    <a:srgbClr val="3F3F3F"/>
                  </a:solidFill>
                  <a:latin typeface="Open Sans"/>
                  <a:ea typeface="Open Sans"/>
                  <a:cs typeface="Open Sans"/>
                </a:rPr>
                <a:t>Standardized Formats</a:t>
              </a:r>
              <a:r>
                <a:rPr lang="en-US" sz="2200">
                  <a:solidFill>
                    <a:srgbClr val="3F3F3F"/>
                  </a:solidFill>
                  <a:latin typeface="Open Sans"/>
                  <a:ea typeface="Open Sans"/>
                  <a:cs typeface="Open Sans"/>
                </a:rPr>
                <a:t>: </a:t>
              </a:r>
              <a:r>
                <a:rPr lang="en-US" sz="2000">
                  <a:solidFill>
                    <a:srgbClr val="3F3F3F"/>
                  </a:solidFill>
                  <a:latin typeface="Open Sans"/>
                  <a:ea typeface="Open Sans"/>
                  <a:cs typeface="Open Sans"/>
                </a:rPr>
                <a:t>SCAP defines common formats for expressing information about vulnerabilities, security configurations, and patching information. This ensures different security tools can understand and utilize this data seamlessly</a:t>
              </a:r>
              <a:r>
                <a:rPr lang="en-US" sz="2200">
                  <a:solidFill>
                    <a:srgbClr val="3F3F3F"/>
                  </a:solidFill>
                  <a:latin typeface="Open Sans"/>
                  <a:ea typeface="Open Sans"/>
                  <a:cs typeface="Open Sans"/>
                </a:rPr>
                <a:t>.</a:t>
              </a:r>
            </a:p>
          </p:txBody>
        </p:sp>
        <p:sp>
          <p:nvSpPr>
            <p:cNvPr id="482" name="Google Shape;482;p60"/>
            <p:cNvSpPr txBox="1"/>
            <p:nvPr/>
          </p:nvSpPr>
          <p:spPr>
            <a:xfrm>
              <a:off x="6684031" y="3937937"/>
              <a:ext cx="3565907" cy="698912"/>
            </a:xfrm>
            <a:prstGeom prst="rect">
              <a:avLst/>
            </a:prstGeom>
            <a:noFill/>
            <a:ln>
              <a:noFill/>
            </a:ln>
          </p:spPr>
          <p:txBody>
            <a:bodyPr spcFirstLastPara="1" wrap="square" lIns="91425" tIns="45700" rIns="91425" bIns="45700" anchor="t" anchorCtr="0">
              <a:spAutoFit/>
            </a:bodyPr>
            <a:lstStyle/>
            <a:p>
              <a:pPr marL="0" lvl="0" indent="0">
                <a:lnSpc>
                  <a:spcPct val="114000"/>
                </a:lnSpc>
                <a:buSzPts val="2200"/>
                <a:buFont typeface="Arial"/>
                <a:buNone/>
              </a:pPr>
              <a:r>
                <a:rPr lang="en-US" sz="2200" b="1">
                  <a:solidFill>
                    <a:srgbClr val="3F3F3F"/>
                  </a:solidFill>
                  <a:latin typeface="Open Sans"/>
                  <a:ea typeface="Open Sans"/>
                  <a:cs typeface="Open Sans"/>
                </a:rPr>
                <a:t>Automation</a:t>
              </a:r>
              <a:r>
                <a:rPr lang="en-US" sz="2200">
                  <a:solidFill>
                    <a:srgbClr val="3F3F3F"/>
                  </a:solidFill>
                  <a:latin typeface="Open Sans"/>
                  <a:ea typeface="Open Sans"/>
                  <a:cs typeface="Open Sans"/>
                </a:rPr>
                <a:t>: </a:t>
              </a:r>
              <a:r>
                <a:rPr lang="en-US" sz="2000">
                  <a:solidFill>
                    <a:srgbClr val="3F3F3F"/>
                  </a:solidFill>
                  <a:latin typeface="Open Sans"/>
                  <a:ea typeface="Open Sans"/>
                  <a:cs typeface="Open Sans"/>
                </a:rPr>
                <a:t>SCAP facilitates the automation of vulnerability management tasks, allowing organizations to automate processes like vulnerability scanning, configuration assessment, and patch deployment</a:t>
              </a:r>
              <a:endParaRPr sz="2000">
                <a:solidFill>
                  <a:srgbClr val="3F3F3F"/>
                </a:solidFill>
                <a:latin typeface="Open Sans"/>
                <a:ea typeface="Open Sans"/>
                <a:cs typeface="Open Sans"/>
              </a:endParaRPr>
            </a:p>
          </p:txBody>
        </p:sp>
        <p:sp>
          <p:nvSpPr>
            <p:cNvPr id="483" name="Google Shape;483;p60"/>
            <p:cNvSpPr txBox="1"/>
            <p:nvPr/>
          </p:nvSpPr>
          <p:spPr>
            <a:xfrm>
              <a:off x="6684031" y="5014515"/>
              <a:ext cx="3565907" cy="859102"/>
            </a:xfrm>
            <a:prstGeom prst="rect">
              <a:avLst/>
            </a:prstGeom>
            <a:noFill/>
            <a:ln>
              <a:noFill/>
            </a:ln>
          </p:spPr>
          <p:txBody>
            <a:bodyPr spcFirstLastPara="1" wrap="square" lIns="91425" tIns="45700" rIns="91425" bIns="45700" anchor="t" anchorCtr="0">
              <a:spAutoFit/>
            </a:bodyPr>
            <a:lstStyle/>
            <a:p>
              <a:pPr>
                <a:lnSpc>
                  <a:spcPct val="114000"/>
                </a:lnSpc>
                <a:buSzPts val="2200"/>
              </a:pPr>
              <a:r>
                <a:rPr lang="en-US" sz="2200" b="1">
                  <a:solidFill>
                    <a:srgbClr val="3F3F3F"/>
                  </a:solidFill>
                  <a:latin typeface="Open Sans"/>
                  <a:ea typeface="Open Sans"/>
                  <a:cs typeface="Open Sans"/>
                </a:rPr>
                <a:t>Open Source and Vendor-Neutral</a:t>
              </a:r>
              <a:r>
                <a:rPr lang="en-US" sz="2000">
                  <a:solidFill>
                    <a:srgbClr val="3F3F3F"/>
                  </a:solidFill>
                  <a:latin typeface="Open Sans"/>
                  <a:ea typeface="Open Sans"/>
                  <a:cs typeface="Open Sans"/>
                </a:rPr>
                <a:t>: SCAP is an open-source and vendor-neutral approach, meaning it's not tied to any specific security product or vendor. This allows for interoperability between different security tools from various vendors</a:t>
              </a:r>
              <a:endParaRPr sz="2000">
                <a:solidFill>
                  <a:srgbClr val="3F3F3F"/>
                </a:solidFill>
                <a:latin typeface="Open Sans"/>
                <a:ea typeface="Open Sans"/>
                <a:cs typeface="Open Sans"/>
              </a:endParaRPr>
            </a:p>
          </p:txBody>
        </p:sp>
      </p:grpSp>
      <p:pic>
        <p:nvPicPr>
          <p:cNvPr id="4" name="Picture 3">
            <a:extLst>
              <a:ext uri="{FF2B5EF4-FFF2-40B4-BE49-F238E27FC236}">
                <a16:creationId xmlns:a16="http://schemas.microsoft.com/office/drawing/2014/main" id="{B50183FB-0717-EE72-EB3F-CA889743A988}"/>
              </a:ext>
            </a:extLst>
          </p:cNvPr>
          <p:cNvPicPr>
            <a:picLocks noChangeAspect="1"/>
          </p:cNvPicPr>
          <p:nvPr/>
        </p:nvPicPr>
        <p:blipFill>
          <a:blip r:embed="rId3"/>
          <a:stretch>
            <a:fillRect/>
          </a:stretch>
        </p:blipFill>
        <p:spPr>
          <a:xfrm>
            <a:off x="1082039" y="3468602"/>
            <a:ext cx="4391765" cy="3428169"/>
          </a:xfrm>
          <a:prstGeom prst="rect">
            <a:avLst/>
          </a:prstGeom>
        </p:spPr>
      </p:pic>
      <p:sp>
        <p:nvSpPr>
          <p:cNvPr id="3" name="Brandline">
            <a:extLst>
              <a:ext uri="{FF2B5EF4-FFF2-40B4-BE49-F238E27FC236}">
                <a16:creationId xmlns:a16="http://schemas.microsoft.com/office/drawing/2014/main" id="{D2F62F1A-1539-CDA0-C720-33EC16888D68}"/>
              </a:ext>
            </a:extLst>
          </p:cNvPr>
          <p:cNvSpPr/>
          <p:nvPr/>
        </p:nvSpPr>
        <p:spPr>
          <a:xfrm>
            <a:off x="6400800" y="816324"/>
            <a:ext cx="3468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57485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ge872add672_5_5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solidFill>
                  <a:srgbClr val="434343"/>
                </a:solidFill>
              </a:rPr>
              <a:t>Components of SCAP</a:t>
            </a:r>
            <a:endParaRPr>
              <a:solidFill>
                <a:srgbClr val="434343"/>
              </a:solidFill>
            </a:endParaRPr>
          </a:p>
        </p:txBody>
      </p:sp>
      <p:pic>
        <p:nvPicPr>
          <p:cNvPr id="938" name="Google Shape;938;ge872add672_5_56"/>
          <p:cNvPicPr preferRelativeResize="0"/>
          <p:nvPr/>
        </p:nvPicPr>
        <p:blipFill rotWithShape="1">
          <a:blip r:embed="rId3">
            <a:alphaModFix/>
          </a:blip>
          <a:srcRect/>
          <a:stretch/>
        </p:blipFill>
        <p:spPr>
          <a:xfrm>
            <a:off x="4787325" y="744850"/>
            <a:ext cx="6720275" cy="305625"/>
          </a:xfrm>
          <a:prstGeom prst="rect">
            <a:avLst/>
          </a:prstGeom>
          <a:noFill/>
          <a:ln>
            <a:noFill/>
          </a:ln>
        </p:spPr>
      </p:pic>
      <p:pic>
        <p:nvPicPr>
          <p:cNvPr id="939" name="Google Shape;939;ge872add672_5_56"/>
          <p:cNvPicPr preferRelativeResize="0"/>
          <p:nvPr/>
        </p:nvPicPr>
        <p:blipFill rotWithShape="1">
          <a:blip r:embed="rId4">
            <a:alphaModFix/>
          </a:blip>
          <a:srcRect/>
          <a:stretch/>
        </p:blipFill>
        <p:spPr>
          <a:xfrm>
            <a:off x="2208200" y="1300163"/>
            <a:ext cx="13031799" cy="6868477"/>
          </a:xfrm>
          <a:prstGeom prst="rect">
            <a:avLst/>
          </a:prstGeom>
          <a:noFill/>
          <a:ln>
            <a:noFill/>
          </a:ln>
        </p:spPr>
      </p:pic>
      <p:sp>
        <p:nvSpPr>
          <p:cNvPr id="940" name="Google Shape;940;ge872add672_5_56"/>
          <p:cNvSpPr txBox="1"/>
          <p:nvPr/>
        </p:nvSpPr>
        <p:spPr>
          <a:xfrm>
            <a:off x="6243613" y="1664577"/>
            <a:ext cx="8502300" cy="1903500"/>
          </a:xfrm>
          <a:prstGeom prst="rect">
            <a:avLst/>
          </a:prstGeom>
          <a:noFill/>
          <a:ln>
            <a:noFill/>
          </a:ln>
        </p:spPr>
        <p:txBody>
          <a:bodyPr spcFirstLastPara="1" wrap="square" lIns="91425" tIns="91425" rIns="91425" bIns="91425" anchor="ctr" anchorCtr="0">
            <a:noAutofit/>
          </a:bodyPr>
          <a:lstStyle/>
          <a:p>
            <a:pPr algn="ctr">
              <a:lnSpc>
                <a:spcPct val="114000"/>
              </a:lnSpc>
              <a:spcBef>
                <a:spcPct val="0"/>
              </a:spcBef>
              <a:spcAft>
                <a:spcPct val="0"/>
              </a:spcAft>
              <a:buSzPts val="2200"/>
            </a:pPr>
            <a:r>
              <a:rPr lang="en-US" sz="2200" b="1" i="0" u="none" strike="noStrike" cap="none">
                <a:solidFill>
                  <a:srgbClr val="404040"/>
                </a:solidFill>
                <a:latin typeface="Open Sans"/>
                <a:ea typeface="Open Sans"/>
                <a:cs typeface="Open Sans"/>
                <a:sym typeface="Open Sans"/>
              </a:rPr>
              <a:t>Open vulnerability and assessment </a:t>
            </a:r>
            <a:r>
              <a:rPr lang="en-US" sz="2200" b="1">
                <a:solidFill>
                  <a:srgbClr val="404040"/>
                </a:solidFill>
                <a:latin typeface="Open Sans"/>
                <a:ea typeface="Open Sans"/>
                <a:cs typeface="Open Sans"/>
                <a:sym typeface="Open Sans"/>
              </a:rPr>
              <a:t>l</a:t>
            </a:r>
            <a:r>
              <a:rPr lang="en-US" sz="2200" b="1" i="0" u="none" strike="noStrike" cap="none">
                <a:solidFill>
                  <a:srgbClr val="404040"/>
                </a:solidFill>
                <a:latin typeface="Open Sans"/>
                <a:ea typeface="Open Sans"/>
                <a:cs typeface="Open Sans"/>
                <a:sym typeface="Open Sans"/>
              </a:rPr>
              <a:t>anguage: </a:t>
            </a:r>
            <a:endParaRPr lang="en-US" sz="2200" b="1">
              <a:solidFill>
                <a:srgbClr val="404040"/>
              </a:solidFill>
              <a:latin typeface="Open Sans"/>
              <a:ea typeface="Open Sans"/>
              <a:cs typeface="Open Sans"/>
              <a:sym typeface="Open Sans"/>
            </a:endParaRPr>
          </a:p>
          <a:p>
            <a:pPr algn="ctr">
              <a:lnSpc>
                <a:spcPct val="114000"/>
              </a:lnSpc>
              <a:spcBef>
                <a:spcPct val="0"/>
              </a:spcBef>
              <a:spcAft>
                <a:spcPct val="0"/>
              </a:spcAft>
              <a:buSzPts val="2200"/>
            </a:pPr>
            <a:r>
              <a:rPr lang="en-US" sz="2000">
                <a:solidFill>
                  <a:srgbClr val="404040"/>
                </a:solidFill>
                <a:latin typeface="Open Sans"/>
                <a:ea typeface="Open Sans"/>
                <a:cs typeface="Open Sans"/>
              </a:rPr>
              <a:t>It is a way to express information about vulnerabilities and system configurations in a structured and machine-readable format facilitating interoperability between different security tools.</a:t>
            </a:r>
          </a:p>
          <a:p>
            <a:pPr marL="0" marR="0" lvl="0" indent="0" algn="ctr" rtl="0">
              <a:lnSpc>
                <a:spcPct val="114000"/>
              </a:lnSpc>
              <a:spcBef>
                <a:spcPct val="0"/>
              </a:spcBef>
              <a:spcAft>
                <a:spcPct val="0"/>
              </a:spcAft>
              <a:buClr>
                <a:srgbClr val="000000"/>
              </a:buClr>
              <a:buSzPts val="2200"/>
              <a:buFont typeface="Arial"/>
              <a:buNone/>
            </a:pPr>
            <a:endParaRPr lang="en-US" sz="2200" b="1" i="0" u="none" strike="noStrike" cap="none">
              <a:solidFill>
                <a:srgbClr val="404040"/>
              </a:solidFill>
              <a:latin typeface="Open Sans"/>
              <a:ea typeface="Open Sans"/>
              <a:cs typeface="Open Sans"/>
              <a:sym typeface="Open Sans"/>
            </a:endParaRPr>
          </a:p>
        </p:txBody>
      </p:sp>
      <p:sp>
        <p:nvSpPr>
          <p:cNvPr id="941" name="Google Shape;941;ge872add672_5_56"/>
          <p:cNvSpPr txBox="1"/>
          <p:nvPr/>
        </p:nvSpPr>
        <p:spPr>
          <a:xfrm>
            <a:off x="6243613" y="4258266"/>
            <a:ext cx="8502300" cy="1200600"/>
          </a:xfrm>
          <a:prstGeom prst="rect">
            <a:avLst/>
          </a:prstGeom>
          <a:noFill/>
          <a:ln>
            <a:noFill/>
          </a:ln>
        </p:spPr>
        <p:txBody>
          <a:bodyPr spcFirstLastPara="1" wrap="square" lIns="91425" tIns="91425" rIns="91425" bIns="91425" anchor="ctr" anchorCtr="0">
            <a:noAutofit/>
          </a:bodyPr>
          <a:lstStyle/>
          <a:p>
            <a:pPr algn="ctr">
              <a:lnSpc>
                <a:spcPct val="114000"/>
              </a:lnSpc>
              <a:spcBef>
                <a:spcPct val="0"/>
              </a:spcBef>
              <a:spcAft>
                <a:spcPct val="0"/>
              </a:spcAft>
              <a:buSzPts val="2200"/>
            </a:pPr>
            <a:r>
              <a:rPr lang="en-US" sz="2200" b="1">
                <a:solidFill>
                  <a:srgbClr val="404040"/>
                </a:solidFill>
                <a:latin typeface="Open Sans"/>
                <a:ea typeface="Open Sans"/>
                <a:cs typeface="Open Sans"/>
                <a:sym typeface="Open Sans"/>
              </a:rPr>
              <a:t>Extensible configuration checklist description format: </a:t>
            </a:r>
          </a:p>
          <a:p>
            <a:pPr algn="ctr">
              <a:lnSpc>
                <a:spcPct val="114000"/>
              </a:lnSpc>
              <a:spcBef>
                <a:spcPct val="0"/>
              </a:spcBef>
              <a:spcAft>
                <a:spcPct val="0"/>
              </a:spcAft>
              <a:buSzPts val="2200"/>
            </a:pPr>
            <a:r>
              <a:rPr lang="en-US" sz="2000">
                <a:solidFill>
                  <a:srgbClr val="404040"/>
                </a:solidFill>
                <a:latin typeface="Open Sans"/>
                <a:ea typeface="Open Sans"/>
                <a:cs typeface="Open Sans"/>
              </a:rPr>
              <a:t>It is a way to write down security checklists for computers and devices. Having a standard format like XCCDF allows different security tools to understand these checklists. </a:t>
            </a:r>
          </a:p>
        </p:txBody>
      </p:sp>
      <p:sp>
        <p:nvSpPr>
          <p:cNvPr id="942" name="Google Shape;942;ge872add672_5_56"/>
          <p:cNvSpPr txBox="1"/>
          <p:nvPr/>
        </p:nvSpPr>
        <p:spPr>
          <a:xfrm>
            <a:off x="6243613" y="6546572"/>
            <a:ext cx="8502300" cy="1200600"/>
          </a:xfrm>
          <a:prstGeom prst="rect">
            <a:avLst/>
          </a:prstGeom>
          <a:noFill/>
          <a:ln>
            <a:noFill/>
          </a:ln>
        </p:spPr>
        <p:txBody>
          <a:bodyPr spcFirstLastPara="1" wrap="square" lIns="91425" tIns="91425" rIns="91425" bIns="91425" anchor="ctr" anchorCtr="0">
            <a:noAutofit/>
          </a:bodyPr>
          <a:lstStyle/>
          <a:p>
            <a:pPr marL="88900" lvl="0" algn="ctr">
              <a:lnSpc>
                <a:spcPct val="114000"/>
              </a:lnSpc>
              <a:spcBef>
                <a:spcPct val="0"/>
              </a:spcBef>
              <a:spcAft>
                <a:spcPct val="0"/>
              </a:spcAft>
              <a:buSzPts val="2200"/>
            </a:pPr>
            <a:r>
              <a:rPr lang="en-US" sz="2200" b="1">
                <a:solidFill>
                  <a:srgbClr val="404040"/>
                </a:solidFill>
                <a:latin typeface="Open Sans"/>
                <a:ea typeface="Open Sans"/>
                <a:cs typeface="Open Sans"/>
              </a:rPr>
              <a:t>Common vulnerability scoring system (CVSS): </a:t>
            </a:r>
            <a:endParaRPr lang="en-US" sz="3200">
              <a:solidFill>
                <a:srgbClr val="E3E3E3"/>
              </a:solidFill>
              <a:latin typeface="Google Sans"/>
              <a:ea typeface="Open Sans"/>
              <a:cs typeface="Open Sans"/>
            </a:endParaRPr>
          </a:p>
          <a:p>
            <a:pPr marL="88900" lvl="0" algn="ctr">
              <a:lnSpc>
                <a:spcPct val="114000"/>
              </a:lnSpc>
              <a:spcBef>
                <a:spcPct val="0"/>
              </a:spcBef>
              <a:spcAft>
                <a:spcPct val="0"/>
              </a:spcAft>
              <a:buSzPts val="2200"/>
            </a:pPr>
            <a:r>
              <a:rPr lang="en-US" sz="2000">
                <a:solidFill>
                  <a:srgbClr val="404040"/>
                </a:solidFill>
                <a:latin typeface="Open Sans"/>
                <a:ea typeface="Open Sans"/>
                <a:cs typeface="Open Sans"/>
              </a:rPr>
              <a:t>An industry-standard scoring system for assessing the severity of vulnerabilities. CVSS scores help prioritize which vulnerabilities to address first based on their potential impact</a:t>
            </a:r>
            <a:endParaRPr lang="en-US" sz="2000">
              <a:solidFill>
                <a:srgbClr val="404040"/>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80468B13-3C22-C243-F883-73D36ABB38E6}"/>
              </a:ext>
            </a:extLst>
          </p:cNvPr>
          <p:cNvPicPr>
            <a:picLocks noChangeAspect="1"/>
          </p:cNvPicPr>
          <p:nvPr/>
        </p:nvPicPr>
        <p:blipFill>
          <a:blip r:embed="rId5"/>
          <a:stretch>
            <a:fillRect/>
          </a:stretch>
        </p:blipFill>
        <p:spPr>
          <a:xfrm>
            <a:off x="2970387" y="1823690"/>
            <a:ext cx="1491075" cy="1163985"/>
          </a:xfrm>
          <a:prstGeom prst="rect">
            <a:avLst/>
          </a:prstGeom>
        </p:spPr>
      </p:pic>
      <p:pic>
        <p:nvPicPr>
          <p:cNvPr id="5" name="Picture 4">
            <a:extLst>
              <a:ext uri="{FF2B5EF4-FFF2-40B4-BE49-F238E27FC236}">
                <a16:creationId xmlns:a16="http://schemas.microsoft.com/office/drawing/2014/main" id="{A1E78505-1485-7634-7457-FD5487AC7779}"/>
              </a:ext>
            </a:extLst>
          </p:cNvPr>
          <p:cNvPicPr>
            <a:picLocks noChangeAspect="1"/>
          </p:cNvPicPr>
          <p:nvPr/>
        </p:nvPicPr>
        <p:blipFill>
          <a:blip r:embed="rId6"/>
          <a:stretch>
            <a:fillRect/>
          </a:stretch>
        </p:blipFill>
        <p:spPr>
          <a:xfrm>
            <a:off x="2735717" y="4258266"/>
            <a:ext cx="1730067" cy="1163985"/>
          </a:xfrm>
          <a:prstGeom prst="rect">
            <a:avLst/>
          </a:prstGeom>
        </p:spPr>
      </p:pic>
      <p:pic>
        <p:nvPicPr>
          <p:cNvPr id="7" name="Picture 6">
            <a:extLst>
              <a:ext uri="{FF2B5EF4-FFF2-40B4-BE49-F238E27FC236}">
                <a16:creationId xmlns:a16="http://schemas.microsoft.com/office/drawing/2014/main" id="{C443413C-BC3F-BEA6-FBDE-6DF1ECA46F39}"/>
              </a:ext>
            </a:extLst>
          </p:cNvPr>
          <p:cNvPicPr>
            <a:picLocks noChangeAspect="1"/>
          </p:cNvPicPr>
          <p:nvPr/>
        </p:nvPicPr>
        <p:blipFill>
          <a:blip r:embed="rId7"/>
          <a:stretch>
            <a:fillRect/>
          </a:stretch>
        </p:blipFill>
        <p:spPr>
          <a:xfrm>
            <a:off x="2735717" y="6451992"/>
            <a:ext cx="1730068" cy="1294788"/>
          </a:xfrm>
          <a:prstGeom prst="rect">
            <a:avLst/>
          </a:prstGeom>
        </p:spPr>
      </p:pic>
    </p:spTree>
    <p:extLst>
      <p:ext uri="{BB962C8B-B14F-4D97-AF65-F5344CB8AC3E}">
        <p14:creationId xmlns:p14="http://schemas.microsoft.com/office/powerpoint/2010/main" val="41075267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t>SCAP Benefits</a:t>
            </a:r>
            <a:endParaRPr/>
          </a:p>
        </p:txBody>
      </p:sp>
      <p:grpSp>
        <p:nvGrpSpPr>
          <p:cNvPr id="249" name="Google Shape;249;p55"/>
          <p:cNvGrpSpPr/>
          <p:nvPr/>
        </p:nvGrpSpPr>
        <p:grpSpPr>
          <a:xfrm>
            <a:off x="5386627" y="2752228"/>
            <a:ext cx="5240518" cy="4005301"/>
            <a:chOff x="7423020" y="3676338"/>
            <a:chExt cx="3410787" cy="2604261"/>
          </a:xfrm>
        </p:grpSpPr>
        <p:sp>
          <p:nvSpPr>
            <p:cNvPr id="250" name="Google Shape;250;p55"/>
            <p:cNvSpPr/>
            <p:nvPr/>
          </p:nvSpPr>
          <p:spPr>
            <a:xfrm>
              <a:off x="8004969" y="3800709"/>
              <a:ext cx="2278063" cy="2276475"/>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1" name="Google Shape;251;p55"/>
            <p:cNvSpPr/>
            <p:nvPr/>
          </p:nvSpPr>
          <p:spPr>
            <a:xfrm>
              <a:off x="8249444" y="4045184"/>
              <a:ext cx="273050" cy="273050"/>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05668D"/>
            </a:solidFill>
            <a:ln w="28575" cap="flat" cmpd="sng">
              <a:solidFill>
                <a:srgbClr val="DDEAF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2" name="Google Shape;252;p55"/>
            <p:cNvSpPr/>
            <p:nvPr/>
          </p:nvSpPr>
          <p:spPr>
            <a:xfrm>
              <a:off x="8249444" y="5559659"/>
              <a:ext cx="273050" cy="273050"/>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4B363"/>
            </a:solidFill>
            <a:ln w="28575" cap="flat" cmpd="sng">
              <a:solidFill>
                <a:srgbClr val="FFF2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3" name="Google Shape;253;p55"/>
            <p:cNvSpPr/>
            <p:nvPr/>
          </p:nvSpPr>
          <p:spPr>
            <a:xfrm>
              <a:off x="9765506" y="5559659"/>
              <a:ext cx="273050" cy="273050"/>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3A405A"/>
            </a:solidFill>
            <a:ln w="28575" cap="flat" cmpd="sng">
              <a:solidFill>
                <a:srgbClr val="EDEDE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4" name="Google Shape;254;p55"/>
            <p:cNvSpPr/>
            <p:nvPr/>
          </p:nvSpPr>
          <p:spPr>
            <a:xfrm>
              <a:off x="9765506" y="4045184"/>
              <a:ext cx="273050" cy="273050"/>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F6461"/>
            </a:solidFill>
            <a:ln w="28575" cap="flat" cmpd="sng">
              <a:solidFill>
                <a:srgbClr val="FBE4D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5" name="Google Shape;255;p55"/>
            <p:cNvSpPr/>
            <p:nvPr/>
          </p:nvSpPr>
          <p:spPr>
            <a:xfrm>
              <a:off x="7423020" y="370732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5668D"/>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6" name="Google Shape;256;p55"/>
            <p:cNvSpPr/>
            <p:nvPr/>
          </p:nvSpPr>
          <p:spPr>
            <a:xfrm flipH="1">
              <a:off x="10010847" y="367633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7" name="Google Shape;257;p55"/>
            <p:cNvSpPr/>
            <p:nvPr/>
          </p:nvSpPr>
          <p:spPr>
            <a:xfrm rot="10800000" flipH="1">
              <a:off x="7450729" y="5898507"/>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8" name="Google Shape;258;p55"/>
            <p:cNvSpPr/>
            <p:nvPr/>
          </p:nvSpPr>
          <p:spPr>
            <a:xfrm rot="10800000">
              <a:off x="10010847" y="5819463"/>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3A405A"/>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grpSp>
      <p:sp>
        <p:nvSpPr>
          <p:cNvPr id="259" name="Google Shape;259;p55"/>
          <p:cNvSpPr txBox="1"/>
          <p:nvPr/>
        </p:nvSpPr>
        <p:spPr>
          <a:xfrm>
            <a:off x="1903961" y="1841507"/>
            <a:ext cx="3421889" cy="153082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1" i="0" u="none" strike="noStrike" cap="none">
                <a:solidFill>
                  <a:srgbClr val="404040"/>
                </a:solidFill>
                <a:latin typeface="Open Sans"/>
                <a:ea typeface="Open Sans"/>
                <a:cs typeface="Open Sans"/>
                <a:sym typeface="Open Sans"/>
              </a:rPr>
              <a:t>Improved efficiency</a:t>
            </a:r>
            <a:endParaRPr lang="en-US" sz="2200">
              <a:solidFill>
                <a:srgbClr val="404040"/>
              </a:solidFill>
              <a:latin typeface="Open Sans"/>
              <a:ea typeface="Open Sans"/>
              <a:cs typeface="Open Sans"/>
              <a:sym typeface="Open Sans"/>
            </a:endParaRPr>
          </a:p>
          <a:p>
            <a:pPr lvl="0" algn="ctr">
              <a:lnSpc>
                <a:spcPct val="114000"/>
              </a:lnSpc>
              <a:spcBef>
                <a:spcPct val="0"/>
              </a:spcBef>
              <a:spcAft>
                <a:spcPct val="0"/>
              </a:spcAft>
              <a:buSzPts val="2200"/>
            </a:pPr>
            <a:r>
              <a:rPr lang="en-US" sz="2000">
                <a:solidFill>
                  <a:srgbClr val="404040"/>
                </a:solidFill>
                <a:latin typeface="Open Sans"/>
                <a:ea typeface="Open Sans"/>
                <a:cs typeface="Open Sans"/>
              </a:rPr>
              <a:t>Automates vulnerability management tasks, saving time and resources.</a:t>
            </a:r>
          </a:p>
        </p:txBody>
      </p:sp>
      <p:sp>
        <p:nvSpPr>
          <p:cNvPr id="260" name="Google Shape;260;p55"/>
          <p:cNvSpPr txBox="1"/>
          <p:nvPr/>
        </p:nvSpPr>
        <p:spPr>
          <a:xfrm>
            <a:off x="1386894" y="5448249"/>
            <a:ext cx="3722192" cy="223255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1">
                <a:solidFill>
                  <a:srgbClr val="404040"/>
                </a:solidFill>
                <a:latin typeface="Open Sans"/>
                <a:ea typeface="Open Sans"/>
                <a:cs typeface="Open Sans"/>
              </a:rPr>
              <a:t>Enhanced security</a:t>
            </a:r>
            <a:endParaRPr lang="en-US" sz="3200">
              <a:solidFill>
                <a:srgbClr val="E3E3E3"/>
              </a:solidFill>
              <a:latin typeface="Google Sans"/>
              <a:ea typeface="Open Sans"/>
              <a:cs typeface="Open Sans"/>
            </a:endParaRPr>
          </a:p>
          <a:p>
            <a:pPr marL="0" marR="0" lvl="0" indent="0" algn="ctr" rtl="0">
              <a:lnSpc>
                <a:spcPct val="114000"/>
              </a:lnSpc>
              <a:spcBef>
                <a:spcPct val="0"/>
              </a:spcBef>
              <a:spcAft>
                <a:spcPct val="0"/>
              </a:spcAft>
              <a:buClr>
                <a:srgbClr val="000000"/>
              </a:buClr>
              <a:buSzPts val="2200"/>
              <a:buFont typeface="Arial"/>
              <a:buNone/>
            </a:pPr>
            <a:r>
              <a:rPr lang="en-US" sz="2000">
                <a:solidFill>
                  <a:srgbClr val="404040"/>
                </a:solidFill>
                <a:latin typeface="Open Sans"/>
                <a:ea typeface="Open Sans"/>
                <a:cs typeface="Open Sans"/>
              </a:rPr>
              <a:t>Standardized formats ensure consistent and accurate communication of security information, leading to better decision-making</a:t>
            </a:r>
          </a:p>
        </p:txBody>
      </p:sp>
      <p:sp>
        <p:nvSpPr>
          <p:cNvPr id="261" name="Google Shape;261;p55"/>
          <p:cNvSpPr txBox="1"/>
          <p:nvPr/>
        </p:nvSpPr>
        <p:spPr>
          <a:xfrm>
            <a:off x="10791033" y="5624936"/>
            <a:ext cx="3722192" cy="2022052"/>
          </a:xfrm>
          <a:prstGeom prst="rect">
            <a:avLst/>
          </a:prstGeom>
          <a:noFill/>
          <a:ln>
            <a:noFill/>
          </a:ln>
        </p:spPr>
        <p:txBody>
          <a:bodyPr spcFirstLastPara="1" wrap="square" lIns="91425" tIns="45700" rIns="91425" bIns="45700" anchor="t" anchorCtr="0">
            <a:spAutoFit/>
          </a:bodyPr>
          <a:lstStyle/>
          <a:p>
            <a:pPr algn="ctr">
              <a:lnSpc>
                <a:spcPct val="114000"/>
              </a:lnSpc>
              <a:spcBef>
                <a:spcPct val="0"/>
              </a:spcBef>
              <a:spcAft>
                <a:spcPct val="0"/>
              </a:spcAft>
              <a:buSzPts val="2200"/>
            </a:pPr>
            <a:r>
              <a:rPr lang="en-US" sz="2200" b="1">
                <a:solidFill>
                  <a:srgbClr val="404040"/>
                </a:solidFill>
                <a:latin typeface="Open Sans"/>
                <a:ea typeface="Open Sans"/>
                <a:cs typeface="Open Sans"/>
              </a:rPr>
              <a:t>Vendor agnosticism</a:t>
            </a:r>
            <a:endParaRPr lang="en-US" sz="2800" b="1" i="0">
              <a:solidFill>
                <a:srgbClr val="E3E3E3"/>
              </a:solidFill>
              <a:effectLst/>
              <a:latin typeface="Google Sans"/>
              <a:ea typeface="Open Sans"/>
              <a:cs typeface="Open Sans"/>
            </a:endParaRPr>
          </a:p>
          <a:p>
            <a:pPr algn="ctr">
              <a:lnSpc>
                <a:spcPct val="114000"/>
              </a:lnSpc>
              <a:spcBef>
                <a:spcPct val="0"/>
              </a:spcBef>
              <a:spcAft>
                <a:spcPct val="0"/>
              </a:spcAft>
              <a:buSzPts val="2200"/>
            </a:pPr>
            <a:r>
              <a:rPr lang="en-US" sz="2800" b="0" i="0">
                <a:solidFill>
                  <a:srgbClr val="E3E3E3"/>
                </a:solidFill>
                <a:effectLst/>
                <a:latin typeface="Google Sans"/>
              </a:rPr>
              <a:t> </a:t>
            </a:r>
            <a:r>
              <a:rPr lang="en-US" sz="2000">
                <a:solidFill>
                  <a:srgbClr val="404040"/>
                </a:solidFill>
                <a:latin typeface="Open Sans"/>
                <a:ea typeface="Open Sans"/>
                <a:cs typeface="Open Sans"/>
              </a:rPr>
              <a:t>Allows organizations to leverage different security tools from various vendors without compatibility issues</a:t>
            </a:r>
            <a:endParaRPr sz="2000">
              <a:solidFill>
                <a:srgbClr val="404040"/>
              </a:solidFill>
              <a:latin typeface="Open Sans"/>
              <a:ea typeface="Open Sans"/>
              <a:cs typeface="Open Sans"/>
            </a:endParaRPr>
          </a:p>
        </p:txBody>
      </p:sp>
      <p:sp>
        <p:nvSpPr>
          <p:cNvPr id="262" name="Google Shape;262;p55"/>
          <p:cNvSpPr txBox="1"/>
          <p:nvPr/>
        </p:nvSpPr>
        <p:spPr>
          <a:xfrm>
            <a:off x="10675042" y="1683611"/>
            <a:ext cx="3954452" cy="2232558"/>
          </a:xfrm>
          <a:prstGeom prst="rect">
            <a:avLst/>
          </a:prstGeom>
          <a:noFill/>
          <a:ln>
            <a:noFill/>
          </a:ln>
        </p:spPr>
        <p:txBody>
          <a:bodyPr spcFirstLastPara="1" wrap="square" lIns="91425" tIns="45700" rIns="91425" bIns="45700" anchor="t" anchorCtr="0">
            <a:spAutoFit/>
          </a:bodyPr>
          <a:lstStyle/>
          <a:p>
            <a:pPr algn="ctr">
              <a:lnSpc>
                <a:spcPct val="114000"/>
              </a:lnSpc>
              <a:spcBef>
                <a:spcPct val="0"/>
              </a:spcBef>
              <a:spcAft>
                <a:spcPct val="0"/>
              </a:spcAft>
              <a:buSzPts val="2200"/>
            </a:pPr>
            <a:r>
              <a:rPr lang="en-US" sz="2200" b="1">
                <a:solidFill>
                  <a:srgbClr val="404040"/>
                </a:solidFill>
                <a:latin typeface="Open Sans"/>
                <a:ea typeface="Open Sans"/>
                <a:cs typeface="Open Sans"/>
                <a:sym typeface="Open Sans"/>
              </a:rPr>
              <a:t>Simplified compliance</a:t>
            </a:r>
            <a:endParaRPr lang="en-US" sz="1800">
              <a:solidFill>
                <a:srgbClr val="404040"/>
              </a:solidFill>
              <a:latin typeface="Open Sans"/>
              <a:ea typeface="Open Sans"/>
              <a:cs typeface="Open Sans"/>
            </a:endParaRPr>
          </a:p>
          <a:p>
            <a:pPr algn="ctr">
              <a:lnSpc>
                <a:spcPct val="114000"/>
              </a:lnSpc>
              <a:spcBef>
                <a:spcPct val="0"/>
              </a:spcBef>
              <a:spcAft>
                <a:spcPct val="0"/>
              </a:spcAft>
              <a:buSzPts val="2200"/>
            </a:pPr>
            <a:r>
              <a:rPr lang="en-US" sz="2000">
                <a:solidFill>
                  <a:srgbClr val="404040"/>
                </a:solidFill>
                <a:latin typeface="Open Sans"/>
                <a:ea typeface="Open Sans"/>
                <a:cs typeface="Open Sans"/>
              </a:rPr>
              <a:t>SCAP helps organizations comply with security regulations and standards that require vulnerability management practices</a:t>
            </a:r>
            <a:endParaRPr lang="en-IN" sz="2000">
              <a:solidFill>
                <a:srgbClr val="404040"/>
              </a:solidFill>
              <a:latin typeface="Open Sans"/>
              <a:ea typeface="Open Sans"/>
              <a:cs typeface="Open Sans"/>
            </a:endParaRPr>
          </a:p>
        </p:txBody>
      </p:sp>
      <p:pic>
        <p:nvPicPr>
          <p:cNvPr id="6" name="Picture 5">
            <a:extLst>
              <a:ext uri="{FF2B5EF4-FFF2-40B4-BE49-F238E27FC236}">
                <a16:creationId xmlns:a16="http://schemas.microsoft.com/office/drawing/2014/main" id="{0752D03F-65A8-559F-A3E3-09346D4A9F6D}"/>
              </a:ext>
            </a:extLst>
          </p:cNvPr>
          <p:cNvPicPr>
            <a:picLocks noChangeAspect="1"/>
          </p:cNvPicPr>
          <p:nvPr/>
        </p:nvPicPr>
        <p:blipFill>
          <a:blip r:embed="rId3"/>
          <a:stretch>
            <a:fillRect/>
          </a:stretch>
        </p:blipFill>
        <p:spPr>
          <a:xfrm>
            <a:off x="6949605" y="3418631"/>
            <a:ext cx="2090414" cy="2230107"/>
          </a:xfrm>
          <a:prstGeom prst="rect">
            <a:avLst/>
          </a:prstGeom>
        </p:spPr>
      </p:pic>
      <p:sp>
        <p:nvSpPr>
          <p:cNvPr id="3" name="Brandline">
            <a:extLst>
              <a:ext uri="{FF2B5EF4-FFF2-40B4-BE49-F238E27FC236}">
                <a16:creationId xmlns:a16="http://schemas.microsoft.com/office/drawing/2014/main" id="{7D8A74EF-610D-EC45-A78A-1481FCE244FA}"/>
              </a:ext>
            </a:extLst>
          </p:cNvPr>
          <p:cNvSpPr/>
          <p:nvPr/>
        </p:nvSpPr>
        <p:spPr>
          <a:xfrm>
            <a:off x="6604000" y="816324"/>
            <a:ext cx="3065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26306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dc759bc407_1_0"/>
          <p:cNvSpPr txBox="1">
            <a:spLocks noGrp="1"/>
          </p:cNvSpPr>
          <p:nvPr>
            <p:ph type="title"/>
          </p:nvPr>
        </p:nvSpPr>
        <p:spPr>
          <a:xfrm>
            <a:off x="-10160" y="316962"/>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Web Application Vulnerability Scan</a:t>
            </a:r>
            <a:endParaRPr/>
          </a:p>
        </p:txBody>
      </p:sp>
      <p:sp>
        <p:nvSpPr>
          <p:cNvPr id="13" name="Google Shape;188;p24">
            <a:extLst>
              <a:ext uri="{FF2B5EF4-FFF2-40B4-BE49-F238E27FC236}">
                <a16:creationId xmlns:a16="http://schemas.microsoft.com/office/drawing/2014/main" id="{5599D667-CBE4-46FB-AF69-BC41B455E666}"/>
              </a:ext>
            </a:extLst>
          </p:cNvPr>
          <p:cNvSpPr txBox="1"/>
          <p:nvPr/>
        </p:nvSpPr>
        <p:spPr>
          <a:xfrm>
            <a:off x="8139137" y="3140129"/>
            <a:ext cx="4012254" cy="701689"/>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None/>
            </a:pPr>
            <a:r>
              <a:rPr lang="en-US" sz="2200" b="1">
                <a:solidFill>
                  <a:schemeClr val="bg1"/>
                </a:solidFill>
                <a:latin typeface="Open Sans"/>
                <a:ea typeface="Open Sans"/>
                <a:cs typeface="Open Sans"/>
                <a:sym typeface="Open Sans"/>
              </a:rPr>
              <a:t>Web vulnerability scan</a:t>
            </a:r>
          </a:p>
          <a:p>
            <a:pPr marL="0" lvl="0" indent="0" algn="ctr" rtl="0">
              <a:lnSpc>
                <a:spcPct val="90000"/>
              </a:lnSpc>
              <a:spcBef>
                <a:spcPts val="0"/>
              </a:spcBef>
              <a:spcAft>
                <a:spcPts val="0"/>
              </a:spcAft>
              <a:buNone/>
            </a:pPr>
            <a:endParaRPr lang="en-US" sz="2200" b="1">
              <a:solidFill>
                <a:schemeClr val="bg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D9E19EE6-BCAA-8A19-861F-FC9796067E9E}"/>
              </a:ext>
            </a:extLst>
          </p:cNvPr>
          <p:cNvSpPr txBox="1"/>
          <p:nvPr/>
        </p:nvSpPr>
        <p:spPr>
          <a:xfrm>
            <a:off x="2640772" y="1428877"/>
            <a:ext cx="11012556" cy="846514"/>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ea typeface="Open Sans"/>
                <a:cs typeface="Open Sans"/>
              </a:rPr>
              <a:t>It is an automated security tool specifically designed to identify security vulnerabilities in web applications. </a:t>
            </a:r>
            <a:endParaRPr lang="en-IN" sz="2200">
              <a:solidFill>
                <a:srgbClr val="404040"/>
              </a:solidFill>
              <a:latin typeface="Open Sans" panose="020B0606030504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6259E495-AB24-5F3B-BA8E-88863679FF84}"/>
              </a:ext>
            </a:extLst>
          </p:cNvPr>
          <p:cNvPicPr>
            <a:picLocks noChangeAspect="1"/>
          </p:cNvPicPr>
          <p:nvPr/>
        </p:nvPicPr>
        <p:blipFill>
          <a:blip r:embed="rId3"/>
          <a:stretch>
            <a:fillRect/>
          </a:stretch>
        </p:blipFill>
        <p:spPr>
          <a:xfrm>
            <a:off x="5760172" y="2860278"/>
            <a:ext cx="4773756" cy="4041370"/>
          </a:xfrm>
          <a:prstGeom prst="rect">
            <a:avLst/>
          </a:prstGeom>
        </p:spPr>
      </p:pic>
      <p:sp>
        <p:nvSpPr>
          <p:cNvPr id="6" name="TextBox 5">
            <a:extLst>
              <a:ext uri="{FF2B5EF4-FFF2-40B4-BE49-F238E27FC236}">
                <a16:creationId xmlns:a16="http://schemas.microsoft.com/office/drawing/2014/main" id="{3028BDCA-00EE-4F66-4224-B359467AC4F1}"/>
              </a:ext>
            </a:extLst>
          </p:cNvPr>
          <p:cNvSpPr txBox="1"/>
          <p:nvPr/>
        </p:nvSpPr>
        <p:spPr>
          <a:xfrm>
            <a:off x="2366120" y="7486535"/>
            <a:ext cx="11546033" cy="457176"/>
          </a:xfrm>
          <a:prstGeom prst="rect">
            <a:avLst/>
          </a:prstGeom>
          <a:noFill/>
        </p:spPr>
        <p:txBody>
          <a:bodyPr wrap="square">
            <a:spAutoFit/>
          </a:bodyPr>
          <a:lstStyle/>
          <a:p>
            <a:pPr lvl="1" algn="ctr">
              <a:lnSpc>
                <a:spcPct val="115000"/>
              </a:lnSpc>
              <a:spcBef>
                <a:spcPts val="200"/>
              </a:spcBef>
              <a:buClr>
                <a:srgbClr val="3F3F3F"/>
              </a:buClr>
              <a:buSzPts val="2200"/>
            </a:pPr>
            <a:r>
              <a:rPr lang="en-US" sz="2200">
                <a:solidFill>
                  <a:srgbClr val="404040"/>
                </a:solidFill>
                <a:latin typeface="Open Sans" panose="020B0606030504020204" pitchFamily="34" charset="0"/>
                <a:ea typeface="Open Sans"/>
                <a:cs typeface="Open Sans"/>
                <a:sym typeface="Open Sans"/>
              </a:rPr>
              <a:t>Uses special purpose scanners that analyze Web applications for known vulnerabilities</a:t>
            </a:r>
          </a:p>
        </p:txBody>
      </p:sp>
      <p:sp>
        <p:nvSpPr>
          <p:cNvPr id="5" name="Brandline">
            <a:extLst>
              <a:ext uri="{FF2B5EF4-FFF2-40B4-BE49-F238E27FC236}">
                <a16:creationId xmlns:a16="http://schemas.microsoft.com/office/drawing/2014/main" id="{96346DBD-CCD3-6E22-8A8C-46948A467581}"/>
              </a:ext>
            </a:extLst>
          </p:cNvPr>
          <p:cNvSpPr/>
          <p:nvPr/>
        </p:nvSpPr>
        <p:spPr>
          <a:xfrm>
            <a:off x="4254500" y="903436"/>
            <a:ext cx="7755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763921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dc759bc407_1_0"/>
          <p:cNvSpPr txBox="1">
            <a:spLocks noGrp="1"/>
          </p:cNvSpPr>
          <p:nvPr>
            <p:ph type="title"/>
          </p:nvPr>
        </p:nvSpPr>
        <p:spPr>
          <a:xfrm>
            <a:off x="-10160" y="316962"/>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Web  Application Vulnerability Scan</a:t>
            </a:r>
            <a:endParaRPr/>
          </a:p>
        </p:txBody>
      </p:sp>
      <p:grpSp>
        <p:nvGrpSpPr>
          <p:cNvPr id="11" name="Google Shape;185;p24">
            <a:extLst>
              <a:ext uri="{FF2B5EF4-FFF2-40B4-BE49-F238E27FC236}">
                <a16:creationId xmlns:a16="http://schemas.microsoft.com/office/drawing/2014/main" id="{80325F34-789D-41AF-9729-E92290AFE7FF}"/>
              </a:ext>
            </a:extLst>
          </p:cNvPr>
          <p:cNvGrpSpPr/>
          <p:nvPr/>
        </p:nvGrpSpPr>
        <p:grpSpPr>
          <a:xfrm rot="5400000">
            <a:off x="7061985" y="1298689"/>
            <a:ext cx="786039" cy="4023451"/>
            <a:chOff x="5733266" y="661807"/>
            <a:chExt cx="848536" cy="2721555"/>
          </a:xfrm>
          <a:solidFill>
            <a:srgbClr val="427AA1"/>
          </a:solidFill>
        </p:grpSpPr>
        <p:sp>
          <p:nvSpPr>
            <p:cNvPr id="12" name="Google Shape;186;p24">
              <a:extLst>
                <a:ext uri="{FF2B5EF4-FFF2-40B4-BE49-F238E27FC236}">
                  <a16:creationId xmlns:a16="http://schemas.microsoft.com/office/drawing/2014/main" id="{A271D066-69F2-44BD-A23D-2375DDE97175}"/>
                </a:ext>
              </a:extLst>
            </p:cNvPr>
            <p:cNvSpPr/>
            <p:nvPr/>
          </p:nvSpPr>
          <p:spPr>
            <a:xfrm rot="16200000">
              <a:off x="4803116" y="1604677"/>
              <a:ext cx="2708835" cy="848536"/>
            </a:xfrm>
            <a:prstGeom prst="round2SameRect">
              <a:avLst>
                <a:gd name="adj1" fmla="val 9636"/>
                <a:gd name="adj2" fmla="val 0"/>
              </a:avLst>
            </a:prstGeom>
            <a:grp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1"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13" name="Google Shape;188;p24">
              <a:extLst>
                <a:ext uri="{FF2B5EF4-FFF2-40B4-BE49-F238E27FC236}">
                  <a16:creationId xmlns:a16="http://schemas.microsoft.com/office/drawing/2014/main" id="{5599D667-CBE4-46FB-AF69-BC41B455E666}"/>
                </a:ext>
              </a:extLst>
            </p:cNvPr>
            <p:cNvSpPr txBox="1"/>
            <p:nvPr/>
          </p:nvSpPr>
          <p:spPr>
            <a:xfrm rot="16200000">
              <a:off x="4803206" y="1804520"/>
              <a:ext cx="2713981" cy="428555"/>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chemeClr val="bg1"/>
                  </a:solidFill>
                  <a:latin typeface="Open Sans"/>
                  <a:ea typeface="Open Sans"/>
                  <a:cs typeface="Open Sans"/>
                  <a:sym typeface="Open Sans"/>
                </a:rPr>
                <a:t>Ideal </a:t>
              </a:r>
              <a:r>
                <a:rPr lang="en-US" sz="2200" b="1">
                  <a:solidFill>
                    <a:schemeClr val="bg1"/>
                  </a:solidFill>
                  <a:latin typeface="Open Sans"/>
                  <a:ea typeface="Open Sans"/>
                  <a:cs typeface="Open Sans"/>
                  <a:sym typeface="Open Sans"/>
                </a:rPr>
                <a:t>s</a:t>
              </a:r>
              <a:r>
                <a:rPr lang="en-US" sz="2200" b="1" i="0" u="none" strike="noStrike" cap="none">
                  <a:solidFill>
                    <a:schemeClr val="bg1"/>
                  </a:solidFill>
                  <a:latin typeface="Open Sans"/>
                  <a:ea typeface="Open Sans"/>
                  <a:cs typeface="Open Sans"/>
                  <a:sym typeface="Open Sans"/>
                </a:rPr>
                <a:t>cenarios:</a:t>
              </a:r>
            </a:p>
          </p:txBody>
        </p:sp>
      </p:grpSp>
      <p:sp>
        <p:nvSpPr>
          <p:cNvPr id="14" name="Google Shape;189;p24">
            <a:extLst>
              <a:ext uri="{FF2B5EF4-FFF2-40B4-BE49-F238E27FC236}">
                <a16:creationId xmlns:a16="http://schemas.microsoft.com/office/drawing/2014/main" id="{10440F8E-CF51-448A-9832-8044BAB02C2F}"/>
              </a:ext>
            </a:extLst>
          </p:cNvPr>
          <p:cNvSpPr txBox="1"/>
          <p:nvPr/>
        </p:nvSpPr>
        <p:spPr>
          <a:xfrm>
            <a:off x="5501436" y="4082156"/>
            <a:ext cx="9030763" cy="1649642"/>
          </a:xfrm>
          <a:prstGeom prst="rect">
            <a:avLst/>
          </a:prstGeom>
          <a:noFill/>
          <a:ln>
            <a:noFill/>
          </a:ln>
        </p:spPr>
        <p:txBody>
          <a:bodyPr spcFirstLastPara="1" wrap="square" lIns="91425" tIns="45700" rIns="91425" bIns="45700" anchor="t" anchorCtr="0">
            <a:spAutoFit/>
          </a:bodyPr>
          <a:lstStyle/>
          <a:p>
            <a:pPr marL="342900" lvl="1" indent="-387350">
              <a:lnSpc>
                <a:spcPct val="115000"/>
              </a:lnSpc>
              <a:buClr>
                <a:srgbClr val="3F3F3F"/>
              </a:buClr>
              <a:buSzPts val="2200"/>
              <a:buFont typeface="Open Sans"/>
              <a:buChar char="•"/>
            </a:pPr>
            <a:r>
              <a:rPr lang="en-US" sz="2200">
                <a:solidFill>
                  <a:srgbClr val="404040"/>
                </a:solidFill>
                <a:latin typeface="Open Sans" panose="020B0606030504020204" pitchFamily="34" charset="0"/>
              </a:rPr>
              <a:t>Conduct an initial scan of all applications</a:t>
            </a:r>
            <a:endParaRPr lang="en-US" sz="2200">
              <a:solidFill>
                <a:srgbClr val="404040"/>
              </a:solidFill>
              <a:latin typeface="Open Sans" panose="020B0606030504020204" pitchFamily="34" charset="0"/>
              <a:ea typeface="Open Sans"/>
              <a:cs typeface="Open Sans"/>
              <a:sym typeface="Open Sans"/>
            </a:endParaRPr>
          </a:p>
          <a:p>
            <a:pPr marL="342900" lvl="1" indent="-387350">
              <a:lnSpc>
                <a:spcPct val="115000"/>
              </a:lnSpc>
              <a:buClr>
                <a:srgbClr val="3F3F3F"/>
              </a:buClr>
              <a:buSzPts val="2200"/>
              <a:buFont typeface="Open Sans"/>
              <a:buChar char="•"/>
            </a:pPr>
            <a:r>
              <a:rPr lang="en-US" sz="2200">
                <a:solidFill>
                  <a:srgbClr val="404040"/>
                </a:solidFill>
                <a:latin typeface="Open Sans" panose="020B0606030504020204" pitchFamily="34" charset="0"/>
              </a:rPr>
              <a:t>Examine any new application before moving to production</a:t>
            </a:r>
            <a:endParaRPr lang="en-US" sz="2200">
              <a:solidFill>
                <a:srgbClr val="404040"/>
              </a:solidFill>
              <a:latin typeface="Open Sans" panose="020B0606030504020204" pitchFamily="34" charset="0"/>
              <a:ea typeface="Open Sans"/>
              <a:cs typeface="Open Sans"/>
              <a:sym typeface="Open Sans"/>
            </a:endParaRPr>
          </a:p>
          <a:p>
            <a:pPr marL="342900" lvl="1" indent="-387350">
              <a:lnSpc>
                <a:spcPct val="115000"/>
              </a:lnSpc>
              <a:buClr>
                <a:srgbClr val="3F3F3F"/>
              </a:buClr>
              <a:buSzPts val="2200"/>
              <a:buFont typeface="Open Sans"/>
              <a:buChar char="•"/>
            </a:pPr>
            <a:r>
              <a:rPr lang="en-US" sz="2200">
                <a:solidFill>
                  <a:srgbClr val="404040"/>
                </a:solidFill>
                <a:latin typeface="Open Sans" panose="020B0606030504020204" pitchFamily="34" charset="0"/>
              </a:rPr>
              <a:t>Inspect any modified application before it moves to production</a:t>
            </a:r>
            <a:endParaRPr lang="en-US" sz="2200">
              <a:solidFill>
                <a:srgbClr val="404040"/>
              </a:solidFill>
              <a:latin typeface="Open Sans" panose="020B0606030504020204" pitchFamily="34" charset="0"/>
              <a:ea typeface="Open Sans"/>
              <a:cs typeface="Open Sans"/>
              <a:sym typeface="Open Sans"/>
            </a:endParaRPr>
          </a:p>
          <a:p>
            <a:pPr marL="342900" lvl="1" indent="-387350">
              <a:lnSpc>
                <a:spcPct val="115000"/>
              </a:lnSpc>
              <a:buClr>
                <a:srgbClr val="3F3F3F"/>
              </a:buClr>
              <a:buSzPts val="2200"/>
              <a:buFont typeface="Open Sans"/>
              <a:buChar char="•"/>
            </a:pPr>
            <a:r>
              <a:rPr lang="en-US" sz="2200">
                <a:solidFill>
                  <a:srgbClr val="404040"/>
                </a:solidFill>
                <a:latin typeface="Open Sans" panose="020B0606030504020204" pitchFamily="34" charset="0"/>
              </a:rPr>
              <a:t>Perform regular and scheduled reviews of all applications</a:t>
            </a:r>
            <a:endParaRPr lang="en-US" sz="2200">
              <a:solidFill>
                <a:srgbClr val="404040"/>
              </a:solidFill>
              <a:latin typeface="Open Sans" panose="020B0606030504020204" pitchFamily="34" charset="0"/>
              <a:ea typeface="Calibri"/>
              <a:cs typeface="Calibri"/>
              <a:sym typeface="Calibri"/>
            </a:endParaRPr>
          </a:p>
        </p:txBody>
      </p:sp>
      <p:sp>
        <p:nvSpPr>
          <p:cNvPr id="15" name="Google Shape;4734;p188">
            <a:extLst>
              <a:ext uri="{FF2B5EF4-FFF2-40B4-BE49-F238E27FC236}">
                <a16:creationId xmlns:a16="http://schemas.microsoft.com/office/drawing/2014/main" id="{F15388C3-D1C7-4FFD-B7E8-46F7A052E5D9}"/>
              </a:ext>
            </a:extLst>
          </p:cNvPr>
          <p:cNvSpPr/>
          <p:nvPr/>
        </p:nvSpPr>
        <p:spPr>
          <a:xfrm>
            <a:off x="5222992" y="3707814"/>
            <a:ext cx="9309207" cy="2410926"/>
          </a:xfrm>
          <a:prstGeom prst="roundRect">
            <a:avLst>
              <a:gd name="adj" fmla="val 7505"/>
            </a:avLst>
          </a:prstGeom>
          <a:noFill/>
          <a:ln w="19050" cap="flat" cmpd="sng">
            <a:solidFill>
              <a:srgbClr val="427AA1"/>
            </a:solidFill>
            <a:prstDash val="solid"/>
            <a:round/>
            <a:headEnd type="none" w="sm" len="sm"/>
            <a:tailEnd type="none" w="sm" len="sm"/>
          </a:ln>
        </p:spPr>
        <p:txBody>
          <a:bodyPr spcFirstLastPara="1" wrap="square" lIns="91425" tIns="60950" rIns="121900" bIns="60950" anchor="ctr" anchorCtr="0">
            <a:noAutofit/>
          </a:bodyPr>
          <a:lstStyle/>
          <a:p>
            <a:pPr marL="292100" marR="0" lvl="0" indent="-29210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sp>
        <p:nvSpPr>
          <p:cNvPr id="16" name="Google Shape;4735;p188">
            <a:extLst>
              <a:ext uri="{FF2B5EF4-FFF2-40B4-BE49-F238E27FC236}">
                <a16:creationId xmlns:a16="http://schemas.microsoft.com/office/drawing/2014/main" id="{17CF6042-5B91-493E-95D0-94986C104F94}"/>
              </a:ext>
            </a:extLst>
          </p:cNvPr>
          <p:cNvSpPr/>
          <p:nvPr/>
        </p:nvSpPr>
        <p:spPr>
          <a:xfrm>
            <a:off x="2035403" y="2789898"/>
            <a:ext cx="3436568" cy="3436568"/>
          </a:xfrm>
          <a:prstGeom prst="roundRect">
            <a:avLst>
              <a:gd name="adj" fmla="val 5273"/>
            </a:avLst>
          </a:prstGeom>
          <a:solidFill>
            <a:srgbClr val="F2F2F2"/>
          </a:solidFill>
          <a:ln w="381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Arial"/>
              <a:buNone/>
            </a:pPr>
            <a:endParaRPr sz="2200" b="1" i="0" u="none" strike="noStrike" cap="none">
              <a:solidFill>
                <a:srgbClr val="000000"/>
              </a:solidFill>
              <a:latin typeface="Open Sans"/>
              <a:ea typeface="Open Sans"/>
              <a:cs typeface="Open Sans"/>
              <a:sym typeface="Open Sans"/>
            </a:endParaRPr>
          </a:p>
        </p:txBody>
      </p:sp>
      <p:pic>
        <p:nvPicPr>
          <p:cNvPr id="3" name="Graphic 2">
            <a:extLst>
              <a:ext uri="{FF2B5EF4-FFF2-40B4-BE49-F238E27FC236}">
                <a16:creationId xmlns:a16="http://schemas.microsoft.com/office/drawing/2014/main" id="{D4C3D4FB-41F2-42ED-9269-204CCD5057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0087" y="3413066"/>
            <a:ext cx="3102707" cy="2225151"/>
          </a:xfrm>
          <a:prstGeom prst="rect">
            <a:avLst/>
          </a:prstGeom>
        </p:spPr>
      </p:pic>
      <p:sp>
        <p:nvSpPr>
          <p:cNvPr id="4" name="Brandline">
            <a:extLst>
              <a:ext uri="{FF2B5EF4-FFF2-40B4-BE49-F238E27FC236}">
                <a16:creationId xmlns:a16="http://schemas.microsoft.com/office/drawing/2014/main" id="{2828F9F5-8FD9-CFCC-6871-3C9101ED5A00}"/>
              </a:ext>
            </a:extLst>
          </p:cNvPr>
          <p:cNvSpPr/>
          <p:nvPr/>
        </p:nvSpPr>
        <p:spPr>
          <a:xfrm>
            <a:off x="4191000" y="903436"/>
            <a:ext cx="78701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88436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solidFill>
                  <a:srgbClr val="3F3F3F"/>
                </a:solidFill>
                <a:latin typeface="Open Sans"/>
                <a:ea typeface="Open Sans"/>
                <a:cs typeface="Open Sans"/>
                <a:sym typeface="Open Sans"/>
              </a:rPr>
              <a:t>Web Application Vulnerability Scanning Process</a:t>
            </a:r>
            <a:endParaRPr/>
          </a:p>
        </p:txBody>
      </p:sp>
      <p:sp>
        <p:nvSpPr>
          <p:cNvPr id="203" name="Google Shape;203;p16"/>
          <p:cNvSpPr/>
          <p:nvPr/>
        </p:nvSpPr>
        <p:spPr>
          <a:xfrm>
            <a:off x="7076467" y="2211784"/>
            <a:ext cx="1143001" cy="730956"/>
          </a:xfrm>
          <a:custGeom>
            <a:avLst/>
            <a:gdLst/>
            <a:ahLst/>
            <a:cxnLst/>
            <a:rect l="l" t="t" r="r" b="b"/>
            <a:pathLst>
              <a:path w="327" h="209" extrusionOk="0">
                <a:moveTo>
                  <a:pt x="91" y="44"/>
                </a:moveTo>
                <a:cubicBezTo>
                  <a:pt x="80" y="58"/>
                  <a:pt x="80" y="58"/>
                  <a:pt x="80" y="58"/>
                </a:cubicBezTo>
                <a:cubicBezTo>
                  <a:pt x="80" y="58"/>
                  <a:pt x="35" y="111"/>
                  <a:pt x="17" y="160"/>
                </a:cubicBezTo>
                <a:cubicBezTo>
                  <a:pt x="0" y="209"/>
                  <a:pt x="327" y="161"/>
                  <a:pt x="327" y="161"/>
                </a:cubicBezTo>
                <a:cubicBezTo>
                  <a:pt x="327" y="161"/>
                  <a:pt x="191" y="0"/>
                  <a:pt x="115" y="31"/>
                </a:cubicBezTo>
                <a:lnTo>
                  <a:pt x="91" y="44"/>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204" name="Google Shape;204;p16"/>
          <p:cNvSpPr/>
          <p:nvPr/>
        </p:nvSpPr>
        <p:spPr>
          <a:xfrm>
            <a:off x="5696402" y="5177941"/>
            <a:ext cx="739422" cy="1145822"/>
          </a:xfrm>
          <a:custGeom>
            <a:avLst/>
            <a:gdLst/>
            <a:ahLst/>
            <a:cxnLst/>
            <a:rect l="l" t="t" r="r" b="b"/>
            <a:pathLst>
              <a:path w="211" h="327" extrusionOk="0">
                <a:moveTo>
                  <a:pt x="49" y="238"/>
                </a:moveTo>
                <a:cubicBezTo>
                  <a:pt x="60" y="247"/>
                  <a:pt x="60" y="247"/>
                  <a:pt x="60" y="247"/>
                </a:cubicBezTo>
                <a:cubicBezTo>
                  <a:pt x="60" y="247"/>
                  <a:pt x="113" y="292"/>
                  <a:pt x="162" y="310"/>
                </a:cubicBezTo>
                <a:cubicBezTo>
                  <a:pt x="211" y="327"/>
                  <a:pt x="163" y="0"/>
                  <a:pt x="163" y="0"/>
                </a:cubicBezTo>
                <a:cubicBezTo>
                  <a:pt x="163" y="0"/>
                  <a:pt x="0" y="134"/>
                  <a:pt x="32" y="210"/>
                </a:cubicBezTo>
                <a:lnTo>
                  <a:pt x="49" y="238"/>
                </a:lnTo>
                <a:close/>
              </a:path>
            </a:pathLst>
          </a:custGeom>
          <a:solidFill>
            <a:srgbClr val="BF9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205" name="Google Shape;205;p16"/>
          <p:cNvSpPr/>
          <p:nvPr/>
        </p:nvSpPr>
        <p:spPr>
          <a:xfrm>
            <a:off x="8671023" y="6961585"/>
            <a:ext cx="1143001" cy="739422"/>
          </a:xfrm>
          <a:custGeom>
            <a:avLst/>
            <a:gdLst/>
            <a:ahLst/>
            <a:cxnLst/>
            <a:rect l="l" t="t" r="r" b="b"/>
            <a:pathLst>
              <a:path w="327" h="211" extrusionOk="0">
                <a:moveTo>
                  <a:pt x="240" y="161"/>
                </a:moveTo>
                <a:cubicBezTo>
                  <a:pt x="247" y="151"/>
                  <a:pt x="247" y="151"/>
                  <a:pt x="247" y="151"/>
                </a:cubicBezTo>
                <a:cubicBezTo>
                  <a:pt x="247" y="151"/>
                  <a:pt x="292" y="98"/>
                  <a:pt x="310" y="49"/>
                </a:cubicBezTo>
                <a:cubicBezTo>
                  <a:pt x="327" y="0"/>
                  <a:pt x="0" y="48"/>
                  <a:pt x="0" y="48"/>
                </a:cubicBezTo>
                <a:cubicBezTo>
                  <a:pt x="0" y="48"/>
                  <a:pt x="134" y="211"/>
                  <a:pt x="210" y="179"/>
                </a:cubicBezTo>
                <a:lnTo>
                  <a:pt x="240" y="161"/>
                </a:lnTo>
                <a:close/>
              </a:path>
            </a:pathLst>
          </a:custGeom>
          <a:solidFill>
            <a:srgbClr val="7B7B7B"/>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206" name="Google Shape;206;p16"/>
          <p:cNvSpPr/>
          <p:nvPr/>
        </p:nvSpPr>
        <p:spPr>
          <a:xfrm>
            <a:off x="10454669" y="3583383"/>
            <a:ext cx="742245" cy="1143001"/>
          </a:xfrm>
          <a:custGeom>
            <a:avLst/>
            <a:gdLst/>
            <a:ahLst/>
            <a:cxnLst/>
            <a:rect l="l" t="t" r="r" b="b"/>
            <a:pathLst>
              <a:path w="212" h="327" extrusionOk="0">
                <a:moveTo>
                  <a:pt x="159" y="86"/>
                </a:moveTo>
                <a:cubicBezTo>
                  <a:pt x="151" y="80"/>
                  <a:pt x="151" y="80"/>
                  <a:pt x="151" y="80"/>
                </a:cubicBezTo>
                <a:cubicBezTo>
                  <a:pt x="151" y="80"/>
                  <a:pt x="98" y="35"/>
                  <a:pt x="49" y="17"/>
                </a:cubicBezTo>
                <a:cubicBezTo>
                  <a:pt x="0" y="0"/>
                  <a:pt x="48" y="327"/>
                  <a:pt x="48" y="327"/>
                </a:cubicBezTo>
                <a:cubicBezTo>
                  <a:pt x="48" y="327"/>
                  <a:pt x="212" y="190"/>
                  <a:pt x="180" y="114"/>
                </a:cubicBezTo>
                <a:lnTo>
                  <a:pt x="159" y="86"/>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207" name="Google Shape;207;p16"/>
          <p:cNvSpPr/>
          <p:nvPr/>
        </p:nvSpPr>
        <p:spPr>
          <a:xfrm>
            <a:off x="6201579" y="2708495"/>
            <a:ext cx="4490156" cy="4487333"/>
          </a:xfrm>
          <a:custGeom>
            <a:avLst/>
            <a:gdLst/>
            <a:ahLst/>
            <a:cxnLst/>
            <a:rect l="l" t="t" r="r" b="b"/>
            <a:pathLst>
              <a:path w="1284" h="1283" extrusionOk="0">
                <a:moveTo>
                  <a:pt x="1247" y="2"/>
                </a:moveTo>
                <a:cubicBezTo>
                  <a:pt x="38" y="0"/>
                  <a:pt x="38" y="0"/>
                  <a:pt x="38" y="0"/>
                </a:cubicBezTo>
                <a:cubicBezTo>
                  <a:pt x="18" y="0"/>
                  <a:pt x="2" y="16"/>
                  <a:pt x="2" y="36"/>
                </a:cubicBezTo>
                <a:cubicBezTo>
                  <a:pt x="0" y="1245"/>
                  <a:pt x="0" y="1245"/>
                  <a:pt x="0" y="1245"/>
                </a:cubicBezTo>
                <a:cubicBezTo>
                  <a:pt x="0" y="1265"/>
                  <a:pt x="16" y="1281"/>
                  <a:pt x="36" y="1281"/>
                </a:cubicBezTo>
                <a:cubicBezTo>
                  <a:pt x="1245" y="1283"/>
                  <a:pt x="1245" y="1283"/>
                  <a:pt x="1245" y="1283"/>
                </a:cubicBezTo>
                <a:cubicBezTo>
                  <a:pt x="1265" y="1283"/>
                  <a:pt x="1281" y="1267"/>
                  <a:pt x="1281" y="1247"/>
                </a:cubicBezTo>
                <a:cubicBezTo>
                  <a:pt x="1283" y="38"/>
                  <a:pt x="1283" y="38"/>
                  <a:pt x="1283" y="38"/>
                </a:cubicBezTo>
                <a:cubicBezTo>
                  <a:pt x="1284" y="18"/>
                  <a:pt x="1267" y="2"/>
                  <a:pt x="1247" y="2"/>
                </a:cubicBezTo>
                <a:close/>
              </a:path>
            </a:pathLst>
          </a:custGeom>
          <a:solidFill>
            <a:srgbClr val="F2F2F2"/>
          </a:solidFill>
          <a:ln>
            <a:noFill/>
          </a:ln>
          <a:effectLst>
            <a:outerShdw blurRad="50800" dist="38100" dir="2700000" algn="tl"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208" name="Google Shape;208;p16"/>
          <p:cNvSpPr/>
          <p:nvPr/>
        </p:nvSpPr>
        <p:spPr>
          <a:xfrm>
            <a:off x="7355868" y="2268228"/>
            <a:ext cx="3039534" cy="1814690"/>
          </a:xfrm>
          <a:custGeom>
            <a:avLst/>
            <a:gdLst/>
            <a:ahLst/>
            <a:cxnLst/>
            <a:rect l="l" t="t" r="r" b="b"/>
            <a:pathLst>
              <a:path w="869" h="519" extrusionOk="0">
                <a:moveTo>
                  <a:pt x="802" y="201"/>
                </a:moveTo>
                <a:cubicBezTo>
                  <a:pt x="621" y="19"/>
                  <a:pt x="621" y="19"/>
                  <a:pt x="621" y="19"/>
                </a:cubicBezTo>
                <a:cubicBezTo>
                  <a:pt x="621" y="19"/>
                  <a:pt x="607" y="2"/>
                  <a:pt x="575" y="2"/>
                </a:cubicBezTo>
                <a:cubicBezTo>
                  <a:pt x="544" y="2"/>
                  <a:pt x="57" y="1"/>
                  <a:pt x="57" y="1"/>
                </a:cubicBezTo>
                <a:cubicBezTo>
                  <a:pt x="57" y="1"/>
                  <a:pt x="25" y="0"/>
                  <a:pt x="0" y="42"/>
                </a:cubicBezTo>
                <a:cubicBezTo>
                  <a:pt x="0" y="42"/>
                  <a:pt x="19" y="17"/>
                  <a:pt x="48" y="17"/>
                </a:cubicBezTo>
                <a:cubicBezTo>
                  <a:pt x="77" y="17"/>
                  <a:pt x="109" y="31"/>
                  <a:pt x="132" y="53"/>
                </a:cubicBezTo>
                <a:cubicBezTo>
                  <a:pt x="156" y="76"/>
                  <a:pt x="528" y="450"/>
                  <a:pt x="528" y="450"/>
                </a:cubicBezTo>
                <a:cubicBezTo>
                  <a:pt x="460" y="518"/>
                  <a:pt x="460" y="518"/>
                  <a:pt x="460" y="518"/>
                </a:cubicBezTo>
                <a:cubicBezTo>
                  <a:pt x="869" y="519"/>
                  <a:pt x="869" y="519"/>
                  <a:pt x="869" y="519"/>
                </a:cubicBezTo>
                <a:cubicBezTo>
                  <a:pt x="869" y="134"/>
                  <a:pt x="869" y="134"/>
                  <a:pt x="869" y="134"/>
                </a:cubicBezTo>
                <a:lnTo>
                  <a:pt x="802" y="201"/>
                </a:lnTo>
                <a:close/>
              </a:path>
            </a:pathLst>
          </a:custGeom>
          <a:solidFill>
            <a:schemeClr val="accent1"/>
          </a:solidFill>
          <a:ln>
            <a:noFill/>
          </a:ln>
          <a:effectLst>
            <a:outerShdw blurRad="50800" dist="38100" dir="2700000" algn="tl"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209" name="Google Shape;209;p16"/>
          <p:cNvSpPr/>
          <p:nvPr/>
        </p:nvSpPr>
        <p:spPr>
          <a:xfrm>
            <a:off x="5761312" y="3002005"/>
            <a:ext cx="1814690" cy="3039534"/>
          </a:xfrm>
          <a:custGeom>
            <a:avLst/>
            <a:gdLst/>
            <a:ahLst/>
            <a:cxnLst/>
            <a:rect l="l" t="t" r="r" b="b"/>
            <a:pathLst>
              <a:path w="519" h="869" extrusionOk="0">
                <a:moveTo>
                  <a:pt x="134" y="0"/>
                </a:moveTo>
                <a:cubicBezTo>
                  <a:pt x="201" y="67"/>
                  <a:pt x="201" y="67"/>
                  <a:pt x="201" y="67"/>
                </a:cubicBezTo>
                <a:cubicBezTo>
                  <a:pt x="19" y="248"/>
                  <a:pt x="19" y="248"/>
                  <a:pt x="19" y="248"/>
                </a:cubicBezTo>
                <a:cubicBezTo>
                  <a:pt x="19" y="248"/>
                  <a:pt x="2" y="262"/>
                  <a:pt x="2" y="294"/>
                </a:cubicBezTo>
                <a:cubicBezTo>
                  <a:pt x="2" y="325"/>
                  <a:pt x="1" y="812"/>
                  <a:pt x="1" y="812"/>
                </a:cubicBezTo>
                <a:cubicBezTo>
                  <a:pt x="1" y="812"/>
                  <a:pt x="0" y="844"/>
                  <a:pt x="42" y="869"/>
                </a:cubicBezTo>
                <a:cubicBezTo>
                  <a:pt x="42" y="869"/>
                  <a:pt x="17" y="850"/>
                  <a:pt x="17" y="821"/>
                </a:cubicBezTo>
                <a:cubicBezTo>
                  <a:pt x="17" y="792"/>
                  <a:pt x="31" y="760"/>
                  <a:pt x="53" y="737"/>
                </a:cubicBezTo>
                <a:cubicBezTo>
                  <a:pt x="76" y="713"/>
                  <a:pt x="450" y="341"/>
                  <a:pt x="450" y="341"/>
                </a:cubicBezTo>
                <a:cubicBezTo>
                  <a:pt x="518" y="409"/>
                  <a:pt x="518" y="409"/>
                  <a:pt x="518" y="409"/>
                </a:cubicBezTo>
                <a:cubicBezTo>
                  <a:pt x="519" y="0"/>
                  <a:pt x="519" y="0"/>
                  <a:pt x="519" y="0"/>
                </a:cubicBezTo>
                <a:lnTo>
                  <a:pt x="134" y="0"/>
                </a:lnTo>
                <a:close/>
              </a:path>
            </a:pathLst>
          </a:custGeom>
          <a:solidFill>
            <a:schemeClr val="accent4"/>
          </a:solidFill>
          <a:ln>
            <a:noFill/>
          </a:ln>
          <a:effectLst>
            <a:outerShdw blurRad="50800" dist="38100" dir="2700000" algn="tl"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210" name="Google Shape;210;p16"/>
          <p:cNvSpPr/>
          <p:nvPr/>
        </p:nvSpPr>
        <p:spPr>
          <a:xfrm>
            <a:off x="6495089" y="5821406"/>
            <a:ext cx="3039534" cy="1817511"/>
          </a:xfrm>
          <a:custGeom>
            <a:avLst/>
            <a:gdLst/>
            <a:ahLst/>
            <a:cxnLst/>
            <a:rect l="l" t="t" r="r" b="b"/>
            <a:pathLst>
              <a:path w="869" h="519" extrusionOk="0">
                <a:moveTo>
                  <a:pt x="0" y="0"/>
                </a:moveTo>
                <a:cubicBezTo>
                  <a:pt x="0" y="385"/>
                  <a:pt x="0" y="385"/>
                  <a:pt x="0" y="385"/>
                </a:cubicBezTo>
                <a:cubicBezTo>
                  <a:pt x="67" y="318"/>
                  <a:pt x="67" y="318"/>
                  <a:pt x="67" y="318"/>
                </a:cubicBezTo>
                <a:cubicBezTo>
                  <a:pt x="248" y="500"/>
                  <a:pt x="248" y="500"/>
                  <a:pt x="248" y="500"/>
                </a:cubicBezTo>
                <a:cubicBezTo>
                  <a:pt x="248" y="500"/>
                  <a:pt x="262" y="517"/>
                  <a:pt x="294" y="517"/>
                </a:cubicBezTo>
                <a:cubicBezTo>
                  <a:pt x="325" y="517"/>
                  <a:pt x="812" y="518"/>
                  <a:pt x="812" y="518"/>
                </a:cubicBezTo>
                <a:cubicBezTo>
                  <a:pt x="812" y="518"/>
                  <a:pt x="844" y="519"/>
                  <a:pt x="869" y="477"/>
                </a:cubicBezTo>
                <a:cubicBezTo>
                  <a:pt x="869" y="477"/>
                  <a:pt x="850" y="502"/>
                  <a:pt x="821" y="502"/>
                </a:cubicBezTo>
                <a:cubicBezTo>
                  <a:pt x="792" y="502"/>
                  <a:pt x="760" y="488"/>
                  <a:pt x="737" y="466"/>
                </a:cubicBezTo>
                <a:cubicBezTo>
                  <a:pt x="713" y="443"/>
                  <a:pt x="341" y="69"/>
                  <a:pt x="341" y="69"/>
                </a:cubicBezTo>
                <a:cubicBezTo>
                  <a:pt x="409" y="1"/>
                  <a:pt x="409" y="1"/>
                  <a:pt x="409" y="1"/>
                </a:cubicBezTo>
                <a:lnTo>
                  <a:pt x="0" y="0"/>
                </a:lnTo>
                <a:close/>
              </a:path>
            </a:pathLst>
          </a:custGeom>
          <a:solidFill>
            <a:schemeClr val="accent3"/>
          </a:solidFill>
          <a:ln>
            <a:noFill/>
          </a:ln>
          <a:effectLst>
            <a:outerShdw blurRad="50800" dist="38100" algn="l"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211" name="Google Shape;211;p16"/>
          <p:cNvSpPr/>
          <p:nvPr/>
        </p:nvSpPr>
        <p:spPr>
          <a:xfrm>
            <a:off x="9314491" y="3862784"/>
            <a:ext cx="1814690" cy="3039534"/>
          </a:xfrm>
          <a:custGeom>
            <a:avLst/>
            <a:gdLst/>
            <a:ahLst/>
            <a:cxnLst/>
            <a:rect l="l" t="t" r="r" b="b"/>
            <a:pathLst>
              <a:path w="519" h="869" extrusionOk="0">
                <a:moveTo>
                  <a:pt x="477" y="0"/>
                </a:moveTo>
                <a:cubicBezTo>
                  <a:pt x="477" y="0"/>
                  <a:pt x="502" y="19"/>
                  <a:pt x="502" y="48"/>
                </a:cubicBezTo>
                <a:cubicBezTo>
                  <a:pt x="502" y="77"/>
                  <a:pt x="488" y="109"/>
                  <a:pt x="466" y="132"/>
                </a:cubicBezTo>
                <a:cubicBezTo>
                  <a:pt x="443" y="156"/>
                  <a:pt x="69" y="528"/>
                  <a:pt x="69" y="528"/>
                </a:cubicBezTo>
                <a:cubicBezTo>
                  <a:pt x="1" y="460"/>
                  <a:pt x="1" y="460"/>
                  <a:pt x="1" y="460"/>
                </a:cubicBezTo>
                <a:cubicBezTo>
                  <a:pt x="0" y="869"/>
                  <a:pt x="0" y="869"/>
                  <a:pt x="0" y="869"/>
                </a:cubicBezTo>
                <a:cubicBezTo>
                  <a:pt x="385" y="869"/>
                  <a:pt x="385" y="869"/>
                  <a:pt x="385" y="869"/>
                </a:cubicBezTo>
                <a:cubicBezTo>
                  <a:pt x="318" y="802"/>
                  <a:pt x="318" y="802"/>
                  <a:pt x="318" y="802"/>
                </a:cubicBezTo>
                <a:cubicBezTo>
                  <a:pt x="500" y="621"/>
                  <a:pt x="500" y="621"/>
                  <a:pt x="500" y="621"/>
                </a:cubicBezTo>
                <a:cubicBezTo>
                  <a:pt x="500" y="621"/>
                  <a:pt x="517" y="607"/>
                  <a:pt x="517" y="575"/>
                </a:cubicBezTo>
                <a:cubicBezTo>
                  <a:pt x="517" y="544"/>
                  <a:pt x="518" y="57"/>
                  <a:pt x="518" y="57"/>
                </a:cubicBezTo>
                <a:cubicBezTo>
                  <a:pt x="518" y="57"/>
                  <a:pt x="519" y="37"/>
                  <a:pt x="498" y="16"/>
                </a:cubicBezTo>
                <a:cubicBezTo>
                  <a:pt x="492" y="11"/>
                  <a:pt x="486" y="5"/>
                  <a:pt x="477" y="0"/>
                </a:cubicBezTo>
              </a:path>
            </a:pathLst>
          </a:custGeom>
          <a:solidFill>
            <a:schemeClr val="accent2"/>
          </a:solidFill>
          <a:ln>
            <a:noFill/>
          </a:ln>
          <a:effectLst>
            <a:outerShdw blurRad="50800" dist="38100" dir="8100000" algn="tr"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212" name="Google Shape;212;p16"/>
          <p:cNvSpPr txBox="1"/>
          <p:nvPr/>
        </p:nvSpPr>
        <p:spPr>
          <a:xfrm rot="-2580000">
            <a:off x="8868426" y="3007088"/>
            <a:ext cx="1247845" cy="3933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956" b="1" i="0" u="none" strike="noStrike" cap="none">
                <a:solidFill>
                  <a:schemeClr val="tx1">
                    <a:lumMod val="75000"/>
                    <a:lumOff val="25000"/>
                  </a:schemeClr>
                </a:solidFill>
                <a:sym typeface="Arial"/>
              </a:rPr>
              <a:t>Step 01</a:t>
            </a:r>
            <a:endParaRPr>
              <a:solidFill>
                <a:schemeClr val="tx1">
                  <a:lumMod val="75000"/>
                  <a:lumOff val="25000"/>
                </a:schemeClr>
              </a:solidFill>
            </a:endParaRPr>
          </a:p>
        </p:txBody>
      </p:sp>
      <p:sp>
        <p:nvSpPr>
          <p:cNvPr id="213" name="Google Shape;213;p16"/>
          <p:cNvSpPr txBox="1"/>
          <p:nvPr/>
        </p:nvSpPr>
        <p:spPr>
          <a:xfrm rot="2820000">
            <a:off x="9524391" y="5825532"/>
            <a:ext cx="1247733" cy="3933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956" b="1" i="0" u="none" strike="noStrike" cap="none">
                <a:solidFill>
                  <a:schemeClr val="tx1">
                    <a:lumMod val="75000"/>
                    <a:lumOff val="25000"/>
                  </a:schemeClr>
                </a:solidFill>
                <a:sym typeface="Arial"/>
              </a:rPr>
              <a:t>Step 02</a:t>
            </a:r>
            <a:endParaRPr>
              <a:solidFill>
                <a:schemeClr val="tx1">
                  <a:lumMod val="75000"/>
                  <a:lumOff val="25000"/>
                </a:schemeClr>
              </a:solidFill>
            </a:endParaRPr>
          </a:p>
        </p:txBody>
      </p:sp>
      <p:sp>
        <p:nvSpPr>
          <p:cNvPr id="214" name="Google Shape;214;p16"/>
          <p:cNvSpPr txBox="1"/>
          <p:nvPr/>
        </p:nvSpPr>
        <p:spPr>
          <a:xfrm rot="-2580000">
            <a:off x="6776031" y="6470284"/>
            <a:ext cx="1247845" cy="3933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956" b="1" i="0" u="none" strike="noStrike" cap="none">
                <a:solidFill>
                  <a:schemeClr val="tx1">
                    <a:lumMod val="75000"/>
                    <a:lumOff val="25000"/>
                  </a:schemeClr>
                </a:solidFill>
                <a:sym typeface="Arial"/>
              </a:rPr>
              <a:t>Step 03</a:t>
            </a:r>
            <a:endParaRPr>
              <a:solidFill>
                <a:schemeClr val="tx1">
                  <a:lumMod val="75000"/>
                  <a:lumOff val="25000"/>
                </a:schemeClr>
              </a:solidFill>
            </a:endParaRPr>
          </a:p>
        </p:txBody>
      </p:sp>
      <p:sp>
        <p:nvSpPr>
          <p:cNvPr id="215" name="Google Shape;215;p16"/>
          <p:cNvSpPr txBox="1"/>
          <p:nvPr/>
        </p:nvSpPr>
        <p:spPr>
          <a:xfrm rot="2820000">
            <a:off x="6096839" y="3666128"/>
            <a:ext cx="1247845" cy="3933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956" b="1" i="0" u="none" strike="noStrike" cap="none">
                <a:solidFill>
                  <a:schemeClr val="tx1">
                    <a:lumMod val="75000"/>
                    <a:lumOff val="25000"/>
                  </a:schemeClr>
                </a:solidFill>
                <a:sym typeface="Arial"/>
              </a:rPr>
              <a:t>Step 04</a:t>
            </a:r>
            <a:endParaRPr>
              <a:solidFill>
                <a:schemeClr val="tx1">
                  <a:lumMod val="75000"/>
                  <a:lumOff val="25000"/>
                </a:schemeClr>
              </a:solidFill>
            </a:endParaRPr>
          </a:p>
        </p:txBody>
      </p:sp>
      <p:sp>
        <p:nvSpPr>
          <p:cNvPr id="216" name="Google Shape;216;p16"/>
          <p:cNvSpPr txBox="1"/>
          <p:nvPr/>
        </p:nvSpPr>
        <p:spPr>
          <a:xfrm>
            <a:off x="1777804" y="2143683"/>
            <a:ext cx="3944151" cy="242831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1" i="0" u="none" strike="noStrike" cap="none">
                <a:solidFill>
                  <a:srgbClr val="404040"/>
                </a:solidFill>
                <a:latin typeface="Open Sans" panose="020B0606030504020204" pitchFamily="34" charset="0"/>
                <a:ea typeface="Open Sans"/>
                <a:cs typeface="Open Sans"/>
                <a:sym typeface="Open Sans"/>
              </a:rPr>
              <a:t>Generate Reports</a:t>
            </a:r>
          </a:p>
          <a:p>
            <a:pPr marL="0" marR="0" lvl="0" indent="0" algn="ctr" rtl="0">
              <a:lnSpc>
                <a:spcPct val="115000"/>
              </a:lnSpc>
              <a:spcBef>
                <a:spcPts val="0"/>
              </a:spcBef>
              <a:spcAft>
                <a:spcPts val="0"/>
              </a:spcAft>
              <a:buNone/>
            </a:pPr>
            <a:endParaRPr lang="en-US" sz="2200" b="1">
              <a:solidFill>
                <a:srgbClr val="404040"/>
              </a:solidFill>
              <a:latin typeface="Open Sans" panose="020B0606030504020204" pitchFamily="34" charset="0"/>
              <a:ea typeface="Open Sans"/>
              <a:cs typeface="Open Sans"/>
              <a:sym typeface="Open Sans"/>
            </a:endParaRPr>
          </a:p>
          <a:p>
            <a:pPr marL="0" marR="0" lvl="0" indent="0" algn="ctr" rtl="0">
              <a:lnSpc>
                <a:spcPct val="115000"/>
              </a:lnSpc>
              <a:spcBef>
                <a:spcPts val="0"/>
              </a:spcBef>
              <a:spcAft>
                <a:spcPts val="0"/>
              </a:spcAft>
              <a:buNone/>
            </a:pPr>
            <a:r>
              <a:rPr lang="en-US" sz="2200">
                <a:solidFill>
                  <a:srgbClr val="404040"/>
                </a:solidFill>
                <a:latin typeface="Open Sans" panose="020B0606030504020204" pitchFamily="34" charset="0"/>
                <a:ea typeface="Open Sans"/>
                <a:cs typeface="Open Sans"/>
              </a:rPr>
              <a:t>After the scan is complete, the scanner generates a report that details the identified vulnerabilities</a:t>
            </a:r>
            <a:endParaRPr lang="en-US" sz="2200">
              <a:solidFill>
                <a:srgbClr val="404040"/>
              </a:solidFill>
              <a:latin typeface="Open Sans" panose="020B0606030504020204" pitchFamily="34" charset="0"/>
              <a:ea typeface="Open Sans"/>
              <a:cs typeface="Open Sans"/>
              <a:sym typeface="Open Sans"/>
            </a:endParaRPr>
          </a:p>
        </p:txBody>
      </p:sp>
      <p:sp>
        <p:nvSpPr>
          <p:cNvPr id="218" name="Google Shape;218;p16"/>
          <p:cNvSpPr txBox="1"/>
          <p:nvPr/>
        </p:nvSpPr>
        <p:spPr>
          <a:xfrm>
            <a:off x="10825791" y="2101787"/>
            <a:ext cx="5016721" cy="281765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1">
                <a:solidFill>
                  <a:srgbClr val="404040"/>
                </a:solidFill>
                <a:latin typeface="Open Sans" panose="020B0606030504020204" pitchFamily="34" charset="0"/>
                <a:ea typeface="Open Sans"/>
                <a:cs typeface="Open Sans"/>
              </a:rPr>
              <a:t>Crawl and discover</a:t>
            </a:r>
          </a:p>
          <a:p>
            <a:pPr marL="0" marR="0" lvl="0" indent="0" algn="ctr" rtl="0">
              <a:lnSpc>
                <a:spcPct val="115000"/>
              </a:lnSpc>
              <a:spcBef>
                <a:spcPts val="0"/>
              </a:spcBef>
              <a:spcAft>
                <a:spcPts val="0"/>
              </a:spcAft>
              <a:buNone/>
            </a:pPr>
            <a:endParaRPr lang="en-US" sz="2200" b="1">
              <a:solidFill>
                <a:srgbClr val="404040"/>
              </a:solidFill>
              <a:latin typeface="Open Sans" panose="020B0606030504020204" pitchFamily="34" charset="0"/>
              <a:ea typeface="Open Sans"/>
              <a:cs typeface="Open Sans"/>
            </a:endParaRPr>
          </a:p>
          <a:p>
            <a:pPr marL="342900"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This process meticulously explore your website, mimicking how a user or search engine bot would navigate and interact with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the application. </a:t>
            </a:r>
            <a:endParaRPr lang="en-US" sz="2200">
              <a:solidFill>
                <a:srgbClr val="404040"/>
              </a:solidFill>
              <a:latin typeface="Open Sans" panose="020B0606030504020204" pitchFamily="34" charset="0"/>
              <a:ea typeface="Open Sans"/>
              <a:cs typeface="Open Sans"/>
              <a:sym typeface="Open Sans"/>
            </a:endParaRPr>
          </a:p>
        </p:txBody>
      </p:sp>
      <p:sp>
        <p:nvSpPr>
          <p:cNvPr id="219" name="Google Shape;219;p16"/>
          <p:cNvSpPr txBox="1"/>
          <p:nvPr/>
        </p:nvSpPr>
        <p:spPr>
          <a:xfrm>
            <a:off x="1713099" y="5903913"/>
            <a:ext cx="3980480" cy="281765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1" i="0" u="none" strike="noStrike" cap="none">
                <a:solidFill>
                  <a:srgbClr val="404040"/>
                </a:solidFill>
                <a:latin typeface="Open Sans" panose="020B0606030504020204" pitchFamily="34" charset="0"/>
                <a:ea typeface="Open Sans"/>
                <a:cs typeface="Open Sans"/>
                <a:sym typeface="Open Sans"/>
              </a:rPr>
              <a:t>Identify Security Misconfigurations</a:t>
            </a:r>
            <a:endParaRPr lang="en-US" sz="2200">
              <a:solidFill>
                <a:srgbClr val="404040"/>
              </a:solidFill>
              <a:latin typeface="Open Sans" panose="020B0606030504020204" pitchFamily="34" charset="0"/>
              <a:ea typeface="Open Sans"/>
              <a:cs typeface="Open Sans"/>
              <a:sym typeface="Open Sans"/>
            </a:endParaRPr>
          </a:p>
          <a:p>
            <a:pPr lvl="1" algn="ctr">
              <a:lnSpc>
                <a:spcPct val="115000"/>
              </a:lnSpc>
              <a:buClr>
                <a:srgbClr val="3F3F3F"/>
              </a:buClr>
              <a:buSzPts val="2200"/>
            </a:pPr>
            <a:endParaRPr lang="en-US" sz="2200">
              <a:solidFill>
                <a:srgbClr val="404040"/>
              </a:solidFill>
              <a:latin typeface="Open Sans" panose="020B0606030504020204" pitchFamily="34" charset="0"/>
              <a:ea typeface="Open Sans"/>
              <a:cs typeface="Open Sans"/>
            </a:endParaRPr>
          </a:p>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Scanners can also identify insecure configurations such as outdated software or weak encryption settings.</a:t>
            </a:r>
            <a:endParaRPr lang="en-US" sz="2200">
              <a:solidFill>
                <a:srgbClr val="404040"/>
              </a:solidFill>
              <a:latin typeface="Open Sans" panose="020B0606030504020204" pitchFamily="34" charset="0"/>
              <a:ea typeface="Open Sans"/>
              <a:cs typeface="Open Sans"/>
              <a:sym typeface="Open Sans"/>
            </a:endParaRPr>
          </a:p>
        </p:txBody>
      </p:sp>
      <p:sp>
        <p:nvSpPr>
          <p:cNvPr id="5" name="Brandline">
            <a:extLst>
              <a:ext uri="{FF2B5EF4-FFF2-40B4-BE49-F238E27FC236}">
                <a16:creationId xmlns:a16="http://schemas.microsoft.com/office/drawing/2014/main" id="{6FC0CE38-C53C-5085-E432-125752424DBE}"/>
              </a:ext>
            </a:extLst>
          </p:cNvPr>
          <p:cNvSpPr/>
          <p:nvPr/>
        </p:nvSpPr>
        <p:spPr>
          <a:xfrm>
            <a:off x="2806700" y="895023"/>
            <a:ext cx="1064426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1243A2E-57EA-C42A-1B4A-818A624B4E25}"/>
              </a:ext>
            </a:extLst>
          </p:cNvPr>
          <p:cNvSpPr txBox="1"/>
          <p:nvPr/>
        </p:nvSpPr>
        <p:spPr>
          <a:xfrm>
            <a:off x="11171359" y="5928366"/>
            <a:ext cx="4490155" cy="2793201"/>
          </a:xfrm>
          <a:prstGeom prst="rect">
            <a:avLst/>
          </a:prstGeom>
          <a:noFill/>
        </p:spPr>
        <p:txBody>
          <a:bodyPr wrap="square">
            <a:spAutoFit/>
          </a:bodyPr>
          <a:lstStyle/>
          <a:p>
            <a:pPr algn="ctr">
              <a:lnSpc>
                <a:spcPct val="115000"/>
              </a:lnSpc>
            </a:pPr>
            <a:r>
              <a:rPr lang="en-US" sz="2200" b="1">
                <a:solidFill>
                  <a:srgbClr val="404040"/>
                </a:solidFill>
                <a:latin typeface="Open Sans" panose="020B0606030504020204" pitchFamily="34" charset="0"/>
              </a:rPr>
              <a:t>Test for vulnerabilities</a:t>
            </a:r>
          </a:p>
          <a:p>
            <a:pPr algn="ctr">
              <a:lnSpc>
                <a:spcPct val="115000"/>
              </a:lnSpc>
            </a:pPr>
            <a:endParaRPr lang="en-US" sz="2200">
              <a:solidFill>
                <a:srgbClr val="404040"/>
              </a:solidFill>
              <a:latin typeface="Open Sans" panose="020B0606030504020204" pitchFamily="34" charset="0"/>
            </a:endParaRPr>
          </a:p>
          <a:p>
            <a:pPr algn="ctr">
              <a:lnSpc>
                <a:spcPct val="115000"/>
              </a:lnSpc>
            </a:pPr>
            <a:r>
              <a:rPr lang="en-US" sz="2200">
                <a:solidFill>
                  <a:srgbClr val="404040"/>
                </a:solidFill>
                <a:latin typeface="Open Sans" panose="020B0606030504020204" pitchFamily="34" charset="0"/>
              </a:rPr>
              <a:t>This step involves conducting comprehensive assessments to identify and evaluate potential weaknesses in the network, applications, and systems.</a:t>
            </a:r>
            <a:endParaRPr lang="en-IN" sz="2200">
              <a:solidFill>
                <a:srgbClr val="404040"/>
              </a:solidFill>
              <a:latin typeface="Open Sans" panose="020B0606030504020204" pitchFamily="34" charset="0"/>
            </a:endParaRPr>
          </a:p>
        </p:txBody>
      </p:sp>
    </p:spTree>
    <p:extLst>
      <p:ext uri="{BB962C8B-B14F-4D97-AF65-F5344CB8AC3E}">
        <p14:creationId xmlns:p14="http://schemas.microsoft.com/office/powerpoint/2010/main" val="15233538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ge872add672_5_15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Benefits of Web Application Scanners</a:t>
            </a:r>
            <a:endParaRPr/>
          </a:p>
        </p:txBody>
      </p:sp>
      <p:pic>
        <p:nvPicPr>
          <p:cNvPr id="1040" name="Google Shape;1040;ge872add672_5_150"/>
          <p:cNvPicPr preferRelativeResize="0"/>
          <p:nvPr/>
        </p:nvPicPr>
        <p:blipFill rotWithShape="1">
          <a:blip r:embed="rId3">
            <a:alphaModFix/>
          </a:blip>
          <a:srcRect/>
          <a:stretch/>
        </p:blipFill>
        <p:spPr>
          <a:xfrm>
            <a:off x="1471925" y="1552028"/>
            <a:ext cx="5572125" cy="3000375"/>
          </a:xfrm>
          <a:prstGeom prst="rect">
            <a:avLst/>
          </a:prstGeom>
          <a:noFill/>
          <a:ln>
            <a:noFill/>
          </a:ln>
        </p:spPr>
      </p:pic>
      <p:pic>
        <p:nvPicPr>
          <p:cNvPr id="1042" name="Google Shape;1042;ge872add672_5_150"/>
          <p:cNvPicPr preferRelativeResize="0"/>
          <p:nvPr/>
        </p:nvPicPr>
        <p:blipFill rotWithShape="1">
          <a:blip r:embed="rId4">
            <a:alphaModFix/>
          </a:blip>
          <a:srcRect/>
          <a:stretch/>
        </p:blipFill>
        <p:spPr>
          <a:xfrm>
            <a:off x="9211900" y="1552028"/>
            <a:ext cx="5572125" cy="3000375"/>
          </a:xfrm>
          <a:prstGeom prst="rect">
            <a:avLst/>
          </a:prstGeom>
          <a:noFill/>
          <a:ln>
            <a:noFill/>
          </a:ln>
        </p:spPr>
      </p:pic>
      <p:pic>
        <p:nvPicPr>
          <p:cNvPr id="1043" name="Google Shape;1043;ge872add672_5_150"/>
          <p:cNvPicPr preferRelativeResize="0"/>
          <p:nvPr/>
        </p:nvPicPr>
        <p:blipFill rotWithShape="1">
          <a:blip r:embed="rId5">
            <a:alphaModFix/>
          </a:blip>
          <a:srcRect/>
          <a:stretch/>
        </p:blipFill>
        <p:spPr>
          <a:xfrm>
            <a:off x="1471925" y="5158403"/>
            <a:ext cx="5572125" cy="3000375"/>
          </a:xfrm>
          <a:prstGeom prst="rect">
            <a:avLst/>
          </a:prstGeom>
          <a:noFill/>
          <a:ln>
            <a:noFill/>
          </a:ln>
        </p:spPr>
      </p:pic>
      <p:pic>
        <p:nvPicPr>
          <p:cNvPr id="1044" name="Google Shape;1044;ge872add672_5_150"/>
          <p:cNvPicPr preferRelativeResize="0"/>
          <p:nvPr/>
        </p:nvPicPr>
        <p:blipFill rotWithShape="1">
          <a:blip r:embed="rId6">
            <a:alphaModFix/>
          </a:blip>
          <a:srcRect/>
          <a:stretch/>
        </p:blipFill>
        <p:spPr>
          <a:xfrm>
            <a:off x="9211900" y="5158403"/>
            <a:ext cx="5572125" cy="3000375"/>
          </a:xfrm>
          <a:prstGeom prst="rect">
            <a:avLst/>
          </a:prstGeom>
          <a:noFill/>
          <a:ln>
            <a:noFill/>
          </a:ln>
        </p:spPr>
      </p:pic>
      <p:sp>
        <p:nvSpPr>
          <p:cNvPr id="1045" name="Google Shape;1045;ge872add672_5_150"/>
          <p:cNvSpPr txBox="1"/>
          <p:nvPr/>
        </p:nvSpPr>
        <p:spPr>
          <a:xfrm>
            <a:off x="2011875" y="1863642"/>
            <a:ext cx="4082700" cy="523200"/>
          </a:xfrm>
          <a:prstGeom prst="rect">
            <a:avLst/>
          </a:prstGeom>
          <a:noFill/>
          <a:ln>
            <a:noFill/>
          </a:ln>
        </p:spPr>
        <p:txBody>
          <a:bodyPr spcFirstLastPara="1" wrap="square" lIns="91425" tIns="91425" rIns="91425" bIns="91425" anchor="ctr" anchorCtr="0">
            <a:noAutofit/>
          </a:bodyPr>
          <a:lstStyle/>
          <a:p>
            <a:pPr marL="34290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34343"/>
                </a:solidFill>
                <a:latin typeface="Open Sans"/>
                <a:ea typeface="Open Sans"/>
                <a:cs typeface="Open Sans"/>
                <a:sym typeface="Open Sans"/>
              </a:rPr>
              <a:t>Proactive Security</a:t>
            </a:r>
            <a:endParaRPr lang="en-US" sz="1400" i="0" u="none" strike="noStrike" cap="none">
              <a:solidFill>
                <a:srgbClr val="434343"/>
              </a:solidFill>
              <a:latin typeface="Arial"/>
              <a:ea typeface="Arial"/>
              <a:cs typeface="Arial"/>
              <a:sym typeface="Arial"/>
            </a:endParaRPr>
          </a:p>
        </p:txBody>
      </p:sp>
      <p:sp>
        <p:nvSpPr>
          <p:cNvPr id="1046" name="Google Shape;1046;ge872add672_5_150"/>
          <p:cNvSpPr txBox="1"/>
          <p:nvPr/>
        </p:nvSpPr>
        <p:spPr>
          <a:xfrm>
            <a:off x="9956612" y="1447804"/>
            <a:ext cx="4082700" cy="846987"/>
          </a:xfrm>
          <a:prstGeom prst="rect">
            <a:avLst/>
          </a:prstGeom>
          <a:noFill/>
          <a:ln>
            <a:noFill/>
          </a:ln>
        </p:spPr>
        <p:txBody>
          <a:bodyPr spcFirstLastPara="1" wrap="square" lIns="91425" tIns="91425" rIns="91425" bIns="91425" anchor="ctr" anchorCtr="0">
            <a:noAutofit/>
          </a:bodyPr>
          <a:lstStyle/>
          <a:p>
            <a:pPr marL="342900" marR="0" lvl="0" indent="0" algn="ctr" rtl="0">
              <a:lnSpc>
                <a:spcPct val="115000"/>
              </a:lnSpc>
              <a:spcBef>
                <a:spcPts val="3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Improved </a:t>
            </a:r>
            <a:br>
              <a:rPr lang="en-US" sz="2200" b="0" i="0" u="none" strike="noStrike" cap="none">
                <a:solidFill>
                  <a:srgbClr val="434343"/>
                </a:solidFill>
                <a:latin typeface="Open Sans"/>
                <a:ea typeface="Open Sans"/>
                <a:cs typeface="Open Sans"/>
                <a:sym typeface="Open Sans"/>
              </a:rPr>
            </a:br>
            <a:r>
              <a:rPr lang="en-US" sz="2200" b="0" i="0" u="none" strike="noStrike" cap="none">
                <a:solidFill>
                  <a:srgbClr val="434343"/>
                </a:solidFill>
                <a:latin typeface="Open Sans"/>
                <a:ea typeface="Open Sans"/>
                <a:cs typeface="Open Sans"/>
                <a:sym typeface="Open Sans"/>
              </a:rPr>
              <a:t>Security Posture</a:t>
            </a:r>
            <a:endParaRPr sz="1400" b="0" i="0" u="none" strike="noStrike" cap="none">
              <a:solidFill>
                <a:srgbClr val="434343"/>
              </a:solidFill>
              <a:latin typeface="Arial"/>
              <a:ea typeface="Arial"/>
              <a:cs typeface="Arial"/>
              <a:sym typeface="Arial"/>
            </a:endParaRPr>
          </a:p>
        </p:txBody>
      </p:sp>
      <p:sp>
        <p:nvSpPr>
          <p:cNvPr id="1047" name="Google Shape;1047;ge872add672_5_150"/>
          <p:cNvSpPr txBox="1"/>
          <p:nvPr/>
        </p:nvSpPr>
        <p:spPr>
          <a:xfrm>
            <a:off x="2011875" y="5249428"/>
            <a:ext cx="4082700" cy="523200"/>
          </a:xfrm>
          <a:prstGeom prst="rect">
            <a:avLst/>
          </a:prstGeom>
          <a:noFill/>
          <a:ln>
            <a:noFill/>
          </a:ln>
        </p:spPr>
        <p:txBody>
          <a:bodyPr spcFirstLastPara="1" wrap="square" lIns="91425" tIns="91425" rIns="91425" bIns="91425" anchor="ctr" anchorCtr="0">
            <a:noAutofit/>
          </a:bodyPr>
          <a:lstStyle/>
          <a:p>
            <a:pPr marL="342900" marR="0" lvl="0" indent="0" algn="ctr" rtl="0">
              <a:lnSpc>
                <a:spcPct val="115000"/>
              </a:lnSpc>
              <a:spcBef>
                <a:spcPts val="3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Compliance </a:t>
            </a:r>
            <a:br>
              <a:rPr lang="en-US" sz="2200" b="0" i="0" u="none" strike="noStrike" cap="none">
                <a:solidFill>
                  <a:srgbClr val="434343"/>
                </a:solidFill>
                <a:latin typeface="Open Sans"/>
                <a:ea typeface="Open Sans"/>
                <a:cs typeface="Open Sans"/>
                <a:sym typeface="Open Sans"/>
              </a:rPr>
            </a:br>
            <a:r>
              <a:rPr lang="en-US" sz="2200" b="0" i="0" u="none" strike="noStrike" cap="none">
                <a:solidFill>
                  <a:srgbClr val="434343"/>
                </a:solidFill>
                <a:latin typeface="Open Sans"/>
                <a:ea typeface="Open Sans"/>
                <a:cs typeface="Open Sans"/>
                <a:sym typeface="Open Sans"/>
              </a:rPr>
              <a:t>with Regulations</a:t>
            </a:r>
            <a:endParaRPr sz="1400" b="0" i="0" u="none" strike="noStrike" cap="none">
              <a:solidFill>
                <a:srgbClr val="434343"/>
              </a:solidFill>
              <a:latin typeface="Arial"/>
              <a:ea typeface="Arial"/>
              <a:cs typeface="Arial"/>
              <a:sym typeface="Arial"/>
            </a:endParaRPr>
          </a:p>
        </p:txBody>
      </p:sp>
      <p:sp>
        <p:nvSpPr>
          <p:cNvPr id="1048" name="Google Shape;1048;ge872add672_5_150"/>
          <p:cNvSpPr txBox="1"/>
          <p:nvPr/>
        </p:nvSpPr>
        <p:spPr>
          <a:xfrm>
            <a:off x="9740874" y="5277342"/>
            <a:ext cx="4082700" cy="523200"/>
          </a:xfrm>
          <a:prstGeom prst="rect">
            <a:avLst/>
          </a:prstGeom>
          <a:noFill/>
          <a:ln>
            <a:noFill/>
          </a:ln>
        </p:spPr>
        <p:txBody>
          <a:bodyPr spcFirstLastPara="1" wrap="square" lIns="91425" tIns="91425" rIns="91425" bIns="91425" anchor="ctr" anchorCtr="0">
            <a:noAutofit/>
          </a:bodyPr>
          <a:lstStyle/>
          <a:p>
            <a:pPr marL="342900" marR="0" lvl="0" indent="0" algn="ctr" rtl="0">
              <a:lnSpc>
                <a:spcPct val="115000"/>
              </a:lnSpc>
              <a:spcBef>
                <a:spcPts val="3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Reduced </a:t>
            </a:r>
            <a:br>
              <a:rPr lang="en-US" sz="2200" b="0" i="0" u="none" strike="noStrike" cap="none">
                <a:solidFill>
                  <a:srgbClr val="434343"/>
                </a:solidFill>
                <a:latin typeface="Open Sans"/>
                <a:ea typeface="Open Sans"/>
                <a:cs typeface="Open Sans"/>
                <a:sym typeface="Open Sans"/>
              </a:rPr>
            </a:br>
            <a:r>
              <a:rPr lang="en-US" sz="2200" b="0" i="0" u="none" strike="noStrike" cap="none">
                <a:solidFill>
                  <a:srgbClr val="434343"/>
                </a:solidFill>
                <a:latin typeface="Open Sans"/>
                <a:ea typeface="Open Sans"/>
                <a:cs typeface="Open Sans"/>
                <a:sym typeface="Open Sans"/>
              </a:rPr>
              <a:t>Development Costs</a:t>
            </a:r>
            <a:endParaRPr sz="1400" b="0" i="0" u="none" strike="noStrike" cap="none">
              <a:solidFill>
                <a:srgbClr val="434343"/>
              </a:solidFill>
              <a:latin typeface="Arial"/>
              <a:ea typeface="Arial"/>
              <a:cs typeface="Arial"/>
              <a:sym typeface="Arial"/>
            </a:endParaRPr>
          </a:p>
        </p:txBody>
      </p:sp>
      <p:sp>
        <p:nvSpPr>
          <p:cNvPr id="1049" name="Google Shape;1049;ge872add672_5_150"/>
          <p:cNvSpPr txBox="1"/>
          <p:nvPr/>
        </p:nvSpPr>
        <p:spPr>
          <a:xfrm>
            <a:off x="1471800" y="3123697"/>
            <a:ext cx="5572200"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3200" b="0" i="0">
                <a:solidFill>
                  <a:srgbClr val="E3E3E3"/>
                </a:solidFill>
                <a:effectLst/>
                <a:latin typeface="Google Sans"/>
              </a:rPr>
              <a:t> </a:t>
            </a:r>
            <a:r>
              <a:rPr lang="en-US" sz="2200">
                <a:solidFill>
                  <a:srgbClr val="434343"/>
                </a:solidFill>
                <a:latin typeface="Open Sans"/>
                <a:ea typeface="Open Sans"/>
                <a:cs typeface="Open Sans"/>
              </a:rPr>
              <a:t>Regular scans help identify vulnerabilities before attackers can exploit them, protecting your website and user data</a:t>
            </a:r>
          </a:p>
        </p:txBody>
      </p:sp>
      <p:sp>
        <p:nvSpPr>
          <p:cNvPr id="1050" name="Google Shape;1050;ge872add672_5_150"/>
          <p:cNvSpPr txBox="1"/>
          <p:nvPr/>
        </p:nvSpPr>
        <p:spPr>
          <a:xfrm>
            <a:off x="9211900" y="2992647"/>
            <a:ext cx="5572200"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3000"/>
              </a:spcBef>
              <a:spcAft>
                <a:spcPts val="0"/>
              </a:spcAft>
              <a:buClr>
                <a:srgbClr val="000000"/>
              </a:buClr>
              <a:buSzPts val="2200"/>
              <a:buFont typeface="Arial"/>
              <a:buNone/>
            </a:pPr>
            <a:r>
              <a:rPr lang="en-US" sz="2200">
                <a:solidFill>
                  <a:srgbClr val="434343"/>
                </a:solidFill>
                <a:latin typeface="Open Sans"/>
                <a:ea typeface="Open Sans"/>
                <a:cs typeface="Open Sans"/>
              </a:rPr>
              <a:t>By addressing identified vulnerabilities, you can significantly strengthen the overall security of your web application</a:t>
            </a:r>
          </a:p>
        </p:txBody>
      </p:sp>
      <p:sp>
        <p:nvSpPr>
          <p:cNvPr id="1051" name="Google Shape;1051;ge872add672_5_150"/>
          <p:cNvSpPr txBox="1"/>
          <p:nvPr/>
        </p:nvSpPr>
        <p:spPr>
          <a:xfrm>
            <a:off x="1471800" y="6470975"/>
            <a:ext cx="5572200" cy="1200600"/>
          </a:xfrm>
          <a:prstGeom prst="rect">
            <a:avLst/>
          </a:prstGeom>
          <a:noFill/>
          <a:ln>
            <a:noFill/>
          </a:ln>
        </p:spPr>
        <p:txBody>
          <a:bodyPr spcFirstLastPara="1" wrap="square" lIns="91425" tIns="91425" rIns="91425" bIns="91425" anchor="ctr" anchorCtr="0">
            <a:noAutofit/>
          </a:bodyPr>
          <a:lstStyle/>
          <a:p>
            <a:pPr algn="ctr">
              <a:lnSpc>
                <a:spcPct val="115000"/>
              </a:lnSpc>
              <a:spcBef>
                <a:spcPts val="3000"/>
              </a:spcBef>
              <a:buSzPts val="2200"/>
            </a:pPr>
            <a:r>
              <a:rPr lang="en-US" sz="2200">
                <a:solidFill>
                  <a:srgbClr val="434343"/>
                </a:solidFill>
                <a:latin typeface="Open Sans"/>
                <a:ea typeface="Open Sans"/>
                <a:cs typeface="Open Sans"/>
              </a:rPr>
              <a:t>Many regulations and security standards require organizations to regularly scan their web applications for vulnerabilities</a:t>
            </a:r>
          </a:p>
        </p:txBody>
      </p:sp>
      <p:sp>
        <p:nvSpPr>
          <p:cNvPr id="1052" name="Google Shape;1052;ge872add672_5_150"/>
          <p:cNvSpPr txBox="1"/>
          <p:nvPr/>
        </p:nvSpPr>
        <p:spPr>
          <a:xfrm>
            <a:off x="9211900" y="6729987"/>
            <a:ext cx="5572200" cy="861900"/>
          </a:xfrm>
          <a:prstGeom prst="rect">
            <a:avLst/>
          </a:prstGeom>
          <a:noFill/>
          <a:ln>
            <a:noFill/>
          </a:ln>
        </p:spPr>
        <p:txBody>
          <a:bodyPr spcFirstLastPara="1" wrap="square" lIns="91425" tIns="91425" rIns="91425" bIns="91425" anchor="ctr" anchorCtr="0">
            <a:noAutofit/>
          </a:bodyPr>
          <a:lstStyle/>
          <a:p>
            <a:pPr marL="0" lvl="0" indent="0" algn="ctr">
              <a:lnSpc>
                <a:spcPct val="115000"/>
              </a:lnSpc>
              <a:spcBef>
                <a:spcPts val="3000"/>
              </a:spcBef>
              <a:buSzPts val="2200"/>
              <a:buFont typeface="Arial"/>
              <a:buNone/>
            </a:pPr>
            <a:r>
              <a:rPr lang="en-US" sz="2200">
                <a:solidFill>
                  <a:srgbClr val="434343"/>
                </a:solidFill>
                <a:latin typeface="Open Sans"/>
                <a:ea typeface="Open Sans"/>
                <a:cs typeface="Open Sans"/>
              </a:rPr>
              <a:t>Early detection of vulnerabilities during development is easier and cheaper to fix compared to patching them after a security breach.</a:t>
            </a:r>
          </a:p>
        </p:txBody>
      </p:sp>
      <p:sp>
        <p:nvSpPr>
          <p:cNvPr id="3" name="Brandline">
            <a:extLst>
              <a:ext uri="{FF2B5EF4-FFF2-40B4-BE49-F238E27FC236}">
                <a16:creationId xmlns:a16="http://schemas.microsoft.com/office/drawing/2014/main" id="{28E6B0CD-A788-467B-5570-04E4E85CD8F7}"/>
              </a:ext>
            </a:extLst>
          </p:cNvPr>
          <p:cNvSpPr/>
          <p:nvPr/>
        </p:nvSpPr>
        <p:spPr>
          <a:xfrm>
            <a:off x="4000500" y="816352"/>
            <a:ext cx="825904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1028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9"/>
          <p:cNvSpPr txBox="1">
            <a:spLocks noGrp="1"/>
          </p:cNvSpPr>
          <p:nvPr>
            <p:ph type="title"/>
          </p:nvPr>
        </p:nvSpPr>
        <p:spPr>
          <a:xfrm>
            <a:off x="-10160" y="229878"/>
            <a:ext cx="16276320" cy="687244"/>
          </a:xfrm>
          <a:prstGeom prst="rect">
            <a:avLst/>
          </a:prstGeom>
          <a:noFill/>
          <a:ln>
            <a:noFill/>
          </a:ln>
        </p:spPr>
        <p:txBody>
          <a:bodyPr spcFirstLastPara="1" wrap="square" lIns="45700" tIns="45700" rIns="45700" bIns="45700" anchor="ctr" anchorCtr="0">
            <a:normAutofit/>
          </a:bodyPr>
          <a:lstStyle/>
          <a:p>
            <a:pPr marL="0" lvl="0" indent="0" algn="ctr" rtl="0">
              <a:lnSpc>
                <a:spcPct val="90000"/>
              </a:lnSpc>
              <a:spcBef>
                <a:spcPts val="0"/>
              </a:spcBef>
              <a:spcAft>
                <a:spcPts val="0"/>
              </a:spcAft>
              <a:buClr>
                <a:srgbClr val="404040"/>
              </a:buClr>
              <a:buSzPts val="3200"/>
              <a:buFont typeface="Open Sans ExtraBold"/>
              <a:buNone/>
            </a:pPr>
            <a:r>
              <a:rPr lang="en-US">
                <a:solidFill>
                  <a:srgbClr val="404040"/>
                </a:solidFill>
                <a:latin typeface="Open Sans"/>
                <a:ea typeface="Open Sans"/>
                <a:cs typeface="Open Sans"/>
                <a:sym typeface="Open Sans"/>
              </a:rPr>
              <a:t>Types of Web Application</a:t>
            </a:r>
            <a:endParaRPr>
              <a:latin typeface="Open Sans"/>
              <a:ea typeface="Open Sans"/>
              <a:cs typeface="Open Sans"/>
              <a:sym typeface="Open Sans"/>
            </a:endParaRPr>
          </a:p>
        </p:txBody>
      </p:sp>
      <p:pic>
        <p:nvPicPr>
          <p:cNvPr id="174" name="Google Shape;174;p39"/>
          <p:cNvPicPr preferRelativeResize="0"/>
          <p:nvPr/>
        </p:nvPicPr>
        <p:blipFill rotWithShape="1">
          <a:blip r:embed="rId3">
            <a:alphaModFix/>
          </a:blip>
          <a:srcRect/>
          <a:stretch/>
        </p:blipFill>
        <p:spPr>
          <a:xfrm>
            <a:off x="4450653" y="760639"/>
            <a:ext cx="7401033" cy="365760"/>
          </a:xfrm>
          <a:prstGeom prst="rect">
            <a:avLst/>
          </a:prstGeom>
          <a:noFill/>
          <a:ln>
            <a:noFill/>
          </a:ln>
        </p:spPr>
      </p:pic>
      <p:sp>
        <p:nvSpPr>
          <p:cNvPr id="8" name="Google Shape;1109;p20">
            <a:extLst>
              <a:ext uri="{FF2B5EF4-FFF2-40B4-BE49-F238E27FC236}">
                <a16:creationId xmlns:a16="http://schemas.microsoft.com/office/drawing/2014/main" id="{51B52C80-C48F-4044-8214-01F0BC4BEBD2}"/>
              </a:ext>
            </a:extLst>
          </p:cNvPr>
          <p:cNvSpPr/>
          <p:nvPr/>
        </p:nvSpPr>
        <p:spPr>
          <a:xfrm>
            <a:off x="1606884" y="2805976"/>
            <a:ext cx="5981535" cy="4881269"/>
          </a:xfrm>
          <a:prstGeom prst="rect">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9" name="Google Shape;1110;p20">
            <a:extLst>
              <a:ext uri="{FF2B5EF4-FFF2-40B4-BE49-F238E27FC236}">
                <a16:creationId xmlns:a16="http://schemas.microsoft.com/office/drawing/2014/main" id="{A5134091-8C8C-489B-8F34-06E4665A65F0}"/>
              </a:ext>
            </a:extLst>
          </p:cNvPr>
          <p:cNvGrpSpPr/>
          <p:nvPr/>
        </p:nvGrpSpPr>
        <p:grpSpPr>
          <a:xfrm>
            <a:off x="1420528" y="1779740"/>
            <a:ext cx="6338914" cy="1060628"/>
            <a:chOff x="4414848" y="2116855"/>
            <a:chExt cx="3347791" cy="969313"/>
          </a:xfrm>
        </p:grpSpPr>
        <p:sp>
          <p:nvSpPr>
            <p:cNvPr id="10" name="Google Shape;1111;p20">
              <a:extLst>
                <a:ext uri="{FF2B5EF4-FFF2-40B4-BE49-F238E27FC236}">
                  <a16:creationId xmlns:a16="http://schemas.microsoft.com/office/drawing/2014/main" id="{570DCFA1-E756-48E4-BA48-94AB297BE155}"/>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11" name="Google Shape;1112;p20">
              <a:extLst>
                <a:ext uri="{FF2B5EF4-FFF2-40B4-BE49-F238E27FC236}">
                  <a16:creationId xmlns:a16="http://schemas.microsoft.com/office/drawing/2014/main" id="{DFF64644-4781-457B-9510-7DD21B28D8EF}"/>
                </a:ext>
              </a:extLst>
            </p:cNvPr>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12" name="Google Shape;1113;p20">
              <a:extLst>
                <a:ext uri="{FF2B5EF4-FFF2-40B4-BE49-F238E27FC236}">
                  <a16:creationId xmlns:a16="http://schemas.microsoft.com/office/drawing/2014/main" id="{47B25DF1-F8B9-4C02-AAFB-15B6AAAB4FBD}"/>
                </a:ext>
              </a:extLst>
            </p:cNvPr>
            <p:cNvSpPr/>
            <p:nvPr/>
          </p:nvSpPr>
          <p:spPr>
            <a:xfrm>
              <a:off x="4414848" y="2116855"/>
              <a:ext cx="3347791" cy="876632"/>
            </a:xfrm>
            <a:prstGeom prst="roundRect">
              <a:avLst>
                <a:gd name="adj" fmla="val 12439"/>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Open Sans"/>
                <a:buNone/>
              </a:pPr>
              <a: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Static </a:t>
              </a:r>
              <a:r>
                <a:rPr lang="en-US" sz="2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a</a:t>
              </a:r>
              <a: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pplication </a:t>
              </a:r>
              <a:r>
                <a:rPr lang="en-US" sz="2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a:t>
              </a:r>
              <a: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ecurity </a:t>
              </a:r>
              <a:r>
                <a:rPr lang="en-US" sz="2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t</a:t>
              </a:r>
              <a: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est </a:t>
              </a:r>
              <a:b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br>
              <a: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(SAST)</a:t>
              </a:r>
              <a:endParaRPr lang="en-US" sz="2200" b="0" i="0" u="none" strike="noStrike" cap="none">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sp>
        <p:nvSpPr>
          <p:cNvPr id="14" name="Google Shape;170;p39">
            <a:extLst>
              <a:ext uri="{FF2B5EF4-FFF2-40B4-BE49-F238E27FC236}">
                <a16:creationId xmlns:a16="http://schemas.microsoft.com/office/drawing/2014/main" id="{6B117541-C0FC-4344-BC70-EAA2832BE3AA}"/>
              </a:ext>
            </a:extLst>
          </p:cNvPr>
          <p:cNvSpPr/>
          <p:nvPr/>
        </p:nvSpPr>
        <p:spPr>
          <a:xfrm>
            <a:off x="1633258" y="2955514"/>
            <a:ext cx="5836153" cy="4099932"/>
          </a:xfrm>
          <a:prstGeom prst="roundRect">
            <a:avLst>
              <a:gd name="adj" fmla="val 2308"/>
            </a:avLst>
          </a:prstGeom>
          <a:noFill/>
          <a:ln w="9525" cap="flat" cmpd="sng">
            <a:noFill/>
            <a:prstDash val="solid"/>
            <a:round/>
            <a:headEnd type="none" w="sm" len="sm"/>
            <a:tailEnd type="none" w="sm" len="sm"/>
          </a:ln>
        </p:spPr>
        <p:txBody>
          <a:bodyPr spcFirstLastPara="1" wrap="square" lIns="42325" tIns="42325" rIns="42325" bIns="42325" anchor="ctr" anchorCtr="0">
            <a:noAutofit/>
          </a:bodyPr>
          <a:lstStyle/>
          <a:p>
            <a:pPr marL="550333" marR="169333" lvl="0" indent="-380998"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White</a:t>
            </a:r>
            <a:r>
              <a:rPr lang="en-US" sz="2200">
                <a:solidFill>
                  <a:srgbClr val="3F3F3F"/>
                </a:solidFill>
                <a:latin typeface="Open Sans"/>
                <a:ea typeface="Open Sans"/>
                <a:cs typeface="Open Sans"/>
                <a:sym typeface="Open Sans"/>
              </a:rPr>
              <a:t>-</a:t>
            </a:r>
            <a:r>
              <a:rPr lang="en-US" sz="2200" b="0" i="0" u="none" strike="noStrike" cap="none">
                <a:solidFill>
                  <a:srgbClr val="3F3F3F"/>
                </a:solidFill>
                <a:latin typeface="Open Sans"/>
                <a:ea typeface="Open Sans"/>
                <a:cs typeface="Open Sans"/>
                <a:sym typeface="Open Sans"/>
              </a:rPr>
              <a:t>box security test </a:t>
            </a:r>
            <a:endParaRPr sz="2200" b="0" i="0" u="none" strike="noStrike" cap="none">
              <a:solidFill>
                <a:srgbClr val="3F3F3F"/>
              </a:solidFill>
              <a:latin typeface="Open Sans"/>
              <a:ea typeface="Open Sans"/>
              <a:cs typeface="Open Sans"/>
              <a:sym typeface="Open Sans"/>
            </a:endParaRPr>
          </a:p>
          <a:p>
            <a:pPr marL="550333" marR="169333" lvl="0" indent="-380998" algn="l" rtl="0">
              <a:lnSpc>
                <a:spcPct val="100000"/>
              </a:lnSpc>
              <a:spcBef>
                <a:spcPts val="20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Requires source code</a:t>
            </a:r>
            <a:endParaRPr sz="2200" b="0" i="0" u="none" strike="noStrike" cap="none">
              <a:solidFill>
                <a:srgbClr val="3F3F3F"/>
              </a:solidFill>
              <a:latin typeface="Open Sans"/>
              <a:ea typeface="Open Sans"/>
              <a:cs typeface="Open Sans"/>
              <a:sym typeface="Open Sans"/>
            </a:endParaRPr>
          </a:p>
          <a:p>
            <a:pPr marL="550332" marR="169332" lvl="0" indent="-380998" algn="l" rtl="0">
              <a:lnSpc>
                <a:spcPct val="100000"/>
              </a:lnSpc>
              <a:spcBef>
                <a:spcPts val="20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Finds vulnerabilities in the earlier stages of an SDLC </a:t>
            </a:r>
            <a:endParaRPr sz="2200" b="0" i="0" u="none" strike="noStrike" cap="none">
              <a:solidFill>
                <a:srgbClr val="3F3F3F"/>
              </a:solidFill>
              <a:latin typeface="Open Sans"/>
              <a:ea typeface="Open Sans"/>
              <a:cs typeface="Open Sans"/>
              <a:sym typeface="Open Sans"/>
            </a:endParaRPr>
          </a:p>
          <a:p>
            <a:pPr marL="550333" marR="169333" lvl="0" indent="-380998" algn="l" rtl="0">
              <a:lnSpc>
                <a:spcPct val="100000"/>
              </a:lnSpc>
              <a:spcBef>
                <a:spcPts val="20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Less expensive to fix vulnerabilities</a:t>
            </a:r>
            <a:endParaRPr sz="2200" b="0" i="0" u="none" strike="noStrike" cap="none">
              <a:solidFill>
                <a:srgbClr val="3F3F3F"/>
              </a:solidFill>
              <a:latin typeface="Open Sans"/>
              <a:ea typeface="Open Sans"/>
              <a:cs typeface="Open Sans"/>
              <a:sym typeface="Open Sans"/>
            </a:endParaRPr>
          </a:p>
          <a:p>
            <a:pPr marL="550333" marR="169333" lvl="0" indent="-380998" algn="l" rtl="0">
              <a:lnSpc>
                <a:spcPct val="100000"/>
              </a:lnSpc>
              <a:spcBef>
                <a:spcPts val="20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Can’t discover runtime- and environment</a:t>
            </a:r>
            <a:r>
              <a:rPr lang="en-US" sz="2200">
                <a:solidFill>
                  <a:srgbClr val="3F3F3F"/>
                </a:solidFill>
                <a:latin typeface="Open Sans"/>
                <a:ea typeface="Open Sans"/>
                <a:cs typeface="Open Sans"/>
                <a:sym typeface="Open Sans"/>
              </a:rPr>
              <a:t>-</a:t>
            </a:r>
            <a:r>
              <a:rPr lang="en-US" sz="2200" b="0" i="0" u="none" strike="noStrike" cap="none">
                <a:solidFill>
                  <a:srgbClr val="3F3F3F"/>
                </a:solidFill>
                <a:latin typeface="Open Sans"/>
                <a:ea typeface="Open Sans"/>
                <a:cs typeface="Open Sans"/>
                <a:sym typeface="Open Sans"/>
              </a:rPr>
              <a:t>related issues</a:t>
            </a:r>
            <a:endParaRPr sz="2200" b="0" i="0" u="none" strike="noStrike" cap="none">
              <a:solidFill>
                <a:srgbClr val="3F3F3F"/>
              </a:solidFill>
              <a:latin typeface="Open Sans"/>
              <a:ea typeface="Open Sans"/>
              <a:cs typeface="Open Sans"/>
              <a:sym typeface="Open Sans"/>
            </a:endParaRPr>
          </a:p>
          <a:p>
            <a:pPr marL="550333" marR="169333" lvl="0" indent="-380998" algn="l" rtl="0">
              <a:lnSpc>
                <a:spcPct val="100000"/>
              </a:lnSpc>
              <a:spcBef>
                <a:spcPts val="20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Supports all software</a:t>
            </a:r>
            <a:endParaRPr sz="2200" b="0" i="0" u="none" strike="noStrike" cap="none">
              <a:solidFill>
                <a:srgbClr val="3F3F3F"/>
              </a:solidFill>
              <a:latin typeface="Open Sans"/>
              <a:ea typeface="Open Sans"/>
              <a:cs typeface="Open Sans"/>
              <a:sym typeface="Open Sans"/>
            </a:endParaRPr>
          </a:p>
        </p:txBody>
      </p:sp>
      <p:sp>
        <p:nvSpPr>
          <p:cNvPr id="15" name="Google Shape;1109;p20">
            <a:extLst>
              <a:ext uri="{FF2B5EF4-FFF2-40B4-BE49-F238E27FC236}">
                <a16:creationId xmlns:a16="http://schemas.microsoft.com/office/drawing/2014/main" id="{9EDD2B69-B616-4C3C-A918-BF3218B5F145}"/>
              </a:ext>
            </a:extLst>
          </p:cNvPr>
          <p:cNvSpPr/>
          <p:nvPr/>
        </p:nvSpPr>
        <p:spPr>
          <a:xfrm>
            <a:off x="8924255" y="2805976"/>
            <a:ext cx="5981535" cy="4881269"/>
          </a:xfrm>
          <a:prstGeom prst="rect">
            <a:avLst/>
          </a:prstGeom>
          <a:solidFill>
            <a:srgbClr val="EAF0F0"/>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16" name="Google Shape;1110;p20">
            <a:extLst>
              <a:ext uri="{FF2B5EF4-FFF2-40B4-BE49-F238E27FC236}">
                <a16:creationId xmlns:a16="http://schemas.microsoft.com/office/drawing/2014/main" id="{D579CF86-8A4B-4288-A9F6-7C159414DE71}"/>
              </a:ext>
            </a:extLst>
          </p:cNvPr>
          <p:cNvGrpSpPr/>
          <p:nvPr/>
        </p:nvGrpSpPr>
        <p:grpSpPr>
          <a:xfrm>
            <a:off x="8737899" y="1779740"/>
            <a:ext cx="6338914" cy="1060628"/>
            <a:chOff x="4414848" y="2116855"/>
            <a:chExt cx="3347791" cy="969313"/>
          </a:xfrm>
        </p:grpSpPr>
        <p:sp>
          <p:nvSpPr>
            <p:cNvPr id="17" name="Google Shape;1111;p20">
              <a:extLst>
                <a:ext uri="{FF2B5EF4-FFF2-40B4-BE49-F238E27FC236}">
                  <a16:creationId xmlns:a16="http://schemas.microsoft.com/office/drawing/2014/main" id="{C62E9473-9F7D-4085-B7EC-34CD2A11DCB1}"/>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18" name="Google Shape;1112;p20">
              <a:extLst>
                <a:ext uri="{FF2B5EF4-FFF2-40B4-BE49-F238E27FC236}">
                  <a16:creationId xmlns:a16="http://schemas.microsoft.com/office/drawing/2014/main" id="{A28E9BE3-1FA2-4F81-B4DC-1F5B4CBB59A0}"/>
                </a:ext>
              </a:extLst>
            </p:cNvPr>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19" name="Google Shape;1113;p20">
              <a:extLst>
                <a:ext uri="{FF2B5EF4-FFF2-40B4-BE49-F238E27FC236}">
                  <a16:creationId xmlns:a16="http://schemas.microsoft.com/office/drawing/2014/main" id="{86843C4B-03EF-49D4-8BFC-C067581FD451}"/>
                </a:ext>
              </a:extLst>
            </p:cNvPr>
            <p:cNvSpPr/>
            <p:nvPr/>
          </p:nvSpPr>
          <p:spPr>
            <a:xfrm>
              <a:off x="4414848" y="2116855"/>
              <a:ext cx="3347791" cy="876632"/>
            </a:xfrm>
            <a:prstGeom prst="roundRect">
              <a:avLst>
                <a:gd name="adj" fmla="val 12439"/>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Open Sans"/>
                <a:buNone/>
              </a:pPr>
              <a: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Dynamic </a:t>
              </a:r>
              <a:r>
                <a:rPr lang="en-US" sz="2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a</a:t>
              </a:r>
              <a: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pplication </a:t>
              </a:r>
              <a:r>
                <a:rPr lang="en-US" sz="2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a:t>
              </a:r>
              <a: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ecurity </a:t>
              </a:r>
              <a:r>
                <a:rPr lang="en-US" sz="220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t</a:t>
              </a:r>
              <a: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est </a:t>
              </a:r>
              <a:b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br>
              <a:r>
                <a:rPr lang="en-US"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(DAST)</a:t>
              </a:r>
              <a:endParaRPr lang="en-US" sz="2200" b="0" i="0" u="none" strike="noStrike" cap="none">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sp>
        <p:nvSpPr>
          <p:cNvPr id="20" name="Google Shape;170;p39">
            <a:extLst>
              <a:ext uri="{FF2B5EF4-FFF2-40B4-BE49-F238E27FC236}">
                <a16:creationId xmlns:a16="http://schemas.microsoft.com/office/drawing/2014/main" id="{DC69157F-5FDE-417D-BD18-7450AA98244A}"/>
              </a:ext>
            </a:extLst>
          </p:cNvPr>
          <p:cNvSpPr/>
          <p:nvPr/>
        </p:nvSpPr>
        <p:spPr>
          <a:xfrm>
            <a:off x="8950629" y="2955514"/>
            <a:ext cx="5836153" cy="4099932"/>
          </a:xfrm>
          <a:prstGeom prst="roundRect">
            <a:avLst>
              <a:gd name="adj" fmla="val 2308"/>
            </a:avLst>
          </a:prstGeom>
          <a:noFill/>
          <a:ln w="9525" cap="flat" cmpd="sng">
            <a:noFill/>
            <a:prstDash val="solid"/>
            <a:round/>
            <a:headEnd type="none" w="sm" len="sm"/>
            <a:tailEnd type="none" w="sm" len="sm"/>
          </a:ln>
        </p:spPr>
        <p:txBody>
          <a:bodyPr spcFirstLastPara="1" wrap="square" lIns="42325" tIns="42325" rIns="42325" bIns="42325" anchor="ctr" anchorCtr="0">
            <a:noAutofit/>
          </a:bodyPr>
          <a:lstStyle/>
          <a:p>
            <a:pPr marL="550333" marR="169333" lvl="0" indent="-380998">
              <a:buClr>
                <a:srgbClr val="3F3F3F"/>
              </a:buClr>
              <a:buSzPts val="2200"/>
              <a:buFont typeface="Arial"/>
              <a:buChar char="•"/>
            </a:pPr>
            <a:r>
              <a:rPr lang="en-US" sz="2200">
                <a:solidFill>
                  <a:srgbClr val="3F3F3F"/>
                </a:solidFill>
                <a:latin typeface="Open Sans"/>
                <a:ea typeface="Open Sans"/>
                <a:cs typeface="Open Sans"/>
                <a:sym typeface="Open Sans"/>
              </a:rPr>
              <a:t>Black-box security test </a:t>
            </a:r>
          </a:p>
          <a:p>
            <a:pPr marL="550333" marR="169333" lvl="0" indent="-380998">
              <a:spcBef>
                <a:spcPts val="2000"/>
              </a:spcBef>
              <a:buClr>
                <a:srgbClr val="3F3F3F"/>
              </a:buClr>
              <a:buSzPts val="2200"/>
              <a:buFont typeface="Arial"/>
              <a:buChar char="•"/>
            </a:pPr>
            <a:r>
              <a:rPr lang="en-US" sz="2200">
                <a:solidFill>
                  <a:srgbClr val="3F3F3F"/>
                </a:solidFill>
                <a:latin typeface="Open Sans"/>
                <a:ea typeface="Open Sans"/>
                <a:cs typeface="Open Sans"/>
                <a:sym typeface="Open Sans"/>
              </a:rPr>
              <a:t>Requires a running application </a:t>
            </a:r>
          </a:p>
          <a:p>
            <a:pPr marL="550333" marR="169333" lvl="0" indent="-380998">
              <a:spcBef>
                <a:spcPts val="2000"/>
              </a:spcBef>
              <a:buClr>
                <a:srgbClr val="3F3F3F"/>
              </a:buClr>
              <a:buSzPts val="2200"/>
              <a:buFont typeface="Arial"/>
              <a:buChar char="•"/>
            </a:pPr>
            <a:r>
              <a:rPr lang="en-US" sz="2200">
                <a:solidFill>
                  <a:srgbClr val="3F3F3F"/>
                </a:solidFill>
                <a:latin typeface="Open Sans"/>
                <a:ea typeface="Open Sans"/>
                <a:cs typeface="Open Sans"/>
                <a:sym typeface="Open Sans"/>
              </a:rPr>
              <a:t>Finds vulnerabilities towards the later stages of an SDLC </a:t>
            </a:r>
          </a:p>
          <a:p>
            <a:pPr marL="550333" marR="169333" lvl="0" indent="-380998">
              <a:spcBef>
                <a:spcPts val="2000"/>
              </a:spcBef>
              <a:buClr>
                <a:srgbClr val="3F3F3F"/>
              </a:buClr>
              <a:buSzPts val="2200"/>
              <a:buFont typeface="Arial"/>
              <a:buChar char="•"/>
            </a:pPr>
            <a:r>
              <a:rPr lang="en-US" sz="2200">
                <a:solidFill>
                  <a:srgbClr val="3F3F3F"/>
                </a:solidFill>
                <a:latin typeface="Open Sans"/>
                <a:ea typeface="Open Sans"/>
                <a:cs typeface="Open Sans"/>
                <a:sym typeface="Open Sans"/>
              </a:rPr>
              <a:t>More expensive to fix vulnerabilities </a:t>
            </a:r>
          </a:p>
          <a:p>
            <a:pPr marL="550333" marR="169333" lvl="0" indent="-380998">
              <a:spcBef>
                <a:spcPts val="2000"/>
              </a:spcBef>
              <a:buClr>
                <a:srgbClr val="3F3F3F"/>
              </a:buClr>
              <a:buSzPts val="2200"/>
              <a:buFont typeface="Arial"/>
              <a:buChar char="•"/>
            </a:pPr>
            <a:r>
              <a:rPr lang="en-US" sz="2200">
                <a:solidFill>
                  <a:srgbClr val="3F3F3F"/>
                </a:solidFill>
                <a:latin typeface="Open Sans"/>
                <a:ea typeface="Open Sans"/>
                <a:cs typeface="Open Sans"/>
                <a:sym typeface="Open Sans"/>
              </a:rPr>
              <a:t>Can discover runtime- and environment-related issues</a:t>
            </a:r>
          </a:p>
          <a:p>
            <a:pPr marL="550333" marR="169333" lvl="0" indent="-380998">
              <a:spcBef>
                <a:spcPts val="2000"/>
              </a:spcBef>
              <a:buClr>
                <a:srgbClr val="3F3F3F"/>
              </a:buClr>
              <a:buSzPts val="2200"/>
              <a:buFont typeface="Arial"/>
              <a:buChar char="•"/>
            </a:pPr>
            <a:r>
              <a:rPr lang="en-US" sz="2200">
                <a:solidFill>
                  <a:srgbClr val="3F3F3F"/>
                </a:solidFill>
                <a:latin typeface="Open Sans"/>
                <a:ea typeface="Open Sans"/>
                <a:cs typeface="Open Sans"/>
                <a:sym typeface="Open Sans"/>
              </a:rPr>
              <a:t>Predominantly deals with Web apps</a:t>
            </a:r>
          </a:p>
        </p:txBody>
      </p:sp>
      <p:sp>
        <p:nvSpPr>
          <p:cNvPr id="2" name="TextBox 1">
            <a:extLst>
              <a:ext uri="{FF2B5EF4-FFF2-40B4-BE49-F238E27FC236}">
                <a16:creationId xmlns:a16="http://schemas.microsoft.com/office/drawing/2014/main" id="{A791B390-8139-68B1-C2AE-F0411E0DF4AF}"/>
              </a:ext>
            </a:extLst>
          </p:cNvPr>
          <p:cNvSpPr txBox="1"/>
          <p:nvPr/>
        </p:nvSpPr>
        <p:spPr>
          <a:xfrm>
            <a:off x="1481918" y="7926185"/>
            <a:ext cx="7468711" cy="457176"/>
          </a:xfrm>
          <a:prstGeom prst="rect">
            <a:avLst/>
          </a:prstGeom>
          <a:noFill/>
        </p:spPr>
        <p:txBody>
          <a:bodyPr wrap="none" rtlCol="0">
            <a:spAutoFit/>
          </a:bodyPr>
          <a:lstStyle/>
          <a:p>
            <a:pPr>
              <a:lnSpc>
                <a:spcPct val="115000"/>
              </a:lnSpc>
            </a:pPr>
            <a:r>
              <a:rPr lang="en-US" sz="2200" b="1">
                <a:solidFill>
                  <a:srgbClr val="404040"/>
                </a:solidFill>
                <a:latin typeface="Open Sans" panose="020B0606030504020204" pitchFamily="34" charset="0"/>
              </a:rPr>
              <a:t>Tools required:</a:t>
            </a:r>
            <a:r>
              <a:rPr lang="en-US" sz="2200">
                <a:solidFill>
                  <a:srgbClr val="404040"/>
                </a:solidFill>
                <a:latin typeface="Open Sans" panose="020B0606030504020204" pitchFamily="34" charset="0"/>
              </a:rPr>
              <a:t> </a:t>
            </a:r>
            <a:r>
              <a:rPr lang="en-US" sz="2200">
                <a:solidFill>
                  <a:srgbClr val="3F3F3F"/>
                </a:solidFill>
                <a:latin typeface="Open Sans"/>
                <a:ea typeface="Open Sans"/>
                <a:cs typeface="Open Sans"/>
                <a:sym typeface="Open Sans"/>
              </a:rPr>
              <a:t>Acunetix, QualysGuard, and Burp Suite</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10"/>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Penetration Testing</a:t>
            </a:r>
            <a:endParaRPr/>
          </a:p>
        </p:txBody>
      </p:sp>
      <p:sp>
        <p:nvSpPr>
          <p:cNvPr id="4" name="TextBox 3">
            <a:extLst>
              <a:ext uri="{FF2B5EF4-FFF2-40B4-BE49-F238E27FC236}">
                <a16:creationId xmlns:a16="http://schemas.microsoft.com/office/drawing/2014/main" id="{F61C4984-00A2-2482-48A3-F2D5ABA91B0B}"/>
              </a:ext>
            </a:extLst>
          </p:cNvPr>
          <p:cNvSpPr txBox="1"/>
          <p:nvPr/>
        </p:nvSpPr>
        <p:spPr>
          <a:xfrm>
            <a:off x="2486099" y="1298825"/>
            <a:ext cx="11283802" cy="1235851"/>
          </a:xfrm>
          <a:prstGeom prst="rect">
            <a:avLst/>
          </a:prstGeom>
          <a:noFill/>
        </p:spPr>
        <p:txBody>
          <a:bodyPr wrap="square">
            <a:spAutoFit/>
          </a:bodyPr>
          <a:lstStyle/>
          <a:p>
            <a:pPr marR="0" lvl="1" algn="ctr" rtl="0">
              <a:lnSpc>
                <a:spcPct val="115000"/>
              </a:lnSpc>
              <a:spcBef>
                <a:spcPts val="0"/>
              </a:spcBef>
              <a:spcAft>
                <a:spcPts val="0"/>
              </a:spcAft>
              <a:buClr>
                <a:srgbClr val="3F3F3F"/>
              </a:buClr>
              <a:buSzPct val="100000"/>
            </a:pPr>
            <a:r>
              <a:rPr lang="en-US" sz="2200">
                <a:solidFill>
                  <a:srgbClr val="404040"/>
                </a:solidFill>
                <a:latin typeface="Open Sans" panose="020B0606030504020204" pitchFamily="34" charset="0"/>
                <a:ea typeface="Open Sans"/>
                <a:cs typeface="Open Sans"/>
                <a:sym typeface="Open Sans"/>
              </a:rPr>
              <a:t>It is</a:t>
            </a:r>
            <a:r>
              <a:rPr lang="en-US" sz="2200" i="0" u="none" strike="noStrike" cap="none">
                <a:solidFill>
                  <a:srgbClr val="404040"/>
                </a:solidFill>
                <a:latin typeface="Open Sans" panose="020B0606030504020204" pitchFamily="34" charset="0"/>
                <a:ea typeface="Open Sans"/>
                <a:cs typeface="Open Sans"/>
                <a:sym typeface="Open Sans"/>
              </a:rPr>
              <a:t> also called pen testing or ethical hacking, is the practice of testing a computer system, network, or </a:t>
            </a:r>
            <a:r>
              <a:rPr lang="en-US" sz="2200">
                <a:solidFill>
                  <a:srgbClr val="404040"/>
                </a:solidFill>
                <a:latin typeface="Open Sans" panose="020B0606030504020204" pitchFamily="34" charset="0"/>
                <a:ea typeface="Open Sans"/>
                <a:cs typeface="Open Sans"/>
                <a:sym typeface="Open Sans"/>
              </a:rPr>
              <a:t>W</a:t>
            </a:r>
            <a:r>
              <a:rPr lang="en-US" sz="2200" i="0" u="none" strike="noStrike" cap="none">
                <a:solidFill>
                  <a:srgbClr val="404040"/>
                </a:solidFill>
                <a:latin typeface="Open Sans" panose="020B0606030504020204" pitchFamily="34" charset="0"/>
                <a:ea typeface="Open Sans"/>
                <a:cs typeface="Open Sans"/>
                <a:sym typeface="Open Sans"/>
              </a:rPr>
              <a:t>eb application to find security </a:t>
            </a:r>
            <a:r>
              <a:rPr lang="en-US" sz="2200">
                <a:solidFill>
                  <a:srgbClr val="404040"/>
                </a:solidFill>
                <a:latin typeface="Open Sans" panose="020B0606030504020204" pitchFamily="34" charset="0"/>
                <a:ea typeface="Open Sans"/>
                <a:cs typeface="Open Sans"/>
                <a:sym typeface="Open Sans"/>
              </a:rPr>
              <a:t>v</a:t>
            </a:r>
            <a:r>
              <a:rPr lang="en-US" sz="2200" i="0" u="none" strike="noStrike" cap="none">
                <a:solidFill>
                  <a:srgbClr val="404040"/>
                </a:solidFill>
                <a:latin typeface="Open Sans" panose="020B0606030504020204" pitchFamily="34" charset="0"/>
                <a:ea typeface="Open Sans"/>
                <a:cs typeface="Open Sans"/>
                <a:sym typeface="Open Sans"/>
              </a:rPr>
              <a:t>ulnerabilities that an attacker could exploit.</a:t>
            </a:r>
          </a:p>
        </p:txBody>
      </p:sp>
      <p:sp>
        <p:nvSpPr>
          <p:cNvPr id="6" name="TextBox 5">
            <a:extLst>
              <a:ext uri="{FF2B5EF4-FFF2-40B4-BE49-F238E27FC236}">
                <a16:creationId xmlns:a16="http://schemas.microsoft.com/office/drawing/2014/main" id="{0CCCDF9A-A28F-DC44-5ED6-11281DD0931D}"/>
              </a:ext>
            </a:extLst>
          </p:cNvPr>
          <p:cNvSpPr txBox="1"/>
          <p:nvPr/>
        </p:nvSpPr>
        <p:spPr>
          <a:xfrm>
            <a:off x="3221514" y="7421918"/>
            <a:ext cx="9851065" cy="846514"/>
          </a:xfrm>
          <a:prstGeom prst="rect">
            <a:avLst/>
          </a:prstGeom>
          <a:noFill/>
        </p:spPr>
        <p:txBody>
          <a:bodyPr wrap="square">
            <a:spAutoFit/>
          </a:bodyPr>
          <a:lstStyle/>
          <a:p>
            <a:pPr marR="0" lvl="1" algn="ctr" rtl="0">
              <a:lnSpc>
                <a:spcPct val="115000"/>
              </a:lnSpc>
              <a:spcBef>
                <a:spcPts val="300"/>
              </a:spcBef>
              <a:spcAft>
                <a:spcPts val="0"/>
              </a:spcAft>
              <a:buClr>
                <a:srgbClr val="3F3F3F"/>
              </a:buClr>
              <a:buSzPct val="100000"/>
            </a:pPr>
            <a:r>
              <a:rPr lang="en-US" sz="2200" i="0" u="none" strike="noStrike" cap="none">
                <a:solidFill>
                  <a:srgbClr val="404040"/>
                </a:solidFill>
                <a:latin typeface="Open Sans" panose="020B0606030504020204" pitchFamily="34" charset="0"/>
                <a:ea typeface="Open Sans"/>
                <a:cs typeface="Open Sans"/>
                <a:sym typeface="Open Sans"/>
              </a:rPr>
              <a:t>It is the process of determining the true nature and impact of a given vulnerability by exploiting existing vulnerabilities.</a:t>
            </a:r>
          </a:p>
        </p:txBody>
      </p:sp>
      <p:sp>
        <p:nvSpPr>
          <p:cNvPr id="7" name="Google Shape;4735;p188">
            <a:extLst>
              <a:ext uri="{FF2B5EF4-FFF2-40B4-BE49-F238E27FC236}">
                <a16:creationId xmlns:a16="http://schemas.microsoft.com/office/drawing/2014/main" id="{AC614F93-26F0-0578-9212-5C6D814F75DB}"/>
              </a:ext>
            </a:extLst>
          </p:cNvPr>
          <p:cNvSpPr/>
          <p:nvPr/>
        </p:nvSpPr>
        <p:spPr>
          <a:xfrm>
            <a:off x="6038540" y="2869789"/>
            <a:ext cx="4217016" cy="4217016"/>
          </a:xfrm>
          <a:prstGeom prst="roundRect">
            <a:avLst>
              <a:gd name="adj" fmla="val 5273"/>
            </a:avLst>
          </a:prstGeom>
          <a:solidFill>
            <a:srgbClr val="F2F2F2"/>
          </a:solidFill>
          <a:ln w="12700" cap="flat" cmpd="sng">
            <a:solidFill>
              <a:schemeClr val="tx1">
                <a:lumMod val="50000"/>
                <a:lumOff val="50000"/>
              </a:schemeClr>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Arial"/>
              <a:buNone/>
            </a:pPr>
            <a:endParaRPr sz="2200" b="1" i="0" u="none" strike="noStrike" cap="none">
              <a:solidFill>
                <a:srgbClr val="000000"/>
              </a:solidFill>
              <a:latin typeface="Open Sans"/>
              <a:ea typeface="Open Sans"/>
              <a:cs typeface="Open Sans"/>
              <a:sym typeface="Open Sans"/>
            </a:endParaRPr>
          </a:p>
        </p:txBody>
      </p:sp>
      <p:pic>
        <p:nvPicPr>
          <p:cNvPr id="9" name="Graphic 8">
            <a:extLst>
              <a:ext uri="{FF2B5EF4-FFF2-40B4-BE49-F238E27FC236}">
                <a16:creationId xmlns:a16="http://schemas.microsoft.com/office/drawing/2014/main" id="{AF8BE6BF-C5FC-466B-62B9-F3512C9331D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8157" t="32213" r="34185" b="34818"/>
          <a:stretch/>
        </p:blipFill>
        <p:spPr>
          <a:xfrm>
            <a:off x="6118376" y="3769285"/>
            <a:ext cx="4057343" cy="2418023"/>
          </a:xfrm>
          <a:prstGeom prst="rect">
            <a:avLst/>
          </a:prstGeom>
        </p:spPr>
      </p:pic>
      <p:sp>
        <p:nvSpPr>
          <p:cNvPr id="10" name="TextBox 9">
            <a:extLst>
              <a:ext uri="{FF2B5EF4-FFF2-40B4-BE49-F238E27FC236}">
                <a16:creationId xmlns:a16="http://schemas.microsoft.com/office/drawing/2014/main" id="{2DAD1F03-835F-D197-CDF4-3CC3130A0784}"/>
              </a:ext>
            </a:extLst>
          </p:cNvPr>
          <p:cNvSpPr txBox="1"/>
          <p:nvPr/>
        </p:nvSpPr>
        <p:spPr>
          <a:xfrm>
            <a:off x="4449749" y="8229498"/>
            <a:ext cx="7356501" cy="457176"/>
          </a:xfrm>
          <a:prstGeom prst="rect">
            <a:avLst/>
          </a:prstGeom>
          <a:noFill/>
        </p:spPr>
        <p:txBody>
          <a:bodyPr wrap="none" rtlCol="0">
            <a:spAutoFit/>
          </a:bodyPr>
          <a:lstStyle/>
          <a:p>
            <a:pPr>
              <a:lnSpc>
                <a:spcPct val="115000"/>
              </a:lnSpc>
            </a:pPr>
            <a:r>
              <a:rPr lang="en-US" sz="2200" b="1">
                <a:solidFill>
                  <a:srgbClr val="404040"/>
                </a:solidFill>
                <a:latin typeface="Open Sans" panose="020B0606030504020204" pitchFamily="34" charset="0"/>
              </a:rPr>
              <a:t>Tools required:</a:t>
            </a:r>
            <a:r>
              <a:rPr lang="en-US" sz="2200">
                <a:solidFill>
                  <a:srgbClr val="404040"/>
                </a:solidFill>
                <a:latin typeface="Open Sans" panose="020B0606030504020204" pitchFamily="34" charset="0"/>
              </a:rPr>
              <a:t> </a:t>
            </a:r>
            <a:r>
              <a:rPr lang="en-US" sz="2200" i="0" u="none" strike="noStrike" cap="none">
                <a:solidFill>
                  <a:srgbClr val="3F3F3F"/>
                </a:solidFill>
                <a:latin typeface="Open Sans"/>
                <a:ea typeface="Open Sans"/>
                <a:cs typeface="Open Sans"/>
                <a:sym typeface="Open Sans"/>
              </a:rPr>
              <a:t>Metasploit, Kali Linux, and Aircrack-ng</a:t>
            </a:r>
          </a:p>
        </p:txBody>
      </p:sp>
      <p:sp>
        <p:nvSpPr>
          <p:cNvPr id="3" name="Brandline">
            <a:extLst>
              <a:ext uri="{FF2B5EF4-FFF2-40B4-BE49-F238E27FC236}">
                <a16:creationId xmlns:a16="http://schemas.microsoft.com/office/drawing/2014/main" id="{E3006982-62E0-067C-FC9D-F1CC33E6E83A}"/>
              </a:ext>
            </a:extLst>
          </p:cNvPr>
          <p:cNvSpPr/>
          <p:nvPr/>
        </p:nvSpPr>
        <p:spPr>
          <a:xfrm>
            <a:off x="5943600" y="903408"/>
            <a:ext cx="4379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439254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95"/>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Penetration Testing Process</a:t>
            </a:r>
            <a:endParaRPr/>
          </a:p>
        </p:txBody>
      </p:sp>
      <p:sp>
        <p:nvSpPr>
          <p:cNvPr id="499" name="Google Shape;499;p95"/>
          <p:cNvSpPr/>
          <p:nvPr/>
        </p:nvSpPr>
        <p:spPr>
          <a:xfrm>
            <a:off x="11358636" y="5482702"/>
            <a:ext cx="3657600" cy="1828800"/>
          </a:xfrm>
          <a:prstGeom prst="roundRect">
            <a:avLst>
              <a:gd name="adj" fmla="val 7220"/>
            </a:avLst>
          </a:prstGeom>
          <a:no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000"/>
              <a:buFont typeface="Arial"/>
              <a:buNone/>
            </a:pPr>
            <a:r>
              <a:rPr lang="en-US" sz="2200" b="1" i="0" u="none" strike="noStrike" cap="none">
                <a:solidFill>
                  <a:srgbClr val="3F3F3F"/>
                </a:solidFill>
                <a:latin typeface="Open Sans"/>
                <a:ea typeface="Open Sans"/>
                <a:cs typeface="Open Sans"/>
                <a:sym typeface="Open Sans"/>
              </a:rPr>
              <a:t>Reporting</a:t>
            </a:r>
          </a:p>
          <a:p>
            <a:pPr marL="0" marR="0" lvl="0" indent="0" algn="ctr" rtl="0">
              <a:lnSpc>
                <a:spcPct val="114000"/>
              </a:lnSpc>
              <a:spcBef>
                <a:spcPts val="0"/>
              </a:spcBef>
              <a:spcAft>
                <a:spcPts val="0"/>
              </a:spcAft>
              <a:buClr>
                <a:srgbClr val="000000"/>
              </a:buClr>
              <a:buSzPts val="2000"/>
              <a:buFont typeface="Arial"/>
              <a:buNone/>
            </a:pPr>
            <a:endParaRPr sz="1000">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None/>
            </a:pPr>
            <a:r>
              <a:rPr lang="en-US" sz="2200" i="0" u="none" strike="noStrike" cap="none">
                <a:solidFill>
                  <a:srgbClr val="3F3F3F"/>
                </a:solidFill>
                <a:latin typeface="Open Sans"/>
                <a:ea typeface="Open Sans"/>
                <a:cs typeface="Open Sans"/>
                <a:sym typeface="Open Sans"/>
              </a:rPr>
              <a:t>Reporting the findings to the management</a:t>
            </a:r>
            <a:endParaRPr sz="2200" i="0" u="none" strike="noStrike" cap="none">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Clr>
                <a:srgbClr val="000000"/>
              </a:buClr>
              <a:buSzPts val="2000"/>
              <a:buFont typeface="Arial"/>
              <a:buNone/>
            </a:pPr>
            <a:endParaRPr sz="2200" i="0" u="none" strike="noStrike" cap="none">
              <a:solidFill>
                <a:srgbClr val="3F3F3F"/>
              </a:solidFill>
              <a:latin typeface="Open Sans"/>
              <a:ea typeface="Open Sans"/>
              <a:cs typeface="Open Sans"/>
              <a:sym typeface="Open Sans"/>
            </a:endParaRPr>
          </a:p>
        </p:txBody>
      </p:sp>
      <p:sp>
        <p:nvSpPr>
          <p:cNvPr id="500" name="Google Shape;500;p95"/>
          <p:cNvSpPr/>
          <p:nvPr/>
        </p:nvSpPr>
        <p:spPr>
          <a:xfrm>
            <a:off x="1217881" y="5424064"/>
            <a:ext cx="3657600" cy="1828800"/>
          </a:xfrm>
          <a:prstGeom prst="roundRect">
            <a:avLst>
              <a:gd name="adj" fmla="val 7531"/>
            </a:avLst>
          </a:prstGeom>
          <a:noFill/>
          <a:ln w="9525" cap="flat" cmpd="sng">
            <a:solidFill>
              <a:srgbClr val="427AA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Discovery</a:t>
            </a:r>
          </a:p>
          <a:p>
            <a:pPr marL="0" marR="0" lvl="0" indent="0" algn="ctr" rtl="0">
              <a:lnSpc>
                <a:spcPct val="114000"/>
              </a:lnSpc>
              <a:spcBef>
                <a:spcPts val="0"/>
              </a:spcBef>
              <a:spcAft>
                <a:spcPts val="0"/>
              </a:spcAft>
              <a:buClr>
                <a:srgbClr val="000000"/>
              </a:buClr>
              <a:buSzPts val="2200"/>
              <a:buFont typeface="Arial"/>
              <a:buNone/>
            </a:pPr>
            <a:endParaRPr sz="1000">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None/>
            </a:pPr>
            <a:r>
              <a:rPr lang="en-US" sz="2200">
                <a:solidFill>
                  <a:srgbClr val="3F3F3F"/>
                </a:solidFill>
                <a:latin typeface="Open Sans"/>
                <a:ea typeface="Open Sans"/>
                <a:cs typeface="Open Sans"/>
                <a:sym typeface="Open Sans"/>
              </a:rPr>
              <a:t>Foot printing</a:t>
            </a:r>
            <a:r>
              <a:rPr lang="en-US" sz="2200" i="0" u="none" strike="noStrike" cap="none">
                <a:solidFill>
                  <a:srgbClr val="3F3F3F"/>
                </a:solidFill>
                <a:latin typeface="Open Sans"/>
                <a:ea typeface="Open Sans"/>
                <a:cs typeface="Open Sans"/>
                <a:sym typeface="Open Sans"/>
              </a:rPr>
              <a:t> and gathering information about the target</a:t>
            </a:r>
            <a:endParaRPr sz="2200" i="0" u="none" strike="noStrike" cap="none">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Clr>
                <a:srgbClr val="000000"/>
              </a:buClr>
              <a:buSzPts val="2200"/>
              <a:buFont typeface="Arial"/>
              <a:buNone/>
            </a:pPr>
            <a:endParaRPr sz="2200" i="0" u="none" strike="noStrike" cap="none">
              <a:solidFill>
                <a:srgbClr val="3F3F3F"/>
              </a:solidFill>
              <a:latin typeface="Open Sans"/>
              <a:ea typeface="Open Sans"/>
              <a:cs typeface="Open Sans"/>
              <a:sym typeface="Open Sans"/>
            </a:endParaRPr>
          </a:p>
        </p:txBody>
      </p:sp>
      <p:sp>
        <p:nvSpPr>
          <p:cNvPr id="501" name="Google Shape;501;p95"/>
          <p:cNvSpPr/>
          <p:nvPr/>
        </p:nvSpPr>
        <p:spPr>
          <a:xfrm>
            <a:off x="3699416" y="2277729"/>
            <a:ext cx="3657600" cy="1828800"/>
          </a:xfrm>
          <a:prstGeom prst="roundRect">
            <a:avLst>
              <a:gd name="adj" fmla="val 3616"/>
            </a:avLst>
          </a:prstGeom>
          <a:noFill/>
          <a:ln w="9525" cap="flat" cmpd="sng">
            <a:solidFill>
              <a:srgbClr val="54813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Enumeration</a:t>
            </a:r>
          </a:p>
          <a:p>
            <a:pPr marL="0" marR="0" lvl="0" indent="0" algn="ctr" rtl="0">
              <a:lnSpc>
                <a:spcPct val="114000"/>
              </a:lnSpc>
              <a:spcBef>
                <a:spcPts val="0"/>
              </a:spcBef>
              <a:spcAft>
                <a:spcPts val="0"/>
              </a:spcAft>
              <a:buClr>
                <a:srgbClr val="000000"/>
              </a:buClr>
              <a:buSzPts val="2200"/>
              <a:buFont typeface="Arial"/>
              <a:buNone/>
            </a:pPr>
            <a:endParaRPr sz="1000">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None/>
            </a:pPr>
            <a:r>
              <a:rPr lang="en-US" sz="2200" i="0" u="none" strike="noStrike" cap="none">
                <a:solidFill>
                  <a:srgbClr val="3F3F3F"/>
                </a:solidFill>
                <a:latin typeface="Open Sans"/>
                <a:ea typeface="Open Sans"/>
                <a:cs typeface="Open Sans"/>
                <a:sym typeface="Open Sans"/>
              </a:rPr>
              <a:t>Performing port scans and resource identification methods</a:t>
            </a:r>
            <a:endParaRPr sz="2200" i="0" u="none" strike="noStrike" cap="none">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Clr>
                <a:srgbClr val="000000"/>
              </a:buClr>
              <a:buSzPts val="2200"/>
              <a:buFont typeface="Arial"/>
              <a:buNone/>
            </a:pPr>
            <a:endParaRPr sz="2200" i="0" u="none" strike="noStrike" cap="none">
              <a:solidFill>
                <a:srgbClr val="3F3F3F"/>
              </a:solidFill>
              <a:latin typeface="Open Sans"/>
              <a:ea typeface="Open Sans"/>
              <a:cs typeface="Open Sans"/>
              <a:sym typeface="Open Sans"/>
            </a:endParaRPr>
          </a:p>
        </p:txBody>
      </p:sp>
      <p:sp>
        <p:nvSpPr>
          <p:cNvPr id="502" name="Google Shape;502;p95"/>
          <p:cNvSpPr/>
          <p:nvPr/>
        </p:nvSpPr>
        <p:spPr>
          <a:xfrm>
            <a:off x="6325434" y="5424064"/>
            <a:ext cx="3657600" cy="1828800"/>
          </a:xfrm>
          <a:prstGeom prst="roundRect">
            <a:avLst>
              <a:gd name="adj" fmla="val 4921"/>
            </a:avLst>
          </a:prstGeom>
          <a:noFill/>
          <a:ln w="9525" cap="flat" cmpd="sng">
            <a:solidFill>
              <a:srgbClr val="F29B2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Vulnerability </a:t>
            </a:r>
            <a:r>
              <a:rPr lang="en-US" sz="2200" b="1">
                <a:solidFill>
                  <a:srgbClr val="3F3F3F"/>
                </a:solidFill>
                <a:latin typeface="Open Sans"/>
                <a:ea typeface="Open Sans"/>
                <a:cs typeface="Open Sans"/>
                <a:sym typeface="Open Sans"/>
              </a:rPr>
              <a:t>m</a:t>
            </a:r>
            <a:r>
              <a:rPr lang="en-US" sz="2200" b="1" i="0" u="none" strike="noStrike" cap="none">
                <a:solidFill>
                  <a:srgbClr val="3F3F3F"/>
                </a:solidFill>
                <a:latin typeface="Open Sans"/>
                <a:ea typeface="Open Sans"/>
                <a:cs typeface="Open Sans"/>
                <a:sym typeface="Open Sans"/>
              </a:rPr>
              <a:t>apping</a:t>
            </a:r>
          </a:p>
          <a:p>
            <a:pPr marL="0" marR="0" lvl="0" indent="0" algn="ctr" rtl="0">
              <a:lnSpc>
                <a:spcPct val="114000"/>
              </a:lnSpc>
              <a:spcBef>
                <a:spcPts val="0"/>
              </a:spcBef>
              <a:spcAft>
                <a:spcPts val="0"/>
              </a:spcAft>
              <a:buClr>
                <a:srgbClr val="000000"/>
              </a:buClr>
              <a:buSzPts val="2200"/>
              <a:buFont typeface="Arial"/>
              <a:buNone/>
            </a:pPr>
            <a:endParaRPr sz="1000">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None/>
            </a:pPr>
            <a:r>
              <a:rPr lang="en-US" sz="2200" i="0" u="none" strike="noStrike" cap="none">
                <a:solidFill>
                  <a:srgbClr val="3F3F3F"/>
                </a:solidFill>
                <a:latin typeface="Open Sans"/>
                <a:ea typeface="Open Sans"/>
                <a:cs typeface="Open Sans"/>
                <a:sym typeface="Open Sans"/>
              </a:rPr>
              <a:t>Identifying vulnerabilities in the systems </a:t>
            </a:r>
            <a:br>
              <a:rPr lang="en-US" sz="2200" i="0" u="none" strike="noStrike" cap="none">
                <a:solidFill>
                  <a:srgbClr val="3F3F3F"/>
                </a:solidFill>
                <a:latin typeface="Open Sans"/>
                <a:ea typeface="Open Sans"/>
                <a:cs typeface="Open Sans"/>
                <a:sym typeface="Open Sans"/>
              </a:rPr>
            </a:br>
            <a:r>
              <a:rPr lang="en-US" sz="2200" i="0" u="none" strike="noStrike" cap="none">
                <a:solidFill>
                  <a:srgbClr val="3F3F3F"/>
                </a:solidFill>
                <a:latin typeface="Open Sans"/>
                <a:ea typeface="Open Sans"/>
                <a:cs typeface="Open Sans"/>
                <a:sym typeface="Open Sans"/>
              </a:rPr>
              <a:t>and resources</a:t>
            </a:r>
            <a:endParaRPr sz="2200" i="0" u="none" strike="noStrike" cap="none">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Clr>
                <a:srgbClr val="000000"/>
              </a:buClr>
              <a:buSzPts val="2200"/>
              <a:buFont typeface="Arial"/>
              <a:buNone/>
            </a:pPr>
            <a:endParaRPr sz="2200" i="0" u="none" strike="noStrike" cap="none">
              <a:solidFill>
                <a:srgbClr val="3F3F3F"/>
              </a:solidFill>
              <a:latin typeface="Open Sans"/>
              <a:ea typeface="Open Sans"/>
              <a:cs typeface="Open Sans"/>
              <a:sym typeface="Open Sans"/>
            </a:endParaRPr>
          </a:p>
        </p:txBody>
      </p:sp>
      <p:sp>
        <p:nvSpPr>
          <p:cNvPr id="503" name="Google Shape;503;p95"/>
          <p:cNvSpPr/>
          <p:nvPr/>
        </p:nvSpPr>
        <p:spPr>
          <a:xfrm>
            <a:off x="8761101" y="2321576"/>
            <a:ext cx="3657600" cy="1828800"/>
          </a:xfrm>
          <a:prstGeom prst="roundRect">
            <a:avLst>
              <a:gd name="adj" fmla="val 6549"/>
            </a:avLst>
          </a:prstGeom>
          <a:noFill/>
          <a:ln w="9525" cap="flat" cmpd="sng">
            <a:solidFill>
              <a:srgbClr val="E4B36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Exploitation</a:t>
            </a:r>
          </a:p>
          <a:p>
            <a:pPr marL="0" marR="0" lvl="0" indent="0" algn="ctr" rtl="0">
              <a:lnSpc>
                <a:spcPct val="114000"/>
              </a:lnSpc>
              <a:spcBef>
                <a:spcPts val="0"/>
              </a:spcBef>
              <a:spcAft>
                <a:spcPts val="0"/>
              </a:spcAft>
              <a:buClr>
                <a:srgbClr val="000000"/>
              </a:buClr>
              <a:buSzPts val="2200"/>
              <a:buFont typeface="Arial"/>
              <a:buNone/>
            </a:pPr>
            <a:endParaRPr sz="1000">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None/>
            </a:pPr>
            <a:r>
              <a:rPr lang="en-US" sz="2200" i="0" u="none" strike="noStrike" cap="none">
                <a:solidFill>
                  <a:srgbClr val="3F3F3F"/>
                </a:solidFill>
                <a:latin typeface="Open Sans"/>
                <a:ea typeface="Open Sans"/>
                <a:cs typeface="Open Sans"/>
                <a:sym typeface="Open Sans"/>
              </a:rPr>
              <a:t>Attempting to gain unauthorized access by exploiting vulnerabilities</a:t>
            </a:r>
            <a:endParaRPr sz="2200" i="0" u="none" strike="noStrike" cap="none">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Clr>
                <a:srgbClr val="000000"/>
              </a:buClr>
              <a:buSzPts val="2200"/>
              <a:buFont typeface="Arial"/>
              <a:buNone/>
            </a:pPr>
            <a:endParaRPr sz="2200" i="0" u="none" strike="noStrike" cap="none">
              <a:solidFill>
                <a:srgbClr val="3F3F3F"/>
              </a:solidFill>
              <a:latin typeface="Open Sans"/>
              <a:ea typeface="Open Sans"/>
              <a:cs typeface="Open Sans"/>
              <a:sym typeface="Open Sans"/>
            </a:endParaRPr>
          </a:p>
        </p:txBody>
      </p:sp>
      <p:grpSp>
        <p:nvGrpSpPr>
          <p:cNvPr id="504" name="Google Shape;504;p95"/>
          <p:cNvGrpSpPr/>
          <p:nvPr/>
        </p:nvGrpSpPr>
        <p:grpSpPr>
          <a:xfrm>
            <a:off x="1694139" y="4824534"/>
            <a:ext cx="2529157" cy="468529"/>
            <a:chOff x="4621548" y="7220767"/>
            <a:chExt cx="2471894" cy="598164"/>
          </a:xfrm>
          <a:solidFill>
            <a:srgbClr val="427AA1"/>
          </a:solidFill>
        </p:grpSpPr>
        <p:sp>
          <p:nvSpPr>
            <p:cNvPr id="505" name="Google Shape;505;p95"/>
            <p:cNvSpPr/>
            <p:nvPr/>
          </p:nvSpPr>
          <p:spPr>
            <a:xfrm rot="-5400000" flipH="1">
              <a:off x="5696560" y="6145755"/>
              <a:ext cx="321869" cy="2471894"/>
            </a:xfrm>
            <a:prstGeom prst="round2SameRect">
              <a:avLst>
                <a:gd name="adj1" fmla="val 50000"/>
                <a:gd name="adj2" fmla="val 0"/>
              </a:avLst>
            </a:prstGeom>
            <a:grp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506" name="Google Shape;506;p95"/>
            <p:cNvSpPr/>
            <p:nvPr/>
          </p:nvSpPr>
          <p:spPr>
            <a:xfrm rot="5400000">
              <a:off x="5746002" y="7418886"/>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grpSp>
        <p:nvGrpSpPr>
          <p:cNvPr id="507" name="Google Shape;507;p95"/>
          <p:cNvGrpSpPr/>
          <p:nvPr/>
        </p:nvGrpSpPr>
        <p:grpSpPr>
          <a:xfrm>
            <a:off x="6817293" y="4828900"/>
            <a:ext cx="2529157" cy="505183"/>
            <a:chOff x="9653094" y="7220771"/>
            <a:chExt cx="2471894" cy="619391"/>
          </a:xfrm>
        </p:grpSpPr>
        <p:sp>
          <p:nvSpPr>
            <p:cNvPr id="508" name="Google Shape;508;p95"/>
            <p:cNvSpPr/>
            <p:nvPr/>
          </p:nvSpPr>
          <p:spPr>
            <a:xfrm>
              <a:off x="9653094" y="7220771"/>
              <a:ext cx="2471894" cy="321871"/>
            </a:xfrm>
            <a:prstGeom prst="rect">
              <a:avLst/>
            </a:prstGeom>
            <a:solidFill>
              <a:srgbClr val="F29B26"/>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509" name="Google Shape;509;p95"/>
            <p:cNvSpPr/>
            <p:nvPr/>
          </p:nvSpPr>
          <p:spPr>
            <a:xfrm rot="5400000">
              <a:off x="10755034" y="7440117"/>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F29B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grpSp>
        <p:nvGrpSpPr>
          <p:cNvPr id="510" name="Google Shape;510;p95"/>
          <p:cNvGrpSpPr/>
          <p:nvPr/>
        </p:nvGrpSpPr>
        <p:grpSpPr>
          <a:xfrm>
            <a:off x="9380444" y="4596644"/>
            <a:ext cx="2529157" cy="481205"/>
            <a:chOff x="12168868" y="6924280"/>
            <a:chExt cx="2471894" cy="618360"/>
          </a:xfrm>
          <a:solidFill>
            <a:srgbClr val="E4B363"/>
          </a:solidFill>
        </p:grpSpPr>
        <p:sp>
          <p:nvSpPr>
            <p:cNvPr id="511" name="Google Shape;511;p95"/>
            <p:cNvSpPr/>
            <p:nvPr/>
          </p:nvSpPr>
          <p:spPr>
            <a:xfrm>
              <a:off x="12168868" y="7220769"/>
              <a:ext cx="2471894" cy="321871"/>
            </a:xfrm>
            <a:prstGeom prst="rect">
              <a:avLst/>
            </a:prstGeom>
            <a:grp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512" name="Google Shape;512;p95"/>
            <p:cNvSpPr/>
            <p:nvPr/>
          </p:nvSpPr>
          <p:spPr>
            <a:xfrm rot="-5400000">
              <a:off x="13261998" y="6866312"/>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grpSp>
        <p:nvGrpSpPr>
          <p:cNvPr id="513" name="Google Shape;513;p95"/>
          <p:cNvGrpSpPr/>
          <p:nvPr/>
        </p:nvGrpSpPr>
        <p:grpSpPr>
          <a:xfrm>
            <a:off x="4254143" y="4583944"/>
            <a:ext cx="2529158" cy="513695"/>
            <a:chOff x="7137321" y="6939512"/>
            <a:chExt cx="2471894" cy="603133"/>
          </a:xfrm>
        </p:grpSpPr>
        <p:sp>
          <p:nvSpPr>
            <p:cNvPr id="514" name="Google Shape;514;p95"/>
            <p:cNvSpPr/>
            <p:nvPr/>
          </p:nvSpPr>
          <p:spPr>
            <a:xfrm>
              <a:off x="7137321" y="7220774"/>
              <a:ext cx="2471894" cy="321871"/>
            </a:xfrm>
            <a:prstGeom prst="rect">
              <a:avLst/>
            </a:prstGeom>
            <a:solidFill>
              <a:srgbClr val="9BBB5C"/>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515" name="Google Shape;515;p95"/>
            <p:cNvSpPr/>
            <p:nvPr/>
          </p:nvSpPr>
          <p:spPr>
            <a:xfrm rot="-5400000">
              <a:off x="8182104" y="6881544"/>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9BBB5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grpSp>
        <p:nvGrpSpPr>
          <p:cNvPr id="516" name="Google Shape;516;p95"/>
          <p:cNvGrpSpPr/>
          <p:nvPr/>
        </p:nvGrpSpPr>
        <p:grpSpPr>
          <a:xfrm rot="10800000" flipH="1">
            <a:off x="11944426" y="4828444"/>
            <a:ext cx="2529157" cy="510583"/>
            <a:chOff x="17200414" y="6945511"/>
            <a:chExt cx="2471894" cy="597120"/>
          </a:xfrm>
          <a:solidFill>
            <a:srgbClr val="EF6461"/>
          </a:solidFill>
        </p:grpSpPr>
        <p:sp>
          <p:nvSpPr>
            <p:cNvPr id="517" name="Google Shape;517;p95"/>
            <p:cNvSpPr/>
            <p:nvPr/>
          </p:nvSpPr>
          <p:spPr>
            <a:xfrm rot="5400000">
              <a:off x="18275426" y="6145750"/>
              <a:ext cx="321869" cy="2471894"/>
            </a:xfrm>
            <a:prstGeom prst="round2SameRect">
              <a:avLst>
                <a:gd name="adj1" fmla="val 50000"/>
                <a:gd name="adj2" fmla="val 0"/>
              </a:avLst>
            </a:prstGeom>
            <a:grp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Lato Light"/>
                <a:ea typeface="Lato Light"/>
                <a:cs typeface="Lato Light"/>
                <a:sym typeface="Lato Light"/>
              </a:endParaRPr>
            </a:p>
          </p:txBody>
        </p:sp>
        <p:sp>
          <p:nvSpPr>
            <p:cNvPr id="518" name="Google Shape;518;p95"/>
            <p:cNvSpPr/>
            <p:nvPr/>
          </p:nvSpPr>
          <p:spPr>
            <a:xfrm rot="-5400000">
              <a:off x="18271029" y="6887543"/>
              <a:ext cx="342077" cy="458013"/>
            </a:xfrm>
            <a:custGeom>
              <a:avLst/>
              <a:gdLst/>
              <a:ahLst/>
              <a:cxnLst/>
              <a:rect l="l" t="t" r="r" b="b"/>
              <a:pathLst>
                <a:path w="263" h="354" extrusionOk="0">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45469"/>
                </a:solidFill>
                <a:latin typeface="Lato Light"/>
                <a:ea typeface="Lato Light"/>
                <a:cs typeface="Lato Light"/>
                <a:sym typeface="Lato Light"/>
              </a:endParaRPr>
            </a:p>
          </p:txBody>
        </p:sp>
      </p:grpSp>
      <p:sp>
        <p:nvSpPr>
          <p:cNvPr id="519" name="Google Shape;519;p95"/>
          <p:cNvSpPr txBox="1"/>
          <p:nvPr/>
        </p:nvSpPr>
        <p:spPr>
          <a:xfrm>
            <a:off x="3854423" y="1298344"/>
            <a:ext cx="7631750" cy="430796"/>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Phases of </a:t>
            </a:r>
            <a:r>
              <a:rPr lang="en-US" sz="2200">
                <a:solidFill>
                  <a:srgbClr val="3F3F3F"/>
                </a:solidFill>
                <a:latin typeface="Open Sans"/>
                <a:ea typeface="Open Sans"/>
                <a:cs typeface="Open Sans"/>
                <a:sym typeface="Open Sans"/>
              </a:rPr>
              <a:t>p</a:t>
            </a:r>
            <a:r>
              <a:rPr lang="en-US" sz="2200" i="0" u="none" strike="noStrike" cap="none">
                <a:solidFill>
                  <a:srgbClr val="3F3F3F"/>
                </a:solidFill>
                <a:latin typeface="Open Sans"/>
                <a:ea typeface="Open Sans"/>
                <a:cs typeface="Open Sans"/>
                <a:sym typeface="Open Sans"/>
              </a:rPr>
              <a:t>enetration testing:</a:t>
            </a:r>
            <a:endParaRPr sz="2200"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15A740BD-CCE3-D906-F87D-B9451EAB3E67}"/>
              </a:ext>
            </a:extLst>
          </p:cNvPr>
          <p:cNvSpPr/>
          <p:nvPr/>
        </p:nvSpPr>
        <p:spPr>
          <a:xfrm>
            <a:off x="5041900" y="903408"/>
            <a:ext cx="6183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09093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DF0-FB14-E584-3123-0D2A0B44CEE9}"/>
              </a:ext>
            </a:extLst>
          </p:cNvPr>
          <p:cNvSpPr>
            <a:spLocks noGrp="1"/>
          </p:cNvSpPr>
          <p:nvPr>
            <p:ph type="title"/>
          </p:nvPr>
        </p:nvSpPr>
        <p:spPr/>
        <p:txBody>
          <a:bodyPr/>
          <a:lstStyle/>
          <a:p>
            <a:r>
              <a:rPr lang="en-US"/>
              <a:t>Technologies That Require Hardening</a:t>
            </a:r>
          </a:p>
        </p:txBody>
      </p:sp>
      <p:sp>
        <p:nvSpPr>
          <p:cNvPr id="10" name="Brandline_LVC">
            <a:extLst>
              <a:ext uri="{FF2B5EF4-FFF2-40B4-BE49-F238E27FC236}">
                <a16:creationId xmlns:a16="http://schemas.microsoft.com/office/drawing/2014/main" id="{C085E78B-3530-7C57-83C3-3AE68B31EEF1}"/>
              </a:ext>
            </a:extLst>
          </p:cNvPr>
          <p:cNvSpPr/>
          <p:nvPr/>
        </p:nvSpPr>
        <p:spPr>
          <a:xfrm>
            <a:off x="3987800" y="816324"/>
            <a:ext cx="829476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2EB56462-4228-6584-7A41-465965968EAB}"/>
              </a:ext>
            </a:extLst>
          </p:cNvPr>
          <p:cNvGrpSpPr/>
          <p:nvPr/>
        </p:nvGrpSpPr>
        <p:grpSpPr>
          <a:xfrm>
            <a:off x="788009" y="5042263"/>
            <a:ext cx="3056100" cy="1248518"/>
            <a:chOff x="557965" y="3731918"/>
            <a:chExt cx="3056100" cy="687300"/>
          </a:xfrm>
        </p:grpSpPr>
        <p:sp>
          <p:nvSpPr>
            <p:cNvPr id="17" name="Google Shape;658;ge961dd843d_0_403">
              <a:extLst>
                <a:ext uri="{FF2B5EF4-FFF2-40B4-BE49-F238E27FC236}">
                  <a16:creationId xmlns:a16="http://schemas.microsoft.com/office/drawing/2014/main" id="{3E8BA230-8651-8DFC-BF31-82233ECAB493}"/>
                </a:ext>
              </a:extLst>
            </p:cNvPr>
            <p:cNvSpPr txBox="1"/>
            <p:nvPr/>
          </p:nvSpPr>
          <p:spPr>
            <a:xfrm>
              <a:off x="975865" y="3813968"/>
              <a:ext cx="2220300" cy="57397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IoT devices</a:t>
              </a:r>
              <a:endParaRPr lang="en-IN" sz="2200" i="0" u="none" strike="noStrike" cap="none">
                <a:solidFill>
                  <a:srgbClr val="404040"/>
                </a:solidFill>
                <a:latin typeface="Open Sans" pitchFamily="2" charset="0"/>
                <a:ea typeface="Open Sans"/>
                <a:cs typeface="Open Sans"/>
                <a:sym typeface="Open Sans"/>
              </a:endParaRPr>
            </a:p>
          </p:txBody>
        </p:sp>
        <p:sp>
          <p:nvSpPr>
            <p:cNvPr id="18" name="Rectangle: Rounded Corners 17">
              <a:extLst>
                <a:ext uri="{FF2B5EF4-FFF2-40B4-BE49-F238E27FC236}">
                  <a16:creationId xmlns:a16="http://schemas.microsoft.com/office/drawing/2014/main" id="{6FF1D071-98DD-A9D9-A301-6E5D27FB5F27}"/>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grpSp>
        <p:nvGrpSpPr>
          <p:cNvPr id="21" name="Group 20">
            <a:extLst>
              <a:ext uri="{FF2B5EF4-FFF2-40B4-BE49-F238E27FC236}">
                <a16:creationId xmlns:a16="http://schemas.microsoft.com/office/drawing/2014/main" id="{006F346E-1898-AC05-4179-D354D06A8A8C}"/>
              </a:ext>
            </a:extLst>
          </p:cNvPr>
          <p:cNvGrpSpPr/>
          <p:nvPr/>
        </p:nvGrpSpPr>
        <p:grpSpPr>
          <a:xfrm>
            <a:off x="4812017" y="5042263"/>
            <a:ext cx="3056100" cy="2606208"/>
            <a:chOff x="557965" y="3731918"/>
            <a:chExt cx="3056100" cy="1434698"/>
          </a:xfrm>
        </p:grpSpPr>
        <p:sp>
          <p:nvSpPr>
            <p:cNvPr id="22" name="Google Shape;658;ge961dd843d_0_403">
              <a:extLst>
                <a:ext uri="{FF2B5EF4-FFF2-40B4-BE49-F238E27FC236}">
                  <a16:creationId xmlns:a16="http://schemas.microsoft.com/office/drawing/2014/main" id="{10B0EAB7-2E72-D692-4F6D-47AB7A06BE50}"/>
                </a:ext>
              </a:extLst>
            </p:cNvPr>
            <p:cNvSpPr txBox="1"/>
            <p:nvPr/>
          </p:nvSpPr>
          <p:spPr>
            <a:xfrm>
              <a:off x="864850" y="3813968"/>
              <a:ext cx="2442330" cy="135264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Real-time operating system</a:t>
              </a:r>
              <a:endParaRPr lang="en-IN" sz="2200" i="0" u="none" strike="noStrike" cap="none">
                <a:solidFill>
                  <a:srgbClr val="404040"/>
                </a:solidFill>
                <a:latin typeface="Open Sans" pitchFamily="2" charset="0"/>
                <a:ea typeface="Open Sans"/>
                <a:cs typeface="Open Sans"/>
                <a:sym typeface="Open Sans"/>
              </a:endParaRPr>
            </a:p>
          </p:txBody>
        </p:sp>
        <p:sp>
          <p:nvSpPr>
            <p:cNvPr id="24" name="Rectangle: Rounded Corners 23">
              <a:extLst>
                <a:ext uri="{FF2B5EF4-FFF2-40B4-BE49-F238E27FC236}">
                  <a16:creationId xmlns:a16="http://schemas.microsoft.com/office/drawing/2014/main" id="{45049D60-BBE5-86BA-A287-46F9BD1E802C}"/>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grpSp>
        <p:nvGrpSpPr>
          <p:cNvPr id="28" name="Group 27">
            <a:extLst>
              <a:ext uri="{FF2B5EF4-FFF2-40B4-BE49-F238E27FC236}">
                <a16:creationId xmlns:a16="http://schemas.microsoft.com/office/drawing/2014/main" id="{32ABEA5A-80AF-9832-D702-27EEEFEC4ECB}"/>
              </a:ext>
            </a:extLst>
          </p:cNvPr>
          <p:cNvGrpSpPr/>
          <p:nvPr/>
        </p:nvGrpSpPr>
        <p:grpSpPr>
          <a:xfrm>
            <a:off x="8577581" y="5104961"/>
            <a:ext cx="3056100" cy="1898954"/>
            <a:chOff x="557965" y="3731918"/>
            <a:chExt cx="3056100" cy="1045360"/>
          </a:xfrm>
        </p:grpSpPr>
        <p:sp>
          <p:nvSpPr>
            <p:cNvPr id="29" name="Google Shape;658;ge961dd843d_0_403">
              <a:extLst>
                <a:ext uri="{FF2B5EF4-FFF2-40B4-BE49-F238E27FC236}">
                  <a16:creationId xmlns:a16="http://schemas.microsoft.com/office/drawing/2014/main" id="{2CD5CC48-4A11-8F3B-CF01-458BB9079AE0}"/>
                </a:ext>
              </a:extLst>
            </p:cNvPr>
            <p:cNvSpPr txBox="1"/>
            <p:nvPr/>
          </p:nvSpPr>
          <p:spPr>
            <a:xfrm>
              <a:off x="975865" y="3813968"/>
              <a:ext cx="2220300" cy="96331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Wireless access points</a:t>
              </a:r>
              <a:endParaRPr lang="en-IN" sz="2200" i="0" u="none" strike="noStrike" cap="none">
                <a:solidFill>
                  <a:srgbClr val="404040"/>
                </a:solidFill>
                <a:latin typeface="Open Sans" pitchFamily="2" charset="0"/>
                <a:ea typeface="Open Sans"/>
                <a:cs typeface="Open Sans"/>
                <a:sym typeface="Open Sans"/>
              </a:endParaRPr>
            </a:p>
          </p:txBody>
        </p:sp>
        <p:sp>
          <p:nvSpPr>
            <p:cNvPr id="30" name="Rectangle: Rounded Corners 29">
              <a:extLst>
                <a:ext uri="{FF2B5EF4-FFF2-40B4-BE49-F238E27FC236}">
                  <a16:creationId xmlns:a16="http://schemas.microsoft.com/office/drawing/2014/main" id="{743815A8-EB3A-4674-7976-3B982C352D4A}"/>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grpSp>
        <p:nvGrpSpPr>
          <p:cNvPr id="33" name="Group 32">
            <a:extLst>
              <a:ext uri="{FF2B5EF4-FFF2-40B4-BE49-F238E27FC236}">
                <a16:creationId xmlns:a16="http://schemas.microsoft.com/office/drawing/2014/main" id="{0F1DB46F-918F-7460-3C4E-77484B88000C}"/>
              </a:ext>
            </a:extLst>
          </p:cNvPr>
          <p:cNvGrpSpPr/>
          <p:nvPr/>
        </p:nvGrpSpPr>
        <p:grpSpPr>
          <a:xfrm>
            <a:off x="12439703" y="5104961"/>
            <a:ext cx="3056100" cy="1898954"/>
            <a:chOff x="557965" y="3731918"/>
            <a:chExt cx="3056100" cy="1045360"/>
          </a:xfrm>
        </p:grpSpPr>
        <p:sp>
          <p:nvSpPr>
            <p:cNvPr id="34" name="Google Shape;658;ge961dd843d_0_403">
              <a:extLst>
                <a:ext uri="{FF2B5EF4-FFF2-40B4-BE49-F238E27FC236}">
                  <a16:creationId xmlns:a16="http://schemas.microsoft.com/office/drawing/2014/main" id="{A9DC2E7D-F398-A02D-6210-32CA562225CF}"/>
                </a:ext>
              </a:extLst>
            </p:cNvPr>
            <p:cNvSpPr txBox="1"/>
            <p:nvPr/>
          </p:nvSpPr>
          <p:spPr>
            <a:xfrm>
              <a:off x="975865" y="3813968"/>
              <a:ext cx="2220300" cy="96331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Wired infrastructure</a:t>
              </a:r>
              <a:endParaRPr lang="en-IN" sz="2200" i="0" u="none" strike="noStrike" cap="none">
                <a:solidFill>
                  <a:srgbClr val="404040"/>
                </a:solidFill>
                <a:latin typeface="Open Sans" pitchFamily="2" charset="0"/>
                <a:ea typeface="Open Sans"/>
                <a:cs typeface="Open Sans"/>
                <a:sym typeface="Open Sans"/>
              </a:endParaRPr>
            </a:p>
          </p:txBody>
        </p:sp>
        <p:sp>
          <p:nvSpPr>
            <p:cNvPr id="35" name="Rectangle: Rounded Corners 34">
              <a:extLst>
                <a:ext uri="{FF2B5EF4-FFF2-40B4-BE49-F238E27FC236}">
                  <a16:creationId xmlns:a16="http://schemas.microsoft.com/office/drawing/2014/main" id="{79DCDC5B-15D0-27E0-B534-073FF329CBC8}"/>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lnSpc>
                  <a:spcPct val="115000"/>
                </a:lnSpc>
              </a:pPr>
              <a:endParaRPr lang="en-IN" sz="2200">
                <a:solidFill>
                  <a:srgbClr val="404040"/>
                </a:solidFill>
                <a:latin typeface="Open Sans" pitchFamily="2" charset="0"/>
              </a:endParaRPr>
            </a:p>
          </p:txBody>
        </p:sp>
      </p:grpSp>
      <p:pic>
        <p:nvPicPr>
          <p:cNvPr id="3" name="Picture 2">
            <a:extLst>
              <a:ext uri="{FF2B5EF4-FFF2-40B4-BE49-F238E27FC236}">
                <a16:creationId xmlns:a16="http://schemas.microsoft.com/office/drawing/2014/main" id="{A3B9DD90-4930-D57D-5FFD-4E8D6E9BA8E5}"/>
              </a:ext>
            </a:extLst>
          </p:cNvPr>
          <p:cNvPicPr>
            <a:picLocks noChangeAspect="1"/>
          </p:cNvPicPr>
          <p:nvPr/>
        </p:nvPicPr>
        <p:blipFill>
          <a:blip r:embed="rId3"/>
          <a:stretch>
            <a:fillRect/>
          </a:stretch>
        </p:blipFill>
        <p:spPr>
          <a:xfrm>
            <a:off x="1380397" y="2762999"/>
            <a:ext cx="1988257" cy="1988257"/>
          </a:xfrm>
          <a:prstGeom prst="rect">
            <a:avLst/>
          </a:prstGeom>
        </p:spPr>
      </p:pic>
      <p:pic>
        <p:nvPicPr>
          <p:cNvPr id="4" name="Picture 3">
            <a:extLst>
              <a:ext uri="{FF2B5EF4-FFF2-40B4-BE49-F238E27FC236}">
                <a16:creationId xmlns:a16="http://schemas.microsoft.com/office/drawing/2014/main" id="{6F72DF7E-AFFF-036C-D647-5040EF3216B2}"/>
              </a:ext>
            </a:extLst>
          </p:cNvPr>
          <p:cNvPicPr>
            <a:picLocks noChangeAspect="1"/>
          </p:cNvPicPr>
          <p:nvPr/>
        </p:nvPicPr>
        <p:blipFill>
          <a:blip r:embed="rId4"/>
          <a:stretch>
            <a:fillRect/>
          </a:stretch>
        </p:blipFill>
        <p:spPr>
          <a:xfrm>
            <a:off x="5030391" y="2915629"/>
            <a:ext cx="2726679" cy="1883811"/>
          </a:xfrm>
          <a:prstGeom prst="rect">
            <a:avLst/>
          </a:prstGeom>
        </p:spPr>
      </p:pic>
      <p:pic>
        <p:nvPicPr>
          <p:cNvPr id="5" name="Picture 4">
            <a:extLst>
              <a:ext uri="{FF2B5EF4-FFF2-40B4-BE49-F238E27FC236}">
                <a16:creationId xmlns:a16="http://schemas.microsoft.com/office/drawing/2014/main" id="{3FCDE1FD-4408-7D8F-A616-ECB0BA03C1E1}"/>
              </a:ext>
            </a:extLst>
          </p:cNvPr>
          <p:cNvPicPr>
            <a:picLocks noChangeAspect="1"/>
          </p:cNvPicPr>
          <p:nvPr/>
        </p:nvPicPr>
        <p:blipFill>
          <a:blip r:embed="rId5"/>
          <a:stretch>
            <a:fillRect/>
          </a:stretch>
        </p:blipFill>
        <p:spPr>
          <a:xfrm>
            <a:off x="9071088" y="2904188"/>
            <a:ext cx="1988257" cy="1988257"/>
          </a:xfrm>
          <a:prstGeom prst="rect">
            <a:avLst/>
          </a:prstGeom>
        </p:spPr>
      </p:pic>
      <p:pic>
        <p:nvPicPr>
          <p:cNvPr id="6" name="Picture 5">
            <a:extLst>
              <a:ext uri="{FF2B5EF4-FFF2-40B4-BE49-F238E27FC236}">
                <a16:creationId xmlns:a16="http://schemas.microsoft.com/office/drawing/2014/main" id="{7A7D9CE8-2B31-E4E8-6CF5-3980E498FCFB}"/>
              </a:ext>
            </a:extLst>
          </p:cNvPr>
          <p:cNvPicPr>
            <a:picLocks noChangeAspect="1"/>
          </p:cNvPicPr>
          <p:nvPr/>
        </p:nvPicPr>
        <p:blipFill>
          <a:blip r:embed="rId6"/>
          <a:stretch>
            <a:fillRect/>
          </a:stretch>
        </p:blipFill>
        <p:spPr>
          <a:xfrm>
            <a:off x="12848453" y="2742809"/>
            <a:ext cx="2229450" cy="2229450"/>
          </a:xfrm>
          <a:prstGeom prst="rect">
            <a:avLst/>
          </a:prstGeom>
        </p:spPr>
      </p:pic>
    </p:spTree>
    <p:extLst>
      <p:ext uri="{BB962C8B-B14F-4D97-AF65-F5344CB8AC3E}">
        <p14:creationId xmlns:p14="http://schemas.microsoft.com/office/powerpoint/2010/main" val="6120500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6"/>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Penetration Testing Types</a:t>
            </a:r>
            <a:endParaRPr/>
          </a:p>
        </p:txBody>
      </p:sp>
      <p:grpSp>
        <p:nvGrpSpPr>
          <p:cNvPr id="526" name="Google Shape;526;p96"/>
          <p:cNvGrpSpPr/>
          <p:nvPr/>
        </p:nvGrpSpPr>
        <p:grpSpPr>
          <a:xfrm>
            <a:off x="990600" y="1402980"/>
            <a:ext cx="13841829" cy="6655170"/>
            <a:chOff x="990600" y="1402980"/>
            <a:chExt cx="13841829" cy="6655170"/>
          </a:xfrm>
        </p:grpSpPr>
        <p:sp>
          <p:nvSpPr>
            <p:cNvPr id="527" name="Google Shape;527;p96"/>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8" name="Google Shape;528;p96"/>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9" name="Google Shape;529;p96"/>
            <p:cNvSpPr/>
            <p:nvPr/>
          </p:nvSpPr>
          <p:spPr>
            <a:xfrm>
              <a:off x="1214022" y="1771696"/>
              <a:ext cx="3967578" cy="792148"/>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strike="noStrike" cap="none">
                  <a:solidFill>
                    <a:schemeClr val="lt1"/>
                  </a:solidFill>
                  <a:latin typeface="Open Sans"/>
                  <a:ea typeface="Open Sans"/>
                  <a:cs typeface="Open Sans"/>
                  <a:sym typeface="Open Sans"/>
                </a:rPr>
                <a:t>Black</a:t>
              </a:r>
              <a:r>
                <a:rPr lang="en-US" sz="2200">
                  <a:solidFill>
                    <a:schemeClr val="lt1"/>
                  </a:solidFill>
                  <a:latin typeface="Open Sans"/>
                  <a:ea typeface="Open Sans"/>
                  <a:cs typeface="Open Sans"/>
                  <a:sym typeface="Open Sans"/>
                </a:rPr>
                <a:t>-b</a:t>
              </a:r>
              <a:r>
                <a:rPr lang="en-US" sz="2200" i="0" strike="noStrike" cap="none">
                  <a:solidFill>
                    <a:schemeClr val="lt1"/>
                  </a:solidFill>
                  <a:latin typeface="Open Sans"/>
                  <a:ea typeface="Open Sans"/>
                  <a:cs typeface="Open Sans"/>
                  <a:sym typeface="Open Sans"/>
                </a:rPr>
                <a:t>ox </a:t>
              </a:r>
              <a:r>
                <a:rPr lang="en-US" sz="2200">
                  <a:solidFill>
                    <a:schemeClr val="lt1"/>
                  </a:solidFill>
                  <a:latin typeface="Open Sans"/>
                  <a:ea typeface="Open Sans"/>
                  <a:cs typeface="Open Sans"/>
                  <a:sym typeface="Open Sans"/>
                </a:rPr>
                <a:t>t</a:t>
              </a:r>
              <a:r>
                <a:rPr lang="en-US" sz="2200" i="0" strike="noStrike" cap="none">
                  <a:solidFill>
                    <a:schemeClr val="lt1"/>
                  </a:solidFill>
                  <a:latin typeface="Open Sans"/>
                  <a:ea typeface="Open Sans"/>
                  <a:cs typeface="Open Sans"/>
                  <a:sym typeface="Open Sans"/>
                </a:rPr>
                <a:t>esting (</a:t>
              </a:r>
              <a:r>
                <a:rPr lang="en-US" sz="2200">
                  <a:solidFill>
                    <a:schemeClr val="lt1"/>
                  </a:solidFill>
                  <a:latin typeface="Open Sans"/>
                  <a:ea typeface="Open Sans"/>
                  <a:cs typeface="Open Sans"/>
                  <a:sym typeface="Open Sans"/>
                </a:rPr>
                <a:t>z</a:t>
              </a:r>
              <a:r>
                <a:rPr lang="en-US" sz="2200" i="0" strike="noStrike" cap="none">
                  <a:solidFill>
                    <a:schemeClr val="lt1"/>
                  </a:solidFill>
                  <a:latin typeface="Open Sans"/>
                  <a:ea typeface="Open Sans"/>
                  <a:cs typeface="Open Sans"/>
                  <a:sym typeface="Open Sans"/>
                </a:rPr>
                <a:t>ero </a:t>
              </a:r>
              <a:r>
                <a:rPr lang="en-US" sz="2200">
                  <a:solidFill>
                    <a:schemeClr val="lt1"/>
                  </a:solidFill>
                  <a:latin typeface="Open Sans"/>
                  <a:ea typeface="Open Sans"/>
                  <a:cs typeface="Open Sans"/>
                  <a:sym typeface="Open Sans"/>
                </a:rPr>
                <a:t>k</a:t>
              </a:r>
              <a:r>
                <a:rPr lang="en-US" sz="2200" i="0" strike="noStrike" cap="none">
                  <a:solidFill>
                    <a:schemeClr val="lt1"/>
                  </a:solidFill>
                  <a:latin typeface="Open Sans"/>
                  <a:ea typeface="Open Sans"/>
                  <a:cs typeface="Open Sans"/>
                  <a:sym typeface="Open Sans"/>
                </a:rPr>
                <a:t>nowledge)</a:t>
              </a:r>
              <a:endParaRPr sz="2200" i="0" strike="noStrike" cap="none">
                <a:solidFill>
                  <a:schemeClr val="lt1"/>
                </a:solidFill>
                <a:latin typeface="Open Sans"/>
                <a:ea typeface="Open Sans"/>
                <a:cs typeface="Open Sans"/>
                <a:sym typeface="Open Sans"/>
              </a:endParaRPr>
            </a:p>
          </p:txBody>
        </p:sp>
        <p:sp>
          <p:nvSpPr>
            <p:cNvPr id="530" name="Google Shape;530;p96"/>
            <p:cNvSpPr txBox="1"/>
            <p:nvPr/>
          </p:nvSpPr>
          <p:spPr>
            <a:xfrm>
              <a:off x="5656500" y="3165749"/>
              <a:ext cx="9175800" cy="2578200"/>
            </a:xfrm>
            <a:prstGeom prst="rect">
              <a:avLst/>
            </a:prstGeom>
            <a:noFill/>
            <a:ln>
              <a:noFill/>
            </a:ln>
          </p:spPr>
          <p:txBody>
            <a:bodyPr spcFirstLastPara="1" wrap="square" lIns="45675" tIns="45675" rIns="45675" bIns="45675" anchor="t" anchorCtr="0">
              <a:spAutoFit/>
            </a:bodyPr>
            <a:lstStyle/>
            <a:p>
              <a:pPr marL="342900" marR="0" lvl="1" indent="-330200" algn="l" rtl="0">
                <a:lnSpc>
                  <a:spcPct val="150000"/>
                </a:lnSpc>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The tester has no prior knowledge of the internal design or features of the system.</a:t>
              </a:r>
              <a:endParaRPr sz="2200" i="0" u="none" strike="noStrike" cap="none">
                <a:solidFill>
                  <a:srgbClr val="3F3F3F"/>
                </a:solidFill>
                <a:latin typeface="Open Sans"/>
                <a:ea typeface="Open Sans"/>
                <a:cs typeface="Open Sans"/>
                <a:sym typeface="Open Sans"/>
              </a:endParaRPr>
            </a:p>
            <a:p>
              <a:pPr marL="342900" marR="0" lvl="1" indent="-330200" algn="l" rtl="0">
                <a:lnSpc>
                  <a:spcPct val="150000"/>
                </a:lnSpc>
                <a:spcBef>
                  <a:spcPts val="30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It is the most accurate method to simulate an external attacker.</a:t>
              </a:r>
              <a:endParaRPr sz="2200" i="0" u="none" strike="noStrike" cap="none">
                <a:solidFill>
                  <a:srgbClr val="3F3F3F"/>
                </a:solidFill>
                <a:latin typeface="Open Sans"/>
                <a:ea typeface="Open Sans"/>
                <a:cs typeface="Open Sans"/>
                <a:sym typeface="Open Sans"/>
              </a:endParaRPr>
            </a:p>
            <a:p>
              <a:pPr marL="342900" marR="0" lvl="1" indent="-330200" algn="l" rtl="0">
                <a:lnSpc>
                  <a:spcPct val="150000"/>
                </a:lnSpc>
                <a:spcBef>
                  <a:spcPts val="3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I</a:t>
              </a:r>
              <a:r>
                <a:rPr lang="en-US" sz="2200" i="0" u="none" strike="noStrike" cap="none">
                  <a:solidFill>
                    <a:srgbClr val="3F3F3F"/>
                  </a:solidFill>
                  <a:latin typeface="Open Sans"/>
                  <a:ea typeface="Open Sans"/>
                  <a:cs typeface="Open Sans"/>
                  <a:sym typeface="Open Sans"/>
                </a:rPr>
                <a:t>t will probably not detect all vulnerabilities.</a:t>
              </a:r>
              <a:endParaRPr sz="2200" i="0" u="none" strike="noStrike" cap="none">
                <a:solidFill>
                  <a:srgbClr val="3F3F3F"/>
                </a:solidFill>
                <a:latin typeface="Open Sans"/>
                <a:ea typeface="Open Sans"/>
                <a:cs typeface="Open Sans"/>
                <a:sym typeface="Open Sans"/>
              </a:endParaRPr>
            </a:p>
            <a:p>
              <a:pPr marL="342900" marR="0" lvl="1" indent="-330200" algn="l" rtl="0">
                <a:lnSpc>
                  <a:spcPct val="150000"/>
                </a:lnSpc>
                <a:spcBef>
                  <a:spcPts val="3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a:t>
              </a:r>
              <a:r>
                <a:rPr lang="en-US" sz="2200" i="0" u="none" strike="noStrike" cap="none">
                  <a:solidFill>
                    <a:srgbClr val="3F3F3F"/>
                  </a:solidFill>
                  <a:latin typeface="Open Sans"/>
                  <a:ea typeface="Open Sans"/>
                  <a:cs typeface="Open Sans"/>
                  <a:sym typeface="Open Sans"/>
                </a:rPr>
                <a:t>he testing team may inadvertently impact another system.</a:t>
              </a:r>
              <a:endParaRPr sz="2200" i="0" u="none" strike="noStrike" cap="none">
                <a:solidFill>
                  <a:srgbClr val="3F3F3F"/>
                </a:solidFill>
                <a:latin typeface="Open Sans"/>
                <a:ea typeface="Open Sans"/>
                <a:cs typeface="Open Sans"/>
                <a:sym typeface="Open Sans"/>
              </a:endParaRPr>
            </a:p>
          </p:txBody>
        </p:sp>
      </p:grpSp>
      <p:sp>
        <p:nvSpPr>
          <p:cNvPr id="531" name="Google Shape;531;p96"/>
          <p:cNvSpPr/>
          <p:nvPr/>
        </p:nvSpPr>
        <p:spPr>
          <a:xfrm>
            <a:off x="1214021" y="3782220"/>
            <a:ext cx="3999243"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Gray</a:t>
            </a:r>
            <a:r>
              <a:rPr lang="en-US" sz="2200">
                <a:solidFill>
                  <a:srgbClr val="3F3F3F"/>
                </a:solidFill>
                <a:latin typeface="Open Sans"/>
                <a:ea typeface="Open Sans"/>
                <a:cs typeface="Open Sans"/>
                <a:sym typeface="Open Sans"/>
              </a:rPr>
              <a:t>-b</a:t>
            </a:r>
            <a:r>
              <a:rPr lang="en-US" sz="2200" i="0" u="none" strike="noStrike" cap="none">
                <a:solidFill>
                  <a:srgbClr val="3F3F3F"/>
                </a:solidFill>
                <a:latin typeface="Open Sans"/>
                <a:ea typeface="Open Sans"/>
                <a:cs typeface="Open Sans"/>
                <a:sym typeface="Open Sans"/>
              </a:rPr>
              <a:t>ox </a:t>
            </a:r>
            <a:r>
              <a:rPr lang="en-US" sz="2200">
                <a:solidFill>
                  <a:srgbClr val="3F3F3F"/>
                </a:solidFill>
                <a:latin typeface="Open Sans"/>
                <a:ea typeface="Open Sans"/>
                <a:cs typeface="Open Sans"/>
                <a:sym typeface="Open Sans"/>
              </a:rPr>
              <a:t>t</a:t>
            </a:r>
            <a:r>
              <a:rPr lang="en-US" sz="2200" i="0" u="none" strike="noStrike" cap="none">
                <a:solidFill>
                  <a:srgbClr val="3F3F3F"/>
                </a:solidFill>
                <a:latin typeface="Open Sans"/>
                <a:ea typeface="Open Sans"/>
                <a:cs typeface="Open Sans"/>
                <a:sym typeface="Open Sans"/>
              </a:rPr>
              <a:t>esting (</a:t>
            </a:r>
            <a:r>
              <a:rPr lang="en-US" sz="2200">
                <a:solidFill>
                  <a:srgbClr val="3F3F3F"/>
                </a:solidFill>
                <a:latin typeface="Open Sans"/>
                <a:ea typeface="Open Sans"/>
                <a:cs typeface="Open Sans"/>
                <a:sym typeface="Open Sans"/>
              </a:rPr>
              <a:t>p</a:t>
            </a:r>
            <a:r>
              <a:rPr lang="en-US" sz="2200" i="0" u="none" strike="noStrike" cap="none">
                <a:solidFill>
                  <a:srgbClr val="3F3F3F"/>
                </a:solidFill>
                <a:latin typeface="Open Sans"/>
                <a:ea typeface="Open Sans"/>
                <a:cs typeface="Open Sans"/>
                <a:sym typeface="Open Sans"/>
              </a:rPr>
              <a:t>artial </a:t>
            </a:r>
            <a:r>
              <a:rPr lang="en-US" sz="2200">
                <a:solidFill>
                  <a:srgbClr val="3F3F3F"/>
                </a:solidFill>
                <a:latin typeface="Open Sans"/>
                <a:ea typeface="Open Sans"/>
                <a:cs typeface="Open Sans"/>
                <a:sym typeface="Open Sans"/>
              </a:rPr>
              <a:t>k</a:t>
            </a:r>
            <a:r>
              <a:rPr lang="en-US" sz="2200" i="0" u="none" strike="noStrike" cap="none">
                <a:solidFill>
                  <a:srgbClr val="3F3F3F"/>
                </a:solidFill>
                <a:latin typeface="Open Sans"/>
                <a:ea typeface="Open Sans"/>
                <a:cs typeface="Open Sans"/>
                <a:sym typeface="Open Sans"/>
              </a:rPr>
              <a:t>nowledge)</a:t>
            </a:r>
            <a:endParaRPr sz="2200" i="0" u="none" strike="noStrike" cap="none">
              <a:solidFill>
                <a:srgbClr val="3F3F3F"/>
              </a:solidFill>
              <a:latin typeface="Open Sans"/>
              <a:ea typeface="Open Sans"/>
              <a:cs typeface="Open Sans"/>
              <a:sym typeface="Open Sans"/>
            </a:endParaRPr>
          </a:p>
        </p:txBody>
      </p:sp>
      <p:sp>
        <p:nvSpPr>
          <p:cNvPr id="532" name="Google Shape;532;p96"/>
          <p:cNvSpPr/>
          <p:nvPr/>
        </p:nvSpPr>
        <p:spPr>
          <a:xfrm>
            <a:off x="1224293" y="2776958"/>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White</a:t>
            </a:r>
            <a:r>
              <a:rPr lang="en-US" sz="2200">
                <a:solidFill>
                  <a:srgbClr val="3F3F3F"/>
                </a:solidFill>
                <a:latin typeface="Open Sans"/>
                <a:ea typeface="Open Sans"/>
                <a:cs typeface="Open Sans"/>
                <a:sym typeface="Open Sans"/>
              </a:rPr>
              <a:t>-b</a:t>
            </a:r>
            <a:r>
              <a:rPr lang="en-US" sz="2200" i="0" u="none" strike="noStrike" cap="none">
                <a:solidFill>
                  <a:srgbClr val="3F3F3F"/>
                </a:solidFill>
                <a:latin typeface="Open Sans"/>
                <a:ea typeface="Open Sans"/>
                <a:cs typeface="Open Sans"/>
                <a:sym typeface="Open Sans"/>
              </a:rPr>
              <a:t>ox </a:t>
            </a:r>
            <a:r>
              <a:rPr lang="en-US" sz="2200">
                <a:solidFill>
                  <a:srgbClr val="3F3F3F"/>
                </a:solidFill>
                <a:latin typeface="Open Sans"/>
                <a:ea typeface="Open Sans"/>
                <a:cs typeface="Open Sans"/>
                <a:sym typeface="Open Sans"/>
              </a:rPr>
              <a:t>t</a:t>
            </a:r>
            <a:r>
              <a:rPr lang="en-US" sz="2200" i="0" u="none" strike="noStrike" cap="none">
                <a:solidFill>
                  <a:srgbClr val="3F3F3F"/>
                </a:solidFill>
                <a:latin typeface="Open Sans"/>
                <a:ea typeface="Open Sans"/>
                <a:cs typeface="Open Sans"/>
                <a:sym typeface="Open Sans"/>
              </a:rPr>
              <a:t>esting (</a:t>
            </a:r>
            <a:r>
              <a:rPr lang="en-US" sz="2200">
                <a:solidFill>
                  <a:srgbClr val="3F3F3F"/>
                </a:solidFill>
                <a:latin typeface="Open Sans"/>
                <a:ea typeface="Open Sans"/>
                <a:cs typeface="Open Sans"/>
                <a:sym typeface="Open Sans"/>
              </a:rPr>
              <a:t>f</a:t>
            </a:r>
            <a:r>
              <a:rPr lang="en-US" sz="2200" i="0" u="none" strike="noStrike" cap="none">
                <a:solidFill>
                  <a:srgbClr val="3F3F3F"/>
                </a:solidFill>
                <a:latin typeface="Open Sans"/>
                <a:ea typeface="Open Sans"/>
                <a:cs typeface="Open Sans"/>
                <a:sym typeface="Open Sans"/>
              </a:rPr>
              <a:t>ull </a:t>
            </a:r>
            <a:r>
              <a:rPr lang="en-US" sz="2200">
                <a:solidFill>
                  <a:srgbClr val="3F3F3F"/>
                </a:solidFill>
                <a:latin typeface="Open Sans"/>
                <a:ea typeface="Open Sans"/>
                <a:cs typeface="Open Sans"/>
                <a:sym typeface="Open Sans"/>
              </a:rPr>
              <a:t>k</a:t>
            </a:r>
            <a:r>
              <a:rPr lang="en-US" sz="2200" i="0" u="none" strike="noStrike" cap="none">
                <a:solidFill>
                  <a:srgbClr val="3F3F3F"/>
                </a:solidFill>
                <a:latin typeface="Open Sans"/>
                <a:ea typeface="Open Sans"/>
                <a:cs typeface="Open Sans"/>
                <a:sym typeface="Open Sans"/>
              </a:rPr>
              <a:t>nowledge)</a:t>
            </a:r>
            <a:endParaRPr sz="2200" i="0" u="none" strike="noStrike" cap="none">
              <a:solidFill>
                <a:srgbClr val="3F3F3F"/>
              </a:solidFill>
              <a:latin typeface="Open Sans"/>
              <a:ea typeface="Open Sans"/>
              <a:cs typeface="Open Sans"/>
              <a:sym typeface="Open Sans"/>
            </a:endParaRPr>
          </a:p>
        </p:txBody>
      </p:sp>
      <p:sp>
        <p:nvSpPr>
          <p:cNvPr id="533" name="Google Shape;533;p96"/>
          <p:cNvSpPr/>
          <p:nvPr/>
        </p:nvSpPr>
        <p:spPr>
          <a:xfrm>
            <a:off x="1215009" y="4795890"/>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Blind </a:t>
            </a:r>
            <a:r>
              <a:rPr lang="en-US" sz="2200">
                <a:solidFill>
                  <a:srgbClr val="3F3F3F"/>
                </a:solidFill>
                <a:latin typeface="Open Sans"/>
                <a:ea typeface="Open Sans"/>
                <a:cs typeface="Open Sans"/>
                <a:sym typeface="Open Sans"/>
              </a:rPr>
              <a:t>t</a:t>
            </a:r>
            <a:r>
              <a:rPr lang="en-US" sz="2200" i="0" u="none" strike="noStrike" cap="none">
                <a:solidFill>
                  <a:srgbClr val="3F3F3F"/>
                </a:solidFill>
                <a:latin typeface="Open Sans"/>
                <a:ea typeface="Open Sans"/>
                <a:cs typeface="Open Sans"/>
                <a:sym typeface="Open Sans"/>
              </a:rPr>
              <a:t>ests</a:t>
            </a:r>
            <a:endParaRPr sz="2200" i="0" u="none" strike="noStrike" cap="none">
              <a:solidFill>
                <a:srgbClr val="3F3F3F"/>
              </a:solidFill>
              <a:latin typeface="Open Sans"/>
              <a:ea typeface="Open Sans"/>
              <a:cs typeface="Open Sans"/>
              <a:sym typeface="Open Sans"/>
            </a:endParaRPr>
          </a:p>
        </p:txBody>
      </p:sp>
      <p:sp>
        <p:nvSpPr>
          <p:cNvPr id="534" name="Google Shape;534;p96"/>
          <p:cNvSpPr/>
          <p:nvPr/>
        </p:nvSpPr>
        <p:spPr>
          <a:xfrm>
            <a:off x="1235414" y="5836836"/>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Double </a:t>
            </a:r>
            <a:r>
              <a:rPr lang="en-US" sz="2200">
                <a:solidFill>
                  <a:srgbClr val="3F3F3F"/>
                </a:solidFill>
                <a:latin typeface="Open Sans"/>
                <a:ea typeface="Open Sans"/>
                <a:cs typeface="Open Sans"/>
                <a:sym typeface="Open Sans"/>
              </a:rPr>
              <a:t>b</a:t>
            </a:r>
            <a:r>
              <a:rPr lang="en-US" sz="2200" i="0" u="none" strike="noStrike" cap="none">
                <a:solidFill>
                  <a:srgbClr val="3F3F3F"/>
                </a:solidFill>
                <a:latin typeface="Open Sans"/>
                <a:ea typeface="Open Sans"/>
                <a:cs typeface="Open Sans"/>
                <a:sym typeface="Open Sans"/>
              </a:rPr>
              <a:t>lind </a:t>
            </a:r>
            <a:r>
              <a:rPr lang="en-US" sz="2200">
                <a:solidFill>
                  <a:srgbClr val="3F3F3F"/>
                </a:solidFill>
                <a:latin typeface="Open Sans"/>
                <a:ea typeface="Open Sans"/>
                <a:cs typeface="Open Sans"/>
                <a:sym typeface="Open Sans"/>
              </a:rPr>
              <a:t>t</a:t>
            </a:r>
            <a:r>
              <a:rPr lang="en-US" sz="2200" i="0" u="none" strike="noStrike" cap="none">
                <a:solidFill>
                  <a:srgbClr val="3F3F3F"/>
                </a:solidFill>
                <a:latin typeface="Open Sans"/>
                <a:ea typeface="Open Sans"/>
                <a:cs typeface="Open Sans"/>
                <a:sym typeface="Open Sans"/>
              </a:rPr>
              <a:t>ypes</a:t>
            </a:r>
            <a:endParaRPr sz="2200" i="0" u="none" strike="noStrike" cap="none">
              <a:solidFill>
                <a:srgbClr val="3F3F3F"/>
              </a:solidFill>
              <a:latin typeface="Open Sans"/>
              <a:ea typeface="Open Sans"/>
              <a:cs typeface="Open Sans"/>
              <a:sym typeface="Open Sans"/>
            </a:endParaRPr>
          </a:p>
        </p:txBody>
      </p:sp>
      <p:sp>
        <p:nvSpPr>
          <p:cNvPr id="535" name="Google Shape;535;p96"/>
          <p:cNvSpPr/>
          <p:nvPr/>
        </p:nvSpPr>
        <p:spPr>
          <a:xfrm>
            <a:off x="1235414" y="6829824"/>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Targeted</a:t>
            </a:r>
            <a:endParaRPr sz="2200"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B2768DA7-6F12-D63D-F789-A99C77806E1E}"/>
              </a:ext>
            </a:extLst>
          </p:cNvPr>
          <p:cNvSpPr/>
          <p:nvPr/>
        </p:nvSpPr>
        <p:spPr>
          <a:xfrm>
            <a:off x="5245100" y="903408"/>
            <a:ext cx="5768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88362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97"/>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Penetration Testing Types</a:t>
            </a:r>
            <a:endParaRPr/>
          </a:p>
        </p:txBody>
      </p:sp>
      <p:grpSp>
        <p:nvGrpSpPr>
          <p:cNvPr id="542" name="Google Shape;542;p97"/>
          <p:cNvGrpSpPr/>
          <p:nvPr/>
        </p:nvGrpSpPr>
        <p:grpSpPr>
          <a:xfrm>
            <a:off x="990600" y="1402980"/>
            <a:ext cx="13946091" cy="6655170"/>
            <a:chOff x="990600" y="1402980"/>
            <a:chExt cx="13946091" cy="6655170"/>
          </a:xfrm>
        </p:grpSpPr>
        <p:sp>
          <p:nvSpPr>
            <p:cNvPr id="543" name="Google Shape;543;p97"/>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44" name="Google Shape;544;p97"/>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45" name="Google Shape;545;p97"/>
            <p:cNvSpPr/>
            <p:nvPr/>
          </p:nvSpPr>
          <p:spPr>
            <a:xfrm>
              <a:off x="1214022" y="1771696"/>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Black-box testing (zero knowledge)</a:t>
              </a:r>
              <a:endParaRPr sz="2200">
                <a:solidFill>
                  <a:srgbClr val="3F3F3F"/>
                </a:solidFill>
                <a:latin typeface="Open Sans"/>
                <a:ea typeface="Open Sans"/>
                <a:cs typeface="Open Sans"/>
                <a:sym typeface="Open Sans"/>
              </a:endParaRPr>
            </a:p>
          </p:txBody>
        </p:sp>
        <p:sp>
          <p:nvSpPr>
            <p:cNvPr id="546" name="Google Shape;546;p97"/>
            <p:cNvSpPr txBox="1"/>
            <p:nvPr/>
          </p:nvSpPr>
          <p:spPr>
            <a:xfrm>
              <a:off x="5678091" y="3241431"/>
              <a:ext cx="9258600" cy="2578200"/>
            </a:xfrm>
            <a:prstGeom prst="rect">
              <a:avLst/>
            </a:prstGeom>
            <a:noFill/>
            <a:ln>
              <a:noFill/>
            </a:ln>
          </p:spPr>
          <p:txBody>
            <a:bodyPr spcFirstLastPara="1" wrap="square" lIns="45675" tIns="45675" rIns="45675" bIns="45675" anchor="t" anchorCtr="0">
              <a:spAutoFit/>
            </a:bodyPr>
            <a:lstStyle/>
            <a:p>
              <a:pPr marL="342900" marR="0" lvl="1" indent="-330200" algn="l" rtl="0">
                <a:lnSpc>
                  <a:spcPct val="15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tester has complete knowledge of the internal system.</a:t>
              </a:r>
              <a:endParaRPr sz="2200" b="0" i="0" u="none" strike="noStrike" cap="none">
                <a:solidFill>
                  <a:srgbClr val="3F3F3F"/>
                </a:solidFill>
                <a:latin typeface="Open Sans"/>
                <a:ea typeface="Open Sans"/>
                <a:cs typeface="Open Sans"/>
                <a:sym typeface="Open Sans"/>
              </a:endParaRPr>
            </a:p>
            <a:p>
              <a:pPr marL="342900" marR="0" lvl="1" indent="-330200" algn="l" rtl="0">
                <a:lnSpc>
                  <a:spcPct val="150000"/>
                </a:lnSpc>
                <a:spcBef>
                  <a:spcPts val="30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It allows the test team to target specific internal controls and features.</a:t>
              </a:r>
              <a:endParaRPr sz="2200" b="0" i="0" u="none" strike="noStrike" cap="none">
                <a:solidFill>
                  <a:srgbClr val="3F3F3F"/>
                </a:solidFill>
                <a:latin typeface="Open Sans"/>
                <a:ea typeface="Open Sans"/>
                <a:cs typeface="Open Sans"/>
                <a:sym typeface="Open Sans"/>
              </a:endParaRPr>
            </a:p>
            <a:p>
              <a:pPr marL="342900" marR="0" lvl="1" indent="-330200" algn="l" rtl="0">
                <a:lnSpc>
                  <a:spcPct val="150000"/>
                </a:lnSpc>
                <a:spcBef>
                  <a:spcPts val="30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It may yield a more complete result.</a:t>
              </a:r>
              <a:endParaRPr sz="2200" b="0" i="0" u="none" strike="noStrike" cap="none">
                <a:solidFill>
                  <a:srgbClr val="3F3F3F"/>
                </a:solidFill>
                <a:latin typeface="Open Sans"/>
                <a:ea typeface="Open Sans"/>
                <a:cs typeface="Open Sans"/>
                <a:sym typeface="Open Sans"/>
              </a:endParaRPr>
            </a:p>
            <a:p>
              <a:pPr marL="342900" marR="0" lvl="1" indent="-330200" algn="l" rtl="0">
                <a:lnSpc>
                  <a:spcPct val="150000"/>
                </a:lnSpc>
                <a:spcBef>
                  <a:spcPts val="30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It may not be representative of an external hacker.</a:t>
              </a:r>
              <a:endParaRPr sz="2200" b="0" i="0" u="none" strike="noStrike" cap="none">
                <a:solidFill>
                  <a:srgbClr val="3F3F3F"/>
                </a:solidFill>
                <a:latin typeface="Open Sans"/>
                <a:ea typeface="Open Sans"/>
                <a:cs typeface="Open Sans"/>
                <a:sym typeface="Open Sans"/>
              </a:endParaRPr>
            </a:p>
          </p:txBody>
        </p:sp>
      </p:grpSp>
      <p:sp>
        <p:nvSpPr>
          <p:cNvPr id="547" name="Google Shape;547;p97"/>
          <p:cNvSpPr/>
          <p:nvPr/>
        </p:nvSpPr>
        <p:spPr>
          <a:xfrm>
            <a:off x="1224293" y="2776958"/>
            <a:ext cx="3967500" cy="792000"/>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White</a:t>
            </a:r>
            <a:r>
              <a:rPr lang="en-US" sz="2200">
                <a:solidFill>
                  <a:schemeClr val="lt1"/>
                </a:solidFill>
                <a:latin typeface="Open Sans"/>
                <a:ea typeface="Open Sans"/>
                <a:cs typeface="Open Sans"/>
                <a:sym typeface="Open Sans"/>
              </a:rPr>
              <a:t>-b</a:t>
            </a:r>
            <a:r>
              <a:rPr lang="en-US" sz="2200" b="0" i="0" u="none" strike="noStrike" cap="none">
                <a:solidFill>
                  <a:schemeClr val="lt1"/>
                </a:solidFill>
                <a:latin typeface="Open Sans"/>
                <a:ea typeface="Open Sans"/>
                <a:cs typeface="Open Sans"/>
                <a:sym typeface="Open Sans"/>
              </a:rPr>
              <a:t>ox </a:t>
            </a:r>
            <a:r>
              <a:rPr lang="en-US" sz="2200">
                <a:solidFill>
                  <a:schemeClr val="lt1"/>
                </a:solidFill>
                <a:latin typeface="Open Sans"/>
                <a:ea typeface="Open Sans"/>
                <a:cs typeface="Open Sans"/>
                <a:sym typeface="Open Sans"/>
              </a:rPr>
              <a:t>t</a:t>
            </a:r>
            <a:r>
              <a:rPr lang="en-US" sz="2200" b="0" i="0" u="none" strike="noStrike" cap="none">
                <a:solidFill>
                  <a:schemeClr val="lt1"/>
                </a:solidFill>
                <a:latin typeface="Open Sans"/>
                <a:ea typeface="Open Sans"/>
                <a:cs typeface="Open Sans"/>
                <a:sym typeface="Open Sans"/>
              </a:rPr>
              <a:t>esting (</a:t>
            </a:r>
            <a:r>
              <a:rPr lang="en-US" sz="2200">
                <a:solidFill>
                  <a:schemeClr val="lt1"/>
                </a:solidFill>
                <a:latin typeface="Open Sans"/>
                <a:ea typeface="Open Sans"/>
                <a:cs typeface="Open Sans"/>
                <a:sym typeface="Open Sans"/>
              </a:rPr>
              <a:t>f</a:t>
            </a:r>
            <a:r>
              <a:rPr lang="en-US" sz="2200" b="0" i="0" u="none" strike="noStrike" cap="none">
                <a:solidFill>
                  <a:schemeClr val="lt1"/>
                </a:solidFill>
                <a:latin typeface="Open Sans"/>
                <a:ea typeface="Open Sans"/>
                <a:cs typeface="Open Sans"/>
                <a:sym typeface="Open Sans"/>
              </a:rPr>
              <a:t>ull </a:t>
            </a:r>
            <a:r>
              <a:rPr lang="en-US" sz="2200">
                <a:solidFill>
                  <a:schemeClr val="lt1"/>
                </a:solidFill>
                <a:latin typeface="Open Sans"/>
                <a:ea typeface="Open Sans"/>
                <a:cs typeface="Open Sans"/>
                <a:sym typeface="Open Sans"/>
              </a:rPr>
              <a:t>k</a:t>
            </a:r>
            <a:r>
              <a:rPr lang="en-US" sz="2200" b="0" i="0" u="none" strike="noStrike" cap="none">
                <a:solidFill>
                  <a:schemeClr val="lt1"/>
                </a:solidFill>
                <a:latin typeface="Open Sans"/>
                <a:ea typeface="Open Sans"/>
                <a:cs typeface="Open Sans"/>
                <a:sym typeface="Open Sans"/>
              </a:rPr>
              <a:t>nowledge)</a:t>
            </a:r>
            <a:endParaRPr sz="2200" b="0" i="0" u="none" strike="noStrike" cap="none">
              <a:solidFill>
                <a:schemeClr val="lt1"/>
              </a:solidFill>
              <a:latin typeface="Open Sans"/>
              <a:ea typeface="Open Sans"/>
              <a:cs typeface="Open Sans"/>
              <a:sym typeface="Open Sans"/>
            </a:endParaRPr>
          </a:p>
        </p:txBody>
      </p:sp>
      <p:sp>
        <p:nvSpPr>
          <p:cNvPr id="548" name="Google Shape;548;p97"/>
          <p:cNvSpPr/>
          <p:nvPr/>
        </p:nvSpPr>
        <p:spPr>
          <a:xfrm>
            <a:off x="1214021" y="3782220"/>
            <a:ext cx="3999300" cy="7920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Gray-box testing (partial knowledge)</a:t>
            </a:r>
            <a:endParaRPr sz="2200">
              <a:solidFill>
                <a:srgbClr val="3F3F3F"/>
              </a:solidFill>
              <a:latin typeface="Open Sans"/>
              <a:ea typeface="Open Sans"/>
              <a:cs typeface="Open Sans"/>
              <a:sym typeface="Open Sans"/>
            </a:endParaRPr>
          </a:p>
        </p:txBody>
      </p:sp>
      <p:sp>
        <p:nvSpPr>
          <p:cNvPr id="549" name="Google Shape;549;p97"/>
          <p:cNvSpPr/>
          <p:nvPr/>
        </p:nvSpPr>
        <p:spPr>
          <a:xfrm>
            <a:off x="1215009" y="4795890"/>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Blind tests</a:t>
            </a:r>
            <a:endParaRPr sz="2200">
              <a:solidFill>
                <a:srgbClr val="3F3F3F"/>
              </a:solidFill>
              <a:latin typeface="Open Sans"/>
              <a:ea typeface="Open Sans"/>
              <a:cs typeface="Open Sans"/>
              <a:sym typeface="Open Sans"/>
            </a:endParaRPr>
          </a:p>
        </p:txBody>
      </p:sp>
      <p:sp>
        <p:nvSpPr>
          <p:cNvPr id="550" name="Google Shape;550;p97"/>
          <p:cNvSpPr/>
          <p:nvPr/>
        </p:nvSpPr>
        <p:spPr>
          <a:xfrm>
            <a:off x="1235414" y="5836836"/>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Double blind types</a:t>
            </a:r>
            <a:endParaRPr sz="2200">
              <a:solidFill>
                <a:srgbClr val="3F3F3F"/>
              </a:solidFill>
              <a:latin typeface="Open Sans"/>
              <a:ea typeface="Open Sans"/>
              <a:cs typeface="Open Sans"/>
              <a:sym typeface="Open Sans"/>
            </a:endParaRPr>
          </a:p>
        </p:txBody>
      </p:sp>
      <p:sp>
        <p:nvSpPr>
          <p:cNvPr id="551" name="Google Shape;551;p97"/>
          <p:cNvSpPr/>
          <p:nvPr/>
        </p:nvSpPr>
        <p:spPr>
          <a:xfrm>
            <a:off x="1235414" y="6829824"/>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Targeted</a:t>
            </a:r>
            <a:endParaRPr sz="2200"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B9C9197D-08C9-CF34-6B61-9C2D1CCEC030}"/>
              </a:ext>
            </a:extLst>
          </p:cNvPr>
          <p:cNvSpPr/>
          <p:nvPr/>
        </p:nvSpPr>
        <p:spPr>
          <a:xfrm>
            <a:off x="5245100" y="903408"/>
            <a:ext cx="5768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84499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98"/>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Penetration Testing Types</a:t>
            </a:r>
            <a:endParaRPr/>
          </a:p>
        </p:txBody>
      </p:sp>
      <p:grpSp>
        <p:nvGrpSpPr>
          <p:cNvPr id="558" name="Google Shape;558;p98"/>
          <p:cNvGrpSpPr/>
          <p:nvPr/>
        </p:nvGrpSpPr>
        <p:grpSpPr>
          <a:xfrm>
            <a:off x="990600" y="1402980"/>
            <a:ext cx="13881506" cy="6655170"/>
            <a:chOff x="990600" y="1402980"/>
            <a:chExt cx="13881506" cy="6655170"/>
          </a:xfrm>
        </p:grpSpPr>
        <p:sp>
          <p:nvSpPr>
            <p:cNvPr id="559" name="Google Shape;559;p98"/>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60" name="Google Shape;560;p98"/>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61" name="Google Shape;561;p98"/>
            <p:cNvSpPr/>
            <p:nvPr/>
          </p:nvSpPr>
          <p:spPr>
            <a:xfrm>
              <a:off x="1214022" y="1771696"/>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Black-box testing (zero knowledge)</a:t>
              </a:r>
              <a:endParaRPr sz="2200">
                <a:solidFill>
                  <a:srgbClr val="3F3F3F"/>
                </a:solidFill>
                <a:latin typeface="Open Sans"/>
                <a:ea typeface="Open Sans"/>
                <a:cs typeface="Open Sans"/>
                <a:sym typeface="Open Sans"/>
              </a:endParaRPr>
            </a:p>
          </p:txBody>
        </p:sp>
        <p:sp>
          <p:nvSpPr>
            <p:cNvPr id="562" name="Google Shape;562;p98"/>
            <p:cNvSpPr txBox="1"/>
            <p:nvPr/>
          </p:nvSpPr>
          <p:spPr>
            <a:xfrm>
              <a:off x="5613506" y="3424504"/>
              <a:ext cx="9258600" cy="2154900"/>
            </a:xfrm>
            <a:prstGeom prst="rect">
              <a:avLst/>
            </a:prstGeom>
            <a:noFill/>
            <a:ln>
              <a:noFill/>
            </a:ln>
          </p:spPr>
          <p:txBody>
            <a:bodyPr spcFirstLastPara="1" wrap="square" lIns="45675" tIns="45675" rIns="45675" bIns="45675" anchor="t" anchorCtr="0">
              <a:spAutoFit/>
            </a:bodyPr>
            <a:lstStyle/>
            <a:p>
              <a:pPr marL="342900" marR="0" lvl="1" indent="-342900" algn="l" rtl="0">
                <a:lnSpc>
                  <a:spcPct val="150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Some </a:t>
              </a:r>
              <a:r>
                <a:rPr lang="en-US" sz="2200">
                  <a:solidFill>
                    <a:srgbClr val="3F3F3F"/>
                  </a:solidFill>
                  <a:latin typeface="Open Sans"/>
                  <a:ea typeface="Open Sans"/>
                  <a:cs typeface="Open Sans"/>
                  <a:sym typeface="Open Sans"/>
                </a:rPr>
                <a:t>i</a:t>
              </a:r>
              <a:r>
                <a:rPr lang="en-US" sz="2200" b="0" i="0" u="none" strike="noStrike" cap="none">
                  <a:solidFill>
                    <a:srgbClr val="3F3F3F"/>
                  </a:solidFill>
                  <a:latin typeface="Open Sans"/>
                  <a:ea typeface="Open Sans"/>
                  <a:cs typeface="Open Sans"/>
                  <a:sym typeface="Open Sans"/>
                </a:rPr>
                <a:t>nformation about internal working is given to the tester.</a:t>
              </a:r>
              <a:endParaRPr sz="2200" b="0" i="0" u="none" strike="noStrike" cap="none">
                <a:solidFill>
                  <a:srgbClr val="3F3F3F"/>
                </a:solidFill>
                <a:latin typeface="Open Sans"/>
                <a:ea typeface="Open Sans"/>
                <a:cs typeface="Open Sans"/>
                <a:sym typeface="Open Sans"/>
              </a:endParaRPr>
            </a:p>
            <a:p>
              <a:pPr marL="342900" marR="0" lvl="1" indent="-342900" algn="l" rtl="0">
                <a:lnSpc>
                  <a:spcPct val="150000"/>
                </a:lnSpc>
                <a:spcBef>
                  <a:spcPts val="30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It helps guide their tactics toward areas that need to be thoroughly tested.</a:t>
              </a:r>
              <a:endParaRPr sz="2200" b="0" i="0" u="none" strike="noStrike" cap="none">
                <a:solidFill>
                  <a:srgbClr val="3F3F3F"/>
                </a:solidFill>
                <a:latin typeface="Open Sans"/>
                <a:ea typeface="Open Sans"/>
                <a:cs typeface="Open Sans"/>
                <a:sym typeface="Open Sans"/>
              </a:endParaRPr>
            </a:p>
            <a:p>
              <a:pPr marL="342900" marR="0" lvl="1" indent="-342900" algn="l" rtl="0">
                <a:lnSpc>
                  <a:spcPct val="150000"/>
                </a:lnSpc>
                <a:spcBef>
                  <a:spcPts val="30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This approach mitigates the risks of the other two models.</a:t>
              </a:r>
              <a:endParaRPr sz="2200" b="0" i="0" u="none" strike="noStrike" cap="none">
                <a:solidFill>
                  <a:srgbClr val="3F3F3F"/>
                </a:solidFill>
                <a:latin typeface="Open Sans"/>
                <a:ea typeface="Open Sans"/>
                <a:cs typeface="Open Sans"/>
                <a:sym typeface="Open Sans"/>
              </a:endParaRPr>
            </a:p>
          </p:txBody>
        </p:sp>
      </p:grpSp>
      <p:sp>
        <p:nvSpPr>
          <p:cNvPr id="563" name="Google Shape;563;p98"/>
          <p:cNvSpPr/>
          <p:nvPr/>
        </p:nvSpPr>
        <p:spPr>
          <a:xfrm>
            <a:off x="1224293" y="2776958"/>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White-box testing (full knowledge)</a:t>
            </a:r>
            <a:endParaRPr sz="2200">
              <a:solidFill>
                <a:srgbClr val="3F3F3F"/>
              </a:solidFill>
              <a:latin typeface="Open Sans"/>
              <a:ea typeface="Open Sans"/>
              <a:cs typeface="Open Sans"/>
              <a:sym typeface="Open Sans"/>
            </a:endParaRPr>
          </a:p>
        </p:txBody>
      </p:sp>
      <p:sp>
        <p:nvSpPr>
          <p:cNvPr id="564" name="Google Shape;564;p98"/>
          <p:cNvSpPr/>
          <p:nvPr/>
        </p:nvSpPr>
        <p:spPr>
          <a:xfrm>
            <a:off x="1214021" y="3782220"/>
            <a:ext cx="3999243" cy="792148"/>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Gray</a:t>
            </a:r>
            <a:r>
              <a:rPr lang="en-US" sz="2200">
                <a:solidFill>
                  <a:schemeClr val="lt1"/>
                </a:solidFill>
                <a:latin typeface="Open Sans"/>
                <a:ea typeface="Open Sans"/>
                <a:cs typeface="Open Sans"/>
                <a:sym typeface="Open Sans"/>
              </a:rPr>
              <a:t>-b</a:t>
            </a:r>
            <a:r>
              <a:rPr lang="en-US" sz="2200" b="0" i="0" u="none" strike="noStrike" cap="none">
                <a:solidFill>
                  <a:schemeClr val="lt1"/>
                </a:solidFill>
                <a:latin typeface="Open Sans"/>
                <a:ea typeface="Open Sans"/>
                <a:cs typeface="Open Sans"/>
                <a:sym typeface="Open Sans"/>
              </a:rPr>
              <a:t>ox </a:t>
            </a:r>
            <a:r>
              <a:rPr lang="en-US" sz="2200">
                <a:solidFill>
                  <a:schemeClr val="lt1"/>
                </a:solidFill>
                <a:latin typeface="Open Sans"/>
                <a:ea typeface="Open Sans"/>
                <a:cs typeface="Open Sans"/>
                <a:sym typeface="Open Sans"/>
              </a:rPr>
              <a:t>t</a:t>
            </a:r>
            <a:r>
              <a:rPr lang="en-US" sz="2200" b="0" i="0" u="none" strike="noStrike" cap="none">
                <a:solidFill>
                  <a:schemeClr val="lt1"/>
                </a:solidFill>
                <a:latin typeface="Open Sans"/>
                <a:ea typeface="Open Sans"/>
                <a:cs typeface="Open Sans"/>
                <a:sym typeface="Open Sans"/>
              </a:rPr>
              <a:t>esting (</a:t>
            </a:r>
            <a:r>
              <a:rPr lang="en-US" sz="2200">
                <a:solidFill>
                  <a:schemeClr val="lt1"/>
                </a:solidFill>
                <a:latin typeface="Open Sans"/>
                <a:ea typeface="Open Sans"/>
                <a:cs typeface="Open Sans"/>
                <a:sym typeface="Open Sans"/>
              </a:rPr>
              <a:t>p</a:t>
            </a:r>
            <a:r>
              <a:rPr lang="en-US" sz="2200" b="0" i="0" u="none" strike="noStrike" cap="none">
                <a:solidFill>
                  <a:schemeClr val="lt1"/>
                </a:solidFill>
                <a:latin typeface="Open Sans"/>
                <a:ea typeface="Open Sans"/>
                <a:cs typeface="Open Sans"/>
                <a:sym typeface="Open Sans"/>
              </a:rPr>
              <a:t>artial </a:t>
            </a:r>
            <a:r>
              <a:rPr lang="en-US" sz="2200">
                <a:solidFill>
                  <a:schemeClr val="lt1"/>
                </a:solidFill>
                <a:latin typeface="Open Sans"/>
                <a:ea typeface="Open Sans"/>
                <a:cs typeface="Open Sans"/>
                <a:sym typeface="Open Sans"/>
              </a:rPr>
              <a:t>k</a:t>
            </a:r>
            <a:r>
              <a:rPr lang="en-US" sz="2200" b="0" i="0" u="none" strike="noStrike" cap="none">
                <a:solidFill>
                  <a:schemeClr val="lt1"/>
                </a:solidFill>
                <a:latin typeface="Open Sans"/>
                <a:ea typeface="Open Sans"/>
                <a:cs typeface="Open Sans"/>
                <a:sym typeface="Open Sans"/>
              </a:rPr>
              <a:t>nowledge)</a:t>
            </a:r>
            <a:endParaRPr sz="2200" b="0" i="0" u="none" strike="noStrike" cap="none">
              <a:solidFill>
                <a:schemeClr val="lt1"/>
              </a:solidFill>
              <a:latin typeface="Open Sans"/>
              <a:ea typeface="Open Sans"/>
              <a:cs typeface="Open Sans"/>
              <a:sym typeface="Open Sans"/>
            </a:endParaRPr>
          </a:p>
        </p:txBody>
      </p:sp>
      <p:sp>
        <p:nvSpPr>
          <p:cNvPr id="565" name="Google Shape;565;p98"/>
          <p:cNvSpPr/>
          <p:nvPr/>
        </p:nvSpPr>
        <p:spPr>
          <a:xfrm>
            <a:off x="1215009" y="4795890"/>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Blind tests</a:t>
            </a:r>
            <a:endParaRPr sz="2200">
              <a:solidFill>
                <a:srgbClr val="3F3F3F"/>
              </a:solidFill>
              <a:latin typeface="Open Sans"/>
              <a:ea typeface="Open Sans"/>
              <a:cs typeface="Open Sans"/>
              <a:sym typeface="Open Sans"/>
            </a:endParaRPr>
          </a:p>
        </p:txBody>
      </p:sp>
      <p:sp>
        <p:nvSpPr>
          <p:cNvPr id="566" name="Google Shape;566;p98"/>
          <p:cNvSpPr/>
          <p:nvPr/>
        </p:nvSpPr>
        <p:spPr>
          <a:xfrm>
            <a:off x="1235414" y="5836836"/>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Double blind types</a:t>
            </a:r>
            <a:endParaRPr sz="2200">
              <a:solidFill>
                <a:srgbClr val="3F3F3F"/>
              </a:solidFill>
              <a:latin typeface="Open Sans"/>
              <a:ea typeface="Open Sans"/>
              <a:cs typeface="Open Sans"/>
              <a:sym typeface="Open Sans"/>
            </a:endParaRPr>
          </a:p>
        </p:txBody>
      </p:sp>
      <p:sp>
        <p:nvSpPr>
          <p:cNvPr id="567" name="Google Shape;567;p98"/>
          <p:cNvSpPr/>
          <p:nvPr/>
        </p:nvSpPr>
        <p:spPr>
          <a:xfrm>
            <a:off x="1235414" y="6829824"/>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Targeted</a:t>
            </a:r>
            <a:endParaRPr sz="2200"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9DBAB2AE-B070-4126-8DF8-E6C96BC7C539}"/>
              </a:ext>
            </a:extLst>
          </p:cNvPr>
          <p:cNvSpPr/>
          <p:nvPr/>
        </p:nvSpPr>
        <p:spPr>
          <a:xfrm>
            <a:off x="5245100" y="903408"/>
            <a:ext cx="5768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51395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99"/>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Penetration Testing Types</a:t>
            </a:r>
            <a:endParaRPr/>
          </a:p>
        </p:txBody>
      </p:sp>
      <p:grpSp>
        <p:nvGrpSpPr>
          <p:cNvPr id="574" name="Google Shape;574;p99"/>
          <p:cNvGrpSpPr/>
          <p:nvPr/>
        </p:nvGrpSpPr>
        <p:grpSpPr>
          <a:xfrm>
            <a:off x="990600" y="1402980"/>
            <a:ext cx="13956237" cy="6655170"/>
            <a:chOff x="990600" y="1402980"/>
            <a:chExt cx="13956237" cy="6655170"/>
          </a:xfrm>
        </p:grpSpPr>
        <p:sp>
          <p:nvSpPr>
            <p:cNvPr id="575" name="Google Shape;575;p99"/>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76" name="Google Shape;576;p99"/>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77" name="Google Shape;577;p99"/>
            <p:cNvSpPr/>
            <p:nvPr/>
          </p:nvSpPr>
          <p:spPr>
            <a:xfrm>
              <a:off x="1214022" y="1771696"/>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Black-box testing (zero knowledge)</a:t>
              </a:r>
              <a:endParaRPr sz="2200">
                <a:solidFill>
                  <a:srgbClr val="3F3F3F"/>
                </a:solidFill>
                <a:latin typeface="Open Sans"/>
                <a:ea typeface="Open Sans"/>
                <a:cs typeface="Open Sans"/>
                <a:sym typeface="Open Sans"/>
              </a:endParaRPr>
            </a:p>
          </p:txBody>
        </p:sp>
        <p:sp>
          <p:nvSpPr>
            <p:cNvPr id="578" name="Google Shape;578;p99"/>
            <p:cNvSpPr txBox="1"/>
            <p:nvPr/>
          </p:nvSpPr>
          <p:spPr>
            <a:xfrm>
              <a:off x="5688237" y="3686479"/>
              <a:ext cx="9258600" cy="1485300"/>
            </a:xfrm>
            <a:prstGeom prst="rect">
              <a:avLst/>
            </a:prstGeom>
            <a:noFill/>
            <a:ln>
              <a:noFill/>
            </a:ln>
          </p:spPr>
          <p:txBody>
            <a:bodyPr spcFirstLastPara="1" wrap="square" lIns="45675" tIns="45675" rIns="45675" bIns="45675" anchor="t" anchorCtr="0">
              <a:spAutoFit/>
            </a:bodyPr>
            <a:lstStyle/>
            <a:p>
              <a:pPr marL="228600" marR="0" lvl="1" indent="-228600" algn="l" rtl="0">
                <a:lnSpc>
                  <a:spcPct val="150000"/>
                </a:lnSpc>
                <a:spcBef>
                  <a:spcPts val="0"/>
                </a:spcBef>
                <a:spcAft>
                  <a:spcPts val="0"/>
                </a:spcAft>
                <a:buClr>
                  <a:srgbClr val="000000"/>
                </a:buClr>
                <a:buSzPts val="1650"/>
                <a:buFont typeface="Calibri"/>
                <a:buChar char="•"/>
              </a:pPr>
              <a:r>
                <a:rPr lang="en-US" sz="2200" b="0" i="0" u="none" strike="noStrike" cap="none">
                  <a:solidFill>
                    <a:srgbClr val="3F3F3F"/>
                  </a:solidFill>
                  <a:latin typeface="Open Sans"/>
                  <a:ea typeface="Open Sans"/>
                  <a:cs typeface="Open Sans"/>
                  <a:sym typeface="Open Sans"/>
                </a:rPr>
                <a:t>The tester only has publicly available data to work with.</a:t>
              </a:r>
              <a:endParaRPr sz="2200" b="0" i="0" u="none" strike="noStrike" cap="none">
                <a:solidFill>
                  <a:srgbClr val="3F3F3F"/>
                </a:solidFill>
                <a:latin typeface="Open Sans"/>
                <a:ea typeface="Open Sans"/>
                <a:cs typeface="Open Sans"/>
                <a:sym typeface="Open Sans"/>
              </a:endParaRPr>
            </a:p>
            <a:p>
              <a:pPr marL="228600" marR="0" lvl="1" indent="-228600" algn="l" rtl="0">
                <a:lnSpc>
                  <a:spcPct val="150000"/>
                </a:lnSpc>
                <a:spcBef>
                  <a:spcPts val="300"/>
                </a:spcBef>
                <a:spcAft>
                  <a:spcPts val="0"/>
                </a:spcAft>
                <a:buClr>
                  <a:srgbClr val="000000"/>
                </a:buClr>
                <a:buSzPts val="1650"/>
                <a:buFont typeface="Calibri"/>
                <a:buChar char="•"/>
              </a:pPr>
              <a:r>
                <a:rPr lang="en-US" sz="2200" b="0" i="0" u="none" strike="noStrike" cap="none">
                  <a:solidFill>
                    <a:srgbClr val="3F3F3F"/>
                  </a:solidFill>
                  <a:latin typeface="Open Sans"/>
                  <a:ea typeface="Open Sans"/>
                  <a:cs typeface="Open Sans"/>
                  <a:sym typeface="Open Sans"/>
                </a:rPr>
                <a:t>The network security team has prior knowledge of this test to defend against an attack.</a:t>
              </a:r>
              <a:endParaRPr sz="2200" b="0" i="0" u="none" strike="noStrike" cap="none">
                <a:solidFill>
                  <a:srgbClr val="3F3F3F"/>
                </a:solidFill>
                <a:latin typeface="Open Sans"/>
                <a:ea typeface="Open Sans"/>
                <a:cs typeface="Open Sans"/>
                <a:sym typeface="Open Sans"/>
              </a:endParaRPr>
            </a:p>
          </p:txBody>
        </p:sp>
      </p:grpSp>
      <p:sp>
        <p:nvSpPr>
          <p:cNvPr id="579" name="Google Shape;579;p99"/>
          <p:cNvSpPr/>
          <p:nvPr/>
        </p:nvSpPr>
        <p:spPr>
          <a:xfrm>
            <a:off x="1214021" y="3782220"/>
            <a:ext cx="3999243"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Gray-box testing (partial knowledge)</a:t>
            </a:r>
            <a:endParaRPr sz="2200">
              <a:solidFill>
                <a:srgbClr val="3F3F3F"/>
              </a:solidFill>
              <a:latin typeface="Open Sans"/>
              <a:ea typeface="Open Sans"/>
              <a:cs typeface="Open Sans"/>
              <a:sym typeface="Open Sans"/>
            </a:endParaRPr>
          </a:p>
        </p:txBody>
      </p:sp>
      <p:sp>
        <p:nvSpPr>
          <p:cNvPr id="580" name="Google Shape;580;p99"/>
          <p:cNvSpPr/>
          <p:nvPr/>
        </p:nvSpPr>
        <p:spPr>
          <a:xfrm>
            <a:off x="1215009" y="4795890"/>
            <a:ext cx="3977850" cy="790594"/>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bg1"/>
                </a:solidFill>
                <a:latin typeface="Open Sans"/>
                <a:ea typeface="Open Sans"/>
                <a:cs typeface="Open Sans"/>
                <a:sym typeface="Open Sans"/>
              </a:rPr>
              <a:t>Blind </a:t>
            </a:r>
            <a:r>
              <a:rPr lang="en-US" sz="2200">
                <a:solidFill>
                  <a:schemeClr val="bg1"/>
                </a:solidFill>
                <a:latin typeface="Open Sans"/>
                <a:ea typeface="Open Sans"/>
                <a:cs typeface="Open Sans"/>
                <a:sym typeface="Open Sans"/>
              </a:rPr>
              <a:t>t</a:t>
            </a:r>
            <a:r>
              <a:rPr lang="en-US" sz="2200" b="0" i="0" u="none" strike="noStrike" cap="none">
                <a:solidFill>
                  <a:schemeClr val="bg1"/>
                </a:solidFill>
                <a:latin typeface="Open Sans"/>
                <a:ea typeface="Open Sans"/>
                <a:cs typeface="Open Sans"/>
                <a:sym typeface="Open Sans"/>
              </a:rPr>
              <a:t>ests</a:t>
            </a:r>
            <a:endParaRPr sz="2200" b="0" i="0" u="none" strike="noStrike" cap="none">
              <a:solidFill>
                <a:schemeClr val="bg1"/>
              </a:solidFill>
              <a:latin typeface="Open Sans"/>
              <a:ea typeface="Open Sans"/>
              <a:cs typeface="Open Sans"/>
              <a:sym typeface="Open Sans"/>
            </a:endParaRPr>
          </a:p>
        </p:txBody>
      </p:sp>
      <p:sp>
        <p:nvSpPr>
          <p:cNvPr id="581" name="Google Shape;581;p99"/>
          <p:cNvSpPr/>
          <p:nvPr/>
        </p:nvSpPr>
        <p:spPr>
          <a:xfrm>
            <a:off x="1224293" y="2776958"/>
            <a:ext cx="3967500" cy="7920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White-box testing (full knowledge)</a:t>
            </a:r>
            <a:endParaRPr sz="2200">
              <a:solidFill>
                <a:srgbClr val="3F3F3F"/>
              </a:solidFill>
              <a:latin typeface="Open Sans"/>
              <a:ea typeface="Open Sans"/>
              <a:cs typeface="Open Sans"/>
              <a:sym typeface="Open Sans"/>
            </a:endParaRPr>
          </a:p>
        </p:txBody>
      </p:sp>
      <p:sp>
        <p:nvSpPr>
          <p:cNvPr id="582" name="Google Shape;582;p99"/>
          <p:cNvSpPr/>
          <p:nvPr/>
        </p:nvSpPr>
        <p:spPr>
          <a:xfrm>
            <a:off x="1235414" y="5836836"/>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Double blind types</a:t>
            </a:r>
            <a:endParaRPr sz="2200">
              <a:solidFill>
                <a:srgbClr val="3F3F3F"/>
              </a:solidFill>
              <a:latin typeface="Open Sans"/>
              <a:ea typeface="Open Sans"/>
              <a:cs typeface="Open Sans"/>
              <a:sym typeface="Open Sans"/>
            </a:endParaRPr>
          </a:p>
        </p:txBody>
      </p:sp>
      <p:sp>
        <p:nvSpPr>
          <p:cNvPr id="583" name="Google Shape;583;p99"/>
          <p:cNvSpPr/>
          <p:nvPr/>
        </p:nvSpPr>
        <p:spPr>
          <a:xfrm>
            <a:off x="1235414" y="6829824"/>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Targeted</a:t>
            </a:r>
            <a:endParaRPr sz="2200"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5633E7E7-3146-1FC9-6249-5135E24EFC45}"/>
              </a:ext>
            </a:extLst>
          </p:cNvPr>
          <p:cNvSpPr/>
          <p:nvPr/>
        </p:nvSpPr>
        <p:spPr>
          <a:xfrm>
            <a:off x="5245100" y="903408"/>
            <a:ext cx="5768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92259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00"/>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Penetration Testing Types</a:t>
            </a:r>
            <a:endParaRPr/>
          </a:p>
        </p:txBody>
      </p:sp>
      <p:grpSp>
        <p:nvGrpSpPr>
          <p:cNvPr id="590" name="Google Shape;590;p100"/>
          <p:cNvGrpSpPr/>
          <p:nvPr/>
        </p:nvGrpSpPr>
        <p:grpSpPr>
          <a:xfrm>
            <a:off x="990600" y="1402980"/>
            <a:ext cx="13841829" cy="6655170"/>
            <a:chOff x="990600" y="1402980"/>
            <a:chExt cx="13841829" cy="6655170"/>
          </a:xfrm>
        </p:grpSpPr>
        <p:sp>
          <p:nvSpPr>
            <p:cNvPr id="591" name="Google Shape;591;p100"/>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92" name="Google Shape;592;p100"/>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93" name="Google Shape;593;p100"/>
            <p:cNvSpPr/>
            <p:nvPr/>
          </p:nvSpPr>
          <p:spPr>
            <a:xfrm>
              <a:off x="1214022" y="1771696"/>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Black-box testing (zero knowledge)</a:t>
              </a:r>
              <a:endParaRPr sz="2200">
                <a:solidFill>
                  <a:srgbClr val="3F3F3F"/>
                </a:solidFill>
                <a:latin typeface="Open Sans"/>
                <a:ea typeface="Open Sans"/>
                <a:cs typeface="Open Sans"/>
                <a:sym typeface="Open Sans"/>
              </a:endParaRPr>
            </a:p>
          </p:txBody>
        </p:sp>
        <p:sp>
          <p:nvSpPr>
            <p:cNvPr id="594" name="Google Shape;594;p100"/>
            <p:cNvSpPr txBox="1"/>
            <p:nvPr/>
          </p:nvSpPr>
          <p:spPr>
            <a:xfrm>
              <a:off x="5753225" y="3016047"/>
              <a:ext cx="8888700" cy="3086100"/>
            </a:xfrm>
            <a:prstGeom prst="rect">
              <a:avLst/>
            </a:prstGeom>
            <a:noFill/>
            <a:ln>
              <a:noFill/>
            </a:ln>
          </p:spPr>
          <p:txBody>
            <a:bodyPr spcFirstLastPara="1" wrap="square" lIns="45675" tIns="45675" rIns="45675" bIns="45675" anchor="t" anchorCtr="0">
              <a:spAutoFit/>
            </a:bodyPr>
            <a:lstStyle/>
            <a:p>
              <a:pPr marL="228600" marR="0" lvl="1" indent="-228600" algn="l" rtl="0">
                <a:lnSpc>
                  <a:spcPct val="150000"/>
                </a:lnSpc>
                <a:spcBef>
                  <a:spcPts val="0"/>
                </a:spcBef>
                <a:spcAft>
                  <a:spcPts val="0"/>
                </a:spcAft>
                <a:buClr>
                  <a:srgbClr val="000000"/>
                </a:buClr>
                <a:buSzPts val="1650"/>
                <a:buFont typeface="Calibri"/>
                <a:buChar char="•"/>
              </a:pPr>
              <a:r>
                <a:rPr lang="en-US" sz="2200" b="0" i="0" u="none" strike="noStrike" cap="none">
                  <a:solidFill>
                    <a:srgbClr val="3F3F3F"/>
                  </a:solidFill>
                  <a:latin typeface="Open Sans"/>
                  <a:ea typeface="Open Sans"/>
                  <a:cs typeface="Open Sans"/>
                  <a:sym typeface="Open Sans"/>
                </a:rPr>
                <a:t>It is also known as stealth assessment.</a:t>
              </a:r>
              <a:endParaRPr sz="2200" b="0" i="0" u="none" strike="noStrike" cap="none">
                <a:solidFill>
                  <a:srgbClr val="3F3F3F"/>
                </a:solidFill>
                <a:latin typeface="Open Sans"/>
                <a:ea typeface="Open Sans"/>
                <a:cs typeface="Open Sans"/>
                <a:sym typeface="Open Sans"/>
              </a:endParaRPr>
            </a:p>
            <a:p>
              <a:pPr marL="228600" marR="0" lvl="1" indent="-228600" algn="l" rtl="0">
                <a:lnSpc>
                  <a:spcPct val="150000"/>
                </a:lnSpc>
                <a:spcBef>
                  <a:spcPts val="300"/>
                </a:spcBef>
                <a:spcAft>
                  <a:spcPts val="0"/>
                </a:spcAft>
                <a:buClr>
                  <a:srgbClr val="000000"/>
                </a:buClr>
                <a:buSzPts val="1650"/>
                <a:buFont typeface="Calibri"/>
                <a:buChar char="•"/>
              </a:pPr>
              <a:r>
                <a:rPr lang="en-US" sz="2200" b="0" i="0" u="none" strike="noStrike" cap="none">
                  <a:solidFill>
                    <a:srgbClr val="3F3F3F"/>
                  </a:solidFill>
                  <a:latin typeface="Open Sans"/>
                  <a:ea typeface="Open Sans"/>
                  <a:cs typeface="Open Sans"/>
                  <a:sym typeface="Open Sans"/>
                </a:rPr>
                <a:t>It is a blind test to both the tester as well as the security team.</a:t>
              </a:r>
              <a:endParaRPr sz="2200" b="0" i="0" u="none" strike="noStrike" cap="none">
                <a:solidFill>
                  <a:srgbClr val="3F3F3F"/>
                </a:solidFill>
                <a:latin typeface="Open Sans"/>
                <a:ea typeface="Open Sans"/>
                <a:cs typeface="Open Sans"/>
                <a:sym typeface="Open Sans"/>
              </a:endParaRPr>
            </a:p>
            <a:p>
              <a:pPr marL="228600" marR="0" lvl="1" indent="-228600" algn="l" rtl="0">
                <a:lnSpc>
                  <a:spcPct val="150000"/>
                </a:lnSpc>
                <a:spcBef>
                  <a:spcPts val="300"/>
                </a:spcBef>
                <a:spcAft>
                  <a:spcPts val="0"/>
                </a:spcAft>
                <a:buClr>
                  <a:srgbClr val="000000"/>
                </a:buClr>
                <a:buSzPts val="1650"/>
                <a:buFont typeface="Calibri"/>
                <a:buChar char="•"/>
              </a:pPr>
              <a:r>
                <a:rPr lang="en-US" sz="2200" b="0" i="0" u="none" strike="noStrike" cap="none">
                  <a:solidFill>
                    <a:srgbClr val="3F3F3F"/>
                  </a:solidFill>
                  <a:latin typeface="Open Sans"/>
                  <a:ea typeface="Open Sans"/>
                  <a:cs typeface="Open Sans"/>
                  <a:sym typeface="Open Sans"/>
                </a:rPr>
                <a:t>It is used to evaluate the security levels and responses of the security team.</a:t>
              </a:r>
              <a:endParaRPr sz="2200" b="0" i="0" u="none" strike="noStrike" cap="none">
                <a:solidFill>
                  <a:srgbClr val="3F3F3F"/>
                </a:solidFill>
                <a:latin typeface="Open Sans"/>
                <a:ea typeface="Open Sans"/>
                <a:cs typeface="Open Sans"/>
                <a:sym typeface="Open Sans"/>
              </a:endParaRPr>
            </a:p>
            <a:p>
              <a:pPr marL="228600" marR="0" lvl="1" indent="-228600" algn="l" rtl="0">
                <a:lnSpc>
                  <a:spcPct val="150000"/>
                </a:lnSpc>
                <a:spcBef>
                  <a:spcPts val="300"/>
                </a:spcBef>
                <a:spcAft>
                  <a:spcPts val="0"/>
                </a:spcAft>
                <a:buClr>
                  <a:srgbClr val="000000"/>
                </a:buClr>
                <a:buSzPts val="1650"/>
                <a:buFont typeface="Calibri"/>
                <a:buChar char="•"/>
              </a:pPr>
              <a:r>
                <a:rPr lang="en-US" sz="2200" b="0" i="0" u="none" strike="noStrike" cap="none">
                  <a:solidFill>
                    <a:srgbClr val="3F3F3F"/>
                  </a:solidFill>
                  <a:latin typeface="Open Sans"/>
                  <a:ea typeface="Open Sans"/>
                  <a:cs typeface="Open Sans"/>
                  <a:sym typeface="Open Sans"/>
                </a:rPr>
                <a:t>It is a realistic demonstration of the likely success or failure of an attack.</a:t>
              </a:r>
              <a:endParaRPr sz="2200" b="0" i="0" u="none" strike="noStrike" cap="none">
                <a:solidFill>
                  <a:srgbClr val="3F3F3F"/>
                </a:solidFill>
                <a:latin typeface="Open Sans"/>
                <a:ea typeface="Open Sans"/>
                <a:cs typeface="Open Sans"/>
                <a:sym typeface="Open Sans"/>
              </a:endParaRPr>
            </a:p>
          </p:txBody>
        </p:sp>
      </p:grpSp>
      <p:sp>
        <p:nvSpPr>
          <p:cNvPr id="595" name="Google Shape;595;p100"/>
          <p:cNvSpPr/>
          <p:nvPr/>
        </p:nvSpPr>
        <p:spPr>
          <a:xfrm>
            <a:off x="1235414" y="5836836"/>
            <a:ext cx="3977850" cy="790594"/>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bg1"/>
                </a:solidFill>
                <a:latin typeface="Open Sans"/>
                <a:ea typeface="Open Sans"/>
                <a:cs typeface="Open Sans"/>
                <a:sym typeface="Open Sans"/>
              </a:rPr>
              <a:t>Double </a:t>
            </a:r>
            <a:r>
              <a:rPr lang="en-US" sz="2200">
                <a:solidFill>
                  <a:schemeClr val="bg1"/>
                </a:solidFill>
                <a:latin typeface="Open Sans"/>
                <a:ea typeface="Open Sans"/>
                <a:cs typeface="Open Sans"/>
                <a:sym typeface="Open Sans"/>
              </a:rPr>
              <a:t>b</a:t>
            </a:r>
            <a:r>
              <a:rPr lang="en-US" sz="2200" b="0" i="0" u="none" strike="noStrike" cap="none">
                <a:solidFill>
                  <a:schemeClr val="bg1"/>
                </a:solidFill>
                <a:latin typeface="Open Sans"/>
                <a:ea typeface="Open Sans"/>
                <a:cs typeface="Open Sans"/>
                <a:sym typeface="Open Sans"/>
              </a:rPr>
              <a:t>lind </a:t>
            </a:r>
            <a:r>
              <a:rPr lang="en-US" sz="2200">
                <a:solidFill>
                  <a:schemeClr val="bg1"/>
                </a:solidFill>
                <a:latin typeface="Open Sans"/>
                <a:ea typeface="Open Sans"/>
                <a:cs typeface="Open Sans"/>
                <a:sym typeface="Open Sans"/>
              </a:rPr>
              <a:t>t</a:t>
            </a:r>
            <a:r>
              <a:rPr lang="en-US" sz="2200" b="0" i="0" u="none" strike="noStrike" cap="none">
                <a:solidFill>
                  <a:schemeClr val="bg1"/>
                </a:solidFill>
                <a:latin typeface="Open Sans"/>
                <a:ea typeface="Open Sans"/>
                <a:cs typeface="Open Sans"/>
                <a:sym typeface="Open Sans"/>
              </a:rPr>
              <a:t>ypes</a:t>
            </a:r>
            <a:endParaRPr sz="2200" b="0" i="0" u="none" strike="noStrike" cap="none">
              <a:solidFill>
                <a:schemeClr val="bg1"/>
              </a:solidFill>
              <a:latin typeface="Open Sans"/>
              <a:ea typeface="Open Sans"/>
              <a:cs typeface="Open Sans"/>
              <a:sym typeface="Open Sans"/>
            </a:endParaRPr>
          </a:p>
        </p:txBody>
      </p:sp>
      <p:sp>
        <p:nvSpPr>
          <p:cNvPr id="596" name="Google Shape;596;p100"/>
          <p:cNvSpPr/>
          <p:nvPr/>
        </p:nvSpPr>
        <p:spPr>
          <a:xfrm>
            <a:off x="1214021" y="3782220"/>
            <a:ext cx="3999300" cy="7920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Gray-box testing (partial knowledge)</a:t>
            </a:r>
            <a:endParaRPr sz="2200">
              <a:solidFill>
                <a:srgbClr val="3F3F3F"/>
              </a:solidFill>
              <a:latin typeface="Open Sans"/>
              <a:ea typeface="Open Sans"/>
              <a:cs typeface="Open Sans"/>
              <a:sym typeface="Open Sans"/>
            </a:endParaRPr>
          </a:p>
        </p:txBody>
      </p:sp>
      <p:sp>
        <p:nvSpPr>
          <p:cNvPr id="597" name="Google Shape;597;p100"/>
          <p:cNvSpPr/>
          <p:nvPr/>
        </p:nvSpPr>
        <p:spPr>
          <a:xfrm>
            <a:off x="1224293" y="2776958"/>
            <a:ext cx="3967500" cy="7920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White-box testing (full knowledge)</a:t>
            </a:r>
            <a:endParaRPr sz="2200">
              <a:solidFill>
                <a:srgbClr val="3F3F3F"/>
              </a:solidFill>
              <a:latin typeface="Open Sans"/>
              <a:ea typeface="Open Sans"/>
              <a:cs typeface="Open Sans"/>
              <a:sym typeface="Open Sans"/>
            </a:endParaRPr>
          </a:p>
        </p:txBody>
      </p:sp>
      <p:sp>
        <p:nvSpPr>
          <p:cNvPr id="598" name="Google Shape;598;p100"/>
          <p:cNvSpPr/>
          <p:nvPr/>
        </p:nvSpPr>
        <p:spPr>
          <a:xfrm>
            <a:off x="1215009" y="4795890"/>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Blind tests</a:t>
            </a:r>
            <a:endParaRPr sz="2200">
              <a:solidFill>
                <a:srgbClr val="3F3F3F"/>
              </a:solidFill>
              <a:latin typeface="Open Sans"/>
              <a:ea typeface="Open Sans"/>
              <a:cs typeface="Open Sans"/>
              <a:sym typeface="Open Sans"/>
            </a:endParaRPr>
          </a:p>
        </p:txBody>
      </p:sp>
      <p:sp>
        <p:nvSpPr>
          <p:cNvPr id="599" name="Google Shape;599;p100"/>
          <p:cNvSpPr/>
          <p:nvPr/>
        </p:nvSpPr>
        <p:spPr>
          <a:xfrm>
            <a:off x="1235414" y="6829824"/>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Targeted</a:t>
            </a:r>
            <a:endParaRPr sz="2200"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8ADB4714-3616-47F5-1788-54CDE40F88AD}"/>
              </a:ext>
            </a:extLst>
          </p:cNvPr>
          <p:cNvSpPr/>
          <p:nvPr/>
        </p:nvSpPr>
        <p:spPr>
          <a:xfrm>
            <a:off x="5245100" y="903408"/>
            <a:ext cx="5768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160557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01"/>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Penetration Testing Types</a:t>
            </a:r>
            <a:endParaRPr/>
          </a:p>
        </p:txBody>
      </p:sp>
      <p:grpSp>
        <p:nvGrpSpPr>
          <p:cNvPr id="606" name="Google Shape;606;p101"/>
          <p:cNvGrpSpPr/>
          <p:nvPr/>
        </p:nvGrpSpPr>
        <p:grpSpPr>
          <a:xfrm>
            <a:off x="990600" y="1402980"/>
            <a:ext cx="13841829" cy="6655170"/>
            <a:chOff x="990600" y="1402980"/>
            <a:chExt cx="13841829" cy="6655170"/>
          </a:xfrm>
        </p:grpSpPr>
        <p:sp>
          <p:nvSpPr>
            <p:cNvPr id="607" name="Google Shape;607;p101"/>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608" name="Google Shape;608;p101"/>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609" name="Google Shape;609;p101"/>
            <p:cNvSpPr/>
            <p:nvPr/>
          </p:nvSpPr>
          <p:spPr>
            <a:xfrm>
              <a:off x="1214022" y="1771696"/>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Black</a:t>
              </a:r>
              <a:r>
                <a:rPr lang="en-US" sz="2200">
                  <a:solidFill>
                    <a:srgbClr val="3F3F3F"/>
                  </a:solidFill>
                  <a:latin typeface="Open Sans"/>
                  <a:ea typeface="Open Sans"/>
                  <a:cs typeface="Open Sans"/>
                  <a:sym typeface="Open Sans"/>
                </a:rPr>
                <a:t>-b</a:t>
              </a:r>
              <a:r>
                <a:rPr lang="en-US" sz="2200" i="0" u="none" strike="noStrike" cap="none">
                  <a:solidFill>
                    <a:srgbClr val="3F3F3F"/>
                  </a:solidFill>
                  <a:latin typeface="Open Sans"/>
                  <a:ea typeface="Open Sans"/>
                  <a:cs typeface="Open Sans"/>
                  <a:sym typeface="Open Sans"/>
                </a:rPr>
                <a:t>ox </a:t>
              </a:r>
              <a:r>
                <a:rPr lang="en-US" sz="2200">
                  <a:solidFill>
                    <a:srgbClr val="3F3F3F"/>
                  </a:solidFill>
                  <a:latin typeface="Open Sans"/>
                  <a:ea typeface="Open Sans"/>
                  <a:cs typeface="Open Sans"/>
                  <a:sym typeface="Open Sans"/>
                </a:rPr>
                <a:t>t</a:t>
              </a:r>
              <a:r>
                <a:rPr lang="en-US" sz="2200" i="0" u="none" strike="noStrike" cap="none">
                  <a:solidFill>
                    <a:srgbClr val="3F3F3F"/>
                  </a:solidFill>
                  <a:latin typeface="Open Sans"/>
                  <a:ea typeface="Open Sans"/>
                  <a:cs typeface="Open Sans"/>
                  <a:sym typeface="Open Sans"/>
                </a:rPr>
                <a:t>esting (</a:t>
              </a:r>
              <a:r>
                <a:rPr lang="en-US" sz="2200">
                  <a:solidFill>
                    <a:srgbClr val="3F3F3F"/>
                  </a:solidFill>
                  <a:latin typeface="Open Sans"/>
                  <a:ea typeface="Open Sans"/>
                  <a:cs typeface="Open Sans"/>
                  <a:sym typeface="Open Sans"/>
                </a:rPr>
                <a:t>z</a:t>
              </a:r>
              <a:r>
                <a:rPr lang="en-US" sz="2200" i="0" u="none" strike="noStrike" cap="none">
                  <a:solidFill>
                    <a:srgbClr val="3F3F3F"/>
                  </a:solidFill>
                  <a:latin typeface="Open Sans"/>
                  <a:ea typeface="Open Sans"/>
                  <a:cs typeface="Open Sans"/>
                  <a:sym typeface="Open Sans"/>
                </a:rPr>
                <a:t>ero </a:t>
              </a:r>
              <a:r>
                <a:rPr lang="en-US" sz="2200">
                  <a:solidFill>
                    <a:srgbClr val="3F3F3F"/>
                  </a:solidFill>
                  <a:latin typeface="Open Sans"/>
                  <a:ea typeface="Open Sans"/>
                  <a:cs typeface="Open Sans"/>
                  <a:sym typeface="Open Sans"/>
                </a:rPr>
                <a:t>k</a:t>
              </a:r>
              <a:r>
                <a:rPr lang="en-US" sz="2200" i="0" u="none" strike="noStrike" cap="none">
                  <a:solidFill>
                    <a:srgbClr val="3F3F3F"/>
                  </a:solidFill>
                  <a:latin typeface="Open Sans"/>
                  <a:ea typeface="Open Sans"/>
                  <a:cs typeface="Open Sans"/>
                  <a:sym typeface="Open Sans"/>
                </a:rPr>
                <a:t>nowledge)</a:t>
              </a:r>
              <a:endParaRPr sz="2200" i="0" u="none" strike="noStrike" cap="none">
                <a:solidFill>
                  <a:srgbClr val="3F3F3F"/>
                </a:solidFill>
                <a:latin typeface="Open Sans"/>
                <a:ea typeface="Open Sans"/>
                <a:cs typeface="Open Sans"/>
                <a:sym typeface="Open Sans"/>
              </a:endParaRPr>
            </a:p>
          </p:txBody>
        </p:sp>
        <p:sp>
          <p:nvSpPr>
            <p:cNvPr id="610" name="Google Shape;610;p101"/>
            <p:cNvSpPr txBox="1"/>
            <p:nvPr/>
          </p:nvSpPr>
          <p:spPr>
            <a:xfrm>
              <a:off x="5726475" y="4018326"/>
              <a:ext cx="8751600" cy="938700"/>
            </a:xfrm>
            <a:prstGeom prst="rect">
              <a:avLst/>
            </a:prstGeom>
            <a:noFill/>
            <a:ln>
              <a:noFill/>
            </a:ln>
          </p:spPr>
          <p:txBody>
            <a:bodyPr spcFirstLastPara="1" wrap="square" lIns="45675" tIns="45675" rIns="45675" bIns="45675" anchor="t" anchorCtr="0">
              <a:spAutoFit/>
            </a:bodyPr>
            <a:lstStyle/>
            <a:p>
              <a:pPr marL="228600" marR="0" lvl="1" indent="-263525" algn="l" rtl="0">
                <a:lnSpc>
                  <a:spcPct val="150000"/>
                </a:lnSpc>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It involves external and internal parties carrying out a focused test on specific areas of interest.</a:t>
              </a:r>
              <a:endParaRPr sz="2200" i="0" u="none" strike="noStrike" cap="none">
                <a:solidFill>
                  <a:srgbClr val="3F3F3F"/>
                </a:solidFill>
                <a:latin typeface="Open Sans"/>
                <a:ea typeface="Open Sans"/>
                <a:cs typeface="Open Sans"/>
                <a:sym typeface="Open Sans"/>
              </a:endParaRPr>
            </a:p>
          </p:txBody>
        </p:sp>
      </p:grpSp>
      <p:sp>
        <p:nvSpPr>
          <p:cNvPr id="611" name="Google Shape;611;p101"/>
          <p:cNvSpPr/>
          <p:nvPr/>
        </p:nvSpPr>
        <p:spPr>
          <a:xfrm>
            <a:off x="1235414" y="6829824"/>
            <a:ext cx="3977850" cy="790594"/>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bg1"/>
                </a:solidFill>
                <a:latin typeface="Open Sans"/>
                <a:ea typeface="Open Sans"/>
                <a:cs typeface="Open Sans"/>
                <a:sym typeface="Open Sans"/>
              </a:rPr>
              <a:t>Targeted</a:t>
            </a:r>
            <a:endParaRPr sz="2200" b="0" i="0" u="none" strike="noStrike" cap="none">
              <a:solidFill>
                <a:schemeClr val="bg1"/>
              </a:solidFill>
              <a:latin typeface="Open Sans"/>
              <a:ea typeface="Open Sans"/>
              <a:cs typeface="Open Sans"/>
              <a:sym typeface="Open Sans"/>
            </a:endParaRPr>
          </a:p>
        </p:txBody>
      </p:sp>
      <p:sp>
        <p:nvSpPr>
          <p:cNvPr id="612" name="Google Shape;612;p101"/>
          <p:cNvSpPr/>
          <p:nvPr/>
        </p:nvSpPr>
        <p:spPr>
          <a:xfrm>
            <a:off x="1214021" y="3782220"/>
            <a:ext cx="3999300" cy="7920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Gray-box testing (partial knowledge)</a:t>
            </a:r>
            <a:endParaRPr sz="2200">
              <a:solidFill>
                <a:srgbClr val="3F3F3F"/>
              </a:solidFill>
              <a:latin typeface="Open Sans"/>
              <a:ea typeface="Open Sans"/>
              <a:cs typeface="Open Sans"/>
              <a:sym typeface="Open Sans"/>
            </a:endParaRPr>
          </a:p>
        </p:txBody>
      </p:sp>
      <p:sp>
        <p:nvSpPr>
          <p:cNvPr id="613" name="Google Shape;613;p101"/>
          <p:cNvSpPr/>
          <p:nvPr/>
        </p:nvSpPr>
        <p:spPr>
          <a:xfrm>
            <a:off x="1224293" y="2776958"/>
            <a:ext cx="3967500" cy="7920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White-box testing (full knowledge)</a:t>
            </a:r>
            <a:endParaRPr sz="2200">
              <a:solidFill>
                <a:srgbClr val="3F3F3F"/>
              </a:solidFill>
              <a:latin typeface="Open Sans"/>
              <a:ea typeface="Open Sans"/>
              <a:cs typeface="Open Sans"/>
              <a:sym typeface="Open Sans"/>
            </a:endParaRPr>
          </a:p>
        </p:txBody>
      </p:sp>
      <p:sp>
        <p:nvSpPr>
          <p:cNvPr id="614" name="Google Shape;614;p101"/>
          <p:cNvSpPr/>
          <p:nvPr/>
        </p:nvSpPr>
        <p:spPr>
          <a:xfrm>
            <a:off x="1215009" y="4795890"/>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Blind tests</a:t>
            </a:r>
            <a:endParaRPr sz="2200">
              <a:solidFill>
                <a:srgbClr val="3F3F3F"/>
              </a:solidFill>
              <a:latin typeface="Open Sans"/>
              <a:ea typeface="Open Sans"/>
              <a:cs typeface="Open Sans"/>
              <a:sym typeface="Open Sans"/>
            </a:endParaRPr>
          </a:p>
        </p:txBody>
      </p:sp>
      <p:sp>
        <p:nvSpPr>
          <p:cNvPr id="615" name="Google Shape;615;p101"/>
          <p:cNvSpPr/>
          <p:nvPr/>
        </p:nvSpPr>
        <p:spPr>
          <a:xfrm>
            <a:off x="1235414" y="5836836"/>
            <a:ext cx="3978000" cy="790500"/>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Double blind types</a:t>
            </a:r>
            <a:endParaRPr sz="2200">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6E754FB3-43C8-333B-1B6C-43AB32496B76}"/>
              </a:ext>
            </a:extLst>
          </p:cNvPr>
          <p:cNvSpPr/>
          <p:nvPr/>
        </p:nvSpPr>
        <p:spPr>
          <a:xfrm>
            <a:off x="5245100" y="903408"/>
            <a:ext cx="5768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20898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Vulnerability Disclosure and Incentive Programs</a:t>
            </a:r>
            <a:endParaRPr>
              <a:latin typeface="Open Sans"/>
              <a:ea typeface="Open Sans"/>
              <a:cs typeface="Open Sans"/>
              <a:sym typeface="Open Sans"/>
            </a:endParaRPr>
          </a:p>
        </p:txBody>
      </p:sp>
      <p:sp>
        <p:nvSpPr>
          <p:cNvPr id="3" name="TextBox 2">
            <a:extLst>
              <a:ext uri="{FF2B5EF4-FFF2-40B4-BE49-F238E27FC236}">
                <a16:creationId xmlns:a16="http://schemas.microsoft.com/office/drawing/2014/main" id="{E1322462-EEED-2AEC-F938-6A4B59786F1E}"/>
              </a:ext>
            </a:extLst>
          </p:cNvPr>
          <p:cNvSpPr txBox="1"/>
          <p:nvPr/>
        </p:nvSpPr>
        <p:spPr>
          <a:xfrm>
            <a:off x="2334054" y="1436912"/>
            <a:ext cx="11803792" cy="846514"/>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Programs designed to identify, report, and remediate security vulnerabilities, often providing incentives or recognition to those who responsibly disclose them.</a:t>
            </a:r>
          </a:p>
        </p:txBody>
      </p:sp>
      <p:sp>
        <p:nvSpPr>
          <p:cNvPr id="2" name="Rectangle: Rounded Corners 1">
            <a:extLst>
              <a:ext uri="{FF2B5EF4-FFF2-40B4-BE49-F238E27FC236}">
                <a16:creationId xmlns:a16="http://schemas.microsoft.com/office/drawing/2014/main" id="{5C595512-4AD4-570F-E42B-8B61434C837A}"/>
              </a:ext>
            </a:extLst>
          </p:cNvPr>
          <p:cNvSpPr/>
          <p:nvPr/>
        </p:nvSpPr>
        <p:spPr>
          <a:xfrm>
            <a:off x="3593805" y="3742660"/>
            <a:ext cx="4534195" cy="25819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ea typeface="Open Sans"/>
                <a:cs typeface="Open Sans"/>
                <a:sym typeface="Open Sans"/>
              </a:rPr>
              <a:t>Responsible Disclosure Program</a:t>
            </a:r>
            <a:endParaRPr lang="en-IN" sz="2200">
              <a:solidFill>
                <a:srgbClr val="404040"/>
              </a:solidFill>
              <a:latin typeface="Open Sans" panose="020B0606030504020204" pitchFamily="34" charset="0"/>
            </a:endParaRPr>
          </a:p>
        </p:txBody>
      </p:sp>
      <p:sp>
        <p:nvSpPr>
          <p:cNvPr id="4" name="Rectangle: Rounded Corners 3">
            <a:extLst>
              <a:ext uri="{FF2B5EF4-FFF2-40B4-BE49-F238E27FC236}">
                <a16:creationId xmlns:a16="http://schemas.microsoft.com/office/drawing/2014/main" id="{BD7BA25C-A9D8-E96B-B6E7-27F560749E8C}"/>
              </a:ext>
            </a:extLst>
          </p:cNvPr>
          <p:cNvSpPr/>
          <p:nvPr/>
        </p:nvSpPr>
        <p:spPr>
          <a:xfrm>
            <a:off x="8700977" y="3742660"/>
            <a:ext cx="4534195" cy="258194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anose="020B0606030504020204" pitchFamily="34" charset="0"/>
                <a:ea typeface="Open Sans"/>
                <a:cs typeface="Open Sans"/>
                <a:sym typeface="Open Sans"/>
              </a:rPr>
              <a:t>Bug Bounty Program</a:t>
            </a:r>
            <a:endParaRPr lang="en-IN" sz="2200">
              <a:solidFill>
                <a:srgbClr val="404040"/>
              </a:solidFill>
              <a:latin typeface="Open Sans" panose="020B0606030504020204" pitchFamily="34" charset="0"/>
            </a:endParaRPr>
          </a:p>
        </p:txBody>
      </p:sp>
      <p:sp>
        <p:nvSpPr>
          <p:cNvPr id="8" name="TextBox 7">
            <a:extLst>
              <a:ext uri="{FF2B5EF4-FFF2-40B4-BE49-F238E27FC236}">
                <a16:creationId xmlns:a16="http://schemas.microsoft.com/office/drawing/2014/main" id="{7E2C16AE-9010-A8AD-AB26-5B1BE1C2084E}"/>
              </a:ext>
            </a:extLst>
          </p:cNvPr>
          <p:cNvSpPr txBox="1"/>
          <p:nvPr/>
        </p:nvSpPr>
        <p:spPr>
          <a:xfrm>
            <a:off x="4162647" y="2593939"/>
            <a:ext cx="8537944" cy="457176"/>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rPr>
              <a:t>Below are two important programs under this category:</a:t>
            </a:r>
          </a:p>
        </p:txBody>
      </p:sp>
      <p:sp>
        <p:nvSpPr>
          <p:cNvPr id="12" name="Brandline">
            <a:extLst>
              <a:ext uri="{FF2B5EF4-FFF2-40B4-BE49-F238E27FC236}">
                <a16:creationId xmlns:a16="http://schemas.microsoft.com/office/drawing/2014/main" id="{FD731125-6FD2-056F-E5AF-17003FF86F33}"/>
              </a:ext>
            </a:extLst>
          </p:cNvPr>
          <p:cNvSpPr/>
          <p:nvPr/>
        </p:nvSpPr>
        <p:spPr>
          <a:xfrm>
            <a:off x="2794000" y="816352"/>
            <a:ext cx="1067204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968078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Responsible Disclosure Program</a:t>
            </a:r>
            <a:endParaRPr>
              <a:latin typeface="Open Sans"/>
              <a:ea typeface="Open Sans"/>
              <a:cs typeface="Open Sans"/>
              <a:sym typeface="Open Sans"/>
            </a:endParaRPr>
          </a:p>
        </p:txBody>
      </p:sp>
      <p:sp>
        <p:nvSpPr>
          <p:cNvPr id="3" name="TextBox 2">
            <a:extLst>
              <a:ext uri="{FF2B5EF4-FFF2-40B4-BE49-F238E27FC236}">
                <a16:creationId xmlns:a16="http://schemas.microsoft.com/office/drawing/2014/main" id="{E1322462-EEED-2AEC-F938-6A4B59786F1E}"/>
              </a:ext>
            </a:extLst>
          </p:cNvPr>
          <p:cNvSpPr txBox="1"/>
          <p:nvPr/>
        </p:nvSpPr>
        <p:spPr>
          <a:xfrm>
            <a:off x="2272404" y="1322881"/>
            <a:ext cx="11803792" cy="457176"/>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It is a framework that encourages the ethical reporting of security vulnerabilities. </a:t>
            </a:r>
          </a:p>
        </p:txBody>
      </p:sp>
      <p:sp>
        <p:nvSpPr>
          <p:cNvPr id="5" name="TextBox 4">
            <a:extLst>
              <a:ext uri="{FF2B5EF4-FFF2-40B4-BE49-F238E27FC236}">
                <a16:creationId xmlns:a16="http://schemas.microsoft.com/office/drawing/2014/main" id="{C280959F-609F-29E6-3E65-7A1D37CC0C8A}"/>
              </a:ext>
            </a:extLst>
          </p:cNvPr>
          <p:cNvSpPr txBox="1"/>
          <p:nvPr/>
        </p:nvSpPr>
        <p:spPr>
          <a:xfrm>
            <a:off x="2709524" y="7535486"/>
            <a:ext cx="10929551" cy="846514"/>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It outlines the procedures for external security researchers to report vulnerabilities they have discovered in a company’s software or systems.</a:t>
            </a:r>
          </a:p>
        </p:txBody>
      </p:sp>
      <p:grpSp>
        <p:nvGrpSpPr>
          <p:cNvPr id="7" name="Group 6">
            <a:extLst>
              <a:ext uri="{FF2B5EF4-FFF2-40B4-BE49-F238E27FC236}">
                <a16:creationId xmlns:a16="http://schemas.microsoft.com/office/drawing/2014/main" id="{22EA0875-7470-084F-FD22-2692A75EB9F5}"/>
              </a:ext>
            </a:extLst>
          </p:cNvPr>
          <p:cNvGrpSpPr/>
          <p:nvPr/>
        </p:nvGrpSpPr>
        <p:grpSpPr>
          <a:xfrm>
            <a:off x="5940030" y="2313259"/>
            <a:ext cx="4375940" cy="4517482"/>
            <a:chOff x="11094720" y="3540744"/>
            <a:chExt cx="4968820" cy="5129538"/>
          </a:xfrm>
        </p:grpSpPr>
        <p:pic>
          <p:nvPicPr>
            <p:cNvPr id="9" name="Picture 8">
              <a:extLst>
                <a:ext uri="{FF2B5EF4-FFF2-40B4-BE49-F238E27FC236}">
                  <a16:creationId xmlns:a16="http://schemas.microsoft.com/office/drawing/2014/main" id="{D63C0E83-86AE-B2D2-ED63-237B1B881924}"/>
                </a:ext>
              </a:extLst>
            </p:cNvPr>
            <p:cNvPicPr>
              <a:picLocks noChangeAspect="1"/>
            </p:cNvPicPr>
            <p:nvPr/>
          </p:nvPicPr>
          <p:blipFill>
            <a:blip r:embed="rId3"/>
            <a:stretch>
              <a:fillRect/>
            </a:stretch>
          </p:blipFill>
          <p:spPr>
            <a:xfrm>
              <a:off x="11094720" y="5331444"/>
              <a:ext cx="3947740" cy="3338838"/>
            </a:xfrm>
            <a:prstGeom prst="rect">
              <a:avLst/>
            </a:prstGeom>
          </p:spPr>
        </p:pic>
        <p:pic>
          <p:nvPicPr>
            <p:cNvPr id="10" name="Picture 9">
              <a:extLst>
                <a:ext uri="{FF2B5EF4-FFF2-40B4-BE49-F238E27FC236}">
                  <a16:creationId xmlns:a16="http://schemas.microsoft.com/office/drawing/2014/main" id="{324CF643-5147-92AF-C511-F3B54DE9771C}"/>
                </a:ext>
              </a:extLst>
            </p:cNvPr>
            <p:cNvPicPr>
              <a:picLocks noChangeAspect="1"/>
            </p:cNvPicPr>
            <p:nvPr/>
          </p:nvPicPr>
          <p:blipFill>
            <a:blip r:embed="rId4"/>
            <a:stretch>
              <a:fillRect/>
            </a:stretch>
          </p:blipFill>
          <p:spPr>
            <a:xfrm>
              <a:off x="13068590" y="3540744"/>
              <a:ext cx="2994950" cy="3581400"/>
            </a:xfrm>
            <a:prstGeom prst="rect">
              <a:avLst/>
            </a:prstGeom>
          </p:spPr>
        </p:pic>
      </p:grpSp>
      <p:sp>
        <p:nvSpPr>
          <p:cNvPr id="4" name="Brandline">
            <a:extLst>
              <a:ext uri="{FF2B5EF4-FFF2-40B4-BE49-F238E27FC236}">
                <a16:creationId xmlns:a16="http://schemas.microsoft.com/office/drawing/2014/main" id="{B45C70F5-9F70-B00F-69D3-C8F26178A0E2}"/>
              </a:ext>
            </a:extLst>
          </p:cNvPr>
          <p:cNvSpPr/>
          <p:nvPr/>
        </p:nvSpPr>
        <p:spPr>
          <a:xfrm>
            <a:off x="4572000" y="816352"/>
            <a:ext cx="710612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88381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Bug Bounty Program</a:t>
            </a:r>
            <a:endParaRPr>
              <a:latin typeface="Open Sans"/>
              <a:ea typeface="Open Sans"/>
              <a:cs typeface="Open Sans"/>
              <a:sym typeface="Open Sans"/>
            </a:endParaRPr>
          </a:p>
        </p:txBody>
      </p:sp>
      <p:sp>
        <p:nvSpPr>
          <p:cNvPr id="3" name="TextBox 2">
            <a:extLst>
              <a:ext uri="{FF2B5EF4-FFF2-40B4-BE49-F238E27FC236}">
                <a16:creationId xmlns:a16="http://schemas.microsoft.com/office/drawing/2014/main" id="{BE33E04F-E2CF-9E6C-A4BE-B259AB133BF6}"/>
              </a:ext>
            </a:extLst>
          </p:cNvPr>
          <p:cNvSpPr txBox="1"/>
          <p:nvPr/>
        </p:nvSpPr>
        <p:spPr>
          <a:xfrm>
            <a:off x="2439391" y="1454269"/>
            <a:ext cx="12233540" cy="846514"/>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rPr>
              <a:t>It is a specialized type of responsible disclosure program that offers financial incentives to security researchers for discovering and reporting software vulnerabilities. </a:t>
            </a:r>
          </a:p>
        </p:txBody>
      </p:sp>
      <p:sp>
        <p:nvSpPr>
          <p:cNvPr id="6" name="TextBox 5">
            <a:extLst>
              <a:ext uri="{FF2B5EF4-FFF2-40B4-BE49-F238E27FC236}">
                <a16:creationId xmlns:a16="http://schemas.microsoft.com/office/drawing/2014/main" id="{84BF2167-0A01-2B0A-B73C-5963B3737AD4}"/>
              </a:ext>
            </a:extLst>
          </p:cNvPr>
          <p:cNvSpPr txBox="1"/>
          <p:nvPr/>
        </p:nvSpPr>
        <p:spPr>
          <a:xfrm>
            <a:off x="3037407" y="7536836"/>
            <a:ext cx="10181063" cy="846514"/>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Organizations host these programs to crowd source the identification of security flaws in their software, systems, or online services. </a:t>
            </a:r>
          </a:p>
        </p:txBody>
      </p:sp>
      <p:pic>
        <p:nvPicPr>
          <p:cNvPr id="7" name="Picture 6">
            <a:extLst>
              <a:ext uri="{FF2B5EF4-FFF2-40B4-BE49-F238E27FC236}">
                <a16:creationId xmlns:a16="http://schemas.microsoft.com/office/drawing/2014/main" id="{165143D8-9C20-0319-0324-957258611512}"/>
              </a:ext>
            </a:extLst>
          </p:cNvPr>
          <p:cNvPicPr>
            <a:picLocks noChangeAspect="1"/>
          </p:cNvPicPr>
          <p:nvPr/>
        </p:nvPicPr>
        <p:blipFill>
          <a:blip r:embed="rId3"/>
          <a:stretch>
            <a:fillRect/>
          </a:stretch>
        </p:blipFill>
        <p:spPr>
          <a:xfrm>
            <a:off x="6023119" y="2964113"/>
            <a:ext cx="4302361" cy="4302361"/>
          </a:xfrm>
          <a:prstGeom prst="rect">
            <a:avLst/>
          </a:prstGeom>
        </p:spPr>
      </p:pic>
      <p:sp>
        <p:nvSpPr>
          <p:cNvPr id="4" name="Brandline">
            <a:extLst>
              <a:ext uri="{FF2B5EF4-FFF2-40B4-BE49-F238E27FC236}">
                <a16:creationId xmlns:a16="http://schemas.microsoft.com/office/drawing/2014/main" id="{7031BA0E-0CE5-EB14-94F7-E95D57546D64}"/>
              </a:ext>
            </a:extLst>
          </p:cNvPr>
          <p:cNvSpPr/>
          <p:nvPr/>
        </p:nvSpPr>
        <p:spPr>
          <a:xfrm>
            <a:off x="5829300" y="816352"/>
            <a:ext cx="45939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82611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3" name="TextBox 2">
            <a:extLst>
              <a:ext uri="{FF2B5EF4-FFF2-40B4-BE49-F238E27FC236}">
                <a16:creationId xmlns:a16="http://schemas.microsoft.com/office/drawing/2014/main" id="{F84C141C-93A7-6A21-9123-B0384902641C}"/>
              </a:ext>
            </a:extLst>
          </p:cNvPr>
          <p:cNvSpPr txBox="1"/>
          <p:nvPr/>
        </p:nvSpPr>
        <p:spPr>
          <a:xfrm>
            <a:off x="5479415" y="4331934"/>
            <a:ext cx="5297170" cy="480131"/>
          </a:xfrm>
          <a:prstGeom prst="rect">
            <a:avLst/>
          </a:prstGeom>
          <a:noFill/>
        </p:spPr>
        <p:txBody>
          <a:bodyPr wrap="square">
            <a:spAutoFit/>
          </a:bodyPr>
          <a:lstStyle/>
          <a:p>
            <a:pPr marL="457200" indent="-228600" algn="ctr">
              <a:lnSpc>
                <a:spcPct val="90000"/>
              </a:lnSpc>
              <a:spcBef>
                <a:spcPts val="1000"/>
              </a:spcBef>
              <a:buClr>
                <a:schemeClr val="dk1"/>
              </a:buClr>
              <a:buSzPts val="2800"/>
            </a:pPr>
            <a:r>
              <a:rPr lang="en-US" sz="2800" b="1">
                <a:solidFill>
                  <a:schemeClr val="lt1"/>
                </a:solidFill>
                <a:latin typeface="Open Sans"/>
                <a:ea typeface="Open Sans"/>
                <a:cs typeface="Open Sans"/>
                <a:sym typeface="Open Sans"/>
              </a:rPr>
              <a:t>System and Process Audit</a:t>
            </a:r>
          </a:p>
        </p:txBody>
      </p:sp>
    </p:spTree>
    <p:extLst>
      <p:ext uri="{BB962C8B-B14F-4D97-AF65-F5344CB8AC3E}">
        <p14:creationId xmlns:p14="http://schemas.microsoft.com/office/powerpoint/2010/main" val="2496925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Mobile Hardening</a:t>
            </a:r>
            <a:endParaRPr>
              <a:latin typeface="Open Sans"/>
              <a:ea typeface="Open Sans"/>
              <a:cs typeface="Open Sans"/>
              <a:sym typeface="Open Sans"/>
            </a:endParaRPr>
          </a:p>
        </p:txBody>
      </p:sp>
      <p:sp>
        <p:nvSpPr>
          <p:cNvPr id="3" name="Brandline_LVC">
            <a:extLst>
              <a:ext uri="{FF2B5EF4-FFF2-40B4-BE49-F238E27FC236}">
                <a16:creationId xmlns:a16="http://schemas.microsoft.com/office/drawing/2014/main" id="{8319FCA0-4273-1EF4-2631-58AF2B6EDCDD}"/>
              </a:ext>
            </a:extLst>
          </p:cNvPr>
          <p:cNvSpPr/>
          <p:nvPr/>
        </p:nvSpPr>
        <p:spPr>
          <a:xfrm>
            <a:off x="6159500" y="816352"/>
            <a:ext cx="3947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D93B0E6D-035B-1E93-F8AC-6A56ACCED8C3}"/>
              </a:ext>
            </a:extLst>
          </p:cNvPr>
          <p:cNvSpPr txBox="1">
            <a:spLocks noGrp="1"/>
          </p:cNvSpPr>
          <p:nvPr>
            <p:ph type="body" idx="1"/>
          </p:nvPr>
        </p:nvSpPr>
        <p:spPr>
          <a:xfrm>
            <a:off x="1316013" y="1366208"/>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This involves securing mobile devices and applications to protect against threats like malware, data breaches, and unauthorized access.</a:t>
            </a:r>
            <a:endParaRPr/>
          </a:p>
        </p:txBody>
      </p:sp>
      <p:sp>
        <p:nvSpPr>
          <p:cNvPr id="6" name="Google Shape;755;p6">
            <a:extLst>
              <a:ext uri="{FF2B5EF4-FFF2-40B4-BE49-F238E27FC236}">
                <a16:creationId xmlns:a16="http://schemas.microsoft.com/office/drawing/2014/main" id="{7F2CC6CB-0395-F632-BCFC-AE3CBFDE9EFD}"/>
              </a:ext>
            </a:extLst>
          </p:cNvPr>
          <p:cNvSpPr/>
          <p:nvPr/>
        </p:nvSpPr>
        <p:spPr>
          <a:xfrm>
            <a:off x="1671557" y="3054502"/>
            <a:ext cx="13055762" cy="4792373"/>
          </a:xfrm>
          <a:prstGeom prst="roundRect">
            <a:avLst>
              <a:gd name="adj" fmla="val 443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810185D7-54A5-C49C-B9BD-FBF118D5EA1E}"/>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Securing mobile devices and applications against threats like malware, data breaches, and unauthorized access</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Enhancing the security of mobile phones to protect sensitive information</a:t>
            </a:r>
          </a:p>
        </p:txBody>
      </p:sp>
      <p:sp>
        <p:nvSpPr>
          <p:cNvPr id="8" name="Rectangle: Rounded Corners 7">
            <a:extLst>
              <a:ext uri="{FF2B5EF4-FFF2-40B4-BE49-F238E27FC236}">
                <a16:creationId xmlns:a16="http://schemas.microsoft.com/office/drawing/2014/main" id="{490B0AB2-D292-D264-68E8-A480CF79A478}"/>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A7E6DC06-C8EE-CF9A-6E42-745B824E5142}"/>
              </a:ext>
            </a:extLst>
          </p:cNvPr>
          <p:cNvPicPr>
            <a:picLocks noChangeAspect="1"/>
          </p:cNvPicPr>
          <p:nvPr/>
        </p:nvPicPr>
        <p:blipFill>
          <a:blip r:embed="rId3"/>
          <a:stretch>
            <a:fillRect/>
          </a:stretch>
        </p:blipFill>
        <p:spPr>
          <a:xfrm>
            <a:off x="10958328" y="3765009"/>
            <a:ext cx="3237799" cy="3237799"/>
          </a:xfrm>
          <a:prstGeom prst="rect">
            <a:avLst/>
          </a:prstGeom>
        </p:spPr>
      </p:pic>
    </p:spTree>
    <p:extLst>
      <p:ext uri="{BB962C8B-B14F-4D97-AF65-F5344CB8AC3E}">
        <p14:creationId xmlns:p14="http://schemas.microsoft.com/office/powerpoint/2010/main" val="7193664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2"/>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What Is </a:t>
            </a:r>
            <a:r>
              <a:rPr lang="en-US" sz="2800" b="1">
                <a:solidFill>
                  <a:srgbClr val="3F3F3F"/>
                </a:solidFill>
                <a:latin typeface="Open Sans"/>
                <a:ea typeface="Open Sans"/>
                <a:cs typeface="Open Sans"/>
                <a:sym typeface="Open Sans"/>
              </a:rPr>
              <a:t>Audit?</a:t>
            </a:r>
            <a:endParaRPr/>
          </a:p>
        </p:txBody>
      </p:sp>
      <p:sp>
        <p:nvSpPr>
          <p:cNvPr id="151" name="Google Shape;151;p72"/>
          <p:cNvSpPr/>
          <p:nvPr/>
        </p:nvSpPr>
        <p:spPr>
          <a:xfrm>
            <a:off x="2238159" y="4615195"/>
            <a:ext cx="431973" cy="335065"/>
          </a:xfrm>
          <a:prstGeom prst="down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 name="Google Shape;538;gdcab15b6c4_0_0">
            <a:extLst>
              <a:ext uri="{FF2B5EF4-FFF2-40B4-BE49-F238E27FC236}">
                <a16:creationId xmlns:a16="http://schemas.microsoft.com/office/drawing/2014/main" id="{FD3809CD-C0E5-4C4F-9475-5EFC48E1DE86}"/>
              </a:ext>
            </a:extLst>
          </p:cNvPr>
          <p:cNvSpPr/>
          <p:nvPr/>
        </p:nvSpPr>
        <p:spPr>
          <a:xfrm>
            <a:off x="1411384" y="2359458"/>
            <a:ext cx="7769192" cy="4272990"/>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45;gdcab15b6c4_0_0">
            <a:extLst>
              <a:ext uri="{FF2B5EF4-FFF2-40B4-BE49-F238E27FC236}">
                <a16:creationId xmlns:a16="http://schemas.microsoft.com/office/drawing/2014/main" id="{6189D90C-6F00-483A-B234-419BE66634F1}"/>
              </a:ext>
            </a:extLst>
          </p:cNvPr>
          <p:cNvSpPr/>
          <p:nvPr/>
        </p:nvSpPr>
        <p:spPr>
          <a:xfrm>
            <a:off x="1411383" y="3045136"/>
            <a:ext cx="7769193" cy="3587312"/>
          </a:xfrm>
          <a:prstGeom prst="rect">
            <a:avLst/>
          </a:prstGeom>
          <a:noFill/>
          <a:ln>
            <a:noFill/>
          </a:ln>
        </p:spPr>
        <p:txBody>
          <a:bodyPr spcFirstLastPara="1" wrap="square" lIns="91425" tIns="0" rIns="91425" bIns="0" anchor="t" anchorCtr="0">
            <a:noAutofit/>
          </a:bodyPr>
          <a:lstStyle/>
          <a:p>
            <a:pPr marL="342900" marR="0" lvl="4" indent="-342900" algn="l" rtl="0">
              <a:lnSpc>
                <a:spcPct val="114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It is a systematic</a:t>
            </a:r>
            <a:r>
              <a:rPr lang="en-US" sz="2200">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repeatable process, where a competent</a:t>
            </a:r>
            <a:r>
              <a:rPr lang="en-US" sz="2200">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independent professional evaluates one or more </a:t>
            </a:r>
            <a:r>
              <a:rPr lang="en-US" sz="2200" b="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1"/>
                  </a:ext>
                </a:extLst>
              </a:rPr>
              <a:t>controls</a:t>
            </a:r>
            <a:r>
              <a:rPr lang="en-US" sz="2200" b="0" i="0" u="none" strike="noStrike" cap="none">
                <a:solidFill>
                  <a:srgbClr val="3F3F3F"/>
                </a:solidFill>
                <a:latin typeface="Open Sans"/>
                <a:ea typeface="Open Sans"/>
                <a:cs typeface="Open Sans"/>
                <a:sym typeface="Open Sans"/>
              </a:rPr>
              <a:t>, interviews personnel, obtains and analyzes evidence, and develops a written opinion on the effectiveness of the control(s).</a:t>
            </a:r>
          </a:p>
          <a:p>
            <a:pPr marL="342900" marR="0" lvl="4" indent="-342900" algn="l" rtl="0">
              <a:lnSpc>
                <a:spcPct val="114000"/>
              </a:lnSpc>
              <a:spcBef>
                <a:spcPts val="0"/>
              </a:spcBef>
              <a:spcAft>
                <a:spcPts val="0"/>
              </a:spcAft>
              <a:buClr>
                <a:srgbClr val="000000"/>
              </a:buClr>
              <a:buSzPts val="2400"/>
              <a:buFont typeface="Arial"/>
              <a:buChar char="•"/>
            </a:pPr>
            <a:endParaRPr lang="en-US" sz="1400" b="0" i="0" u="none" strike="noStrike" cap="none">
              <a:solidFill>
                <a:srgbClr val="000000"/>
              </a:solidFill>
              <a:latin typeface="Arial"/>
              <a:ea typeface="Arial"/>
              <a:cs typeface="Arial"/>
              <a:sym typeface="Arial"/>
            </a:endParaRPr>
          </a:p>
          <a:p>
            <a:pPr marL="342900" marR="0" lvl="1" indent="-342900" algn="l" rtl="0">
              <a:lnSpc>
                <a:spcPct val="114000"/>
              </a:lnSpc>
              <a:spcBef>
                <a:spcPts val="0"/>
              </a:spcBef>
              <a:spcAft>
                <a:spcPts val="0"/>
              </a:spcAft>
              <a:buClr>
                <a:srgbClr val="000000"/>
              </a:buClr>
              <a:buSzPts val="2400"/>
              <a:buFont typeface="Arial"/>
              <a:buChar char="•"/>
            </a:pPr>
            <a:r>
              <a:rPr lang="en-US" sz="2200" b="0" i="0" u="none" strike="noStrike" cap="none">
                <a:solidFill>
                  <a:srgbClr val="3F3F3F"/>
                </a:solidFill>
                <a:latin typeface="Open Sans"/>
                <a:ea typeface="Open Sans"/>
                <a:cs typeface="Open Sans"/>
                <a:sym typeface="Open Sans"/>
              </a:rPr>
              <a:t>The purpose of a risk audit is to provide reasonable assurance that adequate risk controls exist and are operationally effective.</a:t>
            </a:r>
            <a:endParaRPr lang="en-US" sz="1400" b="0" i="0" u="none" strike="noStrike" cap="none">
              <a:solidFill>
                <a:srgbClr val="000000"/>
              </a:solidFill>
              <a:latin typeface="Arial"/>
              <a:ea typeface="Arial"/>
              <a:cs typeface="Arial"/>
              <a:sym typeface="Arial"/>
            </a:endParaRPr>
          </a:p>
        </p:txBody>
      </p:sp>
      <p:pic>
        <p:nvPicPr>
          <p:cNvPr id="33" name="Graphic 32">
            <a:extLst>
              <a:ext uri="{FF2B5EF4-FFF2-40B4-BE49-F238E27FC236}">
                <a16:creationId xmlns:a16="http://schemas.microsoft.com/office/drawing/2014/main" id="{D0A5EE78-E12E-4577-BEEB-78A0576B75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4304" y="2705821"/>
            <a:ext cx="2287500" cy="3398472"/>
          </a:xfrm>
          <a:prstGeom prst="rect">
            <a:avLst/>
          </a:prstGeom>
        </p:spPr>
      </p:pic>
      <p:pic>
        <p:nvPicPr>
          <p:cNvPr id="34" name="Graphic 33">
            <a:extLst>
              <a:ext uri="{FF2B5EF4-FFF2-40B4-BE49-F238E27FC236}">
                <a16:creationId xmlns:a16="http://schemas.microsoft.com/office/drawing/2014/main" id="{8ABDF94C-B198-4F98-B4D1-E175754DF9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75876" y="3773190"/>
            <a:ext cx="1320448" cy="2538234"/>
          </a:xfrm>
          <a:prstGeom prst="rect">
            <a:avLst/>
          </a:prstGeom>
        </p:spPr>
      </p:pic>
      <p:sp>
        <p:nvSpPr>
          <p:cNvPr id="3" name="Brandline">
            <a:extLst>
              <a:ext uri="{FF2B5EF4-FFF2-40B4-BE49-F238E27FC236}">
                <a16:creationId xmlns:a16="http://schemas.microsoft.com/office/drawing/2014/main" id="{32AB8FB7-EC63-F5C8-AA00-F3DA9043E002}"/>
              </a:ext>
            </a:extLst>
          </p:cNvPr>
          <p:cNvSpPr/>
          <p:nvPr/>
        </p:nvSpPr>
        <p:spPr>
          <a:xfrm>
            <a:off x="6527800" y="903408"/>
            <a:ext cx="3200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51778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System and Process Audit</a:t>
            </a:r>
            <a:endParaRPr>
              <a:latin typeface="Open Sans"/>
              <a:ea typeface="Open Sans"/>
              <a:cs typeface="Open Sans"/>
              <a:sym typeface="Open Sans"/>
            </a:endParaRPr>
          </a:p>
        </p:txBody>
      </p:sp>
      <p:sp>
        <p:nvSpPr>
          <p:cNvPr id="582" name="Google Shape;582;ge961dd843d_0_334"/>
          <p:cNvSpPr/>
          <p:nvPr/>
        </p:nvSpPr>
        <p:spPr>
          <a:xfrm>
            <a:off x="1239326" y="1657172"/>
            <a:ext cx="7615114" cy="6414762"/>
          </a:xfrm>
          <a:prstGeom prst="roundRect">
            <a:avLst>
              <a:gd name="adj" fmla="val 16667"/>
            </a:avLst>
          </a:prstGeom>
          <a:solidFill>
            <a:schemeClr val="accent1">
              <a:lumMod val="20000"/>
              <a:lumOff val="8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buClr>
                <a:srgbClr val="3F3F3F"/>
              </a:buClr>
              <a:buSzPts val="2200"/>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A System and process audits are systematic evaluations conducted to assess the effectiveness, efficiency, security, and compliance of an organization’s operational systems, workflows, and protocols with applicable regulations. </a:t>
            </a:r>
          </a:p>
          <a:p>
            <a:pPr marL="342900" lvl="1" indent="-342900">
              <a:lnSpc>
                <a:spcPct val="115000"/>
              </a:lnSpc>
              <a:buClr>
                <a:srgbClr val="3F3F3F"/>
              </a:buClr>
              <a:buSzPts val="2200"/>
              <a:buFont typeface="Arial" panose="020B0604020202020204" pitchFamily="34" charset="0"/>
              <a:buChar char="•"/>
            </a:pPr>
            <a:endParaRPr lang="en-US" sz="2200">
              <a:solidFill>
                <a:srgbClr val="404040"/>
              </a:solidFill>
              <a:latin typeface="Open Sans" panose="020B0606030504020204" pitchFamily="34" charset="0"/>
              <a:ea typeface="Open Sans"/>
              <a:cs typeface="Open Sans"/>
            </a:endParaRPr>
          </a:p>
          <a:p>
            <a:pPr marL="342900" lvl="1" indent="-342900">
              <a:lnSpc>
                <a:spcPct val="115000"/>
              </a:lnSpc>
              <a:buClr>
                <a:srgbClr val="3F3F3F"/>
              </a:buClr>
              <a:buSzPts val="2200"/>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These audits delve deep into the intricate workings of an organization to identify areas for improvement, verify compliance, and mitigate risks.</a:t>
            </a:r>
          </a:p>
        </p:txBody>
      </p:sp>
      <p:pic>
        <p:nvPicPr>
          <p:cNvPr id="4" name="Picture 3">
            <a:extLst>
              <a:ext uri="{FF2B5EF4-FFF2-40B4-BE49-F238E27FC236}">
                <a16:creationId xmlns:a16="http://schemas.microsoft.com/office/drawing/2014/main" id="{9DC6ADD6-B5ED-28CD-AD24-2007D66F0BC2}"/>
              </a:ext>
            </a:extLst>
          </p:cNvPr>
          <p:cNvPicPr>
            <a:picLocks noChangeAspect="1"/>
          </p:cNvPicPr>
          <p:nvPr/>
        </p:nvPicPr>
        <p:blipFill>
          <a:blip r:embed="rId3"/>
          <a:stretch>
            <a:fillRect/>
          </a:stretch>
        </p:blipFill>
        <p:spPr>
          <a:xfrm>
            <a:off x="9738359" y="2559645"/>
            <a:ext cx="3918141" cy="4024710"/>
          </a:xfrm>
          <a:prstGeom prst="rect">
            <a:avLst/>
          </a:prstGeom>
        </p:spPr>
      </p:pic>
      <p:sp>
        <p:nvSpPr>
          <p:cNvPr id="3" name="Brandline">
            <a:extLst>
              <a:ext uri="{FF2B5EF4-FFF2-40B4-BE49-F238E27FC236}">
                <a16:creationId xmlns:a16="http://schemas.microsoft.com/office/drawing/2014/main" id="{A99FF27B-CF50-EE12-7F33-8DE82E0B8791}"/>
              </a:ext>
            </a:extLst>
          </p:cNvPr>
          <p:cNvSpPr/>
          <p:nvPr/>
        </p:nvSpPr>
        <p:spPr>
          <a:xfrm>
            <a:off x="5283200" y="816352"/>
            <a:ext cx="56912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452612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DB0D-93EF-8E34-C7BA-AF30BD6E8FFE}"/>
              </a:ext>
            </a:extLst>
          </p:cNvPr>
          <p:cNvSpPr>
            <a:spLocks noGrp="1"/>
          </p:cNvSpPr>
          <p:nvPr>
            <p:ph type="title"/>
          </p:nvPr>
        </p:nvSpPr>
        <p:spPr>
          <a:xfrm>
            <a:off x="-20320" y="-41789"/>
            <a:ext cx="16276320" cy="687244"/>
          </a:xfrm>
        </p:spPr>
        <p:txBody>
          <a:bodyPr/>
          <a:lstStyle/>
          <a:p>
            <a:r>
              <a:rPr lang="en-US"/>
              <a:t>System and Process Audit </a:t>
            </a:r>
          </a:p>
        </p:txBody>
      </p:sp>
      <p:sp>
        <p:nvSpPr>
          <p:cNvPr id="4" name="Rectangle: Rounded Corners 3">
            <a:extLst>
              <a:ext uri="{FF2B5EF4-FFF2-40B4-BE49-F238E27FC236}">
                <a16:creationId xmlns:a16="http://schemas.microsoft.com/office/drawing/2014/main" id="{18B51C68-4E59-838C-FDFE-6BF1692E6229}"/>
              </a:ext>
            </a:extLst>
          </p:cNvPr>
          <p:cNvSpPr/>
          <p:nvPr/>
        </p:nvSpPr>
        <p:spPr>
          <a:xfrm>
            <a:off x="1356360" y="1920240"/>
            <a:ext cx="3474720" cy="2362200"/>
          </a:xfrm>
          <a:custGeom>
            <a:avLst/>
            <a:gdLst>
              <a:gd name="connsiteX0" fmla="*/ 0 w 3474720"/>
              <a:gd name="connsiteY0" fmla="*/ 393708 h 2362200"/>
              <a:gd name="connsiteX1" fmla="*/ 393708 w 3474720"/>
              <a:gd name="connsiteY1" fmla="*/ 0 h 2362200"/>
              <a:gd name="connsiteX2" fmla="*/ 3081012 w 3474720"/>
              <a:gd name="connsiteY2" fmla="*/ 0 h 2362200"/>
              <a:gd name="connsiteX3" fmla="*/ 3474720 w 3474720"/>
              <a:gd name="connsiteY3" fmla="*/ 393708 h 2362200"/>
              <a:gd name="connsiteX4" fmla="*/ 3474720 w 3474720"/>
              <a:gd name="connsiteY4" fmla="*/ 1968492 h 2362200"/>
              <a:gd name="connsiteX5" fmla="*/ 3081012 w 3474720"/>
              <a:gd name="connsiteY5" fmla="*/ 2362200 h 2362200"/>
              <a:gd name="connsiteX6" fmla="*/ 393708 w 3474720"/>
              <a:gd name="connsiteY6" fmla="*/ 2362200 h 2362200"/>
              <a:gd name="connsiteX7" fmla="*/ 0 w 3474720"/>
              <a:gd name="connsiteY7" fmla="*/ 1968492 h 2362200"/>
              <a:gd name="connsiteX8" fmla="*/ 0 w 3474720"/>
              <a:gd name="connsiteY8" fmla="*/ 393708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720" h="2362200" fill="none" extrusionOk="0">
                <a:moveTo>
                  <a:pt x="0" y="393708"/>
                </a:moveTo>
                <a:cubicBezTo>
                  <a:pt x="484" y="189378"/>
                  <a:pt x="187193" y="18334"/>
                  <a:pt x="393708" y="0"/>
                </a:cubicBezTo>
                <a:cubicBezTo>
                  <a:pt x="1190403" y="72427"/>
                  <a:pt x="1750781" y="61419"/>
                  <a:pt x="3081012" y="0"/>
                </a:cubicBezTo>
                <a:cubicBezTo>
                  <a:pt x="3294876" y="-24610"/>
                  <a:pt x="3451048" y="169109"/>
                  <a:pt x="3474720" y="393708"/>
                </a:cubicBezTo>
                <a:cubicBezTo>
                  <a:pt x="3552549" y="564951"/>
                  <a:pt x="3420265" y="1580449"/>
                  <a:pt x="3474720" y="1968492"/>
                </a:cubicBezTo>
                <a:cubicBezTo>
                  <a:pt x="3480368" y="2157265"/>
                  <a:pt x="3290953" y="2353795"/>
                  <a:pt x="3081012" y="2362200"/>
                </a:cubicBezTo>
                <a:cubicBezTo>
                  <a:pt x="2116951" y="2392027"/>
                  <a:pt x="1733809" y="2282894"/>
                  <a:pt x="393708" y="2362200"/>
                </a:cubicBezTo>
                <a:cubicBezTo>
                  <a:pt x="184706" y="2361246"/>
                  <a:pt x="-24656" y="2190807"/>
                  <a:pt x="0" y="1968492"/>
                </a:cubicBezTo>
                <a:cubicBezTo>
                  <a:pt x="-132145" y="1267057"/>
                  <a:pt x="-122374" y="757694"/>
                  <a:pt x="0" y="393708"/>
                </a:cubicBezTo>
                <a:close/>
              </a:path>
              <a:path w="3474720" h="2362200" stroke="0" extrusionOk="0">
                <a:moveTo>
                  <a:pt x="0" y="393708"/>
                </a:moveTo>
                <a:cubicBezTo>
                  <a:pt x="6641" y="178079"/>
                  <a:pt x="193863" y="36656"/>
                  <a:pt x="393708" y="0"/>
                </a:cubicBezTo>
                <a:cubicBezTo>
                  <a:pt x="921708" y="123000"/>
                  <a:pt x="2160327" y="-96860"/>
                  <a:pt x="3081012" y="0"/>
                </a:cubicBezTo>
                <a:cubicBezTo>
                  <a:pt x="3264856" y="-25604"/>
                  <a:pt x="3487667" y="150167"/>
                  <a:pt x="3474720" y="393708"/>
                </a:cubicBezTo>
                <a:cubicBezTo>
                  <a:pt x="3348921" y="788262"/>
                  <a:pt x="3411962" y="1767936"/>
                  <a:pt x="3474720" y="1968492"/>
                </a:cubicBezTo>
                <a:cubicBezTo>
                  <a:pt x="3453337" y="2193678"/>
                  <a:pt x="3273423" y="2358104"/>
                  <a:pt x="3081012" y="2362200"/>
                </a:cubicBezTo>
                <a:cubicBezTo>
                  <a:pt x="2500893" y="2201493"/>
                  <a:pt x="1215887" y="2401867"/>
                  <a:pt x="393708" y="2362200"/>
                </a:cubicBezTo>
                <a:cubicBezTo>
                  <a:pt x="170043" y="2360942"/>
                  <a:pt x="-20860" y="2176481"/>
                  <a:pt x="0" y="1968492"/>
                </a:cubicBezTo>
                <a:cubicBezTo>
                  <a:pt x="23693" y="1397833"/>
                  <a:pt x="97410" y="777263"/>
                  <a:pt x="0" y="393708"/>
                </a:cubicBezTo>
                <a:close/>
              </a:path>
            </a:pathLst>
          </a:custGeom>
          <a:solidFill>
            <a:schemeClr val="accent5">
              <a:lumMod val="20000"/>
              <a:lumOff val="8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3F3F3F"/>
                </a:solidFill>
                <a:latin typeface="Open Sans"/>
                <a:ea typeface="Open Sans"/>
                <a:cs typeface="Open Sans"/>
              </a:rPr>
              <a:t>Objective setting</a:t>
            </a:r>
          </a:p>
          <a:p>
            <a:pPr marL="342900" lvl="1" indent="-342900">
              <a:lnSpc>
                <a:spcPct val="90000"/>
              </a:lnSpc>
              <a:buClr>
                <a:srgbClr val="3F3F3F"/>
              </a:buClr>
              <a:buSzPts val="2200"/>
              <a:buFont typeface="Arial" panose="020B0604020202020204" pitchFamily="34" charset="0"/>
              <a:buChar char="•"/>
            </a:pPr>
            <a:endParaRPr lang="en-US" sz="2200" b="1">
              <a:solidFill>
                <a:srgbClr val="3F3F3F"/>
              </a:solidFill>
              <a:latin typeface="Open Sans"/>
              <a:ea typeface="Open Sans"/>
              <a:cs typeface="Open Sans"/>
            </a:endParaRPr>
          </a:p>
          <a:p>
            <a:pPr lvl="1" algn="ctr">
              <a:lnSpc>
                <a:spcPct val="90000"/>
              </a:lnSpc>
              <a:buClr>
                <a:srgbClr val="3F3F3F"/>
              </a:buClr>
              <a:buSzPts val="2200"/>
            </a:pPr>
            <a:r>
              <a:rPr lang="en-US" sz="2000">
                <a:solidFill>
                  <a:srgbClr val="3F3F3F"/>
                </a:solidFill>
                <a:latin typeface="Open Sans"/>
                <a:ea typeface="Open Sans"/>
                <a:cs typeface="Open Sans"/>
              </a:rPr>
              <a:t>Clearly defined goals and objectives guide the audit process.</a:t>
            </a:r>
          </a:p>
          <a:p>
            <a:pPr algn="ctr"/>
            <a:endParaRPr lang="en-US"/>
          </a:p>
        </p:txBody>
      </p:sp>
      <p:sp>
        <p:nvSpPr>
          <p:cNvPr id="5" name="Rectangle: Rounded Corners 4">
            <a:extLst>
              <a:ext uri="{FF2B5EF4-FFF2-40B4-BE49-F238E27FC236}">
                <a16:creationId xmlns:a16="http://schemas.microsoft.com/office/drawing/2014/main" id="{DA8EA7E1-31A3-5BFF-AD0B-7C283C5781F4}"/>
              </a:ext>
            </a:extLst>
          </p:cNvPr>
          <p:cNvSpPr/>
          <p:nvPr/>
        </p:nvSpPr>
        <p:spPr>
          <a:xfrm>
            <a:off x="11750039" y="6112904"/>
            <a:ext cx="3474720" cy="2468880"/>
          </a:xfrm>
          <a:custGeom>
            <a:avLst/>
            <a:gdLst>
              <a:gd name="connsiteX0" fmla="*/ 0 w 3474720"/>
              <a:gd name="connsiteY0" fmla="*/ 411488 h 2468880"/>
              <a:gd name="connsiteX1" fmla="*/ 411488 w 3474720"/>
              <a:gd name="connsiteY1" fmla="*/ 0 h 2468880"/>
              <a:gd name="connsiteX2" fmla="*/ 3063232 w 3474720"/>
              <a:gd name="connsiteY2" fmla="*/ 0 h 2468880"/>
              <a:gd name="connsiteX3" fmla="*/ 3474720 w 3474720"/>
              <a:gd name="connsiteY3" fmla="*/ 411488 h 2468880"/>
              <a:gd name="connsiteX4" fmla="*/ 3474720 w 3474720"/>
              <a:gd name="connsiteY4" fmla="*/ 2057392 h 2468880"/>
              <a:gd name="connsiteX5" fmla="*/ 3063232 w 3474720"/>
              <a:gd name="connsiteY5" fmla="*/ 2468880 h 2468880"/>
              <a:gd name="connsiteX6" fmla="*/ 411488 w 3474720"/>
              <a:gd name="connsiteY6" fmla="*/ 2468880 h 2468880"/>
              <a:gd name="connsiteX7" fmla="*/ 0 w 3474720"/>
              <a:gd name="connsiteY7" fmla="*/ 2057392 h 2468880"/>
              <a:gd name="connsiteX8" fmla="*/ 0 w 3474720"/>
              <a:gd name="connsiteY8" fmla="*/ 411488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720" h="2468880" fill="none" extrusionOk="0">
                <a:moveTo>
                  <a:pt x="0" y="411488"/>
                </a:moveTo>
                <a:cubicBezTo>
                  <a:pt x="1291" y="219175"/>
                  <a:pt x="192737" y="14278"/>
                  <a:pt x="411488" y="0"/>
                </a:cubicBezTo>
                <a:cubicBezTo>
                  <a:pt x="1491166" y="72427"/>
                  <a:pt x="2478340" y="61419"/>
                  <a:pt x="3063232" y="0"/>
                </a:cubicBezTo>
                <a:cubicBezTo>
                  <a:pt x="3285345" y="-35424"/>
                  <a:pt x="3432140" y="171350"/>
                  <a:pt x="3474720" y="411488"/>
                </a:cubicBezTo>
                <a:cubicBezTo>
                  <a:pt x="3528252" y="1068267"/>
                  <a:pt x="3593551" y="1548105"/>
                  <a:pt x="3474720" y="2057392"/>
                </a:cubicBezTo>
                <a:cubicBezTo>
                  <a:pt x="3475952" y="2278401"/>
                  <a:pt x="3273302" y="2449611"/>
                  <a:pt x="3063232" y="2468880"/>
                </a:cubicBezTo>
                <a:cubicBezTo>
                  <a:pt x="1895204" y="2498707"/>
                  <a:pt x="1231851" y="2389574"/>
                  <a:pt x="411488" y="2468880"/>
                </a:cubicBezTo>
                <a:cubicBezTo>
                  <a:pt x="195279" y="2467631"/>
                  <a:pt x="-38814" y="2292326"/>
                  <a:pt x="0" y="2057392"/>
                </a:cubicBezTo>
                <a:cubicBezTo>
                  <a:pt x="-91092" y="1455767"/>
                  <a:pt x="-92237" y="600629"/>
                  <a:pt x="0" y="411488"/>
                </a:cubicBezTo>
                <a:close/>
              </a:path>
              <a:path w="3474720" h="2468880" stroke="0" extrusionOk="0">
                <a:moveTo>
                  <a:pt x="0" y="411488"/>
                </a:moveTo>
                <a:cubicBezTo>
                  <a:pt x="14481" y="188176"/>
                  <a:pt x="192386" y="16994"/>
                  <a:pt x="411488" y="0"/>
                </a:cubicBezTo>
                <a:cubicBezTo>
                  <a:pt x="1405324" y="123000"/>
                  <a:pt x="2672618" y="-96860"/>
                  <a:pt x="3063232" y="0"/>
                </a:cubicBezTo>
                <a:cubicBezTo>
                  <a:pt x="3263716" y="-20407"/>
                  <a:pt x="3477948" y="177721"/>
                  <a:pt x="3474720" y="411488"/>
                </a:cubicBezTo>
                <a:cubicBezTo>
                  <a:pt x="3608589" y="694056"/>
                  <a:pt x="3345528" y="1869677"/>
                  <a:pt x="3474720" y="2057392"/>
                </a:cubicBezTo>
                <a:cubicBezTo>
                  <a:pt x="3462368" y="2289126"/>
                  <a:pt x="3279637" y="2467104"/>
                  <a:pt x="3063232" y="2468880"/>
                </a:cubicBezTo>
                <a:cubicBezTo>
                  <a:pt x="2208177" y="2308173"/>
                  <a:pt x="1366250" y="2508547"/>
                  <a:pt x="411488" y="2468880"/>
                </a:cubicBezTo>
                <a:cubicBezTo>
                  <a:pt x="168263" y="2465655"/>
                  <a:pt x="-35271" y="2268672"/>
                  <a:pt x="0" y="2057392"/>
                </a:cubicBezTo>
                <a:cubicBezTo>
                  <a:pt x="76116" y="1581238"/>
                  <a:pt x="-14378" y="660708"/>
                  <a:pt x="0" y="411488"/>
                </a:cubicBezTo>
                <a:close/>
              </a:path>
            </a:pathLst>
          </a:custGeom>
          <a:solidFill>
            <a:schemeClr val="tx2">
              <a:lumMod val="9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endParaRPr lang="en-US" sz="2200" b="1">
              <a:solidFill>
                <a:srgbClr val="3F3F3F"/>
              </a:solidFill>
              <a:latin typeface="Open Sans"/>
              <a:ea typeface="Open Sans"/>
              <a:cs typeface="Open Sans"/>
            </a:endParaRPr>
          </a:p>
          <a:p>
            <a:pPr lvl="1" algn="ctr">
              <a:lnSpc>
                <a:spcPct val="90000"/>
              </a:lnSpc>
              <a:buClr>
                <a:srgbClr val="3F3F3F"/>
              </a:buClr>
              <a:buSzPts val="2200"/>
            </a:pPr>
            <a:r>
              <a:rPr lang="en-US" sz="2200" b="1">
                <a:solidFill>
                  <a:srgbClr val="3F3F3F"/>
                </a:solidFill>
                <a:latin typeface="Open Sans"/>
                <a:ea typeface="Open Sans"/>
                <a:cs typeface="Open Sans"/>
              </a:rPr>
              <a:t>Reporting</a:t>
            </a:r>
            <a:r>
              <a:rPr lang="en-US" sz="2400">
                <a:solidFill>
                  <a:srgbClr val="3F3F3F"/>
                </a:solidFill>
                <a:latin typeface="Open Sans"/>
                <a:ea typeface="Open Sans"/>
                <a:cs typeface="Open Sans"/>
              </a:rPr>
              <a:t> </a:t>
            </a:r>
          </a:p>
          <a:p>
            <a:pPr lvl="1" algn="ctr">
              <a:lnSpc>
                <a:spcPct val="90000"/>
              </a:lnSpc>
              <a:buClr>
                <a:srgbClr val="3F3F3F"/>
              </a:buClr>
              <a:buSzPts val="2200"/>
            </a:pPr>
            <a:endParaRPr lang="en-US" sz="2400">
              <a:solidFill>
                <a:srgbClr val="3F3F3F"/>
              </a:solidFill>
              <a:latin typeface="Open Sans"/>
              <a:ea typeface="Open Sans"/>
              <a:cs typeface="Open Sans"/>
            </a:endParaRPr>
          </a:p>
          <a:p>
            <a:pPr lvl="1" algn="ctr">
              <a:lnSpc>
                <a:spcPct val="90000"/>
              </a:lnSpc>
              <a:buClr>
                <a:srgbClr val="3F3F3F"/>
              </a:buClr>
              <a:buSzPts val="2200"/>
            </a:pPr>
            <a:r>
              <a:rPr lang="en-US" sz="2000">
                <a:solidFill>
                  <a:srgbClr val="3F3F3F"/>
                </a:solidFill>
                <a:latin typeface="Open Sans"/>
                <a:ea typeface="Open Sans"/>
                <a:cs typeface="Open Sans"/>
              </a:rPr>
              <a:t>Audit findings are documented and communicated to relevant stakeholders</a:t>
            </a:r>
          </a:p>
          <a:p>
            <a:pPr lvl="1" algn="ctr">
              <a:lnSpc>
                <a:spcPct val="90000"/>
              </a:lnSpc>
              <a:buClr>
                <a:srgbClr val="3F3F3F"/>
              </a:buClr>
              <a:buSzPts val="2200"/>
            </a:pPr>
            <a:endParaRPr lang="en-US" sz="2200">
              <a:solidFill>
                <a:srgbClr val="3F3F3F"/>
              </a:solidFill>
              <a:latin typeface="Open Sans"/>
              <a:ea typeface="Open Sans"/>
              <a:cs typeface="Open Sans"/>
            </a:endParaRPr>
          </a:p>
          <a:p>
            <a:pPr algn="ctr"/>
            <a:endParaRPr lang="en-US"/>
          </a:p>
        </p:txBody>
      </p:sp>
      <p:sp>
        <p:nvSpPr>
          <p:cNvPr id="6" name="Rectangle: Rounded Corners 5">
            <a:extLst>
              <a:ext uri="{FF2B5EF4-FFF2-40B4-BE49-F238E27FC236}">
                <a16:creationId xmlns:a16="http://schemas.microsoft.com/office/drawing/2014/main" id="{DEAEADA9-EF24-080F-6F8C-27ADE72B9203}"/>
              </a:ext>
            </a:extLst>
          </p:cNvPr>
          <p:cNvSpPr/>
          <p:nvPr/>
        </p:nvSpPr>
        <p:spPr>
          <a:xfrm>
            <a:off x="11750040" y="1920240"/>
            <a:ext cx="3474720" cy="2362200"/>
          </a:xfrm>
          <a:custGeom>
            <a:avLst/>
            <a:gdLst>
              <a:gd name="connsiteX0" fmla="*/ 0 w 3474720"/>
              <a:gd name="connsiteY0" fmla="*/ 393708 h 2362200"/>
              <a:gd name="connsiteX1" fmla="*/ 393708 w 3474720"/>
              <a:gd name="connsiteY1" fmla="*/ 0 h 2362200"/>
              <a:gd name="connsiteX2" fmla="*/ 3081012 w 3474720"/>
              <a:gd name="connsiteY2" fmla="*/ 0 h 2362200"/>
              <a:gd name="connsiteX3" fmla="*/ 3474720 w 3474720"/>
              <a:gd name="connsiteY3" fmla="*/ 393708 h 2362200"/>
              <a:gd name="connsiteX4" fmla="*/ 3474720 w 3474720"/>
              <a:gd name="connsiteY4" fmla="*/ 1968492 h 2362200"/>
              <a:gd name="connsiteX5" fmla="*/ 3081012 w 3474720"/>
              <a:gd name="connsiteY5" fmla="*/ 2362200 h 2362200"/>
              <a:gd name="connsiteX6" fmla="*/ 393708 w 3474720"/>
              <a:gd name="connsiteY6" fmla="*/ 2362200 h 2362200"/>
              <a:gd name="connsiteX7" fmla="*/ 0 w 3474720"/>
              <a:gd name="connsiteY7" fmla="*/ 1968492 h 2362200"/>
              <a:gd name="connsiteX8" fmla="*/ 0 w 3474720"/>
              <a:gd name="connsiteY8" fmla="*/ 393708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720" h="2362200" fill="none" extrusionOk="0">
                <a:moveTo>
                  <a:pt x="0" y="393708"/>
                </a:moveTo>
                <a:cubicBezTo>
                  <a:pt x="484" y="189378"/>
                  <a:pt x="187193" y="18334"/>
                  <a:pt x="393708" y="0"/>
                </a:cubicBezTo>
                <a:cubicBezTo>
                  <a:pt x="1190403" y="72427"/>
                  <a:pt x="1750781" y="61419"/>
                  <a:pt x="3081012" y="0"/>
                </a:cubicBezTo>
                <a:cubicBezTo>
                  <a:pt x="3294876" y="-24610"/>
                  <a:pt x="3451048" y="169109"/>
                  <a:pt x="3474720" y="393708"/>
                </a:cubicBezTo>
                <a:cubicBezTo>
                  <a:pt x="3552549" y="564951"/>
                  <a:pt x="3420265" y="1580449"/>
                  <a:pt x="3474720" y="1968492"/>
                </a:cubicBezTo>
                <a:cubicBezTo>
                  <a:pt x="3480368" y="2157265"/>
                  <a:pt x="3290953" y="2353795"/>
                  <a:pt x="3081012" y="2362200"/>
                </a:cubicBezTo>
                <a:cubicBezTo>
                  <a:pt x="2116951" y="2392027"/>
                  <a:pt x="1733809" y="2282894"/>
                  <a:pt x="393708" y="2362200"/>
                </a:cubicBezTo>
                <a:cubicBezTo>
                  <a:pt x="184706" y="2361246"/>
                  <a:pt x="-24656" y="2190807"/>
                  <a:pt x="0" y="1968492"/>
                </a:cubicBezTo>
                <a:cubicBezTo>
                  <a:pt x="-132145" y="1267057"/>
                  <a:pt x="-122374" y="757694"/>
                  <a:pt x="0" y="393708"/>
                </a:cubicBezTo>
                <a:close/>
              </a:path>
              <a:path w="3474720" h="2362200" stroke="0" extrusionOk="0">
                <a:moveTo>
                  <a:pt x="0" y="393708"/>
                </a:moveTo>
                <a:cubicBezTo>
                  <a:pt x="6641" y="178079"/>
                  <a:pt x="193863" y="36656"/>
                  <a:pt x="393708" y="0"/>
                </a:cubicBezTo>
                <a:cubicBezTo>
                  <a:pt x="921708" y="123000"/>
                  <a:pt x="2160327" y="-96860"/>
                  <a:pt x="3081012" y="0"/>
                </a:cubicBezTo>
                <a:cubicBezTo>
                  <a:pt x="3264856" y="-25604"/>
                  <a:pt x="3487667" y="150167"/>
                  <a:pt x="3474720" y="393708"/>
                </a:cubicBezTo>
                <a:cubicBezTo>
                  <a:pt x="3348921" y="788262"/>
                  <a:pt x="3411962" y="1767936"/>
                  <a:pt x="3474720" y="1968492"/>
                </a:cubicBezTo>
                <a:cubicBezTo>
                  <a:pt x="3453337" y="2193678"/>
                  <a:pt x="3273423" y="2358104"/>
                  <a:pt x="3081012" y="2362200"/>
                </a:cubicBezTo>
                <a:cubicBezTo>
                  <a:pt x="2500893" y="2201493"/>
                  <a:pt x="1215887" y="2401867"/>
                  <a:pt x="393708" y="2362200"/>
                </a:cubicBezTo>
                <a:cubicBezTo>
                  <a:pt x="170043" y="2360942"/>
                  <a:pt x="-20860" y="2176481"/>
                  <a:pt x="0" y="1968492"/>
                </a:cubicBezTo>
                <a:cubicBezTo>
                  <a:pt x="23693" y="1397833"/>
                  <a:pt x="97410" y="777263"/>
                  <a:pt x="0" y="393708"/>
                </a:cubicBezTo>
                <a:close/>
              </a:path>
            </a:pathLst>
          </a:custGeom>
          <a:solidFill>
            <a:schemeClr val="accent4">
              <a:lumMod val="40000"/>
              <a:lumOff val="6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endParaRPr lang="en-US" sz="2200">
              <a:solidFill>
                <a:srgbClr val="3F3F3F"/>
              </a:solidFill>
              <a:latin typeface="Open Sans"/>
              <a:ea typeface="Open Sans"/>
              <a:cs typeface="Open Sans"/>
            </a:endParaRPr>
          </a:p>
          <a:p>
            <a:pPr lvl="1" algn="ctr">
              <a:lnSpc>
                <a:spcPct val="90000"/>
              </a:lnSpc>
              <a:buClr>
                <a:srgbClr val="3F3F3F"/>
              </a:buClr>
              <a:buSzPts val="2200"/>
            </a:pPr>
            <a:r>
              <a:rPr lang="en-US" sz="2200" b="1">
                <a:solidFill>
                  <a:srgbClr val="3F3F3F"/>
                </a:solidFill>
                <a:latin typeface="Open Sans"/>
                <a:ea typeface="Open Sans"/>
                <a:cs typeface="Open Sans"/>
              </a:rPr>
              <a:t>Evaluation</a:t>
            </a:r>
          </a:p>
          <a:p>
            <a:pPr lvl="1" algn="ctr">
              <a:lnSpc>
                <a:spcPct val="90000"/>
              </a:lnSpc>
              <a:buClr>
                <a:srgbClr val="3F3F3F"/>
              </a:buClr>
              <a:buSzPts val="2200"/>
            </a:pPr>
            <a:endParaRPr lang="en-US" sz="2200">
              <a:solidFill>
                <a:srgbClr val="3F3F3F"/>
              </a:solidFill>
              <a:latin typeface="Open Sans"/>
              <a:ea typeface="Open Sans"/>
              <a:cs typeface="Open Sans"/>
            </a:endParaRPr>
          </a:p>
          <a:p>
            <a:pPr lvl="1" algn="ctr">
              <a:lnSpc>
                <a:spcPct val="90000"/>
              </a:lnSpc>
              <a:buClr>
                <a:srgbClr val="3F3F3F"/>
              </a:buClr>
              <a:buSzPts val="2200"/>
            </a:pPr>
            <a:r>
              <a:rPr lang="en-US" sz="2000">
                <a:solidFill>
                  <a:srgbClr val="3F3F3F"/>
                </a:solidFill>
                <a:latin typeface="Open Sans"/>
                <a:ea typeface="Open Sans"/>
                <a:cs typeface="Open Sans"/>
              </a:rPr>
              <a:t>The collected data is assessed against predetermined criteria, standards, and best practices.</a:t>
            </a:r>
          </a:p>
          <a:p>
            <a:pPr algn="ctr"/>
            <a:endParaRPr lang="en-US"/>
          </a:p>
        </p:txBody>
      </p:sp>
      <p:sp>
        <p:nvSpPr>
          <p:cNvPr id="7" name="Rectangle: Rounded Corners 6">
            <a:extLst>
              <a:ext uri="{FF2B5EF4-FFF2-40B4-BE49-F238E27FC236}">
                <a16:creationId xmlns:a16="http://schemas.microsoft.com/office/drawing/2014/main" id="{F7628A9B-EE5C-4CF0-66E4-2FF9D6B9131A}"/>
              </a:ext>
            </a:extLst>
          </p:cNvPr>
          <p:cNvSpPr/>
          <p:nvPr/>
        </p:nvSpPr>
        <p:spPr>
          <a:xfrm>
            <a:off x="6553200" y="1920240"/>
            <a:ext cx="3474720" cy="2362200"/>
          </a:xfrm>
          <a:custGeom>
            <a:avLst/>
            <a:gdLst>
              <a:gd name="connsiteX0" fmla="*/ 0 w 3474720"/>
              <a:gd name="connsiteY0" fmla="*/ 393708 h 2362200"/>
              <a:gd name="connsiteX1" fmla="*/ 393708 w 3474720"/>
              <a:gd name="connsiteY1" fmla="*/ 0 h 2362200"/>
              <a:gd name="connsiteX2" fmla="*/ 3081012 w 3474720"/>
              <a:gd name="connsiteY2" fmla="*/ 0 h 2362200"/>
              <a:gd name="connsiteX3" fmla="*/ 3474720 w 3474720"/>
              <a:gd name="connsiteY3" fmla="*/ 393708 h 2362200"/>
              <a:gd name="connsiteX4" fmla="*/ 3474720 w 3474720"/>
              <a:gd name="connsiteY4" fmla="*/ 1968492 h 2362200"/>
              <a:gd name="connsiteX5" fmla="*/ 3081012 w 3474720"/>
              <a:gd name="connsiteY5" fmla="*/ 2362200 h 2362200"/>
              <a:gd name="connsiteX6" fmla="*/ 393708 w 3474720"/>
              <a:gd name="connsiteY6" fmla="*/ 2362200 h 2362200"/>
              <a:gd name="connsiteX7" fmla="*/ 0 w 3474720"/>
              <a:gd name="connsiteY7" fmla="*/ 1968492 h 2362200"/>
              <a:gd name="connsiteX8" fmla="*/ 0 w 3474720"/>
              <a:gd name="connsiteY8" fmla="*/ 393708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720" h="2362200" fill="none" extrusionOk="0">
                <a:moveTo>
                  <a:pt x="0" y="393708"/>
                </a:moveTo>
                <a:cubicBezTo>
                  <a:pt x="484" y="189378"/>
                  <a:pt x="187193" y="18334"/>
                  <a:pt x="393708" y="0"/>
                </a:cubicBezTo>
                <a:cubicBezTo>
                  <a:pt x="1190403" y="72427"/>
                  <a:pt x="1750781" y="61419"/>
                  <a:pt x="3081012" y="0"/>
                </a:cubicBezTo>
                <a:cubicBezTo>
                  <a:pt x="3294876" y="-24610"/>
                  <a:pt x="3451048" y="169109"/>
                  <a:pt x="3474720" y="393708"/>
                </a:cubicBezTo>
                <a:cubicBezTo>
                  <a:pt x="3552549" y="564951"/>
                  <a:pt x="3420265" y="1580449"/>
                  <a:pt x="3474720" y="1968492"/>
                </a:cubicBezTo>
                <a:cubicBezTo>
                  <a:pt x="3480368" y="2157265"/>
                  <a:pt x="3290953" y="2353795"/>
                  <a:pt x="3081012" y="2362200"/>
                </a:cubicBezTo>
                <a:cubicBezTo>
                  <a:pt x="2116951" y="2392027"/>
                  <a:pt x="1733809" y="2282894"/>
                  <a:pt x="393708" y="2362200"/>
                </a:cubicBezTo>
                <a:cubicBezTo>
                  <a:pt x="184706" y="2361246"/>
                  <a:pt x="-24656" y="2190807"/>
                  <a:pt x="0" y="1968492"/>
                </a:cubicBezTo>
                <a:cubicBezTo>
                  <a:pt x="-132145" y="1267057"/>
                  <a:pt x="-122374" y="757694"/>
                  <a:pt x="0" y="393708"/>
                </a:cubicBezTo>
                <a:close/>
              </a:path>
              <a:path w="3474720" h="2362200" stroke="0" extrusionOk="0">
                <a:moveTo>
                  <a:pt x="0" y="393708"/>
                </a:moveTo>
                <a:cubicBezTo>
                  <a:pt x="6641" y="178079"/>
                  <a:pt x="193863" y="36656"/>
                  <a:pt x="393708" y="0"/>
                </a:cubicBezTo>
                <a:cubicBezTo>
                  <a:pt x="921708" y="123000"/>
                  <a:pt x="2160327" y="-96860"/>
                  <a:pt x="3081012" y="0"/>
                </a:cubicBezTo>
                <a:cubicBezTo>
                  <a:pt x="3264856" y="-25604"/>
                  <a:pt x="3487667" y="150167"/>
                  <a:pt x="3474720" y="393708"/>
                </a:cubicBezTo>
                <a:cubicBezTo>
                  <a:pt x="3348921" y="788262"/>
                  <a:pt x="3411962" y="1767936"/>
                  <a:pt x="3474720" y="1968492"/>
                </a:cubicBezTo>
                <a:cubicBezTo>
                  <a:pt x="3453337" y="2193678"/>
                  <a:pt x="3273423" y="2358104"/>
                  <a:pt x="3081012" y="2362200"/>
                </a:cubicBezTo>
                <a:cubicBezTo>
                  <a:pt x="2500893" y="2201493"/>
                  <a:pt x="1215887" y="2401867"/>
                  <a:pt x="393708" y="2362200"/>
                </a:cubicBezTo>
                <a:cubicBezTo>
                  <a:pt x="170043" y="2360942"/>
                  <a:pt x="-20860" y="2176481"/>
                  <a:pt x="0" y="1968492"/>
                </a:cubicBezTo>
                <a:cubicBezTo>
                  <a:pt x="23693" y="1397833"/>
                  <a:pt x="97410" y="777263"/>
                  <a:pt x="0" y="393708"/>
                </a:cubicBezTo>
                <a:close/>
              </a:path>
            </a:pathLst>
          </a:custGeom>
          <a:solidFill>
            <a:schemeClr val="accent2">
              <a:lumMod val="20000"/>
              <a:lumOff val="8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endParaRPr lang="en-US" sz="2200" b="1">
              <a:solidFill>
                <a:srgbClr val="3F3F3F"/>
              </a:solidFill>
              <a:latin typeface="Open Sans"/>
              <a:ea typeface="Open Sans"/>
              <a:cs typeface="Open Sans"/>
            </a:endParaRPr>
          </a:p>
          <a:p>
            <a:pPr lvl="1" algn="ctr">
              <a:lnSpc>
                <a:spcPct val="90000"/>
              </a:lnSpc>
              <a:buClr>
                <a:srgbClr val="3F3F3F"/>
              </a:buClr>
              <a:buSzPts val="2200"/>
            </a:pPr>
            <a:r>
              <a:rPr lang="en-US" sz="2200" b="1">
                <a:solidFill>
                  <a:srgbClr val="3F3F3F"/>
                </a:solidFill>
                <a:latin typeface="Open Sans"/>
                <a:ea typeface="Open Sans"/>
                <a:cs typeface="Open Sans"/>
              </a:rPr>
              <a:t>Data collection</a:t>
            </a:r>
          </a:p>
          <a:p>
            <a:pPr lvl="1" algn="ctr">
              <a:lnSpc>
                <a:spcPct val="90000"/>
              </a:lnSpc>
              <a:buClr>
                <a:srgbClr val="3F3F3F"/>
              </a:buClr>
              <a:buSzPts val="2200"/>
            </a:pPr>
            <a:endParaRPr lang="en-US" sz="2200">
              <a:solidFill>
                <a:srgbClr val="3F3F3F"/>
              </a:solidFill>
              <a:latin typeface="Open Sans"/>
              <a:ea typeface="Open Sans"/>
              <a:cs typeface="Open Sans"/>
            </a:endParaRPr>
          </a:p>
          <a:p>
            <a:pPr lvl="1" algn="ctr">
              <a:lnSpc>
                <a:spcPct val="90000"/>
              </a:lnSpc>
              <a:buClr>
                <a:srgbClr val="3F3F3F"/>
              </a:buClr>
              <a:buSzPts val="2200"/>
            </a:pPr>
            <a:r>
              <a:rPr lang="en-US" sz="2000">
                <a:solidFill>
                  <a:srgbClr val="3F3F3F"/>
                </a:solidFill>
                <a:latin typeface="Open Sans"/>
                <a:ea typeface="Open Sans"/>
                <a:cs typeface="Open Sans"/>
              </a:rPr>
              <a:t>Auditors gather data and evidence through interviews, document reviews, observations, and data analysis.</a:t>
            </a:r>
          </a:p>
          <a:p>
            <a:pPr algn="ctr"/>
            <a:endParaRPr lang="en-US"/>
          </a:p>
        </p:txBody>
      </p:sp>
      <p:sp>
        <p:nvSpPr>
          <p:cNvPr id="8" name="Rectangle: Rounded Corners 7">
            <a:extLst>
              <a:ext uri="{FF2B5EF4-FFF2-40B4-BE49-F238E27FC236}">
                <a16:creationId xmlns:a16="http://schemas.microsoft.com/office/drawing/2014/main" id="{D0307FF4-BEB7-A7DA-EF55-290A2B0CB89E}"/>
              </a:ext>
            </a:extLst>
          </p:cNvPr>
          <p:cNvSpPr/>
          <p:nvPr/>
        </p:nvSpPr>
        <p:spPr>
          <a:xfrm>
            <a:off x="1524000" y="6096000"/>
            <a:ext cx="3474720" cy="2468880"/>
          </a:xfrm>
          <a:custGeom>
            <a:avLst/>
            <a:gdLst>
              <a:gd name="connsiteX0" fmla="*/ 0 w 3474720"/>
              <a:gd name="connsiteY0" fmla="*/ 411488 h 2468880"/>
              <a:gd name="connsiteX1" fmla="*/ 411488 w 3474720"/>
              <a:gd name="connsiteY1" fmla="*/ 0 h 2468880"/>
              <a:gd name="connsiteX2" fmla="*/ 3063232 w 3474720"/>
              <a:gd name="connsiteY2" fmla="*/ 0 h 2468880"/>
              <a:gd name="connsiteX3" fmla="*/ 3474720 w 3474720"/>
              <a:gd name="connsiteY3" fmla="*/ 411488 h 2468880"/>
              <a:gd name="connsiteX4" fmla="*/ 3474720 w 3474720"/>
              <a:gd name="connsiteY4" fmla="*/ 2057392 h 2468880"/>
              <a:gd name="connsiteX5" fmla="*/ 3063232 w 3474720"/>
              <a:gd name="connsiteY5" fmla="*/ 2468880 h 2468880"/>
              <a:gd name="connsiteX6" fmla="*/ 411488 w 3474720"/>
              <a:gd name="connsiteY6" fmla="*/ 2468880 h 2468880"/>
              <a:gd name="connsiteX7" fmla="*/ 0 w 3474720"/>
              <a:gd name="connsiteY7" fmla="*/ 2057392 h 2468880"/>
              <a:gd name="connsiteX8" fmla="*/ 0 w 3474720"/>
              <a:gd name="connsiteY8" fmla="*/ 411488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720" h="2468880" fill="none" extrusionOk="0">
                <a:moveTo>
                  <a:pt x="0" y="411488"/>
                </a:moveTo>
                <a:cubicBezTo>
                  <a:pt x="1291" y="219175"/>
                  <a:pt x="192737" y="14278"/>
                  <a:pt x="411488" y="0"/>
                </a:cubicBezTo>
                <a:cubicBezTo>
                  <a:pt x="1491166" y="72427"/>
                  <a:pt x="2478340" y="61419"/>
                  <a:pt x="3063232" y="0"/>
                </a:cubicBezTo>
                <a:cubicBezTo>
                  <a:pt x="3285345" y="-35424"/>
                  <a:pt x="3432140" y="171350"/>
                  <a:pt x="3474720" y="411488"/>
                </a:cubicBezTo>
                <a:cubicBezTo>
                  <a:pt x="3528252" y="1068267"/>
                  <a:pt x="3593551" y="1548105"/>
                  <a:pt x="3474720" y="2057392"/>
                </a:cubicBezTo>
                <a:cubicBezTo>
                  <a:pt x="3475952" y="2278401"/>
                  <a:pt x="3273302" y="2449611"/>
                  <a:pt x="3063232" y="2468880"/>
                </a:cubicBezTo>
                <a:cubicBezTo>
                  <a:pt x="1895204" y="2498707"/>
                  <a:pt x="1231851" y="2389574"/>
                  <a:pt x="411488" y="2468880"/>
                </a:cubicBezTo>
                <a:cubicBezTo>
                  <a:pt x="195279" y="2467631"/>
                  <a:pt x="-38814" y="2292326"/>
                  <a:pt x="0" y="2057392"/>
                </a:cubicBezTo>
                <a:cubicBezTo>
                  <a:pt x="-91092" y="1455767"/>
                  <a:pt x="-92237" y="600629"/>
                  <a:pt x="0" y="411488"/>
                </a:cubicBezTo>
                <a:close/>
              </a:path>
              <a:path w="3474720" h="2468880" stroke="0" extrusionOk="0">
                <a:moveTo>
                  <a:pt x="0" y="411488"/>
                </a:moveTo>
                <a:cubicBezTo>
                  <a:pt x="14481" y="188176"/>
                  <a:pt x="192386" y="16994"/>
                  <a:pt x="411488" y="0"/>
                </a:cubicBezTo>
                <a:cubicBezTo>
                  <a:pt x="1405324" y="123000"/>
                  <a:pt x="2672618" y="-96860"/>
                  <a:pt x="3063232" y="0"/>
                </a:cubicBezTo>
                <a:cubicBezTo>
                  <a:pt x="3263716" y="-20407"/>
                  <a:pt x="3477948" y="177721"/>
                  <a:pt x="3474720" y="411488"/>
                </a:cubicBezTo>
                <a:cubicBezTo>
                  <a:pt x="3608589" y="694056"/>
                  <a:pt x="3345528" y="1869677"/>
                  <a:pt x="3474720" y="2057392"/>
                </a:cubicBezTo>
                <a:cubicBezTo>
                  <a:pt x="3462368" y="2289126"/>
                  <a:pt x="3279637" y="2467104"/>
                  <a:pt x="3063232" y="2468880"/>
                </a:cubicBezTo>
                <a:cubicBezTo>
                  <a:pt x="2208177" y="2308173"/>
                  <a:pt x="1366250" y="2508547"/>
                  <a:pt x="411488" y="2468880"/>
                </a:cubicBezTo>
                <a:cubicBezTo>
                  <a:pt x="168263" y="2465655"/>
                  <a:pt x="-35271" y="2268672"/>
                  <a:pt x="0" y="2057392"/>
                </a:cubicBezTo>
                <a:cubicBezTo>
                  <a:pt x="76116" y="1581238"/>
                  <a:pt x="-14378" y="660708"/>
                  <a:pt x="0" y="411488"/>
                </a:cubicBezTo>
                <a:close/>
              </a:path>
            </a:pathLst>
          </a:custGeom>
          <a:solidFill>
            <a:schemeClr val="accent6">
              <a:lumMod val="40000"/>
              <a:lumOff val="6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3F3F3F"/>
                </a:solidFill>
                <a:latin typeface="Open Sans"/>
                <a:ea typeface="Open Sans"/>
                <a:cs typeface="Open Sans"/>
              </a:rPr>
              <a:t>Follow-up</a:t>
            </a:r>
          </a:p>
          <a:p>
            <a:pPr lvl="1" algn="ctr">
              <a:lnSpc>
                <a:spcPct val="90000"/>
              </a:lnSpc>
              <a:buClr>
                <a:srgbClr val="3F3F3F"/>
              </a:buClr>
              <a:buSzPts val="2200"/>
            </a:pPr>
            <a:endParaRPr lang="en-US" sz="2200">
              <a:solidFill>
                <a:srgbClr val="3F3F3F"/>
              </a:solidFill>
              <a:latin typeface="Open Sans"/>
              <a:ea typeface="Open Sans"/>
              <a:cs typeface="Open Sans"/>
            </a:endParaRPr>
          </a:p>
          <a:p>
            <a:pPr lvl="1" algn="ctr">
              <a:lnSpc>
                <a:spcPct val="90000"/>
              </a:lnSpc>
              <a:buClr>
                <a:srgbClr val="3F3F3F"/>
              </a:buClr>
              <a:buSzPts val="2200"/>
            </a:pPr>
            <a:r>
              <a:rPr lang="en-US" sz="2000">
                <a:solidFill>
                  <a:srgbClr val="3F3F3F"/>
                </a:solidFill>
                <a:latin typeface="Open Sans"/>
                <a:ea typeface="Open Sans"/>
                <a:cs typeface="Open Sans"/>
              </a:rPr>
              <a:t>Auditors perform follow up to verify actions taken on recommendation</a:t>
            </a:r>
          </a:p>
          <a:p>
            <a:pPr algn="ctr"/>
            <a:endParaRPr lang="en-US"/>
          </a:p>
        </p:txBody>
      </p:sp>
      <p:sp>
        <p:nvSpPr>
          <p:cNvPr id="9" name="Rectangle: Rounded Corners 8">
            <a:extLst>
              <a:ext uri="{FF2B5EF4-FFF2-40B4-BE49-F238E27FC236}">
                <a16:creationId xmlns:a16="http://schemas.microsoft.com/office/drawing/2014/main" id="{99C23652-BECE-BF37-6E4E-EEE44EF818B8}"/>
              </a:ext>
            </a:extLst>
          </p:cNvPr>
          <p:cNvSpPr/>
          <p:nvPr/>
        </p:nvSpPr>
        <p:spPr>
          <a:xfrm>
            <a:off x="6797040" y="6096000"/>
            <a:ext cx="3474720" cy="2468880"/>
          </a:xfrm>
          <a:custGeom>
            <a:avLst/>
            <a:gdLst>
              <a:gd name="connsiteX0" fmla="*/ 0 w 3474720"/>
              <a:gd name="connsiteY0" fmla="*/ 411488 h 2468880"/>
              <a:gd name="connsiteX1" fmla="*/ 411488 w 3474720"/>
              <a:gd name="connsiteY1" fmla="*/ 0 h 2468880"/>
              <a:gd name="connsiteX2" fmla="*/ 3063232 w 3474720"/>
              <a:gd name="connsiteY2" fmla="*/ 0 h 2468880"/>
              <a:gd name="connsiteX3" fmla="*/ 3474720 w 3474720"/>
              <a:gd name="connsiteY3" fmla="*/ 411488 h 2468880"/>
              <a:gd name="connsiteX4" fmla="*/ 3474720 w 3474720"/>
              <a:gd name="connsiteY4" fmla="*/ 2057392 h 2468880"/>
              <a:gd name="connsiteX5" fmla="*/ 3063232 w 3474720"/>
              <a:gd name="connsiteY5" fmla="*/ 2468880 h 2468880"/>
              <a:gd name="connsiteX6" fmla="*/ 411488 w 3474720"/>
              <a:gd name="connsiteY6" fmla="*/ 2468880 h 2468880"/>
              <a:gd name="connsiteX7" fmla="*/ 0 w 3474720"/>
              <a:gd name="connsiteY7" fmla="*/ 2057392 h 2468880"/>
              <a:gd name="connsiteX8" fmla="*/ 0 w 3474720"/>
              <a:gd name="connsiteY8" fmla="*/ 411488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720" h="2468880" fill="none" extrusionOk="0">
                <a:moveTo>
                  <a:pt x="0" y="411488"/>
                </a:moveTo>
                <a:cubicBezTo>
                  <a:pt x="1291" y="219175"/>
                  <a:pt x="192737" y="14278"/>
                  <a:pt x="411488" y="0"/>
                </a:cubicBezTo>
                <a:cubicBezTo>
                  <a:pt x="1491166" y="72427"/>
                  <a:pt x="2478340" y="61419"/>
                  <a:pt x="3063232" y="0"/>
                </a:cubicBezTo>
                <a:cubicBezTo>
                  <a:pt x="3285345" y="-35424"/>
                  <a:pt x="3432140" y="171350"/>
                  <a:pt x="3474720" y="411488"/>
                </a:cubicBezTo>
                <a:cubicBezTo>
                  <a:pt x="3528252" y="1068267"/>
                  <a:pt x="3593551" y="1548105"/>
                  <a:pt x="3474720" y="2057392"/>
                </a:cubicBezTo>
                <a:cubicBezTo>
                  <a:pt x="3475952" y="2278401"/>
                  <a:pt x="3273302" y="2449611"/>
                  <a:pt x="3063232" y="2468880"/>
                </a:cubicBezTo>
                <a:cubicBezTo>
                  <a:pt x="1895204" y="2498707"/>
                  <a:pt x="1231851" y="2389574"/>
                  <a:pt x="411488" y="2468880"/>
                </a:cubicBezTo>
                <a:cubicBezTo>
                  <a:pt x="195279" y="2467631"/>
                  <a:pt x="-38814" y="2292326"/>
                  <a:pt x="0" y="2057392"/>
                </a:cubicBezTo>
                <a:cubicBezTo>
                  <a:pt x="-91092" y="1455767"/>
                  <a:pt x="-92237" y="600629"/>
                  <a:pt x="0" y="411488"/>
                </a:cubicBezTo>
                <a:close/>
              </a:path>
              <a:path w="3474720" h="2468880" stroke="0" extrusionOk="0">
                <a:moveTo>
                  <a:pt x="0" y="411488"/>
                </a:moveTo>
                <a:cubicBezTo>
                  <a:pt x="14481" y="188176"/>
                  <a:pt x="192386" y="16994"/>
                  <a:pt x="411488" y="0"/>
                </a:cubicBezTo>
                <a:cubicBezTo>
                  <a:pt x="1405324" y="123000"/>
                  <a:pt x="2672618" y="-96860"/>
                  <a:pt x="3063232" y="0"/>
                </a:cubicBezTo>
                <a:cubicBezTo>
                  <a:pt x="3263716" y="-20407"/>
                  <a:pt x="3477948" y="177721"/>
                  <a:pt x="3474720" y="411488"/>
                </a:cubicBezTo>
                <a:cubicBezTo>
                  <a:pt x="3608589" y="694056"/>
                  <a:pt x="3345528" y="1869677"/>
                  <a:pt x="3474720" y="2057392"/>
                </a:cubicBezTo>
                <a:cubicBezTo>
                  <a:pt x="3462368" y="2289126"/>
                  <a:pt x="3279637" y="2467104"/>
                  <a:pt x="3063232" y="2468880"/>
                </a:cubicBezTo>
                <a:cubicBezTo>
                  <a:pt x="2208177" y="2308173"/>
                  <a:pt x="1366250" y="2508547"/>
                  <a:pt x="411488" y="2468880"/>
                </a:cubicBezTo>
                <a:cubicBezTo>
                  <a:pt x="168263" y="2465655"/>
                  <a:pt x="-35271" y="2268672"/>
                  <a:pt x="0" y="2057392"/>
                </a:cubicBezTo>
                <a:cubicBezTo>
                  <a:pt x="76116" y="1581238"/>
                  <a:pt x="-14378" y="660708"/>
                  <a:pt x="0" y="411488"/>
                </a:cubicBezTo>
                <a:close/>
              </a:path>
            </a:pathLst>
          </a:custGeom>
          <a:solidFill>
            <a:schemeClr val="accent2">
              <a:lumMod val="40000"/>
              <a:lumOff val="6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3F3F3F"/>
                </a:solidFill>
                <a:latin typeface="Open Sans"/>
                <a:ea typeface="Open Sans"/>
                <a:cs typeface="Open Sans"/>
              </a:rPr>
              <a:t>Recommendations</a:t>
            </a:r>
          </a:p>
          <a:p>
            <a:pPr lvl="1" algn="ctr">
              <a:lnSpc>
                <a:spcPct val="90000"/>
              </a:lnSpc>
              <a:buClr>
                <a:srgbClr val="3F3F3F"/>
              </a:buClr>
              <a:buSzPts val="2200"/>
            </a:pPr>
            <a:endParaRPr lang="en-US" sz="2200">
              <a:solidFill>
                <a:srgbClr val="3F3F3F"/>
              </a:solidFill>
              <a:latin typeface="Open Sans"/>
              <a:ea typeface="Open Sans"/>
              <a:cs typeface="Open Sans"/>
            </a:endParaRPr>
          </a:p>
          <a:p>
            <a:pPr lvl="1" algn="ctr">
              <a:lnSpc>
                <a:spcPct val="90000"/>
              </a:lnSpc>
              <a:buClr>
                <a:srgbClr val="3F3F3F"/>
              </a:buClr>
              <a:buSzPts val="2200"/>
            </a:pPr>
            <a:r>
              <a:rPr lang="en-US" sz="2000">
                <a:solidFill>
                  <a:srgbClr val="3F3F3F"/>
                </a:solidFill>
                <a:latin typeface="Open Sans"/>
                <a:ea typeface="Open Sans"/>
                <a:cs typeface="Open Sans"/>
              </a:rPr>
              <a:t>Based on findings, auditors may suggest improvements or corrective actions.</a:t>
            </a:r>
          </a:p>
          <a:p>
            <a:pPr algn="ctr"/>
            <a:endParaRPr lang="en-US"/>
          </a:p>
        </p:txBody>
      </p:sp>
      <p:pic>
        <p:nvPicPr>
          <p:cNvPr id="11" name="Picture 10">
            <a:extLst>
              <a:ext uri="{FF2B5EF4-FFF2-40B4-BE49-F238E27FC236}">
                <a16:creationId xmlns:a16="http://schemas.microsoft.com/office/drawing/2014/main" id="{847384D5-F141-35CD-B77B-734997C60FF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10126980" y="2657204"/>
            <a:ext cx="1524000" cy="1140278"/>
          </a:xfrm>
          <a:prstGeom prst="rect">
            <a:avLst/>
          </a:prstGeom>
        </p:spPr>
      </p:pic>
      <p:pic>
        <p:nvPicPr>
          <p:cNvPr id="12" name="Picture 11">
            <a:extLst>
              <a:ext uri="{FF2B5EF4-FFF2-40B4-BE49-F238E27FC236}">
                <a16:creationId xmlns:a16="http://schemas.microsoft.com/office/drawing/2014/main" id="{A0A57A8D-3C20-34E8-7267-9658660640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4983480" y="2883082"/>
            <a:ext cx="1524000" cy="1140278"/>
          </a:xfrm>
          <a:prstGeom prst="rect">
            <a:avLst/>
          </a:prstGeom>
        </p:spPr>
      </p:pic>
      <p:pic>
        <p:nvPicPr>
          <p:cNvPr id="13" name="Picture 12">
            <a:extLst>
              <a:ext uri="{FF2B5EF4-FFF2-40B4-BE49-F238E27FC236}">
                <a16:creationId xmlns:a16="http://schemas.microsoft.com/office/drawing/2014/main" id="{899789C2-40DF-7F9A-2562-C1D17FC4BD6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rot="5400000">
            <a:off x="12687299" y="4715603"/>
            <a:ext cx="1600199" cy="1140278"/>
          </a:xfrm>
          <a:prstGeom prst="rect">
            <a:avLst/>
          </a:prstGeom>
        </p:spPr>
      </p:pic>
      <p:pic>
        <p:nvPicPr>
          <p:cNvPr id="14" name="Picture 13">
            <a:extLst>
              <a:ext uri="{FF2B5EF4-FFF2-40B4-BE49-F238E27FC236}">
                <a16:creationId xmlns:a16="http://schemas.microsoft.com/office/drawing/2014/main" id="{867F4D1B-33F8-AB32-A5B6-80CF9F86B16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rot="10800000">
            <a:off x="10271760" y="6797039"/>
            <a:ext cx="1524000" cy="996859"/>
          </a:xfrm>
          <a:prstGeom prst="rect">
            <a:avLst/>
          </a:prstGeom>
        </p:spPr>
      </p:pic>
      <p:pic>
        <p:nvPicPr>
          <p:cNvPr id="15" name="Picture 14">
            <a:extLst>
              <a:ext uri="{FF2B5EF4-FFF2-40B4-BE49-F238E27FC236}">
                <a16:creationId xmlns:a16="http://schemas.microsoft.com/office/drawing/2014/main" id="{5CD52323-FB96-209C-F287-87E97C475B5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rot="10800000">
            <a:off x="5135880" y="6832010"/>
            <a:ext cx="1524000" cy="996859"/>
          </a:xfrm>
          <a:prstGeom prst="rect">
            <a:avLst/>
          </a:prstGeom>
        </p:spPr>
      </p:pic>
      <p:sp>
        <p:nvSpPr>
          <p:cNvPr id="10" name="TextBox 9">
            <a:extLst>
              <a:ext uri="{FF2B5EF4-FFF2-40B4-BE49-F238E27FC236}">
                <a16:creationId xmlns:a16="http://schemas.microsoft.com/office/drawing/2014/main" id="{B884708F-7F0D-730B-D857-0B2D87E1EF19}"/>
              </a:ext>
            </a:extLst>
          </p:cNvPr>
          <p:cNvSpPr txBox="1"/>
          <p:nvPr/>
        </p:nvSpPr>
        <p:spPr>
          <a:xfrm>
            <a:off x="4259580" y="4406024"/>
            <a:ext cx="8549640" cy="286232"/>
          </a:xfrm>
          <a:prstGeom prst="rect">
            <a:avLst/>
          </a:prstGeom>
          <a:noFill/>
        </p:spPr>
        <p:txBody>
          <a:bodyPr wrap="square">
            <a:spAutoFit/>
          </a:bodyPr>
          <a:lstStyle/>
          <a:p>
            <a:pPr lvl="1" algn="ctr">
              <a:lnSpc>
                <a:spcPct val="90000"/>
              </a:lnSpc>
              <a:buClr>
                <a:srgbClr val="3F3F3F"/>
              </a:buClr>
              <a:buSzPts val="2200"/>
            </a:pPr>
            <a:r>
              <a:rPr lang="en-US" sz="1400">
                <a:solidFill>
                  <a:srgbClr val="3F3F3F"/>
                </a:solidFill>
                <a:latin typeface="Open Sans"/>
                <a:ea typeface="Open Sans"/>
                <a:cs typeface="Open Sans"/>
              </a:rPr>
              <a:t>.</a:t>
            </a:r>
          </a:p>
        </p:txBody>
      </p:sp>
      <p:sp>
        <p:nvSpPr>
          <p:cNvPr id="17" name="Brandline">
            <a:extLst>
              <a:ext uri="{FF2B5EF4-FFF2-40B4-BE49-F238E27FC236}">
                <a16:creationId xmlns:a16="http://schemas.microsoft.com/office/drawing/2014/main" id="{578AD181-EDF0-6450-42E0-C24F8EFB6BE5}"/>
              </a:ext>
            </a:extLst>
          </p:cNvPr>
          <p:cNvSpPr/>
          <p:nvPr/>
        </p:nvSpPr>
        <p:spPr>
          <a:xfrm>
            <a:off x="5232400" y="544657"/>
            <a:ext cx="580636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17743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1"/>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Why System and Process Audit matters?</a:t>
            </a:r>
            <a:endParaRPr/>
          </a:p>
        </p:txBody>
      </p:sp>
      <p:grpSp>
        <p:nvGrpSpPr>
          <p:cNvPr id="2" name="Group 1">
            <a:extLst>
              <a:ext uri="{FF2B5EF4-FFF2-40B4-BE49-F238E27FC236}">
                <a16:creationId xmlns:a16="http://schemas.microsoft.com/office/drawing/2014/main" id="{15A66423-2797-2E96-B040-B9C6CD32383A}"/>
              </a:ext>
            </a:extLst>
          </p:cNvPr>
          <p:cNvGrpSpPr/>
          <p:nvPr/>
        </p:nvGrpSpPr>
        <p:grpSpPr>
          <a:xfrm>
            <a:off x="1977638" y="1786426"/>
            <a:ext cx="12373750" cy="6492550"/>
            <a:chOff x="2010775" y="2463549"/>
            <a:chExt cx="12373750" cy="6492550"/>
          </a:xfrm>
        </p:grpSpPr>
        <p:sp>
          <p:nvSpPr>
            <p:cNvPr id="26" name="Google Shape;626;p38">
              <a:extLst>
                <a:ext uri="{FF2B5EF4-FFF2-40B4-BE49-F238E27FC236}">
                  <a16:creationId xmlns:a16="http://schemas.microsoft.com/office/drawing/2014/main" id="{59F4888D-EE42-485B-9243-D91ED4307F56}"/>
                </a:ext>
              </a:extLst>
            </p:cNvPr>
            <p:cNvSpPr/>
            <p:nvPr/>
          </p:nvSpPr>
          <p:spPr>
            <a:xfrm>
              <a:off x="2010775" y="2463549"/>
              <a:ext cx="4342500" cy="2558452"/>
            </a:xfrm>
            <a:prstGeom prst="roundRect">
              <a:avLst>
                <a:gd name="adj" fmla="val 7827"/>
              </a:avLst>
            </a:prstGeom>
            <a:solidFill>
              <a:srgbClr val="FFAFAF">
                <a:alpha val="23530"/>
              </a:srgbClr>
            </a:solidFill>
            <a:ln w="25400" cap="flat" cmpd="sng">
              <a:solidFill>
                <a:srgbClr val="FF5B5B"/>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2457"/>
                <a:buFont typeface="Arial"/>
                <a:buNone/>
              </a:pPr>
              <a:endParaRPr sz="2457" b="0" i="0" u="none" strike="noStrike" cap="none">
                <a:solidFill>
                  <a:schemeClr val="dk1"/>
                </a:solidFill>
                <a:latin typeface="Open Sans Light"/>
                <a:ea typeface="Open Sans Light"/>
                <a:cs typeface="Open Sans Light"/>
                <a:sym typeface="Open Sans Light"/>
              </a:endParaRPr>
            </a:p>
          </p:txBody>
        </p:sp>
        <p:sp>
          <p:nvSpPr>
            <p:cNvPr id="27" name="Google Shape;627;p38">
              <a:extLst>
                <a:ext uri="{FF2B5EF4-FFF2-40B4-BE49-F238E27FC236}">
                  <a16:creationId xmlns:a16="http://schemas.microsoft.com/office/drawing/2014/main" id="{16605301-AACB-40B9-BE26-1BC273454DA9}"/>
                </a:ext>
              </a:extLst>
            </p:cNvPr>
            <p:cNvSpPr txBox="1"/>
            <p:nvPr/>
          </p:nvSpPr>
          <p:spPr>
            <a:xfrm>
              <a:off x="2161494" y="2557926"/>
              <a:ext cx="4041061" cy="396991"/>
            </a:xfrm>
            <a:prstGeom prst="rect">
              <a:avLst/>
            </a:prstGeom>
            <a:noFill/>
            <a:ln>
              <a:noFill/>
            </a:ln>
          </p:spPr>
          <p:txBody>
            <a:bodyPr spcFirstLastPara="1" wrap="square" lIns="91425" tIns="45700" rIns="0"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1">
                  <a:solidFill>
                    <a:srgbClr val="3F3F3F"/>
                  </a:solidFill>
                  <a:latin typeface="Open Sans"/>
                  <a:ea typeface="Open Sans"/>
                  <a:cs typeface="Open Sans"/>
                  <a:sym typeface="Open Sans"/>
                </a:rPr>
                <a:t>Identify inefficiencies</a:t>
              </a:r>
              <a:endParaRPr lang="en-US" sz="2200" b="0" i="0" u="none" strike="noStrike" cap="none">
                <a:solidFill>
                  <a:srgbClr val="3F3F3F"/>
                </a:solidFill>
                <a:latin typeface="Open Sans"/>
                <a:ea typeface="Open Sans"/>
                <a:cs typeface="Open Sans"/>
                <a:sym typeface="Open Sans"/>
              </a:endParaRPr>
            </a:p>
          </p:txBody>
        </p:sp>
        <p:sp>
          <p:nvSpPr>
            <p:cNvPr id="28" name="Google Shape;628;p38">
              <a:extLst>
                <a:ext uri="{FF2B5EF4-FFF2-40B4-BE49-F238E27FC236}">
                  <a16:creationId xmlns:a16="http://schemas.microsoft.com/office/drawing/2014/main" id="{7196E29E-AB36-4FB9-A4DE-8CBC38A9007C}"/>
                </a:ext>
              </a:extLst>
            </p:cNvPr>
            <p:cNvSpPr/>
            <p:nvPr/>
          </p:nvSpPr>
          <p:spPr>
            <a:xfrm>
              <a:off x="2195013" y="2914110"/>
              <a:ext cx="3900987" cy="1702970"/>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marR="0" lvl="0" algn="ctr" rtl="0">
                <a:lnSpc>
                  <a:spcPct val="100000"/>
                </a:lnSpc>
                <a:spcBef>
                  <a:spcPts val="600"/>
                </a:spcBef>
                <a:spcAft>
                  <a:spcPts val="0"/>
                </a:spcAft>
                <a:buClr>
                  <a:srgbClr val="000000"/>
                </a:buClr>
                <a:buSzPts val="1760"/>
              </a:pPr>
              <a:r>
                <a:rPr lang="en-US" sz="2000" b="0" i="0" u="none" strike="noStrike" cap="none">
                  <a:solidFill>
                    <a:srgbClr val="3F3F3F"/>
                  </a:solidFill>
                  <a:latin typeface="Open Sans"/>
                  <a:ea typeface="Open Sans"/>
                  <a:cs typeface="Open Sans"/>
                  <a:sym typeface="Open Sans"/>
                </a:rPr>
                <a:t>Audits uncover bottlenecks, redundancies, and inefficiencies within processes, allowing organizations to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streamline operations.</a:t>
              </a:r>
            </a:p>
          </p:txBody>
        </p:sp>
        <p:sp>
          <p:nvSpPr>
            <p:cNvPr id="29" name="Google Shape;629;p38">
              <a:extLst>
                <a:ext uri="{FF2B5EF4-FFF2-40B4-BE49-F238E27FC236}">
                  <a16:creationId xmlns:a16="http://schemas.microsoft.com/office/drawing/2014/main" id="{E96D9F95-D175-47C2-9BF7-54DF96864DA2}"/>
                </a:ext>
              </a:extLst>
            </p:cNvPr>
            <p:cNvSpPr/>
            <p:nvPr/>
          </p:nvSpPr>
          <p:spPr>
            <a:xfrm>
              <a:off x="9813425" y="2463549"/>
              <a:ext cx="4571100" cy="2558452"/>
            </a:xfrm>
            <a:prstGeom prst="roundRect">
              <a:avLst>
                <a:gd name="adj" fmla="val 6564"/>
              </a:avLst>
            </a:prstGeom>
            <a:solidFill>
              <a:srgbClr val="DDEAF6">
                <a:alpha val="73725"/>
              </a:srgbClr>
            </a:solidFill>
            <a:ln w="25400" cap="flat" cmpd="sng">
              <a:solidFill>
                <a:srgbClr val="41A0CB"/>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2457"/>
                <a:buFont typeface="Arial"/>
                <a:buNone/>
              </a:pPr>
              <a:endParaRPr sz="2457" b="0" i="0" u="none" strike="noStrike" cap="none">
                <a:solidFill>
                  <a:schemeClr val="dk1"/>
                </a:solidFill>
                <a:latin typeface="Open Sans Light"/>
                <a:ea typeface="Open Sans Light"/>
                <a:cs typeface="Open Sans Light"/>
                <a:sym typeface="Open Sans Light"/>
              </a:endParaRPr>
            </a:p>
          </p:txBody>
        </p:sp>
        <p:sp>
          <p:nvSpPr>
            <p:cNvPr id="30" name="Google Shape;630;p38">
              <a:extLst>
                <a:ext uri="{FF2B5EF4-FFF2-40B4-BE49-F238E27FC236}">
                  <a16:creationId xmlns:a16="http://schemas.microsoft.com/office/drawing/2014/main" id="{41413DB3-EF72-450F-86D6-912AA680DE60}"/>
                </a:ext>
              </a:extLst>
            </p:cNvPr>
            <p:cNvSpPr txBox="1"/>
            <p:nvPr/>
          </p:nvSpPr>
          <p:spPr>
            <a:xfrm>
              <a:off x="10221801" y="2530580"/>
              <a:ext cx="3754349" cy="396991"/>
            </a:xfrm>
            <a:prstGeom prst="rect">
              <a:avLst/>
            </a:prstGeom>
            <a:noFill/>
            <a:ln>
              <a:noFill/>
            </a:ln>
          </p:spPr>
          <p:txBody>
            <a:bodyPr spcFirstLastPara="1" wrap="square" lIns="0"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Ensure Compliances</a:t>
              </a:r>
            </a:p>
          </p:txBody>
        </p:sp>
        <p:sp>
          <p:nvSpPr>
            <p:cNvPr id="31" name="Google Shape;631;p38">
              <a:extLst>
                <a:ext uri="{FF2B5EF4-FFF2-40B4-BE49-F238E27FC236}">
                  <a16:creationId xmlns:a16="http://schemas.microsoft.com/office/drawing/2014/main" id="{4D0C3965-EF70-468B-AB5D-A6F15D59C65C}"/>
                </a:ext>
              </a:extLst>
            </p:cNvPr>
            <p:cNvSpPr/>
            <p:nvPr/>
          </p:nvSpPr>
          <p:spPr>
            <a:xfrm>
              <a:off x="10156113" y="3133565"/>
              <a:ext cx="3999843" cy="1964580"/>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marL="0" marR="0" lvl="0" indent="0" algn="ctr" rtl="0">
                <a:lnSpc>
                  <a:spcPct val="100000"/>
                </a:lnSpc>
                <a:spcBef>
                  <a:spcPts val="0"/>
                </a:spcBef>
                <a:spcAft>
                  <a:spcPts val="0"/>
                </a:spcAft>
                <a:buNone/>
              </a:pPr>
              <a:r>
                <a:rPr lang="en-US" sz="2000">
                  <a:solidFill>
                    <a:srgbClr val="3F3F3F"/>
                  </a:solidFill>
                  <a:latin typeface="Open Sans"/>
                  <a:ea typeface="Open Sans"/>
                  <a:cs typeface="Open Sans"/>
                  <a:sym typeface="Open Sans"/>
                </a:rPr>
                <a:t>Organizations must adhere to various regulations and industry standards. Audits help verify compliance and avoid </a:t>
              </a:r>
              <a:br>
                <a:rPr lang="en-US" sz="2000">
                  <a:solidFill>
                    <a:srgbClr val="3F3F3F"/>
                  </a:solidFill>
                  <a:latin typeface="Open Sans"/>
                  <a:ea typeface="Open Sans"/>
                  <a:cs typeface="Open Sans"/>
                  <a:sym typeface="Open Sans"/>
                </a:rPr>
              </a:br>
              <a:r>
                <a:rPr lang="en-US" sz="2000">
                  <a:solidFill>
                    <a:srgbClr val="3F3F3F"/>
                  </a:solidFill>
                  <a:latin typeface="Open Sans"/>
                  <a:ea typeface="Open Sans"/>
                  <a:cs typeface="Open Sans"/>
                  <a:sym typeface="Open Sans"/>
                </a:rPr>
                <a:t>legal consequences.</a:t>
              </a:r>
            </a:p>
            <a:p>
              <a:pPr marL="0" marR="0" lvl="0" indent="0" algn="ctr" rtl="0">
                <a:lnSpc>
                  <a:spcPct val="100000"/>
                </a:lnSpc>
                <a:spcBef>
                  <a:spcPts val="0"/>
                </a:spcBef>
                <a:spcAft>
                  <a:spcPts val="0"/>
                </a:spcAft>
                <a:buNone/>
              </a:pPr>
              <a:endParaRPr lang="en-US" sz="2200" b="0" i="0" u="none" strike="noStrike" cap="none">
                <a:solidFill>
                  <a:srgbClr val="3F3F3F"/>
                </a:solidFill>
                <a:latin typeface="Open Sans"/>
                <a:ea typeface="Open Sans"/>
                <a:cs typeface="Open Sans"/>
                <a:sym typeface="Open Sans"/>
              </a:endParaRPr>
            </a:p>
          </p:txBody>
        </p:sp>
        <p:sp>
          <p:nvSpPr>
            <p:cNvPr id="32" name="Google Shape;632;p38">
              <a:extLst>
                <a:ext uri="{FF2B5EF4-FFF2-40B4-BE49-F238E27FC236}">
                  <a16:creationId xmlns:a16="http://schemas.microsoft.com/office/drawing/2014/main" id="{B572060E-F55C-4EDF-97F8-07A20EC65DE1}"/>
                </a:ext>
              </a:extLst>
            </p:cNvPr>
            <p:cNvSpPr/>
            <p:nvPr/>
          </p:nvSpPr>
          <p:spPr>
            <a:xfrm>
              <a:off x="5815971" y="6529855"/>
              <a:ext cx="4405830" cy="2426244"/>
            </a:xfrm>
            <a:prstGeom prst="roundRect">
              <a:avLst>
                <a:gd name="adj" fmla="val 9572"/>
              </a:avLst>
            </a:prstGeom>
            <a:solidFill>
              <a:srgbClr val="ADF5EC">
                <a:alpha val="48627"/>
              </a:srgbClr>
            </a:solidFill>
            <a:ln w="25400" cap="flat" cmpd="sng">
              <a:solidFill>
                <a:srgbClr val="17BFAB"/>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2457"/>
                <a:buFont typeface="Arial"/>
                <a:buNone/>
              </a:pPr>
              <a:endParaRPr sz="2457" b="0" i="0" u="none" strike="noStrike" cap="none">
                <a:solidFill>
                  <a:schemeClr val="dk1"/>
                </a:solidFill>
                <a:latin typeface="Open Sans Light"/>
                <a:ea typeface="Open Sans Light"/>
                <a:cs typeface="Open Sans Light"/>
                <a:sym typeface="Open Sans Light"/>
              </a:endParaRPr>
            </a:p>
          </p:txBody>
        </p:sp>
        <p:sp>
          <p:nvSpPr>
            <p:cNvPr id="33" name="Google Shape;633;p38">
              <a:extLst>
                <a:ext uri="{FF2B5EF4-FFF2-40B4-BE49-F238E27FC236}">
                  <a16:creationId xmlns:a16="http://schemas.microsoft.com/office/drawing/2014/main" id="{2FE164EC-87F1-4139-9B2B-4B91B7B15047}"/>
                </a:ext>
              </a:extLst>
            </p:cNvPr>
            <p:cNvSpPr txBox="1"/>
            <p:nvPr/>
          </p:nvSpPr>
          <p:spPr>
            <a:xfrm>
              <a:off x="6396268" y="6625653"/>
              <a:ext cx="3507412" cy="396991"/>
            </a:xfrm>
            <a:prstGeom prst="rect">
              <a:avLst/>
            </a:prstGeom>
            <a:noFill/>
            <a:ln>
              <a:noFill/>
            </a:ln>
          </p:spPr>
          <p:txBody>
            <a:bodyPr spcFirstLastPara="1" wrap="square" lIns="0"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Enhance quality</a:t>
              </a:r>
            </a:p>
          </p:txBody>
        </p:sp>
        <p:sp>
          <p:nvSpPr>
            <p:cNvPr id="34" name="Google Shape;634;p38">
              <a:extLst>
                <a:ext uri="{FF2B5EF4-FFF2-40B4-BE49-F238E27FC236}">
                  <a16:creationId xmlns:a16="http://schemas.microsoft.com/office/drawing/2014/main" id="{E84579BC-2CAE-4BAD-B7CF-BBD2AB6EBF32}"/>
                </a:ext>
              </a:extLst>
            </p:cNvPr>
            <p:cNvSpPr/>
            <p:nvPr/>
          </p:nvSpPr>
          <p:spPr>
            <a:xfrm>
              <a:off x="6050264" y="7298701"/>
              <a:ext cx="4171537" cy="1349027"/>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algn="ctr"/>
              <a:r>
                <a:rPr lang="en-US" sz="2000">
                  <a:solidFill>
                    <a:srgbClr val="3F3F3F"/>
                  </a:solidFill>
                  <a:latin typeface="Open Sans"/>
                  <a:ea typeface="Open Sans"/>
                  <a:cs typeface="Open Sans"/>
                  <a:sym typeface="Open Sans"/>
                </a:rPr>
                <a:t>By evaluating processes and systems, audits lead to improved product and service quality.</a:t>
              </a:r>
            </a:p>
            <a:p>
              <a:pPr marL="0" marR="0" lvl="0" indent="0" algn="ctr" rtl="0">
                <a:lnSpc>
                  <a:spcPct val="100000"/>
                </a:lnSpc>
                <a:spcBef>
                  <a:spcPts val="0"/>
                </a:spcBef>
                <a:spcAft>
                  <a:spcPts val="0"/>
                </a:spcAft>
                <a:buNone/>
              </a:pPr>
              <a:endParaRPr lang="en-US" sz="2200" b="0" i="0" u="none" strike="noStrike" cap="none">
                <a:solidFill>
                  <a:srgbClr val="3F3F3F"/>
                </a:solidFill>
                <a:latin typeface="Open Sans"/>
                <a:ea typeface="Open Sans"/>
                <a:cs typeface="Open Sans"/>
                <a:sym typeface="Open Sans"/>
              </a:endParaRPr>
            </a:p>
          </p:txBody>
        </p:sp>
        <p:grpSp>
          <p:nvGrpSpPr>
            <p:cNvPr id="35" name="Google Shape;635;p38">
              <a:extLst>
                <a:ext uri="{FF2B5EF4-FFF2-40B4-BE49-F238E27FC236}">
                  <a16:creationId xmlns:a16="http://schemas.microsoft.com/office/drawing/2014/main" id="{A158A526-6395-42C3-BD1E-C938D2058ABF}"/>
                </a:ext>
              </a:extLst>
            </p:cNvPr>
            <p:cNvGrpSpPr/>
            <p:nvPr/>
          </p:nvGrpSpPr>
          <p:grpSpPr>
            <a:xfrm>
              <a:off x="6386670" y="3642084"/>
              <a:ext cx="1679280" cy="1379918"/>
              <a:chOff x="6390640" y="2221883"/>
              <a:chExt cx="1679616" cy="1380194"/>
            </a:xfrm>
          </p:grpSpPr>
          <p:sp>
            <p:nvSpPr>
              <p:cNvPr id="36" name="Google Shape;636;p38">
                <a:extLst>
                  <a:ext uri="{FF2B5EF4-FFF2-40B4-BE49-F238E27FC236}">
                    <a16:creationId xmlns:a16="http://schemas.microsoft.com/office/drawing/2014/main" id="{415F1D15-24B3-4EFB-AB1B-2E3270CB3FDA}"/>
                  </a:ext>
                </a:extLst>
              </p:cNvPr>
              <p:cNvSpPr/>
              <p:nvPr/>
            </p:nvSpPr>
            <p:spPr>
              <a:xfrm>
                <a:off x="689944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FF858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37" name="Google Shape;637;p38">
                <a:extLst>
                  <a:ext uri="{FF2B5EF4-FFF2-40B4-BE49-F238E27FC236}">
                    <a16:creationId xmlns:a16="http://schemas.microsoft.com/office/drawing/2014/main" id="{A6561D75-36FB-4D4C-A1A6-7B0F4C04EDDA}"/>
                  </a:ext>
                </a:extLst>
              </p:cNvPr>
              <p:cNvCxnSpPr/>
              <p:nvPr/>
            </p:nvCxnSpPr>
            <p:spPr>
              <a:xfrm rot="10800000">
                <a:off x="6390640" y="2221883"/>
                <a:ext cx="524042" cy="327921"/>
              </a:xfrm>
              <a:prstGeom prst="straightConnector1">
                <a:avLst/>
              </a:prstGeom>
              <a:noFill/>
              <a:ln w="9525" cap="flat" cmpd="sng">
                <a:solidFill>
                  <a:srgbClr val="FF8585"/>
                </a:solidFill>
                <a:prstDash val="solid"/>
                <a:round/>
                <a:headEnd type="none" w="sm" len="sm"/>
                <a:tailEnd type="oval" w="med" len="med"/>
              </a:ln>
            </p:spPr>
          </p:cxnSp>
        </p:grpSp>
        <p:grpSp>
          <p:nvGrpSpPr>
            <p:cNvPr id="38" name="Google Shape;638;p38">
              <a:extLst>
                <a:ext uri="{FF2B5EF4-FFF2-40B4-BE49-F238E27FC236}">
                  <a16:creationId xmlns:a16="http://schemas.microsoft.com/office/drawing/2014/main" id="{C8BEA8CC-B8FE-4191-9E4D-FEF762E9EDD0}"/>
                </a:ext>
              </a:extLst>
            </p:cNvPr>
            <p:cNvGrpSpPr/>
            <p:nvPr/>
          </p:nvGrpSpPr>
          <p:grpSpPr>
            <a:xfrm>
              <a:off x="8159595" y="3657320"/>
              <a:ext cx="1665112" cy="1364681"/>
              <a:chOff x="8163922" y="2237123"/>
              <a:chExt cx="1665445" cy="1364954"/>
            </a:xfrm>
          </p:grpSpPr>
          <p:sp>
            <p:nvSpPr>
              <p:cNvPr id="39" name="Google Shape;639;p38">
                <a:extLst>
                  <a:ext uri="{FF2B5EF4-FFF2-40B4-BE49-F238E27FC236}">
                    <a16:creationId xmlns:a16="http://schemas.microsoft.com/office/drawing/2014/main" id="{ABEA388F-0ED4-492B-B61F-7E2ED5827D78}"/>
                  </a:ext>
                </a:extLst>
              </p:cNvPr>
              <p:cNvSpPr/>
              <p:nvPr/>
            </p:nvSpPr>
            <p:spPr>
              <a:xfrm>
                <a:off x="816392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40" name="Google Shape;640;p38">
                <a:extLst>
                  <a:ext uri="{FF2B5EF4-FFF2-40B4-BE49-F238E27FC236}">
                    <a16:creationId xmlns:a16="http://schemas.microsoft.com/office/drawing/2014/main" id="{45320F8F-DF85-4EF2-8C83-6D43624EA9C6}"/>
                  </a:ext>
                </a:extLst>
              </p:cNvPr>
              <p:cNvCxnSpPr/>
              <p:nvPr/>
            </p:nvCxnSpPr>
            <p:spPr>
              <a:xfrm flipH="1">
                <a:off x="9323948" y="2237123"/>
                <a:ext cx="505419" cy="316653"/>
              </a:xfrm>
              <a:prstGeom prst="straightConnector1">
                <a:avLst/>
              </a:prstGeom>
              <a:noFill/>
              <a:ln w="9525" cap="flat" cmpd="sng">
                <a:solidFill>
                  <a:srgbClr val="41A0CB"/>
                </a:solidFill>
                <a:prstDash val="solid"/>
                <a:round/>
                <a:headEnd type="oval" w="med" len="med"/>
                <a:tailEnd type="none" w="sm" len="sm"/>
              </a:ln>
            </p:spPr>
          </p:cxnSp>
        </p:grpSp>
        <p:grpSp>
          <p:nvGrpSpPr>
            <p:cNvPr id="41" name="Google Shape;641;p38">
              <a:extLst>
                <a:ext uri="{FF2B5EF4-FFF2-40B4-BE49-F238E27FC236}">
                  <a16:creationId xmlns:a16="http://schemas.microsoft.com/office/drawing/2014/main" id="{D7642E4F-BDA0-40D0-B0D7-270C3D1DCC1C}"/>
                </a:ext>
              </a:extLst>
            </p:cNvPr>
            <p:cNvGrpSpPr/>
            <p:nvPr/>
          </p:nvGrpSpPr>
          <p:grpSpPr>
            <a:xfrm>
              <a:off x="7525058" y="4818569"/>
              <a:ext cx="1170580" cy="1657369"/>
              <a:chOff x="7529259" y="3398598"/>
              <a:chExt cx="1170814" cy="1657699"/>
            </a:xfrm>
          </p:grpSpPr>
          <p:sp>
            <p:nvSpPr>
              <p:cNvPr id="42" name="Google Shape;642;p38">
                <a:extLst>
                  <a:ext uri="{FF2B5EF4-FFF2-40B4-BE49-F238E27FC236}">
                    <a16:creationId xmlns:a16="http://schemas.microsoft.com/office/drawing/2014/main" id="{EE4341B7-8D10-42B3-895F-2BBF7B69D703}"/>
                  </a:ext>
                </a:extLst>
              </p:cNvPr>
              <p:cNvSpPr/>
              <p:nvPr/>
            </p:nvSpPr>
            <p:spPr>
              <a:xfrm>
                <a:off x="7529259" y="3398598"/>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43" name="Google Shape;643;p38">
                <a:extLst>
                  <a:ext uri="{FF2B5EF4-FFF2-40B4-BE49-F238E27FC236}">
                    <a16:creationId xmlns:a16="http://schemas.microsoft.com/office/drawing/2014/main" id="{A655A6BA-0AFC-47F5-9D64-8C425D1A4934}"/>
                  </a:ext>
                </a:extLst>
              </p:cNvPr>
              <p:cNvCxnSpPr/>
              <p:nvPr/>
            </p:nvCxnSpPr>
            <p:spPr>
              <a:xfrm>
                <a:off x="8114939" y="4505245"/>
                <a:ext cx="0" cy="551052"/>
              </a:xfrm>
              <a:prstGeom prst="straightConnector1">
                <a:avLst/>
              </a:prstGeom>
              <a:noFill/>
              <a:ln w="9525" cap="flat" cmpd="sng">
                <a:solidFill>
                  <a:srgbClr val="17BFAB"/>
                </a:solidFill>
                <a:prstDash val="solid"/>
                <a:round/>
                <a:headEnd type="none" w="sm" len="sm"/>
                <a:tailEnd type="oval" w="med" len="med"/>
              </a:ln>
            </p:spPr>
          </p:cxnSp>
        </p:grpSp>
      </p:grpSp>
      <p:sp>
        <p:nvSpPr>
          <p:cNvPr id="4" name="Brandline">
            <a:extLst>
              <a:ext uri="{FF2B5EF4-FFF2-40B4-BE49-F238E27FC236}">
                <a16:creationId xmlns:a16="http://schemas.microsoft.com/office/drawing/2014/main" id="{15DF0C98-7199-0E8D-DC77-46D04045CC51}"/>
              </a:ext>
            </a:extLst>
          </p:cNvPr>
          <p:cNvSpPr/>
          <p:nvPr/>
        </p:nvSpPr>
        <p:spPr>
          <a:xfrm>
            <a:off x="3695700" y="903408"/>
            <a:ext cx="888214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634276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What Is Package</a:t>
            </a:r>
            <a:endParaRPr>
              <a:latin typeface="Open Sans"/>
              <a:ea typeface="Open Sans"/>
              <a:cs typeface="Open Sans"/>
              <a:sym typeface="Open Sans"/>
            </a:endParaRPr>
          </a:p>
        </p:txBody>
      </p:sp>
      <p:sp>
        <p:nvSpPr>
          <p:cNvPr id="4" name="TextBox 3">
            <a:extLst>
              <a:ext uri="{FF2B5EF4-FFF2-40B4-BE49-F238E27FC236}">
                <a16:creationId xmlns:a16="http://schemas.microsoft.com/office/drawing/2014/main" id="{6407DED3-FD40-63E2-0EDD-2649BE12CD1F}"/>
              </a:ext>
            </a:extLst>
          </p:cNvPr>
          <p:cNvSpPr txBox="1"/>
          <p:nvPr/>
        </p:nvSpPr>
        <p:spPr>
          <a:xfrm>
            <a:off x="2890654" y="1397977"/>
            <a:ext cx="10474569" cy="457176"/>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It refers to a software component or module that is used within an application. </a:t>
            </a:r>
          </a:p>
        </p:txBody>
      </p:sp>
      <p:sp>
        <p:nvSpPr>
          <p:cNvPr id="6" name="TextBox 5">
            <a:extLst>
              <a:ext uri="{FF2B5EF4-FFF2-40B4-BE49-F238E27FC236}">
                <a16:creationId xmlns:a16="http://schemas.microsoft.com/office/drawing/2014/main" id="{E9C5EFF6-C4A9-FF7D-4EEC-1F8CFD0EA566}"/>
              </a:ext>
            </a:extLst>
          </p:cNvPr>
          <p:cNvSpPr txBox="1"/>
          <p:nvPr/>
        </p:nvSpPr>
        <p:spPr>
          <a:xfrm>
            <a:off x="2363115" y="7392136"/>
            <a:ext cx="11529646" cy="846514"/>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These packages can include libraries, frameworks, plugins, or other pieces of code that are integrated into an application to provide specific functionality.</a:t>
            </a:r>
          </a:p>
        </p:txBody>
      </p:sp>
      <p:pic>
        <p:nvPicPr>
          <p:cNvPr id="7" name="Picture 6">
            <a:extLst>
              <a:ext uri="{FF2B5EF4-FFF2-40B4-BE49-F238E27FC236}">
                <a16:creationId xmlns:a16="http://schemas.microsoft.com/office/drawing/2014/main" id="{80ACE1D1-2A83-D4BE-6F99-7F6AB7EA3F35}"/>
              </a:ext>
            </a:extLst>
          </p:cNvPr>
          <p:cNvPicPr>
            <a:picLocks noChangeAspect="1"/>
          </p:cNvPicPr>
          <p:nvPr/>
        </p:nvPicPr>
        <p:blipFill>
          <a:blip r:embed="rId3"/>
          <a:stretch>
            <a:fillRect/>
          </a:stretch>
        </p:blipFill>
        <p:spPr>
          <a:xfrm>
            <a:off x="6261467" y="2915267"/>
            <a:ext cx="3806092" cy="3806092"/>
          </a:xfrm>
          <a:prstGeom prst="rect">
            <a:avLst/>
          </a:prstGeom>
        </p:spPr>
      </p:pic>
      <p:sp>
        <p:nvSpPr>
          <p:cNvPr id="8" name="Brandline">
            <a:extLst>
              <a:ext uri="{FF2B5EF4-FFF2-40B4-BE49-F238E27FC236}">
                <a16:creationId xmlns:a16="http://schemas.microsoft.com/office/drawing/2014/main" id="{7B8E6B65-44C2-83AE-A9F4-A276986B8C16}"/>
              </a:ext>
            </a:extLst>
          </p:cNvPr>
          <p:cNvSpPr/>
          <p:nvPr/>
        </p:nvSpPr>
        <p:spPr>
          <a:xfrm>
            <a:off x="6324600" y="816352"/>
            <a:ext cx="3613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33547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Package Monitoring</a:t>
            </a:r>
            <a:endParaRPr>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F3FFD8E2-07F3-86AE-39C4-162885A3A193}"/>
              </a:ext>
            </a:extLst>
          </p:cNvPr>
          <p:cNvSpPr/>
          <p:nvPr/>
        </p:nvSpPr>
        <p:spPr>
          <a:xfrm>
            <a:off x="4366743" y="1852938"/>
            <a:ext cx="7615114" cy="6414762"/>
          </a:xfrm>
          <a:prstGeom prst="roundRect">
            <a:avLst>
              <a:gd name="adj" fmla="val 16667"/>
            </a:avLst>
          </a:prstGeom>
          <a:solidFill>
            <a:schemeClr val="accent1">
              <a:lumMod val="20000"/>
              <a:lumOff val="8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9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It involves continually surveilling third-party software packages and libraries that an application incorporates. </a:t>
            </a:r>
          </a:p>
          <a:p>
            <a:pPr lvl="1">
              <a:lnSpc>
                <a:spcPct val="90000"/>
              </a:lnSpc>
              <a:buClr>
                <a:srgbClr val="3F3F3F"/>
              </a:buClr>
              <a:buSzPts val="2200"/>
            </a:pPr>
            <a:endParaRPr lang="en-US" sz="2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It refers to monitoring the status and management of software packages within the application itself. </a:t>
            </a:r>
          </a:p>
          <a:p>
            <a:pPr marL="342900" lvl="1" indent="-342900">
              <a:lnSpc>
                <a:spcPct val="90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Complexity arises because some organizations use many of these packages without understanding the security ramifications. </a:t>
            </a:r>
          </a:p>
          <a:p>
            <a:pPr marL="342900" lvl="1" indent="-342900">
              <a:lnSpc>
                <a:spcPct val="90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Imagine it as keeping tabs on the health and performance of the building blocks that make your application work.</a:t>
            </a:r>
          </a:p>
        </p:txBody>
      </p:sp>
      <p:sp>
        <p:nvSpPr>
          <p:cNvPr id="4" name="Brandline">
            <a:extLst>
              <a:ext uri="{FF2B5EF4-FFF2-40B4-BE49-F238E27FC236}">
                <a16:creationId xmlns:a16="http://schemas.microsoft.com/office/drawing/2014/main" id="{E9CCE53D-0C4C-4B0F-85DF-0ACDDF7B112B}"/>
              </a:ext>
            </a:extLst>
          </p:cNvPr>
          <p:cNvSpPr/>
          <p:nvPr/>
        </p:nvSpPr>
        <p:spPr>
          <a:xfrm>
            <a:off x="5918200" y="816352"/>
            <a:ext cx="44192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58310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Attributes to Be Monitored</a:t>
            </a:r>
            <a:endParaRPr/>
          </a:p>
        </p:txBody>
      </p:sp>
      <p:grpSp>
        <p:nvGrpSpPr>
          <p:cNvPr id="471" name="Google Shape;471;p60"/>
          <p:cNvGrpSpPr/>
          <p:nvPr/>
        </p:nvGrpSpPr>
        <p:grpSpPr>
          <a:xfrm>
            <a:off x="5261249" y="2300427"/>
            <a:ext cx="8637646" cy="5820343"/>
            <a:chOff x="5448894" y="2994136"/>
            <a:chExt cx="4801043" cy="2657325"/>
          </a:xfrm>
        </p:grpSpPr>
        <p:grpSp>
          <p:nvGrpSpPr>
            <p:cNvPr id="472" name="Google Shape;472;p60"/>
            <p:cNvGrpSpPr/>
            <p:nvPr/>
          </p:nvGrpSpPr>
          <p:grpSpPr>
            <a:xfrm>
              <a:off x="5456388" y="2994136"/>
              <a:ext cx="1030675" cy="710704"/>
              <a:chOff x="5135316" y="1329109"/>
              <a:chExt cx="1030675" cy="710704"/>
            </a:xfrm>
          </p:grpSpPr>
          <p:sp>
            <p:nvSpPr>
              <p:cNvPr id="473" name="Google Shape;473;p60"/>
              <p:cNvSpPr/>
              <p:nvPr/>
            </p:nvSpPr>
            <p:spPr>
              <a:xfrm>
                <a:off x="5562487" y="1329109"/>
                <a:ext cx="603504" cy="5333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474" name="Google Shape;474;p60"/>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75" name="Google Shape;475;p60"/>
            <p:cNvGrpSpPr/>
            <p:nvPr/>
          </p:nvGrpSpPr>
          <p:grpSpPr>
            <a:xfrm>
              <a:off x="5448894" y="4897673"/>
              <a:ext cx="1030675" cy="710704"/>
              <a:chOff x="5127822" y="3232646"/>
              <a:chExt cx="1030675" cy="710704"/>
            </a:xfrm>
          </p:grpSpPr>
          <p:sp>
            <p:nvSpPr>
              <p:cNvPr id="476" name="Google Shape;476;p60"/>
              <p:cNvSpPr/>
              <p:nvPr/>
            </p:nvSpPr>
            <p:spPr>
              <a:xfrm>
                <a:off x="5554993" y="3411259"/>
                <a:ext cx="603504" cy="53209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477" name="Google Shape;477;p60"/>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78" name="Google Shape;478;p60"/>
            <p:cNvGrpSpPr/>
            <p:nvPr/>
          </p:nvGrpSpPr>
          <p:grpSpPr>
            <a:xfrm>
              <a:off x="5747414" y="4010855"/>
              <a:ext cx="805988" cy="533340"/>
              <a:chOff x="5426342" y="2345828"/>
              <a:chExt cx="805988" cy="533340"/>
            </a:xfrm>
          </p:grpSpPr>
          <p:sp>
            <p:nvSpPr>
              <p:cNvPr id="479" name="Google Shape;479;p60"/>
              <p:cNvSpPr/>
              <p:nvPr/>
            </p:nvSpPr>
            <p:spPr>
              <a:xfrm>
                <a:off x="5711122" y="2345828"/>
                <a:ext cx="521208" cy="5333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480" name="Google Shape;480;p60"/>
              <p:cNvSpPr/>
              <p:nvPr/>
            </p:nvSpPr>
            <p:spPr>
              <a:xfrm>
                <a:off x="5426342" y="2345828"/>
                <a:ext cx="284781" cy="533340"/>
              </a:xfrm>
              <a:custGeom>
                <a:avLst/>
                <a:gdLst/>
                <a:ahLst/>
                <a:cxnLst/>
                <a:rect l="l" t="t" r="r" b="b"/>
                <a:pathLst>
                  <a:path w="228" h="427" extrusionOk="0">
                    <a:moveTo>
                      <a:pt x="228" y="0"/>
                    </a:moveTo>
                    <a:lnTo>
                      <a:pt x="0" y="185"/>
                    </a:lnTo>
                    <a:lnTo>
                      <a:pt x="0" y="266"/>
                    </a:lnTo>
                    <a:lnTo>
                      <a:pt x="228" y="427"/>
                    </a:lnTo>
                    <a:lnTo>
                      <a:pt x="228" y="0"/>
                    </a:lnTo>
                    <a:close/>
                  </a:path>
                </a:pathLst>
              </a:custGeom>
              <a:solidFill>
                <a:srgbClr val="7B7B7B"/>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481" name="Google Shape;481;p60"/>
            <p:cNvSpPr txBox="1"/>
            <p:nvPr/>
          </p:nvSpPr>
          <p:spPr>
            <a:xfrm>
              <a:off x="6684030" y="3092194"/>
              <a:ext cx="3565907" cy="337224"/>
            </a:xfrm>
            <a:prstGeom prst="rect">
              <a:avLst/>
            </a:prstGeom>
            <a:noFill/>
            <a:ln>
              <a:noFill/>
            </a:ln>
          </p:spPr>
          <p:txBody>
            <a:bodyPr spcFirstLastPara="1" wrap="square" lIns="91425" tIns="45700" rIns="91425" bIns="45700" anchor="t" anchorCtr="0">
              <a:spAutoFit/>
            </a:bodyPr>
            <a:lstStyle/>
            <a:p>
              <a:pPr algn="l"/>
              <a:r>
                <a:rPr lang="en-US" sz="2200" b="1">
                  <a:solidFill>
                    <a:srgbClr val="3F3F3F"/>
                  </a:solidFill>
                  <a:latin typeface="Open Sans"/>
                  <a:ea typeface="Open Sans"/>
                  <a:cs typeface="Open Sans"/>
                </a:rPr>
                <a:t>Installation and updates</a:t>
              </a:r>
              <a:r>
                <a:rPr lang="en-US" sz="2200">
                  <a:solidFill>
                    <a:srgbClr val="3F3F3F"/>
                  </a:solidFill>
                  <a:latin typeface="Open Sans"/>
                  <a:ea typeface="Open Sans"/>
                  <a:cs typeface="Open Sans"/>
                </a:rPr>
                <a:t>: </a:t>
              </a:r>
              <a:r>
                <a:rPr lang="en-US" sz="2000">
                  <a:solidFill>
                    <a:srgbClr val="3F3F3F"/>
                  </a:solidFill>
                  <a:latin typeface="Open Sans"/>
                  <a:ea typeface="Open Sans"/>
                  <a:cs typeface="Open Sans"/>
                </a:rPr>
                <a:t>Tracks the installation status of different packages within the application</a:t>
              </a:r>
            </a:p>
          </p:txBody>
        </p:sp>
        <p:sp>
          <p:nvSpPr>
            <p:cNvPr id="482" name="Google Shape;482;p60"/>
            <p:cNvSpPr txBox="1"/>
            <p:nvPr/>
          </p:nvSpPr>
          <p:spPr>
            <a:xfrm>
              <a:off x="6684030" y="3898135"/>
              <a:ext cx="3565907" cy="758778"/>
            </a:xfrm>
            <a:prstGeom prst="rect">
              <a:avLst/>
            </a:prstGeom>
            <a:noFill/>
            <a:ln>
              <a:noFill/>
            </a:ln>
          </p:spPr>
          <p:txBody>
            <a:bodyPr spcFirstLastPara="1" wrap="square" lIns="91425" tIns="45700" rIns="91425" bIns="45700" anchor="t" anchorCtr="0">
              <a:spAutoFit/>
            </a:bodyPr>
            <a:lstStyle/>
            <a:p>
              <a:pPr marL="0" lvl="0" indent="0">
                <a:buSzPts val="2200"/>
                <a:buFont typeface="Arial"/>
                <a:buNone/>
              </a:pPr>
              <a:r>
                <a:rPr lang="en-US" sz="2200" b="1">
                  <a:solidFill>
                    <a:srgbClr val="3F3F3F"/>
                  </a:solidFill>
                  <a:latin typeface="Open Sans"/>
                  <a:ea typeface="Open Sans"/>
                  <a:cs typeface="Open Sans"/>
                </a:rPr>
                <a:t>Package dependencies</a:t>
              </a:r>
              <a:r>
                <a:rPr lang="en-US" sz="2200">
                  <a:solidFill>
                    <a:srgbClr val="3F3F3F"/>
                  </a:solidFill>
                  <a:latin typeface="Open Sans"/>
                  <a:ea typeface="Open Sans"/>
                  <a:cs typeface="Open Sans"/>
                </a:rPr>
                <a:t>: </a:t>
              </a:r>
              <a:r>
                <a:rPr lang="en-US" sz="2000">
                  <a:solidFill>
                    <a:srgbClr val="3F3F3F"/>
                  </a:solidFill>
                  <a:latin typeface="Open Sans"/>
                  <a:ea typeface="Open Sans"/>
                  <a:cs typeface="Open Sans"/>
                </a:rPr>
                <a:t>Applications often rely on other software packages to function properly. Package monitoring ensures all the necessary dependencies are met and any conflicts between packages are identified</a:t>
              </a:r>
              <a:endParaRPr sz="2000">
                <a:solidFill>
                  <a:srgbClr val="3F3F3F"/>
                </a:solidFill>
                <a:latin typeface="Open Sans"/>
                <a:ea typeface="Open Sans"/>
                <a:cs typeface="Open Sans"/>
              </a:endParaRPr>
            </a:p>
          </p:txBody>
        </p:sp>
        <p:sp>
          <p:nvSpPr>
            <p:cNvPr id="483" name="Google Shape;483;p60"/>
            <p:cNvSpPr txBox="1"/>
            <p:nvPr/>
          </p:nvSpPr>
          <p:spPr>
            <a:xfrm>
              <a:off x="6684030" y="5033201"/>
              <a:ext cx="3565907" cy="618260"/>
            </a:xfrm>
            <a:prstGeom prst="rect">
              <a:avLst/>
            </a:prstGeom>
            <a:noFill/>
            <a:ln>
              <a:noFill/>
            </a:ln>
          </p:spPr>
          <p:txBody>
            <a:bodyPr spcFirstLastPara="1" wrap="square" lIns="91425" tIns="45700" rIns="91425" bIns="45700" anchor="t" anchorCtr="0">
              <a:spAutoFit/>
            </a:bodyPr>
            <a:lstStyle/>
            <a:p>
              <a:pPr algn="l"/>
              <a:r>
                <a:rPr lang="en-US" sz="2200" b="1">
                  <a:solidFill>
                    <a:srgbClr val="3F3F3F"/>
                  </a:solidFill>
                  <a:latin typeface="Open Sans"/>
                  <a:ea typeface="Open Sans"/>
                  <a:cs typeface="Open Sans"/>
                </a:rPr>
                <a:t>Package health: </a:t>
              </a:r>
              <a:r>
                <a:rPr lang="en-US" sz="2000">
                  <a:solidFill>
                    <a:srgbClr val="3F3F3F"/>
                  </a:solidFill>
                  <a:latin typeface="Open Sans"/>
                  <a:ea typeface="Open Sans"/>
                  <a:cs typeface="Open Sans"/>
                </a:rPr>
                <a:t>Monitors the health and functionality of the software packages. This might involve checking for errors, compatibility issues, or resource usage.</a:t>
              </a:r>
            </a:p>
          </p:txBody>
        </p:sp>
      </p:grpSp>
      <p:pic>
        <p:nvPicPr>
          <p:cNvPr id="4" name="Picture 3">
            <a:extLst>
              <a:ext uri="{FF2B5EF4-FFF2-40B4-BE49-F238E27FC236}">
                <a16:creationId xmlns:a16="http://schemas.microsoft.com/office/drawing/2014/main" id="{B1FAD0F0-AB08-6D0D-6F2F-F772B5F5B684}"/>
              </a:ext>
            </a:extLst>
          </p:cNvPr>
          <p:cNvPicPr>
            <a:picLocks noChangeAspect="1"/>
          </p:cNvPicPr>
          <p:nvPr/>
        </p:nvPicPr>
        <p:blipFill>
          <a:blip r:embed="rId3"/>
          <a:stretch>
            <a:fillRect/>
          </a:stretch>
        </p:blipFill>
        <p:spPr>
          <a:xfrm>
            <a:off x="1143000" y="3024518"/>
            <a:ext cx="4173442" cy="3701148"/>
          </a:xfrm>
          <a:prstGeom prst="rect">
            <a:avLst/>
          </a:prstGeom>
        </p:spPr>
      </p:pic>
      <p:sp>
        <p:nvSpPr>
          <p:cNvPr id="3" name="Brandline">
            <a:extLst>
              <a:ext uri="{FF2B5EF4-FFF2-40B4-BE49-F238E27FC236}">
                <a16:creationId xmlns:a16="http://schemas.microsoft.com/office/drawing/2014/main" id="{5799F43E-C4F9-6C4F-64CE-EE51912A262D}"/>
              </a:ext>
            </a:extLst>
          </p:cNvPr>
          <p:cNvSpPr/>
          <p:nvPr/>
        </p:nvSpPr>
        <p:spPr>
          <a:xfrm>
            <a:off x="5130800" y="816324"/>
            <a:ext cx="5988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68233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53"/>
          <p:cNvSpPr txBox="1">
            <a:spLocks noGrp="1"/>
          </p:cNvSpPr>
          <p:nvPr>
            <p:ph type="title"/>
          </p:nvPr>
        </p:nvSpPr>
        <p:spPr>
          <a:xfrm>
            <a:off x="-14475" y="129509"/>
            <a:ext cx="16276320" cy="687244"/>
          </a:xfrm>
          <a:prstGeom prst="rect">
            <a:avLst/>
          </a:prstGeom>
          <a:noFill/>
          <a:ln>
            <a:noFill/>
          </a:ln>
        </p:spPr>
        <p:txBody>
          <a:bodyPr spcFirstLastPara="1" wrap="square" lIns="91425" tIns="45700" rIns="91425" bIns="45700" anchor="ctr" anchorCtr="0">
            <a:normAutofit/>
          </a:bodyPr>
          <a:lstStyle/>
          <a:p>
            <a:pPr marL="0" lvl="0" indent="12700" algn="ctr" rtl="0">
              <a:lnSpc>
                <a:spcPct val="100000"/>
              </a:lnSpc>
              <a:spcBef>
                <a:spcPts val="0"/>
              </a:spcBef>
              <a:spcAft>
                <a:spcPts val="0"/>
              </a:spcAft>
              <a:buClr>
                <a:schemeClr val="dk1"/>
              </a:buClr>
              <a:buSzPts val="2200"/>
              <a:buFont typeface="Arial"/>
              <a:buNone/>
            </a:pPr>
            <a:r>
              <a:rPr lang="en-US">
                <a:solidFill>
                  <a:srgbClr val="3F3F3F"/>
                </a:solidFill>
              </a:rPr>
              <a:t>Package Monitoring Implementation Tools</a:t>
            </a:r>
            <a:endParaRPr>
              <a:solidFill>
                <a:srgbClr val="3F3F3F"/>
              </a:solidFill>
            </a:endParaRPr>
          </a:p>
        </p:txBody>
      </p:sp>
      <p:grpSp>
        <p:nvGrpSpPr>
          <p:cNvPr id="20" name="Group 19">
            <a:extLst>
              <a:ext uri="{FF2B5EF4-FFF2-40B4-BE49-F238E27FC236}">
                <a16:creationId xmlns:a16="http://schemas.microsoft.com/office/drawing/2014/main" id="{4AA0DF18-91C4-4739-8315-D77AB32712F2}"/>
              </a:ext>
            </a:extLst>
          </p:cNvPr>
          <p:cNvGrpSpPr/>
          <p:nvPr/>
        </p:nvGrpSpPr>
        <p:grpSpPr>
          <a:xfrm rot="5400000">
            <a:off x="1356619" y="4344541"/>
            <a:ext cx="4784490" cy="4296273"/>
            <a:chOff x="990497" y="1599941"/>
            <a:chExt cx="10804144" cy="3005586"/>
          </a:xfrm>
          <a:solidFill>
            <a:schemeClr val="accent1">
              <a:lumMod val="20000"/>
              <a:lumOff val="80000"/>
            </a:schemeClr>
          </a:solidFill>
        </p:grpSpPr>
        <p:grpSp>
          <p:nvGrpSpPr>
            <p:cNvPr id="22" name="Group 21">
              <a:extLst>
                <a:ext uri="{FF2B5EF4-FFF2-40B4-BE49-F238E27FC236}">
                  <a16:creationId xmlns:a16="http://schemas.microsoft.com/office/drawing/2014/main" id="{84E6B079-A2B3-45EE-9E1C-D0114D942183}"/>
                </a:ext>
              </a:extLst>
            </p:cNvPr>
            <p:cNvGrpSpPr/>
            <p:nvPr/>
          </p:nvGrpSpPr>
          <p:grpSpPr>
            <a:xfrm>
              <a:off x="990497" y="1599941"/>
              <a:ext cx="10804144" cy="3005586"/>
              <a:chOff x="1562534" y="4707250"/>
              <a:chExt cx="10804144" cy="3095793"/>
            </a:xfrm>
            <a:grpFill/>
          </p:grpSpPr>
          <p:sp>
            <p:nvSpPr>
              <p:cNvPr id="24" name="Rectangle: Rounded Corners 23">
                <a:extLst>
                  <a:ext uri="{FF2B5EF4-FFF2-40B4-BE49-F238E27FC236}">
                    <a16:creationId xmlns:a16="http://schemas.microsoft.com/office/drawing/2014/main" id="{9E2DDE35-AF1D-4ACD-B344-B10385F8F984}"/>
                  </a:ext>
                </a:extLst>
              </p:cNvPr>
              <p:cNvSpPr/>
              <p:nvPr/>
            </p:nvSpPr>
            <p:spPr>
              <a:xfrm>
                <a:off x="1562534" y="4707250"/>
                <a:ext cx="10804144" cy="3095793"/>
              </a:xfrm>
              <a:prstGeom prst="roundRect">
                <a:avLst>
                  <a:gd name="adj" fmla="val 87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3">
                <a:extLst>
                  <a:ext uri="{FF2B5EF4-FFF2-40B4-BE49-F238E27FC236}">
                    <a16:creationId xmlns:a16="http://schemas.microsoft.com/office/drawing/2014/main" id="{AD3D7929-E001-42B0-B7B0-D213AF8A0997}"/>
                  </a:ext>
                </a:extLst>
              </p:cNvPr>
              <p:cNvSpPr txBox="1">
                <a:spLocks/>
              </p:cNvSpPr>
              <p:nvPr/>
            </p:nvSpPr>
            <p:spPr>
              <a:xfrm rot="16200000">
                <a:off x="1821523" y="5394247"/>
                <a:ext cx="2302615" cy="1721861"/>
              </a:xfrm>
              <a:prstGeom prst="rect">
                <a:avLst/>
              </a:prstGeom>
              <a:grpFill/>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12700" algn="ctr" rtl="0">
                  <a:lnSpc>
                    <a:spcPct val="115000"/>
                  </a:lnSpc>
                  <a:spcBef>
                    <a:spcPts val="0"/>
                  </a:spcBef>
                  <a:spcAft>
                    <a:spcPts val="0"/>
                  </a:spcAft>
                  <a:buClr>
                    <a:srgbClr val="000000"/>
                  </a:buClr>
                  <a:buSzPts val="2200"/>
                  <a:buFont typeface="Arial"/>
                  <a:buNone/>
                </a:pPr>
                <a:r>
                  <a:rPr lang="en-US" sz="2200" b="1" i="0" u="none" strike="noStrike" cap="none">
                    <a:solidFill>
                      <a:srgbClr val="404040"/>
                    </a:solidFill>
                    <a:ea typeface="Open Sans Semibold" panose="020B0706030804020204" pitchFamily="34" charset="0"/>
                    <a:cs typeface="Open Sans Semibold" panose="020B0706030804020204" pitchFamily="34" charset="0"/>
                    <a:sym typeface="Open Sans"/>
                  </a:rPr>
                  <a:t>Package managers</a:t>
                </a:r>
              </a:p>
            </p:txBody>
          </p:sp>
        </p:grpSp>
        <p:sp>
          <p:nvSpPr>
            <p:cNvPr id="23" name="Rectangle: Rounded Corners 22">
              <a:extLst>
                <a:ext uri="{FF2B5EF4-FFF2-40B4-BE49-F238E27FC236}">
                  <a16:creationId xmlns:a16="http://schemas.microsoft.com/office/drawing/2014/main" id="{E8628576-9375-413F-91BD-D7A3B88B1818}"/>
                </a:ext>
              </a:extLst>
            </p:cNvPr>
            <p:cNvSpPr/>
            <p:nvPr/>
          </p:nvSpPr>
          <p:spPr>
            <a:xfrm>
              <a:off x="3172798" y="1703732"/>
              <a:ext cx="8290459" cy="2798064"/>
            </a:xfrm>
            <a:prstGeom prst="roundRect">
              <a:avLst>
                <a:gd name="adj" fmla="val 8118"/>
              </a:avLst>
            </a:prstGeom>
            <a:grpFill/>
            <a:ln w="38100">
              <a:solidFill>
                <a:srgbClr val="2992A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6" name="Group 25">
            <a:extLst>
              <a:ext uri="{FF2B5EF4-FFF2-40B4-BE49-F238E27FC236}">
                <a16:creationId xmlns:a16="http://schemas.microsoft.com/office/drawing/2014/main" id="{65216D04-F6E7-4702-9BFD-2761BFB55387}"/>
              </a:ext>
            </a:extLst>
          </p:cNvPr>
          <p:cNvGrpSpPr/>
          <p:nvPr/>
        </p:nvGrpSpPr>
        <p:grpSpPr>
          <a:xfrm rot="5400000">
            <a:off x="5742820" y="4429594"/>
            <a:ext cx="4761813" cy="4148846"/>
            <a:chOff x="2340286" y="3754690"/>
            <a:chExt cx="10804144" cy="2596895"/>
          </a:xfrm>
        </p:grpSpPr>
        <p:grpSp>
          <p:nvGrpSpPr>
            <p:cNvPr id="27" name="Group 26">
              <a:extLst>
                <a:ext uri="{FF2B5EF4-FFF2-40B4-BE49-F238E27FC236}">
                  <a16:creationId xmlns:a16="http://schemas.microsoft.com/office/drawing/2014/main" id="{1297B6E4-64B2-41D3-A81B-59B76F74C24A}"/>
                </a:ext>
              </a:extLst>
            </p:cNvPr>
            <p:cNvGrpSpPr/>
            <p:nvPr/>
          </p:nvGrpSpPr>
          <p:grpSpPr>
            <a:xfrm>
              <a:off x="2340286" y="3754690"/>
              <a:ext cx="10804144" cy="2596895"/>
              <a:chOff x="990497" y="1599941"/>
              <a:chExt cx="10804144" cy="3005586"/>
            </a:xfrm>
          </p:grpSpPr>
          <p:grpSp>
            <p:nvGrpSpPr>
              <p:cNvPr id="29" name="Group 28">
                <a:extLst>
                  <a:ext uri="{FF2B5EF4-FFF2-40B4-BE49-F238E27FC236}">
                    <a16:creationId xmlns:a16="http://schemas.microsoft.com/office/drawing/2014/main" id="{BC822DD3-2A17-4CCF-A81A-FBA67BF4A6F3}"/>
                  </a:ext>
                </a:extLst>
              </p:cNvPr>
              <p:cNvGrpSpPr/>
              <p:nvPr/>
            </p:nvGrpSpPr>
            <p:grpSpPr>
              <a:xfrm>
                <a:off x="990497" y="1599941"/>
                <a:ext cx="10804144" cy="3005586"/>
                <a:chOff x="1562534" y="4707250"/>
                <a:chExt cx="10804144" cy="3095793"/>
              </a:xfrm>
            </p:grpSpPr>
            <p:sp>
              <p:nvSpPr>
                <p:cNvPr id="31" name="Rectangle: Rounded Corners 30">
                  <a:extLst>
                    <a:ext uri="{FF2B5EF4-FFF2-40B4-BE49-F238E27FC236}">
                      <a16:creationId xmlns:a16="http://schemas.microsoft.com/office/drawing/2014/main" id="{C4B066BA-6659-4585-9778-6AD65BDCD571}"/>
                    </a:ext>
                  </a:extLst>
                </p:cNvPr>
                <p:cNvSpPr/>
                <p:nvPr/>
              </p:nvSpPr>
              <p:spPr>
                <a:xfrm>
                  <a:off x="1562534" y="4707250"/>
                  <a:ext cx="10804144" cy="3095793"/>
                </a:xfrm>
                <a:prstGeom prst="roundRect">
                  <a:avLst>
                    <a:gd name="adj" fmla="val 8753"/>
                  </a:avLst>
                </a:prstGeom>
                <a:solidFill>
                  <a:srgbClr val="F2B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Text Placeholder 3">
                  <a:extLst>
                    <a:ext uri="{FF2B5EF4-FFF2-40B4-BE49-F238E27FC236}">
                      <a16:creationId xmlns:a16="http://schemas.microsoft.com/office/drawing/2014/main" id="{D5732460-697A-49E1-A186-F7F1386EDFF4}"/>
                    </a:ext>
                  </a:extLst>
                </p:cNvPr>
                <p:cNvSpPr txBox="1">
                  <a:spLocks/>
                </p:cNvSpPr>
                <p:nvPr/>
              </p:nvSpPr>
              <p:spPr>
                <a:xfrm rot="16200000">
                  <a:off x="1526327" y="5363782"/>
                  <a:ext cx="1932172" cy="1721861"/>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indent="12700" algn="ctr">
                    <a:lnSpc>
                      <a:spcPct val="115000"/>
                    </a:lnSpc>
                    <a:buSzPts val="2200"/>
                  </a:pPr>
                  <a:r>
                    <a:rPr lang="en-US" sz="2200" b="1">
                      <a:solidFill>
                        <a:srgbClr val="404040"/>
                      </a:solidFill>
                      <a:ea typeface="Open Sans Semibold" panose="020B0706030804020204" pitchFamily="34" charset="0"/>
                      <a:cs typeface="Open Sans Semibold" panose="020B0706030804020204" pitchFamily="34" charset="0"/>
                      <a:sym typeface="Open Sans"/>
                    </a:rPr>
                    <a:t>Application monitoring tools</a:t>
                  </a:r>
                </a:p>
              </p:txBody>
            </p:sp>
          </p:grpSp>
          <p:sp>
            <p:nvSpPr>
              <p:cNvPr id="30" name="Rectangle: Rounded Corners 29">
                <a:extLst>
                  <a:ext uri="{FF2B5EF4-FFF2-40B4-BE49-F238E27FC236}">
                    <a16:creationId xmlns:a16="http://schemas.microsoft.com/office/drawing/2014/main" id="{F8532DC3-C6D1-4BB5-A25E-666769FC5BEC}"/>
                  </a:ext>
                </a:extLst>
              </p:cNvPr>
              <p:cNvSpPr/>
              <p:nvPr/>
            </p:nvSpPr>
            <p:spPr>
              <a:xfrm>
                <a:off x="3172798" y="1703732"/>
                <a:ext cx="8290459" cy="2798064"/>
              </a:xfrm>
              <a:prstGeom prst="roundRect">
                <a:avLst>
                  <a:gd name="adj" fmla="val 8118"/>
                </a:avLst>
              </a:prstGeom>
              <a:solidFill>
                <a:schemeClr val="bg1"/>
              </a:solidFill>
              <a:ln w="38100">
                <a:solidFill>
                  <a:srgbClr val="DC4C4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3">
              <a:extLst>
                <a:ext uri="{FF2B5EF4-FFF2-40B4-BE49-F238E27FC236}">
                  <a16:creationId xmlns:a16="http://schemas.microsoft.com/office/drawing/2014/main" id="{1BFF56F0-B10E-47AB-AE44-6AAA6F849733}"/>
                </a:ext>
              </a:extLst>
            </p:cNvPr>
            <p:cNvSpPr txBox="1">
              <a:spLocks/>
            </p:cNvSpPr>
            <p:nvPr/>
          </p:nvSpPr>
          <p:spPr>
            <a:xfrm rot="16200000">
              <a:off x="4756752" y="4050293"/>
              <a:ext cx="2329583" cy="1917731"/>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vl="0" algn="ctr">
                <a:lnSpc>
                  <a:spcPct val="115000"/>
                </a:lnSpc>
                <a:buSzPct val="100000"/>
              </a:pPr>
              <a:r>
                <a:rPr lang="en-US" sz="2200">
                  <a:solidFill>
                    <a:srgbClr val="3F3F3F"/>
                  </a:solidFill>
                  <a:latin typeface="Open Sans"/>
                  <a:ea typeface="Open Sans"/>
                  <a:cs typeface="Open Sans"/>
                </a:rPr>
                <a:t>Application package monitoring tools focus on monitoring the software packages used within an application. For example: </a:t>
              </a:r>
              <a:br>
                <a:rPr lang="en-US" sz="2200">
                  <a:solidFill>
                    <a:srgbClr val="3F3F3F"/>
                  </a:solidFill>
                  <a:latin typeface="Open Sans"/>
                  <a:ea typeface="Open Sans"/>
                  <a:cs typeface="Open Sans"/>
                </a:rPr>
              </a:br>
              <a:r>
                <a:rPr lang="en-US" sz="2200">
                  <a:solidFill>
                    <a:srgbClr val="3F3F3F"/>
                  </a:solidFill>
                  <a:latin typeface="Open Sans"/>
                  <a:ea typeface="Open Sans"/>
                  <a:cs typeface="Open Sans"/>
                </a:rPr>
                <a:t>NPM ( Node Packet Manager)</a:t>
              </a:r>
              <a:r>
                <a:rPr lang="en-US" sz="2200">
                  <a:solidFill>
                    <a:srgbClr val="3F3F3F"/>
                  </a:solidFill>
                  <a:latin typeface="Open Sans"/>
                  <a:ea typeface="Open Sans"/>
                  <a:cs typeface="Open Sans"/>
                  <a:sym typeface="Open Sans"/>
                </a:rPr>
                <a:t>, SNYK.</a:t>
              </a:r>
              <a:endParaRPr lang="en-US" sz="2200">
                <a:solidFill>
                  <a:srgbClr val="3F3F3F"/>
                </a:solidFill>
                <a:latin typeface="Open Sans"/>
                <a:ea typeface="Open Sans"/>
                <a:cs typeface="Open Sans"/>
              </a:endParaRPr>
            </a:p>
          </p:txBody>
        </p:sp>
      </p:grpSp>
      <p:grpSp>
        <p:nvGrpSpPr>
          <p:cNvPr id="33" name="Group 32">
            <a:extLst>
              <a:ext uri="{FF2B5EF4-FFF2-40B4-BE49-F238E27FC236}">
                <a16:creationId xmlns:a16="http://schemas.microsoft.com/office/drawing/2014/main" id="{3FA7B8C1-5E9F-4091-B3E4-DBCBB33023CB}"/>
              </a:ext>
            </a:extLst>
          </p:cNvPr>
          <p:cNvGrpSpPr/>
          <p:nvPr/>
        </p:nvGrpSpPr>
        <p:grpSpPr>
          <a:xfrm rot="5400000">
            <a:off x="10379276" y="4429593"/>
            <a:ext cx="4761813" cy="4148846"/>
            <a:chOff x="2340286" y="3754690"/>
            <a:chExt cx="10804144" cy="2596895"/>
          </a:xfrm>
        </p:grpSpPr>
        <p:grpSp>
          <p:nvGrpSpPr>
            <p:cNvPr id="34" name="Group 33">
              <a:extLst>
                <a:ext uri="{FF2B5EF4-FFF2-40B4-BE49-F238E27FC236}">
                  <a16:creationId xmlns:a16="http://schemas.microsoft.com/office/drawing/2014/main" id="{2D27C505-393B-4F4F-927B-D8C00549C2CD}"/>
                </a:ext>
              </a:extLst>
            </p:cNvPr>
            <p:cNvGrpSpPr/>
            <p:nvPr/>
          </p:nvGrpSpPr>
          <p:grpSpPr>
            <a:xfrm>
              <a:off x="2340286" y="3754690"/>
              <a:ext cx="10804144" cy="2596895"/>
              <a:chOff x="990497" y="1599941"/>
              <a:chExt cx="10804144" cy="3005586"/>
            </a:xfrm>
          </p:grpSpPr>
          <p:grpSp>
            <p:nvGrpSpPr>
              <p:cNvPr id="36" name="Group 35">
                <a:extLst>
                  <a:ext uri="{FF2B5EF4-FFF2-40B4-BE49-F238E27FC236}">
                    <a16:creationId xmlns:a16="http://schemas.microsoft.com/office/drawing/2014/main" id="{0B3AA743-C54C-4F60-B162-58049FE353B1}"/>
                  </a:ext>
                </a:extLst>
              </p:cNvPr>
              <p:cNvGrpSpPr/>
              <p:nvPr/>
            </p:nvGrpSpPr>
            <p:grpSpPr>
              <a:xfrm>
                <a:off x="990497" y="1599941"/>
                <a:ext cx="10804144" cy="3005586"/>
                <a:chOff x="1562534" y="4707250"/>
                <a:chExt cx="10804144" cy="3095793"/>
              </a:xfrm>
            </p:grpSpPr>
            <p:sp>
              <p:nvSpPr>
                <p:cNvPr id="38" name="Rectangle: Rounded Corners 37">
                  <a:extLst>
                    <a:ext uri="{FF2B5EF4-FFF2-40B4-BE49-F238E27FC236}">
                      <a16:creationId xmlns:a16="http://schemas.microsoft.com/office/drawing/2014/main" id="{900BE278-407D-4ACA-9B69-022F62793621}"/>
                    </a:ext>
                  </a:extLst>
                </p:cNvPr>
                <p:cNvSpPr/>
                <p:nvPr/>
              </p:nvSpPr>
              <p:spPr>
                <a:xfrm>
                  <a:off x="1562534" y="4707250"/>
                  <a:ext cx="10804144" cy="3095793"/>
                </a:xfrm>
                <a:prstGeom prst="roundRect">
                  <a:avLst>
                    <a:gd name="adj" fmla="val 8753"/>
                  </a:avLst>
                </a:prstGeom>
                <a:solidFill>
                  <a:srgbClr val="F2C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 Placeholder 3">
                  <a:extLst>
                    <a:ext uri="{FF2B5EF4-FFF2-40B4-BE49-F238E27FC236}">
                      <a16:creationId xmlns:a16="http://schemas.microsoft.com/office/drawing/2014/main" id="{0FC3AB9F-E12A-4D48-A724-8A16C0CD0E51}"/>
                    </a:ext>
                  </a:extLst>
                </p:cNvPr>
                <p:cNvSpPr txBox="1">
                  <a:spLocks/>
                </p:cNvSpPr>
                <p:nvPr/>
              </p:nvSpPr>
              <p:spPr>
                <a:xfrm rot="16200000">
                  <a:off x="1267022" y="5331328"/>
                  <a:ext cx="2450786" cy="1721861"/>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0" indent="12700" algn="ctr">
                    <a:lnSpc>
                      <a:spcPct val="115000"/>
                    </a:lnSpc>
                    <a:buSzPts val="2200"/>
                    <a:buFont typeface="Arial"/>
                    <a:buNone/>
                  </a:pPr>
                  <a:r>
                    <a:rPr lang="en-US" sz="2200" b="1">
                      <a:solidFill>
                        <a:srgbClr val="404040"/>
                      </a:solidFill>
                      <a:ea typeface="Open Sans Semibold" panose="020B0706030804020204" pitchFamily="34" charset="0"/>
                      <a:cs typeface="Open Sans Semibold" panose="020B0706030804020204" pitchFamily="34" charset="0"/>
                      <a:sym typeface="Open Sans"/>
                    </a:rPr>
                    <a:t>Custom </a:t>
                  </a:r>
                  <a:br>
                    <a:rPr lang="en-US" sz="2200" b="1">
                      <a:solidFill>
                        <a:srgbClr val="404040"/>
                      </a:solidFill>
                      <a:ea typeface="Open Sans Semibold" panose="020B0706030804020204" pitchFamily="34" charset="0"/>
                      <a:cs typeface="Open Sans Semibold" panose="020B0706030804020204" pitchFamily="34" charset="0"/>
                      <a:sym typeface="Open Sans"/>
                    </a:rPr>
                  </a:br>
                  <a:r>
                    <a:rPr lang="en-US" sz="2200" b="1">
                      <a:solidFill>
                        <a:srgbClr val="404040"/>
                      </a:solidFill>
                      <a:ea typeface="Open Sans Semibold" panose="020B0706030804020204" pitchFamily="34" charset="0"/>
                      <a:cs typeface="Open Sans Semibold" panose="020B0706030804020204" pitchFamily="34" charset="0"/>
                      <a:sym typeface="Open Sans"/>
                    </a:rPr>
                    <a:t>monitoring scripts</a:t>
                  </a:r>
                </a:p>
              </p:txBody>
            </p:sp>
          </p:grpSp>
          <p:sp>
            <p:nvSpPr>
              <p:cNvPr id="37" name="Rectangle: Rounded Corners 36">
                <a:extLst>
                  <a:ext uri="{FF2B5EF4-FFF2-40B4-BE49-F238E27FC236}">
                    <a16:creationId xmlns:a16="http://schemas.microsoft.com/office/drawing/2014/main" id="{00681526-309E-4A1E-A899-E8DD4B079216}"/>
                  </a:ext>
                </a:extLst>
              </p:cNvPr>
              <p:cNvSpPr/>
              <p:nvPr/>
            </p:nvSpPr>
            <p:spPr>
              <a:xfrm>
                <a:off x="3172798" y="1703732"/>
                <a:ext cx="8290459" cy="2798064"/>
              </a:xfrm>
              <a:prstGeom prst="roundRect">
                <a:avLst>
                  <a:gd name="adj" fmla="val 8118"/>
                </a:avLst>
              </a:prstGeom>
              <a:solidFill>
                <a:schemeClr val="bg1"/>
              </a:solidFill>
              <a:ln w="38100">
                <a:solidFill>
                  <a:srgbClr val="D26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5" name="Text Placeholder 3">
              <a:extLst>
                <a:ext uri="{FF2B5EF4-FFF2-40B4-BE49-F238E27FC236}">
                  <a16:creationId xmlns:a16="http://schemas.microsoft.com/office/drawing/2014/main" id="{B5930EDD-0FBE-4F75-B7D2-9C71EE4C2A35}"/>
                </a:ext>
              </a:extLst>
            </p:cNvPr>
            <p:cNvSpPr txBox="1">
              <a:spLocks/>
            </p:cNvSpPr>
            <p:nvPr/>
          </p:nvSpPr>
          <p:spPr>
            <a:xfrm rot="16200000">
              <a:off x="4658225" y="4072714"/>
              <a:ext cx="2284743" cy="1917731"/>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algn="ctr">
                <a:lnSpc>
                  <a:spcPct val="115000"/>
                </a:lnSpc>
                <a:buSzPct val="100000"/>
              </a:pPr>
              <a:r>
                <a:rPr lang="en-US" sz="2200" b="0" i="0">
                  <a:solidFill>
                    <a:srgbClr val="E3E3E3"/>
                  </a:solidFill>
                  <a:effectLst/>
                </a:rPr>
                <a:t> </a:t>
              </a:r>
              <a:r>
                <a:rPr lang="en-US" sz="2200">
                  <a:solidFill>
                    <a:srgbClr val="3F3F3F"/>
                  </a:solidFill>
                </a:rPr>
                <a:t>Developers can write custom scripts to track specific package-related metrics and generate alerts for </a:t>
              </a:r>
              <a:br>
                <a:rPr lang="en-US" sz="2200">
                  <a:solidFill>
                    <a:srgbClr val="3F3F3F"/>
                  </a:solidFill>
                </a:rPr>
              </a:br>
              <a:r>
                <a:rPr lang="en-US" sz="2200">
                  <a:solidFill>
                    <a:srgbClr val="3F3F3F"/>
                  </a:solidFill>
                </a:rPr>
                <a:t>potential issues.</a:t>
              </a:r>
              <a:endParaRPr lang="en-US" sz="2200">
                <a:solidFill>
                  <a:srgbClr val="3F3F3F"/>
                </a:solidFill>
                <a:sym typeface="Open Sans"/>
              </a:endParaRPr>
            </a:p>
          </p:txBody>
        </p:sp>
      </p:grpSp>
      <p:pic>
        <p:nvPicPr>
          <p:cNvPr id="4" name="Picture 3">
            <a:extLst>
              <a:ext uri="{FF2B5EF4-FFF2-40B4-BE49-F238E27FC236}">
                <a16:creationId xmlns:a16="http://schemas.microsoft.com/office/drawing/2014/main" id="{B674E9E0-F616-2318-D1B0-474D3BED84F5}"/>
              </a:ext>
            </a:extLst>
          </p:cNvPr>
          <p:cNvPicPr>
            <a:picLocks noChangeAspect="1"/>
          </p:cNvPicPr>
          <p:nvPr/>
        </p:nvPicPr>
        <p:blipFill>
          <a:blip r:embed="rId3"/>
          <a:stretch>
            <a:fillRect/>
          </a:stretch>
        </p:blipFill>
        <p:spPr>
          <a:xfrm>
            <a:off x="6765546" y="1314061"/>
            <a:ext cx="2693673" cy="2376566"/>
          </a:xfrm>
          <a:prstGeom prst="rect">
            <a:avLst/>
          </a:prstGeom>
        </p:spPr>
      </p:pic>
      <p:sp>
        <p:nvSpPr>
          <p:cNvPr id="6" name="TextBox 5">
            <a:extLst>
              <a:ext uri="{FF2B5EF4-FFF2-40B4-BE49-F238E27FC236}">
                <a16:creationId xmlns:a16="http://schemas.microsoft.com/office/drawing/2014/main" id="{B7DCA57E-D1D0-AB86-6A44-CE7DDF717A20}"/>
              </a:ext>
            </a:extLst>
          </p:cNvPr>
          <p:cNvSpPr txBox="1"/>
          <p:nvPr/>
        </p:nvSpPr>
        <p:spPr>
          <a:xfrm>
            <a:off x="1744305" y="5225595"/>
            <a:ext cx="3821239" cy="3182538"/>
          </a:xfrm>
          <a:prstGeom prst="rect">
            <a:avLst/>
          </a:prstGeom>
          <a:noFill/>
        </p:spPr>
        <p:txBody>
          <a:bodyPr wrap="square">
            <a:spAutoFit/>
          </a:bodyPr>
          <a:lstStyle/>
          <a:p>
            <a:pPr marL="12065" algn="ctr">
              <a:lnSpc>
                <a:spcPct val="115000"/>
              </a:lnSpc>
              <a:buSzPct val="100000"/>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Many languages and frameworks have package managers for installation, updates, and dependency management, with monitoring features. Examples include npm (Node.js) and pip (Python).</a:t>
            </a:r>
          </a:p>
        </p:txBody>
      </p:sp>
      <p:sp>
        <p:nvSpPr>
          <p:cNvPr id="3" name="Brandline">
            <a:extLst>
              <a:ext uri="{FF2B5EF4-FFF2-40B4-BE49-F238E27FC236}">
                <a16:creationId xmlns:a16="http://schemas.microsoft.com/office/drawing/2014/main" id="{D70DC345-0189-DBBD-3968-F697C7EC92ED}"/>
              </a:ext>
            </a:extLst>
          </p:cNvPr>
          <p:cNvSpPr/>
          <p:nvPr/>
        </p:nvSpPr>
        <p:spPr>
          <a:xfrm>
            <a:off x="3416300" y="737291"/>
            <a:ext cx="94218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979065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Software Component Analysis (SCA)</a:t>
            </a:r>
            <a:endParaRPr>
              <a:latin typeface="Open Sans"/>
              <a:ea typeface="Open Sans"/>
              <a:cs typeface="Open Sans"/>
              <a:sym typeface="Open Sans"/>
            </a:endParaRPr>
          </a:p>
        </p:txBody>
      </p:sp>
      <p:pic>
        <p:nvPicPr>
          <p:cNvPr id="4" name="Picture 3">
            <a:extLst>
              <a:ext uri="{FF2B5EF4-FFF2-40B4-BE49-F238E27FC236}">
                <a16:creationId xmlns:a16="http://schemas.microsoft.com/office/drawing/2014/main" id="{FCC84C8E-F829-D7FB-0CAB-BF1221F4E35B}"/>
              </a:ext>
            </a:extLst>
          </p:cNvPr>
          <p:cNvPicPr>
            <a:picLocks noChangeAspect="1"/>
          </p:cNvPicPr>
          <p:nvPr/>
        </p:nvPicPr>
        <p:blipFill>
          <a:blip r:embed="rId3"/>
          <a:stretch>
            <a:fillRect/>
          </a:stretch>
        </p:blipFill>
        <p:spPr>
          <a:xfrm>
            <a:off x="6018329" y="2916238"/>
            <a:ext cx="4056772" cy="4056772"/>
          </a:xfrm>
          <a:prstGeom prst="rect">
            <a:avLst/>
          </a:prstGeom>
        </p:spPr>
      </p:pic>
      <p:sp>
        <p:nvSpPr>
          <p:cNvPr id="3" name="TextBox 2">
            <a:extLst>
              <a:ext uri="{FF2B5EF4-FFF2-40B4-BE49-F238E27FC236}">
                <a16:creationId xmlns:a16="http://schemas.microsoft.com/office/drawing/2014/main" id="{18ECB2DB-0DFE-636B-73FE-C5D6F676AA91}"/>
              </a:ext>
            </a:extLst>
          </p:cNvPr>
          <p:cNvSpPr txBox="1"/>
          <p:nvPr/>
        </p:nvSpPr>
        <p:spPr>
          <a:xfrm>
            <a:off x="2491538" y="1257300"/>
            <a:ext cx="11365523" cy="457176"/>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It is used in application security to analyze software components.</a:t>
            </a:r>
          </a:p>
        </p:txBody>
      </p:sp>
      <p:sp>
        <p:nvSpPr>
          <p:cNvPr id="6" name="TextBox 5">
            <a:extLst>
              <a:ext uri="{FF2B5EF4-FFF2-40B4-BE49-F238E27FC236}">
                <a16:creationId xmlns:a16="http://schemas.microsoft.com/office/drawing/2014/main" id="{C1A2E872-F230-94F1-FF26-128ABA62CF6E}"/>
              </a:ext>
            </a:extLst>
          </p:cNvPr>
          <p:cNvSpPr txBox="1"/>
          <p:nvPr/>
        </p:nvSpPr>
        <p:spPr>
          <a:xfrm>
            <a:off x="2234162" y="7463443"/>
            <a:ext cx="11787553" cy="846514"/>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 It helps developers identify and address risks in third-party components to build secure, compliant, and robust applications</a:t>
            </a:r>
          </a:p>
        </p:txBody>
      </p:sp>
      <p:sp>
        <p:nvSpPr>
          <p:cNvPr id="5" name="Brandline">
            <a:extLst>
              <a:ext uri="{FF2B5EF4-FFF2-40B4-BE49-F238E27FC236}">
                <a16:creationId xmlns:a16="http://schemas.microsoft.com/office/drawing/2014/main" id="{58315B3A-2350-B8AA-3FC0-6AFB1BE6C0BE}"/>
              </a:ext>
            </a:extLst>
          </p:cNvPr>
          <p:cNvSpPr/>
          <p:nvPr/>
        </p:nvSpPr>
        <p:spPr>
          <a:xfrm>
            <a:off x="4178300" y="816352"/>
            <a:ext cx="790186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892426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Functionalities of SCA</a:t>
            </a:r>
            <a:endParaRPr>
              <a:latin typeface="Open Sans"/>
              <a:ea typeface="Open Sans"/>
              <a:cs typeface="Open Sans"/>
              <a:sym typeface="Open Sans"/>
            </a:endParaRPr>
          </a:p>
        </p:txBody>
      </p:sp>
      <p:sp>
        <p:nvSpPr>
          <p:cNvPr id="582" name="Google Shape;582;ge961dd843d_0_334"/>
          <p:cNvSpPr/>
          <p:nvPr/>
        </p:nvSpPr>
        <p:spPr>
          <a:xfrm>
            <a:off x="2120754" y="1063309"/>
            <a:ext cx="12107091"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buClr>
                <a:schemeClr val="dk1"/>
              </a:buClr>
              <a:buSzPts val="1100"/>
            </a:pPr>
            <a:r>
              <a:rPr lang="en-US" sz="2200" b="1">
                <a:solidFill>
                  <a:srgbClr val="434343"/>
                </a:solidFill>
                <a:latin typeface="Open Sans"/>
                <a:ea typeface="Open Sans"/>
                <a:cs typeface="Open Sans"/>
              </a:rPr>
              <a:t>Component identification</a:t>
            </a:r>
            <a:r>
              <a:rPr lang="en-US" sz="2200">
                <a:solidFill>
                  <a:srgbClr val="434343"/>
                </a:solidFill>
                <a:latin typeface="Open Sans"/>
                <a:ea typeface="Open Sans"/>
                <a:cs typeface="Open Sans"/>
              </a:rPr>
              <a:t>: SCA tools meticulously examine your application's codebase to identify all the software components used. These components can include libraries, frameworks, and other pre-written modules.</a:t>
            </a:r>
            <a:endParaRPr lang="en-US" sz="2200">
              <a:solidFill>
                <a:srgbClr val="434343"/>
              </a:solidFill>
              <a:latin typeface="Open Sans"/>
              <a:ea typeface="Open Sans"/>
              <a:cs typeface="Open Sans"/>
              <a:sym typeface="Open Sans"/>
            </a:endParaRPr>
          </a:p>
        </p:txBody>
      </p:sp>
      <p:sp>
        <p:nvSpPr>
          <p:cNvPr id="3" name="Google Shape;582;ge961dd843d_0_334">
            <a:extLst>
              <a:ext uri="{FF2B5EF4-FFF2-40B4-BE49-F238E27FC236}">
                <a16:creationId xmlns:a16="http://schemas.microsoft.com/office/drawing/2014/main" id="{0B2A7E73-0949-F082-3D06-B433220850D0}"/>
              </a:ext>
            </a:extLst>
          </p:cNvPr>
          <p:cNvSpPr/>
          <p:nvPr/>
        </p:nvSpPr>
        <p:spPr>
          <a:xfrm>
            <a:off x="2120754" y="5865153"/>
            <a:ext cx="12107091"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r>
              <a:rPr lang="en-US" sz="2200" b="1">
                <a:solidFill>
                  <a:srgbClr val="434343"/>
                </a:solidFill>
                <a:latin typeface="Open Sans"/>
                <a:ea typeface="Open Sans"/>
                <a:cs typeface="Open Sans"/>
              </a:rPr>
              <a:t>License compliance</a:t>
            </a:r>
            <a:r>
              <a:rPr lang="en-US" sz="2200">
                <a:solidFill>
                  <a:srgbClr val="434343"/>
                </a:solidFill>
                <a:latin typeface="Open Sans"/>
                <a:ea typeface="Open Sans"/>
                <a:cs typeface="Open Sans"/>
              </a:rPr>
              <a:t>: SCA tools verify that the licenses of the used components are compatible with your project's licensing terms.</a:t>
            </a:r>
            <a:endParaRPr lang="en-US" sz="2200">
              <a:solidFill>
                <a:srgbClr val="434343"/>
              </a:solidFill>
              <a:latin typeface="Open Sans"/>
              <a:ea typeface="Open Sans"/>
              <a:cs typeface="Open Sans"/>
              <a:sym typeface="Open Sans"/>
            </a:endParaRPr>
          </a:p>
        </p:txBody>
      </p:sp>
      <p:sp>
        <p:nvSpPr>
          <p:cNvPr id="5" name="Google Shape;582;ge961dd843d_0_334">
            <a:extLst>
              <a:ext uri="{FF2B5EF4-FFF2-40B4-BE49-F238E27FC236}">
                <a16:creationId xmlns:a16="http://schemas.microsoft.com/office/drawing/2014/main" id="{E4A4DDEE-4CD1-608B-AE5A-1B9079C25509}"/>
              </a:ext>
            </a:extLst>
          </p:cNvPr>
          <p:cNvSpPr/>
          <p:nvPr/>
        </p:nvSpPr>
        <p:spPr>
          <a:xfrm>
            <a:off x="2120754" y="4308361"/>
            <a:ext cx="12107091"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gn="l"/>
            <a:r>
              <a:rPr lang="en-US" sz="2200" b="1">
                <a:solidFill>
                  <a:srgbClr val="434343"/>
                </a:solidFill>
                <a:latin typeface="Open Sans"/>
                <a:ea typeface="Open Sans"/>
                <a:cs typeface="Open Sans"/>
              </a:rPr>
              <a:t>Security vulnerabilities</a:t>
            </a:r>
            <a:r>
              <a:rPr lang="en-US" sz="2200">
                <a:solidFill>
                  <a:srgbClr val="434343"/>
                </a:solidFill>
                <a:latin typeface="Open Sans"/>
                <a:ea typeface="Open Sans"/>
                <a:cs typeface="Open Sans"/>
              </a:rPr>
              <a:t>: They check if the identified components have known security weaknesses that attackers could exploit.</a:t>
            </a:r>
            <a:endParaRPr lang="en-US" sz="2200">
              <a:solidFill>
                <a:srgbClr val="434343"/>
              </a:solidFill>
              <a:latin typeface="Open Sans"/>
              <a:ea typeface="Open Sans"/>
              <a:cs typeface="Open Sans"/>
              <a:sym typeface="Open Sans"/>
            </a:endParaRPr>
          </a:p>
        </p:txBody>
      </p:sp>
      <p:sp>
        <p:nvSpPr>
          <p:cNvPr id="6" name="Google Shape;582;ge961dd843d_0_334">
            <a:extLst>
              <a:ext uri="{FF2B5EF4-FFF2-40B4-BE49-F238E27FC236}">
                <a16:creationId xmlns:a16="http://schemas.microsoft.com/office/drawing/2014/main" id="{D436C735-267B-39F0-16EA-89446E8CAD7C}"/>
              </a:ext>
            </a:extLst>
          </p:cNvPr>
          <p:cNvSpPr/>
          <p:nvPr/>
        </p:nvSpPr>
        <p:spPr>
          <a:xfrm>
            <a:off x="2120754" y="2685835"/>
            <a:ext cx="12107091"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rPr>
              <a:t>Risk analysis</a:t>
            </a:r>
            <a:r>
              <a:rPr lang="en-US" sz="2200">
                <a:solidFill>
                  <a:srgbClr val="434343"/>
                </a:solidFill>
                <a:latin typeface="Open Sans"/>
                <a:ea typeface="Open Sans"/>
                <a:cs typeface="Open Sans"/>
              </a:rPr>
              <a:t>: Once the components are identified, SCA tools analyze them for </a:t>
            </a:r>
            <a:br>
              <a:rPr lang="en-US" sz="2200">
                <a:solidFill>
                  <a:srgbClr val="434343"/>
                </a:solidFill>
                <a:latin typeface="Open Sans"/>
                <a:ea typeface="Open Sans"/>
                <a:cs typeface="Open Sans"/>
              </a:rPr>
            </a:br>
            <a:r>
              <a:rPr lang="en-US" sz="2200">
                <a:solidFill>
                  <a:srgbClr val="434343"/>
                </a:solidFill>
                <a:latin typeface="Open Sans"/>
                <a:ea typeface="Open Sans"/>
                <a:cs typeface="Open Sans"/>
              </a:rPr>
              <a:t>potential risks.</a:t>
            </a:r>
            <a:endParaRPr lang="en-US" sz="2200">
              <a:solidFill>
                <a:srgbClr val="434343"/>
              </a:solidFill>
              <a:latin typeface="Open Sans"/>
              <a:ea typeface="Open Sans"/>
              <a:cs typeface="Open Sans"/>
              <a:sym typeface="Open Sans"/>
            </a:endParaRPr>
          </a:p>
        </p:txBody>
      </p:sp>
      <p:sp>
        <p:nvSpPr>
          <p:cNvPr id="4" name="Google Shape;582;ge961dd843d_0_334">
            <a:extLst>
              <a:ext uri="{FF2B5EF4-FFF2-40B4-BE49-F238E27FC236}">
                <a16:creationId xmlns:a16="http://schemas.microsoft.com/office/drawing/2014/main" id="{ED025C2D-859C-8DE0-A082-E5DFFCF4AEDF}"/>
              </a:ext>
            </a:extLst>
          </p:cNvPr>
          <p:cNvSpPr/>
          <p:nvPr/>
        </p:nvSpPr>
        <p:spPr>
          <a:xfrm>
            <a:off x="2120754" y="7421945"/>
            <a:ext cx="12107091"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gn="l"/>
            <a:r>
              <a:rPr lang="en-US" sz="2200" b="1">
                <a:solidFill>
                  <a:srgbClr val="434343"/>
                </a:solidFill>
                <a:latin typeface="Open Sans"/>
                <a:ea typeface="Open Sans"/>
                <a:cs typeface="Open Sans"/>
              </a:rPr>
              <a:t>Outdated components</a:t>
            </a:r>
            <a:r>
              <a:rPr lang="en-US" sz="2200">
                <a:solidFill>
                  <a:srgbClr val="434343"/>
                </a:solidFill>
                <a:latin typeface="Open Sans"/>
                <a:ea typeface="Open Sans"/>
                <a:cs typeface="Open Sans"/>
              </a:rPr>
              <a:t>: They identify components with outdated versions that might lack security patches or bug fixes.</a:t>
            </a:r>
            <a:endParaRPr lang="en-US" sz="2200">
              <a:solidFill>
                <a:srgbClr val="434343"/>
              </a:solidFill>
              <a:latin typeface="Open Sans"/>
              <a:ea typeface="Open Sans"/>
              <a:cs typeface="Open Sans"/>
              <a:sym typeface="Open Sans"/>
            </a:endParaRPr>
          </a:p>
        </p:txBody>
      </p:sp>
      <p:sp>
        <p:nvSpPr>
          <p:cNvPr id="7" name="Brandline">
            <a:extLst>
              <a:ext uri="{FF2B5EF4-FFF2-40B4-BE49-F238E27FC236}">
                <a16:creationId xmlns:a16="http://schemas.microsoft.com/office/drawing/2014/main" id="{AF926CA5-5E31-883E-CC02-19F0EAF5EC88}"/>
              </a:ext>
            </a:extLst>
          </p:cNvPr>
          <p:cNvSpPr/>
          <p:nvPr/>
        </p:nvSpPr>
        <p:spPr>
          <a:xfrm>
            <a:off x="5727700" y="816352"/>
            <a:ext cx="4812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1244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22"/>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Mobile Hardening</a:t>
            </a:r>
            <a:endParaRPr/>
          </a:p>
        </p:txBody>
      </p:sp>
      <p:grpSp>
        <p:nvGrpSpPr>
          <p:cNvPr id="11" name="Group 10">
            <a:extLst>
              <a:ext uri="{FF2B5EF4-FFF2-40B4-BE49-F238E27FC236}">
                <a16:creationId xmlns:a16="http://schemas.microsoft.com/office/drawing/2014/main" id="{3493325A-8AC8-065A-4F44-563AD18D7932}"/>
              </a:ext>
            </a:extLst>
          </p:cNvPr>
          <p:cNvGrpSpPr/>
          <p:nvPr/>
        </p:nvGrpSpPr>
        <p:grpSpPr>
          <a:xfrm>
            <a:off x="2053110" y="2620674"/>
            <a:ext cx="12149779" cy="5510196"/>
            <a:chOff x="699903" y="1356360"/>
            <a:chExt cx="15225897" cy="6905284"/>
          </a:xfrm>
        </p:grpSpPr>
        <p:grpSp>
          <p:nvGrpSpPr>
            <p:cNvPr id="12" name="Group 11">
              <a:extLst>
                <a:ext uri="{FF2B5EF4-FFF2-40B4-BE49-F238E27FC236}">
                  <a16:creationId xmlns:a16="http://schemas.microsoft.com/office/drawing/2014/main" id="{9E8FBD4F-9AF1-51C6-23D9-8B0F36415D1B}"/>
                </a:ext>
              </a:extLst>
            </p:cNvPr>
            <p:cNvGrpSpPr/>
            <p:nvPr/>
          </p:nvGrpSpPr>
          <p:grpSpPr>
            <a:xfrm>
              <a:off x="757451" y="1356360"/>
              <a:ext cx="15110801" cy="3213606"/>
              <a:chOff x="814999" y="1356360"/>
              <a:chExt cx="15110801" cy="3213606"/>
            </a:xfrm>
          </p:grpSpPr>
          <p:sp>
            <p:nvSpPr>
              <p:cNvPr id="17" name="Google Shape;492;p59">
                <a:extLst>
                  <a:ext uri="{FF2B5EF4-FFF2-40B4-BE49-F238E27FC236}">
                    <a16:creationId xmlns:a16="http://schemas.microsoft.com/office/drawing/2014/main" id="{62BD7591-8B8D-AED1-3E0F-7728CD9039D7}"/>
                  </a:ext>
                </a:extLst>
              </p:cNvPr>
              <p:cNvSpPr/>
              <p:nvPr/>
            </p:nvSpPr>
            <p:spPr>
              <a:xfrm>
                <a:off x="814999" y="1356360"/>
                <a:ext cx="4737867" cy="3213606"/>
              </a:xfrm>
              <a:custGeom>
                <a:avLst/>
                <a:gdLst>
                  <a:gd name="connsiteX0" fmla="*/ 0 w 4737867"/>
                  <a:gd name="connsiteY0" fmla="*/ 165565 h 3213606"/>
                  <a:gd name="connsiteX1" fmla="*/ 165565 w 4737867"/>
                  <a:gd name="connsiteY1" fmla="*/ 0 h 3213606"/>
                  <a:gd name="connsiteX2" fmla="*/ 4572302 w 4737867"/>
                  <a:gd name="connsiteY2" fmla="*/ 0 h 3213606"/>
                  <a:gd name="connsiteX3" fmla="*/ 4737867 w 4737867"/>
                  <a:gd name="connsiteY3" fmla="*/ 165565 h 3213606"/>
                  <a:gd name="connsiteX4" fmla="*/ 4737867 w 4737867"/>
                  <a:gd name="connsiteY4" fmla="*/ 3048041 h 3213606"/>
                  <a:gd name="connsiteX5" fmla="*/ 4572302 w 4737867"/>
                  <a:gd name="connsiteY5" fmla="*/ 3213606 h 3213606"/>
                  <a:gd name="connsiteX6" fmla="*/ 165565 w 4737867"/>
                  <a:gd name="connsiteY6" fmla="*/ 3213606 h 3213606"/>
                  <a:gd name="connsiteX7" fmla="*/ 0 w 4737867"/>
                  <a:gd name="connsiteY7" fmla="*/ 3048041 h 3213606"/>
                  <a:gd name="connsiteX8" fmla="*/ 0 w 4737867"/>
                  <a:gd name="connsiteY8" fmla="*/ 165565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65565"/>
                    </a:moveTo>
                    <a:cubicBezTo>
                      <a:pt x="4267" y="77287"/>
                      <a:pt x="57098" y="-4977"/>
                      <a:pt x="165565" y="0"/>
                    </a:cubicBezTo>
                    <a:cubicBezTo>
                      <a:pt x="1537276" y="109595"/>
                      <a:pt x="2858438" y="16756"/>
                      <a:pt x="4572302" y="0"/>
                    </a:cubicBezTo>
                    <a:cubicBezTo>
                      <a:pt x="4654568" y="-7588"/>
                      <a:pt x="4738521" y="76557"/>
                      <a:pt x="4737867" y="165565"/>
                    </a:cubicBezTo>
                    <a:cubicBezTo>
                      <a:pt x="4681549" y="1497504"/>
                      <a:pt x="4770778" y="2139970"/>
                      <a:pt x="4737867" y="3048041"/>
                    </a:cubicBezTo>
                    <a:cubicBezTo>
                      <a:pt x="4723842" y="3144283"/>
                      <a:pt x="4668709" y="3213107"/>
                      <a:pt x="4572302" y="3213606"/>
                    </a:cubicBezTo>
                    <a:cubicBezTo>
                      <a:pt x="3814841" y="3077405"/>
                      <a:pt x="1431009" y="3138830"/>
                      <a:pt x="165565" y="3213606"/>
                    </a:cubicBezTo>
                    <a:cubicBezTo>
                      <a:pt x="64216" y="3199979"/>
                      <a:pt x="-15726" y="3132812"/>
                      <a:pt x="0" y="3048041"/>
                    </a:cubicBezTo>
                    <a:cubicBezTo>
                      <a:pt x="-157566" y="2129269"/>
                      <a:pt x="130870" y="874019"/>
                      <a:pt x="0" y="165565"/>
                    </a:cubicBezTo>
                    <a:close/>
                  </a:path>
                  <a:path w="4737867" h="3213606" stroke="0" extrusionOk="0">
                    <a:moveTo>
                      <a:pt x="0" y="165565"/>
                    </a:moveTo>
                    <a:cubicBezTo>
                      <a:pt x="-4464" y="64106"/>
                      <a:pt x="83731" y="-12821"/>
                      <a:pt x="165565" y="0"/>
                    </a:cubicBezTo>
                    <a:cubicBezTo>
                      <a:pt x="1391433" y="47539"/>
                      <a:pt x="3397077" y="42437"/>
                      <a:pt x="4572302" y="0"/>
                    </a:cubicBezTo>
                    <a:cubicBezTo>
                      <a:pt x="4669234" y="-2911"/>
                      <a:pt x="4743849" y="64522"/>
                      <a:pt x="4737867" y="165565"/>
                    </a:cubicBezTo>
                    <a:cubicBezTo>
                      <a:pt x="4655500" y="838299"/>
                      <a:pt x="4755880" y="1769700"/>
                      <a:pt x="4737867" y="3048041"/>
                    </a:cubicBezTo>
                    <a:cubicBezTo>
                      <a:pt x="4741243" y="3149541"/>
                      <a:pt x="4660749" y="3210440"/>
                      <a:pt x="4572302" y="3213606"/>
                    </a:cubicBezTo>
                    <a:cubicBezTo>
                      <a:pt x="3183155" y="3187252"/>
                      <a:pt x="1524913" y="3094750"/>
                      <a:pt x="165565" y="3213606"/>
                    </a:cubicBezTo>
                    <a:cubicBezTo>
                      <a:pt x="68985" y="3208526"/>
                      <a:pt x="10061" y="3151677"/>
                      <a:pt x="0" y="3048041"/>
                    </a:cubicBezTo>
                    <a:cubicBezTo>
                      <a:pt x="88535" y="1872114"/>
                      <a:pt x="49637" y="659657"/>
                      <a:pt x="0" y="165565"/>
                    </a:cubicBezTo>
                    <a:close/>
                  </a:path>
                </a:pathLst>
              </a:custGeom>
              <a:solidFill>
                <a:schemeClr val="accent1">
                  <a:lumMod val="40000"/>
                  <a:lumOff val="60000"/>
                </a:schemeClr>
              </a:solidFill>
              <a:ln>
                <a:solidFill>
                  <a:schemeClr val="bg1"/>
                </a:solidFill>
                <a:extLst>
                  <a:ext uri="{C807C97D-BFC1-408E-A445-0C87EB9F89A2}">
                    <ask:lineSketchStyleProps xmlns:ask="http://schemas.microsoft.com/office/drawing/2018/sketchyshapes" sd="3255299097">
                      <a:prstGeom prst="roundRect">
                        <a:avLst>
                          <a:gd name="adj" fmla="val 5152"/>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a:solidFill>
                      <a:schemeClr val="tx1">
                        <a:lumMod val="75000"/>
                        <a:lumOff val="25000"/>
                      </a:schemeClr>
                    </a:solidFill>
                    <a:latin typeface="Open Sans"/>
                    <a:ea typeface="Open Sans"/>
                    <a:cs typeface="Open Sans"/>
                    <a:sym typeface="Open Sans"/>
                  </a:rPr>
                  <a:t>Ensure apps are downloaded from trusted sources to minimize the risk of malware</a:t>
                </a:r>
              </a:p>
            </p:txBody>
          </p:sp>
          <p:sp>
            <p:nvSpPr>
              <p:cNvPr id="18" name="Google Shape;492;p59">
                <a:extLst>
                  <a:ext uri="{FF2B5EF4-FFF2-40B4-BE49-F238E27FC236}">
                    <a16:creationId xmlns:a16="http://schemas.microsoft.com/office/drawing/2014/main" id="{4C30AC30-1A35-C1D3-15D2-A162C00267D3}"/>
                  </a:ext>
                </a:extLst>
              </p:cNvPr>
              <p:cNvSpPr/>
              <p:nvPr/>
            </p:nvSpPr>
            <p:spPr>
              <a:xfrm>
                <a:off x="6001465"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6701" y="56403"/>
                      <a:pt x="56810" y="6583"/>
                      <a:pt x="133397" y="0"/>
                    </a:cubicBezTo>
                    <a:cubicBezTo>
                      <a:pt x="1991175" y="-66919"/>
                      <a:pt x="3651547" y="101251"/>
                      <a:pt x="4604470" y="0"/>
                    </a:cubicBezTo>
                    <a:cubicBezTo>
                      <a:pt x="4670807" y="2383"/>
                      <a:pt x="4749827" y="53868"/>
                      <a:pt x="4737867" y="133397"/>
                    </a:cubicBezTo>
                    <a:cubicBezTo>
                      <a:pt x="4772758" y="1438801"/>
                      <a:pt x="4590395" y="2415544"/>
                      <a:pt x="4737867" y="3080209"/>
                    </a:cubicBezTo>
                    <a:cubicBezTo>
                      <a:pt x="4733123" y="3166258"/>
                      <a:pt x="4670299" y="3222633"/>
                      <a:pt x="4604470" y="3213606"/>
                    </a:cubicBezTo>
                    <a:cubicBezTo>
                      <a:pt x="3484587" y="3381771"/>
                      <a:pt x="2177438" y="3255927"/>
                      <a:pt x="133397" y="3213606"/>
                    </a:cubicBezTo>
                    <a:cubicBezTo>
                      <a:pt x="56280" y="3214185"/>
                      <a:pt x="7066" y="3164436"/>
                      <a:pt x="0" y="3080209"/>
                    </a:cubicBezTo>
                    <a:cubicBezTo>
                      <a:pt x="-140703" y="1956823"/>
                      <a:pt x="67068" y="578564"/>
                      <a:pt x="0" y="133397"/>
                    </a:cubicBezTo>
                    <a:close/>
                  </a:path>
                  <a:path w="4737867" h="3213606" stroke="0" extrusionOk="0">
                    <a:moveTo>
                      <a:pt x="0" y="133397"/>
                    </a:moveTo>
                    <a:cubicBezTo>
                      <a:pt x="-5098" y="57146"/>
                      <a:pt x="61268" y="-1596"/>
                      <a:pt x="133397" y="0"/>
                    </a:cubicBezTo>
                    <a:cubicBezTo>
                      <a:pt x="934081" y="-70773"/>
                      <a:pt x="3073153" y="-90422"/>
                      <a:pt x="4604470" y="0"/>
                    </a:cubicBezTo>
                    <a:cubicBezTo>
                      <a:pt x="4683524" y="-10643"/>
                      <a:pt x="4748884" y="55576"/>
                      <a:pt x="4737867" y="133397"/>
                    </a:cubicBezTo>
                    <a:cubicBezTo>
                      <a:pt x="4838744" y="485034"/>
                      <a:pt x="4594294" y="2419155"/>
                      <a:pt x="4737867" y="3080209"/>
                    </a:cubicBezTo>
                    <a:cubicBezTo>
                      <a:pt x="4741326" y="3146670"/>
                      <a:pt x="4678206" y="3203937"/>
                      <a:pt x="4604470" y="3213606"/>
                    </a:cubicBezTo>
                    <a:cubicBezTo>
                      <a:pt x="3092693" y="3220459"/>
                      <a:pt x="2110371" y="3219812"/>
                      <a:pt x="133397" y="3213606"/>
                    </a:cubicBezTo>
                    <a:cubicBezTo>
                      <a:pt x="69308" y="3210786"/>
                      <a:pt x="3598" y="3155658"/>
                      <a:pt x="0" y="3080209"/>
                    </a:cubicBezTo>
                    <a:cubicBezTo>
                      <a:pt x="8202" y="1675536"/>
                      <a:pt x="96689" y="1572178"/>
                      <a:pt x="0" y="133397"/>
                    </a:cubicBezTo>
                    <a:close/>
                  </a:path>
                </a:pathLst>
              </a:custGeom>
              <a:solidFill>
                <a:schemeClr val="accent6">
                  <a:lumMod val="60000"/>
                  <a:lumOff val="40000"/>
                </a:schemeClr>
              </a:solidFill>
              <a:ln>
                <a:solidFill>
                  <a:schemeClr val="bg1"/>
                </a:solidFill>
                <a:extLst>
                  <a:ext uri="{C807C97D-BFC1-408E-A445-0C87EB9F89A2}">
                    <ask:lineSketchStyleProps xmlns:ask="http://schemas.microsoft.com/office/drawing/2018/sketchyshapes" sd="1290950338">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a:solidFill>
                      <a:schemeClr val="tx1">
                        <a:lumMod val="75000"/>
                        <a:lumOff val="25000"/>
                      </a:schemeClr>
                    </a:solidFill>
                    <a:latin typeface="Open Sans"/>
                    <a:ea typeface="Open Sans"/>
                    <a:cs typeface="Open Sans"/>
                    <a:sym typeface="Open Sans"/>
                  </a:rPr>
                  <a:t>Check and limit the permissions apps request to protect sensitive data</a:t>
                </a:r>
              </a:p>
            </p:txBody>
          </p:sp>
          <p:sp>
            <p:nvSpPr>
              <p:cNvPr id="19" name="Google Shape;492;p59">
                <a:extLst>
                  <a:ext uri="{FF2B5EF4-FFF2-40B4-BE49-F238E27FC236}">
                    <a16:creationId xmlns:a16="http://schemas.microsoft.com/office/drawing/2014/main" id="{D6D53E68-B39B-3FFC-4ABD-F9BFED99A9F0}"/>
                  </a:ext>
                </a:extLst>
              </p:cNvPr>
              <p:cNvSpPr/>
              <p:nvPr/>
            </p:nvSpPr>
            <p:spPr>
              <a:xfrm>
                <a:off x="11187933"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1417" y="56204"/>
                      <a:pt x="60896" y="2203"/>
                      <a:pt x="133397" y="0"/>
                    </a:cubicBezTo>
                    <a:cubicBezTo>
                      <a:pt x="2344573" y="95205"/>
                      <a:pt x="3066233" y="26716"/>
                      <a:pt x="4604470" y="0"/>
                    </a:cubicBezTo>
                    <a:cubicBezTo>
                      <a:pt x="4684923" y="2694"/>
                      <a:pt x="4729081" y="63540"/>
                      <a:pt x="4737867" y="133397"/>
                    </a:cubicBezTo>
                    <a:cubicBezTo>
                      <a:pt x="4755988" y="1070115"/>
                      <a:pt x="4666405" y="1983387"/>
                      <a:pt x="4737867" y="3080209"/>
                    </a:cubicBezTo>
                    <a:cubicBezTo>
                      <a:pt x="4734993" y="3162151"/>
                      <a:pt x="4677254" y="3220250"/>
                      <a:pt x="4604470" y="3213606"/>
                    </a:cubicBezTo>
                    <a:cubicBezTo>
                      <a:pt x="3714324" y="3280731"/>
                      <a:pt x="2059767" y="3102805"/>
                      <a:pt x="133397" y="3213606"/>
                    </a:cubicBezTo>
                    <a:cubicBezTo>
                      <a:pt x="62842" y="3213285"/>
                      <a:pt x="6262" y="3155107"/>
                      <a:pt x="0" y="3080209"/>
                    </a:cubicBezTo>
                    <a:cubicBezTo>
                      <a:pt x="28899" y="2427946"/>
                      <a:pt x="-7333" y="550646"/>
                      <a:pt x="0" y="133397"/>
                    </a:cubicBezTo>
                    <a:close/>
                  </a:path>
                  <a:path w="4737867" h="3213606" stroke="0" extrusionOk="0">
                    <a:moveTo>
                      <a:pt x="0" y="133397"/>
                    </a:moveTo>
                    <a:cubicBezTo>
                      <a:pt x="10838" y="58975"/>
                      <a:pt x="70595" y="6894"/>
                      <a:pt x="133397" y="0"/>
                    </a:cubicBezTo>
                    <a:cubicBezTo>
                      <a:pt x="1589332" y="75935"/>
                      <a:pt x="4053616" y="-122470"/>
                      <a:pt x="4604470" y="0"/>
                    </a:cubicBezTo>
                    <a:cubicBezTo>
                      <a:pt x="4684534" y="2910"/>
                      <a:pt x="4729781" y="58699"/>
                      <a:pt x="4737867" y="133397"/>
                    </a:cubicBezTo>
                    <a:cubicBezTo>
                      <a:pt x="4628344" y="1165702"/>
                      <a:pt x="4604220" y="2168868"/>
                      <a:pt x="4737867" y="3080209"/>
                    </a:cubicBezTo>
                    <a:cubicBezTo>
                      <a:pt x="4726670" y="3148823"/>
                      <a:pt x="4683082" y="3202549"/>
                      <a:pt x="4604470" y="3213606"/>
                    </a:cubicBezTo>
                    <a:cubicBezTo>
                      <a:pt x="3657700" y="3218781"/>
                      <a:pt x="1428980" y="3166207"/>
                      <a:pt x="133397" y="3213606"/>
                    </a:cubicBezTo>
                    <a:cubicBezTo>
                      <a:pt x="63575" y="3210278"/>
                      <a:pt x="-5447" y="3160954"/>
                      <a:pt x="0" y="3080209"/>
                    </a:cubicBezTo>
                    <a:cubicBezTo>
                      <a:pt x="88019" y="2129275"/>
                      <a:pt x="-134658" y="1073183"/>
                      <a:pt x="0" y="133397"/>
                    </a:cubicBezTo>
                    <a:close/>
                  </a:path>
                </a:pathLst>
              </a:custGeom>
              <a:solidFill>
                <a:schemeClr val="accent4">
                  <a:lumMod val="40000"/>
                  <a:lumOff val="60000"/>
                </a:schemeClr>
              </a:solidFill>
              <a:ln>
                <a:solidFill>
                  <a:schemeClr val="bg1"/>
                </a:solidFill>
                <a:extLst>
                  <a:ext uri="{C807C97D-BFC1-408E-A445-0C87EB9F89A2}">
                    <ask:lineSketchStyleProps xmlns:ask="http://schemas.microsoft.com/office/drawing/2018/sketchyshapes" sd="4183329811">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a:solidFill>
                      <a:schemeClr val="tx1">
                        <a:lumMod val="75000"/>
                        <a:lumOff val="25000"/>
                      </a:schemeClr>
                    </a:solidFill>
                    <a:latin typeface="Open Sans"/>
                    <a:ea typeface="Open Sans"/>
                    <a:cs typeface="Open Sans"/>
                    <a:sym typeface="Open Sans"/>
                  </a:rPr>
                  <a:t>Remove or disable apps that are no longer in use to reduce potential vulnerabilities</a:t>
                </a:r>
              </a:p>
            </p:txBody>
          </p:sp>
        </p:grpSp>
        <p:grpSp>
          <p:nvGrpSpPr>
            <p:cNvPr id="13" name="Group 12">
              <a:extLst>
                <a:ext uri="{FF2B5EF4-FFF2-40B4-BE49-F238E27FC236}">
                  <a16:creationId xmlns:a16="http://schemas.microsoft.com/office/drawing/2014/main" id="{95E09216-4175-F828-9A27-8F9583FC7C35}"/>
                </a:ext>
              </a:extLst>
            </p:cNvPr>
            <p:cNvGrpSpPr/>
            <p:nvPr/>
          </p:nvGrpSpPr>
          <p:grpSpPr>
            <a:xfrm>
              <a:off x="699903" y="5048038"/>
              <a:ext cx="15225897" cy="3213606"/>
              <a:chOff x="1298580" y="4898741"/>
              <a:chExt cx="14228618" cy="2435219"/>
            </a:xfrm>
          </p:grpSpPr>
          <p:sp>
            <p:nvSpPr>
              <p:cNvPr id="14" name="Google Shape;492;p59">
                <a:extLst>
                  <a:ext uri="{FF2B5EF4-FFF2-40B4-BE49-F238E27FC236}">
                    <a16:creationId xmlns:a16="http://schemas.microsoft.com/office/drawing/2014/main" id="{7853FC5D-5D11-585D-18B9-8C3A84FBE5D0}"/>
                  </a:ext>
                </a:extLst>
              </p:cNvPr>
              <p:cNvSpPr/>
              <p:nvPr/>
            </p:nvSpPr>
            <p:spPr>
              <a:xfrm>
                <a:off x="1298580" y="4898741"/>
                <a:ext cx="4427542" cy="2435219"/>
              </a:xfrm>
              <a:custGeom>
                <a:avLst/>
                <a:gdLst>
                  <a:gd name="connsiteX0" fmla="*/ 0 w 4427542"/>
                  <a:gd name="connsiteY0" fmla="*/ 113262 h 2435219"/>
                  <a:gd name="connsiteX1" fmla="*/ 113262 w 4427542"/>
                  <a:gd name="connsiteY1" fmla="*/ 0 h 2435219"/>
                  <a:gd name="connsiteX2" fmla="*/ 4314280 w 4427542"/>
                  <a:gd name="connsiteY2" fmla="*/ 0 h 2435219"/>
                  <a:gd name="connsiteX3" fmla="*/ 4427542 w 4427542"/>
                  <a:gd name="connsiteY3" fmla="*/ 113262 h 2435219"/>
                  <a:gd name="connsiteX4" fmla="*/ 4427542 w 4427542"/>
                  <a:gd name="connsiteY4" fmla="*/ 2321957 h 2435219"/>
                  <a:gd name="connsiteX5" fmla="*/ 4314280 w 4427542"/>
                  <a:gd name="connsiteY5" fmla="*/ 2435219 h 2435219"/>
                  <a:gd name="connsiteX6" fmla="*/ 113262 w 4427542"/>
                  <a:gd name="connsiteY6" fmla="*/ 2435219 h 2435219"/>
                  <a:gd name="connsiteX7" fmla="*/ 0 w 4427542"/>
                  <a:gd name="connsiteY7" fmla="*/ 2321957 h 2435219"/>
                  <a:gd name="connsiteX8" fmla="*/ 0 w 4427542"/>
                  <a:gd name="connsiteY8" fmla="*/ 113262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13262"/>
                    </a:moveTo>
                    <a:cubicBezTo>
                      <a:pt x="9395" y="51040"/>
                      <a:pt x="57972" y="-5233"/>
                      <a:pt x="113262" y="0"/>
                    </a:cubicBezTo>
                    <a:cubicBezTo>
                      <a:pt x="1837696" y="-28714"/>
                      <a:pt x="2530319" y="113242"/>
                      <a:pt x="4314280" y="0"/>
                    </a:cubicBezTo>
                    <a:cubicBezTo>
                      <a:pt x="4377769" y="231"/>
                      <a:pt x="4428311" y="57016"/>
                      <a:pt x="4427542" y="113262"/>
                    </a:cubicBezTo>
                    <a:cubicBezTo>
                      <a:pt x="4271503" y="697098"/>
                      <a:pt x="4482985" y="1250567"/>
                      <a:pt x="4427542" y="2321957"/>
                    </a:cubicBezTo>
                    <a:cubicBezTo>
                      <a:pt x="4424753" y="2374434"/>
                      <a:pt x="4382182" y="2433524"/>
                      <a:pt x="4314280" y="2435219"/>
                    </a:cubicBezTo>
                    <a:cubicBezTo>
                      <a:pt x="3719859" y="2396167"/>
                      <a:pt x="1848064" y="2603123"/>
                      <a:pt x="113262" y="2435219"/>
                    </a:cubicBezTo>
                    <a:cubicBezTo>
                      <a:pt x="41209" y="2430930"/>
                      <a:pt x="577" y="2379104"/>
                      <a:pt x="0" y="2321957"/>
                    </a:cubicBezTo>
                    <a:cubicBezTo>
                      <a:pt x="161929" y="2093820"/>
                      <a:pt x="-141215" y="875749"/>
                      <a:pt x="0" y="113262"/>
                    </a:cubicBezTo>
                    <a:close/>
                  </a:path>
                  <a:path w="4427542" h="2435219" stroke="0" extrusionOk="0">
                    <a:moveTo>
                      <a:pt x="0" y="113262"/>
                    </a:moveTo>
                    <a:cubicBezTo>
                      <a:pt x="5573" y="47176"/>
                      <a:pt x="53509" y="409"/>
                      <a:pt x="113262" y="0"/>
                    </a:cubicBezTo>
                    <a:cubicBezTo>
                      <a:pt x="2005207" y="-154859"/>
                      <a:pt x="3056813" y="50000"/>
                      <a:pt x="4314280" y="0"/>
                    </a:cubicBezTo>
                    <a:cubicBezTo>
                      <a:pt x="4373789" y="-6689"/>
                      <a:pt x="4418031" y="56335"/>
                      <a:pt x="4427542" y="113262"/>
                    </a:cubicBezTo>
                    <a:cubicBezTo>
                      <a:pt x="4400959" y="973802"/>
                      <a:pt x="4546283" y="1825911"/>
                      <a:pt x="4427542" y="2321957"/>
                    </a:cubicBezTo>
                    <a:cubicBezTo>
                      <a:pt x="4426980" y="2383948"/>
                      <a:pt x="4377598" y="2440731"/>
                      <a:pt x="4314280" y="2435219"/>
                    </a:cubicBezTo>
                    <a:cubicBezTo>
                      <a:pt x="3118517" y="2363882"/>
                      <a:pt x="1412103" y="2281887"/>
                      <a:pt x="113262" y="2435219"/>
                    </a:cubicBezTo>
                    <a:cubicBezTo>
                      <a:pt x="45034" y="2442047"/>
                      <a:pt x="-3582" y="2376456"/>
                      <a:pt x="0" y="2321957"/>
                    </a:cubicBezTo>
                    <a:cubicBezTo>
                      <a:pt x="134710" y="1266349"/>
                      <a:pt x="-23698" y="1141405"/>
                      <a:pt x="0" y="113262"/>
                    </a:cubicBezTo>
                    <a:close/>
                  </a:path>
                </a:pathLst>
              </a:custGeom>
              <a:solidFill>
                <a:schemeClr val="accent2">
                  <a:lumMod val="20000"/>
                  <a:lumOff val="80000"/>
                </a:schemeClr>
              </a:solidFill>
              <a:ln>
                <a:solidFill>
                  <a:schemeClr val="bg1"/>
                </a:solidFill>
                <a:extLst>
                  <a:ext uri="{C807C97D-BFC1-408E-A445-0C87EB9F89A2}">
                    <ask:lineSketchStyleProps xmlns:ask="http://schemas.microsoft.com/office/drawing/2018/sketchyshapes" sd="921408948">
                      <a:prstGeom prst="roundRect">
                        <a:avLst>
                          <a:gd name="adj" fmla="val 46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a:solidFill>
                      <a:schemeClr val="tx1">
                        <a:lumMod val="75000"/>
                        <a:lumOff val="25000"/>
                      </a:schemeClr>
                    </a:solidFill>
                    <a:latin typeface="Open Sans"/>
                    <a:ea typeface="Open Sans"/>
                    <a:cs typeface="Open Sans"/>
                    <a:sym typeface="Open Sans"/>
                  </a:rPr>
                  <a:t> Use encryption to protect the data stored on your device</a:t>
                </a:r>
                <a:endParaRPr lang="en-US" sz="2200">
                  <a:solidFill>
                    <a:schemeClr val="tx1">
                      <a:lumMod val="75000"/>
                      <a:lumOff val="25000"/>
                    </a:schemeClr>
                  </a:solidFill>
                  <a:latin typeface="Open Sans"/>
                  <a:ea typeface="Open Sans"/>
                  <a:cs typeface="Open Sans"/>
                </a:endParaRPr>
              </a:p>
            </p:txBody>
          </p:sp>
          <p:sp>
            <p:nvSpPr>
              <p:cNvPr id="15" name="Google Shape;492;p59">
                <a:extLst>
                  <a:ext uri="{FF2B5EF4-FFF2-40B4-BE49-F238E27FC236}">
                    <a16:creationId xmlns:a16="http://schemas.microsoft.com/office/drawing/2014/main" id="{7A14BA52-538F-EFF3-EE2B-1436EF200CE9}"/>
                  </a:ext>
                </a:extLst>
              </p:cNvPr>
              <p:cNvSpPr/>
              <p:nvPr/>
            </p:nvSpPr>
            <p:spPr>
              <a:xfrm>
                <a:off x="6199118" y="4898741"/>
                <a:ext cx="4427542" cy="2435219"/>
              </a:xfrm>
              <a:custGeom>
                <a:avLst/>
                <a:gdLst>
                  <a:gd name="connsiteX0" fmla="*/ 0 w 4427542"/>
                  <a:gd name="connsiteY0" fmla="*/ 101086 h 2435219"/>
                  <a:gd name="connsiteX1" fmla="*/ 101086 w 4427542"/>
                  <a:gd name="connsiteY1" fmla="*/ 0 h 2435219"/>
                  <a:gd name="connsiteX2" fmla="*/ 4326456 w 4427542"/>
                  <a:gd name="connsiteY2" fmla="*/ 0 h 2435219"/>
                  <a:gd name="connsiteX3" fmla="*/ 4427542 w 4427542"/>
                  <a:gd name="connsiteY3" fmla="*/ 101086 h 2435219"/>
                  <a:gd name="connsiteX4" fmla="*/ 4427542 w 4427542"/>
                  <a:gd name="connsiteY4" fmla="*/ 2334133 h 2435219"/>
                  <a:gd name="connsiteX5" fmla="*/ 4326456 w 4427542"/>
                  <a:gd name="connsiteY5" fmla="*/ 2435219 h 2435219"/>
                  <a:gd name="connsiteX6" fmla="*/ 101086 w 4427542"/>
                  <a:gd name="connsiteY6" fmla="*/ 2435219 h 2435219"/>
                  <a:gd name="connsiteX7" fmla="*/ 0 w 4427542"/>
                  <a:gd name="connsiteY7" fmla="*/ 2334133 h 2435219"/>
                  <a:gd name="connsiteX8" fmla="*/ 0 w 4427542"/>
                  <a:gd name="connsiteY8" fmla="*/ 10108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01086"/>
                    </a:moveTo>
                    <a:cubicBezTo>
                      <a:pt x="5142" y="50462"/>
                      <a:pt x="41221" y="-4367"/>
                      <a:pt x="101086" y="0"/>
                    </a:cubicBezTo>
                    <a:cubicBezTo>
                      <a:pt x="1352312" y="-100850"/>
                      <a:pt x="2268873" y="-118333"/>
                      <a:pt x="4326456" y="0"/>
                    </a:cubicBezTo>
                    <a:cubicBezTo>
                      <a:pt x="4386969" y="3063"/>
                      <a:pt x="4427342" y="41383"/>
                      <a:pt x="4427542" y="101086"/>
                    </a:cubicBezTo>
                    <a:cubicBezTo>
                      <a:pt x="4586020" y="562724"/>
                      <a:pt x="4436954" y="1819289"/>
                      <a:pt x="4427542" y="2334133"/>
                    </a:cubicBezTo>
                    <a:cubicBezTo>
                      <a:pt x="4420135" y="2392702"/>
                      <a:pt x="4380957" y="2442604"/>
                      <a:pt x="4326456" y="2435219"/>
                    </a:cubicBezTo>
                    <a:cubicBezTo>
                      <a:pt x="2969773" y="2531620"/>
                      <a:pt x="1381163" y="2428717"/>
                      <a:pt x="101086" y="2435219"/>
                    </a:cubicBezTo>
                    <a:cubicBezTo>
                      <a:pt x="41523" y="2442477"/>
                      <a:pt x="3554" y="2380944"/>
                      <a:pt x="0" y="2334133"/>
                    </a:cubicBezTo>
                    <a:cubicBezTo>
                      <a:pt x="27757" y="1919771"/>
                      <a:pt x="104665" y="520500"/>
                      <a:pt x="0" y="101086"/>
                    </a:cubicBezTo>
                    <a:close/>
                  </a:path>
                  <a:path w="4427542" h="2435219" stroke="0" extrusionOk="0">
                    <a:moveTo>
                      <a:pt x="0" y="101086"/>
                    </a:moveTo>
                    <a:cubicBezTo>
                      <a:pt x="-2185" y="54187"/>
                      <a:pt x="46904" y="-355"/>
                      <a:pt x="101086" y="0"/>
                    </a:cubicBezTo>
                    <a:cubicBezTo>
                      <a:pt x="1278841" y="-152185"/>
                      <a:pt x="2849918" y="-37121"/>
                      <a:pt x="4326456" y="0"/>
                    </a:cubicBezTo>
                    <a:cubicBezTo>
                      <a:pt x="4384322" y="330"/>
                      <a:pt x="4431799" y="49805"/>
                      <a:pt x="4427542" y="101086"/>
                    </a:cubicBezTo>
                    <a:cubicBezTo>
                      <a:pt x="4340410" y="635250"/>
                      <a:pt x="4283238" y="1885558"/>
                      <a:pt x="4427542" y="2334133"/>
                    </a:cubicBezTo>
                    <a:cubicBezTo>
                      <a:pt x="4434765" y="2385469"/>
                      <a:pt x="4383348" y="2436236"/>
                      <a:pt x="4326456" y="2435219"/>
                    </a:cubicBezTo>
                    <a:cubicBezTo>
                      <a:pt x="2855196" y="2343311"/>
                      <a:pt x="1500218" y="2410038"/>
                      <a:pt x="101086" y="2435219"/>
                    </a:cubicBezTo>
                    <a:cubicBezTo>
                      <a:pt x="51225" y="2427179"/>
                      <a:pt x="1234" y="2393799"/>
                      <a:pt x="0" y="2334133"/>
                    </a:cubicBezTo>
                    <a:cubicBezTo>
                      <a:pt x="131985" y="1542571"/>
                      <a:pt x="105599" y="411550"/>
                      <a:pt x="0" y="101086"/>
                    </a:cubicBezTo>
                    <a:close/>
                  </a:path>
                </a:pathLst>
              </a:custGeom>
              <a:solidFill>
                <a:srgbClr val="8FAADC"/>
              </a:solidFill>
              <a:ln>
                <a:solidFill>
                  <a:schemeClr val="bg1"/>
                </a:solidFill>
                <a:extLst>
                  <a:ext uri="{C807C97D-BFC1-408E-A445-0C87EB9F89A2}">
                    <ask:lineSketchStyleProps xmlns:ask="http://schemas.microsoft.com/office/drawing/2018/sketchyshapes" sd="1174054955">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a:solidFill>
                      <a:schemeClr val="tx1">
                        <a:lumMod val="75000"/>
                        <a:lumOff val="25000"/>
                      </a:schemeClr>
                    </a:solidFill>
                    <a:latin typeface="Open Sans"/>
                    <a:ea typeface="Open Sans"/>
                    <a:cs typeface="Open Sans"/>
                    <a:sym typeface="Open Sans"/>
                  </a:rPr>
                  <a:t>Implement strong authentication methods such as biometrics or two-factor authentication</a:t>
                </a:r>
                <a:endParaRPr lang="en-US" sz="2200">
                  <a:solidFill>
                    <a:schemeClr val="tx1">
                      <a:lumMod val="75000"/>
                      <a:lumOff val="25000"/>
                    </a:schemeClr>
                  </a:solidFill>
                  <a:latin typeface="Open Sans"/>
                  <a:ea typeface="Open Sans"/>
                  <a:cs typeface="Open Sans"/>
                </a:endParaRPr>
              </a:p>
            </p:txBody>
          </p:sp>
          <p:sp>
            <p:nvSpPr>
              <p:cNvPr id="16" name="Google Shape;492;p59">
                <a:extLst>
                  <a:ext uri="{FF2B5EF4-FFF2-40B4-BE49-F238E27FC236}">
                    <a16:creationId xmlns:a16="http://schemas.microsoft.com/office/drawing/2014/main" id="{B280BF72-55E9-061D-4C49-28EE8E14C006}"/>
                  </a:ext>
                </a:extLst>
              </p:cNvPr>
              <p:cNvSpPr/>
              <p:nvPr/>
            </p:nvSpPr>
            <p:spPr>
              <a:xfrm>
                <a:off x="11099656" y="4898741"/>
                <a:ext cx="4427542" cy="2435219"/>
              </a:xfrm>
              <a:custGeom>
                <a:avLst/>
                <a:gdLst>
                  <a:gd name="connsiteX0" fmla="*/ 0 w 4427542"/>
                  <a:gd name="connsiteY0" fmla="*/ 198616 h 2435219"/>
                  <a:gd name="connsiteX1" fmla="*/ 198616 w 4427542"/>
                  <a:gd name="connsiteY1" fmla="*/ 0 h 2435219"/>
                  <a:gd name="connsiteX2" fmla="*/ 4228926 w 4427542"/>
                  <a:gd name="connsiteY2" fmla="*/ 0 h 2435219"/>
                  <a:gd name="connsiteX3" fmla="*/ 4427542 w 4427542"/>
                  <a:gd name="connsiteY3" fmla="*/ 198616 h 2435219"/>
                  <a:gd name="connsiteX4" fmla="*/ 4427542 w 4427542"/>
                  <a:gd name="connsiteY4" fmla="*/ 2236603 h 2435219"/>
                  <a:gd name="connsiteX5" fmla="*/ 4228926 w 4427542"/>
                  <a:gd name="connsiteY5" fmla="*/ 2435219 h 2435219"/>
                  <a:gd name="connsiteX6" fmla="*/ 198616 w 4427542"/>
                  <a:gd name="connsiteY6" fmla="*/ 2435219 h 2435219"/>
                  <a:gd name="connsiteX7" fmla="*/ 0 w 4427542"/>
                  <a:gd name="connsiteY7" fmla="*/ 2236603 h 2435219"/>
                  <a:gd name="connsiteX8" fmla="*/ 0 w 4427542"/>
                  <a:gd name="connsiteY8" fmla="*/ 19861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98616"/>
                    </a:moveTo>
                    <a:cubicBezTo>
                      <a:pt x="-3580" y="98065"/>
                      <a:pt x="99448" y="1490"/>
                      <a:pt x="198616" y="0"/>
                    </a:cubicBezTo>
                    <a:cubicBezTo>
                      <a:pt x="1758016" y="30446"/>
                      <a:pt x="2633071" y="-16100"/>
                      <a:pt x="4228926" y="0"/>
                    </a:cubicBezTo>
                    <a:cubicBezTo>
                      <a:pt x="4328630" y="3584"/>
                      <a:pt x="4421150" y="74626"/>
                      <a:pt x="4427542" y="198616"/>
                    </a:cubicBezTo>
                    <a:cubicBezTo>
                      <a:pt x="4321105" y="1096579"/>
                      <a:pt x="4566350" y="1927029"/>
                      <a:pt x="4427542" y="2236603"/>
                    </a:cubicBezTo>
                    <a:cubicBezTo>
                      <a:pt x="4433432" y="2353875"/>
                      <a:pt x="4335053" y="2424805"/>
                      <a:pt x="4228926" y="2435219"/>
                    </a:cubicBezTo>
                    <a:cubicBezTo>
                      <a:pt x="2408472" y="2469834"/>
                      <a:pt x="1061315" y="2338648"/>
                      <a:pt x="198616" y="2435219"/>
                    </a:cubicBezTo>
                    <a:cubicBezTo>
                      <a:pt x="82259" y="2448025"/>
                      <a:pt x="-14082" y="2350288"/>
                      <a:pt x="0" y="2236603"/>
                    </a:cubicBezTo>
                    <a:cubicBezTo>
                      <a:pt x="-6741" y="1422998"/>
                      <a:pt x="52658" y="723107"/>
                      <a:pt x="0" y="198616"/>
                    </a:cubicBezTo>
                    <a:close/>
                  </a:path>
                  <a:path w="4427542" h="2435219" stroke="0" extrusionOk="0">
                    <a:moveTo>
                      <a:pt x="0" y="198616"/>
                    </a:moveTo>
                    <a:cubicBezTo>
                      <a:pt x="8476" y="87141"/>
                      <a:pt x="94046" y="-3372"/>
                      <a:pt x="198616" y="0"/>
                    </a:cubicBezTo>
                    <a:cubicBezTo>
                      <a:pt x="707528" y="10567"/>
                      <a:pt x="2641263" y="66351"/>
                      <a:pt x="4228926" y="0"/>
                    </a:cubicBezTo>
                    <a:cubicBezTo>
                      <a:pt x="4352272" y="1373"/>
                      <a:pt x="4438999" y="78495"/>
                      <a:pt x="4427542" y="198616"/>
                    </a:cubicBezTo>
                    <a:cubicBezTo>
                      <a:pt x="4361436" y="1172221"/>
                      <a:pt x="4476713" y="1468134"/>
                      <a:pt x="4427542" y="2236603"/>
                    </a:cubicBezTo>
                    <a:cubicBezTo>
                      <a:pt x="4432987" y="2339776"/>
                      <a:pt x="4347163" y="2449102"/>
                      <a:pt x="4228926" y="2435219"/>
                    </a:cubicBezTo>
                    <a:cubicBezTo>
                      <a:pt x="2279402" y="2355244"/>
                      <a:pt x="1538294" y="2512216"/>
                      <a:pt x="198616" y="2435219"/>
                    </a:cubicBezTo>
                    <a:cubicBezTo>
                      <a:pt x="88235" y="2427794"/>
                      <a:pt x="-4280" y="2359875"/>
                      <a:pt x="0" y="2236603"/>
                    </a:cubicBezTo>
                    <a:cubicBezTo>
                      <a:pt x="-90869" y="1814575"/>
                      <a:pt x="-102459" y="782412"/>
                      <a:pt x="0" y="198616"/>
                    </a:cubicBezTo>
                    <a:close/>
                  </a:path>
                </a:pathLst>
              </a:custGeom>
              <a:solidFill>
                <a:schemeClr val="accent2">
                  <a:lumMod val="60000"/>
                  <a:lumOff val="40000"/>
                </a:schemeClr>
              </a:solidFill>
              <a:ln>
                <a:solidFill>
                  <a:schemeClr val="accent5">
                    <a:lumMod val="60000"/>
                    <a:lumOff val="40000"/>
                  </a:schemeClr>
                </a:solidFill>
                <a:extLst>
                  <a:ext uri="{C807C97D-BFC1-408E-A445-0C87EB9F89A2}">
                    <ask:lineSketchStyleProps xmlns:ask="http://schemas.microsoft.com/office/drawing/2018/sketchyshapes" sd="4071235692">
                      <a:prstGeom prst="roundRect">
                        <a:avLst>
                          <a:gd name="adj" fmla="val 8156"/>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a:solidFill>
                      <a:schemeClr val="tx1">
                        <a:lumMod val="75000"/>
                        <a:lumOff val="25000"/>
                      </a:schemeClr>
                    </a:solidFill>
                    <a:latin typeface="Open Sans"/>
                    <a:ea typeface="Open Sans"/>
                    <a:cs typeface="Open Sans"/>
                    <a:sym typeface="Open Sans"/>
                  </a:rPr>
                  <a:t>Regularly back up your data to ensure it can be restored in case of loss or damage</a:t>
                </a:r>
                <a:endParaRPr lang="en-US" sz="2200">
                  <a:solidFill>
                    <a:schemeClr val="tx1">
                      <a:lumMod val="75000"/>
                      <a:lumOff val="25000"/>
                    </a:schemeClr>
                  </a:solidFill>
                  <a:latin typeface="Open Sans"/>
                  <a:ea typeface="Open Sans"/>
                  <a:cs typeface="Open Sans"/>
                </a:endParaRPr>
              </a:p>
            </p:txBody>
          </p:sp>
        </p:grpSp>
      </p:grpSp>
      <p:sp>
        <p:nvSpPr>
          <p:cNvPr id="20" name="Google Shape;457;p59">
            <a:extLst>
              <a:ext uri="{FF2B5EF4-FFF2-40B4-BE49-F238E27FC236}">
                <a16:creationId xmlns:a16="http://schemas.microsoft.com/office/drawing/2014/main" id="{F5279B02-0317-BFF9-4634-B743AB7F7231}"/>
              </a:ext>
            </a:extLst>
          </p:cNvPr>
          <p:cNvSpPr txBox="1">
            <a:spLocks noGrp="1"/>
          </p:cNvSpPr>
          <p:nvPr>
            <p:ph type="body" idx="1"/>
          </p:nvPr>
        </p:nvSpPr>
        <p:spPr>
          <a:xfrm>
            <a:off x="1316013" y="1366208"/>
            <a:ext cx="13696999"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To effectively secure mobile devices, implement the following key controls:</a:t>
            </a:r>
            <a:endParaRPr/>
          </a:p>
        </p:txBody>
      </p:sp>
      <p:sp>
        <p:nvSpPr>
          <p:cNvPr id="22" name="Brandline_LVC">
            <a:extLst>
              <a:ext uri="{FF2B5EF4-FFF2-40B4-BE49-F238E27FC236}">
                <a16:creationId xmlns:a16="http://schemas.microsoft.com/office/drawing/2014/main" id="{FF073C6D-351B-E46C-544A-DD78005D429E}"/>
              </a:ext>
            </a:extLst>
          </p:cNvPr>
          <p:cNvSpPr/>
          <p:nvPr/>
        </p:nvSpPr>
        <p:spPr>
          <a:xfrm>
            <a:off x="6159500" y="903408"/>
            <a:ext cx="3947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t>SCA Benefits</a:t>
            </a:r>
            <a:endParaRPr/>
          </a:p>
        </p:txBody>
      </p:sp>
      <p:grpSp>
        <p:nvGrpSpPr>
          <p:cNvPr id="249" name="Google Shape;249;p55"/>
          <p:cNvGrpSpPr/>
          <p:nvPr/>
        </p:nvGrpSpPr>
        <p:grpSpPr>
          <a:xfrm>
            <a:off x="5386627" y="2752228"/>
            <a:ext cx="5240518" cy="4005301"/>
            <a:chOff x="7423020" y="3676338"/>
            <a:chExt cx="3410787" cy="2604261"/>
          </a:xfrm>
        </p:grpSpPr>
        <p:sp>
          <p:nvSpPr>
            <p:cNvPr id="250" name="Google Shape;250;p55"/>
            <p:cNvSpPr/>
            <p:nvPr/>
          </p:nvSpPr>
          <p:spPr>
            <a:xfrm>
              <a:off x="8004969" y="3800709"/>
              <a:ext cx="2278063" cy="2276475"/>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1" name="Google Shape;251;p55"/>
            <p:cNvSpPr/>
            <p:nvPr/>
          </p:nvSpPr>
          <p:spPr>
            <a:xfrm>
              <a:off x="8249444" y="4045184"/>
              <a:ext cx="273050" cy="273050"/>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05668D"/>
            </a:solidFill>
            <a:ln w="28575" cap="flat" cmpd="sng">
              <a:solidFill>
                <a:srgbClr val="DDEAF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2" name="Google Shape;252;p55"/>
            <p:cNvSpPr/>
            <p:nvPr/>
          </p:nvSpPr>
          <p:spPr>
            <a:xfrm>
              <a:off x="8249444" y="5559659"/>
              <a:ext cx="273050" cy="273050"/>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4B363"/>
            </a:solidFill>
            <a:ln w="28575" cap="flat" cmpd="sng">
              <a:solidFill>
                <a:srgbClr val="FFF2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3" name="Google Shape;253;p55"/>
            <p:cNvSpPr/>
            <p:nvPr/>
          </p:nvSpPr>
          <p:spPr>
            <a:xfrm>
              <a:off x="9765506" y="5559659"/>
              <a:ext cx="273050" cy="273050"/>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3A405A"/>
            </a:solidFill>
            <a:ln w="28575" cap="flat" cmpd="sng">
              <a:solidFill>
                <a:srgbClr val="EDEDE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4" name="Google Shape;254;p55"/>
            <p:cNvSpPr/>
            <p:nvPr/>
          </p:nvSpPr>
          <p:spPr>
            <a:xfrm>
              <a:off x="9765506" y="4045184"/>
              <a:ext cx="273050" cy="273050"/>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F6461"/>
            </a:solidFill>
            <a:ln w="28575" cap="flat" cmpd="sng">
              <a:solidFill>
                <a:srgbClr val="FBE4D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5" name="Google Shape;255;p55"/>
            <p:cNvSpPr/>
            <p:nvPr/>
          </p:nvSpPr>
          <p:spPr>
            <a:xfrm>
              <a:off x="7423020" y="370732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5668D"/>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6" name="Google Shape;256;p55"/>
            <p:cNvSpPr/>
            <p:nvPr/>
          </p:nvSpPr>
          <p:spPr>
            <a:xfrm flipH="1">
              <a:off x="10010847" y="367633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7" name="Google Shape;257;p55"/>
            <p:cNvSpPr/>
            <p:nvPr/>
          </p:nvSpPr>
          <p:spPr>
            <a:xfrm rot="10800000" flipH="1">
              <a:off x="7450729" y="5898507"/>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8" name="Google Shape;258;p55"/>
            <p:cNvSpPr/>
            <p:nvPr/>
          </p:nvSpPr>
          <p:spPr>
            <a:xfrm rot="10800000">
              <a:off x="10010847" y="5819463"/>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3A405A"/>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grpSp>
      <p:sp>
        <p:nvSpPr>
          <p:cNvPr id="259" name="Google Shape;259;p55"/>
          <p:cNvSpPr txBox="1"/>
          <p:nvPr/>
        </p:nvSpPr>
        <p:spPr>
          <a:xfrm>
            <a:off x="741541" y="1568414"/>
            <a:ext cx="4579089" cy="242831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ct val="0"/>
              </a:spcBef>
              <a:spcAft>
                <a:spcPct val="0"/>
              </a:spcAft>
              <a:buClr>
                <a:srgbClr val="000000"/>
              </a:buClr>
              <a:buSzPts val="2200"/>
              <a:buFont typeface="Arial"/>
              <a:buNone/>
            </a:pPr>
            <a:r>
              <a:rPr lang="en-US" sz="2200" b="1" i="0" u="none" strike="noStrike" cap="none">
                <a:solidFill>
                  <a:srgbClr val="404040"/>
                </a:solidFill>
                <a:latin typeface="Open Sans" panose="020B0606030504020204" pitchFamily="34" charset="0"/>
                <a:ea typeface="Open Sans"/>
                <a:cs typeface="Open Sans"/>
                <a:sym typeface="Open Sans"/>
              </a:rPr>
              <a:t>Improved security </a:t>
            </a:r>
            <a:r>
              <a:rPr lang="en-US" sz="2200" b="1">
                <a:solidFill>
                  <a:srgbClr val="404040"/>
                </a:solidFill>
                <a:latin typeface="Open Sans" panose="020B0606030504020204" pitchFamily="34" charset="0"/>
                <a:ea typeface="Open Sans"/>
                <a:cs typeface="Open Sans"/>
                <a:sym typeface="Open Sans"/>
              </a:rPr>
              <a:t>p</a:t>
            </a:r>
            <a:r>
              <a:rPr lang="en-US" sz="2200" b="1" i="0" u="none" strike="noStrike" cap="none">
                <a:solidFill>
                  <a:srgbClr val="404040"/>
                </a:solidFill>
                <a:latin typeface="Open Sans" panose="020B0606030504020204" pitchFamily="34" charset="0"/>
                <a:ea typeface="Open Sans"/>
                <a:cs typeface="Open Sans"/>
                <a:sym typeface="Open Sans"/>
              </a:rPr>
              <a:t>osture</a:t>
            </a:r>
          </a:p>
          <a:p>
            <a:pPr marL="0" marR="0" lvl="0" indent="0" algn="ctr" rtl="0">
              <a:lnSpc>
                <a:spcPct val="115000"/>
              </a:lnSpc>
              <a:spcBef>
                <a:spcPct val="0"/>
              </a:spcBef>
              <a:spcAft>
                <a:spcPct val="0"/>
              </a:spcAft>
              <a:buClr>
                <a:srgbClr val="000000"/>
              </a:buClr>
              <a:buSzPts val="2200"/>
              <a:buFont typeface="Arial"/>
              <a:buNone/>
            </a:pPr>
            <a:endParaRPr lang="en-US" sz="2200">
              <a:solidFill>
                <a:srgbClr val="404040"/>
              </a:solidFill>
              <a:latin typeface="Open Sans" panose="020B0606030504020204" pitchFamily="34" charset="0"/>
              <a:ea typeface="Open Sans"/>
              <a:cs typeface="Open Sans"/>
              <a:sym typeface="Open Sans"/>
            </a:endParaRPr>
          </a:p>
          <a:p>
            <a:pPr lvl="0" algn="ctr">
              <a:lnSpc>
                <a:spcPct val="115000"/>
              </a:lnSpc>
              <a:spcBef>
                <a:spcPct val="0"/>
              </a:spcBef>
              <a:spcAft>
                <a:spcPct val="0"/>
              </a:spcAft>
              <a:buSzPts val="2200"/>
            </a:pPr>
            <a:r>
              <a:rPr lang="en-US" sz="2200">
                <a:solidFill>
                  <a:srgbClr val="404040"/>
                </a:solidFill>
                <a:latin typeface="Open Sans" panose="020B0606030504020204" pitchFamily="34" charset="0"/>
                <a:ea typeface="Open Sans"/>
                <a:cs typeface="Open Sans"/>
              </a:rPr>
              <a:t>By identifying and addressing vulnerabilities in third-party components, SCA helps you build more secure applications.</a:t>
            </a:r>
          </a:p>
        </p:txBody>
      </p:sp>
      <p:sp>
        <p:nvSpPr>
          <p:cNvPr id="260" name="Google Shape;260;p55"/>
          <p:cNvSpPr txBox="1"/>
          <p:nvPr/>
        </p:nvSpPr>
        <p:spPr>
          <a:xfrm>
            <a:off x="741541" y="5448249"/>
            <a:ext cx="4367545" cy="242831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ct val="0"/>
              </a:spcBef>
              <a:spcAft>
                <a:spcPct val="0"/>
              </a:spcAft>
              <a:buClr>
                <a:srgbClr val="000000"/>
              </a:buClr>
              <a:buSzPts val="2200"/>
              <a:buFont typeface="Arial"/>
              <a:buNone/>
            </a:pPr>
            <a:r>
              <a:rPr lang="en-US" sz="2200" b="1">
                <a:solidFill>
                  <a:srgbClr val="404040"/>
                </a:solidFill>
                <a:latin typeface="Open Sans" panose="020B0606030504020204" pitchFamily="34" charset="0"/>
                <a:ea typeface="Open Sans"/>
                <a:cs typeface="Open Sans"/>
              </a:rPr>
              <a:t>Reduced development costs</a:t>
            </a:r>
            <a:endParaRPr lang="en-US" sz="2200">
              <a:solidFill>
                <a:srgbClr val="404040"/>
              </a:solidFill>
              <a:latin typeface="Open Sans" panose="020B0606030504020204" pitchFamily="34" charset="0"/>
              <a:ea typeface="Open Sans"/>
              <a:cs typeface="Open Sans"/>
            </a:endParaRPr>
          </a:p>
          <a:p>
            <a:pPr marL="0" indent="0" algn="ctr">
              <a:lnSpc>
                <a:spcPct val="115000"/>
              </a:lnSpc>
              <a:spcBef>
                <a:spcPct val="0"/>
              </a:spcBef>
              <a:spcAft>
                <a:spcPct val="0"/>
              </a:spcAft>
              <a:buSzPts val="2200"/>
              <a:buFont typeface="Arial"/>
              <a:buNone/>
            </a:pPr>
            <a:r>
              <a:rPr lang="en-US" sz="2200">
                <a:solidFill>
                  <a:srgbClr val="404040"/>
                </a:solidFill>
                <a:latin typeface="Open Sans" panose="020B0606030504020204" pitchFamily="34" charset="0"/>
                <a:ea typeface="Open Sans"/>
                <a:cs typeface="Open Sans"/>
              </a:rPr>
              <a:t>Proactive identification of vulnerabilities or licensing conflicts can prevent costly remediation efforts later in the development process.</a:t>
            </a:r>
          </a:p>
        </p:txBody>
      </p:sp>
      <p:sp>
        <p:nvSpPr>
          <p:cNvPr id="261" name="Google Shape;261;p55"/>
          <p:cNvSpPr txBox="1"/>
          <p:nvPr/>
        </p:nvSpPr>
        <p:spPr>
          <a:xfrm>
            <a:off x="10949849" y="5498634"/>
            <a:ext cx="5063213" cy="2038979"/>
          </a:xfrm>
          <a:prstGeom prst="rect">
            <a:avLst/>
          </a:prstGeom>
          <a:noFill/>
          <a:ln>
            <a:noFill/>
          </a:ln>
        </p:spPr>
        <p:txBody>
          <a:bodyPr spcFirstLastPara="1" wrap="square" lIns="91425" tIns="45700" rIns="91425" bIns="45700" anchor="t" anchorCtr="0">
            <a:spAutoFit/>
          </a:bodyPr>
          <a:lstStyle/>
          <a:p>
            <a:pPr algn="ctr">
              <a:lnSpc>
                <a:spcPct val="115000"/>
              </a:lnSpc>
              <a:spcBef>
                <a:spcPct val="0"/>
              </a:spcBef>
              <a:spcAft>
                <a:spcPct val="0"/>
              </a:spcAft>
              <a:buSzPts val="2200"/>
            </a:pPr>
            <a:r>
              <a:rPr lang="en-US" sz="2200" b="1">
                <a:solidFill>
                  <a:srgbClr val="404040"/>
                </a:solidFill>
                <a:latin typeface="Open Sans" panose="020B0606030504020204" pitchFamily="34" charset="0"/>
                <a:ea typeface="Open Sans"/>
                <a:cs typeface="Open Sans"/>
              </a:rPr>
              <a:t>Streamline development process</a:t>
            </a:r>
          </a:p>
          <a:p>
            <a:pPr algn="ctr">
              <a:lnSpc>
                <a:spcPct val="115000"/>
              </a:lnSpc>
              <a:spcBef>
                <a:spcPct val="0"/>
              </a:spcBef>
              <a:spcAft>
                <a:spcPct val="0"/>
              </a:spcAft>
              <a:buSzPts val="2200"/>
            </a:pPr>
            <a:endParaRPr lang="en-US" sz="2200" b="1" i="0">
              <a:solidFill>
                <a:srgbClr val="404040"/>
              </a:solidFill>
              <a:effectLst/>
              <a:latin typeface="Open Sans" panose="020B0606030504020204" pitchFamily="34" charset="0"/>
              <a:ea typeface="Open Sans"/>
              <a:cs typeface="Open Sans"/>
            </a:endParaRPr>
          </a:p>
          <a:p>
            <a:pPr algn="ctr">
              <a:lnSpc>
                <a:spcPct val="115000"/>
              </a:lnSpc>
              <a:spcBef>
                <a:spcPct val="0"/>
              </a:spcBef>
              <a:spcAft>
                <a:spcPct val="0"/>
              </a:spcAft>
              <a:buSzPts val="2200"/>
            </a:pPr>
            <a:r>
              <a:rPr lang="en-US" sz="2200" b="0" i="0">
                <a:solidFill>
                  <a:srgbClr val="404040"/>
                </a:solidFill>
                <a:effectLst/>
                <a:latin typeface="Open Sans" panose="020B0606030504020204" pitchFamily="34" charset="0"/>
              </a:rPr>
              <a:t> </a:t>
            </a:r>
            <a:r>
              <a:rPr lang="en-US" sz="2200">
                <a:solidFill>
                  <a:srgbClr val="404040"/>
                </a:solidFill>
                <a:latin typeface="Open Sans" panose="020B0606030504020204" pitchFamily="34" charset="0"/>
                <a:ea typeface="Open Sans"/>
                <a:cs typeface="Open Sans"/>
              </a:rPr>
              <a:t>SCA tools can automate many aspects of component analysis, saving developers time and effort</a:t>
            </a:r>
          </a:p>
        </p:txBody>
      </p:sp>
      <p:sp>
        <p:nvSpPr>
          <p:cNvPr id="262" name="Google Shape;262;p55"/>
          <p:cNvSpPr txBox="1"/>
          <p:nvPr/>
        </p:nvSpPr>
        <p:spPr>
          <a:xfrm>
            <a:off x="10795255" y="1568414"/>
            <a:ext cx="4579088" cy="2197484"/>
          </a:xfrm>
          <a:prstGeom prst="rect">
            <a:avLst/>
          </a:prstGeom>
          <a:noFill/>
          <a:ln>
            <a:noFill/>
          </a:ln>
        </p:spPr>
        <p:txBody>
          <a:bodyPr spcFirstLastPara="1" wrap="square" lIns="91425" tIns="45700" rIns="91425" bIns="45700" anchor="t" anchorCtr="0">
            <a:spAutoFit/>
          </a:bodyPr>
          <a:lstStyle/>
          <a:p>
            <a:pPr algn="ctr">
              <a:lnSpc>
                <a:spcPct val="114000"/>
              </a:lnSpc>
              <a:spcBef>
                <a:spcPct val="0"/>
              </a:spcBef>
              <a:spcAft>
                <a:spcPct val="0"/>
              </a:spcAft>
              <a:buSzPts val="2200"/>
            </a:pPr>
            <a:r>
              <a:rPr lang="en-US" sz="2200" b="1">
                <a:solidFill>
                  <a:srgbClr val="404040"/>
                </a:solidFill>
                <a:latin typeface="Open Sans"/>
                <a:ea typeface="Open Sans"/>
                <a:cs typeface="Open Sans"/>
                <a:sym typeface="Open Sans"/>
              </a:rPr>
              <a:t>Enhanced license compliance</a:t>
            </a:r>
          </a:p>
          <a:p>
            <a:pPr algn="ctr">
              <a:lnSpc>
                <a:spcPct val="114000"/>
              </a:lnSpc>
              <a:spcBef>
                <a:spcPct val="0"/>
              </a:spcBef>
              <a:spcAft>
                <a:spcPct val="0"/>
              </a:spcAft>
              <a:buSzPts val="2200"/>
            </a:pPr>
            <a:endParaRPr lang="en-US" sz="1800">
              <a:solidFill>
                <a:srgbClr val="404040"/>
              </a:solidFill>
              <a:latin typeface="Open Sans"/>
              <a:ea typeface="Open Sans"/>
              <a:cs typeface="Open Sans"/>
            </a:endParaRPr>
          </a:p>
          <a:p>
            <a:pPr algn="ctr">
              <a:lnSpc>
                <a:spcPct val="114000"/>
              </a:lnSpc>
              <a:spcBef>
                <a:spcPct val="0"/>
              </a:spcBef>
              <a:spcAft>
                <a:spcPct val="0"/>
              </a:spcAft>
              <a:buSzPts val="2200"/>
            </a:pPr>
            <a:r>
              <a:rPr lang="en-US" sz="2000">
                <a:solidFill>
                  <a:srgbClr val="404040"/>
                </a:solidFill>
                <a:latin typeface="Open Sans"/>
                <a:ea typeface="Open Sans"/>
                <a:cs typeface="Open Sans"/>
              </a:rPr>
              <a:t>SCA ensures you're using components according to their license terms, avoiding potential legal issues</a:t>
            </a:r>
            <a:endParaRPr lang="en-IN" sz="2000">
              <a:solidFill>
                <a:srgbClr val="404040"/>
              </a:solidFill>
              <a:latin typeface="Open Sans"/>
              <a:ea typeface="Open Sans"/>
              <a:cs typeface="Open Sans"/>
            </a:endParaRPr>
          </a:p>
        </p:txBody>
      </p:sp>
      <p:pic>
        <p:nvPicPr>
          <p:cNvPr id="6" name="Picture 5">
            <a:extLst>
              <a:ext uri="{FF2B5EF4-FFF2-40B4-BE49-F238E27FC236}">
                <a16:creationId xmlns:a16="http://schemas.microsoft.com/office/drawing/2014/main" id="{0752D03F-65A8-559F-A3E3-09346D4A9F6D}"/>
              </a:ext>
            </a:extLst>
          </p:cNvPr>
          <p:cNvPicPr>
            <a:picLocks noChangeAspect="1"/>
          </p:cNvPicPr>
          <p:nvPr/>
        </p:nvPicPr>
        <p:blipFill>
          <a:blip r:embed="rId3"/>
          <a:stretch>
            <a:fillRect/>
          </a:stretch>
        </p:blipFill>
        <p:spPr>
          <a:xfrm>
            <a:off x="6949605" y="3418631"/>
            <a:ext cx="2090414" cy="2230107"/>
          </a:xfrm>
          <a:prstGeom prst="rect">
            <a:avLst/>
          </a:prstGeom>
        </p:spPr>
      </p:pic>
      <p:sp>
        <p:nvSpPr>
          <p:cNvPr id="3" name="Brandline">
            <a:extLst>
              <a:ext uri="{FF2B5EF4-FFF2-40B4-BE49-F238E27FC236}">
                <a16:creationId xmlns:a16="http://schemas.microsoft.com/office/drawing/2014/main" id="{70BFF397-B05E-EC08-1C68-EB8C6DAD428B}"/>
              </a:ext>
            </a:extLst>
          </p:cNvPr>
          <p:cNvSpPr/>
          <p:nvPr/>
        </p:nvSpPr>
        <p:spPr>
          <a:xfrm>
            <a:off x="6743700" y="816324"/>
            <a:ext cx="2786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50387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Threat Feeds</a:t>
            </a:r>
            <a:endParaRPr>
              <a:latin typeface="Open Sans"/>
              <a:ea typeface="Open Sans"/>
              <a:cs typeface="Open Sans"/>
              <a:sym typeface="Open Sans"/>
            </a:endParaRPr>
          </a:p>
        </p:txBody>
      </p:sp>
      <p:grpSp>
        <p:nvGrpSpPr>
          <p:cNvPr id="2" name="Group 1">
            <a:extLst>
              <a:ext uri="{FF2B5EF4-FFF2-40B4-BE49-F238E27FC236}">
                <a16:creationId xmlns:a16="http://schemas.microsoft.com/office/drawing/2014/main" id="{AA31C6A2-A25A-F3DC-A4D8-2EB4AEF39690}"/>
              </a:ext>
            </a:extLst>
          </p:cNvPr>
          <p:cNvGrpSpPr/>
          <p:nvPr/>
        </p:nvGrpSpPr>
        <p:grpSpPr>
          <a:xfrm>
            <a:off x="6315740" y="2958137"/>
            <a:ext cx="3787442" cy="3811350"/>
            <a:chOff x="10075101" y="3409941"/>
            <a:chExt cx="5760719" cy="4973409"/>
          </a:xfrm>
        </p:grpSpPr>
        <p:pic>
          <p:nvPicPr>
            <p:cNvPr id="4" name="Picture 3">
              <a:extLst>
                <a:ext uri="{FF2B5EF4-FFF2-40B4-BE49-F238E27FC236}">
                  <a16:creationId xmlns:a16="http://schemas.microsoft.com/office/drawing/2014/main" id="{7A3F4B56-CB90-A5B1-D121-66FEAA3C55C9}"/>
                </a:ext>
              </a:extLst>
            </p:cNvPr>
            <p:cNvPicPr>
              <a:picLocks noChangeAspect="1"/>
            </p:cNvPicPr>
            <p:nvPr/>
          </p:nvPicPr>
          <p:blipFill>
            <a:blip r:embed="rId3"/>
            <a:stretch>
              <a:fillRect/>
            </a:stretch>
          </p:blipFill>
          <p:spPr>
            <a:xfrm>
              <a:off x="10075101" y="4572000"/>
              <a:ext cx="4876800" cy="3811350"/>
            </a:xfrm>
            <a:prstGeom prst="rect">
              <a:avLst/>
            </a:prstGeom>
          </p:spPr>
        </p:pic>
        <p:pic>
          <p:nvPicPr>
            <p:cNvPr id="6" name="Picture 5">
              <a:extLst>
                <a:ext uri="{FF2B5EF4-FFF2-40B4-BE49-F238E27FC236}">
                  <a16:creationId xmlns:a16="http://schemas.microsoft.com/office/drawing/2014/main" id="{86572595-F562-4228-1E16-631956088591}"/>
                </a:ext>
              </a:extLst>
            </p:cNvPr>
            <p:cNvPicPr>
              <a:picLocks noChangeAspect="1"/>
            </p:cNvPicPr>
            <p:nvPr/>
          </p:nvPicPr>
          <p:blipFill>
            <a:blip r:embed="rId4"/>
            <a:stretch>
              <a:fillRect/>
            </a:stretch>
          </p:blipFill>
          <p:spPr>
            <a:xfrm>
              <a:off x="13136879" y="3409941"/>
              <a:ext cx="2698941" cy="1905674"/>
            </a:xfrm>
            <a:prstGeom prst="rect">
              <a:avLst/>
            </a:prstGeom>
          </p:spPr>
        </p:pic>
      </p:grpSp>
      <p:sp>
        <p:nvSpPr>
          <p:cNvPr id="5" name="TextBox 4">
            <a:extLst>
              <a:ext uri="{FF2B5EF4-FFF2-40B4-BE49-F238E27FC236}">
                <a16:creationId xmlns:a16="http://schemas.microsoft.com/office/drawing/2014/main" id="{C186C75B-7E6C-6B4E-C0F3-D41AA4E8FEC8}"/>
              </a:ext>
            </a:extLst>
          </p:cNvPr>
          <p:cNvSpPr txBox="1"/>
          <p:nvPr/>
        </p:nvSpPr>
        <p:spPr>
          <a:xfrm>
            <a:off x="2276420" y="1194171"/>
            <a:ext cx="11795760" cy="1235851"/>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They are continuous data streams that provide information about the latest cyber threats and suspicious activities, serving as a valuable resource for security teams to detect and prevent cyberattacks.</a:t>
            </a:r>
          </a:p>
        </p:txBody>
      </p:sp>
      <p:sp>
        <p:nvSpPr>
          <p:cNvPr id="8" name="TextBox 7">
            <a:extLst>
              <a:ext uri="{FF2B5EF4-FFF2-40B4-BE49-F238E27FC236}">
                <a16:creationId xmlns:a16="http://schemas.microsoft.com/office/drawing/2014/main" id="{A2C6468C-B557-C710-C516-B40EDEBB917A}"/>
              </a:ext>
            </a:extLst>
          </p:cNvPr>
          <p:cNvSpPr txBox="1"/>
          <p:nvPr/>
        </p:nvSpPr>
        <p:spPr>
          <a:xfrm>
            <a:off x="2135716" y="7297603"/>
            <a:ext cx="11984446" cy="846514"/>
          </a:xfrm>
          <a:prstGeom prst="rect">
            <a:avLst/>
          </a:prstGeom>
          <a:noFill/>
        </p:spPr>
        <p:txBody>
          <a:bodyPr wrap="square">
            <a:spAutoFit/>
          </a:bodyPr>
          <a:lstStyle/>
          <a:p>
            <a:pPr lvl="1"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rPr>
              <a:t>They are crucial for security teams, providing real-time information to proactively defend against cyberattacks.</a:t>
            </a:r>
          </a:p>
        </p:txBody>
      </p:sp>
      <p:sp>
        <p:nvSpPr>
          <p:cNvPr id="19" name="Brandline">
            <a:extLst>
              <a:ext uri="{FF2B5EF4-FFF2-40B4-BE49-F238E27FC236}">
                <a16:creationId xmlns:a16="http://schemas.microsoft.com/office/drawing/2014/main" id="{B1EB787A-314C-F612-B4F5-7B7B8D1B932C}"/>
              </a:ext>
            </a:extLst>
          </p:cNvPr>
          <p:cNvSpPr/>
          <p:nvPr/>
        </p:nvSpPr>
        <p:spPr>
          <a:xfrm>
            <a:off x="6705601" y="816352"/>
            <a:ext cx="28595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40398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15"/>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T</a:t>
            </a:r>
            <a:r>
              <a:rPr lang="en-US">
                <a:solidFill>
                  <a:srgbClr val="3F3F3F"/>
                </a:solidFill>
                <a:latin typeface="Open Sans"/>
                <a:ea typeface="Open Sans"/>
                <a:cs typeface="Open Sans"/>
                <a:sym typeface="Open Sans"/>
              </a:rPr>
              <a:t>ypes of Threat Feeds</a:t>
            </a:r>
            <a:endParaRPr>
              <a:solidFill>
                <a:srgbClr val="3F3F3F"/>
              </a:solidFill>
              <a:latin typeface="Open Sans"/>
              <a:ea typeface="Open Sans"/>
              <a:cs typeface="Open Sans"/>
              <a:sym typeface="Open Sans"/>
            </a:endParaRPr>
          </a:p>
        </p:txBody>
      </p:sp>
      <p:sp>
        <p:nvSpPr>
          <p:cNvPr id="25" name="Google Shape;136;p252">
            <a:extLst>
              <a:ext uri="{FF2B5EF4-FFF2-40B4-BE49-F238E27FC236}">
                <a16:creationId xmlns:a16="http://schemas.microsoft.com/office/drawing/2014/main" id="{F278BA37-2231-4D5A-ADE4-89B1EDC1AD03}"/>
              </a:ext>
            </a:extLst>
          </p:cNvPr>
          <p:cNvSpPr/>
          <p:nvPr/>
        </p:nvSpPr>
        <p:spPr>
          <a:xfrm>
            <a:off x="330202" y="5259244"/>
            <a:ext cx="4145140" cy="3793775"/>
          </a:xfrm>
          <a:prstGeom prst="roundRect">
            <a:avLst>
              <a:gd name="adj" fmla="val 5195"/>
            </a:avLst>
          </a:prstGeom>
          <a:solidFill>
            <a:schemeClr val="accent4">
              <a:lumMod val="40000"/>
              <a:lumOff val="60000"/>
            </a:schemeClr>
          </a:solidFill>
          <a:ln w="25400" cap="flat" cmpd="sng">
            <a:solidFill>
              <a:srgbClr val="CAE7F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lnSpc>
                <a:spcPct val="115000"/>
              </a:lnSpc>
            </a:pPr>
            <a:r>
              <a:rPr lang="en-US" sz="2200" b="1">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Commercial threat intelligence providers: </a:t>
            </a:r>
            <a:endParaRPr lang="en-US" sz="2200" b="1">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a:p>
            <a:pPr algn="ctr">
              <a:lnSpc>
                <a:spcPct val="115000"/>
              </a:lnSpc>
            </a:pPr>
            <a: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Many companies specialize in collecting, analyzing, and distributing threat intelligence data </a:t>
            </a:r>
            <a: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to subscribers.</a:t>
            </a:r>
          </a:p>
          <a:p>
            <a:pPr algn="ctr"/>
            <a:endParaRPr lang="en-US" sz="2200" b="1">
              <a:solidFill>
                <a:schemeClr val="tx1">
                  <a:lumMod val="75000"/>
                  <a:lumOff val="25000"/>
                </a:schemeClr>
              </a:solidFill>
              <a:latin typeface="Open Sans"/>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p:txBody>
      </p:sp>
      <p:sp>
        <p:nvSpPr>
          <p:cNvPr id="26" name="Google Shape;135;p252">
            <a:extLst>
              <a:ext uri="{FF2B5EF4-FFF2-40B4-BE49-F238E27FC236}">
                <a16:creationId xmlns:a16="http://schemas.microsoft.com/office/drawing/2014/main" id="{AF826251-6C9C-4A75-BF37-5932327FD613}"/>
              </a:ext>
            </a:extLst>
          </p:cNvPr>
          <p:cNvSpPr/>
          <p:nvPr/>
        </p:nvSpPr>
        <p:spPr>
          <a:xfrm>
            <a:off x="330201" y="1008062"/>
            <a:ext cx="4165502" cy="3698905"/>
          </a:xfrm>
          <a:prstGeom prst="roundRect">
            <a:avLst>
              <a:gd name="adj" fmla="val 4518"/>
            </a:avLst>
          </a:prstGeom>
          <a:solidFill>
            <a:srgbClr val="CAE7F6"/>
          </a:solidFill>
          <a:ln w="25400" cap="flat" cmpd="sng">
            <a:solidFill>
              <a:srgbClr val="CAE7F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lnSpc>
                <a:spcPct val="115000"/>
              </a:lnSpc>
            </a:pPr>
            <a:endParaRPr lang="en-US" sz="2200" b="1">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a:p>
            <a:pPr algn="ctr">
              <a:lnSpc>
                <a:spcPct val="115000"/>
              </a:lnSpc>
            </a:pPr>
            <a:r>
              <a:rPr lang="en-US" sz="2200" b="1">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Security vendors: </a:t>
            </a:r>
            <a:endParaRPr lang="en-US" sz="2200" b="1">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a:p>
            <a:pPr algn="ctr">
              <a:lnSpc>
                <a:spcPct val="115000"/>
              </a:lnSpc>
            </a:pPr>
            <a: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Leading cybersecurity companies often maintain their own threat feeds, offering insights into the </a:t>
            </a:r>
            <a:b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br>
            <a: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latest threats </a:t>
            </a:r>
            <a:b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br>
            <a: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and vulnerabilities.</a:t>
            </a:r>
          </a:p>
          <a:p>
            <a:pPr algn="ctr"/>
            <a:endParaRPr lang="en-US" sz="2200" b="1">
              <a:solidFill>
                <a:schemeClr val="tx1">
                  <a:lumMod val="75000"/>
                  <a:lumOff val="25000"/>
                </a:schemeClr>
              </a:solidFill>
              <a:latin typeface="Open Sans"/>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p:txBody>
      </p:sp>
      <p:sp>
        <p:nvSpPr>
          <p:cNvPr id="27" name="Google Shape;137;p252">
            <a:extLst>
              <a:ext uri="{FF2B5EF4-FFF2-40B4-BE49-F238E27FC236}">
                <a16:creationId xmlns:a16="http://schemas.microsoft.com/office/drawing/2014/main" id="{2DA02DFA-F269-49BC-A7A0-23943CE96D65}"/>
              </a:ext>
            </a:extLst>
          </p:cNvPr>
          <p:cNvSpPr/>
          <p:nvPr/>
        </p:nvSpPr>
        <p:spPr>
          <a:xfrm>
            <a:off x="11647348" y="5251270"/>
            <a:ext cx="4278450" cy="3801749"/>
          </a:xfrm>
          <a:prstGeom prst="roundRect">
            <a:avLst>
              <a:gd name="adj" fmla="val 4396"/>
            </a:avLst>
          </a:prstGeom>
          <a:solidFill>
            <a:schemeClr val="accent6">
              <a:lumMod val="40000"/>
              <a:lumOff val="60000"/>
            </a:schemeClr>
          </a:solidFill>
          <a:ln w="25400" cap="flat" cmpd="sng">
            <a:solidFill>
              <a:srgbClr val="FFE6C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lnSpc>
                <a:spcPct val="115000"/>
              </a:lnSpc>
            </a:pPr>
            <a:r>
              <a:rPr lang="en-US" sz="2200" b="1">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Open-Source Intelligence (OSINT): </a:t>
            </a:r>
            <a:endParaRPr lang="en-US" sz="2200" b="1">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a:p>
            <a:pPr algn="ctr">
              <a:lnSpc>
                <a:spcPct val="115000"/>
              </a:lnSpc>
            </a:pPr>
            <a: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OSINT feeds gather data from publicly available sources, including forums, social media, and dark </a:t>
            </a:r>
            <a: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web monitoring.</a:t>
            </a:r>
            <a:endPar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a:p>
            <a:pPr algn="ctr">
              <a:lnSpc>
                <a:spcPct val="115000"/>
              </a:lnSpc>
            </a:pPr>
            <a: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 </a:t>
            </a:r>
          </a:p>
        </p:txBody>
      </p:sp>
      <p:sp>
        <p:nvSpPr>
          <p:cNvPr id="28" name="Google Shape;138;p252">
            <a:extLst>
              <a:ext uri="{FF2B5EF4-FFF2-40B4-BE49-F238E27FC236}">
                <a16:creationId xmlns:a16="http://schemas.microsoft.com/office/drawing/2014/main" id="{888FCA74-8AD6-49AD-A5E3-681049C955FC}"/>
              </a:ext>
            </a:extLst>
          </p:cNvPr>
          <p:cNvSpPr/>
          <p:nvPr/>
        </p:nvSpPr>
        <p:spPr>
          <a:xfrm>
            <a:off x="11666507" y="1025978"/>
            <a:ext cx="4259292" cy="3698905"/>
          </a:xfrm>
          <a:prstGeom prst="roundRect">
            <a:avLst>
              <a:gd name="adj" fmla="val 6429"/>
            </a:avLst>
          </a:prstGeom>
          <a:solidFill>
            <a:srgbClr val="CED5E0"/>
          </a:solidFill>
          <a:ln w="25400" cap="flat" cmpd="sng">
            <a:solidFill>
              <a:srgbClr val="FFE6C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lnSpc>
                <a:spcPct val="115000"/>
              </a:lnSpc>
            </a:pPr>
            <a:endParaRPr lang="en-US" sz="2200" b="1">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a:p>
            <a:pPr algn="ctr">
              <a:lnSpc>
                <a:spcPct val="115000"/>
              </a:lnSpc>
            </a:pPr>
            <a:r>
              <a:rPr lang="en-US" sz="2200" b="1">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Government agencies: </a:t>
            </a:r>
            <a:endPar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a:p>
            <a:pPr algn="ctr">
              <a:lnSpc>
                <a:spcPct val="115000"/>
              </a:lnSpc>
            </a:pPr>
            <a:r>
              <a:rPr lang="en-US" sz="2200">
                <a:solidFill>
                  <a:srgbClr val="404040"/>
                </a:solidFill>
                <a:latin typeface="Open Sans" panose="020B0606030504020204" pitchFamily="34" charset="0"/>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National cybersecurity organizations provide threat feeds with information on threats that may have national or global significance.</a:t>
            </a:r>
          </a:p>
          <a:p>
            <a:pPr algn="ctr"/>
            <a:endParaRPr lang="en-US" sz="2200" b="1">
              <a:solidFill>
                <a:schemeClr val="tx1">
                  <a:lumMod val="75000"/>
                  <a:lumOff val="25000"/>
                </a:schemeClr>
              </a:solidFill>
              <a:latin typeface="Open Sans"/>
              <a:ea typeface="Open Sans"/>
              <a:cs typeface="Open Sans"/>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p:txBody>
      </p:sp>
      <p:cxnSp>
        <p:nvCxnSpPr>
          <p:cNvPr id="3" name="Connector: Elbow 2">
            <a:extLst>
              <a:ext uri="{FF2B5EF4-FFF2-40B4-BE49-F238E27FC236}">
                <a16:creationId xmlns:a16="http://schemas.microsoft.com/office/drawing/2014/main" id="{04CF69E5-817D-6C40-F874-9ECABC6669E6}"/>
              </a:ext>
            </a:extLst>
          </p:cNvPr>
          <p:cNvCxnSpPr/>
          <p:nvPr/>
        </p:nvCxnSpPr>
        <p:spPr>
          <a:xfrm>
            <a:off x="4475341" y="2181497"/>
            <a:ext cx="2250457" cy="1463040"/>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 name="Connector: Elbow 3">
            <a:extLst>
              <a:ext uri="{FF2B5EF4-FFF2-40B4-BE49-F238E27FC236}">
                <a16:creationId xmlns:a16="http://schemas.microsoft.com/office/drawing/2014/main" id="{7DFE3E10-8049-008D-E103-E37DF3FCC8BE}"/>
              </a:ext>
            </a:extLst>
          </p:cNvPr>
          <p:cNvCxnSpPr>
            <a:cxnSpLocks/>
          </p:cNvCxnSpPr>
          <p:nvPr/>
        </p:nvCxnSpPr>
        <p:spPr>
          <a:xfrm flipV="1">
            <a:off x="9560303" y="2287892"/>
            <a:ext cx="2087045" cy="1582503"/>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E2E10763-E00C-63BD-B763-75B4ABAD0AB3}"/>
              </a:ext>
            </a:extLst>
          </p:cNvPr>
          <p:cNvCxnSpPr>
            <a:cxnSpLocks/>
            <a:stCxn id="25" idx="3"/>
          </p:cNvCxnSpPr>
          <p:nvPr/>
        </p:nvCxnSpPr>
        <p:spPr>
          <a:xfrm flipV="1">
            <a:off x="4475342" y="5264332"/>
            <a:ext cx="2190252" cy="1891800"/>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1D067134-5E52-DBD3-0B3B-2873D2FCCA03}"/>
              </a:ext>
            </a:extLst>
          </p:cNvPr>
          <p:cNvCxnSpPr>
            <a:cxnSpLocks/>
          </p:cNvCxnSpPr>
          <p:nvPr/>
        </p:nvCxnSpPr>
        <p:spPr>
          <a:xfrm>
            <a:off x="9457095" y="5251270"/>
            <a:ext cx="2123598" cy="1675668"/>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62ABA1C0-2D04-4755-B83C-1C934FC28388}"/>
              </a:ext>
            </a:extLst>
          </p:cNvPr>
          <p:cNvPicPr>
            <a:picLocks noChangeAspect="1"/>
          </p:cNvPicPr>
          <p:nvPr/>
        </p:nvPicPr>
        <p:blipFill>
          <a:blip r:embed="rId3"/>
          <a:stretch>
            <a:fillRect/>
          </a:stretch>
        </p:blipFill>
        <p:spPr>
          <a:xfrm>
            <a:off x="6665594" y="3056116"/>
            <a:ext cx="3211754" cy="3018480"/>
          </a:xfrm>
          <a:prstGeom prst="rect">
            <a:avLst/>
          </a:prstGeom>
        </p:spPr>
      </p:pic>
      <p:sp>
        <p:nvSpPr>
          <p:cNvPr id="5" name="Brandline">
            <a:extLst>
              <a:ext uri="{FF2B5EF4-FFF2-40B4-BE49-F238E27FC236}">
                <a16:creationId xmlns:a16="http://schemas.microsoft.com/office/drawing/2014/main" id="{F9CF902B-BA87-FFBE-C227-F308D05CFF2C}"/>
              </a:ext>
            </a:extLst>
          </p:cNvPr>
          <p:cNvSpPr/>
          <p:nvPr/>
        </p:nvSpPr>
        <p:spPr>
          <a:xfrm>
            <a:off x="5727700" y="816324"/>
            <a:ext cx="4812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22773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OSINT</a:t>
            </a:r>
            <a:endParaRPr>
              <a:latin typeface="Open Sans"/>
              <a:ea typeface="Open Sans"/>
              <a:cs typeface="Open Sans"/>
              <a:sym typeface="Open Sans"/>
            </a:endParaRPr>
          </a:p>
        </p:txBody>
      </p:sp>
      <p:sp>
        <p:nvSpPr>
          <p:cNvPr id="582" name="Google Shape;582;ge961dd843d_0_334"/>
          <p:cNvSpPr/>
          <p:nvPr/>
        </p:nvSpPr>
        <p:spPr>
          <a:xfrm>
            <a:off x="4099402" y="1615806"/>
            <a:ext cx="8057074" cy="6673842"/>
          </a:xfrm>
          <a:prstGeom prst="roundRect">
            <a:avLst>
              <a:gd name="adj" fmla="val 16667"/>
            </a:avLst>
          </a:prstGeom>
          <a:solidFill>
            <a:schemeClr val="accent1">
              <a:lumMod val="20000"/>
              <a:lumOff val="8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buClr>
                <a:srgbClr val="3F3F3F"/>
              </a:buClr>
              <a:buSzPts val="2200"/>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OSINT stands for Open-Source Intelligence. It is the practice of gathering and analyzing information from publicly available sources to gain valuable insights. </a:t>
            </a:r>
          </a:p>
          <a:p>
            <a:pPr marL="342900" lvl="1" indent="-342900">
              <a:lnSpc>
                <a:spcPct val="115000"/>
              </a:lnSpc>
              <a:buClr>
                <a:srgbClr val="3F3F3F"/>
              </a:buClr>
              <a:buSzPts val="2200"/>
              <a:buFont typeface="Arial" panose="020B0604020202020204" pitchFamily="34" charset="0"/>
              <a:buChar char="•"/>
            </a:pPr>
            <a:endParaRPr lang="en-US" sz="2200">
              <a:solidFill>
                <a:srgbClr val="404040"/>
              </a:solidFill>
              <a:latin typeface="Open Sans" panose="020B0606030504020204" pitchFamily="34" charset="0"/>
              <a:ea typeface="Open Sans"/>
              <a:cs typeface="Open Sans"/>
            </a:endParaRPr>
          </a:p>
          <a:p>
            <a:pPr marL="342900" lvl="1" indent="-342900">
              <a:lnSpc>
                <a:spcPct val="115000"/>
              </a:lnSpc>
              <a:buClr>
                <a:srgbClr val="3F3F3F"/>
              </a:buClr>
              <a:buSzPts val="2200"/>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It is a powerful technique for gathering valuable information from publicly available sources. </a:t>
            </a:r>
          </a:p>
          <a:p>
            <a:pPr marL="342900" lvl="1" indent="-342900">
              <a:lnSpc>
                <a:spcPct val="115000"/>
              </a:lnSpc>
              <a:buClr>
                <a:srgbClr val="3F3F3F"/>
              </a:buClr>
              <a:buSzPts val="2200"/>
              <a:buFont typeface="Arial" panose="020B0604020202020204" pitchFamily="34" charset="0"/>
              <a:buChar char="•"/>
            </a:pPr>
            <a:endParaRPr lang="en-US" sz="2200">
              <a:solidFill>
                <a:srgbClr val="404040"/>
              </a:solidFill>
              <a:latin typeface="Open Sans" panose="020B0606030504020204" pitchFamily="34" charset="0"/>
              <a:ea typeface="Open Sans"/>
              <a:cs typeface="Open Sans"/>
            </a:endParaRPr>
          </a:p>
          <a:p>
            <a:pPr marL="342900" lvl="1" indent="-342900">
              <a:lnSpc>
                <a:spcPct val="115000"/>
              </a:lnSpc>
              <a:buClr>
                <a:srgbClr val="3F3F3F"/>
              </a:buClr>
              <a:buSzPts val="2200"/>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By effectively using OSINT, individuals and organizations can gain insights, make informed decisions, and achieve their goals</a:t>
            </a:r>
          </a:p>
          <a:p>
            <a:pPr marL="342900" lvl="1" indent="-342900">
              <a:lnSpc>
                <a:spcPct val="115000"/>
              </a:lnSpc>
              <a:spcBef>
                <a:spcPct val="0"/>
              </a:spcBef>
              <a:spcAft>
                <a:spcPct val="0"/>
              </a:spcAft>
              <a:buSzPts val="2200"/>
              <a:buFont typeface="Arial" panose="020B0604020202020204" pitchFamily="34" charset="0"/>
              <a:buChar char="•"/>
            </a:pPr>
            <a:endParaRPr lang="en-US" sz="2200">
              <a:solidFill>
                <a:srgbClr val="404040"/>
              </a:solidFill>
              <a:latin typeface="Open Sans" panose="020B0606030504020204" pitchFamily="34" charset="0"/>
            </a:endParaRPr>
          </a:p>
          <a:p>
            <a:pPr marL="342900" lvl="1" indent="-342900">
              <a:lnSpc>
                <a:spcPct val="115000"/>
              </a:lnSpc>
              <a:spcBef>
                <a:spcPct val="0"/>
              </a:spcBef>
              <a:spcAft>
                <a:spcPct val="0"/>
              </a:spcAft>
              <a:buSzPts val="2200"/>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Think of it like detective work using only publicly available clues</a:t>
            </a:r>
          </a:p>
        </p:txBody>
      </p:sp>
      <p:sp>
        <p:nvSpPr>
          <p:cNvPr id="3" name="Brandline">
            <a:extLst>
              <a:ext uri="{FF2B5EF4-FFF2-40B4-BE49-F238E27FC236}">
                <a16:creationId xmlns:a16="http://schemas.microsoft.com/office/drawing/2014/main" id="{2705CEA8-5B84-3D39-8CB8-207DDD9707F9}"/>
              </a:ext>
            </a:extLst>
          </p:cNvPr>
          <p:cNvSpPr/>
          <p:nvPr/>
        </p:nvSpPr>
        <p:spPr>
          <a:xfrm>
            <a:off x="7454900" y="816352"/>
            <a:ext cx="13633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74902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OSINT Sources</a:t>
            </a:r>
            <a:endParaRPr>
              <a:latin typeface="Open Sans"/>
              <a:ea typeface="Open Sans"/>
              <a:cs typeface="Open Sans"/>
              <a:sym typeface="Open Sans"/>
            </a:endParaRPr>
          </a:p>
        </p:txBody>
      </p:sp>
      <p:grpSp>
        <p:nvGrpSpPr>
          <p:cNvPr id="2" name="Group 1">
            <a:extLst>
              <a:ext uri="{FF2B5EF4-FFF2-40B4-BE49-F238E27FC236}">
                <a16:creationId xmlns:a16="http://schemas.microsoft.com/office/drawing/2014/main" id="{66A23297-060B-9244-CB28-749564BE8C7E}"/>
              </a:ext>
            </a:extLst>
          </p:cNvPr>
          <p:cNvGrpSpPr/>
          <p:nvPr/>
        </p:nvGrpSpPr>
        <p:grpSpPr>
          <a:xfrm>
            <a:off x="1471925" y="1552028"/>
            <a:ext cx="13312100" cy="6606750"/>
            <a:chOff x="1471925" y="1552028"/>
            <a:chExt cx="13312100" cy="6606750"/>
          </a:xfrm>
        </p:grpSpPr>
        <p:pic>
          <p:nvPicPr>
            <p:cNvPr id="3" name="Google Shape;1040;ge872add672_5_150">
              <a:extLst>
                <a:ext uri="{FF2B5EF4-FFF2-40B4-BE49-F238E27FC236}">
                  <a16:creationId xmlns:a16="http://schemas.microsoft.com/office/drawing/2014/main" id="{07308A97-AD01-7BE7-FC4B-6F274B248036}"/>
                </a:ext>
              </a:extLst>
            </p:cNvPr>
            <p:cNvPicPr preferRelativeResize="0"/>
            <p:nvPr/>
          </p:nvPicPr>
          <p:blipFill rotWithShape="1">
            <a:blip r:embed="rId3">
              <a:alphaModFix/>
            </a:blip>
            <a:srcRect/>
            <a:stretch/>
          </p:blipFill>
          <p:spPr>
            <a:xfrm>
              <a:off x="1471925" y="1552028"/>
              <a:ext cx="5572125" cy="3000375"/>
            </a:xfrm>
            <a:prstGeom prst="rect">
              <a:avLst/>
            </a:prstGeom>
            <a:solidFill>
              <a:schemeClr val="accent1">
                <a:lumMod val="20000"/>
                <a:lumOff val="80000"/>
              </a:schemeClr>
            </a:solidFill>
            <a:ln>
              <a:noFill/>
            </a:ln>
          </p:spPr>
        </p:pic>
        <p:pic>
          <p:nvPicPr>
            <p:cNvPr id="5" name="Google Shape;1042;ge872add672_5_150">
              <a:extLst>
                <a:ext uri="{FF2B5EF4-FFF2-40B4-BE49-F238E27FC236}">
                  <a16:creationId xmlns:a16="http://schemas.microsoft.com/office/drawing/2014/main" id="{195620BD-84C3-DD0E-CB5F-9DCCB3BF78DB}"/>
                </a:ext>
              </a:extLst>
            </p:cNvPr>
            <p:cNvPicPr preferRelativeResize="0"/>
            <p:nvPr/>
          </p:nvPicPr>
          <p:blipFill rotWithShape="1">
            <a:blip r:embed="rId4">
              <a:alphaModFix/>
            </a:blip>
            <a:srcRect/>
            <a:stretch/>
          </p:blipFill>
          <p:spPr>
            <a:xfrm>
              <a:off x="9211900" y="1552028"/>
              <a:ext cx="5572125" cy="3000375"/>
            </a:xfrm>
            <a:prstGeom prst="rect">
              <a:avLst/>
            </a:prstGeom>
            <a:noFill/>
            <a:ln>
              <a:noFill/>
            </a:ln>
          </p:spPr>
        </p:pic>
        <p:pic>
          <p:nvPicPr>
            <p:cNvPr id="6" name="Google Shape;1043;ge872add672_5_150">
              <a:extLst>
                <a:ext uri="{FF2B5EF4-FFF2-40B4-BE49-F238E27FC236}">
                  <a16:creationId xmlns:a16="http://schemas.microsoft.com/office/drawing/2014/main" id="{9F0226B5-B64D-6354-26D0-35BF26EF6C78}"/>
                </a:ext>
              </a:extLst>
            </p:cNvPr>
            <p:cNvPicPr preferRelativeResize="0"/>
            <p:nvPr/>
          </p:nvPicPr>
          <p:blipFill rotWithShape="1">
            <a:blip r:embed="rId5">
              <a:alphaModFix/>
            </a:blip>
            <a:srcRect/>
            <a:stretch/>
          </p:blipFill>
          <p:spPr>
            <a:xfrm>
              <a:off x="1471925" y="5158403"/>
              <a:ext cx="5572125" cy="3000375"/>
            </a:xfrm>
            <a:prstGeom prst="rect">
              <a:avLst/>
            </a:prstGeom>
            <a:noFill/>
            <a:ln>
              <a:noFill/>
            </a:ln>
          </p:spPr>
        </p:pic>
        <p:pic>
          <p:nvPicPr>
            <p:cNvPr id="7" name="Google Shape;1044;ge872add672_5_150">
              <a:extLst>
                <a:ext uri="{FF2B5EF4-FFF2-40B4-BE49-F238E27FC236}">
                  <a16:creationId xmlns:a16="http://schemas.microsoft.com/office/drawing/2014/main" id="{A7693DD8-D14D-1D2F-6075-449397B11ED9}"/>
                </a:ext>
              </a:extLst>
            </p:cNvPr>
            <p:cNvPicPr preferRelativeResize="0"/>
            <p:nvPr/>
          </p:nvPicPr>
          <p:blipFill rotWithShape="1">
            <a:blip r:embed="rId6">
              <a:alphaModFix/>
            </a:blip>
            <a:srcRect/>
            <a:stretch/>
          </p:blipFill>
          <p:spPr>
            <a:xfrm>
              <a:off x="9211900" y="5158403"/>
              <a:ext cx="5572125" cy="3000375"/>
            </a:xfrm>
            <a:prstGeom prst="rect">
              <a:avLst/>
            </a:prstGeom>
            <a:noFill/>
            <a:ln>
              <a:noFill/>
            </a:ln>
          </p:spPr>
        </p:pic>
        <p:sp>
          <p:nvSpPr>
            <p:cNvPr id="8" name="Google Shape;1045;ge872add672_5_150">
              <a:extLst>
                <a:ext uri="{FF2B5EF4-FFF2-40B4-BE49-F238E27FC236}">
                  <a16:creationId xmlns:a16="http://schemas.microsoft.com/office/drawing/2014/main" id="{F4BBC9FD-0FF8-F470-69B8-546505FB0809}"/>
                </a:ext>
              </a:extLst>
            </p:cNvPr>
            <p:cNvSpPr txBox="1"/>
            <p:nvPr/>
          </p:nvSpPr>
          <p:spPr>
            <a:xfrm>
              <a:off x="2011875" y="1827047"/>
              <a:ext cx="4082700" cy="523200"/>
            </a:xfrm>
            <a:prstGeom prst="rect">
              <a:avLst/>
            </a:prstGeom>
            <a:noFill/>
            <a:ln>
              <a:noFill/>
            </a:ln>
          </p:spPr>
          <p:txBody>
            <a:bodyPr spcFirstLastPara="1" wrap="square" lIns="91425" tIns="91425" rIns="91425" bIns="91425" anchor="ctr" anchorCtr="0">
              <a:noAutofit/>
            </a:bodyPr>
            <a:lstStyle/>
            <a:p>
              <a:pPr marL="34290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Websites and forums</a:t>
              </a:r>
              <a:endParaRPr sz="1400" b="1" i="0" u="none" strike="noStrike" cap="none">
                <a:solidFill>
                  <a:srgbClr val="434343"/>
                </a:solidFill>
                <a:latin typeface="Arial"/>
                <a:ea typeface="Arial"/>
                <a:cs typeface="Arial"/>
                <a:sym typeface="Arial"/>
              </a:endParaRPr>
            </a:p>
          </p:txBody>
        </p:sp>
        <p:sp>
          <p:nvSpPr>
            <p:cNvPr id="9" name="Google Shape;1046;ge872add672_5_150">
              <a:extLst>
                <a:ext uri="{FF2B5EF4-FFF2-40B4-BE49-F238E27FC236}">
                  <a16:creationId xmlns:a16="http://schemas.microsoft.com/office/drawing/2014/main" id="{4EBCAC37-FE79-EE94-6048-3EE58E1099C0}"/>
                </a:ext>
              </a:extLst>
            </p:cNvPr>
            <p:cNvSpPr txBox="1"/>
            <p:nvPr/>
          </p:nvSpPr>
          <p:spPr>
            <a:xfrm>
              <a:off x="9746336" y="1645644"/>
              <a:ext cx="4082700" cy="523200"/>
            </a:xfrm>
            <a:prstGeom prst="rect">
              <a:avLst/>
            </a:prstGeom>
            <a:noFill/>
            <a:ln>
              <a:noFill/>
            </a:ln>
          </p:spPr>
          <p:txBody>
            <a:bodyPr spcFirstLastPara="1" wrap="square" lIns="91425" tIns="91425" rIns="91425" bIns="91425" anchor="ctr" anchorCtr="0">
              <a:noAutofit/>
            </a:bodyPr>
            <a:lstStyle/>
            <a:p>
              <a:pPr marL="342900" marR="0" lvl="0" indent="0" algn="ctr" rtl="0">
                <a:lnSpc>
                  <a:spcPct val="115000"/>
                </a:lnSpc>
                <a:spcBef>
                  <a:spcPts val="300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News and media</a:t>
              </a:r>
              <a:endParaRPr lang="en-US" sz="1400" b="1" i="0" u="none" strike="noStrike" cap="none">
                <a:solidFill>
                  <a:srgbClr val="434343"/>
                </a:solidFill>
                <a:latin typeface="Arial"/>
                <a:ea typeface="Arial"/>
                <a:cs typeface="Arial"/>
                <a:sym typeface="Arial"/>
              </a:endParaRPr>
            </a:p>
          </p:txBody>
        </p:sp>
        <p:sp>
          <p:nvSpPr>
            <p:cNvPr id="10" name="Google Shape;1047;ge872add672_5_150">
              <a:extLst>
                <a:ext uri="{FF2B5EF4-FFF2-40B4-BE49-F238E27FC236}">
                  <a16:creationId xmlns:a16="http://schemas.microsoft.com/office/drawing/2014/main" id="{F44AC4B3-4F2F-ABF2-BEBB-A865C17D816E}"/>
                </a:ext>
              </a:extLst>
            </p:cNvPr>
            <p:cNvSpPr txBox="1"/>
            <p:nvPr/>
          </p:nvSpPr>
          <p:spPr>
            <a:xfrm>
              <a:off x="2011875" y="5249428"/>
              <a:ext cx="4082700" cy="523200"/>
            </a:xfrm>
            <a:prstGeom prst="rect">
              <a:avLst/>
            </a:prstGeom>
            <a:noFill/>
            <a:ln>
              <a:noFill/>
            </a:ln>
          </p:spPr>
          <p:txBody>
            <a:bodyPr spcFirstLastPara="1" wrap="square" lIns="91425" tIns="91425" rIns="91425" bIns="91425" anchor="ctr" anchorCtr="0">
              <a:noAutofit/>
            </a:bodyPr>
            <a:lstStyle/>
            <a:p>
              <a:pPr marL="342900" marR="0" lvl="0" indent="0" algn="ctr" rtl="0">
                <a:lnSpc>
                  <a:spcPct val="115000"/>
                </a:lnSpc>
                <a:spcBef>
                  <a:spcPts val="300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Government reports</a:t>
              </a:r>
              <a:endParaRPr lang="en-US" sz="1400" b="1" i="0" u="none" strike="noStrike" cap="none">
                <a:solidFill>
                  <a:srgbClr val="434343"/>
                </a:solidFill>
                <a:latin typeface="Arial"/>
                <a:ea typeface="Arial"/>
                <a:cs typeface="Arial"/>
                <a:sym typeface="Arial"/>
              </a:endParaRPr>
            </a:p>
          </p:txBody>
        </p:sp>
        <p:sp>
          <p:nvSpPr>
            <p:cNvPr id="11" name="Google Shape;1048;ge872add672_5_150">
              <a:extLst>
                <a:ext uri="{FF2B5EF4-FFF2-40B4-BE49-F238E27FC236}">
                  <a16:creationId xmlns:a16="http://schemas.microsoft.com/office/drawing/2014/main" id="{C147411D-4288-71A0-453F-B6504F3392CA}"/>
                </a:ext>
              </a:extLst>
            </p:cNvPr>
            <p:cNvSpPr txBox="1"/>
            <p:nvPr/>
          </p:nvSpPr>
          <p:spPr>
            <a:xfrm>
              <a:off x="9536061" y="5275200"/>
              <a:ext cx="4503251" cy="523200"/>
            </a:xfrm>
            <a:prstGeom prst="rect">
              <a:avLst/>
            </a:prstGeom>
            <a:noFill/>
            <a:ln>
              <a:noFill/>
            </a:ln>
          </p:spPr>
          <p:txBody>
            <a:bodyPr spcFirstLastPara="1" wrap="square" lIns="91425" tIns="91425" rIns="91425" bIns="91425" anchor="ctr" anchorCtr="0">
              <a:noAutofit/>
            </a:bodyPr>
            <a:lstStyle/>
            <a:p>
              <a:pPr marL="342900" marR="0" lvl="0" indent="0" algn="ctr" rtl="0">
                <a:lnSpc>
                  <a:spcPct val="115000"/>
                </a:lnSpc>
                <a:spcBef>
                  <a:spcPts val="300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Blogs and research </a:t>
              </a:r>
              <a:r>
                <a:rPr lang="en-US" sz="2200" b="1">
                  <a:solidFill>
                    <a:srgbClr val="434343"/>
                  </a:solidFill>
                  <a:latin typeface="Open Sans"/>
                  <a:ea typeface="Open Sans"/>
                  <a:cs typeface="Open Sans"/>
                  <a:sym typeface="Open Sans"/>
                </a:rPr>
                <a:t>p</a:t>
              </a:r>
              <a:r>
                <a:rPr lang="en-US" sz="2200" b="1" i="0" u="none" strike="noStrike" cap="none">
                  <a:solidFill>
                    <a:srgbClr val="434343"/>
                  </a:solidFill>
                  <a:latin typeface="Open Sans"/>
                  <a:ea typeface="Open Sans"/>
                  <a:cs typeface="Open Sans"/>
                  <a:sym typeface="Open Sans"/>
                </a:rPr>
                <a:t>aper</a:t>
              </a:r>
              <a:endParaRPr lang="en-US" sz="1400" b="1" i="0" u="none" strike="noStrike" cap="none">
                <a:solidFill>
                  <a:srgbClr val="434343"/>
                </a:solidFill>
                <a:latin typeface="Arial"/>
                <a:ea typeface="Arial"/>
                <a:cs typeface="Arial"/>
                <a:sym typeface="Arial"/>
              </a:endParaRPr>
            </a:p>
          </p:txBody>
        </p:sp>
        <p:sp>
          <p:nvSpPr>
            <p:cNvPr id="12" name="Google Shape;1049;ge872add672_5_150">
              <a:extLst>
                <a:ext uri="{FF2B5EF4-FFF2-40B4-BE49-F238E27FC236}">
                  <a16:creationId xmlns:a16="http://schemas.microsoft.com/office/drawing/2014/main" id="{C3661455-8276-B44B-EBC6-BA28C996A47C}"/>
                </a:ext>
              </a:extLst>
            </p:cNvPr>
            <p:cNvSpPr txBox="1"/>
            <p:nvPr/>
          </p:nvSpPr>
          <p:spPr>
            <a:xfrm>
              <a:off x="1732199" y="3197497"/>
              <a:ext cx="5051575"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a:solidFill>
                    <a:srgbClr val="404040"/>
                  </a:solidFill>
                  <a:latin typeface="Open Sans" panose="020B0606030504020204" pitchFamily="34" charset="0"/>
                  <a:ea typeface="Open Sans"/>
                  <a:cs typeface="Open Sans"/>
                </a:rPr>
                <a:t>Public websites, forums, and social media can reveal potential vulnerabilities, hacker discussions,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and emerging threats.</a:t>
              </a:r>
            </a:p>
          </p:txBody>
        </p:sp>
        <p:sp>
          <p:nvSpPr>
            <p:cNvPr id="13" name="Google Shape;1050;ge872add672_5_150">
              <a:extLst>
                <a:ext uri="{FF2B5EF4-FFF2-40B4-BE49-F238E27FC236}">
                  <a16:creationId xmlns:a16="http://schemas.microsoft.com/office/drawing/2014/main" id="{E96C6326-0F0A-942D-3D03-69642626ECCB}"/>
                </a:ext>
              </a:extLst>
            </p:cNvPr>
            <p:cNvSpPr txBox="1"/>
            <p:nvPr/>
          </p:nvSpPr>
          <p:spPr>
            <a:xfrm>
              <a:off x="9536061" y="3180537"/>
              <a:ext cx="4786984" cy="861900"/>
            </a:xfrm>
            <a:prstGeom prst="rect">
              <a:avLst/>
            </a:prstGeom>
            <a:noFill/>
            <a:ln>
              <a:noFill/>
            </a:ln>
          </p:spPr>
          <p:txBody>
            <a:bodyPr spcFirstLastPara="1" wrap="square" lIns="91425" tIns="91425" rIns="91425" bIns="91425" anchor="ctr" anchorCtr="0">
              <a:noAutofit/>
            </a:bodyPr>
            <a:lstStyle/>
            <a:p>
              <a:pPr algn="ctr">
                <a:lnSpc>
                  <a:spcPct val="115000"/>
                </a:lnSpc>
                <a:buSzPts val="2200"/>
              </a:pPr>
              <a:r>
                <a:rPr lang="en-US" sz="2200">
                  <a:solidFill>
                    <a:srgbClr val="404040"/>
                  </a:solidFill>
                  <a:latin typeface="Open Sans" panose="020B0606030504020204" pitchFamily="34" charset="0"/>
                  <a:ea typeface="Open Sans"/>
                  <a:cs typeface="Open Sans"/>
                </a:rPr>
                <a:t>News outlets report on data breaches, cyberattacks, and vulnerabilities, offering insights into the latest developments.</a:t>
              </a:r>
            </a:p>
          </p:txBody>
        </p:sp>
        <p:sp>
          <p:nvSpPr>
            <p:cNvPr id="14" name="Google Shape;1051;ge872add672_5_150">
              <a:extLst>
                <a:ext uri="{FF2B5EF4-FFF2-40B4-BE49-F238E27FC236}">
                  <a16:creationId xmlns:a16="http://schemas.microsoft.com/office/drawing/2014/main" id="{16830838-C3CC-0EFB-915C-3BA2083DE797}"/>
                </a:ext>
              </a:extLst>
            </p:cNvPr>
            <p:cNvSpPr txBox="1"/>
            <p:nvPr/>
          </p:nvSpPr>
          <p:spPr>
            <a:xfrm>
              <a:off x="1502475" y="6556389"/>
              <a:ext cx="5572200" cy="1200600"/>
            </a:xfrm>
            <a:prstGeom prst="rect">
              <a:avLst/>
            </a:prstGeom>
            <a:noFill/>
            <a:ln>
              <a:noFill/>
            </a:ln>
          </p:spPr>
          <p:txBody>
            <a:bodyPr spcFirstLastPara="1" wrap="square" lIns="91425" tIns="91425" rIns="91425" bIns="91425" anchor="ctr" anchorCtr="0">
              <a:noAutofit/>
            </a:bodyPr>
            <a:lstStyle/>
            <a:p>
              <a:pPr algn="ctr">
                <a:lnSpc>
                  <a:spcPct val="115000"/>
                </a:lnSpc>
                <a:buSzPts val="2200"/>
              </a:pPr>
              <a:r>
                <a:rPr lang="en-US" sz="2200">
                  <a:solidFill>
                    <a:srgbClr val="404040"/>
                  </a:solidFill>
                  <a:latin typeface="Open Sans" panose="020B0606030504020204" pitchFamily="34" charset="0"/>
                  <a:ea typeface="Open Sans"/>
                  <a:cs typeface="Open Sans"/>
                </a:rPr>
                <a:t>Government agencies, like US-CERT, release reports on </a:t>
              </a:r>
            </a:p>
            <a:p>
              <a:pPr algn="ctr">
                <a:lnSpc>
                  <a:spcPct val="115000"/>
                </a:lnSpc>
                <a:buSzPts val="2200"/>
              </a:pPr>
              <a:r>
                <a:rPr lang="en-US" sz="2200">
                  <a:solidFill>
                    <a:srgbClr val="404040"/>
                  </a:solidFill>
                  <a:latin typeface="Open Sans" panose="020B0606030504020204" pitchFamily="34" charset="0"/>
                  <a:ea typeface="Open Sans"/>
                  <a:cs typeface="Open Sans"/>
                </a:rPr>
                <a:t>vulnerabilities and threats.</a:t>
              </a:r>
            </a:p>
          </p:txBody>
        </p:sp>
        <p:sp>
          <p:nvSpPr>
            <p:cNvPr id="15" name="Google Shape;1052;ge872add672_5_150">
              <a:extLst>
                <a:ext uri="{FF2B5EF4-FFF2-40B4-BE49-F238E27FC236}">
                  <a16:creationId xmlns:a16="http://schemas.microsoft.com/office/drawing/2014/main" id="{83366E2D-5C9C-1FA6-470D-B47FDEEF8AAD}"/>
                </a:ext>
              </a:extLst>
            </p:cNvPr>
            <p:cNvSpPr txBox="1"/>
            <p:nvPr/>
          </p:nvSpPr>
          <p:spPr>
            <a:xfrm>
              <a:off x="9373980" y="6658590"/>
              <a:ext cx="5111145" cy="861900"/>
            </a:xfrm>
            <a:prstGeom prst="rect">
              <a:avLst/>
            </a:prstGeom>
            <a:noFill/>
            <a:ln>
              <a:noFill/>
            </a:ln>
          </p:spPr>
          <p:txBody>
            <a:bodyPr spcFirstLastPara="1" wrap="square" lIns="91425" tIns="91425" rIns="91425" bIns="91425" anchor="ctr" anchorCtr="0">
              <a:noAutofit/>
            </a:bodyPr>
            <a:lstStyle/>
            <a:p>
              <a:pPr marL="0" lvl="0" indent="0" algn="ctr">
                <a:lnSpc>
                  <a:spcPct val="115000"/>
                </a:lnSpc>
                <a:spcBef>
                  <a:spcPts val="3000"/>
                </a:spcBef>
                <a:buSzPts val="2200"/>
                <a:buFont typeface="Arial"/>
                <a:buNone/>
              </a:pPr>
              <a:r>
                <a:rPr lang="en-US" sz="2200">
                  <a:solidFill>
                    <a:srgbClr val="404040"/>
                  </a:solidFill>
                  <a:latin typeface="Open Sans" panose="020B0606030504020204" pitchFamily="34" charset="0"/>
                  <a:ea typeface="Open Sans"/>
                  <a:cs typeface="Open Sans"/>
                </a:rPr>
                <a:t>Security researchers share their findings in blogs and research papers, offering insights into vulnerabilities and exploitations.</a:t>
              </a:r>
            </a:p>
          </p:txBody>
        </p:sp>
      </p:grpSp>
      <p:sp>
        <p:nvSpPr>
          <p:cNvPr id="16" name="Brandline">
            <a:extLst>
              <a:ext uri="{FF2B5EF4-FFF2-40B4-BE49-F238E27FC236}">
                <a16:creationId xmlns:a16="http://schemas.microsoft.com/office/drawing/2014/main" id="{F5ADFE53-7738-28ED-10BC-005AA2AF9FCD}"/>
              </a:ext>
            </a:extLst>
          </p:cNvPr>
          <p:cNvSpPr/>
          <p:nvPr/>
        </p:nvSpPr>
        <p:spPr>
          <a:xfrm>
            <a:off x="6527800" y="816352"/>
            <a:ext cx="3202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1669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Proprietary or Third-Party Feeds</a:t>
            </a:r>
            <a:endParaRPr>
              <a:latin typeface="Open Sans"/>
              <a:ea typeface="Open Sans"/>
              <a:cs typeface="Open Sans"/>
              <a:sym typeface="Open Sans"/>
            </a:endParaRPr>
          </a:p>
        </p:txBody>
      </p:sp>
      <p:sp>
        <p:nvSpPr>
          <p:cNvPr id="582" name="Google Shape;582;ge961dd843d_0_334"/>
          <p:cNvSpPr/>
          <p:nvPr/>
        </p:nvSpPr>
        <p:spPr>
          <a:xfrm>
            <a:off x="1024505" y="1845318"/>
            <a:ext cx="7615114" cy="6414762"/>
          </a:xfrm>
          <a:prstGeom prst="roundRect">
            <a:avLst>
              <a:gd name="adj" fmla="val 16667"/>
            </a:avLst>
          </a:prstGeom>
          <a:solidFill>
            <a:srgbClr val="E7F0F9"/>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9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It is a specialized channel that may require a subscription. Unlike OSINT, these feeds are curated and may include analysis of a threat’s impact. </a:t>
            </a:r>
          </a:p>
          <a:p>
            <a:pPr marL="342900" lvl="1" indent="-342900">
              <a:lnSpc>
                <a:spcPct val="90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For instance, a bank could subscribe to a service like Recorded Future or FireEye to get tailored data on threats aimed explicitly at financial institutions. </a:t>
            </a:r>
          </a:p>
          <a:p>
            <a:pPr marL="342900" lvl="1" indent="-342900">
              <a:lnSpc>
                <a:spcPct val="90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It involves numerous vendors, including industry stalwarts such as FireEye, Symantec, and Recorded Future. </a:t>
            </a:r>
          </a:p>
          <a:p>
            <a:pPr marL="342900" lvl="1" indent="-342900">
              <a:lnSpc>
                <a:spcPct val="90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These vendors offer a vast array of threat data feeds and reports that organizations can use to fortify their defenses.</a:t>
            </a:r>
          </a:p>
        </p:txBody>
      </p:sp>
      <p:pic>
        <p:nvPicPr>
          <p:cNvPr id="4" name="Picture 3">
            <a:extLst>
              <a:ext uri="{FF2B5EF4-FFF2-40B4-BE49-F238E27FC236}">
                <a16:creationId xmlns:a16="http://schemas.microsoft.com/office/drawing/2014/main" id="{9F8F7C28-9F55-A933-779D-F591128A007D}"/>
              </a:ext>
            </a:extLst>
          </p:cNvPr>
          <p:cNvPicPr>
            <a:picLocks noChangeAspect="1"/>
          </p:cNvPicPr>
          <p:nvPr/>
        </p:nvPicPr>
        <p:blipFill>
          <a:blip r:embed="rId3"/>
          <a:stretch>
            <a:fillRect/>
          </a:stretch>
        </p:blipFill>
        <p:spPr>
          <a:xfrm>
            <a:off x="9727678" y="2362200"/>
            <a:ext cx="4876800" cy="4419600"/>
          </a:xfrm>
          <a:prstGeom prst="rect">
            <a:avLst/>
          </a:prstGeom>
        </p:spPr>
      </p:pic>
      <p:sp>
        <p:nvSpPr>
          <p:cNvPr id="6" name="Brandline">
            <a:extLst>
              <a:ext uri="{FF2B5EF4-FFF2-40B4-BE49-F238E27FC236}">
                <a16:creationId xmlns:a16="http://schemas.microsoft.com/office/drawing/2014/main" id="{C6FF8973-5E93-7E85-2000-7A1C1C3E6F1A}"/>
              </a:ext>
            </a:extLst>
          </p:cNvPr>
          <p:cNvSpPr/>
          <p:nvPr/>
        </p:nvSpPr>
        <p:spPr>
          <a:xfrm>
            <a:off x="4559300" y="816352"/>
            <a:ext cx="71537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714619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Third-Party Source of Intelligence</a:t>
            </a:r>
            <a:endParaRPr>
              <a:latin typeface="Open Sans"/>
              <a:ea typeface="Open Sans"/>
              <a:cs typeface="Open Sans"/>
              <a:sym typeface="Open Sans"/>
            </a:endParaRPr>
          </a:p>
        </p:txBody>
      </p:sp>
      <p:grpSp>
        <p:nvGrpSpPr>
          <p:cNvPr id="17" name="Group 16">
            <a:extLst>
              <a:ext uri="{FF2B5EF4-FFF2-40B4-BE49-F238E27FC236}">
                <a16:creationId xmlns:a16="http://schemas.microsoft.com/office/drawing/2014/main" id="{5FFB09B4-3D7B-40BD-B0F4-5AD860405337}"/>
              </a:ext>
            </a:extLst>
          </p:cNvPr>
          <p:cNvGrpSpPr/>
          <p:nvPr/>
        </p:nvGrpSpPr>
        <p:grpSpPr>
          <a:xfrm>
            <a:off x="8337369" y="1426581"/>
            <a:ext cx="6541855" cy="7188539"/>
            <a:chOff x="7337418" y="4189664"/>
            <a:chExt cx="6116595" cy="4654014"/>
          </a:xfrm>
        </p:grpSpPr>
        <p:sp>
          <p:nvSpPr>
            <p:cNvPr id="26" name="Google Shape;4489;p178">
              <a:extLst>
                <a:ext uri="{FF2B5EF4-FFF2-40B4-BE49-F238E27FC236}">
                  <a16:creationId xmlns:a16="http://schemas.microsoft.com/office/drawing/2014/main" id="{D594A613-0EB1-4012-9464-C3C8686ED09A}"/>
                </a:ext>
              </a:extLst>
            </p:cNvPr>
            <p:cNvSpPr/>
            <p:nvPr/>
          </p:nvSpPr>
          <p:spPr>
            <a:xfrm>
              <a:off x="7337418" y="4788356"/>
              <a:ext cx="6116595" cy="4055322"/>
            </a:xfrm>
            <a:prstGeom prst="roundRect">
              <a:avLst>
                <a:gd name="adj" fmla="val 3807"/>
              </a:avLst>
            </a:prstGeom>
            <a:solidFill>
              <a:srgbClr val="F2F2F2"/>
            </a:solidFill>
            <a:ln w="254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7" name="Google Shape;4490;p178">
              <a:extLst>
                <a:ext uri="{FF2B5EF4-FFF2-40B4-BE49-F238E27FC236}">
                  <a16:creationId xmlns:a16="http://schemas.microsoft.com/office/drawing/2014/main" id="{1AF65CE0-5567-42CC-86BD-69845EE175BB}"/>
                </a:ext>
              </a:extLst>
            </p:cNvPr>
            <p:cNvSpPr txBox="1"/>
            <p:nvPr/>
          </p:nvSpPr>
          <p:spPr>
            <a:xfrm>
              <a:off x="7958790" y="5036171"/>
              <a:ext cx="4837236" cy="3535157"/>
            </a:xfrm>
            <a:prstGeom prst="rect">
              <a:avLst/>
            </a:prstGeom>
            <a:noFill/>
            <a:ln>
              <a:noFill/>
            </a:ln>
          </p:spPr>
          <p:txBody>
            <a:bodyPr spcFirstLastPara="1" wrap="square" lIns="91425" tIns="45700" rIns="91425" bIns="45700" anchor="ctr" anchorCtr="0">
              <a:spAutoFit/>
            </a:bodyPr>
            <a:lstStyle/>
            <a:p>
              <a:pPr marL="342900" indent="-342900">
                <a:lnSpc>
                  <a:spcPct val="115000"/>
                </a:lnSpc>
                <a:buClr>
                  <a:srgbClr val="3F3F3F"/>
                </a:buClr>
                <a:buSzPts val="2200"/>
                <a:buFont typeface="Arial"/>
                <a:buChar char="•"/>
              </a:pPr>
              <a:r>
                <a:rPr lang="en-US" sz="2200">
                  <a:solidFill>
                    <a:srgbClr val="404040"/>
                  </a:solidFill>
                  <a:latin typeface="Open Sans" panose="020B0606030504020204" pitchFamily="34" charset="0"/>
                  <a:ea typeface="Open Sans"/>
                  <a:cs typeface="Open Sans"/>
                </a:rPr>
                <a:t>It is a search engine for the Internet of Things (IoT) and connected devices. SHODAN scans the web, indexing information about internet-connected devices and services, including open ports, vulnerabilities,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and configurations.</a:t>
              </a:r>
            </a:p>
            <a:p>
              <a:pPr marL="342900" indent="-342900">
                <a:lnSpc>
                  <a:spcPct val="115000"/>
                </a:lnSpc>
                <a:buClr>
                  <a:srgbClr val="3F3F3F"/>
                </a:buClr>
                <a:buSzPts val="2200"/>
                <a:buFont typeface="Arial"/>
                <a:buChar char="•"/>
              </a:pPr>
              <a:endParaRPr lang="en-US" sz="2200">
                <a:solidFill>
                  <a:srgbClr val="404040"/>
                </a:solidFill>
                <a:latin typeface="Open Sans" panose="020B0606030504020204" pitchFamily="34" charset="0"/>
                <a:ea typeface="Open Sans"/>
                <a:cs typeface="Open Sans"/>
              </a:endParaRPr>
            </a:p>
            <a:p>
              <a:pPr marL="342900" indent="-342900">
                <a:lnSpc>
                  <a:spcPct val="115000"/>
                </a:lnSpc>
                <a:buClr>
                  <a:srgbClr val="3F3F3F"/>
                </a:buClr>
                <a:buSzPts val="2200"/>
                <a:buFont typeface="Arial"/>
                <a:buChar char="•"/>
              </a:pPr>
              <a:r>
                <a:rPr lang="en-US" sz="2200">
                  <a:solidFill>
                    <a:srgbClr val="404040"/>
                  </a:solidFill>
                  <a:latin typeface="Open Sans" panose="020B0606030504020204" pitchFamily="34" charset="0"/>
                  <a:ea typeface="Open Sans"/>
                  <a:cs typeface="Open Sans"/>
                </a:rPr>
                <a:t> SHODAN’s data can be invaluable for organizations seeking to understand their external attack surface.</a:t>
              </a:r>
            </a:p>
            <a:p>
              <a:pPr marL="342900" indent="-342900">
                <a:lnSpc>
                  <a:spcPct val="114000"/>
                </a:lnSpc>
                <a:buClr>
                  <a:srgbClr val="3F3F3F"/>
                </a:buClr>
                <a:buSzPts val="2200"/>
                <a:buFont typeface="Arial"/>
                <a:buChar char="•"/>
              </a:pPr>
              <a:endParaRPr lang="en-US" sz="2000">
                <a:solidFill>
                  <a:srgbClr val="3F3F3F"/>
                </a:solidFill>
                <a:latin typeface="Open Sans"/>
                <a:ea typeface="Open Sans"/>
                <a:cs typeface="Open Sans"/>
              </a:endParaRPr>
            </a:p>
          </p:txBody>
        </p:sp>
        <p:grpSp>
          <p:nvGrpSpPr>
            <p:cNvPr id="28" name="Google Shape;4497;p178">
              <a:extLst>
                <a:ext uri="{FF2B5EF4-FFF2-40B4-BE49-F238E27FC236}">
                  <a16:creationId xmlns:a16="http://schemas.microsoft.com/office/drawing/2014/main" id="{11088223-FF65-4789-A45F-B6FB00FCD7B2}"/>
                </a:ext>
              </a:extLst>
            </p:cNvPr>
            <p:cNvGrpSpPr/>
            <p:nvPr/>
          </p:nvGrpSpPr>
          <p:grpSpPr>
            <a:xfrm>
              <a:off x="7958790" y="4189664"/>
              <a:ext cx="4873849" cy="598692"/>
              <a:chOff x="4915105" y="2220837"/>
              <a:chExt cx="4430781" cy="796858"/>
            </a:xfrm>
          </p:grpSpPr>
          <p:sp>
            <p:nvSpPr>
              <p:cNvPr id="32" name="Google Shape;4500;p178">
                <a:extLst>
                  <a:ext uri="{FF2B5EF4-FFF2-40B4-BE49-F238E27FC236}">
                    <a16:creationId xmlns:a16="http://schemas.microsoft.com/office/drawing/2014/main" id="{EEBF3943-FE34-4ABE-A5BC-2D0C8FF7ACBD}"/>
                  </a:ext>
                </a:extLst>
              </p:cNvPr>
              <p:cNvSpPr/>
              <p:nvPr/>
            </p:nvSpPr>
            <p:spPr>
              <a:xfrm>
                <a:off x="4915105" y="2220837"/>
                <a:ext cx="4430781" cy="796858"/>
              </a:xfrm>
              <a:prstGeom prst="round2SameRect">
                <a:avLst>
                  <a:gd name="adj1" fmla="val 16993"/>
                  <a:gd name="adj2" fmla="val 0"/>
                </a:avLst>
              </a:prstGeom>
              <a:solidFill>
                <a:srgbClr val="F5DAB5"/>
              </a:solidFill>
              <a:ln>
                <a:solidFill>
                  <a:schemeClr val="bg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0" name="Google Shape;4501;p178">
                <a:extLst>
                  <a:ext uri="{FF2B5EF4-FFF2-40B4-BE49-F238E27FC236}">
                    <a16:creationId xmlns:a16="http://schemas.microsoft.com/office/drawing/2014/main" id="{06D2E4CB-C5C6-4BE9-9ECB-6F7D9BE857C8}"/>
                  </a:ext>
                </a:extLst>
              </p:cNvPr>
              <p:cNvSpPr txBox="1"/>
              <p:nvPr/>
            </p:nvSpPr>
            <p:spPr>
              <a:xfrm>
                <a:off x="5600109" y="2485783"/>
                <a:ext cx="3341751" cy="342094"/>
              </a:xfrm>
              <a:prstGeom prst="rect">
                <a:avLst/>
              </a:prstGeom>
              <a:noFill/>
              <a:ln>
                <a:noFill/>
              </a:ln>
            </p:spPr>
            <p:txBody>
              <a:bodyPr spcFirstLastPara="1" wrap="square" lIns="91425" tIns="45700" rIns="91425" bIns="45700" anchor="t" anchorCtr="0">
                <a:spAutoFit/>
              </a:bodyPr>
              <a:lstStyle/>
              <a:p>
                <a:pPr lvl="0" algn="ctr">
                  <a:lnSpc>
                    <a:spcPct val="90000"/>
                  </a:lnSpc>
                  <a:buClr>
                    <a:srgbClr val="3F3F3F"/>
                  </a:buClr>
                  <a:buSzPts val="2200"/>
                </a:pPr>
                <a:r>
                  <a:rPr lang="en-US" sz="2200" b="1">
                    <a:solidFill>
                      <a:srgbClr val="3F3F3F"/>
                    </a:solidFill>
                    <a:latin typeface="Open Sans"/>
                    <a:ea typeface="Open Sans"/>
                    <a:cs typeface="Open Sans"/>
                    <a:sym typeface="Open Sans"/>
                  </a:rPr>
                  <a:t>SHODAN</a:t>
                </a:r>
                <a:endParaRPr lang="en-US"/>
              </a:p>
            </p:txBody>
          </p:sp>
        </p:grpSp>
      </p:grpSp>
      <p:grpSp>
        <p:nvGrpSpPr>
          <p:cNvPr id="18" name="Group 17">
            <a:extLst>
              <a:ext uri="{FF2B5EF4-FFF2-40B4-BE49-F238E27FC236}">
                <a16:creationId xmlns:a16="http://schemas.microsoft.com/office/drawing/2014/main" id="{01CC0C81-B6DE-46AF-B0B1-35DD08EEE433}"/>
              </a:ext>
            </a:extLst>
          </p:cNvPr>
          <p:cNvGrpSpPr/>
          <p:nvPr/>
        </p:nvGrpSpPr>
        <p:grpSpPr>
          <a:xfrm>
            <a:off x="1370794" y="1526513"/>
            <a:ext cx="6541858" cy="7199753"/>
            <a:chOff x="1647214" y="4183669"/>
            <a:chExt cx="6888601" cy="4660598"/>
          </a:xfrm>
        </p:grpSpPr>
        <p:sp>
          <p:nvSpPr>
            <p:cNvPr id="19" name="Google Shape;4487;p178">
              <a:extLst>
                <a:ext uri="{FF2B5EF4-FFF2-40B4-BE49-F238E27FC236}">
                  <a16:creationId xmlns:a16="http://schemas.microsoft.com/office/drawing/2014/main" id="{FBBBCE35-B3DD-4FA2-A417-7473CA2B5D73}"/>
                </a:ext>
              </a:extLst>
            </p:cNvPr>
            <p:cNvSpPr/>
            <p:nvPr/>
          </p:nvSpPr>
          <p:spPr>
            <a:xfrm>
              <a:off x="1647214" y="4789533"/>
              <a:ext cx="6888601" cy="4054734"/>
            </a:xfrm>
            <a:prstGeom prst="roundRect">
              <a:avLst>
                <a:gd name="adj" fmla="val 2664"/>
              </a:avLst>
            </a:prstGeom>
            <a:solidFill>
              <a:srgbClr val="F2F2F2"/>
            </a:solidFill>
            <a:ln w="25400" cap="flat" cmpd="sng">
              <a:solidFill>
                <a:schemeClr val="bg1">
                  <a:lumMod val="50000"/>
                </a:schemeClr>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0" name="Google Shape;4488;p178">
              <a:extLst>
                <a:ext uri="{FF2B5EF4-FFF2-40B4-BE49-F238E27FC236}">
                  <a16:creationId xmlns:a16="http://schemas.microsoft.com/office/drawing/2014/main" id="{1218FFE6-5643-4E79-A77B-0CE2103291F2}"/>
                </a:ext>
              </a:extLst>
            </p:cNvPr>
            <p:cNvSpPr txBox="1"/>
            <p:nvPr/>
          </p:nvSpPr>
          <p:spPr>
            <a:xfrm>
              <a:off x="2217356" y="4965364"/>
              <a:ext cx="5618660" cy="3284816"/>
            </a:xfrm>
            <a:prstGeom prst="rect">
              <a:avLst/>
            </a:prstGeom>
            <a:noFill/>
            <a:ln>
              <a:noFill/>
            </a:ln>
          </p:spPr>
          <p:txBody>
            <a:bodyPr spcFirstLastPara="1" wrap="square" lIns="91425" tIns="45700" rIns="91425" bIns="45700" anchor="ctr" anchorCtr="0">
              <a:spAutoFit/>
            </a:bodyPr>
            <a:lstStyle/>
            <a:p>
              <a:pPr marL="342900" lvl="0" indent="-342900">
                <a:lnSpc>
                  <a:spcPct val="115000"/>
                </a:lnSpc>
                <a:buClr>
                  <a:srgbClr val="3F3F3F"/>
                </a:buClr>
                <a:buSzPts val="2200"/>
                <a:buFont typeface="Arial"/>
                <a:buChar char="•"/>
              </a:pPr>
              <a:r>
                <a:rPr lang="en-US" sz="2200">
                  <a:solidFill>
                    <a:srgbClr val="404040"/>
                  </a:solidFill>
                  <a:latin typeface="Open Sans" panose="020B0606030504020204" pitchFamily="34" charset="0"/>
                  <a:ea typeface="Open Sans"/>
                  <a:cs typeface="Open Sans"/>
                </a:rPr>
                <a:t>STIX is a standardized language and format for representing structured threat information. </a:t>
              </a:r>
            </a:p>
            <a:p>
              <a:pPr marL="342900" lvl="0" indent="-342900">
                <a:lnSpc>
                  <a:spcPct val="115000"/>
                </a:lnSpc>
                <a:buClr>
                  <a:srgbClr val="3F3F3F"/>
                </a:buClr>
                <a:buSzPts val="2200"/>
                <a:buFont typeface="Arial"/>
                <a:buChar char="•"/>
              </a:pPr>
              <a:endParaRPr lang="en-US" sz="2200">
                <a:solidFill>
                  <a:srgbClr val="404040"/>
                </a:solidFill>
                <a:latin typeface="Open Sans" panose="020B0606030504020204" pitchFamily="34" charset="0"/>
                <a:ea typeface="Open Sans"/>
                <a:cs typeface="Open Sans"/>
              </a:endParaRPr>
            </a:p>
            <a:p>
              <a:pPr marL="342900" lvl="0" indent="-342900">
                <a:lnSpc>
                  <a:spcPct val="115000"/>
                </a:lnSpc>
                <a:buClr>
                  <a:srgbClr val="3F3F3F"/>
                </a:buClr>
                <a:buSzPts val="2200"/>
                <a:buFont typeface="Arial"/>
                <a:buChar char="•"/>
              </a:pPr>
              <a:r>
                <a:rPr lang="en-US" sz="2200">
                  <a:solidFill>
                    <a:srgbClr val="404040"/>
                  </a:solidFill>
                  <a:latin typeface="Open Sans" panose="020B0606030504020204" pitchFamily="34" charset="0"/>
                  <a:ea typeface="Open Sans"/>
                  <a:cs typeface="Open Sans"/>
                </a:rPr>
                <a:t>It provides a common ground for expressing and sharing threat intelligence consistently. </a:t>
              </a:r>
            </a:p>
            <a:p>
              <a:pPr marL="342900" lvl="0" indent="-342900">
                <a:lnSpc>
                  <a:spcPct val="115000"/>
                </a:lnSpc>
                <a:buClr>
                  <a:srgbClr val="3F3F3F"/>
                </a:buClr>
                <a:buSzPts val="2200"/>
                <a:buFont typeface="Arial"/>
                <a:buChar char="•"/>
              </a:pPr>
              <a:endParaRPr lang="en-US" sz="2200">
                <a:solidFill>
                  <a:srgbClr val="404040"/>
                </a:solidFill>
                <a:latin typeface="Open Sans" panose="020B0606030504020204" pitchFamily="34" charset="0"/>
                <a:ea typeface="Open Sans"/>
                <a:cs typeface="Open Sans"/>
              </a:endParaRPr>
            </a:p>
            <a:p>
              <a:pPr marL="342900" lvl="0" indent="-342900">
                <a:lnSpc>
                  <a:spcPct val="115000"/>
                </a:lnSpc>
                <a:buClr>
                  <a:srgbClr val="3F3F3F"/>
                </a:buClr>
                <a:buSzPts val="2200"/>
                <a:buFont typeface="Arial"/>
                <a:buChar char="•"/>
              </a:pPr>
              <a:r>
                <a:rPr lang="en-US" sz="2200">
                  <a:solidFill>
                    <a:srgbClr val="404040"/>
                  </a:solidFill>
                  <a:latin typeface="Open Sans" panose="020B0606030504020204" pitchFamily="34" charset="0"/>
                  <a:ea typeface="Open Sans"/>
                  <a:cs typeface="Open Sans"/>
                </a:rPr>
                <a:t>Organizations and vendors can use STIX to package and exchange data on threats, vulnerabilities,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and incidents.</a:t>
              </a:r>
            </a:p>
            <a:p>
              <a:pPr marL="342900" lvl="0" indent="-342900">
                <a:lnSpc>
                  <a:spcPct val="114000"/>
                </a:lnSpc>
                <a:buClr>
                  <a:srgbClr val="3F3F3F"/>
                </a:buClr>
                <a:buSzPts val="2200"/>
                <a:buFont typeface="Arial"/>
                <a:buChar char="•"/>
              </a:pPr>
              <a:endParaRPr lang="en-US" sz="2000">
                <a:solidFill>
                  <a:srgbClr val="3F3F3F"/>
                </a:solidFill>
                <a:latin typeface="Open Sans"/>
                <a:ea typeface="Open Sans"/>
                <a:cs typeface="Open Sans"/>
              </a:endParaRPr>
            </a:p>
          </p:txBody>
        </p:sp>
        <p:grpSp>
          <p:nvGrpSpPr>
            <p:cNvPr id="21" name="Google Shape;4502;p178">
              <a:extLst>
                <a:ext uri="{FF2B5EF4-FFF2-40B4-BE49-F238E27FC236}">
                  <a16:creationId xmlns:a16="http://schemas.microsoft.com/office/drawing/2014/main" id="{8EEE4D20-13E0-4701-AD63-832895CF8E11}"/>
                </a:ext>
              </a:extLst>
            </p:cNvPr>
            <p:cNvGrpSpPr/>
            <p:nvPr/>
          </p:nvGrpSpPr>
          <p:grpSpPr>
            <a:xfrm>
              <a:off x="2347015" y="4183669"/>
              <a:ext cx="5489000" cy="598695"/>
              <a:chOff x="11089435" y="2211287"/>
              <a:chExt cx="4990000" cy="796860"/>
            </a:xfrm>
          </p:grpSpPr>
          <p:sp>
            <p:nvSpPr>
              <p:cNvPr id="25" name="Google Shape;4505;p178">
                <a:extLst>
                  <a:ext uri="{FF2B5EF4-FFF2-40B4-BE49-F238E27FC236}">
                    <a16:creationId xmlns:a16="http://schemas.microsoft.com/office/drawing/2014/main" id="{558DEC64-ED18-4939-B914-94C16F643B4C}"/>
                  </a:ext>
                </a:extLst>
              </p:cNvPr>
              <p:cNvSpPr/>
              <p:nvPr/>
            </p:nvSpPr>
            <p:spPr>
              <a:xfrm>
                <a:off x="11089435" y="2211287"/>
                <a:ext cx="4990000" cy="796860"/>
              </a:xfrm>
              <a:prstGeom prst="round2SameRect">
                <a:avLst>
                  <a:gd name="adj1" fmla="val 16993"/>
                  <a:gd name="adj2" fmla="val 0"/>
                </a:avLst>
              </a:prstGeom>
              <a:solidFill>
                <a:srgbClr val="D5E1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3" name="Google Shape;4506;p178">
                <a:extLst>
                  <a:ext uri="{FF2B5EF4-FFF2-40B4-BE49-F238E27FC236}">
                    <a16:creationId xmlns:a16="http://schemas.microsoft.com/office/drawing/2014/main" id="{50A5D6E8-0838-4EFE-BA62-D84A43F9C35A}"/>
                  </a:ext>
                </a:extLst>
              </p:cNvPr>
              <p:cNvSpPr txBox="1"/>
              <p:nvPr/>
            </p:nvSpPr>
            <p:spPr>
              <a:xfrm>
                <a:off x="11209559" y="2278263"/>
                <a:ext cx="4749751" cy="662908"/>
              </a:xfrm>
              <a:prstGeom prst="rect">
                <a:avLst/>
              </a:prstGeom>
              <a:noFill/>
              <a:ln>
                <a:noFill/>
              </a:ln>
            </p:spPr>
            <p:txBody>
              <a:bodyPr spcFirstLastPara="1" wrap="square" lIns="91425" tIns="45700" rIns="91425" bIns="45700" anchor="t" anchorCtr="0">
                <a:spAutoFit/>
              </a:bodyPr>
              <a:lstStyle/>
              <a:p>
                <a:pPr lvl="0" algn="ctr">
                  <a:buClr>
                    <a:srgbClr val="3F3F3F"/>
                  </a:buClr>
                  <a:buSzPts val="2200"/>
                </a:pPr>
                <a:r>
                  <a:rPr lang="en-US" sz="2200" b="1">
                    <a:solidFill>
                      <a:srgbClr val="3F3F3F"/>
                    </a:solidFill>
                    <a:latin typeface="Open Sans"/>
                    <a:ea typeface="Open Sans"/>
                    <a:cs typeface="Open Sans"/>
                    <a:sym typeface="Open Sans"/>
                  </a:rPr>
                  <a:t>Structured Threat Information Expression(STIX)</a:t>
                </a:r>
                <a:endParaRPr lang="en-US"/>
              </a:p>
            </p:txBody>
          </p:sp>
        </p:grpSp>
      </p:grpSp>
      <p:sp>
        <p:nvSpPr>
          <p:cNvPr id="3" name="Brandline">
            <a:extLst>
              <a:ext uri="{FF2B5EF4-FFF2-40B4-BE49-F238E27FC236}">
                <a16:creationId xmlns:a16="http://schemas.microsoft.com/office/drawing/2014/main" id="{1F3BCB4D-DB19-E897-1DE9-B84ADECBEF91}"/>
              </a:ext>
            </a:extLst>
          </p:cNvPr>
          <p:cNvSpPr/>
          <p:nvPr/>
        </p:nvSpPr>
        <p:spPr>
          <a:xfrm>
            <a:off x="4432300" y="816324"/>
            <a:ext cx="7397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79334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Information-Sharing Organization (ISO)</a:t>
            </a:r>
            <a:endParaRPr>
              <a:latin typeface="Open Sans"/>
              <a:ea typeface="Open Sans"/>
              <a:cs typeface="Open Sans"/>
              <a:sym typeface="Open Sans"/>
            </a:endParaRPr>
          </a:p>
        </p:txBody>
      </p:sp>
      <p:sp>
        <p:nvSpPr>
          <p:cNvPr id="582" name="Google Shape;582;ge961dd843d_0_334"/>
          <p:cNvSpPr/>
          <p:nvPr/>
        </p:nvSpPr>
        <p:spPr>
          <a:xfrm>
            <a:off x="1304099" y="1692006"/>
            <a:ext cx="7615114" cy="6414762"/>
          </a:xfrm>
          <a:prstGeom prst="roundRect">
            <a:avLst>
              <a:gd name="adj" fmla="val 16667"/>
            </a:avLst>
          </a:prstGeom>
          <a:solidFill>
            <a:srgbClr val="ECF3FA"/>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9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Information-sharing organizations and groups such as information sharing, and analysis centers (ISACs) serve as hubs where companies can contribute and receive threat information. </a:t>
            </a:r>
          </a:p>
          <a:p>
            <a:pPr marL="342900" lvl="1" indent="-342900">
              <a:lnSpc>
                <a:spcPct val="90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Their primary mission is to facilitate the exchange of threat intelligence, insights, and best practices among members. </a:t>
            </a:r>
          </a:p>
          <a:p>
            <a:pPr marL="342900" lvl="1" indent="-342900">
              <a:lnSpc>
                <a:spcPct val="90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9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ISOs serve as a nexus for collective wisdom to transform this intelligence into actionable defense strategies.</a:t>
            </a:r>
          </a:p>
          <a:p>
            <a:pPr marL="342900" lvl="1" indent="-342900">
              <a:lnSpc>
                <a:spcPct val="90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p:txBody>
      </p:sp>
      <p:pic>
        <p:nvPicPr>
          <p:cNvPr id="3" name="Picture 2">
            <a:extLst>
              <a:ext uri="{FF2B5EF4-FFF2-40B4-BE49-F238E27FC236}">
                <a16:creationId xmlns:a16="http://schemas.microsoft.com/office/drawing/2014/main" id="{37AB0000-1E5D-AA41-0978-16F607EFE181}"/>
              </a:ext>
            </a:extLst>
          </p:cNvPr>
          <p:cNvPicPr>
            <a:picLocks noChangeAspect="1"/>
          </p:cNvPicPr>
          <p:nvPr/>
        </p:nvPicPr>
        <p:blipFill>
          <a:blip r:embed="rId3"/>
          <a:stretch>
            <a:fillRect/>
          </a:stretch>
        </p:blipFill>
        <p:spPr>
          <a:xfrm>
            <a:off x="9866095" y="2133600"/>
            <a:ext cx="4876800" cy="4876800"/>
          </a:xfrm>
          <a:prstGeom prst="rect">
            <a:avLst/>
          </a:prstGeom>
        </p:spPr>
      </p:pic>
      <p:sp>
        <p:nvSpPr>
          <p:cNvPr id="6" name="Brandline">
            <a:extLst>
              <a:ext uri="{FF2B5EF4-FFF2-40B4-BE49-F238E27FC236}">
                <a16:creationId xmlns:a16="http://schemas.microsoft.com/office/drawing/2014/main" id="{A3B3DC1A-1D74-A056-F867-C2D3CCDF0257}"/>
              </a:ext>
            </a:extLst>
          </p:cNvPr>
          <p:cNvSpPr/>
          <p:nvPr/>
        </p:nvSpPr>
        <p:spPr>
          <a:xfrm>
            <a:off x="3797300" y="816352"/>
            <a:ext cx="86737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920483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7" name="Google Shape;327;p195"/>
          <p:cNvSpPr txBox="1">
            <a:spLocks noGrp="1"/>
          </p:cNvSpPr>
          <p:nvPr>
            <p:ph type="title"/>
          </p:nvPr>
        </p:nvSpPr>
        <p:spPr>
          <a:xfrm>
            <a:off x="-10160" y="304020"/>
            <a:ext cx="16276320" cy="687244"/>
          </a:xfrm>
          <a:prstGeom prst="rect">
            <a:avLst/>
          </a:prstGeom>
          <a:noFill/>
          <a:ln>
            <a:noFill/>
          </a:ln>
        </p:spPr>
        <p:txBody>
          <a:bodyPr spcFirstLastPara="1" wrap="square" lIns="91425" tIns="45700" rIns="91425" bIns="45700" anchor="ctr" anchorCtr="0">
            <a:normAutofit/>
          </a:bodyPr>
          <a:lstStyle/>
          <a:p>
            <a:pPr marL="0" lvl="0" indent="11557" algn="ctr" rtl="0">
              <a:lnSpc>
                <a:spcPct val="90000"/>
              </a:lnSpc>
              <a:spcBef>
                <a:spcPts val="0"/>
              </a:spcBef>
              <a:spcAft>
                <a:spcPts val="0"/>
              </a:spcAft>
              <a:buSzPts val="4400"/>
              <a:buNone/>
            </a:pPr>
            <a:r>
              <a:rPr lang="en-US" sz="2912">
                <a:solidFill>
                  <a:srgbClr val="3F3F3F"/>
                </a:solidFill>
                <a:latin typeface="Open Sans"/>
                <a:ea typeface="Open Sans"/>
                <a:cs typeface="Open Sans"/>
                <a:sym typeface="Open Sans"/>
              </a:rPr>
              <a:t>Data Shared by ISA</a:t>
            </a:r>
            <a:endParaRPr>
              <a:solidFill>
                <a:srgbClr val="3F3F3F"/>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DCF18C64-5655-9FBB-1D00-F298B7655096}"/>
              </a:ext>
            </a:extLst>
          </p:cNvPr>
          <p:cNvGrpSpPr/>
          <p:nvPr/>
        </p:nvGrpSpPr>
        <p:grpSpPr>
          <a:xfrm>
            <a:off x="5178881" y="1561925"/>
            <a:ext cx="5971264" cy="6688910"/>
            <a:chOff x="5149512" y="1851234"/>
            <a:chExt cx="5971264" cy="6688910"/>
          </a:xfrm>
        </p:grpSpPr>
        <p:sp>
          <p:nvSpPr>
            <p:cNvPr id="8" name="Google Shape;3880;p149">
              <a:extLst>
                <a:ext uri="{FF2B5EF4-FFF2-40B4-BE49-F238E27FC236}">
                  <a16:creationId xmlns:a16="http://schemas.microsoft.com/office/drawing/2014/main" id="{2400D0EB-807C-457F-B074-B66D9693C985}"/>
                </a:ext>
              </a:extLst>
            </p:cNvPr>
            <p:cNvSpPr/>
            <p:nvPr/>
          </p:nvSpPr>
          <p:spPr>
            <a:xfrm>
              <a:off x="5149512" y="1851234"/>
              <a:ext cx="5912526" cy="2029140"/>
            </a:xfrm>
            <a:prstGeom prst="roundRect">
              <a:avLst>
                <a:gd name="adj" fmla="val 8006"/>
              </a:avLst>
            </a:prstGeom>
            <a:solidFill>
              <a:srgbClr val="F2F2F2"/>
            </a:solidFill>
            <a:ln>
              <a:solidFill>
                <a:schemeClr val="tx1">
                  <a:lumMod val="50000"/>
                  <a:lumOff val="50000"/>
                </a:schemeClr>
              </a:solid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lnSpc>
                  <a:spcPct val="114000"/>
                </a:lnSpc>
              </a:pPr>
              <a:r>
                <a:rPr lang="en-US" sz="2200" b="1">
                  <a:solidFill>
                    <a:srgbClr val="3F3F3F"/>
                  </a:solidFill>
                  <a:latin typeface="Open Sans"/>
                  <a:ea typeface="Open Sans"/>
                  <a:cs typeface="Open Sans"/>
                  <a:sym typeface="Open Sans"/>
                </a:rPr>
                <a:t>Indicators of Compromise (IOCs): </a:t>
              </a:r>
              <a:r>
                <a:rPr lang="en-US" sz="2200">
                  <a:solidFill>
                    <a:srgbClr val="3F3F3F"/>
                  </a:solidFill>
                  <a:latin typeface="Open Sans"/>
                  <a:ea typeface="Open Sans"/>
                  <a:cs typeface="Open Sans"/>
                  <a:sym typeface="Open Sans"/>
                </a:rPr>
                <a:t>This is the information left by cyber attackers. IOCs include malicious IP addresses, malware signatures, and suspicious URLs.</a:t>
              </a:r>
            </a:p>
          </p:txBody>
        </p:sp>
        <p:sp>
          <p:nvSpPr>
            <p:cNvPr id="10" name="Google Shape;3880;p149">
              <a:extLst>
                <a:ext uri="{FF2B5EF4-FFF2-40B4-BE49-F238E27FC236}">
                  <a16:creationId xmlns:a16="http://schemas.microsoft.com/office/drawing/2014/main" id="{3DAC4728-2273-4045-A84E-97A45A93BEBE}"/>
                </a:ext>
              </a:extLst>
            </p:cNvPr>
            <p:cNvSpPr/>
            <p:nvPr/>
          </p:nvSpPr>
          <p:spPr>
            <a:xfrm>
              <a:off x="5149512" y="4181119"/>
              <a:ext cx="5912526" cy="2029140"/>
            </a:xfrm>
            <a:prstGeom prst="roundRect">
              <a:avLst>
                <a:gd name="adj" fmla="val 8006"/>
              </a:avLst>
            </a:prstGeom>
            <a:solidFill>
              <a:srgbClr val="F2F2F2"/>
            </a:solidFill>
            <a:ln>
              <a:solidFill>
                <a:schemeClr val="tx1">
                  <a:lumMod val="50000"/>
                  <a:lumOff val="50000"/>
                </a:schemeClr>
              </a:solid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lnSpc>
                  <a:spcPct val="114000"/>
                </a:lnSpc>
              </a:pPr>
              <a:r>
                <a:rPr lang="en-US" sz="2200" b="1">
                  <a:solidFill>
                    <a:srgbClr val="3F3F3F"/>
                  </a:solidFill>
                  <a:latin typeface="Open Sans"/>
                  <a:ea typeface="Open Sans"/>
                  <a:cs typeface="Open Sans"/>
                  <a:sym typeface="Open Sans"/>
                </a:rPr>
                <a:t>Tactics, Techniques, and Procedures (TTPs): </a:t>
              </a:r>
              <a:r>
                <a:rPr lang="en-US" sz="2200">
                  <a:solidFill>
                    <a:srgbClr val="3F3F3F"/>
                  </a:solidFill>
                  <a:latin typeface="Open Sans"/>
                  <a:ea typeface="Open Sans"/>
                  <a:cs typeface="Open Sans"/>
                  <a:sym typeface="Open Sans"/>
                </a:rPr>
                <a:t>ISOs offer a deeper understanding of the methods employed by threat actors, including attack patterns and behavior.</a:t>
              </a:r>
            </a:p>
          </p:txBody>
        </p:sp>
        <p:sp>
          <p:nvSpPr>
            <p:cNvPr id="11" name="Google Shape;3880;p149">
              <a:extLst>
                <a:ext uri="{FF2B5EF4-FFF2-40B4-BE49-F238E27FC236}">
                  <a16:creationId xmlns:a16="http://schemas.microsoft.com/office/drawing/2014/main" id="{700E8A62-3EB4-4F12-8E67-F1B0F72EF913}"/>
                </a:ext>
              </a:extLst>
            </p:cNvPr>
            <p:cNvSpPr/>
            <p:nvPr/>
          </p:nvSpPr>
          <p:spPr>
            <a:xfrm>
              <a:off x="5208250" y="6511004"/>
              <a:ext cx="5912526" cy="2029140"/>
            </a:xfrm>
            <a:prstGeom prst="roundRect">
              <a:avLst>
                <a:gd name="adj" fmla="val 8006"/>
              </a:avLst>
            </a:prstGeom>
            <a:solidFill>
              <a:srgbClr val="F2F2F2"/>
            </a:solidFill>
            <a:ln>
              <a:solidFill>
                <a:schemeClr val="tx1">
                  <a:lumMod val="50000"/>
                  <a:lumOff val="50000"/>
                </a:schemeClr>
              </a:solid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lnSpc>
                  <a:spcPct val="114000"/>
                </a:lnSpc>
              </a:pPr>
              <a:r>
                <a:rPr lang="en-US" sz="2200" b="1">
                  <a:solidFill>
                    <a:srgbClr val="3F3F3F"/>
                  </a:solidFill>
                  <a:latin typeface="Open Sans"/>
                  <a:ea typeface="Open Sans"/>
                  <a:cs typeface="Open Sans"/>
                  <a:sym typeface="Open Sans"/>
                </a:rPr>
                <a:t>Incident data</a:t>
              </a:r>
              <a:r>
                <a:rPr lang="en-US" sz="2200">
                  <a:solidFill>
                    <a:srgbClr val="3F3F3F"/>
                  </a:solidFill>
                  <a:latin typeface="Open Sans"/>
                  <a:ea typeface="Open Sans"/>
                  <a:cs typeface="Open Sans"/>
                  <a:sym typeface="Open Sans"/>
                </a:rPr>
                <a:t>: This refers to narratives of past and ongoing cyber incidents, offering context and actionable insights </a:t>
              </a:r>
              <a:br>
                <a:rPr lang="en-US" sz="2200">
                  <a:solidFill>
                    <a:srgbClr val="3F3F3F"/>
                  </a:solidFill>
                  <a:latin typeface="Open Sans"/>
                  <a:ea typeface="Open Sans"/>
                  <a:cs typeface="Open Sans"/>
                  <a:sym typeface="Open Sans"/>
                </a:rPr>
              </a:br>
              <a:r>
                <a:rPr lang="en-US" sz="2200">
                  <a:solidFill>
                    <a:srgbClr val="3F3F3F"/>
                  </a:solidFill>
                  <a:latin typeface="Open Sans"/>
                  <a:ea typeface="Open Sans"/>
                  <a:cs typeface="Open Sans"/>
                  <a:sym typeface="Open Sans"/>
                </a:rPr>
                <a:t>to defenders.</a:t>
              </a:r>
            </a:p>
          </p:txBody>
        </p:sp>
      </p:grpSp>
      <p:sp>
        <p:nvSpPr>
          <p:cNvPr id="4" name="Brandline">
            <a:extLst>
              <a:ext uri="{FF2B5EF4-FFF2-40B4-BE49-F238E27FC236}">
                <a16:creationId xmlns:a16="http://schemas.microsoft.com/office/drawing/2014/main" id="{2036D102-5DCD-8FED-471A-ECB1B2AAB587}"/>
              </a:ext>
            </a:extLst>
          </p:cNvPr>
          <p:cNvSpPr/>
          <p:nvPr/>
        </p:nvSpPr>
        <p:spPr>
          <a:xfrm>
            <a:off x="5956300" y="898149"/>
            <a:ext cx="4359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701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2A-F95C-3BFD-912F-CB3D8B933741}"/>
              </a:ext>
            </a:extLst>
          </p:cNvPr>
          <p:cNvSpPr>
            <a:spLocks noGrp="1"/>
          </p:cNvSpPr>
          <p:nvPr>
            <p:ph type="title"/>
          </p:nvPr>
        </p:nvSpPr>
        <p:spPr>
          <a:xfrm>
            <a:off x="36140" y="-15438"/>
            <a:ext cx="16276320" cy="687244"/>
          </a:xfrm>
        </p:spPr>
        <p:txBody>
          <a:bodyPr/>
          <a:lstStyle/>
          <a:p>
            <a:r>
              <a:rPr lang="en-US"/>
              <a:t>Different Cyber Sharing Agencies</a:t>
            </a:r>
          </a:p>
        </p:txBody>
      </p:sp>
      <p:sp>
        <p:nvSpPr>
          <p:cNvPr id="3" name="Rectangle: Rounded Corners 2">
            <a:extLst>
              <a:ext uri="{FF2B5EF4-FFF2-40B4-BE49-F238E27FC236}">
                <a16:creationId xmlns:a16="http://schemas.microsoft.com/office/drawing/2014/main" id="{97738A68-95AA-CF1B-A813-97D610515896}"/>
              </a:ext>
            </a:extLst>
          </p:cNvPr>
          <p:cNvSpPr/>
          <p:nvPr/>
        </p:nvSpPr>
        <p:spPr>
          <a:xfrm>
            <a:off x="590677" y="1326708"/>
            <a:ext cx="4802155" cy="3401910"/>
          </a:xfrm>
          <a:custGeom>
            <a:avLst/>
            <a:gdLst>
              <a:gd name="connsiteX0" fmla="*/ 0 w 4802155"/>
              <a:gd name="connsiteY0" fmla="*/ 566996 h 3401910"/>
              <a:gd name="connsiteX1" fmla="*/ 566996 w 4802155"/>
              <a:gd name="connsiteY1" fmla="*/ 0 h 3401910"/>
              <a:gd name="connsiteX2" fmla="*/ 4235159 w 4802155"/>
              <a:gd name="connsiteY2" fmla="*/ 0 h 3401910"/>
              <a:gd name="connsiteX3" fmla="*/ 4802155 w 4802155"/>
              <a:gd name="connsiteY3" fmla="*/ 566996 h 3401910"/>
              <a:gd name="connsiteX4" fmla="*/ 4802155 w 4802155"/>
              <a:gd name="connsiteY4" fmla="*/ 2834914 h 3401910"/>
              <a:gd name="connsiteX5" fmla="*/ 4235159 w 4802155"/>
              <a:gd name="connsiteY5" fmla="*/ 3401910 h 3401910"/>
              <a:gd name="connsiteX6" fmla="*/ 566996 w 4802155"/>
              <a:gd name="connsiteY6" fmla="*/ 3401910 h 3401910"/>
              <a:gd name="connsiteX7" fmla="*/ 0 w 4802155"/>
              <a:gd name="connsiteY7" fmla="*/ 2834914 h 3401910"/>
              <a:gd name="connsiteX8" fmla="*/ 0 w 4802155"/>
              <a:gd name="connsiteY8" fmla="*/ 566996 h 340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2155" h="3401910" fill="none" extrusionOk="0">
                <a:moveTo>
                  <a:pt x="0" y="566996"/>
                </a:moveTo>
                <a:cubicBezTo>
                  <a:pt x="12832" y="247793"/>
                  <a:pt x="269025" y="28088"/>
                  <a:pt x="566996" y="0"/>
                </a:cubicBezTo>
                <a:cubicBezTo>
                  <a:pt x="1638349" y="46331"/>
                  <a:pt x="2860052" y="-116014"/>
                  <a:pt x="4235159" y="0"/>
                </a:cubicBezTo>
                <a:cubicBezTo>
                  <a:pt x="4550229" y="4066"/>
                  <a:pt x="4796310" y="286709"/>
                  <a:pt x="4802155" y="566996"/>
                </a:cubicBezTo>
                <a:cubicBezTo>
                  <a:pt x="4648648" y="1223162"/>
                  <a:pt x="4923401" y="2445891"/>
                  <a:pt x="4802155" y="2834914"/>
                </a:cubicBezTo>
                <a:cubicBezTo>
                  <a:pt x="4830847" y="3154911"/>
                  <a:pt x="4569885" y="3370403"/>
                  <a:pt x="4235159" y="3401910"/>
                </a:cubicBezTo>
                <a:cubicBezTo>
                  <a:pt x="2534141" y="3359684"/>
                  <a:pt x="1083280" y="3308424"/>
                  <a:pt x="566996" y="3401910"/>
                </a:cubicBezTo>
                <a:cubicBezTo>
                  <a:pt x="274558" y="3399368"/>
                  <a:pt x="11492" y="3153093"/>
                  <a:pt x="0" y="2834914"/>
                </a:cubicBezTo>
                <a:cubicBezTo>
                  <a:pt x="103478" y="1983736"/>
                  <a:pt x="131025" y="934860"/>
                  <a:pt x="0" y="566996"/>
                </a:cubicBezTo>
                <a:close/>
              </a:path>
              <a:path w="4802155" h="3401910" stroke="0" extrusionOk="0">
                <a:moveTo>
                  <a:pt x="0" y="566996"/>
                </a:moveTo>
                <a:cubicBezTo>
                  <a:pt x="2198" y="244447"/>
                  <a:pt x="230450" y="-12615"/>
                  <a:pt x="566996" y="0"/>
                </a:cubicBezTo>
                <a:cubicBezTo>
                  <a:pt x="1027186" y="122108"/>
                  <a:pt x="3256870" y="-106165"/>
                  <a:pt x="4235159" y="0"/>
                </a:cubicBezTo>
                <a:cubicBezTo>
                  <a:pt x="4530068" y="-3357"/>
                  <a:pt x="4835027" y="292778"/>
                  <a:pt x="4802155" y="566996"/>
                </a:cubicBezTo>
                <a:cubicBezTo>
                  <a:pt x="4921970" y="1274802"/>
                  <a:pt x="4674143" y="2511073"/>
                  <a:pt x="4802155" y="2834914"/>
                </a:cubicBezTo>
                <a:cubicBezTo>
                  <a:pt x="4833561" y="3164781"/>
                  <a:pt x="4510083" y="3370827"/>
                  <a:pt x="4235159" y="3401910"/>
                </a:cubicBezTo>
                <a:cubicBezTo>
                  <a:pt x="2913385" y="3424084"/>
                  <a:pt x="1012076" y="3364827"/>
                  <a:pt x="566996" y="3401910"/>
                </a:cubicBezTo>
                <a:cubicBezTo>
                  <a:pt x="197075" y="3398901"/>
                  <a:pt x="-1333" y="3086937"/>
                  <a:pt x="0" y="2834914"/>
                </a:cubicBezTo>
                <a:cubicBezTo>
                  <a:pt x="33771" y="2365628"/>
                  <a:pt x="60233" y="1046630"/>
                  <a:pt x="0" y="566996"/>
                </a:cubicBezTo>
                <a:close/>
              </a:path>
            </a:pathLst>
          </a:custGeom>
          <a:solidFill>
            <a:srgbClr val="ECF3FA"/>
          </a:solidFill>
          <a:ln>
            <a:extLst>
              <a:ext uri="{C807C97D-BFC1-408E-A445-0C87EB9F89A2}">
                <ask:lineSketchStyleProps xmlns:ask="http://schemas.microsoft.com/office/drawing/2018/sketchyshapes" sd="3774817286">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67"/>
              <a:t>C</a:t>
            </a:r>
          </a:p>
        </p:txBody>
      </p:sp>
      <p:sp>
        <p:nvSpPr>
          <p:cNvPr id="14" name="Rectangle: Rounded Corners 13">
            <a:extLst>
              <a:ext uri="{FF2B5EF4-FFF2-40B4-BE49-F238E27FC236}">
                <a16:creationId xmlns:a16="http://schemas.microsoft.com/office/drawing/2014/main" id="{355B9648-807E-214F-18C7-5343DED72A4E}"/>
              </a:ext>
            </a:extLst>
          </p:cNvPr>
          <p:cNvSpPr/>
          <p:nvPr/>
        </p:nvSpPr>
        <p:spPr>
          <a:xfrm>
            <a:off x="11085683" y="1400880"/>
            <a:ext cx="4802155" cy="3329192"/>
          </a:xfrm>
          <a:custGeom>
            <a:avLst/>
            <a:gdLst>
              <a:gd name="connsiteX0" fmla="*/ 0 w 4802155"/>
              <a:gd name="connsiteY0" fmla="*/ 554876 h 3329192"/>
              <a:gd name="connsiteX1" fmla="*/ 554876 w 4802155"/>
              <a:gd name="connsiteY1" fmla="*/ 0 h 3329192"/>
              <a:gd name="connsiteX2" fmla="*/ 4247279 w 4802155"/>
              <a:gd name="connsiteY2" fmla="*/ 0 h 3329192"/>
              <a:gd name="connsiteX3" fmla="*/ 4802155 w 4802155"/>
              <a:gd name="connsiteY3" fmla="*/ 554876 h 3329192"/>
              <a:gd name="connsiteX4" fmla="*/ 4802155 w 4802155"/>
              <a:gd name="connsiteY4" fmla="*/ 2774316 h 3329192"/>
              <a:gd name="connsiteX5" fmla="*/ 4247279 w 4802155"/>
              <a:gd name="connsiteY5" fmla="*/ 3329192 h 3329192"/>
              <a:gd name="connsiteX6" fmla="*/ 554876 w 4802155"/>
              <a:gd name="connsiteY6" fmla="*/ 3329192 h 3329192"/>
              <a:gd name="connsiteX7" fmla="*/ 0 w 4802155"/>
              <a:gd name="connsiteY7" fmla="*/ 2774316 h 3329192"/>
              <a:gd name="connsiteX8" fmla="*/ 0 w 4802155"/>
              <a:gd name="connsiteY8" fmla="*/ 554876 h 332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2155" h="3329192" fill="none" extrusionOk="0">
                <a:moveTo>
                  <a:pt x="0" y="554876"/>
                </a:moveTo>
                <a:cubicBezTo>
                  <a:pt x="37269" y="230826"/>
                  <a:pt x="267790" y="35850"/>
                  <a:pt x="554876" y="0"/>
                </a:cubicBezTo>
                <a:cubicBezTo>
                  <a:pt x="1094261" y="46331"/>
                  <a:pt x="3460833" y="-116014"/>
                  <a:pt x="4247279" y="0"/>
                </a:cubicBezTo>
                <a:cubicBezTo>
                  <a:pt x="4558767" y="10631"/>
                  <a:pt x="4800215" y="259329"/>
                  <a:pt x="4802155" y="554876"/>
                </a:cubicBezTo>
                <a:cubicBezTo>
                  <a:pt x="4648648" y="1652254"/>
                  <a:pt x="4923401" y="2172745"/>
                  <a:pt x="4802155" y="2774316"/>
                </a:cubicBezTo>
                <a:cubicBezTo>
                  <a:pt x="4835424" y="3088714"/>
                  <a:pt x="4567415" y="3309213"/>
                  <a:pt x="4247279" y="3329192"/>
                </a:cubicBezTo>
                <a:cubicBezTo>
                  <a:pt x="3524246" y="3286966"/>
                  <a:pt x="1455825" y="3235706"/>
                  <a:pt x="554876" y="3329192"/>
                </a:cubicBezTo>
                <a:cubicBezTo>
                  <a:pt x="306610" y="3322049"/>
                  <a:pt x="6144" y="3083458"/>
                  <a:pt x="0" y="2774316"/>
                </a:cubicBezTo>
                <a:cubicBezTo>
                  <a:pt x="103478" y="2416796"/>
                  <a:pt x="131025" y="781966"/>
                  <a:pt x="0" y="554876"/>
                </a:cubicBezTo>
                <a:close/>
              </a:path>
              <a:path w="4802155" h="3329192" stroke="0" extrusionOk="0">
                <a:moveTo>
                  <a:pt x="0" y="554876"/>
                </a:moveTo>
                <a:cubicBezTo>
                  <a:pt x="5513" y="224834"/>
                  <a:pt x="205647" y="-23059"/>
                  <a:pt x="554876" y="0"/>
                </a:cubicBezTo>
                <a:cubicBezTo>
                  <a:pt x="958387" y="122108"/>
                  <a:pt x="2868659" y="-106165"/>
                  <a:pt x="4247279" y="0"/>
                </a:cubicBezTo>
                <a:cubicBezTo>
                  <a:pt x="4543336" y="-1913"/>
                  <a:pt x="4821315" y="271115"/>
                  <a:pt x="4802155" y="554876"/>
                </a:cubicBezTo>
                <a:cubicBezTo>
                  <a:pt x="4921970" y="1325513"/>
                  <a:pt x="4674143" y="2386194"/>
                  <a:pt x="4802155" y="2774316"/>
                </a:cubicBezTo>
                <a:cubicBezTo>
                  <a:pt x="4841317" y="3101620"/>
                  <a:pt x="4537755" y="3316201"/>
                  <a:pt x="4247279" y="3329192"/>
                </a:cubicBezTo>
                <a:cubicBezTo>
                  <a:pt x="3540825" y="3351366"/>
                  <a:pt x="1410724" y="3292109"/>
                  <a:pt x="554876" y="3329192"/>
                </a:cubicBezTo>
                <a:cubicBezTo>
                  <a:pt x="195035" y="3326363"/>
                  <a:pt x="-211" y="3071092"/>
                  <a:pt x="0" y="2774316"/>
                </a:cubicBezTo>
                <a:cubicBezTo>
                  <a:pt x="33771" y="2032295"/>
                  <a:pt x="60233" y="1015939"/>
                  <a:pt x="0" y="554876"/>
                </a:cubicBezTo>
                <a:close/>
              </a:path>
            </a:pathLst>
          </a:custGeom>
          <a:solidFill>
            <a:srgbClr val="ECF3FA"/>
          </a:solidFill>
          <a:ln>
            <a:extLst>
              <a:ext uri="{C807C97D-BFC1-408E-A445-0C87EB9F89A2}">
                <ask:lineSketchStyleProps xmlns:ask="http://schemas.microsoft.com/office/drawing/2018/sketchyshapes" sd="3774817286">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Google Shape;658;ge961dd843d_0_403">
            <a:extLst>
              <a:ext uri="{FF2B5EF4-FFF2-40B4-BE49-F238E27FC236}">
                <a16:creationId xmlns:a16="http://schemas.microsoft.com/office/drawing/2014/main" id="{5FB3A5D4-62D5-769A-7349-5F1808D34798}"/>
              </a:ext>
            </a:extLst>
          </p:cNvPr>
          <p:cNvSpPr txBox="1"/>
          <p:nvPr/>
        </p:nvSpPr>
        <p:spPr>
          <a:xfrm>
            <a:off x="1015945" y="1667472"/>
            <a:ext cx="3951621" cy="3016180"/>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3F3F3F"/>
                </a:solidFill>
                <a:latin typeface="Open Sans" panose="020B0606030504020204" pitchFamily="34" charset="0"/>
                <a:sym typeface="Open Sans"/>
              </a:rPr>
              <a:t>Cyber Threat Alliance</a:t>
            </a:r>
          </a:p>
          <a:p>
            <a:pPr algn="ctr">
              <a:buClr>
                <a:srgbClr val="000000"/>
              </a:buClr>
              <a:buSzPts val="2200"/>
            </a:pPr>
            <a:endParaRPr lang="en-US" sz="2000">
              <a:solidFill>
                <a:srgbClr val="434343"/>
              </a:solidFill>
              <a:latin typeface="Open Sans"/>
              <a:ea typeface="Open Sans"/>
              <a:cs typeface="Open Sans"/>
            </a:endParaRPr>
          </a:p>
          <a:p>
            <a:pPr algn="ctr">
              <a:buClr>
                <a:srgbClr val="000000"/>
              </a:buClr>
              <a:buSzPts val="2200"/>
            </a:pPr>
            <a:r>
              <a:rPr lang="en-US" sz="2000">
                <a:solidFill>
                  <a:srgbClr val="434343"/>
                </a:solidFill>
                <a:latin typeface="Open Sans"/>
                <a:ea typeface="Open Sans"/>
                <a:cs typeface="Open Sans"/>
              </a:rPr>
              <a:t>CTA is a coalition of cybersecurity organizations and companies that work together to share cyber threat intelligence and improve global defenses against cyber threats.</a:t>
            </a:r>
          </a:p>
          <a:p>
            <a:pPr algn="ctr">
              <a:buClr>
                <a:srgbClr val="000000"/>
              </a:buClr>
              <a:buSzPts val="2200"/>
            </a:pPr>
            <a:endParaRPr lang="en-US" sz="2200">
              <a:solidFill>
                <a:srgbClr val="434343"/>
              </a:solidFill>
              <a:latin typeface="Open Sans"/>
              <a:ea typeface="Open Sans"/>
              <a:cs typeface="Open Sans"/>
            </a:endParaRPr>
          </a:p>
        </p:txBody>
      </p:sp>
      <p:sp>
        <p:nvSpPr>
          <p:cNvPr id="31" name="Rectangle: Rounded Corners 30">
            <a:extLst>
              <a:ext uri="{FF2B5EF4-FFF2-40B4-BE49-F238E27FC236}">
                <a16:creationId xmlns:a16="http://schemas.microsoft.com/office/drawing/2014/main" id="{B8AA0699-377F-A824-94B4-1A66C59D0673}"/>
              </a:ext>
            </a:extLst>
          </p:cNvPr>
          <p:cNvSpPr/>
          <p:nvPr/>
        </p:nvSpPr>
        <p:spPr>
          <a:xfrm>
            <a:off x="3112732" y="5013798"/>
            <a:ext cx="4802155" cy="3689041"/>
          </a:xfrm>
          <a:custGeom>
            <a:avLst/>
            <a:gdLst>
              <a:gd name="connsiteX0" fmla="*/ 0 w 4802155"/>
              <a:gd name="connsiteY0" fmla="*/ 614852 h 3689041"/>
              <a:gd name="connsiteX1" fmla="*/ 614852 w 4802155"/>
              <a:gd name="connsiteY1" fmla="*/ 0 h 3689041"/>
              <a:gd name="connsiteX2" fmla="*/ 4187303 w 4802155"/>
              <a:gd name="connsiteY2" fmla="*/ 0 h 3689041"/>
              <a:gd name="connsiteX3" fmla="*/ 4802155 w 4802155"/>
              <a:gd name="connsiteY3" fmla="*/ 614852 h 3689041"/>
              <a:gd name="connsiteX4" fmla="*/ 4802155 w 4802155"/>
              <a:gd name="connsiteY4" fmla="*/ 3074189 h 3689041"/>
              <a:gd name="connsiteX5" fmla="*/ 4187303 w 4802155"/>
              <a:gd name="connsiteY5" fmla="*/ 3689041 h 3689041"/>
              <a:gd name="connsiteX6" fmla="*/ 614852 w 4802155"/>
              <a:gd name="connsiteY6" fmla="*/ 3689041 h 3689041"/>
              <a:gd name="connsiteX7" fmla="*/ 0 w 4802155"/>
              <a:gd name="connsiteY7" fmla="*/ 3074189 h 3689041"/>
              <a:gd name="connsiteX8" fmla="*/ 0 w 4802155"/>
              <a:gd name="connsiteY8" fmla="*/ 614852 h 368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2155" h="3689041" fill="none" extrusionOk="0">
                <a:moveTo>
                  <a:pt x="0" y="614852"/>
                </a:moveTo>
                <a:cubicBezTo>
                  <a:pt x="58842" y="247491"/>
                  <a:pt x="301174" y="47941"/>
                  <a:pt x="614852" y="0"/>
                </a:cubicBezTo>
                <a:cubicBezTo>
                  <a:pt x="1585614" y="46331"/>
                  <a:pt x="2612130" y="-116014"/>
                  <a:pt x="4187303" y="0"/>
                </a:cubicBezTo>
                <a:cubicBezTo>
                  <a:pt x="4535832" y="18900"/>
                  <a:pt x="4796930" y="304650"/>
                  <a:pt x="4802155" y="614852"/>
                </a:cubicBezTo>
                <a:cubicBezTo>
                  <a:pt x="4648648" y="1537229"/>
                  <a:pt x="4923401" y="2193004"/>
                  <a:pt x="4802155" y="3074189"/>
                </a:cubicBezTo>
                <a:cubicBezTo>
                  <a:pt x="4810351" y="3415720"/>
                  <a:pt x="4557625" y="3644155"/>
                  <a:pt x="4187303" y="3689041"/>
                </a:cubicBezTo>
                <a:cubicBezTo>
                  <a:pt x="3683738" y="3646815"/>
                  <a:pt x="2276881" y="3595555"/>
                  <a:pt x="614852" y="3689041"/>
                </a:cubicBezTo>
                <a:cubicBezTo>
                  <a:pt x="305855" y="3685287"/>
                  <a:pt x="6391" y="3416562"/>
                  <a:pt x="0" y="3074189"/>
                </a:cubicBezTo>
                <a:cubicBezTo>
                  <a:pt x="103478" y="2548026"/>
                  <a:pt x="131025" y="1415873"/>
                  <a:pt x="0" y="614852"/>
                </a:cubicBezTo>
                <a:close/>
              </a:path>
              <a:path w="4802155" h="3689041" stroke="0" extrusionOk="0">
                <a:moveTo>
                  <a:pt x="0" y="614852"/>
                </a:moveTo>
                <a:cubicBezTo>
                  <a:pt x="5438" y="252006"/>
                  <a:pt x="223533" y="-27893"/>
                  <a:pt x="614852" y="0"/>
                </a:cubicBezTo>
                <a:cubicBezTo>
                  <a:pt x="1608082" y="122108"/>
                  <a:pt x="2627053" y="-106165"/>
                  <a:pt x="4187303" y="0"/>
                </a:cubicBezTo>
                <a:cubicBezTo>
                  <a:pt x="4493943" y="-6063"/>
                  <a:pt x="4829636" y="307820"/>
                  <a:pt x="4802155" y="614852"/>
                </a:cubicBezTo>
                <a:cubicBezTo>
                  <a:pt x="4921970" y="1182945"/>
                  <a:pt x="4674143" y="1895672"/>
                  <a:pt x="4802155" y="3074189"/>
                </a:cubicBezTo>
                <a:cubicBezTo>
                  <a:pt x="4821389" y="3424004"/>
                  <a:pt x="4514510" y="3678984"/>
                  <a:pt x="4187303" y="3689041"/>
                </a:cubicBezTo>
                <a:cubicBezTo>
                  <a:pt x="2482718" y="3711215"/>
                  <a:pt x="1639083" y="3651958"/>
                  <a:pt x="614852" y="3689041"/>
                </a:cubicBezTo>
                <a:cubicBezTo>
                  <a:pt x="213729" y="3685779"/>
                  <a:pt x="-846" y="3374959"/>
                  <a:pt x="0" y="3074189"/>
                </a:cubicBezTo>
                <a:cubicBezTo>
                  <a:pt x="33771" y="1965916"/>
                  <a:pt x="60233" y="1613682"/>
                  <a:pt x="0" y="614852"/>
                </a:cubicBezTo>
                <a:close/>
              </a:path>
            </a:pathLst>
          </a:custGeom>
          <a:solidFill>
            <a:srgbClr val="ECF3FA"/>
          </a:solidFill>
          <a:ln>
            <a:extLst>
              <a:ext uri="{C807C97D-BFC1-408E-A445-0C87EB9F89A2}">
                <ask:lineSketchStyleProps xmlns:ask="http://schemas.microsoft.com/office/drawing/2018/sketchyshapes" sd="3774817286">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67"/>
              <a:t>C</a:t>
            </a:r>
          </a:p>
        </p:txBody>
      </p:sp>
      <p:sp>
        <p:nvSpPr>
          <p:cNvPr id="32" name="Rectangle: Rounded Corners 31">
            <a:extLst>
              <a:ext uri="{FF2B5EF4-FFF2-40B4-BE49-F238E27FC236}">
                <a16:creationId xmlns:a16="http://schemas.microsoft.com/office/drawing/2014/main" id="{6861B652-8EF0-50D3-C977-B0EA98354A8E}"/>
              </a:ext>
            </a:extLst>
          </p:cNvPr>
          <p:cNvSpPr/>
          <p:nvPr/>
        </p:nvSpPr>
        <p:spPr>
          <a:xfrm>
            <a:off x="5946948" y="1446346"/>
            <a:ext cx="4802155" cy="3283726"/>
          </a:xfrm>
          <a:custGeom>
            <a:avLst/>
            <a:gdLst>
              <a:gd name="connsiteX0" fmla="*/ 0 w 4802155"/>
              <a:gd name="connsiteY0" fmla="*/ 547299 h 3283726"/>
              <a:gd name="connsiteX1" fmla="*/ 547299 w 4802155"/>
              <a:gd name="connsiteY1" fmla="*/ 0 h 3283726"/>
              <a:gd name="connsiteX2" fmla="*/ 4254856 w 4802155"/>
              <a:gd name="connsiteY2" fmla="*/ 0 h 3283726"/>
              <a:gd name="connsiteX3" fmla="*/ 4802155 w 4802155"/>
              <a:gd name="connsiteY3" fmla="*/ 547299 h 3283726"/>
              <a:gd name="connsiteX4" fmla="*/ 4802155 w 4802155"/>
              <a:gd name="connsiteY4" fmla="*/ 2736427 h 3283726"/>
              <a:gd name="connsiteX5" fmla="*/ 4254856 w 4802155"/>
              <a:gd name="connsiteY5" fmla="*/ 3283726 h 3283726"/>
              <a:gd name="connsiteX6" fmla="*/ 547299 w 4802155"/>
              <a:gd name="connsiteY6" fmla="*/ 3283726 h 3283726"/>
              <a:gd name="connsiteX7" fmla="*/ 0 w 4802155"/>
              <a:gd name="connsiteY7" fmla="*/ 2736427 h 3283726"/>
              <a:gd name="connsiteX8" fmla="*/ 0 w 4802155"/>
              <a:gd name="connsiteY8" fmla="*/ 547299 h 328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2155" h="3283726" fill="none" extrusionOk="0">
                <a:moveTo>
                  <a:pt x="0" y="547299"/>
                </a:moveTo>
                <a:cubicBezTo>
                  <a:pt x="25319" y="233077"/>
                  <a:pt x="256171" y="20618"/>
                  <a:pt x="547299" y="0"/>
                </a:cubicBezTo>
                <a:cubicBezTo>
                  <a:pt x="2039298" y="46331"/>
                  <a:pt x="2781791" y="-116014"/>
                  <a:pt x="4254856" y="0"/>
                </a:cubicBezTo>
                <a:cubicBezTo>
                  <a:pt x="4577215" y="42403"/>
                  <a:pt x="4795507" y="282406"/>
                  <a:pt x="4802155" y="547299"/>
                </a:cubicBezTo>
                <a:cubicBezTo>
                  <a:pt x="4648648" y="956366"/>
                  <a:pt x="4923401" y="2133305"/>
                  <a:pt x="4802155" y="2736427"/>
                </a:cubicBezTo>
                <a:cubicBezTo>
                  <a:pt x="4823309" y="3043746"/>
                  <a:pt x="4565842" y="3270996"/>
                  <a:pt x="4254856" y="3283726"/>
                </a:cubicBezTo>
                <a:cubicBezTo>
                  <a:pt x="2858042" y="3241500"/>
                  <a:pt x="1183482" y="3190240"/>
                  <a:pt x="547299" y="3283726"/>
                </a:cubicBezTo>
                <a:cubicBezTo>
                  <a:pt x="288857" y="3278346"/>
                  <a:pt x="34163" y="3053663"/>
                  <a:pt x="0" y="2736427"/>
                </a:cubicBezTo>
                <a:cubicBezTo>
                  <a:pt x="103478" y="1769114"/>
                  <a:pt x="131025" y="951979"/>
                  <a:pt x="0" y="547299"/>
                </a:cubicBezTo>
                <a:close/>
              </a:path>
              <a:path w="4802155" h="3283726" stroke="0" extrusionOk="0">
                <a:moveTo>
                  <a:pt x="0" y="547299"/>
                </a:moveTo>
                <a:cubicBezTo>
                  <a:pt x="863" y="241342"/>
                  <a:pt x="197797" y="-25462"/>
                  <a:pt x="547299" y="0"/>
                </a:cubicBezTo>
                <a:cubicBezTo>
                  <a:pt x="1986362" y="122108"/>
                  <a:pt x="3054357" y="-106165"/>
                  <a:pt x="4254856" y="0"/>
                </a:cubicBezTo>
                <a:cubicBezTo>
                  <a:pt x="4527166" y="-5515"/>
                  <a:pt x="4835045" y="283980"/>
                  <a:pt x="4802155" y="547299"/>
                </a:cubicBezTo>
                <a:cubicBezTo>
                  <a:pt x="4921970" y="1410738"/>
                  <a:pt x="4674143" y="1691264"/>
                  <a:pt x="4802155" y="2736427"/>
                </a:cubicBezTo>
                <a:cubicBezTo>
                  <a:pt x="4828600" y="3052774"/>
                  <a:pt x="4534685" y="3265480"/>
                  <a:pt x="4254856" y="3283726"/>
                </a:cubicBezTo>
                <a:cubicBezTo>
                  <a:pt x="2938945" y="3305900"/>
                  <a:pt x="1857787" y="3246643"/>
                  <a:pt x="547299" y="3283726"/>
                </a:cubicBezTo>
                <a:cubicBezTo>
                  <a:pt x="198421" y="3281256"/>
                  <a:pt x="-1148" y="2986053"/>
                  <a:pt x="0" y="2736427"/>
                </a:cubicBezTo>
                <a:cubicBezTo>
                  <a:pt x="33771" y="2188725"/>
                  <a:pt x="60233" y="1251659"/>
                  <a:pt x="0" y="547299"/>
                </a:cubicBezTo>
                <a:close/>
              </a:path>
            </a:pathLst>
          </a:custGeom>
          <a:solidFill>
            <a:srgbClr val="ECF3FA"/>
          </a:solidFill>
          <a:ln>
            <a:extLst>
              <a:ext uri="{C807C97D-BFC1-408E-A445-0C87EB9F89A2}">
                <ask:lineSketchStyleProps xmlns:ask="http://schemas.microsoft.com/office/drawing/2018/sketchyshapes" sd="3774817286">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67"/>
              <a:t>C</a:t>
            </a:r>
          </a:p>
        </p:txBody>
      </p:sp>
      <p:sp>
        <p:nvSpPr>
          <p:cNvPr id="34" name="Google Shape;658;ge961dd843d_0_403">
            <a:extLst>
              <a:ext uri="{FF2B5EF4-FFF2-40B4-BE49-F238E27FC236}">
                <a16:creationId xmlns:a16="http://schemas.microsoft.com/office/drawing/2014/main" id="{58AC5D51-4AD1-FED5-1FC4-5521F7DD3CFA}"/>
              </a:ext>
            </a:extLst>
          </p:cNvPr>
          <p:cNvSpPr txBox="1"/>
          <p:nvPr/>
        </p:nvSpPr>
        <p:spPr>
          <a:xfrm>
            <a:off x="6372214" y="1517204"/>
            <a:ext cx="3951621" cy="3354734"/>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3F3F3F"/>
                </a:solidFill>
                <a:latin typeface="Open Sans" panose="020B0606030504020204" pitchFamily="34" charset="0"/>
                <a:sym typeface="Open Sans"/>
              </a:rPr>
              <a:t>Automated Indicator Sharing(AIS)</a:t>
            </a:r>
          </a:p>
          <a:p>
            <a:pPr algn="ctr">
              <a:buSzPts val="2200"/>
            </a:pPr>
            <a:endParaRPr lang="en-US" sz="2000">
              <a:solidFill>
                <a:srgbClr val="434343"/>
              </a:solidFill>
              <a:latin typeface="Open Sans"/>
              <a:ea typeface="Open Sans"/>
              <a:cs typeface="Open Sans"/>
            </a:endParaRPr>
          </a:p>
          <a:p>
            <a:pPr algn="ctr">
              <a:buSzPts val="2200"/>
            </a:pPr>
            <a:r>
              <a:rPr lang="en-US" sz="2000">
                <a:solidFill>
                  <a:srgbClr val="434343"/>
                </a:solidFill>
                <a:latin typeface="Open Sans"/>
                <a:ea typeface="Open Sans"/>
                <a:cs typeface="Open Sans"/>
              </a:rPr>
              <a:t>AIS is a program led by the US government that enables the sharing of cyber threat indicators and defensive measures with authorized organizations.</a:t>
            </a:r>
          </a:p>
          <a:p>
            <a:pPr algn="ctr">
              <a:buSzPts val="2200"/>
            </a:pPr>
            <a:endParaRPr lang="en-US" sz="2200">
              <a:solidFill>
                <a:srgbClr val="434343"/>
              </a:solidFill>
              <a:latin typeface="Open Sans"/>
              <a:ea typeface="Open Sans"/>
              <a:cs typeface="Open Sans"/>
            </a:endParaRPr>
          </a:p>
        </p:txBody>
      </p:sp>
      <p:sp>
        <p:nvSpPr>
          <p:cNvPr id="36" name="Google Shape;658;ge961dd843d_0_403">
            <a:extLst>
              <a:ext uri="{FF2B5EF4-FFF2-40B4-BE49-F238E27FC236}">
                <a16:creationId xmlns:a16="http://schemas.microsoft.com/office/drawing/2014/main" id="{F988BDDC-D38F-59E6-9726-55778E42E6FA}"/>
              </a:ext>
            </a:extLst>
          </p:cNvPr>
          <p:cNvSpPr txBox="1"/>
          <p:nvPr/>
        </p:nvSpPr>
        <p:spPr>
          <a:xfrm>
            <a:off x="11419034" y="1539651"/>
            <a:ext cx="4135452" cy="3231624"/>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3F3F3F"/>
                </a:solidFill>
                <a:latin typeface="Open Sans" panose="020B0606030504020204" pitchFamily="34" charset="0"/>
                <a:sym typeface="Open Sans"/>
              </a:rPr>
              <a:t>Forum of Incident Response and Security Teams</a:t>
            </a:r>
          </a:p>
          <a:p>
            <a:pPr algn="ctr">
              <a:buSzPts val="2200"/>
            </a:pPr>
            <a:endParaRPr lang="en-US" sz="2200">
              <a:solidFill>
                <a:srgbClr val="434343"/>
              </a:solidFill>
              <a:latin typeface="Open Sans"/>
              <a:ea typeface="Open Sans"/>
              <a:cs typeface="Open Sans"/>
            </a:endParaRPr>
          </a:p>
          <a:p>
            <a:pPr algn="ctr">
              <a:buSzPts val="2200"/>
            </a:pPr>
            <a:r>
              <a:rPr lang="en-US" sz="2200">
                <a:solidFill>
                  <a:srgbClr val="434343"/>
                </a:solidFill>
                <a:latin typeface="Open Sans"/>
                <a:ea typeface="Open Sans"/>
                <a:cs typeface="Open Sans"/>
              </a:rPr>
              <a:t>FIRST is a global organization that brings together incident response and security teams from various industries </a:t>
            </a:r>
            <a:br>
              <a:rPr lang="en-US" sz="2200">
                <a:solidFill>
                  <a:srgbClr val="434343"/>
                </a:solidFill>
                <a:latin typeface="Open Sans"/>
                <a:ea typeface="Open Sans"/>
                <a:cs typeface="Open Sans"/>
              </a:rPr>
            </a:br>
            <a:r>
              <a:rPr lang="en-US" sz="2200">
                <a:solidFill>
                  <a:srgbClr val="434343"/>
                </a:solidFill>
                <a:latin typeface="Open Sans"/>
                <a:ea typeface="Open Sans"/>
                <a:cs typeface="Open Sans"/>
              </a:rPr>
              <a:t>and regions.</a:t>
            </a:r>
          </a:p>
          <a:p>
            <a:pPr algn="ctr">
              <a:buSzPts val="2200"/>
            </a:pPr>
            <a:endParaRPr lang="en-US" sz="2200">
              <a:solidFill>
                <a:srgbClr val="434343"/>
              </a:solidFill>
              <a:latin typeface="Open Sans"/>
              <a:ea typeface="Open Sans"/>
              <a:cs typeface="Open Sans"/>
            </a:endParaRPr>
          </a:p>
        </p:txBody>
      </p:sp>
      <p:sp>
        <p:nvSpPr>
          <p:cNvPr id="40" name="Google Shape;658;ge961dd843d_0_403">
            <a:extLst>
              <a:ext uri="{FF2B5EF4-FFF2-40B4-BE49-F238E27FC236}">
                <a16:creationId xmlns:a16="http://schemas.microsoft.com/office/drawing/2014/main" id="{4C066851-3084-7BB7-861C-8400838FE046}"/>
              </a:ext>
            </a:extLst>
          </p:cNvPr>
          <p:cNvSpPr txBox="1"/>
          <p:nvPr/>
        </p:nvSpPr>
        <p:spPr>
          <a:xfrm>
            <a:off x="3537998" y="5331750"/>
            <a:ext cx="3951621" cy="3046958"/>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3F3F3F"/>
                </a:solidFill>
                <a:latin typeface="Open Sans" panose="020B0606030504020204" pitchFamily="34" charset="0"/>
              </a:rPr>
              <a:t>Information Sharing and Analysis center(ISACs)</a:t>
            </a:r>
          </a:p>
          <a:p>
            <a:pPr algn="ctr">
              <a:buSzPts val="2200"/>
            </a:pPr>
            <a:endParaRPr lang="en-US" sz="2200">
              <a:solidFill>
                <a:srgbClr val="434343"/>
              </a:solidFill>
              <a:latin typeface="Open Sans"/>
              <a:ea typeface="Open Sans"/>
              <a:cs typeface="Open Sans"/>
            </a:endParaRPr>
          </a:p>
          <a:p>
            <a:pPr algn="ctr">
              <a:buSzPts val="2200"/>
            </a:pPr>
            <a:r>
              <a:rPr lang="en-US" sz="2000">
                <a:solidFill>
                  <a:srgbClr val="434343"/>
                </a:solidFill>
                <a:latin typeface="Open Sans"/>
                <a:ea typeface="Open Sans"/>
                <a:cs typeface="Open Sans"/>
              </a:rPr>
              <a:t>ISACs are sector-specific organizations that focus on sharing cyber threat intelligence within specific industries or critical infrastructure sectors. </a:t>
            </a:r>
            <a:endParaRPr lang="en-US" sz="2200">
              <a:solidFill>
                <a:srgbClr val="434343"/>
              </a:solidFill>
              <a:latin typeface="Open Sans"/>
              <a:ea typeface="Open Sans"/>
              <a:cs typeface="Open Sans"/>
            </a:endParaRPr>
          </a:p>
        </p:txBody>
      </p:sp>
      <p:sp>
        <p:nvSpPr>
          <p:cNvPr id="43" name="Rectangle: Rounded Corners 42">
            <a:extLst>
              <a:ext uri="{FF2B5EF4-FFF2-40B4-BE49-F238E27FC236}">
                <a16:creationId xmlns:a16="http://schemas.microsoft.com/office/drawing/2014/main" id="{8CF3C1C7-BD0B-7947-62C4-1A72AD3BC1BB}"/>
              </a:ext>
            </a:extLst>
          </p:cNvPr>
          <p:cNvSpPr/>
          <p:nvPr/>
        </p:nvSpPr>
        <p:spPr>
          <a:xfrm>
            <a:off x="8684605" y="5010709"/>
            <a:ext cx="4802155" cy="3689041"/>
          </a:xfrm>
          <a:custGeom>
            <a:avLst/>
            <a:gdLst>
              <a:gd name="connsiteX0" fmla="*/ 0 w 4802155"/>
              <a:gd name="connsiteY0" fmla="*/ 614852 h 3689041"/>
              <a:gd name="connsiteX1" fmla="*/ 614852 w 4802155"/>
              <a:gd name="connsiteY1" fmla="*/ 0 h 3689041"/>
              <a:gd name="connsiteX2" fmla="*/ 4187303 w 4802155"/>
              <a:gd name="connsiteY2" fmla="*/ 0 h 3689041"/>
              <a:gd name="connsiteX3" fmla="*/ 4802155 w 4802155"/>
              <a:gd name="connsiteY3" fmla="*/ 614852 h 3689041"/>
              <a:gd name="connsiteX4" fmla="*/ 4802155 w 4802155"/>
              <a:gd name="connsiteY4" fmla="*/ 3074189 h 3689041"/>
              <a:gd name="connsiteX5" fmla="*/ 4187303 w 4802155"/>
              <a:gd name="connsiteY5" fmla="*/ 3689041 h 3689041"/>
              <a:gd name="connsiteX6" fmla="*/ 614852 w 4802155"/>
              <a:gd name="connsiteY6" fmla="*/ 3689041 h 3689041"/>
              <a:gd name="connsiteX7" fmla="*/ 0 w 4802155"/>
              <a:gd name="connsiteY7" fmla="*/ 3074189 h 3689041"/>
              <a:gd name="connsiteX8" fmla="*/ 0 w 4802155"/>
              <a:gd name="connsiteY8" fmla="*/ 614852 h 368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2155" h="3689041" fill="none" extrusionOk="0">
                <a:moveTo>
                  <a:pt x="0" y="614852"/>
                </a:moveTo>
                <a:cubicBezTo>
                  <a:pt x="58842" y="247491"/>
                  <a:pt x="301174" y="47941"/>
                  <a:pt x="614852" y="0"/>
                </a:cubicBezTo>
                <a:cubicBezTo>
                  <a:pt x="1585614" y="46331"/>
                  <a:pt x="2612130" y="-116014"/>
                  <a:pt x="4187303" y="0"/>
                </a:cubicBezTo>
                <a:cubicBezTo>
                  <a:pt x="4535832" y="18900"/>
                  <a:pt x="4796930" y="304650"/>
                  <a:pt x="4802155" y="614852"/>
                </a:cubicBezTo>
                <a:cubicBezTo>
                  <a:pt x="4648648" y="1537229"/>
                  <a:pt x="4923401" y="2193004"/>
                  <a:pt x="4802155" y="3074189"/>
                </a:cubicBezTo>
                <a:cubicBezTo>
                  <a:pt x="4810351" y="3415720"/>
                  <a:pt x="4557625" y="3644155"/>
                  <a:pt x="4187303" y="3689041"/>
                </a:cubicBezTo>
                <a:cubicBezTo>
                  <a:pt x="3683738" y="3646815"/>
                  <a:pt x="2276881" y="3595555"/>
                  <a:pt x="614852" y="3689041"/>
                </a:cubicBezTo>
                <a:cubicBezTo>
                  <a:pt x="305855" y="3685287"/>
                  <a:pt x="6391" y="3416562"/>
                  <a:pt x="0" y="3074189"/>
                </a:cubicBezTo>
                <a:cubicBezTo>
                  <a:pt x="103478" y="2548026"/>
                  <a:pt x="131025" y="1415873"/>
                  <a:pt x="0" y="614852"/>
                </a:cubicBezTo>
                <a:close/>
              </a:path>
              <a:path w="4802155" h="3689041" stroke="0" extrusionOk="0">
                <a:moveTo>
                  <a:pt x="0" y="614852"/>
                </a:moveTo>
                <a:cubicBezTo>
                  <a:pt x="5438" y="252006"/>
                  <a:pt x="223533" y="-27893"/>
                  <a:pt x="614852" y="0"/>
                </a:cubicBezTo>
                <a:cubicBezTo>
                  <a:pt x="1608082" y="122108"/>
                  <a:pt x="2627053" y="-106165"/>
                  <a:pt x="4187303" y="0"/>
                </a:cubicBezTo>
                <a:cubicBezTo>
                  <a:pt x="4493943" y="-6063"/>
                  <a:pt x="4829636" y="307820"/>
                  <a:pt x="4802155" y="614852"/>
                </a:cubicBezTo>
                <a:cubicBezTo>
                  <a:pt x="4921970" y="1182945"/>
                  <a:pt x="4674143" y="1895672"/>
                  <a:pt x="4802155" y="3074189"/>
                </a:cubicBezTo>
                <a:cubicBezTo>
                  <a:pt x="4821389" y="3424004"/>
                  <a:pt x="4514510" y="3678984"/>
                  <a:pt x="4187303" y="3689041"/>
                </a:cubicBezTo>
                <a:cubicBezTo>
                  <a:pt x="2482718" y="3711215"/>
                  <a:pt x="1639083" y="3651958"/>
                  <a:pt x="614852" y="3689041"/>
                </a:cubicBezTo>
                <a:cubicBezTo>
                  <a:pt x="213729" y="3685779"/>
                  <a:pt x="-846" y="3374959"/>
                  <a:pt x="0" y="3074189"/>
                </a:cubicBezTo>
                <a:cubicBezTo>
                  <a:pt x="33771" y="1965916"/>
                  <a:pt x="60233" y="1613682"/>
                  <a:pt x="0" y="614852"/>
                </a:cubicBezTo>
                <a:close/>
              </a:path>
            </a:pathLst>
          </a:custGeom>
          <a:solidFill>
            <a:srgbClr val="ECF3FA"/>
          </a:solidFill>
          <a:ln>
            <a:extLst>
              <a:ext uri="{C807C97D-BFC1-408E-A445-0C87EB9F89A2}">
                <ask:lineSketchStyleProps xmlns:ask="http://schemas.microsoft.com/office/drawing/2018/sketchyshapes" sd="3774817286">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67"/>
              <a:t>C</a:t>
            </a:r>
          </a:p>
        </p:txBody>
      </p:sp>
      <p:sp>
        <p:nvSpPr>
          <p:cNvPr id="45" name="Google Shape;658;ge961dd843d_0_403">
            <a:extLst>
              <a:ext uri="{FF2B5EF4-FFF2-40B4-BE49-F238E27FC236}">
                <a16:creationId xmlns:a16="http://schemas.microsoft.com/office/drawing/2014/main" id="{96C8A697-8266-2A88-4BC0-64632B975543}"/>
              </a:ext>
            </a:extLst>
          </p:cNvPr>
          <p:cNvSpPr txBox="1"/>
          <p:nvPr/>
        </p:nvSpPr>
        <p:spPr>
          <a:xfrm>
            <a:off x="9191647" y="5577971"/>
            <a:ext cx="3951621" cy="2554515"/>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434343"/>
                </a:solidFill>
                <a:latin typeface="Open Sans"/>
                <a:ea typeface="Open Sans"/>
                <a:cs typeface="Open Sans"/>
              </a:rPr>
              <a:t>Multi-State information Sharing and </a:t>
            </a:r>
            <a:br>
              <a:rPr lang="en-US" sz="2200" b="1">
                <a:solidFill>
                  <a:srgbClr val="434343"/>
                </a:solidFill>
                <a:latin typeface="Open Sans"/>
                <a:ea typeface="Open Sans"/>
                <a:cs typeface="Open Sans"/>
              </a:rPr>
            </a:br>
            <a:r>
              <a:rPr lang="en-US" sz="2200" b="1">
                <a:solidFill>
                  <a:srgbClr val="434343"/>
                </a:solidFill>
                <a:latin typeface="Open Sans"/>
                <a:ea typeface="Open Sans"/>
                <a:cs typeface="Open Sans"/>
              </a:rPr>
              <a:t>Analysis Center </a:t>
            </a:r>
          </a:p>
          <a:p>
            <a:pPr algn="ctr">
              <a:buSzPts val="2200"/>
            </a:pPr>
            <a:endParaRPr lang="en-US" sz="2200" b="1">
              <a:solidFill>
                <a:srgbClr val="434343"/>
              </a:solidFill>
              <a:latin typeface="Open Sans"/>
              <a:ea typeface="Open Sans"/>
              <a:cs typeface="Open Sans"/>
            </a:endParaRPr>
          </a:p>
          <a:p>
            <a:pPr algn="ctr">
              <a:buSzPts val="2200"/>
            </a:pPr>
            <a:r>
              <a:rPr lang="en-US" sz="2000">
                <a:solidFill>
                  <a:srgbClr val="434343"/>
                </a:solidFill>
                <a:latin typeface="Open Sans"/>
                <a:ea typeface="Open Sans"/>
                <a:cs typeface="Open Sans"/>
              </a:rPr>
              <a:t>Secure and reliable access to applications from anywhere, on any device.</a:t>
            </a:r>
            <a:endParaRPr lang="en-IN" sz="2000">
              <a:solidFill>
                <a:srgbClr val="434343"/>
              </a:solidFill>
              <a:latin typeface="Open Sans"/>
              <a:ea typeface="Open Sans"/>
              <a:cs typeface="Open Sans"/>
              <a:sym typeface="Open Sans"/>
            </a:endParaRPr>
          </a:p>
        </p:txBody>
      </p:sp>
      <p:sp>
        <p:nvSpPr>
          <p:cNvPr id="6" name="Brandline">
            <a:extLst>
              <a:ext uri="{FF2B5EF4-FFF2-40B4-BE49-F238E27FC236}">
                <a16:creationId xmlns:a16="http://schemas.microsoft.com/office/drawing/2014/main" id="{994939D2-D3B6-EFA5-FAF6-B1D91BE2DD2E}"/>
              </a:ext>
            </a:extLst>
          </p:cNvPr>
          <p:cNvSpPr/>
          <p:nvPr/>
        </p:nvSpPr>
        <p:spPr>
          <a:xfrm>
            <a:off x="4483100" y="571008"/>
            <a:ext cx="729067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42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Workstation Hardening</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66016A3B-AFA2-7A38-D80C-BF7013B33B4E}"/>
              </a:ext>
            </a:extLst>
          </p:cNvPr>
          <p:cNvSpPr/>
          <p:nvPr/>
        </p:nvSpPr>
        <p:spPr>
          <a:xfrm>
            <a:off x="5537200" y="816352"/>
            <a:ext cx="5199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53F8220B-46B6-D0C6-DA58-50FBB26F62F5}"/>
              </a:ext>
            </a:extLst>
          </p:cNvPr>
          <p:cNvSpPr txBox="1">
            <a:spLocks noGrp="1"/>
          </p:cNvSpPr>
          <p:nvPr>
            <p:ph type="body" idx="1"/>
          </p:nvPr>
        </p:nvSpPr>
        <p:spPr>
          <a:xfrm>
            <a:off x="2468022" y="1389332"/>
            <a:ext cx="11319834" cy="819798"/>
          </a:xfrm>
          <a:prstGeom prst="round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It safeguards individual computers (desktops and laptops) against potential threats.</a:t>
            </a:r>
            <a:endParaRPr/>
          </a:p>
        </p:txBody>
      </p:sp>
      <p:sp>
        <p:nvSpPr>
          <p:cNvPr id="6" name="Google Shape;755;p6">
            <a:extLst>
              <a:ext uri="{FF2B5EF4-FFF2-40B4-BE49-F238E27FC236}">
                <a16:creationId xmlns:a16="http://schemas.microsoft.com/office/drawing/2014/main" id="{01830714-380D-2464-0274-EA17270A13B5}"/>
              </a:ext>
            </a:extLst>
          </p:cNvPr>
          <p:cNvSpPr/>
          <p:nvPr/>
        </p:nvSpPr>
        <p:spPr>
          <a:xfrm>
            <a:off x="1671557" y="3054502"/>
            <a:ext cx="13055762" cy="4792373"/>
          </a:xfrm>
          <a:prstGeom prst="roundRect">
            <a:avLst>
              <a:gd name="adj" fmla="val 4437"/>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77CC83F6-0D0E-8BBC-A8E1-ECF93213CCF7}"/>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Configuring the operating system, applications, and network settings to minimize vulnerabilities and protect sensitive data</a:t>
            </a:r>
          </a:p>
        </p:txBody>
      </p:sp>
      <p:sp>
        <p:nvSpPr>
          <p:cNvPr id="8" name="Rectangle: Rounded Corners 7">
            <a:extLst>
              <a:ext uri="{FF2B5EF4-FFF2-40B4-BE49-F238E27FC236}">
                <a16:creationId xmlns:a16="http://schemas.microsoft.com/office/drawing/2014/main" id="{0773F4E5-7D9F-1DAC-5AB4-11EB28E6A884}"/>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51CC2C73-0010-F355-06CA-3D695F96E5C6}"/>
              </a:ext>
            </a:extLst>
          </p:cNvPr>
          <p:cNvPicPr>
            <a:picLocks noChangeAspect="1"/>
          </p:cNvPicPr>
          <p:nvPr/>
        </p:nvPicPr>
        <p:blipFill>
          <a:blip r:embed="rId3"/>
          <a:stretch>
            <a:fillRect/>
          </a:stretch>
        </p:blipFill>
        <p:spPr>
          <a:xfrm>
            <a:off x="10947050" y="3753731"/>
            <a:ext cx="3260355" cy="3260355"/>
          </a:xfrm>
          <a:prstGeom prst="rect">
            <a:avLst/>
          </a:prstGeom>
        </p:spPr>
      </p:pic>
    </p:spTree>
    <p:extLst>
      <p:ext uri="{BB962C8B-B14F-4D97-AF65-F5344CB8AC3E}">
        <p14:creationId xmlns:p14="http://schemas.microsoft.com/office/powerpoint/2010/main" val="14870411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Dark Web</a:t>
            </a:r>
            <a:endParaRPr>
              <a:latin typeface="Open Sans"/>
              <a:ea typeface="Open Sans"/>
              <a:cs typeface="Open Sans"/>
              <a:sym typeface="Open Sans"/>
            </a:endParaRPr>
          </a:p>
        </p:txBody>
      </p:sp>
      <p:sp>
        <p:nvSpPr>
          <p:cNvPr id="3" name="TextBox 2">
            <a:extLst>
              <a:ext uri="{FF2B5EF4-FFF2-40B4-BE49-F238E27FC236}">
                <a16:creationId xmlns:a16="http://schemas.microsoft.com/office/drawing/2014/main" id="{856EE6D4-E750-996D-C3E7-A987E2472D31}"/>
              </a:ext>
            </a:extLst>
          </p:cNvPr>
          <p:cNvSpPr txBox="1"/>
          <p:nvPr/>
        </p:nvSpPr>
        <p:spPr>
          <a:xfrm>
            <a:off x="1872633" y="1294288"/>
            <a:ext cx="12510735" cy="846514"/>
          </a:xfrm>
          <a:prstGeom prst="rect">
            <a:avLst/>
          </a:prstGeom>
          <a:noFill/>
        </p:spPr>
        <p:txBody>
          <a:bodyPr wrap="square">
            <a:spAutoFit/>
          </a:bodyPr>
          <a:lstStyle/>
          <a:p>
            <a:pPr lvl="1" algn="ctr">
              <a:lnSpc>
                <a:spcPct val="115000"/>
              </a:lnSpc>
              <a:spcBef>
                <a:spcPts val="600"/>
              </a:spcBef>
              <a:buSzPts val="1760"/>
            </a:pPr>
            <a:r>
              <a:rPr lang="en-US" sz="2200">
                <a:solidFill>
                  <a:srgbClr val="404040"/>
                </a:solidFill>
                <a:latin typeface="Open Sans" panose="020B0606030504020204" pitchFamily="34" charset="0"/>
                <a:ea typeface="Open Sans"/>
                <a:cs typeface="Open Sans"/>
              </a:rPr>
              <a:t>It is known for its anonymity and association with illicit activities, and </a:t>
            </a:r>
            <a:r>
              <a:rPr lang="en-US" sz="2200">
                <a:solidFill>
                  <a:srgbClr val="3F3F3F"/>
                </a:solidFill>
                <a:latin typeface="Open Sans"/>
                <a:ea typeface="Open Sans"/>
                <a:cs typeface="Open Sans"/>
              </a:rPr>
              <a:t>It can only be accessed using specialized software, with the Tor network being the most well-known. </a:t>
            </a:r>
            <a:endParaRPr lang="en-US" sz="2200">
              <a:solidFill>
                <a:srgbClr val="404040"/>
              </a:solidFill>
              <a:latin typeface="Open Sans" panose="020B0606030504020204" pitchFamily="34" charset="0"/>
              <a:ea typeface="Open Sans"/>
              <a:cs typeface="Open Sans"/>
            </a:endParaRPr>
          </a:p>
        </p:txBody>
      </p:sp>
      <p:pic>
        <p:nvPicPr>
          <p:cNvPr id="4" name="Picture 3">
            <a:extLst>
              <a:ext uri="{FF2B5EF4-FFF2-40B4-BE49-F238E27FC236}">
                <a16:creationId xmlns:a16="http://schemas.microsoft.com/office/drawing/2014/main" id="{D4D2C0DE-A6E1-9486-FB25-9F60E052E8BF}"/>
              </a:ext>
            </a:extLst>
          </p:cNvPr>
          <p:cNvPicPr>
            <a:picLocks noChangeAspect="1"/>
          </p:cNvPicPr>
          <p:nvPr/>
        </p:nvPicPr>
        <p:blipFill>
          <a:blip r:embed="rId3"/>
          <a:stretch>
            <a:fillRect/>
          </a:stretch>
        </p:blipFill>
        <p:spPr>
          <a:xfrm>
            <a:off x="6188975" y="2916238"/>
            <a:ext cx="3877928" cy="3877928"/>
          </a:xfrm>
          <a:prstGeom prst="rect">
            <a:avLst/>
          </a:prstGeom>
        </p:spPr>
      </p:pic>
      <p:sp>
        <p:nvSpPr>
          <p:cNvPr id="7" name="TextBox 6">
            <a:extLst>
              <a:ext uri="{FF2B5EF4-FFF2-40B4-BE49-F238E27FC236}">
                <a16:creationId xmlns:a16="http://schemas.microsoft.com/office/drawing/2014/main" id="{CCC514FA-AFEE-23AF-BF82-98176727F6C9}"/>
              </a:ext>
            </a:extLst>
          </p:cNvPr>
          <p:cNvSpPr txBox="1"/>
          <p:nvPr/>
        </p:nvSpPr>
        <p:spPr>
          <a:xfrm>
            <a:off x="1918932" y="7549290"/>
            <a:ext cx="12510735" cy="457176"/>
          </a:xfrm>
          <a:prstGeom prst="rect">
            <a:avLst/>
          </a:prstGeom>
          <a:noFill/>
        </p:spPr>
        <p:txBody>
          <a:bodyPr wrap="square">
            <a:spAutoFit/>
          </a:bodyPr>
          <a:lstStyle/>
          <a:p>
            <a:pPr lvl="1" algn="ctr">
              <a:lnSpc>
                <a:spcPct val="115000"/>
              </a:lnSpc>
              <a:spcBef>
                <a:spcPts val="600"/>
              </a:spcBef>
              <a:buSzPts val="1760"/>
            </a:pPr>
            <a:r>
              <a:rPr lang="en-US" sz="2200">
                <a:solidFill>
                  <a:srgbClr val="404040"/>
                </a:solidFill>
                <a:latin typeface="Open Sans" panose="020B0606030504020204" pitchFamily="34" charset="0"/>
                <a:ea typeface="Open Sans"/>
                <a:cs typeface="Open Sans"/>
              </a:rPr>
              <a:t>It is a hidden part of the internet that isn't indexed by traditional search engines.</a:t>
            </a:r>
          </a:p>
        </p:txBody>
      </p:sp>
      <p:sp>
        <p:nvSpPr>
          <p:cNvPr id="5" name="Brandline">
            <a:extLst>
              <a:ext uri="{FF2B5EF4-FFF2-40B4-BE49-F238E27FC236}">
                <a16:creationId xmlns:a16="http://schemas.microsoft.com/office/drawing/2014/main" id="{4B851081-1305-82B2-3F63-0286581338E5}"/>
              </a:ext>
            </a:extLst>
          </p:cNvPr>
          <p:cNvSpPr/>
          <p:nvPr/>
        </p:nvSpPr>
        <p:spPr>
          <a:xfrm>
            <a:off x="7048501" y="816352"/>
            <a:ext cx="21650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951420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Dark Web</a:t>
            </a:r>
            <a:endParaRPr>
              <a:latin typeface="Open Sans"/>
              <a:ea typeface="Open Sans"/>
              <a:cs typeface="Open Sans"/>
              <a:sym typeface="Open Sans"/>
            </a:endParaRPr>
          </a:p>
        </p:txBody>
      </p:sp>
      <p:grpSp>
        <p:nvGrpSpPr>
          <p:cNvPr id="2" name="Group 1">
            <a:extLst>
              <a:ext uri="{FF2B5EF4-FFF2-40B4-BE49-F238E27FC236}">
                <a16:creationId xmlns:a16="http://schemas.microsoft.com/office/drawing/2014/main" id="{9EDF98A5-F57F-9DC4-03CE-2D59ADB4C1AD}"/>
              </a:ext>
            </a:extLst>
          </p:cNvPr>
          <p:cNvGrpSpPr/>
          <p:nvPr/>
        </p:nvGrpSpPr>
        <p:grpSpPr>
          <a:xfrm>
            <a:off x="1261694" y="1530070"/>
            <a:ext cx="13805637" cy="7233262"/>
            <a:chOff x="1228555" y="1637971"/>
            <a:chExt cx="13805637" cy="7233262"/>
          </a:xfrm>
        </p:grpSpPr>
        <p:sp>
          <p:nvSpPr>
            <p:cNvPr id="5" name="Google Shape;167;p14">
              <a:extLst>
                <a:ext uri="{FF2B5EF4-FFF2-40B4-BE49-F238E27FC236}">
                  <a16:creationId xmlns:a16="http://schemas.microsoft.com/office/drawing/2014/main" id="{9E02FBAB-354C-7F03-C73C-39A5B995BD77}"/>
                </a:ext>
              </a:extLst>
            </p:cNvPr>
            <p:cNvSpPr/>
            <p:nvPr/>
          </p:nvSpPr>
          <p:spPr>
            <a:xfrm>
              <a:off x="1228555" y="1742255"/>
              <a:ext cx="4273921" cy="3252543"/>
            </a:xfrm>
            <a:prstGeom prst="roundRect">
              <a:avLst>
                <a:gd name="adj" fmla="val 16667"/>
              </a:avLst>
            </a:prstGeom>
            <a:solidFill>
              <a:schemeClr val="accent4">
                <a:lumMod val="40000"/>
                <a:lumOff val="60000"/>
              </a:schemeClr>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pPr>
              <a:r>
                <a:rPr lang="en-US" sz="2200" b="1">
                  <a:solidFill>
                    <a:srgbClr val="404040"/>
                  </a:solidFill>
                  <a:latin typeface="Open Sans" panose="020B0606030504020204" pitchFamily="34" charset="0"/>
                  <a:ea typeface="Open Sans"/>
                  <a:cs typeface="Open Sans"/>
                </a:rPr>
                <a:t>Anonymity</a:t>
              </a:r>
              <a:r>
                <a:rPr lang="en-US" sz="2200">
                  <a:solidFill>
                    <a:srgbClr val="404040"/>
                  </a:solidFill>
                  <a:latin typeface="Open Sans" panose="020B0606030504020204" pitchFamily="34" charset="0"/>
                  <a:ea typeface="Open Sans"/>
                  <a:cs typeface="Open Sans"/>
                </a:rPr>
                <a:t>: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The dark web prioritizes anonymity, accessed through software like Tor that anonymizes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internet traffic.</a:t>
              </a:r>
            </a:p>
          </p:txBody>
        </p:sp>
        <p:grpSp>
          <p:nvGrpSpPr>
            <p:cNvPr id="6" name="Google Shape;164;p14">
              <a:extLst>
                <a:ext uri="{FF2B5EF4-FFF2-40B4-BE49-F238E27FC236}">
                  <a16:creationId xmlns:a16="http://schemas.microsoft.com/office/drawing/2014/main" id="{0E5425F9-3911-9CEF-421C-5EBCE9961573}"/>
                </a:ext>
              </a:extLst>
            </p:cNvPr>
            <p:cNvGrpSpPr/>
            <p:nvPr/>
          </p:nvGrpSpPr>
          <p:grpSpPr>
            <a:xfrm flipH="1">
              <a:off x="5525530" y="3143996"/>
              <a:ext cx="1170168" cy="177800"/>
              <a:chOff x="10515600" y="3365655"/>
              <a:chExt cx="1077733" cy="177800"/>
            </a:xfrm>
          </p:grpSpPr>
          <p:cxnSp>
            <p:nvCxnSpPr>
              <p:cNvPr id="23" name="Google Shape;165;p14">
                <a:extLst>
                  <a:ext uri="{FF2B5EF4-FFF2-40B4-BE49-F238E27FC236}">
                    <a16:creationId xmlns:a16="http://schemas.microsoft.com/office/drawing/2014/main" id="{B5A904BA-06FF-77C5-0C4F-38EDC2CEF04E}"/>
                  </a:ext>
                </a:extLst>
              </p:cNvPr>
              <p:cNvCxnSpPr/>
              <p:nvPr/>
            </p:nvCxnSpPr>
            <p:spPr>
              <a:xfrm>
                <a:off x="10515600" y="3441700"/>
                <a:ext cx="1006093" cy="0"/>
              </a:xfrm>
              <a:prstGeom prst="straightConnector1">
                <a:avLst/>
              </a:prstGeom>
              <a:noFill/>
              <a:ln w="19050" cap="flat" cmpd="sng">
                <a:solidFill>
                  <a:srgbClr val="3F3F3F"/>
                </a:solidFill>
                <a:prstDash val="solid"/>
                <a:round/>
                <a:headEnd type="none" w="sm" len="sm"/>
                <a:tailEnd type="none" w="sm" len="sm"/>
              </a:ln>
            </p:spPr>
          </p:cxnSp>
          <p:sp>
            <p:nvSpPr>
              <p:cNvPr id="24" name="Google Shape;166;p14">
                <a:extLst>
                  <a:ext uri="{FF2B5EF4-FFF2-40B4-BE49-F238E27FC236}">
                    <a16:creationId xmlns:a16="http://schemas.microsoft.com/office/drawing/2014/main" id="{C712569C-EA3C-EA80-22E8-A4AFA2609975}"/>
                  </a:ext>
                </a:extLst>
              </p:cNvPr>
              <p:cNvSpPr/>
              <p:nvPr/>
            </p:nvSpPr>
            <p:spPr>
              <a:xfrm>
                <a:off x="11415533" y="3365655"/>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3F3F3F"/>
                  </a:solidFill>
                  <a:latin typeface="Open Sans"/>
                  <a:ea typeface="Open Sans"/>
                  <a:cs typeface="Open Sans"/>
                  <a:sym typeface="Open Sans"/>
                </a:endParaRPr>
              </a:p>
            </p:txBody>
          </p:sp>
        </p:grpSp>
        <p:sp>
          <p:nvSpPr>
            <p:cNvPr id="8" name="Google Shape;172;p14">
              <a:extLst>
                <a:ext uri="{FF2B5EF4-FFF2-40B4-BE49-F238E27FC236}">
                  <a16:creationId xmlns:a16="http://schemas.microsoft.com/office/drawing/2014/main" id="{09A02D2F-1BDB-58A8-49FE-8483D485AAAD}"/>
                </a:ext>
              </a:extLst>
            </p:cNvPr>
            <p:cNvSpPr/>
            <p:nvPr/>
          </p:nvSpPr>
          <p:spPr>
            <a:xfrm>
              <a:off x="10659433" y="1637971"/>
              <a:ext cx="4374759" cy="3252543"/>
            </a:xfrm>
            <a:prstGeom prst="roundRect">
              <a:avLst>
                <a:gd name="adj" fmla="val 16667"/>
              </a:avLst>
            </a:prstGeom>
            <a:solidFill>
              <a:schemeClr val="accent2">
                <a:lumMod val="20000"/>
                <a:lumOff val="80000"/>
              </a:schemeClr>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15000"/>
                </a:lnSpc>
                <a:spcBef>
                  <a:spcPts val="0"/>
                </a:spcBef>
                <a:spcAft>
                  <a:spcPts val="0"/>
                </a:spcAft>
                <a:buNone/>
              </a:pPr>
              <a:r>
                <a:rPr lang="en-US" sz="2200" b="1">
                  <a:solidFill>
                    <a:srgbClr val="404040"/>
                  </a:solidFill>
                  <a:latin typeface="Open Sans" panose="020B0606030504020204" pitchFamily="34" charset="0"/>
                  <a:ea typeface="Open Sans"/>
                  <a:cs typeface="Open Sans"/>
                </a:rPr>
                <a:t>Special software for access</a:t>
              </a:r>
              <a:r>
                <a:rPr lang="en-US" sz="2200">
                  <a:solidFill>
                    <a:srgbClr val="404040"/>
                  </a:solidFill>
                  <a:latin typeface="Open Sans" panose="020B0606030504020204" pitchFamily="34" charset="0"/>
                  <a:ea typeface="Open Sans"/>
                  <a:cs typeface="Open Sans"/>
                </a:rPr>
                <a:t>:</a:t>
              </a:r>
            </a:p>
            <a:p>
              <a:pPr marL="0" marR="0" lvl="1" indent="0" algn="ctr" rtl="0">
                <a:lnSpc>
                  <a:spcPct val="115000"/>
                </a:lnSpc>
                <a:spcBef>
                  <a:spcPts val="0"/>
                </a:spcBef>
                <a:spcAft>
                  <a:spcPts val="0"/>
                </a:spcAft>
                <a:buNone/>
              </a:pPr>
              <a:r>
                <a:rPr lang="en-US" sz="2200">
                  <a:solidFill>
                    <a:srgbClr val="404040"/>
                  </a:solidFill>
                  <a:latin typeface="Open Sans" panose="020B0606030504020204" pitchFamily="34" charset="0"/>
                  <a:ea typeface="Open Sans"/>
                  <a:cs typeface="Open Sans"/>
                </a:rPr>
                <a:t> The dark web requires special software, as traditional browsers like Chrome or Firefox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cannot access it.</a:t>
              </a:r>
            </a:p>
          </p:txBody>
        </p:sp>
        <p:grpSp>
          <p:nvGrpSpPr>
            <p:cNvPr id="9" name="Google Shape;169;p14">
              <a:extLst>
                <a:ext uri="{FF2B5EF4-FFF2-40B4-BE49-F238E27FC236}">
                  <a16:creationId xmlns:a16="http://schemas.microsoft.com/office/drawing/2014/main" id="{25295BDA-C375-CC6C-BBC8-AB176CC33262}"/>
                </a:ext>
              </a:extLst>
            </p:cNvPr>
            <p:cNvGrpSpPr/>
            <p:nvPr/>
          </p:nvGrpSpPr>
          <p:grpSpPr>
            <a:xfrm>
              <a:off x="9514483" y="3496722"/>
              <a:ext cx="1144950" cy="177800"/>
              <a:chOff x="10515600" y="3352800"/>
              <a:chExt cx="1103259" cy="177800"/>
            </a:xfrm>
          </p:grpSpPr>
          <p:cxnSp>
            <p:nvCxnSpPr>
              <p:cNvPr id="21" name="Google Shape;170;p14">
                <a:extLst>
                  <a:ext uri="{FF2B5EF4-FFF2-40B4-BE49-F238E27FC236}">
                    <a16:creationId xmlns:a16="http://schemas.microsoft.com/office/drawing/2014/main" id="{EE926A41-0BB9-3E64-088F-64A9D4BEE12C}"/>
                  </a:ext>
                </a:extLst>
              </p:cNvPr>
              <p:cNvCxnSpPr/>
              <p:nvPr/>
            </p:nvCxnSpPr>
            <p:spPr>
              <a:xfrm>
                <a:off x="10515600" y="3441700"/>
                <a:ext cx="1006093" cy="0"/>
              </a:xfrm>
              <a:prstGeom prst="straightConnector1">
                <a:avLst/>
              </a:prstGeom>
              <a:noFill/>
              <a:ln w="19050" cap="flat" cmpd="sng">
                <a:solidFill>
                  <a:srgbClr val="3F3F3F"/>
                </a:solidFill>
                <a:prstDash val="solid"/>
                <a:round/>
                <a:headEnd type="none" w="sm" len="sm"/>
                <a:tailEnd type="none" w="sm" len="sm"/>
              </a:ln>
            </p:spPr>
          </p:cxnSp>
          <p:sp>
            <p:nvSpPr>
              <p:cNvPr id="22" name="Google Shape;171;p14">
                <a:extLst>
                  <a:ext uri="{FF2B5EF4-FFF2-40B4-BE49-F238E27FC236}">
                    <a16:creationId xmlns:a16="http://schemas.microsoft.com/office/drawing/2014/main" id="{C808A0FF-F140-24A2-4ACD-9C059FC142DC}"/>
                  </a:ext>
                </a:extLst>
              </p:cNvPr>
              <p:cNvSpPr/>
              <p:nvPr/>
            </p:nvSpPr>
            <p:spPr>
              <a:xfrm>
                <a:off x="11441059" y="3352800"/>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3F3F3F"/>
                  </a:solidFill>
                  <a:latin typeface="Open Sans"/>
                  <a:ea typeface="Open Sans"/>
                  <a:cs typeface="Open Sans"/>
                  <a:sym typeface="Open Sans"/>
                </a:endParaRPr>
              </a:p>
            </p:txBody>
          </p:sp>
        </p:grpSp>
        <p:sp>
          <p:nvSpPr>
            <p:cNvPr id="10" name="Google Shape;174;p14">
              <a:extLst>
                <a:ext uri="{FF2B5EF4-FFF2-40B4-BE49-F238E27FC236}">
                  <a16:creationId xmlns:a16="http://schemas.microsoft.com/office/drawing/2014/main" id="{D11B0840-EDA9-D6AE-19A6-98B71F1ED5DB}"/>
                </a:ext>
              </a:extLst>
            </p:cNvPr>
            <p:cNvSpPr/>
            <p:nvPr/>
          </p:nvSpPr>
          <p:spPr>
            <a:xfrm>
              <a:off x="2215658" y="5618691"/>
              <a:ext cx="4284123" cy="3252542"/>
            </a:xfrm>
            <a:prstGeom prst="roundRect">
              <a:avLst>
                <a:gd name="adj" fmla="val 16667"/>
              </a:avLst>
            </a:prstGeom>
            <a:solidFill>
              <a:schemeClr val="accent5">
                <a:lumMod val="20000"/>
                <a:lumOff val="80000"/>
              </a:schemeClr>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15000"/>
                </a:lnSpc>
                <a:spcBef>
                  <a:spcPts val="0"/>
                </a:spcBef>
                <a:spcAft>
                  <a:spcPts val="0"/>
                </a:spcAft>
                <a:buNone/>
              </a:pPr>
              <a:r>
                <a:rPr lang="en-US" sz="2200" b="1">
                  <a:solidFill>
                    <a:srgbClr val="404040"/>
                  </a:solidFill>
                  <a:latin typeface="Open Sans" panose="020B0606030504020204" pitchFamily="34" charset="0"/>
                  <a:ea typeface="Open Sans"/>
                  <a:cs typeface="Open Sans"/>
                </a:rPr>
                <a:t>Hidden addresses</a:t>
              </a:r>
              <a:r>
                <a:rPr lang="en-US" sz="2200">
                  <a:solidFill>
                    <a:srgbClr val="404040"/>
                  </a:solidFill>
                  <a:latin typeface="Open Sans" panose="020B0606030504020204" pitchFamily="34" charset="0"/>
                  <a:ea typeface="Open Sans"/>
                  <a:cs typeface="Open Sans"/>
                </a:rPr>
                <a:t>: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Websites on the dark web use ".onion" addresses instead of ".com" or "</a:t>
              </a:r>
              <a:r>
                <a:rPr lang="en-US" sz="2200" err="1">
                  <a:solidFill>
                    <a:srgbClr val="404040"/>
                  </a:solidFill>
                  <a:latin typeface="Open Sans" panose="020B0606030504020204" pitchFamily="34" charset="0"/>
                  <a:ea typeface="Open Sans"/>
                  <a:cs typeface="Open Sans"/>
                </a:rPr>
                <a:t>.net</a:t>
              </a:r>
              <a:r>
                <a:rPr lang="en-US" sz="2200">
                  <a:solidFill>
                    <a:srgbClr val="404040"/>
                  </a:solidFill>
                  <a:latin typeface="Open Sans" panose="020B0606030504020204" pitchFamily="34" charset="0"/>
                  <a:ea typeface="Open Sans"/>
                  <a:cs typeface="Open Sans"/>
                </a:rPr>
                <a:t>," and are not indexed by search engines.</a:t>
              </a:r>
            </a:p>
          </p:txBody>
        </p:sp>
        <p:grpSp>
          <p:nvGrpSpPr>
            <p:cNvPr id="11" name="Google Shape;175;p14">
              <a:extLst>
                <a:ext uri="{FF2B5EF4-FFF2-40B4-BE49-F238E27FC236}">
                  <a16:creationId xmlns:a16="http://schemas.microsoft.com/office/drawing/2014/main" id="{CBE78BF7-7268-5422-9797-40CC1D875405}"/>
                </a:ext>
              </a:extLst>
            </p:cNvPr>
            <p:cNvGrpSpPr/>
            <p:nvPr/>
          </p:nvGrpSpPr>
          <p:grpSpPr>
            <a:xfrm>
              <a:off x="6310077" y="5294465"/>
              <a:ext cx="1094993" cy="441080"/>
              <a:chOff x="6310077" y="4650223"/>
              <a:chExt cx="1094993" cy="441080"/>
            </a:xfrm>
          </p:grpSpPr>
          <p:cxnSp>
            <p:nvCxnSpPr>
              <p:cNvPr id="18" name="Google Shape;176;p14">
                <a:extLst>
                  <a:ext uri="{FF2B5EF4-FFF2-40B4-BE49-F238E27FC236}">
                    <a16:creationId xmlns:a16="http://schemas.microsoft.com/office/drawing/2014/main" id="{500906EE-FC4F-5704-8CB3-8FB5E4457BAB}"/>
                  </a:ext>
                </a:extLst>
              </p:cNvPr>
              <p:cNvCxnSpPr/>
              <p:nvPr/>
            </p:nvCxnSpPr>
            <p:spPr>
              <a:xfrm rot="10800000">
                <a:off x="6398977" y="4656356"/>
                <a:ext cx="1006093" cy="0"/>
              </a:xfrm>
              <a:prstGeom prst="straightConnector1">
                <a:avLst/>
              </a:prstGeom>
              <a:noFill/>
              <a:ln w="19050" cap="flat" cmpd="sng">
                <a:solidFill>
                  <a:srgbClr val="3F3F3F"/>
                </a:solidFill>
                <a:prstDash val="solid"/>
                <a:round/>
                <a:headEnd type="none" w="sm" len="sm"/>
                <a:tailEnd type="none" w="sm" len="sm"/>
              </a:ln>
            </p:spPr>
          </p:cxnSp>
          <p:sp>
            <p:nvSpPr>
              <p:cNvPr id="19" name="Google Shape;177;p14">
                <a:extLst>
                  <a:ext uri="{FF2B5EF4-FFF2-40B4-BE49-F238E27FC236}">
                    <a16:creationId xmlns:a16="http://schemas.microsoft.com/office/drawing/2014/main" id="{2E5F3CCE-DF29-0F7B-17A3-A8DD8DC7F7C6}"/>
                  </a:ext>
                </a:extLst>
              </p:cNvPr>
              <p:cNvSpPr/>
              <p:nvPr/>
            </p:nvSpPr>
            <p:spPr>
              <a:xfrm flipH="1">
                <a:off x="6310077" y="4913503"/>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3F3F3F"/>
                  </a:solidFill>
                  <a:latin typeface="Open Sans"/>
                  <a:ea typeface="Open Sans"/>
                  <a:cs typeface="Open Sans"/>
                  <a:sym typeface="Open Sans"/>
                </a:endParaRPr>
              </a:p>
            </p:txBody>
          </p:sp>
          <p:cxnSp>
            <p:nvCxnSpPr>
              <p:cNvPr id="20" name="Google Shape;178;p14">
                <a:extLst>
                  <a:ext uri="{FF2B5EF4-FFF2-40B4-BE49-F238E27FC236}">
                    <a16:creationId xmlns:a16="http://schemas.microsoft.com/office/drawing/2014/main" id="{7EBC8A12-3DFA-C7EC-4820-2D326A22232D}"/>
                  </a:ext>
                </a:extLst>
              </p:cNvPr>
              <p:cNvCxnSpPr/>
              <p:nvPr/>
            </p:nvCxnSpPr>
            <p:spPr>
              <a:xfrm>
                <a:off x="6398977" y="4650223"/>
                <a:ext cx="0" cy="392757"/>
              </a:xfrm>
              <a:prstGeom prst="straightConnector1">
                <a:avLst/>
              </a:prstGeom>
              <a:noFill/>
              <a:ln w="19050" cap="flat" cmpd="sng">
                <a:solidFill>
                  <a:srgbClr val="3F3F3F"/>
                </a:solidFill>
                <a:prstDash val="solid"/>
                <a:round/>
                <a:headEnd type="none" w="sm" len="sm"/>
                <a:tailEnd type="none" w="sm" len="sm"/>
              </a:ln>
            </p:spPr>
          </p:cxnSp>
        </p:grpSp>
        <p:sp>
          <p:nvSpPr>
            <p:cNvPr id="12" name="Google Shape;180;p14">
              <a:extLst>
                <a:ext uri="{FF2B5EF4-FFF2-40B4-BE49-F238E27FC236}">
                  <a16:creationId xmlns:a16="http://schemas.microsoft.com/office/drawing/2014/main" id="{1E878BF2-DDCC-6AC7-AE58-5C6DE9C4BE8C}"/>
                </a:ext>
              </a:extLst>
            </p:cNvPr>
            <p:cNvSpPr/>
            <p:nvPr/>
          </p:nvSpPr>
          <p:spPr>
            <a:xfrm>
              <a:off x="9886809" y="5543763"/>
              <a:ext cx="4272219" cy="3274015"/>
            </a:xfrm>
            <a:prstGeom prst="roundRect">
              <a:avLst>
                <a:gd name="adj" fmla="val 16667"/>
              </a:avLst>
            </a:prstGeom>
            <a:solidFill>
              <a:schemeClr val="accent6">
                <a:lumMod val="40000"/>
                <a:lumOff val="60000"/>
              </a:schemeClr>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15000"/>
                </a:lnSpc>
                <a:spcBef>
                  <a:spcPts val="0"/>
                </a:spcBef>
                <a:spcAft>
                  <a:spcPts val="0"/>
                </a:spcAft>
                <a:buNone/>
              </a:pPr>
              <a:r>
                <a:rPr lang="en-US" sz="2200" b="1">
                  <a:solidFill>
                    <a:srgbClr val="404040"/>
                  </a:solidFill>
                  <a:latin typeface="Open Sans" panose="020B0606030504020204" pitchFamily="34" charset="0"/>
                  <a:ea typeface="Open Sans"/>
                  <a:cs typeface="Open Sans"/>
                </a:rPr>
                <a:t>Content:</a:t>
              </a:r>
              <a:r>
                <a:rPr lang="en-US" sz="2200">
                  <a:solidFill>
                    <a:srgbClr val="404040"/>
                  </a:solidFill>
                  <a:latin typeface="Open Sans" panose="020B0606030504020204" pitchFamily="34" charset="0"/>
                  <a:ea typeface="Open Sans"/>
                  <a:cs typeface="Open Sans"/>
                </a:rPr>
                <a:t>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Security researchers share their findings in blogs and research papers, offering insights into vulnerabilities and exploitations.</a:t>
              </a:r>
            </a:p>
          </p:txBody>
        </p:sp>
        <p:grpSp>
          <p:nvGrpSpPr>
            <p:cNvPr id="13" name="Google Shape;181;p14">
              <a:extLst>
                <a:ext uri="{FF2B5EF4-FFF2-40B4-BE49-F238E27FC236}">
                  <a16:creationId xmlns:a16="http://schemas.microsoft.com/office/drawing/2014/main" id="{BBEFE2EC-4B66-8D5E-06EE-31780492421B}"/>
                </a:ext>
              </a:extLst>
            </p:cNvPr>
            <p:cNvGrpSpPr/>
            <p:nvPr/>
          </p:nvGrpSpPr>
          <p:grpSpPr>
            <a:xfrm flipH="1">
              <a:off x="8871189" y="5294465"/>
              <a:ext cx="1094993" cy="441080"/>
              <a:chOff x="6310077" y="4650223"/>
              <a:chExt cx="1094993" cy="441080"/>
            </a:xfrm>
          </p:grpSpPr>
          <p:cxnSp>
            <p:nvCxnSpPr>
              <p:cNvPr id="15" name="Google Shape;182;p14">
                <a:extLst>
                  <a:ext uri="{FF2B5EF4-FFF2-40B4-BE49-F238E27FC236}">
                    <a16:creationId xmlns:a16="http://schemas.microsoft.com/office/drawing/2014/main" id="{6AC5D4D7-5994-A580-8D65-2D9C6DA1741B}"/>
                  </a:ext>
                </a:extLst>
              </p:cNvPr>
              <p:cNvCxnSpPr/>
              <p:nvPr/>
            </p:nvCxnSpPr>
            <p:spPr>
              <a:xfrm rot="10800000">
                <a:off x="6398977" y="4656356"/>
                <a:ext cx="1006093" cy="0"/>
              </a:xfrm>
              <a:prstGeom prst="straightConnector1">
                <a:avLst/>
              </a:prstGeom>
              <a:noFill/>
              <a:ln w="19050" cap="flat" cmpd="sng">
                <a:solidFill>
                  <a:srgbClr val="3F3F3F"/>
                </a:solidFill>
                <a:prstDash val="solid"/>
                <a:round/>
                <a:headEnd type="none" w="sm" len="sm"/>
                <a:tailEnd type="none" w="sm" len="sm"/>
              </a:ln>
            </p:spPr>
          </p:cxnSp>
          <p:sp>
            <p:nvSpPr>
              <p:cNvPr id="16" name="Google Shape;183;p14">
                <a:extLst>
                  <a:ext uri="{FF2B5EF4-FFF2-40B4-BE49-F238E27FC236}">
                    <a16:creationId xmlns:a16="http://schemas.microsoft.com/office/drawing/2014/main" id="{B4AC5F5D-EE2D-B72A-372C-4C25CAECBF49}"/>
                  </a:ext>
                </a:extLst>
              </p:cNvPr>
              <p:cNvSpPr/>
              <p:nvPr/>
            </p:nvSpPr>
            <p:spPr>
              <a:xfrm flipH="1">
                <a:off x="6310077" y="4913503"/>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3F3F3F"/>
                  </a:solidFill>
                  <a:latin typeface="Open Sans"/>
                  <a:ea typeface="Open Sans"/>
                  <a:cs typeface="Open Sans"/>
                  <a:sym typeface="Open Sans"/>
                </a:endParaRPr>
              </a:p>
            </p:txBody>
          </p:sp>
          <p:cxnSp>
            <p:nvCxnSpPr>
              <p:cNvPr id="17" name="Google Shape;184;p14">
                <a:extLst>
                  <a:ext uri="{FF2B5EF4-FFF2-40B4-BE49-F238E27FC236}">
                    <a16:creationId xmlns:a16="http://schemas.microsoft.com/office/drawing/2014/main" id="{26BEAD6E-52F6-F0B7-E48D-BCD31B4C6701}"/>
                  </a:ext>
                </a:extLst>
              </p:cNvPr>
              <p:cNvCxnSpPr/>
              <p:nvPr/>
            </p:nvCxnSpPr>
            <p:spPr>
              <a:xfrm>
                <a:off x="6394214" y="4650223"/>
                <a:ext cx="0" cy="392757"/>
              </a:xfrm>
              <a:prstGeom prst="straightConnector1">
                <a:avLst/>
              </a:prstGeom>
              <a:noFill/>
              <a:ln w="19050" cap="flat" cmpd="sng">
                <a:solidFill>
                  <a:srgbClr val="3F3F3F"/>
                </a:solidFill>
                <a:prstDash val="solid"/>
                <a:round/>
                <a:headEnd type="none" w="sm" len="sm"/>
                <a:tailEnd type="none" w="sm" len="sm"/>
              </a:ln>
            </p:spPr>
          </p:cxnSp>
        </p:grpSp>
        <p:pic>
          <p:nvPicPr>
            <p:cNvPr id="14" name="Picture 13">
              <a:extLst>
                <a:ext uri="{FF2B5EF4-FFF2-40B4-BE49-F238E27FC236}">
                  <a16:creationId xmlns:a16="http://schemas.microsoft.com/office/drawing/2014/main" id="{AACBBA88-EF1F-8460-B2E5-BA53E4238A43}"/>
                </a:ext>
              </a:extLst>
            </p:cNvPr>
            <p:cNvPicPr>
              <a:picLocks noChangeAspect="1"/>
            </p:cNvPicPr>
            <p:nvPr/>
          </p:nvPicPr>
          <p:blipFill>
            <a:blip r:embed="rId3"/>
            <a:stretch>
              <a:fillRect/>
            </a:stretch>
          </p:blipFill>
          <p:spPr>
            <a:xfrm>
              <a:off x="6741517" y="3024540"/>
              <a:ext cx="2460129" cy="2622105"/>
            </a:xfrm>
            <a:prstGeom prst="rect">
              <a:avLst/>
            </a:prstGeom>
          </p:spPr>
        </p:pic>
      </p:grpSp>
      <p:sp>
        <p:nvSpPr>
          <p:cNvPr id="4" name="Brandline">
            <a:extLst>
              <a:ext uri="{FF2B5EF4-FFF2-40B4-BE49-F238E27FC236}">
                <a16:creationId xmlns:a16="http://schemas.microsoft.com/office/drawing/2014/main" id="{0F3BDC7B-BA02-4A4C-0FD9-EFAB7A0EA13B}"/>
              </a:ext>
            </a:extLst>
          </p:cNvPr>
          <p:cNvSpPr/>
          <p:nvPr/>
        </p:nvSpPr>
        <p:spPr>
          <a:xfrm>
            <a:off x="7048501" y="816352"/>
            <a:ext cx="21650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56073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Text Placeholder 1">
            <a:extLst>
              <a:ext uri="{FF2B5EF4-FFF2-40B4-BE49-F238E27FC236}">
                <a16:creationId xmlns:a16="http://schemas.microsoft.com/office/drawing/2014/main" id="{FF7F0BE1-18F3-8EC3-C437-10886F8E2544}"/>
              </a:ext>
            </a:extLst>
          </p:cNvPr>
          <p:cNvSpPr>
            <a:spLocks noGrp="1"/>
          </p:cNvSpPr>
          <p:nvPr>
            <p:ph type="body" idx="1"/>
          </p:nvPr>
        </p:nvSpPr>
        <p:spPr>
          <a:xfrm>
            <a:off x="0" y="4114800"/>
            <a:ext cx="16256001" cy="914400"/>
          </a:xfrm>
        </p:spPr>
        <p:txBody>
          <a:bodyPr/>
          <a:lstStyle/>
          <a:p>
            <a:r>
              <a:rPr lang="en-US" sz="2800" b="1">
                <a:solidFill>
                  <a:schemeClr val="lt1"/>
                </a:solidFill>
                <a:latin typeface="Open Sans"/>
                <a:ea typeface="Open Sans"/>
                <a:cs typeface="Open Sans"/>
                <a:sym typeface="Open Sans"/>
              </a:rPr>
              <a:t>Security Alerting and Monitoring Concepts and Tools</a:t>
            </a:r>
          </a:p>
        </p:txBody>
      </p:sp>
    </p:spTree>
    <p:extLst>
      <p:ext uri="{BB962C8B-B14F-4D97-AF65-F5344CB8AC3E}">
        <p14:creationId xmlns:p14="http://schemas.microsoft.com/office/powerpoint/2010/main" val="29872208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73420"/>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Monitoring and Alerting of Systems and Infrastructure</a:t>
            </a:r>
            <a:endParaRPr lang="en-IN">
              <a:solidFill>
                <a:schemeClr val="tx1">
                  <a:lumMod val="75000"/>
                  <a:lumOff val="25000"/>
                </a:schemeClr>
              </a:solidFill>
              <a:latin typeface="Open Sans"/>
              <a:ea typeface="Open Sans"/>
              <a:cs typeface="Open Sans"/>
              <a:sym typeface="Open Sans"/>
            </a:endParaRPr>
          </a:p>
        </p:txBody>
      </p:sp>
      <p:pic>
        <p:nvPicPr>
          <p:cNvPr id="6" name="Picture 5">
            <a:extLst>
              <a:ext uri="{FF2B5EF4-FFF2-40B4-BE49-F238E27FC236}">
                <a16:creationId xmlns:a16="http://schemas.microsoft.com/office/drawing/2014/main" id="{E7FB2781-25C8-5C96-D769-84672F2249F6}"/>
              </a:ext>
            </a:extLst>
          </p:cNvPr>
          <p:cNvPicPr>
            <a:picLocks noChangeAspect="1"/>
          </p:cNvPicPr>
          <p:nvPr/>
        </p:nvPicPr>
        <p:blipFill>
          <a:blip r:embed="rId3"/>
          <a:stretch>
            <a:fillRect/>
          </a:stretch>
        </p:blipFill>
        <p:spPr>
          <a:xfrm>
            <a:off x="10651571" y="4056467"/>
            <a:ext cx="2825890" cy="2825890"/>
          </a:xfrm>
          <a:prstGeom prst="rect">
            <a:avLst/>
          </a:prstGeom>
        </p:spPr>
      </p:pic>
      <p:sp>
        <p:nvSpPr>
          <p:cNvPr id="3" name="TextBox 2">
            <a:extLst>
              <a:ext uri="{FF2B5EF4-FFF2-40B4-BE49-F238E27FC236}">
                <a16:creationId xmlns:a16="http://schemas.microsoft.com/office/drawing/2014/main" id="{CCCD62B2-814E-A9EB-3095-3DCD7CD21D13}"/>
              </a:ext>
            </a:extLst>
          </p:cNvPr>
          <p:cNvSpPr txBox="1"/>
          <p:nvPr/>
        </p:nvSpPr>
        <p:spPr>
          <a:xfrm>
            <a:off x="1316264" y="1768205"/>
            <a:ext cx="13880123" cy="110799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Monitoring IT systems involves the continuous tracking and analysis of various aspects of an organization's IT infrastructure, including hardware, software, network performance, security, and application functionality.</a:t>
            </a:r>
          </a:p>
        </p:txBody>
      </p:sp>
      <p:grpSp>
        <p:nvGrpSpPr>
          <p:cNvPr id="7" name="Group 6">
            <a:extLst>
              <a:ext uri="{FF2B5EF4-FFF2-40B4-BE49-F238E27FC236}">
                <a16:creationId xmlns:a16="http://schemas.microsoft.com/office/drawing/2014/main" id="{107309CC-2297-09C2-B82A-A6D3B7D9CA47}"/>
              </a:ext>
            </a:extLst>
          </p:cNvPr>
          <p:cNvGrpSpPr/>
          <p:nvPr/>
        </p:nvGrpSpPr>
        <p:grpSpPr>
          <a:xfrm>
            <a:off x="2024514" y="3619815"/>
            <a:ext cx="7159832" cy="3205390"/>
            <a:chOff x="1589314" y="3461657"/>
            <a:chExt cx="7159832" cy="2985323"/>
          </a:xfrm>
        </p:grpSpPr>
        <p:sp>
          <p:nvSpPr>
            <p:cNvPr id="4" name="Rectangle: Rounded Corners 3">
              <a:extLst>
                <a:ext uri="{FF2B5EF4-FFF2-40B4-BE49-F238E27FC236}">
                  <a16:creationId xmlns:a16="http://schemas.microsoft.com/office/drawing/2014/main" id="{DD5BB1A3-AACF-C7E7-1D23-A355C20878F0}"/>
                </a:ext>
              </a:extLst>
            </p:cNvPr>
            <p:cNvSpPr/>
            <p:nvPr/>
          </p:nvSpPr>
          <p:spPr>
            <a:xfrm>
              <a:off x="1589314" y="3461657"/>
              <a:ext cx="7159832" cy="2985323"/>
            </a:xfrm>
            <a:prstGeom prst="roundRect">
              <a:avLst>
                <a:gd name="adj" fmla="val 920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4669982-1087-D431-3541-87BA6AC76071}"/>
                </a:ext>
              </a:extLst>
            </p:cNvPr>
            <p:cNvSpPr txBox="1"/>
            <p:nvPr/>
          </p:nvSpPr>
          <p:spPr>
            <a:xfrm>
              <a:off x="1750468" y="3610097"/>
              <a:ext cx="6832422" cy="2766135"/>
            </a:xfrm>
            <a:prstGeom prst="rect">
              <a:avLst/>
            </a:prstGeom>
            <a:noFill/>
          </p:spPr>
          <p:txBody>
            <a:bodyPr wrap="square" rtlCol="0">
              <a:spAutoFit/>
            </a:bodyPr>
            <a:lstStyle/>
            <a:p>
              <a:pPr marL="342900" indent="-342900">
                <a:spcBef>
                  <a:spcPts val="600"/>
                </a:spcBef>
                <a:buSzPts val="176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Monitoring computing resources involves the continuous oversight of an organization's IT assets to ensure they operate within expected parameters.</a:t>
              </a:r>
            </a:p>
            <a:p>
              <a:pPr marL="342900" indent="-342900">
                <a:spcBef>
                  <a:spcPts val="600"/>
                </a:spcBef>
                <a:buSzPts val="1760"/>
                <a:buFont typeface="Arial" panose="020B0604020202020204" pitchFamily="34" charset="0"/>
                <a:buChar char="•"/>
              </a:pPr>
              <a:endParaRPr lang="en-US" sz="1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spcBef>
                  <a:spcPts val="600"/>
                </a:spcBef>
                <a:buSzPts val="176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process includes the tracking of systems, applications, and infrastructure, each presenting its own set of challenges and essential metrics.</a:t>
              </a:r>
              <a:endParaRPr lang="en-US"/>
            </a:p>
          </p:txBody>
        </p:sp>
      </p:grpSp>
      <p:sp>
        <p:nvSpPr>
          <p:cNvPr id="9" name="Brandline_LVC">
            <a:extLst>
              <a:ext uri="{FF2B5EF4-FFF2-40B4-BE49-F238E27FC236}">
                <a16:creationId xmlns:a16="http://schemas.microsoft.com/office/drawing/2014/main" id="{60C0ABC9-02CE-6CDE-9232-0B3815AD37F5}"/>
              </a:ext>
            </a:extLst>
          </p:cNvPr>
          <p:cNvSpPr/>
          <p:nvPr/>
        </p:nvSpPr>
        <p:spPr>
          <a:xfrm>
            <a:off x="2095500" y="859894"/>
            <a:ext cx="120630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4282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Monitoring Computing Resources</a:t>
            </a:r>
          </a:p>
        </p:txBody>
      </p:sp>
      <p:grpSp>
        <p:nvGrpSpPr>
          <p:cNvPr id="5" name="Group 4">
            <a:extLst>
              <a:ext uri="{FF2B5EF4-FFF2-40B4-BE49-F238E27FC236}">
                <a16:creationId xmlns:a16="http://schemas.microsoft.com/office/drawing/2014/main" id="{E022E373-6BB0-EDAE-2F27-FC9929FA3354}"/>
              </a:ext>
            </a:extLst>
          </p:cNvPr>
          <p:cNvGrpSpPr/>
          <p:nvPr/>
        </p:nvGrpSpPr>
        <p:grpSpPr>
          <a:xfrm>
            <a:off x="1561081" y="3294671"/>
            <a:ext cx="13133839" cy="2971032"/>
            <a:chOff x="1250950" y="3294670"/>
            <a:chExt cx="13133839" cy="2971032"/>
          </a:xfrm>
        </p:grpSpPr>
        <p:sp>
          <p:nvSpPr>
            <p:cNvPr id="582" name="Google Shape;582;ge961dd843d_0_334"/>
            <p:cNvSpPr/>
            <p:nvPr/>
          </p:nvSpPr>
          <p:spPr>
            <a:xfrm>
              <a:off x="1250950" y="3294670"/>
              <a:ext cx="9708670" cy="2971032"/>
            </a:xfrm>
            <a:prstGeom prst="roundRect">
              <a:avLst>
                <a:gd name="adj" fmla="val 486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spcBef>
                  <a:spcPts val="600"/>
                </a:spcBef>
                <a:buSzPts val="1760"/>
              </a:pPr>
              <a:endParaRPr lang="en-US" sz="2200">
                <a:solidFill>
                  <a:srgbClr val="434343"/>
                </a:solidFill>
                <a:latin typeface="Open Sans"/>
                <a:ea typeface="Open Sans"/>
                <a:cs typeface="Open Sans"/>
              </a:endParaRPr>
            </a:p>
            <a:p>
              <a:pPr marL="342900" indent="-342900">
                <a:lnSpc>
                  <a:spcPct val="114000"/>
                </a:lnSpc>
                <a:spcBef>
                  <a:spcPts val="600"/>
                </a:spcBef>
                <a:buSzPts val="1760"/>
                <a:buFont typeface="Arial" panose="020B0604020202020204" pitchFamily="34" charset="0"/>
                <a:buChar char="•"/>
              </a:pPr>
              <a:r>
                <a:rPr lang="en-US" sz="2200">
                  <a:solidFill>
                    <a:srgbClr val="434343"/>
                  </a:solidFill>
                  <a:latin typeface="Open Sans"/>
                  <a:ea typeface="Open Sans"/>
                  <a:cs typeface="Open Sans"/>
                </a:rPr>
                <a:t>Security alerting and monitoring safeguard digital assets and sensitive information, involving continuous observation and analysis to identify and respond to security threats in real time.</a:t>
              </a:r>
            </a:p>
            <a:p>
              <a:pPr marL="342900" indent="-342900">
                <a:lnSpc>
                  <a:spcPct val="114000"/>
                </a:lnSpc>
                <a:spcBef>
                  <a:spcPts val="600"/>
                </a:spcBef>
                <a:buSzPts val="1760"/>
                <a:buFont typeface="Arial" panose="020B0604020202020204" pitchFamily="34" charset="0"/>
                <a:buChar char="•"/>
              </a:pPr>
              <a:endParaRPr lang="en-US" sz="1000">
                <a:solidFill>
                  <a:srgbClr val="434343"/>
                </a:solidFill>
                <a:latin typeface="Open Sans"/>
                <a:ea typeface="Open Sans"/>
                <a:cs typeface="Open Sans"/>
              </a:endParaRPr>
            </a:p>
            <a:p>
              <a:pPr marL="342900" indent="-342900">
                <a:lnSpc>
                  <a:spcPct val="114000"/>
                </a:lnSpc>
                <a:spcBef>
                  <a:spcPts val="600"/>
                </a:spcBef>
                <a:buSzPts val="1760"/>
                <a:buFont typeface="Arial" panose="020B0604020202020204" pitchFamily="34" charset="0"/>
                <a:buChar char="•"/>
              </a:pPr>
              <a:r>
                <a:rPr lang="en-US" sz="2200">
                  <a:solidFill>
                    <a:srgbClr val="434343"/>
                  </a:solidFill>
                  <a:latin typeface="Open Sans"/>
                  <a:ea typeface="Open Sans"/>
                  <a:cs typeface="Open Sans"/>
                </a:rPr>
                <a:t>The goal is to minimize the risks of data breaches, unauthorized access, and system vulnerabilities.</a:t>
              </a:r>
            </a:p>
            <a:p>
              <a:pPr marL="342900" indent="-342900">
                <a:lnSpc>
                  <a:spcPct val="114000"/>
                </a:lnSpc>
                <a:spcBef>
                  <a:spcPts val="600"/>
                </a:spcBef>
                <a:buSzPts val="1760"/>
                <a:buFont typeface="Arial" panose="020B0604020202020204" pitchFamily="34" charset="0"/>
                <a:buChar char="•"/>
              </a:pPr>
              <a:endParaRPr lang="en-US" sz="2200">
                <a:solidFill>
                  <a:srgbClr val="434343"/>
                </a:solidFill>
                <a:latin typeface="Open Sans"/>
                <a:ea typeface="Open Sans"/>
                <a:cs typeface="Open Sans"/>
              </a:endParaRPr>
            </a:p>
          </p:txBody>
        </p:sp>
        <p:pic>
          <p:nvPicPr>
            <p:cNvPr id="3" name="Picture 2">
              <a:extLst>
                <a:ext uri="{FF2B5EF4-FFF2-40B4-BE49-F238E27FC236}">
                  <a16:creationId xmlns:a16="http://schemas.microsoft.com/office/drawing/2014/main" id="{279B9B80-AFA8-BB08-BD15-5146063773F5}"/>
                </a:ext>
              </a:extLst>
            </p:cNvPr>
            <p:cNvPicPr>
              <a:picLocks noChangeAspect="1"/>
            </p:cNvPicPr>
            <p:nvPr/>
          </p:nvPicPr>
          <p:blipFill>
            <a:blip r:embed="rId3"/>
            <a:stretch>
              <a:fillRect/>
            </a:stretch>
          </p:blipFill>
          <p:spPr>
            <a:xfrm>
              <a:off x="11830130" y="3294670"/>
              <a:ext cx="2554659" cy="2554659"/>
            </a:xfrm>
            <a:prstGeom prst="rect">
              <a:avLst/>
            </a:prstGeom>
          </p:spPr>
        </p:pic>
      </p:grpSp>
      <p:sp>
        <p:nvSpPr>
          <p:cNvPr id="4" name="Brandline_LVC">
            <a:extLst>
              <a:ext uri="{FF2B5EF4-FFF2-40B4-BE49-F238E27FC236}">
                <a16:creationId xmlns:a16="http://schemas.microsoft.com/office/drawing/2014/main" id="{FF43DD17-C037-AE75-E769-834FE6CE3E9C}"/>
              </a:ext>
            </a:extLst>
          </p:cNvPr>
          <p:cNvSpPr/>
          <p:nvPr/>
        </p:nvSpPr>
        <p:spPr>
          <a:xfrm>
            <a:off x="4432300" y="857916"/>
            <a:ext cx="7397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7717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FCF8-70E2-30DD-411A-270DB9CDBD6C}"/>
              </a:ext>
            </a:extLst>
          </p:cNvPr>
          <p:cNvSpPr>
            <a:spLocks noGrp="1"/>
          </p:cNvSpPr>
          <p:nvPr>
            <p:ph type="title"/>
          </p:nvPr>
        </p:nvSpPr>
        <p:spPr/>
        <p:txBody>
          <a:bodyPr/>
          <a:lstStyle/>
          <a:p>
            <a:r>
              <a:rPr lang="en-US">
                <a:solidFill>
                  <a:schemeClr val="tx1">
                    <a:lumMod val="75000"/>
                    <a:lumOff val="25000"/>
                  </a:schemeClr>
                </a:solidFill>
              </a:rPr>
              <a:t>Things to Be Monitored</a:t>
            </a:r>
          </a:p>
        </p:txBody>
      </p:sp>
      <p:sp>
        <p:nvSpPr>
          <p:cNvPr id="6" name="Rectangle: Rounded Corners 5">
            <a:extLst>
              <a:ext uri="{FF2B5EF4-FFF2-40B4-BE49-F238E27FC236}">
                <a16:creationId xmlns:a16="http://schemas.microsoft.com/office/drawing/2014/main" id="{21E8DE13-703C-3C5E-7969-0F2704A1A59D}"/>
              </a:ext>
            </a:extLst>
          </p:cNvPr>
          <p:cNvSpPr/>
          <p:nvPr/>
        </p:nvSpPr>
        <p:spPr>
          <a:xfrm>
            <a:off x="929640" y="1449185"/>
            <a:ext cx="14097000" cy="108619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spcBef>
                <a:spcPts val="600"/>
              </a:spcBef>
              <a:buSzPts val="1760"/>
            </a:pPr>
            <a:endParaRPr lang="en-US" sz="2200">
              <a:solidFill>
                <a:srgbClr val="434343"/>
              </a:solidFill>
              <a:latin typeface="Open Sans"/>
              <a:ea typeface="Open Sans"/>
              <a:cs typeface="Open Sans"/>
            </a:endParaRPr>
          </a:p>
          <a:p>
            <a:pPr algn="ctr">
              <a:lnSpc>
                <a:spcPct val="114000"/>
              </a:lnSpc>
              <a:spcBef>
                <a:spcPts val="600"/>
              </a:spcBef>
              <a:buSzPts val="1760"/>
            </a:pPr>
            <a:r>
              <a:rPr lang="en-US" sz="2200">
                <a:solidFill>
                  <a:srgbClr val="434343"/>
                </a:solidFill>
                <a:latin typeface="Open Sans"/>
                <a:ea typeface="Open Sans"/>
                <a:cs typeface="Open Sans"/>
              </a:rPr>
              <a:t>The goal is to minimize the risks of data breaches, unauthorized access, and system vulnerabilities by closely reviewing the following:</a:t>
            </a:r>
          </a:p>
          <a:p>
            <a:pPr algn="ctr">
              <a:lnSpc>
                <a:spcPct val="114000"/>
              </a:lnSpc>
              <a:spcBef>
                <a:spcPts val="600"/>
              </a:spcBef>
              <a:buSzPts val="1760"/>
            </a:pPr>
            <a:endParaRPr lang="en-US"/>
          </a:p>
        </p:txBody>
      </p:sp>
      <p:grpSp>
        <p:nvGrpSpPr>
          <p:cNvPr id="25" name="Group 24">
            <a:extLst>
              <a:ext uri="{FF2B5EF4-FFF2-40B4-BE49-F238E27FC236}">
                <a16:creationId xmlns:a16="http://schemas.microsoft.com/office/drawing/2014/main" id="{E6A5723B-4E3D-62AC-F1CC-2A954D07334A}"/>
              </a:ext>
            </a:extLst>
          </p:cNvPr>
          <p:cNvGrpSpPr/>
          <p:nvPr/>
        </p:nvGrpSpPr>
        <p:grpSpPr>
          <a:xfrm>
            <a:off x="710164" y="3659043"/>
            <a:ext cx="14835672" cy="3488458"/>
            <a:chOff x="548640" y="4470978"/>
            <a:chExt cx="14835672" cy="3488458"/>
          </a:xfrm>
        </p:grpSpPr>
        <p:grpSp>
          <p:nvGrpSpPr>
            <p:cNvPr id="23" name="Group 22">
              <a:extLst>
                <a:ext uri="{FF2B5EF4-FFF2-40B4-BE49-F238E27FC236}">
                  <a16:creationId xmlns:a16="http://schemas.microsoft.com/office/drawing/2014/main" id="{7C147850-74F6-C3EA-FD1B-7792E1C259E0}"/>
                </a:ext>
              </a:extLst>
            </p:cNvPr>
            <p:cNvGrpSpPr/>
            <p:nvPr/>
          </p:nvGrpSpPr>
          <p:grpSpPr>
            <a:xfrm>
              <a:off x="8155399" y="4613188"/>
              <a:ext cx="3352800" cy="3346247"/>
              <a:chOff x="8155399" y="4613188"/>
              <a:chExt cx="3352800" cy="3346247"/>
            </a:xfrm>
          </p:grpSpPr>
          <p:sp>
            <p:nvSpPr>
              <p:cNvPr id="9" name="Rectangle: Rounded Corners 8">
                <a:extLst>
                  <a:ext uri="{FF2B5EF4-FFF2-40B4-BE49-F238E27FC236}">
                    <a16:creationId xmlns:a16="http://schemas.microsoft.com/office/drawing/2014/main" id="{5800B416-1ACB-F7D2-7D1D-70815B7064DD}"/>
                  </a:ext>
                </a:extLst>
              </p:cNvPr>
              <p:cNvSpPr/>
              <p:nvPr/>
            </p:nvSpPr>
            <p:spPr>
              <a:xfrm>
                <a:off x="8155399" y="7132320"/>
                <a:ext cx="3352800" cy="82711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Application monitoring</a:t>
                </a:r>
              </a:p>
            </p:txBody>
          </p:sp>
          <p:pic>
            <p:nvPicPr>
              <p:cNvPr id="16" name="Picture 15">
                <a:extLst>
                  <a:ext uri="{FF2B5EF4-FFF2-40B4-BE49-F238E27FC236}">
                    <a16:creationId xmlns:a16="http://schemas.microsoft.com/office/drawing/2014/main" id="{1983677B-8A8A-127E-8DE3-A4AB568E2491}"/>
                  </a:ext>
                </a:extLst>
              </p:cNvPr>
              <p:cNvPicPr>
                <a:picLocks noChangeAspect="1"/>
              </p:cNvPicPr>
              <p:nvPr/>
            </p:nvPicPr>
            <p:blipFill>
              <a:blip r:embed="rId3"/>
              <a:stretch>
                <a:fillRect/>
              </a:stretch>
            </p:blipFill>
            <p:spPr>
              <a:xfrm>
                <a:off x="8646172" y="4613188"/>
                <a:ext cx="2371254" cy="2371254"/>
              </a:xfrm>
              <a:prstGeom prst="rect">
                <a:avLst/>
              </a:prstGeom>
            </p:spPr>
          </p:pic>
        </p:grpSp>
        <p:grpSp>
          <p:nvGrpSpPr>
            <p:cNvPr id="24" name="Group 23">
              <a:extLst>
                <a:ext uri="{FF2B5EF4-FFF2-40B4-BE49-F238E27FC236}">
                  <a16:creationId xmlns:a16="http://schemas.microsoft.com/office/drawing/2014/main" id="{A1238DDC-E5DC-44D3-D97D-AA903A32F511}"/>
                </a:ext>
              </a:extLst>
            </p:cNvPr>
            <p:cNvGrpSpPr/>
            <p:nvPr/>
          </p:nvGrpSpPr>
          <p:grpSpPr>
            <a:xfrm>
              <a:off x="12031512" y="4470978"/>
              <a:ext cx="3352800" cy="3488457"/>
              <a:chOff x="12031512" y="4470978"/>
              <a:chExt cx="3352800" cy="3488457"/>
            </a:xfrm>
          </p:grpSpPr>
          <p:sp>
            <p:nvSpPr>
              <p:cNvPr id="10" name="Rectangle: Rounded Corners 9">
                <a:extLst>
                  <a:ext uri="{FF2B5EF4-FFF2-40B4-BE49-F238E27FC236}">
                    <a16:creationId xmlns:a16="http://schemas.microsoft.com/office/drawing/2014/main" id="{680F10F8-7D40-C77B-E16C-88B660D65513}"/>
                  </a:ext>
                </a:extLst>
              </p:cNvPr>
              <p:cNvSpPr/>
              <p:nvPr/>
            </p:nvSpPr>
            <p:spPr>
              <a:xfrm>
                <a:off x="12031512" y="7132321"/>
                <a:ext cx="3352800" cy="82711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Infrastructure monitoring</a:t>
                </a:r>
              </a:p>
            </p:txBody>
          </p:sp>
          <p:pic>
            <p:nvPicPr>
              <p:cNvPr id="18" name="Picture 17">
                <a:extLst>
                  <a:ext uri="{FF2B5EF4-FFF2-40B4-BE49-F238E27FC236}">
                    <a16:creationId xmlns:a16="http://schemas.microsoft.com/office/drawing/2014/main" id="{3E6E2005-93CB-CF5E-C51E-04D5B05E81D7}"/>
                  </a:ext>
                </a:extLst>
              </p:cNvPr>
              <p:cNvPicPr>
                <a:picLocks noChangeAspect="1"/>
              </p:cNvPicPr>
              <p:nvPr/>
            </p:nvPicPr>
            <p:blipFill>
              <a:blip r:embed="rId4"/>
              <a:stretch>
                <a:fillRect/>
              </a:stretch>
            </p:blipFill>
            <p:spPr>
              <a:xfrm>
                <a:off x="12522285" y="4470978"/>
                <a:ext cx="2371254" cy="2371254"/>
              </a:xfrm>
              <a:prstGeom prst="rect">
                <a:avLst/>
              </a:prstGeom>
            </p:spPr>
          </p:pic>
        </p:grpSp>
        <p:sp>
          <p:nvSpPr>
            <p:cNvPr id="8" name="Rectangle: Rounded Corners 7">
              <a:extLst>
                <a:ext uri="{FF2B5EF4-FFF2-40B4-BE49-F238E27FC236}">
                  <a16:creationId xmlns:a16="http://schemas.microsoft.com/office/drawing/2014/main" id="{9C52EB23-CC24-3FCC-AE46-78982BFFE4D3}"/>
                </a:ext>
              </a:extLst>
            </p:cNvPr>
            <p:cNvSpPr/>
            <p:nvPr/>
          </p:nvSpPr>
          <p:spPr>
            <a:xfrm>
              <a:off x="4383191" y="7132321"/>
              <a:ext cx="3352800" cy="82711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System monitoring</a:t>
              </a:r>
            </a:p>
          </p:txBody>
        </p:sp>
        <p:grpSp>
          <p:nvGrpSpPr>
            <p:cNvPr id="21" name="Group 20">
              <a:extLst>
                <a:ext uri="{FF2B5EF4-FFF2-40B4-BE49-F238E27FC236}">
                  <a16:creationId xmlns:a16="http://schemas.microsoft.com/office/drawing/2014/main" id="{12246548-D0B0-E624-AE02-24743F03AF4E}"/>
                </a:ext>
              </a:extLst>
            </p:cNvPr>
            <p:cNvGrpSpPr/>
            <p:nvPr/>
          </p:nvGrpSpPr>
          <p:grpSpPr>
            <a:xfrm>
              <a:off x="548640" y="4605539"/>
              <a:ext cx="3352800" cy="3353897"/>
              <a:chOff x="548640" y="4605539"/>
              <a:chExt cx="3352800" cy="3353897"/>
            </a:xfrm>
          </p:grpSpPr>
          <p:sp>
            <p:nvSpPr>
              <p:cNvPr id="7" name="Rectangle: Rounded Corners 6">
                <a:extLst>
                  <a:ext uri="{FF2B5EF4-FFF2-40B4-BE49-F238E27FC236}">
                    <a16:creationId xmlns:a16="http://schemas.microsoft.com/office/drawing/2014/main" id="{B70A2615-04FB-E93A-6A82-F477B66618E4}"/>
                  </a:ext>
                </a:extLst>
              </p:cNvPr>
              <p:cNvSpPr/>
              <p:nvPr/>
            </p:nvSpPr>
            <p:spPr>
              <a:xfrm>
                <a:off x="548640" y="7145239"/>
                <a:ext cx="3352800" cy="814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Security logs</a:t>
                </a:r>
              </a:p>
            </p:txBody>
          </p:sp>
          <p:grpSp>
            <p:nvGrpSpPr>
              <p:cNvPr id="12" name="Group 11">
                <a:extLst>
                  <a:ext uri="{FF2B5EF4-FFF2-40B4-BE49-F238E27FC236}">
                    <a16:creationId xmlns:a16="http://schemas.microsoft.com/office/drawing/2014/main" id="{FC3E2099-9BE4-847C-05A7-24BD39928104}"/>
                  </a:ext>
                </a:extLst>
              </p:cNvPr>
              <p:cNvGrpSpPr/>
              <p:nvPr/>
            </p:nvGrpSpPr>
            <p:grpSpPr>
              <a:xfrm>
                <a:off x="1039413" y="4605539"/>
                <a:ext cx="2371254" cy="2236693"/>
                <a:chOff x="796290" y="3742055"/>
                <a:chExt cx="3105150" cy="2917826"/>
              </a:xfrm>
            </p:grpSpPr>
            <p:pic>
              <p:nvPicPr>
                <p:cNvPr id="4" name="Picture 3">
                  <a:extLst>
                    <a:ext uri="{FF2B5EF4-FFF2-40B4-BE49-F238E27FC236}">
                      <a16:creationId xmlns:a16="http://schemas.microsoft.com/office/drawing/2014/main" id="{874A08D2-F3B9-3920-6A82-55EFE4F4B7A6}"/>
                    </a:ext>
                  </a:extLst>
                </p:cNvPr>
                <p:cNvPicPr>
                  <a:picLocks noChangeAspect="1"/>
                </p:cNvPicPr>
                <p:nvPr/>
              </p:nvPicPr>
              <p:blipFill>
                <a:blip r:embed="rId5"/>
                <a:stretch>
                  <a:fillRect/>
                </a:stretch>
              </p:blipFill>
              <p:spPr>
                <a:xfrm>
                  <a:off x="796290" y="4288627"/>
                  <a:ext cx="2371254" cy="2371254"/>
                </a:xfrm>
                <a:prstGeom prst="rect">
                  <a:avLst/>
                </a:prstGeom>
              </p:spPr>
            </p:pic>
            <p:pic>
              <p:nvPicPr>
                <p:cNvPr id="15" name="Picture 14">
                  <a:extLst>
                    <a:ext uri="{FF2B5EF4-FFF2-40B4-BE49-F238E27FC236}">
                      <a16:creationId xmlns:a16="http://schemas.microsoft.com/office/drawing/2014/main" id="{9F518E1D-5ECA-B613-0EFB-434284063978}"/>
                    </a:ext>
                  </a:extLst>
                </p:cNvPr>
                <p:cNvPicPr>
                  <a:picLocks noChangeAspect="1"/>
                </p:cNvPicPr>
                <p:nvPr/>
              </p:nvPicPr>
              <p:blipFill>
                <a:blip r:embed="rId6"/>
                <a:stretch>
                  <a:fillRect/>
                </a:stretch>
              </p:blipFill>
              <p:spPr>
                <a:xfrm>
                  <a:off x="2527300" y="3742055"/>
                  <a:ext cx="1374140" cy="1374140"/>
                </a:xfrm>
                <a:prstGeom prst="rect">
                  <a:avLst/>
                </a:prstGeom>
              </p:spPr>
            </p:pic>
          </p:grpSp>
        </p:grpSp>
      </p:grpSp>
      <p:sp>
        <p:nvSpPr>
          <p:cNvPr id="5" name="Brandline_LVC">
            <a:extLst>
              <a:ext uri="{FF2B5EF4-FFF2-40B4-BE49-F238E27FC236}">
                <a16:creationId xmlns:a16="http://schemas.microsoft.com/office/drawing/2014/main" id="{AA1BA490-5DD3-6BE9-005D-20A00C7A690F}"/>
              </a:ext>
            </a:extLst>
          </p:cNvPr>
          <p:cNvSpPr/>
          <p:nvPr/>
        </p:nvSpPr>
        <p:spPr>
          <a:xfrm>
            <a:off x="5549900" y="857888"/>
            <a:ext cx="5159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062FA6B-F450-63C2-DF04-0309D425F485}"/>
              </a:ext>
            </a:extLst>
          </p:cNvPr>
          <p:cNvPicPr>
            <a:picLocks noChangeAspect="1"/>
          </p:cNvPicPr>
          <p:nvPr/>
        </p:nvPicPr>
        <p:blipFill>
          <a:blip r:embed="rId7"/>
          <a:stretch>
            <a:fillRect/>
          </a:stretch>
        </p:blipFill>
        <p:spPr>
          <a:xfrm>
            <a:off x="4763155" y="3374692"/>
            <a:ext cx="2915920" cy="2797815"/>
          </a:xfrm>
          <a:prstGeom prst="rect">
            <a:avLst/>
          </a:prstGeom>
        </p:spPr>
      </p:pic>
    </p:spTree>
    <p:extLst>
      <p:ext uri="{BB962C8B-B14F-4D97-AF65-F5344CB8AC3E}">
        <p14:creationId xmlns:p14="http://schemas.microsoft.com/office/powerpoint/2010/main" val="39019022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09"/>
          <p:cNvSpPr txBox="1">
            <a:spLocks noGrp="1"/>
          </p:cNvSpPr>
          <p:nvPr>
            <p:ph type="title"/>
          </p:nvPr>
        </p:nvSpPr>
        <p:spPr>
          <a:xfrm>
            <a:off x="-10160" y="27539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Things to Be Monitored</a:t>
            </a:r>
          </a:p>
        </p:txBody>
      </p:sp>
      <p:sp>
        <p:nvSpPr>
          <p:cNvPr id="27" name="Google Shape;562;p4">
            <a:extLst>
              <a:ext uri="{FF2B5EF4-FFF2-40B4-BE49-F238E27FC236}">
                <a16:creationId xmlns:a16="http://schemas.microsoft.com/office/drawing/2014/main" id="{88EE5F3D-FD57-4030-96FC-140524579055}"/>
              </a:ext>
            </a:extLst>
          </p:cNvPr>
          <p:cNvSpPr/>
          <p:nvPr/>
        </p:nvSpPr>
        <p:spPr>
          <a:xfrm>
            <a:off x="1543014" y="3229291"/>
            <a:ext cx="6223489" cy="4900423"/>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32" name="Google Shape;567;p4">
            <a:extLst>
              <a:ext uri="{FF2B5EF4-FFF2-40B4-BE49-F238E27FC236}">
                <a16:creationId xmlns:a16="http://schemas.microsoft.com/office/drawing/2014/main" id="{BEA2DC6A-9021-4D59-B4BD-A8D16E33E09A}"/>
              </a:ext>
            </a:extLst>
          </p:cNvPr>
          <p:cNvSpPr/>
          <p:nvPr/>
        </p:nvSpPr>
        <p:spPr>
          <a:xfrm>
            <a:off x="8921313" y="3237722"/>
            <a:ext cx="6074803" cy="4900423"/>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395CB64A-C190-E172-D11E-280BFB18A244}"/>
              </a:ext>
            </a:extLst>
          </p:cNvPr>
          <p:cNvGrpSpPr/>
          <p:nvPr/>
        </p:nvGrpSpPr>
        <p:grpSpPr>
          <a:xfrm>
            <a:off x="1392123" y="2475027"/>
            <a:ext cx="6338914" cy="5646518"/>
            <a:chOff x="1392123" y="2475027"/>
            <a:chExt cx="6338914" cy="5646518"/>
          </a:xfrm>
        </p:grpSpPr>
        <p:grpSp>
          <p:nvGrpSpPr>
            <p:cNvPr id="28" name="Google Shape;563;p4">
              <a:extLst>
                <a:ext uri="{FF2B5EF4-FFF2-40B4-BE49-F238E27FC236}">
                  <a16:creationId xmlns:a16="http://schemas.microsoft.com/office/drawing/2014/main" id="{CB6B32BB-5CAC-437A-BAF6-F6937E1D4795}"/>
                </a:ext>
              </a:extLst>
            </p:cNvPr>
            <p:cNvGrpSpPr/>
            <p:nvPr/>
          </p:nvGrpSpPr>
          <p:grpSpPr>
            <a:xfrm>
              <a:off x="1392123" y="2475027"/>
              <a:ext cx="6338914" cy="788655"/>
              <a:chOff x="4414848" y="2365412"/>
              <a:chExt cx="3347791" cy="720756"/>
            </a:xfrm>
            <a:solidFill>
              <a:srgbClr val="798AA9"/>
            </a:solidFill>
          </p:grpSpPr>
          <p:sp>
            <p:nvSpPr>
              <p:cNvPr id="29" name="Google Shape;564;p4">
                <a:extLst>
                  <a:ext uri="{FF2B5EF4-FFF2-40B4-BE49-F238E27FC236}">
                    <a16:creationId xmlns:a16="http://schemas.microsoft.com/office/drawing/2014/main" id="{693E95C8-FF5D-41F1-91BE-8D1EA52F59D8}"/>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SemiBold"/>
                </a:endParaRPr>
              </a:p>
            </p:txBody>
          </p:sp>
          <p:sp>
            <p:nvSpPr>
              <p:cNvPr id="30" name="Google Shape;565;p4">
                <a:extLst>
                  <a:ext uri="{FF2B5EF4-FFF2-40B4-BE49-F238E27FC236}">
                    <a16:creationId xmlns:a16="http://schemas.microsoft.com/office/drawing/2014/main" id="{4CF14AE2-3B2C-43F8-8DFE-24171EA53856}"/>
                  </a:ext>
                </a:extLst>
              </p:cNvPr>
              <p:cNvSpPr/>
              <p:nvPr/>
            </p:nvSpPr>
            <p:spPr>
              <a:xfrm>
                <a:off x="4637338" y="2984836"/>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SemiBold"/>
                </a:endParaRPr>
              </a:p>
            </p:txBody>
          </p:sp>
          <p:sp>
            <p:nvSpPr>
              <p:cNvPr id="31" name="Google Shape;566;p4">
                <a:extLst>
                  <a:ext uri="{FF2B5EF4-FFF2-40B4-BE49-F238E27FC236}">
                    <a16:creationId xmlns:a16="http://schemas.microsoft.com/office/drawing/2014/main" id="{F677EADE-51FA-4997-AEF6-B8457DCAD4F3}"/>
                  </a:ext>
                </a:extLst>
              </p:cNvPr>
              <p:cNvSpPr/>
              <p:nvPr/>
            </p:nvSpPr>
            <p:spPr>
              <a:xfrm>
                <a:off x="4414848" y="2365412"/>
                <a:ext cx="3347791" cy="628076"/>
              </a:xfrm>
              <a:prstGeom prst="roundRect">
                <a:avLst>
                  <a:gd name="adj" fmla="val 12439"/>
                </a:avLst>
              </a:prstGeom>
              <a:grp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Security logs</a:t>
                </a:r>
                <a:endParaRPr lang="en-US" sz="2200" b="1" i="0" u="none" strike="noStrike" cap="none">
                  <a:solidFill>
                    <a:schemeClr val="lt1"/>
                  </a:solidFill>
                  <a:latin typeface="Open Sans"/>
                  <a:ea typeface="Open Sans"/>
                  <a:cs typeface="Open Sans"/>
                  <a:sym typeface="Open Sans"/>
                </a:endParaRPr>
              </a:p>
            </p:txBody>
          </p:sp>
        </p:grpSp>
        <p:sp>
          <p:nvSpPr>
            <p:cNvPr id="37" name="Google Shape;428;p109">
              <a:extLst>
                <a:ext uri="{FF2B5EF4-FFF2-40B4-BE49-F238E27FC236}">
                  <a16:creationId xmlns:a16="http://schemas.microsoft.com/office/drawing/2014/main" id="{961621DF-B72B-416B-AA8F-A0A54D2F3E8C}"/>
                </a:ext>
              </a:extLst>
            </p:cNvPr>
            <p:cNvSpPr txBox="1"/>
            <p:nvPr/>
          </p:nvSpPr>
          <p:spPr>
            <a:xfrm>
              <a:off x="1467004" y="3433058"/>
              <a:ext cx="6189153" cy="4688487"/>
            </a:xfrm>
            <a:prstGeom prst="rect">
              <a:avLst/>
            </a:prstGeom>
            <a:noFill/>
            <a:ln>
              <a:noFill/>
            </a:ln>
          </p:spPr>
          <p:txBody>
            <a:bodyPr spcFirstLastPara="1" wrap="square" lIns="91425" tIns="45700" rIns="91425" bIns="45700" anchor="t" anchorCtr="0">
              <a:spAutoFit/>
            </a:bodyPr>
            <a:lstStyle/>
            <a:p>
              <a:pPr marL="342900" lvl="1" indent="-342900">
                <a:lnSpc>
                  <a:spcPct val="114000"/>
                </a:lnSpc>
                <a:spcBef>
                  <a:spcPts val="0"/>
                </a:spcBef>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Security logs record all authorized and unauthorized access to resources and privileges.</a:t>
              </a:r>
            </a:p>
            <a:p>
              <a:pPr marL="342900" lvl="1" indent="-342900">
                <a:lnSpc>
                  <a:spcPct val="114000"/>
                </a:lnSpc>
                <a:spcBef>
                  <a:spcPts val="0"/>
                </a:spcBef>
                <a:buClr>
                  <a:srgbClr val="3F3F3F"/>
                </a:buClr>
                <a:buSzPct val="1000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lvl="1" indent="-342900">
                <a:lnSpc>
                  <a:spcPct val="114000"/>
                </a:lnSpc>
                <a:spcBef>
                  <a:spcPts val="0"/>
                </a:spcBef>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These logs serve a dual function: acting as an audit trail of user actions and offering preemptive warning against potential intrusion attempts when regularly monitored.</a:t>
              </a:r>
            </a:p>
            <a:p>
              <a:pPr marL="342900" lvl="1" indent="-342900">
                <a:lnSpc>
                  <a:spcPct val="114000"/>
                </a:lnSpc>
                <a:spcBef>
                  <a:spcPts val="0"/>
                </a:spcBef>
                <a:buClr>
                  <a:srgbClr val="3F3F3F"/>
                </a:buClr>
                <a:buSzPct val="1000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lvl="1" indent="-342900">
                <a:lnSpc>
                  <a:spcPct val="114000"/>
                </a:lnSpc>
                <a:spcBef>
                  <a:spcPts val="0"/>
                </a:spcBef>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The security of a network heavily relies on the comprehensive and timely review of these logs.</a:t>
              </a:r>
            </a:p>
          </p:txBody>
        </p:sp>
      </p:grpSp>
      <p:grpSp>
        <p:nvGrpSpPr>
          <p:cNvPr id="5" name="Group 4">
            <a:extLst>
              <a:ext uri="{FF2B5EF4-FFF2-40B4-BE49-F238E27FC236}">
                <a16:creationId xmlns:a16="http://schemas.microsoft.com/office/drawing/2014/main" id="{DD0B57E0-016A-33AD-43DE-DE594A0B5A67}"/>
              </a:ext>
            </a:extLst>
          </p:cNvPr>
          <p:cNvGrpSpPr/>
          <p:nvPr/>
        </p:nvGrpSpPr>
        <p:grpSpPr>
          <a:xfrm>
            <a:off x="8734957" y="2475027"/>
            <a:ext cx="6338914" cy="5621629"/>
            <a:chOff x="8734957" y="2475027"/>
            <a:chExt cx="6338914" cy="5621629"/>
          </a:xfrm>
        </p:grpSpPr>
        <p:grpSp>
          <p:nvGrpSpPr>
            <p:cNvPr id="33" name="Google Shape;568;p4">
              <a:extLst>
                <a:ext uri="{FF2B5EF4-FFF2-40B4-BE49-F238E27FC236}">
                  <a16:creationId xmlns:a16="http://schemas.microsoft.com/office/drawing/2014/main" id="{18787A1B-AF09-4615-AD25-242046DBE120}"/>
                </a:ext>
              </a:extLst>
            </p:cNvPr>
            <p:cNvGrpSpPr/>
            <p:nvPr/>
          </p:nvGrpSpPr>
          <p:grpSpPr>
            <a:xfrm>
              <a:off x="8734957" y="2475027"/>
              <a:ext cx="6338914" cy="788658"/>
              <a:chOff x="4414848" y="2365410"/>
              <a:chExt cx="3347791" cy="720758"/>
            </a:xfrm>
          </p:grpSpPr>
          <p:sp>
            <p:nvSpPr>
              <p:cNvPr id="34" name="Google Shape;569;p4">
                <a:extLst>
                  <a:ext uri="{FF2B5EF4-FFF2-40B4-BE49-F238E27FC236}">
                    <a16:creationId xmlns:a16="http://schemas.microsoft.com/office/drawing/2014/main" id="{2338246B-B26C-45FA-8E49-E3E86742578E}"/>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SemiBold"/>
                </a:endParaRPr>
              </a:p>
            </p:txBody>
          </p:sp>
          <p:sp>
            <p:nvSpPr>
              <p:cNvPr id="35" name="Google Shape;570;p4">
                <a:extLst>
                  <a:ext uri="{FF2B5EF4-FFF2-40B4-BE49-F238E27FC236}">
                    <a16:creationId xmlns:a16="http://schemas.microsoft.com/office/drawing/2014/main" id="{1CFC2DA6-BB52-4C8C-AA02-DFD582CB96F4}"/>
                  </a:ext>
                </a:extLst>
              </p:cNvPr>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SemiBold"/>
                </a:endParaRPr>
              </a:p>
            </p:txBody>
          </p:sp>
          <p:sp>
            <p:nvSpPr>
              <p:cNvPr id="36" name="Google Shape;571;p4">
                <a:extLst>
                  <a:ext uri="{FF2B5EF4-FFF2-40B4-BE49-F238E27FC236}">
                    <a16:creationId xmlns:a16="http://schemas.microsoft.com/office/drawing/2014/main" id="{323ABEED-55B8-4642-8007-4F0DD6F32F6D}"/>
                  </a:ext>
                </a:extLst>
              </p:cNvPr>
              <p:cNvSpPr/>
              <p:nvPr/>
            </p:nvSpPr>
            <p:spPr>
              <a:xfrm>
                <a:off x="4414848" y="2365410"/>
                <a:ext cx="3347791" cy="628076"/>
              </a:xfrm>
              <a:prstGeom prst="roundRect">
                <a:avLst>
                  <a:gd name="adj" fmla="val 12439"/>
                </a:avLst>
              </a:prstGeom>
              <a:solidFill>
                <a:srgbClr val="CC846E"/>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System monitoring</a:t>
                </a:r>
              </a:p>
            </p:txBody>
          </p:sp>
        </p:grpSp>
        <p:sp>
          <p:nvSpPr>
            <p:cNvPr id="38" name="Google Shape;425;p109">
              <a:extLst>
                <a:ext uri="{FF2B5EF4-FFF2-40B4-BE49-F238E27FC236}">
                  <a16:creationId xmlns:a16="http://schemas.microsoft.com/office/drawing/2014/main" id="{A6BDC76D-EB79-492E-ACA1-1D03E792C0A6}"/>
                </a:ext>
              </a:extLst>
            </p:cNvPr>
            <p:cNvSpPr txBox="1"/>
            <p:nvPr/>
          </p:nvSpPr>
          <p:spPr>
            <a:xfrm>
              <a:off x="8867013" y="3408169"/>
              <a:ext cx="6074803" cy="4688487"/>
            </a:xfrm>
            <a:prstGeom prst="rect">
              <a:avLst/>
            </a:prstGeom>
            <a:noFill/>
            <a:ln>
              <a:noFill/>
            </a:ln>
          </p:spPr>
          <p:txBody>
            <a:bodyPr spcFirstLastPara="1" wrap="square" lIns="91425" tIns="45700" rIns="91425" bIns="45700" anchor="t" anchorCtr="0">
              <a:spAutoFit/>
            </a:bodyPr>
            <a:lstStyle/>
            <a:p>
              <a:pPr marL="342900" lvl="1" indent="-342900">
                <a:lnSpc>
                  <a:spcPct val="114000"/>
                </a:lnSpc>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Systems refer to the servers, workstations, and endpoints that make up an organization's network.</a:t>
              </a:r>
            </a:p>
            <a:p>
              <a:pPr marL="342900" lvl="1" indent="-342900">
                <a:lnSpc>
                  <a:spcPct val="114000"/>
                </a:lnSpc>
                <a:buClr>
                  <a:srgbClr val="3F3F3F"/>
                </a:buClr>
                <a:buSzPct val="1000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Monitoring systems involves keeping a vigilant eye on performance metrics such as CPU usage, memory utilization, and network traffic.</a:t>
              </a:r>
            </a:p>
            <a:p>
              <a:pPr marL="342900" lvl="1" indent="-342900">
                <a:lnSpc>
                  <a:spcPct val="114000"/>
                </a:lnSpc>
                <a:buClr>
                  <a:srgbClr val="3F3F3F"/>
                </a:buClr>
                <a:buSzPct val="1000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By establishing baselines and thresholds, security teams can detect anomalies that might indicate a security breach or system failure.</a:t>
              </a:r>
            </a:p>
          </p:txBody>
        </p:sp>
      </p:grpSp>
      <p:sp>
        <p:nvSpPr>
          <p:cNvPr id="3" name="Brandline_LVC">
            <a:extLst>
              <a:ext uri="{FF2B5EF4-FFF2-40B4-BE49-F238E27FC236}">
                <a16:creationId xmlns:a16="http://schemas.microsoft.com/office/drawing/2014/main" id="{C5029B4F-06E6-2829-2963-52B0CEB56AF8}"/>
              </a:ext>
            </a:extLst>
          </p:cNvPr>
          <p:cNvSpPr/>
          <p:nvPr/>
        </p:nvSpPr>
        <p:spPr>
          <a:xfrm>
            <a:off x="5549900" y="903408"/>
            <a:ext cx="5159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1552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09"/>
          <p:cNvSpPr txBox="1">
            <a:spLocks noGrp="1"/>
          </p:cNvSpPr>
          <p:nvPr>
            <p:ph type="title"/>
          </p:nvPr>
        </p:nvSpPr>
        <p:spPr>
          <a:xfrm>
            <a:off x="-10160" y="27539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Things to Be Monitored</a:t>
            </a:r>
          </a:p>
        </p:txBody>
      </p:sp>
      <p:grpSp>
        <p:nvGrpSpPr>
          <p:cNvPr id="8" name="Group 7">
            <a:extLst>
              <a:ext uri="{FF2B5EF4-FFF2-40B4-BE49-F238E27FC236}">
                <a16:creationId xmlns:a16="http://schemas.microsoft.com/office/drawing/2014/main" id="{CE1805C6-FE84-99C6-B5F1-BE77FFFC7C44}"/>
              </a:ext>
            </a:extLst>
          </p:cNvPr>
          <p:cNvGrpSpPr/>
          <p:nvPr/>
        </p:nvGrpSpPr>
        <p:grpSpPr>
          <a:xfrm>
            <a:off x="1351207" y="1665822"/>
            <a:ext cx="13553587" cy="6851447"/>
            <a:chOff x="1520286" y="1629059"/>
            <a:chExt cx="13553587" cy="6851447"/>
          </a:xfrm>
        </p:grpSpPr>
        <p:grpSp>
          <p:nvGrpSpPr>
            <p:cNvPr id="7" name="Group 6">
              <a:extLst>
                <a:ext uri="{FF2B5EF4-FFF2-40B4-BE49-F238E27FC236}">
                  <a16:creationId xmlns:a16="http://schemas.microsoft.com/office/drawing/2014/main" id="{3FF3AD69-7EB6-FC14-43CE-521C9345D314}"/>
                </a:ext>
              </a:extLst>
            </p:cNvPr>
            <p:cNvGrpSpPr/>
            <p:nvPr/>
          </p:nvGrpSpPr>
          <p:grpSpPr>
            <a:xfrm>
              <a:off x="1520286" y="1629059"/>
              <a:ext cx="6380473" cy="6819505"/>
              <a:chOff x="1584578" y="2475032"/>
              <a:chExt cx="6380473" cy="6819505"/>
            </a:xfrm>
          </p:grpSpPr>
          <p:grpSp>
            <p:nvGrpSpPr>
              <p:cNvPr id="28" name="Google Shape;563;p4">
                <a:extLst>
                  <a:ext uri="{FF2B5EF4-FFF2-40B4-BE49-F238E27FC236}">
                    <a16:creationId xmlns:a16="http://schemas.microsoft.com/office/drawing/2014/main" id="{CB6B32BB-5CAC-437A-BAF6-F6937E1D4795}"/>
                  </a:ext>
                </a:extLst>
              </p:cNvPr>
              <p:cNvGrpSpPr/>
              <p:nvPr/>
            </p:nvGrpSpPr>
            <p:grpSpPr>
              <a:xfrm>
                <a:off x="1584578" y="2475032"/>
                <a:ext cx="6338914" cy="788654"/>
                <a:chOff x="4414848" y="2365413"/>
                <a:chExt cx="3347791" cy="720755"/>
              </a:xfrm>
              <a:solidFill>
                <a:srgbClr val="798AA9"/>
              </a:solidFill>
            </p:grpSpPr>
            <p:sp>
              <p:nvSpPr>
                <p:cNvPr id="29" name="Google Shape;564;p4">
                  <a:extLst>
                    <a:ext uri="{FF2B5EF4-FFF2-40B4-BE49-F238E27FC236}">
                      <a16:creationId xmlns:a16="http://schemas.microsoft.com/office/drawing/2014/main" id="{693E95C8-FF5D-41F1-91BE-8D1EA52F59D8}"/>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SemiBold"/>
                  </a:endParaRPr>
                </a:p>
              </p:txBody>
            </p:sp>
            <p:sp>
              <p:nvSpPr>
                <p:cNvPr id="31" name="Google Shape;566;p4">
                  <a:extLst>
                    <a:ext uri="{FF2B5EF4-FFF2-40B4-BE49-F238E27FC236}">
                      <a16:creationId xmlns:a16="http://schemas.microsoft.com/office/drawing/2014/main" id="{F677EADE-51FA-4997-AEF6-B8457DCAD4F3}"/>
                    </a:ext>
                  </a:extLst>
                </p:cNvPr>
                <p:cNvSpPr/>
                <p:nvPr/>
              </p:nvSpPr>
              <p:spPr>
                <a:xfrm>
                  <a:off x="4414848" y="2365413"/>
                  <a:ext cx="3347791" cy="628076"/>
                </a:xfrm>
                <a:prstGeom prst="roundRect">
                  <a:avLst>
                    <a:gd name="adj" fmla="val 12439"/>
                  </a:avLst>
                </a:prstGeom>
                <a:grp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Application monitoring</a:t>
                  </a:r>
                  <a:endParaRPr lang="en-US" sz="2200" b="1" i="0" u="none" strike="noStrike" cap="none">
                    <a:solidFill>
                      <a:schemeClr val="lt1"/>
                    </a:solidFill>
                    <a:latin typeface="Open Sans"/>
                    <a:ea typeface="Open Sans"/>
                    <a:cs typeface="Open Sans"/>
                    <a:sym typeface="Open Sans"/>
                  </a:endParaRPr>
                </a:p>
              </p:txBody>
            </p:sp>
          </p:grpSp>
          <p:grpSp>
            <p:nvGrpSpPr>
              <p:cNvPr id="6" name="Group 5">
                <a:extLst>
                  <a:ext uri="{FF2B5EF4-FFF2-40B4-BE49-F238E27FC236}">
                    <a16:creationId xmlns:a16="http://schemas.microsoft.com/office/drawing/2014/main" id="{6D42E823-C8E2-840A-257B-3ED912D60024}"/>
                  </a:ext>
                </a:extLst>
              </p:cNvPr>
              <p:cNvGrpSpPr/>
              <p:nvPr/>
            </p:nvGrpSpPr>
            <p:grpSpPr>
              <a:xfrm>
                <a:off x="1626137" y="3273101"/>
                <a:ext cx="6338914" cy="6021436"/>
                <a:chOff x="1626137" y="3273101"/>
                <a:chExt cx="6338914" cy="6021436"/>
              </a:xfrm>
            </p:grpSpPr>
            <p:sp>
              <p:nvSpPr>
                <p:cNvPr id="27" name="Google Shape;562;p4">
                  <a:extLst>
                    <a:ext uri="{FF2B5EF4-FFF2-40B4-BE49-F238E27FC236}">
                      <a16:creationId xmlns:a16="http://schemas.microsoft.com/office/drawing/2014/main" id="{88EE5F3D-FD57-4030-96FC-140524579055}"/>
                    </a:ext>
                  </a:extLst>
                </p:cNvPr>
                <p:cNvSpPr/>
                <p:nvPr/>
              </p:nvSpPr>
              <p:spPr>
                <a:xfrm>
                  <a:off x="1626137" y="3273101"/>
                  <a:ext cx="6338914" cy="6021436"/>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37" name="Google Shape;428;p109">
                  <a:extLst>
                    <a:ext uri="{FF2B5EF4-FFF2-40B4-BE49-F238E27FC236}">
                      <a16:creationId xmlns:a16="http://schemas.microsoft.com/office/drawing/2014/main" id="{961621DF-B72B-416B-AA8F-A0A54D2F3E8C}"/>
                    </a:ext>
                  </a:extLst>
                </p:cNvPr>
                <p:cNvSpPr txBox="1"/>
                <p:nvPr/>
              </p:nvSpPr>
              <p:spPr>
                <a:xfrm>
                  <a:off x="1704522" y="3418575"/>
                  <a:ext cx="6099025" cy="4688487"/>
                </a:xfrm>
                <a:prstGeom prst="rect">
                  <a:avLst/>
                </a:prstGeom>
                <a:noFill/>
                <a:ln>
                  <a:noFill/>
                </a:ln>
              </p:spPr>
              <p:txBody>
                <a:bodyPr spcFirstLastPara="1" wrap="square" lIns="91425" tIns="45700" rIns="91425" bIns="45700" anchor="t" anchorCtr="0">
                  <a:spAutoFit/>
                </a:bodyPr>
                <a:lstStyle/>
                <a:p>
                  <a:pPr marL="342900" lvl="1" indent="-342900">
                    <a:lnSpc>
                      <a:spcPct val="114000"/>
                    </a:lnSpc>
                    <a:spcBef>
                      <a:spcPts val="0"/>
                    </a:spcBef>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Applications are software programs that enable users to perform various tasks on their computers and devices. Monitoring applications involves tracking their performance, availability, and security.</a:t>
                  </a:r>
                </a:p>
                <a:p>
                  <a:pPr marL="342900" lvl="1" indent="-342900">
                    <a:lnSpc>
                      <a:spcPct val="114000"/>
                    </a:lnSpc>
                    <a:spcBef>
                      <a:spcPts val="0"/>
                    </a:spcBef>
                    <a:buClr>
                      <a:srgbClr val="3F3F3F"/>
                    </a:buClr>
                    <a:buSzPct val="1000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lvl="1" indent="-342900">
                    <a:lnSpc>
                      <a:spcPct val="114000"/>
                    </a:lnSpc>
                    <a:spcBef>
                      <a:spcPts val="0"/>
                    </a:spcBef>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Security teams use specialized tools to monitor application logs, error messages, and user activity.</a:t>
                  </a:r>
                </a:p>
                <a:p>
                  <a:pPr marL="342900" lvl="1" indent="-342900">
                    <a:lnSpc>
                      <a:spcPct val="114000"/>
                    </a:lnSpc>
                    <a:spcBef>
                      <a:spcPts val="0"/>
                    </a:spcBef>
                    <a:buClr>
                      <a:srgbClr val="3F3F3F"/>
                    </a:buClr>
                    <a:buSzPct val="1000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lvl="1" indent="-342900">
                    <a:lnSpc>
                      <a:spcPct val="114000"/>
                    </a:lnSpc>
                    <a:spcBef>
                      <a:spcPts val="0"/>
                    </a:spcBef>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Anomalies in application behavior, such as unexpected data access or a sudden surge in traffic, can indicate a security incident.</a:t>
                  </a:r>
                </a:p>
              </p:txBody>
            </p:sp>
          </p:grpSp>
        </p:grpSp>
        <p:grpSp>
          <p:nvGrpSpPr>
            <p:cNvPr id="5" name="Group 4">
              <a:extLst>
                <a:ext uri="{FF2B5EF4-FFF2-40B4-BE49-F238E27FC236}">
                  <a16:creationId xmlns:a16="http://schemas.microsoft.com/office/drawing/2014/main" id="{D123CD32-4920-D887-AEF5-099F9C92370A}"/>
                </a:ext>
              </a:extLst>
            </p:cNvPr>
            <p:cNvGrpSpPr/>
            <p:nvPr/>
          </p:nvGrpSpPr>
          <p:grpSpPr>
            <a:xfrm>
              <a:off x="8734959" y="1629059"/>
              <a:ext cx="6338914" cy="6851447"/>
              <a:chOff x="8734957" y="2475027"/>
              <a:chExt cx="6338914" cy="6851447"/>
            </a:xfrm>
          </p:grpSpPr>
          <p:grpSp>
            <p:nvGrpSpPr>
              <p:cNvPr id="33" name="Google Shape;568;p4">
                <a:extLst>
                  <a:ext uri="{FF2B5EF4-FFF2-40B4-BE49-F238E27FC236}">
                    <a16:creationId xmlns:a16="http://schemas.microsoft.com/office/drawing/2014/main" id="{18787A1B-AF09-4615-AD25-242046DBE120}"/>
                  </a:ext>
                </a:extLst>
              </p:cNvPr>
              <p:cNvGrpSpPr/>
              <p:nvPr/>
            </p:nvGrpSpPr>
            <p:grpSpPr>
              <a:xfrm>
                <a:off x="8734957" y="2475027"/>
                <a:ext cx="6338914" cy="788658"/>
                <a:chOff x="4414848" y="2365410"/>
                <a:chExt cx="3347791" cy="720758"/>
              </a:xfrm>
            </p:grpSpPr>
            <p:sp>
              <p:nvSpPr>
                <p:cNvPr id="34" name="Google Shape;569;p4">
                  <a:extLst>
                    <a:ext uri="{FF2B5EF4-FFF2-40B4-BE49-F238E27FC236}">
                      <a16:creationId xmlns:a16="http://schemas.microsoft.com/office/drawing/2014/main" id="{2338246B-B26C-45FA-8E49-E3E86742578E}"/>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SemiBold"/>
                  </a:endParaRPr>
                </a:p>
              </p:txBody>
            </p:sp>
            <p:sp>
              <p:nvSpPr>
                <p:cNvPr id="35" name="Google Shape;570;p4">
                  <a:extLst>
                    <a:ext uri="{FF2B5EF4-FFF2-40B4-BE49-F238E27FC236}">
                      <a16:creationId xmlns:a16="http://schemas.microsoft.com/office/drawing/2014/main" id="{1CFC2DA6-BB52-4C8C-AA02-DFD582CB96F4}"/>
                    </a:ext>
                  </a:extLst>
                </p:cNvPr>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SemiBold"/>
                  </a:endParaRPr>
                </a:p>
              </p:txBody>
            </p:sp>
            <p:sp>
              <p:nvSpPr>
                <p:cNvPr id="36" name="Google Shape;571;p4">
                  <a:extLst>
                    <a:ext uri="{FF2B5EF4-FFF2-40B4-BE49-F238E27FC236}">
                      <a16:creationId xmlns:a16="http://schemas.microsoft.com/office/drawing/2014/main" id="{323ABEED-55B8-4642-8007-4F0DD6F32F6D}"/>
                    </a:ext>
                  </a:extLst>
                </p:cNvPr>
                <p:cNvSpPr/>
                <p:nvPr/>
              </p:nvSpPr>
              <p:spPr>
                <a:xfrm>
                  <a:off x="4414848" y="2365410"/>
                  <a:ext cx="3347791" cy="628076"/>
                </a:xfrm>
                <a:prstGeom prst="roundRect">
                  <a:avLst>
                    <a:gd name="adj" fmla="val 12439"/>
                  </a:avLst>
                </a:prstGeom>
                <a:solidFill>
                  <a:srgbClr val="CC846E"/>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Infrastructure monitoring</a:t>
                  </a:r>
                  <a:endParaRPr lang="en-US" sz="2200" b="1" i="0" u="none" strike="noStrike" cap="none">
                    <a:solidFill>
                      <a:srgbClr val="000000"/>
                    </a:solidFill>
                    <a:latin typeface="Open Sans"/>
                    <a:ea typeface="Open Sans"/>
                    <a:cs typeface="Open Sans"/>
                    <a:sym typeface="Open Sans"/>
                  </a:endParaRPr>
                </a:p>
              </p:txBody>
            </p:sp>
          </p:grpSp>
          <p:grpSp>
            <p:nvGrpSpPr>
              <p:cNvPr id="4" name="Group 3">
                <a:extLst>
                  <a:ext uri="{FF2B5EF4-FFF2-40B4-BE49-F238E27FC236}">
                    <a16:creationId xmlns:a16="http://schemas.microsoft.com/office/drawing/2014/main" id="{D7C655FC-B74C-809D-7874-C43CCD36BD1A}"/>
                  </a:ext>
                </a:extLst>
              </p:cNvPr>
              <p:cNvGrpSpPr/>
              <p:nvPr/>
            </p:nvGrpSpPr>
            <p:grpSpPr>
              <a:xfrm>
                <a:off x="8828136" y="3237722"/>
                <a:ext cx="6152557" cy="6088752"/>
                <a:chOff x="8921313" y="3237722"/>
                <a:chExt cx="6152557" cy="6088752"/>
              </a:xfrm>
            </p:grpSpPr>
            <p:sp>
              <p:nvSpPr>
                <p:cNvPr id="32" name="Google Shape;567;p4">
                  <a:extLst>
                    <a:ext uri="{FF2B5EF4-FFF2-40B4-BE49-F238E27FC236}">
                      <a16:creationId xmlns:a16="http://schemas.microsoft.com/office/drawing/2014/main" id="{BEA2DC6A-9021-4D59-B4BD-A8D16E33E09A}"/>
                    </a:ext>
                  </a:extLst>
                </p:cNvPr>
                <p:cNvSpPr/>
                <p:nvPr/>
              </p:nvSpPr>
              <p:spPr>
                <a:xfrm>
                  <a:off x="8921313" y="3237722"/>
                  <a:ext cx="6152557" cy="6056810"/>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38" name="Google Shape;425;p109">
                  <a:extLst>
                    <a:ext uri="{FF2B5EF4-FFF2-40B4-BE49-F238E27FC236}">
                      <a16:creationId xmlns:a16="http://schemas.microsoft.com/office/drawing/2014/main" id="{A6BDC76D-EB79-492E-ACA1-1D03E792C0A6}"/>
                    </a:ext>
                  </a:extLst>
                </p:cNvPr>
                <p:cNvSpPr txBox="1"/>
                <p:nvPr/>
              </p:nvSpPr>
              <p:spPr>
                <a:xfrm>
                  <a:off x="9079207" y="3269663"/>
                  <a:ext cx="5836769" cy="6056811"/>
                </a:xfrm>
                <a:prstGeom prst="rect">
                  <a:avLst/>
                </a:prstGeom>
                <a:noFill/>
                <a:ln>
                  <a:noFill/>
                </a:ln>
              </p:spPr>
              <p:txBody>
                <a:bodyPr spcFirstLastPara="1" wrap="square" lIns="91425" tIns="45700" rIns="91425" bIns="45700" anchor="t" anchorCtr="0">
                  <a:spAutoFit/>
                </a:bodyPr>
                <a:lstStyle/>
                <a:p>
                  <a:pPr marL="342900" lvl="1" indent="-342900">
                    <a:lnSpc>
                      <a:spcPct val="114000"/>
                    </a:lnSpc>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Infrastructure encompasses the network components, databases, and cloud services that support an organization’s digital operations.</a:t>
                  </a:r>
                </a:p>
                <a:p>
                  <a:pPr marL="342900" lvl="1" indent="-342900">
                    <a:lnSpc>
                      <a:spcPct val="114000"/>
                    </a:lnSpc>
                    <a:buClr>
                      <a:srgbClr val="3F3F3F"/>
                    </a:buClr>
                    <a:buSzPct val="1000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Monitoring infrastructure involves ensuring the integrity and availability of these critical resources with tools including network monitoring software, database activity monitoring, and cloud security solutions.</a:t>
                  </a:r>
                </a:p>
                <a:p>
                  <a:pPr marL="342900" lvl="1" indent="-342900">
                    <a:lnSpc>
                      <a:spcPct val="114000"/>
                    </a:lnSpc>
                    <a:buClr>
                      <a:srgbClr val="3F3F3F"/>
                    </a:buClr>
                    <a:buSzPct val="1000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rgbClr val="3F3F3F"/>
                      </a:solidFill>
                      <a:latin typeface="Open Sans"/>
                      <a:ea typeface="Open Sans"/>
                      <a:cs typeface="Open Sans"/>
                      <a:sym typeface="Open Sans"/>
                    </a:rPr>
                    <a:t>Security teams rely on comprehensive monitoring to detect and respond to potential infrastructure vulnerabilities and issues.</a:t>
                  </a:r>
                </a:p>
              </p:txBody>
            </p:sp>
          </p:grpSp>
        </p:grpSp>
      </p:grpSp>
      <p:sp>
        <p:nvSpPr>
          <p:cNvPr id="3" name="Brandline_LVC">
            <a:extLst>
              <a:ext uri="{FF2B5EF4-FFF2-40B4-BE49-F238E27FC236}">
                <a16:creationId xmlns:a16="http://schemas.microsoft.com/office/drawing/2014/main" id="{616BE9DF-EFE7-135B-EA8B-EF3689F0E7C7}"/>
              </a:ext>
            </a:extLst>
          </p:cNvPr>
          <p:cNvSpPr/>
          <p:nvPr/>
        </p:nvSpPr>
        <p:spPr>
          <a:xfrm>
            <a:off x="5549900" y="903408"/>
            <a:ext cx="5159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6784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71442"/>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What Is Logging?</a:t>
            </a:r>
            <a:endParaRPr lang="en-US">
              <a:solidFill>
                <a:schemeClr val="tx1">
                  <a:lumMod val="75000"/>
                  <a:lumOff val="25000"/>
                </a:schemeClr>
              </a:solidFill>
              <a:latin typeface="Open Sans"/>
              <a:ea typeface="Open Sans"/>
              <a:cs typeface="Open Sans"/>
              <a:sym typeface="Open Sans"/>
            </a:endParaRPr>
          </a:p>
        </p:txBody>
      </p:sp>
      <p:grpSp>
        <p:nvGrpSpPr>
          <p:cNvPr id="5" name="Group 4">
            <a:extLst>
              <a:ext uri="{FF2B5EF4-FFF2-40B4-BE49-F238E27FC236}">
                <a16:creationId xmlns:a16="http://schemas.microsoft.com/office/drawing/2014/main" id="{5CB509C2-2F22-D0C4-AF7C-C5FF682DB08B}"/>
              </a:ext>
            </a:extLst>
          </p:cNvPr>
          <p:cNvGrpSpPr/>
          <p:nvPr/>
        </p:nvGrpSpPr>
        <p:grpSpPr>
          <a:xfrm>
            <a:off x="1250950" y="3383796"/>
            <a:ext cx="12402704" cy="3748631"/>
            <a:chOff x="1250950" y="3383796"/>
            <a:chExt cx="12402704" cy="3748631"/>
          </a:xfrm>
        </p:grpSpPr>
        <p:sp>
          <p:nvSpPr>
            <p:cNvPr id="582" name="Google Shape;582;ge961dd843d_0_334"/>
            <p:cNvSpPr/>
            <p:nvPr/>
          </p:nvSpPr>
          <p:spPr>
            <a:xfrm>
              <a:off x="1250950" y="3383796"/>
              <a:ext cx="7615114" cy="3748631"/>
            </a:xfrm>
            <a:prstGeom prst="roundRect">
              <a:avLst>
                <a:gd name="adj" fmla="val 7573"/>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Clr>
                  <a:srgbClr val="3F3F3F"/>
                </a:buClr>
                <a:buSzPct val="100000"/>
                <a:buFont typeface="Arial" panose="020B0604020202020204" pitchFamily="34" charset="0"/>
                <a:buChar char="•"/>
              </a:pPr>
              <a:r>
                <a:rPr lang="en-US" sz="2200">
                  <a:solidFill>
                    <a:srgbClr val="434343"/>
                  </a:solidFill>
                  <a:latin typeface="Open Sans"/>
                  <a:ea typeface="Open Sans"/>
                  <a:cs typeface="Open Sans"/>
                </a:rPr>
                <a:t>Logging is the process of recording information about system events, errors, warnings, and other relevant data for later analysis.</a:t>
              </a:r>
            </a:p>
            <a:p>
              <a:pPr marL="342900" lvl="1" indent="-342900">
                <a:lnSpc>
                  <a:spcPct val="114000"/>
                </a:lnSpc>
                <a:buClr>
                  <a:srgbClr val="3F3F3F"/>
                </a:buClr>
                <a:buSzPct val="100000"/>
                <a:buFont typeface="Arial" panose="020B0604020202020204" pitchFamily="34" charset="0"/>
                <a:buChar char="•"/>
              </a:pPr>
              <a:r>
                <a:rPr lang="en-US" sz="2200">
                  <a:solidFill>
                    <a:srgbClr val="434343"/>
                  </a:solidFill>
                  <a:latin typeface="Open Sans"/>
                  <a:ea typeface="Open Sans"/>
                  <a:cs typeface="Open Sans"/>
                </a:rPr>
                <a:t>Logging is essential for identifying and resolving issues by analyzing past logs, aiding in performance monitoring, and ensuring adherence to regulations by maintaining audit trails.</a:t>
              </a:r>
            </a:p>
          </p:txBody>
        </p:sp>
        <p:pic>
          <p:nvPicPr>
            <p:cNvPr id="4" name="Picture 3">
              <a:extLst>
                <a:ext uri="{FF2B5EF4-FFF2-40B4-BE49-F238E27FC236}">
                  <a16:creationId xmlns:a16="http://schemas.microsoft.com/office/drawing/2014/main" id="{7FE49E56-6F6E-E2E0-99D1-90E1154F2E32}"/>
                </a:ext>
              </a:extLst>
            </p:cNvPr>
            <p:cNvPicPr>
              <a:picLocks noChangeAspect="1"/>
            </p:cNvPicPr>
            <p:nvPr/>
          </p:nvPicPr>
          <p:blipFill>
            <a:blip r:embed="rId3"/>
            <a:stretch>
              <a:fillRect/>
            </a:stretch>
          </p:blipFill>
          <p:spPr>
            <a:xfrm>
              <a:off x="10498513" y="3681967"/>
              <a:ext cx="3155141" cy="3155141"/>
            </a:xfrm>
            <a:prstGeom prst="rect">
              <a:avLst/>
            </a:prstGeom>
          </p:spPr>
        </p:pic>
      </p:grpSp>
      <p:sp>
        <p:nvSpPr>
          <p:cNvPr id="3" name="Brandline_LVC">
            <a:extLst>
              <a:ext uri="{FF2B5EF4-FFF2-40B4-BE49-F238E27FC236}">
                <a16:creationId xmlns:a16="http://schemas.microsoft.com/office/drawing/2014/main" id="{CF8B51A2-467B-0026-1B5E-64F075DE68E8}"/>
              </a:ext>
            </a:extLst>
          </p:cNvPr>
          <p:cNvSpPr/>
          <p:nvPr/>
        </p:nvSpPr>
        <p:spPr>
          <a:xfrm>
            <a:off x="6223000" y="857916"/>
            <a:ext cx="3806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20474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Core Logging Activities</a:t>
            </a:r>
          </a:p>
        </p:txBody>
      </p:sp>
      <p:grpSp>
        <p:nvGrpSpPr>
          <p:cNvPr id="15" name="Group 14">
            <a:extLst>
              <a:ext uri="{FF2B5EF4-FFF2-40B4-BE49-F238E27FC236}">
                <a16:creationId xmlns:a16="http://schemas.microsoft.com/office/drawing/2014/main" id="{4A8F47CE-A89B-617A-2091-F9598341C0B5}"/>
              </a:ext>
            </a:extLst>
          </p:cNvPr>
          <p:cNvGrpSpPr/>
          <p:nvPr/>
        </p:nvGrpSpPr>
        <p:grpSpPr>
          <a:xfrm>
            <a:off x="8961517" y="1540650"/>
            <a:ext cx="3352800" cy="7018912"/>
            <a:chOff x="10127993" y="1576622"/>
            <a:chExt cx="3352800" cy="7018912"/>
          </a:xfrm>
        </p:grpSpPr>
        <p:grpSp>
          <p:nvGrpSpPr>
            <p:cNvPr id="13" name="Group 12">
              <a:extLst>
                <a:ext uri="{FF2B5EF4-FFF2-40B4-BE49-F238E27FC236}">
                  <a16:creationId xmlns:a16="http://schemas.microsoft.com/office/drawing/2014/main" id="{E96C0428-A5FD-F508-A784-1CFE770935FC}"/>
                </a:ext>
              </a:extLst>
            </p:cNvPr>
            <p:cNvGrpSpPr/>
            <p:nvPr/>
          </p:nvGrpSpPr>
          <p:grpSpPr>
            <a:xfrm>
              <a:off x="10127993" y="5395402"/>
              <a:ext cx="3352800" cy="3200132"/>
              <a:chOff x="10183527" y="5395402"/>
              <a:chExt cx="3352800" cy="3200132"/>
            </a:xfrm>
          </p:grpSpPr>
          <p:sp>
            <p:nvSpPr>
              <p:cNvPr id="7" name="Rectangle: Rounded Corners 6">
                <a:extLst>
                  <a:ext uri="{FF2B5EF4-FFF2-40B4-BE49-F238E27FC236}">
                    <a16:creationId xmlns:a16="http://schemas.microsoft.com/office/drawing/2014/main" id="{890FD59E-89AE-3CF5-3797-05628F828E74}"/>
                  </a:ext>
                </a:extLst>
              </p:cNvPr>
              <p:cNvSpPr/>
              <p:nvPr/>
            </p:nvSpPr>
            <p:spPr>
              <a:xfrm>
                <a:off x="10183527" y="7985934"/>
                <a:ext cx="3352800" cy="609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Archive data</a:t>
                </a:r>
              </a:p>
            </p:txBody>
          </p:sp>
          <p:pic>
            <p:nvPicPr>
              <p:cNvPr id="17" name="Picture 16">
                <a:extLst>
                  <a:ext uri="{FF2B5EF4-FFF2-40B4-BE49-F238E27FC236}">
                    <a16:creationId xmlns:a16="http://schemas.microsoft.com/office/drawing/2014/main" id="{3AFCEA8B-512E-F9DE-F547-6C2F7414EBE3}"/>
                  </a:ext>
                </a:extLst>
              </p:cNvPr>
              <p:cNvPicPr>
                <a:picLocks noChangeAspect="1"/>
              </p:cNvPicPr>
              <p:nvPr/>
            </p:nvPicPr>
            <p:blipFill>
              <a:blip r:embed="rId3"/>
              <a:stretch>
                <a:fillRect/>
              </a:stretch>
            </p:blipFill>
            <p:spPr>
              <a:xfrm>
                <a:off x="10748985" y="5395402"/>
                <a:ext cx="2221885" cy="2221885"/>
              </a:xfrm>
              <a:prstGeom prst="rect">
                <a:avLst/>
              </a:prstGeom>
            </p:spPr>
          </p:pic>
        </p:grpSp>
        <p:grpSp>
          <p:nvGrpSpPr>
            <p:cNvPr id="10" name="Group 9">
              <a:extLst>
                <a:ext uri="{FF2B5EF4-FFF2-40B4-BE49-F238E27FC236}">
                  <a16:creationId xmlns:a16="http://schemas.microsoft.com/office/drawing/2014/main" id="{CA7E6BAF-0C3B-58ED-68CF-801C9E8E0223}"/>
                </a:ext>
              </a:extLst>
            </p:cNvPr>
            <p:cNvGrpSpPr/>
            <p:nvPr/>
          </p:nvGrpSpPr>
          <p:grpSpPr>
            <a:xfrm>
              <a:off x="10127993" y="1576622"/>
              <a:ext cx="3352800" cy="3130448"/>
              <a:chOff x="10072459" y="1576622"/>
              <a:chExt cx="3352800" cy="3130448"/>
            </a:xfrm>
          </p:grpSpPr>
          <p:sp>
            <p:nvSpPr>
              <p:cNvPr id="5" name="Rectangle: Rounded Corners 4">
                <a:extLst>
                  <a:ext uri="{FF2B5EF4-FFF2-40B4-BE49-F238E27FC236}">
                    <a16:creationId xmlns:a16="http://schemas.microsoft.com/office/drawing/2014/main" id="{5972CA6E-D993-8B26-C2C2-B9E79C129667}"/>
                  </a:ext>
                </a:extLst>
              </p:cNvPr>
              <p:cNvSpPr/>
              <p:nvPr/>
            </p:nvSpPr>
            <p:spPr>
              <a:xfrm>
                <a:off x="10072459" y="4097470"/>
                <a:ext cx="3352800" cy="609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Log  alerts</a:t>
                </a:r>
              </a:p>
            </p:txBody>
          </p:sp>
          <p:pic>
            <p:nvPicPr>
              <p:cNvPr id="12" name="Picture 11">
                <a:extLst>
                  <a:ext uri="{FF2B5EF4-FFF2-40B4-BE49-F238E27FC236}">
                    <a16:creationId xmlns:a16="http://schemas.microsoft.com/office/drawing/2014/main" id="{5E917967-3A72-F390-3A9C-79D49B52EAF7}"/>
                  </a:ext>
                </a:extLst>
              </p:cNvPr>
              <p:cNvPicPr>
                <a:picLocks noChangeAspect="1"/>
              </p:cNvPicPr>
              <p:nvPr/>
            </p:nvPicPr>
            <p:blipFill>
              <a:blip r:embed="rId4"/>
              <a:stretch>
                <a:fillRect/>
              </a:stretch>
            </p:blipFill>
            <p:spPr>
              <a:xfrm>
                <a:off x="10637917" y="1576622"/>
                <a:ext cx="2221885" cy="2221885"/>
              </a:xfrm>
              <a:prstGeom prst="rect">
                <a:avLst/>
              </a:prstGeom>
            </p:spPr>
          </p:pic>
        </p:grpSp>
      </p:grpSp>
      <p:grpSp>
        <p:nvGrpSpPr>
          <p:cNvPr id="14" name="Group 13">
            <a:extLst>
              <a:ext uri="{FF2B5EF4-FFF2-40B4-BE49-F238E27FC236}">
                <a16:creationId xmlns:a16="http://schemas.microsoft.com/office/drawing/2014/main" id="{B826F9CF-753C-E08F-0970-CBFC84A545A0}"/>
              </a:ext>
            </a:extLst>
          </p:cNvPr>
          <p:cNvGrpSpPr/>
          <p:nvPr/>
        </p:nvGrpSpPr>
        <p:grpSpPr>
          <a:xfrm>
            <a:off x="3886150" y="1540650"/>
            <a:ext cx="3352800" cy="7018912"/>
            <a:chOff x="2511057" y="1576622"/>
            <a:chExt cx="3352800" cy="7018912"/>
          </a:xfrm>
        </p:grpSpPr>
        <p:grpSp>
          <p:nvGrpSpPr>
            <p:cNvPr id="9" name="Group 8">
              <a:extLst>
                <a:ext uri="{FF2B5EF4-FFF2-40B4-BE49-F238E27FC236}">
                  <a16:creationId xmlns:a16="http://schemas.microsoft.com/office/drawing/2014/main" id="{81FAD1A2-787E-782D-6BB2-01FD62FC52C1}"/>
                </a:ext>
              </a:extLst>
            </p:cNvPr>
            <p:cNvGrpSpPr/>
            <p:nvPr/>
          </p:nvGrpSpPr>
          <p:grpSpPr>
            <a:xfrm>
              <a:off x="2511057" y="1576622"/>
              <a:ext cx="3352800" cy="3131546"/>
              <a:chOff x="2494814" y="1576622"/>
              <a:chExt cx="3352800" cy="3131546"/>
            </a:xfrm>
          </p:grpSpPr>
          <p:sp>
            <p:nvSpPr>
              <p:cNvPr id="2" name="Rectangle: Rounded Corners 1">
                <a:extLst>
                  <a:ext uri="{FF2B5EF4-FFF2-40B4-BE49-F238E27FC236}">
                    <a16:creationId xmlns:a16="http://schemas.microsoft.com/office/drawing/2014/main" id="{AC952F4C-F297-A26E-7365-A97BBA058964}"/>
                  </a:ext>
                </a:extLst>
              </p:cNvPr>
              <p:cNvSpPr/>
              <p:nvPr/>
            </p:nvSpPr>
            <p:spPr>
              <a:xfrm>
                <a:off x="2494814" y="4098568"/>
                <a:ext cx="3352800" cy="609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Aggregate logs</a:t>
                </a:r>
              </a:p>
            </p:txBody>
          </p:sp>
          <p:pic>
            <p:nvPicPr>
              <p:cNvPr id="8" name="Picture 7">
                <a:extLst>
                  <a:ext uri="{FF2B5EF4-FFF2-40B4-BE49-F238E27FC236}">
                    <a16:creationId xmlns:a16="http://schemas.microsoft.com/office/drawing/2014/main" id="{3FAD0B6D-15E3-F6BD-34BC-689E2637E0BE}"/>
                  </a:ext>
                </a:extLst>
              </p:cNvPr>
              <p:cNvPicPr>
                <a:picLocks noChangeAspect="1"/>
              </p:cNvPicPr>
              <p:nvPr/>
            </p:nvPicPr>
            <p:blipFill>
              <a:blip r:embed="rId5"/>
              <a:stretch>
                <a:fillRect/>
              </a:stretch>
            </p:blipFill>
            <p:spPr>
              <a:xfrm>
                <a:off x="3060272" y="1576622"/>
                <a:ext cx="2221885" cy="2221885"/>
              </a:xfrm>
              <a:prstGeom prst="rect">
                <a:avLst/>
              </a:prstGeom>
            </p:spPr>
          </p:pic>
        </p:grpSp>
        <p:grpSp>
          <p:nvGrpSpPr>
            <p:cNvPr id="11" name="Group 10">
              <a:extLst>
                <a:ext uri="{FF2B5EF4-FFF2-40B4-BE49-F238E27FC236}">
                  <a16:creationId xmlns:a16="http://schemas.microsoft.com/office/drawing/2014/main" id="{9E9920E8-D4C3-7275-34CE-49743E3916DA}"/>
                </a:ext>
              </a:extLst>
            </p:cNvPr>
            <p:cNvGrpSpPr/>
            <p:nvPr/>
          </p:nvGrpSpPr>
          <p:grpSpPr>
            <a:xfrm>
              <a:off x="2511057" y="5395402"/>
              <a:ext cx="3352800" cy="3200132"/>
              <a:chOff x="2527300" y="5395402"/>
              <a:chExt cx="3352800" cy="3200132"/>
            </a:xfrm>
          </p:grpSpPr>
          <p:sp>
            <p:nvSpPr>
              <p:cNvPr id="6" name="Rectangle: Rounded Corners 5">
                <a:extLst>
                  <a:ext uri="{FF2B5EF4-FFF2-40B4-BE49-F238E27FC236}">
                    <a16:creationId xmlns:a16="http://schemas.microsoft.com/office/drawing/2014/main" id="{E8689463-D646-9189-E872-C71EE66F8DBA}"/>
                  </a:ext>
                </a:extLst>
              </p:cNvPr>
              <p:cNvSpPr/>
              <p:nvPr/>
            </p:nvSpPr>
            <p:spPr>
              <a:xfrm>
                <a:off x="2527300" y="7985934"/>
                <a:ext cx="3352800" cy="609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Generate reports</a:t>
                </a:r>
              </a:p>
            </p:txBody>
          </p:sp>
          <p:pic>
            <p:nvPicPr>
              <p:cNvPr id="16" name="Picture 15">
                <a:extLst>
                  <a:ext uri="{FF2B5EF4-FFF2-40B4-BE49-F238E27FC236}">
                    <a16:creationId xmlns:a16="http://schemas.microsoft.com/office/drawing/2014/main" id="{F7D39C65-4E9F-A19A-A9BE-6580B4283F8E}"/>
                  </a:ext>
                </a:extLst>
              </p:cNvPr>
              <p:cNvPicPr>
                <a:picLocks noChangeAspect="1"/>
              </p:cNvPicPr>
              <p:nvPr/>
            </p:nvPicPr>
            <p:blipFill>
              <a:blip r:embed="rId6"/>
              <a:stretch>
                <a:fillRect/>
              </a:stretch>
            </p:blipFill>
            <p:spPr>
              <a:xfrm>
                <a:off x="3092758" y="5395402"/>
                <a:ext cx="2221885" cy="2221885"/>
              </a:xfrm>
              <a:prstGeom prst="rect">
                <a:avLst/>
              </a:prstGeom>
            </p:spPr>
          </p:pic>
        </p:grpSp>
      </p:grpSp>
      <p:sp>
        <p:nvSpPr>
          <p:cNvPr id="4" name="Brandline_LVC">
            <a:extLst>
              <a:ext uri="{FF2B5EF4-FFF2-40B4-BE49-F238E27FC236}">
                <a16:creationId xmlns:a16="http://schemas.microsoft.com/office/drawing/2014/main" id="{D332DB2C-6A52-BDED-E62D-4B2743084034}"/>
              </a:ext>
            </a:extLst>
          </p:cNvPr>
          <p:cNvSpPr/>
          <p:nvPr/>
        </p:nvSpPr>
        <p:spPr>
          <a:xfrm>
            <a:off x="5613400" y="857916"/>
            <a:ext cx="50245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70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xfrm>
            <a:off x="2246244" y="4114800"/>
            <a:ext cx="7788854"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Domain 04: Security Operations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B258-3F84-B775-26CE-221E7627D0BD}"/>
              </a:ext>
            </a:extLst>
          </p:cNvPr>
          <p:cNvSpPr>
            <a:spLocks noGrp="1"/>
          </p:cNvSpPr>
          <p:nvPr>
            <p:ph type="title"/>
          </p:nvPr>
        </p:nvSpPr>
        <p:spPr>
          <a:xfrm>
            <a:off x="-10160" y="62756"/>
            <a:ext cx="16276320" cy="687244"/>
          </a:xfrm>
        </p:spPr>
        <p:txBody>
          <a:bodyPr/>
          <a:lstStyle/>
          <a:p>
            <a:r>
              <a:rPr lang="en-US"/>
              <a:t>Workstation Hardening</a:t>
            </a:r>
          </a:p>
        </p:txBody>
      </p:sp>
      <p:grpSp>
        <p:nvGrpSpPr>
          <p:cNvPr id="4" name="Google Shape;318;p59">
            <a:extLst>
              <a:ext uri="{FF2B5EF4-FFF2-40B4-BE49-F238E27FC236}">
                <a16:creationId xmlns:a16="http://schemas.microsoft.com/office/drawing/2014/main" id="{FBE70841-45DE-DC95-CC0B-14652FECE149}"/>
              </a:ext>
            </a:extLst>
          </p:cNvPr>
          <p:cNvGrpSpPr/>
          <p:nvPr/>
        </p:nvGrpSpPr>
        <p:grpSpPr>
          <a:xfrm rot="10800000">
            <a:off x="992954" y="1902744"/>
            <a:ext cx="820005" cy="819799"/>
            <a:chOff x="7615373" y="4639598"/>
            <a:chExt cx="1275887" cy="1654477"/>
          </a:xfrm>
        </p:grpSpPr>
        <p:sp>
          <p:nvSpPr>
            <p:cNvPr id="5" name="Google Shape;319;p59">
              <a:extLst>
                <a:ext uri="{FF2B5EF4-FFF2-40B4-BE49-F238E27FC236}">
                  <a16:creationId xmlns:a16="http://schemas.microsoft.com/office/drawing/2014/main" id="{3E124F6B-5428-BADA-6092-86E2622B355C}"/>
                </a:ext>
              </a:extLst>
            </p:cNvPr>
            <p:cNvSpPr/>
            <p:nvPr/>
          </p:nvSpPr>
          <p:spPr>
            <a:xfrm>
              <a:off x="8115241" y="4639598"/>
              <a:ext cx="776019" cy="1654477"/>
            </a:xfrm>
            <a:custGeom>
              <a:avLst/>
              <a:gdLst/>
              <a:ahLst/>
              <a:cxnLst/>
              <a:rect l="l" t="t" r="r" b="b"/>
              <a:pathLst>
                <a:path w="516" h="1033" extrusionOk="0">
                  <a:moveTo>
                    <a:pt x="516" y="517"/>
                  </a:moveTo>
                  <a:cubicBezTo>
                    <a:pt x="516" y="801"/>
                    <a:pt x="284" y="1033"/>
                    <a:pt x="0" y="1033"/>
                  </a:cubicBezTo>
                  <a:cubicBezTo>
                    <a:pt x="0" y="834"/>
                    <a:pt x="0" y="834"/>
                    <a:pt x="0" y="834"/>
                  </a:cubicBezTo>
                  <a:cubicBezTo>
                    <a:pt x="174" y="834"/>
                    <a:pt x="317" y="692"/>
                    <a:pt x="317" y="517"/>
                  </a:cubicBezTo>
                  <a:cubicBezTo>
                    <a:pt x="317" y="342"/>
                    <a:pt x="174" y="199"/>
                    <a:pt x="0" y="199"/>
                  </a:cubicBezTo>
                  <a:cubicBezTo>
                    <a:pt x="0" y="0"/>
                    <a:pt x="0" y="0"/>
                    <a:pt x="0" y="0"/>
                  </a:cubicBezTo>
                  <a:cubicBezTo>
                    <a:pt x="284" y="0"/>
                    <a:pt x="516" y="232"/>
                    <a:pt x="516" y="517"/>
                  </a:cubicBezTo>
                  <a:close/>
                </a:path>
              </a:pathLst>
            </a:cu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 name="Google Shape;320;p59">
              <a:extLst>
                <a:ext uri="{FF2B5EF4-FFF2-40B4-BE49-F238E27FC236}">
                  <a16:creationId xmlns:a16="http://schemas.microsoft.com/office/drawing/2014/main" id="{7B36C5A1-0E67-F8A1-9D18-42EA92850156}"/>
                </a:ext>
              </a:extLst>
            </p:cNvPr>
            <p:cNvSpPr/>
            <p:nvPr/>
          </p:nvSpPr>
          <p:spPr>
            <a:xfrm>
              <a:off x="7615373" y="4936015"/>
              <a:ext cx="997406" cy="106164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7" name="Google Shape;321;p59">
              <a:extLst>
                <a:ext uri="{FF2B5EF4-FFF2-40B4-BE49-F238E27FC236}">
                  <a16:creationId xmlns:a16="http://schemas.microsoft.com/office/drawing/2014/main" id="{C7657A2B-3CA8-FE2B-2031-CCA28FEC27E9}"/>
                </a:ext>
              </a:extLst>
            </p:cNvPr>
            <p:cNvSpPr/>
            <p:nvPr/>
          </p:nvSpPr>
          <p:spPr>
            <a:xfrm>
              <a:off x="7997556" y="5342813"/>
              <a:ext cx="233039" cy="248048"/>
            </a:xfrm>
            <a:prstGeom prst="ellipse">
              <a:avLst/>
            </a:pr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8" name="Google Shape;322;p59">
            <a:extLst>
              <a:ext uri="{FF2B5EF4-FFF2-40B4-BE49-F238E27FC236}">
                <a16:creationId xmlns:a16="http://schemas.microsoft.com/office/drawing/2014/main" id="{D4CF46FA-852C-1A29-73DE-6445E032CA80}"/>
              </a:ext>
            </a:extLst>
          </p:cNvPr>
          <p:cNvGrpSpPr/>
          <p:nvPr/>
        </p:nvGrpSpPr>
        <p:grpSpPr>
          <a:xfrm>
            <a:off x="1020481" y="3069153"/>
            <a:ext cx="794154" cy="819799"/>
            <a:chOff x="7336892" y="3306342"/>
            <a:chExt cx="1275888" cy="1651996"/>
          </a:xfrm>
        </p:grpSpPr>
        <p:sp>
          <p:nvSpPr>
            <p:cNvPr id="9" name="Google Shape;323;p59">
              <a:extLst>
                <a:ext uri="{FF2B5EF4-FFF2-40B4-BE49-F238E27FC236}">
                  <a16:creationId xmlns:a16="http://schemas.microsoft.com/office/drawing/2014/main" id="{86F80898-94AF-E19C-CBE7-9BFFC819445C}"/>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0" name="Google Shape;324;p59">
              <a:extLst>
                <a:ext uri="{FF2B5EF4-FFF2-40B4-BE49-F238E27FC236}">
                  <a16:creationId xmlns:a16="http://schemas.microsoft.com/office/drawing/2014/main" id="{58074763-F95A-0CB2-61AE-51338CFADFA3}"/>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1" name="Google Shape;325;p59">
              <a:extLst>
                <a:ext uri="{FF2B5EF4-FFF2-40B4-BE49-F238E27FC236}">
                  <a16:creationId xmlns:a16="http://schemas.microsoft.com/office/drawing/2014/main" id="{8D1C6EDB-9B11-7126-DF3B-2F32AC86F053}"/>
                </a:ext>
              </a:extLst>
            </p:cNvPr>
            <p:cNvSpPr/>
            <p:nvPr/>
          </p:nvSpPr>
          <p:spPr>
            <a:xfrm>
              <a:off x="7997557" y="4007076"/>
              <a:ext cx="233039" cy="250528"/>
            </a:xfrm>
            <a:prstGeom prst="ellipse">
              <a:avLst/>
            </a:pr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12" name="Google Shape;326;p59">
            <a:extLst>
              <a:ext uri="{FF2B5EF4-FFF2-40B4-BE49-F238E27FC236}">
                <a16:creationId xmlns:a16="http://schemas.microsoft.com/office/drawing/2014/main" id="{5CD5A856-76B1-8F97-33A2-3526C2953F3A}"/>
              </a:ext>
            </a:extLst>
          </p:cNvPr>
          <p:cNvGrpSpPr/>
          <p:nvPr/>
        </p:nvGrpSpPr>
        <p:grpSpPr>
          <a:xfrm>
            <a:off x="1035556" y="4235562"/>
            <a:ext cx="756056" cy="789137"/>
            <a:chOff x="7336892" y="3306342"/>
            <a:chExt cx="1275888" cy="1651996"/>
          </a:xfrm>
        </p:grpSpPr>
        <p:sp>
          <p:nvSpPr>
            <p:cNvPr id="13" name="Google Shape;327;p59">
              <a:extLst>
                <a:ext uri="{FF2B5EF4-FFF2-40B4-BE49-F238E27FC236}">
                  <a16:creationId xmlns:a16="http://schemas.microsoft.com/office/drawing/2014/main" id="{33AE0CC1-CFFE-D0CC-7CEE-9F2FFEFBB3DF}"/>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0075C4"/>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4" name="Google Shape;328;p59">
              <a:extLst>
                <a:ext uri="{FF2B5EF4-FFF2-40B4-BE49-F238E27FC236}">
                  <a16:creationId xmlns:a16="http://schemas.microsoft.com/office/drawing/2014/main" id="{F98EC31A-10A5-366E-3BD6-A8214EE9AE08}"/>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5" name="Google Shape;329;p59">
              <a:extLst>
                <a:ext uri="{FF2B5EF4-FFF2-40B4-BE49-F238E27FC236}">
                  <a16:creationId xmlns:a16="http://schemas.microsoft.com/office/drawing/2014/main" id="{C0AD5954-F0BE-DB07-E571-EC037DB90623}"/>
                </a:ext>
              </a:extLst>
            </p:cNvPr>
            <p:cNvSpPr/>
            <p:nvPr/>
          </p:nvSpPr>
          <p:spPr>
            <a:xfrm>
              <a:off x="7997557" y="4007076"/>
              <a:ext cx="233039" cy="250528"/>
            </a:xfrm>
            <a:prstGeom prst="ellipse">
              <a:avLst/>
            </a:prstGeom>
            <a:solidFill>
              <a:srgbClr val="0075C4"/>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16" name="Google Shape;318;p59">
            <a:extLst>
              <a:ext uri="{FF2B5EF4-FFF2-40B4-BE49-F238E27FC236}">
                <a16:creationId xmlns:a16="http://schemas.microsoft.com/office/drawing/2014/main" id="{D5DF84A9-C520-3A22-992B-C567576AFA4A}"/>
              </a:ext>
            </a:extLst>
          </p:cNvPr>
          <p:cNvGrpSpPr/>
          <p:nvPr/>
        </p:nvGrpSpPr>
        <p:grpSpPr>
          <a:xfrm rot="10800000">
            <a:off x="1057325" y="5371309"/>
            <a:ext cx="778349" cy="772951"/>
            <a:chOff x="7615373" y="4639598"/>
            <a:chExt cx="1275887" cy="1654477"/>
          </a:xfrm>
        </p:grpSpPr>
        <p:sp>
          <p:nvSpPr>
            <p:cNvPr id="17" name="Google Shape;319;p59">
              <a:extLst>
                <a:ext uri="{FF2B5EF4-FFF2-40B4-BE49-F238E27FC236}">
                  <a16:creationId xmlns:a16="http://schemas.microsoft.com/office/drawing/2014/main" id="{4B759B84-34E5-E93C-EC2A-A9DAC751417B}"/>
                </a:ext>
              </a:extLst>
            </p:cNvPr>
            <p:cNvSpPr/>
            <p:nvPr/>
          </p:nvSpPr>
          <p:spPr>
            <a:xfrm>
              <a:off x="8115241" y="4639598"/>
              <a:ext cx="776019" cy="1654477"/>
            </a:xfrm>
            <a:custGeom>
              <a:avLst/>
              <a:gdLst/>
              <a:ahLst/>
              <a:cxnLst/>
              <a:rect l="l" t="t" r="r" b="b"/>
              <a:pathLst>
                <a:path w="516" h="1033" extrusionOk="0">
                  <a:moveTo>
                    <a:pt x="516" y="517"/>
                  </a:moveTo>
                  <a:cubicBezTo>
                    <a:pt x="516" y="801"/>
                    <a:pt x="284" y="1033"/>
                    <a:pt x="0" y="1033"/>
                  </a:cubicBezTo>
                  <a:cubicBezTo>
                    <a:pt x="0" y="834"/>
                    <a:pt x="0" y="834"/>
                    <a:pt x="0" y="834"/>
                  </a:cubicBezTo>
                  <a:cubicBezTo>
                    <a:pt x="174" y="834"/>
                    <a:pt x="317" y="692"/>
                    <a:pt x="317" y="517"/>
                  </a:cubicBezTo>
                  <a:cubicBezTo>
                    <a:pt x="317" y="342"/>
                    <a:pt x="174" y="199"/>
                    <a:pt x="0" y="199"/>
                  </a:cubicBezTo>
                  <a:cubicBezTo>
                    <a:pt x="0" y="0"/>
                    <a:pt x="0" y="0"/>
                    <a:pt x="0" y="0"/>
                  </a:cubicBezTo>
                  <a:cubicBezTo>
                    <a:pt x="284" y="0"/>
                    <a:pt x="516" y="232"/>
                    <a:pt x="516" y="517"/>
                  </a:cubicBezTo>
                  <a:close/>
                </a:path>
              </a:pathLst>
            </a:cu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8" name="Google Shape;320;p59">
              <a:extLst>
                <a:ext uri="{FF2B5EF4-FFF2-40B4-BE49-F238E27FC236}">
                  <a16:creationId xmlns:a16="http://schemas.microsoft.com/office/drawing/2014/main" id="{12D5DF53-42D6-2391-7DE2-58183A80D171}"/>
                </a:ext>
              </a:extLst>
            </p:cNvPr>
            <p:cNvSpPr/>
            <p:nvPr/>
          </p:nvSpPr>
          <p:spPr>
            <a:xfrm>
              <a:off x="7615373" y="4936015"/>
              <a:ext cx="997406" cy="106164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9" name="Google Shape;321;p59">
              <a:extLst>
                <a:ext uri="{FF2B5EF4-FFF2-40B4-BE49-F238E27FC236}">
                  <a16:creationId xmlns:a16="http://schemas.microsoft.com/office/drawing/2014/main" id="{7BCECD99-D37E-63A7-644D-1427C02B8963}"/>
                </a:ext>
              </a:extLst>
            </p:cNvPr>
            <p:cNvSpPr/>
            <p:nvPr/>
          </p:nvSpPr>
          <p:spPr>
            <a:xfrm>
              <a:off x="7997556" y="5342813"/>
              <a:ext cx="233039" cy="248048"/>
            </a:xfrm>
            <a:prstGeom prst="ellipse">
              <a:avLst/>
            </a:pr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20" name="Google Shape;322;p59">
            <a:extLst>
              <a:ext uri="{FF2B5EF4-FFF2-40B4-BE49-F238E27FC236}">
                <a16:creationId xmlns:a16="http://schemas.microsoft.com/office/drawing/2014/main" id="{A927335A-74E5-4432-E90C-0C9451150D12}"/>
              </a:ext>
            </a:extLst>
          </p:cNvPr>
          <p:cNvGrpSpPr/>
          <p:nvPr/>
        </p:nvGrpSpPr>
        <p:grpSpPr>
          <a:xfrm>
            <a:off x="1057325" y="6589640"/>
            <a:ext cx="789856" cy="754638"/>
            <a:chOff x="7336892" y="3306342"/>
            <a:chExt cx="1275888" cy="1651996"/>
          </a:xfrm>
        </p:grpSpPr>
        <p:sp>
          <p:nvSpPr>
            <p:cNvPr id="21" name="Google Shape;323;p59">
              <a:extLst>
                <a:ext uri="{FF2B5EF4-FFF2-40B4-BE49-F238E27FC236}">
                  <a16:creationId xmlns:a16="http://schemas.microsoft.com/office/drawing/2014/main" id="{166D166F-31CB-E968-B70C-6439C092B866}"/>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22" name="Google Shape;324;p59">
              <a:extLst>
                <a:ext uri="{FF2B5EF4-FFF2-40B4-BE49-F238E27FC236}">
                  <a16:creationId xmlns:a16="http://schemas.microsoft.com/office/drawing/2014/main" id="{A8BB170B-9CAB-6BEF-BE05-78C6564AECDD}"/>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23" name="Google Shape;325;p59">
              <a:extLst>
                <a:ext uri="{FF2B5EF4-FFF2-40B4-BE49-F238E27FC236}">
                  <a16:creationId xmlns:a16="http://schemas.microsoft.com/office/drawing/2014/main" id="{3EF383E8-21E7-6269-8F85-7DF77175601E}"/>
                </a:ext>
              </a:extLst>
            </p:cNvPr>
            <p:cNvSpPr/>
            <p:nvPr/>
          </p:nvSpPr>
          <p:spPr>
            <a:xfrm>
              <a:off x="7997557" y="4007076"/>
              <a:ext cx="233039" cy="250528"/>
            </a:xfrm>
            <a:prstGeom prst="ellipse">
              <a:avLst/>
            </a:pr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sp>
        <p:nvSpPr>
          <p:cNvPr id="24" name="Google Shape;315;p59">
            <a:extLst>
              <a:ext uri="{FF2B5EF4-FFF2-40B4-BE49-F238E27FC236}">
                <a16:creationId xmlns:a16="http://schemas.microsoft.com/office/drawing/2014/main" id="{7B255C4F-13F3-AC9B-9DB2-C13C48983241}"/>
              </a:ext>
            </a:extLst>
          </p:cNvPr>
          <p:cNvSpPr/>
          <p:nvPr/>
        </p:nvSpPr>
        <p:spPr>
          <a:xfrm>
            <a:off x="1913579" y="2095889"/>
            <a:ext cx="13805333" cy="400069"/>
          </a:xfrm>
          <a:prstGeom prst="rect">
            <a:avLst/>
          </a:prstGeom>
          <a:noFill/>
          <a:ln>
            <a:noFill/>
          </a:ln>
        </p:spPr>
        <p:txBody>
          <a:bodyPr spcFirstLastPara="1" wrap="square" lIns="91425" tIns="45700" rIns="91425" bIns="45700" anchor="t" anchorCtr="0">
            <a:spAutoFit/>
          </a:bodyPr>
          <a:lstStyle/>
          <a:p>
            <a:pPr lvl="0">
              <a:lnSpc>
                <a:spcPts val="2400"/>
              </a:lnSpc>
              <a:buSzPts val="2200"/>
            </a:pPr>
            <a:r>
              <a:rPr lang="en-US" sz="2200" b="1">
                <a:solidFill>
                  <a:srgbClr val="3F3F3F"/>
                </a:solidFill>
                <a:latin typeface="Open Sans"/>
                <a:ea typeface="Open Sans"/>
                <a:cs typeface="Open Sans"/>
              </a:rPr>
              <a:t>Minimize attack surface: </a:t>
            </a:r>
            <a:r>
              <a:rPr lang="en-US" sz="2200">
                <a:solidFill>
                  <a:srgbClr val="3F3F3F"/>
                </a:solidFill>
                <a:latin typeface="Open Sans"/>
                <a:ea typeface="Open Sans"/>
                <a:cs typeface="Open Sans"/>
              </a:rPr>
              <a:t>Remove unnecessary software, services, features, and startup programs</a:t>
            </a:r>
          </a:p>
        </p:txBody>
      </p:sp>
      <p:sp>
        <p:nvSpPr>
          <p:cNvPr id="27" name="TextBox 26">
            <a:extLst>
              <a:ext uri="{FF2B5EF4-FFF2-40B4-BE49-F238E27FC236}">
                <a16:creationId xmlns:a16="http://schemas.microsoft.com/office/drawing/2014/main" id="{672CBECF-EF6F-0C6D-AEFC-9F25D755B133}"/>
              </a:ext>
            </a:extLst>
          </p:cNvPr>
          <p:cNvSpPr txBox="1"/>
          <p:nvPr/>
        </p:nvSpPr>
        <p:spPr>
          <a:xfrm>
            <a:off x="1882595" y="3283317"/>
            <a:ext cx="14376272" cy="400110"/>
          </a:xfrm>
          <a:prstGeom prst="rect">
            <a:avLst/>
          </a:prstGeom>
          <a:noFill/>
        </p:spPr>
        <p:txBody>
          <a:bodyPr wrap="square">
            <a:spAutoFit/>
          </a:bodyPr>
          <a:lstStyle/>
          <a:p>
            <a:pPr>
              <a:lnSpc>
                <a:spcPts val="2400"/>
              </a:lnSpc>
              <a:buSzPts val="2200"/>
            </a:pPr>
            <a:r>
              <a:rPr lang="en-US" sz="2200" b="1">
                <a:solidFill>
                  <a:srgbClr val="3F3F3F"/>
                </a:solidFill>
                <a:latin typeface="Open Sans"/>
                <a:ea typeface="Open Sans"/>
                <a:cs typeface="Open Sans"/>
              </a:rPr>
              <a:t>Enforce strong passwords: </a:t>
            </a:r>
            <a:r>
              <a:rPr lang="en-US" sz="2200">
                <a:solidFill>
                  <a:srgbClr val="3F3F3F"/>
                </a:solidFill>
                <a:latin typeface="Open Sans"/>
                <a:ea typeface="Open Sans"/>
                <a:cs typeface="Open Sans"/>
              </a:rPr>
              <a:t>Implement complex passwords and require regular password changes</a:t>
            </a:r>
          </a:p>
        </p:txBody>
      </p:sp>
      <p:sp>
        <p:nvSpPr>
          <p:cNvPr id="28" name="TextBox 27">
            <a:extLst>
              <a:ext uri="{FF2B5EF4-FFF2-40B4-BE49-F238E27FC236}">
                <a16:creationId xmlns:a16="http://schemas.microsoft.com/office/drawing/2014/main" id="{0A08E96E-9344-B6D4-319B-A008A5A26809}"/>
              </a:ext>
            </a:extLst>
          </p:cNvPr>
          <p:cNvSpPr txBox="1"/>
          <p:nvPr/>
        </p:nvSpPr>
        <p:spPr>
          <a:xfrm>
            <a:off x="1883723" y="4368282"/>
            <a:ext cx="13069338" cy="707886"/>
          </a:xfrm>
          <a:prstGeom prst="rect">
            <a:avLst/>
          </a:prstGeom>
          <a:noFill/>
        </p:spPr>
        <p:txBody>
          <a:bodyPr wrap="square">
            <a:spAutoFit/>
          </a:bodyPr>
          <a:lstStyle/>
          <a:p>
            <a:pPr>
              <a:lnSpc>
                <a:spcPts val="2400"/>
              </a:lnSpc>
              <a:buSzPts val="2200"/>
            </a:pPr>
            <a:r>
              <a:rPr lang="en-US" sz="2200" b="1">
                <a:solidFill>
                  <a:srgbClr val="3F3F3F"/>
                </a:solidFill>
                <a:latin typeface="Open Sans"/>
                <a:ea typeface="Open Sans"/>
                <a:cs typeface="Open Sans"/>
              </a:rPr>
              <a:t>Patch management:</a:t>
            </a:r>
            <a:r>
              <a:rPr lang="en-US" sz="2200">
                <a:solidFill>
                  <a:srgbClr val="3F3F3F"/>
                </a:solidFill>
                <a:latin typeface="Open Sans"/>
                <a:ea typeface="Open Sans"/>
                <a:cs typeface="Open Sans"/>
              </a:rPr>
              <a:t> Configure automatic updates for your operating system and applications to ensure the latest security patches are applied promptly</a:t>
            </a:r>
          </a:p>
        </p:txBody>
      </p:sp>
      <p:sp>
        <p:nvSpPr>
          <p:cNvPr id="29" name="TextBox 28">
            <a:extLst>
              <a:ext uri="{FF2B5EF4-FFF2-40B4-BE49-F238E27FC236}">
                <a16:creationId xmlns:a16="http://schemas.microsoft.com/office/drawing/2014/main" id="{FB5D7641-BB14-BB31-0F82-1D4E201DA40C}"/>
              </a:ext>
            </a:extLst>
          </p:cNvPr>
          <p:cNvSpPr txBox="1"/>
          <p:nvPr/>
        </p:nvSpPr>
        <p:spPr>
          <a:xfrm>
            <a:off x="1903177" y="5453247"/>
            <a:ext cx="13069338" cy="769441"/>
          </a:xfrm>
          <a:prstGeom prst="rect">
            <a:avLst/>
          </a:prstGeom>
          <a:noFill/>
        </p:spPr>
        <p:txBody>
          <a:bodyPr wrap="square">
            <a:spAutoFit/>
          </a:bodyPr>
          <a:lstStyle/>
          <a:p>
            <a:pPr algn="l"/>
            <a:r>
              <a:rPr lang="en-US" sz="2200" b="1">
                <a:solidFill>
                  <a:srgbClr val="3F3F3F"/>
                </a:solidFill>
                <a:latin typeface="Open Sans"/>
                <a:ea typeface="Open Sans"/>
                <a:cs typeface="Open Sans"/>
              </a:rPr>
              <a:t>Principle of least privilege:</a:t>
            </a:r>
            <a:r>
              <a:rPr lang="en-US" sz="2200">
                <a:solidFill>
                  <a:srgbClr val="3F3F3F"/>
                </a:solidFill>
                <a:latin typeface="Open Sans"/>
                <a:ea typeface="Open Sans"/>
                <a:cs typeface="Open Sans"/>
              </a:rPr>
              <a:t> Grant users only the minimum level of access required for their tasks, reducing potential damage if an account is compromised</a:t>
            </a:r>
            <a:endParaRPr lang="en-US" sz="3200" i="0">
              <a:solidFill>
                <a:srgbClr val="E3E3E3"/>
              </a:solidFill>
              <a:effectLst/>
              <a:latin typeface="Google Sans"/>
            </a:endParaRPr>
          </a:p>
        </p:txBody>
      </p:sp>
      <p:sp>
        <p:nvSpPr>
          <p:cNvPr id="30" name="TextBox 29">
            <a:extLst>
              <a:ext uri="{FF2B5EF4-FFF2-40B4-BE49-F238E27FC236}">
                <a16:creationId xmlns:a16="http://schemas.microsoft.com/office/drawing/2014/main" id="{2F98D2E4-3535-02E2-CAFF-077703118721}"/>
              </a:ext>
            </a:extLst>
          </p:cNvPr>
          <p:cNvSpPr txBox="1"/>
          <p:nvPr/>
        </p:nvSpPr>
        <p:spPr>
          <a:xfrm>
            <a:off x="1912230" y="6599767"/>
            <a:ext cx="13069338" cy="707886"/>
          </a:xfrm>
          <a:prstGeom prst="rect">
            <a:avLst/>
          </a:prstGeom>
          <a:noFill/>
        </p:spPr>
        <p:txBody>
          <a:bodyPr wrap="square">
            <a:spAutoFit/>
          </a:bodyPr>
          <a:lstStyle/>
          <a:p>
            <a:pPr>
              <a:lnSpc>
                <a:spcPts val="2400"/>
              </a:lnSpc>
              <a:buSzPts val="2200"/>
            </a:pPr>
            <a:r>
              <a:rPr lang="en-US" sz="2200" b="1">
                <a:solidFill>
                  <a:srgbClr val="3F3F3F"/>
                </a:solidFill>
                <a:latin typeface="Open Sans"/>
                <a:ea typeface="Open Sans"/>
                <a:cs typeface="Open Sans"/>
              </a:rPr>
              <a:t>Secure configuration:</a:t>
            </a:r>
            <a:r>
              <a:rPr lang="en-US" sz="2200">
                <a:solidFill>
                  <a:srgbClr val="3F3F3F"/>
                </a:solidFill>
                <a:latin typeface="Open Sans"/>
                <a:ea typeface="Open Sans"/>
                <a:cs typeface="Open Sans"/>
              </a:rPr>
              <a:t> Follow best practice guidelines like CIS Benchmarks to configure your OS securely</a:t>
            </a:r>
          </a:p>
        </p:txBody>
      </p:sp>
      <p:sp>
        <p:nvSpPr>
          <p:cNvPr id="31" name="Brandline_LVC">
            <a:extLst>
              <a:ext uri="{FF2B5EF4-FFF2-40B4-BE49-F238E27FC236}">
                <a16:creationId xmlns:a16="http://schemas.microsoft.com/office/drawing/2014/main" id="{3947B58D-1D4F-804B-35D9-11185F9FF56F}"/>
              </a:ext>
            </a:extLst>
          </p:cNvPr>
          <p:cNvSpPr/>
          <p:nvPr/>
        </p:nvSpPr>
        <p:spPr>
          <a:xfrm>
            <a:off x="5537200" y="649202"/>
            <a:ext cx="5199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Google Shape;457;p59">
            <a:extLst>
              <a:ext uri="{FF2B5EF4-FFF2-40B4-BE49-F238E27FC236}">
                <a16:creationId xmlns:a16="http://schemas.microsoft.com/office/drawing/2014/main" id="{A5B124C2-A47C-4487-4DA7-0E2F6A90A935}"/>
              </a:ext>
            </a:extLst>
          </p:cNvPr>
          <p:cNvSpPr txBox="1">
            <a:spLocks noGrp="1"/>
          </p:cNvSpPr>
          <p:nvPr>
            <p:ph type="body" idx="1"/>
          </p:nvPr>
        </p:nvSpPr>
        <p:spPr>
          <a:xfrm>
            <a:off x="3912133" y="1035469"/>
            <a:ext cx="8504759"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Essential steps to harden workstations include:</a:t>
            </a:r>
            <a:endParaRPr/>
          </a:p>
        </p:txBody>
      </p:sp>
    </p:spTree>
    <p:extLst>
      <p:ext uri="{BB962C8B-B14F-4D97-AF65-F5344CB8AC3E}">
        <p14:creationId xmlns:p14="http://schemas.microsoft.com/office/powerpoint/2010/main" val="29083825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71442"/>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Log Aggregation</a:t>
            </a:r>
            <a:endParaRPr lang="en-US">
              <a:solidFill>
                <a:schemeClr val="tx1">
                  <a:lumMod val="75000"/>
                  <a:lumOff val="25000"/>
                </a:schemeClr>
              </a:solidFill>
              <a:latin typeface="Open Sans"/>
              <a:ea typeface="Open Sans"/>
              <a:cs typeface="Open Sans"/>
              <a:sym typeface="Open Sans"/>
            </a:endParaRPr>
          </a:p>
        </p:txBody>
      </p:sp>
      <p:grpSp>
        <p:nvGrpSpPr>
          <p:cNvPr id="5" name="Group 4">
            <a:extLst>
              <a:ext uri="{FF2B5EF4-FFF2-40B4-BE49-F238E27FC236}">
                <a16:creationId xmlns:a16="http://schemas.microsoft.com/office/drawing/2014/main" id="{5CB509C2-2F22-D0C4-AF7C-C5FF682DB08B}"/>
              </a:ext>
            </a:extLst>
          </p:cNvPr>
          <p:cNvGrpSpPr/>
          <p:nvPr/>
        </p:nvGrpSpPr>
        <p:grpSpPr>
          <a:xfrm>
            <a:off x="1250950" y="3383796"/>
            <a:ext cx="12402704" cy="3748631"/>
            <a:chOff x="1250950" y="3383796"/>
            <a:chExt cx="12402704" cy="3748631"/>
          </a:xfrm>
        </p:grpSpPr>
        <p:sp>
          <p:nvSpPr>
            <p:cNvPr id="582" name="Google Shape;582;ge961dd843d_0_334"/>
            <p:cNvSpPr/>
            <p:nvPr/>
          </p:nvSpPr>
          <p:spPr>
            <a:xfrm>
              <a:off x="1250950" y="3383796"/>
              <a:ext cx="7615114" cy="3748631"/>
            </a:xfrm>
            <a:prstGeom prst="roundRect">
              <a:avLst>
                <a:gd name="adj" fmla="val 7573"/>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Clr>
                  <a:srgbClr val="3F3F3F"/>
                </a:buClr>
                <a:buSzPct val="100000"/>
                <a:buFont typeface="Arial" panose="020B0604020202020204" pitchFamily="34" charset="0"/>
                <a:buChar char="•"/>
              </a:pPr>
              <a:r>
                <a:rPr lang="en-US" sz="2200">
                  <a:solidFill>
                    <a:srgbClr val="434343"/>
                  </a:solidFill>
                  <a:latin typeface="Open Sans"/>
                  <a:ea typeface="Open Sans"/>
                  <a:cs typeface="Open Sans"/>
                </a:rPr>
                <a:t>Log aggregation involves gathering disparate log data from various sources, such as servers, applications, databases, and network devices, and bringing the data into a single, centralized repository for examination.</a:t>
              </a:r>
            </a:p>
            <a:p>
              <a:pPr marL="342900" lvl="1" indent="-342900">
                <a:lnSpc>
                  <a:spcPct val="114000"/>
                </a:lnSpc>
                <a:buClr>
                  <a:srgbClr val="3F3F3F"/>
                </a:buClr>
                <a:buSzPct val="100000"/>
                <a:buFont typeface="Arial" panose="020B0604020202020204" pitchFamily="34" charset="0"/>
                <a:buChar char="•"/>
              </a:pPr>
              <a:endParaRPr lang="en-US" sz="1000">
                <a:solidFill>
                  <a:srgbClr val="434343"/>
                </a:solidFill>
                <a:latin typeface="Open Sans"/>
                <a:ea typeface="Open Sans"/>
                <a:cs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rgbClr val="434343"/>
                  </a:solidFill>
                  <a:latin typeface="Open Sans"/>
                  <a:ea typeface="Open Sans"/>
                  <a:cs typeface="Open Sans"/>
                </a:rPr>
                <a:t>Specialized tools like syslog-ng and rsyslog manage and process log data, enabling real-time analysis and generating comprehensive reports.</a:t>
              </a:r>
            </a:p>
          </p:txBody>
        </p:sp>
        <p:pic>
          <p:nvPicPr>
            <p:cNvPr id="4" name="Picture 3">
              <a:extLst>
                <a:ext uri="{FF2B5EF4-FFF2-40B4-BE49-F238E27FC236}">
                  <a16:creationId xmlns:a16="http://schemas.microsoft.com/office/drawing/2014/main" id="{7FE49E56-6F6E-E2E0-99D1-90E1154F2E32}"/>
                </a:ext>
              </a:extLst>
            </p:cNvPr>
            <p:cNvPicPr>
              <a:picLocks noChangeAspect="1"/>
            </p:cNvPicPr>
            <p:nvPr/>
          </p:nvPicPr>
          <p:blipFill>
            <a:blip r:embed="rId3"/>
            <a:stretch>
              <a:fillRect/>
            </a:stretch>
          </p:blipFill>
          <p:spPr>
            <a:xfrm>
              <a:off x="10498513" y="3681967"/>
              <a:ext cx="3155141" cy="3155141"/>
            </a:xfrm>
            <a:prstGeom prst="rect">
              <a:avLst/>
            </a:prstGeom>
          </p:spPr>
        </p:pic>
      </p:grpSp>
      <p:sp>
        <p:nvSpPr>
          <p:cNvPr id="3" name="Brandline_LVC">
            <a:extLst>
              <a:ext uri="{FF2B5EF4-FFF2-40B4-BE49-F238E27FC236}">
                <a16:creationId xmlns:a16="http://schemas.microsoft.com/office/drawing/2014/main" id="{CF8B51A2-467B-0026-1B5E-64F075DE68E8}"/>
              </a:ext>
            </a:extLst>
          </p:cNvPr>
          <p:cNvSpPr/>
          <p:nvPr/>
        </p:nvSpPr>
        <p:spPr>
          <a:xfrm>
            <a:off x="6223000" y="857916"/>
            <a:ext cx="3806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50676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Log Alerts</a:t>
            </a:r>
            <a:endParaRPr>
              <a:latin typeface="Open Sans"/>
              <a:ea typeface="Open Sans"/>
              <a:cs typeface="Open Sans"/>
              <a:sym typeface="Open Sans"/>
            </a:endParaRPr>
          </a:p>
        </p:txBody>
      </p:sp>
      <p:grpSp>
        <p:nvGrpSpPr>
          <p:cNvPr id="7" name="Group 6">
            <a:extLst>
              <a:ext uri="{FF2B5EF4-FFF2-40B4-BE49-F238E27FC236}">
                <a16:creationId xmlns:a16="http://schemas.microsoft.com/office/drawing/2014/main" id="{85F935EE-CCFC-FB3A-DFAA-1F0AEF76FA18}"/>
              </a:ext>
            </a:extLst>
          </p:cNvPr>
          <p:cNvGrpSpPr/>
          <p:nvPr/>
        </p:nvGrpSpPr>
        <p:grpSpPr>
          <a:xfrm>
            <a:off x="1387435" y="2658573"/>
            <a:ext cx="13481130" cy="4739754"/>
            <a:chOff x="1086925" y="4128708"/>
            <a:chExt cx="13481130" cy="4739754"/>
          </a:xfrm>
        </p:grpSpPr>
        <p:sp>
          <p:nvSpPr>
            <p:cNvPr id="582" name="Google Shape;582;ge961dd843d_0_334"/>
            <p:cNvSpPr/>
            <p:nvPr/>
          </p:nvSpPr>
          <p:spPr>
            <a:xfrm>
              <a:off x="1086925" y="4128708"/>
              <a:ext cx="8805219" cy="4739754"/>
            </a:xfrm>
            <a:prstGeom prst="roundRect">
              <a:avLst>
                <a:gd name="adj" fmla="val 3931"/>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buSzPts val="2200"/>
              </a:pPr>
              <a:endParaRPr lang="en-US" sz="100">
                <a:solidFill>
                  <a:srgbClr val="434343"/>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434343"/>
                  </a:solidFill>
                  <a:latin typeface="Open Sans"/>
                  <a:ea typeface="Open Sans"/>
                  <a:cs typeface="Open Sans"/>
                </a:rPr>
                <a:t>Log alerts are automatic notifications triggered by specific conditions within log data. They serve as a real-time early warning system, notifying IT professionals of potential issues, security threats, or system anomalies.</a:t>
              </a:r>
            </a:p>
            <a:p>
              <a:pPr marL="342900" indent="-342900">
                <a:lnSpc>
                  <a:spcPct val="115000"/>
                </a:lnSpc>
                <a:buSzPts val="2200"/>
                <a:buFont typeface="Arial" panose="020B0604020202020204" pitchFamily="34" charset="0"/>
                <a:buChar char="•"/>
              </a:pPr>
              <a:endParaRPr lang="en-US" sz="1000">
                <a:solidFill>
                  <a:srgbClr val="434343"/>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434343"/>
                  </a:solidFill>
                  <a:latin typeface="Open Sans"/>
                  <a:ea typeface="Open Sans"/>
                  <a:cs typeface="Open Sans"/>
                </a:rPr>
                <a:t>Rules and thresholds within security systems trigger notifications when specific conditions or events occur.</a:t>
              </a:r>
            </a:p>
            <a:p>
              <a:pPr marL="342900" indent="-342900">
                <a:lnSpc>
                  <a:spcPct val="115000"/>
                </a:lnSpc>
                <a:buSzPts val="2200"/>
                <a:buFont typeface="Arial" panose="020B0604020202020204" pitchFamily="34" charset="0"/>
                <a:buChar char="•"/>
              </a:pPr>
              <a:endParaRPr lang="en-US" sz="1000">
                <a:solidFill>
                  <a:srgbClr val="434343"/>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434343"/>
                  </a:solidFill>
                  <a:latin typeface="Open Sans"/>
                  <a:ea typeface="Open Sans"/>
                  <a:cs typeface="Open Sans"/>
                </a:rPr>
                <a:t>Timely alerts empower cybersecurity professionals to investigate and mitigate threats, with IDSs, IPSs, and SIEM solutions notifying administrators of suspicious or unauthorized activities.</a:t>
              </a:r>
            </a:p>
          </p:txBody>
        </p:sp>
        <p:grpSp>
          <p:nvGrpSpPr>
            <p:cNvPr id="5" name="Group 4">
              <a:extLst>
                <a:ext uri="{FF2B5EF4-FFF2-40B4-BE49-F238E27FC236}">
                  <a16:creationId xmlns:a16="http://schemas.microsoft.com/office/drawing/2014/main" id="{A01F7E5E-AFDF-86B9-C286-B060E0298E27}"/>
                </a:ext>
              </a:extLst>
            </p:cNvPr>
            <p:cNvGrpSpPr/>
            <p:nvPr/>
          </p:nvGrpSpPr>
          <p:grpSpPr>
            <a:xfrm>
              <a:off x="10862497" y="4363751"/>
              <a:ext cx="3705558" cy="3478458"/>
              <a:chOff x="10862497" y="3942037"/>
              <a:chExt cx="3705558" cy="3478458"/>
            </a:xfrm>
          </p:grpSpPr>
          <p:pic>
            <p:nvPicPr>
              <p:cNvPr id="3" name="Picture 2">
                <a:extLst>
                  <a:ext uri="{FF2B5EF4-FFF2-40B4-BE49-F238E27FC236}">
                    <a16:creationId xmlns:a16="http://schemas.microsoft.com/office/drawing/2014/main" id="{C6CEA200-A779-CF7E-6421-A01A3D42842F}"/>
                  </a:ext>
                </a:extLst>
              </p:cNvPr>
              <p:cNvPicPr>
                <a:picLocks noChangeAspect="1"/>
              </p:cNvPicPr>
              <p:nvPr/>
            </p:nvPicPr>
            <p:blipFill>
              <a:blip r:embed="rId3"/>
              <a:stretch>
                <a:fillRect/>
              </a:stretch>
            </p:blipFill>
            <p:spPr>
              <a:xfrm>
                <a:off x="11719560" y="4572000"/>
                <a:ext cx="2848495" cy="2848495"/>
              </a:xfrm>
              <a:prstGeom prst="rect">
                <a:avLst/>
              </a:prstGeom>
            </p:spPr>
          </p:pic>
          <p:pic>
            <p:nvPicPr>
              <p:cNvPr id="6" name="Picture 5">
                <a:extLst>
                  <a:ext uri="{FF2B5EF4-FFF2-40B4-BE49-F238E27FC236}">
                    <a16:creationId xmlns:a16="http://schemas.microsoft.com/office/drawing/2014/main" id="{41C97662-D12B-955E-52BB-96545CC1A3C3}"/>
                  </a:ext>
                </a:extLst>
              </p:cNvPr>
              <p:cNvPicPr>
                <a:picLocks noChangeAspect="1"/>
              </p:cNvPicPr>
              <p:nvPr/>
            </p:nvPicPr>
            <p:blipFill>
              <a:blip r:embed="rId4"/>
              <a:stretch>
                <a:fillRect/>
              </a:stretch>
            </p:blipFill>
            <p:spPr>
              <a:xfrm>
                <a:off x="10862497" y="3942037"/>
                <a:ext cx="1714125" cy="1714125"/>
              </a:xfrm>
              <a:prstGeom prst="rect">
                <a:avLst/>
              </a:prstGeom>
            </p:spPr>
          </p:pic>
        </p:grpSp>
      </p:grpSp>
      <p:sp>
        <p:nvSpPr>
          <p:cNvPr id="4" name="Brandline_LVC">
            <a:extLst>
              <a:ext uri="{FF2B5EF4-FFF2-40B4-BE49-F238E27FC236}">
                <a16:creationId xmlns:a16="http://schemas.microsoft.com/office/drawing/2014/main" id="{FD481518-0849-3C07-3DAB-6E9DC2ABB925}"/>
              </a:ext>
            </a:extLst>
          </p:cNvPr>
          <p:cNvSpPr/>
          <p:nvPr/>
        </p:nvSpPr>
        <p:spPr>
          <a:xfrm>
            <a:off x="6794501" y="816352"/>
            <a:ext cx="26730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73495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Reporting</a:t>
            </a:r>
            <a:endParaRPr lang="en-US">
              <a:solidFill>
                <a:schemeClr val="tx1">
                  <a:lumMod val="75000"/>
                  <a:lumOff val="25000"/>
                </a:schemeClr>
              </a:solidFill>
              <a:latin typeface="Open Sans"/>
              <a:ea typeface="Open Sans"/>
              <a:cs typeface="Open Sans"/>
              <a:sym typeface="Open Sans"/>
            </a:endParaRPr>
          </a:p>
        </p:txBody>
      </p:sp>
      <p:grpSp>
        <p:nvGrpSpPr>
          <p:cNvPr id="5" name="Group 4">
            <a:extLst>
              <a:ext uri="{FF2B5EF4-FFF2-40B4-BE49-F238E27FC236}">
                <a16:creationId xmlns:a16="http://schemas.microsoft.com/office/drawing/2014/main" id="{92AA3DC9-E885-E7D5-D95E-21E0079C6286}"/>
              </a:ext>
            </a:extLst>
          </p:cNvPr>
          <p:cNvGrpSpPr/>
          <p:nvPr/>
        </p:nvGrpSpPr>
        <p:grpSpPr>
          <a:xfrm>
            <a:off x="1788804" y="2502079"/>
            <a:ext cx="12678392" cy="4306099"/>
            <a:chOff x="1515591" y="3059368"/>
            <a:chExt cx="12678392" cy="4306099"/>
          </a:xfrm>
        </p:grpSpPr>
        <p:sp>
          <p:nvSpPr>
            <p:cNvPr id="582" name="Google Shape;582;ge961dd843d_0_334"/>
            <p:cNvSpPr/>
            <p:nvPr/>
          </p:nvSpPr>
          <p:spPr>
            <a:xfrm>
              <a:off x="1515591" y="3059368"/>
              <a:ext cx="8971474" cy="4306099"/>
            </a:xfrm>
            <a:prstGeom prst="roundRect">
              <a:avLst>
                <a:gd name="adj" fmla="val 9034"/>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buSzPts val="2200"/>
                <a:buFont typeface="Arial" panose="020B0604020202020204" pitchFamily="34" charset="0"/>
                <a:buChar char="•"/>
              </a:pPr>
              <a:r>
                <a:rPr lang="en-US" sz="2200">
                  <a:solidFill>
                    <a:srgbClr val="434343"/>
                  </a:solidFill>
                  <a:latin typeface="Open Sans"/>
                  <a:ea typeface="Open Sans"/>
                  <a:cs typeface="Open Sans"/>
                </a:rPr>
                <a:t>Reporting in cybersecurity translates technical information into a format that can be understood by both technical and senior management teams.</a:t>
              </a:r>
            </a:p>
            <a:p>
              <a:pPr marL="342900" lvl="1" indent="-342900">
                <a:lnSpc>
                  <a:spcPct val="115000"/>
                </a:lnSpc>
                <a:buSzPts val="2200"/>
                <a:buFont typeface="Arial" panose="020B0604020202020204" pitchFamily="34" charset="0"/>
                <a:buChar char="•"/>
              </a:pPr>
              <a:endParaRPr lang="en-US" sz="1000">
                <a:solidFill>
                  <a:srgbClr val="434343"/>
                </a:solidFill>
                <a:latin typeface="Open Sans"/>
                <a:ea typeface="Open Sans"/>
                <a:cs typeface="Open Sans"/>
              </a:endParaRPr>
            </a:p>
            <a:p>
              <a:pPr marL="342900" lvl="1" indent="-342900">
                <a:lnSpc>
                  <a:spcPct val="115000"/>
                </a:lnSpc>
                <a:buSzPts val="2200"/>
                <a:buFont typeface="Arial" panose="020B0604020202020204" pitchFamily="34" charset="0"/>
                <a:buChar char="•"/>
              </a:pPr>
              <a:r>
                <a:rPr lang="en-US" sz="2200">
                  <a:solidFill>
                    <a:srgbClr val="434343"/>
                  </a:solidFill>
                  <a:latin typeface="Open Sans"/>
                  <a:ea typeface="Open Sans"/>
                  <a:cs typeface="Open Sans"/>
                </a:rPr>
                <a:t>For the technical team, it includes detected vulnerabilities and recommended actions. For senior management, it addresses potential business impact.</a:t>
              </a:r>
            </a:p>
            <a:p>
              <a:pPr marL="342900" lvl="1" indent="-342900">
                <a:lnSpc>
                  <a:spcPct val="115000"/>
                </a:lnSpc>
                <a:buSzPts val="2200"/>
                <a:buFont typeface="Arial" panose="020B0604020202020204" pitchFamily="34" charset="0"/>
                <a:buChar char="•"/>
              </a:pPr>
              <a:endParaRPr lang="en-US" sz="1000">
                <a:solidFill>
                  <a:srgbClr val="434343"/>
                </a:solidFill>
                <a:latin typeface="Open Sans"/>
                <a:ea typeface="Open Sans"/>
                <a:cs typeface="Open Sans"/>
              </a:endParaRPr>
            </a:p>
            <a:p>
              <a:pPr marL="342900" lvl="1" indent="-342900">
                <a:lnSpc>
                  <a:spcPct val="115000"/>
                </a:lnSpc>
                <a:buSzPts val="2200"/>
                <a:buFont typeface="Arial" panose="020B0604020202020204" pitchFamily="34" charset="0"/>
                <a:buChar char="•"/>
              </a:pPr>
              <a:r>
                <a:rPr lang="en-US" sz="2200">
                  <a:solidFill>
                    <a:srgbClr val="434343"/>
                  </a:solidFill>
                  <a:latin typeface="Open Sans"/>
                  <a:ea typeface="Open Sans"/>
                  <a:cs typeface="Open Sans"/>
                </a:rPr>
                <a:t>Executive reports cover projected financial costs, potential reputational damage, and strategic risk mitigation recommendations.</a:t>
              </a:r>
            </a:p>
          </p:txBody>
        </p:sp>
        <p:pic>
          <p:nvPicPr>
            <p:cNvPr id="3" name="Picture 2">
              <a:extLst>
                <a:ext uri="{FF2B5EF4-FFF2-40B4-BE49-F238E27FC236}">
                  <a16:creationId xmlns:a16="http://schemas.microsoft.com/office/drawing/2014/main" id="{FF82E700-35AE-CC4A-A826-9BF5E01775B1}"/>
                </a:ext>
              </a:extLst>
            </p:cNvPr>
            <p:cNvPicPr>
              <a:picLocks noChangeAspect="1"/>
            </p:cNvPicPr>
            <p:nvPr/>
          </p:nvPicPr>
          <p:blipFill>
            <a:blip r:embed="rId3"/>
            <a:stretch>
              <a:fillRect/>
            </a:stretch>
          </p:blipFill>
          <p:spPr>
            <a:xfrm>
              <a:off x="11356110" y="3793481"/>
              <a:ext cx="2837873" cy="2837873"/>
            </a:xfrm>
            <a:prstGeom prst="rect">
              <a:avLst/>
            </a:prstGeom>
          </p:spPr>
        </p:pic>
      </p:grpSp>
      <p:sp>
        <p:nvSpPr>
          <p:cNvPr id="4" name="Brandline_LVC">
            <a:extLst>
              <a:ext uri="{FF2B5EF4-FFF2-40B4-BE49-F238E27FC236}">
                <a16:creationId xmlns:a16="http://schemas.microsoft.com/office/drawing/2014/main" id="{C74A0F42-BC8C-6980-9D2A-78E33BB5237A}"/>
              </a:ext>
            </a:extLst>
          </p:cNvPr>
          <p:cNvSpPr/>
          <p:nvPr/>
        </p:nvSpPr>
        <p:spPr>
          <a:xfrm>
            <a:off x="7035800" y="816352"/>
            <a:ext cx="2186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1716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50660"/>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Archiving</a:t>
            </a:r>
            <a:endParaRPr lang="en-US">
              <a:solidFill>
                <a:schemeClr val="tx1">
                  <a:lumMod val="75000"/>
                  <a:lumOff val="25000"/>
                </a:schemeClr>
              </a:solidFill>
              <a:latin typeface="Open Sans"/>
              <a:ea typeface="Open Sans"/>
              <a:cs typeface="Open Sans"/>
              <a:sym typeface="Open Sans"/>
            </a:endParaRPr>
          </a:p>
        </p:txBody>
      </p:sp>
      <p:sp>
        <p:nvSpPr>
          <p:cNvPr id="582" name="Google Shape;582;ge961dd843d_0_334"/>
          <p:cNvSpPr/>
          <p:nvPr/>
        </p:nvSpPr>
        <p:spPr>
          <a:xfrm>
            <a:off x="1590406" y="2783854"/>
            <a:ext cx="8925194" cy="4520247"/>
          </a:xfrm>
          <a:prstGeom prst="roundRect">
            <a:avLst>
              <a:gd name="adj" fmla="val 5175"/>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Clr>
                <a:srgbClr val="3F3F3F"/>
              </a:buClr>
              <a:buSzPct val="100000"/>
              <a:buFont typeface="Arial" panose="020B0604020202020204" pitchFamily="34" charset="0"/>
              <a:buChar char="•"/>
            </a:pPr>
            <a:r>
              <a:rPr lang="en-US" sz="2200">
                <a:solidFill>
                  <a:srgbClr val="434343"/>
                </a:solidFill>
                <a:latin typeface="Open Sans"/>
                <a:ea typeface="Open Sans"/>
                <a:cs typeface="Open Sans"/>
              </a:rPr>
              <a:t>Involves the secure storage of historical data, such as logs and reports, for long-term retrieval and analysis.</a:t>
            </a:r>
          </a:p>
          <a:p>
            <a:pPr marL="342900" lvl="1" indent="-342900">
              <a:lnSpc>
                <a:spcPct val="114000"/>
              </a:lnSpc>
              <a:buClr>
                <a:srgbClr val="3F3F3F"/>
              </a:buClr>
              <a:buSzPct val="100000"/>
              <a:buFont typeface="Arial" panose="020B0604020202020204" pitchFamily="34" charset="0"/>
              <a:buChar char="•"/>
            </a:pPr>
            <a:endParaRPr lang="en-US" sz="1000">
              <a:solidFill>
                <a:srgbClr val="434343"/>
              </a:solidFill>
              <a:latin typeface="Open Sans"/>
              <a:ea typeface="Open Sans"/>
              <a:cs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rgbClr val="434343"/>
                </a:solidFill>
                <a:latin typeface="Open Sans"/>
                <a:ea typeface="Open Sans"/>
                <a:cs typeface="Open Sans"/>
              </a:rPr>
              <a:t>Acts like a well-organized filing cabinet, allowing you to quickly find documents when you need to revisit an old case or validate compliance during an audit.</a:t>
            </a:r>
          </a:p>
          <a:p>
            <a:pPr marL="342900" lvl="1" indent="-342900">
              <a:lnSpc>
                <a:spcPct val="114000"/>
              </a:lnSpc>
              <a:buClr>
                <a:srgbClr val="3F3F3F"/>
              </a:buClr>
              <a:buSzPct val="100000"/>
              <a:buFont typeface="Arial" panose="020B0604020202020204" pitchFamily="34" charset="0"/>
              <a:buChar char="•"/>
            </a:pPr>
            <a:endParaRPr lang="en-US" sz="1000">
              <a:solidFill>
                <a:srgbClr val="434343"/>
              </a:solidFill>
              <a:latin typeface="Open Sans"/>
              <a:ea typeface="Open Sans"/>
              <a:cs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rgbClr val="434343"/>
                </a:solidFill>
                <a:latin typeface="Open Sans"/>
                <a:ea typeface="Open Sans"/>
                <a:cs typeface="Open Sans"/>
              </a:rPr>
              <a:t>Requires deciding what to archive and the duration, considering legal requirements and potential future analysis.</a:t>
            </a:r>
          </a:p>
          <a:p>
            <a:pPr marL="342900" lvl="1" indent="-342900">
              <a:lnSpc>
                <a:spcPct val="114000"/>
              </a:lnSpc>
              <a:buClr>
                <a:srgbClr val="3F3F3F"/>
              </a:buClr>
              <a:buSzPct val="100000"/>
              <a:buFont typeface="Arial" panose="020B0604020202020204" pitchFamily="34" charset="0"/>
              <a:buChar char="•"/>
            </a:pPr>
            <a:endParaRPr lang="en-US" sz="1000">
              <a:solidFill>
                <a:srgbClr val="434343"/>
              </a:solidFill>
              <a:latin typeface="Open Sans"/>
              <a:ea typeface="Open Sans"/>
              <a:cs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rgbClr val="434343"/>
                </a:solidFill>
                <a:latin typeface="Open Sans"/>
                <a:ea typeface="Open Sans"/>
                <a:cs typeface="Open Sans"/>
              </a:rPr>
              <a:t>Uses strong encryption to ensure data integrity, safeguarding information from tampering or accidental deletion.</a:t>
            </a:r>
          </a:p>
        </p:txBody>
      </p:sp>
      <p:pic>
        <p:nvPicPr>
          <p:cNvPr id="4" name="Picture 3">
            <a:extLst>
              <a:ext uri="{FF2B5EF4-FFF2-40B4-BE49-F238E27FC236}">
                <a16:creationId xmlns:a16="http://schemas.microsoft.com/office/drawing/2014/main" id="{C3B2667F-B701-28FA-34AC-66C9E50F5E5C}"/>
              </a:ext>
            </a:extLst>
          </p:cNvPr>
          <p:cNvPicPr>
            <a:picLocks noChangeAspect="1"/>
          </p:cNvPicPr>
          <p:nvPr/>
        </p:nvPicPr>
        <p:blipFill>
          <a:blip r:embed="rId3"/>
          <a:stretch>
            <a:fillRect/>
          </a:stretch>
        </p:blipFill>
        <p:spPr>
          <a:xfrm>
            <a:off x="11383818" y="3670069"/>
            <a:ext cx="2747818" cy="2747818"/>
          </a:xfrm>
          <a:prstGeom prst="rect">
            <a:avLst/>
          </a:prstGeom>
        </p:spPr>
      </p:pic>
      <p:sp>
        <p:nvSpPr>
          <p:cNvPr id="3" name="Brandline_LVC">
            <a:extLst>
              <a:ext uri="{FF2B5EF4-FFF2-40B4-BE49-F238E27FC236}">
                <a16:creationId xmlns:a16="http://schemas.microsoft.com/office/drawing/2014/main" id="{DD35CD6F-1E38-19EF-B6F3-1A1D5B3429D2}"/>
              </a:ext>
            </a:extLst>
          </p:cNvPr>
          <p:cNvSpPr/>
          <p:nvPr/>
        </p:nvSpPr>
        <p:spPr>
          <a:xfrm>
            <a:off x="7086600" y="857916"/>
            <a:ext cx="2095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5441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Alert Response and Remediation or Validation</a:t>
            </a:r>
          </a:p>
        </p:txBody>
      </p:sp>
      <p:sp>
        <p:nvSpPr>
          <p:cNvPr id="582" name="Google Shape;582;ge961dd843d_0_334"/>
          <p:cNvSpPr/>
          <p:nvPr/>
        </p:nvSpPr>
        <p:spPr>
          <a:xfrm>
            <a:off x="1250950" y="1915865"/>
            <a:ext cx="13893994" cy="1965960"/>
          </a:xfrm>
          <a:prstGeom prst="roundRect">
            <a:avLst>
              <a:gd name="adj" fmla="val 13383"/>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spcBef>
                <a:spcPts val="600"/>
              </a:spcBef>
              <a:buSzPts val="1760"/>
              <a:buFont typeface="Arial" panose="020B0604020202020204" pitchFamily="34" charset="0"/>
              <a:buChar char="•"/>
            </a:pPr>
            <a:r>
              <a:rPr lang="en-US" sz="2200">
                <a:solidFill>
                  <a:srgbClr val="434343"/>
                </a:solidFill>
                <a:latin typeface="Open Sans"/>
                <a:ea typeface="Open Sans"/>
                <a:cs typeface="Open Sans"/>
              </a:rPr>
              <a:t>Alert response and remediation are crucial in IT operations, ensuring a timely and effective response to potential issues identified by monitoring systems. </a:t>
            </a:r>
          </a:p>
          <a:p>
            <a:pPr marL="342900" indent="-342900">
              <a:spcBef>
                <a:spcPts val="600"/>
              </a:spcBef>
              <a:buSzPts val="1760"/>
              <a:buFont typeface="Arial" panose="020B0604020202020204" pitchFamily="34" charset="0"/>
              <a:buChar char="•"/>
            </a:pPr>
            <a:endParaRPr lang="en-US" sz="1000">
              <a:solidFill>
                <a:srgbClr val="434343"/>
              </a:solidFill>
              <a:latin typeface="Open Sans"/>
              <a:ea typeface="Open Sans"/>
              <a:cs typeface="Open Sans"/>
            </a:endParaRPr>
          </a:p>
          <a:p>
            <a:pPr marL="342900" indent="-342900">
              <a:spcBef>
                <a:spcPts val="600"/>
              </a:spcBef>
              <a:buSzPts val="1760"/>
              <a:buFont typeface="Arial" panose="020B0604020202020204" pitchFamily="34" charset="0"/>
              <a:buChar char="•"/>
            </a:pPr>
            <a:r>
              <a:rPr lang="en-US" sz="2200">
                <a:solidFill>
                  <a:srgbClr val="434343"/>
                </a:solidFill>
                <a:latin typeface="Open Sans"/>
                <a:ea typeface="Open Sans"/>
                <a:cs typeface="Open Sans"/>
              </a:rPr>
              <a:t>It also serves as an alarm system for the Security Operations Center (SOC) to prompt necessary measures to prevent potential attacks. The following actions can be taken in response to alerts:</a:t>
            </a:r>
          </a:p>
        </p:txBody>
      </p:sp>
      <p:grpSp>
        <p:nvGrpSpPr>
          <p:cNvPr id="8" name="Group 7">
            <a:extLst>
              <a:ext uri="{FF2B5EF4-FFF2-40B4-BE49-F238E27FC236}">
                <a16:creationId xmlns:a16="http://schemas.microsoft.com/office/drawing/2014/main" id="{BE9BFC8E-E6A1-427E-1CDB-7E81839C5630}"/>
              </a:ext>
            </a:extLst>
          </p:cNvPr>
          <p:cNvGrpSpPr/>
          <p:nvPr/>
        </p:nvGrpSpPr>
        <p:grpSpPr>
          <a:xfrm>
            <a:off x="4087557" y="4880512"/>
            <a:ext cx="3352800" cy="3389992"/>
            <a:chOff x="3022600" y="4880512"/>
            <a:chExt cx="3352800" cy="3389992"/>
          </a:xfrm>
        </p:grpSpPr>
        <p:sp>
          <p:nvSpPr>
            <p:cNvPr id="2" name="Rectangle: Rounded Corners 1">
              <a:extLst>
                <a:ext uri="{FF2B5EF4-FFF2-40B4-BE49-F238E27FC236}">
                  <a16:creationId xmlns:a16="http://schemas.microsoft.com/office/drawing/2014/main" id="{286E9EC0-E835-3A99-99C9-C2A328871423}"/>
                </a:ext>
              </a:extLst>
            </p:cNvPr>
            <p:cNvSpPr/>
            <p:nvPr/>
          </p:nvSpPr>
          <p:spPr>
            <a:xfrm>
              <a:off x="3022600" y="7660904"/>
              <a:ext cx="3352800" cy="609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434343"/>
                  </a:solidFill>
                  <a:latin typeface="Open Sans"/>
                  <a:ea typeface="Open Sans"/>
                  <a:cs typeface="Open Sans"/>
                </a:rPr>
                <a:t>Quarantine</a:t>
              </a:r>
            </a:p>
          </p:txBody>
        </p:sp>
        <p:pic>
          <p:nvPicPr>
            <p:cNvPr id="5" name="Picture 4">
              <a:extLst>
                <a:ext uri="{FF2B5EF4-FFF2-40B4-BE49-F238E27FC236}">
                  <a16:creationId xmlns:a16="http://schemas.microsoft.com/office/drawing/2014/main" id="{0C742B99-47E1-E485-7F89-BBB13BB649EE}"/>
                </a:ext>
              </a:extLst>
            </p:cNvPr>
            <p:cNvPicPr>
              <a:picLocks noChangeAspect="1"/>
            </p:cNvPicPr>
            <p:nvPr/>
          </p:nvPicPr>
          <p:blipFill>
            <a:blip r:embed="rId3"/>
            <a:stretch>
              <a:fillRect/>
            </a:stretch>
          </p:blipFill>
          <p:spPr>
            <a:xfrm>
              <a:off x="3436008" y="4880512"/>
              <a:ext cx="2525984" cy="2525984"/>
            </a:xfrm>
            <a:prstGeom prst="rect">
              <a:avLst/>
            </a:prstGeom>
          </p:spPr>
        </p:pic>
      </p:grpSp>
      <p:grpSp>
        <p:nvGrpSpPr>
          <p:cNvPr id="9" name="Group 8">
            <a:extLst>
              <a:ext uri="{FF2B5EF4-FFF2-40B4-BE49-F238E27FC236}">
                <a16:creationId xmlns:a16="http://schemas.microsoft.com/office/drawing/2014/main" id="{990A8231-272C-C7C6-8A7D-549A65F883D0}"/>
              </a:ext>
            </a:extLst>
          </p:cNvPr>
          <p:cNvGrpSpPr/>
          <p:nvPr/>
        </p:nvGrpSpPr>
        <p:grpSpPr>
          <a:xfrm>
            <a:off x="9229053" y="4880512"/>
            <a:ext cx="3352800" cy="3391058"/>
            <a:chOff x="10078636" y="4880512"/>
            <a:chExt cx="3352800" cy="3391058"/>
          </a:xfrm>
        </p:grpSpPr>
        <p:sp>
          <p:nvSpPr>
            <p:cNvPr id="4" name="Rectangle: Rounded Corners 3">
              <a:extLst>
                <a:ext uri="{FF2B5EF4-FFF2-40B4-BE49-F238E27FC236}">
                  <a16:creationId xmlns:a16="http://schemas.microsoft.com/office/drawing/2014/main" id="{C3F793C1-9607-489A-C89E-10D734EBEE8C}"/>
                </a:ext>
              </a:extLst>
            </p:cNvPr>
            <p:cNvSpPr/>
            <p:nvPr/>
          </p:nvSpPr>
          <p:spPr>
            <a:xfrm>
              <a:off x="10078636" y="7661970"/>
              <a:ext cx="3352800" cy="609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434343"/>
                  </a:solidFill>
                  <a:latin typeface="Open Sans"/>
                  <a:ea typeface="Open Sans"/>
                  <a:cs typeface="Open Sans"/>
                </a:rPr>
                <a:t>Alert tuning</a:t>
              </a:r>
            </a:p>
          </p:txBody>
        </p:sp>
        <p:pic>
          <p:nvPicPr>
            <p:cNvPr id="11" name="Picture 10">
              <a:extLst>
                <a:ext uri="{FF2B5EF4-FFF2-40B4-BE49-F238E27FC236}">
                  <a16:creationId xmlns:a16="http://schemas.microsoft.com/office/drawing/2014/main" id="{D043F50A-DB07-F573-B1C4-AC9B0C5A408B}"/>
                </a:ext>
              </a:extLst>
            </p:cNvPr>
            <p:cNvPicPr>
              <a:picLocks noChangeAspect="1"/>
            </p:cNvPicPr>
            <p:nvPr/>
          </p:nvPicPr>
          <p:blipFill>
            <a:blip r:embed="rId4"/>
            <a:stretch>
              <a:fillRect/>
            </a:stretch>
          </p:blipFill>
          <p:spPr>
            <a:xfrm>
              <a:off x="10492044" y="4880512"/>
              <a:ext cx="2525984" cy="2525984"/>
            </a:xfrm>
            <a:prstGeom prst="rect">
              <a:avLst/>
            </a:prstGeom>
          </p:spPr>
        </p:pic>
      </p:grpSp>
      <p:sp>
        <p:nvSpPr>
          <p:cNvPr id="6" name="Brandline_LVC">
            <a:extLst>
              <a:ext uri="{FF2B5EF4-FFF2-40B4-BE49-F238E27FC236}">
                <a16:creationId xmlns:a16="http://schemas.microsoft.com/office/drawing/2014/main" id="{5A98D2F7-15B1-3670-AEDB-95CC10E7A993}"/>
              </a:ext>
            </a:extLst>
          </p:cNvPr>
          <p:cNvSpPr/>
          <p:nvPr/>
        </p:nvSpPr>
        <p:spPr>
          <a:xfrm>
            <a:off x="3022600" y="816352"/>
            <a:ext cx="102077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149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92224"/>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Quarantine </a:t>
            </a:r>
          </a:p>
        </p:txBody>
      </p:sp>
      <p:grpSp>
        <p:nvGrpSpPr>
          <p:cNvPr id="5" name="Group 4">
            <a:extLst>
              <a:ext uri="{FF2B5EF4-FFF2-40B4-BE49-F238E27FC236}">
                <a16:creationId xmlns:a16="http://schemas.microsoft.com/office/drawing/2014/main" id="{0174D643-0EEB-BDCD-343A-827A6F133C1B}"/>
              </a:ext>
            </a:extLst>
          </p:cNvPr>
          <p:cNvGrpSpPr/>
          <p:nvPr/>
        </p:nvGrpSpPr>
        <p:grpSpPr>
          <a:xfrm>
            <a:off x="1765627" y="2922977"/>
            <a:ext cx="12724747" cy="3298046"/>
            <a:chOff x="1095162" y="3470564"/>
            <a:chExt cx="12724747" cy="3298046"/>
          </a:xfrm>
        </p:grpSpPr>
        <p:sp>
          <p:nvSpPr>
            <p:cNvPr id="582" name="Google Shape;582;ge961dd843d_0_334"/>
            <p:cNvSpPr/>
            <p:nvPr/>
          </p:nvSpPr>
          <p:spPr>
            <a:xfrm>
              <a:off x="1095162" y="3470564"/>
              <a:ext cx="8370386" cy="3298046"/>
            </a:xfrm>
            <a:prstGeom prst="roundRect">
              <a:avLst>
                <a:gd name="adj" fmla="val 806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spcBef>
                  <a:spcPts val="600"/>
                </a:spcBef>
                <a:buSzPts val="1760"/>
                <a:buFont typeface="Arial" panose="020B0604020202020204" pitchFamily="34" charset="0"/>
                <a:buChar char="•"/>
              </a:pPr>
              <a:r>
                <a:rPr lang="en-US" sz="2200">
                  <a:solidFill>
                    <a:srgbClr val="434343"/>
                  </a:solidFill>
                  <a:latin typeface="Open Sans"/>
                  <a:ea typeface="Open Sans"/>
                  <a:cs typeface="Open Sans"/>
                </a:rPr>
                <a:t>Isolates potentially compromised systems or devices from the network to prevent further infection or compromise of other network assets.</a:t>
              </a:r>
            </a:p>
            <a:p>
              <a:pPr marL="342900" indent="-342900">
                <a:spcBef>
                  <a:spcPts val="600"/>
                </a:spcBef>
                <a:buSzPts val="1760"/>
                <a:buFont typeface="Arial" panose="020B0604020202020204" pitchFamily="34" charset="0"/>
                <a:buChar char="•"/>
              </a:pPr>
              <a:endParaRPr lang="en-US" sz="1000">
                <a:solidFill>
                  <a:srgbClr val="434343"/>
                </a:solidFill>
                <a:latin typeface="Open Sans"/>
                <a:ea typeface="Open Sans"/>
                <a:cs typeface="Open Sans"/>
              </a:endParaRPr>
            </a:p>
            <a:p>
              <a:pPr marL="342900" indent="-342900">
                <a:spcBef>
                  <a:spcPts val="600"/>
                </a:spcBef>
                <a:buSzPts val="1760"/>
                <a:buFont typeface="Arial" panose="020B0604020202020204" pitchFamily="34" charset="0"/>
                <a:buChar char="•"/>
              </a:pPr>
              <a:r>
                <a:rPr lang="en-US" sz="2200">
                  <a:solidFill>
                    <a:srgbClr val="434343"/>
                  </a:solidFill>
                  <a:latin typeface="Open Sans"/>
                  <a:ea typeface="Open Sans"/>
                  <a:cs typeface="Open Sans"/>
                </a:rPr>
                <a:t>Applies to endpoints, servers, or network segments and is often used in response to alerts indicating potential malware infections or suspicious activity.</a:t>
              </a:r>
            </a:p>
          </p:txBody>
        </p:sp>
        <p:pic>
          <p:nvPicPr>
            <p:cNvPr id="3" name="Picture 2">
              <a:extLst>
                <a:ext uri="{FF2B5EF4-FFF2-40B4-BE49-F238E27FC236}">
                  <a16:creationId xmlns:a16="http://schemas.microsoft.com/office/drawing/2014/main" id="{CCD1DFEF-38F6-D362-84E6-F55EB726BF7F}"/>
                </a:ext>
              </a:extLst>
            </p:cNvPr>
            <p:cNvPicPr>
              <a:picLocks noChangeAspect="1"/>
            </p:cNvPicPr>
            <p:nvPr/>
          </p:nvPicPr>
          <p:blipFill>
            <a:blip r:embed="rId3"/>
            <a:stretch>
              <a:fillRect/>
            </a:stretch>
          </p:blipFill>
          <p:spPr>
            <a:xfrm>
              <a:off x="10830099" y="3624682"/>
              <a:ext cx="2989810" cy="2989810"/>
            </a:xfrm>
            <a:prstGeom prst="rect">
              <a:avLst/>
            </a:prstGeom>
          </p:spPr>
        </p:pic>
      </p:grpSp>
      <p:sp>
        <p:nvSpPr>
          <p:cNvPr id="4" name="Brandline_LVC">
            <a:extLst>
              <a:ext uri="{FF2B5EF4-FFF2-40B4-BE49-F238E27FC236}">
                <a16:creationId xmlns:a16="http://schemas.microsoft.com/office/drawing/2014/main" id="{CF9F10EB-C0D7-CF3C-A154-294C072D056C}"/>
              </a:ext>
            </a:extLst>
          </p:cNvPr>
          <p:cNvSpPr/>
          <p:nvPr/>
        </p:nvSpPr>
        <p:spPr>
          <a:xfrm>
            <a:off x="6794501" y="878698"/>
            <a:ext cx="267104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8787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p:nvPr>
        </p:nvSpPr>
        <p:spPr>
          <a:xfrm>
            <a:off x="-10160" y="27144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Key Activities of Quarantine</a:t>
            </a:r>
          </a:p>
        </p:txBody>
      </p:sp>
      <p:grpSp>
        <p:nvGrpSpPr>
          <p:cNvPr id="180" name="Google Shape;180;p1"/>
          <p:cNvGrpSpPr/>
          <p:nvPr/>
        </p:nvGrpSpPr>
        <p:grpSpPr>
          <a:xfrm>
            <a:off x="1280140" y="1657160"/>
            <a:ext cx="14139969" cy="6860722"/>
            <a:chOff x="1372377" y="2426765"/>
            <a:chExt cx="13182438" cy="5634385"/>
          </a:xfrm>
        </p:grpSpPr>
        <p:sp>
          <p:nvSpPr>
            <p:cNvPr id="181" name="Google Shape;181;p1"/>
            <p:cNvSpPr/>
            <p:nvPr/>
          </p:nvSpPr>
          <p:spPr>
            <a:xfrm>
              <a:off x="5703687" y="2426765"/>
              <a:ext cx="4533689" cy="2016675"/>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rPr>
                <a:t>Manual intervention</a:t>
              </a:r>
            </a:p>
            <a:p>
              <a:pPr algn="ctr"/>
              <a:endParaRPr lang="en-US" sz="1000" b="1">
                <a:solidFill>
                  <a:srgbClr val="3F3F3F"/>
                </a:solidFill>
                <a:latin typeface="Open Sans"/>
                <a:ea typeface="Open Sans"/>
                <a:cs typeface="Open Sans"/>
              </a:endParaRPr>
            </a:p>
            <a:p>
              <a:pPr algn="ctr"/>
              <a:r>
                <a:rPr lang="en-US" sz="2200">
                  <a:solidFill>
                    <a:schemeClr val="tx1">
                      <a:lumMod val="75000"/>
                      <a:lumOff val="25000"/>
                    </a:schemeClr>
                  </a:solidFill>
                  <a:latin typeface="Open Sans"/>
                  <a:ea typeface="Open Sans"/>
                  <a:cs typeface="Open Sans"/>
                </a:rPr>
                <a:t>Manual intervention is required to assess the situation before initiating quarantine.</a:t>
              </a:r>
              <a:endParaRPr lang="en-US" sz="1800">
                <a:solidFill>
                  <a:srgbClr val="3F3F3F"/>
                </a:solidFill>
                <a:latin typeface="Open Sans"/>
                <a:ea typeface="Open Sans"/>
                <a:cs typeface="Open Sans"/>
              </a:endParaRPr>
            </a:p>
          </p:txBody>
        </p:sp>
        <p:sp>
          <p:nvSpPr>
            <p:cNvPr id="182" name="Google Shape;182;p1"/>
            <p:cNvSpPr/>
            <p:nvPr/>
          </p:nvSpPr>
          <p:spPr>
            <a:xfrm>
              <a:off x="1372377" y="5467471"/>
              <a:ext cx="4201089" cy="2343187"/>
            </a:xfrm>
            <a:prstGeom prst="roundRect">
              <a:avLst>
                <a:gd name="adj" fmla="val 16667"/>
              </a:avLst>
            </a:prstGeom>
            <a:noFill/>
            <a:ln w="9525"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lvl="0" indent="0" algn="ctr">
                <a:lnSpc>
                  <a:spcPct val="114000"/>
                </a:lnSpc>
                <a:buSzPts val="2200"/>
                <a:buFont typeface="Arial"/>
                <a:buNone/>
              </a:pPr>
              <a:r>
                <a:rPr lang="en-US" sz="2200" b="1">
                  <a:solidFill>
                    <a:schemeClr val="tx1">
                      <a:lumMod val="75000"/>
                      <a:lumOff val="25000"/>
                    </a:schemeClr>
                  </a:solidFill>
                  <a:latin typeface="Open Sans"/>
                  <a:ea typeface="Open Sans"/>
                  <a:cs typeface="Open Sans"/>
                </a:rPr>
                <a:t>Automated response</a:t>
              </a:r>
            </a:p>
            <a:p>
              <a:pPr marL="0" lvl="0" indent="0" algn="ctr">
                <a:lnSpc>
                  <a:spcPct val="114000"/>
                </a:lnSpc>
                <a:buSzPts val="2200"/>
                <a:buFont typeface="Arial"/>
                <a:buNone/>
              </a:pPr>
              <a:endParaRPr lang="en-US" sz="1000">
                <a:solidFill>
                  <a:srgbClr val="3F3F3F"/>
                </a:solidFill>
                <a:latin typeface="Open Sans"/>
                <a:ea typeface="Open Sans"/>
                <a:cs typeface="Open Sans"/>
              </a:endParaRPr>
            </a:p>
            <a:p>
              <a:pPr marL="0" lvl="0" indent="0" algn="ctr">
                <a:buSzPts val="2200"/>
                <a:buFont typeface="Arial"/>
                <a:buNone/>
              </a:pPr>
              <a:r>
                <a:rPr lang="en-US" sz="2200">
                  <a:solidFill>
                    <a:schemeClr val="tx1">
                      <a:lumMod val="75000"/>
                      <a:lumOff val="25000"/>
                    </a:schemeClr>
                  </a:solidFill>
                  <a:latin typeface="Open Sans"/>
                  <a:ea typeface="Open Sans"/>
                  <a:cs typeface="Open Sans"/>
                </a:rPr>
                <a:t>Security tools are configured to automatically quarantine systems when specific conditions or alerts are triggered.</a:t>
              </a:r>
              <a:endParaRPr lang="en-US" sz="1800">
                <a:solidFill>
                  <a:srgbClr val="3F3F3F"/>
                </a:solidFill>
                <a:latin typeface="Open Sans"/>
                <a:ea typeface="Open Sans"/>
                <a:cs typeface="Open Sans"/>
              </a:endParaRPr>
            </a:p>
          </p:txBody>
        </p:sp>
        <p:sp>
          <p:nvSpPr>
            <p:cNvPr id="183" name="Google Shape;183;p1"/>
            <p:cNvSpPr/>
            <p:nvPr/>
          </p:nvSpPr>
          <p:spPr>
            <a:xfrm>
              <a:off x="10246311" y="5513159"/>
              <a:ext cx="4308504" cy="2343187"/>
            </a:xfrm>
            <a:prstGeom prst="roundRect">
              <a:avLst>
                <a:gd name="adj" fmla="val 16667"/>
              </a:avLst>
            </a:prstGeom>
            <a:noFill/>
            <a:ln w="9525"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1">
                  <a:solidFill>
                    <a:schemeClr val="tx1">
                      <a:lumMod val="75000"/>
                      <a:lumOff val="25000"/>
                    </a:schemeClr>
                  </a:solidFill>
                  <a:latin typeface="Open Sans"/>
                  <a:ea typeface="Open Sans"/>
                  <a:cs typeface="Open Sans"/>
                </a:rPr>
                <a:t>Isolation duration</a:t>
              </a:r>
            </a:p>
            <a:p>
              <a:pPr algn="ctr">
                <a:lnSpc>
                  <a:spcPct val="114000"/>
                </a:lnSpc>
                <a:buSzPts val="2200"/>
              </a:pPr>
              <a:endParaRPr lang="en-US" sz="1000">
                <a:solidFill>
                  <a:srgbClr val="3F3F3F"/>
                </a:solidFill>
                <a:latin typeface="Open Sans"/>
                <a:ea typeface="Open Sans"/>
                <a:cs typeface="Open Sans"/>
              </a:endParaRPr>
            </a:p>
            <a:p>
              <a:pPr algn="ctr">
                <a:buSzPts val="2200"/>
              </a:pPr>
              <a:r>
                <a:rPr lang="en-US" sz="2200">
                  <a:solidFill>
                    <a:schemeClr val="tx1">
                      <a:lumMod val="75000"/>
                      <a:lumOff val="25000"/>
                    </a:schemeClr>
                  </a:solidFill>
                  <a:latin typeface="Open Sans"/>
                  <a:ea typeface="Open Sans"/>
                  <a:cs typeface="Open Sans"/>
                </a:rPr>
                <a:t>Isolation duration determines how long a system should remain in quarantine based on the severity of the alert and the steps taken for remediation.</a:t>
              </a:r>
              <a:endParaRPr lang="en-US" sz="1800">
                <a:solidFill>
                  <a:srgbClr val="3F3F3F"/>
                </a:solidFill>
                <a:latin typeface="Open Sans"/>
                <a:ea typeface="Open Sans"/>
                <a:cs typeface="Open Sans"/>
              </a:endParaRPr>
            </a:p>
          </p:txBody>
        </p:sp>
        <p:sp>
          <p:nvSpPr>
            <p:cNvPr id="184" name="Google Shape;184;p1"/>
            <p:cNvSpPr/>
            <p:nvPr/>
          </p:nvSpPr>
          <p:spPr>
            <a:xfrm>
              <a:off x="5397288" y="5636545"/>
              <a:ext cx="2422226" cy="2424605"/>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85" name="Google Shape;185;p1"/>
            <p:cNvSpPr/>
            <p:nvPr/>
          </p:nvSpPr>
          <p:spPr>
            <a:xfrm>
              <a:off x="6685099" y="4350623"/>
              <a:ext cx="2422226" cy="2111867"/>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186" name="Google Shape;186;p1"/>
            <p:cNvSpPr/>
            <p:nvPr/>
          </p:nvSpPr>
          <p:spPr>
            <a:xfrm>
              <a:off x="7970532" y="5636545"/>
              <a:ext cx="2425793" cy="2424605"/>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grpSp>
      <p:sp>
        <p:nvSpPr>
          <p:cNvPr id="187" name="Google Shape;187;p1"/>
          <p:cNvSpPr txBox="1"/>
          <p:nvPr/>
        </p:nvSpPr>
        <p:spPr>
          <a:xfrm>
            <a:off x="6443800" y="6894987"/>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sz="2200" b="1" i="0" u="none" strike="noStrike" cap="none">
              <a:solidFill>
                <a:srgbClr val="3F3F3F"/>
              </a:solidFill>
              <a:latin typeface="Open Sans"/>
              <a:ea typeface="Open Sans"/>
              <a:cs typeface="Open Sans"/>
              <a:sym typeface="Open Sans"/>
            </a:endParaRPr>
          </a:p>
        </p:txBody>
      </p:sp>
      <p:sp>
        <p:nvSpPr>
          <p:cNvPr id="188" name="Google Shape;188;p1"/>
          <p:cNvSpPr txBox="1"/>
          <p:nvPr/>
        </p:nvSpPr>
        <p:spPr>
          <a:xfrm>
            <a:off x="7789537" y="5438987"/>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sz="2200" b="1" i="0" u="none" strike="noStrike" cap="none">
              <a:solidFill>
                <a:srgbClr val="3F3F3F"/>
              </a:solidFill>
              <a:latin typeface="Open Sans"/>
              <a:ea typeface="Open Sans"/>
              <a:cs typeface="Open Sans"/>
              <a:sym typeface="Open Sans"/>
            </a:endParaRPr>
          </a:p>
        </p:txBody>
      </p:sp>
      <p:sp>
        <p:nvSpPr>
          <p:cNvPr id="189" name="Google Shape;189;p1"/>
          <p:cNvSpPr txBox="1"/>
          <p:nvPr/>
        </p:nvSpPr>
        <p:spPr>
          <a:xfrm>
            <a:off x="9261492" y="6840676"/>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a:t>
            </a:r>
            <a:endParaRPr sz="2200" b="1" i="0" u="none" strike="noStrike" cap="none">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9B87B21F-0356-6A00-B2A3-7EDBA7C325D1}"/>
              </a:ext>
            </a:extLst>
          </p:cNvPr>
          <p:cNvSpPr/>
          <p:nvPr/>
        </p:nvSpPr>
        <p:spPr>
          <a:xfrm>
            <a:off x="5080000" y="878670"/>
            <a:ext cx="6107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862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Alert Tuning</a:t>
            </a:r>
          </a:p>
        </p:txBody>
      </p:sp>
      <p:sp>
        <p:nvSpPr>
          <p:cNvPr id="582" name="Google Shape;582;ge961dd843d_0_334"/>
          <p:cNvSpPr/>
          <p:nvPr/>
        </p:nvSpPr>
        <p:spPr>
          <a:xfrm>
            <a:off x="1440617" y="2973186"/>
            <a:ext cx="8764666" cy="3984566"/>
          </a:xfrm>
          <a:prstGeom prst="roundRect">
            <a:avLst>
              <a:gd name="adj" fmla="val 4865"/>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4000"/>
              </a:lnSpc>
              <a:spcBef>
                <a:spcPts val="600"/>
              </a:spcBef>
              <a:buSzPts val="1760"/>
              <a:buFont typeface="Arial" panose="020B0604020202020204" pitchFamily="34" charset="0"/>
              <a:buChar char="•"/>
            </a:pPr>
            <a:r>
              <a:rPr lang="en-US" sz="2200">
                <a:solidFill>
                  <a:srgbClr val="434343"/>
                </a:solidFill>
                <a:latin typeface="Open Sans"/>
                <a:ea typeface="Open Sans"/>
                <a:cs typeface="Open Sans"/>
              </a:rPr>
              <a:t>Optimizes security alerts to reduce noise, improve accuracy, and ensure that only actionable alerts are generated.</a:t>
            </a:r>
          </a:p>
          <a:p>
            <a:pPr marL="342900" indent="-342900">
              <a:lnSpc>
                <a:spcPct val="114000"/>
              </a:lnSpc>
              <a:spcBef>
                <a:spcPts val="600"/>
              </a:spcBef>
              <a:buSzPts val="1760"/>
              <a:buFont typeface="Arial" panose="020B0604020202020204" pitchFamily="34" charset="0"/>
              <a:buChar char="•"/>
            </a:pPr>
            <a:endParaRPr lang="en-US" sz="1000">
              <a:solidFill>
                <a:srgbClr val="434343"/>
              </a:solidFill>
              <a:latin typeface="Open Sans"/>
              <a:ea typeface="Open Sans"/>
              <a:cs typeface="Open Sans"/>
            </a:endParaRPr>
          </a:p>
          <a:p>
            <a:pPr marL="342900" indent="-342900">
              <a:lnSpc>
                <a:spcPct val="114000"/>
              </a:lnSpc>
              <a:spcBef>
                <a:spcPts val="600"/>
              </a:spcBef>
              <a:buSzPts val="1760"/>
              <a:buFont typeface="Arial" panose="020B0604020202020204" pitchFamily="34" charset="0"/>
              <a:buChar char="•"/>
            </a:pPr>
            <a:r>
              <a:rPr lang="en-US" sz="2200">
                <a:solidFill>
                  <a:srgbClr val="434343"/>
                </a:solidFill>
                <a:latin typeface="Open Sans"/>
                <a:ea typeface="Open Sans"/>
                <a:cs typeface="Open Sans"/>
              </a:rPr>
              <a:t>Involves adjusting the thresholds, rules, and parameters used by security monitoring tools to trigger alerts that provide accurate assessments.</a:t>
            </a:r>
          </a:p>
          <a:p>
            <a:pPr marL="342900" indent="-342900">
              <a:lnSpc>
                <a:spcPct val="114000"/>
              </a:lnSpc>
              <a:spcBef>
                <a:spcPts val="600"/>
              </a:spcBef>
              <a:buSzPts val="1760"/>
              <a:buFont typeface="Arial" panose="020B0604020202020204" pitchFamily="34" charset="0"/>
              <a:buChar char="•"/>
            </a:pPr>
            <a:endParaRPr lang="en-US" sz="1000">
              <a:solidFill>
                <a:srgbClr val="434343"/>
              </a:solidFill>
              <a:latin typeface="Open Sans"/>
              <a:ea typeface="Open Sans"/>
              <a:cs typeface="Open Sans"/>
            </a:endParaRPr>
          </a:p>
          <a:p>
            <a:pPr marL="342900" indent="-342900">
              <a:lnSpc>
                <a:spcPct val="114000"/>
              </a:lnSpc>
              <a:spcBef>
                <a:spcPts val="600"/>
              </a:spcBef>
              <a:buSzPts val="1760"/>
              <a:buFont typeface="Arial" panose="020B0604020202020204" pitchFamily="34" charset="0"/>
              <a:buChar char="•"/>
            </a:pPr>
            <a:r>
              <a:rPr lang="en-US" sz="2200">
                <a:solidFill>
                  <a:srgbClr val="434343"/>
                </a:solidFill>
                <a:latin typeface="Open Sans"/>
                <a:ea typeface="Open Sans"/>
                <a:cs typeface="Open Sans"/>
              </a:rPr>
              <a:t>Aims to strike the right balance between alert accuracy and coverage.</a:t>
            </a:r>
          </a:p>
        </p:txBody>
      </p:sp>
      <p:pic>
        <p:nvPicPr>
          <p:cNvPr id="4" name="Picture 3">
            <a:extLst>
              <a:ext uri="{FF2B5EF4-FFF2-40B4-BE49-F238E27FC236}">
                <a16:creationId xmlns:a16="http://schemas.microsoft.com/office/drawing/2014/main" id="{543A1E9D-0EFD-117F-FD03-9D54E9AB76E6}"/>
              </a:ext>
            </a:extLst>
          </p:cNvPr>
          <p:cNvPicPr>
            <a:picLocks noChangeAspect="1"/>
          </p:cNvPicPr>
          <p:nvPr/>
        </p:nvPicPr>
        <p:blipFill>
          <a:blip r:embed="rId3"/>
          <a:stretch>
            <a:fillRect/>
          </a:stretch>
        </p:blipFill>
        <p:spPr>
          <a:xfrm>
            <a:off x="10814396" y="3509357"/>
            <a:ext cx="2912225" cy="2912225"/>
          </a:xfrm>
          <a:prstGeom prst="rect">
            <a:avLst/>
          </a:prstGeom>
        </p:spPr>
      </p:pic>
      <p:sp>
        <p:nvSpPr>
          <p:cNvPr id="3" name="Brandline_LVC">
            <a:extLst>
              <a:ext uri="{FF2B5EF4-FFF2-40B4-BE49-F238E27FC236}">
                <a16:creationId xmlns:a16="http://schemas.microsoft.com/office/drawing/2014/main" id="{52A55754-5147-276D-11C0-CC8E2888E572}"/>
              </a:ext>
            </a:extLst>
          </p:cNvPr>
          <p:cNvSpPr/>
          <p:nvPr/>
        </p:nvSpPr>
        <p:spPr>
          <a:xfrm>
            <a:off x="6769101" y="816352"/>
            <a:ext cx="273454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9520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Tools for Logging and Monitoring</a:t>
            </a:r>
            <a:endParaRPr>
              <a:latin typeface="Open Sans"/>
              <a:ea typeface="Open Sans"/>
              <a:cs typeface="Open Sans"/>
              <a:sym typeface="Open Sans"/>
            </a:endParaRPr>
          </a:p>
        </p:txBody>
      </p:sp>
      <p:grpSp>
        <p:nvGrpSpPr>
          <p:cNvPr id="17" name="Group 16">
            <a:extLst>
              <a:ext uri="{FF2B5EF4-FFF2-40B4-BE49-F238E27FC236}">
                <a16:creationId xmlns:a16="http://schemas.microsoft.com/office/drawing/2014/main" id="{7E6EDEED-9D7C-9DA8-DA1C-9EFB5C19B368}"/>
              </a:ext>
            </a:extLst>
          </p:cNvPr>
          <p:cNvGrpSpPr/>
          <p:nvPr/>
        </p:nvGrpSpPr>
        <p:grpSpPr>
          <a:xfrm>
            <a:off x="2875568" y="1596220"/>
            <a:ext cx="11397023" cy="6756764"/>
            <a:chOff x="2860789" y="1596220"/>
            <a:chExt cx="11397023" cy="6756764"/>
          </a:xfrm>
        </p:grpSpPr>
        <p:grpSp>
          <p:nvGrpSpPr>
            <p:cNvPr id="16" name="Group 15">
              <a:extLst>
                <a:ext uri="{FF2B5EF4-FFF2-40B4-BE49-F238E27FC236}">
                  <a16:creationId xmlns:a16="http://schemas.microsoft.com/office/drawing/2014/main" id="{880AFE1B-F884-5C96-B8B3-B728B2A2990A}"/>
                </a:ext>
              </a:extLst>
            </p:cNvPr>
            <p:cNvGrpSpPr/>
            <p:nvPr/>
          </p:nvGrpSpPr>
          <p:grpSpPr>
            <a:xfrm>
              <a:off x="8309797" y="1596220"/>
              <a:ext cx="5948015" cy="6740537"/>
              <a:chOff x="9576381" y="1503652"/>
              <a:chExt cx="5948015" cy="6740537"/>
            </a:xfrm>
          </p:grpSpPr>
          <p:grpSp>
            <p:nvGrpSpPr>
              <p:cNvPr id="12" name="Group 11">
                <a:extLst>
                  <a:ext uri="{FF2B5EF4-FFF2-40B4-BE49-F238E27FC236}">
                    <a16:creationId xmlns:a16="http://schemas.microsoft.com/office/drawing/2014/main" id="{625FCA64-F9ED-CDD5-C2C6-6688887D2426}"/>
                  </a:ext>
                </a:extLst>
              </p:cNvPr>
              <p:cNvGrpSpPr/>
              <p:nvPr/>
            </p:nvGrpSpPr>
            <p:grpSpPr>
              <a:xfrm>
                <a:off x="9576381" y="1503652"/>
                <a:ext cx="5948015" cy="3183739"/>
                <a:chOff x="9576381" y="1503652"/>
                <a:chExt cx="5948015" cy="3183739"/>
              </a:xfrm>
            </p:grpSpPr>
            <p:sp>
              <p:nvSpPr>
                <p:cNvPr id="5" name="Rectangle: Rounded Corners 4">
                  <a:extLst>
                    <a:ext uri="{FF2B5EF4-FFF2-40B4-BE49-F238E27FC236}">
                      <a16:creationId xmlns:a16="http://schemas.microsoft.com/office/drawing/2014/main" id="{5972CA6E-D993-8B26-C2C2-B9E79C129667}"/>
                    </a:ext>
                  </a:extLst>
                </p:cNvPr>
                <p:cNvSpPr/>
                <p:nvPr/>
              </p:nvSpPr>
              <p:spPr>
                <a:xfrm>
                  <a:off x="9576381" y="3778761"/>
                  <a:ext cx="5948015" cy="9086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Intrusion Detection System or Intrusion Prevention System (IPS or IDS)</a:t>
                  </a:r>
                </a:p>
              </p:txBody>
            </p:sp>
            <p:pic>
              <p:nvPicPr>
                <p:cNvPr id="20" name="Picture 19">
                  <a:extLst>
                    <a:ext uri="{FF2B5EF4-FFF2-40B4-BE49-F238E27FC236}">
                      <a16:creationId xmlns:a16="http://schemas.microsoft.com/office/drawing/2014/main" id="{FC405E4A-A01F-9CAE-CB00-935A4256155E}"/>
                    </a:ext>
                  </a:extLst>
                </p:cNvPr>
                <p:cNvPicPr>
                  <a:picLocks noChangeAspect="1"/>
                </p:cNvPicPr>
                <p:nvPr/>
              </p:nvPicPr>
              <p:blipFill>
                <a:blip r:embed="rId3"/>
                <a:stretch>
                  <a:fillRect/>
                </a:stretch>
              </p:blipFill>
              <p:spPr>
                <a:xfrm>
                  <a:off x="10970064" y="1503652"/>
                  <a:ext cx="2149230" cy="2149230"/>
                </a:xfrm>
                <a:prstGeom prst="rect">
                  <a:avLst/>
                </a:prstGeom>
              </p:spPr>
            </p:pic>
          </p:grpSp>
          <p:grpSp>
            <p:nvGrpSpPr>
              <p:cNvPr id="14" name="Group 13">
                <a:extLst>
                  <a:ext uri="{FF2B5EF4-FFF2-40B4-BE49-F238E27FC236}">
                    <a16:creationId xmlns:a16="http://schemas.microsoft.com/office/drawing/2014/main" id="{791A3D29-5E8F-AE80-E1E0-5C6D90F802C5}"/>
                  </a:ext>
                </a:extLst>
              </p:cNvPr>
              <p:cNvGrpSpPr/>
              <p:nvPr/>
            </p:nvGrpSpPr>
            <p:grpSpPr>
              <a:xfrm>
                <a:off x="10088880" y="5199982"/>
                <a:ext cx="3911599" cy="3044207"/>
                <a:chOff x="10088879" y="5199982"/>
                <a:chExt cx="3911599" cy="3044207"/>
              </a:xfrm>
            </p:grpSpPr>
            <p:sp>
              <p:nvSpPr>
                <p:cNvPr id="7" name="Rectangle: Rounded Corners 6">
                  <a:extLst>
                    <a:ext uri="{FF2B5EF4-FFF2-40B4-BE49-F238E27FC236}">
                      <a16:creationId xmlns:a16="http://schemas.microsoft.com/office/drawing/2014/main" id="{890FD59E-89AE-3CF5-3797-05628F828E74}"/>
                    </a:ext>
                  </a:extLst>
                </p:cNvPr>
                <p:cNvSpPr/>
                <p:nvPr/>
              </p:nvSpPr>
              <p:spPr>
                <a:xfrm>
                  <a:off x="10088879" y="7634589"/>
                  <a:ext cx="3911599" cy="609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NetFlow</a:t>
                  </a:r>
                </a:p>
              </p:txBody>
            </p:sp>
            <p:pic>
              <p:nvPicPr>
                <p:cNvPr id="4" name="Picture 3">
                  <a:extLst>
                    <a:ext uri="{FF2B5EF4-FFF2-40B4-BE49-F238E27FC236}">
                      <a16:creationId xmlns:a16="http://schemas.microsoft.com/office/drawing/2014/main" id="{16DC2AF7-646B-7597-FF43-97E0EBA363B5}"/>
                    </a:ext>
                  </a:extLst>
                </p:cNvPr>
                <p:cNvPicPr>
                  <a:picLocks noChangeAspect="1"/>
                </p:cNvPicPr>
                <p:nvPr/>
              </p:nvPicPr>
              <p:blipFill>
                <a:blip r:embed="rId4"/>
                <a:stretch>
                  <a:fillRect/>
                </a:stretch>
              </p:blipFill>
              <p:spPr>
                <a:xfrm>
                  <a:off x="10970063" y="5199982"/>
                  <a:ext cx="2149230" cy="2149230"/>
                </a:xfrm>
                <a:prstGeom prst="rect">
                  <a:avLst/>
                </a:prstGeom>
              </p:spPr>
            </p:pic>
          </p:grpSp>
        </p:grpSp>
        <p:grpSp>
          <p:nvGrpSpPr>
            <p:cNvPr id="15" name="Group 14">
              <a:extLst>
                <a:ext uri="{FF2B5EF4-FFF2-40B4-BE49-F238E27FC236}">
                  <a16:creationId xmlns:a16="http://schemas.microsoft.com/office/drawing/2014/main" id="{C30EE055-E780-92E1-EE9D-BEE7480DD9E1}"/>
                </a:ext>
              </a:extLst>
            </p:cNvPr>
            <p:cNvGrpSpPr/>
            <p:nvPr/>
          </p:nvGrpSpPr>
          <p:grpSpPr>
            <a:xfrm>
              <a:off x="2860789" y="1701721"/>
              <a:ext cx="4850296" cy="6651263"/>
              <a:chOff x="1922062" y="1621370"/>
              <a:chExt cx="4850296" cy="6651263"/>
            </a:xfrm>
          </p:grpSpPr>
          <p:grpSp>
            <p:nvGrpSpPr>
              <p:cNvPr id="11" name="Group 10">
                <a:extLst>
                  <a:ext uri="{FF2B5EF4-FFF2-40B4-BE49-F238E27FC236}">
                    <a16:creationId xmlns:a16="http://schemas.microsoft.com/office/drawing/2014/main" id="{F841F08F-5281-7F2B-686F-D9107D5B41A4}"/>
                  </a:ext>
                </a:extLst>
              </p:cNvPr>
              <p:cNvGrpSpPr/>
              <p:nvPr/>
            </p:nvGrpSpPr>
            <p:grpSpPr>
              <a:xfrm>
                <a:off x="1922062" y="1621370"/>
                <a:ext cx="4850296" cy="3070576"/>
                <a:chOff x="1948583" y="1621370"/>
                <a:chExt cx="4850296" cy="3070576"/>
              </a:xfrm>
            </p:grpSpPr>
            <p:sp>
              <p:nvSpPr>
                <p:cNvPr id="2" name="Rectangle: Rounded Corners 1">
                  <a:extLst>
                    <a:ext uri="{FF2B5EF4-FFF2-40B4-BE49-F238E27FC236}">
                      <a16:creationId xmlns:a16="http://schemas.microsoft.com/office/drawing/2014/main" id="{AC952F4C-F297-A26E-7365-A97BBA058964}"/>
                    </a:ext>
                  </a:extLst>
                </p:cNvPr>
                <p:cNvSpPr/>
                <p:nvPr/>
              </p:nvSpPr>
              <p:spPr>
                <a:xfrm>
                  <a:off x="1948583" y="3783316"/>
                  <a:ext cx="4850296" cy="90863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Security Content Automation Protocol (SCAP)</a:t>
                  </a:r>
                </a:p>
              </p:txBody>
            </p:sp>
            <p:pic>
              <p:nvPicPr>
                <p:cNvPr id="10" name="Picture 9">
                  <a:extLst>
                    <a:ext uri="{FF2B5EF4-FFF2-40B4-BE49-F238E27FC236}">
                      <a16:creationId xmlns:a16="http://schemas.microsoft.com/office/drawing/2014/main" id="{EF11B1D1-C9EC-F700-362F-37EA4E2E4B5D}"/>
                    </a:ext>
                  </a:extLst>
                </p:cNvPr>
                <p:cNvPicPr>
                  <a:picLocks noChangeAspect="1"/>
                </p:cNvPicPr>
                <p:nvPr/>
              </p:nvPicPr>
              <p:blipFill>
                <a:blip r:embed="rId5"/>
                <a:stretch>
                  <a:fillRect/>
                </a:stretch>
              </p:blipFill>
              <p:spPr>
                <a:xfrm>
                  <a:off x="3299116" y="1621370"/>
                  <a:ext cx="2149230" cy="2149230"/>
                </a:xfrm>
                <a:prstGeom prst="rect">
                  <a:avLst/>
                </a:prstGeom>
              </p:spPr>
            </p:pic>
          </p:grpSp>
          <p:grpSp>
            <p:nvGrpSpPr>
              <p:cNvPr id="13" name="Group 12">
                <a:extLst>
                  <a:ext uri="{FF2B5EF4-FFF2-40B4-BE49-F238E27FC236}">
                    <a16:creationId xmlns:a16="http://schemas.microsoft.com/office/drawing/2014/main" id="{AAD008B7-D8B9-0008-F696-F08201F9F8F3}"/>
                  </a:ext>
                </a:extLst>
              </p:cNvPr>
              <p:cNvGrpSpPr/>
              <p:nvPr/>
            </p:nvGrpSpPr>
            <p:grpSpPr>
              <a:xfrm>
                <a:off x="2553820" y="5199982"/>
                <a:ext cx="3586780" cy="3072651"/>
                <a:chOff x="2527300" y="5199982"/>
                <a:chExt cx="3586780" cy="3072651"/>
              </a:xfrm>
            </p:grpSpPr>
            <p:sp>
              <p:nvSpPr>
                <p:cNvPr id="6" name="Rectangle: Rounded Corners 5">
                  <a:extLst>
                    <a:ext uri="{FF2B5EF4-FFF2-40B4-BE49-F238E27FC236}">
                      <a16:creationId xmlns:a16="http://schemas.microsoft.com/office/drawing/2014/main" id="{E8689463-D646-9189-E872-C71EE66F8DBA}"/>
                    </a:ext>
                  </a:extLst>
                </p:cNvPr>
                <p:cNvSpPr/>
                <p:nvPr/>
              </p:nvSpPr>
              <p:spPr>
                <a:xfrm>
                  <a:off x="2527300" y="7663033"/>
                  <a:ext cx="3586780" cy="609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Antivirus</a:t>
                  </a:r>
                </a:p>
              </p:txBody>
            </p:sp>
            <p:pic>
              <p:nvPicPr>
                <p:cNvPr id="9" name="Picture 8">
                  <a:extLst>
                    <a:ext uri="{FF2B5EF4-FFF2-40B4-BE49-F238E27FC236}">
                      <a16:creationId xmlns:a16="http://schemas.microsoft.com/office/drawing/2014/main" id="{33B2CEAF-9957-2599-CF0A-599C141B2248}"/>
                    </a:ext>
                  </a:extLst>
                </p:cNvPr>
                <p:cNvPicPr>
                  <a:picLocks noChangeAspect="1"/>
                </p:cNvPicPr>
                <p:nvPr/>
              </p:nvPicPr>
              <p:blipFill>
                <a:blip r:embed="rId6"/>
                <a:stretch>
                  <a:fillRect/>
                </a:stretch>
              </p:blipFill>
              <p:spPr>
                <a:xfrm>
                  <a:off x="3246075" y="5199982"/>
                  <a:ext cx="2149230" cy="2149230"/>
                </a:xfrm>
                <a:prstGeom prst="rect">
                  <a:avLst/>
                </a:prstGeom>
              </p:spPr>
            </p:pic>
          </p:grpSp>
        </p:grpSp>
      </p:grpSp>
      <p:sp>
        <p:nvSpPr>
          <p:cNvPr id="8" name="Brandline_LVC">
            <a:extLst>
              <a:ext uri="{FF2B5EF4-FFF2-40B4-BE49-F238E27FC236}">
                <a16:creationId xmlns:a16="http://schemas.microsoft.com/office/drawing/2014/main" id="{3D49485B-FD40-2C85-0DFB-6EC03AB69F37}"/>
              </a:ext>
            </a:extLst>
          </p:cNvPr>
          <p:cNvSpPr/>
          <p:nvPr/>
        </p:nvSpPr>
        <p:spPr>
          <a:xfrm>
            <a:off x="4483100" y="816352"/>
            <a:ext cx="72986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7750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Tools for Logging and Monitoring</a:t>
            </a:r>
          </a:p>
        </p:txBody>
      </p:sp>
      <p:grpSp>
        <p:nvGrpSpPr>
          <p:cNvPr id="17" name="Group 16">
            <a:extLst>
              <a:ext uri="{FF2B5EF4-FFF2-40B4-BE49-F238E27FC236}">
                <a16:creationId xmlns:a16="http://schemas.microsoft.com/office/drawing/2014/main" id="{152F539E-3737-117E-A788-913C9CA3DA8B}"/>
              </a:ext>
            </a:extLst>
          </p:cNvPr>
          <p:cNvGrpSpPr/>
          <p:nvPr/>
        </p:nvGrpSpPr>
        <p:grpSpPr>
          <a:xfrm>
            <a:off x="2127940" y="1653901"/>
            <a:ext cx="12008934" cy="6673747"/>
            <a:chOff x="2127940" y="1653901"/>
            <a:chExt cx="12008934" cy="6673747"/>
          </a:xfrm>
        </p:grpSpPr>
        <p:grpSp>
          <p:nvGrpSpPr>
            <p:cNvPr id="16" name="Group 15">
              <a:extLst>
                <a:ext uri="{FF2B5EF4-FFF2-40B4-BE49-F238E27FC236}">
                  <a16:creationId xmlns:a16="http://schemas.microsoft.com/office/drawing/2014/main" id="{2968B988-3857-9056-E569-6AADBE517B85}"/>
                </a:ext>
              </a:extLst>
            </p:cNvPr>
            <p:cNvGrpSpPr/>
            <p:nvPr/>
          </p:nvGrpSpPr>
          <p:grpSpPr>
            <a:xfrm>
              <a:off x="8471569" y="1653901"/>
              <a:ext cx="5665305" cy="6673746"/>
              <a:chOff x="8471569" y="1653901"/>
              <a:chExt cx="5665305" cy="6673746"/>
            </a:xfrm>
          </p:grpSpPr>
          <p:grpSp>
            <p:nvGrpSpPr>
              <p:cNvPr id="14" name="Group 13">
                <a:extLst>
                  <a:ext uri="{FF2B5EF4-FFF2-40B4-BE49-F238E27FC236}">
                    <a16:creationId xmlns:a16="http://schemas.microsoft.com/office/drawing/2014/main" id="{617CAF6C-1759-9378-588D-342DE6269267}"/>
                  </a:ext>
                </a:extLst>
              </p:cNvPr>
              <p:cNvGrpSpPr/>
              <p:nvPr/>
            </p:nvGrpSpPr>
            <p:grpSpPr>
              <a:xfrm>
                <a:off x="8471569" y="5218454"/>
                <a:ext cx="5665305" cy="3109193"/>
                <a:chOff x="9193166" y="5291760"/>
                <a:chExt cx="5665305" cy="3109193"/>
              </a:xfrm>
            </p:grpSpPr>
            <p:sp>
              <p:nvSpPr>
                <p:cNvPr id="7" name="Rectangle: Rounded Corners 6">
                  <a:extLst>
                    <a:ext uri="{FF2B5EF4-FFF2-40B4-BE49-F238E27FC236}">
                      <a16:creationId xmlns:a16="http://schemas.microsoft.com/office/drawing/2014/main" id="{890FD59E-89AE-3CF5-3797-05628F828E74}"/>
                    </a:ext>
                  </a:extLst>
                </p:cNvPr>
                <p:cNvSpPr/>
                <p:nvPr/>
              </p:nvSpPr>
              <p:spPr>
                <a:xfrm>
                  <a:off x="9193166" y="7540924"/>
                  <a:ext cx="5665305" cy="86002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Security Information and Event Management (SIEM)</a:t>
                  </a:r>
                </a:p>
              </p:txBody>
            </p:sp>
            <p:pic>
              <p:nvPicPr>
                <p:cNvPr id="24" name="Picture 23">
                  <a:extLst>
                    <a:ext uri="{FF2B5EF4-FFF2-40B4-BE49-F238E27FC236}">
                      <a16:creationId xmlns:a16="http://schemas.microsoft.com/office/drawing/2014/main" id="{1580ECFA-59CA-0BD1-BB75-B934090B5AA9}"/>
                    </a:ext>
                  </a:extLst>
                </p:cNvPr>
                <p:cNvPicPr>
                  <a:picLocks noChangeAspect="1"/>
                </p:cNvPicPr>
                <p:nvPr/>
              </p:nvPicPr>
              <p:blipFill>
                <a:blip r:embed="rId3"/>
                <a:stretch>
                  <a:fillRect/>
                </a:stretch>
              </p:blipFill>
              <p:spPr>
                <a:xfrm>
                  <a:off x="10722827" y="5291760"/>
                  <a:ext cx="2020822" cy="2020822"/>
                </a:xfrm>
                <a:prstGeom prst="rect">
                  <a:avLst/>
                </a:prstGeom>
              </p:spPr>
            </p:pic>
          </p:grpSp>
          <p:grpSp>
            <p:nvGrpSpPr>
              <p:cNvPr id="13" name="Group 12">
                <a:extLst>
                  <a:ext uri="{FF2B5EF4-FFF2-40B4-BE49-F238E27FC236}">
                    <a16:creationId xmlns:a16="http://schemas.microsoft.com/office/drawing/2014/main" id="{78814755-0DE0-4812-3A11-DC68727D8A0F}"/>
                  </a:ext>
                </a:extLst>
              </p:cNvPr>
              <p:cNvGrpSpPr/>
              <p:nvPr/>
            </p:nvGrpSpPr>
            <p:grpSpPr>
              <a:xfrm>
                <a:off x="9383713" y="1653901"/>
                <a:ext cx="3352800" cy="3097487"/>
                <a:chOff x="10105310" y="1459534"/>
                <a:chExt cx="3352800" cy="3097487"/>
              </a:xfrm>
            </p:grpSpPr>
            <p:sp>
              <p:nvSpPr>
                <p:cNvPr id="5" name="Rectangle: Rounded Corners 4">
                  <a:extLst>
                    <a:ext uri="{FF2B5EF4-FFF2-40B4-BE49-F238E27FC236}">
                      <a16:creationId xmlns:a16="http://schemas.microsoft.com/office/drawing/2014/main" id="{5972CA6E-D993-8B26-C2C2-B9E79C129667}"/>
                    </a:ext>
                  </a:extLst>
                </p:cNvPr>
                <p:cNvSpPr/>
                <p:nvPr/>
              </p:nvSpPr>
              <p:spPr>
                <a:xfrm>
                  <a:off x="10105310" y="3947421"/>
                  <a:ext cx="3352800" cy="609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Data loss prevention</a:t>
                  </a:r>
                </a:p>
              </p:txBody>
            </p:sp>
            <p:pic>
              <p:nvPicPr>
                <p:cNvPr id="4" name="Picture 3">
                  <a:extLst>
                    <a:ext uri="{FF2B5EF4-FFF2-40B4-BE49-F238E27FC236}">
                      <a16:creationId xmlns:a16="http://schemas.microsoft.com/office/drawing/2014/main" id="{2CE80446-ED5B-65ED-0731-63A94F3AF9AE}"/>
                    </a:ext>
                  </a:extLst>
                </p:cNvPr>
                <p:cNvPicPr>
                  <a:picLocks noChangeAspect="1"/>
                </p:cNvPicPr>
                <p:nvPr/>
              </p:nvPicPr>
              <p:blipFill>
                <a:blip r:embed="rId4"/>
                <a:stretch>
                  <a:fillRect/>
                </a:stretch>
              </p:blipFill>
              <p:spPr>
                <a:xfrm>
                  <a:off x="10686314" y="1459534"/>
                  <a:ext cx="2190793" cy="2190793"/>
                </a:xfrm>
                <a:prstGeom prst="rect">
                  <a:avLst/>
                </a:prstGeom>
              </p:spPr>
            </p:pic>
          </p:grpSp>
        </p:grpSp>
        <p:grpSp>
          <p:nvGrpSpPr>
            <p:cNvPr id="15" name="Group 14">
              <a:extLst>
                <a:ext uri="{FF2B5EF4-FFF2-40B4-BE49-F238E27FC236}">
                  <a16:creationId xmlns:a16="http://schemas.microsoft.com/office/drawing/2014/main" id="{CA965DEF-5FCA-C70E-024F-C5DADA9F2F8C}"/>
                </a:ext>
              </a:extLst>
            </p:cNvPr>
            <p:cNvGrpSpPr/>
            <p:nvPr/>
          </p:nvGrpSpPr>
          <p:grpSpPr>
            <a:xfrm>
              <a:off x="2127940" y="1676381"/>
              <a:ext cx="5665305" cy="6651267"/>
              <a:chOff x="2127940" y="1676381"/>
              <a:chExt cx="5665305" cy="6651267"/>
            </a:xfrm>
          </p:grpSpPr>
          <p:grpSp>
            <p:nvGrpSpPr>
              <p:cNvPr id="11" name="Group 10">
                <a:extLst>
                  <a:ext uri="{FF2B5EF4-FFF2-40B4-BE49-F238E27FC236}">
                    <a16:creationId xmlns:a16="http://schemas.microsoft.com/office/drawing/2014/main" id="{8B1B3BD5-55DA-0AD9-493A-5084B8972124}"/>
                  </a:ext>
                </a:extLst>
              </p:cNvPr>
              <p:cNvGrpSpPr/>
              <p:nvPr/>
            </p:nvGrpSpPr>
            <p:grpSpPr>
              <a:xfrm>
                <a:off x="3482975" y="1676381"/>
                <a:ext cx="3352800" cy="3075007"/>
                <a:chOff x="2527300" y="1562078"/>
                <a:chExt cx="3352800" cy="3075007"/>
              </a:xfrm>
            </p:grpSpPr>
            <p:sp>
              <p:nvSpPr>
                <p:cNvPr id="2" name="Rectangle: Rounded Corners 1">
                  <a:extLst>
                    <a:ext uri="{FF2B5EF4-FFF2-40B4-BE49-F238E27FC236}">
                      <a16:creationId xmlns:a16="http://schemas.microsoft.com/office/drawing/2014/main" id="{AC952F4C-F297-A26E-7365-A97BBA058964}"/>
                    </a:ext>
                  </a:extLst>
                </p:cNvPr>
                <p:cNvSpPr/>
                <p:nvPr/>
              </p:nvSpPr>
              <p:spPr>
                <a:xfrm>
                  <a:off x="2527300" y="4027485"/>
                  <a:ext cx="3352800" cy="6096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Vulnerability scanner</a:t>
                  </a:r>
                </a:p>
              </p:txBody>
            </p:sp>
            <p:pic>
              <p:nvPicPr>
                <p:cNvPr id="10" name="Picture 9">
                  <a:extLst>
                    <a:ext uri="{FF2B5EF4-FFF2-40B4-BE49-F238E27FC236}">
                      <a16:creationId xmlns:a16="http://schemas.microsoft.com/office/drawing/2014/main" id="{EF11B1D1-C9EC-F700-362F-37EA4E2E4B5D}"/>
                    </a:ext>
                  </a:extLst>
                </p:cNvPr>
                <p:cNvPicPr>
                  <a:picLocks noChangeAspect="1"/>
                </p:cNvPicPr>
                <p:nvPr/>
              </p:nvPicPr>
              <p:blipFill>
                <a:blip r:embed="rId5"/>
                <a:stretch>
                  <a:fillRect/>
                </a:stretch>
              </p:blipFill>
              <p:spPr>
                <a:xfrm>
                  <a:off x="3108304" y="1562078"/>
                  <a:ext cx="2190793" cy="2190793"/>
                </a:xfrm>
                <a:prstGeom prst="rect">
                  <a:avLst/>
                </a:prstGeom>
              </p:spPr>
            </p:pic>
          </p:grpSp>
          <p:grpSp>
            <p:nvGrpSpPr>
              <p:cNvPr id="12" name="Group 11">
                <a:extLst>
                  <a:ext uri="{FF2B5EF4-FFF2-40B4-BE49-F238E27FC236}">
                    <a16:creationId xmlns:a16="http://schemas.microsoft.com/office/drawing/2014/main" id="{51132C77-E0B6-C069-A390-B46075D9EE96}"/>
                  </a:ext>
                </a:extLst>
              </p:cNvPr>
              <p:cNvGrpSpPr/>
              <p:nvPr/>
            </p:nvGrpSpPr>
            <p:grpSpPr>
              <a:xfrm>
                <a:off x="2127940" y="5159413"/>
                <a:ext cx="5665305" cy="3168235"/>
                <a:chOff x="1172265" y="5188757"/>
                <a:chExt cx="5665305" cy="3168235"/>
              </a:xfrm>
            </p:grpSpPr>
            <p:sp>
              <p:nvSpPr>
                <p:cNvPr id="6" name="Rectangle: Rounded Corners 5">
                  <a:extLst>
                    <a:ext uri="{FF2B5EF4-FFF2-40B4-BE49-F238E27FC236}">
                      <a16:creationId xmlns:a16="http://schemas.microsoft.com/office/drawing/2014/main" id="{E8689463-D646-9189-E872-C71EE66F8DBA}"/>
                    </a:ext>
                  </a:extLst>
                </p:cNvPr>
                <p:cNvSpPr/>
                <p:nvPr/>
              </p:nvSpPr>
              <p:spPr>
                <a:xfrm>
                  <a:off x="1172265" y="7496963"/>
                  <a:ext cx="5665305" cy="86002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Simple Network Management Protocol (SNMP)</a:t>
                  </a:r>
                </a:p>
              </p:txBody>
            </p:sp>
            <p:pic>
              <p:nvPicPr>
                <p:cNvPr id="9" name="Picture 8">
                  <a:extLst>
                    <a:ext uri="{FF2B5EF4-FFF2-40B4-BE49-F238E27FC236}">
                      <a16:creationId xmlns:a16="http://schemas.microsoft.com/office/drawing/2014/main" id="{A02A995F-E5C5-8BE1-4D70-669721BE1684}"/>
                    </a:ext>
                  </a:extLst>
                </p:cNvPr>
                <p:cNvPicPr>
                  <a:picLocks noChangeAspect="1"/>
                </p:cNvPicPr>
                <p:nvPr/>
              </p:nvPicPr>
              <p:blipFill>
                <a:blip r:embed="rId6"/>
                <a:stretch>
                  <a:fillRect/>
                </a:stretch>
              </p:blipFill>
              <p:spPr>
                <a:xfrm>
                  <a:off x="3108304" y="5188757"/>
                  <a:ext cx="2190793" cy="2190793"/>
                </a:xfrm>
                <a:prstGeom prst="rect">
                  <a:avLst/>
                </a:prstGeom>
              </p:spPr>
            </p:pic>
          </p:grpSp>
        </p:grpSp>
      </p:grpSp>
      <p:sp>
        <p:nvSpPr>
          <p:cNvPr id="8" name="Brandline_LVC">
            <a:extLst>
              <a:ext uri="{FF2B5EF4-FFF2-40B4-BE49-F238E27FC236}">
                <a16:creationId xmlns:a16="http://schemas.microsoft.com/office/drawing/2014/main" id="{F4B6502F-D340-3B5F-6F1A-E16659B91360}"/>
              </a:ext>
            </a:extLst>
          </p:cNvPr>
          <p:cNvSpPr/>
          <p:nvPr/>
        </p:nvSpPr>
        <p:spPr>
          <a:xfrm>
            <a:off x="4483100" y="816352"/>
            <a:ext cx="72986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946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Switch Hardening</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3641B6B9-3906-B893-B555-3568798E1B62}"/>
              </a:ext>
            </a:extLst>
          </p:cNvPr>
          <p:cNvSpPr/>
          <p:nvPr/>
        </p:nvSpPr>
        <p:spPr>
          <a:xfrm>
            <a:off x="6172200" y="816352"/>
            <a:ext cx="39112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40DFFA9A-B81D-7982-80B6-3176CE3E2247}"/>
              </a:ext>
            </a:extLst>
          </p:cNvPr>
          <p:cNvSpPr txBox="1">
            <a:spLocks noGrp="1"/>
          </p:cNvSpPr>
          <p:nvPr>
            <p:ph type="body" idx="1"/>
          </p:nvPr>
        </p:nvSpPr>
        <p:spPr>
          <a:xfrm>
            <a:off x="2468022" y="1389332"/>
            <a:ext cx="11319834"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It involves configuring network switches to minimize vulnerabilities and protect against unauthorized access.</a:t>
            </a:r>
            <a:endParaRPr/>
          </a:p>
        </p:txBody>
      </p:sp>
      <p:sp>
        <p:nvSpPr>
          <p:cNvPr id="6" name="Google Shape;755;p6">
            <a:extLst>
              <a:ext uri="{FF2B5EF4-FFF2-40B4-BE49-F238E27FC236}">
                <a16:creationId xmlns:a16="http://schemas.microsoft.com/office/drawing/2014/main" id="{57B931AA-1116-D641-B935-9F6F84F9D666}"/>
              </a:ext>
            </a:extLst>
          </p:cNvPr>
          <p:cNvSpPr/>
          <p:nvPr/>
        </p:nvSpPr>
        <p:spPr>
          <a:xfrm>
            <a:off x="1671557" y="3054502"/>
            <a:ext cx="13055762" cy="4792373"/>
          </a:xfrm>
          <a:prstGeom prst="roundRect">
            <a:avLst>
              <a:gd name="adj" fmla="val 4437"/>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7EF76A56-A909-1207-9C29-760B2EA23374}"/>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 switch connects multiple computers and other devices within a local area network (LAN)</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Implementing security measures to prevent unauthorized access, data breaches, and other cyberattacks</a:t>
            </a:r>
          </a:p>
        </p:txBody>
      </p:sp>
      <p:sp>
        <p:nvSpPr>
          <p:cNvPr id="8" name="Rectangle: Rounded Corners 7">
            <a:extLst>
              <a:ext uri="{FF2B5EF4-FFF2-40B4-BE49-F238E27FC236}">
                <a16:creationId xmlns:a16="http://schemas.microsoft.com/office/drawing/2014/main" id="{55169CCF-CF25-0F35-318F-E894BCCEFD1C}"/>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9888E920-55E6-1242-6B5B-CA440028433E}"/>
              </a:ext>
            </a:extLst>
          </p:cNvPr>
          <p:cNvPicPr>
            <a:picLocks noChangeAspect="1"/>
          </p:cNvPicPr>
          <p:nvPr/>
        </p:nvPicPr>
        <p:blipFill>
          <a:blip r:embed="rId3"/>
          <a:stretch>
            <a:fillRect/>
          </a:stretch>
        </p:blipFill>
        <p:spPr>
          <a:xfrm>
            <a:off x="10696173" y="3433420"/>
            <a:ext cx="3667328" cy="3667328"/>
          </a:xfrm>
          <a:prstGeom prst="rect">
            <a:avLst/>
          </a:prstGeom>
        </p:spPr>
      </p:pic>
    </p:spTree>
    <p:extLst>
      <p:ext uri="{BB962C8B-B14F-4D97-AF65-F5344CB8AC3E}">
        <p14:creationId xmlns:p14="http://schemas.microsoft.com/office/powerpoint/2010/main" val="151320448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Security Content Automation Protocol</a:t>
            </a:r>
          </a:p>
        </p:txBody>
      </p:sp>
      <p:grpSp>
        <p:nvGrpSpPr>
          <p:cNvPr id="6" name="Group 5">
            <a:extLst>
              <a:ext uri="{FF2B5EF4-FFF2-40B4-BE49-F238E27FC236}">
                <a16:creationId xmlns:a16="http://schemas.microsoft.com/office/drawing/2014/main" id="{45DE7D48-C0F7-C454-640B-637F65989FD9}"/>
              </a:ext>
            </a:extLst>
          </p:cNvPr>
          <p:cNvGrpSpPr/>
          <p:nvPr/>
        </p:nvGrpSpPr>
        <p:grpSpPr>
          <a:xfrm>
            <a:off x="1368767" y="2992582"/>
            <a:ext cx="13518467" cy="4113319"/>
            <a:chOff x="1250950" y="2992582"/>
            <a:chExt cx="13518467" cy="4113319"/>
          </a:xfrm>
        </p:grpSpPr>
        <p:sp>
          <p:nvSpPr>
            <p:cNvPr id="582" name="Google Shape;582;ge961dd843d_0_334"/>
            <p:cNvSpPr/>
            <p:nvPr/>
          </p:nvSpPr>
          <p:spPr>
            <a:xfrm>
              <a:off x="1250950" y="2992582"/>
              <a:ext cx="8971474" cy="4113319"/>
            </a:xfrm>
            <a:prstGeom prst="roundRect">
              <a:avLst>
                <a:gd name="adj" fmla="val 372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4000"/>
                </a:lnSpc>
                <a:spcBef>
                  <a:spcPct val="0"/>
                </a:spcBef>
                <a:spcAft>
                  <a:spcPct val="0"/>
                </a:spcAft>
                <a:buSzPts val="2200"/>
                <a:buFont typeface="Arial" panose="020B0604020202020204" pitchFamily="34" charset="0"/>
                <a:buChar char="•"/>
              </a:pPr>
              <a:r>
                <a:rPr lang="en-US" sz="2200">
                  <a:solidFill>
                    <a:srgbClr val="3F3F3F"/>
                  </a:solidFill>
                  <a:latin typeface="Open Sans"/>
                  <a:ea typeface="Open Sans"/>
                  <a:cs typeface="Open Sans"/>
                </a:rPr>
                <a:t>Enables compatible vulnerability scanners to determine whether a computer adheres to a predefined configuration baseline.</a:t>
              </a:r>
            </a:p>
            <a:p>
              <a:pPr marL="342900" indent="-342900">
                <a:lnSpc>
                  <a:spcPct val="114000"/>
                </a:lnSpc>
                <a:spcBef>
                  <a:spcPct val="0"/>
                </a:spcBef>
                <a:spcAft>
                  <a:spcPct val="0"/>
                </a:spcAft>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spcBef>
                  <a:spcPct val="0"/>
                </a:spcBef>
                <a:spcAft>
                  <a:spcPct val="0"/>
                </a:spcAft>
                <a:buSzPts val="2200"/>
                <a:buFont typeface="Arial" panose="020B0604020202020204" pitchFamily="34" charset="0"/>
                <a:buChar char="•"/>
              </a:pPr>
              <a:r>
                <a:rPr lang="en-US" sz="2200">
                  <a:solidFill>
                    <a:srgbClr val="3F3F3F"/>
                  </a:solidFill>
                  <a:latin typeface="Open Sans"/>
                  <a:ea typeface="Open Sans"/>
                  <a:cs typeface="Open Sans"/>
                </a:rPr>
                <a:t>Standardizes how information about software flaws, security configurations, and vulnerabilities is communicated and exchanged.</a:t>
              </a:r>
            </a:p>
            <a:p>
              <a:pPr marL="342900" indent="-342900">
                <a:lnSpc>
                  <a:spcPct val="114000"/>
                </a:lnSpc>
                <a:spcBef>
                  <a:spcPct val="0"/>
                </a:spcBef>
                <a:spcAft>
                  <a:spcPct val="0"/>
                </a:spcAft>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spcBef>
                  <a:spcPct val="0"/>
                </a:spcBef>
                <a:spcAft>
                  <a:spcPct val="0"/>
                </a:spcAft>
                <a:buSzPts val="2200"/>
                <a:buFont typeface="Arial" panose="020B0604020202020204" pitchFamily="34" charset="0"/>
                <a:buChar char="•"/>
              </a:pPr>
              <a:r>
                <a:rPr lang="en-US" sz="2200">
                  <a:solidFill>
                    <a:srgbClr val="3F3F3F"/>
                  </a:solidFill>
                  <a:latin typeface="Open Sans"/>
                  <a:ea typeface="Open Sans"/>
                  <a:cs typeface="Open Sans"/>
                </a:rPr>
                <a:t>Provides a common language for security tools and systems to share information about potential security risks.</a:t>
              </a:r>
            </a:p>
          </p:txBody>
        </p:sp>
        <p:grpSp>
          <p:nvGrpSpPr>
            <p:cNvPr id="5" name="Group 4">
              <a:extLst>
                <a:ext uri="{FF2B5EF4-FFF2-40B4-BE49-F238E27FC236}">
                  <a16:creationId xmlns:a16="http://schemas.microsoft.com/office/drawing/2014/main" id="{504A93DC-797C-8550-EB99-15DC40893636}"/>
                </a:ext>
              </a:extLst>
            </p:cNvPr>
            <p:cNvGrpSpPr/>
            <p:nvPr/>
          </p:nvGrpSpPr>
          <p:grpSpPr>
            <a:xfrm>
              <a:off x="11309110" y="3384938"/>
              <a:ext cx="3460307" cy="3523033"/>
              <a:chOff x="10408941" y="4330008"/>
              <a:chExt cx="3460307" cy="3523033"/>
            </a:xfrm>
          </p:grpSpPr>
          <p:pic>
            <p:nvPicPr>
              <p:cNvPr id="4" name="Picture 3">
                <a:extLst>
                  <a:ext uri="{FF2B5EF4-FFF2-40B4-BE49-F238E27FC236}">
                    <a16:creationId xmlns:a16="http://schemas.microsoft.com/office/drawing/2014/main" id="{327FD6B4-5A28-2E79-0E06-EF8D21B4DE85}"/>
                  </a:ext>
                </a:extLst>
              </p:cNvPr>
              <p:cNvPicPr>
                <a:picLocks noChangeAspect="1"/>
              </p:cNvPicPr>
              <p:nvPr/>
            </p:nvPicPr>
            <p:blipFill>
              <a:blip r:embed="rId3"/>
              <a:stretch>
                <a:fillRect/>
              </a:stretch>
            </p:blipFill>
            <p:spPr>
              <a:xfrm>
                <a:off x="10408941" y="5241921"/>
                <a:ext cx="2611120" cy="2611120"/>
              </a:xfrm>
              <a:prstGeom prst="rect">
                <a:avLst/>
              </a:prstGeom>
            </p:spPr>
          </p:pic>
          <p:pic>
            <p:nvPicPr>
              <p:cNvPr id="7" name="Picture 6">
                <a:extLst>
                  <a:ext uri="{FF2B5EF4-FFF2-40B4-BE49-F238E27FC236}">
                    <a16:creationId xmlns:a16="http://schemas.microsoft.com/office/drawing/2014/main" id="{C0FFEDBF-9BB8-CE73-1EFB-C4E7B56CC3BA}"/>
                  </a:ext>
                </a:extLst>
              </p:cNvPr>
              <p:cNvPicPr>
                <a:picLocks noChangeAspect="1"/>
              </p:cNvPicPr>
              <p:nvPr/>
            </p:nvPicPr>
            <p:blipFill>
              <a:blip r:embed="rId4"/>
              <a:stretch>
                <a:fillRect/>
              </a:stretch>
            </p:blipFill>
            <p:spPr>
              <a:xfrm rot="5400000">
                <a:off x="12170874" y="4330008"/>
                <a:ext cx="1698374" cy="1698374"/>
              </a:xfrm>
              <a:prstGeom prst="rect">
                <a:avLst/>
              </a:prstGeom>
            </p:spPr>
          </p:pic>
        </p:grpSp>
      </p:grpSp>
      <p:sp>
        <p:nvSpPr>
          <p:cNvPr id="3" name="Brandline_LVC">
            <a:extLst>
              <a:ext uri="{FF2B5EF4-FFF2-40B4-BE49-F238E27FC236}">
                <a16:creationId xmlns:a16="http://schemas.microsoft.com/office/drawing/2014/main" id="{087F363E-6C7A-94A0-5AAD-10D430641192}"/>
              </a:ext>
            </a:extLst>
          </p:cNvPr>
          <p:cNvSpPr/>
          <p:nvPr/>
        </p:nvSpPr>
        <p:spPr>
          <a:xfrm>
            <a:off x="3898900" y="816352"/>
            <a:ext cx="84753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4514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SCAP Attributes</a:t>
            </a:r>
          </a:p>
        </p:txBody>
      </p:sp>
      <p:grpSp>
        <p:nvGrpSpPr>
          <p:cNvPr id="2" name="Group 1">
            <a:extLst>
              <a:ext uri="{FF2B5EF4-FFF2-40B4-BE49-F238E27FC236}">
                <a16:creationId xmlns:a16="http://schemas.microsoft.com/office/drawing/2014/main" id="{C470C6A5-7118-4EA2-2760-43B9D063D0B6}"/>
              </a:ext>
            </a:extLst>
          </p:cNvPr>
          <p:cNvGrpSpPr/>
          <p:nvPr/>
        </p:nvGrpSpPr>
        <p:grpSpPr>
          <a:xfrm>
            <a:off x="1667648" y="1791085"/>
            <a:ext cx="12920704" cy="6675013"/>
            <a:chOff x="1892575" y="2072640"/>
            <a:chExt cx="12920704" cy="6675013"/>
          </a:xfrm>
        </p:grpSpPr>
        <p:grpSp>
          <p:nvGrpSpPr>
            <p:cNvPr id="471" name="Google Shape;471;p60"/>
            <p:cNvGrpSpPr/>
            <p:nvPr/>
          </p:nvGrpSpPr>
          <p:grpSpPr>
            <a:xfrm>
              <a:off x="5221044" y="2072640"/>
              <a:ext cx="9592235" cy="6675013"/>
              <a:chOff x="5428691" y="2890138"/>
              <a:chExt cx="4821247" cy="3047532"/>
            </a:xfrm>
          </p:grpSpPr>
          <p:grpSp>
            <p:nvGrpSpPr>
              <p:cNvPr id="472" name="Google Shape;472;p60"/>
              <p:cNvGrpSpPr/>
              <p:nvPr/>
            </p:nvGrpSpPr>
            <p:grpSpPr>
              <a:xfrm>
                <a:off x="5456388" y="2994136"/>
                <a:ext cx="1030675" cy="710704"/>
                <a:chOff x="5135316" y="1329109"/>
                <a:chExt cx="1030675" cy="710704"/>
              </a:xfrm>
            </p:grpSpPr>
            <p:sp>
              <p:nvSpPr>
                <p:cNvPr id="473" name="Google Shape;473;p60"/>
                <p:cNvSpPr/>
                <p:nvPr/>
              </p:nvSpPr>
              <p:spPr>
                <a:xfrm>
                  <a:off x="5562487" y="1329109"/>
                  <a:ext cx="603504" cy="5333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474" name="Google Shape;474;p60"/>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75" name="Google Shape;475;p60"/>
              <p:cNvGrpSpPr/>
              <p:nvPr/>
            </p:nvGrpSpPr>
            <p:grpSpPr>
              <a:xfrm>
                <a:off x="5448894" y="4897673"/>
                <a:ext cx="1030675" cy="710704"/>
                <a:chOff x="5127822" y="3232646"/>
                <a:chExt cx="1030675" cy="710704"/>
              </a:xfrm>
            </p:grpSpPr>
            <p:sp>
              <p:nvSpPr>
                <p:cNvPr id="476" name="Google Shape;476;p60"/>
                <p:cNvSpPr/>
                <p:nvPr/>
              </p:nvSpPr>
              <p:spPr>
                <a:xfrm>
                  <a:off x="5554993" y="3411259"/>
                  <a:ext cx="603504" cy="53209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477" name="Google Shape;477;p60"/>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78" name="Google Shape;478;p60"/>
              <p:cNvGrpSpPr/>
              <p:nvPr/>
            </p:nvGrpSpPr>
            <p:grpSpPr>
              <a:xfrm>
                <a:off x="5428691" y="4010855"/>
                <a:ext cx="1124711" cy="533340"/>
                <a:chOff x="5107619" y="2345828"/>
                <a:chExt cx="1124711" cy="533340"/>
              </a:xfrm>
            </p:grpSpPr>
            <p:sp>
              <p:nvSpPr>
                <p:cNvPr id="479" name="Google Shape;479;p60"/>
                <p:cNvSpPr/>
                <p:nvPr/>
              </p:nvSpPr>
              <p:spPr>
                <a:xfrm>
                  <a:off x="5711122" y="2345828"/>
                  <a:ext cx="521208" cy="5333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480" name="Google Shape;480;p60"/>
                <p:cNvSpPr/>
                <p:nvPr/>
              </p:nvSpPr>
              <p:spPr>
                <a:xfrm>
                  <a:off x="5107619" y="2345828"/>
                  <a:ext cx="603504" cy="533340"/>
                </a:xfrm>
                <a:custGeom>
                  <a:avLst/>
                  <a:gdLst/>
                  <a:ahLst/>
                  <a:cxnLst/>
                  <a:rect l="l" t="t" r="r" b="b"/>
                  <a:pathLst>
                    <a:path w="228" h="427" extrusionOk="0">
                      <a:moveTo>
                        <a:pt x="228" y="0"/>
                      </a:moveTo>
                      <a:lnTo>
                        <a:pt x="0" y="185"/>
                      </a:lnTo>
                      <a:lnTo>
                        <a:pt x="0" y="266"/>
                      </a:lnTo>
                      <a:lnTo>
                        <a:pt x="228" y="427"/>
                      </a:lnTo>
                      <a:lnTo>
                        <a:pt x="228" y="0"/>
                      </a:lnTo>
                      <a:close/>
                    </a:path>
                  </a:pathLst>
                </a:custGeom>
                <a:solidFill>
                  <a:srgbClr val="7B7B7B"/>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481" name="Google Shape;481;p60"/>
              <p:cNvSpPr txBox="1"/>
              <p:nvPr/>
            </p:nvSpPr>
            <p:spPr>
              <a:xfrm>
                <a:off x="6684031" y="2890138"/>
                <a:ext cx="3565907" cy="814986"/>
              </a:xfrm>
              <a:prstGeom prst="rect">
                <a:avLst/>
              </a:prstGeom>
              <a:noFill/>
              <a:ln>
                <a:noFill/>
              </a:ln>
            </p:spPr>
            <p:txBody>
              <a:bodyPr spcFirstLastPara="1" wrap="square" lIns="91425" tIns="45700" rIns="91425" bIns="45700" anchor="t" anchorCtr="0">
                <a:spAutoFit/>
              </a:bodyPr>
              <a:lstStyle/>
              <a:p>
                <a:pPr algn="l"/>
                <a:r>
                  <a:rPr lang="en-US" sz="2200" b="1">
                    <a:solidFill>
                      <a:srgbClr val="3F3F3F"/>
                    </a:solidFill>
                    <a:latin typeface="Open Sans"/>
                    <a:ea typeface="Open Sans"/>
                    <a:cs typeface="Open Sans"/>
                  </a:rPr>
                  <a:t>Standardized formats</a:t>
                </a:r>
                <a:r>
                  <a:rPr lang="en-US" sz="2200">
                    <a:solidFill>
                      <a:srgbClr val="3F3F3F"/>
                    </a:solidFill>
                    <a:latin typeface="Open Sans"/>
                    <a:ea typeface="Open Sans"/>
                    <a:cs typeface="Open Sans"/>
                  </a:rPr>
                  <a:t>: Defines common formats for expressing information about vulnerabilities, security configurations, and patching information, ensuring different security tools can understand and utilize this data seamlessly</a:t>
                </a:r>
              </a:p>
            </p:txBody>
          </p:sp>
          <p:sp>
            <p:nvSpPr>
              <p:cNvPr id="482" name="Google Shape;482;p60"/>
              <p:cNvSpPr txBox="1"/>
              <p:nvPr/>
            </p:nvSpPr>
            <p:spPr>
              <a:xfrm>
                <a:off x="6684031" y="3937937"/>
                <a:ext cx="3565907" cy="923155"/>
              </a:xfrm>
              <a:prstGeom prst="rect">
                <a:avLst/>
              </a:prstGeom>
              <a:noFill/>
              <a:ln>
                <a:noFill/>
              </a:ln>
            </p:spPr>
            <p:txBody>
              <a:bodyPr spcFirstLastPara="1" wrap="square" lIns="91425" tIns="45700" rIns="91425" bIns="45700" anchor="t" anchorCtr="0">
                <a:spAutoFit/>
              </a:bodyPr>
              <a:lstStyle/>
              <a:p>
                <a:pPr marL="0" lvl="0" indent="0">
                  <a:lnSpc>
                    <a:spcPct val="114000"/>
                  </a:lnSpc>
                  <a:buSzPts val="2200"/>
                  <a:buFont typeface="Arial"/>
                  <a:buNone/>
                </a:pPr>
                <a:r>
                  <a:rPr lang="en-US" sz="2200" b="1">
                    <a:solidFill>
                      <a:srgbClr val="3F3F3F"/>
                    </a:solidFill>
                    <a:latin typeface="Open Sans"/>
                    <a:ea typeface="Open Sans"/>
                    <a:cs typeface="Open Sans"/>
                  </a:rPr>
                  <a:t>Automation</a:t>
                </a:r>
                <a:r>
                  <a:rPr lang="en-US" sz="2200">
                    <a:solidFill>
                      <a:srgbClr val="3F3F3F"/>
                    </a:solidFill>
                    <a:latin typeface="Open Sans"/>
                    <a:ea typeface="Open Sans"/>
                    <a:cs typeface="Open Sans"/>
                  </a:rPr>
                  <a:t>: Facilitates the automation of vulnerability management tasks, allowing organizations to automate processes like vulnerability scanning, configuration assessment, and patch deployment</a:t>
                </a:r>
                <a:endParaRPr sz="2200">
                  <a:solidFill>
                    <a:srgbClr val="3F3F3F"/>
                  </a:solidFill>
                  <a:latin typeface="Open Sans"/>
                  <a:ea typeface="Open Sans"/>
                  <a:cs typeface="Open Sans"/>
                </a:endParaRPr>
              </a:p>
            </p:txBody>
          </p:sp>
          <p:sp>
            <p:nvSpPr>
              <p:cNvPr id="483" name="Google Shape;483;p60"/>
              <p:cNvSpPr txBox="1"/>
              <p:nvPr/>
            </p:nvSpPr>
            <p:spPr>
              <a:xfrm>
                <a:off x="6684031" y="5014515"/>
                <a:ext cx="3565907" cy="923155"/>
              </a:xfrm>
              <a:prstGeom prst="rect">
                <a:avLst/>
              </a:prstGeom>
              <a:noFill/>
              <a:ln>
                <a:noFill/>
              </a:ln>
            </p:spPr>
            <p:txBody>
              <a:bodyPr spcFirstLastPara="1" wrap="square" lIns="91425" tIns="45700" rIns="91425" bIns="45700" anchor="t" anchorCtr="0">
                <a:spAutoFit/>
              </a:bodyPr>
              <a:lstStyle/>
              <a:p>
                <a:pPr>
                  <a:lnSpc>
                    <a:spcPct val="114000"/>
                  </a:lnSpc>
                  <a:buSzPts val="2200"/>
                </a:pPr>
                <a:r>
                  <a:rPr lang="en-US" sz="2200" b="1">
                    <a:solidFill>
                      <a:srgbClr val="3F3F3F"/>
                    </a:solidFill>
                    <a:latin typeface="Open Sans"/>
                    <a:ea typeface="Open Sans"/>
                    <a:cs typeface="Open Sans"/>
                  </a:rPr>
                  <a:t>Open source and vendor-neutral</a:t>
                </a:r>
                <a:r>
                  <a:rPr lang="en-US" sz="2200">
                    <a:solidFill>
                      <a:srgbClr val="3F3F3F"/>
                    </a:solidFill>
                    <a:latin typeface="Open Sans"/>
                    <a:ea typeface="Open Sans"/>
                    <a:cs typeface="Open Sans"/>
                  </a:rPr>
                  <a:t>: Is open-source and vendor-neutral, meaning it is not tied to any specific security product or vendor, allowing for interoperability between different security tools from various vendors</a:t>
                </a:r>
                <a:endParaRPr sz="2200">
                  <a:solidFill>
                    <a:srgbClr val="3F3F3F"/>
                  </a:solidFill>
                  <a:latin typeface="Open Sans"/>
                  <a:ea typeface="Open Sans"/>
                  <a:cs typeface="Open Sans"/>
                </a:endParaRPr>
              </a:p>
            </p:txBody>
          </p:sp>
        </p:grpSp>
        <p:pic>
          <p:nvPicPr>
            <p:cNvPr id="4" name="Picture 3">
              <a:extLst>
                <a:ext uri="{FF2B5EF4-FFF2-40B4-BE49-F238E27FC236}">
                  <a16:creationId xmlns:a16="http://schemas.microsoft.com/office/drawing/2014/main" id="{B50183FB-0717-EE72-EB3F-CA889743A988}"/>
                </a:ext>
              </a:extLst>
            </p:cNvPr>
            <p:cNvPicPr>
              <a:picLocks noChangeAspect="1"/>
            </p:cNvPicPr>
            <p:nvPr/>
          </p:nvPicPr>
          <p:blipFill>
            <a:blip r:embed="rId3"/>
            <a:stretch>
              <a:fillRect/>
            </a:stretch>
          </p:blipFill>
          <p:spPr>
            <a:xfrm>
              <a:off x="1892575" y="4109390"/>
              <a:ext cx="2601512" cy="2601512"/>
            </a:xfrm>
            <a:prstGeom prst="rect">
              <a:avLst/>
            </a:prstGeom>
          </p:spPr>
        </p:pic>
      </p:grpSp>
      <p:sp>
        <p:nvSpPr>
          <p:cNvPr id="3" name="Brandline_LVC">
            <a:extLst>
              <a:ext uri="{FF2B5EF4-FFF2-40B4-BE49-F238E27FC236}">
                <a16:creationId xmlns:a16="http://schemas.microsoft.com/office/drawing/2014/main" id="{7B1404BA-5757-9C0F-404B-687449EA640A}"/>
              </a:ext>
            </a:extLst>
          </p:cNvPr>
          <p:cNvSpPr/>
          <p:nvPr/>
        </p:nvSpPr>
        <p:spPr>
          <a:xfrm>
            <a:off x="6375400" y="816324"/>
            <a:ext cx="3508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25383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ge872add672_5_5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solidFill>
                  <a:schemeClr val="tx1">
                    <a:lumMod val="75000"/>
                    <a:lumOff val="25000"/>
                  </a:schemeClr>
                </a:solidFill>
              </a:rPr>
              <a:t>Components of SCAP</a:t>
            </a:r>
          </a:p>
        </p:txBody>
      </p:sp>
      <p:sp>
        <p:nvSpPr>
          <p:cNvPr id="4" name="Brandline_LVC">
            <a:extLst>
              <a:ext uri="{FF2B5EF4-FFF2-40B4-BE49-F238E27FC236}">
                <a16:creationId xmlns:a16="http://schemas.microsoft.com/office/drawing/2014/main" id="{8E58EC79-A18D-B555-5A6C-16C6E0E1C110}"/>
              </a:ext>
            </a:extLst>
          </p:cNvPr>
          <p:cNvSpPr/>
          <p:nvPr/>
        </p:nvSpPr>
        <p:spPr>
          <a:xfrm>
            <a:off x="5829300" y="869692"/>
            <a:ext cx="4605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29007CD-90FC-C81C-C802-B031803862A5}"/>
              </a:ext>
            </a:extLst>
          </p:cNvPr>
          <p:cNvGrpSpPr/>
          <p:nvPr/>
        </p:nvGrpSpPr>
        <p:grpSpPr>
          <a:xfrm>
            <a:off x="2246300" y="1555203"/>
            <a:ext cx="11763400" cy="6868477"/>
            <a:chOff x="1903509" y="1547606"/>
            <a:chExt cx="11763400" cy="6868477"/>
          </a:xfrm>
        </p:grpSpPr>
        <p:grpSp>
          <p:nvGrpSpPr>
            <p:cNvPr id="6" name="Group 5">
              <a:extLst>
                <a:ext uri="{FF2B5EF4-FFF2-40B4-BE49-F238E27FC236}">
                  <a16:creationId xmlns:a16="http://schemas.microsoft.com/office/drawing/2014/main" id="{68E8EF7E-AC9B-E429-35D3-2D036D799E83}"/>
                </a:ext>
              </a:extLst>
            </p:cNvPr>
            <p:cNvGrpSpPr/>
            <p:nvPr/>
          </p:nvGrpSpPr>
          <p:grpSpPr>
            <a:xfrm>
              <a:off x="1903509" y="1547606"/>
              <a:ext cx="11763400" cy="6868477"/>
              <a:chOff x="2208201" y="1300163"/>
              <a:chExt cx="11763400" cy="6868477"/>
            </a:xfrm>
          </p:grpSpPr>
          <p:pic>
            <p:nvPicPr>
              <p:cNvPr id="939" name="Google Shape;939;ge872add672_5_56"/>
              <p:cNvPicPr preferRelativeResize="0"/>
              <p:nvPr/>
            </p:nvPicPr>
            <p:blipFill rotWithShape="1">
              <a:blip r:embed="rId3">
                <a:alphaModFix/>
              </a:blip>
              <a:srcRect/>
              <a:stretch/>
            </p:blipFill>
            <p:spPr>
              <a:xfrm>
                <a:off x="2208201" y="1300163"/>
                <a:ext cx="11763400" cy="6868477"/>
              </a:xfrm>
              <a:prstGeom prst="rect">
                <a:avLst/>
              </a:prstGeom>
              <a:noFill/>
              <a:ln>
                <a:noFill/>
              </a:ln>
            </p:spPr>
          </p:pic>
          <p:pic>
            <p:nvPicPr>
              <p:cNvPr id="3" name="Picture 2">
                <a:extLst>
                  <a:ext uri="{FF2B5EF4-FFF2-40B4-BE49-F238E27FC236}">
                    <a16:creationId xmlns:a16="http://schemas.microsoft.com/office/drawing/2014/main" id="{80468B13-3C22-C243-F883-73D36ABB38E6}"/>
                  </a:ext>
                </a:extLst>
              </p:cNvPr>
              <p:cNvPicPr>
                <a:picLocks noChangeAspect="1"/>
              </p:cNvPicPr>
              <p:nvPr/>
            </p:nvPicPr>
            <p:blipFill>
              <a:blip r:embed="rId4"/>
              <a:stretch>
                <a:fillRect/>
              </a:stretch>
            </p:blipFill>
            <p:spPr>
              <a:xfrm>
                <a:off x="2876936" y="1654765"/>
                <a:ext cx="1536546" cy="1536546"/>
              </a:xfrm>
              <a:prstGeom prst="rect">
                <a:avLst/>
              </a:prstGeom>
            </p:spPr>
          </p:pic>
          <p:pic>
            <p:nvPicPr>
              <p:cNvPr id="5" name="Picture 4">
                <a:extLst>
                  <a:ext uri="{FF2B5EF4-FFF2-40B4-BE49-F238E27FC236}">
                    <a16:creationId xmlns:a16="http://schemas.microsoft.com/office/drawing/2014/main" id="{A1E78505-1485-7634-7457-FD5487AC7779}"/>
                  </a:ext>
                </a:extLst>
              </p:cNvPr>
              <p:cNvPicPr>
                <a:picLocks noChangeAspect="1"/>
              </p:cNvPicPr>
              <p:nvPr/>
            </p:nvPicPr>
            <p:blipFill>
              <a:blip r:embed="rId5"/>
              <a:stretch>
                <a:fillRect/>
              </a:stretch>
            </p:blipFill>
            <p:spPr>
              <a:xfrm>
                <a:off x="2876936" y="4095503"/>
                <a:ext cx="1536546" cy="1536546"/>
              </a:xfrm>
              <a:prstGeom prst="rect">
                <a:avLst/>
              </a:prstGeom>
            </p:spPr>
          </p:pic>
          <p:pic>
            <p:nvPicPr>
              <p:cNvPr id="7" name="Picture 6">
                <a:extLst>
                  <a:ext uri="{FF2B5EF4-FFF2-40B4-BE49-F238E27FC236}">
                    <a16:creationId xmlns:a16="http://schemas.microsoft.com/office/drawing/2014/main" id="{C443413C-BC3F-BEA6-FBDE-6DF1ECA46F39}"/>
                  </a:ext>
                </a:extLst>
              </p:cNvPr>
              <p:cNvPicPr>
                <a:picLocks noChangeAspect="1"/>
              </p:cNvPicPr>
              <p:nvPr/>
            </p:nvPicPr>
            <p:blipFill>
              <a:blip r:embed="rId6"/>
              <a:stretch>
                <a:fillRect/>
              </a:stretch>
            </p:blipFill>
            <p:spPr>
              <a:xfrm>
                <a:off x="2947652" y="6369636"/>
                <a:ext cx="1536546" cy="1536546"/>
              </a:xfrm>
              <a:prstGeom prst="rect">
                <a:avLst/>
              </a:prstGeom>
            </p:spPr>
          </p:pic>
        </p:grpSp>
        <p:sp>
          <p:nvSpPr>
            <p:cNvPr id="940" name="Google Shape;940;ge872add672_5_56"/>
            <p:cNvSpPr txBox="1"/>
            <p:nvPr/>
          </p:nvSpPr>
          <p:spPr>
            <a:xfrm>
              <a:off x="4945783" y="1611265"/>
              <a:ext cx="8721125" cy="2140465"/>
            </a:xfrm>
            <a:prstGeom prst="rect">
              <a:avLst/>
            </a:prstGeom>
            <a:noFill/>
            <a:ln>
              <a:noFill/>
            </a:ln>
          </p:spPr>
          <p:txBody>
            <a:bodyPr spcFirstLastPara="1" wrap="square" lIns="91425" tIns="91425" rIns="91425" bIns="91425" anchor="ctr" anchorCtr="0">
              <a:noAutofit/>
            </a:bodyPr>
            <a:lstStyle/>
            <a:p>
              <a:pPr algn="ctr">
                <a:lnSpc>
                  <a:spcPct val="114000"/>
                </a:lnSpc>
                <a:spcBef>
                  <a:spcPct val="0"/>
                </a:spcBef>
                <a:spcAft>
                  <a:spcPct val="0"/>
                </a:spcAft>
                <a:buSzPts val="2200"/>
              </a:pPr>
              <a:r>
                <a:rPr lang="en-US" sz="2200" b="1" i="0" u="none" strike="noStrike" cap="none">
                  <a:solidFill>
                    <a:schemeClr val="tx1">
                      <a:lumMod val="75000"/>
                      <a:lumOff val="25000"/>
                    </a:schemeClr>
                  </a:solidFill>
                  <a:latin typeface="Open Sans"/>
                  <a:ea typeface="Open Sans"/>
                  <a:cs typeface="Open Sans"/>
                  <a:sym typeface="Open Sans"/>
                </a:rPr>
                <a:t>Open vulnerability and assessment </a:t>
              </a:r>
              <a:r>
                <a:rPr lang="en-US" sz="2200" b="1">
                  <a:solidFill>
                    <a:schemeClr val="tx1">
                      <a:lumMod val="75000"/>
                      <a:lumOff val="25000"/>
                    </a:schemeClr>
                  </a:solidFill>
                  <a:latin typeface="Open Sans"/>
                  <a:ea typeface="Open Sans"/>
                  <a:cs typeface="Open Sans"/>
                  <a:sym typeface="Open Sans"/>
                </a:rPr>
                <a:t>l</a:t>
              </a:r>
              <a:r>
                <a:rPr lang="en-US" sz="2200" b="1" i="0" u="none" strike="noStrike" cap="none">
                  <a:solidFill>
                    <a:schemeClr val="tx1">
                      <a:lumMod val="75000"/>
                      <a:lumOff val="25000"/>
                    </a:schemeClr>
                  </a:solidFill>
                  <a:latin typeface="Open Sans"/>
                  <a:ea typeface="Open Sans"/>
                  <a:cs typeface="Open Sans"/>
                  <a:sym typeface="Open Sans"/>
                </a:rPr>
                <a:t>anguage</a:t>
              </a:r>
            </a:p>
            <a:p>
              <a:pPr algn="ctr">
                <a:lnSpc>
                  <a:spcPct val="114000"/>
                </a:lnSpc>
                <a:spcBef>
                  <a:spcPct val="0"/>
                </a:spcBef>
                <a:spcAft>
                  <a:spcPct val="0"/>
                </a:spcAft>
                <a:buSzPts val="2200"/>
              </a:pPr>
              <a:endParaRPr lang="en-US" sz="1000" b="1" i="0" u="none" strike="noStrike" cap="none">
                <a:solidFill>
                  <a:schemeClr val="tx1">
                    <a:lumMod val="75000"/>
                    <a:lumOff val="25000"/>
                  </a:schemeClr>
                </a:solidFill>
                <a:latin typeface="Open Sans"/>
                <a:ea typeface="Open Sans"/>
                <a:cs typeface="Open Sans"/>
                <a:sym typeface="Open Sans"/>
              </a:endParaRPr>
            </a:p>
            <a:p>
              <a:pPr algn="ctr">
                <a:lnSpc>
                  <a:spcPct val="114000"/>
                </a:lnSpc>
                <a:spcBef>
                  <a:spcPct val="0"/>
                </a:spcBef>
                <a:spcAft>
                  <a:spcPct val="0"/>
                </a:spcAft>
                <a:buSzPts val="2200"/>
              </a:pPr>
              <a:r>
                <a:rPr lang="en-US" sz="2200">
                  <a:solidFill>
                    <a:schemeClr val="tx1">
                      <a:lumMod val="75000"/>
                      <a:lumOff val="25000"/>
                    </a:schemeClr>
                  </a:solidFill>
                  <a:latin typeface="Open Sans"/>
                  <a:ea typeface="Open Sans"/>
                  <a:cs typeface="Open Sans"/>
                </a:rPr>
                <a:t>Expresses information about vulnerabilities and system configurations in a structured, machine-readable format, facilitating interoperability between different security tools</a:t>
              </a:r>
            </a:p>
          </p:txBody>
        </p:sp>
        <p:sp>
          <p:nvSpPr>
            <p:cNvPr id="941" name="Google Shape;941;ge872add672_5_56"/>
            <p:cNvSpPr txBox="1"/>
            <p:nvPr/>
          </p:nvSpPr>
          <p:spPr>
            <a:xfrm>
              <a:off x="4945783" y="4192750"/>
              <a:ext cx="8721126" cy="1993060"/>
            </a:xfrm>
            <a:prstGeom prst="rect">
              <a:avLst/>
            </a:prstGeom>
            <a:noFill/>
            <a:ln>
              <a:noFill/>
            </a:ln>
          </p:spPr>
          <p:txBody>
            <a:bodyPr spcFirstLastPara="1" wrap="square" lIns="91425" tIns="91425" rIns="91425" bIns="91425" anchor="ctr" anchorCtr="0">
              <a:noAutofit/>
            </a:bodyPr>
            <a:lstStyle/>
            <a:p>
              <a:pPr algn="ctr">
                <a:lnSpc>
                  <a:spcPct val="114000"/>
                </a:lnSpc>
                <a:spcBef>
                  <a:spcPct val="0"/>
                </a:spcBef>
                <a:spcAft>
                  <a:spcPct val="0"/>
                </a:spcAft>
                <a:buSzPts val="2200"/>
              </a:pPr>
              <a:r>
                <a:rPr lang="en-US" sz="2200" b="1">
                  <a:solidFill>
                    <a:schemeClr val="tx1">
                      <a:lumMod val="75000"/>
                      <a:lumOff val="25000"/>
                    </a:schemeClr>
                  </a:solidFill>
                  <a:latin typeface="Open Sans"/>
                  <a:ea typeface="Open Sans"/>
                  <a:cs typeface="Open Sans"/>
                  <a:sym typeface="Open Sans"/>
                </a:rPr>
                <a:t>Extensible configuration checklist description format </a:t>
              </a:r>
            </a:p>
            <a:p>
              <a:pPr algn="ctr">
                <a:lnSpc>
                  <a:spcPct val="114000"/>
                </a:lnSpc>
                <a:spcBef>
                  <a:spcPct val="0"/>
                </a:spcBef>
                <a:spcAft>
                  <a:spcPct val="0"/>
                </a:spcAft>
                <a:buSzPts val="2200"/>
              </a:pPr>
              <a:endParaRPr lang="en-US" sz="1000" b="1">
                <a:solidFill>
                  <a:schemeClr val="tx1">
                    <a:lumMod val="75000"/>
                    <a:lumOff val="25000"/>
                  </a:schemeClr>
                </a:solidFill>
                <a:latin typeface="Open Sans"/>
                <a:ea typeface="Open Sans"/>
                <a:cs typeface="Open Sans"/>
                <a:sym typeface="Open Sans"/>
              </a:endParaRPr>
            </a:p>
            <a:p>
              <a:pPr algn="ctr">
                <a:lnSpc>
                  <a:spcPct val="114000"/>
                </a:lnSpc>
                <a:spcBef>
                  <a:spcPct val="0"/>
                </a:spcBef>
                <a:spcAft>
                  <a:spcPct val="0"/>
                </a:spcAft>
                <a:buSzPts val="2200"/>
              </a:pPr>
              <a:r>
                <a:rPr lang="en-US" sz="2200">
                  <a:solidFill>
                    <a:schemeClr val="tx1">
                      <a:lumMod val="75000"/>
                      <a:lumOff val="25000"/>
                    </a:schemeClr>
                  </a:solidFill>
                  <a:latin typeface="Open Sans"/>
                  <a:ea typeface="Open Sans"/>
                  <a:cs typeface="Open Sans"/>
                </a:rPr>
                <a:t>Provides a standard format like XCCDF for writing security checklists for computers and devices, allowing different security tools to understand these checklists</a:t>
              </a:r>
            </a:p>
          </p:txBody>
        </p:sp>
        <p:sp>
          <p:nvSpPr>
            <p:cNvPr id="942" name="Google Shape;942;ge872add672_5_56"/>
            <p:cNvSpPr txBox="1"/>
            <p:nvPr/>
          </p:nvSpPr>
          <p:spPr>
            <a:xfrm>
              <a:off x="4891914" y="6501024"/>
              <a:ext cx="8721126" cy="1768655"/>
            </a:xfrm>
            <a:prstGeom prst="rect">
              <a:avLst/>
            </a:prstGeom>
            <a:noFill/>
            <a:ln>
              <a:noFill/>
            </a:ln>
          </p:spPr>
          <p:txBody>
            <a:bodyPr spcFirstLastPara="1" wrap="square" lIns="91425" tIns="91425" rIns="91425" bIns="91425" anchor="ctr" anchorCtr="0">
              <a:noAutofit/>
            </a:bodyPr>
            <a:lstStyle/>
            <a:p>
              <a:pPr marL="88900" lvl="0" algn="ctr">
                <a:lnSpc>
                  <a:spcPct val="114000"/>
                </a:lnSpc>
                <a:spcBef>
                  <a:spcPct val="0"/>
                </a:spcBef>
                <a:spcAft>
                  <a:spcPct val="0"/>
                </a:spcAft>
                <a:buSzPts val="2200"/>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Common vulnerability scoring system (CVSS): </a:t>
              </a:r>
            </a:p>
            <a:p>
              <a:pPr marL="88900" lvl="0" algn="ctr">
                <a:lnSpc>
                  <a:spcPct val="114000"/>
                </a:lnSpc>
                <a:spcBef>
                  <a:spcPct val="0"/>
                </a:spcBef>
                <a:spcAft>
                  <a:spcPct val="0"/>
                </a:spcAft>
                <a:buSzPts val="2200"/>
              </a:pPr>
              <a:endParaRPr lang="en-US" sz="1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88900" lvl="0" algn="ctr">
                <a:lnSpc>
                  <a:spcPct val="114000"/>
                </a:lnSpc>
                <a:spcBef>
                  <a:spcPct val="0"/>
                </a:spcBef>
                <a:spcAft>
                  <a:spcPct val="0"/>
                </a:spcAft>
                <a:buSzPts val="22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Uses an industry-standard scoring system to assess the severity of vulnerabilities, helping prioritize which vulnerabilities to address first based on their potential impact</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spTree>
    <p:extLst>
      <p:ext uri="{BB962C8B-B14F-4D97-AF65-F5344CB8AC3E}">
        <p14:creationId xmlns:p14="http://schemas.microsoft.com/office/powerpoint/2010/main" val="13400549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3378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What Is SNMP?</a:t>
            </a:r>
            <a:endParaRPr lang="en-US">
              <a:solidFill>
                <a:schemeClr val="tx1">
                  <a:lumMod val="75000"/>
                  <a:lumOff val="25000"/>
                </a:schemeClr>
              </a:solidFill>
              <a:latin typeface="Open Sans"/>
              <a:ea typeface="Open Sans"/>
              <a:cs typeface="Open Sans"/>
              <a:sym typeface="Open Sans"/>
            </a:endParaRPr>
          </a:p>
        </p:txBody>
      </p:sp>
      <p:grpSp>
        <p:nvGrpSpPr>
          <p:cNvPr id="5" name="Group 4">
            <a:extLst>
              <a:ext uri="{FF2B5EF4-FFF2-40B4-BE49-F238E27FC236}">
                <a16:creationId xmlns:a16="http://schemas.microsoft.com/office/drawing/2014/main" id="{9460C91E-1756-5C9B-60F3-673C1AE4B331}"/>
              </a:ext>
            </a:extLst>
          </p:cNvPr>
          <p:cNvGrpSpPr/>
          <p:nvPr/>
        </p:nvGrpSpPr>
        <p:grpSpPr>
          <a:xfrm>
            <a:off x="1430380" y="3087413"/>
            <a:ext cx="13395241" cy="2969175"/>
            <a:chOff x="822965" y="4006118"/>
            <a:chExt cx="13395241" cy="2969175"/>
          </a:xfrm>
        </p:grpSpPr>
        <p:sp>
          <p:nvSpPr>
            <p:cNvPr id="582" name="Google Shape;582;ge961dd843d_0_334"/>
            <p:cNvSpPr/>
            <p:nvPr/>
          </p:nvSpPr>
          <p:spPr>
            <a:xfrm>
              <a:off x="822965" y="4006118"/>
              <a:ext cx="9449456" cy="2969175"/>
            </a:xfrm>
            <a:prstGeom prst="roundRect">
              <a:avLst>
                <a:gd name="adj" fmla="val 5014"/>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Clr>
                  <a:srgbClr val="3F3F3F"/>
                </a:buClr>
                <a:buSzPct val="100000"/>
                <a:buFont typeface="Arial" panose="020B0604020202020204" pitchFamily="34" charset="0"/>
                <a:buChar char="•"/>
              </a:pPr>
              <a:r>
                <a:rPr lang="en-US" sz="2200">
                  <a:solidFill>
                    <a:schemeClr val="tx1">
                      <a:lumMod val="75000"/>
                      <a:lumOff val="25000"/>
                    </a:schemeClr>
                  </a:solidFill>
                  <a:latin typeface="Open Sans"/>
                  <a:ea typeface="Open Sans"/>
                  <a:cs typeface="Open Sans"/>
                </a:rPr>
                <a:t>SNMP stands for Simple Network Management Protocol</a:t>
              </a:r>
            </a:p>
            <a:p>
              <a:pPr marL="342900" lvl="1" indent="-342900">
                <a:lnSpc>
                  <a:spcPct val="114000"/>
                </a:lnSpc>
                <a:buClr>
                  <a:srgbClr val="3F3F3F"/>
                </a:buClr>
                <a:buSzPct val="1000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chemeClr val="tx1">
                      <a:lumMod val="75000"/>
                      <a:lumOff val="25000"/>
                    </a:schemeClr>
                  </a:solidFill>
                  <a:latin typeface="Open Sans"/>
                  <a:ea typeface="Open Sans"/>
                  <a:cs typeface="Open Sans"/>
                </a:rPr>
                <a:t>It is a widely used protocol for managing and monitoring network devices like routers, switches, firewalls, printers, and more</a:t>
              </a:r>
            </a:p>
            <a:p>
              <a:pPr marL="342900" lvl="1" indent="-342900">
                <a:lnSpc>
                  <a:spcPct val="114000"/>
                </a:lnSpc>
                <a:buClr>
                  <a:srgbClr val="3F3F3F"/>
                </a:buClr>
                <a:buSzPct val="1000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chemeClr val="tx1">
                      <a:lumMod val="75000"/>
                      <a:lumOff val="25000"/>
                    </a:schemeClr>
                  </a:solidFill>
                  <a:latin typeface="Open Sans"/>
                  <a:ea typeface="Open Sans"/>
                  <a:cs typeface="Open Sans"/>
                </a:rPr>
                <a:t>SNMP acts as a communication tool that allows network administrators to collect valuable information about their network devices and identify potential issues</a:t>
              </a:r>
            </a:p>
          </p:txBody>
        </p:sp>
        <p:pic>
          <p:nvPicPr>
            <p:cNvPr id="3" name="Picture 2">
              <a:extLst>
                <a:ext uri="{FF2B5EF4-FFF2-40B4-BE49-F238E27FC236}">
                  <a16:creationId xmlns:a16="http://schemas.microsoft.com/office/drawing/2014/main" id="{6431BF6A-2BB6-4C86-6378-F357A46EA269}"/>
                </a:ext>
              </a:extLst>
            </p:cNvPr>
            <p:cNvPicPr>
              <a:picLocks noChangeAspect="1"/>
            </p:cNvPicPr>
            <p:nvPr/>
          </p:nvPicPr>
          <p:blipFill>
            <a:blip r:embed="rId3"/>
            <a:stretch>
              <a:fillRect/>
            </a:stretch>
          </p:blipFill>
          <p:spPr>
            <a:xfrm>
              <a:off x="11254819" y="4006118"/>
              <a:ext cx="2963387" cy="2969175"/>
            </a:xfrm>
            <a:prstGeom prst="rect">
              <a:avLst/>
            </a:prstGeom>
          </p:spPr>
        </p:pic>
      </p:grpSp>
      <p:sp>
        <p:nvSpPr>
          <p:cNvPr id="4" name="Brandline_LVC">
            <a:extLst>
              <a:ext uri="{FF2B5EF4-FFF2-40B4-BE49-F238E27FC236}">
                <a16:creationId xmlns:a16="http://schemas.microsoft.com/office/drawing/2014/main" id="{807A2D7C-FBF1-F66E-556C-B93D0B53EA7C}"/>
              </a:ext>
            </a:extLst>
          </p:cNvPr>
          <p:cNvSpPr/>
          <p:nvPr/>
        </p:nvSpPr>
        <p:spPr>
          <a:xfrm>
            <a:off x="6477000" y="920262"/>
            <a:ext cx="3296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1982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2A-F95C-3BFD-912F-CB3D8B933741}"/>
              </a:ext>
            </a:extLst>
          </p:cNvPr>
          <p:cNvSpPr>
            <a:spLocks noGrp="1"/>
          </p:cNvSpPr>
          <p:nvPr>
            <p:ph type="title"/>
          </p:nvPr>
        </p:nvSpPr>
        <p:spPr>
          <a:xfrm>
            <a:off x="0" y="271684"/>
            <a:ext cx="16276320" cy="687244"/>
          </a:xfrm>
        </p:spPr>
        <p:txBody>
          <a:bodyPr/>
          <a:lstStyle/>
          <a:p>
            <a:r>
              <a:rPr lang="en-US"/>
              <a:t>Components of SNMP</a:t>
            </a:r>
          </a:p>
        </p:txBody>
      </p:sp>
      <p:sp>
        <p:nvSpPr>
          <p:cNvPr id="5" name="Brandline_LVC">
            <a:extLst>
              <a:ext uri="{FF2B5EF4-FFF2-40B4-BE49-F238E27FC236}">
                <a16:creationId xmlns:a16="http://schemas.microsoft.com/office/drawing/2014/main" id="{42BA45BE-4746-E3E8-1CFE-A709063C0913}"/>
              </a:ext>
            </a:extLst>
          </p:cNvPr>
          <p:cNvSpPr/>
          <p:nvPr/>
        </p:nvSpPr>
        <p:spPr>
          <a:xfrm>
            <a:off x="5727700" y="878912"/>
            <a:ext cx="4794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E82299D-34AD-153A-7306-3F1DE9317E63}"/>
              </a:ext>
            </a:extLst>
          </p:cNvPr>
          <p:cNvGrpSpPr/>
          <p:nvPr/>
        </p:nvGrpSpPr>
        <p:grpSpPr>
          <a:xfrm>
            <a:off x="1357859" y="1629725"/>
            <a:ext cx="13540282" cy="6918207"/>
            <a:chOff x="1782348" y="1362193"/>
            <a:chExt cx="13540282" cy="6918207"/>
          </a:xfrm>
        </p:grpSpPr>
        <p:grpSp>
          <p:nvGrpSpPr>
            <p:cNvPr id="4" name="Group 3">
              <a:extLst>
                <a:ext uri="{FF2B5EF4-FFF2-40B4-BE49-F238E27FC236}">
                  <a16:creationId xmlns:a16="http://schemas.microsoft.com/office/drawing/2014/main" id="{BADDA86A-8C16-A3B7-8942-21BE3E456F17}"/>
                </a:ext>
              </a:extLst>
            </p:cNvPr>
            <p:cNvGrpSpPr/>
            <p:nvPr/>
          </p:nvGrpSpPr>
          <p:grpSpPr>
            <a:xfrm>
              <a:off x="1782348" y="1362193"/>
              <a:ext cx="6004492" cy="3209808"/>
              <a:chOff x="1782348" y="1362193"/>
              <a:chExt cx="6004492" cy="3209808"/>
            </a:xfrm>
          </p:grpSpPr>
          <p:sp>
            <p:nvSpPr>
              <p:cNvPr id="6" name="Rectangle: Rounded Corners 5">
                <a:extLst>
                  <a:ext uri="{FF2B5EF4-FFF2-40B4-BE49-F238E27FC236}">
                    <a16:creationId xmlns:a16="http://schemas.microsoft.com/office/drawing/2014/main" id="{DE688D01-B516-8922-75A9-2ED2520F9C2F}"/>
                  </a:ext>
                </a:extLst>
              </p:cNvPr>
              <p:cNvSpPr/>
              <p:nvPr/>
            </p:nvSpPr>
            <p:spPr>
              <a:xfrm>
                <a:off x="1782348" y="1362193"/>
                <a:ext cx="6004492" cy="3209808"/>
              </a:xfrm>
              <a:prstGeom prst="roundRect">
                <a:avLst>
                  <a:gd name="adj" fmla="val 552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8" name="Google Shape;658;ge961dd843d_0_403">
                <a:extLst>
                  <a:ext uri="{FF2B5EF4-FFF2-40B4-BE49-F238E27FC236}">
                    <a16:creationId xmlns:a16="http://schemas.microsoft.com/office/drawing/2014/main" id="{5FB3A5D4-62D5-769A-7349-5F1808D34798}"/>
                  </a:ext>
                </a:extLst>
              </p:cNvPr>
              <p:cNvSpPr txBox="1"/>
              <p:nvPr/>
            </p:nvSpPr>
            <p:spPr>
              <a:xfrm>
                <a:off x="2500214" y="1951450"/>
                <a:ext cx="4568761" cy="2031295"/>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chemeClr val="tx1">
                        <a:lumMod val="75000"/>
                        <a:lumOff val="25000"/>
                      </a:schemeClr>
                    </a:solidFill>
                    <a:latin typeface="Open Sans" panose="020B0606030504020204" pitchFamily="34" charset="0"/>
                    <a:sym typeface="Open Sans"/>
                  </a:rPr>
                  <a:t>SNMP agents</a:t>
                </a:r>
              </a:p>
              <a:p>
                <a:pPr algn="ctr">
                  <a:buClr>
                    <a:srgbClr val="000000"/>
                  </a:buClr>
                  <a:buSzPts val="2200"/>
                </a:pPr>
                <a:endParaRPr lang="en-US" sz="1000">
                  <a:solidFill>
                    <a:srgbClr val="434343"/>
                  </a:solidFill>
                  <a:latin typeface="Open Sans"/>
                  <a:ea typeface="Open Sans"/>
                  <a:cs typeface="Open Sans"/>
                </a:endParaRPr>
              </a:p>
              <a:p>
                <a:pPr algn="ctr">
                  <a:buClr>
                    <a:srgbClr val="000000"/>
                  </a:buClr>
                  <a:buSzPts val="2200"/>
                </a:pPr>
                <a:r>
                  <a:rPr lang="en-US" sz="2200">
                    <a:solidFill>
                      <a:schemeClr val="tx1">
                        <a:lumMod val="75000"/>
                        <a:lumOff val="25000"/>
                      </a:schemeClr>
                    </a:solidFill>
                    <a:latin typeface="Open Sans"/>
                    <a:ea typeface="Open Sans"/>
                    <a:cs typeface="Open Sans"/>
                  </a:rPr>
                  <a:t>Software modules or processes running on network devices like routers, switches, servers, and IoT devices</a:t>
                </a:r>
              </a:p>
            </p:txBody>
          </p:sp>
        </p:grpSp>
        <p:grpSp>
          <p:nvGrpSpPr>
            <p:cNvPr id="10" name="Group 9">
              <a:extLst>
                <a:ext uri="{FF2B5EF4-FFF2-40B4-BE49-F238E27FC236}">
                  <a16:creationId xmlns:a16="http://schemas.microsoft.com/office/drawing/2014/main" id="{E4D2D0F6-AE7D-F14E-3D53-942F985B9F52}"/>
                </a:ext>
              </a:extLst>
            </p:cNvPr>
            <p:cNvGrpSpPr/>
            <p:nvPr/>
          </p:nvGrpSpPr>
          <p:grpSpPr>
            <a:xfrm>
              <a:off x="9318138" y="1362193"/>
              <a:ext cx="6004492" cy="3209807"/>
              <a:chOff x="9318138" y="1362193"/>
              <a:chExt cx="6004492" cy="3209807"/>
            </a:xfrm>
          </p:grpSpPr>
          <p:sp>
            <p:nvSpPr>
              <p:cNvPr id="7" name="Rectangle: Rounded Corners 6">
                <a:extLst>
                  <a:ext uri="{FF2B5EF4-FFF2-40B4-BE49-F238E27FC236}">
                    <a16:creationId xmlns:a16="http://schemas.microsoft.com/office/drawing/2014/main" id="{41EB95B3-4ECA-566B-B2B1-ABD02F9D5815}"/>
                  </a:ext>
                </a:extLst>
              </p:cNvPr>
              <p:cNvSpPr/>
              <p:nvPr/>
            </p:nvSpPr>
            <p:spPr>
              <a:xfrm>
                <a:off x="9318138" y="1362193"/>
                <a:ext cx="6004492" cy="3209807"/>
              </a:xfrm>
              <a:prstGeom prst="roundRect">
                <a:avLst>
                  <a:gd name="adj" fmla="val 799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658;ge961dd843d_0_403">
                <a:extLst>
                  <a:ext uri="{FF2B5EF4-FFF2-40B4-BE49-F238E27FC236}">
                    <a16:creationId xmlns:a16="http://schemas.microsoft.com/office/drawing/2014/main" id="{58AC5D51-4AD1-FED5-1FC4-5521F7DD3CFA}"/>
                  </a:ext>
                </a:extLst>
              </p:cNvPr>
              <p:cNvSpPr txBox="1"/>
              <p:nvPr/>
            </p:nvSpPr>
            <p:spPr>
              <a:xfrm>
                <a:off x="9617189" y="1782172"/>
                <a:ext cx="5406391" cy="2369849"/>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3F3F3F"/>
                    </a:solidFill>
                    <a:latin typeface="Open Sans" panose="020B0606030504020204" pitchFamily="34" charset="0"/>
                    <a:sym typeface="Open Sans"/>
                  </a:rPr>
                  <a:t>SNMP managers</a:t>
                </a:r>
              </a:p>
              <a:p>
                <a:pPr algn="ctr">
                  <a:buSzPts val="2200"/>
                </a:pPr>
                <a:endParaRPr lang="en-US" sz="1000">
                  <a:solidFill>
                    <a:srgbClr val="434343"/>
                  </a:solidFill>
                  <a:latin typeface="Open Sans"/>
                  <a:ea typeface="Open Sans"/>
                  <a:cs typeface="Open Sans"/>
                </a:endParaRPr>
              </a:p>
              <a:p>
                <a:pPr algn="ctr">
                  <a:buSzPts val="2200"/>
                </a:pPr>
                <a:r>
                  <a:rPr lang="en-US" sz="2200">
                    <a:solidFill>
                      <a:schemeClr val="tx1">
                        <a:lumMod val="75000"/>
                        <a:lumOff val="25000"/>
                      </a:schemeClr>
                    </a:solidFill>
                    <a:latin typeface="Open Sans"/>
                    <a:ea typeface="Open Sans"/>
                    <a:cs typeface="Open Sans"/>
                  </a:rPr>
                  <a:t>Centralized systems for monitoring and managing network devices, initiating SNMP requests to gather information from agents, and configuring and controlling devices</a:t>
                </a:r>
                <a:endParaRPr lang="en-US" sz="2000">
                  <a:solidFill>
                    <a:srgbClr val="434343"/>
                  </a:solidFill>
                  <a:latin typeface="Open Sans"/>
                  <a:ea typeface="Open Sans"/>
                  <a:cs typeface="Open Sans"/>
                </a:endParaRPr>
              </a:p>
            </p:txBody>
          </p:sp>
        </p:grpSp>
        <p:grpSp>
          <p:nvGrpSpPr>
            <p:cNvPr id="3" name="Group 2">
              <a:extLst>
                <a:ext uri="{FF2B5EF4-FFF2-40B4-BE49-F238E27FC236}">
                  <a16:creationId xmlns:a16="http://schemas.microsoft.com/office/drawing/2014/main" id="{CF00A431-58E9-2DDC-B5A1-6BE14E961972}"/>
                </a:ext>
              </a:extLst>
            </p:cNvPr>
            <p:cNvGrpSpPr/>
            <p:nvPr/>
          </p:nvGrpSpPr>
          <p:grpSpPr>
            <a:xfrm>
              <a:off x="1782348" y="5070591"/>
              <a:ext cx="6004492" cy="3209809"/>
              <a:chOff x="1782347" y="4975266"/>
              <a:chExt cx="6004492" cy="3209809"/>
            </a:xfrm>
          </p:grpSpPr>
          <p:sp>
            <p:nvSpPr>
              <p:cNvPr id="8" name="Rectangle: Rounded Corners 7">
                <a:extLst>
                  <a:ext uri="{FF2B5EF4-FFF2-40B4-BE49-F238E27FC236}">
                    <a16:creationId xmlns:a16="http://schemas.microsoft.com/office/drawing/2014/main" id="{03227144-0006-DAAE-AA26-C2282D98B842}"/>
                  </a:ext>
                </a:extLst>
              </p:cNvPr>
              <p:cNvSpPr/>
              <p:nvPr/>
            </p:nvSpPr>
            <p:spPr>
              <a:xfrm>
                <a:off x="1782347" y="4975266"/>
                <a:ext cx="6004492" cy="3209809"/>
              </a:xfrm>
              <a:prstGeom prst="roundRect">
                <a:avLst>
                  <a:gd name="adj" fmla="val 49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oogle Shape;658;ge961dd843d_0_403">
                <a:extLst>
                  <a:ext uri="{FF2B5EF4-FFF2-40B4-BE49-F238E27FC236}">
                    <a16:creationId xmlns:a16="http://schemas.microsoft.com/office/drawing/2014/main" id="{4C066851-3084-7BB7-861C-8400838FE046}"/>
                  </a:ext>
                </a:extLst>
              </p:cNvPr>
              <p:cNvSpPr txBox="1"/>
              <p:nvPr/>
            </p:nvSpPr>
            <p:spPr>
              <a:xfrm>
                <a:off x="2058075" y="5225969"/>
                <a:ext cx="5453036" cy="2708403"/>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3F3F3F"/>
                    </a:solidFill>
                    <a:latin typeface="Open Sans" panose="020B0606030504020204" pitchFamily="34" charset="0"/>
                  </a:rPr>
                  <a:t>SNMP traps</a:t>
                </a:r>
              </a:p>
              <a:p>
                <a:pPr algn="ctr">
                  <a:buSzPts val="2200"/>
                </a:pPr>
                <a:endParaRPr lang="en-US" sz="1000">
                  <a:solidFill>
                    <a:srgbClr val="434343"/>
                  </a:solidFill>
                  <a:latin typeface="Open Sans"/>
                  <a:ea typeface="Open Sans"/>
                  <a:cs typeface="Open Sans"/>
                </a:endParaRPr>
              </a:p>
              <a:p>
                <a:pPr algn="ctr">
                  <a:buSzPts val="2200"/>
                </a:pPr>
                <a:r>
                  <a:rPr lang="en-US" sz="2200">
                    <a:solidFill>
                      <a:srgbClr val="434343"/>
                    </a:solidFill>
                    <a:latin typeface="Open Sans"/>
                    <a:ea typeface="Open Sans"/>
                    <a:cs typeface="Open Sans"/>
                  </a:rPr>
                  <a:t>Asynchronous notifications sent by SNMP agents to managers without a prior request, informing managers of specific events or conditions like hardware failures, high resource utilization, or security issues</a:t>
                </a:r>
              </a:p>
            </p:txBody>
          </p:sp>
        </p:grpSp>
        <p:grpSp>
          <p:nvGrpSpPr>
            <p:cNvPr id="11" name="Group 10">
              <a:extLst>
                <a:ext uri="{FF2B5EF4-FFF2-40B4-BE49-F238E27FC236}">
                  <a16:creationId xmlns:a16="http://schemas.microsoft.com/office/drawing/2014/main" id="{E0AAF718-7685-26E1-D07D-EB83308A8A54}"/>
                </a:ext>
              </a:extLst>
            </p:cNvPr>
            <p:cNvGrpSpPr/>
            <p:nvPr/>
          </p:nvGrpSpPr>
          <p:grpSpPr>
            <a:xfrm>
              <a:off x="9318138" y="5070592"/>
              <a:ext cx="6004492" cy="3209808"/>
              <a:chOff x="9318138" y="4999311"/>
              <a:chExt cx="6004492" cy="3209808"/>
            </a:xfrm>
          </p:grpSpPr>
          <p:sp>
            <p:nvSpPr>
              <p:cNvPr id="9" name="Rectangle: Rounded Corners 8">
                <a:extLst>
                  <a:ext uri="{FF2B5EF4-FFF2-40B4-BE49-F238E27FC236}">
                    <a16:creationId xmlns:a16="http://schemas.microsoft.com/office/drawing/2014/main" id="{196D3246-46D1-0908-F739-F7356F355195}"/>
                  </a:ext>
                </a:extLst>
              </p:cNvPr>
              <p:cNvSpPr/>
              <p:nvPr/>
            </p:nvSpPr>
            <p:spPr>
              <a:xfrm>
                <a:off x="9318138" y="4999311"/>
                <a:ext cx="6004492" cy="3209808"/>
              </a:xfrm>
              <a:prstGeom prst="roundRect">
                <a:avLst>
                  <a:gd name="adj" fmla="val 3716"/>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oogle Shape;658;ge961dd843d_0_403">
                <a:extLst>
                  <a:ext uri="{FF2B5EF4-FFF2-40B4-BE49-F238E27FC236}">
                    <a16:creationId xmlns:a16="http://schemas.microsoft.com/office/drawing/2014/main" id="{96C8A697-8266-2A88-4BC0-64632B975543}"/>
                  </a:ext>
                </a:extLst>
              </p:cNvPr>
              <p:cNvSpPr txBox="1"/>
              <p:nvPr/>
            </p:nvSpPr>
            <p:spPr>
              <a:xfrm>
                <a:off x="9706724" y="5250014"/>
                <a:ext cx="5227320" cy="2708403"/>
              </a:xfrm>
              <a:prstGeom prst="rect">
                <a:avLst/>
              </a:prstGeom>
              <a:noFill/>
              <a:ln>
                <a:noFill/>
              </a:ln>
            </p:spPr>
            <p:txBody>
              <a:bodyPr spcFirstLastPara="1" wrap="square" lIns="91425" tIns="91425" rIns="91425" bIns="91425" anchor="t" anchorCtr="0">
                <a:spAutoFit/>
              </a:bodyPr>
              <a:lstStyle/>
              <a:p>
                <a:pPr algn="ctr">
                  <a:buSzPts val="2200"/>
                </a:pPr>
                <a:r>
                  <a:rPr lang="en-US" sz="2200" b="1">
                    <a:solidFill>
                      <a:srgbClr val="434343"/>
                    </a:solidFill>
                    <a:latin typeface="Open Sans"/>
                    <a:ea typeface="Open Sans"/>
                    <a:cs typeface="Open Sans"/>
                  </a:rPr>
                  <a:t>Management information base</a:t>
                </a:r>
              </a:p>
              <a:p>
                <a:pPr algn="ctr">
                  <a:buSzPts val="2200"/>
                </a:pPr>
                <a:endParaRPr lang="en-US" sz="1000" b="1">
                  <a:solidFill>
                    <a:srgbClr val="434343"/>
                  </a:solidFill>
                  <a:latin typeface="Open Sans"/>
                  <a:ea typeface="Open Sans"/>
                  <a:cs typeface="Open Sans"/>
                </a:endParaRPr>
              </a:p>
              <a:p>
                <a:pPr algn="ctr">
                  <a:buSzPts val="2200"/>
                </a:pPr>
                <a:r>
                  <a:rPr lang="en-US" sz="2200">
                    <a:solidFill>
                      <a:srgbClr val="434343"/>
                    </a:solidFill>
                    <a:latin typeface="Open Sans"/>
                    <a:ea typeface="Open Sans"/>
                    <a:cs typeface="Open Sans"/>
                  </a:rPr>
                  <a:t>MIB specifies the type of information that can be monitored or managed on a device, with each piece of information assigned a unique identifier called an Object identifier (OID)</a:t>
                </a:r>
              </a:p>
            </p:txBody>
          </p:sp>
        </p:grpSp>
      </p:grpSp>
    </p:spTree>
    <p:extLst>
      <p:ext uri="{BB962C8B-B14F-4D97-AF65-F5344CB8AC3E}">
        <p14:creationId xmlns:p14="http://schemas.microsoft.com/office/powerpoint/2010/main" val="34242545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SNMP Traps in Details</a:t>
            </a:r>
            <a:endParaRPr lang="en-US">
              <a:solidFill>
                <a:schemeClr val="tx1">
                  <a:lumMod val="75000"/>
                  <a:lumOff val="25000"/>
                </a:schemeClr>
              </a:solidFill>
              <a:latin typeface="Open Sans"/>
              <a:ea typeface="Open Sans"/>
              <a:cs typeface="Open Sans"/>
              <a:sym typeface="Open Sans"/>
            </a:endParaRPr>
          </a:p>
        </p:txBody>
      </p:sp>
      <p:sp>
        <p:nvSpPr>
          <p:cNvPr id="582" name="Google Shape;582;ge961dd843d_0_334"/>
          <p:cNvSpPr/>
          <p:nvPr/>
        </p:nvSpPr>
        <p:spPr>
          <a:xfrm>
            <a:off x="1470667" y="2058728"/>
            <a:ext cx="9079539" cy="5026544"/>
          </a:xfrm>
          <a:prstGeom prst="roundRect">
            <a:avLst>
              <a:gd name="adj" fmla="val 521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Clr>
                <a:srgbClr val="3F3F3F"/>
              </a:buClr>
              <a:buSzPct val="100000"/>
              <a:buFont typeface="Arial" panose="020B0604020202020204" pitchFamily="34" charset="0"/>
              <a:buChar char="•"/>
            </a:pPr>
            <a:r>
              <a:rPr lang="en-US" sz="2200">
                <a:solidFill>
                  <a:schemeClr val="tx1">
                    <a:lumMod val="75000"/>
                    <a:lumOff val="25000"/>
                  </a:schemeClr>
                </a:solidFill>
                <a:latin typeface="Open Sans"/>
                <a:ea typeface="Open Sans"/>
                <a:cs typeface="Open Sans"/>
              </a:rPr>
              <a:t>Traps are alert messages sent from an SNMP-enabled device to a management station or system, to indicate a significant event or change in the device's status</a:t>
            </a:r>
          </a:p>
          <a:p>
            <a:pPr marL="342900" lvl="1" indent="-342900">
              <a:lnSpc>
                <a:spcPct val="114000"/>
              </a:lnSpc>
              <a:buClr>
                <a:srgbClr val="3F3F3F"/>
              </a:buClr>
              <a:buSzPct val="1000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chemeClr val="tx1">
                    <a:lumMod val="75000"/>
                    <a:lumOff val="25000"/>
                  </a:schemeClr>
                </a:solidFill>
                <a:latin typeface="Open Sans"/>
                <a:ea typeface="Open Sans"/>
                <a:cs typeface="Open Sans"/>
              </a:rPr>
              <a:t>Unlike a polling mechanism, traps are initiated by the devices themselves and provide immediate notification without the delay of a polling cycle</a:t>
            </a:r>
          </a:p>
          <a:p>
            <a:pPr marL="342900" lvl="1" indent="-342900">
              <a:lnSpc>
                <a:spcPct val="114000"/>
              </a:lnSpc>
              <a:buClr>
                <a:srgbClr val="3F3F3F"/>
              </a:buClr>
              <a:buSzPct val="1000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chemeClr val="tx1">
                    <a:lumMod val="75000"/>
                    <a:lumOff val="25000"/>
                  </a:schemeClr>
                </a:solidFill>
                <a:latin typeface="Open Sans"/>
                <a:ea typeface="Open Sans"/>
                <a:cs typeface="Open Sans"/>
              </a:rPr>
              <a:t>Currently, version 3 (v3) is preferred and recommended because versions 1 (v1) and 2 (v2) exchange traps in clear text, which is not secure. Details about v3 are described in the next slide</a:t>
            </a:r>
          </a:p>
        </p:txBody>
      </p:sp>
      <p:grpSp>
        <p:nvGrpSpPr>
          <p:cNvPr id="5" name="Group 4">
            <a:extLst>
              <a:ext uri="{FF2B5EF4-FFF2-40B4-BE49-F238E27FC236}">
                <a16:creationId xmlns:a16="http://schemas.microsoft.com/office/drawing/2014/main" id="{C84C044E-7A92-7D7E-5D9B-BCE989AD2358}"/>
              </a:ext>
            </a:extLst>
          </p:cNvPr>
          <p:cNvGrpSpPr/>
          <p:nvPr/>
        </p:nvGrpSpPr>
        <p:grpSpPr>
          <a:xfrm>
            <a:off x="11194443" y="2701608"/>
            <a:ext cx="3749040" cy="4099560"/>
            <a:chOff x="10774680" y="3459480"/>
            <a:chExt cx="3749040" cy="4099560"/>
          </a:xfrm>
        </p:grpSpPr>
        <p:sp>
          <p:nvSpPr>
            <p:cNvPr id="2" name="Circle: Hollow 1">
              <a:extLst>
                <a:ext uri="{FF2B5EF4-FFF2-40B4-BE49-F238E27FC236}">
                  <a16:creationId xmlns:a16="http://schemas.microsoft.com/office/drawing/2014/main" id="{DFE27081-D50E-081C-6032-DFC049DD8EE6}"/>
                </a:ext>
              </a:extLst>
            </p:cNvPr>
            <p:cNvSpPr/>
            <p:nvPr/>
          </p:nvSpPr>
          <p:spPr>
            <a:xfrm>
              <a:off x="10774680" y="3459480"/>
              <a:ext cx="3749040" cy="4099560"/>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28010CC3-77A2-7128-02E8-6C71A91CD9DE}"/>
                </a:ext>
              </a:extLst>
            </p:cNvPr>
            <p:cNvPicPr>
              <a:picLocks noChangeAspect="1"/>
            </p:cNvPicPr>
            <p:nvPr/>
          </p:nvPicPr>
          <p:blipFill>
            <a:blip r:embed="rId3"/>
            <a:stretch>
              <a:fillRect/>
            </a:stretch>
          </p:blipFill>
          <p:spPr>
            <a:xfrm>
              <a:off x="11921113" y="4781173"/>
              <a:ext cx="1456174" cy="1456174"/>
            </a:xfrm>
            <a:prstGeom prst="rect">
              <a:avLst/>
            </a:prstGeom>
          </p:spPr>
        </p:pic>
      </p:grpSp>
      <p:sp>
        <p:nvSpPr>
          <p:cNvPr id="4" name="Brandline_LVC">
            <a:extLst>
              <a:ext uri="{FF2B5EF4-FFF2-40B4-BE49-F238E27FC236}">
                <a16:creationId xmlns:a16="http://schemas.microsoft.com/office/drawing/2014/main" id="{F89286CA-1E60-6A30-7AA4-4FDCCFA761CA}"/>
              </a:ext>
            </a:extLst>
          </p:cNvPr>
          <p:cNvSpPr/>
          <p:nvPr/>
        </p:nvSpPr>
        <p:spPr>
          <a:xfrm>
            <a:off x="5702300" y="816352"/>
            <a:ext cx="48479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6412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Attributes of SNMPv3 </a:t>
            </a:r>
          </a:p>
        </p:txBody>
      </p:sp>
      <p:grpSp>
        <p:nvGrpSpPr>
          <p:cNvPr id="180" name="Google Shape;180;p1"/>
          <p:cNvGrpSpPr/>
          <p:nvPr/>
        </p:nvGrpSpPr>
        <p:grpSpPr>
          <a:xfrm>
            <a:off x="1280140" y="1126399"/>
            <a:ext cx="14284536" cy="7391483"/>
            <a:chOff x="1372377" y="2426765"/>
            <a:chExt cx="13186797" cy="5634385"/>
          </a:xfrm>
        </p:grpSpPr>
        <p:sp>
          <p:nvSpPr>
            <p:cNvPr id="181" name="Google Shape;181;p1"/>
            <p:cNvSpPr/>
            <p:nvPr/>
          </p:nvSpPr>
          <p:spPr>
            <a:xfrm>
              <a:off x="5703687" y="2426765"/>
              <a:ext cx="4533689" cy="2016675"/>
            </a:xfrm>
            <a:prstGeom prst="roundRect">
              <a:avLst>
                <a:gd name="adj" fmla="val 12159"/>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rPr>
                <a:t>Authentication</a:t>
              </a:r>
            </a:p>
            <a:p>
              <a:pPr algn="ctr"/>
              <a:endParaRPr lang="en-US" sz="1000" b="0" i="0">
                <a:solidFill>
                  <a:schemeClr val="tx1">
                    <a:lumMod val="75000"/>
                    <a:lumOff val="25000"/>
                  </a:schemeClr>
                </a:solidFill>
                <a:effectLst/>
                <a:latin typeface="Noto serif" panose="02020600060500020200" pitchFamily="18" charset="0"/>
              </a:endParaRPr>
            </a:p>
            <a:p>
              <a:pPr algn="ct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Implements authentication protocols, such as HMAC-MD5 or HMAC-SHA, to confirm that a trap originates from a legitimate source</a:t>
              </a:r>
              <a:endParaRPr lang="en-US" sz="1800">
                <a:solidFill>
                  <a:srgbClr val="3F3F3F"/>
                </a:solidFill>
                <a:latin typeface="Open Sans"/>
                <a:ea typeface="Open Sans"/>
                <a:cs typeface="Open Sans"/>
              </a:endParaRPr>
            </a:p>
          </p:txBody>
        </p:sp>
        <p:sp>
          <p:nvSpPr>
            <p:cNvPr id="182" name="Google Shape;182;p1"/>
            <p:cNvSpPr/>
            <p:nvPr/>
          </p:nvSpPr>
          <p:spPr>
            <a:xfrm>
              <a:off x="1372377" y="5467471"/>
              <a:ext cx="4201089" cy="2343187"/>
            </a:xfrm>
            <a:prstGeom prst="roundRect">
              <a:avLst>
                <a:gd name="adj" fmla="val 6320"/>
              </a:avLst>
            </a:prstGeom>
            <a:noFill/>
            <a:ln w="9525"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lvl="0" indent="0" algn="ctr">
                <a:lnSpc>
                  <a:spcPct val="114000"/>
                </a:lnSpc>
                <a:buSzPts val="2200"/>
                <a:buFont typeface="Arial"/>
                <a:buNone/>
              </a:pPr>
              <a:r>
                <a:rPr lang="en-US" sz="2200" b="1">
                  <a:solidFill>
                    <a:schemeClr val="tx1">
                      <a:lumMod val="75000"/>
                      <a:lumOff val="25000"/>
                    </a:schemeClr>
                  </a:solidFill>
                  <a:latin typeface="Open Sans"/>
                  <a:ea typeface="Open Sans"/>
                  <a:cs typeface="Open Sans"/>
                </a:rPr>
                <a:t>Message integrity</a:t>
              </a:r>
            </a:p>
            <a:p>
              <a:pPr marL="0" lvl="0" indent="0" algn="ctr">
                <a:lnSpc>
                  <a:spcPct val="114000"/>
                </a:lnSpc>
                <a:buSzPts val="2200"/>
                <a:buFont typeface="Arial"/>
                <a:buNone/>
              </a:pPr>
              <a:endParaRPr lang="en-US" sz="1000">
                <a:solidFill>
                  <a:srgbClr val="3F3F3F"/>
                </a:solidFill>
                <a:latin typeface="Open Sans"/>
                <a:ea typeface="Open Sans"/>
                <a:cs typeface="Open Sans"/>
              </a:endParaRPr>
            </a:p>
            <a:p>
              <a:pPr marL="0" lvl="0" indent="0" algn="ctr">
                <a:buSzPts val="2200"/>
                <a:buFont typeface="Arial"/>
                <a:buNone/>
              </a:pPr>
              <a:r>
                <a:rPr lang="en-US" sz="2200">
                  <a:solidFill>
                    <a:schemeClr val="tx1">
                      <a:lumMod val="75000"/>
                      <a:lumOff val="25000"/>
                    </a:schemeClr>
                  </a:solidFill>
                  <a:latin typeface="Open Sans"/>
                  <a:ea typeface="Open Sans"/>
                  <a:cs typeface="Open Sans"/>
                </a:rPr>
                <a:t>Includes a checksum within a trap message to ensure that the data has not been altered during transmission</a:t>
              </a:r>
            </a:p>
          </p:txBody>
        </p:sp>
        <p:sp>
          <p:nvSpPr>
            <p:cNvPr id="183" name="Google Shape;183;p1"/>
            <p:cNvSpPr/>
            <p:nvPr/>
          </p:nvSpPr>
          <p:spPr>
            <a:xfrm>
              <a:off x="10284007" y="5467471"/>
              <a:ext cx="4275167" cy="2343187"/>
            </a:xfrm>
            <a:prstGeom prst="roundRect">
              <a:avLst>
                <a:gd name="adj" fmla="val 10847"/>
              </a:avLst>
            </a:prstGeom>
            <a:noFill/>
            <a:ln w="9525"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1">
                  <a:solidFill>
                    <a:schemeClr val="tx1">
                      <a:lumMod val="75000"/>
                      <a:lumOff val="25000"/>
                    </a:schemeClr>
                  </a:solidFill>
                  <a:latin typeface="Open Sans"/>
                  <a:ea typeface="Open Sans"/>
                  <a:cs typeface="Open Sans"/>
                </a:rPr>
                <a:t>Encryption</a:t>
              </a:r>
            </a:p>
            <a:p>
              <a:pPr algn="ctr">
                <a:lnSpc>
                  <a:spcPct val="114000"/>
                </a:lnSpc>
                <a:buSzPts val="2200"/>
              </a:pPr>
              <a:endParaRPr lang="en-US" sz="1000">
                <a:solidFill>
                  <a:srgbClr val="3F3F3F"/>
                </a:solidFill>
                <a:latin typeface="Open Sans"/>
                <a:ea typeface="Open Sans"/>
                <a:cs typeface="Open Sans"/>
              </a:endParaRPr>
            </a:p>
            <a:p>
              <a:pPr algn="ctr">
                <a:buSzPts val="2200"/>
              </a:pPr>
              <a:r>
                <a:rPr lang="en-US" sz="2200">
                  <a:solidFill>
                    <a:schemeClr val="tx1">
                      <a:lumMod val="75000"/>
                      <a:lumOff val="25000"/>
                    </a:schemeClr>
                  </a:solidFill>
                  <a:latin typeface="Open Sans"/>
                  <a:ea typeface="Open Sans"/>
                  <a:cs typeface="Open Sans"/>
                </a:rPr>
                <a:t>Maintains the confidentiality of the content of a trap by encrypting messages using protocols like AES</a:t>
              </a:r>
            </a:p>
          </p:txBody>
        </p:sp>
        <p:sp>
          <p:nvSpPr>
            <p:cNvPr id="184" name="Google Shape;184;p1"/>
            <p:cNvSpPr/>
            <p:nvPr/>
          </p:nvSpPr>
          <p:spPr>
            <a:xfrm>
              <a:off x="5397288" y="5636545"/>
              <a:ext cx="2422226" cy="2424605"/>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85" name="Google Shape;185;p1"/>
            <p:cNvSpPr/>
            <p:nvPr/>
          </p:nvSpPr>
          <p:spPr>
            <a:xfrm>
              <a:off x="6685099" y="4350623"/>
              <a:ext cx="2422226" cy="2111867"/>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186" name="Google Shape;186;p1"/>
            <p:cNvSpPr/>
            <p:nvPr/>
          </p:nvSpPr>
          <p:spPr>
            <a:xfrm>
              <a:off x="7970532" y="5636545"/>
              <a:ext cx="2425793" cy="2424605"/>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grpSp>
      <p:sp>
        <p:nvSpPr>
          <p:cNvPr id="187" name="Google Shape;187;p1"/>
          <p:cNvSpPr txBox="1"/>
          <p:nvPr/>
        </p:nvSpPr>
        <p:spPr>
          <a:xfrm>
            <a:off x="6443800" y="6894987"/>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sz="2200" b="1" i="0" u="none" strike="noStrike" cap="none">
              <a:solidFill>
                <a:srgbClr val="3F3F3F"/>
              </a:solidFill>
              <a:latin typeface="Open Sans"/>
              <a:ea typeface="Open Sans"/>
              <a:cs typeface="Open Sans"/>
              <a:sym typeface="Open Sans"/>
            </a:endParaRPr>
          </a:p>
        </p:txBody>
      </p:sp>
      <p:sp>
        <p:nvSpPr>
          <p:cNvPr id="188" name="Google Shape;188;p1"/>
          <p:cNvSpPr txBox="1"/>
          <p:nvPr/>
        </p:nvSpPr>
        <p:spPr>
          <a:xfrm>
            <a:off x="7877077" y="5010814"/>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sz="2200" b="1" i="0" u="none" strike="noStrike" cap="none">
              <a:solidFill>
                <a:srgbClr val="3F3F3F"/>
              </a:solidFill>
              <a:latin typeface="Open Sans"/>
              <a:ea typeface="Open Sans"/>
              <a:cs typeface="Open Sans"/>
              <a:sym typeface="Open Sans"/>
            </a:endParaRPr>
          </a:p>
        </p:txBody>
      </p:sp>
      <p:sp>
        <p:nvSpPr>
          <p:cNvPr id="189" name="Google Shape;189;p1"/>
          <p:cNvSpPr txBox="1"/>
          <p:nvPr/>
        </p:nvSpPr>
        <p:spPr>
          <a:xfrm>
            <a:off x="9261492" y="6840676"/>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a:t>
            </a:r>
            <a:endParaRPr sz="2200" b="1" i="0" u="none" strike="noStrike" cap="none">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F4C09203-6537-EAD6-8EAA-E0B718E133E0}"/>
              </a:ext>
            </a:extLst>
          </p:cNvPr>
          <p:cNvSpPr/>
          <p:nvPr/>
        </p:nvSpPr>
        <p:spPr>
          <a:xfrm>
            <a:off x="5613400" y="816324"/>
            <a:ext cx="5034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4633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C98A-EE93-E4D0-AB80-B336394CFD1F}"/>
              </a:ext>
            </a:extLst>
          </p:cNvPr>
          <p:cNvSpPr>
            <a:spLocks noGrp="1"/>
          </p:cNvSpPr>
          <p:nvPr>
            <p:ph type="title"/>
          </p:nvPr>
        </p:nvSpPr>
        <p:spPr>
          <a:xfrm>
            <a:off x="9302" y="283496"/>
            <a:ext cx="16276320" cy="687244"/>
          </a:xfrm>
        </p:spPr>
        <p:txBody>
          <a:bodyPr/>
          <a:lstStyle/>
          <a:p>
            <a:r>
              <a:rPr lang="en-US"/>
              <a:t>SNMP</a:t>
            </a:r>
          </a:p>
        </p:txBody>
      </p:sp>
      <p:grpSp>
        <p:nvGrpSpPr>
          <p:cNvPr id="28" name="Group 27">
            <a:extLst>
              <a:ext uri="{FF2B5EF4-FFF2-40B4-BE49-F238E27FC236}">
                <a16:creationId xmlns:a16="http://schemas.microsoft.com/office/drawing/2014/main" id="{3527E222-92A0-6CF0-0D6D-AC9E355DC98B}"/>
              </a:ext>
            </a:extLst>
          </p:cNvPr>
          <p:cNvGrpSpPr/>
          <p:nvPr/>
        </p:nvGrpSpPr>
        <p:grpSpPr>
          <a:xfrm>
            <a:off x="929778" y="1084211"/>
            <a:ext cx="14396445" cy="6928257"/>
            <a:chOff x="1384494" y="1557953"/>
            <a:chExt cx="14396445" cy="6928257"/>
          </a:xfrm>
        </p:grpSpPr>
        <p:grpSp>
          <p:nvGrpSpPr>
            <p:cNvPr id="12" name="Group 11">
              <a:extLst>
                <a:ext uri="{FF2B5EF4-FFF2-40B4-BE49-F238E27FC236}">
                  <a16:creationId xmlns:a16="http://schemas.microsoft.com/office/drawing/2014/main" id="{8CD8AFD8-92D8-9AF5-A04D-1C3F95ED6306}"/>
                </a:ext>
              </a:extLst>
            </p:cNvPr>
            <p:cNvGrpSpPr/>
            <p:nvPr/>
          </p:nvGrpSpPr>
          <p:grpSpPr>
            <a:xfrm>
              <a:off x="11035424" y="1557953"/>
              <a:ext cx="4745515" cy="6928257"/>
              <a:chOff x="11035424" y="1557953"/>
              <a:chExt cx="4745515" cy="6928257"/>
            </a:xfrm>
          </p:grpSpPr>
          <p:sp>
            <p:nvSpPr>
              <p:cNvPr id="4" name="Rectangle 3">
                <a:extLst>
                  <a:ext uri="{FF2B5EF4-FFF2-40B4-BE49-F238E27FC236}">
                    <a16:creationId xmlns:a16="http://schemas.microsoft.com/office/drawing/2014/main" id="{FA2F3595-77F8-8EC1-3289-B3B413BBB6C0}"/>
                  </a:ext>
                </a:extLst>
              </p:cNvPr>
              <p:cNvSpPr/>
              <p:nvPr/>
            </p:nvSpPr>
            <p:spPr>
              <a:xfrm>
                <a:off x="11035424" y="2010146"/>
                <a:ext cx="4541520" cy="6476064"/>
              </a:xfrm>
              <a:prstGeom prst="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0D838AE-D549-98B3-0644-4C72177C082C}"/>
                  </a:ext>
                </a:extLst>
              </p:cNvPr>
              <p:cNvGrpSpPr/>
              <p:nvPr/>
            </p:nvGrpSpPr>
            <p:grpSpPr>
              <a:xfrm>
                <a:off x="11525225" y="2260216"/>
                <a:ext cx="4255714" cy="6225994"/>
                <a:chOff x="11525225" y="2260216"/>
                <a:chExt cx="4255714" cy="6225994"/>
              </a:xfrm>
            </p:grpSpPr>
            <p:grpSp>
              <p:nvGrpSpPr>
                <p:cNvPr id="7" name="Group 6">
                  <a:extLst>
                    <a:ext uri="{FF2B5EF4-FFF2-40B4-BE49-F238E27FC236}">
                      <a16:creationId xmlns:a16="http://schemas.microsoft.com/office/drawing/2014/main" id="{10CCB39B-1E09-81B7-F0BA-AE97EB9FDDBF}"/>
                    </a:ext>
                  </a:extLst>
                </p:cNvPr>
                <p:cNvGrpSpPr/>
                <p:nvPr/>
              </p:nvGrpSpPr>
              <p:grpSpPr>
                <a:xfrm>
                  <a:off x="11525225" y="2260216"/>
                  <a:ext cx="2159000" cy="6225994"/>
                  <a:chOff x="11837035" y="1983254"/>
                  <a:chExt cx="2159000" cy="6225994"/>
                </a:xfrm>
              </p:grpSpPr>
              <p:pic>
                <p:nvPicPr>
                  <p:cNvPr id="6" name="Picture 5">
                    <a:extLst>
                      <a:ext uri="{FF2B5EF4-FFF2-40B4-BE49-F238E27FC236}">
                        <a16:creationId xmlns:a16="http://schemas.microsoft.com/office/drawing/2014/main" id="{401E09FB-D147-91D5-2AE6-75BF4007987F}"/>
                      </a:ext>
                    </a:extLst>
                  </p:cNvPr>
                  <p:cNvPicPr>
                    <a:picLocks noChangeAspect="1"/>
                  </p:cNvPicPr>
                  <p:nvPr/>
                </p:nvPicPr>
                <p:blipFill>
                  <a:blip r:embed="rId3"/>
                  <a:stretch>
                    <a:fillRect/>
                  </a:stretch>
                </p:blipFill>
                <p:spPr>
                  <a:xfrm>
                    <a:off x="11928855" y="1983254"/>
                    <a:ext cx="2011680" cy="1676400"/>
                  </a:xfrm>
                  <a:prstGeom prst="rect">
                    <a:avLst/>
                  </a:prstGeom>
                </p:spPr>
              </p:pic>
              <p:pic>
                <p:nvPicPr>
                  <p:cNvPr id="8" name="Picture 7">
                    <a:extLst>
                      <a:ext uri="{FF2B5EF4-FFF2-40B4-BE49-F238E27FC236}">
                        <a16:creationId xmlns:a16="http://schemas.microsoft.com/office/drawing/2014/main" id="{B8758BDE-6856-AB8E-F05B-5CE69BD389ED}"/>
                      </a:ext>
                    </a:extLst>
                  </p:cNvPr>
                  <p:cNvPicPr>
                    <a:picLocks noChangeAspect="1"/>
                  </p:cNvPicPr>
                  <p:nvPr/>
                </p:nvPicPr>
                <p:blipFill>
                  <a:blip r:embed="rId4"/>
                  <a:stretch>
                    <a:fillRect/>
                  </a:stretch>
                </p:blipFill>
                <p:spPr>
                  <a:xfrm>
                    <a:off x="11900535" y="4072334"/>
                    <a:ext cx="2032000" cy="1586322"/>
                  </a:xfrm>
                  <a:prstGeom prst="rect">
                    <a:avLst/>
                  </a:prstGeom>
                </p:spPr>
              </p:pic>
              <p:pic>
                <p:nvPicPr>
                  <p:cNvPr id="10" name="Picture 9">
                    <a:extLst>
                      <a:ext uri="{FF2B5EF4-FFF2-40B4-BE49-F238E27FC236}">
                        <a16:creationId xmlns:a16="http://schemas.microsoft.com/office/drawing/2014/main" id="{2AD4E020-5525-6AFC-451F-702ACB66E5B0}"/>
                      </a:ext>
                    </a:extLst>
                  </p:cNvPr>
                  <p:cNvPicPr>
                    <a:picLocks noChangeAspect="1"/>
                  </p:cNvPicPr>
                  <p:nvPr/>
                </p:nvPicPr>
                <p:blipFill>
                  <a:blip r:embed="rId5"/>
                  <a:stretch>
                    <a:fillRect/>
                  </a:stretch>
                </p:blipFill>
                <p:spPr>
                  <a:xfrm>
                    <a:off x="11837035" y="5987571"/>
                    <a:ext cx="2159000" cy="2221677"/>
                  </a:xfrm>
                  <a:prstGeom prst="rect">
                    <a:avLst/>
                  </a:prstGeom>
                </p:spPr>
              </p:pic>
            </p:grpSp>
            <p:grpSp>
              <p:nvGrpSpPr>
                <p:cNvPr id="9" name="Group 8">
                  <a:extLst>
                    <a:ext uri="{FF2B5EF4-FFF2-40B4-BE49-F238E27FC236}">
                      <a16:creationId xmlns:a16="http://schemas.microsoft.com/office/drawing/2014/main" id="{7C243EF0-F31D-1BBC-AE43-8C57A4A32958}"/>
                    </a:ext>
                  </a:extLst>
                </p:cNvPr>
                <p:cNvGrpSpPr/>
                <p:nvPr/>
              </p:nvGrpSpPr>
              <p:grpSpPr>
                <a:xfrm>
                  <a:off x="13395482" y="3109390"/>
                  <a:ext cx="2385457" cy="4650701"/>
                  <a:chOff x="13395482" y="3109390"/>
                  <a:chExt cx="2385457" cy="4650701"/>
                </a:xfrm>
              </p:grpSpPr>
              <p:sp>
                <p:nvSpPr>
                  <p:cNvPr id="13" name="TextBox 12">
                    <a:extLst>
                      <a:ext uri="{FF2B5EF4-FFF2-40B4-BE49-F238E27FC236}">
                        <a16:creationId xmlns:a16="http://schemas.microsoft.com/office/drawing/2014/main" id="{B8BDF497-3FA0-DD12-3ED5-F7179C000581}"/>
                      </a:ext>
                    </a:extLst>
                  </p:cNvPr>
                  <p:cNvSpPr txBox="1"/>
                  <p:nvPr/>
                </p:nvSpPr>
                <p:spPr>
                  <a:xfrm>
                    <a:off x="13395482" y="3109390"/>
                    <a:ext cx="2283460" cy="430887"/>
                  </a:xfrm>
                  <a:prstGeom prst="rect">
                    <a:avLst/>
                  </a:prstGeom>
                  <a:noFill/>
                </p:spPr>
                <p:txBody>
                  <a:bodyPr wrap="square" rtlCol="0">
                    <a:spAutoFit/>
                  </a:bodyPr>
                  <a:lstStyle/>
                  <a:p>
                    <a:pPr algn="ctr"/>
                    <a:r>
                      <a:rPr lang="en-US" sz="2200">
                        <a:solidFill>
                          <a:schemeClr val="tx1">
                            <a:lumMod val="75000"/>
                            <a:lumOff val="25000"/>
                          </a:schemeClr>
                        </a:solidFill>
                        <a:latin typeface="Open Sans"/>
                        <a:ea typeface="Open Sans"/>
                        <a:cs typeface="Open Sans"/>
                        <a:sym typeface="Open Sans"/>
                      </a:rPr>
                      <a:t>Router</a:t>
                    </a:r>
                  </a:p>
                </p:txBody>
              </p:sp>
              <p:sp>
                <p:nvSpPr>
                  <p:cNvPr id="14" name="TextBox 13">
                    <a:extLst>
                      <a:ext uri="{FF2B5EF4-FFF2-40B4-BE49-F238E27FC236}">
                        <a16:creationId xmlns:a16="http://schemas.microsoft.com/office/drawing/2014/main" id="{1DEED597-E0B9-0AB8-ECE8-4914D12268E6}"/>
                      </a:ext>
                    </a:extLst>
                  </p:cNvPr>
                  <p:cNvSpPr txBox="1"/>
                  <p:nvPr/>
                </p:nvSpPr>
                <p:spPr>
                  <a:xfrm>
                    <a:off x="13827608" y="6990650"/>
                    <a:ext cx="1670050" cy="769441"/>
                  </a:xfrm>
                  <a:prstGeom prst="rect">
                    <a:avLst/>
                  </a:prstGeom>
                  <a:noFill/>
                </p:spPr>
                <p:txBody>
                  <a:bodyPr wrap="square" rtlCol="0">
                    <a:spAutoFit/>
                  </a:bodyPr>
                  <a:lstStyle/>
                  <a:p>
                    <a:pPr algn="ctr"/>
                    <a:r>
                      <a:rPr lang="en-US" sz="2200">
                        <a:solidFill>
                          <a:schemeClr val="tx1">
                            <a:lumMod val="75000"/>
                            <a:lumOff val="25000"/>
                          </a:schemeClr>
                        </a:solidFill>
                        <a:latin typeface="Open Sans"/>
                        <a:ea typeface="Open Sans"/>
                        <a:cs typeface="Open Sans"/>
                        <a:sym typeface="Open Sans"/>
                      </a:rPr>
                      <a:t>Multilayer switch</a:t>
                    </a:r>
                  </a:p>
                </p:txBody>
              </p:sp>
              <p:sp>
                <p:nvSpPr>
                  <p:cNvPr id="15" name="TextBox 14">
                    <a:extLst>
                      <a:ext uri="{FF2B5EF4-FFF2-40B4-BE49-F238E27FC236}">
                        <a16:creationId xmlns:a16="http://schemas.microsoft.com/office/drawing/2014/main" id="{B4A54AAB-F268-1F01-E530-944268321EF8}"/>
                      </a:ext>
                    </a:extLst>
                  </p:cNvPr>
                  <p:cNvSpPr txBox="1"/>
                  <p:nvPr/>
                </p:nvSpPr>
                <p:spPr>
                  <a:xfrm>
                    <a:off x="13497479" y="4885131"/>
                    <a:ext cx="2283460" cy="430887"/>
                  </a:xfrm>
                  <a:prstGeom prst="rect">
                    <a:avLst/>
                  </a:prstGeom>
                  <a:noFill/>
                </p:spPr>
                <p:txBody>
                  <a:bodyPr wrap="square" rtlCol="0">
                    <a:spAutoFit/>
                  </a:bodyPr>
                  <a:lstStyle/>
                  <a:p>
                    <a:pPr algn="ctr"/>
                    <a:r>
                      <a:rPr lang="en-US" sz="2200">
                        <a:solidFill>
                          <a:schemeClr val="tx1">
                            <a:lumMod val="75000"/>
                            <a:lumOff val="25000"/>
                          </a:schemeClr>
                        </a:solidFill>
                        <a:latin typeface="Open Sans"/>
                        <a:ea typeface="Open Sans"/>
                        <a:cs typeface="Open Sans"/>
                        <a:sym typeface="Open Sans"/>
                      </a:rPr>
                      <a:t>Server</a:t>
                    </a:r>
                  </a:p>
                </p:txBody>
              </p:sp>
            </p:grpSp>
          </p:grpSp>
          <p:sp>
            <p:nvSpPr>
              <p:cNvPr id="26" name="TextBox 25">
                <a:extLst>
                  <a:ext uri="{FF2B5EF4-FFF2-40B4-BE49-F238E27FC236}">
                    <a16:creationId xmlns:a16="http://schemas.microsoft.com/office/drawing/2014/main" id="{CAA9E2E4-D902-ABA7-1248-D3AFD48AF9B9}"/>
                  </a:ext>
                </a:extLst>
              </p:cNvPr>
              <p:cNvSpPr txBox="1"/>
              <p:nvPr/>
            </p:nvSpPr>
            <p:spPr>
              <a:xfrm>
                <a:off x="11711449" y="1557953"/>
                <a:ext cx="3189469" cy="430887"/>
              </a:xfrm>
              <a:prstGeom prst="rect">
                <a:avLst/>
              </a:prstGeom>
              <a:noFill/>
            </p:spPr>
            <p:txBody>
              <a:bodyPr wrap="square" rtlCol="0">
                <a:spAutoFit/>
              </a:bodyPr>
              <a:lstStyle/>
              <a:p>
                <a:pPr algn="ctr"/>
                <a:r>
                  <a:rPr lang="en-US" sz="2200">
                    <a:solidFill>
                      <a:srgbClr val="3F3F3F"/>
                    </a:solidFill>
                    <a:latin typeface="Open Sans"/>
                    <a:ea typeface="Open Sans"/>
                    <a:cs typeface="Open Sans"/>
                    <a:sym typeface="Open Sans"/>
                  </a:rPr>
                  <a:t>SNMP agents</a:t>
                </a:r>
              </a:p>
            </p:txBody>
          </p:sp>
        </p:grpSp>
        <p:grpSp>
          <p:nvGrpSpPr>
            <p:cNvPr id="22" name="Group 21">
              <a:extLst>
                <a:ext uri="{FF2B5EF4-FFF2-40B4-BE49-F238E27FC236}">
                  <a16:creationId xmlns:a16="http://schemas.microsoft.com/office/drawing/2014/main" id="{1E6286A4-02B9-1A8A-4B4F-86A6379C158B}"/>
                </a:ext>
              </a:extLst>
            </p:cNvPr>
            <p:cNvGrpSpPr/>
            <p:nvPr/>
          </p:nvGrpSpPr>
          <p:grpSpPr>
            <a:xfrm>
              <a:off x="1384494" y="3256425"/>
              <a:ext cx="6443810" cy="2382112"/>
              <a:chOff x="1384494" y="3256425"/>
              <a:chExt cx="6443810" cy="2382112"/>
            </a:xfrm>
          </p:grpSpPr>
          <p:pic>
            <p:nvPicPr>
              <p:cNvPr id="25" name="Picture 24">
                <a:extLst>
                  <a:ext uri="{FF2B5EF4-FFF2-40B4-BE49-F238E27FC236}">
                    <a16:creationId xmlns:a16="http://schemas.microsoft.com/office/drawing/2014/main" id="{B03DBFAC-BAA9-416C-31D3-D7D06C1188E3}"/>
                  </a:ext>
                </a:extLst>
              </p:cNvPr>
              <p:cNvPicPr>
                <a:picLocks noChangeAspect="1"/>
              </p:cNvPicPr>
              <p:nvPr/>
            </p:nvPicPr>
            <p:blipFill>
              <a:blip r:embed="rId6">
                <a:duotone>
                  <a:prstClr val="black"/>
                  <a:schemeClr val="accent5">
                    <a:tint val="45000"/>
                    <a:satMod val="400000"/>
                  </a:schemeClr>
                </a:duotone>
              </a:blip>
              <a:stretch>
                <a:fillRect/>
              </a:stretch>
            </p:blipFill>
            <p:spPr>
              <a:xfrm rot="2571968">
                <a:off x="3695936" y="3892131"/>
                <a:ext cx="1181794" cy="1110701"/>
              </a:xfrm>
              <a:prstGeom prst="rect">
                <a:avLst/>
              </a:prstGeom>
            </p:spPr>
          </p:pic>
          <p:grpSp>
            <p:nvGrpSpPr>
              <p:cNvPr id="16" name="Group 15">
                <a:extLst>
                  <a:ext uri="{FF2B5EF4-FFF2-40B4-BE49-F238E27FC236}">
                    <a16:creationId xmlns:a16="http://schemas.microsoft.com/office/drawing/2014/main" id="{33996163-042C-FB23-19EB-6E9438070A35}"/>
                  </a:ext>
                </a:extLst>
              </p:cNvPr>
              <p:cNvGrpSpPr/>
              <p:nvPr/>
            </p:nvGrpSpPr>
            <p:grpSpPr>
              <a:xfrm>
                <a:off x="1384494" y="3256425"/>
                <a:ext cx="2229122" cy="2382112"/>
                <a:chOff x="1384494" y="3137364"/>
                <a:chExt cx="2229122" cy="2382112"/>
              </a:xfrm>
            </p:grpSpPr>
            <p:pic>
              <p:nvPicPr>
                <p:cNvPr id="23" name="Picture 22">
                  <a:extLst>
                    <a:ext uri="{FF2B5EF4-FFF2-40B4-BE49-F238E27FC236}">
                      <a16:creationId xmlns:a16="http://schemas.microsoft.com/office/drawing/2014/main" id="{6B0A0E7E-D1A5-E75C-9CA6-DB7099194915}"/>
                    </a:ext>
                  </a:extLst>
                </p:cNvPr>
                <p:cNvPicPr>
                  <a:picLocks noChangeAspect="1"/>
                </p:cNvPicPr>
                <p:nvPr/>
              </p:nvPicPr>
              <p:blipFill>
                <a:blip r:embed="rId7"/>
                <a:stretch>
                  <a:fillRect/>
                </a:stretch>
              </p:blipFill>
              <p:spPr>
                <a:xfrm>
                  <a:off x="1521355" y="3564076"/>
                  <a:ext cx="1955400" cy="1955400"/>
                </a:xfrm>
                <a:prstGeom prst="rect">
                  <a:avLst/>
                </a:prstGeom>
              </p:spPr>
            </p:pic>
            <p:sp>
              <p:nvSpPr>
                <p:cNvPr id="27" name="TextBox 26">
                  <a:extLst>
                    <a:ext uri="{FF2B5EF4-FFF2-40B4-BE49-F238E27FC236}">
                      <a16:creationId xmlns:a16="http://schemas.microsoft.com/office/drawing/2014/main" id="{6A6B8B76-121D-E6E1-BA5D-1B7FEBC4222C}"/>
                    </a:ext>
                  </a:extLst>
                </p:cNvPr>
                <p:cNvSpPr txBox="1"/>
                <p:nvPr/>
              </p:nvSpPr>
              <p:spPr>
                <a:xfrm>
                  <a:off x="1384494" y="3137364"/>
                  <a:ext cx="2229122" cy="430887"/>
                </a:xfrm>
                <a:prstGeom prst="rect">
                  <a:avLst/>
                </a:prstGeom>
                <a:noFill/>
              </p:spPr>
              <p:txBody>
                <a:bodyPr wrap="square" rtlCol="0">
                  <a:spAutoFit/>
                </a:bodyPr>
                <a:lstStyle/>
                <a:p>
                  <a:pPr algn="ctr"/>
                  <a:r>
                    <a:rPr lang="en-US" sz="2200">
                      <a:solidFill>
                        <a:schemeClr val="tx1">
                          <a:lumMod val="75000"/>
                          <a:lumOff val="25000"/>
                        </a:schemeClr>
                      </a:solidFill>
                      <a:latin typeface="Open Sans"/>
                      <a:ea typeface="Open Sans"/>
                      <a:cs typeface="Open Sans"/>
                      <a:sym typeface="Open Sans"/>
                    </a:rPr>
                    <a:t>SNMP server</a:t>
                  </a:r>
                </a:p>
              </p:txBody>
            </p:sp>
          </p:grpSp>
          <p:grpSp>
            <p:nvGrpSpPr>
              <p:cNvPr id="18" name="Group 17">
                <a:extLst>
                  <a:ext uri="{FF2B5EF4-FFF2-40B4-BE49-F238E27FC236}">
                    <a16:creationId xmlns:a16="http://schemas.microsoft.com/office/drawing/2014/main" id="{8B955EFB-EFFD-7767-F450-140F7FD0BC41}"/>
                  </a:ext>
                </a:extLst>
              </p:cNvPr>
              <p:cNvGrpSpPr/>
              <p:nvPr/>
            </p:nvGrpSpPr>
            <p:grpSpPr>
              <a:xfrm>
                <a:off x="4638835" y="3309863"/>
                <a:ext cx="3189469" cy="2275237"/>
                <a:chOff x="4997123" y="3564076"/>
                <a:chExt cx="3189469" cy="2275237"/>
              </a:xfrm>
            </p:grpSpPr>
            <p:pic>
              <p:nvPicPr>
                <p:cNvPr id="17" name="Picture 16">
                  <a:extLst>
                    <a:ext uri="{FF2B5EF4-FFF2-40B4-BE49-F238E27FC236}">
                      <a16:creationId xmlns:a16="http://schemas.microsoft.com/office/drawing/2014/main" id="{19331F32-E542-888D-1A86-3EDA5BF091ED}"/>
                    </a:ext>
                  </a:extLst>
                </p:cNvPr>
                <p:cNvPicPr>
                  <a:picLocks noChangeAspect="1"/>
                </p:cNvPicPr>
                <p:nvPr/>
              </p:nvPicPr>
              <p:blipFill>
                <a:blip r:embed="rId8"/>
                <a:stretch>
                  <a:fillRect/>
                </a:stretch>
              </p:blipFill>
              <p:spPr>
                <a:xfrm>
                  <a:off x="5561961" y="3779520"/>
                  <a:ext cx="2059793" cy="2059793"/>
                </a:xfrm>
                <a:prstGeom prst="rect">
                  <a:avLst/>
                </a:prstGeom>
              </p:spPr>
            </p:pic>
            <p:sp>
              <p:nvSpPr>
                <p:cNvPr id="30" name="TextBox 29">
                  <a:extLst>
                    <a:ext uri="{FF2B5EF4-FFF2-40B4-BE49-F238E27FC236}">
                      <a16:creationId xmlns:a16="http://schemas.microsoft.com/office/drawing/2014/main" id="{E98B4A14-DA74-0B2F-4517-BCE0637CEEE7}"/>
                    </a:ext>
                  </a:extLst>
                </p:cNvPr>
                <p:cNvSpPr txBox="1"/>
                <p:nvPr/>
              </p:nvSpPr>
              <p:spPr>
                <a:xfrm>
                  <a:off x="4997123" y="3564076"/>
                  <a:ext cx="3189469" cy="430887"/>
                </a:xfrm>
                <a:prstGeom prst="rect">
                  <a:avLst/>
                </a:prstGeom>
                <a:noFill/>
              </p:spPr>
              <p:txBody>
                <a:bodyPr wrap="square" rtlCol="0">
                  <a:spAutoFit/>
                </a:bodyPr>
                <a:lstStyle/>
                <a:p>
                  <a:pPr algn="ctr"/>
                  <a:r>
                    <a:rPr lang="en-US" sz="2200">
                      <a:solidFill>
                        <a:schemeClr val="tx1">
                          <a:lumMod val="75000"/>
                          <a:lumOff val="25000"/>
                        </a:schemeClr>
                      </a:solidFill>
                      <a:latin typeface="Open Sans"/>
                      <a:ea typeface="Open Sans"/>
                      <a:cs typeface="Open Sans"/>
                      <a:sym typeface="Open Sans"/>
                    </a:rPr>
                    <a:t>SNMP protocol</a:t>
                  </a:r>
                </a:p>
              </p:txBody>
            </p:sp>
          </p:grpSp>
        </p:grpSp>
        <p:grpSp>
          <p:nvGrpSpPr>
            <p:cNvPr id="24" name="Group 23">
              <a:extLst>
                <a:ext uri="{FF2B5EF4-FFF2-40B4-BE49-F238E27FC236}">
                  <a16:creationId xmlns:a16="http://schemas.microsoft.com/office/drawing/2014/main" id="{B94D7DD9-A23A-26A6-528C-D238640AE916}"/>
                </a:ext>
              </a:extLst>
            </p:cNvPr>
            <p:cNvGrpSpPr/>
            <p:nvPr/>
          </p:nvGrpSpPr>
          <p:grpSpPr>
            <a:xfrm>
              <a:off x="7557181" y="2168283"/>
              <a:ext cx="3948799" cy="4935153"/>
              <a:chOff x="7557181" y="2168283"/>
              <a:chExt cx="3948799" cy="4935153"/>
            </a:xfrm>
          </p:grpSpPr>
          <p:pic>
            <p:nvPicPr>
              <p:cNvPr id="19" name="Picture 18">
                <a:extLst>
                  <a:ext uri="{FF2B5EF4-FFF2-40B4-BE49-F238E27FC236}">
                    <a16:creationId xmlns:a16="http://schemas.microsoft.com/office/drawing/2014/main" id="{61F4A006-13E1-40EF-A999-402408DD8C91}"/>
                  </a:ext>
                </a:extLst>
              </p:cNvPr>
              <p:cNvPicPr>
                <a:picLocks noChangeAspect="1"/>
              </p:cNvPicPr>
              <p:nvPr/>
            </p:nvPicPr>
            <p:blipFill>
              <a:blip r:embed="rId9">
                <a:duotone>
                  <a:prstClr val="black"/>
                  <a:schemeClr val="accent1">
                    <a:tint val="45000"/>
                    <a:satMod val="400000"/>
                  </a:schemeClr>
                </a:duotone>
              </a:blip>
              <a:stretch>
                <a:fillRect/>
              </a:stretch>
            </p:blipFill>
            <p:spPr>
              <a:xfrm rot="9268958">
                <a:off x="7599384" y="2168283"/>
                <a:ext cx="2870206" cy="1691544"/>
              </a:xfrm>
              <a:prstGeom prst="rect">
                <a:avLst/>
              </a:prstGeom>
            </p:spPr>
          </p:pic>
          <p:pic>
            <p:nvPicPr>
              <p:cNvPr id="20" name="Picture 19">
                <a:extLst>
                  <a:ext uri="{FF2B5EF4-FFF2-40B4-BE49-F238E27FC236}">
                    <a16:creationId xmlns:a16="http://schemas.microsoft.com/office/drawing/2014/main" id="{B7214033-2034-5537-EAFF-625FF5AAF430}"/>
                  </a:ext>
                </a:extLst>
              </p:cNvPr>
              <p:cNvPicPr>
                <a:picLocks noChangeAspect="1"/>
              </p:cNvPicPr>
              <p:nvPr/>
            </p:nvPicPr>
            <p:blipFill>
              <a:blip r:embed="rId9">
                <a:duotone>
                  <a:prstClr val="black"/>
                  <a:schemeClr val="accent1">
                    <a:tint val="45000"/>
                    <a:satMod val="400000"/>
                  </a:schemeClr>
                </a:duotone>
              </a:blip>
              <a:stretch>
                <a:fillRect/>
              </a:stretch>
            </p:blipFill>
            <p:spPr>
              <a:xfrm rot="10800000">
                <a:off x="7662322" y="3855349"/>
                <a:ext cx="3082443" cy="1691544"/>
              </a:xfrm>
              <a:prstGeom prst="rect">
                <a:avLst/>
              </a:prstGeom>
            </p:spPr>
          </p:pic>
          <p:pic>
            <p:nvPicPr>
              <p:cNvPr id="21" name="Picture 20">
                <a:extLst>
                  <a:ext uri="{FF2B5EF4-FFF2-40B4-BE49-F238E27FC236}">
                    <a16:creationId xmlns:a16="http://schemas.microsoft.com/office/drawing/2014/main" id="{04EED284-AAA3-5E78-66BE-0B470A8A9BE3}"/>
                  </a:ext>
                </a:extLst>
              </p:cNvPr>
              <p:cNvPicPr>
                <a:picLocks noChangeAspect="1"/>
              </p:cNvPicPr>
              <p:nvPr/>
            </p:nvPicPr>
            <p:blipFill>
              <a:blip r:embed="rId9">
                <a:duotone>
                  <a:prstClr val="black"/>
                  <a:schemeClr val="accent1">
                    <a:tint val="45000"/>
                    <a:satMod val="400000"/>
                  </a:schemeClr>
                </a:duotone>
              </a:blip>
              <a:stretch>
                <a:fillRect/>
              </a:stretch>
            </p:blipFill>
            <p:spPr>
              <a:xfrm rot="12528826">
                <a:off x="7557181" y="5411892"/>
                <a:ext cx="2842460" cy="1691544"/>
              </a:xfrm>
              <a:prstGeom prst="rect">
                <a:avLst/>
              </a:prstGeom>
            </p:spPr>
          </p:pic>
          <p:sp>
            <p:nvSpPr>
              <p:cNvPr id="31" name="TextBox 30">
                <a:extLst>
                  <a:ext uri="{FF2B5EF4-FFF2-40B4-BE49-F238E27FC236}">
                    <a16:creationId xmlns:a16="http://schemas.microsoft.com/office/drawing/2014/main" id="{B063BF0B-FAE1-5800-955E-AC3ED927426A}"/>
                  </a:ext>
                </a:extLst>
              </p:cNvPr>
              <p:cNvSpPr txBox="1"/>
              <p:nvPr/>
            </p:nvSpPr>
            <p:spPr>
              <a:xfrm rot="19908862">
                <a:off x="8253159" y="2812141"/>
                <a:ext cx="3189469" cy="430887"/>
              </a:xfrm>
              <a:prstGeom prst="rect">
                <a:avLst/>
              </a:prstGeom>
              <a:noFill/>
            </p:spPr>
            <p:txBody>
              <a:bodyPr wrap="square" rtlCol="0">
                <a:spAutoFit/>
              </a:bodyPr>
              <a:lstStyle/>
              <a:p>
                <a:pPr algn="ctr"/>
                <a:r>
                  <a:rPr lang="en-US" sz="2200">
                    <a:solidFill>
                      <a:schemeClr val="tx1">
                        <a:lumMod val="75000"/>
                        <a:lumOff val="25000"/>
                      </a:schemeClr>
                    </a:solidFill>
                    <a:latin typeface="Open Sans"/>
                    <a:ea typeface="Open Sans"/>
                    <a:cs typeface="Open Sans"/>
                    <a:sym typeface="Open Sans"/>
                  </a:rPr>
                  <a:t>SNMP trap</a:t>
                </a:r>
              </a:p>
            </p:txBody>
          </p:sp>
          <p:sp>
            <p:nvSpPr>
              <p:cNvPr id="32" name="TextBox 31">
                <a:extLst>
                  <a:ext uri="{FF2B5EF4-FFF2-40B4-BE49-F238E27FC236}">
                    <a16:creationId xmlns:a16="http://schemas.microsoft.com/office/drawing/2014/main" id="{C8C30AA1-C64D-D59E-F637-18E5EAA2DB0C}"/>
                  </a:ext>
                </a:extLst>
              </p:cNvPr>
              <p:cNvSpPr txBox="1"/>
              <p:nvPr/>
            </p:nvSpPr>
            <p:spPr>
              <a:xfrm>
                <a:off x="8182704" y="4178424"/>
                <a:ext cx="3323276" cy="430887"/>
              </a:xfrm>
              <a:prstGeom prst="rect">
                <a:avLst/>
              </a:prstGeom>
              <a:noFill/>
            </p:spPr>
            <p:txBody>
              <a:bodyPr wrap="square" rtlCol="0">
                <a:spAutoFit/>
              </a:bodyPr>
              <a:lstStyle/>
              <a:p>
                <a:pPr algn="ctr"/>
                <a:r>
                  <a:rPr lang="en-US" sz="2200">
                    <a:solidFill>
                      <a:schemeClr val="tx1">
                        <a:lumMod val="75000"/>
                        <a:lumOff val="25000"/>
                      </a:schemeClr>
                    </a:solidFill>
                    <a:latin typeface="Open Sans"/>
                    <a:ea typeface="Open Sans"/>
                    <a:cs typeface="Open Sans"/>
                    <a:sym typeface="Open Sans"/>
                  </a:rPr>
                  <a:t>SNMP trap</a:t>
                </a:r>
              </a:p>
            </p:txBody>
          </p:sp>
          <p:sp>
            <p:nvSpPr>
              <p:cNvPr id="33" name="TextBox 32">
                <a:extLst>
                  <a:ext uri="{FF2B5EF4-FFF2-40B4-BE49-F238E27FC236}">
                    <a16:creationId xmlns:a16="http://schemas.microsoft.com/office/drawing/2014/main" id="{AFC001A6-45C0-DD26-7A32-C2BA13C30666}"/>
                  </a:ext>
                </a:extLst>
              </p:cNvPr>
              <p:cNvSpPr txBox="1"/>
              <p:nvPr/>
            </p:nvSpPr>
            <p:spPr>
              <a:xfrm rot="1916887">
                <a:off x="8236153" y="6108724"/>
                <a:ext cx="3189469" cy="430887"/>
              </a:xfrm>
              <a:prstGeom prst="rect">
                <a:avLst/>
              </a:prstGeom>
              <a:noFill/>
            </p:spPr>
            <p:txBody>
              <a:bodyPr wrap="square" rtlCol="0">
                <a:spAutoFit/>
              </a:bodyPr>
              <a:lstStyle/>
              <a:p>
                <a:pPr algn="ctr"/>
                <a:r>
                  <a:rPr lang="en-US" sz="2200">
                    <a:solidFill>
                      <a:schemeClr val="tx1">
                        <a:lumMod val="75000"/>
                        <a:lumOff val="25000"/>
                      </a:schemeClr>
                    </a:solidFill>
                    <a:latin typeface="Open Sans"/>
                    <a:ea typeface="Open Sans"/>
                    <a:cs typeface="Open Sans"/>
                    <a:sym typeface="Open Sans"/>
                  </a:rPr>
                  <a:t>SNMP trap</a:t>
                </a:r>
              </a:p>
            </p:txBody>
          </p:sp>
        </p:grpSp>
      </p:grpSp>
      <p:sp>
        <p:nvSpPr>
          <p:cNvPr id="5" name="Brandline_LVC">
            <a:extLst>
              <a:ext uri="{FF2B5EF4-FFF2-40B4-BE49-F238E27FC236}">
                <a16:creationId xmlns:a16="http://schemas.microsoft.com/office/drawing/2014/main" id="{FD000ED2-3436-A975-0C64-CF89461A02CB}"/>
              </a:ext>
            </a:extLst>
          </p:cNvPr>
          <p:cNvSpPr/>
          <p:nvPr/>
        </p:nvSpPr>
        <p:spPr>
          <a:xfrm>
            <a:off x="7480300" y="849160"/>
            <a:ext cx="1303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8493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ge85d73439a_1_49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solidFill>
                  <a:schemeClr val="tx1">
                    <a:lumMod val="75000"/>
                    <a:lumOff val="25000"/>
                  </a:schemeClr>
                </a:solidFill>
              </a:rPr>
              <a:t>Intrusion Detection System</a:t>
            </a:r>
          </a:p>
        </p:txBody>
      </p:sp>
      <p:grpSp>
        <p:nvGrpSpPr>
          <p:cNvPr id="7" name="Group 6">
            <a:extLst>
              <a:ext uri="{FF2B5EF4-FFF2-40B4-BE49-F238E27FC236}">
                <a16:creationId xmlns:a16="http://schemas.microsoft.com/office/drawing/2014/main" id="{9DF5F7C5-732D-E3F0-9F09-6BF7A096B8C5}"/>
              </a:ext>
            </a:extLst>
          </p:cNvPr>
          <p:cNvGrpSpPr/>
          <p:nvPr/>
        </p:nvGrpSpPr>
        <p:grpSpPr>
          <a:xfrm>
            <a:off x="2092956" y="4089663"/>
            <a:ext cx="12882888" cy="3784072"/>
            <a:chOff x="1849200" y="3929875"/>
            <a:chExt cx="12882888" cy="3784072"/>
          </a:xfrm>
        </p:grpSpPr>
        <p:pic>
          <p:nvPicPr>
            <p:cNvPr id="800" name="Google Shape;800;ge85d73439a_1_490"/>
            <p:cNvPicPr preferRelativeResize="0"/>
            <p:nvPr/>
          </p:nvPicPr>
          <p:blipFill rotWithShape="1">
            <a:blip r:embed="rId3">
              <a:alphaModFix/>
            </a:blip>
            <a:srcRect/>
            <a:stretch/>
          </p:blipFill>
          <p:spPr>
            <a:xfrm>
              <a:off x="1939269" y="5025225"/>
              <a:ext cx="1905654" cy="1485375"/>
            </a:xfrm>
            <a:prstGeom prst="rect">
              <a:avLst/>
            </a:prstGeom>
            <a:noFill/>
            <a:ln>
              <a:noFill/>
            </a:ln>
          </p:spPr>
        </p:pic>
        <p:grpSp>
          <p:nvGrpSpPr>
            <p:cNvPr id="6" name="Group 5">
              <a:extLst>
                <a:ext uri="{FF2B5EF4-FFF2-40B4-BE49-F238E27FC236}">
                  <a16:creationId xmlns:a16="http://schemas.microsoft.com/office/drawing/2014/main" id="{F6EA534A-52EB-CE28-2991-24F275462358}"/>
                </a:ext>
              </a:extLst>
            </p:cNvPr>
            <p:cNvGrpSpPr/>
            <p:nvPr/>
          </p:nvGrpSpPr>
          <p:grpSpPr>
            <a:xfrm>
              <a:off x="1849200" y="3929875"/>
              <a:ext cx="12882888" cy="3784072"/>
              <a:chOff x="1849200" y="3929875"/>
              <a:chExt cx="12882888" cy="3784072"/>
            </a:xfrm>
          </p:grpSpPr>
          <p:grpSp>
            <p:nvGrpSpPr>
              <p:cNvPr id="785" name="Google Shape;785;ge85d73439a_1_490"/>
              <p:cNvGrpSpPr/>
              <p:nvPr/>
            </p:nvGrpSpPr>
            <p:grpSpPr>
              <a:xfrm>
                <a:off x="2189876" y="3929875"/>
                <a:ext cx="11384253" cy="2603485"/>
                <a:chOff x="634352" y="0"/>
                <a:chExt cx="19213931" cy="5343770"/>
              </a:xfrm>
            </p:grpSpPr>
            <p:cxnSp>
              <p:nvCxnSpPr>
                <p:cNvPr id="786" name="Google Shape;786;ge85d73439a_1_490"/>
                <p:cNvCxnSpPr/>
                <p:nvPr/>
              </p:nvCxnSpPr>
              <p:spPr>
                <a:xfrm>
                  <a:off x="13269942" y="1871987"/>
                  <a:ext cx="1976100" cy="1976100"/>
                </a:xfrm>
                <a:prstGeom prst="straightConnector1">
                  <a:avLst/>
                </a:prstGeom>
                <a:noFill/>
                <a:ln w="63500" cap="flat" cmpd="sng">
                  <a:solidFill>
                    <a:srgbClr val="848484"/>
                  </a:solidFill>
                  <a:prstDash val="solid"/>
                  <a:miter lim="800000"/>
                  <a:headEnd type="none" w="sm" len="sm"/>
                  <a:tailEnd type="none" w="sm" len="sm"/>
                </a:ln>
              </p:spPr>
            </p:cxnSp>
            <p:cxnSp>
              <p:nvCxnSpPr>
                <p:cNvPr id="787" name="Google Shape;787;ge85d73439a_1_490"/>
                <p:cNvCxnSpPr/>
                <p:nvPr/>
              </p:nvCxnSpPr>
              <p:spPr>
                <a:xfrm>
                  <a:off x="1586854" y="1398792"/>
                  <a:ext cx="0" cy="1976100"/>
                </a:xfrm>
                <a:prstGeom prst="straightConnector1">
                  <a:avLst/>
                </a:prstGeom>
                <a:noFill/>
                <a:ln w="63500" cap="flat" cmpd="sng">
                  <a:solidFill>
                    <a:srgbClr val="848484"/>
                  </a:solidFill>
                  <a:prstDash val="solid"/>
                  <a:miter lim="800000"/>
                  <a:headEnd type="none" w="sm" len="sm"/>
                  <a:tailEnd type="none" w="sm" len="sm"/>
                </a:ln>
              </p:spPr>
            </p:cxnSp>
            <p:cxnSp>
              <p:nvCxnSpPr>
                <p:cNvPr id="788" name="Google Shape;788;ge85d73439a_1_490"/>
                <p:cNvCxnSpPr/>
                <p:nvPr/>
              </p:nvCxnSpPr>
              <p:spPr>
                <a:xfrm>
                  <a:off x="2605783" y="4073769"/>
                  <a:ext cx="17242500" cy="0"/>
                </a:xfrm>
                <a:prstGeom prst="straightConnector1">
                  <a:avLst/>
                </a:prstGeom>
                <a:noFill/>
                <a:ln w="63500" cap="flat" cmpd="sng">
                  <a:solidFill>
                    <a:srgbClr val="848484"/>
                  </a:solidFill>
                  <a:prstDash val="solid"/>
                  <a:miter lim="800000"/>
                  <a:headEnd type="none" w="sm" len="sm"/>
                  <a:tailEnd type="none" w="sm" len="sm"/>
                </a:ln>
              </p:spPr>
            </p:cxnSp>
            <p:pic>
              <p:nvPicPr>
                <p:cNvPr id="789" name="Google Shape;789;ge85d73439a_1_490" descr="Image"/>
                <p:cNvPicPr preferRelativeResize="0"/>
                <p:nvPr/>
              </p:nvPicPr>
              <p:blipFill rotWithShape="1">
                <a:blip r:embed="rId4">
                  <a:alphaModFix/>
                </a:blip>
                <a:srcRect/>
                <a:stretch/>
              </p:blipFill>
              <p:spPr>
                <a:xfrm>
                  <a:off x="14043031" y="2803769"/>
                  <a:ext cx="2540001" cy="2540001"/>
                </a:xfrm>
                <a:prstGeom prst="rect">
                  <a:avLst/>
                </a:prstGeom>
                <a:noFill/>
                <a:ln>
                  <a:noFill/>
                </a:ln>
              </p:spPr>
            </p:pic>
            <p:pic>
              <p:nvPicPr>
                <p:cNvPr id="790" name="Google Shape;790;ge85d73439a_1_490" descr="Image"/>
                <p:cNvPicPr preferRelativeResize="0"/>
                <p:nvPr/>
              </p:nvPicPr>
              <p:blipFill rotWithShape="1">
                <a:blip r:embed="rId5">
                  <a:alphaModFix/>
                </a:blip>
                <a:srcRect/>
                <a:stretch/>
              </p:blipFill>
              <p:spPr>
                <a:xfrm>
                  <a:off x="4432150" y="3546719"/>
                  <a:ext cx="2540001" cy="1689101"/>
                </a:xfrm>
                <a:prstGeom prst="rect">
                  <a:avLst/>
                </a:prstGeom>
                <a:noFill/>
                <a:ln>
                  <a:noFill/>
                </a:ln>
              </p:spPr>
            </p:pic>
            <p:pic>
              <p:nvPicPr>
                <p:cNvPr id="791" name="Google Shape;791;ge85d73439a_1_490" descr="firewall.png"/>
                <p:cNvPicPr preferRelativeResize="0"/>
                <p:nvPr/>
              </p:nvPicPr>
              <p:blipFill rotWithShape="1">
                <a:blip r:embed="rId6">
                  <a:alphaModFix/>
                </a:blip>
                <a:srcRect/>
                <a:stretch/>
              </p:blipFill>
              <p:spPr>
                <a:xfrm>
                  <a:off x="8230595" y="3121269"/>
                  <a:ext cx="1905001" cy="1905001"/>
                </a:xfrm>
                <a:prstGeom prst="rect">
                  <a:avLst/>
                </a:prstGeom>
                <a:noFill/>
                <a:ln>
                  <a:noFill/>
                </a:ln>
              </p:spPr>
            </p:pic>
            <p:pic>
              <p:nvPicPr>
                <p:cNvPr id="792" name="Google Shape;792;ge85d73439a_1_490" descr="Image"/>
                <p:cNvPicPr preferRelativeResize="0"/>
                <p:nvPr/>
              </p:nvPicPr>
              <p:blipFill rotWithShape="1">
                <a:blip r:embed="rId7">
                  <a:alphaModFix/>
                </a:blip>
                <a:srcRect/>
                <a:stretch/>
              </p:blipFill>
              <p:spPr>
                <a:xfrm>
                  <a:off x="634352" y="0"/>
                  <a:ext cx="1905001" cy="1905000"/>
                </a:xfrm>
                <a:prstGeom prst="rect">
                  <a:avLst/>
                </a:prstGeom>
                <a:noFill/>
                <a:ln>
                  <a:noFill/>
                </a:ln>
              </p:spPr>
            </p:pic>
            <p:grpSp>
              <p:nvGrpSpPr>
                <p:cNvPr id="793" name="Google Shape;793;ge85d73439a_1_490"/>
                <p:cNvGrpSpPr/>
                <p:nvPr/>
              </p:nvGrpSpPr>
              <p:grpSpPr>
                <a:xfrm>
                  <a:off x="11317543" y="535109"/>
                  <a:ext cx="2540100" cy="1905000"/>
                  <a:chOff x="0" y="0"/>
                  <a:chExt cx="2540100" cy="1905000"/>
                </a:xfrm>
              </p:grpSpPr>
              <p:sp>
                <p:nvSpPr>
                  <p:cNvPr id="794" name="Google Shape;794;ge85d73439a_1_490"/>
                  <p:cNvSpPr/>
                  <p:nvPr/>
                </p:nvSpPr>
                <p:spPr>
                  <a:xfrm>
                    <a:off x="0" y="0"/>
                    <a:ext cx="2540100" cy="1905000"/>
                  </a:xfrm>
                  <a:prstGeom prst="roundRect">
                    <a:avLst>
                      <a:gd name="adj" fmla="val 3333"/>
                    </a:avLst>
                  </a:prstGeom>
                  <a:solidFill>
                    <a:srgbClr val="FFFFFF"/>
                  </a:solidFill>
                  <a:ln w="63500" cap="flat" cmpd="sng">
                    <a:solidFill>
                      <a:srgbClr val="487CA9"/>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795" name="Google Shape;795;ge85d73439a_1_490"/>
                  <p:cNvSpPr/>
                  <p:nvPr/>
                </p:nvSpPr>
                <p:spPr>
                  <a:xfrm>
                    <a:off x="635000" y="317500"/>
                    <a:ext cx="1269900" cy="1269900"/>
                  </a:xfrm>
                  <a:prstGeom prst="ellipse">
                    <a:avLst/>
                  </a:prstGeom>
                  <a:solidFill>
                    <a:srgbClr val="FFFFFF"/>
                  </a:solidFill>
                  <a:ln w="88900" cap="flat" cmpd="sng">
                    <a:solidFill>
                      <a:srgbClr val="487CA9"/>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cxnSp>
                <p:nvCxnSpPr>
                  <p:cNvPr id="796" name="Google Shape;796;ge85d73439a_1_490"/>
                  <p:cNvCxnSpPr/>
                  <p:nvPr/>
                </p:nvCxnSpPr>
                <p:spPr>
                  <a:xfrm>
                    <a:off x="381000" y="807832"/>
                    <a:ext cx="1359000" cy="0"/>
                  </a:xfrm>
                  <a:prstGeom prst="straightConnector1">
                    <a:avLst/>
                  </a:prstGeom>
                  <a:noFill/>
                  <a:ln w="88900" cap="flat" cmpd="sng">
                    <a:solidFill>
                      <a:srgbClr val="487CA9"/>
                    </a:solidFill>
                    <a:prstDash val="solid"/>
                    <a:miter lim="800000"/>
                    <a:headEnd type="none" w="sm" len="sm"/>
                    <a:tailEnd type="triangle" w="med" len="med"/>
                  </a:ln>
                </p:spPr>
              </p:cxnSp>
              <p:cxnSp>
                <p:nvCxnSpPr>
                  <p:cNvPr id="797" name="Google Shape;797;ge85d73439a_1_490"/>
                  <p:cNvCxnSpPr/>
                  <p:nvPr/>
                </p:nvCxnSpPr>
                <p:spPr>
                  <a:xfrm>
                    <a:off x="832255" y="1155700"/>
                    <a:ext cx="1359000" cy="0"/>
                  </a:xfrm>
                  <a:prstGeom prst="straightConnector1">
                    <a:avLst/>
                  </a:prstGeom>
                  <a:noFill/>
                  <a:ln w="88900" cap="flat" cmpd="sng">
                    <a:solidFill>
                      <a:srgbClr val="487CA9"/>
                    </a:solidFill>
                    <a:prstDash val="solid"/>
                    <a:miter lim="800000"/>
                    <a:headEnd type="triangle" w="med" len="med"/>
                    <a:tailEnd type="none" w="sm" len="sm"/>
                  </a:ln>
                </p:spPr>
              </p:cxnSp>
            </p:grpSp>
          </p:grpSp>
          <p:sp>
            <p:nvSpPr>
              <p:cNvPr id="798" name="Google Shape;798;ge85d73439a_1_490"/>
              <p:cNvSpPr txBox="1"/>
              <p:nvPr/>
            </p:nvSpPr>
            <p:spPr>
              <a:xfrm>
                <a:off x="10013121" y="4394500"/>
                <a:ext cx="3876600" cy="477300"/>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212529"/>
                  </a:buClr>
                  <a:buSzPts val="3200"/>
                  <a:buFont typeface="Quattrocento Sans"/>
                  <a:buNone/>
                </a:pPr>
                <a:r>
                  <a:rPr lang="en-US" sz="2200" b="0" i="0" u="none" strike="noStrike" cap="none">
                    <a:solidFill>
                      <a:schemeClr val="tx1">
                        <a:lumMod val="75000"/>
                        <a:lumOff val="25000"/>
                      </a:schemeClr>
                    </a:solidFill>
                    <a:latin typeface="Open Sans"/>
                    <a:ea typeface="Open Sans"/>
                    <a:cs typeface="Open Sans"/>
                    <a:sym typeface="Open Sans"/>
                  </a:rPr>
                  <a:t>IDS in promiscuous mode</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799" name="Google Shape;799;ge85d73439a_1_490"/>
              <p:cNvPicPr preferRelativeResize="0"/>
              <p:nvPr/>
            </p:nvPicPr>
            <p:blipFill rotWithShape="1">
              <a:blip r:embed="rId8">
                <a:alphaModFix/>
              </a:blip>
              <a:srcRect/>
              <a:stretch/>
            </p:blipFill>
            <p:spPr>
              <a:xfrm>
                <a:off x="13151905" y="5293900"/>
                <a:ext cx="1254770" cy="1282749"/>
              </a:xfrm>
              <a:prstGeom prst="rect">
                <a:avLst/>
              </a:prstGeom>
              <a:noFill/>
              <a:ln>
                <a:noFill/>
              </a:ln>
            </p:spPr>
          </p:pic>
          <p:sp>
            <p:nvSpPr>
              <p:cNvPr id="801" name="Google Shape;801;ge85d73439a_1_490"/>
              <p:cNvSpPr txBox="1"/>
              <p:nvPr/>
            </p:nvSpPr>
            <p:spPr>
              <a:xfrm>
                <a:off x="1849200" y="5615812"/>
                <a:ext cx="1905600"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Internet</a:t>
                </a:r>
                <a:endParaRPr sz="1400" b="0" i="0" u="none" strike="noStrike" cap="none">
                  <a:solidFill>
                    <a:schemeClr val="tx1">
                      <a:lumMod val="75000"/>
                      <a:lumOff val="25000"/>
                    </a:schemeClr>
                  </a:solidFill>
                  <a:latin typeface="Arial"/>
                  <a:ea typeface="Arial"/>
                  <a:cs typeface="Arial"/>
                  <a:sym typeface="Arial"/>
                </a:endParaRPr>
              </a:p>
            </p:txBody>
          </p:sp>
          <p:sp>
            <p:nvSpPr>
              <p:cNvPr id="802" name="Google Shape;802;ge85d73439a_1_490"/>
              <p:cNvSpPr txBox="1"/>
              <p:nvPr/>
            </p:nvSpPr>
            <p:spPr>
              <a:xfrm>
                <a:off x="4150325" y="6510612"/>
                <a:ext cx="1905600"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Router</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803" name="Google Shape;803;ge85d73439a_1_490"/>
              <p:cNvSpPr txBox="1"/>
              <p:nvPr/>
            </p:nvSpPr>
            <p:spPr>
              <a:xfrm>
                <a:off x="6361325" y="6510612"/>
                <a:ext cx="1905600"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Firewall</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804" name="Google Shape;804;ge85d73439a_1_490"/>
              <p:cNvSpPr txBox="1"/>
              <p:nvPr/>
            </p:nvSpPr>
            <p:spPr>
              <a:xfrm>
                <a:off x="10013125" y="6510612"/>
                <a:ext cx="1905600"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Server</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805" name="Google Shape;805;ge85d73439a_1_490"/>
              <p:cNvSpPr txBox="1"/>
              <p:nvPr/>
            </p:nvSpPr>
            <p:spPr>
              <a:xfrm>
                <a:off x="12826488" y="6750637"/>
                <a:ext cx="1905600" cy="96331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Personal computer</a:t>
                </a:r>
                <a:endParaRPr sz="2200" b="0" i="0" u="none" strike="noStrike" cap="none">
                  <a:solidFill>
                    <a:schemeClr val="tx1">
                      <a:lumMod val="75000"/>
                      <a:lumOff val="25000"/>
                    </a:schemeClr>
                  </a:solidFill>
                  <a:latin typeface="Open Sans"/>
                  <a:ea typeface="Open Sans"/>
                  <a:cs typeface="Open Sans"/>
                  <a:sym typeface="Open Sans"/>
                </a:endParaRPr>
              </a:p>
            </p:txBody>
          </p:sp>
        </p:grpSp>
      </p:grpSp>
      <p:sp>
        <p:nvSpPr>
          <p:cNvPr id="3" name="Brandline_LVC">
            <a:extLst>
              <a:ext uri="{FF2B5EF4-FFF2-40B4-BE49-F238E27FC236}">
                <a16:creationId xmlns:a16="http://schemas.microsoft.com/office/drawing/2014/main" id="{7D6355FA-09AF-8EFB-03F4-78046D37469E}"/>
              </a:ext>
            </a:extLst>
          </p:cNvPr>
          <p:cNvSpPr/>
          <p:nvPr/>
        </p:nvSpPr>
        <p:spPr>
          <a:xfrm>
            <a:off x="5105400" y="869692"/>
            <a:ext cx="60544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E181C5A-0B9D-D47B-6E4E-601BFC08F4A5}"/>
              </a:ext>
            </a:extLst>
          </p:cNvPr>
          <p:cNvSpPr/>
          <p:nvPr/>
        </p:nvSpPr>
        <p:spPr>
          <a:xfrm>
            <a:off x="1611086" y="1502229"/>
            <a:ext cx="13846628" cy="200238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A8D674-A1C8-797C-292E-D7CC1321CD24}"/>
              </a:ext>
            </a:extLst>
          </p:cNvPr>
          <p:cNvSpPr txBox="1"/>
          <p:nvPr/>
        </p:nvSpPr>
        <p:spPr>
          <a:xfrm>
            <a:off x="2189876" y="1753199"/>
            <a:ext cx="12788867" cy="1411027"/>
          </a:xfrm>
          <a:prstGeom prst="rect">
            <a:avLst/>
          </a:prstGeom>
          <a:noFill/>
        </p:spPr>
        <p:txBody>
          <a:bodyPr wrap="square" rtlCol="0">
            <a:spAutoFit/>
          </a:bodyPr>
          <a:lstStyle/>
          <a:p>
            <a:pPr marL="342900" marR="0" lvl="0" indent="-342900" rtl="0">
              <a:lnSpc>
                <a:spcPct val="115000"/>
              </a:lnSpc>
              <a:spcBef>
                <a:spcPts val="0"/>
              </a:spcBef>
              <a:spcAft>
                <a:spcPts val="0"/>
              </a:spcAft>
              <a:buClr>
                <a:schemeClr val="tx1">
                  <a:lumMod val="75000"/>
                  <a:lumOff val="25000"/>
                </a:schemeClr>
              </a:buClr>
              <a:buSzPct val="1000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IDS continuously monitors the environment and detects and alerts on malicious attempts to gain unauthorized access</a:t>
            </a:r>
          </a:p>
          <a:p>
            <a:pPr marL="342900" marR="0" lvl="0" indent="-342900" rtl="0">
              <a:lnSpc>
                <a:spcPct val="115000"/>
              </a:lnSpc>
              <a:spcBef>
                <a:spcPts val="0"/>
              </a:spcBef>
              <a:spcAft>
                <a:spcPts val="0"/>
              </a:spcAft>
              <a:buClr>
                <a:schemeClr val="tx1">
                  <a:lumMod val="75000"/>
                  <a:lumOff val="25000"/>
                </a:schemeClr>
              </a:buClr>
              <a:buSzPct val="100000"/>
              <a:buFont typeface="Arial" panose="020B0604020202020204" pitchFamily="34" charset="0"/>
              <a:buChar char="•"/>
            </a:pPr>
            <a:endParaRPr lang="en-US" sz="1000" b="0" i="0" u="none" strike="noStrike" cap="none">
              <a:solidFill>
                <a:schemeClr val="tx1">
                  <a:lumMod val="75000"/>
                  <a:lumOff val="25000"/>
                </a:schemeClr>
              </a:solidFill>
              <a:latin typeface="Open Sans"/>
              <a:ea typeface="Open Sans"/>
              <a:cs typeface="Open Sans"/>
              <a:sym typeface="Open Sans"/>
            </a:endParaRPr>
          </a:p>
          <a:p>
            <a:pPr marL="342900" indent="-342900">
              <a:lnSpc>
                <a:spcPct val="115000"/>
              </a:lnSpc>
              <a:buClr>
                <a:schemeClr val="tx1">
                  <a:lumMod val="75000"/>
                  <a:lumOff val="25000"/>
                </a:schemeClr>
              </a:buClr>
              <a:buSzPct val="100000"/>
              <a:buFont typeface="Arial" panose="020B0604020202020204" pitchFamily="34" charset="0"/>
              <a:buChar char="•"/>
            </a:pPr>
            <a:r>
              <a:rPr lang="en-US" sz="2200">
                <a:solidFill>
                  <a:schemeClr val="tx1">
                    <a:lumMod val="75000"/>
                    <a:lumOff val="25000"/>
                  </a:schemeClr>
                </a:solidFill>
                <a:latin typeface="Open Sans"/>
                <a:ea typeface="Open Sans"/>
                <a:cs typeface="Open Sans"/>
              </a:rPr>
              <a:t>It can only detect, not prevent, and it operates in promiscuous mode</a:t>
            </a:r>
            <a:endParaRPr lang="en-US">
              <a:solidFill>
                <a:schemeClr val="tx1">
                  <a:lumMod val="75000"/>
                  <a:lumOff val="25000"/>
                </a:schemeClr>
              </a:solidFill>
            </a:endParaRPr>
          </a:p>
        </p:txBody>
      </p:sp>
    </p:spTree>
    <p:extLst>
      <p:ext uri="{BB962C8B-B14F-4D97-AF65-F5344CB8AC3E}">
        <p14:creationId xmlns:p14="http://schemas.microsoft.com/office/powerpoint/2010/main" val="22400739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p:nvPr>
        </p:nvSpPr>
        <p:spPr>
          <a:xfrm>
            <a:off x="-10160" y="27342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Functions of IDS</a:t>
            </a:r>
          </a:p>
        </p:txBody>
      </p:sp>
      <p:grpSp>
        <p:nvGrpSpPr>
          <p:cNvPr id="180" name="Google Shape;180;p1"/>
          <p:cNvGrpSpPr/>
          <p:nvPr/>
        </p:nvGrpSpPr>
        <p:grpSpPr>
          <a:xfrm>
            <a:off x="949055" y="1484412"/>
            <a:ext cx="14521128" cy="7033471"/>
            <a:chOff x="1063713" y="2284895"/>
            <a:chExt cx="13537786" cy="5776255"/>
          </a:xfrm>
        </p:grpSpPr>
        <p:sp>
          <p:nvSpPr>
            <p:cNvPr id="181" name="Google Shape;181;p1"/>
            <p:cNvSpPr/>
            <p:nvPr/>
          </p:nvSpPr>
          <p:spPr>
            <a:xfrm>
              <a:off x="4588395" y="2284895"/>
              <a:ext cx="6349261" cy="2016675"/>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endParaRPr lang="en-US" sz="2200" b="1">
                <a:solidFill>
                  <a:schemeClr val="tx1">
                    <a:lumMod val="75000"/>
                    <a:lumOff val="25000"/>
                  </a:schemeClr>
                </a:solidFill>
                <a:latin typeface="Open Sans"/>
                <a:ea typeface="Open Sans"/>
                <a:cs typeface="Open Sans"/>
              </a:endParaRPr>
            </a:p>
            <a:p>
              <a:pPr algn="ctr"/>
              <a:r>
                <a:rPr lang="en-US" sz="2200" b="1">
                  <a:solidFill>
                    <a:schemeClr val="tx1">
                      <a:lumMod val="75000"/>
                      <a:lumOff val="25000"/>
                    </a:schemeClr>
                  </a:solidFill>
                  <a:latin typeface="Open Sans"/>
                  <a:ea typeface="Open Sans"/>
                  <a:cs typeface="Open Sans"/>
                </a:rPr>
                <a:t>Alerts and notification</a:t>
              </a:r>
            </a:p>
            <a:p>
              <a:pPr algn="l"/>
              <a:endParaRPr lang="en-US" sz="1000" b="1">
                <a:solidFill>
                  <a:srgbClr val="3F3F3F"/>
                </a:solidFill>
                <a:latin typeface="Open Sans"/>
                <a:ea typeface="Open Sans"/>
                <a:cs typeface="Open Sans"/>
              </a:endParaRPr>
            </a:p>
            <a:p>
              <a:pPr algn="ctr"/>
              <a:r>
                <a:rPr lang="en-US" sz="2200">
                  <a:solidFill>
                    <a:schemeClr val="tx1">
                      <a:lumMod val="75000"/>
                      <a:lumOff val="25000"/>
                    </a:schemeClr>
                  </a:solidFill>
                  <a:latin typeface="Open Sans"/>
                  <a:ea typeface="Open Sans"/>
                  <a:cs typeface="Open Sans"/>
                </a:rPr>
                <a:t>Generates alerts or notifications when a potential threat is detected, allowing security teams to investigate and respond to incidents promptly. Uses sensors and collectors to gather information to raise the alert</a:t>
              </a:r>
            </a:p>
            <a:p>
              <a:pPr algn="ctr"/>
              <a:endParaRPr lang="en-US" sz="1800">
                <a:solidFill>
                  <a:srgbClr val="3F3F3F"/>
                </a:solidFill>
                <a:latin typeface="Open Sans"/>
                <a:ea typeface="Open Sans"/>
                <a:cs typeface="Open Sans"/>
              </a:endParaRPr>
            </a:p>
          </p:txBody>
        </p:sp>
        <p:sp>
          <p:nvSpPr>
            <p:cNvPr id="182" name="Google Shape;182;p1"/>
            <p:cNvSpPr/>
            <p:nvPr/>
          </p:nvSpPr>
          <p:spPr>
            <a:xfrm>
              <a:off x="1063713" y="5512146"/>
              <a:ext cx="4332386" cy="2343187"/>
            </a:xfrm>
            <a:prstGeom prst="roundRect">
              <a:avLst>
                <a:gd name="adj" fmla="val 16667"/>
              </a:avLst>
            </a:prstGeom>
            <a:noFill/>
            <a:ln w="9525"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lvl="0" indent="0" algn="ctr">
                <a:lnSpc>
                  <a:spcPct val="114000"/>
                </a:lnSpc>
                <a:buSzPts val="2200"/>
                <a:buFont typeface="Arial"/>
                <a:buNone/>
              </a:pPr>
              <a:r>
                <a:rPr lang="en-US" sz="2200" b="1">
                  <a:solidFill>
                    <a:schemeClr val="tx1">
                      <a:lumMod val="75000"/>
                      <a:lumOff val="25000"/>
                    </a:schemeClr>
                  </a:solidFill>
                  <a:latin typeface="Open Sans"/>
                  <a:ea typeface="Open Sans"/>
                  <a:cs typeface="Open Sans"/>
                </a:rPr>
                <a:t>Traffic analysis</a:t>
              </a:r>
            </a:p>
            <a:p>
              <a:pPr marL="0" lvl="0" indent="0" algn="ctr">
                <a:lnSpc>
                  <a:spcPct val="114000"/>
                </a:lnSpc>
                <a:buSzPts val="2200"/>
                <a:buFont typeface="Arial"/>
                <a:buNone/>
              </a:pPr>
              <a:endParaRPr lang="en-US" sz="1000">
                <a:solidFill>
                  <a:srgbClr val="3F3F3F"/>
                </a:solidFill>
                <a:latin typeface="Open Sans"/>
                <a:ea typeface="Open Sans"/>
                <a:cs typeface="Open Sans"/>
              </a:endParaRPr>
            </a:p>
            <a:p>
              <a:pPr marL="0" lvl="0" indent="0" algn="ctr">
                <a:buSzPts val="2200"/>
                <a:buFont typeface="Arial"/>
                <a:buNone/>
              </a:pPr>
              <a:r>
                <a:rPr lang="en-US" sz="2200">
                  <a:solidFill>
                    <a:schemeClr val="tx1">
                      <a:lumMod val="75000"/>
                      <a:lumOff val="25000"/>
                    </a:schemeClr>
                  </a:solidFill>
                  <a:latin typeface="Open Sans"/>
                  <a:ea typeface="Open Sans"/>
                  <a:cs typeface="Open Sans"/>
                </a:rPr>
                <a:t>Inspects network traffic in real-time, examining data packets for unusual patterns, signatures, or behaviors that may indicate a security threat</a:t>
              </a:r>
              <a:endParaRPr lang="en-US" sz="1800">
                <a:solidFill>
                  <a:srgbClr val="3F3F3F"/>
                </a:solidFill>
                <a:latin typeface="Open Sans"/>
                <a:ea typeface="Open Sans"/>
                <a:cs typeface="Open Sans"/>
              </a:endParaRPr>
            </a:p>
          </p:txBody>
        </p:sp>
        <p:sp>
          <p:nvSpPr>
            <p:cNvPr id="183" name="Google Shape;183;p1"/>
            <p:cNvSpPr/>
            <p:nvPr/>
          </p:nvSpPr>
          <p:spPr>
            <a:xfrm>
              <a:off x="10395138" y="5512145"/>
              <a:ext cx="4206361" cy="2343187"/>
            </a:xfrm>
            <a:prstGeom prst="roundRect">
              <a:avLst>
                <a:gd name="adj" fmla="val 16667"/>
              </a:avLst>
            </a:prstGeom>
            <a:noFill/>
            <a:ln w="9525"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endParaRPr lang="en-US" sz="1800" b="1">
                <a:solidFill>
                  <a:schemeClr val="tx1">
                    <a:lumMod val="75000"/>
                    <a:lumOff val="25000"/>
                  </a:schemeClr>
                </a:solidFill>
                <a:latin typeface="Open Sans"/>
                <a:ea typeface="Open Sans"/>
                <a:cs typeface="Open Sans"/>
              </a:endParaRPr>
            </a:p>
            <a:p>
              <a:pPr algn="ctr">
                <a:lnSpc>
                  <a:spcPct val="114000"/>
                </a:lnSpc>
                <a:buSzPts val="2200"/>
              </a:pPr>
              <a:r>
                <a:rPr lang="en-US" sz="2200" b="1">
                  <a:solidFill>
                    <a:schemeClr val="tx1">
                      <a:lumMod val="75000"/>
                      <a:lumOff val="25000"/>
                    </a:schemeClr>
                  </a:solidFill>
                  <a:latin typeface="Open Sans"/>
                  <a:ea typeface="Open Sans"/>
                  <a:cs typeface="Open Sans"/>
                </a:rPr>
                <a:t>Passive role</a:t>
              </a:r>
            </a:p>
            <a:p>
              <a:pPr algn="ctr">
                <a:lnSpc>
                  <a:spcPct val="114000"/>
                </a:lnSpc>
                <a:buSzPts val="2200"/>
              </a:pPr>
              <a:endParaRPr lang="en-US" sz="1000">
                <a:solidFill>
                  <a:srgbClr val="3F3F3F"/>
                </a:solidFill>
                <a:latin typeface="Open Sans"/>
                <a:ea typeface="Open Sans"/>
                <a:cs typeface="Open Sans"/>
              </a:endParaRPr>
            </a:p>
            <a:p>
              <a:pPr algn="ctr">
                <a:buSzPts val="2200"/>
              </a:pPr>
              <a:r>
                <a:rPr lang="en-US" sz="2200">
                  <a:solidFill>
                    <a:schemeClr val="tx1">
                      <a:lumMod val="75000"/>
                      <a:lumOff val="25000"/>
                    </a:schemeClr>
                  </a:solidFill>
                  <a:latin typeface="Open Sans"/>
                  <a:ea typeface="Open Sans"/>
                  <a:cs typeface="Open Sans"/>
                </a:rPr>
                <a:t>Serves as an early warning system, providing insights into potential security breaches without actively blocking or preventing attacks</a:t>
              </a:r>
            </a:p>
            <a:p>
              <a:pPr algn="ctr">
                <a:buSzPts val="2200"/>
              </a:pPr>
              <a:endParaRPr lang="en-US" sz="1800">
                <a:solidFill>
                  <a:srgbClr val="3F3F3F"/>
                </a:solidFill>
                <a:latin typeface="Open Sans"/>
                <a:ea typeface="Open Sans"/>
                <a:cs typeface="Open Sans"/>
              </a:endParaRPr>
            </a:p>
          </p:txBody>
        </p:sp>
        <p:sp>
          <p:nvSpPr>
            <p:cNvPr id="184" name="Google Shape;184;p1"/>
            <p:cNvSpPr/>
            <p:nvPr/>
          </p:nvSpPr>
          <p:spPr>
            <a:xfrm>
              <a:off x="5397288" y="5636545"/>
              <a:ext cx="2422226" cy="2424605"/>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85" name="Google Shape;185;p1"/>
            <p:cNvSpPr/>
            <p:nvPr/>
          </p:nvSpPr>
          <p:spPr>
            <a:xfrm>
              <a:off x="6685099" y="4350623"/>
              <a:ext cx="2422226" cy="2111867"/>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186" name="Google Shape;186;p1"/>
            <p:cNvSpPr/>
            <p:nvPr/>
          </p:nvSpPr>
          <p:spPr>
            <a:xfrm>
              <a:off x="7970532" y="5636545"/>
              <a:ext cx="2425793" cy="2424605"/>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grpSp>
      <p:sp>
        <p:nvSpPr>
          <p:cNvPr id="187" name="Google Shape;187;p1"/>
          <p:cNvSpPr txBox="1"/>
          <p:nvPr/>
        </p:nvSpPr>
        <p:spPr>
          <a:xfrm>
            <a:off x="6443800" y="6894987"/>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sz="2200" b="1" i="0" u="none" strike="noStrike" cap="none">
              <a:solidFill>
                <a:srgbClr val="3F3F3F"/>
              </a:solidFill>
              <a:latin typeface="Open Sans"/>
              <a:ea typeface="Open Sans"/>
              <a:cs typeface="Open Sans"/>
              <a:sym typeface="Open Sans"/>
            </a:endParaRPr>
          </a:p>
        </p:txBody>
      </p:sp>
      <p:sp>
        <p:nvSpPr>
          <p:cNvPr id="188" name="Google Shape;188;p1"/>
          <p:cNvSpPr txBox="1"/>
          <p:nvPr/>
        </p:nvSpPr>
        <p:spPr>
          <a:xfrm>
            <a:off x="7789537" y="5438987"/>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sz="2200" b="1" i="0" u="none" strike="noStrike" cap="none">
              <a:solidFill>
                <a:srgbClr val="3F3F3F"/>
              </a:solidFill>
              <a:latin typeface="Open Sans"/>
              <a:ea typeface="Open Sans"/>
              <a:cs typeface="Open Sans"/>
              <a:sym typeface="Open Sans"/>
            </a:endParaRPr>
          </a:p>
        </p:txBody>
      </p:sp>
      <p:sp>
        <p:nvSpPr>
          <p:cNvPr id="189" name="Google Shape;189;p1"/>
          <p:cNvSpPr txBox="1"/>
          <p:nvPr/>
        </p:nvSpPr>
        <p:spPr>
          <a:xfrm>
            <a:off x="9261492" y="6840676"/>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a:t>
            </a:r>
            <a:endParaRPr sz="2200" b="1" i="0" u="none" strike="noStrike" cap="none">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515BF814-BAAD-E0DF-FD04-F82643FF1315}"/>
              </a:ext>
            </a:extLst>
          </p:cNvPr>
          <p:cNvSpPr/>
          <p:nvPr/>
        </p:nvSpPr>
        <p:spPr>
          <a:xfrm>
            <a:off x="6350000" y="859866"/>
            <a:ext cx="3569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131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gdd024f7d67_0_19"/>
          <p:cNvSpPr txBox="1">
            <a:spLocks noGrp="1"/>
          </p:cNvSpPr>
          <p:nvPr>
            <p:ph type="title"/>
          </p:nvPr>
        </p:nvSpPr>
        <p:spPr>
          <a:xfrm>
            <a:off x="-10101" y="487090"/>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1100"/>
              <a:buFont typeface="Arial"/>
              <a:buNone/>
            </a:pPr>
            <a:r>
              <a:rPr lang="en-US"/>
              <a:t>Switch Hardening</a:t>
            </a:r>
            <a:endParaRPr/>
          </a:p>
          <a:p>
            <a:pPr marL="0" lvl="0" indent="0" algn="l" rtl="0">
              <a:lnSpc>
                <a:spcPct val="90000"/>
              </a:lnSpc>
              <a:spcBef>
                <a:spcPct val="0"/>
              </a:spcBef>
              <a:spcAft>
                <a:spcPct val="0"/>
              </a:spcAft>
              <a:buSzPts val="4400"/>
              <a:buFont typeface="Arial"/>
              <a:buNone/>
            </a:pPr>
            <a:endParaRPr/>
          </a:p>
        </p:txBody>
      </p:sp>
      <p:grpSp>
        <p:nvGrpSpPr>
          <p:cNvPr id="1259" name="Google Shape;1259;gdd024f7d67_0_19"/>
          <p:cNvGrpSpPr/>
          <p:nvPr/>
        </p:nvGrpSpPr>
        <p:grpSpPr>
          <a:xfrm>
            <a:off x="2055918" y="2634686"/>
            <a:ext cx="11999411" cy="5569669"/>
            <a:chOff x="1792288" y="2119164"/>
            <a:chExt cx="14042612" cy="6881234"/>
          </a:xfrm>
        </p:grpSpPr>
        <p:grpSp>
          <p:nvGrpSpPr>
            <p:cNvPr id="1260" name="Google Shape;1260;gdd024f7d67_0_19"/>
            <p:cNvGrpSpPr/>
            <p:nvPr/>
          </p:nvGrpSpPr>
          <p:grpSpPr>
            <a:xfrm>
              <a:off x="6335688" y="2119164"/>
              <a:ext cx="5322149" cy="5668756"/>
              <a:chOff x="6335688" y="2308920"/>
              <a:chExt cx="5322149" cy="5668756"/>
            </a:xfrm>
          </p:grpSpPr>
          <p:sp>
            <p:nvSpPr>
              <p:cNvPr id="1261" name="Google Shape;1261;gdd024f7d67_0_19"/>
              <p:cNvSpPr/>
              <p:nvPr/>
            </p:nvSpPr>
            <p:spPr>
              <a:xfrm>
                <a:off x="6706159" y="2308920"/>
                <a:ext cx="4580700" cy="5233200"/>
              </a:xfrm>
              <a:prstGeom prst="arc">
                <a:avLst>
                  <a:gd name="adj1" fmla="val 19668255"/>
                  <a:gd name="adj2" fmla="val 12721117"/>
                </a:avLst>
              </a:prstGeom>
              <a:noFill/>
              <a:ln w="9525" cap="flat" cmpd="sng">
                <a:solidFill>
                  <a:srgbClr val="9CB0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000"/>
                  <a:buFont typeface="Arial"/>
                  <a:buNone/>
                </a:pPr>
                <a:endParaRPr sz="2000" b="0" i="0" u="none" strike="noStrike" cap="none">
                  <a:solidFill>
                    <a:srgbClr val="5F5F5F"/>
                  </a:solidFill>
                  <a:latin typeface="Arial"/>
                  <a:ea typeface="Arial"/>
                  <a:cs typeface="Arial"/>
                  <a:sym typeface="Arial"/>
                </a:endParaRPr>
              </a:p>
            </p:txBody>
          </p:sp>
          <p:sp>
            <p:nvSpPr>
              <p:cNvPr id="1262" name="Google Shape;1262;gdd024f7d67_0_19"/>
              <p:cNvSpPr/>
              <p:nvPr/>
            </p:nvSpPr>
            <p:spPr>
              <a:xfrm>
                <a:off x="10482832" y="320465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05</a:t>
                </a:r>
                <a:endParaRPr sz="1400" b="0" i="0" u="none" strike="noStrike" cap="none">
                  <a:solidFill>
                    <a:srgbClr val="000000"/>
                  </a:solidFill>
                  <a:latin typeface="Arial"/>
                  <a:ea typeface="Arial"/>
                  <a:cs typeface="Arial"/>
                  <a:sym typeface="Arial"/>
                </a:endParaRPr>
              </a:p>
            </p:txBody>
          </p:sp>
          <p:sp>
            <p:nvSpPr>
              <p:cNvPr id="1263" name="Google Shape;1263;gdd024f7d67_0_19"/>
              <p:cNvSpPr/>
              <p:nvPr/>
            </p:nvSpPr>
            <p:spPr>
              <a:xfrm>
                <a:off x="10482832" y="5738241"/>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sp>
            <p:nvSpPr>
              <p:cNvPr id="1264" name="Google Shape;1264;gdd024f7d67_0_19"/>
              <p:cNvSpPr/>
              <p:nvPr/>
            </p:nvSpPr>
            <p:spPr>
              <a:xfrm>
                <a:off x="8409260" y="710590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1265" name="Google Shape;1265;gdd024f7d67_0_19"/>
              <p:cNvSpPr/>
              <p:nvPr/>
            </p:nvSpPr>
            <p:spPr>
              <a:xfrm>
                <a:off x="6335688" y="5738241"/>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1266" name="Google Shape;1266;gdd024f7d67_0_19"/>
              <p:cNvSpPr/>
              <p:nvPr/>
            </p:nvSpPr>
            <p:spPr>
              <a:xfrm>
                <a:off x="6335688" y="320465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4950" tIns="124950" rIns="124950" bIns="124950"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grpSp>
        <p:sp>
          <p:nvSpPr>
            <p:cNvPr id="1267" name="Google Shape;1267;gdd024f7d67_0_19"/>
            <p:cNvSpPr txBox="1"/>
            <p:nvPr/>
          </p:nvSpPr>
          <p:spPr>
            <a:xfrm>
              <a:off x="2321142" y="3014277"/>
              <a:ext cx="3582900" cy="13688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complex passwords and multi-factor authentication</a:t>
              </a:r>
            </a:p>
          </p:txBody>
        </p:sp>
        <p:sp>
          <p:nvSpPr>
            <p:cNvPr id="1268" name="Google Shape;1268;gdd024f7d67_0_19"/>
            <p:cNvSpPr txBox="1"/>
            <p:nvPr/>
          </p:nvSpPr>
          <p:spPr>
            <a:xfrm>
              <a:off x="12012600" y="2993901"/>
              <a:ext cx="3822300" cy="17871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Protect the network from broadcast, multicast, and unicast storms</a:t>
              </a:r>
              <a:endParaRPr lang="en-US" sz="1400" b="0" i="0" u="none" strike="noStrike" cap="none">
                <a:solidFill>
                  <a:srgbClr val="000000"/>
                </a:solidFill>
                <a:latin typeface="Arial"/>
                <a:ea typeface="Arial"/>
                <a:cs typeface="Arial"/>
                <a:sym typeface="Arial"/>
              </a:endParaRPr>
            </a:p>
          </p:txBody>
        </p:sp>
        <p:sp>
          <p:nvSpPr>
            <p:cNvPr id="1269" name="Google Shape;1269;gdd024f7d67_0_19"/>
            <p:cNvSpPr txBox="1"/>
            <p:nvPr/>
          </p:nvSpPr>
          <p:spPr>
            <a:xfrm>
              <a:off x="1792288" y="5709870"/>
              <a:ext cx="4085400" cy="13688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Keep firmware updated to protect against vulnerabilities</a:t>
              </a:r>
            </a:p>
          </p:txBody>
        </p:sp>
        <p:sp>
          <p:nvSpPr>
            <p:cNvPr id="1270" name="Google Shape;1270;gdd024f7d67_0_19"/>
            <p:cNvSpPr txBox="1"/>
            <p:nvPr/>
          </p:nvSpPr>
          <p:spPr>
            <a:xfrm>
              <a:off x="12045889" y="5669523"/>
              <a:ext cx="3789000" cy="17871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Control access to network ports to prevent unauthorized connections</a:t>
              </a:r>
              <a:endParaRPr lang="en-US" sz="1400" b="0" i="0" u="none" strike="noStrike" cap="none">
                <a:solidFill>
                  <a:srgbClr val="000000"/>
                </a:solidFill>
                <a:latin typeface="Arial"/>
                <a:ea typeface="Arial"/>
                <a:cs typeface="Arial"/>
                <a:sym typeface="Arial"/>
              </a:endParaRPr>
            </a:p>
          </p:txBody>
        </p:sp>
        <p:sp>
          <p:nvSpPr>
            <p:cNvPr id="1271" name="Google Shape;1271;gdd024f7d67_0_19"/>
            <p:cNvSpPr txBox="1"/>
            <p:nvPr/>
          </p:nvSpPr>
          <p:spPr>
            <a:xfrm>
              <a:off x="6679491" y="8049816"/>
              <a:ext cx="4863600" cy="9505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Restrict access to management interfaces</a:t>
              </a:r>
            </a:p>
          </p:txBody>
        </p:sp>
      </p:grpSp>
      <p:sp>
        <p:nvSpPr>
          <p:cNvPr id="2" name="Google Shape;457;p59">
            <a:extLst>
              <a:ext uri="{FF2B5EF4-FFF2-40B4-BE49-F238E27FC236}">
                <a16:creationId xmlns:a16="http://schemas.microsoft.com/office/drawing/2014/main" id="{80473AFE-2F28-3E0A-EFD1-B31A5E2D1440}"/>
              </a:ext>
            </a:extLst>
          </p:cNvPr>
          <p:cNvSpPr txBox="1">
            <a:spLocks noGrp="1"/>
          </p:cNvSpPr>
          <p:nvPr>
            <p:ph type="body" idx="1"/>
          </p:nvPr>
        </p:nvSpPr>
        <p:spPr>
          <a:xfrm>
            <a:off x="3875560" y="1389332"/>
            <a:ext cx="8504759"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Essential steps for switch hardening include:</a:t>
            </a:r>
            <a:endParaRPr/>
          </a:p>
        </p:txBody>
      </p:sp>
      <p:sp>
        <p:nvSpPr>
          <p:cNvPr id="4" name="Brandline_LVC">
            <a:extLst>
              <a:ext uri="{FF2B5EF4-FFF2-40B4-BE49-F238E27FC236}">
                <a16:creationId xmlns:a16="http://schemas.microsoft.com/office/drawing/2014/main" id="{C734611D-4A8D-EAA9-C3CF-2047851F401C}"/>
              </a:ext>
            </a:extLst>
          </p:cNvPr>
          <p:cNvSpPr/>
          <p:nvPr/>
        </p:nvSpPr>
        <p:spPr>
          <a:xfrm>
            <a:off x="6121400" y="881540"/>
            <a:ext cx="40262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Font typeface="Arial"/>
              <a:buNone/>
            </a:pPr>
            <a:r>
              <a:rPr lang="en-US">
                <a:solidFill>
                  <a:schemeClr val="tx1">
                    <a:lumMod val="75000"/>
                    <a:lumOff val="25000"/>
                  </a:schemeClr>
                </a:solidFill>
              </a:rPr>
              <a:t>Intrusion Prevention System</a:t>
            </a:r>
          </a:p>
        </p:txBody>
      </p:sp>
      <p:sp>
        <p:nvSpPr>
          <p:cNvPr id="822" name="Google Shape;822;p58"/>
          <p:cNvSpPr/>
          <p:nvPr/>
        </p:nvSpPr>
        <p:spPr>
          <a:xfrm>
            <a:off x="2159350" y="1619306"/>
            <a:ext cx="11937300" cy="1585964"/>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487CA9"/>
              </a:buClr>
              <a:buSzPts val="4000"/>
              <a:buFont typeface="Open Sans"/>
              <a:buNone/>
            </a:pPr>
            <a:r>
              <a:rPr lang="en-US" sz="2200" b="0" i="0" u="none" strike="noStrike" cap="none">
                <a:solidFill>
                  <a:schemeClr val="tx1">
                    <a:lumMod val="75000"/>
                    <a:lumOff val="25000"/>
                  </a:schemeClr>
                </a:solidFill>
                <a:latin typeface="Open Sans"/>
                <a:ea typeface="Open Sans"/>
                <a:cs typeface="Open Sans"/>
                <a:sym typeface="Open Sans"/>
              </a:rPr>
              <a:t>Intrusion Prevention System (IPS) is a technology that monitors the environment and responds automatically when malicious attempts to gain unauthorized access are detected. </a:t>
            </a:r>
            <a:endParaRPr sz="2200" b="0" i="0" u="none" strike="noStrike" cap="none">
              <a:solidFill>
                <a:srgbClr val="434343"/>
              </a:solidFill>
              <a:latin typeface="Open Sans"/>
              <a:ea typeface="Open Sans"/>
              <a:cs typeface="Open Sans"/>
              <a:sym typeface="Open Sans"/>
            </a:endParaRPr>
          </a:p>
        </p:txBody>
      </p:sp>
      <p:pic>
        <p:nvPicPr>
          <p:cNvPr id="839" name="Google Shape;839;p58"/>
          <p:cNvPicPr preferRelativeResize="0"/>
          <p:nvPr/>
        </p:nvPicPr>
        <p:blipFill rotWithShape="1">
          <a:blip r:embed="rId3">
            <a:alphaModFix/>
          </a:blip>
          <a:srcRect/>
          <a:stretch/>
        </p:blipFill>
        <p:spPr>
          <a:xfrm>
            <a:off x="13469971" y="5690383"/>
            <a:ext cx="1282749" cy="1282749"/>
          </a:xfrm>
          <a:prstGeom prst="rect">
            <a:avLst/>
          </a:prstGeom>
          <a:noFill/>
          <a:ln>
            <a:noFill/>
          </a:ln>
        </p:spPr>
      </p:pic>
      <p:grpSp>
        <p:nvGrpSpPr>
          <p:cNvPr id="2" name="Group 1">
            <a:extLst>
              <a:ext uri="{FF2B5EF4-FFF2-40B4-BE49-F238E27FC236}">
                <a16:creationId xmlns:a16="http://schemas.microsoft.com/office/drawing/2014/main" id="{39CDBFB3-4E64-3E58-5697-D3E9930FC5FB}"/>
              </a:ext>
            </a:extLst>
          </p:cNvPr>
          <p:cNvGrpSpPr/>
          <p:nvPr/>
        </p:nvGrpSpPr>
        <p:grpSpPr>
          <a:xfrm>
            <a:off x="1970686" y="4724154"/>
            <a:ext cx="13380330" cy="3166925"/>
            <a:chOff x="1451337" y="3509577"/>
            <a:chExt cx="23299027" cy="5514532"/>
          </a:xfrm>
        </p:grpSpPr>
        <p:grpSp>
          <p:nvGrpSpPr>
            <p:cNvPr id="824" name="Google Shape;824;p58"/>
            <p:cNvGrpSpPr/>
            <p:nvPr/>
          </p:nvGrpSpPr>
          <p:grpSpPr>
            <a:xfrm>
              <a:off x="2119365" y="3509577"/>
              <a:ext cx="19213931" cy="3766786"/>
              <a:chOff x="634352" y="0"/>
              <a:chExt cx="19213931" cy="5343718"/>
            </a:xfrm>
          </p:grpSpPr>
          <p:cxnSp>
            <p:nvCxnSpPr>
              <p:cNvPr id="825" name="Google Shape;825;p58"/>
              <p:cNvCxnSpPr/>
              <p:nvPr/>
            </p:nvCxnSpPr>
            <p:spPr>
              <a:xfrm>
                <a:off x="1586854" y="1398792"/>
                <a:ext cx="0" cy="1976100"/>
              </a:xfrm>
              <a:prstGeom prst="straightConnector1">
                <a:avLst/>
              </a:prstGeom>
              <a:noFill/>
              <a:ln w="63500" cap="flat" cmpd="sng">
                <a:solidFill>
                  <a:srgbClr val="848484"/>
                </a:solidFill>
                <a:prstDash val="solid"/>
                <a:miter lim="800000"/>
                <a:headEnd type="none" w="sm" len="sm"/>
                <a:tailEnd type="none" w="sm" len="sm"/>
              </a:ln>
            </p:spPr>
          </p:cxnSp>
          <p:cxnSp>
            <p:nvCxnSpPr>
              <p:cNvPr id="826" name="Google Shape;826;p58"/>
              <p:cNvCxnSpPr/>
              <p:nvPr/>
            </p:nvCxnSpPr>
            <p:spPr>
              <a:xfrm>
                <a:off x="2605783" y="4073769"/>
                <a:ext cx="17242500" cy="0"/>
              </a:xfrm>
              <a:prstGeom prst="straightConnector1">
                <a:avLst/>
              </a:prstGeom>
              <a:noFill/>
              <a:ln w="63500" cap="flat" cmpd="sng">
                <a:solidFill>
                  <a:srgbClr val="848484"/>
                </a:solidFill>
                <a:prstDash val="solid"/>
                <a:miter lim="800000"/>
                <a:headEnd type="none" w="sm" len="sm"/>
                <a:tailEnd type="none" w="sm" len="sm"/>
              </a:ln>
            </p:spPr>
          </p:cxnSp>
          <p:pic>
            <p:nvPicPr>
              <p:cNvPr id="827" name="Google Shape;827;p58" descr="Image"/>
              <p:cNvPicPr preferRelativeResize="0"/>
              <p:nvPr/>
            </p:nvPicPr>
            <p:blipFill rotWithShape="1">
              <a:blip r:embed="rId4">
                <a:alphaModFix/>
              </a:blip>
              <a:srcRect/>
              <a:stretch/>
            </p:blipFill>
            <p:spPr>
              <a:xfrm>
                <a:off x="15080061" y="2803718"/>
                <a:ext cx="2540001" cy="2540000"/>
              </a:xfrm>
              <a:prstGeom prst="rect">
                <a:avLst/>
              </a:prstGeom>
              <a:noFill/>
              <a:ln>
                <a:noFill/>
              </a:ln>
            </p:spPr>
          </p:pic>
          <p:pic>
            <p:nvPicPr>
              <p:cNvPr id="828" name="Google Shape;828;p58" descr="Image"/>
              <p:cNvPicPr preferRelativeResize="0"/>
              <p:nvPr/>
            </p:nvPicPr>
            <p:blipFill rotWithShape="1">
              <a:blip r:embed="rId5">
                <a:alphaModFix/>
              </a:blip>
              <a:srcRect/>
              <a:stretch/>
            </p:blipFill>
            <p:spPr>
              <a:xfrm>
                <a:off x="4432150" y="3546719"/>
                <a:ext cx="2540001" cy="1689101"/>
              </a:xfrm>
              <a:prstGeom prst="rect">
                <a:avLst/>
              </a:prstGeom>
              <a:noFill/>
              <a:ln>
                <a:noFill/>
              </a:ln>
            </p:spPr>
          </p:pic>
          <p:pic>
            <p:nvPicPr>
              <p:cNvPr id="829" name="Google Shape;829;p58" descr="firewall.png"/>
              <p:cNvPicPr preferRelativeResize="0"/>
              <p:nvPr/>
            </p:nvPicPr>
            <p:blipFill rotWithShape="1">
              <a:blip r:embed="rId6">
                <a:alphaModFix/>
              </a:blip>
              <a:srcRect/>
              <a:stretch/>
            </p:blipFill>
            <p:spPr>
              <a:xfrm>
                <a:off x="8230595" y="3121269"/>
                <a:ext cx="1905001" cy="1905001"/>
              </a:xfrm>
              <a:prstGeom prst="rect">
                <a:avLst/>
              </a:prstGeom>
              <a:noFill/>
              <a:ln>
                <a:noFill/>
              </a:ln>
            </p:spPr>
          </p:pic>
          <p:pic>
            <p:nvPicPr>
              <p:cNvPr id="830" name="Google Shape;830;p58" descr="Image"/>
              <p:cNvPicPr preferRelativeResize="0"/>
              <p:nvPr/>
            </p:nvPicPr>
            <p:blipFill rotWithShape="1">
              <a:blip r:embed="rId7">
                <a:alphaModFix/>
              </a:blip>
              <a:srcRect/>
              <a:stretch/>
            </p:blipFill>
            <p:spPr>
              <a:xfrm>
                <a:off x="634352" y="0"/>
                <a:ext cx="1905001" cy="1905000"/>
              </a:xfrm>
              <a:prstGeom prst="rect">
                <a:avLst/>
              </a:prstGeom>
              <a:noFill/>
              <a:ln>
                <a:noFill/>
              </a:ln>
            </p:spPr>
          </p:pic>
          <p:grpSp>
            <p:nvGrpSpPr>
              <p:cNvPr id="831" name="Google Shape;831;p58"/>
              <p:cNvGrpSpPr/>
              <p:nvPr/>
            </p:nvGrpSpPr>
            <p:grpSpPr>
              <a:xfrm>
                <a:off x="10819312" y="3121269"/>
                <a:ext cx="2540101" cy="1905000"/>
                <a:chOff x="-1" y="0"/>
                <a:chExt cx="2540101" cy="1905000"/>
              </a:xfrm>
            </p:grpSpPr>
            <p:sp>
              <p:nvSpPr>
                <p:cNvPr id="832" name="Google Shape;832;p58"/>
                <p:cNvSpPr/>
                <p:nvPr/>
              </p:nvSpPr>
              <p:spPr>
                <a:xfrm>
                  <a:off x="-1" y="0"/>
                  <a:ext cx="2540101" cy="1905000"/>
                </a:xfrm>
                <a:prstGeom prst="roundRect">
                  <a:avLst>
                    <a:gd name="adj" fmla="val 3333"/>
                  </a:avLst>
                </a:prstGeom>
                <a:solidFill>
                  <a:srgbClr val="FFFFFF"/>
                </a:solidFill>
                <a:ln w="63500" cap="flat" cmpd="sng">
                  <a:solidFill>
                    <a:srgbClr val="487CA9"/>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833" name="Google Shape;833;p58"/>
                <p:cNvSpPr/>
                <p:nvPr/>
              </p:nvSpPr>
              <p:spPr>
                <a:xfrm>
                  <a:off x="635000" y="317500"/>
                  <a:ext cx="1269900" cy="1269900"/>
                </a:xfrm>
                <a:prstGeom prst="ellipse">
                  <a:avLst/>
                </a:prstGeom>
                <a:solidFill>
                  <a:srgbClr val="FFFFFF"/>
                </a:solidFill>
                <a:ln w="88900" cap="flat" cmpd="sng">
                  <a:solidFill>
                    <a:srgbClr val="487CA9"/>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cxnSp>
              <p:nvCxnSpPr>
                <p:cNvPr id="834" name="Google Shape;834;p58"/>
                <p:cNvCxnSpPr/>
                <p:nvPr/>
              </p:nvCxnSpPr>
              <p:spPr>
                <a:xfrm>
                  <a:off x="381000" y="807832"/>
                  <a:ext cx="1359000" cy="0"/>
                </a:xfrm>
                <a:prstGeom prst="straightConnector1">
                  <a:avLst/>
                </a:prstGeom>
                <a:noFill/>
                <a:ln w="88900" cap="flat" cmpd="sng">
                  <a:solidFill>
                    <a:srgbClr val="487CA9"/>
                  </a:solidFill>
                  <a:prstDash val="solid"/>
                  <a:miter lim="800000"/>
                  <a:headEnd type="none" w="sm" len="sm"/>
                  <a:tailEnd type="triangle" w="med" len="med"/>
                </a:ln>
              </p:spPr>
            </p:cxnSp>
            <p:cxnSp>
              <p:nvCxnSpPr>
                <p:cNvPr id="835" name="Google Shape;835;p58"/>
                <p:cNvCxnSpPr/>
                <p:nvPr/>
              </p:nvCxnSpPr>
              <p:spPr>
                <a:xfrm>
                  <a:off x="832254" y="1155700"/>
                  <a:ext cx="1358998" cy="0"/>
                </a:xfrm>
                <a:prstGeom prst="straightConnector1">
                  <a:avLst/>
                </a:prstGeom>
                <a:noFill/>
                <a:ln w="88900" cap="flat" cmpd="sng">
                  <a:solidFill>
                    <a:srgbClr val="487CA9"/>
                  </a:solidFill>
                  <a:prstDash val="solid"/>
                  <a:miter lim="800000"/>
                  <a:headEnd type="triangle" w="med" len="med"/>
                  <a:tailEnd type="none" w="sm" len="sm"/>
                </a:ln>
              </p:spPr>
            </p:cxnSp>
          </p:grpSp>
        </p:grpSp>
        <p:sp>
          <p:nvSpPr>
            <p:cNvPr id="836" name="Google Shape;836;p58"/>
            <p:cNvSpPr txBox="1"/>
            <p:nvPr/>
          </p:nvSpPr>
          <p:spPr>
            <a:xfrm>
              <a:off x="11930335" y="4010468"/>
              <a:ext cx="3642121" cy="1190645"/>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212529"/>
                </a:buClr>
                <a:buSzPts val="3200"/>
                <a:buFont typeface="Quattrocento Sans"/>
                <a:buNone/>
              </a:pPr>
              <a:r>
                <a:rPr lang="en-US" sz="2200" b="0" i="0" u="none" strike="noStrike" cap="none">
                  <a:solidFill>
                    <a:srgbClr val="434343"/>
                  </a:solidFill>
                  <a:latin typeface="Open Sans"/>
                  <a:ea typeface="Open Sans"/>
                  <a:cs typeface="Open Sans"/>
                  <a:sym typeface="Open Sans"/>
                </a:rPr>
                <a:t>IPS in inline mode</a:t>
              </a:r>
              <a:endParaRPr sz="2200" b="0" i="0" u="none" strike="noStrike" cap="none">
                <a:solidFill>
                  <a:srgbClr val="434343"/>
                </a:solidFill>
                <a:latin typeface="Open Sans"/>
                <a:ea typeface="Open Sans"/>
                <a:cs typeface="Open Sans"/>
                <a:sym typeface="Open Sans"/>
              </a:endParaRPr>
            </a:p>
          </p:txBody>
        </p:sp>
        <p:pic>
          <p:nvPicPr>
            <p:cNvPr id="837" name="Google Shape;837;p58"/>
            <p:cNvPicPr preferRelativeResize="0"/>
            <p:nvPr/>
          </p:nvPicPr>
          <p:blipFill rotWithShape="1">
            <a:blip r:embed="rId8">
              <a:alphaModFix/>
            </a:blip>
            <a:srcRect/>
            <a:stretch/>
          </p:blipFill>
          <p:spPr>
            <a:xfrm>
              <a:off x="1451337" y="5396349"/>
              <a:ext cx="3045195" cy="2321821"/>
            </a:xfrm>
            <a:prstGeom prst="rect">
              <a:avLst/>
            </a:prstGeom>
            <a:noFill/>
            <a:ln>
              <a:noFill/>
            </a:ln>
          </p:spPr>
        </p:pic>
        <p:sp>
          <p:nvSpPr>
            <p:cNvPr id="838" name="Google Shape;838;p58"/>
            <p:cNvSpPr txBox="1"/>
            <p:nvPr/>
          </p:nvSpPr>
          <p:spPr>
            <a:xfrm>
              <a:off x="1618553" y="6276552"/>
              <a:ext cx="2536510" cy="99945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Internet</a:t>
              </a:r>
              <a:endParaRPr sz="1400" b="0" i="0" u="none" strike="noStrike" cap="none">
                <a:solidFill>
                  <a:srgbClr val="000000"/>
                </a:solidFill>
                <a:latin typeface="Arial"/>
                <a:ea typeface="Arial"/>
                <a:cs typeface="Arial"/>
                <a:sym typeface="Arial"/>
              </a:endParaRPr>
            </a:p>
          </p:txBody>
        </p:sp>
        <p:sp>
          <p:nvSpPr>
            <p:cNvPr id="840" name="Google Shape;840;p58"/>
            <p:cNvSpPr txBox="1"/>
            <p:nvPr/>
          </p:nvSpPr>
          <p:spPr>
            <a:xfrm>
              <a:off x="6234363" y="7274412"/>
              <a:ext cx="1905599"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Router</a:t>
              </a:r>
              <a:endParaRPr sz="2200" b="0" i="0" u="none" strike="noStrike" cap="none">
                <a:solidFill>
                  <a:srgbClr val="434343"/>
                </a:solidFill>
                <a:latin typeface="Open Sans"/>
                <a:ea typeface="Open Sans"/>
                <a:cs typeface="Open Sans"/>
                <a:sym typeface="Open Sans"/>
              </a:endParaRPr>
            </a:p>
          </p:txBody>
        </p:sp>
        <p:sp>
          <p:nvSpPr>
            <p:cNvPr id="841" name="Google Shape;841;p58"/>
            <p:cNvSpPr txBox="1"/>
            <p:nvPr/>
          </p:nvSpPr>
          <p:spPr>
            <a:xfrm>
              <a:off x="9604456" y="7346708"/>
              <a:ext cx="2301680" cy="99945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Firewall</a:t>
              </a:r>
              <a:endParaRPr sz="2200" b="0" i="0" u="none" strike="noStrike" cap="none">
                <a:solidFill>
                  <a:srgbClr val="434343"/>
                </a:solidFill>
                <a:latin typeface="Open Sans"/>
                <a:ea typeface="Open Sans"/>
                <a:cs typeface="Open Sans"/>
                <a:sym typeface="Open Sans"/>
              </a:endParaRPr>
            </a:p>
          </p:txBody>
        </p:sp>
        <p:sp>
          <p:nvSpPr>
            <p:cNvPr id="842" name="Google Shape;842;p58"/>
            <p:cNvSpPr txBox="1"/>
            <p:nvPr/>
          </p:nvSpPr>
          <p:spPr>
            <a:xfrm>
              <a:off x="16882275" y="7124682"/>
              <a:ext cx="1905599"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a:t>
              </a:r>
              <a:r>
                <a:rPr lang="en-US" sz="2200">
                  <a:solidFill>
                    <a:srgbClr val="434343"/>
                  </a:solidFill>
                  <a:latin typeface="Open Sans"/>
                  <a:ea typeface="Open Sans"/>
                  <a:cs typeface="Open Sans"/>
                  <a:sym typeface="Open Sans"/>
                </a:rPr>
                <a:t>witch</a:t>
              </a:r>
              <a:endParaRPr sz="2200" b="0" i="0" u="none" strike="noStrike" cap="none">
                <a:solidFill>
                  <a:srgbClr val="434343"/>
                </a:solidFill>
                <a:latin typeface="Open Sans"/>
                <a:ea typeface="Open Sans"/>
                <a:cs typeface="Open Sans"/>
                <a:sym typeface="Open Sans"/>
              </a:endParaRPr>
            </a:p>
          </p:txBody>
        </p:sp>
        <p:sp>
          <p:nvSpPr>
            <p:cNvPr id="843" name="Google Shape;843;p58"/>
            <p:cNvSpPr txBox="1"/>
            <p:nvPr/>
          </p:nvSpPr>
          <p:spPr>
            <a:xfrm>
              <a:off x="21038971" y="7346708"/>
              <a:ext cx="3711393" cy="167740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Personal computer</a:t>
              </a:r>
              <a:endParaRPr sz="2200" b="0" i="0" u="none" strike="noStrike" cap="none">
                <a:solidFill>
                  <a:srgbClr val="434343"/>
                </a:solidFill>
                <a:latin typeface="Open Sans"/>
                <a:ea typeface="Open Sans"/>
                <a:cs typeface="Open Sans"/>
                <a:sym typeface="Open Sans"/>
              </a:endParaRPr>
            </a:p>
          </p:txBody>
        </p:sp>
      </p:grpSp>
      <p:sp>
        <p:nvSpPr>
          <p:cNvPr id="4" name="Brandline_LVC">
            <a:extLst>
              <a:ext uri="{FF2B5EF4-FFF2-40B4-BE49-F238E27FC236}">
                <a16:creationId xmlns:a16="http://schemas.microsoft.com/office/drawing/2014/main" id="{3974FE8E-F72E-6BA5-B0B8-0508C2D3B7AF}"/>
              </a:ext>
            </a:extLst>
          </p:cNvPr>
          <p:cNvSpPr/>
          <p:nvPr/>
        </p:nvSpPr>
        <p:spPr>
          <a:xfrm>
            <a:off x="4965700" y="869664"/>
            <a:ext cx="6330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6474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Functioning of IPS</a:t>
            </a:r>
          </a:p>
        </p:txBody>
      </p:sp>
      <p:grpSp>
        <p:nvGrpSpPr>
          <p:cNvPr id="14" name="Group 13">
            <a:extLst>
              <a:ext uri="{FF2B5EF4-FFF2-40B4-BE49-F238E27FC236}">
                <a16:creationId xmlns:a16="http://schemas.microsoft.com/office/drawing/2014/main" id="{D39910B7-CD0F-8D7E-C1C5-B820C028C692}"/>
              </a:ext>
            </a:extLst>
          </p:cNvPr>
          <p:cNvGrpSpPr/>
          <p:nvPr/>
        </p:nvGrpSpPr>
        <p:grpSpPr>
          <a:xfrm>
            <a:off x="640465" y="1675120"/>
            <a:ext cx="14975070" cy="6832854"/>
            <a:chOff x="844050" y="1589980"/>
            <a:chExt cx="14975070" cy="6832854"/>
          </a:xfrm>
        </p:grpSpPr>
        <p:grpSp>
          <p:nvGrpSpPr>
            <p:cNvPr id="13" name="Group 12">
              <a:extLst>
                <a:ext uri="{FF2B5EF4-FFF2-40B4-BE49-F238E27FC236}">
                  <a16:creationId xmlns:a16="http://schemas.microsoft.com/office/drawing/2014/main" id="{5F74F814-425B-668B-C3E5-820C31E96386}"/>
                </a:ext>
              </a:extLst>
            </p:cNvPr>
            <p:cNvGrpSpPr/>
            <p:nvPr/>
          </p:nvGrpSpPr>
          <p:grpSpPr>
            <a:xfrm>
              <a:off x="879225" y="1589980"/>
              <a:ext cx="14939895" cy="1393072"/>
              <a:chOff x="879225" y="1589980"/>
              <a:chExt cx="14939895" cy="1393072"/>
            </a:xfrm>
          </p:grpSpPr>
          <p:sp>
            <p:nvSpPr>
              <p:cNvPr id="582" name="Google Shape;582;ge961dd843d_0_334"/>
              <p:cNvSpPr/>
              <p:nvPr/>
            </p:nvSpPr>
            <p:spPr>
              <a:xfrm>
                <a:off x="2103120" y="1623576"/>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Real-time analysis and actions</a:t>
                </a:r>
                <a:r>
                  <a:rPr lang="en-US" sz="2200">
                    <a:solidFill>
                      <a:srgbClr val="434343"/>
                    </a:solidFill>
                    <a:latin typeface="Open Sans"/>
                    <a:ea typeface="Open Sans"/>
                    <a:cs typeface="Open Sans"/>
                    <a:sym typeface="Open Sans"/>
                  </a:rPr>
                  <a:t>: An IPSs continuously analyze network traffic (much like NIDSs) but with the added ability to take immediate action, rather than simply monitor and generate alerts.</a:t>
                </a: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2" name="Google Shape;389;p64" descr="Pointing hand Icons - 2,315 free vector icons">
                <a:extLst>
                  <a:ext uri="{FF2B5EF4-FFF2-40B4-BE49-F238E27FC236}">
                    <a16:creationId xmlns:a16="http://schemas.microsoft.com/office/drawing/2014/main" id="{111D2656-2877-0A8C-C637-68169B1B25F6}"/>
                  </a:ext>
                </a:extLst>
              </p:cNvPr>
              <p:cNvPicPr preferRelativeResize="0"/>
              <p:nvPr/>
            </p:nvPicPr>
            <p:blipFill>
              <a:blip r:embed="rId3">
                <a:alphaModFix/>
              </a:blip>
              <a:stretch>
                <a:fillRect/>
              </a:stretch>
            </p:blipFill>
            <p:spPr>
              <a:xfrm>
                <a:off x="879225" y="1589980"/>
                <a:ext cx="900000" cy="1393072"/>
              </a:xfrm>
              <a:prstGeom prst="rect">
                <a:avLst/>
              </a:prstGeom>
              <a:noFill/>
              <a:ln>
                <a:noFill/>
              </a:ln>
            </p:spPr>
          </p:pic>
        </p:grpSp>
        <p:grpSp>
          <p:nvGrpSpPr>
            <p:cNvPr id="4" name="Group 3">
              <a:extLst>
                <a:ext uri="{FF2B5EF4-FFF2-40B4-BE49-F238E27FC236}">
                  <a16:creationId xmlns:a16="http://schemas.microsoft.com/office/drawing/2014/main" id="{625A3802-6577-3C0E-4C8E-F451807EEA25}"/>
                </a:ext>
              </a:extLst>
            </p:cNvPr>
            <p:cNvGrpSpPr/>
            <p:nvPr/>
          </p:nvGrpSpPr>
          <p:grpSpPr>
            <a:xfrm>
              <a:off x="844050" y="7029762"/>
              <a:ext cx="14975070" cy="1393072"/>
              <a:chOff x="844050" y="7029762"/>
              <a:chExt cx="14975070" cy="1393072"/>
            </a:xfrm>
          </p:grpSpPr>
          <p:sp>
            <p:nvSpPr>
              <p:cNvPr id="3" name="Google Shape;582;ge961dd843d_0_334">
                <a:extLst>
                  <a:ext uri="{FF2B5EF4-FFF2-40B4-BE49-F238E27FC236}">
                    <a16:creationId xmlns:a16="http://schemas.microsoft.com/office/drawing/2014/main" id="{0B2A7E73-0949-F082-3D06-B433220850D0}"/>
                  </a:ext>
                </a:extLst>
              </p:cNvPr>
              <p:cNvSpPr/>
              <p:nvPr/>
            </p:nvSpPr>
            <p:spPr>
              <a:xfrm>
                <a:off x="2103120" y="7063358"/>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Alerting and reporting: </a:t>
                </a:r>
                <a:r>
                  <a:rPr lang="en-US" sz="2200">
                    <a:solidFill>
                      <a:srgbClr val="434343"/>
                    </a:solidFill>
                    <a:latin typeface="Open Sans"/>
                    <a:ea typeface="Open Sans"/>
                    <a:cs typeface="Open Sans"/>
                    <a:sym typeface="Open Sans"/>
                  </a:rPr>
                  <a:t>It also generate alerts and reports, giving administrators visibility into the security events occurring within the network.</a:t>
                </a:r>
              </a:p>
            </p:txBody>
          </p:sp>
          <p:pic>
            <p:nvPicPr>
              <p:cNvPr id="7" name="Google Shape;389;p64" descr="Pointing hand Icons - 2,315 free vector icons">
                <a:extLst>
                  <a:ext uri="{FF2B5EF4-FFF2-40B4-BE49-F238E27FC236}">
                    <a16:creationId xmlns:a16="http://schemas.microsoft.com/office/drawing/2014/main" id="{D57CD84A-1FC4-7366-07DC-2C070B117716}"/>
                  </a:ext>
                </a:extLst>
              </p:cNvPr>
              <p:cNvPicPr preferRelativeResize="0"/>
              <p:nvPr/>
            </p:nvPicPr>
            <p:blipFill>
              <a:blip r:embed="rId3">
                <a:alphaModFix/>
              </a:blip>
              <a:stretch>
                <a:fillRect/>
              </a:stretch>
            </p:blipFill>
            <p:spPr>
              <a:xfrm>
                <a:off x="844050" y="7029762"/>
                <a:ext cx="900000" cy="1393072"/>
              </a:xfrm>
              <a:prstGeom prst="rect">
                <a:avLst/>
              </a:prstGeom>
              <a:noFill/>
              <a:ln>
                <a:noFill/>
              </a:ln>
            </p:spPr>
          </p:pic>
        </p:grpSp>
        <p:grpSp>
          <p:nvGrpSpPr>
            <p:cNvPr id="11" name="Group 10">
              <a:extLst>
                <a:ext uri="{FF2B5EF4-FFF2-40B4-BE49-F238E27FC236}">
                  <a16:creationId xmlns:a16="http://schemas.microsoft.com/office/drawing/2014/main" id="{E7A03415-48B5-6DB4-0319-03EE84A9F1E6}"/>
                </a:ext>
              </a:extLst>
            </p:cNvPr>
            <p:cNvGrpSpPr/>
            <p:nvPr/>
          </p:nvGrpSpPr>
          <p:grpSpPr>
            <a:xfrm>
              <a:off x="879225" y="5216502"/>
              <a:ext cx="14939895" cy="1393072"/>
              <a:chOff x="879225" y="5199777"/>
              <a:chExt cx="14939895" cy="1393072"/>
            </a:xfrm>
          </p:grpSpPr>
          <p:sp>
            <p:nvSpPr>
              <p:cNvPr id="5" name="Google Shape;582;ge961dd843d_0_334">
                <a:extLst>
                  <a:ext uri="{FF2B5EF4-FFF2-40B4-BE49-F238E27FC236}">
                    <a16:creationId xmlns:a16="http://schemas.microsoft.com/office/drawing/2014/main" id="{E4A4DDEE-4CD1-608B-AE5A-1B9079C25509}"/>
                  </a:ext>
                </a:extLst>
              </p:cNvPr>
              <p:cNvSpPr/>
              <p:nvPr/>
            </p:nvSpPr>
            <p:spPr>
              <a:xfrm>
                <a:off x="2103120" y="5233373"/>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Policy enforcement: </a:t>
                </a:r>
                <a:r>
                  <a:rPr lang="en-US" sz="2200">
                    <a:solidFill>
                      <a:srgbClr val="434343"/>
                    </a:solidFill>
                    <a:latin typeface="Open Sans"/>
                    <a:ea typeface="Open Sans"/>
                    <a:cs typeface="Open Sans"/>
                    <a:sym typeface="Open Sans"/>
                  </a:rPr>
                  <a:t>It can enforce security policies and rules defined by administrators, ensuring that network traffic complies with security guidelines.</a:t>
                </a:r>
              </a:p>
              <a:p>
                <a:pPr marR="0" lvl="0" rtl="0">
                  <a:lnSpc>
                    <a:spcPct val="115000"/>
                  </a:lnSpc>
                  <a:spcBef>
                    <a:spcPts val="0"/>
                  </a:spcBef>
                  <a:spcAft>
                    <a:spcPts val="0"/>
                  </a:spcAft>
                  <a:buClr>
                    <a:schemeClr val="dk1"/>
                  </a:buClr>
                  <a:buSzPts val="1100"/>
                </a:pPr>
                <a:r>
                  <a:rPr lang="en-US" sz="2200">
                    <a:solidFill>
                      <a:srgbClr val="434343"/>
                    </a:solidFill>
                    <a:latin typeface="Open Sans"/>
                    <a:ea typeface="Open Sans"/>
                    <a:cs typeface="Open Sans"/>
                    <a:sym typeface="Open Sans"/>
                  </a:rPr>
                  <a:t> </a:t>
                </a:r>
              </a:p>
            </p:txBody>
          </p:sp>
          <p:pic>
            <p:nvPicPr>
              <p:cNvPr id="8" name="Google Shape;389;p64" descr="Pointing hand Icons - 2,315 free vector icons">
                <a:extLst>
                  <a:ext uri="{FF2B5EF4-FFF2-40B4-BE49-F238E27FC236}">
                    <a16:creationId xmlns:a16="http://schemas.microsoft.com/office/drawing/2014/main" id="{4B17C324-2591-19B0-7323-6E5913F3F459}"/>
                  </a:ext>
                </a:extLst>
              </p:cNvPr>
              <p:cNvPicPr preferRelativeResize="0"/>
              <p:nvPr/>
            </p:nvPicPr>
            <p:blipFill>
              <a:blip r:embed="rId3">
                <a:alphaModFix/>
              </a:blip>
              <a:stretch>
                <a:fillRect/>
              </a:stretch>
            </p:blipFill>
            <p:spPr>
              <a:xfrm>
                <a:off x="879225" y="5199777"/>
                <a:ext cx="900000" cy="1393072"/>
              </a:xfrm>
              <a:prstGeom prst="rect">
                <a:avLst/>
              </a:prstGeom>
              <a:noFill/>
              <a:ln>
                <a:noFill/>
              </a:ln>
            </p:spPr>
          </p:pic>
        </p:grpSp>
        <p:grpSp>
          <p:nvGrpSpPr>
            <p:cNvPr id="12" name="Group 11">
              <a:extLst>
                <a:ext uri="{FF2B5EF4-FFF2-40B4-BE49-F238E27FC236}">
                  <a16:creationId xmlns:a16="http://schemas.microsoft.com/office/drawing/2014/main" id="{A339EA49-95A0-41E5-B857-F98B8D9ACB2F}"/>
                </a:ext>
              </a:extLst>
            </p:cNvPr>
            <p:cNvGrpSpPr/>
            <p:nvPr/>
          </p:nvGrpSpPr>
          <p:grpSpPr>
            <a:xfrm>
              <a:off x="879225" y="3403241"/>
              <a:ext cx="14939895" cy="1393072"/>
              <a:chOff x="879225" y="3342923"/>
              <a:chExt cx="14939895" cy="1393072"/>
            </a:xfrm>
          </p:grpSpPr>
          <p:sp>
            <p:nvSpPr>
              <p:cNvPr id="6" name="Google Shape;582;ge961dd843d_0_334">
                <a:extLst>
                  <a:ext uri="{FF2B5EF4-FFF2-40B4-BE49-F238E27FC236}">
                    <a16:creationId xmlns:a16="http://schemas.microsoft.com/office/drawing/2014/main" id="{D436C735-267B-39F0-16EA-89446E8CAD7C}"/>
                  </a:ext>
                </a:extLst>
              </p:cNvPr>
              <p:cNvSpPr/>
              <p:nvPr/>
            </p:nvSpPr>
            <p:spPr>
              <a:xfrm>
                <a:off x="2103120" y="3376519"/>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Blocking threats: </a:t>
                </a:r>
                <a:r>
                  <a:rPr lang="en-US" sz="2200">
                    <a:solidFill>
                      <a:srgbClr val="434343"/>
                    </a:solidFill>
                    <a:latin typeface="Open Sans"/>
                    <a:ea typeface="Open Sans"/>
                    <a:cs typeface="Open Sans"/>
                    <a:sym typeface="Open Sans"/>
                  </a:rPr>
                  <a:t>It can take proactive steps to block or prevent malicious activity, such as dropping suspicious packets or blocking access to specific IP addresses.</a:t>
                </a: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9" name="Google Shape;389;p64" descr="Pointing hand Icons - 2,315 free vector icons">
                <a:extLst>
                  <a:ext uri="{FF2B5EF4-FFF2-40B4-BE49-F238E27FC236}">
                    <a16:creationId xmlns:a16="http://schemas.microsoft.com/office/drawing/2014/main" id="{DF352227-7B49-244E-49A4-91F0937088C3}"/>
                  </a:ext>
                </a:extLst>
              </p:cNvPr>
              <p:cNvPicPr preferRelativeResize="0"/>
              <p:nvPr/>
            </p:nvPicPr>
            <p:blipFill>
              <a:blip r:embed="rId3">
                <a:alphaModFix/>
              </a:blip>
              <a:stretch>
                <a:fillRect/>
              </a:stretch>
            </p:blipFill>
            <p:spPr>
              <a:xfrm>
                <a:off x="879225" y="3342923"/>
                <a:ext cx="900000" cy="1393072"/>
              </a:xfrm>
              <a:prstGeom prst="rect">
                <a:avLst/>
              </a:prstGeom>
              <a:noFill/>
              <a:ln>
                <a:noFill/>
              </a:ln>
            </p:spPr>
          </p:pic>
        </p:grpSp>
      </p:grpSp>
      <p:sp>
        <p:nvSpPr>
          <p:cNvPr id="10" name="Brandline_LVC">
            <a:extLst>
              <a:ext uri="{FF2B5EF4-FFF2-40B4-BE49-F238E27FC236}">
                <a16:creationId xmlns:a16="http://schemas.microsoft.com/office/drawing/2014/main" id="{69FDC3EB-73B6-F4FF-FEFA-41E8AEBECD9D}"/>
              </a:ext>
            </a:extLst>
          </p:cNvPr>
          <p:cNvSpPr/>
          <p:nvPr/>
        </p:nvSpPr>
        <p:spPr>
          <a:xfrm>
            <a:off x="6146800" y="816352"/>
            <a:ext cx="3978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978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geb6890d798_1_18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Security Information and Event Management</a:t>
            </a:r>
          </a:p>
        </p:txBody>
      </p:sp>
      <p:sp>
        <p:nvSpPr>
          <p:cNvPr id="1221" name="Google Shape;1221;geb6890d798_1_184"/>
          <p:cNvSpPr/>
          <p:nvPr/>
        </p:nvSpPr>
        <p:spPr>
          <a:xfrm>
            <a:off x="1286050" y="1638688"/>
            <a:ext cx="13683899" cy="1469100"/>
          </a:xfrm>
          <a:prstGeom prst="roundRect">
            <a:avLst>
              <a:gd name="adj" fmla="val 16667"/>
            </a:avLst>
          </a:prstGeom>
          <a:no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accent2"/>
              </a:buClr>
              <a:buSzPts val="4400"/>
              <a:buFont typeface="Open Sans"/>
              <a:buNone/>
            </a:pPr>
            <a:r>
              <a:rPr lang="en-US" sz="2200" b="0" i="0" u="none" strike="noStrike" cap="none">
                <a:solidFill>
                  <a:srgbClr val="434343"/>
                </a:solidFill>
                <a:latin typeface="Open Sans"/>
                <a:ea typeface="Open Sans"/>
                <a:cs typeface="Open Sans"/>
                <a:sym typeface="Open Sans"/>
              </a:rPr>
              <a:t> Security Information and Event Management (SIEM) solutions offer real-time monitoring and analysis of events as well as tracking and logging of security data for compliance or auditing purposes.</a:t>
            </a:r>
            <a:endParaRPr sz="2200" b="0" i="0" u="none" strike="noStrike" cap="none">
              <a:solidFill>
                <a:srgbClr val="434343"/>
              </a:solidFill>
              <a:latin typeface="Open Sans"/>
              <a:ea typeface="Open Sans"/>
              <a:cs typeface="Open Sans"/>
              <a:sym typeface="Open Sans"/>
            </a:endParaRPr>
          </a:p>
        </p:txBody>
      </p:sp>
      <p:pic>
        <p:nvPicPr>
          <p:cNvPr id="1222" name="Google Shape;1222;geb6890d798_1_184"/>
          <p:cNvPicPr preferRelativeResize="0"/>
          <p:nvPr/>
        </p:nvPicPr>
        <p:blipFill rotWithShape="1">
          <a:blip r:embed="rId3"/>
          <a:stretch/>
        </p:blipFill>
        <p:spPr>
          <a:xfrm>
            <a:off x="4400601" y="4235284"/>
            <a:ext cx="7454797" cy="3601858"/>
          </a:xfrm>
          <a:prstGeom prst="rect">
            <a:avLst/>
          </a:prstGeom>
        </p:spPr>
      </p:pic>
      <p:sp>
        <p:nvSpPr>
          <p:cNvPr id="3" name="Brandline_LVC">
            <a:extLst>
              <a:ext uri="{FF2B5EF4-FFF2-40B4-BE49-F238E27FC236}">
                <a16:creationId xmlns:a16="http://schemas.microsoft.com/office/drawing/2014/main" id="{2AA3A7BC-1050-24AD-0E0A-7056642A1937}"/>
              </a:ext>
            </a:extLst>
          </p:cNvPr>
          <p:cNvSpPr/>
          <p:nvPr/>
        </p:nvSpPr>
        <p:spPr>
          <a:xfrm>
            <a:off x="3136900" y="859894"/>
            <a:ext cx="99874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117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geb6890d798_1_199"/>
          <p:cNvSpPr txBox="1">
            <a:spLocks noGrp="1"/>
          </p:cNvSpPr>
          <p:nvPr>
            <p:ph type="title"/>
          </p:nvPr>
        </p:nvSpPr>
        <p:spPr>
          <a:xfrm>
            <a:off x="-10160" y="273420"/>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Security Information and Event Management</a:t>
            </a:r>
          </a:p>
        </p:txBody>
      </p:sp>
      <p:sp>
        <p:nvSpPr>
          <p:cNvPr id="1230" name="Google Shape;1230;geb6890d798_1_199"/>
          <p:cNvSpPr/>
          <p:nvPr/>
        </p:nvSpPr>
        <p:spPr>
          <a:xfrm>
            <a:off x="2063750" y="1752000"/>
            <a:ext cx="12128400" cy="1193700"/>
          </a:xfrm>
          <a:prstGeom prst="roundRect">
            <a:avLst>
              <a:gd name="adj" fmla="val 16667"/>
            </a:avLst>
          </a:prstGeom>
          <a:no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535353"/>
              </a:buClr>
              <a:buSzPts val="3200"/>
              <a:buFont typeface="Open Sans"/>
              <a:buNone/>
            </a:pPr>
            <a:r>
              <a:rPr lang="en-US" sz="2200" b="0" i="0" u="none" strike="noStrike" cap="none">
                <a:solidFill>
                  <a:srgbClr val="434343"/>
                </a:solidFill>
                <a:latin typeface="Open Sans"/>
                <a:ea typeface="Open Sans"/>
                <a:cs typeface="Open Sans"/>
                <a:sym typeface="Open Sans"/>
              </a:rPr>
              <a:t>Security Event Management (SEM) provides real-time monitoring of events by correlating and analyzing data from different security sensors in the system.</a:t>
            </a:r>
            <a:endParaRPr sz="2200" b="0" i="0" u="none" strike="noStrike" cap="none">
              <a:solidFill>
                <a:srgbClr val="434343"/>
              </a:solidFill>
              <a:latin typeface="Open Sans"/>
              <a:ea typeface="Open Sans"/>
              <a:cs typeface="Open Sans"/>
              <a:sym typeface="Open Sans"/>
            </a:endParaRPr>
          </a:p>
        </p:txBody>
      </p:sp>
      <p:sp>
        <p:nvSpPr>
          <p:cNvPr id="1231" name="Google Shape;1231;geb6890d798_1_199"/>
          <p:cNvSpPr/>
          <p:nvPr/>
        </p:nvSpPr>
        <p:spPr>
          <a:xfrm>
            <a:off x="3291825" y="4032000"/>
            <a:ext cx="2315700" cy="13848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SEM</a:t>
            </a:r>
            <a:endParaRPr sz="2200" b="0" i="0" u="none" strike="noStrike" cap="none">
              <a:solidFill>
                <a:srgbClr val="434343"/>
              </a:solidFill>
              <a:latin typeface="Open Sans"/>
              <a:ea typeface="Open Sans"/>
              <a:cs typeface="Open Sans"/>
              <a:sym typeface="Open Sans"/>
            </a:endParaRPr>
          </a:p>
        </p:txBody>
      </p:sp>
      <p:sp>
        <p:nvSpPr>
          <p:cNvPr id="1232" name="Google Shape;1232;geb6890d798_1_199"/>
          <p:cNvSpPr/>
          <p:nvPr/>
        </p:nvSpPr>
        <p:spPr>
          <a:xfrm>
            <a:off x="6714050" y="4032000"/>
            <a:ext cx="2315700" cy="13848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SIM</a:t>
            </a:r>
            <a:endParaRPr sz="2200" b="0" i="0" u="none" strike="noStrike" cap="none">
              <a:solidFill>
                <a:srgbClr val="434343"/>
              </a:solidFill>
              <a:latin typeface="Open Sans"/>
              <a:ea typeface="Open Sans"/>
              <a:cs typeface="Open Sans"/>
              <a:sym typeface="Open Sans"/>
            </a:endParaRPr>
          </a:p>
        </p:txBody>
      </p:sp>
      <p:sp>
        <p:nvSpPr>
          <p:cNvPr id="1233" name="Google Shape;1233;geb6890d798_1_199"/>
          <p:cNvSpPr/>
          <p:nvPr/>
        </p:nvSpPr>
        <p:spPr>
          <a:xfrm>
            <a:off x="10306400" y="4032000"/>
            <a:ext cx="2315700" cy="1384800"/>
          </a:xfrm>
          <a:prstGeom prst="roundRect">
            <a:avLst>
              <a:gd name="adj" fmla="val 16667"/>
            </a:avLst>
          </a:prstGeom>
          <a:solidFill>
            <a:srgbClr val="F9DE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SIEM</a:t>
            </a:r>
            <a:endParaRPr sz="2200" b="0" i="0" u="none" strike="noStrike" cap="none">
              <a:solidFill>
                <a:srgbClr val="434343"/>
              </a:solidFill>
              <a:latin typeface="Open Sans"/>
              <a:ea typeface="Open Sans"/>
              <a:cs typeface="Open Sans"/>
              <a:sym typeface="Open Sans"/>
            </a:endParaRPr>
          </a:p>
        </p:txBody>
      </p:sp>
      <p:sp>
        <p:nvSpPr>
          <p:cNvPr id="1234" name="Google Shape;1234;geb6890d798_1_199"/>
          <p:cNvSpPr txBox="1"/>
          <p:nvPr/>
        </p:nvSpPr>
        <p:spPr>
          <a:xfrm>
            <a:off x="5587375" y="4509875"/>
            <a:ext cx="9549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34343"/>
                </a:solidFill>
                <a:latin typeface="Open Sans"/>
                <a:ea typeface="Open Sans"/>
                <a:cs typeface="Open Sans"/>
                <a:sym typeface="Open Sans"/>
              </a:rPr>
              <a:t>+</a:t>
            </a:r>
            <a:endParaRPr sz="2800" b="0" i="0" u="none" strike="noStrike" cap="none">
              <a:solidFill>
                <a:srgbClr val="434343"/>
              </a:solidFill>
              <a:latin typeface="Open Sans"/>
              <a:ea typeface="Open Sans"/>
              <a:cs typeface="Open Sans"/>
              <a:sym typeface="Open Sans"/>
            </a:endParaRPr>
          </a:p>
        </p:txBody>
      </p:sp>
      <p:sp>
        <p:nvSpPr>
          <p:cNvPr id="1235" name="Google Shape;1235;geb6890d798_1_199"/>
          <p:cNvSpPr txBox="1"/>
          <p:nvPr/>
        </p:nvSpPr>
        <p:spPr>
          <a:xfrm>
            <a:off x="9153850" y="4416600"/>
            <a:ext cx="9549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34343"/>
                </a:solidFill>
                <a:latin typeface="Open Sans"/>
                <a:ea typeface="Open Sans"/>
                <a:cs typeface="Open Sans"/>
                <a:sym typeface="Open Sans"/>
              </a:rPr>
              <a:t>=</a:t>
            </a:r>
            <a:endParaRPr sz="2800" b="0" i="0" u="none" strike="noStrike" cap="none">
              <a:solidFill>
                <a:srgbClr val="434343"/>
              </a:solidFill>
              <a:latin typeface="Open Sans"/>
              <a:ea typeface="Open Sans"/>
              <a:cs typeface="Open Sans"/>
              <a:sym typeface="Open Sans"/>
            </a:endParaRPr>
          </a:p>
        </p:txBody>
      </p:sp>
      <p:sp>
        <p:nvSpPr>
          <p:cNvPr id="1236" name="Google Shape;1236;geb6890d798_1_199"/>
          <p:cNvSpPr txBox="1"/>
          <p:nvPr/>
        </p:nvSpPr>
        <p:spPr>
          <a:xfrm>
            <a:off x="4242363" y="5635650"/>
            <a:ext cx="7810200" cy="17724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Security Information Management (SIMs) provide long-term storage and management of such event data.</a:t>
            </a:r>
          </a:p>
        </p:txBody>
      </p:sp>
      <p:sp>
        <p:nvSpPr>
          <p:cNvPr id="3" name="Brandline_LVC">
            <a:extLst>
              <a:ext uri="{FF2B5EF4-FFF2-40B4-BE49-F238E27FC236}">
                <a16:creationId xmlns:a16="http://schemas.microsoft.com/office/drawing/2014/main" id="{E63254D9-3DF2-C6C2-E21E-EFDFCD685017}"/>
              </a:ext>
            </a:extLst>
          </p:cNvPr>
          <p:cNvSpPr/>
          <p:nvPr/>
        </p:nvSpPr>
        <p:spPr>
          <a:xfrm>
            <a:off x="3136900" y="881665"/>
            <a:ext cx="99874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3629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geb6890d798_1_21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SIEM Process</a:t>
            </a:r>
          </a:p>
        </p:txBody>
      </p:sp>
      <p:sp>
        <p:nvSpPr>
          <p:cNvPr id="3" name="Brandline_LVC">
            <a:extLst>
              <a:ext uri="{FF2B5EF4-FFF2-40B4-BE49-F238E27FC236}">
                <a16:creationId xmlns:a16="http://schemas.microsoft.com/office/drawing/2014/main" id="{F3DE6E57-E80D-1C50-8524-FFBCDDF7B307}"/>
              </a:ext>
            </a:extLst>
          </p:cNvPr>
          <p:cNvSpPr/>
          <p:nvPr/>
        </p:nvSpPr>
        <p:spPr>
          <a:xfrm>
            <a:off x="6705601" y="816352"/>
            <a:ext cx="286154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D23991E-EA62-498E-014B-5E05B3D92636}"/>
              </a:ext>
            </a:extLst>
          </p:cNvPr>
          <p:cNvGrpSpPr/>
          <p:nvPr/>
        </p:nvGrpSpPr>
        <p:grpSpPr>
          <a:xfrm>
            <a:off x="4763303" y="1354550"/>
            <a:ext cx="6756600" cy="7129413"/>
            <a:chOff x="4763303" y="1354550"/>
            <a:chExt cx="6756600" cy="7129413"/>
          </a:xfrm>
        </p:grpSpPr>
        <p:sp>
          <p:nvSpPr>
            <p:cNvPr id="1244" name="Google Shape;1244;geb6890d798_1_214"/>
            <p:cNvSpPr/>
            <p:nvPr/>
          </p:nvSpPr>
          <p:spPr>
            <a:xfrm>
              <a:off x="4763303" y="1354550"/>
              <a:ext cx="6756600" cy="1438800"/>
            </a:xfrm>
            <a:prstGeom prst="roundRect">
              <a:avLst>
                <a:gd name="adj" fmla="val 16667"/>
              </a:avLst>
            </a:prstGeom>
            <a:solidFill>
              <a:srgbClr val="D9EAD3"/>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3600"/>
                <a:buFont typeface="Open Sans"/>
                <a:buNone/>
              </a:pPr>
              <a:r>
                <a:rPr lang="en-US" sz="2200" b="0" i="0" u="none" strike="noStrike" cap="none">
                  <a:solidFill>
                    <a:srgbClr val="434343"/>
                  </a:solidFill>
                  <a:latin typeface="Open Sans"/>
                  <a:ea typeface="Open Sans"/>
                  <a:cs typeface="Open Sans"/>
                  <a:sym typeface="Open Sans"/>
                </a:rPr>
                <a:t>Collect data from various sources (network devices, servers, firewalls, and IDS or IPS)</a:t>
              </a:r>
              <a:endParaRPr lang="en-IN" sz="2200" b="0" i="0" u="none" strike="noStrike" cap="none">
                <a:solidFill>
                  <a:srgbClr val="434343"/>
                </a:solidFill>
                <a:latin typeface="Open Sans"/>
                <a:ea typeface="Open Sans"/>
                <a:cs typeface="Open Sans"/>
                <a:sym typeface="Open Sans"/>
              </a:endParaRPr>
            </a:p>
          </p:txBody>
        </p:sp>
        <p:sp>
          <p:nvSpPr>
            <p:cNvPr id="1245" name="Google Shape;1245;geb6890d798_1_214"/>
            <p:cNvSpPr/>
            <p:nvPr/>
          </p:nvSpPr>
          <p:spPr>
            <a:xfrm>
              <a:off x="4763303" y="3251421"/>
              <a:ext cx="6756600" cy="1438800"/>
            </a:xfrm>
            <a:prstGeom prst="roundRect">
              <a:avLst>
                <a:gd name="adj" fmla="val 16667"/>
              </a:avLst>
            </a:prstGeom>
            <a:solidFill>
              <a:srgbClr val="CFE2F3"/>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3600"/>
                <a:buFont typeface="Open Sans"/>
                <a:buNone/>
              </a:pPr>
              <a:r>
                <a:rPr lang="en-US" sz="2200" b="0" i="0" u="none" strike="noStrike" cap="none">
                  <a:solidFill>
                    <a:srgbClr val="434343"/>
                  </a:solidFill>
                  <a:latin typeface="Open Sans"/>
                  <a:ea typeface="Open Sans"/>
                  <a:cs typeface="Open Sans"/>
                  <a:sym typeface="Open Sans"/>
                </a:rPr>
                <a:t>Normalize and aggregate the collected data</a:t>
              </a:r>
              <a:endParaRPr sz="2200" b="0" i="0" u="none" strike="noStrike" cap="none">
                <a:solidFill>
                  <a:srgbClr val="434343"/>
                </a:solidFill>
                <a:latin typeface="Open Sans"/>
                <a:ea typeface="Open Sans"/>
                <a:cs typeface="Open Sans"/>
                <a:sym typeface="Open Sans"/>
              </a:endParaRPr>
            </a:p>
          </p:txBody>
        </p:sp>
        <p:sp>
          <p:nvSpPr>
            <p:cNvPr id="1246" name="Google Shape;1246;geb6890d798_1_214"/>
            <p:cNvSpPr/>
            <p:nvPr/>
          </p:nvSpPr>
          <p:spPr>
            <a:xfrm>
              <a:off x="4763303" y="5148292"/>
              <a:ext cx="6756600" cy="1438800"/>
            </a:xfrm>
            <a:prstGeom prst="roundRect">
              <a:avLst>
                <a:gd name="adj" fmla="val 16667"/>
              </a:avLst>
            </a:prstGeom>
            <a:solidFill>
              <a:srgbClr val="F9DEC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3600"/>
                <a:buFont typeface="Open Sans"/>
                <a:buNone/>
              </a:pPr>
              <a:r>
                <a:rPr lang="en-US" sz="2200" b="0" i="0" u="none" strike="noStrike" cap="none">
                  <a:solidFill>
                    <a:srgbClr val="434343"/>
                  </a:solidFill>
                  <a:latin typeface="Open Sans"/>
                  <a:ea typeface="Open Sans"/>
                  <a:cs typeface="Open Sans"/>
                  <a:sym typeface="Open Sans"/>
                </a:rPr>
                <a:t>Analyze the data and identify the threats</a:t>
              </a:r>
              <a:endParaRPr sz="2200" b="0" i="0" u="none" strike="noStrike" cap="none">
                <a:solidFill>
                  <a:srgbClr val="434343"/>
                </a:solidFill>
                <a:latin typeface="Open Sans"/>
                <a:ea typeface="Open Sans"/>
                <a:cs typeface="Open Sans"/>
                <a:sym typeface="Open Sans"/>
              </a:endParaRPr>
            </a:p>
          </p:txBody>
        </p:sp>
        <p:sp>
          <p:nvSpPr>
            <p:cNvPr id="1247" name="Google Shape;1247;geb6890d798_1_214"/>
            <p:cNvSpPr/>
            <p:nvPr/>
          </p:nvSpPr>
          <p:spPr>
            <a:xfrm>
              <a:off x="4763303" y="7045163"/>
              <a:ext cx="6756600" cy="1438800"/>
            </a:xfrm>
            <a:prstGeom prst="roundRect">
              <a:avLst>
                <a:gd name="adj" fmla="val 16667"/>
              </a:avLst>
            </a:prstGeom>
            <a:solidFill>
              <a:srgbClr val="F9CB9C"/>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3600"/>
                <a:buFont typeface="Open Sans"/>
                <a:buNone/>
              </a:pPr>
              <a:r>
                <a:rPr lang="en-US" sz="2200" b="0" i="0" u="none" strike="noStrike" cap="none">
                  <a:solidFill>
                    <a:srgbClr val="434343"/>
                  </a:solidFill>
                  <a:latin typeface="Open Sans"/>
                  <a:ea typeface="Open Sans"/>
                  <a:cs typeface="Open Sans"/>
                  <a:sym typeface="Open Sans"/>
                </a:rPr>
                <a:t>Pinpoint security breaches and enable organizations to investigate the alerts</a:t>
              </a:r>
              <a:endParaRPr sz="2200" b="0" i="0" u="none" strike="noStrike" cap="none">
                <a:solidFill>
                  <a:srgbClr val="434343"/>
                </a:solidFill>
                <a:latin typeface="Open Sans"/>
                <a:ea typeface="Open Sans"/>
                <a:cs typeface="Open Sans"/>
                <a:sym typeface="Open Sans"/>
              </a:endParaRPr>
            </a:p>
          </p:txBody>
        </p:sp>
        <p:sp>
          <p:nvSpPr>
            <p:cNvPr id="1248" name="Google Shape;1248;geb6890d798_1_214"/>
            <p:cNvSpPr/>
            <p:nvPr/>
          </p:nvSpPr>
          <p:spPr>
            <a:xfrm>
              <a:off x="8010335" y="2817200"/>
              <a:ext cx="227456"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IN" sz="2800" b="0" i="0" u="none" strike="noStrike" cap="none">
                <a:solidFill>
                  <a:srgbClr val="000000"/>
                </a:solidFill>
                <a:latin typeface="Arial"/>
                <a:ea typeface="Arial"/>
                <a:cs typeface="Arial"/>
                <a:sym typeface="Arial"/>
              </a:endParaRPr>
            </a:p>
          </p:txBody>
        </p:sp>
        <p:sp>
          <p:nvSpPr>
            <p:cNvPr id="2" name="Google Shape;1248;geb6890d798_1_214">
              <a:extLst>
                <a:ext uri="{FF2B5EF4-FFF2-40B4-BE49-F238E27FC236}">
                  <a16:creationId xmlns:a16="http://schemas.microsoft.com/office/drawing/2014/main" id="{D498FD9E-3540-DB4F-D431-FE106AFA2F7D}"/>
                </a:ext>
              </a:extLst>
            </p:cNvPr>
            <p:cNvSpPr/>
            <p:nvPr/>
          </p:nvSpPr>
          <p:spPr>
            <a:xfrm>
              <a:off x="8010335" y="4738241"/>
              <a:ext cx="227456"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a:solidFill>
                  <a:srgbClr val="000000"/>
                </a:solidFill>
                <a:latin typeface="Arial"/>
                <a:ea typeface="Arial"/>
                <a:cs typeface="Arial"/>
                <a:sym typeface="Arial"/>
              </a:endParaRPr>
            </a:p>
          </p:txBody>
        </p:sp>
        <p:sp>
          <p:nvSpPr>
            <p:cNvPr id="4" name="Google Shape;1248;geb6890d798_1_214">
              <a:extLst>
                <a:ext uri="{FF2B5EF4-FFF2-40B4-BE49-F238E27FC236}">
                  <a16:creationId xmlns:a16="http://schemas.microsoft.com/office/drawing/2014/main" id="{A1C8CCD8-065F-AAD5-A54B-B768CC22E22A}"/>
                </a:ext>
              </a:extLst>
            </p:cNvPr>
            <p:cNvSpPr/>
            <p:nvPr/>
          </p:nvSpPr>
          <p:spPr>
            <a:xfrm>
              <a:off x="8010335" y="6629037"/>
              <a:ext cx="227456"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8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143765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geb6890d798_1_23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SIEM Capabilities</a:t>
            </a:r>
          </a:p>
        </p:txBody>
      </p:sp>
      <p:pic>
        <p:nvPicPr>
          <p:cNvPr id="1258" name="Google Shape;1258;geb6890d798_1_231"/>
          <p:cNvPicPr preferRelativeResize="0"/>
          <p:nvPr/>
        </p:nvPicPr>
        <p:blipFill rotWithShape="1">
          <a:blip r:embed="rId3">
            <a:alphaModFix/>
          </a:blip>
          <a:srcRect/>
          <a:stretch/>
        </p:blipFill>
        <p:spPr>
          <a:xfrm>
            <a:off x="4429200" y="1427650"/>
            <a:ext cx="8204760" cy="6899998"/>
          </a:xfrm>
          <a:prstGeom prst="rect">
            <a:avLst/>
          </a:prstGeom>
          <a:noFill/>
          <a:ln>
            <a:noFill/>
          </a:ln>
        </p:spPr>
      </p:pic>
      <p:sp>
        <p:nvSpPr>
          <p:cNvPr id="1259" name="Google Shape;1259;geb6890d798_1_231"/>
          <p:cNvSpPr txBox="1"/>
          <p:nvPr/>
        </p:nvSpPr>
        <p:spPr>
          <a:xfrm>
            <a:off x="7597655" y="3863493"/>
            <a:ext cx="1933800"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Main capabilities</a:t>
            </a:r>
            <a:endParaRPr sz="2200" b="1" i="0" u="none" strike="noStrike" cap="none">
              <a:solidFill>
                <a:srgbClr val="434343"/>
              </a:solidFill>
              <a:latin typeface="Open Sans"/>
              <a:ea typeface="Open Sans"/>
              <a:cs typeface="Open Sans"/>
              <a:sym typeface="Open Sans"/>
            </a:endParaRPr>
          </a:p>
        </p:txBody>
      </p:sp>
      <p:sp>
        <p:nvSpPr>
          <p:cNvPr id="1260" name="Google Shape;1260;geb6890d798_1_231"/>
          <p:cNvSpPr txBox="1"/>
          <p:nvPr/>
        </p:nvSpPr>
        <p:spPr>
          <a:xfrm>
            <a:off x="4684025" y="2363600"/>
            <a:ext cx="1933800"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Threat </a:t>
            </a:r>
            <a:r>
              <a:rPr lang="en-US" sz="2200" b="1">
                <a:solidFill>
                  <a:srgbClr val="434343"/>
                </a:solidFill>
                <a:latin typeface="Open Sans"/>
                <a:ea typeface="Open Sans"/>
                <a:cs typeface="Open Sans"/>
                <a:sym typeface="Open Sans"/>
              </a:rPr>
              <a:t>d</a:t>
            </a:r>
            <a:r>
              <a:rPr lang="en-US" sz="2200" b="1" i="0" u="none" strike="noStrike" cap="none">
                <a:solidFill>
                  <a:srgbClr val="434343"/>
                </a:solidFill>
                <a:latin typeface="Open Sans"/>
                <a:ea typeface="Open Sans"/>
                <a:cs typeface="Open Sans"/>
                <a:sym typeface="Open Sans"/>
              </a:rPr>
              <a:t>etection</a:t>
            </a:r>
            <a:r>
              <a:rPr lang="en-US" sz="2200">
                <a:solidFill>
                  <a:srgbClr val="434343"/>
                </a:solidFill>
                <a:latin typeface="Open Sans"/>
                <a:ea typeface="Open Sans"/>
                <a:cs typeface="Open Sans"/>
                <a:sym typeface="Open Sans"/>
              </a:rPr>
              <a:t> </a:t>
            </a:r>
          </a:p>
          <a:p>
            <a:pPr marL="0" marR="0" lvl="0" indent="0" algn="ctr" rtl="0">
              <a:lnSpc>
                <a:spcPct val="115000"/>
              </a:lnSpc>
              <a:spcBef>
                <a:spcPts val="0"/>
              </a:spcBef>
              <a:spcAft>
                <a:spcPts val="0"/>
              </a:spcAft>
              <a:buClr>
                <a:srgbClr val="000000"/>
              </a:buClr>
              <a:buSzPts val="2200"/>
              <a:buFont typeface="Arial"/>
              <a:buNone/>
            </a:pPr>
            <a:r>
              <a:rPr lang="en-US" sz="2200">
                <a:solidFill>
                  <a:srgbClr val="434343"/>
                </a:solidFill>
                <a:latin typeface="Open Sans"/>
                <a:ea typeface="Open Sans"/>
                <a:cs typeface="Open Sans"/>
                <a:sym typeface="Open Sans"/>
              </a:rPr>
              <a:t>Ability to detect threats</a:t>
            </a:r>
            <a:endParaRPr sz="2200" b="0" i="0" u="none" strike="noStrike" cap="none">
              <a:solidFill>
                <a:srgbClr val="434343"/>
              </a:solidFill>
              <a:latin typeface="Open Sans"/>
              <a:ea typeface="Open Sans"/>
              <a:cs typeface="Open Sans"/>
              <a:sym typeface="Open Sans"/>
            </a:endParaRPr>
          </a:p>
        </p:txBody>
      </p:sp>
      <p:sp>
        <p:nvSpPr>
          <p:cNvPr id="1261" name="Google Shape;1261;geb6890d798_1_231"/>
          <p:cNvSpPr txBox="1"/>
          <p:nvPr/>
        </p:nvSpPr>
        <p:spPr>
          <a:xfrm>
            <a:off x="10018791" y="2363600"/>
            <a:ext cx="2334265"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endParaRPr lang="en-US" sz="2200" b="1" i="0" u="none" strike="noStrike" cap="none">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Incident investigation</a:t>
            </a: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Investigation of incidents and anomalies</a:t>
            </a:r>
          </a:p>
        </p:txBody>
      </p:sp>
      <p:sp>
        <p:nvSpPr>
          <p:cNvPr id="1262" name="Google Shape;1262;geb6890d798_1_231"/>
          <p:cNvSpPr txBox="1"/>
          <p:nvPr/>
        </p:nvSpPr>
        <p:spPr>
          <a:xfrm>
            <a:off x="7597655" y="6526462"/>
            <a:ext cx="1933800"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Response </a:t>
            </a:r>
            <a:r>
              <a:rPr lang="en-US" sz="2200" b="1">
                <a:solidFill>
                  <a:srgbClr val="434343"/>
                </a:solidFill>
                <a:latin typeface="Open Sans"/>
                <a:ea typeface="Open Sans"/>
                <a:cs typeface="Open Sans"/>
                <a:sym typeface="Open Sans"/>
              </a:rPr>
              <a:t>t</a:t>
            </a:r>
            <a:r>
              <a:rPr lang="en-US" sz="2200" b="1" i="0" u="none" strike="noStrike" cap="none">
                <a:solidFill>
                  <a:srgbClr val="434343"/>
                </a:solidFill>
                <a:latin typeface="Open Sans"/>
                <a:ea typeface="Open Sans"/>
                <a:cs typeface="Open Sans"/>
                <a:sym typeface="Open Sans"/>
              </a:rPr>
              <a:t>ime</a:t>
            </a: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Time to respond to an incident</a:t>
            </a:r>
            <a:endParaRPr sz="2200" b="0" i="0" u="none" strike="noStrike" cap="none">
              <a:solidFill>
                <a:srgbClr val="434343"/>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3F2A7F07-F0D7-32BD-5A08-D83615D2F3A9}"/>
              </a:ext>
            </a:extLst>
          </p:cNvPr>
          <p:cNvSpPr/>
          <p:nvPr/>
        </p:nvSpPr>
        <p:spPr>
          <a:xfrm>
            <a:off x="6248400" y="816352"/>
            <a:ext cx="377039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2047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gec13125c1b_1_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SIEM Capabilities</a:t>
            </a:r>
          </a:p>
        </p:txBody>
      </p:sp>
      <p:pic>
        <p:nvPicPr>
          <p:cNvPr id="1287" name="Google Shape;1287;gec13125c1b_1_34"/>
          <p:cNvPicPr preferRelativeResize="0"/>
          <p:nvPr/>
        </p:nvPicPr>
        <p:blipFill rotWithShape="1">
          <a:blip r:embed="rId3">
            <a:alphaModFix/>
          </a:blip>
          <a:srcRect/>
          <a:stretch/>
        </p:blipFill>
        <p:spPr>
          <a:xfrm>
            <a:off x="1035663" y="1437625"/>
            <a:ext cx="6372600" cy="3170025"/>
          </a:xfrm>
          <a:prstGeom prst="rect">
            <a:avLst/>
          </a:prstGeom>
          <a:noFill/>
          <a:ln>
            <a:noFill/>
          </a:ln>
        </p:spPr>
      </p:pic>
      <p:pic>
        <p:nvPicPr>
          <p:cNvPr id="1288" name="Google Shape;1288;gec13125c1b_1_34"/>
          <p:cNvPicPr preferRelativeResize="0"/>
          <p:nvPr/>
        </p:nvPicPr>
        <p:blipFill rotWithShape="1">
          <a:blip r:embed="rId4">
            <a:alphaModFix/>
          </a:blip>
          <a:srcRect/>
          <a:stretch/>
        </p:blipFill>
        <p:spPr>
          <a:xfrm>
            <a:off x="8886588" y="1372875"/>
            <a:ext cx="6372676" cy="3170025"/>
          </a:xfrm>
          <a:prstGeom prst="rect">
            <a:avLst/>
          </a:prstGeom>
          <a:noFill/>
          <a:ln>
            <a:noFill/>
          </a:ln>
        </p:spPr>
      </p:pic>
      <p:pic>
        <p:nvPicPr>
          <p:cNvPr id="1289" name="Google Shape;1289;gec13125c1b_1_34"/>
          <p:cNvPicPr preferRelativeResize="0"/>
          <p:nvPr/>
        </p:nvPicPr>
        <p:blipFill rotWithShape="1">
          <a:blip r:embed="rId5">
            <a:alphaModFix/>
          </a:blip>
          <a:srcRect/>
          <a:stretch/>
        </p:blipFill>
        <p:spPr>
          <a:xfrm>
            <a:off x="4848988" y="5084300"/>
            <a:ext cx="6372676" cy="2991625"/>
          </a:xfrm>
          <a:prstGeom prst="rect">
            <a:avLst/>
          </a:prstGeom>
          <a:noFill/>
          <a:ln>
            <a:noFill/>
          </a:ln>
        </p:spPr>
      </p:pic>
      <p:sp>
        <p:nvSpPr>
          <p:cNvPr id="1290" name="Google Shape;1290;gec13125c1b_1_34"/>
          <p:cNvSpPr txBox="1"/>
          <p:nvPr/>
        </p:nvSpPr>
        <p:spPr>
          <a:xfrm>
            <a:off x="2528150" y="1692225"/>
            <a:ext cx="3000000" cy="523200"/>
          </a:xfrm>
          <a:prstGeom prst="rect">
            <a:avLst/>
          </a:prstGeom>
          <a:noFill/>
          <a:ln>
            <a:noFill/>
          </a:ln>
        </p:spPr>
        <p:txBody>
          <a:bodyPr spcFirstLastPara="1" wrap="square" lIns="91425" tIns="91425" rIns="91425" bIns="91425" anchor="t" anchorCtr="0">
            <a:spAutoFit/>
          </a:bodyPr>
          <a:lstStyle/>
          <a:p>
            <a:pPr marL="34290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Aggregation</a:t>
            </a:r>
            <a:endParaRPr lang="en-US" sz="1400" b="1" i="0" u="none" strike="noStrike" cap="none">
              <a:solidFill>
                <a:srgbClr val="000000"/>
              </a:solidFill>
              <a:latin typeface="Arial"/>
              <a:ea typeface="Arial"/>
              <a:cs typeface="Arial"/>
              <a:sym typeface="Arial"/>
            </a:endParaRPr>
          </a:p>
        </p:txBody>
      </p:sp>
      <p:sp>
        <p:nvSpPr>
          <p:cNvPr id="1291" name="Google Shape;1291;gec13125c1b_1_34"/>
          <p:cNvSpPr txBox="1"/>
          <p:nvPr/>
        </p:nvSpPr>
        <p:spPr>
          <a:xfrm>
            <a:off x="1151400" y="2565600"/>
            <a:ext cx="6130500" cy="1977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Provides a centralized repository to gather information from various systems across the environment.</a:t>
            </a:r>
            <a:endParaRPr sz="2200" b="0" i="0" u="none" strike="noStrike" cap="none">
              <a:solidFill>
                <a:srgbClr val="434343"/>
              </a:solidFill>
              <a:latin typeface="Open Sans"/>
              <a:ea typeface="Open Sans"/>
              <a:cs typeface="Open Sans"/>
              <a:sym typeface="Open Sans"/>
            </a:endParaRPr>
          </a:p>
        </p:txBody>
      </p:sp>
      <p:sp>
        <p:nvSpPr>
          <p:cNvPr id="1293" name="Google Shape;1293;gec13125c1b_1_34"/>
          <p:cNvSpPr txBox="1"/>
          <p:nvPr/>
        </p:nvSpPr>
        <p:spPr>
          <a:xfrm>
            <a:off x="9120500" y="2802046"/>
            <a:ext cx="5984100" cy="1235256"/>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3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Processes logs into a meaningful, structured format to extract and interpret data efficiently across different sources.</a:t>
            </a:r>
          </a:p>
        </p:txBody>
      </p:sp>
      <p:sp>
        <p:nvSpPr>
          <p:cNvPr id="1295" name="Google Shape;1295;gec13125c1b_1_34"/>
          <p:cNvSpPr txBox="1"/>
          <p:nvPr/>
        </p:nvSpPr>
        <p:spPr>
          <a:xfrm>
            <a:off x="4849000" y="6137500"/>
            <a:ext cx="6296400" cy="17448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3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Recognizes patterns to connect the dots and correlate events from various data sources.</a:t>
            </a:r>
          </a:p>
        </p:txBody>
      </p:sp>
      <p:sp>
        <p:nvSpPr>
          <p:cNvPr id="3" name="Brandline_LVC">
            <a:extLst>
              <a:ext uri="{FF2B5EF4-FFF2-40B4-BE49-F238E27FC236}">
                <a16:creationId xmlns:a16="http://schemas.microsoft.com/office/drawing/2014/main" id="{01F59D56-26EB-031C-0CDF-82FB7A6EFFC2}"/>
              </a:ext>
            </a:extLst>
          </p:cNvPr>
          <p:cNvSpPr/>
          <p:nvPr/>
        </p:nvSpPr>
        <p:spPr>
          <a:xfrm>
            <a:off x="6248400" y="816352"/>
            <a:ext cx="377039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0AB4AE-2394-FDC5-AA89-989A2F0C3E69}"/>
              </a:ext>
            </a:extLst>
          </p:cNvPr>
          <p:cNvSpPr txBox="1"/>
          <p:nvPr/>
        </p:nvSpPr>
        <p:spPr>
          <a:xfrm>
            <a:off x="10742539" y="1755307"/>
            <a:ext cx="2636578" cy="430887"/>
          </a:xfrm>
          <a:prstGeom prst="rect">
            <a:avLst/>
          </a:prstGeom>
          <a:noFill/>
        </p:spPr>
        <p:txBody>
          <a:bodyPr wrap="square" rtlCol="0">
            <a:spAutoFit/>
          </a:bodyPr>
          <a:lstStyle/>
          <a:p>
            <a:pPr marL="342900" marR="0" lvl="0" indent="0" algn="l" rtl="0">
              <a:lnSpc>
                <a:spcPct val="100000"/>
              </a:lnSpc>
              <a:spcBef>
                <a:spcPts val="300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Normalization</a:t>
            </a:r>
            <a:endParaRPr lang="en-US" sz="2200" b="1" i="0" u="none" strike="noStrike" cap="none">
              <a:solidFill>
                <a:schemeClr val="tx1">
                  <a:lumMod val="75000"/>
                  <a:lumOff val="25000"/>
                </a:schemeClr>
              </a:solidFill>
              <a:latin typeface="Arial"/>
              <a:ea typeface="Arial"/>
              <a:cs typeface="Arial"/>
              <a:sym typeface="Arial"/>
            </a:endParaRPr>
          </a:p>
        </p:txBody>
      </p:sp>
      <p:sp>
        <p:nvSpPr>
          <p:cNvPr id="5" name="TextBox 4">
            <a:extLst>
              <a:ext uri="{FF2B5EF4-FFF2-40B4-BE49-F238E27FC236}">
                <a16:creationId xmlns:a16="http://schemas.microsoft.com/office/drawing/2014/main" id="{7B5802CC-8ECE-3F0E-F001-446D0AC32B6A}"/>
              </a:ext>
            </a:extLst>
          </p:cNvPr>
          <p:cNvSpPr txBox="1"/>
          <p:nvPr/>
        </p:nvSpPr>
        <p:spPr>
          <a:xfrm>
            <a:off x="6925192" y="5445406"/>
            <a:ext cx="2203483" cy="430887"/>
          </a:xfrm>
          <a:prstGeom prst="rect">
            <a:avLst/>
          </a:prstGeom>
          <a:noFill/>
        </p:spPr>
        <p:txBody>
          <a:bodyPr wrap="square" rtlCol="0">
            <a:spAutoFit/>
          </a:bodyPr>
          <a:lstStyle/>
          <a:p>
            <a:pPr marL="342900" marR="0" lvl="0" indent="0" algn="l" rtl="0">
              <a:lnSpc>
                <a:spcPct val="100000"/>
              </a:lnSpc>
              <a:spcBef>
                <a:spcPts val="300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Correlation</a:t>
            </a:r>
            <a:endParaRPr lang="en-US" sz="22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354424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gec13125c1b_1_5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SIEM Capabilities</a:t>
            </a:r>
          </a:p>
        </p:txBody>
      </p:sp>
      <p:pic>
        <p:nvPicPr>
          <p:cNvPr id="1303" name="Google Shape;1303;gec13125c1b_1_59"/>
          <p:cNvPicPr preferRelativeResize="0"/>
          <p:nvPr/>
        </p:nvPicPr>
        <p:blipFill rotWithShape="1">
          <a:blip r:embed="rId3">
            <a:alphaModFix/>
          </a:blip>
          <a:srcRect/>
          <a:stretch/>
        </p:blipFill>
        <p:spPr>
          <a:xfrm>
            <a:off x="1398538" y="2980475"/>
            <a:ext cx="6372600" cy="3170025"/>
          </a:xfrm>
          <a:prstGeom prst="rect">
            <a:avLst/>
          </a:prstGeom>
          <a:noFill/>
          <a:ln>
            <a:noFill/>
          </a:ln>
        </p:spPr>
      </p:pic>
      <p:pic>
        <p:nvPicPr>
          <p:cNvPr id="1304" name="Google Shape;1304;gec13125c1b_1_59"/>
          <p:cNvPicPr preferRelativeResize="0"/>
          <p:nvPr/>
        </p:nvPicPr>
        <p:blipFill rotWithShape="1">
          <a:blip r:embed="rId4">
            <a:alphaModFix/>
          </a:blip>
          <a:srcRect/>
          <a:stretch/>
        </p:blipFill>
        <p:spPr>
          <a:xfrm>
            <a:off x="8484675" y="2993501"/>
            <a:ext cx="6372676" cy="3170025"/>
          </a:xfrm>
          <a:prstGeom prst="rect">
            <a:avLst/>
          </a:prstGeom>
          <a:noFill/>
          <a:ln>
            <a:noFill/>
          </a:ln>
        </p:spPr>
      </p:pic>
      <p:sp>
        <p:nvSpPr>
          <p:cNvPr id="1305" name="Google Shape;1305;gec13125c1b_1_59"/>
          <p:cNvSpPr txBox="1"/>
          <p:nvPr/>
        </p:nvSpPr>
        <p:spPr>
          <a:xfrm>
            <a:off x="2891025" y="3311275"/>
            <a:ext cx="3000000" cy="52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Reporting</a:t>
            </a:r>
          </a:p>
        </p:txBody>
      </p:sp>
      <p:sp>
        <p:nvSpPr>
          <p:cNvPr id="1306" name="Google Shape;1306;gec13125c1b_1_59"/>
          <p:cNvSpPr txBox="1"/>
          <p:nvPr/>
        </p:nvSpPr>
        <p:spPr>
          <a:xfrm>
            <a:off x="1556600" y="4108450"/>
            <a:ext cx="6039600" cy="1977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Provides tools to visualize data and events in your environment.</a:t>
            </a:r>
          </a:p>
        </p:txBody>
      </p:sp>
      <p:sp>
        <p:nvSpPr>
          <p:cNvPr id="1307" name="Google Shape;1307;gec13125c1b_1_59"/>
          <p:cNvSpPr txBox="1"/>
          <p:nvPr/>
        </p:nvSpPr>
        <p:spPr>
          <a:xfrm>
            <a:off x="10200475" y="3049675"/>
            <a:ext cx="3316742" cy="523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300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Real-time </a:t>
            </a:r>
            <a:r>
              <a:rPr lang="en-US" sz="2200" b="1">
                <a:solidFill>
                  <a:srgbClr val="434343"/>
                </a:solidFill>
                <a:latin typeface="Open Sans"/>
                <a:ea typeface="Open Sans"/>
                <a:cs typeface="Open Sans"/>
                <a:sym typeface="Open Sans"/>
              </a:rPr>
              <a:t>m</a:t>
            </a:r>
            <a:r>
              <a:rPr lang="en-US" sz="2200" b="1" i="0" u="none" strike="noStrike" cap="none">
                <a:solidFill>
                  <a:srgbClr val="434343"/>
                </a:solidFill>
                <a:latin typeface="Open Sans"/>
                <a:ea typeface="Open Sans"/>
                <a:cs typeface="Open Sans"/>
                <a:sym typeface="Open Sans"/>
              </a:rPr>
              <a:t>onitoring</a:t>
            </a:r>
          </a:p>
        </p:txBody>
      </p:sp>
      <p:sp>
        <p:nvSpPr>
          <p:cNvPr id="1308" name="Google Shape;1308;gec13125c1b_1_59"/>
          <p:cNvSpPr txBox="1"/>
          <p:nvPr/>
        </p:nvSpPr>
        <p:spPr>
          <a:xfrm>
            <a:off x="8601625" y="3989476"/>
            <a:ext cx="6197700" cy="1977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300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Provides real-time monitoring and threat detection across the organization’s infrastructure, enabling rapid responses to potential data breaches.</a:t>
            </a:r>
          </a:p>
        </p:txBody>
      </p:sp>
      <p:sp>
        <p:nvSpPr>
          <p:cNvPr id="3" name="Brandline_LVC">
            <a:extLst>
              <a:ext uri="{FF2B5EF4-FFF2-40B4-BE49-F238E27FC236}">
                <a16:creationId xmlns:a16="http://schemas.microsoft.com/office/drawing/2014/main" id="{8D98242D-0180-8306-3D57-387979384B10}"/>
              </a:ext>
            </a:extLst>
          </p:cNvPr>
          <p:cNvSpPr/>
          <p:nvPr/>
        </p:nvSpPr>
        <p:spPr>
          <a:xfrm>
            <a:off x="6248400" y="816352"/>
            <a:ext cx="377039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9628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4"/>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Data Loss Prevention</a:t>
            </a:r>
            <a:endParaRPr/>
          </a:p>
        </p:txBody>
      </p:sp>
      <p:grpSp>
        <p:nvGrpSpPr>
          <p:cNvPr id="160" name="Google Shape;160;p14"/>
          <p:cNvGrpSpPr/>
          <p:nvPr/>
        </p:nvGrpSpPr>
        <p:grpSpPr>
          <a:xfrm>
            <a:off x="6861954" y="2149186"/>
            <a:ext cx="2551880" cy="4486281"/>
            <a:chOff x="6487877" y="1885944"/>
            <a:chExt cx="3004551" cy="4486281"/>
          </a:xfrm>
        </p:grpSpPr>
        <p:pic>
          <p:nvPicPr>
            <p:cNvPr id="161" name="Google Shape;161;p14"/>
            <p:cNvPicPr preferRelativeResize="0"/>
            <p:nvPr/>
          </p:nvPicPr>
          <p:blipFill rotWithShape="1">
            <a:blip r:embed="rId3">
              <a:alphaModFix/>
            </a:blip>
            <a:srcRect/>
            <a:stretch/>
          </p:blipFill>
          <p:spPr>
            <a:xfrm>
              <a:off x="6487877" y="1885944"/>
              <a:ext cx="3004551" cy="4486281"/>
            </a:xfrm>
            <a:prstGeom prst="rect">
              <a:avLst/>
            </a:prstGeom>
            <a:noFill/>
            <a:ln>
              <a:noFill/>
            </a:ln>
          </p:spPr>
        </p:pic>
        <p:sp>
          <p:nvSpPr>
            <p:cNvPr id="162" name="Google Shape;162;p14"/>
            <p:cNvSpPr/>
            <p:nvPr/>
          </p:nvSpPr>
          <p:spPr>
            <a:xfrm>
              <a:off x="6766416" y="3801765"/>
              <a:ext cx="2519447" cy="787647"/>
            </a:xfrm>
            <a:custGeom>
              <a:avLst/>
              <a:gdLst/>
              <a:ahLst/>
              <a:cxnLst/>
              <a:rect l="l" t="t" r="r" b="b"/>
              <a:pathLst>
                <a:path w="2089150" h="552450" extrusionOk="0">
                  <a:moveTo>
                    <a:pt x="0" y="0"/>
                  </a:moveTo>
                  <a:lnTo>
                    <a:pt x="285750" y="552450"/>
                  </a:lnTo>
                  <a:lnTo>
                    <a:pt x="1835150" y="552450"/>
                  </a:lnTo>
                  <a:lnTo>
                    <a:pt x="2089150" y="6350"/>
                  </a:lnTo>
                  <a:lnTo>
                    <a:pt x="0" y="0"/>
                  </a:lnTo>
                  <a:close/>
                </a:path>
              </a:pathLst>
            </a:custGeom>
            <a:solidFill>
              <a:srgbClr val="3F3F3F"/>
            </a:solidFill>
            <a:ln w="9525" cap="rnd"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lvl="1" algn="ctr"/>
              <a:r>
                <a:rPr lang="en-US"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Data loss</a:t>
              </a:r>
              <a:endParaRPr sz="2200" b="1">
                <a:latin typeface="Open Sans" panose="020B0606030504020204" pitchFamily="34" charset="0"/>
                <a:ea typeface="Open Sans" panose="020B0606030504020204" pitchFamily="34" charset="0"/>
                <a:cs typeface="Open Sans" panose="020B0606030504020204" pitchFamily="34" charset="0"/>
              </a:endParaRPr>
            </a:p>
            <a:p>
              <a:pPr lvl="1" algn="ctr"/>
              <a:r>
                <a:rPr lang="en-US"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prevention</a:t>
              </a:r>
              <a:endParaRPr sz="2200" b="1">
                <a:latin typeface="Open Sans" panose="020B0606030504020204" pitchFamily="34" charset="0"/>
                <a:ea typeface="Open Sans" panose="020B0606030504020204" pitchFamily="34" charset="0"/>
                <a:cs typeface="Open Sans" panose="020B0606030504020204" pitchFamily="34" charset="0"/>
              </a:endParaRPr>
            </a:p>
          </p:txBody>
        </p:sp>
      </p:grpSp>
      <p:sp>
        <p:nvSpPr>
          <p:cNvPr id="167" name="Google Shape;167;p14"/>
          <p:cNvSpPr/>
          <p:nvPr/>
        </p:nvSpPr>
        <p:spPr>
          <a:xfrm>
            <a:off x="1054682" y="2149186"/>
            <a:ext cx="4668559" cy="2334141"/>
          </a:xfrm>
          <a:prstGeom prst="roundRect">
            <a:avLst>
              <a:gd name="adj" fmla="val 16667"/>
            </a:avLst>
          </a:prstGeom>
          <a:solidFill>
            <a:srgbClr val="F0DEB4"/>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00000"/>
              </a:lnSpc>
              <a:spcBef>
                <a:spcPts val="0"/>
              </a:spcBef>
              <a:spcAft>
                <a:spcPts val="0"/>
              </a:spcAft>
              <a:buNone/>
            </a:pPr>
            <a:r>
              <a:rPr lang="en-US" sz="2200" i="0" u="none" strike="noStrike" cap="none">
                <a:solidFill>
                  <a:schemeClr val="tx1">
                    <a:lumMod val="75000"/>
                    <a:lumOff val="25000"/>
                  </a:schemeClr>
                </a:solidFill>
                <a:latin typeface="Open Sans"/>
                <a:ea typeface="Open Sans"/>
                <a:cs typeface="Open Sans"/>
                <a:sym typeface="Open Sans"/>
              </a:rPr>
              <a:t>DLP involves implementing controls and practices to ensure that data is accessible only to authorized users and systems.</a:t>
            </a:r>
            <a:endParaRPr lang="en-US" sz="2200">
              <a:solidFill>
                <a:schemeClr val="tx1">
                  <a:lumMod val="75000"/>
                  <a:lumOff val="25000"/>
                </a:schemeClr>
              </a:solidFill>
              <a:latin typeface="Open Sans"/>
              <a:ea typeface="Open Sans"/>
              <a:cs typeface="Open Sans"/>
              <a:sym typeface="Open Sans"/>
            </a:endParaRPr>
          </a:p>
        </p:txBody>
      </p:sp>
      <p:grpSp>
        <p:nvGrpSpPr>
          <p:cNvPr id="164" name="Google Shape;164;p14"/>
          <p:cNvGrpSpPr/>
          <p:nvPr/>
        </p:nvGrpSpPr>
        <p:grpSpPr>
          <a:xfrm flipH="1">
            <a:off x="5525530" y="3405752"/>
            <a:ext cx="1170168" cy="191628"/>
            <a:chOff x="10515600" y="3365655"/>
            <a:chExt cx="1077733" cy="177800"/>
          </a:xfrm>
        </p:grpSpPr>
        <p:cxnSp>
          <p:nvCxnSpPr>
            <p:cNvPr id="165" name="Google Shape;165;p14"/>
            <p:cNvCxnSpPr/>
            <p:nvPr/>
          </p:nvCxnSpPr>
          <p:spPr>
            <a:xfrm>
              <a:off x="10515600" y="3441700"/>
              <a:ext cx="1006093" cy="0"/>
            </a:xfrm>
            <a:prstGeom prst="straightConnector1">
              <a:avLst/>
            </a:prstGeom>
            <a:noFill/>
            <a:ln w="19050" cap="flat" cmpd="sng">
              <a:solidFill>
                <a:srgbClr val="3F3F3F"/>
              </a:solidFill>
              <a:prstDash val="solid"/>
              <a:round/>
              <a:headEnd type="none" w="sm" len="sm"/>
              <a:tailEnd type="none" w="sm" len="sm"/>
            </a:ln>
          </p:spPr>
        </p:cxnSp>
        <p:sp>
          <p:nvSpPr>
            <p:cNvPr id="166" name="Google Shape;166;p14"/>
            <p:cNvSpPr/>
            <p:nvPr/>
          </p:nvSpPr>
          <p:spPr>
            <a:xfrm>
              <a:off x="11415533" y="3365655"/>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3F3F3F"/>
                </a:solidFill>
                <a:latin typeface="Open Sans"/>
                <a:ea typeface="Open Sans"/>
                <a:cs typeface="Open Sans"/>
                <a:sym typeface="Open Sans"/>
              </a:endParaRPr>
            </a:p>
          </p:txBody>
        </p:sp>
      </p:grpSp>
      <p:sp>
        <p:nvSpPr>
          <p:cNvPr id="172" name="Google Shape;172;p14"/>
          <p:cNvSpPr/>
          <p:nvPr/>
        </p:nvSpPr>
        <p:spPr>
          <a:xfrm>
            <a:off x="10479797" y="2149186"/>
            <a:ext cx="5144515" cy="2443339"/>
          </a:xfrm>
          <a:prstGeom prst="roundRect">
            <a:avLst>
              <a:gd name="adj" fmla="val 16667"/>
            </a:avLst>
          </a:prstGeom>
          <a:solidFill>
            <a:srgbClr val="F0DEB4"/>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The goals of a DLP strategy are to manage risk, maintain regulatory compliance, and demonstrate due diligence by the application and data owners.</a:t>
            </a:r>
            <a:endParaRPr lang="en-US" sz="2200">
              <a:solidFill>
                <a:schemeClr val="tx1">
                  <a:lumMod val="75000"/>
                  <a:lumOff val="25000"/>
                </a:schemeClr>
              </a:solidFill>
            </a:endParaRPr>
          </a:p>
        </p:txBody>
      </p:sp>
      <p:grpSp>
        <p:nvGrpSpPr>
          <p:cNvPr id="169" name="Google Shape;169;p14"/>
          <p:cNvGrpSpPr/>
          <p:nvPr/>
        </p:nvGrpSpPr>
        <p:grpSpPr>
          <a:xfrm>
            <a:off x="9514483" y="3496722"/>
            <a:ext cx="1144950" cy="177800"/>
            <a:chOff x="10515600" y="3352800"/>
            <a:chExt cx="1103259" cy="177800"/>
          </a:xfrm>
        </p:grpSpPr>
        <p:cxnSp>
          <p:nvCxnSpPr>
            <p:cNvPr id="170" name="Google Shape;170;p14"/>
            <p:cNvCxnSpPr/>
            <p:nvPr/>
          </p:nvCxnSpPr>
          <p:spPr>
            <a:xfrm>
              <a:off x="10515600" y="3441700"/>
              <a:ext cx="1006093" cy="0"/>
            </a:xfrm>
            <a:prstGeom prst="straightConnector1">
              <a:avLst/>
            </a:prstGeom>
            <a:noFill/>
            <a:ln w="19050" cap="flat" cmpd="sng">
              <a:solidFill>
                <a:srgbClr val="3F3F3F"/>
              </a:solidFill>
              <a:prstDash val="solid"/>
              <a:round/>
              <a:headEnd type="none" w="sm" len="sm"/>
              <a:tailEnd type="none" w="sm" len="sm"/>
            </a:ln>
          </p:spPr>
        </p:cxnSp>
        <p:sp>
          <p:nvSpPr>
            <p:cNvPr id="171" name="Google Shape;171;p14"/>
            <p:cNvSpPr/>
            <p:nvPr/>
          </p:nvSpPr>
          <p:spPr>
            <a:xfrm>
              <a:off x="11441059" y="3352800"/>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3F3F3F"/>
                </a:solidFill>
                <a:latin typeface="Open Sans"/>
                <a:ea typeface="Open Sans"/>
                <a:cs typeface="Open Sans"/>
                <a:sym typeface="Open Sans"/>
              </a:endParaRPr>
            </a:p>
          </p:txBody>
        </p:sp>
      </p:grpSp>
      <p:sp>
        <p:nvSpPr>
          <p:cNvPr id="174" name="Google Shape;174;p14"/>
          <p:cNvSpPr/>
          <p:nvPr/>
        </p:nvSpPr>
        <p:spPr>
          <a:xfrm>
            <a:off x="2998599" y="5516054"/>
            <a:ext cx="3848100" cy="1847545"/>
          </a:xfrm>
          <a:prstGeom prst="roundRect">
            <a:avLst>
              <a:gd name="adj" fmla="val 16667"/>
            </a:avLst>
          </a:prstGeom>
          <a:solidFill>
            <a:srgbClr val="F0DEB4"/>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DLP should be integrated as part of the risk management approach.</a:t>
            </a:r>
            <a:endParaRPr lang="en-US" sz="2200">
              <a:solidFill>
                <a:schemeClr val="tx1">
                  <a:lumMod val="75000"/>
                  <a:lumOff val="25000"/>
                </a:schemeClr>
              </a:solidFill>
            </a:endParaRPr>
          </a:p>
        </p:txBody>
      </p:sp>
      <p:grpSp>
        <p:nvGrpSpPr>
          <p:cNvPr id="175" name="Google Shape;175;p14"/>
          <p:cNvGrpSpPr/>
          <p:nvPr/>
        </p:nvGrpSpPr>
        <p:grpSpPr>
          <a:xfrm>
            <a:off x="6310077" y="5294465"/>
            <a:ext cx="1094993" cy="441080"/>
            <a:chOff x="6310077" y="4650223"/>
            <a:chExt cx="1094993" cy="441080"/>
          </a:xfrm>
        </p:grpSpPr>
        <p:cxnSp>
          <p:nvCxnSpPr>
            <p:cNvPr id="176" name="Google Shape;176;p14"/>
            <p:cNvCxnSpPr/>
            <p:nvPr/>
          </p:nvCxnSpPr>
          <p:spPr>
            <a:xfrm rot="10800000">
              <a:off x="6398977" y="4656356"/>
              <a:ext cx="1006093" cy="0"/>
            </a:xfrm>
            <a:prstGeom prst="straightConnector1">
              <a:avLst/>
            </a:prstGeom>
            <a:noFill/>
            <a:ln w="19050" cap="flat" cmpd="sng">
              <a:solidFill>
                <a:srgbClr val="3F3F3F"/>
              </a:solidFill>
              <a:prstDash val="solid"/>
              <a:round/>
              <a:headEnd type="none" w="sm" len="sm"/>
              <a:tailEnd type="none" w="sm" len="sm"/>
            </a:ln>
          </p:spPr>
        </p:cxnSp>
        <p:sp>
          <p:nvSpPr>
            <p:cNvPr id="177" name="Google Shape;177;p14"/>
            <p:cNvSpPr/>
            <p:nvPr/>
          </p:nvSpPr>
          <p:spPr>
            <a:xfrm flipH="1">
              <a:off x="6310077" y="4913503"/>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3F3F3F"/>
                </a:solidFill>
                <a:latin typeface="Open Sans"/>
                <a:ea typeface="Open Sans"/>
                <a:cs typeface="Open Sans"/>
                <a:sym typeface="Open Sans"/>
              </a:endParaRPr>
            </a:p>
          </p:txBody>
        </p:sp>
        <p:cxnSp>
          <p:nvCxnSpPr>
            <p:cNvPr id="178" name="Google Shape;178;p14"/>
            <p:cNvCxnSpPr/>
            <p:nvPr/>
          </p:nvCxnSpPr>
          <p:spPr>
            <a:xfrm>
              <a:off x="6398977" y="4650223"/>
              <a:ext cx="0" cy="392757"/>
            </a:xfrm>
            <a:prstGeom prst="straightConnector1">
              <a:avLst/>
            </a:prstGeom>
            <a:noFill/>
            <a:ln w="19050" cap="flat" cmpd="sng">
              <a:solidFill>
                <a:srgbClr val="3F3F3F"/>
              </a:solidFill>
              <a:prstDash val="solid"/>
              <a:round/>
              <a:headEnd type="none" w="sm" len="sm"/>
              <a:tailEnd type="none" w="sm" len="sm"/>
            </a:ln>
          </p:spPr>
        </p:cxnSp>
      </p:grpSp>
      <p:sp>
        <p:nvSpPr>
          <p:cNvPr id="180" name="Google Shape;180;p14"/>
          <p:cNvSpPr/>
          <p:nvPr/>
        </p:nvSpPr>
        <p:spPr>
          <a:xfrm>
            <a:off x="9398574" y="5543763"/>
            <a:ext cx="3848100" cy="1847545"/>
          </a:xfrm>
          <a:prstGeom prst="roundRect">
            <a:avLst>
              <a:gd name="adj" fmla="val 16667"/>
            </a:avLst>
          </a:prstGeom>
          <a:solidFill>
            <a:srgbClr val="F0DEB4"/>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marL="0" marR="0" lvl="1"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DLP focuses on external parties.</a:t>
            </a:r>
            <a:endParaRPr lang="en-US" sz="2200">
              <a:solidFill>
                <a:schemeClr val="tx1">
                  <a:lumMod val="75000"/>
                  <a:lumOff val="25000"/>
                </a:schemeClr>
              </a:solidFill>
            </a:endParaRPr>
          </a:p>
        </p:txBody>
      </p:sp>
      <p:grpSp>
        <p:nvGrpSpPr>
          <p:cNvPr id="181" name="Google Shape;181;p14"/>
          <p:cNvGrpSpPr/>
          <p:nvPr/>
        </p:nvGrpSpPr>
        <p:grpSpPr>
          <a:xfrm flipH="1">
            <a:off x="8871189" y="5294465"/>
            <a:ext cx="1094993" cy="441080"/>
            <a:chOff x="6310077" y="4650223"/>
            <a:chExt cx="1094993" cy="441080"/>
          </a:xfrm>
        </p:grpSpPr>
        <p:cxnSp>
          <p:nvCxnSpPr>
            <p:cNvPr id="182" name="Google Shape;182;p14"/>
            <p:cNvCxnSpPr/>
            <p:nvPr/>
          </p:nvCxnSpPr>
          <p:spPr>
            <a:xfrm rot="10800000">
              <a:off x="6398977" y="4656356"/>
              <a:ext cx="1006093" cy="0"/>
            </a:xfrm>
            <a:prstGeom prst="straightConnector1">
              <a:avLst/>
            </a:prstGeom>
            <a:noFill/>
            <a:ln w="19050" cap="flat" cmpd="sng">
              <a:solidFill>
                <a:srgbClr val="3F3F3F"/>
              </a:solidFill>
              <a:prstDash val="solid"/>
              <a:round/>
              <a:headEnd type="none" w="sm" len="sm"/>
              <a:tailEnd type="none" w="sm" len="sm"/>
            </a:ln>
          </p:spPr>
        </p:cxnSp>
        <p:sp>
          <p:nvSpPr>
            <p:cNvPr id="183" name="Google Shape;183;p14"/>
            <p:cNvSpPr/>
            <p:nvPr/>
          </p:nvSpPr>
          <p:spPr>
            <a:xfrm flipH="1">
              <a:off x="6310077" y="4913503"/>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3F3F3F"/>
                </a:solidFill>
                <a:latin typeface="Open Sans"/>
                <a:ea typeface="Open Sans"/>
                <a:cs typeface="Open Sans"/>
                <a:sym typeface="Open Sans"/>
              </a:endParaRPr>
            </a:p>
          </p:txBody>
        </p:sp>
        <p:cxnSp>
          <p:nvCxnSpPr>
            <p:cNvPr id="184" name="Google Shape;184;p14"/>
            <p:cNvCxnSpPr/>
            <p:nvPr/>
          </p:nvCxnSpPr>
          <p:spPr>
            <a:xfrm>
              <a:off x="6394214" y="4650223"/>
              <a:ext cx="0" cy="392757"/>
            </a:xfrm>
            <a:prstGeom prst="straightConnector1">
              <a:avLst/>
            </a:prstGeom>
            <a:noFill/>
            <a:ln w="19050" cap="flat" cmpd="sng">
              <a:solidFill>
                <a:srgbClr val="3F3F3F"/>
              </a:solidFill>
              <a:prstDash val="solid"/>
              <a:round/>
              <a:headEnd type="none" w="sm" len="sm"/>
              <a:tailEnd type="none" w="sm" len="sm"/>
            </a:ln>
          </p:spPr>
        </p:cxnSp>
      </p:grpSp>
      <p:sp>
        <p:nvSpPr>
          <p:cNvPr id="3" name="Brandline_LVC">
            <a:extLst>
              <a:ext uri="{FF2B5EF4-FFF2-40B4-BE49-F238E27FC236}">
                <a16:creationId xmlns:a16="http://schemas.microsoft.com/office/drawing/2014/main" id="{B0C58F13-AB90-EA4F-A358-E9C55F9EE755}"/>
              </a:ext>
            </a:extLst>
          </p:cNvPr>
          <p:cNvSpPr/>
          <p:nvPr/>
        </p:nvSpPr>
        <p:spPr>
          <a:xfrm>
            <a:off x="5778500" y="895023"/>
            <a:ext cx="4701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06645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9"/>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DLP Architecture</a:t>
            </a:r>
          </a:p>
        </p:txBody>
      </p:sp>
      <p:grpSp>
        <p:nvGrpSpPr>
          <p:cNvPr id="226" name="Google Shape;226;p19"/>
          <p:cNvGrpSpPr/>
          <p:nvPr/>
        </p:nvGrpSpPr>
        <p:grpSpPr>
          <a:xfrm>
            <a:off x="1312596" y="1275739"/>
            <a:ext cx="13818278" cy="2590291"/>
            <a:chOff x="644040" y="2297060"/>
            <a:chExt cx="14888571" cy="1121371"/>
          </a:xfrm>
        </p:grpSpPr>
        <p:sp>
          <p:nvSpPr>
            <p:cNvPr id="227" name="Google Shape;227;p19"/>
            <p:cNvSpPr/>
            <p:nvPr/>
          </p:nvSpPr>
          <p:spPr>
            <a:xfrm rot="5400000">
              <a:off x="8463641" y="-3650539"/>
              <a:ext cx="1121371" cy="13016569"/>
            </a:xfrm>
            <a:prstGeom prst="round2SameRect">
              <a:avLst>
                <a:gd name="adj1" fmla="val 7323"/>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sp>
          <p:nvSpPr>
            <p:cNvPr id="228" name="Google Shape;228;p19"/>
            <p:cNvSpPr txBox="1"/>
            <p:nvPr/>
          </p:nvSpPr>
          <p:spPr>
            <a:xfrm>
              <a:off x="3409950" y="2372255"/>
              <a:ext cx="11688364" cy="973524"/>
            </a:xfrm>
            <a:prstGeom prst="rect">
              <a:avLst/>
            </a:prstGeom>
            <a:noFill/>
            <a:ln>
              <a:noFill/>
            </a:ln>
          </p:spPr>
          <p:txBody>
            <a:bodyPr spcFirstLastPara="1" wrap="square" lIns="91425" tIns="45700" rIns="91425" bIns="45700" anchor="ctr" anchorCtr="0">
              <a:noAutofit/>
            </a:bodyPr>
            <a:lstStyle/>
            <a:p>
              <a:pPr marL="568325" lvl="1" indent="-171450">
                <a:lnSpc>
                  <a:spcPct val="114000"/>
                </a:lnSpc>
                <a:buClr>
                  <a:srgbClr val="3F3F3F"/>
                </a:buClr>
                <a:buSzPct val="75000"/>
                <a:buFont typeface="Arial"/>
                <a:buChar char="•"/>
              </a:pPr>
              <a:r>
                <a:rPr lang="en-US" sz="22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This is also referred to as network-based DLP or gateway DLP.</a:t>
              </a:r>
            </a:p>
            <a:p>
              <a:pPr marL="568325" lvl="1" indent="-171450">
                <a:lnSpc>
                  <a:spcPct val="114000"/>
                </a:lnSpc>
                <a:buClr>
                  <a:srgbClr val="3F3F3F"/>
                </a:buClr>
                <a:buSzPct val="75000"/>
                <a:buFont typeface="Arial"/>
                <a:buChar char="•"/>
              </a:pPr>
              <a:endParaRPr lang="en-US" sz="10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568325" lvl="1" indent="-171450">
                <a:lnSpc>
                  <a:spcPct val="114000"/>
                </a:lnSpc>
                <a:buClr>
                  <a:srgbClr val="3F3F3F"/>
                </a:buClr>
                <a:buSzPct val="75000"/>
                <a:buFont typeface="Arial"/>
                <a:buChar char="•"/>
              </a:pPr>
              <a:r>
                <a:rPr lang="en-US" sz="22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In this topology, the monitoring engine is deployed near the organizational gateway to monitor outgoing protocols such as hypertext transfer protocol (HTTP), hypertext transfer protocol secure (HTTPS), simple mail transfer protocol (SMTP), and file transfer protocol (FTP).</a:t>
              </a:r>
              <a:endParaRPr sz="2200">
                <a:solidFill>
                  <a:srgbClr val="3F3F3F"/>
                </a:solidFill>
                <a:latin typeface="Open Sans"/>
                <a:ea typeface="Open Sans"/>
                <a:cs typeface="Open Sans"/>
                <a:sym typeface="Open Sans"/>
              </a:endParaRPr>
            </a:p>
          </p:txBody>
        </p:sp>
        <p:sp>
          <p:nvSpPr>
            <p:cNvPr id="229" name="Google Shape;229;p19"/>
            <p:cNvSpPr/>
            <p:nvPr/>
          </p:nvSpPr>
          <p:spPr>
            <a:xfrm rot="-5400000">
              <a:off x="1466310" y="1474791"/>
              <a:ext cx="1121370" cy="2765909"/>
            </a:xfrm>
            <a:prstGeom prst="round2SameRect">
              <a:avLst>
                <a:gd name="adj1" fmla="val 8286"/>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grpSp>
      <p:grpSp>
        <p:nvGrpSpPr>
          <p:cNvPr id="230" name="Google Shape;230;p19"/>
          <p:cNvGrpSpPr/>
          <p:nvPr/>
        </p:nvGrpSpPr>
        <p:grpSpPr>
          <a:xfrm>
            <a:off x="1312597" y="4027231"/>
            <a:ext cx="13818275" cy="2590304"/>
            <a:chOff x="644043" y="3532241"/>
            <a:chExt cx="14888568" cy="1230814"/>
          </a:xfrm>
        </p:grpSpPr>
        <p:sp>
          <p:nvSpPr>
            <p:cNvPr id="231" name="Google Shape;231;p19"/>
            <p:cNvSpPr/>
            <p:nvPr/>
          </p:nvSpPr>
          <p:spPr>
            <a:xfrm rot="5400000">
              <a:off x="8408922" y="-2360635"/>
              <a:ext cx="1230810" cy="13016569"/>
            </a:xfrm>
            <a:prstGeom prst="round2SameRect">
              <a:avLst>
                <a:gd name="adj1" fmla="val 7859"/>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sp>
          <p:nvSpPr>
            <p:cNvPr id="232" name="Google Shape;232;p19"/>
            <p:cNvSpPr/>
            <p:nvPr/>
          </p:nvSpPr>
          <p:spPr>
            <a:xfrm rot="16200000">
              <a:off x="1411592" y="2764694"/>
              <a:ext cx="1230809" cy="2765908"/>
            </a:xfrm>
            <a:prstGeom prst="round2SameRect">
              <a:avLst>
                <a:gd name="adj1" fmla="val 8409"/>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sp>
          <p:nvSpPr>
            <p:cNvPr id="233" name="Google Shape;233;p19"/>
            <p:cNvSpPr txBox="1"/>
            <p:nvPr/>
          </p:nvSpPr>
          <p:spPr>
            <a:xfrm>
              <a:off x="3409947" y="3532241"/>
              <a:ext cx="12122664" cy="1230811"/>
            </a:xfrm>
            <a:prstGeom prst="rect">
              <a:avLst/>
            </a:prstGeom>
            <a:noFill/>
            <a:ln>
              <a:noFill/>
            </a:ln>
          </p:spPr>
          <p:txBody>
            <a:bodyPr spcFirstLastPara="1" wrap="square" lIns="91425" tIns="45700" rIns="91425" bIns="45700" anchor="ctr" anchorCtr="0">
              <a:noAutofit/>
            </a:bodyPr>
            <a:lstStyle/>
            <a:p>
              <a:pPr marL="568325" lvl="1" indent="-171450">
                <a:lnSpc>
                  <a:spcPct val="114000"/>
                </a:lnSpc>
                <a:buClr>
                  <a:srgbClr val="3F3F3F"/>
                </a:buClr>
                <a:buSzPct val="75000"/>
                <a:buFont typeface="Arial"/>
                <a:buChar char="•"/>
              </a:pPr>
              <a:r>
                <a:rPr lang="en-US" sz="22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This is also referred to as storage-based data.</a:t>
              </a:r>
            </a:p>
            <a:p>
              <a:pPr marL="396875" lvl="1">
                <a:lnSpc>
                  <a:spcPct val="114000"/>
                </a:lnSpc>
                <a:buClr>
                  <a:srgbClr val="3F3F3F"/>
                </a:buClr>
                <a:buSzPct val="75000"/>
              </a:pPr>
              <a:endParaRPr lang="en-US" sz="8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568325" lvl="1" indent="-171450">
                <a:lnSpc>
                  <a:spcPct val="114000"/>
                </a:lnSpc>
                <a:buClr>
                  <a:srgbClr val="3F3F3F"/>
                </a:buClr>
                <a:buSzPct val="75000"/>
                <a:buFont typeface="Arial"/>
                <a:buChar char="•"/>
              </a:pPr>
              <a:r>
                <a:rPr lang="en-US" sz="22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In this topology, the DLP engine is installed where the data is at rest, usually one or more storage subsystems, as well as file and application servers.</a:t>
              </a:r>
            </a:p>
            <a:p>
              <a:pPr marL="568325" lvl="1" indent="-171450">
                <a:lnSpc>
                  <a:spcPct val="114000"/>
                </a:lnSpc>
                <a:buClr>
                  <a:srgbClr val="3F3F3F"/>
                </a:buClr>
                <a:buSzPct val="75000"/>
                <a:buFont typeface="Arial"/>
                <a:buChar char="•"/>
              </a:pPr>
              <a:endParaRPr lang="en-US" sz="8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568325" lvl="1" indent="-171450">
                <a:lnSpc>
                  <a:spcPct val="114000"/>
                </a:lnSpc>
                <a:buClr>
                  <a:srgbClr val="3F3F3F"/>
                </a:buClr>
                <a:buSzPct val="75000"/>
                <a:buFont typeface="Arial"/>
                <a:buChar char="•"/>
              </a:pPr>
              <a:endParaRPr lang="en-US" sz="5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568325" lvl="1" indent="-171450">
                <a:lnSpc>
                  <a:spcPct val="114000"/>
                </a:lnSpc>
                <a:buClr>
                  <a:srgbClr val="3F3F3F"/>
                </a:buClr>
                <a:buSzPct val="75000"/>
                <a:buFont typeface="Arial"/>
                <a:buChar char="•"/>
              </a:pPr>
              <a:r>
                <a:rPr lang="en-US" sz="2200">
                  <a:solidFill>
                    <a:srgbClr val="3F3F3F"/>
                  </a:solidFill>
                  <a:latin typeface="Open Sans"/>
                  <a:ea typeface="Open Sans"/>
                  <a:cs typeface="Open Sans"/>
                  <a:sym typeface="Calibri"/>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This topology is effective for data discovery and tracking usage but may require integration with network-based or endpoint-based DLP for policy enforcement.</a:t>
              </a:r>
              <a:endParaRPr lang="en-US" sz="2400" b="0" i="0" u="none" strike="noStrike" cap="none">
                <a:solidFill>
                  <a:schemeClr val="dk1"/>
                </a:solidFill>
                <a:latin typeface="Calibri"/>
                <a:ea typeface="Calibri"/>
                <a:cs typeface="Calibri"/>
                <a:sym typeface="Calibri"/>
              </a:endParaRPr>
            </a:p>
          </p:txBody>
        </p:sp>
      </p:grpSp>
      <p:grpSp>
        <p:nvGrpSpPr>
          <p:cNvPr id="234" name="Google Shape;234;p19"/>
          <p:cNvGrpSpPr/>
          <p:nvPr/>
        </p:nvGrpSpPr>
        <p:grpSpPr>
          <a:xfrm>
            <a:off x="1312597" y="6880399"/>
            <a:ext cx="13818277" cy="1943930"/>
            <a:chOff x="644044" y="4907778"/>
            <a:chExt cx="14888568" cy="1310743"/>
          </a:xfrm>
        </p:grpSpPr>
        <p:sp>
          <p:nvSpPr>
            <p:cNvPr id="235" name="Google Shape;235;p19"/>
            <p:cNvSpPr/>
            <p:nvPr/>
          </p:nvSpPr>
          <p:spPr>
            <a:xfrm rot="5400000">
              <a:off x="8368956" y="-945135"/>
              <a:ext cx="1310743" cy="13016569"/>
            </a:xfrm>
            <a:prstGeom prst="round2SameRect">
              <a:avLst>
                <a:gd name="adj1" fmla="val 9636"/>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grpSp>
          <p:nvGrpSpPr>
            <p:cNvPr id="236" name="Google Shape;236;p19"/>
            <p:cNvGrpSpPr/>
            <p:nvPr/>
          </p:nvGrpSpPr>
          <p:grpSpPr>
            <a:xfrm>
              <a:off x="644044" y="4907778"/>
              <a:ext cx="2765910" cy="1310741"/>
              <a:chOff x="644044" y="4949342"/>
              <a:chExt cx="2765910" cy="1310741"/>
            </a:xfrm>
          </p:grpSpPr>
          <p:sp>
            <p:nvSpPr>
              <p:cNvPr id="237" name="Google Shape;237;p19"/>
              <p:cNvSpPr/>
              <p:nvPr/>
            </p:nvSpPr>
            <p:spPr>
              <a:xfrm rot="16200000">
                <a:off x="1371628" y="4221758"/>
                <a:ext cx="1310741" cy="2765910"/>
              </a:xfrm>
              <a:prstGeom prst="round2SameRect">
                <a:avLst>
                  <a:gd name="adj1" fmla="val 9636"/>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grpSp>
            <p:nvGrpSpPr>
              <p:cNvPr id="238" name="Google Shape;238;p19"/>
              <p:cNvGrpSpPr/>
              <p:nvPr/>
            </p:nvGrpSpPr>
            <p:grpSpPr>
              <a:xfrm>
                <a:off x="1286369" y="5139151"/>
                <a:ext cx="521586" cy="823709"/>
                <a:chOff x="12893482" y="333506"/>
                <a:chExt cx="1192212" cy="1882776"/>
              </a:xfrm>
            </p:grpSpPr>
            <p:sp>
              <p:nvSpPr>
                <p:cNvPr id="239" name="Google Shape;239;p19"/>
                <p:cNvSpPr/>
                <p:nvPr/>
              </p:nvSpPr>
              <p:spPr>
                <a:xfrm>
                  <a:off x="12893482" y="333506"/>
                  <a:ext cx="614362" cy="241300"/>
                </a:xfrm>
                <a:custGeom>
                  <a:avLst/>
                  <a:gdLst/>
                  <a:ahLst/>
                  <a:cxnLst/>
                  <a:rect l="l" t="t" r="r" b="b"/>
                  <a:pathLst>
                    <a:path w="163" h="64" extrusionOk="0">
                      <a:moveTo>
                        <a:pt x="163" y="0"/>
                      </a:moveTo>
                      <a:cubicBezTo>
                        <a:pt x="156" y="1"/>
                        <a:pt x="148" y="2"/>
                        <a:pt x="141" y="2"/>
                      </a:cubicBezTo>
                      <a:cubicBezTo>
                        <a:pt x="112" y="5"/>
                        <a:pt x="83" y="10"/>
                        <a:pt x="56" y="20"/>
                      </a:cubicBezTo>
                      <a:cubicBezTo>
                        <a:pt x="42" y="25"/>
                        <a:pt x="29" y="31"/>
                        <a:pt x="18" y="40"/>
                      </a:cubicBezTo>
                      <a:cubicBezTo>
                        <a:pt x="9" y="46"/>
                        <a:pt x="3" y="54"/>
                        <a:pt x="0" y="64"/>
                      </a:cubicBezTo>
                      <a:cubicBezTo>
                        <a:pt x="0" y="43"/>
                        <a:pt x="0" y="22"/>
                        <a:pt x="0" y="0"/>
                      </a:cubicBezTo>
                      <a:cubicBezTo>
                        <a:pt x="54" y="0"/>
                        <a:pt x="109" y="0"/>
                        <a:pt x="16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sp>
              <p:nvSpPr>
                <p:cNvPr id="240" name="Google Shape;240;p19"/>
                <p:cNvSpPr/>
                <p:nvPr/>
              </p:nvSpPr>
              <p:spPr>
                <a:xfrm>
                  <a:off x="13850744" y="1986094"/>
                  <a:ext cx="234950" cy="230188"/>
                </a:xfrm>
                <a:custGeom>
                  <a:avLst/>
                  <a:gdLst/>
                  <a:ahLst/>
                  <a:cxnLst/>
                  <a:rect l="l" t="t" r="r" b="b"/>
                  <a:pathLst>
                    <a:path w="62" h="61" extrusionOk="0">
                      <a:moveTo>
                        <a:pt x="9" y="0"/>
                      </a:moveTo>
                      <a:cubicBezTo>
                        <a:pt x="27" y="18"/>
                        <a:pt x="44" y="35"/>
                        <a:pt x="62" y="53"/>
                      </a:cubicBezTo>
                      <a:cubicBezTo>
                        <a:pt x="42" y="55"/>
                        <a:pt x="21" y="58"/>
                        <a:pt x="0" y="61"/>
                      </a:cubicBezTo>
                      <a:cubicBezTo>
                        <a:pt x="3" y="40"/>
                        <a:pt x="6" y="20"/>
                        <a:pt x="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grpSp>
        </p:grpSp>
        <p:sp>
          <p:nvSpPr>
            <p:cNvPr id="241" name="Google Shape;241;p19"/>
            <p:cNvSpPr txBox="1"/>
            <p:nvPr/>
          </p:nvSpPr>
          <p:spPr>
            <a:xfrm>
              <a:off x="3409949" y="4988192"/>
              <a:ext cx="12122661" cy="1160634"/>
            </a:xfrm>
            <a:prstGeom prst="rect">
              <a:avLst/>
            </a:prstGeom>
            <a:noFill/>
            <a:ln>
              <a:noFill/>
            </a:ln>
          </p:spPr>
          <p:txBody>
            <a:bodyPr spcFirstLastPara="1" wrap="square" lIns="91425" tIns="45700" rIns="91425" bIns="45700" anchor="ctr" anchorCtr="0">
              <a:noAutofit/>
            </a:bodyPr>
            <a:lstStyle/>
            <a:p>
              <a:pPr marL="739775" lvl="1" indent="-342900">
                <a:lnSpc>
                  <a:spcPct val="114000"/>
                </a:lnSpc>
                <a:buClr>
                  <a:srgbClr val="3F3F3F"/>
                </a:buClr>
                <a:buSzPct val="75000"/>
                <a:buFont typeface="Arial" panose="020B0604020202020204" pitchFamily="34" charset="0"/>
                <a:buChar char="•"/>
              </a:pPr>
              <a:r>
                <a:rPr lang="en-US" sz="22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This is also referred to as client or endpoint based.</a:t>
              </a:r>
            </a:p>
            <a:p>
              <a:pPr marL="739775" lvl="1" indent="-342900">
                <a:lnSpc>
                  <a:spcPct val="114000"/>
                </a:lnSpc>
                <a:buClr>
                  <a:srgbClr val="3F3F3F"/>
                </a:buClr>
                <a:buSzPct val="75000"/>
                <a:buFont typeface="Arial" panose="020B0604020202020204" pitchFamily="34" charset="0"/>
                <a:buChar char="•"/>
              </a:pPr>
              <a:endParaRPr lang="en-US" sz="8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568325" lvl="1" indent="-171450">
                <a:lnSpc>
                  <a:spcPct val="114000"/>
                </a:lnSpc>
                <a:buClr>
                  <a:srgbClr val="3F3F3F"/>
                </a:buClr>
                <a:buSzPct val="75000"/>
                <a:buFont typeface="Arial"/>
                <a:buChar char="•"/>
              </a:pPr>
              <a:endParaRPr lang="en-US" sz="3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739775" lvl="1" indent="-342900">
                <a:lnSpc>
                  <a:spcPct val="114000"/>
                </a:lnSpc>
                <a:buClr>
                  <a:srgbClr val="3F3F3F"/>
                </a:buClr>
                <a:buSzPct val="75000"/>
                <a:buFont typeface="Arial" panose="020B0604020202020204" pitchFamily="34" charset="0"/>
                <a:buChar char="•"/>
              </a:pPr>
              <a:r>
                <a:rPr lang="en-US" sz="22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The DLP application is installed on a user’s workstations and endpoint devices.</a:t>
              </a:r>
            </a:p>
            <a:p>
              <a:pPr marL="739775" lvl="1" indent="-342900">
                <a:lnSpc>
                  <a:spcPct val="114000"/>
                </a:lnSpc>
                <a:buClr>
                  <a:srgbClr val="3F3F3F"/>
                </a:buClr>
                <a:buSzPct val="75000"/>
                <a:buFont typeface="Arial" panose="020B0604020202020204" pitchFamily="34" charset="0"/>
                <a:buChar char="•"/>
              </a:pPr>
              <a:endParaRPr lang="en-US" sz="8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739775" lvl="1" indent="-342900">
                <a:lnSpc>
                  <a:spcPct val="114000"/>
                </a:lnSpc>
                <a:buClr>
                  <a:srgbClr val="3F3F3F"/>
                </a:buClr>
                <a:buSzPct val="75000"/>
                <a:buFont typeface="Arial" panose="020B0604020202020204" pitchFamily="34" charset="0"/>
                <a:buChar char="•"/>
              </a:pPr>
              <a:r>
                <a:rPr lang="en-US" sz="2200">
                  <a:solidFill>
                    <a:srgbClr val="3F3F3F"/>
                  </a:solidFill>
                  <a:latin typeface="Open Sans"/>
                  <a:ea typeface="Open Sans"/>
                  <a:cs typeface="Open Sans"/>
                  <a:sym typeface="Calibri"/>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This topology offers insights into how users utilize the data, with the ability to add protection that network DLP may not be able to provide.</a:t>
              </a:r>
              <a:endParaRPr lang="en-US" sz="22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p:txBody>
        </p:sp>
      </p:grpSp>
      <p:sp>
        <p:nvSpPr>
          <p:cNvPr id="242" name="Google Shape;242;p19"/>
          <p:cNvSpPr txBox="1"/>
          <p:nvPr/>
        </p:nvSpPr>
        <p:spPr>
          <a:xfrm>
            <a:off x="1724424" y="2221178"/>
            <a:ext cx="1684578"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Data in motion</a:t>
            </a:r>
            <a:endParaRPr sz="2200">
              <a:solidFill>
                <a:srgbClr val="3F3F3F"/>
              </a:solidFill>
              <a:latin typeface="Open Sans"/>
              <a:ea typeface="Open Sans"/>
              <a:cs typeface="Open Sans"/>
              <a:sym typeface="Open Sans"/>
            </a:endParaRPr>
          </a:p>
        </p:txBody>
      </p:sp>
      <p:sp>
        <p:nvSpPr>
          <p:cNvPr id="243" name="Google Shape;243;p19"/>
          <p:cNvSpPr txBox="1"/>
          <p:nvPr/>
        </p:nvSpPr>
        <p:spPr>
          <a:xfrm>
            <a:off x="1880966" y="7376164"/>
            <a:ext cx="1421362"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Data in </a:t>
            </a:r>
            <a:r>
              <a:rPr lang="en-US" sz="2200" b="1">
                <a:solidFill>
                  <a:srgbClr val="3F3F3F"/>
                </a:solidFill>
                <a:latin typeface="Open Sans"/>
                <a:ea typeface="Open Sans"/>
                <a:cs typeface="Open Sans"/>
                <a:sym typeface="Open Sans"/>
              </a:rPr>
              <a:t>us</a:t>
            </a:r>
            <a:r>
              <a:rPr lang="en-US" sz="2200" b="1" i="0" u="none" strike="noStrike" cap="none">
                <a:solidFill>
                  <a:srgbClr val="3F3F3F"/>
                </a:solidFill>
                <a:latin typeface="Open Sans"/>
                <a:ea typeface="Open Sans"/>
                <a:cs typeface="Open Sans"/>
                <a:sym typeface="Open Sans"/>
              </a:rPr>
              <a:t>e</a:t>
            </a:r>
            <a:endParaRPr sz="2200">
              <a:solidFill>
                <a:srgbClr val="3F3F3F"/>
              </a:solidFill>
              <a:latin typeface="Open Sans"/>
              <a:ea typeface="Open Sans"/>
              <a:cs typeface="Open Sans"/>
              <a:sym typeface="Open Sans"/>
            </a:endParaRPr>
          </a:p>
        </p:txBody>
      </p:sp>
      <p:sp>
        <p:nvSpPr>
          <p:cNvPr id="244" name="Google Shape;244;p19"/>
          <p:cNvSpPr txBox="1"/>
          <p:nvPr/>
        </p:nvSpPr>
        <p:spPr>
          <a:xfrm>
            <a:off x="1769486" y="5011504"/>
            <a:ext cx="1594453"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Data at rest</a:t>
            </a:r>
            <a:endParaRPr sz="2200">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9EC21505-68AE-A9C6-1989-83D8249C2E3A}"/>
              </a:ext>
            </a:extLst>
          </p:cNvPr>
          <p:cNvSpPr/>
          <p:nvPr/>
        </p:nvSpPr>
        <p:spPr>
          <a:xfrm>
            <a:off x="6248400" y="895023"/>
            <a:ext cx="3772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144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Router Hardening</a:t>
            </a:r>
            <a:endParaRPr>
              <a:latin typeface="Open Sans"/>
              <a:ea typeface="Open Sans"/>
              <a:cs typeface="Open Sans"/>
              <a:sym typeface="Open Sans"/>
            </a:endParaRPr>
          </a:p>
        </p:txBody>
      </p:sp>
      <p:sp>
        <p:nvSpPr>
          <p:cNvPr id="2" name="Google Shape;457;p59">
            <a:extLst>
              <a:ext uri="{FF2B5EF4-FFF2-40B4-BE49-F238E27FC236}">
                <a16:creationId xmlns:a16="http://schemas.microsoft.com/office/drawing/2014/main" id="{84428B1B-9A6C-6E9C-46B5-C41219076994}"/>
              </a:ext>
            </a:extLst>
          </p:cNvPr>
          <p:cNvSpPr txBox="1">
            <a:spLocks noGrp="1"/>
          </p:cNvSpPr>
          <p:nvPr>
            <p:ph type="body" idx="1"/>
          </p:nvPr>
        </p:nvSpPr>
        <p:spPr>
          <a:xfrm>
            <a:off x="1902031" y="1389332"/>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It is a process of securing network routers against potential vulnerabilities and attacks.</a:t>
            </a:r>
            <a:endParaRPr/>
          </a:p>
        </p:txBody>
      </p:sp>
      <p:sp>
        <p:nvSpPr>
          <p:cNvPr id="3" name="Google Shape;755;p6">
            <a:extLst>
              <a:ext uri="{FF2B5EF4-FFF2-40B4-BE49-F238E27FC236}">
                <a16:creationId xmlns:a16="http://schemas.microsoft.com/office/drawing/2014/main" id="{A48081CA-A965-6100-3D04-58542CFAC682}"/>
              </a:ext>
            </a:extLst>
          </p:cNvPr>
          <p:cNvSpPr/>
          <p:nvPr/>
        </p:nvSpPr>
        <p:spPr>
          <a:xfrm>
            <a:off x="1671557" y="3054502"/>
            <a:ext cx="13055762" cy="4792373"/>
          </a:xfrm>
          <a:prstGeom prst="roundRect">
            <a:avLst>
              <a:gd name="adj" fmla="val 4437"/>
            </a:avLst>
          </a:prstGeom>
          <a:solidFill>
            <a:schemeClr val="bg2">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 name="Google Shape;757;p6">
            <a:extLst>
              <a:ext uri="{FF2B5EF4-FFF2-40B4-BE49-F238E27FC236}">
                <a16:creationId xmlns:a16="http://schemas.microsoft.com/office/drawing/2014/main" id="{440C52D0-E932-BB4E-10E8-083CA1278144}"/>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 router is a networking device that forwards data packets between computer networks</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Implementing security measures to protect the router's configuration, data, and services</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Enhancing the security of your network to protect against a wide range of threats</a:t>
            </a:r>
          </a:p>
        </p:txBody>
      </p:sp>
      <p:sp>
        <p:nvSpPr>
          <p:cNvPr id="6" name="Rectangle: Rounded Corners 5">
            <a:extLst>
              <a:ext uri="{FF2B5EF4-FFF2-40B4-BE49-F238E27FC236}">
                <a16:creationId xmlns:a16="http://schemas.microsoft.com/office/drawing/2014/main" id="{D0535EF9-536D-1EA7-3463-752E7D9E1E2B}"/>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Brandline_LVC">
            <a:extLst>
              <a:ext uri="{FF2B5EF4-FFF2-40B4-BE49-F238E27FC236}">
                <a16:creationId xmlns:a16="http://schemas.microsoft.com/office/drawing/2014/main" id="{2CBAD007-5B6D-C3CE-866D-E4C0264DA089}"/>
              </a:ext>
            </a:extLst>
          </p:cNvPr>
          <p:cNvSpPr/>
          <p:nvPr/>
        </p:nvSpPr>
        <p:spPr>
          <a:xfrm>
            <a:off x="6146800" y="816352"/>
            <a:ext cx="395692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9BD4A7C7-FD7C-D766-8C71-2085DF442030}"/>
              </a:ext>
            </a:extLst>
          </p:cNvPr>
          <p:cNvPicPr>
            <a:picLocks noChangeAspect="1"/>
          </p:cNvPicPr>
          <p:nvPr/>
        </p:nvPicPr>
        <p:blipFill>
          <a:blip r:embed="rId3"/>
          <a:stretch>
            <a:fillRect/>
          </a:stretch>
        </p:blipFill>
        <p:spPr>
          <a:xfrm>
            <a:off x="11124442" y="3470566"/>
            <a:ext cx="3190964" cy="3190964"/>
          </a:xfrm>
          <a:prstGeom prst="rect">
            <a:avLst/>
          </a:prstGeom>
        </p:spPr>
      </p:pic>
    </p:spTree>
    <p:extLst>
      <p:ext uri="{BB962C8B-B14F-4D97-AF65-F5344CB8AC3E}">
        <p14:creationId xmlns:p14="http://schemas.microsoft.com/office/powerpoint/2010/main" val="419174937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NetFlow</a:t>
            </a:r>
            <a:endParaRPr lang="en-US">
              <a:solidFill>
                <a:schemeClr val="tx1">
                  <a:lumMod val="75000"/>
                  <a:lumOff val="25000"/>
                </a:schemeClr>
              </a:solidFill>
              <a:latin typeface="Open Sans"/>
              <a:ea typeface="Open Sans"/>
              <a:cs typeface="Open Sans"/>
              <a:sym typeface="Open Sans"/>
            </a:endParaRPr>
          </a:p>
        </p:txBody>
      </p:sp>
      <p:sp>
        <p:nvSpPr>
          <p:cNvPr id="582" name="Google Shape;582;ge961dd843d_0_334"/>
          <p:cNvSpPr/>
          <p:nvPr/>
        </p:nvSpPr>
        <p:spPr>
          <a:xfrm>
            <a:off x="1250950" y="2477208"/>
            <a:ext cx="10497651" cy="4484237"/>
          </a:xfrm>
          <a:prstGeom prst="roundRect">
            <a:avLst>
              <a:gd name="adj" fmla="val 663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568325" lvl="1" indent="-171450">
              <a:lnSpc>
                <a:spcPct val="114000"/>
              </a:lnSpc>
              <a:buClr>
                <a:srgbClr val="3F3F3F"/>
              </a:buClr>
              <a:buSzPct val="75000"/>
              <a:buFont typeface="Arial"/>
              <a:buChar char="•"/>
            </a:pPr>
            <a:r>
              <a:rPr lang="en-US" sz="22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NetFlow, originally developed by Cisco, is a protocol used for collecting and monitoring network traffic data.</a:t>
            </a:r>
          </a:p>
          <a:p>
            <a:pPr marL="568325" lvl="1" indent="-171450">
              <a:lnSpc>
                <a:spcPct val="114000"/>
              </a:lnSpc>
              <a:buClr>
                <a:srgbClr val="3F3F3F"/>
              </a:buClr>
              <a:buSzPct val="75000"/>
              <a:buFont typeface="Arial"/>
              <a:buChar char="•"/>
            </a:pPr>
            <a:endParaRPr lang="en-US" sz="10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568325" lvl="1" indent="-171450">
              <a:lnSpc>
                <a:spcPct val="114000"/>
              </a:lnSpc>
              <a:buClr>
                <a:srgbClr val="3F3F3F"/>
              </a:buClr>
              <a:buSzPct val="75000"/>
              <a:buFont typeface="Arial"/>
              <a:buChar char="•"/>
            </a:pPr>
            <a:r>
              <a:rPr lang="en-US" sz="22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It enables network administrators to understand the source, destination, volume, and paths of traffic flow across their networks. </a:t>
            </a:r>
          </a:p>
          <a:p>
            <a:pPr marL="568325" lvl="1" indent="-171450">
              <a:lnSpc>
                <a:spcPct val="114000"/>
              </a:lnSpc>
              <a:buClr>
                <a:srgbClr val="3F3F3F"/>
              </a:buClr>
              <a:buSzPct val="75000"/>
              <a:buFont typeface="Arial"/>
              <a:buChar char="•"/>
            </a:pPr>
            <a:endParaRPr lang="en-US" sz="10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568325" lvl="1" indent="-171450">
              <a:lnSpc>
                <a:spcPct val="114000"/>
              </a:lnSpc>
              <a:buClr>
                <a:srgbClr val="3F3F3F"/>
              </a:buClr>
              <a:buSzPct val="75000"/>
              <a:buFont typeface="Arial"/>
              <a:buChar char="•"/>
            </a:pPr>
            <a:r>
              <a:rPr lang="en-US" sz="2200">
                <a:solidFill>
                  <a:schemeClr val="tx1">
                    <a:lumMod val="75000"/>
                    <a:lumOff val="25000"/>
                  </a:schemeClr>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This understanding is vital for security tasks, such as detecting anomalies, profiling traffic, and monitoring network performance.</a:t>
            </a:r>
          </a:p>
          <a:p>
            <a:pPr marL="568325" lvl="1" indent="-171450">
              <a:lnSpc>
                <a:spcPct val="114000"/>
              </a:lnSpc>
              <a:buClr>
                <a:srgbClr val="3F3F3F"/>
              </a:buClr>
              <a:buSzPct val="75000"/>
              <a:buFont typeface="Arial"/>
              <a:buChar char="•"/>
            </a:pPr>
            <a:endParaRPr lang="en-US" sz="1000">
              <a:solidFill>
                <a:schemeClr val="tx1">
                  <a:lumMod val="75000"/>
                  <a:lumOff val="25000"/>
                </a:schemeClr>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endParaRPr>
          </a:p>
          <a:p>
            <a:pPr marL="568325" lvl="1" indent="-171450">
              <a:lnSpc>
                <a:spcPct val="114000"/>
              </a:lnSpc>
              <a:buClr>
                <a:srgbClr val="3F3F3F"/>
              </a:buClr>
              <a:buSzPct val="75000"/>
              <a:buFont typeface="Arial"/>
              <a:buChar char="•"/>
            </a:pPr>
            <a:r>
              <a:rPr lang="en-US" sz="22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While Cisco initiated NetFlow, it has been standardized as IPFIX by the Internet Engineering Task Force (IETF), as documented in RFC 7011, RFC 7015, and RFC 5103.</a:t>
            </a:r>
          </a:p>
        </p:txBody>
      </p:sp>
      <p:pic>
        <p:nvPicPr>
          <p:cNvPr id="11" name="Picture 10">
            <a:extLst>
              <a:ext uri="{FF2B5EF4-FFF2-40B4-BE49-F238E27FC236}">
                <a16:creationId xmlns:a16="http://schemas.microsoft.com/office/drawing/2014/main" id="{98C31CE8-7812-2BF2-5E21-7FA5E76EE308}"/>
              </a:ext>
            </a:extLst>
          </p:cNvPr>
          <p:cNvPicPr>
            <a:picLocks noChangeAspect="1"/>
          </p:cNvPicPr>
          <p:nvPr/>
        </p:nvPicPr>
        <p:blipFill>
          <a:blip r:embed="rId3"/>
          <a:stretch>
            <a:fillRect/>
          </a:stretch>
        </p:blipFill>
        <p:spPr>
          <a:xfrm>
            <a:off x="12375952" y="3631484"/>
            <a:ext cx="2175683" cy="2175683"/>
          </a:xfrm>
          <a:prstGeom prst="rect">
            <a:avLst/>
          </a:prstGeom>
        </p:spPr>
      </p:pic>
      <p:sp>
        <p:nvSpPr>
          <p:cNvPr id="3" name="Brandline_LVC">
            <a:extLst>
              <a:ext uri="{FF2B5EF4-FFF2-40B4-BE49-F238E27FC236}">
                <a16:creationId xmlns:a16="http://schemas.microsoft.com/office/drawing/2014/main" id="{EF0F08CE-AEF9-B834-CF08-29BB9D97B214}"/>
              </a:ext>
            </a:extLst>
          </p:cNvPr>
          <p:cNvSpPr/>
          <p:nvPr/>
        </p:nvSpPr>
        <p:spPr>
          <a:xfrm>
            <a:off x="7239000" y="816352"/>
            <a:ext cx="178006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9115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Antivirus</a:t>
            </a:r>
            <a:endParaRPr lang="en-US">
              <a:solidFill>
                <a:schemeClr val="tx1">
                  <a:lumMod val="75000"/>
                  <a:lumOff val="25000"/>
                </a:schemeClr>
              </a:solidFill>
              <a:latin typeface="Open Sans"/>
              <a:ea typeface="Open Sans"/>
              <a:cs typeface="Open Sans"/>
              <a:sym typeface="Open Sans"/>
            </a:endParaRPr>
          </a:p>
        </p:txBody>
      </p:sp>
      <p:sp>
        <p:nvSpPr>
          <p:cNvPr id="582" name="Google Shape;582;ge961dd843d_0_334"/>
          <p:cNvSpPr/>
          <p:nvPr/>
        </p:nvSpPr>
        <p:spPr>
          <a:xfrm>
            <a:off x="1250950" y="2734173"/>
            <a:ext cx="10200821" cy="4278992"/>
          </a:xfrm>
          <a:prstGeom prst="roundRect">
            <a:avLst>
              <a:gd name="adj" fmla="val 40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568325" lvl="1" indent="-171450">
              <a:lnSpc>
                <a:spcPct val="114000"/>
              </a:lnSpc>
              <a:buClr>
                <a:srgbClr val="3F3F3F"/>
              </a:buClr>
              <a:buSzPct val="100000"/>
              <a:buFont typeface="Arial"/>
              <a:buChar char="•"/>
            </a:pPr>
            <a:endParaRPr lang="en-US" sz="2200">
              <a:solidFill>
                <a:srgbClr val="3F3F3F"/>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p:txBody>
      </p:sp>
      <p:pic>
        <p:nvPicPr>
          <p:cNvPr id="3" name="Picture 2">
            <a:extLst>
              <a:ext uri="{FF2B5EF4-FFF2-40B4-BE49-F238E27FC236}">
                <a16:creationId xmlns:a16="http://schemas.microsoft.com/office/drawing/2014/main" id="{4181517E-63BE-85FB-420F-5601B7E3203D}"/>
              </a:ext>
            </a:extLst>
          </p:cNvPr>
          <p:cNvPicPr>
            <a:picLocks noChangeAspect="1"/>
          </p:cNvPicPr>
          <p:nvPr/>
        </p:nvPicPr>
        <p:blipFill>
          <a:blip r:embed="rId3"/>
          <a:stretch>
            <a:fillRect/>
          </a:stretch>
        </p:blipFill>
        <p:spPr>
          <a:xfrm>
            <a:off x="11860357" y="3609246"/>
            <a:ext cx="2624899" cy="2624899"/>
          </a:xfrm>
          <a:prstGeom prst="rect">
            <a:avLst/>
          </a:prstGeom>
        </p:spPr>
      </p:pic>
      <p:sp>
        <p:nvSpPr>
          <p:cNvPr id="4" name="Brandline_LVC">
            <a:extLst>
              <a:ext uri="{FF2B5EF4-FFF2-40B4-BE49-F238E27FC236}">
                <a16:creationId xmlns:a16="http://schemas.microsoft.com/office/drawing/2014/main" id="{EF6A1982-AE62-15D7-9C3C-90C5713EDF8C}"/>
              </a:ext>
            </a:extLst>
          </p:cNvPr>
          <p:cNvSpPr/>
          <p:nvPr/>
        </p:nvSpPr>
        <p:spPr>
          <a:xfrm>
            <a:off x="7112000" y="816352"/>
            <a:ext cx="2028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A682E8D-E569-915E-1926-99B995C1C67B}"/>
              </a:ext>
            </a:extLst>
          </p:cNvPr>
          <p:cNvSpPr txBox="1"/>
          <p:nvPr/>
        </p:nvSpPr>
        <p:spPr>
          <a:xfrm>
            <a:off x="1250950" y="2912531"/>
            <a:ext cx="9852480" cy="4278992"/>
          </a:xfrm>
          <a:prstGeom prst="rect">
            <a:avLst/>
          </a:prstGeom>
          <a:noFill/>
        </p:spPr>
        <p:txBody>
          <a:bodyPr wrap="square" rtlCol="0">
            <a:spAutoFit/>
          </a:bodyPr>
          <a:lstStyle/>
          <a:p>
            <a:pPr marL="568325" lvl="1" indent="-171450">
              <a:lnSpc>
                <a:spcPct val="114000"/>
              </a:lnSpc>
              <a:buClr>
                <a:srgbClr val="3F3F3F"/>
              </a:buClr>
              <a:buSzPct val="100000"/>
              <a:buFont typeface="Arial"/>
              <a:buChar char="•"/>
            </a:pP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6"/>
                  </a:ext>
                </a:extLst>
              </a:rPr>
              <a:t>Antivirus software, also known as anti-malware, is a computer program used to prevent, detect, and remove malware. It was originally developed to detect and eliminate computer viruses.</a:t>
            </a:r>
          </a:p>
          <a:p>
            <a:pPr marL="568325" lvl="1" indent="-171450">
              <a:lnSpc>
                <a:spcPct val="114000"/>
              </a:lnSpc>
              <a:buClr>
                <a:srgbClr val="3F3F3F"/>
              </a:buClr>
              <a:buSzPct val="100000"/>
              <a:buFont typeface="Arial"/>
              <a:buChar char="•"/>
            </a:pPr>
            <a:endParaRPr lang="en-US" sz="1000">
              <a:solidFill>
                <a:srgbClr val="3F3F3F"/>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endParaRPr>
          </a:p>
          <a:p>
            <a:pPr marL="568325" lvl="1" indent="-171450">
              <a:lnSpc>
                <a:spcPct val="114000"/>
              </a:lnSpc>
              <a:buClr>
                <a:srgbClr val="3F3F3F"/>
              </a:buClr>
              <a:buSzPct val="100000"/>
              <a:buFont typeface="Arial"/>
              <a:buChar char="•"/>
            </a:pP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6"/>
                  </a:ext>
                </a:extLst>
              </a:rPr>
              <a:t>Antivirus software continuously scans for malware indicators, suspicious activities, and emerging threats.</a:t>
            </a:r>
          </a:p>
          <a:p>
            <a:pPr marL="568325" lvl="1" indent="-171450">
              <a:lnSpc>
                <a:spcPct val="114000"/>
              </a:lnSpc>
              <a:buClr>
                <a:srgbClr val="3F3F3F"/>
              </a:buClr>
              <a:buSzPct val="100000"/>
              <a:buFont typeface="Arial"/>
              <a:buChar char="•"/>
            </a:pPr>
            <a:endParaRPr lang="en-US" sz="1000">
              <a:solidFill>
                <a:srgbClr val="3F3F3F"/>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endParaRPr>
          </a:p>
          <a:p>
            <a:pPr marL="568325" lvl="1" indent="-171450">
              <a:lnSpc>
                <a:spcPct val="114000"/>
              </a:lnSpc>
              <a:buClr>
                <a:srgbClr val="3F3F3F"/>
              </a:buClr>
              <a:buSzPct val="100000"/>
              <a:buFont typeface="Arial"/>
              <a:buChar char="•"/>
            </a:pPr>
            <a:r>
              <a:rPr lang="en-US" sz="2200">
                <a:solidFill>
                  <a:srgbClr val="3F3F3F"/>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rPr>
              <a:t>Once the antivirus algorithms detect a virus characterized by a distinct signature pattern, they can initiate predefined actions such as deleting or quarantining the virus, all configured within the antivirus console.</a:t>
            </a:r>
          </a:p>
          <a:p>
            <a:pPr marL="568325" lvl="1" indent="-171450">
              <a:lnSpc>
                <a:spcPct val="114000"/>
              </a:lnSpc>
              <a:buClr>
                <a:srgbClr val="3F3F3F"/>
              </a:buClr>
              <a:buSzPct val="100000"/>
              <a:buFont typeface="Arial"/>
              <a:buChar char="•"/>
            </a:pPr>
            <a:endParaRPr lang="en-US" sz="2200">
              <a:solidFill>
                <a:srgbClr val="3F3F3F"/>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endParaRPr>
          </a:p>
        </p:txBody>
      </p:sp>
    </p:spTree>
    <p:extLst>
      <p:ext uri="{BB962C8B-B14F-4D97-AF65-F5344CB8AC3E}">
        <p14:creationId xmlns:p14="http://schemas.microsoft.com/office/powerpoint/2010/main" val="32970874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Vulnerability Scanners</a:t>
            </a:r>
            <a:endParaRPr lang="en-US">
              <a:solidFill>
                <a:schemeClr val="tx1">
                  <a:lumMod val="75000"/>
                  <a:lumOff val="25000"/>
                </a:schemeClr>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15DD4472-E31D-F5D2-2F97-57637D22289F}"/>
              </a:ext>
            </a:extLst>
          </p:cNvPr>
          <p:cNvSpPr/>
          <p:nvPr/>
        </p:nvSpPr>
        <p:spPr>
          <a:xfrm>
            <a:off x="5638800" y="816352"/>
            <a:ext cx="49947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959DE46-3B5E-A7E5-BC8B-E6FCAA0267F4}"/>
              </a:ext>
            </a:extLst>
          </p:cNvPr>
          <p:cNvGrpSpPr/>
          <p:nvPr/>
        </p:nvGrpSpPr>
        <p:grpSpPr>
          <a:xfrm>
            <a:off x="2715167" y="2985727"/>
            <a:ext cx="10825666" cy="3172546"/>
            <a:chOff x="2715167" y="2985727"/>
            <a:chExt cx="10825666" cy="3172546"/>
          </a:xfrm>
        </p:grpSpPr>
        <p:grpSp>
          <p:nvGrpSpPr>
            <p:cNvPr id="6" name="Group 5">
              <a:extLst>
                <a:ext uri="{FF2B5EF4-FFF2-40B4-BE49-F238E27FC236}">
                  <a16:creationId xmlns:a16="http://schemas.microsoft.com/office/drawing/2014/main" id="{E59FFC01-E454-4833-5308-BCB5BAF9E0F2}"/>
                </a:ext>
              </a:extLst>
            </p:cNvPr>
            <p:cNvGrpSpPr/>
            <p:nvPr/>
          </p:nvGrpSpPr>
          <p:grpSpPr>
            <a:xfrm>
              <a:off x="2715168" y="2985727"/>
              <a:ext cx="10825665" cy="3172546"/>
              <a:chOff x="2246627" y="3287486"/>
              <a:chExt cx="10825665" cy="3172546"/>
            </a:xfrm>
          </p:grpSpPr>
          <p:pic>
            <p:nvPicPr>
              <p:cNvPr id="4" name="Picture 3">
                <a:extLst>
                  <a:ext uri="{FF2B5EF4-FFF2-40B4-BE49-F238E27FC236}">
                    <a16:creationId xmlns:a16="http://schemas.microsoft.com/office/drawing/2014/main" id="{B18D8CC3-15E2-FF67-853C-64D501401A52}"/>
                  </a:ext>
                </a:extLst>
              </p:cNvPr>
              <p:cNvPicPr>
                <a:picLocks noChangeAspect="1"/>
              </p:cNvPicPr>
              <p:nvPr/>
            </p:nvPicPr>
            <p:blipFill>
              <a:blip r:embed="rId3"/>
              <a:stretch>
                <a:fillRect/>
              </a:stretch>
            </p:blipFill>
            <p:spPr>
              <a:xfrm>
                <a:off x="10555515" y="3615371"/>
                <a:ext cx="2516777" cy="2516777"/>
              </a:xfrm>
              <a:prstGeom prst="rect">
                <a:avLst/>
              </a:prstGeom>
            </p:spPr>
          </p:pic>
          <p:sp>
            <p:nvSpPr>
              <p:cNvPr id="582" name="Google Shape;582;ge961dd843d_0_334"/>
              <p:cNvSpPr/>
              <p:nvPr/>
            </p:nvSpPr>
            <p:spPr>
              <a:xfrm>
                <a:off x="2246627" y="3287486"/>
                <a:ext cx="7828474" cy="3172546"/>
              </a:xfrm>
              <a:prstGeom prst="roundRect">
                <a:avLst>
                  <a:gd name="adj" fmla="val 3093"/>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96875" lvl="1">
                  <a:lnSpc>
                    <a:spcPct val="114000"/>
                  </a:lnSpc>
                  <a:buClr>
                    <a:srgbClr val="3F3F3F"/>
                  </a:buClr>
                  <a:buSzPct val="75000"/>
                </a:pPr>
                <a:endParaRPr lang="en-US" sz="2200">
                  <a:solidFill>
                    <a:schemeClr val="tx1">
                      <a:lumMod val="75000"/>
                      <a:lumOff val="25000"/>
                    </a:schemeClr>
                  </a:solidFill>
                  <a:latin typeface="Open Sans"/>
                  <a:ea typeface="Open Sans"/>
                  <a:cs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p:txBody>
          </p:sp>
        </p:grpSp>
        <p:sp>
          <p:nvSpPr>
            <p:cNvPr id="7" name="TextBox 6">
              <a:extLst>
                <a:ext uri="{FF2B5EF4-FFF2-40B4-BE49-F238E27FC236}">
                  <a16:creationId xmlns:a16="http://schemas.microsoft.com/office/drawing/2014/main" id="{14469739-8952-1B94-2A9F-D90675D5E770}"/>
                </a:ext>
              </a:extLst>
            </p:cNvPr>
            <p:cNvSpPr txBox="1"/>
            <p:nvPr/>
          </p:nvSpPr>
          <p:spPr>
            <a:xfrm>
              <a:off x="2715167" y="3138884"/>
              <a:ext cx="7315200" cy="2945743"/>
            </a:xfrm>
            <a:prstGeom prst="rect">
              <a:avLst/>
            </a:prstGeom>
            <a:noFill/>
          </p:spPr>
          <p:txBody>
            <a:bodyPr wrap="square" rtlCol="0">
              <a:spAutoFit/>
            </a:bodyPr>
            <a:lstStyle/>
            <a:p>
              <a:pPr marL="568325" lvl="1" indent="-171450">
                <a:lnSpc>
                  <a:spcPct val="114000"/>
                </a:lnSpc>
                <a:buClr>
                  <a:srgbClr val="3F3F3F"/>
                </a:buClr>
                <a:buSzPct val="75000"/>
                <a:buFont typeface="Arial"/>
                <a:buChar char="•"/>
              </a:pPr>
              <a:r>
                <a:rPr lang="en-US" sz="2200">
                  <a:solidFill>
                    <a:schemeClr val="tx1">
                      <a:lumMod val="75000"/>
                      <a:lumOff val="25000"/>
                    </a:schemeClr>
                  </a:solidFill>
                  <a:latin typeface="Open Sans"/>
                  <a:ea typeface="Open Sans"/>
                  <a:cs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Vulnerability scanners automate the identification of weaknesses in systems and networks, acting as digital sentinels constantly searching for vulnerabilities.</a:t>
              </a:r>
            </a:p>
            <a:p>
              <a:pPr marL="568325" lvl="1" indent="-171450">
                <a:lnSpc>
                  <a:spcPct val="114000"/>
                </a:lnSpc>
                <a:buClr>
                  <a:srgbClr val="3F3F3F"/>
                </a:buClr>
                <a:buSzPct val="75000"/>
                <a:buFont typeface="Arial"/>
                <a:buChar char="•"/>
              </a:pPr>
              <a:endParaRPr lang="en-US" sz="1000">
                <a:solidFill>
                  <a:schemeClr val="tx1">
                    <a:lumMod val="75000"/>
                    <a:lumOff val="25000"/>
                  </a:schemeClr>
                </a:solidFill>
                <a:latin typeface="Open Sans"/>
                <a:ea typeface="Open Sans"/>
                <a:cs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endParaRPr>
            </a:p>
            <a:p>
              <a:pPr marL="568325" lvl="1" indent="-171450">
                <a:lnSpc>
                  <a:spcPct val="114000"/>
                </a:lnSpc>
                <a:buClr>
                  <a:srgbClr val="3F3F3F"/>
                </a:buClr>
                <a:buSzPct val="75000"/>
                <a:buFont typeface="Arial"/>
                <a:buChar char="•"/>
              </a:pPr>
              <a:r>
                <a:rPr lang="en-US" sz="2200">
                  <a:solidFill>
                    <a:schemeClr val="tx1">
                      <a:lumMod val="75000"/>
                      <a:lumOff val="25000"/>
                    </a:schemeClr>
                  </a:solidFill>
                  <a:latin typeface="Open Sans"/>
                  <a:ea typeface="Open Sans"/>
                  <a:cs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Tools like Nessus and OpenVAS play a critical role in proactive defense, scanning for known vulnerabilities.</a:t>
              </a:r>
            </a:p>
          </p:txBody>
        </p:sp>
      </p:grpSp>
    </p:spTree>
    <p:extLst>
      <p:ext uri="{BB962C8B-B14F-4D97-AF65-F5344CB8AC3E}">
        <p14:creationId xmlns:p14="http://schemas.microsoft.com/office/powerpoint/2010/main" val="6246141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1CEC-3105-AA0F-9B2D-EF691A01E130}"/>
              </a:ext>
            </a:extLst>
          </p:cNvPr>
          <p:cNvSpPr>
            <a:spLocks noGrp="1"/>
          </p:cNvSpPr>
          <p:nvPr>
            <p:ph type="title"/>
          </p:nvPr>
        </p:nvSpPr>
        <p:spPr/>
        <p:txBody>
          <a:bodyPr/>
          <a:lstStyle/>
          <a:p>
            <a:r>
              <a:rPr lang="en-US">
                <a:solidFill>
                  <a:schemeClr val="tx1">
                    <a:lumMod val="75000"/>
                    <a:lumOff val="25000"/>
                  </a:schemeClr>
                </a:solidFill>
              </a:rPr>
              <a:t>Vulnerability Scanning Stages</a:t>
            </a:r>
          </a:p>
        </p:txBody>
      </p:sp>
      <p:graphicFrame>
        <p:nvGraphicFramePr>
          <p:cNvPr id="4" name="Diagram 3">
            <a:extLst>
              <a:ext uri="{FF2B5EF4-FFF2-40B4-BE49-F238E27FC236}">
                <a16:creationId xmlns:a16="http://schemas.microsoft.com/office/drawing/2014/main" id="{F96FBD25-E2C0-7E4D-3DA3-DB8F99D40E00}"/>
              </a:ext>
            </a:extLst>
          </p:cNvPr>
          <p:cNvGraphicFramePr/>
          <p:nvPr>
            <p:extLst>
              <p:ext uri="{D42A27DB-BD31-4B8C-83A1-F6EECF244321}">
                <p14:modId xmlns:p14="http://schemas.microsoft.com/office/powerpoint/2010/main" val="3255873724"/>
              </p:ext>
            </p:extLst>
          </p:nvPr>
        </p:nvGraphicFramePr>
        <p:xfrm>
          <a:off x="790303" y="1172202"/>
          <a:ext cx="15148559" cy="774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Brandline_LVC">
            <a:extLst>
              <a:ext uri="{FF2B5EF4-FFF2-40B4-BE49-F238E27FC236}">
                <a16:creationId xmlns:a16="http://schemas.microsoft.com/office/drawing/2014/main" id="{2A2F8EBE-E181-812D-5F66-1E04764A5BC7}"/>
              </a:ext>
            </a:extLst>
          </p:cNvPr>
          <p:cNvSpPr/>
          <p:nvPr/>
        </p:nvSpPr>
        <p:spPr>
          <a:xfrm>
            <a:off x="4864100" y="816324"/>
            <a:ext cx="65425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8330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7"/>
          <p:cNvSpPr txBox="1">
            <a:spLocks noGrp="1"/>
          </p:cNvSpPr>
          <p:nvPr>
            <p:ph type="title"/>
          </p:nvPr>
        </p:nvSpPr>
        <p:spPr>
          <a:xfrm>
            <a:off x="0" y="279087"/>
            <a:ext cx="16276320" cy="687244"/>
          </a:xfrm>
          <a:prstGeom prst="rect">
            <a:avLst/>
          </a:prstGeom>
          <a:noFill/>
          <a:ln>
            <a:noFill/>
          </a:ln>
        </p:spPr>
        <p:txBody>
          <a:bodyPr spcFirstLastPara="1" vert="horz" wrap="square" lIns="45675" tIns="45675" rIns="45675" bIns="45675" rtlCol="0" anchor="ctr" anchorCtr="0">
            <a:normAutofit/>
          </a:bodyPr>
          <a:lstStyle/>
          <a:p>
            <a:pPr>
              <a:buClr>
                <a:srgbClr val="3F3F3F"/>
              </a:buClr>
              <a:buSzPts val="3200"/>
            </a:pPr>
            <a:r>
              <a:rPr lang="en-US" b="1">
                <a:solidFill>
                  <a:schemeClr val="tx1">
                    <a:lumMod val="75000"/>
                    <a:lumOff val="25000"/>
                  </a:schemeClr>
                </a:solidFill>
                <a:latin typeface="Open Sans"/>
                <a:ea typeface="Open Sans"/>
                <a:cs typeface="Open Sans"/>
                <a:sym typeface="Open Sans"/>
              </a:rPr>
              <a:t>Agent and Agentless in Data Gathering</a:t>
            </a:r>
            <a:endParaRPr lang="en-US">
              <a:solidFill>
                <a:schemeClr val="tx1">
                  <a:lumMod val="75000"/>
                  <a:lumOff val="25000"/>
                </a:schemeClr>
              </a:solidFill>
              <a:latin typeface="Open Sans"/>
              <a:ea typeface="Open Sans"/>
              <a:cs typeface="Open Sans"/>
              <a:sym typeface="Open Sans"/>
            </a:endParaRPr>
          </a:p>
        </p:txBody>
      </p:sp>
      <p:grpSp>
        <p:nvGrpSpPr>
          <p:cNvPr id="1701" name="Google Shape;1701;p67"/>
          <p:cNvGrpSpPr/>
          <p:nvPr/>
        </p:nvGrpSpPr>
        <p:grpSpPr>
          <a:xfrm rot="5400000">
            <a:off x="531071" y="2428602"/>
            <a:ext cx="6477000" cy="4820195"/>
            <a:chOff x="2340285" y="3754690"/>
            <a:chExt cx="11932975" cy="2596895"/>
          </a:xfrm>
        </p:grpSpPr>
        <p:grpSp>
          <p:nvGrpSpPr>
            <p:cNvPr id="1702" name="Google Shape;1702;p67"/>
            <p:cNvGrpSpPr/>
            <p:nvPr/>
          </p:nvGrpSpPr>
          <p:grpSpPr>
            <a:xfrm>
              <a:off x="2340285" y="3754690"/>
              <a:ext cx="11932975" cy="2596895"/>
              <a:chOff x="990496" y="1599941"/>
              <a:chExt cx="11932975" cy="3005586"/>
            </a:xfrm>
          </p:grpSpPr>
          <p:grpSp>
            <p:nvGrpSpPr>
              <p:cNvPr id="1703" name="Google Shape;1703;p67"/>
              <p:cNvGrpSpPr/>
              <p:nvPr/>
            </p:nvGrpSpPr>
            <p:grpSpPr>
              <a:xfrm>
                <a:off x="990496" y="1599941"/>
                <a:ext cx="11932975" cy="3005586"/>
                <a:chOff x="1562533" y="4707250"/>
                <a:chExt cx="11932975" cy="3095793"/>
              </a:xfrm>
            </p:grpSpPr>
            <p:sp>
              <p:nvSpPr>
                <p:cNvPr id="1704" name="Google Shape;1704;p67"/>
                <p:cNvSpPr/>
                <p:nvPr/>
              </p:nvSpPr>
              <p:spPr>
                <a:xfrm>
                  <a:off x="1562533" y="4707250"/>
                  <a:ext cx="11932975" cy="3095793"/>
                </a:xfrm>
                <a:prstGeom prst="roundRect">
                  <a:avLst>
                    <a:gd name="adj" fmla="val 8753"/>
                  </a:avLst>
                </a:prstGeom>
                <a:solidFill>
                  <a:srgbClr val="33B3CD"/>
                </a:solidFill>
                <a:ln>
                  <a:noFill/>
                </a:ln>
              </p:spPr>
              <p:txBody>
                <a:bodyPr spcFirstLastPara="1" wrap="square" lIns="91425" tIns="45700" rIns="91425" bIns="45700" anchor="ctr" anchorCtr="0">
                  <a:noAutofit/>
                </a:bodyPr>
                <a:lstStyle/>
                <a:p>
                  <a:pPr algn="ctr">
                    <a:buClr>
                      <a:schemeClr val="lt1"/>
                    </a:buClr>
                    <a:buSzPts val="1800"/>
                  </a:pPr>
                  <a:endParaRPr sz="1800">
                    <a:solidFill>
                      <a:srgbClr val="FFFFFF"/>
                    </a:solidFill>
                    <a:latin typeface="Calibri"/>
                    <a:ea typeface="Calibri"/>
                    <a:cs typeface="Calibri"/>
                    <a:sym typeface="Calibri"/>
                  </a:endParaRPr>
                </a:p>
              </p:txBody>
            </p:sp>
            <p:sp>
              <p:nvSpPr>
                <p:cNvPr id="1705" name="Google Shape;1705;p67"/>
                <p:cNvSpPr txBox="1"/>
                <p:nvPr/>
              </p:nvSpPr>
              <p:spPr>
                <a:xfrm rot="16200000">
                  <a:off x="1383257" y="5778566"/>
                  <a:ext cx="1932172" cy="1060690"/>
                </a:xfrm>
                <a:prstGeom prst="rect">
                  <a:avLst/>
                </a:prstGeom>
                <a:noFill/>
                <a:ln>
                  <a:noFill/>
                </a:ln>
              </p:spPr>
              <p:txBody>
                <a:bodyPr spcFirstLastPara="1" wrap="square" lIns="91425" tIns="45700" rIns="91425" bIns="45700" anchor="t" anchorCtr="0">
                  <a:noAutofit/>
                </a:bodyPr>
                <a:lstStyle/>
                <a:p>
                  <a:pPr lvl="1" algn="ctr">
                    <a:buClr>
                      <a:schemeClr val="lt1"/>
                    </a:buClr>
                    <a:buSzPts val="2200"/>
                  </a:pPr>
                  <a:r>
                    <a:rPr lang="en-US" sz="2200" b="1">
                      <a:solidFill>
                        <a:schemeClr val="lt1"/>
                      </a:solidFill>
                      <a:latin typeface="Open Sans"/>
                      <a:ea typeface="Open Sans"/>
                      <a:cs typeface="Open Sans"/>
                      <a:sym typeface="Open Sans"/>
                    </a:rPr>
                    <a:t>Agent based</a:t>
                  </a:r>
                  <a:endParaRPr sz="2200">
                    <a:solidFill>
                      <a:schemeClr val="lt1"/>
                    </a:solidFill>
                    <a:latin typeface="Open Sans"/>
                    <a:ea typeface="Open Sans"/>
                    <a:cs typeface="Open Sans"/>
                    <a:sym typeface="Open Sans"/>
                  </a:endParaRPr>
                </a:p>
              </p:txBody>
            </p:sp>
          </p:grpSp>
          <p:sp>
            <p:nvSpPr>
              <p:cNvPr id="1706" name="Google Shape;1706;p67"/>
              <p:cNvSpPr/>
              <p:nvPr/>
            </p:nvSpPr>
            <p:spPr>
              <a:xfrm>
                <a:off x="2523026" y="1703732"/>
                <a:ext cx="10079559" cy="2798064"/>
              </a:xfrm>
              <a:prstGeom prst="roundRect">
                <a:avLst>
                  <a:gd name="adj" fmla="val 8118"/>
                </a:avLst>
              </a:prstGeom>
              <a:solidFill>
                <a:schemeClr val="lt1"/>
              </a:solidFill>
              <a:ln w="38100" cap="flat" cmpd="sng">
                <a:solidFill>
                  <a:srgbClr val="2992A7"/>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800"/>
                </a:pPr>
                <a:endParaRPr sz="1800">
                  <a:solidFill>
                    <a:srgbClr val="FFFFFF"/>
                  </a:solidFill>
                  <a:latin typeface="Calibri"/>
                  <a:ea typeface="Calibri"/>
                  <a:cs typeface="Calibri"/>
                  <a:sym typeface="Calibri"/>
                </a:endParaRPr>
              </a:p>
            </p:txBody>
          </p:sp>
        </p:grpSp>
        <p:sp>
          <p:nvSpPr>
            <p:cNvPr id="1707" name="Google Shape;1707;p67"/>
            <p:cNvSpPr txBox="1"/>
            <p:nvPr/>
          </p:nvSpPr>
          <p:spPr>
            <a:xfrm rot="16200000">
              <a:off x="7876569" y="429360"/>
              <a:ext cx="2337158" cy="9252903"/>
            </a:xfrm>
            <a:prstGeom prst="rect">
              <a:avLst/>
            </a:prstGeom>
            <a:noFill/>
            <a:ln>
              <a:noFill/>
            </a:ln>
          </p:spPr>
          <p:txBody>
            <a:bodyPr spcFirstLastPara="1" wrap="square" lIns="91425" tIns="0" rIns="365751" bIns="457200" anchor="t" anchorCtr="0">
              <a:noAutofit/>
            </a:bodyPr>
            <a:lstStyle/>
            <a:p>
              <a:pPr marL="342891" lvl="1" indent="-342891">
                <a:buSzPts val="2200"/>
                <a:buFont typeface="Arial"/>
                <a:buChar char="•"/>
              </a:pPr>
              <a:r>
                <a:rPr lang="en-US" sz="2200">
                  <a:solidFill>
                    <a:schemeClr val="tx1">
                      <a:lumMod val="75000"/>
                      <a:lumOff val="25000"/>
                    </a:schemeClr>
                  </a:solidFill>
                  <a:latin typeface="Open Sans"/>
                  <a:ea typeface="Open Sans"/>
                  <a:cs typeface="Open Sans"/>
                </a:rPr>
                <a:t>Uses software agents on individual devices or endpoints within a network</a:t>
              </a:r>
            </a:p>
            <a:p>
              <a:pPr marL="342891" lvl="1" indent="-342891">
                <a:buSzPts val="2200"/>
                <a:buFont typeface="Arial"/>
                <a:buChar char="•"/>
              </a:pPr>
              <a:endParaRPr lang="en-US" sz="1000">
                <a:solidFill>
                  <a:schemeClr val="tx1">
                    <a:lumMod val="75000"/>
                    <a:lumOff val="25000"/>
                  </a:schemeClr>
                </a:solidFill>
                <a:latin typeface="Open Sans"/>
                <a:ea typeface="Open Sans"/>
                <a:cs typeface="Open Sans"/>
              </a:endParaRPr>
            </a:p>
            <a:p>
              <a:pPr marL="342891" lvl="1" indent="-342891">
                <a:buSzPts val="2200"/>
                <a:buFont typeface="Arial"/>
                <a:buChar char="•"/>
              </a:pPr>
              <a:r>
                <a:rPr lang="en-US" sz="2200">
                  <a:solidFill>
                    <a:schemeClr val="tx1">
                      <a:lumMod val="75000"/>
                      <a:lumOff val="25000"/>
                    </a:schemeClr>
                  </a:solidFill>
                  <a:latin typeface="Open Sans"/>
                  <a:ea typeface="Open Sans"/>
                  <a:cs typeface="Open Sans"/>
                </a:rPr>
                <a:t>Gathers information about the device’s performance, configuration, and security</a:t>
              </a:r>
            </a:p>
            <a:p>
              <a:pPr marL="342891" lvl="1" indent="-342891">
                <a:buSzPts val="2200"/>
                <a:buFont typeface="Arial"/>
                <a:buChar char="•"/>
              </a:pPr>
              <a:endParaRPr lang="en-US" sz="1000">
                <a:solidFill>
                  <a:schemeClr val="tx1">
                    <a:lumMod val="75000"/>
                    <a:lumOff val="25000"/>
                  </a:schemeClr>
                </a:solidFill>
                <a:latin typeface="Open Sans"/>
                <a:ea typeface="Open Sans"/>
                <a:cs typeface="Open Sans"/>
              </a:endParaRPr>
            </a:p>
            <a:p>
              <a:pPr marL="342891" lvl="1" indent="-342891">
                <a:buSzPts val="2200"/>
                <a:buFont typeface="Arial"/>
                <a:buChar char="•"/>
              </a:pPr>
              <a:r>
                <a:rPr lang="en-US" sz="2200">
                  <a:solidFill>
                    <a:schemeClr val="tx1">
                      <a:lumMod val="75000"/>
                      <a:lumOff val="25000"/>
                    </a:schemeClr>
                  </a:solidFill>
                  <a:latin typeface="Open Sans"/>
                  <a:ea typeface="Open Sans"/>
                  <a:cs typeface="Open Sans"/>
                </a:rPr>
                <a:t>Transmits logged data to a SIEM server for analysis</a:t>
              </a:r>
            </a:p>
          </p:txBody>
        </p:sp>
      </p:grpSp>
      <p:grpSp>
        <p:nvGrpSpPr>
          <p:cNvPr id="1708" name="Google Shape;1708;p67"/>
          <p:cNvGrpSpPr/>
          <p:nvPr/>
        </p:nvGrpSpPr>
        <p:grpSpPr>
          <a:xfrm rot="5400000">
            <a:off x="9553680" y="2491030"/>
            <a:ext cx="6476999" cy="4695343"/>
            <a:chOff x="2340285" y="3754690"/>
            <a:chExt cx="11932972" cy="2596895"/>
          </a:xfrm>
        </p:grpSpPr>
        <p:grpSp>
          <p:nvGrpSpPr>
            <p:cNvPr id="1709" name="Google Shape;1709;p67"/>
            <p:cNvGrpSpPr/>
            <p:nvPr/>
          </p:nvGrpSpPr>
          <p:grpSpPr>
            <a:xfrm>
              <a:off x="2340285" y="3754690"/>
              <a:ext cx="11932972" cy="2596895"/>
              <a:chOff x="990496" y="1599941"/>
              <a:chExt cx="11932972" cy="3005586"/>
            </a:xfrm>
          </p:grpSpPr>
          <p:grpSp>
            <p:nvGrpSpPr>
              <p:cNvPr id="1710" name="Google Shape;1710;p67"/>
              <p:cNvGrpSpPr/>
              <p:nvPr/>
            </p:nvGrpSpPr>
            <p:grpSpPr>
              <a:xfrm>
                <a:off x="990496" y="1599941"/>
                <a:ext cx="11932972" cy="3005586"/>
                <a:chOff x="1562533" y="4707250"/>
                <a:chExt cx="11932972" cy="3095793"/>
              </a:xfrm>
            </p:grpSpPr>
            <p:sp>
              <p:nvSpPr>
                <p:cNvPr id="1711" name="Google Shape;1711;p67"/>
                <p:cNvSpPr/>
                <p:nvPr/>
              </p:nvSpPr>
              <p:spPr>
                <a:xfrm>
                  <a:off x="1562533" y="4707250"/>
                  <a:ext cx="11932972" cy="3095793"/>
                </a:xfrm>
                <a:prstGeom prst="roundRect">
                  <a:avLst>
                    <a:gd name="adj" fmla="val 8753"/>
                  </a:avLst>
                </a:prstGeom>
                <a:solidFill>
                  <a:srgbClr val="E78E4B"/>
                </a:solidFill>
                <a:ln>
                  <a:noFill/>
                </a:ln>
              </p:spPr>
              <p:txBody>
                <a:bodyPr spcFirstLastPara="1" wrap="square" lIns="91425" tIns="45700" rIns="91425" bIns="45700" anchor="ctr" anchorCtr="0">
                  <a:noAutofit/>
                </a:bodyPr>
                <a:lstStyle/>
                <a:p>
                  <a:pPr algn="ctr">
                    <a:buClr>
                      <a:schemeClr val="lt1"/>
                    </a:buClr>
                    <a:buSzPts val="1800"/>
                  </a:pPr>
                  <a:endParaRPr sz="1800">
                    <a:solidFill>
                      <a:srgbClr val="FFFFFF"/>
                    </a:solidFill>
                    <a:latin typeface="Calibri"/>
                    <a:ea typeface="Calibri"/>
                    <a:cs typeface="Calibri"/>
                    <a:sym typeface="Calibri"/>
                  </a:endParaRPr>
                </a:p>
              </p:txBody>
            </p:sp>
            <p:sp>
              <p:nvSpPr>
                <p:cNvPr id="1712" name="Google Shape;1712;p67"/>
                <p:cNvSpPr txBox="1"/>
                <p:nvPr/>
              </p:nvSpPr>
              <p:spPr>
                <a:xfrm rot="16200000">
                  <a:off x="1392337" y="5684080"/>
                  <a:ext cx="1932172" cy="932170"/>
                </a:xfrm>
                <a:prstGeom prst="rect">
                  <a:avLst/>
                </a:prstGeom>
                <a:noFill/>
                <a:ln>
                  <a:noFill/>
                </a:ln>
              </p:spPr>
              <p:txBody>
                <a:bodyPr spcFirstLastPara="1" wrap="square" lIns="91425" tIns="45700" rIns="91425" bIns="45700" anchor="t" anchorCtr="0">
                  <a:noAutofit/>
                </a:bodyPr>
                <a:lstStyle/>
                <a:p>
                  <a:pPr lvl="1" algn="ctr">
                    <a:buClr>
                      <a:schemeClr val="lt1"/>
                    </a:buClr>
                    <a:buSzPts val="2200"/>
                  </a:pPr>
                  <a:r>
                    <a:rPr lang="en-US" sz="2200" b="1">
                      <a:solidFill>
                        <a:schemeClr val="lt1"/>
                      </a:solidFill>
                      <a:latin typeface="Open Sans"/>
                      <a:ea typeface="Open Sans"/>
                      <a:cs typeface="Open Sans"/>
                      <a:sym typeface="Open Sans"/>
                    </a:rPr>
                    <a:t>Agentless</a:t>
                  </a:r>
                  <a:endParaRPr sz="2200">
                    <a:solidFill>
                      <a:schemeClr val="lt1"/>
                    </a:solidFill>
                    <a:latin typeface="Open Sans"/>
                    <a:ea typeface="Open Sans"/>
                    <a:cs typeface="Open Sans"/>
                    <a:sym typeface="Open Sans"/>
                  </a:endParaRPr>
                </a:p>
              </p:txBody>
            </p:sp>
          </p:grpSp>
          <p:sp>
            <p:nvSpPr>
              <p:cNvPr id="1713" name="Google Shape;1713;p67"/>
              <p:cNvSpPr/>
              <p:nvPr/>
            </p:nvSpPr>
            <p:spPr>
              <a:xfrm>
                <a:off x="2473632" y="1703732"/>
                <a:ext cx="10128950" cy="2798064"/>
              </a:xfrm>
              <a:prstGeom prst="roundRect">
                <a:avLst>
                  <a:gd name="adj" fmla="val 8118"/>
                </a:avLst>
              </a:prstGeom>
              <a:solidFill>
                <a:schemeClr val="lt1"/>
              </a:solidFill>
              <a:ln w="38100" cap="flat" cmpd="sng">
                <a:solidFill>
                  <a:srgbClr val="D26A1C"/>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800"/>
                </a:pPr>
                <a:endParaRPr sz="1800">
                  <a:solidFill>
                    <a:srgbClr val="FFFFFF"/>
                  </a:solidFill>
                  <a:latin typeface="Calibri"/>
                  <a:ea typeface="Calibri"/>
                  <a:cs typeface="Calibri"/>
                  <a:sym typeface="Calibri"/>
                </a:endParaRPr>
              </a:p>
            </p:txBody>
          </p:sp>
        </p:grpSp>
        <p:sp>
          <p:nvSpPr>
            <p:cNvPr id="1714" name="Google Shape;1714;p67"/>
            <p:cNvSpPr txBox="1"/>
            <p:nvPr/>
          </p:nvSpPr>
          <p:spPr>
            <a:xfrm rot="16200000">
              <a:off x="7902840" y="426713"/>
              <a:ext cx="2284604" cy="9252902"/>
            </a:xfrm>
            <a:prstGeom prst="rect">
              <a:avLst/>
            </a:prstGeom>
            <a:noFill/>
            <a:ln>
              <a:noFill/>
            </a:ln>
          </p:spPr>
          <p:txBody>
            <a:bodyPr spcFirstLastPara="1" wrap="square" lIns="91425" tIns="0" rIns="365751" bIns="457200" anchor="t" anchorCtr="0">
              <a:noAutofit/>
            </a:bodyPr>
            <a:lstStyle/>
            <a:p>
              <a:pPr marL="342891" lvl="1" indent="-342891">
                <a:buSzPts val="2200"/>
                <a:buFont typeface="Arial"/>
                <a:buChar char="•"/>
              </a:pPr>
              <a:r>
                <a:rPr lang="en-US" sz="2200">
                  <a:solidFill>
                    <a:schemeClr val="tx1">
                      <a:lumMod val="75000"/>
                      <a:lumOff val="25000"/>
                    </a:schemeClr>
                  </a:solidFill>
                  <a:latin typeface="Open Sans"/>
                  <a:ea typeface="Open Sans"/>
                  <a:cs typeface="Open Sans"/>
                </a:rPr>
                <a:t>Operates without the need for specialized agent deployment on endpoints</a:t>
              </a:r>
            </a:p>
            <a:p>
              <a:pPr marL="342891" lvl="1" indent="-342891">
                <a:buSzPts val="2200"/>
                <a:buFont typeface="Arial"/>
                <a:buChar char="•"/>
              </a:pPr>
              <a:endParaRPr lang="en-US" sz="1000">
                <a:solidFill>
                  <a:schemeClr val="tx1">
                    <a:lumMod val="75000"/>
                    <a:lumOff val="25000"/>
                  </a:schemeClr>
                </a:solidFill>
                <a:latin typeface="Open Sans"/>
                <a:ea typeface="Open Sans"/>
                <a:cs typeface="Open Sans"/>
              </a:endParaRPr>
            </a:p>
            <a:p>
              <a:pPr marL="342891" lvl="1" indent="-342891">
                <a:buSzPts val="2200"/>
                <a:buFont typeface="Arial"/>
                <a:buChar char="•"/>
              </a:pPr>
              <a:r>
                <a:rPr lang="en-US" sz="2200">
                  <a:solidFill>
                    <a:schemeClr val="tx1">
                      <a:lumMod val="75000"/>
                      <a:lumOff val="25000"/>
                    </a:schemeClr>
                  </a:solidFill>
                  <a:latin typeface="Open Sans"/>
                  <a:ea typeface="Open Sans"/>
                  <a:cs typeface="Open Sans"/>
                </a:rPr>
                <a:t>Relies on existing protocols and interfaces to gather data from devices and systems remotely</a:t>
              </a:r>
            </a:p>
            <a:p>
              <a:pPr marL="342891" lvl="1" indent="-342891">
                <a:buSzPts val="2200"/>
                <a:buFont typeface="Arial"/>
                <a:buChar char="•"/>
              </a:pPr>
              <a:endParaRPr lang="en-US" sz="1000">
                <a:solidFill>
                  <a:schemeClr val="tx1">
                    <a:lumMod val="75000"/>
                    <a:lumOff val="25000"/>
                  </a:schemeClr>
                </a:solidFill>
                <a:latin typeface="Open Sans"/>
                <a:ea typeface="Open Sans"/>
                <a:cs typeface="Open Sans"/>
              </a:endParaRPr>
            </a:p>
            <a:p>
              <a:pPr marL="342891" lvl="1" indent="-342891">
                <a:buSzPts val="2200"/>
                <a:buFont typeface="Arial"/>
                <a:buChar char="•"/>
              </a:pPr>
              <a:r>
                <a:rPr lang="en-US" sz="2200">
                  <a:solidFill>
                    <a:schemeClr val="tx1">
                      <a:lumMod val="75000"/>
                      <a:lumOff val="25000"/>
                    </a:schemeClr>
                  </a:solidFill>
                  <a:latin typeface="Open Sans"/>
                  <a:ea typeface="Open Sans"/>
                  <a:cs typeface="Open Sans"/>
                </a:rPr>
                <a:t>Uses sensors and collectors on the network to gather information</a:t>
              </a:r>
              <a:endParaRPr lang="en-US" sz="1867">
                <a:solidFill>
                  <a:srgbClr val="3F3F3F"/>
                </a:solidFill>
                <a:latin typeface="Open Sans"/>
                <a:ea typeface="Open Sans"/>
                <a:cs typeface="Open Sans"/>
              </a:endParaRPr>
            </a:p>
          </p:txBody>
        </p:sp>
      </p:grpSp>
      <p:grpSp>
        <p:nvGrpSpPr>
          <p:cNvPr id="5" name="Group 4">
            <a:extLst>
              <a:ext uri="{FF2B5EF4-FFF2-40B4-BE49-F238E27FC236}">
                <a16:creationId xmlns:a16="http://schemas.microsoft.com/office/drawing/2014/main" id="{64F689B6-CCFD-922B-944D-E06DDA797D24}"/>
              </a:ext>
            </a:extLst>
          </p:cNvPr>
          <p:cNvGrpSpPr/>
          <p:nvPr/>
        </p:nvGrpSpPr>
        <p:grpSpPr>
          <a:xfrm>
            <a:off x="6233456" y="3258874"/>
            <a:ext cx="4051782" cy="3254601"/>
            <a:chOff x="6233456" y="3258874"/>
            <a:chExt cx="4051782" cy="3254601"/>
          </a:xfrm>
        </p:grpSpPr>
        <p:sp>
          <p:nvSpPr>
            <p:cNvPr id="1718" name="Google Shape;1718;p67"/>
            <p:cNvSpPr/>
            <p:nvPr/>
          </p:nvSpPr>
          <p:spPr>
            <a:xfrm rot="10800000" flipH="1">
              <a:off x="9757775" y="4696230"/>
              <a:ext cx="527463" cy="379888"/>
            </a:xfrm>
            <a:prstGeom prst="rightArrow">
              <a:avLst>
                <a:gd name="adj1" fmla="val 50000"/>
                <a:gd name="adj2" fmla="val 50000"/>
              </a:avLst>
            </a:prstGeom>
            <a:solidFill>
              <a:srgbClr val="E78E4B"/>
            </a:solidFill>
            <a:ln w="25400" cap="flat" cmpd="sng">
              <a:solidFill>
                <a:srgbClr val="E78E4B"/>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400"/>
              </a:pPr>
              <a:endParaRPr>
                <a:solidFill>
                  <a:schemeClr val="lt1"/>
                </a:solidFill>
              </a:endParaRPr>
            </a:p>
          </p:txBody>
        </p:sp>
        <p:sp>
          <p:nvSpPr>
            <p:cNvPr id="1719" name="Google Shape;1719;p67"/>
            <p:cNvSpPr/>
            <p:nvPr/>
          </p:nvSpPr>
          <p:spPr>
            <a:xfrm flipH="1">
              <a:off x="6233456" y="4696230"/>
              <a:ext cx="527463" cy="379888"/>
            </a:xfrm>
            <a:prstGeom prst="rightArrow">
              <a:avLst>
                <a:gd name="adj1" fmla="val 50000"/>
                <a:gd name="adj2" fmla="val 50000"/>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400"/>
              </a:pPr>
              <a:endParaRPr>
                <a:solidFill>
                  <a:schemeClr val="lt1"/>
                </a:solidFill>
              </a:endParaRPr>
            </a:p>
          </p:txBody>
        </p:sp>
        <p:pic>
          <p:nvPicPr>
            <p:cNvPr id="3" name="Picture 2">
              <a:extLst>
                <a:ext uri="{FF2B5EF4-FFF2-40B4-BE49-F238E27FC236}">
                  <a16:creationId xmlns:a16="http://schemas.microsoft.com/office/drawing/2014/main" id="{F0F32F2E-BCB1-D690-E893-F3034300EB00}"/>
                </a:ext>
              </a:extLst>
            </p:cNvPr>
            <p:cNvPicPr>
              <a:picLocks noChangeAspect="1"/>
            </p:cNvPicPr>
            <p:nvPr/>
          </p:nvPicPr>
          <p:blipFill>
            <a:blip r:embed="rId3"/>
            <a:stretch>
              <a:fillRect/>
            </a:stretch>
          </p:blipFill>
          <p:spPr>
            <a:xfrm>
              <a:off x="6632047" y="3258874"/>
              <a:ext cx="3254601" cy="3254601"/>
            </a:xfrm>
            <a:prstGeom prst="rect">
              <a:avLst/>
            </a:prstGeom>
          </p:spPr>
        </p:pic>
      </p:grpSp>
      <p:sp>
        <p:nvSpPr>
          <p:cNvPr id="4" name="Brandline_LVC">
            <a:extLst>
              <a:ext uri="{FF2B5EF4-FFF2-40B4-BE49-F238E27FC236}">
                <a16:creationId xmlns:a16="http://schemas.microsoft.com/office/drawing/2014/main" id="{B07AFC4F-96C6-D5DE-6973-900FC0987340}"/>
              </a:ext>
            </a:extLst>
          </p:cNvPr>
          <p:cNvSpPr/>
          <p:nvPr/>
        </p:nvSpPr>
        <p:spPr>
          <a:xfrm>
            <a:off x="3848100" y="865533"/>
            <a:ext cx="856662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3199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3" name="TextBox 2">
            <a:extLst>
              <a:ext uri="{FF2B5EF4-FFF2-40B4-BE49-F238E27FC236}">
                <a16:creationId xmlns:a16="http://schemas.microsoft.com/office/drawing/2014/main" id="{F84C141C-93A7-6A21-9123-B0384902641C}"/>
              </a:ext>
            </a:extLst>
          </p:cNvPr>
          <p:cNvSpPr txBox="1"/>
          <p:nvPr/>
        </p:nvSpPr>
        <p:spPr>
          <a:xfrm>
            <a:off x="2536923" y="4331934"/>
            <a:ext cx="11182154" cy="480131"/>
          </a:xfrm>
          <a:prstGeom prst="rect">
            <a:avLst/>
          </a:prstGeom>
          <a:noFill/>
        </p:spPr>
        <p:txBody>
          <a:bodyPr wrap="square">
            <a:spAutoFit/>
          </a:bodyPr>
          <a:lstStyle/>
          <a:p>
            <a:pPr marL="457200" indent="-228600" algn="ctr">
              <a:lnSpc>
                <a:spcPct val="90000"/>
              </a:lnSpc>
              <a:spcBef>
                <a:spcPts val="1000"/>
              </a:spcBef>
              <a:buClr>
                <a:schemeClr val="dk1"/>
              </a:buClr>
              <a:buSzPts val="2800"/>
            </a:pPr>
            <a:r>
              <a:rPr lang="en-US" sz="2800" b="1">
                <a:solidFill>
                  <a:schemeClr val="lt1"/>
                </a:solidFill>
                <a:latin typeface="Open Sans"/>
                <a:ea typeface="Open Sans"/>
                <a:cs typeface="Open Sans"/>
                <a:sym typeface="Open Sans"/>
              </a:rPr>
              <a:t>Modifying Enterprise capabilities to Enhance Security</a:t>
            </a:r>
          </a:p>
        </p:txBody>
      </p:sp>
    </p:spTree>
    <p:extLst>
      <p:ext uri="{BB962C8B-B14F-4D97-AF65-F5344CB8AC3E}">
        <p14:creationId xmlns:p14="http://schemas.microsoft.com/office/powerpoint/2010/main" val="209001533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Technologies  for Enhancing Modern Enterprise Security</a:t>
            </a:r>
            <a:endParaRPr>
              <a:solidFill>
                <a:srgbClr val="3F3F3F"/>
              </a:solidFill>
              <a:latin typeface="Open Sans"/>
              <a:ea typeface="Open Sans"/>
              <a:cs typeface="Open Sans"/>
              <a:sym typeface="Open Sans"/>
            </a:endParaRPr>
          </a:p>
        </p:txBody>
      </p:sp>
      <p:sp>
        <p:nvSpPr>
          <p:cNvPr id="4" name="Brandline_LVC">
            <a:extLst>
              <a:ext uri="{FF2B5EF4-FFF2-40B4-BE49-F238E27FC236}">
                <a16:creationId xmlns:a16="http://schemas.microsoft.com/office/drawing/2014/main" id="{0D886380-FD82-B7AB-AC18-035217EEE123}"/>
              </a:ext>
            </a:extLst>
          </p:cNvPr>
          <p:cNvSpPr/>
          <p:nvPr/>
        </p:nvSpPr>
        <p:spPr>
          <a:xfrm>
            <a:off x="1943100" y="816324"/>
            <a:ext cx="12364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582;ge961dd843d_0_334">
            <a:extLst>
              <a:ext uri="{FF2B5EF4-FFF2-40B4-BE49-F238E27FC236}">
                <a16:creationId xmlns:a16="http://schemas.microsoft.com/office/drawing/2014/main" id="{92C01980-FAEC-A84D-852C-7B7BABAF2BC4}"/>
              </a:ext>
            </a:extLst>
          </p:cNvPr>
          <p:cNvSpPr/>
          <p:nvPr/>
        </p:nvSpPr>
        <p:spPr>
          <a:xfrm>
            <a:off x="722520" y="3831771"/>
            <a:ext cx="9079539" cy="2781461"/>
          </a:xfrm>
          <a:prstGeom prst="roundRect">
            <a:avLst>
              <a:gd name="adj" fmla="val 521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Clr>
                <a:srgbClr val="3F3F3F"/>
              </a:buClr>
              <a:buSzPct val="100000"/>
              <a:buFont typeface="Arial" panose="020B0604020202020204" pitchFamily="34" charset="0"/>
              <a:buChar char="•"/>
            </a:pPr>
            <a:r>
              <a:rPr lang="en-US" sz="2200">
                <a:solidFill>
                  <a:schemeClr val="tx1">
                    <a:lumMod val="75000"/>
                    <a:lumOff val="25000"/>
                  </a:schemeClr>
                </a:solidFill>
                <a:latin typeface="Open Sans"/>
                <a:ea typeface="Open Sans"/>
                <a:cs typeface="Open Sans"/>
              </a:rPr>
              <a:t>Strong security framework: Integrating various technologies to protect against diverse threats</a:t>
            </a:r>
          </a:p>
          <a:p>
            <a:pPr marL="342900" lvl="1" indent="-342900">
              <a:lnSpc>
                <a:spcPct val="114000"/>
              </a:lnSpc>
              <a:buClr>
                <a:srgbClr val="3F3F3F"/>
              </a:buClr>
              <a:buSzPct val="100000"/>
              <a:buFont typeface="Arial" panose="020B0604020202020204" pitchFamily="34" charset="0"/>
              <a:buChar char="•"/>
            </a:pPr>
            <a:endParaRPr lang="en-US" sz="2200">
              <a:solidFill>
                <a:schemeClr val="tx1">
                  <a:lumMod val="75000"/>
                  <a:lumOff val="25000"/>
                </a:schemeClr>
              </a:solidFill>
              <a:latin typeface="Open Sans"/>
              <a:ea typeface="Open Sans"/>
              <a:cs typeface="Open Sans"/>
            </a:endParaRPr>
          </a:p>
          <a:p>
            <a:pPr marL="342900" lvl="1" indent="-342900">
              <a:lnSpc>
                <a:spcPct val="114000"/>
              </a:lnSpc>
              <a:buClr>
                <a:srgbClr val="3F3F3F"/>
              </a:buClr>
              <a:buSzPct val="100000"/>
              <a:buFont typeface="Arial" panose="020B0604020202020204" pitchFamily="34" charset="0"/>
              <a:buChar char="•"/>
            </a:pPr>
            <a:r>
              <a:rPr lang="en-US" sz="2200">
                <a:solidFill>
                  <a:schemeClr val="tx1">
                    <a:lumMod val="75000"/>
                    <a:lumOff val="25000"/>
                  </a:schemeClr>
                </a:solidFill>
                <a:latin typeface="Open Sans"/>
                <a:ea typeface="Open Sans"/>
                <a:cs typeface="Open Sans"/>
              </a:rPr>
              <a:t>Comprehensive security strategy: Combining multiple technologies to address the specific needs of your organization</a:t>
            </a:r>
          </a:p>
        </p:txBody>
      </p:sp>
      <p:pic>
        <p:nvPicPr>
          <p:cNvPr id="7" name="Picture 6" descr="A person standing next to a computer">
            <a:extLst>
              <a:ext uri="{FF2B5EF4-FFF2-40B4-BE49-F238E27FC236}">
                <a16:creationId xmlns:a16="http://schemas.microsoft.com/office/drawing/2014/main" id="{FB10D9A0-41B7-C520-838C-4EE0C29CBD18}"/>
              </a:ext>
            </a:extLst>
          </p:cNvPr>
          <p:cNvPicPr>
            <a:picLocks noChangeAspect="1"/>
          </p:cNvPicPr>
          <p:nvPr/>
        </p:nvPicPr>
        <p:blipFill>
          <a:blip r:embed="rId3"/>
          <a:stretch>
            <a:fillRect/>
          </a:stretch>
        </p:blipFill>
        <p:spPr>
          <a:xfrm>
            <a:off x="10506936" y="2827660"/>
            <a:ext cx="5026544" cy="5026544"/>
          </a:xfrm>
          <a:prstGeom prst="rect">
            <a:avLst/>
          </a:prstGeom>
        </p:spPr>
      </p:pic>
      <p:sp>
        <p:nvSpPr>
          <p:cNvPr id="8" name="TextBox 7">
            <a:extLst>
              <a:ext uri="{FF2B5EF4-FFF2-40B4-BE49-F238E27FC236}">
                <a16:creationId xmlns:a16="http://schemas.microsoft.com/office/drawing/2014/main" id="{585839B0-727E-E0B3-725F-C34083F32946}"/>
              </a:ext>
            </a:extLst>
          </p:cNvPr>
          <p:cNvSpPr txBox="1"/>
          <p:nvPr/>
        </p:nvSpPr>
        <p:spPr>
          <a:xfrm>
            <a:off x="1723998" y="1393703"/>
            <a:ext cx="12825519" cy="1107996"/>
          </a:xfrm>
          <a:prstGeom prst="rect">
            <a:avLst/>
          </a:prstGeom>
          <a:noFill/>
        </p:spPr>
        <p:txBody>
          <a:bodyPr wrap="square" rtlCol="0">
            <a:spAutoFit/>
          </a:bodyPr>
          <a:lstStyle/>
          <a:p>
            <a:pPr algn="ctr"/>
            <a:r>
              <a:rPr lang="en-US" sz="2200">
                <a:latin typeface="Open Sans" panose="020B0606030504020204" pitchFamily="34" charset="0"/>
                <a:ea typeface="Open Sans" panose="020B0606030504020204" pitchFamily="34" charset="0"/>
                <a:cs typeface="Open Sans" panose="020B0606030504020204" pitchFamily="34" charset="0"/>
              </a:rPr>
              <a:t>In the modern business environment, characterized by a dispersed workforce, cloud technology, and persistent cyber threats, it's crucial to integrate various security technologies. Key components of an effective security strategy include:</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296648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DF0-FB14-E584-3123-0D2A0B44CEE9}"/>
              </a:ext>
            </a:extLst>
          </p:cNvPr>
          <p:cNvSpPr>
            <a:spLocks noGrp="1"/>
          </p:cNvSpPr>
          <p:nvPr>
            <p:ph type="title"/>
          </p:nvPr>
        </p:nvSpPr>
        <p:spPr/>
        <p:txBody>
          <a:bodyPr/>
          <a:lstStyle/>
          <a:p>
            <a:r>
              <a:rPr lang="en-US" sz="2800" b="1">
                <a:solidFill>
                  <a:srgbClr val="3F3F3F"/>
                </a:solidFill>
                <a:latin typeface="Open Sans"/>
                <a:ea typeface="Open Sans"/>
                <a:cs typeface="Open Sans"/>
                <a:sym typeface="Open Sans"/>
              </a:rPr>
              <a:t>Technologies  for Enhancing Modern Enterprise Security</a:t>
            </a:r>
            <a:endParaRPr lang="en-US"/>
          </a:p>
        </p:txBody>
      </p:sp>
      <p:grpSp>
        <p:nvGrpSpPr>
          <p:cNvPr id="24" name="Group 23">
            <a:extLst>
              <a:ext uri="{FF2B5EF4-FFF2-40B4-BE49-F238E27FC236}">
                <a16:creationId xmlns:a16="http://schemas.microsoft.com/office/drawing/2014/main" id="{409F3A73-D4F4-CF70-A596-9D15C2C5AC9F}"/>
              </a:ext>
            </a:extLst>
          </p:cNvPr>
          <p:cNvGrpSpPr/>
          <p:nvPr/>
        </p:nvGrpSpPr>
        <p:grpSpPr>
          <a:xfrm>
            <a:off x="6493727" y="3642603"/>
            <a:ext cx="3268546" cy="941152"/>
            <a:chOff x="6588977" y="2730880"/>
            <a:chExt cx="3268546" cy="941152"/>
          </a:xfrm>
        </p:grpSpPr>
        <p:sp>
          <p:nvSpPr>
            <p:cNvPr id="5" name="Google Shape;658;ge961dd843d_0_403">
              <a:extLst>
                <a:ext uri="{FF2B5EF4-FFF2-40B4-BE49-F238E27FC236}">
                  <a16:creationId xmlns:a16="http://schemas.microsoft.com/office/drawing/2014/main" id="{3D958186-E5F4-9455-40C5-032005006285}"/>
                </a:ext>
              </a:extLst>
            </p:cNvPr>
            <p:cNvSpPr txBox="1"/>
            <p:nvPr/>
          </p:nvSpPr>
          <p:spPr>
            <a:xfrm>
              <a:off x="6748997" y="2810288"/>
              <a:ext cx="2948505"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Unified threat management </a:t>
              </a:r>
              <a:endParaRPr lang="en-US" sz="2200" i="0" u="none" strike="noStrike" cap="none">
                <a:solidFill>
                  <a:srgbClr val="3F3F3F"/>
                </a:solidFill>
                <a:latin typeface="Open Sans"/>
                <a:ea typeface="Open Sans"/>
                <a:cs typeface="Open Sans"/>
                <a:sym typeface="Open Sans"/>
              </a:endParaRPr>
            </a:p>
          </p:txBody>
        </p:sp>
        <p:sp>
          <p:nvSpPr>
            <p:cNvPr id="3" name="Rectangle: Rounded Corners 2">
              <a:extLst>
                <a:ext uri="{FF2B5EF4-FFF2-40B4-BE49-F238E27FC236}">
                  <a16:creationId xmlns:a16="http://schemas.microsoft.com/office/drawing/2014/main" id="{05173543-0C67-BAE4-E7A6-C2C360FD62CB}"/>
                </a:ext>
              </a:extLst>
            </p:cNvPr>
            <p:cNvSpPr/>
            <p:nvPr/>
          </p:nvSpPr>
          <p:spPr>
            <a:xfrm>
              <a:off x="6588977" y="2730880"/>
              <a:ext cx="3268546" cy="851982"/>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40AF50A3-4CA2-A8AD-345E-5297BEE2E925}"/>
              </a:ext>
            </a:extLst>
          </p:cNvPr>
          <p:cNvGrpSpPr/>
          <p:nvPr/>
        </p:nvGrpSpPr>
        <p:grpSpPr>
          <a:xfrm>
            <a:off x="1152821" y="3614256"/>
            <a:ext cx="3299026" cy="856863"/>
            <a:chOff x="546317" y="1327566"/>
            <a:chExt cx="3299026" cy="856863"/>
          </a:xfrm>
        </p:grpSpPr>
        <p:sp>
          <p:nvSpPr>
            <p:cNvPr id="4" name="Google Shape;658;ge961dd843d_0_403">
              <a:extLst>
                <a:ext uri="{FF2B5EF4-FFF2-40B4-BE49-F238E27FC236}">
                  <a16:creationId xmlns:a16="http://schemas.microsoft.com/office/drawing/2014/main" id="{1F8CE4E7-A647-B542-9B38-4DA5676C3CA6}"/>
                </a:ext>
              </a:extLst>
            </p:cNvPr>
            <p:cNvSpPr txBox="1"/>
            <p:nvPr/>
          </p:nvSpPr>
          <p:spPr>
            <a:xfrm>
              <a:off x="546317" y="1327566"/>
              <a:ext cx="3299026"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Firewalls</a:t>
              </a:r>
              <a:endParaRPr lang="en-IN" sz="2200" i="0" u="none" strike="noStrike" cap="none">
                <a:solidFill>
                  <a:srgbClr val="3F3F3F"/>
                </a:solidFill>
                <a:latin typeface="Open Sans"/>
                <a:ea typeface="Open Sans"/>
                <a:cs typeface="Open Sans"/>
                <a:sym typeface="Open Sans"/>
              </a:endParaRPr>
            </a:p>
          </p:txBody>
        </p:sp>
        <p:sp>
          <p:nvSpPr>
            <p:cNvPr id="10" name="Rectangle: Rounded Corners 9">
              <a:extLst>
                <a:ext uri="{FF2B5EF4-FFF2-40B4-BE49-F238E27FC236}">
                  <a16:creationId xmlns:a16="http://schemas.microsoft.com/office/drawing/2014/main" id="{19CBAFE2-54D3-78CF-0C78-C13DEAFE3538}"/>
                </a:ext>
              </a:extLst>
            </p:cNvPr>
            <p:cNvSpPr/>
            <p:nvPr/>
          </p:nvSpPr>
          <p:spPr>
            <a:xfrm>
              <a:off x="561557" y="1332447"/>
              <a:ext cx="3268546" cy="851982"/>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412665A-08CD-8CA2-3831-56CCD42A281F}"/>
              </a:ext>
            </a:extLst>
          </p:cNvPr>
          <p:cNvGrpSpPr/>
          <p:nvPr/>
        </p:nvGrpSpPr>
        <p:grpSpPr>
          <a:xfrm>
            <a:off x="11095811" y="3713148"/>
            <a:ext cx="3299026" cy="1068739"/>
            <a:chOff x="11605805" y="2724682"/>
            <a:chExt cx="3299026" cy="1068739"/>
          </a:xfrm>
        </p:grpSpPr>
        <p:sp>
          <p:nvSpPr>
            <p:cNvPr id="7" name="Google Shape;658;ge961dd843d_0_403">
              <a:extLst>
                <a:ext uri="{FF2B5EF4-FFF2-40B4-BE49-F238E27FC236}">
                  <a16:creationId xmlns:a16="http://schemas.microsoft.com/office/drawing/2014/main" id="{ECDB900E-1B3F-0BBC-D9A8-FE32130D170F}"/>
                </a:ext>
              </a:extLst>
            </p:cNvPr>
            <p:cNvSpPr txBox="1"/>
            <p:nvPr/>
          </p:nvSpPr>
          <p:spPr>
            <a:xfrm>
              <a:off x="11605805" y="2931677"/>
              <a:ext cx="3299026"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Web application </a:t>
              </a:r>
              <a:r>
                <a:rPr lang="en-US" sz="2200">
                  <a:solidFill>
                    <a:srgbClr val="3F3F3F"/>
                  </a:solidFill>
                  <a:latin typeface="Open Sans"/>
                  <a:ea typeface="Open Sans"/>
                  <a:cs typeface="Open Sans"/>
                  <a:sym typeface="Open Sans"/>
                </a:rPr>
                <a:t>f</a:t>
              </a:r>
              <a:r>
                <a:rPr lang="en-US" sz="2200" i="0" u="none" strike="noStrike" cap="none">
                  <a:solidFill>
                    <a:srgbClr val="3F3F3F"/>
                  </a:solidFill>
                  <a:latin typeface="Open Sans"/>
                  <a:ea typeface="Open Sans"/>
                  <a:cs typeface="Open Sans"/>
                  <a:sym typeface="Open Sans"/>
                </a:rPr>
                <a:t>irewall</a:t>
              </a:r>
            </a:p>
          </p:txBody>
        </p:sp>
        <p:sp>
          <p:nvSpPr>
            <p:cNvPr id="11" name="Rectangle: Rounded Corners 10">
              <a:extLst>
                <a:ext uri="{FF2B5EF4-FFF2-40B4-BE49-F238E27FC236}">
                  <a16:creationId xmlns:a16="http://schemas.microsoft.com/office/drawing/2014/main" id="{D4D580CE-76BD-B275-C754-02290083EA96}"/>
                </a:ext>
              </a:extLst>
            </p:cNvPr>
            <p:cNvSpPr/>
            <p:nvPr/>
          </p:nvSpPr>
          <p:spPr>
            <a:xfrm>
              <a:off x="11621045" y="2724682"/>
              <a:ext cx="3268546" cy="93718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1A0FE4A3-FFD6-7E80-EAD9-35F35ECFFD1D}"/>
              </a:ext>
            </a:extLst>
          </p:cNvPr>
          <p:cNvGrpSpPr/>
          <p:nvPr/>
        </p:nvGrpSpPr>
        <p:grpSpPr>
          <a:xfrm>
            <a:off x="1137581" y="7135842"/>
            <a:ext cx="3299026" cy="886989"/>
            <a:chOff x="857738" y="5403831"/>
            <a:chExt cx="3299026" cy="886989"/>
          </a:xfrm>
        </p:grpSpPr>
        <p:sp>
          <p:nvSpPr>
            <p:cNvPr id="8" name="Google Shape;658;ge961dd843d_0_403">
              <a:extLst>
                <a:ext uri="{FF2B5EF4-FFF2-40B4-BE49-F238E27FC236}">
                  <a16:creationId xmlns:a16="http://schemas.microsoft.com/office/drawing/2014/main" id="{8F54D175-DF86-59DC-9253-09A95CAAA896}"/>
                </a:ext>
              </a:extLst>
            </p:cNvPr>
            <p:cNvSpPr txBox="1"/>
            <p:nvPr/>
          </p:nvSpPr>
          <p:spPr>
            <a:xfrm>
              <a:off x="857738" y="5429076"/>
              <a:ext cx="3299026"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Intrusion detection </a:t>
              </a:r>
              <a:r>
                <a:rPr lang="en-US" sz="2200">
                  <a:solidFill>
                    <a:srgbClr val="3F3F3F"/>
                  </a:solidFill>
                  <a:latin typeface="Open Sans"/>
                  <a:ea typeface="Open Sans"/>
                  <a:cs typeface="Open Sans"/>
                  <a:sym typeface="Open Sans"/>
                </a:rPr>
                <a:t>s</a:t>
              </a:r>
              <a:r>
                <a:rPr lang="en-US" sz="2200" i="0" u="none" strike="noStrike" cap="none">
                  <a:solidFill>
                    <a:srgbClr val="3F3F3F"/>
                  </a:solidFill>
                  <a:latin typeface="Open Sans"/>
                  <a:ea typeface="Open Sans"/>
                  <a:cs typeface="Open Sans"/>
                  <a:sym typeface="Open Sans"/>
                </a:rPr>
                <a:t>ystem</a:t>
              </a:r>
              <a:endParaRPr sz="2200" i="0" u="none" strike="noStrike" cap="none">
                <a:solidFill>
                  <a:srgbClr val="3F3F3F"/>
                </a:solidFill>
                <a:latin typeface="Open Sans"/>
                <a:ea typeface="Open Sans"/>
                <a:cs typeface="Open Sans"/>
                <a:sym typeface="Open Sans"/>
              </a:endParaRPr>
            </a:p>
          </p:txBody>
        </p:sp>
        <p:sp>
          <p:nvSpPr>
            <p:cNvPr id="12" name="Rectangle: Rounded Corners 11">
              <a:extLst>
                <a:ext uri="{FF2B5EF4-FFF2-40B4-BE49-F238E27FC236}">
                  <a16:creationId xmlns:a16="http://schemas.microsoft.com/office/drawing/2014/main" id="{43736404-90DD-EAE9-F7A9-0F50674CF67F}"/>
                </a:ext>
              </a:extLst>
            </p:cNvPr>
            <p:cNvSpPr/>
            <p:nvPr/>
          </p:nvSpPr>
          <p:spPr>
            <a:xfrm>
              <a:off x="872978" y="5403831"/>
              <a:ext cx="3268546" cy="851982"/>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E9BC95A2-09F7-C6FE-534B-EFC6B73AF6A6}"/>
              </a:ext>
            </a:extLst>
          </p:cNvPr>
          <p:cNvGrpSpPr/>
          <p:nvPr/>
        </p:nvGrpSpPr>
        <p:grpSpPr>
          <a:xfrm>
            <a:off x="6528614" y="7114465"/>
            <a:ext cx="3268546" cy="887208"/>
            <a:chOff x="6575006" y="5234628"/>
            <a:chExt cx="3268546" cy="887208"/>
          </a:xfrm>
        </p:grpSpPr>
        <p:sp>
          <p:nvSpPr>
            <p:cNvPr id="6" name="Google Shape;658;ge961dd843d_0_403">
              <a:extLst>
                <a:ext uri="{FF2B5EF4-FFF2-40B4-BE49-F238E27FC236}">
                  <a16:creationId xmlns:a16="http://schemas.microsoft.com/office/drawing/2014/main" id="{5DC27166-D3D8-B318-2056-DD146291F80F}"/>
                </a:ext>
              </a:extLst>
            </p:cNvPr>
            <p:cNvSpPr txBox="1"/>
            <p:nvPr/>
          </p:nvSpPr>
          <p:spPr>
            <a:xfrm>
              <a:off x="6878023" y="5260092"/>
              <a:ext cx="2965529"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Intrusion prevention </a:t>
              </a:r>
              <a:r>
                <a:rPr lang="en-US" sz="2200">
                  <a:solidFill>
                    <a:srgbClr val="3F3F3F"/>
                  </a:solidFill>
                  <a:latin typeface="Open Sans"/>
                  <a:ea typeface="Open Sans"/>
                  <a:cs typeface="Open Sans"/>
                  <a:sym typeface="Open Sans"/>
                </a:rPr>
                <a:t>s</a:t>
              </a:r>
              <a:r>
                <a:rPr lang="en-US" sz="2200" i="0" u="none" strike="noStrike" cap="none">
                  <a:solidFill>
                    <a:srgbClr val="3F3F3F"/>
                  </a:solidFill>
                  <a:latin typeface="Open Sans"/>
                  <a:ea typeface="Open Sans"/>
                  <a:cs typeface="Open Sans"/>
                  <a:sym typeface="Open Sans"/>
                </a:rPr>
                <a:t>ystem</a:t>
              </a:r>
              <a:endParaRPr sz="2200" i="0" u="none" strike="noStrike" cap="none">
                <a:solidFill>
                  <a:srgbClr val="3F3F3F"/>
                </a:solidFill>
                <a:latin typeface="Open Sans"/>
                <a:ea typeface="Open Sans"/>
                <a:cs typeface="Open Sans"/>
                <a:sym typeface="Open Sans"/>
              </a:endParaRPr>
            </a:p>
          </p:txBody>
        </p:sp>
        <p:sp>
          <p:nvSpPr>
            <p:cNvPr id="13" name="Rectangle: Rounded Corners 12">
              <a:extLst>
                <a:ext uri="{FF2B5EF4-FFF2-40B4-BE49-F238E27FC236}">
                  <a16:creationId xmlns:a16="http://schemas.microsoft.com/office/drawing/2014/main" id="{1F7A7473-16CD-8E29-75BF-88C89968F5C7}"/>
                </a:ext>
              </a:extLst>
            </p:cNvPr>
            <p:cNvSpPr/>
            <p:nvPr/>
          </p:nvSpPr>
          <p:spPr>
            <a:xfrm>
              <a:off x="6575006" y="5234628"/>
              <a:ext cx="3268546" cy="851982"/>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581B7A95-7C49-143F-97A2-E3C111F85973}"/>
              </a:ext>
            </a:extLst>
          </p:cNvPr>
          <p:cNvGrpSpPr/>
          <p:nvPr/>
        </p:nvGrpSpPr>
        <p:grpSpPr>
          <a:xfrm>
            <a:off x="11001087" y="7098124"/>
            <a:ext cx="3488473" cy="851982"/>
            <a:chOff x="12269686" y="5135758"/>
            <a:chExt cx="3488473" cy="851982"/>
          </a:xfrm>
        </p:grpSpPr>
        <p:sp>
          <p:nvSpPr>
            <p:cNvPr id="9" name="Google Shape;658;ge961dd843d_0_403">
              <a:extLst>
                <a:ext uri="{FF2B5EF4-FFF2-40B4-BE49-F238E27FC236}">
                  <a16:creationId xmlns:a16="http://schemas.microsoft.com/office/drawing/2014/main" id="{F0282A26-E3AF-2259-7A1A-DFA1876F5F66}"/>
                </a:ext>
              </a:extLst>
            </p:cNvPr>
            <p:cNvSpPr txBox="1"/>
            <p:nvPr/>
          </p:nvSpPr>
          <p:spPr>
            <a:xfrm>
              <a:off x="12269686" y="5313997"/>
              <a:ext cx="3488473"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Zones</a:t>
              </a:r>
              <a:endParaRPr sz="2200" i="0" u="none" strike="noStrike" cap="none">
                <a:solidFill>
                  <a:srgbClr val="3F3F3F"/>
                </a:solidFill>
                <a:latin typeface="Open Sans"/>
                <a:ea typeface="Open Sans"/>
                <a:cs typeface="Open Sans"/>
                <a:sym typeface="Open Sans"/>
              </a:endParaRPr>
            </a:p>
          </p:txBody>
        </p:sp>
        <p:sp>
          <p:nvSpPr>
            <p:cNvPr id="14" name="Rectangle: Rounded Corners 13">
              <a:extLst>
                <a:ext uri="{FF2B5EF4-FFF2-40B4-BE49-F238E27FC236}">
                  <a16:creationId xmlns:a16="http://schemas.microsoft.com/office/drawing/2014/main" id="{426C1348-1E51-811B-002B-9FAB634A6D8F}"/>
                </a:ext>
              </a:extLst>
            </p:cNvPr>
            <p:cNvSpPr/>
            <p:nvPr/>
          </p:nvSpPr>
          <p:spPr>
            <a:xfrm>
              <a:off x="12379650" y="5135758"/>
              <a:ext cx="3268546" cy="851982"/>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9" name="Picture 28">
            <a:extLst>
              <a:ext uri="{FF2B5EF4-FFF2-40B4-BE49-F238E27FC236}">
                <a16:creationId xmlns:a16="http://schemas.microsoft.com/office/drawing/2014/main" id="{3474485F-3182-30FC-8137-462EA6FDBB8D}"/>
              </a:ext>
            </a:extLst>
          </p:cNvPr>
          <p:cNvPicPr>
            <a:picLocks noChangeAspect="1"/>
          </p:cNvPicPr>
          <p:nvPr/>
        </p:nvPicPr>
        <p:blipFill>
          <a:blip r:embed="rId3"/>
          <a:stretch>
            <a:fillRect/>
          </a:stretch>
        </p:blipFill>
        <p:spPr>
          <a:xfrm>
            <a:off x="1904133" y="1644576"/>
            <a:ext cx="1719592" cy="1719592"/>
          </a:xfrm>
          <a:prstGeom prst="rect">
            <a:avLst/>
          </a:prstGeom>
        </p:spPr>
      </p:pic>
      <p:pic>
        <p:nvPicPr>
          <p:cNvPr id="31" name="Picture 30">
            <a:extLst>
              <a:ext uri="{FF2B5EF4-FFF2-40B4-BE49-F238E27FC236}">
                <a16:creationId xmlns:a16="http://schemas.microsoft.com/office/drawing/2014/main" id="{567BCD15-A562-41D9-83A9-94783B9A9619}"/>
              </a:ext>
            </a:extLst>
          </p:cNvPr>
          <p:cNvPicPr>
            <a:picLocks noChangeAspect="1"/>
          </p:cNvPicPr>
          <p:nvPr/>
        </p:nvPicPr>
        <p:blipFill>
          <a:blip r:embed="rId4"/>
          <a:stretch>
            <a:fillRect/>
          </a:stretch>
        </p:blipFill>
        <p:spPr>
          <a:xfrm>
            <a:off x="7073094" y="1373474"/>
            <a:ext cx="2163528" cy="2163528"/>
          </a:xfrm>
          <a:prstGeom prst="rect">
            <a:avLst/>
          </a:prstGeom>
        </p:spPr>
      </p:pic>
      <p:pic>
        <p:nvPicPr>
          <p:cNvPr id="33" name="Picture 32">
            <a:extLst>
              <a:ext uri="{FF2B5EF4-FFF2-40B4-BE49-F238E27FC236}">
                <a16:creationId xmlns:a16="http://schemas.microsoft.com/office/drawing/2014/main" id="{55D60DF7-4BBC-C8A5-35C9-175A9994C7BA}"/>
              </a:ext>
            </a:extLst>
          </p:cNvPr>
          <p:cNvPicPr>
            <a:picLocks noChangeAspect="1"/>
          </p:cNvPicPr>
          <p:nvPr/>
        </p:nvPicPr>
        <p:blipFill>
          <a:blip r:embed="rId5"/>
          <a:stretch>
            <a:fillRect/>
          </a:stretch>
        </p:blipFill>
        <p:spPr>
          <a:xfrm>
            <a:off x="11982989" y="2026919"/>
            <a:ext cx="1487236" cy="1487236"/>
          </a:xfrm>
          <a:prstGeom prst="rect">
            <a:avLst/>
          </a:prstGeom>
        </p:spPr>
      </p:pic>
      <p:pic>
        <p:nvPicPr>
          <p:cNvPr id="35" name="Picture 34">
            <a:extLst>
              <a:ext uri="{FF2B5EF4-FFF2-40B4-BE49-F238E27FC236}">
                <a16:creationId xmlns:a16="http://schemas.microsoft.com/office/drawing/2014/main" id="{40F9B43B-BB0B-BE40-5477-451BDEE2FFE1}"/>
              </a:ext>
            </a:extLst>
          </p:cNvPr>
          <p:cNvPicPr>
            <a:picLocks noChangeAspect="1"/>
          </p:cNvPicPr>
          <p:nvPr/>
        </p:nvPicPr>
        <p:blipFill>
          <a:blip r:embed="rId6"/>
          <a:stretch>
            <a:fillRect/>
          </a:stretch>
        </p:blipFill>
        <p:spPr>
          <a:xfrm>
            <a:off x="13070232" y="1558329"/>
            <a:ext cx="1187756" cy="937180"/>
          </a:xfrm>
          <a:prstGeom prst="rect">
            <a:avLst/>
          </a:prstGeom>
        </p:spPr>
      </p:pic>
      <p:pic>
        <p:nvPicPr>
          <p:cNvPr id="37" name="Picture 36">
            <a:extLst>
              <a:ext uri="{FF2B5EF4-FFF2-40B4-BE49-F238E27FC236}">
                <a16:creationId xmlns:a16="http://schemas.microsoft.com/office/drawing/2014/main" id="{B7EEA51A-4366-A223-013B-244B66810970}"/>
              </a:ext>
            </a:extLst>
          </p:cNvPr>
          <p:cNvPicPr>
            <a:picLocks noChangeAspect="1"/>
          </p:cNvPicPr>
          <p:nvPr/>
        </p:nvPicPr>
        <p:blipFill>
          <a:blip r:embed="rId7"/>
          <a:stretch>
            <a:fillRect/>
          </a:stretch>
        </p:blipFill>
        <p:spPr>
          <a:xfrm>
            <a:off x="1943100" y="5095775"/>
            <a:ext cx="1830034" cy="1830034"/>
          </a:xfrm>
          <a:prstGeom prst="rect">
            <a:avLst/>
          </a:prstGeom>
        </p:spPr>
      </p:pic>
      <p:pic>
        <p:nvPicPr>
          <p:cNvPr id="39" name="Picture 38">
            <a:extLst>
              <a:ext uri="{FF2B5EF4-FFF2-40B4-BE49-F238E27FC236}">
                <a16:creationId xmlns:a16="http://schemas.microsoft.com/office/drawing/2014/main" id="{4E44C143-4BB8-54CD-DC25-AFE1090FF687}"/>
              </a:ext>
            </a:extLst>
          </p:cNvPr>
          <p:cNvPicPr>
            <a:picLocks noChangeAspect="1"/>
          </p:cNvPicPr>
          <p:nvPr/>
        </p:nvPicPr>
        <p:blipFill>
          <a:blip r:embed="rId8"/>
          <a:stretch>
            <a:fillRect/>
          </a:stretch>
        </p:blipFill>
        <p:spPr>
          <a:xfrm>
            <a:off x="7073094" y="5031505"/>
            <a:ext cx="2104731" cy="2104731"/>
          </a:xfrm>
          <a:prstGeom prst="rect">
            <a:avLst/>
          </a:prstGeom>
        </p:spPr>
      </p:pic>
      <p:pic>
        <p:nvPicPr>
          <p:cNvPr id="41" name="Picture 40">
            <a:extLst>
              <a:ext uri="{FF2B5EF4-FFF2-40B4-BE49-F238E27FC236}">
                <a16:creationId xmlns:a16="http://schemas.microsoft.com/office/drawing/2014/main" id="{F381CAD4-B613-C52F-C2E6-D4D62ABA9FF7}"/>
              </a:ext>
            </a:extLst>
          </p:cNvPr>
          <p:cNvPicPr>
            <a:picLocks noChangeAspect="1"/>
          </p:cNvPicPr>
          <p:nvPr/>
        </p:nvPicPr>
        <p:blipFill>
          <a:blip r:embed="rId9"/>
          <a:stretch>
            <a:fillRect/>
          </a:stretch>
        </p:blipFill>
        <p:spPr>
          <a:xfrm>
            <a:off x="11960014" y="5093623"/>
            <a:ext cx="1832186" cy="1832186"/>
          </a:xfrm>
          <a:prstGeom prst="rect">
            <a:avLst/>
          </a:prstGeom>
        </p:spPr>
      </p:pic>
      <p:sp>
        <p:nvSpPr>
          <p:cNvPr id="18" name="Brandline_LVC">
            <a:extLst>
              <a:ext uri="{FF2B5EF4-FFF2-40B4-BE49-F238E27FC236}">
                <a16:creationId xmlns:a16="http://schemas.microsoft.com/office/drawing/2014/main" id="{8D4FA885-FFD8-D62C-0709-D55478F16C44}"/>
              </a:ext>
            </a:extLst>
          </p:cNvPr>
          <p:cNvSpPr/>
          <p:nvPr/>
        </p:nvSpPr>
        <p:spPr>
          <a:xfrm>
            <a:off x="1943100" y="816324"/>
            <a:ext cx="12364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542646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7" name="Google Shape;185;ge85006fd74_0_2">
            <a:extLst>
              <a:ext uri="{FF2B5EF4-FFF2-40B4-BE49-F238E27FC236}">
                <a16:creationId xmlns:a16="http://schemas.microsoft.com/office/drawing/2014/main" id="{1294B70C-C72D-F122-BE05-6A74C75B2DE5}"/>
              </a:ext>
            </a:extLst>
          </p:cNvPr>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34343"/>
                </a:solidFill>
              </a:rPr>
              <a:t>Firewall</a:t>
            </a:r>
            <a:endParaRPr>
              <a:solidFill>
                <a:srgbClr val="434343"/>
              </a:solidFill>
            </a:endParaRPr>
          </a:p>
        </p:txBody>
      </p:sp>
      <p:pic>
        <p:nvPicPr>
          <p:cNvPr id="8" name="Google Shape;186;ge85006fd74_0_2">
            <a:extLst>
              <a:ext uri="{FF2B5EF4-FFF2-40B4-BE49-F238E27FC236}">
                <a16:creationId xmlns:a16="http://schemas.microsoft.com/office/drawing/2014/main" id="{AEF7E329-BAB7-604E-2E94-0BECC75B53A4}"/>
              </a:ext>
            </a:extLst>
          </p:cNvPr>
          <p:cNvPicPr preferRelativeResize="0"/>
          <p:nvPr/>
        </p:nvPicPr>
        <p:blipFill rotWithShape="1">
          <a:blip r:embed="rId3">
            <a:alphaModFix/>
          </a:blip>
          <a:srcRect/>
          <a:stretch/>
        </p:blipFill>
        <p:spPr>
          <a:xfrm>
            <a:off x="6888300" y="730125"/>
            <a:ext cx="2518326" cy="335075"/>
          </a:xfrm>
          <a:prstGeom prst="rect">
            <a:avLst/>
          </a:prstGeom>
          <a:noFill/>
          <a:ln>
            <a:noFill/>
          </a:ln>
        </p:spPr>
      </p:pic>
      <p:sp>
        <p:nvSpPr>
          <p:cNvPr id="9" name="Google Shape;187;ge85006fd74_0_2">
            <a:extLst>
              <a:ext uri="{FF2B5EF4-FFF2-40B4-BE49-F238E27FC236}">
                <a16:creationId xmlns:a16="http://schemas.microsoft.com/office/drawing/2014/main" id="{50D95B3B-0F8F-F08E-2B13-9B1525B95348}"/>
              </a:ext>
            </a:extLst>
          </p:cNvPr>
          <p:cNvSpPr/>
          <p:nvPr/>
        </p:nvSpPr>
        <p:spPr>
          <a:xfrm>
            <a:off x="1811800" y="1501125"/>
            <a:ext cx="12632401" cy="2414400"/>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100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Firewall has been the first line of defense in network security for over 25 years. It is located at the intersection of two networks, usually a private and a public network such as the internet.</a:t>
            </a:r>
            <a:endParaRPr sz="22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1000"/>
              </a:spcBef>
              <a:spcAft>
                <a:spcPts val="100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A firewall completely isolates your computer from the Internet by checking each data packet as it reaches either side of the firewall.</a:t>
            </a:r>
            <a:endParaRPr sz="2200" b="0" i="0" u="none" strike="noStrike" cap="none">
              <a:solidFill>
                <a:srgbClr val="434343"/>
              </a:solidFill>
              <a:latin typeface="Open Sans"/>
              <a:ea typeface="Open Sans"/>
              <a:cs typeface="Open Sans"/>
              <a:sym typeface="Open Sans"/>
            </a:endParaRPr>
          </a:p>
        </p:txBody>
      </p:sp>
      <p:pic>
        <p:nvPicPr>
          <p:cNvPr id="10" name="Google Shape;188;ge85006fd74_0_2" descr="firewall.png">
            <a:extLst>
              <a:ext uri="{FF2B5EF4-FFF2-40B4-BE49-F238E27FC236}">
                <a16:creationId xmlns:a16="http://schemas.microsoft.com/office/drawing/2014/main" id="{5B4C8424-3C81-196F-F636-8225A5159F5D}"/>
              </a:ext>
            </a:extLst>
          </p:cNvPr>
          <p:cNvPicPr preferRelativeResize="0"/>
          <p:nvPr/>
        </p:nvPicPr>
        <p:blipFill rotWithShape="1">
          <a:blip r:embed="rId4">
            <a:alphaModFix/>
          </a:blip>
          <a:srcRect/>
          <a:stretch/>
        </p:blipFill>
        <p:spPr>
          <a:xfrm>
            <a:off x="7510950" y="5035450"/>
            <a:ext cx="1630450" cy="1278375"/>
          </a:xfrm>
          <a:prstGeom prst="rect">
            <a:avLst/>
          </a:prstGeom>
          <a:noFill/>
          <a:ln>
            <a:noFill/>
          </a:ln>
          <a:effectLst>
            <a:outerShdw blurRad="279400" rotWithShape="0">
              <a:srgbClr val="000000"/>
            </a:outerShdw>
          </a:effectLst>
        </p:spPr>
      </p:pic>
      <p:cxnSp>
        <p:nvCxnSpPr>
          <p:cNvPr id="11" name="Google Shape;189;ge85006fd74_0_2">
            <a:extLst>
              <a:ext uri="{FF2B5EF4-FFF2-40B4-BE49-F238E27FC236}">
                <a16:creationId xmlns:a16="http://schemas.microsoft.com/office/drawing/2014/main" id="{8FB3DCB3-D7F7-C2DF-9E1A-9B4BD2BBB3FE}"/>
              </a:ext>
            </a:extLst>
          </p:cNvPr>
          <p:cNvCxnSpPr/>
          <p:nvPr/>
        </p:nvCxnSpPr>
        <p:spPr>
          <a:xfrm>
            <a:off x="5308058" y="5642678"/>
            <a:ext cx="1719300" cy="0"/>
          </a:xfrm>
          <a:prstGeom prst="straightConnector1">
            <a:avLst/>
          </a:prstGeom>
          <a:noFill/>
          <a:ln w="50800" cap="flat" cmpd="sng">
            <a:solidFill>
              <a:srgbClr val="4A86E8"/>
            </a:solidFill>
            <a:prstDash val="solid"/>
            <a:miter lim="8000"/>
            <a:headEnd type="none" w="sm" len="sm"/>
            <a:tailEnd type="triangle" w="med" len="med"/>
          </a:ln>
        </p:spPr>
      </p:cxnSp>
      <p:sp>
        <p:nvSpPr>
          <p:cNvPr id="12" name="Google Shape;190;ge85006fd74_0_2">
            <a:extLst>
              <a:ext uri="{FF2B5EF4-FFF2-40B4-BE49-F238E27FC236}">
                <a16:creationId xmlns:a16="http://schemas.microsoft.com/office/drawing/2014/main" id="{A48F4DFB-04CA-AEA6-46EB-91A0D0BE9A40}"/>
              </a:ext>
            </a:extLst>
          </p:cNvPr>
          <p:cNvSpPr txBox="1"/>
          <p:nvPr/>
        </p:nvSpPr>
        <p:spPr>
          <a:xfrm>
            <a:off x="2814325" y="6479775"/>
            <a:ext cx="3430800" cy="477300"/>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535353"/>
              </a:buClr>
              <a:buSzPts val="3200"/>
              <a:buFont typeface="Open Sans SemiBold"/>
              <a:buNone/>
            </a:pPr>
            <a:r>
              <a:rPr lang="en-US" sz="2200" b="0" i="0" u="none" strike="noStrike" cap="none">
                <a:solidFill>
                  <a:srgbClr val="434343"/>
                </a:solidFill>
                <a:latin typeface="Open Sans"/>
                <a:ea typeface="Open Sans"/>
                <a:cs typeface="Open Sans"/>
                <a:sym typeface="Open Sans"/>
              </a:rPr>
              <a:t>Secure Private Network</a:t>
            </a:r>
            <a:endParaRPr sz="2200" b="0" i="0" u="none" strike="noStrike" cap="none">
              <a:solidFill>
                <a:srgbClr val="434343"/>
              </a:solidFill>
              <a:latin typeface="Open Sans"/>
              <a:ea typeface="Open Sans"/>
              <a:cs typeface="Open Sans"/>
              <a:sym typeface="Open Sans"/>
            </a:endParaRPr>
          </a:p>
        </p:txBody>
      </p:sp>
      <p:sp>
        <p:nvSpPr>
          <p:cNvPr id="13" name="Google Shape;191;ge85006fd74_0_2">
            <a:extLst>
              <a:ext uri="{FF2B5EF4-FFF2-40B4-BE49-F238E27FC236}">
                <a16:creationId xmlns:a16="http://schemas.microsoft.com/office/drawing/2014/main" id="{D1818FEF-B4A0-16FA-0D41-F2F89943635A}"/>
              </a:ext>
            </a:extLst>
          </p:cNvPr>
          <p:cNvSpPr txBox="1"/>
          <p:nvPr/>
        </p:nvSpPr>
        <p:spPr>
          <a:xfrm>
            <a:off x="7438279" y="6479775"/>
            <a:ext cx="1884900" cy="477300"/>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1000"/>
              </a:spcAft>
              <a:buClr>
                <a:srgbClr val="535353"/>
              </a:buClr>
              <a:buSzPts val="3200"/>
              <a:buFont typeface="Open Sans SemiBold"/>
              <a:buNone/>
            </a:pPr>
            <a:r>
              <a:rPr lang="en-US" sz="2200" b="0" i="0" u="none" strike="noStrike" cap="none">
                <a:solidFill>
                  <a:srgbClr val="434343"/>
                </a:solidFill>
                <a:latin typeface="Open Sans"/>
                <a:ea typeface="Open Sans"/>
                <a:cs typeface="Open Sans"/>
                <a:sym typeface="Open Sans"/>
              </a:rPr>
              <a:t>Firewall</a:t>
            </a:r>
            <a:endParaRPr sz="2200" b="0" i="0" u="none" strike="noStrike" cap="none">
              <a:solidFill>
                <a:srgbClr val="434343"/>
              </a:solidFill>
              <a:latin typeface="Open Sans"/>
              <a:ea typeface="Open Sans"/>
              <a:cs typeface="Open Sans"/>
              <a:sym typeface="Open Sans"/>
            </a:endParaRPr>
          </a:p>
        </p:txBody>
      </p:sp>
      <p:cxnSp>
        <p:nvCxnSpPr>
          <p:cNvPr id="14" name="Google Shape;192;ge85006fd74_0_2">
            <a:extLst>
              <a:ext uri="{FF2B5EF4-FFF2-40B4-BE49-F238E27FC236}">
                <a16:creationId xmlns:a16="http://schemas.microsoft.com/office/drawing/2014/main" id="{1D8A6519-9489-454D-7106-7FB8779DCEF6}"/>
              </a:ext>
            </a:extLst>
          </p:cNvPr>
          <p:cNvCxnSpPr/>
          <p:nvPr/>
        </p:nvCxnSpPr>
        <p:spPr>
          <a:xfrm>
            <a:off x="9806376" y="5948739"/>
            <a:ext cx="1719300" cy="0"/>
          </a:xfrm>
          <a:prstGeom prst="straightConnector1">
            <a:avLst/>
          </a:prstGeom>
          <a:noFill/>
          <a:ln w="50800" cap="flat" cmpd="sng">
            <a:solidFill>
              <a:srgbClr val="595959"/>
            </a:solidFill>
            <a:prstDash val="solid"/>
            <a:miter lim="8000"/>
            <a:headEnd type="triangle" w="med" len="med"/>
            <a:tailEnd type="none" w="sm" len="sm"/>
          </a:ln>
        </p:spPr>
      </p:cxnSp>
      <p:cxnSp>
        <p:nvCxnSpPr>
          <p:cNvPr id="15" name="Google Shape;193;ge85006fd74_0_2">
            <a:extLst>
              <a:ext uri="{FF2B5EF4-FFF2-40B4-BE49-F238E27FC236}">
                <a16:creationId xmlns:a16="http://schemas.microsoft.com/office/drawing/2014/main" id="{A2010766-5D30-2CD2-0F11-1E3BB49E9D8C}"/>
              </a:ext>
            </a:extLst>
          </p:cNvPr>
          <p:cNvCxnSpPr/>
          <p:nvPr/>
        </p:nvCxnSpPr>
        <p:spPr>
          <a:xfrm>
            <a:off x="5308058" y="5948739"/>
            <a:ext cx="1719300" cy="0"/>
          </a:xfrm>
          <a:prstGeom prst="straightConnector1">
            <a:avLst/>
          </a:prstGeom>
          <a:noFill/>
          <a:ln w="50800" cap="flat" cmpd="sng">
            <a:solidFill>
              <a:srgbClr val="595959"/>
            </a:solidFill>
            <a:prstDash val="solid"/>
            <a:miter lim="8000"/>
            <a:headEnd type="triangle" w="med" len="med"/>
            <a:tailEnd type="none" w="sm" len="sm"/>
          </a:ln>
        </p:spPr>
      </p:cxnSp>
      <p:cxnSp>
        <p:nvCxnSpPr>
          <p:cNvPr id="16" name="Google Shape;194;ge85006fd74_0_2">
            <a:extLst>
              <a:ext uri="{FF2B5EF4-FFF2-40B4-BE49-F238E27FC236}">
                <a16:creationId xmlns:a16="http://schemas.microsoft.com/office/drawing/2014/main" id="{EA499187-18A2-47D8-FF9C-79D1380B994B}"/>
              </a:ext>
            </a:extLst>
          </p:cNvPr>
          <p:cNvCxnSpPr/>
          <p:nvPr/>
        </p:nvCxnSpPr>
        <p:spPr>
          <a:xfrm>
            <a:off x="9806376" y="5336617"/>
            <a:ext cx="1719300" cy="0"/>
          </a:xfrm>
          <a:prstGeom prst="straightConnector1">
            <a:avLst/>
          </a:prstGeom>
          <a:noFill/>
          <a:ln w="50800" cap="flat" cmpd="sng">
            <a:solidFill>
              <a:srgbClr val="595959"/>
            </a:solidFill>
            <a:prstDash val="solid"/>
            <a:miter lim="8000"/>
            <a:headEnd type="none" w="sm" len="sm"/>
            <a:tailEnd type="triangle" w="med" len="med"/>
          </a:ln>
        </p:spPr>
      </p:cxnSp>
      <p:cxnSp>
        <p:nvCxnSpPr>
          <p:cNvPr id="17" name="Google Shape;195;ge85006fd74_0_2">
            <a:extLst>
              <a:ext uri="{FF2B5EF4-FFF2-40B4-BE49-F238E27FC236}">
                <a16:creationId xmlns:a16="http://schemas.microsoft.com/office/drawing/2014/main" id="{763601FE-8655-F79C-56E9-7AC348E13D63}"/>
              </a:ext>
            </a:extLst>
          </p:cNvPr>
          <p:cNvCxnSpPr/>
          <p:nvPr/>
        </p:nvCxnSpPr>
        <p:spPr>
          <a:xfrm>
            <a:off x="5308058" y="5336617"/>
            <a:ext cx="1719300" cy="0"/>
          </a:xfrm>
          <a:prstGeom prst="straightConnector1">
            <a:avLst/>
          </a:prstGeom>
          <a:noFill/>
          <a:ln w="50800" cap="flat" cmpd="sng">
            <a:solidFill>
              <a:srgbClr val="595959"/>
            </a:solidFill>
            <a:prstDash val="solid"/>
            <a:miter lim="8000"/>
            <a:headEnd type="none" w="sm" len="sm"/>
            <a:tailEnd type="triangle" w="med" len="med"/>
          </a:ln>
        </p:spPr>
      </p:cxnSp>
      <p:cxnSp>
        <p:nvCxnSpPr>
          <p:cNvPr id="18" name="Google Shape;196;ge85006fd74_0_2">
            <a:extLst>
              <a:ext uri="{FF2B5EF4-FFF2-40B4-BE49-F238E27FC236}">
                <a16:creationId xmlns:a16="http://schemas.microsoft.com/office/drawing/2014/main" id="{342982B9-F8FB-64E7-D1B4-175BFCE2B2C1}"/>
              </a:ext>
            </a:extLst>
          </p:cNvPr>
          <p:cNvCxnSpPr/>
          <p:nvPr/>
        </p:nvCxnSpPr>
        <p:spPr>
          <a:xfrm>
            <a:off x="9806376" y="5642678"/>
            <a:ext cx="1719300" cy="0"/>
          </a:xfrm>
          <a:prstGeom prst="straightConnector1">
            <a:avLst/>
          </a:prstGeom>
          <a:noFill/>
          <a:ln w="50800" cap="flat" cmpd="sng">
            <a:solidFill>
              <a:srgbClr val="4A86E8"/>
            </a:solidFill>
            <a:prstDash val="solid"/>
            <a:miter lim="8000"/>
            <a:headEnd type="triangle" w="med" len="med"/>
            <a:tailEnd type="none" w="sm" len="sm"/>
          </a:ln>
        </p:spPr>
      </p:cxnSp>
      <p:pic>
        <p:nvPicPr>
          <p:cNvPr id="19" name="Google Shape;197;ge85006fd74_0_2" descr="Image">
            <a:extLst>
              <a:ext uri="{FF2B5EF4-FFF2-40B4-BE49-F238E27FC236}">
                <a16:creationId xmlns:a16="http://schemas.microsoft.com/office/drawing/2014/main" id="{9527E39F-C567-D628-9BA9-6E2DABFC2ABE}"/>
              </a:ext>
            </a:extLst>
          </p:cNvPr>
          <p:cNvPicPr preferRelativeResize="0"/>
          <p:nvPr/>
        </p:nvPicPr>
        <p:blipFill rotWithShape="1">
          <a:blip r:embed="rId5">
            <a:alphaModFix/>
          </a:blip>
          <a:srcRect/>
          <a:stretch/>
        </p:blipFill>
        <p:spPr>
          <a:xfrm>
            <a:off x="9007887" y="5462226"/>
            <a:ext cx="543482" cy="383513"/>
          </a:xfrm>
          <a:prstGeom prst="rect">
            <a:avLst/>
          </a:prstGeom>
          <a:noFill/>
          <a:ln>
            <a:noFill/>
          </a:ln>
        </p:spPr>
      </p:pic>
      <p:pic>
        <p:nvPicPr>
          <p:cNvPr id="20" name="Google Shape;198;ge85006fd74_0_2" descr="Image">
            <a:extLst>
              <a:ext uri="{FF2B5EF4-FFF2-40B4-BE49-F238E27FC236}">
                <a16:creationId xmlns:a16="http://schemas.microsoft.com/office/drawing/2014/main" id="{AC901D62-BEF8-088A-AE0A-DBFA03BB08DA}"/>
              </a:ext>
            </a:extLst>
          </p:cNvPr>
          <p:cNvPicPr preferRelativeResize="0"/>
          <p:nvPr/>
        </p:nvPicPr>
        <p:blipFill rotWithShape="1">
          <a:blip r:embed="rId5">
            <a:alphaModFix/>
          </a:blip>
          <a:srcRect/>
          <a:stretch/>
        </p:blipFill>
        <p:spPr>
          <a:xfrm>
            <a:off x="7090713" y="5450922"/>
            <a:ext cx="543482" cy="383513"/>
          </a:xfrm>
          <a:prstGeom prst="rect">
            <a:avLst/>
          </a:prstGeom>
          <a:noFill/>
          <a:ln>
            <a:noFill/>
          </a:ln>
        </p:spPr>
      </p:pic>
      <p:sp>
        <p:nvSpPr>
          <p:cNvPr id="21" name="Google Shape;199;ge85006fd74_0_2">
            <a:extLst>
              <a:ext uri="{FF2B5EF4-FFF2-40B4-BE49-F238E27FC236}">
                <a16:creationId xmlns:a16="http://schemas.microsoft.com/office/drawing/2014/main" id="{231B59DB-069B-414A-BD01-B4F0240498F9}"/>
              </a:ext>
            </a:extLst>
          </p:cNvPr>
          <p:cNvSpPr txBox="1"/>
          <p:nvPr/>
        </p:nvSpPr>
        <p:spPr>
          <a:xfrm>
            <a:off x="11904601" y="6479775"/>
            <a:ext cx="1384200" cy="477300"/>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535353"/>
              </a:buClr>
              <a:buSzPts val="3200"/>
              <a:buFont typeface="Open Sans SemiBold"/>
              <a:buNone/>
            </a:pPr>
            <a:r>
              <a:rPr lang="en-US" sz="2200" b="0" i="0" u="none" strike="noStrike" cap="none">
                <a:solidFill>
                  <a:srgbClr val="434343"/>
                </a:solidFill>
                <a:latin typeface="Open Sans"/>
                <a:ea typeface="Open Sans"/>
                <a:cs typeface="Open Sans"/>
                <a:sym typeface="Open Sans"/>
              </a:rPr>
              <a:t>Internet</a:t>
            </a:r>
            <a:endParaRPr sz="2200" b="0" i="0" u="none" strike="noStrike" cap="none">
              <a:solidFill>
                <a:srgbClr val="434343"/>
              </a:solidFill>
              <a:latin typeface="Open Sans"/>
              <a:ea typeface="Open Sans"/>
              <a:cs typeface="Open Sans"/>
              <a:sym typeface="Open Sans"/>
            </a:endParaRPr>
          </a:p>
        </p:txBody>
      </p:sp>
      <p:pic>
        <p:nvPicPr>
          <p:cNvPr id="22" name="Google Shape;200;ge85006fd74_0_2">
            <a:extLst>
              <a:ext uri="{FF2B5EF4-FFF2-40B4-BE49-F238E27FC236}">
                <a16:creationId xmlns:a16="http://schemas.microsoft.com/office/drawing/2014/main" id="{261A2AF3-804F-4F19-7246-4B8BF64D84ED}"/>
              </a:ext>
            </a:extLst>
          </p:cNvPr>
          <p:cNvPicPr preferRelativeResize="0"/>
          <p:nvPr/>
        </p:nvPicPr>
        <p:blipFill rotWithShape="1">
          <a:blip r:embed="rId6">
            <a:alphaModFix/>
          </a:blip>
          <a:srcRect/>
          <a:stretch/>
        </p:blipFill>
        <p:spPr>
          <a:xfrm>
            <a:off x="3441450" y="4827450"/>
            <a:ext cx="1630450" cy="1630450"/>
          </a:xfrm>
          <a:prstGeom prst="rect">
            <a:avLst/>
          </a:prstGeom>
          <a:noFill/>
          <a:ln>
            <a:noFill/>
          </a:ln>
        </p:spPr>
      </p:pic>
      <p:pic>
        <p:nvPicPr>
          <p:cNvPr id="23" name="Google Shape;201;ge85006fd74_0_2">
            <a:extLst>
              <a:ext uri="{FF2B5EF4-FFF2-40B4-BE49-F238E27FC236}">
                <a16:creationId xmlns:a16="http://schemas.microsoft.com/office/drawing/2014/main" id="{CF57CA92-6513-53E9-97B9-DF6D1B2AEA80}"/>
              </a:ext>
            </a:extLst>
          </p:cNvPr>
          <p:cNvPicPr preferRelativeResize="0"/>
          <p:nvPr/>
        </p:nvPicPr>
        <p:blipFill rotWithShape="1">
          <a:blip r:embed="rId7">
            <a:alphaModFix/>
          </a:blip>
          <a:srcRect/>
          <a:stretch/>
        </p:blipFill>
        <p:spPr>
          <a:xfrm>
            <a:off x="11781475" y="4827450"/>
            <a:ext cx="1630450" cy="1630450"/>
          </a:xfrm>
          <a:prstGeom prst="rect">
            <a:avLst/>
          </a:prstGeom>
          <a:noFill/>
          <a:ln>
            <a:noFill/>
          </a:ln>
        </p:spPr>
      </p:pic>
    </p:spTree>
    <p:extLst>
      <p:ext uri="{BB962C8B-B14F-4D97-AF65-F5344CB8AC3E}">
        <p14:creationId xmlns:p14="http://schemas.microsoft.com/office/powerpoint/2010/main" val="13115732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4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34343"/>
                </a:solidFill>
                <a:latin typeface="Open Sans"/>
                <a:ea typeface="Open Sans"/>
                <a:cs typeface="Open Sans"/>
                <a:sym typeface="Open Sans"/>
              </a:rPr>
              <a:t>Firewall</a:t>
            </a:r>
            <a:endParaRPr>
              <a:solidFill>
                <a:srgbClr val="434343"/>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3C18C1F1-07E4-81DC-8AEF-418E39DC56E4}"/>
              </a:ext>
            </a:extLst>
          </p:cNvPr>
          <p:cNvSpPr/>
          <p:nvPr/>
        </p:nvSpPr>
        <p:spPr>
          <a:xfrm>
            <a:off x="7251701" y="816352"/>
            <a:ext cx="1762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582;ge961dd843d_0_334">
            <a:extLst>
              <a:ext uri="{FF2B5EF4-FFF2-40B4-BE49-F238E27FC236}">
                <a16:creationId xmlns:a16="http://schemas.microsoft.com/office/drawing/2014/main" id="{EB4A8AE0-269B-07CA-4637-328C9FD209E9}"/>
              </a:ext>
            </a:extLst>
          </p:cNvPr>
          <p:cNvSpPr/>
          <p:nvPr/>
        </p:nvSpPr>
        <p:spPr>
          <a:xfrm>
            <a:off x="722520" y="2917370"/>
            <a:ext cx="9079539" cy="4495877"/>
          </a:xfrm>
          <a:prstGeom prst="roundRect">
            <a:avLst>
              <a:gd name="adj" fmla="val 521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Traffic analysis and control: </a:t>
            </a:r>
            <a:r>
              <a:rPr lang="en-US" sz="2200">
                <a:solidFill>
                  <a:schemeClr val="tx1">
                    <a:lumMod val="75000"/>
                    <a:lumOff val="25000"/>
                  </a:schemeClr>
                </a:solidFill>
                <a:latin typeface="Open Sans"/>
                <a:ea typeface="Open Sans"/>
                <a:cs typeface="Open Sans"/>
              </a:rPr>
              <a:t>Determines whether specific traffic should be allowed or blocked</a:t>
            </a:r>
          </a:p>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Types: </a:t>
            </a:r>
            <a:r>
              <a:rPr lang="en-US" sz="2200">
                <a:solidFill>
                  <a:schemeClr val="tx1">
                    <a:lumMod val="75000"/>
                    <a:lumOff val="25000"/>
                  </a:schemeClr>
                </a:solidFill>
                <a:latin typeface="Open Sans"/>
                <a:ea typeface="Open Sans"/>
                <a:cs typeface="Open Sans"/>
              </a:rPr>
              <a:t>Can be hardware, software, or a combination of both, enforcing network security policies</a:t>
            </a:r>
          </a:p>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Network segregation: </a:t>
            </a:r>
            <a:r>
              <a:rPr lang="en-US" sz="2200">
                <a:solidFill>
                  <a:schemeClr val="tx1">
                    <a:lumMod val="75000"/>
                    <a:lumOff val="25000"/>
                  </a:schemeClr>
                </a:solidFill>
                <a:latin typeface="Open Sans"/>
                <a:ea typeface="Open Sans"/>
                <a:cs typeface="Open Sans"/>
              </a:rPr>
              <a:t>Restricts access from one network to another</a:t>
            </a:r>
          </a:p>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Operational layers: </a:t>
            </a:r>
            <a:r>
              <a:rPr lang="en-US" sz="2200">
                <a:solidFill>
                  <a:schemeClr val="tx1">
                    <a:lumMod val="75000"/>
                    <a:lumOff val="25000"/>
                  </a:schemeClr>
                </a:solidFill>
                <a:latin typeface="Open Sans"/>
                <a:ea typeface="Open Sans"/>
                <a:cs typeface="Open Sans"/>
              </a:rPr>
              <a:t>Functions from Layer 3 to Layer 7 of the OSI model</a:t>
            </a:r>
          </a:p>
        </p:txBody>
      </p:sp>
      <p:sp>
        <p:nvSpPr>
          <p:cNvPr id="8" name="TextBox 7">
            <a:extLst>
              <a:ext uri="{FF2B5EF4-FFF2-40B4-BE49-F238E27FC236}">
                <a16:creationId xmlns:a16="http://schemas.microsoft.com/office/drawing/2014/main" id="{548A58CD-00BF-2708-E1A3-023A912D0263}"/>
              </a:ext>
            </a:extLst>
          </p:cNvPr>
          <p:cNvSpPr txBox="1"/>
          <p:nvPr/>
        </p:nvSpPr>
        <p:spPr>
          <a:xfrm>
            <a:off x="1723998" y="1393703"/>
            <a:ext cx="12825519" cy="769441"/>
          </a:xfrm>
          <a:prstGeom prst="rect">
            <a:avLst/>
          </a:prstGeom>
          <a:noFill/>
        </p:spPr>
        <p:txBody>
          <a:bodyPr wrap="square" rtlCol="0">
            <a:spAutoFit/>
          </a:bodyPr>
          <a:lstStyle/>
          <a:p>
            <a:pPr algn="ctr"/>
            <a:r>
              <a:rPr lang="en-US" sz="2200">
                <a:latin typeface="Open Sans" panose="020B0606030504020204" pitchFamily="34" charset="0"/>
                <a:ea typeface="Open Sans" panose="020B0606030504020204" pitchFamily="34" charset="0"/>
                <a:cs typeface="Open Sans" panose="020B0606030504020204" pitchFamily="34" charset="0"/>
              </a:rPr>
              <a:t>A firewall is a crucial network security device that controls incoming and outgoing network traffic based on predetermined security rules. Key features of firewalls include:</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27D0980A-7857-5783-B092-A0CF449B49DE}"/>
              </a:ext>
            </a:extLst>
          </p:cNvPr>
          <p:cNvPicPr>
            <a:picLocks noChangeAspect="1"/>
          </p:cNvPicPr>
          <p:nvPr/>
        </p:nvPicPr>
        <p:blipFill>
          <a:blip r:embed="rId3"/>
          <a:stretch>
            <a:fillRect/>
          </a:stretch>
        </p:blipFill>
        <p:spPr>
          <a:xfrm>
            <a:off x="10863341" y="2927056"/>
            <a:ext cx="3686176" cy="368617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Router Hardening</a:t>
            </a:r>
            <a:endParaRPr/>
          </a:p>
        </p:txBody>
      </p:sp>
      <p:grpSp>
        <p:nvGrpSpPr>
          <p:cNvPr id="680" name="Google Shape;680;p74"/>
          <p:cNvGrpSpPr/>
          <p:nvPr/>
        </p:nvGrpSpPr>
        <p:grpSpPr>
          <a:xfrm>
            <a:off x="1711328" y="3115295"/>
            <a:ext cx="12833341" cy="5090056"/>
            <a:chOff x="1711328" y="2732425"/>
            <a:chExt cx="12833341" cy="5090056"/>
          </a:xfrm>
        </p:grpSpPr>
        <p:grpSp>
          <p:nvGrpSpPr>
            <p:cNvPr id="681" name="Google Shape;681;p74"/>
            <p:cNvGrpSpPr/>
            <p:nvPr/>
          </p:nvGrpSpPr>
          <p:grpSpPr>
            <a:xfrm>
              <a:off x="1711328" y="2732425"/>
              <a:ext cx="12833341" cy="5090056"/>
              <a:chOff x="723841" y="1410390"/>
              <a:chExt cx="7945274" cy="3092411"/>
            </a:xfrm>
          </p:grpSpPr>
          <p:sp>
            <p:nvSpPr>
              <p:cNvPr id="682" name="Google Shape;682;p74"/>
              <p:cNvSpPr/>
              <p:nvPr/>
            </p:nvSpPr>
            <p:spPr>
              <a:xfrm>
                <a:off x="1371600"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74"/>
              <p:cNvSpPr/>
              <p:nvPr/>
            </p:nvSpPr>
            <p:spPr>
              <a:xfrm>
                <a:off x="2876947" y="2465387"/>
                <a:ext cx="608013" cy="1630363"/>
              </a:xfrm>
              <a:custGeom>
                <a:avLst/>
                <a:gdLst/>
                <a:ahLst/>
                <a:cxnLst/>
                <a:rect l="l" t="t" r="r" b="b"/>
                <a:pathLst>
                  <a:path w="275" h="736" extrusionOk="0">
                    <a:moveTo>
                      <a:pt x="275" y="137"/>
                    </a:moveTo>
                    <a:cubicBezTo>
                      <a:pt x="275" y="61"/>
                      <a:pt x="214" y="0"/>
                      <a:pt x="138" y="0"/>
                    </a:cubicBezTo>
                    <a:cubicBezTo>
                      <a:pt x="62" y="0"/>
                      <a:pt x="0" y="61"/>
                      <a:pt x="0" y="137"/>
                    </a:cubicBezTo>
                    <a:cubicBezTo>
                      <a:pt x="0" y="192"/>
                      <a:pt x="33" y="240"/>
                      <a:pt x="79" y="262"/>
                    </a:cubicBezTo>
                    <a:cubicBezTo>
                      <a:pt x="79" y="688"/>
                      <a:pt x="79" y="688"/>
                      <a:pt x="79" y="688"/>
                    </a:cubicBezTo>
                    <a:cubicBezTo>
                      <a:pt x="79" y="715"/>
                      <a:pt x="101" y="736"/>
                      <a:pt x="127" y="736"/>
                    </a:cubicBezTo>
                    <a:cubicBezTo>
                      <a:pt x="156" y="736"/>
                      <a:pt x="156" y="736"/>
                      <a:pt x="156" y="736"/>
                    </a:cubicBezTo>
                    <a:cubicBezTo>
                      <a:pt x="183" y="736"/>
                      <a:pt x="204" y="715"/>
                      <a:pt x="204" y="688"/>
                    </a:cubicBezTo>
                    <a:cubicBezTo>
                      <a:pt x="204" y="258"/>
                      <a:pt x="204" y="258"/>
                      <a:pt x="204" y="258"/>
                    </a:cubicBezTo>
                    <a:cubicBezTo>
                      <a:pt x="247" y="234"/>
                      <a:pt x="275" y="189"/>
                      <a:pt x="275" y="137"/>
                    </a:cubicBezTo>
                    <a:close/>
                    <a:moveTo>
                      <a:pt x="246" y="137"/>
                    </a:moveTo>
                    <a:cubicBezTo>
                      <a:pt x="246" y="177"/>
                      <a:pt x="225" y="211"/>
                      <a:pt x="193" y="230"/>
                    </a:cubicBezTo>
                    <a:cubicBezTo>
                      <a:pt x="177" y="240"/>
                      <a:pt x="158" y="245"/>
                      <a:pt x="138" y="245"/>
                    </a:cubicBezTo>
                    <a:cubicBezTo>
                      <a:pt x="120" y="245"/>
                      <a:pt x="103" y="241"/>
                      <a:pt x="88" y="233"/>
                    </a:cubicBezTo>
                    <a:cubicBezTo>
                      <a:pt x="53" y="215"/>
                      <a:pt x="30" y="179"/>
                      <a:pt x="30" y="137"/>
                    </a:cubicBezTo>
                    <a:cubicBezTo>
                      <a:pt x="30" y="78"/>
                      <a:pt x="78" y="29"/>
                      <a:pt x="138" y="29"/>
                    </a:cubicBezTo>
                    <a:cubicBezTo>
                      <a:pt x="197" y="29"/>
                      <a:pt x="246" y="78"/>
                      <a:pt x="246" y="137"/>
                    </a:cubicBez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74"/>
              <p:cNvSpPr/>
              <p:nvPr/>
            </p:nvSpPr>
            <p:spPr>
              <a:xfrm>
                <a:off x="4382294"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4"/>
              <p:cNvSpPr/>
              <p:nvPr/>
            </p:nvSpPr>
            <p:spPr>
              <a:xfrm>
                <a:off x="5887641" y="2465387"/>
                <a:ext cx="608013" cy="1630363"/>
              </a:xfrm>
              <a:custGeom>
                <a:avLst/>
                <a:gdLst/>
                <a:ahLst/>
                <a:cxnLst/>
                <a:rect l="l" t="t" r="r" b="b"/>
                <a:pathLst>
                  <a:path w="275" h="736" extrusionOk="0">
                    <a:moveTo>
                      <a:pt x="275" y="137"/>
                    </a:moveTo>
                    <a:cubicBezTo>
                      <a:pt x="275" y="61"/>
                      <a:pt x="214" y="0"/>
                      <a:pt x="138" y="0"/>
                    </a:cubicBezTo>
                    <a:cubicBezTo>
                      <a:pt x="62" y="0"/>
                      <a:pt x="0" y="61"/>
                      <a:pt x="0" y="137"/>
                    </a:cubicBezTo>
                    <a:cubicBezTo>
                      <a:pt x="0" y="192"/>
                      <a:pt x="33" y="240"/>
                      <a:pt x="79" y="262"/>
                    </a:cubicBezTo>
                    <a:cubicBezTo>
                      <a:pt x="79" y="688"/>
                      <a:pt x="79" y="688"/>
                      <a:pt x="79" y="688"/>
                    </a:cubicBezTo>
                    <a:cubicBezTo>
                      <a:pt x="79" y="715"/>
                      <a:pt x="101" y="736"/>
                      <a:pt x="127" y="736"/>
                    </a:cubicBezTo>
                    <a:cubicBezTo>
                      <a:pt x="156" y="736"/>
                      <a:pt x="156" y="736"/>
                      <a:pt x="156" y="736"/>
                    </a:cubicBezTo>
                    <a:cubicBezTo>
                      <a:pt x="183" y="736"/>
                      <a:pt x="204" y="715"/>
                      <a:pt x="204" y="688"/>
                    </a:cubicBezTo>
                    <a:cubicBezTo>
                      <a:pt x="204" y="258"/>
                      <a:pt x="204" y="258"/>
                      <a:pt x="204" y="258"/>
                    </a:cubicBezTo>
                    <a:cubicBezTo>
                      <a:pt x="247" y="234"/>
                      <a:pt x="275" y="189"/>
                      <a:pt x="275" y="137"/>
                    </a:cubicBezTo>
                    <a:close/>
                    <a:moveTo>
                      <a:pt x="246" y="137"/>
                    </a:moveTo>
                    <a:cubicBezTo>
                      <a:pt x="246" y="177"/>
                      <a:pt x="225" y="211"/>
                      <a:pt x="193" y="230"/>
                    </a:cubicBezTo>
                    <a:cubicBezTo>
                      <a:pt x="177" y="240"/>
                      <a:pt x="158" y="245"/>
                      <a:pt x="138" y="245"/>
                    </a:cubicBezTo>
                    <a:cubicBezTo>
                      <a:pt x="120" y="245"/>
                      <a:pt x="103" y="241"/>
                      <a:pt x="88" y="233"/>
                    </a:cubicBezTo>
                    <a:cubicBezTo>
                      <a:pt x="53" y="215"/>
                      <a:pt x="30" y="179"/>
                      <a:pt x="30" y="137"/>
                    </a:cubicBezTo>
                    <a:cubicBezTo>
                      <a:pt x="30" y="78"/>
                      <a:pt x="78" y="29"/>
                      <a:pt x="138" y="29"/>
                    </a:cubicBezTo>
                    <a:cubicBezTo>
                      <a:pt x="197" y="29"/>
                      <a:pt x="246" y="78"/>
                      <a:pt x="246" y="137"/>
                    </a:cubicBez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4"/>
              <p:cNvSpPr/>
              <p:nvPr/>
            </p:nvSpPr>
            <p:spPr>
              <a:xfrm>
                <a:off x="7392987"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rgbClr val="E9AF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74"/>
              <p:cNvSpPr txBox="1"/>
              <p:nvPr/>
            </p:nvSpPr>
            <p:spPr>
              <a:xfrm>
                <a:off x="723841" y="3274363"/>
                <a:ext cx="1923887" cy="993964"/>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Reduce potential attack vectors by turning off unnecessary features</a:t>
                </a:r>
                <a:endParaRPr lang="en-US" sz="2200" b="0" i="0" u="none" strike="noStrike" cap="none">
                  <a:solidFill>
                    <a:srgbClr val="3F3F3F"/>
                  </a:solidFill>
                  <a:latin typeface="Arial"/>
                  <a:ea typeface="Arial"/>
                  <a:cs typeface="Arial"/>
                  <a:sym typeface="Arial"/>
                </a:endParaRPr>
              </a:p>
            </p:txBody>
          </p:sp>
          <p:sp>
            <p:nvSpPr>
              <p:cNvPr id="688" name="Google Shape;688;p74"/>
              <p:cNvSpPr txBox="1"/>
              <p:nvPr/>
            </p:nvSpPr>
            <p:spPr>
              <a:xfrm>
                <a:off x="3734535" y="3274363"/>
                <a:ext cx="1923887" cy="993964"/>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Protect against vulnerabilities by keeping firmware up to date</a:t>
                </a:r>
                <a:endParaRPr lang="en-US" sz="2200" b="0" i="0" u="none" strike="noStrike" cap="none">
                  <a:solidFill>
                    <a:srgbClr val="3F3F3F"/>
                  </a:solidFill>
                  <a:latin typeface="Arial"/>
                  <a:ea typeface="Arial"/>
                  <a:cs typeface="Arial"/>
                  <a:sym typeface="Arial"/>
                </a:endParaRPr>
              </a:p>
            </p:txBody>
          </p:sp>
          <p:sp>
            <p:nvSpPr>
              <p:cNvPr id="689" name="Google Shape;689;p74"/>
              <p:cNvSpPr txBox="1"/>
              <p:nvPr/>
            </p:nvSpPr>
            <p:spPr>
              <a:xfrm>
                <a:off x="6745228" y="3274363"/>
                <a:ext cx="1923887" cy="122843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Detect and respond to suspicious activities through continuous monitoring and logging</a:t>
                </a:r>
                <a:endParaRPr lang="en-US" sz="2200" b="0" i="0" u="none" strike="noStrike" cap="none">
                  <a:solidFill>
                    <a:srgbClr val="3F3F3F"/>
                  </a:solidFill>
                  <a:latin typeface="Arial"/>
                  <a:ea typeface="Arial"/>
                  <a:cs typeface="Arial"/>
                  <a:sym typeface="Arial"/>
                </a:endParaRPr>
              </a:p>
            </p:txBody>
          </p:sp>
          <p:sp>
            <p:nvSpPr>
              <p:cNvPr id="690" name="Google Shape;690;p74"/>
              <p:cNvSpPr txBox="1"/>
              <p:nvPr/>
            </p:nvSpPr>
            <p:spPr>
              <a:xfrm>
                <a:off x="2229188" y="1410390"/>
                <a:ext cx="1923887" cy="993964"/>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Prevent unauthorized access with complex passwords and multi-factor authentication</a:t>
                </a:r>
                <a:endParaRPr lang="en-US" sz="1400" b="0" i="0" u="none" strike="noStrike" cap="none">
                  <a:solidFill>
                    <a:srgbClr val="000000"/>
                  </a:solidFill>
                  <a:latin typeface="Arial"/>
                  <a:ea typeface="Arial"/>
                  <a:cs typeface="Arial"/>
                  <a:sym typeface="Arial"/>
                </a:endParaRPr>
              </a:p>
            </p:txBody>
          </p:sp>
          <p:sp>
            <p:nvSpPr>
              <p:cNvPr id="691" name="Google Shape;691;p74"/>
              <p:cNvSpPr txBox="1"/>
              <p:nvPr/>
            </p:nvSpPr>
            <p:spPr>
              <a:xfrm>
                <a:off x="5239882" y="1504950"/>
                <a:ext cx="1923887" cy="75949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 Secure the router physically to prevent tampering</a:t>
                </a:r>
                <a:endParaRPr lang="en-US" sz="2200" b="0" i="0" u="none" strike="noStrike" cap="none">
                  <a:solidFill>
                    <a:srgbClr val="3F3F3F"/>
                  </a:solidFill>
                  <a:latin typeface="Arial"/>
                  <a:ea typeface="Arial"/>
                  <a:cs typeface="Arial"/>
                  <a:sym typeface="Arial"/>
                </a:endParaRPr>
              </a:p>
            </p:txBody>
          </p:sp>
        </p:grpSp>
        <p:sp>
          <p:nvSpPr>
            <p:cNvPr id="692" name="Google Shape;692;p74"/>
            <p:cNvSpPr txBox="1"/>
            <p:nvPr/>
          </p:nvSpPr>
          <p:spPr>
            <a:xfrm>
              <a:off x="2976080" y="4710549"/>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693" name="Google Shape;693;p74"/>
            <p:cNvSpPr txBox="1"/>
            <p:nvPr/>
          </p:nvSpPr>
          <p:spPr>
            <a:xfrm>
              <a:off x="5409647"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694" name="Google Shape;694;p74"/>
            <p:cNvSpPr txBox="1"/>
            <p:nvPr/>
          </p:nvSpPr>
          <p:spPr>
            <a:xfrm>
              <a:off x="7855446"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695" name="Google Shape;695;p74"/>
            <p:cNvSpPr txBox="1"/>
            <p:nvPr/>
          </p:nvSpPr>
          <p:spPr>
            <a:xfrm>
              <a:off x="10270469"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sp>
          <p:nvSpPr>
            <p:cNvPr id="696" name="Google Shape;696;p74"/>
            <p:cNvSpPr txBox="1"/>
            <p:nvPr/>
          </p:nvSpPr>
          <p:spPr>
            <a:xfrm>
              <a:off x="12681542" y="4710545"/>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05</a:t>
              </a:r>
              <a:endParaRPr sz="1400" b="0" i="0" u="none" strike="noStrike" cap="none">
                <a:solidFill>
                  <a:srgbClr val="000000"/>
                </a:solidFill>
                <a:latin typeface="Arial"/>
                <a:ea typeface="Arial"/>
                <a:cs typeface="Arial"/>
                <a:sym typeface="Arial"/>
              </a:endParaRPr>
            </a:p>
          </p:txBody>
        </p:sp>
      </p:grpSp>
      <p:sp>
        <p:nvSpPr>
          <p:cNvPr id="2" name="Google Shape;457;p59">
            <a:extLst>
              <a:ext uri="{FF2B5EF4-FFF2-40B4-BE49-F238E27FC236}">
                <a16:creationId xmlns:a16="http://schemas.microsoft.com/office/drawing/2014/main" id="{4E13C304-8F29-BE48-F385-CA89D47789B1}"/>
              </a:ext>
            </a:extLst>
          </p:cNvPr>
          <p:cNvSpPr txBox="1">
            <a:spLocks noGrp="1"/>
          </p:cNvSpPr>
          <p:nvPr>
            <p:ph type="body" idx="1"/>
          </p:nvPr>
        </p:nvSpPr>
        <p:spPr>
          <a:xfrm>
            <a:off x="2468022" y="1389332"/>
            <a:ext cx="11319834"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Essential steps for router hardening include:</a:t>
            </a:r>
            <a:endParaRPr/>
          </a:p>
        </p:txBody>
      </p:sp>
      <p:sp>
        <p:nvSpPr>
          <p:cNvPr id="8" name="Brandline_LVC">
            <a:extLst>
              <a:ext uri="{FF2B5EF4-FFF2-40B4-BE49-F238E27FC236}">
                <a16:creationId xmlns:a16="http://schemas.microsoft.com/office/drawing/2014/main" id="{FEECCB05-FA24-5AD3-0335-545166613636}"/>
              </a:ext>
            </a:extLst>
          </p:cNvPr>
          <p:cNvSpPr/>
          <p:nvPr/>
        </p:nvSpPr>
        <p:spPr>
          <a:xfrm>
            <a:off x="6146800" y="816324"/>
            <a:ext cx="3956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06984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e85006fd74_0_7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434343"/>
                </a:solidFill>
              </a:rPr>
              <a:t>How does a firewall work</a:t>
            </a:r>
            <a:endParaRPr>
              <a:solidFill>
                <a:srgbClr val="434343"/>
              </a:solidFill>
            </a:endParaRPr>
          </a:p>
        </p:txBody>
      </p:sp>
      <p:pic>
        <p:nvPicPr>
          <p:cNvPr id="208" name="Google Shape;208;ge85006fd74_0_70"/>
          <p:cNvPicPr preferRelativeResize="0"/>
          <p:nvPr/>
        </p:nvPicPr>
        <p:blipFill rotWithShape="1">
          <a:blip r:embed="rId3">
            <a:alphaModFix/>
          </a:blip>
          <a:srcRect/>
          <a:stretch/>
        </p:blipFill>
        <p:spPr>
          <a:xfrm>
            <a:off x="5073825" y="730125"/>
            <a:ext cx="6147275" cy="335075"/>
          </a:xfrm>
          <a:prstGeom prst="rect">
            <a:avLst/>
          </a:prstGeom>
          <a:noFill/>
          <a:ln>
            <a:noFill/>
          </a:ln>
        </p:spPr>
      </p:pic>
      <p:pic>
        <p:nvPicPr>
          <p:cNvPr id="209" name="Google Shape;209;ge85006fd74_0_70"/>
          <p:cNvPicPr preferRelativeResize="0"/>
          <p:nvPr/>
        </p:nvPicPr>
        <p:blipFill rotWithShape="1">
          <a:blip r:embed="rId4">
            <a:alphaModFix/>
          </a:blip>
          <a:srcRect/>
          <a:stretch/>
        </p:blipFill>
        <p:spPr>
          <a:xfrm>
            <a:off x="2183638" y="1625675"/>
            <a:ext cx="4619975" cy="5892650"/>
          </a:xfrm>
          <a:prstGeom prst="rect">
            <a:avLst/>
          </a:prstGeom>
          <a:noFill/>
          <a:ln>
            <a:noFill/>
          </a:ln>
        </p:spPr>
      </p:pic>
      <p:sp>
        <p:nvSpPr>
          <p:cNvPr id="210" name="Google Shape;210;ge85006fd74_0_70"/>
          <p:cNvSpPr/>
          <p:nvPr/>
        </p:nvSpPr>
        <p:spPr>
          <a:xfrm>
            <a:off x="5609288" y="2077100"/>
            <a:ext cx="7663800" cy="9789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a:solidFill>
                  <a:srgbClr val="434343"/>
                </a:solidFill>
                <a:latin typeface="Open Sans"/>
                <a:ea typeface="Open Sans"/>
                <a:cs typeface="Open Sans"/>
              </a:rPr>
              <a:t>Filtering: </a:t>
            </a:r>
            <a:r>
              <a:rPr lang="en-US" sz="2200">
                <a:solidFill>
                  <a:srgbClr val="434343"/>
                </a:solidFill>
                <a:latin typeface="Open Sans"/>
                <a:ea typeface="Open Sans"/>
                <a:cs typeface="Open Sans"/>
              </a:rPr>
              <a:t>Firewalls examine network traffic based on predefined rules</a:t>
            </a:r>
            <a:endParaRPr sz="2200">
              <a:solidFill>
                <a:srgbClr val="434343"/>
              </a:solidFill>
              <a:latin typeface="Open Sans"/>
              <a:ea typeface="Open Sans"/>
              <a:cs typeface="Open Sans"/>
              <a:sym typeface="Open Sans"/>
            </a:endParaRPr>
          </a:p>
        </p:txBody>
      </p:sp>
      <p:sp>
        <p:nvSpPr>
          <p:cNvPr id="211" name="Google Shape;211;ge85006fd74_0_70"/>
          <p:cNvSpPr/>
          <p:nvPr/>
        </p:nvSpPr>
        <p:spPr>
          <a:xfrm>
            <a:off x="6447488" y="4201925"/>
            <a:ext cx="7663800" cy="9789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a:solidFill>
                  <a:srgbClr val="434343"/>
                </a:solidFill>
                <a:latin typeface="Open Sans"/>
                <a:ea typeface="Open Sans"/>
                <a:cs typeface="Open Sans"/>
              </a:rPr>
              <a:t>Blocking:</a:t>
            </a:r>
            <a:r>
              <a:rPr lang="en-US" sz="2200">
                <a:solidFill>
                  <a:srgbClr val="434343"/>
                </a:solidFill>
                <a:latin typeface="Open Sans"/>
                <a:ea typeface="Open Sans"/>
                <a:cs typeface="Open Sans"/>
              </a:rPr>
              <a:t> Suspicious or malicious traffic is blocked</a:t>
            </a:r>
            <a:endParaRPr sz="2200">
              <a:solidFill>
                <a:srgbClr val="434343"/>
              </a:solidFill>
              <a:latin typeface="Open Sans"/>
              <a:ea typeface="Open Sans"/>
              <a:cs typeface="Open Sans"/>
              <a:sym typeface="Calibri"/>
            </a:endParaRPr>
          </a:p>
        </p:txBody>
      </p:sp>
      <p:sp>
        <p:nvSpPr>
          <p:cNvPr id="212" name="Google Shape;212;ge85006fd74_0_70"/>
          <p:cNvSpPr/>
          <p:nvPr/>
        </p:nvSpPr>
        <p:spPr>
          <a:xfrm>
            <a:off x="5609288" y="6326750"/>
            <a:ext cx="7663800" cy="978900"/>
          </a:xfrm>
          <a:prstGeom prst="roundRect">
            <a:avLst>
              <a:gd name="adj" fmla="val 16667"/>
            </a:avLst>
          </a:prstGeom>
          <a:solidFill>
            <a:srgbClr val="F9DE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a:solidFill>
                  <a:srgbClr val="434343"/>
                </a:solidFill>
                <a:latin typeface="Open Sans"/>
                <a:ea typeface="Open Sans"/>
                <a:cs typeface="Open Sans"/>
              </a:rPr>
              <a:t>Allowing: </a:t>
            </a:r>
            <a:r>
              <a:rPr lang="en-US" sz="2200">
                <a:solidFill>
                  <a:srgbClr val="434343"/>
                </a:solidFill>
                <a:latin typeface="Open Sans"/>
                <a:ea typeface="Open Sans"/>
                <a:cs typeface="Open Sans"/>
              </a:rPr>
              <a:t>Safe and authorized traffic is permitted.</a:t>
            </a:r>
            <a:endParaRPr sz="2200">
              <a:solidFill>
                <a:srgbClr val="434343"/>
              </a:solidFill>
              <a:latin typeface="Open Sans"/>
              <a:ea typeface="Open Sans"/>
              <a:cs typeface="Open Sans"/>
              <a:sym typeface="Calibri"/>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e85d73439a_1_29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Unified Threat Management </a:t>
            </a:r>
            <a:endParaRPr/>
          </a:p>
        </p:txBody>
      </p:sp>
      <p:pic>
        <p:nvPicPr>
          <p:cNvPr id="2" name="Google Shape;616;ge85d73439a_1_299"/>
          <p:cNvPicPr preferRelativeResize="0"/>
          <p:nvPr/>
        </p:nvPicPr>
        <p:blipFill rotWithShape="1">
          <a:blip r:embed="rId3">
            <a:alphaModFix/>
          </a:blip>
          <a:srcRect/>
          <a:stretch/>
        </p:blipFill>
        <p:spPr>
          <a:xfrm>
            <a:off x="10403081" y="2639669"/>
            <a:ext cx="5130399" cy="4443524"/>
          </a:xfrm>
          <a:prstGeom prst="rect">
            <a:avLst/>
          </a:prstGeom>
          <a:noFill/>
          <a:ln>
            <a:noFill/>
          </a:ln>
        </p:spPr>
      </p:pic>
      <p:sp>
        <p:nvSpPr>
          <p:cNvPr id="4" name="Brandline_LVC">
            <a:extLst>
              <a:ext uri="{FF2B5EF4-FFF2-40B4-BE49-F238E27FC236}">
                <a16:creationId xmlns:a16="http://schemas.microsoft.com/office/drawing/2014/main" id="{EA6EFE7B-8027-AEA0-6897-7C7379B8285C}"/>
              </a:ext>
            </a:extLst>
          </p:cNvPr>
          <p:cNvSpPr/>
          <p:nvPr/>
        </p:nvSpPr>
        <p:spPr>
          <a:xfrm>
            <a:off x="4940300" y="816352"/>
            <a:ext cx="6375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582;ge961dd843d_0_334">
            <a:extLst>
              <a:ext uri="{FF2B5EF4-FFF2-40B4-BE49-F238E27FC236}">
                <a16:creationId xmlns:a16="http://schemas.microsoft.com/office/drawing/2014/main" id="{B009FBF8-B1F3-A8F0-DC08-796FEAA132CC}"/>
              </a:ext>
            </a:extLst>
          </p:cNvPr>
          <p:cNvSpPr/>
          <p:nvPr/>
        </p:nvSpPr>
        <p:spPr>
          <a:xfrm>
            <a:off x="722520" y="2917371"/>
            <a:ext cx="9079539" cy="4359730"/>
          </a:xfrm>
          <a:prstGeom prst="roundRect">
            <a:avLst>
              <a:gd name="adj" fmla="val 521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Centralized security: </a:t>
            </a:r>
            <a:r>
              <a:rPr lang="en-US" sz="2200">
                <a:solidFill>
                  <a:schemeClr val="tx1">
                    <a:lumMod val="75000"/>
                    <a:lumOff val="25000"/>
                  </a:schemeClr>
                </a:solidFill>
                <a:latin typeface="Open Sans"/>
                <a:ea typeface="Open Sans"/>
                <a:cs typeface="Open Sans"/>
              </a:rPr>
              <a:t>Combines multiple security functions, eliminating the need for separate standalone appliances</a:t>
            </a:r>
          </a:p>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Threat protection: </a:t>
            </a:r>
            <a:r>
              <a:rPr lang="en-US" sz="2200">
                <a:solidFill>
                  <a:schemeClr val="tx1">
                    <a:lumMod val="75000"/>
                    <a:lumOff val="25000"/>
                  </a:schemeClr>
                </a:solidFill>
                <a:latin typeface="Open Sans"/>
                <a:ea typeface="Open Sans"/>
                <a:cs typeface="Open Sans"/>
              </a:rPr>
              <a:t>Safeguards against threats, malware, and network attacks from a single point</a:t>
            </a:r>
          </a:p>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Efficiency and cost-effectiveness: </a:t>
            </a:r>
            <a:r>
              <a:rPr lang="en-US" sz="2200">
                <a:solidFill>
                  <a:schemeClr val="tx1">
                    <a:lumMod val="75000"/>
                    <a:lumOff val="25000"/>
                  </a:schemeClr>
                </a:solidFill>
                <a:latin typeface="Open Sans"/>
                <a:ea typeface="Open Sans"/>
                <a:cs typeface="Open Sans"/>
              </a:rPr>
              <a:t>Simplifies security management, reduces costs, and enhances overall protection</a:t>
            </a:r>
          </a:p>
        </p:txBody>
      </p:sp>
      <p:sp>
        <p:nvSpPr>
          <p:cNvPr id="6" name="TextBox 5">
            <a:extLst>
              <a:ext uri="{FF2B5EF4-FFF2-40B4-BE49-F238E27FC236}">
                <a16:creationId xmlns:a16="http://schemas.microsoft.com/office/drawing/2014/main" id="{851EC435-88E8-568C-7F69-EE958AE8A9EF}"/>
              </a:ext>
            </a:extLst>
          </p:cNvPr>
          <p:cNvSpPr txBox="1"/>
          <p:nvPr/>
        </p:nvSpPr>
        <p:spPr>
          <a:xfrm>
            <a:off x="1723998" y="1393703"/>
            <a:ext cx="12825519" cy="1107996"/>
          </a:xfrm>
          <a:prstGeom prst="rect">
            <a:avLst/>
          </a:prstGeom>
          <a:noFill/>
        </p:spPr>
        <p:txBody>
          <a:bodyPr wrap="square" rtlCol="0">
            <a:spAutoFit/>
          </a:bodyPr>
          <a:lstStyle/>
          <a:p>
            <a:pPr algn="ctr"/>
            <a:r>
              <a:rPr lang="en-US" sz="2200">
                <a:latin typeface="Open Sans" panose="020B0606030504020204" pitchFamily="34" charset="0"/>
                <a:ea typeface="Open Sans" panose="020B0606030504020204" pitchFamily="34" charset="0"/>
                <a:cs typeface="Open Sans" panose="020B0606030504020204" pitchFamily="34" charset="0"/>
              </a:rPr>
              <a:t>Unified Threat Management (UTM) integrates multiple security functions into a single platform, providing comprehensive protection and simplifying security management. Key aspects of UTM include:</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2">
            <a:extLst>
              <a:ext uri="{FF2B5EF4-FFF2-40B4-BE49-F238E27FC236}">
                <a16:creationId xmlns:a16="http://schemas.microsoft.com/office/drawing/2014/main" id="{52E4811C-1C61-FD44-E519-2315C684E18A}"/>
              </a:ext>
            </a:extLst>
          </p:cNvPr>
          <p:cNvGrpSpPr/>
          <p:nvPr/>
        </p:nvGrpSpPr>
        <p:grpSpPr>
          <a:xfrm>
            <a:off x="7366112" y="2735285"/>
            <a:ext cx="535887" cy="474959"/>
            <a:chOff x="7135762" y="1611504"/>
            <a:chExt cx="714516" cy="633278"/>
          </a:xfrm>
          <a:solidFill>
            <a:schemeClr val="accent1"/>
          </a:solidFill>
        </p:grpSpPr>
        <p:sp>
          <p:nvSpPr>
            <p:cNvPr id="4" name="Freeform: Shape 3">
              <a:extLst>
                <a:ext uri="{FF2B5EF4-FFF2-40B4-BE49-F238E27FC236}">
                  <a16:creationId xmlns:a16="http://schemas.microsoft.com/office/drawing/2014/main" id="{132B2589-E545-4AD4-6DB0-5AEF7B1492F5}"/>
                </a:ext>
              </a:extLst>
            </p:cNvPr>
            <p:cNvSpPr/>
            <p:nvPr/>
          </p:nvSpPr>
          <p:spPr>
            <a:xfrm>
              <a:off x="7187906" y="1656090"/>
              <a:ext cx="662373" cy="588692"/>
            </a:xfrm>
            <a:custGeom>
              <a:avLst/>
              <a:gdLst>
                <a:gd name="connsiteX0" fmla="*/ 647259 w 662373"/>
                <a:gd name="connsiteY0" fmla="*/ 588692 h 588692"/>
                <a:gd name="connsiteX1" fmla="*/ 647259 w 662373"/>
                <a:gd name="connsiteY1" fmla="*/ 15114 h 588692"/>
                <a:gd name="connsiteX2" fmla="*/ 0 w 662373"/>
                <a:gd name="connsiteY2" fmla="*/ 15114 h 588692"/>
                <a:gd name="connsiteX3" fmla="*/ 0 w 662373"/>
                <a:gd name="connsiteY3" fmla="*/ 0 h 588692"/>
                <a:gd name="connsiteX4" fmla="*/ 654816 w 662373"/>
                <a:gd name="connsiteY4" fmla="*/ 0 h 588692"/>
                <a:gd name="connsiteX5" fmla="*/ 662373 w 662373"/>
                <a:gd name="connsiteY5" fmla="*/ 0 h 588692"/>
                <a:gd name="connsiteX6" fmla="*/ 662373 w 662373"/>
                <a:gd name="connsiteY6" fmla="*/ 7557 h 588692"/>
                <a:gd name="connsiteX7" fmla="*/ 662373 w 662373"/>
                <a:gd name="connsiteY7" fmla="*/ 588692 h 58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373" h="588692">
                  <a:moveTo>
                    <a:pt x="647259" y="588692"/>
                  </a:moveTo>
                  <a:lnTo>
                    <a:pt x="647259" y="15114"/>
                  </a:lnTo>
                  <a:lnTo>
                    <a:pt x="0" y="15114"/>
                  </a:lnTo>
                  <a:lnTo>
                    <a:pt x="0" y="0"/>
                  </a:lnTo>
                  <a:lnTo>
                    <a:pt x="654816" y="0"/>
                  </a:lnTo>
                  <a:lnTo>
                    <a:pt x="662373" y="0"/>
                  </a:lnTo>
                  <a:lnTo>
                    <a:pt x="662373" y="7557"/>
                  </a:lnTo>
                  <a:lnTo>
                    <a:pt x="662373" y="588692"/>
                  </a:lnTo>
                  <a:close/>
                </a:path>
              </a:pathLst>
            </a:custGeom>
            <a:solidFill>
              <a:srgbClr val="3F3F41"/>
            </a:solidFill>
            <a:ln w="3768" cap="flat">
              <a:noFill/>
              <a:prstDash val="solid"/>
              <a:miter/>
            </a:ln>
          </p:spPr>
          <p:txBody>
            <a:bodyPr rtlCol="0" anchor="ctr"/>
            <a:lstStyle/>
            <a:p>
              <a:endParaRPr lang="en-US" sz="1350"/>
            </a:p>
          </p:txBody>
        </p:sp>
        <p:sp>
          <p:nvSpPr>
            <p:cNvPr id="6" name="Freeform: Shape 5">
              <a:extLst>
                <a:ext uri="{FF2B5EF4-FFF2-40B4-BE49-F238E27FC236}">
                  <a16:creationId xmlns:a16="http://schemas.microsoft.com/office/drawing/2014/main" id="{5C185680-0B5F-D9FF-98A6-A73BD34B2175}"/>
                </a:ext>
              </a:extLst>
            </p:cNvPr>
            <p:cNvSpPr/>
            <p:nvPr/>
          </p:nvSpPr>
          <p:spPr>
            <a:xfrm>
              <a:off x="7135762" y="1611504"/>
              <a:ext cx="104286" cy="104286"/>
            </a:xfrm>
            <a:custGeom>
              <a:avLst/>
              <a:gdLst>
                <a:gd name="connsiteX0" fmla="*/ 52143 w 104286"/>
                <a:gd name="connsiteY0" fmla="*/ 104287 h 104286"/>
                <a:gd name="connsiteX1" fmla="*/ 104287 w 104286"/>
                <a:gd name="connsiteY1" fmla="*/ 52143 h 104286"/>
                <a:gd name="connsiteX2" fmla="*/ 52143 w 104286"/>
                <a:gd name="connsiteY2" fmla="*/ 0 h 104286"/>
                <a:gd name="connsiteX3" fmla="*/ 0 w 104286"/>
                <a:gd name="connsiteY3" fmla="*/ 52143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80860" y="104287"/>
                    <a:pt x="104287" y="80860"/>
                    <a:pt x="104287" y="52143"/>
                  </a:cubicBezTo>
                  <a:cubicBezTo>
                    <a:pt x="104287" y="23427"/>
                    <a:pt x="80860" y="0"/>
                    <a:pt x="52143" y="0"/>
                  </a:cubicBezTo>
                  <a:cubicBezTo>
                    <a:pt x="23427" y="0"/>
                    <a:pt x="0" y="23427"/>
                    <a:pt x="0" y="52143"/>
                  </a:cubicBezTo>
                  <a:cubicBezTo>
                    <a:pt x="378" y="80860"/>
                    <a:pt x="23427" y="104287"/>
                    <a:pt x="52143" y="104287"/>
                  </a:cubicBezTo>
                  <a:lnTo>
                    <a:pt x="52143" y="104287"/>
                  </a:lnTo>
                  <a:close/>
                </a:path>
              </a:pathLst>
            </a:custGeom>
            <a:solidFill>
              <a:srgbClr val="1576BB"/>
            </a:solidFill>
            <a:ln w="3768" cap="flat">
              <a:noFill/>
              <a:prstDash val="solid"/>
              <a:miter/>
            </a:ln>
          </p:spPr>
          <p:txBody>
            <a:bodyPr rtlCol="0" anchor="ctr"/>
            <a:lstStyle/>
            <a:p>
              <a:endParaRPr lang="en-US" sz="1350"/>
            </a:p>
          </p:txBody>
        </p:sp>
      </p:grpSp>
      <p:grpSp>
        <p:nvGrpSpPr>
          <p:cNvPr id="8" name="Graphic 2">
            <a:extLst>
              <a:ext uri="{FF2B5EF4-FFF2-40B4-BE49-F238E27FC236}">
                <a16:creationId xmlns:a16="http://schemas.microsoft.com/office/drawing/2014/main" id="{2DF62AE9-78A3-CAA5-A334-491B3842BD37}"/>
              </a:ext>
            </a:extLst>
          </p:cNvPr>
          <p:cNvGrpSpPr/>
          <p:nvPr/>
        </p:nvGrpSpPr>
        <p:grpSpPr>
          <a:xfrm>
            <a:off x="8354004" y="3475212"/>
            <a:ext cx="535604" cy="474959"/>
            <a:chOff x="8452952" y="2598073"/>
            <a:chExt cx="714138" cy="633278"/>
          </a:xfrm>
          <a:solidFill>
            <a:schemeClr val="accent1"/>
          </a:solidFill>
        </p:grpSpPr>
        <p:sp>
          <p:nvSpPr>
            <p:cNvPr id="9" name="Freeform: Shape 8">
              <a:extLst>
                <a:ext uri="{FF2B5EF4-FFF2-40B4-BE49-F238E27FC236}">
                  <a16:creationId xmlns:a16="http://schemas.microsoft.com/office/drawing/2014/main" id="{A96A31F0-581B-46DF-924B-012DDF2AEC23}"/>
                </a:ext>
              </a:extLst>
            </p:cNvPr>
            <p:cNvSpPr/>
            <p:nvPr/>
          </p:nvSpPr>
          <p:spPr>
            <a:xfrm>
              <a:off x="8452952" y="2642660"/>
              <a:ext cx="661995" cy="588692"/>
            </a:xfrm>
            <a:custGeom>
              <a:avLst/>
              <a:gdLst>
                <a:gd name="connsiteX0" fmla="*/ 14736 w 661995"/>
                <a:gd name="connsiteY0" fmla="*/ 588692 h 588692"/>
                <a:gd name="connsiteX1" fmla="*/ 14736 w 661995"/>
                <a:gd name="connsiteY1" fmla="*/ 15114 h 588692"/>
                <a:gd name="connsiteX2" fmla="*/ 661996 w 661995"/>
                <a:gd name="connsiteY2" fmla="*/ 15114 h 588692"/>
                <a:gd name="connsiteX3" fmla="*/ 661996 w 661995"/>
                <a:gd name="connsiteY3" fmla="*/ 0 h 588692"/>
                <a:gd name="connsiteX4" fmla="*/ 7557 w 661995"/>
                <a:gd name="connsiteY4" fmla="*/ 0 h 588692"/>
                <a:gd name="connsiteX5" fmla="*/ 0 w 661995"/>
                <a:gd name="connsiteY5" fmla="*/ 0 h 588692"/>
                <a:gd name="connsiteX6" fmla="*/ 0 w 661995"/>
                <a:gd name="connsiteY6" fmla="*/ 7557 h 588692"/>
                <a:gd name="connsiteX7" fmla="*/ 0 w 661995"/>
                <a:gd name="connsiteY7" fmla="*/ 588692 h 58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995" h="588692">
                  <a:moveTo>
                    <a:pt x="14736" y="588692"/>
                  </a:moveTo>
                  <a:lnTo>
                    <a:pt x="14736" y="15114"/>
                  </a:lnTo>
                  <a:lnTo>
                    <a:pt x="661996" y="15114"/>
                  </a:lnTo>
                  <a:lnTo>
                    <a:pt x="661996" y="0"/>
                  </a:lnTo>
                  <a:lnTo>
                    <a:pt x="7557" y="0"/>
                  </a:lnTo>
                  <a:lnTo>
                    <a:pt x="0" y="0"/>
                  </a:lnTo>
                  <a:lnTo>
                    <a:pt x="0" y="7557"/>
                  </a:lnTo>
                  <a:lnTo>
                    <a:pt x="0" y="588692"/>
                  </a:lnTo>
                  <a:close/>
                </a:path>
              </a:pathLst>
            </a:custGeom>
            <a:solidFill>
              <a:srgbClr val="3F3F41"/>
            </a:solidFill>
            <a:ln w="3768" cap="flat">
              <a:noFill/>
              <a:prstDash val="solid"/>
              <a:miter/>
            </a:ln>
          </p:spPr>
          <p:txBody>
            <a:bodyPr rtlCol="0" anchor="ctr"/>
            <a:lstStyle/>
            <a:p>
              <a:endParaRPr lang="en-US" sz="1350"/>
            </a:p>
          </p:txBody>
        </p:sp>
        <p:sp>
          <p:nvSpPr>
            <p:cNvPr id="10" name="Freeform: Shape 9">
              <a:extLst>
                <a:ext uri="{FF2B5EF4-FFF2-40B4-BE49-F238E27FC236}">
                  <a16:creationId xmlns:a16="http://schemas.microsoft.com/office/drawing/2014/main" id="{71CB5F01-D255-00E8-4118-F4874F5AAA23}"/>
                </a:ext>
              </a:extLst>
            </p:cNvPr>
            <p:cNvSpPr/>
            <p:nvPr/>
          </p:nvSpPr>
          <p:spPr>
            <a:xfrm>
              <a:off x="9062804" y="2598073"/>
              <a:ext cx="104286" cy="104286"/>
            </a:xfrm>
            <a:custGeom>
              <a:avLst/>
              <a:gdLst>
                <a:gd name="connsiteX0" fmla="*/ 52143 w 104286"/>
                <a:gd name="connsiteY0" fmla="*/ 104287 h 104286"/>
                <a:gd name="connsiteX1" fmla="*/ 0 w 104286"/>
                <a:gd name="connsiteY1" fmla="*/ 52144 h 104286"/>
                <a:gd name="connsiteX2" fmla="*/ 52143 w 104286"/>
                <a:gd name="connsiteY2" fmla="*/ 0 h 104286"/>
                <a:gd name="connsiteX3" fmla="*/ 104287 w 104286"/>
                <a:gd name="connsiteY3" fmla="*/ 52144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23427" y="104287"/>
                    <a:pt x="0" y="80860"/>
                    <a:pt x="0" y="52144"/>
                  </a:cubicBezTo>
                  <a:cubicBezTo>
                    <a:pt x="0" y="23427"/>
                    <a:pt x="23427" y="0"/>
                    <a:pt x="52143" y="0"/>
                  </a:cubicBezTo>
                  <a:cubicBezTo>
                    <a:pt x="80860" y="0"/>
                    <a:pt x="104287" y="23427"/>
                    <a:pt x="104287" y="52144"/>
                  </a:cubicBezTo>
                  <a:cubicBezTo>
                    <a:pt x="104287" y="80860"/>
                    <a:pt x="80860" y="104287"/>
                    <a:pt x="52143" y="104287"/>
                  </a:cubicBezTo>
                  <a:lnTo>
                    <a:pt x="52143" y="104287"/>
                  </a:lnTo>
                  <a:close/>
                </a:path>
              </a:pathLst>
            </a:custGeom>
            <a:solidFill>
              <a:srgbClr val="28BCD7"/>
            </a:solidFill>
            <a:ln w="3768" cap="flat">
              <a:noFill/>
              <a:prstDash val="solid"/>
              <a:miter/>
            </a:ln>
          </p:spPr>
          <p:txBody>
            <a:bodyPr rtlCol="0" anchor="ctr"/>
            <a:lstStyle/>
            <a:p>
              <a:endParaRPr lang="en-US" sz="1350"/>
            </a:p>
          </p:txBody>
        </p:sp>
      </p:grpSp>
      <p:grpSp>
        <p:nvGrpSpPr>
          <p:cNvPr id="11" name="Graphic 2">
            <a:extLst>
              <a:ext uri="{FF2B5EF4-FFF2-40B4-BE49-F238E27FC236}">
                <a16:creationId xmlns:a16="http://schemas.microsoft.com/office/drawing/2014/main" id="{261B0AF1-53D8-4644-3F77-7F4A668861E8}"/>
              </a:ext>
            </a:extLst>
          </p:cNvPr>
          <p:cNvGrpSpPr/>
          <p:nvPr/>
        </p:nvGrpSpPr>
        <p:grpSpPr>
          <a:xfrm>
            <a:off x="7366112" y="4215139"/>
            <a:ext cx="535887" cy="474959"/>
            <a:chOff x="7135762" y="3584643"/>
            <a:chExt cx="714516" cy="633278"/>
          </a:xfrm>
          <a:solidFill>
            <a:schemeClr val="accent1"/>
          </a:solidFill>
        </p:grpSpPr>
        <p:sp>
          <p:nvSpPr>
            <p:cNvPr id="12" name="Freeform: Shape 11">
              <a:extLst>
                <a:ext uri="{FF2B5EF4-FFF2-40B4-BE49-F238E27FC236}">
                  <a16:creationId xmlns:a16="http://schemas.microsoft.com/office/drawing/2014/main" id="{7EDCF637-D7A1-299C-22F9-A8FE376660FD}"/>
                </a:ext>
              </a:extLst>
            </p:cNvPr>
            <p:cNvSpPr/>
            <p:nvPr/>
          </p:nvSpPr>
          <p:spPr>
            <a:xfrm>
              <a:off x="7187906" y="3629607"/>
              <a:ext cx="662373" cy="588314"/>
            </a:xfrm>
            <a:custGeom>
              <a:avLst/>
              <a:gdLst>
                <a:gd name="connsiteX0" fmla="*/ 647259 w 662373"/>
                <a:gd name="connsiteY0" fmla="*/ 588314 h 588314"/>
                <a:gd name="connsiteX1" fmla="*/ 647259 w 662373"/>
                <a:gd name="connsiteY1" fmla="*/ 14736 h 588314"/>
                <a:gd name="connsiteX2" fmla="*/ 0 w 662373"/>
                <a:gd name="connsiteY2" fmla="*/ 14736 h 588314"/>
                <a:gd name="connsiteX3" fmla="*/ 0 w 662373"/>
                <a:gd name="connsiteY3" fmla="*/ 0 h 588314"/>
                <a:gd name="connsiteX4" fmla="*/ 654816 w 662373"/>
                <a:gd name="connsiteY4" fmla="*/ 0 h 588314"/>
                <a:gd name="connsiteX5" fmla="*/ 662373 w 662373"/>
                <a:gd name="connsiteY5" fmla="*/ 0 h 588314"/>
                <a:gd name="connsiteX6" fmla="*/ 662373 w 662373"/>
                <a:gd name="connsiteY6" fmla="*/ 7179 h 588314"/>
                <a:gd name="connsiteX7" fmla="*/ 662373 w 662373"/>
                <a:gd name="connsiteY7" fmla="*/ 588314 h 58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373" h="588314">
                  <a:moveTo>
                    <a:pt x="647259" y="588314"/>
                  </a:moveTo>
                  <a:lnTo>
                    <a:pt x="647259" y="14736"/>
                  </a:lnTo>
                  <a:lnTo>
                    <a:pt x="0" y="14736"/>
                  </a:lnTo>
                  <a:lnTo>
                    <a:pt x="0" y="0"/>
                  </a:lnTo>
                  <a:lnTo>
                    <a:pt x="654816" y="0"/>
                  </a:lnTo>
                  <a:lnTo>
                    <a:pt x="662373" y="0"/>
                  </a:lnTo>
                  <a:lnTo>
                    <a:pt x="662373" y="7179"/>
                  </a:lnTo>
                  <a:lnTo>
                    <a:pt x="662373" y="588314"/>
                  </a:lnTo>
                  <a:close/>
                </a:path>
              </a:pathLst>
            </a:custGeom>
            <a:solidFill>
              <a:srgbClr val="3F3F41"/>
            </a:solidFill>
            <a:ln w="3768" cap="flat">
              <a:noFill/>
              <a:prstDash val="solid"/>
              <a:miter/>
            </a:ln>
          </p:spPr>
          <p:txBody>
            <a:bodyPr rtlCol="0" anchor="ctr"/>
            <a:lstStyle/>
            <a:p>
              <a:endParaRPr lang="en-US" sz="1350"/>
            </a:p>
          </p:txBody>
        </p:sp>
        <p:sp>
          <p:nvSpPr>
            <p:cNvPr id="13" name="Freeform: Shape 12">
              <a:extLst>
                <a:ext uri="{FF2B5EF4-FFF2-40B4-BE49-F238E27FC236}">
                  <a16:creationId xmlns:a16="http://schemas.microsoft.com/office/drawing/2014/main" id="{C972F573-E6C2-1983-5244-B066F433B68E}"/>
                </a:ext>
              </a:extLst>
            </p:cNvPr>
            <p:cNvSpPr/>
            <p:nvPr/>
          </p:nvSpPr>
          <p:spPr>
            <a:xfrm>
              <a:off x="7135762" y="3584643"/>
              <a:ext cx="104286" cy="104286"/>
            </a:xfrm>
            <a:custGeom>
              <a:avLst/>
              <a:gdLst>
                <a:gd name="connsiteX0" fmla="*/ 52143 w 104286"/>
                <a:gd name="connsiteY0" fmla="*/ 104287 h 104286"/>
                <a:gd name="connsiteX1" fmla="*/ 104287 w 104286"/>
                <a:gd name="connsiteY1" fmla="*/ 52143 h 104286"/>
                <a:gd name="connsiteX2" fmla="*/ 52143 w 104286"/>
                <a:gd name="connsiteY2" fmla="*/ 0 h 104286"/>
                <a:gd name="connsiteX3" fmla="*/ 0 w 104286"/>
                <a:gd name="connsiteY3" fmla="*/ 52143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80860" y="104287"/>
                    <a:pt x="104287" y="80860"/>
                    <a:pt x="104287" y="52143"/>
                  </a:cubicBezTo>
                  <a:cubicBezTo>
                    <a:pt x="104287" y="23427"/>
                    <a:pt x="80860" y="0"/>
                    <a:pt x="52143" y="0"/>
                  </a:cubicBezTo>
                  <a:cubicBezTo>
                    <a:pt x="23427" y="0"/>
                    <a:pt x="0" y="23427"/>
                    <a:pt x="0" y="52143"/>
                  </a:cubicBezTo>
                  <a:cubicBezTo>
                    <a:pt x="378" y="80860"/>
                    <a:pt x="23427" y="104287"/>
                    <a:pt x="52143" y="104287"/>
                  </a:cubicBezTo>
                  <a:lnTo>
                    <a:pt x="52143" y="104287"/>
                  </a:lnTo>
                  <a:close/>
                </a:path>
              </a:pathLst>
            </a:custGeom>
            <a:solidFill>
              <a:srgbClr val="90C74A"/>
            </a:solidFill>
            <a:ln w="3768" cap="flat">
              <a:noFill/>
              <a:prstDash val="solid"/>
              <a:miter/>
            </a:ln>
          </p:spPr>
          <p:txBody>
            <a:bodyPr rtlCol="0" anchor="ctr"/>
            <a:lstStyle/>
            <a:p>
              <a:endParaRPr lang="en-US" sz="1350"/>
            </a:p>
          </p:txBody>
        </p:sp>
      </p:grpSp>
      <p:grpSp>
        <p:nvGrpSpPr>
          <p:cNvPr id="14" name="Graphic 2">
            <a:extLst>
              <a:ext uri="{FF2B5EF4-FFF2-40B4-BE49-F238E27FC236}">
                <a16:creationId xmlns:a16="http://schemas.microsoft.com/office/drawing/2014/main" id="{71E1814A-9BEA-8653-47CA-5D9B68AEB6F5}"/>
              </a:ext>
            </a:extLst>
          </p:cNvPr>
          <p:cNvGrpSpPr/>
          <p:nvPr/>
        </p:nvGrpSpPr>
        <p:grpSpPr>
          <a:xfrm>
            <a:off x="8354004" y="4955066"/>
            <a:ext cx="535604" cy="474959"/>
            <a:chOff x="8452952" y="4571212"/>
            <a:chExt cx="714138" cy="633278"/>
          </a:xfrm>
          <a:solidFill>
            <a:schemeClr val="accent1"/>
          </a:solidFill>
        </p:grpSpPr>
        <p:sp>
          <p:nvSpPr>
            <p:cNvPr id="15" name="Freeform: Shape 14">
              <a:extLst>
                <a:ext uri="{FF2B5EF4-FFF2-40B4-BE49-F238E27FC236}">
                  <a16:creationId xmlns:a16="http://schemas.microsoft.com/office/drawing/2014/main" id="{367F209E-7434-C35D-D39A-1B855D67A695}"/>
                </a:ext>
              </a:extLst>
            </p:cNvPr>
            <p:cNvSpPr/>
            <p:nvPr/>
          </p:nvSpPr>
          <p:spPr>
            <a:xfrm>
              <a:off x="8452952" y="4616177"/>
              <a:ext cx="661995" cy="588314"/>
            </a:xfrm>
            <a:custGeom>
              <a:avLst/>
              <a:gdLst>
                <a:gd name="connsiteX0" fmla="*/ 14736 w 661995"/>
                <a:gd name="connsiteY0" fmla="*/ 588314 h 588314"/>
                <a:gd name="connsiteX1" fmla="*/ 14736 w 661995"/>
                <a:gd name="connsiteY1" fmla="*/ 14736 h 588314"/>
                <a:gd name="connsiteX2" fmla="*/ 661996 w 661995"/>
                <a:gd name="connsiteY2" fmla="*/ 14736 h 588314"/>
                <a:gd name="connsiteX3" fmla="*/ 661996 w 661995"/>
                <a:gd name="connsiteY3" fmla="*/ 0 h 588314"/>
                <a:gd name="connsiteX4" fmla="*/ 7557 w 661995"/>
                <a:gd name="connsiteY4" fmla="*/ 0 h 588314"/>
                <a:gd name="connsiteX5" fmla="*/ 0 w 661995"/>
                <a:gd name="connsiteY5" fmla="*/ 0 h 588314"/>
                <a:gd name="connsiteX6" fmla="*/ 0 w 661995"/>
                <a:gd name="connsiteY6" fmla="*/ 7557 h 588314"/>
                <a:gd name="connsiteX7" fmla="*/ 0 w 661995"/>
                <a:gd name="connsiteY7" fmla="*/ 588314 h 58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995" h="588314">
                  <a:moveTo>
                    <a:pt x="14736" y="588314"/>
                  </a:moveTo>
                  <a:lnTo>
                    <a:pt x="14736" y="14736"/>
                  </a:lnTo>
                  <a:lnTo>
                    <a:pt x="661996" y="14736"/>
                  </a:lnTo>
                  <a:lnTo>
                    <a:pt x="661996" y="0"/>
                  </a:lnTo>
                  <a:lnTo>
                    <a:pt x="7557" y="0"/>
                  </a:lnTo>
                  <a:lnTo>
                    <a:pt x="0" y="0"/>
                  </a:lnTo>
                  <a:lnTo>
                    <a:pt x="0" y="7557"/>
                  </a:lnTo>
                  <a:lnTo>
                    <a:pt x="0" y="588314"/>
                  </a:lnTo>
                  <a:close/>
                </a:path>
              </a:pathLst>
            </a:custGeom>
            <a:solidFill>
              <a:srgbClr val="3F3F41"/>
            </a:solidFill>
            <a:ln w="3768" cap="flat">
              <a:noFill/>
              <a:prstDash val="solid"/>
              <a:miter/>
            </a:ln>
          </p:spPr>
          <p:txBody>
            <a:bodyPr rtlCol="0" anchor="ctr"/>
            <a:lstStyle/>
            <a:p>
              <a:endParaRPr lang="en-US" sz="1350"/>
            </a:p>
          </p:txBody>
        </p:sp>
        <p:sp>
          <p:nvSpPr>
            <p:cNvPr id="16" name="Freeform: Shape 15">
              <a:extLst>
                <a:ext uri="{FF2B5EF4-FFF2-40B4-BE49-F238E27FC236}">
                  <a16:creationId xmlns:a16="http://schemas.microsoft.com/office/drawing/2014/main" id="{8A04331A-D1B0-90FC-1B42-3926D525066E}"/>
                </a:ext>
              </a:extLst>
            </p:cNvPr>
            <p:cNvSpPr/>
            <p:nvPr/>
          </p:nvSpPr>
          <p:spPr>
            <a:xfrm>
              <a:off x="9062804" y="4571212"/>
              <a:ext cx="104286" cy="104287"/>
            </a:xfrm>
            <a:custGeom>
              <a:avLst/>
              <a:gdLst>
                <a:gd name="connsiteX0" fmla="*/ 52143 w 104286"/>
                <a:gd name="connsiteY0" fmla="*/ 104287 h 104287"/>
                <a:gd name="connsiteX1" fmla="*/ 0 w 104286"/>
                <a:gd name="connsiteY1" fmla="*/ 52144 h 104287"/>
                <a:gd name="connsiteX2" fmla="*/ 52143 w 104286"/>
                <a:gd name="connsiteY2" fmla="*/ 0 h 104287"/>
                <a:gd name="connsiteX3" fmla="*/ 104287 w 104286"/>
                <a:gd name="connsiteY3" fmla="*/ 52144 h 104287"/>
                <a:gd name="connsiteX4" fmla="*/ 52143 w 104286"/>
                <a:gd name="connsiteY4" fmla="*/ 104287 h 104287"/>
                <a:gd name="connsiteX5" fmla="*/ 52143 w 104286"/>
                <a:gd name="connsiteY5" fmla="*/ 104287 h 10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7">
                  <a:moveTo>
                    <a:pt x="52143" y="104287"/>
                  </a:moveTo>
                  <a:cubicBezTo>
                    <a:pt x="23427" y="104287"/>
                    <a:pt x="0" y="80860"/>
                    <a:pt x="0" y="52144"/>
                  </a:cubicBezTo>
                  <a:cubicBezTo>
                    <a:pt x="0" y="23427"/>
                    <a:pt x="23427" y="0"/>
                    <a:pt x="52143" y="0"/>
                  </a:cubicBezTo>
                  <a:cubicBezTo>
                    <a:pt x="80860" y="0"/>
                    <a:pt x="104287" y="23427"/>
                    <a:pt x="104287" y="52144"/>
                  </a:cubicBezTo>
                  <a:cubicBezTo>
                    <a:pt x="104287" y="81238"/>
                    <a:pt x="80860" y="104287"/>
                    <a:pt x="52143" y="104287"/>
                  </a:cubicBezTo>
                  <a:lnTo>
                    <a:pt x="52143" y="104287"/>
                  </a:lnTo>
                  <a:close/>
                </a:path>
              </a:pathLst>
            </a:custGeom>
            <a:solidFill>
              <a:srgbClr val="F8BE2C"/>
            </a:solidFill>
            <a:ln w="3768" cap="flat">
              <a:noFill/>
              <a:prstDash val="solid"/>
              <a:miter/>
            </a:ln>
          </p:spPr>
          <p:txBody>
            <a:bodyPr rtlCol="0" anchor="ctr"/>
            <a:lstStyle/>
            <a:p>
              <a:endParaRPr lang="en-US" sz="1350"/>
            </a:p>
          </p:txBody>
        </p:sp>
      </p:grpSp>
      <p:grpSp>
        <p:nvGrpSpPr>
          <p:cNvPr id="17" name="Graphic 2">
            <a:extLst>
              <a:ext uri="{FF2B5EF4-FFF2-40B4-BE49-F238E27FC236}">
                <a16:creationId xmlns:a16="http://schemas.microsoft.com/office/drawing/2014/main" id="{C9EC325C-B1F8-DC5E-0864-E5BDF045CF77}"/>
              </a:ext>
            </a:extLst>
          </p:cNvPr>
          <p:cNvGrpSpPr/>
          <p:nvPr/>
        </p:nvGrpSpPr>
        <p:grpSpPr>
          <a:xfrm>
            <a:off x="7366112" y="5695277"/>
            <a:ext cx="535887" cy="474675"/>
            <a:chOff x="7135762" y="5558160"/>
            <a:chExt cx="714516" cy="632900"/>
          </a:xfrm>
          <a:solidFill>
            <a:schemeClr val="accent1"/>
          </a:solidFill>
        </p:grpSpPr>
        <p:sp>
          <p:nvSpPr>
            <p:cNvPr id="18" name="Freeform: Shape 17">
              <a:extLst>
                <a:ext uri="{FF2B5EF4-FFF2-40B4-BE49-F238E27FC236}">
                  <a16:creationId xmlns:a16="http://schemas.microsoft.com/office/drawing/2014/main" id="{4F77BD1C-00F8-468B-25DB-91AF152CB618}"/>
                </a:ext>
              </a:extLst>
            </p:cNvPr>
            <p:cNvSpPr/>
            <p:nvPr/>
          </p:nvSpPr>
          <p:spPr>
            <a:xfrm>
              <a:off x="7187906" y="5602746"/>
              <a:ext cx="662373" cy="588314"/>
            </a:xfrm>
            <a:custGeom>
              <a:avLst/>
              <a:gdLst>
                <a:gd name="connsiteX0" fmla="*/ 647259 w 662373"/>
                <a:gd name="connsiteY0" fmla="*/ 588315 h 588314"/>
                <a:gd name="connsiteX1" fmla="*/ 647259 w 662373"/>
                <a:gd name="connsiteY1" fmla="*/ 15114 h 588314"/>
                <a:gd name="connsiteX2" fmla="*/ 0 w 662373"/>
                <a:gd name="connsiteY2" fmla="*/ 15114 h 588314"/>
                <a:gd name="connsiteX3" fmla="*/ 0 w 662373"/>
                <a:gd name="connsiteY3" fmla="*/ 0 h 588314"/>
                <a:gd name="connsiteX4" fmla="*/ 654816 w 662373"/>
                <a:gd name="connsiteY4" fmla="*/ 0 h 588314"/>
                <a:gd name="connsiteX5" fmla="*/ 662373 w 662373"/>
                <a:gd name="connsiteY5" fmla="*/ 0 h 588314"/>
                <a:gd name="connsiteX6" fmla="*/ 662373 w 662373"/>
                <a:gd name="connsiteY6" fmla="*/ 7557 h 588314"/>
                <a:gd name="connsiteX7" fmla="*/ 662373 w 662373"/>
                <a:gd name="connsiteY7" fmla="*/ 588315 h 58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373" h="588314">
                  <a:moveTo>
                    <a:pt x="647259" y="588315"/>
                  </a:moveTo>
                  <a:lnTo>
                    <a:pt x="647259" y="15114"/>
                  </a:lnTo>
                  <a:lnTo>
                    <a:pt x="0" y="15114"/>
                  </a:lnTo>
                  <a:lnTo>
                    <a:pt x="0" y="0"/>
                  </a:lnTo>
                  <a:lnTo>
                    <a:pt x="654816" y="0"/>
                  </a:lnTo>
                  <a:lnTo>
                    <a:pt x="662373" y="0"/>
                  </a:lnTo>
                  <a:lnTo>
                    <a:pt x="662373" y="7557"/>
                  </a:lnTo>
                  <a:lnTo>
                    <a:pt x="662373" y="588315"/>
                  </a:lnTo>
                  <a:close/>
                </a:path>
              </a:pathLst>
            </a:custGeom>
            <a:solidFill>
              <a:srgbClr val="3F3F41"/>
            </a:solidFill>
            <a:ln w="3768" cap="flat">
              <a:noFill/>
              <a:prstDash val="solid"/>
              <a:miter/>
            </a:ln>
          </p:spPr>
          <p:txBody>
            <a:bodyPr rtlCol="0" anchor="ctr"/>
            <a:lstStyle/>
            <a:p>
              <a:endParaRPr lang="en-US" sz="1350"/>
            </a:p>
          </p:txBody>
        </p:sp>
        <p:sp>
          <p:nvSpPr>
            <p:cNvPr id="19" name="Freeform: Shape 18">
              <a:extLst>
                <a:ext uri="{FF2B5EF4-FFF2-40B4-BE49-F238E27FC236}">
                  <a16:creationId xmlns:a16="http://schemas.microsoft.com/office/drawing/2014/main" id="{AE8DF2DA-121C-4A4C-415A-482BFFE1624E}"/>
                </a:ext>
              </a:extLst>
            </p:cNvPr>
            <p:cNvSpPr/>
            <p:nvPr/>
          </p:nvSpPr>
          <p:spPr>
            <a:xfrm>
              <a:off x="7135762" y="5558160"/>
              <a:ext cx="104286" cy="104286"/>
            </a:xfrm>
            <a:custGeom>
              <a:avLst/>
              <a:gdLst>
                <a:gd name="connsiteX0" fmla="*/ 52143 w 104286"/>
                <a:gd name="connsiteY0" fmla="*/ 104287 h 104286"/>
                <a:gd name="connsiteX1" fmla="*/ 104287 w 104286"/>
                <a:gd name="connsiteY1" fmla="*/ 52143 h 104286"/>
                <a:gd name="connsiteX2" fmla="*/ 52143 w 104286"/>
                <a:gd name="connsiteY2" fmla="*/ 0 h 104286"/>
                <a:gd name="connsiteX3" fmla="*/ 0 w 104286"/>
                <a:gd name="connsiteY3" fmla="*/ 52143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80860" y="104287"/>
                    <a:pt x="104287" y="80860"/>
                    <a:pt x="104287" y="52143"/>
                  </a:cubicBezTo>
                  <a:cubicBezTo>
                    <a:pt x="104287" y="23427"/>
                    <a:pt x="80860" y="0"/>
                    <a:pt x="52143" y="0"/>
                  </a:cubicBezTo>
                  <a:cubicBezTo>
                    <a:pt x="23427" y="0"/>
                    <a:pt x="0" y="23427"/>
                    <a:pt x="0" y="52143"/>
                  </a:cubicBezTo>
                  <a:cubicBezTo>
                    <a:pt x="378" y="80860"/>
                    <a:pt x="23427" y="104287"/>
                    <a:pt x="52143" y="104287"/>
                  </a:cubicBezTo>
                  <a:lnTo>
                    <a:pt x="52143" y="104287"/>
                  </a:lnTo>
                  <a:close/>
                </a:path>
              </a:pathLst>
            </a:custGeom>
            <a:solidFill>
              <a:srgbClr val="FF8900"/>
            </a:solidFill>
            <a:ln w="3768" cap="flat">
              <a:noFill/>
              <a:prstDash val="solid"/>
              <a:miter/>
            </a:ln>
          </p:spPr>
          <p:txBody>
            <a:bodyPr rtlCol="0" anchor="ctr"/>
            <a:lstStyle/>
            <a:p>
              <a:endParaRPr lang="en-US" sz="1350"/>
            </a:p>
          </p:txBody>
        </p:sp>
      </p:grpSp>
      <p:grpSp>
        <p:nvGrpSpPr>
          <p:cNvPr id="20" name="Graphic 2">
            <a:extLst>
              <a:ext uri="{FF2B5EF4-FFF2-40B4-BE49-F238E27FC236}">
                <a16:creationId xmlns:a16="http://schemas.microsoft.com/office/drawing/2014/main" id="{421DEF45-A1BE-29D3-0EB1-E9F2B6F588A3}"/>
              </a:ext>
            </a:extLst>
          </p:cNvPr>
          <p:cNvGrpSpPr/>
          <p:nvPr/>
        </p:nvGrpSpPr>
        <p:grpSpPr>
          <a:xfrm>
            <a:off x="8354004" y="6435205"/>
            <a:ext cx="535604" cy="474675"/>
            <a:chOff x="8452952" y="6544730"/>
            <a:chExt cx="714138" cy="632900"/>
          </a:xfrm>
          <a:solidFill>
            <a:schemeClr val="accent1"/>
          </a:solidFill>
        </p:grpSpPr>
        <p:sp>
          <p:nvSpPr>
            <p:cNvPr id="21" name="Freeform: Shape 20">
              <a:extLst>
                <a:ext uri="{FF2B5EF4-FFF2-40B4-BE49-F238E27FC236}">
                  <a16:creationId xmlns:a16="http://schemas.microsoft.com/office/drawing/2014/main" id="{39B1B27D-776E-2151-00AF-356C5D6ACAF4}"/>
                </a:ext>
              </a:extLst>
            </p:cNvPr>
            <p:cNvSpPr/>
            <p:nvPr/>
          </p:nvSpPr>
          <p:spPr>
            <a:xfrm>
              <a:off x="8452952" y="6589316"/>
              <a:ext cx="661995" cy="588314"/>
            </a:xfrm>
            <a:custGeom>
              <a:avLst/>
              <a:gdLst>
                <a:gd name="connsiteX0" fmla="*/ 14736 w 661995"/>
                <a:gd name="connsiteY0" fmla="*/ 588315 h 588314"/>
                <a:gd name="connsiteX1" fmla="*/ 14736 w 661995"/>
                <a:gd name="connsiteY1" fmla="*/ 15114 h 588314"/>
                <a:gd name="connsiteX2" fmla="*/ 661996 w 661995"/>
                <a:gd name="connsiteY2" fmla="*/ 15114 h 588314"/>
                <a:gd name="connsiteX3" fmla="*/ 661996 w 661995"/>
                <a:gd name="connsiteY3" fmla="*/ 0 h 588314"/>
                <a:gd name="connsiteX4" fmla="*/ 7557 w 661995"/>
                <a:gd name="connsiteY4" fmla="*/ 0 h 588314"/>
                <a:gd name="connsiteX5" fmla="*/ 0 w 661995"/>
                <a:gd name="connsiteY5" fmla="*/ 0 h 588314"/>
                <a:gd name="connsiteX6" fmla="*/ 0 w 661995"/>
                <a:gd name="connsiteY6" fmla="*/ 7557 h 588314"/>
                <a:gd name="connsiteX7" fmla="*/ 0 w 661995"/>
                <a:gd name="connsiteY7" fmla="*/ 588315 h 58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995" h="588314">
                  <a:moveTo>
                    <a:pt x="14736" y="588315"/>
                  </a:moveTo>
                  <a:lnTo>
                    <a:pt x="14736" y="15114"/>
                  </a:lnTo>
                  <a:lnTo>
                    <a:pt x="661996" y="15114"/>
                  </a:lnTo>
                  <a:lnTo>
                    <a:pt x="661996" y="0"/>
                  </a:lnTo>
                  <a:lnTo>
                    <a:pt x="7557" y="0"/>
                  </a:lnTo>
                  <a:lnTo>
                    <a:pt x="0" y="0"/>
                  </a:lnTo>
                  <a:lnTo>
                    <a:pt x="0" y="7557"/>
                  </a:lnTo>
                  <a:lnTo>
                    <a:pt x="0" y="588315"/>
                  </a:lnTo>
                  <a:close/>
                </a:path>
              </a:pathLst>
            </a:custGeom>
            <a:solidFill>
              <a:srgbClr val="3F3F41"/>
            </a:solidFill>
            <a:ln w="3768" cap="flat">
              <a:noFill/>
              <a:prstDash val="solid"/>
              <a:miter/>
            </a:ln>
          </p:spPr>
          <p:txBody>
            <a:bodyPr rtlCol="0" anchor="ctr"/>
            <a:lstStyle/>
            <a:p>
              <a:endParaRPr lang="en-US" sz="1350"/>
            </a:p>
          </p:txBody>
        </p:sp>
        <p:sp>
          <p:nvSpPr>
            <p:cNvPr id="22" name="Freeform: Shape 21">
              <a:extLst>
                <a:ext uri="{FF2B5EF4-FFF2-40B4-BE49-F238E27FC236}">
                  <a16:creationId xmlns:a16="http://schemas.microsoft.com/office/drawing/2014/main" id="{7F1C38FA-FE7E-8407-8C31-9CECADAF23CD}"/>
                </a:ext>
              </a:extLst>
            </p:cNvPr>
            <p:cNvSpPr/>
            <p:nvPr/>
          </p:nvSpPr>
          <p:spPr>
            <a:xfrm>
              <a:off x="9062804" y="6544730"/>
              <a:ext cx="104286" cy="104286"/>
            </a:xfrm>
            <a:custGeom>
              <a:avLst/>
              <a:gdLst>
                <a:gd name="connsiteX0" fmla="*/ 52143 w 104286"/>
                <a:gd name="connsiteY0" fmla="*/ 104287 h 104286"/>
                <a:gd name="connsiteX1" fmla="*/ 0 w 104286"/>
                <a:gd name="connsiteY1" fmla="*/ 52143 h 104286"/>
                <a:gd name="connsiteX2" fmla="*/ 52143 w 104286"/>
                <a:gd name="connsiteY2" fmla="*/ 0 h 104286"/>
                <a:gd name="connsiteX3" fmla="*/ 104287 w 104286"/>
                <a:gd name="connsiteY3" fmla="*/ 52143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23427" y="104287"/>
                    <a:pt x="0" y="80860"/>
                    <a:pt x="0" y="52143"/>
                  </a:cubicBezTo>
                  <a:cubicBezTo>
                    <a:pt x="0" y="23427"/>
                    <a:pt x="23427" y="0"/>
                    <a:pt x="52143" y="0"/>
                  </a:cubicBezTo>
                  <a:cubicBezTo>
                    <a:pt x="80860" y="0"/>
                    <a:pt x="104287" y="23427"/>
                    <a:pt x="104287" y="52143"/>
                  </a:cubicBezTo>
                  <a:cubicBezTo>
                    <a:pt x="104287" y="80860"/>
                    <a:pt x="80860" y="104287"/>
                    <a:pt x="52143" y="104287"/>
                  </a:cubicBezTo>
                  <a:lnTo>
                    <a:pt x="52143" y="104287"/>
                  </a:lnTo>
                  <a:close/>
                </a:path>
              </a:pathLst>
            </a:custGeom>
            <a:solidFill>
              <a:srgbClr val="ED115D"/>
            </a:solidFill>
            <a:ln w="3768" cap="flat">
              <a:noFill/>
              <a:prstDash val="solid"/>
              <a:miter/>
            </a:ln>
          </p:spPr>
          <p:txBody>
            <a:bodyPr rtlCol="0" anchor="ctr"/>
            <a:lstStyle/>
            <a:p>
              <a:endParaRPr lang="en-US" sz="1350"/>
            </a:p>
          </p:txBody>
        </p:sp>
      </p:grpSp>
      <p:grpSp>
        <p:nvGrpSpPr>
          <p:cNvPr id="23" name="Graphic 2">
            <a:extLst>
              <a:ext uri="{FF2B5EF4-FFF2-40B4-BE49-F238E27FC236}">
                <a16:creationId xmlns:a16="http://schemas.microsoft.com/office/drawing/2014/main" id="{CE199344-6C2E-1299-7F86-1E7E94C99CC2}"/>
              </a:ext>
            </a:extLst>
          </p:cNvPr>
          <p:cNvGrpSpPr/>
          <p:nvPr/>
        </p:nvGrpSpPr>
        <p:grpSpPr>
          <a:xfrm>
            <a:off x="7366112" y="7175131"/>
            <a:ext cx="535887" cy="474959"/>
            <a:chOff x="7135762" y="7531299"/>
            <a:chExt cx="714516" cy="633278"/>
          </a:xfrm>
          <a:solidFill>
            <a:schemeClr val="accent1"/>
          </a:solidFill>
        </p:grpSpPr>
        <p:sp>
          <p:nvSpPr>
            <p:cNvPr id="24" name="Freeform: Shape 23">
              <a:extLst>
                <a:ext uri="{FF2B5EF4-FFF2-40B4-BE49-F238E27FC236}">
                  <a16:creationId xmlns:a16="http://schemas.microsoft.com/office/drawing/2014/main" id="{F6BA1640-4624-BEF7-D4A7-B8816C1013B7}"/>
                </a:ext>
              </a:extLst>
            </p:cNvPr>
            <p:cNvSpPr/>
            <p:nvPr/>
          </p:nvSpPr>
          <p:spPr>
            <a:xfrm>
              <a:off x="7187906" y="7575886"/>
              <a:ext cx="662373" cy="588691"/>
            </a:xfrm>
            <a:custGeom>
              <a:avLst/>
              <a:gdLst>
                <a:gd name="connsiteX0" fmla="*/ 647259 w 662373"/>
                <a:gd name="connsiteY0" fmla="*/ 588692 h 588691"/>
                <a:gd name="connsiteX1" fmla="*/ 647259 w 662373"/>
                <a:gd name="connsiteY1" fmla="*/ 15114 h 588691"/>
                <a:gd name="connsiteX2" fmla="*/ 0 w 662373"/>
                <a:gd name="connsiteY2" fmla="*/ 15114 h 588691"/>
                <a:gd name="connsiteX3" fmla="*/ 0 w 662373"/>
                <a:gd name="connsiteY3" fmla="*/ 0 h 588691"/>
                <a:gd name="connsiteX4" fmla="*/ 654816 w 662373"/>
                <a:gd name="connsiteY4" fmla="*/ 0 h 588691"/>
                <a:gd name="connsiteX5" fmla="*/ 662373 w 662373"/>
                <a:gd name="connsiteY5" fmla="*/ 0 h 588691"/>
                <a:gd name="connsiteX6" fmla="*/ 662373 w 662373"/>
                <a:gd name="connsiteY6" fmla="*/ 7557 h 588691"/>
                <a:gd name="connsiteX7" fmla="*/ 662373 w 662373"/>
                <a:gd name="connsiteY7" fmla="*/ 588692 h 58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373" h="588691">
                  <a:moveTo>
                    <a:pt x="647259" y="588692"/>
                  </a:moveTo>
                  <a:lnTo>
                    <a:pt x="647259" y="15114"/>
                  </a:lnTo>
                  <a:lnTo>
                    <a:pt x="0" y="15114"/>
                  </a:lnTo>
                  <a:lnTo>
                    <a:pt x="0" y="0"/>
                  </a:lnTo>
                  <a:lnTo>
                    <a:pt x="654816" y="0"/>
                  </a:lnTo>
                  <a:lnTo>
                    <a:pt x="662373" y="0"/>
                  </a:lnTo>
                  <a:lnTo>
                    <a:pt x="662373" y="7557"/>
                  </a:lnTo>
                  <a:lnTo>
                    <a:pt x="662373" y="588692"/>
                  </a:lnTo>
                  <a:close/>
                </a:path>
              </a:pathLst>
            </a:custGeom>
            <a:solidFill>
              <a:srgbClr val="3F3F41"/>
            </a:solidFill>
            <a:ln w="3768" cap="flat">
              <a:noFill/>
              <a:prstDash val="solid"/>
              <a:miter/>
            </a:ln>
          </p:spPr>
          <p:txBody>
            <a:bodyPr rtlCol="0" anchor="ctr"/>
            <a:lstStyle/>
            <a:p>
              <a:endParaRPr lang="en-US" sz="1350"/>
            </a:p>
          </p:txBody>
        </p:sp>
        <p:sp>
          <p:nvSpPr>
            <p:cNvPr id="25" name="Freeform: Shape 24">
              <a:extLst>
                <a:ext uri="{FF2B5EF4-FFF2-40B4-BE49-F238E27FC236}">
                  <a16:creationId xmlns:a16="http://schemas.microsoft.com/office/drawing/2014/main" id="{E0C68CC4-B844-1460-B913-AFAFE2960E6D}"/>
                </a:ext>
              </a:extLst>
            </p:cNvPr>
            <p:cNvSpPr/>
            <p:nvPr/>
          </p:nvSpPr>
          <p:spPr>
            <a:xfrm>
              <a:off x="7135762" y="7531299"/>
              <a:ext cx="104286" cy="104286"/>
            </a:xfrm>
            <a:custGeom>
              <a:avLst/>
              <a:gdLst>
                <a:gd name="connsiteX0" fmla="*/ 52143 w 104286"/>
                <a:gd name="connsiteY0" fmla="*/ 104287 h 104286"/>
                <a:gd name="connsiteX1" fmla="*/ 104287 w 104286"/>
                <a:gd name="connsiteY1" fmla="*/ 52144 h 104286"/>
                <a:gd name="connsiteX2" fmla="*/ 52143 w 104286"/>
                <a:gd name="connsiteY2" fmla="*/ 0 h 104286"/>
                <a:gd name="connsiteX3" fmla="*/ 0 w 104286"/>
                <a:gd name="connsiteY3" fmla="*/ 52144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80860" y="104287"/>
                    <a:pt x="104287" y="80860"/>
                    <a:pt x="104287" y="52144"/>
                  </a:cubicBezTo>
                  <a:cubicBezTo>
                    <a:pt x="104287" y="23427"/>
                    <a:pt x="80860" y="0"/>
                    <a:pt x="52143" y="0"/>
                  </a:cubicBezTo>
                  <a:cubicBezTo>
                    <a:pt x="23427" y="0"/>
                    <a:pt x="0" y="23427"/>
                    <a:pt x="0" y="52144"/>
                  </a:cubicBezTo>
                  <a:cubicBezTo>
                    <a:pt x="0" y="80860"/>
                    <a:pt x="23427" y="104287"/>
                    <a:pt x="52143" y="104287"/>
                  </a:cubicBezTo>
                  <a:lnTo>
                    <a:pt x="52143" y="104287"/>
                  </a:lnTo>
                  <a:close/>
                </a:path>
              </a:pathLst>
            </a:custGeom>
            <a:solidFill>
              <a:srgbClr val="9B32E6"/>
            </a:solidFill>
            <a:ln w="3768" cap="flat">
              <a:noFill/>
              <a:prstDash val="solid"/>
              <a:miter/>
            </a:ln>
          </p:spPr>
          <p:txBody>
            <a:bodyPr rtlCol="0" anchor="ctr"/>
            <a:lstStyle/>
            <a:p>
              <a:endParaRPr lang="en-US" sz="1350"/>
            </a:p>
          </p:txBody>
        </p:sp>
      </p:grpSp>
      <p:grpSp>
        <p:nvGrpSpPr>
          <p:cNvPr id="26" name="Group 25">
            <a:extLst>
              <a:ext uri="{FF2B5EF4-FFF2-40B4-BE49-F238E27FC236}">
                <a16:creationId xmlns:a16="http://schemas.microsoft.com/office/drawing/2014/main" id="{6951076D-F506-A77C-D77A-F28F8DE28785}"/>
              </a:ext>
            </a:extLst>
          </p:cNvPr>
          <p:cNvGrpSpPr/>
          <p:nvPr/>
        </p:nvGrpSpPr>
        <p:grpSpPr>
          <a:xfrm>
            <a:off x="7942807" y="2527845"/>
            <a:ext cx="797738" cy="904292"/>
            <a:chOff x="7904689" y="1334917"/>
            <a:chExt cx="1063651" cy="1205723"/>
          </a:xfrm>
        </p:grpSpPr>
        <p:grpSp>
          <p:nvGrpSpPr>
            <p:cNvPr id="27" name="Graphic 2">
              <a:extLst>
                <a:ext uri="{FF2B5EF4-FFF2-40B4-BE49-F238E27FC236}">
                  <a16:creationId xmlns:a16="http://schemas.microsoft.com/office/drawing/2014/main" id="{D06DC071-039B-696F-EB92-A469F5C92390}"/>
                </a:ext>
              </a:extLst>
            </p:cNvPr>
            <p:cNvGrpSpPr/>
            <p:nvPr/>
          </p:nvGrpSpPr>
          <p:grpSpPr>
            <a:xfrm>
              <a:off x="7904689" y="1334917"/>
              <a:ext cx="1063651" cy="1205723"/>
              <a:chOff x="7904689" y="1334917"/>
              <a:chExt cx="1063651" cy="1205723"/>
            </a:xfrm>
            <a:solidFill>
              <a:schemeClr val="accent1"/>
            </a:solidFill>
          </p:grpSpPr>
          <p:sp>
            <p:nvSpPr>
              <p:cNvPr id="29" name="Freeform: Shape 28">
                <a:extLst>
                  <a:ext uri="{FF2B5EF4-FFF2-40B4-BE49-F238E27FC236}">
                    <a16:creationId xmlns:a16="http://schemas.microsoft.com/office/drawing/2014/main" id="{A66D44F5-CECA-0C10-3281-F6720F53E5CA}"/>
                  </a:ext>
                </a:extLst>
              </p:cNvPr>
              <p:cNvSpPr/>
              <p:nvPr/>
            </p:nvSpPr>
            <p:spPr>
              <a:xfrm>
                <a:off x="7904689" y="1334917"/>
                <a:ext cx="1063651" cy="1205723"/>
              </a:xfrm>
              <a:custGeom>
                <a:avLst/>
                <a:gdLst>
                  <a:gd name="connsiteX0" fmla="*/ 568666 w 1063651"/>
                  <a:gd name="connsiteY0" fmla="*/ 1195521 h 1205723"/>
                  <a:gd name="connsiteX1" fmla="*/ 1026622 w 1063651"/>
                  <a:gd name="connsiteY1" fmla="*/ 931026 h 1205723"/>
                  <a:gd name="connsiteX2" fmla="*/ 1063652 w 1063651"/>
                  <a:gd name="connsiteY2" fmla="*/ 867169 h 1205723"/>
                  <a:gd name="connsiteX3" fmla="*/ 1063652 w 1063651"/>
                  <a:gd name="connsiteY3" fmla="*/ 338555 h 1205723"/>
                  <a:gd name="connsiteX4" fmla="*/ 1026622 w 1063651"/>
                  <a:gd name="connsiteY4" fmla="*/ 274698 h 1205723"/>
                  <a:gd name="connsiteX5" fmla="*/ 568666 w 1063651"/>
                  <a:gd name="connsiteY5" fmla="*/ 10202 h 1205723"/>
                  <a:gd name="connsiteX6" fmla="*/ 494985 w 1063651"/>
                  <a:gd name="connsiteY6" fmla="*/ 10202 h 1205723"/>
                  <a:gd name="connsiteX7" fmla="*/ 37029 w 1063651"/>
                  <a:gd name="connsiteY7" fmla="*/ 274698 h 1205723"/>
                  <a:gd name="connsiteX8" fmla="*/ 0 w 1063651"/>
                  <a:gd name="connsiteY8" fmla="*/ 338555 h 1205723"/>
                  <a:gd name="connsiteX9" fmla="*/ 0 w 1063651"/>
                  <a:gd name="connsiteY9" fmla="*/ 867169 h 1205723"/>
                  <a:gd name="connsiteX10" fmla="*/ 37029 w 1063651"/>
                  <a:gd name="connsiteY10" fmla="*/ 931026 h 1205723"/>
                  <a:gd name="connsiteX11" fmla="*/ 494985 w 1063651"/>
                  <a:gd name="connsiteY11" fmla="*/ 1195521 h 1205723"/>
                  <a:gd name="connsiteX12" fmla="*/ 568666 w 1063651"/>
                  <a:gd name="connsiteY12" fmla="*/ 1195521 h 1205723"/>
                  <a:gd name="connsiteX13" fmla="*/ 568666 w 1063651"/>
                  <a:gd name="connsiteY13" fmla="*/ 1195521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568666" y="1195521"/>
                    </a:moveTo>
                    <a:lnTo>
                      <a:pt x="1026622" y="931026"/>
                    </a:lnTo>
                    <a:cubicBezTo>
                      <a:pt x="1050049" y="917423"/>
                      <a:pt x="1063652" y="894374"/>
                      <a:pt x="1063652" y="867169"/>
                    </a:cubicBezTo>
                    <a:lnTo>
                      <a:pt x="1063652" y="338555"/>
                    </a:lnTo>
                    <a:cubicBezTo>
                      <a:pt x="1063652" y="311349"/>
                      <a:pt x="1050427" y="288300"/>
                      <a:pt x="1026622" y="274698"/>
                    </a:cubicBezTo>
                    <a:lnTo>
                      <a:pt x="568666" y="10202"/>
                    </a:lnTo>
                    <a:cubicBezTo>
                      <a:pt x="545239" y="-3401"/>
                      <a:pt x="518412" y="-3401"/>
                      <a:pt x="494985" y="10202"/>
                    </a:cubicBezTo>
                    <a:lnTo>
                      <a:pt x="37029" y="274698"/>
                    </a:lnTo>
                    <a:cubicBezTo>
                      <a:pt x="13603" y="288300"/>
                      <a:pt x="0" y="311727"/>
                      <a:pt x="0" y="338555"/>
                    </a:cubicBezTo>
                    <a:lnTo>
                      <a:pt x="0" y="867169"/>
                    </a:lnTo>
                    <a:cubicBezTo>
                      <a:pt x="0" y="894374"/>
                      <a:pt x="13603" y="917423"/>
                      <a:pt x="37029" y="931026"/>
                    </a:cubicBezTo>
                    <a:lnTo>
                      <a:pt x="494985" y="1195521"/>
                    </a:lnTo>
                    <a:cubicBezTo>
                      <a:pt x="518412" y="1209124"/>
                      <a:pt x="545239" y="1209124"/>
                      <a:pt x="568666" y="1195521"/>
                    </a:cubicBezTo>
                    <a:lnTo>
                      <a:pt x="568666" y="1195521"/>
                    </a:lnTo>
                    <a:close/>
                  </a:path>
                </a:pathLst>
              </a:custGeom>
              <a:solidFill>
                <a:srgbClr val="1576BB"/>
              </a:solidFill>
              <a:ln w="3768" cap="flat">
                <a:noFill/>
                <a:prstDash val="solid"/>
                <a:miter/>
              </a:ln>
            </p:spPr>
            <p:txBody>
              <a:bodyPr rtlCol="0" anchor="ctr"/>
              <a:lstStyle/>
              <a:p>
                <a:endParaRPr lang="en-US" sz="1350"/>
              </a:p>
            </p:txBody>
          </p:sp>
          <p:sp>
            <p:nvSpPr>
              <p:cNvPr id="30" name="Freeform: Shape 29">
                <a:extLst>
                  <a:ext uri="{FF2B5EF4-FFF2-40B4-BE49-F238E27FC236}">
                    <a16:creationId xmlns:a16="http://schemas.microsoft.com/office/drawing/2014/main" id="{00AC32D2-CCBA-1474-5E35-1A2563205890}"/>
                  </a:ext>
                </a:extLst>
              </p:cNvPr>
              <p:cNvSpPr/>
              <p:nvPr/>
            </p:nvSpPr>
            <p:spPr>
              <a:xfrm>
                <a:off x="8069433" y="1514018"/>
                <a:ext cx="733787" cy="847520"/>
              </a:xfrm>
              <a:custGeom>
                <a:avLst/>
                <a:gdLst>
                  <a:gd name="connsiteX0" fmla="*/ 366894 w 733787"/>
                  <a:gd name="connsiteY0" fmla="*/ 847520 h 847520"/>
                  <a:gd name="connsiteX1" fmla="*/ 733787 w 733787"/>
                  <a:gd name="connsiteY1" fmla="*/ 635546 h 847520"/>
                  <a:gd name="connsiteX2" fmla="*/ 733787 w 733787"/>
                  <a:gd name="connsiteY2" fmla="*/ 211597 h 847520"/>
                  <a:gd name="connsiteX3" fmla="*/ 366894 w 733787"/>
                  <a:gd name="connsiteY3" fmla="*/ 0 h 847520"/>
                  <a:gd name="connsiteX4" fmla="*/ 0 w 733787"/>
                  <a:gd name="connsiteY4" fmla="*/ 211597 h 847520"/>
                  <a:gd name="connsiteX5" fmla="*/ 0 w 733787"/>
                  <a:gd name="connsiteY5" fmla="*/ 635546 h 8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87" h="847520">
                    <a:moveTo>
                      <a:pt x="366894" y="847520"/>
                    </a:moveTo>
                    <a:lnTo>
                      <a:pt x="733787" y="635546"/>
                    </a:lnTo>
                    <a:lnTo>
                      <a:pt x="733787" y="211597"/>
                    </a:lnTo>
                    <a:lnTo>
                      <a:pt x="366894" y="0"/>
                    </a:lnTo>
                    <a:lnTo>
                      <a:pt x="0" y="211597"/>
                    </a:lnTo>
                    <a:lnTo>
                      <a:pt x="0" y="635546"/>
                    </a:lnTo>
                    <a:close/>
                  </a:path>
                </a:pathLst>
              </a:custGeom>
              <a:solidFill>
                <a:srgbClr val="FFFFFF"/>
              </a:solidFill>
              <a:ln w="3768" cap="flat">
                <a:noFill/>
                <a:prstDash val="solid"/>
                <a:miter/>
              </a:ln>
            </p:spPr>
            <p:txBody>
              <a:bodyPr rtlCol="0" anchor="ctr"/>
              <a:lstStyle/>
              <a:p>
                <a:endParaRPr lang="en-US" sz="1350"/>
              </a:p>
            </p:txBody>
          </p:sp>
        </p:grpSp>
        <p:sp>
          <p:nvSpPr>
            <p:cNvPr id="28" name="TextBox 27">
              <a:extLst>
                <a:ext uri="{FF2B5EF4-FFF2-40B4-BE49-F238E27FC236}">
                  <a16:creationId xmlns:a16="http://schemas.microsoft.com/office/drawing/2014/main" id="{C49346B0-3B2F-B8FA-3CCC-79E09CDBD6A1}"/>
                </a:ext>
              </a:extLst>
            </p:cNvPr>
            <p:cNvSpPr txBox="1"/>
            <p:nvPr/>
          </p:nvSpPr>
          <p:spPr>
            <a:xfrm>
              <a:off x="8198714" y="1704774"/>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01</a:t>
              </a:r>
            </a:p>
          </p:txBody>
        </p:sp>
      </p:grpSp>
      <p:grpSp>
        <p:nvGrpSpPr>
          <p:cNvPr id="31" name="Group 30">
            <a:extLst>
              <a:ext uri="{FF2B5EF4-FFF2-40B4-BE49-F238E27FC236}">
                <a16:creationId xmlns:a16="http://schemas.microsoft.com/office/drawing/2014/main" id="{034B3030-3600-8C31-8437-ECF66F80F665}"/>
              </a:ext>
            </a:extLst>
          </p:cNvPr>
          <p:cNvGrpSpPr/>
          <p:nvPr/>
        </p:nvGrpSpPr>
        <p:grpSpPr>
          <a:xfrm>
            <a:off x="7515458" y="3267772"/>
            <a:ext cx="797738" cy="904292"/>
            <a:chOff x="7334890" y="2321486"/>
            <a:chExt cx="1063651" cy="1205723"/>
          </a:xfrm>
        </p:grpSpPr>
        <p:grpSp>
          <p:nvGrpSpPr>
            <p:cNvPr id="32" name="Graphic 2">
              <a:extLst>
                <a:ext uri="{FF2B5EF4-FFF2-40B4-BE49-F238E27FC236}">
                  <a16:creationId xmlns:a16="http://schemas.microsoft.com/office/drawing/2014/main" id="{BD1C5EF4-CBE7-BE75-9F65-79CA47FA52CF}"/>
                </a:ext>
              </a:extLst>
            </p:cNvPr>
            <p:cNvGrpSpPr/>
            <p:nvPr/>
          </p:nvGrpSpPr>
          <p:grpSpPr>
            <a:xfrm>
              <a:off x="7334890" y="2321486"/>
              <a:ext cx="1063651" cy="1205723"/>
              <a:chOff x="7334890" y="2321486"/>
              <a:chExt cx="1063651" cy="1205723"/>
            </a:xfrm>
            <a:solidFill>
              <a:schemeClr val="accent1"/>
            </a:solidFill>
          </p:grpSpPr>
          <p:sp>
            <p:nvSpPr>
              <p:cNvPr id="34" name="Freeform: Shape 33">
                <a:extLst>
                  <a:ext uri="{FF2B5EF4-FFF2-40B4-BE49-F238E27FC236}">
                    <a16:creationId xmlns:a16="http://schemas.microsoft.com/office/drawing/2014/main" id="{E1A01B4F-E0C4-3ADD-9795-91D63FE5F5CA}"/>
                  </a:ext>
                </a:extLst>
              </p:cNvPr>
              <p:cNvSpPr/>
              <p:nvPr/>
            </p:nvSpPr>
            <p:spPr>
              <a:xfrm>
                <a:off x="7334890" y="2321486"/>
                <a:ext cx="1063651" cy="1205723"/>
              </a:xfrm>
              <a:custGeom>
                <a:avLst/>
                <a:gdLst>
                  <a:gd name="connsiteX0" fmla="*/ 494985 w 1063651"/>
                  <a:gd name="connsiteY0" fmla="*/ 1195521 h 1205723"/>
                  <a:gd name="connsiteX1" fmla="*/ 37029 w 1063651"/>
                  <a:gd name="connsiteY1" fmla="*/ 931025 h 1205723"/>
                  <a:gd name="connsiteX2" fmla="*/ 0 w 1063651"/>
                  <a:gd name="connsiteY2" fmla="*/ 867169 h 1205723"/>
                  <a:gd name="connsiteX3" fmla="*/ 0 w 1063651"/>
                  <a:gd name="connsiteY3" fmla="*/ 338555 h 1205723"/>
                  <a:gd name="connsiteX4" fmla="*/ 37029 w 1063651"/>
                  <a:gd name="connsiteY4" fmla="*/ 274698 h 1205723"/>
                  <a:gd name="connsiteX5" fmla="*/ 494985 w 1063651"/>
                  <a:gd name="connsiteY5" fmla="*/ 10202 h 1205723"/>
                  <a:gd name="connsiteX6" fmla="*/ 568666 w 1063651"/>
                  <a:gd name="connsiteY6" fmla="*/ 10202 h 1205723"/>
                  <a:gd name="connsiteX7" fmla="*/ 1026622 w 1063651"/>
                  <a:gd name="connsiteY7" fmla="*/ 274698 h 1205723"/>
                  <a:gd name="connsiteX8" fmla="*/ 1063651 w 1063651"/>
                  <a:gd name="connsiteY8" fmla="*/ 338555 h 1205723"/>
                  <a:gd name="connsiteX9" fmla="*/ 1063651 w 1063651"/>
                  <a:gd name="connsiteY9" fmla="*/ 867169 h 1205723"/>
                  <a:gd name="connsiteX10" fmla="*/ 1026622 w 1063651"/>
                  <a:gd name="connsiteY10" fmla="*/ 931025 h 1205723"/>
                  <a:gd name="connsiteX11" fmla="*/ 568666 w 1063651"/>
                  <a:gd name="connsiteY11" fmla="*/ 1195521 h 1205723"/>
                  <a:gd name="connsiteX12" fmla="*/ 494985 w 1063651"/>
                  <a:gd name="connsiteY12" fmla="*/ 1195521 h 1205723"/>
                  <a:gd name="connsiteX13" fmla="*/ 494985 w 1063651"/>
                  <a:gd name="connsiteY13" fmla="*/ 1195521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494985" y="1195521"/>
                    </a:moveTo>
                    <a:lnTo>
                      <a:pt x="37029" y="931025"/>
                    </a:lnTo>
                    <a:cubicBezTo>
                      <a:pt x="13603" y="917423"/>
                      <a:pt x="0" y="894374"/>
                      <a:pt x="0" y="867169"/>
                    </a:cubicBezTo>
                    <a:lnTo>
                      <a:pt x="0" y="338555"/>
                    </a:lnTo>
                    <a:cubicBezTo>
                      <a:pt x="0" y="311350"/>
                      <a:pt x="13603" y="288301"/>
                      <a:pt x="37029" y="274698"/>
                    </a:cubicBezTo>
                    <a:lnTo>
                      <a:pt x="494985" y="10202"/>
                    </a:lnTo>
                    <a:cubicBezTo>
                      <a:pt x="518412" y="-3401"/>
                      <a:pt x="545239" y="-3401"/>
                      <a:pt x="568666" y="10202"/>
                    </a:cubicBezTo>
                    <a:lnTo>
                      <a:pt x="1026622" y="274698"/>
                    </a:lnTo>
                    <a:cubicBezTo>
                      <a:pt x="1050049" y="288301"/>
                      <a:pt x="1063651" y="311350"/>
                      <a:pt x="1063651" y="338555"/>
                    </a:cubicBezTo>
                    <a:lnTo>
                      <a:pt x="1063651" y="867169"/>
                    </a:lnTo>
                    <a:cubicBezTo>
                      <a:pt x="1063651" y="894374"/>
                      <a:pt x="1050427" y="917423"/>
                      <a:pt x="1026622" y="931025"/>
                    </a:cubicBezTo>
                    <a:lnTo>
                      <a:pt x="568666" y="1195521"/>
                    </a:lnTo>
                    <a:cubicBezTo>
                      <a:pt x="545239" y="1209124"/>
                      <a:pt x="518412" y="1209124"/>
                      <a:pt x="494985" y="1195521"/>
                    </a:cubicBezTo>
                    <a:lnTo>
                      <a:pt x="494985" y="1195521"/>
                    </a:lnTo>
                    <a:close/>
                  </a:path>
                </a:pathLst>
              </a:custGeom>
              <a:solidFill>
                <a:srgbClr val="28BCD7"/>
              </a:solidFill>
              <a:ln w="3768" cap="flat">
                <a:noFill/>
                <a:prstDash val="solid"/>
                <a:miter/>
              </a:ln>
            </p:spPr>
            <p:txBody>
              <a:bodyPr rtlCol="0" anchor="ctr"/>
              <a:lstStyle/>
              <a:p>
                <a:endParaRPr lang="en-US" sz="1350"/>
              </a:p>
            </p:txBody>
          </p:sp>
          <p:sp>
            <p:nvSpPr>
              <p:cNvPr id="35" name="Freeform: Shape 34">
                <a:extLst>
                  <a:ext uri="{FF2B5EF4-FFF2-40B4-BE49-F238E27FC236}">
                    <a16:creationId xmlns:a16="http://schemas.microsoft.com/office/drawing/2014/main" id="{94B63A45-569F-13F2-22CC-86C4FC003A12}"/>
                  </a:ext>
                </a:extLst>
              </p:cNvPr>
              <p:cNvSpPr/>
              <p:nvPr/>
            </p:nvSpPr>
            <p:spPr>
              <a:xfrm>
                <a:off x="7499633" y="2500588"/>
                <a:ext cx="734165" cy="847520"/>
              </a:xfrm>
              <a:custGeom>
                <a:avLst/>
                <a:gdLst>
                  <a:gd name="connsiteX0" fmla="*/ 367271 w 734165"/>
                  <a:gd name="connsiteY0" fmla="*/ 847520 h 847520"/>
                  <a:gd name="connsiteX1" fmla="*/ 734165 w 734165"/>
                  <a:gd name="connsiteY1" fmla="*/ 635546 h 847520"/>
                  <a:gd name="connsiteX2" fmla="*/ 734165 w 734165"/>
                  <a:gd name="connsiteY2" fmla="*/ 211975 h 847520"/>
                  <a:gd name="connsiteX3" fmla="*/ 367271 w 734165"/>
                  <a:gd name="connsiteY3" fmla="*/ 0 h 847520"/>
                  <a:gd name="connsiteX4" fmla="*/ 0 w 734165"/>
                  <a:gd name="connsiteY4" fmla="*/ 211975 h 847520"/>
                  <a:gd name="connsiteX5" fmla="*/ 0 w 734165"/>
                  <a:gd name="connsiteY5" fmla="*/ 635546 h 8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165" h="847520">
                    <a:moveTo>
                      <a:pt x="367271" y="847520"/>
                    </a:moveTo>
                    <a:lnTo>
                      <a:pt x="734165" y="635546"/>
                    </a:lnTo>
                    <a:lnTo>
                      <a:pt x="734165" y="211975"/>
                    </a:lnTo>
                    <a:lnTo>
                      <a:pt x="367271" y="0"/>
                    </a:lnTo>
                    <a:lnTo>
                      <a:pt x="0" y="211975"/>
                    </a:lnTo>
                    <a:lnTo>
                      <a:pt x="0" y="635546"/>
                    </a:lnTo>
                    <a:close/>
                  </a:path>
                </a:pathLst>
              </a:custGeom>
              <a:solidFill>
                <a:srgbClr val="FFFFFF"/>
              </a:solidFill>
              <a:ln w="3768" cap="flat">
                <a:noFill/>
                <a:prstDash val="solid"/>
                <a:miter/>
              </a:ln>
            </p:spPr>
            <p:txBody>
              <a:bodyPr rtlCol="0" anchor="ctr"/>
              <a:lstStyle/>
              <a:p>
                <a:endParaRPr lang="en-US" sz="1350"/>
              </a:p>
            </p:txBody>
          </p:sp>
        </p:grpSp>
        <p:sp>
          <p:nvSpPr>
            <p:cNvPr id="33" name="TextBox 32">
              <a:extLst>
                <a:ext uri="{FF2B5EF4-FFF2-40B4-BE49-F238E27FC236}">
                  <a16:creationId xmlns:a16="http://schemas.microsoft.com/office/drawing/2014/main" id="{A177D53C-B0FF-F1A9-8AA5-61E41C466B2A}"/>
                </a:ext>
              </a:extLst>
            </p:cNvPr>
            <p:cNvSpPr txBox="1"/>
            <p:nvPr/>
          </p:nvSpPr>
          <p:spPr>
            <a:xfrm>
              <a:off x="7619527" y="2713862"/>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02</a:t>
              </a:r>
            </a:p>
          </p:txBody>
        </p:sp>
      </p:grpSp>
      <p:grpSp>
        <p:nvGrpSpPr>
          <p:cNvPr id="36" name="Group 35">
            <a:extLst>
              <a:ext uri="{FF2B5EF4-FFF2-40B4-BE49-F238E27FC236}">
                <a16:creationId xmlns:a16="http://schemas.microsoft.com/office/drawing/2014/main" id="{A1F9A7D4-D4BC-3ADE-992A-F217B3CA304E}"/>
              </a:ext>
            </a:extLst>
          </p:cNvPr>
          <p:cNvGrpSpPr/>
          <p:nvPr/>
        </p:nvGrpSpPr>
        <p:grpSpPr>
          <a:xfrm>
            <a:off x="7942807" y="4007700"/>
            <a:ext cx="797738" cy="904292"/>
            <a:chOff x="7904689" y="3308056"/>
            <a:chExt cx="1063651" cy="1205723"/>
          </a:xfrm>
        </p:grpSpPr>
        <p:grpSp>
          <p:nvGrpSpPr>
            <p:cNvPr id="37" name="Graphic 2">
              <a:extLst>
                <a:ext uri="{FF2B5EF4-FFF2-40B4-BE49-F238E27FC236}">
                  <a16:creationId xmlns:a16="http://schemas.microsoft.com/office/drawing/2014/main" id="{B98A09EE-4F7C-117D-C865-1B3696EB8F5A}"/>
                </a:ext>
              </a:extLst>
            </p:cNvPr>
            <p:cNvGrpSpPr/>
            <p:nvPr/>
          </p:nvGrpSpPr>
          <p:grpSpPr>
            <a:xfrm>
              <a:off x="7904689" y="3308056"/>
              <a:ext cx="1063651" cy="1205723"/>
              <a:chOff x="7904689" y="3308056"/>
              <a:chExt cx="1063651" cy="1205723"/>
            </a:xfrm>
            <a:solidFill>
              <a:schemeClr val="accent1"/>
            </a:solidFill>
          </p:grpSpPr>
          <p:sp>
            <p:nvSpPr>
              <p:cNvPr id="39" name="Freeform: Shape 38">
                <a:extLst>
                  <a:ext uri="{FF2B5EF4-FFF2-40B4-BE49-F238E27FC236}">
                    <a16:creationId xmlns:a16="http://schemas.microsoft.com/office/drawing/2014/main" id="{367A0AE8-ECE0-D0F2-5E79-FE56942021FC}"/>
                  </a:ext>
                </a:extLst>
              </p:cNvPr>
              <p:cNvSpPr/>
              <p:nvPr/>
            </p:nvSpPr>
            <p:spPr>
              <a:xfrm>
                <a:off x="7904689" y="3308056"/>
                <a:ext cx="1063651" cy="1205723"/>
              </a:xfrm>
              <a:custGeom>
                <a:avLst/>
                <a:gdLst>
                  <a:gd name="connsiteX0" fmla="*/ 568666 w 1063651"/>
                  <a:gd name="connsiteY0" fmla="*/ 1195521 h 1205723"/>
                  <a:gd name="connsiteX1" fmla="*/ 1026622 w 1063651"/>
                  <a:gd name="connsiteY1" fmla="*/ 931025 h 1205723"/>
                  <a:gd name="connsiteX2" fmla="*/ 1063652 w 1063651"/>
                  <a:gd name="connsiteY2" fmla="*/ 867169 h 1205723"/>
                  <a:gd name="connsiteX3" fmla="*/ 1063652 w 1063651"/>
                  <a:gd name="connsiteY3" fmla="*/ 338555 h 1205723"/>
                  <a:gd name="connsiteX4" fmla="*/ 1026622 w 1063651"/>
                  <a:gd name="connsiteY4" fmla="*/ 274698 h 1205723"/>
                  <a:gd name="connsiteX5" fmla="*/ 568666 w 1063651"/>
                  <a:gd name="connsiteY5" fmla="*/ 10202 h 1205723"/>
                  <a:gd name="connsiteX6" fmla="*/ 494985 w 1063651"/>
                  <a:gd name="connsiteY6" fmla="*/ 10202 h 1205723"/>
                  <a:gd name="connsiteX7" fmla="*/ 37029 w 1063651"/>
                  <a:gd name="connsiteY7" fmla="*/ 274698 h 1205723"/>
                  <a:gd name="connsiteX8" fmla="*/ 0 w 1063651"/>
                  <a:gd name="connsiteY8" fmla="*/ 338555 h 1205723"/>
                  <a:gd name="connsiteX9" fmla="*/ 0 w 1063651"/>
                  <a:gd name="connsiteY9" fmla="*/ 867169 h 1205723"/>
                  <a:gd name="connsiteX10" fmla="*/ 37029 w 1063651"/>
                  <a:gd name="connsiteY10" fmla="*/ 931025 h 1205723"/>
                  <a:gd name="connsiteX11" fmla="*/ 494985 w 1063651"/>
                  <a:gd name="connsiteY11" fmla="*/ 1195521 h 1205723"/>
                  <a:gd name="connsiteX12" fmla="*/ 568666 w 1063651"/>
                  <a:gd name="connsiteY12" fmla="*/ 1195521 h 1205723"/>
                  <a:gd name="connsiteX13" fmla="*/ 568666 w 1063651"/>
                  <a:gd name="connsiteY13" fmla="*/ 1195521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568666" y="1195521"/>
                    </a:moveTo>
                    <a:lnTo>
                      <a:pt x="1026622" y="931025"/>
                    </a:lnTo>
                    <a:cubicBezTo>
                      <a:pt x="1050049" y="917423"/>
                      <a:pt x="1063652" y="894374"/>
                      <a:pt x="1063652" y="867169"/>
                    </a:cubicBezTo>
                    <a:lnTo>
                      <a:pt x="1063652" y="338555"/>
                    </a:lnTo>
                    <a:cubicBezTo>
                      <a:pt x="1063652" y="311349"/>
                      <a:pt x="1050427" y="288300"/>
                      <a:pt x="1026622" y="274698"/>
                    </a:cubicBezTo>
                    <a:lnTo>
                      <a:pt x="568666" y="10202"/>
                    </a:lnTo>
                    <a:cubicBezTo>
                      <a:pt x="545239" y="-3401"/>
                      <a:pt x="518412" y="-3401"/>
                      <a:pt x="494985" y="10202"/>
                    </a:cubicBezTo>
                    <a:lnTo>
                      <a:pt x="37029" y="274698"/>
                    </a:lnTo>
                    <a:cubicBezTo>
                      <a:pt x="13603" y="288300"/>
                      <a:pt x="0" y="311349"/>
                      <a:pt x="0" y="338555"/>
                    </a:cubicBezTo>
                    <a:lnTo>
                      <a:pt x="0" y="867169"/>
                    </a:lnTo>
                    <a:cubicBezTo>
                      <a:pt x="0" y="894374"/>
                      <a:pt x="13603" y="917423"/>
                      <a:pt x="37029" y="931025"/>
                    </a:cubicBezTo>
                    <a:lnTo>
                      <a:pt x="494985" y="1195521"/>
                    </a:lnTo>
                    <a:cubicBezTo>
                      <a:pt x="518412" y="1209124"/>
                      <a:pt x="545239" y="1209124"/>
                      <a:pt x="568666" y="1195521"/>
                    </a:cubicBezTo>
                    <a:lnTo>
                      <a:pt x="568666" y="1195521"/>
                    </a:lnTo>
                    <a:close/>
                  </a:path>
                </a:pathLst>
              </a:custGeom>
              <a:solidFill>
                <a:srgbClr val="90C74A"/>
              </a:solidFill>
              <a:ln w="3768" cap="flat">
                <a:noFill/>
                <a:prstDash val="solid"/>
                <a:miter/>
              </a:ln>
            </p:spPr>
            <p:txBody>
              <a:bodyPr rtlCol="0" anchor="ctr"/>
              <a:lstStyle/>
              <a:p>
                <a:endParaRPr lang="en-US" sz="1350"/>
              </a:p>
            </p:txBody>
          </p:sp>
          <p:sp>
            <p:nvSpPr>
              <p:cNvPr id="40" name="Freeform: Shape 39">
                <a:extLst>
                  <a:ext uri="{FF2B5EF4-FFF2-40B4-BE49-F238E27FC236}">
                    <a16:creationId xmlns:a16="http://schemas.microsoft.com/office/drawing/2014/main" id="{5FCB6F64-05EB-FD39-AE0D-B98B30E42587}"/>
                  </a:ext>
                </a:extLst>
              </p:cNvPr>
              <p:cNvSpPr/>
              <p:nvPr/>
            </p:nvSpPr>
            <p:spPr>
              <a:xfrm>
                <a:off x="8069433" y="3487157"/>
                <a:ext cx="733787" cy="847520"/>
              </a:xfrm>
              <a:custGeom>
                <a:avLst/>
                <a:gdLst>
                  <a:gd name="connsiteX0" fmla="*/ 366894 w 733787"/>
                  <a:gd name="connsiteY0" fmla="*/ 847520 h 847520"/>
                  <a:gd name="connsiteX1" fmla="*/ 733787 w 733787"/>
                  <a:gd name="connsiteY1" fmla="*/ 635546 h 847520"/>
                  <a:gd name="connsiteX2" fmla="*/ 733787 w 733787"/>
                  <a:gd name="connsiteY2" fmla="*/ 211974 h 847520"/>
                  <a:gd name="connsiteX3" fmla="*/ 366894 w 733787"/>
                  <a:gd name="connsiteY3" fmla="*/ 0 h 847520"/>
                  <a:gd name="connsiteX4" fmla="*/ 0 w 733787"/>
                  <a:gd name="connsiteY4" fmla="*/ 211974 h 847520"/>
                  <a:gd name="connsiteX5" fmla="*/ 0 w 733787"/>
                  <a:gd name="connsiteY5" fmla="*/ 635546 h 8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87" h="847520">
                    <a:moveTo>
                      <a:pt x="366894" y="847520"/>
                    </a:moveTo>
                    <a:lnTo>
                      <a:pt x="733787" y="635546"/>
                    </a:lnTo>
                    <a:lnTo>
                      <a:pt x="733787" y="211974"/>
                    </a:lnTo>
                    <a:lnTo>
                      <a:pt x="366894" y="0"/>
                    </a:lnTo>
                    <a:lnTo>
                      <a:pt x="0" y="211974"/>
                    </a:lnTo>
                    <a:lnTo>
                      <a:pt x="0" y="635546"/>
                    </a:lnTo>
                    <a:close/>
                  </a:path>
                </a:pathLst>
              </a:custGeom>
              <a:solidFill>
                <a:srgbClr val="FFFFFF"/>
              </a:solidFill>
              <a:ln w="3768" cap="flat">
                <a:noFill/>
                <a:prstDash val="solid"/>
                <a:miter/>
              </a:ln>
            </p:spPr>
            <p:txBody>
              <a:bodyPr rtlCol="0" anchor="ctr"/>
              <a:lstStyle/>
              <a:p>
                <a:endParaRPr lang="en-US" sz="1350"/>
              </a:p>
            </p:txBody>
          </p:sp>
        </p:grpSp>
        <p:sp>
          <p:nvSpPr>
            <p:cNvPr id="38" name="TextBox 37">
              <a:extLst>
                <a:ext uri="{FF2B5EF4-FFF2-40B4-BE49-F238E27FC236}">
                  <a16:creationId xmlns:a16="http://schemas.microsoft.com/office/drawing/2014/main" id="{C7A18793-FA97-BA40-12CD-6E325EA4ECD2}"/>
                </a:ext>
              </a:extLst>
            </p:cNvPr>
            <p:cNvSpPr txBox="1"/>
            <p:nvPr/>
          </p:nvSpPr>
          <p:spPr>
            <a:xfrm>
              <a:off x="8182089" y="3708320"/>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03</a:t>
              </a:r>
            </a:p>
          </p:txBody>
        </p:sp>
      </p:grpSp>
      <p:grpSp>
        <p:nvGrpSpPr>
          <p:cNvPr id="41" name="Group 40">
            <a:extLst>
              <a:ext uri="{FF2B5EF4-FFF2-40B4-BE49-F238E27FC236}">
                <a16:creationId xmlns:a16="http://schemas.microsoft.com/office/drawing/2014/main" id="{BE291A1C-8A8E-6DF1-C81E-C6078E927D18}"/>
              </a:ext>
            </a:extLst>
          </p:cNvPr>
          <p:cNvGrpSpPr/>
          <p:nvPr/>
        </p:nvGrpSpPr>
        <p:grpSpPr>
          <a:xfrm>
            <a:off x="7515458" y="4747626"/>
            <a:ext cx="797738" cy="904292"/>
            <a:chOff x="7334890" y="4294625"/>
            <a:chExt cx="1063651" cy="1205723"/>
          </a:xfrm>
        </p:grpSpPr>
        <p:grpSp>
          <p:nvGrpSpPr>
            <p:cNvPr id="42" name="Graphic 2">
              <a:extLst>
                <a:ext uri="{FF2B5EF4-FFF2-40B4-BE49-F238E27FC236}">
                  <a16:creationId xmlns:a16="http://schemas.microsoft.com/office/drawing/2014/main" id="{C322D3D8-D494-3D0F-27A5-33DC07A047C2}"/>
                </a:ext>
              </a:extLst>
            </p:cNvPr>
            <p:cNvGrpSpPr/>
            <p:nvPr/>
          </p:nvGrpSpPr>
          <p:grpSpPr>
            <a:xfrm>
              <a:off x="7334890" y="4294625"/>
              <a:ext cx="1063651" cy="1205723"/>
              <a:chOff x="7334890" y="4294625"/>
              <a:chExt cx="1063651" cy="1205723"/>
            </a:xfrm>
            <a:solidFill>
              <a:schemeClr val="accent1"/>
            </a:solidFill>
          </p:grpSpPr>
          <p:sp>
            <p:nvSpPr>
              <p:cNvPr id="44" name="Freeform: Shape 43">
                <a:extLst>
                  <a:ext uri="{FF2B5EF4-FFF2-40B4-BE49-F238E27FC236}">
                    <a16:creationId xmlns:a16="http://schemas.microsoft.com/office/drawing/2014/main" id="{4B09DFF2-FAF4-D1EB-CA7C-D51D208FEBE3}"/>
                  </a:ext>
                </a:extLst>
              </p:cNvPr>
              <p:cNvSpPr/>
              <p:nvPr/>
            </p:nvSpPr>
            <p:spPr>
              <a:xfrm>
                <a:off x="7334890" y="4294625"/>
                <a:ext cx="1063651" cy="1205723"/>
              </a:xfrm>
              <a:custGeom>
                <a:avLst/>
                <a:gdLst>
                  <a:gd name="connsiteX0" fmla="*/ 494985 w 1063651"/>
                  <a:gd name="connsiteY0" fmla="*/ 1195522 h 1205723"/>
                  <a:gd name="connsiteX1" fmla="*/ 37029 w 1063651"/>
                  <a:gd name="connsiteY1" fmla="*/ 931026 h 1205723"/>
                  <a:gd name="connsiteX2" fmla="*/ 0 w 1063651"/>
                  <a:gd name="connsiteY2" fmla="*/ 867169 h 1205723"/>
                  <a:gd name="connsiteX3" fmla="*/ 0 w 1063651"/>
                  <a:gd name="connsiteY3" fmla="*/ 338555 h 1205723"/>
                  <a:gd name="connsiteX4" fmla="*/ 37029 w 1063651"/>
                  <a:gd name="connsiteY4" fmla="*/ 274698 h 1205723"/>
                  <a:gd name="connsiteX5" fmla="*/ 494985 w 1063651"/>
                  <a:gd name="connsiteY5" fmla="*/ 10202 h 1205723"/>
                  <a:gd name="connsiteX6" fmla="*/ 568666 w 1063651"/>
                  <a:gd name="connsiteY6" fmla="*/ 10202 h 1205723"/>
                  <a:gd name="connsiteX7" fmla="*/ 1026622 w 1063651"/>
                  <a:gd name="connsiteY7" fmla="*/ 274698 h 1205723"/>
                  <a:gd name="connsiteX8" fmla="*/ 1063651 w 1063651"/>
                  <a:gd name="connsiteY8" fmla="*/ 338555 h 1205723"/>
                  <a:gd name="connsiteX9" fmla="*/ 1063651 w 1063651"/>
                  <a:gd name="connsiteY9" fmla="*/ 867169 h 1205723"/>
                  <a:gd name="connsiteX10" fmla="*/ 1026622 w 1063651"/>
                  <a:gd name="connsiteY10" fmla="*/ 931026 h 1205723"/>
                  <a:gd name="connsiteX11" fmla="*/ 568666 w 1063651"/>
                  <a:gd name="connsiteY11" fmla="*/ 1195522 h 1205723"/>
                  <a:gd name="connsiteX12" fmla="*/ 494985 w 1063651"/>
                  <a:gd name="connsiteY12" fmla="*/ 1195522 h 1205723"/>
                  <a:gd name="connsiteX13" fmla="*/ 494985 w 1063651"/>
                  <a:gd name="connsiteY13" fmla="*/ 1195522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494985" y="1195522"/>
                    </a:moveTo>
                    <a:lnTo>
                      <a:pt x="37029" y="931026"/>
                    </a:lnTo>
                    <a:cubicBezTo>
                      <a:pt x="13603" y="917423"/>
                      <a:pt x="0" y="894374"/>
                      <a:pt x="0" y="867169"/>
                    </a:cubicBezTo>
                    <a:lnTo>
                      <a:pt x="0" y="338555"/>
                    </a:lnTo>
                    <a:cubicBezTo>
                      <a:pt x="0" y="311349"/>
                      <a:pt x="13603" y="288301"/>
                      <a:pt x="37029" y="274698"/>
                    </a:cubicBezTo>
                    <a:lnTo>
                      <a:pt x="494985" y="10202"/>
                    </a:lnTo>
                    <a:cubicBezTo>
                      <a:pt x="518412" y="-3401"/>
                      <a:pt x="545239" y="-3401"/>
                      <a:pt x="568666" y="10202"/>
                    </a:cubicBezTo>
                    <a:lnTo>
                      <a:pt x="1026622" y="274698"/>
                    </a:lnTo>
                    <a:cubicBezTo>
                      <a:pt x="1050049" y="288301"/>
                      <a:pt x="1063651" y="311349"/>
                      <a:pt x="1063651" y="338555"/>
                    </a:cubicBezTo>
                    <a:lnTo>
                      <a:pt x="1063651" y="867169"/>
                    </a:lnTo>
                    <a:cubicBezTo>
                      <a:pt x="1063651" y="894374"/>
                      <a:pt x="1050427" y="917423"/>
                      <a:pt x="1026622" y="931026"/>
                    </a:cubicBezTo>
                    <a:lnTo>
                      <a:pt x="568666" y="1195522"/>
                    </a:lnTo>
                    <a:cubicBezTo>
                      <a:pt x="545239" y="1209124"/>
                      <a:pt x="518412" y="1209124"/>
                      <a:pt x="494985" y="1195522"/>
                    </a:cubicBezTo>
                    <a:lnTo>
                      <a:pt x="494985" y="1195522"/>
                    </a:lnTo>
                    <a:close/>
                  </a:path>
                </a:pathLst>
              </a:custGeom>
              <a:solidFill>
                <a:srgbClr val="F8BE2C"/>
              </a:solidFill>
              <a:ln w="3768" cap="flat">
                <a:noFill/>
                <a:prstDash val="solid"/>
                <a:miter/>
              </a:ln>
            </p:spPr>
            <p:txBody>
              <a:bodyPr rtlCol="0" anchor="ctr"/>
              <a:lstStyle/>
              <a:p>
                <a:endParaRPr lang="en-US" sz="1350"/>
              </a:p>
            </p:txBody>
          </p:sp>
          <p:sp>
            <p:nvSpPr>
              <p:cNvPr id="45" name="Freeform: Shape 44">
                <a:extLst>
                  <a:ext uri="{FF2B5EF4-FFF2-40B4-BE49-F238E27FC236}">
                    <a16:creationId xmlns:a16="http://schemas.microsoft.com/office/drawing/2014/main" id="{AD9CC685-1D83-7857-C879-7CD9C6777858}"/>
                  </a:ext>
                </a:extLst>
              </p:cNvPr>
              <p:cNvSpPr/>
              <p:nvPr/>
            </p:nvSpPr>
            <p:spPr>
              <a:xfrm>
                <a:off x="7499633" y="4473727"/>
                <a:ext cx="734165" cy="847520"/>
              </a:xfrm>
              <a:custGeom>
                <a:avLst/>
                <a:gdLst>
                  <a:gd name="connsiteX0" fmla="*/ 367271 w 734165"/>
                  <a:gd name="connsiteY0" fmla="*/ 847520 h 847520"/>
                  <a:gd name="connsiteX1" fmla="*/ 734165 w 734165"/>
                  <a:gd name="connsiteY1" fmla="*/ 635546 h 847520"/>
                  <a:gd name="connsiteX2" fmla="*/ 734165 w 734165"/>
                  <a:gd name="connsiteY2" fmla="*/ 211975 h 847520"/>
                  <a:gd name="connsiteX3" fmla="*/ 367271 w 734165"/>
                  <a:gd name="connsiteY3" fmla="*/ 0 h 847520"/>
                  <a:gd name="connsiteX4" fmla="*/ 0 w 734165"/>
                  <a:gd name="connsiteY4" fmla="*/ 211975 h 847520"/>
                  <a:gd name="connsiteX5" fmla="*/ 0 w 734165"/>
                  <a:gd name="connsiteY5" fmla="*/ 635546 h 8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165" h="847520">
                    <a:moveTo>
                      <a:pt x="367271" y="847520"/>
                    </a:moveTo>
                    <a:lnTo>
                      <a:pt x="734165" y="635546"/>
                    </a:lnTo>
                    <a:lnTo>
                      <a:pt x="734165" y="211975"/>
                    </a:lnTo>
                    <a:lnTo>
                      <a:pt x="367271" y="0"/>
                    </a:lnTo>
                    <a:lnTo>
                      <a:pt x="0" y="211975"/>
                    </a:lnTo>
                    <a:lnTo>
                      <a:pt x="0" y="635546"/>
                    </a:lnTo>
                    <a:close/>
                  </a:path>
                </a:pathLst>
              </a:custGeom>
              <a:solidFill>
                <a:srgbClr val="FFFFFF"/>
              </a:solidFill>
              <a:ln w="3768" cap="flat">
                <a:noFill/>
                <a:prstDash val="solid"/>
                <a:miter/>
              </a:ln>
            </p:spPr>
            <p:txBody>
              <a:bodyPr rtlCol="0" anchor="ctr"/>
              <a:lstStyle/>
              <a:p>
                <a:endParaRPr lang="en-US" sz="1350"/>
              </a:p>
            </p:txBody>
          </p:sp>
        </p:grpSp>
        <p:sp>
          <p:nvSpPr>
            <p:cNvPr id="43" name="TextBox 42">
              <a:extLst>
                <a:ext uri="{FF2B5EF4-FFF2-40B4-BE49-F238E27FC236}">
                  <a16:creationId xmlns:a16="http://schemas.microsoft.com/office/drawing/2014/main" id="{C27E3B77-AC1E-499C-EAF4-996CC676D0E0}"/>
                </a:ext>
              </a:extLst>
            </p:cNvPr>
            <p:cNvSpPr txBox="1"/>
            <p:nvPr/>
          </p:nvSpPr>
          <p:spPr>
            <a:xfrm>
              <a:off x="7596042" y="4683101"/>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04</a:t>
              </a:r>
            </a:p>
          </p:txBody>
        </p:sp>
      </p:grpSp>
      <p:grpSp>
        <p:nvGrpSpPr>
          <p:cNvPr id="46" name="Group 45">
            <a:extLst>
              <a:ext uri="{FF2B5EF4-FFF2-40B4-BE49-F238E27FC236}">
                <a16:creationId xmlns:a16="http://schemas.microsoft.com/office/drawing/2014/main" id="{52EC5DD5-A6E6-79F0-36B9-1C9EBCEBE21C}"/>
              </a:ext>
            </a:extLst>
          </p:cNvPr>
          <p:cNvGrpSpPr/>
          <p:nvPr/>
        </p:nvGrpSpPr>
        <p:grpSpPr>
          <a:xfrm>
            <a:off x="7942807" y="5487554"/>
            <a:ext cx="797738" cy="904292"/>
            <a:chOff x="7904689" y="5281195"/>
            <a:chExt cx="1063651" cy="1205723"/>
          </a:xfrm>
        </p:grpSpPr>
        <p:grpSp>
          <p:nvGrpSpPr>
            <p:cNvPr id="47" name="Graphic 2">
              <a:extLst>
                <a:ext uri="{FF2B5EF4-FFF2-40B4-BE49-F238E27FC236}">
                  <a16:creationId xmlns:a16="http://schemas.microsoft.com/office/drawing/2014/main" id="{BB9EB6EF-4987-18CB-CAE2-ADE11E29CC02}"/>
                </a:ext>
              </a:extLst>
            </p:cNvPr>
            <p:cNvGrpSpPr/>
            <p:nvPr/>
          </p:nvGrpSpPr>
          <p:grpSpPr>
            <a:xfrm>
              <a:off x="7904689" y="5281195"/>
              <a:ext cx="1063651" cy="1205723"/>
              <a:chOff x="7904689" y="5281195"/>
              <a:chExt cx="1063651" cy="1205723"/>
            </a:xfrm>
            <a:solidFill>
              <a:schemeClr val="accent1"/>
            </a:solidFill>
          </p:grpSpPr>
          <p:sp>
            <p:nvSpPr>
              <p:cNvPr id="49" name="Freeform: Shape 48">
                <a:extLst>
                  <a:ext uri="{FF2B5EF4-FFF2-40B4-BE49-F238E27FC236}">
                    <a16:creationId xmlns:a16="http://schemas.microsoft.com/office/drawing/2014/main" id="{7CEB0121-C7C5-7A22-48F5-EC13F4EF0653}"/>
                  </a:ext>
                </a:extLst>
              </p:cNvPr>
              <p:cNvSpPr/>
              <p:nvPr/>
            </p:nvSpPr>
            <p:spPr>
              <a:xfrm>
                <a:off x="7904689" y="5281195"/>
                <a:ext cx="1063651" cy="1205723"/>
              </a:xfrm>
              <a:custGeom>
                <a:avLst/>
                <a:gdLst>
                  <a:gd name="connsiteX0" fmla="*/ 568666 w 1063651"/>
                  <a:gd name="connsiteY0" fmla="*/ 1195522 h 1205723"/>
                  <a:gd name="connsiteX1" fmla="*/ 1026622 w 1063651"/>
                  <a:gd name="connsiteY1" fmla="*/ 931026 h 1205723"/>
                  <a:gd name="connsiteX2" fmla="*/ 1063652 w 1063651"/>
                  <a:gd name="connsiteY2" fmla="*/ 867169 h 1205723"/>
                  <a:gd name="connsiteX3" fmla="*/ 1063652 w 1063651"/>
                  <a:gd name="connsiteY3" fmla="*/ 338555 h 1205723"/>
                  <a:gd name="connsiteX4" fmla="*/ 1026622 w 1063651"/>
                  <a:gd name="connsiteY4" fmla="*/ 274698 h 1205723"/>
                  <a:gd name="connsiteX5" fmla="*/ 568666 w 1063651"/>
                  <a:gd name="connsiteY5" fmla="*/ 10202 h 1205723"/>
                  <a:gd name="connsiteX6" fmla="*/ 494985 w 1063651"/>
                  <a:gd name="connsiteY6" fmla="*/ 10202 h 1205723"/>
                  <a:gd name="connsiteX7" fmla="*/ 37029 w 1063651"/>
                  <a:gd name="connsiteY7" fmla="*/ 274698 h 1205723"/>
                  <a:gd name="connsiteX8" fmla="*/ 0 w 1063651"/>
                  <a:gd name="connsiteY8" fmla="*/ 338555 h 1205723"/>
                  <a:gd name="connsiteX9" fmla="*/ 0 w 1063651"/>
                  <a:gd name="connsiteY9" fmla="*/ 867169 h 1205723"/>
                  <a:gd name="connsiteX10" fmla="*/ 37029 w 1063651"/>
                  <a:gd name="connsiteY10" fmla="*/ 931026 h 1205723"/>
                  <a:gd name="connsiteX11" fmla="*/ 494985 w 1063651"/>
                  <a:gd name="connsiteY11" fmla="*/ 1195522 h 1205723"/>
                  <a:gd name="connsiteX12" fmla="*/ 568666 w 1063651"/>
                  <a:gd name="connsiteY12" fmla="*/ 1195522 h 1205723"/>
                  <a:gd name="connsiteX13" fmla="*/ 568666 w 1063651"/>
                  <a:gd name="connsiteY13" fmla="*/ 1195522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568666" y="1195522"/>
                    </a:moveTo>
                    <a:lnTo>
                      <a:pt x="1026622" y="931026"/>
                    </a:lnTo>
                    <a:cubicBezTo>
                      <a:pt x="1050049" y="917423"/>
                      <a:pt x="1063652" y="893996"/>
                      <a:pt x="1063652" y="867169"/>
                    </a:cubicBezTo>
                    <a:lnTo>
                      <a:pt x="1063652" y="338555"/>
                    </a:lnTo>
                    <a:cubicBezTo>
                      <a:pt x="1063652" y="311350"/>
                      <a:pt x="1050427" y="288301"/>
                      <a:pt x="1026622" y="274698"/>
                    </a:cubicBezTo>
                    <a:lnTo>
                      <a:pt x="568666" y="10202"/>
                    </a:lnTo>
                    <a:cubicBezTo>
                      <a:pt x="545239" y="-3401"/>
                      <a:pt x="518412" y="-3401"/>
                      <a:pt x="494985" y="10202"/>
                    </a:cubicBezTo>
                    <a:lnTo>
                      <a:pt x="37029" y="274698"/>
                    </a:lnTo>
                    <a:cubicBezTo>
                      <a:pt x="13603" y="288301"/>
                      <a:pt x="0" y="311350"/>
                      <a:pt x="0" y="338555"/>
                    </a:cubicBezTo>
                    <a:lnTo>
                      <a:pt x="0" y="867169"/>
                    </a:lnTo>
                    <a:cubicBezTo>
                      <a:pt x="0" y="894374"/>
                      <a:pt x="13603" y="917423"/>
                      <a:pt x="37029" y="931026"/>
                    </a:cubicBezTo>
                    <a:lnTo>
                      <a:pt x="494985" y="1195522"/>
                    </a:lnTo>
                    <a:cubicBezTo>
                      <a:pt x="518412" y="1209124"/>
                      <a:pt x="545239" y="1209124"/>
                      <a:pt x="568666" y="1195522"/>
                    </a:cubicBezTo>
                    <a:lnTo>
                      <a:pt x="568666" y="1195522"/>
                    </a:lnTo>
                    <a:close/>
                  </a:path>
                </a:pathLst>
              </a:custGeom>
              <a:solidFill>
                <a:srgbClr val="FF8900"/>
              </a:solidFill>
              <a:ln w="3768" cap="flat">
                <a:noFill/>
                <a:prstDash val="solid"/>
                <a:miter/>
              </a:ln>
            </p:spPr>
            <p:txBody>
              <a:bodyPr rtlCol="0" anchor="ctr"/>
              <a:lstStyle/>
              <a:p>
                <a:endParaRPr lang="en-US" sz="1350"/>
              </a:p>
            </p:txBody>
          </p:sp>
          <p:sp>
            <p:nvSpPr>
              <p:cNvPr id="50" name="Freeform: Shape 49">
                <a:extLst>
                  <a:ext uri="{FF2B5EF4-FFF2-40B4-BE49-F238E27FC236}">
                    <a16:creationId xmlns:a16="http://schemas.microsoft.com/office/drawing/2014/main" id="{B63C355A-D4B3-2CFB-7BD1-8E3BC7C32455}"/>
                  </a:ext>
                </a:extLst>
              </p:cNvPr>
              <p:cNvSpPr/>
              <p:nvPr/>
            </p:nvSpPr>
            <p:spPr>
              <a:xfrm>
                <a:off x="8069433" y="5460297"/>
                <a:ext cx="733787" cy="847898"/>
              </a:xfrm>
              <a:custGeom>
                <a:avLst/>
                <a:gdLst>
                  <a:gd name="connsiteX0" fmla="*/ 366894 w 733787"/>
                  <a:gd name="connsiteY0" fmla="*/ 847898 h 847898"/>
                  <a:gd name="connsiteX1" fmla="*/ 733787 w 733787"/>
                  <a:gd name="connsiteY1" fmla="*/ 635923 h 847898"/>
                  <a:gd name="connsiteX2" fmla="*/ 733787 w 733787"/>
                  <a:gd name="connsiteY2" fmla="*/ 211974 h 847898"/>
                  <a:gd name="connsiteX3" fmla="*/ 366894 w 733787"/>
                  <a:gd name="connsiteY3" fmla="*/ 0 h 847898"/>
                  <a:gd name="connsiteX4" fmla="*/ 0 w 733787"/>
                  <a:gd name="connsiteY4" fmla="*/ 211974 h 847898"/>
                  <a:gd name="connsiteX5" fmla="*/ 0 w 733787"/>
                  <a:gd name="connsiteY5" fmla="*/ 635923 h 84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87" h="847898">
                    <a:moveTo>
                      <a:pt x="366894" y="847898"/>
                    </a:moveTo>
                    <a:lnTo>
                      <a:pt x="733787" y="635923"/>
                    </a:lnTo>
                    <a:lnTo>
                      <a:pt x="733787" y="211974"/>
                    </a:lnTo>
                    <a:lnTo>
                      <a:pt x="366894" y="0"/>
                    </a:lnTo>
                    <a:lnTo>
                      <a:pt x="0" y="211974"/>
                    </a:lnTo>
                    <a:lnTo>
                      <a:pt x="0" y="635923"/>
                    </a:lnTo>
                    <a:close/>
                  </a:path>
                </a:pathLst>
              </a:custGeom>
              <a:solidFill>
                <a:srgbClr val="FFFFFF"/>
              </a:solidFill>
              <a:ln w="3768" cap="flat">
                <a:noFill/>
                <a:prstDash val="solid"/>
                <a:miter/>
              </a:ln>
            </p:spPr>
            <p:txBody>
              <a:bodyPr rtlCol="0" anchor="ctr"/>
              <a:lstStyle/>
              <a:p>
                <a:endParaRPr lang="en-US" sz="1350"/>
              </a:p>
            </p:txBody>
          </p:sp>
        </p:grpSp>
        <p:sp>
          <p:nvSpPr>
            <p:cNvPr id="48" name="TextBox 47">
              <a:extLst>
                <a:ext uri="{FF2B5EF4-FFF2-40B4-BE49-F238E27FC236}">
                  <a16:creationId xmlns:a16="http://schemas.microsoft.com/office/drawing/2014/main" id="{9318F476-3C63-D6D8-13C8-00F2FCAF8BDA}"/>
                </a:ext>
              </a:extLst>
            </p:cNvPr>
            <p:cNvSpPr txBox="1"/>
            <p:nvPr/>
          </p:nvSpPr>
          <p:spPr>
            <a:xfrm>
              <a:off x="8165841" y="5679072"/>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05</a:t>
              </a:r>
            </a:p>
          </p:txBody>
        </p:sp>
      </p:grpSp>
      <p:grpSp>
        <p:nvGrpSpPr>
          <p:cNvPr id="51" name="Group 50">
            <a:extLst>
              <a:ext uri="{FF2B5EF4-FFF2-40B4-BE49-F238E27FC236}">
                <a16:creationId xmlns:a16="http://schemas.microsoft.com/office/drawing/2014/main" id="{E1980AE9-992F-52BF-7AF2-1ABD9A6ABAFE}"/>
              </a:ext>
            </a:extLst>
          </p:cNvPr>
          <p:cNvGrpSpPr/>
          <p:nvPr/>
        </p:nvGrpSpPr>
        <p:grpSpPr>
          <a:xfrm>
            <a:off x="7515458" y="6227481"/>
            <a:ext cx="797738" cy="904292"/>
            <a:chOff x="7334890" y="6267765"/>
            <a:chExt cx="1063651" cy="1205723"/>
          </a:xfrm>
        </p:grpSpPr>
        <p:grpSp>
          <p:nvGrpSpPr>
            <p:cNvPr id="52" name="Graphic 2">
              <a:extLst>
                <a:ext uri="{FF2B5EF4-FFF2-40B4-BE49-F238E27FC236}">
                  <a16:creationId xmlns:a16="http://schemas.microsoft.com/office/drawing/2014/main" id="{639C4B17-CB37-F7AD-09B7-DB347789DB3B}"/>
                </a:ext>
              </a:extLst>
            </p:cNvPr>
            <p:cNvGrpSpPr/>
            <p:nvPr/>
          </p:nvGrpSpPr>
          <p:grpSpPr>
            <a:xfrm>
              <a:off x="7334890" y="6267765"/>
              <a:ext cx="1063651" cy="1205723"/>
              <a:chOff x="7334890" y="6267765"/>
              <a:chExt cx="1063651" cy="1205723"/>
            </a:xfrm>
            <a:solidFill>
              <a:schemeClr val="accent1"/>
            </a:solidFill>
          </p:grpSpPr>
          <p:sp>
            <p:nvSpPr>
              <p:cNvPr id="54" name="Freeform: Shape 53">
                <a:extLst>
                  <a:ext uri="{FF2B5EF4-FFF2-40B4-BE49-F238E27FC236}">
                    <a16:creationId xmlns:a16="http://schemas.microsoft.com/office/drawing/2014/main" id="{E5DBEF84-4779-2564-4E73-A6014BFA6EA9}"/>
                  </a:ext>
                </a:extLst>
              </p:cNvPr>
              <p:cNvSpPr/>
              <p:nvPr/>
            </p:nvSpPr>
            <p:spPr>
              <a:xfrm>
                <a:off x="7334890" y="6267765"/>
                <a:ext cx="1063651" cy="1205723"/>
              </a:xfrm>
              <a:custGeom>
                <a:avLst/>
                <a:gdLst>
                  <a:gd name="connsiteX0" fmla="*/ 494985 w 1063651"/>
                  <a:gd name="connsiteY0" fmla="*/ 1195522 h 1205723"/>
                  <a:gd name="connsiteX1" fmla="*/ 37029 w 1063651"/>
                  <a:gd name="connsiteY1" fmla="*/ 931026 h 1205723"/>
                  <a:gd name="connsiteX2" fmla="*/ 0 w 1063651"/>
                  <a:gd name="connsiteY2" fmla="*/ 867169 h 1205723"/>
                  <a:gd name="connsiteX3" fmla="*/ 0 w 1063651"/>
                  <a:gd name="connsiteY3" fmla="*/ 338555 h 1205723"/>
                  <a:gd name="connsiteX4" fmla="*/ 37029 w 1063651"/>
                  <a:gd name="connsiteY4" fmla="*/ 274698 h 1205723"/>
                  <a:gd name="connsiteX5" fmla="*/ 494985 w 1063651"/>
                  <a:gd name="connsiteY5" fmla="*/ 10202 h 1205723"/>
                  <a:gd name="connsiteX6" fmla="*/ 568666 w 1063651"/>
                  <a:gd name="connsiteY6" fmla="*/ 10202 h 1205723"/>
                  <a:gd name="connsiteX7" fmla="*/ 1026622 w 1063651"/>
                  <a:gd name="connsiteY7" fmla="*/ 274698 h 1205723"/>
                  <a:gd name="connsiteX8" fmla="*/ 1063651 w 1063651"/>
                  <a:gd name="connsiteY8" fmla="*/ 338555 h 1205723"/>
                  <a:gd name="connsiteX9" fmla="*/ 1063651 w 1063651"/>
                  <a:gd name="connsiteY9" fmla="*/ 867169 h 1205723"/>
                  <a:gd name="connsiteX10" fmla="*/ 1026622 w 1063651"/>
                  <a:gd name="connsiteY10" fmla="*/ 931026 h 1205723"/>
                  <a:gd name="connsiteX11" fmla="*/ 568666 w 1063651"/>
                  <a:gd name="connsiteY11" fmla="*/ 1195522 h 1205723"/>
                  <a:gd name="connsiteX12" fmla="*/ 494985 w 1063651"/>
                  <a:gd name="connsiteY12" fmla="*/ 1195522 h 1205723"/>
                  <a:gd name="connsiteX13" fmla="*/ 494985 w 1063651"/>
                  <a:gd name="connsiteY13" fmla="*/ 1195522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494985" y="1195522"/>
                    </a:moveTo>
                    <a:lnTo>
                      <a:pt x="37029" y="931026"/>
                    </a:lnTo>
                    <a:cubicBezTo>
                      <a:pt x="13603" y="917423"/>
                      <a:pt x="0" y="894374"/>
                      <a:pt x="0" y="867169"/>
                    </a:cubicBezTo>
                    <a:lnTo>
                      <a:pt x="0" y="338555"/>
                    </a:lnTo>
                    <a:cubicBezTo>
                      <a:pt x="0" y="311350"/>
                      <a:pt x="13603" y="288301"/>
                      <a:pt x="37029" y="274698"/>
                    </a:cubicBezTo>
                    <a:lnTo>
                      <a:pt x="494985" y="10202"/>
                    </a:lnTo>
                    <a:cubicBezTo>
                      <a:pt x="518412" y="-3401"/>
                      <a:pt x="545239" y="-3401"/>
                      <a:pt x="568666" y="10202"/>
                    </a:cubicBezTo>
                    <a:lnTo>
                      <a:pt x="1026622" y="274698"/>
                    </a:lnTo>
                    <a:cubicBezTo>
                      <a:pt x="1050049" y="288301"/>
                      <a:pt x="1063651" y="311350"/>
                      <a:pt x="1063651" y="338555"/>
                    </a:cubicBezTo>
                    <a:lnTo>
                      <a:pt x="1063651" y="867169"/>
                    </a:lnTo>
                    <a:cubicBezTo>
                      <a:pt x="1063651" y="894374"/>
                      <a:pt x="1050427" y="917423"/>
                      <a:pt x="1026622" y="931026"/>
                    </a:cubicBezTo>
                    <a:lnTo>
                      <a:pt x="568666" y="1195522"/>
                    </a:lnTo>
                    <a:cubicBezTo>
                      <a:pt x="545239" y="1209124"/>
                      <a:pt x="518412" y="1209124"/>
                      <a:pt x="494985" y="1195522"/>
                    </a:cubicBezTo>
                    <a:lnTo>
                      <a:pt x="494985" y="1195522"/>
                    </a:lnTo>
                    <a:close/>
                  </a:path>
                </a:pathLst>
              </a:custGeom>
              <a:solidFill>
                <a:srgbClr val="ED115D"/>
              </a:solidFill>
              <a:ln w="3768" cap="flat">
                <a:noFill/>
                <a:prstDash val="solid"/>
                <a:miter/>
              </a:ln>
            </p:spPr>
            <p:txBody>
              <a:bodyPr rtlCol="0" anchor="ctr"/>
              <a:lstStyle/>
              <a:p>
                <a:endParaRPr lang="en-US" sz="1350"/>
              </a:p>
            </p:txBody>
          </p:sp>
          <p:sp>
            <p:nvSpPr>
              <p:cNvPr id="55" name="Freeform: Shape 54">
                <a:extLst>
                  <a:ext uri="{FF2B5EF4-FFF2-40B4-BE49-F238E27FC236}">
                    <a16:creationId xmlns:a16="http://schemas.microsoft.com/office/drawing/2014/main" id="{0C2B18CF-EA99-AB34-6D7E-3E3A06B4EDC6}"/>
                  </a:ext>
                </a:extLst>
              </p:cNvPr>
              <p:cNvSpPr/>
              <p:nvPr/>
            </p:nvSpPr>
            <p:spPr>
              <a:xfrm>
                <a:off x="7499633" y="6446866"/>
                <a:ext cx="734165" cy="847898"/>
              </a:xfrm>
              <a:custGeom>
                <a:avLst/>
                <a:gdLst>
                  <a:gd name="connsiteX0" fmla="*/ 367271 w 734165"/>
                  <a:gd name="connsiteY0" fmla="*/ 847898 h 847898"/>
                  <a:gd name="connsiteX1" fmla="*/ 734165 w 734165"/>
                  <a:gd name="connsiteY1" fmla="*/ 635924 h 847898"/>
                  <a:gd name="connsiteX2" fmla="*/ 734165 w 734165"/>
                  <a:gd name="connsiteY2" fmla="*/ 211974 h 847898"/>
                  <a:gd name="connsiteX3" fmla="*/ 367271 w 734165"/>
                  <a:gd name="connsiteY3" fmla="*/ 0 h 847898"/>
                  <a:gd name="connsiteX4" fmla="*/ 0 w 734165"/>
                  <a:gd name="connsiteY4" fmla="*/ 211974 h 847898"/>
                  <a:gd name="connsiteX5" fmla="*/ 0 w 734165"/>
                  <a:gd name="connsiteY5" fmla="*/ 635924 h 84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165" h="847898">
                    <a:moveTo>
                      <a:pt x="367271" y="847898"/>
                    </a:moveTo>
                    <a:lnTo>
                      <a:pt x="734165" y="635924"/>
                    </a:lnTo>
                    <a:lnTo>
                      <a:pt x="734165" y="211974"/>
                    </a:lnTo>
                    <a:lnTo>
                      <a:pt x="367271" y="0"/>
                    </a:lnTo>
                    <a:lnTo>
                      <a:pt x="0" y="211974"/>
                    </a:lnTo>
                    <a:lnTo>
                      <a:pt x="0" y="635924"/>
                    </a:lnTo>
                    <a:close/>
                  </a:path>
                </a:pathLst>
              </a:custGeom>
              <a:solidFill>
                <a:srgbClr val="FFFFFF"/>
              </a:solidFill>
              <a:ln w="3768" cap="flat">
                <a:noFill/>
                <a:prstDash val="solid"/>
                <a:miter/>
              </a:ln>
            </p:spPr>
            <p:txBody>
              <a:bodyPr rtlCol="0" anchor="ctr"/>
              <a:lstStyle/>
              <a:p>
                <a:endParaRPr lang="en-US" sz="1350"/>
              </a:p>
            </p:txBody>
          </p:sp>
        </p:grpSp>
        <p:sp>
          <p:nvSpPr>
            <p:cNvPr id="53" name="TextBox 52">
              <a:extLst>
                <a:ext uri="{FF2B5EF4-FFF2-40B4-BE49-F238E27FC236}">
                  <a16:creationId xmlns:a16="http://schemas.microsoft.com/office/drawing/2014/main" id="{CBAEE7FC-15F8-078F-E9EB-F9425561E5FE}"/>
                </a:ext>
              </a:extLst>
            </p:cNvPr>
            <p:cNvSpPr txBox="1"/>
            <p:nvPr/>
          </p:nvSpPr>
          <p:spPr>
            <a:xfrm>
              <a:off x="7596042" y="6661836"/>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06</a:t>
              </a:r>
            </a:p>
          </p:txBody>
        </p:sp>
      </p:grpSp>
      <p:grpSp>
        <p:nvGrpSpPr>
          <p:cNvPr id="56" name="Group 55">
            <a:extLst>
              <a:ext uri="{FF2B5EF4-FFF2-40B4-BE49-F238E27FC236}">
                <a16:creationId xmlns:a16="http://schemas.microsoft.com/office/drawing/2014/main" id="{C1B97241-4310-0498-41A1-28A7F7D13319}"/>
              </a:ext>
            </a:extLst>
          </p:cNvPr>
          <p:cNvGrpSpPr/>
          <p:nvPr/>
        </p:nvGrpSpPr>
        <p:grpSpPr>
          <a:xfrm>
            <a:off x="7942807" y="6967692"/>
            <a:ext cx="797738" cy="904079"/>
            <a:chOff x="7904689" y="7254712"/>
            <a:chExt cx="1063651" cy="1205439"/>
          </a:xfrm>
        </p:grpSpPr>
        <p:grpSp>
          <p:nvGrpSpPr>
            <p:cNvPr id="57" name="Graphic 2">
              <a:extLst>
                <a:ext uri="{FF2B5EF4-FFF2-40B4-BE49-F238E27FC236}">
                  <a16:creationId xmlns:a16="http://schemas.microsoft.com/office/drawing/2014/main" id="{2C452676-B6A3-9584-30E6-CCF08674DBF5}"/>
                </a:ext>
              </a:extLst>
            </p:cNvPr>
            <p:cNvGrpSpPr/>
            <p:nvPr/>
          </p:nvGrpSpPr>
          <p:grpSpPr>
            <a:xfrm>
              <a:off x="7904689" y="7254712"/>
              <a:ext cx="1063651" cy="1205439"/>
              <a:chOff x="7904689" y="7254712"/>
              <a:chExt cx="1063651" cy="1205439"/>
            </a:xfrm>
            <a:solidFill>
              <a:schemeClr val="accent1"/>
            </a:solidFill>
          </p:grpSpPr>
          <p:sp>
            <p:nvSpPr>
              <p:cNvPr id="59" name="Freeform: Shape 58">
                <a:extLst>
                  <a:ext uri="{FF2B5EF4-FFF2-40B4-BE49-F238E27FC236}">
                    <a16:creationId xmlns:a16="http://schemas.microsoft.com/office/drawing/2014/main" id="{38C81B77-260B-C54D-522D-552ABA4A577F}"/>
                  </a:ext>
                </a:extLst>
              </p:cNvPr>
              <p:cNvSpPr/>
              <p:nvPr/>
            </p:nvSpPr>
            <p:spPr>
              <a:xfrm>
                <a:off x="7904689" y="7254712"/>
                <a:ext cx="1063651" cy="1205439"/>
              </a:xfrm>
              <a:custGeom>
                <a:avLst/>
                <a:gdLst>
                  <a:gd name="connsiteX0" fmla="*/ 568666 w 1063651"/>
                  <a:gd name="connsiteY0" fmla="*/ 1195521 h 1205439"/>
                  <a:gd name="connsiteX1" fmla="*/ 1026622 w 1063651"/>
                  <a:gd name="connsiteY1" fmla="*/ 931025 h 1205439"/>
                  <a:gd name="connsiteX2" fmla="*/ 1063652 w 1063651"/>
                  <a:gd name="connsiteY2" fmla="*/ 867169 h 1205439"/>
                  <a:gd name="connsiteX3" fmla="*/ 1063652 w 1063651"/>
                  <a:gd name="connsiteY3" fmla="*/ 338555 h 1205439"/>
                  <a:gd name="connsiteX4" fmla="*/ 1026622 w 1063651"/>
                  <a:gd name="connsiteY4" fmla="*/ 274698 h 1205439"/>
                  <a:gd name="connsiteX5" fmla="*/ 568666 w 1063651"/>
                  <a:gd name="connsiteY5" fmla="*/ 10202 h 1205439"/>
                  <a:gd name="connsiteX6" fmla="*/ 494985 w 1063651"/>
                  <a:gd name="connsiteY6" fmla="*/ 10202 h 1205439"/>
                  <a:gd name="connsiteX7" fmla="*/ 37029 w 1063651"/>
                  <a:gd name="connsiteY7" fmla="*/ 274698 h 1205439"/>
                  <a:gd name="connsiteX8" fmla="*/ 0 w 1063651"/>
                  <a:gd name="connsiteY8" fmla="*/ 338555 h 1205439"/>
                  <a:gd name="connsiteX9" fmla="*/ 0 w 1063651"/>
                  <a:gd name="connsiteY9" fmla="*/ 867169 h 1205439"/>
                  <a:gd name="connsiteX10" fmla="*/ 37029 w 1063651"/>
                  <a:gd name="connsiteY10" fmla="*/ 931025 h 1205439"/>
                  <a:gd name="connsiteX11" fmla="*/ 494985 w 1063651"/>
                  <a:gd name="connsiteY11" fmla="*/ 1195521 h 1205439"/>
                  <a:gd name="connsiteX12" fmla="*/ 568666 w 1063651"/>
                  <a:gd name="connsiteY12" fmla="*/ 1195521 h 1205439"/>
                  <a:gd name="connsiteX13" fmla="*/ 568666 w 1063651"/>
                  <a:gd name="connsiteY13" fmla="*/ 1195521 h 120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439">
                    <a:moveTo>
                      <a:pt x="568666" y="1195521"/>
                    </a:moveTo>
                    <a:lnTo>
                      <a:pt x="1026622" y="931025"/>
                    </a:lnTo>
                    <a:cubicBezTo>
                      <a:pt x="1050049" y="917423"/>
                      <a:pt x="1063652" y="894374"/>
                      <a:pt x="1063652" y="867169"/>
                    </a:cubicBezTo>
                    <a:lnTo>
                      <a:pt x="1063652" y="338555"/>
                    </a:lnTo>
                    <a:cubicBezTo>
                      <a:pt x="1063652" y="311349"/>
                      <a:pt x="1050427" y="288300"/>
                      <a:pt x="1026622" y="274698"/>
                    </a:cubicBezTo>
                    <a:lnTo>
                      <a:pt x="568666" y="10202"/>
                    </a:lnTo>
                    <a:cubicBezTo>
                      <a:pt x="545239" y="-3401"/>
                      <a:pt x="518412" y="-3401"/>
                      <a:pt x="494985" y="10202"/>
                    </a:cubicBezTo>
                    <a:lnTo>
                      <a:pt x="37029" y="274698"/>
                    </a:lnTo>
                    <a:cubicBezTo>
                      <a:pt x="13603" y="288300"/>
                      <a:pt x="0" y="311349"/>
                      <a:pt x="0" y="338555"/>
                    </a:cubicBezTo>
                    <a:lnTo>
                      <a:pt x="0" y="867169"/>
                    </a:lnTo>
                    <a:cubicBezTo>
                      <a:pt x="0" y="894374"/>
                      <a:pt x="13603" y="917423"/>
                      <a:pt x="37029" y="931025"/>
                    </a:cubicBezTo>
                    <a:lnTo>
                      <a:pt x="494985" y="1195521"/>
                    </a:lnTo>
                    <a:cubicBezTo>
                      <a:pt x="518412" y="1208746"/>
                      <a:pt x="545239" y="1208746"/>
                      <a:pt x="568666" y="1195521"/>
                    </a:cubicBezTo>
                    <a:lnTo>
                      <a:pt x="568666" y="1195521"/>
                    </a:lnTo>
                    <a:close/>
                  </a:path>
                </a:pathLst>
              </a:custGeom>
              <a:solidFill>
                <a:srgbClr val="9B32E6"/>
              </a:solidFill>
              <a:ln w="3768" cap="flat">
                <a:noFill/>
                <a:prstDash val="solid"/>
                <a:miter/>
              </a:ln>
            </p:spPr>
            <p:txBody>
              <a:bodyPr rtlCol="0" anchor="ctr"/>
              <a:lstStyle/>
              <a:p>
                <a:endParaRPr lang="en-US" sz="1350"/>
              </a:p>
            </p:txBody>
          </p:sp>
          <p:sp>
            <p:nvSpPr>
              <p:cNvPr id="60" name="Freeform: Shape 59">
                <a:extLst>
                  <a:ext uri="{FF2B5EF4-FFF2-40B4-BE49-F238E27FC236}">
                    <a16:creationId xmlns:a16="http://schemas.microsoft.com/office/drawing/2014/main" id="{9962FE2F-0749-EA51-D621-EBD332E1C854}"/>
                  </a:ext>
                </a:extLst>
              </p:cNvPr>
              <p:cNvSpPr/>
              <p:nvPr/>
            </p:nvSpPr>
            <p:spPr>
              <a:xfrm>
                <a:off x="8069433" y="7433813"/>
                <a:ext cx="733787" cy="847520"/>
              </a:xfrm>
              <a:custGeom>
                <a:avLst/>
                <a:gdLst>
                  <a:gd name="connsiteX0" fmla="*/ 366894 w 733787"/>
                  <a:gd name="connsiteY0" fmla="*/ 847521 h 847520"/>
                  <a:gd name="connsiteX1" fmla="*/ 733787 w 733787"/>
                  <a:gd name="connsiteY1" fmla="*/ 635546 h 847520"/>
                  <a:gd name="connsiteX2" fmla="*/ 733787 w 733787"/>
                  <a:gd name="connsiteY2" fmla="*/ 211975 h 847520"/>
                  <a:gd name="connsiteX3" fmla="*/ 366894 w 733787"/>
                  <a:gd name="connsiteY3" fmla="*/ 0 h 847520"/>
                  <a:gd name="connsiteX4" fmla="*/ 0 w 733787"/>
                  <a:gd name="connsiteY4" fmla="*/ 211975 h 847520"/>
                  <a:gd name="connsiteX5" fmla="*/ 0 w 733787"/>
                  <a:gd name="connsiteY5" fmla="*/ 635546 h 8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87" h="847520">
                    <a:moveTo>
                      <a:pt x="366894" y="847521"/>
                    </a:moveTo>
                    <a:lnTo>
                      <a:pt x="733787" y="635546"/>
                    </a:lnTo>
                    <a:lnTo>
                      <a:pt x="733787" y="211975"/>
                    </a:lnTo>
                    <a:lnTo>
                      <a:pt x="366894" y="0"/>
                    </a:lnTo>
                    <a:lnTo>
                      <a:pt x="0" y="211975"/>
                    </a:lnTo>
                    <a:lnTo>
                      <a:pt x="0" y="635546"/>
                    </a:lnTo>
                    <a:close/>
                  </a:path>
                </a:pathLst>
              </a:custGeom>
              <a:solidFill>
                <a:srgbClr val="FFFFFF"/>
              </a:solidFill>
              <a:ln w="3768" cap="flat">
                <a:noFill/>
                <a:prstDash val="solid"/>
                <a:miter/>
              </a:ln>
            </p:spPr>
            <p:txBody>
              <a:bodyPr rtlCol="0" anchor="ctr"/>
              <a:lstStyle/>
              <a:p>
                <a:endParaRPr lang="en-US" sz="1350"/>
              </a:p>
            </p:txBody>
          </p:sp>
        </p:grpSp>
        <p:sp>
          <p:nvSpPr>
            <p:cNvPr id="58" name="TextBox 57">
              <a:extLst>
                <a:ext uri="{FF2B5EF4-FFF2-40B4-BE49-F238E27FC236}">
                  <a16:creationId xmlns:a16="http://schemas.microsoft.com/office/drawing/2014/main" id="{433C21BC-AD92-2C86-E824-E4FBB163530E}"/>
                </a:ext>
              </a:extLst>
            </p:cNvPr>
            <p:cNvSpPr txBox="1"/>
            <p:nvPr/>
          </p:nvSpPr>
          <p:spPr>
            <a:xfrm>
              <a:off x="8167672" y="7631671"/>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07</a:t>
              </a:r>
            </a:p>
          </p:txBody>
        </p:sp>
      </p:grpSp>
      <p:sp>
        <p:nvSpPr>
          <p:cNvPr id="61" name="TextBox 60">
            <a:extLst>
              <a:ext uri="{FF2B5EF4-FFF2-40B4-BE49-F238E27FC236}">
                <a16:creationId xmlns:a16="http://schemas.microsoft.com/office/drawing/2014/main" id="{FAA2D358-20C1-B0AE-5D9E-DE10AAAC7367}"/>
              </a:ext>
            </a:extLst>
          </p:cNvPr>
          <p:cNvSpPr txBox="1"/>
          <p:nvPr/>
        </p:nvSpPr>
        <p:spPr>
          <a:xfrm>
            <a:off x="672103" y="2400705"/>
            <a:ext cx="6738218" cy="1148712"/>
          </a:xfrm>
          <a:prstGeom prst="rect">
            <a:avLst/>
          </a:prstGeom>
          <a:noFill/>
        </p:spPr>
        <p:txBody>
          <a:bodyPr wrap="square" rtlCol="0">
            <a:spAutoFit/>
          </a:bodyPr>
          <a:lstStyle/>
          <a:p>
            <a:pPr algn="ctr">
              <a:lnSpc>
                <a:spcPct val="165625"/>
              </a:lnSpc>
              <a:buSzPts val="3200"/>
            </a:pPr>
            <a:r>
              <a:rPr lang="en-US" sz="2200" b="1">
                <a:solidFill>
                  <a:srgbClr val="434343"/>
                </a:solidFill>
                <a:latin typeface="Open Sans"/>
                <a:ea typeface="Open Sans"/>
                <a:cs typeface="Open Sans"/>
              </a:rPr>
              <a:t>Firewall:</a:t>
            </a:r>
            <a:r>
              <a:rPr lang="en-US" sz="2200">
                <a:solidFill>
                  <a:srgbClr val="434343"/>
                </a:solidFill>
                <a:latin typeface="Open Sans"/>
                <a:ea typeface="Open Sans"/>
                <a:cs typeface="Open Sans"/>
              </a:rPr>
              <a:t> Protects the network from unauthorized access</a:t>
            </a:r>
          </a:p>
        </p:txBody>
      </p:sp>
      <p:sp>
        <p:nvSpPr>
          <p:cNvPr id="62" name="TextBox 61">
            <a:extLst>
              <a:ext uri="{FF2B5EF4-FFF2-40B4-BE49-F238E27FC236}">
                <a16:creationId xmlns:a16="http://schemas.microsoft.com/office/drawing/2014/main" id="{292CFD20-C8A2-B4F5-C4B8-3848986DF3E7}"/>
              </a:ext>
            </a:extLst>
          </p:cNvPr>
          <p:cNvSpPr txBox="1"/>
          <p:nvPr/>
        </p:nvSpPr>
        <p:spPr>
          <a:xfrm>
            <a:off x="8889607" y="3303208"/>
            <a:ext cx="6694289" cy="769441"/>
          </a:xfrm>
          <a:prstGeom prst="rect">
            <a:avLst/>
          </a:prstGeom>
          <a:noFill/>
        </p:spPr>
        <p:txBody>
          <a:bodyPr wrap="square" rtlCol="0">
            <a:spAutoFit/>
          </a:bodyPr>
          <a:lstStyle/>
          <a:p>
            <a:pPr algn="ctr"/>
            <a:r>
              <a:rPr lang="en-US" sz="2200" b="1">
                <a:solidFill>
                  <a:srgbClr val="434343"/>
                </a:solidFill>
                <a:latin typeface="Open Sans"/>
                <a:ea typeface="Open Sans"/>
                <a:cs typeface="Open Sans"/>
              </a:rPr>
              <a:t>Intrusion Prevention System (IPS): </a:t>
            </a:r>
            <a:r>
              <a:rPr lang="en-US" sz="2200">
                <a:solidFill>
                  <a:srgbClr val="434343"/>
                </a:solidFill>
                <a:latin typeface="Open Sans"/>
                <a:ea typeface="Open Sans"/>
                <a:cs typeface="Open Sans"/>
              </a:rPr>
              <a:t>Detects and prevents network attacks.</a:t>
            </a:r>
          </a:p>
        </p:txBody>
      </p:sp>
      <p:sp>
        <p:nvSpPr>
          <p:cNvPr id="63" name="TextBox 62">
            <a:extLst>
              <a:ext uri="{FF2B5EF4-FFF2-40B4-BE49-F238E27FC236}">
                <a16:creationId xmlns:a16="http://schemas.microsoft.com/office/drawing/2014/main" id="{B1241301-8DA1-89BC-27DD-EBFCA45FAC66}"/>
              </a:ext>
            </a:extLst>
          </p:cNvPr>
          <p:cNvSpPr txBox="1"/>
          <p:nvPr/>
        </p:nvSpPr>
        <p:spPr>
          <a:xfrm>
            <a:off x="821714" y="4080912"/>
            <a:ext cx="6830946" cy="800219"/>
          </a:xfrm>
          <a:prstGeom prst="rect">
            <a:avLst/>
          </a:prstGeom>
          <a:noFill/>
        </p:spPr>
        <p:txBody>
          <a:bodyPr wrap="square" rtlCol="0">
            <a:spAutoFit/>
          </a:bodyPr>
          <a:lstStyle/>
          <a:p>
            <a:r>
              <a:rPr lang="en-US" sz="2200" b="1">
                <a:solidFill>
                  <a:srgbClr val="434343"/>
                </a:solidFill>
                <a:latin typeface="Open Sans"/>
                <a:ea typeface="Open Sans"/>
                <a:cs typeface="Open Sans"/>
              </a:rPr>
              <a:t>Antivirus/Anti-malware</a:t>
            </a:r>
            <a:r>
              <a:rPr lang="en-US" sz="2200">
                <a:solidFill>
                  <a:srgbClr val="434343"/>
                </a:solidFill>
                <a:latin typeface="Open Sans"/>
                <a:ea typeface="Open Sans"/>
                <a:cs typeface="Open Sans"/>
              </a:rPr>
              <a:t>: Protects against malicious software</a:t>
            </a:r>
            <a:r>
              <a:rPr lang="en-US" sz="2400"/>
              <a:t>.</a:t>
            </a:r>
            <a:endPar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TextBox 63">
            <a:extLst>
              <a:ext uri="{FF2B5EF4-FFF2-40B4-BE49-F238E27FC236}">
                <a16:creationId xmlns:a16="http://schemas.microsoft.com/office/drawing/2014/main" id="{AE5D4903-D0BC-5127-63C5-D0C120F6BB1A}"/>
              </a:ext>
            </a:extLst>
          </p:cNvPr>
          <p:cNvSpPr txBox="1"/>
          <p:nvPr/>
        </p:nvSpPr>
        <p:spPr>
          <a:xfrm>
            <a:off x="8889608" y="4778521"/>
            <a:ext cx="4216792" cy="769441"/>
          </a:xfrm>
          <a:prstGeom prst="rect">
            <a:avLst/>
          </a:prstGeom>
          <a:noFill/>
        </p:spPr>
        <p:txBody>
          <a:bodyPr wrap="square" rtlCol="0">
            <a:spAutoFit/>
          </a:bodyPr>
          <a:lstStyle/>
          <a:p>
            <a:r>
              <a:rPr lang="en-US" sz="2200" b="1">
                <a:solidFill>
                  <a:srgbClr val="434343"/>
                </a:solidFill>
                <a:latin typeface="Open Sans"/>
                <a:ea typeface="Open Sans"/>
                <a:cs typeface="Open Sans"/>
              </a:rPr>
              <a:t>Spam filtering</a:t>
            </a:r>
            <a:r>
              <a:rPr lang="en-US" sz="2200">
                <a:solidFill>
                  <a:srgbClr val="434343"/>
                </a:solidFill>
                <a:latin typeface="Open Sans"/>
                <a:ea typeface="Open Sans"/>
                <a:cs typeface="Open Sans"/>
              </a:rPr>
              <a:t>: Blocks unwanted email</a:t>
            </a:r>
          </a:p>
        </p:txBody>
      </p:sp>
      <p:sp>
        <p:nvSpPr>
          <p:cNvPr id="65" name="TextBox 64">
            <a:extLst>
              <a:ext uri="{FF2B5EF4-FFF2-40B4-BE49-F238E27FC236}">
                <a16:creationId xmlns:a16="http://schemas.microsoft.com/office/drawing/2014/main" id="{234B7859-ED4E-9FE2-7EE3-F944E3305861}"/>
              </a:ext>
            </a:extLst>
          </p:cNvPr>
          <p:cNvSpPr txBox="1"/>
          <p:nvPr/>
        </p:nvSpPr>
        <p:spPr>
          <a:xfrm>
            <a:off x="1979929" y="5504064"/>
            <a:ext cx="4935967" cy="430887"/>
          </a:xfrm>
          <a:prstGeom prst="rect">
            <a:avLst/>
          </a:prstGeom>
          <a:noFill/>
        </p:spPr>
        <p:txBody>
          <a:bodyPr wrap="none" rtlCol="0">
            <a:spAutoFit/>
          </a:bodyPr>
          <a:lstStyle/>
          <a:p>
            <a:r>
              <a:rPr lang="en-US" sz="2200" b="1">
                <a:solidFill>
                  <a:srgbClr val="434343"/>
                </a:solidFill>
                <a:latin typeface="Open Sans"/>
                <a:ea typeface="Open Sans"/>
                <a:cs typeface="Open Sans"/>
              </a:rPr>
              <a:t>VPN</a:t>
            </a:r>
            <a:r>
              <a:rPr lang="en-US" sz="2200">
                <a:solidFill>
                  <a:srgbClr val="434343"/>
                </a:solidFill>
                <a:latin typeface="Open Sans"/>
                <a:ea typeface="Open Sans"/>
                <a:cs typeface="Open Sans"/>
              </a:rPr>
              <a:t>: Provides secure remote access</a:t>
            </a:r>
          </a:p>
        </p:txBody>
      </p:sp>
      <p:sp>
        <p:nvSpPr>
          <p:cNvPr id="66" name="TextBox 65">
            <a:extLst>
              <a:ext uri="{FF2B5EF4-FFF2-40B4-BE49-F238E27FC236}">
                <a16:creationId xmlns:a16="http://schemas.microsoft.com/office/drawing/2014/main" id="{53AF595F-9857-0F3F-1B28-B9A78A234B8F}"/>
              </a:ext>
            </a:extLst>
          </p:cNvPr>
          <p:cNvSpPr txBox="1"/>
          <p:nvPr/>
        </p:nvSpPr>
        <p:spPr>
          <a:xfrm>
            <a:off x="8889607" y="6189563"/>
            <a:ext cx="6441832" cy="769441"/>
          </a:xfrm>
          <a:prstGeom prst="rect">
            <a:avLst/>
          </a:prstGeom>
          <a:noFill/>
        </p:spPr>
        <p:txBody>
          <a:bodyPr wrap="square" rtlCol="0">
            <a:spAutoFit/>
          </a:bodyPr>
          <a:lstStyle/>
          <a:p>
            <a:r>
              <a:rPr lang="en-US" sz="2200" b="1">
                <a:solidFill>
                  <a:srgbClr val="434343"/>
                </a:solidFill>
                <a:latin typeface="Open Sans"/>
                <a:ea typeface="Open Sans"/>
                <a:cs typeface="Open Sans"/>
              </a:rPr>
              <a:t>Web filtering: </a:t>
            </a:r>
            <a:r>
              <a:rPr lang="en-US" sz="2200">
                <a:solidFill>
                  <a:srgbClr val="434343"/>
                </a:solidFill>
                <a:latin typeface="Open Sans"/>
                <a:ea typeface="Open Sans"/>
                <a:cs typeface="Open Sans"/>
              </a:rPr>
              <a:t>Controls access to websites based on content or user policies.</a:t>
            </a:r>
          </a:p>
        </p:txBody>
      </p:sp>
      <p:sp>
        <p:nvSpPr>
          <p:cNvPr id="72" name="TextBox 71">
            <a:extLst>
              <a:ext uri="{FF2B5EF4-FFF2-40B4-BE49-F238E27FC236}">
                <a16:creationId xmlns:a16="http://schemas.microsoft.com/office/drawing/2014/main" id="{2262F3C5-F4F4-0F43-8684-0C311C7E530C}"/>
              </a:ext>
            </a:extLst>
          </p:cNvPr>
          <p:cNvSpPr txBox="1"/>
          <p:nvPr/>
        </p:nvSpPr>
        <p:spPr>
          <a:xfrm>
            <a:off x="457339" y="6967692"/>
            <a:ext cx="7057836" cy="769441"/>
          </a:xfrm>
          <a:prstGeom prst="rect">
            <a:avLst/>
          </a:prstGeom>
          <a:noFill/>
        </p:spPr>
        <p:txBody>
          <a:bodyPr wrap="square" rtlCol="0">
            <a:spAutoFit/>
          </a:bodyPr>
          <a:lstStyle/>
          <a:p>
            <a:r>
              <a:rPr lang="en-US" sz="2200" b="1">
                <a:solidFill>
                  <a:srgbClr val="434343"/>
                </a:solidFill>
                <a:latin typeface="Open Sans"/>
                <a:ea typeface="Open Sans"/>
                <a:cs typeface="Open Sans"/>
              </a:rPr>
              <a:t>Content filtering</a:t>
            </a:r>
            <a:r>
              <a:rPr lang="en-US" sz="2200">
                <a:solidFill>
                  <a:srgbClr val="434343"/>
                </a:solidFill>
                <a:latin typeface="Open Sans"/>
                <a:ea typeface="Open Sans"/>
                <a:cs typeface="Open Sans"/>
              </a:rPr>
              <a:t>: Blocks or allows specific types of content</a:t>
            </a:r>
          </a:p>
        </p:txBody>
      </p:sp>
      <p:sp>
        <p:nvSpPr>
          <p:cNvPr id="7" name="Title 6">
            <a:extLst>
              <a:ext uri="{FF2B5EF4-FFF2-40B4-BE49-F238E27FC236}">
                <a16:creationId xmlns:a16="http://schemas.microsoft.com/office/drawing/2014/main" id="{DDF60D65-5C1B-15E7-FCEB-CF140D234A25}"/>
              </a:ext>
            </a:extLst>
          </p:cNvPr>
          <p:cNvSpPr>
            <a:spLocks noGrp="1"/>
          </p:cNvSpPr>
          <p:nvPr>
            <p:ph type="title"/>
          </p:nvPr>
        </p:nvSpPr>
        <p:spPr/>
        <p:txBody>
          <a:bodyPr/>
          <a:lstStyle/>
          <a:p>
            <a:r>
              <a:rPr lang="en-US"/>
              <a:t>Components of UTM</a:t>
            </a:r>
          </a:p>
        </p:txBody>
      </p:sp>
      <p:pic>
        <p:nvPicPr>
          <p:cNvPr id="69" name="Google Shape;228;ge85006fd74_0_100">
            <a:extLst>
              <a:ext uri="{FF2B5EF4-FFF2-40B4-BE49-F238E27FC236}">
                <a16:creationId xmlns:a16="http://schemas.microsoft.com/office/drawing/2014/main" id="{991ECF25-F0F1-FC41-F66C-C97D79F72A7A}"/>
              </a:ext>
            </a:extLst>
          </p:cNvPr>
          <p:cNvPicPr preferRelativeResize="0"/>
          <p:nvPr/>
        </p:nvPicPr>
        <p:blipFill rotWithShape="1">
          <a:blip r:embed="rId3">
            <a:alphaModFix/>
          </a:blip>
          <a:srcRect/>
          <a:stretch/>
        </p:blipFill>
        <p:spPr>
          <a:xfrm>
            <a:off x="5446758" y="730125"/>
            <a:ext cx="5401410" cy="335075"/>
          </a:xfrm>
          <a:prstGeom prst="rect">
            <a:avLst/>
          </a:prstGeom>
          <a:noFill/>
          <a:ln>
            <a:noFill/>
          </a:ln>
        </p:spPr>
      </p:pic>
    </p:spTree>
    <p:extLst>
      <p:ext uri="{BB962C8B-B14F-4D97-AF65-F5344CB8AC3E}">
        <p14:creationId xmlns:p14="http://schemas.microsoft.com/office/powerpoint/2010/main" val="421835668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29">
            <a:extLst>
              <a:ext uri="{FF2B5EF4-FFF2-40B4-BE49-F238E27FC236}">
                <a16:creationId xmlns:a16="http://schemas.microsoft.com/office/drawing/2014/main" id="{6BB2BFBC-8FA1-12FD-D8FC-404972EB40E3}"/>
              </a:ext>
            </a:extLst>
          </p:cNvPr>
          <p:cNvSpPr/>
          <p:nvPr/>
        </p:nvSpPr>
        <p:spPr>
          <a:xfrm rot="18900000">
            <a:off x="7173363" y="3804920"/>
            <a:ext cx="1915039" cy="1915039"/>
          </a:xfrm>
          <a:prstGeom prst="roundRect">
            <a:avLst>
              <a:gd name="adj" fmla="val 8797"/>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6AFDE6F-EF25-E937-2D54-33D32FAECCA3}"/>
              </a:ext>
            </a:extLst>
          </p:cNvPr>
          <p:cNvGrpSpPr/>
          <p:nvPr/>
        </p:nvGrpSpPr>
        <p:grpSpPr>
          <a:xfrm>
            <a:off x="3158535" y="1440191"/>
            <a:ext cx="4624744" cy="2492609"/>
            <a:chOff x="1863823" y="1744664"/>
            <a:chExt cx="5949952" cy="1878013"/>
          </a:xfrm>
        </p:grpSpPr>
        <p:grpSp>
          <p:nvGrpSpPr>
            <p:cNvPr id="9" name="Group 103">
              <a:extLst>
                <a:ext uri="{FF2B5EF4-FFF2-40B4-BE49-F238E27FC236}">
                  <a16:creationId xmlns:a16="http://schemas.microsoft.com/office/drawing/2014/main" id="{19349C0C-7E24-0016-D9CB-82B2DD97E497}"/>
                </a:ext>
              </a:extLst>
            </p:cNvPr>
            <p:cNvGrpSpPr>
              <a:grpSpLocks noChangeAspect="1"/>
            </p:cNvGrpSpPr>
            <p:nvPr/>
          </p:nvGrpSpPr>
          <p:grpSpPr bwMode="auto">
            <a:xfrm flipH="1">
              <a:off x="1863823" y="1744664"/>
              <a:ext cx="5949952" cy="1878013"/>
              <a:chOff x="5318" y="1099"/>
              <a:chExt cx="3748" cy="1183"/>
            </a:xfrm>
          </p:grpSpPr>
          <p:sp>
            <p:nvSpPr>
              <p:cNvPr id="11" name="Freeform 105">
                <a:extLst>
                  <a:ext uri="{FF2B5EF4-FFF2-40B4-BE49-F238E27FC236}">
                    <a16:creationId xmlns:a16="http://schemas.microsoft.com/office/drawing/2014/main" id="{0A92C5A2-CD4D-15DA-DF71-D52EF41CB425}"/>
                  </a:ext>
                </a:extLst>
              </p:cNvPr>
              <p:cNvSpPr>
                <a:spLocks/>
              </p:cNvSpPr>
              <p:nvPr/>
            </p:nvSpPr>
            <p:spPr bwMode="auto">
              <a:xfrm>
                <a:off x="5448" y="1185"/>
                <a:ext cx="3618" cy="712"/>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E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4">
                <a:extLst>
                  <a:ext uri="{FF2B5EF4-FFF2-40B4-BE49-F238E27FC236}">
                    <a16:creationId xmlns:a16="http://schemas.microsoft.com/office/drawing/2014/main" id="{7466EC4E-9427-3ADE-DAB0-4891D8588DA0}"/>
                  </a:ext>
                </a:extLst>
              </p:cNvPr>
              <p:cNvSpPr>
                <a:spLocks/>
              </p:cNvSpPr>
              <p:nvPr/>
            </p:nvSpPr>
            <p:spPr bwMode="auto">
              <a:xfrm>
                <a:off x="5361" y="1142"/>
                <a:ext cx="206" cy="1140"/>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8C212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06">
                <a:extLst>
                  <a:ext uri="{FF2B5EF4-FFF2-40B4-BE49-F238E27FC236}">
                    <a16:creationId xmlns:a16="http://schemas.microsoft.com/office/drawing/2014/main" id="{59BC59A3-B9BB-BA25-B6CA-91932321F6AD}"/>
                  </a:ext>
                </a:extLst>
              </p:cNvPr>
              <p:cNvSpPr>
                <a:spLocks/>
              </p:cNvSpPr>
              <p:nvPr/>
            </p:nvSpPr>
            <p:spPr bwMode="auto">
              <a:xfrm>
                <a:off x="5404" y="1185"/>
                <a:ext cx="44" cy="712"/>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D95D5D"/>
              </a:solidFill>
              <a:ln w="9525">
                <a:solidFill>
                  <a:srgbClr val="D95D5D"/>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Oval 107">
                <a:extLst>
                  <a:ext uri="{FF2B5EF4-FFF2-40B4-BE49-F238E27FC236}">
                    <a16:creationId xmlns:a16="http://schemas.microsoft.com/office/drawing/2014/main" id="{ADAF0F88-5AC2-1D35-51F2-82D1595218E4}"/>
                  </a:ext>
                </a:extLst>
              </p:cNvPr>
              <p:cNvSpPr>
                <a:spLocks noChangeArrowheads="1"/>
              </p:cNvSpPr>
              <p:nvPr/>
            </p:nvSpPr>
            <p:spPr bwMode="auto">
              <a:xfrm>
                <a:off x="5318" y="1099"/>
                <a:ext cx="86" cy="86"/>
              </a:xfrm>
              <a:prstGeom prst="ellipse">
                <a:avLst/>
              </a:prstGeom>
              <a:solidFill>
                <a:srgbClr val="8C2121"/>
              </a:solidFill>
              <a:ln w="9525">
                <a:solidFill>
                  <a:srgbClr val="8C2121"/>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Rectangle 9">
              <a:extLst>
                <a:ext uri="{FF2B5EF4-FFF2-40B4-BE49-F238E27FC236}">
                  <a16:creationId xmlns:a16="http://schemas.microsoft.com/office/drawing/2014/main" id="{A70BD851-ECF9-D647-FEF8-DC3D5FB2DA30}"/>
                </a:ext>
              </a:extLst>
            </p:cNvPr>
            <p:cNvSpPr/>
            <p:nvPr/>
          </p:nvSpPr>
          <p:spPr>
            <a:xfrm>
              <a:off x="1874309" y="1924112"/>
              <a:ext cx="5693933" cy="950745"/>
            </a:xfrm>
            <a:prstGeom prst="rect">
              <a:avLst/>
            </a:prstGeom>
          </p:spPr>
          <p:txBody>
            <a:bodyPr wrap="square">
              <a:spAutoFit/>
            </a:bodyPr>
            <a:lstStyle/>
            <a:p>
              <a:pPr algn="ctr"/>
              <a:r>
                <a:rPr lang="en-US" sz="2200" b="1">
                  <a:solidFill>
                    <a:schemeClr val="tx1">
                      <a:lumMod val="75000"/>
                      <a:lumOff val="25000"/>
                    </a:schemeClr>
                  </a:solidFill>
                  <a:latin typeface="Open Sans"/>
                  <a:ea typeface="Open Sans"/>
                  <a:cs typeface="Open Sans"/>
                </a:rPr>
                <a:t>Enhanced threat protection</a:t>
              </a:r>
              <a:r>
                <a:rPr lang="en-US" sz="2200">
                  <a:solidFill>
                    <a:schemeClr val="tx1">
                      <a:lumMod val="75000"/>
                      <a:lumOff val="25000"/>
                    </a:schemeClr>
                  </a:solidFill>
                  <a:latin typeface="Open Sans"/>
                  <a:ea typeface="Open Sans"/>
                  <a:cs typeface="Open Sans"/>
                </a:rPr>
                <a:t>: Provides a comprehensive approach to security</a:t>
              </a:r>
              <a:r>
                <a:rPr lang="en-US" sz="3200"/>
                <a:t>.</a:t>
              </a:r>
              <a:endParaRPr lang="en-US" sz="2200">
                <a:solidFill>
                  <a:schemeClr val="tx1">
                    <a:lumMod val="75000"/>
                    <a:lumOff val="25000"/>
                  </a:schemeClr>
                </a:solidFill>
                <a:latin typeface="Open Sans"/>
                <a:ea typeface="Open Sans"/>
                <a:cs typeface="Open Sans"/>
                <a:sym typeface="Open Sans"/>
              </a:endParaRPr>
            </a:p>
          </p:txBody>
        </p:sp>
      </p:grpSp>
      <p:grpSp>
        <p:nvGrpSpPr>
          <p:cNvPr id="15" name="Group 14">
            <a:extLst>
              <a:ext uri="{FF2B5EF4-FFF2-40B4-BE49-F238E27FC236}">
                <a16:creationId xmlns:a16="http://schemas.microsoft.com/office/drawing/2014/main" id="{7B6C3019-B0B2-3BAA-30FA-A4BF1D5AA0D2}"/>
              </a:ext>
            </a:extLst>
          </p:cNvPr>
          <p:cNvGrpSpPr/>
          <p:nvPr/>
        </p:nvGrpSpPr>
        <p:grpSpPr>
          <a:xfrm>
            <a:off x="2186567" y="2038777"/>
            <a:ext cx="1046158" cy="1046158"/>
            <a:chOff x="1309267" y="3456395"/>
            <a:chExt cx="1046158" cy="1046158"/>
          </a:xfrm>
        </p:grpSpPr>
        <p:sp>
          <p:nvSpPr>
            <p:cNvPr id="16" name="Oval 15">
              <a:extLst>
                <a:ext uri="{FF2B5EF4-FFF2-40B4-BE49-F238E27FC236}">
                  <a16:creationId xmlns:a16="http://schemas.microsoft.com/office/drawing/2014/main" id="{5D25147F-71A5-CC25-EB2B-A8F13A75B954}"/>
                </a:ext>
              </a:extLst>
            </p:cNvPr>
            <p:cNvSpPr/>
            <p:nvPr/>
          </p:nvSpPr>
          <p:spPr>
            <a:xfrm>
              <a:off x="1309267" y="3456395"/>
              <a:ext cx="1046158" cy="1046158"/>
            </a:xfrm>
            <a:prstGeom prst="ellipse">
              <a:avLst/>
            </a:prstGeom>
            <a:solidFill>
              <a:schemeClr val="bg1"/>
            </a:solidFill>
            <a:ln w="57150">
              <a:solidFill>
                <a:srgbClr val="D9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a:extLst>
                <a:ext uri="{FF2B5EF4-FFF2-40B4-BE49-F238E27FC236}">
                  <a16:creationId xmlns:a16="http://schemas.microsoft.com/office/drawing/2014/main" id="{C15F272C-056A-E65E-98B8-BE272790E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141" y="3707056"/>
              <a:ext cx="408410" cy="519469"/>
            </a:xfrm>
            <a:prstGeom prst="rect">
              <a:avLst/>
            </a:prstGeom>
          </p:spPr>
        </p:pic>
      </p:grpSp>
      <p:grpSp>
        <p:nvGrpSpPr>
          <p:cNvPr id="18" name="Group 17">
            <a:extLst>
              <a:ext uri="{FF2B5EF4-FFF2-40B4-BE49-F238E27FC236}">
                <a16:creationId xmlns:a16="http://schemas.microsoft.com/office/drawing/2014/main" id="{8C5EFBAC-84C0-6E3F-4958-0007D3DE49D1}"/>
              </a:ext>
            </a:extLst>
          </p:cNvPr>
          <p:cNvGrpSpPr/>
          <p:nvPr/>
        </p:nvGrpSpPr>
        <p:grpSpPr>
          <a:xfrm>
            <a:off x="8441250" y="1530792"/>
            <a:ext cx="4558072" cy="2495112"/>
            <a:chOff x="8442327" y="1744663"/>
            <a:chExt cx="5745213" cy="1878013"/>
          </a:xfrm>
        </p:grpSpPr>
        <p:grpSp>
          <p:nvGrpSpPr>
            <p:cNvPr id="19" name="Group 103">
              <a:extLst>
                <a:ext uri="{FF2B5EF4-FFF2-40B4-BE49-F238E27FC236}">
                  <a16:creationId xmlns:a16="http://schemas.microsoft.com/office/drawing/2014/main" id="{0A16D6EF-1402-43A3-8D8B-D0CB0491B4D9}"/>
                </a:ext>
              </a:extLst>
            </p:cNvPr>
            <p:cNvGrpSpPr>
              <a:grpSpLocks noChangeAspect="1"/>
            </p:cNvGrpSpPr>
            <p:nvPr/>
          </p:nvGrpSpPr>
          <p:grpSpPr bwMode="auto">
            <a:xfrm>
              <a:off x="8442327" y="1744663"/>
              <a:ext cx="5740401" cy="1878013"/>
              <a:chOff x="5318" y="1099"/>
              <a:chExt cx="3616" cy="1183"/>
            </a:xfrm>
          </p:grpSpPr>
          <p:sp>
            <p:nvSpPr>
              <p:cNvPr id="21" name="Freeform 104">
                <a:extLst>
                  <a:ext uri="{FF2B5EF4-FFF2-40B4-BE49-F238E27FC236}">
                    <a16:creationId xmlns:a16="http://schemas.microsoft.com/office/drawing/2014/main" id="{16864041-F3EE-1425-C397-7323E32AC429}"/>
                  </a:ext>
                </a:extLst>
              </p:cNvPr>
              <p:cNvSpPr>
                <a:spLocks/>
              </p:cNvSpPr>
              <p:nvPr/>
            </p:nvSpPr>
            <p:spPr bwMode="auto">
              <a:xfrm>
                <a:off x="5361" y="1142"/>
                <a:ext cx="206" cy="1140"/>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B89E2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05">
                <a:extLst>
                  <a:ext uri="{FF2B5EF4-FFF2-40B4-BE49-F238E27FC236}">
                    <a16:creationId xmlns:a16="http://schemas.microsoft.com/office/drawing/2014/main" id="{9E8D05DF-4112-D5A6-637A-945A568314C6}"/>
                  </a:ext>
                </a:extLst>
              </p:cNvPr>
              <p:cNvSpPr>
                <a:spLocks/>
              </p:cNvSpPr>
              <p:nvPr/>
            </p:nvSpPr>
            <p:spPr bwMode="auto">
              <a:xfrm>
                <a:off x="5448" y="1185"/>
                <a:ext cx="3486" cy="712"/>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F8E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6">
                <a:extLst>
                  <a:ext uri="{FF2B5EF4-FFF2-40B4-BE49-F238E27FC236}">
                    <a16:creationId xmlns:a16="http://schemas.microsoft.com/office/drawing/2014/main" id="{E6C20E0F-6314-A2DF-5122-7452BA002E6C}"/>
                  </a:ext>
                </a:extLst>
              </p:cNvPr>
              <p:cNvSpPr>
                <a:spLocks/>
              </p:cNvSpPr>
              <p:nvPr/>
            </p:nvSpPr>
            <p:spPr bwMode="auto">
              <a:xfrm>
                <a:off x="5404" y="1185"/>
                <a:ext cx="44" cy="712"/>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EDC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07">
                <a:extLst>
                  <a:ext uri="{FF2B5EF4-FFF2-40B4-BE49-F238E27FC236}">
                    <a16:creationId xmlns:a16="http://schemas.microsoft.com/office/drawing/2014/main" id="{8D531547-D5E1-4633-86B1-D9C8EDC5A7CC}"/>
                  </a:ext>
                </a:extLst>
              </p:cNvPr>
              <p:cNvSpPr>
                <a:spLocks noChangeArrowheads="1"/>
              </p:cNvSpPr>
              <p:nvPr/>
            </p:nvSpPr>
            <p:spPr bwMode="auto">
              <a:xfrm>
                <a:off x="5318" y="1099"/>
                <a:ext cx="86" cy="86"/>
              </a:xfrm>
              <a:prstGeom prst="ellipse">
                <a:avLst/>
              </a:prstGeom>
              <a:solidFill>
                <a:srgbClr val="B89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55E600A4-4B0C-8EE2-26B2-03671FA8837C}"/>
                </a:ext>
              </a:extLst>
            </p:cNvPr>
            <p:cNvSpPr/>
            <p:nvPr/>
          </p:nvSpPr>
          <p:spPr>
            <a:xfrm>
              <a:off x="8686334" y="1964911"/>
              <a:ext cx="5501206" cy="833963"/>
            </a:xfrm>
            <a:prstGeom prst="rect">
              <a:avLst/>
            </a:prstGeom>
          </p:spPr>
          <p:txBody>
            <a:bodyPr wrap="square">
              <a:spAutoFit/>
            </a:bodyPr>
            <a:lstStyle/>
            <a:p>
              <a:pPr lvl="0" algn="ctr"/>
              <a:r>
                <a:rPr lang="en-US" sz="2200" b="1">
                  <a:solidFill>
                    <a:schemeClr val="tx1">
                      <a:lumMod val="75000"/>
                      <a:lumOff val="25000"/>
                    </a:schemeClr>
                  </a:solidFill>
                  <a:latin typeface="Open Sans"/>
                  <a:ea typeface="Open Sans"/>
                  <a:cs typeface="Open Sans"/>
                </a:rPr>
                <a:t>Improved efficiency</a:t>
              </a:r>
              <a:r>
                <a:rPr lang="en-US" sz="2200">
                  <a:solidFill>
                    <a:schemeClr val="tx1">
                      <a:lumMod val="75000"/>
                      <a:lumOff val="25000"/>
                    </a:schemeClr>
                  </a:solidFill>
                  <a:latin typeface="Open Sans"/>
                  <a:ea typeface="Open Sans"/>
                  <a:cs typeface="Open Sans"/>
                </a:rPr>
                <a:t>: Streamlined security processes and reduced response times..</a:t>
              </a:r>
              <a:endParaRPr lang="en-US" sz="2200">
                <a:solidFill>
                  <a:schemeClr val="tx1">
                    <a:lumMod val="75000"/>
                    <a:lumOff val="25000"/>
                  </a:schemeClr>
                </a:solidFill>
                <a:latin typeface="Open Sans"/>
                <a:ea typeface="Open Sans"/>
                <a:cs typeface="Open Sans"/>
                <a:sym typeface="Open Sans"/>
              </a:endParaRPr>
            </a:p>
          </p:txBody>
        </p:sp>
      </p:grpSp>
      <p:grpSp>
        <p:nvGrpSpPr>
          <p:cNvPr id="25" name="Group 24">
            <a:extLst>
              <a:ext uri="{FF2B5EF4-FFF2-40B4-BE49-F238E27FC236}">
                <a16:creationId xmlns:a16="http://schemas.microsoft.com/office/drawing/2014/main" id="{E90A46BC-F71F-B3E6-77E6-34F35142C868}"/>
              </a:ext>
            </a:extLst>
          </p:cNvPr>
          <p:cNvGrpSpPr/>
          <p:nvPr/>
        </p:nvGrpSpPr>
        <p:grpSpPr>
          <a:xfrm>
            <a:off x="12814464" y="2072128"/>
            <a:ext cx="1067820" cy="1067821"/>
            <a:chOff x="12724701" y="2365915"/>
            <a:chExt cx="1067820" cy="1067821"/>
          </a:xfrm>
        </p:grpSpPr>
        <p:sp>
          <p:nvSpPr>
            <p:cNvPr id="26" name="Oval 25">
              <a:extLst>
                <a:ext uri="{FF2B5EF4-FFF2-40B4-BE49-F238E27FC236}">
                  <a16:creationId xmlns:a16="http://schemas.microsoft.com/office/drawing/2014/main" id="{465D17EC-4B39-D9B4-2895-DF261A2F9F6D}"/>
                </a:ext>
              </a:extLst>
            </p:cNvPr>
            <p:cNvSpPr/>
            <p:nvPr/>
          </p:nvSpPr>
          <p:spPr>
            <a:xfrm>
              <a:off x="12724701" y="2365915"/>
              <a:ext cx="1067820" cy="1067821"/>
            </a:xfrm>
            <a:prstGeom prst="ellipse">
              <a:avLst/>
            </a:prstGeom>
            <a:solidFill>
              <a:schemeClr val="bg1"/>
            </a:solidFill>
            <a:ln w="57150">
              <a:solidFill>
                <a:srgbClr val="EDCE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134ADD86-1C23-DA96-7C60-8182F1A74D7F}"/>
                </a:ext>
              </a:extLst>
            </p:cNvPr>
            <p:cNvPicPr>
              <a:picLocks noChangeAspect="1"/>
            </p:cNvPicPr>
            <p:nvPr/>
          </p:nvPicPr>
          <p:blipFill>
            <a:blip r:embed="rId5"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2917676" y="2551974"/>
              <a:ext cx="701821" cy="701821"/>
            </a:xfrm>
            <a:prstGeom prst="rect">
              <a:avLst/>
            </a:prstGeom>
          </p:spPr>
        </p:pic>
      </p:grpSp>
      <p:grpSp>
        <p:nvGrpSpPr>
          <p:cNvPr id="28" name="Group 27">
            <a:extLst>
              <a:ext uri="{FF2B5EF4-FFF2-40B4-BE49-F238E27FC236}">
                <a16:creationId xmlns:a16="http://schemas.microsoft.com/office/drawing/2014/main" id="{1BD98B12-09BE-A57F-C96D-8154E97FA24F}"/>
              </a:ext>
            </a:extLst>
          </p:cNvPr>
          <p:cNvGrpSpPr/>
          <p:nvPr/>
        </p:nvGrpSpPr>
        <p:grpSpPr>
          <a:xfrm>
            <a:off x="3280698" y="5512363"/>
            <a:ext cx="4576393" cy="2583329"/>
            <a:chOff x="2068502" y="4745926"/>
            <a:chExt cx="5745163" cy="1878013"/>
          </a:xfrm>
        </p:grpSpPr>
        <p:grpSp>
          <p:nvGrpSpPr>
            <p:cNvPr id="29" name="Group 103">
              <a:extLst>
                <a:ext uri="{FF2B5EF4-FFF2-40B4-BE49-F238E27FC236}">
                  <a16:creationId xmlns:a16="http://schemas.microsoft.com/office/drawing/2014/main" id="{E241C2FB-2DDF-5E18-A654-EF3CEC74169C}"/>
                </a:ext>
              </a:extLst>
            </p:cNvPr>
            <p:cNvGrpSpPr>
              <a:grpSpLocks noChangeAspect="1"/>
            </p:cNvGrpSpPr>
            <p:nvPr/>
          </p:nvGrpSpPr>
          <p:grpSpPr bwMode="auto">
            <a:xfrm rot="10800000">
              <a:off x="2068502" y="4745926"/>
              <a:ext cx="5745163" cy="1878013"/>
              <a:chOff x="5318" y="1099"/>
              <a:chExt cx="3619" cy="1183"/>
            </a:xfrm>
          </p:grpSpPr>
          <p:sp>
            <p:nvSpPr>
              <p:cNvPr id="31" name="Freeform 104">
                <a:extLst>
                  <a:ext uri="{FF2B5EF4-FFF2-40B4-BE49-F238E27FC236}">
                    <a16:creationId xmlns:a16="http://schemas.microsoft.com/office/drawing/2014/main" id="{A48C2E82-DC7B-A822-5319-7CD1BCB483E4}"/>
                  </a:ext>
                </a:extLst>
              </p:cNvPr>
              <p:cNvSpPr>
                <a:spLocks/>
              </p:cNvSpPr>
              <p:nvPr/>
            </p:nvSpPr>
            <p:spPr bwMode="auto">
              <a:xfrm>
                <a:off x="5361" y="1142"/>
                <a:ext cx="206" cy="1140"/>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0C75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05">
                <a:extLst>
                  <a:ext uri="{FF2B5EF4-FFF2-40B4-BE49-F238E27FC236}">
                    <a16:creationId xmlns:a16="http://schemas.microsoft.com/office/drawing/2014/main" id="{74C98AD8-708C-A91D-57DA-FB2582E86A34}"/>
                  </a:ext>
                </a:extLst>
              </p:cNvPr>
              <p:cNvSpPr>
                <a:spLocks/>
              </p:cNvSpPr>
              <p:nvPr/>
            </p:nvSpPr>
            <p:spPr bwMode="auto">
              <a:xfrm>
                <a:off x="5448" y="1185"/>
                <a:ext cx="3489" cy="712"/>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6">
                <a:extLst>
                  <a:ext uri="{FF2B5EF4-FFF2-40B4-BE49-F238E27FC236}">
                    <a16:creationId xmlns:a16="http://schemas.microsoft.com/office/drawing/2014/main" id="{4D8F9796-FAF5-0D8B-29B8-F5B59FFFA7D1}"/>
                  </a:ext>
                </a:extLst>
              </p:cNvPr>
              <p:cNvSpPr>
                <a:spLocks/>
              </p:cNvSpPr>
              <p:nvPr/>
            </p:nvSpPr>
            <p:spPr bwMode="auto">
              <a:xfrm>
                <a:off x="5404" y="1185"/>
                <a:ext cx="44" cy="712"/>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26BD5A"/>
              </a:solidFill>
              <a:ln w="9525">
                <a:solidFill>
                  <a:srgbClr val="26BD5A"/>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Oval 107">
                <a:extLst>
                  <a:ext uri="{FF2B5EF4-FFF2-40B4-BE49-F238E27FC236}">
                    <a16:creationId xmlns:a16="http://schemas.microsoft.com/office/drawing/2014/main" id="{28ECCD76-2DBB-561D-F8B6-822776805447}"/>
                  </a:ext>
                </a:extLst>
              </p:cNvPr>
              <p:cNvSpPr>
                <a:spLocks noChangeArrowheads="1"/>
              </p:cNvSpPr>
              <p:nvPr/>
            </p:nvSpPr>
            <p:spPr bwMode="auto">
              <a:xfrm>
                <a:off x="5318" y="1099"/>
                <a:ext cx="86" cy="86"/>
              </a:xfrm>
              <a:prstGeom prst="ellipse">
                <a:avLst/>
              </a:prstGeom>
              <a:solidFill>
                <a:srgbClr val="0C7530"/>
              </a:solidFill>
              <a:ln w="9525">
                <a:solidFill>
                  <a:srgbClr val="0C753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0" name="Rectangle 29">
              <a:extLst>
                <a:ext uri="{FF2B5EF4-FFF2-40B4-BE49-F238E27FC236}">
                  <a16:creationId xmlns:a16="http://schemas.microsoft.com/office/drawing/2014/main" id="{BD76BBF5-0179-5C9F-2770-CEB8D6E8706C}"/>
                </a:ext>
              </a:extLst>
            </p:cNvPr>
            <p:cNvSpPr/>
            <p:nvPr/>
          </p:nvSpPr>
          <p:spPr>
            <a:xfrm>
              <a:off x="2535127" y="5412184"/>
              <a:ext cx="4526849" cy="1051604"/>
            </a:xfrm>
            <a:prstGeom prst="rect">
              <a:avLst/>
            </a:prstGeom>
          </p:spPr>
          <p:txBody>
            <a:bodyPr wrap="square">
              <a:spAutoFit/>
            </a:bodyPr>
            <a:lstStyle/>
            <a:p>
              <a:pPr lvl="0" algn="ctr"/>
              <a:r>
                <a:rPr lang="en-US" sz="2200" b="1">
                  <a:solidFill>
                    <a:schemeClr val="tx1">
                      <a:lumMod val="75000"/>
                      <a:lumOff val="25000"/>
                    </a:schemeClr>
                  </a:solidFill>
                  <a:latin typeface="Open Sans"/>
                  <a:ea typeface="Open Sans"/>
                  <a:cs typeface="Open Sans"/>
                </a:rPr>
                <a:t>Simplified management</a:t>
              </a:r>
              <a:r>
                <a:rPr lang="en-US" sz="2200">
                  <a:solidFill>
                    <a:schemeClr val="tx1">
                      <a:lumMod val="75000"/>
                      <a:lumOff val="25000"/>
                    </a:schemeClr>
                  </a:solidFill>
                  <a:latin typeface="Open Sans"/>
                  <a:ea typeface="Open Sans"/>
                  <a:cs typeface="Open Sans"/>
                </a:rPr>
                <a:t>: Centralized management console for all security functions.</a:t>
              </a:r>
              <a:endParaRPr lang="en-US" sz="2200">
                <a:solidFill>
                  <a:schemeClr val="tx1">
                    <a:lumMod val="75000"/>
                    <a:lumOff val="25000"/>
                  </a:schemeClr>
                </a:solidFill>
                <a:latin typeface="Open Sans"/>
                <a:ea typeface="Open Sans"/>
                <a:cs typeface="Open Sans"/>
                <a:sym typeface="Open Sans"/>
              </a:endParaRPr>
            </a:p>
          </p:txBody>
        </p:sp>
      </p:grpSp>
      <p:grpSp>
        <p:nvGrpSpPr>
          <p:cNvPr id="35" name="Group 34">
            <a:extLst>
              <a:ext uri="{FF2B5EF4-FFF2-40B4-BE49-F238E27FC236}">
                <a16:creationId xmlns:a16="http://schemas.microsoft.com/office/drawing/2014/main" id="{8FB78B2C-A94B-B7E0-3336-D5632EC5A412}"/>
              </a:ext>
            </a:extLst>
          </p:cNvPr>
          <p:cNvGrpSpPr/>
          <p:nvPr/>
        </p:nvGrpSpPr>
        <p:grpSpPr>
          <a:xfrm>
            <a:off x="2324745" y="6578101"/>
            <a:ext cx="1072122" cy="1072121"/>
            <a:chOff x="2429240" y="5733283"/>
            <a:chExt cx="1072122" cy="1072121"/>
          </a:xfrm>
        </p:grpSpPr>
        <p:sp>
          <p:nvSpPr>
            <p:cNvPr id="36" name="Oval 35">
              <a:extLst>
                <a:ext uri="{FF2B5EF4-FFF2-40B4-BE49-F238E27FC236}">
                  <a16:creationId xmlns:a16="http://schemas.microsoft.com/office/drawing/2014/main" id="{58F547AA-971A-DB9B-0BCD-5F41568F7396}"/>
                </a:ext>
              </a:extLst>
            </p:cNvPr>
            <p:cNvSpPr/>
            <p:nvPr/>
          </p:nvSpPr>
          <p:spPr>
            <a:xfrm>
              <a:off x="2429240" y="5733283"/>
              <a:ext cx="1072122" cy="1072121"/>
            </a:xfrm>
            <a:prstGeom prst="ellipse">
              <a:avLst/>
            </a:prstGeom>
            <a:solidFill>
              <a:schemeClr val="bg1"/>
            </a:solidFill>
            <a:ln w="57150">
              <a:solidFill>
                <a:srgbClr val="26B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a:extLst>
                <a:ext uri="{FF2B5EF4-FFF2-40B4-BE49-F238E27FC236}">
                  <a16:creationId xmlns:a16="http://schemas.microsoft.com/office/drawing/2014/main" id="{B089C682-F7BA-7080-B11A-5E79D0E165C9}"/>
                </a:ext>
              </a:extLst>
            </p:cNvPr>
            <p:cNvPicPr>
              <a:picLocks noChangeAspect="1"/>
            </p:cNvPicPr>
            <p:nvPr/>
          </p:nvPicPr>
          <p:blipFill>
            <a:blip r:embed="rId6" cstate="hq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81099" y="6036929"/>
              <a:ext cx="511361" cy="476134"/>
            </a:xfrm>
            <a:prstGeom prst="rect">
              <a:avLst/>
            </a:prstGeom>
          </p:spPr>
        </p:pic>
      </p:grpSp>
      <p:grpSp>
        <p:nvGrpSpPr>
          <p:cNvPr id="38" name="Group 37">
            <a:extLst>
              <a:ext uri="{FF2B5EF4-FFF2-40B4-BE49-F238E27FC236}">
                <a16:creationId xmlns:a16="http://schemas.microsoft.com/office/drawing/2014/main" id="{73618624-BA1C-532D-57AA-229D9FA387C6}"/>
              </a:ext>
            </a:extLst>
          </p:cNvPr>
          <p:cNvGrpSpPr/>
          <p:nvPr/>
        </p:nvGrpSpPr>
        <p:grpSpPr>
          <a:xfrm>
            <a:off x="8410935" y="5484103"/>
            <a:ext cx="4713197" cy="2517689"/>
            <a:chOff x="8442214" y="4746054"/>
            <a:chExt cx="5741988" cy="1878013"/>
          </a:xfrm>
        </p:grpSpPr>
        <p:grpSp>
          <p:nvGrpSpPr>
            <p:cNvPr id="39" name="Group 103">
              <a:extLst>
                <a:ext uri="{FF2B5EF4-FFF2-40B4-BE49-F238E27FC236}">
                  <a16:creationId xmlns:a16="http://schemas.microsoft.com/office/drawing/2014/main" id="{1156E4D9-A8A8-3D03-4EC0-D08B39666C02}"/>
                </a:ext>
              </a:extLst>
            </p:cNvPr>
            <p:cNvGrpSpPr>
              <a:grpSpLocks noChangeAspect="1"/>
            </p:cNvGrpSpPr>
            <p:nvPr/>
          </p:nvGrpSpPr>
          <p:grpSpPr bwMode="auto">
            <a:xfrm rot="10800000" flipH="1">
              <a:off x="8442214" y="4746054"/>
              <a:ext cx="5741988" cy="1878013"/>
              <a:chOff x="5318" y="1099"/>
              <a:chExt cx="3617" cy="1183"/>
            </a:xfrm>
          </p:grpSpPr>
          <p:sp>
            <p:nvSpPr>
              <p:cNvPr id="41" name="Freeform 104">
                <a:extLst>
                  <a:ext uri="{FF2B5EF4-FFF2-40B4-BE49-F238E27FC236}">
                    <a16:creationId xmlns:a16="http://schemas.microsoft.com/office/drawing/2014/main" id="{C8250152-8172-1F9F-98FF-E3F668D0CAB4}"/>
                  </a:ext>
                </a:extLst>
              </p:cNvPr>
              <p:cNvSpPr>
                <a:spLocks/>
              </p:cNvSpPr>
              <p:nvPr/>
            </p:nvSpPr>
            <p:spPr bwMode="auto">
              <a:xfrm>
                <a:off x="5361" y="1142"/>
                <a:ext cx="206" cy="1140"/>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0C82A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05">
                <a:extLst>
                  <a:ext uri="{FF2B5EF4-FFF2-40B4-BE49-F238E27FC236}">
                    <a16:creationId xmlns:a16="http://schemas.microsoft.com/office/drawing/2014/main" id="{AADC0690-EE48-74A0-A87A-27928CD00AB4}"/>
                  </a:ext>
                </a:extLst>
              </p:cNvPr>
              <p:cNvSpPr>
                <a:spLocks/>
              </p:cNvSpPr>
              <p:nvPr/>
            </p:nvSpPr>
            <p:spPr bwMode="auto">
              <a:xfrm>
                <a:off x="5448" y="1185"/>
                <a:ext cx="3487" cy="712"/>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9EE3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6">
                <a:extLst>
                  <a:ext uri="{FF2B5EF4-FFF2-40B4-BE49-F238E27FC236}">
                    <a16:creationId xmlns:a16="http://schemas.microsoft.com/office/drawing/2014/main" id="{B6FB428C-4E7A-7AFF-44D8-33520519D4E2}"/>
                  </a:ext>
                </a:extLst>
              </p:cNvPr>
              <p:cNvSpPr>
                <a:spLocks/>
              </p:cNvSpPr>
              <p:nvPr/>
            </p:nvSpPr>
            <p:spPr bwMode="auto">
              <a:xfrm>
                <a:off x="5404" y="1185"/>
                <a:ext cx="44" cy="712"/>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34B8E0"/>
              </a:solidFill>
              <a:ln w="9525">
                <a:solidFill>
                  <a:srgbClr val="34B8E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Oval 107">
                <a:extLst>
                  <a:ext uri="{FF2B5EF4-FFF2-40B4-BE49-F238E27FC236}">
                    <a16:creationId xmlns:a16="http://schemas.microsoft.com/office/drawing/2014/main" id="{BC834F92-1D56-84BD-92B0-5535768E3652}"/>
                  </a:ext>
                </a:extLst>
              </p:cNvPr>
              <p:cNvSpPr>
                <a:spLocks noChangeArrowheads="1"/>
              </p:cNvSpPr>
              <p:nvPr/>
            </p:nvSpPr>
            <p:spPr bwMode="auto">
              <a:xfrm>
                <a:off x="5318" y="1099"/>
                <a:ext cx="86" cy="86"/>
              </a:xfrm>
              <a:prstGeom prst="ellipse">
                <a:avLst/>
              </a:prstGeom>
              <a:solidFill>
                <a:srgbClr val="0C82A6"/>
              </a:solidFill>
              <a:ln w="9525">
                <a:solidFill>
                  <a:srgbClr val="0C82A6"/>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0" name="Rectangle 39">
              <a:extLst>
                <a:ext uri="{FF2B5EF4-FFF2-40B4-BE49-F238E27FC236}">
                  <a16:creationId xmlns:a16="http://schemas.microsoft.com/office/drawing/2014/main" id="{51B8E5F6-E783-CA4A-18C4-6AD8F42A0175}"/>
                </a:ext>
              </a:extLst>
            </p:cNvPr>
            <p:cNvSpPr/>
            <p:nvPr/>
          </p:nvSpPr>
          <p:spPr>
            <a:xfrm>
              <a:off x="8605064" y="5456142"/>
              <a:ext cx="5528136" cy="1079021"/>
            </a:xfrm>
            <a:prstGeom prst="rect">
              <a:avLst/>
            </a:prstGeom>
          </p:spPr>
          <p:txBody>
            <a:bodyPr wrap="square">
              <a:spAutoFit/>
            </a:bodyPr>
            <a:lstStyle/>
            <a:p>
              <a:pPr algn="ctr"/>
              <a:r>
                <a:rPr lang="en-US" sz="2200" b="1">
                  <a:solidFill>
                    <a:schemeClr val="tx1">
                      <a:lumMod val="75000"/>
                      <a:lumOff val="25000"/>
                    </a:schemeClr>
                  </a:solidFill>
                  <a:latin typeface="Open Sans"/>
                  <a:ea typeface="Open Sans"/>
                  <a:cs typeface="Open Sans"/>
                </a:rPr>
                <a:t>Enhanced protection</a:t>
              </a:r>
              <a:r>
                <a:rPr lang="en-US" sz="2200">
                  <a:solidFill>
                    <a:schemeClr val="tx1">
                      <a:lumMod val="75000"/>
                      <a:lumOff val="25000"/>
                    </a:schemeClr>
                  </a:solidFill>
                  <a:latin typeface="Open Sans"/>
                  <a:ea typeface="Open Sans"/>
                  <a:cs typeface="Open Sans"/>
                </a:rPr>
                <a:t>: Comprehensive security coverage against various threats</a:t>
              </a:r>
              <a:endParaRPr lang="en-US" sz="2200">
                <a:solidFill>
                  <a:schemeClr val="tx1">
                    <a:lumMod val="75000"/>
                    <a:lumOff val="25000"/>
                  </a:schemeClr>
                </a:solidFill>
                <a:latin typeface="Open Sans"/>
                <a:ea typeface="Open Sans"/>
                <a:cs typeface="Open Sans"/>
                <a:sym typeface="Open Sans"/>
              </a:endParaRPr>
            </a:p>
          </p:txBody>
        </p:sp>
      </p:grpSp>
      <p:grpSp>
        <p:nvGrpSpPr>
          <p:cNvPr id="45" name="Group 44">
            <a:extLst>
              <a:ext uri="{FF2B5EF4-FFF2-40B4-BE49-F238E27FC236}">
                <a16:creationId xmlns:a16="http://schemas.microsoft.com/office/drawing/2014/main" id="{C29F6044-9CB2-92F9-C364-2EE17637172F}"/>
              </a:ext>
            </a:extLst>
          </p:cNvPr>
          <p:cNvGrpSpPr/>
          <p:nvPr/>
        </p:nvGrpSpPr>
        <p:grpSpPr>
          <a:xfrm>
            <a:off x="12975303" y="6578101"/>
            <a:ext cx="1104781" cy="1104782"/>
            <a:chOff x="12859242" y="5701241"/>
            <a:chExt cx="1104781" cy="1104782"/>
          </a:xfrm>
        </p:grpSpPr>
        <p:sp>
          <p:nvSpPr>
            <p:cNvPr id="46" name="Oval 45">
              <a:extLst>
                <a:ext uri="{FF2B5EF4-FFF2-40B4-BE49-F238E27FC236}">
                  <a16:creationId xmlns:a16="http://schemas.microsoft.com/office/drawing/2014/main" id="{65D6B175-0F3F-9EC8-2C16-78F06446F8DC}"/>
                </a:ext>
              </a:extLst>
            </p:cNvPr>
            <p:cNvSpPr/>
            <p:nvPr/>
          </p:nvSpPr>
          <p:spPr>
            <a:xfrm>
              <a:off x="12859242" y="5701241"/>
              <a:ext cx="1104781" cy="1104782"/>
            </a:xfrm>
            <a:prstGeom prst="ellipse">
              <a:avLst/>
            </a:prstGeom>
            <a:solidFill>
              <a:schemeClr val="bg1"/>
            </a:solidFill>
            <a:ln w="57150">
              <a:solidFill>
                <a:srgbClr val="34B8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Picture 46">
              <a:extLst>
                <a:ext uri="{FF2B5EF4-FFF2-40B4-BE49-F238E27FC236}">
                  <a16:creationId xmlns:a16="http://schemas.microsoft.com/office/drawing/2014/main" id="{528D85B5-747B-9356-A391-BC8C00505B45}"/>
                </a:ext>
              </a:extLst>
            </p:cNvPr>
            <p:cNvPicPr>
              <a:picLocks noChangeAspect="1"/>
            </p:cNvPicPr>
            <p:nvPr/>
          </p:nvPicPr>
          <p:blipFill>
            <a:blip r:embed="rId7" cstate="hq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082015" y="5884915"/>
              <a:ext cx="693890" cy="693890"/>
            </a:xfrm>
            <a:prstGeom prst="rect">
              <a:avLst/>
            </a:prstGeom>
          </p:spPr>
        </p:pic>
      </p:grpSp>
      <p:pic>
        <p:nvPicPr>
          <p:cNvPr id="3" name="Picture 2">
            <a:extLst>
              <a:ext uri="{FF2B5EF4-FFF2-40B4-BE49-F238E27FC236}">
                <a16:creationId xmlns:a16="http://schemas.microsoft.com/office/drawing/2014/main" id="{2C5F1FD3-A4EE-481E-B692-2D3282390602}"/>
              </a:ext>
            </a:extLst>
          </p:cNvPr>
          <p:cNvPicPr>
            <a:picLocks noChangeAspect="1"/>
          </p:cNvPicPr>
          <p:nvPr/>
        </p:nvPicPr>
        <p:blipFill>
          <a:blip r:embed="rId8"/>
          <a:stretch>
            <a:fillRect/>
          </a:stretch>
        </p:blipFill>
        <p:spPr>
          <a:xfrm>
            <a:off x="7220924" y="3912610"/>
            <a:ext cx="1814151" cy="1665140"/>
          </a:xfrm>
          <a:prstGeom prst="rect">
            <a:avLst/>
          </a:prstGeom>
        </p:spPr>
      </p:pic>
      <p:sp>
        <p:nvSpPr>
          <p:cNvPr id="4" name="Title 3">
            <a:extLst>
              <a:ext uri="{FF2B5EF4-FFF2-40B4-BE49-F238E27FC236}">
                <a16:creationId xmlns:a16="http://schemas.microsoft.com/office/drawing/2014/main" id="{25AC387B-9258-647D-2A15-72D3755947EA}"/>
              </a:ext>
            </a:extLst>
          </p:cNvPr>
          <p:cNvSpPr>
            <a:spLocks noGrp="1"/>
          </p:cNvSpPr>
          <p:nvPr>
            <p:ph type="title"/>
          </p:nvPr>
        </p:nvSpPr>
        <p:spPr>
          <a:xfrm>
            <a:off x="0" y="233744"/>
            <a:ext cx="16276320" cy="687244"/>
          </a:xfrm>
        </p:spPr>
        <p:txBody>
          <a:bodyPr/>
          <a:lstStyle/>
          <a:p>
            <a:r>
              <a:rPr lang="en-US"/>
              <a:t>Benefits of Unified Threat Management</a:t>
            </a:r>
          </a:p>
        </p:txBody>
      </p:sp>
      <p:sp>
        <p:nvSpPr>
          <p:cNvPr id="7" name="Brandline_LVC">
            <a:extLst>
              <a:ext uri="{FF2B5EF4-FFF2-40B4-BE49-F238E27FC236}">
                <a16:creationId xmlns:a16="http://schemas.microsoft.com/office/drawing/2014/main" id="{A3E30754-9455-DA59-4562-B3BEC9D94F06}"/>
              </a:ext>
            </a:extLst>
          </p:cNvPr>
          <p:cNvSpPr/>
          <p:nvPr/>
        </p:nvSpPr>
        <p:spPr>
          <a:xfrm>
            <a:off x="3746500" y="820190"/>
            <a:ext cx="877498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682931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6">
            <a:extLst>
              <a:ext uri="{FF2B5EF4-FFF2-40B4-BE49-F238E27FC236}">
                <a16:creationId xmlns:a16="http://schemas.microsoft.com/office/drawing/2014/main" id="{97344F6F-7B69-DAED-FC19-E9724DB3A123}"/>
              </a:ext>
            </a:extLst>
          </p:cNvPr>
          <p:cNvSpPr/>
          <p:nvPr/>
        </p:nvSpPr>
        <p:spPr>
          <a:xfrm>
            <a:off x="7750297" y="2715072"/>
            <a:ext cx="3324781" cy="2204154"/>
          </a:xfrm>
          <a:custGeom>
            <a:avLst/>
            <a:gdLst/>
            <a:ahLst/>
            <a:cxnLst>
              <a:cxn ang="0">
                <a:pos x="wd2" y="hd2"/>
              </a:cxn>
              <a:cxn ang="5400000">
                <a:pos x="wd2" y="hd2"/>
              </a:cxn>
              <a:cxn ang="10800000">
                <a:pos x="wd2" y="hd2"/>
              </a:cxn>
              <a:cxn ang="16200000">
                <a:pos x="wd2" y="hd2"/>
              </a:cxn>
            </a:cxnLst>
            <a:rect l="0" t="0" r="r" b="b"/>
            <a:pathLst>
              <a:path w="21538" h="21469" extrusionOk="0">
                <a:moveTo>
                  <a:pt x="1" y="10456"/>
                </a:moveTo>
                <a:cubicBezTo>
                  <a:pt x="14" y="9956"/>
                  <a:pt x="267" y="9517"/>
                  <a:pt x="267" y="9517"/>
                </a:cubicBezTo>
                <a:cubicBezTo>
                  <a:pt x="999" y="8417"/>
                  <a:pt x="4151" y="3677"/>
                  <a:pt x="4151" y="3677"/>
                </a:cubicBezTo>
                <a:cubicBezTo>
                  <a:pt x="4576" y="3037"/>
                  <a:pt x="5360" y="3101"/>
                  <a:pt x="5360" y="3101"/>
                </a:cubicBezTo>
                <a:lnTo>
                  <a:pt x="16215" y="3045"/>
                </a:lnTo>
                <a:lnTo>
                  <a:pt x="16269" y="434"/>
                </a:lnTo>
                <a:cubicBezTo>
                  <a:pt x="16278" y="-2"/>
                  <a:pt x="16470" y="-131"/>
                  <a:pt x="16694" y="146"/>
                </a:cubicBezTo>
                <a:lnTo>
                  <a:pt x="21376" y="5951"/>
                </a:lnTo>
                <a:cubicBezTo>
                  <a:pt x="21600" y="6228"/>
                  <a:pt x="21591" y="6665"/>
                  <a:pt x="21356" y="6921"/>
                </a:cubicBezTo>
                <a:lnTo>
                  <a:pt x="16722" y="12424"/>
                </a:lnTo>
                <a:cubicBezTo>
                  <a:pt x="16487" y="12679"/>
                  <a:pt x="16302" y="12533"/>
                  <a:pt x="16312" y="12096"/>
                </a:cubicBezTo>
                <a:lnTo>
                  <a:pt x="16264" y="9371"/>
                </a:lnTo>
                <a:lnTo>
                  <a:pt x="4709" y="9344"/>
                </a:lnTo>
                <a:lnTo>
                  <a:pt x="4709" y="21469"/>
                </a:lnTo>
                <a:lnTo>
                  <a:pt x="0" y="21469"/>
                </a:lnTo>
                <a:lnTo>
                  <a:pt x="0" y="10462"/>
                </a:lnTo>
                <a:cubicBezTo>
                  <a:pt x="0" y="10462"/>
                  <a:pt x="1" y="10456"/>
                  <a:pt x="1" y="10456"/>
                </a:cubicBezTo>
                <a:close/>
              </a:path>
            </a:pathLst>
          </a:custGeom>
          <a:solidFill>
            <a:srgbClr val="FFD74B"/>
          </a:solidFill>
          <a:ln w="12700">
            <a:miter lim="400000"/>
          </a:ln>
        </p:spPr>
        <p:txBody>
          <a:bodyPr lIns="19050" tIns="19050" rIns="19050" bIns="19050" anchor="ctr"/>
          <a:lstStyle/>
          <a:p>
            <a:pPr algn="ctr" defTabSz="412771" hangingPunct="0">
              <a:defRPr sz="3200" cap="none">
                <a:solidFill>
                  <a:srgbClr val="FFFFFF"/>
                </a:solidFill>
                <a:latin typeface="+mn-lt"/>
                <a:ea typeface="+mn-ea"/>
                <a:cs typeface="+mn-cs"/>
                <a:sym typeface="Helvetica Light"/>
              </a:defRPr>
            </a:pPr>
            <a:endParaRPr sz="1600">
              <a:solidFill>
                <a:srgbClr val="FFFFFF"/>
              </a:solidFill>
              <a:latin typeface="Helvetica Light"/>
              <a:sym typeface="Helvetica Light"/>
            </a:endParaRPr>
          </a:p>
        </p:txBody>
      </p:sp>
      <p:grpSp>
        <p:nvGrpSpPr>
          <p:cNvPr id="4" name="Group 2480">
            <a:extLst>
              <a:ext uri="{FF2B5EF4-FFF2-40B4-BE49-F238E27FC236}">
                <a16:creationId xmlns:a16="http://schemas.microsoft.com/office/drawing/2014/main" id="{0D90983A-AD1F-23D6-B8AC-C4444268BF4E}"/>
              </a:ext>
            </a:extLst>
          </p:cNvPr>
          <p:cNvGrpSpPr/>
          <p:nvPr/>
        </p:nvGrpSpPr>
        <p:grpSpPr>
          <a:xfrm>
            <a:off x="10300319" y="3149312"/>
            <a:ext cx="416623" cy="416623"/>
            <a:chOff x="0" y="0"/>
            <a:chExt cx="833244" cy="833244"/>
          </a:xfrm>
        </p:grpSpPr>
        <p:sp>
          <p:nvSpPr>
            <p:cNvPr id="6" name="Shape 2477">
              <a:extLst>
                <a:ext uri="{FF2B5EF4-FFF2-40B4-BE49-F238E27FC236}">
                  <a16:creationId xmlns:a16="http://schemas.microsoft.com/office/drawing/2014/main" id="{68F145D0-B1FA-1892-B2E6-B01D03F0356C}"/>
                </a:ext>
              </a:extLst>
            </p:cNvPr>
            <p:cNvSpPr/>
            <p:nvPr/>
          </p:nvSpPr>
          <p:spPr>
            <a:xfrm>
              <a:off x="231022" y="231022"/>
              <a:ext cx="371201" cy="371201"/>
            </a:xfrm>
            <a:custGeom>
              <a:avLst/>
              <a:gdLst/>
              <a:ahLst/>
              <a:cxnLst>
                <a:cxn ang="0">
                  <a:pos x="wd2" y="hd2"/>
                </a:cxn>
                <a:cxn ang="5400000">
                  <a:pos x="wd2" y="hd2"/>
                </a:cxn>
                <a:cxn ang="10800000">
                  <a:pos x="wd2" y="hd2"/>
                </a:cxn>
                <a:cxn ang="16200000">
                  <a:pos x="wd2" y="hd2"/>
                </a:cxn>
              </a:cxnLst>
              <a:rect l="0" t="0" r="r" b="b"/>
              <a:pathLst>
                <a:path w="21600" h="21600" extrusionOk="0">
                  <a:moveTo>
                    <a:pt x="11926" y="19265"/>
                  </a:moveTo>
                  <a:lnTo>
                    <a:pt x="11926" y="14174"/>
                  </a:lnTo>
                  <a:lnTo>
                    <a:pt x="9676" y="14174"/>
                  </a:lnTo>
                  <a:lnTo>
                    <a:pt x="9676" y="19265"/>
                  </a:lnTo>
                  <a:cubicBezTo>
                    <a:pt x="5855" y="18763"/>
                    <a:pt x="2836" y="15745"/>
                    <a:pt x="2333" y="11924"/>
                  </a:cubicBezTo>
                  <a:lnTo>
                    <a:pt x="7426" y="11924"/>
                  </a:lnTo>
                  <a:lnTo>
                    <a:pt x="7426" y="9675"/>
                  </a:lnTo>
                  <a:lnTo>
                    <a:pt x="2333" y="9675"/>
                  </a:lnTo>
                  <a:cubicBezTo>
                    <a:pt x="2836" y="5854"/>
                    <a:pt x="5855" y="2836"/>
                    <a:pt x="9676" y="2334"/>
                  </a:cubicBezTo>
                  <a:lnTo>
                    <a:pt x="9676" y="7424"/>
                  </a:lnTo>
                  <a:lnTo>
                    <a:pt x="11926" y="7424"/>
                  </a:lnTo>
                  <a:lnTo>
                    <a:pt x="11926" y="2334"/>
                  </a:lnTo>
                  <a:cubicBezTo>
                    <a:pt x="15744" y="2837"/>
                    <a:pt x="18763" y="5855"/>
                    <a:pt x="19266" y="9675"/>
                  </a:cubicBezTo>
                  <a:lnTo>
                    <a:pt x="14175" y="9675"/>
                  </a:lnTo>
                  <a:lnTo>
                    <a:pt x="14175" y="11924"/>
                  </a:lnTo>
                  <a:lnTo>
                    <a:pt x="19266" y="11924"/>
                  </a:lnTo>
                  <a:cubicBezTo>
                    <a:pt x="18763" y="15742"/>
                    <a:pt x="15744" y="18762"/>
                    <a:pt x="11926" y="19265"/>
                  </a:cubicBezTo>
                  <a:close/>
                  <a:moveTo>
                    <a:pt x="10801" y="0"/>
                  </a:moveTo>
                  <a:cubicBezTo>
                    <a:pt x="4835" y="0"/>
                    <a:pt x="0" y="4835"/>
                    <a:pt x="0" y="10799"/>
                  </a:cubicBezTo>
                  <a:cubicBezTo>
                    <a:pt x="0" y="16765"/>
                    <a:pt x="4835" y="21600"/>
                    <a:pt x="10801" y="21600"/>
                  </a:cubicBezTo>
                  <a:cubicBezTo>
                    <a:pt x="16764" y="21600"/>
                    <a:pt x="21600" y="16765"/>
                    <a:pt x="21600" y="10799"/>
                  </a:cubicBezTo>
                  <a:cubicBezTo>
                    <a:pt x="21600" y="4835"/>
                    <a:pt x="16764" y="0"/>
                    <a:pt x="10801" y="0"/>
                  </a:cubicBezTo>
                  <a:close/>
                </a:path>
              </a:pathLst>
            </a:custGeom>
            <a:solidFill>
              <a:srgbClr val="FFFFFF"/>
            </a:solidFill>
            <a:ln w="12700" cap="flat">
              <a:noFill/>
              <a:miter lim="400000"/>
            </a:ln>
            <a:effectLst/>
          </p:spPr>
          <p:txBody>
            <a:bodyPr wrap="square" lIns="21828" tIns="21828" rIns="21828" bIns="21828" numCol="1" anchor="ctr">
              <a:noAutofit/>
            </a:bodyPr>
            <a:lstStyle/>
            <a:p>
              <a:pPr algn="ctr" defTabSz="228611" hangingPunct="0">
                <a:defRPr sz="3000" cap="none">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500">
                <a:solidFill>
                  <a:srgbClr val="FFFFFF"/>
                </a:solidFill>
                <a:effectLst>
                  <a:outerShdw blurRad="38100" dist="12700" dir="5400000" rotWithShape="0">
                    <a:srgbClr val="000000">
                      <a:alpha val="50000"/>
                    </a:srgbClr>
                  </a:outerShdw>
                </a:effectLst>
                <a:latin typeface="Sinkin Sans 400 Regular"/>
                <a:sym typeface="Sinkin Sans 400 Regular"/>
              </a:endParaRPr>
            </a:p>
          </p:txBody>
        </p:sp>
        <p:sp>
          <p:nvSpPr>
            <p:cNvPr id="8" name="Shape 2478">
              <a:extLst>
                <a:ext uri="{FF2B5EF4-FFF2-40B4-BE49-F238E27FC236}">
                  <a16:creationId xmlns:a16="http://schemas.microsoft.com/office/drawing/2014/main" id="{C8FF8B15-E9EB-5227-D7BA-0A163F93C371}"/>
                </a:ext>
              </a:extLst>
            </p:cNvPr>
            <p:cNvSpPr/>
            <p:nvPr/>
          </p:nvSpPr>
          <p:spPr>
            <a:xfrm>
              <a:off x="128177" y="128177"/>
              <a:ext cx="576891" cy="576891"/>
            </a:xfrm>
            <a:custGeom>
              <a:avLst/>
              <a:gdLst/>
              <a:ahLst/>
              <a:cxnLst>
                <a:cxn ang="0">
                  <a:pos x="wd2" y="hd2"/>
                </a:cxn>
                <a:cxn ang="5400000">
                  <a:pos x="wd2" y="hd2"/>
                </a:cxn>
                <a:cxn ang="10800000">
                  <a:pos x="wd2" y="hd2"/>
                </a:cxn>
                <a:cxn ang="16200000">
                  <a:pos x="wd2" y="hd2"/>
                </a:cxn>
              </a:cxnLst>
              <a:rect l="0" t="0" r="r" b="b"/>
              <a:pathLst>
                <a:path w="21600" h="21600" extrusionOk="0">
                  <a:moveTo>
                    <a:pt x="11926" y="19265"/>
                  </a:moveTo>
                  <a:lnTo>
                    <a:pt x="11926" y="14174"/>
                  </a:lnTo>
                  <a:lnTo>
                    <a:pt x="9676" y="14174"/>
                  </a:lnTo>
                  <a:lnTo>
                    <a:pt x="9676" y="19265"/>
                  </a:lnTo>
                  <a:cubicBezTo>
                    <a:pt x="5855" y="18763"/>
                    <a:pt x="2836" y="15745"/>
                    <a:pt x="2333" y="11924"/>
                  </a:cubicBezTo>
                  <a:lnTo>
                    <a:pt x="7426" y="11924"/>
                  </a:lnTo>
                  <a:lnTo>
                    <a:pt x="7426" y="9675"/>
                  </a:lnTo>
                  <a:lnTo>
                    <a:pt x="2333" y="9675"/>
                  </a:lnTo>
                  <a:cubicBezTo>
                    <a:pt x="2836" y="5854"/>
                    <a:pt x="5855" y="2836"/>
                    <a:pt x="9676" y="2334"/>
                  </a:cubicBezTo>
                  <a:lnTo>
                    <a:pt x="9676" y="7424"/>
                  </a:lnTo>
                  <a:lnTo>
                    <a:pt x="11926" y="7424"/>
                  </a:lnTo>
                  <a:lnTo>
                    <a:pt x="11926" y="2334"/>
                  </a:lnTo>
                  <a:cubicBezTo>
                    <a:pt x="15744" y="2837"/>
                    <a:pt x="18763" y="5855"/>
                    <a:pt x="19266" y="9675"/>
                  </a:cubicBezTo>
                  <a:lnTo>
                    <a:pt x="14175" y="9675"/>
                  </a:lnTo>
                  <a:lnTo>
                    <a:pt x="14175" y="11924"/>
                  </a:lnTo>
                  <a:lnTo>
                    <a:pt x="19266" y="11924"/>
                  </a:lnTo>
                  <a:cubicBezTo>
                    <a:pt x="18763" y="15742"/>
                    <a:pt x="15744" y="18762"/>
                    <a:pt x="11926" y="19265"/>
                  </a:cubicBezTo>
                  <a:close/>
                  <a:moveTo>
                    <a:pt x="10801" y="0"/>
                  </a:moveTo>
                  <a:cubicBezTo>
                    <a:pt x="4835" y="0"/>
                    <a:pt x="0" y="4835"/>
                    <a:pt x="0" y="10799"/>
                  </a:cubicBezTo>
                  <a:cubicBezTo>
                    <a:pt x="0" y="16765"/>
                    <a:pt x="4835" y="21600"/>
                    <a:pt x="10801" y="21600"/>
                  </a:cubicBezTo>
                  <a:cubicBezTo>
                    <a:pt x="16764" y="21600"/>
                    <a:pt x="21600" y="16765"/>
                    <a:pt x="21600" y="10799"/>
                  </a:cubicBezTo>
                  <a:cubicBezTo>
                    <a:pt x="21600" y="4835"/>
                    <a:pt x="16764" y="0"/>
                    <a:pt x="10801" y="0"/>
                  </a:cubicBezTo>
                  <a:close/>
                </a:path>
              </a:pathLst>
            </a:custGeom>
            <a:solidFill>
              <a:srgbClr val="FFFFFF"/>
            </a:solidFill>
            <a:ln w="12700" cap="flat">
              <a:noFill/>
              <a:miter lim="400000"/>
            </a:ln>
            <a:effectLst/>
          </p:spPr>
          <p:txBody>
            <a:bodyPr wrap="square" lIns="21828" tIns="21828" rIns="21828" bIns="21828" numCol="1" anchor="ctr">
              <a:noAutofit/>
            </a:bodyPr>
            <a:lstStyle/>
            <a:p>
              <a:pPr algn="ctr" defTabSz="228611" hangingPunct="0">
                <a:defRPr sz="3000" cap="none">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500">
                <a:solidFill>
                  <a:srgbClr val="FFFFFF"/>
                </a:solidFill>
                <a:effectLst>
                  <a:outerShdw blurRad="38100" dist="12700" dir="5400000" rotWithShape="0">
                    <a:srgbClr val="000000">
                      <a:alpha val="50000"/>
                    </a:srgbClr>
                  </a:outerShdw>
                </a:effectLst>
                <a:latin typeface="Sinkin Sans 400 Regular"/>
                <a:sym typeface="Sinkin Sans 400 Regular"/>
              </a:endParaRPr>
            </a:p>
          </p:txBody>
        </p:sp>
        <p:sp>
          <p:nvSpPr>
            <p:cNvPr id="9" name="Shape 2479">
              <a:extLst>
                <a:ext uri="{FF2B5EF4-FFF2-40B4-BE49-F238E27FC236}">
                  <a16:creationId xmlns:a16="http://schemas.microsoft.com/office/drawing/2014/main" id="{363EA8DE-49B3-2B88-AF8A-3323D7BF4232}"/>
                </a:ext>
              </a:extLst>
            </p:cNvPr>
            <p:cNvSpPr/>
            <p:nvPr/>
          </p:nvSpPr>
          <p:spPr>
            <a:xfrm>
              <a:off x="0" y="0"/>
              <a:ext cx="833245" cy="833245"/>
            </a:xfrm>
            <a:custGeom>
              <a:avLst/>
              <a:gdLst/>
              <a:ahLst/>
              <a:cxnLst>
                <a:cxn ang="0">
                  <a:pos x="wd2" y="hd2"/>
                </a:cxn>
                <a:cxn ang="5400000">
                  <a:pos x="wd2" y="hd2"/>
                </a:cxn>
                <a:cxn ang="10800000">
                  <a:pos x="wd2" y="hd2"/>
                </a:cxn>
                <a:cxn ang="16200000">
                  <a:pos x="wd2" y="hd2"/>
                </a:cxn>
              </a:cxnLst>
              <a:rect l="0" t="0" r="r" b="b"/>
              <a:pathLst>
                <a:path w="21600" h="21600" extrusionOk="0">
                  <a:moveTo>
                    <a:pt x="11926" y="19265"/>
                  </a:moveTo>
                  <a:lnTo>
                    <a:pt x="11926" y="14174"/>
                  </a:lnTo>
                  <a:lnTo>
                    <a:pt x="9676" y="14174"/>
                  </a:lnTo>
                  <a:lnTo>
                    <a:pt x="9676" y="19265"/>
                  </a:lnTo>
                  <a:cubicBezTo>
                    <a:pt x="5855" y="18763"/>
                    <a:pt x="2836" y="15745"/>
                    <a:pt x="2333" y="11924"/>
                  </a:cubicBezTo>
                  <a:lnTo>
                    <a:pt x="7426" y="11924"/>
                  </a:lnTo>
                  <a:lnTo>
                    <a:pt x="7426" y="9675"/>
                  </a:lnTo>
                  <a:lnTo>
                    <a:pt x="2333" y="9675"/>
                  </a:lnTo>
                  <a:cubicBezTo>
                    <a:pt x="2836" y="5854"/>
                    <a:pt x="5855" y="2836"/>
                    <a:pt x="9676" y="2334"/>
                  </a:cubicBezTo>
                  <a:lnTo>
                    <a:pt x="9676" y="7424"/>
                  </a:lnTo>
                  <a:lnTo>
                    <a:pt x="11926" y="7424"/>
                  </a:lnTo>
                  <a:lnTo>
                    <a:pt x="11926" y="2334"/>
                  </a:lnTo>
                  <a:cubicBezTo>
                    <a:pt x="15744" y="2837"/>
                    <a:pt x="18763" y="5855"/>
                    <a:pt x="19266" y="9675"/>
                  </a:cubicBezTo>
                  <a:lnTo>
                    <a:pt x="14175" y="9675"/>
                  </a:lnTo>
                  <a:lnTo>
                    <a:pt x="14175" y="11924"/>
                  </a:lnTo>
                  <a:lnTo>
                    <a:pt x="19266" y="11924"/>
                  </a:lnTo>
                  <a:cubicBezTo>
                    <a:pt x="18763" y="15742"/>
                    <a:pt x="15744" y="18762"/>
                    <a:pt x="11926" y="19265"/>
                  </a:cubicBezTo>
                  <a:close/>
                  <a:moveTo>
                    <a:pt x="10801" y="0"/>
                  </a:moveTo>
                  <a:cubicBezTo>
                    <a:pt x="4835" y="0"/>
                    <a:pt x="0" y="4835"/>
                    <a:pt x="0" y="10799"/>
                  </a:cubicBezTo>
                  <a:cubicBezTo>
                    <a:pt x="0" y="16765"/>
                    <a:pt x="4835" y="21600"/>
                    <a:pt x="10801" y="21600"/>
                  </a:cubicBezTo>
                  <a:cubicBezTo>
                    <a:pt x="16764" y="21600"/>
                    <a:pt x="21600" y="16765"/>
                    <a:pt x="21600" y="10799"/>
                  </a:cubicBezTo>
                  <a:cubicBezTo>
                    <a:pt x="21600" y="4835"/>
                    <a:pt x="16764" y="0"/>
                    <a:pt x="10801" y="0"/>
                  </a:cubicBezTo>
                  <a:close/>
                </a:path>
              </a:pathLst>
            </a:custGeom>
            <a:solidFill>
              <a:srgbClr val="FFFFFF"/>
            </a:solidFill>
            <a:ln w="12700" cap="flat">
              <a:noFill/>
              <a:miter lim="400000"/>
            </a:ln>
            <a:effectLst/>
          </p:spPr>
          <p:txBody>
            <a:bodyPr wrap="square" lIns="21828" tIns="21828" rIns="21828" bIns="21828" numCol="1" anchor="ctr">
              <a:noAutofit/>
            </a:bodyPr>
            <a:lstStyle/>
            <a:p>
              <a:pPr algn="ctr" defTabSz="412771" hangingPunct="0">
                <a:defRPr sz="8000" cap="none">
                  <a:solidFill>
                    <a:srgbClr val="53585F"/>
                  </a:solidFill>
                  <a:latin typeface="Open Sans"/>
                  <a:ea typeface="Open Sans"/>
                  <a:cs typeface="Open Sans"/>
                  <a:sym typeface="Open Sans"/>
                </a:defRPr>
              </a:pPr>
              <a:endParaRPr sz="4001">
                <a:solidFill>
                  <a:srgbClr val="53585F"/>
                </a:solidFill>
                <a:latin typeface="Open Sans"/>
                <a:ea typeface="Open Sans"/>
                <a:cs typeface="Open Sans"/>
                <a:sym typeface="Open Sans"/>
              </a:endParaRPr>
            </a:p>
          </p:txBody>
        </p:sp>
      </p:grpSp>
      <p:sp>
        <p:nvSpPr>
          <p:cNvPr id="10" name="Shape 2481">
            <a:extLst>
              <a:ext uri="{FF2B5EF4-FFF2-40B4-BE49-F238E27FC236}">
                <a16:creationId xmlns:a16="http://schemas.microsoft.com/office/drawing/2014/main" id="{F40628A9-933E-7D23-CC34-A809CBD9DAB4}"/>
              </a:ext>
            </a:extLst>
          </p:cNvPr>
          <p:cNvSpPr/>
          <p:nvPr/>
        </p:nvSpPr>
        <p:spPr>
          <a:xfrm>
            <a:off x="5151039" y="3490769"/>
            <a:ext cx="3324793" cy="2204308"/>
          </a:xfrm>
          <a:custGeom>
            <a:avLst/>
            <a:gdLst/>
            <a:ahLst/>
            <a:cxnLst>
              <a:cxn ang="0">
                <a:pos x="wd2" y="hd2"/>
              </a:cxn>
              <a:cxn ang="5400000">
                <a:pos x="wd2" y="hd2"/>
              </a:cxn>
              <a:cxn ang="10800000">
                <a:pos x="wd2" y="hd2"/>
              </a:cxn>
              <a:cxn ang="16200000">
                <a:pos x="wd2" y="hd2"/>
              </a:cxn>
            </a:cxnLst>
            <a:rect l="0" t="0" r="r" b="b"/>
            <a:pathLst>
              <a:path w="21538" h="21468" extrusionOk="0">
                <a:moveTo>
                  <a:pt x="162" y="5951"/>
                </a:moveTo>
                <a:lnTo>
                  <a:pt x="4845" y="146"/>
                </a:lnTo>
                <a:cubicBezTo>
                  <a:pt x="5068" y="-132"/>
                  <a:pt x="5259" y="-1"/>
                  <a:pt x="5267" y="435"/>
                </a:cubicBezTo>
                <a:lnTo>
                  <a:pt x="5322" y="3045"/>
                </a:lnTo>
                <a:lnTo>
                  <a:pt x="16178" y="3102"/>
                </a:lnTo>
                <a:cubicBezTo>
                  <a:pt x="16178" y="3102"/>
                  <a:pt x="16962" y="3037"/>
                  <a:pt x="17389" y="3678"/>
                </a:cubicBezTo>
                <a:cubicBezTo>
                  <a:pt x="17389" y="3678"/>
                  <a:pt x="20539" y="8415"/>
                  <a:pt x="21271" y="9516"/>
                </a:cubicBezTo>
                <a:cubicBezTo>
                  <a:pt x="21271" y="9516"/>
                  <a:pt x="21524" y="9956"/>
                  <a:pt x="21537" y="10454"/>
                </a:cubicBezTo>
                <a:lnTo>
                  <a:pt x="21538" y="10461"/>
                </a:lnTo>
                <a:lnTo>
                  <a:pt x="21538" y="21468"/>
                </a:lnTo>
                <a:lnTo>
                  <a:pt x="16828" y="21468"/>
                </a:lnTo>
                <a:lnTo>
                  <a:pt x="16828" y="9344"/>
                </a:lnTo>
                <a:lnTo>
                  <a:pt x="5320" y="9371"/>
                </a:lnTo>
                <a:lnTo>
                  <a:pt x="5227" y="11945"/>
                </a:lnTo>
                <a:cubicBezTo>
                  <a:pt x="5237" y="12380"/>
                  <a:pt x="5051" y="12528"/>
                  <a:pt x="4817" y="12272"/>
                </a:cubicBezTo>
                <a:lnTo>
                  <a:pt x="182" y="6921"/>
                </a:lnTo>
                <a:cubicBezTo>
                  <a:pt x="-53" y="6664"/>
                  <a:pt x="-62" y="6229"/>
                  <a:pt x="162" y="5951"/>
                </a:cubicBezTo>
                <a:close/>
              </a:path>
            </a:pathLst>
          </a:custGeom>
          <a:solidFill>
            <a:srgbClr val="93CF9F"/>
          </a:solidFill>
          <a:ln w="12700">
            <a:miter lim="400000"/>
          </a:ln>
        </p:spPr>
        <p:txBody>
          <a:bodyPr lIns="19050" tIns="19050" rIns="19050" bIns="19050" anchor="ctr"/>
          <a:lstStyle/>
          <a:p>
            <a:pPr algn="ctr" defTabSz="412771" hangingPunct="0">
              <a:defRPr sz="3200" cap="none">
                <a:solidFill>
                  <a:srgbClr val="FFFFFF"/>
                </a:solidFill>
                <a:latin typeface="+mn-lt"/>
                <a:ea typeface="+mn-ea"/>
                <a:cs typeface="+mn-cs"/>
                <a:sym typeface="Helvetica Light"/>
              </a:defRPr>
            </a:pPr>
            <a:endParaRPr sz="1600">
              <a:solidFill>
                <a:srgbClr val="FFFFFF"/>
              </a:solidFill>
              <a:latin typeface="Helvetica Light"/>
              <a:sym typeface="Helvetica Light"/>
            </a:endParaRPr>
          </a:p>
        </p:txBody>
      </p:sp>
      <p:sp>
        <p:nvSpPr>
          <p:cNvPr id="11" name="Shape 2482">
            <a:extLst>
              <a:ext uri="{FF2B5EF4-FFF2-40B4-BE49-F238E27FC236}">
                <a16:creationId xmlns:a16="http://schemas.microsoft.com/office/drawing/2014/main" id="{5233D5A3-FE88-3063-F541-D041A87C32C4}"/>
              </a:ext>
            </a:extLst>
          </p:cNvPr>
          <p:cNvSpPr/>
          <p:nvPr/>
        </p:nvSpPr>
        <p:spPr>
          <a:xfrm rot="16200000">
            <a:off x="7697636" y="5437440"/>
            <a:ext cx="821626" cy="1272986"/>
          </a:xfrm>
          <a:custGeom>
            <a:avLst/>
            <a:gdLst/>
            <a:ahLst/>
            <a:cxnLst>
              <a:cxn ang="0">
                <a:pos x="wd2" y="hd2"/>
              </a:cxn>
              <a:cxn ang="5400000">
                <a:pos x="wd2" y="hd2"/>
              </a:cxn>
              <a:cxn ang="10800000">
                <a:pos x="wd2" y="hd2"/>
              </a:cxn>
              <a:cxn ang="16200000">
                <a:pos x="wd2" y="hd2"/>
              </a:cxn>
            </a:cxnLst>
            <a:rect l="0" t="0" r="r" b="b"/>
            <a:pathLst>
              <a:path w="21586" h="21498" extrusionOk="0">
                <a:moveTo>
                  <a:pt x="657" y="10319"/>
                </a:moveTo>
                <a:lnTo>
                  <a:pt x="19650" y="254"/>
                </a:lnTo>
                <a:cubicBezTo>
                  <a:pt x="20102" y="13"/>
                  <a:pt x="20523" y="-51"/>
                  <a:pt x="20834" y="40"/>
                </a:cubicBezTo>
                <a:cubicBezTo>
                  <a:pt x="21145" y="131"/>
                  <a:pt x="21347" y="376"/>
                  <a:pt x="21364" y="754"/>
                </a:cubicBezTo>
                <a:lnTo>
                  <a:pt x="21586" y="5280"/>
                </a:lnTo>
                <a:lnTo>
                  <a:pt x="21578" y="16250"/>
                </a:lnTo>
                <a:lnTo>
                  <a:pt x="21202" y="20712"/>
                </a:lnTo>
                <a:cubicBezTo>
                  <a:pt x="21221" y="21090"/>
                  <a:pt x="21043" y="21343"/>
                  <a:pt x="20740" y="21446"/>
                </a:cubicBezTo>
                <a:cubicBezTo>
                  <a:pt x="20438" y="21549"/>
                  <a:pt x="20012" y="21502"/>
                  <a:pt x="19537" y="21280"/>
                </a:cubicBezTo>
                <a:lnTo>
                  <a:pt x="739" y="12001"/>
                </a:lnTo>
                <a:cubicBezTo>
                  <a:pt x="262" y="11778"/>
                  <a:pt x="15" y="11479"/>
                  <a:pt x="1" y="11174"/>
                </a:cubicBezTo>
                <a:cubicBezTo>
                  <a:pt x="-14" y="10869"/>
                  <a:pt x="204" y="10560"/>
                  <a:pt x="657" y="10319"/>
                </a:cubicBezTo>
                <a:close/>
              </a:path>
            </a:pathLst>
          </a:custGeom>
          <a:solidFill>
            <a:srgbClr val="C05E51"/>
          </a:solidFill>
          <a:ln w="12700">
            <a:miter lim="400000"/>
          </a:ln>
        </p:spPr>
        <p:txBody>
          <a:bodyPr lIns="19050" tIns="19050" rIns="19050" bIns="19050" anchor="ctr"/>
          <a:lstStyle/>
          <a:p>
            <a:pPr algn="ctr" defTabSz="412771" hangingPunct="0">
              <a:defRPr sz="3200" cap="none">
                <a:solidFill>
                  <a:srgbClr val="FFFFFF"/>
                </a:solidFill>
                <a:latin typeface="+mn-lt"/>
                <a:ea typeface="+mn-ea"/>
                <a:cs typeface="+mn-cs"/>
                <a:sym typeface="Helvetica Light"/>
              </a:defRPr>
            </a:pPr>
            <a:endParaRPr sz="1600">
              <a:solidFill>
                <a:srgbClr val="FFFFFF"/>
              </a:solidFill>
              <a:latin typeface="Helvetica Light"/>
              <a:sym typeface="Helvetica Light"/>
            </a:endParaRPr>
          </a:p>
        </p:txBody>
      </p:sp>
      <p:sp>
        <p:nvSpPr>
          <p:cNvPr id="12" name="Shape 2483">
            <a:extLst>
              <a:ext uri="{FF2B5EF4-FFF2-40B4-BE49-F238E27FC236}">
                <a16:creationId xmlns:a16="http://schemas.microsoft.com/office/drawing/2014/main" id="{2D6D501C-24B0-05E3-450A-D8AE5CA045FC}"/>
              </a:ext>
            </a:extLst>
          </p:cNvPr>
          <p:cNvSpPr/>
          <p:nvPr/>
        </p:nvSpPr>
        <p:spPr>
          <a:xfrm>
            <a:off x="7982096" y="5803365"/>
            <a:ext cx="305374" cy="305374"/>
          </a:xfrm>
          <a:custGeom>
            <a:avLst/>
            <a:gdLst/>
            <a:ahLst/>
            <a:cxnLst>
              <a:cxn ang="0">
                <a:pos x="wd2" y="hd2"/>
              </a:cxn>
              <a:cxn ang="5400000">
                <a:pos x="wd2" y="hd2"/>
              </a:cxn>
              <a:cxn ang="10800000">
                <a:pos x="wd2" y="hd2"/>
              </a:cxn>
              <a:cxn ang="16200000">
                <a:pos x="wd2" y="hd2"/>
              </a:cxn>
            </a:cxnLst>
            <a:rect l="0" t="0" r="r" b="b"/>
            <a:pathLst>
              <a:path w="21600" h="21600" extrusionOk="0">
                <a:moveTo>
                  <a:pt x="11926" y="19265"/>
                </a:moveTo>
                <a:lnTo>
                  <a:pt x="11926" y="14174"/>
                </a:lnTo>
                <a:lnTo>
                  <a:pt x="9676" y="14174"/>
                </a:lnTo>
                <a:lnTo>
                  <a:pt x="9676" y="19265"/>
                </a:lnTo>
                <a:cubicBezTo>
                  <a:pt x="5855" y="18763"/>
                  <a:pt x="2836" y="15745"/>
                  <a:pt x="2333" y="11924"/>
                </a:cubicBezTo>
                <a:lnTo>
                  <a:pt x="7426" y="11924"/>
                </a:lnTo>
                <a:lnTo>
                  <a:pt x="7426" y="9675"/>
                </a:lnTo>
                <a:lnTo>
                  <a:pt x="2333" y="9675"/>
                </a:lnTo>
                <a:cubicBezTo>
                  <a:pt x="2836" y="5854"/>
                  <a:pt x="5855" y="2836"/>
                  <a:pt x="9676" y="2334"/>
                </a:cubicBezTo>
                <a:lnTo>
                  <a:pt x="9676" y="7424"/>
                </a:lnTo>
                <a:lnTo>
                  <a:pt x="11926" y="7424"/>
                </a:lnTo>
                <a:lnTo>
                  <a:pt x="11926" y="2334"/>
                </a:lnTo>
                <a:cubicBezTo>
                  <a:pt x="15744" y="2837"/>
                  <a:pt x="18763" y="5855"/>
                  <a:pt x="19266" y="9675"/>
                </a:cubicBezTo>
                <a:lnTo>
                  <a:pt x="14175" y="9675"/>
                </a:lnTo>
                <a:lnTo>
                  <a:pt x="14175" y="11924"/>
                </a:lnTo>
                <a:lnTo>
                  <a:pt x="19266" y="11924"/>
                </a:lnTo>
                <a:cubicBezTo>
                  <a:pt x="18763" y="15742"/>
                  <a:pt x="15744" y="18762"/>
                  <a:pt x="11926" y="19265"/>
                </a:cubicBezTo>
                <a:close/>
                <a:moveTo>
                  <a:pt x="10801" y="0"/>
                </a:moveTo>
                <a:cubicBezTo>
                  <a:pt x="4835" y="0"/>
                  <a:pt x="0" y="4835"/>
                  <a:pt x="0" y="10799"/>
                </a:cubicBezTo>
                <a:cubicBezTo>
                  <a:pt x="0" y="16765"/>
                  <a:pt x="4835" y="21600"/>
                  <a:pt x="10801" y="21600"/>
                </a:cubicBezTo>
                <a:cubicBezTo>
                  <a:pt x="16764" y="21600"/>
                  <a:pt x="21600" y="16765"/>
                  <a:pt x="21600" y="10799"/>
                </a:cubicBezTo>
                <a:cubicBezTo>
                  <a:pt x="21600" y="4835"/>
                  <a:pt x="16764" y="0"/>
                  <a:pt x="10801" y="0"/>
                </a:cubicBezTo>
                <a:close/>
              </a:path>
            </a:pathLst>
          </a:custGeom>
          <a:solidFill>
            <a:srgbClr val="FFFFFF"/>
          </a:solidFill>
          <a:ln w="12700">
            <a:miter lim="400000"/>
          </a:ln>
        </p:spPr>
        <p:txBody>
          <a:bodyPr lIns="21828" tIns="21828" rIns="21828" bIns="21828" anchor="ctr"/>
          <a:lstStyle/>
          <a:p>
            <a:pPr algn="ctr" defTabSz="412771" hangingPunct="0">
              <a:defRPr sz="8000" cap="none">
                <a:solidFill>
                  <a:srgbClr val="53585F"/>
                </a:solidFill>
                <a:latin typeface="Open Sans"/>
                <a:ea typeface="Open Sans"/>
                <a:cs typeface="Open Sans"/>
                <a:sym typeface="Open Sans"/>
              </a:defRPr>
            </a:pPr>
            <a:endParaRPr sz="4001">
              <a:solidFill>
                <a:srgbClr val="53585F"/>
              </a:solidFill>
              <a:latin typeface="Open Sans"/>
              <a:ea typeface="Open Sans"/>
              <a:cs typeface="Open Sans"/>
              <a:sym typeface="Open Sans"/>
            </a:endParaRPr>
          </a:p>
        </p:txBody>
      </p:sp>
      <p:sp>
        <p:nvSpPr>
          <p:cNvPr id="13" name="Shape 2484">
            <a:extLst>
              <a:ext uri="{FF2B5EF4-FFF2-40B4-BE49-F238E27FC236}">
                <a16:creationId xmlns:a16="http://schemas.microsoft.com/office/drawing/2014/main" id="{02AE868B-C1B4-EC9F-E507-692A1E21649F}"/>
              </a:ext>
            </a:extLst>
          </p:cNvPr>
          <p:cNvSpPr/>
          <p:nvPr/>
        </p:nvSpPr>
        <p:spPr>
          <a:xfrm>
            <a:off x="10277011" y="4524768"/>
            <a:ext cx="3140612" cy="79844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defRPr sz="1800" cap="none" spc="0">
                <a:solidFill>
                  <a:srgbClr val="5E5E5E"/>
                </a:solidFill>
              </a:defRPr>
            </a:lvl1pPr>
          </a:lstStyle>
          <a:p>
            <a:pPr algn="ctr" defTabSz="412771" hangingPunct="0"/>
            <a:r>
              <a:rPr lang="en-US" sz="2200">
                <a:solidFill>
                  <a:schemeClr val="tx1">
                    <a:lumMod val="75000"/>
                    <a:lumOff val="25000"/>
                  </a:schemeClr>
                </a:solidFill>
                <a:latin typeface="Open Sans" panose="020B0604020202020204" charset="0"/>
                <a:ea typeface="Open Sans" panose="020B0604020202020204" charset="0"/>
                <a:cs typeface="Open Sans" panose="020B0604020202020204" charset="0"/>
              </a:rPr>
              <a:t>Reliance on a single vendor for all security functions.</a:t>
            </a:r>
            <a:endParaRPr lang="en-US" sz="220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endParaRPr>
          </a:p>
        </p:txBody>
      </p:sp>
      <p:sp>
        <p:nvSpPr>
          <p:cNvPr id="14" name="Shape 2485">
            <a:extLst>
              <a:ext uri="{FF2B5EF4-FFF2-40B4-BE49-F238E27FC236}">
                <a16:creationId xmlns:a16="http://schemas.microsoft.com/office/drawing/2014/main" id="{F23269B2-DA30-42B2-B872-9078DBDC5D9E}"/>
              </a:ext>
            </a:extLst>
          </p:cNvPr>
          <p:cNvSpPr/>
          <p:nvPr/>
        </p:nvSpPr>
        <p:spPr>
          <a:xfrm>
            <a:off x="10273308" y="4130888"/>
            <a:ext cx="3114444" cy="39227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nSpc>
                <a:spcPct val="80000"/>
              </a:lnSpc>
              <a:defRPr sz="4000"/>
            </a:lvl1pPr>
          </a:lstStyle>
          <a:p>
            <a:pPr algn="ctr" defTabSz="412771" hangingPunct="0"/>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swald "/>
              </a:rPr>
              <a:t>Vendor lock-in</a:t>
            </a:r>
          </a:p>
        </p:txBody>
      </p:sp>
      <p:sp>
        <p:nvSpPr>
          <p:cNvPr id="15" name="Shape 2486">
            <a:extLst>
              <a:ext uri="{FF2B5EF4-FFF2-40B4-BE49-F238E27FC236}">
                <a16:creationId xmlns:a16="http://schemas.microsoft.com/office/drawing/2014/main" id="{D5F856CA-314A-CABA-897E-3B6A2C311784}"/>
              </a:ext>
            </a:extLst>
          </p:cNvPr>
          <p:cNvSpPr/>
          <p:nvPr/>
        </p:nvSpPr>
        <p:spPr>
          <a:xfrm>
            <a:off x="2812209" y="5283746"/>
            <a:ext cx="3140612" cy="48071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r">
              <a:defRPr sz="1800" cap="none" spc="0">
                <a:solidFill>
                  <a:srgbClr val="5E5E5E"/>
                </a:solidFill>
              </a:defRPr>
            </a:lvl1pPr>
          </a:lstStyle>
          <a:p>
            <a:pPr algn="ctr" defTabSz="412771" hangingPunct="0"/>
            <a:r>
              <a:rPr lang="en-US" sz="2200">
                <a:solidFill>
                  <a:schemeClr val="tx1">
                    <a:lumMod val="75000"/>
                    <a:lumOff val="25000"/>
                  </a:schemeClr>
                </a:solidFill>
                <a:latin typeface="Open Sans" panose="020B0604020202020204" charset="0"/>
                <a:ea typeface="Open Sans" panose="020B0604020202020204" charset="0"/>
                <a:cs typeface="Open Sans" panose="020B0604020202020204" charset="0"/>
              </a:rPr>
              <a:t>Some UTM solutions can be complex to configure and manage</a:t>
            </a:r>
            <a:endParaRPr lang="en-US" sz="220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endParaRPr>
          </a:p>
        </p:txBody>
      </p:sp>
      <p:sp>
        <p:nvSpPr>
          <p:cNvPr id="16" name="Shape 2487">
            <a:extLst>
              <a:ext uri="{FF2B5EF4-FFF2-40B4-BE49-F238E27FC236}">
                <a16:creationId xmlns:a16="http://schemas.microsoft.com/office/drawing/2014/main" id="{FCBF7ADA-0F6D-0816-992B-B8C5E84E0880}"/>
              </a:ext>
            </a:extLst>
          </p:cNvPr>
          <p:cNvSpPr/>
          <p:nvPr/>
        </p:nvSpPr>
        <p:spPr>
          <a:xfrm>
            <a:off x="2838377" y="4889699"/>
            <a:ext cx="3114444" cy="39227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r">
              <a:lnSpc>
                <a:spcPct val="80000"/>
              </a:lnSpc>
              <a:defRPr sz="4000"/>
            </a:lvl1pPr>
          </a:lstStyle>
          <a:p>
            <a:pPr algn="ctr" defTabSz="412771" hangingPunct="0"/>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swald "/>
              </a:rPr>
              <a:t>Complexity</a:t>
            </a:r>
          </a:p>
        </p:txBody>
      </p:sp>
      <p:sp>
        <p:nvSpPr>
          <p:cNvPr id="17" name="Shape 2488">
            <a:extLst>
              <a:ext uri="{FF2B5EF4-FFF2-40B4-BE49-F238E27FC236}">
                <a16:creationId xmlns:a16="http://schemas.microsoft.com/office/drawing/2014/main" id="{96A4B540-E5CF-1A61-E9EF-D2A5A4ABECA2}"/>
              </a:ext>
            </a:extLst>
          </p:cNvPr>
          <p:cNvSpPr/>
          <p:nvPr/>
        </p:nvSpPr>
        <p:spPr>
          <a:xfrm>
            <a:off x="5865117" y="7139290"/>
            <a:ext cx="4525765" cy="79844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ctr">
              <a:defRPr sz="1800" cap="none" spc="0">
                <a:solidFill>
                  <a:srgbClr val="5E5E5E"/>
                </a:solidFill>
              </a:defRPr>
            </a:lvl1pPr>
          </a:lstStyle>
          <a:p>
            <a:pPr defTabSz="412771" hangingPunct="0"/>
            <a:r>
              <a:rPr lang="en-US" sz="2200">
                <a:solidFill>
                  <a:schemeClr val="tx1">
                    <a:lumMod val="75000"/>
                    <a:lumOff val="25000"/>
                  </a:schemeClr>
                </a:solidFill>
                <a:latin typeface="Open Sans" panose="020B0604020202020204" charset="0"/>
                <a:ea typeface="Open Sans" panose="020B0604020202020204" charset="0"/>
                <a:cs typeface="Open Sans" panose="020B0604020202020204" charset="0"/>
              </a:rPr>
              <a:t>High-performance UTM appliances might be required for large networks.</a:t>
            </a:r>
            <a:endParaRPr lang="en-US" sz="220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endParaRPr>
          </a:p>
        </p:txBody>
      </p:sp>
      <p:sp>
        <p:nvSpPr>
          <p:cNvPr id="18" name="Shape 2489">
            <a:extLst>
              <a:ext uri="{FF2B5EF4-FFF2-40B4-BE49-F238E27FC236}">
                <a16:creationId xmlns:a16="http://schemas.microsoft.com/office/drawing/2014/main" id="{778E1C01-9DF2-82AD-BCD7-FAE0B1B89B35}"/>
              </a:ext>
            </a:extLst>
          </p:cNvPr>
          <p:cNvSpPr/>
          <p:nvPr/>
        </p:nvSpPr>
        <p:spPr>
          <a:xfrm>
            <a:off x="6551227" y="6684719"/>
            <a:ext cx="3114444" cy="39227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80000"/>
              </a:lnSpc>
              <a:defRPr sz="4000"/>
            </a:lvl1pPr>
          </a:lstStyle>
          <a:p>
            <a:pPr defTabSz="412771" hangingPunct="0"/>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swald "/>
              </a:rPr>
              <a:t>Performance impact</a:t>
            </a:r>
          </a:p>
        </p:txBody>
      </p:sp>
      <p:sp>
        <p:nvSpPr>
          <p:cNvPr id="19" name="Shape 2490">
            <a:extLst>
              <a:ext uri="{FF2B5EF4-FFF2-40B4-BE49-F238E27FC236}">
                <a16:creationId xmlns:a16="http://schemas.microsoft.com/office/drawing/2014/main" id="{7816D691-FECF-F437-3CFA-9AAB6D5A91AF}"/>
              </a:ext>
            </a:extLst>
          </p:cNvPr>
          <p:cNvSpPr/>
          <p:nvPr/>
        </p:nvSpPr>
        <p:spPr>
          <a:xfrm>
            <a:off x="5544036" y="4004682"/>
            <a:ext cx="252412" cy="252412"/>
          </a:xfrm>
          <a:custGeom>
            <a:avLst/>
            <a:gdLst/>
            <a:ahLst/>
            <a:cxnLst>
              <a:cxn ang="0">
                <a:pos x="wd2" y="hd2"/>
              </a:cxn>
              <a:cxn ang="5400000">
                <a:pos x="wd2" y="hd2"/>
              </a:cxn>
              <a:cxn ang="10800000">
                <a:pos x="wd2" y="hd2"/>
              </a:cxn>
              <a:cxn ang="16200000">
                <a:pos x="wd2" y="hd2"/>
              </a:cxn>
            </a:cxnLst>
            <a:rect l="0" t="0" r="r" b="b"/>
            <a:pathLst>
              <a:path w="21600" h="21600" extrusionOk="0">
                <a:moveTo>
                  <a:pt x="11926" y="19265"/>
                </a:moveTo>
                <a:lnTo>
                  <a:pt x="11926" y="14174"/>
                </a:lnTo>
                <a:lnTo>
                  <a:pt x="9676" y="14174"/>
                </a:lnTo>
                <a:lnTo>
                  <a:pt x="9676" y="19265"/>
                </a:lnTo>
                <a:cubicBezTo>
                  <a:pt x="5855" y="18763"/>
                  <a:pt x="2836" y="15745"/>
                  <a:pt x="2333" y="11924"/>
                </a:cubicBezTo>
                <a:lnTo>
                  <a:pt x="7426" y="11924"/>
                </a:lnTo>
                <a:lnTo>
                  <a:pt x="7426" y="9675"/>
                </a:lnTo>
                <a:lnTo>
                  <a:pt x="2333" y="9675"/>
                </a:lnTo>
                <a:cubicBezTo>
                  <a:pt x="2836" y="5854"/>
                  <a:pt x="5855" y="2836"/>
                  <a:pt x="9676" y="2334"/>
                </a:cubicBezTo>
                <a:lnTo>
                  <a:pt x="9676" y="7424"/>
                </a:lnTo>
                <a:lnTo>
                  <a:pt x="11926" y="7424"/>
                </a:lnTo>
                <a:lnTo>
                  <a:pt x="11926" y="2334"/>
                </a:lnTo>
                <a:cubicBezTo>
                  <a:pt x="15744" y="2837"/>
                  <a:pt x="18763" y="5855"/>
                  <a:pt x="19266" y="9675"/>
                </a:cubicBezTo>
                <a:lnTo>
                  <a:pt x="14175" y="9675"/>
                </a:lnTo>
                <a:lnTo>
                  <a:pt x="14175" y="11924"/>
                </a:lnTo>
                <a:lnTo>
                  <a:pt x="19266" y="11924"/>
                </a:lnTo>
                <a:cubicBezTo>
                  <a:pt x="18763" y="15742"/>
                  <a:pt x="15744" y="18762"/>
                  <a:pt x="11926" y="19265"/>
                </a:cubicBezTo>
                <a:close/>
                <a:moveTo>
                  <a:pt x="10801" y="0"/>
                </a:moveTo>
                <a:cubicBezTo>
                  <a:pt x="4835" y="0"/>
                  <a:pt x="0" y="4835"/>
                  <a:pt x="0" y="10799"/>
                </a:cubicBezTo>
                <a:cubicBezTo>
                  <a:pt x="0" y="16765"/>
                  <a:pt x="4835" y="21600"/>
                  <a:pt x="10801" y="21600"/>
                </a:cubicBezTo>
                <a:cubicBezTo>
                  <a:pt x="16764" y="21600"/>
                  <a:pt x="21600" y="16765"/>
                  <a:pt x="21600" y="10799"/>
                </a:cubicBezTo>
                <a:cubicBezTo>
                  <a:pt x="21600" y="4835"/>
                  <a:pt x="16764" y="0"/>
                  <a:pt x="10801" y="0"/>
                </a:cubicBezTo>
                <a:close/>
              </a:path>
            </a:pathLst>
          </a:custGeom>
          <a:solidFill>
            <a:srgbClr val="FFFFFF"/>
          </a:solidFill>
          <a:ln w="12700">
            <a:miter lim="400000"/>
          </a:ln>
        </p:spPr>
        <p:txBody>
          <a:bodyPr lIns="21828" tIns="21828" rIns="21828" bIns="21828" anchor="ctr"/>
          <a:lstStyle/>
          <a:p>
            <a:pPr algn="ctr" defTabSz="412771" hangingPunct="0">
              <a:defRPr sz="8000" cap="none">
                <a:solidFill>
                  <a:srgbClr val="53585F"/>
                </a:solidFill>
                <a:latin typeface="Open Sans"/>
                <a:ea typeface="Open Sans"/>
                <a:cs typeface="Open Sans"/>
                <a:sym typeface="Open Sans"/>
              </a:defRPr>
            </a:pPr>
            <a:endParaRPr sz="4001">
              <a:solidFill>
                <a:srgbClr val="53585F"/>
              </a:solidFill>
              <a:latin typeface="Open Sans"/>
              <a:ea typeface="Open Sans"/>
              <a:cs typeface="Open Sans"/>
              <a:sym typeface="Open Sans"/>
            </a:endParaRPr>
          </a:p>
        </p:txBody>
      </p:sp>
      <p:sp>
        <p:nvSpPr>
          <p:cNvPr id="20" name="Shape 2491">
            <a:extLst>
              <a:ext uri="{FF2B5EF4-FFF2-40B4-BE49-F238E27FC236}">
                <a16:creationId xmlns:a16="http://schemas.microsoft.com/office/drawing/2014/main" id="{02AE9866-1512-7898-05D7-EE180A87C3BA}"/>
              </a:ext>
            </a:extLst>
          </p:cNvPr>
          <p:cNvSpPr/>
          <p:nvPr/>
        </p:nvSpPr>
        <p:spPr>
          <a:xfrm>
            <a:off x="5474103" y="3934749"/>
            <a:ext cx="392278" cy="392278"/>
          </a:xfrm>
          <a:custGeom>
            <a:avLst/>
            <a:gdLst/>
            <a:ahLst/>
            <a:cxnLst>
              <a:cxn ang="0">
                <a:pos x="wd2" y="hd2"/>
              </a:cxn>
              <a:cxn ang="5400000">
                <a:pos x="wd2" y="hd2"/>
              </a:cxn>
              <a:cxn ang="10800000">
                <a:pos x="wd2" y="hd2"/>
              </a:cxn>
              <a:cxn ang="16200000">
                <a:pos x="wd2" y="hd2"/>
              </a:cxn>
            </a:cxnLst>
            <a:rect l="0" t="0" r="r" b="b"/>
            <a:pathLst>
              <a:path w="21600" h="21600" extrusionOk="0">
                <a:moveTo>
                  <a:pt x="11926" y="19265"/>
                </a:moveTo>
                <a:lnTo>
                  <a:pt x="11926" y="14174"/>
                </a:lnTo>
                <a:lnTo>
                  <a:pt x="9676" y="14174"/>
                </a:lnTo>
                <a:lnTo>
                  <a:pt x="9676" y="19265"/>
                </a:lnTo>
                <a:cubicBezTo>
                  <a:pt x="5855" y="18763"/>
                  <a:pt x="2836" y="15745"/>
                  <a:pt x="2333" y="11924"/>
                </a:cubicBezTo>
                <a:lnTo>
                  <a:pt x="7426" y="11924"/>
                </a:lnTo>
                <a:lnTo>
                  <a:pt x="7426" y="9675"/>
                </a:lnTo>
                <a:lnTo>
                  <a:pt x="2333" y="9675"/>
                </a:lnTo>
                <a:cubicBezTo>
                  <a:pt x="2836" y="5854"/>
                  <a:pt x="5855" y="2836"/>
                  <a:pt x="9676" y="2334"/>
                </a:cubicBezTo>
                <a:lnTo>
                  <a:pt x="9676" y="7424"/>
                </a:lnTo>
                <a:lnTo>
                  <a:pt x="11926" y="7424"/>
                </a:lnTo>
                <a:lnTo>
                  <a:pt x="11926" y="2334"/>
                </a:lnTo>
                <a:cubicBezTo>
                  <a:pt x="15744" y="2837"/>
                  <a:pt x="18763" y="5855"/>
                  <a:pt x="19266" y="9675"/>
                </a:cubicBezTo>
                <a:lnTo>
                  <a:pt x="14175" y="9675"/>
                </a:lnTo>
                <a:lnTo>
                  <a:pt x="14175" y="11924"/>
                </a:lnTo>
                <a:lnTo>
                  <a:pt x="19266" y="11924"/>
                </a:lnTo>
                <a:cubicBezTo>
                  <a:pt x="18763" y="15742"/>
                  <a:pt x="15744" y="18762"/>
                  <a:pt x="11926" y="19265"/>
                </a:cubicBezTo>
                <a:close/>
                <a:moveTo>
                  <a:pt x="10801" y="0"/>
                </a:moveTo>
                <a:cubicBezTo>
                  <a:pt x="4835" y="0"/>
                  <a:pt x="0" y="4835"/>
                  <a:pt x="0" y="10799"/>
                </a:cubicBezTo>
                <a:cubicBezTo>
                  <a:pt x="0" y="16765"/>
                  <a:pt x="4835" y="21600"/>
                  <a:pt x="10801" y="21600"/>
                </a:cubicBezTo>
                <a:cubicBezTo>
                  <a:pt x="16764" y="21600"/>
                  <a:pt x="21600" y="16765"/>
                  <a:pt x="21600" y="10799"/>
                </a:cubicBezTo>
                <a:cubicBezTo>
                  <a:pt x="21600" y="4835"/>
                  <a:pt x="16764" y="0"/>
                  <a:pt x="10801" y="0"/>
                </a:cubicBezTo>
                <a:close/>
              </a:path>
            </a:pathLst>
          </a:custGeom>
          <a:solidFill>
            <a:srgbClr val="FFFFFF"/>
          </a:solidFill>
          <a:ln w="12700">
            <a:miter lim="400000"/>
          </a:ln>
        </p:spPr>
        <p:txBody>
          <a:bodyPr lIns="21828" tIns="21828" rIns="21828" bIns="21828" anchor="ctr"/>
          <a:lstStyle/>
          <a:p>
            <a:pPr algn="ctr" defTabSz="412771" hangingPunct="0">
              <a:defRPr sz="8000" cap="none">
                <a:solidFill>
                  <a:srgbClr val="53585F"/>
                </a:solidFill>
                <a:latin typeface="Open Sans"/>
                <a:ea typeface="Open Sans"/>
                <a:cs typeface="Open Sans"/>
                <a:sym typeface="Open Sans"/>
              </a:defRPr>
            </a:pPr>
            <a:endParaRPr sz="4001">
              <a:solidFill>
                <a:srgbClr val="53585F"/>
              </a:solidFill>
              <a:latin typeface="Open Sans"/>
              <a:ea typeface="Open Sans"/>
              <a:cs typeface="Open Sans"/>
              <a:sym typeface="Open Sans"/>
            </a:endParaRPr>
          </a:p>
        </p:txBody>
      </p:sp>
      <p:sp>
        <p:nvSpPr>
          <p:cNvPr id="3" name="Title 2">
            <a:extLst>
              <a:ext uri="{FF2B5EF4-FFF2-40B4-BE49-F238E27FC236}">
                <a16:creationId xmlns:a16="http://schemas.microsoft.com/office/drawing/2014/main" id="{294F5A46-E767-FF3E-7C11-5BC2F9E9A84F}"/>
              </a:ext>
            </a:extLst>
          </p:cNvPr>
          <p:cNvSpPr>
            <a:spLocks noGrp="1"/>
          </p:cNvSpPr>
          <p:nvPr>
            <p:ph type="title"/>
          </p:nvPr>
        </p:nvSpPr>
        <p:spPr/>
        <p:txBody>
          <a:bodyPr/>
          <a:lstStyle/>
          <a:p>
            <a:r>
              <a:rPr lang="en-US"/>
              <a:t>Limitations of UTM</a:t>
            </a:r>
          </a:p>
        </p:txBody>
      </p:sp>
      <p:pic>
        <p:nvPicPr>
          <p:cNvPr id="21" name="Google Shape;228;ge85006fd74_0_100">
            <a:extLst>
              <a:ext uri="{FF2B5EF4-FFF2-40B4-BE49-F238E27FC236}">
                <a16:creationId xmlns:a16="http://schemas.microsoft.com/office/drawing/2014/main" id="{FB1DEA9A-1DCC-BCEE-2A5F-91CBE085926B}"/>
              </a:ext>
            </a:extLst>
          </p:cNvPr>
          <p:cNvPicPr preferRelativeResize="0"/>
          <p:nvPr/>
        </p:nvPicPr>
        <p:blipFill rotWithShape="1">
          <a:blip r:embed="rId2">
            <a:alphaModFix/>
          </a:blip>
          <a:srcRect/>
          <a:stretch/>
        </p:blipFill>
        <p:spPr>
          <a:xfrm>
            <a:off x="5446758" y="730125"/>
            <a:ext cx="5401410" cy="335075"/>
          </a:xfrm>
          <a:prstGeom prst="rect">
            <a:avLst/>
          </a:prstGeom>
          <a:noFill/>
          <a:ln>
            <a:noFill/>
          </a:ln>
        </p:spPr>
      </p:pic>
    </p:spTree>
    <p:extLst>
      <p:ext uri="{BB962C8B-B14F-4D97-AF65-F5344CB8AC3E}">
        <p14:creationId xmlns:p14="http://schemas.microsoft.com/office/powerpoint/2010/main" val="14861410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Next-Generation Firewall (NGFW) Evolution Over UTM</a:t>
            </a:r>
            <a:endParaRPr/>
          </a:p>
        </p:txBody>
      </p:sp>
      <p:sp>
        <p:nvSpPr>
          <p:cNvPr id="3" name="Brandline_LVC">
            <a:extLst>
              <a:ext uri="{FF2B5EF4-FFF2-40B4-BE49-F238E27FC236}">
                <a16:creationId xmlns:a16="http://schemas.microsoft.com/office/drawing/2014/main" id="{16230A0E-303E-0D9F-8630-3106F7FDA3FC}"/>
              </a:ext>
            </a:extLst>
          </p:cNvPr>
          <p:cNvSpPr/>
          <p:nvPr/>
        </p:nvSpPr>
        <p:spPr>
          <a:xfrm>
            <a:off x="2184400" y="816324"/>
            <a:ext cx="11894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oogle Shape;636;p54"/>
          <p:cNvPicPr preferRelativeResize="0"/>
          <p:nvPr/>
        </p:nvPicPr>
        <p:blipFill rotWithShape="1">
          <a:blip r:embed="rId3">
            <a:alphaModFix/>
          </a:blip>
          <a:srcRect/>
          <a:stretch/>
        </p:blipFill>
        <p:spPr>
          <a:xfrm>
            <a:off x="10333360" y="2823804"/>
            <a:ext cx="5200120" cy="4589443"/>
          </a:xfrm>
          <a:prstGeom prst="rect">
            <a:avLst/>
          </a:prstGeom>
          <a:noFill/>
          <a:ln>
            <a:noFill/>
          </a:ln>
        </p:spPr>
      </p:pic>
      <p:sp>
        <p:nvSpPr>
          <p:cNvPr id="5" name="Google Shape;582;ge961dd843d_0_334">
            <a:extLst>
              <a:ext uri="{FF2B5EF4-FFF2-40B4-BE49-F238E27FC236}">
                <a16:creationId xmlns:a16="http://schemas.microsoft.com/office/drawing/2014/main" id="{73B58837-E58F-0CF4-3F24-C0B5A6788C1F}"/>
              </a:ext>
            </a:extLst>
          </p:cNvPr>
          <p:cNvSpPr/>
          <p:nvPr/>
        </p:nvSpPr>
        <p:spPr>
          <a:xfrm>
            <a:off x="722520" y="2917370"/>
            <a:ext cx="9079539" cy="4495877"/>
          </a:xfrm>
          <a:prstGeom prst="roundRect">
            <a:avLst>
              <a:gd name="adj" fmla="val 521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Deep-packet inspection: </a:t>
            </a:r>
            <a:r>
              <a:rPr lang="en-US" sz="2200">
                <a:solidFill>
                  <a:schemeClr val="tx1">
                    <a:lumMod val="75000"/>
                    <a:lumOff val="25000"/>
                  </a:schemeClr>
                </a:solidFill>
                <a:latin typeface="Open Sans"/>
                <a:ea typeface="Open Sans"/>
                <a:cs typeface="Open Sans"/>
              </a:rPr>
              <a:t>Conducts thorough analysis of data packets to identify threats</a:t>
            </a:r>
          </a:p>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Application-level inspection: </a:t>
            </a:r>
            <a:r>
              <a:rPr lang="en-US" sz="2200">
                <a:solidFill>
                  <a:schemeClr val="tx1">
                    <a:lumMod val="75000"/>
                    <a:lumOff val="25000"/>
                  </a:schemeClr>
                </a:solidFill>
                <a:latin typeface="Open Sans"/>
                <a:ea typeface="Open Sans"/>
                <a:cs typeface="Open Sans"/>
              </a:rPr>
              <a:t>Monitors and controls applications to prevent intrusions</a:t>
            </a:r>
          </a:p>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External intelligence integration: </a:t>
            </a:r>
            <a:r>
              <a:rPr lang="en-US" sz="2200">
                <a:solidFill>
                  <a:schemeClr val="tx1">
                    <a:lumMod val="75000"/>
                    <a:lumOff val="25000"/>
                  </a:schemeClr>
                </a:solidFill>
                <a:latin typeface="Open Sans"/>
                <a:ea typeface="Open Sans"/>
                <a:cs typeface="Open Sans"/>
              </a:rPr>
              <a:t>Utilizes threat intelligence from external sources for improved security</a:t>
            </a:r>
          </a:p>
        </p:txBody>
      </p:sp>
      <p:sp>
        <p:nvSpPr>
          <p:cNvPr id="6" name="TextBox 5">
            <a:extLst>
              <a:ext uri="{FF2B5EF4-FFF2-40B4-BE49-F238E27FC236}">
                <a16:creationId xmlns:a16="http://schemas.microsoft.com/office/drawing/2014/main" id="{305DCAF1-B7F8-D24A-7062-E376CB65153B}"/>
              </a:ext>
            </a:extLst>
          </p:cNvPr>
          <p:cNvSpPr txBox="1"/>
          <p:nvPr/>
        </p:nvSpPr>
        <p:spPr>
          <a:xfrm>
            <a:off x="1723998" y="1393703"/>
            <a:ext cx="12825519" cy="769441"/>
          </a:xfrm>
          <a:prstGeom prst="rect">
            <a:avLst/>
          </a:prstGeom>
          <a:noFill/>
        </p:spPr>
        <p:txBody>
          <a:bodyPr wrap="square" rtlCol="0">
            <a:spAutoFit/>
          </a:bodyPr>
          <a:lstStyle/>
          <a:p>
            <a:pPr algn="ctr"/>
            <a:r>
              <a:rPr lang="en-US" sz="2200">
                <a:latin typeface="Open Sans" panose="020B0606030504020204" pitchFamily="34" charset="0"/>
                <a:ea typeface="Open Sans" panose="020B0606030504020204" pitchFamily="34" charset="0"/>
                <a:cs typeface="Open Sans" panose="020B0606030504020204" pitchFamily="34" charset="0"/>
              </a:rPr>
              <a:t>The Next-Generation Firewall (NGFW) is an advanced firewall that enhances traditional security measures with additional features. Key characteristics of NGFWs include:</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166321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267361A-E872-DFAC-7B5F-1FA1363A2F22}"/>
              </a:ext>
            </a:extLst>
          </p:cNvPr>
          <p:cNvGrpSpPr/>
          <p:nvPr/>
        </p:nvGrpSpPr>
        <p:grpSpPr>
          <a:xfrm>
            <a:off x="4829782" y="1847532"/>
            <a:ext cx="8905815" cy="1160634"/>
            <a:chOff x="2516042" y="2297061"/>
            <a:chExt cx="13016569" cy="1160634"/>
          </a:xfrm>
        </p:grpSpPr>
        <p:sp>
          <p:nvSpPr>
            <p:cNvPr id="6" name="Round Same Side Corner Rectangle 162">
              <a:extLst>
                <a:ext uri="{FF2B5EF4-FFF2-40B4-BE49-F238E27FC236}">
                  <a16:creationId xmlns:a16="http://schemas.microsoft.com/office/drawing/2014/main" id="{BEA58F04-DB46-2ECF-9AE2-66B62F139EDF}"/>
                </a:ext>
              </a:extLst>
            </p:cNvPr>
            <p:cNvSpPr/>
            <p:nvPr/>
          </p:nvSpPr>
          <p:spPr>
            <a:xfrm rot="5400000">
              <a:off x="8444010" y="-3630907"/>
              <a:ext cx="1160634" cy="13016569"/>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1AF09B41-3752-2FA4-1350-3DD109262CB8}"/>
                </a:ext>
              </a:extLst>
            </p:cNvPr>
            <p:cNvSpPr txBox="1">
              <a:spLocks/>
            </p:cNvSpPr>
            <p:nvPr/>
          </p:nvSpPr>
          <p:spPr>
            <a:xfrm>
              <a:off x="2680678" y="2438231"/>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000" b="1">
                  <a:solidFill>
                    <a:srgbClr val="434343"/>
                  </a:solidFill>
                  <a:latin typeface="Open Sans"/>
                  <a:ea typeface="Open Sans"/>
                  <a:cs typeface="Open Sans"/>
                </a:rPr>
                <a:t>Application control</a:t>
              </a:r>
              <a:r>
                <a:rPr lang="en-US" sz="2000">
                  <a:solidFill>
                    <a:srgbClr val="434343"/>
                  </a:solidFill>
                  <a:latin typeface="Open Sans"/>
                  <a:ea typeface="Open Sans"/>
                  <a:cs typeface="Open Sans"/>
                </a:rPr>
                <a:t>: identifies and controls applications running on the network, allowing administrators to block or restrict specific apps</a:t>
              </a:r>
            </a:p>
          </p:txBody>
        </p:sp>
      </p:grpSp>
      <p:sp>
        <p:nvSpPr>
          <p:cNvPr id="8" name="Round Same Side Corner Rectangle 166">
            <a:extLst>
              <a:ext uri="{FF2B5EF4-FFF2-40B4-BE49-F238E27FC236}">
                <a16:creationId xmlns:a16="http://schemas.microsoft.com/office/drawing/2014/main" id="{1B8A0859-B42A-6541-DB44-38B6D66986C4}"/>
              </a:ext>
            </a:extLst>
          </p:cNvPr>
          <p:cNvSpPr/>
          <p:nvPr/>
        </p:nvSpPr>
        <p:spPr>
          <a:xfrm rot="16200000">
            <a:off x="3313465" y="1491848"/>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188">
            <a:extLst>
              <a:ext uri="{FF2B5EF4-FFF2-40B4-BE49-F238E27FC236}">
                <a16:creationId xmlns:a16="http://schemas.microsoft.com/office/drawing/2014/main" id="{AFA06D8B-FC57-2C8B-62D5-295CC24D381C}"/>
              </a:ext>
            </a:extLst>
          </p:cNvPr>
          <p:cNvSpPr/>
          <p:nvPr/>
        </p:nvSpPr>
        <p:spPr>
          <a:xfrm rot="16200000">
            <a:off x="3313465" y="2797207"/>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F72028A-FA30-B0CE-EEE8-6E9EA382902A}"/>
              </a:ext>
            </a:extLst>
          </p:cNvPr>
          <p:cNvGrpSpPr/>
          <p:nvPr/>
        </p:nvGrpSpPr>
        <p:grpSpPr>
          <a:xfrm>
            <a:off x="4829782" y="3152891"/>
            <a:ext cx="8905815" cy="1160634"/>
            <a:chOff x="2516042" y="3602420"/>
            <a:chExt cx="13016569" cy="1160634"/>
          </a:xfrm>
        </p:grpSpPr>
        <p:sp>
          <p:nvSpPr>
            <p:cNvPr id="31" name="Round Same Side Corner Rectangle 199">
              <a:extLst>
                <a:ext uri="{FF2B5EF4-FFF2-40B4-BE49-F238E27FC236}">
                  <a16:creationId xmlns:a16="http://schemas.microsoft.com/office/drawing/2014/main" id="{BBDDE0B9-B1E7-2E6A-C009-61E4045F8DD8}"/>
                </a:ext>
              </a:extLst>
            </p:cNvPr>
            <p:cNvSpPr/>
            <p:nvPr/>
          </p:nvSpPr>
          <p:spPr>
            <a:xfrm rot="5400000">
              <a:off x="8444010" y="-2325548"/>
              <a:ext cx="1160634" cy="13016569"/>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5">
              <a:extLst>
                <a:ext uri="{FF2B5EF4-FFF2-40B4-BE49-F238E27FC236}">
                  <a16:creationId xmlns:a16="http://schemas.microsoft.com/office/drawing/2014/main" id="{CECC0587-F5B2-9EE8-5C45-7B14591E570D}"/>
                </a:ext>
              </a:extLst>
            </p:cNvPr>
            <p:cNvSpPr txBox="1">
              <a:spLocks/>
            </p:cNvSpPr>
            <p:nvPr/>
          </p:nvSpPr>
          <p:spPr>
            <a:xfrm>
              <a:off x="2680678" y="3695974"/>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000" b="1">
                  <a:solidFill>
                    <a:srgbClr val="434343"/>
                  </a:solidFill>
                  <a:latin typeface="Open Sans"/>
                  <a:ea typeface="Open Sans"/>
                  <a:cs typeface="Open Sans"/>
                </a:rPr>
                <a:t>Intrusion Prevention System (IPS): </a:t>
              </a:r>
              <a:r>
                <a:rPr lang="en-US" sz="2000">
                  <a:solidFill>
                    <a:srgbClr val="434343"/>
                  </a:solidFill>
                  <a:latin typeface="Open Sans"/>
                  <a:ea typeface="Open Sans"/>
                  <a:cs typeface="Open Sans"/>
                </a:rPr>
                <a:t>Detects and prevents network attacks, providing an additional layer of protection.</a:t>
              </a:r>
            </a:p>
          </p:txBody>
        </p:sp>
      </p:grpSp>
      <p:sp>
        <p:nvSpPr>
          <p:cNvPr id="33" name="Round Same Side Corner Rectangle 191">
            <a:extLst>
              <a:ext uri="{FF2B5EF4-FFF2-40B4-BE49-F238E27FC236}">
                <a16:creationId xmlns:a16="http://schemas.microsoft.com/office/drawing/2014/main" id="{4348BFF2-D08D-38D4-CD70-8AAE27691E44}"/>
              </a:ext>
            </a:extLst>
          </p:cNvPr>
          <p:cNvSpPr/>
          <p:nvPr/>
        </p:nvSpPr>
        <p:spPr>
          <a:xfrm rot="16200000">
            <a:off x="3313465" y="4102566"/>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E9386A19-F028-DE01-FF91-2B36CDF882D7}"/>
              </a:ext>
            </a:extLst>
          </p:cNvPr>
          <p:cNvGrpSpPr/>
          <p:nvPr/>
        </p:nvGrpSpPr>
        <p:grpSpPr>
          <a:xfrm>
            <a:off x="4829782" y="4458249"/>
            <a:ext cx="8905815" cy="1160634"/>
            <a:chOff x="2516042" y="4907778"/>
            <a:chExt cx="13016569" cy="1160634"/>
          </a:xfrm>
        </p:grpSpPr>
        <p:sp>
          <p:nvSpPr>
            <p:cNvPr id="43" name="Round Same Side Corner Rectangle 200">
              <a:extLst>
                <a:ext uri="{FF2B5EF4-FFF2-40B4-BE49-F238E27FC236}">
                  <a16:creationId xmlns:a16="http://schemas.microsoft.com/office/drawing/2014/main" id="{EF4AEEC0-8F41-8A70-42D8-5F82C4B20B1F}"/>
                </a:ext>
              </a:extLst>
            </p:cNvPr>
            <p:cNvSpPr/>
            <p:nvPr/>
          </p:nvSpPr>
          <p:spPr>
            <a:xfrm rot="5400000">
              <a:off x="8444010" y="-1020190"/>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5">
              <a:extLst>
                <a:ext uri="{FF2B5EF4-FFF2-40B4-BE49-F238E27FC236}">
                  <a16:creationId xmlns:a16="http://schemas.microsoft.com/office/drawing/2014/main" id="{8652FCD4-5863-8F2E-8974-B4A7A0AC5B55}"/>
                </a:ext>
              </a:extLst>
            </p:cNvPr>
            <p:cNvSpPr txBox="1">
              <a:spLocks/>
            </p:cNvSpPr>
            <p:nvPr/>
          </p:nvSpPr>
          <p:spPr>
            <a:xfrm>
              <a:off x="2680678" y="5026912"/>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000" b="1">
                  <a:solidFill>
                    <a:srgbClr val="434343"/>
                  </a:solidFill>
                  <a:latin typeface="Open Sans"/>
                  <a:ea typeface="Open Sans"/>
                  <a:cs typeface="Open Sans"/>
                </a:rPr>
                <a:t>Advanced Threat Protection (ATP): </a:t>
              </a:r>
              <a:r>
                <a:rPr lang="en-US" sz="2000">
                  <a:solidFill>
                    <a:srgbClr val="434343"/>
                  </a:solidFill>
                  <a:latin typeface="Open Sans"/>
                  <a:ea typeface="Open Sans"/>
                  <a:cs typeface="Open Sans"/>
                </a:rPr>
                <a:t>Utilizes techniques like sandboxing and behavioral analysis to identify and block advanced threats like malware and ransomware.</a:t>
              </a:r>
            </a:p>
          </p:txBody>
        </p:sp>
      </p:grpSp>
      <p:sp>
        <p:nvSpPr>
          <p:cNvPr id="45" name="Round Same Side Corner Rectangle 194">
            <a:extLst>
              <a:ext uri="{FF2B5EF4-FFF2-40B4-BE49-F238E27FC236}">
                <a16:creationId xmlns:a16="http://schemas.microsoft.com/office/drawing/2014/main" id="{0844682B-7D01-0463-A5A4-9F605975FA53}"/>
              </a:ext>
            </a:extLst>
          </p:cNvPr>
          <p:cNvSpPr/>
          <p:nvPr/>
        </p:nvSpPr>
        <p:spPr>
          <a:xfrm rot="16200000">
            <a:off x="3313465" y="5407925"/>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BD347466-EE78-6147-F27D-6DA64B6E9550}"/>
              </a:ext>
            </a:extLst>
          </p:cNvPr>
          <p:cNvGrpSpPr/>
          <p:nvPr/>
        </p:nvGrpSpPr>
        <p:grpSpPr>
          <a:xfrm>
            <a:off x="4829782" y="5763607"/>
            <a:ext cx="8905815" cy="1160634"/>
            <a:chOff x="2516042" y="6213136"/>
            <a:chExt cx="13016569" cy="1160634"/>
          </a:xfrm>
        </p:grpSpPr>
        <p:sp>
          <p:nvSpPr>
            <p:cNvPr id="169" name="Round Same Side Corner Rectangle 201">
              <a:extLst>
                <a:ext uri="{FF2B5EF4-FFF2-40B4-BE49-F238E27FC236}">
                  <a16:creationId xmlns:a16="http://schemas.microsoft.com/office/drawing/2014/main" id="{C9888FB1-F0A7-A178-7788-81227EB9EFA4}"/>
                </a:ext>
              </a:extLst>
            </p:cNvPr>
            <p:cNvSpPr/>
            <p:nvPr/>
          </p:nvSpPr>
          <p:spPr>
            <a:xfrm rot="5400000">
              <a:off x="8444010" y="285168"/>
              <a:ext cx="1160634" cy="13016569"/>
            </a:xfrm>
            <a:prstGeom prst="round2SameRect">
              <a:avLst/>
            </a:prstGeom>
            <a:solidFill>
              <a:srgbClr val="DDD3C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 Placeholder 5">
              <a:extLst>
                <a:ext uri="{FF2B5EF4-FFF2-40B4-BE49-F238E27FC236}">
                  <a16:creationId xmlns:a16="http://schemas.microsoft.com/office/drawing/2014/main" id="{69A6458F-B732-5030-A3B0-AAA73490369F}"/>
                </a:ext>
              </a:extLst>
            </p:cNvPr>
            <p:cNvSpPr txBox="1">
              <a:spLocks/>
            </p:cNvSpPr>
            <p:nvPr/>
          </p:nvSpPr>
          <p:spPr>
            <a:xfrm>
              <a:off x="2680678" y="6319849"/>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000" b="1">
                  <a:solidFill>
                    <a:srgbClr val="434343"/>
                  </a:solidFill>
                  <a:latin typeface="Open Sans"/>
                  <a:ea typeface="Open Sans"/>
                  <a:cs typeface="Open Sans"/>
                </a:rPr>
                <a:t>User identity and context awareness</a:t>
              </a:r>
              <a:r>
                <a:rPr lang="en-US" sz="2000">
                  <a:solidFill>
                    <a:srgbClr val="434343"/>
                  </a:solidFill>
                  <a:latin typeface="Open Sans"/>
                  <a:ea typeface="Open Sans"/>
                  <a:cs typeface="Open Sans"/>
                </a:rPr>
                <a:t>: enhances security by considering user identity, location, and device information</a:t>
              </a:r>
            </a:p>
          </p:txBody>
        </p:sp>
      </p:grpSp>
      <p:sp>
        <p:nvSpPr>
          <p:cNvPr id="171" name="Round Same Side Corner Rectangle 197">
            <a:extLst>
              <a:ext uri="{FF2B5EF4-FFF2-40B4-BE49-F238E27FC236}">
                <a16:creationId xmlns:a16="http://schemas.microsoft.com/office/drawing/2014/main" id="{CFFC6964-829C-D35B-0DC2-4DC9A89D629A}"/>
              </a:ext>
            </a:extLst>
          </p:cNvPr>
          <p:cNvSpPr/>
          <p:nvPr/>
        </p:nvSpPr>
        <p:spPr>
          <a:xfrm rot="16200000">
            <a:off x="3313465" y="6713283"/>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6" name="Group 175">
            <a:extLst>
              <a:ext uri="{FF2B5EF4-FFF2-40B4-BE49-F238E27FC236}">
                <a16:creationId xmlns:a16="http://schemas.microsoft.com/office/drawing/2014/main" id="{A3E363B7-C612-5447-6BA1-90145C26208B}"/>
              </a:ext>
            </a:extLst>
          </p:cNvPr>
          <p:cNvGrpSpPr/>
          <p:nvPr/>
        </p:nvGrpSpPr>
        <p:grpSpPr>
          <a:xfrm>
            <a:off x="4829782" y="7068966"/>
            <a:ext cx="8905815" cy="1160634"/>
            <a:chOff x="2516042" y="7518495"/>
            <a:chExt cx="13016569" cy="1160634"/>
          </a:xfrm>
        </p:grpSpPr>
        <p:sp>
          <p:nvSpPr>
            <p:cNvPr id="177" name="Round Same Side Corner Rectangle 202">
              <a:extLst>
                <a:ext uri="{FF2B5EF4-FFF2-40B4-BE49-F238E27FC236}">
                  <a16:creationId xmlns:a16="http://schemas.microsoft.com/office/drawing/2014/main" id="{0CBBB7DA-1C82-00D7-CFC6-48165966CA90}"/>
                </a:ext>
              </a:extLst>
            </p:cNvPr>
            <p:cNvSpPr/>
            <p:nvPr/>
          </p:nvSpPr>
          <p:spPr>
            <a:xfrm rot="5400000">
              <a:off x="8444010" y="1590527"/>
              <a:ext cx="1160634" cy="13016569"/>
            </a:xfrm>
            <a:prstGeom prst="round2SameRect">
              <a:avLst/>
            </a:prstGeom>
            <a:solidFill>
              <a:srgbClr val="F7D6AB"/>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 Placeholder 5">
              <a:extLst>
                <a:ext uri="{FF2B5EF4-FFF2-40B4-BE49-F238E27FC236}">
                  <a16:creationId xmlns:a16="http://schemas.microsoft.com/office/drawing/2014/main" id="{A545A244-51C5-4BC8-41B8-22C29BDBE73B}"/>
                </a:ext>
              </a:extLst>
            </p:cNvPr>
            <p:cNvSpPr txBox="1">
              <a:spLocks/>
            </p:cNvSpPr>
            <p:nvPr/>
          </p:nvSpPr>
          <p:spPr>
            <a:xfrm>
              <a:off x="2680678" y="7628797"/>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000" b="1">
                  <a:solidFill>
                    <a:srgbClr val="434343"/>
                  </a:solidFill>
                  <a:latin typeface="Open Sans"/>
                  <a:ea typeface="Open Sans"/>
                  <a:cs typeface="Open Sans"/>
                </a:rPr>
                <a:t>Unified Threat Management (UTM): </a:t>
              </a:r>
              <a:r>
                <a:rPr lang="en-US" sz="2000">
                  <a:solidFill>
                    <a:srgbClr val="434343"/>
                  </a:solidFill>
                  <a:latin typeface="Open Sans"/>
                  <a:ea typeface="Open Sans"/>
                  <a:cs typeface="Open Sans"/>
                </a:rPr>
                <a:t>Often includes additional security features like web filtering, spam filtering, and VPN</a:t>
              </a:r>
            </a:p>
          </p:txBody>
        </p:sp>
      </p:grpSp>
      <p:sp>
        <p:nvSpPr>
          <p:cNvPr id="2" name="Title 1">
            <a:extLst>
              <a:ext uri="{FF2B5EF4-FFF2-40B4-BE49-F238E27FC236}">
                <a16:creationId xmlns:a16="http://schemas.microsoft.com/office/drawing/2014/main" id="{7F3B29AA-1116-4790-19C1-F6C023ABFA0B}"/>
              </a:ext>
            </a:extLst>
          </p:cNvPr>
          <p:cNvSpPr>
            <a:spLocks noGrp="1"/>
          </p:cNvSpPr>
          <p:nvPr>
            <p:ph type="title"/>
          </p:nvPr>
        </p:nvSpPr>
        <p:spPr/>
        <p:txBody>
          <a:bodyPr/>
          <a:lstStyle/>
          <a:p>
            <a:r>
              <a:rPr lang="en-US"/>
              <a:t>Key Features of Next Generation Firewall</a:t>
            </a:r>
          </a:p>
        </p:txBody>
      </p:sp>
      <p:pic>
        <p:nvPicPr>
          <p:cNvPr id="180" name="Picture 179">
            <a:extLst>
              <a:ext uri="{FF2B5EF4-FFF2-40B4-BE49-F238E27FC236}">
                <a16:creationId xmlns:a16="http://schemas.microsoft.com/office/drawing/2014/main" id="{12C42CAD-B501-E85E-5F7E-820E46B35130}"/>
              </a:ext>
            </a:extLst>
          </p:cNvPr>
          <p:cNvPicPr>
            <a:picLocks noChangeAspect="1"/>
          </p:cNvPicPr>
          <p:nvPr/>
        </p:nvPicPr>
        <p:blipFill>
          <a:blip r:embed="rId3"/>
          <a:stretch>
            <a:fillRect/>
          </a:stretch>
        </p:blipFill>
        <p:spPr>
          <a:xfrm>
            <a:off x="3495001" y="1940447"/>
            <a:ext cx="797560" cy="1021779"/>
          </a:xfrm>
          <a:prstGeom prst="rect">
            <a:avLst/>
          </a:prstGeom>
        </p:spPr>
      </p:pic>
      <p:pic>
        <p:nvPicPr>
          <p:cNvPr id="182" name="Picture 181">
            <a:extLst>
              <a:ext uri="{FF2B5EF4-FFF2-40B4-BE49-F238E27FC236}">
                <a16:creationId xmlns:a16="http://schemas.microsoft.com/office/drawing/2014/main" id="{F95B6F38-A106-1594-E138-88D4E3F76DDD}"/>
              </a:ext>
            </a:extLst>
          </p:cNvPr>
          <p:cNvPicPr>
            <a:picLocks noChangeAspect="1"/>
          </p:cNvPicPr>
          <p:nvPr/>
        </p:nvPicPr>
        <p:blipFill>
          <a:blip r:embed="rId4"/>
          <a:stretch>
            <a:fillRect/>
          </a:stretch>
        </p:blipFill>
        <p:spPr>
          <a:xfrm>
            <a:off x="2957781" y="3224003"/>
            <a:ext cx="1498600" cy="1089521"/>
          </a:xfrm>
          <a:prstGeom prst="rect">
            <a:avLst/>
          </a:prstGeom>
        </p:spPr>
      </p:pic>
      <p:pic>
        <p:nvPicPr>
          <p:cNvPr id="184" name="Picture 183">
            <a:extLst>
              <a:ext uri="{FF2B5EF4-FFF2-40B4-BE49-F238E27FC236}">
                <a16:creationId xmlns:a16="http://schemas.microsoft.com/office/drawing/2014/main" id="{2771909B-F4A3-1584-E214-D23203808C98}"/>
              </a:ext>
            </a:extLst>
          </p:cNvPr>
          <p:cNvPicPr>
            <a:picLocks noChangeAspect="1"/>
          </p:cNvPicPr>
          <p:nvPr/>
        </p:nvPicPr>
        <p:blipFill>
          <a:blip r:embed="rId5"/>
          <a:stretch>
            <a:fillRect/>
          </a:stretch>
        </p:blipFill>
        <p:spPr>
          <a:xfrm>
            <a:off x="3171141" y="4577383"/>
            <a:ext cx="1285240" cy="973524"/>
          </a:xfrm>
          <a:prstGeom prst="rect">
            <a:avLst/>
          </a:prstGeom>
        </p:spPr>
      </p:pic>
      <p:pic>
        <p:nvPicPr>
          <p:cNvPr id="186" name="Picture 185">
            <a:extLst>
              <a:ext uri="{FF2B5EF4-FFF2-40B4-BE49-F238E27FC236}">
                <a16:creationId xmlns:a16="http://schemas.microsoft.com/office/drawing/2014/main" id="{A6FA94B9-D0F6-30AA-03BB-C94F4AFB1259}"/>
              </a:ext>
            </a:extLst>
          </p:cNvPr>
          <p:cNvPicPr>
            <a:picLocks noChangeAspect="1"/>
          </p:cNvPicPr>
          <p:nvPr/>
        </p:nvPicPr>
        <p:blipFill>
          <a:blip r:embed="rId6"/>
          <a:stretch>
            <a:fillRect/>
          </a:stretch>
        </p:blipFill>
        <p:spPr>
          <a:xfrm>
            <a:off x="3171141" y="5870319"/>
            <a:ext cx="1483359" cy="973525"/>
          </a:xfrm>
          <a:prstGeom prst="rect">
            <a:avLst/>
          </a:prstGeom>
        </p:spPr>
      </p:pic>
      <p:pic>
        <p:nvPicPr>
          <p:cNvPr id="188" name="Picture 187">
            <a:extLst>
              <a:ext uri="{FF2B5EF4-FFF2-40B4-BE49-F238E27FC236}">
                <a16:creationId xmlns:a16="http://schemas.microsoft.com/office/drawing/2014/main" id="{2F802E5A-A040-8662-9051-C34D85B136FC}"/>
              </a:ext>
            </a:extLst>
          </p:cNvPr>
          <p:cNvPicPr>
            <a:picLocks noChangeAspect="1"/>
          </p:cNvPicPr>
          <p:nvPr/>
        </p:nvPicPr>
        <p:blipFill>
          <a:blip r:embed="rId7"/>
          <a:stretch>
            <a:fillRect/>
          </a:stretch>
        </p:blipFill>
        <p:spPr>
          <a:xfrm>
            <a:off x="2957781" y="7068965"/>
            <a:ext cx="1711960" cy="973525"/>
          </a:xfrm>
          <a:prstGeom prst="rect">
            <a:avLst/>
          </a:prstGeom>
        </p:spPr>
      </p:pic>
      <p:sp>
        <p:nvSpPr>
          <p:cNvPr id="9" name="Brandline_LVC">
            <a:extLst>
              <a:ext uri="{FF2B5EF4-FFF2-40B4-BE49-F238E27FC236}">
                <a16:creationId xmlns:a16="http://schemas.microsoft.com/office/drawing/2014/main" id="{BFAF844C-3017-5747-ACFD-A79872A27D7D}"/>
              </a:ext>
            </a:extLst>
          </p:cNvPr>
          <p:cNvSpPr/>
          <p:nvPr/>
        </p:nvSpPr>
        <p:spPr>
          <a:xfrm>
            <a:off x="3568700" y="816324"/>
            <a:ext cx="91143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182718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29">
            <a:extLst>
              <a:ext uri="{FF2B5EF4-FFF2-40B4-BE49-F238E27FC236}">
                <a16:creationId xmlns:a16="http://schemas.microsoft.com/office/drawing/2014/main" id="{6BB2BFBC-8FA1-12FD-D8FC-404972EB40E3}"/>
              </a:ext>
            </a:extLst>
          </p:cNvPr>
          <p:cNvSpPr/>
          <p:nvPr/>
        </p:nvSpPr>
        <p:spPr>
          <a:xfrm rot="18900000">
            <a:off x="7173363" y="3892006"/>
            <a:ext cx="1915039" cy="1915039"/>
          </a:xfrm>
          <a:prstGeom prst="roundRect">
            <a:avLst>
              <a:gd name="adj" fmla="val 8797"/>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6AFDE6F-EF25-E937-2D54-33D32FAECCA3}"/>
              </a:ext>
            </a:extLst>
          </p:cNvPr>
          <p:cNvGrpSpPr/>
          <p:nvPr/>
        </p:nvGrpSpPr>
        <p:grpSpPr>
          <a:xfrm>
            <a:off x="3158535" y="1527276"/>
            <a:ext cx="4624744" cy="2492608"/>
            <a:chOff x="1863823" y="1744664"/>
            <a:chExt cx="5949952" cy="1878013"/>
          </a:xfrm>
        </p:grpSpPr>
        <p:grpSp>
          <p:nvGrpSpPr>
            <p:cNvPr id="9" name="Group 103">
              <a:extLst>
                <a:ext uri="{FF2B5EF4-FFF2-40B4-BE49-F238E27FC236}">
                  <a16:creationId xmlns:a16="http://schemas.microsoft.com/office/drawing/2014/main" id="{19349C0C-7E24-0016-D9CB-82B2DD97E497}"/>
                </a:ext>
              </a:extLst>
            </p:cNvPr>
            <p:cNvGrpSpPr>
              <a:grpSpLocks noChangeAspect="1"/>
            </p:cNvGrpSpPr>
            <p:nvPr/>
          </p:nvGrpSpPr>
          <p:grpSpPr bwMode="auto">
            <a:xfrm flipH="1">
              <a:off x="1863823" y="1744664"/>
              <a:ext cx="5949952" cy="1878013"/>
              <a:chOff x="5318" y="1099"/>
              <a:chExt cx="3748" cy="1183"/>
            </a:xfrm>
          </p:grpSpPr>
          <p:sp>
            <p:nvSpPr>
              <p:cNvPr id="11" name="Freeform 105">
                <a:extLst>
                  <a:ext uri="{FF2B5EF4-FFF2-40B4-BE49-F238E27FC236}">
                    <a16:creationId xmlns:a16="http://schemas.microsoft.com/office/drawing/2014/main" id="{0A92C5A2-CD4D-15DA-DF71-D52EF41CB425}"/>
                  </a:ext>
                </a:extLst>
              </p:cNvPr>
              <p:cNvSpPr>
                <a:spLocks/>
              </p:cNvSpPr>
              <p:nvPr/>
            </p:nvSpPr>
            <p:spPr bwMode="auto">
              <a:xfrm>
                <a:off x="5448" y="1185"/>
                <a:ext cx="3618" cy="712"/>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E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4">
                <a:extLst>
                  <a:ext uri="{FF2B5EF4-FFF2-40B4-BE49-F238E27FC236}">
                    <a16:creationId xmlns:a16="http://schemas.microsoft.com/office/drawing/2014/main" id="{7466EC4E-9427-3ADE-DAB0-4891D8588DA0}"/>
                  </a:ext>
                </a:extLst>
              </p:cNvPr>
              <p:cNvSpPr>
                <a:spLocks/>
              </p:cNvSpPr>
              <p:nvPr/>
            </p:nvSpPr>
            <p:spPr bwMode="auto">
              <a:xfrm>
                <a:off x="5361" y="1142"/>
                <a:ext cx="206" cy="1140"/>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8C212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06">
                <a:extLst>
                  <a:ext uri="{FF2B5EF4-FFF2-40B4-BE49-F238E27FC236}">
                    <a16:creationId xmlns:a16="http://schemas.microsoft.com/office/drawing/2014/main" id="{59BC59A3-B9BB-BA25-B6CA-91932321F6AD}"/>
                  </a:ext>
                </a:extLst>
              </p:cNvPr>
              <p:cNvSpPr>
                <a:spLocks/>
              </p:cNvSpPr>
              <p:nvPr/>
            </p:nvSpPr>
            <p:spPr bwMode="auto">
              <a:xfrm>
                <a:off x="5404" y="1185"/>
                <a:ext cx="44" cy="712"/>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D95D5D"/>
              </a:solidFill>
              <a:ln w="9525">
                <a:solidFill>
                  <a:srgbClr val="D95D5D"/>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Oval 107">
                <a:extLst>
                  <a:ext uri="{FF2B5EF4-FFF2-40B4-BE49-F238E27FC236}">
                    <a16:creationId xmlns:a16="http://schemas.microsoft.com/office/drawing/2014/main" id="{ADAF0F88-5AC2-1D35-51F2-82D1595218E4}"/>
                  </a:ext>
                </a:extLst>
              </p:cNvPr>
              <p:cNvSpPr>
                <a:spLocks noChangeArrowheads="1"/>
              </p:cNvSpPr>
              <p:nvPr/>
            </p:nvSpPr>
            <p:spPr bwMode="auto">
              <a:xfrm>
                <a:off x="5318" y="1099"/>
                <a:ext cx="86" cy="86"/>
              </a:xfrm>
              <a:prstGeom prst="ellipse">
                <a:avLst/>
              </a:prstGeom>
              <a:solidFill>
                <a:srgbClr val="8C2121"/>
              </a:solidFill>
              <a:ln w="9525">
                <a:solidFill>
                  <a:srgbClr val="8C2121"/>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Rectangle 9">
              <a:extLst>
                <a:ext uri="{FF2B5EF4-FFF2-40B4-BE49-F238E27FC236}">
                  <a16:creationId xmlns:a16="http://schemas.microsoft.com/office/drawing/2014/main" id="{A70BD851-ECF9-D647-FEF8-DC3D5FB2DA30}"/>
                </a:ext>
              </a:extLst>
            </p:cNvPr>
            <p:cNvSpPr/>
            <p:nvPr/>
          </p:nvSpPr>
          <p:spPr>
            <a:xfrm>
              <a:off x="2133124" y="1924112"/>
              <a:ext cx="5176302" cy="1089879"/>
            </a:xfrm>
            <a:prstGeom prst="rect">
              <a:avLst/>
            </a:prstGeom>
          </p:spPr>
          <p:txBody>
            <a:bodyPr wrap="square">
              <a:spAutoFit/>
            </a:bodyPr>
            <a:lstStyle/>
            <a:p>
              <a:pPr algn="ctr"/>
              <a:r>
                <a:rPr lang="en-US" sz="2200" b="1">
                  <a:solidFill>
                    <a:schemeClr val="tx1">
                      <a:lumMod val="75000"/>
                      <a:lumOff val="25000"/>
                    </a:schemeClr>
                  </a:solidFill>
                  <a:latin typeface="Open Sans"/>
                  <a:ea typeface="Open Sans"/>
                  <a:cs typeface="Open Sans"/>
                </a:rPr>
                <a:t>Enhanced threat protection</a:t>
              </a:r>
              <a:r>
                <a:rPr lang="en-US" sz="2200">
                  <a:solidFill>
                    <a:schemeClr val="tx1">
                      <a:lumMod val="75000"/>
                      <a:lumOff val="25000"/>
                    </a:schemeClr>
                  </a:solidFill>
                  <a:latin typeface="Open Sans"/>
                  <a:ea typeface="Open Sans"/>
                  <a:cs typeface="Open Sans"/>
                </a:rPr>
                <a:t>: offers a more robust defense against modern threats.</a:t>
              </a:r>
              <a:endParaRPr lang="en-US" sz="2200">
                <a:solidFill>
                  <a:schemeClr val="tx1">
                    <a:lumMod val="75000"/>
                    <a:lumOff val="25000"/>
                  </a:schemeClr>
                </a:solidFill>
                <a:latin typeface="Open Sans"/>
                <a:ea typeface="Open Sans"/>
                <a:cs typeface="Open Sans"/>
                <a:sym typeface="Open Sans"/>
              </a:endParaRPr>
            </a:p>
          </p:txBody>
        </p:sp>
      </p:grpSp>
      <p:grpSp>
        <p:nvGrpSpPr>
          <p:cNvPr id="15" name="Group 14">
            <a:extLst>
              <a:ext uri="{FF2B5EF4-FFF2-40B4-BE49-F238E27FC236}">
                <a16:creationId xmlns:a16="http://schemas.microsoft.com/office/drawing/2014/main" id="{7B6C3019-B0B2-3BAA-30FA-A4BF1D5AA0D2}"/>
              </a:ext>
            </a:extLst>
          </p:cNvPr>
          <p:cNvGrpSpPr/>
          <p:nvPr/>
        </p:nvGrpSpPr>
        <p:grpSpPr>
          <a:xfrm>
            <a:off x="2186567" y="2125863"/>
            <a:ext cx="1046158" cy="1046158"/>
            <a:chOff x="1309267" y="3456395"/>
            <a:chExt cx="1046158" cy="1046158"/>
          </a:xfrm>
        </p:grpSpPr>
        <p:sp>
          <p:nvSpPr>
            <p:cNvPr id="16" name="Oval 15">
              <a:extLst>
                <a:ext uri="{FF2B5EF4-FFF2-40B4-BE49-F238E27FC236}">
                  <a16:creationId xmlns:a16="http://schemas.microsoft.com/office/drawing/2014/main" id="{5D25147F-71A5-CC25-EB2B-A8F13A75B954}"/>
                </a:ext>
              </a:extLst>
            </p:cNvPr>
            <p:cNvSpPr/>
            <p:nvPr/>
          </p:nvSpPr>
          <p:spPr>
            <a:xfrm>
              <a:off x="1309267" y="3456395"/>
              <a:ext cx="1046158" cy="1046158"/>
            </a:xfrm>
            <a:prstGeom prst="ellipse">
              <a:avLst/>
            </a:prstGeom>
            <a:solidFill>
              <a:schemeClr val="bg1"/>
            </a:solidFill>
            <a:ln w="57150">
              <a:solidFill>
                <a:srgbClr val="D9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a:extLst>
                <a:ext uri="{FF2B5EF4-FFF2-40B4-BE49-F238E27FC236}">
                  <a16:creationId xmlns:a16="http://schemas.microsoft.com/office/drawing/2014/main" id="{C15F272C-056A-E65E-98B8-BE272790E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141" y="3707056"/>
              <a:ext cx="408410" cy="519469"/>
            </a:xfrm>
            <a:prstGeom prst="rect">
              <a:avLst/>
            </a:prstGeom>
          </p:spPr>
        </p:pic>
      </p:grpSp>
      <p:grpSp>
        <p:nvGrpSpPr>
          <p:cNvPr id="18" name="Group 17">
            <a:extLst>
              <a:ext uri="{FF2B5EF4-FFF2-40B4-BE49-F238E27FC236}">
                <a16:creationId xmlns:a16="http://schemas.microsoft.com/office/drawing/2014/main" id="{8C5EFBAC-84C0-6E3F-4958-0007D3DE49D1}"/>
              </a:ext>
            </a:extLst>
          </p:cNvPr>
          <p:cNvGrpSpPr/>
          <p:nvPr/>
        </p:nvGrpSpPr>
        <p:grpSpPr>
          <a:xfrm>
            <a:off x="8441250" y="1617878"/>
            <a:ext cx="4558072" cy="2495112"/>
            <a:chOff x="8442327" y="1744663"/>
            <a:chExt cx="5745213" cy="1878013"/>
          </a:xfrm>
        </p:grpSpPr>
        <p:grpSp>
          <p:nvGrpSpPr>
            <p:cNvPr id="19" name="Group 103">
              <a:extLst>
                <a:ext uri="{FF2B5EF4-FFF2-40B4-BE49-F238E27FC236}">
                  <a16:creationId xmlns:a16="http://schemas.microsoft.com/office/drawing/2014/main" id="{0A16D6EF-1402-43A3-8D8B-D0CB0491B4D9}"/>
                </a:ext>
              </a:extLst>
            </p:cNvPr>
            <p:cNvGrpSpPr>
              <a:grpSpLocks noChangeAspect="1"/>
            </p:cNvGrpSpPr>
            <p:nvPr/>
          </p:nvGrpSpPr>
          <p:grpSpPr bwMode="auto">
            <a:xfrm>
              <a:off x="8442327" y="1744663"/>
              <a:ext cx="5740401" cy="1878013"/>
              <a:chOff x="5318" y="1099"/>
              <a:chExt cx="3616" cy="1183"/>
            </a:xfrm>
          </p:grpSpPr>
          <p:sp>
            <p:nvSpPr>
              <p:cNvPr id="21" name="Freeform 104">
                <a:extLst>
                  <a:ext uri="{FF2B5EF4-FFF2-40B4-BE49-F238E27FC236}">
                    <a16:creationId xmlns:a16="http://schemas.microsoft.com/office/drawing/2014/main" id="{16864041-F3EE-1425-C397-7323E32AC429}"/>
                  </a:ext>
                </a:extLst>
              </p:cNvPr>
              <p:cNvSpPr>
                <a:spLocks/>
              </p:cNvSpPr>
              <p:nvPr/>
            </p:nvSpPr>
            <p:spPr bwMode="auto">
              <a:xfrm>
                <a:off x="5361" y="1142"/>
                <a:ext cx="206" cy="1140"/>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B89E2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05">
                <a:extLst>
                  <a:ext uri="{FF2B5EF4-FFF2-40B4-BE49-F238E27FC236}">
                    <a16:creationId xmlns:a16="http://schemas.microsoft.com/office/drawing/2014/main" id="{9E8D05DF-4112-D5A6-637A-945A568314C6}"/>
                  </a:ext>
                </a:extLst>
              </p:cNvPr>
              <p:cNvSpPr>
                <a:spLocks/>
              </p:cNvSpPr>
              <p:nvPr/>
            </p:nvSpPr>
            <p:spPr bwMode="auto">
              <a:xfrm>
                <a:off x="5448" y="1185"/>
                <a:ext cx="3486" cy="712"/>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F8E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6">
                <a:extLst>
                  <a:ext uri="{FF2B5EF4-FFF2-40B4-BE49-F238E27FC236}">
                    <a16:creationId xmlns:a16="http://schemas.microsoft.com/office/drawing/2014/main" id="{E6C20E0F-6314-A2DF-5122-7452BA002E6C}"/>
                  </a:ext>
                </a:extLst>
              </p:cNvPr>
              <p:cNvSpPr>
                <a:spLocks/>
              </p:cNvSpPr>
              <p:nvPr/>
            </p:nvSpPr>
            <p:spPr bwMode="auto">
              <a:xfrm>
                <a:off x="5404" y="1185"/>
                <a:ext cx="44" cy="712"/>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EDC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07">
                <a:extLst>
                  <a:ext uri="{FF2B5EF4-FFF2-40B4-BE49-F238E27FC236}">
                    <a16:creationId xmlns:a16="http://schemas.microsoft.com/office/drawing/2014/main" id="{8D531547-D5E1-4633-86B1-D9C8EDC5A7CC}"/>
                  </a:ext>
                </a:extLst>
              </p:cNvPr>
              <p:cNvSpPr>
                <a:spLocks noChangeArrowheads="1"/>
              </p:cNvSpPr>
              <p:nvPr/>
            </p:nvSpPr>
            <p:spPr bwMode="auto">
              <a:xfrm>
                <a:off x="5318" y="1099"/>
                <a:ext cx="86" cy="86"/>
              </a:xfrm>
              <a:prstGeom prst="ellipse">
                <a:avLst/>
              </a:prstGeom>
              <a:solidFill>
                <a:srgbClr val="B89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55E600A4-4B0C-8EE2-26B2-03671FA8837C}"/>
                </a:ext>
              </a:extLst>
            </p:cNvPr>
            <p:cNvSpPr/>
            <p:nvPr/>
          </p:nvSpPr>
          <p:spPr>
            <a:xfrm>
              <a:off x="8686334" y="1964911"/>
              <a:ext cx="5501206" cy="833963"/>
            </a:xfrm>
            <a:prstGeom prst="rect">
              <a:avLst/>
            </a:prstGeom>
          </p:spPr>
          <p:txBody>
            <a:bodyPr wrap="square">
              <a:spAutoFit/>
            </a:bodyPr>
            <a:lstStyle/>
            <a:p>
              <a:pPr lvl="0" algn="ctr"/>
              <a:r>
                <a:rPr lang="en-US" sz="2200" b="1">
                  <a:solidFill>
                    <a:schemeClr val="tx1">
                      <a:lumMod val="75000"/>
                      <a:lumOff val="25000"/>
                    </a:schemeClr>
                  </a:solidFill>
                  <a:latin typeface="Open Sans"/>
                  <a:ea typeface="Open Sans"/>
                  <a:cs typeface="Open Sans"/>
                </a:rPr>
                <a:t>Improved visibility</a:t>
              </a:r>
              <a:r>
                <a:rPr lang="en-US" sz="2200">
                  <a:solidFill>
                    <a:schemeClr val="tx1">
                      <a:lumMod val="75000"/>
                      <a:lumOff val="25000"/>
                    </a:schemeClr>
                  </a:solidFill>
                  <a:latin typeface="Open Sans"/>
                  <a:ea typeface="Open Sans"/>
                  <a:cs typeface="Open Sans"/>
                </a:rPr>
                <a:t>: provides deeper insights into network traffic and application usage.</a:t>
              </a:r>
              <a:endParaRPr lang="en-US" sz="2200">
                <a:solidFill>
                  <a:schemeClr val="tx1">
                    <a:lumMod val="75000"/>
                    <a:lumOff val="25000"/>
                  </a:schemeClr>
                </a:solidFill>
                <a:latin typeface="Open Sans"/>
                <a:ea typeface="Open Sans"/>
                <a:cs typeface="Open Sans"/>
                <a:sym typeface="Open Sans"/>
              </a:endParaRPr>
            </a:p>
          </p:txBody>
        </p:sp>
      </p:grpSp>
      <p:grpSp>
        <p:nvGrpSpPr>
          <p:cNvPr id="25" name="Group 24">
            <a:extLst>
              <a:ext uri="{FF2B5EF4-FFF2-40B4-BE49-F238E27FC236}">
                <a16:creationId xmlns:a16="http://schemas.microsoft.com/office/drawing/2014/main" id="{E90A46BC-F71F-B3E6-77E6-34F35142C868}"/>
              </a:ext>
            </a:extLst>
          </p:cNvPr>
          <p:cNvGrpSpPr/>
          <p:nvPr/>
        </p:nvGrpSpPr>
        <p:grpSpPr>
          <a:xfrm>
            <a:off x="12814464" y="2159214"/>
            <a:ext cx="1067820" cy="1067821"/>
            <a:chOff x="12724701" y="2365915"/>
            <a:chExt cx="1067820" cy="1067821"/>
          </a:xfrm>
        </p:grpSpPr>
        <p:sp>
          <p:nvSpPr>
            <p:cNvPr id="26" name="Oval 25">
              <a:extLst>
                <a:ext uri="{FF2B5EF4-FFF2-40B4-BE49-F238E27FC236}">
                  <a16:creationId xmlns:a16="http://schemas.microsoft.com/office/drawing/2014/main" id="{465D17EC-4B39-D9B4-2895-DF261A2F9F6D}"/>
                </a:ext>
              </a:extLst>
            </p:cNvPr>
            <p:cNvSpPr/>
            <p:nvPr/>
          </p:nvSpPr>
          <p:spPr>
            <a:xfrm>
              <a:off x="12724701" y="2365915"/>
              <a:ext cx="1067820" cy="1067821"/>
            </a:xfrm>
            <a:prstGeom prst="ellipse">
              <a:avLst/>
            </a:prstGeom>
            <a:solidFill>
              <a:schemeClr val="bg1"/>
            </a:solidFill>
            <a:ln w="57150">
              <a:solidFill>
                <a:srgbClr val="EDCE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134ADD86-1C23-DA96-7C60-8182F1A74D7F}"/>
                </a:ext>
              </a:extLst>
            </p:cNvPr>
            <p:cNvPicPr>
              <a:picLocks noChangeAspect="1"/>
            </p:cNvPicPr>
            <p:nvPr/>
          </p:nvPicPr>
          <p:blipFill>
            <a:blip r:embed="rId5" cstate="hq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2917676" y="2551974"/>
              <a:ext cx="701821" cy="701821"/>
            </a:xfrm>
            <a:prstGeom prst="rect">
              <a:avLst/>
            </a:prstGeom>
          </p:spPr>
        </p:pic>
      </p:grpSp>
      <p:grpSp>
        <p:nvGrpSpPr>
          <p:cNvPr id="28" name="Group 27">
            <a:extLst>
              <a:ext uri="{FF2B5EF4-FFF2-40B4-BE49-F238E27FC236}">
                <a16:creationId xmlns:a16="http://schemas.microsoft.com/office/drawing/2014/main" id="{1BD98B12-09BE-A57F-C96D-8154E97FA24F}"/>
              </a:ext>
            </a:extLst>
          </p:cNvPr>
          <p:cNvGrpSpPr/>
          <p:nvPr/>
        </p:nvGrpSpPr>
        <p:grpSpPr>
          <a:xfrm>
            <a:off x="3280698" y="5599449"/>
            <a:ext cx="4576393" cy="2583329"/>
            <a:chOff x="2068502" y="4745926"/>
            <a:chExt cx="5745163" cy="1878013"/>
          </a:xfrm>
        </p:grpSpPr>
        <p:grpSp>
          <p:nvGrpSpPr>
            <p:cNvPr id="29" name="Group 103">
              <a:extLst>
                <a:ext uri="{FF2B5EF4-FFF2-40B4-BE49-F238E27FC236}">
                  <a16:creationId xmlns:a16="http://schemas.microsoft.com/office/drawing/2014/main" id="{E241C2FB-2DDF-5E18-A654-EF3CEC74169C}"/>
                </a:ext>
              </a:extLst>
            </p:cNvPr>
            <p:cNvGrpSpPr>
              <a:grpSpLocks noChangeAspect="1"/>
            </p:cNvGrpSpPr>
            <p:nvPr/>
          </p:nvGrpSpPr>
          <p:grpSpPr bwMode="auto">
            <a:xfrm rot="10800000">
              <a:off x="2068502" y="4745926"/>
              <a:ext cx="5745163" cy="1878013"/>
              <a:chOff x="5318" y="1099"/>
              <a:chExt cx="3619" cy="1183"/>
            </a:xfrm>
          </p:grpSpPr>
          <p:sp>
            <p:nvSpPr>
              <p:cNvPr id="31" name="Freeform 104">
                <a:extLst>
                  <a:ext uri="{FF2B5EF4-FFF2-40B4-BE49-F238E27FC236}">
                    <a16:creationId xmlns:a16="http://schemas.microsoft.com/office/drawing/2014/main" id="{A48C2E82-DC7B-A822-5319-7CD1BCB483E4}"/>
                  </a:ext>
                </a:extLst>
              </p:cNvPr>
              <p:cNvSpPr>
                <a:spLocks/>
              </p:cNvSpPr>
              <p:nvPr/>
            </p:nvSpPr>
            <p:spPr bwMode="auto">
              <a:xfrm>
                <a:off x="5361" y="1142"/>
                <a:ext cx="206" cy="1140"/>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0C75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05">
                <a:extLst>
                  <a:ext uri="{FF2B5EF4-FFF2-40B4-BE49-F238E27FC236}">
                    <a16:creationId xmlns:a16="http://schemas.microsoft.com/office/drawing/2014/main" id="{74C98AD8-708C-A91D-57DA-FB2582E86A34}"/>
                  </a:ext>
                </a:extLst>
              </p:cNvPr>
              <p:cNvSpPr>
                <a:spLocks/>
              </p:cNvSpPr>
              <p:nvPr/>
            </p:nvSpPr>
            <p:spPr bwMode="auto">
              <a:xfrm>
                <a:off x="5448" y="1185"/>
                <a:ext cx="3489" cy="712"/>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6">
                <a:extLst>
                  <a:ext uri="{FF2B5EF4-FFF2-40B4-BE49-F238E27FC236}">
                    <a16:creationId xmlns:a16="http://schemas.microsoft.com/office/drawing/2014/main" id="{4D8F9796-FAF5-0D8B-29B8-F5B59FFFA7D1}"/>
                  </a:ext>
                </a:extLst>
              </p:cNvPr>
              <p:cNvSpPr>
                <a:spLocks/>
              </p:cNvSpPr>
              <p:nvPr/>
            </p:nvSpPr>
            <p:spPr bwMode="auto">
              <a:xfrm>
                <a:off x="5404" y="1185"/>
                <a:ext cx="44" cy="712"/>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26BD5A"/>
              </a:solidFill>
              <a:ln w="9525">
                <a:solidFill>
                  <a:srgbClr val="26BD5A"/>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Oval 107">
                <a:extLst>
                  <a:ext uri="{FF2B5EF4-FFF2-40B4-BE49-F238E27FC236}">
                    <a16:creationId xmlns:a16="http://schemas.microsoft.com/office/drawing/2014/main" id="{28ECCD76-2DBB-561D-F8B6-822776805447}"/>
                  </a:ext>
                </a:extLst>
              </p:cNvPr>
              <p:cNvSpPr>
                <a:spLocks noChangeArrowheads="1"/>
              </p:cNvSpPr>
              <p:nvPr/>
            </p:nvSpPr>
            <p:spPr bwMode="auto">
              <a:xfrm>
                <a:off x="5318" y="1099"/>
                <a:ext cx="86" cy="86"/>
              </a:xfrm>
              <a:prstGeom prst="ellipse">
                <a:avLst/>
              </a:prstGeom>
              <a:solidFill>
                <a:srgbClr val="0C7530"/>
              </a:solidFill>
              <a:ln w="9525">
                <a:solidFill>
                  <a:srgbClr val="0C753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0" name="Rectangle 29">
              <a:extLst>
                <a:ext uri="{FF2B5EF4-FFF2-40B4-BE49-F238E27FC236}">
                  <a16:creationId xmlns:a16="http://schemas.microsoft.com/office/drawing/2014/main" id="{BD76BBF5-0179-5C9F-2770-CEB8D6E8706C}"/>
                </a:ext>
              </a:extLst>
            </p:cNvPr>
            <p:cNvSpPr/>
            <p:nvPr/>
          </p:nvSpPr>
          <p:spPr>
            <a:xfrm>
              <a:off x="2535127" y="5412184"/>
              <a:ext cx="4526849" cy="1051604"/>
            </a:xfrm>
            <a:prstGeom prst="rect">
              <a:avLst/>
            </a:prstGeom>
          </p:spPr>
          <p:txBody>
            <a:bodyPr wrap="square">
              <a:spAutoFit/>
            </a:bodyPr>
            <a:lstStyle/>
            <a:p>
              <a:pPr lvl="0" algn="ctr"/>
              <a:r>
                <a:rPr lang="en-US" sz="2200" b="1">
                  <a:solidFill>
                    <a:schemeClr val="tx1">
                      <a:lumMod val="75000"/>
                      <a:lumOff val="25000"/>
                    </a:schemeClr>
                  </a:solidFill>
                  <a:latin typeface="Open Sans"/>
                  <a:ea typeface="Open Sans"/>
                  <a:cs typeface="Open Sans"/>
                </a:rPr>
                <a:t>Simplified management</a:t>
              </a:r>
              <a:r>
                <a:rPr lang="en-US" sz="2200">
                  <a:solidFill>
                    <a:schemeClr val="tx1">
                      <a:lumMod val="75000"/>
                      <a:lumOff val="25000"/>
                    </a:schemeClr>
                  </a:solidFill>
                  <a:latin typeface="Open Sans"/>
                  <a:ea typeface="Open Sans"/>
                  <a:cs typeface="Open Sans"/>
                </a:rPr>
                <a:t>: consolidates multiple security functions into a single platform</a:t>
              </a:r>
              <a:endParaRPr lang="en-US" sz="2200">
                <a:solidFill>
                  <a:schemeClr val="tx1">
                    <a:lumMod val="75000"/>
                    <a:lumOff val="25000"/>
                  </a:schemeClr>
                </a:solidFill>
                <a:latin typeface="Open Sans"/>
                <a:ea typeface="Open Sans"/>
                <a:cs typeface="Open Sans"/>
                <a:sym typeface="Open Sans"/>
              </a:endParaRPr>
            </a:p>
          </p:txBody>
        </p:sp>
      </p:grpSp>
      <p:grpSp>
        <p:nvGrpSpPr>
          <p:cNvPr id="35" name="Group 34">
            <a:extLst>
              <a:ext uri="{FF2B5EF4-FFF2-40B4-BE49-F238E27FC236}">
                <a16:creationId xmlns:a16="http://schemas.microsoft.com/office/drawing/2014/main" id="{8FB78B2C-A94B-B7E0-3336-D5632EC5A412}"/>
              </a:ext>
            </a:extLst>
          </p:cNvPr>
          <p:cNvGrpSpPr/>
          <p:nvPr/>
        </p:nvGrpSpPr>
        <p:grpSpPr>
          <a:xfrm>
            <a:off x="2324745" y="6665187"/>
            <a:ext cx="1072122" cy="1072121"/>
            <a:chOff x="2429240" y="5733283"/>
            <a:chExt cx="1072122" cy="1072121"/>
          </a:xfrm>
        </p:grpSpPr>
        <p:sp>
          <p:nvSpPr>
            <p:cNvPr id="36" name="Oval 35">
              <a:extLst>
                <a:ext uri="{FF2B5EF4-FFF2-40B4-BE49-F238E27FC236}">
                  <a16:creationId xmlns:a16="http://schemas.microsoft.com/office/drawing/2014/main" id="{58F547AA-971A-DB9B-0BCD-5F41568F7396}"/>
                </a:ext>
              </a:extLst>
            </p:cNvPr>
            <p:cNvSpPr/>
            <p:nvPr/>
          </p:nvSpPr>
          <p:spPr>
            <a:xfrm>
              <a:off x="2429240" y="5733283"/>
              <a:ext cx="1072122" cy="1072121"/>
            </a:xfrm>
            <a:prstGeom prst="ellipse">
              <a:avLst/>
            </a:prstGeom>
            <a:solidFill>
              <a:schemeClr val="bg1"/>
            </a:solidFill>
            <a:ln w="57150">
              <a:solidFill>
                <a:srgbClr val="26B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a:extLst>
                <a:ext uri="{FF2B5EF4-FFF2-40B4-BE49-F238E27FC236}">
                  <a16:creationId xmlns:a16="http://schemas.microsoft.com/office/drawing/2014/main" id="{B089C682-F7BA-7080-B11A-5E79D0E165C9}"/>
                </a:ext>
              </a:extLst>
            </p:cNvPr>
            <p:cNvPicPr>
              <a:picLocks noChangeAspect="1"/>
            </p:cNvPicPr>
            <p:nvPr/>
          </p:nvPicPr>
          <p:blipFill>
            <a:blip r:embed="rId6" cstate="hq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81099" y="6036929"/>
              <a:ext cx="511361" cy="476134"/>
            </a:xfrm>
            <a:prstGeom prst="rect">
              <a:avLst/>
            </a:prstGeom>
          </p:spPr>
        </p:pic>
      </p:grpSp>
      <p:grpSp>
        <p:nvGrpSpPr>
          <p:cNvPr id="38" name="Group 37">
            <a:extLst>
              <a:ext uri="{FF2B5EF4-FFF2-40B4-BE49-F238E27FC236}">
                <a16:creationId xmlns:a16="http://schemas.microsoft.com/office/drawing/2014/main" id="{73618624-BA1C-532D-57AA-229D9FA387C6}"/>
              </a:ext>
            </a:extLst>
          </p:cNvPr>
          <p:cNvGrpSpPr/>
          <p:nvPr/>
        </p:nvGrpSpPr>
        <p:grpSpPr>
          <a:xfrm>
            <a:off x="8410933" y="5571189"/>
            <a:ext cx="4713196" cy="2517689"/>
            <a:chOff x="8442214" y="4746054"/>
            <a:chExt cx="5741988" cy="1878013"/>
          </a:xfrm>
        </p:grpSpPr>
        <p:grpSp>
          <p:nvGrpSpPr>
            <p:cNvPr id="39" name="Group 103">
              <a:extLst>
                <a:ext uri="{FF2B5EF4-FFF2-40B4-BE49-F238E27FC236}">
                  <a16:creationId xmlns:a16="http://schemas.microsoft.com/office/drawing/2014/main" id="{1156E4D9-A8A8-3D03-4EC0-D08B39666C02}"/>
                </a:ext>
              </a:extLst>
            </p:cNvPr>
            <p:cNvGrpSpPr>
              <a:grpSpLocks noChangeAspect="1"/>
            </p:cNvGrpSpPr>
            <p:nvPr/>
          </p:nvGrpSpPr>
          <p:grpSpPr bwMode="auto">
            <a:xfrm rot="10800000" flipH="1">
              <a:off x="8442214" y="4746054"/>
              <a:ext cx="5741988" cy="1878013"/>
              <a:chOff x="5318" y="1099"/>
              <a:chExt cx="3617" cy="1183"/>
            </a:xfrm>
          </p:grpSpPr>
          <p:sp>
            <p:nvSpPr>
              <p:cNvPr id="41" name="Freeform 104">
                <a:extLst>
                  <a:ext uri="{FF2B5EF4-FFF2-40B4-BE49-F238E27FC236}">
                    <a16:creationId xmlns:a16="http://schemas.microsoft.com/office/drawing/2014/main" id="{C8250152-8172-1F9F-98FF-E3F668D0CAB4}"/>
                  </a:ext>
                </a:extLst>
              </p:cNvPr>
              <p:cNvSpPr>
                <a:spLocks/>
              </p:cNvSpPr>
              <p:nvPr/>
            </p:nvSpPr>
            <p:spPr bwMode="auto">
              <a:xfrm>
                <a:off x="5361" y="1142"/>
                <a:ext cx="206" cy="1140"/>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0C82A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05">
                <a:extLst>
                  <a:ext uri="{FF2B5EF4-FFF2-40B4-BE49-F238E27FC236}">
                    <a16:creationId xmlns:a16="http://schemas.microsoft.com/office/drawing/2014/main" id="{AADC0690-EE48-74A0-A87A-27928CD00AB4}"/>
                  </a:ext>
                </a:extLst>
              </p:cNvPr>
              <p:cNvSpPr>
                <a:spLocks/>
              </p:cNvSpPr>
              <p:nvPr/>
            </p:nvSpPr>
            <p:spPr bwMode="auto">
              <a:xfrm>
                <a:off x="5448" y="1185"/>
                <a:ext cx="3487" cy="712"/>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9EE3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6">
                <a:extLst>
                  <a:ext uri="{FF2B5EF4-FFF2-40B4-BE49-F238E27FC236}">
                    <a16:creationId xmlns:a16="http://schemas.microsoft.com/office/drawing/2014/main" id="{B6FB428C-4E7A-7AFF-44D8-33520519D4E2}"/>
                  </a:ext>
                </a:extLst>
              </p:cNvPr>
              <p:cNvSpPr>
                <a:spLocks/>
              </p:cNvSpPr>
              <p:nvPr/>
            </p:nvSpPr>
            <p:spPr bwMode="auto">
              <a:xfrm>
                <a:off x="5404" y="1185"/>
                <a:ext cx="44" cy="712"/>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34B8E0"/>
              </a:solidFill>
              <a:ln w="9525">
                <a:solidFill>
                  <a:srgbClr val="34B8E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Oval 107">
                <a:extLst>
                  <a:ext uri="{FF2B5EF4-FFF2-40B4-BE49-F238E27FC236}">
                    <a16:creationId xmlns:a16="http://schemas.microsoft.com/office/drawing/2014/main" id="{BC834F92-1D56-84BD-92B0-5535768E3652}"/>
                  </a:ext>
                </a:extLst>
              </p:cNvPr>
              <p:cNvSpPr>
                <a:spLocks noChangeArrowheads="1"/>
              </p:cNvSpPr>
              <p:nvPr/>
            </p:nvSpPr>
            <p:spPr bwMode="auto">
              <a:xfrm>
                <a:off x="5318" y="1099"/>
                <a:ext cx="86" cy="86"/>
              </a:xfrm>
              <a:prstGeom prst="ellipse">
                <a:avLst/>
              </a:prstGeom>
              <a:solidFill>
                <a:srgbClr val="0C82A6"/>
              </a:solidFill>
              <a:ln w="9525">
                <a:solidFill>
                  <a:srgbClr val="0C82A6"/>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0" name="Rectangle 39">
              <a:extLst>
                <a:ext uri="{FF2B5EF4-FFF2-40B4-BE49-F238E27FC236}">
                  <a16:creationId xmlns:a16="http://schemas.microsoft.com/office/drawing/2014/main" id="{51B8E5F6-E783-CA4A-18C4-6AD8F42A0175}"/>
                </a:ext>
              </a:extLst>
            </p:cNvPr>
            <p:cNvSpPr/>
            <p:nvPr/>
          </p:nvSpPr>
          <p:spPr>
            <a:xfrm>
              <a:off x="8856342" y="5456142"/>
              <a:ext cx="5025578" cy="1079021"/>
            </a:xfrm>
            <a:prstGeom prst="rect">
              <a:avLst/>
            </a:prstGeom>
          </p:spPr>
          <p:txBody>
            <a:bodyPr wrap="square">
              <a:spAutoFit/>
            </a:bodyPr>
            <a:lstStyle/>
            <a:p>
              <a:pPr algn="ctr"/>
              <a:r>
                <a:rPr lang="en-US" sz="2200" b="1">
                  <a:solidFill>
                    <a:schemeClr val="tx1">
                      <a:lumMod val="75000"/>
                      <a:lumOff val="25000"/>
                    </a:schemeClr>
                  </a:solidFill>
                  <a:latin typeface="Open Sans"/>
                  <a:ea typeface="Open Sans"/>
                  <a:cs typeface="Open Sans"/>
                </a:rPr>
                <a:t>Increased productivity</a:t>
              </a:r>
              <a:r>
                <a:rPr lang="en-US" sz="2200">
                  <a:solidFill>
                    <a:schemeClr val="tx1">
                      <a:lumMod val="75000"/>
                      <a:lumOff val="25000"/>
                    </a:schemeClr>
                  </a:solidFill>
                  <a:latin typeface="Open Sans"/>
                  <a:ea typeface="Open Sans"/>
                  <a:cs typeface="Open Sans"/>
                </a:rPr>
                <a:t>: enhances user experience by blocking malicious content and applications</a:t>
              </a:r>
              <a:endParaRPr lang="en-US" sz="2200">
                <a:solidFill>
                  <a:schemeClr val="tx1">
                    <a:lumMod val="75000"/>
                    <a:lumOff val="25000"/>
                  </a:schemeClr>
                </a:solidFill>
                <a:latin typeface="Open Sans"/>
                <a:ea typeface="Open Sans"/>
                <a:cs typeface="Open Sans"/>
                <a:sym typeface="Open Sans"/>
              </a:endParaRPr>
            </a:p>
          </p:txBody>
        </p:sp>
      </p:grpSp>
      <p:grpSp>
        <p:nvGrpSpPr>
          <p:cNvPr id="45" name="Group 44">
            <a:extLst>
              <a:ext uri="{FF2B5EF4-FFF2-40B4-BE49-F238E27FC236}">
                <a16:creationId xmlns:a16="http://schemas.microsoft.com/office/drawing/2014/main" id="{C29F6044-9CB2-92F9-C364-2EE17637172F}"/>
              </a:ext>
            </a:extLst>
          </p:cNvPr>
          <p:cNvGrpSpPr/>
          <p:nvPr/>
        </p:nvGrpSpPr>
        <p:grpSpPr>
          <a:xfrm>
            <a:off x="12975303" y="6665187"/>
            <a:ext cx="1104781" cy="1104782"/>
            <a:chOff x="12859242" y="5701241"/>
            <a:chExt cx="1104781" cy="1104782"/>
          </a:xfrm>
        </p:grpSpPr>
        <p:sp>
          <p:nvSpPr>
            <p:cNvPr id="46" name="Oval 45">
              <a:extLst>
                <a:ext uri="{FF2B5EF4-FFF2-40B4-BE49-F238E27FC236}">
                  <a16:creationId xmlns:a16="http://schemas.microsoft.com/office/drawing/2014/main" id="{65D6B175-0F3F-9EC8-2C16-78F06446F8DC}"/>
                </a:ext>
              </a:extLst>
            </p:cNvPr>
            <p:cNvSpPr/>
            <p:nvPr/>
          </p:nvSpPr>
          <p:spPr>
            <a:xfrm>
              <a:off x="12859242" y="5701241"/>
              <a:ext cx="1104781" cy="1104782"/>
            </a:xfrm>
            <a:prstGeom prst="ellipse">
              <a:avLst/>
            </a:prstGeom>
            <a:solidFill>
              <a:schemeClr val="bg1"/>
            </a:solidFill>
            <a:ln w="57150">
              <a:solidFill>
                <a:srgbClr val="34B8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Picture 46">
              <a:extLst>
                <a:ext uri="{FF2B5EF4-FFF2-40B4-BE49-F238E27FC236}">
                  <a16:creationId xmlns:a16="http://schemas.microsoft.com/office/drawing/2014/main" id="{528D85B5-747B-9356-A391-BC8C00505B45}"/>
                </a:ext>
              </a:extLst>
            </p:cNvPr>
            <p:cNvPicPr>
              <a:picLocks noChangeAspect="1"/>
            </p:cNvPicPr>
            <p:nvPr/>
          </p:nvPicPr>
          <p:blipFill>
            <a:blip r:embed="rId7" cstate="hq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082015" y="5884915"/>
              <a:ext cx="693890" cy="693890"/>
            </a:xfrm>
            <a:prstGeom prst="rect">
              <a:avLst/>
            </a:prstGeom>
          </p:spPr>
        </p:pic>
      </p:grpSp>
      <p:pic>
        <p:nvPicPr>
          <p:cNvPr id="3" name="Picture 2">
            <a:extLst>
              <a:ext uri="{FF2B5EF4-FFF2-40B4-BE49-F238E27FC236}">
                <a16:creationId xmlns:a16="http://schemas.microsoft.com/office/drawing/2014/main" id="{2C5F1FD3-A4EE-481E-B692-2D3282390602}"/>
              </a:ext>
            </a:extLst>
          </p:cNvPr>
          <p:cNvPicPr>
            <a:picLocks noChangeAspect="1"/>
          </p:cNvPicPr>
          <p:nvPr/>
        </p:nvPicPr>
        <p:blipFill>
          <a:blip r:embed="rId8"/>
          <a:stretch>
            <a:fillRect/>
          </a:stretch>
        </p:blipFill>
        <p:spPr>
          <a:xfrm>
            <a:off x="7220924" y="3999696"/>
            <a:ext cx="1814151" cy="1665140"/>
          </a:xfrm>
          <a:prstGeom prst="rect">
            <a:avLst/>
          </a:prstGeom>
        </p:spPr>
      </p:pic>
      <p:sp>
        <p:nvSpPr>
          <p:cNvPr id="4" name="Title 3">
            <a:extLst>
              <a:ext uri="{FF2B5EF4-FFF2-40B4-BE49-F238E27FC236}">
                <a16:creationId xmlns:a16="http://schemas.microsoft.com/office/drawing/2014/main" id="{25AC387B-9258-647D-2A15-72D3755947EA}"/>
              </a:ext>
            </a:extLst>
          </p:cNvPr>
          <p:cNvSpPr>
            <a:spLocks noGrp="1"/>
          </p:cNvSpPr>
          <p:nvPr>
            <p:ph type="title"/>
          </p:nvPr>
        </p:nvSpPr>
        <p:spPr/>
        <p:txBody>
          <a:bodyPr/>
          <a:lstStyle/>
          <a:p>
            <a:r>
              <a:rPr lang="en-US"/>
              <a:t>Benefits of Next Generation Firewall</a:t>
            </a:r>
          </a:p>
        </p:txBody>
      </p:sp>
      <p:sp>
        <p:nvSpPr>
          <p:cNvPr id="5" name="Brandline_LVC">
            <a:extLst>
              <a:ext uri="{FF2B5EF4-FFF2-40B4-BE49-F238E27FC236}">
                <a16:creationId xmlns:a16="http://schemas.microsoft.com/office/drawing/2014/main" id="{DCD74855-5DAD-47B2-BEE2-A08337A8B0A7}"/>
              </a:ext>
            </a:extLst>
          </p:cNvPr>
          <p:cNvSpPr/>
          <p:nvPr/>
        </p:nvSpPr>
        <p:spPr>
          <a:xfrm>
            <a:off x="4089400" y="816324"/>
            <a:ext cx="80824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652776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UTM and NGFW </a:t>
            </a:r>
          </a:p>
        </p:txBody>
      </p:sp>
      <p:sp>
        <p:nvSpPr>
          <p:cNvPr id="7" name="Brandline_LVC">
            <a:extLst>
              <a:ext uri="{FF2B5EF4-FFF2-40B4-BE49-F238E27FC236}">
                <a16:creationId xmlns:a16="http://schemas.microsoft.com/office/drawing/2014/main" id="{DA7BC85B-9CA4-BD02-C544-950B513FF7E0}"/>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03E50B-FC47-D1BD-2D0E-AACC09035343}"/>
              </a:ext>
            </a:extLst>
          </p:cNvPr>
          <p:cNvSpPr/>
          <p:nvPr/>
        </p:nvSpPr>
        <p:spPr>
          <a:xfrm>
            <a:off x="9552231" y="2689031"/>
            <a:ext cx="2375970" cy="430887"/>
          </a:xfrm>
          <a:prstGeom prst="rect">
            <a:avLst/>
          </a:prstGeom>
        </p:spPr>
        <p:txBody>
          <a:bodyPr wrap="none">
            <a:spAutoFit/>
          </a:bodyPr>
          <a:lstStyle/>
          <a:p>
            <a:pPr algn="r" defTabSz="914217"/>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Pert Estimation</a:t>
            </a:r>
          </a:p>
        </p:txBody>
      </p:sp>
      <p:graphicFrame>
        <p:nvGraphicFramePr>
          <p:cNvPr id="16" name="Table 15">
            <a:extLst>
              <a:ext uri="{FF2B5EF4-FFF2-40B4-BE49-F238E27FC236}">
                <a16:creationId xmlns:a16="http://schemas.microsoft.com/office/drawing/2014/main" id="{DC900B6C-3431-B538-693B-F5359D3CBC3D}"/>
              </a:ext>
            </a:extLst>
          </p:cNvPr>
          <p:cNvGraphicFramePr>
            <a:graphicFrameLocks noGrp="1"/>
          </p:cNvGraphicFramePr>
          <p:nvPr>
            <p:extLst>
              <p:ext uri="{D42A27DB-BD31-4B8C-83A1-F6EECF244321}">
                <p14:modId xmlns:p14="http://schemas.microsoft.com/office/powerpoint/2010/main" val="2793746961"/>
              </p:ext>
            </p:extLst>
          </p:nvPr>
        </p:nvGraphicFramePr>
        <p:xfrm>
          <a:off x="1615440" y="2316480"/>
          <a:ext cx="12633960" cy="5616585"/>
        </p:xfrm>
        <a:graphic>
          <a:graphicData uri="http://schemas.openxmlformats.org/drawingml/2006/table">
            <a:tbl>
              <a:tblPr firstRow="1" bandRow="1">
                <a:tableStyleId>{A95A6ED9-2676-4281-9FAD-8015A04E7BE0}</a:tableStyleId>
              </a:tblPr>
              <a:tblGrid>
                <a:gridCol w="3158490">
                  <a:extLst>
                    <a:ext uri="{9D8B030D-6E8A-4147-A177-3AD203B41FA5}">
                      <a16:colId xmlns:a16="http://schemas.microsoft.com/office/drawing/2014/main" val="60021186"/>
                    </a:ext>
                  </a:extLst>
                </a:gridCol>
                <a:gridCol w="3158490">
                  <a:extLst>
                    <a:ext uri="{9D8B030D-6E8A-4147-A177-3AD203B41FA5}">
                      <a16:colId xmlns:a16="http://schemas.microsoft.com/office/drawing/2014/main" val="3083691448"/>
                    </a:ext>
                  </a:extLst>
                </a:gridCol>
                <a:gridCol w="3158490">
                  <a:extLst>
                    <a:ext uri="{9D8B030D-6E8A-4147-A177-3AD203B41FA5}">
                      <a16:colId xmlns:a16="http://schemas.microsoft.com/office/drawing/2014/main" val="3942552705"/>
                    </a:ext>
                  </a:extLst>
                </a:gridCol>
                <a:gridCol w="3158490">
                  <a:extLst>
                    <a:ext uri="{9D8B030D-6E8A-4147-A177-3AD203B41FA5}">
                      <a16:colId xmlns:a16="http://schemas.microsoft.com/office/drawing/2014/main" val="984170679"/>
                    </a:ext>
                  </a:extLst>
                </a:gridCol>
              </a:tblGrid>
              <a:tr h="707952">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1" i="0" u="none" strike="noStrike" cap="none">
                          <a:solidFill>
                            <a:srgbClr val="434343"/>
                          </a:solidFill>
                          <a:latin typeface="Open Sans"/>
                          <a:ea typeface="Open Sans"/>
                          <a:cs typeface="Open Sans"/>
                          <a:sym typeface="Arial"/>
                        </a:rPr>
                        <a:t>S.No</a:t>
                      </a:r>
                    </a:p>
                  </a:txBody>
                  <a:tcPr anchor="ctr">
                    <a:solidFill>
                      <a:schemeClr val="accent1"/>
                    </a:solidFill>
                  </a:tcP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1" i="0" u="none" strike="noStrike" cap="none">
                          <a:solidFill>
                            <a:srgbClr val="434343"/>
                          </a:solidFill>
                          <a:latin typeface="Open Sans"/>
                          <a:ea typeface="Open Sans"/>
                          <a:cs typeface="Open Sans"/>
                          <a:sym typeface="Arial"/>
                        </a:rPr>
                        <a:t>Feature</a:t>
                      </a:r>
                    </a:p>
                  </a:txBody>
                  <a:tcPr anchor="ctr">
                    <a:solidFill>
                      <a:schemeClr val="accent1"/>
                    </a:solidFill>
                  </a:tcP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1" i="0" u="none" strike="noStrike" cap="none">
                          <a:solidFill>
                            <a:srgbClr val="434343"/>
                          </a:solidFill>
                          <a:latin typeface="Open Sans"/>
                          <a:ea typeface="Open Sans"/>
                          <a:cs typeface="Open Sans"/>
                          <a:sym typeface="Arial"/>
                        </a:rPr>
                        <a:t>UTM</a:t>
                      </a:r>
                    </a:p>
                  </a:txBody>
                  <a:tcPr anchor="ctr">
                    <a:solidFill>
                      <a:schemeClr val="accent1"/>
                    </a:solidFill>
                  </a:tcP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1" i="0" u="none" strike="noStrike" cap="none">
                          <a:solidFill>
                            <a:srgbClr val="434343"/>
                          </a:solidFill>
                          <a:latin typeface="Open Sans"/>
                          <a:ea typeface="Open Sans"/>
                          <a:cs typeface="Open Sans"/>
                          <a:sym typeface="Arial"/>
                        </a:rPr>
                        <a:t>NGFW</a:t>
                      </a:r>
                    </a:p>
                  </a:txBody>
                  <a:tcPr anchor="ctr">
                    <a:solidFill>
                      <a:schemeClr val="accent1"/>
                    </a:solidFill>
                  </a:tcPr>
                </a:tc>
                <a:extLst>
                  <a:ext uri="{0D108BD9-81ED-4DB2-BD59-A6C34878D82A}">
                    <a16:rowId xmlns:a16="http://schemas.microsoft.com/office/drawing/2014/main" val="5589032"/>
                  </a:ext>
                </a:extLst>
              </a:tr>
              <a:tr h="973225">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1</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Focus</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Comprehensive security suite</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Advanced threat protection</a:t>
                      </a:r>
                    </a:p>
                  </a:txBody>
                  <a:tcPr anchor="ctr"/>
                </a:tc>
                <a:extLst>
                  <a:ext uri="{0D108BD9-81ED-4DB2-BD59-A6C34878D82A}">
                    <a16:rowId xmlns:a16="http://schemas.microsoft.com/office/drawing/2014/main" val="1932103754"/>
                  </a:ext>
                </a:extLst>
              </a:tr>
              <a:tr h="707952">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2</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Performance</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Lower</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Higher</a:t>
                      </a:r>
                    </a:p>
                  </a:txBody>
                  <a:tcPr anchor="ctr"/>
                </a:tc>
                <a:extLst>
                  <a:ext uri="{0D108BD9-81ED-4DB2-BD59-A6C34878D82A}">
                    <a16:rowId xmlns:a16="http://schemas.microsoft.com/office/drawing/2014/main" val="747788991"/>
                  </a:ext>
                </a:extLst>
              </a:tr>
              <a:tr h="707952">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3</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Scalability</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Limited</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High</a:t>
                      </a:r>
                    </a:p>
                  </a:txBody>
                  <a:tcPr anchor="ctr"/>
                </a:tc>
                <a:extLst>
                  <a:ext uri="{0D108BD9-81ED-4DB2-BD59-A6C34878D82A}">
                    <a16:rowId xmlns:a16="http://schemas.microsoft.com/office/drawing/2014/main" val="1985426640"/>
                  </a:ext>
                </a:extLst>
              </a:tr>
              <a:tr h="707952">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4</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Management</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Centralized</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Complex</a:t>
                      </a:r>
                    </a:p>
                  </a:txBody>
                  <a:tcPr anchor="ctr"/>
                </a:tc>
                <a:extLst>
                  <a:ext uri="{0D108BD9-81ED-4DB2-BD59-A6C34878D82A}">
                    <a16:rowId xmlns:a16="http://schemas.microsoft.com/office/drawing/2014/main" val="199089895"/>
                  </a:ext>
                </a:extLst>
              </a:tr>
              <a:tr h="707952">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5</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Cost</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Lower initial investment</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Higher initial investment</a:t>
                      </a:r>
                    </a:p>
                  </a:txBody>
                  <a:tcPr anchor="ctr"/>
                </a:tc>
                <a:extLst>
                  <a:ext uri="{0D108BD9-81ED-4DB2-BD59-A6C34878D82A}">
                    <a16:rowId xmlns:a16="http://schemas.microsoft.com/office/drawing/2014/main" val="3566339618"/>
                  </a:ext>
                </a:extLst>
              </a:tr>
              <a:tr h="973225">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6</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Ideal for</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Small to medium-sized businesses</a:t>
                      </a:r>
                    </a:p>
                  </a:txBody>
                  <a:tcPr anchor="ctr"/>
                </a:tc>
                <a:tc>
                  <a:txBody>
                    <a:bodyPr/>
                    <a:lstStyle/>
                    <a:p>
                      <a:pPr marL="0" marR="0" lvl="0" indent="0" algn="ctr" rtl="0">
                        <a:lnSpc>
                          <a:spcPct val="115000"/>
                        </a:lnSpc>
                        <a:spcBef>
                          <a:spcPts val="0"/>
                        </a:spcBef>
                        <a:spcAft>
                          <a:spcPts val="0"/>
                        </a:spcAft>
                        <a:buClr>
                          <a:srgbClr val="535353"/>
                        </a:buClr>
                        <a:buSzPts val="4400"/>
                        <a:buFont typeface="Open Sans"/>
                        <a:buNone/>
                      </a:pPr>
                      <a:r>
                        <a:rPr lang="en-US" sz="2200" b="0" i="0" u="none" strike="noStrike" cap="none">
                          <a:solidFill>
                            <a:srgbClr val="434343"/>
                          </a:solidFill>
                          <a:latin typeface="Open Sans"/>
                          <a:ea typeface="Open Sans"/>
                          <a:cs typeface="Open Sans"/>
                          <a:sym typeface="Arial"/>
                        </a:rPr>
                        <a:t>Large organizations</a:t>
                      </a:r>
                    </a:p>
                  </a:txBody>
                  <a:tcPr anchor="ctr"/>
                </a:tc>
                <a:extLst>
                  <a:ext uri="{0D108BD9-81ED-4DB2-BD59-A6C34878D82A}">
                    <a16:rowId xmlns:a16="http://schemas.microsoft.com/office/drawing/2014/main" val="1687112680"/>
                  </a:ext>
                </a:extLst>
              </a:tr>
            </a:tbl>
          </a:graphicData>
        </a:graphic>
      </p:graphicFrame>
    </p:spTree>
    <p:extLst>
      <p:ext uri="{BB962C8B-B14F-4D97-AF65-F5344CB8AC3E}">
        <p14:creationId xmlns:p14="http://schemas.microsoft.com/office/powerpoint/2010/main" val="4986347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UTM vs. NGFW: Key Takeaways</a:t>
            </a:r>
            <a:endParaRPr/>
          </a:p>
        </p:txBody>
      </p:sp>
      <p:pic>
        <p:nvPicPr>
          <p:cNvPr id="634" name="Google Shape;634;p54"/>
          <p:cNvPicPr preferRelativeResize="0"/>
          <p:nvPr/>
        </p:nvPicPr>
        <p:blipFill rotWithShape="1">
          <a:blip r:embed="rId3">
            <a:alphaModFix/>
          </a:blip>
          <a:srcRect/>
          <a:stretch/>
        </p:blipFill>
        <p:spPr>
          <a:xfrm>
            <a:off x="4310443" y="540478"/>
            <a:ext cx="7674034" cy="714375"/>
          </a:xfrm>
          <a:prstGeom prst="rect">
            <a:avLst/>
          </a:prstGeom>
          <a:noFill/>
          <a:ln>
            <a:noFill/>
          </a:ln>
        </p:spPr>
      </p:pic>
      <p:sp>
        <p:nvSpPr>
          <p:cNvPr id="5" name="Google Shape;582;ge961dd843d_0_334">
            <a:extLst>
              <a:ext uri="{FF2B5EF4-FFF2-40B4-BE49-F238E27FC236}">
                <a16:creationId xmlns:a16="http://schemas.microsoft.com/office/drawing/2014/main" id="{09ED5BF1-3A10-83C8-C750-9D6287545F14}"/>
              </a:ext>
            </a:extLst>
          </p:cNvPr>
          <p:cNvSpPr/>
          <p:nvPr/>
        </p:nvSpPr>
        <p:spPr>
          <a:xfrm>
            <a:off x="3361812" y="2917370"/>
            <a:ext cx="9079539" cy="4495877"/>
          </a:xfrm>
          <a:prstGeom prst="roundRect">
            <a:avLst>
              <a:gd name="adj" fmla="val 521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Ease of management and cost: </a:t>
            </a:r>
            <a:r>
              <a:rPr lang="en-US" sz="2200">
                <a:solidFill>
                  <a:schemeClr val="tx1">
                    <a:lumMod val="75000"/>
                    <a:lumOff val="25000"/>
                  </a:schemeClr>
                </a:solidFill>
                <a:latin typeface="Open Sans"/>
                <a:ea typeface="Open Sans"/>
                <a:cs typeface="Open Sans"/>
              </a:rPr>
              <a:t>If you prioritize easy management and a lower initial investment, UTM might be sufficient</a:t>
            </a:r>
          </a:p>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Advanced protection and performance: </a:t>
            </a:r>
            <a:r>
              <a:rPr lang="en-US" sz="2200">
                <a:solidFill>
                  <a:schemeClr val="tx1">
                    <a:lumMod val="75000"/>
                    <a:lumOff val="25000"/>
                  </a:schemeClr>
                </a:solidFill>
                <a:latin typeface="Open Sans"/>
                <a:ea typeface="Open Sans"/>
                <a:cs typeface="Open Sans"/>
              </a:rPr>
              <a:t>For advanced threat protection and high performance, NGFW is the better option</a:t>
            </a:r>
          </a:p>
          <a:p>
            <a:pPr marL="342900" lvl="1" indent="-342900">
              <a:lnSpc>
                <a:spcPct val="114000"/>
              </a:lnSpc>
              <a:buClr>
                <a:srgbClr val="3F3F3F"/>
              </a:buClr>
              <a:buSzPct val="100000"/>
              <a:buFont typeface="Arial" panose="020B0604020202020204" pitchFamily="34" charset="0"/>
              <a:buChar char="•"/>
            </a:pPr>
            <a:r>
              <a:rPr lang="en-US" sz="2200" b="1">
                <a:solidFill>
                  <a:schemeClr val="tx1">
                    <a:lumMod val="75000"/>
                    <a:lumOff val="25000"/>
                  </a:schemeClr>
                </a:solidFill>
                <a:latin typeface="Open Sans"/>
                <a:ea typeface="Open Sans"/>
                <a:cs typeface="Open Sans"/>
              </a:rPr>
              <a:t>Feature overlap: </a:t>
            </a:r>
            <a:r>
              <a:rPr lang="en-US" sz="2200">
                <a:solidFill>
                  <a:schemeClr val="tx1">
                    <a:lumMod val="75000"/>
                    <a:lumOff val="25000"/>
                  </a:schemeClr>
                </a:solidFill>
                <a:latin typeface="Open Sans"/>
                <a:ea typeface="Open Sans"/>
                <a:cs typeface="Open Sans"/>
              </a:rPr>
              <a:t>Many NGFWs now offer some UTM capabilities and vice versa, providing flexibility in your security strategy</a:t>
            </a:r>
          </a:p>
        </p:txBody>
      </p:sp>
      <p:sp>
        <p:nvSpPr>
          <p:cNvPr id="6" name="TextBox 5">
            <a:extLst>
              <a:ext uri="{FF2B5EF4-FFF2-40B4-BE49-F238E27FC236}">
                <a16:creationId xmlns:a16="http://schemas.microsoft.com/office/drawing/2014/main" id="{D2F1C62A-B81F-6141-392F-BDC761BD65A8}"/>
              </a:ext>
            </a:extLst>
          </p:cNvPr>
          <p:cNvSpPr txBox="1"/>
          <p:nvPr/>
        </p:nvSpPr>
        <p:spPr>
          <a:xfrm>
            <a:off x="1723998" y="1393703"/>
            <a:ext cx="12825519" cy="769441"/>
          </a:xfrm>
          <a:prstGeom prst="rect">
            <a:avLst/>
          </a:prstGeom>
          <a:noFill/>
        </p:spPr>
        <p:txBody>
          <a:bodyPr wrap="square" rtlCol="0">
            <a:spAutoFit/>
          </a:bodyPr>
          <a:lstStyle/>
          <a:p>
            <a:pPr algn="ctr"/>
            <a:r>
              <a:rPr lang="en-US" sz="2200">
                <a:latin typeface="Open Sans" panose="020B0606030504020204" pitchFamily="34" charset="0"/>
                <a:ea typeface="Open Sans" panose="020B0606030504020204" pitchFamily="34" charset="0"/>
                <a:cs typeface="Open Sans" panose="020B0606030504020204" pitchFamily="34" charset="0"/>
              </a:rPr>
              <a:t>Choosing between Unified Threat Management (UTM) and Next-Generation Firewall (NGFW) depends on your organization's specific needs. Key takeaways include:</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45358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Cloud Hardening</a:t>
            </a:r>
            <a:endParaRPr>
              <a:latin typeface="Open Sans"/>
              <a:ea typeface="Open Sans"/>
              <a:cs typeface="Open Sans"/>
              <a:sym typeface="Open Sans"/>
            </a:endParaRPr>
          </a:p>
        </p:txBody>
      </p:sp>
      <p:sp>
        <p:nvSpPr>
          <p:cNvPr id="2" name="Google Shape;457;p59">
            <a:extLst>
              <a:ext uri="{FF2B5EF4-FFF2-40B4-BE49-F238E27FC236}">
                <a16:creationId xmlns:a16="http://schemas.microsoft.com/office/drawing/2014/main" id="{5C5B2371-CA1D-48DA-E514-39E183031D88}"/>
              </a:ext>
            </a:extLst>
          </p:cNvPr>
          <p:cNvSpPr txBox="1">
            <a:spLocks noGrp="1"/>
          </p:cNvSpPr>
          <p:nvPr>
            <p:ph type="body" idx="1"/>
          </p:nvPr>
        </p:nvSpPr>
        <p:spPr>
          <a:xfrm>
            <a:off x="1902031" y="1389332"/>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This involves implementing security measures to protect cloud-based systems and applications from vulnerabilities and attacks.</a:t>
            </a:r>
            <a:endParaRPr/>
          </a:p>
        </p:txBody>
      </p:sp>
      <p:sp>
        <p:nvSpPr>
          <p:cNvPr id="4" name="Google Shape;755;p6">
            <a:extLst>
              <a:ext uri="{FF2B5EF4-FFF2-40B4-BE49-F238E27FC236}">
                <a16:creationId xmlns:a16="http://schemas.microsoft.com/office/drawing/2014/main" id="{F45C8CBE-AD38-E934-3FD0-3C1440A0C317}"/>
              </a:ext>
            </a:extLst>
          </p:cNvPr>
          <p:cNvSpPr/>
          <p:nvPr/>
        </p:nvSpPr>
        <p:spPr>
          <a:xfrm>
            <a:off x="1671557" y="3054502"/>
            <a:ext cx="13055762" cy="4792373"/>
          </a:xfrm>
          <a:prstGeom prst="roundRect">
            <a:avLst>
              <a:gd name="adj" fmla="val 4437"/>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 name="Google Shape;757;p6">
            <a:extLst>
              <a:ext uri="{FF2B5EF4-FFF2-40B4-BE49-F238E27FC236}">
                <a16:creationId xmlns:a16="http://schemas.microsoft.com/office/drawing/2014/main" id="{9B743066-1780-A167-1630-3791ABD6FB82}"/>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Securing cloud-based systems and applications: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Implement robust security protocols to reduce vulnerabilities and protect against attacks</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Protecting data, applications, and infrastructure: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Ensure the confidentiality, integrity, and availability of resources within the cloud environment through comprehensive security measures</a:t>
            </a:r>
          </a:p>
        </p:txBody>
      </p:sp>
      <p:sp>
        <p:nvSpPr>
          <p:cNvPr id="6" name="Rectangle: Rounded Corners 5">
            <a:extLst>
              <a:ext uri="{FF2B5EF4-FFF2-40B4-BE49-F238E27FC236}">
                <a16:creationId xmlns:a16="http://schemas.microsoft.com/office/drawing/2014/main" id="{820FB370-9039-7DF9-C87D-DFFBF396AA82}"/>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Brandline_LVC">
            <a:extLst>
              <a:ext uri="{FF2B5EF4-FFF2-40B4-BE49-F238E27FC236}">
                <a16:creationId xmlns:a16="http://schemas.microsoft.com/office/drawing/2014/main" id="{B746D2A4-E791-6747-32C5-9801526BC1DE}"/>
              </a:ext>
            </a:extLst>
          </p:cNvPr>
          <p:cNvSpPr/>
          <p:nvPr/>
        </p:nvSpPr>
        <p:spPr>
          <a:xfrm>
            <a:off x="6223000" y="816324"/>
            <a:ext cx="3821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52CFC77C-C1BE-A074-4EBB-DEC7C3CBE828}"/>
              </a:ext>
            </a:extLst>
          </p:cNvPr>
          <p:cNvPicPr>
            <a:picLocks noChangeAspect="1"/>
          </p:cNvPicPr>
          <p:nvPr/>
        </p:nvPicPr>
        <p:blipFill>
          <a:blip r:embed="rId4"/>
          <a:stretch>
            <a:fillRect/>
          </a:stretch>
        </p:blipFill>
        <p:spPr>
          <a:xfrm>
            <a:off x="10906473" y="3470566"/>
            <a:ext cx="3408933" cy="3408933"/>
          </a:xfrm>
          <a:prstGeom prst="rect">
            <a:avLst/>
          </a:prstGeom>
        </p:spPr>
      </p:pic>
    </p:spTree>
    <p:extLst>
      <p:ext uri="{BB962C8B-B14F-4D97-AF65-F5344CB8AC3E}">
        <p14:creationId xmlns:p14="http://schemas.microsoft.com/office/powerpoint/2010/main" val="1713122508"/>
      </p:ext>
    </p:extLst>
  </p:cSld>
  <p:clrMapOvr>
    <a:overrideClrMapping bg1="lt1" tx1="dk1" bg2="dk2" tx2="lt2" accent1="accent1" accent2="accent2" accent3="accent3" accent4="accent4" accent5="accent5" accent6="accent6" hlink="hlink" folHlink="folHlink"/>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55"/>
          <p:cNvSpPr txBox="1">
            <a:spLocks noGrp="1"/>
          </p:cNvSpPr>
          <p:nvPr>
            <p:ph type="body" idx="1"/>
          </p:nvPr>
        </p:nvSpPr>
        <p:spPr>
          <a:xfrm>
            <a:off x="4068169" y="4126230"/>
            <a:ext cx="8119800" cy="914400"/>
          </a:xfrm>
          <a:prstGeom prst="rect">
            <a:avLst/>
          </a:prstGeom>
          <a:noFill/>
          <a:ln>
            <a:noFill/>
          </a:ln>
        </p:spPr>
        <p:txBody>
          <a:bodyPr spcFirstLastPara="1" wrap="square" lIns="91425" tIns="91425" rIns="91425" bIns="91425" anchor="ctr" anchorCtr="0">
            <a:noAutofit/>
          </a:bodyPr>
          <a:lstStyle/>
          <a:p>
            <a:pPr marL="457200" lvl="0" indent="-228600" algn="ctr" rtl="0">
              <a:lnSpc>
                <a:spcPct val="115000"/>
              </a:lnSpc>
              <a:spcBef>
                <a:spcPts val="1000"/>
              </a:spcBef>
              <a:spcAft>
                <a:spcPts val="0"/>
              </a:spcAft>
              <a:buSzPts val="2800"/>
              <a:buNone/>
            </a:pPr>
            <a:r>
              <a:rPr lang="en-US"/>
              <a:t>Web Application Firewall</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Web Application Firewall (WAF)</a:t>
            </a:r>
            <a:endParaRPr/>
          </a:p>
        </p:txBody>
      </p:sp>
      <p:pic>
        <p:nvPicPr>
          <p:cNvPr id="662" name="Google Shape;662;p56" descr="Image"/>
          <p:cNvPicPr preferRelativeResize="0"/>
          <p:nvPr/>
        </p:nvPicPr>
        <p:blipFill rotWithShape="1">
          <a:blip r:embed="rId3">
            <a:alphaModFix/>
          </a:blip>
          <a:stretch/>
        </p:blipFill>
        <p:spPr>
          <a:xfrm>
            <a:off x="5085465" y="3512636"/>
            <a:ext cx="6123995" cy="2118728"/>
          </a:xfrm>
          <a:prstGeom prst="rect">
            <a:avLst/>
          </a:prstGeom>
          <a:noFill/>
          <a:ln>
            <a:noFill/>
          </a:ln>
        </p:spPr>
      </p:pic>
      <p:sp>
        <p:nvSpPr>
          <p:cNvPr id="3" name="TextBox 2">
            <a:extLst>
              <a:ext uri="{FF2B5EF4-FFF2-40B4-BE49-F238E27FC236}">
                <a16:creationId xmlns:a16="http://schemas.microsoft.com/office/drawing/2014/main" id="{985E6719-16BD-5922-2C92-9348F45284F1}"/>
              </a:ext>
            </a:extLst>
          </p:cNvPr>
          <p:cNvSpPr txBox="1"/>
          <p:nvPr/>
        </p:nvSpPr>
        <p:spPr>
          <a:xfrm>
            <a:off x="2354263" y="1428089"/>
            <a:ext cx="11836400" cy="846514"/>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ea typeface="Open Sans"/>
                <a:cs typeface="Open Sans"/>
              </a:rPr>
              <a:t>It filters and monitors HTTP traffic to protect web applications from attacks such as cross-site forgery, cross-site scripting (XSS), file inclusion, and SQL injection.</a:t>
            </a:r>
          </a:p>
        </p:txBody>
      </p:sp>
      <p:sp>
        <p:nvSpPr>
          <p:cNvPr id="5" name="Brandline">
            <a:extLst>
              <a:ext uri="{FF2B5EF4-FFF2-40B4-BE49-F238E27FC236}">
                <a16:creationId xmlns:a16="http://schemas.microsoft.com/office/drawing/2014/main" id="{0CB73770-829A-370E-0E61-5163FB2FFB7C}"/>
              </a:ext>
            </a:extLst>
          </p:cNvPr>
          <p:cNvSpPr/>
          <p:nvPr/>
        </p:nvSpPr>
        <p:spPr>
          <a:xfrm>
            <a:off x="4686300" y="816324"/>
            <a:ext cx="6897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6FC3FFB-26F2-9D10-1039-67E700CD7D91}"/>
              </a:ext>
            </a:extLst>
          </p:cNvPr>
          <p:cNvSpPr txBox="1"/>
          <p:nvPr/>
        </p:nvSpPr>
        <p:spPr>
          <a:xfrm>
            <a:off x="2354263" y="7258735"/>
            <a:ext cx="11160760" cy="457176"/>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ea typeface="Open Sans"/>
                <a:cs typeface="Open Sans"/>
              </a:rPr>
              <a:t> It operates through rules or policies to filter out malicious traffic.</a:t>
            </a:r>
          </a:p>
        </p:txBody>
      </p:sp>
    </p:spTree>
    <p:extLst>
      <p:ext uri="{BB962C8B-B14F-4D97-AF65-F5344CB8AC3E}">
        <p14:creationId xmlns:p14="http://schemas.microsoft.com/office/powerpoint/2010/main" val="15247380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4124"/>
        <p:cNvGrpSpPr/>
        <p:nvPr/>
      </p:nvGrpSpPr>
      <p:grpSpPr>
        <a:xfrm>
          <a:off x="0" y="0"/>
          <a:ext cx="0" cy="0"/>
          <a:chOff x="0" y="0"/>
          <a:chExt cx="0" cy="0"/>
        </a:xfrm>
      </p:grpSpPr>
      <p:sp>
        <p:nvSpPr>
          <p:cNvPr id="4125" name="Google Shape;4125;p161"/>
          <p:cNvSpPr txBox="1">
            <a:spLocks noGrp="1"/>
          </p:cNvSpPr>
          <p:nvPr>
            <p:ph type="title"/>
          </p:nvPr>
        </p:nvSpPr>
        <p:spPr>
          <a:xfrm>
            <a:off x="-10160" y="306079"/>
            <a:ext cx="16276199" cy="687300"/>
          </a:xfrm>
          <a:prstGeom prst="rect">
            <a:avLst/>
          </a:prstGeom>
          <a:noFill/>
          <a:ln>
            <a:noFill/>
          </a:ln>
        </p:spPr>
        <p:txBody>
          <a:bodyPr spcFirstLastPara="1" vert="horz" wrap="square" lIns="91425" tIns="45700" rIns="91425" bIns="45700" rtlCol="0" anchor="ctr" anchorCtr="0">
            <a:noAutofit/>
          </a:bodyPr>
          <a:lstStyle/>
          <a:p>
            <a:pPr>
              <a:lnSpc>
                <a:spcPct val="115000"/>
              </a:lnSpc>
            </a:pPr>
            <a:r>
              <a:rPr lang="en-US">
                <a:solidFill>
                  <a:srgbClr val="404040"/>
                </a:solidFill>
                <a:latin typeface="Open Sans" panose="020B0606030504020204" pitchFamily="34" charset="0"/>
              </a:rPr>
              <a:t>Types of WAF</a:t>
            </a:r>
          </a:p>
        </p:txBody>
      </p:sp>
      <p:sp>
        <p:nvSpPr>
          <p:cNvPr id="4126" name="Google Shape;4126;p161"/>
          <p:cNvSpPr/>
          <p:nvPr/>
        </p:nvSpPr>
        <p:spPr>
          <a:xfrm rot="5400000">
            <a:off x="8473853" y="-2199459"/>
            <a:ext cx="2172379" cy="9809416"/>
          </a:xfrm>
          <a:prstGeom prst="round2SameRect">
            <a:avLst>
              <a:gd name="adj1" fmla="val 9437"/>
              <a:gd name="adj2" fmla="val 0"/>
            </a:avLst>
          </a:prstGeom>
          <a:solidFill>
            <a:schemeClr val="lt1"/>
          </a:solidFill>
          <a:ln w="25400" cap="flat" cmpd="sng">
            <a:solidFill>
              <a:srgbClr val="FF8585"/>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2400"/>
            </a:pPr>
            <a:endParaRPr sz="1867" b="1">
              <a:solidFill>
                <a:schemeClr val="lt1"/>
              </a:solidFill>
              <a:latin typeface="Open Sans"/>
              <a:ea typeface="Open Sans"/>
              <a:cs typeface="Open Sans"/>
              <a:sym typeface="Open Sans"/>
            </a:endParaRPr>
          </a:p>
        </p:txBody>
      </p:sp>
      <p:grpSp>
        <p:nvGrpSpPr>
          <p:cNvPr id="4127" name="Google Shape;4127;p161"/>
          <p:cNvGrpSpPr/>
          <p:nvPr/>
        </p:nvGrpSpPr>
        <p:grpSpPr>
          <a:xfrm>
            <a:off x="1660622" y="1619057"/>
            <a:ext cx="3226073" cy="2172379"/>
            <a:chOff x="3393463" y="1259129"/>
            <a:chExt cx="3226073" cy="2172379"/>
          </a:xfrm>
        </p:grpSpPr>
        <p:sp>
          <p:nvSpPr>
            <p:cNvPr id="4128" name="Google Shape;4128;p161"/>
            <p:cNvSpPr/>
            <p:nvPr/>
          </p:nvSpPr>
          <p:spPr>
            <a:xfrm rot="-5400000">
              <a:off x="3798247" y="854345"/>
              <a:ext cx="2172379" cy="2981948"/>
            </a:xfrm>
            <a:prstGeom prst="round2SameRect">
              <a:avLst>
                <a:gd name="adj1" fmla="val 9636"/>
                <a:gd name="adj2" fmla="val 0"/>
              </a:avLst>
            </a:prstGeom>
            <a:solidFill>
              <a:srgbClr val="FF8585"/>
            </a:solidFill>
            <a:ln w="25400" cap="flat" cmpd="sng">
              <a:solidFill>
                <a:srgbClr val="FF8585"/>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2200"/>
              </a:pPr>
              <a:endParaRPr sz="2200" b="1">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129" name="Google Shape;4129;p161"/>
            <p:cNvSpPr/>
            <p:nvPr/>
          </p:nvSpPr>
          <p:spPr>
            <a:xfrm rot="5400000">
              <a:off x="6257404" y="2218499"/>
              <a:ext cx="470624" cy="253641"/>
            </a:xfrm>
            <a:prstGeom prst="triangle">
              <a:avLst>
                <a:gd name="adj" fmla="val 50000"/>
              </a:avLst>
            </a:prstGeom>
            <a:solidFill>
              <a:srgbClr val="FF8585"/>
            </a:solidFill>
            <a:ln>
              <a:noFill/>
            </a:ln>
          </p:spPr>
          <p:txBody>
            <a:bodyPr spcFirstLastPara="1" wrap="square" lIns="91425" tIns="45700" rIns="91425" bIns="45700" anchor="ctr" anchorCtr="0">
              <a:noAutofit/>
            </a:bodyPr>
            <a:lstStyle/>
            <a:p>
              <a:pPr algn="ctr">
                <a:buClr>
                  <a:srgbClr val="000000"/>
                </a:buClr>
                <a:buSzPts val="2200"/>
              </a:pPr>
              <a:endParaRPr sz="2200">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130" name="Google Shape;4130;p161"/>
            <p:cNvSpPr txBox="1"/>
            <p:nvPr/>
          </p:nvSpPr>
          <p:spPr>
            <a:xfrm>
              <a:off x="3475148" y="1979648"/>
              <a:ext cx="2817900" cy="769401"/>
            </a:xfrm>
            <a:prstGeom prst="rect">
              <a:avLst/>
            </a:prstGeom>
            <a:noFill/>
            <a:ln>
              <a:noFill/>
            </a:ln>
          </p:spPr>
          <p:txBody>
            <a:bodyPr spcFirstLastPara="1" wrap="square" lIns="91425" tIns="45700" rIns="91425" bIns="45700" anchor="t" anchorCtr="0">
              <a:spAutoFit/>
            </a:bodyPr>
            <a:lstStyle/>
            <a:p>
              <a:pPr algn="ctr">
                <a:buClr>
                  <a:srgbClr val="000000"/>
                </a:buClr>
                <a:buSzPts val="2200"/>
              </a:pPr>
              <a:r>
                <a:rPr lang="en-US" sz="2200">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Network based WAF</a:t>
              </a:r>
              <a:endParaRPr>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4131" name="Google Shape;4131;p161"/>
          <p:cNvSpPr/>
          <p:nvPr/>
        </p:nvSpPr>
        <p:spPr>
          <a:xfrm rot="5400000">
            <a:off x="8591625" y="93321"/>
            <a:ext cx="1936839" cy="9809417"/>
          </a:xfrm>
          <a:prstGeom prst="round2SameRect">
            <a:avLst>
              <a:gd name="adj1" fmla="val 10749"/>
              <a:gd name="adj2" fmla="val 0"/>
            </a:avLst>
          </a:prstGeom>
          <a:solidFill>
            <a:schemeClr val="lt1"/>
          </a:solidFill>
          <a:ln w="25400" cap="flat" cmpd="sng">
            <a:solidFill>
              <a:srgbClr val="17BFAB"/>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2200"/>
            </a:pPr>
            <a:endParaRPr sz="2200" b="1">
              <a:solidFill>
                <a:schemeClr val="lt1"/>
              </a:solidFill>
              <a:latin typeface="Open Sans"/>
              <a:ea typeface="Open Sans"/>
              <a:cs typeface="Open Sans"/>
              <a:sym typeface="Open Sans"/>
            </a:endParaRPr>
          </a:p>
        </p:txBody>
      </p:sp>
      <p:grpSp>
        <p:nvGrpSpPr>
          <p:cNvPr id="4132" name="Google Shape;4132;p161"/>
          <p:cNvGrpSpPr/>
          <p:nvPr/>
        </p:nvGrpSpPr>
        <p:grpSpPr>
          <a:xfrm>
            <a:off x="1660623" y="4030762"/>
            <a:ext cx="3238091" cy="1938053"/>
            <a:chOff x="3393462" y="4028839"/>
            <a:chExt cx="3238091" cy="1938053"/>
          </a:xfrm>
        </p:grpSpPr>
        <p:sp>
          <p:nvSpPr>
            <p:cNvPr id="4133" name="Google Shape;4133;p161"/>
            <p:cNvSpPr/>
            <p:nvPr/>
          </p:nvSpPr>
          <p:spPr>
            <a:xfrm rot="-5400000">
              <a:off x="3915404" y="3506897"/>
              <a:ext cx="1938053" cy="2981937"/>
            </a:xfrm>
            <a:prstGeom prst="round2SameRect">
              <a:avLst>
                <a:gd name="adj1" fmla="val 11549"/>
                <a:gd name="adj2" fmla="val 0"/>
              </a:avLst>
            </a:prstGeom>
            <a:solidFill>
              <a:srgbClr val="17BFAB"/>
            </a:solidFill>
            <a:ln w="25400" cap="flat" cmpd="sng">
              <a:solidFill>
                <a:srgbClr val="17BFAB"/>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2200"/>
              </a:pPr>
              <a:endParaRPr sz="2200" b="1">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134" name="Google Shape;4134;p161"/>
            <p:cNvSpPr/>
            <p:nvPr/>
          </p:nvSpPr>
          <p:spPr>
            <a:xfrm rot="5400000">
              <a:off x="6269421" y="4871045"/>
              <a:ext cx="470624" cy="253641"/>
            </a:xfrm>
            <a:prstGeom prst="triangle">
              <a:avLst>
                <a:gd name="adj" fmla="val 50000"/>
              </a:avLst>
            </a:prstGeom>
            <a:solidFill>
              <a:srgbClr val="17BFAB"/>
            </a:solidFill>
            <a:ln>
              <a:noFill/>
            </a:ln>
          </p:spPr>
          <p:txBody>
            <a:bodyPr spcFirstLastPara="1" wrap="square" lIns="91425" tIns="45700" rIns="91425" bIns="45700" anchor="ctr" anchorCtr="0">
              <a:noAutofit/>
            </a:bodyPr>
            <a:lstStyle/>
            <a:p>
              <a:pPr algn="ctr">
                <a:buClr>
                  <a:srgbClr val="000000"/>
                </a:buClr>
                <a:buSzPts val="2200"/>
              </a:pPr>
              <a:endParaRPr sz="2200">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135" name="Google Shape;4135;p161"/>
            <p:cNvSpPr txBox="1"/>
            <p:nvPr/>
          </p:nvSpPr>
          <p:spPr>
            <a:xfrm>
              <a:off x="3649615" y="4802331"/>
              <a:ext cx="2561700" cy="430847"/>
            </a:xfrm>
            <a:prstGeom prst="rect">
              <a:avLst/>
            </a:prstGeom>
            <a:noFill/>
            <a:ln>
              <a:noFill/>
            </a:ln>
          </p:spPr>
          <p:txBody>
            <a:bodyPr spcFirstLastPara="1" wrap="square" lIns="91425" tIns="45700" rIns="91425" bIns="45700" anchor="t" anchorCtr="0">
              <a:spAutoFit/>
            </a:bodyPr>
            <a:lstStyle/>
            <a:p>
              <a:pPr algn="ctr">
                <a:buClr>
                  <a:srgbClr val="000000"/>
                </a:buClr>
                <a:buSzPts val="2200"/>
              </a:pPr>
              <a:r>
                <a:rPr lang="en-US" sz="2200">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Host based WAF</a:t>
              </a:r>
              <a:endParaRPr>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4136" name="Google Shape;4136;p161"/>
          <p:cNvSpPr txBox="1"/>
          <p:nvPr/>
        </p:nvSpPr>
        <p:spPr>
          <a:xfrm>
            <a:off x="4929692" y="4490458"/>
            <a:ext cx="8991775" cy="864171"/>
          </a:xfrm>
          <a:prstGeom prst="rect">
            <a:avLst/>
          </a:prstGeom>
          <a:noFill/>
          <a:ln>
            <a:noFill/>
          </a:ln>
        </p:spPr>
        <p:txBody>
          <a:bodyPr spcFirstLastPara="1" wrap="square" lIns="91425" tIns="45700" rIns="91425" bIns="45700" anchor="t" anchorCtr="0">
            <a:spAutoFit/>
          </a:bodyPr>
          <a:lstStyle/>
          <a:p>
            <a:pPr lvl="1">
              <a:lnSpc>
                <a:spcPct val="114000"/>
              </a:lnSpc>
              <a:buClr>
                <a:srgbClr val="3F3F3F"/>
              </a:buClr>
              <a:buSzPts val="2000"/>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Installed directly on the web server, providing granular control over application-specific traffic</a:t>
            </a:r>
            <a:endParaRPr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37" name="Google Shape;4137;p161"/>
          <p:cNvSpPr/>
          <p:nvPr/>
        </p:nvSpPr>
        <p:spPr>
          <a:xfrm rot="5400000">
            <a:off x="8591625" y="2271857"/>
            <a:ext cx="1936839" cy="9809415"/>
          </a:xfrm>
          <a:prstGeom prst="round2SameRect">
            <a:avLst>
              <a:gd name="adj1" fmla="val 11318"/>
              <a:gd name="adj2" fmla="val 0"/>
            </a:avLst>
          </a:prstGeom>
          <a:solidFill>
            <a:schemeClr val="lt1"/>
          </a:solidFill>
          <a:ln w="25400" cap="flat" cmpd="sng">
            <a:solidFill>
              <a:srgbClr val="41A0CB"/>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2400"/>
            </a:pPr>
            <a:endParaRPr sz="1867" b="1">
              <a:solidFill>
                <a:schemeClr val="lt1"/>
              </a:solidFill>
              <a:latin typeface="Open Sans"/>
              <a:ea typeface="Open Sans"/>
              <a:cs typeface="Open Sans"/>
              <a:sym typeface="Open Sans"/>
            </a:endParaRPr>
          </a:p>
        </p:txBody>
      </p:sp>
      <p:grpSp>
        <p:nvGrpSpPr>
          <p:cNvPr id="4138" name="Google Shape;4138;p161"/>
          <p:cNvGrpSpPr/>
          <p:nvPr/>
        </p:nvGrpSpPr>
        <p:grpSpPr>
          <a:xfrm>
            <a:off x="1660621" y="6208142"/>
            <a:ext cx="3248355" cy="1938053"/>
            <a:chOff x="3393462" y="6347275"/>
            <a:chExt cx="3248354" cy="1938053"/>
          </a:xfrm>
        </p:grpSpPr>
        <p:sp>
          <p:nvSpPr>
            <p:cNvPr id="4139" name="Google Shape;4139;p161"/>
            <p:cNvSpPr/>
            <p:nvPr/>
          </p:nvSpPr>
          <p:spPr>
            <a:xfrm rot="-5400000">
              <a:off x="3915398" y="5825339"/>
              <a:ext cx="1938053" cy="2981926"/>
            </a:xfrm>
            <a:prstGeom prst="round2SameRect">
              <a:avLst>
                <a:gd name="adj1" fmla="val 11549"/>
                <a:gd name="adj2" fmla="val 0"/>
              </a:avLst>
            </a:prstGeom>
            <a:solidFill>
              <a:srgbClr val="41A0CB"/>
            </a:solidFill>
            <a:ln w="25400" cap="flat" cmpd="sng">
              <a:solidFill>
                <a:srgbClr val="41A0CB"/>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2200"/>
              </a:pPr>
              <a:endParaRPr sz="2200" b="1">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140" name="Google Shape;4140;p161"/>
            <p:cNvSpPr/>
            <p:nvPr/>
          </p:nvSpPr>
          <p:spPr>
            <a:xfrm rot="5400000">
              <a:off x="6279684" y="7176704"/>
              <a:ext cx="470624" cy="253641"/>
            </a:xfrm>
            <a:prstGeom prst="triangle">
              <a:avLst>
                <a:gd name="adj" fmla="val 50000"/>
              </a:avLst>
            </a:prstGeom>
            <a:solidFill>
              <a:srgbClr val="41A0CB"/>
            </a:solidFill>
            <a:ln w="25400" cap="flat" cmpd="sng">
              <a:solidFill>
                <a:srgbClr val="41A0CB"/>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2200"/>
              </a:pPr>
              <a:endParaRPr sz="2200">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141" name="Google Shape;4141;p161"/>
            <p:cNvSpPr txBox="1"/>
            <p:nvPr/>
          </p:nvSpPr>
          <p:spPr>
            <a:xfrm>
              <a:off x="3666849" y="7107990"/>
              <a:ext cx="2561699" cy="430847"/>
            </a:xfrm>
            <a:prstGeom prst="rect">
              <a:avLst/>
            </a:prstGeom>
            <a:noFill/>
            <a:ln>
              <a:noFill/>
            </a:ln>
          </p:spPr>
          <p:txBody>
            <a:bodyPr spcFirstLastPara="1" wrap="square" lIns="91425" tIns="45700" rIns="91425" bIns="45700" anchor="t" anchorCtr="0">
              <a:spAutoFit/>
            </a:bodyPr>
            <a:lstStyle/>
            <a:p>
              <a:pPr algn="ctr">
                <a:buClr>
                  <a:srgbClr val="000000"/>
                </a:buClr>
                <a:buSzPts val="2200"/>
              </a:pPr>
              <a:r>
                <a:rPr lang="en-US" sz="2200">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Cloud based WAF</a:t>
              </a:r>
              <a:endParaRPr>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4142" name="Google Shape;4142;p161"/>
          <p:cNvSpPr txBox="1"/>
          <p:nvPr/>
        </p:nvSpPr>
        <p:spPr>
          <a:xfrm>
            <a:off x="5068604" y="6709405"/>
            <a:ext cx="9270621" cy="864171"/>
          </a:xfrm>
          <a:prstGeom prst="rect">
            <a:avLst/>
          </a:prstGeom>
          <a:noFill/>
          <a:ln>
            <a:noFill/>
          </a:ln>
        </p:spPr>
        <p:txBody>
          <a:bodyPr spcFirstLastPara="1" wrap="square" lIns="91425" tIns="45700" rIns="91425" bIns="45700" anchor="t" anchorCtr="0">
            <a:spAutoFit/>
          </a:bodyPr>
          <a:lstStyle/>
          <a:p>
            <a:pPr lvl="1">
              <a:lnSpc>
                <a:spcPct val="114000"/>
              </a:lnSpc>
              <a:buClr>
                <a:srgbClr val="3F3F3F"/>
              </a:buClr>
              <a:buSzPts val="2000"/>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Offered as a cloud service, providing scalability and ease of deployment</a:t>
            </a:r>
            <a:endParaRPr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143" name="Google Shape;4143;p161"/>
          <p:cNvSpPr txBox="1"/>
          <p:nvPr/>
        </p:nvSpPr>
        <p:spPr>
          <a:xfrm>
            <a:off x="4898714" y="2257118"/>
            <a:ext cx="9244006" cy="864171"/>
          </a:xfrm>
          <a:prstGeom prst="rect">
            <a:avLst/>
          </a:prstGeom>
          <a:noFill/>
          <a:ln>
            <a:noFill/>
          </a:ln>
        </p:spPr>
        <p:txBody>
          <a:bodyPr spcFirstLastPara="1" wrap="square" lIns="91425" tIns="45700" rIns="91425" bIns="45700" anchor="t" anchorCtr="0">
            <a:spAutoFit/>
          </a:bodyPr>
          <a:lstStyle/>
          <a:p>
            <a:pPr lvl="1">
              <a:lnSpc>
                <a:spcPct val="114000"/>
              </a:lnSpc>
              <a:buClr>
                <a:srgbClr val="3F3F3F"/>
              </a:buClr>
              <a:buSzPts val="2000"/>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 Deployed at the network level, inspecting traffic before it reaches the </a:t>
            </a:r>
            <a:b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b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 application server</a:t>
            </a:r>
            <a:endParaRPr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Brandline">
            <a:extLst>
              <a:ext uri="{FF2B5EF4-FFF2-40B4-BE49-F238E27FC236}">
                <a16:creationId xmlns:a16="http://schemas.microsoft.com/office/drawing/2014/main" id="{E074FD68-D9EE-179A-3A7F-EF3557F27E86}"/>
              </a:ext>
            </a:extLst>
          </p:cNvPr>
          <p:cNvSpPr/>
          <p:nvPr/>
        </p:nvSpPr>
        <p:spPr>
          <a:xfrm>
            <a:off x="6667500" y="945893"/>
            <a:ext cx="2934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4484"/>
        <p:cNvGrpSpPr/>
        <p:nvPr/>
      </p:nvGrpSpPr>
      <p:grpSpPr>
        <a:xfrm>
          <a:off x="0" y="0"/>
          <a:ext cx="0" cy="0"/>
          <a:chOff x="0" y="0"/>
          <a:chExt cx="0" cy="0"/>
        </a:xfrm>
      </p:grpSpPr>
      <p:sp>
        <p:nvSpPr>
          <p:cNvPr id="4485" name="Google Shape;4485;p178"/>
          <p:cNvSpPr txBox="1">
            <a:spLocks noGrp="1"/>
          </p:cNvSpPr>
          <p:nvPr>
            <p:ph type="title"/>
          </p:nvPr>
        </p:nvSpPr>
        <p:spPr>
          <a:xfrm>
            <a:off x="-10160" y="315223"/>
            <a:ext cx="16276320" cy="687244"/>
          </a:xfrm>
          <a:prstGeom prst="rect">
            <a:avLst/>
          </a:prstGeom>
          <a:noFill/>
          <a:ln>
            <a:noFill/>
          </a:ln>
        </p:spPr>
        <p:txBody>
          <a:bodyPr spcFirstLastPara="1" vert="horz" wrap="square" lIns="91425" tIns="45700" rIns="91425" bIns="45700" rtlCol="0" anchor="ctr" anchorCtr="0">
            <a:normAutofit/>
          </a:bodyPr>
          <a:lstStyle/>
          <a:p>
            <a:r>
              <a:rPr lang="en-US">
                <a:latin typeface="Open Sans"/>
                <a:ea typeface="Open Sans"/>
                <a:cs typeface="Open Sans"/>
                <a:sym typeface="Open Sans"/>
              </a:rPr>
              <a:t>WAF Technologies</a:t>
            </a:r>
            <a:endParaRPr/>
          </a:p>
        </p:txBody>
      </p:sp>
      <p:pic>
        <p:nvPicPr>
          <p:cNvPr id="4486" name="Google Shape;4486;p178"/>
          <p:cNvPicPr preferRelativeResize="0"/>
          <p:nvPr/>
        </p:nvPicPr>
        <p:blipFill rotWithShape="1">
          <a:blip r:embed="rId3">
            <a:alphaModFix/>
          </a:blip>
          <a:srcRect/>
          <a:stretch/>
        </p:blipFill>
        <p:spPr>
          <a:xfrm>
            <a:off x="5451330" y="836239"/>
            <a:ext cx="5405452" cy="365760"/>
          </a:xfrm>
          <a:prstGeom prst="rect">
            <a:avLst/>
          </a:prstGeom>
          <a:noFill/>
          <a:ln>
            <a:noFill/>
          </a:ln>
        </p:spPr>
      </p:pic>
      <p:sp>
        <p:nvSpPr>
          <p:cNvPr id="4487" name="Google Shape;4487;p178"/>
          <p:cNvSpPr/>
          <p:nvPr/>
        </p:nvSpPr>
        <p:spPr>
          <a:xfrm>
            <a:off x="1036631" y="6210095"/>
            <a:ext cx="6659490" cy="2587907"/>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buSzPts val="2200"/>
            </a:pPr>
            <a:endParaRPr sz="2200">
              <a:solidFill>
                <a:srgbClr val="3F3F3F"/>
              </a:solidFill>
              <a:latin typeface="Open Sans"/>
              <a:ea typeface="Open Sans"/>
              <a:cs typeface="Open Sans"/>
              <a:sym typeface="Open Sans"/>
            </a:endParaRPr>
          </a:p>
        </p:txBody>
      </p:sp>
      <p:sp>
        <p:nvSpPr>
          <p:cNvPr id="4488" name="Google Shape;4488;p178"/>
          <p:cNvSpPr txBox="1"/>
          <p:nvPr/>
        </p:nvSpPr>
        <p:spPr>
          <a:xfrm>
            <a:off x="1437712" y="6646431"/>
            <a:ext cx="6128667" cy="2038979"/>
          </a:xfrm>
          <a:prstGeom prst="rect">
            <a:avLst/>
          </a:prstGeom>
          <a:noFill/>
          <a:ln>
            <a:noFill/>
          </a:ln>
        </p:spPr>
        <p:txBody>
          <a:bodyPr spcFirstLastPara="1" wrap="square" lIns="91425" tIns="45700" rIns="91425" bIns="45700" anchor="ctr" anchorCtr="0">
            <a:spAutoFit/>
          </a:bodyPr>
          <a:lstStyle/>
          <a:p>
            <a:pPr marL="342900" indent="-342900" algn="l">
              <a:lnSpc>
                <a:spcPct val="115000"/>
              </a:lnSpc>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Only allows traffic matching pre-defined criteria, essentially creating a "safe list" for authorized requests.</a:t>
            </a:r>
          </a:p>
          <a:p>
            <a:pPr marL="342900" indent="-342900" algn="l">
              <a:lnSpc>
                <a:spcPct val="115000"/>
              </a:lnSpc>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Offers strong protection against unknown threats and misconfigurations.</a:t>
            </a:r>
          </a:p>
        </p:txBody>
      </p:sp>
      <p:sp>
        <p:nvSpPr>
          <p:cNvPr id="4489" name="Google Shape;4489;p178"/>
          <p:cNvSpPr/>
          <p:nvPr/>
        </p:nvSpPr>
        <p:spPr>
          <a:xfrm>
            <a:off x="8507177" y="2448788"/>
            <a:ext cx="6621065" cy="2686493"/>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buSzPts val="2200"/>
            </a:pPr>
            <a:endParaRPr sz="2200">
              <a:solidFill>
                <a:srgbClr val="3F3F3F"/>
              </a:solidFill>
              <a:latin typeface="Open Sans"/>
              <a:ea typeface="Open Sans"/>
              <a:cs typeface="Open Sans"/>
              <a:sym typeface="Open Sans"/>
            </a:endParaRPr>
          </a:p>
        </p:txBody>
      </p:sp>
      <p:sp>
        <p:nvSpPr>
          <p:cNvPr id="4490" name="Google Shape;4490;p178"/>
          <p:cNvSpPr txBox="1"/>
          <p:nvPr/>
        </p:nvSpPr>
        <p:spPr>
          <a:xfrm>
            <a:off x="8801940" y="2698086"/>
            <a:ext cx="6116595" cy="2817654"/>
          </a:xfrm>
          <a:prstGeom prst="rect">
            <a:avLst/>
          </a:prstGeom>
          <a:noFill/>
          <a:ln>
            <a:noFill/>
          </a:ln>
        </p:spPr>
        <p:txBody>
          <a:bodyPr spcFirstLastPara="1" wrap="square" lIns="91425" tIns="45700" rIns="91425" bIns="45700" anchor="ctr" anchorCtr="0">
            <a:spAutoFit/>
          </a:bodyPr>
          <a:lstStyle/>
          <a:p>
            <a:pPr marL="457189" indent="-457189">
              <a:lnSpc>
                <a:spcPct val="115000"/>
              </a:lnSpc>
              <a:buFont typeface="Arial" panose="020B0604020202020204" pitchFamily="34" charset="0"/>
              <a:buChar char="•"/>
            </a:pPr>
            <a:r>
              <a:rPr lang="en-US" sz="2200">
                <a:solidFill>
                  <a:srgbClr val="404040"/>
                </a:solidFill>
                <a:latin typeface="Open Sans" panose="020B0606030504020204" pitchFamily="34" charset="0"/>
              </a:rPr>
              <a:t>Analyzes traffic patterns to detect deviations from normal activity, indicating potential malicious intent.</a:t>
            </a:r>
          </a:p>
          <a:p>
            <a:pPr marL="457189" indent="-457189">
              <a:lnSpc>
                <a:spcPct val="115000"/>
              </a:lnSpc>
              <a:buFont typeface="Arial" panose="020B0604020202020204" pitchFamily="34" charset="0"/>
              <a:buChar char="•"/>
            </a:pPr>
            <a:r>
              <a:rPr lang="en-US" sz="2200">
                <a:solidFill>
                  <a:srgbClr val="404040"/>
                </a:solidFill>
                <a:latin typeface="Open Sans" panose="020B0606030504020204" pitchFamily="34" charset="0"/>
              </a:rPr>
              <a:t>Techniques include statistical analysis, machine learning, and </a:t>
            </a:r>
            <a:br>
              <a:rPr lang="en-US" sz="2200">
                <a:solidFill>
                  <a:srgbClr val="404040"/>
                </a:solidFill>
                <a:latin typeface="Open Sans" panose="020B0606030504020204" pitchFamily="34" charset="0"/>
              </a:rPr>
            </a:br>
            <a:r>
              <a:rPr lang="en-US" sz="2200">
                <a:solidFill>
                  <a:srgbClr val="404040"/>
                </a:solidFill>
                <a:latin typeface="Open Sans" panose="020B0606030504020204" pitchFamily="34" charset="0"/>
              </a:rPr>
              <a:t>behavioral profiling.</a:t>
            </a:r>
          </a:p>
          <a:p>
            <a:pPr marL="457189" indent="-457189">
              <a:lnSpc>
                <a:spcPct val="115000"/>
              </a:lnSpc>
              <a:buFont typeface="Arial" panose="020B0604020202020204" pitchFamily="34" charset="0"/>
              <a:buChar char="•"/>
            </a:pPr>
            <a:endParaRPr lang="en-US" sz="2200">
              <a:solidFill>
                <a:srgbClr val="404040"/>
              </a:solidFill>
              <a:latin typeface="Open Sans" panose="020B0606030504020204" pitchFamily="34" charset="0"/>
              <a:ea typeface="Open Sans"/>
              <a:cs typeface="Open Sans"/>
            </a:endParaRPr>
          </a:p>
        </p:txBody>
      </p:sp>
      <p:sp>
        <p:nvSpPr>
          <p:cNvPr id="4491" name="Google Shape;4491;p178"/>
          <p:cNvSpPr/>
          <p:nvPr/>
        </p:nvSpPr>
        <p:spPr>
          <a:xfrm>
            <a:off x="1127762" y="2459322"/>
            <a:ext cx="6670695" cy="2675959"/>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buSzPts val="2200"/>
            </a:pPr>
            <a:endParaRPr sz="2200">
              <a:solidFill>
                <a:srgbClr val="3F3F3F"/>
              </a:solidFill>
              <a:latin typeface="Open Sans"/>
              <a:ea typeface="Open Sans"/>
              <a:cs typeface="Open Sans"/>
              <a:sym typeface="Open Sans"/>
            </a:endParaRPr>
          </a:p>
        </p:txBody>
      </p:sp>
      <p:grpSp>
        <p:nvGrpSpPr>
          <p:cNvPr id="4492" name="Google Shape;4492;p178"/>
          <p:cNvGrpSpPr/>
          <p:nvPr/>
        </p:nvGrpSpPr>
        <p:grpSpPr>
          <a:xfrm>
            <a:off x="1820543" y="1830345"/>
            <a:ext cx="4870296" cy="854112"/>
            <a:chOff x="991547" y="2567080"/>
            <a:chExt cx="4427542" cy="1136822"/>
          </a:xfrm>
        </p:grpSpPr>
        <p:grpSp>
          <p:nvGrpSpPr>
            <p:cNvPr id="4493" name="Google Shape;4493;p178"/>
            <p:cNvGrpSpPr/>
            <p:nvPr/>
          </p:nvGrpSpPr>
          <p:grpSpPr>
            <a:xfrm>
              <a:off x="991547" y="2567080"/>
              <a:ext cx="4427542" cy="1136822"/>
              <a:chOff x="1591293" y="2718486"/>
              <a:chExt cx="4427542" cy="1136822"/>
            </a:xfrm>
          </p:grpSpPr>
          <p:sp>
            <p:nvSpPr>
              <p:cNvPr id="4494" name="Google Shape;4494;p178"/>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algn="ctr">
                  <a:buClr>
                    <a:srgbClr val="000000"/>
                  </a:buClr>
                  <a:buSzPts val="2200"/>
                </a:pPr>
                <a:endParaRPr sz="2200">
                  <a:solidFill>
                    <a:srgbClr val="3F3F3F"/>
                  </a:solidFill>
                  <a:latin typeface="Open Sans"/>
                  <a:ea typeface="Open Sans"/>
                  <a:cs typeface="Open Sans"/>
                  <a:sym typeface="Open Sans"/>
                </a:endParaRPr>
              </a:p>
            </p:txBody>
          </p:sp>
          <p:sp>
            <p:nvSpPr>
              <p:cNvPr id="4495" name="Google Shape;4495;p178"/>
              <p:cNvSpPr/>
              <p:nvPr/>
            </p:nvSpPr>
            <p:spPr>
              <a:xfrm>
                <a:off x="1741828" y="2718486"/>
                <a:ext cx="4131774" cy="1136822"/>
              </a:xfrm>
              <a:prstGeom prst="round2SameRect">
                <a:avLst>
                  <a:gd name="adj1" fmla="val 16993"/>
                  <a:gd name="adj2" fmla="val 0"/>
                </a:avLst>
              </a:prstGeom>
              <a:solidFill>
                <a:srgbClr val="E9CBC1"/>
              </a:solidFill>
              <a:ln>
                <a:noFill/>
              </a:ln>
            </p:spPr>
            <p:txBody>
              <a:bodyPr spcFirstLastPara="1" wrap="square" lIns="91425" tIns="45700" rIns="91425" bIns="45700" anchor="ctr" anchorCtr="0">
                <a:noAutofit/>
              </a:bodyPr>
              <a:lstStyle/>
              <a:p>
                <a:pPr algn="ctr">
                  <a:buClr>
                    <a:srgbClr val="000000"/>
                  </a:buClr>
                  <a:buSzPts val="2200"/>
                </a:pPr>
                <a:endParaRPr sz="2200">
                  <a:solidFill>
                    <a:srgbClr val="3F3F3F"/>
                  </a:solidFill>
                  <a:latin typeface="Open Sans"/>
                  <a:ea typeface="Open Sans"/>
                  <a:cs typeface="Open Sans"/>
                  <a:sym typeface="Open Sans"/>
                </a:endParaRPr>
              </a:p>
            </p:txBody>
          </p:sp>
        </p:grpSp>
        <p:sp>
          <p:nvSpPr>
            <p:cNvPr id="4496" name="Google Shape;4496;p178"/>
            <p:cNvSpPr txBox="1"/>
            <p:nvPr/>
          </p:nvSpPr>
          <p:spPr>
            <a:xfrm>
              <a:off x="1164382" y="2841174"/>
              <a:ext cx="4131774" cy="573457"/>
            </a:xfrm>
            <a:prstGeom prst="rect">
              <a:avLst/>
            </a:prstGeom>
            <a:noFill/>
            <a:ln>
              <a:noFill/>
            </a:ln>
          </p:spPr>
          <p:txBody>
            <a:bodyPr spcFirstLastPara="1" wrap="square" lIns="91425" tIns="45700" rIns="91425" bIns="45700" anchor="t" anchorCtr="0">
              <a:spAutoFit/>
            </a:bodyPr>
            <a:lstStyle/>
            <a:p>
              <a:pPr algn="ctr">
                <a:buClr>
                  <a:srgbClr val="000000"/>
                </a:buClr>
                <a:buSzPts val="2200"/>
              </a:pPr>
              <a:r>
                <a:rPr lang="en-US" sz="2200" b="1">
                  <a:solidFill>
                    <a:srgbClr val="3F3F3F"/>
                  </a:solidFill>
                  <a:latin typeface="Open Sans"/>
                  <a:ea typeface="Open Sans"/>
                  <a:cs typeface="Open Sans"/>
                  <a:sym typeface="Open Sans"/>
                </a:rPr>
                <a:t>Signature based detection</a:t>
              </a:r>
              <a:endParaRPr/>
            </a:p>
          </p:txBody>
        </p:sp>
      </p:grpSp>
      <p:grpSp>
        <p:nvGrpSpPr>
          <p:cNvPr id="4497" name="Google Shape;4497;p178"/>
          <p:cNvGrpSpPr/>
          <p:nvPr/>
        </p:nvGrpSpPr>
        <p:grpSpPr>
          <a:xfrm>
            <a:off x="9117915" y="1822863"/>
            <a:ext cx="4870296" cy="854112"/>
            <a:chOff x="6001204" y="2567081"/>
            <a:chExt cx="4427542" cy="1136822"/>
          </a:xfrm>
        </p:grpSpPr>
        <p:grpSp>
          <p:nvGrpSpPr>
            <p:cNvPr id="4498" name="Google Shape;4498;p178"/>
            <p:cNvGrpSpPr/>
            <p:nvPr/>
          </p:nvGrpSpPr>
          <p:grpSpPr>
            <a:xfrm>
              <a:off x="6001204" y="2567081"/>
              <a:ext cx="4427542" cy="1136822"/>
              <a:chOff x="1591293" y="2718487"/>
              <a:chExt cx="4427542" cy="1136822"/>
            </a:xfrm>
          </p:grpSpPr>
          <p:sp>
            <p:nvSpPr>
              <p:cNvPr id="4499" name="Google Shape;4499;p178"/>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algn="ctr">
                  <a:buClr>
                    <a:srgbClr val="000000"/>
                  </a:buClr>
                  <a:buSzPts val="2200"/>
                </a:pPr>
                <a:endParaRPr sz="2200">
                  <a:solidFill>
                    <a:srgbClr val="3F3F3F"/>
                  </a:solidFill>
                  <a:latin typeface="Open Sans"/>
                  <a:ea typeface="Open Sans"/>
                  <a:cs typeface="Open Sans"/>
                  <a:sym typeface="Open Sans"/>
                </a:endParaRPr>
              </a:p>
            </p:txBody>
          </p:sp>
          <p:sp>
            <p:nvSpPr>
              <p:cNvPr id="4500" name="Google Shape;4500;p178"/>
              <p:cNvSpPr/>
              <p:nvPr/>
            </p:nvSpPr>
            <p:spPr>
              <a:xfrm>
                <a:off x="1741828" y="2718487"/>
                <a:ext cx="4131774" cy="1136822"/>
              </a:xfrm>
              <a:prstGeom prst="round2SameRect">
                <a:avLst>
                  <a:gd name="adj1" fmla="val 16993"/>
                  <a:gd name="adj2" fmla="val 0"/>
                </a:avLst>
              </a:prstGeom>
              <a:solidFill>
                <a:srgbClr val="EFC58D"/>
              </a:solidFill>
              <a:ln>
                <a:noFill/>
              </a:ln>
            </p:spPr>
            <p:txBody>
              <a:bodyPr spcFirstLastPara="1" wrap="square" lIns="91425" tIns="45700" rIns="91425" bIns="45700" anchor="ctr" anchorCtr="0">
                <a:noAutofit/>
              </a:bodyPr>
              <a:lstStyle/>
              <a:p>
                <a:pPr algn="ctr">
                  <a:buClr>
                    <a:srgbClr val="000000"/>
                  </a:buClr>
                  <a:buSzPts val="2200"/>
                </a:pPr>
                <a:endParaRPr sz="2200">
                  <a:solidFill>
                    <a:srgbClr val="3F3F3F"/>
                  </a:solidFill>
                  <a:latin typeface="Open Sans"/>
                  <a:ea typeface="Open Sans"/>
                  <a:cs typeface="Open Sans"/>
                  <a:sym typeface="Open Sans"/>
                </a:endParaRPr>
              </a:p>
            </p:txBody>
          </p:sp>
        </p:grpSp>
        <p:sp>
          <p:nvSpPr>
            <p:cNvPr id="4501" name="Google Shape;4501;p178"/>
            <p:cNvSpPr txBox="1"/>
            <p:nvPr/>
          </p:nvSpPr>
          <p:spPr>
            <a:xfrm>
              <a:off x="6174039" y="2825159"/>
              <a:ext cx="4131774" cy="573457"/>
            </a:xfrm>
            <a:prstGeom prst="rect">
              <a:avLst/>
            </a:prstGeom>
            <a:noFill/>
            <a:ln>
              <a:noFill/>
            </a:ln>
          </p:spPr>
          <p:txBody>
            <a:bodyPr spcFirstLastPara="1" wrap="square" lIns="91425" tIns="45700" rIns="91425" bIns="45700" anchor="t" anchorCtr="0">
              <a:spAutoFit/>
            </a:bodyPr>
            <a:lstStyle/>
            <a:p>
              <a:pPr algn="ctr">
                <a:buClr>
                  <a:srgbClr val="000000"/>
                </a:buClr>
                <a:buSzPts val="2200"/>
              </a:pPr>
              <a:r>
                <a:rPr lang="en-US" sz="2200" b="1">
                  <a:solidFill>
                    <a:srgbClr val="3F3F3F"/>
                  </a:solidFill>
                  <a:latin typeface="Open Sans"/>
                  <a:ea typeface="Open Sans"/>
                  <a:cs typeface="Open Sans"/>
                  <a:sym typeface="Open Sans"/>
                </a:rPr>
                <a:t>Anomaly detection</a:t>
              </a:r>
              <a:endParaRPr/>
            </a:p>
          </p:txBody>
        </p:sp>
      </p:grpSp>
      <p:grpSp>
        <p:nvGrpSpPr>
          <p:cNvPr id="4502" name="Google Shape;4502;p178"/>
          <p:cNvGrpSpPr/>
          <p:nvPr/>
        </p:nvGrpSpPr>
        <p:grpSpPr>
          <a:xfrm>
            <a:off x="1820543" y="5606604"/>
            <a:ext cx="4870296" cy="854113"/>
            <a:chOff x="11010862" y="2567081"/>
            <a:chExt cx="4427542" cy="1136822"/>
          </a:xfrm>
        </p:grpSpPr>
        <p:grpSp>
          <p:nvGrpSpPr>
            <p:cNvPr id="4503" name="Google Shape;4503;p178"/>
            <p:cNvGrpSpPr/>
            <p:nvPr/>
          </p:nvGrpSpPr>
          <p:grpSpPr>
            <a:xfrm>
              <a:off x="11010862" y="2567081"/>
              <a:ext cx="4427542" cy="1136822"/>
              <a:chOff x="1591293" y="2718487"/>
              <a:chExt cx="4427542" cy="1136822"/>
            </a:xfrm>
          </p:grpSpPr>
          <p:sp>
            <p:nvSpPr>
              <p:cNvPr id="4504" name="Google Shape;4504;p178"/>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algn="ctr">
                  <a:buClr>
                    <a:srgbClr val="000000"/>
                  </a:buClr>
                  <a:buSzPts val="2200"/>
                </a:pPr>
                <a:endParaRPr sz="2200">
                  <a:solidFill>
                    <a:srgbClr val="3F3F3F"/>
                  </a:solidFill>
                  <a:latin typeface="Open Sans"/>
                  <a:ea typeface="Open Sans"/>
                  <a:cs typeface="Open Sans"/>
                  <a:sym typeface="Open Sans"/>
                </a:endParaRPr>
              </a:p>
            </p:txBody>
          </p:sp>
          <p:sp>
            <p:nvSpPr>
              <p:cNvPr id="4505" name="Google Shape;4505;p178"/>
              <p:cNvSpPr/>
              <p:nvPr/>
            </p:nvSpPr>
            <p:spPr>
              <a:xfrm>
                <a:off x="1741828" y="2718487"/>
                <a:ext cx="4131774" cy="1136822"/>
              </a:xfrm>
              <a:prstGeom prst="round2SameRect">
                <a:avLst>
                  <a:gd name="adj1" fmla="val 16993"/>
                  <a:gd name="adj2" fmla="val 0"/>
                </a:avLst>
              </a:prstGeom>
              <a:solidFill>
                <a:srgbClr val="C3D3C6"/>
              </a:solidFill>
              <a:ln>
                <a:noFill/>
              </a:ln>
            </p:spPr>
            <p:txBody>
              <a:bodyPr spcFirstLastPara="1" wrap="square" lIns="91425" tIns="45700" rIns="91425" bIns="45700" anchor="ctr" anchorCtr="0">
                <a:noAutofit/>
              </a:bodyPr>
              <a:lstStyle/>
              <a:p>
                <a:pPr algn="ctr">
                  <a:buClr>
                    <a:srgbClr val="000000"/>
                  </a:buClr>
                  <a:buSzPts val="2200"/>
                </a:pPr>
                <a:endParaRPr sz="2200">
                  <a:solidFill>
                    <a:srgbClr val="3F3F3F"/>
                  </a:solidFill>
                  <a:latin typeface="Open Sans"/>
                  <a:ea typeface="Open Sans"/>
                  <a:cs typeface="Open Sans"/>
                  <a:sym typeface="Open Sans"/>
                </a:endParaRPr>
              </a:p>
            </p:txBody>
          </p:sp>
        </p:grpSp>
        <p:sp>
          <p:nvSpPr>
            <p:cNvPr id="4506" name="Google Shape;4506;p178"/>
            <p:cNvSpPr txBox="1"/>
            <p:nvPr/>
          </p:nvSpPr>
          <p:spPr>
            <a:xfrm>
              <a:off x="11179199" y="2857185"/>
              <a:ext cx="4090864" cy="573457"/>
            </a:xfrm>
            <a:prstGeom prst="rect">
              <a:avLst/>
            </a:prstGeom>
            <a:noFill/>
            <a:ln>
              <a:noFill/>
            </a:ln>
          </p:spPr>
          <p:txBody>
            <a:bodyPr spcFirstLastPara="1" wrap="square" lIns="91425" tIns="45700" rIns="91425" bIns="45700" anchor="t" anchorCtr="0">
              <a:spAutoFit/>
            </a:bodyPr>
            <a:lstStyle/>
            <a:p>
              <a:pPr algn="ctr">
                <a:buClr>
                  <a:srgbClr val="000000"/>
                </a:buClr>
                <a:buSzPts val="2200"/>
              </a:pPr>
              <a:r>
                <a:rPr lang="en-US" sz="2200" b="1">
                  <a:solidFill>
                    <a:srgbClr val="3F3F3F"/>
                  </a:solidFill>
                  <a:latin typeface="Open Sans"/>
                  <a:ea typeface="Open Sans"/>
                  <a:cs typeface="Open Sans"/>
                  <a:sym typeface="Open Sans"/>
                </a:rPr>
                <a:t>Positive model(Whitelist)</a:t>
              </a:r>
              <a:endParaRPr/>
            </a:p>
          </p:txBody>
        </p:sp>
      </p:grpSp>
      <p:sp>
        <p:nvSpPr>
          <p:cNvPr id="4507" name="Google Shape;4507;p178"/>
          <p:cNvSpPr txBox="1"/>
          <p:nvPr/>
        </p:nvSpPr>
        <p:spPr>
          <a:xfrm>
            <a:off x="1437712" y="2726376"/>
            <a:ext cx="6258409" cy="2428317"/>
          </a:xfrm>
          <a:prstGeom prst="rect">
            <a:avLst/>
          </a:prstGeom>
          <a:noFill/>
          <a:ln>
            <a:noFill/>
          </a:ln>
        </p:spPr>
        <p:txBody>
          <a:bodyPr spcFirstLastPara="1" wrap="square" lIns="91425" tIns="45700" rIns="91425" bIns="45700" anchor="t" anchorCtr="0">
            <a:spAutoFit/>
          </a:bodyPr>
          <a:lstStyle/>
          <a:p>
            <a:pPr marL="342900" indent="-342900" algn="l">
              <a:lnSpc>
                <a:spcPct val="115000"/>
              </a:lnSpc>
              <a:buFont typeface="Arial" panose="020B0604020202020204" pitchFamily="34" charset="0"/>
              <a:buChar char="•"/>
            </a:pPr>
            <a:r>
              <a:rPr lang="en-US" sz="2200">
                <a:solidFill>
                  <a:srgbClr val="404040"/>
                </a:solidFill>
                <a:latin typeface="Open Sans" panose="020B0606030504020204" pitchFamily="34" charset="0"/>
              </a:rPr>
              <a:t>This traditional approach relies on a database of known attack signatures, comparing incoming traffic patterns against them.</a:t>
            </a:r>
          </a:p>
          <a:p>
            <a:pPr marL="342900" indent="-342900" algn="l">
              <a:lnSpc>
                <a:spcPct val="115000"/>
              </a:lnSpc>
              <a:buFont typeface="Arial" panose="020B0604020202020204" pitchFamily="34" charset="0"/>
              <a:buChar char="•"/>
            </a:pPr>
            <a:r>
              <a:rPr lang="en-US" sz="2200">
                <a:solidFill>
                  <a:srgbClr val="404040"/>
                </a:solidFill>
                <a:latin typeface="Open Sans" panose="020B0606030504020204" pitchFamily="34" charset="0"/>
              </a:rPr>
              <a:t>Signature databases are regularly updated to include new threats.</a:t>
            </a:r>
          </a:p>
        </p:txBody>
      </p:sp>
      <p:sp>
        <p:nvSpPr>
          <p:cNvPr id="2" name="Google Shape;4487;p178">
            <a:extLst>
              <a:ext uri="{FF2B5EF4-FFF2-40B4-BE49-F238E27FC236}">
                <a16:creationId xmlns:a16="http://schemas.microsoft.com/office/drawing/2014/main" id="{4E6665CA-396A-850E-B9FD-A99B86C79A64}"/>
              </a:ext>
            </a:extLst>
          </p:cNvPr>
          <p:cNvSpPr/>
          <p:nvPr/>
        </p:nvSpPr>
        <p:spPr>
          <a:xfrm>
            <a:off x="8501106" y="6371968"/>
            <a:ext cx="6718264" cy="2587907"/>
          </a:xfrm>
          <a:prstGeom prst="roundRect">
            <a:avLst>
              <a:gd name="adj" fmla="val 8667"/>
            </a:avLst>
          </a:prstGeom>
          <a:solidFill>
            <a:srgbClr val="F2F2F2"/>
          </a:solidFill>
          <a:ln w="12700" cap="flat" cmpd="sng">
            <a:solidFill>
              <a:srgbClr val="D8D8D8"/>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l">
              <a:lnSpc>
                <a:spcPct val="115000"/>
              </a:lnSpc>
              <a:buFont typeface="Arial" panose="020B0604020202020204" pitchFamily="34" charset="0"/>
              <a:buChar char="•"/>
            </a:pPr>
            <a:endParaRPr lang="en-US" sz="2200">
              <a:solidFill>
                <a:srgbClr val="404040"/>
              </a:solidFill>
              <a:latin typeface="Open Sans" panose="020B0606030504020204" pitchFamily="34" charset="0"/>
              <a:ea typeface="Open Sans"/>
              <a:cs typeface="Open Sans"/>
            </a:endParaRPr>
          </a:p>
        </p:txBody>
      </p:sp>
      <p:grpSp>
        <p:nvGrpSpPr>
          <p:cNvPr id="3" name="Google Shape;4502;p178">
            <a:extLst>
              <a:ext uri="{FF2B5EF4-FFF2-40B4-BE49-F238E27FC236}">
                <a16:creationId xmlns:a16="http://schemas.microsoft.com/office/drawing/2014/main" id="{6D780F4F-4BF0-47CA-9E89-D01AB3E71094}"/>
              </a:ext>
            </a:extLst>
          </p:cNvPr>
          <p:cNvGrpSpPr/>
          <p:nvPr/>
        </p:nvGrpSpPr>
        <p:grpSpPr>
          <a:xfrm>
            <a:off x="9344919" y="5624720"/>
            <a:ext cx="4870296" cy="854113"/>
            <a:chOff x="11010862" y="2567081"/>
            <a:chExt cx="4427542" cy="1136822"/>
          </a:xfrm>
          <a:solidFill>
            <a:schemeClr val="accent2"/>
          </a:solidFill>
        </p:grpSpPr>
        <p:grpSp>
          <p:nvGrpSpPr>
            <p:cNvPr id="4" name="Google Shape;4503;p178">
              <a:extLst>
                <a:ext uri="{FF2B5EF4-FFF2-40B4-BE49-F238E27FC236}">
                  <a16:creationId xmlns:a16="http://schemas.microsoft.com/office/drawing/2014/main" id="{423C4E08-DA49-7980-ECBB-697767131E9C}"/>
                </a:ext>
              </a:extLst>
            </p:cNvPr>
            <p:cNvGrpSpPr/>
            <p:nvPr/>
          </p:nvGrpSpPr>
          <p:grpSpPr>
            <a:xfrm>
              <a:off x="11010862" y="2567081"/>
              <a:ext cx="4427542" cy="1136822"/>
              <a:chOff x="1591293" y="2718487"/>
              <a:chExt cx="4427542" cy="1136822"/>
            </a:xfrm>
            <a:grpFill/>
          </p:grpSpPr>
          <p:sp>
            <p:nvSpPr>
              <p:cNvPr id="6" name="Google Shape;4504;p178">
                <a:extLst>
                  <a:ext uri="{FF2B5EF4-FFF2-40B4-BE49-F238E27FC236}">
                    <a16:creationId xmlns:a16="http://schemas.microsoft.com/office/drawing/2014/main" id="{A0C87142-D380-53C7-ADA6-66900E36160C}"/>
                  </a:ext>
                </a:extLst>
              </p:cNvPr>
              <p:cNvSpPr/>
              <p:nvPr/>
            </p:nvSpPr>
            <p:spPr>
              <a:xfrm rot="10800000">
                <a:off x="1591293" y="3550024"/>
                <a:ext cx="4427542" cy="305284"/>
              </a:xfrm>
              <a:prstGeom prst="trapezoid">
                <a:avLst>
                  <a:gd name="adj" fmla="val 49372"/>
                </a:avLst>
              </a:prstGeom>
              <a:solidFill>
                <a:schemeClr val="tx1">
                  <a:lumMod val="50000"/>
                  <a:lumOff val="50000"/>
                </a:schemeClr>
              </a:solidFill>
              <a:ln>
                <a:noFill/>
              </a:ln>
            </p:spPr>
            <p:txBody>
              <a:bodyPr spcFirstLastPara="1" wrap="square" lIns="91425" tIns="45700" rIns="91425" bIns="45700" anchor="ctr" anchorCtr="0">
                <a:noAutofit/>
              </a:bodyPr>
              <a:lstStyle/>
              <a:p>
                <a:pPr algn="ctr">
                  <a:buClr>
                    <a:srgbClr val="000000"/>
                  </a:buClr>
                  <a:buSzPts val="2200"/>
                </a:pPr>
                <a:endParaRPr sz="2200">
                  <a:solidFill>
                    <a:srgbClr val="3F3F3F"/>
                  </a:solidFill>
                  <a:latin typeface="Open Sans"/>
                  <a:ea typeface="Open Sans"/>
                  <a:cs typeface="Open Sans"/>
                  <a:sym typeface="Open Sans"/>
                </a:endParaRPr>
              </a:p>
            </p:txBody>
          </p:sp>
          <p:sp>
            <p:nvSpPr>
              <p:cNvPr id="7" name="Google Shape;4505;p178">
                <a:extLst>
                  <a:ext uri="{FF2B5EF4-FFF2-40B4-BE49-F238E27FC236}">
                    <a16:creationId xmlns:a16="http://schemas.microsoft.com/office/drawing/2014/main" id="{46DB61C3-30C0-A651-7D29-65E0E1269225}"/>
                  </a:ext>
                </a:extLst>
              </p:cNvPr>
              <p:cNvSpPr/>
              <p:nvPr/>
            </p:nvSpPr>
            <p:spPr>
              <a:xfrm>
                <a:off x="1741828" y="2718487"/>
                <a:ext cx="4131774" cy="1136822"/>
              </a:xfrm>
              <a:prstGeom prst="round2SameRect">
                <a:avLst>
                  <a:gd name="adj1" fmla="val 16993"/>
                  <a:gd name="adj2" fmla="val 0"/>
                </a:avLst>
              </a:prstGeom>
              <a:solidFill>
                <a:schemeClr val="accent6">
                  <a:lumMod val="60000"/>
                  <a:lumOff val="40000"/>
                </a:schemeClr>
              </a:solidFill>
              <a:ln>
                <a:noFill/>
              </a:ln>
            </p:spPr>
            <p:txBody>
              <a:bodyPr spcFirstLastPara="1" wrap="square" lIns="91425" tIns="45700" rIns="91425" bIns="45700" anchor="ctr" anchorCtr="0">
                <a:noAutofit/>
              </a:bodyPr>
              <a:lstStyle/>
              <a:p>
                <a:pPr algn="ctr">
                  <a:buClr>
                    <a:srgbClr val="000000"/>
                  </a:buClr>
                  <a:buSzPts val="2200"/>
                </a:pPr>
                <a:endParaRPr sz="2200">
                  <a:solidFill>
                    <a:srgbClr val="3F3F3F"/>
                  </a:solidFill>
                  <a:latin typeface="Open Sans"/>
                  <a:ea typeface="Open Sans"/>
                  <a:cs typeface="Open Sans"/>
                  <a:sym typeface="Open Sans"/>
                </a:endParaRPr>
              </a:p>
            </p:txBody>
          </p:sp>
        </p:grpSp>
        <p:sp>
          <p:nvSpPr>
            <p:cNvPr id="5" name="Google Shape;4506;p178">
              <a:extLst>
                <a:ext uri="{FF2B5EF4-FFF2-40B4-BE49-F238E27FC236}">
                  <a16:creationId xmlns:a16="http://schemas.microsoft.com/office/drawing/2014/main" id="{F434E531-4457-C19B-D826-72CC706F501D}"/>
                </a:ext>
              </a:extLst>
            </p:cNvPr>
            <p:cNvSpPr txBox="1"/>
            <p:nvPr/>
          </p:nvSpPr>
          <p:spPr>
            <a:xfrm>
              <a:off x="11179199" y="2857185"/>
              <a:ext cx="4090864" cy="573456"/>
            </a:xfrm>
            <a:prstGeom prst="rect">
              <a:avLst/>
            </a:prstGeom>
            <a:solidFill>
              <a:schemeClr val="accent6">
                <a:lumMod val="60000"/>
                <a:lumOff val="40000"/>
              </a:schemeClr>
            </a:solidFill>
            <a:ln>
              <a:noFill/>
            </a:ln>
          </p:spPr>
          <p:txBody>
            <a:bodyPr spcFirstLastPara="1" wrap="square" lIns="91425" tIns="45700" rIns="91425" bIns="45700" anchor="t" anchorCtr="0">
              <a:spAutoFit/>
            </a:bodyPr>
            <a:lstStyle/>
            <a:p>
              <a:pPr algn="ctr">
                <a:buClr>
                  <a:srgbClr val="000000"/>
                </a:buClr>
                <a:buSzPts val="2200"/>
              </a:pPr>
              <a:r>
                <a:rPr lang="en-US" sz="2200" b="1">
                  <a:solidFill>
                    <a:srgbClr val="3F3F3F"/>
                  </a:solidFill>
                  <a:latin typeface="Open Sans"/>
                  <a:ea typeface="Open Sans"/>
                  <a:cs typeface="Open Sans"/>
                  <a:sym typeface="Open Sans"/>
                </a:rPr>
                <a:t>Negative model(Blacklist)</a:t>
              </a:r>
              <a:endParaRPr/>
            </a:p>
          </p:txBody>
        </p:sp>
      </p:grpSp>
      <p:sp>
        <p:nvSpPr>
          <p:cNvPr id="10" name="TextBox 9">
            <a:extLst>
              <a:ext uri="{FF2B5EF4-FFF2-40B4-BE49-F238E27FC236}">
                <a16:creationId xmlns:a16="http://schemas.microsoft.com/office/drawing/2014/main" id="{08C4D4D6-F72A-8210-32F6-4E63CC9EE603}"/>
              </a:ext>
            </a:extLst>
          </p:cNvPr>
          <p:cNvSpPr txBox="1"/>
          <p:nvPr/>
        </p:nvSpPr>
        <p:spPr>
          <a:xfrm>
            <a:off x="8801940" y="6853326"/>
            <a:ext cx="6016348" cy="1625188"/>
          </a:xfrm>
          <a:prstGeom prst="rect">
            <a:avLst/>
          </a:prstGeom>
          <a:noFill/>
        </p:spPr>
        <p:txBody>
          <a:bodyPr wrap="square">
            <a:spAutoFit/>
          </a:bodyPr>
          <a:lstStyle/>
          <a:p>
            <a:pPr marL="342900" indent="-342900" algn="l">
              <a:lnSpc>
                <a:spcPct val="115000"/>
              </a:lnSpc>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Blocks traffic matching known attack signatures, essentially creating a block list of malicious patterns.</a:t>
            </a:r>
          </a:p>
          <a:p>
            <a:pPr marL="342900" indent="-342900" algn="l">
              <a:lnSpc>
                <a:spcPct val="115000"/>
              </a:lnSpc>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Easier to implement than whitelists.</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57"/>
          <p:cNvSpPr txBox="1">
            <a:spLocks noGrp="1"/>
          </p:cNvSpPr>
          <p:nvPr>
            <p:ph type="body" idx="1"/>
          </p:nvPr>
        </p:nvSpPr>
        <p:spPr>
          <a:xfrm>
            <a:off x="4068169" y="4126230"/>
            <a:ext cx="8119800" cy="914400"/>
          </a:xfrm>
          <a:prstGeom prst="rect">
            <a:avLst/>
          </a:prstGeom>
          <a:noFill/>
          <a:ln>
            <a:noFill/>
          </a:ln>
        </p:spPr>
        <p:txBody>
          <a:bodyPr spcFirstLastPara="1" wrap="square" lIns="91425" tIns="91425" rIns="91425" bIns="91425" anchor="ctr" anchorCtr="0">
            <a:noAutofit/>
          </a:bodyPr>
          <a:lstStyle/>
          <a:p>
            <a:pPr marL="457200" lvl="0" indent="-228600" algn="ctr" rtl="0">
              <a:lnSpc>
                <a:spcPct val="115000"/>
              </a:lnSpc>
              <a:spcBef>
                <a:spcPts val="1000"/>
              </a:spcBef>
              <a:spcAft>
                <a:spcPts val="0"/>
              </a:spcAft>
              <a:buSzPts val="2800"/>
              <a:buNone/>
            </a:pPr>
            <a:r>
              <a:rPr lang="en-US"/>
              <a:t>Intrusion Detection and Prevention System </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e85d73439a_1_4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Intrusion</a:t>
            </a:r>
            <a:endParaRPr/>
          </a:p>
        </p:txBody>
      </p:sp>
      <p:pic>
        <p:nvPicPr>
          <p:cNvPr id="774" name="Google Shape;774;ge85d73439a_1_475"/>
          <p:cNvPicPr preferRelativeResize="0"/>
          <p:nvPr/>
        </p:nvPicPr>
        <p:blipFill rotWithShape="1">
          <a:blip r:embed="rId3">
            <a:alphaModFix/>
          </a:blip>
          <a:srcRect/>
          <a:stretch/>
        </p:blipFill>
        <p:spPr>
          <a:xfrm>
            <a:off x="6768925" y="744850"/>
            <a:ext cx="2757076" cy="305625"/>
          </a:xfrm>
          <a:prstGeom prst="rect">
            <a:avLst/>
          </a:prstGeom>
          <a:noFill/>
          <a:ln>
            <a:noFill/>
          </a:ln>
        </p:spPr>
      </p:pic>
      <p:sp>
        <p:nvSpPr>
          <p:cNvPr id="775" name="Google Shape;775;ge85d73439a_1_475"/>
          <p:cNvSpPr/>
          <p:nvPr/>
        </p:nvSpPr>
        <p:spPr>
          <a:xfrm>
            <a:off x="2159300" y="1336975"/>
            <a:ext cx="11937300" cy="2197800"/>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It refers to any unauthorized access, unauthorized attempt to access or damage, or malicious use of information systems. </a:t>
            </a:r>
          </a:p>
          <a:p>
            <a:pPr marL="457200" marR="0" lvl="0" indent="-368300" algn="l" rtl="0">
              <a:lnSpc>
                <a:spcPct val="115000"/>
              </a:lnSpc>
              <a:spcBef>
                <a:spcPts val="1000"/>
              </a:spcBef>
              <a:spcAft>
                <a:spcPts val="1000"/>
              </a:spcAft>
              <a:buClr>
                <a:srgbClr val="434343"/>
              </a:buClr>
              <a:buSzPts val="2200"/>
              <a:buFont typeface="Open Sans"/>
              <a:buChar char="●"/>
            </a:pPr>
            <a:r>
              <a:rPr lang="en-US" sz="2200">
                <a:solidFill>
                  <a:srgbClr val="434343"/>
                </a:solidFill>
                <a:latin typeface="Open Sans"/>
                <a:ea typeface="Open Sans"/>
                <a:cs typeface="Open Sans"/>
                <a:sym typeface="Open Sans"/>
              </a:rPr>
              <a:t>It</a:t>
            </a:r>
            <a:r>
              <a:rPr lang="en-US" sz="2200" b="0" i="0" u="none" strike="noStrike" cap="none">
                <a:solidFill>
                  <a:srgbClr val="434343"/>
                </a:solidFill>
                <a:latin typeface="Open Sans"/>
                <a:ea typeface="Open Sans"/>
                <a:cs typeface="Open Sans"/>
                <a:sym typeface="Open Sans"/>
              </a:rPr>
              <a:t> may compromise the confidentiality, integrity, and availability of the information assets.</a:t>
            </a:r>
          </a:p>
        </p:txBody>
      </p:sp>
      <p:pic>
        <p:nvPicPr>
          <p:cNvPr id="776" name="Google Shape;776;ge85d73439a_1_475"/>
          <p:cNvPicPr preferRelativeResize="0"/>
          <p:nvPr/>
        </p:nvPicPr>
        <p:blipFill rotWithShape="1">
          <a:blip r:embed="rId4">
            <a:alphaModFix/>
          </a:blip>
          <a:srcRect/>
          <a:stretch/>
        </p:blipFill>
        <p:spPr>
          <a:xfrm>
            <a:off x="6664838" y="3687175"/>
            <a:ext cx="2926213" cy="5304426"/>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ge85d73439a_1_49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solidFill>
                  <a:srgbClr val="434343"/>
                </a:solidFill>
              </a:rPr>
              <a:t>Intrusion Detection System (IDS)</a:t>
            </a:r>
            <a:endParaRPr>
              <a:solidFill>
                <a:srgbClr val="434343"/>
              </a:solidFill>
            </a:endParaRPr>
          </a:p>
        </p:txBody>
      </p:sp>
      <p:sp>
        <p:nvSpPr>
          <p:cNvPr id="784" name="Google Shape;784;ge85d73439a_1_490"/>
          <p:cNvSpPr/>
          <p:nvPr/>
        </p:nvSpPr>
        <p:spPr>
          <a:xfrm>
            <a:off x="2159300" y="1465500"/>
            <a:ext cx="11937300" cy="1380300"/>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487CA9"/>
              </a:buClr>
              <a:buSzPts val="4000"/>
              <a:buFont typeface="Open Sans"/>
              <a:buNone/>
            </a:pPr>
            <a:r>
              <a:rPr lang="en-US" sz="2200">
                <a:solidFill>
                  <a:srgbClr val="434343"/>
                </a:solidFill>
                <a:latin typeface="Open Sans"/>
                <a:ea typeface="Open Sans"/>
                <a:cs typeface="Open Sans"/>
                <a:sym typeface="Open Sans"/>
              </a:rPr>
              <a:t>It</a:t>
            </a:r>
            <a:r>
              <a:rPr lang="en-US" sz="2200" b="0" i="0" u="none" strike="noStrike" cap="none">
                <a:solidFill>
                  <a:srgbClr val="434343"/>
                </a:solidFill>
                <a:latin typeface="Open Sans"/>
                <a:ea typeface="Open Sans"/>
                <a:cs typeface="Open Sans"/>
                <a:sym typeface="Open Sans"/>
              </a:rPr>
              <a:t> is a solution that continuously monitors the environment and detects and alerts malicious attempts to gain unauthorized access.</a:t>
            </a:r>
            <a:endParaRPr sz="2200" b="0" i="0" u="none" strike="noStrike" cap="none">
              <a:solidFill>
                <a:srgbClr val="434343"/>
              </a:solidFill>
              <a:latin typeface="Open Sans"/>
              <a:ea typeface="Open Sans"/>
              <a:cs typeface="Open Sans"/>
              <a:sym typeface="Open Sans"/>
            </a:endParaRPr>
          </a:p>
        </p:txBody>
      </p:sp>
      <p:grpSp>
        <p:nvGrpSpPr>
          <p:cNvPr id="785" name="Google Shape;785;ge85d73439a_1_490"/>
          <p:cNvGrpSpPr/>
          <p:nvPr/>
        </p:nvGrpSpPr>
        <p:grpSpPr>
          <a:xfrm>
            <a:off x="2189876" y="3929875"/>
            <a:ext cx="11384253" cy="2603485"/>
            <a:chOff x="634352" y="0"/>
            <a:chExt cx="19213931" cy="5343770"/>
          </a:xfrm>
        </p:grpSpPr>
        <p:cxnSp>
          <p:nvCxnSpPr>
            <p:cNvPr id="786" name="Google Shape;786;ge85d73439a_1_490"/>
            <p:cNvCxnSpPr/>
            <p:nvPr/>
          </p:nvCxnSpPr>
          <p:spPr>
            <a:xfrm>
              <a:off x="13269942" y="1871987"/>
              <a:ext cx="1976100" cy="1976100"/>
            </a:xfrm>
            <a:prstGeom prst="straightConnector1">
              <a:avLst/>
            </a:prstGeom>
            <a:noFill/>
            <a:ln w="63500" cap="flat" cmpd="sng">
              <a:solidFill>
                <a:srgbClr val="848484"/>
              </a:solidFill>
              <a:prstDash val="solid"/>
              <a:miter lim="800000"/>
              <a:headEnd type="none" w="sm" len="sm"/>
              <a:tailEnd type="none" w="sm" len="sm"/>
            </a:ln>
          </p:spPr>
        </p:cxnSp>
        <p:cxnSp>
          <p:nvCxnSpPr>
            <p:cNvPr id="787" name="Google Shape;787;ge85d73439a_1_490"/>
            <p:cNvCxnSpPr/>
            <p:nvPr/>
          </p:nvCxnSpPr>
          <p:spPr>
            <a:xfrm>
              <a:off x="1586854" y="1398792"/>
              <a:ext cx="0" cy="1976100"/>
            </a:xfrm>
            <a:prstGeom prst="straightConnector1">
              <a:avLst/>
            </a:prstGeom>
            <a:noFill/>
            <a:ln w="63500" cap="flat" cmpd="sng">
              <a:solidFill>
                <a:srgbClr val="848484"/>
              </a:solidFill>
              <a:prstDash val="solid"/>
              <a:miter lim="800000"/>
              <a:headEnd type="none" w="sm" len="sm"/>
              <a:tailEnd type="none" w="sm" len="sm"/>
            </a:ln>
          </p:spPr>
        </p:cxnSp>
        <p:cxnSp>
          <p:nvCxnSpPr>
            <p:cNvPr id="788" name="Google Shape;788;ge85d73439a_1_490"/>
            <p:cNvCxnSpPr/>
            <p:nvPr/>
          </p:nvCxnSpPr>
          <p:spPr>
            <a:xfrm>
              <a:off x="2605783" y="4073769"/>
              <a:ext cx="17242500" cy="0"/>
            </a:xfrm>
            <a:prstGeom prst="straightConnector1">
              <a:avLst/>
            </a:prstGeom>
            <a:noFill/>
            <a:ln w="63500" cap="flat" cmpd="sng">
              <a:solidFill>
                <a:srgbClr val="848484"/>
              </a:solidFill>
              <a:prstDash val="solid"/>
              <a:miter lim="800000"/>
              <a:headEnd type="none" w="sm" len="sm"/>
              <a:tailEnd type="none" w="sm" len="sm"/>
            </a:ln>
          </p:spPr>
        </p:cxnSp>
        <p:pic>
          <p:nvPicPr>
            <p:cNvPr id="789" name="Google Shape;789;ge85d73439a_1_490" descr="Image"/>
            <p:cNvPicPr preferRelativeResize="0"/>
            <p:nvPr/>
          </p:nvPicPr>
          <p:blipFill rotWithShape="1">
            <a:blip r:embed="rId3">
              <a:alphaModFix/>
            </a:blip>
            <a:srcRect/>
            <a:stretch/>
          </p:blipFill>
          <p:spPr>
            <a:xfrm>
              <a:off x="14043031" y="2803769"/>
              <a:ext cx="2540001" cy="2540001"/>
            </a:xfrm>
            <a:prstGeom prst="rect">
              <a:avLst/>
            </a:prstGeom>
            <a:noFill/>
            <a:ln>
              <a:noFill/>
            </a:ln>
          </p:spPr>
        </p:pic>
        <p:pic>
          <p:nvPicPr>
            <p:cNvPr id="790" name="Google Shape;790;ge85d73439a_1_490" descr="Image"/>
            <p:cNvPicPr preferRelativeResize="0"/>
            <p:nvPr/>
          </p:nvPicPr>
          <p:blipFill rotWithShape="1">
            <a:blip r:embed="rId4">
              <a:alphaModFix/>
            </a:blip>
            <a:srcRect/>
            <a:stretch/>
          </p:blipFill>
          <p:spPr>
            <a:xfrm>
              <a:off x="4432150" y="3546719"/>
              <a:ext cx="2540001" cy="1689101"/>
            </a:xfrm>
            <a:prstGeom prst="rect">
              <a:avLst/>
            </a:prstGeom>
            <a:noFill/>
            <a:ln>
              <a:noFill/>
            </a:ln>
          </p:spPr>
        </p:pic>
        <p:pic>
          <p:nvPicPr>
            <p:cNvPr id="791" name="Google Shape;791;ge85d73439a_1_490" descr="firewall.png"/>
            <p:cNvPicPr preferRelativeResize="0"/>
            <p:nvPr/>
          </p:nvPicPr>
          <p:blipFill rotWithShape="1">
            <a:blip r:embed="rId5">
              <a:alphaModFix/>
            </a:blip>
            <a:srcRect/>
            <a:stretch/>
          </p:blipFill>
          <p:spPr>
            <a:xfrm>
              <a:off x="8230595" y="3121269"/>
              <a:ext cx="1905001" cy="1905001"/>
            </a:xfrm>
            <a:prstGeom prst="rect">
              <a:avLst/>
            </a:prstGeom>
            <a:noFill/>
            <a:ln>
              <a:noFill/>
            </a:ln>
          </p:spPr>
        </p:pic>
        <p:pic>
          <p:nvPicPr>
            <p:cNvPr id="792" name="Google Shape;792;ge85d73439a_1_490" descr="Image"/>
            <p:cNvPicPr preferRelativeResize="0"/>
            <p:nvPr/>
          </p:nvPicPr>
          <p:blipFill rotWithShape="1">
            <a:blip r:embed="rId6">
              <a:alphaModFix/>
            </a:blip>
            <a:srcRect/>
            <a:stretch/>
          </p:blipFill>
          <p:spPr>
            <a:xfrm>
              <a:off x="634352" y="0"/>
              <a:ext cx="1905001" cy="1905000"/>
            </a:xfrm>
            <a:prstGeom prst="rect">
              <a:avLst/>
            </a:prstGeom>
            <a:noFill/>
            <a:ln>
              <a:noFill/>
            </a:ln>
          </p:spPr>
        </p:pic>
        <p:grpSp>
          <p:nvGrpSpPr>
            <p:cNvPr id="793" name="Google Shape;793;ge85d73439a_1_490"/>
            <p:cNvGrpSpPr/>
            <p:nvPr/>
          </p:nvGrpSpPr>
          <p:grpSpPr>
            <a:xfrm>
              <a:off x="11317543" y="535109"/>
              <a:ext cx="2540100" cy="1905000"/>
              <a:chOff x="0" y="0"/>
              <a:chExt cx="2540100" cy="1905000"/>
            </a:xfrm>
          </p:grpSpPr>
          <p:sp>
            <p:nvSpPr>
              <p:cNvPr id="794" name="Google Shape;794;ge85d73439a_1_490"/>
              <p:cNvSpPr/>
              <p:nvPr/>
            </p:nvSpPr>
            <p:spPr>
              <a:xfrm>
                <a:off x="0" y="0"/>
                <a:ext cx="2540100" cy="1905000"/>
              </a:xfrm>
              <a:prstGeom prst="roundRect">
                <a:avLst>
                  <a:gd name="adj" fmla="val 3333"/>
                </a:avLst>
              </a:prstGeom>
              <a:solidFill>
                <a:srgbClr val="FFFFFF"/>
              </a:solidFill>
              <a:ln w="63500" cap="flat" cmpd="sng">
                <a:solidFill>
                  <a:srgbClr val="487CA9"/>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795" name="Google Shape;795;ge85d73439a_1_490"/>
              <p:cNvSpPr/>
              <p:nvPr/>
            </p:nvSpPr>
            <p:spPr>
              <a:xfrm>
                <a:off x="635000" y="317500"/>
                <a:ext cx="1269900" cy="1269900"/>
              </a:xfrm>
              <a:prstGeom prst="ellipse">
                <a:avLst/>
              </a:prstGeom>
              <a:solidFill>
                <a:srgbClr val="FFFFFF"/>
              </a:solidFill>
              <a:ln w="88900" cap="flat" cmpd="sng">
                <a:solidFill>
                  <a:srgbClr val="487CA9"/>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cxnSp>
            <p:nvCxnSpPr>
              <p:cNvPr id="796" name="Google Shape;796;ge85d73439a_1_490"/>
              <p:cNvCxnSpPr/>
              <p:nvPr/>
            </p:nvCxnSpPr>
            <p:spPr>
              <a:xfrm>
                <a:off x="381000" y="807832"/>
                <a:ext cx="1359000" cy="0"/>
              </a:xfrm>
              <a:prstGeom prst="straightConnector1">
                <a:avLst/>
              </a:prstGeom>
              <a:noFill/>
              <a:ln w="88900" cap="flat" cmpd="sng">
                <a:solidFill>
                  <a:srgbClr val="487CA9"/>
                </a:solidFill>
                <a:prstDash val="solid"/>
                <a:miter lim="800000"/>
                <a:headEnd type="none" w="sm" len="sm"/>
                <a:tailEnd type="triangle" w="med" len="med"/>
              </a:ln>
            </p:spPr>
          </p:cxnSp>
          <p:cxnSp>
            <p:nvCxnSpPr>
              <p:cNvPr id="797" name="Google Shape;797;ge85d73439a_1_490"/>
              <p:cNvCxnSpPr/>
              <p:nvPr/>
            </p:nvCxnSpPr>
            <p:spPr>
              <a:xfrm>
                <a:off x="832255" y="1155700"/>
                <a:ext cx="1359000" cy="0"/>
              </a:xfrm>
              <a:prstGeom prst="straightConnector1">
                <a:avLst/>
              </a:prstGeom>
              <a:noFill/>
              <a:ln w="88900" cap="flat" cmpd="sng">
                <a:solidFill>
                  <a:srgbClr val="487CA9"/>
                </a:solidFill>
                <a:prstDash val="solid"/>
                <a:miter lim="800000"/>
                <a:headEnd type="triangle" w="med" len="med"/>
                <a:tailEnd type="none" w="sm" len="sm"/>
              </a:ln>
            </p:spPr>
          </p:cxnSp>
        </p:grpSp>
      </p:grpSp>
      <p:sp>
        <p:nvSpPr>
          <p:cNvPr id="798" name="Google Shape;798;ge85d73439a_1_490"/>
          <p:cNvSpPr txBox="1"/>
          <p:nvPr/>
        </p:nvSpPr>
        <p:spPr>
          <a:xfrm>
            <a:off x="10013121" y="4394500"/>
            <a:ext cx="3876600" cy="477300"/>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212529"/>
              </a:buClr>
              <a:buSzPts val="3200"/>
              <a:buFont typeface="Quattrocento Sans"/>
              <a:buNone/>
            </a:pPr>
            <a:r>
              <a:rPr lang="en-US" sz="2200" b="0" i="0" u="none" strike="noStrike" cap="none">
                <a:solidFill>
                  <a:srgbClr val="434343"/>
                </a:solidFill>
                <a:latin typeface="Open Sans"/>
                <a:ea typeface="Open Sans"/>
                <a:cs typeface="Open Sans"/>
                <a:sym typeface="Open Sans"/>
              </a:rPr>
              <a:t>IDS in promiscuous mode</a:t>
            </a:r>
            <a:endParaRPr sz="2200" b="0" i="0" u="none" strike="noStrike" cap="none">
              <a:solidFill>
                <a:srgbClr val="434343"/>
              </a:solidFill>
              <a:latin typeface="Open Sans"/>
              <a:ea typeface="Open Sans"/>
              <a:cs typeface="Open Sans"/>
              <a:sym typeface="Open Sans"/>
            </a:endParaRPr>
          </a:p>
        </p:txBody>
      </p:sp>
      <p:pic>
        <p:nvPicPr>
          <p:cNvPr id="799" name="Google Shape;799;ge85d73439a_1_490"/>
          <p:cNvPicPr preferRelativeResize="0"/>
          <p:nvPr/>
        </p:nvPicPr>
        <p:blipFill rotWithShape="1">
          <a:blip r:embed="rId7">
            <a:alphaModFix/>
          </a:blip>
          <a:srcRect/>
          <a:stretch/>
        </p:blipFill>
        <p:spPr>
          <a:xfrm>
            <a:off x="13151905" y="5293900"/>
            <a:ext cx="1254770" cy="1282749"/>
          </a:xfrm>
          <a:prstGeom prst="rect">
            <a:avLst/>
          </a:prstGeom>
          <a:noFill/>
          <a:ln>
            <a:noFill/>
          </a:ln>
        </p:spPr>
      </p:pic>
      <p:pic>
        <p:nvPicPr>
          <p:cNvPr id="800" name="Google Shape;800;ge85d73439a_1_490"/>
          <p:cNvPicPr preferRelativeResize="0"/>
          <p:nvPr/>
        </p:nvPicPr>
        <p:blipFill rotWithShape="1">
          <a:blip r:embed="rId8">
            <a:alphaModFix/>
          </a:blip>
          <a:srcRect/>
          <a:stretch/>
        </p:blipFill>
        <p:spPr>
          <a:xfrm>
            <a:off x="1939269" y="5025225"/>
            <a:ext cx="1905654" cy="1485375"/>
          </a:xfrm>
          <a:prstGeom prst="rect">
            <a:avLst/>
          </a:prstGeom>
          <a:noFill/>
          <a:ln>
            <a:noFill/>
          </a:ln>
        </p:spPr>
      </p:pic>
      <p:sp>
        <p:nvSpPr>
          <p:cNvPr id="801" name="Google Shape;801;ge85d73439a_1_490"/>
          <p:cNvSpPr txBox="1"/>
          <p:nvPr/>
        </p:nvSpPr>
        <p:spPr>
          <a:xfrm>
            <a:off x="1849200" y="5615812"/>
            <a:ext cx="19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Internet</a:t>
            </a:r>
            <a:endParaRPr sz="1400" b="0" i="0" u="none" strike="noStrike" cap="none">
              <a:solidFill>
                <a:srgbClr val="000000"/>
              </a:solidFill>
              <a:latin typeface="Arial"/>
              <a:ea typeface="Arial"/>
              <a:cs typeface="Arial"/>
              <a:sym typeface="Arial"/>
            </a:endParaRPr>
          </a:p>
        </p:txBody>
      </p:sp>
      <p:sp>
        <p:nvSpPr>
          <p:cNvPr id="802" name="Google Shape;802;ge85d73439a_1_490"/>
          <p:cNvSpPr txBox="1"/>
          <p:nvPr/>
        </p:nvSpPr>
        <p:spPr>
          <a:xfrm>
            <a:off x="4150325" y="6510612"/>
            <a:ext cx="19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Router</a:t>
            </a:r>
            <a:endParaRPr sz="2200" b="0" i="0" u="none" strike="noStrike" cap="none">
              <a:solidFill>
                <a:srgbClr val="434343"/>
              </a:solidFill>
              <a:latin typeface="Open Sans"/>
              <a:ea typeface="Open Sans"/>
              <a:cs typeface="Open Sans"/>
              <a:sym typeface="Open Sans"/>
            </a:endParaRPr>
          </a:p>
        </p:txBody>
      </p:sp>
      <p:sp>
        <p:nvSpPr>
          <p:cNvPr id="803" name="Google Shape;803;ge85d73439a_1_490"/>
          <p:cNvSpPr txBox="1"/>
          <p:nvPr/>
        </p:nvSpPr>
        <p:spPr>
          <a:xfrm>
            <a:off x="6361325" y="6510612"/>
            <a:ext cx="19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Firewall</a:t>
            </a:r>
            <a:endParaRPr sz="2200" b="0" i="0" u="none" strike="noStrike" cap="none">
              <a:solidFill>
                <a:srgbClr val="434343"/>
              </a:solidFill>
              <a:latin typeface="Open Sans"/>
              <a:ea typeface="Open Sans"/>
              <a:cs typeface="Open Sans"/>
              <a:sym typeface="Open Sans"/>
            </a:endParaRPr>
          </a:p>
        </p:txBody>
      </p:sp>
      <p:sp>
        <p:nvSpPr>
          <p:cNvPr id="804" name="Google Shape;804;ge85d73439a_1_490"/>
          <p:cNvSpPr txBox="1"/>
          <p:nvPr/>
        </p:nvSpPr>
        <p:spPr>
          <a:xfrm>
            <a:off x="10013125" y="6510612"/>
            <a:ext cx="19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Server</a:t>
            </a:r>
            <a:endParaRPr sz="2200" b="0" i="0" u="none" strike="noStrike" cap="none">
              <a:solidFill>
                <a:srgbClr val="434343"/>
              </a:solidFill>
              <a:latin typeface="Open Sans"/>
              <a:ea typeface="Open Sans"/>
              <a:cs typeface="Open Sans"/>
              <a:sym typeface="Open Sans"/>
            </a:endParaRPr>
          </a:p>
        </p:txBody>
      </p:sp>
      <p:sp>
        <p:nvSpPr>
          <p:cNvPr id="805" name="Google Shape;805;ge85d73439a_1_490"/>
          <p:cNvSpPr txBox="1"/>
          <p:nvPr/>
        </p:nvSpPr>
        <p:spPr>
          <a:xfrm>
            <a:off x="12826488" y="6750637"/>
            <a:ext cx="1905600" cy="912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Personal computer</a:t>
            </a:r>
            <a:endParaRPr sz="2200" b="0" i="0" u="none" strike="noStrike" cap="none">
              <a:solidFill>
                <a:srgbClr val="434343"/>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B52263E6-7274-14B5-4AC9-73FB3B8A3918}"/>
              </a:ext>
            </a:extLst>
          </p:cNvPr>
          <p:cNvSpPr/>
          <p:nvPr/>
        </p:nvSpPr>
        <p:spPr>
          <a:xfrm>
            <a:off x="4533900" y="869692"/>
            <a:ext cx="7191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e85d73439a_1_48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solidFill>
                  <a:srgbClr val="434343"/>
                </a:solidFill>
              </a:rPr>
              <a:t>Main Functions of IDS</a:t>
            </a:r>
            <a:endParaRPr>
              <a:solidFill>
                <a:srgbClr val="434343"/>
              </a:solidFill>
            </a:endParaRPr>
          </a:p>
        </p:txBody>
      </p:sp>
      <p:pic>
        <p:nvPicPr>
          <p:cNvPr id="812" name="Google Shape;812;ge85d73439a_1_483"/>
          <p:cNvPicPr preferRelativeResize="0"/>
          <p:nvPr/>
        </p:nvPicPr>
        <p:blipFill rotWithShape="1">
          <a:blip r:embed="rId3">
            <a:alphaModFix/>
          </a:blip>
          <a:srcRect/>
          <a:stretch/>
        </p:blipFill>
        <p:spPr>
          <a:xfrm>
            <a:off x="5169325" y="744850"/>
            <a:ext cx="5956275" cy="305625"/>
          </a:xfrm>
          <a:prstGeom prst="rect">
            <a:avLst/>
          </a:prstGeom>
          <a:noFill/>
          <a:ln>
            <a:noFill/>
          </a:ln>
        </p:spPr>
      </p:pic>
      <p:pic>
        <p:nvPicPr>
          <p:cNvPr id="813" name="Google Shape;813;ge85d73439a_1_483"/>
          <p:cNvPicPr preferRelativeResize="0"/>
          <p:nvPr/>
        </p:nvPicPr>
        <p:blipFill rotWithShape="1">
          <a:blip r:embed="rId4">
            <a:alphaModFix/>
          </a:blip>
          <a:srcRect/>
          <a:stretch/>
        </p:blipFill>
        <p:spPr>
          <a:xfrm>
            <a:off x="6385338" y="2995613"/>
            <a:ext cx="3524250" cy="3152775"/>
          </a:xfrm>
          <a:prstGeom prst="rect">
            <a:avLst/>
          </a:prstGeom>
          <a:noFill/>
          <a:ln>
            <a:noFill/>
          </a:ln>
        </p:spPr>
      </p:pic>
      <p:sp>
        <p:nvSpPr>
          <p:cNvPr id="814" name="Google Shape;814;ge85d73439a_1_483"/>
          <p:cNvSpPr/>
          <p:nvPr/>
        </p:nvSpPr>
        <p:spPr>
          <a:xfrm>
            <a:off x="1033350" y="1456350"/>
            <a:ext cx="5352000" cy="22203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 </a:t>
            </a:r>
            <a:r>
              <a:rPr lang="en-US" sz="2200">
                <a:solidFill>
                  <a:srgbClr val="434343"/>
                </a:solidFill>
                <a:latin typeface="Open Sans"/>
                <a:ea typeface="Open Sans"/>
                <a:cs typeface="Open Sans"/>
                <a:sym typeface="Open Sans"/>
              </a:rPr>
              <a:t>It</a:t>
            </a:r>
            <a:r>
              <a:rPr lang="en-US" sz="2200" b="0" i="0" u="none" strike="noStrike" cap="none">
                <a:solidFill>
                  <a:srgbClr val="434343"/>
                </a:solidFill>
                <a:latin typeface="Open Sans"/>
                <a:ea typeface="Open Sans"/>
                <a:cs typeface="Open Sans"/>
                <a:sym typeface="Open Sans"/>
              </a:rPr>
              <a:t> gathers and analyzes information from within a computer or a network to identify violations of the security policy, including unauthorized access and misuse.</a:t>
            </a:r>
            <a:endParaRPr sz="2200" b="0" i="0" u="none" strike="noStrike" cap="none">
              <a:solidFill>
                <a:srgbClr val="434343"/>
              </a:solidFill>
              <a:latin typeface="Open Sans"/>
              <a:ea typeface="Open Sans"/>
              <a:cs typeface="Open Sans"/>
              <a:sym typeface="Open Sans"/>
            </a:endParaRPr>
          </a:p>
        </p:txBody>
      </p:sp>
      <p:sp>
        <p:nvSpPr>
          <p:cNvPr id="815" name="Google Shape;815;ge85d73439a_1_483"/>
          <p:cNvSpPr/>
          <p:nvPr/>
        </p:nvSpPr>
        <p:spPr>
          <a:xfrm>
            <a:off x="9909600" y="1456350"/>
            <a:ext cx="5352000" cy="2220300"/>
          </a:xfrm>
          <a:prstGeom prst="roundRect">
            <a:avLst>
              <a:gd name="adj" fmla="val 16667"/>
            </a:avLst>
          </a:prstGeom>
          <a:solidFill>
            <a:srgbClr val="F9DE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It is also referred to as a </a:t>
            </a:r>
            <a:r>
              <a:rPr lang="en-US" sz="2200" b="1" i="0" u="none" strike="noStrike" cap="none">
                <a:solidFill>
                  <a:srgbClr val="434343"/>
                </a:solidFill>
                <a:latin typeface="Open Sans"/>
                <a:ea typeface="Open Sans"/>
                <a:cs typeface="Open Sans"/>
                <a:sym typeface="Open Sans"/>
              </a:rPr>
              <a:t>packet sniffer</a:t>
            </a:r>
            <a:r>
              <a:rPr lang="en-US" sz="2200" b="0" i="0" u="none" strike="noStrike" cap="none">
                <a:solidFill>
                  <a:srgbClr val="434343"/>
                </a:solidFill>
                <a:latin typeface="Open Sans"/>
                <a:ea typeface="Open Sans"/>
                <a:cs typeface="Open Sans"/>
                <a:sym typeface="Open Sans"/>
              </a:rPr>
              <a:t>, which intercepts packets traveling via various communication media and protocols, usually TCP/IP.</a:t>
            </a:r>
            <a:endParaRPr sz="2200" b="0" i="0" u="none" strike="noStrike" cap="none">
              <a:solidFill>
                <a:srgbClr val="434343"/>
              </a:solidFill>
              <a:latin typeface="Arial"/>
              <a:ea typeface="Arial"/>
              <a:cs typeface="Arial"/>
              <a:sym typeface="Arial"/>
            </a:endParaRPr>
          </a:p>
        </p:txBody>
      </p:sp>
      <p:sp>
        <p:nvSpPr>
          <p:cNvPr id="816" name="Google Shape;816;ge85d73439a_1_483"/>
          <p:cNvSpPr/>
          <p:nvPr/>
        </p:nvSpPr>
        <p:spPr>
          <a:xfrm>
            <a:off x="5471475" y="6148400"/>
            <a:ext cx="5352000" cy="2220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It evaluates traffic for suspected intrusions and raises the alarm upon detecting such intrusions.</a:t>
            </a:r>
            <a:endParaRPr sz="2200" b="0" i="0" u="none" strike="noStrike" cap="none">
              <a:solidFill>
                <a:srgbClr val="434343"/>
              </a:solidFill>
              <a:latin typeface="Arial"/>
              <a:ea typeface="Arial"/>
              <a:cs typeface="Arial"/>
              <a:sym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Font typeface="Arial"/>
              <a:buNone/>
            </a:pPr>
            <a:r>
              <a:rPr lang="en-US">
                <a:solidFill>
                  <a:srgbClr val="434343"/>
                </a:solidFill>
              </a:rPr>
              <a:t>Intrusion Prevention System (IPS)</a:t>
            </a:r>
            <a:endParaRPr>
              <a:solidFill>
                <a:srgbClr val="434343"/>
              </a:solidFill>
            </a:endParaRPr>
          </a:p>
        </p:txBody>
      </p:sp>
      <p:sp>
        <p:nvSpPr>
          <p:cNvPr id="822" name="Google Shape;822;p58"/>
          <p:cNvSpPr/>
          <p:nvPr/>
        </p:nvSpPr>
        <p:spPr>
          <a:xfrm>
            <a:off x="2159300" y="1336975"/>
            <a:ext cx="11937300" cy="1886100"/>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487CA9"/>
              </a:buClr>
              <a:buSzPts val="4000"/>
              <a:buFont typeface="Open Sans"/>
              <a:buNone/>
            </a:pPr>
            <a:r>
              <a:rPr lang="en-US" sz="2200">
                <a:solidFill>
                  <a:srgbClr val="434343"/>
                </a:solidFill>
                <a:latin typeface="Open Sans"/>
                <a:ea typeface="Open Sans"/>
                <a:cs typeface="Open Sans"/>
                <a:sym typeface="Open Sans"/>
              </a:rPr>
              <a:t>It</a:t>
            </a:r>
            <a:r>
              <a:rPr lang="en-US" sz="2200" b="0" i="0" u="none" strike="noStrike" cap="none">
                <a:solidFill>
                  <a:srgbClr val="434343"/>
                </a:solidFill>
                <a:latin typeface="Open Sans"/>
                <a:ea typeface="Open Sans"/>
                <a:cs typeface="Open Sans"/>
                <a:sym typeface="Open Sans"/>
              </a:rPr>
              <a:t> is a technology that monitors the environment and responds automatically when malicious attempts to gain unauthorized access are detected.</a:t>
            </a:r>
            <a:endParaRPr sz="2200" b="0" i="0" u="none" strike="noStrike" cap="none">
              <a:solidFill>
                <a:srgbClr val="434343"/>
              </a:solidFill>
              <a:latin typeface="Open Sans"/>
              <a:ea typeface="Open Sans"/>
              <a:cs typeface="Open Sans"/>
              <a:sym typeface="Open Sans"/>
            </a:endParaRPr>
          </a:p>
        </p:txBody>
      </p:sp>
      <p:grpSp>
        <p:nvGrpSpPr>
          <p:cNvPr id="824" name="Google Shape;824;p58"/>
          <p:cNvGrpSpPr/>
          <p:nvPr/>
        </p:nvGrpSpPr>
        <p:grpSpPr>
          <a:xfrm>
            <a:off x="1897849" y="3509575"/>
            <a:ext cx="12504426" cy="3766824"/>
            <a:chOff x="634352" y="0"/>
            <a:chExt cx="19213931" cy="5343770"/>
          </a:xfrm>
        </p:grpSpPr>
        <p:cxnSp>
          <p:nvCxnSpPr>
            <p:cNvPr id="825" name="Google Shape;825;p58"/>
            <p:cNvCxnSpPr/>
            <p:nvPr/>
          </p:nvCxnSpPr>
          <p:spPr>
            <a:xfrm>
              <a:off x="1586854" y="1398792"/>
              <a:ext cx="0" cy="1976100"/>
            </a:xfrm>
            <a:prstGeom prst="straightConnector1">
              <a:avLst/>
            </a:prstGeom>
            <a:noFill/>
            <a:ln w="63500" cap="flat" cmpd="sng">
              <a:solidFill>
                <a:srgbClr val="848484"/>
              </a:solidFill>
              <a:prstDash val="solid"/>
              <a:miter lim="800000"/>
              <a:headEnd type="none" w="sm" len="sm"/>
              <a:tailEnd type="none" w="sm" len="sm"/>
            </a:ln>
          </p:spPr>
        </p:cxnSp>
        <p:cxnSp>
          <p:nvCxnSpPr>
            <p:cNvPr id="826" name="Google Shape;826;p58"/>
            <p:cNvCxnSpPr/>
            <p:nvPr/>
          </p:nvCxnSpPr>
          <p:spPr>
            <a:xfrm>
              <a:off x="2605783" y="4073769"/>
              <a:ext cx="17242500" cy="0"/>
            </a:xfrm>
            <a:prstGeom prst="straightConnector1">
              <a:avLst/>
            </a:prstGeom>
            <a:noFill/>
            <a:ln w="63500" cap="flat" cmpd="sng">
              <a:solidFill>
                <a:srgbClr val="848484"/>
              </a:solidFill>
              <a:prstDash val="solid"/>
              <a:miter lim="800000"/>
              <a:headEnd type="none" w="sm" len="sm"/>
              <a:tailEnd type="none" w="sm" len="sm"/>
            </a:ln>
          </p:spPr>
        </p:cxnSp>
        <p:pic>
          <p:nvPicPr>
            <p:cNvPr id="827" name="Google Shape;827;p58" descr="Image"/>
            <p:cNvPicPr preferRelativeResize="0"/>
            <p:nvPr/>
          </p:nvPicPr>
          <p:blipFill rotWithShape="1">
            <a:blip r:embed="rId3">
              <a:alphaModFix/>
            </a:blip>
            <a:srcRect/>
            <a:stretch/>
          </p:blipFill>
          <p:spPr>
            <a:xfrm>
              <a:off x="14043031" y="2803769"/>
              <a:ext cx="2540001" cy="2540001"/>
            </a:xfrm>
            <a:prstGeom prst="rect">
              <a:avLst/>
            </a:prstGeom>
            <a:noFill/>
            <a:ln>
              <a:noFill/>
            </a:ln>
          </p:spPr>
        </p:pic>
        <p:pic>
          <p:nvPicPr>
            <p:cNvPr id="828" name="Google Shape;828;p58" descr="Image"/>
            <p:cNvPicPr preferRelativeResize="0"/>
            <p:nvPr/>
          </p:nvPicPr>
          <p:blipFill rotWithShape="1">
            <a:blip r:embed="rId4">
              <a:alphaModFix/>
            </a:blip>
            <a:srcRect/>
            <a:stretch/>
          </p:blipFill>
          <p:spPr>
            <a:xfrm>
              <a:off x="4432150" y="3546719"/>
              <a:ext cx="2540001" cy="1689101"/>
            </a:xfrm>
            <a:prstGeom prst="rect">
              <a:avLst/>
            </a:prstGeom>
            <a:noFill/>
            <a:ln>
              <a:noFill/>
            </a:ln>
          </p:spPr>
        </p:pic>
        <p:pic>
          <p:nvPicPr>
            <p:cNvPr id="829" name="Google Shape;829;p58" descr="firewall.png"/>
            <p:cNvPicPr preferRelativeResize="0"/>
            <p:nvPr/>
          </p:nvPicPr>
          <p:blipFill rotWithShape="1">
            <a:blip r:embed="rId5">
              <a:alphaModFix/>
            </a:blip>
            <a:srcRect/>
            <a:stretch/>
          </p:blipFill>
          <p:spPr>
            <a:xfrm>
              <a:off x="8230595" y="3121269"/>
              <a:ext cx="1905001" cy="1905001"/>
            </a:xfrm>
            <a:prstGeom prst="rect">
              <a:avLst/>
            </a:prstGeom>
            <a:noFill/>
            <a:ln>
              <a:noFill/>
            </a:ln>
          </p:spPr>
        </p:pic>
        <p:pic>
          <p:nvPicPr>
            <p:cNvPr id="830" name="Google Shape;830;p58" descr="Image"/>
            <p:cNvPicPr preferRelativeResize="0"/>
            <p:nvPr/>
          </p:nvPicPr>
          <p:blipFill rotWithShape="1">
            <a:blip r:embed="rId6">
              <a:alphaModFix/>
            </a:blip>
            <a:srcRect/>
            <a:stretch/>
          </p:blipFill>
          <p:spPr>
            <a:xfrm>
              <a:off x="634352" y="0"/>
              <a:ext cx="1905001" cy="1905000"/>
            </a:xfrm>
            <a:prstGeom prst="rect">
              <a:avLst/>
            </a:prstGeom>
            <a:noFill/>
            <a:ln>
              <a:noFill/>
            </a:ln>
          </p:spPr>
        </p:pic>
        <p:grpSp>
          <p:nvGrpSpPr>
            <p:cNvPr id="831" name="Google Shape;831;p58"/>
            <p:cNvGrpSpPr/>
            <p:nvPr/>
          </p:nvGrpSpPr>
          <p:grpSpPr>
            <a:xfrm>
              <a:off x="10819313" y="3121269"/>
              <a:ext cx="2540100" cy="1905000"/>
              <a:chOff x="0" y="0"/>
              <a:chExt cx="2540100" cy="1905000"/>
            </a:xfrm>
          </p:grpSpPr>
          <p:sp>
            <p:nvSpPr>
              <p:cNvPr id="832" name="Google Shape;832;p58"/>
              <p:cNvSpPr/>
              <p:nvPr/>
            </p:nvSpPr>
            <p:spPr>
              <a:xfrm>
                <a:off x="0" y="0"/>
                <a:ext cx="2540100" cy="1905000"/>
              </a:xfrm>
              <a:prstGeom prst="roundRect">
                <a:avLst>
                  <a:gd name="adj" fmla="val 3333"/>
                </a:avLst>
              </a:prstGeom>
              <a:solidFill>
                <a:srgbClr val="FFFFFF"/>
              </a:solidFill>
              <a:ln w="63500" cap="flat" cmpd="sng">
                <a:solidFill>
                  <a:srgbClr val="487CA9"/>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833" name="Google Shape;833;p58"/>
              <p:cNvSpPr/>
              <p:nvPr/>
            </p:nvSpPr>
            <p:spPr>
              <a:xfrm>
                <a:off x="635000" y="317500"/>
                <a:ext cx="1269900" cy="1269900"/>
              </a:xfrm>
              <a:prstGeom prst="ellipse">
                <a:avLst/>
              </a:prstGeom>
              <a:solidFill>
                <a:srgbClr val="FFFFFF"/>
              </a:solidFill>
              <a:ln w="88900" cap="flat" cmpd="sng">
                <a:solidFill>
                  <a:srgbClr val="487CA9"/>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cxnSp>
            <p:nvCxnSpPr>
              <p:cNvPr id="834" name="Google Shape;834;p58"/>
              <p:cNvCxnSpPr/>
              <p:nvPr/>
            </p:nvCxnSpPr>
            <p:spPr>
              <a:xfrm>
                <a:off x="381000" y="807832"/>
                <a:ext cx="1359000" cy="0"/>
              </a:xfrm>
              <a:prstGeom prst="straightConnector1">
                <a:avLst/>
              </a:prstGeom>
              <a:noFill/>
              <a:ln w="88900" cap="flat" cmpd="sng">
                <a:solidFill>
                  <a:srgbClr val="487CA9"/>
                </a:solidFill>
                <a:prstDash val="solid"/>
                <a:miter lim="800000"/>
                <a:headEnd type="none" w="sm" len="sm"/>
                <a:tailEnd type="triangle" w="med" len="med"/>
              </a:ln>
            </p:spPr>
          </p:cxnSp>
          <p:cxnSp>
            <p:nvCxnSpPr>
              <p:cNvPr id="835" name="Google Shape;835;p58"/>
              <p:cNvCxnSpPr/>
              <p:nvPr/>
            </p:nvCxnSpPr>
            <p:spPr>
              <a:xfrm>
                <a:off x="832255" y="1155700"/>
                <a:ext cx="1359000" cy="0"/>
              </a:xfrm>
              <a:prstGeom prst="straightConnector1">
                <a:avLst/>
              </a:prstGeom>
              <a:noFill/>
              <a:ln w="88900" cap="flat" cmpd="sng">
                <a:solidFill>
                  <a:srgbClr val="487CA9"/>
                </a:solidFill>
                <a:prstDash val="solid"/>
                <a:miter lim="800000"/>
                <a:headEnd type="triangle" w="med" len="med"/>
                <a:tailEnd type="none" w="sm" len="sm"/>
              </a:ln>
            </p:spPr>
          </p:cxnSp>
        </p:grpSp>
      </p:grpSp>
      <p:sp>
        <p:nvSpPr>
          <p:cNvPr id="836" name="Google Shape;836;p58"/>
          <p:cNvSpPr txBox="1"/>
          <p:nvPr/>
        </p:nvSpPr>
        <p:spPr>
          <a:xfrm>
            <a:off x="7978488" y="5200650"/>
            <a:ext cx="3006600" cy="523200"/>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212529"/>
              </a:buClr>
              <a:buSzPts val="3200"/>
              <a:buFont typeface="Quattrocento Sans"/>
              <a:buNone/>
            </a:pPr>
            <a:r>
              <a:rPr lang="en-US" sz="2200" b="0" i="0" u="none" strike="noStrike" cap="none">
                <a:solidFill>
                  <a:srgbClr val="434343"/>
                </a:solidFill>
                <a:latin typeface="Open Sans"/>
                <a:ea typeface="Open Sans"/>
                <a:cs typeface="Open Sans"/>
                <a:sym typeface="Open Sans"/>
              </a:rPr>
              <a:t>IPS in inline mode</a:t>
            </a:r>
            <a:endParaRPr sz="2200" b="0" i="0" u="none" strike="noStrike" cap="none">
              <a:solidFill>
                <a:srgbClr val="434343"/>
              </a:solidFill>
              <a:latin typeface="Open Sans"/>
              <a:ea typeface="Open Sans"/>
              <a:cs typeface="Open Sans"/>
              <a:sym typeface="Open Sans"/>
            </a:endParaRPr>
          </a:p>
        </p:txBody>
      </p:sp>
      <p:pic>
        <p:nvPicPr>
          <p:cNvPr id="837" name="Google Shape;837;p58"/>
          <p:cNvPicPr preferRelativeResize="0"/>
          <p:nvPr/>
        </p:nvPicPr>
        <p:blipFill rotWithShape="1">
          <a:blip r:embed="rId7">
            <a:alphaModFix/>
          </a:blip>
          <a:srcRect/>
          <a:stretch/>
        </p:blipFill>
        <p:spPr>
          <a:xfrm>
            <a:off x="1451337" y="5396350"/>
            <a:ext cx="2334600" cy="1780026"/>
          </a:xfrm>
          <a:prstGeom prst="rect">
            <a:avLst/>
          </a:prstGeom>
          <a:noFill/>
          <a:ln>
            <a:noFill/>
          </a:ln>
        </p:spPr>
      </p:pic>
      <p:sp>
        <p:nvSpPr>
          <p:cNvPr id="838" name="Google Shape;838;p58"/>
          <p:cNvSpPr txBox="1"/>
          <p:nvPr/>
        </p:nvSpPr>
        <p:spPr>
          <a:xfrm>
            <a:off x="1476288" y="6134262"/>
            <a:ext cx="19482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Internet</a:t>
            </a:r>
            <a:endParaRPr sz="1400" b="0" i="0" u="none" strike="noStrike" cap="none">
              <a:solidFill>
                <a:srgbClr val="000000"/>
              </a:solidFill>
              <a:latin typeface="Arial"/>
              <a:ea typeface="Arial"/>
              <a:cs typeface="Arial"/>
              <a:sym typeface="Arial"/>
            </a:endParaRPr>
          </a:p>
        </p:txBody>
      </p:sp>
      <p:pic>
        <p:nvPicPr>
          <p:cNvPr id="839" name="Google Shape;839;p58"/>
          <p:cNvPicPr preferRelativeResize="0"/>
          <p:nvPr/>
        </p:nvPicPr>
        <p:blipFill rotWithShape="1">
          <a:blip r:embed="rId8">
            <a:alphaModFix/>
          </a:blip>
          <a:srcRect/>
          <a:stretch/>
        </p:blipFill>
        <p:spPr>
          <a:xfrm>
            <a:off x="13560850" y="5644988"/>
            <a:ext cx="1282749" cy="1282749"/>
          </a:xfrm>
          <a:prstGeom prst="rect">
            <a:avLst/>
          </a:prstGeom>
          <a:noFill/>
          <a:ln>
            <a:noFill/>
          </a:ln>
        </p:spPr>
      </p:pic>
      <p:sp>
        <p:nvSpPr>
          <p:cNvPr id="840" name="Google Shape;840;p58"/>
          <p:cNvSpPr txBox="1"/>
          <p:nvPr/>
        </p:nvSpPr>
        <p:spPr>
          <a:xfrm>
            <a:off x="4226525" y="6967812"/>
            <a:ext cx="19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Router</a:t>
            </a:r>
            <a:endParaRPr sz="2200" b="0" i="0" u="none" strike="noStrike" cap="none">
              <a:solidFill>
                <a:srgbClr val="434343"/>
              </a:solidFill>
              <a:latin typeface="Open Sans"/>
              <a:ea typeface="Open Sans"/>
              <a:cs typeface="Open Sans"/>
              <a:sym typeface="Open Sans"/>
            </a:endParaRPr>
          </a:p>
        </p:txBody>
      </p:sp>
      <p:sp>
        <p:nvSpPr>
          <p:cNvPr id="841" name="Google Shape;841;p58"/>
          <p:cNvSpPr txBox="1"/>
          <p:nvPr/>
        </p:nvSpPr>
        <p:spPr>
          <a:xfrm>
            <a:off x="6437525" y="6967812"/>
            <a:ext cx="19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Firewall</a:t>
            </a:r>
            <a:endParaRPr sz="2200" b="0" i="0" u="none" strike="noStrike" cap="none">
              <a:solidFill>
                <a:srgbClr val="434343"/>
              </a:solidFill>
              <a:latin typeface="Open Sans"/>
              <a:ea typeface="Open Sans"/>
              <a:cs typeface="Open Sans"/>
              <a:sym typeface="Open Sans"/>
            </a:endParaRPr>
          </a:p>
        </p:txBody>
      </p:sp>
      <p:sp>
        <p:nvSpPr>
          <p:cNvPr id="842" name="Google Shape;842;p58"/>
          <p:cNvSpPr txBox="1"/>
          <p:nvPr/>
        </p:nvSpPr>
        <p:spPr>
          <a:xfrm>
            <a:off x="10546525" y="6891612"/>
            <a:ext cx="19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S</a:t>
            </a:r>
            <a:r>
              <a:rPr lang="en-US" sz="2200">
                <a:solidFill>
                  <a:srgbClr val="434343"/>
                </a:solidFill>
                <a:latin typeface="Open Sans"/>
                <a:ea typeface="Open Sans"/>
                <a:cs typeface="Open Sans"/>
                <a:sym typeface="Open Sans"/>
              </a:rPr>
              <a:t>witch</a:t>
            </a:r>
            <a:endParaRPr sz="2200" b="0" i="0" u="none" strike="noStrike" cap="none">
              <a:solidFill>
                <a:srgbClr val="434343"/>
              </a:solidFill>
              <a:latin typeface="Open Sans"/>
              <a:ea typeface="Open Sans"/>
              <a:cs typeface="Open Sans"/>
              <a:sym typeface="Open Sans"/>
            </a:endParaRPr>
          </a:p>
        </p:txBody>
      </p:sp>
      <p:sp>
        <p:nvSpPr>
          <p:cNvPr id="843" name="Google Shape;843;p58"/>
          <p:cNvSpPr txBox="1"/>
          <p:nvPr/>
        </p:nvSpPr>
        <p:spPr>
          <a:xfrm>
            <a:off x="13283688" y="6826837"/>
            <a:ext cx="1905600" cy="912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34343"/>
                </a:solidFill>
                <a:latin typeface="Open Sans"/>
                <a:ea typeface="Open Sans"/>
                <a:cs typeface="Open Sans"/>
                <a:sym typeface="Open Sans"/>
              </a:rPr>
              <a:t>Personal computer</a:t>
            </a:r>
            <a:endParaRPr sz="2200" b="0" i="0" u="none" strike="noStrike" cap="none">
              <a:solidFill>
                <a:srgbClr val="434343"/>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74151E23-74A5-C0C2-4682-2B9826FE885C}"/>
              </a:ext>
            </a:extLst>
          </p:cNvPr>
          <p:cNvSpPr/>
          <p:nvPr/>
        </p:nvSpPr>
        <p:spPr>
          <a:xfrm>
            <a:off x="4419600" y="869664"/>
            <a:ext cx="74176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6"/>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Trend Analysis in IPS/IDS</a:t>
            </a:r>
            <a:endParaRPr/>
          </a:p>
        </p:txBody>
      </p:sp>
      <p:grpSp>
        <p:nvGrpSpPr>
          <p:cNvPr id="526" name="Google Shape;526;p96"/>
          <p:cNvGrpSpPr/>
          <p:nvPr/>
        </p:nvGrpSpPr>
        <p:grpSpPr>
          <a:xfrm>
            <a:off x="990600" y="1402980"/>
            <a:ext cx="13841829" cy="6655170"/>
            <a:chOff x="990600" y="1402980"/>
            <a:chExt cx="13841829" cy="6655170"/>
          </a:xfrm>
        </p:grpSpPr>
        <p:sp>
          <p:nvSpPr>
            <p:cNvPr id="527" name="Google Shape;527;p96"/>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8" name="Google Shape;528;p96"/>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9" name="Google Shape;529;p96"/>
            <p:cNvSpPr/>
            <p:nvPr/>
          </p:nvSpPr>
          <p:spPr>
            <a:xfrm>
              <a:off x="1214022" y="1771696"/>
              <a:ext cx="3967578" cy="792148"/>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strike="noStrike" cap="none">
                  <a:solidFill>
                    <a:schemeClr val="lt1"/>
                  </a:solidFill>
                  <a:latin typeface="Open Sans"/>
                  <a:ea typeface="Open Sans"/>
                  <a:cs typeface="Open Sans"/>
                  <a:sym typeface="Open Sans"/>
                </a:rPr>
                <a:t>AI and machine level integrations</a:t>
              </a:r>
              <a:endParaRPr sz="2200" i="0" strike="noStrike" cap="none">
                <a:solidFill>
                  <a:schemeClr val="lt1"/>
                </a:solidFill>
                <a:latin typeface="Open Sans"/>
                <a:ea typeface="Open Sans"/>
                <a:cs typeface="Open Sans"/>
                <a:sym typeface="Open Sans"/>
              </a:endParaRPr>
            </a:p>
          </p:txBody>
        </p:sp>
        <p:sp>
          <p:nvSpPr>
            <p:cNvPr id="530" name="Google Shape;530;p96"/>
            <p:cNvSpPr txBox="1"/>
            <p:nvPr/>
          </p:nvSpPr>
          <p:spPr>
            <a:xfrm>
              <a:off x="5656629" y="2675798"/>
              <a:ext cx="9175800" cy="3951632"/>
            </a:xfrm>
            <a:prstGeom prst="rect">
              <a:avLst/>
            </a:prstGeom>
            <a:noFill/>
            <a:ln>
              <a:noFill/>
            </a:ln>
          </p:spPr>
          <p:txBody>
            <a:bodyPr spcFirstLastPara="1" wrap="square" lIns="45675" tIns="45675" rIns="45675" bIns="45675" anchor="t" anchorCtr="0">
              <a:spAutoFit/>
            </a:bodyPr>
            <a:lstStyle/>
            <a:p>
              <a:pPr marL="342900" lvl="1" indent="-342900">
                <a:lnSpc>
                  <a:spcPct val="114000"/>
                </a:lnSpc>
                <a:buClr>
                  <a:srgbClr val="3F3F3F"/>
                </a:buClr>
                <a:buSzPts val="2200"/>
                <a:buFont typeface="Arial"/>
                <a:buChar char="•"/>
              </a:pPr>
              <a:r>
                <a:rPr lang="en-US" sz="2200">
                  <a:solidFill>
                    <a:srgbClr val="3F3F3F"/>
                  </a:solidFill>
                  <a:latin typeface="Open Sans"/>
                  <a:ea typeface="Open Sans"/>
                  <a:cs typeface="Open Sans"/>
                </a:rPr>
                <a:t>Traditional IDS/IPS relied on signature-based detection, which struggles with novel attacks. IDS/IPS solutions integrate with machine learning and AI. </a:t>
              </a:r>
            </a:p>
            <a:p>
              <a:pPr marL="342900" lvl="1" indent="-342900">
                <a:lnSpc>
                  <a:spcPct val="114000"/>
                </a:lnSpc>
                <a:buClr>
                  <a:srgbClr val="3F3F3F"/>
                </a:buClr>
                <a:buSzPts val="2200"/>
                <a:buFont typeface="Arial"/>
                <a:buChar char="•"/>
              </a:pPr>
              <a:endParaRPr lang="en-US" sz="2200">
                <a:solidFill>
                  <a:srgbClr val="3F3F3F"/>
                </a:solidFill>
                <a:latin typeface="Open Sans"/>
                <a:ea typeface="Open Sans"/>
                <a:cs typeface="Open Sans"/>
              </a:endParaRPr>
            </a:p>
            <a:p>
              <a:pPr marL="342900" lvl="1" indent="-342900">
                <a:lnSpc>
                  <a:spcPct val="114000"/>
                </a:lnSpc>
                <a:buClr>
                  <a:srgbClr val="3F3F3F"/>
                </a:buClr>
                <a:buSzPts val="2200"/>
                <a:buFont typeface="Arial"/>
                <a:buChar char="•"/>
              </a:pPr>
              <a:r>
                <a:rPr lang="en-US" sz="2200">
                  <a:solidFill>
                    <a:srgbClr val="3F3F3F"/>
                  </a:solidFill>
                  <a:latin typeface="Open Sans"/>
                  <a:ea typeface="Open Sans"/>
                  <a:cs typeface="Open Sans"/>
                </a:rPr>
                <a:t>These technologies empower systems to autonomously analyze and identify anomalous patterns, enabling the rapid detection of previously unknown threats.</a:t>
              </a:r>
            </a:p>
            <a:p>
              <a:pPr marL="342900" lvl="1" indent="-342900">
                <a:lnSpc>
                  <a:spcPct val="114000"/>
                </a:lnSpc>
                <a:buClr>
                  <a:srgbClr val="3F3F3F"/>
                </a:buClr>
                <a:buSzPts val="2200"/>
                <a:buFont typeface="Arial"/>
                <a:buChar char="•"/>
              </a:pPr>
              <a:endParaRPr lang="en-US" sz="2200">
                <a:solidFill>
                  <a:srgbClr val="3F3F3F"/>
                </a:solidFill>
                <a:latin typeface="Open Sans"/>
                <a:ea typeface="Open Sans"/>
                <a:cs typeface="Open Sans"/>
              </a:endParaRPr>
            </a:p>
            <a:p>
              <a:pPr marL="342900" lvl="1" indent="-342900">
                <a:lnSpc>
                  <a:spcPct val="114000"/>
                </a:lnSpc>
                <a:buClr>
                  <a:srgbClr val="3F3F3F"/>
                </a:buClr>
                <a:buSzPts val="2200"/>
                <a:buFont typeface="Arial"/>
                <a:buChar char="•"/>
              </a:pPr>
              <a:r>
                <a:rPr lang="en-US" sz="2200">
                  <a:solidFill>
                    <a:srgbClr val="3F3F3F"/>
                  </a:solidFill>
                  <a:latin typeface="Open Sans"/>
                  <a:ea typeface="Open Sans"/>
                  <a:cs typeface="Open Sans"/>
                </a:rPr>
                <a:t>This allows for better detection of zero-day attacks and advanced persistent threats (APTs).</a:t>
              </a:r>
              <a:r>
                <a:rPr lang="en-US" sz="2200">
                  <a:solidFill>
                    <a:srgbClr val="3F3F3F"/>
                  </a:solidFill>
                  <a:latin typeface="Open Sans"/>
                  <a:ea typeface="Open Sans"/>
                  <a:cs typeface="Open Sans"/>
                  <a:sym typeface="Open Sans"/>
                </a:rPr>
                <a:t>.</a:t>
              </a:r>
              <a:endParaRPr sz="2200">
                <a:solidFill>
                  <a:srgbClr val="3F3F3F"/>
                </a:solidFill>
                <a:latin typeface="Open Sans"/>
                <a:ea typeface="Open Sans"/>
                <a:cs typeface="Open Sans"/>
                <a:sym typeface="Open Sans"/>
              </a:endParaRPr>
            </a:p>
          </p:txBody>
        </p:sp>
      </p:grpSp>
      <p:sp>
        <p:nvSpPr>
          <p:cNvPr id="531" name="Google Shape;531;p96"/>
          <p:cNvSpPr/>
          <p:nvPr/>
        </p:nvSpPr>
        <p:spPr>
          <a:xfrm>
            <a:off x="1214021" y="3782220"/>
            <a:ext cx="3999243"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Cloud based IDS/IPS</a:t>
            </a:r>
            <a:endParaRPr sz="2200" i="0" u="none" strike="noStrike" cap="none">
              <a:solidFill>
                <a:srgbClr val="3F3F3F"/>
              </a:solidFill>
              <a:latin typeface="Open Sans"/>
              <a:ea typeface="Open Sans"/>
              <a:cs typeface="Open Sans"/>
              <a:sym typeface="Open Sans"/>
            </a:endParaRPr>
          </a:p>
        </p:txBody>
      </p:sp>
      <p:sp>
        <p:nvSpPr>
          <p:cNvPr id="532" name="Google Shape;532;p96"/>
          <p:cNvSpPr/>
          <p:nvPr/>
        </p:nvSpPr>
        <p:spPr>
          <a:xfrm>
            <a:off x="1224293" y="2776958"/>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Convergence with security suites</a:t>
            </a:r>
            <a:endParaRPr sz="2200" i="0" u="none" strike="noStrike" cap="none">
              <a:solidFill>
                <a:srgbClr val="3F3F3F"/>
              </a:solidFill>
              <a:latin typeface="Open Sans"/>
              <a:ea typeface="Open Sans"/>
              <a:cs typeface="Open Sans"/>
              <a:sym typeface="Open Sans"/>
            </a:endParaRPr>
          </a:p>
        </p:txBody>
      </p:sp>
      <p:sp>
        <p:nvSpPr>
          <p:cNvPr id="533" name="Google Shape;533;p96"/>
          <p:cNvSpPr/>
          <p:nvPr/>
        </p:nvSpPr>
        <p:spPr>
          <a:xfrm>
            <a:off x="1215009" y="4795890"/>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Focus on network behavioral analysis</a:t>
            </a:r>
            <a:endParaRPr sz="2200" i="0" u="none" strike="noStrike" cap="none">
              <a:solidFill>
                <a:srgbClr val="3F3F3F"/>
              </a:solidFill>
              <a:latin typeface="Open Sans"/>
              <a:ea typeface="Open Sans"/>
              <a:cs typeface="Open Sans"/>
              <a:sym typeface="Open Sans"/>
            </a:endParaRPr>
          </a:p>
        </p:txBody>
      </p:sp>
      <p:sp>
        <p:nvSpPr>
          <p:cNvPr id="534" name="Google Shape;534;p96"/>
          <p:cNvSpPr/>
          <p:nvPr/>
        </p:nvSpPr>
        <p:spPr>
          <a:xfrm>
            <a:off x="1235414" y="5836836"/>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Zero-trust architecture</a:t>
            </a:r>
            <a:endParaRPr sz="2200" i="0" u="none" strike="noStrike" cap="none">
              <a:solidFill>
                <a:srgbClr val="3F3F3F"/>
              </a:solidFill>
              <a:latin typeface="Open Sans"/>
              <a:ea typeface="Open Sans"/>
              <a:cs typeface="Open Sans"/>
              <a:sym typeface="Open Sans"/>
            </a:endParaRPr>
          </a:p>
        </p:txBody>
      </p:sp>
      <p:sp>
        <p:nvSpPr>
          <p:cNvPr id="535" name="Google Shape;535;p96"/>
          <p:cNvSpPr/>
          <p:nvPr/>
        </p:nvSpPr>
        <p:spPr>
          <a:xfrm>
            <a:off x="1235414" y="6829824"/>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IOT and OT protections</a:t>
            </a:r>
            <a:endParaRPr sz="2200"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A3A6A00D-56B0-71AE-CB6B-0B9A5047E3D2}"/>
              </a:ext>
            </a:extLst>
          </p:cNvPr>
          <p:cNvSpPr/>
          <p:nvPr/>
        </p:nvSpPr>
        <p:spPr>
          <a:xfrm>
            <a:off x="5397500" y="903408"/>
            <a:ext cx="5472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6014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22"/>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Cloud Hardening</a:t>
            </a:r>
            <a:endParaRPr/>
          </a:p>
        </p:txBody>
      </p:sp>
      <p:grpSp>
        <p:nvGrpSpPr>
          <p:cNvPr id="2" name="Group 1">
            <a:extLst>
              <a:ext uri="{FF2B5EF4-FFF2-40B4-BE49-F238E27FC236}">
                <a16:creationId xmlns:a16="http://schemas.microsoft.com/office/drawing/2014/main" id="{C9B7C5C1-3B4F-6415-0C39-05E594A679C4}"/>
              </a:ext>
            </a:extLst>
          </p:cNvPr>
          <p:cNvGrpSpPr/>
          <p:nvPr/>
        </p:nvGrpSpPr>
        <p:grpSpPr>
          <a:xfrm>
            <a:off x="2053110" y="2620674"/>
            <a:ext cx="12149779" cy="5510196"/>
            <a:chOff x="699903" y="1356360"/>
            <a:chExt cx="15225897" cy="6905284"/>
          </a:xfrm>
        </p:grpSpPr>
        <p:grpSp>
          <p:nvGrpSpPr>
            <p:cNvPr id="10" name="Group 9">
              <a:extLst>
                <a:ext uri="{FF2B5EF4-FFF2-40B4-BE49-F238E27FC236}">
                  <a16:creationId xmlns:a16="http://schemas.microsoft.com/office/drawing/2014/main" id="{7F9D0392-552C-E19F-5DF7-BD9E2CD239EE}"/>
                </a:ext>
              </a:extLst>
            </p:cNvPr>
            <p:cNvGrpSpPr/>
            <p:nvPr/>
          </p:nvGrpSpPr>
          <p:grpSpPr>
            <a:xfrm>
              <a:off x="757451" y="1356360"/>
              <a:ext cx="15110801" cy="3213606"/>
              <a:chOff x="814999" y="1356360"/>
              <a:chExt cx="15110801" cy="3213606"/>
            </a:xfrm>
          </p:grpSpPr>
          <p:sp>
            <p:nvSpPr>
              <p:cNvPr id="15" name="Google Shape;492;p59">
                <a:extLst>
                  <a:ext uri="{FF2B5EF4-FFF2-40B4-BE49-F238E27FC236}">
                    <a16:creationId xmlns:a16="http://schemas.microsoft.com/office/drawing/2014/main" id="{64F44231-CE39-D953-B75A-BB831B4567AA}"/>
                  </a:ext>
                </a:extLst>
              </p:cNvPr>
              <p:cNvSpPr/>
              <p:nvPr/>
            </p:nvSpPr>
            <p:spPr>
              <a:xfrm>
                <a:off x="814999" y="1356360"/>
                <a:ext cx="4737867" cy="3213606"/>
              </a:xfrm>
              <a:custGeom>
                <a:avLst/>
                <a:gdLst>
                  <a:gd name="connsiteX0" fmla="*/ 0 w 4737867"/>
                  <a:gd name="connsiteY0" fmla="*/ 165565 h 3213606"/>
                  <a:gd name="connsiteX1" fmla="*/ 165565 w 4737867"/>
                  <a:gd name="connsiteY1" fmla="*/ 0 h 3213606"/>
                  <a:gd name="connsiteX2" fmla="*/ 4572302 w 4737867"/>
                  <a:gd name="connsiteY2" fmla="*/ 0 h 3213606"/>
                  <a:gd name="connsiteX3" fmla="*/ 4737867 w 4737867"/>
                  <a:gd name="connsiteY3" fmla="*/ 165565 h 3213606"/>
                  <a:gd name="connsiteX4" fmla="*/ 4737867 w 4737867"/>
                  <a:gd name="connsiteY4" fmla="*/ 3048041 h 3213606"/>
                  <a:gd name="connsiteX5" fmla="*/ 4572302 w 4737867"/>
                  <a:gd name="connsiteY5" fmla="*/ 3213606 h 3213606"/>
                  <a:gd name="connsiteX6" fmla="*/ 165565 w 4737867"/>
                  <a:gd name="connsiteY6" fmla="*/ 3213606 h 3213606"/>
                  <a:gd name="connsiteX7" fmla="*/ 0 w 4737867"/>
                  <a:gd name="connsiteY7" fmla="*/ 3048041 h 3213606"/>
                  <a:gd name="connsiteX8" fmla="*/ 0 w 4737867"/>
                  <a:gd name="connsiteY8" fmla="*/ 165565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65565"/>
                    </a:moveTo>
                    <a:cubicBezTo>
                      <a:pt x="4267" y="77287"/>
                      <a:pt x="57098" y="-4977"/>
                      <a:pt x="165565" y="0"/>
                    </a:cubicBezTo>
                    <a:cubicBezTo>
                      <a:pt x="1537276" y="109595"/>
                      <a:pt x="2858438" y="16756"/>
                      <a:pt x="4572302" y="0"/>
                    </a:cubicBezTo>
                    <a:cubicBezTo>
                      <a:pt x="4654568" y="-7588"/>
                      <a:pt x="4738521" y="76557"/>
                      <a:pt x="4737867" y="165565"/>
                    </a:cubicBezTo>
                    <a:cubicBezTo>
                      <a:pt x="4681549" y="1497504"/>
                      <a:pt x="4770778" y="2139970"/>
                      <a:pt x="4737867" y="3048041"/>
                    </a:cubicBezTo>
                    <a:cubicBezTo>
                      <a:pt x="4723842" y="3144283"/>
                      <a:pt x="4668709" y="3213107"/>
                      <a:pt x="4572302" y="3213606"/>
                    </a:cubicBezTo>
                    <a:cubicBezTo>
                      <a:pt x="3814841" y="3077405"/>
                      <a:pt x="1431009" y="3138830"/>
                      <a:pt x="165565" y="3213606"/>
                    </a:cubicBezTo>
                    <a:cubicBezTo>
                      <a:pt x="64216" y="3199979"/>
                      <a:pt x="-15726" y="3132812"/>
                      <a:pt x="0" y="3048041"/>
                    </a:cubicBezTo>
                    <a:cubicBezTo>
                      <a:pt x="-157566" y="2129269"/>
                      <a:pt x="130870" y="874019"/>
                      <a:pt x="0" y="165565"/>
                    </a:cubicBezTo>
                    <a:close/>
                  </a:path>
                  <a:path w="4737867" h="3213606" stroke="0" extrusionOk="0">
                    <a:moveTo>
                      <a:pt x="0" y="165565"/>
                    </a:moveTo>
                    <a:cubicBezTo>
                      <a:pt x="-4464" y="64106"/>
                      <a:pt x="83731" y="-12821"/>
                      <a:pt x="165565" y="0"/>
                    </a:cubicBezTo>
                    <a:cubicBezTo>
                      <a:pt x="1391433" y="47539"/>
                      <a:pt x="3397077" y="42437"/>
                      <a:pt x="4572302" y="0"/>
                    </a:cubicBezTo>
                    <a:cubicBezTo>
                      <a:pt x="4669234" y="-2911"/>
                      <a:pt x="4743849" y="64522"/>
                      <a:pt x="4737867" y="165565"/>
                    </a:cubicBezTo>
                    <a:cubicBezTo>
                      <a:pt x="4655500" y="838299"/>
                      <a:pt x="4755880" y="1769700"/>
                      <a:pt x="4737867" y="3048041"/>
                    </a:cubicBezTo>
                    <a:cubicBezTo>
                      <a:pt x="4741243" y="3149541"/>
                      <a:pt x="4660749" y="3210440"/>
                      <a:pt x="4572302" y="3213606"/>
                    </a:cubicBezTo>
                    <a:cubicBezTo>
                      <a:pt x="3183155" y="3187252"/>
                      <a:pt x="1524913" y="3094750"/>
                      <a:pt x="165565" y="3213606"/>
                    </a:cubicBezTo>
                    <a:cubicBezTo>
                      <a:pt x="68985" y="3208526"/>
                      <a:pt x="10061" y="3151677"/>
                      <a:pt x="0" y="3048041"/>
                    </a:cubicBezTo>
                    <a:cubicBezTo>
                      <a:pt x="88535" y="1872114"/>
                      <a:pt x="49637" y="659657"/>
                      <a:pt x="0" y="165565"/>
                    </a:cubicBezTo>
                    <a:close/>
                  </a:path>
                </a:pathLst>
              </a:custGeom>
              <a:solidFill>
                <a:schemeClr val="accent1">
                  <a:lumMod val="40000"/>
                  <a:lumOff val="60000"/>
                </a:schemeClr>
              </a:solidFill>
              <a:ln>
                <a:solidFill>
                  <a:schemeClr val="bg1"/>
                </a:solidFill>
                <a:extLst>
                  <a:ext uri="{C807C97D-BFC1-408E-A445-0C87EB9F89A2}">
                    <ask:lineSketchStyleProps xmlns:ask="http://schemas.microsoft.com/office/drawing/2018/sketchyshapes" sd="3255299097">
                      <a:prstGeom prst="roundRect">
                        <a:avLst>
                          <a:gd name="adj" fmla="val 5152"/>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a:solidFill>
                      <a:schemeClr val="tx1">
                        <a:lumMod val="75000"/>
                        <a:lumOff val="25000"/>
                      </a:schemeClr>
                    </a:solidFill>
                    <a:latin typeface="Open Sans"/>
                    <a:ea typeface="Open Sans"/>
                    <a:cs typeface="Open Sans"/>
                    <a:sym typeface="Open Sans"/>
                  </a:rPr>
                  <a:t>Ensure that only authorized users have access to cloud resources through robust identity and access management practices</a:t>
                </a:r>
              </a:p>
            </p:txBody>
          </p:sp>
          <p:sp>
            <p:nvSpPr>
              <p:cNvPr id="16" name="Google Shape;492;p59">
                <a:extLst>
                  <a:ext uri="{FF2B5EF4-FFF2-40B4-BE49-F238E27FC236}">
                    <a16:creationId xmlns:a16="http://schemas.microsoft.com/office/drawing/2014/main" id="{09C8C01C-08D4-4800-5267-2616852EAB0A}"/>
                  </a:ext>
                </a:extLst>
              </p:cNvPr>
              <p:cNvSpPr/>
              <p:nvPr/>
            </p:nvSpPr>
            <p:spPr>
              <a:xfrm>
                <a:off x="6001465"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6701" y="56403"/>
                      <a:pt x="56810" y="6583"/>
                      <a:pt x="133397" y="0"/>
                    </a:cubicBezTo>
                    <a:cubicBezTo>
                      <a:pt x="1991175" y="-66919"/>
                      <a:pt x="3651547" y="101251"/>
                      <a:pt x="4604470" y="0"/>
                    </a:cubicBezTo>
                    <a:cubicBezTo>
                      <a:pt x="4670807" y="2383"/>
                      <a:pt x="4749827" y="53868"/>
                      <a:pt x="4737867" y="133397"/>
                    </a:cubicBezTo>
                    <a:cubicBezTo>
                      <a:pt x="4772758" y="1438801"/>
                      <a:pt x="4590395" y="2415544"/>
                      <a:pt x="4737867" y="3080209"/>
                    </a:cubicBezTo>
                    <a:cubicBezTo>
                      <a:pt x="4733123" y="3166258"/>
                      <a:pt x="4670299" y="3222633"/>
                      <a:pt x="4604470" y="3213606"/>
                    </a:cubicBezTo>
                    <a:cubicBezTo>
                      <a:pt x="3484587" y="3381771"/>
                      <a:pt x="2177438" y="3255927"/>
                      <a:pt x="133397" y="3213606"/>
                    </a:cubicBezTo>
                    <a:cubicBezTo>
                      <a:pt x="56280" y="3214185"/>
                      <a:pt x="7066" y="3164436"/>
                      <a:pt x="0" y="3080209"/>
                    </a:cubicBezTo>
                    <a:cubicBezTo>
                      <a:pt x="-140703" y="1956823"/>
                      <a:pt x="67068" y="578564"/>
                      <a:pt x="0" y="133397"/>
                    </a:cubicBezTo>
                    <a:close/>
                  </a:path>
                  <a:path w="4737867" h="3213606" stroke="0" extrusionOk="0">
                    <a:moveTo>
                      <a:pt x="0" y="133397"/>
                    </a:moveTo>
                    <a:cubicBezTo>
                      <a:pt x="-5098" y="57146"/>
                      <a:pt x="61268" y="-1596"/>
                      <a:pt x="133397" y="0"/>
                    </a:cubicBezTo>
                    <a:cubicBezTo>
                      <a:pt x="934081" y="-70773"/>
                      <a:pt x="3073153" y="-90422"/>
                      <a:pt x="4604470" y="0"/>
                    </a:cubicBezTo>
                    <a:cubicBezTo>
                      <a:pt x="4683524" y="-10643"/>
                      <a:pt x="4748884" y="55576"/>
                      <a:pt x="4737867" y="133397"/>
                    </a:cubicBezTo>
                    <a:cubicBezTo>
                      <a:pt x="4838744" y="485034"/>
                      <a:pt x="4594294" y="2419155"/>
                      <a:pt x="4737867" y="3080209"/>
                    </a:cubicBezTo>
                    <a:cubicBezTo>
                      <a:pt x="4741326" y="3146670"/>
                      <a:pt x="4678206" y="3203937"/>
                      <a:pt x="4604470" y="3213606"/>
                    </a:cubicBezTo>
                    <a:cubicBezTo>
                      <a:pt x="3092693" y="3220459"/>
                      <a:pt x="2110371" y="3219812"/>
                      <a:pt x="133397" y="3213606"/>
                    </a:cubicBezTo>
                    <a:cubicBezTo>
                      <a:pt x="69308" y="3210786"/>
                      <a:pt x="3598" y="3155658"/>
                      <a:pt x="0" y="3080209"/>
                    </a:cubicBezTo>
                    <a:cubicBezTo>
                      <a:pt x="8202" y="1675536"/>
                      <a:pt x="96689" y="1572178"/>
                      <a:pt x="0" y="133397"/>
                    </a:cubicBezTo>
                    <a:close/>
                  </a:path>
                </a:pathLst>
              </a:custGeom>
              <a:solidFill>
                <a:schemeClr val="accent6">
                  <a:lumMod val="60000"/>
                  <a:lumOff val="40000"/>
                </a:schemeClr>
              </a:solidFill>
              <a:ln>
                <a:solidFill>
                  <a:schemeClr val="bg1"/>
                </a:solidFill>
                <a:extLst>
                  <a:ext uri="{C807C97D-BFC1-408E-A445-0C87EB9F89A2}">
                    <ask:lineSketchStyleProps xmlns:ask="http://schemas.microsoft.com/office/drawing/2018/sketchyshapes" sd="1290950338">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a:solidFill>
                      <a:schemeClr val="tx1">
                        <a:lumMod val="75000"/>
                        <a:lumOff val="25000"/>
                      </a:schemeClr>
                    </a:solidFill>
                    <a:latin typeface="Open Sans"/>
                    <a:ea typeface="Open Sans"/>
                    <a:cs typeface="Open Sans"/>
                    <a:sym typeface="Open Sans"/>
                  </a:rPr>
                  <a:t>Protect sensitive information by encrypting it both when stored and during transmission</a:t>
                </a:r>
              </a:p>
            </p:txBody>
          </p:sp>
          <p:sp>
            <p:nvSpPr>
              <p:cNvPr id="17" name="Google Shape;492;p59">
                <a:extLst>
                  <a:ext uri="{FF2B5EF4-FFF2-40B4-BE49-F238E27FC236}">
                    <a16:creationId xmlns:a16="http://schemas.microsoft.com/office/drawing/2014/main" id="{026C222B-EB02-9487-B53D-E77E24C394CF}"/>
                  </a:ext>
                </a:extLst>
              </p:cNvPr>
              <p:cNvSpPr/>
              <p:nvPr/>
            </p:nvSpPr>
            <p:spPr>
              <a:xfrm>
                <a:off x="11187933"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1417" y="56204"/>
                      <a:pt x="60896" y="2203"/>
                      <a:pt x="133397" y="0"/>
                    </a:cubicBezTo>
                    <a:cubicBezTo>
                      <a:pt x="2344573" y="95205"/>
                      <a:pt x="3066233" y="26716"/>
                      <a:pt x="4604470" y="0"/>
                    </a:cubicBezTo>
                    <a:cubicBezTo>
                      <a:pt x="4684923" y="2694"/>
                      <a:pt x="4729081" y="63540"/>
                      <a:pt x="4737867" y="133397"/>
                    </a:cubicBezTo>
                    <a:cubicBezTo>
                      <a:pt x="4755988" y="1070115"/>
                      <a:pt x="4666405" y="1983387"/>
                      <a:pt x="4737867" y="3080209"/>
                    </a:cubicBezTo>
                    <a:cubicBezTo>
                      <a:pt x="4734993" y="3162151"/>
                      <a:pt x="4677254" y="3220250"/>
                      <a:pt x="4604470" y="3213606"/>
                    </a:cubicBezTo>
                    <a:cubicBezTo>
                      <a:pt x="3714324" y="3280731"/>
                      <a:pt x="2059767" y="3102805"/>
                      <a:pt x="133397" y="3213606"/>
                    </a:cubicBezTo>
                    <a:cubicBezTo>
                      <a:pt x="62842" y="3213285"/>
                      <a:pt x="6262" y="3155107"/>
                      <a:pt x="0" y="3080209"/>
                    </a:cubicBezTo>
                    <a:cubicBezTo>
                      <a:pt x="28899" y="2427946"/>
                      <a:pt x="-7333" y="550646"/>
                      <a:pt x="0" y="133397"/>
                    </a:cubicBezTo>
                    <a:close/>
                  </a:path>
                  <a:path w="4737867" h="3213606" stroke="0" extrusionOk="0">
                    <a:moveTo>
                      <a:pt x="0" y="133397"/>
                    </a:moveTo>
                    <a:cubicBezTo>
                      <a:pt x="10838" y="58975"/>
                      <a:pt x="70595" y="6894"/>
                      <a:pt x="133397" y="0"/>
                    </a:cubicBezTo>
                    <a:cubicBezTo>
                      <a:pt x="1589332" y="75935"/>
                      <a:pt x="4053616" y="-122470"/>
                      <a:pt x="4604470" y="0"/>
                    </a:cubicBezTo>
                    <a:cubicBezTo>
                      <a:pt x="4684534" y="2910"/>
                      <a:pt x="4729781" y="58699"/>
                      <a:pt x="4737867" y="133397"/>
                    </a:cubicBezTo>
                    <a:cubicBezTo>
                      <a:pt x="4628344" y="1165702"/>
                      <a:pt x="4604220" y="2168868"/>
                      <a:pt x="4737867" y="3080209"/>
                    </a:cubicBezTo>
                    <a:cubicBezTo>
                      <a:pt x="4726670" y="3148823"/>
                      <a:pt x="4683082" y="3202549"/>
                      <a:pt x="4604470" y="3213606"/>
                    </a:cubicBezTo>
                    <a:cubicBezTo>
                      <a:pt x="3657700" y="3218781"/>
                      <a:pt x="1428980" y="3166207"/>
                      <a:pt x="133397" y="3213606"/>
                    </a:cubicBezTo>
                    <a:cubicBezTo>
                      <a:pt x="63575" y="3210278"/>
                      <a:pt x="-5447" y="3160954"/>
                      <a:pt x="0" y="3080209"/>
                    </a:cubicBezTo>
                    <a:cubicBezTo>
                      <a:pt x="88019" y="2129275"/>
                      <a:pt x="-134658" y="1073183"/>
                      <a:pt x="0" y="133397"/>
                    </a:cubicBezTo>
                    <a:close/>
                  </a:path>
                </a:pathLst>
              </a:custGeom>
              <a:solidFill>
                <a:schemeClr val="accent4">
                  <a:lumMod val="40000"/>
                  <a:lumOff val="60000"/>
                </a:schemeClr>
              </a:solidFill>
              <a:ln>
                <a:solidFill>
                  <a:schemeClr val="bg1"/>
                </a:solidFill>
                <a:extLst>
                  <a:ext uri="{C807C97D-BFC1-408E-A445-0C87EB9F89A2}">
                    <ask:lineSketchStyleProps xmlns:ask="http://schemas.microsoft.com/office/drawing/2018/sketchyshapes" sd="4183329811">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a:solidFill>
                      <a:schemeClr val="tx1">
                        <a:lumMod val="75000"/>
                        <a:lumOff val="25000"/>
                      </a:schemeClr>
                    </a:solidFill>
                    <a:latin typeface="Open Sans"/>
                    <a:ea typeface="Open Sans"/>
                    <a:cs typeface="Open Sans"/>
                    <a:sym typeface="Open Sans"/>
                  </a:rPr>
                  <a:t>Regularly apply security patches to all cloud resources to mitigate vulnerabilities</a:t>
                </a:r>
              </a:p>
            </p:txBody>
          </p:sp>
        </p:grpSp>
        <p:grpSp>
          <p:nvGrpSpPr>
            <p:cNvPr id="11" name="Group 10">
              <a:extLst>
                <a:ext uri="{FF2B5EF4-FFF2-40B4-BE49-F238E27FC236}">
                  <a16:creationId xmlns:a16="http://schemas.microsoft.com/office/drawing/2014/main" id="{A0453D22-9A5F-CCCD-C167-F7155F242E7D}"/>
                </a:ext>
              </a:extLst>
            </p:cNvPr>
            <p:cNvGrpSpPr/>
            <p:nvPr/>
          </p:nvGrpSpPr>
          <p:grpSpPr>
            <a:xfrm>
              <a:off x="699903" y="5048038"/>
              <a:ext cx="15225897" cy="3213606"/>
              <a:chOff x="1298580" y="4898741"/>
              <a:chExt cx="14228618" cy="2435219"/>
            </a:xfrm>
          </p:grpSpPr>
          <p:sp>
            <p:nvSpPr>
              <p:cNvPr id="12" name="Google Shape;492;p59">
                <a:extLst>
                  <a:ext uri="{FF2B5EF4-FFF2-40B4-BE49-F238E27FC236}">
                    <a16:creationId xmlns:a16="http://schemas.microsoft.com/office/drawing/2014/main" id="{CAF454F7-B230-65D0-1887-3202E27E4866}"/>
                  </a:ext>
                </a:extLst>
              </p:cNvPr>
              <p:cNvSpPr/>
              <p:nvPr/>
            </p:nvSpPr>
            <p:spPr>
              <a:xfrm>
                <a:off x="1298580" y="4898741"/>
                <a:ext cx="4427542" cy="2435219"/>
              </a:xfrm>
              <a:custGeom>
                <a:avLst/>
                <a:gdLst>
                  <a:gd name="connsiteX0" fmla="*/ 0 w 4427542"/>
                  <a:gd name="connsiteY0" fmla="*/ 113262 h 2435219"/>
                  <a:gd name="connsiteX1" fmla="*/ 113262 w 4427542"/>
                  <a:gd name="connsiteY1" fmla="*/ 0 h 2435219"/>
                  <a:gd name="connsiteX2" fmla="*/ 4314280 w 4427542"/>
                  <a:gd name="connsiteY2" fmla="*/ 0 h 2435219"/>
                  <a:gd name="connsiteX3" fmla="*/ 4427542 w 4427542"/>
                  <a:gd name="connsiteY3" fmla="*/ 113262 h 2435219"/>
                  <a:gd name="connsiteX4" fmla="*/ 4427542 w 4427542"/>
                  <a:gd name="connsiteY4" fmla="*/ 2321957 h 2435219"/>
                  <a:gd name="connsiteX5" fmla="*/ 4314280 w 4427542"/>
                  <a:gd name="connsiteY5" fmla="*/ 2435219 h 2435219"/>
                  <a:gd name="connsiteX6" fmla="*/ 113262 w 4427542"/>
                  <a:gd name="connsiteY6" fmla="*/ 2435219 h 2435219"/>
                  <a:gd name="connsiteX7" fmla="*/ 0 w 4427542"/>
                  <a:gd name="connsiteY7" fmla="*/ 2321957 h 2435219"/>
                  <a:gd name="connsiteX8" fmla="*/ 0 w 4427542"/>
                  <a:gd name="connsiteY8" fmla="*/ 113262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13262"/>
                    </a:moveTo>
                    <a:cubicBezTo>
                      <a:pt x="9395" y="51040"/>
                      <a:pt x="57972" y="-5233"/>
                      <a:pt x="113262" y="0"/>
                    </a:cubicBezTo>
                    <a:cubicBezTo>
                      <a:pt x="1837696" y="-28714"/>
                      <a:pt x="2530319" y="113242"/>
                      <a:pt x="4314280" y="0"/>
                    </a:cubicBezTo>
                    <a:cubicBezTo>
                      <a:pt x="4377769" y="231"/>
                      <a:pt x="4428311" y="57016"/>
                      <a:pt x="4427542" y="113262"/>
                    </a:cubicBezTo>
                    <a:cubicBezTo>
                      <a:pt x="4271503" y="697098"/>
                      <a:pt x="4482985" y="1250567"/>
                      <a:pt x="4427542" y="2321957"/>
                    </a:cubicBezTo>
                    <a:cubicBezTo>
                      <a:pt x="4424753" y="2374434"/>
                      <a:pt x="4382182" y="2433524"/>
                      <a:pt x="4314280" y="2435219"/>
                    </a:cubicBezTo>
                    <a:cubicBezTo>
                      <a:pt x="3719859" y="2396167"/>
                      <a:pt x="1848064" y="2603123"/>
                      <a:pt x="113262" y="2435219"/>
                    </a:cubicBezTo>
                    <a:cubicBezTo>
                      <a:pt x="41209" y="2430930"/>
                      <a:pt x="577" y="2379104"/>
                      <a:pt x="0" y="2321957"/>
                    </a:cubicBezTo>
                    <a:cubicBezTo>
                      <a:pt x="161929" y="2093820"/>
                      <a:pt x="-141215" y="875749"/>
                      <a:pt x="0" y="113262"/>
                    </a:cubicBezTo>
                    <a:close/>
                  </a:path>
                  <a:path w="4427542" h="2435219" stroke="0" extrusionOk="0">
                    <a:moveTo>
                      <a:pt x="0" y="113262"/>
                    </a:moveTo>
                    <a:cubicBezTo>
                      <a:pt x="5573" y="47176"/>
                      <a:pt x="53509" y="409"/>
                      <a:pt x="113262" y="0"/>
                    </a:cubicBezTo>
                    <a:cubicBezTo>
                      <a:pt x="2005207" y="-154859"/>
                      <a:pt x="3056813" y="50000"/>
                      <a:pt x="4314280" y="0"/>
                    </a:cubicBezTo>
                    <a:cubicBezTo>
                      <a:pt x="4373789" y="-6689"/>
                      <a:pt x="4418031" y="56335"/>
                      <a:pt x="4427542" y="113262"/>
                    </a:cubicBezTo>
                    <a:cubicBezTo>
                      <a:pt x="4400959" y="973802"/>
                      <a:pt x="4546283" y="1825911"/>
                      <a:pt x="4427542" y="2321957"/>
                    </a:cubicBezTo>
                    <a:cubicBezTo>
                      <a:pt x="4426980" y="2383948"/>
                      <a:pt x="4377598" y="2440731"/>
                      <a:pt x="4314280" y="2435219"/>
                    </a:cubicBezTo>
                    <a:cubicBezTo>
                      <a:pt x="3118517" y="2363882"/>
                      <a:pt x="1412103" y="2281887"/>
                      <a:pt x="113262" y="2435219"/>
                    </a:cubicBezTo>
                    <a:cubicBezTo>
                      <a:pt x="45034" y="2442047"/>
                      <a:pt x="-3582" y="2376456"/>
                      <a:pt x="0" y="2321957"/>
                    </a:cubicBezTo>
                    <a:cubicBezTo>
                      <a:pt x="134710" y="1266349"/>
                      <a:pt x="-23698" y="1141405"/>
                      <a:pt x="0" y="113262"/>
                    </a:cubicBezTo>
                    <a:close/>
                  </a:path>
                </a:pathLst>
              </a:custGeom>
              <a:solidFill>
                <a:schemeClr val="accent2">
                  <a:lumMod val="20000"/>
                  <a:lumOff val="80000"/>
                </a:schemeClr>
              </a:solidFill>
              <a:ln>
                <a:solidFill>
                  <a:schemeClr val="bg1"/>
                </a:solidFill>
                <a:extLst>
                  <a:ext uri="{C807C97D-BFC1-408E-A445-0C87EB9F89A2}">
                    <ask:lineSketchStyleProps xmlns:ask="http://schemas.microsoft.com/office/drawing/2018/sketchyshapes" sd="921408948">
                      <a:prstGeom prst="roundRect">
                        <a:avLst>
                          <a:gd name="adj" fmla="val 46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a:solidFill>
                      <a:schemeClr val="tx1">
                        <a:lumMod val="75000"/>
                        <a:lumOff val="25000"/>
                      </a:schemeClr>
                    </a:solidFill>
                    <a:latin typeface="Open Sans"/>
                    <a:ea typeface="Open Sans"/>
                    <a:cs typeface="Open Sans"/>
                    <a:sym typeface="Open Sans"/>
                  </a:rPr>
                  <a:t>Implement stringent access controls for management consoles to prevent unauthorized access</a:t>
                </a:r>
                <a:endParaRPr lang="en-US" sz="2200">
                  <a:solidFill>
                    <a:schemeClr val="tx1">
                      <a:lumMod val="75000"/>
                      <a:lumOff val="25000"/>
                    </a:schemeClr>
                  </a:solidFill>
                  <a:latin typeface="Open Sans"/>
                  <a:ea typeface="Open Sans"/>
                  <a:cs typeface="Open Sans"/>
                </a:endParaRPr>
              </a:p>
            </p:txBody>
          </p:sp>
          <p:sp>
            <p:nvSpPr>
              <p:cNvPr id="13" name="Google Shape;492;p59">
                <a:extLst>
                  <a:ext uri="{FF2B5EF4-FFF2-40B4-BE49-F238E27FC236}">
                    <a16:creationId xmlns:a16="http://schemas.microsoft.com/office/drawing/2014/main" id="{986DC6C0-6C34-16FB-0576-657EAD129B0D}"/>
                  </a:ext>
                </a:extLst>
              </p:cNvPr>
              <p:cNvSpPr/>
              <p:nvPr/>
            </p:nvSpPr>
            <p:spPr>
              <a:xfrm>
                <a:off x="6199118" y="4898741"/>
                <a:ext cx="4427542" cy="2435219"/>
              </a:xfrm>
              <a:custGeom>
                <a:avLst/>
                <a:gdLst>
                  <a:gd name="connsiteX0" fmla="*/ 0 w 4427542"/>
                  <a:gd name="connsiteY0" fmla="*/ 101086 h 2435219"/>
                  <a:gd name="connsiteX1" fmla="*/ 101086 w 4427542"/>
                  <a:gd name="connsiteY1" fmla="*/ 0 h 2435219"/>
                  <a:gd name="connsiteX2" fmla="*/ 4326456 w 4427542"/>
                  <a:gd name="connsiteY2" fmla="*/ 0 h 2435219"/>
                  <a:gd name="connsiteX3" fmla="*/ 4427542 w 4427542"/>
                  <a:gd name="connsiteY3" fmla="*/ 101086 h 2435219"/>
                  <a:gd name="connsiteX4" fmla="*/ 4427542 w 4427542"/>
                  <a:gd name="connsiteY4" fmla="*/ 2334133 h 2435219"/>
                  <a:gd name="connsiteX5" fmla="*/ 4326456 w 4427542"/>
                  <a:gd name="connsiteY5" fmla="*/ 2435219 h 2435219"/>
                  <a:gd name="connsiteX6" fmla="*/ 101086 w 4427542"/>
                  <a:gd name="connsiteY6" fmla="*/ 2435219 h 2435219"/>
                  <a:gd name="connsiteX7" fmla="*/ 0 w 4427542"/>
                  <a:gd name="connsiteY7" fmla="*/ 2334133 h 2435219"/>
                  <a:gd name="connsiteX8" fmla="*/ 0 w 4427542"/>
                  <a:gd name="connsiteY8" fmla="*/ 10108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01086"/>
                    </a:moveTo>
                    <a:cubicBezTo>
                      <a:pt x="5142" y="50462"/>
                      <a:pt x="41221" y="-4367"/>
                      <a:pt x="101086" y="0"/>
                    </a:cubicBezTo>
                    <a:cubicBezTo>
                      <a:pt x="1352312" y="-100850"/>
                      <a:pt x="2268873" y="-118333"/>
                      <a:pt x="4326456" y="0"/>
                    </a:cubicBezTo>
                    <a:cubicBezTo>
                      <a:pt x="4386969" y="3063"/>
                      <a:pt x="4427342" y="41383"/>
                      <a:pt x="4427542" y="101086"/>
                    </a:cubicBezTo>
                    <a:cubicBezTo>
                      <a:pt x="4586020" y="562724"/>
                      <a:pt x="4436954" y="1819289"/>
                      <a:pt x="4427542" y="2334133"/>
                    </a:cubicBezTo>
                    <a:cubicBezTo>
                      <a:pt x="4420135" y="2392702"/>
                      <a:pt x="4380957" y="2442604"/>
                      <a:pt x="4326456" y="2435219"/>
                    </a:cubicBezTo>
                    <a:cubicBezTo>
                      <a:pt x="2969773" y="2531620"/>
                      <a:pt x="1381163" y="2428717"/>
                      <a:pt x="101086" y="2435219"/>
                    </a:cubicBezTo>
                    <a:cubicBezTo>
                      <a:pt x="41523" y="2442477"/>
                      <a:pt x="3554" y="2380944"/>
                      <a:pt x="0" y="2334133"/>
                    </a:cubicBezTo>
                    <a:cubicBezTo>
                      <a:pt x="27757" y="1919771"/>
                      <a:pt x="104665" y="520500"/>
                      <a:pt x="0" y="101086"/>
                    </a:cubicBezTo>
                    <a:close/>
                  </a:path>
                  <a:path w="4427542" h="2435219" stroke="0" extrusionOk="0">
                    <a:moveTo>
                      <a:pt x="0" y="101086"/>
                    </a:moveTo>
                    <a:cubicBezTo>
                      <a:pt x="-2185" y="54187"/>
                      <a:pt x="46904" y="-355"/>
                      <a:pt x="101086" y="0"/>
                    </a:cubicBezTo>
                    <a:cubicBezTo>
                      <a:pt x="1278841" y="-152185"/>
                      <a:pt x="2849918" y="-37121"/>
                      <a:pt x="4326456" y="0"/>
                    </a:cubicBezTo>
                    <a:cubicBezTo>
                      <a:pt x="4384322" y="330"/>
                      <a:pt x="4431799" y="49805"/>
                      <a:pt x="4427542" y="101086"/>
                    </a:cubicBezTo>
                    <a:cubicBezTo>
                      <a:pt x="4340410" y="635250"/>
                      <a:pt x="4283238" y="1885558"/>
                      <a:pt x="4427542" y="2334133"/>
                    </a:cubicBezTo>
                    <a:cubicBezTo>
                      <a:pt x="4434765" y="2385469"/>
                      <a:pt x="4383348" y="2436236"/>
                      <a:pt x="4326456" y="2435219"/>
                    </a:cubicBezTo>
                    <a:cubicBezTo>
                      <a:pt x="2855196" y="2343311"/>
                      <a:pt x="1500218" y="2410038"/>
                      <a:pt x="101086" y="2435219"/>
                    </a:cubicBezTo>
                    <a:cubicBezTo>
                      <a:pt x="51225" y="2427179"/>
                      <a:pt x="1234" y="2393799"/>
                      <a:pt x="0" y="2334133"/>
                    </a:cubicBezTo>
                    <a:cubicBezTo>
                      <a:pt x="131985" y="1542571"/>
                      <a:pt x="105599" y="411550"/>
                      <a:pt x="0" y="101086"/>
                    </a:cubicBezTo>
                    <a:close/>
                  </a:path>
                </a:pathLst>
              </a:custGeom>
              <a:solidFill>
                <a:srgbClr val="8FAADC"/>
              </a:solidFill>
              <a:ln>
                <a:solidFill>
                  <a:schemeClr val="bg1"/>
                </a:solidFill>
                <a:extLst>
                  <a:ext uri="{C807C97D-BFC1-408E-A445-0C87EB9F89A2}">
                    <ask:lineSketchStyleProps xmlns:ask="http://schemas.microsoft.com/office/drawing/2018/sketchyshapes" sd="1174054955">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a:solidFill>
                      <a:schemeClr val="tx1">
                        <a:lumMod val="75000"/>
                        <a:lumOff val="25000"/>
                      </a:schemeClr>
                    </a:solidFill>
                    <a:latin typeface="Open Sans"/>
                    <a:ea typeface="Open Sans"/>
                    <a:cs typeface="Open Sans"/>
                    <a:sym typeface="Open Sans"/>
                  </a:rPr>
                  <a:t>Perform continuous security assessments and penetration testing to identify and address potential security weaknesses</a:t>
                </a:r>
                <a:endParaRPr lang="en-US" sz="2200">
                  <a:solidFill>
                    <a:schemeClr val="tx1">
                      <a:lumMod val="75000"/>
                      <a:lumOff val="25000"/>
                    </a:schemeClr>
                  </a:solidFill>
                  <a:latin typeface="Open Sans"/>
                  <a:ea typeface="Open Sans"/>
                  <a:cs typeface="Open Sans"/>
                </a:endParaRPr>
              </a:p>
            </p:txBody>
          </p:sp>
          <p:sp>
            <p:nvSpPr>
              <p:cNvPr id="14" name="Google Shape;492;p59">
                <a:extLst>
                  <a:ext uri="{FF2B5EF4-FFF2-40B4-BE49-F238E27FC236}">
                    <a16:creationId xmlns:a16="http://schemas.microsoft.com/office/drawing/2014/main" id="{8F6731E2-A285-B232-8C3B-B9BCD638FB9D}"/>
                  </a:ext>
                </a:extLst>
              </p:cNvPr>
              <p:cNvSpPr/>
              <p:nvPr/>
            </p:nvSpPr>
            <p:spPr>
              <a:xfrm>
                <a:off x="11099656" y="4898741"/>
                <a:ext cx="4427542" cy="2435219"/>
              </a:xfrm>
              <a:custGeom>
                <a:avLst/>
                <a:gdLst>
                  <a:gd name="connsiteX0" fmla="*/ 0 w 4427542"/>
                  <a:gd name="connsiteY0" fmla="*/ 198616 h 2435219"/>
                  <a:gd name="connsiteX1" fmla="*/ 198616 w 4427542"/>
                  <a:gd name="connsiteY1" fmla="*/ 0 h 2435219"/>
                  <a:gd name="connsiteX2" fmla="*/ 4228926 w 4427542"/>
                  <a:gd name="connsiteY2" fmla="*/ 0 h 2435219"/>
                  <a:gd name="connsiteX3" fmla="*/ 4427542 w 4427542"/>
                  <a:gd name="connsiteY3" fmla="*/ 198616 h 2435219"/>
                  <a:gd name="connsiteX4" fmla="*/ 4427542 w 4427542"/>
                  <a:gd name="connsiteY4" fmla="*/ 2236603 h 2435219"/>
                  <a:gd name="connsiteX5" fmla="*/ 4228926 w 4427542"/>
                  <a:gd name="connsiteY5" fmla="*/ 2435219 h 2435219"/>
                  <a:gd name="connsiteX6" fmla="*/ 198616 w 4427542"/>
                  <a:gd name="connsiteY6" fmla="*/ 2435219 h 2435219"/>
                  <a:gd name="connsiteX7" fmla="*/ 0 w 4427542"/>
                  <a:gd name="connsiteY7" fmla="*/ 2236603 h 2435219"/>
                  <a:gd name="connsiteX8" fmla="*/ 0 w 4427542"/>
                  <a:gd name="connsiteY8" fmla="*/ 19861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98616"/>
                    </a:moveTo>
                    <a:cubicBezTo>
                      <a:pt x="-3580" y="98065"/>
                      <a:pt x="99448" y="1490"/>
                      <a:pt x="198616" y="0"/>
                    </a:cubicBezTo>
                    <a:cubicBezTo>
                      <a:pt x="1758016" y="30446"/>
                      <a:pt x="2633071" y="-16100"/>
                      <a:pt x="4228926" y="0"/>
                    </a:cubicBezTo>
                    <a:cubicBezTo>
                      <a:pt x="4328630" y="3584"/>
                      <a:pt x="4421150" y="74626"/>
                      <a:pt x="4427542" y="198616"/>
                    </a:cubicBezTo>
                    <a:cubicBezTo>
                      <a:pt x="4321105" y="1096579"/>
                      <a:pt x="4566350" y="1927029"/>
                      <a:pt x="4427542" y="2236603"/>
                    </a:cubicBezTo>
                    <a:cubicBezTo>
                      <a:pt x="4433432" y="2353875"/>
                      <a:pt x="4335053" y="2424805"/>
                      <a:pt x="4228926" y="2435219"/>
                    </a:cubicBezTo>
                    <a:cubicBezTo>
                      <a:pt x="2408472" y="2469834"/>
                      <a:pt x="1061315" y="2338648"/>
                      <a:pt x="198616" y="2435219"/>
                    </a:cubicBezTo>
                    <a:cubicBezTo>
                      <a:pt x="82259" y="2448025"/>
                      <a:pt x="-14082" y="2350288"/>
                      <a:pt x="0" y="2236603"/>
                    </a:cubicBezTo>
                    <a:cubicBezTo>
                      <a:pt x="-6741" y="1422998"/>
                      <a:pt x="52658" y="723107"/>
                      <a:pt x="0" y="198616"/>
                    </a:cubicBezTo>
                    <a:close/>
                  </a:path>
                  <a:path w="4427542" h="2435219" stroke="0" extrusionOk="0">
                    <a:moveTo>
                      <a:pt x="0" y="198616"/>
                    </a:moveTo>
                    <a:cubicBezTo>
                      <a:pt x="8476" y="87141"/>
                      <a:pt x="94046" y="-3372"/>
                      <a:pt x="198616" y="0"/>
                    </a:cubicBezTo>
                    <a:cubicBezTo>
                      <a:pt x="707528" y="10567"/>
                      <a:pt x="2641263" y="66351"/>
                      <a:pt x="4228926" y="0"/>
                    </a:cubicBezTo>
                    <a:cubicBezTo>
                      <a:pt x="4352272" y="1373"/>
                      <a:pt x="4438999" y="78495"/>
                      <a:pt x="4427542" y="198616"/>
                    </a:cubicBezTo>
                    <a:cubicBezTo>
                      <a:pt x="4361436" y="1172221"/>
                      <a:pt x="4476713" y="1468134"/>
                      <a:pt x="4427542" y="2236603"/>
                    </a:cubicBezTo>
                    <a:cubicBezTo>
                      <a:pt x="4432987" y="2339776"/>
                      <a:pt x="4347163" y="2449102"/>
                      <a:pt x="4228926" y="2435219"/>
                    </a:cubicBezTo>
                    <a:cubicBezTo>
                      <a:pt x="2279402" y="2355244"/>
                      <a:pt x="1538294" y="2512216"/>
                      <a:pt x="198616" y="2435219"/>
                    </a:cubicBezTo>
                    <a:cubicBezTo>
                      <a:pt x="88235" y="2427794"/>
                      <a:pt x="-4280" y="2359875"/>
                      <a:pt x="0" y="2236603"/>
                    </a:cubicBezTo>
                    <a:cubicBezTo>
                      <a:pt x="-90869" y="1814575"/>
                      <a:pt x="-102459" y="782412"/>
                      <a:pt x="0" y="198616"/>
                    </a:cubicBezTo>
                    <a:close/>
                  </a:path>
                </a:pathLst>
              </a:custGeom>
              <a:solidFill>
                <a:schemeClr val="accent2">
                  <a:lumMod val="60000"/>
                  <a:lumOff val="40000"/>
                </a:schemeClr>
              </a:solidFill>
              <a:ln>
                <a:solidFill>
                  <a:schemeClr val="accent5">
                    <a:lumMod val="60000"/>
                    <a:lumOff val="40000"/>
                  </a:schemeClr>
                </a:solidFill>
                <a:extLst>
                  <a:ext uri="{C807C97D-BFC1-408E-A445-0C87EB9F89A2}">
                    <ask:lineSketchStyleProps xmlns:ask="http://schemas.microsoft.com/office/drawing/2018/sketchyshapes" sd="4071235692">
                      <a:prstGeom prst="roundRect">
                        <a:avLst>
                          <a:gd name="adj" fmla="val 8156"/>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a:solidFill>
                      <a:schemeClr val="tx1">
                        <a:lumMod val="75000"/>
                        <a:lumOff val="25000"/>
                      </a:schemeClr>
                    </a:solidFill>
                    <a:latin typeface="Open Sans"/>
                    <a:ea typeface="Open Sans"/>
                    <a:cs typeface="Open Sans"/>
                    <a:sym typeface="Open Sans"/>
                  </a:rPr>
                  <a:t>Develop and maintain a comprehensive disaster recovery plan to ensure business continuity in case of a security incident</a:t>
                </a:r>
                <a:endParaRPr lang="en-US" sz="2200">
                  <a:solidFill>
                    <a:schemeClr val="tx1">
                      <a:lumMod val="75000"/>
                      <a:lumOff val="25000"/>
                    </a:schemeClr>
                  </a:solidFill>
                  <a:latin typeface="Open Sans"/>
                  <a:ea typeface="Open Sans"/>
                  <a:cs typeface="Open Sans"/>
                </a:endParaRPr>
              </a:p>
            </p:txBody>
          </p:sp>
        </p:grpSp>
      </p:grpSp>
      <p:sp>
        <p:nvSpPr>
          <p:cNvPr id="18" name="Google Shape;457;p59">
            <a:extLst>
              <a:ext uri="{FF2B5EF4-FFF2-40B4-BE49-F238E27FC236}">
                <a16:creationId xmlns:a16="http://schemas.microsoft.com/office/drawing/2014/main" id="{2AADB0B4-2C0B-51E7-08B5-FCF18A03CDC2}"/>
              </a:ext>
            </a:extLst>
          </p:cNvPr>
          <p:cNvSpPr txBox="1">
            <a:spLocks noGrp="1"/>
          </p:cNvSpPr>
          <p:nvPr>
            <p:ph type="body" idx="1"/>
          </p:nvPr>
        </p:nvSpPr>
        <p:spPr>
          <a:xfrm>
            <a:off x="2504595" y="1366208"/>
            <a:ext cx="11319834"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Implementing effective cloud hardening controls involves the following measures:</a:t>
            </a:r>
            <a:endParaRPr/>
          </a:p>
        </p:txBody>
      </p:sp>
      <p:sp>
        <p:nvSpPr>
          <p:cNvPr id="22" name="Brandline_LVC">
            <a:extLst>
              <a:ext uri="{FF2B5EF4-FFF2-40B4-BE49-F238E27FC236}">
                <a16:creationId xmlns:a16="http://schemas.microsoft.com/office/drawing/2014/main" id="{B2834CFD-02CD-3A26-7676-711298878FA0}"/>
              </a:ext>
            </a:extLst>
          </p:cNvPr>
          <p:cNvSpPr/>
          <p:nvPr/>
        </p:nvSpPr>
        <p:spPr>
          <a:xfrm>
            <a:off x="6273800" y="903408"/>
            <a:ext cx="37068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905190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6"/>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Trend Analysis in IPS/IDS</a:t>
            </a:r>
            <a:endParaRPr/>
          </a:p>
        </p:txBody>
      </p:sp>
      <p:grpSp>
        <p:nvGrpSpPr>
          <p:cNvPr id="526" name="Google Shape;526;p96"/>
          <p:cNvGrpSpPr/>
          <p:nvPr/>
        </p:nvGrpSpPr>
        <p:grpSpPr>
          <a:xfrm>
            <a:off x="990600" y="1402980"/>
            <a:ext cx="13841829" cy="6655170"/>
            <a:chOff x="990600" y="1402980"/>
            <a:chExt cx="13841829" cy="6655170"/>
          </a:xfrm>
        </p:grpSpPr>
        <p:sp>
          <p:nvSpPr>
            <p:cNvPr id="527" name="Google Shape;527;p96"/>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8" name="Google Shape;528;p96"/>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9" name="Google Shape;529;p96"/>
            <p:cNvSpPr/>
            <p:nvPr/>
          </p:nvSpPr>
          <p:spPr>
            <a:xfrm>
              <a:off x="1214022" y="1771696"/>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AI and machine level integrations</a:t>
              </a:r>
              <a:endParaRPr sz="2200">
                <a:solidFill>
                  <a:srgbClr val="3F3F3F"/>
                </a:solidFill>
                <a:latin typeface="Open Sans"/>
                <a:ea typeface="Open Sans"/>
                <a:cs typeface="Open Sans"/>
                <a:sym typeface="Open Sans"/>
              </a:endParaRPr>
            </a:p>
          </p:txBody>
        </p:sp>
        <p:sp>
          <p:nvSpPr>
            <p:cNvPr id="530" name="Google Shape;530;p96"/>
            <p:cNvSpPr txBox="1"/>
            <p:nvPr/>
          </p:nvSpPr>
          <p:spPr>
            <a:xfrm>
              <a:off x="5656629" y="2675798"/>
              <a:ext cx="9175800" cy="2529832"/>
            </a:xfrm>
            <a:prstGeom prst="rect">
              <a:avLst/>
            </a:prstGeom>
            <a:noFill/>
            <a:ln>
              <a:noFill/>
            </a:ln>
          </p:spPr>
          <p:txBody>
            <a:bodyPr spcFirstLastPara="1" wrap="square" lIns="45675" tIns="45675" rIns="45675" bIns="45675" anchor="t" anchorCtr="0">
              <a:spAutoFit/>
            </a:bodyPr>
            <a:lstStyle/>
            <a:p>
              <a:pPr algn="ctr">
                <a:lnSpc>
                  <a:spcPct val="90000"/>
                </a:lnSpc>
                <a:buSzPts val="2200"/>
              </a:pPr>
              <a:endParaRPr lang="en-US" sz="2200">
                <a:solidFill>
                  <a:srgbClr val="3F3F3F"/>
                </a:solidFill>
                <a:latin typeface="Open Sans"/>
                <a:ea typeface="Open Sans"/>
                <a:cs typeface="Open Sans"/>
              </a:endParaRPr>
            </a:p>
            <a:p>
              <a:pPr marL="342900" indent="-342900">
                <a:lnSpc>
                  <a:spcPct val="90000"/>
                </a:lnSpc>
                <a:buSzPts val="2200"/>
                <a:buFont typeface="Arial" panose="020B0604020202020204" pitchFamily="34" charset="0"/>
                <a:buChar char="•"/>
              </a:pPr>
              <a:r>
                <a:rPr lang="en-US" sz="2200">
                  <a:solidFill>
                    <a:srgbClr val="3F3F3F"/>
                  </a:solidFill>
                  <a:latin typeface="Open Sans"/>
                  <a:ea typeface="Open Sans"/>
                  <a:cs typeface="Open Sans"/>
                </a:rPr>
                <a:t>Modern IDS/IPS are being integrated with broader security suites that offer a unified platform for various security functionalities like firewalls, anti-malware, and SIEM (Security Information and Event Management). </a:t>
              </a:r>
            </a:p>
            <a:p>
              <a:pPr marL="342900" indent="-342900">
                <a:lnSpc>
                  <a:spcPct val="90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90000"/>
                </a:lnSpc>
                <a:buSzPts val="2200"/>
                <a:buFont typeface="Arial" panose="020B0604020202020204" pitchFamily="34" charset="0"/>
                <a:buChar char="•"/>
              </a:pPr>
              <a:r>
                <a:rPr lang="en-US" sz="2200">
                  <a:solidFill>
                    <a:srgbClr val="3F3F3F"/>
                  </a:solidFill>
                  <a:latin typeface="Open Sans"/>
                  <a:ea typeface="Open Sans"/>
                  <a:cs typeface="Open Sans"/>
                </a:rPr>
                <a:t>This consolidation simplifies security management and streamlines threat response</a:t>
              </a:r>
              <a:endParaRPr sz="2200">
                <a:solidFill>
                  <a:srgbClr val="3F3F3F"/>
                </a:solidFill>
                <a:latin typeface="Open Sans"/>
                <a:ea typeface="Open Sans"/>
                <a:cs typeface="Open Sans"/>
                <a:sym typeface="Open Sans"/>
              </a:endParaRPr>
            </a:p>
          </p:txBody>
        </p:sp>
      </p:grpSp>
      <p:sp>
        <p:nvSpPr>
          <p:cNvPr id="531" name="Google Shape;531;p96"/>
          <p:cNvSpPr/>
          <p:nvPr/>
        </p:nvSpPr>
        <p:spPr>
          <a:xfrm>
            <a:off x="1214021" y="3782220"/>
            <a:ext cx="3999243"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Cloud based IDS/IPS</a:t>
            </a:r>
            <a:endParaRPr sz="2200" i="0" u="none" strike="noStrike" cap="none">
              <a:solidFill>
                <a:srgbClr val="3F3F3F"/>
              </a:solidFill>
              <a:latin typeface="Open Sans"/>
              <a:ea typeface="Open Sans"/>
              <a:cs typeface="Open Sans"/>
              <a:sym typeface="Open Sans"/>
            </a:endParaRPr>
          </a:p>
        </p:txBody>
      </p:sp>
      <p:sp>
        <p:nvSpPr>
          <p:cNvPr id="532" name="Google Shape;532;p96"/>
          <p:cNvSpPr/>
          <p:nvPr/>
        </p:nvSpPr>
        <p:spPr>
          <a:xfrm>
            <a:off x="1224293" y="2776958"/>
            <a:ext cx="3967578" cy="792148"/>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chemeClr val="lt1"/>
                </a:solidFill>
                <a:latin typeface="Open Sans"/>
                <a:ea typeface="Open Sans"/>
                <a:cs typeface="Open Sans"/>
                <a:sym typeface="Open Sans"/>
              </a:rPr>
              <a:t>Convergence with security suites</a:t>
            </a:r>
            <a:endParaRPr sz="2200">
              <a:solidFill>
                <a:schemeClr val="lt1"/>
              </a:solidFill>
              <a:latin typeface="Open Sans"/>
              <a:ea typeface="Open Sans"/>
              <a:cs typeface="Open Sans"/>
              <a:sym typeface="Open Sans"/>
            </a:endParaRPr>
          </a:p>
        </p:txBody>
      </p:sp>
      <p:sp>
        <p:nvSpPr>
          <p:cNvPr id="533" name="Google Shape;533;p96"/>
          <p:cNvSpPr/>
          <p:nvPr/>
        </p:nvSpPr>
        <p:spPr>
          <a:xfrm>
            <a:off x="1215009" y="4795890"/>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Focus on network behavioral analysis</a:t>
            </a:r>
            <a:endParaRPr sz="2200" i="0" u="none" strike="noStrike" cap="none">
              <a:solidFill>
                <a:srgbClr val="3F3F3F"/>
              </a:solidFill>
              <a:latin typeface="Open Sans"/>
              <a:ea typeface="Open Sans"/>
              <a:cs typeface="Open Sans"/>
              <a:sym typeface="Open Sans"/>
            </a:endParaRPr>
          </a:p>
        </p:txBody>
      </p:sp>
      <p:sp>
        <p:nvSpPr>
          <p:cNvPr id="534" name="Google Shape;534;p96"/>
          <p:cNvSpPr/>
          <p:nvPr/>
        </p:nvSpPr>
        <p:spPr>
          <a:xfrm>
            <a:off x="1235414" y="5836836"/>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Zero-trust architecture</a:t>
            </a:r>
            <a:endParaRPr sz="2200" i="0" u="none" strike="noStrike" cap="none">
              <a:solidFill>
                <a:srgbClr val="3F3F3F"/>
              </a:solidFill>
              <a:latin typeface="Open Sans"/>
              <a:ea typeface="Open Sans"/>
              <a:cs typeface="Open Sans"/>
              <a:sym typeface="Open Sans"/>
            </a:endParaRPr>
          </a:p>
        </p:txBody>
      </p:sp>
      <p:sp>
        <p:nvSpPr>
          <p:cNvPr id="535" name="Google Shape;535;p96"/>
          <p:cNvSpPr/>
          <p:nvPr/>
        </p:nvSpPr>
        <p:spPr>
          <a:xfrm>
            <a:off x="1235414" y="6829824"/>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IOT and OT protections</a:t>
            </a:r>
            <a:endParaRPr sz="2200"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35BD4EF6-0372-C1A5-C55D-9B669A05E867}"/>
              </a:ext>
            </a:extLst>
          </p:cNvPr>
          <p:cNvSpPr/>
          <p:nvPr/>
        </p:nvSpPr>
        <p:spPr>
          <a:xfrm>
            <a:off x="5397500" y="903408"/>
            <a:ext cx="5472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698401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6"/>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Trend Analysis in IPS/IDS</a:t>
            </a:r>
            <a:endParaRPr/>
          </a:p>
        </p:txBody>
      </p:sp>
      <p:grpSp>
        <p:nvGrpSpPr>
          <p:cNvPr id="526" name="Google Shape;526;p96"/>
          <p:cNvGrpSpPr/>
          <p:nvPr/>
        </p:nvGrpSpPr>
        <p:grpSpPr>
          <a:xfrm>
            <a:off x="990600" y="1402980"/>
            <a:ext cx="13841829" cy="6655170"/>
            <a:chOff x="990600" y="1402980"/>
            <a:chExt cx="13841829" cy="6655170"/>
          </a:xfrm>
        </p:grpSpPr>
        <p:sp>
          <p:nvSpPr>
            <p:cNvPr id="527" name="Google Shape;527;p96"/>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8" name="Google Shape;528;p96"/>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9" name="Google Shape;529;p96"/>
            <p:cNvSpPr/>
            <p:nvPr/>
          </p:nvSpPr>
          <p:spPr>
            <a:xfrm>
              <a:off x="1214022" y="1771696"/>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AI and machine level integrations</a:t>
              </a:r>
              <a:endParaRPr sz="2200">
                <a:solidFill>
                  <a:srgbClr val="3F3F3F"/>
                </a:solidFill>
                <a:latin typeface="Open Sans"/>
                <a:ea typeface="Open Sans"/>
                <a:cs typeface="Open Sans"/>
                <a:sym typeface="Open Sans"/>
              </a:endParaRPr>
            </a:p>
          </p:txBody>
        </p:sp>
        <p:sp>
          <p:nvSpPr>
            <p:cNvPr id="530" name="Google Shape;530;p96"/>
            <p:cNvSpPr txBox="1"/>
            <p:nvPr/>
          </p:nvSpPr>
          <p:spPr>
            <a:xfrm>
              <a:off x="5656629" y="2675798"/>
              <a:ext cx="9175800" cy="2834531"/>
            </a:xfrm>
            <a:prstGeom prst="rect">
              <a:avLst/>
            </a:prstGeom>
            <a:noFill/>
            <a:ln>
              <a:noFill/>
            </a:ln>
          </p:spPr>
          <p:txBody>
            <a:bodyPr spcFirstLastPara="1" wrap="square" lIns="45675" tIns="45675" rIns="45675" bIns="45675" anchor="t" anchorCtr="0">
              <a:spAutoFit/>
            </a:bodyPr>
            <a:lstStyle/>
            <a:p>
              <a:pPr algn="ctr">
                <a:lnSpc>
                  <a:spcPct val="90000"/>
                </a:lnSpc>
                <a:buSzPts val="2200"/>
              </a:pPr>
              <a:endParaRPr lang="en-US" sz="2200">
                <a:solidFill>
                  <a:srgbClr val="3F3F3F"/>
                </a:solidFill>
                <a:latin typeface="Open Sans"/>
                <a:ea typeface="Open Sans"/>
                <a:cs typeface="Open Sans"/>
              </a:endParaRPr>
            </a:p>
            <a:p>
              <a:pPr marL="342900" indent="-342900">
                <a:lnSpc>
                  <a:spcPct val="90000"/>
                </a:lnSpc>
                <a:buSzPts val="2200"/>
                <a:buFont typeface="Arial"/>
                <a:buChar char="•"/>
              </a:pPr>
              <a:r>
                <a:rPr lang="en-US" sz="2200">
                  <a:solidFill>
                    <a:srgbClr val="3F3F3F"/>
                  </a:solidFill>
                  <a:latin typeface="Open Sans"/>
                  <a:ea typeface="Open Sans"/>
                  <a:cs typeface="Open Sans"/>
                </a:rPr>
                <a:t>The rise of cloud computing has led to a surge in cloud-based IDS/IPS solutions. </a:t>
              </a:r>
            </a:p>
            <a:p>
              <a:pPr marL="342900" indent="-342900">
                <a:lnSpc>
                  <a:spcPct val="90000"/>
                </a:lnSpc>
                <a:buSzPts val="2200"/>
                <a:buFont typeface="Arial"/>
                <a:buChar char="•"/>
              </a:pPr>
              <a:endParaRPr lang="en-US" sz="2200">
                <a:solidFill>
                  <a:srgbClr val="3F3F3F"/>
                </a:solidFill>
                <a:latin typeface="Open Sans"/>
                <a:ea typeface="Open Sans"/>
                <a:cs typeface="Open Sans"/>
              </a:endParaRPr>
            </a:p>
            <a:p>
              <a:pPr marL="342900" indent="-342900">
                <a:lnSpc>
                  <a:spcPct val="90000"/>
                </a:lnSpc>
                <a:buSzPts val="2200"/>
                <a:buFont typeface="Arial"/>
                <a:buChar char="•"/>
              </a:pPr>
              <a:r>
                <a:rPr lang="en-US" sz="2200">
                  <a:solidFill>
                    <a:srgbClr val="3F3F3F"/>
                  </a:solidFill>
                  <a:latin typeface="Open Sans"/>
                  <a:ea typeface="Open Sans"/>
                  <a:cs typeface="Open Sans"/>
                </a:rPr>
                <a:t>These offer scalability, flexibility, and easier deployment for organizations leveraging cloud infrastructure. </a:t>
              </a:r>
            </a:p>
            <a:p>
              <a:pPr marL="342900" indent="-342900">
                <a:lnSpc>
                  <a:spcPct val="90000"/>
                </a:lnSpc>
                <a:buSzPts val="2200"/>
                <a:buFont typeface="Arial"/>
                <a:buChar char="•"/>
              </a:pPr>
              <a:endParaRPr lang="en-US" sz="2200">
                <a:solidFill>
                  <a:srgbClr val="3F3F3F"/>
                </a:solidFill>
                <a:latin typeface="Open Sans"/>
                <a:ea typeface="Open Sans"/>
                <a:cs typeface="Open Sans"/>
              </a:endParaRPr>
            </a:p>
            <a:p>
              <a:pPr marL="342900" indent="-342900">
                <a:lnSpc>
                  <a:spcPct val="90000"/>
                </a:lnSpc>
                <a:buSzPts val="2200"/>
                <a:buFont typeface="Arial"/>
                <a:buChar char="•"/>
              </a:pPr>
              <a:r>
                <a:rPr lang="en-US" sz="2200">
                  <a:solidFill>
                    <a:srgbClr val="3F3F3F"/>
                  </a:solidFill>
                  <a:latin typeface="Open Sans"/>
                  <a:ea typeface="Open Sans"/>
                  <a:cs typeface="Open Sans"/>
                </a:rPr>
                <a:t>Additionally, cloud-based threat intelligence sharing improves overall threat detection capabilities</a:t>
              </a:r>
              <a:endParaRPr sz="2200">
                <a:solidFill>
                  <a:srgbClr val="3F3F3F"/>
                </a:solidFill>
                <a:latin typeface="Open Sans"/>
                <a:ea typeface="Open Sans"/>
                <a:cs typeface="Open Sans"/>
                <a:sym typeface="Open Sans"/>
              </a:endParaRPr>
            </a:p>
          </p:txBody>
        </p:sp>
      </p:grpSp>
      <p:sp>
        <p:nvSpPr>
          <p:cNvPr id="531" name="Google Shape;531;p96"/>
          <p:cNvSpPr/>
          <p:nvPr/>
        </p:nvSpPr>
        <p:spPr>
          <a:xfrm>
            <a:off x="1214021" y="3782220"/>
            <a:ext cx="3999243" cy="792148"/>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chemeClr val="lt1"/>
                </a:solidFill>
                <a:latin typeface="Open Sans"/>
                <a:ea typeface="Open Sans"/>
                <a:cs typeface="Open Sans"/>
                <a:sym typeface="Open Sans"/>
              </a:rPr>
              <a:t>Cloud based IDS/IPS</a:t>
            </a:r>
            <a:endParaRPr sz="2200">
              <a:solidFill>
                <a:schemeClr val="lt1"/>
              </a:solidFill>
              <a:latin typeface="Open Sans"/>
              <a:ea typeface="Open Sans"/>
              <a:cs typeface="Open Sans"/>
              <a:sym typeface="Open Sans"/>
            </a:endParaRPr>
          </a:p>
        </p:txBody>
      </p:sp>
      <p:sp>
        <p:nvSpPr>
          <p:cNvPr id="532" name="Google Shape;532;p96"/>
          <p:cNvSpPr/>
          <p:nvPr/>
        </p:nvSpPr>
        <p:spPr>
          <a:xfrm>
            <a:off x="1224293" y="2776958"/>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Convergence with security suites</a:t>
            </a:r>
            <a:endParaRPr sz="2200">
              <a:solidFill>
                <a:srgbClr val="3F3F3F"/>
              </a:solidFill>
              <a:latin typeface="Open Sans"/>
              <a:ea typeface="Open Sans"/>
              <a:cs typeface="Open Sans"/>
              <a:sym typeface="Open Sans"/>
            </a:endParaRPr>
          </a:p>
        </p:txBody>
      </p:sp>
      <p:sp>
        <p:nvSpPr>
          <p:cNvPr id="533" name="Google Shape;533;p96"/>
          <p:cNvSpPr/>
          <p:nvPr/>
        </p:nvSpPr>
        <p:spPr>
          <a:xfrm>
            <a:off x="1215009" y="4795890"/>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Focus on network behavioral analysis</a:t>
            </a:r>
            <a:endParaRPr sz="2200" i="0" u="none" strike="noStrike" cap="none">
              <a:solidFill>
                <a:srgbClr val="3F3F3F"/>
              </a:solidFill>
              <a:latin typeface="Open Sans"/>
              <a:ea typeface="Open Sans"/>
              <a:cs typeface="Open Sans"/>
              <a:sym typeface="Open Sans"/>
            </a:endParaRPr>
          </a:p>
        </p:txBody>
      </p:sp>
      <p:sp>
        <p:nvSpPr>
          <p:cNvPr id="534" name="Google Shape;534;p96"/>
          <p:cNvSpPr/>
          <p:nvPr/>
        </p:nvSpPr>
        <p:spPr>
          <a:xfrm>
            <a:off x="1235414" y="5836836"/>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Zero-trust architecture</a:t>
            </a:r>
            <a:endParaRPr sz="2200" i="0" u="none" strike="noStrike" cap="none">
              <a:solidFill>
                <a:srgbClr val="3F3F3F"/>
              </a:solidFill>
              <a:latin typeface="Open Sans"/>
              <a:ea typeface="Open Sans"/>
              <a:cs typeface="Open Sans"/>
              <a:sym typeface="Open Sans"/>
            </a:endParaRPr>
          </a:p>
        </p:txBody>
      </p:sp>
      <p:sp>
        <p:nvSpPr>
          <p:cNvPr id="535" name="Google Shape;535;p96"/>
          <p:cNvSpPr/>
          <p:nvPr/>
        </p:nvSpPr>
        <p:spPr>
          <a:xfrm>
            <a:off x="1235414" y="6829824"/>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IOT and OT protections</a:t>
            </a:r>
            <a:endParaRPr sz="2200"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83B602BF-819F-3C33-246F-FAEAD08C3CE4}"/>
              </a:ext>
            </a:extLst>
          </p:cNvPr>
          <p:cNvSpPr/>
          <p:nvPr/>
        </p:nvSpPr>
        <p:spPr>
          <a:xfrm>
            <a:off x="5397500" y="903408"/>
            <a:ext cx="5472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70726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6"/>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Trend Analysis in IPS/IDS</a:t>
            </a:r>
            <a:endParaRPr/>
          </a:p>
        </p:txBody>
      </p:sp>
      <p:grpSp>
        <p:nvGrpSpPr>
          <p:cNvPr id="526" name="Google Shape;526;p96"/>
          <p:cNvGrpSpPr/>
          <p:nvPr/>
        </p:nvGrpSpPr>
        <p:grpSpPr>
          <a:xfrm>
            <a:off x="990600" y="1402980"/>
            <a:ext cx="13841829" cy="6655170"/>
            <a:chOff x="990600" y="1402980"/>
            <a:chExt cx="13841829" cy="6655170"/>
          </a:xfrm>
        </p:grpSpPr>
        <p:sp>
          <p:nvSpPr>
            <p:cNvPr id="527" name="Google Shape;527;p96"/>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8" name="Google Shape;528;p96"/>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9" name="Google Shape;529;p96"/>
            <p:cNvSpPr/>
            <p:nvPr/>
          </p:nvSpPr>
          <p:spPr>
            <a:xfrm>
              <a:off x="1214022" y="1771696"/>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AI and machine level integrations</a:t>
              </a:r>
              <a:endParaRPr sz="2200">
                <a:solidFill>
                  <a:srgbClr val="3F3F3F"/>
                </a:solidFill>
                <a:latin typeface="Open Sans"/>
                <a:ea typeface="Open Sans"/>
                <a:cs typeface="Open Sans"/>
                <a:sym typeface="Open Sans"/>
              </a:endParaRPr>
            </a:p>
          </p:txBody>
        </p:sp>
        <p:sp>
          <p:nvSpPr>
            <p:cNvPr id="530" name="Google Shape;530;p96"/>
            <p:cNvSpPr txBox="1"/>
            <p:nvPr/>
          </p:nvSpPr>
          <p:spPr>
            <a:xfrm>
              <a:off x="5656629" y="2675798"/>
              <a:ext cx="9175800" cy="2529832"/>
            </a:xfrm>
            <a:prstGeom prst="rect">
              <a:avLst/>
            </a:prstGeom>
            <a:noFill/>
            <a:ln>
              <a:noFill/>
            </a:ln>
          </p:spPr>
          <p:txBody>
            <a:bodyPr spcFirstLastPara="1" wrap="square" lIns="45675" tIns="45675" rIns="45675" bIns="45675" anchor="t" anchorCtr="0">
              <a:spAutoFit/>
            </a:bodyPr>
            <a:lstStyle/>
            <a:p>
              <a:pPr algn="ctr">
                <a:lnSpc>
                  <a:spcPct val="90000"/>
                </a:lnSpc>
                <a:buSzPts val="2200"/>
              </a:pPr>
              <a:endParaRPr lang="en-US" sz="2200">
                <a:solidFill>
                  <a:srgbClr val="3F3F3F"/>
                </a:solidFill>
                <a:latin typeface="Open Sans"/>
                <a:ea typeface="Open Sans"/>
                <a:cs typeface="Open Sans"/>
              </a:endParaRPr>
            </a:p>
            <a:p>
              <a:pPr marL="342900" indent="-342900">
                <a:lnSpc>
                  <a:spcPct val="90000"/>
                </a:lnSpc>
                <a:buSzPts val="2200"/>
                <a:buFont typeface="Arial"/>
                <a:buChar char="•"/>
              </a:pPr>
              <a:r>
                <a:rPr lang="en-US" sz="2200">
                  <a:solidFill>
                    <a:srgbClr val="3F3F3F"/>
                  </a:solidFill>
                  <a:latin typeface="Open Sans"/>
                  <a:ea typeface="Open Sans"/>
                  <a:cs typeface="Open Sans"/>
                </a:rPr>
                <a:t>Modern IDS/IPS go beyond just inspecting packet data. </a:t>
              </a:r>
            </a:p>
            <a:p>
              <a:pPr marL="342900" indent="-342900">
                <a:lnSpc>
                  <a:spcPct val="90000"/>
                </a:lnSpc>
                <a:buSzPts val="2200"/>
                <a:buFont typeface="Arial"/>
                <a:buChar char="•"/>
              </a:pPr>
              <a:endParaRPr lang="en-US" sz="2200">
                <a:solidFill>
                  <a:srgbClr val="3F3F3F"/>
                </a:solidFill>
                <a:latin typeface="Open Sans"/>
                <a:ea typeface="Open Sans"/>
                <a:cs typeface="Open Sans"/>
              </a:endParaRPr>
            </a:p>
            <a:p>
              <a:pPr marL="342900" indent="-342900">
                <a:lnSpc>
                  <a:spcPct val="90000"/>
                </a:lnSpc>
                <a:buSzPts val="2200"/>
                <a:buFont typeface="Arial"/>
                <a:buChar char="•"/>
              </a:pPr>
              <a:r>
                <a:rPr lang="en-US" sz="2200">
                  <a:solidFill>
                    <a:srgbClr val="3F3F3F"/>
                  </a:solidFill>
                  <a:latin typeface="Open Sans"/>
                  <a:ea typeface="Open Sans"/>
                  <a:cs typeface="Open Sans"/>
                </a:rPr>
                <a:t>They employ NBA techniques to analyze overall network traffic patterns and identify deviations from normal behavior. </a:t>
              </a:r>
            </a:p>
            <a:p>
              <a:pPr marL="342900" indent="-342900">
                <a:lnSpc>
                  <a:spcPct val="90000"/>
                </a:lnSpc>
                <a:buSzPts val="2200"/>
                <a:buFont typeface="Arial"/>
                <a:buChar char="•"/>
              </a:pPr>
              <a:endParaRPr lang="en-US" sz="2200">
                <a:solidFill>
                  <a:srgbClr val="3F3F3F"/>
                </a:solidFill>
                <a:latin typeface="Open Sans"/>
                <a:ea typeface="Open Sans"/>
                <a:cs typeface="Open Sans"/>
              </a:endParaRPr>
            </a:p>
            <a:p>
              <a:pPr marL="342900" indent="-342900">
                <a:lnSpc>
                  <a:spcPct val="90000"/>
                </a:lnSpc>
                <a:buSzPts val="2200"/>
                <a:buFont typeface="Arial"/>
                <a:buChar char="•"/>
              </a:pPr>
              <a:r>
                <a:rPr lang="en-US" sz="2200">
                  <a:solidFill>
                    <a:srgbClr val="3F3F3F"/>
                  </a:solidFill>
                  <a:latin typeface="Open Sans"/>
                  <a:ea typeface="Open Sans"/>
                  <a:cs typeface="Open Sans"/>
                </a:rPr>
                <a:t>This helps detect sophisticated attacks that attempt to blend in with legitimate traffic</a:t>
              </a:r>
              <a:endParaRPr sz="2200">
                <a:solidFill>
                  <a:srgbClr val="3F3F3F"/>
                </a:solidFill>
                <a:latin typeface="Open Sans"/>
                <a:ea typeface="Open Sans"/>
                <a:cs typeface="Open Sans"/>
                <a:sym typeface="Open Sans"/>
              </a:endParaRPr>
            </a:p>
          </p:txBody>
        </p:sp>
      </p:grpSp>
      <p:sp>
        <p:nvSpPr>
          <p:cNvPr id="531" name="Google Shape;531;p96"/>
          <p:cNvSpPr/>
          <p:nvPr/>
        </p:nvSpPr>
        <p:spPr>
          <a:xfrm>
            <a:off x="1214021" y="3782220"/>
            <a:ext cx="3999243"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Cloud based IDS/IPS</a:t>
            </a:r>
            <a:endParaRPr sz="2200">
              <a:solidFill>
                <a:srgbClr val="3F3F3F"/>
              </a:solidFill>
              <a:latin typeface="Open Sans"/>
              <a:ea typeface="Open Sans"/>
              <a:cs typeface="Open Sans"/>
              <a:sym typeface="Open Sans"/>
            </a:endParaRPr>
          </a:p>
        </p:txBody>
      </p:sp>
      <p:sp>
        <p:nvSpPr>
          <p:cNvPr id="532" name="Google Shape;532;p96"/>
          <p:cNvSpPr/>
          <p:nvPr/>
        </p:nvSpPr>
        <p:spPr>
          <a:xfrm>
            <a:off x="1224293" y="2776958"/>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Convergence with security suites</a:t>
            </a:r>
            <a:endParaRPr sz="2200">
              <a:solidFill>
                <a:srgbClr val="3F3F3F"/>
              </a:solidFill>
              <a:latin typeface="Open Sans"/>
              <a:ea typeface="Open Sans"/>
              <a:cs typeface="Open Sans"/>
              <a:sym typeface="Open Sans"/>
            </a:endParaRPr>
          </a:p>
        </p:txBody>
      </p:sp>
      <p:sp>
        <p:nvSpPr>
          <p:cNvPr id="533" name="Google Shape;533;p96"/>
          <p:cNvSpPr/>
          <p:nvPr/>
        </p:nvSpPr>
        <p:spPr>
          <a:xfrm>
            <a:off x="1215009" y="4795890"/>
            <a:ext cx="3977850" cy="790594"/>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chemeClr val="lt1"/>
                </a:solidFill>
                <a:latin typeface="Open Sans"/>
                <a:ea typeface="Open Sans"/>
                <a:cs typeface="Open Sans"/>
                <a:sym typeface="Open Sans"/>
              </a:rPr>
              <a:t>Focus on network behavioral analysis</a:t>
            </a:r>
            <a:endParaRPr sz="2200">
              <a:solidFill>
                <a:schemeClr val="lt1"/>
              </a:solidFill>
              <a:latin typeface="Open Sans"/>
              <a:ea typeface="Open Sans"/>
              <a:cs typeface="Open Sans"/>
              <a:sym typeface="Open Sans"/>
            </a:endParaRPr>
          </a:p>
        </p:txBody>
      </p:sp>
      <p:sp>
        <p:nvSpPr>
          <p:cNvPr id="534" name="Google Shape;534;p96"/>
          <p:cNvSpPr/>
          <p:nvPr/>
        </p:nvSpPr>
        <p:spPr>
          <a:xfrm>
            <a:off x="1235414" y="5836836"/>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Zero-trust architecture</a:t>
            </a:r>
            <a:endParaRPr sz="2200" i="0" u="none" strike="noStrike" cap="none">
              <a:solidFill>
                <a:srgbClr val="3F3F3F"/>
              </a:solidFill>
              <a:latin typeface="Open Sans"/>
              <a:ea typeface="Open Sans"/>
              <a:cs typeface="Open Sans"/>
              <a:sym typeface="Open Sans"/>
            </a:endParaRPr>
          </a:p>
        </p:txBody>
      </p:sp>
      <p:sp>
        <p:nvSpPr>
          <p:cNvPr id="535" name="Google Shape;535;p96"/>
          <p:cNvSpPr/>
          <p:nvPr/>
        </p:nvSpPr>
        <p:spPr>
          <a:xfrm>
            <a:off x="1235414" y="6829824"/>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IOT and OT protections</a:t>
            </a:r>
            <a:endParaRPr sz="2200"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AC53C9D8-33CA-5A08-524A-C36C5E0D8FDB}"/>
              </a:ext>
            </a:extLst>
          </p:cNvPr>
          <p:cNvSpPr/>
          <p:nvPr/>
        </p:nvSpPr>
        <p:spPr>
          <a:xfrm>
            <a:off x="5397500" y="903408"/>
            <a:ext cx="5472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760372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6"/>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Trend Analysis in IPS/IDS</a:t>
            </a:r>
            <a:endParaRPr/>
          </a:p>
        </p:txBody>
      </p:sp>
      <p:grpSp>
        <p:nvGrpSpPr>
          <p:cNvPr id="526" name="Google Shape;526;p96"/>
          <p:cNvGrpSpPr/>
          <p:nvPr/>
        </p:nvGrpSpPr>
        <p:grpSpPr>
          <a:xfrm>
            <a:off x="990600" y="1402980"/>
            <a:ext cx="13841829" cy="6655170"/>
            <a:chOff x="990600" y="1402980"/>
            <a:chExt cx="13841829" cy="6655170"/>
          </a:xfrm>
        </p:grpSpPr>
        <p:sp>
          <p:nvSpPr>
            <p:cNvPr id="527" name="Google Shape;527;p96"/>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8" name="Google Shape;528;p96"/>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9" name="Google Shape;529;p96"/>
            <p:cNvSpPr/>
            <p:nvPr/>
          </p:nvSpPr>
          <p:spPr>
            <a:xfrm>
              <a:off x="1214022" y="1771696"/>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AI and machine level integrations</a:t>
              </a:r>
              <a:endParaRPr sz="2200">
                <a:solidFill>
                  <a:srgbClr val="3F3F3F"/>
                </a:solidFill>
                <a:latin typeface="Open Sans"/>
                <a:ea typeface="Open Sans"/>
                <a:cs typeface="Open Sans"/>
                <a:sym typeface="Open Sans"/>
              </a:endParaRPr>
            </a:p>
          </p:txBody>
        </p:sp>
        <p:sp>
          <p:nvSpPr>
            <p:cNvPr id="530" name="Google Shape;530;p96"/>
            <p:cNvSpPr txBox="1"/>
            <p:nvPr/>
          </p:nvSpPr>
          <p:spPr>
            <a:xfrm>
              <a:off x="5656629" y="2675798"/>
              <a:ext cx="9175800" cy="2834531"/>
            </a:xfrm>
            <a:prstGeom prst="rect">
              <a:avLst/>
            </a:prstGeom>
            <a:noFill/>
            <a:ln>
              <a:noFill/>
            </a:ln>
          </p:spPr>
          <p:txBody>
            <a:bodyPr spcFirstLastPara="1" wrap="square" lIns="45675" tIns="45675" rIns="45675" bIns="45675" anchor="t" anchorCtr="0">
              <a:spAutoFit/>
            </a:bodyPr>
            <a:lstStyle/>
            <a:p>
              <a:pPr algn="ctr">
                <a:lnSpc>
                  <a:spcPct val="90000"/>
                </a:lnSpc>
                <a:buSzPts val="2200"/>
              </a:pPr>
              <a:endParaRPr lang="en-US" sz="2200">
                <a:solidFill>
                  <a:srgbClr val="3F3F3F"/>
                </a:solidFill>
                <a:latin typeface="Open Sans"/>
                <a:ea typeface="Open Sans"/>
                <a:cs typeface="Open Sans"/>
              </a:endParaRPr>
            </a:p>
            <a:p>
              <a:pPr marL="342900" indent="-342900">
                <a:lnSpc>
                  <a:spcPct val="90000"/>
                </a:lnSpc>
                <a:buSzPts val="2200"/>
                <a:buFont typeface="Arial"/>
                <a:buChar char="•"/>
              </a:pPr>
              <a:r>
                <a:rPr lang="en-US" sz="2200">
                  <a:solidFill>
                    <a:srgbClr val="3F3F3F"/>
                  </a:solidFill>
                  <a:latin typeface="Open Sans"/>
                  <a:ea typeface="Open Sans"/>
                  <a:cs typeface="Open Sans"/>
                </a:rPr>
                <a:t>The zero-trust concept assumes that threats can exist both outside and inside a network. </a:t>
              </a:r>
            </a:p>
            <a:p>
              <a:pPr marL="342900" indent="-342900">
                <a:lnSpc>
                  <a:spcPct val="90000"/>
                </a:lnSpc>
                <a:buSzPts val="2200"/>
                <a:buFont typeface="Arial"/>
                <a:buChar char="•"/>
              </a:pPr>
              <a:endParaRPr lang="en-US" sz="2200">
                <a:solidFill>
                  <a:srgbClr val="3F3F3F"/>
                </a:solidFill>
                <a:latin typeface="Open Sans"/>
                <a:ea typeface="Open Sans"/>
                <a:cs typeface="Open Sans"/>
              </a:endParaRPr>
            </a:p>
            <a:p>
              <a:pPr marL="342900" indent="-342900">
                <a:lnSpc>
                  <a:spcPct val="90000"/>
                </a:lnSpc>
                <a:buSzPts val="2200"/>
                <a:buFont typeface="Arial"/>
                <a:buChar char="•"/>
              </a:pPr>
              <a:r>
                <a:rPr lang="en-US" sz="2200">
                  <a:solidFill>
                    <a:srgbClr val="3F3F3F"/>
                  </a:solidFill>
                  <a:latin typeface="Open Sans"/>
                  <a:ea typeface="Open Sans"/>
                  <a:cs typeface="Open Sans"/>
                </a:rPr>
                <a:t>This is driving IDS/IPS solutions to take a more holistic approach. </a:t>
              </a:r>
            </a:p>
            <a:p>
              <a:pPr marL="342900" indent="-342900">
                <a:lnSpc>
                  <a:spcPct val="90000"/>
                </a:lnSpc>
                <a:buSzPts val="2200"/>
                <a:buFont typeface="Arial"/>
                <a:buChar char="•"/>
              </a:pPr>
              <a:endParaRPr lang="en-US" sz="2200">
                <a:solidFill>
                  <a:srgbClr val="3F3F3F"/>
                </a:solidFill>
                <a:latin typeface="Open Sans"/>
                <a:ea typeface="Open Sans"/>
                <a:cs typeface="Open Sans"/>
              </a:endParaRPr>
            </a:p>
            <a:p>
              <a:pPr marL="342900" indent="-342900">
                <a:lnSpc>
                  <a:spcPct val="90000"/>
                </a:lnSpc>
                <a:buSzPts val="2200"/>
                <a:buFont typeface="Arial"/>
                <a:buChar char="•"/>
              </a:pPr>
              <a:r>
                <a:rPr lang="en-US" sz="2200">
                  <a:solidFill>
                    <a:srgbClr val="3F3F3F"/>
                  </a:solidFill>
                  <a:latin typeface="Open Sans"/>
                  <a:ea typeface="Open Sans"/>
                  <a:cs typeface="Open Sans"/>
                </a:rPr>
                <a:t>These systems now scrutinize traffic not only at the perimeter but also within the network, ensuring continuous monitoring and threat containment.</a:t>
              </a:r>
              <a:endParaRPr sz="2200">
                <a:solidFill>
                  <a:srgbClr val="3F3F3F"/>
                </a:solidFill>
                <a:latin typeface="Open Sans"/>
                <a:ea typeface="Open Sans"/>
                <a:cs typeface="Open Sans"/>
                <a:sym typeface="Open Sans"/>
              </a:endParaRPr>
            </a:p>
          </p:txBody>
        </p:sp>
      </p:grpSp>
      <p:sp>
        <p:nvSpPr>
          <p:cNvPr id="531" name="Google Shape;531;p96"/>
          <p:cNvSpPr/>
          <p:nvPr/>
        </p:nvSpPr>
        <p:spPr>
          <a:xfrm>
            <a:off x="1214021" y="3782220"/>
            <a:ext cx="3999243"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Cloud based IDS/IPS</a:t>
            </a:r>
            <a:endParaRPr sz="2200">
              <a:solidFill>
                <a:srgbClr val="3F3F3F"/>
              </a:solidFill>
              <a:latin typeface="Open Sans"/>
              <a:ea typeface="Open Sans"/>
              <a:cs typeface="Open Sans"/>
              <a:sym typeface="Open Sans"/>
            </a:endParaRPr>
          </a:p>
        </p:txBody>
      </p:sp>
      <p:sp>
        <p:nvSpPr>
          <p:cNvPr id="532" name="Google Shape;532;p96"/>
          <p:cNvSpPr/>
          <p:nvPr/>
        </p:nvSpPr>
        <p:spPr>
          <a:xfrm>
            <a:off x="1224293" y="2776958"/>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Convergence with security suites</a:t>
            </a:r>
            <a:endParaRPr sz="2200">
              <a:solidFill>
                <a:srgbClr val="3F3F3F"/>
              </a:solidFill>
              <a:latin typeface="Open Sans"/>
              <a:ea typeface="Open Sans"/>
              <a:cs typeface="Open Sans"/>
              <a:sym typeface="Open Sans"/>
            </a:endParaRPr>
          </a:p>
        </p:txBody>
      </p:sp>
      <p:sp>
        <p:nvSpPr>
          <p:cNvPr id="533" name="Google Shape;533;p96"/>
          <p:cNvSpPr/>
          <p:nvPr/>
        </p:nvSpPr>
        <p:spPr>
          <a:xfrm>
            <a:off x="1215009" y="4795890"/>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Focus on network behavioral analysis</a:t>
            </a:r>
            <a:endParaRPr sz="2200">
              <a:solidFill>
                <a:srgbClr val="3F3F3F"/>
              </a:solidFill>
              <a:latin typeface="Open Sans"/>
              <a:ea typeface="Open Sans"/>
              <a:cs typeface="Open Sans"/>
              <a:sym typeface="Open Sans"/>
            </a:endParaRPr>
          </a:p>
        </p:txBody>
      </p:sp>
      <p:sp>
        <p:nvSpPr>
          <p:cNvPr id="534" name="Google Shape;534;p96"/>
          <p:cNvSpPr/>
          <p:nvPr/>
        </p:nvSpPr>
        <p:spPr>
          <a:xfrm>
            <a:off x="1235414" y="5836836"/>
            <a:ext cx="3977850" cy="790594"/>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chemeClr val="lt1"/>
                </a:solidFill>
                <a:latin typeface="Open Sans"/>
                <a:ea typeface="Open Sans"/>
                <a:cs typeface="Open Sans"/>
                <a:sym typeface="Open Sans"/>
              </a:rPr>
              <a:t>Zero-trust architecture</a:t>
            </a:r>
            <a:endParaRPr sz="2200">
              <a:solidFill>
                <a:schemeClr val="lt1"/>
              </a:solidFill>
              <a:latin typeface="Open Sans"/>
              <a:ea typeface="Open Sans"/>
              <a:cs typeface="Open Sans"/>
              <a:sym typeface="Open Sans"/>
            </a:endParaRPr>
          </a:p>
        </p:txBody>
      </p:sp>
      <p:sp>
        <p:nvSpPr>
          <p:cNvPr id="535" name="Google Shape;535;p96"/>
          <p:cNvSpPr/>
          <p:nvPr/>
        </p:nvSpPr>
        <p:spPr>
          <a:xfrm>
            <a:off x="1235414" y="6829824"/>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IOT and OT protections</a:t>
            </a:r>
            <a:endParaRPr sz="2200" i="0" u="none" strike="noStrike" cap="none">
              <a:solidFill>
                <a:srgbClr val="3F3F3F"/>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CD49647C-EA92-6935-3808-D581615F84BF}"/>
              </a:ext>
            </a:extLst>
          </p:cNvPr>
          <p:cNvSpPr/>
          <p:nvPr/>
        </p:nvSpPr>
        <p:spPr>
          <a:xfrm>
            <a:off x="5397500" y="903408"/>
            <a:ext cx="5472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680275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6"/>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Trend Analysis in IPS/IDS</a:t>
            </a:r>
            <a:endParaRPr/>
          </a:p>
        </p:txBody>
      </p:sp>
      <p:grpSp>
        <p:nvGrpSpPr>
          <p:cNvPr id="526" name="Google Shape;526;p96"/>
          <p:cNvGrpSpPr/>
          <p:nvPr/>
        </p:nvGrpSpPr>
        <p:grpSpPr>
          <a:xfrm>
            <a:off x="990600" y="1402980"/>
            <a:ext cx="13841829" cy="6655170"/>
            <a:chOff x="990600" y="1402980"/>
            <a:chExt cx="13841829" cy="6655170"/>
          </a:xfrm>
        </p:grpSpPr>
        <p:sp>
          <p:nvSpPr>
            <p:cNvPr id="527" name="Google Shape;527;p96"/>
            <p:cNvSpPr/>
            <p:nvPr/>
          </p:nvSpPr>
          <p:spPr>
            <a:xfrm>
              <a:off x="5372100" y="2394285"/>
              <a:ext cx="9460329" cy="4405402"/>
            </a:xfrm>
            <a:prstGeom prst="roundRect">
              <a:avLst>
                <a:gd name="adj" fmla="val 2853"/>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8" name="Google Shape;528;p96"/>
            <p:cNvSpPr/>
            <p:nvPr/>
          </p:nvSpPr>
          <p:spPr>
            <a:xfrm>
              <a:off x="990600" y="1402980"/>
              <a:ext cx="4464070" cy="6655170"/>
            </a:xfrm>
            <a:prstGeom prst="roundRect">
              <a:avLst>
                <a:gd name="adj" fmla="val 4279"/>
              </a:avLst>
            </a:prstGeom>
            <a:solidFill>
              <a:srgbClr val="EBF2FA"/>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i="0" u="none" strike="noStrike" cap="none">
                <a:solidFill>
                  <a:srgbClr val="3F3F3F"/>
                </a:solidFill>
                <a:latin typeface="Open Sans"/>
                <a:ea typeface="Open Sans"/>
                <a:cs typeface="Open Sans"/>
                <a:sym typeface="Open Sans"/>
              </a:endParaRPr>
            </a:p>
          </p:txBody>
        </p:sp>
        <p:sp>
          <p:nvSpPr>
            <p:cNvPr id="529" name="Google Shape;529;p96"/>
            <p:cNvSpPr/>
            <p:nvPr/>
          </p:nvSpPr>
          <p:spPr>
            <a:xfrm>
              <a:off x="1214022" y="1771696"/>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AI and machine level integrations</a:t>
              </a:r>
              <a:endParaRPr sz="2200">
                <a:solidFill>
                  <a:srgbClr val="3F3F3F"/>
                </a:solidFill>
                <a:latin typeface="Open Sans"/>
                <a:ea typeface="Open Sans"/>
                <a:cs typeface="Open Sans"/>
                <a:sym typeface="Open Sans"/>
              </a:endParaRPr>
            </a:p>
          </p:txBody>
        </p:sp>
        <p:sp>
          <p:nvSpPr>
            <p:cNvPr id="530" name="Google Shape;530;p96"/>
            <p:cNvSpPr txBox="1"/>
            <p:nvPr/>
          </p:nvSpPr>
          <p:spPr>
            <a:xfrm>
              <a:off x="5656629" y="2675798"/>
              <a:ext cx="9175800" cy="2225134"/>
            </a:xfrm>
            <a:prstGeom prst="rect">
              <a:avLst/>
            </a:prstGeom>
            <a:noFill/>
            <a:ln>
              <a:noFill/>
            </a:ln>
          </p:spPr>
          <p:txBody>
            <a:bodyPr spcFirstLastPara="1" wrap="square" lIns="45675" tIns="45675" rIns="45675" bIns="45675" anchor="t" anchorCtr="0">
              <a:spAutoFit/>
            </a:bodyPr>
            <a:lstStyle/>
            <a:p>
              <a:pPr algn="ctr">
                <a:lnSpc>
                  <a:spcPct val="90000"/>
                </a:lnSpc>
                <a:buSzPts val="2200"/>
              </a:pPr>
              <a:endParaRPr lang="en-US" sz="2200">
                <a:solidFill>
                  <a:srgbClr val="3F3F3F"/>
                </a:solidFill>
                <a:latin typeface="Open Sans"/>
                <a:ea typeface="Open Sans"/>
                <a:cs typeface="Open Sans"/>
              </a:endParaRPr>
            </a:p>
            <a:p>
              <a:pPr marL="342900" indent="-342900">
                <a:lnSpc>
                  <a:spcPct val="90000"/>
                </a:lnSpc>
                <a:buSzPts val="2200"/>
                <a:buFont typeface="Arial"/>
                <a:buChar char="•"/>
              </a:pPr>
              <a:r>
                <a:rPr lang="en-US" sz="2200">
                  <a:solidFill>
                    <a:srgbClr val="3F3F3F"/>
                  </a:solidFill>
                  <a:latin typeface="Open Sans"/>
                  <a:ea typeface="Open Sans"/>
                  <a:cs typeface="Open Sans"/>
                </a:rPr>
                <a:t>With the proliferation of IoT devices and operational technology (OT), IDS/IPS solutions are extending their reach to secure these traditionally vulnerable areas. </a:t>
              </a:r>
            </a:p>
            <a:p>
              <a:pPr marL="342900" indent="-342900">
                <a:lnSpc>
                  <a:spcPct val="90000"/>
                </a:lnSpc>
                <a:buSzPts val="2200"/>
                <a:buFont typeface="Arial"/>
                <a:buChar char="•"/>
              </a:pPr>
              <a:endParaRPr lang="en-US" sz="2200">
                <a:solidFill>
                  <a:srgbClr val="3F3F3F"/>
                </a:solidFill>
                <a:latin typeface="Open Sans"/>
                <a:ea typeface="Open Sans"/>
                <a:cs typeface="Open Sans"/>
              </a:endParaRPr>
            </a:p>
            <a:p>
              <a:pPr marL="342900" indent="-342900">
                <a:lnSpc>
                  <a:spcPct val="90000"/>
                </a:lnSpc>
                <a:buSzPts val="2200"/>
                <a:buFont typeface="Arial"/>
                <a:buChar char="•"/>
              </a:pPr>
              <a:r>
                <a:rPr lang="en-US" sz="2200">
                  <a:solidFill>
                    <a:srgbClr val="3F3F3F"/>
                  </a:solidFill>
                  <a:latin typeface="Open Sans"/>
                  <a:ea typeface="Open Sans"/>
                  <a:cs typeface="Open Sans"/>
                </a:rPr>
                <a:t>They now provide deep packet inspection and anomaly detection for IoT and OT environments.</a:t>
              </a:r>
            </a:p>
          </p:txBody>
        </p:sp>
      </p:grpSp>
      <p:sp>
        <p:nvSpPr>
          <p:cNvPr id="531" name="Google Shape;531;p96"/>
          <p:cNvSpPr/>
          <p:nvPr/>
        </p:nvSpPr>
        <p:spPr>
          <a:xfrm>
            <a:off x="1214021" y="3782220"/>
            <a:ext cx="3999243"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Cloud based IDS/IPS</a:t>
            </a:r>
            <a:endParaRPr sz="2200">
              <a:solidFill>
                <a:srgbClr val="3F3F3F"/>
              </a:solidFill>
              <a:latin typeface="Open Sans"/>
              <a:ea typeface="Open Sans"/>
              <a:cs typeface="Open Sans"/>
              <a:sym typeface="Open Sans"/>
            </a:endParaRPr>
          </a:p>
        </p:txBody>
      </p:sp>
      <p:sp>
        <p:nvSpPr>
          <p:cNvPr id="532" name="Google Shape;532;p96"/>
          <p:cNvSpPr/>
          <p:nvPr/>
        </p:nvSpPr>
        <p:spPr>
          <a:xfrm>
            <a:off x="1224293" y="2776958"/>
            <a:ext cx="3967578" cy="792148"/>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Convergence with security suites</a:t>
            </a:r>
            <a:endParaRPr sz="2200">
              <a:solidFill>
                <a:srgbClr val="3F3F3F"/>
              </a:solidFill>
              <a:latin typeface="Open Sans"/>
              <a:ea typeface="Open Sans"/>
              <a:cs typeface="Open Sans"/>
              <a:sym typeface="Open Sans"/>
            </a:endParaRPr>
          </a:p>
        </p:txBody>
      </p:sp>
      <p:sp>
        <p:nvSpPr>
          <p:cNvPr id="533" name="Google Shape;533;p96"/>
          <p:cNvSpPr/>
          <p:nvPr/>
        </p:nvSpPr>
        <p:spPr>
          <a:xfrm>
            <a:off x="1215009" y="4795890"/>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Focus on network behavioral analysis</a:t>
            </a:r>
            <a:endParaRPr sz="2200">
              <a:solidFill>
                <a:srgbClr val="3F3F3F"/>
              </a:solidFill>
              <a:latin typeface="Open Sans"/>
              <a:ea typeface="Open Sans"/>
              <a:cs typeface="Open Sans"/>
              <a:sym typeface="Open Sans"/>
            </a:endParaRPr>
          </a:p>
        </p:txBody>
      </p:sp>
      <p:sp>
        <p:nvSpPr>
          <p:cNvPr id="534" name="Google Shape;534;p96"/>
          <p:cNvSpPr/>
          <p:nvPr/>
        </p:nvSpPr>
        <p:spPr>
          <a:xfrm>
            <a:off x="1235414" y="5836836"/>
            <a:ext cx="3977850" cy="790594"/>
          </a:xfrm>
          <a:prstGeom prst="roundRect">
            <a:avLst>
              <a:gd name="adj" fmla="val 16667"/>
            </a:avLst>
          </a:prstGeom>
          <a:solidFill>
            <a:schemeClr val="lt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rgbClr val="3F3F3F"/>
                </a:solidFill>
                <a:latin typeface="Open Sans"/>
                <a:ea typeface="Open Sans"/>
                <a:cs typeface="Open Sans"/>
                <a:sym typeface="Open Sans"/>
              </a:rPr>
              <a:t>Zero-trust architecture</a:t>
            </a:r>
            <a:endParaRPr sz="2200">
              <a:solidFill>
                <a:srgbClr val="3F3F3F"/>
              </a:solidFill>
              <a:latin typeface="Open Sans"/>
              <a:ea typeface="Open Sans"/>
              <a:cs typeface="Open Sans"/>
              <a:sym typeface="Open Sans"/>
            </a:endParaRPr>
          </a:p>
        </p:txBody>
      </p:sp>
      <p:sp>
        <p:nvSpPr>
          <p:cNvPr id="535" name="Google Shape;535;p96"/>
          <p:cNvSpPr/>
          <p:nvPr/>
        </p:nvSpPr>
        <p:spPr>
          <a:xfrm>
            <a:off x="1235414" y="6829824"/>
            <a:ext cx="3977850" cy="790594"/>
          </a:xfrm>
          <a:prstGeom prst="roundRect">
            <a:avLst>
              <a:gd name="adj" fmla="val 16667"/>
            </a:avLst>
          </a:prstGeom>
          <a:solidFill>
            <a:srgbClr val="427AA1"/>
          </a:solidFill>
          <a:ln w="2857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algn="ctr">
              <a:lnSpc>
                <a:spcPct val="90000"/>
              </a:lnSpc>
              <a:buSzPts val="2200"/>
            </a:pPr>
            <a:r>
              <a:rPr lang="en-US" sz="2200">
                <a:solidFill>
                  <a:schemeClr val="lt1"/>
                </a:solidFill>
                <a:latin typeface="Open Sans"/>
                <a:ea typeface="Open Sans"/>
                <a:cs typeface="Open Sans"/>
                <a:sym typeface="Open Sans"/>
              </a:rPr>
              <a:t>IOT and OT protections</a:t>
            </a:r>
            <a:endParaRPr sz="2200">
              <a:solidFill>
                <a:schemeClr val="lt1"/>
              </a:solidFill>
              <a:latin typeface="Open Sans"/>
              <a:ea typeface="Open Sans"/>
              <a:cs typeface="Open Sans"/>
              <a:sym typeface="Open Sans"/>
            </a:endParaRPr>
          </a:p>
        </p:txBody>
      </p:sp>
      <p:sp>
        <p:nvSpPr>
          <p:cNvPr id="3" name="Brandline">
            <a:extLst>
              <a:ext uri="{FF2B5EF4-FFF2-40B4-BE49-F238E27FC236}">
                <a16:creationId xmlns:a16="http://schemas.microsoft.com/office/drawing/2014/main" id="{AE902E88-7329-35AF-C521-E1DFF21822FC}"/>
              </a:ext>
            </a:extLst>
          </p:cNvPr>
          <p:cNvSpPr/>
          <p:nvPr/>
        </p:nvSpPr>
        <p:spPr>
          <a:xfrm>
            <a:off x="5397500" y="903408"/>
            <a:ext cx="5472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59932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Zones</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584200" y="1909924"/>
            <a:ext cx="6974840" cy="5683242"/>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Clr>
                <a:srgbClr val="404040"/>
              </a:buClr>
              <a:buSzPts val="2200"/>
              <a:buFont typeface="Arial"/>
              <a:buChar char="•"/>
            </a:pPr>
            <a:r>
              <a:rPr lang="en-US" sz="2200">
                <a:solidFill>
                  <a:srgbClr val="3F3F3F"/>
                </a:solidFill>
                <a:latin typeface="Open Sans"/>
                <a:ea typeface="Open Sans"/>
                <a:cs typeface="Open Sans"/>
              </a:rPr>
              <a:t>They serve as logical or physical boundaries, dividing a network into smaller, more manageable, and secure sections. – </a:t>
            </a:r>
          </a:p>
          <a:p>
            <a:pPr marL="342900" lvl="1" indent="-342900">
              <a:lnSpc>
                <a:spcPct val="114000"/>
              </a:lnSpc>
              <a:buClr>
                <a:srgbClr val="404040"/>
              </a:buClr>
              <a:buSzPts val="2200"/>
              <a:buFont typeface="Arial"/>
              <a:buChar char="•"/>
            </a:pPr>
            <a:endParaRPr lang="en-US" sz="2200">
              <a:solidFill>
                <a:srgbClr val="3F3F3F"/>
              </a:solidFill>
              <a:latin typeface="Open Sans"/>
              <a:ea typeface="Open Sans"/>
              <a:cs typeface="Open Sans"/>
            </a:endParaRPr>
          </a:p>
          <a:p>
            <a:pPr marL="342900" lvl="1" indent="-342900">
              <a:lnSpc>
                <a:spcPct val="114000"/>
              </a:lnSpc>
              <a:buClr>
                <a:srgbClr val="404040"/>
              </a:buClr>
              <a:buSzPts val="2200"/>
              <a:buFont typeface="Arial"/>
              <a:buChar char="•"/>
            </a:pPr>
            <a:r>
              <a:rPr lang="en-US" sz="2200">
                <a:solidFill>
                  <a:srgbClr val="3F3F3F"/>
                </a:solidFill>
                <a:latin typeface="Open Sans"/>
                <a:ea typeface="Open Sans"/>
                <a:cs typeface="Open Sans"/>
              </a:rPr>
              <a:t>They also isolate different network parts, creating a barrier to prevent potential attackers from moving laterally. If a threat actor breaches one zone, they will have difficulty accessing other zones containing critical resources.</a:t>
            </a:r>
            <a:endParaRPr lang="en-US" sz="2200">
              <a:solidFill>
                <a:srgbClr val="3F3F3F"/>
              </a:solidFill>
              <a:latin typeface="Open Sans"/>
              <a:ea typeface="Open Sans"/>
              <a:cs typeface="Open Sans"/>
              <a:sym typeface="Calibri"/>
            </a:endParaRPr>
          </a:p>
        </p:txBody>
      </p:sp>
      <p:pic>
        <p:nvPicPr>
          <p:cNvPr id="5" name="Picture 4">
            <a:extLst>
              <a:ext uri="{FF2B5EF4-FFF2-40B4-BE49-F238E27FC236}">
                <a16:creationId xmlns:a16="http://schemas.microsoft.com/office/drawing/2014/main" id="{8FCCB2C6-417F-CD29-234A-16D9C4B1D8A9}"/>
              </a:ext>
            </a:extLst>
          </p:cNvPr>
          <p:cNvPicPr>
            <a:picLocks noChangeAspect="1"/>
          </p:cNvPicPr>
          <p:nvPr/>
        </p:nvPicPr>
        <p:blipFill>
          <a:blip r:embed="rId3"/>
          <a:stretch>
            <a:fillRect/>
          </a:stretch>
        </p:blipFill>
        <p:spPr>
          <a:xfrm>
            <a:off x="9351807" y="2313145"/>
            <a:ext cx="4876800" cy="4876800"/>
          </a:xfrm>
          <a:prstGeom prst="rect">
            <a:avLst/>
          </a:prstGeom>
        </p:spPr>
      </p:pic>
      <p:sp>
        <p:nvSpPr>
          <p:cNvPr id="4" name="Brandline">
            <a:extLst>
              <a:ext uri="{FF2B5EF4-FFF2-40B4-BE49-F238E27FC236}">
                <a16:creationId xmlns:a16="http://schemas.microsoft.com/office/drawing/2014/main" id="{F78BB39D-3F4A-7072-38D4-43AA0F0910BA}"/>
              </a:ext>
            </a:extLst>
          </p:cNvPr>
          <p:cNvSpPr/>
          <p:nvPr/>
        </p:nvSpPr>
        <p:spPr>
          <a:xfrm>
            <a:off x="7480300" y="816324"/>
            <a:ext cx="1307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78551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ge872add672_5_5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solidFill>
                  <a:srgbClr val="434343"/>
                </a:solidFill>
              </a:rPr>
              <a:t>Type of Zones</a:t>
            </a:r>
            <a:endParaRPr>
              <a:solidFill>
                <a:srgbClr val="434343"/>
              </a:solidFill>
            </a:endParaRPr>
          </a:p>
        </p:txBody>
      </p:sp>
      <p:pic>
        <p:nvPicPr>
          <p:cNvPr id="939" name="Google Shape;939;ge872add672_5_56"/>
          <p:cNvPicPr preferRelativeResize="0"/>
          <p:nvPr/>
        </p:nvPicPr>
        <p:blipFill rotWithShape="1">
          <a:blip r:embed="rId3">
            <a:alphaModFix/>
          </a:blip>
          <a:srcRect/>
          <a:stretch/>
        </p:blipFill>
        <p:spPr>
          <a:xfrm>
            <a:off x="2208200" y="1300163"/>
            <a:ext cx="11839575" cy="6543675"/>
          </a:xfrm>
          <a:prstGeom prst="rect">
            <a:avLst/>
          </a:prstGeom>
          <a:solidFill>
            <a:schemeClr val="accent6">
              <a:lumMod val="60000"/>
              <a:lumOff val="40000"/>
            </a:schemeClr>
          </a:solidFill>
          <a:ln>
            <a:noFill/>
          </a:ln>
        </p:spPr>
      </p:pic>
      <p:sp>
        <p:nvSpPr>
          <p:cNvPr id="940" name="Google Shape;940;ge872add672_5_56"/>
          <p:cNvSpPr txBox="1"/>
          <p:nvPr/>
        </p:nvSpPr>
        <p:spPr>
          <a:xfrm>
            <a:off x="5469300" y="1419813"/>
            <a:ext cx="8502300" cy="1903500"/>
          </a:xfrm>
          <a:prstGeom prst="rect">
            <a:avLst/>
          </a:prstGeom>
          <a:noFill/>
          <a:ln>
            <a:noFill/>
          </a:ln>
        </p:spPr>
        <p:txBody>
          <a:bodyPr spcFirstLastPara="1" wrap="square" lIns="91425" tIns="91425" rIns="91425" bIns="91425" anchor="ctr" anchorCtr="0">
            <a:noAutofit/>
          </a:bodyPr>
          <a:lstStyle/>
          <a:p>
            <a:pPr marL="0" marR="0" lvl="0" indent="0" rtl="0">
              <a:lnSpc>
                <a:spcPct val="115000"/>
              </a:lnSpc>
              <a:spcBef>
                <a:spcPts val="0"/>
              </a:spcBef>
              <a:spcAft>
                <a:spcPts val="0"/>
              </a:spcAft>
              <a:buClr>
                <a:srgbClr val="000000"/>
              </a:buClr>
              <a:buSzPts val="2200"/>
              <a:buFont typeface="Arial"/>
              <a:buNone/>
            </a:pPr>
            <a:r>
              <a:rPr lang="en-US" sz="2200">
                <a:solidFill>
                  <a:srgbClr val="434343"/>
                </a:solidFill>
                <a:latin typeface="Open Sans"/>
                <a:ea typeface="Open Sans"/>
                <a:cs typeface="Open Sans"/>
              </a:rPr>
              <a:t>It is an external public network that covers a wide geographical area. This is considered an untrusted zone</a:t>
            </a:r>
            <a:endParaRPr lang="en-IN" sz="2200">
              <a:solidFill>
                <a:srgbClr val="434343"/>
              </a:solidFill>
              <a:latin typeface="Open Sans"/>
              <a:ea typeface="Open Sans"/>
              <a:cs typeface="Open Sans"/>
            </a:endParaRPr>
          </a:p>
        </p:txBody>
      </p:sp>
      <p:sp>
        <p:nvSpPr>
          <p:cNvPr id="941" name="Google Shape;941;ge872add672_5_56"/>
          <p:cNvSpPr txBox="1"/>
          <p:nvPr/>
        </p:nvSpPr>
        <p:spPr>
          <a:xfrm>
            <a:off x="5545500" y="4054638"/>
            <a:ext cx="8502300" cy="1200600"/>
          </a:xfrm>
          <a:prstGeom prst="rect">
            <a:avLst/>
          </a:prstGeom>
          <a:noFill/>
          <a:ln>
            <a:noFill/>
          </a:ln>
        </p:spPr>
        <p:txBody>
          <a:bodyPr spcFirstLastPara="1" wrap="square" lIns="91425" tIns="91425" rIns="91425" bIns="91425" anchor="ctr" anchorCtr="0">
            <a:noAutofit/>
          </a:bodyPr>
          <a:lstStyle/>
          <a:p>
            <a:pPr marR="0" lvl="0" algn="l" rtl="0">
              <a:lnSpc>
                <a:spcPct val="115000"/>
              </a:lnSpc>
              <a:spcBef>
                <a:spcPts val="0"/>
              </a:spcBef>
              <a:spcAft>
                <a:spcPts val="0"/>
              </a:spcAft>
              <a:buClr>
                <a:srgbClr val="434343"/>
              </a:buClr>
              <a:buSzPts val="2200"/>
            </a:pPr>
            <a:endParaRPr lang="en-IN" sz="2200" b="0" i="0" u="none" strike="noStrike" cap="none">
              <a:solidFill>
                <a:srgbClr val="434343"/>
              </a:solidFill>
              <a:latin typeface="Open Sans"/>
              <a:ea typeface="Open Sans"/>
              <a:cs typeface="Open Sans"/>
              <a:sym typeface="Open Sans"/>
            </a:endParaRPr>
          </a:p>
        </p:txBody>
      </p:sp>
      <p:sp>
        <p:nvSpPr>
          <p:cNvPr id="942" name="Google Shape;942;ge872add672_5_56"/>
          <p:cNvSpPr txBox="1"/>
          <p:nvPr/>
        </p:nvSpPr>
        <p:spPr>
          <a:xfrm>
            <a:off x="5653497" y="6268666"/>
            <a:ext cx="8502275" cy="1200600"/>
          </a:xfrm>
          <a:prstGeom prst="rect">
            <a:avLst/>
          </a:prstGeom>
          <a:noFill/>
          <a:ln>
            <a:noFill/>
          </a:ln>
        </p:spPr>
        <p:txBody>
          <a:bodyPr spcFirstLastPara="1" wrap="square" lIns="91425" tIns="91425" rIns="91425" bIns="91425" anchor="ctr" anchorCtr="0">
            <a:noAutofit/>
          </a:bodyPr>
          <a:lstStyle/>
          <a:p>
            <a:pPr lvl="0" algn="l" rtl="0">
              <a:lnSpc>
                <a:spcPct val="115000"/>
              </a:lnSpc>
              <a:spcBef>
                <a:spcPts val="0"/>
              </a:spcBef>
              <a:spcAft>
                <a:spcPts val="0"/>
              </a:spcAft>
              <a:buClr>
                <a:srgbClr val="535353"/>
              </a:buClr>
              <a:buSzPts val="2200"/>
            </a:pPr>
            <a:r>
              <a:rPr lang="en-US" sz="2200">
                <a:solidFill>
                  <a:srgbClr val="404040"/>
                </a:solidFill>
                <a:latin typeface="Open Sans" panose="020B0606030504020204" pitchFamily="34" charset="0"/>
                <a:ea typeface="Open Sans"/>
                <a:cs typeface="Open Sans"/>
              </a:rPr>
              <a:t>It is a company-owned boundary layer designed to protect against external hackers. It serves as a neutral zone for data accessible to both trusted and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untrusted sources.</a:t>
            </a:r>
            <a:endParaRPr lang="en-US" sz="2200">
              <a:solidFill>
                <a:srgbClr val="404040"/>
              </a:solidFill>
              <a:latin typeface="Open Sans" panose="020B0606030504020204" pitchFamily="34" charset="0"/>
              <a:ea typeface="Open Sans"/>
              <a:cs typeface="Open Sans"/>
              <a:sym typeface="Open Sans"/>
            </a:endParaRPr>
          </a:p>
        </p:txBody>
      </p:sp>
      <p:sp>
        <p:nvSpPr>
          <p:cNvPr id="2" name="TextBox 1">
            <a:extLst>
              <a:ext uri="{FF2B5EF4-FFF2-40B4-BE49-F238E27FC236}">
                <a16:creationId xmlns:a16="http://schemas.microsoft.com/office/drawing/2014/main" id="{A077689E-E8B1-2A4B-4FE0-39842953D29C}"/>
              </a:ext>
            </a:extLst>
          </p:cNvPr>
          <p:cNvSpPr txBox="1"/>
          <p:nvPr/>
        </p:nvSpPr>
        <p:spPr>
          <a:xfrm>
            <a:off x="2606040" y="1914033"/>
            <a:ext cx="1930160" cy="915059"/>
          </a:xfrm>
          <a:prstGeom prst="rect">
            <a:avLst/>
          </a:prstGeom>
          <a:noFill/>
        </p:spPr>
        <p:txBody>
          <a:bodyPr wrap="square" rtlCol="0">
            <a:spAutoFit/>
          </a:bodyPr>
          <a:lstStyle/>
          <a:p>
            <a:pPr algn="ctr">
              <a:lnSpc>
                <a:spcPct val="115000"/>
              </a:lnSpc>
              <a:buClr>
                <a:schemeClr val="dk1"/>
              </a:buClr>
              <a:buSzPts val="4400"/>
            </a:pPr>
            <a:r>
              <a:rPr lang="en-US" sz="2400" b="1">
                <a:solidFill>
                  <a:schemeClr val="bg1"/>
                </a:solidFill>
                <a:latin typeface="Open Sans"/>
                <a:ea typeface="Open Sans"/>
                <a:cs typeface="Open Sans"/>
                <a:sym typeface="Open Sans"/>
              </a:rPr>
              <a:t>Wide area network</a:t>
            </a:r>
          </a:p>
        </p:txBody>
      </p:sp>
      <p:sp>
        <p:nvSpPr>
          <p:cNvPr id="3" name="TextBox 2">
            <a:extLst>
              <a:ext uri="{FF2B5EF4-FFF2-40B4-BE49-F238E27FC236}">
                <a16:creationId xmlns:a16="http://schemas.microsoft.com/office/drawing/2014/main" id="{1FD6A89F-5EAE-9E6E-47B4-C091B4139C6F}"/>
              </a:ext>
            </a:extLst>
          </p:cNvPr>
          <p:cNvSpPr txBox="1"/>
          <p:nvPr/>
        </p:nvSpPr>
        <p:spPr>
          <a:xfrm>
            <a:off x="2704259" y="4054638"/>
            <a:ext cx="1930160" cy="1339790"/>
          </a:xfrm>
          <a:prstGeom prst="rect">
            <a:avLst/>
          </a:prstGeom>
          <a:noFill/>
        </p:spPr>
        <p:txBody>
          <a:bodyPr wrap="square" rtlCol="0">
            <a:spAutoFit/>
          </a:bodyPr>
          <a:lstStyle/>
          <a:p>
            <a:pPr algn="ctr">
              <a:lnSpc>
                <a:spcPct val="115000"/>
              </a:lnSpc>
              <a:buClr>
                <a:schemeClr val="dk1"/>
              </a:buClr>
              <a:buSzPts val="4400"/>
            </a:pPr>
            <a:r>
              <a:rPr lang="en-US" sz="2400" b="1">
                <a:solidFill>
                  <a:schemeClr val="bg1"/>
                </a:solidFill>
                <a:latin typeface="Open Sans"/>
                <a:ea typeface="Open Sans"/>
                <a:cs typeface="Open Sans"/>
                <a:sym typeface="Open Sans"/>
              </a:rPr>
              <a:t>Local area network (LAN)</a:t>
            </a:r>
          </a:p>
        </p:txBody>
      </p:sp>
      <p:sp>
        <p:nvSpPr>
          <p:cNvPr id="4" name="TextBox 3">
            <a:extLst>
              <a:ext uri="{FF2B5EF4-FFF2-40B4-BE49-F238E27FC236}">
                <a16:creationId xmlns:a16="http://schemas.microsoft.com/office/drawing/2014/main" id="{956F891F-F347-DC06-AFFE-6F15C83C23EB}"/>
              </a:ext>
            </a:extLst>
          </p:cNvPr>
          <p:cNvSpPr txBox="1"/>
          <p:nvPr/>
        </p:nvSpPr>
        <p:spPr>
          <a:xfrm>
            <a:off x="2704259" y="6411436"/>
            <a:ext cx="1930160" cy="915059"/>
          </a:xfrm>
          <a:prstGeom prst="rect">
            <a:avLst/>
          </a:prstGeom>
          <a:noFill/>
        </p:spPr>
        <p:txBody>
          <a:bodyPr wrap="square" rtlCol="0">
            <a:spAutoFit/>
          </a:bodyPr>
          <a:lstStyle/>
          <a:p>
            <a:pPr algn="ctr">
              <a:lnSpc>
                <a:spcPct val="115000"/>
              </a:lnSpc>
              <a:buClr>
                <a:schemeClr val="dk1"/>
              </a:buClr>
              <a:buSzPts val="4400"/>
            </a:pPr>
            <a:r>
              <a:rPr lang="en-US" sz="2400" b="1">
                <a:solidFill>
                  <a:schemeClr val="bg1"/>
                </a:solidFill>
                <a:latin typeface="Open Sans"/>
                <a:ea typeface="Open Sans"/>
                <a:cs typeface="Open Sans"/>
                <a:sym typeface="Open Sans"/>
              </a:rPr>
              <a:t>Screened subnet</a:t>
            </a:r>
          </a:p>
        </p:txBody>
      </p:sp>
      <p:sp>
        <p:nvSpPr>
          <p:cNvPr id="6" name="Brandline">
            <a:extLst>
              <a:ext uri="{FF2B5EF4-FFF2-40B4-BE49-F238E27FC236}">
                <a16:creationId xmlns:a16="http://schemas.microsoft.com/office/drawing/2014/main" id="{383E2083-D509-0A8A-58E4-EED8E8E9458A}"/>
              </a:ext>
            </a:extLst>
          </p:cNvPr>
          <p:cNvSpPr/>
          <p:nvPr/>
        </p:nvSpPr>
        <p:spPr>
          <a:xfrm>
            <a:off x="6616701" y="869692"/>
            <a:ext cx="304014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612D41C-807C-B1D2-CA8A-8CF1B7395B22}"/>
              </a:ext>
            </a:extLst>
          </p:cNvPr>
          <p:cNvSpPr txBox="1"/>
          <p:nvPr/>
        </p:nvSpPr>
        <p:spPr>
          <a:xfrm>
            <a:off x="5653497" y="4037012"/>
            <a:ext cx="8133906" cy="1235851"/>
          </a:xfrm>
          <a:prstGeom prst="rect">
            <a:avLst/>
          </a:prstGeom>
          <a:noFill/>
        </p:spPr>
        <p:txBody>
          <a:bodyPr wrap="square">
            <a:spAutoFit/>
          </a:bodyPr>
          <a:lstStyle/>
          <a:p>
            <a:pPr marR="0" lvl="0" rtl="0">
              <a:lnSpc>
                <a:spcPct val="115000"/>
              </a:lnSpc>
              <a:spcBef>
                <a:spcPts val="0"/>
              </a:spcBef>
              <a:spcAft>
                <a:spcPts val="0"/>
              </a:spcAft>
              <a:buClr>
                <a:srgbClr val="434343"/>
              </a:buClr>
              <a:buSzPts val="2200"/>
            </a:pPr>
            <a:r>
              <a:rPr lang="en-US" sz="2200">
                <a:solidFill>
                  <a:srgbClr val="404040"/>
                </a:solidFill>
                <a:latin typeface="Open Sans" panose="020B0606030504020204" pitchFamily="34" charset="0"/>
                <a:ea typeface="Open Sans"/>
                <a:cs typeface="Open Sans"/>
              </a:rPr>
              <a:t>It is a network covering a small location such as a building or a company with staff working in close proximity. This is seen as a trusted zone</a:t>
            </a:r>
            <a:r>
              <a:rPr lang="en-US" sz="2200" b="0" i="0">
                <a:solidFill>
                  <a:srgbClr val="404040"/>
                </a:solidFill>
                <a:effectLst/>
                <a:highlight>
                  <a:srgbClr val="FFFFFF"/>
                </a:highlight>
                <a:latin typeface="Open Sans" panose="020B0606030504020204" pitchFamily="34" charset="0"/>
              </a:rPr>
              <a:t>.</a:t>
            </a:r>
            <a:endParaRPr lang="en-IN" sz="2200" b="0" i="0" u="none" strike="noStrike" cap="none">
              <a:solidFill>
                <a:srgbClr val="404040"/>
              </a:solidFill>
              <a:latin typeface="Open Sans" panose="020B0606030504020204" pitchFamily="34" charset="0"/>
              <a:ea typeface="Open Sans"/>
              <a:cs typeface="Open Sans"/>
              <a:sym typeface="Open Sans"/>
            </a:endParaRPr>
          </a:p>
        </p:txBody>
      </p:sp>
    </p:spTree>
    <p:extLst>
      <p:ext uri="{BB962C8B-B14F-4D97-AF65-F5344CB8AC3E}">
        <p14:creationId xmlns:p14="http://schemas.microsoft.com/office/powerpoint/2010/main" val="40672314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57"/>
          <p:cNvSpPr txBox="1">
            <a:spLocks noGrp="1"/>
          </p:cNvSpPr>
          <p:nvPr>
            <p:ph type="body" idx="1"/>
          </p:nvPr>
        </p:nvSpPr>
        <p:spPr>
          <a:xfrm>
            <a:off x="4068169" y="4126230"/>
            <a:ext cx="8119800" cy="914400"/>
          </a:xfrm>
          <a:prstGeom prst="rect">
            <a:avLst/>
          </a:prstGeom>
          <a:noFill/>
          <a:ln>
            <a:noFill/>
          </a:ln>
        </p:spPr>
        <p:txBody>
          <a:bodyPr spcFirstLastPara="1" wrap="square" lIns="91425" tIns="91425" rIns="91425" bIns="91425" anchor="ctr" anchorCtr="0">
            <a:noAutofit/>
          </a:bodyPr>
          <a:lstStyle/>
          <a:p>
            <a:pPr marL="457200" lvl="0" indent="-228600" algn="ctr" rtl="0">
              <a:lnSpc>
                <a:spcPct val="115000"/>
              </a:lnSpc>
              <a:spcBef>
                <a:spcPts val="1000"/>
              </a:spcBef>
              <a:spcAft>
                <a:spcPts val="0"/>
              </a:spcAft>
              <a:buSzPts val="2800"/>
              <a:buNone/>
            </a:pPr>
            <a:r>
              <a:rPr lang="en-US"/>
              <a:t>OSI, TCP/IP, and Protocols</a:t>
            </a:r>
            <a:endParaRPr/>
          </a:p>
        </p:txBody>
      </p:sp>
    </p:spTree>
    <p:extLst>
      <p:ext uri="{BB962C8B-B14F-4D97-AF65-F5344CB8AC3E}">
        <p14:creationId xmlns:p14="http://schemas.microsoft.com/office/powerpoint/2010/main" val="376572817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Introduction to Secure Network Architecture and Design</a:t>
            </a:r>
            <a:endParaRPr>
              <a:solidFill>
                <a:srgbClr val="3F3F3F"/>
              </a:solidFill>
              <a:latin typeface="Open Sans"/>
              <a:ea typeface="Open Sans"/>
              <a:cs typeface="Open Sans"/>
              <a:sym typeface="Open Sans"/>
            </a:endParaRPr>
          </a:p>
        </p:txBody>
      </p:sp>
      <p:pic>
        <p:nvPicPr>
          <p:cNvPr id="382" name="Google Shape;382;p3"/>
          <p:cNvPicPr preferRelativeResize="0"/>
          <p:nvPr/>
        </p:nvPicPr>
        <p:blipFill rotWithShape="1">
          <a:blip r:embed="rId3">
            <a:alphaModFix/>
          </a:blip>
          <a:srcRect/>
          <a:stretch/>
        </p:blipFill>
        <p:spPr>
          <a:xfrm>
            <a:off x="867552" y="771540"/>
            <a:ext cx="14454714" cy="365760"/>
          </a:xfrm>
          <a:prstGeom prst="rect">
            <a:avLst/>
          </a:prstGeom>
          <a:noFill/>
          <a:ln>
            <a:noFill/>
          </a:ln>
        </p:spPr>
      </p:pic>
      <p:grpSp>
        <p:nvGrpSpPr>
          <p:cNvPr id="383" name="Google Shape;383;p3"/>
          <p:cNvGrpSpPr/>
          <p:nvPr/>
        </p:nvGrpSpPr>
        <p:grpSpPr>
          <a:xfrm>
            <a:off x="2046988" y="2868828"/>
            <a:ext cx="13769301" cy="3436568"/>
            <a:chOff x="2046988" y="2868828"/>
            <a:chExt cx="13769301" cy="3436568"/>
          </a:xfrm>
        </p:grpSpPr>
        <p:grpSp>
          <p:nvGrpSpPr>
            <p:cNvPr id="384" name="Google Shape;384;p3"/>
            <p:cNvGrpSpPr/>
            <p:nvPr/>
          </p:nvGrpSpPr>
          <p:grpSpPr>
            <a:xfrm rot="5400000">
              <a:off x="9262042" y="-537311"/>
              <a:ext cx="631521" cy="8274339"/>
              <a:chOff x="5693677" y="-1316686"/>
              <a:chExt cx="681734" cy="4705196"/>
            </a:xfrm>
          </p:grpSpPr>
          <p:sp>
            <p:nvSpPr>
              <p:cNvPr id="385" name="Google Shape;385;p3"/>
              <p:cNvSpPr/>
              <p:nvPr/>
            </p:nvSpPr>
            <p:spPr>
              <a:xfrm rot="-5400000">
                <a:off x="3704314" y="712266"/>
                <a:ext cx="4700049" cy="642145"/>
              </a:xfrm>
              <a:prstGeom prst="round2SameRect">
                <a:avLst>
                  <a:gd name="adj1" fmla="val 9636"/>
                  <a:gd name="adj2" fmla="val 0"/>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chemeClr val="lt1"/>
                  </a:solidFill>
                  <a:latin typeface="Open Sans SemiBold"/>
                  <a:ea typeface="Open Sans SemiBold"/>
                  <a:cs typeface="Open Sans SemiBold"/>
                  <a:sym typeface="Open Sans SemiBold"/>
                </a:endParaRPr>
              </a:p>
            </p:txBody>
          </p:sp>
          <p:sp>
            <p:nvSpPr>
              <p:cNvPr id="386" name="Google Shape;386;p3"/>
              <p:cNvSpPr txBox="1"/>
              <p:nvPr/>
            </p:nvSpPr>
            <p:spPr>
              <a:xfrm rot="-5400000">
                <a:off x="3712245" y="759241"/>
                <a:ext cx="4610701" cy="64783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3F3F3F"/>
                  </a:buClr>
                  <a:buSzPts val="2200"/>
                  <a:buFont typeface="Open Sans"/>
                  <a:buNone/>
                </a:pPr>
                <a:r>
                  <a:rPr lang="en-US" sz="2200" b="0" i="0" u="none" strike="noStrike" cap="none">
                    <a:solidFill>
                      <a:srgbClr val="F2F2F2"/>
                    </a:solidFill>
                    <a:latin typeface="Open Sans"/>
                    <a:ea typeface="Open Sans"/>
                    <a:cs typeface="Open Sans"/>
                    <a:sym typeface="Open Sans"/>
                  </a:rPr>
                  <a:t> Various communication protocols define communication.</a:t>
                </a:r>
                <a:endParaRPr sz="1400" b="0" i="0" u="none" strike="noStrike" cap="none">
                  <a:solidFill>
                    <a:srgbClr val="F2F2F2"/>
                  </a:solidFill>
                  <a:latin typeface="Arial"/>
                  <a:ea typeface="Arial"/>
                  <a:cs typeface="Arial"/>
                  <a:sym typeface="Arial"/>
                </a:endParaRPr>
              </a:p>
            </p:txBody>
          </p:sp>
        </p:grpSp>
        <p:sp>
          <p:nvSpPr>
            <p:cNvPr id="387" name="Google Shape;387;p3"/>
            <p:cNvSpPr txBox="1"/>
            <p:nvPr/>
          </p:nvSpPr>
          <p:spPr>
            <a:xfrm>
              <a:off x="5728603" y="3880136"/>
              <a:ext cx="10087686" cy="2123618"/>
            </a:xfrm>
            <a:prstGeom prst="rect">
              <a:avLst/>
            </a:prstGeom>
            <a:noFill/>
            <a:ln>
              <a:noFill/>
            </a:ln>
          </p:spPr>
          <p:txBody>
            <a:bodyPr spcFirstLastPara="1" wrap="square" lIns="91425" tIns="45700" rIns="91425" bIns="45700" anchor="t" anchorCtr="0">
              <a:spAutoFit/>
            </a:bodyPr>
            <a:lstStyle/>
            <a:p>
              <a:pPr marL="434340" marR="0" lvl="0" indent="-342900" algn="l" rtl="0">
                <a:lnSpc>
                  <a:spcPct val="150000"/>
                </a:lnSpc>
                <a:spcBef>
                  <a:spcPts val="0"/>
                </a:spcBef>
                <a:spcAft>
                  <a:spcPts val="0"/>
                </a:spcAft>
                <a:buClr>
                  <a:srgbClr val="3F3F3F"/>
                </a:buClr>
                <a:buSzPts val="2200"/>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OSI and TCP/IP models are the most popular models.</a:t>
              </a:r>
              <a:endParaRPr lang="en-US" sz="2200">
                <a:solidFill>
                  <a:srgbClr val="404040"/>
                </a:solidFill>
                <a:latin typeface="Open Sans" pitchFamily="2" charset="0"/>
                <a:ea typeface="Calibri"/>
                <a:cs typeface="Calibri"/>
                <a:sym typeface="Calibri"/>
              </a:endParaRPr>
            </a:p>
            <a:p>
              <a:pPr marL="434340" marR="0" lvl="0" indent="-342900" algn="l" rtl="0">
                <a:lnSpc>
                  <a:spcPct val="150000"/>
                </a:lnSpc>
                <a:spcBef>
                  <a:spcPts val="0"/>
                </a:spcBef>
                <a:spcAft>
                  <a:spcPts val="0"/>
                </a:spcAft>
                <a:buClr>
                  <a:srgbClr val="3F3F3F"/>
                </a:buClr>
                <a:buSzPts val="2200"/>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Communication is divided into different layers by both models.</a:t>
              </a:r>
              <a:endParaRPr lang="en-US" sz="2200">
                <a:solidFill>
                  <a:srgbClr val="404040"/>
                </a:solidFill>
                <a:latin typeface="Open Sans" pitchFamily="2" charset="0"/>
                <a:ea typeface="Calibri"/>
                <a:cs typeface="Calibri"/>
                <a:sym typeface="Calibri"/>
              </a:endParaRPr>
            </a:p>
            <a:p>
              <a:pPr marL="434340" marR="0" lvl="0" indent="-342900" algn="l" rtl="0">
                <a:lnSpc>
                  <a:spcPct val="150000"/>
                </a:lnSpc>
                <a:spcBef>
                  <a:spcPts val="0"/>
                </a:spcBef>
                <a:spcAft>
                  <a:spcPts val="0"/>
                </a:spcAft>
                <a:buClr>
                  <a:srgbClr val="3F3F3F"/>
                </a:buClr>
                <a:buSzPts val="2200"/>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Security is more efficiently addressed using the layered approach.</a:t>
              </a:r>
            </a:p>
            <a:p>
              <a:pPr marL="434340" marR="0" lvl="0" indent="-342900" algn="l" rtl="0">
                <a:lnSpc>
                  <a:spcPct val="150000"/>
                </a:lnSpc>
                <a:spcBef>
                  <a:spcPts val="0"/>
                </a:spcBef>
                <a:spcAft>
                  <a:spcPts val="0"/>
                </a:spcAft>
                <a:buClr>
                  <a:srgbClr val="3F3F3F"/>
                </a:buClr>
                <a:buSzPts val="2200"/>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The protocols can be grouped into stacks</a:t>
              </a:r>
              <a:r>
                <a:rPr lang="en-US" sz="2200">
                  <a:solidFill>
                    <a:srgbClr val="404040"/>
                  </a:solidFill>
                  <a:latin typeface="Open Sans" pitchFamily="2" charset="0"/>
                  <a:ea typeface="Open Sans"/>
                  <a:cs typeface="Open Sans"/>
                  <a:sym typeface="Open Sans"/>
                </a:rPr>
                <a:t> </a:t>
              </a:r>
              <a:r>
                <a:rPr lang="en-US" sz="2200" b="0" i="0" u="none" strike="noStrike" cap="none">
                  <a:solidFill>
                    <a:srgbClr val="404040"/>
                  </a:solidFill>
                  <a:latin typeface="Open Sans" pitchFamily="2" charset="0"/>
                  <a:ea typeface="Open Sans"/>
                  <a:cs typeface="Open Sans"/>
                  <a:sym typeface="Open Sans"/>
                </a:rPr>
                <a:t>or suites.</a:t>
              </a:r>
              <a:endParaRPr lang="en-US" sz="2200" b="0" i="0" u="none" strike="noStrike" cap="none">
                <a:solidFill>
                  <a:srgbClr val="404040"/>
                </a:solidFill>
                <a:latin typeface="Open Sans" pitchFamily="2" charset="0"/>
                <a:ea typeface="Calibri"/>
                <a:cs typeface="Calibri"/>
                <a:sym typeface="Calibri"/>
              </a:endParaRPr>
            </a:p>
          </p:txBody>
        </p:sp>
        <p:sp>
          <p:nvSpPr>
            <p:cNvPr id="388" name="Google Shape;388;p3"/>
            <p:cNvSpPr/>
            <p:nvPr/>
          </p:nvSpPr>
          <p:spPr>
            <a:xfrm>
              <a:off x="5234577" y="3906891"/>
              <a:ext cx="10087687" cy="2066366"/>
            </a:xfrm>
            <a:prstGeom prst="roundRect">
              <a:avLst>
                <a:gd name="adj" fmla="val 7505"/>
              </a:avLst>
            </a:prstGeom>
            <a:noFill/>
            <a:ln w="19050" cap="flat" cmpd="sng">
              <a:solidFill>
                <a:srgbClr val="427AA1"/>
              </a:solidFill>
              <a:prstDash val="solid"/>
              <a:round/>
              <a:headEnd type="none" w="sm" len="sm"/>
              <a:tailEnd type="none" w="sm" len="sm"/>
            </a:ln>
          </p:spPr>
          <p:txBody>
            <a:bodyPr spcFirstLastPara="1" wrap="square" lIns="91425" tIns="60950" rIns="121900" bIns="60950" anchor="ctr" anchorCtr="0">
              <a:noAutofit/>
            </a:bodyPr>
            <a:lstStyle/>
            <a:p>
              <a:pPr marL="292100" marR="0" lvl="0" indent="-292100" algn="l" rtl="0">
                <a:lnSpc>
                  <a:spcPct val="100000"/>
                </a:lnSpc>
                <a:spcBef>
                  <a:spcPts val="0"/>
                </a:spcBef>
                <a:spcAft>
                  <a:spcPts val="0"/>
                </a:spcAft>
                <a:buClr>
                  <a:schemeClr val="dk1"/>
                </a:buClr>
                <a:buSzPts val="2200"/>
                <a:buFont typeface="Calibri"/>
                <a:buNone/>
              </a:pPr>
              <a:endParaRPr sz="2200" b="0" i="0" u="none" strike="noStrike" cap="none">
                <a:solidFill>
                  <a:srgbClr val="000000"/>
                </a:solidFill>
                <a:latin typeface="Open Sans"/>
                <a:ea typeface="Open Sans"/>
                <a:cs typeface="Open Sans"/>
                <a:sym typeface="Open Sans"/>
              </a:endParaRPr>
            </a:p>
          </p:txBody>
        </p:sp>
        <p:sp>
          <p:nvSpPr>
            <p:cNvPr id="389" name="Google Shape;389;p3"/>
            <p:cNvSpPr/>
            <p:nvPr/>
          </p:nvSpPr>
          <p:spPr>
            <a:xfrm>
              <a:off x="2046988" y="2868828"/>
              <a:ext cx="3436568" cy="3436568"/>
            </a:xfrm>
            <a:prstGeom prst="roundRect">
              <a:avLst>
                <a:gd name="adj" fmla="val 5273"/>
              </a:avLst>
            </a:prstGeom>
            <a:solidFill>
              <a:srgbClr val="F2F2F2"/>
            </a:solidFill>
            <a:ln w="381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Arial"/>
                <a:buNone/>
              </a:pPr>
              <a:endParaRPr sz="2200" b="1" i="0" u="none" strike="noStrike" cap="none">
                <a:solidFill>
                  <a:srgbClr val="000000"/>
                </a:solidFill>
                <a:latin typeface="Open Sans"/>
                <a:ea typeface="Open Sans"/>
                <a:cs typeface="Open Sans"/>
                <a:sym typeface="Open Sans"/>
              </a:endParaRPr>
            </a:p>
          </p:txBody>
        </p:sp>
        <p:pic>
          <p:nvPicPr>
            <p:cNvPr id="390" name="Google Shape;390;p3" descr="Google Shape;292;p4"/>
            <p:cNvPicPr preferRelativeResize="0"/>
            <p:nvPr/>
          </p:nvPicPr>
          <p:blipFill rotWithShape="1">
            <a:blip r:embed="rId4">
              <a:alphaModFix/>
            </a:blip>
            <a:srcRect/>
            <a:stretch/>
          </p:blipFill>
          <p:spPr>
            <a:xfrm>
              <a:off x="2195957" y="3158415"/>
              <a:ext cx="2972146" cy="2857393"/>
            </a:xfrm>
            <a:prstGeom prst="rect">
              <a:avLst/>
            </a:prstGeom>
            <a:noFill/>
            <a:ln>
              <a:noFill/>
            </a:ln>
          </p:spPr>
        </p:pic>
      </p:gr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grpSp>
        <p:nvGrpSpPr>
          <p:cNvPr id="5" name="Group 4">
            <a:extLst>
              <a:ext uri="{FF2B5EF4-FFF2-40B4-BE49-F238E27FC236}">
                <a16:creationId xmlns:a16="http://schemas.microsoft.com/office/drawing/2014/main" id="{DCC79DEA-2EC7-FB58-FF82-3752F2433D22}"/>
              </a:ext>
            </a:extLst>
          </p:cNvPr>
          <p:cNvGrpSpPr/>
          <p:nvPr/>
        </p:nvGrpSpPr>
        <p:grpSpPr>
          <a:xfrm>
            <a:off x="1283206" y="3611222"/>
            <a:ext cx="7305441" cy="3337686"/>
            <a:chOff x="1194876" y="3829410"/>
            <a:chExt cx="7305441" cy="3337686"/>
          </a:xfrm>
        </p:grpSpPr>
        <p:sp>
          <p:nvSpPr>
            <p:cNvPr id="395" name="Google Shape;395;p4"/>
            <p:cNvSpPr/>
            <p:nvPr/>
          </p:nvSpPr>
          <p:spPr>
            <a:xfrm>
              <a:off x="1194876" y="3829410"/>
              <a:ext cx="7305441" cy="3337686"/>
            </a:xfrm>
            <a:prstGeom prst="roundRect">
              <a:avLst>
                <a:gd name="adj" fmla="val 3147"/>
              </a:avLst>
            </a:prstGeom>
            <a:solidFill>
              <a:srgbClr val="F2F2F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342900" marR="0" lvl="0" indent="-203200" algn="l" rtl="0">
                <a:lnSpc>
                  <a:spcPct val="114000"/>
                </a:lnSpc>
                <a:spcBef>
                  <a:spcPts val="0"/>
                </a:spcBef>
                <a:spcAft>
                  <a:spcPts val="0"/>
                </a:spcAft>
                <a:buClr>
                  <a:srgbClr val="000000"/>
                </a:buClr>
                <a:buSzPts val="2200"/>
                <a:buFont typeface="Open Sans"/>
                <a:buNone/>
              </a:pPr>
              <a:endParaRPr sz="2200" b="0" i="0" u="none" strike="noStrike" cap="none">
                <a:solidFill>
                  <a:srgbClr val="3F3F3F"/>
                </a:solidFill>
                <a:latin typeface="Open Sans"/>
                <a:ea typeface="Open Sans"/>
                <a:cs typeface="Open Sans"/>
                <a:sym typeface="Open Sans"/>
              </a:endParaRPr>
            </a:p>
          </p:txBody>
        </p:sp>
        <p:sp>
          <p:nvSpPr>
            <p:cNvPr id="396" name="Google Shape;396;p4"/>
            <p:cNvSpPr txBox="1"/>
            <p:nvPr/>
          </p:nvSpPr>
          <p:spPr>
            <a:xfrm>
              <a:off x="1381996" y="4286428"/>
              <a:ext cx="6931200" cy="2728861"/>
            </a:xfrm>
            <a:prstGeom prst="rect">
              <a:avLst/>
            </a:prstGeom>
            <a:noFill/>
            <a:ln>
              <a:noFill/>
            </a:ln>
          </p:spPr>
          <p:txBody>
            <a:bodyPr spcFirstLastPara="1" wrap="square" lIns="45675" tIns="45675" rIns="45675" bIns="45675" anchor="t" anchorCtr="0">
              <a:spAutoFit/>
            </a:bodyPr>
            <a:lstStyle/>
            <a:p>
              <a:pPr marL="342900" marR="0" lvl="0" indent="-3429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OSI describes how data and network information are communicated from one computer to another. </a:t>
              </a:r>
            </a:p>
            <a:p>
              <a:pPr marR="0" lvl="0" algn="l" rtl="0">
                <a:lnSpc>
                  <a:spcPct val="115000"/>
                </a:lnSpc>
                <a:spcBef>
                  <a:spcPts val="1000"/>
                </a:spcBef>
                <a:spcAft>
                  <a:spcPts val="0"/>
                </a:spcAft>
                <a:buClr>
                  <a:srgbClr val="3F3F3F"/>
                </a:buClr>
                <a:buSzPts val="2200"/>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1000"/>
                </a:spcBef>
                <a:spcAft>
                  <a:spcPts val="100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Each layer communicates with the same layer’s software or hardware on other computers. </a:t>
              </a:r>
              <a:endParaRPr sz="2200" b="0" i="0" u="none" strike="noStrike" cap="none">
                <a:solidFill>
                  <a:srgbClr val="3F3F3F"/>
                </a:solidFill>
                <a:latin typeface="Open Sans"/>
                <a:ea typeface="Open Sans"/>
                <a:cs typeface="Open Sans"/>
                <a:sym typeface="Open Sans"/>
              </a:endParaRPr>
            </a:p>
          </p:txBody>
        </p:sp>
      </p:grpSp>
      <p:sp>
        <p:nvSpPr>
          <p:cNvPr id="397" name="Google Shape;397;p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Open Systems Interconnection (OSI) </a:t>
            </a:r>
            <a:endParaRPr>
              <a:solidFill>
                <a:srgbClr val="3F3F3F"/>
              </a:solidFill>
              <a:latin typeface="Open Sans"/>
              <a:ea typeface="Open Sans"/>
              <a:cs typeface="Open Sans"/>
              <a:sym typeface="Open Sans"/>
            </a:endParaRPr>
          </a:p>
        </p:txBody>
      </p:sp>
      <p:grpSp>
        <p:nvGrpSpPr>
          <p:cNvPr id="399" name="Google Shape;399;p4"/>
          <p:cNvGrpSpPr/>
          <p:nvPr/>
        </p:nvGrpSpPr>
        <p:grpSpPr>
          <a:xfrm>
            <a:off x="9359920" y="2742962"/>
            <a:ext cx="5701214" cy="4944624"/>
            <a:chOff x="6724216" y="1368223"/>
            <a:chExt cx="4585515" cy="3976984"/>
          </a:xfrm>
        </p:grpSpPr>
        <p:sp>
          <p:nvSpPr>
            <p:cNvPr id="400" name="Google Shape;400;p4"/>
            <p:cNvSpPr/>
            <p:nvPr/>
          </p:nvSpPr>
          <p:spPr>
            <a:xfrm>
              <a:off x="8048065" y="4810686"/>
              <a:ext cx="847410" cy="534521"/>
            </a:xfrm>
            <a:prstGeom prst="can">
              <a:avLst>
                <a:gd name="adj" fmla="val 25000"/>
              </a:avLst>
            </a:prstGeom>
            <a:solidFill>
              <a:srgbClr val="9CC2E5"/>
            </a:solidFill>
            <a:ln w="1270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lt1"/>
                </a:solidFill>
                <a:latin typeface="Open Sans SemiBold"/>
                <a:ea typeface="Open Sans SemiBold"/>
                <a:cs typeface="Open Sans SemiBold"/>
                <a:sym typeface="Open Sans SemiBold"/>
              </a:endParaRPr>
            </a:p>
          </p:txBody>
        </p:sp>
        <p:sp>
          <p:nvSpPr>
            <p:cNvPr id="401" name="Google Shape;401;p4"/>
            <p:cNvSpPr/>
            <p:nvPr/>
          </p:nvSpPr>
          <p:spPr>
            <a:xfrm>
              <a:off x="8048310" y="4326592"/>
              <a:ext cx="847410" cy="534521"/>
            </a:xfrm>
            <a:prstGeom prst="can">
              <a:avLst>
                <a:gd name="adj" fmla="val 25000"/>
              </a:avLst>
            </a:prstGeom>
            <a:solidFill>
              <a:srgbClr val="9CC2E5"/>
            </a:solidFill>
            <a:ln w="1270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lt1"/>
                </a:solidFill>
                <a:latin typeface="Open Sans SemiBold"/>
                <a:ea typeface="Open Sans SemiBold"/>
                <a:cs typeface="Open Sans SemiBold"/>
                <a:sym typeface="Open Sans SemiBold"/>
              </a:endParaRPr>
            </a:p>
          </p:txBody>
        </p:sp>
        <p:sp>
          <p:nvSpPr>
            <p:cNvPr id="402" name="Google Shape;402;p4"/>
            <p:cNvSpPr/>
            <p:nvPr/>
          </p:nvSpPr>
          <p:spPr>
            <a:xfrm>
              <a:off x="8048065" y="3842497"/>
              <a:ext cx="847410" cy="534521"/>
            </a:xfrm>
            <a:prstGeom prst="can">
              <a:avLst>
                <a:gd name="adj" fmla="val 25000"/>
              </a:avLst>
            </a:prstGeom>
            <a:solidFill>
              <a:srgbClr val="9CC2E5"/>
            </a:solidFill>
            <a:ln w="1270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lt1"/>
                </a:solidFill>
                <a:latin typeface="Open Sans SemiBold"/>
                <a:ea typeface="Open Sans SemiBold"/>
                <a:cs typeface="Open Sans SemiBold"/>
                <a:sym typeface="Open Sans SemiBold"/>
              </a:endParaRPr>
            </a:p>
          </p:txBody>
        </p:sp>
        <p:sp>
          <p:nvSpPr>
            <p:cNvPr id="403" name="Google Shape;403;p4"/>
            <p:cNvSpPr/>
            <p:nvPr/>
          </p:nvSpPr>
          <p:spPr>
            <a:xfrm>
              <a:off x="8048065" y="3358403"/>
              <a:ext cx="847410" cy="534521"/>
            </a:xfrm>
            <a:prstGeom prst="can">
              <a:avLst>
                <a:gd name="adj" fmla="val 25000"/>
              </a:avLst>
            </a:prstGeom>
            <a:solidFill>
              <a:srgbClr val="9CC2E5"/>
            </a:solidFill>
            <a:ln w="1270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lt1"/>
                </a:solidFill>
                <a:latin typeface="Open Sans SemiBold"/>
                <a:ea typeface="Open Sans SemiBold"/>
                <a:cs typeface="Open Sans SemiBold"/>
                <a:sym typeface="Open Sans SemiBold"/>
              </a:endParaRPr>
            </a:p>
          </p:txBody>
        </p:sp>
        <p:sp>
          <p:nvSpPr>
            <p:cNvPr id="404" name="Google Shape;404;p4"/>
            <p:cNvSpPr/>
            <p:nvPr/>
          </p:nvSpPr>
          <p:spPr>
            <a:xfrm>
              <a:off x="8048065" y="2874309"/>
              <a:ext cx="847410" cy="534521"/>
            </a:xfrm>
            <a:prstGeom prst="can">
              <a:avLst>
                <a:gd name="adj" fmla="val 25000"/>
              </a:avLst>
            </a:prstGeom>
            <a:solidFill>
              <a:srgbClr val="F8CBAD"/>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lt1"/>
                </a:solidFill>
                <a:latin typeface="Open Sans SemiBold"/>
                <a:ea typeface="Open Sans SemiBold"/>
                <a:cs typeface="Open Sans SemiBold"/>
                <a:sym typeface="Open Sans SemiBold"/>
              </a:endParaRPr>
            </a:p>
          </p:txBody>
        </p:sp>
        <p:sp>
          <p:nvSpPr>
            <p:cNvPr id="405" name="Google Shape;405;p4"/>
            <p:cNvSpPr/>
            <p:nvPr/>
          </p:nvSpPr>
          <p:spPr>
            <a:xfrm>
              <a:off x="8048065" y="2390215"/>
              <a:ext cx="847410" cy="534521"/>
            </a:xfrm>
            <a:prstGeom prst="can">
              <a:avLst>
                <a:gd name="adj" fmla="val 25000"/>
              </a:avLst>
            </a:prstGeom>
            <a:solidFill>
              <a:srgbClr val="F8CBAD"/>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lt1"/>
                </a:solidFill>
                <a:latin typeface="Open Sans SemiBold"/>
                <a:ea typeface="Open Sans SemiBold"/>
                <a:cs typeface="Open Sans SemiBold"/>
                <a:sym typeface="Open Sans SemiBold"/>
              </a:endParaRPr>
            </a:p>
          </p:txBody>
        </p:sp>
        <p:sp>
          <p:nvSpPr>
            <p:cNvPr id="406" name="Google Shape;406;p4"/>
            <p:cNvSpPr/>
            <p:nvPr/>
          </p:nvSpPr>
          <p:spPr>
            <a:xfrm>
              <a:off x="8048065" y="1906120"/>
              <a:ext cx="847410" cy="534521"/>
            </a:xfrm>
            <a:prstGeom prst="can">
              <a:avLst>
                <a:gd name="adj" fmla="val 25000"/>
              </a:avLst>
            </a:prstGeom>
            <a:solidFill>
              <a:srgbClr val="F7CAAC"/>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lt1"/>
                </a:solidFill>
                <a:latin typeface="Open Sans SemiBold"/>
                <a:ea typeface="Open Sans SemiBold"/>
                <a:cs typeface="Open Sans SemiBold"/>
                <a:sym typeface="Open Sans SemiBold"/>
              </a:endParaRPr>
            </a:p>
          </p:txBody>
        </p:sp>
        <p:sp>
          <p:nvSpPr>
            <p:cNvPr id="407" name="Google Shape;407;p4"/>
            <p:cNvSpPr txBox="1"/>
            <p:nvPr/>
          </p:nvSpPr>
          <p:spPr>
            <a:xfrm>
              <a:off x="8363103" y="1368223"/>
              <a:ext cx="907928"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i="0" u="none" strike="noStrike" cap="none">
                  <a:solidFill>
                    <a:schemeClr val="dk1"/>
                  </a:solidFill>
                  <a:latin typeface="Open Sans SemiBold"/>
                  <a:ea typeface="Open Sans SemiBold"/>
                  <a:cs typeface="Open Sans SemiBold"/>
                  <a:sym typeface="Open Sans SemiBold"/>
                </a:rPr>
                <a:t>OSI Model</a:t>
              </a:r>
              <a:endParaRPr/>
            </a:p>
          </p:txBody>
        </p:sp>
        <p:sp>
          <p:nvSpPr>
            <p:cNvPr id="408" name="Google Shape;408;p4"/>
            <p:cNvSpPr txBox="1"/>
            <p:nvPr/>
          </p:nvSpPr>
          <p:spPr>
            <a:xfrm>
              <a:off x="8952625" y="2016934"/>
              <a:ext cx="2357106"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Open Sans"/>
                  <a:ea typeface="Open Sans"/>
                  <a:cs typeface="Open Sans"/>
                  <a:sym typeface="Open Sans"/>
                </a:rPr>
                <a:t>HTTP, FTP, DNS, SNMP, Telnet</a:t>
              </a:r>
              <a:endParaRPr/>
            </a:p>
          </p:txBody>
        </p:sp>
        <p:sp>
          <p:nvSpPr>
            <p:cNvPr id="409" name="Google Shape;409;p4"/>
            <p:cNvSpPr txBox="1"/>
            <p:nvPr/>
          </p:nvSpPr>
          <p:spPr>
            <a:xfrm>
              <a:off x="6841542" y="2034881"/>
              <a:ext cx="990444"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3F3F3F"/>
                  </a:solidFill>
                  <a:latin typeface="Open Sans SemiBold"/>
                  <a:ea typeface="Open Sans SemiBold"/>
                  <a:cs typeface="Open Sans SemiBold"/>
                  <a:sym typeface="Open Sans SemiBold"/>
                </a:rPr>
                <a:t>Application</a:t>
              </a:r>
              <a:endParaRPr/>
            </a:p>
          </p:txBody>
        </p:sp>
        <p:sp>
          <p:nvSpPr>
            <p:cNvPr id="410" name="Google Shape;410;p4"/>
            <p:cNvSpPr txBox="1"/>
            <p:nvPr/>
          </p:nvSpPr>
          <p:spPr>
            <a:xfrm>
              <a:off x="6724216" y="2518975"/>
              <a:ext cx="1107770"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3F3F3F"/>
                  </a:solidFill>
                  <a:latin typeface="Open Sans SemiBold"/>
                  <a:ea typeface="Open Sans SemiBold"/>
                  <a:cs typeface="Open Sans SemiBold"/>
                  <a:sym typeface="Open Sans SemiBold"/>
                </a:rPr>
                <a:t>Presentation</a:t>
              </a:r>
              <a:endParaRPr/>
            </a:p>
          </p:txBody>
        </p:sp>
        <p:sp>
          <p:nvSpPr>
            <p:cNvPr id="411" name="Google Shape;411;p4"/>
            <p:cNvSpPr txBox="1"/>
            <p:nvPr/>
          </p:nvSpPr>
          <p:spPr>
            <a:xfrm>
              <a:off x="8952624" y="2554831"/>
              <a:ext cx="740319"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Open Sans"/>
                  <a:ea typeface="Open Sans"/>
                  <a:cs typeface="Open Sans"/>
                  <a:sym typeface="Open Sans"/>
                </a:rPr>
                <a:t>SSL, TLS</a:t>
              </a:r>
              <a:endParaRPr/>
            </a:p>
          </p:txBody>
        </p:sp>
        <p:sp>
          <p:nvSpPr>
            <p:cNvPr id="412" name="Google Shape;412;p4"/>
            <p:cNvSpPr txBox="1"/>
            <p:nvPr/>
          </p:nvSpPr>
          <p:spPr>
            <a:xfrm>
              <a:off x="7125189" y="2973777"/>
              <a:ext cx="706797"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3F3F3F"/>
                  </a:solidFill>
                  <a:latin typeface="Open Sans SemiBold"/>
                  <a:ea typeface="Open Sans SemiBold"/>
                  <a:cs typeface="Open Sans SemiBold"/>
                  <a:sym typeface="Open Sans SemiBold"/>
                </a:rPr>
                <a:t>Session</a:t>
              </a:r>
              <a:endParaRPr/>
            </a:p>
          </p:txBody>
        </p:sp>
        <p:sp>
          <p:nvSpPr>
            <p:cNvPr id="413" name="Google Shape;413;p4"/>
            <p:cNvSpPr txBox="1"/>
            <p:nvPr/>
          </p:nvSpPr>
          <p:spPr>
            <a:xfrm>
              <a:off x="8929198" y="3003070"/>
              <a:ext cx="1556448"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Open Sans"/>
                  <a:ea typeface="Open Sans"/>
                  <a:cs typeface="Open Sans"/>
                  <a:sym typeface="Open Sans"/>
                </a:rPr>
                <a:t>Netbios, PPTP, PAP</a:t>
              </a:r>
              <a:endParaRPr/>
            </a:p>
          </p:txBody>
        </p:sp>
        <p:sp>
          <p:nvSpPr>
            <p:cNvPr id="414" name="Google Shape;414;p4"/>
            <p:cNvSpPr txBox="1"/>
            <p:nvPr/>
          </p:nvSpPr>
          <p:spPr>
            <a:xfrm>
              <a:off x="6947266" y="3458834"/>
              <a:ext cx="884721"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3F3F3F"/>
                  </a:solidFill>
                  <a:latin typeface="Open Sans SemiBold"/>
                  <a:ea typeface="Open Sans SemiBold"/>
                  <a:cs typeface="Open Sans SemiBold"/>
                  <a:sym typeface="Open Sans SemiBold"/>
                </a:rPr>
                <a:t>Transport</a:t>
              </a:r>
              <a:endParaRPr/>
            </a:p>
          </p:txBody>
        </p:sp>
        <p:sp>
          <p:nvSpPr>
            <p:cNvPr id="415" name="Google Shape;415;p4"/>
            <p:cNvSpPr txBox="1"/>
            <p:nvPr/>
          </p:nvSpPr>
          <p:spPr>
            <a:xfrm>
              <a:off x="8952624" y="3487164"/>
              <a:ext cx="834437"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Open Sans"/>
                  <a:ea typeface="Open Sans"/>
                  <a:cs typeface="Open Sans"/>
                  <a:sym typeface="Open Sans"/>
                </a:rPr>
                <a:t>TCP, UDP</a:t>
              </a:r>
              <a:endParaRPr/>
            </a:p>
          </p:txBody>
        </p:sp>
        <p:sp>
          <p:nvSpPr>
            <p:cNvPr id="416" name="Google Shape;416;p4"/>
            <p:cNvSpPr txBox="1"/>
            <p:nvPr/>
          </p:nvSpPr>
          <p:spPr>
            <a:xfrm>
              <a:off x="7036229" y="3977881"/>
              <a:ext cx="795758"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3F3F3F"/>
                  </a:solidFill>
                  <a:latin typeface="Open Sans SemiBold"/>
                  <a:ea typeface="Open Sans SemiBold"/>
                  <a:cs typeface="Open Sans SemiBold"/>
                  <a:sym typeface="Open Sans SemiBold"/>
                </a:rPr>
                <a:t>Network</a:t>
              </a:r>
              <a:endParaRPr/>
            </a:p>
          </p:txBody>
        </p:sp>
        <p:sp>
          <p:nvSpPr>
            <p:cNvPr id="417" name="Google Shape;417;p4"/>
            <p:cNvSpPr txBox="1"/>
            <p:nvPr/>
          </p:nvSpPr>
          <p:spPr>
            <a:xfrm>
              <a:off x="8952624" y="3989205"/>
              <a:ext cx="1598996"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Open Sans"/>
                  <a:ea typeface="Open Sans"/>
                  <a:cs typeface="Open Sans"/>
                  <a:sym typeface="Open Sans"/>
                </a:rPr>
                <a:t>IP, ARP, ICMP, IPsec</a:t>
              </a:r>
              <a:endParaRPr/>
            </a:p>
          </p:txBody>
        </p:sp>
        <p:sp>
          <p:nvSpPr>
            <p:cNvPr id="418" name="Google Shape;418;p4"/>
            <p:cNvSpPr txBox="1"/>
            <p:nvPr/>
          </p:nvSpPr>
          <p:spPr>
            <a:xfrm>
              <a:off x="6975631" y="4461975"/>
              <a:ext cx="856356"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3F3F3F"/>
                  </a:solidFill>
                  <a:latin typeface="Open Sans SemiBold"/>
                  <a:ea typeface="Open Sans SemiBold"/>
                  <a:cs typeface="Open Sans SemiBold"/>
                  <a:sym typeface="Open Sans SemiBold"/>
                </a:rPr>
                <a:t>Data Link</a:t>
              </a:r>
              <a:endParaRPr/>
            </a:p>
          </p:txBody>
        </p:sp>
        <p:sp>
          <p:nvSpPr>
            <p:cNvPr id="419" name="Google Shape;419;p4"/>
            <p:cNvSpPr txBox="1"/>
            <p:nvPr/>
          </p:nvSpPr>
          <p:spPr>
            <a:xfrm>
              <a:off x="8965653" y="4451890"/>
              <a:ext cx="1578367"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Open Sans"/>
                  <a:ea typeface="Open Sans"/>
                  <a:cs typeface="Open Sans"/>
                  <a:sym typeface="Open Sans"/>
                </a:rPr>
                <a:t>PPP, ATM, Ethernet</a:t>
              </a:r>
              <a:endParaRPr/>
            </a:p>
          </p:txBody>
        </p:sp>
        <p:sp>
          <p:nvSpPr>
            <p:cNvPr id="420" name="Google Shape;420;p4"/>
            <p:cNvSpPr txBox="1"/>
            <p:nvPr/>
          </p:nvSpPr>
          <p:spPr>
            <a:xfrm>
              <a:off x="7081354" y="4916626"/>
              <a:ext cx="750633"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3F3F3F"/>
                  </a:solidFill>
                  <a:latin typeface="Open Sans SemiBold"/>
                  <a:ea typeface="Open Sans SemiBold"/>
                  <a:cs typeface="Open Sans SemiBold"/>
                  <a:sym typeface="Open Sans SemiBold"/>
                </a:rPr>
                <a:t>Physical</a:t>
              </a:r>
              <a:endParaRPr/>
            </a:p>
          </p:txBody>
        </p:sp>
        <p:sp>
          <p:nvSpPr>
            <p:cNvPr id="421" name="Google Shape;421;p4"/>
            <p:cNvSpPr txBox="1"/>
            <p:nvPr/>
          </p:nvSpPr>
          <p:spPr>
            <a:xfrm>
              <a:off x="8965653" y="4916626"/>
              <a:ext cx="1179971"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Open Sans"/>
                  <a:ea typeface="Open Sans"/>
                  <a:cs typeface="Open Sans"/>
                  <a:sym typeface="Open Sans"/>
                </a:rPr>
                <a:t>Ethernet, USB</a:t>
              </a:r>
              <a:endParaRPr/>
            </a:p>
          </p:txBody>
        </p:sp>
        <p:sp>
          <p:nvSpPr>
            <p:cNvPr id="422" name="Google Shape;422;p4"/>
            <p:cNvSpPr txBox="1"/>
            <p:nvPr/>
          </p:nvSpPr>
          <p:spPr>
            <a:xfrm>
              <a:off x="8363102" y="2068736"/>
              <a:ext cx="217335"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Open Sans SemiBold"/>
                  <a:ea typeface="Open Sans SemiBold"/>
                  <a:cs typeface="Open Sans SemiBold"/>
                  <a:sym typeface="Open Sans SemiBold"/>
                </a:rPr>
                <a:t>7</a:t>
              </a:r>
              <a:endParaRPr/>
            </a:p>
          </p:txBody>
        </p:sp>
        <p:sp>
          <p:nvSpPr>
            <p:cNvPr id="423" name="Google Shape;423;p4"/>
            <p:cNvSpPr txBox="1"/>
            <p:nvPr/>
          </p:nvSpPr>
          <p:spPr>
            <a:xfrm>
              <a:off x="8363102" y="2546543"/>
              <a:ext cx="217335"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Open Sans SemiBold"/>
                  <a:ea typeface="Open Sans SemiBold"/>
                  <a:cs typeface="Open Sans SemiBold"/>
                  <a:sym typeface="Open Sans SemiBold"/>
                </a:rPr>
                <a:t>6</a:t>
              </a:r>
              <a:endParaRPr/>
            </a:p>
          </p:txBody>
        </p:sp>
        <p:sp>
          <p:nvSpPr>
            <p:cNvPr id="424" name="Google Shape;424;p4"/>
            <p:cNvSpPr txBox="1"/>
            <p:nvPr/>
          </p:nvSpPr>
          <p:spPr>
            <a:xfrm>
              <a:off x="8363102" y="3047433"/>
              <a:ext cx="217335"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Open Sans SemiBold"/>
                  <a:ea typeface="Open Sans SemiBold"/>
                  <a:cs typeface="Open Sans SemiBold"/>
                  <a:sym typeface="Open Sans SemiBold"/>
                </a:rPr>
                <a:t>5</a:t>
              </a:r>
              <a:endParaRPr/>
            </a:p>
          </p:txBody>
        </p:sp>
        <p:sp>
          <p:nvSpPr>
            <p:cNvPr id="425" name="Google Shape;425;p4"/>
            <p:cNvSpPr txBox="1"/>
            <p:nvPr/>
          </p:nvSpPr>
          <p:spPr>
            <a:xfrm>
              <a:off x="8363102" y="3503987"/>
              <a:ext cx="217335"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Open Sans SemiBold"/>
                  <a:ea typeface="Open Sans SemiBold"/>
                  <a:cs typeface="Open Sans SemiBold"/>
                  <a:sym typeface="Open Sans SemiBold"/>
                </a:rPr>
                <a:t>4</a:t>
              </a:r>
              <a:endParaRPr/>
            </a:p>
          </p:txBody>
        </p:sp>
        <p:sp>
          <p:nvSpPr>
            <p:cNvPr id="426" name="Google Shape;426;p4"/>
            <p:cNvSpPr txBox="1"/>
            <p:nvPr/>
          </p:nvSpPr>
          <p:spPr>
            <a:xfrm>
              <a:off x="8363102" y="3988081"/>
              <a:ext cx="217335"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Open Sans SemiBold"/>
                  <a:ea typeface="Open Sans SemiBold"/>
                  <a:cs typeface="Open Sans SemiBold"/>
                  <a:sym typeface="Open Sans SemiBold"/>
                </a:rPr>
                <a:t>3</a:t>
              </a:r>
              <a:endParaRPr/>
            </a:p>
          </p:txBody>
        </p:sp>
        <p:sp>
          <p:nvSpPr>
            <p:cNvPr id="427" name="Google Shape;427;p4"/>
            <p:cNvSpPr txBox="1"/>
            <p:nvPr/>
          </p:nvSpPr>
          <p:spPr>
            <a:xfrm>
              <a:off x="8363102" y="4479545"/>
              <a:ext cx="217335"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Open Sans SemiBold"/>
                  <a:ea typeface="Open Sans SemiBold"/>
                  <a:cs typeface="Open Sans SemiBold"/>
                  <a:sym typeface="Open Sans SemiBold"/>
                </a:rPr>
                <a:t>2</a:t>
              </a:r>
              <a:endParaRPr/>
            </a:p>
          </p:txBody>
        </p:sp>
        <p:sp>
          <p:nvSpPr>
            <p:cNvPr id="428" name="Google Shape;428;p4"/>
            <p:cNvSpPr txBox="1"/>
            <p:nvPr/>
          </p:nvSpPr>
          <p:spPr>
            <a:xfrm>
              <a:off x="8363102" y="4948532"/>
              <a:ext cx="217335" cy="25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Open Sans SemiBold"/>
                  <a:ea typeface="Open Sans SemiBold"/>
                  <a:cs typeface="Open Sans SemiBold"/>
                  <a:sym typeface="Open Sans SemiBold"/>
                </a:rPr>
                <a:t>1</a:t>
              </a:r>
              <a:endParaRPr/>
            </a:p>
          </p:txBody>
        </p:sp>
      </p:grpSp>
      <p:sp>
        <p:nvSpPr>
          <p:cNvPr id="3" name="Brandline_LVC">
            <a:extLst>
              <a:ext uri="{FF2B5EF4-FFF2-40B4-BE49-F238E27FC236}">
                <a16:creationId xmlns:a16="http://schemas.microsoft.com/office/drawing/2014/main" id="{28755769-BA51-F745-A4D4-35CA72797455}"/>
              </a:ext>
            </a:extLst>
          </p:cNvPr>
          <p:cNvSpPr/>
          <p:nvPr/>
        </p:nvSpPr>
        <p:spPr>
          <a:xfrm>
            <a:off x="4089400" y="816324"/>
            <a:ext cx="8090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3F0ED91-6C8B-ABF6-D09A-5744B2931B4C}"/>
              </a:ext>
            </a:extLst>
          </p:cNvPr>
          <p:cNvSpPr txBox="1"/>
          <p:nvPr/>
        </p:nvSpPr>
        <p:spPr>
          <a:xfrm>
            <a:off x="2979058" y="1415143"/>
            <a:ext cx="10297885"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This is</a:t>
            </a:r>
            <a:r>
              <a:rPr lang="en-US" sz="2200" b="0" i="0" u="none" strike="noStrike" cap="none">
                <a:solidFill>
                  <a:srgbClr val="404040"/>
                </a:solidFill>
                <a:latin typeface="Open Sans" pitchFamily="2" charset="0"/>
                <a:ea typeface="Open Sans"/>
                <a:cs typeface="Open Sans"/>
                <a:sym typeface="Open Sans"/>
              </a:rPr>
              <a:t> a standard model for network communications and allows dissimilar networks to communicate.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Server Hardening</a:t>
            </a:r>
            <a:endParaRPr>
              <a:latin typeface="Open Sans"/>
              <a:ea typeface="Open Sans"/>
              <a:cs typeface="Open Sans"/>
              <a:sym typeface="Open Sans"/>
            </a:endParaRPr>
          </a:p>
        </p:txBody>
      </p:sp>
      <p:sp>
        <p:nvSpPr>
          <p:cNvPr id="2" name="Google Shape;457;p59">
            <a:extLst>
              <a:ext uri="{FF2B5EF4-FFF2-40B4-BE49-F238E27FC236}">
                <a16:creationId xmlns:a16="http://schemas.microsoft.com/office/drawing/2014/main" id="{405A84C0-627F-3BCA-380F-EBBBBF97EB36}"/>
              </a:ext>
            </a:extLst>
          </p:cNvPr>
          <p:cNvSpPr txBox="1">
            <a:spLocks noGrp="1"/>
          </p:cNvSpPr>
          <p:nvPr>
            <p:ph type="body" idx="1"/>
          </p:nvPr>
        </p:nvSpPr>
        <p:spPr>
          <a:xfrm>
            <a:off x="1279440" y="1389332"/>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It involves securing a server, which is a computer program or device that provides functionality for other programs or devices (clients), to reduce its vulnerability to attacks.</a:t>
            </a:r>
            <a:endParaRPr/>
          </a:p>
        </p:txBody>
      </p:sp>
      <p:sp>
        <p:nvSpPr>
          <p:cNvPr id="3" name="Google Shape;755;p6">
            <a:extLst>
              <a:ext uri="{FF2B5EF4-FFF2-40B4-BE49-F238E27FC236}">
                <a16:creationId xmlns:a16="http://schemas.microsoft.com/office/drawing/2014/main" id="{07786A7D-B347-37B2-38A9-02F91A29A3EE}"/>
              </a:ext>
            </a:extLst>
          </p:cNvPr>
          <p:cNvSpPr/>
          <p:nvPr/>
        </p:nvSpPr>
        <p:spPr>
          <a:xfrm>
            <a:off x="1671557" y="3054502"/>
            <a:ext cx="13055762" cy="4792373"/>
          </a:xfrm>
          <a:prstGeom prst="roundRect">
            <a:avLst>
              <a:gd name="adj" fmla="val 4437"/>
            </a:avLst>
          </a:prstGeom>
          <a:solidFill>
            <a:schemeClr val="bg1">
              <a:lumMod val="8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 name="Google Shape;757;p6">
            <a:extLst>
              <a:ext uri="{FF2B5EF4-FFF2-40B4-BE49-F238E27FC236}">
                <a16:creationId xmlns:a16="http://schemas.microsoft.com/office/drawing/2014/main" id="{05D84536-4E55-C0CA-7E2F-503838D27ABE}"/>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Implementing security measures to protect the server's data, applications, and operating system</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Reducing the risk of cyberattacks and safeguarding valuable assets</a:t>
            </a:r>
          </a:p>
        </p:txBody>
      </p:sp>
      <p:sp>
        <p:nvSpPr>
          <p:cNvPr id="6" name="Rectangle: Rounded Corners 5">
            <a:extLst>
              <a:ext uri="{FF2B5EF4-FFF2-40B4-BE49-F238E27FC236}">
                <a16:creationId xmlns:a16="http://schemas.microsoft.com/office/drawing/2014/main" id="{1CB6062C-8A58-3A03-7FFF-C15AC667F626}"/>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Brandline_LVC">
            <a:extLst>
              <a:ext uri="{FF2B5EF4-FFF2-40B4-BE49-F238E27FC236}">
                <a16:creationId xmlns:a16="http://schemas.microsoft.com/office/drawing/2014/main" id="{E4099BB8-64C0-A635-2065-FB2D4EA0729F}"/>
              </a:ext>
            </a:extLst>
          </p:cNvPr>
          <p:cNvSpPr/>
          <p:nvPr/>
        </p:nvSpPr>
        <p:spPr>
          <a:xfrm>
            <a:off x="6197600" y="816324"/>
            <a:ext cx="3863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23DAE7D-064F-8434-D180-CDD0D37C1FE2}"/>
              </a:ext>
            </a:extLst>
          </p:cNvPr>
          <p:cNvPicPr>
            <a:picLocks noChangeAspect="1"/>
          </p:cNvPicPr>
          <p:nvPr/>
        </p:nvPicPr>
        <p:blipFill>
          <a:blip r:embed="rId3"/>
          <a:stretch>
            <a:fillRect/>
          </a:stretch>
        </p:blipFill>
        <p:spPr>
          <a:xfrm>
            <a:off x="10830376" y="3470566"/>
            <a:ext cx="3667328" cy="3667328"/>
          </a:xfrm>
          <a:prstGeom prst="rect">
            <a:avLst/>
          </a:prstGeom>
        </p:spPr>
      </p:pic>
    </p:spTree>
    <p:extLst>
      <p:ext uri="{BB962C8B-B14F-4D97-AF65-F5344CB8AC3E}">
        <p14:creationId xmlns:p14="http://schemas.microsoft.com/office/powerpoint/2010/main" val="19694781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
          <p:cNvSpPr/>
          <p:nvPr/>
        </p:nvSpPr>
        <p:spPr>
          <a:xfrm>
            <a:off x="1193100" y="2335226"/>
            <a:ext cx="7885586" cy="4784396"/>
          </a:xfrm>
          <a:prstGeom prst="roundRect">
            <a:avLst>
              <a:gd name="adj" fmla="val 3147"/>
            </a:avLst>
          </a:prstGeom>
          <a:solidFill>
            <a:srgbClr val="F2F2F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342900" marR="0" lvl="0" indent="-203200" algn="l" rtl="0">
              <a:lnSpc>
                <a:spcPct val="114000"/>
              </a:lnSpc>
              <a:spcBef>
                <a:spcPts val="0"/>
              </a:spcBef>
              <a:spcAft>
                <a:spcPts val="0"/>
              </a:spcAft>
              <a:buClr>
                <a:srgbClr val="000000"/>
              </a:buClr>
              <a:buSzPts val="2200"/>
              <a:buFont typeface="Open Sans"/>
              <a:buNone/>
            </a:pPr>
            <a:endParaRPr sz="2200" b="0" i="0" u="none" strike="noStrike" cap="none">
              <a:solidFill>
                <a:srgbClr val="3F3F3F"/>
              </a:solidFill>
              <a:latin typeface="Open Sans"/>
              <a:ea typeface="Open Sans"/>
              <a:cs typeface="Open Sans"/>
              <a:sym typeface="Open Sans"/>
            </a:endParaRPr>
          </a:p>
        </p:txBody>
      </p:sp>
      <p:sp>
        <p:nvSpPr>
          <p:cNvPr id="434" name="Google Shape;434;p5"/>
          <p:cNvSpPr txBox="1"/>
          <p:nvPr/>
        </p:nvSpPr>
        <p:spPr>
          <a:xfrm>
            <a:off x="1307900" y="2425889"/>
            <a:ext cx="7721383" cy="4591422"/>
          </a:xfrm>
          <a:prstGeom prst="rect">
            <a:avLst/>
          </a:prstGeom>
          <a:noFill/>
          <a:ln>
            <a:noFill/>
          </a:ln>
        </p:spPr>
        <p:txBody>
          <a:bodyPr spcFirstLastPara="1" wrap="square" lIns="45675" tIns="45675" rIns="45675" bIns="45675" anchor="t" anchorCtr="0">
            <a:spAutoFit/>
          </a:bodyPr>
          <a:lstStyle/>
          <a:p>
            <a:pPr marL="342900" marR="0" lvl="0" indent="-342900" algn="l" rtl="0">
              <a:lnSpc>
                <a:spcPct val="115000"/>
              </a:lnSpc>
              <a:spcBef>
                <a:spcPts val="1000"/>
              </a:spcBef>
              <a:spcAft>
                <a:spcPts val="0"/>
              </a:spcAft>
              <a:buClr>
                <a:srgbClr val="3F3F3F"/>
              </a:buClr>
              <a:buSzPts val="1800"/>
              <a:buFont typeface="Arial"/>
              <a:buChar char="•"/>
            </a:pPr>
            <a:r>
              <a:rPr lang="en-US" sz="2200" b="0" i="0" u="none" strike="noStrike" cap="none">
                <a:solidFill>
                  <a:srgbClr val="3F3F3F"/>
                </a:solidFill>
                <a:latin typeface="Open Sans"/>
                <a:ea typeface="Open Sans"/>
                <a:cs typeface="Open Sans"/>
                <a:sym typeface="Open Sans"/>
              </a:rPr>
              <a:t>The four lower layers (transport, network, data link, and physical) manage end-to-end data flow through the network.</a:t>
            </a:r>
          </a:p>
          <a:p>
            <a:pPr marR="0" lvl="0" algn="l" rtl="0">
              <a:lnSpc>
                <a:spcPct val="115000"/>
              </a:lnSpc>
              <a:spcBef>
                <a:spcPts val="1000"/>
              </a:spcBef>
              <a:spcAft>
                <a:spcPts val="0"/>
              </a:spcAft>
              <a:buClr>
                <a:srgbClr val="3F3F3F"/>
              </a:buClr>
              <a:buSzPts val="1800"/>
            </a:pPr>
            <a:endParaRPr lang="en-US" sz="10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1000"/>
              </a:spcBef>
              <a:spcAft>
                <a:spcPts val="0"/>
              </a:spcAft>
              <a:buClr>
                <a:srgbClr val="3F3F3F"/>
              </a:buClr>
              <a:buSzPts val="1800"/>
              <a:buFont typeface="Arial"/>
              <a:buChar char="•"/>
            </a:pPr>
            <a:r>
              <a:rPr lang="en-US" sz="2200" b="0" i="0" u="none" strike="noStrike" cap="none">
                <a:solidFill>
                  <a:srgbClr val="3F3F3F"/>
                </a:solidFill>
                <a:latin typeface="Open Sans"/>
                <a:ea typeface="Open Sans"/>
                <a:cs typeface="Open Sans"/>
                <a:sym typeface="Open Sans"/>
              </a:rPr>
              <a:t>The three upper layers of the OSI model (application, presentation, and session) focus more on application services.</a:t>
            </a:r>
          </a:p>
          <a:p>
            <a:pPr marR="0" lvl="0" algn="l" rtl="0">
              <a:lnSpc>
                <a:spcPct val="115000"/>
              </a:lnSpc>
              <a:spcBef>
                <a:spcPts val="1000"/>
              </a:spcBef>
              <a:spcAft>
                <a:spcPts val="0"/>
              </a:spcAft>
              <a:buClr>
                <a:srgbClr val="3F3F3F"/>
              </a:buClr>
              <a:buSzPts val="1800"/>
            </a:pPr>
            <a:endParaRPr lang="en-US" sz="10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1000"/>
              </a:spcBef>
              <a:spcAft>
                <a:spcPts val="0"/>
              </a:spcAft>
              <a:buClr>
                <a:srgbClr val="3F3F3F"/>
              </a:buClr>
              <a:buSzPts val="1800"/>
              <a:buFont typeface="Arial"/>
              <a:buChar char="•"/>
            </a:pPr>
            <a:r>
              <a:rPr lang="en-US" sz="2200" b="0" i="0" u="none" strike="noStrike" cap="none">
                <a:solidFill>
                  <a:srgbClr val="3F3F3F"/>
                </a:solidFill>
                <a:latin typeface="Open Sans"/>
                <a:ea typeface="Open Sans"/>
                <a:cs typeface="Open Sans"/>
                <a:sym typeface="Open Sans"/>
              </a:rPr>
              <a:t>Data is encapsulated with the necessary protocol information as it moves down the layers before network transit.</a:t>
            </a:r>
            <a:endParaRPr lang="en-IN"/>
          </a:p>
        </p:txBody>
      </p:sp>
      <p:sp>
        <p:nvSpPr>
          <p:cNvPr id="435" name="Google Shape;435;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Open Systems Interconnection (OSI) </a:t>
            </a:r>
            <a:endParaRPr>
              <a:solidFill>
                <a:srgbClr val="3F3F3F"/>
              </a:solidFill>
              <a:latin typeface="Open Sans"/>
              <a:ea typeface="Open Sans"/>
              <a:cs typeface="Open Sans"/>
              <a:sym typeface="Open Sans"/>
            </a:endParaRPr>
          </a:p>
        </p:txBody>
      </p:sp>
      <p:grpSp>
        <p:nvGrpSpPr>
          <p:cNvPr id="437" name="Google Shape;437;p5"/>
          <p:cNvGrpSpPr/>
          <p:nvPr/>
        </p:nvGrpSpPr>
        <p:grpSpPr>
          <a:xfrm>
            <a:off x="9786942" y="1929909"/>
            <a:ext cx="5092196" cy="5006468"/>
            <a:chOff x="6741751" y="1407613"/>
            <a:chExt cx="4005020" cy="3937594"/>
          </a:xfrm>
        </p:grpSpPr>
        <p:sp>
          <p:nvSpPr>
            <p:cNvPr id="438" name="Google Shape;438;p5"/>
            <p:cNvSpPr/>
            <p:nvPr/>
          </p:nvSpPr>
          <p:spPr>
            <a:xfrm>
              <a:off x="7691449" y="4810686"/>
              <a:ext cx="847410" cy="534521"/>
            </a:xfrm>
            <a:prstGeom prst="can">
              <a:avLst>
                <a:gd name="adj" fmla="val 25000"/>
              </a:avLst>
            </a:prstGeom>
            <a:solidFill>
              <a:srgbClr val="427AA1"/>
            </a:solidFill>
            <a:ln w="12700" cap="flat" cmpd="sng">
              <a:solidFill>
                <a:srgbClr val="0608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39" name="Google Shape;439;p5"/>
            <p:cNvSpPr/>
            <p:nvPr/>
          </p:nvSpPr>
          <p:spPr>
            <a:xfrm>
              <a:off x="7691694" y="4326592"/>
              <a:ext cx="847410" cy="534521"/>
            </a:xfrm>
            <a:prstGeom prst="can">
              <a:avLst>
                <a:gd name="adj" fmla="val 25000"/>
              </a:avLst>
            </a:prstGeom>
            <a:solidFill>
              <a:srgbClr val="D3CEFA"/>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40" name="Google Shape;440;p5"/>
            <p:cNvSpPr/>
            <p:nvPr/>
          </p:nvSpPr>
          <p:spPr>
            <a:xfrm>
              <a:off x="7691449" y="3842497"/>
              <a:ext cx="847410" cy="534521"/>
            </a:xfrm>
            <a:prstGeom prst="can">
              <a:avLst>
                <a:gd name="adj" fmla="val 25000"/>
              </a:avLst>
            </a:prstGeom>
            <a:solidFill>
              <a:srgbClr val="9CC2E5"/>
            </a:solidFill>
            <a:ln w="1270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41" name="Google Shape;441;p5"/>
            <p:cNvSpPr/>
            <p:nvPr/>
          </p:nvSpPr>
          <p:spPr>
            <a:xfrm>
              <a:off x="7691449" y="3358403"/>
              <a:ext cx="847410" cy="534521"/>
            </a:xfrm>
            <a:prstGeom prst="can">
              <a:avLst>
                <a:gd name="adj" fmla="val 25000"/>
              </a:avLst>
            </a:prstGeom>
            <a:solidFill>
              <a:srgbClr val="FFD966"/>
            </a:solidFill>
            <a:ln w="127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42" name="Google Shape;442;p5"/>
            <p:cNvSpPr/>
            <p:nvPr/>
          </p:nvSpPr>
          <p:spPr>
            <a:xfrm>
              <a:off x="7691449" y="2874309"/>
              <a:ext cx="847410" cy="534521"/>
            </a:xfrm>
            <a:prstGeom prst="can">
              <a:avLst>
                <a:gd name="adj" fmla="val 25000"/>
              </a:avLst>
            </a:prstGeom>
            <a:solidFill>
              <a:srgbClr val="F8CBAD"/>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43" name="Google Shape;443;p5"/>
            <p:cNvSpPr/>
            <p:nvPr/>
          </p:nvSpPr>
          <p:spPr>
            <a:xfrm>
              <a:off x="7691449" y="2390215"/>
              <a:ext cx="847410" cy="534521"/>
            </a:xfrm>
            <a:prstGeom prst="can">
              <a:avLst>
                <a:gd name="adj" fmla="val 25000"/>
              </a:avLst>
            </a:prstGeom>
            <a:solidFill>
              <a:srgbClr val="F8CBAD"/>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44" name="Google Shape;444;p5"/>
            <p:cNvSpPr/>
            <p:nvPr/>
          </p:nvSpPr>
          <p:spPr>
            <a:xfrm>
              <a:off x="7691449" y="1906120"/>
              <a:ext cx="847410" cy="534521"/>
            </a:xfrm>
            <a:prstGeom prst="can">
              <a:avLst>
                <a:gd name="adj" fmla="val 25000"/>
              </a:avLst>
            </a:prstGeom>
            <a:solidFill>
              <a:srgbClr val="F7CAAC"/>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45" name="Google Shape;445;p5"/>
            <p:cNvSpPr txBox="1"/>
            <p:nvPr/>
          </p:nvSpPr>
          <p:spPr>
            <a:xfrm>
              <a:off x="8006486" y="2068736"/>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7</a:t>
              </a:r>
              <a:endParaRPr/>
            </a:p>
          </p:txBody>
        </p:sp>
        <p:sp>
          <p:nvSpPr>
            <p:cNvPr id="446" name="Google Shape;446;p5"/>
            <p:cNvSpPr txBox="1"/>
            <p:nvPr/>
          </p:nvSpPr>
          <p:spPr>
            <a:xfrm>
              <a:off x="8006486" y="2546543"/>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6</a:t>
              </a:r>
              <a:endParaRPr/>
            </a:p>
          </p:txBody>
        </p:sp>
        <p:sp>
          <p:nvSpPr>
            <p:cNvPr id="447" name="Google Shape;447;p5"/>
            <p:cNvSpPr txBox="1"/>
            <p:nvPr/>
          </p:nvSpPr>
          <p:spPr>
            <a:xfrm>
              <a:off x="8006486" y="3047433"/>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5</a:t>
              </a:r>
              <a:endParaRPr/>
            </a:p>
          </p:txBody>
        </p:sp>
        <p:sp>
          <p:nvSpPr>
            <p:cNvPr id="448" name="Google Shape;448;p5"/>
            <p:cNvSpPr txBox="1"/>
            <p:nvPr/>
          </p:nvSpPr>
          <p:spPr>
            <a:xfrm>
              <a:off x="8006486" y="3503987"/>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4</a:t>
              </a:r>
              <a:endParaRPr/>
            </a:p>
          </p:txBody>
        </p:sp>
        <p:sp>
          <p:nvSpPr>
            <p:cNvPr id="449" name="Google Shape;449;p5"/>
            <p:cNvSpPr txBox="1"/>
            <p:nvPr/>
          </p:nvSpPr>
          <p:spPr>
            <a:xfrm>
              <a:off x="8006486" y="3988081"/>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3</a:t>
              </a:r>
              <a:endParaRPr/>
            </a:p>
          </p:txBody>
        </p:sp>
        <p:sp>
          <p:nvSpPr>
            <p:cNvPr id="450" name="Google Shape;450;p5"/>
            <p:cNvSpPr txBox="1"/>
            <p:nvPr/>
          </p:nvSpPr>
          <p:spPr>
            <a:xfrm>
              <a:off x="8006486" y="4479545"/>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2</a:t>
              </a:r>
              <a:endParaRPr/>
            </a:p>
          </p:txBody>
        </p:sp>
        <p:sp>
          <p:nvSpPr>
            <p:cNvPr id="451" name="Google Shape;451;p5"/>
            <p:cNvSpPr txBox="1"/>
            <p:nvPr/>
          </p:nvSpPr>
          <p:spPr>
            <a:xfrm>
              <a:off x="8006486" y="4948532"/>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1</a:t>
              </a:r>
              <a:endParaRPr/>
            </a:p>
          </p:txBody>
        </p:sp>
        <p:sp>
          <p:nvSpPr>
            <p:cNvPr id="452" name="Google Shape;452;p5"/>
            <p:cNvSpPr/>
            <p:nvPr/>
          </p:nvSpPr>
          <p:spPr>
            <a:xfrm>
              <a:off x="8774308" y="4810686"/>
              <a:ext cx="847410" cy="534521"/>
            </a:xfrm>
            <a:prstGeom prst="can">
              <a:avLst>
                <a:gd name="adj" fmla="val 25000"/>
              </a:avLst>
            </a:prstGeom>
            <a:solidFill>
              <a:srgbClr val="9CC2E5"/>
            </a:solidFill>
            <a:ln w="1270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53" name="Google Shape;453;p5"/>
            <p:cNvSpPr/>
            <p:nvPr/>
          </p:nvSpPr>
          <p:spPr>
            <a:xfrm>
              <a:off x="8774553" y="4326592"/>
              <a:ext cx="847410" cy="534521"/>
            </a:xfrm>
            <a:prstGeom prst="can">
              <a:avLst>
                <a:gd name="adj" fmla="val 25000"/>
              </a:avLst>
            </a:prstGeom>
            <a:solidFill>
              <a:srgbClr val="9CC2E5"/>
            </a:solidFill>
            <a:ln w="1270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54" name="Google Shape;454;p5"/>
            <p:cNvSpPr/>
            <p:nvPr/>
          </p:nvSpPr>
          <p:spPr>
            <a:xfrm>
              <a:off x="8774308" y="3842497"/>
              <a:ext cx="847410" cy="534521"/>
            </a:xfrm>
            <a:prstGeom prst="can">
              <a:avLst>
                <a:gd name="adj" fmla="val 25000"/>
              </a:avLst>
            </a:prstGeom>
            <a:solidFill>
              <a:srgbClr val="9CC2E5"/>
            </a:solidFill>
            <a:ln w="1270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55" name="Google Shape;455;p5"/>
            <p:cNvSpPr/>
            <p:nvPr/>
          </p:nvSpPr>
          <p:spPr>
            <a:xfrm>
              <a:off x="8774308" y="3358403"/>
              <a:ext cx="847410" cy="534521"/>
            </a:xfrm>
            <a:prstGeom prst="can">
              <a:avLst>
                <a:gd name="adj" fmla="val 25000"/>
              </a:avLst>
            </a:prstGeom>
            <a:solidFill>
              <a:srgbClr val="9CC2E5"/>
            </a:solidFill>
            <a:ln w="1270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56" name="Google Shape;456;p5"/>
            <p:cNvSpPr/>
            <p:nvPr/>
          </p:nvSpPr>
          <p:spPr>
            <a:xfrm>
              <a:off x="8774308" y="2874309"/>
              <a:ext cx="847410" cy="534521"/>
            </a:xfrm>
            <a:prstGeom prst="can">
              <a:avLst>
                <a:gd name="adj" fmla="val 25000"/>
              </a:avLst>
            </a:prstGeom>
            <a:solidFill>
              <a:srgbClr val="F8CBAD"/>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57" name="Google Shape;457;p5"/>
            <p:cNvSpPr/>
            <p:nvPr/>
          </p:nvSpPr>
          <p:spPr>
            <a:xfrm>
              <a:off x="8774308" y="2390215"/>
              <a:ext cx="847410" cy="534521"/>
            </a:xfrm>
            <a:prstGeom prst="can">
              <a:avLst>
                <a:gd name="adj" fmla="val 25000"/>
              </a:avLst>
            </a:prstGeom>
            <a:solidFill>
              <a:srgbClr val="F8CBAD"/>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58" name="Google Shape;458;p5"/>
            <p:cNvSpPr/>
            <p:nvPr/>
          </p:nvSpPr>
          <p:spPr>
            <a:xfrm>
              <a:off x="8774308" y="1906120"/>
              <a:ext cx="847410" cy="534521"/>
            </a:xfrm>
            <a:prstGeom prst="can">
              <a:avLst>
                <a:gd name="adj" fmla="val 25000"/>
              </a:avLst>
            </a:prstGeom>
            <a:solidFill>
              <a:srgbClr val="F7CAAC"/>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3F3F3F"/>
                </a:solidFill>
                <a:latin typeface="Calibri"/>
                <a:ea typeface="Calibri"/>
                <a:cs typeface="Calibri"/>
                <a:sym typeface="Calibri"/>
              </a:endParaRPr>
            </a:p>
          </p:txBody>
        </p:sp>
        <p:sp>
          <p:nvSpPr>
            <p:cNvPr id="459" name="Google Shape;459;p5"/>
            <p:cNvSpPr txBox="1"/>
            <p:nvPr/>
          </p:nvSpPr>
          <p:spPr>
            <a:xfrm>
              <a:off x="9089345" y="2068736"/>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7</a:t>
              </a:r>
              <a:endParaRPr/>
            </a:p>
          </p:txBody>
        </p:sp>
        <p:sp>
          <p:nvSpPr>
            <p:cNvPr id="460" name="Google Shape;460;p5"/>
            <p:cNvSpPr txBox="1"/>
            <p:nvPr/>
          </p:nvSpPr>
          <p:spPr>
            <a:xfrm>
              <a:off x="9089345" y="2546543"/>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6</a:t>
              </a:r>
              <a:endParaRPr/>
            </a:p>
          </p:txBody>
        </p:sp>
        <p:sp>
          <p:nvSpPr>
            <p:cNvPr id="461" name="Google Shape;461;p5"/>
            <p:cNvSpPr txBox="1"/>
            <p:nvPr/>
          </p:nvSpPr>
          <p:spPr>
            <a:xfrm>
              <a:off x="9089345" y="3047433"/>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5</a:t>
              </a:r>
              <a:endParaRPr/>
            </a:p>
          </p:txBody>
        </p:sp>
        <p:sp>
          <p:nvSpPr>
            <p:cNvPr id="462" name="Google Shape;462;p5"/>
            <p:cNvSpPr txBox="1"/>
            <p:nvPr/>
          </p:nvSpPr>
          <p:spPr>
            <a:xfrm>
              <a:off x="9089345" y="3503987"/>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4</a:t>
              </a:r>
              <a:endParaRPr/>
            </a:p>
          </p:txBody>
        </p:sp>
        <p:sp>
          <p:nvSpPr>
            <p:cNvPr id="463" name="Google Shape;463;p5"/>
            <p:cNvSpPr txBox="1"/>
            <p:nvPr/>
          </p:nvSpPr>
          <p:spPr>
            <a:xfrm>
              <a:off x="9089345" y="3988081"/>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3</a:t>
              </a:r>
              <a:endParaRPr/>
            </a:p>
          </p:txBody>
        </p:sp>
        <p:sp>
          <p:nvSpPr>
            <p:cNvPr id="464" name="Google Shape;464;p5"/>
            <p:cNvSpPr txBox="1"/>
            <p:nvPr/>
          </p:nvSpPr>
          <p:spPr>
            <a:xfrm>
              <a:off x="9089345" y="4479545"/>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2</a:t>
              </a:r>
              <a:endParaRPr/>
            </a:p>
          </p:txBody>
        </p:sp>
        <p:sp>
          <p:nvSpPr>
            <p:cNvPr id="465" name="Google Shape;465;p5"/>
            <p:cNvSpPr txBox="1"/>
            <p:nvPr/>
          </p:nvSpPr>
          <p:spPr>
            <a:xfrm>
              <a:off x="9089345" y="4948532"/>
              <a:ext cx="217335" cy="242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3F3F"/>
                  </a:solidFill>
                  <a:latin typeface="Calibri"/>
                  <a:ea typeface="Calibri"/>
                  <a:cs typeface="Calibri"/>
                  <a:sym typeface="Calibri"/>
                </a:rPr>
                <a:t>1</a:t>
              </a:r>
              <a:endParaRPr/>
            </a:p>
          </p:txBody>
        </p:sp>
        <p:sp>
          <p:nvSpPr>
            <p:cNvPr id="466" name="Google Shape;466;p5"/>
            <p:cNvSpPr txBox="1"/>
            <p:nvPr/>
          </p:nvSpPr>
          <p:spPr>
            <a:xfrm>
              <a:off x="9702605" y="1979039"/>
              <a:ext cx="934479"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a:ea typeface="Open Sans"/>
                  <a:cs typeface="Open Sans"/>
                  <a:sym typeface="Open Sans"/>
                </a:rPr>
                <a:t>Application</a:t>
              </a:r>
              <a:endParaRPr/>
            </a:p>
          </p:txBody>
        </p:sp>
        <p:sp>
          <p:nvSpPr>
            <p:cNvPr id="467" name="Google Shape;467;p5"/>
            <p:cNvSpPr txBox="1"/>
            <p:nvPr/>
          </p:nvSpPr>
          <p:spPr>
            <a:xfrm>
              <a:off x="9702605" y="2463133"/>
              <a:ext cx="1044166"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a:ea typeface="Open Sans"/>
                  <a:cs typeface="Open Sans"/>
                  <a:sym typeface="Open Sans"/>
                </a:rPr>
                <a:t>Presentation</a:t>
              </a:r>
              <a:endParaRPr/>
            </a:p>
          </p:txBody>
        </p:sp>
        <p:sp>
          <p:nvSpPr>
            <p:cNvPr id="468" name="Google Shape;468;p5"/>
            <p:cNvSpPr txBox="1"/>
            <p:nvPr/>
          </p:nvSpPr>
          <p:spPr>
            <a:xfrm>
              <a:off x="9702606" y="2966572"/>
              <a:ext cx="678544"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a:ea typeface="Open Sans"/>
                  <a:cs typeface="Open Sans"/>
                  <a:sym typeface="Open Sans"/>
                </a:rPr>
                <a:t>Session</a:t>
              </a:r>
              <a:endParaRPr/>
            </a:p>
          </p:txBody>
        </p:sp>
        <p:sp>
          <p:nvSpPr>
            <p:cNvPr id="469" name="Google Shape;469;p5"/>
            <p:cNvSpPr txBox="1"/>
            <p:nvPr/>
          </p:nvSpPr>
          <p:spPr>
            <a:xfrm>
              <a:off x="9702605" y="3476197"/>
              <a:ext cx="838661"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a:ea typeface="Open Sans"/>
                  <a:cs typeface="Open Sans"/>
                  <a:sym typeface="Open Sans"/>
                </a:rPr>
                <a:t>Transport</a:t>
              </a:r>
              <a:endParaRPr/>
            </a:p>
          </p:txBody>
        </p:sp>
        <p:sp>
          <p:nvSpPr>
            <p:cNvPr id="470" name="Google Shape;470;p5"/>
            <p:cNvSpPr txBox="1"/>
            <p:nvPr/>
          </p:nvSpPr>
          <p:spPr>
            <a:xfrm>
              <a:off x="9702606" y="3964602"/>
              <a:ext cx="745364"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a:ea typeface="Open Sans"/>
                  <a:cs typeface="Open Sans"/>
                  <a:sym typeface="Open Sans"/>
                </a:rPr>
                <a:t>Network</a:t>
              </a:r>
              <a:endParaRPr/>
            </a:p>
          </p:txBody>
        </p:sp>
        <p:sp>
          <p:nvSpPr>
            <p:cNvPr id="471" name="Google Shape;471;p5"/>
            <p:cNvSpPr txBox="1"/>
            <p:nvPr/>
          </p:nvSpPr>
          <p:spPr>
            <a:xfrm>
              <a:off x="9705707" y="4473312"/>
              <a:ext cx="804620"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a:ea typeface="Open Sans"/>
                  <a:cs typeface="Open Sans"/>
                  <a:sym typeface="Open Sans"/>
                </a:rPr>
                <a:t>Data Link</a:t>
              </a:r>
              <a:endParaRPr/>
            </a:p>
          </p:txBody>
        </p:sp>
        <p:sp>
          <p:nvSpPr>
            <p:cNvPr id="472" name="Google Shape;472;p5"/>
            <p:cNvSpPr txBox="1"/>
            <p:nvPr/>
          </p:nvSpPr>
          <p:spPr>
            <a:xfrm>
              <a:off x="9702606" y="4962917"/>
              <a:ext cx="708802"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a:ea typeface="Open Sans"/>
                  <a:cs typeface="Open Sans"/>
                  <a:sym typeface="Open Sans"/>
                </a:rPr>
                <a:t>Physical</a:t>
              </a:r>
              <a:endParaRPr/>
            </a:p>
          </p:txBody>
        </p:sp>
        <p:sp>
          <p:nvSpPr>
            <p:cNvPr id="473" name="Google Shape;473;p5"/>
            <p:cNvSpPr txBox="1"/>
            <p:nvPr/>
          </p:nvSpPr>
          <p:spPr>
            <a:xfrm>
              <a:off x="7073330" y="2043197"/>
              <a:ext cx="491950"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SemiBold"/>
                  <a:ea typeface="Open Sans SemiBold"/>
                  <a:cs typeface="Open Sans SemiBold"/>
                  <a:sym typeface="Open Sans SemiBold"/>
                </a:rPr>
                <a:t>Data</a:t>
              </a:r>
              <a:endParaRPr/>
            </a:p>
          </p:txBody>
        </p:sp>
        <p:sp>
          <p:nvSpPr>
            <p:cNvPr id="474" name="Google Shape;474;p5"/>
            <p:cNvSpPr txBox="1"/>
            <p:nvPr/>
          </p:nvSpPr>
          <p:spPr>
            <a:xfrm>
              <a:off x="6741751" y="3522469"/>
              <a:ext cx="860094"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SemiBold"/>
                  <a:ea typeface="Open Sans SemiBold"/>
                  <a:cs typeface="Open Sans SemiBold"/>
                  <a:sym typeface="Open Sans SemiBold"/>
                </a:rPr>
                <a:t>Segments</a:t>
              </a:r>
              <a:endParaRPr/>
            </a:p>
          </p:txBody>
        </p:sp>
        <p:sp>
          <p:nvSpPr>
            <p:cNvPr id="475" name="Google Shape;475;p5"/>
            <p:cNvSpPr txBox="1"/>
            <p:nvPr/>
          </p:nvSpPr>
          <p:spPr>
            <a:xfrm>
              <a:off x="6879172" y="4011139"/>
              <a:ext cx="707541"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SemiBold"/>
                  <a:ea typeface="Open Sans SemiBold"/>
                  <a:cs typeface="Open Sans SemiBold"/>
                  <a:sym typeface="Open Sans SemiBold"/>
                </a:rPr>
                <a:t>Packets</a:t>
              </a:r>
              <a:endParaRPr/>
            </a:p>
          </p:txBody>
        </p:sp>
        <p:sp>
          <p:nvSpPr>
            <p:cNvPr id="476" name="Google Shape;476;p5"/>
            <p:cNvSpPr txBox="1"/>
            <p:nvPr/>
          </p:nvSpPr>
          <p:spPr>
            <a:xfrm>
              <a:off x="6899345" y="4455352"/>
              <a:ext cx="684847"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SemiBold"/>
                  <a:ea typeface="Open Sans SemiBold"/>
                  <a:cs typeface="Open Sans SemiBold"/>
                  <a:sym typeface="Open Sans SemiBold"/>
                </a:rPr>
                <a:t>Frames</a:t>
              </a:r>
              <a:endParaRPr/>
            </a:p>
          </p:txBody>
        </p:sp>
        <p:sp>
          <p:nvSpPr>
            <p:cNvPr id="477" name="Google Shape;477;p5"/>
            <p:cNvSpPr txBox="1"/>
            <p:nvPr/>
          </p:nvSpPr>
          <p:spPr>
            <a:xfrm>
              <a:off x="7137629" y="4966819"/>
              <a:ext cx="418826"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SemiBold"/>
                  <a:ea typeface="Open Sans SemiBold"/>
                  <a:cs typeface="Open Sans SemiBold"/>
                  <a:sym typeface="Open Sans SemiBold"/>
                </a:rPr>
                <a:t>Bits</a:t>
              </a:r>
              <a:endParaRPr/>
            </a:p>
          </p:txBody>
        </p:sp>
        <p:sp>
          <p:nvSpPr>
            <p:cNvPr id="478" name="Google Shape;478;p5"/>
            <p:cNvSpPr txBox="1"/>
            <p:nvPr/>
          </p:nvSpPr>
          <p:spPr>
            <a:xfrm>
              <a:off x="7073330" y="2562879"/>
              <a:ext cx="491950"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SemiBold"/>
                  <a:ea typeface="Open Sans SemiBold"/>
                  <a:cs typeface="Open Sans SemiBold"/>
                  <a:sym typeface="Open Sans SemiBold"/>
                </a:rPr>
                <a:t>Data</a:t>
              </a:r>
              <a:endParaRPr/>
            </a:p>
          </p:txBody>
        </p:sp>
        <p:sp>
          <p:nvSpPr>
            <p:cNvPr id="479" name="Google Shape;479;p5"/>
            <p:cNvSpPr txBox="1"/>
            <p:nvPr/>
          </p:nvSpPr>
          <p:spPr>
            <a:xfrm>
              <a:off x="7073330" y="3019538"/>
              <a:ext cx="491950" cy="2541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3F3F3F"/>
                  </a:solidFill>
                  <a:latin typeface="Open Sans SemiBold"/>
                  <a:ea typeface="Open Sans SemiBold"/>
                  <a:cs typeface="Open Sans SemiBold"/>
                  <a:sym typeface="Open Sans SemiBold"/>
                </a:rPr>
                <a:t>Data</a:t>
              </a:r>
              <a:endParaRPr/>
            </a:p>
          </p:txBody>
        </p:sp>
        <p:sp>
          <p:nvSpPr>
            <p:cNvPr id="480" name="Google Shape;480;p5"/>
            <p:cNvSpPr txBox="1"/>
            <p:nvPr/>
          </p:nvSpPr>
          <p:spPr>
            <a:xfrm>
              <a:off x="8121994" y="1407613"/>
              <a:ext cx="829835" cy="2360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rgbClr val="3F3F3F"/>
                  </a:solidFill>
                  <a:latin typeface="Open Sans"/>
                  <a:ea typeface="Open Sans"/>
                  <a:cs typeface="Open Sans"/>
                  <a:sym typeface="Open Sans"/>
                </a:rPr>
                <a:t>OSI Model</a:t>
              </a:r>
              <a:endParaRPr/>
            </a:p>
          </p:txBody>
        </p:sp>
      </p:grpSp>
      <p:sp>
        <p:nvSpPr>
          <p:cNvPr id="3" name="Brandline_LVC">
            <a:extLst>
              <a:ext uri="{FF2B5EF4-FFF2-40B4-BE49-F238E27FC236}">
                <a16:creationId xmlns:a16="http://schemas.microsoft.com/office/drawing/2014/main" id="{55F8714F-AC6B-99B0-E78B-B582AA8A944D}"/>
              </a:ext>
            </a:extLst>
          </p:cNvPr>
          <p:cNvSpPr/>
          <p:nvPr/>
        </p:nvSpPr>
        <p:spPr>
          <a:xfrm>
            <a:off x="4089400" y="816324"/>
            <a:ext cx="8090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Open Systems Interconnection (OSI)</a:t>
            </a:r>
            <a:endParaRPr>
              <a:solidFill>
                <a:srgbClr val="3F3F3F"/>
              </a:solidFill>
              <a:latin typeface="Open Sans"/>
              <a:ea typeface="Open Sans"/>
              <a:cs typeface="Open Sans"/>
              <a:sym typeface="Open Sans"/>
            </a:endParaRPr>
          </a:p>
        </p:txBody>
      </p:sp>
      <p:graphicFrame>
        <p:nvGraphicFramePr>
          <p:cNvPr id="486" name="Google Shape;486;p6"/>
          <p:cNvGraphicFramePr/>
          <p:nvPr>
            <p:extLst>
              <p:ext uri="{D42A27DB-BD31-4B8C-83A1-F6EECF244321}">
                <p14:modId xmlns:p14="http://schemas.microsoft.com/office/powerpoint/2010/main" val="991843256"/>
              </p:ext>
            </p:extLst>
          </p:nvPr>
        </p:nvGraphicFramePr>
        <p:xfrm>
          <a:off x="1060450" y="1461249"/>
          <a:ext cx="14135100" cy="7271750"/>
        </p:xfrm>
        <a:graphic>
          <a:graphicData uri="http://schemas.openxmlformats.org/drawingml/2006/table">
            <a:tbl>
              <a:tblPr>
                <a:noFill/>
              </a:tblPr>
              <a:tblGrid>
                <a:gridCol w="914950">
                  <a:extLst>
                    <a:ext uri="{9D8B030D-6E8A-4147-A177-3AD203B41FA5}">
                      <a16:colId xmlns:a16="http://schemas.microsoft.com/office/drawing/2014/main" val="20000"/>
                    </a:ext>
                  </a:extLst>
                </a:gridCol>
                <a:gridCol w="2520800">
                  <a:extLst>
                    <a:ext uri="{9D8B030D-6E8A-4147-A177-3AD203B41FA5}">
                      <a16:colId xmlns:a16="http://schemas.microsoft.com/office/drawing/2014/main" val="20001"/>
                    </a:ext>
                  </a:extLst>
                </a:gridCol>
                <a:gridCol w="10699350">
                  <a:extLst>
                    <a:ext uri="{9D8B030D-6E8A-4147-A177-3AD203B41FA5}">
                      <a16:colId xmlns:a16="http://schemas.microsoft.com/office/drawing/2014/main" val="20002"/>
                    </a:ext>
                  </a:extLst>
                </a:gridCol>
              </a:tblGrid>
              <a:tr h="853500">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7</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Application</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431800" marR="0" lvl="0" indent="-342900" algn="l" rtl="0">
                        <a:lnSpc>
                          <a:spcPct val="100000"/>
                        </a:lnSpc>
                        <a:spcBef>
                          <a:spcPts val="0"/>
                        </a:spcBef>
                        <a:spcAft>
                          <a:spcPts val="0"/>
                        </a:spcAft>
                        <a:buClr>
                          <a:schemeClr val="lt1"/>
                        </a:buClr>
                        <a:buSzPts val="2200"/>
                        <a:buFont typeface="Arial"/>
                        <a:buChar char="•"/>
                      </a:pPr>
                      <a:r>
                        <a:rPr lang="en-US" sz="2200" b="0" i="0" u="none" strike="noStrike" cap="none">
                          <a:solidFill>
                            <a:srgbClr val="3F3F3F"/>
                          </a:solidFill>
                          <a:latin typeface="Open Sans"/>
                          <a:ea typeface="Open Sans"/>
                          <a:cs typeface="Open Sans"/>
                          <a:sym typeface="Arial"/>
                        </a:rPr>
                        <a:t>This is like the contents of the letter itself - the information you want to communicate. This is the data that the user interacts with, like your email or web browser.</a:t>
                      </a:r>
                      <a:endParaRPr lang="en-US" sz="2200" b="0" i="0" u="none" strike="noStrike" cap="none">
                        <a:solidFill>
                          <a:srgbClr val="3F3F3F"/>
                        </a:solidFill>
                        <a:latin typeface="Open Sans"/>
                        <a:ea typeface="Open Sans"/>
                        <a:cs typeface="Open Sans"/>
                        <a:sym typeface="Open Sans"/>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803650">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6</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Presentation</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431800" marR="0" lvl="0" indent="-342900" algn="l" rtl="0">
                        <a:lnSpc>
                          <a:spcPct val="100000"/>
                        </a:lnSpc>
                        <a:spcBef>
                          <a:spcPts val="0"/>
                        </a:spcBef>
                        <a:spcAft>
                          <a:spcPts val="0"/>
                        </a:spcAft>
                        <a:buClr>
                          <a:schemeClr val="lt1"/>
                        </a:buClr>
                        <a:buSzPts val="2200"/>
                        <a:buFont typeface="Arial"/>
                        <a:buChar char="•"/>
                      </a:pPr>
                      <a:r>
                        <a:rPr lang="en-US" sz="2200" b="0" i="0" u="none" strike="noStrike" cap="none">
                          <a:solidFill>
                            <a:srgbClr val="3F3F3F"/>
                          </a:solidFill>
                          <a:latin typeface="Open Sans"/>
                          <a:ea typeface="Open Sans"/>
                          <a:cs typeface="Open Sans"/>
                          <a:sym typeface="Arial"/>
                        </a:rPr>
                        <a:t>This layer is like the person who opens the letter and translates it into a language you understand. It changes the data into a format that the receiving computer can understand.</a:t>
                      </a: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31800">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5</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Session</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431800" marR="0" lvl="0" indent="-342900" algn="l" rtl="0">
                        <a:lnSpc>
                          <a:spcPct val="100000"/>
                        </a:lnSpc>
                        <a:spcBef>
                          <a:spcPts val="0"/>
                        </a:spcBef>
                        <a:spcAft>
                          <a:spcPts val="0"/>
                        </a:spcAft>
                        <a:buClr>
                          <a:schemeClr val="lt1"/>
                        </a:buClr>
                        <a:buSzPts val="2200"/>
                        <a:buFont typeface="Arial"/>
                        <a:buChar char="•"/>
                      </a:pPr>
                      <a:r>
                        <a:rPr lang="en-US" sz="2200" b="0" i="0" u="none" strike="noStrike" cap="none">
                          <a:solidFill>
                            <a:srgbClr val="3F3F3F"/>
                          </a:solidFill>
                          <a:latin typeface="Open Sans"/>
                          <a:ea typeface="Open Sans"/>
                          <a:cs typeface="Open Sans"/>
                          <a:sym typeface="Arial"/>
                        </a:rPr>
                        <a:t>This layer is like making sure the mail is delivered to the correct mailbox. It establishes, maintains, and ends communication with the receiving device</a:t>
                      </a: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03650">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4</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Transport</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431800" marR="0" lvl="0" indent="-342900" algn="l" rtl="0">
                        <a:lnSpc>
                          <a:spcPct val="100000"/>
                        </a:lnSpc>
                        <a:spcBef>
                          <a:spcPts val="0"/>
                        </a:spcBef>
                        <a:spcAft>
                          <a:spcPts val="0"/>
                        </a:spcAft>
                        <a:buClr>
                          <a:schemeClr val="lt1"/>
                        </a:buClr>
                        <a:buSzPts val="2200"/>
                        <a:buFont typeface="Arial"/>
                        <a:buChar char="•"/>
                      </a:pPr>
                      <a:r>
                        <a:rPr lang="en-US" sz="2200" b="0" i="0" u="none" strike="noStrike" cap="none">
                          <a:solidFill>
                            <a:srgbClr val="3F3F3F"/>
                          </a:solidFill>
                          <a:latin typeface="Open Sans"/>
                          <a:ea typeface="Open Sans"/>
                          <a:cs typeface="Open Sans"/>
                          <a:sym typeface="Arial"/>
                        </a:rPr>
                        <a:t>This layer acts like a security check. It ensures that the data arrives safely without any errors, just like ensuring your letter is not damaged when it arrives.</a:t>
                      </a:r>
                      <a:endParaRPr lang="en-US" sz="2200" b="0" i="0" u="none" strike="noStrike" cap="none">
                        <a:solidFill>
                          <a:srgbClr val="3F3F3F"/>
                        </a:solidFill>
                        <a:latin typeface="Open Sans"/>
                        <a:ea typeface="Open Sans"/>
                        <a:cs typeface="Open Sans"/>
                        <a:sym typeface="Open Sans"/>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853500">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3</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Network</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431800" marR="0" lvl="0" indent="-342900" algn="l" rtl="0">
                        <a:lnSpc>
                          <a:spcPct val="100000"/>
                        </a:lnSpc>
                        <a:spcBef>
                          <a:spcPts val="0"/>
                        </a:spcBef>
                        <a:spcAft>
                          <a:spcPts val="0"/>
                        </a:spcAft>
                        <a:buClr>
                          <a:schemeClr val="lt1"/>
                        </a:buClr>
                        <a:buSzPts val="2200"/>
                        <a:buFont typeface="Arial"/>
                        <a:buChar char="•"/>
                      </a:pPr>
                      <a:r>
                        <a:rPr lang="en-US" sz="2200" b="0" i="0" u="none" strike="noStrike" cap="none">
                          <a:solidFill>
                            <a:srgbClr val="3F3F3F"/>
                          </a:solidFill>
                          <a:latin typeface="Open Sans"/>
                          <a:ea typeface="Open Sans"/>
                          <a:cs typeface="Open Sans"/>
                          <a:sym typeface="Arial"/>
                        </a:rPr>
                        <a:t>This layer is like the post office system that determines the best route for the letter. This layer finds the best path for the data to reach its destination.</a:t>
                      </a:r>
                      <a:endParaRPr lang="en-US" sz="2200" b="0" i="0" u="none" strike="noStrike" cap="none">
                        <a:solidFill>
                          <a:srgbClr val="3F3F3F"/>
                        </a:solidFill>
                        <a:latin typeface="Open Sans"/>
                        <a:ea typeface="Open Sans"/>
                        <a:cs typeface="Open Sans"/>
                        <a:sym typeface="Open Sans"/>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853500">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2</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Data link</a:t>
                      </a:r>
                      <a:endParaRPr lang="en-US"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431800" marR="0" lvl="0" indent="-342900" algn="l" rtl="0">
                        <a:lnSpc>
                          <a:spcPct val="100000"/>
                        </a:lnSpc>
                        <a:spcBef>
                          <a:spcPts val="0"/>
                        </a:spcBef>
                        <a:spcAft>
                          <a:spcPts val="0"/>
                        </a:spcAft>
                        <a:buClr>
                          <a:schemeClr val="lt1"/>
                        </a:buClr>
                        <a:buSzPts val="2200"/>
                        <a:buFont typeface="Arial"/>
                        <a:buChar char="•"/>
                      </a:pPr>
                      <a:r>
                        <a:rPr lang="en-US" sz="2200" b="0" i="0" u="none" strike="noStrike" cap="none">
                          <a:solidFill>
                            <a:srgbClr val="3F3F3F"/>
                          </a:solidFill>
                          <a:latin typeface="Open Sans"/>
                          <a:ea typeface="Open Sans"/>
                          <a:cs typeface="Open Sans"/>
                          <a:sym typeface="Arial"/>
                        </a:rPr>
                        <a:t>This layer is like the sorting process at the post office. It prepares the data for transport on the physical layer by packaging it up and adding a delivery address.</a:t>
                      </a:r>
                      <a:endParaRPr lang="en-US" sz="2200" b="0" i="0" u="none" strike="noStrike" cap="none">
                        <a:solidFill>
                          <a:srgbClr val="3F3F3F"/>
                        </a:solidFill>
                        <a:latin typeface="Open Sans"/>
                        <a:ea typeface="Open Sans"/>
                        <a:cs typeface="Open Sans"/>
                        <a:sym typeface="Open Sans"/>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853500">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1</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800"/>
                        <a:buFont typeface="Open Sans"/>
                        <a:buNone/>
                      </a:pPr>
                      <a:r>
                        <a:rPr lang="en-US" sz="2200" u="none" strike="noStrike" cap="none">
                          <a:solidFill>
                            <a:srgbClr val="3F3F3F"/>
                          </a:solidFill>
                          <a:latin typeface="Open Sans"/>
                          <a:ea typeface="Open Sans"/>
                          <a:cs typeface="Open Sans"/>
                          <a:sym typeface="Open Sans"/>
                        </a:rPr>
                        <a:t>Physical</a:t>
                      </a:r>
                      <a:endParaRPr sz="2200" u="none" strike="noStrike" cap="none">
                        <a:solidFill>
                          <a:srgbClr val="3F3F3F"/>
                        </a:solidFill>
                      </a:endParaRP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431800" marR="0" lvl="0" indent="-342900" algn="l" rtl="0">
                        <a:lnSpc>
                          <a:spcPct val="100000"/>
                        </a:lnSpc>
                        <a:spcBef>
                          <a:spcPts val="0"/>
                        </a:spcBef>
                        <a:spcAft>
                          <a:spcPts val="0"/>
                        </a:spcAft>
                        <a:buClr>
                          <a:schemeClr val="lt1"/>
                        </a:buClr>
                        <a:buSzPts val="2200"/>
                        <a:buFont typeface="Arial"/>
                        <a:buChar char="•"/>
                      </a:pPr>
                      <a:r>
                        <a:rPr lang="en-US" sz="2200" b="0" i="0" u="none" strike="noStrike" cap="none">
                          <a:solidFill>
                            <a:srgbClr val="3F3F3F"/>
                          </a:solidFill>
                          <a:latin typeface="Open Sans"/>
                          <a:ea typeface="Open Sans"/>
                          <a:cs typeface="Open Sans"/>
                          <a:sym typeface="Arial"/>
                        </a:rPr>
                        <a:t>Like a mail truck, this layer is responsible for the actual delivery of data. In a computer, it is the physical parts like the cables and wires that carry the data from one computer to another.</a:t>
                      </a:r>
                    </a:p>
                  </a:txBody>
                  <a:tcPr marL="45725" marR="4572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3" name="Brandline_LVC">
            <a:extLst>
              <a:ext uri="{FF2B5EF4-FFF2-40B4-BE49-F238E27FC236}">
                <a16:creationId xmlns:a16="http://schemas.microsoft.com/office/drawing/2014/main" id="{0203124F-632D-3F19-379D-68F2E8DF1083}"/>
              </a:ext>
            </a:extLst>
          </p:cNvPr>
          <p:cNvSpPr/>
          <p:nvPr/>
        </p:nvSpPr>
        <p:spPr>
          <a:xfrm>
            <a:off x="4140200" y="816324"/>
            <a:ext cx="79752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Working of the OSI Model</a:t>
            </a:r>
            <a:endParaRPr>
              <a:solidFill>
                <a:srgbClr val="3F3F3F"/>
              </a:solidFill>
              <a:latin typeface="Open Sans"/>
              <a:ea typeface="Open Sans"/>
              <a:cs typeface="Open Sans"/>
              <a:sym typeface="Open Sans"/>
            </a:endParaRPr>
          </a:p>
        </p:txBody>
      </p:sp>
      <p:pic>
        <p:nvPicPr>
          <p:cNvPr id="494" name="Google Shape;494;p7"/>
          <p:cNvPicPr preferRelativeResize="0"/>
          <p:nvPr/>
        </p:nvPicPr>
        <p:blipFill rotWithShape="1">
          <a:blip r:embed="rId3">
            <a:alphaModFix/>
          </a:blip>
          <a:srcRect/>
          <a:stretch/>
        </p:blipFill>
        <p:spPr>
          <a:xfrm>
            <a:off x="4723293" y="771540"/>
            <a:ext cx="6743232" cy="365760"/>
          </a:xfrm>
          <a:prstGeom prst="rect">
            <a:avLst/>
          </a:prstGeom>
          <a:noFill/>
          <a:ln>
            <a:noFill/>
          </a:ln>
        </p:spPr>
      </p:pic>
      <p:grpSp>
        <p:nvGrpSpPr>
          <p:cNvPr id="495" name="Google Shape;495;p7"/>
          <p:cNvGrpSpPr/>
          <p:nvPr/>
        </p:nvGrpSpPr>
        <p:grpSpPr>
          <a:xfrm>
            <a:off x="1465265" y="1678962"/>
            <a:ext cx="7466106" cy="6039650"/>
            <a:chOff x="965200" y="1678962"/>
            <a:chExt cx="7466106" cy="6039650"/>
          </a:xfrm>
        </p:grpSpPr>
        <p:sp>
          <p:nvSpPr>
            <p:cNvPr id="496" name="Google Shape;496;p7"/>
            <p:cNvSpPr/>
            <p:nvPr/>
          </p:nvSpPr>
          <p:spPr>
            <a:xfrm>
              <a:off x="965200" y="1678962"/>
              <a:ext cx="7466106" cy="6039650"/>
            </a:xfrm>
            <a:prstGeom prst="roundRect">
              <a:avLst>
                <a:gd name="adj" fmla="val 3147"/>
              </a:avLst>
            </a:prstGeom>
            <a:solidFill>
              <a:srgbClr val="F2F2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497" name="Google Shape;497;p7"/>
            <p:cNvGrpSpPr/>
            <p:nvPr/>
          </p:nvGrpSpPr>
          <p:grpSpPr>
            <a:xfrm>
              <a:off x="1382549" y="1678966"/>
              <a:ext cx="6631409" cy="892783"/>
              <a:chOff x="5918511" y="1456309"/>
              <a:chExt cx="4701797" cy="329916"/>
            </a:xfrm>
          </p:grpSpPr>
          <p:sp>
            <p:nvSpPr>
              <p:cNvPr id="498" name="Google Shape;498;p7"/>
              <p:cNvSpPr/>
              <p:nvPr/>
            </p:nvSpPr>
            <p:spPr>
              <a:xfrm rot="10800000">
                <a:off x="6447502" y="1456309"/>
                <a:ext cx="3760244" cy="329916"/>
              </a:xfrm>
              <a:prstGeom prst="round2SameRect">
                <a:avLst>
                  <a:gd name="adj1" fmla="val 16667"/>
                  <a:gd name="adj2" fmla="val 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499" name="Google Shape;499;p7"/>
              <p:cNvSpPr txBox="1"/>
              <p:nvPr/>
            </p:nvSpPr>
            <p:spPr>
              <a:xfrm>
                <a:off x="5918511" y="1469303"/>
                <a:ext cx="4701797" cy="2843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F3F3F"/>
                  </a:buClr>
                  <a:buSzPts val="2200"/>
                  <a:buFont typeface="Open Sans"/>
                  <a:buNone/>
                </a:pPr>
                <a:r>
                  <a:rPr lang="en-US" sz="2200" b="0" i="0" u="none" strike="noStrike" cap="none">
                    <a:solidFill>
                      <a:srgbClr val="F2F2F2"/>
                    </a:solidFill>
                    <a:latin typeface="Open Sans SemiBold"/>
                    <a:ea typeface="Open Sans SemiBold"/>
                    <a:cs typeface="Open Sans SemiBold"/>
                    <a:sym typeface="Open Sans SemiBold"/>
                  </a:rPr>
                  <a:t>Data is sent from a source computer </a:t>
                </a:r>
                <a:endParaRPr/>
              </a:p>
              <a:p>
                <a:pPr marL="0" marR="0" lvl="0" indent="0" algn="ctr" rtl="0">
                  <a:spcBef>
                    <a:spcPts val="0"/>
                  </a:spcBef>
                  <a:spcAft>
                    <a:spcPts val="0"/>
                  </a:spcAft>
                  <a:buClr>
                    <a:srgbClr val="3F3F3F"/>
                  </a:buClr>
                  <a:buSzPts val="2200"/>
                  <a:buFont typeface="Open Sans"/>
                  <a:buNone/>
                </a:pPr>
                <a:r>
                  <a:rPr lang="en-US" sz="2200" b="0" i="0" u="none" strike="noStrike" cap="none">
                    <a:solidFill>
                      <a:srgbClr val="F2F2F2"/>
                    </a:solidFill>
                    <a:latin typeface="Open Sans SemiBold"/>
                    <a:ea typeface="Open Sans SemiBold"/>
                    <a:cs typeface="Open Sans SemiBold"/>
                    <a:sym typeface="Open Sans SemiBold"/>
                  </a:rPr>
                  <a:t>to a destination computer.</a:t>
                </a:r>
                <a:endParaRPr sz="1400" b="0" i="0" u="none" strike="noStrike" cap="none">
                  <a:solidFill>
                    <a:srgbClr val="F2F2F2"/>
                  </a:solidFill>
                  <a:latin typeface="Open Sans SemiBold"/>
                  <a:ea typeface="Open Sans SemiBold"/>
                  <a:cs typeface="Open Sans SemiBold"/>
                  <a:sym typeface="Open Sans SemiBold"/>
                </a:endParaRPr>
              </a:p>
            </p:txBody>
          </p:sp>
        </p:grpSp>
      </p:grpSp>
      <p:sp>
        <p:nvSpPr>
          <p:cNvPr id="500" name="Google Shape;500;p7"/>
          <p:cNvSpPr txBox="1"/>
          <p:nvPr/>
        </p:nvSpPr>
        <p:spPr>
          <a:xfrm>
            <a:off x="1606147" y="2699384"/>
            <a:ext cx="7171264" cy="4653363"/>
          </a:xfrm>
          <a:prstGeom prst="rect">
            <a:avLst/>
          </a:prstGeom>
          <a:noFill/>
          <a:ln>
            <a:noFill/>
          </a:ln>
        </p:spPr>
        <p:txBody>
          <a:bodyPr spcFirstLastPara="1" wrap="square" lIns="45675" tIns="45675" rIns="45675" bIns="45675" anchor="t" anchorCtr="0">
            <a:spAutoFit/>
          </a:bodyPr>
          <a:lstStyle/>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Each protocol operates </a:t>
            </a:r>
            <a:r>
              <a:rPr lang="en-US" sz="2200">
                <a:solidFill>
                  <a:srgbClr val="3F3F3F"/>
                </a:solidFill>
                <a:latin typeface="Open Sans"/>
                <a:ea typeface="Open Sans"/>
                <a:cs typeface="Open Sans"/>
                <a:sym typeface="Open Sans"/>
              </a:rPr>
              <a:t>in </a:t>
            </a:r>
            <a:r>
              <a:rPr lang="en-US" sz="2200" b="0" i="0" u="none" strike="noStrike" cap="none">
                <a:solidFill>
                  <a:srgbClr val="3F3F3F"/>
                </a:solidFill>
                <a:latin typeface="Open Sans"/>
                <a:ea typeface="Open Sans"/>
                <a:cs typeface="Open Sans"/>
                <a:sym typeface="Open Sans"/>
              </a:rPr>
              <a:t>a specific layer.</a:t>
            </a:r>
            <a:endParaRPr/>
          </a:p>
          <a:p>
            <a:pPr marL="342900" marR="0" lvl="0" indent="-203200" algn="l" rtl="0">
              <a:lnSpc>
                <a:spcPct val="114000"/>
              </a:lnSpc>
              <a:spcBef>
                <a:spcPts val="0"/>
              </a:spcBef>
              <a:spcAft>
                <a:spcPts val="0"/>
              </a:spcAft>
              <a:buClr>
                <a:srgbClr val="3F3F3F"/>
              </a:buClr>
              <a:buSzPts val="2200"/>
              <a:buFont typeface="Arial"/>
              <a:buNone/>
            </a:pPr>
            <a:endParaRPr sz="1000" b="0" i="0" u="none" strike="noStrike" cap="none">
              <a:solidFill>
                <a:srgbClr val="3F3F3F"/>
              </a:solidFill>
              <a:latin typeface="Arial"/>
              <a:ea typeface="Arial"/>
              <a:cs typeface="Arial"/>
              <a:sym typeface="Arial"/>
            </a:endParaRPr>
          </a:p>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Each protocol in the source computer has a specific task assigned.</a:t>
            </a:r>
          </a:p>
          <a:p>
            <a:pPr marR="0" lvl="0" algn="l" rtl="0">
              <a:lnSpc>
                <a:spcPct val="114000"/>
              </a:lnSpc>
              <a:spcBef>
                <a:spcPts val="0"/>
              </a:spcBef>
              <a:spcAft>
                <a:spcPts val="0"/>
              </a:spcAft>
              <a:buClr>
                <a:srgbClr val="3F3F3F"/>
              </a:buClr>
              <a:buSzPts val="2200"/>
            </a:pPr>
            <a:endParaRPr lang="en-US" sz="1000" b="0" i="0" u="none" strike="noStrike" cap="none">
              <a:solidFill>
                <a:srgbClr val="3F3F3F"/>
              </a:solidFill>
              <a:latin typeface="Arial"/>
              <a:ea typeface="Arial"/>
              <a:cs typeface="Arial"/>
              <a:sym typeface="Arial"/>
            </a:endParaRPr>
          </a:p>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When the data packet reaches the destination computer, it moves up through the model.</a:t>
            </a:r>
            <a:endParaRPr/>
          </a:p>
          <a:p>
            <a:pPr marL="342900" marR="0" lvl="0" indent="-203200" algn="l" rtl="0">
              <a:lnSpc>
                <a:spcPct val="114000"/>
              </a:lnSpc>
              <a:spcBef>
                <a:spcPts val="0"/>
              </a:spcBef>
              <a:spcAft>
                <a:spcPts val="0"/>
              </a:spcAft>
              <a:buClr>
                <a:srgbClr val="3F3F3F"/>
              </a:buClr>
              <a:buSzPts val="2200"/>
              <a:buFont typeface="Arial"/>
              <a:buNone/>
            </a:pPr>
            <a:endParaRPr sz="1000" b="0" i="0" u="none" strike="noStrike" cap="none">
              <a:solidFill>
                <a:srgbClr val="3F3F3F"/>
              </a:solidFill>
              <a:latin typeface="Arial"/>
              <a:ea typeface="Arial"/>
              <a:cs typeface="Arial"/>
              <a:sym typeface="Arial"/>
            </a:endParaRPr>
          </a:p>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Each protocol detaches and examines only the data attached by its counterpart at the source computer.</a:t>
            </a:r>
            <a:endParaRPr/>
          </a:p>
          <a:p>
            <a:pPr marL="342900" marR="0" lvl="0" indent="-203200" algn="l" rtl="0">
              <a:lnSpc>
                <a:spcPct val="114000"/>
              </a:lnSpc>
              <a:spcBef>
                <a:spcPts val="0"/>
              </a:spcBef>
              <a:spcAft>
                <a:spcPts val="0"/>
              </a:spcAft>
              <a:buClr>
                <a:srgbClr val="3F3F3F"/>
              </a:buClr>
              <a:buSzPts val="2200"/>
              <a:buFont typeface="Arial"/>
              <a:buNone/>
            </a:pPr>
            <a:endParaRPr sz="1000" b="0" i="0" u="none" strike="noStrike" cap="none">
              <a:solidFill>
                <a:srgbClr val="3F3F3F"/>
              </a:solidFill>
              <a:latin typeface="Arial"/>
              <a:ea typeface="Arial"/>
              <a:cs typeface="Arial"/>
              <a:sym typeface="Arial"/>
            </a:endParaRPr>
          </a:p>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Each layer at the destination handles only the data packaged by its counterpart on the sending side.</a:t>
            </a:r>
            <a:endParaRPr sz="1400" b="0" i="0" u="none" strike="noStrike" cap="none">
              <a:solidFill>
                <a:srgbClr val="3F3F3F"/>
              </a:solidFill>
              <a:latin typeface="Arial"/>
              <a:ea typeface="Arial"/>
              <a:cs typeface="Arial"/>
              <a:sym typeface="Arial"/>
            </a:endParaRPr>
          </a:p>
        </p:txBody>
      </p:sp>
      <p:pic>
        <p:nvPicPr>
          <p:cNvPr id="501" name="Google Shape;501;p7"/>
          <p:cNvPicPr preferRelativeResize="0"/>
          <p:nvPr/>
        </p:nvPicPr>
        <p:blipFill rotWithShape="1">
          <a:blip r:embed="rId4">
            <a:alphaModFix/>
          </a:blip>
          <a:srcRect/>
          <a:stretch/>
        </p:blipFill>
        <p:spPr>
          <a:xfrm>
            <a:off x="9177394" y="2125358"/>
            <a:ext cx="6207284" cy="5342884"/>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Working of the OSI Model</a:t>
            </a:r>
            <a:endParaRPr>
              <a:solidFill>
                <a:srgbClr val="3F3F3F"/>
              </a:solidFill>
              <a:latin typeface="Open Sans"/>
              <a:ea typeface="Open Sans"/>
              <a:cs typeface="Open Sans"/>
              <a:sym typeface="Open Sans"/>
            </a:endParaRPr>
          </a:p>
        </p:txBody>
      </p:sp>
      <p:graphicFrame>
        <p:nvGraphicFramePr>
          <p:cNvPr id="507" name="Google Shape;507;p8"/>
          <p:cNvGraphicFramePr/>
          <p:nvPr>
            <p:extLst>
              <p:ext uri="{D42A27DB-BD31-4B8C-83A1-F6EECF244321}">
                <p14:modId xmlns:p14="http://schemas.microsoft.com/office/powerpoint/2010/main" val="1465040847"/>
              </p:ext>
            </p:extLst>
          </p:nvPr>
        </p:nvGraphicFramePr>
        <p:xfrm>
          <a:off x="3126071" y="3112770"/>
          <a:ext cx="3866250" cy="3413840"/>
        </p:xfrm>
        <a:graphic>
          <a:graphicData uri="http://schemas.openxmlformats.org/drawingml/2006/table">
            <a:tbl>
              <a:tblPr>
                <a:noFill/>
              </a:tblPr>
              <a:tblGrid>
                <a:gridCol w="566475">
                  <a:extLst>
                    <a:ext uri="{9D8B030D-6E8A-4147-A177-3AD203B41FA5}">
                      <a16:colId xmlns:a16="http://schemas.microsoft.com/office/drawing/2014/main" val="20000"/>
                    </a:ext>
                  </a:extLst>
                </a:gridCol>
                <a:gridCol w="3299775">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FFFFFF"/>
                        </a:buClr>
                        <a:buSzPts val="2200"/>
                        <a:buFont typeface="Open Sans"/>
                        <a:buNone/>
                      </a:pPr>
                      <a:r>
                        <a:rPr lang="en-US" sz="2200" b="1" u="none" strike="noStrike" cap="none">
                          <a:solidFill>
                            <a:srgbClr val="F2F2F2"/>
                          </a:solidFill>
                          <a:latin typeface="Open Sans"/>
                          <a:ea typeface="Open Sans"/>
                          <a:cs typeface="Open Sans"/>
                          <a:sym typeface="Open Sans"/>
                        </a:rPr>
                        <a:t>  Host A</a:t>
                      </a:r>
                      <a:endParaRPr lang="en-US" sz="1400" u="none" strike="noStrike" cap="none">
                        <a:solidFill>
                          <a:srgbClr val="F2F2F2"/>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7</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Application</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6</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Presentation</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5</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Session</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4</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Transport</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3</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Network</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2</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Data Link</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1</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Physical</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508" name="Google Shape;508;p8"/>
          <p:cNvGraphicFramePr/>
          <p:nvPr>
            <p:extLst>
              <p:ext uri="{D42A27DB-BD31-4B8C-83A1-F6EECF244321}">
                <p14:modId xmlns:p14="http://schemas.microsoft.com/office/powerpoint/2010/main" val="3609267184"/>
              </p:ext>
            </p:extLst>
          </p:nvPr>
        </p:nvGraphicFramePr>
        <p:xfrm>
          <a:off x="9646412" y="3112770"/>
          <a:ext cx="3754600" cy="3413840"/>
        </p:xfrm>
        <a:graphic>
          <a:graphicData uri="http://schemas.openxmlformats.org/drawingml/2006/table">
            <a:tbl>
              <a:tblPr>
                <a:noFill/>
              </a:tblPr>
              <a:tblGrid>
                <a:gridCol w="605725">
                  <a:extLst>
                    <a:ext uri="{9D8B030D-6E8A-4147-A177-3AD203B41FA5}">
                      <a16:colId xmlns:a16="http://schemas.microsoft.com/office/drawing/2014/main" val="20000"/>
                    </a:ext>
                  </a:extLst>
                </a:gridCol>
                <a:gridCol w="3148875">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rgbClr val="FFFFFF"/>
                        </a:buClr>
                        <a:buSzPts val="2200"/>
                        <a:buFont typeface="Open Sans"/>
                        <a:buNone/>
                      </a:pPr>
                      <a:r>
                        <a:rPr lang="en-US" sz="2200" b="1" u="none" strike="noStrike" cap="none">
                          <a:solidFill>
                            <a:srgbClr val="F2F2F2"/>
                          </a:solidFill>
                          <a:latin typeface="Open Sans"/>
                          <a:ea typeface="Open Sans"/>
                          <a:cs typeface="Open Sans"/>
                          <a:sym typeface="Open Sans"/>
                        </a:rPr>
                        <a:t>  Host B</a:t>
                      </a:r>
                      <a:endParaRPr lang="en-US" sz="1400" u="none" strike="noStrike" cap="none">
                        <a:solidFill>
                          <a:srgbClr val="F2F2F2"/>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7</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Application</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6</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Presentation</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5</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Session</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4</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Transport</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3</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Network</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2</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Data Link</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1</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04040"/>
                        </a:buClr>
                        <a:buSzPts val="2200"/>
                        <a:buFont typeface="Open Sans"/>
                        <a:buNone/>
                      </a:pPr>
                      <a:r>
                        <a:rPr lang="en-US" sz="2200" u="none" strike="noStrike" cap="none">
                          <a:solidFill>
                            <a:srgbClr val="3F3F3F"/>
                          </a:solidFill>
                          <a:latin typeface="Open Sans"/>
                          <a:ea typeface="Open Sans"/>
                          <a:cs typeface="Open Sans"/>
                          <a:sym typeface="Open Sans"/>
                        </a:rPr>
                        <a:t>Physical</a:t>
                      </a:r>
                      <a:endParaRPr sz="1400" u="none" strike="noStrike" cap="none">
                        <a:solidFill>
                          <a:srgbClr val="3F3F3F"/>
                        </a:solidFill>
                      </a:endParaRPr>
                    </a:p>
                  </a:txBody>
                  <a:tcPr marL="45725" marR="45725" marT="45725" marB="45725">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cxnSp>
        <p:nvCxnSpPr>
          <p:cNvPr id="509" name="Google Shape;509;p8"/>
          <p:cNvCxnSpPr/>
          <p:nvPr/>
        </p:nvCxnSpPr>
        <p:spPr>
          <a:xfrm>
            <a:off x="1941520" y="3590100"/>
            <a:ext cx="1" cy="2819401"/>
          </a:xfrm>
          <a:prstGeom prst="straightConnector1">
            <a:avLst/>
          </a:prstGeom>
          <a:noFill/>
          <a:ln w="57150" cap="flat" cmpd="sng">
            <a:solidFill>
              <a:srgbClr val="427AA1"/>
            </a:solidFill>
            <a:prstDash val="solid"/>
            <a:round/>
            <a:headEnd type="none" w="sm" len="sm"/>
            <a:tailEnd type="triangle" w="med" len="med"/>
          </a:ln>
        </p:spPr>
      </p:cxnSp>
      <p:cxnSp>
        <p:nvCxnSpPr>
          <p:cNvPr id="510" name="Google Shape;510;p8"/>
          <p:cNvCxnSpPr/>
          <p:nvPr/>
        </p:nvCxnSpPr>
        <p:spPr>
          <a:xfrm rot="10800000" flipH="1">
            <a:off x="14568178" y="3565855"/>
            <a:ext cx="1" cy="2857501"/>
          </a:xfrm>
          <a:prstGeom prst="straightConnector1">
            <a:avLst/>
          </a:prstGeom>
          <a:noFill/>
          <a:ln w="57150" cap="flat" cmpd="sng">
            <a:solidFill>
              <a:srgbClr val="427AA1"/>
            </a:solidFill>
            <a:prstDash val="solid"/>
            <a:round/>
            <a:headEnd type="none" w="sm" len="sm"/>
            <a:tailEnd type="triangle" w="med" len="med"/>
          </a:ln>
        </p:spPr>
      </p:cxnSp>
      <p:cxnSp>
        <p:nvCxnSpPr>
          <p:cNvPr id="511" name="Google Shape;511;p8"/>
          <p:cNvCxnSpPr/>
          <p:nvPr/>
        </p:nvCxnSpPr>
        <p:spPr>
          <a:xfrm>
            <a:off x="7449678" y="6526609"/>
            <a:ext cx="1752601" cy="1"/>
          </a:xfrm>
          <a:prstGeom prst="straightConnector1">
            <a:avLst/>
          </a:prstGeom>
          <a:noFill/>
          <a:ln w="57150" cap="flat" cmpd="sng">
            <a:solidFill>
              <a:srgbClr val="427AA1"/>
            </a:solidFill>
            <a:prstDash val="solid"/>
            <a:round/>
            <a:headEnd type="none" w="sm" len="sm"/>
            <a:tailEnd type="triangle" w="med" len="med"/>
          </a:ln>
        </p:spPr>
      </p:cxnSp>
      <p:sp>
        <p:nvSpPr>
          <p:cNvPr id="512" name="Google Shape;512;p8"/>
          <p:cNvSpPr txBox="1"/>
          <p:nvPr/>
        </p:nvSpPr>
        <p:spPr>
          <a:xfrm>
            <a:off x="704925" y="2727031"/>
            <a:ext cx="2473191" cy="76940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404040"/>
              </a:buClr>
              <a:buSzPts val="1400"/>
              <a:buFont typeface="Open Sans"/>
              <a:buNone/>
            </a:pPr>
            <a:r>
              <a:rPr lang="en-US" sz="2200" b="0" i="0" u="none" strike="noStrike" cap="none">
                <a:solidFill>
                  <a:srgbClr val="3F3F3F"/>
                </a:solidFill>
                <a:latin typeface="Open Sans"/>
                <a:ea typeface="Open Sans"/>
                <a:cs typeface="Open Sans"/>
                <a:sym typeface="Open Sans"/>
              </a:rPr>
              <a:t>1. Data travels down the stack.</a:t>
            </a:r>
            <a:endParaRPr sz="2200" b="0" i="0" u="none" strike="noStrike" cap="none">
              <a:solidFill>
                <a:srgbClr val="3F3F3F"/>
              </a:solidFill>
              <a:latin typeface="Arial"/>
              <a:ea typeface="Arial"/>
              <a:cs typeface="Arial"/>
              <a:sym typeface="Arial"/>
            </a:endParaRPr>
          </a:p>
        </p:txBody>
      </p:sp>
      <p:sp>
        <p:nvSpPr>
          <p:cNvPr id="513" name="Google Shape;513;p8"/>
          <p:cNvSpPr txBox="1"/>
          <p:nvPr/>
        </p:nvSpPr>
        <p:spPr>
          <a:xfrm>
            <a:off x="13331582" y="2436091"/>
            <a:ext cx="2473192" cy="110795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404040"/>
              </a:buClr>
              <a:buSzPts val="1400"/>
              <a:buFont typeface="Open Sans"/>
              <a:buNone/>
            </a:pPr>
            <a:r>
              <a:rPr lang="en-US" sz="2200" b="0" i="0" u="none" strike="noStrike" cap="none">
                <a:solidFill>
                  <a:srgbClr val="3F3F3F"/>
                </a:solidFill>
                <a:latin typeface="Open Sans"/>
                <a:ea typeface="Open Sans"/>
                <a:cs typeface="Open Sans"/>
                <a:sym typeface="Open Sans"/>
              </a:rPr>
              <a:t>3. Then, data travels up the receiving stack.</a:t>
            </a:r>
            <a:endParaRPr sz="2200" b="0" i="0" u="none" strike="noStrike" cap="none">
              <a:solidFill>
                <a:srgbClr val="3F3F3F"/>
              </a:solidFill>
              <a:latin typeface="Arial"/>
              <a:ea typeface="Arial"/>
              <a:cs typeface="Arial"/>
              <a:sym typeface="Arial"/>
            </a:endParaRPr>
          </a:p>
        </p:txBody>
      </p:sp>
      <p:sp>
        <p:nvSpPr>
          <p:cNvPr id="514" name="Google Shape;514;p8"/>
          <p:cNvSpPr txBox="1"/>
          <p:nvPr/>
        </p:nvSpPr>
        <p:spPr>
          <a:xfrm>
            <a:off x="6992321" y="6744320"/>
            <a:ext cx="2441329" cy="1107955"/>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404040"/>
              </a:buClr>
              <a:buSzPts val="1400"/>
              <a:buFont typeface="Open Sans"/>
              <a:buNone/>
            </a:pPr>
            <a:r>
              <a:rPr lang="en-US" sz="2200" b="0" i="0" u="none" strike="noStrike" cap="none">
                <a:solidFill>
                  <a:srgbClr val="3F3F3F"/>
                </a:solidFill>
                <a:latin typeface="Open Sans"/>
                <a:ea typeface="Open Sans"/>
                <a:cs typeface="Open Sans"/>
                <a:sym typeface="Open Sans"/>
              </a:rPr>
              <a:t>2. Data travels </a:t>
            </a:r>
            <a:r>
              <a:rPr lang="en-US" sz="2200">
                <a:solidFill>
                  <a:srgbClr val="3F3F3F"/>
                </a:solidFill>
                <a:latin typeface="Open Sans"/>
                <a:ea typeface="Open Sans"/>
                <a:cs typeface="Open Sans"/>
                <a:sym typeface="Open Sans"/>
              </a:rPr>
              <a:t>t</a:t>
            </a:r>
            <a:r>
              <a:rPr lang="en-US" sz="2200" b="0" i="0" u="none" strike="noStrike" cap="none">
                <a:solidFill>
                  <a:srgbClr val="3F3F3F"/>
                </a:solidFill>
                <a:latin typeface="Open Sans"/>
                <a:ea typeface="Open Sans"/>
                <a:cs typeface="Open Sans"/>
                <a:sym typeface="Open Sans"/>
              </a:rPr>
              <a:t>hrough the network.</a:t>
            </a:r>
            <a:endParaRPr lang="en-US" sz="2200" b="0" i="0" u="none" strike="noStrike" cap="none">
              <a:solidFill>
                <a:srgbClr val="3F3F3F"/>
              </a:solidFill>
              <a:latin typeface="Arial"/>
              <a:ea typeface="Arial"/>
              <a:cs typeface="Arial"/>
              <a:sym typeface="Arial"/>
            </a:endParaRPr>
          </a:p>
        </p:txBody>
      </p:sp>
      <p:pic>
        <p:nvPicPr>
          <p:cNvPr id="515" name="Google Shape;515;p8"/>
          <p:cNvPicPr preferRelativeResize="0"/>
          <p:nvPr/>
        </p:nvPicPr>
        <p:blipFill rotWithShape="1">
          <a:blip r:embed="rId3">
            <a:alphaModFix/>
          </a:blip>
          <a:srcRect/>
          <a:stretch/>
        </p:blipFill>
        <p:spPr>
          <a:xfrm>
            <a:off x="4723293" y="771540"/>
            <a:ext cx="6743232" cy="365760"/>
          </a:xfrm>
          <a:prstGeom prst="rect">
            <a:avLst/>
          </a:prstGeom>
          <a:noFill/>
          <a:ln>
            <a:noFill/>
          </a:ln>
        </p:spPr>
      </p:pic>
      <p:sp>
        <p:nvSpPr>
          <p:cNvPr id="516" name="Google Shape;516;p8"/>
          <p:cNvSpPr txBox="1"/>
          <p:nvPr/>
        </p:nvSpPr>
        <p:spPr>
          <a:xfrm>
            <a:off x="2603612" y="1393695"/>
            <a:ext cx="1104877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The following illustration explains how data travels in the OSI model:</a:t>
            </a:r>
            <a:endParaRPr sz="1800">
              <a:solidFill>
                <a:schemeClr val="dk1"/>
              </a:solidFill>
              <a:latin typeface="Calibri"/>
              <a:ea typeface="Calibri"/>
              <a:cs typeface="Calibri"/>
              <a:sym typeface="Calibri"/>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3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Transmission Control Protocol or Internet Protocol (TCP/IP) Model</a:t>
            </a:r>
            <a:endParaRPr>
              <a:solidFill>
                <a:srgbClr val="3F3F3F"/>
              </a:solidFill>
              <a:latin typeface="Open Sans"/>
              <a:ea typeface="Open Sans"/>
              <a:cs typeface="Open Sans"/>
              <a:sym typeface="Open Sans"/>
            </a:endParaRPr>
          </a:p>
        </p:txBody>
      </p:sp>
      <p:sp>
        <p:nvSpPr>
          <p:cNvPr id="1217" name="Google Shape;1217;p37"/>
          <p:cNvSpPr txBox="1"/>
          <p:nvPr/>
        </p:nvSpPr>
        <p:spPr>
          <a:xfrm>
            <a:off x="2852399" y="1442643"/>
            <a:ext cx="10551203" cy="769351"/>
          </a:xfrm>
          <a:prstGeom prst="rect">
            <a:avLst/>
          </a:prstGeom>
          <a:noFill/>
          <a:ln>
            <a:noFill/>
          </a:ln>
        </p:spPr>
        <p:txBody>
          <a:bodyPr spcFirstLastPara="1" wrap="square" lIns="45675" tIns="45675" rIns="45675" bIns="45675" anchor="t" anchorCtr="0">
            <a:spAutoFit/>
          </a:bodyPr>
          <a:lstStyle/>
          <a:p>
            <a:pPr marL="0" marR="0" lvl="0" indent="0" algn="ctr" rtl="0">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TCP/IP is the common name for the suite of protocols originally developed by the Department of Defense (DoD).</a:t>
            </a:r>
            <a:endParaRPr sz="1400" b="0" i="0" u="none" strike="noStrike" cap="none">
              <a:solidFill>
                <a:srgbClr val="3F3F3F"/>
              </a:solidFill>
              <a:latin typeface="Arial"/>
              <a:ea typeface="Arial"/>
              <a:cs typeface="Arial"/>
              <a:sym typeface="Arial"/>
            </a:endParaRPr>
          </a:p>
        </p:txBody>
      </p:sp>
      <p:pic>
        <p:nvPicPr>
          <p:cNvPr id="1218" name="Google Shape;1218;p37"/>
          <p:cNvPicPr preferRelativeResize="0"/>
          <p:nvPr/>
        </p:nvPicPr>
        <p:blipFill rotWithShape="1">
          <a:blip r:embed="rId3">
            <a:alphaModFix/>
          </a:blip>
          <a:srcRect/>
          <a:stretch/>
        </p:blipFill>
        <p:spPr>
          <a:xfrm>
            <a:off x="-589214" y="771540"/>
            <a:ext cx="17417014" cy="365760"/>
          </a:xfrm>
          <a:prstGeom prst="rect">
            <a:avLst/>
          </a:prstGeom>
          <a:noFill/>
          <a:ln>
            <a:noFill/>
          </a:ln>
        </p:spPr>
      </p:pic>
      <p:grpSp>
        <p:nvGrpSpPr>
          <p:cNvPr id="1219" name="Google Shape;1219;p37"/>
          <p:cNvGrpSpPr/>
          <p:nvPr/>
        </p:nvGrpSpPr>
        <p:grpSpPr>
          <a:xfrm>
            <a:off x="1556659" y="2851853"/>
            <a:ext cx="13225867" cy="4632790"/>
            <a:chOff x="1570514" y="3336764"/>
            <a:chExt cx="13225867" cy="4632790"/>
          </a:xfrm>
        </p:grpSpPr>
        <p:sp>
          <p:nvSpPr>
            <p:cNvPr id="1220" name="Google Shape;1220;p37"/>
            <p:cNvSpPr/>
            <p:nvPr/>
          </p:nvSpPr>
          <p:spPr>
            <a:xfrm>
              <a:off x="4083424" y="3347566"/>
              <a:ext cx="10559201" cy="845772"/>
            </a:xfrm>
            <a:prstGeom prst="roundRect">
              <a:avLst>
                <a:gd name="adj" fmla="val 4899"/>
              </a:avLst>
            </a:prstGeom>
            <a:noFill/>
            <a:ln w="12700" cap="flat" cmpd="sng">
              <a:solidFill>
                <a:schemeClr val="accent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1221" name="Google Shape;1221;p37"/>
            <p:cNvSpPr txBox="1"/>
            <p:nvPr/>
          </p:nvSpPr>
          <p:spPr>
            <a:xfrm>
              <a:off x="4408857" y="3566167"/>
              <a:ext cx="10233768" cy="430796"/>
            </a:xfrm>
            <a:prstGeom prst="rect">
              <a:avLst/>
            </a:prstGeom>
            <a:noFill/>
            <a:ln>
              <a:noFill/>
            </a:ln>
          </p:spPr>
          <p:txBody>
            <a:bodyPr spcFirstLastPara="1" wrap="square" lIns="45675" tIns="45675" rIns="45675" bIns="45675" anchor="ctr" anchorCtr="0">
              <a:spAutoFit/>
            </a:bodyPr>
            <a:lstStyle/>
            <a:p>
              <a:pPr marL="0" marR="0" lvl="1" indent="0" algn="l"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Represents data to the user, including encoding and dialog control</a:t>
              </a:r>
              <a:endParaRPr sz="1400" b="0" i="0" u="none" strike="noStrike" cap="none">
                <a:solidFill>
                  <a:srgbClr val="3F3F3F"/>
                </a:solidFill>
                <a:latin typeface="Arial"/>
                <a:ea typeface="Arial"/>
                <a:cs typeface="Arial"/>
                <a:sym typeface="Arial"/>
              </a:endParaRPr>
            </a:p>
          </p:txBody>
        </p:sp>
        <p:sp>
          <p:nvSpPr>
            <p:cNvPr id="1222" name="Google Shape;1222;p37"/>
            <p:cNvSpPr/>
            <p:nvPr/>
          </p:nvSpPr>
          <p:spPr>
            <a:xfrm>
              <a:off x="4083424" y="4491173"/>
              <a:ext cx="10559201" cy="845773"/>
            </a:xfrm>
            <a:prstGeom prst="roundRect">
              <a:avLst>
                <a:gd name="adj" fmla="val 5739"/>
              </a:avLst>
            </a:prstGeom>
            <a:noFill/>
            <a:ln w="12700" cap="flat" cmpd="sng">
              <a:solidFill>
                <a:srgbClr val="61B4D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1223" name="Google Shape;1223;p37"/>
            <p:cNvSpPr txBox="1"/>
            <p:nvPr/>
          </p:nvSpPr>
          <p:spPr>
            <a:xfrm>
              <a:off x="4441267" y="4698237"/>
              <a:ext cx="10355114" cy="430796"/>
            </a:xfrm>
            <a:prstGeom prst="rect">
              <a:avLst/>
            </a:prstGeom>
            <a:noFill/>
            <a:ln>
              <a:noFill/>
            </a:ln>
          </p:spPr>
          <p:txBody>
            <a:bodyPr spcFirstLastPara="1" wrap="square" lIns="45675" tIns="45675" rIns="45675" bIns="45675" anchor="ctr" anchorCtr="0">
              <a:spAutoFit/>
            </a:bodyPr>
            <a:lstStyle/>
            <a:p>
              <a:pPr marL="0" marR="0" lvl="1" indent="0" algn="l"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Supports communication between devices across different networks</a:t>
              </a:r>
              <a:endParaRPr sz="1400" b="0" i="0" u="none" strike="noStrike" cap="none">
                <a:solidFill>
                  <a:srgbClr val="3F3F3F"/>
                </a:solidFill>
                <a:latin typeface="Arial"/>
                <a:ea typeface="Arial"/>
                <a:cs typeface="Arial"/>
                <a:sym typeface="Arial"/>
              </a:endParaRPr>
            </a:p>
          </p:txBody>
        </p:sp>
        <p:sp>
          <p:nvSpPr>
            <p:cNvPr id="1224" name="Google Shape;1224;p37"/>
            <p:cNvSpPr/>
            <p:nvPr/>
          </p:nvSpPr>
          <p:spPr>
            <a:xfrm>
              <a:off x="4083424" y="5870305"/>
              <a:ext cx="10559201" cy="845772"/>
            </a:xfrm>
            <a:prstGeom prst="roundRect">
              <a:avLst>
                <a:gd name="adj" fmla="val 7420"/>
              </a:avLst>
            </a:prstGeom>
            <a:noFill/>
            <a:ln w="12700" cap="flat" cmpd="sng">
              <a:solidFill>
                <a:srgbClr val="039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1225" name="Google Shape;1225;p37"/>
            <p:cNvSpPr txBox="1"/>
            <p:nvPr/>
          </p:nvSpPr>
          <p:spPr>
            <a:xfrm>
              <a:off x="4441267" y="6111264"/>
              <a:ext cx="9798573" cy="430796"/>
            </a:xfrm>
            <a:prstGeom prst="rect">
              <a:avLst/>
            </a:prstGeom>
            <a:noFill/>
            <a:ln>
              <a:noFill/>
            </a:ln>
          </p:spPr>
          <p:txBody>
            <a:bodyPr spcFirstLastPara="1" wrap="square" lIns="45675" tIns="45675" rIns="45675" bIns="45675" anchor="ctr" anchorCtr="0">
              <a:spAutoFit/>
            </a:bodyPr>
            <a:lstStyle/>
            <a:p>
              <a:pPr marL="0" marR="0" lvl="1" indent="0" algn="l"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Determines the </a:t>
              </a:r>
              <a:r>
                <a:rPr lang="en-US" sz="2200">
                  <a:solidFill>
                    <a:srgbClr val="3F3F3F"/>
                  </a:solidFill>
                  <a:latin typeface="Open Sans"/>
                  <a:ea typeface="Open Sans"/>
                  <a:cs typeface="Open Sans"/>
                  <a:sym typeface="Open Sans"/>
                </a:rPr>
                <a:t>optimal</a:t>
              </a:r>
              <a:r>
                <a:rPr lang="en-US" sz="2200" b="0" i="0" u="none" strike="noStrike" cap="none">
                  <a:solidFill>
                    <a:srgbClr val="3F3F3F"/>
                  </a:solidFill>
                  <a:latin typeface="Open Sans"/>
                  <a:ea typeface="Open Sans"/>
                  <a:cs typeface="Open Sans"/>
                  <a:sym typeface="Open Sans"/>
                </a:rPr>
                <a:t> path through the network</a:t>
              </a:r>
              <a:endParaRPr sz="1400" b="0" i="0" u="none" strike="noStrike" cap="none">
                <a:solidFill>
                  <a:srgbClr val="3F3F3F"/>
                </a:solidFill>
                <a:latin typeface="Arial"/>
                <a:ea typeface="Arial"/>
                <a:cs typeface="Arial"/>
                <a:sym typeface="Arial"/>
              </a:endParaRPr>
            </a:p>
          </p:txBody>
        </p:sp>
        <p:sp>
          <p:nvSpPr>
            <p:cNvPr id="1226" name="Google Shape;1226;p37"/>
            <p:cNvSpPr/>
            <p:nvPr/>
          </p:nvSpPr>
          <p:spPr>
            <a:xfrm>
              <a:off x="3821951" y="3635919"/>
              <a:ext cx="430997" cy="286341"/>
            </a:xfrm>
            <a:prstGeom prst="rightArrow">
              <a:avLst>
                <a:gd name="adj1" fmla="val 50000"/>
                <a:gd name="adj2" fmla="val 50000"/>
              </a:avLst>
            </a:prstGeom>
            <a:solidFill>
              <a:srgbClr val="ED7D31"/>
            </a:solid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227" name="Google Shape;1227;p37"/>
            <p:cNvSpPr/>
            <p:nvPr/>
          </p:nvSpPr>
          <p:spPr>
            <a:xfrm>
              <a:off x="3821950" y="4770465"/>
              <a:ext cx="430997" cy="286341"/>
            </a:xfrm>
            <a:prstGeom prst="rightArrow">
              <a:avLst>
                <a:gd name="adj1" fmla="val 50000"/>
                <a:gd name="adj2" fmla="val 50000"/>
              </a:avLst>
            </a:prstGeom>
            <a:solidFill>
              <a:srgbClr val="61B4DF"/>
            </a:solidFill>
            <a:ln w="25400" cap="flat" cmpd="sng">
              <a:solidFill>
                <a:srgbClr val="61B4D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228" name="Google Shape;1228;p37"/>
            <p:cNvSpPr/>
            <p:nvPr/>
          </p:nvSpPr>
          <p:spPr>
            <a:xfrm>
              <a:off x="3821949" y="6163874"/>
              <a:ext cx="430997" cy="286341"/>
            </a:xfrm>
            <a:prstGeom prst="rightArrow">
              <a:avLst>
                <a:gd name="adj1" fmla="val 50000"/>
                <a:gd name="adj2" fmla="val 50000"/>
              </a:avLst>
            </a:prstGeom>
            <a:solidFill>
              <a:srgbClr val="039581"/>
            </a:solidFill>
            <a:ln w="25400" cap="flat" cmpd="sng">
              <a:solidFill>
                <a:srgbClr val="0395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229" name="Google Shape;1229;p37"/>
            <p:cNvSpPr/>
            <p:nvPr/>
          </p:nvSpPr>
          <p:spPr>
            <a:xfrm>
              <a:off x="1570519" y="3336764"/>
              <a:ext cx="2324584" cy="853098"/>
            </a:xfrm>
            <a:prstGeom prst="roundRect">
              <a:avLst>
                <a:gd name="adj" fmla="val 7954"/>
              </a:avLst>
            </a:prstGeom>
            <a:solidFill>
              <a:srgbClr val="FBE4D4"/>
            </a:solidFill>
            <a:ln w="12700" cap="flat" cmpd="sng">
              <a:solidFill>
                <a:srgbClr val="ED7D3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1" i="0" u="none" strike="noStrike" cap="none">
                  <a:solidFill>
                    <a:srgbClr val="3F3F3F"/>
                  </a:solidFill>
                  <a:latin typeface="Open Sans"/>
                  <a:ea typeface="Open Sans"/>
                  <a:cs typeface="Open Sans"/>
                  <a:sym typeface="Open Sans"/>
                </a:rPr>
                <a:t>Application</a:t>
              </a:r>
              <a:endParaRPr sz="1400" b="0" i="0" u="none" strike="noStrike" cap="none">
                <a:solidFill>
                  <a:srgbClr val="3F3F3F"/>
                </a:solidFill>
                <a:latin typeface="Arial"/>
                <a:ea typeface="Arial"/>
                <a:cs typeface="Arial"/>
                <a:sym typeface="Arial"/>
              </a:endParaRPr>
            </a:p>
          </p:txBody>
        </p:sp>
        <p:sp>
          <p:nvSpPr>
            <p:cNvPr id="1230" name="Google Shape;1230;p37"/>
            <p:cNvSpPr/>
            <p:nvPr/>
          </p:nvSpPr>
          <p:spPr>
            <a:xfrm>
              <a:off x="1570516" y="4476895"/>
              <a:ext cx="2324587" cy="845773"/>
            </a:xfrm>
            <a:prstGeom prst="roundRect">
              <a:avLst>
                <a:gd name="adj" fmla="val 7329"/>
              </a:avLst>
            </a:prstGeom>
            <a:solidFill>
              <a:srgbClr val="BBD6EE"/>
            </a:solidFill>
            <a:ln w="12700" cap="flat" cmpd="sng">
              <a:solidFill>
                <a:srgbClr val="61B4D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1" i="0" u="none" strike="noStrike" cap="none">
                  <a:solidFill>
                    <a:srgbClr val="3F3F3F"/>
                  </a:solidFill>
                  <a:latin typeface="Open Sans"/>
                  <a:ea typeface="Open Sans"/>
                  <a:cs typeface="Open Sans"/>
                  <a:sym typeface="Open Sans"/>
                </a:rPr>
                <a:t>Host-to-host or  transport</a:t>
              </a:r>
              <a:endParaRPr sz="1400" b="0" i="0" u="none" strike="noStrike" cap="none">
                <a:solidFill>
                  <a:srgbClr val="3F3F3F"/>
                </a:solidFill>
                <a:latin typeface="Arial"/>
                <a:ea typeface="Arial"/>
                <a:cs typeface="Arial"/>
                <a:sym typeface="Arial"/>
              </a:endParaRPr>
            </a:p>
          </p:txBody>
        </p:sp>
        <p:sp>
          <p:nvSpPr>
            <p:cNvPr id="1231" name="Google Shape;1231;p37"/>
            <p:cNvSpPr/>
            <p:nvPr/>
          </p:nvSpPr>
          <p:spPr>
            <a:xfrm>
              <a:off x="1570514" y="5859504"/>
              <a:ext cx="2324589" cy="853099"/>
            </a:xfrm>
            <a:prstGeom prst="roundRect">
              <a:avLst>
                <a:gd name="adj" fmla="val 6864"/>
              </a:avLst>
            </a:prstGeom>
            <a:solidFill>
              <a:srgbClr val="E1EFD8"/>
            </a:solidFill>
            <a:ln w="12700" cap="flat" cmpd="sng">
              <a:solidFill>
                <a:srgbClr val="039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1" i="0" u="none" strike="noStrike" cap="none">
                  <a:solidFill>
                    <a:srgbClr val="3F3F3F"/>
                  </a:solidFill>
                  <a:latin typeface="Open Sans"/>
                  <a:ea typeface="Open Sans"/>
                  <a:cs typeface="Open Sans"/>
                  <a:sym typeface="Open Sans"/>
                </a:rPr>
                <a:t>Internet</a:t>
              </a:r>
              <a:endParaRPr sz="1400" b="0" i="0" u="none" strike="noStrike" cap="none">
                <a:solidFill>
                  <a:srgbClr val="3F3F3F"/>
                </a:solidFill>
                <a:latin typeface="Arial"/>
                <a:ea typeface="Arial"/>
                <a:cs typeface="Arial"/>
                <a:sym typeface="Arial"/>
              </a:endParaRPr>
            </a:p>
          </p:txBody>
        </p:sp>
        <p:sp>
          <p:nvSpPr>
            <p:cNvPr id="1232" name="Google Shape;1232;p37"/>
            <p:cNvSpPr/>
            <p:nvPr/>
          </p:nvSpPr>
          <p:spPr>
            <a:xfrm>
              <a:off x="4136937" y="7123782"/>
              <a:ext cx="10559201" cy="845772"/>
            </a:xfrm>
            <a:prstGeom prst="roundRect">
              <a:avLst>
                <a:gd name="adj" fmla="val 7420"/>
              </a:avLst>
            </a:prstGeom>
            <a:noFill/>
            <a:ln w="12700" cap="flat" cmpd="sng">
              <a:solidFill>
                <a:srgbClr val="EF646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1233" name="Google Shape;1233;p37"/>
            <p:cNvSpPr txBox="1"/>
            <p:nvPr/>
          </p:nvSpPr>
          <p:spPr>
            <a:xfrm>
              <a:off x="4463737" y="7345123"/>
              <a:ext cx="9798573" cy="430796"/>
            </a:xfrm>
            <a:prstGeom prst="rect">
              <a:avLst/>
            </a:prstGeom>
            <a:noFill/>
            <a:ln>
              <a:noFill/>
            </a:ln>
          </p:spPr>
          <p:txBody>
            <a:bodyPr spcFirstLastPara="1" wrap="square" lIns="45675" tIns="45675" rIns="45675" bIns="45675" anchor="ctr" anchorCtr="0">
              <a:spAutoFit/>
            </a:bodyPr>
            <a:lstStyle/>
            <a:p>
              <a:pPr marL="0" marR="0" lvl="1" indent="0" algn="l"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Controls the hardware and media that constitute the network</a:t>
              </a:r>
              <a:endParaRPr sz="1400" b="0" i="0" u="none" strike="noStrike" cap="none">
                <a:solidFill>
                  <a:srgbClr val="3F3F3F"/>
                </a:solidFill>
                <a:latin typeface="Arial"/>
                <a:ea typeface="Arial"/>
                <a:cs typeface="Arial"/>
                <a:sym typeface="Arial"/>
              </a:endParaRPr>
            </a:p>
          </p:txBody>
        </p:sp>
        <p:sp>
          <p:nvSpPr>
            <p:cNvPr id="1234" name="Google Shape;1234;p37"/>
            <p:cNvSpPr/>
            <p:nvPr/>
          </p:nvSpPr>
          <p:spPr>
            <a:xfrm>
              <a:off x="3875462" y="7417351"/>
              <a:ext cx="430997" cy="286341"/>
            </a:xfrm>
            <a:prstGeom prst="rightArrow">
              <a:avLst>
                <a:gd name="adj1" fmla="val 50000"/>
                <a:gd name="adj2" fmla="val 50000"/>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235" name="Google Shape;1235;p37"/>
            <p:cNvSpPr/>
            <p:nvPr/>
          </p:nvSpPr>
          <p:spPr>
            <a:xfrm>
              <a:off x="1624027" y="7112981"/>
              <a:ext cx="2324589" cy="853099"/>
            </a:xfrm>
            <a:prstGeom prst="roundRect">
              <a:avLst>
                <a:gd name="adj" fmla="val 6864"/>
              </a:avLst>
            </a:prstGeom>
            <a:solidFill>
              <a:srgbClr val="F9C8C7"/>
            </a:solidFill>
            <a:ln w="12700" cap="flat" cmpd="sng">
              <a:solidFill>
                <a:srgbClr val="EF646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1" i="0" u="none" strike="noStrike" cap="none">
                  <a:solidFill>
                    <a:srgbClr val="3F3F3F"/>
                  </a:solidFill>
                  <a:latin typeface="Open Sans"/>
                  <a:ea typeface="Open Sans"/>
                  <a:cs typeface="Open Sans"/>
                  <a:sym typeface="Open Sans"/>
                </a:rPr>
                <a:t>Network access</a:t>
              </a:r>
              <a:endParaRPr sz="1400" b="0" i="0" u="none" strike="noStrike" cap="none">
                <a:solidFill>
                  <a:srgbClr val="3F3F3F"/>
                </a:solidFill>
                <a:latin typeface="Arial"/>
                <a:ea typeface="Arial"/>
                <a:cs typeface="Arial"/>
                <a:sym typeface="Arial"/>
              </a:endParaRPr>
            </a:p>
          </p:txBody>
        </p:sp>
      </p:grpSp>
    </p:spTree>
    <p:extLst>
      <p:ext uri="{BB962C8B-B14F-4D97-AF65-F5344CB8AC3E}">
        <p14:creationId xmlns:p14="http://schemas.microsoft.com/office/powerpoint/2010/main" val="10440615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4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Comparison of OSI and TCP/IP Models</a:t>
            </a:r>
            <a:endParaRPr>
              <a:solidFill>
                <a:srgbClr val="3F3F3F"/>
              </a:solidFill>
              <a:latin typeface="Open Sans"/>
              <a:ea typeface="Open Sans"/>
              <a:cs typeface="Open Sans"/>
              <a:sym typeface="Open Sans"/>
            </a:endParaRPr>
          </a:p>
        </p:txBody>
      </p:sp>
      <p:sp>
        <p:nvSpPr>
          <p:cNvPr id="1285" name="Google Shape;1285;p42"/>
          <p:cNvSpPr txBox="1"/>
          <p:nvPr/>
        </p:nvSpPr>
        <p:spPr>
          <a:xfrm>
            <a:off x="1111778" y="1199031"/>
            <a:ext cx="14043650"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The TCP/IP model is very similar to the OSI model; however, it has fewer layers.</a:t>
            </a:r>
            <a:endParaRPr sz="1400" b="0" i="0" u="none" strike="noStrike" cap="none">
              <a:solidFill>
                <a:srgbClr val="3F3F3F"/>
              </a:solidFill>
              <a:latin typeface="Arial"/>
              <a:ea typeface="Arial"/>
              <a:cs typeface="Arial"/>
              <a:sym typeface="Arial"/>
            </a:endParaRPr>
          </a:p>
        </p:txBody>
      </p:sp>
      <p:pic>
        <p:nvPicPr>
          <p:cNvPr id="1286" name="Google Shape;1286;p42"/>
          <p:cNvPicPr preferRelativeResize="0"/>
          <p:nvPr/>
        </p:nvPicPr>
        <p:blipFill rotWithShape="1">
          <a:blip r:embed="rId3">
            <a:alphaModFix/>
          </a:blip>
          <a:srcRect/>
          <a:stretch/>
        </p:blipFill>
        <p:spPr>
          <a:xfrm>
            <a:off x="3203568" y="771540"/>
            <a:ext cx="9831450" cy="365760"/>
          </a:xfrm>
          <a:prstGeom prst="rect">
            <a:avLst/>
          </a:prstGeom>
          <a:noFill/>
          <a:ln>
            <a:noFill/>
          </a:ln>
        </p:spPr>
      </p:pic>
      <p:grpSp>
        <p:nvGrpSpPr>
          <p:cNvPr id="1288" name="Google Shape;1288;p42"/>
          <p:cNvGrpSpPr/>
          <p:nvPr/>
        </p:nvGrpSpPr>
        <p:grpSpPr>
          <a:xfrm>
            <a:off x="3436376" y="2653322"/>
            <a:ext cx="3604504" cy="5760317"/>
            <a:chOff x="4274288" y="1202871"/>
            <a:chExt cx="3487479" cy="7680422"/>
          </a:xfrm>
        </p:grpSpPr>
        <p:sp>
          <p:nvSpPr>
            <p:cNvPr id="1289" name="Google Shape;1289;p42"/>
            <p:cNvSpPr/>
            <p:nvPr/>
          </p:nvSpPr>
          <p:spPr>
            <a:xfrm>
              <a:off x="4274288" y="1202871"/>
              <a:ext cx="3487479" cy="7680422"/>
            </a:xfrm>
            <a:prstGeom prst="roundRect">
              <a:avLst>
                <a:gd name="adj" fmla="val 3862"/>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50" b="1">
                  <a:solidFill>
                    <a:srgbClr val="3F3F3F"/>
                  </a:solidFill>
                  <a:latin typeface="Open Sans"/>
                  <a:ea typeface="Open Sans"/>
                  <a:cs typeface="Open Sans"/>
                  <a:sym typeface="Open Sans"/>
                </a:rPr>
                <a:t>OSI model layers</a:t>
              </a:r>
              <a:endParaRPr/>
            </a:p>
          </p:txBody>
        </p:sp>
        <p:sp>
          <p:nvSpPr>
            <p:cNvPr id="1290" name="Google Shape;1290;p42"/>
            <p:cNvSpPr/>
            <p:nvPr/>
          </p:nvSpPr>
          <p:spPr>
            <a:xfrm>
              <a:off x="4561367" y="2052081"/>
              <a:ext cx="2913321" cy="829340"/>
            </a:xfrm>
            <a:prstGeom prst="roundRect">
              <a:avLst>
                <a:gd name="adj" fmla="val 16667"/>
              </a:avLst>
            </a:prstGeom>
            <a:solidFill>
              <a:srgbClr val="427AA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50">
                  <a:solidFill>
                    <a:schemeClr val="lt1"/>
                  </a:solidFill>
                  <a:latin typeface="Open Sans"/>
                  <a:ea typeface="Open Sans"/>
                  <a:cs typeface="Open Sans"/>
                  <a:sym typeface="Open Sans"/>
                </a:rPr>
                <a:t>Application layer</a:t>
              </a:r>
              <a:endParaRPr/>
            </a:p>
          </p:txBody>
        </p:sp>
        <p:sp>
          <p:nvSpPr>
            <p:cNvPr id="1291" name="Google Shape;1291;p42"/>
            <p:cNvSpPr/>
            <p:nvPr/>
          </p:nvSpPr>
          <p:spPr>
            <a:xfrm>
              <a:off x="4561367" y="3014328"/>
              <a:ext cx="2913321" cy="829340"/>
            </a:xfrm>
            <a:prstGeom prst="roundRect">
              <a:avLst>
                <a:gd name="adj" fmla="val 16667"/>
              </a:avLst>
            </a:prstGeom>
            <a:solidFill>
              <a:srgbClr val="427AA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50">
                  <a:solidFill>
                    <a:schemeClr val="lt1"/>
                  </a:solidFill>
                  <a:latin typeface="Open Sans"/>
                  <a:ea typeface="Open Sans"/>
                  <a:cs typeface="Open Sans"/>
                  <a:sym typeface="Open Sans"/>
                </a:rPr>
                <a:t>Presentation layer</a:t>
              </a:r>
              <a:endParaRPr/>
            </a:p>
          </p:txBody>
        </p:sp>
        <p:sp>
          <p:nvSpPr>
            <p:cNvPr id="1292" name="Google Shape;1292;p42"/>
            <p:cNvSpPr/>
            <p:nvPr/>
          </p:nvSpPr>
          <p:spPr>
            <a:xfrm>
              <a:off x="4561367" y="3976575"/>
              <a:ext cx="2913321" cy="829340"/>
            </a:xfrm>
            <a:prstGeom prst="roundRect">
              <a:avLst>
                <a:gd name="adj" fmla="val 16667"/>
              </a:avLst>
            </a:prstGeom>
            <a:solidFill>
              <a:srgbClr val="427AA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50">
                  <a:solidFill>
                    <a:schemeClr val="lt1"/>
                  </a:solidFill>
                  <a:latin typeface="Open Sans"/>
                  <a:ea typeface="Open Sans"/>
                  <a:cs typeface="Open Sans"/>
                  <a:sym typeface="Open Sans"/>
                </a:rPr>
                <a:t>Session layer</a:t>
              </a:r>
              <a:endParaRPr/>
            </a:p>
          </p:txBody>
        </p:sp>
        <p:sp>
          <p:nvSpPr>
            <p:cNvPr id="1293" name="Google Shape;1293;p42"/>
            <p:cNvSpPr/>
            <p:nvPr/>
          </p:nvSpPr>
          <p:spPr>
            <a:xfrm>
              <a:off x="4561367" y="4938822"/>
              <a:ext cx="2913321" cy="829340"/>
            </a:xfrm>
            <a:prstGeom prst="roundRect">
              <a:avLst>
                <a:gd name="adj" fmla="val 16667"/>
              </a:avLst>
            </a:prstGeom>
            <a:solidFill>
              <a:srgbClr val="427AA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50">
                  <a:solidFill>
                    <a:schemeClr val="lt1"/>
                  </a:solidFill>
                  <a:latin typeface="Open Sans"/>
                  <a:ea typeface="Open Sans"/>
                  <a:cs typeface="Open Sans"/>
                  <a:sym typeface="Open Sans"/>
                </a:rPr>
                <a:t>Transport layer</a:t>
              </a:r>
              <a:endParaRPr/>
            </a:p>
          </p:txBody>
        </p:sp>
        <p:sp>
          <p:nvSpPr>
            <p:cNvPr id="1294" name="Google Shape;1294;p42"/>
            <p:cNvSpPr/>
            <p:nvPr/>
          </p:nvSpPr>
          <p:spPr>
            <a:xfrm>
              <a:off x="4561367" y="5901069"/>
              <a:ext cx="2913321" cy="829340"/>
            </a:xfrm>
            <a:prstGeom prst="roundRect">
              <a:avLst>
                <a:gd name="adj" fmla="val 16667"/>
              </a:avLst>
            </a:prstGeom>
            <a:solidFill>
              <a:srgbClr val="427AA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50">
                  <a:solidFill>
                    <a:schemeClr val="lt1"/>
                  </a:solidFill>
                  <a:latin typeface="Open Sans"/>
                  <a:ea typeface="Open Sans"/>
                  <a:cs typeface="Open Sans"/>
                  <a:sym typeface="Open Sans"/>
                </a:rPr>
                <a:t>Network layer</a:t>
              </a:r>
              <a:endParaRPr/>
            </a:p>
          </p:txBody>
        </p:sp>
        <p:sp>
          <p:nvSpPr>
            <p:cNvPr id="1295" name="Google Shape;1295;p42"/>
            <p:cNvSpPr/>
            <p:nvPr/>
          </p:nvSpPr>
          <p:spPr>
            <a:xfrm>
              <a:off x="4561367" y="6863316"/>
              <a:ext cx="2913321" cy="829340"/>
            </a:xfrm>
            <a:prstGeom prst="roundRect">
              <a:avLst>
                <a:gd name="adj" fmla="val 16667"/>
              </a:avLst>
            </a:prstGeom>
            <a:solidFill>
              <a:srgbClr val="427AA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50">
                  <a:solidFill>
                    <a:schemeClr val="lt1"/>
                  </a:solidFill>
                  <a:latin typeface="Open Sans"/>
                  <a:ea typeface="Open Sans"/>
                  <a:cs typeface="Open Sans"/>
                  <a:sym typeface="Open Sans"/>
                </a:rPr>
                <a:t>Data-Link layer</a:t>
              </a:r>
              <a:endParaRPr/>
            </a:p>
          </p:txBody>
        </p:sp>
        <p:sp>
          <p:nvSpPr>
            <p:cNvPr id="1296" name="Google Shape;1296;p42"/>
            <p:cNvSpPr/>
            <p:nvPr/>
          </p:nvSpPr>
          <p:spPr>
            <a:xfrm>
              <a:off x="4561367" y="7825562"/>
              <a:ext cx="2913321" cy="829340"/>
            </a:xfrm>
            <a:prstGeom prst="roundRect">
              <a:avLst>
                <a:gd name="adj" fmla="val 16667"/>
              </a:avLst>
            </a:prstGeom>
            <a:solidFill>
              <a:srgbClr val="427AA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50">
                  <a:solidFill>
                    <a:schemeClr val="lt1"/>
                  </a:solidFill>
                  <a:latin typeface="Open Sans"/>
                  <a:ea typeface="Open Sans"/>
                  <a:cs typeface="Open Sans"/>
                  <a:sym typeface="Open Sans"/>
                </a:rPr>
                <a:t>Physical layer</a:t>
              </a:r>
              <a:endParaRPr/>
            </a:p>
          </p:txBody>
        </p:sp>
      </p:grpSp>
      <p:grpSp>
        <p:nvGrpSpPr>
          <p:cNvPr id="1297" name="Google Shape;1297;p42"/>
          <p:cNvGrpSpPr/>
          <p:nvPr/>
        </p:nvGrpSpPr>
        <p:grpSpPr>
          <a:xfrm>
            <a:off x="8518032" y="2612142"/>
            <a:ext cx="3780648" cy="5760318"/>
            <a:chOff x="4274288" y="1202871"/>
            <a:chExt cx="3487479" cy="7680424"/>
          </a:xfrm>
        </p:grpSpPr>
        <p:sp>
          <p:nvSpPr>
            <p:cNvPr id="1298" name="Google Shape;1298;p42"/>
            <p:cNvSpPr/>
            <p:nvPr/>
          </p:nvSpPr>
          <p:spPr>
            <a:xfrm>
              <a:off x="4274288" y="1202871"/>
              <a:ext cx="3487479" cy="7680424"/>
            </a:xfrm>
            <a:prstGeom prst="roundRect">
              <a:avLst>
                <a:gd name="adj" fmla="val 3862"/>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50" b="1">
                  <a:solidFill>
                    <a:srgbClr val="3F3F3F"/>
                  </a:solidFill>
                  <a:latin typeface="Open Sans"/>
                  <a:ea typeface="Open Sans"/>
                  <a:cs typeface="Open Sans"/>
                  <a:sym typeface="Open Sans"/>
                </a:rPr>
                <a:t>TCP/IP protocol</a:t>
              </a:r>
              <a:endParaRPr/>
            </a:p>
            <a:p>
              <a:pPr marL="0" marR="0" lvl="0" indent="0" algn="ctr" rtl="0">
                <a:spcBef>
                  <a:spcPts val="0"/>
                </a:spcBef>
                <a:spcAft>
                  <a:spcPts val="0"/>
                </a:spcAft>
                <a:buNone/>
              </a:pPr>
              <a:r>
                <a:rPr lang="en-US" sz="1650" b="1">
                  <a:solidFill>
                    <a:srgbClr val="3F3F3F"/>
                  </a:solidFill>
                  <a:latin typeface="Open Sans"/>
                  <a:ea typeface="Open Sans"/>
                  <a:cs typeface="Open Sans"/>
                  <a:sym typeface="Open Sans"/>
                </a:rPr>
                <a:t>architecture layers</a:t>
              </a:r>
              <a:endParaRPr/>
            </a:p>
          </p:txBody>
        </p:sp>
        <p:sp>
          <p:nvSpPr>
            <p:cNvPr id="1299" name="Google Shape;1299;p42"/>
            <p:cNvSpPr/>
            <p:nvPr/>
          </p:nvSpPr>
          <p:spPr>
            <a:xfrm>
              <a:off x="4561367" y="2052082"/>
              <a:ext cx="2913321" cy="2764937"/>
            </a:xfrm>
            <a:prstGeom prst="roundRect">
              <a:avLst>
                <a:gd name="adj" fmla="val 9368"/>
              </a:avLst>
            </a:prstGeom>
            <a:solidFill>
              <a:srgbClr val="427AA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50">
                  <a:solidFill>
                    <a:schemeClr val="lt1"/>
                  </a:solidFill>
                  <a:latin typeface="Open Sans"/>
                  <a:ea typeface="Open Sans"/>
                  <a:cs typeface="Open Sans"/>
                  <a:sym typeface="Open Sans"/>
                </a:rPr>
                <a:t>Application layer</a:t>
              </a:r>
              <a:endParaRPr/>
            </a:p>
          </p:txBody>
        </p:sp>
        <p:sp>
          <p:nvSpPr>
            <p:cNvPr id="1300" name="Google Shape;1300;p42"/>
            <p:cNvSpPr/>
            <p:nvPr/>
          </p:nvSpPr>
          <p:spPr>
            <a:xfrm>
              <a:off x="4561367" y="4979770"/>
              <a:ext cx="2913321" cy="829340"/>
            </a:xfrm>
            <a:prstGeom prst="roundRect">
              <a:avLst>
                <a:gd name="adj" fmla="val 16667"/>
              </a:avLst>
            </a:prstGeom>
            <a:solidFill>
              <a:srgbClr val="427AA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50">
                  <a:solidFill>
                    <a:schemeClr val="lt1"/>
                  </a:solidFill>
                  <a:latin typeface="Open Sans"/>
                  <a:ea typeface="Open Sans"/>
                  <a:cs typeface="Open Sans"/>
                  <a:sym typeface="Open Sans"/>
                </a:rPr>
                <a:t>Host-to-host transport Layer</a:t>
              </a:r>
              <a:endParaRPr/>
            </a:p>
          </p:txBody>
        </p:sp>
        <p:sp>
          <p:nvSpPr>
            <p:cNvPr id="1301" name="Google Shape;1301;p42"/>
            <p:cNvSpPr/>
            <p:nvPr/>
          </p:nvSpPr>
          <p:spPr>
            <a:xfrm>
              <a:off x="4561367" y="5987995"/>
              <a:ext cx="2913321" cy="829340"/>
            </a:xfrm>
            <a:prstGeom prst="roundRect">
              <a:avLst>
                <a:gd name="adj" fmla="val 16667"/>
              </a:avLst>
            </a:prstGeom>
            <a:solidFill>
              <a:srgbClr val="427AA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50">
                  <a:solidFill>
                    <a:schemeClr val="lt1"/>
                  </a:solidFill>
                  <a:latin typeface="Open Sans"/>
                  <a:ea typeface="Open Sans"/>
                  <a:cs typeface="Open Sans"/>
                  <a:sym typeface="Open Sans"/>
                </a:rPr>
                <a:t>Internet layer</a:t>
              </a:r>
              <a:endParaRPr/>
            </a:p>
          </p:txBody>
        </p:sp>
        <p:sp>
          <p:nvSpPr>
            <p:cNvPr id="1302" name="Google Shape;1302;p42"/>
            <p:cNvSpPr/>
            <p:nvPr/>
          </p:nvSpPr>
          <p:spPr>
            <a:xfrm>
              <a:off x="4561367" y="6996220"/>
              <a:ext cx="2913321" cy="1658681"/>
            </a:xfrm>
            <a:prstGeom prst="roundRect">
              <a:avLst>
                <a:gd name="adj" fmla="val 16667"/>
              </a:avLst>
            </a:prstGeom>
            <a:solidFill>
              <a:srgbClr val="427AA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50">
                  <a:solidFill>
                    <a:schemeClr val="lt1"/>
                  </a:solidFill>
                  <a:latin typeface="Open Sans"/>
                  <a:ea typeface="Open Sans"/>
                  <a:cs typeface="Open Sans"/>
                  <a:sym typeface="Open Sans"/>
                </a:rPr>
                <a:t>Network access layer</a:t>
              </a:r>
              <a:endParaRPr/>
            </a:p>
          </p:txBody>
        </p:sp>
      </p:grpSp>
    </p:spTree>
    <p:extLst>
      <p:ext uri="{BB962C8B-B14F-4D97-AF65-F5344CB8AC3E}">
        <p14:creationId xmlns:p14="http://schemas.microsoft.com/office/powerpoint/2010/main" val="3380125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0" y="320675"/>
            <a:ext cx="16256000" cy="669925"/>
          </a:xfrm>
        </p:spPr>
        <p:txBody>
          <a:bodyPr vert="horz" lIns="91440" tIns="45720" rIns="91440" bIns="45720" rtlCol="0" anchor="ctr">
            <a:normAutofit/>
          </a:bodyPr>
          <a:lstStyle/>
          <a:p>
            <a:pPr algn="ctr">
              <a:spcBef>
                <a:spcPct val="0"/>
              </a:spcBef>
              <a:buNone/>
            </a:pPr>
            <a:r>
              <a:rPr lang="en-US" sz="320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Types of Network Protocols</a:t>
            </a:r>
          </a:p>
        </p:txBody>
      </p:sp>
      <p:sp>
        <p:nvSpPr>
          <p:cNvPr id="4" name="Brandline_LVC">
            <a:extLst>
              <a:ext uri="{FF2B5EF4-FFF2-40B4-BE49-F238E27FC236}">
                <a16:creationId xmlns:a16="http://schemas.microsoft.com/office/drawing/2014/main" id="{3D97DC95-954A-45BC-C4F6-FD246F36819C}"/>
              </a:ext>
            </a:extLst>
          </p:cNvPr>
          <p:cNvSpPr/>
          <p:nvPr/>
        </p:nvSpPr>
        <p:spPr>
          <a:xfrm>
            <a:off x="4508500" y="925893"/>
            <a:ext cx="72410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A458F97A-8796-4287-5822-DD593EC75CDC}"/>
              </a:ext>
            </a:extLst>
          </p:cNvPr>
          <p:cNvSpPr/>
          <p:nvPr/>
        </p:nvSpPr>
        <p:spPr>
          <a:xfrm>
            <a:off x="5280360" y="5639084"/>
            <a:ext cx="5695281" cy="8341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Internet Control Message Protocol (ICMP)</a:t>
            </a:r>
          </a:p>
        </p:txBody>
      </p:sp>
      <p:sp>
        <p:nvSpPr>
          <p:cNvPr id="8" name="Rectangle: Rounded Corners 7">
            <a:extLst>
              <a:ext uri="{FF2B5EF4-FFF2-40B4-BE49-F238E27FC236}">
                <a16:creationId xmlns:a16="http://schemas.microsoft.com/office/drawing/2014/main" id="{2D6B8D1C-E10B-19F8-E56C-893448D0BF0C}"/>
              </a:ext>
            </a:extLst>
          </p:cNvPr>
          <p:cNvSpPr/>
          <p:nvPr/>
        </p:nvSpPr>
        <p:spPr>
          <a:xfrm>
            <a:off x="1847184" y="2578634"/>
            <a:ext cx="5695281" cy="8341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Transmission Control Protocol (TCP)</a:t>
            </a:r>
          </a:p>
        </p:txBody>
      </p:sp>
      <p:sp>
        <p:nvSpPr>
          <p:cNvPr id="9" name="Rectangle: Rounded Corners 8">
            <a:extLst>
              <a:ext uri="{FF2B5EF4-FFF2-40B4-BE49-F238E27FC236}">
                <a16:creationId xmlns:a16="http://schemas.microsoft.com/office/drawing/2014/main" id="{A644BB9F-2F31-9372-CD6B-19E900B47495}"/>
              </a:ext>
            </a:extLst>
          </p:cNvPr>
          <p:cNvSpPr/>
          <p:nvPr/>
        </p:nvSpPr>
        <p:spPr>
          <a:xfrm>
            <a:off x="8713536" y="2578634"/>
            <a:ext cx="5695281" cy="8341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User Datagram Protocol (UDP)</a:t>
            </a:r>
          </a:p>
        </p:txBody>
      </p:sp>
      <p:sp>
        <p:nvSpPr>
          <p:cNvPr id="10" name="Rectangle: Rounded Corners 9">
            <a:extLst>
              <a:ext uri="{FF2B5EF4-FFF2-40B4-BE49-F238E27FC236}">
                <a16:creationId xmlns:a16="http://schemas.microsoft.com/office/drawing/2014/main" id="{477EA967-09C7-BCEF-1D81-222323B9E356}"/>
              </a:ext>
            </a:extLst>
          </p:cNvPr>
          <p:cNvSpPr/>
          <p:nvPr/>
        </p:nvSpPr>
        <p:spPr>
          <a:xfrm>
            <a:off x="1847184" y="4106668"/>
            <a:ext cx="5695281" cy="8341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Internet Protocol (IP)</a:t>
            </a:r>
          </a:p>
        </p:txBody>
      </p:sp>
      <p:sp>
        <p:nvSpPr>
          <p:cNvPr id="11" name="Rectangle: Rounded Corners 10">
            <a:extLst>
              <a:ext uri="{FF2B5EF4-FFF2-40B4-BE49-F238E27FC236}">
                <a16:creationId xmlns:a16="http://schemas.microsoft.com/office/drawing/2014/main" id="{E74B8331-3336-8009-B589-AF63B1405EDC}"/>
              </a:ext>
            </a:extLst>
          </p:cNvPr>
          <p:cNvSpPr/>
          <p:nvPr/>
        </p:nvSpPr>
        <p:spPr>
          <a:xfrm>
            <a:off x="8713536" y="4106668"/>
            <a:ext cx="5695281" cy="83419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Address Resolution Protocol (ARP)</a:t>
            </a:r>
          </a:p>
        </p:txBody>
      </p:sp>
    </p:spTree>
    <p:extLst>
      <p:ext uri="{BB962C8B-B14F-4D97-AF65-F5344CB8AC3E}">
        <p14:creationId xmlns:p14="http://schemas.microsoft.com/office/powerpoint/2010/main" val="419808249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0" y="337616"/>
            <a:ext cx="16256000" cy="669925"/>
          </a:xfrm>
        </p:spPr>
        <p:txBody>
          <a:bodyPr vert="horz" lIns="91440" tIns="45720" rIns="91440" bIns="45720" rtlCol="0" anchor="ctr">
            <a:normAutofit/>
          </a:bodyPr>
          <a:lstStyle/>
          <a:p>
            <a:pPr algn="ctr">
              <a:spcBef>
                <a:spcPct val="0"/>
              </a:spcBef>
              <a:buNone/>
            </a:pPr>
            <a:r>
              <a:rPr lang="en-US" sz="320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Transmission Control Protocol (TCP)</a:t>
            </a:r>
          </a:p>
        </p:txBody>
      </p:sp>
      <p:grpSp>
        <p:nvGrpSpPr>
          <p:cNvPr id="11" name="Group 10">
            <a:extLst>
              <a:ext uri="{FF2B5EF4-FFF2-40B4-BE49-F238E27FC236}">
                <a16:creationId xmlns:a16="http://schemas.microsoft.com/office/drawing/2014/main" id="{A33A2101-D265-EDD3-B717-2D423A81F98D}"/>
              </a:ext>
            </a:extLst>
          </p:cNvPr>
          <p:cNvGrpSpPr/>
          <p:nvPr/>
        </p:nvGrpSpPr>
        <p:grpSpPr>
          <a:xfrm>
            <a:off x="615468" y="2176843"/>
            <a:ext cx="7981950" cy="5525520"/>
            <a:chOff x="615468" y="2321575"/>
            <a:chExt cx="7981950" cy="5525520"/>
          </a:xfrm>
        </p:grpSpPr>
        <p:sp>
          <p:nvSpPr>
            <p:cNvPr id="10" name="Rectangle: Rounded Corners 9">
              <a:extLst>
                <a:ext uri="{FF2B5EF4-FFF2-40B4-BE49-F238E27FC236}">
                  <a16:creationId xmlns:a16="http://schemas.microsoft.com/office/drawing/2014/main" id="{864924DB-85D7-DA62-381E-D256A0A521F9}"/>
                </a:ext>
              </a:extLst>
            </p:cNvPr>
            <p:cNvSpPr/>
            <p:nvPr/>
          </p:nvSpPr>
          <p:spPr>
            <a:xfrm>
              <a:off x="615468" y="2321575"/>
              <a:ext cx="7981950" cy="5525520"/>
            </a:xfrm>
            <a:prstGeom prst="roundRect">
              <a:avLst>
                <a:gd name="adj" fmla="val 4255"/>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75164404-EFC5-4F31-B425-BF38D138EE76}"/>
                </a:ext>
              </a:extLst>
            </p:cNvPr>
            <p:cNvSpPr/>
            <p:nvPr/>
          </p:nvSpPr>
          <p:spPr>
            <a:xfrm>
              <a:off x="794629" y="2424555"/>
              <a:ext cx="7623629" cy="5412379"/>
            </a:xfrm>
            <a:prstGeom prst="rect">
              <a:avLst/>
            </a:prstGeom>
          </p:spPr>
          <p:txBody>
            <a:bodyPr wrap="square">
              <a:spAutoFit/>
            </a:bodyPr>
            <a:lstStyle/>
            <a:p>
              <a:pP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Reliable data transport is addressed by TCP to ensure that the following goals are achieved:</a:t>
              </a:r>
            </a:p>
            <a:p>
              <a:pPr>
                <a:lnSpc>
                  <a:spcPct val="115000"/>
                </a:lnSpc>
              </a:pPr>
              <a:endParaRPr lang="en-US" sz="1000">
                <a:solidFill>
                  <a:srgbClr val="404040"/>
                </a:solidFill>
                <a:latin typeface="Open Sans" pitchFamily="2"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An acknowledgment is sent back to the sender.</a:t>
              </a:r>
            </a:p>
            <a:p>
              <a:pPr>
                <a:lnSpc>
                  <a:spcPct val="115000"/>
                </a:lnSpc>
              </a:pPr>
              <a:endParaRPr lang="en-US" sz="1000">
                <a:solidFill>
                  <a:srgbClr val="404040"/>
                </a:solidFill>
                <a:latin typeface="Open Sans" pitchFamily="2"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Any unacknowledged segments are retransmitted.</a:t>
              </a:r>
            </a:p>
            <a:p>
              <a:pPr>
                <a:lnSpc>
                  <a:spcPct val="115000"/>
                </a:lnSpc>
              </a:pPr>
              <a:endParaRPr lang="en-US" sz="1000">
                <a:solidFill>
                  <a:srgbClr val="404040"/>
                </a:solidFill>
                <a:latin typeface="Open Sans" pitchFamily="2"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Segments are reassembled in their correct order.</a:t>
              </a:r>
            </a:p>
            <a:p>
              <a:pPr>
                <a:lnSpc>
                  <a:spcPct val="115000"/>
                </a:lnSpc>
              </a:pPr>
              <a:endParaRPr lang="en-US" sz="1000">
                <a:solidFill>
                  <a:srgbClr val="404040"/>
                </a:solidFill>
                <a:latin typeface="Open Sans" pitchFamily="2"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It maintains a manageable data flow.</a:t>
              </a:r>
            </a:p>
            <a:p>
              <a:pPr>
                <a:lnSpc>
                  <a:spcPct val="115000"/>
                </a:lnSpc>
              </a:pPr>
              <a:endParaRPr lang="en-US" sz="1000">
                <a:solidFill>
                  <a:srgbClr val="404040"/>
                </a:solidFill>
                <a:latin typeface="Open Sans" pitchFamily="2"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The types of ports are reserved or well-known ports (0 to 1023), registered ports (1024 to 49151), and dynamic ports (49152 to 65535).</a:t>
              </a:r>
            </a:p>
            <a:p>
              <a:pPr>
                <a:lnSpc>
                  <a:spcPct val="115000"/>
                </a:lnSpc>
              </a:pPr>
              <a:endParaRPr lang="en-US" sz="1000">
                <a:solidFill>
                  <a:srgbClr val="404040"/>
                </a:solidFill>
                <a:latin typeface="Open Sans" pitchFamily="2"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Examples of applications that use TCP: HTTP, FTP, and Telnet.</a:t>
              </a:r>
            </a:p>
          </p:txBody>
        </p:sp>
      </p:grpSp>
      <p:sp>
        <p:nvSpPr>
          <p:cNvPr id="8" name="TextBox 7">
            <a:extLst>
              <a:ext uri="{FF2B5EF4-FFF2-40B4-BE49-F238E27FC236}">
                <a16:creationId xmlns:a16="http://schemas.microsoft.com/office/drawing/2014/main" id="{820F74DD-053C-7C27-C497-306685E0E221}"/>
              </a:ext>
            </a:extLst>
          </p:cNvPr>
          <p:cNvSpPr txBox="1"/>
          <p:nvPr/>
        </p:nvSpPr>
        <p:spPr>
          <a:xfrm>
            <a:off x="4041775" y="1273901"/>
            <a:ext cx="817245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TCP provides a complete duplex and reliable connection.</a:t>
            </a:r>
            <a:endParaRPr lang="en-IN" sz="2200">
              <a:solidFill>
                <a:srgbClr val="404040"/>
              </a:solidFill>
              <a:latin typeface="Open Sans" pitchFamily="2" charset="0"/>
            </a:endParaRPr>
          </a:p>
        </p:txBody>
      </p:sp>
      <p:sp>
        <p:nvSpPr>
          <p:cNvPr id="9" name="TextBox 8">
            <a:extLst>
              <a:ext uri="{FF2B5EF4-FFF2-40B4-BE49-F238E27FC236}">
                <a16:creationId xmlns:a16="http://schemas.microsoft.com/office/drawing/2014/main" id="{7BB0861C-2C25-7835-0BCC-1D6B93649F6C}"/>
              </a:ext>
            </a:extLst>
          </p:cNvPr>
          <p:cNvSpPr txBox="1"/>
          <p:nvPr/>
        </p:nvSpPr>
        <p:spPr>
          <a:xfrm>
            <a:off x="3510628" y="8058150"/>
            <a:ext cx="9234745"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TCP is costly in terms of network overhead and is slower than UDP.</a:t>
            </a:r>
          </a:p>
        </p:txBody>
      </p:sp>
      <p:sp>
        <p:nvSpPr>
          <p:cNvPr id="13" name="Brandline_LVC">
            <a:extLst>
              <a:ext uri="{FF2B5EF4-FFF2-40B4-BE49-F238E27FC236}">
                <a16:creationId xmlns:a16="http://schemas.microsoft.com/office/drawing/2014/main" id="{1DFC8F73-4AF5-348F-39B3-F1828FCBD96A}"/>
              </a:ext>
            </a:extLst>
          </p:cNvPr>
          <p:cNvSpPr/>
          <p:nvPr/>
        </p:nvSpPr>
        <p:spPr>
          <a:xfrm>
            <a:off x="3454400" y="942835"/>
            <a:ext cx="93564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7C751DD-8BF4-D3AE-B7C6-5C51D1E20061}"/>
              </a:ext>
            </a:extLst>
          </p:cNvPr>
          <p:cNvPicPr>
            <a:picLocks noChangeAspect="1"/>
          </p:cNvPicPr>
          <p:nvPr/>
        </p:nvPicPr>
        <p:blipFill>
          <a:blip r:embed="rId3"/>
          <a:stretch>
            <a:fillRect/>
          </a:stretch>
        </p:blipFill>
        <p:spPr>
          <a:xfrm>
            <a:off x="9941560" y="2956559"/>
            <a:ext cx="4876800" cy="4097083"/>
          </a:xfrm>
          <a:prstGeom prst="rect">
            <a:avLst/>
          </a:prstGeom>
        </p:spPr>
      </p:pic>
      <p:sp>
        <p:nvSpPr>
          <p:cNvPr id="6" name="Rectangle 5">
            <a:extLst>
              <a:ext uri="{FF2B5EF4-FFF2-40B4-BE49-F238E27FC236}">
                <a16:creationId xmlns:a16="http://schemas.microsoft.com/office/drawing/2014/main" id="{B5BA0338-77DF-2926-8757-5E0F0381ECF7}"/>
              </a:ext>
            </a:extLst>
          </p:cNvPr>
          <p:cNvSpPr/>
          <p:nvPr/>
        </p:nvSpPr>
        <p:spPr>
          <a:xfrm>
            <a:off x="11747530" y="4016273"/>
            <a:ext cx="1569661" cy="923330"/>
          </a:xfrm>
          <a:prstGeom prst="rect">
            <a:avLst/>
          </a:prstGeom>
          <a:noFill/>
        </p:spPr>
        <p:txBody>
          <a:bodyPr wrap="none" lIns="91440" tIns="45720" rIns="91440" bIns="45720">
            <a:spAutoFit/>
          </a:bodyPr>
          <a:lstStyle/>
          <a:p>
            <a:pPr algn="ctr"/>
            <a:r>
              <a:rPr lang="en-US" sz="5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TCP</a:t>
            </a:r>
          </a:p>
        </p:txBody>
      </p:sp>
    </p:spTree>
    <p:extLst>
      <p:ext uri="{BB962C8B-B14F-4D97-AF65-F5344CB8AC3E}">
        <p14:creationId xmlns:p14="http://schemas.microsoft.com/office/powerpoint/2010/main" val="26958999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TCP Flags</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a:xfrm>
            <a:off x="1528209" y="1143437"/>
            <a:ext cx="13199582" cy="1214525"/>
          </a:xfrm>
        </p:spPr>
        <p:txBody>
          <a:bodyPr anchor="ctr">
            <a:normAutofit/>
          </a:bodyPr>
          <a:lstStyle/>
          <a:p>
            <a:pPr>
              <a:lnSpc>
                <a:spcPct val="135000"/>
              </a:lnSpc>
            </a:pPr>
            <a:r>
              <a:rPr lang="en-US">
                <a:solidFill>
                  <a:srgbClr val="404040"/>
                </a:solidFill>
                <a:latin typeface="Open Sans" pitchFamily="2" charset="0"/>
                <a:ea typeface="Open Sans" panose="020B0606030504020204" pitchFamily="34" charset="0"/>
                <a:cs typeface="Open Sans" panose="020B0606030504020204" pitchFamily="34" charset="0"/>
                <a:sym typeface="Arial"/>
              </a:rPr>
              <a:t>TCP flags are control bits in the TCP header that provide crucial information about network connection states. They play a key role in establishing, managing, and terminating TCP connections.</a:t>
            </a:r>
          </a:p>
        </p:txBody>
      </p:sp>
      <p:sp>
        <p:nvSpPr>
          <p:cNvPr id="14" name="TextBox 13">
            <a:extLst>
              <a:ext uri="{FF2B5EF4-FFF2-40B4-BE49-F238E27FC236}">
                <a16:creationId xmlns:a16="http://schemas.microsoft.com/office/drawing/2014/main" id="{8AAF5473-F710-9DDD-D452-7D673A87AA39}"/>
              </a:ext>
            </a:extLst>
          </p:cNvPr>
          <p:cNvSpPr txBox="1"/>
          <p:nvPr/>
        </p:nvSpPr>
        <p:spPr>
          <a:xfrm>
            <a:off x="2093666" y="3293231"/>
            <a:ext cx="2840418" cy="1412823"/>
          </a:xfrm>
          <a:prstGeom prst="rect">
            <a:avLst/>
          </a:prstGeom>
          <a:noFill/>
        </p:spPr>
        <p:txBody>
          <a:bodyPr wrap="square">
            <a:spAutoFit/>
          </a:bodyPr>
          <a:lstStyle/>
          <a:p>
            <a:pPr algn="ctr">
              <a:lnSpc>
                <a:spcPct val="115000"/>
              </a:lnSpc>
              <a:buFont typeface="Arial"/>
              <a:buNone/>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SYN (Synchronize):</a:t>
            </a:r>
          </a:p>
          <a:p>
            <a:pPr algn="ctr">
              <a:lnSpc>
                <a:spcPct val="115000"/>
              </a:lnSpc>
              <a:buFont typeface="Arial"/>
              <a:buNone/>
            </a:pPr>
            <a:endParaRPr lang="en-US" sz="10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buFont typeface="Arial"/>
              <a:buNone/>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Used to initiate a connection </a:t>
            </a:r>
          </a:p>
        </p:txBody>
      </p:sp>
      <p:sp>
        <p:nvSpPr>
          <p:cNvPr id="15" name="TextBox 14">
            <a:extLst>
              <a:ext uri="{FF2B5EF4-FFF2-40B4-BE49-F238E27FC236}">
                <a16:creationId xmlns:a16="http://schemas.microsoft.com/office/drawing/2014/main" id="{817DC3C0-6311-2FD3-8949-06F51F9F87F4}"/>
              </a:ext>
            </a:extLst>
          </p:cNvPr>
          <p:cNvSpPr txBox="1"/>
          <p:nvPr/>
        </p:nvSpPr>
        <p:spPr>
          <a:xfrm>
            <a:off x="6659857" y="3021606"/>
            <a:ext cx="3175718" cy="1802160"/>
          </a:xfrm>
          <a:prstGeom prst="rect">
            <a:avLst/>
          </a:prstGeom>
          <a:noFill/>
        </p:spPr>
        <p:txBody>
          <a:bodyPr wrap="square">
            <a:spAutoFit/>
          </a:bodyPr>
          <a:lstStyle/>
          <a:p>
            <a:pPr algn="ctr">
              <a:lnSpc>
                <a:spcPct val="115000"/>
              </a:lnSpc>
              <a:buClrTx/>
              <a:buFontTx/>
              <a:buNone/>
            </a:pPr>
            <a:r>
              <a:rPr lang="en-US" sz="2200" b="1">
                <a:solidFill>
                  <a:prstClr val="black">
                    <a:lumMod val="75000"/>
                    <a:lumOff val="25000"/>
                  </a:prstClr>
                </a:solidFill>
                <a:latin typeface="Open Sans" panose="020B0606030504020204" pitchFamily="34" charset="0"/>
              </a:rPr>
              <a:t>ACK</a:t>
            </a:r>
          </a:p>
          <a:p>
            <a:pPr algn="ctr">
              <a:lnSpc>
                <a:spcPct val="115000"/>
              </a:lnSpc>
              <a:buClrTx/>
              <a:buFontTx/>
              <a:buNone/>
            </a:pPr>
            <a:r>
              <a:rPr lang="en-US" sz="2200" b="1">
                <a:solidFill>
                  <a:prstClr val="black">
                    <a:lumMod val="75000"/>
                    <a:lumOff val="25000"/>
                  </a:prstClr>
                </a:solidFill>
                <a:latin typeface="Open Sans" panose="020B0606030504020204" pitchFamily="34" charset="0"/>
              </a:rPr>
              <a:t>(Acknowledge):</a:t>
            </a:r>
          </a:p>
          <a:p>
            <a:pPr algn="ctr">
              <a:lnSpc>
                <a:spcPct val="115000"/>
              </a:lnSpc>
              <a:buClrTx/>
              <a:buFontTx/>
              <a:buNone/>
            </a:pPr>
            <a:endParaRPr lang="en-US" sz="1000" b="1">
              <a:solidFill>
                <a:prstClr val="black">
                  <a:lumMod val="75000"/>
                  <a:lumOff val="25000"/>
                </a:prstClr>
              </a:solidFill>
              <a:latin typeface="Open Sans" panose="020B0606030504020204" pitchFamily="34" charset="0"/>
            </a:endParaRPr>
          </a:p>
          <a:p>
            <a:pPr algn="ctr">
              <a:lnSpc>
                <a:spcPct val="115000"/>
              </a:lnSpc>
              <a:buClrTx/>
              <a:buFontTx/>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Confirms the receipt of data</a:t>
            </a:r>
          </a:p>
        </p:txBody>
      </p:sp>
      <p:sp>
        <p:nvSpPr>
          <p:cNvPr id="16" name="TextBox 15">
            <a:extLst>
              <a:ext uri="{FF2B5EF4-FFF2-40B4-BE49-F238E27FC236}">
                <a16:creationId xmlns:a16="http://schemas.microsoft.com/office/drawing/2014/main" id="{E6A3AAF4-F477-5C53-0E87-03A62B83D2E1}"/>
              </a:ext>
            </a:extLst>
          </p:cNvPr>
          <p:cNvSpPr txBox="1"/>
          <p:nvPr/>
        </p:nvSpPr>
        <p:spPr>
          <a:xfrm>
            <a:off x="10879373" y="2772622"/>
            <a:ext cx="2701211" cy="2580835"/>
          </a:xfrm>
          <a:prstGeom prst="rect">
            <a:avLst/>
          </a:prstGeom>
          <a:noFill/>
        </p:spPr>
        <p:txBody>
          <a:bodyPr wrap="square">
            <a:spAutoFit/>
          </a:bodyPr>
          <a:lstStyle/>
          <a:p>
            <a:pPr algn="ctr">
              <a:lnSpc>
                <a:spcPct val="115000"/>
              </a:lnSpc>
              <a:buClrTx/>
              <a:buFontTx/>
              <a:buNone/>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FIN (Finish):</a:t>
            </a:r>
          </a:p>
          <a:p>
            <a:pPr algn="ctr">
              <a:lnSpc>
                <a:spcPct val="115000"/>
              </a:lnSpc>
              <a:buClrTx/>
              <a:buFontTx/>
              <a:buNone/>
            </a:pPr>
            <a:endParaRPr lang="en-US" sz="10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buClrTx/>
              <a:buFontTx/>
              <a:buNone/>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Indicates the end of the data transmission from one side of the connection</a:t>
            </a:r>
          </a:p>
        </p:txBody>
      </p:sp>
      <p:grpSp>
        <p:nvGrpSpPr>
          <p:cNvPr id="23" name="Graphic 5">
            <a:extLst>
              <a:ext uri="{FF2B5EF4-FFF2-40B4-BE49-F238E27FC236}">
                <a16:creationId xmlns:a16="http://schemas.microsoft.com/office/drawing/2014/main" id="{B21E38EB-773A-66D6-8679-56358D8D7BD5}"/>
              </a:ext>
            </a:extLst>
          </p:cNvPr>
          <p:cNvGrpSpPr/>
          <p:nvPr/>
        </p:nvGrpSpPr>
        <p:grpSpPr>
          <a:xfrm>
            <a:off x="10685959" y="5904615"/>
            <a:ext cx="3079163" cy="2697480"/>
            <a:chOff x="10006456" y="2591606"/>
            <a:chExt cx="3069130" cy="3972343"/>
          </a:xfrm>
          <a:solidFill>
            <a:srgbClr val="ED7D31">
              <a:lumMod val="75000"/>
            </a:srgbClr>
          </a:solidFill>
        </p:grpSpPr>
        <p:sp>
          <p:nvSpPr>
            <p:cNvPr id="24" name="Freeform: Shape 23">
              <a:extLst>
                <a:ext uri="{FF2B5EF4-FFF2-40B4-BE49-F238E27FC236}">
                  <a16:creationId xmlns:a16="http://schemas.microsoft.com/office/drawing/2014/main" id="{7CFE84CD-AFED-A994-1FC7-A953B78718C0}"/>
                </a:ext>
              </a:extLst>
            </p:cNvPr>
            <p:cNvSpPr/>
            <p:nvPr/>
          </p:nvSpPr>
          <p:spPr>
            <a:xfrm>
              <a:off x="10015304" y="2591606"/>
              <a:ext cx="3060282" cy="3972343"/>
            </a:xfrm>
            <a:custGeom>
              <a:avLst/>
              <a:gdLst>
                <a:gd name="connsiteX0" fmla="*/ 2722572 w 3060282"/>
                <a:gd name="connsiteY0" fmla="*/ 0 h 3972343"/>
                <a:gd name="connsiteX1" fmla="*/ 337711 w 3060282"/>
                <a:gd name="connsiteY1" fmla="*/ 0 h 3972343"/>
                <a:gd name="connsiteX2" fmla="*/ 0 w 3060282"/>
                <a:gd name="connsiteY2" fmla="*/ 337737 h 3972343"/>
                <a:gd name="connsiteX3" fmla="*/ 0 w 3060282"/>
                <a:gd name="connsiteY3" fmla="*/ 1458468 h 3972343"/>
                <a:gd name="connsiteX4" fmla="*/ 48858 w 3060282"/>
                <a:gd name="connsiteY4" fmla="*/ 1507365 h 3972343"/>
                <a:gd name="connsiteX5" fmla="*/ 48858 w 3060282"/>
                <a:gd name="connsiteY5" fmla="*/ 337737 h 3972343"/>
                <a:gd name="connsiteX6" fmla="*/ 337711 w 3060282"/>
                <a:gd name="connsiteY6" fmla="*/ 48903 h 3972343"/>
                <a:gd name="connsiteX7" fmla="*/ 2722572 w 3060282"/>
                <a:gd name="connsiteY7" fmla="*/ 48903 h 3972343"/>
                <a:gd name="connsiteX8" fmla="*/ 3011425 w 3060282"/>
                <a:gd name="connsiteY8" fmla="*/ 337737 h 3972343"/>
                <a:gd name="connsiteX9" fmla="*/ 3011425 w 3060282"/>
                <a:gd name="connsiteY9" fmla="*/ 3634619 h 3972343"/>
                <a:gd name="connsiteX10" fmla="*/ 2722572 w 3060282"/>
                <a:gd name="connsiteY10" fmla="*/ 3923453 h 3972343"/>
                <a:gd name="connsiteX11" fmla="*/ 337711 w 3060282"/>
                <a:gd name="connsiteY11" fmla="*/ 3923453 h 3972343"/>
                <a:gd name="connsiteX12" fmla="*/ 48858 w 3060282"/>
                <a:gd name="connsiteY12" fmla="*/ 3634619 h 3972343"/>
                <a:gd name="connsiteX13" fmla="*/ 48858 w 3060282"/>
                <a:gd name="connsiteY13" fmla="*/ 2334585 h 3972343"/>
                <a:gd name="connsiteX14" fmla="*/ 0 w 3060282"/>
                <a:gd name="connsiteY14" fmla="*/ 2383482 h 3972343"/>
                <a:gd name="connsiteX15" fmla="*/ 0 w 3060282"/>
                <a:gd name="connsiteY15" fmla="*/ 3634612 h 3972343"/>
                <a:gd name="connsiteX16" fmla="*/ 337711 w 3060282"/>
                <a:gd name="connsiteY16" fmla="*/ 3972343 h 3972343"/>
                <a:gd name="connsiteX17" fmla="*/ 2722572 w 3060282"/>
                <a:gd name="connsiteY17" fmla="*/ 3972343 h 3972343"/>
                <a:gd name="connsiteX18" fmla="*/ 3060283 w 3060282"/>
                <a:gd name="connsiteY18" fmla="*/ 3634612 h 3972343"/>
                <a:gd name="connsiteX19" fmla="*/ 3060283 w 3060282"/>
                <a:gd name="connsiteY19" fmla="*/ 337737 h 3972343"/>
                <a:gd name="connsiteX20" fmla="*/ 2722572 w 3060282"/>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282" h="3972343">
                  <a:moveTo>
                    <a:pt x="2722572" y="0"/>
                  </a:moveTo>
                  <a:lnTo>
                    <a:pt x="337711" y="0"/>
                  </a:lnTo>
                  <a:cubicBezTo>
                    <a:pt x="151518" y="0"/>
                    <a:pt x="0" y="151505"/>
                    <a:pt x="0" y="337737"/>
                  </a:cubicBezTo>
                  <a:lnTo>
                    <a:pt x="0" y="1458468"/>
                  </a:lnTo>
                  <a:lnTo>
                    <a:pt x="48858" y="1507365"/>
                  </a:lnTo>
                  <a:lnTo>
                    <a:pt x="48858" y="337737"/>
                  </a:lnTo>
                  <a:cubicBezTo>
                    <a:pt x="48858" y="178471"/>
                    <a:pt x="178452" y="48903"/>
                    <a:pt x="337711" y="48903"/>
                  </a:cubicBezTo>
                  <a:lnTo>
                    <a:pt x="2722572" y="48903"/>
                  </a:lnTo>
                  <a:cubicBezTo>
                    <a:pt x="2881831" y="48903"/>
                    <a:pt x="3011425" y="178471"/>
                    <a:pt x="3011425" y="337737"/>
                  </a:cubicBezTo>
                  <a:lnTo>
                    <a:pt x="3011425" y="3634619"/>
                  </a:lnTo>
                  <a:cubicBezTo>
                    <a:pt x="3011425" y="3793885"/>
                    <a:pt x="2881831" y="3923453"/>
                    <a:pt x="2722572" y="3923453"/>
                  </a:cubicBezTo>
                  <a:lnTo>
                    <a:pt x="337711" y="3923453"/>
                  </a:lnTo>
                  <a:cubicBezTo>
                    <a:pt x="178452" y="3923453"/>
                    <a:pt x="48858" y="3793885"/>
                    <a:pt x="48858" y="3634619"/>
                  </a:cubicBezTo>
                  <a:lnTo>
                    <a:pt x="48858" y="2334585"/>
                  </a:lnTo>
                  <a:lnTo>
                    <a:pt x="0" y="2383482"/>
                  </a:lnTo>
                  <a:lnTo>
                    <a:pt x="0" y="3634612"/>
                  </a:lnTo>
                  <a:cubicBezTo>
                    <a:pt x="0" y="3820838"/>
                    <a:pt x="151453" y="3972343"/>
                    <a:pt x="337711" y="3972343"/>
                  </a:cubicBezTo>
                  <a:lnTo>
                    <a:pt x="2722572" y="3972343"/>
                  </a:lnTo>
                  <a:cubicBezTo>
                    <a:pt x="2908765" y="3972343"/>
                    <a:pt x="3060283" y="3820838"/>
                    <a:pt x="3060283" y="3634612"/>
                  </a:cubicBezTo>
                  <a:lnTo>
                    <a:pt x="3060283" y="337737"/>
                  </a:lnTo>
                  <a:cubicBezTo>
                    <a:pt x="3060283" y="151505"/>
                    <a:pt x="2908765" y="0"/>
                    <a:pt x="2722572" y="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pPr defTabSz="685800">
                <a:defRPr/>
              </a:pPr>
              <a:endParaRPr lang="en-US" sz="1350">
                <a:solidFill>
                  <a:prstClr val="black"/>
                </a:solidFill>
                <a:latin typeface="Calibri" panose="020F0502020204030204"/>
              </a:endParaRPr>
            </a:p>
          </p:txBody>
        </p:sp>
        <p:sp>
          <p:nvSpPr>
            <p:cNvPr id="25" name="Freeform: Shape 24">
              <a:extLst>
                <a:ext uri="{FF2B5EF4-FFF2-40B4-BE49-F238E27FC236}">
                  <a16:creationId xmlns:a16="http://schemas.microsoft.com/office/drawing/2014/main" id="{27348676-4BF2-A648-D432-78B2E0306279}"/>
                </a:ext>
              </a:extLst>
            </p:cNvPr>
            <p:cNvSpPr/>
            <p:nvPr/>
          </p:nvSpPr>
          <p:spPr>
            <a:xfrm>
              <a:off x="10006456" y="4186583"/>
              <a:ext cx="326000" cy="651995"/>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pPr defTabSz="685800">
                <a:defRPr/>
              </a:pPr>
              <a:endParaRPr lang="en-US" sz="1350">
                <a:solidFill>
                  <a:prstClr val="black"/>
                </a:solidFill>
                <a:latin typeface="Calibri" panose="020F0502020204030204"/>
              </a:endParaRPr>
            </a:p>
          </p:txBody>
        </p:sp>
      </p:grpSp>
      <p:grpSp>
        <p:nvGrpSpPr>
          <p:cNvPr id="26" name="Graphic 5">
            <a:extLst>
              <a:ext uri="{FF2B5EF4-FFF2-40B4-BE49-F238E27FC236}">
                <a16:creationId xmlns:a16="http://schemas.microsoft.com/office/drawing/2014/main" id="{FCBF6FE4-8D99-67E2-E8C6-05336C1D80CC}"/>
              </a:ext>
            </a:extLst>
          </p:cNvPr>
          <p:cNvGrpSpPr/>
          <p:nvPr/>
        </p:nvGrpSpPr>
        <p:grpSpPr>
          <a:xfrm>
            <a:off x="6650980" y="2669312"/>
            <a:ext cx="3079163" cy="2697480"/>
            <a:chOff x="10006456" y="2591606"/>
            <a:chExt cx="3069130" cy="3972343"/>
          </a:xfrm>
          <a:solidFill>
            <a:srgbClr val="ED7D31">
              <a:lumMod val="75000"/>
            </a:srgbClr>
          </a:solidFill>
        </p:grpSpPr>
        <p:sp>
          <p:nvSpPr>
            <p:cNvPr id="27" name="Freeform: Shape 26">
              <a:extLst>
                <a:ext uri="{FF2B5EF4-FFF2-40B4-BE49-F238E27FC236}">
                  <a16:creationId xmlns:a16="http://schemas.microsoft.com/office/drawing/2014/main" id="{7C3105D0-ED21-77EF-E3BA-BDE976681751}"/>
                </a:ext>
              </a:extLst>
            </p:cNvPr>
            <p:cNvSpPr/>
            <p:nvPr/>
          </p:nvSpPr>
          <p:spPr>
            <a:xfrm>
              <a:off x="10015304" y="2591606"/>
              <a:ext cx="3060282" cy="3972343"/>
            </a:xfrm>
            <a:custGeom>
              <a:avLst/>
              <a:gdLst>
                <a:gd name="connsiteX0" fmla="*/ 2722572 w 3060282"/>
                <a:gd name="connsiteY0" fmla="*/ 0 h 3972343"/>
                <a:gd name="connsiteX1" fmla="*/ 337711 w 3060282"/>
                <a:gd name="connsiteY1" fmla="*/ 0 h 3972343"/>
                <a:gd name="connsiteX2" fmla="*/ 0 w 3060282"/>
                <a:gd name="connsiteY2" fmla="*/ 337737 h 3972343"/>
                <a:gd name="connsiteX3" fmla="*/ 0 w 3060282"/>
                <a:gd name="connsiteY3" fmla="*/ 1458468 h 3972343"/>
                <a:gd name="connsiteX4" fmla="*/ 48858 w 3060282"/>
                <a:gd name="connsiteY4" fmla="*/ 1507365 h 3972343"/>
                <a:gd name="connsiteX5" fmla="*/ 48858 w 3060282"/>
                <a:gd name="connsiteY5" fmla="*/ 337737 h 3972343"/>
                <a:gd name="connsiteX6" fmla="*/ 337711 w 3060282"/>
                <a:gd name="connsiteY6" fmla="*/ 48903 h 3972343"/>
                <a:gd name="connsiteX7" fmla="*/ 2722572 w 3060282"/>
                <a:gd name="connsiteY7" fmla="*/ 48903 h 3972343"/>
                <a:gd name="connsiteX8" fmla="*/ 3011425 w 3060282"/>
                <a:gd name="connsiteY8" fmla="*/ 337737 h 3972343"/>
                <a:gd name="connsiteX9" fmla="*/ 3011425 w 3060282"/>
                <a:gd name="connsiteY9" fmla="*/ 3634619 h 3972343"/>
                <a:gd name="connsiteX10" fmla="*/ 2722572 w 3060282"/>
                <a:gd name="connsiteY10" fmla="*/ 3923453 h 3972343"/>
                <a:gd name="connsiteX11" fmla="*/ 337711 w 3060282"/>
                <a:gd name="connsiteY11" fmla="*/ 3923453 h 3972343"/>
                <a:gd name="connsiteX12" fmla="*/ 48858 w 3060282"/>
                <a:gd name="connsiteY12" fmla="*/ 3634619 h 3972343"/>
                <a:gd name="connsiteX13" fmla="*/ 48858 w 3060282"/>
                <a:gd name="connsiteY13" fmla="*/ 2334585 h 3972343"/>
                <a:gd name="connsiteX14" fmla="*/ 0 w 3060282"/>
                <a:gd name="connsiteY14" fmla="*/ 2383482 h 3972343"/>
                <a:gd name="connsiteX15" fmla="*/ 0 w 3060282"/>
                <a:gd name="connsiteY15" fmla="*/ 3634612 h 3972343"/>
                <a:gd name="connsiteX16" fmla="*/ 337711 w 3060282"/>
                <a:gd name="connsiteY16" fmla="*/ 3972343 h 3972343"/>
                <a:gd name="connsiteX17" fmla="*/ 2722572 w 3060282"/>
                <a:gd name="connsiteY17" fmla="*/ 3972343 h 3972343"/>
                <a:gd name="connsiteX18" fmla="*/ 3060283 w 3060282"/>
                <a:gd name="connsiteY18" fmla="*/ 3634612 h 3972343"/>
                <a:gd name="connsiteX19" fmla="*/ 3060283 w 3060282"/>
                <a:gd name="connsiteY19" fmla="*/ 337737 h 3972343"/>
                <a:gd name="connsiteX20" fmla="*/ 2722572 w 3060282"/>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282" h="3972343">
                  <a:moveTo>
                    <a:pt x="2722572" y="0"/>
                  </a:moveTo>
                  <a:lnTo>
                    <a:pt x="337711" y="0"/>
                  </a:lnTo>
                  <a:cubicBezTo>
                    <a:pt x="151518" y="0"/>
                    <a:pt x="0" y="151505"/>
                    <a:pt x="0" y="337737"/>
                  </a:cubicBezTo>
                  <a:lnTo>
                    <a:pt x="0" y="1458468"/>
                  </a:lnTo>
                  <a:lnTo>
                    <a:pt x="48858" y="1507365"/>
                  </a:lnTo>
                  <a:lnTo>
                    <a:pt x="48858" y="337737"/>
                  </a:lnTo>
                  <a:cubicBezTo>
                    <a:pt x="48858" y="178471"/>
                    <a:pt x="178452" y="48903"/>
                    <a:pt x="337711" y="48903"/>
                  </a:cubicBezTo>
                  <a:lnTo>
                    <a:pt x="2722572" y="48903"/>
                  </a:lnTo>
                  <a:cubicBezTo>
                    <a:pt x="2881831" y="48903"/>
                    <a:pt x="3011425" y="178471"/>
                    <a:pt x="3011425" y="337737"/>
                  </a:cubicBezTo>
                  <a:lnTo>
                    <a:pt x="3011425" y="3634619"/>
                  </a:lnTo>
                  <a:cubicBezTo>
                    <a:pt x="3011425" y="3793885"/>
                    <a:pt x="2881831" y="3923453"/>
                    <a:pt x="2722572" y="3923453"/>
                  </a:cubicBezTo>
                  <a:lnTo>
                    <a:pt x="337711" y="3923453"/>
                  </a:lnTo>
                  <a:cubicBezTo>
                    <a:pt x="178452" y="3923453"/>
                    <a:pt x="48858" y="3793885"/>
                    <a:pt x="48858" y="3634619"/>
                  </a:cubicBezTo>
                  <a:lnTo>
                    <a:pt x="48858" y="2334585"/>
                  </a:lnTo>
                  <a:lnTo>
                    <a:pt x="0" y="2383482"/>
                  </a:lnTo>
                  <a:lnTo>
                    <a:pt x="0" y="3634612"/>
                  </a:lnTo>
                  <a:cubicBezTo>
                    <a:pt x="0" y="3820838"/>
                    <a:pt x="151453" y="3972343"/>
                    <a:pt x="337711" y="3972343"/>
                  </a:cubicBezTo>
                  <a:lnTo>
                    <a:pt x="2722572" y="3972343"/>
                  </a:lnTo>
                  <a:cubicBezTo>
                    <a:pt x="2908765" y="3972343"/>
                    <a:pt x="3060283" y="3820838"/>
                    <a:pt x="3060283" y="3634612"/>
                  </a:cubicBezTo>
                  <a:lnTo>
                    <a:pt x="3060283" y="337737"/>
                  </a:lnTo>
                  <a:cubicBezTo>
                    <a:pt x="3060283" y="151505"/>
                    <a:pt x="2908765" y="0"/>
                    <a:pt x="2722572" y="0"/>
                  </a:cubicBez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defTabSz="685800">
                <a:defRPr/>
              </a:pPr>
              <a:endParaRPr lang="en-US" sz="1350">
                <a:solidFill>
                  <a:prstClr val="black"/>
                </a:solidFill>
                <a:latin typeface="Calibri" panose="020F0502020204030204"/>
              </a:endParaRPr>
            </a:p>
          </p:txBody>
        </p:sp>
        <p:sp>
          <p:nvSpPr>
            <p:cNvPr id="28" name="Freeform: Shape 27">
              <a:extLst>
                <a:ext uri="{FF2B5EF4-FFF2-40B4-BE49-F238E27FC236}">
                  <a16:creationId xmlns:a16="http://schemas.microsoft.com/office/drawing/2014/main" id="{36E2CD18-BE80-D629-8C72-280E19905A6F}"/>
                </a:ext>
              </a:extLst>
            </p:cNvPr>
            <p:cNvSpPr/>
            <p:nvPr/>
          </p:nvSpPr>
          <p:spPr>
            <a:xfrm>
              <a:off x="10006456" y="4186583"/>
              <a:ext cx="326000" cy="651995"/>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noFill/>
            <a:ln w="6502" cap="flat">
              <a:solidFill>
                <a:srgbClr val="C00000"/>
              </a:solidFill>
              <a:prstDash val="solid"/>
              <a:miter/>
            </a:ln>
          </p:spPr>
          <p:txBody>
            <a:bodyPr rtlCol="0" anchor="ctr"/>
            <a:lstStyle/>
            <a:p>
              <a:pPr defTabSz="685800">
                <a:defRPr/>
              </a:pPr>
              <a:endParaRPr lang="en-US" sz="1350">
                <a:solidFill>
                  <a:prstClr val="black"/>
                </a:solidFill>
                <a:latin typeface="Calibri" panose="020F0502020204030204"/>
              </a:endParaRPr>
            </a:p>
          </p:txBody>
        </p:sp>
      </p:grpSp>
      <p:grpSp>
        <p:nvGrpSpPr>
          <p:cNvPr id="29" name="Graphic 5">
            <a:extLst>
              <a:ext uri="{FF2B5EF4-FFF2-40B4-BE49-F238E27FC236}">
                <a16:creationId xmlns:a16="http://schemas.microsoft.com/office/drawing/2014/main" id="{851A7806-A657-5D3E-B24B-FFC596A0DC43}"/>
              </a:ext>
            </a:extLst>
          </p:cNvPr>
          <p:cNvGrpSpPr/>
          <p:nvPr/>
        </p:nvGrpSpPr>
        <p:grpSpPr>
          <a:xfrm>
            <a:off x="10685959" y="2698007"/>
            <a:ext cx="3079163" cy="2697480"/>
            <a:chOff x="10006456" y="2591606"/>
            <a:chExt cx="3069130" cy="3972343"/>
          </a:xfrm>
          <a:solidFill>
            <a:srgbClr val="ED7D31">
              <a:lumMod val="75000"/>
            </a:srgbClr>
          </a:solidFill>
        </p:grpSpPr>
        <p:sp>
          <p:nvSpPr>
            <p:cNvPr id="30" name="Freeform: Shape 29">
              <a:extLst>
                <a:ext uri="{FF2B5EF4-FFF2-40B4-BE49-F238E27FC236}">
                  <a16:creationId xmlns:a16="http://schemas.microsoft.com/office/drawing/2014/main" id="{B7C76AD7-FE27-B8C1-4E52-ADFC0C62ABF2}"/>
                </a:ext>
              </a:extLst>
            </p:cNvPr>
            <p:cNvSpPr/>
            <p:nvPr/>
          </p:nvSpPr>
          <p:spPr>
            <a:xfrm>
              <a:off x="10015304" y="2591606"/>
              <a:ext cx="3060282" cy="3972343"/>
            </a:xfrm>
            <a:custGeom>
              <a:avLst/>
              <a:gdLst>
                <a:gd name="connsiteX0" fmla="*/ 2722572 w 3060282"/>
                <a:gd name="connsiteY0" fmla="*/ 0 h 3972343"/>
                <a:gd name="connsiteX1" fmla="*/ 337711 w 3060282"/>
                <a:gd name="connsiteY1" fmla="*/ 0 h 3972343"/>
                <a:gd name="connsiteX2" fmla="*/ 0 w 3060282"/>
                <a:gd name="connsiteY2" fmla="*/ 337737 h 3972343"/>
                <a:gd name="connsiteX3" fmla="*/ 0 w 3060282"/>
                <a:gd name="connsiteY3" fmla="*/ 1458468 h 3972343"/>
                <a:gd name="connsiteX4" fmla="*/ 48858 w 3060282"/>
                <a:gd name="connsiteY4" fmla="*/ 1507365 h 3972343"/>
                <a:gd name="connsiteX5" fmla="*/ 48858 w 3060282"/>
                <a:gd name="connsiteY5" fmla="*/ 337737 h 3972343"/>
                <a:gd name="connsiteX6" fmla="*/ 337711 w 3060282"/>
                <a:gd name="connsiteY6" fmla="*/ 48903 h 3972343"/>
                <a:gd name="connsiteX7" fmla="*/ 2722572 w 3060282"/>
                <a:gd name="connsiteY7" fmla="*/ 48903 h 3972343"/>
                <a:gd name="connsiteX8" fmla="*/ 3011425 w 3060282"/>
                <a:gd name="connsiteY8" fmla="*/ 337737 h 3972343"/>
                <a:gd name="connsiteX9" fmla="*/ 3011425 w 3060282"/>
                <a:gd name="connsiteY9" fmla="*/ 3634619 h 3972343"/>
                <a:gd name="connsiteX10" fmla="*/ 2722572 w 3060282"/>
                <a:gd name="connsiteY10" fmla="*/ 3923453 h 3972343"/>
                <a:gd name="connsiteX11" fmla="*/ 337711 w 3060282"/>
                <a:gd name="connsiteY11" fmla="*/ 3923453 h 3972343"/>
                <a:gd name="connsiteX12" fmla="*/ 48858 w 3060282"/>
                <a:gd name="connsiteY12" fmla="*/ 3634619 h 3972343"/>
                <a:gd name="connsiteX13" fmla="*/ 48858 w 3060282"/>
                <a:gd name="connsiteY13" fmla="*/ 2334585 h 3972343"/>
                <a:gd name="connsiteX14" fmla="*/ 0 w 3060282"/>
                <a:gd name="connsiteY14" fmla="*/ 2383482 h 3972343"/>
                <a:gd name="connsiteX15" fmla="*/ 0 w 3060282"/>
                <a:gd name="connsiteY15" fmla="*/ 3634612 h 3972343"/>
                <a:gd name="connsiteX16" fmla="*/ 337711 w 3060282"/>
                <a:gd name="connsiteY16" fmla="*/ 3972343 h 3972343"/>
                <a:gd name="connsiteX17" fmla="*/ 2722572 w 3060282"/>
                <a:gd name="connsiteY17" fmla="*/ 3972343 h 3972343"/>
                <a:gd name="connsiteX18" fmla="*/ 3060283 w 3060282"/>
                <a:gd name="connsiteY18" fmla="*/ 3634612 h 3972343"/>
                <a:gd name="connsiteX19" fmla="*/ 3060283 w 3060282"/>
                <a:gd name="connsiteY19" fmla="*/ 337737 h 3972343"/>
                <a:gd name="connsiteX20" fmla="*/ 2722572 w 3060282"/>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282" h="3972343">
                  <a:moveTo>
                    <a:pt x="2722572" y="0"/>
                  </a:moveTo>
                  <a:lnTo>
                    <a:pt x="337711" y="0"/>
                  </a:lnTo>
                  <a:cubicBezTo>
                    <a:pt x="151518" y="0"/>
                    <a:pt x="0" y="151505"/>
                    <a:pt x="0" y="337737"/>
                  </a:cubicBezTo>
                  <a:lnTo>
                    <a:pt x="0" y="1458468"/>
                  </a:lnTo>
                  <a:lnTo>
                    <a:pt x="48858" y="1507365"/>
                  </a:lnTo>
                  <a:lnTo>
                    <a:pt x="48858" y="337737"/>
                  </a:lnTo>
                  <a:cubicBezTo>
                    <a:pt x="48858" y="178471"/>
                    <a:pt x="178452" y="48903"/>
                    <a:pt x="337711" y="48903"/>
                  </a:cubicBezTo>
                  <a:lnTo>
                    <a:pt x="2722572" y="48903"/>
                  </a:lnTo>
                  <a:cubicBezTo>
                    <a:pt x="2881831" y="48903"/>
                    <a:pt x="3011425" y="178471"/>
                    <a:pt x="3011425" y="337737"/>
                  </a:cubicBezTo>
                  <a:lnTo>
                    <a:pt x="3011425" y="3634619"/>
                  </a:lnTo>
                  <a:cubicBezTo>
                    <a:pt x="3011425" y="3793885"/>
                    <a:pt x="2881831" y="3923453"/>
                    <a:pt x="2722572" y="3923453"/>
                  </a:cubicBezTo>
                  <a:lnTo>
                    <a:pt x="337711" y="3923453"/>
                  </a:lnTo>
                  <a:cubicBezTo>
                    <a:pt x="178452" y="3923453"/>
                    <a:pt x="48858" y="3793885"/>
                    <a:pt x="48858" y="3634619"/>
                  </a:cubicBezTo>
                  <a:lnTo>
                    <a:pt x="48858" y="2334585"/>
                  </a:lnTo>
                  <a:lnTo>
                    <a:pt x="0" y="2383482"/>
                  </a:lnTo>
                  <a:lnTo>
                    <a:pt x="0" y="3634612"/>
                  </a:lnTo>
                  <a:cubicBezTo>
                    <a:pt x="0" y="3820838"/>
                    <a:pt x="151453" y="3972343"/>
                    <a:pt x="337711" y="3972343"/>
                  </a:cubicBezTo>
                  <a:lnTo>
                    <a:pt x="2722572" y="3972343"/>
                  </a:lnTo>
                  <a:cubicBezTo>
                    <a:pt x="2908765" y="3972343"/>
                    <a:pt x="3060283" y="3820838"/>
                    <a:pt x="3060283" y="3634612"/>
                  </a:cubicBezTo>
                  <a:lnTo>
                    <a:pt x="3060283" y="337737"/>
                  </a:lnTo>
                  <a:cubicBezTo>
                    <a:pt x="3060283" y="151505"/>
                    <a:pt x="2908765" y="0"/>
                    <a:pt x="2722572" y="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685800">
                <a:defRPr/>
              </a:pPr>
              <a:endParaRPr lang="en-US" sz="1350">
                <a:solidFill>
                  <a:prstClr val="black"/>
                </a:solidFill>
                <a:latin typeface="Calibri" panose="020F0502020204030204"/>
              </a:endParaRPr>
            </a:p>
          </p:txBody>
        </p:sp>
        <p:sp>
          <p:nvSpPr>
            <p:cNvPr id="31" name="Freeform: Shape 30">
              <a:extLst>
                <a:ext uri="{FF2B5EF4-FFF2-40B4-BE49-F238E27FC236}">
                  <a16:creationId xmlns:a16="http://schemas.microsoft.com/office/drawing/2014/main" id="{2244464C-17D6-C286-A7E8-3D1F86D784F6}"/>
                </a:ext>
              </a:extLst>
            </p:cNvPr>
            <p:cNvSpPr/>
            <p:nvPr/>
          </p:nvSpPr>
          <p:spPr>
            <a:xfrm>
              <a:off x="10006456" y="4186583"/>
              <a:ext cx="326000" cy="651995"/>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685800">
                <a:defRPr/>
              </a:pPr>
              <a:endParaRPr lang="en-US" sz="1350">
                <a:solidFill>
                  <a:prstClr val="black"/>
                </a:solidFill>
                <a:latin typeface="Calibri" panose="020F0502020204030204"/>
              </a:endParaRPr>
            </a:p>
          </p:txBody>
        </p:sp>
      </p:grpSp>
      <p:grpSp>
        <p:nvGrpSpPr>
          <p:cNvPr id="32" name="Graphic 5">
            <a:extLst>
              <a:ext uri="{FF2B5EF4-FFF2-40B4-BE49-F238E27FC236}">
                <a16:creationId xmlns:a16="http://schemas.microsoft.com/office/drawing/2014/main" id="{2BC51C28-2DA2-0C01-9860-7F92A97BB3BD}"/>
              </a:ext>
            </a:extLst>
          </p:cNvPr>
          <p:cNvGrpSpPr/>
          <p:nvPr/>
        </p:nvGrpSpPr>
        <p:grpSpPr>
          <a:xfrm>
            <a:off x="6548673" y="5939364"/>
            <a:ext cx="3079163" cy="2697480"/>
            <a:chOff x="10006456" y="2591606"/>
            <a:chExt cx="3069130" cy="3972343"/>
          </a:xfrm>
          <a:solidFill>
            <a:srgbClr val="ED7D31">
              <a:lumMod val="75000"/>
            </a:srgbClr>
          </a:solidFill>
        </p:grpSpPr>
        <p:sp>
          <p:nvSpPr>
            <p:cNvPr id="33" name="Freeform: Shape 32">
              <a:extLst>
                <a:ext uri="{FF2B5EF4-FFF2-40B4-BE49-F238E27FC236}">
                  <a16:creationId xmlns:a16="http://schemas.microsoft.com/office/drawing/2014/main" id="{943EC549-13CA-5977-4107-685BDBF3CF6D}"/>
                </a:ext>
              </a:extLst>
            </p:cNvPr>
            <p:cNvSpPr/>
            <p:nvPr/>
          </p:nvSpPr>
          <p:spPr>
            <a:xfrm>
              <a:off x="10015304" y="2591606"/>
              <a:ext cx="3060282" cy="3972343"/>
            </a:xfrm>
            <a:custGeom>
              <a:avLst/>
              <a:gdLst>
                <a:gd name="connsiteX0" fmla="*/ 2722572 w 3060282"/>
                <a:gd name="connsiteY0" fmla="*/ 0 h 3972343"/>
                <a:gd name="connsiteX1" fmla="*/ 337711 w 3060282"/>
                <a:gd name="connsiteY1" fmla="*/ 0 h 3972343"/>
                <a:gd name="connsiteX2" fmla="*/ 0 w 3060282"/>
                <a:gd name="connsiteY2" fmla="*/ 337737 h 3972343"/>
                <a:gd name="connsiteX3" fmla="*/ 0 w 3060282"/>
                <a:gd name="connsiteY3" fmla="*/ 1458468 h 3972343"/>
                <a:gd name="connsiteX4" fmla="*/ 48858 w 3060282"/>
                <a:gd name="connsiteY4" fmla="*/ 1507365 h 3972343"/>
                <a:gd name="connsiteX5" fmla="*/ 48858 w 3060282"/>
                <a:gd name="connsiteY5" fmla="*/ 337737 h 3972343"/>
                <a:gd name="connsiteX6" fmla="*/ 337711 w 3060282"/>
                <a:gd name="connsiteY6" fmla="*/ 48903 h 3972343"/>
                <a:gd name="connsiteX7" fmla="*/ 2722572 w 3060282"/>
                <a:gd name="connsiteY7" fmla="*/ 48903 h 3972343"/>
                <a:gd name="connsiteX8" fmla="*/ 3011425 w 3060282"/>
                <a:gd name="connsiteY8" fmla="*/ 337737 h 3972343"/>
                <a:gd name="connsiteX9" fmla="*/ 3011425 w 3060282"/>
                <a:gd name="connsiteY9" fmla="*/ 3634619 h 3972343"/>
                <a:gd name="connsiteX10" fmla="*/ 2722572 w 3060282"/>
                <a:gd name="connsiteY10" fmla="*/ 3923453 h 3972343"/>
                <a:gd name="connsiteX11" fmla="*/ 337711 w 3060282"/>
                <a:gd name="connsiteY11" fmla="*/ 3923453 h 3972343"/>
                <a:gd name="connsiteX12" fmla="*/ 48858 w 3060282"/>
                <a:gd name="connsiteY12" fmla="*/ 3634619 h 3972343"/>
                <a:gd name="connsiteX13" fmla="*/ 48858 w 3060282"/>
                <a:gd name="connsiteY13" fmla="*/ 2334585 h 3972343"/>
                <a:gd name="connsiteX14" fmla="*/ 0 w 3060282"/>
                <a:gd name="connsiteY14" fmla="*/ 2383482 h 3972343"/>
                <a:gd name="connsiteX15" fmla="*/ 0 w 3060282"/>
                <a:gd name="connsiteY15" fmla="*/ 3634612 h 3972343"/>
                <a:gd name="connsiteX16" fmla="*/ 337711 w 3060282"/>
                <a:gd name="connsiteY16" fmla="*/ 3972343 h 3972343"/>
                <a:gd name="connsiteX17" fmla="*/ 2722572 w 3060282"/>
                <a:gd name="connsiteY17" fmla="*/ 3972343 h 3972343"/>
                <a:gd name="connsiteX18" fmla="*/ 3060283 w 3060282"/>
                <a:gd name="connsiteY18" fmla="*/ 3634612 h 3972343"/>
                <a:gd name="connsiteX19" fmla="*/ 3060283 w 3060282"/>
                <a:gd name="connsiteY19" fmla="*/ 337737 h 3972343"/>
                <a:gd name="connsiteX20" fmla="*/ 2722572 w 3060282"/>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282" h="3972343">
                  <a:moveTo>
                    <a:pt x="2722572" y="0"/>
                  </a:moveTo>
                  <a:lnTo>
                    <a:pt x="337711" y="0"/>
                  </a:lnTo>
                  <a:cubicBezTo>
                    <a:pt x="151518" y="0"/>
                    <a:pt x="0" y="151505"/>
                    <a:pt x="0" y="337737"/>
                  </a:cubicBezTo>
                  <a:lnTo>
                    <a:pt x="0" y="1458468"/>
                  </a:lnTo>
                  <a:lnTo>
                    <a:pt x="48858" y="1507365"/>
                  </a:lnTo>
                  <a:lnTo>
                    <a:pt x="48858" y="337737"/>
                  </a:lnTo>
                  <a:cubicBezTo>
                    <a:pt x="48858" y="178471"/>
                    <a:pt x="178452" y="48903"/>
                    <a:pt x="337711" y="48903"/>
                  </a:cubicBezTo>
                  <a:lnTo>
                    <a:pt x="2722572" y="48903"/>
                  </a:lnTo>
                  <a:cubicBezTo>
                    <a:pt x="2881831" y="48903"/>
                    <a:pt x="3011425" y="178471"/>
                    <a:pt x="3011425" y="337737"/>
                  </a:cubicBezTo>
                  <a:lnTo>
                    <a:pt x="3011425" y="3634619"/>
                  </a:lnTo>
                  <a:cubicBezTo>
                    <a:pt x="3011425" y="3793885"/>
                    <a:pt x="2881831" y="3923453"/>
                    <a:pt x="2722572" y="3923453"/>
                  </a:cubicBezTo>
                  <a:lnTo>
                    <a:pt x="337711" y="3923453"/>
                  </a:lnTo>
                  <a:cubicBezTo>
                    <a:pt x="178452" y="3923453"/>
                    <a:pt x="48858" y="3793885"/>
                    <a:pt x="48858" y="3634619"/>
                  </a:cubicBezTo>
                  <a:lnTo>
                    <a:pt x="48858" y="2334585"/>
                  </a:lnTo>
                  <a:lnTo>
                    <a:pt x="0" y="2383482"/>
                  </a:lnTo>
                  <a:lnTo>
                    <a:pt x="0" y="3634612"/>
                  </a:lnTo>
                  <a:cubicBezTo>
                    <a:pt x="0" y="3820838"/>
                    <a:pt x="151453" y="3972343"/>
                    <a:pt x="337711" y="3972343"/>
                  </a:cubicBezTo>
                  <a:lnTo>
                    <a:pt x="2722572" y="3972343"/>
                  </a:lnTo>
                  <a:cubicBezTo>
                    <a:pt x="2908765" y="3972343"/>
                    <a:pt x="3060283" y="3820838"/>
                    <a:pt x="3060283" y="3634612"/>
                  </a:cubicBezTo>
                  <a:lnTo>
                    <a:pt x="3060283" y="337737"/>
                  </a:lnTo>
                  <a:cubicBezTo>
                    <a:pt x="3060283" y="151505"/>
                    <a:pt x="2908765" y="0"/>
                    <a:pt x="2722572" y="0"/>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defTabSz="685800">
                <a:defRPr/>
              </a:pPr>
              <a:endParaRPr lang="en-US" sz="1350">
                <a:solidFill>
                  <a:prstClr val="black"/>
                </a:solidFill>
                <a:latin typeface="Calibri" panose="020F0502020204030204"/>
              </a:endParaRPr>
            </a:p>
          </p:txBody>
        </p:sp>
        <p:sp>
          <p:nvSpPr>
            <p:cNvPr id="34" name="Freeform: Shape 33">
              <a:extLst>
                <a:ext uri="{FF2B5EF4-FFF2-40B4-BE49-F238E27FC236}">
                  <a16:creationId xmlns:a16="http://schemas.microsoft.com/office/drawing/2014/main" id="{53547C66-3E34-AD09-71B1-3629C6386091}"/>
                </a:ext>
              </a:extLst>
            </p:cNvPr>
            <p:cNvSpPr/>
            <p:nvPr/>
          </p:nvSpPr>
          <p:spPr>
            <a:xfrm>
              <a:off x="10006456" y="4186583"/>
              <a:ext cx="326000" cy="651995"/>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defTabSz="685800">
                <a:defRPr/>
              </a:pPr>
              <a:endParaRPr lang="en-US" sz="1350">
                <a:solidFill>
                  <a:prstClr val="black"/>
                </a:solidFill>
                <a:latin typeface="Calibri" panose="020F0502020204030204"/>
              </a:endParaRPr>
            </a:p>
          </p:txBody>
        </p:sp>
      </p:grpSp>
      <p:grpSp>
        <p:nvGrpSpPr>
          <p:cNvPr id="35" name="Graphic 5">
            <a:extLst>
              <a:ext uri="{FF2B5EF4-FFF2-40B4-BE49-F238E27FC236}">
                <a16:creationId xmlns:a16="http://schemas.microsoft.com/office/drawing/2014/main" id="{CA4B7C6D-762F-2511-E300-4F9311ADB179}"/>
              </a:ext>
            </a:extLst>
          </p:cNvPr>
          <p:cNvGrpSpPr/>
          <p:nvPr/>
        </p:nvGrpSpPr>
        <p:grpSpPr>
          <a:xfrm>
            <a:off x="2074229" y="5939364"/>
            <a:ext cx="3079163" cy="2697480"/>
            <a:chOff x="10006456" y="2591606"/>
            <a:chExt cx="3069130" cy="3972343"/>
          </a:xfrm>
          <a:solidFill>
            <a:srgbClr val="ED7D31">
              <a:lumMod val="75000"/>
            </a:srgbClr>
          </a:solidFill>
        </p:grpSpPr>
        <p:sp>
          <p:nvSpPr>
            <p:cNvPr id="36" name="Freeform: Shape 35">
              <a:extLst>
                <a:ext uri="{FF2B5EF4-FFF2-40B4-BE49-F238E27FC236}">
                  <a16:creationId xmlns:a16="http://schemas.microsoft.com/office/drawing/2014/main" id="{2719BF8B-E3C2-2F6E-77E9-A027655A1B7D}"/>
                </a:ext>
              </a:extLst>
            </p:cNvPr>
            <p:cNvSpPr/>
            <p:nvPr/>
          </p:nvSpPr>
          <p:spPr>
            <a:xfrm>
              <a:off x="10015304" y="2591606"/>
              <a:ext cx="3060282" cy="3972343"/>
            </a:xfrm>
            <a:custGeom>
              <a:avLst/>
              <a:gdLst>
                <a:gd name="connsiteX0" fmla="*/ 2722572 w 3060282"/>
                <a:gd name="connsiteY0" fmla="*/ 0 h 3972343"/>
                <a:gd name="connsiteX1" fmla="*/ 337711 w 3060282"/>
                <a:gd name="connsiteY1" fmla="*/ 0 h 3972343"/>
                <a:gd name="connsiteX2" fmla="*/ 0 w 3060282"/>
                <a:gd name="connsiteY2" fmla="*/ 337737 h 3972343"/>
                <a:gd name="connsiteX3" fmla="*/ 0 w 3060282"/>
                <a:gd name="connsiteY3" fmla="*/ 1458468 h 3972343"/>
                <a:gd name="connsiteX4" fmla="*/ 48858 w 3060282"/>
                <a:gd name="connsiteY4" fmla="*/ 1507365 h 3972343"/>
                <a:gd name="connsiteX5" fmla="*/ 48858 w 3060282"/>
                <a:gd name="connsiteY5" fmla="*/ 337737 h 3972343"/>
                <a:gd name="connsiteX6" fmla="*/ 337711 w 3060282"/>
                <a:gd name="connsiteY6" fmla="*/ 48903 h 3972343"/>
                <a:gd name="connsiteX7" fmla="*/ 2722572 w 3060282"/>
                <a:gd name="connsiteY7" fmla="*/ 48903 h 3972343"/>
                <a:gd name="connsiteX8" fmla="*/ 3011425 w 3060282"/>
                <a:gd name="connsiteY8" fmla="*/ 337737 h 3972343"/>
                <a:gd name="connsiteX9" fmla="*/ 3011425 w 3060282"/>
                <a:gd name="connsiteY9" fmla="*/ 3634619 h 3972343"/>
                <a:gd name="connsiteX10" fmla="*/ 2722572 w 3060282"/>
                <a:gd name="connsiteY10" fmla="*/ 3923453 h 3972343"/>
                <a:gd name="connsiteX11" fmla="*/ 337711 w 3060282"/>
                <a:gd name="connsiteY11" fmla="*/ 3923453 h 3972343"/>
                <a:gd name="connsiteX12" fmla="*/ 48858 w 3060282"/>
                <a:gd name="connsiteY12" fmla="*/ 3634619 h 3972343"/>
                <a:gd name="connsiteX13" fmla="*/ 48858 w 3060282"/>
                <a:gd name="connsiteY13" fmla="*/ 2334585 h 3972343"/>
                <a:gd name="connsiteX14" fmla="*/ 0 w 3060282"/>
                <a:gd name="connsiteY14" fmla="*/ 2383482 h 3972343"/>
                <a:gd name="connsiteX15" fmla="*/ 0 w 3060282"/>
                <a:gd name="connsiteY15" fmla="*/ 3634612 h 3972343"/>
                <a:gd name="connsiteX16" fmla="*/ 337711 w 3060282"/>
                <a:gd name="connsiteY16" fmla="*/ 3972343 h 3972343"/>
                <a:gd name="connsiteX17" fmla="*/ 2722572 w 3060282"/>
                <a:gd name="connsiteY17" fmla="*/ 3972343 h 3972343"/>
                <a:gd name="connsiteX18" fmla="*/ 3060283 w 3060282"/>
                <a:gd name="connsiteY18" fmla="*/ 3634612 h 3972343"/>
                <a:gd name="connsiteX19" fmla="*/ 3060283 w 3060282"/>
                <a:gd name="connsiteY19" fmla="*/ 337737 h 3972343"/>
                <a:gd name="connsiteX20" fmla="*/ 2722572 w 3060282"/>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282" h="3972343">
                  <a:moveTo>
                    <a:pt x="2722572" y="0"/>
                  </a:moveTo>
                  <a:lnTo>
                    <a:pt x="337711" y="0"/>
                  </a:lnTo>
                  <a:cubicBezTo>
                    <a:pt x="151518" y="0"/>
                    <a:pt x="0" y="151505"/>
                    <a:pt x="0" y="337737"/>
                  </a:cubicBezTo>
                  <a:lnTo>
                    <a:pt x="0" y="1458468"/>
                  </a:lnTo>
                  <a:lnTo>
                    <a:pt x="48858" y="1507365"/>
                  </a:lnTo>
                  <a:lnTo>
                    <a:pt x="48858" y="337737"/>
                  </a:lnTo>
                  <a:cubicBezTo>
                    <a:pt x="48858" y="178471"/>
                    <a:pt x="178452" y="48903"/>
                    <a:pt x="337711" y="48903"/>
                  </a:cubicBezTo>
                  <a:lnTo>
                    <a:pt x="2722572" y="48903"/>
                  </a:lnTo>
                  <a:cubicBezTo>
                    <a:pt x="2881831" y="48903"/>
                    <a:pt x="3011425" y="178471"/>
                    <a:pt x="3011425" y="337737"/>
                  </a:cubicBezTo>
                  <a:lnTo>
                    <a:pt x="3011425" y="3634619"/>
                  </a:lnTo>
                  <a:cubicBezTo>
                    <a:pt x="3011425" y="3793885"/>
                    <a:pt x="2881831" y="3923453"/>
                    <a:pt x="2722572" y="3923453"/>
                  </a:cubicBezTo>
                  <a:lnTo>
                    <a:pt x="337711" y="3923453"/>
                  </a:lnTo>
                  <a:cubicBezTo>
                    <a:pt x="178452" y="3923453"/>
                    <a:pt x="48858" y="3793885"/>
                    <a:pt x="48858" y="3634619"/>
                  </a:cubicBezTo>
                  <a:lnTo>
                    <a:pt x="48858" y="2334585"/>
                  </a:lnTo>
                  <a:lnTo>
                    <a:pt x="0" y="2383482"/>
                  </a:lnTo>
                  <a:lnTo>
                    <a:pt x="0" y="3634612"/>
                  </a:lnTo>
                  <a:cubicBezTo>
                    <a:pt x="0" y="3820838"/>
                    <a:pt x="151453" y="3972343"/>
                    <a:pt x="337711" y="3972343"/>
                  </a:cubicBezTo>
                  <a:lnTo>
                    <a:pt x="2722572" y="3972343"/>
                  </a:lnTo>
                  <a:cubicBezTo>
                    <a:pt x="2908765" y="3972343"/>
                    <a:pt x="3060283" y="3820838"/>
                    <a:pt x="3060283" y="3634612"/>
                  </a:cubicBezTo>
                  <a:lnTo>
                    <a:pt x="3060283" y="337737"/>
                  </a:lnTo>
                  <a:cubicBezTo>
                    <a:pt x="3060283" y="151505"/>
                    <a:pt x="2908765" y="0"/>
                    <a:pt x="2722572" y="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pPr defTabSz="685800">
                <a:defRPr/>
              </a:pPr>
              <a:endParaRPr lang="en-US" sz="1350">
                <a:solidFill>
                  <a:prstClr val="black"/>
                </a:solidFill>
                <a:latin typeface="Calibri" panose="020F0502020204030204"/>
              </a:endParaRPr>
            </a:p>
          </p:txBody>
        </p:sp>
        <p:sp>
          <p:nvSpPr>
            <p:cNvPr id="37" name="Freeform: Shape 36">
              <a:extLst>
                <a:ext uri="{FF2B5EF4-FFF2-40B4-BE49-F238E27FC236}">
                  <a16:creationId xmlns:a16="http://schemas.microsoft.com/office/drawing/2014/main" id="{56790938-D8A9-523F-37D7-C23E93EE9107}"/>
                </a:ext>
              </a:extLst>
            </p:cNvPr>
            <p:cNvSpPr/>
            <p:nvPr/>
          </p:nvSpPr>
          <p:spPr>
            <a:xfrm>
              <a:off x="10006456" y="4186583"/>
              <a:ext cx="326000" cy="651995"/>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ln/>
          </p:spPr>
          <p:style>
            <a:lnRef idx="2">
              <a:schemeClr val="dk1"/>
            </a:lnRef>
            <a:fillRef idx="1">
              <a:schemeClr val="lt1"/>
            </a:fillRef>
            <a:effectRef idx="0">
              <a:schemeClr val="dk1"/>
            </a:effectRef>
            <a:fontRef idx="minor">
              <a:schemeClr val="dk1"/>
            </a:fontRef>
          </p:style>
          <p:txBody>
            <a:bodyPr rtlCol="0" anchor="ctr"/>
            <a:lstStyle/>
            <a:p>
              <a:pPr defTabSz="685800">
                <a:defRPr/>
              </a:pPr>
              <a:endParaRPr lang="en-US" sz="1350">
                <a:solidFill>
                  <a:prstClr val="black"/>
                </a:solidFill>
                <a:latin typeface="Calibri" panose="020F0502020204030204"/>
              </a:endParaRPr>
            </a:p>
          </p:txBody>
        </p:sp>
      </p:grpSp>
      <p:grpSp>
        <p:nvGrpSpPr>
          <p:cNvPr id="38" name="Graphic 5">
            <a:extLst>
              <a:ext uri="{FF2B5EF4-FFF2-40B4-BE49-F238E27FC236}">
                <a16:creationId xmlns:a16="http://schemas.microsoft.com/office/drawing/2014/main" id="{B8FB755A-AE8A-CDA3-4B5B-8C0BCA3AE057}"/>
              </a:ext>
            </a:extLst>
          </p:cNvPr>
          <p:cNvGrpSpPr/>
          <p:nvPr/>
        </p:nvGrpSpPr>
        <p:grpSpPr>
          <a:xfrm>
            <a:off x="1930133" y="2705100"/>
            <a:ext cx="3079163" cy="2697480"/>
            <a:chOff x="10006456" y="2591606"/>
            <a:chExt cx="3069130" cy="3972343"/>
          </a:xfrm>
          <a:solidFill>
            <a:srgbClr val="ED7D31">
              <a:lumMod val="75000"/>
            </a:srgbClr>
          </a:solidFill>
        </p:grpSpPr>
        <p:sp>
          <p:nvSpPr>
            <p:cNvPr id="39" name="Freeform: Shape 38">
              <a:extLst>
                <a:ext uri="{FF2B5EF4-FFF2-40B4-BE49-F238E27FC236}">
                  <a16:creationId xmlns:a16="http://schemas.microsoft.com/office/drawing/2014/main" id="{D30EB1CC-0FB5-D7BC-5B6B-466EA19B6DD1}"/>
                </a:ext>
              </a:extLst>
            </p:cNvPr>
            <p:cNvSpPr/>
            <p:nvPr/>
          </p:nvSpPr>
          <p:spPr>
            <a:xfrm>
              <a:off x="10015304" y="2591606"/>
              <a:ext cx="3060282" cy="3972343"/>
            </a:xfrm>
            <a:custGeom>
              <a:avLst/>
              <a:gdLst>
                <a:gd name="connsiteX0" fmla="*/ 2722572 w 3060282"/>
                <a:gd name="connsiteY0" fmla="*/ 0 h 3972343"/>
                <a:gd name="connsiteX1" fmla="*/ 337711 w 3060282"/>
                <a:gd name="connsiteY1" fmla="*/ 0 h 3972343"/>
                <a:gd name="connsiteX2" fmla="*/ 0 w 3060282"/>
                <a:gd name="connsiteY2" fmla="*/ 337737 h 3972343"/>
                <a:gd name="connsiteX3" fmla="*/ 0 w 3060282"/>
                <a:gd name="connsiteY3" fmla="*/ 1458468 h 3972343"/>
                <a:gd name="connsiteX4" fmla="*/ 48858 w 3060282"/>
                <a:gd name="connsiteY4" fmla="*/ 1507365 h 3972343"/>
                <a:gd name="connsiteX5" fmla="*/ 48858 w 3060282"/>
                <a:gd name="connsiteY5" fmla="*/ 337737 h 3972343"/>
                <a:gd name="connsiteX6" fmla="*/ 337711 w 3060282"/>
                <a:gd name="connsiteY6" fmla="*/ 48903 h 3972343"/>
                <a:gd name="connsiteX7" fmla="*/ 2722572 w 3060282"/>
                <a:gd name="connsiteY7" fmla="*/ 48903 h 3972343"/>
                <a:gd name="connsiteX8" fmla="*/ 3011425 w 3060282"/>
                <a:gd name="connsiteY8" fmla="*/ 337737 h 3972343"/>
                <a:gd name="connsiteX9" fmla="*/ 3011425 w 3060282"/>
                <a:gd name="connsiteY9" fmla="*/ 3634619 h 3972343"/>
                <a:gd name="connsiteX10" fmla="*/ 2722572 w 3060282"/>
                <a:gd name="connsiteY10" fmla="*/ 3923453 h 3972343"/>
                <a:gd name="connsiteX11" fmla="*/ 337711 w 3060282"/>
                <a:gd name="connsiteY11" fmla="*/ 3923453 h 3972343"/>
                <a:gd name="connsiteX12" fmla="*/ 48858 w 3060282"/>
                <a:gd name="connsiteY12" fmla="*/ 3634619 h 3972343"/>
                <a:gd name="connsiteX13" fmla="*/ 48858 w 3060282"/>
                <a:gd name="connsiteY13" fmla="*/ 2334585 h 3972343"/>
                <a:gd name="connsiteX14" fmla="*/ 0 w 3060282"/>
                <a:gd name="connsiteY14" fmla="*/ 2383482 h 3972343"/>
                <a:gd name="connsiteX15" fmla="*/ 0 w 3060282"/>
                <a:gd name="connsiteY15" fmla="*/ 3634612 h 3972343"/>
                <a:gd name="connsiteX16" fmla="*/ 337711 w 3060282"/>
                <a:gd name="connsiteY16" fmla="*/ 3972343 h 3972343"/>
                <a:gd name="connsiteX17" fmla="*/ 2722572 w 3060282"/>
                <a:gd name="connsiteY17" fmla="*/ 3972343 h 3972343"/>
                <a:gd name="connsiteX18" fmla="*/ 3060283 w 3060282"/>
                <a:gd name="connsiteY18" fmla="*/ 3634612 h 3972343"/>
                <a:gd name="connsiteX19" fmla="*/ 3060283 w 3060282"/>
                <a:gd name="connsiteY19" fmla="*/ 337737 h 3972343"/>
                <a:gd name="connsiteX20" fmla="*/ 2722572 w 3060282"/>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282" h="3972343">
                  <a:moveTo>
                    <a:pt x="2722572" y="0"/>
                  </a:moveTo>
                  <a:lnTo>
                    <a:pt x="337711" y="0"/>
                  </a:lnTo>
                  <a:cubicBezTo>
                    <a:pt x="151518" y="0"/>
                    <a:pt x="0" y="151505"/>
                    <a:pt x="0" y="337737"/>
                  </a:cubicBezTo>
                  <a:lnTo>
                    <a:pt x="0" y="1458468"/>
                  </a:lnTo>
                  <a:lnTo>
                    <a:pt x="48858" y="1507365"/>
                  </a:lnTo>
                  <a:lnTo>
                    <a:pt x="48858" y="337737"/>
                  </a:lnTo>
                  <a:cubicBezTo>
                    <a:pt x="48858" y="178471"/>
                    <a:pt x="178452" y="48903"/>
                    <a:pt x="337711" y="48903"/>
                  </a:cubicBezTo>
                  <a:lnTo>
                    <a:pt x="2722572" y="48903"/>
                  </a:lnTo>
                  <a:cubicBezTo>
                    <a:pt x="2881831" y="48903"/>
                    <a:pt x="3011425" y="178471"/>
                    <a:pt x="3011425" y="337737"/>
                  </a:cubicBezTo>
                  <a:lnTo>
                    <a:pt x="3011425" y="3634619"/>
                  </a:lnTo>
                  <a:cubicBezTo>
                    <a:pt x="3011425" y="3793885"/>
                    <a:pt x="2881831" y="3923453"/>
                    <a:pt x="2722572" y="3923453"/>
                  </a:cubicBezTo>
                  <a:lnTo>
                    <a:pt x="337711" y="3923453"/>
                  </a:lnTo>
                  <a:cubicBezTo>
                    <a:pt x="178452" y="3923453"/>
                    <a:pt x="48858" y="3793885"/>
                    <a:pt x="48858" y="3634619"/>
                  </a:cubicBezTo>
                  <a:lnTo>
                    <a:pt x="48858" y="2334585"/>
                  </a:lnTo>
                  <a:lnTo>
                    <a:pt x="0" y="2383482"/>
                  </a:lnTo>
                  <a:lnTo>
                    <a:pt x="0" y="3634612"/>
                  </a:lnTo>
                  <a:cubicBezTo>
                    <a:pt x="0" y="3820838"/>
                    <a:pt x="151453" y="3972343"/>
                    <a:pt x="337711" y="3972343"/>
                  </a:cubicBezTo>
                  <a:lnTo>
                    <a:pt x="2722572" y="3972343"/>
                  </a:lnTo>
                  <a:cubicBezTo>
                    <a:pt x="2908765" y="3972343"/>
                    <a:pt x="3060283" y="3820838"/>
                    <a:pt x="3060283" y="3634612"/>
                  </a:cubicBezTo>
                  <a:lnTo>
                    <a:pt x="3060283" y="337737"/>
                  </a:lnTo>
                  <a:cubicBezTo>
                    <a:pt x="3060283" y="151505"/>
                    <a:pt x="2908765" y="0"/>
                    <a:pt x="2722572" y="0"/>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defTabSz="685800">
                <a:defRPr/>
              </a:pPr>
              <a:endParaRPr lang="en-US" sz="1350">
                <a:solidFill>
                  <a:prstClr val="black"/>
                </a:solidFill>
                <a:latin typeface="Calibri" panose="020F0502020204030204"/>
              </a:endParaRPr>
            </a:p>
          </p:txBody>
        </p:sp>
        <p:sp>
          <p:nvSpPr>
            <p:cNvPr id="40" name="Freeform: Shape 39">
              <a:extLst>
                <a:ext uri="{FF2B5EF4-FFF2-40B4-BE49-F238E27FC236}">
                  <a16:creationId xmlns:a16="http://schemas.microsoft.com/office/drawing/2014/main" id="{34320190-E227-79DB-C779-7A295242267C}"/>
                </a:ext>
              </a:extLst>
            </p:cNvPr>
            <p:cNvSpPr/>
            <p:nvPr/>
          </p:nvSpPr>
          <p:spPr>
            <a:xfrm>
              <a:off x="10006456" y="4186583"/>
              <a:ext cx="326000" cy="651995"/>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defTabSz="685800">
                <a:defRPr/>
              </a:pPr>
              <a:endParaRPr lang="en-US" sz="1350">
                <a:solidFill>
                  <a:prstClr val="black"/>
                </a:solidFill>
                <a:latin typeface="Calibri" panose="020F0502020204030204"/>
              </a:endParaRPr>
            </a:p>
          </p:txBody>
        </p:sp>
      </p:grpSp>
      <p:sp>
        <p:nvSpPr>
          <p:cNvPr id="43" name="TextBox 42">
            <a:extLst>
              <a:ext uri="{FF2B5EF4-FFF2-40B4-BE49-F238E27FC236}">
                <a16:creationId xmlns:a16="http://schemas.microsoft.com/office/drawing/2014/main" id="{D597F545-0A96-FC81-A893-522A8EE5702C}"/>
              </a:ext>
            </a:extLst>
          </p:cNvPr>
          <p:cNvSpPr txBox="1"/>
          <p:nvPr/>
        </p:nvSpPr>
        <p:spPr>
          <a:xfrm>
            <a:off x="10879372" y="6461250"/>
            <a:ext cx="2701211" cy="1802160"/>
          </a:xfrm>
          <a:prstGeom prst="rect">
            <a:avLst/>
          </a:prstGeom>
          <a:noFill/>
        </p:spPr>
        <p:txBody>
          <a:bodyPr wrap="square">
            <a:spAutoFit/>
          </a:bodyPr>
          <a:lstStyle/>
          <a:p>
            <a:pPr algn="ctr">
              <a:lnSpc>
                <a:spcPct val="115000"/>
              </a:lnSpc>
              <a:buClrTx/>
              <a:buFont typeface="Arial"/>
              <a:buNone/>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URG (Urgent):</a:t>
            </a:r>
          </a:p>
          <a:p>
            <a:pPr algn="ctr">
              <a:lnSpc>
                <a:spcPct val="115000"/>
              </a:lnSpc>
              <a:buClrTx/>
              <a:buFont typeface="Arial"/>
              <a:buNone/>
            </a:pPr>
            <a:endParaRPr lang="en-US" sz="10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buClrTx/>
              <a:buFont typeface="Arial"/>
              <a:buNone/>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Indicates that urgent data follows in the packet</a:t>
            </a:r>
          </a:p>
        </p:txBody>
      </p:sp>
      <p:sp>
        <p:nvSpPr>
          <p:cNvPr id="44" name="TextBox 43">
            <a:extLst>
              <a:ext uri="{FF2B5EF4-FFF2-40B4-BE49-F238E27FC236}">
                <a16:creationId xmlns:a16="http://schemas.microsoft.com/office/drawing/2014/main" id="{ECCAB507-A57D-2041-F79E-B0DD05C829B8}"/>
              </a:ext>
            </a:extLst>
          </p:cNvPr>
          <p:cNvSpPr txBox="1"/>
          <p:nvPr/>
        </p:nvSpPr>
        <p:spPr>
          <a:xfrm>
            <a:off x="2163269" y="6381069"/>
            <a:ext cx="2701211" cy="1802160"/>
          </a:xfrm>
          <a:prstGeom prst="rect">
            <a:avLst/>
          </a:prstGeom>
          <a:noFill/>
        </p:spPr>
        <p:txBody>
          <a:bodyPr wrap="square">
            <a:spAutoFit/>
          </a:bodyPr>
          <a:lstStyle/>
          <a:p>
            <a:pPr algn="ctr">
              <a:lnSpc>
                <a:spcPct val="115000"/>
              </a:lnSpc>
              <a:buClrTx/>
              <a:buFontTx/>
              <a:buNone/>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RST (Reset):</a:t>
            </a:r>
          </a:p>
          <a:p>
            <a:pPr algn="ctr">
              <a:lnSpc>
                <a:spcPct val="115000"/>
              </a:lnSpc>
              <a:buClrTx/>
              <a:buFontTx/>
              <a:buNone/>
            </a:pPr>
            <a:endParaRPr lang="en-US" sz="10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buClrTx/>
              <a:buFontTx/>
              <a:buNone/>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Abruptly terminates an existing connection</a:t>
            </a:r>
          </a:p>
        </p:txBody>
      </p:sp>
      <p:sp>
        <p:nvSpPr>
          <p:cNvPr id="45" name="TextBox 44">
            <a:extLst>
              <a:ext uri="{FF2B5EF4-FFF2-40B4-BE49-F238E27FC236}">
                <a16:creationId xmlns:a16="http://schemas.microsoft.com/office/drawing/2014/main" id="{37212721-BEBE-2E29-FE3D-288F8170A079}"/>
              </a:ext>
            </a:extLst>
          </p:cNvPr>
          <p:cNvSpPr txBox="1"/>
          <p:nvPr/>
        </p:nvSpPr>
        <p:spPr>
          <a:xfrm>
            <a:off x="6712206" y="6427810"/>
            <a:ext cx="2701211" cy="1802160"/>
          </a:xfrm>
          <a:prstGeom prst="rect">
            <a:avLst/>
          </a:prstGeom>
          <a:noFill/>
        </p:spPr>
        <p:txBody>
          <a:bodyPr wrap="square">
            <a:spAutoFit/>
          </a:bodyPr>
          <a:lstStyle/>
          <a:p>
            <a:pPr algn="ctr">
              <a:lnSpc>
                <a:spcPct val="115000"/>
              </a:lnSpc>
              <a:buClrTx/>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PUSH (Push):</a:t>
            </a:r>
          </a:p>
          <a:p>
            <a:pPr algn="ctr">
              <a:lnSpc>
                <a:spcPct val="115000"/>
              </a:lnSpc>
              <a:buClrTx/>
            </a:pPr>
            <a:endParaRPr lang="en-US" sz="10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buClrTx/>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Requests the immediate delivery of data</a:t>
            </a:r>
          </a:p>
        </p:txBody>
      </p:sp>
      <p:sp>
        <p:nvSpPr>
          <p:cNvPr id="4" name="Brandline_LVC">
            <a:extLst>
              <a:ext uri="{FF2B5EF4-FFF2-40B4-BE49-F238E27FC236}">
                <a16:creationId xmlns:a16="http://schemas.microsoft.com/office/drawing/2014/main" id="{5AE78E81-C5E1-7C03-12CF-2A88850614CD}"/>
              </a:ext>
            </a:extLst>
          </p:cNvPr>
          <p:cNvSpPr/>
          <p:nvPr/>
        </p:nvSpPr>
        <p:spPr>
          <a:xfrm>
            <a:off x="7099300" y="816324"/>
            <a:ext cx="20558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233671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2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TCP Handshake Process</a:t>
            </a:r>
            <a:endParaRPr>
              <a:solidFill>
                <a:srgbClr val="3F3F3F"/>
              </a:solidFill>
              <a:latin typeface="Open Sans"/>
              <a:ea typeface="Open Sans"/>
              <a:cs typeface="Open Sans"/>
              <a:sym typeface="Open Sans"/>
            </a:endParaRPr>
          </a:p>
        </p:txBody>
      </p:sp>
      <p:sp>
        <p:nvSpPr>
          <p:cNvPr id="860" name="Google Shape;860;p27"/>
          <p:cNvSpPr txBox="1"/>
          <p:nvPr/>
        </p:nvSpPr>
        <p:spPr>
          <a:xfrm>
            <a:off x="1108286" y="1197803"/>
            <a:ext cx="14043662" cy="600124"/>
          </a:xfrm>
          <a:prstGeom prst="rect">
            <a:avLst/>
          </a:prstGeom>
          <a:noFill/>
          <a:ln>
            <a:noFill/>
          </a:ln>
        </p:spPr>
        <p:txBody>
          <a:bodyPr spcFirstLastPara="1" wrap="square" lIns="45700" tIns="45700" rIns="45700" bIns="45700" anchor="t" anchorCtr="0">
            <a:spAutoFit/>
          </a:bodyPr>
          <a:lstStyle/>
          <a:p>
            <a:pPr marL="0" marR="0" lvl="0" indent="0" algn="ctr" rtl="0">
              <a:lnSpc>
                <a:spcPct val="150000"/>
              </a:lnSpc>
              <a:spcBef>
                <a:spcPts val="0"/>
              </a:spcBef>
              <a:spcAft>
                <a:spcPts val="0"/>
              </a:spcAft>
              <a:buClr>
                <a:srgbClr val="404040"/>
              </a:buClr>
              <a:buSzPts val="2200"/>
              <a:buFont typeface="Open Sans"/>
              <a:buNone/>
            </a:pPr>
            <a:r>
              <a:rPr lang="en-US" sz="2200" b="0" i="0" u="none" strike="noStrike" cap="none">
                <a:solidFill>
                  <a:srgbClr val="3F3F3F"/>
                </a:solidFill>
                <a:latin typeface="Open Sans"/>
                <a:ea typeface="Open Sans"/>
                <a:cs typeface="Open Sans"/>
                <a:sym typeface="Open Sans"/>
              </a:rPr>
              <a:t>A TCP three-way handshake is used to create a connection between a local host or client and server.</a:t>
            </a:r>
            <a:endParaRPr sz="1400" b="0" i="0" u="none" strike="noStrike" cap="none">
              <a:solidFill>
                <a:srgbClr val="3F3F3F"/>
              </a:solidFill>
              <a:latin typeface="Arial"/>
              <a:ea typeface="Arial"/>
              <a:cs typeface="Arial"/>
              <a:sym typeface="Arial"/>
            </a:endParaRPr>
          </a:p>
        </p:txBody>
      </p:sp>
      <p:pic>
        <p:nvPicPr>
          <p:cNvPr id="861" name="Google Shape;861;p27"/>
          <p:cNvPicPr preferRelativeResize="0"/>
          <p:nvPr/>
        </p:nvPicPr>
        <p:blipFill rotWithShape="1">
          <a:blip r:embed="rId3">
            <a:alphaModFix/>
          </a:blip>
          <a:srcRect/>
          <a:stretch/>
        </p:blipFill>
        <p:spPr>
          <a:xfrm>
            <a:off x="4761787" y="771540"/>
            <a:ext cx="6715013" cy="365760"/>
          </a:xfrm>
          <a:prstGeom prst="rect">
            <a:avLst/>
          </a:prstGeom>
          <a:noFill/>
          <a:ln>
            <a:noFill/>
          </a:ln>
        </p:spPr>
      </p:pic>
      <p:grpSp>
        <p:nvGrpSpPr>
          <p:cNvPr id="862" name="Google Shape;862;p27"/>
          <p:cNvGrpSpPr/>
          <p:nvPr/>
        </p:nvGrpSpPr>
        <p:grpSpPr>
          <a:xfrm>
            <a:off x="2883376" y="2093877"/>
            <a:ext cx="10549615" cy="6400297"/>
            <a:chOff x="2587954" y="2009470"/>
            <a:chExt cx="10549615" cy="6400297"/>
          </a:xfrm>
        </p:grpSpPr>
        <p:grpSp>
          <p:nvGrpSpPr>
            <p:cNvPr id="863" name="Google Shape;863;p27"/>
            <p:cNvGrpSpPr/>
            <p:nvPr/>
          </p:nvGrpSpPr>
          <p:grpSpPr>
            <a:xfrm>
              <a:off x="11273731" y="6440070"/>
              <a:ext cx="1523690" cy="1743063"/>
              <a:chOff x="11139675" y="2193555"/>
              <a:chExt cx="1523690" cy="1743063"/>
            </a:xfrm>
          </p:grpSpPr>
          <p:pic>
            <p:nvPicPr>
              <p:cNvPr id="864" name="Google Shape;864;p27" descr="sever.png"/>
              <p:cNvPicPr preferRelativeResize="0"/>
              <p:nvPr/>
            </p:nvPicPr>
            <p:blipFill rotWithShape="1">
              <a:blip r:embed="rId4">
                <a:alphaModFix/>
              </a:blip>
              <a:srcRect/>
              <a:stretch/>
            </p:blipFill>
            <p:spPr>
              <a:xfrm>
                <a:off x="11287474" y="2193555"/>
                <a:ext cx="1228093" cy="1228094"/>
              </a:xfrm>
              <a:prstGeom prst="rect">
                <a:avLst/>
              </a:prstGeom>
              <a:noFill/>
              <a:ln>
                <a:noFill/>
              </a:ln>
            </p:spPr>
          </p:pic>
          <p:sp>
            <p:nvSpPr>
              <p:cNvPr id="865" name="Google Shape;865;p27"/>
              <p:cNvSpPr txBox="1"/>
              <p:nvPr/>
            </p:nvSpPr>
            <p:spPr>
              <a:xfrm>
                <a:off x="11139675" y="3428721"/>
                <a:ext cx="1523690" cy="507897"/>
              </a:xfrm>
              <a:prstGeom prst="rect">
                <a:avLst/>
              </a:prstGeom>
              <a:noFill/>
              <a:ln>
                <a:noFill/>
              </a:ln>
            </p:spPr>
            <p:txBody>
              <a:bodyPr spcFirstLastPara="1" wrap="square" lIns="21425" tIns="21425" rIns="21425" bIns="2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Server</a:t>
                </a:r>
                <a:endParaRPr sz="1400" b="0" i="0" u="none" strike="noStrike" cap="none">
                  <a:solidFill>
                    <a:srgbClr val="3F3F3F"/>
                  </a:solidFill>
                  <a:latin typeface="Calibri"/>
                  <a:ea typeface="Calibri"/>
                  <a:cs typeface="Calibri"/>
                  <a:sym typeface="Calibri"/>
                </a:endParaRPr>
              </a:p>
            </p:txBody>
          </p:sp>
        </p:grpSp>
        <p:grpSp>
          <p:nvGrpSpPr>
            <p:cNvPr id="866" name="Google Shape;866;p27"/>
            <p:cNvGrpSpPr/>
            <p:nvPr/>
          </p:nvGrpSpPr>
          <p:grpSpPr>
            <a:xfrm>
              <a:off x="2859592" y="6465954"/>
              <a:ext cx="1228095" cy="1599127"/>
              <a:chOff x="2827439" y="2195628"/>
              <a:chExt cx="1228095" cy="1599127"/>
            </a:xfrm>
          </p:grpSpPr>
          <p:pic>
            <p:nvPicPr>
              <p:cNvPr id="867" name="Google Shape;867;p27" descr="Image"/>
              <p:cNvPicPr preferRelativeResize="0"/>
              <p:nvPr/>
            </p:nvPicPr>
            <p:blipFill rotWithShape="1">
              <a:blip r:embed="rId5">
                <a:alphaModFix/>
              </a:blip>
              <a:srcRect/>
              <a:stretch/>
            </p:blipFill>
            <p:spPr>
              <a:xfrm>
                <a:off x="2827439" y="2195628"/>
                <a:ext cx="1228095" cy="1228094"/>
              </a:xfrm>
              <a:prstGeom prst="rect">
                <a:avLst/>
              </a:prstGeom>
              <a:noFill/>
              <a:ln>
                <a:noFill/>
              </a:ln>
            </p:spPr>
          </p:pic>
          <p:sp>
            <p:nvSpPr>
              <p:cNvPr id="868" name="Google Shape;868;p27"/>
              <p:cNvSpPr txBox="1"/>
              <p:nvPr/>
            </p:nvSpPr>
            <p:spPr>
              <a:xfrm>
                <a:off x="3113920" y="3443682"/>
                <a:ext cx="795105" cy="351073"/>
              </a:xfrm>
              <a:prstGeom prst="rect">
                <a:avLst/>
              </a:prstGeom>
              <a:noFill/>
              <a:ln>
                <a:noFill/>
              </a:ln>
            </p:spPr>
            <p:txBody>
              <a:bodyPr spcFirstLastPara="1" wrap="square" lIns="21425" tIns="21425" rIns="21425" bIns="2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Client</a:t>
                </a:r>
                <a:endParaRPr sz="1400" b="0" i="0" u="none" strike="noStrike" cap="none">
                  <a:solidFill>
                    <a:srgbClr val="3F3F3F"/>
                  </a:solidFill>
                  <a:latin typeface="Calibri"/>
                  <a:ea typeface="Calibri"/>
                  <a:cs typeface="Calibri"/>
                  <a:sym typeface="Calibri"/>
                </a:endParaRPr>
              </a:p>
            </p:txBody>
          </p:sp>
        </p:grpSp>
        <p:cxnSp>
          <p:nvCxnSpPr>
            <p:cNvPr id="869" name="Google Shape;869;p27"/>
            <p:cNvCxnSpPr/>
            <p:nvPr/>
          </p:nvCxnSpPr>
          <p:spPr>
            <a:xfrm>
              <a:off x="4325988" y="2009470"/>
              <a:ext cx="0" cy="6400297"/>
            </a:xfrm>
            <a:prstGeom prst="straightConnector1">
              <a:avLst/>
            </a:prstGeom>
            <a:noFill/>
            <a:ln w="50800" cap="flat" cmpd="sng">
              <a:solidFill>
                <a:srgbClr val="2E75B5"/>
              </a:solidFill>
              <a:prstDash val="dashDot"/>
              <a:miter lim="400000"/>
              <a:headEnd type="none" w="sm" len="sm"/>
              <a:tailEnd type="none" w="sm" len="sm"/>
            </a:ln>
          </p:spPr>
        </p:cxnSp>
        <p:cxnSp>
          <p:nvCxnSpPr>
            <p:cNvPr id="870" name="Google Shape;870;p27"/>
            <p:cNvCxnSpPr/>
            <p:nvPr/>
          </p:nvCxnSpPr>
          <p:spPr>
            <a:xfrm rot="10800000">
              <a:off x="4506614" y="7265518"/>
              <a:ext cx="6399489" cy="1"/>
            </a:xfrm>
            <a:prstGeom prst="straightConnector1">
              <a:avLst/>
            </a:prstGeom>
            <a:noFill/>
            <a:ln w="38100" cap="flat" cmpd="sng">
              <a:solidFill>
                <a:schemeClr val="accent6"/>
              </a:solidFill>
              <a:prstDash val="solid"/>
              <a:miter lim="800000"/>
              <a:headEnd type="triangle" w="med" len="med"/>
              <a:tailEnd type="triangle" w="med" len="med"/>
            </a:ln>
          </p:spPr>
        </p:cxnSp>
        <p:sp>
          <p:nvSpPr>
            <p:cNvPr id="871" name="Google Shape;871;p27"/>
            <p:cNvSpPr txBox="1"/>
            <p:nvPr/>
          </p:nvSpPr>
          <p:spPr>
            <a:xfrm>
              <a:off x="6287695" y="6889089"/>
              <a:ext cx="2837330" cy="351073"/>
            </a:xfrm>
            <a:prstGeom prst="rect">
              <a:avLst/>
            </a:prstGeom>
            <a:noFill/>
            <a:ln>
              <a:noFill/>
            </a:ln>
          </p:spPr>
          <p:txBody>
            <a:bodyPr spcFirstLastPara="1" wrap="square" lIns="21425" tIns="21425" rIns="21425" bIns="2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Connection Established</a:t>
              </a:r>
              <a:endParaRPr sz="1400" b="0" i="0" u="none" strike="noStrike" cap="none">
                <a:solidFill>
                  <a:srgbClr val="000000"/>
                </a:solidFill>
                <a:latin typeface="Arial"/>
                <a:ea typeface="Arial"/>
                <a:cs typeface="Arial"/>
                <a:sym typeface="Arial"/>
              </a:endParaRPr>
            </a:p>
          </p:txBody>
        </p:sp>
        <p:sp>
          <p:nvSpPr>
            <p:cNvPr id="872" name="Google Shape;872;p27"/>
            <p:cNvSpPr txBox="1"/>
            <p:nvPr/>
          </p:nvSpPr>
          <p:spPr>
            <a:xfrm>
              <a:off x="2809618" y="2518534"/>
              <a:ext cx="1189442" cy="400110"/>
            </a:xfrm>
            <a:prstGeom prst="rect">
              <a:avLst/>
            </a:prstGeom>
            <a:noFill/>
            <a:ln>
              <a:noFill/>
            </a:ln>
          </p:spPr>
          <p:txBody>
            <a:bodyPr spcFirstLastPara="1" wrap="square" lIns="21425" tIns="45700" rIns="2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Send SYN</a:t>
              </a:r>
              <a:endParaRPr sz="1400" b="0" i="0" u="none" strike="noStrike" cap="none">
                <a:solidFill>
                  <a:srgbClr val="3F3F3F"/>
                </a:solidFill>
                <a:latin typeface="Calibri"/>
                <a:ea typeface="Calibri"/>
                <a:cs typeface="Calibri"/>
                <a:sym typeface="Calibri"/>
              </a:endParaRPr>
            </a:p>
          </p:txBody>
        </p:sp>
        <p:sp>
          <p:nvSpPr>
            <p:cNvPr id="873" name="Google Shape;873;p27"/>
            <p:cNvSpPr txBox="1"/>
            <p:nvPr/>
          </p:nvSpPr>
          <p:spPr>
            <a:xfrm>
              <a:off x="11342511" y="2523233"/>
              <a:ext cx="1593079" cy="400110"/>
            </a:xfrm>
            <a:prstGeom prst="rect">
              <a:avLst/>
            </a:prstGeom>
            <a:noFill/>
            <a:ln>
              <a:noFill/>
            </a:ln>
          </p:spPr>
          <p:txBody>
            <a:bodyPr spcFirstLastPara="1" wrap="square" lIns="21425" tIns="45700" rIns="2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SYN received</a:t>
              </a:r>
              <a:endParaRPr sz="1400" b="0" i="0" u="none" strike="noStrike" cap="none">
                <a:solidFill>
                  <a:srgbClr val="3F3F3F"/>
                </a:solidFill>
                <a:latin typeface="Calibri"/>
                <a:ea typeface="Calibri"/>
                <a:cs typeface="Calibri"/>
                <a:sym typeface="Calibri"/>
              </a:endParaRPr>
            </a:p>
          </p:txBody>
        </p:sp>
        <p:cxnSp>
          <p:nvCxnSpPr>
            <p:cNvPr id="874" name="Google Shape;874;p27"/>
            <p:cNvCxnSpPr/>
            <p:nvPr/>
          </p:nvCxnSpPr>
          <p:spPr>
            <a:xfrm>
              <a:off x="4506616" y="2727994"/>
              <a:ext cx="6399489" cy="1"/>
            </a:xfrm>
            <a:prstGeom prst="straightConnector1">
              <a:avLst/>
            </a:prstGeom>
            <a:noFill/>
            <a:ln w="38100" cap="flat" cmpd="sng">
              <a:solidFill>
                <a:schemeClr val="accent2"/>
              </a:solidFill>
              <a:prstDash val="solid"/>
              <a:miter lim="800000"/>
              <a:headEnd type="none" w="sm" len="sm"/>
              <a:tailEnd type="triangle" w="med" len="med"/>
            </a:ln>
          </p:spPr>
        </p:cxnSp>
        <p:sp>
          <p:nvSpPr>
            <p:cNvPr id="875" name="Google Shape;875;p27"/>
            <p:cNvSpPr txBox="1"/>
            <p:nvPr/>
          </p:nvSpPr>
          <p:spPr>
            <a:xfrm>
              <a:off x="7450150" y="2372215"/>
              <a:ext cx="553052" cy="351073"/>
            </a:xfrm>
            <a:prstGeom prst="rect">
              <a:avLst/>
            </a:prstGeom>
            <a:noFill/>
            <a:ln>
              <a:noFill/>
            </a:ln>
          </p:spPr>
          <p:txBody>
            <a:bodyPr spcFirstLastPara="1" wrap="square" lIns="21425" tIns="21425" rIns="21425" bIns="2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SYN</a:t>
              </a:r>
              <a:endParaRPr sz="1400" b="0" i="0" u="none" strike="noStrike" cap="none">
                <a:solidFill>
                  <a:srgbClr val="000000"/>
                </a:solidFill>
                <a:latin typeface="Arial"/>
                <a:ea typeface="Arial"/>
                <a:cs typeface="Arial"/>
                <a:sym typeface="Arial"/>
              </a:endParaRPr>
            </a:p>
          </p:txBody>
        </p:sp>
        <p:sp>
          <p:nvSpPr>
            <p:cNvPr id="876" name="Google Shape;876;p27"/>
            <p:cNvSpPr txBox="1"/>
            <p:nvPr/>
          </p:nvSpPr>
          <p:spPr>
            <a:xfrm>
              <a:off x="6473922" y="2754831"/>
              <a:ext cx="2505509" cy="351073"/>
            </a:xfrm>
            <a:prstGeom prst="rect">
              <a:avLst/>
            </a:prstGeom>
            <a:noFill/>
            <a:ln>
              <a:noFill/>
            </a:ln>
          </p:spPr>
          <p:txBody>
            <a:bodyPr spcFirstLastPara="1" wrap="square" lIns="21425" tIns="21425" rIns="21425" bIns="2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SEQ=100, CTL = SYN </a:t>
              </a:r>
              <a:endParaRPr sz="1400" b="0" i="0" u="none" strike="noStrike" cap="none">
                <a:solidFill>
                  <a:srgbClr val="000000"/>
                </a:solidFill>
                <a:latin typeface="Arial"/>
                <a:ea typeface="Arial"/>
                <a:cs typeface="Arial"/>
                <a:sym typeface="Arial"/>
              </a:endParaRPr>
            </a:p>
          </p:txBody>
        </p:sp>
        <p:cxnSp>
          <p:nvCxnSpPr>
            <p:cNvPr id="877" name="Google Shape;877;p27"/>
            <p:cNvCxnSpPr/>
            <p:nvPr/>
          </p:nvCxnSpPr>
          <p:spPr>
            <a:xfrm rot="10800000">
              <a:off x="4506614" y="4477574"/>
              <a:ext cx="6399489" cy="1"/>
            </a:xfrm>
            <a:prstGeom prst="straightConnector1">
              <a:avLst/>
            </a:prstGeom>
            <a:noFill/>
            <a:ln w="38100" cap="flat" cmpd="sng">
              <a:solidFill>
                <a:schemeClr val="accent5"/>
              </a:solidFill>
              <a:prstDash val="solid"/>
              <a:miter lim="800000"/>
              <a:headEnd type="none" w="sm" len="sm"/>
              <a:tailEnd type="triangle" w="med" len="med"/>
            </a:ln>
          </p:spPr>
        </p:cxnSp>
        <p:sp>
          <p:nvSpPr>
            <p:cNvPr id="878" name="Google Shape;878;p27"/>
            <p:cNvSpPr txBox="1"/>
            <p:nvPr/>
          </p:nvSpPr>
          <p:spPr>
            <a:xfrm>
              <a:off x="5610222" y="4477324"/>
              <a:ext cx="4232904" cy="351073"/>
            </a:xfrm>
            <a:prstGeom prst="rect">
              <a:avLst/>
            </a:prstGeom>
            <a:noFill/>
            <a:ln>
              <a:noFill/>
            </a:ln>
          </p:spPr>
          <p:txBody>
            <a:bodyPr spcFirstLastPara="1" wrap="square" lIns="21425" tIns="21425" rIns="21425" bIns="2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SEQ=300, ACK=101, CTL = SYN, ACK</a:t>
              </a:r>
              <a:endParaRPr sz="1400" b="0" i="0" u="none" strike="noStrike" cap="none">
                <a:solidFill>
                  <a:srgbClr val="000000"/>
                </a:solidFill>
                <a:latin typeface="Arial"/>
                <a:ea typeface="Arial"/>
                <a:cs typeface="Arial"/>
                <a:sym typeface="Arial"/>
              </a:endParaRPr>
            </a:p>
          </p:txBody>
        </p:sp>
        <p:sp>
          <p:nvSpPr>
            <p:cNvPr id="879" name="Google Shape;879;p27"/>
            <p:cNvSpPr txBox="1"/>
            <p:nvPr/>
          </p:nvSpPr>
          <p:spPr>
            <a:xfrm>
              <a:off x="7124621" y="4121796"/>
              <a:ext cx="1163475" cy="351073"/>
            </a:xfrm>
            <a:prstGeom prst="rect">
              <a:avLst/>
            </a:prstGeom>
            <a:noFill/>
            <a:ln>
              <a:noFill/>
            </a:ln>
          </p:spPr>
          <p:txBody>
            <a:bodyPr spcFirstLastPara="1" wrap="square" lIns="21425" tIns="21425" rIns="21425" bIns="2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SYN/ACK</a:t>
              </a:r>
              <a:endParaRPr sz="1400" b="0" i="0" u="none" strike="noStrike" cap="none">
                <a:solidFill>
                  <a:srgbClr val="000000"/>
                </a:solidFill>
                <a:latin typeface="Arial"/>
                <a:ea typeface="Arial"/>
                <a:cs typeface="Arial"/>
                <a:sym typeface="Arial"/>
              </a:endParaRPr>
            </a:p>
          </p:txBody>
        </p:sp>
        <p:cxnSp>
          <p:nvCxnSpPr>
            <p:cNvPr id="880" name="Google Shape;880;p27"/>
            <p:cNvCxnSpPr/>
            <p:nvPr/>
          </p:nvCxnSpPr>
          <p:spPr>
            <a:xfrm>
              <a:off x="4506616" y="6046531"/>
              <a:ext cx="6399489" cy="1"/>
            </a:xfrm>
            <a:prstGeom prst="straightConnector1">
              <a:avLst/>
            </a:prstGeom>
            <a:noFill/>
            <a:ln w="38100" cap="flat" cmpd="sng">
              <a:solidFill>
                <a:schemeClr val="accent2"/>
              </a:solidFill>
              <a:prstDash val="solid"/>
              <a:miter lim="800000"/>
              <a:headEnd type="none" w="sm" len="sm"/>
              <a:tailEnd type="triangle" w="med" len="med"/>
            </a:ln>
          </p:spPr>
        </p:cxnSp>
        <p:sp>
          <p:nvSpPr>
            <p:cNvPr id="881" name="Google Shape;881;p27"/>
            <p:cNvSpPr txBox="1"/>
            <p:nvPr/>
          </p:nvSpPr>
          <p:spPr>
            <a:xfrm>
              <a:off x="5894479" y="6066597"/>
              <a:ext cx="3623764" cy="351074"/>
            </a:xfrm>
            <a:prstGeom prst="rect">
              <a:avLst/>
            </a:prstGeom>
            <a:noFill/>
            <a:ln>
              <a:noFill/>
            </a:ln>
          </p:spPr>
          <p:txBody>
            <a:bodyPr spcFirstLastPara="1" wrap="square" lIns="21425" tIns="21425" rIns="21425" bIns="2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SEQ=101, ACK=301, CTL = ACK</a:t>
              </a:r>
              <a:endParaRPr sz="1400" b="0" i="0" u="none" strike="noStrike" cap="none">
                <a:solidFill>
                  <a:srgbClr val="000000"/>
                </a:solidFill>
                <a:latin typeface="Arial"/>
                <a:ea typeface="Arial"/>
                <a:cs typeface="Arial"/>
                <a:sym typeface="Arial"/>
              </a:endParaRPr>
            </a:p>
          </p:txBody>
        </p:sp>
        <p:sp>
          <p:nvSpPr>
            <p:cNvPr id="882" name="Google Shape;882;p27"/>
            <p:cNvSpPr txBox="1"/>
            <p:nvPr/>
          </p:nvSpPr>
          <p:spPr>
            <a:xfrm>
              <a:off x="7432400" y="5663664"/>
              <a:ext cx="547922" cy="351073"/>
            </a:xfrm>
            <a:prstGeom prst="rect">
              <a:avLst/>
            </a:prstGeom>
            <a:noFill/>
            <a:ln>
              <a:noFill/>
            </a:ln>
          </p:spPr>
          <p:txBody>
            <a:bodyPr spcFirstLastPara="1" wrap="square" lIns="21425" tIns="21425" rIns="21425" bIns="2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a:ea typeface="Open Sans"/>
                  <a:cs typeface="Open Sans"/>
                  <a:sym typeface="Open Sans"/>
                </a:rPr>
                <a:t>ACK</a:t>
              </a:r>
              <a:endParaRPr sz="1400" b="0" i="0" u="none" strike="noStrike" cap="none">
                <a:solidFill>
                  <a:srgbClr val="000000"/>
                </a:solidFill>
                <a:latin typeface="Arial"/>
                <a:ea typeface="Arial"/>
                <a:cs typeface="Arial"/>
                <a:sym typeface="Arial"/>
              </a:endParaRPr>
            </a:p>
          </p:txBody>
        </p:sp>
        <p:sp>
          <p:nvSpPr>
            <p:cNvPr id="883" name="Google Shape;883;p27"/>
            <p:cNvSpPr txBox="1"/>
            <p:nvPr/>
          </p:nvSpPr>
          <p:spPr>
            <a:xfrm>
              <a:off x="4520316" y="7525666"/>
              <a:ext cx="6496024" cy="400110"/>
            </a:xfrm>
            <a:prstGeom prst="rect">
              <a:avLst/>
            </a:prstGeom>
            <a:noFill/>
            <a:ln>
              <a:noFill/>
            </a:ln>
          </p:spPr>
          <p:txBody>
            <a:bodyPr spcFirstLastPara="1" wrap="square" lIns="21425" tIns="45700" rIns="2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CTL = Which control bits in the TCP header are set to 1</a:t>
              </a:r>
              <a:endParaRPr sz="1400" b="0" i="0" u="none" strike="noStrike" cap="none">
                <a:solidFill>
                  <a:srgbClr val="000000"/>
                </a:solidFill>
                <a:latin typeface="Arial"/>
                <a:ea typeface="Arial"/>
                <a:cs typeface="Arial"/>
                <a:sym typeface="Arial"/>
              </a:endParaRPr>
            </a:p>
          </p:txBody>
        </p:sp>
        <p:sp>
          <p:nvSpPr>
            <p:cNvPr id="884" name="Google Shape;884;p27"/>
            <p:cNvSpPr txBox="1"/>
            <p:nvPr/>
          </p:nvSpPr>
          <p:spPr>
            <a:xfrm>
              <a:off x="11342511" y="4297332"/>
              <a:ext cx="1795058" cy="400110"/>
            </a:xfrm>
            <a:prstGeom prst="rect">
              <a:avLst/>
            </a:prstGeom>
            <a:noFill/>
            <a:ln>
              <a:noFill/>
            </a:ln>
          </p:spPr>
          <p:txBody>
            <a:bodyPr spcFirstLastPara="1" wrap="square" lIns="21425" tIns="45700" rIns="2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Send SYN, ACK</a:t>
              </a:r>
              <a:endParaRPr sz="1400" b="0" i="0" u="none" strike="noStrike" cap="none">
                <a:solidFill>
                  <a:srgbClr val="000000"/>
                </a:solidFill>
                <a:latin typeface="Arial"/>
                <a:ea typeface="Arial"/>
                <a:cs typeface="Arial"/>
                <a:sym typeface="Arial"/>
              </a:endParaRPr>
            </a:p>
          </p:txBody>
        </p:sp>
        <p:cxnSp>
          <p:nvCxnSpPr>
            <p:cNvPr id="885" name="Google Shape;885;p27"/>
            <p:cNvCxnSpPr/>
            <p:nvPr/>
          </p:nvCxnSpPr>
          <p:spPr>
            <a:xfrm>
              <a:off x="11072785" y="2009470"/>
              <a:ext cx="0" cy="6400297"/>
            </a:xfrm>
            <a:prstGeom prst="straightConnector1">
              <a:avLst/>
            </a:prstGeom>
            <a:noFill/>
            <a:ln w="50800" cap="flat" cmpd="sng">
              <a:solidFill>
                <a:srgbClr val="2E75B5"/>
              </a:solidFill>
              <a:prstDash val="dashDot"/>
              <a:miter lim="400000"/>
              <a:headEnd type="none" w="sm" len="sm"/>
              <a:tailEnd type="none" w="sm" len="sm"/>
            </a:ln>
          </p:spPr>
        </p:cxnSp>
        <p:sp>
          <p:nvSpPr>
            <p:cNvPr id="886" name="Google Shape;886;p27"/>
            <p:cNvSpPr txBox="1"/>
            <p:nvPr/>
          </p:nvSpPr>
          <p:spPr>
            <a:xfrm>
              <a:off x="2623411" y="5866542"/>
              <a:ext cx="1697551" cy="400110"/>
            </a:xfrm>
            <a:prstGeom prst="rect">
              <a:avLst/>
            </a:prstGeom>
            <a:noFill/>
            <a:ln>
              <a:noFill/>
            </a:ln>
          </p:spPr>
          <p:txBody>
            <a:bodyPr spcFirstLastPara="1" wrap="square" lIns="21425" tIns="45700" rIns="2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Established</a:t>
              </a:r>
              <a:endParaRPr sz="1400" b="0" i="0" u="none" strike="noStrike" cap="none">
                <a:solidFill>
                  <a:srgbClr val="000000"/>
                </a:solidFill>
                <a:latin typeface="Arial"/>
                <a:ea typeface="Arial"/>
                <a:cs typeface="Arial"/>
                <a:sym typeface="Arial"/>
              </a:endParaRPr>
            </a:p>
          </p:txBody>
        </p:sp>
        <p:sp>
          <p:nvSpPr>
            <p:cNvPr id="887" name="Google Shape;887;p27"/>
            <p:cNvSpPr txBox="1"/>
            <p:nvPr/>
          </p:nvSpPr>
          <p:spPr>
            <a:xfrm>
              <a:off x="2587954" y="4262404"/>
              <a:ext cx="1593079" cy="400110"/>
            </a:xfrm>
            <a:prstGeom prst="rect">
              <a:avLst/>
            </a:prstGeom>
            <a:noFill/>
            <a:ln>
              <a:noFill/>
            </a:ln>
          </p:spPr>
          <p:txBody>
            <a:bodyPr spcFirstLastPara="1" wrap="square" lIns="21425" tIns="45700" rIns="2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SYN received</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t>Server Hardening</a:t>
            </a:r>
            <a:endParaRPr/>
          </a:p>
        </p:txBody>
      </p:sp>
      <p:grpSp>
        <p:nvGrpSpPr>
          <p:cNvPr id="5" name="Google Shape;1259;gdd024f7d67_0_19">
            <a:extLst>
              <a:ext uri="{FF2B5EF4-FFF2-40B4-BE49-F238E27FC236}">
                <a16:creationId xmlns:a16="http://schemas.microsoft.com/office/drawing/2014/main" id="{F4310935-0043-D0A7-784E-02730139EC5C}"/>
              </a:ext>
            </a:extLst>
          </p:cNvPr>
          <p:cNvGrpSpPr/>
          <p:nvPr/>
        </p:nvGrpSpPr>
        <p:grpSpPr>
          <a:xfrm>
            <a:off x="2055918" y="2498501"/>
            <a:ext cx="12174503" cy="5908224"/>
            <a:chOff x="1792288" y="2119164"/>
            <a:chExt cx="14247520" cy="7299512"/>
          </a:xfrm>
        </p:grpSpPr>
        <p:grpSp>
          <p:nvGrpSpPr>
            <p:cNvPr id="6" name="Google Shape;1260;gdd024f7d67_0_19">
              <a:extLst>
                <a:ext uri="{FF2B5EF4-FFF2-40B4-BE49-F238E27FC236}">
                  <a16:creationId xmlns:a16="http://schemas.microsoft.com/office/drawing/2014/main" id="{FC93E857-E92A-872D-D13F-B4BD7EA00F3A}"/>
                </a:ext>
              </a:extLst>
            </p:cNvPr>
            <p:cNvGrpSpPr/>
            <p:nvPr/>
          </p:nvGrpSpPr>
          <p:grpSpPr>
            <a:xfrm>
              <a:off x="6335688" y="2119164"/>
              <a:ext cx="5322149" cy="5668756"/>
              <a:chOff x="6335688" y="2308920"/>
              <a:chExt cx="5322149" cy="5668756"/>
            </a:xfrm>
          </p:grpSpPr>
          <p:sp>
            <p:nvSpPr>
              <p:cNvPr id="12" name="Google Shape;1261;gdd024f7d67_0_19">
                <a:extLst>
                  <a:ext uri="{FF2B5EF4-FFF2-40B4-BE49-F238E27FC236}">
                    <a16:creationId xmlns:a16="http://schemas.microsoft.com/office/drawing/2014/main" id="{E36A7D8F-030D-AABB-5780-DE0711AE791E}"/>
                  </a:ext>
                </a:extLst>
              </p:cNvPr>
              <p:cNvSpPr/>
              <p:nvPr/>
            </p:nvSpPr>
            <p:spPr>
              <a:xfrm>
                <a:off x="6706159" y="2308920"/>
                <a:ext cx="4580700" cy="5233200"/>
              </a:xfrm>
              <a:prstGeom prst="arc">
                <a:avLst>
                  <a:gd name="adj1" fmla="val 19668255"/>
                  <a:gd name="adj2" fmla="val 12721117"/>
                </a:avLst>
              </a:prstGeom>
              <a:noFill/>
              <a:ln w="9525" cap="flat" cmpd="sng">
                <a:solidFill>
                  <a:srgbClr val="9CB0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000"/>
                  <a:buFont typeface="Arial"/>
                  <a:buNone/>
                </a:pPr>
                <a:endParaRPr sz="2000" b="0" i="0" u="none" strike="noStrike" cap="none">
                  <a:solidFill>
                    <a:srgbClr val="5F5F5F"/>
                  </a:solidFill>
                  <a:latin typeface="Arial"/>
                  <a:ea typeface="Arial"/>
                  <a:cs typeface="Arial"/>
                  <a:sym typeface="Arial"/>
                </a:endParaRPr>
              </a:p>
            </p:txBody>
          </p:sp>
          <p:sp>
            <p:nvSpPr>
              <p:cNvPr id="13" name="Google Shape;1262;gdd024f7d67_0_19">
                <a:extLst>
                  <a:ext uri="{FF2B5EF4-FFF2-40B4-BE49-F238E27FC236}">
                    <a16:creationId xmlns:a16="http://schemas.microsoft.com/office/drawing/2014/main" id="{87B4B614-2A0B-41BF-7DCB-0B76AA25BD8F}"/>
                  </a:ext>
                </a:extLst>
              </p:cNvPr>
              <p:cNvSpPr/>
              <p:nvPr/>
            </p:nvSpPr>
            <p:spPr>
              <a:xfrm>
                <a:off x="10482832" y="320465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chemeClr val="bg1">
                  <a:lumMod val="85000"/>
                </a:schemeClr>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05</a:t>
                </a:r>
                <a:endParaRPr sz="1400" b="0" i="0" u="none" strike="noStrike" cap="none">
                  <a:solidFill>
                    <a:schemeClr val="tx1">
                      <a:lumMod val="75000"/>
                      <a:lumOff val="25000"/>
                    </a:schemeClr>
                  </a:solidFill>
                  <a:latin typeface="Arial"/>
                  <a:ea typeface="Arial"/>
                  <a:cs typeface="Arial"/>
                  <a:sym typeface="Arial"/>
                </a:endParaRPr>
              </a:p>
            </p:txBody>
          </p:sp>
          <p:sp>
            <p:nvSpPr>
              <p:cNvPr id="14" name="Google Shape;1263;gdd024f7d67_0_19">
                <a:extLst>
                  <a:ext uri="{FF2B5EF4-FFF2-40B4-BE49-F238E27FC236}">
                    <a16:creationId xmlns:a16="http://schemas.microsoft.com/office/drawing/2014/main" id="{4B0A1C96-F553-E411-FC44-BAF325C6EFEC}"/>
                  </a:ext>
                </a:extLst>
              </p:cNvPr>
              <p:cNvSpPr/>
              <p:nvPr/>
            </p:nvSpPr>
            <p:spPr>
              <a:xfrm>
                <a:off x="10482832" y="5738241"/>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chemeClr val="bg1">
                  <a:lumMod val="85000"/>
                </a:schemeClr>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04</a:t>
                </a:r>
                <a:endParaRPr sz="1400" b="0" i="0" u="none" strike="noStrike" cap="none">
                  <a:solidFill>
                    <a:schemeClr val="tx1">
                      <a:lumMod val="75000"/>
                      <a:lumOff val="25000"/>
                    </a:schemeClr>
                  </a:solidFill>
                  <a:latin typeface="Arial"/>
                  <a:ea typeface="Arial"/>
                  <a:cs typeface="Arial"/>
                  <a:sym typeface="Arial"/>
                </a:endParaRPr>
              </a:p>
            </p:txBody>
          </p:sp>
          <p:sp>
            <p:nvSpPr>
              <p:cNvPr id="15" name="Google Shape;1264;gdd024f7d67_0_19">
                <a:extLst>
                  <a:ext uri="{FF2B5EF4-FFF2-40B4-BE49-F238E27FC236}">
                    <a16:creationId xmlns:a16="http://schemas.microsoft.com/office/drawing/2014/main" id="{619180B7-F50A-0FAB-06C7-3B6230EE56E7}"/>
                  </a:ext>
                </a:extLst>
              </p:cNvPr>
              <p:cNvSpPr/>
              <p:nvPr/>
            </p:nvSpPr>
            <p:spPr>
              <a:xfrm>
                <a:off x="8409260" y="710590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chemeClr val="bg1">
                  <a:lumMod val="85000"/>
                </a:schemeClr>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03</a:t>
                </a:r>
                <a:endParaRPr sz="1400" b="0" i="0" u="none" strike="noStrike" cap="none">
                  <a:solidFill>
                    <a:schemeClr val="tx1">
                      <a:lumMod val="75000"/>
                      <a:lumOff val="25000"/>
                    </a:schemeClr>
                  </a:solidFill>
                  <a:latin typeface="Arial"/>
                  <a:ea typeface="Arial"/>
                  <a:cs typeface="Arial"/>
                  <a:sym typeface="Arial"/>
                </a:endParaRPr>
              </a:p>
            </p:txBody>
          </p:sp>
          <p:sp>
            <p:nvSpPr>
              <p:cNvPr id="16" name="Google Shape;1265;gdd024f7d67_0_19">
                <a:extLst>
                  <a:ext uri="{FF2B5EF4-FFF2-40B4-BE49-F238E27FC236}">
                    <a16:creationId xmlns:a16="http://schemas.microsoft.com/office/drawing/2014/main" id="{47098FA1-292E-F268-87F3-E92F10329C1B}"/>
                  </a:ext>
                </a:extLst>
              </p:cNvPr>
              <p:cNvSpPr/>
              <p:nvPr/>
            </p:nvSpPr>
            <p:spPr>
              <a:xfrm>
                <a:off x="6335688" y="5738241"/>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chemeClr val="bg1">
                  <a:lumMod val="85000"/>
                </a:schemeClr>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02</a:t>
                </a:r>
                <a:endParaRPr sz="1400" b="0" i="0" u="none" strike="noStrike" cap="none">
                  <a:solidFill>
                    <a:schemeClr val="tx1">
                      <a:lumMod val="75000"/>
                      <a:lumOff val="25000"/>
                    </a:schemeClr>
                  </a:solidFill>
                  <a:latin typeface="Arial"/>
                  <a:ea typeface="Arial"/>
                  <a:cs typeface="Arial"/>
                  <a:sym typeface="Arial"/>
                </a:endParaRPr>
              </a:p>
            </p:txBody>
          </p:sp>
          <p:sp>
            <p:nvSpPr>
              <p:cNvPr id="17" name="Google Shape;1266;gdd024f7d67_0_19">
                <a:extLst>
                  <a:ext uri="{FF2B5EF4-FFF2-40B4-BE49-F238E27FC236}">
                    <a16:creationId xmlns:a16="http://schemas.microsoft.com/office/drawing/2014/main" id="{15DFBC36-AB04-781D-308C-BE0EA59BAA85}"/>
                  </a:ext>
                </a:extLst>
              </p:cNvPr>
              <p:cNvSpPr/>
              <p:nvPr/>
            </p:nvSpPr>
            <p:spPr>
              <a:xfrm>
                <a:off x="6335688" y="320465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chemeClr val="bg1">
                  <a:lumMod val="85000"/>
                </a:schemeClr>
              </a:solidFill>
              <a:ln w="25400" cap="flat" cmpd="sng">
                <a:solidFill>
                  <a:srgbClr val="FFFFFF"/>
                </a:solidFill>
                <a:prstDash val="solid"/>
                <a:round/>
                <a:headEnd type="none" w="sm" len="sm"/>
                <a:tailEnd type="none" w="sm" len="sm"/>
              </a:ln>
            </p:spPr>
            <p:txBody>
              <a:bodyPr spcFirstLastPara="1" wrap="square" lIns="124950" tIns="124950" rIns="124950" bIns="124950"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01</a:t>
                </a:r>
                <a:endParaRPr sz="1400" b="0" i="0" u="none" strike="noStrike" cap="none">
                  <a:solidFill>
                    <a:schemeClr val="tx1">
                      <a:lumMod val="75000"/>
                      <a:lumOff val="25000"/>
                    </a:schemeClr>
                  </a:solidFill>
                  <a:latin typeface="Arial"/>
                  <a:ea typeface="Arial"/>
                  <a:cs typeface="Arial"/>
                  <a:sym typeface="Arial"/>
                </a:endParaRPr>
              </a:p>
            </p:txBody>
          </p:sp>
        </p:grpSp>
        <p:sp>
          <p:nvSpPr>
            <p:cNvPr id="7" name="Google Shape;1267;gdd024f7d67_0_19">
              <a:extLst>
                <a:ext uri="{FF2B5EF4-FFF2-40B4-BE49-F238E27FC236}">
                  <a16:creationId xmlns:a16="http://schemas.microsoft.com/office/drawing/2014/main" id="{9D7D76CA-269A-8902-2E38-5D53AC861F04}"/>
                </a:ext>
              </a:extLst>
            </p:cNvPr>
            <p:cNvSpPr txBox="1"/>
            <p:nvPr/>
          </p:nvSpPr>
          <p:spPr>
            <a:xfrm>
              <a:off x="2321142" y="3014277"/>
              <a:ext cx="3582900" cy="17871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Enforce strong password policies and multifactor authentication</a:t>
              </a:r>
            </a:p>
          </p:txBody>
        </p:sp>
        <p:sp>
          <p:nvSpPr>
            <p:cNvPr id="8" name="Google Shape;1268;gdd024f7d67_0_19">
              <a:extLst>
                <a:ext uri="{FF2B5EF4-FFF2-40B4-BE49-F238E27FC236}">
                  <a16:creationId xmlns:a16="http://schemas.microsoft.com/office/drawing/2014/main" id="{BF9EE20A-2903-519A-46D3-795019AB57D0}"/>
                </a:ext>
              </a:extLst>
            </p:cNvPr>
            <p:cNvSpPr txBox="1"/>
            <p:nvPr/>
          </p:nvSpPr>
          <p:spPr>
            <a:xfrm>
              <a:off x="12217508" y="2993901"/>
              <a:ext cx="3822300" cy="9505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Implement principle of least privilege</a:t>
              </a:r>
              <a:endParaRPr lang="en-US" sz="1400" b="0" i="0" u="none" strike="noStrike" cap="none">
                <a:solidFill>
                  <a:srgbClr val="000000"/>
                </a:solidFill>
                <a:latin typeface="Arial"/>
                <a:ea typeface="Arial"/>
                <a:cs typeface="Arial"/>
                <a:sym typeface="Arial"/>
              </a:endParaRPr>
            </a:p>
          </p:txBody>
        </p:sp>
        <p:sp>
          <p:nvSpPr>
            <p:cNvPr id="9" name="Google Shape;1269;gdd024f7d67_0_19">
              <a:extLst>
                <a:ext uri="{FF2B5EF4-FFF2-40B4-BE49-F238E27FC236}">
                  <a16:creationId xmlns:a16="http://schemas.microsoft.com/office/drawing/2014/main" id="{7015338C-692A-F4F4-DA1C-57C0BB2EB9C5}"/>
                </a:ext>
              </a:extLst>
            </p:cNvPr>
            <p:cNvSpPr txBox="1"/>
            <p:nvPr/>
          </p:nvSpPr>
          <p:spPr>
            <a:xfrm>
              <a:off x="1792288" y="5709870"/>
              <a:ext cx="4085400" cy="9505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Keep server updated with relevant patches</a:t>
              </a:r>
            </a:p>
          </p:txBody>
        </p:sp>
        <p:sp>
          <p:nvSpPr>
            <p:cNvPr id="10" name="Google Shape;1270;gdd024f7d67_0_19">
              <a:extLst>
                <a:ext uri="{FF2B5EF4-FFF2-40B4-BE49-F238E27FC236}">
                  <a16:creationId xmlns:a16="http://schemas.microsoft.com/office/drawing/2014/main" id="{40F7A71B-613B-E0F1-DEC8-5F03D92C6E4C}"/>
                </a:ext>
              </a:extLst>
            </p:cNvPr>
            <p:cNvSpPr txBox="1"/>
            <p:nvPr/>
          </p:nvSpPr>
          <p:spPr>
            <a:xfrm>
              <a:off x="12045889" y="5669523"/>
              <a:ext cx="3789000" cy="13688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Enable logging and monitor server activity for suspicious behavior</a:t>
              </a:r>
              <a:endParaRPr lang="en-US" sz="1400" b="0" i="0" u="none" strike="noStrike" cap="none">
                <a:solidFill>
                  <a:srgbClr val="000000"/>
                </a:solidFill>
                <a:latin typeface="Arial"/>
                <a:ea typeface="Arial"/>
                <a:cs typeface="Arial"/>
                <a:sym typeface="Arial"/>
              </a:endParaRPr>
            </a:p>
          </p:txBody>
        </p:sp>
        <p:sp>
          <p:nvSpPr>
            <p:cNvPr id="11" name="Google Shape;1271;gdd024f7d67_0_19">
              <a:extLst>
                <a:ext uri="{FF2B5EF4-FFF2-40B4-BE49-F238E27FC236}">
                  <a16:creationId xmlns:a16="http://schemas.microsoft.com/office/drawing/2014/main" id="{7A4C2D4F-CC8E-3E79-8120-4806689135CA}"/>
                </a:ext>
              </a:extLst>
            </p:cNvPr>
            <p:cNvSpPr txBox="1"/>
            <p:nvPr/>
          </p:nvSpPr>
          <p:spPr>
            <a:xfrm>
              <a:off x="6679491" y="8049816"/>
              <a:ext cx="4863600" cy="13688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Disable automatic logins and unnecessary services running at startup</a:t>
              </a:r>
            </a:p>
          </p:txBody>
        </p:sp>
      </p:grpSp>
      <p:sp>
        <p:nvSpPr>
          <p:cNvPr id="18" name="Google Shape;457;p59">
            <a:extLst>
              <a:ext uri="{FF2B5EF4-FFF2-40B4-BE49-F238E27FC236}">
                <a16:creationId xmlns:a16="http://schemas.microsoft.com/office/drawing/2014/main" id="{A9EF01E1-FCF7-C78B-F224-64B75B6E71EE}"/>
              </a:ext>
            </a:extLst>
          </p:cNvPr>
          <p:cNvSpPr txBox="1">
            <a:spLocks noGrp="1"/>
          </p:cNvSpPr>
          <p:nvPr>
            <p:ph type="body" idx="1"/>
          </p:nvPr>
        </p:nvSpPr>
        <p:spPr>
          <a:xfrm>
            <a:off x="2018761" y="1389332"/>
            <a:ext cx="12451817"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Implementing effective server hardening controls involves the following measures:</a:t>
            </a:r>
            <a:endParaRPr/>
          </a:p>
        </p:txBody>
      </p:sp>
      <p:sp>
        <p:nvSpPr>
          <p:cNvPr id="20" name="Brandline_LVC">
            <a:extLst>
              <a:ext uri="{FF2B5EF4-FFF2-40B4-BE49-F238E27FC236}">
                <a16:creationId xmlns:a16="http://schemas.microsoft.com/office/drawing/2014/main" id="{8BAA2164-31E1-6ACC-1228-EB0DCEE6D7A9}"/>
              </a:ext>
            </a:extLst>
          </p:cNvPr>
          <p:cNvSpPr/>
          <p:nvPr/>
        </p:nvSpPr>
        <p:spPr>
          <a:xfrm>
            <a:off x="6197600" y="816324"/>
            <a:ext cx="3863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18916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0" y="320675"/>
            <a:ext cx="16256000" cy="669925"/>
          </a:xfrm>
        </p:spPr>
        <p:txBody>
          <a:bodyPr vert="horz" lIns="91440" tIns="45720" rIns="91440" bIns="45720" rtlCol="0" anchor="ctr">
            <a:normAutofit/>
          </a:bodyPr>
          <a:lstStyle/>
          <a:p>
            <a:pPr algn="ctr">
              <a:spcBef>
                <a:spcPct val="0"/>
              </a:spcBef>
              <a:buNone/>
            </a:pPr>
            <a:r>
              <a:rPr lang="en-US" sz="320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User Datagram Protocol (UDP)</a:t>
            </a:r>
          </a:p>
        </p:txBody>
      </p:sp>
      <p:grpSp>
        <p:nvGrpSpPr>
          <p:cNvPr id="9" name="Group 8">
            <a:extLst>
              <a:ext uri="{FF2B5EF4-FFF2-40B4-BE49-F238E27FC236}">
                <a16:creationId xmlns:a16="http://schemas.microsoft.com/office/drawing/2014/main" id="{80E20071-1722-6FEF-872B-438F32C0233B}"/>
              </a:ext>
            </a:extLst>
          </p:cNvPr>
          <p:cNvGrpSpPr/>
          <p:nvPr/>
        </p:nvGrpSpPr>
        <p:grpSpPr>
          <a:xfrm>
            <a:off x="857169" y="2504270"/>
            <a:ext cx="9083244" cy="4263244"/>
            <a:chOff x="1696300" y="1483601"/>
            <a:chExt cx="10549318" cy="2274278"/>
          </a:xfrm>
        </p:grpSpPr>
        <p:sp>
          <p:nvSpPr>
            <p:cNvPr id="8" name="Rectangle: Rounded Corners 7">
              <a:extLst>
                <a:ext uri="{FF2B5EF4-FFF2-40B4-BE49-F238E27FC236}">
                  <a16:creationId xmlns:a16="http://schemas.microsoft.com/office/drawing/2014/main" id="{3A6B1B75-A5A6-B887-BA60-57C6E2430BAE}"/>
                </a:ext>
              </a:extLst>
            </p:cNvPr>
            <p:cNvSpPr/>
            <p:nvPr/>
          </p:nvSpPr>
          <p:spPr>
            <a:xfrm>
              <a:off x="1696300" y="1483601"/>
              <a:ext cx="10549318" cy="2274278"/>
            </a:xfrm>
            <a:prstGeom prst="roundRect">
              <a:avLst>
                <a:gd name="adj" fmla="val 10090"/>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F82DD17-9344-4107-B3C3-4F154142BB67}"/>
                </a:ext>
              </a:extLst>
            </p:cNvPr>
            <p:cNvSpPr/>
            <p:nvPr/>
          </p:nvSpPr>
          <p:spPr>
            <a:xfrm>
              <a:off x="1975942" y="1899191"/>
              <a:ext cx="9990034" cy="1374930"/>
            </a:xfrm>
            <a:prstGeom prst="rect">
              <a:avLst/>
            </a:prstGeom>
          </p:spPr>
          <p:txBody>
            <a:bodyPr wrap="square">
              <a:spAutoFit/>
            </a:bodyPr>
            <a:lstStyle/>
            <a:p>
              <a:pPr>
                <a:lnSpc>
                  <a:spcPct val="150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UDP is not very similar to TCP.</a:t>
              </a:r>
            </a:p>
            <a:p>
              <a:pPr marL="342900" indent="-342900">
                <a:lnSpc>
                  <a:spcPct val="150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gives only ‘best effort’ delivery.</a:t>
              </a:r>
            </a:p>
            <a:p>
              <a:pPr marL="342900" indent="-342900">
                <a:lnSpc>
                  <a:spcPct val="150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is referred to as an unreliable protocol.</a:t>
              </a:r>
            </a:p>
            <a:p>
              <a:pPr marL="342900" indent="-342900">
                <a:lnSpc>
                  <a:spcPct val="150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is considered a connectionless protocol.</a:t>
              </a:r>
            </a:p>
            <a:p>
              <a:pPr marL="342900" indent="-342900">
                <a:lnSpc>
                  <a:spcPct val="150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Examples of applications that use UDP: DNS, TFTP, and VoIP.</a:t>
              </a:r>
            </a:p>
          </p:txBody>
        </p:sp>
      </p:grpSp>
      <p:sp>
        <p:nvSpPr>
          <p:cNvPr id="6" name="Brandline_LVC">
            <a:extLst>
              <a:ext uri="{FF2B5EF4-FFF2-40B4-BE49-F238E27FC236}">
                <a16:creationId xmlns:a16="http://schemas.microsoft.com/office/drawing/2014/main" id="{5B911207-8784-CC2E-CE26-F0446E36836A}"/>
              </a:ext>
            </a:extLst>
          </p:cNvPr>
          <p:cNvSpPr/>
          <p:nvPr/>
        </p:nvSpPr>
        <p:spPr>
          <a:xfrm>
            <a:off x="4203700" y="925893"/>
            <a:ext cx="7858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8384CFAF-09F0-5FA1-E947-97930F3D6E83}"/>
              </a:ext>
            </a:extLst>
          </p:cNvPr>
          <p:cNvPicPr>
            <a:picLocks noChangeAspect="1"/>
          </p:cNvPicPr>
          <p:nvPr/>
        </p:nvPicPr>
        <p:blipFill>
          <a:blip r:embed="rId3"/>
          <a:stretch>
            <a:fillRect/>
          </a:stretch>
        </p:blipFill>
        <p:spPr>
          <a:xfrm>
            <a:off x="10327676" y="2637438"/>
            <a:ext cx="4226560" cy="4263244"/>
          </a:xfrm>
          <a:prstGeom prst="rect">
            <a:avLst/>
          </a:prstGeom>
        </p:spPr>
      </p:pic>
      <p:sp>
        <p:nvSpPr>
          <p:cNvPr id="13" name="Rectangle 12">
            <a:extLst>
              <a:ext uri="{FF2B5EF4-FFF2-40B4-BE49-F238E27FC236}">
                <a16:creationId xmlns:a16="http://schemas.microsoft.com/office/drawing/2014/main" id="{5692F0A8-261A-D323-7953-B6F26D1D817F}"/>
              </a:ext>
            </a:extLst>
          </p:cNvPr>
          <p:cNvSpPr/>
          <p:nvPr/>
        </p:nvSpPr>
        <p:spPr>
          <a:xfrm>
            <a:off x="11534847" y="4174226"/>
            <a:ext cx="164660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a:ln/>
                <a:solidFill>
                  <a:schemeClr val="accent3"/>
                </a:solidFill>
                <a:effectLst/>
              </a:rPr>
              <a:t>UDP</a:t>
            </a:r>
          </a:p>
        </p:txBody>
      </p:sp>
    </p:spTree>
    <p:extLst>
      <p:ext uri="{BB962C8B-B14F-4D97-AF65-F5344CB8AC3E}">
        <p14:creationId xmlns:p14="http://schemas.microsoft.com/office/powerpoint/2010/main" val="10459586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0" y="320675"/>
            <a:ext cx="16256000" cy="669925"/>
          </a:xfrm>
        </p:spPr>
        <p:txBody>
          <a:bodyPr vert="horz" lIns="91440" tIns="45720" rIns="91440" bIns="45720" rtlCol="0" anchor="ctr">
            <a:normAutofit/>
          </a:bodyPr>
          <a:lstStyle/>
          <a:p>
            <a:pPr algn="ctr">
              <a:spcBef>
                <a:spcPct val="0"/>
              </a:spcBef>
              <a:buNone/>
            </a:pPr>
            <a:r>
              <a:rPr lang="en-US" sz="320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User Datagram Protocol (UDP)</a:t>
            </a:r>
          </a:p>
        </p:txBody>
      </p:sp>
      <p:sp>
        <p:nvSpPr>
          <p:cNvPr id="6" name="Brandline_LVC">
            <a:extLst>
              <a:ext uri="{FF2B5EF4-FFF2-40B4-BE49-F238E27FC236}">
                <a16:creationId xmlns:a16="http://schemas.microsoft.com/office/drawing/2014/main" id="{5B911207-8784-CC2E-CE26-F0446E36836A}"/>
              </a:ext>
            </a:extLst>
          </p:cNvPr>
          <p:cNvSpPr/>
          <p:nvPr/>
        </p:nvSpPr>
        <p:spPr>
          <a:xfrm>
            <a:off x="4203700" y="925893"/>
            <a:ext cx="7858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A97927B-2265-00C1-9DEE-4549E1024A2E}"/>
              </a:ext>
            </a:extLst>
          </p:cNvPr>
          <p:cNvPicPr>
            <a:picLocks noChangeAspect="1"/>
          </p:cNvPicPr>
          <p:nvPr/>
        </p:nvPicPr>
        <p:blipFill>
          <a:blip r:embed="rId3"/>
          <a:stretch>
            <a:fillRect/>
          </a:stretch>
        </p:blipFill>
        <p:spPr>
          <a:xfrm>
            <a:off x="10937241" y="3131127"/>
            <a:ext cx="3342640" cy="3261360"/>
          </a:xfrm>
          <a:prstGeom prst="rect">
            <a:avLst/>
          </a:prstGeom>
        </p:spPr>
      </p:pic>
      <p:pic>
        <p:nvPicPr>
          <p:cNvPr id="10" name="Picture 9">
            <a:extLst>
              <a:ext uri="{FF2B5EF4-FFF2-40B4-BE49-F238E27FC236}">
                <a16:creationId xmlns:a16="http://schemas.microsoft.com/office/drawing/2014/main" id="{B16D44C6-E8B3-CF88-7926-518953E19750}"/>
              </a:ext>
            </a:extLst>
          </p:cNvPr>
          <p:cNvPicPr>
            <a:picLocks noChangeAspect="1"/>
          </p:cNvPicPr>
          <p:nvPr/>
        </p:nvPicPr>
        <p:blipFill>
          <a:blip r:embed="rId4"/>
          <a:stretch>
            <a:fillRect/>
          </a:stretch>
        </p:blipFill>
        <p:spPr>
          <a:xfrm>
            <a:off x="990601" y="3013364"/>
            <a:ext cx="4876800" cy="3261360"/>
          </a:xfrm>
          <a:prstGeom prst="rect">
            <a:avLst/>
          </a:prstGeom>
        </p:spPr>
      </p:pic>
      <p:sp>
        <p:nvSpPr>
          <p:cNvPr id="13" name="Flowchart: Alternate Process 12">
            <a:extLst>
              <a:ext uri="{FF2B5EF4-FFF2-40B4-BE49-F238E27FC236}">
                <a16:creationId xmlns:a16="http://schemas.microsoft.com/office/drawing/2014/main" id="{8BE3614D-2EE7-B9BF-4A04-2BE74F388884}"/>
              </a:ext>
            </a:extLst>
          </p:cNvPr>
          <p:cNvSpPr/>
          <p:nvPr/>
        </p:nvSpPr>
        <p:spPr>
          <a:xfrm>
            <a:off x="11337291" y="6666808"/>
            <a:ext cx="2542540" cy="59436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Client </a:t>
            </a:r>
          </a:p>
        </p:txBody>
      </p:sp>
      <p:sp>
        <p:nvSpPr>
          <p:cNvPr id="14" name="Flowchart: Alternate Process 13">
            <a:extLst>
              <a:ext uri="{FF2B5EF4-FFF2-40B4-BE49-F238E27FC236}">
                <a16:creationId xmlns:a16="http://schemas.microsoft.com/office/drawing/2014/main" id="{DA4481E6-1E98-B2A5-6394-0DD9E4FA177D}"/>
              </a:ext>
            </a:extLst>
          </p:cNvPr>
          <p:cNvSpPr/>
          <p:nvPr/>
        </p:nvSpPr>
        <p:spPr>
          <a:xfrm>
            <a:off x="2157731" y="6681353"/>
            <a:ext cx="2542540" cy="59436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Server</a:t>
            </a:r>
          </a:p>
        </p:txBody>
      </p:sp>
      <p:grpSp>
        <p:nvGrpSpPr>
          <p:cNvPr id="7" name="Group 6">
            <a:extLst>
              <a:ext uri="{FF2B5EF4-FFF2-40B4-BE49-F238E27FC236}">
                <a16:creationId xmlns:a16="http://schemas.microsoft.com/office/drawing/2014/main" id="{A62F1DB6-7B59-671F-8ED1-B2DF700C03AB}"/>
              </a:ext>
            </a:extLst>
          </p:cNvPr>
          <p:cNvGrpSpPr/>
          <p:nvPr/>
        </p:nvGrpSpPr>
        <p:grpSpPr>
          <a:xfrm>
            <a:off x="5867401" y="5536287"/>
            <a:ext cx="4521199" cy="986433"/>
            <a:chOff x="5704839" y="5536287"/>
            <a:chExt cx="4521199" cy="986433"/>
          </a:xfrm>
        </p:grpSpPr>
        <p:pic>
          <p:nvPicPr>
            <p:cNvPr id="15" name="Picture 14">
              <a:extLst>
                <a:ext uri="{FF2B5EF4-FFF2-40B4-BE49-F238E27FC236}">
                  <a16:creationId xmlns:a16="http://schemas.microsoft.com/office/drawing/2014/main" id="{2743E3AD-86A6-4A04-E637-498F2180C0E6}"/>
                </a:ext>
              </a:extLst>
            </p:cNvPr>
            <p:cNvPicPr>
              <a:picLocks noChangeAspect="1"/>
            </p:cNvPicPr>
            <p:nvPr/>
          </p:nvPicPr>
          <p:blipFill>
            <a:blip r:embed="rId5">
              <a:duotone>
                <a:schemeClr val="accent3">
                  <a:shade val="45000"/>
                  <a:satMod val="135000"/>
                </a:schemeClr>
                <a:prstClr val="white"/>
              </a:duotone>
            </a:blip>
            <a:stretch>
              <a:fillRect/>
            </a:stretch>
          </p:blipFill>
          <p:spPr>
            <a:xfrm>
              <a:off x="5704839" y="5623560"/>
              <a:ext cx="4521199" cy="899160"/>
            </a:xfrm>
            <a:prstGeom prst="rect">
              <a:avLst/>
            </a:prstGeom>
          </p:spPr>
        </p:pic>
        <p:sp>
          <p:nvSpPr>
            <p:cNvPr id="18" name="TextBox 17">
              <a:extLst>
                <a:ext uri="{FF2B5EF4-FFF2-40B4-BE49-F238E27FC236}">
                  <a16:creationId xmlns:a16="http://schemas.microsoft.com/office/drawing/2014/main" id="{594DF845-A7FC-5EBE-C10D-59FBDC9C62FB}"/>
                </a:ext>
              </a:extLst>
            </p:cNvPr>
            <p:cNvSpPr txBox="1"/>
            <p:nvPr/>
          </p:nvSpPr>
          <p:spPr>
            <a:xfrm>
              <a:off x="7165339" y="5536287"/>
              <a:ext cx="2148840" cy="430887"/>
            </a:xfrm>
            <a:prstGeom prst="rect">
              <a:avLst/>
            </a:prstGeom>
            <a:noFill/>
          </p:spPr>
          <p:txBody>
            <a:bodyPr wrap="square" rtlCol="0">
              <a:spAutoFit/>
            </a:bodyPr>
            <a:lstStyle/>
            <a:p>
              <a:r>
                <a:rPr lang="en-US" sz="2200">
                  <a:solidFill>
                    <a:srgbClr val="3F3F3F"/>
                  </a:solidFill>
                  <a:latin typeface="Open Sans"/>
                  <a:ea typeface="Open Sans"/>
                  <a:cs typeface="Open Sans"/>
                </a:rPr>
                <a:t>Response</a:t>
              </a:r>
            </a:p>
          </p:txBody>
        </p:sp>
      </p:grpSp>
      <p:grpSp>
        <p:nvGrpSpPr>
          <p:cNvPr id="4" name="Group 3">
            <a:extLst>
              <a:ext uri="{FF2B5EF4-FFF2-40B4-BE49-F238E27FC236}">
                <a16:creationId xmlns:a16="http://schemas.microsoft.com/office/drawing/2014/main" id="{AA12F42D-F9F5-0DCD-FBF2-65F35C34BAE0}"/>
              </a:ext>
            </a:extLst>
          </p:cNvPr>
          <p:cNvGrpSpPr/>
          <p:nvPr/>
        </p:nvGrpSpPr>
        <p:grpSpPr>
          <a:xfrm>
            <a:off x="5867401" y="4491633"/>
            <a:ext cx="4521199" cy="979527"/>
            <a:chOff x="5704839" y="4491633"/>
            <a:chExt cx="4521199" cy="979527"/>
          </a:xfrm>
        </p:grpSpPr>
        <p:pic>
          <p:nvPicPr>
            <p:cNvPr id="12" name="Picture 11">
              <a:extLst>
                <a:ext uri="{FF2B5EF4-FFF2-40B4-BE49-F238E27FC236}">
                  <a16:creationId xmlns:a16="http://schemas.microsoft.com/office/drawing/2014/main" id="{85D27645-FFE2-EA31-F47F-74E1A97306B1}"/>
                </a:ext>
              </a:extLst>
            </p:cNvPr>
            <p:cNvPicPr>
              <a:picLocks noChangeAspect="1"/>
            </p:cNvPicPr>
            <p:nvPr/>
          </p:nvPicPr>
          <p:blipFill>
            <a:blip r:embed="rId5">
              <a:duotone>
                <a:schemeClr val="accent3">
                  <a:shade val="45000"/>
                  <a:satMod val="135000"/>
                </a:schemeClr>
                <a:prstClr val="white"/>
              </a:duotone>
            </a:blip>
            <a:stretch>
              <a:fillRect/>
            </a:stretch>
          </p:blipFill>
          <p:spPr>
            <a:xfrm>
              <a:off x="5704839" y="4572000"/>
              <a:ext cx="4521199" cy="899160"/>
            </a:xfrm>
            <a:prstGeom prst="rect">
              <a:avLst/>
            </a:prstGeom>
          </p:spPr>
        </p:pic>
        <p:sp>
          <p:nvSpPr>
            <p:cNvPr id="19" name="TextBox 18">
              <a:extLst>
                <a:ext uri="{FF2B5EF4-FFF2-40B4-BE49-F238E27FC236}">
                  <a16:creationId xmlns:a16="http://schemas.microsoft.com/office/drawing/2014/main" id="{D2E0D696-8EE4-8143-B6E6-7C479F0A9CDC}"/>
                </a:ext>
              </a:extLst>
            </p:cNvPr>
            <p:cNvSpPr txBox="1"/>
            <p:nvPr/>
          </p:nvSpPr>
          <p:spPr>
            <a:xfrm>
              <a:off x="7035800" y="4491633"/>
              <a:ext cx="2148840" cy="430887"/>
            </a:xfrm>
            <a:prstGeom prst="rect">
              <a:avLst/>
            </a:prstGeom>
            <a:noFill/>
          </p:spPr>
          <p:txBody>
            <a:bodyPr wrap="square" rtlCol="0">
              <a:spAutoFit/>
            </a:bodyPr>
            <a:lstStyle/>
            <a:p>
              <a:r>
                <a:rPr lang="en-US" sz="2200">
                  <a:solidFill>
                    <a:srgbClr val="3F3F3F"/>
                  </a:solidFill>
                  <a:latin typeface="Open Sans"/>
                  <a:ea typeface="Open Sans"/>
                  <a:cs typeface="Open Sans"/>
                </a:rPr>
                <a:t>Response</a:t>
              </a:r>
            </a:p>
          </p:txBody>
        </p:sp>
      </p:grpSp>
      <p:grpSp>
        <p:nvGrpSpPr>
          <p:cNvPr id="2" name="Group 1">
            <a:extLst>
              <a:ext uri="{FF2B5EF4-FFF2-40B4-BE49-F238E27FC236}">
                <a16:creationId xmlns:a16="http://schemas.microsoft.com/office/drawing/2014/main" id="{5AB8986B-71BB-615A-B535-171643FF0BFE}"/>
              </a:ext>
            </a:extLst>
          </p:cNvPr>
          <p:cNvGrpSpPr/>
          <p:nvPr/>
        </p:nvGrpSpPr>
        <p:grpSpPr>
          <a:xfrm>
            <a:off x="5867401" y="3457396"/>
            <a:ext cx="4521199" cy="962204"/>
            <a:chOff x="5445760" y="3457396"/>
            <a:chExt cx="4521199" cy="962204"/>
          </a:xfrm>
        </p:grpSpPr>
        <p:pic>
          <p:nvPicPr>
            <p:cNvPr id="17" name="Picture 16">
              <a:extLst>
                <a:ext uri="{FF2B5EF4-FFF2-40B4-BE49-F238E27FC236}">
                  <a16:creationId xmlns:a16="http://schemas.microsoft.com/office/drawing/2014/main" id="{350CC583-F11A-B277-3128-27A1FE1A3EB1}"/>
                </a:ext>
              </a:extLst>
            </p:cNvPr>
            <p:cNvPicPr>
              <a:picLocks noChangeAspect="1"/>
            </p:cNvPicPr>
            <p:nvPr/>
          </p:nvPicPr>
          <p:blipFill>
            <a:blip r:embed="rId5">
              <a:duotone>
                <a:schemeClr val="accent3">
                  <a:shade val="45000"/>
                  <a:satMod val="135000"/>
                </a:schemeClr>
                <a:prstClr val="white"/>
              </a:duotone>
            </a:blip>
            <a:stretch>
              <a:fillRect/>
            </a:stretch>
          </p:blipFill>
          <p:spPr>
            <a:xfrm rot="10800000">
              <a:off x="5445760" y="3520440"/>
              <a:ext cx="4521199" cy="899160"/>
            </a:xfrm>
            <a:prstGeom prst="rect">
              <a:avLst/>
            </a:prstGeom>
          </p:spPr>
        </p:pic>
        <p:sp>
          <p:nvSpPr>
            <p:cNvPr id="20" name="TextBox 19">
              <a:extLst>
                <a:ext uri="{FF2B5EF4-FFF2-40B4-BE49-F238E27FC236}">
                  <a16:creationId xmlns:a16="http://schemas.microsoft.com/office/drawing/2014/main" id="{65659C6E-8021-98DD-70EB-46D087D794C1}"/>
                </a:ext>
              </a:extLst>
            </p:cNvPr>
            <p:cNvSpPr txBox="1"/>
            <p:nvPr/>
          </p:nvSpPr>
          <p:spPr>
            <a:xfrm>
              <a:off x="7205980" y="3457396"/>
              <a:ext cx="2148840" cy="430887"/>
            </a:xfrm>
            <a:prstGeom prst="rect">
              <a:avLst/>
            </a:prstGeom>
            <a:noFill/>
          </p:spPr>
          <p:txBody>
            <a:bodyPr wrap="square" rtlCol="0">
              <a:spAutoFit/>
            </a:bodyPr>
            <a:lstStyle/>
            <a:p>
              <a:r>
                <a:rPr lang="en-US" sz="2200">
                  <a:solidFill>
                    <a:srgbClr val="3F3F3F"/>
                  </a:solidFill>
                  <a:latin typeface="Open Sans"/>
                  <a:ea typeface="Open Sans"/>
                  <a:cs typeface="Open Sans"/>
                </a:rPr>
                <a:t>Request</a:t>
              </a:r>
            </a:p>
          </p:txBody>
        </p:sp>
      </p:grpSp>
    </p:spTree>
    <p:extLst>
      <p:ext uri="{BB962C8B-B14F-4D97-AF65-F5344CB8AC3E}">
        <p14:creationId xmlns:p14="http://schemas.microsoft.com/office/powerpoint/2010/main" val="37485885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3BB3780-0482-A24B-8EE4-0B9A0A39CE86}"/>
              </a:ext>
            </a:extLst>
          </p:cNvPr>
          <p:cNvSpPr>
            <a:spLocks noGrp="1"/>
          </p:cNvSpPr>
          <p:nvPr>
            <p:ph type="body" sz="quarter" idx="4294967295"/>
          </p:nvPr>
        </p:nvSpPr>
        <p:spPr>
          <a:xfrm>
            <a:off x="0" y="320675"/>
            <a:ext cx="16256000" cy="669925"/>
          </a:xfrm>
        </p:spPr>
        <p:txBody>
          <a:bodyPr vert="horz" lIns="91440" tIns="45720" rIns="91440" bIns="45720" rtlCol="0" anchor="ctr">
            <a:normAutofit/>
          </a:bodyPr>
          <a:lstStyle/>
          <a:p>
            <a:pPr algn="ctr">
              <a:spcBef>
                <a:spcPct val="0"/>
              </a:spcBef>
              <a:buNone/>
            </a:pPr>
            <a:r>
              <a:rPr lang="en-US" sz="320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TCP vs. UDP</a:t>
            </a:r>
          </a:p>
        </p:txBody>
      </p:sp>
      <p:graphicFrame>
        <p:nvGraphicFramePr>
          <p:cNvPr id="6" name="Table">
            <a:extLst>
              <a:ext uri="{FF2B5EF4-FFF2-40B4-BE49-F238E27FC236}">
                <a16:creationId xmlns:a16="http://schemas.microsoft.com/office/drawing/2014/main" id="{6A952728-056F-1A43-B697-51BF2F964A10}"/>
              </a:ext>
            </a:extLst>
          </p:cNvPr>
          <p:cNvGraphicFramePr/>
          <p:nvPr>
            <p:extLst>
              <p:ext uri="{D42A27DB-BD31-4B8C-83A1-F6EECF244321}">
                <p14:modId xmlns:p14="http://schemas.microsoft.com/office/powerpoint/2010/main" val="3254582339"/>
              </p:ext>
            </p:extLst>
          </p:nvPr>
        </p:nvGraphicFramePr>
        <p:xfrm>
          <a:off x="1079499" y="1447800"/>
          <a:ext cx="14135101" cy="6193973"/>
        </p:xfrm>
        <a:graphic>
          <a:graphicData uri="http://schemas.openxmlformats.org/drawingml/2006/table">
            <a:tbl>
              <a:tblPr firstRow="1" firstCol="1" bandRow="1">
                <a:tableStyleId>{B301B821-A1FF-4177-AEE7-76D212191A09}</a:tableStyleId>
              </a:tblPr>
              <a:tblGrid>
                <a:gridCol w="3268529">
                  <a:extLst>
                    <a:ext uri="{9D8B030D-6E8A-4147-A177-3AD203B41FA5}">
                      <a16:colId xmlns:a16="http://schemas.microsoft.com/office/drawing/2014/main" val="20000"/>
                    </a:ext>
                  </a:extLst>
                </a:gridCol>
                <a:gridCol w="5349000">
                  <a:extLst>
                    <a:ext uri="{9D8B030D-6E8A-4147-A177-3AD203B41FA5}">
                      <a16:colId xmlns:a16="http://schemas.microsoft.com/office/drawing/2014/main" val="20001"/>
                    </a:ext>
                  </a:extLst>
                </a:gridCol>
                <a:gridCol w="5517572">
                  <a:extLst>
                    <a:ext uri="{9D8B030D-6E8A-4147-A177-3AD203B41FA5}">
                      <a16:colId xmlns:a16="http://schemas.microsoft.com/office/drawing/2014/main" val="20002"/>
                    </a:ext>
                  </a:extLst>
                </a:gridCol>
              </a:tblGrid>
              <a:tr h="565366">
                <a:tc>
                  <a:txBody>
                    <a:bodyPr/>
                    <a:lstStyle/>
                    <a:p>
                      <a:pPr marL="127000" marR="127000">
                        <a:defRPr sz="2400" b="1">
                          <a:latin typeface="Open Sans"/>
                          <a:ea typeface="Open Sans"/>
                          <a:cs typeface="Open Sans"/>
                          <a:sym typeface="Open Sans"/>
                        </a:defRPr>
                      </a:pP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horzOverflow="overflow">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sz="220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rPr>
                        <a:t>TCP</a:t>
                      </a:r>
                      <a:endParaRPr sz="2200" b="1">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horzOverflow="overflow">
                    <a:lnL>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sz="2200">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rPr>
                        <a:t>UDP</a:t>
                      </a:r>
                      <a:endParaRPr sz="2200" b="1">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horzOverflow="overflow">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55246">
                <a:tc>
                  <a:txBody>
                    <a:bodyPr/>
                    <a:lstStyle/>
                    <a:p>
                      <a:pPr marL="127000" marR="127000">
                        <a:defRPr sz="2000" b="1">
                          <a:solidFill>
                            <a:schemeClr val="accent3">
                              <a:lumOff val="-12941"/>
                            </a:schemeClr>
                          </a:solidFill>
                          <a:latin typeface="Open Sans"/>
                          <a:ea typeface="Open Sans"/>
                          <a:cs typeface="Open Sans"/>
                          <a:sym typeface="Open Sans"/>
                        </a:defRPr>
                      </a:pP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horzOverflow="overflow">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TCP establishes connection between the computers before transmitting the data</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horzOverflow="overflow">
                    <a:lnL>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UDP sends data directly to the destination computer without checking if the system is ready to receive it.</a:t>
                      </a:r>
                    </a:p>
                  </a:txBody>
                  <a:tcPr marL="0" marR="0" marT="0" marB="0" anchor="ctr" horzOverflow="overflow">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02098">
                <a:tc>
                  <a:txBody>
                    <a:bodyPr/>
                    <a:lstStyle/>
                    <a:p>
                      <a:pPr marL="127000" marR="127000">
                        <a:defRPr sz="1800"/>
                      </a:pP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Connection</a:t>
                      </a:r>
                      <a:endPara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horzOverflow="overflow">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Connection-oriented protocol</a:t>
                      </a:r>
                    </a:p>
                  </a:txBody>
                  <a:tcPr marL="0" marR="0" marT="0" marB="0" anchor="ctr" horzOverflow="overflow">
                    <a:lnL>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Connectionless protocol</a:t>
                      </a:r>
                    </a:p>
                  </a:txBody>
                  <a:tcPr marL="0" marR="0" marT="0" marB="0" anchor="ctr" horzOverflow="overflow">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89022">
                <a:tc>
                  <a:txBody>
                    <a:bodyPr/>
                    <a:lstStyle/>
                    <a:p>
                      <a:pPr marL="127000" marR="127000">
                        <a:defRPr sz="1800"/>
                      </a:pP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Speed</a:t>
                      </a:r>
                      <a:endPara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horzOverflow="overflow">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Slow</a:t>
                      </a:r>
                    </a:p>
                  </a:txBody>
                  <a:tcPr marL="0" marR="0" marT="0" marB="0" anchor="ctr" horzOverflow="overflow">
                    <a:lnL>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Fast</a:t>
                      </a:r>
                    </a:p>
                  </a:txBody>
                  <a:tcPr marL="0" marR="0" marT="0" marB="0" anchor="ctr" horzOverflow="overflow">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89022">
                <a:tc>
                  <a:txBody>
                    <a:bodyPr/>
                    <a:lstStyle/>
                    <a:p>
                      <a:pPr marL="127000" marR="127000">
                        <a:defRPr sz="1800"/>
                      </a:pP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Reliability</a:t>
                      </a:r>
                      <a:endPara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horzOverflow="overflow">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Highly reliable</a:t>
                      </a:r>
                    </a:p>
                  </a:txBody>
                  <a:tcPr marL="0" marR="0" marT="0" marB="0" anchor="ctr" horzOverflow="overflow">
                    <a:lnL>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Unreliable</a:t>
                      </a:r>
                    </a:p>
                  </a:txBody>
                  <a:tcPr marL="0" marR="0" marT="0" marB="0" anchor="ctr" horzOverflow="overflow">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89022">
                <a:tc>
                  <a:txBody>
                    <a:bodyPr/>
                    <a:lstStyle/>
                    <a:p>
                      <a:pPr marL="127000" marR="127000">
                        <a:defRPr sz="1800"/>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Header size</a:t>
                      </a:r>
                      <a:endParaRPr lang="en-IN"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horzOverflow="overflow">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20 bytes</a:t>
                      </a:r>
                    </a:p>
                  </a:txBody>
                  <a:tcPr marL="0" marR="0" marT="0" marB="0" anchor="ctr" horzOverflow="overflow">
                    <a:lnL>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8 bytes</a:t>
                      </a:r>
                    </a:p>
                  </a:txBody>
                  <a:tcPr marL="0" marR="0" marT="0" marB="0" anchor="ctr" horzOverflow="overflow">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04197">
                <a:tc>
                  <a:txBody>
                    <a:bodyPr/>
                    <a:lstStyle/>
                    <a:p>
                      <a:pPr marL="127000" marR="127000">
                        <a:defRPr sz="1800"/>
                      </a:pP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Acknowledgement</a:t>
                      </a:r>
                      <a:endPara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horzOverflow="overflow">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It takes acknowledgment of data and has the ability to re-transmit if the user requests. </a:t>
                      </a:r>
                    </a:p>
                  </a:txBody>
                  <a:tcPr marL="0" marR="0" marT="0" marB="0" anchor="ctr" horzOverflow="overflow">
                    <a:lnL>
                      <a:noFill/>
                    </a:lnL>
                    <a:lnR>
                      <a:noFill/>
                    </a:lnR>
                    <a:lnT w="12700" cmpd="sng">
                      <a:noFill/>
                    </a:lnT>
                    <a:lnB w="12700" cmpd="sng">
                      <a:noFill/>
                    </a:lnB>
                    <a:lnTlToBr w="12700" cmpd="sng">
                      <a:noFill/>
                      <a:prstDash val="solid"/>
                    </a:lnTlToBr>
                    <a:lnBlToTr w="12700" cmpd="sng">
                      <a:noFill/>
                      <a:prstDash val="solid"/>
                    </a:lnBlToTr>
                  </a:tcPr>
                </a:tc>
                <a:tc>
                  <a:txBody>
                    <a:bodyPr/>
                    <a:lstStyle/>
                    <a:p>
                      <a:pPr marL="127000" marR="127000" algn="l">
                        <a:defRPr sz="1800"/>
                      </a:pP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It neither takes acknowledgement nor re</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t>
                      </a:r>
                      <a:r>
                        <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transmits the lost data.</a:t>
                      </a:r>
                    </a:p>
                  </a:txBody>
                  <a:tcPr marL="0" marR="0" marT="0" marB="0" anchor="ctr" horzOverflow="overflow">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3" name="Brandline_LVC">
            <a:extLst>
              <a:ext uri="{FF2B5EF4-FFF2-40B4-BE49-F238E27FC236}">
                <a16:creationId xmlns:a16="http://schemas.microsoft.com/office/drawing/2014/main" id="{D571D490-07C9-6F5E-C595-078B7417BBBC}"/>
              </a:ext>
            </a:extLst>
          </p:cNvPr>
          <p:cNvSpPr/>
          <p:nvPr/>
        </p:nvSpPr>
        <p:spPr>
          <a:xfrm>
            <a:off x="6629401" y="925893"/>
            <a:ext cx="3014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406188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What Is ARP?</a:t>
            </a:r>
            <a:endParaRPr>
              <a:latin typeface="Open Sans"/>
              <a:ea typeface="Open Sans"/>
              <a:cs typeface="Open Sans"/>
              <a:sym typeface="Open Sans"/>
            </a:endParaRPr>
          </a:p>
        </p:txBody>
      </p:sp>
      <p:sp>
        <p:nvSpPr>
          <p:cNvPr id="582" name="Google Shape;582;ge961dd843d_0_334"/>
          <p:cNvSpPr/>
          <p:nvPr/>
        </p:nvSpPr>
        <p:spPr>
          <a:xfrm>
            <a:off x="6332269" y="2763167"/>
            <a:ext cx="8852169" cy="4475831"/>
          </a:xfrm>
          <a:prstGeom prst="roundRect">
            <a:avLst>
              <a:gd name="adj" fmla="val 3500"/>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It is a crucial protocol in networking, especially on LANs, such as the home or office networks.</a:t>
            </a:r>
          </a:p>
          <a:p>
            <a:pPr>
              <a:lnSpc>
                <a:spcPct val="115000"/>
              </a:lnSpc>
            </a:pPr>
            <a:endParaRPr lang="en-US" sz="22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ARP translates logical IP addresses, which identify devices on a network, into physical addresses.</a:t>
            </a:r>
          </a:p>
          <a:p>
            <a:pPr>
              <a:lnSpc>
                <a:spcPct val="115000"/>
              </a:lnSpc>
            </a:pPr>
            <a:endParaRPr lang="en-US" sz="22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These physical addresses are called media access control (MAC) addresses and are embedded into every network interface card (NIC).</a:t>
            </a:r>
            <a:endParaRPr lang="en-IN" sz="2200">
              <a:solidFill>
                <a:srgbClr val="404040"/>
              </a:solidFill>
              <a:latin typeface="Open Sans" pitchFamily="2" charset="0"/>
              <a:ea typeface="Open Sans"/>
              <a:cs typeface="Open Sans"/>
            </a:endParaRPr>
          </a:p>
        </p:txBody>
      </p:sp>
      <p:grpSp>
        <p:nvGrpSpPr>
          <p:cNvPr id="2" name="Group 1">
            <a:extLst>
              <a:ext uri="{FF2B5EF4-FFF2-40B4-BE49-F238E27FC236}">
                <a16:creationId xmlns:a16="http://schemas.microsoft.com/office/drawing/2014/main" id="{5E0E04D1-CDB7-0D9B-5784-2398865436FE}"/>
              </a:ext>
            </a:extLst>
          </p:cNvPr>
          <p:cNvGrpSpPr/>
          <p:nvPr/>
        </p:nvGrpSpPr>
        <p:grpSpPr>
          <a:xfrm>
            <a:off x="1630164" y="2897057"/>
            <a:ext cx="4245341" cy="4089700"/>
            <a:chOff x="1396700" y="3021668"/>
            <a:chExt cx="5062396" cy="4876800"/>
          </a:xfrm>
        </p:grpSpPr>
        <p:pic>
          <p:nvPicPr>
            <p:cNvPr id="3" name="Picture 2">
              <a:extLst>
                <a:ext uri="{FF2B5EF4-FFF2-40B4-BE49-F238E27FC236}">
                  <a16:creationId xmlns:a16="http://schemas.microsoft.com/office/drawing/2014/main" id="{C426FF02-A2DD-E50D-D2AC-77C376AC952B}"/>
                </a:ext>
              </a:extLst>
            </p:cNvPr>
            <p:cNvPicPr>
              <a:picLocks noChangeAspect="1"/>
            </p:cNvPicPr>
            <p:nvPr/>
          </p:nvPicPr>
          <p:blipFill>
            <a:blip r:embed="rId3"/>
            <a:stretch>
              <a:fillRect/>
            </a:stretch>
          </p:blipFill>
          <p:spPr>
            <a:xfrm>
              <a:off x="1396700" y="3021668"/>
              <a:ext cx="4876800" cy="4876800"/>
            </a:xfrm>
            <a:prstGeom prst="rect">
              <a:avLst/>
            </a:prstGeom>
          </p:spPr>
        </p:pic>
        <p:sp>
          <p:nvSpPr>
            <p:cNvPr id="4" name="Rectangle 3">
              <a:extLst>
                <a:ext uri="{FF2B5EF4-FFF2-40B4-BE49-F238E27FC236}">
                  <a16:creationId xmlns:a16="http://schemas.microsoft.com/office/drawing/2014/main" id="{CDB1AEA3-EF9F-AECE-D921-DCF3293634EA}"/>
                </a:ext>
              </a:extLst>
            </p:cNvPr>
            <p:cNvSpPr/>
            <p:nvPr/>
          </p:nvSpPr>
          <p:spPr>
            <a:xfrm>
              <a:off x="4135786" y="6392210"/>
              <a:ext cx="2323310" cy="844125"/>
            </a:xfrm>
            <a:prstGeom prst="rect">
              <a:avLst/>
            </a:prstGeom>
            <a:noFill/>
          </p:spPr>
          <p:txBody>
            <a:bodyPr wrap="square" lIns="91440" tIns="45720" rIns="91440" bIns="45720">
              <a:spAutoFit/>
            </a:bodyPr>
            <a:lstStyle/>
            <a:p>
              <a:pPr algn="ctr"/>
              <a:r>
                <a:rPr lang="en-US" sz="4000" b="1">
                  <a:ln w="22225">
                    <a:solidFill>
                      <a:schemeClr val="accent2"/>
                    </a:solidFill>
                    <a:prstDash val="solid"/>
                  </a:ln>
                  <a:solidFill>
                    <a:schemeClr val="accent2">
                      <a:lumMod val="40000"/>
                      <a:lumOff val="60000"/>
                    </a:schemeClr>
                  </a:solidFill>
                </a:rPr>
                <a:t>ARP</a:t>
              </a:r>
            </a:p>
          </p:txBody>
        </p:sp>
      </p:grpSp>
      <p:sp>
        <p:nvSpPr>
          <p:cNvPr id="6" name="Brandline_LVC">
            <a:extLst>
              <a:ext uri="{FF2B5EF4-FFF2-40B4-BE49-F238E27FC236}">
                <a16:creationId xmlns:a16="http://schemas.microsoft.com/office/drawing/2014/main" id="{6442DDC1-FC89-CC77-389B-962B9FC60D6B}"/>
              </a:ext>
            </a:extLst>
          </p:cNvPr>
          <p:cNvSpPr/>
          <p:nvPr/>
        </p:nvSpPr>
        <p:spPr>
          <a:xfrm>
            <a:off x="6692901" y="816352"/>
            <a:ext cx="2873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4BA059B-52C2-7FD9-DAE7-37EBA45219E6}"/>
              </a:ext>
            </a:extLst>
          </p:cNvPr>
          <p:cNvSpPr txBox="1"/>
          <p:nvPr/>
        </p:nvSpPr>
        <p:spPr>
          <a:xfrm>
            <a:off x="4042697" y="1283659"/>
            <a:ext cx="8170606"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ARP stands for Address Resolution Protocol. </a:t>
            </a:r>
          </a:p>
        </p:txBody>
      </p:sp>
    </p:spTree>
    <p:extLst>
      <p:ext uri="{BB962C8B-B14F-4D97-AF65-F5344CB8AC3E}">
        <p14:creationId xmlns:p14="http://schemas.microsoft.com/office/powerpoint/2010/main" val="937135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2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Internet Protocol (IP)</a:t>
            </a:r>
            <a:endParaRPr>
              <a:solidFill>
                <a:srgbClr val="3F3F3F"/>
              </a:solidFill>
              <a:latin typeface="Open Sans"/>
              <a:ea typeface="Open Sans"/>
              <a:cs typeface="Open Sans"/>
              <a:sym typeface="Open Sans"/>
            </a:endParaRPr>
          </a:p>
        </p:txBody>
      </p:sp>
      <p:sp>
        <p:nvSpPr>
          <p:cNvPr id="679" name="Google Shape;679;p20"/>
          <p:cNvSpPr txBox="1"/>
          <p:nvPr/>
        </p:nvSpPr>
        <p:spPr>
          <a:xfrm>
            <a:off x="1559420" y="1515591"/>
            <a:ext cx="13125869" cy="430847"/>
          </a:xfrm>
          <a:prstGeom prst="rect">
            <a:avLst/>
          </a:prstGeom>
          <a:noFill/>
          <a:ln>
            <a:noFill/>
          </a:ln>
        </p:spPr>
        <p:txBody>
          <a:bodyPr spcFirstLastPara="1" wrap="square" lIns="45700" tIns="45700" rIns="45700" bIns="45700" anchor="t" anchorCtr="0">
            <a:spAutoFit/>
          </a:bodyPr>
          <a:lstStyle/>
          <a:p>
            <a:pPr marL="0" marR="0" lvl="0" indent="0" algn="ctr" rtl="0">
              <a:spcBef>
                <a:spcPts val="0"/>
              </a:spcBef>
              <a:spcAft>
                <a:spcPts val="0"/>
              </a:spcAft>
              <a:buClr>
                <a:srgbClr val="404040"/>
              </a:buClr>
              <a:buSzPts val="2200"/>
              <a:buFont typeface="Open Sans"/>
              <a:buNone/>
            </a:pPr>
            <a:r>
              <a:rPr lang="en-US" sz="2200" b="0" i="0" u="none" strike="noStrike" cap="none">
                <a:solidFill>
                  <a:srgbClr val="3F3F3F"/>
                </a:solidFill>
                <a:latin typeface="Open Sans"/>
                <a:ea typeface="Open Sans"/>
                <a:cs typeface="Open Sans"/>
                <a:sym typeface="Open Sans"/>
              </a:rPr>
              <a:t>Internet Protocol is a network layer protocol, which handles addressing and routing.</a:t>
            </a:r>
            <a:endParaRPr sz="1400" b="0" i="0" u="none" strike="noStrike" cap="none">
              <a:solidFill>
                <a:srgbClr val="3F3F3F"/>
              </a:solidFill>
              <a:latin typeface="Arial"/>
              <a:ea typeface="Arial"/>
              <a:cs typeface="Arial"/>
              <a:sym typeface="Arial"/>
            </a:endParaRPr>
          </a:p>
        </p:txBody>
      </p:sp>
      <p:pic>
        <p:nvPicPr>
          <p:cNvPr id="680" name="Google Shape;680;p20"/>
          <p:cNvPicPr preferRelativeResize="0"/>
          <p:nvPr/>
        </p:nvPicPr>
        <p:blipFill rotWithShape="1">
          <a:blip r:embed="rId3">
            <a:alphaModFix/>
          </a:blip>
          <a:srcRect/>
          <a:stretch/>
        </p:blipFill>
        <p:spPr>
          <a:xfrm>
            <a:off x="5826071" y="771540"/>
            <a:ext cx="4586444" cy="365760"/>
          </a:xfrm>
          <a:prstGeom prst="rect">
            <a:avLst/>
          </a:prstGeom>
          <a:noFill/>
          <a:ln>
            <a:noFill/>
          </a:ln>
        </p:spPr>
      </p:pic>
      <p:sp>
        <p:nvSpPr>
          <p:cNvPr id="681" name="Google Shape;681;p20"/>
          <p:cNvSpPr txBox="1"/>
          <p:nvPr/>
        </p:nvSpPr>
        <p:spPr>
          <a:xfrm>
            <a:off x="1361703" y="4281692"/>
            <a:ext cx="3758937" cy="1290698"/>
          </a:xfrm>
          <a:prstGeom prst="rect">
            <a:avLst/>
          </a:prstGeom>
          <a:noFill/>
          <a:ln>
            <a:noFill/>
          </a:ln>
        </p:spPr>
        <p:txBody>
          <a:bodyPr spcFirstLastPara="1" wrap="square" lIns="45700" tIns="45700" rIns="45700"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pitchFamily="2" charset="0"/>
                <a:ea typeface="Open Sans"/>
                <a:cs typeface="Open Sans"/>
                <a:sym typeface="Open Sans"/>
              </a:rPr>
              <a:t>IP specifies the packet format or datagrams and the addressing scheme.</a:t>
            </a:r>
            <a:endParaRPr lang="en-US" sz="2200" b="0" i="0" u="none" strike="noStrike" cap="none">
              <a:solidFill>
                <a:srgbClr val="404040"/>
              </a:solidFill>
              <a:latin typeface="Open Sans" pitchFamily="2" charset="0"/>
              <a:ea typeface="Arial"/>
              <a:cs typeface="Arial"/>
              <a:sym typeface="Arial"/>
            </a:endParaRPr>
          </a:p>
        </p:txBody>
      </p:sp>
      <p:sp>
        <p:nvSpPr>
          <p:cNvPr id="682" name="Google Shape;682;p20"/>
          <p:cNvSpPr txBox="1"/>
          <p:nvPr/>
        </p:nvSpPr>
        <p:spPr>
          <a:xfrm>
            <a:off x="11130281" y="4281692"/>
            <a:ext cx="4227146" cy="1290698"/>
          </a:xfrm>
          <a:prstGeom prst="rect">
            <a:avLst/>
          </a:prstGeom>
          <a:noFill/>
          <a:ln>
            <a:noFill/>
          </a:ln>
        </p:spPr>
        <p:txBody>
          <a:bodyPr spcFirstLastPara="1" wrap="square" lIns="45700" tIns="45700" rIns="45700"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404040"/>
                </a:solidFill>
                <a:latin typeface="Open Sans" pitchFamily="2" charset="0"/>
                <a:ea typeface="Open Sans"/>
                <a:cs typeface="Open Sans"/>
                <a:sym typeface="Open Sans"/>
              </a:rPr>
              <a:t>The two types of IP versions are IPv4 (32-bit address) and IPv6 (128-bit address).</a:t>
            </a:r>
            <a:endParaRPr lang="en-US" sz="2200" b="0" i="0" u="none" strike="noStrike" cap="none">
              <a:solidFill>
                <a:srgbClr val="404040"/>
              </a:solidFill>
              <a:latin typeface="Open Sans" pitchFamily="2" charset="0"/>
              <a:ea typeface="Arial"/>
              <a:cs typeface="Arial"/>
              <a:sym typeface="Arial"/>
            </a:endParaRPr>
          </a:p>
        </p:txBody>
      </p:sp>
      <p:pic>
        <p:nvPicPr>
          <p:cNvPr id="683" name="Google Shape;683;p20"/>
          <p:cNvPicPr preferRelativeResize="0"/>
          <p:nvPr/>
        </p:nvPicPr>
        <p:blipFill rotWithShape="1">
          <a:blip r:embed="rId4"/>
          <a:stretch/>
        </p:blipFill>
        <p:spPr>
          <a:xfrm>
            <a:off x="5826071" y="3533710"/>
            <a:ext cx="4319867" cy="2633391"/>
          </a:xfrm>
          <a:prstGeom prst="rect">
            <a:avLst/>
          </a:prstGeom>
        </p:spPr>
      </p:pic>
      <p:cxnSp>
        <p:nvCxnSpPr>
          <p:cNvPr id="684" name="Google Shape;684;p20"/>
          <p:cNvCxnSpPr/>
          <p:nvPr/>
        </p:nvCxnSpPr>
        <p:spPr>
          <a:xfrm>
            <a:off x="5368835" y="3533710"/>
            <a:ext cx="0" cy="2746797"/>
          </a:xfrm>
          <a:prstGeom prst="straightConnector1">
            <a:avLst/>
          </a:prstGeom>
          <a:noFill/>
          <a:ln w="22225" cap="flat" cmpd="sng">
            <a:solidFill>
              <a:srgbClr val="7F7F7F"/>
            </a:solidFill>
            <a:prstDash val="solid"/>
            <a:miter lim="800000"/>
            <a:headEnd type="oval" w="med" len="med"/>
            <a:tailEnd type="oval" w="med" len="med"/>
          </a:ln>
        </p:spPr>
      </p:cxnSp>
      <p:cxnSp>
        <p:nvCxnSpPr>
          <p:cNvPr id="685" name="Google Shape;685;p20"/>
          <p:cNvCxnSpPr/>
          <p:nvPr/>
        </p:nvCxnSpPr>
        <p:spPr>
          <a:xfrm>
            <a:off x="10638109" y="3540177"/>
            <a:ext cx="0" cy="2746797"/>
          </a:xfrm>
          <a:prstGeom prst="straightConnector1">
            <a:avLst/>
          </a:prstGeom>
          <a:noFill/>
          <a:ln w="22225" cap="flat" cmpd="sng">
            <a:solidFill>
              <a:srgbClr val="7F7F7F"/>
            </a:solidFill>
            <a:prstDash val="solid"/>
            <a:miter lim="800000"/>
            <a:headEnd type="oval" w="med" len="med"/>
            <a:tailEnd type="oval" w="med" len="med"/>
          </a:ln>
        </p:spPr>
      </p:cxn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1" name="Google Shape;661;p18"/>
          <p:cNvSpPr/>
          <p:nvPr/>
        </p:nvSpPr>
        <p:spPr>
          <a:xfrm>
            <a:off x="9344618" y="2798671"/>
            <a:ext cx="4217016" cy="4217016"/>
          </a:xfrm>
          <a:prstGeom prst="roundRect">
            <a:avLst>
              <a:gd name="adj" fmla="val 5273"/>
            </a:avLst>
          </a:prstGeom>
          <a:solidFill>
            <a:srgbClr val="F2F2F2"/>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Arial"/>
              <a:buNone/>
            </a:pPr>
            <a:endParaRPr sz="2200" b="1" i="0" u="none" strike="noStrike" cap="none">
              <a:solidFill>
                <a:srgbClr val="000000"/>
              </a:solidFill>
              <a:latin typeface="Open Sans"/>
              <a:ea typeface="Open Sans"/>
              <a:cs typeface="Open Sans"/>
              <a:sym typeface="Open Sans"/>
            </a:endParaRPr>
          </a:p>
        </p:txBody>
      </p:sp>
      <p:sp>
        <p:nvSpPr>
          <p:cNvPr id="662" name="Google Shape;662;p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Internet Control Message Protocol (ICMP)</a:t>
            </a:r>
            <a:endParaRPr>
              <a:solidFill>
                <a:srgbClr val="3F3F3F"/>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20D2BF41-E43F-D373-9A6E-61225AE52105}"/>
              </a:ext>
            </a:extLst>
          </p:cNvPr>
          <p:cNvGrpSpPr/>
          <p:nvPr/>
        </p:nvGrpSpPr>
        <p:grpSpPr>
          <a:xfrm>
            <a:off x="1964056" y="2588602"/>
            <a:ext cx="12327889" cy="5217250"/>
            <a:chOff x="1924866" y="2359208"/>
            <a:chExt cx="12327889" cy="5217250"/>
          </a:xfrm>
        </p:grpSpPr>
        <p:sp>
          <p:nvSpPr>
            <p:cNvPr id="660" name="Google Shape;660;p18"/>
            <p:cNvSpPr/>
            <p:nvPr/>
          </p:nvSpPr>
          <p:spPr>
            <a:xfrm>
              <a:off x="1924866" y="2359208"/>
              <a:ext cx="12327889" cy="5217250"/>
            </a:xfrm>
            <a:prstGeom prst="roundRect">
              <a:avLst>
                <a:gd name="adj" fmla="val 3147"/>
              </a:avLst>
            </a:prstGeom>
            <a:solidFill>
              <a:srgbClr val="EAF7FC"/>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60950" rIns="121900" bIns="60950" anchor="ctr" anchorCtr="0">
              <a:noAutofit/>
            </a:bodyPr>
            <a:lstStyle/>
            <a:p>
              <a:pPr marL="292100" marR="0" lvl="0" indent="-292100" algn="l" rtl="0">
                <a:spcBef>
                  <a:spcPts val="0"/>
                </a:spcBef>
                <a:spcAft>
                  <a:spcPts val="0"/>
                </a:spcAft>
                <a:buNone/>
              </a:pPr>
              <a:endParaRPr sz="2200">
                <a:solidFill>
                  <a:schemeClr val="dk1"/>
                </a:solidFill>
                <a:latin typeface="Open Sans"/>
                <a:ea typeface="Open Sans"/>
                <a:cs typeface="Open Sans"/>
                <a:sym typeface="Open Sans"/>
              </a:endParaRPr>
            </a:p>
          </p:txBody>
        </p:sp>
        <p:sp>
          <p:nvSpPr>
            <p:cNvPr id="664" name="Google Shape;664;p18"/>
            <p:cNvSpPr txBox="1"/>
            <p:nvPr/>
          </p:nvSpPr>
          <p:spPr>
            <a:xfrm>
              <a:off x="2215139" y="3338956"/>
              <a:ext cx="7040611" cy="3144667"/>
            </a:xfrm>
            <a:prstGeom prst="rect">
              <a:avLst/>
            </a:prstGeom>
            <a:noFill/>
            <a:ln>
              <a:noFill/>
            </a:ln>
          </p:spPr>
          <p:txBody>
            <a:bodyPr spcFirstLastPara="1" wrap="square" lIns="45700" tIns="45700" rIns="45700" bIns="45700" anchor="t" anchorCtr="0">
              <a:spAutoFit/>
            </a:bodyPr>
            <a:lstStyle/>
            <a:p>
              <a:pPr marL="0" marR="0" lvl="0" indent="0" algn="l" rtl="0">
                <a:lnSpc>
                  <a:spcPct val="114000"/>
                </a:lnSpc>
                <a:spcBef>
                  <a:spcPts val="0"/>
                </a:spcBef>
                <a:spcAft>
                  <a:spcPts val="0"/>
                </a:spcAft>
                <a:buClr>
                  <a:srgbClr val="404040"/>
                </a:buClr>
                <a:buSzPts val="2200"/>
                <a:buFont typeface="Open Sans"/>
                <a:buNone/>
              </a:pPr>
              <a:endParaRPr sz="1400" b="0" i="0" u="none" strike="noStrike" cap="none">
                <a:solidFill>
                  <a:srgbClr val="3F3F3F"/>
                </a:solidFill>
                <a:latin typeface="Arial"/>
                <a:ea typeface="Arial"/>
                <a:cs typeface="Arial"/>
                <a:sym typeface="Arial"/>
              </a:endParaRPr>
            </a:p>
            <a:p>
              <a:pPr marL="342900" marR="0" lvl="0" indent="-342900" algn="l" rtl="0">
                <a:lnSpc>
                  <a:spcPct val="114000"/>
                </a:lnSpc>
                <a:spcBef>
                  <a:spcPts val="0"/>
                </a:spcBef>
                <a:spcAft>
                  <a:spcPts val="0"/>
                </a:spcAft>
                <a:buClr>
                  <a:srgbClr val="404040"/>
                </a:buClr>
                <a:buSzPts val="2200"/>
                <a:buFont typeface="Arial"/>
                <a:buChar char="•"/>
              </a:pPr>
              <a:r>
                <a:rPr lang="en-US" sz="2200" b="0" i="0" u="none" strike="noStrike" cap="none">
                  <a:solidFill>
                    <a:srgbClr val="3F3F3F"/>
                  </a:solidFill>
                  <a:latin typeface="Open Sans"/>
                  <a:ea typeface="Open Sans"/>
                  <a:cs typeface="Open Sans"/>
                  <a:sym typeface="Open Sans"/>
                </a:rPr>
                <a:t>Its primary function is to send messages between network devices.</a:t>
              </a:r>
              <a:endParaRPr/>
            </a:p>
            <a:p>
              <a:pPr marL="342900" marR="0" lvl="0" indent="-203200" algn="l" rtl="0">
                <a:lnSpc>
                  <a:spcPct val="114000"/>
                </a:lnSpc>
                <a:spcBef>
                  <a:spcPts val="0"/>
                </a:spcBef>
                <a:spcAft>
                  <a:spcPts val="0"/>
                </a:spcAft>
                <a:buClr>
                  <a:srgbClr val="404040"/>
                </a:buClr>
                <a:buSzPts val="2200"/>
                <a:buFont typeface="Arial"/>
                <a:buNone/>
              </a:pPr>
              <a:endParaRPr sz="1400" b="0" i="0" u="none" strike="noStrike" cap="none">
                <a:solidFill>
                  <a:srgbClr val="3F3F3F"/>
                </a:solidFill>
                <a:latin typeface="Arial"/>
                <a:ea typeface="Arial"/>
                <a:cs typeface="Arial"/>
                <a:sym typeface="Arial"/>
              </a:endParaRPr>
            </a:p>
            <a:p>
              <a:pPr marL="342900" marR="0" lvl="0" indent="-342900" algn="l" rtl="0">
                <a:lnSpc>
                  <a:spcPct val="114000"/>
                </a:lnSpc>
                <a:spcBef>
                  <a:spcPts val="0"/>
                </a:spcBef>
                <a:spcAft>
                  <a:spcPts val="0"/>
                </a:spcAft>
                <a:buClr>
                  <a:srgbClr val="404040"/>
                </a:buClr>
                <a:buSzPts val="2200"/>
                <a:buFont typeface="Arial"/>
                <a:buChar char="•"/>
              </a:pPr>
              <a:r>
                <a:rPr lang="en-US" sz="2200" b="0" i="0" u="none" strike="noStrike" cap="none">
                  <a:solidFill>
                    <a:srgbClr val="3F3F3F"/>
                  </a:solidFill>
                  <a:latin typeface="Open Sans"/>
                  <a:ea typeface="Open Sans"/>
                  <a:cs typeface="Open Sans"/>
                  <a:sym typeface="Open Sans"/>
                </a:rPr>
                <a:t>It can inform hosts of a better route to a destination.</a:t>
              </a:r>
            </a:p>
            <a:p>
              <a:pPr marR="0" lvl="0" algn="l" rtl="0">
                <a:lnSpc>
                  <a:spcPct val="114000"/>
                </a:lnSpc>
                <a:spcBef>
                  <a:spcPts val="0"/>
                </a:spcBef>
                <a:spcAft>
                  <a:spcPts val="0"/>
                </a:spcAft>
                <a:buClr>
                  <a:srgbClr val="404040"/>
                </a:buClr>
                <a:buSzPts val="2200"/>
              </a:pPr>
              <a:endParaRPr sz="1400" b="0" i="0" u="none" strike="noStrike" cap="none">
                <a:solidFill>
                  <a:srgbClr val="3F3F3F"/>
                </a:solidFill>
                <a:latin typeface="Arial"/>
                <a:ea typeface="Arial"/>
                <a:cs typeface="Arial"/>
                <a:sym typeface="Arial"/>
              </a:endParaRPr>
            </a:p>
            <a:p>
              <a:pPr marL="342900" marR="0" lvl="0" indent="-342900" algn="l" rtl="0">
                <a:lnSpc>
                  <a:spcPct val="114000"/>
                </a:lnSpc>
                <a:spcBef>
                  <a:spcPts val="0"/>
                </a:spcBef>
                <a:spcAft>
                  <a:spcPts val="0"/>
                </a:spcAft>
                <a:buClr>
                  <a:srgbClr val="404040"/>
                </a:buClr>
                <a:buSzPts val="2200"/>
                <a:buFont typeface="Arial"/>
                <a:buChar char="•"/>
              </a:pPr>
              <a:r>
                <a:rPr lang="en-US" sz="2200" b="0" i="0" u="none" strike="noStrike" cap="none">
                  <a:solidFill>
                    <a:srgbClr val="3F3F3F"/>
                  </a:solidFill>
                  <a:latin typeface="Open Sans"/>
                  <a:ea typeface="Open Sans"/>
                  <a:cs typeface="Open Sans"/>
                  <a:sym typeface="Open Sans"/>
                </a:rPr>
                <a:t>Ping is an ICMP utility used to check the connectivity of </a:t>
              </a:r>
              <a:r>
                <a:rPr lang="en-US" sz="2200">
                  <a:solidFill>
                    <a:srgbClr val="3F3F3F"/>
                  </a:solidFill>
                  <a:latin typeface="Open Sans"/>
                  <a:ea typeface="Open Sans"/>
                  <a:cs typeface="Open Sans"/>
                  <a:sym typeface="Open Sans"/>
                </a:rPr>
                <a:t>devices</a:t>
              </a:r>
              <a:r>
                <a:rPr lang="en-US" sz="2200" b="0" i="0" u="none" strike="noStrike" cap="none">
                  <a:solidFill>
                    <a:srgbClr val="3F3F3F"/>
                  </a:solidFill>
                  <a:latin typeface="Open Sans"/>
                  <a:ea typeface="Open Sans"/>
                  <a:cs typeface="Open Sans"/>
                  <a:sym typeface="Open Sans"/>
                </a:rPr>
                <a:t> on a network.</a:t>
              </a:r>
              <a:endParaRPr sz="1400" b="0" i="0" u="none" strike="noStrike" cap="none">
                <a:solidFill>
                  <a:srgbClr val="3F3F3F"/>
                </a:solidFill>
                <a:latin typeface="Arial"/>
                <a:ea typeface="Arial"/>
                <a:cs typeface="Arial"/>
                <a:sym typeface="Arial"/>
              </a:endParaRPr>
            </a:p>
          </p:txBody>
        </p:sp>
      </p:grpSp>
      <p:pic>
        <p:nvPicPr>
          <p:cNvPr id="665" name="Google Shape;665;p18"/>
          <p:cNvPicPr preferRelativeResize="0"/>
          <p:nvPr/>
        </p:nvPicPr>
        <p:blipFill rotWithShape="1">
          <a:blip r:embed="rId3">
            <a:alphaModFix/>
          </a:blip>
          <a:srcRect/>
          <a:stretch/>
        </p:blipFill>
        <p:spPr>
          <a:xfrm>
            <a:off x="9585213" y="3329313"/>
            <a:ext cx="3735826" cy="3735826"/>
          </a:xfrm>
          <a:prstGeom prst="rect">
            <a:avLst/>
          </a:prstGeom>
          <a:noFill/>
          <a:ln>
            <a:noFill/>
          </a:ln>
        </p:spPr>
      </p:pic>
      <p:sp>
        <p:nvSpPr>
          <p:cNvPr id="2" name="TextBox 1">
            <a:extLst>
              <a:ext uri="{FF2B5EF4-FFF2-40B4-BE49-F238E27FC236}">
                <a16:creationId xmlns:a16="http://schemas.microsoft.com/office/drawing/2014/main" id="{96064B4A-70DD-6247-38AE-4D8EDBA8CDE4}"/>
              </a:ext>
            </a:extLst>
          </p:cNvPr>
          <p:cNvSpPr txBox="1"/>
          <p:nvPr/>
        </p:nvSpPr>
        <p:spPr>
          <a:xfrm>
            <a:off x="3000784" y="1439694"/>
            <a:ext cx="10254433" cy="457176"/>
          </a:xfrm>
          <a:prstGeom prst="rect">
            <a:avLst/>
          </a:prstGeom>
          <a:noFill/>
        </p:spPr>
        <p:txBody>
          <a:bodyPr wrap="square" rtlCol="0">
            <a:spAutoFit/>
          </a:bodyPr>
          <a:lstStyle/>
          <a:p>
            <a:pPr algn="ctr">
              <a:lnSpc>
                <a:spcPct val="115000"/>
              </a:lnSpc>
            </a:pPr>
            <a:r>
              <a:rPr lang="en-US" sz="2200" b="0" i="0" u="none" strike="noStrike" cap="none">
                <a:solidFill>
                  <a:srgbClr val="404040"/>
                </a:solidFill>
                <a:latin typeface="Open Sans" pitchFamily="2" charset="0"/>
                <a:ea typeface="Open Sans"/>
                <a:cs typeface="Open Sans"/>
                <a:sym typeface="Open Sans"/>
              </a:rPr>
              <a:t>ICMP is a management and messaging protocol for IP.</a:t>
            </a:r>
            <a:endParaRPr lang="en-US" sz="2200">
              <a:solidFill>
                <a:srgbClr val="404040"/>
              </a:solidFill>
              <a:latin typeface="Open Sans" pitchFamily="2" charset="0"/>
            </a:endParaRPr>
          </a:p>
        </p:txBody>
      </p:sp>
      <p:sp>
        <p:nvSpPr>
          <p:cNvPr id="5" name="Brandline_LVC">
            <a:extLst>
              <a:ext uri="{FF2B5EF4-FFF2-40B4-BE49-F238E27FC236}">
                <a16:creationId xmlns:a16="http://schemas.microsoft.com/office/drawing/2014/main" id="{EC829C36-D86E-E41B-45FE-0A0F1FEC4E81}"/>
              </a:ext>
            </a:extLst>
          </p:cNvPr>
          <p:cNvSpPr/>
          <p:nvPr/>
        </p:nvSpPr>
        <p:spPr>
          <a:xfrm>
            <a:off x="3556000" y="816324"/>
            <a:ext cx="9157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57"/>
          <p:cNvSpPr txBox="1">
            <a:spLocks noGrp="1"/>
          </p:cNvSpPr>
          <p:nvPr>
            <p:ph type="body" idx="1"/>
          </p:nvPr>
        </p:nvSpPr>
        <p:spPr>
          <a:xfrm>
            <a:off x="4068169" y="4126230"/>
            <a:ext cx="8119800" cy="914400"/>
          </a:xfrm>
          <a:prstGeom prst="rect">
            <a:avLst/>
          </a:prstGeom>
          <a:noFill/>
          <a:ln>
            <a:noFill/>
          </a:ln>
        </p:spPr>
        <p:txBody>
          <a:bodyPr spcFirstLastPara="1" wrap="square" lIns="91425" tIns="91425" rIns="91425" bIns="91425" anchor="ctr" anchorCtr="0">
            <a:noAutofit/>
          </a:bodyPr>
          <a:lstStyle/>
          <a:p>
            <a:pPr marL="457200" lvl="0" indent="-228600" algn="ctr" rtl="0">
              <a:lnSpc>
                <a:spcPct val="115000"/>
              </a:lnSpc>
              <a:spcBef>
                <a:spcPts val="1000"/>
              </a:spcBef>
              <a:spcAft>
                <a:spcPts val="0"/>
              </a:spcAft>
              <a:buSzPts val="2800"/>
              <a:buNone/>
            </a:pPr>
            <a:r>
              <a:rPr lang="en-US"/>
              <a:t>Web Filtering Technologies</a:t>
            </a:r>
            <a:endParaRPr/>
          </a:p>
        </p:txBody>
      </p:sp>
    </p:spTree>
    <p:extLst>
      <p:ext uri="{BB962C8B-B14F-4D97-AF65-F5344CB8AC3E}">
        <p14:creationId xmlns:p14="http://schemas.microsoft.com/office/powerpoint/2010/main" val="35404919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Web Filtering</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517650" y="2801184"/>
            <a:ext cx="8639008" cy="4707894"/>
          </a:xfrm>
          <a:prstGeom prst="roundRect">
            <a:avLst>
              <a:gd name="adj" fmla="val 483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4000"/>
              </a:lnSpc>
              <a:buClr>
                <a:srgbClr val="404040"/>
              </a:buClr>
              <a:buSzPts val="2200"/>
            </a:pPr>
            <a:endParaRPr lang="en-US" sz="2200">
              <a:solidFill>
                <a:srgbClr val="3F3F3F"/>
              </a:solidFill>
              <a:latin typeface="Open Sans"/>
              <a:ea typeface="Open Sans"/>
              <a:cs typeface="Open Sans"/>
            </a:endParaRPr>
          </a:p>
          <a:p>
            <a:pPr marL="342900" lvl="1" indent="-342900">
              <a:lnSpc>
                <a:spcPct val="114000"/>
              </a:lnSpc>
              <a:buClr>
                <a:srgbClr val="404040"/>
              </a:buClr>
              <a:buSzPts val="2200"/>
              <a:buFont typeface="Arial"/>
              <a:buChar char="•"/>
            </a:pPr>
            <a:r>
              <a:rPr lang="en-US" sz="2200">
                <a:solidFill>
                  <a:srgbClr val="3F3F3F"/>
                </a:solidFill>
                <a:latin typeface="Open Sans"/>
                <a:ea typeface="Open Sans"/>
                <a:cs typeface="Open Sans"/>
              </a:rPr>
              <a:t>It acts like a digital gatekeeper, allowing access to some sites and blocking others based on predefined criteria.</a:t>
            </a:r>
          </a:p>
          <a:p>
            <a:pPr marL="342900" lvl="1" indent="-342900">
              <a:lnSpc>
                <a:spcPct val="114000"/>
              </a:lnSpc>
              <a:buClr>
                <a:srgbClr val="404040"/>
              </a:buClr>
              <a:buSzPts val="2200"/>
              <a:buFont typeface="Arial"/>
              <a:buChar char="•"/>
            </a:pPr>
            <a:endParaRPr lang="en-US" sz="2200">
              <a:solidFill>
                <a:srgbClr val="3F3F3F"/>
              </a:solidFill>
              <a:latin typeface="Open Sans"/>
              <a:ea typeface="Open Sans"/>
              <a:cs typeface="Open Sans"/>
              <a:sym typeface="Calibri"/>
            </a:endParaRPr>
          </a:p>
          <a:p>
            <a:pPr marL="342900" lvl="1" indent="-342900">
              <a:lnSpc>
                <a:spcPct val="114000"/>
              </a:lnSpc>
              <a:buClr>
                <a:srgbClr val="404040"/>
              </a:buClr>
              <a:buSzPts val="2200"/>
              <a:buFont typeface="Arial"/>
              <a:buChar char="•"/>
            </a:pPr>
            <a:r>
              <a:rPr lang="en-US" sz="2200">
                <a:solidFill>
                  <a:srgbClr val="3F3F3F"/>
                </a:solidFill>
                <a:latin typeface="Open Sans"/>
                <a:ea typeface="Open Sans"/>
                <a:cs typeface="Open Sans"/>
              </a:rPr>
              <a:t>Web filtering is an essential tool for managing internet access and promoting online safety. </a:t>
            </a:r>
          </a:p>
          <a:p>
            <a:pPr marL="342900" lvl="1" indent="-342900">
              <a:lnSpc>
                <a:spcPct val="114000"/>
              </a:lnSpc>
              <a:buClr>
                <a:srgbClr val="404040"/>
              </a:buClr>
              <a:buSzPts val="2200"/>
              <a:buFont typeface="Arial"/>
              <a:buChar char="•"/>
            </a:pPr>
            <a:endParaRPr lang="en-US" sz="2200">
              <a:solidFill>
                <a:srgbClr val="3F3F3F"/>
              </a:solidFill>
              <a:latin typeface="Open Sans"/>
              <a:ea typeface="Open Sans"/>
              <a:cs typeface="Open Sans"/>
            </a:endParaRPr>
          </a:p>
          <a:p>
            <a:pPr marL="342900" lvl="1" indent="-342900">
              <a:lnSpc>
                <a:spcPct val="114000"/>
              </a:lnSpc>
              <a:buClr>
                <a:srgbClr val="404040"/>
              </a:buClr>
              <a:buSzPts val="2200"/>
              <a:buFont typeface="Arial"/>
              <a:buChar char="•"/>
            </a:pPr>
            <a:r>
              <a:rPr lang="en-US" sz="2200">
                <a:solidFill>
                  <a:srgbClr val="3F3F3F"/>
                </a:solidFill>
                <a:latin typeface="Open Sans"/>
                <a:ea typeface="Open Sans"/>
                <a:cs typeface="Open Sans"/>
              </a:rPr>
              <a:t>However, it is crucial to carefully consider the filtering approach and ensure it aligns with your specific needs and ethical considerations.</a:t>
            </a:r>
            <a:endParaRPr lang="en-US" sz="2200">
              <a:solidFill>
                <a:srgbClr val="3F3F3F"/>
              </a:solidFill>
              <a:latin typeface="Open Sans"/>
              <a:ea typeface="Open Sans"/>
              <a:cs typeface="Open Sans"/>
              <a:sym typeface="Calibri"/>
            </a:endParaRPr>
          </a:p>
        </p:txBody>
      </p:sp>
      <p:pic>
        <p:nvPicPr>
          <p:cNvPr id="4" name="Picture 3">
            <a:extLst>
              <a:ext uri="{FF2B5EF4-FFF2-40B4-BE49-F238E27FC236}">
                <a16:creationId xmlns:a16="http://schemas.microsoft.com/office/drawing/2014/main" id="{CFDBF8F4-A1D6-0807-BADD-EF5FF63F5D85}"/>
              </a:ext>
            </a:extLst>
          </p:cNvPr>
          <p:cNvPicPr>
            <a:picLocks noChangeAspect="1"/>
          </p:cNvPicPr>
          <p:nvPr/>
        </p:nvPicPr>
        <p:blipFill>
          <a:blip r:embed="rId3"/>
          <a:stretch>
            <a:fillRect/>
          </a:stretch>
        </p:blipFill>
        <p:spPr>
          <a:xfrm>
            <a:off x="10877550" y="3052011"/>
            <a:ext cx="3860800" cy="4206240"/>
          </a:xfrm>
          <a:prstGeom prst="rect">
            <a:avLst/>
          </a:prstGeom>
        </p:spPr>
      </p:pic>
      <p:sp>
        <p:nvSpPr>
          <p:cNvPr id="5" name="Brandline_LVC">
            <a:extLst>
              <a:ext uri="{FF2B5EF4-FFF2-40B4-BE49-F238E27FC236}">
                <a16:creationId xmlns:a16="http://schemas.microsoft.com/office/drawing/2014/main" id="{686E6E04-3B3A-FD74-3055-4C7405F01CC2}"/>
              </a:ext>
            </a:extLst>
          </p:cNvPr>
          <p:cNvSpPr/>
          <p:nvPr/>
        </p:nvSpPr>
        <p:spPr>
          <a:xfrm>
            <a:off x="6667501" y="816324"/>
            <a:ext cx="2938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0DB872B-44E7-F9F4-9682-529355E75801}"/>
              </a:ext>
            </a:extLst>
          </p:cNvPr>
          <p:cNvSpPr txBox="1"/>
          <p:nvPr/>
        </p:nvSpPr>
        <p:spPr>
          <a:xfrm>
            <a:off x="3104147" y="1258888"/>
            <a:ext cx="9504948"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It refers to technology that monitors and controls which websites users can access on a network. </a:t>
            </a:r>
          </a:p>
        </p:txBody>
      </p:sp>
    </p:spTree>
    <p:extLst>
      <p:ext uri="{BB962C8B-B14F-4D97-AF65-F5344CB8AC3E}">
        <p14:creationId xmlns:p14="http://schemas.microsoft.com/office/powerpoint/2010/main" val="32769634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eaebd37734_0_17"/>
          <p:cNvSpPr/>
          <p:nvPr/>
        </p:nvSpPr>
        <p:spPr>
          <a:xfrm>
            <a:off x="646997" y="2306838"/>
            <a:ext cx="4596803" cy="5129612"/>
          </a:xfrm>
          <a:prstGeom prst="roundRect">
            <a:avLst/>
          </a:prstGeom>
          <a:solidFill>
            <a:srgbClr val="CFE2F3"/>
          </a:solidFill>
          <a:ln w="1524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2200">
              <a:solidFill>
                <a:srgbClr val="404040"/>
              </a:solidFill>
              <a:latin typeface="Open Sans" pitchFamily="2" charset="0"/>
              <a:ea typeface="Open Sans"/>
              <a:cs typeface="Open Sans"/>
            </a:endParaRPr>
          </a:p>
          <a:p>
            <a:pPr marL="0" marR="0" lvl="0" indent="0" algn="l" rtl="0">
              <a:lnSpc>
                <a:spcPct val="100000"/>
              </a:lnSpc>
              <a:spcBef>
                <a:spcPts val="0"/>
              </a:spcBef>
              <a:spcAft>
                <a:spcPts val="0"/>
              </a:spcAft>
              <a:buClr>
                <a:srgbClr val="000000"/>
              </a:buClr>
              <a:buSzPts val="1400"/>
              <a:buFont typeface="Arial"/>
              <a:buNone/>
            </a:pPr>
            <a:endParaRPr lang="en-US" sz="2200">
              <a:solidFill>
                <a:srgbClr val="404040"/>
              </a:solidFill>
              <a:latin typeface="Open Sans" pitchFamily="2" charset="0"/>
              <a:ea typeface="Open Sans"/>
              <a:cs typeface="Open Sans"/>
            </a:endParaRPr>
          </a:p>
          <a:p>
            <a:pPr marL="0" marR="0" lvl="0" indent="0" algn="l" rtl="0">
              <a:lnSpc>
                <a:spcPct val="100000"/>
              </a:lnSpc>
              <a:spcBef>
                <a:spcPts val="0"/>
              </a:spcBef>
              <a:spcAft>
                <a:spcPts val="0"/>
              </a:spcAft>
              <a:buClr>
                <a:srgbClr val="000000"/>
              </a:buClr>
              <a:buSzPts val="1400"/>
              <a:buFont typeface="Arial"/>
              <a:buNone/>
            </a:pPr>
            <a:endParaRPr lang="en-US" sz="2200">
              <a:solidFill>
                <a:srgbClr val="404040"/>
              </a:solidFill>
              <a:latin typeface="Open Sans" pitchFamily="2" charset="0"/>
              <a:ea typeface="Open Sans"/>
              <a:cs typeface="Open Sans"/>
            </a:endParaRPr>
          </a:p>
          <a:p>
            <a:pPr marL="342900" marR="0" lvl="0" indent="-342900" algn="l" rtl="0">
              <a:lnSpc>
                <a:spcPct val="100000"/>
              </a:lnSpc>
              <a:spcBef>
                <a:spcPts val="0"/>
              </a:spcBef>
              <a:spcAft>
                <a:spcPts val="0"/>
              </a:spcAft>
              <a:buClr>
                <a:srgbClr val="000000"/>
              </a:buClr>
              <a:buSzPts val="1400"/>
              <a:buFont typeface="Arial" panose="020B0604020202020204" pitchFamily="34" charset="0"/>
              <a:buChar char="•"/>
            </a:pPr>
            <a:r>
              <a:rPr lang="en-US" sz="2200">
                <a:solidFill>
                  <a:srgbClr val="404040"/>
                </a:solidFill>
                <a:latin typeface="Open Sans" pitchFamily="2" charset="0"/>
                <a:ea typeface="Open Sans"/>
                <a:cs typeface="Open Sans"/>
              </a:rPr>
              <a:t>Agent-based filtering deploys software agents on individual devices to enforce internet filtering rules, ensuring compliance with organizational policies.</a:t>
            </a:r>
          </a:p>
          <a:p>
            <a:pPr marR="0" lvl="0" algn="l" rtl="0">
              <a:lnSpc>
                <a:spcPct val="100000"/>
              </a:lnSpc>
              <a:spcBef>
                <a:spcPts val="0"/>
              </a:spcBef>
              <a:spcAft>
                <a:spcPts val="0"/>
              </a:spcAft>
              <a:buClr>
                <a:srgbClr val="000000"/>
              </a:buClr>
              <a:buSzPts val="1400"/>
            </a:pPr>
            <a:endParaRPr lang="en-US" sz="2200">
              <a:solidFill>
                <a:srgbClr val="404040"/>
              </a:solidFill>
              <a:latin typeface="Open Sans" pitchFamily="2" charset="0"/>
              <a:ea typeface="Open Sans"/>
              <a:cs typeface="Open Sans"/>
            </a:endParaRPr>
          </a:p>
          <a:p>
            <a:pPr marL="342900" marR="0" lvl="0" indent="-342900" algn="l" rtl="0">
              <a:lnSpc>
                <a:spcPct val="100000"/>
              </a:lnSpc>
              <a:spcBef>
                <a:spcPts val="0"/>
              </a:spcBef>
              <a:spcAft>
                <a:spcPts val="0"/>
              </a:spcAft>
              <a:buClr>
                <a:srgbClr val="000000"/>
              </a:buClr>
              <a:buSzPts val="1400"/>
              <a:buFont typeface="Arial" panose="020B0604020202020204" pitchFamily="34" charset="0"/>
              <a:buChar char="•"/>
            </a:pPr>
            <a:r>
              <a:rPr lang="en-US" sz="2200">
                <a:solidFill>
                  <a:srgbClr val="404040"/>
                </a:solidFill>
                <a:latin typeface="Open Sans" pitchFamily="2" charset="0"/>
                <a:ea typeface="Open Sans"/>
                <a:cs typeface="Open Sans"/>
              </a:rPr>
              <a:t>It offer real-time protection at the host and application level, safeguarding every aspect of the network.</a:t>
            </a:r>
          </a:p>
          <a:p>
            <a:pPr marR="0" lvl="0" algn="l" rtl="0">
              <a:lnSpc>
                <a:spcPct val="100000"/>
              </a:lnSpc>
              <a:spcBef>
                <a:spcPts val="0"/>
              </a:spcBef>
              <a:spcAft>
                <a:spcPts val="0"/>
              </a:spcAft>
              <a:buClr>
                <a:srgbClr val="000000"/>
              </a:buClr>
              <a:buSzPts val="1400"/>
            </a:pPr>
            <a:endParaRPr lang="en-US" sz="2200">
              <a:solidFill>
                <a:srgbClr val="404040"/>
              </a:solidFill>
              <a:latin typeface="Open Sans" pitchFamily="2" charset="0"/>
              <a:ea typeface="Open Sans"/>
              <a:cs typeface="Open Sans"/>
            </a:endParaRPr>
          </a:p>
        </p:txBody>
      </p:sp>
      <p:sp>
        <p:nvSpPr>
          <p:cNvPr id="403" name="Google Shape;403;geaebd37734_0_17"/>
          <p:cNvSpPr/>
          <p:nvPr/>
        </p:nvSpPr>
        <p:spPr>
          <a:xfrm>
            <a:off x="5770087" y="2306838"/>
            <a:ext cx="4715827" cy="5278872"/>
          </a:xfrm>
          <a:prstGeom prst="roundRect">
            <a:avLst/>
          </a:prstGeom>
          <a:solidFill>
            <a:srgbClr val="FFF2CC"/>
          </a:solidFill>
          <a:ln w="1524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00000"/>
              </a:lnSpc>
              <a:spcBef>
                <a:spcPts val="0"/>
              </a:spcBef>
              <a:spcAft>
                <a:spcPts val="0"/>
              </a:spcAft>
              <a:buClr>
                <a:srgbClr val="000000"/>
              </a:buClr>
              <a:buSzPts val="1400"/>
              <a:buFont typeface="Arial" panose="020B0604020202020204" pitchFamily="34" charset="0"/>
              <a:buChar char="•"/>
            </a:pPr>
            <a:r>
              <a:rPr lang="en-US" sz="2200">
                <a:solidFill>
                  <a:srgbClr val="404040"/>
                </a:solidFill>
                <a:latin typeface="Open Sans" pitchFamily="2" charset="0"/>
                <a:ea typeface="Open Sans"/>
                <a:cs typeface="Open Sans"/>
              </a:rPr>
              <a:t>Centralized proxy servers act as intermediaries, intercepting and scrutinizing each internet request, applying filtering rules, and allowing only approved traffic.</a:t>
            </a:r>
          </a:p>
        </p:txBody>
      </p:sp>
      <p:sp>
        <p:nvSpPr>
          <p:cNvPr id="404" name="Google Shape;404;geaebd37734_0_1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Web Filtering Technologies</a:t>
            </a:r>
            <a:endParaRPr/>
          </a:p>
        </p:txBody>
      </p:sp>
      <p:pic>
        <p:nvPicPr>
          <p:cNvPr id="405" name="Google Shape;405;geaebd37734_0_17"/>
          <p:cNvPicPr preferRelativeResize="0"/>
          <p:nvPr/>
        </p:nvPicPr>
        <p:blipFill rotWithShape="1">
          <a:blip r:embed="rId3">
            <a:alphaModFix/>
          </a:blip>
          <a:srcRect/>
          <a:stretch/>
        </p:blipFill>
        <p:spPr>
          <a:xfrm>
            <a:off x="3951525" y="774075"/>
            <a:ext cx="8352951" cy="365750"/>
          </a:xfrm>
          <a:prstGeom prst="rect">
            <a:avLst/>
          </a:prstGeom>
          <a:noFill/>
          <a:ln>
            <a:noFill/>
          </a:ln>
        </p:spPr>
      </p:pic>
      <p:sp>
        <p:nvSpPr>
          <p:cNvPr id="408" name="Google Shape;408;geaebd37734_0_17"/>
          <p:cNvSpPr/>
          <p:nvPr/>
        </p:nvSpPr>
        <p:spPr>
          <a:xfrm>
            <a:off x="1250950" y="2593488"/>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404040"/>
                </a:solidFill>
                <a:latin typeface="Open Sans" pitchFamily="2" charset="0"/>
                <a:ea typeface="Open Sans"/>
                <a:cs typeface="Open Sans"/>
                <a:sym typeface="Open Sans"/>
              </a:rPr>
              <a:t>Agent-based filtering</a:t>
            </a:r>
          </a:p>
        </p:txBody>
      </p:sp>
      <p:sp>
        <p:nvSpPr>
          <p:cNvPr id="409" name="Google Shape;409;geaebd37734_0_17"/>
          <p:cNvSpPr/>
          <p:nvPr/>
        </p:nvSpPr>
        <p:spPr>
          <a:xfrm>
            <a:off x="6162537" y="2697670"/>
            <a:ext cx="3930927"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404040"/>
                </a:solidFill>
                <a:latin typeface="Open Sans" pitchFamily="2" charset="0"/>
                <a:ea typeface="Open Sans"/>
                <a:cs typeface="Open Sans"/>
                <a:sym typeface="Open Sans"/>
              </a:rPr>
              <a:t>Centralized proxy </a:t>
            </a:r>
            <a:r>
              <a:rPr lang="en-US" sz="2200" b="1">
                <a:solidFill>
                  <a:srgbClr val="404040"/>
                </a:solidFill>
                <a:latin typeface="Open Sans" pitchFamily="2" charset="0"/>
                <a:ea typeface="Open Sans"/>
                <a:cs typeface="Open Sans"/>
                <a:sym typeface="Open Sans"/>
              </a:rPr>
              <a:t>f</a:t>
            </a:r>
            <a:r>
              <a:rPr lang="en-US" sz="2200" b="1" i="0" u="none" strike="noStrike" cap="none">
                <a:solidFill>
                  <a:srgbClr val="404040"/>
                </a:solidFill>
                <a:latin typeface="Open Sans" pitchFamily="2" charset="0"/>
                <a:ea typeface="Open Sans"/>
                <a:cs typeface="Open Sans"/>
                <a:sym typeface="Open Sans"/>
              </a:rPr>
              <a:t>iltering</a:t>
            </a:r>
          </a:p>
        </p:txBody>
      </p:sp>
      <p:sp>
        <p:nvSpPr>
          <p:cNvPr id="410" name="Google Shape;410;geaebd37734_0_17"/>
          <p:cNvSpPr/>
          <p:nvPr/>
        </p:nvSpPr>
        <p:spPr>
          <a:xfrm>
            <a:off x="11012201" y="2308651"/>
            <a:ext cx="4715827" cy="5278847"/>
          </a:xfrm>
          <a:prstGeom prst="roundRect">
            <a:avLst/>
          </a:prstGeom>
          <a:solidFill>
            <a:srgbClr val="D9EAD3"/>
          </a:solidFill>
          <a:ln w="1524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lang="en-US" sz="2200">
              <a:solidFill>
                <a:srgbClr val="404040"/>
              </a:solidFill>
              <a:latin typeface="Open Sans" pitchFamily="2" charset="0"/>
              <a:ea typeface="Open Sans"/>
              <a:cs typeface="Open Sans"/>
            </a:endParaRPr>
          </a:p>
          <a:p>
            <a:pPr>
              <a:buSzPts val="1400"/>
            </a:pPr>
            <a:endParaRPr lang="en-US" sz="2200">
              <a:solidFill>
                <a:srgbClr val="404040"/>
              </a:solidFill>
              <a:latin typeface="Open Sans" pitchFamily="2" charset="0"/>
              <a:ea typeface="Open Sans"/>
              <a:cs typeface="Open Sans"/>
            </a:endParaRPr>
          </a:p>
          <a:p>
            <a:pPr marL="342900" indent="-342900">
              <a:buSzPts val="1400"/>
              <a:buFont typeface="Arial" panose="020B0604020202020204" pitchFamily="34" charset="0"/>
              <a:buChar char="•"/>
            </a:pPr>
            <a:r>
              <a:rPr lang="en-US" sz="2200">
                <a:solidFill>
                  <a:srgbClr val="404040"/>
                </a:solidFill>
                <a:latin typeface="Open Sans" pitchFamily="2" charset="0"/>
                <a:ea typeface="Open Sans"/>
                <a:cs typeface="Open Sans"/>
              </a:rPr>
              <a:t>URL scanning analyzes the web addresses you visit, comparing them against a database of known malicious sites.</a:t>
            </a:r>
          </a:p>
          <a:p>
            <a:pPr marL="342900" indent="-342900">
              <a:buSzPts val="1400"/>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indent="-342900">
              <a:buSzPts val="1400"/>
              <a:buFont typeface="Arial" panose="020B0604020202020204" pitchFamily="34" charset="0"/>
              <a:buChar char="•"/>
            </a:pPr>
            <a:r>
              <a:rPr lang="en-US" sz="2200">
                <a:solidFill>
                  <a:srgbClr val="404040"/>
                </a:solidFill>
                <a:latin typeface="Open Sans" pitchFamily="2" charset="0"/>
                <a:ea typeface="Open Sans"/>
                <a:cs typeface="Open Sans"/>
              </a:rPr>
              <a:t>If it detects a match, it raises the alarm, ensuring you don’t navigate into dangerous territory.</a:t>
            </a:r>
          </a:p>
          <a:p>
            <a:pPr>
              <a:buSzPts val="1400"/>
            </a:pPr>
            <a:endParaRPr lang="en-US" sz="2200">
              <a:solidFill>
                <a:srgbClr val="404040"/>
              </a:solidFill>
              <a:latin typeface="Open Sans" pitchFamily="2" charset="0"/>
              <a:ea typeface="Open Sans"/>
              <a:cs typeface="Open Sans"/>
            </a:endParaRPr>
          </a:p>
          <a:p>
            <a:pPr>
              <a:buSzPts val="1400"/>
            </a:pPr>
            <a:endParaRPr lang="en-US" sz="2200">
              <a:solidFill>
                <a:srgbClr val="404040"/>
              </a:solidFill>
              <a:latin typeface="Open Sans" pitchFamily="2" charset="0"/>
              <a:ea typeface="Open Sans"/>
              <a:cs typeface="Open Sans"/>
            </a:endParaRPr>
          </a:p>
        </p:txBody>
      </p:sp>
      <p:sp>
        <p:nvSpPr>
          <p:cNvPr id="411" name="Google Shape;411;geaebd37734_0_17"/>
          <p:cNvSpPr/>
          <p:nvPr/>
        </p:nvSpPr>
        <p:spPr>
          <a:xfrm>
            <a:off x="11404650" y="2593488"/>
            <a:ext cx="3930927"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404040"/>
                </a:solidFill>
                <a:latin typeface="Open Sans" pitchFamily="2" charset="0"/>
                <a:ea typeface="Open Sans"/>
                <a:cs typeface="Open Sans"/>
                <a:sym typeface="Open Sans"/>
              </a:rPr>
              <a:t>Universal resource </a:t>
            </a:r>
            <a:r>
              <a:rPr lang="en-US" sz="2200" b="1">
                <a:solidFill>
                  <a:srgbClr val="404040"/>
                </a:solidFill>
                <a:latin typeface="Open Sans" pitchFamily="2" charset="0"/>
                <a:ea typeface="Open Sans"/>
                <a:cs typeface="Open Sans"/>
                <a:sym typeface="Open Sans"/>
              </a:rPr>
              <a:t>l</a:t>
            </a:r>
            <a:r>
              <a:rPr lang="en-US" sz="2200" b="1" i="0" u="none" strike="noStrike" cap="none">
                <a:solidFill>
                  <a:srgbClr val="404040"/>
                </a:solidFill>
                <a:latin typeface="Open Sans" pitchFamily="2" charset="0"/>
                <a:ea typeface="Open Sans"/>
                <a:cs typeface="Open Sans"/>
                <a:sym typeface="Open Sans"/>
              </a:rPr>
              <a:t>ocator</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eaebd37734_0_17"/>
          <p:cNvSpPr/>
          <p:nvPr/>
        </p:nvSpPr>
        <p:spPr>
          <a:xfrm>
            <a:off x="638146" y="2552918"/>
            <a:ext cx="4609450" cy="5129612"/>
          </a:xfrm>
          <a:prstGeom prst="roundRect">
            <a:avLst/>
          </a:prstGeom>
          <a:solidFill>
            <a:srgbClr val="CFE2F3"/>
          </a:solidFill>
          <a:ln w="1524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600">
              <a:solidFill>
                <a:srgbClr val="3F3F3F"/>
              </a:solidFill>
              <a:latin typeface="Open Sans"/>
              <a:ea typeface="Open Sans"/>
              <a:cs typeface="Open Sans"/>
            </a:endParaRPr>
          </a:p>
          <a:p>
            <a:pPr marL="0" marR="0" lvl="0" indent="0" algn="l" rtl="0">
              <a:lnSpc>
                <a:spcPct val="100000"/>
              </a:lnSpc>
              <a:spcBef>
                <a:spcPts val="0"/>
              </a:spcBef>
              <a:spcAft>
                <a:spcPts val="0"/>
              </a:spcAft>
              <a:buClr>
                <a:srgbClr val="000000"/>
              </a:buClr>
              <a:buSzPts val="1400"/>
              <a:buFont typeface="Arial"/>
              <a:buNone/>
            </a:pPr>
            <a:endParaRPr lang="en-US" sz="1600">
              <a:solidFill>
                <a:srgbClr val="3F3F3F"/>
              </a:solidFill>
              <a:latin typeface="Open Sans"/>
              <a:ea typeface="Open Sans"/>
              <a:cs typeface="Open Sans"/>
            </a:endParaRPr>
          </a:p>
          <a:p>
            <a:pPr marL="0" marR="0" lvl="0" indent="0" algn="l" rtl="0">
              <a:lnSpc>
                <a:spcPct val="100000"/>
              </a:lnSpc>
              <a:spcBef>
                <a:spcPts val="0"/>
              </a:spcBef>
              <a:spcAft>
                <a:spcPts val="0"/>
              </a:spcAft>
              <a:buClr>
                <a:srgbClr val="000000"/>
              </a:buClr>
              <a:buSzPts val="1400"/>
              <a:buFont typeface="Arial"/>
              <a:buNone/>
            </a:pPr>
            <a:endParaRPr lang="en-US" sz="2000">
              <a:solidFill>
                <a:srgbClr val="3F3F3F"/>
              </a:solidFill>
              <a:latin typeface="Open Sans"/>
              <a:ea typeface="Open Sans"/>
              <a:cs typeface="Open Sans"/>
            </a:endParaRPr>
          </a:p>
          <a:p>
            <a:pPr marL="34290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indent="-342900">
              <a:buSzPts val="1400"/>
              <a:buFont typeface="Arial" panose="020B0604020202020204" pitchFamily="34" charset="0"/>
              <a:buChar char="•"/>
            </a:pPr>
            <a:r>
              <a:rPr lang="en-US" sz="2000">
                <a:solidFill>
                  <a:srgbClr val="3F3F3F"/>
                </a:solidFill>
                <a:latin typeface="Open Sans"/>
                <a:ea typeface="Open Sans"/>
                <a:cs typeface="Open Sans"/>
              </a:rPr>
              <a:t>Web filtering systems classify websites into categories such as ‘news,’ ‘social media,’ or ‘shopping.’ </a:t>
            </a:r>
          </a:p>
          <a:p>
            <a:pPr marL="34290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indent="-342900">
              <a:buSzPts val="1400"/>
              <a:buFont typeface="Arial" panose="020B0604020202020204" pitchFamily="34" charset="0"/>
              <a:buChar char="•"/>
            </a:pPr>
            <a:r>
              <a:rPr lang="en-US" sz="2000">
                <a:solidFill>
                  <a:srgbClr val="3F3F3F"/>
                </a:solidFill>
                <a:latin typeface="Open Sans"/>
                <a:ea typeface="Open Sans"/>
                <a:cs typeface="Open Sans"/>
              </a:rPr>
              <a:t>This helps organizations control access by allowing or blocking entire categories, ensuring users remain productive and safe.</a:t>
            </a:r>
          </a:p>
          <a:p>
            <a:pPr marL="34290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indent="-342900">
              <a:buSzPts val="1400"/>
              <a:buFont typeface="Arial" panose="020B0604020202020204" pitchFamily="34" charset="0"/>
              <a:buChar char="•"/>
            </a:pPr>
            <a:endParaRPr lang="en-US" sz="2000">
              <a:solidFill>
                <a:srgbClr val="3F3F3F"/>
              </a:solidFill>
              <a:latin typeface="Open Sans"/>
              <a:ea typeface="Open Sans"/>
              <a:cs typeface="Open Sans"/>
            </a:endParaRPr>
          </a:p>
        </p:txBody>
      </p:sp>
      <p:sp>
        <p:nvSpPr>
          <p:cNvPr id="403" name="Google Shape;403;geaebd37734_0_17"/>
          <p:cNvSpPr/>
          <p:nvPr/>
        </p:nvSpPr>
        <p:spPr>
          <a:xfrm>
            <a:off x="5770086" y="2478288"/>
            <a:ext cx="4715827" cy="5278872"/>
          </a:xfrm>
          <a:prstGeom prst="roundRect">
            <a:avLst/>
          </a:prstGeom>
          <a:solidFill>
            <a:srgbClr val="FFF2CC"/>
          </a:solidFill>
          <a:ln w="1524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342900" lvl="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lvl="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lvl="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lvl="0" indent="-342900">
              <a:buSzPts val="1400"/>
              <a:buFont typeface="Arial" panose="020B0604020202020204" pitchFamily="34" charset="0"/>
              <a:buChar char="•"/>
            </a:pPr>
            <a:r>
              <a:rPr lang="en-US" sz="2000">
                <a:solidFill>
                  <a:srgbClr val="3F3F3F"/>
                </a:solidFill>
                <a:latin typeface="Open Sans"/>
                <a:ea typeface="Open Sans"/>
                <a:cs typeface="Open Sans"/>
              </a:rPr>
              <a:t>Block rules allow administrators to specify which websites or content types are off-limits.</a:t>
            </a:r>
          </a:p>
          <a:p>
            <a:pPr marL="342900" lvl="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lvl="0" indent="-342900">
              <a:buSzPts val="1400"/>
              <a:buFont typeface="Arial" panose="020B0604020202020204" pitchFamily="34" charset="0"/>
              <a:buChar char="•"/>
            </a:pPr>
            <a:r>
              <a:rPr lang="en-US" sz="2000">
                <a:solidFill>
                  <a:srgbClr val="3F3F3F"/>
                </a:solidFill>
                <a:latin typeface="Open Sans"/>
                <a:ea typeface="Open Sans"/>
                <a:cs typeface="Open Sans"/>
              </a:rPr>
              <a:t>If a user attempts to access a blocked resource, the web filter redirects them away from danger.</a:t>
            </a:r>
          </a:p>
        </p:txBody>
      </p:sp>
      <p:sp>
        <p:nvSpPr>
          <p:cNvPr id="404" name="Google Shape;404;geaebd37734_0_1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Web Filtering Technologies</a:t>
            </a:r>
            <a:endParaRPr/>
          </a:p>
        </p:txBody>
      </p:sp>
      <p:pic>
        <p:nvPicPr>
          <p:cNvPr id="405" name="Google Shape;405;geaebd37734_0_17"/>
          <p:cNvPicPr preferRelativeResize="0"/>
          <p:nvPr/>
        </p:nvPicPr>
        <p:blipFill rotWithShape="1">
          <a:blip r:embed="rId3">
            <a:alphaModFix/>
          </a:blip>
          <a:srcRect/>
          <a:stretch/>
        </p:blipFill>
        <p:spPr>
          <a:xfrm>
            <a:off x="3951525" y="774075"/>
            <a:ext cx="8352951" cy="365750"/>
          </a:xfrm>
          <a:prstGeom prst="rect">
            <a:avLst/>
          </a:prstGeom>
          <a:noFill/>
          <a:ln>
            <a:noFill/>
          </a:ln>
        </p:spPr>
      </p:pic>
      <p:sp>
        <p:nvSpPr>
          <p:cNvPr id="408" name="Google Shape;408;geaebd37734_0_17"/>
          <p:cNvSpPr/>
          <p:nvPr/>
        </p:nvSpPr>
        <p:spPr>
          <a:xfrm>
            <a:off x="1197711" y="3037260"/>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a:solidFill>
                  <a:srgbClr val="3F3F3F"/>
                </a:solidFill>
                <a:latin typeface="Open Sans"/>
                <a:ea typeface="Open Sans"/>
                <a:cs typeface="Open Sans"/>
                <a:sym typeface="Open Sans"/>
              </a:rPr>
              <a:t>Content categorization</a:t>
            </a:r>
            <a:endParaRPr sz="2200" b="1" i="0" u="none" strike="noStrike" cap="none">
              <a:solidFill>
                <a:srgbClr val="3F3F3F"/>
              </a:solidFill>
              <a:latin typeface="Open Sans"/>
              <a:ea typeface="Open Sans"/>
              <a:cs typeface="Open Sans"/>
              <a:sym typeface="Open Sans"/>
            </a:endParaRPr>
          </a:p>
        </p:txBody>
      </p:sp>
      <p:sp>
        <p:nvSpPr>
          <p:cNvPr id="409" name="Google Shape;409;geaebd37734_0_17"/>
          <p:cNvSpPr/>
          <p:nvPr/>
        </p:nvSpPr>
        <p:spPr>
          <a:xfrm>
            <a:off x="6503589" y="2955000"/>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Block rules</a:t>
            </a:r>
            <a:endParaRPr sz="2200" b="1" i="0" u="none" strike="noStrike" cap="none">
              <a:solidFill>
                <a:srgbClr val="3F3F3F"/>
              </a:solidFill>
              <a:latin typeface="Open Sans"/>
              <a:ea typeface="Open Sans"/>
              <a:cs typeface="Open Sans"/>
              <a:sym typeface="Open Sans"/>
            </a:endParaRPr>
          </a:p>
        </p:txBody>
      </p:sp>
      <p:sp>
        <p:nvSpPr>
          <p:cNvPr id="410" name="Google Shape;410;geaebd37734_0_17"/>
          <p:cNvSpPr/>
          <p:nvPr/>
        </p:nvSpPr>
        <p:spPr>
          <a:xfrm>
            <a:off x="11008403" y="2500733"/>
            <a:ext cx="4715827" cy="5278847"/>
          </a:xfrm>
          <a:prstGeom prst="roundRect">
            <a:avLst/>
          </a:prstGeom>
          <a:solidFill>
            <a:srgbClr val="D9EAD3"/>
          </a:solidFill>
          <a:ln w="1524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lang="en-US" sz="2000">
              <a:solidFill>
                <a:srgbClr val="3F3F3F"/>
              </a:solidFill>
              <a:latin typeface="Open Sans"/>
              <a:ea typeface="Open Sans"/>
              <a:cs typeface="Open Sans"/>
            </a:endParaRPr>
          </a:p>
          <a:p>
            <a:pPr>
              <a:buSzPts val="1400"/>
            </a:pPr>
            <a:endParaRPr lang="en-US" sz="2000">
              <a:solidFill>
                <a:srgbClr val="3F3F3F"/>
              </a:solidFill>
              <a:latin typeface="Open Sans"/>
              <a:ea typeface="Open Sans"/>
              <a:cs typeface="Open Sans"/>
            </a:endParaRPr>
          </a:p>
          <a:p>
            <a:pPr marL="34290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indent="-342900">
              <a:buSzPts val="1400"/>
              <a:buFont typeface="Arial" panose="020B0604020202020204" pitchFamily="34" charset="0"/>
              <a:buChar char="•"/>
            </a:pPr>
            <a:r>
              <a:rPr lang="en-US" sz="2000">
                <a:solidFill>
                  <a:srgbClr val="3F3F3F"/>
                </a:solidFill>
                <a:latin typeface="Open Sans"/>
                <a:ea typeface="Open Sans"/>
                <a:cs typeface="Open Sans"/>
              </a:rPr>
              <a:t>Reputation-based filtering assesses the trustworthiness of websites based on their history.</a:t>
            </a:r>
          </a:p>
          <a:p>
            <a:pPr marL="342900" indent="-342900">
              <a:buSzPts val="1400"/>
              <a:buFont typeface="Arial" panose="020B0604020202020204" pitchFamily="34" charset="0"/>
              <a:buChar char="•"/>
            </a:pPr>
            <a:endParaRPr lang="en-US" sz="2000">
              <a:solidFill>
                <a:srgbClr val="3F3F3F"/>
              </a:solidFill>
              <a:latin typeface="Open Sans"/>
              <a:ea typeface="Open Sans"/>
              <a:cs typeface="Open Sans"/>
            </a:endParaRPr>
          </a:p>
          <a:p>
            <a:pPr marL="342900" indent="-342900">
              <a:buSzPts val="1400"/>
              <a:buFont typeface="Arial" panose="020B0604020202020204" pitchFamily="34" charset="0"/>
              <a:buChar char="•"/>
            </a:pPr>
            <a:r>
              <a:rPr lang="en-US" sz="2000">
                <a:solidFill>
                  <a:srgbClr val="3F3F3F"/>
                </a:solidFill>
                <a:latin typeface="Open Sans"/>
                <a:ea typeface="Open Sans"/>
                <a:cs typeface="Open Sans"/>
              </a:rPr>
              <a:t>If a website has a bad reputation for hosting malware or engaging in malicious activities, this filter protects users from harm.</a:t>
            </a:r>
          </a:p>
          <a:p>
            <a:pPr marL="342900" indent="-342900">
              <a:buSzPts val="1400"/>
              <a:buFont typeface="Arial" panose="020B0604020202020204" pitchFamily="34" charset="0"/>
              <a:buChar char="•"/>
            </a:pPr>
            <a:endParaRPr lang="en-US" sz="2000">
              <a:solidFill>
                <a:srgbClr val="3F3F3F"/>
              </a:solidFill>
              <a:latin typeface="Open Sans"/>
              <a:ea typeface="Open Sans"/>
              <a:cs typeface="Open Sans"/>
            </a:endParaRPr>
          </a:p>
        </p:txBody>
      </p:sp>
      <p:sp>
        <p:nvSpPr>
          <p:cNvPr id="411" name="Google Shape;411;geaebd37734_0_17"/>
          <p:cNvSpPr/>
          <p:nvPr/>
        </p:nvSpPr>
        <p:spPr>
          <a:xfrm>
            <a:off x="11741966" y="3076710"/>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Reputation-based filtering</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3405878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3" name="Title 2">
            <a:extLst>
              <a:ext uri="{FF2B5EF4-FFF2-40B4-BE49-F238E27FC236}">
                <a16:creationId xmlns:a16="http://schemas.microsoft.com/office/drawing/2014/main" id="{C2DEADB8-5849-1723-7126-B8EBF9238981}"/>
              </a:ext>
            </a:extLst>
          </p:cNvPr>
          <p:cNvSpPr>
            <a:spLocks noGrp="1"/>
          </p:cNvSpPr>
          <p:nvPr>
            <p:ph type="title"/>
          </p:nvPr>
        </p:nvSpPr>
        <p:spPr/>
        <p:txBody>
          <a:bodyPr/>
          <a:lstStyle/>
          <a:p>
            <a:r>
              <a:rPr lang="en-US"/>
              <a:t>ICS Hardening</a:t>
            </a:r>
          </a:p>
        </p:txBody>
      </p:sp>
      <p:sp>
        <p:nvSpPr>
          <p:cNvPr id="2" name="Google Shape;457;p59">
            <a:extLst>
              <a:ext uri="{FF2B5EF4-FFF2-40B4-BE49-F238E27FC236}">
                <a16:creationId xmlns:a16="http://schemas.microsoft.com/office/drawing/2014/main" id="{42FAFE17-4F26-5DB3-44A4-91E11C50BFDF}"/>
              </a:ext>
            </a:extLst>
          </p:cNvPr>
          <p:cNvSpPr txBox="1">
            <a:spLocks noGrp="1"/>
          </p:cNvSpPr>
          <p:nvPr>
            <p:ph type="body" idx="1"/>
          </p:nvPr>
        </p:nvSpPr>
        <p:spPr>
          <a:xfrm>
            <a:off x="1279440" y="1389332"/>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ICS hardening refers to the process of securing Industrial Control Systems (ICS) to protect them from cyberattacks. These systems often control critical infrastructure, making their security paramount. </a:t>
            </a:r>
            <a:endParaRPr/>
          </a:p>
        </p:txBody>
      </p:sp>
      <p:sp>
        <p:nvSpPr>
          <p:cNvPr id="4" name="Google Shape;755;p6">
            <a:extLst>
              <a:ext uri="{FF2B5EF4-FFF2-40B4-BE49-F238E27FC236}">
                <a16:creationId xmlns:a16="http://schemas.microsoft.com/office/drawing/2014/main" id="{D32B85DA-E7D0-7317-4BF8-6317AE5E1E8A}"/>
              </a:ext>
            </a:extLst>
          </p:cNvPr>
          <p:cNvSpPr/>
          <p:nvPr/>
        </p:nvSpPr>
        <p:spPr>
          <a:xfrm>
            <a:off x="1671557" y="3054502"/>
            <a:ext cx="13055762" cy="4792373"/>
          </a:xfrm>
          <a:prstGeom prst="roundRect">
            <a:avLst>
              <a:gd name="adj" fmla="val 4437"/>
            </a:avLst>
          </a:prstGeom>
          <a:solidFill>
            <a:srgbClr val="A7EBD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 name="Google Shape;757;p6">
            <a:extLst>
              <a:ext uri="{FF2B5EF4-FFF2-40B4-BE49-F238E27FC236}">
                <a16:creationId xmlns:a16="http://schemas.microsoft.com/office/drawing/2014/main" id="{A742D34C-64C1-AD08-E582-B126AB57D85C}"/>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Securing ICS that control critical infrastructure such as power plants, water treatment facilities, and manufacturing processes</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Implementing security measures to protect against cyber threats and ensure the safe and reliable operation of critical systems</a:t>
            </a:r>
          </a:p>
        </p:txBody>
      </p:sp>
      <p:sp>
        <p:nvSpPr>
          <p:cNvPr id="7" name="Rectangle: Rounded Corners 6">
            <a:extLst>
              <a:ext uri="{FF2B5EF4-FFF2-40B4-BE49-F238E27FC236}">
                <a16:creationId xmlns:a16="http://schemas.microsoft.com/office/drawing/2014/main" id="{2E2F0E9C-8811-6EE4-07B2-0888DC201E7D}"/>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Brandline_LVC">
            <a:extLst>
              <a:ext uri="{FF2B5EF4-FFF2-40B4-BE49-F238E27FC236}">
                <a16:creationId xmlns:a16="http://schemas.microsoft.com/office/drawing/2014/main" id="{4E94FE94-5D5B-ADD4-801E-F4A0FB9F84B8}"/>
              </a:ext>
            </a:extLst>
          </p:cNvPr>
          <p:cNvSpPr/>
          <p:nvPr/>
        </p:nvSpPr>
        <p:spPr>
          <a:xfrm>
            <a:off x="6578600" y="816324"/>
            <a:ext cx="3113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94CDB8A2-3ED5-2A93-6B41-401D92478823}"/>
              </a:ext>
            </a:extLst>
          </p:cNvPr>
          <p:cNvPicPr>
            <a:picLocks noChangeAspect="1"/>
          </p:cNvPicPr>
          <p:nvPr/>
        </p:nvPicPr>
        <p:blipFill>
          <a:blip r:embed="rId3"/>
          <a:stretch>
            <a:fillRect/>
          </a:stretch>
        </p:blipFill>
        <p:spPr>
          <a:xfrm>
            <a:off x="10863481" y="3949379"/>
            <a:ext cx="3547419" cy="2996169"/>
          </a:xfrm>
          <a:prstGeom prst="rect">
            <a:avLst/>
          </a:prstGeom>
        </p:spPr>
      </p:pic>
    </p:spTree>
    <p:extLst>
      <p:ext uri="{BB962C8B-B14F-4D97-AF65-F5344CB8AC3E}">
        <p14:creationId xmlns:p14="http://schemas.microsoft.com/office/powerpoint/2010/main" val="130340311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57"/>
          <p:cNvSpPr txBox="1">
            <a:spLocks noGrp="1"/>
          </p:cNvSpPr>
          <p:nvPr>
            <p:ph type="body" idx="1"/>
          </p:nvPr>
        </p:nvSpPr>
        <p:spPr>
          <a:xfrm>
            <a:off x="4068169" y="4126230"/>
            <a:ext cx="8119800" cy="914400"/>
          </a:xfrm>
          <a:prstGeom prst="rect">
            <a:avLst/>
          </a:prstGeom>
          <a:noFill/>
          <a:ln>
            <a:noFill/>
          </a:ln>
        </p:spPr>
        <p:txBody>
          <a:bodyPr spcFirstLastPara="1" wrap="square" lIns="91425" tIns="91425" rIns="91425" bIns="91425" anchor="ctr" anchorCtr="0">
            <a:noAutofit/>
          </a:bodyPr>
          <a:lstStyle/>
          <a:p>
            <a:pPr marL="457200" lvl="0" indent="-228600" algn="ctr" rtl="0">
              <a:lnSpc>
                <a:spcPct val="115000"/>
              </a:lnSpc>
              <a:spcBef>
                <a:spcPts val="1000"/>
              </a:spcBef>
              <a:spcAft>
                <a:spcPts val="0"/>
              </a:spcAft>
              <a:buSzPts val="2800"/>
              <a:buNone/>
            </a:pPr>
            <a:r>
              <a:rPr lang="en-US"/>
              <a:t>Operating System Security</a:t>
            </a:r>
            <a:endParaRPr/>
          </a:p>
        </p:txBody>
      </p:sp>
    </p:spTree>
    <p:extLst>
      <p:ext uri="{BB962C8B-B14F-4D97-AF65-F5344CB8AC3E}">
        <p14:creationId xmlns:p14="http://schemas.microsoft.com/office/powerpoint/2010/main" val="1969917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Operating System (OS) Security</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491580" y="4199392"/>
            <a:ext cx="7543800" cy="1505583"/>
          </a:xfrm>
          <a:prstGeom prst="roundRect">
            <a:avLst>
              <a:gd name="adj" fmla="val 727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gn="ctr">
              <a:buSzPts val="1400"/>
            </a:pPr>
            <a:r>
              <a:rPr lang="en-US" sz="2200">
                <a:solidFill>
                  <a:srgbClr val="3F3F3F"/>
                </a:solidFill>
                <a:latin typeface="Open Sans"/>
                <a:ea typeface="Open Sans"/>
                <a:cs typeface="Open Sans"/>
              </a:rPr>
              <a:t>It is crucial for overall computer security, ensuring the system's stability, integrity, and confidentiality.</a:t>
            </a:r>
          </a:p>
        </p:txBody>
      </p:sp>
      <p:pic>
        <p:nvPicPr>
          <p:cNvPr id="4" name="Picture 3">
            <a:extLst>
              <a:ext uri="{FF2B5EF4-FFF2-40B4-BE49-F238E27FC236}">
                <a16:creationId xmlns:a16="http://schemas.microsoft.com/office/drawing/2014/main" id="{9EEEBE6F-6745-1226-9A97-9F41B95FAFFE}"/>
              </a:ext>
            </a:extLst>
          </p:cNvPr>
          <p:cNvPicPr>
            <a:picLocks noChangeAspect="1"/>
          </p:cNvPicPr>
          <p:nvPr/>
        </p:nvPicPr>
        <p:blipFill>
          <a:blip r:embed="rId3"/>
          <a:stretch>
            <a:fillRect/>
          </a:stretch>
        </p:blipFill>
        <p:spPr>
          <a:xfrm>
            <a:off x="10247745" y="2640445"/>
            <a:ext cx="3863109" cy="3863109"/>
          </a:xfrm>
          <a:prstGeom prst="rect">
            <a:avLst/>
          </a:prstGeom>
        </p:spPr>
      </p:pic>
      <p:sp>
        <p:nvSpPr>
          <p:cNvPr id="7" name="Brandline_LVC">
            <a:extLst>
              <a:ext uri="{FF2B5EF4-FFF2-40B4-BE49-F238E27FC236}">
                <a16:creationId xmlns:a16="http://schemas.microsoft.com/office/drawing/2014/main" id="{81BACB44-D8AC-E2F9-8A45-78E8EB36202E}"/>
              </a:ext>
            </a:extLst>
          </p:cNvPr>
          <p:cNvSpPr/>
          <p:nvPr/>
        </p:nvSpPr>
        <p:spPr>
          <a:xfrm>
            <a:off x="4686300" y="816324"/>
            <a:ext cx="6897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5C83FAD-A0CF-A75D-1655-20A0B064E154}"/>
              </a:ext>
            </a:extLst>
          </p:cNvPr>
          <p:cNvSpPr txBox="1"/>
          <p:nvPr/>
        </p:nvSpPr>
        <p:spPr>
          <a:xfrm>
            <a:off x="2889250" y="1467388"/>
            <a:ext cx="10477500" cy="1235851"/>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This involves taking steps to protect an operating system from unauthorized access, data breaches, malware infections, and other threats.</a:t>
            </a:r>
          </a:p>
        </p:txBody>
      </p:sp>
    </p:spTree>
    <p:extLst>
      <p:ext uri="{BB962C8B-B14F-4D97-AF65-F5344CB8AC3E}">
        <p14:creationId xmlns:p14="http://schemas.microsoft.com/office/powerpoint/2010/main" val="33518664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Operating System Security</a:t>
            </a:r>
            <a:endParaRPr>
              <a:latin typeface="Open Sans"/>
              <a:ea typeface="Open Sans"/>
              <a:cs typeface="Open Sans"/>
              <a:sym typeface="Open Sans"/>
            </a:endParaRPr>
          </a:p>
        </p:txBody>
      </p:sp>
      <p:grpSp>
        <p:nvGrpSpPr>
          <p:cNvPr id="11" name="Group 10">
            <a:extLst>
              <a:ext uri="{FF2B5EF4-FFF2-40B4-BE49-F238E27FC236}">
                <a16:creationId xmlns:a16="http://schemas.microsoft.com/office/drawing/2014/main" id="{6AAF359B-2451-B112-F01E-3210E416BFE5}"/>
              </a:ext>
            </a:extLst>
          </p:cNvPr>
          <p:cNvGrpSpPr/>
          <p:nvPr/>
        </p:nvGrpSpPr>
        <p:grpSpPr>
          <a:xfrm>
            <a:off x="879225" y="1349350"/>
            <a:ext cx="14939895" cy="1393072"/>
            <a:chOff x="879225" y="1589980"/>
            <a:chExt cx="14939895" cy="1393072"/>
          </a:xfrm>
        </p:grpSpPr>
        <p:sp>
          <p:nvSpPr>
            <p:cNvPr id="582" name="Google Shape;582;ge961dd843d_0_334"/>
            <p:cNvSpPr/>
            <p:nvPr/>
          </p:nvSpPr>
          <p:spPr>
            <a:xfrm>
              <a:off x="2103120" y="1623576"/>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Keep the system updated</a:t>
              </a:r>
              <a:r>
                <a:rPr lang="en-US" sz="2200">
                  <a:solidFill>
                    <a:srgbClr val="434343"/>
                  </a:solidFill>
                  <a:latin typeface="Open Sans"/>
                  <a:ea typeface="Open Sans"/>
                  <a:cs typeface="Open Sans"/>
                  <a:sym typeface="Open Sans"/>
                </a:rPr>
                <a:t>: OS hardening starts with regular updates. Ensure your OS, software, and applications are up to date with the latest security patches.</a:t>
              </a: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2" name="Google Shape;389;p64" descr="Pointing hand Icons - 2,315 free vector icons">
              <a:extLst>
                <a:ext uri="{FF2B5EF4-FFF2-40B4-BE49-F238E27FC236}">
                  <a16:creationId xmlns:a16="http://schemas.microsoft.com/office/drawing/2014/main" id="{111D2656-2877-0A8C-C637-68169B1B25F6}"/>
                </a:ext>
              </a:extLst>
            </p:cNvPr>
            <p:cNvPicPr preferRelativeResize="0"/>
            <p:nvPr/>
          </p:nvPicPr>
          <p:blipFill>
            <a:blip r:embed="rId3">
              <a:alphaModFix/>
            </a:blip>
            <a:stretch>
              <a:fillRect/>
            </a:stretch>
          </p:blipFill>
          <p:spPr>
            <a:xfrm>
              <a:off x="879225" y="1589980"/>
              <a:ext cx="900000" cy="1393072"/>
            </a:xfrm>
            <a:prstGeom prst="rect">
              <a:avLst/>
            </a:prstGeom>
            <a:noFill/>
            <a:ln>
              <a:noFill/>
            </a:ln>
          </p:spPr>
        </p:pic>
      </p:grpSp>
      <p:grpSp>
        <p:nvGrpSpPr>
          <p:cNvPr id="14" name="Group 13">
            <a:extLst>
              <a:ext uri="{FF2B5EF4-FFF2-40B4-BE49-F238E27FC236}">
                <a16:creationId xmlns:a16="http://schemas.microsoft.com/office/drawing/2014/main" id="{9BE3FF16-043E-EFB7-FBF8-6E98018D5E6E}"/>
              </a:ext>
            </a:extLst>
          </p:cNvPr>
          <p:cNvGrpSpPr/>
          <p:nvPr/>
        </p:nvGrpSpPr>
        <p:grpSpPr>
          <a:xfrm>
            <a:off x="844050" y="7051643"/>
            <a:ext cx="14975070" cy="1393072"/>
            <a:chOff x="844050" y="7653218"/>
            <a:chExt cx="14975070" cy="1393072"/>
          </a:xfrm>
        </p:grpSpPr>
        <p:sp>
          <p:nvSpPr>
            <p:cNvPr id="3" name="Google Shape;582;ge961dd843d_0_334">
              <a:extLst>
                <a:ext uri="{FF2B5EF4-FFF2-40B4-BE49-F238E27FC236}">
                  <a16:creationId xmlns:a16="http://schemas.microsoft.com/office/drawing/2014/main" id="{0B2A7E73-0949-F082-3D06-B433220850D0}"/>
                </a:ext>
              </a:extLst>
            </p:cNvPr>
            <p:cNvSpPr/>
            <p:nvPr/>
          </p:nvSpPr>
          <p:spPr>
            <a:xfrm>
              <a:off x="2103120" y="7686814"/>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Implement strong authentication</a:t>
              </a:r>
              <a:r>
                <a:rPr lang="en-US" sz="2200">
                  <a:solidFill>
                    <a:srgbClr val="434343"/>
                  </a:solidFill>
                  <a:latin typeface="Open Sans"/>
                  <a:ea typeface="Open Sans"/>
                  <a:cs typeface="Open Sans"/>
                  <a:sym typeface="Open Sans"/>
                </a:rPr>
                <a:t>: Strengthen user authentication with strong, complex passwords. Enforce policies that require password changes at regular intervals.</a:t>
              </a: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7" name="Google Shape;389;p64" descr="Pointing hand Icons - 2,315 free vector icons">
              <a:extLst>
                <a:ext uri="{FF2B5EF4-FFF2-40B4-BE49-F238E27FC236}">
                  <a16:creationId xmlns:a16="http://schemas.microsoft.com/office/drawing/2014/main" id="{D57CD84A-1FC4-7366-07DC-2C070B117716}"/>
                </a:ext>
              </a:extLst>
            </p:cNvPr>
            <p:cNvPicPr preferRelativeResize="0"/>
            <p:nvPr/>
          </p:nvPicPr>
          <p:blipFill>
            <a:blip r:embed="rId3">
              <a:alphaModFix/>
            </a:blip>
            <a:stretch>
              <a:fillRect/>
            </a:stretch>
          </p:blipFill>
          <p:spPr>
            <a:xfrm>
              <a:off x="844050" y="7653218"/>
              <a:ext cx="900000" cy="1393072"/>
            </a:xfrm>
            <a:prstGeom prst="rect">
              <a:avLst/>
            </a:prstGeom>
            <a:noFill/>
            <a:ln>
              <a:noFill/>
            </a:ln>
          </p:spPr>
        </p:pic>
      </p:grpSp>
      <p:grpSp>
        <p:nvGrpSpPr>
          <p:cNvPr id="13" name="Group 12">
            <a:extLst>
              <a:ext uri="{FF2B5EF4-FFF2-40B4-BE49-F238E27FC236}">
                <a16:creationId xmlns:a16="http://schemas.microsoft.com/office/drawing/2014/main" id="{F947A43F-96E3-F922-AF8B-B8A9BE089742}"/>
              </a:ext>
            </a:extLst>
          </p:cNvPr>
          <p:cNvGrpSpPr/>
          <p:nvPr/>
        </p:nvGrpSpPr>
        <p:grpSpPr>
          <a:xfrm>
            <a:off x="879225" y="5150878"/>
            <a:ext cx="14939895" cy="1393072"/>
            <a:chOff x="879225" y="5636199"/>
            <a:chExt cx="14939895" cy="1393072"/>
          </a:xfrm>
        </p:grpSpPr>
        <p:sp>
          <p:nvSpPr>
            <p:cNvPr id="5" name="Google Shape;582;ge961dd843d_0_334">
              <a:extLst>
                <a:ext uri="{FF2B5EF4-FFF2-40B4-BE49-F238E27FC236}">
                  <a16:creationId xmlns:a16="http://schemas.microsoft.com/office/drawing/2014/main" id="{E4A4DDEE-4CD1-608B-AE5A-1B9079C25509}"/>
                </a:ext>
              </a:extLst>
            </p:cNvPr>
            <p:cNvSpPr/>
            <p:nvPr/>
          </p:nvSpPr>
          <p:spPr>
            <a:xfrm>
              <a:off x="2103120" y="5669795"/>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Minimize attack surface</a:t>
              </a:r>
              <a:r>
                <a:rPr lang="en-US" sz="2200">
                  <a:solidFill>
                    <a:srgbClr val="434343"/>
                  </a:solidFill>
                  <a:latin typeface="Open Sans"/>
                  <a:ea typeface="Open Sans"/>
                  <a:cs typeface="Open Sans"/>
                  <a:sym typeface="Open Sans"/>
                </a:rPr>
                <a:t>: Disable or remove unnecessary services and software, as each running service or application is a potential entry point for attackers.</a:t>
              </a:r>
            </a:p>
          </p:txBody>
        </p:sp>
        <p:pic>
          <p:nvPicPr>
            <p:cNvPr id="8" name="Google Shape;389;p64" descr="Pointing hand Icons - 2,315 free vector icons">
              <a:extLst>
                <a:ext uri="{FF2B5EF4-FFF2-40B4-BE49-F238E27FC236}">
                  <a16:creationId xmlns:a16="http://schemas.microsoft.com/office/drawing/2014/main" id="{4B17C324-2591-19B0-7323-6E5913F3F459}"/>
                </a:ext>
              </a:extLst>
            </p:cNvPr>
            <p:cNvPicPr preferRelativeResize="0"/>
            <p:nvPr/>
          </p:nvPicPr>
          <p:blipFill>
            <a:blip r:embed="rId3">
              <a:alphaModFix/>
            </a:blip>
            <a:stretch>
              <a:fillRect/>
            </a:stretch>
          </p:blipFill>
          <p:spPr>
            <a:xfrm>
              <a:off x="879225" y="5636199"/>
              <a:ext cx="900000" cy="1393072"/>
            </a:xfrm>
            <a:prstGeom prst="rect">
              <a:avLst/>
            </a:prstGeom>
            <a:noFill/>
            <a:ln>
              <a:noFill/>
            </a:ln>
          </p:spPr>
        </p:pic>
      </p:grpSp>
      <p:grpSp>
        <p:nvGrpSpPr>
          <p:cNvPr id="12" name="Group 11">
            <a:extLst>
              <a:ext uri="{FF2B5EF4-FFF2-40B4-BE49-F238E27FC236}">
                <a16:creationId xmlns:a16="http://schemas.microsoft.com/office/drawing/2014/main" id="{B2A8591E-8856-98DB-B53E-FDCAAE5CBC5F}"/>
              </a:ext>
            </a:extLst>
          </p:cNvPr>
          <p:cNvGrpSpPr/>
          <p:nvPr/>
        </p:nvGrpSpPr>
        <p:grpSpPr>
          <a:xfrm>
            <a:off x="879225" y="3250114"/>
            <a:ext cx="14939895" cy="1393072"/>
            <a:chOff x="879225" y="3613089"/>
            <a:chExt cx="14939895" cy="1393072"/>
          </a:xfrm>
        </p:grpSpPr>
        <p:sp>
          <p:nvSpPr>
            <p:cNvPr id="6" name="Google Shape;582;ge961dd843d_0_334">
              <a:extLst>
                <a:ext uri="{FF2B5EF4-FFF2-40B4-BE49-F238E27FC236}">
                  <a16:creationId xmlns:a16="http://schemas.microsoft.com/office/drawing/2014/main" id="{D436C735-267B-39F0-16EA-89446E8CAD7C}"/>
                </a:ext>
              </a:extLst>
            </p:cNvPr>
            <p:cNvSpPr/>
            <p:nvPr/>
          </p:nvSpPr>
          <p:spPr>
            <a:xfrm>
              <a:off x="2103120" y="3646685"/>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User Account Control</a:t>
              </a:r>
              <a:r>
                <a:rPr lang="en-US" sz="2200">
                  <a:solidFill>
                    <a:srgbClr val="434343"/>
                  </a:solidFill>
                  <a:latin typeface="Open Sans"/>
                  <a:ea typeface="Open Sans"/>
                  <a:cs typeface="Open Sans"/>
                  <a:sym typeface="Open Sans"/>
                </a:rPr>
                <a:t>: UAC ensures that actions requiring administrative privileges are authorized. It prompts users for consent or administrator credentials, preventing malware from executing unnoticed.</a:t>
              </a:r>
            </a:p>
          </p:txBody>
        </p:sp>
        <p:pic>
          <p:nvPicPr>
            <p:cNvPr id="9" name="Google Shape;389;p64" descr="Pointing hand Icons - 2,315 free vector icons">
              <a:extLst>
                <a:ext uri="{FF2B5EF4-FFF2-40B4-BE49-F238E27FC236}">
                  <a16:creationId xmlns:a16="http://schemas.microsoft.com/office/drawing/2014/main" id="{DF352227-7B49-244E-49A4-91F0937088C3}"/>
                </a:ext>
              </a:extLst>
            </p:cNvPr>
            <p:cNvPicPr preferRelativeResize="0"/>
            <p:nvPr/>
          </p:nvPicPr>
          <p:blipFill>
            <a:blip r:embed="rId3">
              <a:alphaModFix/>
            </a:blip>
            <a:stretch>
              <a:fillRect/>
            </a:stretch>
          </p:blipFill>
          <p:spPr>
            <a:xfrm>
              <a:off x="879225" y="3613089"/>
              <a:ext cx="900000" cy="1393072"/>
            </a:xfrm>
            <a:prstGeom prst="rect">
              <a:avLst/>
            </a:prstGeom>
            <a:noFill/>
            <a:ln>
              <a:noFill/>
            </a:ln>
          </p:spPr>
        </p:pic>
      </p:grpSp>
      <p:sp>
        <p:nvSpPr>
          <p:cNvPr id="10" name="Brandline_LVC">
            <a:extLst>
              <a:ext uri="{FF2B5EF4-FFF2-40B4-BE49-F238E27FC236}">
                <a16:creationId xmlns:a16="http://schemas.microsoft.com/office/drawing/2014/main" id="{D6570F28-BED3-ACE6-8AD4-8DF0073CD468}"/>
              </a:ext>
            </a:extLst>
          </p:cNvPr>
          <p:cNvSpPr/>
          <p:nvPr/>
        </p:nvSpPr>
        <p:spPr>
          <a:xfrm>
            <a:off x="5194300" y="816352"/>
            <a:ext cx="58837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332456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Operating System Security</a:t>
            </a:r>
            <a:endParaRPr>
              <a:latin typeface="Open Sans"/>
              <a:ea typeface="Open Sans"/>
              <a:cs typeface="Open Sans"/>
              <a:sym typeface="Open Sans"/>
            </a:endParaRPr>
          </a:p>
        </p:txBody>
      </p:sp>
      <p:grpSp>
        <p:nvGrpSpPr>
          <p:cNvPr id="11" name="Group 10">
            <a:extLst>
              <a:ext uri="{FF2B5EF4-FFF2-40B4-BE49-F238E27FC236}">
                <a16:creationId xmlns:a16="http://schemas.microsoft.com/office/drawing/2014/main" id="{06CC1F71-0A2A-45A2-495D-5A93491A4255}"/>
              </a:ext>
            </a:extLst>
          </p:cNvPr>
          <p:cNvGrpSpPr/>
          <p:nvPr/>
        </p:nvGrpSpPr>
        <p:grpSpPr>
          <a:xfrm>
            <a:off x="879225" y="1589980"/>
            <a:ext cx="14939895" cy="1393072"/>
            <a:chOff x="879225" y="1589980"/>
            <a:chExt cx="14939895" cy="1393072"/>
          </a:xfrm>
        </p:grpSpPr>
        <p:sp>
          <p:nvSpPr>
            <p:cNvPr id="582" name="Google Shape;582;ge961dd843d_0_334"/>
            <p:cNvSpPr/>
            <p:nvPr/>
          </p:nvSpPr>
          <p:spPr>
            <a:xfrm>
              <a:off x="2103120" y="1623576"/>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Employ access controls</a:t>
              </a:r>
              <a:r>
                <a:rPr lang="en-US" sz="2200">
                  <a:solidFill>
                    <a:srgbClr val="434343"/>
                  </a:solidFill>
                  <a:latin typeface="Open Sans"/>
                  <a:ea typeface="Open Sans"/>
                  <a:cs typeface="Open Sans"/>
                  <a:sym typeface="Open Sans"/>
                </a:rPr>
                <a:t>: Follow the principle of least privilege by limiting user and application access to only what is necessary for specific tasks. Regularly review and audit user permissions to prevent unauthorized access.</a:t>
              </a: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2" name="Google Shape;389;p64" descr="Pointing hand Icons - 2,315 free vector icons">
              <a:extLst>
                <a:ext uri="{FF2B5EF4-FFF2-40B4-BE49-F238E27FC236}">
                  <a16:creationId xmlns:a16="http://schemas.microsoft.com/office/drawing/2014/main" id="{111D2656-2877-0A8C-C637-68169B1B25F6}"/>
                </a:ext>
              </a:extLst>
            </p:cNvPr>
            <p:cNvPicPr preferRelativeResize="0"/>
            <p:nvPr/>
          </p:nvPicPr>
          <p:blipFill>
            <a:blip r:embed="rId3">
              <a:alphaModFix/>
            </a:blip>
            <a:stretch>
              <a:fillRect/>
            </a:stretch>
          </p:blipFill>
          <p:spPr>
            <a:xfrm>
              <a:off x="879225" y="1589980"/>
              <a:ext cx="900000" cy="1393072"/>
            </a:xfrm>
            <a:prstGeom prst="rect">
              <a:avLst/>
            </a:prstGeom>
            <a:noFill/>
            <a:ln>
              <a:noFill/>
            </a:ln>
          </p:spPr>
        </p:pic>
      </p:grpSp>
      <p:grpSp>
        <p:nvGrpSpPr>
          <p:cNvPr id="14" name="Group 13">
            <a:extLst>
              <a:ext uri="{FF2B5EF4-FFF2-40B4-BE49-F238E27FC236}">
                <a16:creationId xmlns:a16="http://schemas.microsoft.com/office/drawing/2014/main" id="{B33AFD28-A6E4-765E-CDE8-7BE9C721F5E6}"/>
              </a:ext>
            </a:extLst>
          </p:cNvPr>
          <p:cNvGrpSpPr/>
          <p:nvPr/>
        </p:nvGrpSpPr>
        <p:grpSpPr>
          <a:xfrm>
            <a:off x="844050" y="7198709"/>
            <a:ext cx="14975070" cy="1393072"/>
            <a:chOff x="844050" y="7653218"/>
            <a:chExt cx="14975070" cy="1393072"/>
          </a:xfrm>
        </p:grpSpPr>
        <p:sp>
          <p:nvSpPr>
            <p:cNvPr id="3" name="Google Shape;582;ge961dd843d_0_334">
              <a:extLst>
                <a:ext uri="{FF2B5EF4-FFF2-40B4-BE49-F238E27FC236}">
                  <a16:creationId xmlns:a16="http://schemas.microsoft.com/office/drawing/2014/main" id="{0B2A7E73-0949-F082-3D06-B433220850D0}"/>
                </a:ext>
              </a:extLst>
            </p:cNvPr>
            <p:cNvSpPr/>
            <p:nvPr/>
          </p:nvSpPr>
          <p:spPr>
            <a:xfrm>
              <a:off x="2103120" y="7686814"/>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Monitor and log activities</a:t>
              </a:r>
              <a:r>
                <a:rPr lang="en-US" sz="2200">
                  <a:solidFill>
                    <a:srgbClr val="434343"/>
                  </a:solidFill>
                  <a:latin typeface="Open Sans"/>
                  <a:ea typeface="Open Sans"/>
                  <a:cs typeface="Open Sans"/>
                  <a:sym typeface="Open Sans"/>
                </a:rPr>
                <a:t>: Enable system logging and monitoring to keep an eye on system activities. Analyze logs regularly to detect anomalies or signs of potential threats.</a:t>
              </a: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7" name="Google Shape;389;p64" descr="Pointing hand Icons - 2,315 free vector icons">
              <a:extLst>
                <a:ext uri="{FF2B5EF4-FFF2-40B4-BE49-F238E27FC236}">
                  <a16:creationId xmlns:a16="http://schemas.microsoft.com/office/drawing/2014/main" id="{D57CD84A-1FC4-7366-07DC-2C070B117716}"/>
                </a:ext>
              </a:extLst>
            </p:cNvPr>
            <p:cNvPicPr preferRelativeResize="0"/>
            <p:nvPr/>
          </p:nvPicPr>
          <p:blipFill>
            <a:blip r:embed="rId3">
              <a:alphaModFix/>
            </a:blip>
            <a:stretch>
              <a:fillRect/>
            </a:stretch>
          </p:blipFill>
          <p:spPr>
            <a:xfrm>
              <a:off x="844050" y="7653218"/>
              <a:ext cx="900000" cy="1393072"/>
            </a:xfrm>
            <a:prstGeom prst="rect">
              <a:avLst/>
            </a:prstGeom>
            <a:noFill/>
            <a:ln>
              <a:noFill/>
            </a:ln>
          </p:spPr>
        </p:pic>
      </p:grpSp>
      <p:grpSp>
        <p:nvGrpSpPr>
          <p:cNvPr id="13" name="Group 12">
            <a:extLst>
              <a:ext uri="{FF2B5EF4-FFF2-40B4-BE49-F238E27FC236}">
                <a16:creationId xmlns:a16="http://schemas.microsoft.com/office/drawing/2014/main" id="{3630A0FD-566C-F06E-3711-42E301422F19}"/>
              </a:ext>
            </a:extLst>
          </p:cNvPr>
          <p:cNvGrpSpPr/>
          <p:nvPr/>
        </p:nvGrpSpPr>
        <p:grpSpPr>
          <a:xfrm>
            <a:off x="879225" y="5329132"/>
            <a:ext cx="14939895" cy="1393072"/>
            <a:chOff x="879225" y="5636199"/>
            <a:chExt cx="14939895" cy="1393072"/>
          </a:xfrm>
        </p:grpSpPr>
        <p:sp>
          <p:nvSpPr>
            <p:cNvPr id="5" name="Google Shape;582;ge961dd843d_0_334">
              <a:extLst>
                <a:ext uri="{FF2B5EF4-FFF2-40B4-BE49-F238E27FC236}">
                  <a16:creationId xmlns:a16="http://schemas.microsoft.com/office/drawing/2014/main" id="{E4A4DDEE-4CD1-608B-AE5A-1B9079C25509}"/>
                </a:ext>
              </a:extLst>
            </p:cNvPr>
            <p:cNvSpPr/>
            <p:nvPr/>
          </p:nvSpPr>
          <p:spPr>
            <a:xfrm>
              <a:off x="2103120" y="5669795"/>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Encrypt data</a:t>
              </a:r>
              <a:r>
                <a:rPr lang="en-US" sz="2200">
                  <a:solidFill>
                    <a:srgbClr val="434343"/>
                  </a:solidFill>
                  <a:latin typeface="Open Sans"/>
                  <a:ea typeface="Open Sans"/>
                  <a:cs typeface="Open Sans"/>
                  <a:sym typeface="Open Sans"/>
                </a:rPr>
                <a:t>: Implement encryption for sensitive data both at rest and in transit. Use Full Disk Encryption (FDE) to encrypt data at rest. Other technologies include BitLocker (Windows), </a:t>
              </a:r>
              <a:r>
                <a:rPr lang="en-US" sz="2200" err="1">
                  <a:solidFill>
                    <a:srgbClr val="434343"/>
                  </a:solidFill>
                  <a:latin typeface="Open Sans"/>
                  <a:ea typeface="Open Sans"/>
                  <a:cs typeface="Open Sans"/>
                  <a:sym typeface="Open Sans"/>
                </a:rPr>
                <a:t>FileVault</a:t>
              </a:r>
              <a:r>
                <a:rPr lang="en-US" sz="2200">
                  <a:solidFill>
                    <a:srgbClr val="434343"/>
                  </a:solidFill>
                  <a:latin typeface="Open Sans"/>
                  <a:ea typeface="Open Sans"/>
                  <a:cs typeface="Open Sans"/>
                  <a:sym typeface="Open Sans"/>
                </a:rPr>
                <a:t> (macOS), and LUKS (Linux).</a:t>
              </a: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8" name="Google Shape;389;p64" descr="Pointing hand Icons - 2,315 free vector icons">
              <a:extLst>
                <a:ext uri="{FF2B5EF4-FFF2-40B4-BE49-F238E27FC236}">
                  <a16:creationId xmlns:a16="http://schemas.microsoft.com/office/drawing/2014/main" id="{4B17C324-2591-19B0-7323-6E5913F3F459}"/>
                </a:ext>
              </a:extLst>
            </p:cNvPr>
            <p:cNvPicPr preferRelativeResize="0"/>
            <p:nvPr/>
          </p:nvPicPr>
          <p:blipFill>
            <a:blip r:embed="rId3">
              <a:alphaModFix/>
            </a:blip>
            <a:stretch>
              <a:fillRect/>
            </a:stretch>
          </p:blipFill>
          <p:spPr>
            <a:xfrm>
              <a:off x="879225" y="5636199"/>
              <a:ext cx="900000" cy="1393072"/>
            </a:xfrm>
            <a:prstGeom prst="rect">
              <a:avLst/>
            </a:prstGeom>
            <a:noFill/>
            <a:ln>
              <a:noFill/>
            </a:ln>
          </p:spPr>
        </p:pic>
      </p:grpSp>
      <p:grpSp>
        <p:nvGrpSpPr>
          <p:cNvPr id="12" name="Group 11">
            <a:extLst>
              <a:ext uri="{FF2B5EF4-FFF2-40B4-BE49-F238E27FC236}">
                <a16:creationId xmlns:a16="http://schemas.microsoft.com/office/drawing/2014/main" id="{C5DFF7E0-E4D5-1FBE-4A8E-182A28F0ED2C}"/>
              </a:ext>
            </a:extLst>
          </p:cNvPr>
          <p:cNvGrpSpPr/>
          <p:nvPr/>
        </p:nvGrpSpPr>
        <p:grpSpPr>
          <a:xfrm>
            <a:off x="879225" y="3459556"/>
            <a:ext cx="14939895" cy="1393072"/>
            <a:chOff x="879225" y="3588662"/>
            <a:chExt cx="14939895" cy="1393072"/>
          </a:xfrm>
        </p:grpSpPr>
        <p:sp>
          <p:nvSpPr>
            <p:cNvPr id="6" name="Google Shape;582;ge961dd843d_0_334">
              <a:extLst>
                <a:ext uri="{FF2B5EF4-FFF2-40B4-BE49-F238E27FC236}">
                  <a16:creationId xmlns:a16="http://schemas.microsoft.com/office/drawing/2014/main" id="{D436C735-267B-39F0-16EA-89446E8CAD7C}"/>
                </a:ext>
              </a:extLst>
            </p:cNvPr>
            <p:cNvSpPr/>
            <p:nvPr/>
          </p:nvSpPr>
          <p:spPr>
            <a:xfrm>
              <a:off x="2103120" y="3622258"/>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Enable firewall protections</a:t>
              </a:r>
              <a:r>
                <a:rPr lang="en-US" sz="2200">
                  <a:solidFill>
                    <a:srgbClr val="434343"/>
                  </a:solidFill>
                  <a:latin typeface="Open Sans"/>
                  <a:ea typeface="Open Sans"/>
                  <a:cs typeface="Open Sans"/>
                  <a:sym typeface="Open Sans"/>
                </a:rPr>
                <a:t>: Activate a firewall to filter incoming and outgoing network traffic, allowing only trusted connections and services to block potential attack vectors.</a:t>
              </a:r>
            </a:p>
          </p:txBody>
        </p:sp>
        <p:pic>
          <p:nvPicPr>
            <p:cNvPr id="9" name="Google Shape;389;p64" descr="Pointing hand Icons - 2,315 free vector icons">
              <a:extLst>
                <a:ext uri="{FF2B5EF4-FFF2-40B4-BE49-F238E27FC236}">
                  <a16:creationId xmlns:a16="http://schemas.microsoft.com/office/drawing/2014/main" id="{DF352227-7B49-244E-49A4-91F0937088C3}"/>
                </a:ext>
              </a:extLst>
            </p:cNvPr>
            <p:cNvPicPr preferRelativeResize="0"/>
            <p:nvPr/>
          </p:nvPicPr>
          <p:blipFill>
            <a:blip r:embed="rId3">
              <a:alphaModFix/>
            </a:blip>
            <a:stretch>
              <a:fillRect/>
            </a:stretch>
          </p:blipFill>
          <p:spPr>
            <a:xfrm>
              <a:off x="879225" y="3588662"/>
              <a:ext cx="900000" cy="1393072"/>
            </a:xfrm>
            <a:prstGeom prst="rect">
              <a:avLst/>
            </a:prstGeom>
            <a:noFill/>
            <a:ln>
              <a:noFill/>
            </a:ln>
          </p:spPr>
        </p:pic>
      </p:grpSp>
      <p:sp>
        <p:nvSpPr>
          <p:cNvPr id="10" name="Brandline_LVC">
            <a:extLst>
              <a:ext uri="{FF2B5EF4-FFF2-40B4-BE49-F238E27FC236}">
                <a16:creationId xmlns:a16="http://schemas.microsoft.com/office/drawing/2014/main" id="{8A2AE1BF-41F6-F6A6-2365-E1B9D1BD9530}"/>
              </a:ext>
            </a:extLst>
          </p:cNvPr>
          <p:cNvSpPr/>
          <p:nvPr/>
        </p:nvSpPr>
        <p:spPr>
          <a:xfrm>
            <a:off x="5194300" y="816352"/>
            <a:ext cx="58837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83399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Operating System Security</a:t>
            </a:r>
            <a:endParaRPr>
              <a:latin typeface="Open Sans"/>
              <a:ea typeface="Open Sans"/>
              <a:cs typeface="Open Sans"/>
              <a:sym typeface="Open Sans"/>
            </a:endParaRPr>
          </a:p>
        </p:txBody>
      </p:sp>
      <p:grpSp>
        <p:nvGrpSpPr>
          <p:cNvPr id="4" name="Group 3">
            <a:extLst>
              <a:ext uri="{FF2B5EF4-FFF2-40B4-BE49-F238E27FC236}">
                <a16:creationId xmlns:a16="http://schemas.microsoft.com/office/drawing/2014/main" id="{54DB375E-CC0A-1C2F-9CD7-1E5458760AFC}"/>
              </a:ext>
            </a:extLst>
          </p:cNvPr>
          <p:cNvGrpSpPr/>
          <p:nvPr/>
        </p:nvGrpSpPr>
        <p:grpSpPr>
          <a:xfrm>
            <a:off x="879225" y="1589980"/>
            <a:ext cx="14939895" cy="1393072"/>
            <a:chOff x="879225" y="1589980"/>
            <a:chExt cx="14939895" cy="1393072"/>
          </a:xfrm>
        </p:grpSpPr>
        <p:sp>
          <p:nvSpPr>
            <p:cNvPr id="582" name="Google Shape;582;ge961dd843d_0_334"/>
            <p:cNvSpPr/>
            <p:nvPr/>
          </p:nvSpPr>
          <p:spPr>
            <a:xfrm>
              <a:off x="2103120" y="1623576"/>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Patch management: </a:t>
              </a:r>
              <a:r>
                <a:rPr lang="en-US" sz="2200">
                  <a:solidFill>
                    <a:srgbClr val="434343"/>
                  </a:solidFill>
                  <a:latin typeface="Open Sans"/>
                  <a:ea typeface="Open Sans"/>
                  <a:cs typeface="Open Sans"/>
                  <a:sym typeface="Open Sans"/>
                </a:rPr>
                <a:t>Establish a robust patch management process. Regularly review vendor security advisories and apply patches promptly.</a:t>
              </a: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2" name="Google Shape;389;p64" descr="Pointing hand Icons - 2,315 free vector icons">
              <a:extLst>
                <a:ext uri="{FF2B5EF4-FFF2-40B4-BE49-F238E27FC236}">
                  <a16:creationId xmlns:a16="http://schemas.microsoft.com/office/drawing/2014/main" id="{111D2656-2877-0A8C-C637-68169B1B25F6}"/>
                </a:ext>
              </a:extLst>
            </p:cNvPr>
            <p:cNvPicPr preferRelativeResize="0"/>
            <p:nvPr/>
          </p:nvPicPr>
          <p:blipFill>
            <a:blip r:embed="rId3">
              <a:alphaModFix/>
            </a:blip>
            <a:stretch>
              <a:fillRect/>
            </a:stretch>
          </p:blipFill>
          <p:spPr>
            <a:xfrm>
              <a:off x="879225" y="1589980"/>
              <a:ext cx="900000" cy="1393072"/>
            </a:xfrm>
            <a:prstGeom prst="rect">
              <a:avLst/>
            </a:prstGeom>
            <a:noFill/>
            <a:ln>
              <a:noFill/>
            </a:ln>
          </p:spPr>
        </p:pic>
      </p:grpSp>
      <p:grpSp>
        <p:nvGrpSpPr>
          <p:cNvPr id="12" name="Group 11">
            <a:extLst>
              <a:ext uri="{FF2B5EF4-FFF2-40B4-BE49-F238E27FC236}">
                <a16:creationId xmlns:a16="http://schemas.microsoft.com/office/drawing/2014/main" id="{DCCEB86A-62C1-44C1-C710-8450B0C6E6C6}"/>
              </a:ext>
            </a:extLst>
          </p:cNvPr>
          <p:cNvGrpSpPr/>
          <p:nvPr/>
        </p:nvGrpSpPr>
        <p:grpSpPr>
          <a:xfrm>
            <a:off x="844050" y="7250949"/>
            <a:ext cx="14975070" cy="1393072"/>
            <a:chOff x="844050" y="7653218"/>
            <a:chExt cx="14975070" cy="1393072"/>
          </a:xfrm>
        </p:grpSpPr>
        <p:sp>
          <p:nvSpPr>
            <p:cNvPr id="3" name="Google Shape;582;ge961dd843d_0_334">
              <a:extLst>
                <a:ext uri="{FF2B5EF4-FFF2-40B4-BE49-F238E27FC236}">
                  <a16:creationId xmlns:a16="http://schemas.microsoft.com/office/drawing/2014/main" id="{0B2A7E73-0949-F082-3D06-B433220850D0}"/>
                </a:ext>
              </a:extLst>
            </p:cNvPr>
            <p:cNvSpPr/>
            <p:nvPr/>
          </p:nvSpPr>
          <p:spPr>
            <a:xfrm>
              <a:off x="2103120" y="7686814"/>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Disaster recovery plan</a:t>
              </a:r>
              <a:r>
                <a:rPr lang="en-US" sz="2200">
                  <a:solidFill>
                    <a:srgbClr val="434343"/>
                  </a:solidFill>
                  <a:latin typeface="Open Sans"/>
                  <a:ea typeface="Open Sans"/>
                  <a:cs typeface="Open Sans"/>
                  <a:sym typeface="Open Sans"/>
                </a:rPr>
                <a:t>: Develop a comprehensive disaster recovery plan. Know how to restore your system quickly and efficiently in case of a breach or catastrophic failure.</a:t>
              </a: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7" name="Google Shape;389;p64" descr="Pointing hand Icons - 2,315 free vector icons">
              <a:extLst>
                <a:ext uri="{FF2B5EF4-FFF2-40B4-BE49-F238E27FC236}">
                  <a16:creationId xmlns:a16="http://schemas.microsoft.com/office/drawing/2014/main" id="{D57CD84A-1FC4-7366-07DC-2C070B117716}"/>
                </a:ext>
              </a:extLst>
            </p:cNvPr>
            <p:cNvPicPr preferRelativeResize="0"/>
            <p:nvPr/>
          </p:nvPicPr>
          <p:blipFill>
            <a:blip r:embed="rId3">
              <a:alphaModFix/>
            </a:blip>
            <a:stretch>
              <a:fillRect/>
            </a:stretch>
          </p:blipFill>
          <p:spPr>
            <a:xfrm>
              <a:off x="844050" y="7653218"/>
              <a:ext cx="900000" cy="1393072"/>
            </a:xfrm>
            <a:prstGeom prst="rect">
              <a:avLst/>
            </a:prstGeom>
            <a:noFill/>
            <a:ln>
              <a:noFill/>
            </a:ln>
          </p:spPr>
        </p:pic>
      </p:grpSp>
      <p:grpSp>
        <p:nvGrpSpPr>
          <p:cNvPr id="11" name="Group 10">
            <a:extLst>
              <a:ext uri="{FF2B5EF4-FFF2-40B4-BE49-F238E27FC236}">
                <a16:creationId xmlns:a16="http://schemas.microsoft.com/office/drawing/2014/main" id="{A0FEEEB9-1DB6-6E7A-07D1-8B67723F4496}"/>
              </a:ext>
            </a:extLst>
          </p:cNvPr>
          <p:cNvGrpSpPr/>
          <p:nvPr/>
        </p:nvGrpSpPr>
        <p:grpSpPr>
          <a:xfrm>
            <a:off x="879225" y="5363960"/>
            <a:ext cx="14939895" cy="1393072"/>
            <a:chOff x="879225" y="5636199"/>
            <a:chExt cx="14939895" cy="1393072"/>
          </a:xfrm>
        </p:grpSpPr>
        <p:sp>
          <p:nvSpPr>
            <p:cNvPr id="5" name="Google Shape;582;ge961dd843d_0_334">
              <a:extLst>
                <a:ext uri="{FF2B5EF4-FFF2-40B4-BE49-F238E27FC236}">
                  <a16:creationId xmlns:a16="http://schemas.microsoft.com/office/drawing/2014/main" id="{E4A4DDEE-4CD1-608B-AE5A-1B9079C25509}"/>
                </a:ext>
              </a:extLst>
            </p:cNvPr>
            <p:cNvSpPr/>
            <p:nvPr/>
          </p:nvSpPr>
          <p:spPr>
            <a:xfrm>
              <a:off x="2103120" y="5669795"/>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Back up the data</a:t>
              </a:r>
              <a:r>
                <a:rPr lang="en-US" sz="2200">
                  <a:solidFill>
                    <a:srgbClr val="434343"/>
                  </a:solidFill>
                  <a:latin typeface="Open Sans"/>
                  <a:ea typeface="Open Sans"/>
                  <a:cs typeface="Open Sans"/>
                  <a:sym typeface="Open Sans"/>
                </a:rPr>
                <a:t>: Regularly back up your data and system configurations. In the event of a security incident or data loss, having a reliable backup can be a lifesaver.</a:t>
              </a: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8" name="Google Shape;389;p64" descr="Pointing hand Icons - 2,315 free vector icons">
              <a:extLst>
                <a:ext uri="{FF2B5EF4-FFF2-40B4-BE49-F238E27FC236}">
                  <a16:creationId xmlns:a16="http://schemas.microsoft.com/office/drawing/2014/main" id="{4B17C324-2591-19B0-7323-6E5913F3F459}"/>
                </a:ext>
              </a:extLst>
            </p:cNvPr>
            <p:cNvPicPr preferRelativeResize="0"/>
            <p:nvPr/>
          </p:nvPicPr>
          <p:blipFill>
            <a:blip r:embed="rId3">
              <a:alphaModFix/>
            </a:blip>
            <a:stretch>
              <a:fillRect/>
            </a:stretch>
          </p:blipFill>
          <p:spPr>
            <a:xfrm>
              <a:off x="879225" y="5636199"/>
              <a:ext cx="900000" cy="1393072"/>
            </a:xfrm>
            <a:prstGeom prst="rect">
              <a:avLst/>
            </a:prstGeom>
            <a:noFill/>
            <a:ln>
              <a:noFill/>
            </a:ln>
          </p:spPr>
        </p:pic>
      </p:grpSp>
      <p:grpSp>
        <p:nvGrpSpPr>
          <p:cNvPr id="10" name="Group 9">
            <a:extLst>
              <a:ext uri="{FF2B5EF4-FFF2-40B4-BE49-F238E27FC236}">
                <a16:creationId xmlns:a16="http://schemas.microsoft.com/office/drawing/2014/main" id="{B4DB3128-B1BB-2CB6-07CC-99C983BFF6CE}"/>
              </a:ext>
            </a:extLst>
          </p:cNvPr>
          <p:cNvGrpSpPr/>
          <p:nvPr/>
        </p:nvGrpSpPr>
        <p:grpSpPr>
          <a:xfrm>
            <a:off x="844050" y="3476970"/>
            <a:ext cx="14939895" cy="1393072"/>
            <a:chOff x="879225" y="3588662"/>
            <a:chExt cx="14939895" cy="1393072"/>
          </a:xfrm>
        </p:grpSpPr>
        <p:sp>
          <p:nvSpPr>
            <p:cNvPr id="6" name="Google Shape;582;ge961dd843d_0_334">
              <a:extLst>
                <a:ext uri="{FF2B5EF4-FFF2-40B4-BE49-F238E27FC236}">
                  <a16:creationId xmlns:a16="http://schemas.microsoft.com/office/drawing/2014/main" id="{D436C735-267B-39F0-16EA-89446E8CAD7C}"/>
                </a:ext>
              </a:extLst>
            </p:cNvPr>
            <p:cNvSpPr/>
            <p:nvPr/>
          </p:nvSpPr>
          <p:spPr>
            <a:xfrm>
              <a:off x="2103120" y="3622258"/>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Educate users</a:t>
              </a:r>
              <a:r>
                <a:rPr lang="en-US" sz="2200">
                  <a:solidFill>
                    <a:srgbClr val="434343"/>
                  </a:solidFill>
                  <a:latin typeface="Open Sans"/>
                  <a:ea typeface="Open Sans"/>
                  <a:cs typeface="Open Sans"/>
                  <a:sym typeface="Open Sans"/>
                </a:rPr>
                <a:t>: Human error is a significant security risk. Train users on best practices, security policies, and the importance of vigilance.</a:t>
              </a: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9" name="Google Shape;389;p64" descr="Pointing hand Icons - 2,315 free vector icons">
              <a:extLst>
                <a:ext uri="{FF2B5EF4-FFF2-40B4-BE49-F238E27FC236}">
                  <a16:creationId xmlns:a16="http://schemas.microsoft.com/office/drawing/2014/main" id="{DF352227-7B49-244E-49A4-91F0937088C3}"/>
                </a:ext>
              </a:extLst>
            </p:cNvPr>
            <p:cNvPicPr preferRelativeResize="0"/>
            <p:nvPr/>
          </p:nvPicPr>
          <p:blipFill>
            <a:blip r:embed="rId3">
              <a:alphaModFix/>
            </a:blip>
            <a:stretch>
              <a:fillRect/>
            </a:stretch>
          </p:blipFill>
          <p:spPr>
            <a:xfrm>
              <a:off x="879225" y="3588662"/>
              <a:ext cx="900000" cy="1393072"/>
            </a:xfrm>
            <a:prstGeom prst="rect">
              <a:avLst/>
            </a:prstGeom>
            <a:noFill/>
            <a:ln>
              <a:noFill/>
            </a:ln>
          </p:spPr>
        </p:pic>
      </p:grpSp>
      <p:sp>
        <p:nvSpPr>
          <p:cNvPr id="14" name="Brandline_LVC">
            <a:extLst>
              <a:ext uri="{FF2B5EF4-FFF2-40B4-BE49-F238E27FC236}">
                <a16:creationId xmlns:a16="http://schemas.microsoft.com/office/drawing/2014/main" id="{04CAF233-4173-0077-A1E2-0FDFF7F84BE9}"/>
              </a:ext>
            </a:extLst>
          </p:cNvPr>
          <p:cNvSpPr/>
          <p:nvPr/>
        </p:nvSpPr>
        <p:spPr>
          <a:xfrm>
            <a:off x="5194300" y="816352"/>
            <a:ext cx="58837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2997361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Group Policy</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443454" y="3288926"/>
            <a:ext cx="8636000" cy="3849045"/>
          </a:xfrm>
          <a:prstGeom prst="roundRect">
            <a:avLst>
              <a:gd name="adj" fmla="val 4875"/>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buSzPts val="1400"/>
              <a:buFont typeface="Arial" panose="020B0604020202020204" pitchFamily="34" charset="0"/>
              <a:buChar char="•"/>
            </a:pPr>
            <a:r>
              <a:rPr lang="en-US" sz="2200">
                <a:solidFill>
                  <a:srgbClr val="3F3F3F"/>
                </a:solidFill>
                <a:latin typeface="Open Sans"/>
                <a:ea typeface="Open Sans"/>
                <a:cs typeface="Open Sans"/>
              </a:rPr>
              <a:t>It can also customize users’ desktops to establish a standardized baseline for the organization</a:t>
            </a:r>
            <a:r>
              <a:rPr lang="en-US" sz="2200" b="0" i="0">
                <a:solidFill>
                  <a:srgbClr val="1C1C1C"/>
                </a:solidFill>
                <a:effectLst/>
                <a:highlight>
                  <a:srgbClr val="FFFFFF"/>
                </a:highlight>
                <a:latin typeface="Inter"/>
              </a:rPr>
              <a:t>.</a:t>
            </a:r>
          </a:p>
          <a:p>
            <a:pPr marL="342900" lvl="1" indent="-342900">
              <a:buSzPts val="14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2200">
                <a:solidFill>
                  <a:srgbClr val="3F3F3F"/>
                </a:solidFill>
                <a:latin typeface="Open Sans"/>
                <a:ea typeface="Open Sans"/>
                <a:cs typeface="Open Sans"/>
              </a:rPr>
              <a:t>It is not limited to security settings; it can also automate software installation and updates across a network.</a:t>
            </a:r>
          </a:p>
          <a:p>
            <a:pPr lvl="1">
              <a:buSzPts val="1400"/>
            </a:pPr>
            <a:endParaRPr lang="en-US" sz="2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2200">
                <a:solidFill>
                  <a:srgbClr val="3F3F3F"/>
                </a:solidFill>
                <a:latin typeface="Open Sans"/>
                <a:ea typeface="Open Sans"/>
                <a:cs typeface="Open Sans"/>
              </a:rPr>
              <a:t>This ensures that all users have consistent software versions and configurations. </a:t>
            </a:r>
          </a:p>
        </p:txBody>
      </p:sp>
      <p:pic>
        <p:nvPicPr>
          <p:cNvPr id="5" name="Picture 4">
            <a:extLst>
              <a:ext uri="{FF2B5EF4-FFF2-40B4-BE49-F238E27FC236}">
                <a16:creationId xmlns:a16="http://schemas.microsoft.com/office/drawing/2014/main" id="{B10456F9-B590-CDC3-E3B2-BAB7A948E799}"/>
              </a:ext>
            </a:extLst>
          </p:cNvPr>
          <p:cNvPicPr>
            <a:picLocks noChangeAspect="1"/>
          </p:cNvPicPr>
          <p:nvPr/>
        </p:nvPicPr>
        <p:blipFill>
          <a:blip r:embed="rId3"/>
          <a:stretch>
            <a:fillRect/>
          </a:stretch>
        </p:blipFill>
        <p:spPr>
          <a:xfrm>
            <a:off x="10683586" y="3096473"/>
            <a:ext cx="4248727" cy="4233949"/>
          </a:xfrm>
          <a:prstGeom prst="rect">
            <a:avLst/>
          </a:prstGeom>
        </p:spPr>
      </p:pic>
      <p:sp>
        <p:nvSpPr>
          <p:cNvPr id="4" name="Brandline_LVC">
            <a:extLst>
              <a:ext uri="{FF2B5EF4-FFF2-40B4-BE49-F238E27FC236}">
                <a16:creationId xmlns:a16="http://schemas.microsoft.com/office/drawing/2014/main" id="{F869FA46-E733-6AB6-2468-9842CE723FB8}"/>
              </a:ext>
            </a:extLst>
          </p:cNvPr>
          <p:cNvSpPr/>
          <p:nvPr/>
        </p:nvSpPr>
        <p:spPr>
          <a:xfrm>
            <a:off x="6731000" y="816324"/>
            <a:ext cx="2794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65B5921-6076-D6A0-FC16-801D5D9109BE}"/>
              </a:ext>
            </a:extLst>
          </p:cNvPr>
          <p:cNvSpPr txBox="1"/>
          <p:nvPr/>
        </p:nvSpPr>
        <p:spPr>
          <a:xfrm>
            <a:off x="3128211" y="1258888"/>
            <a:ext cx="9679739"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This is used to uniformly apply security settings and automate software installations or updates across a network. </a:t>
            </a:r>
          </a:p>
        </p:txBody>
      </p:sp>
    </p:spTree>
    <p:extLst>
      <p:ext uri="{BB962C8B-B14F-4D97-AF65-F5344CB8AC3E}">
        <p14:creationId xmlns:p14="http://schemas.microsoft.com/office/powerpoint/2010/main" val="72305909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Security-Enhanced Linux (SELinux)</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783122" y="2981275"/>
            <a:ext cx="9093200" cy="4384835"/>
          </a:xfrm>
          <a:prstGeom prst="roundRect">
            <a:avLst>
              <a:gd name="adj" fmla="val 532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buSzPts val="1400"/>
            </a:pPr>
            <a:endParaRPr lang="en-US" sz="2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2200">
                <a:solidFill>
                  <a:srgbClr val="3F3F3F"/>
                </a:solidFill>
                <a:latin typeface="Open Sans"/>
                <a:ea typeface="Open Sans"/>
                <a:cs typeface="Open Sans"/>
              </a:rPr>
              <a:t>It maintains a security policy for system resources and enforces it through kernel-level controls and user-space utilities. </a:t>
            </a:r>
          </a:p>
          <a:p>
            <a:pPr marL="342900" lvl="1" indent="-342900">
              <a:buSzPts val="14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2200">
                <a:solidFill>
                  <a:srgbClr val="3F3F3F"/>
                </a:solidFill>
                <a:latin typeface="Open Sans"/>
                <a:ea typeface="Open Sans"/>
                <a:cs typeface="Open Sans"/>
              </a:rPr>
              <a:t>It follows the principle of least privilege, ensuring that each process and user can only access necessary resources.</a:t>
            </a:r>
          </a:p>
          <a:p>
            <a:pPr marL="342900" lvl="1" indent="-342900">
              <a:buSzPts val="14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2200">
                <a:solidFill>
                  <a:srgbClr val="3F3F3F"/>
                </a:solidFill>
                <a:latin typeface="Open Sans"/>
                <a:ea typeface="Open Sans"/>
                <a:cs typeface="Open Sans"/>
              </a:rPr>
              <a:t>It adds an extra layer of security by enforcing access based on predefined policies, regardless of file ownership or user permissions</a:t>
            </a:r>
            <a:r>
              <a:rPr lang="en-US" sz="2800"/>
              <a:t>.</a:t>
            </a:r>
            <a:endParaRPr lang="en-US" sz="2000">
              <a:solidFill>
                <a:srgbClr val="3F3F3F"/>
              </a:solidFill>
              <a:latin typeface="Open Sans"/>
              <a:ea typeface="Open Sans"/>
              <a:cs typeface="Open Sans"/>
            </a:endParaRPr>
          </a:p>
        </p:txBody>
      </p:sp>
      <p:pic>
        <p:nvPicPr>
          <p:cNvPr id="4" name="Picture 3">
            <a:extLst>
              <a:ext uri="{FF2B5EF4-FFF2-40B4-BE49-F238E27FC236}">
                <a16:creationId xmlns:a16="http://schemas.microsoft.com/office/drawing/2014/main" id="{4ADA0CDD-F394-91F4-54DC-715BA23CA48D}"/>
              </a:ext>
            </a:extLst>
          </p:cNvPr>
          <p:cNvPicPr>
            <a:picLocks noChangeAspect="1"/>
          </p:cNvPicPr>
          <p:nvPr/>
        </p:nvPicPr>
        <p:blipFill>
          <a:blip r:embed="rId3"/>
          <a:stretch>
            <a:fillRect/>
          </a:stretch>
        </p:blipFill>
        <p:spPr>
          <a:xfrm>
            <a:off x="10142086" y="2421794"/>
            <a:ext cx="4876800" cy="4876800"/>
          </a:xfrm>
          <a:prstGeom prst="rect">
            <a:avLst/>
          </a:prstGeom>
        </p:spPr>
      </p:pic>
      <p:sp>
        <p:nvSpPr>
          <p:cNvPr id="5" name="Brandline_LVC">
            <a:extLst>
              <a:ext uri="{FF2B5EF4-FFF2-40B4-BE49-F238E27FC236}">
                <a16:creationId xmlns:a16="http://schemas.microsoft.com/office/drawing/2014/main" id="{5DD32FDE-3020-FFA3-2D72-1653342E4490}"/>
              </a:ext>
            </a:extLst>
          </p:cNvPr>
          <p:cNvSpPr/>
          <p:nvPr/>
        </p:nvSpPr>
        <p:spPr>
          <a:xfrm>
            <a:off x="4330700" y="816324"/>
            <a:ext cx="75942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D60F7B6-D1CF-8EC5-E798-E2BFA1AD5CE5}"/>
              </a:ext>
            </a:extLst>
          </p:cNvPr>
          <p:cNvSpPr txBox="1"/>
          <p:nvPr/>
        </p:nvSpPr>
        <p:spPr>
          <a:xfrm>
            <a:off x="2653631" y="1440870"/>
            <a:ext cx="10948737"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This is a robust security mechanism that provides fine-grained access control. </a:t>
            </a:r>
          </a:p>
        </p:txBody>
      </p:sp>
    </p:spTree>
    <p:extLst>
      <p:ext uri="{BB962C8B-B14F-4D97-AF65-F5344CB8AC3E}">
        <p14:creationId xmlns:p14="http://schemas.microsoft.com/office/powerpoint/2010/main" val="58660835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57"/>
          <p:cNvSpPr txBox="1">
            <a:spLocks noGrp="1"/>
          </p:cNvSpPr>
          <p:nvPr>
            <p:ph type="body" idx="1"/>
          </p:nvPr>
        </p:nvSpPr>
        <p:spPr>
          <a:xfrm>
            <a:off x="4068169" y="4126230"/>
            <a:ext cx="8119800" cy="914400"/>
          </a:xfrm>
          <a:prstGeom prst="rect">
            <a:avLst/>
          </a:prstGeom>
          <a:noFill/>
          <a:ln>
            <a:noFill/>
          </a:ln>
        </p:spPr>
        <p:txBody>
          <a:bodyPr spcFirstLastPara="1" wrap="square" lIns="91425" tIns="91425" rIns="91425" bIns="91425" anchor="ctr" anchorCtr="0">
            <a:noAutofit/>
          </a:bodyPr>
          <a:lstStyle/>
          <a:p>
            <a:pPr marL="457200" lvl="0" indent="-228600" algn="ctr" rtl="0">
              <a:lnSpc>
                <a:spcPct val="115000"/>
              </a:lnSpc>
              <a:spcBef>
                <a:spcPts val="1000"/>
              </a:spcBef>
              <a:spcAft>
                <a:spcPts val="0"/>
              </a:spcAft>
              <a:buSzPts val="2800"/>
              <a:buNone/>
            </a:pPr>
            <a:r>
              <a:rPr lang="en-US"/>
              <a:t>Email Security</a:t>
            </a:r>
            <a:endParaRPr/>
          </a:p>
        </p:txBody>
      </p:sp>
    </p:spTree>
    <p:extLst>
      <p:ext uri="{BB962C8B-B14F-4D97-AF65-F5344CB8AC3E}">
        <p14:creationId xmlns:p14="http://schemas.microsoft.com/office/powerpoint/2010/main" val="6103849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Email Security</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826360" y="3355459"/>
            <a:ext cx="7453956" cy="3615656"/>
          </a:xfrm>
          <a:prstGeom prst="roundRect">
            <a:avLst>
              <a:gd name="adj" fmla="val 671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Email security encompasses methods and technologies that protect accounts, information, and users from threats.</a:t>
            </a:r>
          </a:p>
          <a:p>
            <a:pPr marL="342900" lvl="1" indent="-342900">
              <a:lnSpc>
                <a:spcPct val="115000"/>
              </a:lnSpc>
              <a:buSzPts val="1400"/>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It guards against unauthorized access, phishing, and spam, acting like a shield for your inbox.</a:t>
            </a:r>
            <a:endParaRPr lang="en-US" sz="2200">
              <a:solidFill>
                <a:srgbClr val="404040"/>
              </a:solidFill>
              <a:latin typeface="Open Sans" pitchFamily="2" charset="0"/>
              <a:ea typeface="Open Sans"/>
              <a:cs typeface="Open Sans"/>
              <a:sym typeface="Calibri"/>
            </a:endParaRPr>
          </a:p>
        </p:txBody>
      </p:sp>
      <p:pic>
        <p:nvPicPr>
          <p:cNvPr id="5" name="Picture 4">
            <a:extLst>
              <a:ext uri="{FF2B5EF4-FFF2-40B4-BE49-F238E27FC236}">
                <a16:creationId xmlns:a16="http://schemas.microsoft.com/office/drawing/2014/main" id="{3295C21D-9902-7784-DE85-F6C356B460E9}"/>
              </a:ext>
            </a:extLst>
          </p:cNvPr>
          <p:cNvPicPr>
            <a:picLocks noChangeAspect="1"/>
          </p:cNvPicPr>
          <p:nvPr/>
        </p:nvPicPr>
        <p:blipFill>
          <a:blip r:embed="rId3"/>
          <a:stretch>
            <a:fillRect/>
          </a:stretch>
        </p:blipFill>
        <p:spPr>
          <a:xfrm>
            <a:off x="10277361" y="2874634"/>
            <a:ext cx="3905095" cy="3905095"/>
          </a:xfrm>
          <a:prstGeom prst="rect">
            <a:avLst/>
          </a:prstGeom>
        </p:spPr>
      </p:pic>
      <p:sp>
        <p:nvSpPr>
          <p:cNvPr id="4" name="Brandline_LVC">
            <a:extLst>
              <a:ext uri="{FF2B5EF4-FFF2-40B4-BE49-F238E27FC236}">
                <a16:creationId xmlns:a16="http://schemas.microsoft.com/office/drawing/2014/main" id="{C923C276-9A2A-48F4-E1D4-6EAF4B7CB5D5}"/>
              </a:ext>
            </a:extLst>
          </p:cNvPr>
          <p:cNvSpPr/>
          <p:nvPr/>
        </p:nvSpPr>
        <p:spPr>
          <a:xfrm>
            <a:off x="6553200" y="816324"/>
            <a:ext cx="3145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619B13A-A028-AE7B-E990-125BA3B2E954}"/>
              </a:ext>
            </a:extLst>
          </p:cNvPr>
          <p:cNvSpPr txBox="1"/>
          <p:nvPr/>
        </p:nvSpPr>
        <p:spPr>
          <a:xfrm>
            <a:off x="2785730" y="1190847"/>
            <a:ext cx="10802679"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Email is a digital method used to exchange messages and attachments between people and organizations over the internet or computer networks.</a:t>
            </a:r>
          </a:p>
        </p:txBody>
      </p:sp>
    </p:spTree>
    <p:extLst>
      <p:ext uri="{BB962C8B-B14F-4D97-AF65-F5344CB8AC3E}">
        <p14:creationId xmlns:p14="http://schemas.microsoft.com/office/powerpoint/2010/main" val="34768290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What Is the Sender Policy Framework (SPF)?</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193800" y="2574593"/>
            <a:ext cx="8746122" cy="4702507"/>
          </a:xfrm>
          <a:prstGeom prst="roundRect">
            <a:avLst>
              <a:gd name="adj" fmla="val 618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5000"/>
              </a:lnSpc>
              <a:buSzPts val="1400"/>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SPF acts as a whitelist for email senders.</a:t>
            </a:r>
          </a:p>
          <a:p>
            <a:pPr lvl="1">
              <a:lnSpc>
                <a:spcPct val="115000"/>
              </a:lnSpc>
              <a:buSzPts val="1400"/>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The domain owner (the owner of the email address, like ‘@example.com’) publishes an SPF record in their Domain Name System (DNS). </a:t>
            </a:r>
          </a:p>
          <a:p>
            <a:pPr marL="342900" lvl="1" indent="-342900">
              <a:lnSpc>
                <a:spcPct val="115000"/>
              </a:lnSpc>
              <a:buSzPts val="1400"/>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This record specifies which email servers are authorized to send emails on behalf of that domain.</a:t>
            </a:r>
          </a:p>
          <a:p>
            <a:pPr lvl="1">
              <a:lnSpc>
                <a:spcPct val="115000"/>
              </a:lnSpc>
              <a:buSzPts val="1400"/>
            </a:pPr>
            <a:endParaRPr lang="en-US" sz="1000">
              <a:solidFill>
                <a:srgbClr val="404040"/>
              </a:solidFill>
              <a:latin typeface="Open Sans" pitchFamily="2" charset="0"/>
              <a:ea typeface="Open Sans"/>
              <a:cs typeface="Open Sans"/>
            </a:endParaRPr>
          </a:p>
          <a:p>
            <a:pPr marL="793750" lvl="1" indent="-288925">
              <a:lnSpc>
                <a:spcPct val="115000"/>
              </a:lnSpc>
              <a:buSzPts val="1400"/>
              <a:buFont typeface="Courier New" panose="02070309020205020404" pitchFamily="49" charset="0"/>
              <a:buChar char="o"/>
            </a:pPr>
            <a:r>
              <a:rPr lang="en-US" sz="2200">
                <a:solidFill>
                  <a:srgbClr val="404040"/>
                </a:solidFill>
                <a:latin typeface="Open Sans" pitchFamily="2" charset="0"/>
                <a:ea typeface="Open Sans"/>
                <a:cs typeface="Open Sans"/>
              </a:rPr>
              <a:t>If the IP address of an email server from which they receive email is in the SPF records, then it is legitimate.</a:t>
            </a:r>
          </a:p>
          <a:p>
            <a:pPr lvl="1">
              <a:buSzPts val="1400"/>
            </a:pPr>
            <a:endParaRPr lang="en-US" sz="2200">
              <a:solidFill>
                <a:srgbClr val="3F3F3F"/>
              </a:solidFill>
              <a:latin typeface="Open Sans"/>
              <a:ea typeface="Open Sans"/>
              <a:cs typeface="Open Sans"/>
              <a:sym typeface="Calibri"/>
            </a:endParaRPr>
          </a:p>
        </p:txBody>
      </p:sp>
      <p:grpSp>
        <p:nvGrpSpPr>
          <p:cNvPr id="8" name="Group 7">
            <a:extLst>
              <a:ext uri="{FF2B5EF4-FFF2-40B4-BE49-F238E27FC236}">
                <a16:creationId xmlns:a16="http://schemas.microsoft.com/office/drawing/2014/main" id="{3261E59A-F76B-D4CE-7A90-916550C1C4D6}"/>
              </a:ext>
            </a:extLst>
          </p:cNvPr>
          <p:cNvGrpSpPr/>
          <p:nvPr/>
        </p:nvGrpSpPr>
        <p:grpSpPr>
          <a:xfrm>
            <a:off x="10493201" y="2574593"/>
            <a:ext cx="4949537" cy="4732713"/>
            <a:chOff x="10722262" y="3940231"/>
            <a:chExt cx="4949537" cy="4732713"/>
          </a:xfrm>
        </p:grpSpPr>
        <p:pic>
          <p:nvPicPr>
            <p:cNvPr id="4" name="Picture 3">
              <a:extLst>
                <a:ext uri="{FF2B5EF4-FFF2-40B4-BE49-F238E27FC236}">
                  <a16:creationId xmlns:a16="http://schemas.microsoft.com/office/drawing/2014/main" id="{350F53E1-9A11-68F6-B787-98A1BF96D758}"/>
                </a:ext>
              </a:extLst>
            </p:cNvPr>
            <p:cNvPicPr>
              <a:picLocks noChangeAspect="1"/>
            </p:cNvPicPr>
            <p:nvPr/>
          </p:nvPicPr>
          <p:blipFill>
            <a:blip r:embed="rId3"/>
            <a:stretch>
              <a:fillRect/>
            </a:stretch>
          </p:blipFill>
          <p:spPr>
            <a:xfrm>
              <a:off x="11787446" y="4571999"/>
              <a:ext cx="3884353" cy="4100945"/>
            </a:xfrm>
            <a:prstGeom prst="rect">
              <a:avLst/>
            </a:prstGeom>
          </p:spPr>
        </p:pic>
        <p:pic>
          <p:nvPicPr>
            <p:cNvPr id="7" name="Picture 6">
              <a:extLst>
                <a:ext uri="{FF2B5EF4-FFF2-40B4-BE49-F238E27FC236}">
                  <a16:creationId xmlns:a16="http://schemas.microsoft.com/office/drawing/2014/main" id="{26B85051-8310-EA39-708B-775E27CFABA6}"/>
                </a:ext>
              </a:extLst>
            </p:cNvPr>
            <p:cNvPicPr>
              <a:picLocks noChangeAspect="1"/>
            </p:cNvPicPr>
            <p:nvPr/>
          </p:nvPicPr>
          <p:blipFill>
            <a:blip r:embed="rId4"/>
            <a:stretch>
              <a:fillRect/>
            </a:stretch>
          </p:blipFill>
          <p:spPr>
            <a:xfrm>
              <a:off x="10722262" y="3940231"/>
              <a:ext cx="3007360" cy="2438401"/>
            </a:xfrm>
            <a:prstGeom prst="rect">
              <a:avLst/>
            </a:prstGeom>
          </p:spPr>
        </p:pic>
      </p:grpSp>
      <p:sp>
        <p:nvSpPr>
          <p:cNvPr id="5" name="Brandline_LVC">
            <a:extLst>
              <a:ext uri="{FF2B5EF4-FFF2-40B4-BE49-F238E27FC236}">
                <a16:creationId xmlns:a16="http://schemas.microsoft.com/office/drawing/2014/main" id="{237F2643-2289-0902-ED26-8C8FA8DDBFB3}"/>
              </a:ext>
            </a:extLst>
          </p:cNvPr>
          <p:cNvSpPr/>
          <p:nvPr/>
        </p:nvSpPr>
        <p:spPr>
          <a:xfrm>
            <a:off x="3302000" y="816324"/>
            <a:ext cx="9665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804733D-1939-DE67-F18D-04BC783B5F07}"/>
              </a:ext>
            </a:extLst>
          </p:cNvPr>
          <p:cNvSpPr txBox="1"/>
          <p:nvPr/>
        </p:nvSpPr>
        <p:spPr>
          <a:xfrm>
            <a:off x="2550695" y="1258888"/>
            <a:ext cx="10756231"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It is an email authentication protocol designed to combat email spoofing, a tactic commonly used in phishing attacks. </a:t>
            </a:r>
          </a:p>
        </p:txBody>
      </p:sp>
    </p:spTree>
    <p:extLst>
      <p:ext uri="{BB962C8B-B14F-4D97-AF65-F5344CB8AC3E}">
        <p14:creationId xmlns:p14="http://schemas.microsoft.com/office/powerpoint/2010/main" val="3991374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body" idx="1"/>
          </p:nvPr>
        </p:nvSpPr>
        <p:spPr>
          <a:xfrm>
            <a:off x="1263599" y="2582359"/>
            <a:ext cx="9049500" cy="548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Font typeface="Arial"/>
              <a:buNone/>
            </a:pPr>
            <a:r>
              <a:rPr lang="en-US" b="0" i="0" u="none" strike="noStrike">
                <a:solidFill>
                  <a:srgbClr val="3F3F3F"/>
                </a:solidFill>
                <a:latin typeface="Open Sans"/>
                <a:ea typeface="Open Sans"/>
                <a:cs typeface="Open Sans"/>
                <a:sym typeface="Open Sans"/>
              </a:rPr>
              <a:t>Apply Common security techniques to computing resources</a:t>
            </a:r>
            <a:endParaRPr>
              <a:solidFill>
                <a:srgbClr val="3F3F3F"/>
              </a:solidFill>
              <a:latin typeface="Open Sans"/>
              <a:ea typeface="Open Sans"/>
              <a:cs typeface="Open Sans"/>
              <a:sym typeface="Open Sans"/>
            </a:endParaRPr>
          </a:p>
        </p:txBody>
      </p:sp>
      <p:sp>
        <p:nvSpPr>
          <p:cNvPr id="162" name="Google Shape;162;p2"/>
          <p:cNvSpPr txBox="1">
            <a:spLocks noGrp="1"/>
          </p:cNvSpPr>
          <p:nvPr>
            <p:ph type="body" idx="2"/>
          </p:nvPr>
        </p:nvSpPr>
        <p:spPr>
          <a:xfrm>
            <a:off x="1263599" y="3376756"/>
            <a:ext cx="8808656" cy="622629"/>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Font typeface="Arial"/>
              <a:buNone/>
            </a:pPr>
            <a:r>
              <a:rPr lang="en-US"/>
              <a:t>Understand the security implications of proper hardware, software, and data asset management</a:t>
            </a:r>
            <a:endParaRPr/>
          </a:p>
        </p:txBody>
      </p:sp>
      <p:sp>
        <p:nvSpPr>
          <p:cNvPr id="163" name="Google Shape;163;p2"/>
          <p:cNvSpPr txBox="1">
            <a:spLocks noGrp="1"/>
          </p:cNvSpPr>
          <p:nvPr>
            <p:ph type="body" idx="3"/>
          </p:nvPr>
        </p:nvSpPr>
        <p:spPr>
          <a:xfrm>
            <a:off x="1263599" y="4309553"/>
            <a:ext cx="8229600" cy="548700"/>
          </a:xfrm>
          <a:prstGeom prst="rect">
            <a:avLst/>
          </a:prstGeom>
          <a:noFill/>
          <a:ln>
            <a:noFill/>
          </a:ln>
        </p:spPr>
        <p:txBody>
          <a:bodyPr spcFirstLastPara="1" wrap="square" lIns="91425" tIns="0" rIns="91425" bIns="0" anchor="t" anchorCtr="0">
            <a:noAutofit/>
          </a:bodyPr>
          <a:lstStyle/>
          <a:p>
            <a:pPr>
              <a:lnSpc>
                <a:spcPct val="110000"/>
              </a:lnSpc>
            </a:pPr>
            <a:r>
              <a:rPr lang="en-US"/>
              <a:t>Understand Vulnerability assessment and Penetration testing process</a:t>
            </a:r>
            <a:endParaRPr/>
          </a:p>
        </p:txBody>
      </p:sp>
      <p:sp>
        <p:nvSpPr>
          <p:cNvPr id="164" name="Google Shape;164;p2"/>
          <p:cNvSpPr txBox="1">
            <a:spLocks noGrp="1"/>
          </p:cNvSpPr>
          <p:nvPr>
            <p:ph type="body" idx="4"/>
          </p:nvPr>
        </p:nvSpPr>
        <p:spPr>
          <a:xfrm>
            <a:off x="1263599" y="5281954"/>
            <a:ext cx="8916026" cy="908989"/>
          </a:xfrm>
          <a:prstGeom prst="rect">
            <a:avLst/>
          </a:prstGeom>
          <a:noFill/>
          <a:ln>
            <a:noFill/>
          </a:ln>
        </p:spPr>
        <p:txBody>
          <a:bodyPr spcFirstLastPara="1" wrap="square" lIns="91425" tIns="0" rIns="91425" bIns="0" anchor="t" anchorCtr="0">
            <a:noAutofit/>
          </a:bodyPr>
          <a:lstStyle/>
          <a:p>
            <a:pPr marL="457200" lvl="0" indent="-228600" algn="l" rtl="0">
              <a:spcBef>
                <a:spcPts val="1000"/>
              </a:spcBef>
              <a:spcAft>
                <a:spcPts val="0"/>
              </a:spcAft>
              <a:buSzPts val="2800"/>
              <a:buNone/>
            </a:pPr>
            <a:r>
              <a:rPr lang="en-US" b="0" i="0" u="none" strike="noStrike">
                <a:solidFill>
                  <a:srgbClr val="3F3F3F"/>
                </a:solidFill>
                <a:latin typeface="Open Sans"/>
                <a:ea typeface="Open Sans"/>
                <a:cs typeface="Open Sans"/>
                <a:sym typeface="Open Sans"/>
              </a:rPr>
              <a:t>Understanding Security Alerting and Monitoring Concepts and Tools</a:t>
            </a:r>
            <a:endParaRPr>
              <a:solidFill>
                <a:srgbClr val="3F3F3F"/>
              </a:solidFill>
            </a:endParaRPr>
          </a:p>
        </p:txBody>
      </p:sp>
      <p:pic>
        <p:nvPicPr>
          <p:cNvPr id="165" name="Google Shape;165;p2"/>
          <p:cNvPicPr preferRelativeResize="0"/>
          <p:nvPr/>
        </p:nvPicPr>
        <p:blipFill rotWithShape="1">
          <a:blip r:embed="rId3">
            <a:alphaModFix/>
          </a:blip>
          <a:srcRect/>
          <a:stretch/>
        </p:blipFill>
        <p:spPr>
          <a:xfrm>
            <a:off x="897319" y="3572020"/>
            <a:ext cx="457200" cy="457200"/>
          </a:xfrm>
          <a:prstGeom prst="rect">
            <a:avLst/>
          </a:prstGeom>
          <a:noFill/>
          <a:ln>
            <a:noFill/>
          </a:ln>
        </p:spPr>
      </p:pic>
      <p:pic>
        <p:nvPicPr>
          <p:cNvPr id="166" name="Google Shape;166;p2"/>
          <p:cNvPicPr preferRelativeResize="0"/>
          <p:nvPr/>
        </p:nvPicPr>
        <p:blipFill rotWithShape="1">
          <a:blip r:embed="rId3">
            <a:alphaModFix/>
          </a:blip>
          <a:srcRect/>
          <a:stretch/>
        </p:blipFill>
        <p:spPr>
          <a:xfrm>
            <a:off x="901020" y="4536312"/>
            <a:ext cx="457200" cy="457200"/>
          </a:xfrm>
          <a:prstGeom prst="rect">
            <a:avLst/>
          </a:prstGeom>
          <a:noFill/>
          <a:ln>
            <a:noFill/>
          </a:ln>
        </p:spPr>
      </p:pic>
      <p:pic>
        <p:nvPicPr>
          <p:cNvPr id="167" name="Google Shape;167;p2"/>
          <p:cNvPicPr preferRelativeResize="0"/>
          <p:nvPr/>
        </p:nvPicPr>
        <p:blipFill rotWithShape="1">
          <a:blip r:embed="rId3">
            <a:alphaModFix/>
          </a:blip>
          <a:srcRect/>
          <a:stretch/>
        </p:blipFill>
        <p:spPr>
          <a:xfrm>
            <a:off x="897319" y="5404638"/>
            <a:ext cx="457200" cy="457200"/>
          </a:xfrm>
          <a:prstGeom prst="rect">
            <a:avLst/>
          </a:prstGeom>
          <a:noFill/>
          <a:ln>
            <a:noFill/>
          </a:ln>
        </p:spPr>
      </p:pic>
      <p:sp>
        <p:nvSpPr>
          <p:cNvPr id="168" name="Google Shape;168;p2"/>
          <p:cNvSpPr txBox="1"/>
          <p:nvPr/>
        </p:nvSpPr>
        <p:spPr>
          <a:xfrm>
            <a:off x="1263599" y="6120240"/>
            <a:ext cx="8229600" cy="554293"/>
          </a:xfrm>
          <a:prstGeom prst="rect">
            <a:avLst/>
          </a:prstGeom>
          <a:noFill/>
          <a:ln>
            <a:noFill/>
          </a:ln>
        </p:spPr>
        <p:txBody>
          <a:bodyPr spcFirstLastPara="1" wrap="square" lIns="91425" tIns="0" rIns="91425" bIns="0" anchor="t" anchorCtr="0">
            <a:noAutofit/>
          </a:bodyPr>
          <a:lstStyle/>
          <a:p>
            <a:pPr marL="457200" marR="0" lvl="0" indent="-228600" algn="l" rtl="0">
              <a:lnSpc>
                <a:spcPct val="10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Understanding Security technologies for protection of enterprise</a:t>
            </a:r>
            <a:endParaRPr sz="2200" b="0" i="0" u="none" strike="noStrike" cap="none">
              <a:solidFill>
                <a:srgbClr val="3F3F3F"/>
              </a:solidFill>
              <a:latin typeface="Open Sans"/>
              <a:ea typeface="Open Sans"/>
              <a:cs typeface="Open Sans"/>
              <a:sym typeface="Open Sans"/>
            </a:endParaRPr>
          </a:p>
        </p:txBody>
      </p:sp>
      <p:pic>
        <p:nvPicPr>
          <p:cNvPr id="169" name="Google Shape;169;p2"/>
          <p:cNvPicPr preferRelativeResize="0"/>
          <p:nvPr/>
        </p:nvPicPr>
        <p:blipFill rotWithShape="1">
          <a:blip r:embed="rId3">
            <a:alphaModFix/>
          </a:blip>
          <a:srcRect/>
          <a:stretch/>
        </p:blipFill>
        <p:spPr>
          <a:xfrm>
            <a:off x="897319" y="6177222"/>
            <a:ext cx="457200" cy="457200"/>
          </a:xfrm>
          <a:prstGeom prst="rect">
            <a:avLst/>
          </a:prstGeom>
          <a:noFill/>
          <a:ln>
            <a:noFill/>
          </a:ln>
        </p:spPr>
      </p:pic>
      <p:sp>
        <p:nvSpPr>
          <p:cNvPr id="170" name="Google Shape;170;p2"/>
          <p:cNvSpPr txBox="1"/>
          <p:nvPr/>
        </p:nvSpPr>
        <p:spPr>
          <a:xfrm>
            <a:off x="1263599" y="6920233"/>
            <a:ext cx="8229600" cy="548700"/>
          </a:xfrm>
          <a:prstGeom prst="rect">
            <a:avLst/>
          </a:prstGeom>
          <a:noFill/>
          <a:ln>
            <a:noFill/>
          </a:ln>
        </p:spPr>
        <p:txBody>
          <a:bodyPr spcFirstLastPara="1" wrap="square" lIns="91425" tIns="0" rIns="91425" bIns="0" anchor="t" anchorCtr="0">
            <a:noAutofit/>
          </a:bodyPr>
          <a:lstStyle/>
          <a:p>
            <a:pPr marL="457200" marR="0" lvl="0" indent="-228600" algn="l" rtl="0">
              <a:lnSpc>
                <a:spcPct val="10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Explain and understand Identity access management</a:t>
            </a:r>
            <a:endParaRPr sz="2200" b="0" i="0" u="none" strike="noStrike" cap="none">
              <a:solidFill>
                <a:srgbClr val="3F3F3F"/>
              </a:solidFill>
              <a:latin typeface="Open Sans"/>
              <a:ea typeface="Open Sans"/>
              <a:cs typeface="Open Sans"/>
              <a:sym typeface="Open Sans"/>
            </a:endParaRPr>
          </a:p>
        </p:txBody>
      </p:sp>
      <p:pic>
        <p:nvPicPr>
          <p:cNvPr id="171" name="Google Shape;171;p2"/>
          <p:cNvPicPr preferRelativeResize="0"/>
          <p:nvPr/>
        </p:nvPicPr>
        <p:blipFill rotWithShape="1">
          <a:blip r:embed="rId3">
            <a:alphaModFix/>
          </a:blip>
          <a:srcRect/>
          <a:stretch/>
        </p:blipFill>
        <p:spPr>
          <a:xfrm>
            <a:off x="897319" y="6979838"/>
            <a:ext cx="457200" cy="457200"/>
          </a:xfrm>
          <a:prstGeom prst="rect">
            <a:avLst/>
          </a:prstGeom>
          <a:noFill/>
          <a:ln>
            <a:noFill/>
          </a:ln>
        </p:spPr>
      </p:pic>
      <p:pic>
        <p:nvPicPr>
          <p:cNvPr id="172" name="Google Shape;172;p2"/>
          <p:cNvPicPr preferRelativeResize="0"/>
          <p:nvPr/>
        </p:nvPicPr>
        <p:blipFill rotWithShape="1">
          <a:blip r:embed="rId3">
            <a:alphaModFix/>
          </a:blip>
          <a:srcRect/>
          <a:stretch/>
        </p:blipFill>
        <p:spPr>
          <a:xfrm>
            <a:off x="897319" y="2613771"/>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ICS Hardening </a:t>
            </a:r>
            <a:endParaRPr/>
          </a:p>
        </p:txBody>
      </p:sp>
      <p:grpSp>
        <p:nvGrpSpPr>
          <p:cNvPr id="680" name="Google Shape;680;p74"/>
          <p:cNvGrpSpPr/>
          <p:nvPr/>
        </p:nvGrpSpPr>
        <p:grpSpPr>
          <a:xfrm>
            <a:off x="1711328" y="2754638"/>
            <a:ext cx="12833341" cy="6028961"/>
            <a:chOff x="1711328" y="2635450"/>
            <a:chExt cx="12833341" cy="5269745"/>
          </a:xfrm>
        </p:grpSpPr>
        <p:grpSp>
          <p:nvGrpSpPr>
            <p:cNvPr id="681" name="Google Shape;681;p74"/>
            <p:cNvGrpSpPr/>
            <p:nvPr/>
          </p:nvGrpSpPr>
          <p:grpSpPr>
            <a:xfrm>
              <a:off x="1711328" y="2635450"/>
              <a:ext cx="12833341" cy="5269745"/>
              <a:chOff x="723841" y="1351474"/>
              <a:chExt cx="7945274" cy="3201578"/>
            </a:xfrm>
          </p:grpSpPr>
          <p:sp>
            <p:nvSpPr>
              <p:cNvPr id="682" name="Google Shape;682;p74"/>
              <p:cNvSpPr/>
              <p:nvPr/>
            </p:nvSpPr>
            <p:spPr>
              <a:xfrm>
                <a:off x="1371600"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74"/>
              <p:cNvSpPr/>
              <p:nvPr/>
            </p:nvSpPr>
            <p:spPr>
              <a:xfrm>
                <a:off x="2876947" y="2465387"/>
                <a:ext cx="608013" cy="1630363"/>
              </a:xfrm>
              <a:custGeom>
                <a:avLst/>
                <a:gdLst/>
                <a:ahLst/>
                <a:cxnLst/>
                <a:rect l="l" t="t" r="r" b="b"/>
                <a:pathLst>
                  <a:path w="275" h="736" extrusionOk="0">
                    <a:moveTo>
                      <a:pt x="275" y="137"/>
                    </a:moveTo>
                    <a:cubicBezTo>
                      <a:pt x="275" y="61"/>
                      <a:pt x="214" y="0"/>
                      <a:pt x="138" y="0"/>
                    </a:cubicBezTo>
                    <a:cubicBezTo>
                      <a:pt x="62" y="0"/>
                      <a:pt x="0" y="61"/>
                      <a:pt x="0" y="137"/>
                    </a:cubicBezTo>
                    <a:cubicBezTo>
                      <a:pt x="0" y="192"/>
                      <a:pt x="33" y="240"/>
                      <a:pt x="79" y="262"/>
                    </a:cubicBezTo>
                    <a:cubicBezTo>
                      <a:pt x="79" y="688"/>
                      <a:pt x="79" y="688"/>
                      <a:pt x="79" y="688"/>
                    </a:cubicBezTo>
                    <a:cubicBezTo>
                      <a:pt x="79" y="715"/>
                      <a:pt x="101" y="736"/>
                      <a:pt x="127" y="736"/>
                    </a:cubicBezTo>
                    <a:cubicBezTo>
                      <a:pt x="156" y="736"/>
                      <a:pt x="156" y="736"/>
                      <a:pt x="156" y="736"/>
                    </a:cubicBezTo>
                    <a:cubicBezTo>
                      <a:pt x="183" y="736"/>
                      <a:pt x="204" y="715"/>
                      <a:pt x="204" y="688"/>
                    </a:cubicBezTo>
                    <a:cubicBezTo>
                      <a:pt x="204" y="258"/>
                      <a:pt x="204" y="258"/>
                      <a:pt x="204" y="258"/>
                    </a:cubicBezTo>
                    <a:cubicBezTo>
                      <a:pt x="247" y="234"/>
                      <a:pt x="275" y="189"/>
                      <a:pt x="275" y="137"/>
                    </a:cubicBezTo>
                    <a:close/>
                    <a:moveTo>
                      <a:pt x="246" y="137"/>
                    </a:moveTo>
                    <a:cubicBezTo>
                      <a:pt x="246" y="177"/>
                      <a:pt x="225" y="211"/>
                      <a:pt x="193" y="230"/>
                    </a:cubicBezTo>
                    <a:cubicBezTo>
                      <a:pt x="177" y="240"/>
                      <a:pt x="158" y="245"/>
                      <a:pt x="138" y="245"/>
                    </a:cubicBezTo>
                    <a:cubicBezTo>
                      <a:pt x="120" y="245"/>
                      <a:pt x="103" y="241"/>
                      <a:pt x="88" y="233"/>
                    </a:cubicBezTo>
                    <a:cubicBezTo>
                      <a:pt x="53" y="215"/>
                      <a:pt x="30" y="179"/>
                      <a:pt x="30" y="137"/>
                    </a:cubicBezTo>
                    <a:cubicBezTo>
                      <a:pt x="30" y="78"/>
                      <a:pt x="78" y="29"/>
                      <a:pt x="138" y="29"/>
                    </a:cubicBezTo>
                    <a:cubicBezTo>
                      <a:pt x="197" y="29"/>
                      <a:pt x="246" y="78"/>
                      <a:pt x="246" y="137"/>
                    </a:cubicBez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74"/>
              <p:cNvSpPr/>
              <p:nvPr/>
            </p:nvSpPr>
            <p:spPr>
              <a:xfrm>
                <a:off x="4382294"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4"/>
              <p:cNvSpPr/>
              <p:nvPr/>
            </p:nvSpPr>
            <p:spPr>
              <a:xfrm>
                <a:off x="5887641" y="2465387"/>
                <a:ext cx="608013" cy="1630363"/>
              </a:xfrm>
              <a:custGeom>
                <a:avLst/>
                <a:gdLst/>
                <a:ahLst/>
                <a:cxnLst/>
                <a:rect l="l" t="t" r="r" b="b"/>
                <a:pathLst>
                  <a:path w="275" h="736" extrusionOk="0">
                    <a:moveTo>
                      <a:pt x="275" y="137"/>
                    </a:moveTo>
                    <a:cubicBezTo>
                      <a:pt x="275" y="61"/>
                      <a:pt x="214" y="0"/>
                      <a:pt x="138" y="0"/>
                    </a:cubicBezTo>
                    <a:cubicBezTo>
                      <a:pt x="62" y="0"/>
                      <a:pt x="0" y="61"/>
                      <a:pt x="0" y="137"/>
                    </a:cubicBezTo>
                    <a:cubicBezTo>
                      <a:pt x="0" y="192"/>
                      <a:pt x="33" y="240"/>
                      <a:pt x="79" y="262"/>
                    </a:cubicBezTo>
                    <a:cubicBezTo>
                      <a:pt x="79" y="688"/>
                      <a:pt x="79" y="688"/>
                      <a:pt x="79" y="688"/>
                    </a:cubicBezTo>
                    <a:cubicBezTo>
                      <a:pt x="79" y="715"/>
                      <a:pt x="101" y="736"/>
                      <a:pt x="127" y="736"/>
                    </a:cubicBezTo>
                    <a:cubicBezTo>
                      <a:pt x="156" y="736"/>
                      <a:pt x="156" y="736"/>
                      <a:pt x="156" y="736"/>
                    </a:cubicBezTo>
                    <a:cubicBezTo>
                      <a:pt x="183" y="736"/>
                      <a:pt x="204" y="715"/>
                      <a:pt x="204" y="688"/>
                    </a:cubicBezTo>
                    <a:cubicBezTo>
                      <a:pt x="204" y="258"/>
                      <a:pt x="204" y="258"/>
                      <a:pt x="204" y="258"/>
                    </a:cubicBezTo>
                    <a:cubicBezTo>
                      <a:pt x="247" y="234"/>
                      <a:pt x="275" y="189"/>
                      <a:pt x="275" y="137"/>
                    </a:cubicBezTo>
                    <a:close/>
                    <a:moveTo>
                      <a:pt x="246" y="137"/>
                    </a:moveTo>
                    <a:cubicBezTo>
                      <a:pt x="246" y="177"/>
                      <a:pt x="225" y="211"/>
                      <a:pt x="193" y="230"/>
                    </a:cubicBezTo>
                    <a:cubicBezTo>
                      <a:pt x="177" y="240"/>
                      <a:pt x="158" y="245"/>
                      <a:pt x="138" y="245"/>
                    </a:cubicBezTo>
                    <a:cubicBezTo>
                      <a:pt x="120" y="245"/>
                      <a:pt x="103" y="241"/>
                      <a:pt x="88" y="233"/>
                    </a:cubicBezTo>
                    <a:cubicBezTo>
                      <a:pt x="53" y="215"/>
                      <a:pt x="30" y="179"/>
                      <a:pt x="30" y="137"/>
                    </a:cubicBezTo>
                    <a:cubicBezTo>
                      <a:pt x="30" y="78"/>
                      <a:pt x="78" y="29"/>
                      <a:pt x="138" y="29"/>
                    </a:cubicBezTo>
                    <a:cubicBezTo>
                      <a:pt x="197" y="29"/>
                      <a:pt x="246" y="78"/>
                      <a:pt x="246" y="137"/>
                    </a:cubicBez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4"/>
              <p:cNvSpPr/>
              <p:nvPr/>
            </p:nvSpPr>
            <p:spPr>
              <a:xfrm>
                <a:off x="7392987"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rgbClr val="E9AF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74"/>
              <p:cNvSpPr txBox="1"/>
              <p:nvPr/>
            </p:nvSpPr>
            <p:spPr>
              <a:xfrm>
                <a:off x="723841" y="3274363"/>
                <a:ext cx="1923887" cy="868796"/>
              </a:xfrm>
              <a:prstGeom prst="rect">
                <a:avLst/>
              </a:prstGeom>
              <a:noFill/>
              <a:ln>
                <a:noFill/>
              </a:ln>
            </p:spPr>
            <p:txBody>
              <a:bodyPr spcFirstLastPara="1" wrap="square" lIns="91425" tIns="45700" rIns="91425" bIns="45700" anchor="t" anchorCtr="0">
                <a:spAutoFit/>
              </a:bodyPr>
              <a:lstStyle/>
              <a:p>
                <a:pPr algn="ctr">
                  <a:lnSpc>
                    <a:spcPct val="114000"/>
                  </a:lnSpc>
                  <a:buSzPts val="2200"/>
                </a:pPr>
                <a:r>
                  <a:rPr lang="en-US" sz="2200">
                    <a:solidFill>
                      <a:srgbClr val="3F3F3F"/>
                    </a:solidFill>
                    <a:latin typeface="Open Sans"/>
                    <a:ea typeface="Open Sans"/>
                    <a:cs typeface="Open Sans"/>
                  </a:rPr>
                  <a:t>Establish a strong security perimeter around the ICS network</a:t>
                </a:r>
                <a:endParaRPr sz="2200">
                  <a:solidFill>
                    <a:srgbClr val="3F3F3F"/>
                  </a:solidFill>
                  <a:latin typeface="Open Sans"/>
                  <a:ea typeface="Open Sans"/>
                  <a:cs typeface="Open Sans"/>
                </a:endParaRPr>
              </a:p>
            </p:txBody>
          </p:sp>
          <p:sp>
            <p:nvSpPr>
              <p:cNvPr id="688" name="Google Shape;688;p74"/>
              <p:cNvSpPr txBox="1"/>
              <p:nvPr/>
            </p:nvSpPr>
            <p:spPr>
              <a:xfrm>
                <a:off x="3734535" y="3274363"/>
                <a:ext cx="1923887" cy="1278689"/>
              </a:xfrm>
              <a:prstGeom prst="rect">
                <a:avLst/>
              </a:prstGeom>
              <a:noFill/>
              <a:ln>
                <a:noFill/>
              </a:ln>
            </p:spPr>
            <p:txBody>
              <a:bodyPr spcFirstLastPara="1" wrap="square" lIns="91425" tIns="45700" rIns="91425" bIns="45700" anchor="t" anchorCtr="0">
                <a:spAutoFit/>
              </a:bodyPr>
              <a:lstStyle/>
              <a:p>
                <a:pPr marL="0" lvl="0" indent="0" algn="ctr">
                  <a:lnSpc>
                    <a:spcPct val="114000"/>
                  </a:lnSpc>
                  <a:buSzPts val="2200"/>
                  <a:buFont typeface="Arial"/>
                  <a:buNone/>
                </a:pPr>
                <a:r>
                  <a:rPr lang="en-US" sz="2200">
                    <a:solidFill>
                      <a:srgbClr val="3F3F3F"/>
                    </a:solidFill>
                    <a:latin typeface="Open Sans"/>
                    <a:ea typeface="Open Sans"/>
                    <a:cs typeface="Open Sans"/>
                  </a:rPr>
                  <a:t>Apply rigorous patch management practices to keep ICS devices updated with the latest security fixes</a:t>
                </a:r>
                <a:endParaRPr sz="2200">
                  <a:solidFill>
                    <a:srgbClr val="3F3F3F"/>
                  </a:solidFill>
                  <a:latin typeface="Open Sans"/>
                  <a:ea typeface="Open Sans"/>
                  <a:cs typeface="Open Sans"/>
                </a:endParaRPr>
              </a:p>
            </p:txBody>
          </p:sp>
          <p:sp>
            <p:nvSpPr>
              <p:cNvPr id="689" name="Google Shape;689;p74"/>
              <p:cNvSpPr txBox="1"/>
              <p:nvPr/>
            </p:nvSpPr>
            <p:spPr>
              <a:xfrm>
                <a:off x="6745228" y="3274363"/>
                <a:ext cx="1923887" cy="1278689"/>
              </a:xfrm>
              <a:prstGeom prst="rect">
                <a:avLst/>
              </a:prstGeom>
              <a:noFill/>
              <a:ln>
                <a:noFill/>
              </a:ln>
            </p:spPr>
            <p:txBody>
              <a:bodyPr spcFirstLastPara="1" wrap="square" lIns="91425" tIns="45700" rIns="91425" bIns="45700" anchor="t" anchorCtr="0">
                <a:spAutoFit/>
              </a:bodyPr>
              <a:lstStyle/>
              <a:p>
                <a:pPr algn="ctr">
                  <a:lnSpc>
                    <a:spcPct val="114000"/>
                  </a:lnSpc>
                  <a:buSzPts val="2200"/>
                </a:pPr>
                <a:r>
                  <a:rPr lang="en-US" sz="2200">
                    <a:solidFill>
                      <a:srgbClr val="3F3F3F"/>
                    </a:solidFill>
                    <a:latin typeface="Open Sans"/>
                    <a:ea typeface="Open Sans"/>
                    <a:cs typeface="Open Sans"/>
                  </a:rPr>
                  <a:t>Implement a strict change management process to track and approve any modifications to the ICS environment</a:t>
                </a:r>
                <a:endParaRPr sz="2200">
                  <a:solidFill>
                    <a:srgbClr val="3F3F3F"/>
                  </a:solidFill>
                  <a:latin typeface="Open Sans"/>
                  <a:ea typeface="Open Sans"/>
                  <a:cs typeface="Open Sans"/>
                </a:endParaRPr>
              </a:p>
            </p:txBody>
          </p:sp>
          <p:sp>
            <p:nvSpPr>
              <p:cNvPr id="690" name="Google Shape;690;p74"/>
              <p:cNvSpPr txBox="1"/>
              <p:nvPr/>
            </p:nvSpPr>
            <p:spPr>
              <a:xfrm>
                <a:off x="2229189" y="1351474"/>
                <a:ext cx="1923887" cy="1073743"/>
              </a:xfrm>
              <a:prstGeom prst="rect">
                <a:avLst/>
              </a:prstGeom>
              <a:noFill/>
              <a:ln>
                <a:noFill/>
              </a:ln>
            </p:spPr>
            <p:txBody>
              <a:bodyPr spcFirstLastPara="1" wrap="square" lIns="91425" tIns="45700" rIns="91425" bIns="45700" anchor="t" anchorCtr="0">
                <a:spAutoFit/>
              </a:bodyPr>
              <a:lstStyle/>
              <a:p>
                <a:pPr algn="ctr">
                  <a:lnSpc>
                    <a:spcPct val="114000"/>
                  </a:lnSpc>
                  <a:buSzPts val="1800"/>
                </a:pPr>
                <a:r>
                  <a:rPr lang="en-US" sz="2200">
                    <a:solidFill>
                      <a:srgbClr val="3F3F3F"/>
                    </a:solidFill>
                    <a:latin typeface="Open Sans"/>
                    <a:ea typeface="Open Sans"/>
                    <a:cs typeface="Open Sans"/>
                  </a:rPr>
                  <a:t>Implement network segmentation within the ICS itself to further isolate critical control systems</a:t>
                </a:r>
                <a:endParaRPr sz="2200">
                  <a:solidFill>
                    <a:srgbClr val="3F3F3F"/>
                  </a:solidFill>
                  <a:latin typeface="Open Sans"/>
                  <a:ea typeface="Open Sans"/>
                  <a:cs typeface="Open Sans"/>
                </a:endParaRPr>
              </a:p>
            </p:txBody>
          </p:sp>
          <p:sp>
            <p:nvSpPr>
              <p:cNvPr id="691" name="Google Shape;691;p74"/>
              <p:cNvSpPr txBox="1"/>
              <p:nvPr/>
            </p:nvSpPr>
            <p:spPr>
              <a:xfrm>
                <a:off x="5239882" y="1504950"/>
                <a:ext cx="1923887" cy="868796"/>
              </a:xfrm>
              <a:prstGeom prst="rect">
                <a:avLst/>
              </a:prstGeom>
              <a:noFill/>
              <a:ln>
                <a:noFill/>
              </a:ln>
            </p:spPr>
            <p:txBody>
              <a:bodyPr spcFirstLastPara="1" wrap="square" lIns="91425" tIns="45700" rIns="91425" bIns="45700" anchor="t" anchorCtr="0">
                <a:spAutoFit/>
              </a:bodyPr>
              <a:lstStyle/>
              <a:p>
                <a:pPr algn="ctr">
                  <a:lnSpc>
                    <a:spcPct val="114000"/>
                  </a:lnSpc>
                  <a:buSzPts val="2200"/>
                </a:pPr>
                <a:r>
                  <a:rPr lang="en-US" sz="2200">
                    <a:solidFill>
                      <a:srgbClr val="3F3F3F"/>
                    </a:solidFill>
                    <a:latin typeface="Open Sans"/>
                    <a:ea typeface="Open Sans"/>
                    <a:cs typeface="Open Sans"/>
                  </a:rPr>
                  <a:t>Develop and enforce a baseline configuration for all ICS devices</a:t>
                </a:r>
                <a:endParaRPr sz="2200">
                  <a:solidFill>
                    <a:srgbClr val="3F3F3F"/>
                  </a:solidFill>
                  <a:latin typeface="Open Sans"/>
                  <a:ea typeface="Open Sans"/>
                  <a:cs typeface="Open Sans"/>
                </a:endParaRPr>
              </a:p>
            </p:txBody>
          </p:sp>
        </p:grpSp>
        <p:sp>
          <p:nvSpPr>
            <p:cNvPr id="692" name="Google Shape;692;p74"/>
            <p:cNvSpPr txBox="1"/>
            <p:nvPr/>
          </p:nvSpPr>
          <p:spPr>
            <a:xfrm>
              <a:off x="2976080" y="4710549"/>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693" name="Google Shape;693;p74"/>
            <p:cNvSpPr txBox="1"/>
            <p:nvPr/>
          </p:nvSpPr>
          <p:spPr>
            <a:xfrm>
              <a:off x="5409647"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694" name="Google Shape;694;p74"/>
            <p:cNvSpPr txBox="1"/>
            <p:nvPr/>
          </p:nvSpPr>
          <p:spPr>
            <a:xfrm>
              <a:off x="7855446"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695" name="Google Shape;695;p74"/>
            <p:cNvSpPr txBox="1"/>
            <p:nvPr/>
          </p:nvSpPr>
          <p:spPr>
            <a:xfrm>
              <a:off x="10270469"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sp>
          <p:nvSpPr>
            <p:cNvPr id="696" name="Google Shape;696;p74"/>
            <p:cNvSpPr txBox="1"/>
            <p:nvPr/>
          </p:nvSpPr>
          <p:spPr>
            <a:xfrm>
              <a:off x="12681542" y="4710545"/>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05</a:t>
              </a:r>
              <a:endParaRPr sz="1400" b="0" i="0" u="none" strike="noStrike" cap="none">
                <a:solidFill>
                  <a:srgbClr val="000000"/>
                </a:solidFill>
                <a:latin typeface="Arial"/>
                <a:ea typeface="Arial"/>
                <a:cs typeface="Arial"/>
                <a:sym typeface="Arial"/>
              </a:endParaRPr>
            </a:p>
          </p:txBody>
        </p:sp>
      </p:grpSp>
      <p:sp>
        <p:nvSpPr>
          <p:cNvPr id="3" name="Brandline_LVC">
            <a:extLst>
              <a:ext uri="{FF2B5EF4-FFF2-40B4-BE49-F238E27FC236}">
                <a16:creationId xmlns:a16="http://schemas.microsoft.com/office/drawing/2014/main" id="{44A1FADE-C226-948F-F138-8F23CA60E6A7}"/>
              </a:ext>
            </a:extLst>
          </p:cNvPr>
          <p:cNvSpPr/>
          <p:nvPr/>
        </p:nvSpPr>
        <p:spPr>
          <a:xfrm>
            <a:off x="6515100" y="816324"/>
            <a:ext cx="3228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57;p59">
            <a:extLst>
              <a:ext uri="{FF2B5EF4-FFF2-40B4-BE49-F238E27FC236}">
                <a16:creationId xmlns:a16="http://schemas.microsoft.com/office/drawing/2014/main" id="{F3E0D86F-8BD3-DB50-CCC0-9DAFFCAB284E}"/>
              </a:ext>
            </a:extLst>
          </p:cNvPr>
          <p:cNvSpPr txBox="1">
            <a:spLocks noGrp="1"/>
          </p:cNvSpPr>
          <p:nvPr>
            <p:ph type="body" idx="1"/>
          </p:nvPr>
        </p:nvSpPr>
        <p:spPr>
          <a:xfrm>
            <a:off x="2018761" y="1389332"/>
            <a:ext cx="12451817"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Implementing effective ICS hardening controls involves the following measures:</a:t>
            </a:r>
            <a:endParaRPr/>
          </a:p>
        </p:txBody>
      </p:sp>
    </p:spTree>
    <p:extLst>
      <p:ext uri="{BB962C8B-B14F-4D97-AF65-F5344CB8AC3E}">
        <p14:creationId xmlns:p14="http://schemas.microsoft.com/office/powerpoint/2010/main" val="128911376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DB0D-93EF-8E34-C7BA-AF30BD6E8FFE}"/>
              </a:ext>
            </a:extLst>
          </p:cNvPr>
          <p:cNvSpPr>
            <a:spLocks noGrp="1"/>
          </p:cNvSpPr>
          <p:nvPr>
            <p:ph type="title"/>
          </p:nvPr>
        </p:nvSpPr>
        <p:spPr>
          <a:xfrm>
            <a:off x="-20320" y="271030"/>
            <a:ext cx="16276320" cy="687244"/>
          </a:xfrm>
        </p:spPr>
        <p:txBody>
          <a:bodyPr/>
          <a:lstStyle/>
          <a:p>
            <a:r>
              <a:rPr lang="en-US"/>
              <a:t>How Does SPF Work?</a:t>
            </a:r>
          </a:p>
        </p:txBody>
      </p:sp>
      <p:sp>
        <p:nvSpPr>
          <p:cNvPr id="4" name="Rectangle: Rounded Corners 3">
            <a:extLst>
              <a:ext uri="{FF2B5EF4-FFF2-40B4-BE49-F238E27FC236}">
                <a16:creationId xmlns:a16="http://schemas.microsoft.com/office/drawing/2014/main" id="{18B51C68-4E59-838C-FDFE-6BF1692E6229}"/>
              </a:ext>
            </a:extLst>
          </p:cNvPr>
          <p:cNvSpPr/>
          <p:nvPr/>
        </p:nvSpPr>
        <p:spPr>
          <a:xfrm>
            <a:off x="991515" y="1386642"/>
            <a:ext cx="4204411" cy="3268980"/>
          </a:xfrm>
          <a:custGeom>
            <a:avLst/>
            <a:gdLst>
              <a:gd name="connsiteX0" fmla="*/ 0 w 4204411"/>
              <a:gd name="connsiteY0" fmla="*/ 544841 h 3268980"/>
              <a:gd name="connsiteX1" fmla="*/ 544841 w 4204411"/>
              <a:gd name="connsiteY1" fmla="*/ 0 h 3268980"/>
              <a:gd name="connsiteX2" fmla="*/ 3659570 w 4204411"/>
              <a:gd name="connsiteY2" fmla="*/ 0 h 3268980"/>
              <a:gd name="connsiteX3" fmla="*/ 4204411 w 4204411"/>
              <a:gd name="connsiteY3" fmla="*/ 544841 h 3268980"/>
              <a:gd name="connsiteX4" fmla="*/ 4204411 w 4204411"/>
              <a:gd name="connsiteY4" fmla="*/ 2724139 h 3268980"/>
              <a:gd name="connsiteX5" fmla="*/ 3659570 w 4204411"/>
              <a:gd name="connsiteY5" fmla="*/ 3268980 h 3268980"/>
              <a:gd name="connsiteX6" fmla="*/ 544841 w 4204411"/>
              <a:gd name="connsiteY6" fmla="*/ 3268980 h 3268980"/>
              <a:gd name="connsiteX7" fmla="*/ 0 w 4204411"/>
              <a:gd name="connsiteY7" fmla="*/ 2724139 h 3268980"/>
              <a:gd name="connsiteX8" fmla="*/ 0 w 4204411"/>
              <a:gd name="connsiteY8" fmla="*/ 544841 h 326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4411" h="3268980" fill="none" extrusionOk="0">
                <a:moveTo>
                  <a:pt x="0" y="544841"/>
                </a:moveTo>
                <a:cubicBezTo>
                  <a:pt x="253" y="250783"/>
                  <a:pt x="269804" y="43418"/>
                  <a:pt x="544841" y="0"/>
                </a:cubicBezTo>
                <a:cubicBezTo>
                  <a:pt x="1471268" y="72427"/>
                  <a:pt x="2801972" y="61419"/>
                  <a:pt x="3659570" y="0"/>
                </a:cubicBezTo>
                <a:cubicBezTo>
                  <a:pt x="3959525" y="-6552"/>
                  <a:pt x="4177348" y="235748"/>
                  <a:pt x="4204411" y="544841"/>
                </a:cubicBezTo>
                <a:cubicBezTo>
                  <a:pt x="4305287" y="763451"/>
                  <a:pt x="4097098" y="1802539"/>
                  <a:pt x="4204411" y="2724139"/>
                </a:cubicBezTo>
                <a:cubicBezTo>
                  <a:pt x="4212744" y="2982755"/>
                  <a:pt x="3929899" y="3234701"/>
                  <a:pt x="3659570" y="3268980"/>
                </a:cubicBezTo>
                <a:cubicBezTo>
                  <a:pt x="2893895" y="3298807"/>
                  <a:pt x="1069823" y="3189674"/>
                  <a:pt x="544841" y="3268980"/>
                </a:cubicBezTo>
                <a:cubicBezTo>
                  <a:pt x="261159" y="3267033"/>
                  <a:pt x="-17452" y="3028497"/>
                  <a:pt x="0" y="2724139"/>
                </a:cubicBezTo>
                <a:cubicBezTo>
                  <a:pt x="50037" y="1780131"/>
                  <a:pt x="770" y="937865"/>
                  <a:pt x="0" y="544841"/>
                </a:cubicBezTo>
                <a:close/>
              </a:path>
              <a:path w="4204411" h="3268980" stroke="0" extrusionOk="0">
                <a:moveTo>
                  <a:pt x="0" y="544841"/>
                </a:moveTo>
                <a:cubicBezTo>
                  <a:pt x="31545" y="252533"/>
                  <a:pt x="249763" y="12145"/>
                  <a:pt x="544841" y="0"/>
                </a:cubicBezTo>
                <a:cubicBezTo>
                  <a:pt x="1703036" y="123000"/>
                  <a:pt x="2855494" y="-96860"/>
                  <a:pt x="3659570" y="0"/>
                </a:cubicBezTo>
                <a:cubicBezTo>
                  <a:pt x="3949293" y="-8524"/>
                  <a:pt x="4224305" y="203826"/>
                  <a:pt x="4204411" y="544841"/>
                </a:cubicBezTo>
                <a:cubicBezTo>
                  <a:pt x="4207584" y="1303871"/>
                  <a:pt x="4298678" y="2172930"/>
                  <a:pt x="4204411" y="2724139"/>
                </a:cubicBezTo>
                <a:cubicBezTo>
                  <a:pt x="4187088" y="3031322"/>
                  <a:pt x="3931836" y="3264293"/>
                  <a:pt x="3659570" y="3268980"/>
                </a:cubicBezTo>
                <a:cubicBezTo>
                  <a:pt x="2226718" y="3108273"/>
                  <a:pt x="1309780" y="3308647"/>
                  <a:pt x="544841" y="3268980"/>
                </a:cubicBezTo>
                <a:cubicBezTo>
                  <a:pt x="195551" y="3259208"/>
                  <a:pt x="-16215" y="3017700"/>
                  <a:pt x="0" y="2724139"/>
                </a:cubicBezTo>
                <a:cubicBezTo>
                  <a:pt x="32216" y="2310434"/>
                  <a:pt x="57206" y="1242042"/>
                  <a:pt x="0" y="544841"/>
                </a:cubicBezTo>
                <a:close/>
              </a:path>
            </a:pathLst>
          </a:custGeom>
          <a:solidFill>
            <a:schemeClr val="accent5">
              <a:lumMod val="20000"/>
              <a:lumOff val="8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404040"/>
                </a:solidFill>
                <a:latin typeface="Open Sans" pitchFamily="2" charset="0"/>
                <a:ea typeface="Open Sans"/>
                <a:cs typeface="Open Sans"/>
              </a:rPr>
              <a:t>SPF record</a:t>
            </a:r>
          </a:p>
          <a:p>
            <a:pPr marL="342900" lvl="1" indent="-342900">
              <a:lnSpc>
                <a:spcPct val="90000"/>
              </a:lnSpc>
              <a:buClr>
                <a:srgbClr val="3F3F3F"/>
              </a:buClr>
              <a:buSzPts val="2200"/>
              <a:buFont typeface="Arial" panose="020B0604020202020204" pitchFamily="34" charset="0"/>
              <a:buChar char="•"/>
            </a:pPr>
            <a:endParaRPr lang="en-US" sz="2200" b="1">
              <a:solidFill>
                <a:srgbClr val="404040"/>
              </a:solidFill>
              <a:latin typeface="Open Sans" pitchFamily="2" charset="0"/>
              <a:ea typeface="Open Sans"/>
              <a:cs typeface="Open Sans"/>
            </a:endParaRPr>
          </a:p>
          <a:p>
            <a:pPr lvl="1" algn="ctr">
              <a:lnSpc>
                <a:spcPct val="115000"/>
              </a:lnSpc>
              <a:buClr>
                <a:srgbClr val="3F3F3F"/>
              </a:buClr>
              <a:buSzPts val="2200"/>
            </a:pPr>
            <a:r>
              <a:rPr lang="en-US" sz="2200">
                <a:solidFill>
                  <a:srgbClr val="404040"/>
                </a:solidFill>
                <a:latin typeface="Open Sans" pitchFamily="2" charset="0"/>
                <a:ea typeface="Open Sans"/>
                <a:cs typeface="Open Sans"/>
              </a:rPr>
              <a:t>The domain owner publishes an SPF record in their DNS, listing the authorized mail servers allowed to send emails for that domain.</a:t>
            </a:r>
          </a:p>
        </p:txBody>
      </p:sp>
      <p:sp>
        <p:nvSpPr>
          <p:cNvPr id="5" name="Rectangle: Rounded Corners 4">
            <a:extLst>
              <a:ext uri="{FF2B5EF4-FFF2-40B4-BE49-F238E27FC236}">
                <a16:creationId xmlns:a16="http://schemas.microsoft.com/office/drawing/2014/main" id="{DA8EA7E1-31A3-5BFF-AD0B-7C283C5781F4}"/>
              </a:ext>
            </a:extLst>
          </p:cNvPr>
          <p:cNvSpPr/>
          <p:nvPr/>
        </p:nvSpPr>
        <p:spPr>
          <a:xfrm>
            <a:off x="11430915" y="5564375"/>
            <a:ext cx="4204411" cy="3225573"/>
          </a:xfrm>
          <a:custGeom>
            <a:avLst/>
            <a:gdLst>
              <a:gd name="connsiteX0" fmla="*/ 0 w 4204411"/>
              <a:gd name="connsiteY0" fmla="*/ 537606 h 3225573"/>
              <a:gd name="connsiteX1" fmla="*/ 537606 w 4204411"/>
              <a:gd name="connsiteY1" fmla="*/ 0 h 3225573"/>
              <a:gd name="connsiteX2" fmla="*/ 3666805 w 4204411"/>
              <a:gd name="connsiteY2" fmla="*/ 0 h 3225573"/>
              <a:gd name="connsiteX3" fmla="*/ 4204411 w 4204411"/>
              <a:gd name="connsiteY3" fmla="*/ 537606 h 3225573"/>
              <a:gd name="connsiteX4" fmla="*/ 4204411 w 4204411"/>
              <a:gd name="connsiteY4" fmla="*/ 2687967 h 3225573"/>
              <a:gd name="connsiteX5" fmla="*/ 3666805 w 4204411"/>
              <a:gd name="connsiteY5" fmla="*/ 3225573 h 3225573"/>
              <a:gd name="connsiteX6" fmla="*/ 537606 w 4204411"/>
              <a:gd name="connsiteY6" fmla="*/ 3225573 h 3225573"/>
              <a:gd name="connsiteX7" fmla="*/ 0 w 4204411"/>
              <a:gd name="connsiteY7" fmla="*/ 2687967 h 3225573"/>
              <a:gd name="connsiteX8" fmla="*/ 0 w 4204411"/>
              <a:gd name="connsiteY8" fmla="*/ 537606 h 32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4411" h="3225573" fill="none" extrusionOk="0">
                <a:moveTo>
                  <a:pt x="0" y="537606"/>
                </a:moveTo>
                <a:cubicBezTo>
                  <a:pt x="772" y="261582"/>
                  <a:pt x="250249" y="16037"/>
                  <a:pt x="537606" y="0"/>
                </a:cubicBezTo>
                <a:cubicBezTo>
                  <a:pt x="2006710" y="72427"/>
                  <a:pt x="2984447" y="61419"/>
                  <a:pt x="3666805" y="0"/>
                </a:cubicBezTo>
                <a:cubicBezTo>
                  <a:pt x="3959582" y="-28465"/>
                  <a:pt x="4174526" y="231655"/>
                  <a:pt x="4204411" y="537606"/>
                </a:cubicBezTo>
                <a:cubicBezTo>
                  <a:pt x="4305287" y="1501662"/>
                  <a:pt x="4097098" y="1961788"/>
                  <a:pt x="4204411" y="2687967"/>
                </a:cubicBezTo>
                <a:cubicBezTo>
                  <a:pt x="4212196" y="2945367"/>
                  <a:pt x="3941088" y="3200206"/>
                  <a:pt x="3666805" y="3225573"/>
                </a:cubicBezTo>
                <a:cubicBezTo>
                  <a:pt x="3324742" y="3255400"/>
                  <a:pt x="1210106" y="3146267"/>
                  <a:pt x="537606" y="3225573"/>
                </a:cubicBezTo>
                <a:cubicBezTo>
                  <a:pt x="267234" y="3222573"/>
                  <a:pt x="-43763" y="2993533"/>
                  <a:pt x="0" y="2687967"/>
                </a:cubicBezTo>
                <a:cubicBezTo>
                  <a:pt x="50037" y="2204414"/>
                  <a:pt x="770" y="1427353"/>
                  <a:pt x="0" y="537606"/>
                </a:cubicBezTo>
                <a:close/>
              </a:path>
              <a:path w="4204411" h="3225573" stroke="0" extrusionOk="0">
                <a:moveTo>
                  <a:pt x="0" y="537606"/>
                </a:moveTo>
                <a:cubicBezTo>
                  <a:pt x="42703" y="252334"/>
                  <a:pt x="255440" y="30722"/>
                  <a:pt x="537606" y="0"/>
                </a:cubicBezTo>
                <a:cubicBezTo>
                  <a:pt x="1535184" y="123000"/>
                  <a:pt x="3308737" y="-96860"/>
                  <a:pt x="3666805" y="0"/>
                </a:cubicBezTo>
                <a:cubicBezTo>
                  <a:pt x="3955375" y="-6358"/>
                  <a:pt x="4219062" y="211156"/>
                  <a:pt x="4204411" y="537606"/>
                </a:cubicBezTo>
                <a:cubicBezTo>
                  <a:pt x="4207584" y="1117587"/>
                  <a:pt x="4298678" y="2398018"/>
                  <a:pt x="4204411" y="2687967"/>
                </a:cubicBezTo>
                <a:cubicBezTo>
                  <a:pt x="4165891" y="2998834"/>
                  <a:pt x="3907914" y="3216440"/>
                  <a:pt x="3666805" y="3225573"/>
                </a:cubicBezTo>
                <a:cubicBezTo>
                  <a:pt x="2264186" y="3064866"/>
                  <a:pt x="1628120" y="3265240"/>
                  <a:pt x="537606" y="3225573"/>
                </a:cubicBezTo>
                <a:cubicBezTo>
                  <a:pt x="202819" y="3217923"/>
                  <a:pt x="-18863" y="2976334"/>
                  <a:pt x="0" y="2687967"/>
                </a:cubicBezTo>
                <a:cubicBezTo>
                  <a:pt x="32216" y="1663691"/>
                  <a:pt x="57206" y="1200577"/>
                  <a:pt x="0" y="537606"/>
                </a:cubicBezTo>
                <a:close/>
              </a:path>
            </a:pathLst>
          </a:custGeom>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404040"/>
                </a:solidFill>
                <a:latin typeface="Open Sans" pitchFamily="2" charset="0"/>
                <a:ea typeface="Open Sans"/>
                <a:cs typeface="Open Sans"/>
              </a:rPr>
              <a:t>SPF Pass</a:t>
            </a:r>
          </a:p>
          <a:p>
            <a:pPr lvl="1" algn="ctr">
              <a:lnSpc>
                <a:spcPct val="90000"/>
              </a:lnSpc>
              <a:buClr>
                <a:srgbClr val="3F3F3F"/>
              </a:buClr>
              <a:buSzPts val="2200"/>
            </a:pPr>
            <a:endParaRPr lang="en-US" sz="2200">
              <a:solidFill>
                <a:srgbClr val="404040"/>
              </a:solidFill>
              <a:latin typeface="Open Sans" pitchFamily="2" charset="0"/>
              <a:ea typeface="Open Sans"/>
              <a:cs typeface="Open Sans"/>
            </a:endParaRPr>
          </a:p>
          <a:p>
            <a:pPr lvl="1" algn="ctr">
              <a:lnSpc>
                <a:spcPct val="115000"/>
              </a:lnSpc>
              <a:buClr>
                <a:srgbClr val="3F3F3F"/>
              </a:buClr>
              <a:buSzPts val="2200"/>
            </a:pPr>
            <a:r>
              <a:rPr lang="en-US" sz="2200">
                <a:solidFill>
                  <a:srgbClr val="404040"/>
                </a:solidFill>
                <a:latin typeface="Open Sans" pitchFamily="2" charset="0"/>
                <a:ea typeface="Open Sans"/>
                <a:cs typeface="Open Sans"/>
              </a:rPr>
              <a:t>If the sender's IP address matches an authorized server, the email is considered legitimate.</a:t>
            </a:r>
          </a:p>
        </p:txBody>
      </p:sp>
      <p:sp>
        <p:nvSpPr>
          <p:cNvPr id="6" name="Rectangle: Rounded Corners 5">
            <a:extLst>
              <a:ext uri="{FF2B5EF4-FFF2-40B4-BE49-F238E27FC236}">
                <a16:creationId xmlns:a16="http://schemas.microsoft.com/office/drawing/2014/main" id="{DEAEADA9-EF24-080F-6F8C-27ADE72B9203}"/>
              </a:ext>
            </a:extLst>
          </p:cNvPr>
          <p:cNvSpPr/>
          <p:nvPr/>
        </p:nvSpPr>
        <p:spPr>
          <a:xfrm>
            <a:off x="11385195" y="1388615"/>
            <a:ext cx="4204411" cy="3225572"/>
          </a:xfrm>
          <a:custGeom>
            <a:avLst/>
            <a:gdLst>
              <a:gd name="connsiteX0" fmla="*/ 0 w 4204411"/>
              <a:gd name="connsiteY0" fmla="*/ 537606 h 3225572"/>
              <a:gd name="connsiteX1" fmla="*/ 537606 w 4204411"/>
              <a:gd name="connsiteY1" fmla="*/ 0 h 3225572"/>
              <a:gd name="connsiteX2" fmla="*/ 3666805 w 4204411"/>
              <a:gd name="connsiteY2" fmla="*/ 0 h 3225572"/>
              <a:gd name="connsiteX3" fmla="*/ 4204411 w 4204411"/>
              <a:gd name="connsiteY3" fmla="*/ 537606 h 3225572"/>
              <a:gd name="connsiteX4" fmla="*/ 4204411 w 4204411"/>
              <a:gd name="connsiteY4" fmla="*/ 2687966 h 3225572"/>
              <a:gd name="connsiteX5" fmla="*/ 3666805 w 4204411"/>
              <a:gd name="connsiteY5" fmla="*/ 3225572 h 3225572"/>
              <a:gd name="connsiteX6" fmla="*/ 537606 w 4204411"/>
              <a:gd name="connsiteY6" fmla="*/ 3225572 h 3225572"/>
              <a:gd name="connsiteX7" fmla="*/ 0 w 4204411"/>
              <a:gd name="connsiteY7" fmla="*/ 2687966 h 3225572"/>
              <a:gd name="connsiteX8" fmla="*/ 0 w 4204411"/>
              <a:gd name="connsiteY8" fmla="*/ 537606 h 322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4411" h="3225572" fill="none" extrusionOk="0">
                <a:moveTo>
                  <a:pt x="0" y="537606"/>
                </a:moveTo>
                <a:cubicBezTo>
                  <a:pt x="772" y="261582"/>
                  <a:pt x="250249" y="16037"/>
                  <a:pt x="537606" y="0"/>
                </a:cubicBezTo>
                <a:cubicBezTo>
                  <a:pt x="2006710" y="72427"/>
                  <a:pt x="2984447" y="61419"/>
                  <a:pt x="3666805" y="0"/>
                </a:cubicBezTo>
                <a:cubicBezTo>
                  <a:pt x="3959582" y="-28465"/>
                  <a:pt x="4174526" y="231655"/>
                  <a:pt x="4204411" y="537606"/>
                </a:cubicBezTo>
                <a:cubicBezTo>
                  <a:pt x="4305287" y="1503074"/>
                  <a:pt x="4097098" y="1962216"/>
                  <a:pt x="4204411" y="2687966"/>
                </a:cubicBezTo>
                <a:cubicBezTo>
                  <a:pt x="4212196" y="2945366"/>
                  <a:pt x="3941088" y="3200205"/>
                  <a:pt x="3666805" y="3225572"/>
                </a:cubicBezTo>
                <a:cubicBezTo>
                  <a:pt x="3324742" y="3255399"/>
                  <a:pt x="1210106" y="3146266"/>
                  <a:pt x="537606" y="3225572"/>
                </a:cubicBezTo>
                <a:cubicBezTo>
                  <a:pt x="267234" y="3222572"/>
                  <a:pt x="-43763" y="2993532"/>
                  <a:pt x="0" y="2687966"/>
                </a:cubicBezTo>
                <a:cubicBezTo>
                  <a:pt x="50037" y="2202832"/>
                  <a:pt x="770" y="1426195"/>
                  <a:pt x="0" y="537606"/>
                </a:cubicBezTo>
                <a:close/>
              </a:path>
              <a:path w="4204411" h="3225572" stroke="0" extrusionOk="0">
                <a:moveTo>
                  <a:pt x="0" y="537606"/>
                </a:moveTo>
                <a:cubicBezTo>
                  <a:pt x="42703" y="252334"/>
                  <a:pt x="255440" y="30722"/>
                  <a:pt x="537606" y="0"/>
                </a:cubicBezTo>
                <a:cubicBezTo>
                  <a:pt x="1535184" y="123000"/>
                  <a:pt x="3308737" y="-96860"/>
                  <a:pt x="3666805" y="0"/>
                </a:cubicBezTo>
                <a:cubicBezTo>
                  <a:pt x="3955375" y="-6358"/>
                  <a:pt x="4219062" y="211156"/>
                  <a:pt x="4204411" y="537606"/>
                </a:cubicBezTo>
                <a:cubicBezTo>
                  <a:pt x="4207584" y="1119147"/>
                  <a:pt x="4298678" y="2398478"/>
                  <a:pt x="4204411" y="2687966"/>
                </a:cubicBezTo>
                <a:cubicBezTo>
                  <a:pt x="4165891" y="2998833"/>
                  <a:pt x="3907914" y="3216439"/>
                  <a:pt x="3666805" y="3225572"/>
                </a:cubicBezTo>
                <a:cubicBezTo>
                  <a:pt x="2264186" y="3064865"/>
                  <a:pt x="1628120" y="3265239"/>
                  <a:pt x="537606" y="3225572"/>
                </a:cubicBezTo>
                <a:cubicBezTo>
                  <a:pt x="202819" y="3217922"/>
                  <a:pt x="-18863" y="2976333"/>
                  <a:pt x="0" y="2687966"/>
                </a:cubicBezTo>
                <a:cubicBezTo>
                  <a:pt x="32216" y="1663669"/>
                  <a:pt x="57206" y="1199582"/>
                  <a:pt x="0" y="537606"/>
                </a:cubicBezTo>
                <a:close/>
              </a:path>
            </a:pathLst>
          </a:custGeom>
          <a:solidFill>
            <a:schemeClr val="accent5">
              <a:lumMod val="60000"/>
              <a:lumOff val="4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endParaRPr lang="en-US" sz="2200">
              <a:solidFill>
                <a:srgbClr val="404040"/>
              </a:solidFill>
              <a:latin typeface="Open Sans" pitchFamily="2" charset="0"/>
              <a:ea typeface="Open Sans"/>
              <a:cs typeface="Open Sans"/>
            </a:endParaRPr>
          </a:p>
          <a:p>
            <a:pPr lvl="1" algn="ctr">
              <a:lnSpc>
                <a:spcPct val="90000"/>
              </a:lnSpc>
              <a:buClr>
                <a:srgbClr val="3F3F3F"/>
              </a:buClr>
              <a:buSzPts val="2200"/>
            </a:pPr>
            <a:r>
              <a:rPr lang="en-US" sz="2200" b="1">
                <a:solidFill>
                  <a:srgbClr val="404040"/>
                </a:solidFill>
                <a:latin typeface="Open Sans" pitchFamily="2" charset="0"/>
                <a:ea typeface="Open Sans"/>
                <a:cs typeface="Open Sans"/>
              </a:rPr>
              <a:t>SPF check</a:t>
            </a:r>
          </a:p>
          <a:p>
            <a:pPr lvl="1" algn="ctr">
              <a:lnSpc>
                <a:spcPct val="90000"/>
              </a:lnSpc>
              <a:buClr>
                <a:srgbClr val="3F3F3F"/>
              </a:buClr>
              <a:buSzPts val="2200"/>
            </a:pPr>
            <a:endParaRPr lang="en-US" sz="2200">
              <a:solidFill>
                <a:srgbClr val="404040"/>
              </a:solidFill>
              <a:latin typeface="Open Sans" pitchFamily="2" charset="0"/>
              <a:ea typeface="Open Sans"/>
              <a:cs typeface="Open Sans"/>
            </a:endParaRPr>
          </a:p>
          <a:p>
            <a:pPr lvl="1" algn="ctr">
              <a:lnSpc>
                <a:spcPct val="115000"/>
              </a:lnSpc>
              <a:buClr>
                <a:srgbClr val="3F3F3F"/>
              </a:buClr>
              <a:buSzPts val="2200"/>
            </a:pPr>
            <a:r>
              <a:rPr lang="en-US" sz="2200">
                <a:solidFill>
                  <a:srgbClr val="404040"/>
                </a:solidFill>
                <a:latin typeface="Open Sans" pitchFamily="2" charset="0"/>
                <a:ea typeface="Open Sans"/>
                <a:cs typeface="Open Sans"/>
              </a:rPr>
              <a:t> The mail server compares the IP address of the sender with the authorized servers listed in the SPF record.</a:t>
            </a:r>
          </a:p>
        </p:txBody>
      </p:sp>
      <p:sp>
        <p:nvSpPr>
          <p:cNvPr id="7" name="Rectangle: Rounded Corners 6">
            <a:extLst>
              <a:ext uri="{FF2B5EF4-FFF2-40B4-BE49-F238E27FC236}">
                <a16:creationId xmlns:a16="http://schemas.microsoft.com/office/drawing/2014/main" id="{F7628A9B-EE5C-4CF0-66E4-2FF9D6B9131A}"/>
              </a:ext>
            </a:extLst>
          </p:cNvPr>
          <p:cNvSpPr/>
          <p:nvPr/>
        </p:nvSpPr>
        <p:spPr>
          <a:xfrm>
            <a:off x="6188355" y="1386642"/>
            <a:ext cx="4204411" cy="3268980"/>
          </a:xfrm>
          <a:custGeom>
            <a:avLst/>
            <a:gdLst>
              <a:gd name="connsiteX0" fmla="*/ 0 w 4204411"/>
              <a:gd name="connsiteY0" fmla="*/ 544841 h 3268980"/>
              <a:gd name="connsiteX1" fmla="*/ 544841 w 4204411"/>
              <a:gd name="connsiteY1" fmla="*/ 0 h 3268980"/>
              <a:gd name="connsiteX2" fmla="*/ 3659570 w 4204411"/>
              <a:gd name="connsiteY2" fmla="*/ 0 h 3268980"/>
              <a:gd name="connsiteX3" fmla="*/ 4204411 w 4204411"/>
              <a:gd name="connsiteY3" fmla="*/ 544841 h 3268980"/>
              <a:gd name="connsiteX4" fmla="*/ 4204411 w 4204411"/>
              <a:gd name="connsiteY4" fmla="*/ 2724139 h 3268980"/>
              <a:gd name="connsiteX5" fmla="*/ 3659570 w 4204411"/>
              <a:gd name="connsiteY5" fmla="*/ 3268980 h 3268980"/>
              <a:gd name="connsiteX6" fmla="*/ 544841 w 4204411"/>
              <a:gd name="connsiteY6" fmla="*/ 3268980 h 3268980"/>
              <a:gd name="connsiteX7" fmla="*/ 0 w 4204411"/>
              <a:gd name="connsiteY7" fmla="*/ 2724139 h 3268980"/>
              <a:gd name="connsiteX8" fmla="*/ 0 w 4204411"/>
              <a:gd name="connsiteY8" fmla="*/ 544841 h 326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4411" h="3268980" fill="none" extrusionOk="0">
                <a:moveTo>
                  <a:pt x="0" y="544841"/>
                </a:moveTo>
                <a:cubicBezTo>
                  <a:pt x="253" y="250783"/>
                  <a:pt x="269804" y="43418"/>
                  <a:pt x="544841" y="0"/>
                </a:cubicBezTo>
                <a:cubicBezTo>
                  <a:pt x="1471268" y="72427"/>
                  <a:pt x="2801972" y="61419"/>
                  <a:pt x="3659570" y="0"/>
                </a:cubicBezTo>
                <a:cubicBezTo>
                  <a:pt x="3959525" y="-6552"/>
                  <a:pt x="4177348" y="235748"/>
                  <a:pt x="4204411" y="544841"/>
                </a:cubicBezTo>
                <a:cubicBezTo>
                  <a:pt x="4305287" y="763451"/>
                  <a:pt x="4097098" y="1802539"/>
                  <a:pt x="4204411" y="2724139"/>
                </a:cubicBezTo>
                <a:cubicBezTo>
                  <a:pt x="4212744" y="2982755"/>
                  <a:pt x="3929899" y="3234701"/>
                  <a:pt x="3659570" y="3268980"/>
                </a:cubicBezTo>
                <a:cubicBezTo>
                  <a:pt x="2893895" y="3298807"/>
                  <a:pt x="1069823" y="3189674"/>
                  <a:pt x="544841" y="3268980"/>
                </a:cubicBezTo>
                <a:cubicBezTo>
                  <a:pt x="261159" y="3267033"/>
                  <a:pt x="-17452" y="3028497"/>
                  <a:pt x="0" y="2724139"/>
                </a:cubicBezTo>
                <a:cubicBezTo>
                  <a:pt x="50037" y="1780131"/>
                  <a:pt x="770" y="937865"/>
                  <a:pt x="0" y="544841"/>
                </a:cubicBezTo>
                <a:close/>
              </a:path>
              <a:path w="4204411" h="3268980" stroke="0" extrusionOk="0">
                <a:moveTo>
                  <a:pt x="0" y="544841"/>
                </a:moveTo>
                <a:cubicBezTo>
                  <a:pt x="31545" y="252533"/>
                  <a:pt x="249763" y="12145"/>
                  <a:pt x="544841" y="0"/>
                </a:cubicBezTo>
                <a:cubicBezTo>
                  <a:pt x="1703036" y="123000"/>
                  <a:pt x="2855494" y="-96860"/>
                  <a:pt x="3659570" y="0"/>
                </a:cubicBezTo>
                <a:cubicBezTo>
                  <a:pt x="3949293" y="-8524"/>
                  <a:pt x="4224305" y="203826"/>
                  <a:pt x="4204411" y="544841"/>
                </a:cubicBezTo>
                <a:cubicBezTo>
                  <a:pt x="4207584" y="1303871"/>
                  <a:pt x="4298678" y="2172930"/>
                  <a:pt x="4204411" y="2724139"/>
                </a:cubicBezTo>
                <a:cubicBezTo>
                  <a:pt x="4187088" y="3031322"/>
                  <a:pt x="3931836" y="3264293"/>
                  <a:pt x="3659570" y="3268980"/>
                </a:cubicBezTo>
                <a:cubicBezTo>
                  <a:pt x="2226718" y="3108273"/>
                  <a:pt x="1309780" y="3308647"/>
                  <a:pt x="544841" y="3268980"/>
                </a:cubicBezTo>
                <a:cubicBezTo>
                  <a:pt x="195551" y="3259208"/>
                  <a:pt x="-16215" y="3017700"/>
                  <a:pt x="0" y="2724139"/>
                </a:cubicBezTo>
                <a:cubicBezTo>
                  <a:pt x="32216" y="2310434"/>
                  <a:pt x="57206" y="1242042"/>
                  <a:pt x="0" y="544841"/>
                </a:cubicBezTo>
                <a:close/>
              </a:path>
            </a:pathLst>
          </a:custGeom>
          <a:solidFill>
            <a:schemeClr val="accent5">
              <a:lumMod val="40000"/>
              <a:lumOff val="6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404040"/>
                </a:solidFill>
                <a:latin typeface="Open Sans" pitchFamily="2" charset="0"/>
                <a:ea typeface="Open Sans"/>
                <a:cs typeface="Open Sans"/>
              </a:rPr>
              <a:t>Email received</a:t>
            </a:r>
          </a:p>
          <a:p>
            <a:pPr lvl="1" algn="ctr">
              <a:lnSpc>
                <a:spcPct val="90000"/>
              </a:lnSpc>
              <a:buClr>
                <a:srgbClr val="3F3F3F"/>
              </a:buClr>
              <a:buSzPts val="2200"/>
            </a:pPr>
            <a:endParaRPr lang="en-US" sz="2200">
              <a:solidFill>
                <a:srgbClr val="404040"/>
              </a:solidFill>
              <a:latin typeface="Open Sans" pitchFamily="2" charset="0"/>
              <a:ea typeface="Open Sans"/>
              <a:cs typeface="Open Sans"/>
            </a:endParaRPr>
          </a:p>
          <a:p>
            <a:pPr lvl="1" algn="ctr">
              <a:lnSpc>
                <a:spcPct val="115000"/>
              </a:lnSpc>
              <a:buClr>
                <a:srgbClr val="3F3F3F"/>
              </a:buClr>
              <a:buSzPts val="2200"/>
            </a:pPr>
            <a:r>
              <a:rPr lang="en-US" sz="2200">
                <a:solidFill>
                  <a:srgbClr val="404040"/>
                </a:solidFill>
                <a:latin typeface="Open Sans" pitchFamily="2" charset="0"/>
                <a:ea typeface="Open Sans"/>
                <a:cs typeface="Open Sans"/>
              </a:rPr>
              <a:t>When an email arrives, the receiving mail server checks the SPF record of the sender's domain.</a:t>
            </a:r>
          </a:p>
        </p:txBody>
      </p:sp>
      <p:sp>
        <p:nvSpPr>
          <p:cNvPr id="9" name="Rectangle: Rounded Corners 8">
            <a:extLst>
              <a:ext uri="{FF2B5EF4-FFF2-40B4-BE49-F238E27FC236}">
                <a16:creationId xmlns:a16="http://schemas.microsoft.com/office/drawing/2014/main" id="{99C23652-BECE-BF37-6E4E-EEE44EF818B8}"/>
              </a:ext>
            </a:extLst>
          </p:cNvPr>
          <p:cNvSpPr/>
          <p:nvPr/>
        </p:nvSpPr>
        <p:spPr>
          <a:xfrm>
            <a:off x="6215628" y="5564375"/>
            <a:ext cx="4204411" cy="3225572"/>
          </a:xfrm>
          <a:custGeom>
            <a:avLst/>
            <a:gdLst>
              <a:gd name="connsiteX0" fmla="*/ 0 w 4204411"/>
              <a:gd name="connsiteY0" fmla="*/ 537606 h 3225572"/>
              <a:gd name="connsiteX1" fmla="*/ 537606 w 4204411"/>
              <a:gd name="connsiteY1" fmla="*/ 0 h 3225572"/>
              <a:gd name="connsiteX2" fmla="*/ 3666805 w 4204411"/>
              <a:gd name="connsiteY2" fmla="*/ 0 h 3225572"/>
              <a:gd name="connsiteX3" fmla="*/ 4204411 w 4204411"/>
              <a:gd name="connsiteY3" fmla="*/ 537606 h 3225572"/>
              <a:gd name="connsiteX4" fmla="*/ 4204411 w 4204411"/>
              <a:gd name="connsiteY4" fmla="*/ 2687966 h 3225572"/>
              <a:gd name="connsiteX5" fmla="*/ 3666805 w 4204411"/>
              <a:gd name="connsiteY5" fmla="*/ 3225572 h 3225572"/>
              <a:gd name="connsiteX6" fmla="*/ 537606 w 4204411"/>
              <a:gd name="connsiteY6" fmla="*/ 3225572 h 3225572"/>
              <a:gd name="connsiteX7" fmla="*/ 0 w 4204411"/>
              <a:gd name="connsiteY7" fmla="*/ 2687966 h 3225572"/>
              <a:gd name="connsiteX8" fmla="*/ 0 w 4204411"/>
              <a:gd name="connsiteY8" fmla="*/ 537606 h 322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4411" h="3225572" fill="none" extrusionOk="0">
                <a:moveTo>
                  <a:pt x="0" y="537606"/>
                </a:moveTo>
                <a:cubicBezTo>
                  <a:pt x="772" y="261582"/>
                  <a:pt x="250249" y="16037"/>
                  <a:pt x="537606" y="0"/>
                </a:cubicBezTo>
                <a:cubicBezTo>
                  <a:pt x="2006710" y="72427"/>
                  <a:pt x="2984447" y="61419"/>
                  <a:pt x="3666805" y="0"/>
                </a:cubicBezTo>
                <a:cubicBezTo>
                  <a:pt x="3959582" y="-28465"/>
                  <a:pt x="4174526" y="231655"/>
                  <a:pt x="4204411" y="537606"/>
                </a:cubicBezTo>
                <a:cubicBezTo>
                  <a:pt x="4305287" y="1503074"/>
                  <a:pt x="4097098" y="1962216"/>
                  <a:pt x="4204411" y="2687966"/>
                </a:cubicBezTo>
                <a:cubicBezTo>
                  <a:pt x="4212196" y="2945366"/>
                  <a:pt x="3941088" y="3200205"/>
                  <a:pt x="3666805" y="3225572"/>
                </a:cubicBezTo>
                <a:cubicBezTo>
                  <a:pt x="3324742" y="3255399"/>
                  <a:pt x="1210106" y="3146266"/>
                  <a:pt x="537606" y="3225572"/>
                </a:cubicBezTo>
                <a:cubicBezTo>
                  <a:pt x="267234" y="3222572"/>
                  <a:pt x="-43763" y="2993532"/>
                  <a:pt x="0" y="2687966"/>
                </a:cubicBezTo>
                <a:cubicBezTo>
                  <a:pt x="50037" y="2202832"/>
                  <a:pt x="770" y="1426195"/>
                  <a:pt x="0" y="537606"/>
                </a:cubicBezTo>
                <a:close/>
              </a:path>
              <a:path w="4204411" h="3225572" stroke="0" extrusionOk="0">
                <a:moveTo>
                  <a:pt x="0" y="537606"/>
                </a:moveTo>
                <a:cubicBezTo>
                  <a:pt x="42703" y="252334"/>
                  <a:pt x="255440" y="30722"/>
                  <a:pt x="537606" y="0"/>
                </a:cubicBezTo>
                <a:cubicBezTo>
                  <a:pt x="1535184" y="123000"/>
                  <a:pt x="3308737" y="-96860"/>
                  <a:pt x="3666805" y="0"/>
                </a:cubicBezTo>
                <a:cubicBezTo>
                  <a:pt x="3955375" y="-6358"/>
                  <a:pt x="4219062" y="211156"/>
                  <a:pt x="4204411" y="537606"/>
                </a:cubicBezTo>
                <a:cubicBezTo>
                  <a:pt x="4207584" y="1119147"/>
                  <a:pt x="4298678" y="2398478"/>
                  <a:pt x="4204411" y="2687966"/>
                </a:cubicBezTo>
                <a:cubicBezTo>
                  <a:pt x="4165891" y="2998833"/>
                  <a:pt x="3907914" y="3216439"/>
                  <a:pt x="3666805" y="3225572"/>
                </a:cubicBezTo>
                <a:cubicBezTo>
                  <a:pt x="2264186" y="3064865"/>
                  <a:pt x="1628120" y="3265239"/>
                  <a:pt x="537606" y="3225572"/>
                </a:cubicBezTo>
                <a:cubicBezTo>
                  <a:pt x="202819" y="3217922"/>
                  <a:pt x="-18863" y="2976333"/>
                  <a:pt x="0" y="2687966"/>
                </a:cubicBezTo>
                <a:cubicBezTo>
                  <a:pt x="32216" y="1663669"/>
                  <a:pt x="57206" y="1199582"/>
                  <a:pt x="0" y="537606"/>
                </a:cubicBezTo>
                <a:close/>
              </a:path>
            </a:pathLst>
          </a:custGeom>
          <a:solidFill>
            <a:schemeClr val="bg2">
              <a:lumMod val="40000"/>
              <a:lumOff val="6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404040"/>
                </a:solidFill>
                <a:latin typeface="Open Sans" pitchFamily="2" charset="0"/>
                <a:ea typeface="Open Sans"/>
                <a:cs typeface="Open Sans"/>
              </a:rPr>
              <a:t>SPF fail</a:t>
            </a:r>
          </a:p>
          <a:p>
            <a:pPr lvl="1" algn="ctr">
              <a:lnSpc>
                <a:spcPct val="90000"/>
              </a:lnSpc>
              <a:buClr>
                <a:srgbClr val="3F3F3F"/>
              </a:buClr>
              <a:buSzPts val="2200"/>
            </a:pPr>
            <a:endParaRPr lang="en-US" sz="2200">
              <a:solidFill>
                <a:srgbClr val="404040"/>
              </a:solidFill>
              <a:latin typeface="Open Sans" pitchFamily="2" charset="0"/>
              <a:ea typeface="Open Sans"/>
              <a:cs typeface="Open Sans"/>
            </a:endParaRPr>
          </a:p>
          <a:p>
            <a:pPr lvl="1" algn="ctr">
              <a:lnSpc>
                <a:spcPct val="115000"/>
              </a:lnSpc>
              <a:buClr>
                <a:srgbClr val="3F3F3F"/>
              </a:buClr>
              <a:buSzPts val="2200"/>
            </a:pPr>
            <a:r>
              <a:rPr lang="en-US" sz="2200">
                <a:solidFill>
                  <a:srgbClr val="404040"/>
                </a:solidFill>
                <a:latin typeface="Open Sans" pitchFamily="2" charset="0"/>
                <a:ea typeface="Open Sans"/>
                <a:cs typeface="Open Sans"/>
              </a:rPr>
              <a:t>If there is no match, the email might be flagged as suspicious, though SPF results alone do not necessarily mean spam.</a:t>
            </a:r>
          </a:p>
        </p:txBody>
      </p:sp>
      <p:pic>
        <p:nvPicPr>
          <p:cNvPr id="11" name="Picture 10">
            <a:extLst>
              <a:ext uri="{FF2B5EF4-FFF2-40B4-BE49-F238E27FC236}">
                <a16:creationId xmlns:a16="http://schemas.microsoft.com/office/drawing/2014/main" id="{847384D5-F141-35CD-B77B-734997C60FF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10506977" y="2905515"/>
            <a:ext cx="860259" cy="643657"/>
          </a:xfrm>
          <a:prstGeom prst="rect">
            <a:avLst/>
          </a:prstGeom>
        </p:spPr>
      </p:pic>
      <p:pic>
        <p:nvPicPr>
          <p:cNvPr id="12" name="Picture 11">
            <a:extLst>
              <a:ext uri="{FF2B5EF4-FFF2-40B4-BE49-F238E27FC236}">
                <a16:creationId xmlns:a16="http://schemas.microsoft.com/office/drawing/2014/main" id="{A0A57A8D-3C20-34E8-7267-9658660640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5315351" y="3131393"/>
            <a:ext cx="860259" cy="643657"/>
          </a:xfrm>
          <a:prstGeom prst="rect">
            <a:avLst/>
          </a:prstGeom>
        </p:spPr>
      </p:pic>
      <p:pic>
        <p:nvPicPr>
          <p:cNvPr id="13" name="Picture 12">
            <a:extLst>
              <a:ext uri="{FF2B5EF4-FFF2-40B4-BE49-F238E27FC236}">
                <a16:creationId xmlns:a16="http://schemas.microsoft.com/office/drawing/2014/main" id="{899789C2-40DF-7F9A-2562-C1D17FC4BD6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rot="5400000">
            <a:off x="13126093" y="4777159"/>
            <a:ext cx="722615" cy="643657"/>
          </a:xfrm>
          <a:prstGeom prst="rect">
            <a:avLst/>
          </a:prstGeom>
        </p:spPr>
      </p:pic>
      <p:pic>
        <p:nvPicPr>
          <p:cNvPr id="14" name="Picture 13">
            <a:extLst>
              <a:ext uri="{FF2B5EF4-FFF2-40B4-BE49-F238E27FC236}">
                <a16:creationId xmlns:a16="http://schemas.microsoft.com/office/drawing/2014/main" id="{867F4D1B-33F8-AB32-A5B6-80CF9F86B16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rot="10800000">
            <a:off x="10507379" y="7014118"/>
            <a:ext cx="860259" cy="562701"/>
          </a:xfrm>
          <a:prstGeom prst="rect">
            <a:avLst/>
          </a:prstGeom>
        </p:spPr>
      </p:pic>
      <p:sp>
        <p:nvSpPr>
          <p:cNvPr id="8" name="Brandline_LVC">
            <a:extLst>
              <a:ext uri="{FF2B5EF4-FFF2-40B4-BE49-F238E27FC236}">
                <a16:creationId xmlns:a16="http://schemas.microsoft.com/office/drawing/2014/main" id="{32052F10-1571-3621-A58E-F535918E444D}"/>
              </a:ext>
            </a:extLst>
          </p:cNvPr>
          <p:cNvSpPr/>
          <p:nvPr/>
        </p:nvSpPr>
        <p:spPr>
          <a:xfrm>
            <a:off x="5829300" y="857476"/>
            <a:ext cx="4593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4665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What Is DomainKeys Identified Email (DKIM)?</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546722" y="3587545"/>
            <a:ext cx="7695276" cy="2933955"/>
          </a:xfrm>
          <a:prstGeom prst="roundRect">
            <a:avLst>
              <a:gd name="adj" fmla="val 1420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buSzPts val="1400"/>
            </a:pPr>
            <a:endParaRPr lang="en-US" sz="2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2200">
                <a:solidFill>
                  <a:srgbClr val="3F3F3F"/>
                </a:solidFill>
                <a:latin typeface="Open Sans"/>
                <a:ea typeface="Open Sans"/>
                <a:cs typeface="Open Sans"/>
              </a:rPr>
              <a:t>It adds cryptographic verification to prevent tampering. </a:t>
            </a:r>
          </a:p>
          <a:p>
            <a:pPr marL="342900" lvl="1" indent="-342900">
              <a:buSzPts val="14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buSzPts val="1400"/>
              <a:buFont typeface="Arial" panose="020B0604020202020204" pitchFamily="34" charset="0"/>
              <a:buChar char="•"/>
            </a:pPr>
            <a:r>
              <a:rPr lang="en-US" sz="2200">
                <a:solidFill>
                  <a:srgbClr val="3F3F3F"/>
                </a:solidFill>
                <a:latin typeface="Open Sans"/>
                <a:ea typeface="Open Sans"/>
                <a:cs typeface="Open Sans"/>
              </a:rPr>
              <a:t>This method allows senders to digitally sign their emails, and recipients' servers validate these signatures for authenticity.</a:t>
            </a:r>
          </a:p>
          <a:p>
            <a:pPr marL="342900" lvl="1" indent="-342900">
              <a:buSzPts val="1400"/>
              <a:buFont typeface="Arial" panose="020B0604020202020204" pitchFamily="34" charset="0"/>
              <a:buChar char="•"/>
            </a:pPr>
            <a:endParaRPr lang="en-US" sz="2000">
              <a:solidFill>
                <a:srgbClr val="3F3F3F"/>
              </a:solidFill>
              <a:latin typeface="Open Sans"/>
              <a:ea typeface="Open Sans"/>
              <a:cs typeface="Open Sans"/>
            </a:endParaRPr>
          </a:p>
        </p:txBody>
      </p:sp>
      <p:pic>
        <p:nvPicPr>
          <p:cNvPr id="4" name="Picture 3">
            <a:extLst>
              <a:ext uri="{FF2B5EF4-FFF2-40B4-BE49-F238E27FC236}">
                <a16:creationId xmlns:a16="http://schemas.microsoft.com/office/drawing/2014/main" id="{CD179A4C-14B9-BD9F-DB99-B9E9290627C6}"/>
              </a:ext>
            </a:extLst>
          </p:cNvPr>
          <p:cNvPicPr>
            <a:picLocks noChangeAspect="1"/>
          </p:cNvPicPr>
          <p:nvPr/>
        </p:nvPicPr>
        <p:blipFill>
          <a:blip r:embed="rId3"/>
          <a:stretch>
            <a:fillRect/>
          </a:stretch>
        </p:blipFill>
        <p:spPr>
          <a:xfrm>
            <a:off x="10364168" y="3218173"/>
            <a:ext cx="3627922" cy="3627922"/>
          </a:xfrm>
          <a:prstGeom prst="rect">
            <a:avLst/>
          </a:prstGeom>
        </p:spPr>
      </p:pic>
      <p:sp>
        <p:nvSpPr>
          <p:cNvPr id="5" name="Brandline_LVC">
            <a:extLst>
              <a:ext uri="{FF2B5EF4-FFF2-40B4-BE49-F238E27FC236}">
                <a16:creationId xmlns:a16="http://schemas.microsoft.com/office/drawing/2014/main" id="{B50ED318-8FDF-58C7-244B-9FA421EA580E}"/>
              </a:ext>
            </a:extLst>
          </p:cNvPr>
          <p:cNvSpPr/>
          <p:nvPr/>
        </p:nvSpPr>
        <p:spPr>
          <a:xfrm>
            <a:off x="3136900" y="816324"/>
            <a:ext cx="9979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CE0C450-39FE-0410-7827-6CFDD2793BEC}"/>
              </a:ext>
            </a:extLst>
          </p:cNvPr>
          <p:cNvSpPr txBox="1"/>
          <p:nvPr/>
        </p:nvSpPr>
        <p:spPr>
          <a:xfrm>
            <a:off x="2378963" y="1451392"/>
            <a:ext cx="11498075"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It is an email authentication protocol that works with SPF to enhance email security. </a:t>
            </a:r>
          </a:p>
        </p:txBody>
      </p:sp>
    </p:spTree>
    <p:extLst>
      <p:ext uri="{BB962C8B-B14F-4D97-AF65-F5344CB8AC3E}">
        <p14:creationId xmlns:p14="http://schemas.microsoft.com/office/powerpoint/2010/main" val="13466049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DKIM Process</a:t>
            </a:r>
            <a:endParaRPr/>
          </a:p>
        </p:txBody>
      </p:sp>
      <p:grpSp>
        <p:nvGrpSpPr>
          <p:cNvPr id="180" name="Google Shape;180;p1"/>
          <p:cNvGrpSpPr/>
          <p:nvPr/>
        </p:nvGrpSpPr>
        <p:grpSpPr>
          <a:xfrm>
            <a:off x="737150" y="1323956"/>
            <a:ext cx="14504546" cy="6876229"/>
            <a:chOff x="903012" y="1911237"/>
            <a:chExt cx="13522326" cy="5647120"/>
          </a:xfrm>
        </p:grpSpPr>
        <p:sp>
          <p:nvSpPr>
            <p:cNvPr id="181" name="Google Shape;181;p1"/>
            <p:cNvSpPr/>
            <p:nvPr/>
          </p:nvSpPr>
          <p:spPr>
            <a:xfrm>
              <a:off x="5556900" y="1911237"/>
              <a:ext cx="4533689" cy="2424605"/>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endParaRPr lang="en-US" sz="2200" b="1">
                <a:solidFill>
                  <a:srgbClr val="3F3F3F"/>
                </a:solidFill>
                <a:latin typeface="Open Sans"/>
                <a:ea typeface="Open Sans"/>
                <a:cs typeface="Open Sans"/>
              </a:endParaRPr>
            </a:p>
            <a:p>
              <a:pPr algn="ctr">
                <a:lnSpc>
                  <a:spcPct val="115000"/>
                </a:lnSpc>
              </a:pPr>
              <a:r>
                <a:rPr lang="en-US" sz="2200" b="1">
                  <a:solidFill>
                    <a:srgbClr val="404040"/>
                  </a:solidFill>
                  <a:latin typeface="Open Sans" pitchFamily="2" charset="0"/>
                  <a:ea typeface="Open Sans"/>
                  <a:cs typeface="Open Sans"/>
                </a:rPr>
                <a:t>Verification</a:t>
              </a:r>
            </a:p>
            <a:p>
              <a:pPr algn="l">
                <a:lnSpc>
                  <a:spcPct val="115000"/>
                </a:lnSpc>
              </a:pPr>
              <a:endParaRPr lang="en-US" sz="1000" b="1">
                <a:solidFill>
                  <a:srgbClr val="404040"/>
                </a:solidFill>
                <a:latin typeface="Open Sans" pitchFamily="2" charset="0"/>
                <a:ea typeface="Open Sans"/>
                <a:cs typeface="Open Sans"/>
              </a:endParaRPr>
            </a:p>
            <a:p>
              <a:pPr algn="ctr">
                <a:lnSpc>
                  <a:spcPct val="115000"/>
                </a:lnSpc>
                <a:buSzPts val="2200"/>
              </a:pPr>
              <a:r>
                <a:rPr lang="en-US" sz="2200">
                  <a:solidFill>
                    <a:srgbClr val="404040"/>
                  </a:solidFill>
                  <a:latin typeface="Open Sans" pitchFamily="2" charset="0"/>
                  <a:ea typeface="Open Sans"/>
                  <a:cs typeface="Open Sans"/>
                </a:rPr>
                <a:t>When the receiving mail server gets the email, it retrieves the sender's public key from the DNS record and uses it to verify the digital signature.</a:t>
              </a:r>
            </a:p>
          </p:txBody>
        </p:sp>
        <p:sp>
          <p:nvSpPr>
            <p:cNvPr id="182" name="Google Shape;182;p1"/>
            <p:cNvSpPr/>
            <p:nvPr/>
          </p:nvSpPr>
          <p:spPr>
            <a:xfrm>
              <a:off x="903012" y="4924116"/>
              <a:ext cx="4621198" cy="2634240"/>
            </a:xfrm>
            <a:prstGeom prst="roundRect">
              <a:avLst>
                <a:gd name="adj" fmla="val 16667"/>
              </a:avLst>
            </a:prstGeom>
            <a:noFill/>
            <a:ln w="9525"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lvl="0" indent="0" algn="ctr">
                <a:lnSpc>
                  <a:spcPct val="115000"/>
                </a:lnSpc>
                <a:buSzPts val="2200"/>
                <a:buFont typeface="Arial"/>
                <a:buNone/>
              </a:pPr>
              <a:r>
                <a:rPr lang="en-US" sz="2200" b="1">
                  <a:solidFill>
                    <a:srgbClr val="404040"/>
                  </a:solidFill>
                  <a:latin typeface="Open Sans" pitchFamily="2" charset="0"/>
                  <a:ea typeface="Open Sans"/>
                  <a:cs typeface="Open Sans"/>
                </a:rPr>
                <a:t>Digital signing</a:t>
              </a:r>
            </a:p>
            <a:p>
              <a:pPr marL="0" lvl="0" indent="0" algn="ctr">
                <a:lnSpc>
                  <a:spcPct val="115000"/>
                </a:lnSpc>
                <a:buSzPts val="2200"/>
                <a:buFont typeface="Arial"/>
                <a:buNone/>
              </a:pPr>
              <a:endParaRPr lang="en-US" sz="1000">
                <a:solidFill>
                  <a:srgbClr val="404040"/>
                </a:solidFill>
                <a:latin typeface="Open Sans" pitchFamily="2" charset="0"/>
                <a:ea typeface="Open Sans"/>
                <a:cs typeface="Open Sans"/>
              </a:endParaRPr>
            </a:p>
            <a:p>
              <a:pPr marL="0" lvl="0" indent="0" algn="ctr">
                <a:lnSpc>
                  <a:spcPct val="115000"/>
                </a:lnSpc>
                <a:buSzPts val="2200"/>
                <a:buFont typeface="Arial"/>
                <a:buNone/>
              </a:pPr>
              <a:r>
                <a:rPr lang="en-US" sz="2200">
                  <a:solidFill>
                    <a:srgbClr val="404040"/>
                  </a:solidFill>
                  <a:latin typeface="Open Sans" pitchFamily="2" charset="0"/>
                  <a:ea typeface="Open Sans"/>
                  <a:cs typeface="Open Sans"/>
                </a:rPr>
                <a:t>When you send an email through a DKIM-enabled server, a digital signature is added using a cryptographic key pair: a private key on the sending server and a public key in the domain's DNS records.</a:t>
              </a:r>
            </a:p>
          </p:txBody>
        </p:sp>
        <p:sp>
          <p:nvSpPr>
            <p:cNvPr id="183" name="Google Shape;183;p1"/>
            <p:cNvSpPr/>
            <p:nvPr/>
          </p:nvSpPr>
          <p:spPr>
            <a:xfrm>
              <a:off x="9964460" y="4868490"/>
              <a:ext cx="4460878" cy="2689867"/>
            </a:xfrm>
            <a:prstGeom prst="roundRect">
              <a:avLst>
                <a:gd name="adj" fmla="val 16667"/>
              </a:avLst>
            </a:prstGeom>
            <a:noFill/>
            <a:ln w="9525"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SzPts val="2200"/>
              </a:pPr>
              <a:r>
                <a:rPr lang="en-US" sz="2200" b="1">
                  <a:solidFill>
                    <a:srgbClr val="404040"/>
                  </a:solidFill>
                  <a:latin typeface="Open Sans" pitchFamily="2" charset="0"/>
                  <a:ea typeface="Open Sans"/>
                  <a:cs typeface="Open Sans"/>
                </a:rPr>
                <a:t>Authentication</a:t>
              </a:r>
            </a:p>
            <a:p>
              <a:pPr algn="ctr">
                <a:lnSpc>
                  <a:spcPct val="115000"/>
                </a:lnSpc>
                <a:buSzPts val="2200"/>
              </a:pPr>
              <a:endParaRPr lang="en-US" sz="1000">
                <a:solidFill>
                  <a:srgbClr val="404040"/>
                </a:solidFill>
                <a:latin typeface="Open Sans" pitchFamily="2" charset="0"/>
                <a:ea typeface="Open Sans"/>
                <a:cs typeface="Open Sans"/>
              </a:endParaRPr>
            </a:p>
            <a:p>
              <a:pPr algn="ctr">
                <a:lnSpc>
                  <a:spcPct val="115000"/>
                </a:lnSpc>
                <a:buSzPts val="2200"/>
              </a:pPr>
              <a:r>
                <a:rPr lang="en-US" sz="2200">
                  <a:solidFill>
                    <a:srgbClr val="404040"/>
                  </a:solidFill>
                  <a:latin typeface="Open Sans" pitchFamily="2" charset="0"/>
                  <a:ea typeface="Open Sans"/>
                  <a:cs typeface="Open Sans"/>
                </a:rPr>
                <a:t>If verification is successful, it means the signature matches the sender's domain, and the email is likely authentic, ensuring it originated from the claimed domain.</a:t>
              </a:r>
            </a:p>
          </p:txBody>
        </p:sp>
        <p:sp>
          <p:nvSpPr>
            <p:cNvPr id="184" name="Google Shape;184;p1"/>
            <p:cNvSpPr/>
            <p:nvPr/>
          </p:nvSpPr>
          <p:spPr>
            <a:xfrm>
              <a:off x="6040337" y="5532599"/>
              <a:ext cx="1711884" cy="1713565"/>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85" name="Google Shape;185;p1"/>
            <p:cNvSpPr/>
            <p:nvPr/>
          </p:nvSpPr>
          <p:spPr>
            <a:xfrm>
              <a:off x="6967803" y="4625013"/>
              <a:ext cx="1711884" cy="1492541"/>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186" name="Google Shape;186;p1"/>
            <p:cNvSpPr/>
            <p:nvPr/>
          </p:nvSpPr>
          <p:spPr>
            <a:xfrm>
              <a:off x="7898516" y="5532598"/>
              <a:ext cx="1714405" cy="1713565"/>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grpSp>
      <p:sp>
        <p:nvSpPr>
          <p:cNvPr id="187" name="Google Shape;187;p1"/>
          <p:cNvSpPr txBox="1"/>
          <p:nvPr/>
        </p:nvSpPr>
        <p:spPr>
          <a:xfrm>
            <a:off x="6733835" y="6562524"/>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sz="2200" b="1" i="0" u="none" strike="noStrike" cap="none">
              <a:solidFill>
                <a:srgbClr val="3F3F3F"/>
              </a:solidFill>
              <a:latin typeface="Open Sans"/>
              <a:ea typeface="Open Sans"/>
              <a:cs typeface="Open Sans"/>
              <a:sym typeface="Open Sans"/>
            </a:endParaRPr>
          </a:p>
        </p:txBody>
      </p:sp>
      <p:sp>
        <p:nvSpPr>
          <p:cNvPr id="188" name="Google Shape;188;p1"/>
          <p:cNvSpPr txBox="1"/>
          <p:nvPr/>
        </p:nvSpPr>
        <p:spPr>
          <a:xfrm>
            <a:off x="7741484" y="5518071"/>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sz="2200" b="1" i="0" u="none" strike="noStrike" cap="none">
              <a:solidFill>
                <a:srgbClr val="3F3F3F"/>
              </a:solidFill>
              <a:latin typeface="Open Sans"/>
              <a:ea typeface="Open Sans"/>
              <a:cs typeface="Open Sans"/>
              <a:sym typeface="Open Sans"/>
            </a:endParaRPr>
          </a:p>
        </p:txBody>
      </p:sp>
      <p:sp>
        <p:nvSpPr>
          <p:cNvPr id="189" name="Google Shape;189;p1"/>
          <p:cNvSpPr txBox="1"/>
          <p:nvPr/>
        </p:nvSpPr>
        <p:spPr>
          <a:xfrm>
            <a:off x="8769355" y="6562524"/>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a:t>
            </a:r>
            <a:endParaRPr sz="2200" b="1" i="0" u="none" strike="noStrike" cap="none">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192A73A6-18FE-585D-0C54-903C5712A014}"/>
              </a:ext>
            </a:extLst>
          </p:cNvPr>
          <p:cNvSpPr/>
          <p:nvPr/>
        </p:nvSpPr>
        <p:spPr>
          <a:xfrm>
            <a:off x="6629401" y="816324"/>
            <a:ext cx="2994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282253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0" y="18918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Domain-based Message Authentication, Reporting, and Conformance (DMARC)</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463803" y="2553670"/>
            <a:ext cx="7858760" cy="4036659"/>
          </a:xfrm>
          <a:prstGeom prst="roundRect">
            <a:avLst>
              <a:gd name="adj" fmla="val 699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5000"/>
              </a:lnSpc>
              <a:buSzPts val="1400"/>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It works alongside SPF and DKIM to specify how mail servers should handle failed authentication. </a:t>
            </a:r>
          </a:p>
          <a:p>
            <a:pPr marL="342900" lvl="1" indent="-342900">
              <a:lnSpc>
                <a:spcPct val="115000"/>
              </a:lnSpc>
              <a:buSzPts val="1400"/>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It empowers domain owners to dictate actions when authentication fails and instructs email receivers on handling unauthenticated messages. </a:t>
            </a:r>
          </a:p>
          <a:p>
            <a:pPr marL="342900" lvl="1" indent="-342900">
              <a:lnSpc>
                <a:spcPct val="115000"/>
              </a:lnSpc>
              <a:buSzPts val="1400"/>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It acts as the final layer of defense in the email authentication trio, alongside SPF and DKIM.</a:t>
            </a:r>
          </a:p>
          <a:p>
            <a:pPr marL="342900" lvl="1" indent="-342900">
              <a:buSzPts val="1400"/>
              <a:buFont typeface="Arial" panose="020B0604020202020204" pitchFamily="34" charset="0"/>
              <a:buChar char="•"/>
            </a:pPr>
            <a:endParaRPr lang="en-US" sz="2000">
              <a:solidFill>
                <a:srgbClr val="3F3F3F"/>
              </a:solidFill>
              <a:latin typeface="Open Sans"/>
              <a:ea typeface="Open Sans"/>
              <a:cs typeface="Open Sans"/>
            </a:endParaRPr>
          </a:p>
        </p:txBody>
      </p:sp>
      <p:pic>
        <p:nvPicPr>
          <p:cNvPr id="5" name="Picture 4">
            <a:extLst>
              <a:ext uri="{FF2B5EF4-FFF2-40B4-BE49-F238E27FC236}">
                <a16:creationId xmlns:a16="http://schemas.microsoft.com/office/drawing/2014/main" id="{DFE85319-1FAB-47AB-035B-13CB108B66AD}"/>
              </a:ext>
            </a:extLst>
          </p:cNvPr>
          <p:cNvPicPr>
            <a:picLocks noChangeAspect="1"/>
          </p:cNvPicPr>
          <p:nvPr/>
        </p:nvPicPr>
        <p:blipFill>
          <a:blip r:embed="rId3"/>
          <a:stretch>
            <a:fillRect/>
          </a:stretch>
        </p:blipFill>
        <p:spPr>
          <a:xfrm>
            <a:off x="10419347" y="2563977"/>
            <a:ext cx="3998885" cy="3998885"/>
          </a:xfrm>
          <a:prstGeom prst="rect">
            <a:avLst/>
          </a:prstGeom>
        </p:spPr>
      </p:pic>
      <p:sp>
        <p:nvSpPr>
          <p:cNvPr id="7" name="Brandline_LVC">
            <a:extLst>
              <a:ext uri="{FF2B5EF4-FFF2-40B4-BE49-F238E27FC236}">
                <a16:creationId xmlns:a16="http://schemas.microsoft.com/office/drawing/2014/main" id="{99210B28-80D1-D62D-BCDC-1386DD7F6E2E}"/>
              </a:ext>
            </a:extLst>
          </p:cNvPr>
          <p:cNvSpPr/>
          <p:nvPr/>
        </p:nvSpPr>
        <p:spPr>
          <a:xfrm>
            <a:off x="-546100" y="775634"/>
            <a:ext cx="1734748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D48C82D-EB48-3B7C-D12D-C1A5CCFC3AD9}"/>
              </a:ext>
            </a:extLst>
          </p:cNvPr>
          <p:cNvSpPr txBox="1"/>
          <p:nvPr/>
        </p:nvSpPr>
        <p:spPr>
          <a:xfrm>
            <a:off x="3411538" y="1204693"/>
            <a:ext cx="9432925"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This is an email authentication protocol that enhances email security. </a:t>
            </a:r>
          </a:p>
        </p:txBody>
      </p:sp>
    </p:spTree>
    <p:extLst>
      <p:ext uri="{BB962C8B-B14F-4D97-AF65-F5344CB8AC3E}">
        <p14:creationId xmlns:p14="http://schemas.microsoft.com/office/powerpoint/2010/main" val="15280733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DB0D-93EF-8E34-C7BA-AF30BD6E8FFE}"/>
              </a:ext>
            </a:extLst>
          </p:cNvPr>
          <p:cNvSpPr>
            <a:spLocks noGrp="1"/>
          </p:cNvSpPr>
          <p:nvPr>
            <p:ph type="title"/>
          </p:nvPr>
        </p:nvSpPr>
        <p:spPr>
          <a:xfrm>
            <a:off x="-10160" y="145249"/>
            <a:ext cx="16276320" cy="687244"/>
          </a:xfrm>
        </p:spPr>
        <p:txBody>
          <a:bodyPr/>
          <a:lstStyle/>
          <a:p>
            <a:r>
              <a:rPr lang="en-US"/>
              <a:t>How DMARC Works</a:t>
            </a:r>
          </a:p>
        </p:txBody>
      </p:sp>
      <p:sp>
        <p:nvSpPr>
          <p:cNvPr id="4" name="Rectangle: Rounded Corners 3">
            <a:extLst>
              <a:ext uri="{FF2B5EF4-FFF2-40B4-BE49-F238E27FC236}">
                <a16:creationId xmlns:a16="http://schemas.microsoft.com/office/drawing/2014/main" id="{18B51C68-4E59-838C-FDFE-6BF1692E6229}"/>
              </a:ext>
            </a:extLst>
          </p:cNvPr>
          <p:cNvSpPr/>
          <p:nvPr/>
        </p:nvSpPr>
        <p:spPr>
          <a:xfrm>
            <a:off x="716524" y="1144311"/>
            <a:ext cx="4624852" cy="3584171"/>
          </a:xfrm>
          <a:custGeom>
            <a:avLst/>
            <a:gdLst>
              <a:gd name="connsiteX0" fmla="*/ 0 w 4624852"/>
              <a:gd name="connsiteY0" fmla="*/ 597374 h 3584171"/>
              <a:gd name="connsiteX1" fmla="*/ 597374 w 4624852"/>
              <a:gd name="connsiteY1" fmla="*/ 0 h 3584171"/>
              <a:gd name="connsiteX2" fmla="*/ 4027478 w 4624852"/>
              <a:gd name="connsiteY2" fmla="*/ 0 h 3584171"/>
              <a:gd name="connsiteX3" fmla="*/ 4624852 w 4624852"/>
              <a:gd name="connsiteY3" fmla="*/ 597374 h 3584171"/>
              <a:gd name="connsiteX4" fmla="*/ 4624852 w 4624852"/>
              <a:gd name="connsiteY4" fmla="*/ 2986797 h 3584171"/>
              <a:gd name="connsiteX5" fmla="*/ 4027478 w 4624852"/>
              <a:gd name="connsiteY5" fmla="*/ 3584171 h 3584171"/>
              <a:gd name="connsiteX6" fmla="*/ 597374 w 4624852"/>
              <a:gd name="connsiteY6" fmla="*/ 3584171 h 3584171"/>
              <a:gd name="connsiteX7" fmla="*/ 0 w 4624852"/>
              <a:gd name="connsiteY7" fmla="*/ 2986797 h 3584171"/>
              <a:gd name="connsiteX8" fmla="*/ 0 w 4624852"/>
              <a:gd name="connsiteY8" fmla="*/ 597374 h 358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4852" h="3584171" fill="none" extrusionOk="0">
                <a:moveTo>
                  <a:pt x="0" y="597374"/>
                </a:moveTo>
                <a:cubicBezTo>
                  <a:pt x="2410" y="332697"/>
                  <a:pt x="274689" y="12143"/>
                  <a:pt x="597374" y="0"/>
                </a:cubicBezTo>
                <a:cubicBezTo>
                  <a:pt x="1323810" y="72427"/>
                  <a:pt x="2463234" y="61419"/>
                  <a:pt x="4027478" y="0"/>
                </a:cubicBezTo>
                <a:cubicBezTo>
                  <a:pt x="4349521" y="-54230"/>
                  <a:pt x="4604583" y="261322"/>
                  <a:pt x="4624852" y="597374"/>
                </a:cubicBezTo>
                <a:cubicBezTo>
                  <a:pt x="4725728" y="1512298"/>
                  <a:pt x="4517539" y="2089963"/>
                  <a:pt x="4624852" y="2986797"/>
                </a:cubicBezTo>
                <a:cubicBezTo>
                  <a:pt x="4629171" y="3294797"/>
                  <a:pt x="4323967" y="3546694"/>
                  <a:pt x="4027478" y="3584171"/>
                </a:cubicBezTo>
                <a:cubicBezTo>
                  <a:pt x="3389274" y="3613998"/>
                  <a:pt x="1112353" y="3504865"/>
                  <a:pt x="597374" y="3584171"/>
                </a:cubicBezTo>
                <a:cubicBezTo>
                  <a:pt x="310186" y="3579340"/>
                  <a:pt x="-38891" y="3324408"/>
                  <a:pt x="0" y="2986797"/>
                </a:cubicBezTo>
                <a:cubicBezTo>
                  <a:pt x="50037" y="1903548"/>
                  <a:pt x="770" y="1075840"/>
                  <a:pt x="0" y="597374"/>
                </a:cubicBezTo>
                <a:close/>
              </a:path>
              <a:path w="4624852" h="3584171" stroke="0" extrusionOk="0">
                <a:moveTo>
                  <a:pt x="0" y="597374"/>
                </a:moveTo>
                <a:cubicBezTo>
                  <a:pt x="62299" y="284435"/>
                  <a:pt x="278097" y="22175"/>
                  <a:pt x="597374" y="0"/>
                </a:cubicBezTo>
                <a:cubicBezTo>
                  <a:pt x="998992" y="123000"/>
                  <a:pt x="2680457" y="-96860"/>
                  <a:pt x="4027478" y="0"/>
                </a:cubicBezTo>
                <a:cubicBezTo>
                  <a:pt x="4339441" y="-13687"/>
                  <a:pt x="4637465" y="242024"/>
                  <a:pt x="4624852" y="597374"/>
                </a:cubicBezTo>
                <a:cubicBezTo>
                  <a:pt x="4628025" y="919294"/>
                  <a:pt x="4719119" y="2426745"/>
                  <a:pt x="4624852" y="2986797"/>
                </a:cubicBezTo>
                <a:cubicBezTo>
                  <a:pt x="4576631" y="3334188"/>
                  <a:pt x="4333803" y="3580309"/>
                  <a:pt x="4027478" y="3584171"/>
                </a:cubicBezTo>
                <a:cubicBezTo>
                  <a:pt x="3663469" y="3423464"/>
                  <a:pt x="1598037" y="3623838"/>
                  <a:pt x="597374" y="3584171"/>
                </a:cubicBezTo>
                <a:cubicBezTo>
                  <a:pt x="245517" y="3579741"/>
                  <a:pt x="-43973" y="3296797"/>
                  <a:pt x="0" y="2986797"/>
                </a:cubicBezTo>
                <a:cubicBezTo>
                  <a:pt x="32216" y="2227878"/>
                  <a:pt x="57206" y="1211974"/>
                  <a:pt x="0" y="597374"/>
                </a:cubicBezTo>
                <a:close/>
              </a:path>
            </a:pathLst>
          </a:custGeom>
          <a:solidFill>
            <a:schemeClr val="accent5">
              <a:lumMod val="20000"/>
              <a:lumOff val="8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3F3F3F"/>
                </a:solidFill>
                <a:latin typeface="Open Sans"/>
                <a:ea typeface="Open Sans"/>
                <a:cs typeface="Open Sans"/>
              </a:rPr>
              <a:t>SPF check</a:t>
            </a:r>
          </a:p>
          <a:p>
            <a:pPr lvl="1">
              <a:lnSpc>
                <a:spcPct val="90000"/>
              </a:lnSpc>
              <a:buClr>
                <a:srgbClr val="3F3F3F"/>
              </a:buClr>
              <a:buSzPts val="2200"/>
            </a:pPr>
            <a:endParaRPr lang="en-US" sz="1000" b="1">
              <a:solidFill>
                <a:srgbClr val="3F3F3F"/>
              </a:solidFill>
              <a:latin typeface="Open Sans"/>
              <a:ea typeface="Open Sans"/>
              <a:cs typeface="Open Sans"/>
            </a:endParaRPr>
          </a:p>
          <a:p>
            <a:pPr lvl="1" algn="ctr">
              <a:lnSpc>
                <a:spcPct val="115000"/>
              </a:lnSpc>
              <a:buClr>
                <a:srgbClr val="3F3F3F"/>
              </a:buClr>
              <a:buSzPts val="2200"/>
            </a:pPr>
            <a:r>
              <a:rPr lang="en-US" sz="2200">
                <a:solidFill>
                  <a:srgbClr val="404040"/>
                </a:solidFill>
                <a:latin typeface="Open Sans" pitchFamily="2" charset="0"/>
                <a:ea typeface="Open Sans"/>
                <a:cs typeface="Open Sans"/>
              </a:rPr>
              <a:t>The receiving mail server uses SPF to validate that the email is from an IP address listed in the DNS records of the sending domain. If the sending IP address is not listed in the SPF record, the email fails this check.</a:t>
            </a:r>
          </a:p>
        </p:txBody>
      </p:sp>
      <p:sp>
        <p:nvSpPr>
          <p:cNvPr id="5" name="Rectangle: Rounded Corners 4">
            <a:extLst>
              <a:ext uri="{FF2B5EF4-FFF2-40B4-BE49-F238E27FC236}">
                <a16:creationId xmlns:a16="http://schemas.microsoft.com/office/drawing/2014/main" id="{DA8EA7E1-31A3-5BFF-AD0B-7C283C5781F4}"/>
              </a:ext>
            </a:extLst>
          </p:cNvPr>
          <p:cNvSpPr/>
          <p:nvPr/>
        </p:nvSpPr>
        <p:spPr>
          <a:xfrm>
            <a:off x="11220694" y="5310186"/>
            <a:ext cx="4624852" cy="3498033"/>
          </a:xfrm>
          <a:custGeom>
            <a:avLst/>
            <a:gdLst>
              <a:gd name="connsiteX0" fmla="*/ 0 w 4624852"/>
              <a:gd name="connsiteY0" fmla="*/ 583017 h 3498033"/>
              <a:gd name="connsiteX1" fmla="*/ 583017 w 4624852"/>
              <a:gd name="connsiteY1" fmla="*/ 0 h 3498033"/>
              <a:gd name="connsiteX2" fmla="*/ 4041835 w 4624852"/>
              <a:gd name="connsiteY2" fmla="*/ 0 h 3498033"/>
              <a:gd name="connsiteX3" fmla="*/ 4624852 w 4624852"/>
              <a:gd name="connsiteY3" fmla="*/ 583017 h 3498033"/>
              <a:gd name="connsiteX4" fmla="*/ 4624852 w 4624852"/>
              <a:gd name="connsiteY4" fmla="*/ 2915016 h 3498033"/>
              <a:gd name="connsiteX5" fmla="*/ 4041835 w 4624852"/>
              <a:gd name="connsiteY5" fmla="*/ 3498033 h 3498033"/>
              <a:gd name="connsiteX6" fmla="*/ 583017 w 4624852"/>
              <a:gd name="connsiteY6" fmla="*/ 3498033 h 3498033"/>
              <a:gd name="connsiteX7" fmla="*/ 0 w 4624852"/>
              <a:gd name="connsiteY7" fmla="*/ 2915016 h 3498033"/>
              <a:gd name="connsiteX8" fmla="*/ 0 w 4624852"/>
              <a:gd name="connsiteY8" fmla="*/ 583017 h 349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4852" h="3498033" fill="none" extrusionOk="0">
                <a:moveTo>
                  <a:pt x="0" y="583017"/>
                </a:moveTo>
                <a:cubicBezTo>
                  <a:pt x="1420" y="299472"/>
                  <a:pt x="273498" y="20932"/>
                  <a:pt x="583017" y="0"/>
                </a:cubicBezTo>
                <a:cubicBezTo>
                  <a:pt x="1925344" y="72427"/>
                  <a:pt x="3090076" y="61419"/>
                  <a:pt x="4041835" y="0"/>
                </a:cubicBezTo>
                <a:cubicBezTo>
                  <a:pt x="4362563" y="-8697"/>
                  <a:pt x="4602140" y="254156"/>
                  <a:pt x="4624852" y="583017"/>
                </a:cubicBezTo>
                <a:cubicBezTo>
                  <a:pt x="4725728" y="1685202"/>
                  <a:pt x="4517539" y="1779404"/>
                  <a:pt x="4624852" y="2915016"/>
                </a:cubicBezTo>
                <a:cubicBezTo>
                  <a:pt x="4625906" y="3231656"/>
                  <a:pt x="4354753" y="3487862"/>
                  <a:pt x="4041835" y="3498033"/>
                </a:cubicBezTo>
                <a:cubicBezTo>
                  <a:pt x="2539533" y="3527860"/>
                  <a:pt x="1212413" y="3418727"/>
                  <a:pt x="583017" y="3498033"/>
                </a:cubicBezTo>
                <a:cubicBezTo>
                  <a:pt x="280278" y="3495857"/>
                  <a:pt x="-35527" y="3244032"/>
                  <a:pt x="0" y="2915016"/>
                </a:cubicBezTo>
                <a:cubicBezTo>
                  <a:pt x="50037" y="2244064"/>
                  <a:pt x="770" y="942141"/>
                  <a:pt x="0" y="583017"/>
                </a:cubicBezTo>
                <a:close/>
              </a:path>
              <a:path w="4624852" h="3498033" stroke="0" extrusionOk="0">
                <a:moveTo>
                  <a:pt x="0" y="583017"/>
                </a:moveTo>
                <a:cubicBezTo>
                  <a:pt x="59029" y="277116"/>
                  <a:pt x="283420" y="46658"/>
                  <a:pt x="583017" y="0"/>
                </a:cubicBezTo>
                <a:cubicBezTo>
                  <a:pt x="2072409" y="123000"/>
                  <a:pt x="3227290" y="-96860"/>
                  <a:pt x="4041835" y="0"/>
                </a:cubicBezTo>
                <a:cubicBezTo>
                  <a:pt x="4324730" y="-29797"/>
                  <a:pt x="4643392" y="223648"/>
                  <a:pt x="4624852" y="583017"/>
                </a:cubicBezTo>
                <a:cubicBezTo>
                  <a:pt x="4628025" y="1324609"/>
                  <a:pt x="4719119" y="1927366"/>
                  <a:pt x="4624852" y="2915016"/>
                </a:cubicBezTo>
                <a:cubicBezTo>
                  <a:pt x="4609102" y="3242713"/>
                  <a:pt x="4340942" y="3494288"/>
                  <a:pt x="4041835" y="3498033"/>
                </a:cubicBezTo>
                <a:cubicBezTo>
                  <a:pt x="3438623" y="3337326"/>
                  <a:pt x="2172317" y="3537700"/>
                  <a:pt x="583017" y="3498033"/>
                </a:cubicBezTo>
                <a:cubicBezTo>
                  <a:pt x="202222" y="3486156"/>
                  <a:pt x="-30815" y="3223047"/>
                  <a:pt x="0" y="2915016"/>
                </a:cubicBezTo>
                <a:cubicBezTo>
                  <a:pt x="32216" y="1992099"/>
                  <a:pt x="57206" y="1066973"/>
                  <a:pt x="0" y="583017"/>
                </a:cubicBezTo>
                <a:close/>
              </a:path>
            </a:pathLst>
          </a:custGeom>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3F3F3F"/>
                </a:solidFill>
                <a:latin typeface="Open Sans"/>
                <a:ea typeface="Open Sans"/>
                <a:cs typeface="Open Sans"/>
              </a:rPr>
              <a:t>Policy enforcement</a:t>
            </a:r>
          </a:p>
          <a:p>
            <a:pPr lvl="1" algn="ctr">
              <a:lnSpc>
                <a:spcPct val="90000"/>
              </a:lnSpc>
              <a:buClr>
                <a:srgbClr val="3F3F3F"/>
              </a:buClr>
              <a:buSzPts val="2200"/>
            </a:pPr>
            <a:endParaRPr lang="en-US" sz="1000">
              <a:solidFill>
                <a:srgbClr val="3F3F3F"/>
              </a:solidFill>
              <a:latin typeface="Open Sans"/>
              <a:ea typeface="Open Sans"/>
              <a:cs typeface="Open Sans"/>
            </a:endParaRPr>
          </a:p>
          <a:p>
            <a:pPr lvl="1" algn="ctr">
              <a:lnSpc>
                <a:spcPct val="115000"/>
              </a:lnSpc>
              <a:buClr>
                <a:srgbClr val="3F3F3F"/>
              </a:buClr>
              <a:buSzPts val="2200"/>
            </a:pPr>
            <a:r>
              <a:rPr lang="en-US" sz="2200">
                <a:solidFill>
                  <a:srgbClr val="404040"/>
                </a:solidFill>
                <a:latin typeface="Open Sans" pitchFamily="2" charset="0"/>
                <a:ea typeface="Open Sans"/>
                <a:cs typeface="Open Sans"/>
              </a:rPr>
              <a:t>Based on the DMARC policy, the receiving mail server decides whether to deliver the email to the recipient’s inbox, send it to the spam folder, or reject it outright.</a:t>
            </a:r>
          </a:p>
        </p:txBody>
      </p:sp>
      <p:sp>
        <p:nvSpPr>
          <p:cNvPr id="6" name="Rectangle: Rounded Corners 5">
            <a:extLst>
              <a:ext uri="{FF2B5EF4-FFF2-40B4-BE49-F238E27FC236}">
                <a16:creationId xmlns:a16="http://schemas.microsoft.com/office/drawing/2014/main" id="{DEAEADA9-EF24-080F-6F8C-27ADE72B9203}"/>
              </a:ext>
            </a:extLst>
          </p:cNvPr>
          <p:cNvSpPr/>
          <p:nvPr/>
        </p:nvSpPr>
        <p:spPr>
          <a:xfrm>
            <a:off x="11174974" y="1164907"/>
            <a:ext cx="4624852" cy="3334881"/>
          </a:xfrm>
          <a:custGeom>
            <a:avLst/>
            <a:gdLst>
              <a:gd name="connsiteX0" fmla="*/ 0 w 4624852"/>
              <a:gd name="connsiteY0" fmla="*/ 555825 h 3334881"/>
              <a:gd name="connsiteX1" fmla="*/ 555825 w 4624852"/>
              <a:gd name="connsiteY1" fmla="*/ 0 h 3334881"/>
              <a:gd name="connsiteX2" fmla="*/ 4069027 w 4624852"/>
              <a:gd name="connsiteY2" fmla="*/ 0 h 3334881"/>
              <a:gd name="connsiteX3" fmla="*/ 4624852 w 4624852"/>
              <a:gd name="connsiteY3" fmla="*/ 555825 h 3334881"/>
              <a:gd name="connsiteX4" fmla="*/ 4624852 w 4624852"/>
              <a:gd name="connsiteY4" fmla="*/ 2779056 h 3334881"/>
              <a:gd name="connsiteX5" fmla="*/ 4069027 w 4624852"/>
              <a:gd name="connsiteY5" fmla="*/ 3334881 h 3334881"/>
              <a:gd name="connsiteX6" fmla="*/ 555825 w 4624852"/>
              <a:gd name="connsiteY6" fmla="*/ 3334881 h 3334881"/>
              <a:gd name="connsiteX7" fmla="*/ 0 w 4624852"/>
              <a:gd name="connsiteY7" fmla="*/ 2779056 h 3334881"/>
              <a:gd name="connsiteX8" fmla="*/ 0 w 4624852"/>
              <a:gd name="connsiteY8" fmla="*/ 555825 h 333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4852" h="3334881" fill="none" extrusionOk="0">
                <a:moveTo>
                  <a:pt x="0" y="555825"/>
                </a:moveTo>
                <a:cubicBezTo>
                  <a:pt x="2024" y="303639"/>
                  <a:pt x="253428" y="7681"/>
                  <a:pt x="555825" y="0"/>
                </a:cubicBezTo>
                <a:cubicBezTo>
                  <a:pt x="2295151" y="72427"/>
                  <a:pt x="3586044" y="61419"/>
                  <a:pt x="4069027" y="0"/>
                </a:cubicBezTo>
                <a:cubicBezTo>
                  <a:pt x="4374487" y="-10421"/>
                  <a:pt x="4592899" y="239186"/>
                  <a:pt x="4624852" y="555825"/>
                </a:cubicBezTo>
                <a:cubicBezTo>
                  <a:pt x="4725728" y="932617"/>
                  <a:pt x="4517539" y="1953351"/>
                  <a:pt x="4624852" y="2779056"/>
                </a:cubicBezTo>
                <a:cubicBezTo>
                  <a:pt x="4635041" y="3034318"/>
                  <a:pt x="4346483" y="3301791"/>
                  <a:pt x="4069027" y="3334881"/>
                </a:cubicBezTo>
                <a:cubicBezTo>
                  <a:pt x="2870220" y="3364708"/>
                  <a:pt x="1747559" y="3255575"/>
                  <a:pt x="555825" y="3334881"/>
                </a:cubicBezTo>
                <a:cubicBezTo>
                  <a:pt x="297157" y="3329420"/>
                  <a:pt x="-42080" y="3094351"/>
                  <a:pt x="0" y="2779056"/>
                </a:cubicBezTo>
                <a:cubicBezTo>
                  <a:pt x="50037" y="1872970"/>
                  <a:pt x="770" y="1324298"/>
                  <a:pt x="0" y="555825"/>
                </a:cubicBezTo>
                <a:close/>
              </a:path>
              <a:path w="4624852" h="3334881" stroke="0" extrusionOk="0">
                <a:moveTo>
                  <a:pt x="0" y="555825"/>
                </a:moveTo>
                <a:cubicBezTo>
                  <a:pt x="50460" y="262605"/>
                  <a:pt x="255924" y="14737"/>
                  <a:pt x="555825" y="0"/>
                </a:cubicBezTo>
                <a:cubicBezTo>
                  <a:pt x="1506815" y="123000"/>
                  <a:pt x="3092389" y="-96860"/>
                  <a:pt x="4069027" y="0"/>
                </a:cubicBezTo>
                <a:cubicBezTo>
                  <a:pt x="4334941" y="-31293"/>
                  <a:pt x="4639297" y="219730"/>
                  <a:pt x="4624852" y="555825"/>
                </a:cubicBezTo>
                <a:cubicBezTo>
                  <a:pt x="4628025" y="1266300"/>
                  <a:pt x="4719119" y="1807180"/>
                  <a:pt x="4624852" y="2779056"/>
                </a:cubicBezTo>
                <a:cubicBezTo>
                  <a:pt x="4604352" y="3093457"/>
                  <a:pt x="4365770" y="3333207"/>
                  <a:pt x="4069027" y="3334881"/>
                </a:cubicBezTo>
                <a:cubicBezTo>
                  <a:pt x="3704031" y="3174174"/>
                  <a:pt x="1854715" y="3374548"/>
                  <a:pt x="555825" y="3334881"/>
                </a:cubicBezTo>
                <a:cubicBezTo>
                  <a:pt x="238093" y="3332708"/>
                  <a:pt x="-35551" y="3069925"/>
                  <a:pt x="0" y="2779056"/>
                </a:cubicBezTo>
                <a:cubicBezTo>
                  <a:pt x="32216" y="2403044"/>
                  <a:pt x="57206" y="824249"/>
                  <a:pt x="0" y="555825"/>
                </a:cubicBezTo>
                <a:close/>
              </a:path>
            </a:pathLst>
          </a:custGeom>
          <a:solidFill>
            <a:schemeClr val="accent5">
              <a:lumMod val="60000"/>
              <a:lumOff val="4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3F3F3F"/>
                </a:solidFill>
                <a:latin typeface="Open Sans"/>
                <a:ea typeface="Open Sans"/>
                <a:cs typeface="Open Sans"/>
              </a:rPr>
              <a:t>DMARC policy retrieval</a:t>
            </a:r>
          </a:p>
          <a:p>
            <a:pPr lvl="1" algn="ctr">
              <a:lnSpc>
                <a:spcPct val="90000"/>
              </a:lnSpc>
              <a:buClr>
                <a:srgbClr val="3F3F3F"/>
              </a:buClr>
              <a:buSzPts val="2200"/>
            </a:pPr>
            <a:endParaRPr lang="en-US" sz="1000">
              <a:solidFill>
                <a:srgbClr val="3F3F3F"/>
              </a:solidFill>
              <a:latin typeface="Open Sans"/>
              <a:ea typeface="Open Sans"/>
              <a:cs typeface="Open Sans"/>
            </a:endParaRPr>
          </a:p>
          <a:p>
            <a:pPr lvl="1" algn="ctr">
              <a:lnSpc>
                <a:spcPct val="115000"/>
              </a:lnSpc>
              <a:buClr>
                <a:srgbClr val="3F3F3F"/>
              </a:buClr>
              <a:buSzPts val="2200"/>
            </a:pPr>
            <a:r>
              <a:rPr lang="en-US" sz="2200">
                <a:solidFill>
                  <a:srgbClr val="404040"/>
                </a:solidFill>
                <a:latin typeface="Open Sans" pitchFamily="2" charset="0"/>
                <a:ea typeface="Open Sans"/>
                <a:cs typeface="Open Sans"/>
              </a:rPr>
              <a:t>The receiving mail server retrieves the DMARC policy from the sending domain's DNS records, which specifies actions if SPF or DKIM checks fail.</a:t>
            </a:r>
          </a:p>
        </p:txBody>
      </p:sp>
      <p:sp>
        <p:nvSpPr>
          <p:cNvPr id="7" name="Rectangle: Rounded Corners 6">
            <a:extLst>
              <a:ext uri="{FF2B5EF4-FFF2-40B4-BE49-F238E27FC236}">
                <a16:creationId xmlns:a16="http://schemas.microsoft.com/office/drawing/2014/main" id="{F7628A9B-EE5C-4CF0-66E4-2FF9D6B9131A}"/>
              </a:ext>
            </a:extLst>
          </p:cNvPr>
          <p:cNvSpPr/>
          <p:nvPr/>
        </p:nvSpPr>
        <p:spPr>
          <a:xfrm>
            <a:off x="5913364" y="1144311"/>
            <a:ext cx="4624852" cy="3584170"/>
          </a:xfrm>
          <a:custGeom>
            <a:avLst/>
            <a:gdLst>
              <a:gd name="connsiteX0" fmla="*/ 0 w 4624852"/>
              <a:gd name="connsiteY0" fmla="*/ 597374 h 3584170"/>
              <a:gd name="connsiteX1" fmla="*/ 597374 w 4624852"/>
              <a:gd name="connsiteY1" fmla="*/ 0 h 3584170"/>
              <a:gd name="connsiteX2" fmla="*/ 4027478 w 4624852"/>
              <a:gd name="connsiteY2" fmla="*/ 0 h 3584170"/>
              <a:gd name="connsiteX3" fmla="*/ 4624852 w 4624852"/>
              <a:gd name="connsiteY3" fmla="*/ 597374 h 3584170"/>
              <a:gd name="connsiteX4" fmla="*/ 4624852 w 4624852"/>
              <a:gd name="connsiteY4" fmla="*/ 2986796 h 3584170"/>
              <a:gd name="connsiteX5" fmla="*/ 4027478 w 4624852"/>
              <a:gd name="connsiteY5" fmla="*/ 3584170 h 3584170"/>
              <a:gd name="connsiteX6" fmla="*/ 597374 w 4624852"/>
              <a:gd name="connsiteY6" fmla="*/ 3584170 h 3584170"/>
              <a:gd name="connsiteX7" fmla="*/ 0 w 4624852"/>
              <a:gd name="connsiteY7" fmla="*/ 2986796 h 3584170"/>
              <a:gd name="connsiteX8" fmla="*/ 0 w 4624852"/>
              <a:gd name="connsiteY8" fmla="*/ 597374 h 358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4852" h="3584170" fill="none" extrusionOk="0">
                <a:moveTo>
                  <a:pt x="0" y="597374"/>
                </a:moveTo>
                <a:cubicBezTo>
                  <a:pt x="2410" y="332697"/>
                  <a:pt x="274689" y="12143"/>
                  <a:pt x="597374" y="0"/>
                </a:cubicBezTo>
                <a:cubicBezTo>
                  <a:pt x="1323810" y="72427"/>
                  <a:pt x="2463234" y="61419"/>
                  <a:pt x="4027478" y="0"/>
                </a:cubicBezTo>
                <a:cubicBezTo>
                  <a:pt x="4349521" y="-54230"/>
                  <a:pt x="4604583" y="261322"/>
                  <a:pt x="4624852" y="597374"/>
                </a:cubicBezTo>
                <a:cubicBezTo>
                  <a:pt x="4725728" y="1513568"/>
                  <a:pt x="4517539" y="2090348"/>
                  <a:pt x="4624852" y="2986796"/>
                </a:cubicBezTo>
                <a:cubicBezTo>
                  <a:pt x="4629171" y="3294796"/>
                  <a:pt x="4323967" y="3546693"/>
                  <a:pt x="4027478" y="3584170"/>
                </a:cubicBezTo>
                <a:cubicBezTo>
                  <a:pt x="3389274" y="3613997"/>
                  <a:pt x="1112353" y="3504864"/>
                  <a:pt x="597374" y="3584170"/>
                </a:cubicBezTo>
                <a:cubicBezTo>
                  <a:pt x="310186" y="3579339"/>
                  <a:pt x="-38891" y="3324407"/>
                  <a:pt x="0" y="2986796"/>
                </a:cubicBezTo>
                <a:cubicBezTo>
                  <a:pt x="50037" y="1902125"/>
                  <a:pt x="770" y="1074798"/>
                  <a:pt x="0" y="597374"/>
                </a:cubicBezTo>
                <a:close/>
              </a:path>
              <a:path w="4624852" h="3584170" stroke="0" extrusionOk="0">
                <a:moveTo>
                  <a:pt x="0" y="597374"/>
                </a:moveTo>
                <a:cubicBezTo>
                  <a:pt x="62299" y="284435"/>
                  <a:pt x="278097" y="22175"/>
                  <a:pt x="597374" y="0"/>
                </a:cubicBezTo>
                <a:cubicBezTo>
                  <a:pt x="998992" y="123000"/>
                  <a:pt x="2680457" y="-96860"/>
                  <a:pt x="4027478" y="0"/>
                </a:cubicBezTo>
                <a:cubicBezTo>
                  <a:pt x="4339441" y="-13687"/>
                  <a:pt x="4637465" y="242024"/>
                  <a:pt x="4624852" y="597374"/>
                </a:cubicBezTo>
                <a:cubicBezTo>
                  <a:pt x="4628025" y="920698"/>
                  <a:pt x="4719119" y="2427159"/>
                  <a:pt x="4624852" y="2986796"/>
                </a:cubicBezTo>
                <a:cubicBezTo>
                  <a:pt x="4576631" y="3334187"/>
                  <a:pt x="4333803" y="3580308"/>
                  <a:pt x="4027478" y="3584170"/>
                </a:cubicBezTo>
                <a:cubicBezTo>
                  <a:pt x="3663469" y="3423463"/>
                  <a:pt x="1598037" y="3623837"/>
                  <a:pt x="597374" y="3584170"/>
                </a:cubicBezTo>
                <a:cubicBezTo>
                  <a:pt x="245517" y="3579740"/>
                  <a:pt x="-43973" y="3296796"/>
                  <a:pt x="0" y="2986796"/>
                </a:cubicBezTo>
                <a:cubicBezTo>
                  <a:pt x="32216" y="2227858"/>
                  <a:pt x="57206" y="1211078"/>
                  <a:pt x="0" y="597374"/>
                </a:cubicBezTo>
                <a:close/>
              </a:path>
            </a:pathLst>
          </a:custGeom>
          <a:solidFill>
            <a:schemeClr val="accent5">
              <a:lumMod val="40000"/>
              <a:lumOff val="6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3F3F3F"/>
                </a:solidFill>
                <a:latin typeface="Open Sans"/>
                <a:ea typeface="Open Sans"/>
                <a:cs typeface="Open Sans"/>
              </a:rPr>
              <a:t>DKIM check</a:t>
            </a:r>
          </a:p>
          <a:p>
            <a:pPr lvl="1" algn="ctr">
              <a:lnSpc>
                <a:spcPct val="90000"/>
              </a:lnSpc>
              <a:buClr>
                <a:srgbClr val="3F3F3F"/>
              </a:buClr>
              <a:buSzPts val="2200"/>
            </a:pPr>
            <a:endParaRPr lang="en-US" sz="1000">
              <a:solidFill>
                <a:srgbClr val="3F3F3F"/>
              </a:solidFill>
              <a:latin typeface="Open Sans"/>
              <a:ea typeface="Open Sans"/>
              <a:cs typeface="Open Sans"/>
            </a:endParaRPr>
          </a:p>
          <a:p>
            <a:pPr lvl="1" algn="ctr">
              <a:lnSpc>
                <a:spcPct val="115000"/>
              </a:lnSpc>
              <a:buClr>
                <a:srgbClr val="3F3F3F"/>
              </a:buClr>
              <a:buSzPts val="2200"/>
            </a:pPr>
            <a:r>
              <a:rPr lang="en-US" sz="2200">
                <a:solidFill>
                  <a:srgbClr val="404040"/>
                </a:solidFill>
                <a:latin typeface="Open Sans" pitchFamily="2" charset="0"/>
                <a:ea typeface="Open Sans"/>
                <a:cs typeface="Open Sans"/>
              </a:rPr>
              <a:t>The receiving mail server uses DKIM to verify the email header's digital signature against the sender's public DNS key. If the signature does not match, the email fails this check.</a:t>
            </a:r>
          </a:p>
        </p:txBody>
      </p:sp>
      <p:sp>
        <p:nvSpPr>
          <p:cNvPr id="9" name="Rectangle: Rounded Corners 8">
            <a:extLst>
              <a:ext uri="{FF2B5EF4-FFF2-40B4-BE49-F238E27FC236}">
                <a16:creationId xmlns:a16="http://schemas.microsoft.com/office/drawing/2014/main" id="{99C23652-BECE-BF37-6E4E-EEE44EF818B8}"/>
              </a:ext>
            </a:extLst>
          </p:cNvPr>
          <p:cNvSpPr/>
          <p:nvPr/>
        </p:nvSpPr>
        <p:spPr>
          <a:xfrm>
            <a:off x="6035628" y="5280707"/>
            <a:ext cx="4624853" cy="3527511"/>
          </a:xfrm>
          <a:custGeom>
            <a:avLst/>
            <a:gdLst>
              <a:gd name="connsiteX0" fmla="*/ 0 w 4624853"/>
              <a:gd name="connsiteY0" fmla="*/ 587930 h 3527511"/>
              <a:gd name="connsiteX1" fmla="*/ 587930 w 4624853"/>
              <a:gd name="connsiteY1" fmla="*/ 0 h 3527511"/>
              <a:gd name="connsiteX2" fmla="*/ 4036923 w 4624853"/>
              <a:gd name="connsiteY2" fmla="*/ 0 h 3527511"/>
              <a:gd name="connsiteX3" fmla="*/ 4624853 w 4624853"/>
              <a:gd name="connsiteY3" fmla="*/ 587930 h 3527511"/>
              <a:gd name="connsiteX4" fmla="*/ 4624853 w 4624853"/>
              <a:gd name="connsiteY4" fmla="*/ 2939581 h 3527511"/>
              <a:gd name="connsiteX5" fmla="*/ 4036923 w 4624853"/>
              <a:gd name="connsiteY5" fmla="*/ 3527511 h 3527511"/>
              <a:gd name="connsiteX6" fmla="*/ 587930 w 4624853"/>
              <a:gd name="connsiteY6" fmla="*/ 3527511 h 3527511"/>
              <a:gd name="connsiteX7" fmla="*/ 0 w 4624853"/>
              <a:gd name="connsiteY7" fmla="*/ 2939581 h 3527511"/>
              <a:gd name="connsiteX8" fmla="*/ 0 w 4624853"/>
              <a:gd name="connsiteY8" fmla="*/ 587930 h 352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4853" h="3527511" fill="none" extrusionOk="0">
                <a:moveTo>
                  <a:pt x="0" y="587930"/>
                </a:moveTo>
                <a:cubicBezTo>
                  <a:pt x="989" y="289997"/>
                  <a:pt x="275599" y="20767"/>
                  <a:pt x="587930" y="0"/>
                </a:cubicBezTo>
                <a:cubicBezTo>
                  <a:pt x="1748326" y="72427"/>
                  <a:pt x="3431482" y="61419"/>
                  <a:pt x="4036923" y="0"/>
                </a:cubicBezTo>
                <a:cubicBezTo>
                  <a:pt x="4356707" y="-33877"/>
                  <a:pt x="4618053" y="261168"/>
                  <a:pt x="4624853" y="587930"/>
                </a:cubicBezTo>
                <a:cubicBezTo>
                  <a:pt x="4725729" y="1510894"/>
                  <a:pt x="4517540" y="2501486"/>
                  <a:pt x="4624853" y="2939581"/>
                </a:cubicBezTo>
                <a:cubicBezTo>
                  <a:pt x="4633036" y="3222757"/>
                  <a:pt x="4355800" y="3520977"/>
                  <a:pt x="4036923" y="3527511"/>
                </a:cubicBezTo>
                <a:cubicBezTo>
                  <a:pt x="2599829" y="3557338"/>
                  <a:pt x="1590030" y="3448205"/>
                  <a:pt x="587930" y="3527511"/>
                </a:cubicBezTo>
                <a:cubicBezTo>
                  <a:pt x="285584" y="3524983"/>
                  <a:pt x="-31236" y="3270463"/>
                  <a:pt x="0" y="2939581"/>
                </a:cubicBezTo>
                <a:cubicBezTo>
                  <a:pt x="50037" y="2691578"/>
                  <a:pt x="770" y="1227083"/>
                  <a:pt x="0" y="587930"/>
                </a:cubicBezTo>
                <a:close/>
              </a:path>
              <a:path w="4624853" h="3527511" stroke="0" extrusionOk="0">
                <a:moveTo>
                  <a:pt x="0" y="587930"/>
                </a:moveTo>
                <a:cubicBezTo>
                  <a:pt x="14889" y="267283"/>
                  <a:pt x="290259" y="56324"/>
                  <a:pt x="587930" y="0"/>
                </a:cubicBezTo>
                <a:cubicBezTo>
                  <a:pt x="2174589" y="123000"/>
                  <a:pt x="3241833" y="-96860"/>
                  <a:pt x="4036923" y="0"/>
                </a:cubicBezTo>
                <a:cubicBezTo>
                  <a:pt x="4340715" y="-15938"/>
                  <a:pt x="4628914" y="255038"/>
                  <a:pt x="4624853" y="587930"/>
                </a:cubicBezTo>
                <a:cubicBezTo>
                  <a:pt x="4628026" y="1276031"/>
                  <a:pt x="4719120" y="2059888"/>
                  <a:pt x="4624853" y="2939581"/>
                </a:cubicBezTo>
                <a:cubicBezTo>
                  <a:pt x="4592696" y="3275936"/>
                  <a:pt x="4314997" y="3519879"/>
                  <a:pt x="4036923" y="3527511"/>
                </a:cubicBezTo>
                <a:cubicBezTo>
                  <a:pt x="2959668" y="3366804"/>
                  <a:pt x="1975817" y="3567178"/>
                  <a:pt x="587930" y="3527511"/>
                </a:cubicBezTo>
                <a:cubicBezTo>
                  <a:pt x="245426" y="3523916"/>
                  <a:pt x="-42926" y="3244839"/>
                  <a:pt x="0" y="2939581"/>
                </a:cubicBezTo>
                <a:cubicBezTo>
                  <a:pt x="32216" y="2399879"/>
                  <a:pt x="57206" y="1233960"/>
                  <a:pt x="0" y="587930"/>
                </a:cubicBezTo>
                <a:close/>
              </a:path>
            </a:pathLst>
          </a:custGeom>
          <a:solidFill>
            <a:schemeClr val="bg2">
              <a:lumMod val="40000"/>
              <a:lumOff val="60000"/>
            </a:schemeClr>
          </a:solidFill>
          <a:ln>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90000"/>
              </a:lnSpc>
              <a:buClr>
                <a:srgbClr val="3F3F3F"/>
              </a:buClr>
              <a:buSzPts val="2200"/>
            </a:pPr>
            <a:r>
              <a:rPr lang="en-US" sz="2200" b="1">
                <a:solidFill>
                  <a:srgbClr val="3F3F3F"/>
                </a:solidFill>
                <a:latin typeface="Open Sans"/>
                <a:ea typeface="Open Sans"/>
                <a:cs typeface="Open Sans"/>
              </a:rPr>
              <a:t>Reporting</a:t>
            </a:r>
          </a:p>
          <a:p>
            <a:pPr lvl="1" algn="ctr">
              <a:lnSpc>
                <a:spcPct val="90000"/>
              </a:lnSpc>
              <a:buClr>
                <a:srgbClr val="3F3F3F"/>
              </a:buClr>
              <a:buSzPts val="2200"/>
            </a:pPr>
            <a:endParaRPr lang="en-US" sz="1000">
              <a:solidFill>
                <a:srgbClr val="3F3F3F"/>
              </a:solidFill>
              <a:latin typeface="Open Sans"/>
              <a:ea typeface="Open Sans"/>
              <a:cs typeface="Open Sans"/>
            </a:endParaRPr>
          </a:p>
          <a:p>
            <a:pPr lvl="1" algn="ctr">
              <a:lnSpc>
                <a:spcPct val="115000"/>
              </a:lnSpc>
              <a:buClr>
                <a:srgbClr val="3F3F3F"/>
              </a:buClr>
              <a:buSzPts val="2200"/>
            </a:pPr>
            <a:r>
              <a:rPr lang="en-US" sz="2200">
                <a:solidFill>
                  <a:srgbClr val="404040"/>
                </a:solidFill>
                <a:latin typeface="Open Sans" pitchFamily="2" charset="0"/>
                <a:ea typeface="Open Sans"/>
                <a:cs typeface="Open Sans"/>
              </a:rPr>
              <a:t>DMARC allows the sender to specify an email address for receiving DMARC verification reports.</a:t>
            </a:r>
          </a:p>
        </p:txBody>
      </p:sp>
      <p:pic>
        <p:nvPicPr>
          <p:cNvPr id="11" name="Picture 10">
            <a:extLst>
              <a:ext uri="{FF2B5EF4-FFF2-40B4-BE49-F238E27FC236}">
                <a16:creationId xmlns:a16="http://schemas.microsoft.com/office/drawing/2014/main" id="{847384D5-F141-35CD-B77B-734997C60FF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10533433" y="2832346"/>
            <a:ext cx="646325" cy="483589"/>
          </a:xfrm>
          <a:prstGeom prst="rect">
            <a:avLst/>
          </a:prstGeom>
        </p:spPr>
      </p:pic>
      <p:pic>
        <p:nvPicPr>
          <p:cNvPr id="12" name="Picture 11">
            <a:extLst>
              <a:ext uri="{FF2B5EF4-FFF2-40B4-BE49-F238E27FC236}">
                <a16:creationId xmlns:a16="http://schemas.microsoft.com/office/drawing/2014/main" id="{A0A57A8D-3C20-34E8-7267-9658660640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5339083" y="2832347"/>
            <a:ext cx="646325" cy="483589"/>
          </a:xfrm>
          <a:prstGeom prst="rect">
            <a:avLst/>
          </a:prstGeom>
        </p:spPr>
      </p:pic>
      <p:pic>
        <p:nvPicPr>
          <p:cNvPr id="13" name="Picture 12">
            <a:extLst>
              <a:ext uri="{FF2B5EF4-FFF2-40B4-BE49-F238E27FC236}">
                <a16:creationId xmlns:a16="http://schemas.microsoft.com/office/drawing/2014/main" id="{899789C2-40DF-7F9A-2562-C1D17FC4BD6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rot="5400000">
            <a:off x="13290858" y="4748283"/>
            <a:ext cx="393082" cy="483589"/>
          </a:xfrm>
          <a:prstGeom prst="rect">
            <a:avLst/>
          </a:prstGeom>
        </p:spPr>
      </p:pic>
      <p:pic>
        <p:nvPicPr>
          <p:cNvPr id="14" name="Picture 13">
            <a:extLst>
              <a:ext uri="{FF2B5EF4-FFF2-40B4-BE49-F238E27FC236}">
                <a16:creationId xmlns:a16="http://schemas.microsoft.com/office/drawing/2014/main" id="{867F4D1B-33F8-AB32-A5B6-80CF9F86B16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rot="10800000">
            <a:off x="10645183" y="7038778"/>
            <a:ext cx="646325" cy="422765"/>
          </a:xfrm>
          <a:prstGeom prst="rect">
            <a:avLst/>
          </a:prstGeom>
        </p:spPr>
      </p:pic>
      <p:sp>
        <p:nvSpPr>
          <p:cNvPr id="8" name="Brandline_LVC">
            <a:extLst>
              <a:ext uri="{FF2B5EF4-FFF2-40B4-BE49-F238E27FC236}">
                <a16:creationId xmlns:a16="http://schemas.microsoft.com/office/drawing/2014/main" id="{49459D46-A2F3-7C50-21F6-14B28CBDF688}"/>
              </a:ext>
            </a:extLst>
          </p:cNvPr>
          <p:cNvSpPr/>
          <p:nvPr/>
        </p:nvSpPr>
        <p:spPr>
          <a:xfrm>
            <a:off x="5994400" y="731695"/>
            <a:ext cx="4264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603181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0" y="251534"/>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a:solidFill>
                  <a:srgbClr val="3F3F3F"/>
                </a:solidFill>
                <a:latin typeface="Open Sans"/>
                <a:ea typeface="Open Sans"/>
                <a:cs typeface="Open Sans"/>
              </a:rPr>
              <a:t>Secure/Multipurpose Internet Mail Extensions (</a:t>
            </a:r>
            <a:r>
              <a:rPr lang="en-US" sz="2800" b="1">
                <a:solidFill>
                  <a:srgbClr val="3F3F3F"/>
                </a:solidFill>
                <a:latin typeface="Open Sans"/>
                <a:ea typeface="Open Sans"/>
                <a:cs typeface="Open Sans"/>
                <a:sym typeface="Open Sans"/>
              </a:rPr>
              <a:t>S/MIME)</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477818" y="2781543"/>
            <a:ext cx="8849360" cy="4505069"/>
          </a:xfrm>
          <a:prstGeom prst="roundRect">
            <a:avLst>
              <a:gd name="adj" fmla="val 5344"/>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5000"/>
              </a:lnSpc>
              <a:buSzPts val="1400"/>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It utilizes a public-key cryptography system to achieve this.</a:t>
            </a:r>
          </a:p>
          <a:p>
            <a:pPr lvl="1">
              <a:lnSpc>
                <a:spcPct val="115000"/>
              </a:lnSpc>
              <a:buSzPts val="1400"/>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Encryption: When sending a secure email using S/MIME, the recipient's public key encrypts the email content, making it unreadable to anyone without the corresponding private key.</a:t>
            </a:r>
          </a:p>
          <a:p>
            <a:pPr lvl="1">
              <a:lnSpc>
                <a:spcPct val="115000"/>
              </a:lnSpc>
              <a:buSzPts val="1400"/>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Digital signatures: S/MIME also allows for digitally signing emails using your private key to create a unique signature attached to the email.</a:t>
            </a:r>
            <a:endParaRPr lang="en-US" sz="2000">
              <a:solidFill>
                <a:srgbClr val="3F3F3F"/>
              </a:solidFill>
              <a:latin typeface="Open Sans"/>
              <a:ea typeface="Open Sans"/>
              <a:cs typeface="Open Sans"/>
            </a:endParaRPr>
          </a:p>
        </p:txBody>
      </p:sp>
      <p:pic>
        <p:nvPicPr>
          <p:cNvPr id="4" name="Picture 3">
            <a:extLst>
              <a:ext uri="{FF2B5EF4-FFF2-40B4-BE49-F238E27FC236}">
                <a16:creationId xmlns:a16="http://schemas.microsoft.com/office/drawing/2014/main" id="{2E37C6DF-56BD-EE36-874D-9EC8AB395DAF}"/>
              </a:ext>
            </a:extLst>
          </p:cNvPr>
          <p:cNvPicPr>
            <a:picLocks noChangeAspect="1"/>
          </p:cNvPicPr>
          <p:nvPr/>
        </p:nvPicPr>
        <p:blipFill>
          <a:blip r:embed="rId3"/>
          <a:stretch>
            <a:fillRect/>
          </a:stretch>
        </p:blipFill>
        <p:spPr>
          <a:xfrm>
            <a:off x="11101330" y="3254432"/>
            <a:ext cx="3559290" cy="3559290"/>
          </a:xfrm>
          <a:prstGeom prst="rect">
            <a:avLst/>
          </a:prstGeom>
        </p:spPr>
      </p:pic>
      <p:sp>
        <p:nvSpPr>
          <p:cNvPr id="5" name="Brandline_LVC">
            <a:extLst>
              <a:ext uri="{FF2B5EF4-FFF2-40B4-BE49-F238E27FC236}">
                <a16:creationId xmlns:a16="http://schemas.microsoft.com/office/drawing/2014/main" id="{AB81D260-C79F-9CEA-8293-F0F487EA4F0D}"/>
              </a:ext>
            </a:extLst>
          </p:cNvPr>
          <p:cNvSpPr/>
          <p:nvPr/>
        </p:nvSpPr>
        <p:spPr>
          <a:xfrm>
            <a:off x="1993900" y="837980"/>
            <a:ext cx="1227740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5E4CEB31-0F88-D52C-1696-2CAA26675415}"/>
              </a:ext>
            </a:extLst>
          </p:cNvPr>
          <p:cNvSpPr txBox="1"/>
          <p:nvPr/>
        </p:nvSpPr>
        <p:spPr>
          <a:xfrm>
            <a:off x="3411538" y="1211298"/>
            <a:ext cx="9432925"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This is a widely used standard for securing email communication through digital signatures and encryption.</a:t>
            </a:r>
            <a:endParaRPr lang="en-IN" sz="2200">
              <a:solidFill>
                <a:srgbClr val="404040"/>
              </a:solidFill>
              <a:latin typeface="Open Sans" pitchFamily="2" charset="0"/>
            </a:endParaRPr>
          </a:p>
        </p:txBody>
      </p:sp>
    </p:spTree>
    <p:extLst>
      <p:ext uri="{BB962C8B-B14F-4D97-AF65-F5344CB8AC3E}">
        <p14:creationId xmlns:p14="http://schemas.microsoft.com/office/powerpoint/2010/main" val="54214703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0" y="18918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Pretty Good Privacy (PGP)</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682249" y="2534776"/>
            <a:ext cx="8209897" cy="2424756"/>
          </a:xfrm>
          <a:prstGeom prst="roundRect">
            <a:avLst>
              <a:gd name="adj" fmla="val 6754"/>
            </a:avLst>
          </a:prstGeom>
          <a:solidFill>
            <a:schemeClr val="accent1">
              <a:lumMod val="20000"/>
              <a:lumOff val="8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It offers versatile cryptographic privacy and authentication for various types of data.</a:t>
            </a: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This secure email method revolves around a pair of keys: a public key, which is openly shared, and a private key, closely guarded by the user.</a:t>
            </a:r>
          </a:p>
        </p:txBody>
      </p:sp>
      <p:pic>
        <p:nvPicPr>
          <p:cNvPr id="4" name="Picture 3">
            <a:extLst>
              <a:ext uri="{FF2B5EF4-FFF2-40B4-BE49-F238E27FC236}">
                <a16:creationId xmlns:a16="http://schemas.microsoft.com/office/drawing/2014/main" id="{9C125EA4-B6D2-77D4-588B-A5CFCA6ADFC4}"/>
              </a:ext>
            </a:extLst>
          </p:cNvPr>
          <p:cNvPicPr>
            <a:picLocks noChangeAspect="1"/>
          </p:cNvPicPr>
          <p:nvPr/>
        </p:nvPicPr>
        <p:blipFill>
          <a:blip r:embed="rId3"/>
          <a:stretch>
            <a:fillRect/>
          </a:stretch>
        </p:blipFill>
        <p:spPr>
          <a:xfrm>
            <a:off x="10698774" y="3279405"/>
            <a:ext cx="3709843" cy="3709843"/>
          </a:xfrm>
          <a:prstGeom prst="rect">
            <a:avLst/>
          </a:prstGeom>
        </p:spPr>
      </p:pic>
      <p:sp>
        <p:nvSpPr>
          <p:cNvPr id="7" name="Brandline_LVC">
            <a:extLst>
              <a:ext uri="{FF2B5EF4-FFF2-40B4-BE49-F238E27FC236}">
                <a16:creationId xmlns:a16="http://schemas.microsoft.com/office/drawing/2014/main" id="{FD6AD13D-992A-D928-E7A2-489EB868CA57}"/>
              </a:ext>
            </a:extLst>
          </p:cNvPr>
          <p:cNvSpPr/>
          <p:nvPr/>
        </p:nvSpPr>
        <p:spPr>
          <a:xfrm>
            <a:off x="5295900" y="775634"/>
            <a:ext cx="5681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F8AB38E-C853-DF68-EFC3-5E3E772C4347}"/>
              </a:ext>
            </a:extLst>
          </p:cNvPr>
          <p:cNvSpPr txBox="1"/>
          <p:nvPr/>
        </p:nvSpPr>
        <p:spPr>
          <a:xfrm>
            <a:off x="3702304" y="1132755"/>
            <a:ext cx="8851392"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This is software that encrypts and decrypts emails, files, and even entire disk partitions. </a:t>
            </a:r>
          </a:p>
        </p:txBody>
      </p:sp>
      <p:sp>
        <p:nvSpPr>
          <p:cNvPr id="9" name="Google Shape;582;ge961dd843d_0_334">
            <a:extLst>
              <a:ext uri="{FF2B5EF4-FFF2-40B4-BE49-F238E27FC236}">
                <a16:creationId xmlns:a16="http://schemas.microsoft.com/office/drawing/2014/main" id="{742E0F65-E354-C749-59FF-42A134C45874}"/>
              </a:ext>
            </a:extLst>
          </p:cNvPr>
          <p:cNvSpPr/>
          <p:nvPr/>
        </p:nvSpPr>
        <p:spPr>
          <a:xfrm>
            <a:off x="1682249" y="5404703"/>
            <a:ext cx="8209897" cy="2424756"/>
          </a:xfrm>
          <a:prstGeom prst="roundRect">
            <a:avLst>
              <a:gd name="adj" fmla="val 6754"/>
            </a:avLst>
          </a:prstGeom>
          <a:solidFill>
            <a:schemeClr val="accent6">
              <a:lumMod val="20000"/>
              <a:lumOff val="8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To send an encrypted message, the sender uses the recipient's public key.</a:t>
            </a: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Only the recipient, with the corresponding private key, can decrypt the message.</a:t>
            </a: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This method does not rely on PKI infrastructure.</a:t>
            </a:r>
          </a:p>
        </p:txBody>
      </p:sp>
    </p:spTree>
    <p:extLst>
      <p:ext uri="{BB962C8B-B14F-4D97-AF65-F5344CB8AC3E}">
        <p14:creationId xmlns:p14="http://schemas.microsoft.com/office/powerpoint/2010/main" val="422258269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0" y="18918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Email Gateway</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962166" y="2655568"/>
            <a:ext cx="9406313" cy="5280877"/>
          </a:xfrm>
          <a:prstGeom prst="roundRect">
            <a:avLst>
              <a:gd name="adj" fmla="val 6093"/>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Email gateways serve as a crucial line of defense against various email threats, such as spam, malware, and phishing attacks. </a:t>
            </a:r>
          </a:p>
          <a:p>
            <a:pPr lvl="1">
              <a:lnSpc>
                <a:spcPct val="115000"/>
              </a:lnSpc>
              <a:buSzPts val="1400"/>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Gateways allow policies to be created based on attachments, malicious URLs, and content to prevent them from entering your mail server. </a:t>
            </a:r>
          </a:p>
          <a:p>
            <a:pPr marL="342900" lvl="1" indent="-342900">
              <a:lnSpc>
                <a:spcPct val="115000"/>
              </a:lnSpc>
              <a:buSzPts val="1400"/>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They can also use data loss prevention to stop personally identifiable information (PII) and sensitive data from leaving the network via email. </a:t>
            </a:r>
          </a:p>
        </p:txBody>
      </p:sp>
      <p:sp>
        <p:nvSpPr>
          <p:cNvPr id="5" name="Brandline_LVC">
            <a:extLst>
              <a:ext uri="{FF2B5EF4-FFF2-40B4-BE49-F238E27FC236}">
                <a16:creationId xmlns:a16="http://schemas.microsoft.com/office/drawing/2014/main" id="{41443C46-AB3C-F182-33AE-7AC93EA08817}"/>
              </a:ext>
            </a:extLst>
          </p:cNvPr>
          <p:cNvSpPr/>
          <p:nvPr/>
        </p:nvSpPr>
        <p:spPr>
          <a:xfrm>
            <a:off x="6489700" y="775634"/>
            <a:ext cx="328223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6388A687-1FE1-EB90-545E-EDCE9C28D02A}"/>
              </a:ext>
            </a:extLst>
          </p:cNvPr>
          <p:cNvPicPr>
            <a:picLocks noChangeAspect="1"/>
          </p:cNvPicPr>
          <p:nvPr/>
        </p:nvPicPr>
        <p:blipFill>
          <a:blip r:embed="rId3"/>
          <a:stretch>
            <a:fillRect/>
          </a:stretch>
        </p:blipFill>
        <p:spPr>
          <a:xfrm>
            <a:off x="10590678" y="2954019"/>
            <a:ext cx="4323081" cy="4323081"/>
          </a:xfrm>
          <a:prstGeom prst="rect">
            <a:avLst/>
          </a:prstGeom>
        </p:spPr>
      </p:pic>
      <p:sp>
        <p:nvSpPr>
          <p:cNvPr id="3" name="TextBox 2">
            <a:extLst>
              <a:ext uri="{FF2B5EF4-FFF2-40B4-BE49-F238E27FC236}">
                <a16:creationId xmlns:a16="http://schemas.microsoft.com/office/drawing/2014/main" id="{C2DEFAA1-2927-3C52-2D2B-F2D751E0E217}"/>
              </a:ext>
            </a:extLst>
          </p:cNvPr>
          <p:cNvSpPr txBox="1"/>
          <p:nvPr/>
        </p:nvSpPr>
        <p:spPr>
          <a:xfrm>
            <a:off x="2337207" y="971550"/>
            <a:ext cx="11703507" cy="1235851"/>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An email gateway acts as a security checkpoint for email communications, scanning all incoming and outgoing emails for potential threats.</a:t>
            </a:r>
            <a:endParaRPr lang="en-IN" sz="2200">
              <a:solidFill>
                <a:srgbClr val="404040"/>
              </a:solidFill>
              <a:latin typeface="Open Sans" pitchFamily="2" charset="0"/>
            </a:endParaRPr>
          </a:p>
        </p:txBody>
      </p:sp>
    </p:spTree>
    <p:extLst>
      <p:ext uri="{BB962C8B-B14F-4D97-AF65-F5344CB8AC3E}">
        <p14:creationId xmlns:p14="http://schemas.microsoft.com/office/powerpoint/2010/main" val="324236167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0" y="18918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File Integrity Monitoring (FIM)</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988722" y="2618383"/>
            <a:ext cx="9256716" cy="5570782"/>
          </a:xfrm>
          <a:prstGeom prst="roundRect">
            <a:avLst>
              <a:gd name="adj" fmla="val 5155"/>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FIM safeguards systems by establishing a baseline of normal file and system configurations. </a:t>
            </a:r>
          </a:p>
          <a:p>
            <a:pPr lvl="1">
              <a:lnSpc>
                <a:spcPct val="115000"/>
              </a:lnSpc>
              <a:buSzPts val="1400"/>
            </a:pPr>
            <a:endParaRPr lang="en-US" sz="10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It continuously monitors these parameters in real-time, promptly alerting the security team or IT administrators to unauthorized changes. </a:t>
            </a:r>
          </a:p>
          <a:p>
            <a:pPr lvl="1">
              <a:lnSpc>
                <a:spcPct val="115000"/>
              </a:lnSpc>
              <a:buSzPts val="1400"/>
            </a:pPr>
            <a:endParaRPr lang="en-US" sz="10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FIM helps mitigate threats early, ensures compliance with regulations, detects insider threats, protects critical assets, and provides valuable forensic assistance after security incidents. </a:t>
            </a:r>
          </a:p>
          <a:p>
            <a:pPr lvl="1">
              <a:lnSpc>
                <a:spcPct val="115000"/>
              </a:lnSpc>
              <a:buSzPts val="1400"/>
            </a:pPr>
            <a:endParaRPr lang="en-US" sz="1000">
              <a:solidFill>
                <a:srgbClr val="404040"/>
              </a:solidFill>
              <a:latin typeface="Open Sans" pitchFamily="2" charset="0"/>
              <a:ea typeface="Open Sans"/>
              <a:cs typeface="Open Sans"/>
            </a:endParaRPr>
          </a:p>
          <a:p>
            <a:pPr lvl="1">
              <a:lnSpc>
                <a:spcPct val="115000"/>
              </a:lnSpc>
              <a:buSzPts val="1400"/>
            </a:pPr>
            <a:endParaRPr lang="en-US" sz="10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Use native tools built into Windows by running the sfc/scannow command with admin privileges.</a:t>
            </a:r>
          </a:p>
        </p:txBody>
      </p:sp>
      <p:sp>
        <p:nvSpPr>
          <p:cNvPr id="5" name="Brandline_LVC">
            <a:extLst>
              <a:ext uri="{FF2B5EF4-FFF2-40B4-BE49-F238E27FC236}">
                <a16:creationId xmlns:a16="http://schemas.microsoft.com/office/drawing/2014/main" id="{4FAE1EBD-DB84-DD4B-E205-85DEF2CBAC4F}"/>
              </a:ext>
            </a:extLst>
          </p:cNvPr>
          <p:cNvSpPr/>
          <p:nvPr/>
        </p:nvSpPr>
        <p:spPr>
          <a:xfrm>
            <a:off x="4813300" y="775634"/>
            <a:ext cx="6629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DEAA337E-C5F8-C592-5614-B445832159AC}"/>
              </a:ext>
            </a:extLst>
          </p:cNvPr>
          <p:cNvPicPr>
            <a:picLocks noChangeAspect="1"/>
          </p:cNvPicPr>
          <p:nvPr/>
        </p:nvPicPr>
        <p:blipFill>
          <a:blip r:embed="rId3"/>
          <a:stretch>
            <a:fillRect/>
          </a:stretch>
        </p:blipFill>
        <p:spPr>
          <a:xfrm>
            <a:off x="10919275" y="3388821"/>
            <a:ext cx="3731491" cy="3731491"/>
          </a:xfrm>
          <a:prstGeom prst="rect">
            <a:avLst/>
          </a:prstGeom>
        </p:spPr>
      </p:pic>
      <p:sp>
        <p:nvSpPr>
          <p:cNvPr id="3" name="TextBox 2">
            <a:extLst>
              <a:ext uri="{FF2B5EF4-FFF2-40B4-BE49-F238E27FC236}">
                <a16:creationId xmlns:a16="http://schemas.microsoft.com/office/drawing/2014/main" id="{2447BA0A-6D9C-A5DB-6C41-EA88DE13A46E}"/>
              </a:ext>
            </a:extLst>
          </p:cNvPr>
          <p:cNvSpPr txBox="1"/>
          <p:nvPr/>
        </p:nvSpPr>
        <p:spPr>
          <a:xfrm>
            <a:off x="1335072" y="1252709"/>
            <a:ext cx="13585857" cy="123405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This is a security process that continuously checks and verifies the integrity of critical system files, applications, and databases to alert administrators of any unauthorized changes or corruption.</a:t>
            </a:r>
            <a:endParaRPr lang="en-IN"/>
          </a:p>
        </p:txBody>
      </p:sp>
    </p:spTree>
    <p:extLst>
      <p:ext uri="{BB962C8B-B14F-4D97-AF65-F5344CB8AC3E}">
        <p14:creationId xmlns:p14="http://schemas.microsoft.com/office/powerpoint/2010/main" val="42369759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0" y="251534"/>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DNS Filtering</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311566" y="3347498"/>
            <a:ext cx="8696960" cy="3334782"/>
          </a:xfrm>
          <a:prstGeom prst="roundRect">
            <a:avLst>
              <a:gd name="adj" fmla="val 6114"/>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It blocks or permits access to specific websites or content categories based on established policies, enhancing network security and compliance.</a:t>
            </a:r>
          </a:p>
          <a:p>
            <a:pPr marL="342900" lvl="1" indent="-342900">
              <a:lnSpc>
                <a:spcPct val="115000"/>
              </a:lnSpc>
              <a:buSzPts val="1400"/>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lvl="1" indent="-342900">
              <a:lnSpc>
                <a:spcPct val="115000"/>
              </a:lnSpc>
              <a:buSzPts val="1400"/>
              <a:buFont typeface="Arial" panose="020B0604020202020204" pitchFamily="34" charset="0"/>
              <a:buChar char="•"/>
            </a:pPr>
            <a:r>
              <a:rPr lang="en-US" sz="2200">
                <a:solidFill>
                  <a:srgbClr val="404040"/>
                </a:solidFill>
                <a:latin typeface="Open Sans" pitchFamily="2" charset="0"/>
                <a:ea typeface="Open Sans"/>
                <a:cs typeface="Open Sans"/>
              </a:rPr>
              <a:t>DNS filtering leverages the DNS to control and restrict internet access on a network.</a:t>
            </a:r>
          </a:p>
        </p:txBody>
      </p:sp>
      <p:sp>
        <p:nvSpPr>
          <p:cNvPr id="5" name="Brandline_LVC">
            <a:extLst>
              <a:ext uri="{FF2B5EF4-FFF2-40B4-BE49-F238E27FC236}">
                <a16:creationId xmlns:a16="http://schemas.microsoft.com/office/drawing/2014/main" id="{56BDD842-7857-C683-29D7-F815C26D5808}"/>
              </a:ext>
            </a:extLst>
          </p:cNvPr>
          <p:cNvSpPr/>
          <p:nvPr/>
        </p:nvSpPr>
        <p:spPr>
          <a:xfrm>
            <a:off x="6680201" y="837980"/>
            <a:ext cx="2899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F5B42CA-2B25-91EE-57D3-1CD3E69470BB}"/>
              </a:ext>
            </a:extLst>
          </p:cNvPr>
          <p:cNvSpPr txBox="1"/>
          <p:nvPr/>
        </p:nvSpPr>
        <p:spPr>
          <a:xfrm>
            <a:off x="3448050" y="1257300"/>
            <a:ext cx="9432925"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DNS filtering is a security technique that manages internet access by evaluating and filtering DNS requests.</a:t>
            </a:r>
            <a:endParaRPr lang="en-IN" sz="2200">
              <a:solidFill>
                <a:srgbClr val="404040"/>
              </a:solidFill>
              <a:latin typeface="Open Sans" pitchFamily="2" charset="0"/>
            </a:endParaRPr>
          </a:p>
        </p:txBody>
      </p:sp>
      <p:grpSp>
        <p:nvGrpSpPr>
          <p:cNvPr id="3" name="Group 2">
            <a:extLst>
              <a:ext uri="{FF2B5EF4-FFF2-40B4-BE49-F238E27FC236}">
                <a16:creationId xmlns:a16="http://schemas.microsoft.com/office/drawing/2014/main" id="{A7F54820-A755-E74B-BB6D-828B0D731B98}"/>
              </a:ext>
            </a:extLst>
          </p:cNvPr>
          <p:cNvGrpSpPr/>
          <p:nvPr/>
        </p:nvGrpSpPr>
        <p:grpSpPr>
          <a:xfrm>
            <a:off x="11210876" y="2948721"/>
            <a:ext cx="3733559" cy="3733559"/>
            <a:chOff x="11275291" y="2103814"/>
            <a:chExt cx="4876800" cy="4876800"/>
          </a:xfrm>
        </p:grpSpPr>
        <p:pic>
          <p:nvPicPr>
            <p:cNvPr id="7" name="Picture 6">
              <a:extLst>
                <a:ext uri="{FF2B5EF4-FFF2-40B4-BE49-F238E27FC236}">
                  <a16:creationId xmlns:a16="http://schemas.microsoft.com/office/drawing/2014/main" id="{7E3656F1-C522-74E4-8ED1-587E223A6B44}"/>
                </a:ext>
              </a:extLst>
            </p:cNvPr>
            <p:cNvPicPr>
              <a:picLocks noChangeAspect="1"/>
            </p:cNvPicPr>
            <p:nvPr/>
          </p:nvPicPr>
          <p:blipFill>
            <a:blip r:embed="rId3"/>
            <a:stretch>
              <a:fillRect/>
            </a:stretch>
          </p:blipFill>
          <p:spPr>
            <a:xfrm>
              <a:off x="11275291" y="2103814"/>
              <a:ext cx="4876800" cy="4876800"/>
            </a:xfrm>
            <a:prstGeom prst="rect">
              <a:avLst/>
            </a:prstGeom>
          </p:spPr>
        </p:pic>
        <p:pic>
          <p:nvPicPr>
            <p:cNvPr id="9" name="Picture 8">
              <a:extLst>
                <a:ext uri="{FF2B5EF4-FFF2-40B4-BE49-F238E27FC236}">
                  <a16:creationId xmlns:a16="http://schemas.microsoft.com/office/drawing/2014/main" id="{86FCFBBA-711F-893B-85B1-FCAAFDB54E33}"/>
                </a:ext>
              </a:extLst>
            </p:cNvPr>
            <p:cNvPicPr>
              <a:picLocks noChangeAspect="1"/>
            </p:cNvPicPr>
            <p:nvPr/>
          </p:nvPicPr>
          <p:blipFill>
            <a:blip r:embed="rId4"/>
            <a:stretch>
              <a:fillRect/>
            </a:stretch>
          </p:blipFill>
          <p:spPr>
            <a:xfrm>
              <a:off x="11275291" y="4722480"/>
              <a:ext cx="1538236" cy="1538236"/>
            </a:xfrm>
            <a:prstGeom prst="rect">
              <a:avLst/>
            </a:prstGeom>
          </p:spPr>
        </p:pic>
      </p:grpSp>
    </p:spTree>
    <p:extLst>
      <p:ext uri="{BB962C8B-B14F-4D97-AF65-F5344CB8AC3E}">
        <p14:creationId xmlns:p14="http://schemas.microsoft.com/office/powerpoint/2010/main" val="973155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8" name="Google Shape;755;p6">
            <a:extLst>
              <a:ext uri="{FF2B5EF4-FFF2-40B4-BE49-F238E27FC236}">
                <a16:creationId xmlns:a16="http://schemas.microsoft.com/office/drawing/2014/main" id="{929DE541-03B8-20E4-2A91-5337CECBE98F}"/>
              </a:ext>
            </a:extLst>
          </p:cNvPr>
          <p:cNvSpPr/>
          <p:nvPr/>
        </p:nvSpPr>
        <p:spPr>
          <a:xfrm>
            <a:off x="1671557" y="3054502"/>
            <a:ext cx="13055762" cy="4792373"/>
          </a:xfrm>
          <a:prstGeom prst="roundRect">
            <a:avLst>
              <a:gd name="adj" fmla="val 4437"/>
            </a:avLst>
          </a:prstGeom>
          <a:solidFill>
            <a:schemeClr val="accent3">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 name="Title 2">
            <a:extLst>
              <a:ext uri="{FF2B5EF4-FFF2-40B4-BE49-F238E27FC236}">
                <a16:creationId xmlns:a16="http://schemas.microsoft.com/office/drawing/2014/main" id="{C2DEADB8-5849-1723-7126-B8EBF9238981}"/>
              </a:ext>
            </a:extLst>
          </p:cNvPr>
          <p:cNvSpPr>
            <a:spLocks noGrp="1"/>
          </p:cNvSpPr>
          <p:nvPr>
            <p:ph type="title"/>
          </p:nvPr>
        </p:nvSpPr>
        <p:spPr/>
        <p:txBody>
          <a:bodyPr/>
          <a:lstStyle/>
          <a:p>
            <a:r>
              <a:rPr lang="en-US"/>
              <a:t>Embedded System Hardening</a:t>
            </a:r>
          </a:p>
        </p:txBody>
      </p:sp>
      <p:sp>
        <p:nvSpPr>
          <p:cNvPr id="2" name="Google Shape;457;p59">
            <a:extLst>
              <a:ext uri="{FF2B5EF4-FFF2-40B4-BE49-F238E27FC236}">
                <a16:creationId xmlns:a16="http://schemas.microsoft.com/office/drawing/2014/main" id="{BC23787E-2DAE-8D83-921D-1DBA728B149E}"/>
              </a:ext>
            </a:extLst>
          </p:cNvPr>
          <p:cNvSpPr txBox="1">
            <a:spLocks noGrp="1"/>
          </p:cNvSpPr>
          <p:nvPr>
            <p:ph type="body" idx="1"/>
          </p:nvPr>
        </p:nvSpPr>
        <p:spPr>
          <a:xfrm>
            <a:off x="1279440" y="1389332"/>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It involves securing specialized computer systems designed for specific functions within larger mechanical or electrical systems against cyber threats.</a:t>
            </a:r>
            <a:endParaRPr/>
          </a:p>
        </p:txBody>
      </p:sp>
      <p:sp>
        <p:nvSpPr>
          <p:cNvPr id="4" name="Google Shape;757;p6">
            <a:extLst>
              <a:ext uri="{FF2B5EF4-FFF2-40B4-BE49-F238E27FC236}">
                <a16:creationId xmlns:a16="http://schemas.microsoft.com/office/drawing/2014/main" id="{CD477FA1-9B1B-600C-3298-334DED7D9F2B}"/>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Unique approaches required: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Due to their limited resources and specific functionalities, embedded systems need unique security approaches compared to traditional IT systems</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Benefits:</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Implementing these measures enhances security and protects critical infrastructure</a:t>
            </a:r>
          </a:p>
        </p:txBody>
      </p:sp>
      <p:sp>
        <p:nvSpPr>
          <p:cNvPr id="5" name="Rectangle: Rounded Corners 4">
            <a:extLst>
              <a:ext uri="{FF2B5EF4-FFF2-40B4-BE49-F238E27FC236}">
                <a16:creationId xmlns:a16="http://schemas.microsoft.com/office/drawing/2014/main" id="{C320B284-8DD1-898A-7D55-F2A835AD8E55}"/>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C662D186-A0F7-D265-A238-8C67F7FFD07C}"/>
              </a:ext>
            </a:extLst>
          </p:cNvPr>
          <p:cNvPicPr>
            <a:picLocks noChangeAspect="1"/>
          </p:cNvPicPr>
          <p:nvPr/>
        </p:nvPicPr>
        <p:blipFill>
          <a:blip r:embed="rId3"/>
          <a:stretch>
            <a:fillRect/>
          </a:stretch>
        </p:blipFill>
        <p:spPr>
          <a:xfrm>
            <a:off x="11060489" y="3867171"/>
            <a:ext cx="3033476" cy="3033476"/>
          </a:xfrm>
          <a:prstGeom prst="rect">
            <a:avLst/>
          </a:prstGeom>
        </p:spPr>
      </p:pic>
      <p:sp>
        <p:nvSpPr>
          <p:cNvPr id="12" name="Brandline_LVC">
            <a:extLst>
              <a:ext uri="{FF2B5EF4-FFF2-40B4-BE49-F238E27FC236}">
                <a16:creationId xmlns:a16="http://schemas.microsoft.com/office/drawing/2014/main" id="{69E3D076-0708-ADCB-A119-853327417216}"/>
              </a:ext>
            </a:extLst>
          </p:cNvPr>
          <p:cNvSpPr/>
          <p:nvPr/>
        </p:nvSpPr>
        <p:spPr>
          <a:xfrm>
            <a:off x="4876800" y="816324"/>
            <a:ext cx="6496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9180527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DNS </a:t>
            </a:r>
            <a:r>
              <a:rPr lang="en-US"/>
              <a:t>F</a:t>
            </a:r>
            <a:r>
              <a:rPr lang="en-US">
                <a:latin typeface="Open Sans"/>
                <a:ea typeface="Open Sans"/>
                <a:cs typeface="Open Sans"/>
                <a:sym typeface="Open Sans"/>
              </a:rPr>
              <a:t>iltering </a:t>
            </a:r>
            <a:r>
              <a:rPr lang="en-US"/>
              <a:t>F</a:t>
            </a:r>
            <a:r>
              <a:rPr lang="en-US">
                <a:latin typeface="Open Sans"/>
                <a:ea typeface="Open Sans"/>
                <a:cs typeface="Open Sans"/>
                <a:sym typeface="Open Sans"/>
              </a:rPr>
              <a:t>unctions</a:t>
            </a:r>
            <a:endParaRPr>
              <a:latin typeface="Open Sans"/>
              <a:ea typeface="Open Sans"/>
              <a:cs typeface="Open Sans"/>
              <a:sym typeface="Open Sans"/>
            </a:endParaRPr>
          </a:p>
        </p:txBody>
      </p:sp>
      <p:grpSp>
        <p:nvGrpSpPr>
          <p:cNvPr id="11" name="Group 10">
            <a:extLst>
              <a:ext uri="{FF2B5EF4-FFF2-40B4-BE49-F238E27FC236}">
                <a16:creationId xmlns:a16="http://schemas.microsoft.com/office/drawing/2014/main" id="{7793E872-B85F-0612-7715-6AB0BA94D325}"/>
              </a:ext>
            </a:extLst>
          </p:cNvPr>
          <p:cNvGrpSpPr/>
          <p:nvPr/>
        </p:nvGrpSpPr>
        <p:grpSpPr>
          <a:xfrm>
            <a:off x="879225" y="1451789"/>
            <a:ext cx="14939895" cy="1393072"/>
            <a:chOff x="879225" y="1589980"/>
            <a:chExt cx="14939895" cy="1393072"/>
          </a:xfrm>
        </p:grpSpPr>
        <p:sp>
          <p:nvSpPr>
            <p:cNvPr id="582" name="Google Shape;582;ge961dd843d_0_334"/>
            <p:cNvSpPr/>
            <p:nvPr/>
          </p:nvSpPr>
          <p:spPr>
            <a:xfrm>
              <a:off x="2103120" y="1623576"/>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Block access to malicious sites</a:t>
              </a:r>
              <a:r>
                <a:rPr lang="en-US" sz="2200">
                  <a:solidFill>
                    <a:srgbClr val="434343"/>
                  </a:solidFill>
                  <a:latin typeface="Open Sans"/>
                  <a:ea typeface="Open Sans"/>
                  <a:cs typeface="Open Sans"/>
                  <a:sym typeface="Open Sans"/>
                </a:rPr>
                <a:t>: P</a:t>
              </a:r>
              <a:r>
                <a:rPr lang="en-US" sz="2200">
                  <a:solidFill>
                    <a:srgbClr val="434343"/>
                  </a:solidFill>
                  <a:latin typeface="Open Sans"/>
                  <a:ea typeface="Open Sans"/>
                  <a:cs typeface="Open Sans"/>
                </a:rPr>
                <a:t>revents access to malicious websites, stopping users from stumbling upon phishing or malware sites.</a:t>
              </a:r>
              <a:endParaRPr lang="en-US" sz="2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2" name="Google Shape;389;p64" descr="Pointing hand Icons - 2,315 free vector icons">
              <a:extLst>
                <a:ext uri="{FF2B5EF4-FFF2-40B4-BE49-F238E27FC236}">
                  <a16:creationId xmlns:a16="http://schemas.microsoft.com/office/drawing/2014/main" id="{111D2656-2877-0A8C-C637-68169B1B25F6}"/>
                </a:ext>
              </a:extLst>
            </p:cNvPr>
            <p:cNvPicPr preferRelativeResize="0"/>
            <p:nvPr/>
          </p:nvPicPr>
          <p:blipFill>
            <a:blip r:embed="rId3">
              <a:alphaModFix/>
            </a:blip>
            <a:stretch>
              <a:fillRect/>
            </a:stretch>
          </p:blipFill>
          <p:spPr>
            <a:xfrm>
              <a:off x="879225" y="1589980"/>
              <a:ext cx="900000" cy="1393072"/>
            </a:xfrm>
            <a:prstGeom prst="rect">
              <a:avLst/>
            </a:prstGeom>
            <a:noFill/>
            <a:ln>
              <a:noFill/>
            </a:ln>
          </p:spPr>
        </p:pic>
      </p:grpSp>
      <p:grpSp>
        <p:nvGrpSpPr>
          <p:cNvPr id="14" name="Group 13">
            <a:extLst>
              <a:ext uri="{FF2B5EF4-FFF2-40B4-BE49-F238E27FC236}">
                <a16:creationId xmlns:a16="http://schemas.microsoft.com/office/drawing/2014/main" id="{D73E6FD4-9731-65BD-B154-43C8691C66C3}"/>
              </a:ext>
            </a:extLst>
          </p:cNvPr>
          <p:cNvGrpSpPr/>
          <p:nvPr/>
        </p:nvGrpSpPr>
        <p:grpSpPr>
          <a:xfrm>
            <a:off x="844050" y="7001852"/>
            <a:ext cx="14975070" cy="1393072"/>
            <a:chOff x="844050" y="7653218"/>
            <a:chExt cx="14975070" cy="1393072"/>
          </a:xfrm>
        </p:grpSpPr>
        <p:sp>
          <p:nvSpPr>
            <p:cNvPr id="3" name="Google Shape;582;ge961dd843d_0_334">
              <a:extLst>
                <a:ext uri="{FF2B5EF4-FFF2-40B4-BE49-F238E27FC236}">
                  <a16:creationId xmlns:a16="http://schemas.microsoft.com/office/drawing/2014/main" id="{0B2A7E73-0949-F082-3D06-B433220850D0}"/>
                </a:ext>
              </a:extLst>
            </p:cNvPr>
            <p:cNvSpPr/>
            <p:nvPr/>
          </p:nvSpPr>
          <p:spPr>
            <a:xfrm>
              <a:off x="2103120" y="7686814"/>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2200" b="1">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Reinforce security</a:t>
              </a:r>
              <a:r>
                <a:rPr lang="en-US" sz="2200">
                  <a:solidFill>
                    <a:srgbClr val="434343"/>
                  </a:solidFill>
                  <a:latin typeface="Open Sans"/>
                  <a:ea typeface="Open Sans"/>
                  <a:cs typeface="Open Sans"/>
                  <a:sym typeface="Open Sans"/>
                </a:rPr>
                <a:t>: </a:t>
              </a:r>
              <a:r>
                <a:rPr lang="en-US" sz="2200">
                  <a:solidFill>
                    <a:srgbClr val="434343"/>
                  </a:solidFill>
                  <a:latin typeface="Open Sans"/>
                  <a:ea typeface="Open Sans"/>
                  <a:cs typeface="Open Sans"/>
                </a:rPr>
                <a:t>Blocks access to malicious domains, reducing the risk of cyberattacks and data breaches.</a:t>
              </a:r>
              <a:endParaRPr lang="en-US" sz="2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a:p>
              <a:pPr marR="0" lvl="0" rtl="0">
                <a:lnSpc>
                  <a:spcPct val="115000"/>
                </a:lnSpc>
                <a:spcBef>
                  <a:spcPts val="0"/>
                </a:spcBef>
                <a:spcAft>
                  <a:spcPts val="0"/>
                </a:spcAft>
                <a:buClr>
                  <a:schemeClr val="dk1"/>
                </a:buClr>
                <a:buSzPts val="1100"/>
              </a:pPr>
              <a:endParaRPr lang="en-US" sz="2200">
                <a:solidFill>
                  <a:srgbClr val="434343"/>
                </a:solidFill>
                <a:latin typeface="Open Sans"/>
                <a:ea typeface="Open Sans"/>
                <a:cs typeface="Open Sans"/>
                <a:sym typeface="Open Sans"/>
              </a:endParaRPr>
            </a:p>
          </p:txBody>
        </p:sp>
        <p:pic>
          <p:nvPicPr>
            <p:cNvPr id="7" name="Google Shape;389;p64" descr="Pointing hand Icons - 2,315 free vector icons">
              <a:extLst>
                <a:ext uri="{FF2B5EF4-FFF2-40B4-BE49-F238E27FC236}">
                  <a16:creationId xmlns:a16="http://schemas.microsoft.com/office/drawing/2014/main" id="{D57CD84A-1FC4-7366-07DC-2C070B117716}"/>
                </a:ext>
              </a:extLst>
            </p:cNvPr>
            <p:cNvPicPr preferRelativeResize="0"/>
            <p:nvPr/>
          </p:nvPicPr>
          <p:blipFill>
            <a:blip r:embed="rId3">
              <a:alphaModFix/>
            </a:blip>
            <a:stretch>
              <a:fillRect/>
            </a:stretch>
          </p:blipFill>
          <p:spPr>
            <a:xfrm>
              <a:off x="844050" y="7653218"/>
              <a:ext cx="900000" cy="1393072"/>
            </a:xfrm>
            <a:prstGeom prst="rect">
              <a:avLst/>
            </a:prstGeom>
            <a:noFill/>
            <a:ln>
              <a:noFill/>
            </a:ln>
          </p:spPr>
        </p:pic>
      </p:grpSp>
      <p:grpSp>
        <p:nvGrpSpPr>
          <p:cNvPr id="13" name="Group 12">
            <a:extLst>
              <a:ext uri="{FF2B5EF4-FFF2-40B4-BE49-F238E27FC236}">
                <a16:creationId xmlns:a16="http://schemas.microsoft.com/office/drawing/2014/main" id="{2D63309B-1CBA-F39A-61A0-7EB43CE90757}"/>
              </a:ext>
            </a:extLst>
          </p:cNvPr>
          <p:cNvGrpSpPr/>
          <p:nvPr/>
        </p:nvGrpSpPr>
        <p:grpSpPr>
          <a:xfrm>
            <a:off x="879225" y="5151831"/>
            <a:ext cx="14939895" cy="1393072"/>
            <a:chOff x="879225" y="5636199"/>
            <a:chExt cx="14939895" cy="1393072"/>
          </a:xfrm>
        </p:grpSpPr>
        <p:sp>
          <p:nvSpPr>
            <p:cNvPr id="5" name="Google Shape;582;ge961dd843d_0_334">
              <a:extLst>
                <a:ext uri="{FF2B5EF4-FFF2-40B4-BE49-F238E27FC236}">
                  <a16:creationId xmlns:a16="http://schemas.microsoft.com/office/drawing/2014/main" id="{E4A4DDEE-4CD1-608B-AE5A-1B9079C25509}"/>
                </a:ext>
              </a:extLst>
            </p:cNvPr>
            <p:cNvSpPr/>
            <p:nvPr/>
          </p:nvSpPr>
          <p:spPr>
            <a:xfrm>
              <a:off x="2103120" y="5669795"/>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Enhance privacy</a:t>
              </a:r>
              <a:r>
                <a:rPr lang="en-US" sz="2200">
                  <a:solidFill>
                    <a:srgbClr val="434343"/>
                  </a:solidFill>
                  <a:latin typeface="Open Sans"/>
                  <a:ea typeface="Open Sans"/>
                  <a:cs typeface="Open Sans"/>
                  <a:sym typeface="Open Sans"/>
                </a:rPr>
                <a:t>: O</a:t>
              </a:r>
              <a:r>
                <a:rPr lang="en-US" sz="2200">
                  <a:solidFill>
                    <a:srgbClr val="434343"/>
                  </a:solidFill>
                  <a:latin typeface="Open Sans"/>
                  <a:ea typeface="Open Sans"/>
                  <a:cs typeface="Open Sans"/>
                </a:rPr>
                <a:t>ffers a layer of privacy protection by blocking access to websites that might track or collect user data without consent, thus safeguarding personal information.</a:t>
              </a:r>
              <a:endParaRPr lang="en-US" sz="2200">
                <a:solidFill>
                  <a:srgbClr val="434343"/>
                </a:solidFill>
                <a:latin typeface="Open Sans"/>
                <a:ea typeface="Open Sans"/>
                <a:cs typeface="Open Sans"/>
                <a:sym typeface="Open Sans"/>
              </a:endParaRPr>
            </a:p>
          </p:txBody>
        </p:sp>
        <p:pic>
          <p:nvPicPr>
            <p:cNvPr id="8" name="Google Shape;389;p64" descr="Pointing hand Icons - 2,315 free vector icons">
              <a:extLst>
                <a:ext uri="{FF2B5EF4-FFF2-40B4-BE49-F238E27FC236}">
                  <a16:creationId xmlns:a16="http://schemas.microsoft.com/office/drawing/2014/main" id="{4B17C324-2591-19B0-7323-6E5913F3F459}"/>
                </a:ext>
              </a:extLst>
            </p:cNvPr>
            <p:cNvPicPr preferRelativeResize="0"/>
            <p:nvPr/>
          </p:nvPicPr>
          <p:blipFill>
            <a:blip r:embed="rId3">
              <a:alphaModFix/>
            </a:blip>
            <a:stretch>
              <a:fillRect/>
            </a:stretch>
          </p:blipFill>
          <p:spPr>
            <a:xfrm>
              <a:off x="879225" y="5636199"/>
              <a:ext cx="900000" cy="1393072"/>
            </a:xfrm>
            <a:prstGeom prst="rect">
              <a:avLst/>
            </a:prstGeom>
            <a:noFill/>
            <a:ln>
              <a:noFill/>
            </a:ln>
          </p:spPr>
        </p:pic>
      </p:grpSp>
      <p:grpSp>
        <p:nvGrpSpPr>
          <p:cNvPr id="12" name="Group 11">
            <a:extLst>
              <a:ext uri="{FF2B5EF4-FFF2-40B4-BE49-F238E27FC236}">
                <a16:creationId xmlns:a16="http://schemas.microsoft.com/office/drawing/2014/main" id="{21EA3064-9643-D67C-F87C-4A12C725E57B}"/>
              </a:ext>
            </a:extLst>
          </p:cNvPr>
          <p:cNvGrpSpPr/>
          <p:nvPr/>
        </p:nvGrpSpPr>
        <p:grpSpPr>
          <a:xfrm>
            <a:off x="879225" y="3301810"/>
            <a:ext cx="14939895" cy="1393072"/>
            <a:chOff x="879225" y="3613089"/>
            <a:chExt cx="14939895" cy="1393072"/>
          </a:xfrm>
        </p:grpSpPr>
        <p:sp>
          <p:nvSpPr>
            <p:cNvPr id="6" name="Google Shape;582;ge961dd843d_0_334">
              <a:extLst>
                <a:ext uri="{FF2B5EF4-FFF2-40B4-BE49-F238E27FC236}">
                  <a16:creationId xmlns:a16="http://schemas.microsoft.com/office/drawing/2014/main" id="{D436C735-267B-39F0-16EA-89446E8CAD7C}"/>
                </a:ext>
              </a:extLst>
            </p:cNvPr>
            <p:cNvSpPr/>
            <p:nvPr/>
          </p:nvSpPr>
          <p:spPr>
            <a:xfrm>
              <a:off x="2103120" y="3646685"/>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Filter content</a:t>
              </a:r>
              <a:r>
                <a:rPr lang="en-US" sz="2200">
                  <a:solidFill>
                    <a:srgbClr val="434343"/>
                  </a:solidFill>
                  <a:latin typeface="Open Sans"/>
                  <a:ea typeface="Open Sans"/>
                  <a:cs typeface="Open Sans"/>
                  <a:sym typeface="Open Sans"/>
                </a:rPr>
                <a:t>: E</a:t>
              </a:r>
              <a:r>
                <a:rPr lang="en-US" sz="2200">
                  <a:solidFill>
                    <a:srgbClr val="434343"/>
                  </a:solidFill>
                  <a:latin typeface="Open Sans"/>
                  <a:ea typeface="Open Sans"/>
                  <a:cs typeface="Open Sans"/>
                </a:rPr>
                <a:t>nables organizations to enforce content policies, restrict access to specific website categories, boost productivity, and mitigate legal risks.</a:t>
              </a:r>
              <a:endParaRPr lang="en-US" sz="2200">
                <a:solidFill>
                  <a:srgbClr val="434343"/>
                </a:solidFill>
                <a:latin typeface="Open Sans"/>
                <a:ea typeface="Open Sans"/>
                <a:cs typeface="Open Sans"/>
                <a:sym typeface="Open Sans"/>
              </a:endParaRPr>
            </a:p>
          </p:txBody>
        </p:sp>
        <p:pic>
          <p:nvPicPr>
            <p:cNvPr id="9" name="Google Shape;389;p64" descr="Pointing hand Icons - 2,315 free vector icons">
              <a:extLst>
                <a:ext uri="{FF2B5EF4-FFF2-40B4-BE49-F238E27FC236}">
                  <a16:creationId xmlns:a16="http://schemas.microsoft.com/office/drawing/2014/main" id="{DF352227-7B49-244E-49A4-91F0937088C3}"/>
                </a:ext>
              </a:extLst>
            </p:cNvPr>
            <p:cNvPicPr preferRelativeResize="0"/>
            <p:nvPr/>
          </p:nvPicPr>
          <p:blipFill>
            <a:blip r:embed="rId3">
              <a:alphaModFix/>
            </a:blip>
            <a:stretch>
              <a:fillRect/>
            </a:stretch>
          </p:blipFill>
          <p:spPr>
            <a:xfrm>
              <a:off x="879225" y="3613089"/>
              <a:ext cx="900000" cy="1393072"/>
            </a:xfrm>
            <a:prstGeom prst="rect">
              <a:avLst/>
            </a:prstGeom>
            <a:noFill/>
            <a:ln>
              <a:noFill/>
            </a:ln>
          </p:spPr>
        </p:pic>
      </p:grpSp>
      <p:sp>
        <p:nvSpPr>
          <p:cNvPr id="10" name="Brandline_LVC">
            <a:extLst>
              <a:ext uri="{FF2B5EF4-FFF2-40B4-BE49-F238E27FC236}">
                <a16:creationId xmlns:a16="http://schemas.microsoft.com/office/drawing/2014/main" id="{78D03F76-BDE8-C301-981F-4710C83455CC}"/>
              </a:ext>
            </a:extLst>
          </p:cNvPr>
          <p:cNvSpPr/>
          <p:nvPr/>
        </p:nvSpPr>
        <p:spPr>
          <a:xfrm>
            <a:off x="5537200" y="816352"/>
            <a:ext cx="51852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645096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1"/>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User and Entity Behavior Analytics (UEBA)</a:t>
            </a:r>
            <a:endParaRPr>
              <a:latin typeface="Open Sans"/>
              <a:ea typeface="Open Sans"/>
              <a:cs typeface="Open Sans"/>
              <a:sym typeface="Open Sans"/>
            </a:endParaRPr>
          </a:p>
        </p:txBody>
      </p:sp>
      <p:grpSp>
        <p:nvGrpSpPr>
          <p:cNvPr id="8" name="Group 7">
            <a:extLst>
              <a:ext uri="{FF2B5EF4-FFF2-40B4-BE49-F238E27FC236}">
                <a16:creationId xmlns:a16="http://schemas.microsoft.com/office/drawing/2014/main" id="{CF94547D-B749-AB86-2559-0164BEBDFB00}"/>
              </a:ext>
            </a:extLst>
          </p:cNvPr>
          <p:cNvGrpSpPr/>
          <p:nvPr/>
        </p:nvGrpSpPr>
        <p:grpSpPr>
          <a:xfrm>
            <a:off x="1153836" y="3085242"/>
            <a:ext cx="6038553" cy="3885111"/>
            <a:chOff x="1153836" y="3085242"/>
            <a:chExt cx="6038553" cy="3885111"/>
          </a:xfrm>
        </p:grpSpPr>
        <p:grpSp>
          <p:nvGrpSpPr>
            <p:cNvPr id="5" name="Group 4">
              <a:extLst>
                <a:ext uri="{FF2B5EF4-FFF2-40B4-BE49-F238E27FC236}">
                  <a16:creationId xmlns:a16="http://schemas.microsoft.com/office/drawing/2014/main" id="{56A6BE04-592D-476F-86CE-610CA13F8A11}"/>
                </a:ext>
              </a:extLst>
            </p:cNvPr>
            <p:cNvGrpSpPr/>
            <p:nvPr/>
          </p:nvGrpSpPr>
          <p:grpSpPr>
            <a:xfrm>
              <a:off x="1153836" y="3085242"/>
              <a:ext cx="6038553" cy="3885111"/>
              <a:chOff x="864366" y="1325331"/>
              <a:chExt cx="6038553" cy="3885111"/>
            </a:xfrm>
          </p:grpSpPr>
          <p:sp>
            <p:nvSpPr>
              <p:cNvPr id="346" name="Google Shape;346;p61"/>
              <p:cNvSpPr/>
              <p:nvPr/>
            </p:nvSpPr>
            <p:spPr>
              <a:xfrm>
                <a:off x="864366" y="3198762"/>
                <a:ext cx="6038553" cy="2011680"/>
              </a:xfrm>
              <a:prstGeom prst="roundRect">
                <a:avLst>
                  <a:gd name="adj" fmla="val 7505"/>
                </a:avLst>
              </a:prstGeom>
              <a:solidFill>
                <a:srgbClr val="FFE6CD"/>
              </a:solidFill>
              <a:ln w="19050" cap="flat" cmpd="sng">
                <a:solidFill>
                  <a:srgbClr val="EE7700"/>
                </a:solidFill>
                <a:prstDash val="solid"/>
                <a:round/>
                <a:headEnd type="none" w="sm" len="sm"/>
                <a:tailEnd type="none" w="sm" len="sm"/>
              </a:ln>
            </p:spPr>
            <p:txBody>
              <a:bodyPr spcFirstLastPara="1" wrap="square" lIns="91425" tIns="60950" rIns="121900" bIns="60950" anchor="ctr" anchorCtr="0">
                <a:noAutofit/>
              </a:bodyPr>
              <a:lstStyle/>
              <a:p>
                <a:pPr marL="0" marR="0" lvl="0" indent="0" algn="ctr" rtl="0">
                  <a:lnSpc>
                    <a:spcPct val="115000"/>
                  </a:lnSpc>
                  <a:spcBef>
                    <a:spcPts val="0"/>
                  </a:spcBef>
                  <a:spcAft>
                    <a:spcPts val="0"/>
                  </a:spcAft>
                  <a:buNone/>
                </a:pPr>
                <a:r>
                  <a:rPr lang="en-US" sz="2200">
                    <a:solidFill>
                      <a:srgbClr val="404040"/>
                    </a:solidFill>
                    <a:latin typeface="Open Sans" pitchFamily="2" charset="0"/>
                    <a:ea typeface="Open Sans"/>
                    <a:cs typeface="Open Sans"/>
                    <a:sym typeface="Open Sans"/>
                  </a:rPr>
                  <a:t>This</a:t>
                </a:r>
                <a:r>
                  <a:rPr lang="en-US" sz="2200" b="0" i="0" u="none" strike="noStrike" cap="none">
                    <a:solidFill>
                      <a:srgbClr val="404040"/>
                    </a:solidFill>
                    <a:latin typeface="Open Sans" pitchFamily="2" charset="0"/>
                    <a:ea typeface="Open Sans"/>
                    <a:cs typeface="Open Sans"/>
                    <a:sym typeface="Open Sans"/>
                  </a:rPr>
                  <a:t> is a </a:t>
                </a:r>
                <a:r>
                  <a:rPr lang="en-US" sz="2200">
                    <a:solidFill>
                      <a:srgbClr val="404040"/>
                    </a:solidFill>
                    <a:latin typeface="Open Sans" pitchFamily="2" charset="0"/>
                    <a:ea typeface="Open Sans"/>
                    <a:cs typeface="Open Sans"/>
                    <a:sym typeface="Open Sans"/>
                  </a:rPr>
                  <a:t>cyber threat</a:t>
                </a:r>
                <a:r>
                  <a:rPr lang="en-US" sz="2200" b="0" i="0" u="none" strike="noStrike" cap="none">
                    <a:solidFill>
                      <a:srgbClr val="404040"/>
                    </a:solidFill>
                    <a:latin typeface="Open Sans" pitchFamily="2" charset="0"/>
                    <a:ea typeface="Open Sans"/>
                    <a:cs typeface="Open Sans"/>
                    <a:sym typeface="Open Sans"/>
                  </a:rPr>
                  <a:t> detection technology that uses machine learning and deep learning to model the behavior of users and devices on corporate networks. </a:t>
                </a:r>
                <a:endParaRPr sz="2200">
                  <a:solidFill>
                    <a:srgbClr val="404040"/>
                  </a:solidFill>
                  <a:latin typeface="Open Sans" pitchFamily="2" charset="0"/>
                </a:endParaRPr>
              </a:p>
            </p:txBody>
          </p:sp>
          <p:sp>
            <p:nvSpPr>
              <p:cNvPr id="347" name="Google Shape;347;p61"/>
              <p:cNvSpPr/>
              <p:nvPr/>
            </p:nvSpPr>
            <p:spPr>
              <a:xfrm>
                <a:off x="2877802" y="1325331"/>
                <a:ext cx="2011680" cy="2011680"/>
              </a:xfrm>
              <a:prstGeom prst="roundRect">
                <a:avLst>
                  <a:gd name="adj" fmla="val 5273"/>
                </a:avLst>
              </a:prstGeom>
              <a:solidFill>
                <a:srgbClr val="F2F2F2"/>
              </a:solidFill>
              <a:ln w="38100" cap="flat" cmpd="sng">
                <a:solidFill>
                  <a:srgbClr val="EE77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chemeClr val="lt1"/>
                  </a:buClr>
                  <a:buSzPts val="2200"/>
                  <a:buFont typeface="Arial"/>
                  <a:buNone/>
                </a:pPr>
                <a:endParaRPr sz="2200" b="1" i="0" u="none" strike="noStrike" cap="none">
                  <a:solidFill>
                    <a:srgbClr val="000000"/>
                  </a:solidFill>
                  <a:latin typeface="Open Sans"/>
                  <a:ea typeface="Open Sans"/>
                  <a:cs typeface="Open Sans"/>
                  <a:sym typeface="Open Sans"/>
                </a:endParaRPr>
              </a:p>
            </p:txBody>
          </p:sp>
        </p:grpSp>
        <p:pic>
          <p:nvPicPr>
            <p:cNvPr id="9" name="Graphic 8">
              <a:extLst>
                <a:ext uri="{FF2B5EF4-FFF2-40B4-BE49-F238E27FC236}">
                  <a16:creationId xmlns:a16="http://schemas.microsoft.com/office/drawing/2014/main" id="{4890A3B7-668C-4A6F-8F3C-F24BF369B7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1809" y="3305402"/>
              <a:ext cx="1539792" cy="1681812"/>
            </a:xfrm>
            <a:prstGeom prst="rect">
              <a:avLst/>
            </a:prstGeom>
          </p:spPr>
        </p:pic>
      </p:grpSp>
      <p:grpSp>
        <p:nvGrpSpPr>
          <p:cNvPr id="2" name="Group 1">
            <a:extLst>
              <a:ext uri="{FF2B5EF4-FFF2-40B4-BE49-F238E27FC236}">
                <a16:creationId xmlns:a16="http://schemas.microsoft.com/office/drawing/2014/main" id="{6D7E0DCD-5B12-06E9-A000-56B30F527775}"/>
              </a:ext>
            </a:extLst>
          </p:cNvPr>
          <p:cNvGrpSpPr/>
          <p:nvPr/>
        </p:nvGrpSpPr>
        <p:grpSpPr>
          <a:xfrm>
            <a:off x="9063611" y="3021076"/>
            <a:ext cx="6038553" cy="3949277"/>
            <a:chOff x="9063611" y="3021076"/>
            <a:chExt cx="6038553" cy="3949277"/>
          </a:xfrm>
        </p:grpSpPr>
        <p:grpSp>
          <p:nvGrpSpPr>
            <p:cNvPr id="4" name="Group 3">
              <a:extLst>
                <a:ext uri="{FF2B5EF4-FFF2-40B4-BE49-F238E27FC236}">
                  <a16:creationId xmlns:a16="http://schemas.microsoft.com/office/drawing/2014/main" id="{9C385230-D7FE-5CD8-655E-E7F4842797BD}"/>
                </a:ext>
              </a:extLst>
            </p:cNvPr>
            <p:cNvGrpSpPr/>
            <p:nvPr/>
          </p:nvGrpSpPr>
          <p:grpSpPr>
            <a:xfrm>
              <a:off x="9063611" y="3021076"/>
              <a:ext cx="6038553" cy="3949277"/>
              <a:chOff x="9185645" y="1439402"/>
              <a:chExt cx="6038553" cy="3949277"/>
            </a:xfrm>
          </p:grpSpPr>
          <p:sp>
            <p:nvSpPr>
              <p:cNvPr id="348" name="Google Shape;348;p61"/>
              <p:cNvSpPr/>
              <p:nvPr/>
            </p:nvSpPr>
            <p:spPr>
              <a:xfrm>
                <a:off x="9185645" y="3295885"/>
                <a:ext cx="6038553" cy="2092794"/>
              </a:xfrm>
              <a:prstGeom prst="roundRect">
                <a:avLst>
                  <a:gd name="adj" fmla="val 8114"/>
                </a:avLst>
              </a:prstGeom>
              <a:solidFill>
                <a:srgbClr val="CAE7F6"/>
              </a:solidFill>
              <a:ln w="19050" cap="flat" cmpd="sng">
                <a:solidFill>
                  <a:srgbClr val="4CAEDF"/>
                </a:solidFill>
                <a:prstDash val="solid"/>
                <a:round/>
                <a:headEnd type="none" w="sm" len="sm"/>
                <a:tailEnd type="none" w="sm" len="sm"/>
              </a:ln>
            </p:spPr>
            <p:txBody>
              <a:bodyPr spcFirstLastPara="1" wrap="square" lIns="91425" tIns="60950" rIns="121900" bIns="60950" anchor="ctr" anchorCtr="0">
                <a:noAutofit/>
              </a:bodyPr>
              <a:lstStyle/>
              <a:p>
                <a:pPr marL="0" marR="0" lvl="0" indent="0" algn="ctr" rtl="0">
                  <a:lnSpc>
                    <a:spcPct val="115000"/>
                  </a:lnSpc>
                  <a:spcBef>
                    <a:spcPts val="0"/>
                  </a:spcBef>
                  <a:spcAft>
                    <a:spcPts val="0"/>
                  </a:spcAft>
                  <a:buNone/>
                </a:pPr>
                <a:r>
                  <a:rPr lang="en-US" sz="2200">
                    <a:solidFill>
                      <a:srgbClr val="404040"/>
                    </a:solidFill>
                    <a:latin typeface="Open Sans" pitchFamily="2" charset="0"/>
                    <a:ea typeface="Open Sans"/>
                    <a:cs typeface="Open Sans"/>
                    <a:sym typeface="Open Sans"/>
                  </a:rPr>
                  <a:t>It</a:t>
                </a:r>
                <a:r>
                  <a:rPr lang="en-US" sz="2200" b="0" i="0" u="none" strike="noStrike" cap="none">
                    <a:solidFill>
                      <a:srgbClr val="404040"/>
                    </a:solidFill>
                    <a:latin typeface="Open Sans" pitchFamily="2" charset="0"/>
                    <a:ea typeface="Open Sans"/>
                    <a:cs typeface="Open Sans"/>
                    <a:sym typeface="Open Sans"/>
                  </a:rPr>
                  <a:t> can identify abnormal behavior, determine if it has security implications, and alert the security team accordingly.</a:t>
                </a:r>
                <a:endParaRPr sz="2200">
                  <a:solidFill>
                    <a:srgbClr val="404040"/>
                  </a:solidFill>
                  <a:latin typeface="Open Sans" pitchFamily="2" charset="0"/>
                </a:endParaRPr>
              </a:p>
            </p:txBody>
          </p:sp>
          <p:sp>
            <p:nvSpPr>
              <p:cNvPr id="349" name="Google Shape;349;p61"/>
              <p:cNvSpPr/>
              <p:nvPr/>
            </p:nvSpPr>
            <p:spPr>
              <a:xfrm>
                <a:off x="11199081" y="1439402"/>
                <a:ext cx="2011680" cy="2011680"/>
              </a:xfrm>
              <a:prstGeom prst="roundRect">
                <a:avLst>
                  <a:gd name="adj" fmla="val 5273"/>
                </a:avLst>
              </a:prstGeom>
              <a:solidFill>
                <a:srgbClr val="F2F2F2"/>
              </a:solidFill>
              <a:ln w="38100" cap="flat" cmpd="sng">
                <a:solidFill>
                  <a:srgbClr val="4CAED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1" i="0" u="none" strike="noStrike" cap="none">
                  <a:solidFill>
                    <a:srgbClr val="000000"/>
                  </a:solidFill>
                  <a:latin typeface="Calibri"/>
                  <a:ea typeface="Calibri"/>
                  <a:cs typeface="Calibri"/>
                  <a:sym typeface="Calibri"/>
                </a:endParaRPr>
              </a:p>
            </p:txBody>
          </p:sp>
        </p:grpSp>
        <p:pic>
          <p:nvPicPr>
            <p:cNvPr id="11" name="Graphic 10">
              <a:extLst>
                <a:ext uri="{FF2B5EF4-FFF2-40B4-BE49-F238E27FC236}">
                  <a16:creationId xmlns:a16="http://schemas.microsoft.com/office/drawing/2014/main" id="{A9410A1D-1868-4CE8-A3E2-29954C5251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77445" y="3085242"/>
              <a:ext cx="1810884" cy="1810884"/>
            </a:xfrm>
            <a:prstGeom prst="rect">
              <a:avLst/>
            </a:prstGeom>
          </p:spPr>
        </p:pic>
      </p:grpSp>
      <p:sp>
        <p:nvSpPr>
          <p:cNvPr id="3" name="Brandline_LVC">
            <a:extLst>
              <a:ext uri="{FF2B5EF4-FFF2-40B4-BE49-F238E27FC236}">
                <a16:creationId xmlns:a16="http://schemas.microsoft.com/office/drawing/2014/main" id="{5A584716-D178-880A-06B3-22B76338D6E3}"/>
              </a:ext>
            </a:extLst>
          </p:cNvPr>
          <p:cNvSpPr/>
          <p:nvPr/>
        </p:nvSpPr>
        <p:spPr>
          <a:xfrm>
            <a:off x="3505200" y="816324"/>
            <a:ext cx="925520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1"/>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User and Entity Behavior Analytics (UEBA)</a:t>
            </a:r>
            <a:endParaRPr>
              <a:latin typeface="Open Sans"/>
              <a:ea typeface="Open Sans"/>
              <a:cs typeface="Open Sans"/>
              <a:sym typeface="Open Sans"/>
            </a:endParaRPr>
          </a:p>
        </p:txBody>
      </p:sp>
      <p:grpSp>
        <p:nvGrpSpPr>
          <p:cNvPr id="7" name="Group 6">
            <a:extLst>
              <a:ext uri="{FF2B5EF4-FFF2-40B4-BE49-F238E27FC236}">
                <a16:creationId xmlns:a16="http://schemas.microsoft.com/office/drawing/2014/main" id="{F0BC75C0-5142-454C-A790-93A3D493D1A2}"/>
              </a:ext>
            </a:extLst>
          </p:cNvPr>
          <p:cNvGrpSpPr/>
          <p:nvPr/>
        </p:nvGrpSpPr>
        <p:grpSpPr>
          <a:xfrm>
            <a:off x="4487296" y="1440870"/>
            <a:ext cx="7281408" cy="5408559"/>
            <a:chOff x="5646219" y="4545362"/>
            <a:chExt cx="6095704" cy="4527831"/>
          </a:xfrm>
        </p:grpSpPr>
        <p:grpSp>
          <p:nvGrpSpPr>
            <p:cNvPr id="6" name="Group 5">
              <a:extLst>
                <a:ext uri="{FF2B5EF4-FFF2-40B4-BE49-F238E27FC236}">
                  <a16:creationId xmlns:a16="http://schemas.microsoft.com/office/drawing/2014/main" id="{0D1F6F1F-8D5D-44CB-9AD0-FEDCF0EA9CC2}"/>
                </a:ext>
              </a:extLst>
            </p:cNvPr>
            <p:cNvGrpSpPr/>
            <p:nvPr/>
          </p:nvGrpSpPr>
          <p:grpSpPr>
            <a:xfrm>
              <a:off x="5646219" y="4545362"/>
              <a:ext cx="5498326" cy="4527831"/>
              <a:chOff x="10484024" y="2794060"/>
              <a:chExt cx="5498326" cy="4527831"/>
            </a:xfrm>
          </p:grpSpPr>
          <p:pic>
            <p:nvPicPr>
              <p:cNvPr id="15" name="Picture 14" descr="slide 47">
                <a:extLst>
                  <a:ext uri="{FF2B5EF4-FFF2-40B4-BE49-F238E27FC236}">
                    <a16:creationId xmlns:a16="http://schemas.microsoft.com/office/drawing/2014/main" id="{520D00A5-6409-4B0F-876F-BE852C0E35E3}"/>
                  </a:ext>
                </a:extLst>
              </p:cNvPr>
              <p:cNvPicPr>
                <a:picLocks noChangeAspect="1"/>
              </p:cNvPicPr>
              <p:nvPr/>
            </p:nvPicPr>
            <p:blipFill>
              <a:blip r:embed="rId3"/>
              <a:stretch>
                <a:fillRect/>
              </a:stretch>
            </p:blipFill>
            <p:spPr>
              <a:xfrm>
                <a:off x="10973009" y="3825984"/>
                <a:ext cx="5009341" cy="2936635"/>
              </a:xfrm>
              <a:prstGeom prst="rect">
                <a:avLst/>
              </a:prstGeom>
            </p:spPr>
          </p:pic>
          <p:sp>
            <p:nvSpPr>
              <p:cNvPr id="16" name="Text Box 2">
                <a:extLst>
                  <a:ext uri="{FF2B5EF4-FFF2-40B4-BE49-F238E27FC236}">
                    <a16:creationId xmlns:a16="http://schemas.microsoft.com/office/drawing/2014/main" id="{EDFFFE49-C6DE-4AB5-8A1D-AA8989C257C6}"/>
                  </a:ext>
                </a:extLst>
              </p:cNvPr>
              <p:cNvSpPr txBox="1"/>
              <p:nvPr/>
            </p:nvSpPr>
            <p:spPr>
              <a:xfrm>
                <a:off x="12447848" y="2794060"/>
                <a:ext cx="2168163" cy="836999"/>
              </a:xfrm>
              <a:prstGeom prst="rect">
                <a:avLst/>
              </a:prstGeom>
              <a:noFill/>
            </p:spPr>
            <p:txBody>
              <a:bodyPr wrap="square" rtlCol="0">
                <a:spAutoFit/>
              </a:bodyPr>
              <a:lstStyle/>
              <a:p>
                <a:pPr algn="ct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Malware event</a:t>
                </a:r>
              </a:p>
            </p:txBody>
          </p:sp>
          <p:sp>
            <p:nvSpPr>
              <p:cNvPr id="17" name="Text Box 4">
                <a:extLst>
                  <a:ext uri="{FF2B5EF4-FFF2-40B4-BE49-F238E27FC236}">
                    <a16:creationId xmlns:a16="http://schemas.microsoft.com/office/drawing/2014/main" id="{32413B1D-FFED-432E-A08F-B2E9DF84AE14}"/>
                  </a:ext>
                </a:extLst>
              </p:cNvPr>
              <p:cNvSpPr txBox="1"/>
              <p:nvPr/>
            </p:nvSpPr>
            <p:spPr>
              <a:xfrm>
                <a:off x="10484024" y="6790091"/>
                <a:ext cx="1882140" cy="511179"/>
              </a:xfrm>
              <a:prstGeom prst="rect">
                <a:avLst/>
              </a:prstGeom>
              <a:noFill/>
            </p:spPr>
            <p:txBody>
              <a:bodyPr wrap="square" rtlCol="0">
                <a:spAutoFit/>
              </a:bodyPr>
              <a:lstStyle/>
              <a:p>
                <a:pPr algn="ct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SIEM</a:t>
                </a:r>
              </a:p>
            </p:txBody>
          </p:sp>
          <p:sp>
            <p:nvSpPr>
              <p:cNvPr id="18" name="Text Box 5">
                <a:extLst>
                  <a:ext uri="{FF2B5EF4-FFF2-40B4-BE49-F238E27FC236}">
                    <a16:creationId xmlns:a16="http://schemas.microsoft.com/office/drawing/2014/main" id="{63F12D1C-ADA2-411F-B663-0B40B36349A6}"/>
                  </a:ext>
                </a:extLst>
              </p:cNvPr>
              <p:cNvSpPr txBox="1"/>
              <p:nvPr/>
            </p:nvSpPr>
            <p:spPr>
              <a:xfrm>
                <a:off x="12495704" y="6810712"/>
                <a:ext cx="1882140" cy="511179"/>
              </a:xfrm>
              <a:prstGeom prst="rect">
                <a:avLst/>
              </a:prstGeom>
              <a:noFill/>
            </p:spPr>
            <p:txBody>
              <a:bodyPr wrap="square" rtlCol="0">
                <a:spAutoFit/>
              </a:bodyPr>
              <a:lstStyle/>
              <a:p>
                <a:pPr algn="ct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UEBA</a:t>
                </a:r>
              </a:p>
            </p:txBody>
          </p:sp>
        </p:grpSp>
        <p:sp>
          <p:nvSpPr>
            <p:cNvPr id="19" name="Text Box 6">
              <a:extLst>
                <a:ext uri="{FF2B5EF4-FFF2-40B4-BE49-F238E27FC236}">
                  <a16:creationId xmlns:a16="http://schemas.microsoft.com/office/drawing/2014/main" id="{2E0464EF-98C8-4FD9-B094-CEE00F147F10}"/>
                </a:ext>
              </a:extLst>
            </p:cNvPr>
            <p:cNvSpPr txBox="1"/>
            <p:nvPr/>
          </p:nvSpPr>
          <p:spPr>
            <a:xfrm>
              <a:off x="9859783" y="8545504"/>
              <a:ext cx="1882140" cy="511179"/>
            </a:xfrm>
            <a:prstGeom prst="rect">
              <a:avLst/>
            </a:prstGeom>
            <a:noFill/>
          </p:spPr>
          <p:txBody>
            <a:bodyPr wrap="square" rtlCol="0">
              <a:spAutoFit/>
            </a:bodyPr>
            <a:lstStyle/>
            <a:p>
              <a:pPr algn="ct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SOAR</a:t>
              </a:r>
            </a:p>
          </p:txBody>
        </p:sp>
      </p:grpSp>
      <p:sp>
        <p:nvSpPr>
          <p:cNvPr id="3" name="Brandline_LVC">
            <a:extLst>
              <a:ext uri="{FF2B5EF4-FFF2-40B4-BE49-F238E27FC236}">
                <a16:creationId xmlns:a16="http://schemas.microsoft.com/office/drawing/2014/main" id="{5A584716-D178-880A-06B3-22B76338D6E3}"/>
              </a:ext>
            </a:extLst>
          </p:cNvPr>
          <p:cNvSpPr/>
          <p:nvPr/>
        </p:nvSpPr>
        <p:spPr>
          <a:xfrm>
            <a:off x="3505200" y="816324"/>
            <a:ext cx="925520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8FE652AD-DED0-F1D1-C808-79AB52F76E91}"/>
              </a:ext>
            </a:extLst>
          </p:cNvPr>
          <p:cNvGrpSpPr/>
          <p:nvPr/>
        </p:nvGrpSpPr>
        <p:grpSpPr>
          <a:xfrm>
            <a:off x="3374688" y="7221692"/>
            <a:ext cx="9506625" cy="1459075"/>
            <a:chOff x="3374688" y="7475038"/>
            <a:chExt cx="9506625" cy="1459075"/>
          </a:xfrm>
        </p:grpSpPr>
        <p:sp>
          <p:nvSpPr>
            <p:cNvPr id="8" name="Rectangle: Rounded Corners 7">
              <a:extLst>
                <a:ext uri="{FF2B5EF4-FFF2-40B4-BE49-F238E27FC236}">
                  <a16:creationId xmlns:a16="http://schemas.microsoft.com/office/drawing/2014/main" id="{C8960D04-2B21-8829-C945-F655685AA5F2}"/>
                </a:ext>
              </a:extLst>
            </p:cNvPr>
            <p:cNvSpPr/>
            <p:nvPr/>
          </p:nvSpPr>
          <p:spPr>
            <a:xfrm>
              <a:off x="3374688" y="7475038"/>
              <a:ext cx="9506625" cy="145907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C1049F5-E0AD-A289-688A-5FD3F2AD24AF}"/>
                </a:ext>
              </a:extLst>
            </p:cNvPr>
            <p:cNvSpPr txBox="1"/>
            <p:nvPr/>
          </p:nvSpPr>
          <p:spPr>
            <a:xfrm>
              <a:off x="4065696" y="7722164"/>
              <a:ext cx="8124607" cy="1023485"/>
            </a:xfrm>
            <a:prstGeom prst="rect">
              <a:avLst/>
            </a:prstGeom>
            <a:noFill/>
          </p:spPr>
          <p:txBody>
            <a:bodyPr wrap="square" rtlCol="0">
              <a:spAutoFit/>
            </a:bodyPr>
            <a:lstStyle/>
            <a:p>
              <a:pPr marL="285750" indent="-285750">
                <a:lnSpc>
                  <a:spcPct val="115000"/>
                </a:lnSpc>
                <a:buFont typeface="Arial" panose="020B0604020202020204" pitchFamily="34" charset="0"/>
                <a:buChar char="•"/>
              </a:pPr>
              <a:r>
                <a:rPr lang="en-US" sz="2200">
                  <a:solidFill>
                    <a:srgbClr val="404040"/>
                  </a:solidFill>
                  <a:latin typeface="Open Sans" pitchFamily="2" charset="0"/>
                </a:rPr>
                <a:t>SIEM (Security information and event management)</a:t>
              </a:r>
            </a:p>
            <a:p>
              <a:pPr>
                <a:lnSpc>
                  <a:spcPct val="115000"/>
                </a:lnSpc>
              </a:pPr>
              <a:endParaRPr lang="en-US" sz="1000">
                <a:solidFill>
                  <a:srgbClr val="404040"/>
                </a:solidFill>
                <a:latin typeface="Open Sans" pitchFamily="2" charset="0"/>
              </a:endParaRPr>
            </a:p>
            <a:p>
              <a:pPr marL="285750" indent="-285750">
                <a:lnSpc>
                  <a:spcPct val="115000"/>
                </a:lnSpc>
                <a:buFont typeface="Arial" panose="020B0604020202020204" pitchFamily="34" charset="0"/>
                <a:buChar char="•"/>
              </a:pPr>
              <a:r>
                <a:rPr lang="en-US" sz="2200">
                  <a:solidFill>
                    <a:srgbClr val="404040"/>
                  </a:solidFill>
                  <a:latin typeface="Open Sans" pitchFamily="2" charset="0"/>
                </a:rPr>
                <a:t>SOAR (Security orchestration, automation, and response)</a:t>
              </a:r>
            </a:p>
          </p:txBody>
        </p:sp>
      </p:grpSp>
    </p:spTree>
    <p:extLst>
      <p:ext uri="{BB962C8B-B14F-4D97-AF65-F5344CB8AC3E}">
        <p14:creationId xmlns:p14="http://schemas.microsoft.com/office/powerpoint/2010/main" val="7903727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2"/>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User and Entity Behavior Analytics (UEBA)</a:t>
            </a:r>
            <a:endParaRPr>
              <a:latin typeface="Open Sans"/>
              <a:ea typeface="Open Sans"/>
              <a:cs typeface="Open Sans"/>
              <a:sym typeface="Open Sans"/>
            </a:endParaRPr>
          </a:p>
        </p:txBody>
      </p:sp>
      <p:pic>
        <p:nvPicPr>
          <p:cNvPr id="358" name="Google Shape;358;p62"/>
          <p:cNvPicPr preferRelativeResize="0"/>
          <p:nvPr/>
        </p:nvPicPr>
        <p:blipFill rotWithShape="1">
          <a:blip r:embed="rId3">
            <a:alphaModFix/>
          </a:blip>
          <a:srcRect/>
          <a:stretch/>
        </p:blipFill>
        <p:spPr>
          <a:xfrm>
            <a:off x="2802705" y="752158"/>
            <a:ext cx="10674975" cy="365760"/>
          </a:xfrm>
          <a:prstGeom prst="rect">
            <a:avLst/>
          </a:prstGeom>
          <a:noFill/>
          <a:ln>
            <a:noFill/>
          </a:ln>
        </p:spPr>
      </p:pic>
      <p:grpSp>
        <p:nvGrpSpPr>
          <p:cNvPr id="25" name="Group 24">
            <a:extLst>
              <a:ext uri="{FF2B5EF4-FFF2-40B4-BE49-F238E27FC236}">
                <a16:creationId xmlns:a16="http://schemas.microsoft.com/office/drawing/2014/main" id="{A7E5A342-A94F-1432-098E-71ADF3A66F85}"/>
              </a:ext>
            </a:extLst>
          </p:cNvPr>
          <p:cNvGrpSpPr/>
          <p:nvPr/>
        </p:nvGrpSpPr>
        <p:grpSpPr>
          <a:xfrm>
            <a:off x="1320792" y="6864167"/>
            <a:ext cx="13519155" cy="1409471"/>
            <a:chOff x="1320792" y="6864167"/>
            <a:chExt cx="13519155" cy="1409471"/>
          </a:xfrm>
        </p:grpSpPr>
        <p:grpSp>
          <p:nvGrpSpPr>
            <p:cNvPr id="20" name="Group 19">
              <a:extLst>
                <a:ext uri="{FF2B5EF4-FFF2-40B4-BE49-F238E27FC236}">
                  <a16:creationId xmlns:a16="http://schemas.microsoft.com/office/drawing/2014/main" id="{2006339E-597B-9CA7-90FF-E291DF44A201}"/>
                </a:ext>
              </a:extLst>
            </p:cNvPr>
            <p:cNvGrpSpPr/>
            <p:nvPr/>
          </p:nvGrpSpPr>
          <p:grpSpPr>
            <a:xfrm>
              <a:off x="1320792" y="6864167"/>
              <a:ext cx="13519155" cy="1409471"/>
              <a:chOff x="1318700" y="6467017"/>
              <a:chExt cx="13519155" cy="1409471"/>
            </a:xfrm>
          </p:grpSpPr>
          <p:sp>
            <p:nvSpPr>
              <p:cNvPr id="5" name="Google Shape;2910;p116">
                <a:extLst>
                  <a:ext uri="{FF2B5EF4-FFF2-40B4-BE49-F238E27FC236}">
                    <a16:creationId xmlns:a16="http://schemas.microsoft.com/office/drawing/2014/main" id="{9BC2F60B-E561-42D8-B629-3B3DFE697BCF}"/>
                  </a:ext>
                </a:extLst>
              </p:cNvPr>
              <p:cNvSpPr/>
              <p:nvPr/>
            </p:nvSpPr>
            <p:spPr>
              <a:xfrm rot="-5400000">
                <a:off x="1467426" y="6323396"/>
                <a:ext cx="1404366" cy="1701818"/>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8" name="Google Shape;2926;p116">
                <a:extLst>
                  <a:ext uri="{FF2B5EF4-FFF2-40B4-BE49-F238E27FC236}">
                    <a16:creationId xmlns:a16="http://schemas.microsoft.com/office/drawing/2014/main" id="{6FFACCE4-6AF4-4746-AACE-565EB027DAAB}"/>
                  </a:ext>
                </a:extLst>
              </p:cNvPr>
              <p:cNvSpPr/>
              <p:nvPr/>
            </p:nvSpPr>
            <p:spPr>
              <a:xfrm rot="5400000">
                <a:off x="8149721" y="1339907"/>
                <a:ext cx="1404367" cy="11658587"/>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 name="Google Shape;2927;p116">
                <a:extLst>
                  <a:ext uri="{FF2B5EF4-FFF2-40B4-BE49-F238E27FC236}">
                    <a16:creationId xmlns:a16="http://schemas.microsoft.com/office/drawing/2014/main" id="{8E02B805-D0FE-4501-9463-8E1DD9EDDF8D}"/>
                  </a:ext>
                </a:extLst>
              </p:cNvPr>
              <p:cNvSpPr txBox="1"/>
              <p:nvPr/>
            </p:nvSpPr>
            <p:spPr>
              <a:xfrm>
                <a:off x="3074931" y="6579372"/>
                <a:ext cx="11762924" cy="117796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3F3F3F"/>
                    </a:solidFill>
                    <a:latin typeface="Open Sans"/>
                    <a:ea typeface="Open Sans"/>
                    <a:cs typeface="Open Sans"/>
                    <a:sym typeface="Open Sans"/>
                  </a:rPr>
                  <a:t>The analytics tools based on AI and machine learning algorithms do not require signatures or human intervention and provide automated, accurate threat and anomaly detection. </a:t>
                </a:r>
              </a:p>
            </p:txBody>
          </p:sp>
        </p:grpSp>
        <p:sp>
          <p:nvSpPr>
            <p:cNvPr id="21" name="Google Shape;2927;p116">
              <a:extLst>
                <a:ext uri="{FF2B5EF4-FFF2-40B4-BE49-F238E27FC236}">
                  <a16:creationId xmlns:a16="http://schemas.microsoft.com/office/drawing/2014/main" id="{3F20A044-AEDD-4D2F-89EA-0A151891482A}"/>
                </a:ext>
              </a:extLst>
            </p:cNvPr>
            <p:cNvSpPr txBox="1"/>
            <p:nvPr/>
          </p:nvSpPr>
          <p:spPr>
            <a:xfrm>
              <a:off x="1412329" y="6976522"/>
              <a:ext cx="1549347"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Analytics</a:t>
              </a:r>
              <a:endParaRPr lang="en-US" b="1">
                <a:solidFill>
                  <a:schemeClr val="tx1">
                    <a:lumMod val="75000"/>
                    <a:lumOff val="25000"/>
                  </a:schemeClr>
                </a:solidFill>
                <a:latin typeface="Open Sans"/>
                <a:ea typeface="Open Sans"/>
                <a:cs typeface="Open Sans"/>
                <a:sym typeface="Open Sans"/>
              </a:endParaRPr>
            </a:p>
          </p:txBody>
        </p:sp>
      </p:grpSp>
      <p:grpSp>
        <p:nvGrpSpPr>
          <p:cNvPr id="4" name="Group 3">
            <a:extLst>
              <a:ext uri="{FF2B5EF4-FFF2-40B4-BE49-F238E27FC236}">
                <a16:creationId xmlns:a16="http://schemas.microsoft.com/office/drawing/2014/main" id="{ED891C83-D970-9217-10CB-BEA479D92753}"/>
              </a:ext>
            </a:extLst>
          </p:cNvPr>
          <p:cNvGrpSpPr/>
          <p:nvPr/>
        </p:nvGrpSpPr>
        <p:grpSpPr>
          <a:xfrm>
            <a:off x="1320792" y="5132265"/>
            <a:ext cx="13376392" cy="1404367"/>
            <a:chOff x="1320794" y="4957667"/>
            <a:chExt cx="13376392" cy="1404367"/>
          </a:xfrm>
        </p:grpSpPr>
        <p:grpSp>
          <p:nvGrpSpPr>
            <p:cNvPr id="14" name="Google Shape;2922;p116">
              <a:extLst>
                <a:ext uri="{FF2B5EF4-FFF2-40B4-BE49-F238E27FC236}">
                  <a16:creationId xmlns:a16="http://schemas.microsoft.com/office/drawing/2014/main" id="{90BCD4EB-EAB4-4BCD-83C7-8A6A5D4B574D}"/>
                </a:ext>
              </a:extLst>
            </p:cNvPr>
            <p:cNvGrpSpPr/>
            <p:nvPr/>
          </p:nvGrpSpPr>
          <p:grpSpPr>
            <a:xfrm>
              <a:off x="1320794" y="4957667"/>
              <a:ext cx="13376392" cy="1404367"/>
              <a:chOff x="644042" y="4907778"/>
              <a:chExt cx="14714027" cy="1160634"/>
            </a:xfrm>
          </p:grpSpPr>
          <p:sp>
            <p:nvSpPr>
              <p:cNvPr id="15" name="Google Shape;2923;p116">
                <a:extLst>
                  <a:ext uri="{FF2B5EF4-FFF2-40B4-BE49-F238E27FC236}">
                    <a16:creationId xmlns:a16="http://schemas.microsoft.com/office/drawing/2014/main" id="{21B63B72-FDFC-42DC-BCEB-0F21AE6324EF}"/>
                  </a:ext>
                </a:extLst>
              </p:cNvPr>
              <p:cNvSpPr/>
              <p:nvPr/>
            </p:nvSpPr>
            <p:spPr>
              <a:xfrm rot="5400000">
                <a:off x="8356739" y="-932918"/>
                <a:ext cx="1160634" cy="12842026"/>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 name="Google Shape;2924;p116">
                <a:extLst>
                  <a:ext uri="{FF2B5EF4-FFF2-40B4-BE49-F238E27FC236}">
                    <a16:creationId xmlns:a16="http://schemas.microsoft.com/office/drawing/2014/main" id="{F089202C-C0C2-44BB-8FEF-8AC7C09BAE0A}"/>
                  </a:ext>
                </a:extLst>
              </p:cNvPr>
              <p:cNvSpPr/>
              <p:nvPr/>
            </p:nvSpPr>
            <p:spPr>
              <a:xfrm rot="-5400000">
                <a:off x="999725" y="4552096"/>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 name="Google Shape;2925;p116">
                <a:extLst>
                  <a:ext uri="{FF2B5EF4-FFF2-40B4-BE49-F238E27FC236}">
                    <a16:creationId xmlns:a16="http://schemas.microsoft.com/office/drawing/2014/main" id="{8E073F8F-FCC9-4990-BC77-0DF2BA8BAEFF}"/>
                  </a:ext>
                </a:extLst>
              </p:cNvPr>
              <p:cNvSpPr txBox="1"/>
              <p:nvPr/>
            </p:nvSpPr>
            <p:spPr>
              <a:xfrm>
                <a:off x="2680678" y="4987256"/>
                <a:ext cx="12417636" cy="97352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3F3F3F"/>
                    </a:solidFill>
                    <a:latin typeface="Open Sans"/>
                    <a:ea typeface="Open Sans"/>
                    <a:cs typeface="Open Sans"/>
                    <a:sym typeface="Open Sans"/>
                  </a:rPr>
                  <a:t>It establishes a baseline of normal</a:t>
                </a:r>
                <a:r>
                  <a:rPr lang="en-US" sz="2200" b="1">
                    <a:solidFill>
                      <a:srgbClr val="3F3F3F"/>
                    </a:solidFill>
                    <a:latin typeface="Open Sans"/>
                    <a:ea typeface="Open Sans"/>
                    <a:cs typeface="Open Sans"/>
                    <a:sym typeface="Open Sans"/>
                  </a:rPr>
                  <a:t> </a:t>
                </a:r>
                <a:r>
                  <a:rPr lang="en-US" sz="2200">
                    <a:solidFill>
                      <a:srgbClr val="3F3F3F"/>
                    </a:solidFill>
                    <a:latin typeface="Open Sans"/>
                    <a:ea typeface="Open Sans"/>
                    <a:cs typeface="Open Sans"/>
                    <a:sym typeface="Open Sans"/>
                  </a:rPr>
                  <a:t>behavioral profiles and patterns, then identifies anomalies that deviate from that baseline, which have security significance.</a:t>
                </a:r>
              </a:p>
            </p:txBody>
          </p:sp>
        </p:grpSp>
        <p:sp>
          <p:nvSpPr>
            <p:cNvPr id="22" name="Google Shape;2927;p116">
              <a:extLst>
                <a:ext uri="{FF2B5EF4-FFF2-40B4-BE49-F238E27FC236}">
                  <a16:creationId xmlns:a16="http://schemas.microsoft.com/office/drawing/2014/main" id="{A96EE031-E989-44D7-A3DC-62A9CA5C3317}"/>
                </a:ext>
              </a:extLst>
            </p:cNvPr>
            <p:cNvSpPr txBox="1"/>
            <p:nvPr/>
          </p:nvSpPr>
          <p:spPr>
            <a:xfrm>
              <a:off x="1401491" y="5097604"/>
              <a:ext cx="1549347"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Behavior</a:t>
              </a:r>
            </a:p>
          </p:txBody>
        </p:sp>
      </p:grpSp>
      <p:grpSp>
        <p:nvGrpSpPr>
          <p:cNvPr id="3" name="Group 2">
            <a:extLst>
              <a:ext uri="{FF2B5EF4-FFF2-40B4-BE49-F238E27FC236}">
                <a16:creationId xmlns:a16="http://schemas.microsoft.com/office/drawing/2014/main" id="{23B2718D-2A43-91A3-35C6-8F1A2361BB45}"/>
              </a:ext>
            </a:extLst>
          </p:cNvPr>
          <p:cNvGrpSpPr/>
          <p:nvPr/>
        </p:nvGrpSpPr>
        <p:grpSpPr>
          <a:xfrm>
            <a:off x="1393861" y="3400363"/>
            <a:ext cx="13360405" cy="1404368"/>
            <a:chOff x="1320795" y="3480552"/>
            <a:chExt cx="13360405" cy="1404368"/>
          </a:xfrm>
        </p:grpSpPr>
        <p:grpSp>
          <p:nvGrpSpPr>
            <p:cNvPr id="10" name="Google Shape;2918;p116">
              <a:extLst>
                <a:ext uri="{FF2B5EF4-FFF2-40B4-BE49-F238E27FC236}">
                  <a16:creationId xmlns:a16="http://schemas.microsoft.com/office/drawing/2014/main" id="{4340785A-1CCB-49A7-BAE5-009B39B036AC}"/>
                </a:ext>
              </a:extLst>
            </p:cNvPr>
            <p:cNvGrpSpPr/>
            <p:nvPr/>
          </p:nvGrpSpPr>
          <p:grpSpPr>
            <a:xfrm>
              <a:off x="1320795" y="3480552"/>
              <a:ext cx="13360405" cy="1404368"/>
              <a:chOff x="644042" y="3602419"/>
              <a:chExt cx="14696444" cy="1160634"/>
            </a:xfrm>
          </p:grpSpPr>
          <p:sp>
            <p:nvSpPr>
              <p:cNvPr id="11" name="Google Shape;2919;p116">
                <a:extLst>
                  <a:ext uri="{FF2B5EF4-FFF2-40B4-BE49-F238E27FC236}">
                    <a16:creationId xmlns:a16="http://schemas.microsoft.com/office/drawing/2014/main" id="{FA7A95A5-8BE7-49E0-BE00-5CF04C407B98}"/>
                  </a:ext>
                </a:extLst>
              </p:cNvPr>
              <p:cNvSpPr/>
              <p:nvPr/>
            </p:nvSpPr>
            <p:spPr>
              <a:xfrm rot="5400000">
                <a:off x="8347948" y="-2229485"/>
                <a:ext cx="1160634" cy="12824442"/>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2" name="Google Shape;2920;p116">
                <a:extLst>
                  <a:ext uri="{FF2B5EF4-FFF2-40B4-BE49-F238E27FC236}">
                    <a16:creationId xmlns:a16="http://schemas.microsoft.com/office/drawing/2014/main" id="{6A9157DA-15C0-4268-87C7-8C5A70A544E1}"/>
                  </a:ext>
                </a:extLst>
              </p:cNvPr>
              <p:cNvSpPr/>
              <p:nvPr/>
            </p:nvSpPr>
            <p:spPr>
              <a:xfrm rot="-5400000">
                <a:off x="999725" y="3246736"/>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3" name="Google Shape;2921;p116">
                <a:extLst>
                  <a:ext uri="{FF2B5EF4-FFF2-40B4-BE49-F238E27FC236}">
                    <a16:creationId xmlns:a16="http://schemas.microsoft.com/office/drawing/2014/main" id="{C1A71E0C-7FDB-4F9D-82D7-952979631C28}"/>
                  </a:ext>
                </a:extLst>
              </p:cNvPr>
              <p:cNvSpPr txBox="1"/>
              <p:nvPr/>
            </p:nvSpPr>
            <p:spPr>
              <a:xfrm>
                <a:off x="2680675" y="3658270"/>
                <a:ext cx="12417636" cy="97352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3F3F3F"/>
                    </a:solidFill>
                    <a:latin typeface="Open Sans"/>
                    <a:ea typeface="Open Sans"/>
                    <a:cs typeface="Open Sans"/>
                    <a:sym typeface="Open Sans"/>
                  </a:rPr>
                  <a:t>This technology can monitor entities other than users, such as routers, servers, applications, or even IoT devices.</a:t>
                </a:r>
              </a:p>
            </p:txBody>
          </p:sp>
        </p:grpSp>
        <p:sp>
          <p:nvSpPr>
            <p:cNvPr id="23" name="Google Shape;2927;p116">
              <a:extLst>
                <a:ext uri="{FF2B5EF4-FFF2-40B4-BE49-F238E27FC236}">
                  <a16:creationId xmlns:a16="http://schemas.microsoft.com/office/drawing/2014/main" id="{43AC952E-D2D3-4E66-A810-D0414E4BDF7A}"/>
                </a:ext>
              </a:extLst>
            </p:cNvPr>
            <p:cNvSpPr txBox="1"/>
            <p:nvPr/>
          </p:nvSpPr>
          <p:spPr>
            <a:xfrm>
              <a:off x="1401491" y="3612178"/>
              <a:ext cx="1549347"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Entity</a:t>
              </a:r>
            </a:p>
          </p:txBody>
        </p:sp>
      </p:grpSp>
      <p:grpSp>
        <p:nvGrpSpPr>
          <p:cNvPr id="2" name="Group 1">
            <a:extLst>
              <a:ext uri="{FF2B5EF4-FFF2-40B4-BE49-F238E27FC236}">
                <a16:creationId xmlns:a16="http://schemas.microsoft.com/office/drawing/2014/main" id="{E18D6670-30F5-F28A-17BA-641AC8E263F2}"/>
              </a:ext>
            </a:extLst>
          </p:cNvPr>
          <p:cNvGrpSpPr/>
          <p:nvPr/>
        </p:nvGrpSpPr>
        <p:grpSpPr>
          <a:xfrm>
            <a:off x="1401489" y="1668461"/>
            <a:ext cx="13360407" cy="1404368"/>
            <a:chOff x="1336778" y="1641695"/>
            <a:chExt cx="13360407" cy="1404368"/>
          </a:xfrm>
        </p:grpSpPr>
        <p:grpSp>
          <p:nvGrpSpPr>
            <p:cNvPr id="6" name="Google Shape;2914;p116">
              <a:extLst>
                <a:ext uri="{FF2B5EF4-FFF2-40B4-BE49-F238E27FC236}">
                  <a16:creationId xmlns:a16="http://schemas.microsoft.com/office/drawing/2014/main" id="{D6B3C882-A669-496F-B1F0-7BF1BC23B888}"/>
                </a:ext>
              </a:extLst>
            </p:cNvPr>
            <p:cNvGrpSpPr/>
            <p:nvPr/>
          </p:nvGrpSpPr>
          <p:grpSpPr>
            <a:xfrm>
              <a:off x="1336778" y="1641695"/>
              <a:ext cx="13360407" cy="1404368"/>
              <a:chOff x="644042" y="2297060"/>
              <a:chExt cx="14696446" cy="1160634"/>
            </a:xfrm>
          </p:grpSpPr>
          <p:sp>
            <p:nvSpPr>
              <p:cNvPr id="7" name="Google Shape;2915;p116">
                <a:extLst>
                  <a:ext uri="{FF2B5EF4-FFF2-40B4-BE49-F238E27FC236}">
                    <a16:creationId xmlns:a16="http://schemas.microsoft.com/office/drawing/2014/main" id="{EAD60915-4695-4F6A-91AE-0C27613CE162}"/>
                  </a:ext>
                </a:extLst>
              </p:cNvPr>
              <p:cNvSpPr/>
              <p:nvPr/>
            </p:nvSpPr>
            <p:spPr>
              <a:xfrm rot="5400000">
                <a:off x="8347949" y="-3534845"/>
                <a:ext cx="1160634" cy="12824444"/>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 name="Google Shape;2916;p116">
                <a:extLst>
                  <a:ext uri="{FF2B5EF4-FFF2-40B4-BE49-F238E27FC236}">
                    <a16:creationId xmlns:a16="http://schemas.microsoft.com/office/drawing/2014/main" id="{50C0A5F6-43B6-498C-ADA1-5DCB600FD354}"/>
                  </a:ext>
                </a:extLst>
              </p:cNvPr>
              <p:cNvSpPr txBox="1"/>
              <p:nvPr/>
            </p:nvSpPr>
            <p:spPr>
              <a:xfrm>
                <a:off x="2680677" y="2398356"/>
                <a:ext cx="12417636" cy="97352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3F3F3F"/>
                    </a:solidFill>
                    <a:latin typeface="Open Sans"/>
                    <a:ea typeface="Open Sans"/>
                    <a:cs typeface="Open Sans"/>
                    <a:sym typeface="Open Sans"/>
                  </a:rPr>
                  <a:t>UEBA technology can monitor user behavior for any peculiar or suspicious activity.</a:t>
                </a:r>
              </a:p>
            </p:txBody>
          </p:sp>
          <p:sp>
            <p:nvSpPr>
              <p:cNvPr id="9" name="Google Shape;2917;p116">
                <a:extLst>
                  <a:ext uri="{FF2B5EF4-FFF2-40B4-BE49-F238E27FC236}">
                    <a16:creationId xmlns:a16="http://schemas.microsoft.com/office/drawing/2014/main" id="{7A62EF9C-530C-4E00-94C6-D5E390F5C11B}"/>
                  </a:ext>
                </a:extLst>
              </p:cNvPr>
              <p:cNvSpPr/>
              <p:nvPr/>
            </p:nvSpPr>
            <p:spPr>
              <a:xfrm rot="-5400000">
                <a:off x="999725" y="1941377"/>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24" name="Google Shape;2927;p116">
              <a:extLst>
                <a:ext uri="{FF2B5EF4-FFF2-40B4-BE49-F238E27FC236}">
                  <a16:creationId xmlns:a16="http://schemas.microsoft.com/office/drawing/2014/main" id="{679C8C64-1337-432D-8D2C-5A09B1A5D9FB}"/>
                </a:ext>
              </a:extLst>
            </p:cNvPr>
            <p:cNvSpPr txBox="1"/>
            <p:nvPr/>
          </p:nvSpPr>
          <p:spPr>
            <a:xfrm>
              <a:off x="1425796" y="1754897"/>
              <a:ext cx="1549347"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User</a:t>
              </a:r>
            </a:p>
          </p:txBody>
        </p:sp>
      </p:gr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
          <p:cNvSpPr txBox="1">
            <a:spLocks noGrp="1"/>
          </p:cNvSpPr>
          <p:nvPr>
            <p:ph type="body" idx="1"/>
          </p:nvPr>
        </p:nvSpPr>
        <p:spPr>
          <a:xfrm>
            <a:off x="0" y="4114800"/>
            <a:ext cx="16256002"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ct val="0"/>
              </a:spcAft>
              <a:buSzPts val="2800"/>
              <a:buNone/>
            </a:pPr>
            <a:r>
              <a:rPr lang="en-US"/>
              <a:t>Antivirus, Endpoint Detection and Response (EDR) and Extended Detection and Response (XDR)</a:t>
            </a:r>
            <a:endParaRPr/>
          </a:p>
        </p:txBody>
      </p:sp>
    </p:spTree>
    <p:extLst>
      <p:ext uri="{BB962C8B-B14F-4D97-AF65-F5344CB8AC3E}">
        <p14:creationId xmlns:p14="http://schemas.microsoft.com/office/powerpoint/2010/main" val="20994776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0" y="18918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Antivirus</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538586" y="3989260"/>
            <a:ext cx="7543800" cy="2756018"/>
          </a:xfrm>
          <a:prstGeom prst="roundRect">
            <a:avLst>
              <a:gd name="adj" fmla="val 6114"/>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gn="ctr">
              <a:lnSpc>
                <a:spcPct val="115000"/>
              </a:lnSpc>
              <a:buSzPts val="1400"/>
            </a:pPr>
            <a:r>
              <a:rPr lang="en-US" sz="2200">
                <a:solidFill>
                  <a:srgbClr val="404040"/>
                </a:solidFill>
                <a:latin typeface="Open Sans" pitchFamily="2" charset="0"/>
                <a:ea typeface="Open Sans"/>
                <a:cs typeface="Open Sans"/>
              </a:rPr>
              <a:t>Antivirus software is essential for protecting the computer from various malware threats. By blocking malware, it helps keep your computer secure and running smoothly.</a:t>
            </a:r>
          </a:p>
        </p:txBody>
      </p:sp>
      <p:pic>
        <p:nvPicPr>
          <p:cNvPr id="5" name="Picture 4">
            <a:extLst>
              <a:ext uri="{FF2B5EF4-FFF2-40B4-BE49-F238E27FC236}">
                <a16:creationId xmlns:a16="http://schemas.microsoft.com/office/drawing/2014/main" id="{40F39993-C14F-FA7B-A4C4-C4373046BC4E}"/>
              </a:ext>
            </a:extLst>
          </p:cNvPr>
          <p:cNvPicPr>
            <a:picLocks noChangeAspect="1"/>
          </p:cNvPicPr>
          <p:nvPr/>
        </p:nvPicPr>
        <p:blipFill>
          <a:blip r:embed="rId3"/>
          <a:stretch>
            <a:fillRect/>
          </a:stretch>
        </p:blipFill>
        <p:spPr>
          <a:xfrm>
            <a:off x="9672782" y="2874019"/>
            <a:ext cx="4876800" cy="4876800"/>
          </a:xfrm>
          <a:prstGeom prst="rect">
            <a:avLst/>
          </a:prstGeom>
        </p:spPr>
      </p:pic>
      <p:sp>
        <p:nvSpPr>
          <p:cNvPr id="4" name="Brandline_LVC">
            <a:extLst>
              <a:ext uri="{FF2B5EF4-FFF2-40B4-BE49-F238E27FC236}">
                <a16:creationId xmlns:a16="http://schemas.microsoft.com/office/drawing/2014/main" id="{F6946A5A-286A-E09A-7674-185AB3F52362}"/>
              </a:ext>
            </a:extLst>
          </p:cNvPr>
          <p:cNvSpPr/>
          <p:nvPr/>
        </p:nvSpPr>
        <p:spPr>
          <a:xfrm>
            <a:off x="7112001" y="775634"/>
            <a:ext cx="20281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55F3689-FE36-E04A-F5FB-9E2BD690BCCC}"/>
              </a:ext>
            </a:extLst>
          </p:cNvPr>
          <p:cNvSpPr txBox="1"/>
          <p:nvPr/>
        </p:nvSpPr>
        <p:spPr>
          <a:xfrm>
            <a:off x="2223655" y="1257300"/>
            <a:ext cx="11928763" cy="1235851"/>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Antivirus software, also called anti-virus software, is a program designed to protect the computer from malicious software (malware) such as viruses, worms, Trojan horses, spyware, and ransomware.</a:t>
            </a:r>
          </a:p>
        </p:txBody>
      </p:sp>
    </p:spTree>
    <p:extLst>
      <p:ext uri="{BB962C8B-B14F-4D97-AF65-F5344CB8AC3E}">
        <p14:creationId xmlns:p14="http://schemas.microsoft.com/office/powerpoint/2010/main" val="4933022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2"/>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Antivirus Functioning</a:t>
            </a:r>
            <a:endParaRPr>
              <a:latin typeface="Open Sans"/>
              <a:ea typeface="Open Sans"/>
              <a:cs typeface="Open Sans"/>
              <a:sym typeface="Open Sans"/>
            </a:endParaRPr>
          </a:p>
        </p:txBody>
      </p:sp>
      <p:grpSp>
        <p:nvGrpSpPr>
          <p:cNvPr id="4" name="Group 3">
            <a:extLst>
              <a:ext uri="{FF2B5EF4-FFF2-40B4-BE49-F238E27FC236}">
                <a16:creationId xmlns:a16="http://schemas.microsoft.com/office/drawing/2014/main" id="{615C021F-5A09-23D4-A95C-465CA45D8787}"/>
              </a:ext>
            </a:extLst>
          </p:cNvPr>
          <p:cNvGrpSpPr/>
          <p:nvPr/>
        </p:nvGrpSpPr>
        <p:grpSpPr>
          <a:xfrm>
            <a:off x="1356107" y="6760541"/>
            <a:ext cx="13387129" cy="1409471"/>
            <a:chOff x="1294069" y="6467017"/>
            <a:chExt cx="13387129" cy="1409471"/>
          </a:xfrm>
        </p:grpSpPr>
        <p:sp>
          <p:nvSpPr>
            <p:cNvPr id="5" name="Google Shape;2910;p116">
              <a:extLst>
                <a:ext uri="{FF2B5EF4-FFF2-40B4-BE49-F238E27FC236}">
                  <a16:creationId xmlns:a16="http://schemas.microsoft.com/office/drawing/2014/main" id="{9BC2F60B-E561-42D8-B629-3B3DFE697BCF}"/>
                </a:ext>
              </a:extLst>
            </p:cNvPr>
            <p:cNvSpPr/>
            <p:nvPr/>
          </p:nvSpPr>
          <p:spPr>
            <a:xfrm rot="-5400000">
              <a:off x="1467426" y="6323396"/>
              <a:ext cx="1404366" cy="1701818"/>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8" name="Google Shape;2926;p116">
              <a:extLst>
                <a:ext uri="{FF2B5EF4-FFF2-40B4-BE49-F238E27FC236}">
                  <a16:creationId xmlns:a16="http://schemas.microsoft.com/office/drawing/2014/main" id="{6FFACCE4-6AF4-4746-AACE-565EB027DAAB}"/>
                </a:ext>
              </a:extLst>
            </p:cNvPr>
            <p:cNvSpPr/>
            <p:nvPr/>
          </p:nvSpPr>
          <p:spPr>
            <a:xfrm rot="5400000">
              <a:off x="8149721" y="1339907"/>
              <a:ext cx="1404367" cy="11658587"/>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 name="Google Shape;2927;p116">
              <a:extLst>
                <a:ext uri="{FF2B5EF4-FFF2-40B4-BE49-F238E27FC236}">
                  <a16:creationId xmlns:a16="http://schemas.microsoft.com/office/drawing/2014/main" id="{8E02B805-D0FE-4501-9463-8E1DD9EDDF8D}"/>
                </a:ext>
              </a:extLst>
            </p:cNvPr>
            <p:cNvSpPr txBox="1"/>
            <p:nvPr/>
          </p:nvSpPr>
          <p:spPr>
            <a:xfrm>
              <a:off x="3261969" y="6579372"/>
              <a:ext cx="11298976" cy="117796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3F3F3F"/>
                  </a:solidFill>
                  <a:latin typeface="Open Sans"/>
                  <a:ea typeface="Open Sans"/>
                  <a:cs typeface="Open Sans"/>
                </a:rPr>
                <a:t>Some antivirus programs also include features to prevent malware from infecting the computer in the first place. This might involve blocking malicious websites or suspicious email attachments.</a:t>
              </a:r>
              <a:endParaRPr lang="en-US" sz="2200">
                <a:solidFill>
                  <a:srgbClr val="3F3F3F"/>
                </a:solidFill>
                <a:latin typeface="Open Sans"/>
                <a:ea typeface="Open Sans"/>
                <a:cs typeface="Open Sans"/>
                <a:sym typeface="Open Sans"/>
              </a:endParaRPr>
            </a:p>
          </p:txBody>
        </p:sp>
        <p:sp>
          <p:nvSpPr>
            <p:cNvPr id="21" name="Google Shape;2927;p116">
              <a:extLst>
                <a:ext uri="{FF2B5EF4-FFF2-40B4-BE49-F238E27FC236}">
                  <a16:creationId xmlns:a16="http://schemas.microsoft.com/office/drawing/2014/main" id="{3F20A044-AEDD-4D2F-89EA-0A151891482A}"/>
                </a:ext>
              </a:extLst>
            </p:cNvPr>
            <p:cNvSpPr txBox="1"/>
            <p:nvPr/>
          </p:nvSpPr>
          <p:spPr>
            <a:xfrm>
              <a:off x="1294069" y="6579372"/>
              <a:ext cx="1788795"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Prevention</a:t>
              </a:r>
              <a:endParaRPr lang="en-US" b="1">
                <a:solidFill>
                  <a:schemeClr val="tx1">
                    <a:lumMod val="75000"/>
                    <a:lumOff val="25000"/>
                  </a:schemeClr>
                </a:solidFill>
                <a:latin typeface="Open Sans"/>
                <a:ea typeface="Open Sans"/>
                <a:cs typeface="Open Sans"/>
                <a:sym typeface="Open Sans"/>
              </a:endParaRPr>
            </a:p>
          </p:txBody>
        </p:sp>
      </p:grpSp>
      <p:grpSp>
        <p:nvGrpSpPr>
          <p:cNvPr id="20" name="Group 19">
            <a:extLst>
              <a:ext uri="{FF2B5EF4-FFF2-40B4-BE49-F238E27FC236}">
                <a16:creationId xmlns:a16="http://schemas.microsoft.com/office/drawing/2014/main" id="{C5820CC7-226A-0903-69A2-1E5359CE6F17}"/>
              </a:ext>
            </a:extLst>
          </p:cNvPr>
          <p:cNvGrpSpPr/>
          <p:nvPr/>
        </p:nvGrpSpPr>
        <p:grpSpPr>
          <a:xfrm>
            <a:off x="1439806" y="4960556"/>
            <a:ext cx="13376392" cy="1404367"/>
            <a:chOff x="1318700" y="5016546"/>
            <a:chExt cx="13376392" cy="1404367"/>
          </a:xfrm>
        </p:grpSpPr>
        <p:grpSp>
          <p:nvGrpSpPr>
            <p:cNvPr id="14" name="Google Shape;2922;p116">
              <a:extLst>
                <a:ext uri="{FF2B5EF4-FFF2-40B4-BE49-F238E27FC236}">
                  <a16:creationId xmlns:a16="http://schemas.microsoft.com/office/drawing/2014/main" id="{90BCD4EB-EAB4-4BCD-83C7-8A6A5D4B574D}"/>
                </a:ext>
              </a:extLst>
            </p:cNvPr>
            <p:cNvGrpSpPr/>
            <p:nvPr/>
          </p:nvGrpSpPr>
          <p:grpSpPr>
            <a:xfrm>
              <a:off x="1318700" y="5016546"/>
              <a:ext cx="13376392" cy="1404367"/>
              <a:chOff x="644042" y="4907778"/>
              <a:chExt cx="14714027" cy="1160634"/>
            </a:xfrm>
          </p:grpSpPr>
          <p:sp>
            <p:nvSpPr>
              <p:cNvPr id="15" name="Google Shape;2923;p116">
                <a:extLst>
                  <a:ext uri="{FF2B5EF4-FFF2-40B4-BE49-F238E27FC236}">
                    <a16:creationId xmlns:a16="http://schemas.microsoft.com/office/drawing/2014/main" id="{21B63B72-FDFC-42DC-BCEB-0F21AE6324EF}"/>
                  </a:ext>
                </a:extLst>
              </p:cNvPr>
              <p:cNvSpPr/>
              <p:nvPr/>
            </p:nvSpPr>
            <p:spPr>
              <a:xfrm rot="5400000">
                <a:off x="8356739" y="-932918"/>
                <a:ext cx="1160634" cy="12842026"/>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 name="Google Shape;2924;p116">
                <a:extLst>
                  <a:ext uri="{FF2B5EF4-FFF2-40B4-BE49-F238E27FC236}">
                    <a16:creationId xmlns:a16="http://schemas.microsoft.com/office/drawing/2014/main" id="{F089202C-C0C2-44BB-8FEF-8AC7C09BAE0A}"/>
                  </a:ext>
                </a:extLst>
              </p:cNvPr>
              <p:cNvSpPr/>
              <p:nvPr/>
            </p:nvSpPr>
            <p:spPr>
              <a:xfrm rot="-5400000">
                <a:off x="999725" y="4552096"/>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 name="Google Shape;2925;p116">
                <a:extLst>
                  <a:ext uri="{FF2B5EF4-FFF2-40B4-BE49-F238E27FC236}">
                    <a16:creationId xmlns:a16="http://schemas.microsoft.com/office/drawing/2014/main" id="{8E073F8F-FCC9-4990-BC77-0DF2BA8BAEFF}"/>
                  </a:ext>
                </a:extLst>
              </p:cNvPr>
              <p:cNvSpPr txBox="1"/>
              <p:nvPr/>
            </p:nvSpPr>
            <p:spPr>
              <a:xfrm>
                <a:off x="2680678" y="4987256"/>
                <a:ext cx="12417636" cy="97352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3F3F3F"/>
                    </a:solidFill>
                    <a:latin typeface="Open Sans"/>
                    <a:ea typeface="Open Sans"/>
                    <a:cs typeface="Open Sans"/>
                  </a:rPr>
                  <a:t>It then quarantines or removes the malware from the system</a:t>
                </a:r>
                <a:r>
                  <a:rPr lang="en-US" sz="2200">
                    <a:solidFill>
                      <a:srgbClr val="3F3F3F"/>
                    </a:solidFill>
                    <a:latin typeface="Open Sans"/>
                    <a:ea typeface="Open Sans"/>
                    <a:cs typeface="Open Sans"/>
                    <a:sym typeface="Open Sans"/>
                  </a:rPr>
                  <a:t>.</a:t>
                </a:r>
              </a:p>
            </p:txBody>
          </p:sp>
        </p:grpSp>
        <p:sp>
          <p:nvSpPr>
            <p:cNvPr id="22" name="Google Shape;2927;p116">
              <a:extLst>
                <a:ext uri="{FF2B5EF4-FFF2-40B4-BE49-F238E27FC236}">
                  <a16:creationId xmlns:a16="http://schemas.microsoft.com/office/drawing/2014/main" id="{A96EE031-E989-44D7-A3DC-62A9CA5C3317}"/>
                </a:ext>
              </a:extLst>
            </p:cNvPr>
            <p:cNvSpPr txBox="1"/>
            <p:nvPr/>
          </p:nvSpPr>
          <p:spPr>
            <a:xfrm>
              <a:off x="1401491" y="5139168"/>
              <a:ext cx="1549347"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Removal</a:t>
              </a:r>
            </a:p>
          </p:txBody>
        </p:sp>
      </p:grpSp>
      <p:grpSp>
        <p:nvGrpSpPr>
          <p:cNvPr id="25" name="Group 24">
            <a:extLst>
              <a:ext uri="{FF2B5EF4-FFF2-40B4-BE49-F238E27FC236}">
                <a16:creationId xmlns:a16="http://schemas.microsoft.com/office/drawing/2014/main" id="{8AF6E039-D651-6C04-002A-0EF40F4A0359}"/>
              </a:ext>
            </a:extLst>
          </p:cNvPr>
          <p:cNvGrpSpPr/>
          <p:nvPr/>
        </p:nvGrpSpPr>
        <p:grpSpPr>
          <a:xfrm>
            <a:off x="1447797" y="3160570"/>
            <a:ext cx="13360405" cy="1404368"/>
            <a:chOff x="1320795" y="3480552"/>
            <a:chExt cx="13360405" cy="1404368"/>
          </a:xfrm>
        </p:grpSpPr>
        <p:grpSp>
          <p:nvGrpSpPr>
            <p:cNvPr id="10" name="Google Shape;2918;p116">
              <a:extLst>
                <a:ext uri="{FF2B5EF4-FFF2-40B4-BE49-F238E27FC236}">
                  <a16:creationId xmlns:a16="http://schemas.microsoft.com/office/drawing/2014/main" id="{4340785A-1CCB-49A7-BAE5-009B39B036AC}"/>
                </a:ext>
              </a:extLst>
            </p:cNvPr>
            <p:cNvGrpSpPr/>
            <p:nvPr/>
          </p:nvGrpSpPr>
          <p:grpSpPr>
            <a:xfrm>
              <a:off x="1320795" y="3480552"/>
              <a:ext cx="13360405" cy="1404368"/>
              <a:chOff x="644042" y="3602419"/>
              <a:chExt cx="14696444" cy="1160634"/>
            </a:xfrm>
          </p:grpSpPr>
          <p:sp>
            <p:nvSpPr>
              <p:cNvPr id="11" name="Google Shape;2919;p116">
                <a:extLst>
                  <a:ext uri="{FF2B5EF4-FFF2-40B4-BE49-F238E27FC236}">
                    <a16:creationId xmlns:a16="http://schemas.microsoft.com/office/drawing/2014/main" id="{FA7A95A5-8BE7-49E0-BE00-5CF04C407B98}"/>
                  </a:ext>
                </a:extLst>
              </p:cNvPr>
              <p:cNvSpPr/>
              <p:nvPr/>
            </p:nvSpPr>
            <p:spPr>
              <a:xfrm rot="5400000">
                <a:off x="8347948" y="-2229485"/>
                <a:ext cx="1160634" cy="12824442"/>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2" name="Google Shape;2920;p116">
                <a:extLst>
                  <a:ext uri="{FF2B5EF4-FFF2-40B4-BE49-F238E27FC236}">
                    <a16:creationId xmlns:a16="http://schemas.microsoft.com/office/drawing/2014/main" id="{6A9157DA-15C0-4268-87C7-8C5A70A544E1}"/>
                  </a:ext>
                </a:extLst>
              </p:cNvPr>
              <p:cNvSpPr/>
              <p:nvPr/>
            </p:nvSpPr>
            <p:spPr>
              <a:xfrm rot="-5400000">
                <a:off x="999725" y="3246736"/>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3" name="Google Shape;2921;p116">
                <a:extLst>
                  <a:ext uri="{FF2B5EF4-FFF2-40B4-BE49-F238E27FC236}">
                    <a16:creationId xmlns:a16="http://schemas.microsoft.com/office/drawing/2014/main" id="{C1A71E0C-7FDB-4F9D-82D7-952979631C28}"/>
                  </a:ext>
                </a:extLst>
              </p:cNvPr>
              <p:cNvSpPr txBox="1"/>
              <p:nvPr/>
            </p:nvSpPr>
            <p:spPr>
              <a:xfrm>
                <a:off x="2719109" y="3711200"/>
                <a:ext cx="12417636" cy="97352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3F3F3F"/>
                    </a:solidFill>
                    <a:latin typeface="Open Sans"/>
                    <a:ea typeface="Open Sans"/>
                    <a:cs typeface="Open Sans"/>
                  </a:rPr>
                  <a:t>When the antivirus software detects malware, it identifies the specific threat.</a:t>
                </a:r>
                <a:endParaRPr lang="en-US" sz="2200">
                  <a:solidFill>
                    <a:srgbClr val="3F3F3F"/>
                  </a:solidFill>
                  <a:latin typeface="Open Sans"/>
                  <a:ea typeface="Open Sans"/>
                  <a:cs typeface="Open Sans"/>
                  <a:sym typeface="Open Sans"/>
                </a:endParaRPr>
              </a:p>
            </p:txBody>
          </p:sp>
        </p:grpSp>
        <p:sp>
          <p:nvSpPr>
            <p:cNvPr id="23" name="Google Shape;2927;p116">
              <a:extLst>
                <a:ext uri="{FF2B5EF4-FFF2-40B4-BE49-F238E27FC236}">
                  <a16:creationId xmlns:a16="http://schemas.microsoft.com/office/drawing/2014/main" id="{43AC952E-D2D3-4E66-A810-D0414E4BDF7A}"/>
                </a:ext>
              </a:extLst>
            </p:cNvPr>
            <p:cNvSpPr txBox="1"/>
            <p:nvPr/>
          </p:nvSpPr>
          <p:spPr>
            <a:xfrm>
              <a:off x="1401491" y="3612178"/>
              <a:ext cx="1549347"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Detection</a:t>
              </a:r>
            </a:p>
          </p:txBody>
        </p:sp>
      </p:grpSp>
      <p:grpSp>
        <p:nvGrpSpPr>
          <p:cNvPr id="26" name="Group 25">
            <a:extLst>
              <a:ext uri="{FF2B5EF4-FFF2-40B4-BE49-F238E27FC236}">
                <a16:creationId xmlns:a16="http://schemas.microsoft.com/office/drawing/2014/main" id="{4F048740-B3D3-2669-460A-8F5090E54415}"/>
              </a:ext>
            </a:extLst>
          </p:cNvPr>
          <p:cNvGrpSpPr/>
          <p:nvPr/>
        </p:nvGrpSpPr>
        <p:grpSpPr>
          <a:xfrm>
            <a:off x="1447797" y="1360584"/>
            <a:ext cx="13360407" cy="1404368"/>
            <a:chOff x="1318700" y="1360584"/>
            <a:chExt cx="13360407" cy="1404368"/>
          </a:xfrm>
        </p:grpSpPr>
        <p:grpSp>
          <p:nvGrpSpPr>
            <p:cNvPr id="6" name="Google Shape;2914;p116">
              <a:extLst>
                <a:ext uri="{FF2B5EF4-FFF2-40B4-BE49-F238E27FC236}">
                  <a16:creationId xmlns:a16="http://schemas.microsoft.com/office/drawing/2014/main" id="{D6B3C882-A669-496F-B1F0-7BF1BC23B888}"/>
                </a:ext>
              </a:extLst>
            </p:cNvPr>
            <p:cNvGrpSpPr/>
            <p:nvPr/>
          </p:nvGrpSpPr>
          <p:grpSpPr>
            <a:xfrm>
              <a:off x="1318700" y="1360584"/>
              <a:ext cx="13360407" cy="1404368"/>
              <a:chOff x="644042" y="2297060"/>
              <a:chExt cx="14696446" cy="1160634"/>
            </a:xfrm>
          </p:grpSpPr>
          <p:sp>
            <p:nvSpPr>
              <p:cNvPr id="7" name="Google Shape;2915;p116">
                <a:extLst>
                  <a:ext uri="{FF2B5EF4-FFF2-40B4-BE49-F238E27FC236}">
                    <a16:creationId xmlns:a16="http://schemas.microsoft.com/office/drawing/2014/main" id="{EAD60915-4695-4F6A-91AE-0C27613CE162}"/>
                  </a:ext>
                </a:extLst>
              </p:cNvPr>
              <p:cNvSpPr/>
              <p:nvPr/>
            </p:nvSpPr>
            <p:spPr>
              <a:xfrm rot="5400000">
                <a:off x="8347949" y="-3534845"/>
                <a:ext cx="1160634" cy="12824444"/>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 name="Google Shape;2916;p116">
                <a:extLst>
                  <a:ext uri="{FF2B5EF4-FFF2-40B4-BE49-F238E27FC236}">
                    <a16:creationId xmlns:a16="http://schemas.microsoft.com/office/drawing/2014/main" id="{50C0A5F6-43B6-498C-ADA1-5DCB600FD354}"/>
                  </a:ext>
                </a:extLst>
              </p:cNvPr>
              <p:cNvSpPr txBox="1"/>
              <p:nvPr/>
            </p:nvSpPr>
            <p:spPr>
              <a:xfrm>
                <a:off x="2680677" y="2398356"/>
                <a:ext cx="12417636" cy="973524"/>
              </a:xfrm>
              <a:prstGeom prst="rect">
                <a:avLst/>
              </a:prstGeom>
              <a:noFill/>
              <a:ln>
                <a:noFill/>
              </a:ln>
            </p:spPr>
            <p:txBody>
              <a:bodyPr spcFirstLastPara="1" wrap="square" lIns="91425" tIns="45700" rIns="91425" bIns="45700" anchor="ctr" anchorCtr="0">
                <a:noAutofit/>
              </a:bodyPr>
              <a:lstStyle/>
              <a:p>
                <a:pPr>
                  <a:lnSpc>
                    <a:spcPct val="114000"/>
                  </a:lnSpc>
                  <a:buSzPts val="2200"/>
                </a:pPr>
                <a:r>
                  <a:rPr lang="en-US" sz="2200">
                    <a:solidFill>
                      <a:srgbClr val="3F3F3F"/>
                    </a:solidFill>
                    <a:latin typeface="Open Sans"/>
                    <a:ea typeface="Open Sans"/>
                    <a:cs typeface="Open Sans"/>
                  </a:rPr>
                  <a:t>Antivirus software scans the computer for malware. This can be done in real-time as you access files or through periodically scheduled scans.</a:t>
                </a:r>
                <a:endParaRPr lang="en-US" sz="2200">
                  <a:solidFill>
                    <a:srgbClr val="3F3F3F"/>
                  </a:solidFill>
                  <a:latin typeface="Open Sans"/>
                  <a:ea typeface="Open Sans"/>
                  <a:cs typeface="Open Sans"/>
                  <a:sym typeface="Open Sans"/>
                </a:endParaRPr>
              </a:p>
            </p:txBody>
          </p:sp>
          <p:sp>
            <p:nvSpPr>
              <p:cNvPr id="9" name="Google Shape;2917;p116">
                <a:extLst>
                  <a:ext uri="{FF2B5EF4-FFF2-40B4-BE49-F238E27FC236}">
                    <a16:creationId xmlns:a16="http://schemas.microsoft.com/office/drawing/2014/main" id="{7A62EF9C-530C-4E00-94C6-D5E390F5C11B}"/>
                  </a:ext>
                </a:extLst>
              </p:cNvPr>
              <p:cNvSpPr/>
              <p:nvPr/>
            </p:nvSpPr>
            <p:spPr>
              <a:xfrm rot="-5400000">
                <a:off x="999725" y="1941377"/>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24" name="Google Shape;2927;p116">
              <a:extLst>
                <a:ext uri="{FF2B5EF4-FFF2-40B4-BE49-F238E27FC236}">
                  <a16:creationId xmlns:a16="http://schemas.microsoft.com/office/drawing/2014/main" id="{679C8C64-1337-432D-8D2C-5A09B1A5D9FB}"/>
                </a:ext>
              </a:extLst>
            </p:cNvPr>
            <p:cNvSpPr txBox="1"/>
            <p:nvPr/>
          </p:nvSpPr>
          <p:spPr>
            <a:xfrm>
              <a:off x="1438422" y="1489381"/>
              <a:ext cx="1549347"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Scanning</a:t>
              </a:r>
            </a:p>
          </p:txBody>
        </p:sp>
      </p:grpSp>
      <p:sp>
        <p:nvSpPr>
          <p:cNvPr id="3" name="Brandline_LVC">
            <a:extLst>
              <a:ext uri="{FF2B5EF4-FFF2-40B4-BE49-F238E27FC236}">
                <a16:creationId xmlns:a16="http://schemas.microsoft.com/office/drawing/2014/main" id="{EE246A95-CD49-E669-4B91-2FA59A7CEDC5}"/>
              </a:ext>
            </a:extLst>
          </p:cNvPr>
          <p:cNvSpPr/>
          <p:nvPr/>
        </p:nvSpPr>
        <p:spPr>
          <a:xfrm>
            <a:off x="5740400" y="816324"/>
            <a:ext cx="477250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97049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0" y="18918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Endpoint Detection and Response (EDR)</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142192" y="3015431"/>
            <a:ext cx="8438226" cy="4035086"/>
          </a:xfrm>
          <a:prstGeom prst="roundRect">
            <a:avLst>
              <a:gd name="adj" fmla="val 4195"/>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889000" lvl="1"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This solution focuses on desktops, laptops, servers, mobile devices, and other devices connected to the corporate network. </a:t>
            </a:r>
          </a:p>
          <a:p>
            <a:pPr marL="889000" lvl="1" indent="-342900">
              <a:lnSpc>
                <a:spcPct val="114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889000" lvl="1"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EDR systems are equipped with advanced monitoring and detection capabilities to identify potential threats by seeking out suspicious behavior.</a:t>
            </a:r>
          </a:p>
        </p:txBody>
      </p:sp>
      <p:pic>
        <p:nvPicPr>
          <p:cNvPr id="4" name="Picture 3">
            <a:extLst>
              <a:ext uri="{FF2B5EF4-FFF2-40B4-BE49-F238E27FC236}">
                <a16:creationId xmlns:a16="http://schemas.microsoft.com/office/drawing/2014/main" id="{3C5C6C5D-B776-1AFE-89AA-919379E5A495}"/>
              </a:ext>
            </a:extLst>
          </p:cNvPr>
          <p:cNvPicPr>
            <a:picLocks noChangeAspect="1"/>
          </p:cNvPicPr>
          <p:nvPr/>
        </p:nvPicPr>
        <p:blipFill>
          <a:blip r:embed="rId3"/>
          <a:stretch>
            <a:fillRect/>
          </a:stretch>
        </p:blipFill>
        <p:spPr>
          <a:xfrm>
            <a:off x="10138295" y="2816629"/>
            <a:ext cx="4014123" cy="4014123"/>
          </a:xfrm>
          <a:prstGeom prst="rect">
            <a:avLst/>
          </a:prstGeom>
        </p:spPr>
      </p:pic>
      <p:sp>
        <p:nvSpPr>
          <p:cNvPr id="5" name="Brandline_LVC">
            <a:extLst>
              <a:ext uri="{FF2B5EF4-FFF2-40B4-BE49-F238E27FC236}">
                <a16:creationId xmlns:a16="http://schemas.microsoft.com/office/drawing/2014/main" id="{8B330D76-5BE9-C0DD-05F9-8D74D95AD9B6}"/>
              </a:ext>
            </a:extLst>
          </p:cNvPr>
          <p:cNvSpPr/>
          <p:nvPr/>
        </p:nvSpPr>
        <p:spPr>
          <a:xfrm>
            <a:off x="3759200" y="775634"/>
            <a:ext cx="874918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2D4F59F-DF43-DEB8-3502-854CA9DC7019}"/>
              </a:ext>
            </a:extLst>
          </p:cNvPr>
          <p:cNvSpPr txBox="1"/>
          <p:nvPr/>
        </p:nvSpPr>
        <p:spPr>
          <a:xfrm>
            <a:off x="4177145" y="1257300"/>
            <a:ext cx="800100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It is a cybersecurity technology that protects individual devices within a network from cyberattacks. </a:t>
            </a:r>
          </a:p>
        </p:txBody>
      </p:sp>
    </p:spTree>
    <p:extLst>
      <p:ext uri="{BB962C8B-B14F-4D97-AF65-F5344CB8AC3E}">
        <p14:creationId xmlns:p14="http://schemas.microsoft.com/office/powerpoint/2010/main" val="336651122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2"/>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EDR Functioning</a:t>
            </a:r>
            <a:endParaRPr>
              <a:latin typeface="Open Sans"/>
              <a:ea typeface="Open Sans"/>
              <a:cs typeface="Open Sans"/>
              <a:sym typeface="Open Sans"/>
            </a:endParaRPr>
          </a:p>
        </p:txBody>
      </p:sp>
      <p:grpSp>
        <p:nvGrpSpPr>
          <p:cNvPr id="25" name="Group 24">
            <a:extLst>
              <a:ext uri="{FF2B5EF4-FFF2-40B4-BE49-F238E27FC236}">
                <a16:creationId xmlns:a16="http://schemas.microsoft.com/office/drawing/2014/main" id="{FEDEA87A-CD2A-43A1-CDF6-85403D26E7EC}"/>
              </a:ext>
            </a:extLst>
          </p:cNvPr>
          <p:cNvGrpSpPr/>
          <p:nvPr/>
        </p:nvGrpSpPr>
        <p:grpSpPr>
          <a:xfrm>
            <a:off x="900458" y="5028375"/>
            <a:ext cx="13803585" cy="1404367"/>
            <a:chOff x="900458" y="4934246"/>
            <a:chExt cx="13803585" cy="1404367"/>
          </a:xfrm>
        </p:grpSpPr>
        <p:grpSp>
          <p:nvGrpSpPr>
            <p:cNvPr id="14" name="Google Shape;2922;p116">
              <a:extLst>
                <a:ext uri="{FF2B5EF4-FFF2-40B4-BE49-F238E27FC236}">
                  <a16:creationId xmlns:a16="http://schemas.microsoft.com/office/drawing/2014/main" id="{90BCD4EB-EAB4-4BCD-83C7-8A6A5D4B574D}"/>
                </a:ext>
              </a:extLst>
            </p:cNvPr>
            <p:cNvGrpSpPr/>
            <p:nvPr/>
          </p:nvGrpSpPr>
          <p:grpSpPr>
            <a:xfrm>
              <a:off x="944880" y="4934246"/>
              <a:ext cx="13759163" cy="1404367"/>
              <a:chOff x="644042" y="4907778"/>
              <a:chExt cx="14714027" cy="1160634"/>
            </a:xfrm>
          </p:grpSpPr>
          <p:sp>
            <p:nvSpPr>
              <p:cNvPr id="15" name="Google Shape;2923;p116">
                <a:extLst>
                  <a:ext uri="{FF2B5EF4-FFF2-40B4-BE49-F238E27FC236}">
                    <a16:creationId xmlns:a16="http://schemas.microsoft.com/office/drawing/2014/main" id="{21B63B72-FDFC-42DC-BCEB-0F21AE6324EF}"/>
                  </a:ext>
                </a:extLst>
              </p:cNvPr>
              <p:cNvSpPr/>
              <p:nvPr/>
            </p:nvSpPr>
            <p:spPr>
              <a:xfrm rot="5400000">
                <a:off x="8356739" y="-932918"/>
                <a:ext cx="1160634" cy="12842026"/>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6" name="Google Shape;2924;p116">
                <a:extLst>
                  <a:ext uri="{FF2B5EF4-FFF2-40B4-BE49-F238E27FC236}">
                    <a16:creationId xmlns:a16="http://schemas.microsoft.com/office/drawing/2014/main" id="{F089202C-C0C2-44BB-8FEF-8AC7C09BAE0A}"/>
                  </a:ext>
                </a:extLst>
              </p:cNvPr>
              <p:cNvSpPr/>
              <p:nvPr/>
            </p:nvSpPr>
            <p:spPr>
              <a:xfrm rot="-5400000">
                <a:off x="999725" y="4552096"/>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7" name="Google Shape;2925;p116">
                <a:extLst>
                  <a:ext uri="{FF2B5EF4-FFF2-40B4-BE49-F238E27FC236}">
                    <a16:creationId xmlns:a16="http://schemas.microsoft.com/office/drawing/2014/main" id="{8E073F8F-FCC9-4990-BC77-0DF2BA8BAEFF}"/>
                  </a:ext>
                </a:extLst>
              </p:cNvPr>
              <p:cNvSpPr txBox="1"/>
              <p:nvPr/>
            </p:nvSpPr>
            <p:spPr>
              <a:xfrm>
                <a:off x="2680678" y="4987256"/>
                <a:ext cx="12417636" cy="97352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3F3F3F"/>
                    </a:solidFill>
                    <a:latin typeface="Open Sans"/>
                    <a:ea typeface="Open Sans"/>
                    <a:cs typeface="Open Sans"/>
                  </a:rPr>
                  <a:t>When EDR identifies suspicious activity or potential threats, it creates alerts for security personnel to investigate. The alerts are ranked by severity to help prioritize responses.</a:t>
                </a:r>
                <a:endParaRPr lang="en-US" sz="2200">
                  <a:solidFill>
                    <a:srgbClr val="3F3F3F"/>
                  </a:solidFill>
                  <a:latin typeface="Open Sans"/>
                  <a:ea typeface="Open Sans"/>
                  <a:cs typeface="Open Sans"/>
                  <a:sym typeface="Open Sans"/>
                </a:endParaRPr>
              </a:p>
            </p:txBody>
          </p:sp>
        </p:grpSp>
        <p:sp>
          <p:nvSpPr>
            <p:cNvPr id="22" name="Google Shape;2927;p116">
              <a:extLst>
                <a:ext uri="{FF2B5EF4-FFF2-40B4-BE49-F238E27FC236}">
                  <a16:creationId xmlns:a16="http://schemas.microsoft.com/office/drawing/2014/main" id="{A96EE031-E989-44D7-A3DC-62A9CA5C3317}"/>
                </a:ext>
              </a:extLst>
            </p:cNvPr>
            <p:cNvSpPr txBox="1"/>
            <p:nvPr/>
          </p:nvSpPr>
          <p:spPr>
            <a:xfrm>
              <a:off x="900458" y="5018428"/>
              <a:ext cx="1788794"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Alerting</a:t>
              </a:r>
            </a:p>
          </p:txBody>
        </p:sp>
      </p:grpSp>
      <p:grpSp>
        <p:nvGrpSpPr>
          <p:cNvPr id="20" name="Group 19">
            <a:extLst>
              <a:ext uri="{FF2B5EF4-FFF2-40B4-BE49-F238E27FC236}">
                <a16:creationId xmlns:a16="http://schemas.microsoft.com/office/drawing/2014/main" id="{AD3517A2-ABD0-8493-0D42-B0312877A328}"/>
              </a:ext>
            </a:extLst>
          </p:cNvPr>
          <p:cNvGrpSpPr/>
          <p:nvPr/>
        </p:nvGrpSpPr>
        <p:grpSpPr>
          <a:xfrm>
            <a:off x="944881" y="3328181"/>
            <a:ext cx="13736320" cy="1404368"/>
            <a:chOff x="944881" y="3480552"/>
            <a:chExt cx="13736320" cy="1404368"/>
          </a:xfrm>
        </p:grpSpPr>
        <p:grpSp>
          <p:nvGrpSpPr>
            <p:cNvPr id="10" name="Google Shape;2918;p116">
              <a:extLst>
                <a:ext uri="{FF2B5EF4-FFF2-40B4-BE49-F238E27FC236}">
                  <a16:creationId xmlns:a16="http://schemas.microsoft.com/office/drawing/2014/main" id="{4340785A-1CCB-49A7-BAE5-009B39B036AC}"/>
                </a:ext>
              </a:extLst>
            </p:cNvPr>
            <p:cNvGrpSpPr/>
            <p:nvPr/>
          </p:nvGrpSpPr>
          <p:grpSpPr>
            <a:xfrm>
              <a:off x="944881" y="3480552"/>
              <a:ext cx="13736320" cy="1404368"/>
              <a:chOff x="644042" y="3602419"/>
              <a:chExt cx="14696444" cy="1160634"/>
            </a:xfrm>
          </p:grpSpPr>
          <p:sp>
            <p:nvSpPr>
              <p:cNvPr id="11" name="Google Shape;2919;p116">
                <a:extLst>
                  <a:ext uri="{FF2B5EF4-FFF2-40B4-BE49-F238E27FC236}">
                    <a16:creationId xmlns:a16="http://schemas.microsoft.com/office/drawing/2014/main" id="{FA7A95A5-8BE7-49E0-BE00-5CF04C407B98}"/>
                  </a:ext>
                </a:extLst>
              </p:cNvPr>
              <p:cNvSpPr/>
              <p:nvPr/>
            </p:nvSpPr>
            <p:spPr>
              <a:xfrm rot="5400000">
                <a:off x="8347948" y="-2229485"/>
                <a:ext cx="1160634" cy="12824442"/>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2" name="Google Shape;2920;p116">
                <a:extLst>
                  <a:ext uri="{FF2B5EF4-FFF2-40B4-BE49-F238E27FC236}">
                    <a16:creationId xmlns:a16="http://schemas.microsoft.com/office/drawing/2014/main" id="{6A9157DA-15C0-4268-87C7-8C5A70A544E1}"/>
                  </a:ext>
                </a:extLst>
              </p:cNvPr>
              <p:cNvSpPr/>
              <p:nvPr/>
            </p:nvSpPr>
            <p:spPr>
              <a:xfrm rot="-5400000">
                <a:off x="999725" y="3246736"/>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3" name="Google Shape;2921;p116">
                <a:extLst>
                  <a:ext uri="{FF2B5EF4-FFF2-40B4-BE49-F238E27FC236}">
                    <a16:creationId xmlns:a16="http://schemas.microsoft.com/office/drawing/2014/main" id="{C1A71E0C-7FDB-4F9D-82D7-952979631C28}"/>
                  </a:ext>
                </a:extLst>
              </p:cNvPr>
              <p:cNvSpPr txBox="1"/>
              <p:nvPr/>
            </p:nvSpPr>
            <p:spPr>
              <a:xfrm>
                <a:off x="2680675" y="3658270"/>
                <a:ext cx="12417636" cy="97352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3F3F3F"/>
                    </a:solidFill>
                    <a:latin typeface="Open Sans"/>
                    <a:ea typeface="Open Sans"/>
                    <a:cs typeface="Open Sans"/>
                  </a:rPr>
                  <a:t>Using a combination of signature-based and behavior-based analysis, EDR identifies anomalies and potentially malicious activities. It compares the collected data against known threat indicators and behavioral patterns</a:t>
                </a:r>
                <a:endParaRPr lang="en-US" sz="2200">
                  <a:solidFill>
                    <a:srgbClr val="3F3F3F"/>
                  </a:solidFill>
                  <a:latin typeface="Open Sans"/>
                  <a:ea typeface="Open Sans"/>
                  <a:cs typeface="Open Sans"/>
                  <a:sym typeface="Open Sans"/>
                </a:endParaRPr>
              </a:p>
            </p:txBody>
          </p:sp>
        </p:grpSp>
        <p:sp>
          <p:nvSpPr>
            <p:cNvPr id="23" name="Google Shape;2927;p116">
              <a:extLst>
                <a:ext uri="{FF2B5EF4-FFF2-40B4-BE49-F238E27FC236}">
                  <a16:creationId xmlns:a16="http://schemas.microsoft.com/office/drawing/2014/main" id="{43AC952E-D2D3-4E66-A810-D0414E4BDF7A}"/>
                </a:ext>
              </a:extLst>
            </p:cNvPr>
            <p:cNvSpPr txBox="1"/>
            <p:nvPr/>
          </p:nvSpPr>
          <p:spPr>
            <a:xfrm>
              <a:off x="1045057" y="3629095"/>
              <a:ext cx="1549347"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Detection</a:t>
              </a:r>
            </a:p>
          </p:txBody>
        </p:sp>
      </p:grpSp>
      <p:grpSp>
        <p:nvGrpSpPr>
          <p:cNvPr id="4" name="Group 3">
            <a:extLst>
              <a:ext uri="{FF2B5EF4-FFF2-40B4-BE49-F238E27FC236}">
                <a16:creationId xmlns:a16="http://schemas.microsoft.com/office/drawing/2014/main" id="{E76ADACE-4A1E-D343-B157-50006222BE0F}"/>
              </a:ext>
            </a:extLst>
          </p:cNvPr>
          <p:cNvGrpSpPr/>
          <p:nvPr/>
        </p:nvGrpSpPr>
        <p:grpSpPr>
          <a:xfrm>
            <a:off x="900458" y="1627987"/>
            <a:ext cx="13780742" cy="1404368"/>
            <a:chOff x="900458" y="1627987"/>
            <a:chExt cx="13780742" cy="1404368"/>
          </a:xfrm>
        </p:grpSpPr>
        <p:grpSp>
          <p:nvGrpSpPr>
            <p:cNvPr id="6" name="Google Shape;2914;p116">
              <a:extLst>
                <a:ext uri="{FF2B5EF4-FFF2-40B4-BE49-F238E27FC236}">
                  <a16:creationId xmlns:a16="http://schemas.microsoft.com/office/drawing/2014/main" id="{D6B3C882-A669-496F-B1F0-7BF1BC23B888}"/>
                </a:ext>
              </a:extLst>
            </p:cNvPr>
            <p:cNvGrpSpPr/>
            <p:nvPr/>
          </p:nvGrpSpPr>
          <p:grpSpPr>
            <a:xfrm>
              <a:off x="944879" y="1627987"/>
              <a:ext cx="13736321" cy="1404368"/>
              <a:chOff x="644042" y="2297060"/>
              <a:chExt cx="14696446" cy="1160634"/>
            </a:xfrm>
          </p:grpSpPr>
          <p:sp>
            <p:nvSpPr>
              <p:cNvPr id="7" name="Google Shape;2915;p116">
                <a:extLst>
                  <a:ext uri="{FF2B5EF4-FFF2-40B4-BE49-F238E27FC236}">
                    <a16:creationId xmlns:a16="http://schemas.microsoft.com/office/drawing/2014/main" id="{EAD60915-4695-4F6A-91AE-0C27613CE162}"/>
                  </a:ext>
                </a:extLst>
              </p:cNvPr>
              <p:cNvSpPr/>
              <p:nvPr/>
            </p:nvSpPr>
            <p:spPr>
              <a:xfrm rot="5400000">
                <a:off x="8347949" y="-3534845"/>
                <a:ext cx="1160634" cy="12824444"/>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 name="Google Shape;2916;p116">
                <a:extLst>
                  <a:ext uri="{FF2B5EF4-FFF2-40B4-BE49-F238E27FC236}">
                    <a16:creationId xmlns:a16="http://schemas.microsoft.com/office/drawing/2014/main" id="{50C0A5F6-43B6-498C-ADA1-5DCB600FD354}"/>
                  </a:ext>
                </a:extLst>
              </p:cNvPr>
              <p:cNvSpPr txBox="1"/>
              <p:nvPr/>
            </p:nvSpPr>
            <p:spPr>
              <a:xfrm>
                <a:off x="2680677" y="2398356"/>
                <a:ext cx="12417636" cy="973524"/>
              </a:xfrm>
              <a:prstGeom prst="rect">
                <a:avLst/>
              </a:prstGeom>
              <a:noFill/>
              <a:ln>
                <a:noFill/>
              </a:ln>
            </p:spPr>
            <p:txBody>
              <a:bodyPr spcFirstLastPara="1" wrap="square" lIns="91425" tIns="45700" rIns="91425" bIns="45700" anchor="ctr" anchorCtr="0">
                <a:noAutofit/>
              </a:bodyPr>
              <a:lstStyle/>
              <a:p>
                <a:pPr>
                  <a:lnSpc>
                    <a:spcPct val="114000"/>
                  </a:lnSpc>
                  <a:buSzPts val="2200"/>
                </a:pPr>
                <a:r>
                  <a:rPr lang="en-US" sz="2200">
                    <a:solidFill>
                      <a:srgbClr val="3F3F3F"/>
                    </a:solidFill>
                    <a:latin typeface="Open Sans"/>
                    <a:ea typeface="Open Sans"/>
                    <a:cs typeface="Open Sans"/>
                  </a:rPr>
                  <a:t>EDR solutions continuously collect data from endpoints, including system logs, file changes, network activity, and application behavior.</a:t>
                </a:r>
                <a:endParaRPr lang="en-US" sz="2200">
                  <a:solidFill>
                    <a:srgbClr val="3F3F3F"/>
                  </a:solidFill>
                  <a:latin typeface="Open Sans"/>
                  <a:ea typeface="Open Sans"/>
                  <a:cs typeface="Open Sans"/>
                  <a:sym typeface="Open Sans"/>
                </a:endParaRPr>
              </a:p>
            </p:txBody>
          </p:sp>
          <p:sp>
            <p:nvSpPr>
              <p:cNvPr id="9" name="Google Shape;2917;p116">
                <a:extLst>
                  <a:ext uri="{FF2B5EF4-FFF2-40B4-BE49-F238E27FC236}">
                    <a16:creationId xmlns:a16="http://schemas.microsoft.com/office/drawing/2014/main" id="{7A62EF9C-530C-4E00-94C6-D5E390F5C11B}"/>
                  </a:ext>
                </a:extLst>
              </p:cNvPr>
              <p:cNvSpPr/>
              <p:nvPr/>
            </p:nvSpPr>
            <p:spPr>
              <a:xfrm rot="-5400000">
                <a:off x="999725" y="1941377"/>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24" name="Google Shape;2927;p116">
              <a:extLst>
                <a:ext uri="{FF2B5EF4-FFF2-40B4-BE49-F238E27FC236}">
                  <a16:creationId xmlns:a16="http://schemas.microsoft.com/office/drawing/2014/main" id="{679C8C64-1337-432D-8D2C-5A09B1A5D9FB}"/>
                </a:ext>
              </a:extLst>
            </p:cNvPr>
            <p:cNvSpPr txBox="1"/>
            <p:nvPr/>
          </p:nvSpPr>
          <p:spPr>
            <a:xfrm>
              <a:off x="900458" y="1725232"/>
              <a:ext cx="1693946"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Data collection</a:t>
              </a:r>
            </a:p>
          </p:txBody>
        </p:sp>
      </p:grpSp>
      <p:sp>
        <p:nvSpPr>
          <p:cNvPr id="3" name="Brandline_LVC">
            <a:extLst>
              <a:ext uri="{FF2B5EF4-FFF2-40B4-BE49-F238E27FC236}">
                <a16:creationId xmlns:a16="http://schemas.microsoft.com/office/drawing/2014/main" id="{88953152-BF00-D012-E61F-C717286E9EB4}"/>
              </a:ext>
            </a:extLst>
          </p:cNvPr>
          <p:cNvSpPr/>
          <p:nvPr/>
        </p:nvSpPr>
        <p:spPr>
          <a:xfrm>
            <a:off x="6324600" y="816324"/>
            <a:ext cx="3615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C68DC2EC-1AE5-6BE8-7543-8F5408E517E6}"/>
              </a:ext>
            </a:extLst>
          </p:cNvPr>
          <p:cNvGrpSpPr/>
          <p:nvPr/>
        </p:nvGrpSpPr>
        <p:grpSpPr>
          <a:xfrm>
            <a:off x="992765" y="6728567"/>
            <a:ext cx="13688435" cy="1404550"/>
            <a:chOff x="900458" y="6792077"/>
            <a:chExt cx="13688435" cy="1404550"/>
          </a:xfrm>
        </p:grpSpPr>
        <p:grpSp>
          <p:nvGrpSpPr>
            <p:cNvPr id="26" name="Group 25">
              <a:extLst>
                <a:ext uri="{FF2B5EF4-FFF2-40B4-BE49-F238E27FC236}">
                  <a16:creationId xmlns:a16="http://schemas.microsoft.com/office/drawing/2014/main" id="{273E0029-22A1-F23E-C4C2-8FB26CD28417}"/>
                </a:ext>
              </a:extLst>
            </p:cNvPr>
            <p:cNvGrpSpPr/>
            <p:nvPr/>
          </p:nvGrpSpPr>
          <p:grpSpPr>
            <a:xfrm>
              <a:off x="900458" y="6792077"/>
              <a:ext cx="13688435" cy="1404550"/>
              <a:chOff x="987434" y="6430286"/>
              <a:chExt cx="13688435" cy="1404550"/>
            </a:xfrm>
          </p:grpSpPr>
          <p:sp>
            <p:nvSpPr>
              <p:cNvPr id="5" name="Google Shape;2910;p116">
                <a:extLst>
                  <a:ext uri="{FF2B5EF4-FFF2-40B4-BE49-F238E27FC236}">
                    <a16:creationId xmlns:a16="http://schemas.microsoft.com/office/drawing/2014/main" id="{9BC2F60B-E561-42D8-B629-3B3DFE697BCF}"/>
                  </a:ext>
                </a:extLst>
              </p:cNvPr>
              <p:cNvSpPr/>
              <p:nvPr/>
            </p:nvSpPr>
            <p:spPr>
              <a:xfrm rot="-5400000">
                <a:off x="1136160" y="6281744"/>
                <a:ext cx="1404366" cy="1701818"/>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8" name="Google Shape;2926;p116">
                <a:extLst>
                  <a:ext uri="{FF2B5EF4-FFF2-40B4-BE49-F238E27FC236}">
                    <a16:creationId xmlns:a16="http://schemas.microsoft.com/office/drawing/2014/main" id="{6FFACCE4-6AF4-4746-AACE-565EB027DAAB}"/>
                  </a:ext>
                </a:extLst>
              </p:cNvPr>
              <p:cNvSpPr/>
              <p:nvPr/>
            </p:nvSpPr>
            <p:spPr>
              <a:xfrm rot="5400000">
                <a:off x="7980377" y="1139161"/>
                <a:ext cx="1404367" cy="11986617"/>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1" name="Google Shape;2927;p116">
                <a:extLst>
                  <a:ext uri="{FF2B5EF4-FFF2-40B4-BE49-F238E27FC236}">
                    <a16:creationId xmlns:a16="http://schemas.microsoft.com/office/drawing/2014/main" id="{3F20A044-AEDD-4D2F-89EA-0A151891482A}"/>
                  </a:ext>
                </a:extLst>
              </p:cNvPr>
              <p:cNvSpPr txBox="1"/>
              <p:nvPr/>
            </p:nvSpPr>
            <p:spPr>
              <a:xfrm>
                <a:off x="1013910" y="6556033"/>
                <a:ext cx="1788795"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chemeClr val="tx1">
                        <a:lumMod val="75000"/>
                        <a:lumOff val="25000"/>
                      </a:schemeClr>
                    </a:solidFill>
                    <a:latin typeface="Open Sans"/>
                    <a:ea typeface="Open Sans"/>
                    <a:cs typeface="Open Sans"/>
                    <a:sym typeface="Open Sans"/>
                  </a:rPr>
                  <a:t>Response</a:t>
                </a:r>
                <a:endParaRPr lang="en-US" b="1">
                  <a:solidFill>
                    <a:schemeClr val="tx1">
                      <a:lumMod val="75000"/>
                      <a:lumOff val="25000"/>
                    </a:schemeClr>
                  </a:solidFill>
                  <a:latin typeface="Open Sans"/>
                  <a:ea typeface="Open Sans"/>
                  <a:cs typeface="Open Sans"/>
                  <a:sym typeface="Open Sans"/>
                </a:endParaRPr>
              </a:p>
            </p:txBody>
          </p:sp>
        </p:grpSp>
        <p:sp>
          <p:nvSpPr>
            <p:cNvPr id="19" name="Google Shape;2927;p116">
              <a:extLst>
                <a:ext uri="{FF2B5EF4-FFF2-40B4-BE49-F238E27FC236}">
                  <a16:creationId xmlns:a16="http://schemas.microsoft.com/office/drawing/2014/main" id="{8E02B805-D0FE-4501-9463-8E1DD9EDDF8D}"/>
                </a:ext>
              </a:extLst>
            </p:cNvPr>
            <p:cNvSpPr txBox="1"/>
            <p:nvPr/>
          </p:nvSpPr>
          <p:spPr>
            <a:xfrm>
              <a:off x="2806429" y="6905278"/>
              <a:ext cx="11762924" cy="117796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3F3F3F"/>
                  </a:solidFill>
                  <a:latin typeface="Open Sans"/>
                  <a:ea typeface="Open Sans"/>
                  <a:cs typeface="Open Sans"/>
                </a:rPr>
                <a:t>EDR empowers security teams to respond swiftly to threats. It provides tools to isolate compromised endpoints, contain threats, and remove malicious software.</a:t>
              </a:r>
              <a:endParaRPr lang="en-US" sz="2200">
                <a:solidFill>
                  <a:srgbClr val="3F3F3F"/>
                </a:solidFill>
                <a:latin typeface="Open Sans"/>
                <a:ea typeface="Open Sans"/>
                <a:cs typeface="Open Sans"/>
                <a:sym typeface="Open Sans"/>
              </a:endParaRPr>
            </a:p>
          </p:txBody>
        </p:sp>
      </p:grpSp>
    </p:spTree>
    <p:extLst>
      <p:ext uri="{BB962C8B-B14F-4D97-AF65-F5344CB8AC3E}">
        <p14:creationId xmlns:p14="http://schemas.microsoft.com/office/powerpoint/2010/main" val="335793487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10160" y="325414"/>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Benefits of EDR</a:t>
            </a:r>
            <a:endParaRPr/>
          </a:p>
        </p:txBody>
      </p:sp>
      <p:sp>
        <p:nvSpPr>
          <p:cNvPr id="3" name="Brandline_LVC">
            <a:extLst>
              <a:ext uri="{FF2B5EF4-FFF2-40B4-BE49-F238E27FC236}">
                <a16:creationId xmlns:a16="http://schemas.microsoft.com/office/drawing/2014/main" id="{F84410CF-A2B0-39E6-EA7D-75801A74FB6D}"/>
              </a:ext>
            </a:extLst>
          </p:cNvPr>
          <p:cNvSpPr/>
          <p:nvPr/>
        </p:nvSpPr>
        <p:spPr>
          <a:xfrm>
            <a:off x="6438900" y="911888"/>
            <a:ext cx="338542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5A09DD0F-9B43-D5FD-E0A1-BECFBB23B57D}"/>
              </a:ext>
            </a:extLst>
          </p:cNvPr>
          <p:cNvGrpSpPr/>
          <p:nvPr/>
        </p:nvGrpSpPr>
        <p:grpSpPr>
          <a:xfrm>
            <a:off x="1452314" y="1576551"/>
            <a:ext cx="13351373" cy="1365592"/>
            <a:chOff x="1736227" y="2180273"/>
            <a:chExt cx="13351373" cy="1365592"/>
          </a:xfrm>
        </p:grpSpPr>
        <p:sp>
          <p:nvSpPr>
            <p:cNvPr id="33" name="Arrow: Right 32">
              <a:extLst>
                <a:ext uri="{FF2B5EF4-FFF2-40B4-BE49-F238E27FC236}">
                  <a16:creationId xmlns:a16="http://schemas.microsoft.com/office/drawing/2014/main" id="{3D16DDD0-2A8E-4E37-B9CD-49A51148E9D6}"/>
                </a:ext>
              </a:extLst>
            </p:cNvPr>
            <p:cNvSpPr/>
            <p:nvPr/>
          </p:nvSpPr>
          <p:spPr>
            <a:xfrm>
              <a:off x="4025201" y="2676956"/>
              <a:ext cx="784001" cy="372226"/>
            </a:xfrm>
            <a:prstGeom prst="rightArrow">
              <a:avLst/>
            </a:prstGeom>
            <a:solidFill>
              <a:srgbClr val="378589"/>
            </a:solid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Google Shape;99;p12"/>
            <p:cNvSpPr txBox="1"/>
            <p:nvPr/>
          </p:nvSpPr>
          <p:spPr>
            <a:xfrm>
              <a:off x="4999450" y="2238014"/>
              <a:ext cx="9907800" cy="1250110"/>
            </a:xfrm>
            <a:prstGeom prst="rect">
              <a:avLst/>
            </a:prstGeom>
            <a:noFill/>
            <a:ln>
              <a:noFill/>
            </a:ln>
          </p:spPr>
          <p:txBody>
            <a:bodyPr spcFirstLastPara="1" wrap="square" lIns="91425" tIns="45700" rIns="91425" bIns="45700" anchor="t" anchorCtr="0">
              <a:spAutoFit/>
            </a:bodyPr>
            <a:lstStyle/>
            <a:p>
              <a:pPr marL="0" marR="0" lvl="1" indent="0" algn="l" rtl="0">
                <a:lnSpc>
                  <a:spcPct val="114000"/>
                </a:lnSpc>
                <a:spcBef>
                  <a:spcPts val="0"/>
                </a:spcBef>
                <a:spcAft>
                  <a:spcPts val="0"/>
                </a:spcAft>
                <a:buNone/>
              </a:pP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EDR goes beyond traditional antivirus by looking for unusual activity patterns that might indicate an attack, even if it's not previously known malware.</a:t>
              </a:r>
              <a:endParaRPr lang="en-US" sz="2200">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endParaRPr>
            </a:p>
          </p:txBody>
        </p:sp>
        <p:sp>
          <p:nvSpPr>
            <p:cNvPr id="29" name="Google Shape;86;p12">
              <a:extLst>
                <a:ext uri="{FF2B5EF4-FFF2-40B4-BE49-F238E27FC236}">
                  <a16:creationId xmlns:a16="http://schemas.microsoft.com/office/drawing/2014/main" id="{24F0DADA-E4A3-461E-8BB2-8586879F4503}"/>
                </a:ext>
              </a:extLst>
            </p:cNvPr>
            <p:cNvSpPr/>
            <p:nvPr/>
          </p:nvSpPr>
          <p:spPr>
            <a:xfrm>
              <a:off x="1736227" y="2323069"/>
              <a:ext cx="2634810" cy="1080000"/>
            </a:xfrm>
            <a:prstGeom prst="roundRect">
              <a:avLst/>
            </a:prstGeom>
            <a:solidFill>
              <a:srgbClr val="37858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Enhanced threat </a:t>
              </a:r>
              <a:r>
                <a:rPr lang="en-US" sz="2200" b="1">
                  <a:solidFill>
                    <a:schemeClr val="lt1"/>
                  </a:solidFill>
                  <a:latin typeface="Open Sans"/>
                  <a:ea typeface="Open Sans"/>
                  <a:cs typeface="Open Sans"/>
                  <a:sym typeface="Open Sans"/>
                </a:rPr>
                <a:t>d</a:t>
              </a:r>
              <a:r>
                <a:rPr lang="en-US" sz="2200" b="1" i="0" u="none" strike="noStrike" cap="none">
                  <a:solidFill>
                    <a:schemeClr val="lt1"/>
                  </a:solidFill>
                  <a:latin typeface="Open Sans"/>
                  <a:ea typeface="Open Sans"/>
                  <a:cs typeface="Open Sans"/>
                  <a:sym typeface="Open Sans"/>
                </a:rPr>
                <a:t>etection</a:t>
              </a:r>
              <a:endParaRPr sz="2200" b="1" i="0" u="none" strike="noStrike" cap="none">
                <a:solidFill>
                  <a:schemeClr val="lt1"/>
                </a:solidFill>
                <a:latin typeface="Open Sans"/>
                <a:ea typeface="Open Sans"/>
                <a:cs typeface="Open Sans"/>
                <a:sym typeface="Open Sans"/>
              </a:endParaRPr>
            </a:p>
          </p:txBody>
        </p:sp>
        <p:sp>
          <p:nvSpPr>
            <p:cNvPr id="4" name="Rectangle: Rounded Corners 3">
              <a:extLst>
                <a:ext uri="{FF2B5EF4-FFF2-40B4-BE49-F238E27FC236}">
                  <a16:creationId xmlns:a16="http://schemas.microsoft.com/office/drawing/2014/main" id="{8C65903B-6FCD-161D-A4FF-650482764058}"/>
                </a:ext>
              </a:extLst>
            </p:cNvPr>
            <p:cNvSpPr/>
            <p:nvPr/>
          </p:nvSpPr>
          <p:spPr>
            <a:xfrm>
              <a:off x="4809202" y="2180273"/>
              <a:ext cx="10278398" cy="13655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3C44AC28-440A-256B-3FBA-8F6F4334748C}"/>
              </a:ext>
            </a:extLst>
          </p:cNvPr>
          <p:cNvGrpSpPr/>
          <p:nvPr/>
        </p:nvGrpSpPr>
        <p:grpSpPr>
          <a:xfrm>
            <a:off x="1447239" y="3364518"/>
            <a:ext cx="13361522" cy="1365592"/>
            <a:chOff x="1736227" y="3774407"/>
            <a:chExt cx="13361522" cy="1365592"/>
          </a:xfrm>
        </p:grpSpPr>
        <p:sp>
          <p:nvSpPr>
            <p:cNvPr id="34" name="Arrow: Right 33">
              <a:extLst>
                <a:ext uri="{FF2B5EF4-FFF2-40B4-BE49-F238E27FC236}">
                  <a16:creationId xmlns:a16="http://schemas.microsoft.com/office/drawing/2014/main" id="{73A5B326-8C43-4F34-8C34-FB026E38FD8F}"/>
                </a:ext>
              </a:extLst>
            </p:cNvPr>
            <p:cNvSpPr/>
            <p:nvPr/>
          </p:nvSpPr>
          <p:spPr>
            <a:xfrm>
              <a:off x="4025201" y="4271090"/>
              <a:ext cx="784001" cy="372226"/>
            </a:xfrm>
            <a:prstGeom prst="rightArrow">
              <a:avLst/>
            </a:prstGeom>
            <a:solidFill>
              <a:srgbClr val="839788"/>
            </a:solidFill>
            <a:ln>
              <a:solidFill>
                <a:srgbClr val="839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Google Shape;100;p12"/>
            <p:cNvSpPr txBox="1"/>
            <p:nvPr/>
          </p:nvSpPr>
          <p:spPr>
            <a:xfrm>
              <a:off x="5012402" y="4025118"/>
              <a:ext cx="9635093" cy="864171"/>
            </a:xfrm>
            <a:prstGeom prst="rect">
              <a:avLst/>
            </a:prstGeom>
            <a:noFill/>
            <a:ln>
              <a:noFill/>
            </a:ln>
          </p:spPr>
          <p:txBody>
            <a:bodyPr spcFirstLastPara="1" wrap="square" lIns="91425" tIns="45700" rIns="91425" bIns="45700" anchor="t" anchorCtr="0">
              <a:spAutoFit/>
            </a:bodyPr>
            <a:lstStyle/>
            <a:p>
              <a:pPr lvl="1">
                <a:lnSpc>
                  <a:spcPct val="114000"/>
                </a:lnSpc>
              </a:pP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EDR provides the data and insights needed to quickly identify and respond to security incidents, minimizing potential damage</a:t>
              </a:r>
              <a:r>
                <a:rPr lang="en-US" sz="2200">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 </a:t>
              </a:r>
              <a:endPar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endParaRPr>
            </a:p>
          </p:txBody>
        </p:sp>
        <p:sp>
          <p:nvSpPr>
            <p:cNvPr id="30" name="Google Shape;90;p12">
              <a:extLst>
                <a:ext uri="{FF2B5EF4-FFF2-40B4-BE49-F238E27FC236}">
                  <a16:creationId xmlns:a16="http://schemas.microsoft.com/office/drawing/2014/main" id="{64C01119-73E6-4077-B5F9-68FF39FBA39F}"/>
                </a:ext>
              </a:extLst>
            </p:cNvPr>
            <p:cNvSpPr/>
            <p:nvPr/>
          </p:nvSpPr>
          <p:spPr>
            <a:xfrm>
              <a:off x="1736227" y="3917203"/>
              <a:ext cx="2634810" cy="1080000"/>
            </a:xfrm>
            <a:prstGeom prst="roundRect">
              <a:avLst/>
            </a:prstGeom>
            <a:solidFill>
              <a:srgbClr val="83978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Improved business </a:t>
              </a:r>
              <a:r>
                <a:rPr lang="en-US" sz="2200" b="1">
                  <a:solidFill>
                    <a:schemeClr val="lt1"/>
                  </a:solidFill>
                  <a:latin typeface="Open Sans"/>
                  <a:ea typeface="Open Sans"/>
                  <a:cs typeface="Open Sans"/>
                  <a:sym typeface="Open Sans"/>
                </a:rPr>
                <a:t>r</a:t>
              </a:r>
              <a:r>
                <a:rPr lang="en-US" sz="2200" b="1" i="0" u="none" strike="noStrike" cap="none">
                  <a:solidFill>
                    <a:schemeClr val="lt1"/>
                  </a:solidFill>
                  <a:latin typeface="Open Sans"/>
                  <a:ea typeface="Open Sans"/>
                  <a:cs typeface="Open Sans"/>
                  <a:sym typeface="Open Sans"/>
                </a:rPr>
                <a:t>esponse</a:t>
              </a:r>
              <a:endParaRPr sz="2200" b="1" i="0" u="none" strike="noStrike" cap="none">
                <a:solidFill>
                  <a:schemeClr val="lt1"/>
                </a:solidFill>
                <a:latin typeface="Open Sans"/>
                <a:ea typeface="Open Sans"/>
                <a:cs typeface="Open Sans"/>
                <a:sym typeface="Open Sans"/>
              </a:endParaRPr>
            </a:p>
          </p:txBody>
        </p:sp>
        <p:sp>
          <p:nvSpPr>
            <p:cNvPr id="5" name="Rectangle: Rounded Corners 4">
              <a:extLst>
                <a:ext uri="{FF2B5EF4-FFF2-40B4-BE49-F238E27FC236}">
                  <a16:creationId xmlns:a16="http://schemas.microsoft.com/office/drawing/2014/main" id="{BE1BEB4B-E3FD-4CD0-2081-7594A969C3C0}"/>
                </a:ext>
              </a:extLst>
            </p:cNvPr>
            <p:cNvSpPr/>
            <p:nvPr/>
          </p:nvSpPr>
          <p:spPr>
            <a:xfrm>
              <a:off x="4819351" y="3774407"/>
              <a:ext cx="10278398" cy="13655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0C7B5303-66C9-C606-B0EF-916D3327D515}"/>
              </a:ext>
            </a:extLst>
          </p:cNvPr>
          <p:cNvGrpSpPr/>
          <p:nvPr/>
        </p:nvGrpSpPr>
        <p:grpSpPr>
          <a:xfrm>
            <a:off x="1447239" y="5152485"/>
            <a:ext cx="13361522" cy="1365592"/>
            <a:chOff x="1736227" y="5325476"/>
            <a:chExt cx="13361522" cy="1365592"/>
          </a:xfrm>
        </p:grpSpPr>
        <p:sp>
          <p:nvSpPr>
            <p:cNvPr id="35" name="Arrow: Right 34">
              <a:extLst>
                <a:ext uri="{FF2B5EF4-FFF2-40B4-BE49-F238E27FC236}">
                  <a16:creationId xmlns:a16="http://schemas.microsoft.com/office/drawing/2014/main" id="{E311F8B8-4EB9-4CF1-870E-B8AF75E2FD15}"/>
                </a:ext>
              </a:extLst>
            </p:cNvPr>
            <p:cNvSpPr/>
            <p:nvPr/>
          </p:nvSpPr>
          <p:spPr>
            <a:xfrm>
              <a:off x="4025201" y="5822159"/>
              <a:ext cx="784001" cy="372226"/>
            </a:xfrm>
            <a:prstGeom prst="rightArrow">
              <a:avLst/>
            </a:prstGeom>
            <a:solidFill>
              <a:srgbClr val="17BFAB"/>
            </a:solidFill>
            <a:ln>
              <a:solidFill>
                <a:srgbClr val="17B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Google Shape;101;p12"/>
            <p:cNvSpPr txBox="1"/>
            <p:nvPr/>
          </p:nvSpPr>
          <p:spPr>
            <a:xfrm>
              <a:off x="5012402" y="5576187"/>
              <a:ext cx="9247906" cy="864171"/>
            </a:xfrm>
            <a:prstGeom prst="rect">
              <a:avLst/>
            </a:prstGeom>
            <a:noFill/>
            <a:ln>
              <a:noFill/>
            </a:ln>
          </p:spPr>
          <p:txBody>
            <a:bodyPr spcFirstLastPara="1" wrap="square" lIns="91425" tIns="45700" rIns="91425" bIns="45700" anchor="t" anchorCtr="0">
              <a:spAutoFit/>
            </a:bodyPr>
            <a:lstStyle/>
            <a:p>
              <a:pPr marL="0" marR="0" lvl="1" indent="0" algn="l" rtl="0">
                <a:lnSpc>
                  <a:spcPct val="114000"/>
                </a:lnSpc>
                <a:spcBef>
                  <a:spcPts val="0"/>
                </a:spcBef>
                <a:spcAft>
                  <a:spcPts val="0"/>
                </a:spcAft>
                <a:buNone/>
              </a:pP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Security teams can use EDR tools to proactively hunt for threats within their network, even if they haven't triggered any specific alerts.</a:t>
              </a:r>
              <a:endParaRPr lang="en-US" sz="2200">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endParaRPr>
            </a:p>
          </p:txBody>
        </p:sp>
        <p:sp>
          <p:nvSpPr>
            <p:cNvPr id="31" name="Google Shape;94;p12">
              <a:extLst>
                <a:ext uri="{FF2B5EF4-FFF2-40B4-BE49-F238E27FC236}">
                  <a16:creationId xmlns:a16="http://schemas.microsoft.com/office/drawing/2014/main" id="{25114577-7AF6-45CE-8B25-9FE6B25F167A}"/>
                </a:ext>
              </a:extLst>
            </p:cNvPr>
            <p:cNvSpPr/>
            <p:nvPr/>
          </p:nvSpPr>
          <p:spPr>
            <a:xfrm>
              <a:off x="1736227" y="5468272"/>
              <a:ext cx="2634810" cy="1080000"/>
            </a:xfrm>
            <a:prstGeom prst="roundRect">
              <a:avLst/>
            </a:pr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Advanced threat </a:t>
              </a:r>
              <a:r>
                <a:rPr lang="en-US" sz="2200" b="1">
                  <a:solidFill>
                    <a:schemeClr val="lt1"/>
                  </a:solidFill>
                  <a:latin typeface="Open Sans"/>
                  <a:ea typeface="Open Sans"/>
                  <a:cs typeface="Open Sans"/>
                  <a:sym typeface="Open Sans"/>
                </a:rPr>
                <a:t>h</a:t>
              </a:r>
              <a:r>
                <a:rPr lang="en-US" sz="2200" b="1" i="0" u="none" strike="noStrike" cap="none">
                  <a:solidFill>
                    <a:schemeClr val="lt1"/>
                  </a:solidFill>
                  <a:latin typeface="Open Sans"/>
                  <a:ea typeface="Open Sans"/>
                  <a:cs typeface="Open Sans"/>
                  <a:sym typeface="Open Sans"/>
                </a:rPr>
                <a:t>unting</a:t>
              </a:r>
              <a:endParaRPr sz="2200" b="1" i="0" u="none" strike="noStrike" cap="none">
                <a:solidFill>
                  <a:schemeClr val="lt1"/>
                </a:solidFill>
                <a:latin typeface="Open Sans"/>
                <a:ea typeface="Open Sans"/>
                <a:cs typeface="Open Sans"/>
                <a:sym typeface="Open Sans"/>
              </a:endParaRPr>
            </a:p>
          </p:txBody>
        </p:sp>
        <p:sp>
          <p:nvSpPr>
            <p:cNvPr id="6" name="Rectangle: Rounded Corners 5">
              <a:extLst>
                <a:ext uri="{FF2B5EF4-FFF2-40B4-BE49-F238E27FC236}">
                  <a16:creationId xmlns:a16="http://schemas.microsoft.com/office/drawing/2014/main" id="{229BFADE-7ABA-ED70-2799-CA9533144911}"/>
                </a:ext>
              </a:extLst>
            </p:cNvPr>
            <p:cNvSpPr/>
            <p:nvPr/>
          </p:nvSpPr>
          <p:spPr>
            <a:xfrm>
              <a:off x="4819351" y="5325476"/>
              <a:ext cx="10278398" cy="13655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6D215C8B-0999-1CA9-71EF-7B4C7BAAA8C5}"/>
              </a:ext>
            </a:extLst>
          </p:cNvPr>
          <p:cNvGrpSpPr/>
          <p:nvPr/>
        </p:nvGrpSpPr>
        <p:grpSpPr>
          <a:xfrm>
            <a:off x="1475396" y="6940452"/>
            <a:ext cx="13305208" cy="1365592"/>
            <a:chOff x="1736227" y="6898888"/>
            <a:chExt cx="13305208" cy="1365592"/>
          </a:xfrm>
        </p:grpSpPr>
        <p:sp>
          <p:nvSpPr>
            <p:cNvPr id="36" name="Arrow: Right 35">
              <a:extLst>
                <a:ext uri="{FF2B5EF4-FFF2-40B4-BE49-F238E27FC236}">
                  <a16:creationId xmlns:a16="http://schemas.microsoft.com/office/drawing/2014/main" id="{72AAB563-7D27-4872-878A-73672C8A10EB}"/>
                </a:ext>
              </a:extLst>
            </p:cNvPr>
            <p:cNvSpPr/>
            <p:nvPr/>
          </p:nvSpPr>
          <p:spPr>
            <a:xfrm>
              <a:off x="3979036" y="7395571"/>
              <a:ext cx="784001" cy="372226"/>
            </a:xfrm>
            <a:prstGeom prst="rightArrow">
              <a:avLst/>
            </a:prstGeom>
            <a:solidFill>
              <a:srgbClr val="41A0CB"/>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2"/>
            <p:cNvSpPr txBox="1"/>
            <p:nvPr/>
          </p:nvSpPr>
          <p:spPr>
            <a:xfrm>
              <a:off x="4915876" y="7014370"/>
              <a:ext cx="10085347" cy="1250110"/>
            </a:xfrm>
            <a:prstGeom prst="rect">
              <a:avLst/>
            </a:prstGeom>
            <a:noFill/>
            <a:ln>
              <a:noFill/>
            </a:ln>
          </p:spPr>
          <p:txBody>
            <a:bodyPr spcFirstLastPara="1" wrap="square" lIns="91425" tIns="45700" rIns="91425" bIns="45700" anchor="t" anchorCtr="0">
              <a:spAutoFit/>
            </a:bodyPr>
            <a:lstStyle/>
            <a:p>
              <a:pPr marL="0" marR="0" lvl="1" indent="0" algn="l" rtl="0">
                <a:lnSpc>
                  <a:spcPct val="114000"/>
                </a:lnSpc>
                <a:spcBef>
                  <a:spcPts val="0"/>
                </a:spcBef>
                <a:spcAft>
                  <a:spcPts val="0"/>
                </a:spcAft>
                <a:buNone/>
              </a:pP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EDR provides a comprehensive view of endpoint activity across the network, helping security teams identify vulnerabilities and improve their overall security posture.</a:t>
              </a:r>
              <a:r>
                <a:rPr lang="en-US" sz="2200">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a:t>
              </a:r>
              <a:endParaRPr lang="en-US" sz="2200">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endParaRPr>
            </a:p>
          </p:txBody>
        </p:sp>
        <p:sp>
          <p:nvSpPr>
            <p:cNvPr id="32" name="Google Shape;98;p12">
              <a:extLst>
                <a:ext uri="{FF2B5EF4-FFF2-40B4-BE49-F238E27FC236}">
                  <a16:creationId xmlns:a16="http://schemas.microsoft.com/office/drawing/2014/main" id="{01240F6D-6F62-4810-806A-8FADEF404B39}"/>
                </a:ext>
              </a:extLst>
            </p:cNvPr>
            <p:cNvSpPr/>
            <p:nvPr/>
          </p:nvSpPr>
          <p:spPr>
            <a:xfrm>
              <a:off x="1736227" y="7041684"/>
              <a:ext cx="2634810" cy="1080000"/>
            </a:xfrm>
            <a:prstGeom prst="roundRect">
              <a:avLst/>
            </a:pr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Improved visibility</a:t>
              </a:r>
              <a:endParaRPr sz="2200" b="1" i="0" u="none" strike="noStrike" cap="none">
                <a:solidFill>
                  <a:schemeClr val="lt1"/>
                </a:solidFill>
                <a:latin typeface="Open Sans"/>
                <a:ea typeface="Open Sans"/>
                <a:cs typeface="Open Sans"/>
                <a:sym typeface="Open Sans"/>
              </a:endParaRPr>
            </a:p>
          </p:txBody>
        </p:sp>
        <p:sp>
          <p:nvSpPr>
            <p:cNvPr id="7" name="Rectangle: Rounded Corners 6">
              <a:extLst>
                <a:ext uri="{FF2B5EF4-FFF2-40B4-BE49-F238E27FC236}">
                  <a16:creationId xmlns:a16="http://schemas.microsoft.com/office/drawing/2014/main" id="{59DFCC0D-19E1-8F6B-EE72-A176D988052C}"/>
                </a:ext>
              </a:extLst>
            </p:cNvPr>
            <p:cNvSpPr/>
            <p:nvPr/>
          </p:nvSpPr>
          <p:spPr>
            <a:xfrm>
              <a:off x="4763037" y="6898888"/>
              <a:ext cx="10278398" cy="136559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54752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B258-3F84-B775-26CE-221E7627D0BD}"/>
              </a:ext>
            </a:extLst>
          </p:cNvPr>
          <p:cNvSpPr>
            <a:spLocks noGrp="1"/>
          </p:cNvSpPr>
          <p:nvPr>
            <p:ph type="title"/>
          </p:nvPr>
        </p:nvSpPr>
        <p:spPr>
          <a:xfrm>
            <a:off x="-10160" y="237851"/>
            <a:ext cx="16276320" cy="687244"/>
          </a:xfrm>
        </p:spPr>
        <p:txBody>
          <a:bodyPr/>
          <a:lstStyle/>
          <a:p>
            <a:r>
              <a:rPr lang="en-US"/>
              <a:t>Embedded System Hardening</a:t>
            </a:r>
          </a:p>
        </p:txBody>
      </p:sp>
      <p:grpSp>
        <p:nvGrpSpPr>
          <p:cNvPr id="4" name="Google Shape;318;p59">
            <a:extLst>
              <a:ext uri="{FF2B5EF4-FFF2-40B4-BE49-F238E27FC236}">
                <a16:creationId xmlns:a16="http://schemas.microsoft.com/office/drawing/2014/main" id="{FBE70841-45DE-DC95-CC0B-14652FECE149}"/>
              </a:ext>
            </a:extLst>
          </p:cNvPr>
          <p:cNvGrpSpPr/>
          <p:nvPr/>
        </p:nvGrpSpPr>
        <p:grpSpPr>
          <a:xfrm rot="10800000">
            <a:off x="992947" y="2291849"/>
            <a:ext cx="820006" cy="819799"/>
            <a:chOff x="7615373" y="4639598"/>
            <a:chExt cx="1275887" cy="1654477"/>
          </a:xfrm>
        </p:grpSpPr>
        <p:sp>
          <p:nvSpPr>
            <p:cNvPr id="5" name="Google Shape;319;p59">
              <a:extLst>
                <a:ext uri="{FF2B5EF4-FFF2-40B4-BE49-F238E27FC236}">
                  <a16:creationId xmlns:a16="http://schemas.microsoft.com/office/drawing/2014/main" id="{3E124F6B-5428-BADA-6092-86E2622B355C}"/>
                </a:ext>
              </a:extLst>
            </p:cNvPr>
            <p:cNvSpPr/>
            <p:nvPr/>
          </p:nvSpPr>
          <p:spPr>
            <a:xfrm>
              <a:off x="8115241" y="4639598"/>
              <a:ext cx="776019" cy="1654477"/>
            </a:xfrm>
            <a:custGeom>
              <a:avLst/>
              <a:gdLst/>
              <a:ahLst/>
              <a:cxnLst/>
              <a:rect l="l" t="t" r="r" b="b"/>
              <a:pathLst>
                <a:path w="516" h="1033" extrusionOk="0">
                  <a:moveTo>
                    <a:pt x="516" y="517"/>
                  </a:moveTo>
                  <a:cubicBezTo>
                    <a:pt x="516" y="801"/>
                    <a:pt x="284" y="1033"/>
                    <a:pt x="0" y="1033"/>
                  </a:cubicBezTo>
                  <a:cubicBezTo>
                    <a:pt x="0" y="834"/>
                    <a:pt x="0" y="834"/>
                    <a:pt x="0" y="834"/>
                  </a:cubicBezTo>
                  <a:cubicBezTo>
                    <a:pt x="174" y="834"/>
                    <a:pt x="317" y="692"/>
                    <a:pt x="317" y="517"/>
                  </a:cubicBezTo>
                  <a:cubicBezTo>
                    <a:pt x="317" y="342"/>
                    <a:pt x="174" y="199"/>
                    <a:pt x="0" y="199"/>
                  </a:cubicBezTo>
                  <a:cubicBezTo>
                    <a:pt x="0" y="0"/>
                    <a:pt x="0" y="0"/>
                    <a:pt x="0" y="0"/>
                  </a:cubicBezTo>
                  <a:cubicBezTo>
                    <a:pt x="284" y="0"/>
                    <a:pt x="516" y="232"/>
                    <a:pt x="516" y="517"/>
                  </a:cubicBezTo>
                  <a:close/>
                </a:path>
              </a:pathLst>
            </a:cu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 name="Google Shape;320;p59">
              <a:extLst>
                <a:ext uri="{FF2B5EF4-FFF2-40B4-BE49-F238E27FC236}">
                  <a16:creationId xmlns:a16="http://schemas.microsoft.com/office/drawing/2014/main" id="{7B36C5A1-0E67-F8A1-9D18-42EA92850156}"/>
                </a:ext>
              </a:extLst>
            </p:cNvPr>
            <p:cNvSpPr/>
            <p:nvPr/>
          </p:nvSpPr>
          <p:spPr>
            <a:xfrm>
              <a:off x="7615373" y="4936015"/>
              <a:ext cx="997406" cy="106164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7" name="Google Shape;321;p59">
              <a:extLst>
                <a:ext uri="{FF2B5EF4-FFF2-40B4-BE49-F238E27FC236}">
                  <a16:creationId xmlns:a16="http://schemas.microsoft.com/office/drawing/2014/main" id="{C7657A2B-3CA8-FE2B-2031-CCA28FEC27E9}"/>
                </a:ext>
              </a:extLst>
            </p:cNvPr>
            <p:cNvSpPr/>
            <p:nvPr/>
          </p:nvSpPr>
          <p:spPr>
            <a:xfrm>
              <a:off x="7997556" y="5342813"/>
              <a:ext cx="233039" cy="248048"/>
            </a:xfrm>
            <a:prstGeom prst="ellipse">
              <a:avLst/>
            </a:pr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8" name="Google Shape;322;p59">
            <a:extLst>
              <a:ext uri="{FF2B5EF4-FFF2-40B4-BE49-F238E27FC236}">
                <a16:creationId xmlns:a16="http://schemas.microsoft.com/office/drawing/2014/main" id="{D4CF46FA-852C-1A29-73DE-6445E032CA80}"/>
              </a:ext>
            </a:extLst>
          </p:cNvPr>
          <p:cNvGrpSpPr/>
          <p:nvPr/>
        </p:nvGrpSpPr>
        <p:grpSpPr>
          <a:xfrm>
            <a:off x="1020476" y="3458258"/>
            <a:ext cx="794153" cy="819799"/>
            <a:chOff x="7336892" y="3306342"/>
            <a:chExt cx="1275888" cy="1651996"/>
          </a:xfrm>
        </p:grpSpPr>
        <p:sp>
          <p:nvSpPr>
            <p:cNvPr id="9" name="Google Shape;323;p59">
              <a:extLst>
                <a:ext uri="{FF2B5EF4-FFF2-40B4-BE49-F238E27FC236}">
                  <a16:creationId xmlns:a16="http://schemas.microsoft.com/office/drawing/2014/main" id="{86F80898-94AF-E19C-CBE7-9BFFC819445C}"/>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0" name="Google Shape;324;p59">
              <a:extLst>
                <a:ext uri="{FF2B5EF4-FFF2-40B4-BE49-F238E27FC236}">
                  <a16:creationId xmlns:a16="http://schemas.microsoft.com/office/drawing/2014/main" id="{58074763-F95A-0CB2-61AE-51338CFADFA3}"/>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1" name="Google Shape;325;p59">
              <a:extLst>
                <a:ext uri="{FF2B5EF4-FFF2-40B4-BE49-F238E27FC236}">
                  <a16:creationId xmlns:a16="http://schemas.microsoft.com/office/drawing/2014/main" id="{8D1C6EDB-9B11-7126-DF3B-2F32AC86F053}"/>
                </a:ext>
              </a:extLst>
            </p:cNvPr>
            <p:cNvSpPr/>
            <p:nvPr/>
          </p:nvSpPr>
          <p:spPr>
            <a:xfrm>
              <a:off x="7997557" y="4007076"/>
              <a:ext cx="233039" cy="250528"/>
            </a:xfrm>
            <a:prstGeom prst="ellipse">
              <a:avLst/>
            </a:pr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12" name="Google Shape;326;p59">
            <a:extLst>
              <a:ext uri="{FF2B5EF4-FFF2-40B4-BE49-F238E27FC236}">
                <a16:creationId xmlns:a16="http://schemas.microsoft.com/office/drawing/2014/main" id="{5CD5A856-76B1-8F97-33A2-3526C2953F3A}"/>
              </a:ext>
            </a:extLst>
          </p:cNvPr>
          <p:cNvGrpSpPr/>
          <p:nvPr/>
        </p:nvGrpSpPr>
        <p:grpSpPr>
          <a:xfrm>
            <a:off x="1035556" y="4624667"/>
            <a:ext cx="756056" cy="789137"/>
            <a:chOff x="7336892" y="3306342"/>
            <a:chExt cx="1275888" cy="1651996"/>
          </a:xfrm>
        </p:grpSpPr>
        <p:sp>
          <p:nvSpPr>
            <p:cNvPr id="13" name="Google Shape;327;p59">
              <a:extLst>
                <a:ext uri="{FF2B5EF4-FFF2-40B4-BE49-F238E27FC236}">
                  <a16:creationId xmlns:a16="http://schemas.microsoft.com/office/drawing/2014/main" id="{33AE0CC1-CFFE-D0CC-7CEE-9F2FFEFBB3DF}"/>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0075C4"/>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4" name="Google Shape;328;p59">
              <a:extLst>
                <a:ext uri="{FF2B5EF4-FFF2-40B4-BE49-F238E27FC236}">
                  <a16:creationId xmlns:a16="http://schemas.microsoft.com/office/drawing/2014/main" id="{F98EC31A-10A5-366E-3BD6-A8214EE9AE08}"/>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5" name="Google Shape;329;p59">
              <a:extLst>
                <a:ext uri="{FF2B5EF4-FFF2-40B4-BE49-F238E27FC236}">
                  <a16:creationId xmlns:a16="http://schemas.microsoft.com/office/drawing/2014/main" id="{C0AD5954-F0BE-DB07-E571-EC037DB90623}"/>
                </a:ext>
              </a:extLst>
            </p:cNvPr>
            <p:cNvSpPr/>
            <p:nvPr/>
          </p:nvSpPr>
          <p:spPr>
            <a:xfrm>
              <a:off x="7997557" y="4007076"/>
              <a:ext cx="233039" cy="250528"/>
            </a:xfrm>
            <a:prstGeom prst="ellipse">
              <a:avLst/>
            </a:prstGeom>
            <a:solidFill>
              <a:srgbClr val="0075C4"/>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16" name="Google Shape;318;p59">
            <a:extLst>
              <a:ext uri="{FF2B5EF4-FFF2-40B4-BE49-F238E27FC236}">
                <a16:creationId xmlns:a16="http://schemas.microsoft.com/office/drawing/2014/main" id="{D5DF84A9-C520-3A22-992B-C567576AFA4A}"/>
              </a:ext>
            </a:extLst>
          </p:cNvPr>
          <p:cNvGrpSpPr/>
          <p:nvPr/>
        </p:nvGrpSpPr>
        <p:grpSpPr>
          <a:xfrm rot="10800000">
            <a:off x="1057325" y="5760414"/>
            <a:ext cx="778349" cy="772951"/>
            <a:chOff x="7615373" y="4639598"/>
            <a:chExt cx="1275887" cy="1654477"/>
          </a:xfrm>
        </p:grpSpPr>
        <p:sp>
          <p:nvSpPr>
            <p:cNvPr id="17" name="Google Shape;319;p59">
              <a:extLst>
                <a:ext uri="{FF2B5EF4-FFF2-40B4-BE49-F238E27FC236}">
                  <a16:creationId xmlns:a16="http://schemas.microsoft.com/office/drawing/2014/main" id="{4B759B84-34E5-E93C-EC2A-A9DAC751417B}"/>
                </a:ext>
              </a:extLst>
            </p:cNvPr>
            <p:cNvSpPr/>
            <p:nvPr/>
          </p:nvSpPr>
          <p:spPr>
            <a:xfrm>
              <a:off x="8115241" y="4639598"/>
              <a:ext cx="776019" cy="1654477"/>
            </a:xfrm>
            <a:custGeom>
              <a:avLst/>
              <a:gdLst/>
              <a:ahLst/>
              <a:cxnLst/>
              <a:rect l="l" t="t" r="r" b="b"/>
              <a:pathLst>
                <a:path w="516" h="1033" extrusionOk="0">
                  <a:moveTo>
                    <a:pt x="516" y="517"/>
                  </a:moveTo>
                  <a:cubicBezTo>
                    <a:pt x="516" y="801"/>
                    <a:pt x="284" y="1033"/>
                    <a:pt x="0" y="1033"/>
                  </a:cubicBezTo>
                  <a:cubicBezTo>
                    <a:pt x="0" y="834"/>
                    <a:pt x="0" y="834"/>
                    <a:pt x="0" y="834"/>
                  </a:cubicBezTo>
                  <a:cubicBezTo>
                    <a:pt x="174" y="834"/>
                    <a:pt x="317" y="692"/>
                    <a:pt x="317" y="517"/>
                  </a:cubicBezTo>
                  <a:cubicBezTo>
                    <a:pt x="317" y="342"/>
                    <a:pt x="174" y="199"/>
                    <a:pt x="0" y="199"/>
                  </a:cubicBezTo>
                  <a:cubicBezTo>
                    <a:pt x="0" y="0"/>
                    <a:pt x="0" y="0"/>
                    <a:pt x="0" y="0"/>
                  </a:cubicBezTo>
                  <a:cubicBezTo>
                    <a:pt x="284" y="0"/>
                    <a:pt x="516" y="232"/>
                    <a:pt x="516" y="517"/>
                  </a:cubicBezTo>
                  <a:close/>
                </a:path>
              </a:pathLst>
            </a:cu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8" name="Google Shape;320;p59">
              <a:extLst>
                <a:ext uri="{FF2B5EF4-FFF2-40B4-BE49-F238E27FC236}">
                  <a16:creationId xmlns:a16="http://schemas.microsoft.com/office/drawing/2014/main" id="{12D5DF53-42D6-2391-7DE2-58183A80D171}"/>
                </a:ext>
              </a:extLst>
            </p:cNvPr>
            <p:cNvSpPr/>
            <p:nvPr/>
          </p:nvSpPr>
          <p:spPr>
            <a:xfrm>
              <a:off x="7615373" y="4936015"/>
              <a:ext cx="997406" cy="106164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9" name="Google Shape;321;p59">
              <a:extLst>
                <a:ext uri="{FF2B5EF4-FFF2-40B4-BE49-F238E27FC236}">
                  <a16:creationId xmlns:a16="http://schemas.microsoft.com/office/drawing/2014/main" id="{7BCECD99-D37E-63A7-644D-1427C02B8963}"/>
                </a:ext>
              </a:extLst>
            </p:cNvPr>
            <p:cNvSpPr/>
            <p:nvPr/>
          </p:nvSpPr>
          <p:spPr>
            <a:xfrm>
              <a:off x="7997556" y="5342813"/>
              <a:ext cx="233039" cy="248048"/>
            </a:xfrm>
            <a:prstGeom prst="ellipse">
              <a:avLst/>
            </a:pr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20" name="Google Shape;322;p59">
            <a:extLst>
              <a:ext uri="{FF2B5EF4-FFF2-40B4-BE49-F238E27FC236}">
                <a16:creationId xmlns:a16="http://schemas.microsoft.com/office/drawing/2014/main" id="{A927335A-74E5-4432-E90C-0C9451150D12}"/>
              </a:ext>
            </a:extLst>
          </p:cNvPr>
          <p:cNvGrpSpPr/>
          <p:nvPr/>
        </p:nvGrpSpPr>
        <p:grpSpPr>
          <a:xfrm>
            <a:off x="1057325" y="6978745"/>
            <a:ext cx="789856" cy="754638"/>
            <a:chOff x="7336892" y="3306342"/>
            <a:chExt cx="1275888" cy="1651996"/>
          </a:xfrm>
        </p:grpSpPr>
        <p:sp>
          <p:nvSpPr>
            <p:cNvPr id="21" name="Google Shape;323;p59">
              <a:extLst>
                <a:ext uri="{FF2B5EF4-FFF2-40B4-BE49-F238E27FC236}">
                  <a16:creationId xmlns:a16="http://schemas.microsoft.com/office/drawing/2014/main" id="{166D166F-31CB-E968-B70C-6439C092B866}"/>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22" name="Google Shape;324;p59">
              <a:extLst>
                <a:ext uri="{FF2B5EF4-FFF2-40B4-BE49-F238E27FC236}">
                  <a16:creationId xmlns:a16="http://schemas.microsoft.com/office/drawing/2014/main" id="{A8BB170B-9CAB-6BEF-BE05-78C6564AECDD}"/>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23" name="Google Shape;325;p59">
              <a:extLst>
                <a:ext uri="{FF2B5EF4-FFF2-40B4-BE49-F238E27FC236}">
                  <a16:creationId xmlns:a16="http://schemas.microsoft.com/office/drawing/2014/main" id="{3EF383E8-21E7-6269-8F85-7DF77175601E}"/>
                </a:ext>
              </a:extLst>
            </p:cNvPr>
            <p:cNvSpPr/>
            <p:nvPr/>
          </p:nvSpPr>
          <p:spPr>
            <a:xfrm>
              <a:off x="7997557" y="4007076"/>
              <a:ext cx="233039" cy="250528"/>
            </a:xfrm>
            <a:prstGeom prst="ellipse">
              <a:avLst/>
            </a:pr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sp>
        <p:nvSpPr>
          <p:cNvPr id="24" name="Google Shape;315;p59">
            <a:extLst>
              <a:ext uri="{FF2B5EF4-FFF2-40B4-BE49-F238E27FC236}">
                <a16:creationId xmlns:a16="http://schemas.microsoft.com/office/drawing/2014/main" id="{7B255C4F-13F3-AC9B-9DB2-C13C48983241}"/>
              </a:ext>
            </a:extLst>
          </p:cNvPr>
          <p:cNvSpPr/>
          <p:nvPr/>
        </p:nvSpPr>
        <p:spPr>
          <a:xfrm>
            <a:off x="1913579" y="2484994"/>
            <a:ext cx="13805333" cy="707846"/>
          </a:xfrm>
          <a:prstGeom prst="rect">
            <a:avLst/>
          </a:prstGeom>
          <a:noFill/>
          <a:ln>
            <a:noFill/>
          </a:ln>
        </p:spPr>
        <p:txBody>
          <a:bodyPr spcFirstLastPara="1" wrap="square" lIns="91425" tIns="45700" rIns="91425" bIns="45700" anchor="t" anchorCtr="0">
            <a:spAutoFit/>
          </a:bodyPr>
          <a:lstStyle/>
          <a:p>
            <a:pPr lvl="0">
              <a:lnSpc>
                <a:spcPts val="2400"/>
              </a:lnSpc>
              <a:buSzPts val="2200"/>
            </a:pPr>
            <a:r>
              <a:rPr lang="en-US" sz="2200" b="1">
                <a:solidFill>
                  <a:srgbClr val="3F3F3F"/>
                </a:solidFill>
                <a:latin typeface="Open Sans"/>
                <a:ea typeface="Open Sans"/>
                <a:cs typeface="Open Sans"/>
              </a:rPr>
              <a:t>Coding standards:</a:t>
            </a:r>
            <a:r>
              <a:rPr lang="en-US" sz="2200">
                <a:solidFill>
                  <a:srgbClr val="3F3F3F"/>
                </a:solidFill>
                <a:latin typeface="Open Sans"/>
                <a:ea typeface="Open Sans"/>
                <a:cs typeface="Open Sans"/>
              </a:rPr>
              <a:t> Enforce secure coding practices to minimize vulnerabilities introduced during development</a:t>
            </a:r>
          </a:p>
        </p:txBody>
      </p:sp>
      <p:sp>
        <p:nvSpPr>
          <p:cNvPr id="27" name="TextBox 26">
            <a:extLst>
              <a:ext uri="{FF2B5EF4-FFF2-40B4-BE49-F238E27FC236}">
                <a16:creationId xmlns:a16="http://schemas.microsoft.com/office/drawing/2014/main" id="{672CBECF-EF6F-0C6D-AEFC-9F25D755B133}"/>
              </a:ext>
            </a:extLst>
          </p:cNvPr>
          <p:cNvSpPr txBox="1"/>
          <p:nvPr/>
        </p:nvSpPr>
        <p:spPr>
          <a:xfrm>
            <a:off x="1882595" y="3672422"/>
            <a:ext cx="14376272" cy="707886"/>
          </a:xfrm>
          <a:prstGeom prst="rect">
            <a:avLst/>
          </a:prstGeom>
          <a:noFill/>
        </p:spPr>
        <p:txBody>
          <a:bodyPr wrap="square">
            <a:spAutoFit/>
          </a:bodyPr>
          <a:lstStyle/>
          <a:p>
            <a:pPr>
              <a:lnSpc>
                <a:spcPts val="2400"/>
              </a:lnSpc>
              <a:buSzPts val="2200"/>
            </a:pPr>
            <a:r>
              <a:rPr lang="en-US" sz="2200" b="1">
                <a:solidFill>
                  <a:srgbClr val="3F3F3F"/>
                </a:solidFill>
                <a:latin typeface="Open Sans"/>
                <a:ea typeface="Open Sans"/>
                <a:cs typeface="Open Sans"/>
              </a:rPr>
              <a:t>Static code analysis:</a:t>
            </a:r>
            <a:r>
              <a:rPr lang="en-US" sz="2200">
                <a:solidFill>
                  <a:srgbClr val="3F3F3F"/>
                </a:solidFill>
                <a:latin typeface="Open Sans"/>
                <a:ea typeface="Open Sans"/>
                <a:cs typeface="Open Sans"/>
              </a:rPr>
              <a:t> Utilize static code analysis tools to identify potential vulnerabilities and coding errors early in the development process</a:t>
            </a:r>
          </a:p>
        </p:txBody>
      </p:sp>
      <p:sp>
        <p:nvSpPr>
          <p:cNvPr id="28" name="TextBox 27">
            <a:extLst>
              <a:ext uri="{FF2B5EF4-FFF2-40B4-BE49-F238E27FC236}">
                <a16:creationId xmlns:a16="http://schemas.microsoft.com/office/drawing/2014/main" id="{0A08E96E-9344-B6D4-319B-A008A5A26809}"/>
              </a:ext>
            </a:extLst>
          </p:cNvPr>
          <p:cNvSpPr txBox="1"/>
          <p:nvPr/>
        </p:nvSpPr>
        <p:spPr>
          <a:xfrm>
            <a:off x="1883723" y="4757387"/>
            <a:ext cx="13069338" cy="707886"/>
          </a:xfrm>
          <a:prstGeom prst="rect">
            <a:avLst/>
          </a:prstGeom>
          <a:noFill/>
        </p:spPr>
        <p:txBody>
          <a:bodyPr wrap="square">
            <a:spAutoFit/>
          </a:bodyPr>
          <a:lstStyle/>
          <a:p>
            <a:pPr>
              <a:lnSpc>
                <a:spcPts val="2400"/>
              </a:lnSpc>
              <a:buSzPts val="2200"/>
            </a:pPr>
            <a:r>
              <a:rPr lang="en-US" sz="2200" b="1">
                <a:solidFill>
                  <a:srgbClr val="3F3F3F"/>
                </a:solidFill>
                <a:latin typeface="Open Sans"/>
                <a:ea typeface="Open Sans"/>
                <a:cs typeface="Open Sans"/>
              </a:rPr>
              <a:t>Essential functionality:</a:t>
            </a:r>
            <a:r>
              <a:rPr lang="en-US" sz="2200">
                <a:solidFill>
                  <a:srgbClr val="3F3F3F"/>
                </a:solidFill>
                <a:latin typeface="Open Sans"/>
                <a:ea typeface="Open Sans"/>
                <a:cs typeface="Open Sans"/>
              </a:rPr>
              <a:t> Include only the necessary code and libraries for the embedded system's core operation to reduce the attack surface</a:t>
            </a:r>
          </a:p>
        </p:txBody>
      </p:sp>
      <p:sp>
        <p:nvSpPr>
          <p:cNvPr id="29" name="TextBox 28">
            <a:extLst>
              <a:ext uri="{FF2B5EF4-FFF2-40B4-BE49-F238E27FC236}">
                <a16:creationId xmlns:a16="http://schemas.microsoft.com/office/drawing/2014/main" id="{FB5D7641-BB14-BB31-0F82-1D4E201DA40C}"/>
              </a:ext>
            </a:extLst>
          </p:cNvPr>
          <p:cNvSpPr txBox="1"/>
          <p:nvPr/>
        </p:nvSpPr>
        <p:spPr>
          <a:xfrm>
            <a:off x="1903177" y="5842352"/>
            <a:ext cx="13069338" cy="769441"/>
          </a:xfrm>
          <a:prstGeom prst="rect">
            <a:avLst/>
          </a:prstGeom>
          <a:noFill/>
        </p:spPr>
        <p:txBody>
          <a:bodyPr wrap="square">
            <a:spAutoFit/>
          </a:bodyPr>
          <a:lstStyle/>
          <a:p>
            <a:pPr algn="l"/>
            <a:r>
              <a:rPr lang="en-US" sz="2200" b="1">
                <a:solidFill>
                  <a:srgbClr val="3F3F3F"/>
                </a:solidFill>
                <a:latin typeface="Open Sans"/>
                <a:ea typeface="Open Sans"/>
                <a:cs typeface="Open Sans"/>
              </a:rPr>
              <a:t>Secure boot:</a:t>
            </a:r>
            <a:r>
              <a:rPr lang="en-US" sz="2200">
                <a:solidFill>
                  <a:srgbClr val="3F3F3F"/>
                </a:solidFill>
                <a:latin typeface="Open Sans"/>
                <a:ea typeface="Open Sans"/>
                <a:cs typeface="Open Sans"/>
              </a:rPr>
              <a:t> Implement secure boot procedures to verify the integrity of firmware before execution, preventing unauthorized code from loading</a:t>
            </a:r>
            <a:endParaRPr lang="en-US" sz="3200" i="0">
              <a:solidFill>
                <a:srgbClr val="E3E3E3"/>
              </a:solidFill>
              <a:effectLst/>
              <a:latin typeface="Google Sans"/>
            </a:endParaRPr>
          </a:p>
        </p:txBody>
      </p:sp>
      <p:sp>
        <p:nvSpPr>
          <p:cNvPr id="30" name="TextBox 29">
            <a:extLst>
              <a:ext uri="{FF2B5EF4-FFF2-40B4-BE49-F238E27FC236}">
                <a16:creationId xmlns:a16="http://schemas.microsoft.com/office/drawing/2014/main" id="{2F98D2E4-3535-02E2-CAFF-077703118721}"/>
              </a:ext>
            </a:extLst>
          </p:cNvPr>
          <p:cNvSpPr txBox="1"/>
          <p:nvPr/>
        </p:nvSpPr>
        <p:spPr>
          <a:xfrm>
            <a:off x="1912230" y="6988872"/>
            <a:ext cx="13069338" cy="707886"/>
          </a:xfrm>
          <a:prstGeom prst="rect">
            <a:avLst/>
          </a:prstGeom>
          <a:noFill/>
        </p:spPr>
        <p:txBody>
          <a:bodyPr wrap="square">
            <a:spAutoFit/>
          </a:bodyPr>
          <a:lstStyle/>
          <a:p>
            <a:pPr>
              <a:lnSpc>
                <a:spcPts val="2400"/>
              </a:lnSpc>
              <a:buSzPts val="2200"/>
            </a:pPr>
            <a:r>
              <a:rPr lang="en-US" sz="2200" b="1">
                <a:solidFill>
                  <a:srgbClr val="3F3F3F"/>
                </a:solidFill>
                <a:latin typeface="Open Sans"/>
                <a:ea typeface="Open Sans"/>
                <a:cs typeface="Open Sans"/>
              </a:rPr>
              <a:t>Code security:</a:t>
            </a:r>
            <a:r>
              <a:rPr lang="en-US" sz="2200">
                <a:solidFill>
                  <a:srgbClr val="3F3F3F"/>
                </a:solidFill>
                <a:latin typeface="Open Sans"/>
                <a:ea typeface="Open Sans"/>
                <a:cs typeface="Open Sans"/>
              </a:rPr>
              <a:t> Use secure coding practices and code scanning tools to identify and eliminate vulnerabilities in the embedded software</a:t>
            </a:r>
          </a:p>
        </p:txBody>
      </p:sp>
      <p:sp>
        <p:nvSpPr>
          <p:cNvPr id="32" name="Google Shape;457;p59">
            <a:extLst>
              <a:ext uri="{FF2B5EF4-FFF2-40B4-BE49-F238E27FC236}">
                <a16:creationId xmlns:a16="http://schemas.microsoft.com/office/drawing/2014/main" id="{A5B124C2-A47C-4487-4DA7-0E2F6A90A935}"/>
              </a:ext>
            </a:extLst>
          </p:cNvPr>
          <p:cNvSpPr txBox="1">
            <a:spLocks noGrp="1"/>
          </p:cNvSpPr>
          <p:nvPr>
            <p:ph type="body" idx="1"/>
          </p:nvPr>
        </p:nvSpPr>
        <p:spPr>
          <a:xfrm>
            <a:off x="1316013" y="1093834"/>
            <a:ext cx="13696999"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Implementing effective embedded system hardening controls involves the following measures:</a:t>
            </a:r>
            <a:endParaRPr/>
          </a:p>
        </p:txBody>
      </p:sp>
      <p:sp>
        <p:nvSpPr>
          <p:cNvPr id="25" name="Brandline_LVC">
            <a:extLst>
              <a:ext uri="{FF2B5EF4-FFF2-40B4-BE49-F238E27FC236}">
                <a16:creationId xmlns:a16="http://schemas.microsoft.com/office/drawing/2014/main" id="{FA5B93F0-CEFC-221A-EB22-2D85D26A8FC2}"/>
              </a:ext>
            </a:extLst>
          </p:cNvPr>
          <p:cNvSpPr/>
          <p:nvPr/>
        </p:nvSpPr>
        <p:spPr>
          <a:xfrm>
            <a:off x="4876800" y="824297"/>
            <a:ext cx="6496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03727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1FAA-5567-AD47-61EC-47D90DD757E9}"/>
              </a:ext>
            </a:extLst>
          </p:cNvPr>
          <p:cNvSpPr>
            <a:spLocks noGrp="1"/>
          </p:cNvSpPr>
          <p:nvPr>
            <p:ph type="title"/>
          </p:nvPr>
        </p:nvSpPr>
        <p:spPr/>
        <p:txBody>
          <a:bodyPr/>
          <a:lstStyle/>
          <a:p>
            <a:r>
              <a:rPr lang="en-US"/>
              <a:t>Antivirus vs. EDR</a:t>
            </a:r>
          </a:p>
        </p:txBody>
      </p:sp>
      <p:graphicFrame>
        <p:nvGraphicFramePr>
          <p:cNvPr id="3" name="Table 2">
            <a:extLst>
              <a:ext uri="{FF2B5EF4-FFF2-40B4-BE49-F238E27FC236}">
                <a16:creationId xmlns:a16="http://schemas.microsoft.com/office/drawing/2014/main" id="{42A067FA-AAC7-CB81-23A7-F7DE51B7F88A}"/>
              </a:ext>
            </a:extLst>
          </p:cNvPr>
          <p:cNvGraphicFramePr>
            <a:graphicFrameLocks noGrp="1"/>
          </p:cNvGraphicFramePr>
          <p:nvPr>
            <p:extLst>
              <p:ext uri="{D42A27DB-BD31-4B8C-83A1-F6EECF244321}">
                <p14:modId xmlns:p14="http://schemas.microsoft.com/office/powerpoint/2010/main" val="3657542801"/>
              </p:ext>
            </p:extLst>
          </p:nvPr>
        </p:nvGraphicFramePr>
        <p:xfrm>
          <a:off x="2307198" y="1587731"/>
          <a:ext cx="11641605" cy="6492240"/>
        </p:xfrm>
        <a:graphic>
          <a:graphicData uri="http://schemas.openxmlformats.org/drawingml/2006/table">
            <a:tbl>
              <a:tblPr firstRow="1" bandRow="1">
                <a:tableStyleId>{FABFCF23-3B69-468F-B69F-88F6DE6A72F2}</a:tableStyleId>
              </a:tblPr>
              <a:tblGrid>
                <a:gridCol w="3083515">
                  <a:extLst>
                    <a:ext uri="{9D8B030D-6E8A-4147-A177-3AD203B41FA5}">
                      <a16:colId xmlns:a16="http://schemas.microsoft.com/office/drawing/2014/main" val="219318847"/>
                    </a:ext>
                  </a:extLst>
                </a:gridCol>
                <a:gridCol w="4279045">
                  <a:extLst>
                    <a:ext uri="{9D8B030D-6E8A-4147-A177-3AD203B41FA5}">
                      <a16:colId xmlns:a16="http://schemas.microsoft.com/office/drawing/2014/main" val="2790422341"/>
                    </a:ext>
                  </a:extLst>
                </a:gridCol>
                <a:gridCol w="4279045">
                  <a:extLst>
                    <a:ext uri="{9D8B030D-6E8A-4147-A177-3AD203B41FA5}">
                      <a16:colId xmlns:a16="http://schemas.microsoft.com/office/drawing/2014/main" val="2889608560"/>
                    </a:ext>
                  </a:extLst>
                </a:gridCol>
              </a:tblGrid>
              <a:tr h="1224729">
                <a:tc>
                  <a:txBody>
                    <a:bodyPr/>
                    <a:lstStyle/>
                    <a:p>
                      <a:pPr marL="546100" marR="0" lvl="1" indent="0" algn="ctr" rtl="0" fontAlgn="b">
                        <a:lnSpc>
                          <a:spcPct val="114000"/>
                        </a:lnSpc>
                        <a:spcBef>
                          <a:spcPts val="0"/>
                        </a:spcBef>
                        <a:spcAft>
                          <a:spcPts val="0"/>
                        </a:spcAft>
                        <a:buClr>
                          <a:srgbClr val="3F3F3F"/>
                        </a:buClr>
                        <a:buSzPts val="2200"/>
                        <a:buFont typeface="Arial" panose="020B0604020202020204" pitchFamily="34" charset="0"/>
                        <a:buNone/>
                      </a:pPr>
                      <a:r>
                        <a:rPr lang="en-US" sz="2200" b="1"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rPr>
                        <a:t>Feature</a:t>
                      </a:r>
                      <a:endParaRPr lang="en-US" sz="2200" b="1"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tc>
                  <a:txBody>
                    <a:bodyPr/>
                    <a:lstStyle/>
                    <a:p>
                      <a:pPr marL="546100" marR="0" lvl="1" indent="0" algn="ctr" rtl="0" fontAlgn="b">
                        <a:lnSpc>
                          <a:spcPct val="114000"/>
                        </a:lnSpc>
                        <a:spcBef>
                          <a:spcPts val="0"/>
                        </a:spcBef>
                        <a:spcAft>
                          <a:spcPts val="0"/>
                        </a:spcAft>
                        <a:buClr>
                          <a:srgbClr val="3F3F3F"/>
                        </a:buClr>
                        <a:buSzPts val="2200"/>
                        <a:buFont typeface="Arial" panose="020B0604020202020204" pitchFamily="34" charset="0"/>
                        <a:buNone/>
                      </a:pPr>
                      <a:r>
                        <a:rPr lang="en-US" sz="2200" b="1"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rPr>
                        <a:t>Antivirus</a:t>
                      </a:r>
                      <a:endParaRPr lang="en-US" sz="2200" b="1"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tc>
                  <a:txBody>
                    <a:bodyPr/>
                    <a:lstStyle/>
                    <a:p>
                      <a:pPr marL="546100" marR="0" lvl="1" indent="0" algn="ctr" rtl="0" fontAlgn="b">
                        <a:lnSpc>
                          <a:spcPct val="114000"/>
                        </a:lnSpc>
                        <a:spcBef>
                          <a:spcPts val="0"/>
                        </a:spcBef>
                        <a:spcAft>
                          <a:spcPts val="0"/>
                        </a:spcAft>
                        <a:buClr>
                          <a:srgbClr val="3F3F3F"/>
                        </a:buClr>
                        <a:buSzPts val="2200"/>
                        <a:buFont typeface="Arial" panose="020B0604020202020204" pitchFamily="34" charset="0"/>
                        <a:buNone/>
                      </a:pPr>
                      <a:r>
                        <a:rPr lang="en-US" sz="2200" b="1"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rPr>
                        <a:t>EDR</a:t>
                      </a:r>
                      <a:endParaRPr lang="en-US" sz="2200" b="1"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extLst>
                  <a:ext uri="{0D108BD9-81ED-4DB2-BD59-A6C34878D82A}">
                    <a16:rowId xmlns:a16="http://schemas.microsoft.com/office/drawing/2014/main" val="3097223639"/>
                  </a:ext>
                </a:extLst>
              </a:tr>
              <a:tr h="1224729">
                <a:tc>
                  <a:txBody>
                    <a:bodyPr/>
                    <a:lstStyle/>
                    <a:p>
                      <a:pPr marL="546100" marR="0" lvl="1" indent="0" algn="l" rtl="0" fontAlgn="b">
                        <a:lnSpc>
                          <a:spcPct val="114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Focus</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tc>
                  <a:txBody>
                    <a:bodyPr/>
                    <a:lstStyle/>
                    <a:p>
                      <a:pPr marL="546100" marR="0" lvl="1" indent="0" algn="l" rtl="0" fontAlgn="b">
                        <a:lnSpc>
                          <a:spcPct val="114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Blocking known malware threats</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tc>
                  <a:txBody>
                    <a:bodyPr/>
                    <a:lstStyle/>
                    <a:p>
                      <a:pPr marL="546100" marR="0" lvl="1" indent="0" algn="l" rtl="0" fontAlgn="b">
                        <a:lnSpc>
                          <a:spcPct val="114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Detecting and responding to all threats</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extLst>
                  <a:ext uri="{0D108BD9-81ED-4DB2-BD59-A6C34878D82A}">
                    <a16:rowId xmlns:a16="http://schemas.microsoft.com/office/drawing/2014/main" val="97226198"/>
                  </a:ext>
                </a:extLst>
              </a:tr>
              <a:tr h="1224729">
                <a:tc>
                  <a:txBody>
                    <a:bodyPr/>
                    <a:lstStyle/>
                    <a:p>
                      <a:pPr marL="546100" marR="0" lvl="1" indent="0" algn="l" rtl="0" fontAlgn="b">
                        <a:lnSpc>
                          <a:spcPct val="114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Detection method</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tc>
                  <a:txBody>
                    <a:bodyPr/>
                    <a:lstStyle/>
                    <a:p>
                      <a:pPr marL="546100" marR="0" lvl="1" indent="0" algn="l" rtl="0" fontAlgn="b">
                        <a:lnSpc>
                          <a:spcPct val="114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Signature-based detection</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tc>
                  <a:txBody>
                    <a:bodyPr/>
                    <a:lstStyle/>
                    <a:p>
                      <a:pPr marL="546100" marR="0" lvl="1" indent="0" algn="l" rtl="0" fontAlgn="b">
                        <a:lnSpc>
                          <a:spcPct val="114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Anomaly-based and behavior detection</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extLst>
                  <a:ext uri="{0D108BD9-81ED-4DB2-BD59-A6C34878D82A}">
                    <a16:rowId xmlns:a16="http://schemas.microsoft.com/office/drawing/2014/main" val="4176895997"/>
                  </a:ext>
                </a:extLst>
              </a:tr>
              <a:tr h="1593324">
                <a:tc>
                  <a:txBody>
                    <a:bodyPr/>
                    <a:lstStyle/>
                    <a:p>
                      <a:pPr marL="546100" marR="0" lvl="1" indent="0" algn="l" rtl="0" fontAlgn="b">
                        <a:lnSpc>
                          <a:spcPct val="114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Response capabilities</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tc>
                  <a:txBody>
                    <a:bodyPr/>
                    <a:lstStyle/>
                    <a:p>
                      <a:pPr marL="546100" marR="0" lvl="1" indent="0" algn="l" rtl="0" fontAlgn="b">
                        <a:lnSpc>
                          <a:spcPct val="114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Limited - May quarantine or remove threats</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tc>
                  <a:txBody>
                    <a:bodyPr/>
                    <a:lstStyle/>
                    <a:p>
                      <a:pPr marL="546100" marR="0" lvl="1" indent="0" algn="l" rtl="0" fontAlgn="b">
                        <a:lnSpc>
                          <a:spcPct val="114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More advanced - can isolate endpoints, block processes, etc.</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extLst>
                  <a:ext uri="{0D108BD9-81ED-4DB2-BD59-A6C34878D82A}">
                    <a16:rowId xmlns:a16="http://schemas.microsoft.com/office/drawing/2014/main" val="3932791343"/>
                  </a:ext>
                </a:extLst>
              </a:tr>
              <a:tr h="1224729">
                <a:tc>
                  <a:txBody>
                    <a:bodyPr/>
                    <a:lstStyle/>
                    <a:p>
                      <a:pPr marL="546100" marR="0" lvl="1" indent="0" algn="l" rtl="0" fontAlgn="b">
                        <a:lnSpc>
                          <a:spcPct val="114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Visibility</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tc>
                  <a:txBody>
                    <a:bodyPr/>
                    <a:lstStyle/>
                    <a:p>
                      <a:pPr marL="546100" marR="0" lvl="1" indent="0" algn="l" rtl="0" fontAlgn="b">
                        <a:lnSpc>
                          <a:spcPct val="114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Limited to individual files</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tc>
                  <a:txBody>
                    <a:bodyPr/>
                    <a:lstStyle/>
                    <a:p>
                      <a:pPr marL="546100" marR="0" lvl="1" indent="0" algn="l" rtl="0" fontAlgn="b">
                        <a:lnSpc>
                          <a:spcPct val="115000"/>
                        </a:lnSpc>
                        <a:spcBef>
                          <a:spcPts val="0"/>
                        </a:spcBef>
                        <a:spcAft>
                          <a:spcPts val="0"/>
                        </a:spcAft>
                        <a:buClr>
                          <a:srgbClr val="3F3F3F"/>
                        </a:buClr>
                        <a:buSzPts val="2200"/>
                        <a:buFont typeface="Arial" panose="020B0604020202020204" pitchFamily="34" charset="0"/>
                        <a:buNone/>
                      </a:pP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Provides a broader </a:t>
                      </a:r>
                      <a:r>
                        <a:rPr lang="en-US" sz="2200" b="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Arial"/>
                        </a:rPr>
                        <a:t>view</a:t>
                      </a:r>
                      <a:r>
                        <a:rPr lang="en-US" sz="2200" b="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 of endpoint activity</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22860" marR="22860" marT="15240" marB="15240" anchor="ctr"/>
                </a:tc>
                <a:extLst>
                  <a:ext uri="{0D108BD9-81ED-4DB2-BD59-A6C34878D82A}">
                    <a16:rowId xmlns:a16="http://schemas.microsoft.com/office/drawing/2014/main" val="3817828449"/>
                  </a:ext>
                </a:extLst>
              </a:tr>
            </a:tbl>
          </a:graphicData>
        </a:graphic>
      </p:graphicFrame>
      <p:sp>
        <p:nvSpPr>
          <p:cNvPr id="6" name="Brandline_LVC">
            <a:extLst>
              <a:ext uri="{FF2B5EF4-FFF2-40B4-BE49-F238E27FC236}">
                <a16:creationId xmlns:a16="http://schemas.microsoft.com/office/drawing/2014/main" id="{26307FEC-8AFB-252F-155C-ABD9C1008E20}"/>
              </a:ext>
            </a:extLst>
          </p:cNvPr>
          <p:cNvSpPr/>
          <p:nvPr/>
        </p:nvSpPr>
        <p:spPr>
          <a:xfrm>
            <a:off x="6261100" y="816352"/>
            <a:ext cx="3728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70374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0" y="18918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Extended Detection and Response (XDR)</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193800" y="2703324"/>
            <a:ext cx="8511311" cy="4882455"/>
          </a:xfrm>
          <a:prstGeom prst="roundRect">
            <a:avLst>
              <a:gd name="adj" fmla="val 4835"/>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889000" lvl="1"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While EDR focuses on securing individual devices, XDR takes a broader approach by extending threat detection and response capabilities across the entire IT infrastructure. </a:t>
            </a:r>
          </a:p>
          <a:p>
            <a:pPr marL="889000" lvl="1" indent="-342900">
              <a:lnSpc>
                <a:spcPct val="115000"/>
              </a:lnSpc>
              <a:buClr>
                <a:srgbClr val="3F3F3F"/>
              </a:buClr>
              <a:buSzPts val="2200"/>
              <a:buFont typeface="Arial" panose="020B0604020202020204" pitchFamily="34" charset="0"/>
              <a:buChar char="•"/>
            </a:pPr>
            <a:endParaRPr lang="en-US" sz="2200">
              <a:solidFill>
                <a:srgbClr val="404040"/>
              </a:solidFill>
              <a:latin typeface="Open Sans" pitchFamily="2" charset="0"/>
              <a:ea typeface="Open Sans"/>
              <a:cs typeface="Open Sans"/>
            </a:endParaRPr>
          </a:p>
          <a:p>
            <a:pPr marL="889000" lvl="1"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XDR covers a wider range of security data sources, providing a comprehensive view of the organization’s digital environment and enabling security teams to detect and respond to threats across the entire attack surface.</a:t>
            </a:r>
          </a:p>
        </p:txBody>
      </p:sp>
      <p:pic>
        <p:nvPicPr>
          <p:cNvPr id="4" name="Picture 3">
            <a:extLst>
              <a:ext uri="{FF2B5EF4-FFF2-40B4-BE49-F238E27FC236}">
                <a16:creationId xmlns:a16="http://schemas.microsoft.com/office/drawing/2014/main" id="{CB2828FB-FE48-E0CE-CD64-DC02EA1E132E}"/>
              </a:ext>
            </a:extLst>
          </p:cNvPr>
          <p:cNvPicPr>
            <a:picLocks noChangeAspect="1"/>
          </p:cNvPicPr>
          <p:nvPr/>
        </p:nvPicPr>
        <p:blipFill>
          <a:blip r:embed="rId3"/>
          <a:stretch>
            <a:fillRect/>
          </a:stretch>
        </p:blipFill>
        <p:spPr>
          <a:xfrm>
            <a:off x="10474079" y="2807233"/>
            <a:ext cx="4195618" cy="4195618"/>
          </a:xfrm>
          <a:prstGeom prst="rect">
            <a:avLst/>
          </a:prstGeom>
        </p:spPr>
      </p:pic>
      <p:sp>
        <p:nvSpPr>
          <p:cNvPr id="7" name="Brandline_LVC">
            <a:extLst>
              <a:ext uri="{FF2B5EF4-FFF2-40B4-BE49-F238E27FC236}">
                <a16:creationId xmlns:a16="http://schemas.microsoft.com/office/drawing/2014/main" id="{3FB32E9B-7FAF-647C-E9B2-8788B00F454B}"/>
              </a:ext>
            </a:extLst>
          </p:cNvPr>
          <p:cNvSpPr/>
          <p:nvPr/>
        </p:nvSpPr>
        <p:spPr>
          <a:xfrm>
            <a:off x="3695700" y="775634"/>
            <a:ext cx="887618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0DF7EA6-11E1-B787-4B9A-82DE126568C2}"/>
              </a:ext>
            </a:extLst>
          </p:cNvPr>
          <p:cNvSpPr txBox="1"/>
          <p:nvPr/>
        </p:nvSpPr>
        <p:spPr>
          <a:xfrm>
            <a:off x="3324225" y="1257300"/>
            <a:ext cx="9607550"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This is an advanced security solution that expands upon EDR.</a:t>
            </a:r>
          </a:p>
        </p:txBody>
      </p:sp>
    </p:spTree>
    <p:extLst>
      <p:ext uri="{BB962C8B-B14F-4D97-AF65-F5344CB8AC3E}">
        <p14:creationId xmlns:p14="http://schemas.microsoft.com/office/powerpoint/2010/main" val="366949379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2"/>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XDR Functioning</a:t>
            </a:r>
            <a:endParaRPr>
              <a:latin typeface="Open Sans"/>
              <a:ea typeface="Open Sans"/>
              <a:cs typeface="Open Sans"/>
              <a:sym typeface="Open Sans"/>
            </a:endParaRPr>
          </a:p>
        </p:txBody>
      </p:sp>
      <p:grpSp>
        <p:nvGrpSpPr>
          <p:cNvPr id="4" name="Group 3">
            <a:extLst>
              <a:ext uri="{FF2B5EF4-FFF2-40B4-BE49-F238E27FC236}">
                <a16:creationId xmlns:a16="http://schemas.microsoft.com/office/drawing/2014/main" id="{D4AC2B62-0192-6D97-F351-A45EEB952F38}"/>
              </a:ext>
            </a:extLst>
          </p:cNvPr>
          <p:cNvGrpSpPr/>
          <p:nvPr/>
        </p:nvGrpSpPr>
        <p:grpSpPr>
          <a:xfrm>
            <a:off x="1079428" y="6970705"/>
            <a:ext cx="13688434" cy="1404367"/>
            <a:chOff x="987434" y="6430377"/>
            <a:chExt cx="13688434" cy="1404367"/>
          </a:xfrm>
        </p:grpSpPr>
        <p:sp>
          <p:nvSpPr>
            <p:cNvPr id="2" name="Google Shape;2910;p116">
              <a:extLst>
                <a:ext uri="{FF2B5EF4-FFF2-40B4-BE49-F238E27FC236}">
                  <a16:creationId xmlns:a16="http://schemas.microsoft.com/office/drawing/2014/main" id="{9BC2F60B-E561-42D8-B629-3B3DFE697BCF}"/>
                </a:ext>
              </a:extLst>
            </p:cNvPr>
            <p:cNvSpPr/>
            <p:nvPr/>
          </p:nvSpPr>
          <p:spPr>
            <a:xfrm rot="-5400000">
              <a:off x="1320861" y="6096951"/>
              <a:ext cx="1404366" cy="207122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04040"/>
                </a:solidFill>
                <a:latin typeface="Open Sans" pitchFamily="2" charset="0"/>
                <a:ea typeface="Open Sans"/>
                <a:cs typeface="Open Sans"/>
                <a:sym typeface="Open Sans"/>
              </a:endParaRPr>
            </a:p>
          </p:txBody>
        </p:sp>
        <p:sp>
          <p:nvSpPr>
            <p:cNvPr id="20" name="Google Shape;2926;p116">
              <a:extLst>
                <a:ext uri="{FF2B5EF4-FFF2-40B4-BE49-F238E27FC236}">
                  <a16:creationId xmlns:a16="http://schemas.microsoft.com/office/drawing/2014/main" id="{6FFACCE4-6AF4-4746-AACE-565EB027DAAB}"/>
                </a:ext>
              </a:extLst>
            </p:cNvPr>
            <p:cNvSpPr/>
            <p:nvPr/>
          </p:nvSpPr>
          <p:spPr>
            <a:xfrm rot="5400000">
              <a:off x="8152822" y="1311699"/>
              <a:ext cx="1404367" cy="11641724"/>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04040"/>
                </a:solidFill>
                <a:latin typeface="Open Sans" pitchFamily="2" charset="0"/>
                <a:ea typeface="Open Sans"/>
                <a:cs typeface="Open Sans"/>
                <a:sym typeface="Open Sans"/>
              </a:endParaRPr>
            </a:p>
          </p:txBody>
        </p:sp>
        <p:sp>
          <p:nvSpPr>
            <p:cNvPr id="19" name="Google Shape;2927;p116">
              <a:extLst>
                <a:ext uri="{FF2B5EF4-FFF2-40B4-BE49-F238E27FC236}">
                  <a16:creationId xmlns:a16="http://schemas.microsoft.com/office/drawing/2014/main" id="{8E02B805-D0FE-4501-9463-8E1DD9EDDF8D}"/>
                </a:ext>
              </a:extLst>
            </p:cNvPr>
            <p:cNvSpPr txBox="1"/>
            <p:nvPr/>
          </p:nvSpPr>
          <p:spPr>
            <a:xfrm>
              <a:off x="3241964" y="6543579"/>
              <a:ext cx="11291150" cy="1177964"/>
            </a:xfrm>
            <a:prstGeom prst="rect">
              <a:avLst/>
            </a:prstGeom>
            <a:noFill/>
            <a:ln>
              <a:noFill/>
            </a:ln>
          </p:spPr>
          <p:txBody>
            <a:bodyPr spcFirstLastPara="1" wrap="square" lIns="91425" tIns="45700" rIns="91425" bIns="45700" anchor="ctr" anchorCtr="0">
              <a:noAutofit/>
            </a:bodyPr>
            <a:lstStyle/>
            <a:p>
              <a:pPr lvl="0">
                <a:lnSpc>
                  <a:spcPct val="115000"/>
                </a:lnSpc>
                <a:buSzPts val="2200"/>
              </a:pPr>
              <a:r>
                <a:rPr lang="en-US" sz="2200">
                  <a:solidFill>
                    <a:srgbClr val="404040"/>
                  </a:solidFill>
                  <a:latin typeface="Open Sans" pitchFamily="2" charset="0"/>
                  <a:ea typeface="Open Sans"/>
                  <a:cs typeface="Open Sans"/>
                </a:rPr>
                <a:t>XDR simplifies security management for IT teams by consolidating security data into a single platform, allowing them to view security posture, investigate incidents, and manage responses from a central location</a:t>
              </a:r>
              <a:endParaRPr lang="en-US" sz="2200">
                <a:solidFill>
                  <a:srgbClr val="404040"/>
                </a:solidFill>
                <a:latin typeface="Open Sans" pitchFamily="2" charset="0"/>
                <a:ea typeface="Open Sans"/>
                <a:cs typeface="Open Sans"/>
                <a:sym typeface="Open Sans"/>
              </a:endParaRPr>
            </a:p>
          </p:txBody>
        </p:sp>
        <p:sp>
          <p:nvSpPr>
            <p:cNvPr id="21" name="Google Shape;2927;p116">
              <a:extLst>
                <a:ext uri="{FF2B5EF4-FFF2-40B4-BE49-F238E27FC236}">
                  <a16:creationId xmlns:a16="http://schemas.microsoft.com/office/drawing/2014/main" id="{3F20A044-AEDD-4D2F-89EA-0A151891482A}"/>
                </a:ext>
              </a:extLst>
            </p:cNvPr>
            <p:cNvSpPr txBox="1"/>
            <p:nvPr/>
          </p:nvSpPr>
          <p:spPr>
            <a:xfrm>
              <a:off x="988302" y="6543579"/>
              <a:ext cx="2071220"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rgbClr val="404040"/>
                  </a:solidFill>
                  <a:latin typeface="Open Sans" pitchFamily="2" charset="0"/>
                  <a:ea typeface="Open Sans"/>
                  <a:cs typeface="Open Sans"/>
                  <a:sym typeface="Open Sans"/>
                </a:rPr>
                <a:t>Simplified management</a:t>
              </a:r>
            </a:p>
          </p:txBody>
        </p:sp>
      </p:grpSp>
      <p:grpSp>
        <p:nvGrpSpPr>
          <p:cNvPr id="25" name="Group 24">
            <a:extLst>
              <a:ext uri="{FF2B5EF4-FFF2-40B4-BE49-F238E27FC236}">
                <a16:creationId xmlns:a16="http://schemas.microsoft.com/office/drawing/2014/main" id="{54E0F8B6-81D6-87EA-4352-FBBDEF2E6FCE}"/>
              </a:ext>
            </a:extLst>
          </p:cNvPr>
          <p:cNvGrpSpPr/>
          <p:nvPr/>
        </p:nvGrpSpPr>
        <p:grpSpPr>
          <a:xfrm>
            <a:off x="1044064" y="5177023"/>
            <a:ext cx="13759163" cy="1404367"/>
            <a:chOff x="944880" y="4934246"/>
            <a:chExt cx="13759163" cy="1404367"/>
          </a:xfrm>
        </p:grpSpPr>
        <p:grpSp>
          <p:nvGrpSpPr>
            <p:cNvPr id="14" name="Google Shape;2922;p116">
              <a:extLst>
                <a:ext uri="{FF2B5EF4-FFF2-40B4-BE49-F238E27FC236}">
                  <a16:creationId xmlns:a16="http://schemas.microsoft.com/office/drawing/2014/main" id="{90BCD4EB-EAB4-4BCD-83C7-8A6A5D4B574D}"/>
                </a:ext>
              </a:extLst>
            </p:cNvPr>
            <p:cNvGrpSpPr/>
            <p:nvPr/>
          </p:nvGrpSpPr>
          <p:grpSpPr>
            <a:xfrm>
              <a:off x="944880" y="4934246"/>
              <a:ext cx="13759163" cy="1404367"/>
              <a:chOff x="644042" y="4907778"/>
              <a:chExt cx="14714026" cy="1160634"/>
            </a:xfrm>
          </p:grpSpPr>
          <p:sp>
            <p:nvSpPr>
              <p:cNvPr id="15" name="Google Shape;2923;p116">
                <a:extLst>
                  <a:ext uri="{FF2B5EF4-FFF2-40B4-BE49-F238E27FC236}">
                    <a16:creationId xmlns:a16="http://schemas.microsoft.com/office/drawing/2014/main" id="{21B63B72-FDFC-42DC-BCEB-0F21AE6324EF}"/>
                  </a:ext>
                </a:extLst>
              </p:cNvPr>
              <p:cNvSpPr/>
              <p:nvPr/>
            </p:nvSpPr>
            <p:spPr>
              <a:xfrm rot="5400000">
                <a:off x="8550971" y="-738685"/>
                <a:ext cx="1160634" cy="12453560"/>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pitchFamily="2" charset="0"/>
                  <a:ea typeface="Open Sans"/>
                  <a:cs typeface="Open Sans"/>
                  <a:sym typeface="Open Sans"/>
                </a:endParaRPr>
              </a:p>
            </p:txBody>
          </p:sp>
          <p:sp>
            <p:nvSpPr>
              <p:cNvPr id="16" name="Google Shape;2924;p116">
                <a:extLst>
                  <a:ext uri="{FF2B5EF4-FFF2-40B4-BE49-F238E27FC236}">
                    <a16:creationId xmlns:a16="http://schemas.microsoft.com/office/drawing/2014/main" id="{F089202C-C0C2-44BB-8FEF-8AC7C09BAE0A}"/>
                  </a:ext>
                </a:extLst>
              </p:cNvPr>
              <p:cNvSpPr/>
              <p:nvPr/>
            </p:nvSpPr>
            <p:spPr>
              <a:xfrm rot="16200000">
                <a:off x="1180854" y="4370967"/>
                <a:ext cx="1160633" cy="2234257"/>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pitchFamily="2" charset="0"/>
                  <a:ea typeface="Open Sans"/>
                  <a:cs typeface="Open Sans"/>
                  <a:sym typeface="Open Sans"/>
                </a:endParaRPr>
              </a:p>
            </p:txBody>
          </p:sp>
          <p:sp>
            <p:nvSpPr>
              <p:cNvPr id="17" name="Google Shape;2925;p116">
                <a:extLst>
                  <a:ext uri="{FF2B5EF4-FFF2-40B4-BE49-F238E27FC236}">
                    <a16:creationId xmlns:a16="http://schemas.microsoft.com/office/drawing/2014/main" id="{8E073F8F-FCC9-4990-BC77-0DF2BA8BAEFF}"/>
                  </a:ext>
                </a:extLst>
              </p:cNvPr>
              <p:cNvSpPr txBox="1"/>
              <p:nvPr/>
            </p:nvSpPr>
            <p:spPr>
              <a:xfrm>
                <a:off x="3100539" y="4987256"/>
                <a:ext cx="11997774" cy="97352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404040"/>
                    </a:solidFill>
                    <a:latin typeface="Open Sans" pitchFamily="2" charset="0"/>
                    <a:ea typeface="Open Sans"/>
                    <a:cs typeface="Open Sans"/>
                  </a:rPr>
                  <a:t>Security teams can use XDR to proactively hunt for threats across the entire network environment, enabling early detection and faster response to emerging threats.</a:t>
                </a:r>
                <a:endParaRPr lang="en-US" sz="2200">
                  <a:solidFill>
                    <a:srgbClr val="404040"/>
                  </a:solidFill>
                  <a:latin typeface="Open Sans" pitchFamily="2" charset="0"/>
                  <a:ea typeface="Open Sans"/>
                  <a:cs typeface="Open Sans"/>
                  <a:sym typeface="Open Sans"/>
                </a:endParaRPr>
              </a:p>
            </p:txBody>
          </p:sp>
        </p:grpSp>
        <p:sp>
          <p:nvSpPr>
            <p:cNvPr id="22" name="Google Shape;2927;p116">
              <a:extLst>
                <a:ext uri="{FF2B5EF4-FFF2-40B4-BE49-F238E27FC236}">
                  <a16:creationId xmlns:a16="http://schemas.microsoft.com/office/drawing/2014/main" id="{A96EE031-E989-44D7-A3DC-62A9CA5C3317}"/>
                </a:ext>
              </a:extLst>
            </p:cNvPr>
            <p:cNvSpPr txBox="1"/>
            <p:nvPr/>
          </p:nvSpPr>
          <p:spPr>
            <a:xfrm>
              <a:off x="1089637" y="5047447"/>
              <a:ext cx="1915297"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rgbClr val="404040"/>
                  </a:solidFill>
                  <a:latin typeface="Open Sans" pitchFamily="2" charset="0"/>
                  <a:ea typeface="Open Sans"/>
                  <a:cs typeface="Open Sans"/>
                  <a:sym typeface="Open Sans"/>
                </a:rPr>
                <a:t>Improved threat hunting</a:t>
              </a:r>
            </a:p>
          </p:txBody>
        </p:sp>
      </p:grpSp>
      <p:grpSp>
        <p:nvGrpSpPr>
          <p:cNvPr id="26" name="Group 25">
            <a:extLst>
              <a:ext uri="{FF2B5EF4-FFF2-40B4-BE49-F238E27FC236}">
                <a16:creationId xmlns:a16="http://schemas.microsoft.com/office/drawing/2014/main" id="{A08A0DB2-F039-98F0-F2A1-BA8DF7EBE641}"/>
              </a:ext>
            </a:extLst>
          </p:cNvPr>
          <p:cNvGrpSpPr/>
          <p:nvPr/>
        </p:nvGrpSpPr>
        <p:grpSpPr>
          <a:xfrm>
            <a:off x="1055485" y="3383339"/>
            <a:ext cx="13736321" cy="1404369"/>
            <a:chOff x="944880" y="3251949"/>
            <a:chExt cx="13736321" cy="1404369"/>
          </a:xfrm>
        </p:grpSpPr>
        <p:grpSp>
          <p:nvGrpSpPr>
            <p:cNvPr id="10" name="Google Shape;2918;p116">
              <a:extLst>
                <a:ext uri="{FF2B5EF4-FFF2-40B4-BE49-F238E27FC236}">
                  <a16:creationId xmlns:a16="http://schemas.microsoft.com/office/drawing/2014/main" id="{4340785A-1CCB-49A7-BAE5-009B39B036AC}"/>
                </a:ext>
              </a:extLst>
            </p:cNvPr>
            <p:cNvGrpSpPr/>
            <p:nvPr/>
          </p:nvGrpSpPr>
          <p:grpSpPr>
            <a:xfrm>
              <a:off x="944880" y="3251949"/>
              <a:ext cx="13736321" cy="1404369"/>
              <a:chOff x="644041" y="3602419"/>
              <a:chExt cx="14696445" cy="1160635"/>
            </a:xfrm>
          </p:grpSpPr>
          <p:sp>
            <p:nvSpPr>
              <p:cNvPr id="11" name="Google Shape;2919;p116">
                <a:extLst>
                  <a:ext uri="{FF2B5EF4-FFF2-40B4-BE49-F238E27FC236}">
                    <a16:creationId xmlns:a16="http://schemas.microsoft.com/office/drawing/2014/main" id="{FA7A95A5-8BE7-49E0-BE00-5CF04C407B98}"/>
                  </a:ext>
                </a:extLst>
              </p:cNvPr>
              <p:cNvSpPr/>
              <p:nvPr/>
            </p:nvSpPr>
            <p:spPr>
              <a:xfrm rot="5400000">
                <a:off x="8542706" y="-2034727"/>
                <a:ext cx="1160634" cy="12434927"/>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pitchFamily="2" charset="0"/>
                  <a:ea typeface="Open Sans"/>
                  <a:cs typeface="Open Sans"/>
                  <a:sym typeface="Open Sans"/>
                </a:endParaRPr>
              </a:p>
            </p:txBody>
          </p:sp>
          <p:sp>
            <p:nvSpPr>
              <p:cNvPr id="12" name="Google Shape;2920;p116">
                <a:extLst>
                  <a:ext uri="{FF2B5EF4-FFF2-40B4-BE49-F238E27FC236}">
                    <a16:creationId xmlns:a16="http://schemas.microsoft.com/office/drawing/2014/main" id="{6A9157DA-15C0-4268-87C7-8C5A70A544E1}"/>
                  </a:ext>
                </a:extLst>
              </p:cNvPr>
              <p:cNvSpPr/>
              <p:nvPr/>
            </p:nvSpPr>
            <p:spPr>
              <a:xfrm rot="16200000">
                <a:off x="1194484" y="3051976"/>
                <a:ext cx="1160633" cy="2261519"/>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pitchFamily="2" charset="0"/>
                  <a:ea typeface="Open Sans"/>
                  <a:cs typeface="Open Sans"/>
                  <a:sym typeface="Open Sans"/>
                </a:endParaRPr>
              </a:p>
            </p:txBody>
          </p:sp>
          <p:sp>
            <p:nvSpPr>
              <p:cNvPr id="13" name="Google Shape;2921;p116">
                <a:extLst>
                  <a:ext uri="{FF2B5EF4-FFF2-40B4-BE49-F238E27FC236}">
                    <a16:creationId xmlns:a16="http://schemas.microsoft.com/office/drawing/2014/main" id="{C1A71E0C-7FDB-4F9D-82D7-952979631C28}"/>
                  </a:ext>
                </a:extLst>
              </p:cNvPr>
              <p:cNvSpPr txBox="1"/>
              <p:nvPr/>
            </p:nvSpPr>
            <p:spPr>
              <a:xfrm>
                <a:off x="3101683" y="3658270"/>
                <a:ext cx="11996628" cy="973524"/>
              </a:xfrm>
              <a:prstGeom prst="rect">
                <a:avLst/>
              </a:prstGeom>
              <a:noFill/>
              <a:ln>
                <a:noFill/>
              </a:ln>
            </p:spPr>
            <p:txBody>
              <a:bodyPr spcFirstLastPara="1" wrap="square" lIns="91425" tIns="45700" rIns="91425" bIns="45700" anchor="ctr" anchorCtr="0">
                <a:noAutofit/>
              </a:bodyPr>
              <a:lstStyle/>
              <a:p>
                <a:pPr lvl="0">
                  <a:lnSpc>
                    <a:spcPct val="114000"/>
                  </a:lnSpc>
                  <a:buSzPts val="2200"/>
                </a:pPr>
                <a:r>
                  <a:rPr lang="en-US" sz="2200">
                    <a:solidFill>
                      <a:srgbClr val="404040"/>
                    </a:solidFill>
                    <a:latin typeface="Open Sans" pitchFamily="2" charset="0"/>
                    <a:ea typeface="Open Sans"/>
                    <a:cs typeface="Open Sans"/>
                  </a:rPr>
                  <a:t>XDR uses advanced analytics to correlate data from various sources, enabling it to detect complex threats and connections that EDR might miss.</a:t>
                </a:r>
                <a:endParaRPr lang="en-US" sz="2200">
                  <a:solidFill>
                    <a:srgbClr val="404040"/>
                  </a:solidFill>
                  <a:latin typeface="Open Sans" pitchFamily="2" charset="0"/>
                  <a:ea typeface="Open Sans"/>
                  <a:cs typeface="Open Sans"/>
                  <a:sym typeface="Open Sans"/>
                </a:endParaRPr>
              </a:p>
            </p:txBody>
          </p:sp>
        </p:grpSp>
        <p:sp>
          <p:nvSpPr>
            <p:cNvPr id="23" name="Google Shape;2927;p116">
              <a:extLst>
                <a:ext uri="{FF2B5EF4-FFF2-40B4-BE49-F238E27FC236}">
                  <a16:creationId xmlns:a16="http://schemas.microsoft.com/office/drawing/2014/main" id="{43AC952E-D2D3-4E66-A810-D0414E4BDF7A}"/>
                </a:ext>
              </a:extLst>
            </p:cNvPr>
            <p:cNvSpPr txBox="1"/>
            <p:nvPr/>
          </p:nvSpPr>
          <p:spPr>
            <a:xfrm>
              <a:off x="1210491" y="3365151"/>
              <a:ext cx="1549347"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rgbClr val="404040"/>
                  </a:solidFill>
                  <a:latin typeface="Open Sans" pitchFamily="2" charset="0"/>
                  <a:ea typeface="Open Sans"/>
                  <a:cs typeface="Open Sans"/>
                  <a:sym typeface="Open Sans"/>
                </a:rPr>
                <a:t>Advanced analytics</a:t>
              </a:r>
            </a:p>
          </p:txBody>
        </p:sp>
      </p:grpSp>
      <p:grpSp>
        <p:nvGrpSpPr>
          <p:cNvPr id="27" name="Group 26">
            <a:extLst>
              <a:ext uri="{FF2B5EF4-FFF2-40B4-BE49-F238E27FC236}">
                <a16:creationId xmlns:a16="http://schemas.microsoft.com/office/drawing/2014/main" id="{93716193-B61E-47AD-AEBE-1FD9147C4FF0}"/>
              </a:ext>
            </a:extLst>
          </p:cNvPr>
          <p:cNvGrpSpPr/>
          <p:nvPr/>
        </p:nvGrpSpPr>
        <p:grpSpPr>
          <a:xfrm>
            <a:off x="1055485" y="1589655"/>
            <a:ext cx="13736320" cy="1404369"/>
            <a:chOff x="944880" y="1589655"/>
            <a:chExt cx="13736320" cy="1404369"/>
          </a:xfrm>
        </p:grpSpPr>
        <p:grpSp>
          <p:nvGrpSpPr>
            <p:cNvPr id="6" name="Google Shape;2914;p116">
              <a:extLst>
                <a:ext uri="{FF2B5EF4-FFF2-40B4-BE49-F238E27FC236}">
                  <a16:creationId xmlns:a16="http://schemas.microsoft.com/office/drawing/2014/main" id="{D6B3C882-A669-496F-B1F0-7BF1BC23B888}"/>
                </a:ext>
              </a:extLst>
            </p:cNvPr>
            <p:cNvGrpSpPr/>
            <p:nvPr/>
          </p:nvGrpSpPr>
          <p:grpSpPr>
            <a:xfrm>
              <a:off x="944880" y="1589655"/>
              <a:ext cx="13736320" cy="1404369"/>
              <a:chOff x="644042" y="2297059"/>
              <a:chExt cx="14696445" cy="1160635"/>
            </a:xfrm>
          </p:grpSpPr>
          <p:sp>
            <p:nvSpPr>
              <p:cNvPr id="7" name="Google Shape;2915;p116">
                <a:extLst>
                  <a:ext uri="{FF2B5EF4-FFF2-40B4-BE49-F238E27FC236}">
                    <a16:creationId xmlns:a16="http://schemas.microsoft.com/office/drawing/2014/main" id="{EAD60915-4695-4F6A-91AE-0C27613CE162}"/>
                  </a:ext>
                </a:extLst>
              </p:cNvPr>
              <p:cNvSpPr/>
              <p:nvPr/>
            </p:nvSpPr>
            <p:spPr>
              <a:xfrm rot="5400000">
                <a:off x="8542706" y="-3340088"/>
                <a:ext cx="1160634" cy="12434929"/>
              </a:xfrm>
              <a:prstGeom prst="round2SameRect">
                <a:avLst>
                  <a:gd name="adj1" fmla="val 16667"/>
                  <a:gd name="adj2" fmla="val 0"/>
                </a:avLst>
              </a:prstGeom>
              <a:solidFill>
                <a:srgbClr val="ECF3FA"/>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pitchFamily="2" charset="0"/>
                  <a:ea typeface="Open Sans"/>
                  <a:cs typeface="Open Sans"/>
                  <a:sym typeface="Open Sans"/>
                </a:endParaRPr>
              </a:p>
            </p:txBody>
          </p:sp>
          <p:sp>
            <p:nvSpPr>
              <p:cNvPr id="8" name="Google Shape;2916;p116">
                <a:extLst>
                  <a:ext uri="{FF2B5EF4-FFF2-40B4-BE49-F238E27FC236}">
                    <a16:creationId xmlns:a16="http://schemas.microsoft.com/office/drawing/2014/main" id="{50C0A5F6-43B6-498C-ADA1-5DCB600FD354}"/>
                  </a:ext>
                </a:extLst>
              </p:cNvPr>
              <p:cNvSpPr txBox="1"/>
              <p:nvPr/>
            </p:nvSpPr>
            <p:spPr>
              <a:xfrm>
                <a:off x="3257325" y="2398356"/>
                <a:ext cx="11840989" cy="973524"/>
              </a:xfrm>
              <a:prstGeom prst="rect">
                <a:avLst/>
              </a:prstGeom>
              <a:noFill/>
              <a:ln>
                <a:noFill/>
              </a:ln>
            </p:spPr>
            <p:txBody>
              <a:bodyPr spcFirstLastPara="1" wrap="square" lIns="91425" tIns="45700" rIns="91425" bIns="45700" anchor="ctr" anchorCtr="0">
                <a:noAutofit/>
              </a:bodyPr>
              <a:lstStyle/>
              <a:p>
                <a:pPr>
                  <a:lnSpc>
                    <a:spcPct val="115000"/>
                  </a:lnSpc>
                  <a:buSzPts val="2200"/>
                </a:pPr>
                <a:r>
                  <a:rPr lang="en-US" sz="2200">
                    <a:solidFill>
                      <a:srgbClr val="404040"/>
                    </a:solidFill>
                    <a:latin typeface="Open Sans" pitchFamily="2" charset="0"/>
                    <a:ea typeface="Open Sans"/>
                    <a:cs typeface="Open Sans"/>
                  </a:rPr>
                  <a:t>XDR integrates data from various security tools across the network, providing a comprehensive view of potential security threats.</a:t>
                </a:r>
                <a:endParaRPr lang="en-US" sz="2200">
                  <a:solidFill>
                    <a:srgbClr val="404040"/>
                  </a:solidFill>
                  <a:latin typeface="Open Sans" pitchFamily="2" charset="0"/>
                  <a:ea typeface="Open Sans"/>
                  <a:cs typeface="Open Sans"/>
                  <a:sym typeface="Open Sans"/>
                </a:endParaRPr>
              </a:p>
            </p:txBody>
          </p:sp>
          <p:sp>
            <p:nvSpPr>
              <p:cNvPr id="9" name="Google Shape;2917;p116">
                <a:extLst>
                  <a:ext uri="{FF2B5EF4-FFF2-40B4-BE49-F238E27FC236}">
                    <a16:creationId xmlns:a16="http://schemas.microsoft.com/office/drawing/2014/main" id="{7A62EF9C-530C-4E00-94C6-D5E390F5C11B}"/>
                  </a:ext>
                </a:extLst>
              </p:cNvPr>
              <p:cNvSpPr/>
              <p:nvPr/>
            </p:nvSpPr>
            <p:spPr>
              <a:xfrm rot="16200000">
                <a:off x="1194484" y="1746617"/>
                <a:ext cx="1160633" cy="2261517"/>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pitchFamily="2" charset="0"/>
                  <a:ea typeface="Open Sans"/>
                  <a:cs typeface="Open Sans"/>
                  <a:sym typeface="Open Sans"/>
                </a:endParaRPr>
              </a:p>
            </p:txBody>
          </p:sp>
        </p:grpSp>
        <p:sp>
          <p:nvSpPr>
            <p:cNvPr id="24" name="Google Shape;2927;p116">
              <a:extLst>
                <a:ext uri="{FF2B5EF4-FFF2-40B4-BE49-F238E27FC236}">
                  <a16:creationId xmlns:a16="http://schemas.microsoft.com/office/drawing/2014/main" id="{679C8C64-1337-432D-8D2C-5A09B1A5D9FB}"/>
                </a:ext>
              </a:extLst>
            </p:cNvPr>
            <p:cNvSpPr txBox="1"/>
            <p:nvPr/>
          </p:nvSpPr>
          <p:spPr>
            <a:xfrm>
              <a:off x="1200313" y="1702857"/>
              <a:ext cx="1693946" cy="1177964"/>
            </a:xfrm>
            <a:prstGeom prst="rect">
              <a:avLst/>
            </a:prstGeom>
            <a:noFill/>
            <a:ln>
              <a:noFill/>
            </a:ln>
          </p:spPr>
          <p:txBody>
            <a:bodyPr spcFirstLastPara="1" wrap="square" lIns="91425" tIns="45700" rIns="91425" bIns="45700" anchor="ctr" anchorCtr="0">
              <a:noAutofit/>
            </a:bodyPr>
            <a:lstStyle/>
            <a:p>
              <a:pPr lvl="0" algn="ctr">
                <a:buClr>
                  <a:schemeClr val="dk1"/>
                </a:buClr>
                <a:buSzPts val="2200"/>
              </a:pPr>
              <a:r>
                <a:rPr lang="en-US" sz="2200" b="1">
                  <a:solidFill>
                    <a:srgbClr val="404040"/>
                  </a:solidFill>
                  <a:latin typeface="Open Sans" pitchFamily="2" charset="0"/>
                  <a:ea typeface="Open Sans"/>
                  <a:cs typeface="Open Sans"/>
                  <a:sym typeface="Open Sans"/>
                </a:rPr>
                <a:t>Unified visibility</a:t>
              </a:r>
            </a:p>
          </p:txBody>
        </p:sp>
      </p:grpSp>
      <p:sp>
        <p:nvSpPr>
          <p:cNvPr id="3" name="Brandline_LVC">
            <a:extLst>
              <a:ext uri="{FF2B5EF4-FFF2-40B4-BE49-F238E27FC236}">
                <a16:creationId xmlns:a16="http://schemas.microsoft.com/office/drawing/2014/main" id="{59B4E9DF-CA8A-F4CF-B260-8906820DA629}"/>
              </a:ext>
            </a:extLst>
          </p:cNvPr>
          <p:cNvSpPr/>
          <p:nvPr/>
        </p:nvSpPr>
        <p:spPr>
          <a:xfrm>
            <a:off x="6299200" y="816324"/>
            <a:ext cx="3663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0359816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10160" y="325414"/>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Benefits of XDR</a:t>
            </a:r>
            <a:endParaRPr/>
          </a:p>
        </p:txBody>
      </p:sp>
      <p:grpSp>
        <p:nvGrpSpPr>
          <p:cNvPr id="13" name="Group 12">
            <a:extLst>
              <a:ext uri="{FF2B5EF4-FFF2-40B4-BE49-F238E27FC236}">
                <a16:creationId xmlns:a16="http://schemas.microsoft.com/office/drawing/2014/main" id="{C25914BF-DBA6-0782-32F2-8C19A3F27105}"/>
              </a:ext>
            </a:extLst>
          </p:cNvPr>
          <p:cNvGrpSpPr/>
          <p:nvPr/>
        </p:nvGrpSpPr>
        <p:grpSpPr>
          <a:xfrm>
            <a:off x="1553913" y="5211213"/>
            <a:ext cx="13414682" cy="1250110"/>
            <a:chOff x="1553913" y="5172934"/>
            <a:chExt cx="13414682" cy="1250110"/>
          </a:xfrm>
        </p:grpSpPr>
        <p:sp>
          <p:nvSpPr>
            <p:cNvPr id="4" name="Rectangle: Rounded Corners 3">
              <a:extLst>
                <a:ext uri="{FF2B5EF4-FFF2-40B4-BE49-F238E27FC236}">
                  <a16:creationId xmlns:a16="http://schemas.microsoft.com/office/drawing/2014/main" id="{4CC0F359-BCED-805C-ABD1-95D73D716EA7}"/>
                </a:ext>
              </a:extLst>
            </p:cNvPr>
            <p:cNvSpPr/>
            <p:nvPr/>
          </p:nvSpPr>
          <p:spPr>
            <a:xfrm>
              <a:off x="4680048" y="5172934"/>
              <a:ext cx="10288547" cy="12501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9A298C8C-0AE5-59EA-4750-CEA4BC0D71D4}"/>
                </a:ext>
              </a:extLst>
            </p:cNvPr>
            <p:cNvGrpSpPr/>
            <p:nvPr/>
          </p:nvGrpSpPr>
          <p:grpSpPr>
            <a:xfrm>
              <a:off x="1553913" y="5172934"/>
              <a:ext cx="13272748" cy="1250110"/>
              <a:chOff x="1918540" y="5593914"/>
              <a:chExt cx="13272748" cy="1250110"/>
            </a:xfrm>
          </p:grpSpPr>
          <p:sp>
            <p:nvSpPr>
              <p:cNvPr id="35" name="Arrow: Right 34">
                <a:extLst>
                  <a:ext uri="{FF2B5EF4-FFF2-40B4-BE49-F238E27FC236}">
                    <a16:creationId xmlns:a16="http://schemas.microsoft.com/office/drawing/2014/main" id="{E311F8B8-4EB9-4CF1-870E-B8AF75E2FD15}"/>
                  </a:ext>
                </a:extLst>
              </p:cNvPr>
              <p:cNvSpPr/>
              <p:nvPr/>
            </p:nvSpPr>
            <p:spPr>
              <a:xfrm>
                <a:off x="4207514" y="6045767"/>
                <a:ext cx="784001" cy="372226"/>
              </a:xfrm>
              <a:prstGeom prst="rightArrow">
                <a:avLst/>
              </a:prstGeom>
              <a:solidFill>
                <a:srgbClr val="17BFAB"/>
              </a:solidFill>
              <a:ln>
                <a:solidFill>
                  <a:srgbClr val="17B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Google Shape;101;p12"/>
              <p:cNvSpPr txBox="1"/>
              <p:nvPr/>
            </p:nvSpPr>
            <p:spPr>
              <a:xfrm>
                <a:off x="5283488" y="5593914"/>
                <a:ext cx="9907800" cy="1250110"/>
              </a:xfrm>
              <a:prstGeom prst="rect">
                <a:avLst/>
              </a:prstGeom>
              <a:noFill/>
              <a:ln>
                <a:noFill/>
              </a:ln>
            </p:spPr>
            <p:txBody>
              <a:bodyPr spcFirstLastPara="1" wrap="square" lIns="91425" tIns="45700" rIns="91425" bIns="45700" anchor="t" anchorCtr="0">
                <a:spAutoFit/>
              </a:bodyPr>
              <a:lstStyle/>
              <a:p>
                <a:pPr marL="0" lvl="1" indent="0">
                  <a:lnSpc>
                    <a:spcPct val="114000"/>
                  </a:lnSpc>
                  <a:buFont typeface="Arial"/>
                  <a:buNone/>
                </a:pP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The comprehensive view provided by XDR allows </a:t>
                </a: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organizations</a:t>
                </a: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 to identify security gaps and vulnerabilities across their entire IT infrastructure, enabling them to enhance their overall security posture.</a:t>
                </a:r>
                <a:endParaRPr lang="en-US" sz="2200">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endParaRPr>
              </a:p>
            </p:txBody>
          </p:sp>
          <p:sp>
            <p:nvSpPr>
              <p:cNvPr id="31" name="Google Shape;94;p12">
                <a:extLst>
                  <a:ext uri="{FF2B5EF4-FFF2-40B4-BE49-F238E27FC236}">
                    <a16:creationId xmlns:a16="http://schemas.microsoft.com/office/drawing/2014/main" id="{25114577-7AF6-45CE-8B25-9FE6B25F167A}"/>
                  </a:ext>
                </a:extLst>
              </p:cNvPr>
              <p:cNvSpPr/>
              <p:nvPr/>
            </p:nvSpPr>
            <p:spPr>
              <a:xfrm>
                <a:off x="1918540" y="5691880"/>
                <a:ext cx="2634810" cy="1080000"/>
              </a:xfrm>
              <a:prstGeom prst="roundRect">
                <a:avLst/>
              </a:pr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Improved security </a:t>
                </a:r>
                <a:r>
                  <a:rPr lang="en-US" sz="2200" b="1">
                    <a:solidFill>
                      <a:schemeClr val="lt1"/>
                    </a:solidFill>
                    <a:latin typeface="Open Sans"/>
                    <a:ea typeface="Open Sans"/>
                    <a:cs typeface="Open Sans"/>
                    <a:sym typeface="Open Sans"/>
                  </a:rPr>
                  <a:t>p</a:t>
                </a:r>
                <a:r>
                  <a:rPr lang="en-US" sz="2200" b="1" i="0" u="none" strike="noStrike" cap="none">
                    <a:solidFill>
                      <a:schemeClr val="lt1"/>
                    </a:solidFill>
                    <a:latin typeface="Open Sans"/>
                    <a:ea typeface="Open Sans"/>
                    <a:cs typeface="Open Sans"/>
                    <a:sym typeface="Open Sans"/>
                  </a:rPr>
                  <a:t>osture</a:t>
                </a:r>
                <a:endParaRPr sz="2200" b="1" i="0" u="none" strike="noStrike" cap="none">
                  <a:solidFill>
                    <a:schemeClr val="lt1"/>
                  </a:solidFill>
                  <a:latin typeface="Open Sans"/>
                  <a:ea typeface="Open Sans"/>
                  <a:cs typeface="Open Sans"/>
                  <a:sym typeface="Open Sans"/>
                </a:endParaRPr>
              </a:p>
            </p:txBody>
          </p:sp>
        </p:grpSp>
      </p:grpSp>
      <p:sp>
        <p:nvSpPr>
          <p:cNvPr id="3" name="Brandline_LVC">
            <a:extLst>
              <a:ext uri="{FF2B5EF4-FFF2-40B4-BE49-F238E27FC236}">
                <a16:creationId xmlns:a16="http://schemas.microsoft.com/office/drawing/2014/main" id="{E0B7B24E-8361-8A5F-FC04-B0FE1653BCC4}"/>
              </a:ext>
            </a:extLst>
          </p:cNvPr>
          <p:cNvSpPr/>
          <p:nvPr/>
        </p:nvSpPr>
        <p:spPr>
          <a:xfrm>
            <a:off x="6438900" y="911888"/>
            <a:ext cx="338542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244D125C-352C-E6E2-3308-98B5198C69D5}"/>
              </a:ext>
            </a:extLst>
          </p:cNvPr>
          <p:cNvGrpSpPr/>
          <p:nvPr/>
        </p:nvGrpSpPr>
        <p:grpSpPr>
          <a:xfrm>
            <a:off x="1553913" y="1625235"/>
            <a:ext cx="13361522" cy="1250110"/>
            <a:chOff x="1736227" y="2290435"/>
            <a:chExt cx="13361522" cy="1250110"/>
          </a:xfrm>
        </p:grpSpPr>
        <p:sp>
          <p:nvSpPr>
            <p:cNvPr id="99" name="Google Shape;99;p12"/>
            <p:cNvSpPr txBox="1"/>
            <p:nvPr/>
          </p:nvSpPr>
          <p:spPr>
            <a:xfrm>
              <a:off x="4999450" y="2290435"/>
              <a:ext cx="9907800" cy="1250110"/>
            </a:xfrm>
            <a:prstGeom prst="rect">
              <a:avLst/>
            </a:prstGeom>
            <a:noFill/>
            <a:ln>
              <a:noFill/>
            </a:ln>
          </p:spPr>
          <p:txBody>
            <a:bodyPr spcFirstLastPara="1" wrap="square" lIns="91425" tIns="45700" rIns="91425" bIns="45700" anchor="t" anchorCtr="0">
              <a:spAutoFit/>
            </a:bodyPr>
            <a:lstStyle/>
            <a:p>
              <a:pPr marL="0" marR="0" lvl="1" indent="0" algn="l" rtl="0">
                <a:lnSpc>
                  <a:spcPct val="114000"/>
                </a:lnSpc>
                <a:spcBef>
                  <a:spcPts val="0"/>
                </a:spcBef>
                <a:spcAft>
                  <a:spcPts val="0"/>
                </a:spcAft>
                <a:buNone/>
              </a:pP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XDR's broader visibility and advanced analytics enable more effective detection of sophisticated cyberattacks that may bypass traditional security measures.</a:t>
              </a:r>
              <a:endParaRPr lang="en-US" sz="2200">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endParaRPr>
            </a:p>
          </p:txBody>
        </p:sp>
        <p:grpSp>
          <p:nvGrpSpPr>
            <p:cNvPr id="7" name="Group 6">
              <a:extLst>
                <a:ext uri="{FF2B5EF4-FFF2-40B4-BE49-F238E27FC236}">
                  <a16:creationId xmlns:a16="http://schemas.microsoft.com/office/drawing/2014/main" id="{B1E9B6F6-99F5-C408-A186-4D6C8F265317}"/>
                </a:ext>
              </a:extLst>
            </p:cNvPr>
            <p:cNvGrpSpPr/>
            <p:nvPr/>
          </p:nvGrpSpPr>
          <p:grpSpPr>
            <a:xfrm>
              <a:off x="1736227" y="2290435"/>
              <a:ext cx="13361522" cy="1250110"/>
              <a:chOff x="1736227" y="2280510"/>
              <a:chExt cx="13361522" cy="1250110"/>
            </a:xfrm>
          </p:grpSpPr>
          <p:sp>
            <p:nvSpPr>
              <p:cNvPr id="33" name="Arrow: Right 32">
                <a:extLst>
                  <a:ext uri="{FF2B5EF4-FFF2-40B4-BE49-F238E27FC236}">
                    <a16:creationId xmlns:a16="http://schemas.microsoft.com/office/drawing/2014/main" id="{3D16DDD0-2A8E-4E37-B9CD-49A51148E9D6}"/>
                  </a:ext>
                </a:extLst>
              </p:cNvPr>
              <p:cNvSpPr/>
              <p:nvPr/>
            </p:nvSpPr>
            <p:spPr>
              <a:xfrm>
                <a:off x="4025201" y="2719452"/>
                <a:ext cx="784001" cy="372226"/>
              </a:xfrm>
              <a:prstGeom prst="rightArrow">
                <a:avLst/>
              </a:prstGeom>
              <a:solidFill>
                <a:srgbClr val="378589"/>
              </a:solid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86;p12">
                <a:extLst>
                  <a:ext uri="{FF2B5EF4-FFF2-40B4-BE49-F238E27FC236}">
                    <a16:creationId xmlns:a16="http://schemas.microsoft.com/office/drawing/2014/main" id="{24F0DADA-E4A3-461E-8BB2-8586879F4503}"/>
                  </a:ext>
                </a:extLst>
              </p:cNvPr>
              <p:cNvSpPr/>
              <p:nvPr/>
            </p:nvSpPr>
            <p:spPr>
              <a:xfrm>
                <a:off x="1736227" y="2365565"/>
                <a:ext cx="2634810" cy="1080000"/>
              </a:xfrm>
              <a:prstGeom prst="roundRect">
                <a:avLst/>
              </a:prstGeom>
              <a:solidFill>
                <a:srgbClr val="37858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Enhanced threat </a:t>
                </a:r>
                <a:r>
                  <a:rPr lang="en-US" sz="2200" b="1">
                    <a:solidFill>
                      <a:schemeClr val="lt1"/>
                    </a:solidFill>
                    <a:latin typeface="Open Sans"/>
                    <a:ea typeface="Open Sans"/>
                    <a:cs typeface="Open Sans"/>
                    <a:sym typeface="Open Sans"/>
                  </a:rPr>
                  <a:t>d</a:t>
                </a:r>
                <a:r>
                  <a:rPr lang="en-US" sz="2200" b="1" i="0" u="none" strike="noStrike" cap="none">
                    <a:solidFill>
                      <a:schemeClr val="lt1"/>
                    </a:solidFill>
                    <a:latin typeface="Open Sans"/>
                    <a:ea typeface="Open Sans"/>
                    <a:cs typeface="Open Sans"/>
                    <a:sym typeface="Open Sans"/>
                  </a:rPr>
                  <a:t>etection</a:t>
                </a:r>
                <a:endParaRPr sz="2200" b="1" i="0" u="none" strike="noStrike" cap="none">
                  <a:solidFill>
                    <a:schemeClr val="lt1"/>
                  </a:solidFill>
                  <a:latin typeface="Open Sans"/>
                  <a:ea typeface="Open Sans"/>
                  <a:cs typeface="Open Sans"/>
                  <a:sym typeface="Open Sans"/>
                </a:endParaRPr>
              </a:p>
            </p:txBody>
          </p:sp>
          <p:sp>
            <p:nvSpPr>
              <p:cNvPr id="6" name="Rectangle: Rounded Corners 5">
                <a:extLst>
                  <a:ext uri="{FF2B5EF4-FFF2-40B4-BE49-F238E27FC236}">
                    <a16:creationId xmlns:a16="http://schemas.microsoft.com/office/drawing/2014/main" id="{FF3D3972-10B8-6C6F-F6C4-8CCBBA975059}"/>
                  </a:ext>
                </a:extLst>
              </p:cNvPr>
              <p:cNvSpPr/>
              <p:nvPr/>
            </p:nvSpPr>
            <p:spPr>
              <a:xfrm>
                <a:off x="4809202" y="2280510"/>
                <a:ext cx="10288547" cy="12501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1" name="Group 10">
            <a:extLst>
              <a:ext uri="{FF2B5EF4-FFF2-40B4-BE49-F238E27FC236}">
                <a16:creationId xmlns:a16="http://schemas.microsoft.com/office/drawing/2014/main" id="{8F52E44D-BB73-90CE-B792-9D0F0275A510}"/>
              </a:ext>
            </a:extLst>
          </p:cNvPr>
          <p:cNvGrpSpPr/>
          <p:nvPr/>
        </p:nvGrpSpPr>
        <p:grpSpPr>
          <a:xfrm>
            <a:off x="1553913" y="3424680"/>
            <a:ext cx="13361522" cy="1250110"/>
            <a:chOff x="1736227" y="3926808"/>
            <a:chExt cx="13361522" cy="1250110"/>
          </a:xfrm>
        </p:grpSpPr>
        <p:sp>
          <p:nvSpPr>
            <p:cNvPr id="34" name="Arrow: Right 33">
              <a:extLst>
                <a:ext uri="{FF2B5EF4-FFF2-40B4-BE49-F238E27FC236}">
                  <a16:creationId xmlns:a16="http://schemas.microsoft.com/office/drawing/2014/main" id="{73A5B326-8C43-4F34-8C34-FB026E38FD8F}"/>
                </a:ext>
              </a:extLst>
            </p:cNvPr>
            <p:cNvSpPr/>
            <p:nvPr/>
          </p:nvSpPr>
          <p:spPr>
            <a:xfrm>
              <a:off x="4025201" y="4365750"/>
              <a:ext cx="784001" cy="372226"/>
            </a:xfrm>
            <a:prstGeom prst="rightArrow">
              <a:avLst/>
            </a:prstGeom>
            <a:solidFill>
              <a:srgbClr val="839788"/>
            </a:solidFill>
            <a:ln>
              <a:solidFill>
                <a:srgbClr val="839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Google Shape;100;p12"/>
            <p:cNvSpPr txBox="1"/>
            <p:nvPr/>
          </p:nvSpPr>
          <p:spPr>
            <a:xfrm>
              <a:off x="5012402" y="3926808"/>
              <a:ext cx="9635093" cy="1250110"/>
            </a:xfrm>
            <a:prstGeom prst="rect">
              <a:avLst/>
            </a:prstGeom>
            <a:noFill/>
            <a:ln>
              <a:noFill/>
            </a:ln>
          </p:spPr>
          <p:txBody>
            <a:bodyPr spcFirstLastPara="1" wrap="square" lIns="91425" tIns="45700" rIns="91425" bIns="45700" anchor="t" anchorCtr="0">
              <a:spAutoFit/>
            </a:bodyPr>
            <a:lstStyle/>
            <a:p>
              <a:pPr lvl="1">
                <a:lnSpc>
                  <a:spcPct val="114000"/>
                </a:lnSpc>
              </a:pP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By correlating data from various sources, XDR helps security teams pinpoint the root cause of incidents more quickly and take decisive action to mitigate damage.</a:t>
              </a:r>
              <a:endPar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endParaRPr>
            </a:p>
          </p:txBody>
        </p:sp>
        <p:sp>
          <p:nvSpPr>
            <p:cNvPr id="30" name="Google Shape;90;p12">
              <a:extLst>
                <a:ext uri="{FF2B5EF4-FFF2-40B4-BE49-F238E27FC236}">
                  <a16:creationId xmlns:a16="http://schemas.microsoft.com/office/drawing/2014/main" id="{64C01119-73E6-4077-B5F9-68FF39FBA39F}"/>
                </a:ext>
              </a:extLst>
            </p:cNvPr>
            <p:cNvSpPr/>
            <p:nvPr/>
          </p:nvSpPr>
          <p:spPr>
            <a:xfrm>
              <a:off x="1736227" y="4011863"/>
              <a:ext cx="2634810" cy="1080000"/>
            </a:xfrm>
            <a:prstGeom prst="roundRect">
              <a:avLst/>
            </a:prstGeom>
            <a:solidFill>
              <a:srgbClr val="83978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Faster incident response</a:t>
              </a:r>
              <a:endParaRPr sz="2200" b="1" i="0" u="none" strike="noStrike" cap="none">
                <a:solidFill>
                  <a:schemeClr val="lt1"/>
                </a:solidFill>
                <a:latin typeface="Open Sans"/>
                <a:ea typeface="Open Sans"/>
                <a:cs typeface="Open Sans"/>
                <a:sym typeface="Open Sans"/>
              </a:endParaRPr>
            </a:p>
          </p:txBody>
        </p:sp>
        <p:sp>
          <p:nvSpPr>
            <p:cNvPr id="8" name="Rectangle: Rounded Corners 7">
              <a:extLst>
                <a:ext uri="{FF2B5EF4-FFF2-40B4-BE49-F238E27FC236}">
                  <a16:creationId xmlns:a16="http://schemas.microsoft.com/office/drawing/2014/main" id="{1FA59E6D-9EE4-DDC7-CB6E-471D1F63EFF1}"/>
                </a:ext>
              </a:extLst>
            </p:cNvPr>
            <p:cNvSpPr/>
            <p:nvPr/>
          </p:nvSpPr>
          <p:spPr>
            <a:xfrm>
              <a:off x="4809202" y="3926808"/>
              <a:ext cx="10288547" cy="12501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66869044-BAEB-6C9D-C324-46D352A81E6D}"/>
              </a:ext>
            </a:extLst>
          </p:cNvPr>
          <p:cNvGrpSpPr/>
          <p:nvPr/>
        </p:nvGrpSpPr>
        <p:grpSpPr>
          <a:xfrm>
            <a:off x="1553913" y="7023569"/>
            <a:ext cx="13361522" cy="1250110"/>
            <a:chOff x="1736227" y="7023569"/>
            <a:chExt cx="13361522" cy="1250110"/>
          </a:xfrm>
        </p:grpSpPr>
        <p:sp>
          <p:nvSpPr>
            <p:cNvPr id="36" name="Arrow: Right 35">
              <a:extLst>
                <a:ext uri="{FF2B5EF4-FFF2-40B4-BE49-F238E27FC236}">
                  <a16:creationId xmlns:a16="http://schemas.microsoft.com/office/drawing/2014/main" id="{72AAB563-7D27-4872-878A-73672C8A10EB}"/>
                </a:ext>
              </a:extLst>
            </p:cNvPr>
            <p:cNvSpPr/>
            <p:nvPr/>
          </p:nvSpPr>
          <p:spPr>
            <a:xfrm>
              <a:off x="3979036" y="7462511"/>
              <a:ext cx="784001" cy="372226"/>
            </a:xfrm>
            <a:prstGeom prst="rightArrow">
              <a:avLst/>
            </a:prstGeom>
            <a:solidFill>
              <a:srgbClr val="41A0CB"/>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12"/>
            <p:cNvSpPr txBox="1"/>
            <p:nvPr/>
          </p:nvSpPr>
          <p:spPr>
            <a:xfrm>
              <a:off x="5012402" y="7216539"/>
              <a:ext cx="10085347" cy="864171"/>
            </a:xfrm>
            <a:prstGeom prst="rect">
              <a:avLst/>
            </a:prstGeom>
            <a:noFill/>
            <a:ln>
              <a:noFill/>
            </a:ln>
          </p:spPr>
          <p:txBody>
            <a:bodyPr spcFirstLastPara="1" wrap="square" lIns="91425" tIns="45700" rIns="91425" bIns="45700" anchor="t" anchorCtr="0">
              <a:spAutoFit/>
            </a:bodyPr>
            <a:lstStyle/>
            <a:p>
              <a:pPr lvl="1">
                <a:lnSpc>
                  <a:spcPct val="114000"/>
                </a:lnSpc>
              </a:pPr>
              <a:r>
                <a:rPr lang="en-US" sz="2200">
                  <a:solidFill>
                    <a:srgbClr val="3F3F3F"/>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XDR simplifies security management by consolidating data and streamlining workflows, allowing security teams to operate more efficiently.</a:t>
              </a:r>
              <a:endParaRPr lang="en-US" sz="2200">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endParaRPr>
            </a:p>
          </p:txBody>
        </p:sp>
        <p:sp>
          <p:nvSpPr>
            <p:cNvPr id="32" name="Google Shape;98;p12">
              <a:extLst>
                <a:ext uri="{FF2B5EF4-FFF2-40B4-BE49-F238E27FC236}">
                  <a16:creationId xmlns:a16="http://schemas.microsoft.com/office/drawing/2014/main" id="{01240F6D-6F62-4810-806A-8FADEF404B39}"/>
                </a:ext>
              </a:extLst>
            </p:cNvPr>
            <p:cNvSpPr/>
            <p:nvPr/>
          </p:nvSpPr>
          <p:spPr>
            <a:xfrm>
              <a:off x="1736227" y="7108624"/>
              <a:ext cx="2634810" cy="1080000"/>
            </a:xfrm>
            <a:prstGeom prst="roundRect">
              <a:avLst/>
            </a:pr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Streamline security operations</a:t>
              </a:r>
              <a:endParaRPr sz="2200" b="1" i="0" u="none" strike="noStrike" cap="none">
                <a:solidFill>
                  <a:schemeClr val="lt1"/>
                </a:solidFill>
                <a:latin typeface="Open Sans"/>
                <a:ea typeface="Open Sans"/>
                <a:cs typeface="Open Sans"/>
                <a:sym typeface="Open Sans"/>
              </a:endParaRPr>
            </a:p>
          </p:txBody>
        </p:sp>
        <p:sp>
          <p:nvSpPr>
            <p:cNvPr id="9" name="Rectangle: Rounded Corners 8">
              <a:extLst>
                <a:ext uri="{FF2B5EF4-FFF2-40B4-BE49-F238E27FC236}">
                  <a16:creationId xmlns:a16="http://schemas.microsoft.com/office/drawing/2014/main" id="{69E237BD-8705-1081-4048-E6BE78749AC4}"/>
                </a:ext>
              </a:extLst>
            </p:cNvPr>
            <p:cNvSpPr/>
            <p:nvPr/>
          </p:nvSpPr>
          <p:spPr>
            <a:xfrm>
              <a:off x="4799053" y="7023569"/>
              <a:ext cx="10288547" cy="12501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8591144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
          <p:cNvSpPr txBox="1">
            <a:spLocks noGrp="1"/>
          </p:cNvSpPr>
          <p:nvPr>
            <p:ph type="body" idx="1"/>
          </p:nvPr>
        </p:nvSpPr>
        <p:spPr>
          <a:xfrm>
            <a:off x="0" y="4114800"/>
            <a:ext cx="16256002"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ct val="0"/>
              </a:spcAft>
              <a:buSzPts val="2800"/>
              <a:buNone/>
            </a:pPr>
            <a:r>
              <a:rPr lang="en-US"/>
              <a:t>Secure Protocols</a:t>
            </a:r>
            <a:endParaRPr/>
          </a:p>
        </p:txBody>
      </p:sp>
    </p:spTree>
    <p:extLst>
      <p:ext uri="{BB962C8B-B14F-4D97-AF65-F5344CB8AC3E}">
        <p14:creationId xmlns:p14="http://schemas.microsoft.com/office/powerpoint/2010/main" val="85594045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7"/>
          <p:cNvSpPr txBox="1">
            <a:spLocks noGrp="1"/>
          </p:cNvSpPr>
          <p:nvPr>
            <p:ph type="title"/>
          </p:nvPr>
        </p:nvSpPr>
        <p:spPr>
          <a:xfrm>
            <a:off x="-10160" y="229878"/>
            <a:ext cx="16276320" cy="687244"/>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t>Secure Communication Protocol</a:t>
            </a:r>
            <a:endParaRPr/>
          </a:p>
        </p:txBody>
      </p:sp>
      <p:grpSp>
        <p:nvGrpSpPr>
          <p:cNvPr id="6" name="Group 5">
            <a:extLst>
              <a:ext uri="{FF2B5EF4-FFF2-40B4-BE49-F238E27FC236}">
                <a16:creationId xmlns:a16="http://schemas.microsoft.com/office/drawing/2014/main" id="{3225DCE6-50CE-ACE9-1B53-119AA6E4FF5E}"/>
              </a:ext>
            </a:extLst>
          </p:cNvPr>
          <p:cNvGrpSpPr/>
          <p:nvPr/>
        </p:nvGrpSpPr>
        <p:grpSpPr>
          <a:xfrm>
            <a:off x="1149062" y="2916238"/>
            <a:ext cx="8484928" cy="4082578"/>
            <a:chOff x="1169843" y="2616801"/>
            <a:chExt cx="8484928" cy="4082578"/>
          </a:xfrm>
        </p:grpSpPr>
        <p:pic>
          <p:nvPicPr>
            <p:cNvPr id="207" name="Google Shape;207;p7"/>
            <p:cNvPicPr preferRelativeResize="0"/>
            <p:nvPr/>
          </p:nvPicPr>
          <p:blipFill rotWithShape="1">
            <a:blip r:embed="rId3">
              <a:alphaModFix/>
            </a:blip>
            <a:srcRect/>
            <a:stretch/>
          </p:blipFill>
          <p:spPr>
            <a:xfrm>
              <a:off x="1169843" y="2616801"/>
              <a:ext cx="8484928" cy="4082578"/>
            </a:xfrm>
            <a:prstGeom prst="rect">
              <a:avLst/>
            </a:prstGeom>
            <a:noFill/>
            <a:ln>
              <a:noFill/>
            </a:ln>
          </p:spPr>
        </p:pic>
        <p:sp>
          <p:nvSpPr>
            <p:cNvPr id="208" name="Google Shape;208;p7"/>
            <p:cNvSpPr txBox="1"/>
            <p:nvPr/>
          </p:nvSpPr>
          <p:spPr>
            <a:xfrm>
              <a:off x="1473818" y="3056371"/>
              <a:ext cx="7876977" cy="3360880"/>
            </a:xfrm>
            <a:prstGeom prst="rect">
              <a:avLst/>
            </a:prstGeom>
            <a:noFill/>
            <a:ln>
              <a:noFill/>
            </a:ln>
          </p:spPr>
          <p:txBody>
            <a:bodyPr spcFirstLastPara="1" wrap="square" lIns="121900" tIns="121900" rIns="121900" bIns="121900" anchor="t" anchorCtr="0">
              <a:spAutoFit/>
            </a:bodyPr>
            <a:lstStyle/>
            <a:p>
              <a:pPr marL="461431"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A secure protocol is a set of rules governing how data is securely transmitted between parties.</a:t>
              </a:r>
            </a:p>
            <a:p>
              <a:pPr marL="461431" indent="-342900">
                <a:lnSpc>
                  <a:spcPct val="115000"/>
                </a:lnSpc>
                <a:buClr>
                  <a:srgbClr val="3F3F3F"/>
                </a:buClr>
                <a:buSzPts val="2200"/>
                <a:buFont typeface="Arial" panose="020B0604020202020204" pitchFamily="34" charset="0"/>
                <a:buChar char="•"/>
              </a:pPr>
              <a:endParaRPr lang="en-US" sz="2200">
                <a:solidFill>
                  <a:srgbClr val="404040"/>
                </a:solidFill>
                <a:latin typeface="Open Sans" pitchFamily="2" charset="0"/>
                <a:ea typeface="Open Sans"/>
                <a:cs typeface="Open Sans"/>
              </a:endParaRPr>
            </a:p>
            <a:p>
              <a:pPr marL="461431"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It involves encryption to scramble data and authentication to verify identities.</a:t>
              </a:r>
            </a:p>
            <a:p>
              <a:pPr marL="461431" indent="-342900">
                <a:lnSpc>
                  <a:spcPct val="115000"/>
                </a:lnSpc>
                <a:buClr>
                  <a:srgbClr val="3F3F3F"/>
                </a:buClr>
                <a:buSzPts val="2200"/>
                <a:buFont typeface="Arial" panose="020B0604020202020204" pitchFamily="34" charset="0"/>
                <a:buChar char="•"/>
              </a:pPr>
              <a:endParaRPr lang="en-US" sz="2200">
                <a:solidFill>
                  <a:srgbClr val="404040"/>
                </a:solidFill>
                <a:latin typeface="Open Sans" pitchFamily="2" charset="0"/>
                <a:ea typeface="Open Sans"/>
                <a:cs typeface="Open Sans"/>
                <a:sym typeface="Open Sans"/>
              </a:endParaRPr>
            </a:p>
            <a:p>
              <a:pPr marL="461431"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They have built-in security mechanisms to enforce security by default.</a:t>
              </a:r>
            </a:p>
          </p:txBody>
        </p:sp>
      </p:grpSp>
      <p:pic>
        <p:nvPicPr>
          <p:cNvPr id="3" name="Picture 2">
            <a:extLst>
              <a:ext uri="{FF2B5EF4-FFF2-40B4-BE49-F238E27FC236}">
                <a16:creationId xmlns:a16="http://schemas.microsoft.com/office/drawing/2014/main" id="{94306BB0-4F1F-3627-1824-68488AD20AD6}"/>
              </a:ext>
            </a:extLst>
          </p:cNvPr>
          <p:cNvPicPr>
            <a:picLocks noChangeAspect="1"/>
          </p:cNvPicPr>
          <p:nvPr/>
        </p:nvPicPr>
        <p:blipFill>
          <a:blip r:embed="rId4"/>
          <a:stretch>
            <a:fillRect/>
          </a:stretch>
        </p:blipFill>
        <p:spPr>
          <a:xfrm>
            <a:off x="9937965" y="3595818"/>
            <a:ext cx="5135108" cy="2171093"/>
          </a:xfrm>
          <a:prstGeom prst="roundRect">
            <a:avLst>
              <a:gd name="adj" fmla="val 13363"/>
            </a:avLst>
          </a:prstGeom>
        </p:spPr>
      </p:pic>
      <p:sp>
        <p:nvSpPr>
          <p:cNvPr id="4" name="Brandline_LVC">
            <a:extLst>
              <a:ext uri="{FF2B5EF4-FFF2-40B4-BE49-F238E27FC236}">
                <a16:creationId xmlns:a16="http://schemas.microsoft.com/office/drawing/2014/main" id="{89CD0033-B018-933E-A24F-6385F1622EC7}"/>
              </a:ext>
            </a:extLst>
          </p:cNvPr>
          <p:cNvSpPr/>
          <p:nvPr/>
        </p:nvSpPr>
        <p:spPr>
          <a:xfrm>
            <a:off x="4572000" y="816324"/>
            <a:ext cx="7127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35AB942-79A5-C805-933C-C0FC0695D7D2}"/>
              </a:ext>
            </a:extLst>
          </p:cNvPr>
          <p:cNvSpPr txBox="1"/>
          <p:nvPr/>
        </p:nvSpPr>
        <p:spPr>
          <a:xfrm>
            <a:off x="3233882" y="1181100"/>
            <a:ext cx="9788236"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Protocols act as a common language allowing different components to communicate using a known set of commands. </a:t>
            </a:r>
          </a:p>
        </p:txBody>
      </p:sp>
    </p:spTree>
    <p:extLst>
      <p:ext uri="{BB962C8B-B14F-4D97-AF65-F5344CB8AC3E}">
        <p14:creationId xmlns:p14="http://schemas.microsoft.com/office/powerpoint/2010/main" val="229863538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title"/>
          </p:nvPr>
        </p:nvSpPr>
        <p:spPr>
          <a:xfrm>
            <a:off x="-10160" y="229879"/>
            <a:ext cx="16276400" cy="687200"/>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solidFill>
                  <a:srgbClr val="3F3F3F"/>
                </a:solidFill>
              </a:rPr>
              <a:t>Secure Protocols</a:t>
            </a:r>
            <a:endParaRPr>
              <a:solidFill>
                <a:srgbClr val="3F3F3F"/>
              </a:solidFill>
            </a:endParaRPr>
          </a:p>
        </p:txBody>
      </p:sp>
      <p:grpSp>
        <p:nvGrpSpPr>
          <p:cNvPr id="5" name="Group 4">
            <a:extLst>
              <a:ext uri="{FF2B5EF4-FFF2-40B4-BE49-F238E27FC236}">
                <a16:creationId xmlns:a16="http://schemas.microsoft.com/office/drawing/2014/main" id="{864614AB-116A-F18F-F5A0-0441B30652B8}"/>
              </a:ext>
            </a:extLst>
          </p:cNvPr>
          <p:cNvGrpSpPr/>
          <p:nvPr/>
        </p:nvGrpSpPr>
        <p:grpSpPr>
          <a:xfrm>
            <a:off x="522181" y="1873412"/>
            <a:ext cx="6942476" cy="5397175"/>
            <a:chOff x="667654" y="2975286"/>
            <a:chExt cx="6942476" cy="5397175"/>
          </a:xfrm>
        </p:grpSpPr>
        <p:grpSp>
          <p:nvGrpSpPr>
            <p:cNvPr id="11" name="Group 10">
              <a:extLst>
                <a:ext uri="{FF2B5EF4-FFF2-40B4-BE49-F238E27FC236}">
                  <a16:creationId xmlns:a16="http://schemas.microsoft.com/office/drawing/2014/main" id="{7A2542E7-D6FB-426B-8480-A66F761D2553}"/>
                </a:ext>
              </a:extLst>
            </p:cNvPr>
            <p:cNvGrpSpPr/>
            <p:nvPr/>
          </p:nvGrpSpPr>
          <p:grpSpPr>
            <a:xfrm>
              <a:off x="1049869" y="2975286"/>
              <a:ext cx="6560261" cy="5397175"/>
              <a:chOff x="1082200" y="2502388"/>
              <a:chExt cx="7045800" cy="4044504"/>
            </a:xfrm>
          </p:grpSpPr>
          <p:sp>
            <p:nvSpPr>
              <p:cNvPr id="12" name="Google Shape;538;gdcab15b6c4_0_0">
                <a:extLst>
                  <a:ext uri="{FF2B5EF4-FFF2-40B4-BE49-F238E27FC236}">
                    <a16:creationId xmlns:a16="http://schemas.microsoft.com/office/drawing/2014/main" id="{4673DD8A-8324-463E-8FAD-F1CE70D5C24D}"/>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42;gdcab15b6c4_0_0">
                <a:extLst>
                  <a:ext uri="{FF2B5EF4-FFF2-40B4-BE49-F238E27FC236}">
                    <a16:creationId xmlns:a16="http://schemas.microsoft.com/office/drawing/2014/main" id="{1D8B4516-285E-477B-ACB7-8C339CE5C0C2}"/>
                  </a:ext>
                </a:extLst>
              </p:cNvPr>
              <p:cNvGrpSpPr/>
              <p:nvPr/>
            </p:nvGrpSpPr>
            <p:grpSpPr>
              <a:xfrm>
                <a:off x="2589408" y="2502388"/>
                <a:ext cx="4064828" cy="609577"/>
                <a:chOff x="6627184" y="1436767"/>
                <a:chExt cx="3053966" cy="298110"/>
              </a:xfrm>
            </p:grpSpPr>
            <p:sp>
              <p:nvSpPr>
                <p:cNvPr id="14" name="Google Shape;543;gdcab15b6c4_0_0">
                  <a:extLst>
                    <a:ext uri="{FF2B5EF4-FFF2-40B4-BE49-F238E27FC236}">
                      <a16:creationId xmlns:a16="http://schemas.microsoft.com/office/drawing/2014/main" id="{5B291083-B90B-4018-8251-977CB6A8462A}"/>
                    </a:ext>
                  </a:extLst>
                </p:cNvPr>
                <p:cNvSpPr/>
                <p:nvPr/>
              </p:nvSpPr>
              <p:spPr>
                <a:xfrm rot="10800000">
                  <a:off x="6868801" y="1462435"/>
                  <a:ext cx="2545605" cy="272442"/>
                </a:xfrm>
                <a:prstGeom prst="round2SameRect">
                  <a:avLst>
                    <a:gd name="adj1" fmla="val 16667"/>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5" name="Google Shape;544;gdcab15b6c4_0_0">
                  <a:extLst>
                    <a:ext uri="{FF2B5EF4-FFF2-40B4-BE49-F238E27FC236}">
                      <a16:creationId xmlns:a16="http://schemas.microsoft.com/office/drawing/2014/main" id="{C5A6B68B-06B2-42F9-99AC-DB4EFF1EDC10}"/>
                    </a:ext>
                  </a:extLst>
                </p:cNvPr>
                <p:cNvSpPr txBox="1"/>
                <p:nvPr/>
              </p:nvSpPr>
              <p:spPr>
                <a:xfrm>
                  <a:off x="6627184" y="1436767"/>
                  <a:ext cx="3053966" cy="251890"/>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DNSSEC</a:t>
                  </a:r>
                </a:p>
              </p:txBody>
            </p:sp>
          </p:grpSp>
        </p:grpSp>
        <p:sp>
          <p:nvSpPr>
            <p:cNvPr id="16" name="TextBox 15">
              <a:extLst>
                <a:ext uri="{FF2B5EF4-FFF2-40B4-BE49-F238E27FC236}">
                  <a16:creationId xmlns:a16="http://schemas.microsoft.com/office/drawing/2014/main" id="{1D00116C-76A4-4F52-B606-248F6DD326BF}"/>
                </a:ext>
              </a:extLst>
            </p:cNvPr>
            <p:cNvSpPr txBox="1"/>
            <p:nvPr/>
          </p:nvSpPr>
          <p:spPr>
            <a:xfrm>
              <a:off x="667654" y="4116532"/>
              <a:ext cx="6942476" cy="3182538"/>
            </a:xfrm>
            <a:prstGeom prst="rect">
              <a:avLst/>
            </a:prstGeom>
            <a:noFill/>
          </p:spPr>
          <p:txBody>
            <a:bodyPr wrap="square" rtlCol="0">
              <a:spAutoFit/>
            </a:bodyPr>
            <a:lstStyle/>
            <a:p>
              <a:pPr marL="889000" indent="-342900">
                <a:lnSpc>
                  <a:spcPct val="115000"/>
                </a:lnSpc>
                <a:buClr>
                  <a:srgbClr val="3F3F3F"/>
                </a:buClr>
                <a:buSzPts val="2200"/>
                <a:buFont typeface="Arial" panose="020B0604020202020204" pitchFamily="34" charset="0"/>
                <a:buChar char="•"/>
              </a:pPr>
              <a:endParaRPr lang="en-IN" sz="2200">
                <a:solidFill>
                  <a:srgbClr val="404040"/>
                </a:solidFill>
                <a:latin typeface="Open Sans" pitchFamily="2" charset="0"/>
                <a:ea typeface="Open Sans"/>
                <a:cs typeface="Open Sans"/>
              </a:endParaRPr>
            </a:p>
            <a:p>
              <a:pPr marL="889000"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Domain Name System Security Extensions (DNSSEC) is a set of extensions to the DNS protocol that, using cryptography, enables origin authentication of DNS data, authenticated denial of existence, and data integrity, but does not extend to availability or confidentiality.</a:t>
              </a:r>
              <a:endParaRPr lang="en-IN" sz="2200">
                <a:solidFill>
                  <a:srgbClr val="404040"/>
                </a:solidFill>
                <a:latin typeface="Open Sans" pitchFamily="2" charset="0"/>
                <a:ea typeface="Open Sans"/>
                <a:cs typeface="Open Sans"/>
              </a:endParaRPr>
            </a:p>
          </p:txBody>
        </p:sp>
      </p:grpSp>
      <p:grpSp>
        <p:nvGrpSpPr>
          <p:cNvPr id="4" name="Group 3">
            <a:extLst>
              <a:ext uri="{FF2B5EF4-FFF2-40B4-BE49-F238E27FC236}">
                <a16:creationId xmlns:a16="http://schemas.microsoft.com/office/drawing/2014/main" id="{7FC49C31-CEB8-5153-A241-CD56FAFAD149}"/>
              </a:ext>
            </a:extLst>
          </p:cNvPr>
          <p:cNvGrpSpPr/>
          <p:nvPr/>
        </p:nvGrpSpPr>
        <p:grpSpPr>
          <a:xfrm>
            <a:off x="8635898" y="1866487"/>
            <a:ext cx="6551394" cy="5343864"/>
            <a:chOff x="8781371" y="2968361"/>
            <a:chExt cx="6551394" cy="5343864"/>
          </a:xfrm>
        </p:grpSpPr>
        <p:grpSp>
          <p:nvGrpSpPr>
            <p:cNvPr id="17" name="Group 16">
              <a:extLst>
                <a:ext uri="{FF2B5EF4-FFF2-40B4-BE49-F238E27FC236}">
                  <a16:creationId xmlns:a16="http://schemas.microsoft.com/office/drawing/2014/main" id="{A984DB5C-242B-4BF7-87EC-D69DC910CE4F}"/>
                </a:ext>
              </a:extLst>
            </p:cNvPr>
            <p:cNvGrpSpPr/>
            <p:nvPr/>
          </p:nvGrpSpPr>
          <p:grpSpPr>
            <a:xfrm>
              <a:off x="9103650" y="2968361"/>
              <a:ext cx="6229115" cy="5343864"/>
              <a:chOff x="1082200" y="2542338"/>
              <a:chExt cx="7045800" cy="4004554"/>
            </a:xfrm>
          </p:grpSpPr>
          <p:sp>
            <p:nvSpPr>
              <p:cNvPr id="18" name="Google Shape;538;gdcab15b6c4_0_0">
                <a:extLst>
                  <a:ext uri="{FF2B5EF4-FFF2-40B4-BE49-F238E27FC236}">
                    <a16:creationId xmlns:a16="http://schemas.microsoft.com/office/drawing/2014/main" id="{F1825C30-F0DD-43E8-AA35-C3AD8BA4242F}"/>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542;gdcab15b6c4_0_0">
                <a:extLst>
                  <a:ext uri="{FF2B5EF4-FFF2-40B4-BE49-F238E27FC236}">
                    <a16:creationId xmlns:a16="http://schemas.microsoft.com/office/drawing/2014/main" id="{B8D529E7-CAD6-41FA-934D-98DF8264CA9A}"/>
                  </a:ext>
                </a:extLst>
              </p:cNvPr>
              <p:cNvGrpSpPr/>
              <p:nvPr/>
            </p:nvGrpSpPr>
            <p:grpSpPr>
              <a:xfrm>
                <a:off x="2525780" y="2554875"/>
                <a:ext cx="4253320" cy="557091"/>
                <a:chOff x="6579378" y="1462435"/>
                <a:chExt cx="3195582" cy="272442"/>
              </a:xfrm>
            </p:grpSpPr>
            <p:sp>
              <p:nvSpPr>
                <p:cNvPr id="20" name="Google Shape;543;gdcab15b6c4_0_0">
                  <a:extLst>
                    <a:ext uri="{FF2B5EF4-FFF2-40B4-BE49-F238E27FC236}">
                      <a16:creationId xmlns:a16="http://schemas.microsoft.com/office/drawing/2014/main" id="{18F701C4-E401-433A-940E-B3C803E11AE7}"/>
                    </a:ext>
                  </a:extLst>
                </p:cNvPr>
                <p:cNvSpPr/>
                <p:nvPr/>
              </p:nvSpPr>
              <p:spPr>
                <a:xfrm rot="10800000">
                  <a:off x="6698744" y="1462435"/>
                  <a:ext cx="2858719" cy="272442"/>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1" name="Google Shape;544;gdcab15b6c4_0_0">
                  <a:extLst>
                    <a:ext uri="{FF2B5EF4-FFF2-40B4-BE49-F238E27FC236}">
                      <a16:creationId xmlns:a16="http://schemas.microsoft.com/office/drawing/2014/main" id="{55ED8399-0BDE-4898-BFBF-8389B3697428}"/>
                    </a:ext>
                  </a:extLst>
                </p:cNvPr>
                <p:cNvSpPr txBox="1"/>
                <p:nvPr/>
              </p:nvSpPr>
              <p:spPr>
                <a:xfrm>
                  <a:off x="6579378" y="1534068"/>
                  <a:ext cx="3195582" cy="157896"/>
                </a:xfrm>
                <a:prstGeom prst="rect">
                  <a:avLst/>
                </a:prstGeom>
                <a:noFill/>
                <a:ln>
                  <a:noFill/>
                </a:ln>
              </p:spPr>
              <p:txBody>
                <a:bodyPr spcFirstLastPara="1" wrap="square" lIns="91425" tIns="45700" rIns="91425" bIns="45700" anchor="t" anchorCtr="0">
                  <a:sp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SSH</a:t>
                  </a:r>
                </a:p>
              </p:txBody>
            </p:sp>
          </p:grpSp>
        </p:grpSp>
        <p:sp>
          <p:nvSpPr>
            <p:cNvPr id="22" name="TextBox 21">
              <a:extLst>
                <a:ext uri="{FF2B5EF4-FFF2-40B4-BE49-F238E27FC236}">
                  <a16:creationId xmlns:a16="http://schemas.microsoft.com/office/drawing/2014/main" id="{2A3343E7-E520-4499-8727-61AAE09CCEF1}"/>
                </a:ext>
              </a:extLst>
            </p:cNvPr>
            <p:cNvSpPr txBox="1"/>
            <p:nvPr/>
          </p:nvSpPr>
          <p:spPr>
            <a:xfrm>
              <a:off x="8781371" y="3940693"/>
              <a:ext cx="6424760" cy="4315156"/>
            </a:xfrm>
            <a:prstGeom prst="rect">
              <a:avLst/>
            </a:prstGeom>
            <a:noFill/>
          </p:spPr>
          <p:txBody>
            <a:bodyPr wrap="square" rtlCol="0">
              <a:spAutoFit/>
            </a:bodyPr>
            <a:lstStyle/>
            <a:p>
              <a:pPr marL="8890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The Secure Shell Protocol (SSH) is an encrypted remote terminal connection program used for remote connections to a server. </a:t>
              </a:r>
            </a:p>
            <a:p>
              <a:pPr marL="546100" lvl="1">
                <a:lnSpc>
                  <a:spcPct val="115000"/>
                </a:lnSpc>
                <a:buClr>
                  <a:srgbClr val="3F3F3F"/>
                </a:buClr>
                <a:buSzPts val="2200"/>
              </a:pPr>
              <a:endParaRPr lang="en-IN" sz="1000">
                <a:solidFill>
                  <a:srgbClr val="404040"/>
                </a:solidFill>
                <a:latin typeface="Open Sans" pitchFamily="2" charset="0"/>
                <a:ea typeface="Open Sans"/>
                <a:cs typeface="Open Sans"/>
              </a:endParaRPr>
            </a:p>
            <a:p>
              <a:pPr marL="8890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SSH uses asymmetric encryption but generally requires an independent source of trust with a server, such as manually receiving a server key, to operate.</a:t>
              </a:r>
            </a:p>
            <a:p>
              <a:pPr marL="546100" lvl="1">
                <a:lnSpc>
                  <a:spcPct val="115000"/>
                </a:lnSpc>
                <a:buClr>
                  <a:srgbClr val="3F3F3F"/>
                </a:buClr>
                <a:buSzPts val="2200"/>
              </a:pPr>
              <a:endParaRPr lang="en-GB" sz="1000">
                <a:solidFill>
                  <a:srgbClr val="404040"/>
                </a:solidFill>
                <a:latin typeface="Open Sans" pitchFamily="2" charset="0"/>
                <a:ea typeface="Open Sans"/>
                <a:cs typeface="Open Sans"/>
              </a:endParaRPr>
            </a:p>
            <a:p>
              <a:pPr marL="8890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It uses TCP port 22 as its default port.</a:t>
              </a:r>
              <a:endParaRPr lang="en-US" sz="2200">
                <a:solidFill>
                  <a:srgbClr val="404040"/>
                </a:solidFill>
                <a:latin typeface="Open Sans" pitchFamily="2" charset="0"/>
                <a:ea typeface="Open Sans"/>
                <a:cs typeface="Open Sans"/>
                <a:sym typeface="Open Sans"/>
              </a:endParaRPr>
            </a:p>
          </p:txBody>
        </p:sp>
      </p:grpSp>
      <p:sp>
        <p:nvSpPr>
          <p:cNvPr id="3" name="Brandline_LVC">
            <a:extLst>
              <a:ext uri="{FF2B5EF4-FFF2-40B4-BE49-F238E27FC236}">
                <a16:creationId xmlns:a16="http://schemas.microsoft.com/office/drawing/2014/main" id="{227FE806-A6AD-0786-F974-601FB8D5D923}"/>
              </a:ext>
            </a:extLst>
          </p:cNvPr>
          <p:cNvSpPr/>
          <p:nvPr/>
        </p:nvSpPr>
        <p:spPr>
          <a:xfrm>
            <a:off x="6286500" y="816303"/>
            <a:ext cx="369101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28480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title"/>
          </p:nvPr>
        </p:nvSpPr>
        <p:spPr>
          <a:xfrm>
            <a:off x="-10160" y="229879"/>
            <a:ext cx="16276400" cy="687200"/>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solidFill>
                  <a:srgbClr val="3F3F3F"/>
                </a:solidFill>
              </a:rPr>
              <a:t>Secure Protocols</a:t>
            </a:r>
            <a:endParaRPr>
              <a:solidFill>
                <a:srgbClr val="3F3F3F"/>
              </a:solidFill>
            </a:endParaRPr>
          </a:p>
        </p:txBody>
      </p:sp>
      <p:grpSp>
        <p:nvGrpSpPr>
          <p:cNvPr id="5" name="Group 4">
            <a:extLst>
              <a:ext uri="{FF2B5EF4-FFF2-40B4-BE49-F238E27FC236}">
                <a16:creationId xmlns:a16="http://schemas.microsoft.com/office/drawing/2014/main" id="{91FA3299-9AA7-ECA5-A7F4-3B60C48B4802}"/>
              </a:ext>
            </a:extLst>
          </p:cNvPr>
          <p:cNvGrpSpPr/>
          <p:nvPr/>
        </p:nvGrpSpPr>
        <p:grpSpPr>
          <a:xfrm>
            <a:off x="1027992" y="1935190"/>
            <a:ext cx="6605300" cy="5883997"/>
            <a:chOff x="1022134" y="2496299"/>
            <a:chExt cx="6605300" cy="5883997"/>
          </a:xfrm>
        </p:grpSpPr>
        <p:grpSp>
          <p:nvGrpSpPr>
            <p:cNvPr id="11" name="Group 10">
              <a:extLst>
                <a:ext uri="{FF2B5EF4-FFF2-40B4-BE49-F238E27FC236}">
                  <a16:creationId xmlns:a16="http://schemas.microsoft.com/office/drawing/2014/main" id="{7A2542E7-D6FB-426B-8480-A66F761D2553}"/>
                </a:ext>
              </a:extLst>
            </p:cNvPr>
            <p:cNvGrpSpPr/>
            <p:nvPr/>
          </p:nvGrpSpPr>
          <p:grpSpPr>
            <a:xfrm>
              <a:off x="1022134" y="2496299"/>
              <a:ext cx="6605300" cy="5883997"/>
              <a:chOff x="1082200" y="2527451"/>
              <a:chExt cx="7045800" cy="4019441"/>
            </a:xfrm>
          </p:grpSpPr>
          <p:sp>
            <p:nvSpPr>
              <p:cNvPr id="12" name="Google Shape;538;gdcab15b6c4_0_0">
                <a:extLst>
                  <a:ext uri="{FF2B5EF4-FFF2-40B4-BE49-F238E27FC236}">
                    <a16:creationId xmlns:a16="http://schemas.microsoft.com/office/drawing/2014/main" id="{4673DD8A-8324-463E-8FAD-F1CE70D5C24D}"/>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42;gdcab15b6c4_0_0">
                <a:extLst>
                  <a:ext uri="{FF2B5EF4-FFF2-40B4-BE49-F238E27FC236}">
                    <a16:creationId xmlns:a16="http://schemas.microsoft.com/office/drawing/2014/main" id="{1D8B4516-285E-477B-ACB7-8C339CE5C0C2}"/>
                  </a:ext>
                </a:extLst>
              </p:cNvPr>
              <p:cNvGrpSpPr/>
              <p:nvPr/>
            </p:nvGrpSpPr>
            <p:grpSpPr>
              <a:xfrm>
                <a:off x="2580542" y="2527451"/>
                <a:ext cx="4064828" cy="584502"/>
                <a:chOff x="6620523" y="1449029"/>
                <a:chExt cx="3053966" cy="285848"/>
              </a:xfrm>
            </p:grpSpPr>
            <p:sp>
              <p:nvSpPr>
                <p:cNvPr id="14" name="Google Shape;543;gdcab15b6c4_0_0">
                  <a:extLst>
                    <a:ext uri="{FF2B5EF4-FFF2-40B4-BE49-F238E27FC236}">
                      <a16:creationId xmlns:a16="http://schemas.microsoft.com/office/drawing/2014/main" id="{5B291083-B90B-4018-8251-977CB6A8462A}"/>
                    </a:ext>
                  </a:extLst>
                </p:cNvPr>
                <p:cNvSpPr/>
                <p:nvPr/>
              </p:nvSpPr>
              <p:spPr>
                <a:xfrm rot="10800000">
                  <a:off x="6868801" y="1462435"/>
                  <a:ext cx="2545605" cy="272442"/>
                </a:xfrm>
                <a:prstGeom prst="round2SameRect">
                  <a:avLst>
                    <a:gd name="adj1" fmla="val 16667"/>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5" name="Google Shape;544;gdcab15b6c4_0_0">
                  <a:extLst>
                    <a:ext uri="{FF2B5EF4-FFF2-40B4-BE49-F238E27FC236}">
                      <a16:creationId xmlns:a16="http://schemas.microsoft.com/office/drawing/2014/main" id="{C5A6B68B-06B2-42F9-99AC-DB4EFF1EDC10}"/>
                    </a:ext>
                  </a:extLst>
                </p:cNvPr>
                <p:cNvSpPr txBox="1"/>
                <p:nvPr/>
              </p:nvSpPr>
              <p:spPr>
                <a:xfrm>
                  <a:off x="6620523" y="1449029"/>
                  <a:ext cx="3053966" cy="229618"/>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S/MIME</a:t>
                  </a:r>
                </a:p>
              </p:txBody>
            </p:sp>
          </p:grpSp>
        </p:grpSp>
        <p:sp>
          <p:nvSpPr>
            <p:cNvPr id="16" name="TextBox 15">
              <a:extLst>
                <a:ext uri="{FF2B5EF4-FFF2-40B4-BE49-F238E27FC236}">
                  <a16:creationId xmlns:a16="http://schemas.microsoft.com/office/drawing/2014/main" id="{1D00116C-76A4-4F52-B606-248F6DD326BF}"/>
                </a:ext>
              </a:extLst>
            </p:cNvPr>
            <p:cNvSpPr txBox="1"/>
            <p:nvPr/>
          </p:nvSpPr>
          <p:spPr>
            <a:xfrm>
              <a:off x="1090658" y="3516117"/>
              <a:ext cx="6215475" cy="4700005"/>
            </a:xfrm>
            <a:prstGeom prst="rect">
              <a:avLst/>
            </a:prstGeom>
            <a:noFill/>
          </p:spPr>
          <p:txBody>
            <a:bodyPr wrap="square" rtlCol="0">
              <a:spAutoFit/>
            </a:bodyPr>
            <a:lstStyle/>
            <a:p>
              <a:pPr marL="3429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Multipurpose Internet Mail Extensions (MIME) is a standard for transmitting binary data via e-mail.</a:t>
              </a:r>
            </a:p>
            <a:p>
              <a:pPr marL="342900" lvl="1" indent="-342900">
                <a:lnSpc>
                  <a:spcPct val="115000"/>
                </a:lnSpc>
                <a:buClr>
                  <a:srgbClr val="3F3F3F"/>
                </a:buClr>
                <a:buSzPts val="2200"/>
                <a:buFont typeface="Arial" panose="020B0604020202020204" pitchFamily="34" charset="0"/>
                <a:buChar char="•"/>
              </a:pPr>
              <a:endParaRPr lang="en-GB" sz="2200">
                <a:solidFill>
                  <a:srgbClr val="404040"/>
                </a:solidFill>
                <a:latin typeface="Open Sans" pitchFamily="2" charset="0"/>
                <a:ea typeface="Open Sans"/>
                <a:cs typeface="Open Sans"/>
              </a:endParaRPr>
            </a:p>
            <a:p>
              <a:pPr marL="3429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Secure/Multipurpose Internet Mail Extensions (S/MIME) is a standard for public key encryption and signing of MIME data in e-mails.</a:t>
              </a:r>
            </a:p>
            <a:p>
              <a:pPr lvl="1">
                <a:lnSpc>
                  <a:spcPct val="115000"/>
                </a:lnSpc>
                <a:buClr>
                  <a:srgbClr val="3F3F3F"/>
                </a:buClr>
                <a:buSzPts val="2200"/>
              </a:pPr>
              <a:endParaRPr lang="en-GB" sz="2200">
                <a:solidFill>
                  <a:srgbClr val="404040"/>
                </a:solidFill>
                <a:latin typeface="Open Sans" pitchFamily="2" charset="0"/>
                <a:ea typeface="Open Sans"/>
                <a:cs typeface="Open Sans"/>
              </a:endParaRPr>
            </a:p>
            <a:p>
              <a:pPr marL="3429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S/MIME offers cryptographic protections to e-mails and is built into most modern e-mail software to facilitate interoperability.</a:t>
              </a:r>
              <a:endParaRPr lang="en-IN" sz="2200">
                <a:solidFill>
                  <a:srgbClr val="404040"/>
                </a:solidFill>
                <a:latin typeface="Open Sans" pitchFamily="2" charset="0"/>
                <a:ea typeface="Open Sans"/>
                <a:cs typeface="Open Sans"/>
              </a:endParaRPr>
            </a:p>
          </p:txBody>
        </p:sp>
      </p:grpSp>
      <p:grpSp>
        <p:nvGrpSpPr>
          <p:cNvPr id="4" name="Group 3">
            <a:extLst>
              <a:ext uri="{FF2B5EF4-FFF2-40B4-BE49-F238E27FC236}">
                <a16:creationId xmlns:a16="http://schemas.microsoft.com/office/drawing/2014/main" id="{DE11649A-A102-A5A9-3436-540AA6304F1D}"/>
              </a:ext>
            </a:extLst>
          </p:cNvPr>
          <p:cNvGrpSpPr/>
          <p:nvPr/>
        </p:nvGrpSpPr>
        <p:grpSpPr>
          <a:xfrm>
            <a:off x="8733381" y="1935190"/>
            <a:ext cx="6348385" cy="5945758"/>
            <a:chOff x="8848674" y="2518093"/>
            <a:chExt cx="6348385" cy="5945758"/>
          </a:xfrm>
        </p:grpSpPr>
        <p:grpSp>
          <p:nvGrpSpPr>
            <p:cNvPr id="17" name="Group 16">
              <a:extLst>
                <a:ext uri="{FF2B5EF4-FFF2-40B4-BE49-F238E27FC236}">
                  <a16:creationId xmlns:a16="http://schemas.microsoft.com/office/drawing/2014/main" id="{A984DB5C-242B-4BF7-87EC-D69DC910CE4F}"/>
                </a:ext>
              </a:extLst>
            </p:cNvPr>
            <p:cNvGrpSpPr/>
            <p:nvPr/>
          </p:nvGrpSpPr>
          <p:grpSpPr>
            <a:xfrm>
              <a:off x="8848674" y="2518093"/>
              <a:ext cx="6348385" cy="5945758"/>
              <a:chOff x="1082200" y="2542338"/>
              <a:chExt cx="7045800" cy="4004554"/>
            </a:xfrm>
          </p:grpSpPr>
          <p:sp>
            <p:nvSpPr>
              <p:cNvPr id="18" name="Google Shape;538;gdcab15b6c4_0_0">
                <a:extLst>
                  <a:ext uri="{FF2B5EF4-FFF2-40B4-BE49-F238E27FC236}">
                    <a16:creationId xmlns:a16="http://schemas.microsoft.com/office/drawing/2014/main" id="{F1825C30-F0DD-43E8-AA35-C3AD8BA4242F}"/>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542;gdcab15b6c4_0_0">
                <a:extLst>
                  <a:ext uri="{FF2B5EF4-FFF2-40B4-BE49-F238E27FC236}">
                    <a16:creationId xmlns:a16="http://schemas.microsoft.com/office/drawing/2014/main" id="{B8D529E7-CAD6-41FA-934D-98DF8264CA9A}"/>
                  </a:ext>
                </a:extLst>
              </p:cNvPr>
              <p:cNvGrpSpPr/>
              <p:nvPr/>
            </p:nvGrpSpPr>
            <p:grpSpPr>
              <a:xfrm>
                <a:off x="2525780" y="2554875"/>
                <a:ext cx="4253320" cy="557091"/>
                <a:chOff x="6579378" y="1462435"/>
                <a:chExt cx="3195582" cy="272442"/>
              </a:xfrm>
            </p:grpSpPr>
            <p:sp>
              <p:nvSpPr>
                <p:cNvPr id="20" name="Google Shape;543;gdcab15b6c4_0_0">
                  <a:extLst>
                    <a:ext uri="{FF2B5EF4-FFF2-40B4-BE49-F238E27FC236}">
                      <a16:creationId xmlns:a16="http://schemas.microsoft.com/office/drawing/2014/main" id="{18F701C4-E401-433A-940E-B3C803E11AE7}"/>
                    </a:ext>
                  </a:extLst>
                </p:cNvPr>
                <p:cNvSpPr/>
                <p:nvPr/>
              </p:nvSpPr>
              <p:spPr>
                <a:xfrm rot="10800000">
                  <a:off x="6698744" y="1462435"/>
                  <a:ext cx="2858719" cy="272442"/>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1" name="Google Shape;544;gdcab15b6c4_0_0">
                  <a:extLst>
                    <a:ext uri="{FF2B5EF4-FFF2-40B4-BE49-F238E27FC236}">
                      <a16:creationId xmlns:a16="http://schemas.microsoft.com/office/drawing/2014/main" id="{55ED8399-0BDE-4898-BFBF-8389B3697428}"/>
                    </a:ext>
                  </a:extLst>
                </p:cNvPr>
                <p:cNvSpPr txBox="1"/>
                <p:nvPr/>
              </p:nvSpPr>
              <p:spPr>
                <a:xfrm>
                  <a:off x="6579378" y="1530213"/>
                  <a:ext cx="3195582" cy="141912"/>
                </a:xfrm>
                <a:prstGeom prst="rect">
                  <a:avLst/>
                </a:prstGeom>
                <a:noFill/>
                <a:ln>
                  <a:noFill/>
                </a:ln>
              </p:spPr>
              <p:txBody>
                <a:bodyPr spcFirstLastPara="1" wrap="square" lIns="91425" tIns="45700" rIns="91425" bIns="45700" anchor="t" anchorCtr="0">
                  <a:sp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SRTP</a:t>
                  </a:r>
                </a:p>
              </p:txBody>
            </p:sp>
          </p:grpSp>
        </p:grpSp>
        <p:sp>
          <p:nvSpPr>
            <p:cNvPr id="22" name="TextBox 21">
              <a:extLst>
                <a:ext uri="{FF2B5EF4-FFF2-40B4-BE49-F238E27FC236}">
                  <a16:creationId xmlns:a16="http://schemas.microsoft.com/office/drawing/2014/main" id="{2A3343E7-E520-4499-8727-61AAE09CCEF1}"/>
                </a:ext>
              </a:extLst>
            </p:cNvPr>
            <p:cNvSpPr txBox="1"/>
            <p:nvPr/>
          </p:nvSpPr>
          <p:spPr>
            <a:xfrm>
              <a:off x="8939599" y="3912847"/>
              <a:ext cx="6251841" cy="3156249"/>
            </a:xfrm>
            <a:prstGeom prst="rect">
              <a:avLst/>
            </a:prstGeom>
            <a:noFill/>
          </p:spPr>
          <p:txBody>
            <a:bodyPr wrap="square" rtlCol="0">
              <a:spAutoFit/>
            </a:bodyPr>
            <a:lstStyle/>
            <a:p>
              <a:pPr marL="3429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The Secure Real-time Transport Protocol (SRTP) is a network protocol for securely delivering audio and video over IP networks.</a:t>
              </a:r>
            </a:p>
            <a:p>
              <a:pPr marL="342900" lvl="1" indent="-342900">
                <a:lnSpc>
                  <a:spcPct val="115000"/>
                </a:lnSpc>
                <a:buClr>
                  <a:srgbClr val="3F3F3F"/>
                </a:buClr>
                <a:buSzPts val="2200"/>
                <a:buFont typeface="Arial" panose="020B0604020202020204" pitchFamily="34" charset="0"/>
                <a:buChar char="•"/>
              </a:pPr>
              <a:endParaRPr lang="en-GB" sz="2200">
                <a:solidFill>
                  <a:srgbClr val="404040"/>
                </a:solidFill>
                <a:latin typeface="Open Sans" pitchFamily="2" charset="0"/>
                <a:ea typeface="Open Sans"/>
                <a:cs typeface="Open Sans"/>
              </a:endParaRPr>
            </a:p>
            <a:p>
              <a:pPr marL="3429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It uses cryptography to provide encryption, message authentication, integrity, and replay protection to the RTP data.</a:t>
              </a:r>
              <a:endParaRPr lang="en-IN" sz="2200">
                <a:solidFill>
                  <a:srgbClr val="404040"/>
                </a:solidFill>
                <a:latin typeface="Open Sans" pitchFamily="2" charset="0"/>
                <a:ea typeface="Open Sans"/>
                <a:cs typeface="Open Sans"/>
              </a:endParaRPr>
            </a:p>
          </p:txBody>
        </p:sp>
      </p:grpSp>
      <p:sp>
        <p:nvSpPr>
          <p:cNvPr id="3" name="Brandline_LVC">
            <a:extLst>
              <a:ext uri="{FF2B5EF4-FFF2-40B4-BE49-F238E27FC236}">
                <a16:creationId xmlns:a16="http://schemas.microsoft.com/office/drawing/2014/main" id="{D00BE8F7-8912-1703-A6A2-AA017BD3E251}"/>
              </a:ext>
            </a:extLst>
          </p:cNvPr>
          <p:cNvSpPr/>
          <p:nvPr/>
        </p:nvSpPr>
        <p:spPr>
          <a:xfrm>
            <a:off x="6286500" y="816303"/>
            <a:ext cx="369101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3121702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title"/>
          </p:nvPr>
        </p:nvSpPr>
        <p:spPr>
          <a:xfrm>
            <a:off x="-10160" y="229879"/>
            <a:ext cx="16276400" cy="687200"/>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solidFill>
                  <a:srgbClr val="3F3F3F"/>
                </a:solidFill>
              </a:rPr>
              <a:t>Secure Protocols</a:t>
            </a:r>
            <a:endParaRPr>
              <a:solidFill>
                <a:srgbClr val="3F3F3F"/>
              </a:solidFill>
            </a:endParaRPr>
          </a:p>
        </p:txBody>
      </p:sp>
      <p:grpSp>
        <p:nvGrpSpPr>
          <p:cNvPr id="11" name="Group 10">
            <a:extLst>
              <a:ext uri="{FF2B5EF4-FFF2-40B4-BE49-F238E27FC236}">
                <a16:creationId xmlns:a16="http://schemas.microsoft.com/office/drawing/2014/main" id="{7A2542E7-D6FB-426B-8480-A66F761D2553}"/>
              </a:ext>
            </a:extLst>
          </p:cNvPr>
          <p:cNvGrpSpPr/>
          <p:nvPr/>
        </p:nvGrpSpPr>
        <p:grpSpPr>
          <a:xfrm>
            <a:off x="955141" y="1440464"/>
            <a:ext cx="6738885" cy="7259335"/>
            <a:chOff x="1082200" y="2542338"/>
            <a:chExt cx="7045800" cy="4297946"/>
          </a:xfrm>
        </p:grpSpPr>
        <p:sp>
          <p:nvSpPr>
            <p:cNvPr id="12" name="Google Shape;538;gdcab15b6c4_0_0">
              <a:extLst>
                <a:ext uri="{FF2B5EF4-FFF2-40B4-BE49-F238E27FC236}">
                  <a16:creationId xmlns:a16="http://schemas.microsoft.com/office/drawing/2014/main" id="{4673DD8A-8324-463E-8FAD-F1CE70D5C24D}"/>
                </a:ext>
              </a:extLst>
            </p:cNvPr>
            <p:cNvSpPr/>
            <p:nvPr/>
          </p:nvSpPr>
          <p:spPr>
            <a:xfrm>
              <a:off x="1082200" y="2542338"/>
              <a:ext cx="7045800" cy="429794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42;gdcab15b6c4_0_0">
              <a:extLst>
                <a:ext uri="{FF2B5EF4-FFF2-40B4-BE49-F238E27FC236}">
                  <a16:creationId xmlns:a16="http://schemas.microsoft.com/office/drawing/2014/main" id="{1D8B4516-285E-477B-ACB7-8C339CE5C0C2}"/>
                </a:ext>
              </a:extLst>
            </p:cNvPr>
            <p:cNvGrpSpPr/>
            <p:nvPr/>
          </p:nvGrpSpPr>
          <p:grpSpPr>
            <a:xfrm>
              <a:off x="2492197" y="2554855"/>
              <a:ext cx="4064828" cy="557087"/>
              <a:chOff x="6554148" y="1462435"/>
              <a:chExt cx="3053966" cy="272442"/>
            </a:xfrm>
          </p:grpSpPr>
          <p:sp>
            <p:nvSpPr>
              <p:cNvPr id="14" name="Google Shape;543;gdcab15b6c4_0_0">
                <a:extLst>
                  <a:ext uri="{FF2B5EF4-FFF2-40B4-BE49-F238E27FC236}">
                    <a16:creationId xmlns:a16="http://schemas.microsoft.com/office/drawing/2014/main" id="{5B291083-B90B-4018-8251-977CB6A8462A}"/>
                  </a:ext>
                </a:extLst>
              </p:cNvPr>
              <p:cNvSpPr/>
              <p:nvPr/>
            </p:nvSpPr>
            <p:spPr>
              <a:xfrm rot="10800000">
                <a:off x="6868801" y="1462435"/>
                <a:ext cx="2545605" cy="272442"/>
              </a:xfrm>
              <a:prstGeom prst="round2SameRect">
                <a:avLst>
                  <a:gd name="adj1" fmla="val 16667"/>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5" name="Google Shape;544;gdcab15b6c4_0_0">
                <a:extLst>
                  <a:ext uri="{FF2B5EF4-FFF2-40B4-BE49-F238E27FC236}">
                    <a16:creationId xmlns:a16="http://schemas.microsoft.com/office/drawing/2014/main" id="{C5A6B68B-06B2-42F9-99AC-DB4EFF1EDC10}"/>
                  </a:ext>
                </a:extLst>
              </p:cNvPr>
              <p:cNvSpPr txBox="1"/>
              <p:nvPr/>
            </p:nvSpPr>
            <p:spPr>
              <a:xfrm>
                <a:off x="6554148" y="1466978"/>
                <a:ext cx="3053966" cy="199011"/>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LDAPS</a:t>
                </a:r>
              </a:p>
            </p:txBody>
          </p:sp>
        </p:grpSp>
      </p:grpSp>
      <p:sp>
        <p:nvSpPr>
          <p:cNvPr id="16" name="TextBox 15">
            <a:extLst>
              <a:ext uri="{FF2B5EF4-FFF2-40B4-BE49-F238E27FC236}">
                <a16:creationId xmlns:a16="http://schemas.microsoft.com/office/drawing/2014/main" id="{1D00116C-76A4-4F52-B606-248F6DD326BF}"/>
              </a:ext>
            </a:extLst>
          </p:cNvPr>
          <p:cNvSpPr txBox="1"/>
          <p:nvPr/>
        </p:nvSpPr>
        <p:spPr>
          <a:xfrm>
            <a:off x="1010228" y="2399328"/>
            <a:ext cx="6683797" cy="5872505"/>
          </a:xfrm>
          <a:prstGeom prst="rect">
            <a:avLst/>
          </a:prstGeom>
          <a:noFill/>
        </p:spPr>
        <p:txBody>
          <a:bodyPr wrap="square" rtlCol="0">
            <a:spAutoFit/>
          </a:bodyPr>
          <a:lstStyle/>
          <a:p>
            <a:pPr marL="546100">
              <a:lnSpc>
                <a:spcPct val="115000"/>
              </a:lnSpc>
              <a:buClr>
                <a:srgbClr val="3F3F3F"/>
              </a:buClr>
              <a:buSzPts val="2200"/>
            </a:pPr>
            <a:endParaRPr lang="en-IN" sz="2200">
              <a:solidFill>
                <a:srgbClr val="404040"/>
              </a:solidFill>
              <a:latin typeface="Open Sans" pitchFamily="2" charset="0"/>
              <a:ea typeface="Open Sans"/>
              <a:cs typeface="Open Sans"/>
            </a:endParaRPr>
          </a:p>
          <a:p>
            <a:pPr marL="457200" lvl="1" indent="-457200">
              <a:lnSpc>
                <a:spcPct val="115000"/>
              </a:lnSpc>
              <a:buClr>
                <a:srgbClr val="3F3F3F"/>
              </a:buClr>
              <a:buSzPts val="2200"/>
              <a:buFont typeface="Arial"/>
              <a:buChar char="•"/>
            </a:pPr>
            <a:r>
              <a:rPr lang="en-GB" sz="2200">
                <a:solidFill>
                  <a:srgbClr val="404040"/>
                </a:solidFill>
                <a:latin typeface="Open Sans" pitchFamily="2" charset="0"/>
                <a:ea typeface="Open Sans"/>
                <a:cs typeface="Open Sans"/>
              </a:rPr>
              <a:t>Lightweight Directory Access Protocol (LDAP) is the primary protocol for transmitting directory information. </a:t>
            </a:r>
          </a:p>
          <a:p>
            <a:pPr lvl="1">
              <a:lnSpc>
                <a:spcPct val="115000"/>
              </a:lnSpc>
              <a:buClr>
                <a:srgbClr val="3F3F3F"/>
              </a:buClr>
              <a:buSzPts val="2200"/>
            </a:pPr>
            <a:endParaRPr lang="en-IN" sz="1000">
              <a:solidFill>
                <a:srgbClr val="404040"/>
              </a:solidFill>
              <a:latin typeface="Open Sans" pitchFamily="2" charset="0"/>
              <a:ea typeface="Open Sans"/>
              <a:cs typeface="Open Sans"/>
            </a:endParaRPr>
          </a:p>
          <a:p>
            <a:pPr marL="457200" lvl="1" indent="-457200">
              <a:lnSpc>
                <a:spcPct val="115000"/>
              </a:lnSpc>
              <a:buClr>
                <a:srgbClr val="3F3F3F"/>
              </a:buClr>
              <a:buSzPts val="2200"/>
              <a:buFont typeface="Arial"/>
              <a:buChar char="•"/>
            </a:pPr>
            <a:r>
              <a:rPr lang="en-GB" sz="2200">
                <a:solidFill>
                  <a:srgbClr val="404040"/>
                </a:solidFill>
                <a:latin typeface="Open Sans" pitchFamily="2" charset="0"/>
                <a:ea typeface="Open Sans"/>
                <a:cs typeface="Open Sans"/>
              </a:rPr>
              <a:t>By default, LDAP traffic is transmitted insecurely. </a:t>
            </a:r>
          </a:p>
          <a:p>
            <a:pPr lvl="1">
              <a:lnSpc>
                <a:spcPct val="115000"/>
              </a:lnSpc>
              <a:buClr>
                <a:srgbClr val="3F3F3F"/>
              </a:buClr>
              <a:buSzPts val="2200"/>
            </a:pPr>
            <a:endParaRPr lang="en-IN" sz="1000">
              <a:solidFill>
                <a:srgbClr val="404040"/>
              </a:solidFill>
              <a:latin typeface="Open Sans" pitchFamily="2" charset="0"/>
              <a:ea typeface="Open Sans"/>
              <a:cs typeface="Open Sans"/>
            </a:endParaRPr>
          </a:p>
          <a:p>
            <a:pPr marL="457200" lvl="1" indent="-457200">
              <a:lnSpc>
                <a:spcPct val="115000"/>
              </a:lnSpc>
              <a:buClr>
                <a:srgbClr val="3F3F3F"/>
              </a:buClr>
              <a:buSzPts val="2200"/>
              <a:buFont typeface="Arial"/>
              <a:buChar char="•"/>
            </a:pPr>
            <a:r>
              <a:rPr lang="en-GB" sz="2200">
                <a:solidFill>
                  <a:srgbClr val="404040"/>
                </a:solidFill>
                <a:latin typeface="Open Sans" pitchFamily="2" charset="0"/>
                <a:ea typeface="Open Sans"/>
                <a:cs typeface="Open Sans"/>
              </a:rPr>
              <a:t>LDAP traffic can be made secure by using SSL/TLS, known as LDAP Secure (LDAPS). Commonly, LDAP is enabled over SSL/TLS by using a certificate from a trusted certificate authority (CA).</a:t>
            </a:r>
          </a:p>
          <a:p>
            <a:pPr lvl="1">
              <a:lnSpc>
                <a:spcPct val="115000"/>
              </a:lnSpc>
              <a:buClr>
                <a:srgbClr val="3F3F3F"/>
              </a:buClr>
              <a:buSzPts val="2200"/>
            </a:pPr>
            <a:endParaRPr lang="en-IN" sz="1000">
              <a:solidFill>
                <a:srgbClr val="404040"/>
              </a:solidFill>
              <a:latin typeface="Open Sans" pitchFamily="2" charset="0"/>
              <a:ea typeface="Open Sans"/>
              <a:cs typeface="Open Sans"/>
            </a:endParaRPr>
          </a:p>
          <a:p>
            <a:pPr marL="457200" lvl="1" indent="-457200">
              <a:lnSpc>
                <a:spcPct val="115000"/>
              </a:lnSpc>
              <a:buClr>
                <a:srgbClr val="3F3F3F"/>
              </a:buClr>
              <a:buSzPts val="2200"/>
              <a:buFont typeface="Arial"/>
              <a:buChar char="•"/>
            </a:pPr>
            <a:r>
              <a:rPr lang="en-GB" sz="2200">
                <a:solidFill>
                  <a:srgbClr val="404040"/>
                </a:solidFill>
                <a:latin typeface="Open Sans" pitchFamily="2" charset="0"/>
                <a:ea typeface="Open Sans"/>
                <a:cs typeface="Open Sans"/>
              </a:rPr>
              <a:t>LDAPS communication occurs over port TCP 636.</a:t>
            </a:r>
            <a:endParaRPr lang="en-IN" sz="2200">
              <a:solidFill>
                <a:srgbClr val="404040"/>
              </a:solidFill>
              <a:latin typeface="Open Sans" pitchFamily="2" charset="0"/>
              <a:ea typeface="Open Sans"/>
              <a:cs typeface="Open Sans"/>
            </a:endParaRPr>
          </a:p>
        </p:txBody>
      </p:sp>
      <p:grpSp>
        <p:nvGrpSpPr>
          <p:cNvPr id="17" name="Group 16">
            <a:extLst>
              <a:ext uri="{FF2B5EF4-FFF2-40B4-BE49-F238E27FC236}">
                <a16:creationId xmlns:a16="http://schemas.microsoft.com/office/drawing/2014/main" id="{A984DB5C-242B-4BF7-87EC-D69DC910CE4F}"/>
              </a:ext>
            </a:extLst>
          </p:cNvPr>
          <p:cNvGrpSpPr/>
          <p:nvPr/>
        </p:nvGrpSpPr>
        <p:grpSpPr>
          <a:xfrm>
            <a:off x="8482586" y="1417895"/>
            <a:ext cx="6738885" cy="7281904"/>
            <a:chOff x="1082200" y="2542338"/>
            <a:chExt cx="7045800" cy="4378586"/>
          </a:xfrm>
        </p:grpSpPr>
        <p:sp>
          <p:nvSpPr>
            <p:cNvPr id="18" name="Google Shape;538;gdcab15b6c4_0_0">
              <a:extLst>
                <a:ext uri="{FF2B5EF4-FFF2-40B4-BE49-F238E27FC236}">
                  <a16:creationId xmlns:a16="http://schemas.microsoft.com/office/drawing/2014/main" id="{F1825C30-F0DD-43E8-AA35-C3AD8BA4242F}"/>
                </a:ext>
              </a:extLst>
            </p:cNvPr>
            <p:cNvSpPr/>
            <p:nvPr/>
          </p:nvSpPr>
          <p:spPr>
            <a:xfrm>
              <a:off x="1082200" y="2542338"/>
              <a:ext cx="7045800" cy="437858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542;gdcab15b6c4_0_0">
              <a:extLst>
                <a:ext uri="{FF2B5EF4-FFF2-40B4-BE49-F238E27FC236}">
                  <a16:creationId xmlns:a16="http://schemas.microsoft.com/office/drawing/2014/main" id="{B8D529E7-CAD6-41FA-934D-98DF8264CA9A}"/>
                </a:ext>
              </a:extLst>
            </p:cNvPr>
            <p:cNvGrpSpPr/>
            <p:nvPr/>
          </p:nvGrpSpPr>
          <p:grpSpPr>
            <a:xfrm>
              <a:off x="2525780" y="2554875"/>
              <a:ext cx="4253320" cy="557091"/>
              <a:chOff x="6579378" y="1462435"/>
              <a:chExt cx="3195582" cy="272442"/>
            </a:xfrm>
          </p:grpSpPr>
          <p:sp>
            <p:nvSpPr>
              <p:cNvPr id="20" name="Google Shape;543;gdcab15b6c4_0_0">
                <a:extLst>
                  <a:ext uri="{FF2B5EF4-FFF2-40B4-BE49-F238E27FC236}">
                    <a16:creationId xmlns:a16="http://schemas.microsoft.com/office/drawing/2014/main" id="{18F701C4-E401-433A-940E-B3C803E11AE7}"/>
                  </a:ext>
                </a:extLst>
              </p:cNvPr>
              <p:cNvSpPr/>
              <p:nvPr/>
            </p:nvSpPr>
            <p:spPr>
              <a:xfrm rot="10800000">
                <a:off x="6698744" y="1462435"/>
                <a:ext cx="2858719" cy="272442"/>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1" name="Google Shape;544;gdcab15b6c4_0_0">
                <a:extLst>
                  <a:ext uri="{FF2B5EF4-FFF2-40B4-BE49-F238E27FC236}">
                    <a16:creationId xmlns:a16="http://schemas.microsoft.com/office/drawing/2014/main" id="{55ED8399-0BDE-4898-BFBF-8389B3697428}"/>
                  </a:ext>
                </a:extLst>
              </p:cNvPr>
              <p:cNvSpPr txBox="1"/>
              <p:nvPr/>
            </p:nvSpPr>
            <p:spPr>
              <a:xfrm>
                <a:off x="6579378" y="1538765"/>
                <a:ext cx="3195582" cy="126695"/>
              </a:xfrm>
              <a:prstGeom prst="rect">
                <a:avLst/>
              </a:prstGeom>
              <a:noFill/>
              <a:ln>
                <a:noFill/>
              </a:ln>
            </p:spPr>
            <p:txBody>
              <a:bodyPr spcFirstLastPara="1" wrap="square" lIns="91425" tIns="45700" rIns="91425" bIns="45700" anchor="t" anchorCtr="0">
                <a:sp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SNMPv3</a:t>
                </a:r>
              </a:p>
            </p:txBody>
          </p:sp>
        </p:grpSp>
      </p:grpSp>
      <p:sp>
        <p:nvSpPr>
          <p:cNvPr id="22" name="TextBox 21">
            <a:extLst>
              <a:ext uri="{FF2B5EF4-FFF2-40B4-BE49-F238E27FC236}">
                <a16:creationId xmlns:a16="http://schemas.microsoft.com/office/drawing/2014/main" id="{2A3343E7-E520-4499-8727-61AAE09CCEF1}"/>
              </a:ext>
            </a:extLst>
          </p:cNvPr>
          <p:cNvSpPr txBox="1"/>
          <p:nvPr/>
        </p:nvSpPr>
        <p:spPr>
          <a:xfrm>
            <a:off x="8561975" y="2631164"/>
            <a:ext cx="6421715" cy="5872505"/>
          </a:xfrm>
          <a:prstGeom prst="rect">
            <a:avLst/>
          </a:prstGeom>
          <a:noFill/>
        </p:spPr>
        <p:txBody>
          <a:bodyPr wrap="square" rtlCol="0">
            <a:spAutoFit/>
          </a:bodyPr>
          <a:lstStyle/>
          <a:p>
            <a:pPr marL="457200" lvl="1" indent="-457200">
              <a:lnSpc>
                <a:spcPct val="115000"/>
              </a:lnSpc>
              <a:buClr>
                <a:srgbClr val="3F3F3F"/>
              </a:buClr>
              <a:buSzPts val="2200"/>
              <a:buFont typeface="Arial"/>
              <a:buChar char="•"/>
            </a:pPr>
            <a:r>
              <a:rPr lang="en-GB" sz="2200">
                <a:solidFill>
                  <a:srgbClr val="404040"/>
                </a:solidFill>
                <a:latin typeface="Open Sans" pitchFamily="2" charset="0"/>
                <a:ea typeface="Open Sans"/>
                <a:cs typeface="Open Sans"/>
              </a:rPr>
              <a:t>The Simple Network Management Protocol version 3 (SNMPv3) is a standard for managing devices on IP-based networks. </a:t>
            </a:r>
          </a:p>
          <a:p>
            <a:pPr lvl="1">
              <a:lnSpc>
                <a:spcPct val="115000"/>
              </a:lnSpc>
              <a:buClr>
                <a:srgbClr val="3F3F3F"/>
              </a:buClr>
              <a:buSzPts val="2200"/>
            </a:pPr>
            <a:endParaRPr lang="en-IN" sz="1000">
              <a:solidFill>
                <a:srgbClr val="404040"/>
              </a:solidFill>
              <a:latin typeface="Open Sans" pitchFamily="2" charset="0"/>
              <a:ea typeface="Open Sans"/>
              <a:cs typeface="Open Sans"/>
            </a:endParaRPr>
          </a:p>
          <a:p>
            <a:pPr marL="457200" lvl="1" indent="-457200">
              <a:lnSpc>
                <a:spcPct val="115000"/>
              </a:lnSpc>
              <a:buClr>
                <a:srgbClr val="3F3F3F"/>
              </a:buClr>
              <a:buSzPts val="2200"/>
              <a:buFont typeface="Arial"/>
              <a:buChar char="•"/>
            </a:pPr>
            <a:r>
              <a:rPr lang="en-GB" sz="2200">
                <a:solidFill>
                  <a:srgbClr val="404040"/>
                </a:solidFill>
                <a:latin typeface="Open Sans" pitchFamily="2" charset="0"/>
                <a:ea typeface="Open Sans"/>
                <a:cs typeface="Open Sans"/>
              </a:rPr>
              <a:t>It was developed specifically to address the security concerns and vulnerabilities of SNMPv1 and SNMPv2. </a:t>
            </a:r>
          </a:p>
          <a:p>
            <a:pPr lvl="1">
              <a:lnSpc>
                <a:spcPct val="115000"/>
              </a:lnSpc>
              <a:buClr>
                <a:srgbClr val="3F3F3F"/>
              </a:buClr>
              <a:buSzPts val="2200"/>
            </a:pPr>
            <a:endParaRPr lang="en-IN" sz="1000">
              <a:solidFill>
                <a:srgbClr val="404040"/>
              </a:solidFill>
              <a:latin typeface="Open Sans" pitchFamily="2" charset="0"/>
              <a:ea typeface="Open Sans"/>
              <a:cs typeface="Open Sans"/>
            </a:endParaRPr>
          </a:p>
          <a:p>
            <a:pPr marL="457200" lvl="1" indent="-457200">
              <a:lnSpc>
                <a:spcPct val="115000"/>
              </a:lnSpc>
              <a:buClr>
                <a:srgbClr val="3F3F3F"/>
              </a:buClr>
              <a:buSzPts val="2200"/>
              <a:buFont typeface="Arial"/>
              <a:buChar char="•"/>
            </a:pPr>
            <a:r>
              <a:rPr lang="en-GB" sz="2200">
                <a:solidFill>
                  <a:srgbClr val="404040"/>
                </a:solidFill>
                <a:latin typeface="Open Sans" pitchFamily="2" charset="0"/>
                <a:ea typeface="Open Sans"/>
                <a:cs typeface="Open Sans"/>
              </a:rPr>
              <a:t>SNMP is an application layer protocol, part of the IP suite of protocols, and can be used to manage and monitor devices, including network devices, computers, and other devices connected to the IP network.</a:t>
            </a:r>
          </a:p>
          <a:p>
            <a:pPr lvl="1">
              <a:lnSpc>
                <a:spcPct val="115000"/>
              </a:lnSpc>
              <a:buClr>
                <a:srgbClr val="3F3F3F"/>
              </a:buClr>
              <a:buSzPts val="2200"/>
            </a:pPr>
            <a:endParaRPr lang="en-GB" sz="1000">
              <a:solidFill>
                <a:srgbClr val="404040"/>
              </a:solidFill>
              <a:latin typeface="Open Sans" pitchFamily="2" charset="0"/>
              <a:ea typeface="Open Sans"/>
              <a:cs typeface="Open Sans"/>
            </a:endParaRPr>
          </a:p>
          <a:p>
            <a:pPr marL="457200" lvl="1" indent="-457200">
              <a:lnSpc>
                <a:spcPct val="115000"/>
              </a:lnSpc>
              <a:buClr>
                <a:srgbClr val="3F3F3F"/>
              </a:buClr>
              <a:buSzPts val="2200"/>
              <a:buFont typeface="Arial"/>
              <a:buChar char="•"/>
            </a:pPr>
            <a:r>
              <a:rPr lang="en-GB" sz="2200">
                <a:solidFill>
                  <a:srgbClr val="404040"/>
                </a:solidFill>
                <a:latin typeface="Open Sans" pitchFamily="2" charset="0"/>
                <a:ea typeface="Open Sans"/>
                <a:cs typeface="Open Sans"/>
              </a:rPr>
              <a:t>All versions of SNMP require ports 161 and 162 to be open on a firewall.</a:t>
            </a:r>
            <a:endParaRPr lang="en-US" sz="2200">
              <a:solidFill>
                <a:srgbClr val="404040"/>
              </a:solidFill>
              <a:latin typeface="Open Sans" pitchFamily="2" charset="0"/>
              <a:ea typeface="Open Sans"/>
              <a:cs typeface="Open Sans"/>
            </a:endParaRPr>
          </a:p>
        </p:txBody>
      </p:sp>
      <p:sp>
        <p:nvSpPr>
          <p:cNvPr id="3" name="Brandline_LVC">
            <a:extLst>
              <a:ext uri="{FF2B5EF4-FFF2-40B4-BE49-F238E27FC236}">
                <a16:creationId xmlns:a16="http://schemas.microsoft.com/office/drawing/2014/main" id="{A4D69D02-E234-D831-AEC0-D6247A57C488}"/>
              </a:ext>
            </a:extLst>
          </p:cNvPr>
          <p:cNvSpPr/>
          <p:nvPr/>
        </p:nvSpPr>
        <p:spPr>
          <a:xfrm>
            <a:off x="6286500" y="816303"/>
            <a:ext cx="369101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808213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title"/>
          </p:nvPr>
        </p:nvSpPr>
        <p:spPr>
          <a:xfrm>
            <a:off x="-10160" y="229879"/>
            <a:ext cx="16276400" cy="687200"/>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solidFill>
                  <a:srgbClr val="3F3F3F"/>
                </a:solidFill>
              </a:rPr>
              <a:t>Secure Protocols</a:t>
            </a:r>
            <a:endParaRPr>
              <a:solidFill>
                <a:srgbClr val="3F3F3F"/>
              </a:solidFill>
            </a:endParaRPr>
          </a:p>
        </p:txBody>
      </p:sp>
      <p:grpSp>
        <p:nvGrpSpPr>
          <p:cNvPr id="11" name="Group 10">
            <a:extLst>
              <a:ext uri="{FF2B5EF4-FFF2-40B4-BE49-F238E27FC236}">
                <a16:creationId xmlns:a16="http://schemas.microsoft.com/office/drawing/2014/main" id="{7A2542E7-D6FB-426B-8480-A66F761D2553}"/>
              </a:ext>
            </a:extLst>
          </p:cNvPr>
          <p:cNvGrpSpPr/>
          <p:nvPr/>
        </p:nvGrpSpPr>
        <p:grpSpPr>
          <a:xfrm>
            <a:off x="1022134" y="2006930"/>
            <a:ext cx="6605300" cy="5895386"/>
            <a:chOff x="1082200" y="2519671"/>
            <a:chExt cx="7045800" cy="4027221"/>
          </a:xfrm>
        </p:grpSpPr>
        <p:sp>
          <p:nvSpPr>
            <p:cNvPr id="12" name="Google Shape;538;gdcab15b6c4_0_0">
              <a:extLst>
                <a:ext uri="{FF2B5EF4-FFF2-40B4-BE49-F238E27FC236}">
                  <a16:creationId xmlns:a16="http://schemas.microsoft.com/office/drawing/2014/main" id="{4673DD8A-8324-463E-8FAD-F1CE70D5C24D}"/>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42;gdcab15b6c4_0_0">
              <a:extLst>
                <a:ext uri="{FF2B5EF4-FFF2-40B4-BE49-F238E27FC236}">
                  <a16:creationId xmlns:a16="http://schemas.microsoft.com/office/drawing/2014/main" id="{1D8B4516-285E-477B-ACB7-8C339CE5C0C2}"/>
                </a:ext>
              </a:extLst>
            </p:cNvPr>
            <p:cNvGrpSpPr/>
            <p:nvPr/>
          </p:nvGrpSpPr>
          <p:grpSpPr>
            <a:xfrm>
              <a:off x="2492197" y="2519671"/>
              <a:ext cx="4064828" cy="592285"/>
              <a:chOff x="6554148" y="1445223"/>
              <a:chExt cx="3053966" cy="289654"/>
            </a:xfrm>
          </p:grpSpPr>
          <p:sp>
            <p:nvSpPr>
              <p:cNvPr id="14" name="Google Shape;543;gdcab15b6c4_0_0">
                <a:extLst>
                  <a:ext uri="{FF2B5EF4-FFF2-40B4-BE49-F238E27FC236}">
                    <a16:creationId xmlns:a16="http://schemas.microsoft.com/office/drawing/2014/main" id="{5B291083-B90B-4018-8251-977CB6A8462A}"/>
                  </a:ext>
                </a:extLst>
              </p:cNvPr>
              <p:cNvSpPr/>
              <p:nvPr/>
            </p:nvSpPr>
            <p:spPr>
              <a:xfrm rot="10800000">
                <a:off x="6868801" y="1462435"/>
                <a:ext cx="2545605" cy="272442"/>
              </a:xfrm>
              <a:prstGeom prst="round2SameRect">
                <a:avLst>
                  <a:gd name="adj1" fmla="val 16667"/>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5" name="Google Shape;544;gdcab15b6c4_0_0">
                <a:extLst>
                  <a:ext uri="{FF2B5EF4-FFF2-40B4-BE49-F238E27FC236}">
                    <a16:creationId xmlns:a16="http://schemas.microsoft.com/office/drawing/2014/main" id="{C5A6B68B-06B2-42F9-99AC-DB4EFF1EDC10}"/>
                  </a:ext>
                </a:extLst>
              </p:cNvPr>
              <p:cNvSpPr txBox="1"/>
              <p:nvPr/>
            </p:nvSpPr>
            <p:spPr>
              <a:xfrm>
                <a:off x="6554148" y="1445223"/>
                <a:ext cx="3053966" cy="229618"/>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IMAPS</a:t>
                </a:r>
              </a:p>
            </p:txBody>
          </p:sp>
        </p:grpSp>
      </p:grpSp>
      <p:sp>
        <p:nvSpPr>
          <p:cNvPr id="16" name="TextBox 15">
            <a:extLst>
              <a:ext uri="{FF2B5EF4-FFF2-40B4-BE49-F238E27FC236}">
                <a16:creationId xmlns:a16="http://schemas.microsoft.com/office/drawing/2014/main" id="{1D00116C-76A4-4F52-B606-248F6DD326BF}"/>
              </a:ext>
            </a:extLst>
          </p:cNvPr>
          <p:cNvSpPr txBox="1"/>
          <p:nvPr/>
        </p:nvSpPr>
        <p:spPr>
          <a:xfrm>
            <a:off x="1173787" y="3368936"/>
            <a:ext cx="6307668" cy="3542188"/>
          </a:xfrm>
          <a:prstGeom prst="rect">
            <a:avLst/>
          </a:prstGeom>
          <a:noFill/>
        </p:spPr>
        <p:txBody>
          <a:bodyPr wrap="square" rtlCol="0">
            <a:spAutoFit/>
          </a:bodyPr>
          <a:lstStyle/>
          <a:p>
            <a:pPr marL="889000" indent="-342900">
              <a:lnSpc>
                <a:spcPct val="115000"/>
              </a:lnSpc>
              <a:buClr>
                <a:srgbClr val="3F3F3F"/>
              </a:buClr>
              <a:buSzPts val="2200"/>
              <a:buFont typeface="Arial" panose="020B0604020202020204" pitchFamily="34" charset="0"/>
              <a:buChar char="•"/>
            </a:pPr>
            <a:endParaRPr lang="en-IN" sz="2200">
              <a:solidFill>
                <a:srgbClr val="404040"/>
              </a:solidFill>
              <a:latin typeface="Open Sans" pitchFamily="2" charset="0"/>
              <a:ea typeface="Open Sans"/>
              <a:cs typeface="Open Sans"/>
            </a:endParaRPr>
          </a:p>
          <a:p>
            <a:pPr marL="342900" lvl="1" indent="-342900">
              <a:lnSpc>
                <a:spcPct val="115000"/>
              </a:lnSpc>
              <a:buClr>
                <a:srgbClr val="3F3F3F"/>
              </a:buClr>
              <a:buSzPts val="2200"/>
              <a:buFont typeface="Arial"/>
              <a:buChar char="•"/>
            </a:pPr>
            <a:r>
              <a:rPr lang="en-US" sz="2200">
                <a:solidFill>
                  <a:srgbClr val="404040"/>
                </a:solidFill>
                <a:latin typeface="Open Sans" pitchFamily="2" charset="0"/>
                <a:ea typeface="Open Sans"/>
                <a:cs typeface="Open Sans"/>
              </a:rPr>
              <a:t>Internet Message Access Protocol (IMAP), does not secure data, including login credentials, by default.</a:t>
            </a:r>
          </a:p>
          <a:p>
            <a:pPr lvl="1">
              <a:lnSpc>
                <a:spcPct val="115000"/>
              </a:lnSpc>
              <a:buClr>
                <a:srgbClr val="3F3F3F"/>
              </a:buClr>
              <a:buSzPts val="2200"/>
            </a:pPr>
            <a:endParaRPr lang="en-US" sz="2200">
              <a:solidFill>
                <a:srgbClr val="404040"/>
              </a:solidFill>
              <a:latin typeface="Open Sans" pitchFamily="2" charset="0"/>
              <a:ea typeface="Open Sans"/>
              <a:cs typeface="Open Sans"/>
            </a:endParaRPr>
          </a:p>
          <a:p>
            <a:pPr marL="342900" lvl="1" indent="-342900">
              <a:lnSpc>
                <a:spcPct val="115000"/>
              </a:lnSpc>
              <a:buClr>
                <a:srgbClr val="3F3F3F"/>
              </a:buClr>
              <a:buSzPts val="2200"/>
              <a:buFont typeface="Arial"/>
              <a:buChar char="•"/>
            </a:pPr>
            <a:r>
              <a:rPr lang="en-US" sz="2200">
                <a:solidFill>
                  <a:srgbClr val="404040"/>
                </a:solidFill>
                <a:latin typeface="Open Sans" pitchFamily="2" charset="0"/>
                <a:ea typeface="Open Sans"/>
                <a:cs typeface="Open Sans"/>
              </a:rPr>
              <a:t> IMAP over SSL/TLS (IMAPS) uses SSL/TLS to encrypt the communication channel between the email client and the mail server.</a:t>
            </a:r>
            <a:endParaRPr lang="en-IN" sz="2200">
              <a:solidFill>
                <a:srgbClr val="404040"/>
              </a:solidFill>
              <a:latin typeface="Open Sans" pitchFamily="2" charset="0"/>
              <a:ea typeface="Open Sans"/>
              <a:cs typeface="Open Sans"/>
            </a:endParaRPr>
          </a:p>
        </p:txBody>
      </p:sp>
      <p:grpSp>
        <p:nvGrpSpPr>
          <p:cNvPr id="17" name="Group 16">
            <a:extLst>
              <a:ext uri="{FF2B5EF4-FFF2-40B4-BE49-F238E27FC236}">
                <a16:creationId xmlns:a16="http://schemas.microsoft.com/office/drawing/2014/main" id="{A984DB5C-242B-4BF7-87EC-D69DC910CE4F}"/>
              </a:ext>
            </a:extLst>
          </p:cNvPr>
          <p:cNvGrpSpPr/>
          <p:nvPr/>
        </p:nvGrpSpPr>
        <p:grpSpPr>
          <a:xfrm>
            <a:off x="8731516" y="2040112"/>
            <a:ext cx="6348385" cy="5945758"/>
            <a:chOff x="1082200" y="2542338"/>
            <a:chExt cx="7045800" cy="4004554"/>
          </a:xfrm>
        </p:grpSpPr>
        <p:sp>
          <p:nvSpPr>
            <p:cNvPr id="18" name="Google Shape;538;gdcab15b6c4_0_0">
              <a:extLst>
                <a:ext uri="{FF2B5EF4-FFF2-40B4-BE49-F238E27FC236}">
                  <a16:creationId xmlns:a16="http://schemas.microsoft.com/office/drawing/2014/main" id="{F1825C30-F0DD-43E8-AA35-C3AD8BA4242F}"/>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542;gdcab15b6c4_0_0">
              <a:extLst>
                <a:ext uri="{FF2B5EF4-FFF2-40B4-BE49-F238E27FC236}">
                  <a16:creationId xmlns:a16="http://schemas.microsoft.com/office/drawing/2014/main" id="{B8D529E7-CAD6-41FA-934D-98DF8264CA9A}"/>
                </a:ext>
              </a:extLst>
            </p:cNvPr>
            <p:cNvGrpSpPr/>
            <p:nvPr/>
          </p:nvGrpSpPr>
          <p:grpSpPr>
            <a:xfrm>
              <a:off x="2525780" y="2554875"/>
              <a:ext cx="4253320" cy="557091"/>
              <a:chOff x="6579378" y="1462435"/>
              <a:chExt cx="3195582" cy="272442"/>
            </a:xfrm>
          </p:grpSpPr>
          <p:sp>
            <p:nvSpPr>
              <p:cNvPr id="20" name="Google Shape;543;gdcab15b6c4_0_0">
                <a:extLst>
                  <a:ext uri="{FF2B5EF4-FFF2-40B4-BE49-F238E27FC236}">
                    <a16:creationId xmlns:a16="http://schemas.microsoft.com/office/drawing/2014/main" id="{18F701C4-E401-433A-940E-B3C803E11AE7}"/>
                  </a:ext>
                </a:extLst>
              </p:cNvPr>
              <p:cNvSpPr/>
              <p:nvPr/>
            </p:nvSpPr>
            <p:spPr>
              <a:xfrm rot="10800000">
                <a:off x="6698744" y="1462435"/>
                <a:ext cx="2858719" cy="272442"/>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1" name="Google Shape;544;gdcab15b6c4_0_0">
                <a:extLst>
                  <a:ext uri="{FF2B5EF4-FFF2-40B4-BE49-F238E27FC236}">
                    <a16:creationId xmlns:a16="http://schemas.microsoft.com/office/drawing/2014/main" id="{55ED8399-0BDE-4898-BFBF-8389B3697428}"/>
                  </a:ext>
                </a:extLst>
              </p:cNvPr>
              <p:cNvSpPr txBox="1"/>
              <p:nvPr/>
            </p:nvSpPr>
            <p:spPr>
              <a:xfrm>
                <a:off x="6579378" y="1530213"/>
                <a:ext cx="3195582" cy="141912"/>
              </a:xfrm>
              <a:prstGeom prst="rect">
                <a:avLst/>
              </a:prstGeom>
              <a:noFill/>
              <a:ln>
                <a:noFill/>
              </a:ln>
            </p:spPr>
            <p:txBody>
              <a:bodyPr spcFirstLastPara="1" wrap="square" lIns="91425" tIns="45700" rIns="91425" bIns="45700" anchor="t" anchorCtr="0">
                <a:sp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HTTPS</a:t>
                </a:r>
              </a:p>
            </p:txBody>
          </p:sp>
        </p:grpSp>
      </p:grpSp>
      <p:sp>
        <p:nvSpPr>
          <p:cNvPr id="22" name="TextBox 21">
            <a:extLst>
              <a:ext uri="{FF2B5EF4-FFF2-40B4-BE49-F238E27FC236}">
                <a16:creationId xmlns:a16="http://schemas.microsoft.com/office/drawing/2014/main" id="{2A3343E7-E520-4499-8727-61AAE09CCEF1}"/>
              </a:ext>
            </a:extLst>
          </p:cNvPr>
          <p:cNvSpPr txBox="1"/>
          <p:nvPr/>
        </p:nvSpPr>
        <p:spPr>
          <a:xfrm>
            <a:off x="8474601" y="3719801"/>
            <a:ext cx="6605300" cy="2770310"/>
          </a:xfrm>
          <a:prstGeom prst="rect">
            <a:avLst/>
          </a:prstGeom>
          <a:noFill/>
        </p:spPr>
        <p:txBody>
          <a:bodyPr wrap="square" rtlCol="0">
            <a:spAutoFit/>
          </a:bodyPr>
          <a:lstStyle/>
          <a:p>
            <a:pPr marL="889000" lvl="1"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HTTPS stands for Hypertext Transfer Protocol Secure. </a:t>
            </a:r>
          </a:p>
          <a:p>
            <a:pPr marL="889000" lvl="1" indent="-342900">
              <a:lnSpc>
                <a:spcPct val="115000"/>
              </a:lnSpc>
              <a:buClr>
                <a:srgbClr val="3F3F3F"/>
              </a:buClr>
              <a:buSzPts val="2200"/>
              <a:buFont typeface="Arial" panose="020B0604020202020204" pitchFamily="34" charset="0"/>
              <a:buChar char="•"/>
            </a:pPr>
            <a:endParaRPr lang="en-US" sz="2200">
              <a:solidFill>
                <a:srgbClr val="404040"/>
              </a:solidFill>
              <a:latin typeface="Open Sans" pitchFamily="2" charset="0"/>
              <a:ea typeface="Open Sans"/>
              <a:cs typeface="Open Sans"/>
            </a:endParaRPr>
          </a:p>
          <a:p>
            <a:pPr marL="889000" lvl="1"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It encrypts communication between your browser and the website you are visiting, making the data unreadable to eavesdroppers.</a:t>
            </a:r>
            <a:endParaRPr lang="en-US" sz="2200">
              <a:solidFill>
                <a:srgbClr val="404040"/>
              </a:solidFill>
              <a:latin typeface="Open Sans" pitchFamily="2" charset="0"/>
              <a:ea typeface="Open Sans"/>
              <a:cs typeface="Open Sans"/>
              <a:sym typeface="Open Sans"/>
            </a:endParaRPr>
          </a:p>
        </p:txBody>
      </p:sp>
      <p:sp>
        <p:nvSpPr>
          <p:cNvPr id="3" name="Brandline_LVC">
            <a:extLst>
              <a:ext uri="{FF2B5EF4-FFF2-40B4-BE49-F238E27FC236}">
                <a16:creationId xmlns:a16="http://schemas.microsoft.com/office/drawing/2014/main" id="{FB857E73-F13A-DFD2-BBE5-9B8AC0D498C1}"/>
              </a:ext>
            </a:extLst>
          </p:cNvPr>
          <p:cNvSpPr/>
          <p:nvPr/>
        </p:nvSpPr>
        <p:spPr>
          <a:xfrm>
            <a:off x="6286500" y="816303"/>
            <a:ext cx="369101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694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3" name="Title 2">
            <a:extLst>
              <a:ext uri="{FF2B5EF4-FFF2-40B4-BE49-F238E27FC236}">
                <a16:creationId xmlns:a16="http://schemas.microsoft.com/office/drawing/2014/main" id="{C2DEADB8-5849-1723-7126-B8EBF9238981}"/>
              </a:ext>
            </a:extLst>
          </p:cNvPr>
          <p:cNvSpPr>
            <a:spLocks noGrp="1"/>
          </p:cNvSpPr>
          <p:nvPr>
            <p:ph type="title"/>
          </p:nvPr>
        </p:nvSpPr>
        <p:spPr/>
        <p:txBody>
          <a:bodyPr/>
          <a:lstStyle/>
          <a:p>
            <a:r>
              <a:rPr lang="en-US"/>
              <a:t>IoT Hardening</a:t>
            </a:r>
          </a:p>
        </p:txBody>
      </p:sp>
      <p:sp>
        <p:nvSpPr>
          <p:cNvPr id="5" name="Brandline_LVC">
            <a:extLst>
              <a:ext uri="{FF2B5EF4-FFF2-40B4-BE49-F238E27FC236}">
                <a16:creationId xmlns:a16="http://schemas.microsoft.com/office/drawing/2014/main" id="{AF704734-4264-B00C-CA75-F50057609FFC}"/>
              </a:ext>
            </a:extLst>
          </p:cNvPr>
          <p:cNvSpPr/>
          <p:nvPr/>
        </p:nvSpPr>
        <p:spPr>
          <a:xfrm>
            <a:off x="6527800" y="816324"/>
            <a:ext cx="3196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755;p6">
            <a:extLst>
              <a:ext uri="{FF2B5EF4-FFF2-40B4-BE49-F238E27FC236}">
                <a16:creationId xmlns:a16="http://schemas.microsoft.com/office/drawing/2014/main" id="{75D831A8-BD57-3077-B2D2-4A06755FB1CE}"/>
              </a:ext>
            </a:extLst>
          </p:cNvPr>
          <p:cNvSpPr/>
          <p:nvPr/>
        </p:nvSpPr>
        <p:spPr>
          <a:xfrm>
            <a:off x="1671557" y="3054502"/>
            <a:ext cx="13055762" cy="4792373"/>
          </a:xfrm>
          <a:prstGeom prst="roundRect">
            <a:avLst>
              <a:gd name="adj" fmla="val 4437"/>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457;p59">
            <a:extLst>
              <a:ext uri="{FF2B5EF4-FFF2-40B4-BE49-F238E27FC236}">
                <a16:creationId xmlns:a16="http://schemas.microsoft.com/office/drawing/2014/main" id="{146D3364-6E7A-82DD-D40A-87E5C068D4D0}"/>
              </a:ext>
            </a:extLst>
          </p:cNvPr>
          <p:cNvSpPr txBox="1">
            <a:spLocks noGrp="1"/>
          </p:cNvSpPr>
          <p:nvPr>
            <p:ph type="body" idx="1"/>
          </p:nvPr>
        </p:nvSpPr>
        <p:spPr>
          <a:xfrm>
            <a:off x="1279440" y="1389332"/>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It involves securing Internet of Things (IoT) devices and their infrastructure to protect data and maintain system integrity. IoT refers to the network of physical devices, vehicles, home appliances, and other items that connect and exchange data.</a:t>
            </a:r>
            <a:endParaRPr lang="en-US"/>
          </a:p>
        </p:txBody>
      </p:sp>
      <p:sp>
        <p:nvSpPr>
          <p:cNvPr id="8" name="Google Shape;757;p6">
            <a:extLst>
              <a:ext uri="{FF2B5EF4-FFF2-40B4-BE49-F238E27FC236}">
                <a16:creationId xmlns:a16="http://schemas.microsoft.com/office/drawing/2014/main" id="{D1305EBA-A20B-E2CB-0922-49FD1ACAE70B}"/>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Securing IoT devices: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Implementing security measures to protect these devices from cyber threats</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Maintaining system integrity: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Ensuring the overall security and reliability of the IoT infrastructure</a:t>
            </a:r>
          </a:p>
        </p:txBody>
      </p:sp>
      <p:sp>
        <p:nvSpPr>
          <p:cNvPr id="9" name="Rectangle: Rounded Corners 8">
            <a:extLst>
              <a:ext uri="{FF2B5EF4-FFF2-40B4-BE49-F238E27FC236}">
                <a16:creationId xmlns:a16="http://schemas.microsoft.com/office/drawing/2014/main" id="{BCFA03F8-B82C-4DD3-AC38-09865D5A9453}"/>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DEBFEF1C-2633-4FC1-2FC7-E20A05291EEB}"/>
              </a:ext>
            </a:extLst>
          </p:cNvPr>
          <p:cNvPicPr>
            <a:picLocks noChangeAspect="1"/>
          </p:cNvPicPr>
          <p:nvPr/>
        </p:nvPicPr>
        <p:blipFill>
          <a:blip r:embed="rId3"/>
          <a:stretch>
            <a:fillRect/>
          </a:stretch>
        </p:blipFill>
        <p:spPr>
          <a:xfrm>
            <a:off x="11092975" y="3899657"/>
            <a:ext cx="2968504" cy="2968504"/>
          </a:xfrm>
          <a:prstGeom prst="rect">
            <a:avLst/>
          </a:prstGeom>
        </p:spPr>
      </p:pic>
    </p:spTree>
    <p:extLst>
      <p:ext uri="{BB962C8B-B14F-4D97-AF65-F5344CB8AC3E}">
        <p14:creationId xmlns:p14="http://schemas.microsoft.com/office/powerpoint/2010/main" val="407029734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title"/>
          </p:nvPr>
        </p:nvSpPr>
        <p:spPr>
          <a:xfrm>
            <a:off x="-10160" y="229879"/>
            <a:ext cx="16276400" cy="687200"/>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solidFill>
                  <a:srgbClr val="3F3F3F"/>
                </a:solidFill>
              </a:rPr>
              <a:t>Secure Protocols</a:t>
            </a:r>
            <a:endParaRPr>
              <a:solidFill>
                <a:srgbClr val="3F3F3F"/>
              </a:solidFill>
            </a:endParaRPr>
          </a:p>
        </p:txBody>
      </p:sp>
      <p:grpSp>
        <p:nvGrpSpPr>
          <p:cNvPr id="5" name="Group 4">
            <a:extLst>
              <a:ext uri="{FF2B5EF4-FFF2-40B4-BE49-F238E27FC236}">
                <a16:creationId xmlns:a16="http://schemas.microsoft.com/office/drawing/2014/main" id="{722F9588-A765-77DA-08E1-785891E4DDEC}"/>
              </a:ext>
            </a:extLst>
          </p:cNvPr>
          <p:cNvGrpSpPr/>
          <p:nvPr/>
        </p:nvGrpSpPr>
        <p:grpSpPr>
          <a:xfrm>
            <a:off x="674387" y="1998541"/>
            <a:ext cx="6935743" cy="5376392"/>
            <a:chOff x="674387" y="2996068"/>
            <a:chExt cx="6935743" cy="5376392"/>
          </a:xfrm>
        </p:grpSpPr>
        <p:grpSp>
          <p:nvGrpSpPr>
            <p:cNvPr id="11" name="Group 10">
              <a:extLst>
                <a:ext uri="{FF2B5EF4-FFF2-40B4-BE49-F238E27FC236}">
                  <a16:creationId xmlns:a16="http://schemas.microsoft.com/office/drawing/2014/main" id="{7A2542E7-D6FB-426B-8480-A66F761D2553}"/>
                </a:ext>
              </a:extLst>
            </p:cNvPr>
            <p:cNvGrpSpPr/>
            <p:nvPr/>
          </p:nvGrpSpPr>
          <p:grpSpPr>
            <a:xfrm>
              <a:off x="1049869" y="2996068"/>
              <a:ext cx="6560261" cy="5376392"/>
              <a:chOff x="1082200" y="2517962"/>
              <a:chExt cx="7045800" cy="4028930"/>
            </a:xfrm>
          </p:grpSpPr>
          <p:sp>
            <p:nvSpPr>
              <p:cNvPr id="12" name="Google Shape;538;gdcab15b6c4_0_0">
                <a:extLst>
                  <a:ext uri="{FF2B5EF4-FFF2-40B4-BE49-F238E27FC236}">
                    <a16:creationId xmlns:a16="http://schemas.microsoft.com/office/drawing/2014/main" id="{4673DD8A-8324-463E-8FAD-F1CE70D5C24D}"/>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42;gdcab15b6c4_0_0">
                <a:extLst>
                  <a:ext uri="{FF2B5EF4-FFF2-40B4-BE49-F238E27FC236}">
                    <a16:creationId xmlns:a16="http://schemas.microsoft.com/office/drawing/2014/main" id="{1D8B4516-285E-477B-ACB7-8C339CE5C0C2}"/>
                  </a:ext>
                </a:extLst>
              </p:cNvPr>
              <p:cNvGrpSpPr/>
              <p:nvPr/>
            </p:nvGrpSpPr>
            <p:grpSpPr>
              <a:xfrm>
                <a:off x="2589408" y="2517962"/>
                <a:ext cx="4064828" cy="594004"/>
                <a:chOff x="6627184" y="1444383"/>
                <a:chExt cx="3053966" cy="290494"/>
              </a:xfrm>
            </p:grpSpPr>
            <p:sp>
              <p:nvSpPr>
                <p:cNvPr id="14" name="Google Shape;543;gdcab15b6c4_0_0">
                  <a:extLst>
                    <a:ext uri="{FF2B5EF4-FFF2-40B4-BE49-F238E27FC236}">
                      <a16:creationId xmlns:a16="http://schemas.microsoft.com/office/drawing/2014/main" id="{5B291083-B90B-4018-8251-977CB6A8462A}"/>
                    </a:ext>
                  </a:extLst>
                </p:cNvPr>
                <p:cNvSpPr/>
                <p:nvPr/>
              </p:nvSpPr>
              <p:spPr>
                <a:xfrm rot="10800000">
                  <a:off x="6868801" y="1462435"/>
                  <a:ext cx="2545605" cy="272442"/>
                </a:xfrm>
                <a:prstGeom prst="round2SameRect">
                  <a:avLst>
                    <a:gd name="adj1" fmla="val 16667"/>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5" name="Google Shape;544;gdcab15b6c4_0_0">
                  <a:extLst>
                    <a:ext uri="{FF2B5EF4-FFF2-40B4-BE49-F238E27FC236}">
                      <a16:creationId xmlns:a16="http://schemas.microsoft.com/office/drawing/2014/main" id="{C5A6B68B-06B2-42F9-99AC-DB4EFF1EDC10}"/>
                    </a:ext>
                  </a:extLst>
                </p:cNvPr>
                <p:cNvSpPr txBox="1"/>
                <p:nvPr/>
              </p:nvSpPr>
              <p:spPr>
                <a:xfrm>
                  <a:off x="6627184" y="1444383"/>
                  <a:ext cx="3053966" cy="251890"/>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FTPS</a:t>
                  </a:r>
                </a:p>
              </p:txBody>
            </p:sp>
          </p:grpSp>
        </p:grpSp>
        <p:sp>
          <p:nvSpPr>
            <p:cNvPr id="16" name="TextBox 15">
              <a:extLst>
                <a:ext uri="{FF2B5EF4-FFF2-40B4-BE49-F238E27FC236}">
                  <a16:creationId xmlns:a16="http://schemas.microsoft.com/office/drawing/2014/main" id="{1D00116C-76A4-4F52-B606-248F6DD326BF}"/>
                </a:ext>
              </a:extLst>
            </p:cNvPr>
            <p:cNvSpPr txBox="1"/>
            <p:nvPr/>
          </p:nvSpPr>
          <p:spPr>
            <a:xfrm>
              <a:off x="674387" y="3967746"/>
              <a:ext cx="6560261" cy="3938322"/>
            </a:xfrm>
            <a:prstGeom prst="rect">
              <a:avLst/>
            </a:prstGeom>
            <a:noFill/>
          </p:spPr>
          <p:txBody>
            <a:bodyPr wrap="square" rtlCol="0">
              <a:spAutoFit/>
            </a:bodyPr>
            <a:lstStyle/>
            <a:p>
              <a:pPr marL="889000" indent="-342900">
                <a:lnSpc>
                  <a:spcPct val="115000"/>
                </a:lnSpc>
                <a:buClr>
                  <a:srgbClr val="3F3F3F"/>
                </a:buClr>
                <a:buSzPts val="2200"/>
                <a:buFont typeface="Arial" panose="020B0604020202020204" pitchFamily="34" charset="0"/>
                <a:buChar char="•"/>
              </a:pPr>
              <a:endParaRPr lang="en-IN" sz="2200">
                <a:solidFill>
                  <a:srgbClr val="404040"/>
                </a:solidFill>
                <a:latin typeface="Open Sans" pitchFamily="2" charset="0"/>
                <a:ea typeface="Open Sans"/>
                <a:cs typeface="Open Sans"/>
              </a:endParaRPr>
            </a:p>
            <a:p>
              <a:pPr marL="889000" lvl="1"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sym typeface="Open Sans"/>
                </a:rPr>
                <a:t>File Transfer Protocols Secure (</a:t>
              </a:r>
              <a:r>
                <a:rPr lang="en-GB" sz="2200">
                  <a:solidFill>
                    <a:srgbClr val="404040"/>
                  </a:solidFill>
                  <a:latin typeface="Open Sans" pitchFamily="2" charset="0"/>
                  <a:ea typeface="Open Sans"/>
                  <a:cs typeface="Open Sans"/>
                </a:rPr>
                <a:t>FTPS) is the implementation of FTP over an SSL/TLS secured channel. </a:t>
              </a:r>
            </a:p>
            <a:p>
              <a:pPr marL="889000" lvl="1" indent="-342900">
                <a:lnSpc>
                  <a:spcPct val="115000"/>
                </a:lnSpc>
                <a:buClr>
                  <a:srgbClr val="3F3F3F"/>
                </a:buClr>
                <a:buSzPts val="2200"/>
                <a:buFont typeface="Arial" panose="020B0604020202020204" pitchFamily="34" charset="0"/>
                <a:buChar char="•"/>
              </a:pPr>
              <a:endParaRPr lang="en-GB" sz="2200">
                <a:solidFill>
                  <a:srgbClr val="404040"/>
                </a:solidFill>
                <a:latin typeface="Open Sans" pitchFamily="2" charset="0"/>
                <a:ea typeface="Open Sans"/>
                <a:cs typeface="Open Sans"/>
              </a:endParaRPr>
            </a:p>
            <a:p>
              <a:pPr marL="8890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It supports complete FTP compatibility and provides encryption protections enabled by SSL/TLS.</a:t>
              </a:r>
            </a:p>
            <a:p>
              <a:pPr marL="889000" lvl="1" indent="-342900">
                <a:lnSpc>
                  <a:spcPct val="115000"/>
                </a:lnSpc>
                <a:buClr>
                  <a:srgbClr val="3F3F3F"/>
                </a:buClr>
                <a:buSzPts val="2200"/>
                <a:buFont typeface="Arial" panose="020B0604020202020204" pitchFamily="34" charset="0"/>
                <a:buChar char="•"/>
              </a:pPr>
              <a:endParaRPr lang="en-GB" sz="2200">
                <a:solidFill>
                  <a:srgbClr val="404040"/>
                </a:solidFill>
                <a:latin typeface="Open Sans" pitchFamily="2" charset="0"/>
                <a:ea typeface="Open Sans"/>
                <a:cs typeface="Open Sans"/>
              </a:endParaRPr>
            </a:p>
            <a:p>
              <a:pPr marL="8890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 FTPS uses TCP ports 989 and 990.</a:t>
              </a:r>
              <a:endParaRPr lang="en-US" sz="2200">
                <a:solidFill>
                  <a:srgbClr val="404040"/>
                </a:solidFill>
                <a:latin typeface="Open Sans" pitchFamily="2" charset="0"/>
                <a:ea typeface="Open Sans"/>
                <a:cs typeface="Open Sans"/>
              </a:endParaRPr>
            </a:p>
          </p:txBody>
        </p:sp>
      </p:grpSp>
      <p:grpSp>
        <p:nvGrpSpPr>
          <p:cNvPr id="4" name="Group 3">
            <a:extLst>
              <a:ext uri="{FF2B5EF4-FFF2-40B4-BE49-F238E27FC236}">
                <a16:creationId xmlns:a16="http://schemas.microsoft.com/office/drawing/2014/main" id="{4989ABEF-54E9-21D4-866F-BD33B53C67B0}"/>
              </a:ext>
            </a:extLst>
          </p:cNvPr>
          <p:cNvGrpSpPr/>
          <p:nvPr/>
        </p:nvGrpSpPr>
        <p:grpSpPr>
          <a:xfrm>
            <a:off x="8270388" y="2031069"/>
            <a:ext cx="6935743" cy="5343864"/>
            <a:chOff x="8262511" y="3053781"/>
            <a:chExt cx="6935743" cy="5343864"/>
          </a:xfrm>
        </p:grpSpPr>
        <p:grpSp>
          <p:nvGrpSpPr>
            <p:cNvPr id="17" name="Group 16">
              <a:extLst>
                <a:ext uri="{FF2B5EF4-FFF2-40B4-BE49-F238E27FC236}">
                  <a16:creationId xmlns:a16="http://schemas.microsoft.com/office/drawing/2014/main" id="{A984DB5C-242B-4BF7-87EC-D69DC910CE4F}"/>
                </a:ext>
              </a:extLst>
            </p:cNvPr>
            <p:cNvGrpSpPr/>
            <p:nvPr/>
          </p:nvGrpSpPr>
          <p:grpSpPr>
            <a:xfrm>
              <a:off x="8637993" y="3053781"/>
              <a:ext cx="6560261" cy="5343864"/>
              <a:chOff x="1082200" y="2542338"/>
              <a:chExt cx="7045800" cy="4004554"/>
            </a:xfrm>
          </p:grpSpPr>
          <p:sp>
            <p:nvSpPr>
              <p:cNvPr id="18" name="Google Shape;538;gdcab15b6c4_0_0">
                <a:extLst>
                  <a:ext uri="{FF2B5EF4-FFF2-40B4-BE49-F238E27FC236}">
                    <a16:creationId xmlns:a16="http://schemas.microsoft.com/office/drawing/2014/main" id="{F1825C30-F0DD-43E8-AA35-C3AD8BA4242F}"/>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542;gdcab15b6c4_0_0">
                <a:extLst>
                  <a:ext uri="{FF2B5EF4-FFF2-40B4-BE49-F238E27FC236}">
                    <a16:creationId xmlns:a16="http://schemas.microsoft.com/office/drawing/2014/main" id="{B8D529E7-CAD6-41FA-934D-98DF8264CA9A}"/>
                  </a:ext>
                </a:extLst>
              </p:cNvPr>
              <p:cNvGrpSpPr/>
              <p:nvPr/>
            </p:nvGrpSpPr>
            <p:grpSpPr>
              <a:xfrm>
                <a:off x="2525780" y="2554875"/>
                <a:ext cx="4253320" cy="557091"/>
                <a:chOff x="6579378" y="1462435"/>
                <a:chExt cx="3195582" cy="272442"/>
              </a:xfrm>
            </p:grpSpPr>
            <p:sp>
              <p:nvSpPr>
                <p:cNvPr id="20" name="Google Shape;543;gdcab15b6c4_0_0">
                  <a:extLst>
                    <a:ext uri="{FF2B5EF4-FFF2-40B4-BE49-F238E27FC236}">
                      <a16:creationId xmlns:a16="http://schemas.microsoft.com/office/drawing/2014/main" id="{18F701C4-E401-433A-940E-B3C803E11AE7}"/>
                    </a:ext>
                  </a:extLst>
                </p:cNvPr>
                <p:cNvSpPr/>
                <p:nvPr/>
              </p:nvSpPr>
              <p:spPr>
                <a:xfrm rot="10800000">
                  <a:off x="6698744" y="1462435"/>
                  <a:ext cx="2858719" cy="272442"/>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1" name="Google Shape;544;gdcab15b6c4_0_0">
                  <a:extLst>
                    <a:ext uri="{FF2B5EF4-FFF2-40B4-BE49-F238E27FC236}">
                      <a16:creationId xmlns:a16="http://schemas.microsoft.com/office/drawing/2014/main" id="{55ED8399-0BDE-4898-BFBF-8389B3697428}"/>
                    </a:ext>
                  </a:extLst>
                </p:cNvPr>
                <p:cNvSpPr txBox="1"/>
                <p:nvPr/>
              </p:nvSpPr>
              <p:spPr>
                <a:xfrm>
                  <a:off x="6579378" y="1495988"/>
                  <a:ext cx="3195582" cy="157896"/>
                </a:xfrm>
                <a:prstGeom prst="rect">
                  <a:avLst/>
                </a:prstGeom>
                <a:noFill/>
                <a:ln>
                  <a:noFill/>
                </a:ln>
              </p:spPr>
              <p:txBody>
                <a:bodyPr spcFirstLastPara="1" wrap="square" lIns="91425" tIns="45700" rIns="91425" bIns="45700" anchor="t" anchorCtr="0">
                  <a:sp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SFTP</a:t>
                  </a:r>
                </a:p>
              </p:txBody>
            </p:sp>
          </p:grpSp>
        </p:grpSp>
        <p:sp>
          <p:nvSpPr>
            <p:cNvPr id="22" name="TextBox 21">
              <a:extLst>
                <a:ext uri="{FF2B5EF4-FFF2-40B4-BE49-F238E27FC236}">
                  <a16:creationId xmlns:a16="http://schemas.microsoft.com/office/drawing/2014/main" id="{2A3343E7-E520-4499-8727-61AAE09CCEF1}"/>
                </a:ext>
              </a:extLst>
            </p:cNvPr>
            <p:cNvSpPr txBox="1"/>
            <p:nvPr/>
          </p:nvSpPr>
          <p:spPr>
            <a:xfrm>
              <a:off x="8262511" y="4345334"/>
              <a:ext cx="6477963" cy="3163045"/>
            </a:xfrm>
            <a:prstGeom prst="rect">
              <a:avLst/>
            </a:prstGeom>
            <a:noFill/>
          </p:spPr>
          <p:txBody>
            <a:bodyPr wrap="square" rtlCol="0">
              <a:spAutoFit/>
            </a:bodyPr>
            <a:lstStyle/>
            <a:p>
              <a:pPr marL="889000" lvl="1"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sym typeface="Open Sans"/>
                </a:rPr>
                <a:t>SSH File Transfer Protocol (</a:t>
              </a:r>
              <a:r>
                <a:rPr lang="en-GB" sz="2200">
                  <a:solidFill>
                    <a:srgbClr val="404040"/>
                  </a:solidFill>
                  <a:latin typeface="Open Sans" pitchFamily="2" charset="0"/>
                  <a:ea typeface="Open Sans"/>
                  <a:cs typeface="Open Sans"/>
                </a:rPr>
                <a:t>SFTP) is the use of FTP over an SSH channel. </a:t>
              </a:r>
            </a:p>
            <a:p>
              <a:pPr marL="889000" lvl="1" indent="-342900">
                <a:lnSpc>
                  <a:spcPct val="115000"/>
                </a:lnSpc>
                <a:buClr>
                  <a:srgbClr val="3F3F3F"/>
                </a:buClr>
                <a:buSzPts val="2200"/>
                <a:buFont typeface="Arial" panose="020B0604020202020204" pitchFamily="34" charset="0"/>
                <a:buChar char="•"/>
              </a:pPr>
              <a:endParaRPr lang="en-GB" sz="2200">
                <a:solidFill>
                  <a:srgbClr val="404040"/>
                </a:solidFill>
                <a:latin typeface="Open Sans" pitchFamily="2" charset="0"/>
                <a:ea typeface="Open Sans"/>
                <a:cs typeface="Open Sans"/>
              </a:endParaRPr>
            </a:p>
            <a:p>
              <a:pPr marL="8890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This leverages the encryption protections of SSH to secure FTP transfers.</a:t>
              </a:r>
            </a:p>
            <a:p>
              <a:pPr marL="889000" lvl="1" indent="-342900">
                <a:lnSpc>
                  <a:spcPct val="115000"/>
                </a:lnSpc>
                <a:buClr>
                  <a:srgbClr val="3F3F3F"/>
                </a:buClr>
                <a:buSzPts val="2200"/>
                <a:buFont typeface="Arial" panose="020B0604020202020204" pitchFamily="34" charset="0"/>
                <a:buChar char="•"/>
              </a:pPr>
              <a:endParaRPr lang="en-GB" sz="2200">
                <a:solidFill>
                  <a:srgbClr val="404040"/>
                </a:solidFill>
                <a:latin typeface="Open Sans" pitchFamily="2" charset="0"/>
                <a:ea typeface="Open Sans"/>
                <a:cs typeface="Open Sans"/>
              </a:endParaRPr>
            </a:p>
            <a:p>
              <a:pPr marL="889000" lvl="1" indent="-342900">
                <a:lnSpc>
                  <a:spcPct val="115000"/>
                </a:lnSpc>
                <a:buClr>
                  <a:srgbClr val="3F3F3F"/>
                </a:buClr>
                <a:buSzPts val="2200"/>
                <a:buFont typeface="Arial" panose="020B0604020202020204" pitchFamily="34" charset="0"/>
                <a:buChar char="•"/>
              </a:pPr>
              <a:r>
                <a:rPr lang="en-GB" sz="2200">
                  <a:solidFill>
                    <a:srgbClr val="404040"/>
                  </a:solidFill>
                  <a:latin typeface="Open Sans" pitchFamily="2" charset="0"/>
                  <a:ea typeface="Open Sans"/>
                  <a:cs typeface="Open Sans"/>
                </a:rPr>
                <a:t>Because SFTP relies on SSH, it uses TCP port 22.</a:t>
              </a:r>
              <a:endParaRPr lang="en-IN" sz="2200">
                <a:solidFill>
                  <a:srgbClr val="404040"/>
                </a:solidFill>
                <a:latin typeface="Open Sans" pitchFamily="2" charset="0"/>
                <a:ea typeface="Open Sans"/>
                <a:cs typeface="Open Sans"/>
              </a:endParaRPr>
            </a:p>
          </p:txBody>
        </p:sp>
      </p:grpSp>
      <p:sp>
        <p:nvSpPr>
          <p:cNvPr id="3" name="Brandline_LVC">
            <a:extLst>
              <a:ext uri="{FF2B5EF4-FFF2-40B4-BE49-F238E27FC236}">
                <a16:creationId xmlns:a16="http://schemas.microsoft.com/office/drawing/2014/main" id="{7DDE0CE1-CBFD-2A79-82B0-AB61EC2D5208}"/>
              </a:ext>
            </a:extLst>
          </p:cNvPr>
          <p:cNvSpPr/>
          <p:nvPr/>
        </p:nvSpPr>
        <p:spPr>
          <a:xfrm>
            <a:off x="6286500" y="816303"/>
            <a:ext cx="369101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3058261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000"/>
              </a:spcBef>
              <a:spcAft>
                <a:spcPts val="0"/>
              </a:spcAft>
              <a:buSzPts val="2800"/>
              <a:buNone/>
            </a:pPr>
            <a:r>
              <a:rPr lang="en-US"/>
              <a:t>Implementing and Maintaining Identity and</a:t>
            </a:r>
          </a:p>
          <a:p>
            <a:pPr marL="0" lvl="0" indent="0" rtl="0">
              <a:lnSpc>
                <a:spcPct val="90000"/>
              </a:lnSpc>
              <a:spcBef>
                <a:spcPts val="1000"/>
              </a:spcBef>
              <a:spcAft>
                <a:spcPts val="0"/>
              </a:spcAft>
              <a:buSzPts val="2800"/>
              <a:buNone/>
            </a:pPr>
            <a:r>
              <a:rPr lang="en-US"/>
              <a:t>Access Management</a:t>
            </a:r>
          </a:p>
          <a:p>
            <a:pPr marL="0" lvl="0" indent="0" rtl="0">
              <a:lnSpc>
                <a:spcPct val="90000"/>
              </a:lnSpc>
              <a:spcBef>
                <a:spcPts val="1000"/>
              </a:spcBef>
              <a:spcAft>
                <a:spcPts val="0"/>
              </a:spcAft>
              <a:buSzPts val="2800"/>
              <a:buNone/>
            </a:pPr>
            <a:endParaRPr lang="en-US"/>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41" name="Google Shape;141;p19"/>
          <p:cNvSpPr txBox="1"/>
          <p:nvPr/>
        </p:nvSpPr>
        <p:spPr>
          <a:xfrm>
            <a:off x="2837572" y="1379663"/>
            <a:ext cx="10580790" cy="478182"/>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terms access, subject, object, and access controls are defined as follows:</a:t>
            </a:r>
            <a:endParaRPr/>
          </a:p>
        </p:txBody>
      </p:sp>
      <p:sp>
        <p:nvSpPr>
          <p:cNvPr id="143" name="Google Shape;143;p19"/>
          <p:cNvSpPr txBox="1"/>
          <p:nvPr/>
        </p:nvSpPr>
        <p:spPr>
          <a:xfrm>
            <a:off x="-10160" y="295910"/>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Access, Subject, Object, and Access Controls</a:t>
            </a:r>
            <a:endParaRPr/>
          </a:p>
        </p:txBody>
      </p:sp>
      <p:sp>
        <p:nvSpPr>
          <p:cNvPr id="36" name="Google Shape;150;p5">
            <a:extLst>
              <a:ext uri="{FF2B5EF4-FFF2-40B4-BE49-F238E27FC236}">
                <a16:creationId xmlns:a16="http://schemas.microsoft.com/office/drawing/2014/main" id="{B2A153A2-6B96-4CB4-8AA7-FDFA4A140B02}"/>
              </a:ext>
            </a:extLst>
          </p:cNvPr>
          <p:cNvSpPr/>
          <p:nvPr/>
        </p:nvSpPr>
        <p:spPr>
          <a:xfrm>
            <a:off x="4934472" y="3337152"/>
            <a:ext cx="2775741" cy="2537256"/>
          </a:xfrm>
          <a:prstGeom prst="roundRect">
            <a:avLst>
              <a:gd name="adj" fmla="val 2566"/>
            </a:avLst>
          </a:prstGeom>
          <a:solidFill>
            <a:schemeClr val="bg1">
              <a:lumMod val="95000"/>
            </a:schemeClr>
          </a:solidFill>
          <a:ln w="12700" cap="flat" cmpd="sng">
            <a:solidFill>
              <a:schemeClr val="bg2">
                <a:lumMod val="60000"/>
                <a:lumOff val="40000"/>
              </a:schemeClr>
            </a:solid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chemeClr val="lt1"/>
              </a:solidFill>
              <a:latin typeface="Calibri"/>
              <a:ea typeface="Calibri"/>
              <a:cs typeface="Calibri"/>
              <a:sym typeface="Calibri"/>
            </a:endParaRPr>
          </a:p>
        </p:txBody>
      </p:sp>
      <p:sp>
        <p:nvSpPr>
          <p:cNvPr id="37" name="Google Shape;150;p5">
            <a:extLst>
              <a:ext uri="{FF2B5EF4-FFF2-40B4-BE49-F238E27FC236}">
                <a16:creationId xmlns:a16="http://schemas.microsoft.com/office/drawing/2014/main" id="{71E5DCFA-CFA8-4328-94AA-CC057E6AB640}"/>
              </a:ext>
            </a:extLst>
          </p:cNvPr>
          <p:cNvSpPr/>
          <p:nvPr/>
        </p:nvSpPr>
        <p:spPr>
          <a:xfrm>
            <a:off x="11818464" y="3337152"/>
            <a:ext cx="2775741" cy="2537256"/>
          </a:xfrm>
          <a:prstGeom prst="roundRect">
            <a:avLst>
              <a:gd name="adj" fmla="val 2566"/>
            </a:avLst>
          </a:prstGeom>
          <a:solidFill>
            <a:schemeClr val="bg1">
              <a:lumMod val="95000"/>
            </a:schemeClr>
          </a:solidFill>
          <a:ln w="12700" cap="flat" cmpd="sng">
            <a:solidFill>
              <a:schemeClr val="bg2">
                <a:lumMod val="60000"/>
                <a:lumOff val="40000"/>
              </a:schemeClr>
            </a:solid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chemeClr val="lt1"/>
              </a:solidFill>
              <a:latin typeface="Calibri"/>
              <a:ea typeface="Calibri"/>
              <a:cs typeface="Calibri"/>
              <a:sym typeface="Calibri"/>
            </a:endParaRPr>
          </a:p>
        </p:txBody>
      </p:sp>
      <p:sp>
        <p:nvSpPr>
          <p:cNvPr id="38" name="Google Shape;150;p5">
            <a:extLst>
              <a:ext uri="{FF2B5EF4-FFF2-40B4-BE49-F238E27FC236}">
                <a16:creationId xmlns:a16="http://schemas.microsoft.com/office/drawing/2014/main" id="{6770BCC0-9E69-428B-88CE-BDDE5AB41922}"/>
              </a:ext>
            </a:extLst>
          </p:cNvPr>
          <p:cNvSpPr/>
          <p:nvPr/>
        </p:nvSpPr>
        <p:spPr>
          <a:xfrm>
            <a:off x="1492476" y="3337152"/>
            <a:ext cx="2775741" cy="2537256"/>
          </a:xfrm>
          <a:prstGeom prst="roundRect">
            <a:avLst>
              <a:gd name="adj" fmla="val 2566"/>
            </a:avLst>
          </a:prstGeom>
          <a:solidFill>
            <a:schemeClr val="bg1">
              <a:lumMod val="95000"/>
            </a:schemeClr>
          </a:solidFill>
          <a:ln w="12700" cap="flat" cmpd="sng">
            <a:solidFill>
              <a:schemeClr val="bg2">
                <a:lumMod val="60000"/>
                <a:lumOff val="40000"/>
              </a:schemeClr>
            </a:solid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chemeClr val="lt1"/>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3C79BEE6-5E87-41F8-90F1-C06321727862}"/>
              </a:ext>
            </a:extLst>
          </p:cNvPr>
          <p:cNvSpPr txBox="1"/>
          <p:nvPr/>
        </p:nvSpPr>
        <p:spPr>
          <a:xfrm>
            <a:off x="1358447" y="6028859"/>
            <a:ext cx="3223616" cy="1107996"/>
          </a:xfrm>
          <a:prstGeom prst="rect">
            <a:avLst/>
          </a:prstGeom>
          <a:noFill/>
        </p:spPr>
        <p:txBody>
          <a:bodyPr wrap="square" rtlCol="0">
            <a:spAutoFit/>
          </a:bodyPr>
          <a:lstStyle/>
          <a:p>
            <a:pPr lvl="0" algn="ctr">
              <a:buSzPts val="2200"/>
            </a:pPr>
            <a:r>
              <a:rPr lang="en-US" sz="2200">
                <a:solidFill>
                  <a:srgbClr val="3F3F3F"/>
                </a:solidFill>
                <a:latin typeface="Open Sans"/>
                <a:ea typeface="Open Sans"/>
                <a:cs typeface="Open Sans"/>
                <a:sym typeface="Open Sans"/>
              </a:rPr>
              <a:t>The transfer of data between subjects and objects</a:t>
            </a:r>
          </a:p>
        </p:txBody>
      </p:sp>
      <p:sp>
        <p:nvSpPr>
          <p:cNvPr id="46" name="TextBox 45">
            <a:extLst>
              <a:ext uri="{FF2B5EF4-FFF2-40B4-BE49-F238E27FC236}">
                <a16:creationId xmlns:a16="http://schemas.microsoft.com/office/drawing/2014/main" id="{0BC17737-66AB-4022-B91A-2B1272D3A05F}"/>
              </a:ext>
            </a:extLst>
          </p:cNvPr>
          <p:cNvSpPr txBox="1"/>
          <p:nvPr/>
        </p:nvSpPr>
        <p:spPr>
          <a:xfrm>
            <a:off x="4748484" y="6015618"/>
            <a:ext cx="3378108" cy="1446550"/>
          </a:xfrm>
          <a:prstGeom prst="rect">
            <a:avLst/>
          </a:prstGeom>
          <a:noFill/>
        </p:spPr>
        <p:txBody>
          <a:bodyPr wrap="square" rtlCol="0">
            <a:spAutoFit/>
          </a:bodyPr>
          <a:lstStyle/>
          <a:p>
            <a:pPr lvl="0" algn="ctr">
              <a:buSzPts val="2200"/>
            </a:pPr>
            <a:r>
              <a:rPr lang="en-US" sz="2200">
                <a:solidFill>
                  <a:srgbClr val="3F3F3F"/>
                </a:solidFill>
                <a:latin typeface="Open Sans"/>
                <a:ea typeface="Open Sans"/>
                <a:cs typeface="Open Sans"/>
                <a:sym typeface="Open Sans"/>
              </a:rPr>
              <a:t>An active component that requires access to an object or the data within it</a:t>
            </a:r>
          </a:p>
        </p:txBody>
      </p:sp>
      <p:sp>
        <p:nvSpPr>
          <p:cNvPr id="47" name="TextBox 46">
            <a:extLst>
              <a:ext uri="{FF2B5EF4-FFF2-40B4-BE49-F238E27FC236}">
                <a16:creationId xmlns:a16="http://schemas.microsoft.com/office/drawing/2014/main" id="{71C780AC-6A97-447C-B79F-743F0EACF70C}"/>
              </a:ext>
            </a:extLst>
          </p:cNvPr>
          <p:cNvSpPr txBox="1"/>
          <p:nvPr/>
        </p:nvSpPr>
        <p:spPr>
          <a:xfrm>
            <a:off x="11735683" y="6003987"/>
            <a:ext cx="3147125" cy="2462213"/>
          </a:xfrm>
          <a:prstGeom prst="rect">
            <a:avLst/>
          </a:prstGeom>
          <a:noFill/>
        </p:spPr>
        <p:txBody>
          <a:bodyPr wrap="square" rtlCol="0">
            <a:spAutoFit/>
          </a:bodyPr>
          <a:lstStyle/>
          <a:p>
            <a:pPr lvl="0" algn="ctr">
              <a:buSzPts val="2200"/>
            </a:pPr>
            <a:r>
              <a:rPr lang="en-US" sz="2200">
                <a:solidFill>
                  <a:srgbClr val="3F3F3F"/>
                </a:solidFill>
                <a:latin typeface="Open Sans"/>
                <a:ea typeface="Open Sans"/>
                <a:cs typeface="Open Sans"/>
                <a:sym typeface="Open Sans"/>
              </a:rPr>
              <a:t>The security feature that manages how a user or system interacts with and communicates with other systems and resources</a:t>
            </a:r>
          </a:p>
        </p:txBody>
      </p:sp>
      <p:pic>
        <p:nvPicPr>
          <p:cNvPr id="50" name="Google Shape;132;p19" descr="Google Shape;300;p4">
            <a:extLst>
              <a:ext uri="{FF2B5EF4-FFF2-40B4-BE49-F238E27FC236}">
                <a16:creationId xmlns:a16="http://schemas.microsoft.com/office/drawing/2014/main" id="{2EACE0CD-7B9D-4B91-97D7-B5709B5DBA68}"/>
              </a:ext>
            </a:extLst>
          </p:cNvPr>
          <p:cNvPicPr preferRelativeResize="0"/>
          <p:nvPr/>
        </p:nvPicPr>
        <p:blipFill rotWithShape="1">
          <a:blip r:embed="rId3">
            <a:alphaModFix/>
          </a:blip>
          <a:srcRect/>
          <a:stretch/>
        </p:blipFill>
        <p:spPr>
          <a:xfrm>
            <a:off x="2262908" y="3812716"/>
            <a:ext cx="1234875" cy="1576667"/>
          </a:xfrm>
          <a:prstGeom prst="rect">
            <a:avLst/>
          </a:prstGeom>
          <a:noFill/>
          <a:ln>
            <a:noFill/>
          </a:ln>
        </p:spPr>
      </p:pic>
      <p:pic>
        <p:nvPicPr>
          <p:cNvPr id="51" name="Graphic 50">
            <a:extLst>
              <a:ext uri="{FF2B5EF4-FFF2-40B4-BE49-F238E27FC236}">
                <a16:creationId xmlns:a16="http://schemas.microsoft.com/office/drawing/2014/main" id="{7B90EA22-3672-4334-9D3B-E03E1B7A391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6031"/>
          <a:stretch/>
        </p:blipFill>
        <p:spPr>
          <a:xfrm flipH="1">
            <a:off x="5014902" y="3584857"/>
            <a:ext cx="2642072" cy="2081456"/>
          </a:xfrm>
          <a:prstGeom prst="rect">
            <a:avLst/>
          </a:prstGeom>
        </p:spPr>
      </p:pic>
      <p:sp>
        <p:nvSpPr>
          <p:cNvPr id="52" name="Google Shape;150;p5">
            <a:extLst>
              <a:ext uri="{FF2B5EF4-FFF2-40B4-BE49-F238E27FC236}">
                <a16:creationId xmlns:a16="http://schemas.microsoft.com/office/drawing/2014/main" id="{DF293F2C-F50D-44F9-9F5F-DF16481A137D}"/>
              </a:ext>
            </a:extLst>
          </p:cNvPr>
          <p:cNvSpPr/>
          <p:nvPr/>
        </p:nvSpPr>
        <p:spPr>
          <a:xfrm>
            <a:off x="8376468" y="3337152"/>
            <a:ext cx="2775741" cy="2537256"/>
          </a:xfrm>
          <a:prstGeom prst="roundRect">
            <a:avLst>
              <a:gd name="adj" fmla="val 2566"/>
            </a:avLst>
          </a:prstGeom>
          <a:solidFill>
            <a:schemeClr val="bg1">
              <a:lumMod val="95000"/>
            </a:schemeClr>
          </a:solidFill>
          <a:ln w="12700" cap="flat" cmpd="sng">
            <a:solidFill>
              <a:schemeClr val="bg2">
                <a:lumMod val="60000"/>
                <a:lumOff val="40000"/>
              </a:schemeClr>
            </a:solid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57">
              <a:solidFill>
                <a:schemeClr val="lt1"/>
              </a:solidFill>
              <a:latin typeface="Calibri"/>
              <a:ea typeface="Calibri"/>
              <a:cs typeface="Calibri"/>
              <a:sym typeface="Calibri"/>
            </a:endParaRPr>
          </a:p>
        </p:txBody>
      </p:sp>
      <p:sp>
        <p:nvSpPr>
          <p:cNvPr id="53" name="TextBox 52">
            <a:extLst>
              <a:ext uri="{FF2B5EF4-FFF2-40B4-BE49-F238E27FC236}">
                <a16:creationId xmlns:a16="http://schemas.microsoft.com/office/drawing/2014/main" id="{18BEB790-5781-4313-8BAF-D686180F2B1E}"/>
              </a:ext>
            </a:extLst>
          </p:cNvPr>
          <p:cNvSpPr txBox="1"/>
          <p:nvPr/>
        </p:nvSpPr>
        <p:spPr>
          <a:xfrm>
            <a:off x="8126592" y="5999011"/>
            <a:ext cx="3378108" cy="1107996"/>
          </a:xfrm>
          <a:prstGeom prst="rect">
            <a:avLst/>
          </a:prstGeom>
          <a:noFill/>
        </p:spPr>
        <p:txBody>
          <a:bodyPr wrap="square" rtlCol="0">
            <a:spAutoFit/>
          </a:bodyPr>
          <a:lstStyle/>
          <a:p>
            <a:pPr lvl="0" algn="ctr">
              <a:buSzPts val="2200"/>
            </a:pPr>
            <a:r>
              <a:rPr lang="en-US" sz="2200">
                <a:solidFill>
                  <a:srgbClr val="3F3F3F"/>
                </a:solidFill>
                <a:latin typeface="Open Sans"/>
                <a:ea typeface="Open Sans"/>
                <a:cs typeface="Open Sans"/>
                <a:sym typeface="Open Sans"/>
              </a:rPr>
              <a:t>A passive component that contains data or information</a:t>
            </a:r>
          </a:p>
        </p:txBody>
      </p:sp>
      <p:pic>
        <p:nvPicPr>
          <p:cNvPr id="55" name="Graphic 54">
            <a:extLst>
              <a:ext uri="{FF2B5EF4-FFF2-40B4-BE49-F238E27FC236}">
                <a16:creationId xmlns:a16="http://schemas.microsoft.com/office/drawing/2014/main" id="{99AC275E-1306-45A9-810F-C4371A86DD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2986" y="3710424"/>
            <a:ext cx="2476808" cy="1874633"/>
          </a:xfrm>
          <a:prstGeom prst="rect">
            <a:avLst/>
          </a:prstGeom>
        </p:spPr>
      </p:pic>
      <p:pic>
        <p:nvPicPr>
          <p:cNvPr id="56" name="Graphic 55">
            <a:extLst>
              <a:ext uri="{FF2B5EF4-FFF2-40B4-BE49-F238E27FC236}">
                <a16:creationId xmlns:a16="http://schemas.microsoft.com/office/drawing/2014/main" id="{FFBC8B49-F6AE-47E5-AAC2-433F393E79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74951" y="3812716"/>
            <a:ext cx="2062766" cy="1929196"/>
          </a:xfrm>
          <a:prstGeom prst="rect">
            <a:avLst/>
          </a:prstGeom>
        </p:spPr>
      </p:pic>
      <p:sp>
        <p:nvSpPr>
          <p:cNvPr id="3" name="Brandline_LVC">
            <a:extLst>
              <a:ext uri="{FF2B5EF4-FFF2-40B4-BE49-F238E27FC236}">
                <a16:creationId xmlns:a16="http://schemas.microsoft.com/office/drawing/2014/main" id="{65716BBB-C76F-42F1-A464-03B1297E7627}"/>
              </a:ext>
            </a:extLst>
          </p:cNvPr>
          <p:cNvSpPr/>
          <p:nvPr/>
        </p:nvSpPr>
        <p:spPr>
          <a:xfrm>
            <a:off x="3276600" y="882356"/>
            <a:ext cx="970168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_Box">
            <a:extLst>
              <a:ext uri="{FF2B5EF4-FFF2-40B4-BE49-F238E27FC236}">
                <a16:creationId xmlns:a16="http://schemas.microsoft.com/office/drawing/2014/main" id="{3FBEE611-A9A5-CCC1-2548-6F04E7D0A2C1}"/>
              </a:ext>
            </a:extLst>
          </p:cNvPr>
          <p:cNvSpPr/>
          <p:nvPr/>
        </p:nvSpPr>
        <p:spPr>
          <a:xfrm>
            <a:off x="2400299" y="2624963"/>
            <a:ext cx="1172159"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solidFill>
                  <a:srgbClr val="404040"/>
                </a:solidFill>
                <a:latin typeface="Open Sans" panose="020B0606030504020204" pitchFamily="34" charset="0"/>
              </a:rPr>
              <a:t>Access</a:t>
            </a:r>
          </a:p>
        </p:txBody>
      </p:sp>
      <p:sp>
        <p:nvSpPr>
          <p:cNvPr id="5" name="Text_Box">
            <a:extLst>
              <a:ext uri="{FF2B5EF4-FFF2-40B4-BE49-F238E27FC236}">
                <a16:creationId xmlns:a16="http://schemas.microsoft.com/office/drawing/2014/main" id="{E994B854-2DE7-5B1E-6D43-BEB063105EE8}"/>
              </a:ext>
            </a:extLst>
          </p:cNvPr>
          <p:cNvSpPr/>
          <p:nvPr/>
        </p:nvSpPr>
        <p:spPr>
          <a:xfrm>
            <a:off x="5792850" y="2624963"/>
            <a:ext cx="1289375"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solidFill>
                  <a:srgbClr val="404040"/>
                </a:solidFill>
                <a:latin typeface="Open Sans" panose="020B0606030504020204" pitchFamily="34" charset="0"/>
              </a:rPr>
              <a:t>Subject</a:t>
            </a:r>
          </a:p>
        </p:txBody>
      </p:sp>
      <p:sp>
        <p:nvSpPr>
          <p:cNvPr id="6" name="Text_Box">
            <a:extLst>
              <a:ext uri="{FF2B5EF4-FFF2-40B4-BE49-F238E27FC236}">
                <a16:creationId xmlns:a16="http://schemas.microsoft.com/office/drawing/2014/main" id="{D0F201FE-303E-7FD3-E876-48AD1BC46368}"/>
              </a:ext>
            </a:extLst>
          </p:cNvPr>
          <p:cNvSpPr/>
          <p:nvPr/>
        </p:nvSpPr>
        <p:spPr>
          <a:xfrm>
            <a:off x="9166702" y="2666801"/>
            <a:ext cx="1289375"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solidFill>
                  <a:srgbClr val="404040"/>
                </a:solidFill>
                <a:latin typeface="Open Sans" panose="020B0606030504020204" pitchFamily="34" charset="0"/>
              </a:rPr>
              <a:t>Object</a:t>
            </a:r>
          </a:p>
        </p:txBody>
      </p:sp>
      <p:sp>
        <p:nvSpPr>
          <p:cNvPr id="7" name="Text_Box">
            <a:extLst>
              <a:ext uri="{FF2B5EF4-FFF2-40B4-BE49-F238E27FC236}">
                <a16:creationId xmlns:a16="http://schemas.microsoft.com/office/drawing/2014/main" id="{E66C0CB8-9CEB-D3E2-A8AB-717ACDEE3047}"/>
              </a:ext>
            </a:extLst>
          </p:cNvPr>
          <p:cNvSpPr/>
          <p:nvPr/>
        </p:nvSpPr>
        <p:spPr>
          <a:xfrm>
            <a:off x="12021637" y="2663873"/>
            <a:ext cx="2512627"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solidFill>
                  <a:srgbClr val="404040"/>
                </a:solidFill>
                <a:latin typeface="Open Sans" panose="020B0606030504020204" pitchFamily="34" charset="0"/>
              </a:rPr>
              <a:t>Access control</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5" name="Google Shape;195;p17"/>
          <p:cNvSpPr txBox="1"/>
          <p:nvPr/>
        </p:nvSpPr>
        <p:spPr>
          <a:xfrm>
            <a:off x="-10160" y="295910"/>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Identity and Access Management Policy</a:t>
            </a:r>
            <a:endParaRPr/>
          </a:p>
        </p:txBody>
      </p:sp>
      <p:sp>
        <p:nvSpPr>
          <p:cNvPr id="2" name="Google Shape;193;p17">
            <a:extLst>
              <a:ext uri="{FF2B5EF4-FFF2-40B4-BE49-F238E27FC236}">
                <a16:creationId xmlns:a16="http://schemas.microsoft.com/office/drawing/2014/main" id="{B9A15E66-60D8-3A0B-AAD1-838AABA7C560}"/>
              </a:ext>
            </a:extLst>
          </p:cNvPr>
          <p:cNvSpPr/>
          <p:nvPr/>
        </p:nvSpPr>
        <p:spPr>
          <a:xfrm>
            <a:off x="849252" y="1383792"/>
            <a:ext cx="14557058" cy="896185"/>
          </a:xfrm>
          <a:prstGeom prst="roundRect">
            <a:avLst>
              <a:gd name="adj" fmla="val 5042"/>
            </a:avLst>
          </a:prstGeom>
          <a:noFill/>
          <a:ln w="12700" cap="flat" cmpd="sng">
            <a:noFill/>
            <a:prstDash val="solid"/>
            <a:miter lim="400000"/>
            <a:headEnd type="none" w="sm" len="sm"/>
            <a:tailEnd type="none" w="sm" len="sm"/>
          </a:ln>
        </p:spPr>
        <p:txBody>
          <a:bodyPr spcFirstLastPara="1" wrap="square" lIns="45675" tIns="45675" rIns="45675" bIns="45675" anchor="t" anchorCtr="0">
            <a:spAutoFit/>
          </a:bodyPr>
          <a:lstStyle/>
          <a:p>
            <a:pPr marL="88900" marR="0" lvl="0" algn="ctr" rtl="0">
              <a:lnSpc>
                <a:spcPct val="115000"/>
              </a:lnSpc>
              <a:spcBef>
                <a:spcPts val="0"/>
              </a:spcBef>
              <a:spcAft>
                <a:spcPts val="0"/>
              </a:spcAft>
              <a:buClr>
                <a:srgbClr val="3F3F3F"/>
              </a:buClr>
              <a:buSzPts val="2200"/>
            </a:pPr>
            <a:r>
              <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5"/>
                  </a:ext>
                </a:extLst>
              </a:rPr>
              <a:t>An effective access control program in an organization begins with establishing identity and access management policies. These policies include:</a:t>
            </a:r>
            <a:endParaRPr lang="en-US" sz="2200">
              <a:latin typeface="Open Sans" panose="020B0606030504020204" pitchFamily="34" charset="0"/>
              <a:ea typeface="Open Sans" panose="020B0606030504020204" pitchFamily="34" charset="0"/>
              <a:cs typeface="Open Sans" panose="020B0606030504020204" pitchFamily="34" charset="0"/>
            </a:endParaRPr>
          </a:p>
        </p:txBody>
      </p:sp>
      <p:cxnSp>
        <p:nvCxnSpPr>
          <p:cNvPr id="5" name="Google Shape;170;p14">
            <a:extLst>
              <a:ext uri="{FF2B5EF4-FFF2-40B4-BE49-F238E27FC236}">
                <a16:creationId xmlns:a16="http://schemas.microsoft.com/office/drawing/2014/main" id="{A0C53DF2-9FAC-B142-25F2-4814A2A9EAA3}"/>
              </a:ext>
            </a:extLst>
          </p:cNvPr>
          <p:cNvCxnSpPr>
            <a:cxnSpLocks/>
          </p:cNvCxnSpPr>
          <p:nvPr/>
        </p:nvCxnSpPr>
        <p:spPr>
          <a:xfrm>
            <a:off x="9168382" y="4099198"/>
            <a:ext cx="1380317" cy="0"/>
          </a:xfrm>
          <a:prstGeom prst="straightConnector1">
            <a:avLst/>
          </a:prstGeom>
          <a:solidFill>
            <a:srgbClr val="FFFFFF"/>
          </a:solidFill>
          <a:ln w="28575" cap="flat" cmpd="sng">
            <a:solidFill>
              <a:srgbClr val="427AA1"/>
            </a:solidFill>
            <a:prstDash val="solid"/>
            <a:round/>
            <a:headEnd type="none" w="sm" len="sm"/>
            <a:tailEnd type="none" w="sm" len="sm"/>
          </a:ln>
        </p:spPr>
      </p:cxnSp>
      <p:grpSp>
        <p:nvGrpSpPr>
          <p:cNvPr id="7" name="Google Shape;181;p14">
            <a:extLst>
              <a:ext uri="{FF2B5EF4-FFF2-40B4-BE49-F238E27FC236}">
                <a16:creationId xmlns:a16="http://schemas.microsoft.com/office/drawing/2014/main" id="{AC937D21-9C19-3BB1-258F-C008BD29AF56}"/>
              </a:ext>
            </a:extLst>
          </p:cNvPr>
          <p:cNvGrpSpPr/>
          <p:nvPr/>
        </p:nvGrpSpPr>
        <p:grpSpPr>
          <a:xfrm flipH="1">
            <a:off x="9668277" y="5351100"/>
            <a:ext cx="1010856" cy="740192"/>
            <a:chOff x="6394214" y="4302788"/>
            <a:chExt cx="1010856" cy="740192"/>
          </a:xfrm>
          <a:solidFill>
            <a:srgbClr val="FFFFFF"/>
          </a:solidFill>
        </p:grpSpPr>
        <p:cxnSp>
          <p:nvCxnSpPr>
            <p:cNvPr id="8" name="Google Shape;184;p14">
              <a:extLst>
                <a:ext uri="{FF2B5EF4-FFF2-40B4-BE49-F238E27FC236}">
                  <a16:creationId xmlns:a16="http://schemas.microsoft.com/office/drawing/2014/main" id="{66B4F258-4530-ECDB-9EFA-828C88BA3BBC}"/>
                </a:ext>
              </a:extLst>
            </p:cNvPr>
            <p:cNvCxnSpPr>
              <a:cxnSpLocks/>
            </p:cNvCxnSpPr>
            <p:nvPr/>
          </p:nvCxnSpPr>
          <p:spPr>
            <a:xfrm flipH="1">
              <a:off x="6394214" y="4302788"/>
              <a:ext cx="0" cy="740192"/>
            </a:xfrm>
            <a:prstGeom prst="straightConnector1">
              <a:avLst/>
            </a:prstGeom>
            <a:grpFill/>
            <a:ln w="28575" cap="flat" cmpd="sng">
              <a:solidFill>
                <a:srgbClr val="427AA1"/>
              </a:solidFill>
              <a:prstDash val="solid"/>
              <a:round/>
              <a:headEnd type="none" w="sm" len="sm"/>
              <a:tailEnd type="none" w="sm" len="sm"/>
            </a:ln>
          </p:spPr>
        </p:cxnSp>
        <p:cxnSp>
          <p:nvCxnSpPr>
            <p:cNvPr id="9" name="Google Shape;182;p14">
              <a:extLst>
                <a:ext uri="{FF2B5EF4-FFF2-40B4-BE49-F238E27FC236}">
                  <a16:creationId xmlns:a16="http://schemas.microsoft.com/office/drawing/2014/main" id="{57957265-10C1-9F55-AE05-95BE56FB5464}"/>
                </a:ext>
              </a:extLst>
            </p:cNvPr>
            <p:cNvCxnSpPr/>
            <p:nvPr/>
          </p:nvCxnSpPr>
          <p:spPr>
            <a:xfrm rot="10800000">
              <a:off x="6398977" y="4302788"/>
              <a:ext cx="1006093" cy="0"/>
            </a:xfrm>
            <a:prstGeom prst="straightConnector1">
              <a:avLst/>
            </a:prstGeom>
            <a:grpFill/>
            <a:ln w="28575" cap="flat" cmpd="sng">
              <a:solidFill>
                <a:srgbClr val="427AA1"/>
              </a:solidFill>
              <a:prstDash val="solid"/>
              <a:round/>
              <a:headEnd type="none" w="sm" len="sm"/>
              <a:tailEnd type="none" w="sm" len="sm"/>
            </a:ln>
          </p:spPr>
        </p:cxnSp>
      </p:grpSp>
      <p:grpSp>
        <p:nvGrpSpPr>
          <p:cNvPr id="10" name="Google Shape;175;p14">
            <a:extLst>
              <a:ext uri="{FF2B5EF4-FFF2-40B4-BE49-F238E27FC236}">
                <a16:creationId xmlns:a16="http://schemas.microsoft.com/office/drawing/2014/main" id="{947C8109-BAD4-EC5C-0E56-BBBED95C6FCF}"/>
              </a:ext>
            </a:extLst>
          </p:cNvPr>
          <p:cNvGrpSpPr/>
          <p:nvPr/>
        </p:nvGrpSpPr>
        <p:grpSpPr>
          <a:xfrm>
            <a:off x="5601014" y="5351100"/>
            <a:ext cx="1006093" cy="825536"/>
            <a:chOff x="6398977" y="4217444"/>
            <a:chExt cx="1006093" cy="825536"/>
          </a:xfrm>
          <a:solidFill>
            <a:srgbClr val="FFFFFF"/>
          </a:solidFill>
        </p:grpSpPr>
        <p:cxnSp>
          <p:nvCxnSpPr>
            <p:cNvPr id="11" name="Google Shape;178;p14">
              <a:extLst>
                <a:ext uri="{FF2B5EF4-FFF2-40B4-BE49-F238E27FC236}">
                  <a16:creationId xmlns:a16="http://schemas.microsoft.com/office/drawing/2014/main" id="{35B337A2-0EF8-147E-7361-018514BE1A63}"/>
                </a:ext>
              </a:extLst>
            </p:cNvPr>
            <p:cNvCxnSpPr>
              <a:cxnSpLocks/>
            </p:cNvCxnSpPr>
            <p:nvPr/>
          </p:nvCxnSpPr>
          <p:spPr>
            <a:xfrm>
              <a:off x="6398977" y="4217444"/>
              <a:ext cx="0" cy="825536"/>
            </a:xfrm>
            <a:prstGeom prst="straightConnector1">
              <a:avLst/>
            </a:prstGeom>
            <a:grpFill/>
            <a:ln w="28575" cap="flat" cmpd="sng">
              <a:solidFill>
                <a:srgbClr val="427AA1"/>
              </a:solidFill>
              <a:prstDash val="solid"/>
              <a:round/>
              <a:headEnd type="none" w="sm" len="sm"/>
              <a:tailEnd type="none" w="sm" len="sm"/>
            </a:ln>
          </p:spPr>
        </p:cxnSp>
        <p:cxnSp>
          <p:nvCxnSpPr>
            <p:cNvPr id="12" name="Google Shape;176;p14">
              <a:extLst>
                <a:ext uri="{FF2B5EF4-FFF2-40B4-BE49-F238E27FC236}">
                  <a16:creationId xmlns:a16="http://schemas.microsoft.com/office/drawing/2014/main" id="{A03332CF-73EE-93AF-5709-4170CA684F8D}"/>
                </a:ext>
              </a:extLst>
            </p:cNvPr>
            <p:cNvCxnSpPr/>
            <p:nvPr/>
          </p:nvCxnSpPr>
          <p:spPr>
            <a:xfrm rot="10800000">
              <a:off x="6398977" y="4217444"/>
              <a:ext cx="1006093" cy="0"/>
            </a:xfrm>
            <a:prstGeom prst="straightConnector1">
              <a:avLst/>
            </a:prstGeom>
            <a:grpFill/>
            <a:ln w="28575" cap="flat" cmpd="sng">
              <a:solidFill>
                <a:srgbClr val="427AA1"/>
              </a:solidFill>
              <a:prstDash val="solid"/>
              <a:round/>
              <a:headEnd type="none" w="sm" len="sm"/>
              <a:tailEnd type="none" w="sm" len="sm"/>
            </a:ln>
          </p:spPr>
        </p:cxnSp>
      </p:grpSp>
      <p:cxnSp>
        <p:nvCxnSpPr>
          <p:cNvPr id="13" name="Google Shape;165;p14">
            <a:extLst>
              <a:ext uri="{FF2B5EF4-FFF2-40B4-BE49-F238E27FC236}">
                <a16:creationId xmlns:a16="http://schemas.microsoft.com/office/drawing/2014/main" id="{AE812C09-0CBA-9284-D343-E82E5103DA8E}"/>
              </a:ext>
            </a:extLst>
          </p:cNvPr>
          <p:cNvCxnSpPr/>
          <p:nvPr/>
        </p:nvCxnSpPr>
        <p:spPr>
          <a:xfrm flipH="1">
            <a:off x="5593420" y="4001287"/>
            <a:ext cx="1092384" cy="0"/>
          </a:xfrm>
          <a:prstGeom prst="straightConnector1">
            <a:avLst/>
          </a:prstGeom>
          <a:solidFill>
            <a:srgbClr val="FFFFFF"/>
          </a:solidFill>
          <a:ln w="28575" cap="flat" cmpd="sng">
            <a:solidFill>
              <a:srgbClr val="427AA1"/>
            </a:solidFill>
            <a:prstDash val="solid"/>
            <a:round/>
            <a:headEnd type="none" w="sm" len="sm"/>
            <a:tailEnd type="none" w="sm" len="sm"/>
          </a:ln>
        </p:spPr>
      </p:cxnSp>
      <p:sp>
        <p:nvSpPr>
          <p:cNvPr id="14" name="Rectangle: Rounded Corners 13">
            <a:extLst>
              <a:ext uri="{FF2B5EF4-FFF2-40B4-BE49-F238E27FC236}">
                <a16:creationId xmlns:a16="http://schemas.microsoft.com/office/drawing/2014/main" id="{0C39E08A-B9DC-5029-F319-608ADAF424C9}"/>
              </a:ext>
            </a:extLst>
          </p:cNvPr>
          <p:cNvSpPr/>
          <p:nvPr/>
        </p:nvSpPr>
        <p:spPr>
          <a:xfrm>
            <a:off x="8685320" y="6088820"/>
            <a:ext cx="4003016" cy="1572768"/>
          </a:xfrm>
          <a:prstGeom prst="roundRect">
            <a:avLst>
              <a:gd name="adj" fmla="val 8592"/>
            </a:avLst>
          </a:prstGeom>
          <a:solidFill>
            <a:srgbClr val="D9E6EF"/>
          </a:solidFill>
          <a:ln w="127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Improving governance: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Enhancing the governance process</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Rounded Corners 14">
            <a:extLst>
              <a:ext uri="{FF2B5EF4-FFF2-40B4-BE49-F238E27FC236}">
                <a16:creationId xmlns:a16="http://schemas.microsoft.com/office/drawing/2014/main" id="{32669E8D-E05B-D541-C220-B13670C9E5ED}"/>
              </a:ext>
            </a:extLst>
          </p:cNvPr>
          <p:cNvSpPr/>
          <p:nvPr/>
        </p:nvSpPr>
        <p:spPr>
          <a:xfrm>
            <a:off x="3603537" y="6093915"/>
            <a:ext cx="4003016" cy="1572768"/>
          </a:xfrm>
          <a:prstGeom prst="roundRect">
            <a:avLst>
              <a:gd name="adj" fmla="val 7785"/>
            </a:avLst>
          </a:prstGeom>
          <a:solidFill>
            <a:srgbClr val="D9E6EF"/>
          </a:solidFill>
          <a:ln w="127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Granting privileges: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Guidelines for accessing various resources</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Rounded Corners 15">
            <a:extLst>
              <a:ext uri="{FF2B5EF4-FFF2-40B4-BE49-F238E27FC236}">
                <a16:creationId xmlns:a16="http://schemas.microsoft.com/office/drawing/2014/main" id="{262900EA-DC33-D316-A1BD-A5C88C0C5833}"/>
              </a:ext>
            </a:extLst>
          </p:cNvPr>
          <p:cNvSpPr/>
          <p:nvPr/>
        </p:nvSpPr>
        <p:spPr>
          <a:xfrm>
            <a:off x="10477212" y="3325171"/>
            <a:ext cx="4144786" cy="1572768"/>
          </a:xfrm>
          <a:prstGeom prst="roundRect">
            <a:avLst>
              <a:gd name="adj" fmla="val 6977"/>
            </a:avLst>
          </a:prstGeom>
          <a:solidFill>
            <a:srgbClr val="D9E6EF"/>
          </a:solidFill>
          <a:ln w="127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Preventing inconsistencies: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Consistency in provisioning, administration, and access control management</a:t>
            </a:r>
          </a:p>
        </p:txBody>
      </p:sp>
      <p:sp>
        <p:nvSpPr>
          <p:cNvPr id="17" name="Rectangle: Rounded Corners 16">
            <a:extLst>
              <a:ext uri="{FF2B5EF4-FFF2-40B4-BE49-F238E27FC236}">
                <a16:creationId xmlns:a16="http://schemas.microsoft.com/office/drawing/2014/main" id="{43ED7B41-635D-3063-687B-DF8EF49869AD}"/>
              </a:ext>
            </a:extLst>
          </p:cNvPr>
          <p:cNvSpPr/>
          <p:nvPr/>
        </p:nvSpPr>
        <p:spPr>
          <a:xfrm>
            <a:off x="1498909" y="3227260"/>
            <a:ext cx="4144786" cy="1572768"/>
          </a:xfrm>
          <a:prstGeom prst="roundRect">
            <a:avLst>
              <a:gd name="adj" fmla="val 10207"/>
            </a:avLst>
          </a:prstGeom>
          <a:solidFill>
            <a:srgbClr val="D9E6EF"/>
          </a:solidFill>
          <a:ln w="127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Specifying access: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Proper identification and authentication for users and programs</a:t>
            </a:r>
          </a:p>
        </p:txBody>
      </p:sp>
      <p:pic>
        <p:nvPicPr>
          <p:cNvPr id="18" name="Graphic 17">
            <a:extLst>
              <a:ext uri="{FF2B5EF4-FFF2-40B4-BE49-F238E27FC236}">
                <a16:creationId xmlns:a16="http://schemas.microsoft.com/office/drawing/2014/main" id="{092773CA-0223-90DF-7AF9-D74797C183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8077" y="2963446"/>
            <a:ext cx="3451747" cy="2505942"/>
          </a:xfrm>
          <a:prstGeom prst="rect">
            <a:avLst/>
          </a:prstGeom>
        </p:spPr>
      </p:pic>
      <p:sp>
        <p:nvSpPr>
          <p:cNvPr id="20" name="Brandline_LVC">
            <a:extLst>
              <a:ext uri="{FF2B5EF4-FFF2-40B4-BE49-F238E27FC236}">
                <a16:creationId xmlns:a16="http://schemas.microsoft.com/office/drawing/2014/main" id="{0A2E2D50-DDB0-F8DD-1CCD-2C3EFA5106D3}"/>
              </a:ext>
            </a:extLst>
          </p:cNvPr>
          <p:cNvSpPr/>
          <p:nvPr/>
        </p:nvSpPr>
        <p:spPr>
          <a:xfrm>
            <a:off x="3746500" y="882356"/>
            <a:ext cx="877101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289188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40" name="Google Shape;240;p33"/>
          <p:cNvSpPr txBox="1"/>
          <p:nvPr/>
        </p:nvSpPr>
        <p:spPr>
          <a:xfrm>
            <a:off x="-10160" y="295910"/>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Identity Management </a:t>
            </a:r>
            <a:endParaRPr/>
          </a:p>
        </p:txBody>
      </p:sp>
      <p:sp>
        <p:nvSpPr>
          <p:cNvPr id="28" name="Google Shape;3883;p149">
            <a:extLst>
              <a:ext uri="{FF2B5EF4-FFF2-40B4-BE49-F238E27FC236}">
                <a16:creationId xmlns:a16="http://schemas.microsoft.com/office/drawing/2014/main" id="{089F28BB-747B-49D7-8BC6-4D1F0DC25096}"/>
              </a:ext>
            </a:extLst>
          </p:cNvPr>
          <p:cNvSpPr/>
          <p:nvPr/>
        </p:nvSpPr>
        <p:spPr>
          <a:xfrm>
            <a:off x="1668674" y="4807713"/>
            <a:ext cx="4383261" cy="864171"/>
          </a:xfrm>
          <a:prstGeom prst="rect">
            <a:avLst/>
          </a:prstGeom>
          <a:noFill/>
          <a:ln>
            <a:noFill/>
          </a:ln>
        </p:spPr>
        <p:txBody>
          <a:bodyPr spcFirstLastPara="1" wrap="square" lIns="91425" tIns="45700" rIns="91425" bIns="45700" anchor="t" anchorCtr="0">
            <a:spAutoFit/>
          </a:bodyPr>
          <a:lstStyle/>
          <a:p>
            <a:pPr lvl="0" algn="ctr">
              <a:lnSpc>
                <a:spcPct val="114000"/>
              </a:lnSpc>
            </a:pPr>
            <a:r>
              <a:rPr lang="en-US" sz="2200">
                <a:solidFill>
                  <a:srgbClr val="3F3F3F"/>
                </a:solidFill>
                <a:latin typeface="Open Sans"/>
                <a:ea typeface="Open Sans"/>
                <a:cs typeface="Open Sans"/>
                <a:sym typeface="Open Sans"/>
              </a:rPr>
              <a:t>Increasing security and productivity</a:t>
            </a:r>
          </a:p>
        </p:txBody>
      </p:sp>
      <p:pic>
        <p:nvPicPr>
          <p:cNvPr id="29" name="Graphic 28">
            <a:extLst>
              <a:ext uri="{FF2B5EF4-FFF2-40B4-BE49-F238E27FC236}">
                <a16:creationId xmlns:a16="http://schemas.microsoft.com/office/drawing/2014/main" id="{196E61E0-AED3-4AE7-9A28-582ECE6F61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0265" y="3768353"/>
            <a:ext cx="2975469" cy="2975469"/>
          </a:xfrm>
          <a:prstGeom prst="roundRect">
            <a:avLst>
              <a:gd name="adj" fmla="val 7176"/>
            </a:avLst>
          </a:prstGeom>
        </p:spPr>
      </p:pic>
      <p:sp>
        <p:nvSpPr>
          <p:cNvPr id="35" name="Google Shape;3883;p149">
            <a:extLst>
              <a:ext uri="{FF2B5EF4-FFF2-40B4-BE49-F238E27FC236}">
                <a16:creationId xmlns:a16="http://schemas.microsoft.com/office/drawing/2014/main" id="{1B4D3019-EE7D-40AF-82AC-0793AAD27E9C}"/>
              </a:ext>
            </a:extLst>
          </p:cNvPr>
          <p:cNvSpPr/>
          <p:nvPr/>
        </p:nvSpPr>
        <p:spPr>
          <a:xfrm>
            <a:off x="10335077" y="4815519"/>
            <a:ext cx="4622821" cy="864171"/>
          </a:xfrm>
          <a:prstGeom prst="rect">
            <a:avLst/>
          </a:prstGeom>
          <a:noFill/>
          <a:ln>
            <a:noFill/>
          </a:ln>
        </p:spPr>
        <p:txBody>
          <a:bodyPr spcFirstLastPara="1" wrap="square" lIns="91425" tIns="45700" rIns="91425" bIns="45700" anchor="t" anchorCtr="0">
            <a:spAutoFit/>
          </a:bodyPr>
          <a:lstStyle/>
          <a:p>
            <a:pPr lvl="0" algn="ctr">
              <a:lnSpc>
                <a:spcPct val="114000"/>
              </a:lnSpc>
            </a:pPr>
            <a:r>
              <a:rPr lang="en-US" sz="2200">
                <a:solidFill>
                  <a:srgbClr val="3F3F3F"/>
                </a:solidFill>
                <a:latin typeface="Open Sans"/>
                <a:ea typeface="Open Sans"/>
                <a:cs typeface="Open Sans"/>
                <a:sym typeface="Open Sans"/>
              </a:rPr>
              <a:t>Reducing cost, downtime, and repetitive tasks</a:t>
            </a:r>
          </a:p>
        </p:txBody>
      </p:sp>
      <p:sp>
        <p:nvSpPr>
          <p:cNvPr id="36" name="Arrow: Up 35">
            <a:extLst>
              <a:ext uri="{FF2B5EF4-FFF2-40B4-BE49-F238E27FC236}">
                <a16:creationId xmlns:a16="http://schemas.microsoft.com/office/drawing/2014/main" id="{E015ADED-7C70-426B-A73B-E8E76481C017}"/>
              </a:ext>
            </a:extLst>
          </p:cNvPr>
          <p:cNvSpPr/>
          <p:nvPr/>
        </p:nvSpPr>
        <p:spPr>
          <a:xfrm rot="5400000">
            <a:off x="9529191" y="4963479"/>
            <a:ext cx="565933" cy="585216"/>
          </a:xfrm>
          <a:prstGeom prst="upArrow">
            <a:avLst/>
          </a:prstGeom>
          <a:solidFill>
            <a:srgbClr val="27AAE1"/>
          </a:solidFill>
          <a:ln>
            <a:solidFill>
              <a:srgbClr val="27A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Up 36">
            <a:extLst>
              <a:ext uri="{FF2B5EF4-FFF2-40B4-BE49-F238E27FC236}">
                <a16:creationId xmlns:a16="http://schemas.microsoft.com/office/drawing/2014/main" id="{6379C1A7-AA31-493A-AEAA-C2667A1E4612}"/>
              </a:ext>
            </a:extLst>
          </p:cNvPr>
          <p:cNvSpPr/>
          <p:nvPr/>
        </p:nvSpPr>
        <p:spPr>
          <a:xfrm rot="16200000">
            <a:off x="6169767" y="4963479"/>
            <a:ext cx="565933" cy="585216"/>
          </a:xfrm>
          <a:prstGeom prst="upArrow">
            <a:avLst/>
          </a:prstGeom>
          <a:solidFill>
            <a:srgbClr val="27AAE1"/>
          </a:solidFill>
          <a:ln>
            <a:solidFill>
              <a:srgbClr val="27AA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randline_LVC">
            <a:extLst>
              <a:ext uri="{FF2B5EF4-FFF2-40B4-BE49-F238E27FC236}">
                <a16:creationId xmlns:a16="http://schemas.microsoft.com/office/drawing/2014/main" id="{8647BE94-AD1A-9B08-2C48-8DB8CAD00A76}"/>
              </a:ext>
            </a:extLst>
          </p:cNvPr>
          <p:cNvSpPr/>
          <p:nvPr/>
        </p:nvSpPr>
        <p:spPr>
          <a:xfrm>
            <a:off x="5664200" y="882356"/>
            <a:ext cx="49272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193;p17">
            <a:extLst>
              <a:ext uri="{FF2B5EF4-FFF2-40B4-BE49-F238E27FC236}">
                <a16:creationId xmlns:a16="http://schemas.microsoft.com/office/drawing/2014/main" id="{F25D887B-EA0B-869E-F1FA-776A9AC6BCE5}"/>
              </a:ext>
            </a:extLst>
          </p:cNvPr>
          <p:cNvSpPr/>
          <p:nvPr/>
        </p:nvSpPr>
        <p:spPr>
          <a:xfrm>
            <a:off x="1510937" y="1383792"/>
            <a:ext cx="13233689" cy="896185"/>
          </a:xfrm>
          <a:prstGeom prst="roundRect">
            <a:avLst>
              <a:gd name="adj" fmla="val 5042"/>
            </a:avLst>
          </a:prstGeom>
          <a:noFill/>
          <a:ln w="12700" cap="flat" cmpd="sng">
            <a:noFill/>
            <a:prstDash val="solid"/>
            <a:miter lim="400000"/>
            <a:headEnd type="none" w="sm" len="sm"/>
            <a:tailEnd type="none" w="sm" len="sm"/>
          </a:ln>
        </p:spPr>
        <p:txBody>
          <a:bodyPr spcFirstLastPara="1" wrap="square" lIns="45675" tIns="45675" rIns="45675" bIns="45675" anchor="t" anchorCtr="0">
            <a:spAutoFit/>
          </a:bodyPr>
          <a:lstStyle/>
          <a:p>
            <a:pPr marL="88900" marR="0" lvl="0" algn="ctr" rtl="0">
              <a:lnSpc>
                <a:spcPct val="115000"/>
              </a:lnSpc>
              <a:spcBef>
                <a:spcPts val="0"/>
              </a:spcBef>
              <a:spcAft>
                <a:spcPts val="0"/>
              </a:spcAft>
              <a:buClr>
                <a:srgbClr val="3F3F3F"/>
              </a:buClr>
              <a:buSzPts val="2200"/>
            </a:pPr>
            <a:r>
              <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5"/>
                  </a:ext>
                </a:extLst>
              </a:rPr>
              <a:t>It involves the use of products to identify, authenticate, and authorize users through automated means. The goals include:</a:t>
            </a:r>
            <a:endParaRPr lang="en-US" sz="220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Identity and Access Management</a:t>
            </a:r>
            <a:endParaRPr/>
          </a:p>
        </p:txBody>
      </p:sp>
      <p:grpSp>
        <p:nvGrpSpPr>
          <p:cNvPr id="180" name="Google Shape;180;p8"/>
          <p:cNvGrpSpPr/>
          <p:nvPr/>
        </p:nvGrpSpPr>
        <p:grpSpPr>
          <a:xfrm>
            <a:off x="6664854" y="4054497"/>
            <a:ext cx="2894700" cy="2857244"/>
            <a:chOff x="6393367" y="3585317"/>
            <a:chExt cx="3469263" cy="3461197"/>
          </a:xfrm>
        </p:grpSpPr>
        <p:grpSp>
          <p:nvGrpSpPr>
            <p:cNvPr id="181" name="Google Shape;181;p8"/>
            <p:cNvGrpSpPr/>
            <p:nvPr/>
          </p:nvGrpSpPr>
          <p:grpSpPr>
            <a:xfrm>
              <a:off x="6393367" y="3585317"/>
              <a:ext cx="3469263" cy="3461197"/>
              <a:chOff x="6385272" y="2607200"/>
              <a:chExt cx="3469263" cy="3461197"/>
            </a:xfrm>
          </p:grpSpPr>
          <p:sp>
            <p:nvSpPr>
              <p:cNvPr id="182" name="Google Shape;182;p8"/>
              <p:cNvSpPr/>
              <p:nvPr/>
            </p:nvSpPr>
            <p:spPr>
              <a:xfrm>
                <a:off x="6960074" y="2607200"/>
                <a:ext cx="2295527" cy="803533"/>
              </a:xfrm>
              <a:custGeom>
                <a:avLst/>
                <a:gdLst/>
                <a:ahLst/>
                <a:cxnLst/>
                <a:rect l="l" t="t" r="r" b="b"/>
                <a:pathLst>
                  <a:path w="1305" h="462" extrusionOk="0">
                    <a:moveTo>
                      <a:pt x="605" y="72"/>
                    </a:moveTo>
                    <a:cubicBezTo>
                      <a:pt x="377" y="83"/>
                      <a:pt x="163" y="178"/>
                      <a:pt x="0" y="341"/>
                    </a:cubicBezTo>
                    <a:cubicBezTo>
                      <a:pt x="122" y="462"/>
                      <a:pt x="122" y="462"/>
                      <a:pt x="122" y="462"/>
                    </a:cubicBezTo>
                    <a:cubicBezTo>
                      <a:pt x="122" y="462"/>
                      <a:pt x="122" y="462"/>
                      <a:pt x="122" y="462"/>
                    </a:cubicBezTo>
                    <a:cubicBezTo>
                      <a:pt x="263" y="321"/>
                      <a:pt x="452" y="243"/>
                      <a:pt x="653" y="243"/>
                    </a:cubicBezTo>
                    <a:cubicBezTo>
                      <a:pt x="854" y="243"/>
                      <a:pt x="1042" y="321"/>
                      <a:pt x="1184" y="462"/>
                    </a:cubicBezTo>
                    <a:cubicBezTo>
                      <a:pt x="1184" y="462"/>
                      <a:pt x="1184" y="462"/>
                      <a:pt x="1184" y="462"/>
                    </a:cubicBezTo>
                    <a:cubicBezTo>
                      <a:pt x="1305" y="341"/>
                      <a:pt x="1305" y="341"/>
                      <a:pt x="1305" y="341"/>
                    </a:cubicBezTo>
                    <a:cubicBezTo>
                      <a:pt x="1142" y="178"/>
                      <a:pt x="929" y="83"/>
                      <a:pt x="700" y="72"/>
                    </a:cubicBezTo>
                    <a:cubicBezTo>
                      <a:pt x="653" y="0"/>
                      <a:pt x="653" y="0"/>
                      <a:pt x="653" y="0"/>
                    </a:cubicBezTo>
                    <a:lnTo>
                      <a:pt x="605" y="72"/>
                    </a:lnTo>
                    <a:close/>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
              <p:cNvSpPr/>
              <p:nvPr/>
            </p:nvSpPr>
            <p:spPr>
              <a:xfrm>
                <a:off x="6960074" y="5262554"/>
                <a:ext cx="2295527" cy="805843"/>
              </a:xfrm>
              <a:custGeom>
                <a:avLst/>
                <a:gdLst/>
                <a:ahLst/>
                <a:cxnLst/>
                <a:rect l="l" t="t" r="r" b="b"/>
                <a:pathLst>
                  <a:path w="1305" h="463" extrusionOk="0">
                    <a:moveTo>
                      <a:pt x="1184" y="0"/>
                    </a:moveTo>
                    <a:cubicBezTo>
                      <a:pt x="1042" y="142"/>
                      <a:pt x="854" y="220"/>
                      <a:pt x="653" y="220"/>
                    </a:cubicBezTo>
                    <a:cubicBezTo>
                      <a:pt x="452" y="220"/>
                      <a:pt x="263" y="142"/>
                      <a:pt x="122" y="0"/>
                    </a:cubicBezTo>
                    <a:cubicBezTo>
                      <a:pt x="122" y="0"/>
                      <a:pt x="122" y="0"/>
                      <a:pt x="122" y="0"/>
                    </a:cubicBezTo>
                    <a:cubicBezTo>
                      <a:pt x="0" y="122"/>
                      <a:pt x="0" y="122"/>
                      <a:pt x="0" y="122"/>
                    </a:cubicBezTo>
                    <a:cubicBezTo>
                      <a:pt x="163" y="285"/>
                      <a:pt x="377" y="379"/>
                      <a:pt x="605" y="391"/>
                    </a:cubicBezTo>
                    <a:cubicBezTo>
                      <a:pt x="653" y="463"/>
                      <a:pt x="653" y="463"/>
                      <a:pt x="653" y="463"/>
                    </a:cubicBezTo>
                    <a:cubicBezTo>
                      <a:pt x="700" y="391"/>
                      <a:pt x="700" y="391"/>
                      <a:pt x="700" y="391"/>
                    </a:cubicBezTo>
                    <a:cubicBezTo>
                      <a:pt x="929" y="379"/>
                      <a:pt x="1142" y="285"/>
                      <a:pt x="1305" y="122"/>
                    </a:cubicBezTo>
                    <a:cubicBezTo>
                      <a:pt x="1184" y="0"/>
                      <a:pt x="1184" y="0"/>
                      <a:pt x="1184" y="0"/>
                    </a:cubicBez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
              <p:cNvSpPr/>
              <p:nvPr/>
            </p:nvSpPr>
            <p:spPr>
              <a:xfrm>
                <a:off x="9043527" y="3200615"/>
                <a:ext cx="811008" cy="2274369"/>
              </a:xfrm>
              <a:custGeom>
                <a:avLst/>
                <a:gdLst/>
                <a:ahLst/>
                <a:cxnLst/>
                <a:rect l="l" t="t" r="r" b="b"/>
                <a:pathLst>
                  <a:path w="462" h="1305" extrusionOk="0">
                    <a:moveTo>
                      <a:pt x="0" y="121"/>
                    </a:moveTo>
                    <a:cubicBezTo>
                      <a:pt x="293" y="414"/>
                      <a:pt x="293" y="891"/>
                      <a:pt x="0" y="1183"/>
                    </a:cubicBezTo>
                    <a:cubicBezTo>
                      <a:pt x="121" y="1305"/>
                      <a:pt x="121" y="1305"/>
                      <a:pt x="121" y="1305"/>
                    </a:cubicBezTo>
                    <a:cubicBezTo>
                      <a:pt x="284" y="1142"/>
                      <a:pt x="379" y="928"/>
                      <a:pt x="390" y="700"/>
                    </a:cubicBezTo>
                    <a:cubicBezTo>
                      <a:pt x="462" y="652"/>
                      <a:pt x="462" y="652"/>
                      <a:pt x="462" y="652"/>
                    </a:cubicBezTo>
                    <a:cubicBezTo>
                      <a:pt x="390" y="605"/>
                      <a:pt x="390" y="605"/>
                      <a:pt x="390" y="605"/>
                    </a:cubicBezTo>
                    <a:cubicBezTo>
                      <a:pt x="379" y="376"/>
                      <a:pt x="284" y="163"/>
                      <a:pt x="121" y="0"/>
                    </a:cubicBezTo>
                    <a:cubicBezTo>
                      <a:pt x="121" y="0"/>
                      <a:pt x="121" y="0"/>
                      <a:pt x="121" y="0"/>
                    </a:cubicBezTo>
                    <a:lnTo>
                      <a:pt x="0" y="121"/>
                    </a:lnTo>
                    <a:close/>
                  </a:path>
                </a:pathLst>
              </a:custGeom>
              <a:solidFill>
                <a:srgbClr val="0075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
              <p:cNvSpPr/>
              <p:nvPr/>
            </p:nvSpPr>
            <p:spPr>
              <a:xfrm>
                <a:off x="6385272" y="3200615"/>
                <a:ext cx="813340" cy="2274369"/>
              </a:xfrm>
              <a:custGeom>
                <a:avLst/>
                <a:gdLst/>
                <a:ahLst/>
                <a:cxnLst/>
                <a:rect l="l" t="t" r="r" b="b"/>
                <a:pathLst>
                  <a:path w="463" h="1305" extrusionOk="0">
                    <a:moveTo>
                      <a:pt x="341" y="0"/>
                    </a:moveTo>
                    <a:cubicBezTo>
                      <a:pt x="178" y="163"/>
                      <a:pt x="84" y="376"/>
                      <a:pt x="72" y="605"/>
                    </a:cubicBezTo>
                    <a:cubicBezTo>
                      <a:pt x="0" y="652"/>
                      <a:pt x="0" y="652"/>
                      <a:pt x="0" y="652"/>
                    </a:cubicBezTo>
                    <a:cubicBezTo>
                      <a:pt x="72" y="700"/>
                      <a:pt x="72" y="700"/>
                      <a:pt x="72" y="700"/>
                    </a:cubicBezTo>
                    <a:cubicBezTo>
                      <a:pt x="84" y="928"/>
                      <a:pt x="178" y="1142"/>
                      <a:pt x="341" y="1305"/>
                    </a:cubicBezTo>
                    <a:cubicBezTo>
                      <a:pt x="463" y="1183"/>
                      <a:pt x="463" y="1183"/>
                      <a:pt x="463" y="1183"/>
                    </a:cubicBezTo>
                    <a:cubicBezTo>
                      <a:pt x="321" y="1042"/>
                      <a:pt x="243" y="853"/>
                      <a:pt x="243" y="652"/>
                    </a:cubicBezTo>
                    <a:cubicBezTo>
                      <a:pt x="243" y="451"/>
                      <a:pt x="321" y="263"/>
                      <a:pt x="463" y="121"/>
                    </a:cubicBezTo>
                    <a:cubicBezTo>
                      <a:pt x="341" y="0"/>
                      <a:pt x="341" y="0"/>
                      <a:pt x="341" y="0"/>
                    </a:cubicBez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6" name="Google Shape;186;p8"/>
            <p:cNvSpPr/>
            <p:nvPr/>
          </p:nvSpPr>
          <p:spPr>
            <a:xfrm>
              <a:off x="6838300" y="5085084"/>
              <a:ext cx="2581729"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IAAA</a:t>
              </a:r>
              <a:endParaRPr sz="2200" b="1" i="0" u="none" strike="noStrike" cap="none">
                <a:solidFill>
                  <a:srgbClr val="000000"/>
                </a:solidFill>
                <a:latin typeface="Arial"/>
                <a:ea typeface="Arial"/>
                <a:cs typeface="Arial"/>
                <a:sym typeface="Arial"/>
              </a:endParaRPr>
            </a:p>
          </p:txBody>
        </p:sp>
      </p:grpSp>
      <p:sp>
        <p:nvSpPr>
          <p:cNvPr id="187" name="Google Shape;187;p8"/>
          <p:cNvSpPr txBox="1"/>
          <p:nvPr/>
        </p:nvSpPr>
        <p:spPr>
          <a:xfrm>
            <a:off x="5527554" y="2669933"/>
            <a:ext cx="5169300" cy="9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Identification: </a:t>
            </a:r>
          </a:p>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Associating a valid subject with a computer or network account</a:t>
            </a:r>
          </a:p>
        </p:txBody>
      </p:sp>
      <p:sp>
        <p:nvSpPr>
          <p:cNvPr id="188" name="Google Shape;188;p8"/>
          <p:cNvSpPr/>
          <p:nvPr/>
        </p:nvSpPr>
        <p:spPr>
          <a:xfrm>
            <a:off x="11361577" y="4831139"/>
            <a:ext cx="2154155" cy="38110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189" name="Google Shape;189;p8"/>
          <p:cNvSpPr txBox="1"/>
          <p:nvPr/>
        </p:nvSpPr>
        <p:spPr>
          <a:xfrm>
            <a:off x="5527554" y="7143829"/>
            <a:ext cx="5169300" cy="9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Authorization: </a:t>
            </a:r>
          </a:p>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Assigning rights, permissions, or privileges to the account</a:t>
            </a:r>
          </a:p>
        </p:txBody>
      </p:sp>
      <p:sp>
        <p:nvSpPr>
          <p:cNvPr id="190" name="Google Shape;190;p8"/>
          <p:cNvSpPr txBox="1"/>
          <p:nvPr/>
        </p:nvSpPr>
        <p:spPr>
          <a:xfrm>
            <a:off x="9567967" y="4875834"/>
            <a:ext cx="3947765" cy="9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Authentication: </a:t>
            </a:r>
          </a:p>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Providing credentials to operate the account</a:t>
            </a:r>
            <a:endParaRPr lang="en-US" sz="1400" i="0" u="none" strike="noStrike" cap="none">
              <a:solidFill>
                <a:srgbClr val="000000"/>
              </a:solidFill>
              <a:latin typeface="Arial"/>
              <a:ea typeface="Arial"/>
              <a:cs typeface="Arial"/>
              <a:sym typeface="Arial"/>
            </a:endParaRPr>
          </a:p>
        </p:txBody>
      </p:sp>
      <p:sp>
        <p:nvSpPr>
          <p:cNvPr id="191" name="Google Shape;191;p8"/>
          <p:cNvSpPr txBox="1"/>
          <p:nvPr/>
        </p:nvSpPr>
        <p:spPr>
          <a:xfrm>
            <a:off x="2378313" y="4931044"/>
            <a:ext cx="4082420" cy="9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Accounting: </a:t>
            </a:r>
          </a:p>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Auditing the use of the account</a:t>
            </a:r>
            <a:endParaRPr lang="en-US" sz="1400" i="0" u="none" strike="noStrike" cap="none">
              <a:solidFill>
                <a:srgbClr val="000000"/>
              </a:solidFill>
              <a:latin typeface="Arial"/>
              <a:ea typeface="Arial"/>
              <a:cs typeface="Arial"/>
              <a:sym typeface="Arial"/>
            </a:endParaRPr>
          </a:p>
        </p:txBody>
      </p:sp>
      <p:sp>
        <p:nvSpPr>
          <p:cNvPr id="192" name="Google Shape;192;p8"/>
          <p:cNvSpPr txBox="1"/>
          <p:nvPr/>
        </p:nvSpPr>
        <p:spPr>
          <a:xfrm>
            <a:off x="1902091" y="1360821"/>
            <a:ext cx="12451817" cy="886783"/>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0"/>
                  </a:ext>
                </a:extLst>
              </a:rPr>
              <a:t>An IAM system consists of four main processes:</a:t>
            </a:r>
            <a:endParaRPr lang="en-US" sz="1400" b="0" i="0" u="none" strike="noStrike" cap="none">
              <a:solidFill>
                <a:srgbClr val="000000"/>
              </a:solidFill>
              <a:latin typeface="Arial"/>
              <a:ea typeface="Arial"/>
              <a:cs typeface="Arial"/>
              <a:sym typeface="Arial"/>
            </a:endParaRPr>
          </a:p>
        </p:txBody>
      </p:sp>
      <p:sp>
        <p:nvSpPr>
          <p:cNvPr id="3" name="Brandline_LVC">
            <a:extLst>
              <a:ext uri="{FF2B5EF4-FFF2-40B4-BE49-F238E27FC236}">
                <a16:creationId xmlns:a16="http://schemas.microsoft.com/office/drawing/2014/main" id="{B84CE866-ABE5-824E-B537-B9185EF6B624}"/>
              </a:ext>
            </a:extLst>
          </p:cNvPr>
          <p:cNvSpPr/>
          <p:nvPr/>
        </p:nvSpPr>
        <p:spPr>
          <a:xfrm>
            <a:off x="4457700" y="816324"/>
            <a:ext cx="7350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38991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Identification</a:t>
            </a:r>
            <a:endParaRPr/>
          </a:p>
        </p:txBody>
      </p:sp>
      <p:sp>
        <p:nvSpPr>
          <p:cNvPr id="323" name="Google Shape;323;p8"/>
          <p:cNvSpPr/>
          <p:nvPr/>
        </p:nvSpPr>
        <p:spPr>
          <a:xfrm>
            <a:off x="2878175" y="1519050"/>
            <a:ext cx="11769600" cy="15159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
          <p:cNvSpPr/>
          <p:nvPr/>
        </p:nvSpPr>
        <p:spPr>
          <a:xfrm>
            <a:off x="4060619" y="1650849"/>
            <a:ext cx="10428900" cy="1252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process of an individual claiming or professing an identity</a:t>
            </a:r>
          </a:p>
        </p:txBody>
      </p:sp>
      <p:sp>
        <p:nvSpPr>
          <p:cNvPr id="325" name="Google Shape;325;p8"/>
          <p:cNvSpPr/>
          <p:nvPr/>
        </p:nvSpPr>
        <p:spPr>
          <a:xfrm>
            <a:off x="2154025" y="6938375"/>
            <a:ext cx="12493800" cy="1252500"/>
          </a:xfrm>
          <a:prstGeom prst="roundRect">
            <a:avLst>
              <a:gd name="adj" fmla="val 16667"/>
            </a:avLst>
          </a:prstGeom>
          <a:solidFill>
            <a:srgbClr val="FFFFFF"/>
          </a:solidFill>
          <a:ln w="38100"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begin authentication, authorization, and accountability procedures, a subject must submit an identity to the system.</a:t>
            </a:r>
            <a:endParaRPr sz="2200" b="0" i="0" u="none" strike="noStrike" cap="none">
              <a:solidFill>
                <a:srgbClr val="3F3F3F"/>
              </a:solidFill>
              <a:latin typeface="Open Sans"/>
              <a:ea typeface="Open Sans"/>
              <a:cs typeface="Open Sans"/>
              <a:sym typeface="Open Sans"/>
            </a:endParaRPr>
          </a:p>
        </p:txBody>
      </p:sp>
      <p:sp>
        <p:nvSpPr>
          <p:cNvPr id="326" name="Google Shape;326;p8"/>
          <p:cNvSpPr/>
          <p:nvPr/>
        </p:nvSpPr>
        <p:spPr>
          <a:xfrm rot="2700000">
            <a:off x="2365428" y="1562851"/>
            <a:ext cx="1457347" cy="1428497"/>
          </a:xfrm>
          <a:prstGeom prst="roundRect">
            <a:avLst>
              <a:gd name="adj" fmla="val 16667"/>
            </a:avLst>
          </a:prstGeom>
          <a:solidFill>
            <a:srgbClr val="6FA8DC"/>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7" name="Google Shape;327;p8"/>
          <p:cNvPicPr preferRelativeResize="0"/>
          <p:nvPr/>
        </p:nvPicPr>
        <p:blipFill rotWithShape="1">
          <a:blip r:embed="rId3">
            <a:alphaModFix/>
          </a:blip>
          <a:srcRect/>
          <a:stretch/>
        </p:blipFill>
        <p:spPr>
          <a:xfrm>
            <a:off x="2577454" y="1650858"/>
            <a:ext cx="1033275" cy="1033275"/>
          </a:xfrm>
          <a:prstGeom prst="rect">
            <a:avLst/>
          </a:prstGeom>
          <a:noFill/>
          <a:ln>
            <a:noFill/>
          </a:ln>
        </p:spPr>
      </p:pic>
      <p:pic>
        <p:nvPicPr>
          <p:cNvPr id="328" name="Google Shape;328;p8"/>
          <p:cNvPicPr preferRelativeResize="0"/>
          <p:nvPr/>
        </p:nvPicPr>
        <p:blipFill rotWithShape="1">
          <a:blip r:embed="rId4">
            <a:alphaModFix/>
          </a:blip>
          <a:srcRect/>
          <a:stretch/>
        </p:blipFill>
        <p:spPr>
          <a:xfrm>
            <a:off x="7245052" y="3402950"/>
            <a:ext cx="3035850" cy="3035828"/>
          </a:xfrm>
          <a:prstGeom prst="rect">
            <a:avLst/>
          </a:prstGeom>
          <a:noFill/>
          <a:ln>
            <a:noFill/>
          </a:ln>
        </p:spPr>
      </p:pic>
      <p:sp>
        <p:nvSpPr>
          <p:cNvPr id="3" name="Brandline_LVC">
            <a:extLst>
              <a:ext uri="{FF2B5EF4-FFF2-40B4-BE49-F238E27FC236}">
                <a16:creationId xmlns:a16="http://schemas.microsoft.com/office/drawing/2014/main" id="{5F018FF6-B59C-E445-E3C0-D216E8B64A38}"/>
              </a:ext>
            </a:extLst>
          </p:cNvPr>
          <p:cNvSpPr/>
          <p:nvPr/>
        </p:nvSpPr>
        <p:spPr>
          <a:xfrm>
            <a:off x="6629400" y="816324"/>
            <a:ext cx="3008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p:nvPr/>
        </p:nvSpPr>
        <p:spPr>
          <a:xfrm>
            <a:off x="1282700" y="1557819"/>
            <a:ext cx="13624550" cy="478182"/>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To authorize applications to access sensitive resources, digital identification methods are used. </a:t>
            </a:r>
            <a:endParaRPr/>
          </a:p>
        </p:txBody>
      </p:sp>
      <p:sp>
        <p:nvSpPr>
          <p:cNvPr id="248" name="Google Shape;248;p34"/>
          <p:cNvSpPr txBox="1"/>
          <p:nvPr/>
        </p:nvSpPr>
        <p:spPr>
          <a:xfrm>
            <a:off x="-10160" y="295910"/>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Identification Methods </a:t>
            </a:r>
            <a:endParaRPr/>
          </a:p>
        </p:txBody>
      </p:sp>
      <p:sp>
        <p:nvSpPr>
          <p:cNvPr id="250" name="Google Shape;250;p34"/>
          <p:cNvSpPr/>
          <p:nvPr/>
        </p:nvSpPr>
        <p:spPr>
          <a:xfrm>
            <a:off x="2785525" y="3659492"/>
            <a:ext cx="5228400" cy="3657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2514ED85-75F1-48B6-81AF-43870189C1A4}"/>
              </a:ext>
            </a:extLst>
          </p:cNvPr>
          <p:cNvGrpSpPr/>
          <p:nvPr/>
        </p:nvGrpSpPr>
        <p:grpSpPr>
          <a:xfrm>
            <a:off x="1865122" y="2748339"/>
            <a:ext cx="6819900" cy="4987538"/>
            <a:chOff x="4760388" y="3017492"/>
            <a:chExt cx="6819900" cy="4987538"/>
          </a:xfrm>
        </p:grpSpPr>
        <p:sp>
          <p:nvSpPr>
            <p:cNvPr id="13" name="Google Shape;613;gdcab15b6c4_0_32">
              <a:extLst>
                <a:ext uri="{FF2B5EF4-FFF2-40B4-BE49-F238E27FC236}">
                  <a16:creationId xmlns:a16="http://schemas.microsoft.com/office/drawing/2014/main" id="{B6EC84CC-79FA-496F-8C15-0C82307D01B3}"/>
                </a:ext>
              </a:extLst>
            </p:cNvPr>
            <p:cNvSpPr/>
            <p:nvPr/>
          </p:nvSpPr>
          <p:spPr>
            <a:xfrm>
              <a:off x="4760388" y="3017492"/>
              <a:ext cx="6819900" cy="4987538"/>
            </a:xfrm>
            <a:prstGeom prst="roundRect">
              <a:avLst>
                <a:gd name="adj" fmla="val 311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17;gdcab15b6c4_0_32">
              <a:extLst>
                <a:ext uri="{FF2B5EF4-FFF2-40B4-BE49-F238E27FC236}">
                  <a16:creationId xmlns:a16="http://schemas.microsoft.com/office/drawing/2014/main" id="{E1732E08-5FB9-4E07-89D2-979AD108BE1A}"/>
                </a:ext>
              </a:extLst>
            </p:cNvPr>
            <p:cNvSpPr/>
            <p:nvPr/>
          </p:nvSpPr>
          <p:spPr>
            <a:xfrm>
              <a:off x="4760388" y="3017492"/>
              <a:ext cx="6819900" cy="1007700"/>
            </a:xfrm>
            <a:prstGeom prst="round2SameRect">
              <a:avLst>
                <a:gd name="adj1" fmla="val 16667"/>
                <a:gd name="adj2" fmla="val 0"/>
              </a:avLst>
            </a:prstGeom>
            <a:solidFill>
              <a:srgbClr val="6EC9D6"/>
            </a:solidFill>
            <a:ln>
              <a:noFill/>
            </a:ln>
          </p:spPr>
          <p:txBody>
            <a:bodyPr spcFirstLastPara="1" wrap="square" lIns="91425" tIns="91425" rIns="91425" bIns="91425" anchor="ctr" anchorCtr="0">
              <a:noAutofit/>
            </a:bodyPr>
            <a:lstStyle/>
            <a:p>
              <a:pPr lvl="0" algn="ctr">
                <a:lnSpc>
                  <a:spcPct val="90000"/>
                </a:lnSpc>
              </a:pP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Common types include:</a:t>
              </a:r>
            </a:p>
          </p:txBody>
        </p:sp>
        <p:sp>
          <p:nvSpPr>
            <p:cNvPr id="15" name="Google Shape;4059;p157">
              <a:extLst>
                <a:ext uri="{FF2B5EF4-FFF2-40B4-BE49-F238E27FC236}">
                  <a16:creationId xmlns:a16="http://schemas.microsoft.com/office/drawing/2014/main" id="{2C142A31-1830-4E6E-9FEF-4D6DA9F5A91A}"/>
                </a:ext>
              </a:extLst>
            </p:cNvPr>
            <p:cNvSpPr/>
            <p:nvPr/>
          </p:nvSpPr>
          <p:spPr>
            <a:xfrm>
              <a:off x="4874272" y="4157399"/>
              <a:ext cx="6313346" cy="3740951"/>
            </a:xfrm>
            <a:prstGeom prst="rect">
              <a:avLst/>
            </a:prstGeom>
            <a:noFill/>
            <a:ln>
              <a:noFill/>
            </a:ln>
          </p:spPr>
          <p:txBody>
            <a:bodyPr spcFirstLastPara="1" wrap="square" lIns="91425" tIns="45700" rIns="91425" bIns="45700" anchor="t" anchorCtr="0">
              <a:noAutofit/>
            </a:bodyPr>
            <a:lstStyle/>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Username</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User ID</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Account number</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Personal Identification Number (PIN)Identification badge</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MAC address</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IP address</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Email address</a:t>
              </a: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Radio Frequency Identification (RFID)</a:t>
              </a:r>
            </a:p>
          </p:txBody>
        </p:sp>
      </p:grpSp>
      <p:pic>
        <p:nvPicPr>
          <p:cNvPr id="4" name="Graphic 3">
            <a:extLst>
              <a:ext uri="{FF2B5EF4-FFF2-40B4-BE49-F238E27FC236}">
                <a16:creationId xmlns:a16="http://schemas.microsoft.com/office/drawing/2014/main" id="{1307E7C3-80C9-465F-98ED-3B52C58ADE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41045" y="3205275"/>
            <a:ext cx="3667056" cy="4130612"/>
          </a:xfrm>
          <a:prstGeom prst="rect">
            <a:avLst/>
          </a:prstGeom>
        </p:spPr>
      </p:pic>
      <p:sp>
        <p:nvSpPr>
          <p:cNvPr id="5" name="Brandline_LVC">
            <a:extLst>
              <a:ext uri="{FF2B5EF4-FFF2-40B4-BE49-F238E27FC236}">
                <a16:creationId xmlns:a16="http://schemas.microsoft.com/office/drawing/2014/main" id="{112C8118-A453-F589-CB9D-BCA9B15F9F4E}"/>
              </a:ext>
            </a:extLst>
          </p:cNvPr>
          <p:cNvSpPr/>
          <p:nvPr/>
        </p:nvSpPr>
        <p:spPr>
          <a:xfrm>
            <a:off x="5537200" y="882356"/>
            <a:ext cx="51812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080071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2" name="Google Shape;262;p35"/>
          <p:cNvSpPr txBox="1"/>
          <p:nvPr/>
        </p:nvSpPr>
        <p:spPr>
          <a:xfrm>
            <a:off x="-10160" y="295910"/>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Guidelines for User Identification</a:t>
            </a:r>
            <a:endParaRPr/>
          </a:p>
        </p:txBody>
      </p:sp>
      <p:sp>
        <p:nvSpPr>
          <p:cNvPr id="265" name="Google Shape;265;p35"/>
          <p:cNvSpPr txBox="1"/>
          <p:nvPr/>
        </p:nvSpPr>
        <p:spPr>
          <a:xfrm>
            <a:off x="3955224" y="1371484"/>
            <a:ext cx="8307114"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i="0" u="none" strike="noStrike" cap="none">
                <a:solidFill>
                  <a:schemeClr val="tx1">
                    <a:lumMod val="75000"/>
                    <a:lumOff val="25000"/>
                  </a:schemeClr>
                </a:solidFill>
                <a:latin typeface="Open Sans"/>
                <a:ea typeface="Open Sans"/>
                <a:cs typeface="Open Sans"/>
                <a:sym typeface="Open Sans"/>
              </a:rPr>
              <a:t>Three important security characteristics of identity are:</a:t>
            </a:r>
            <a:endParaRPr>
              <a:solidFill>
                <a:schemeClr val="tx1">
                  <a:lumMod val="75000"/>
                  <a:lumOff val="25000"/>
                </a:schemeClr>
              </a:solidFill>
            </a:endParaRPr>
          </a:p>
        </p:txBody>
      </p:sp>
      <p:grpSp>
        <p:nvGrpSpPr>
          <p:cNvPr id="3" name="Group 2">
            <a:extLst>
              <a:ext uri="{FF2B5EF4-FFF2-40B4-BE49-F238E27FC236}">
                <a16:creationId xmlns:a16="http://schemas.microsoft.com/office/drawing/2014/main" id="{5CBBD79B-53AA-4363-A1C6-C581207EF40C}"/>
              </a:ext>
            </a:extLst>
          </p:cNvPr>
          <p:cNvGrpSpPr/>
          <p:nvPr/>
        </p:nvGrpSpPr>
        <p:grpSpPr>
          <a:xfrm>
            <a:off x="4679833" y="2317590"/>
            <a:ext cx="6845535" cy="5514309"/>
            <a:chOff x="1970219" y="2636066"/>
            <a:chExt cx="6845535" cy="5514309"/>
          </a:xfrm>
        </p:grpSpPr>
        <p:sp>
          <p:nvSpPr>
            <p:cNvPr id="8" name="Google Shape;2704;p105">
              <a:extLst>
                <a:ext uri="{FF2B5EF4-FFF2-40B4-BE49-F238E27FC236}">
                  <a16:creationId xmlns:a16="http://schemas.microsoft.com/office/drawing/2014/main" id="{036A9089-B8E5-493F-BA45-8A2BF176A54F}"/>
                </a:ext>
              </a:extLst>
            </p:cNvPr>
            <p:cNvSpPr/>
            <p:nvPr/>
          </p:nvSpPr>
          <p:spPr>
            <a:xfrm>
              <a:off x="1992687" y="2871037"/>
              <a:ext cx="6823067" cy="988570"/>
            </a:xfrm>
            <a:prstGeom prst="roundRect">
              <a:avLst>
                <a:gd name="adj" fmla="val 4792"/>
              </a:avLst>
            </a:prstGeom>
            <a:solidFill>
              <a:srgbClr val="E8E8E8"/>
            </a:solidFill>
            <a:ln w="41275" cap="rnd"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9" name="Google Shape;2705;p105">
              <a:extLst>
                <a:ext uri="{FF2B5EF4-FFF2-40B4-BE49-F238E27FC236}">
                  <a16:creationId xmlns:a16="http://schemas.microsoft.com/office/drawing/2014/main" id="{41242B68-35D2-4801-8A6B-F99F1B58A994}"/>
                </a:ext>
              </a:extLst>
            </p:cNvPr>
            <p:cNvSpPr/>
            <p:nvPr/>
          </p:nvSpPr>
          <p:spPr>
            <a:xfrm>
              <a:off x="1970219" y="2636066"/>
              <a:ext cx="3384667" cy="488959"/>
            </a:xfrm>
            <a:prstGeom prst="snipRoundRect">
              <a:avLst>
                <a:gd name="adj1" fmla="val 16667"/>
                <a:gd name="adj2" fmla="val 32955"/>
              </a:avLst>
            </a:prstGeom>
            <a:solidFill>
              <a:srgbClr val="C86A4C"/>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lvl="0"/>
              <a:r>
                <a:rPr lang="en-US" sz="2200">
                  <a:solidFill>
                    <a:schemeClr val="lt1"/>
                  </a:solidFill>
                  <a:latin typeface="Open Sans"/>
                  <a:ea typeface="Open Sans"/>
                  <a:cs typeface="Open Sans"/>
                  <a:sym typeface="Open Sans"/>
                </a:rPr>
                <a:t>Uniqueness</a:t>
              </a:r>
            </a:p>
          </p:txBody>
        </p:sp>
        <p:sp>
          <p:nvSpPr>
            <p:cNvPr id="10" name="Google Shape;2706;p105">
              <a:extLst>
                <a:ext uri="{FF2B5EF4-FFF2-40B4-BE49-F238E27FC236}">
                  <a16:creationId xmlns:a16="http://schemas.microsoft.com/office/drawing/2014/main" id="{DEC7BA02-76F7-423F-80FC-CD2B7C53325F}"/>
                </a:ext>
              </a:extLst>
            </p:cNvPr>
            <p:cNvSpPr/>
            <p:nvPr/>
          </p:nvSpPr>
          <p:spPr>
            <a:xfrm>
              <a:off x="2176604" y="3157480"/>
              <a:ext cx="6240566" cy="553957"/>
            </a:xfrm>
            <a:prstGeom prst="rect">
              <a:avLst/>
            </a:prstGeom>
            <a:noFill/>
            <a:ln>
              <a:noFill/>
            </a:ln>
          </p:spPr>
          <p:txBody>
            <a:bodyPr spcFirstLastPara="1" wrap="square" lIns="91425" tIns="45700" rIns="91425" bIns="45700" anchor="t" anchorCtr="0">
              <a:spAutoFit/>
            </a:bodyPr>
            <a:lstStyle/>
            <a:p>
              <a:pPr marL="342900" lvl="0" indent="-342900">
                <a:lnSpc>
                  <a:spcPct val="150000"/>
                </a:lnSpc>
                <a:buClr>
                  <a:srgbClr val="3F3F3F"/>
                </a:buClr>
                <a:buSzPts val="2200"/>
                <a:buFont typeface="Arial"/>
                <a:buChar char="•"/>
              </a:pPr>
              <a:r>
                <a:rPr lang="en-US" sz="2000">
                  <a:solidFill>
                    <a:srgbClr val="3F3F3F"/>
                  </a:solidFill>
                  <a:latin typeface="Open Sans"/>
                  <a:ea typeface="Open Sans"/>
                  <a:cs typeface="Open Sans"/>
                  <a:sym typeface="Open Sans"/>
                </a:rPr>
                <a:t>User identification must be unique.</a:t>
              </a:r>
            </a:p>
          </p:txBody>
        </p:sp>
        <p:sp>
          <p:nvSpPr>
            <p:cNvPr id="11" name="Google Shape;2707;p105">
              <a:extLst>
                <a:ext uri="{FF2B5EF4-FFF2-40B4-BE49-F238E27FC236}">
                  <a16:creationId xmlns:a16="http://schemas.microsoft.com/office/drawing/2014/main" id="{0511E67A-74CA-4E1E-9783-0550EBB12300}"/>
                </a:ext>
              </a:extLst>
            </p:cNvPr>
            <p:cNvSpPr/>
            <p:nvPr/>
          </p:nvSpPr>
          <p:spPr>
            <a:xfrm>
              <a:off x="1992687" y="4765803"/>
              <a:ext cx="6823067" cy="1161562"/>
            </a:xfrm>
            <a:prstGeom prst="roundRect">
              <a:avLst>
                <a:gd name="adj" fmla="val 4792"/>
              </a:avLst>
            </a:prstGeom>
            <a:solidFill>
              <a:srgbClr val="E8E8E8"/>
            </a:solidFill>
            <a:ln w="41275" cap="rnd"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2" name="Google Shape;2708;p105">
              <a:extLst>
                <a:ext uri="{FF2B5EF4-FFF2-40B4-BE49-F238E27FC236}">
                  <a16:creationId xmlns:a16="http://schemas.microsoft.com/office/drawing/2014/main" id="{761061D4-5BF8-4C0A-AACF-D549832D5C4E}"/>
                </a:ext>
              </a:extLst>
            </p:cNvPr>
            <p:cNvSpPr/>
            <p:nvPr/>
          </p:nvSpPr>
          <p:spPr>
            <a:xfrm>
              <a:off x="1970219" y="4530832"/>
              <a:ext cx="3422767" cy="488959"/>
            </a:xfrm>
            <a:prstGeom prst="snipRoundRect">
              <a:avLst>
                <a:gd name="adj1" fmla="val 16667"/>
                <a:gd name="adj2" fmla="val 32955"/>
              </a:avLst>
            </a:prstGeom>
            <a:solidFill>
              <a:srgbClr val="009FB7"/>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Non-descriptiveness</a:t>
              </a:r>
              <a:endParaRPr lang="en-US"/>
            </a:p>
          </p:txBody>
        </p:sp>
        <p:sp>
          <p:nvSpPr>
            <p:cNvPr id="13" name="Google Shape;2709;p105">
              <a:extLst>
                <a:ext uri="{FF2B5EF4-FFF2-40B4-BE49-F238E27FC236}">
                  <a16:creationId xmlns:a16="http://schemas.microsoft.com/office/drawing/2014/main" id="{3D7ED4A5-AFCE-4434-A027-20DF40D1D3CD}"/>
                </a:ext>
              </a:extLst>
            </p:cNvPr>
            <p:cNvSpPr/>
            <p:nvPr/>
          </p:nvSpPr>
          <p:spPr>
            <a:xfrm>
              <a:off x="2176603" y="5052246"/>
              <a:ext cx="6240567" cy="794023"/>
            </a:xfrm>
            <a:prstGeom prst="rect">
              <a:avLst/>
            </a:prstGeom>
            <a:noFill/>
            <a:ln>
              <a:noFill/>
            </a:ln>
          </p:spPr>
          <p:txBody>
            <a:bodyPr spcFirstLastPara="1" wrap="square" lIns="91425" tIns="45700" rIns="91425" bIns="45700" anchor="t" anchorCtr="0">
              <a:spAutoFit/>
            </a:bodyPr>
            <a:lstStyle/>
            <a:p>
              <a:pPr marL="342900" lvl="0" indent="-342900">
                <a:lnSpc>
                  <a:spcPct val="114000"/>
                </a:lnSpc>
                <a:buClr>
                  <a:srgbClr val="3F3F3F"/>
                </a:buClr>
                <a:buSzPts val="2200"/>
                <a:buFont typeface="Arial"/>
                <a:buChar char="•"/>
              </a:pPr>
              <a:r>
                <a:rPr lang="en-US" sz="2000">
                  <a:solidFill>
                    <a:srgbClr val="3F3F3F"/>
                  </a:solidFill>
                  <a:latin typeface="Open Sans"/>
                  <a:ea typeface="Open Sans"/>
                  <a:cs typeface="Open Sans"/>
                  <a:sym typeface="Open Sans"/>
                </a:rPr>
                <a:t>The user's role or job function should not be exposed by the identity (ID).</a:t>
              </a:r>
            </a:p>
          </p:txBody>
        </p:sp>
        <p:sp>
          <p:nvSpPr>
            <p:cNvPr id="14" name="Google Shape;2710;p105">
              <a:extLst>
                <a:ext uri="{FF2B5EF4-FFF2-40B4-BE49-F238E27FC236}">
                  <a16:creationId xmlns:a16="http://schemas.microsoft.com/office/drawing/2014/main" id="{7C4E0D1A-3709-424C-82C9-2EF6B6750DDF}"/>
                </a:ext>
              </a:extLst>
            </p:cNvPr>
            <p:cNvSpPr/>
            <p:nvPr/>
          </p:nvSpPr>
          <p:spPr>
            <a:xfrm>
              <a:off x="1992687" y="6988812"/>
              <a:ext cx="6823067" cy="1161563"/>
            </a:xfrm>
            <a:prstGeom prst="roundRect">
              <a:avLst>
                <a:gd name="adj" fmla="val 4792"/>
              </a:avLst>
            </a:prstGeom>
            <a:solidFill>
              <a:srgbClr val="E8E8E8"/>
            </a:solidFill>
            <a:ln w="41275" cap="rnd"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5" name="Google Shape;2711;p105">
              <a:extLst>
                <a:ext uri="{FF2B5EF4-FFF2-40B4-BE49-F238E27FC236}">
                  <a16:creationId xmlns:a16="http://schemas.microsoft.com/office/drawing/2014/main" id="{D9B37C50-EF64-4AB8-83B0-676C60ADD96D}"/>
                </a:ext>
              </a:extLst>
            </p:cNvPr>
            <p:cNvSpPr/>
            <p:nvPr/>
          </p:nvSpPr>
          <p:spPr>
            <a:xfrm>
              <a:off x="1970219" y="6753842"/>
              <a:ext cx="3422767" cy="488959"/>
            </a:xfrm>
            <a:prstGeom prst="snipRoundRect">
              <a:avLst>
                <a:gd name="adj1" fmla="val 16667"/>
                <a:gd name="adj2" fmla="val 32955"/>
              </a:avLst>
            </a:prstGeom>
            <a:solidFill>
              <a:srgbClr val="6A967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lvl="0"/>
              <a:r>
                <a:rPr lang="en-US" sz="2200">
                  <a:solidFill>
                    <a:schemeClr val="lt1"/>
                  </a:solidFill>
                  <a:latin typeface="Open Sans"/>
                  <a:ea typeface="Open Sans"/>
                  <a:cs typeface="Open Sans"/>
                  <a:sym typeface="Open Sans"/>
                </a:rPr>
                <a:t>Secure issuance</a:t>
              </a:r>
            </a:p>
          </p:txBody>
        </p:sp>
        <p:sp>
          <p:nvSpPr>
            <p:cNvPr id="16" name="Google Shape;2712;p105">
              <a:extLst>
                <a:ext uri="{FF2B5EF4-FFF2-40B4-BE49-F238E27FC236}">
                  <a16:creationId xmlns:a16="http://schemas.microsoft.com/office/drawing/2014/main" id="{D0B1B41B-DF49-43CB-AA06-FFC14F7DDA32}"/>
                </a:ext>
              </a:extLst>
            </p:cNvPr>
            <p:cNvSpPr/>
            <p:nvPr/>
          </p:nvSpPr>
          <p:spPr>
            <a:xfrm>
              <a:off x="2176603" y="7275256"/>
              <a:ext cx="6240567" cy="794023"/>
            </a:xfrm>
            <a:prstGeom prst="rect">
              <a:avLst/>
            </a:prstGeom>
            <a:noFill/>
            <a:ln>
              <a:noFill/>
            </a:ln>
          </p:spPr>
          <p:txBody>
            <a:bodyPr spcFirstLastPara="1" wrap="square" lIns="91425" tIns="45700" rIns="91425" bIns="45700" anchor="t" anchorCtr="0">
              <a:spAutoFit/>
            </a:bodyPr>
            <a:lstStyle/>
            <a:p>
              <a:pPr marL="342900" indent="-342900">
                <a:lnSpc>
                  <a:spcPct val="114000"/>
                </a:lnSpc>
                <a:buClr>
                  <a:srgbClr val="3F3F3F"/>
                </a:buClr>
                <a:buSzPts val="2200"/>
                <a:buChar char="•"/>
              </a:pPr>
              <a:r>
                <a:rPr lang="en-US" sz="2000">
                  <a:solidFill>
                    <a:srgbClr val="3F3F3F"/>
                  </a:solidFill>
                  <a:latin typeface="Open Sans"/>
                  <a:ea typeface="Open Sans"/>
                  <a:cs typeface="Open Sans"/>
                  <a:sym typeface="Open Sans"/>
                </a:rPr>
                <a:t>The ID issuing process must be well-documented and secure.</a:t>
              </a:r>
              <a:endParaRPr sz="2000">
                <a:solidFill>
                  <a:srgbClr val="3F3F3F"/>
                </a:solidFill>
                <a:latin typeface="Open Sans"/>
                <a:ea typeface="Open Sans"/>
                <a:cs typeface="Open Sans"/>
              </a:endParaRPr>
            </a:p>
          </p:txBody>
        </p:sp>
      </p:grpSp>
      <p:sp>
        <p:nvSpPr>
          <p:cNvPr id="4" name="Brandline_LVC">
            <a:extLst>
              <a:ext uri="{FF2B5EF4-FFF2-40B4-BE49-F238E27FC236}">
                <a16:creationId xmlns:a16="http://schemas.microsoft.com/office/drawing/2014/main" id="{397525F3-D6C9-49A4-90EA-808F5DDDBD03}"/>
              </a:ext>
            </a:extLst>
          </p:cNvPr>
          <p:cNvSpPr/>
          <p:nvPr/>
        </p:nvSpPr>
        <p:spPr>
          <a:xfrm>
            <a:off x="4445000" y="882356"/>
            <a:ext cx="7360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875216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eae6bcc7a1_0_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Authentication</a:t>
            </a:r>
            <a:endParaRPr/>
          </a:p>
        </p:txBody>
      </p:sp>
      <p:pic>
        <p:nvPicPr>
          <p:cNvPr id="335" name="Google Shape;335;geae6bcc7a1_0_16"/>
          <p:cNvPicPr preferRelativeResize="0"/>
          <p:nvPr/>
        </p:nvPicPr>
        <p:blipFill rotWithShape="1">
          <a:blip r:embed="rId3">
            <a:alphaModFix/>
          </a:blip>
          <a:srcRect/>
          <a:stretch/>
        </p:blipFill>
        <p:spPr>
          <a:xfrm>
            <a:off x="6734705" y="3636813"/>
            <a:ext cx="3035875" cy="3035875"/>
          </a:xfrm>
          <a:prstGeom prst="rect">
            <a:avLst/>
          </a:prstGeom>
          <a:noFill/>
          <a:ln>
            <a:noFill/>
          </a:ln>
        </p:spPr>
      </p:pic>
      <p:sp>
        <p:nvSpPr>
          <p:cNvPr id="336" name="Google Shape;336;geae6bcc7a1_0_16"/>
          <p:cNvSpPr/>
          <p:nvPr/>
        </p:nvSpPr>
        <p:spPr>
          <a:xfrm>
            <a:off x="1978063" y="1518950"/>
            <a:ext cx="12945900" cy="1515900"/>
          </a:xfrm>
          <a:prstGeom prst="roundRect">
            <a:avLst>
              <a:gd name="adj" fmla="val 16667"/>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geae6bcc7a1_0_16"/>
          <p:cNvSpPr/>
          <p:nvPr/>
        </p:nvSpPr>
        <p:spPr>
          <a:xfrm>
            <a:off x="3278670" y="1650749"/>
            <a:ext cx="11471100" cy="1252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It</a:t>
            </a:r>
            <a:r>
              <a:rPr lang="en-US" sz="2200" b="0" i="0" u="none" strike="noStrike" cap="none">
                <a:solidFill>
                  <a:srgbClr val="3F3F3F"/>
                </a:solidFill>
                <a:latin typeface="Open Sans"/>
                <a:ea typeface="Open Sans"/>
                <a:cs typeface="Open Sans"/>
                <a:sym typeface="Open Sans"/>
              </a:rPr>
              <a:t> involves comparing one or more criteria to a database of legitimate identities, such as user accounts, to validate the subject's identity.</a:t>
            </a:r>
          </a:p>
        </p:txBody>
      </p:sp>
      <p:sp>
        <p:nvSpPr>
          <p:cNvPr id="338" name="Google Shape;338;geae6bcc7a1_0_16"/>
          <p:cNvSpPr/>
          <p:nvPr/>
        </p:nvSpPr>
        <p:spPr>
          <a:xfrm rot="2700000">
            <a:off x="1623553" y="1562751"/>
            <a:ext cx="1457347" cy="1428497"/>
          </a:xfrm>
          <a:prstGeom prst="roundRect">
            <a:avLst>
              <a:gd name="adj" fmla="val 16667"/>
            </a:avLst>
          </a:prstGeom>
          <a:solidFill>
            <a:srgbClr val="93C47D"/>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9" name="Google Shape;339;geae6bcc7a1_0_16"/>
          <p:cNvPicPr preferRelativeResize="0"/>
          <p:nvPr/>
        </p:nvPicPr>
        <p:blipFill rotWithShape="1">
          <a:blip r:embed="rId4">
            <a:alphaModFix/>
          </a:blip>
          <a:srcRect/>
          <a:stretch/>
        </p:blipFill>
        <p:spPr>
          <a:xfrm>
            <a:off x="1759377" y="1760263"/>
            <a:ext cx="1033275" cy="1033275"/>
          </a:xfrm>
          <a:prstGeom prst="rect">
            <a:avLst/>
          </a:prstGeom>
          <a:noFill/>
          <a:ln>
            <a:noFill/>
          </a:ln>
        </p:spPr>
      </p:pic>
      <p:sp>
        <p:nvSpPr>
          <p:cNvPr id="340" name="Google Shape;340;geae6bcc7a1_0_16"/>
          <p:cNvSpPr/>
          <p:nvPr/>
        </p:nvSpPr>
        <p:spPr>
          <a:xfrm>
            <a:off x="2154025" y="6938375"/>
            <a:ext cx="12493800" cy="1252500"/>
          </a:xfrm>
          <a:prstGeom prst="roundRect">
            <a:avLst>
              <a:gd name="adj" fmla="val 16667"/>
            </a:avLst>
          </a:prstGeom>
          <a:noFill/>
          <a:ln w="3810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example of identification and authentication is the use of a username and password. Users identify themselves with usernames and authenticate with passwords.</a:t>
            </a:r>
            <a:endParaRPr sz="2200" b="0" i="0" u="none" strike="noStrike" cap="none">
              <a:solidFill>
                <a:srgbClr val="3F3F3F"/>
              </a:solidFill>
              <a:latin typeface="Open Sans"/>
              <a:ea typeface="Open Sans"/>
              <a:cs typeface="Open Sans"/>
              <a:sym typeface="Open Sans"/>
            </a:endParaRPr>
          </a:p>
        </p:txBody>
      </p:sp>
      <p:sp>
        <p:nvSpPr>
          <p:cNvPr id="2" name="Google Shape;191;p8">
            <a:extLst>
              <a:ext uri="{FF2B5EF4-FFF2-40B4-BE49-F238E27FC236}">
                <a16:creationId xmlns:a16="http://schemas.microsoft.com/office/drawing/2014/main" id="{ACA04902-52F8-430A-D6C4-E5058FF652A7}"/>
              </a:ext>
            </a:extLst>
          </p:cNvPr>
          <p:cNvSpPr txBox="1"/>
          <p:nvPr/>
        </p:nvSpPr>
        <p:spPr>
          <a:xfrm>
            <a:off x="1904027" y="4598532"/>
            <a:ext cx="4490662" cy="902400"/>
          </a:xfrm>
          <a:prstGeom prst="roundRect">
            <a:avLst/>
          </a:prstGeom>
          <a:noFill/>
          <a:ln>
            <a:solidFill>
              <a:schemeClr val="accent1"/>
            </a:solid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Comparing criteria to a database of legitimate identities</a:t>
            </a:r>
            <a:endParaRPr lang="en-US" sz="1400" i="0" u="none" strike="noStrike" cap="none">
              <a:solidFill>
                <a:srgbClr val="000000"/>
              </a:solidFill>
              <a:latin typeface="Arial"/>
              <a:ea typeface="Arial"/>
              <a:cs typeface="Arial"/>
              <a:sym typeface="Arial"/>
            </a:endParaRPr>
          </a:p>
        </p:txBody>
      </p:sp>
      <p:sp>
        <p:nvSpPr>
          <p:cNvPr id="3" name="Google Shape;191;p8">
            <a:extLst>
              <a:ext uri="{FF2B5EF4-FFF2-40B4-BE49-F238E27FC236}">
                <a16:creationId xmlns:a16="http://schemas.microsoft.com/office/drawing/2014/main" id="{893235A7-0C14-099E-FC77-A61BAFA92F36}"/>
              </a:ext>
            </a:extLst>
          </p:cNvPr>
          <p:cNvSpPr txBox="1"/>
          <p:nvPr/>
        </p:nvSpPr>
        <p:spPr>
          <a:xfrm>
            <a:off x="10090367" y="4598532"/>
            <a:ext cx="4490662" cy="902400"/>
          </a:xfrm>
          <a:prstGeom prst="roundRect">
            <a:avLst/>
          </a:prstGeom>
          <a:noFill/>
          <a:ln>
            <a:solidFill>
              <a:schemeClr val="accent1"/>
            </a:solid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Validating the subject’s </a:t>
            </a:r>
          </a:p>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identity</a:t>
            </a:r>
            <a:endParaRPr lang="en-US" sz="1400" i="0" u="none" strike="noStrike" cap="none">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FBFD7679-2B9F-62F0-BCFE-492F1C74EE01}"/>
              </a:ext>
            </a:extLst>
          </p:cNvPr>
          <p:cNvSpPr/>
          <p:nvPr/>
        </p:nvSpPr>
        <p:spPr>
          <a:xfrm>
            <a:off x="6451600" y="816324"/>
            <a:ext cx="3355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22"/>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tabLst>
                <a:tab pos="5116513" algn="l"/>
              </a:tabLst>
            </a:pPr>
            <a:r>
              <a:rPr lang="en-US"/>
              <a:t>IoT Hardening</a:t>
            </a:r>
            <a:endParaRPr lang="en-IN"/>
          </a:p>
        </p:txBody>
      </p:sp>
      <p:sp>
        <p:nvSpPr>
          <p:cNvPr id="10" name="Brandline_LVC">
            <a:extLst>
              <a:ext uri="{FF2B5EF4-FFF2-40B4-BE49-F238E27FC236}">
                <a16:creationId xmlns:a16="http://schemas.microsoft.com/office/drawing/2014/main" id="{808864CC-95FE-7BF9-ED54-85F96BE6FF20}"/>
              </a:ext>
            </a:extLst>
          </p:cNvPr>
          <p:cNvSpPr/>
          <p:nvPr/>
        </p:nvSpPr>
        <p:spPr>
          <a:xfrm>
            <a:off x="6527800" y="903408"/>
            <a:ext cx="3196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4B578545-7111-A927-9081-D8E6978C5F57}"/>
              </a:ext>
            </a:extLst>
          </p:cNvPr>
          <p:cNvGrpSpPr/>
          <p:nvPr/>
        </p:nvGrpSpPr>
        <p:grpSpPr>
          <a:xfrm>
            <a:off x="2053110" y="2620674"/>
            <a:ext cx="12149779" cy="5510196"/>
            <a:chOff x="699903" y="1356360"/>
            <a:chExt cx="15225897" cy="6905284"/>
          </a:xfrm>
        </p:grpSpPr>
        <p:grpSp>
          <p:nvGrpSpPr>
            <p:cNvPr id="12" name="Group 11">
              <a:extLst>
                <a:ext uri="{FF2B5EF4-FFF2-40B4-BE49-F238E27FC236}">
                  <a16:creationId xmlns:a16="http://schemas.microsoft.com/office/drawing/2014/main" id="{60AEE8AF-4443-231D-E8EF-3721E4083035}"/>
                </a:ext>
              </a:extLst>
            </p:cNvPr>
            <p:cNvGrpSpPr/>
            <p:nvPr/>
          </p:nvGrpSpPr>
          <p:grpSpPr>
            <a:xfrm>
              <a:off x="757451" y="1356360"/>
              <a:ext cx="15110801" cy="3213606"/>
              <a:chOff x="814999" y="1356360"/>
              <a:chExt cx="15110801" cy="3213606"/>
            </a:xfrm>
          </p:grpSpPr>
          <p:sp>
            <p:nvSpPr>
              <p:cNvPr id="17" name="Google Shape;492;p59">
                <a:extLst>
                  <a:ext uri="{FF2B5EF4-FFF2-40B4-BE49-F238E27FC236}">
                    <a16:creationId xmlns:a16="http://schemas.microsoft.com/office/drawing/2014/main" id="{AFE02B69-9322-A8AB-0E61-017563A44C0D}"/>
                  </a:ext>
                </a:extLst>
              </p:cNvPr>
              <p:cNvSpPr/>
              <p:nvPr/>
            </p:nvSpPr>
            <p:spPr>
              <a:xfrm>
                <a:off x="814999" y="1356360"/>
                <a:ext cx="4737867" cy="3213606"/>
              </a:xfrm>
              <a:custGeom>
                <a:avLst/>
                <a:gdLst>
                  <a:gd name="connsiteX0" fmla="*/ 0 w 4737867"/>
                  <a:gd name="connsiteY0" fmla="*/ 165565 h 3213606"/>
                  <a:gd name="connsiteX1" fmla="*/ 165565 w 4737867"/>
                  <a:gd name="connsiteY1" fmla="*/ 0 h 3213606"/>
                  <a:gd name="connsiteX2" fmla="*/ 4572302 w 4737867"/>
                  <a:gd name="connsiteY2" fmla="*/ 0 h 3213606"/>
                  <a:gd name="connsiteX3" fmla="*/ 4737867 w 4737867"/>
                  <a:gd name="connsiteY3" fmla="*/ 165565 h 3213606"/>
                  <a:gd name="connsiteX4" fmla="*/ 4737867 w 4737867"/>
                  <a:gd name="connsiteY4" fmla="*/ 3048041 h 3213606"/>
                  <a:gd name="connsiteX5" fmla="*/ 4572302 w 4737867"/>
                  <a:gd name="connsiteY5" fmla="*/ 3213606 h 3213606"/>
                  <a:gd name="connsiteX6" fmla="*/ 165565 w 4737867"/>
                  <a:gd name="connsiteY6" fmla="*/ 3213606 h 3213606"/>
                  <a:gd name="connsiteX7" fmla="*/ 0 w 4737867"/>
                  <a:gd name="connsiteY7" fmla="*/ 3048041 h 3213606"/>
                  <a:gd name="connsiteX8" fmla="*/ 0 w 4737867"/>
                  <a:gd name="connsiteY8" fmla="*/ 165565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65565"/>
                    </a:moveTo>
                    <a:cubicBezTo>
                      <a:pt x="4267" y="77287"/>
                      <a:pt x="57098" y="-4977"/>
                      <a:pt x="165565" y="0"/>
                    </a:cubicBezTo>
                    <a:cubicBezTo>
                      <a:pt x="1537276" y="109595"/>
                      <a:pt x="2858438" y="16756"/>
                      <a:pt x="4572302" y="0"/>
                    </a:cubicBezTo>
                    <a:cubicBezTo>
                      <a:pt x="4654568" y="-7588"/>
                      <a:pt x="4738521" y="76557"/>
                      <a:pt x="4737867" y="165565"/>
                    </a:cubicBezTo>
                    <a:cubicBezTo>
                      <a:pt x="4681549" y="1497504"/>
                      <a:pt x="4770778" y="2139970"/>
                      <a:pt x="4737867" y="3048041"/>
                    </a:cubicBezTo>
                    <a:cubicBezTo>
                      <a:pt x="4723842" y="3144283"/>
                      <a:pt x="4668709" y="3213107"/>
                      <a:pt x="4572302" y="3213606"/>
                    </a:cubicBezTo>
                    <a:cubicBezTo>
                      <a:pt x="3814841" y="3077405"/>
                      <a:pt x="1431009" y="3138830"/>
                      <a:pt x="165565" y="3213606"/>
                    </a:cubicBezTo>
                    <a:cubicBezTo>
                      <a:pt x="64216" y="3199979"/>
                      <a:pt x="-15726" y="3132812"/>
                      <a:pt x="0" y="3048041"/>
                    </a:cubicBezTo>
                    <a:cubicBezTo>
                      <a:pt x="-157566" y="2129269"/>
                      <a:pt x="130870" y="874019"/>
                      <a:pt x="0" y="165565"/>
                    </a:cubicBezTo>
                    <a:close/>
                  </a:path>
                  <a:path w="4737867" h="3213606" stroke="0" extrusionOk="0">
                    <a:moveTo>
                      <a:pt x="0" y="165565"/>
                    </a:moveTo>
                    <a:cubicBezTo>
                      <a:pt x="-4464" y="64106"/>
                      <a:pt x="83731" y="-12821"/>
                      <a:pt x="165565" y="0"/>
                    </a:cubicBezTo>
                    <a:cubicBezTo>
                      <a:pt x="1391433" y="47539"/>
                      <a:pt x="3397077" y="42437"/>
                      <a:pt x="4572302" y="0"/>
                    </a:cubicBezTo>
                    <a:cubicBezTo>
                      <a:pt x="4669234" y="-2911"/>
                      <a:pt x="4743849" y="64522"/>
                      <a:pt x="4737867" y="165565"/>
                    </a:cubicBezTo>
                    <a:cubicBezTo>
                      <a:pt x="4655500" y="838299"/>
                      <a:pt x="4755880" y="1769700"/>
                      <a:pt x="4737867" y="3048041"/>
                    </a:cubicBezTo>
                    <a:cubicBezTo>
                      <a:pt x="4741243" y="3149541"/>
                      <a:pt x="4660749" y="3210440"/>
                      <a:pt x="4572302" y="3213606"/>
                    </a:cubicBezTo>
                    <a:cubicBezTo>
                      <a:pt x="3183155" y="3187252"/>
                      <a:pt x="1524913" y="3094750"/>
                      <a:pt x="165565" y="3213606"/>
                    </a:cubicBezTo>
                    <a:cubicBezTo>
                      <a:pt x="68985" y="3208526"/>
                      <a:pt x="10061" y="3151677"/>
                      <a:pt x="0" y="3048041"/>
                    </a:cubicBezTo>
                    <a:cubicBezTo>
                      <a:pt x="88535" y="1872114"/>
                      <a:pt x="49637" y="659657"/>
                      <a:pt x="0" y="165565"/>
                    </a:cubicBezTo>
                    <a:close/>
                  </a:path>
                </a:pathLst>
              </a:custGeom>
              <a:solidFill>
                <a:schemeClr val="accent1">
                  <a:lumMod val="40000"/>
                  <a:lumOff val="60000"/>
                </a:schemeClr>
              </a:solidFill>
              <a:ln>
                <a:solidFill>
                  <a:schemeClr val="bg1"/>
                </a:solidFill>
                <a:extLst>
                  <a:ext uri="{C807C97D-BFC1-408E-A445-0C87EB9F89A2}">
                    <ask:lineSketchStyleProps xmlns:ask="http://schemas.microsoft.com/office/drawing/2018/sketchyshapes" sd="3255299097">
                      <a:prstGeom prst="roundRect">
                        <a:avLst>
                          <a:gd name="adj" fmla="val 5152"/>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a:solidFill>
                      <a:schemeClr val="tx1">
                        <a:lumMod val="75000"/>
                        <a:lumOff val="25000"/>
                      </a:schemeClr>
                    </a:solidFill>
                    <a:latin typeface="Open Sans"/>
                    <a:ea typeface="Open Sans"/>
                    <a:cs typeface="Open Sans"/>
                    <a:sym typeface="Open Sans"/>
                  </a:rPr>
                  <a:t>Reduce the number of entry points for potential attackers by disabling unnecessary features and services</a:t>
                </a:r>
              </a:p>
            </p:txBody>
          </p:sp>
          <p:sp>
            <p:nvSpPr>
              <p:cNvPr id="18" name="Google Shape;492;p59">
                <a:extLst>
                  <a:ext uri="{FF2B5EF4-FFF2-40B4-BE49-F238E27FC236}">
                    <a16:creationId xmlns:a16="http://schemas.microsoft.com/office/drawing/2014/main" id="{79807B09-C78B-65E8-81E6-2D1A137CDE3D}"/>
                  </a:ext>
                </a:extLst>
              </p:cNvPr>
              <p:cNvSpPr/>
              <p:nvPr/>
            </p:nvSpPr>
            <p:spPr>
              <a:xfrm>
                <a:off x="6001465"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6701" y="56403"/>
                      <a:pt x="56810" y="6583"/>
                      <a:pt x="133397" y="0"/>
                    </a:cubicBezTo>
                    <a:cubicBezTo>
                      <a:pt x="1991175" y="-66919"/>
                      <a:pt x="3651547" y="101251"/>
                      <a:pt x="4604470" y="0"/>
                    </a:cubicBezTo>
                    <a:cubicBezTo>
                      <a:pt x="4670807" y="2383"/>
                      <a:pt x="4749827" y="53868"/>
                      <a:pt x="4737867" y="133397"/>
                    </a:cubicBezTo>
                    <a:cubicBezTo>
                      <a:pt x="4772758" y="1438801"/>
                      <a:pt x="4590395" y="2415544"/>
                      <a:pt x="4737867" y="3080209"/>
                    </a:cubicBezTo>
                    <a:cubicBezTo>
                      <a:pt x="4733123" y="3166258"/>
                      <a:pt x="4670299" y="3222633"/>
                      <a:pt x="4604470" y="3213606"/>
                    </a:cubicBezTo>
                    <a:cubicBezTo>
                      <a:pt x="3484587" y="3381771"/>
                      <a:pt x="2177438" y="3255927"/>
                      <a:pt x="133397" y="3213606"/>
                    </a:cubicBezTo>
                    <a:cubicBezTo>
                      <a:pt x="56280" y="3214185"/>
                      <a:pt x="7066" y="3164436"/>
                      <a:pt x="0" y="3080209"/>
                    </a:cubicBezTo>
                    <a:cubicBezTo>
                      <a:pt x="-140703" y="1956823"/>
                      <a:pt x="67068" y="578564"/>
                      <a:pt x="0" y="133397"/>
                    </a:cubicBezTo>
                    <a:close/>
                  </a:path>
                  <a:path w="4737867" h="3213606" stroke="0" extrusionOk="0">
                    <a:moveTo>
                      <a:pt x="0" y="133397"/>
                    </a:moveTo>
                    <a:cubicBezTo>
                      <a:pt x="-5098" y="57146"/>
                      <a:pt x="61268" y="-1596"/>
                      <a:pt x="133397" y="0"/>
                    </a:cubicBezTo>
                    <a:cubicBezTo>
                      <a:pt x="934081" y="-70773"/>
                      <a:pt x="3073153" y="-90422"/>
                      <a:pt x="4604470" y="0"/>
                    </a:cubicBezTo>
                    <a:cubicBezTo>
                      <a:pt x="4683524" y="-10643"/>
                      <a:pt x="4748884" y="55576"/>
                      <a:pt x="4737867" y="133397"/>
                    </a:cubicBezTo>
                    <a:cubicBezTo>
                      <a:pt x="4838744" y="485034"/>
                      <a:pt x="4594294" y="2419155"/>
                      <a:pt x="4737867" y="3080209"/>
                    </a:cubicBezTo>
                    <a:cubicBezTo>
                      <a:pt x="4741326" y="3146670"/>
                      <a:pt x="4678206" y="3203937"/>
                      <a:pt x="4604470" y="3213606"/>
                    </a:cubicBezTo>
                    <a:cubicBezTo>
                      <a:pt x="3092693" y="3220459"/>
                      <a:pt x="2110371" y="3219812"/>
                      <a:pt x="133397" y="3213606"/>
                    </a:cubicBezTo>
                    <a:cubicBezTo>
                      <a:pt x="69308" y="3210786"/>
                      <a:pt x="3598" y="3155658"/>
                      <a:pt x="0" y="3080209"/>
                    </a:cubicBezTo>
                    <a:cubicBezTo>
                      <a:pt x="8202" y="1675536"/>
                      <a:pt x="96689" y="1572178"/>
                      <a:pt x="0" y="133397"/>
                    </a:cubicBezTo>
                    <a:close/>
                  </a:path>
                </a:pathLst>
              </a:custGeom>
              <a:solidFill>
                <a:schemeClr val="accent6">
                  <a:lumMod val="60000"/>
                  <a:lumOff val="40000"/>
                </a:schemeClr>
              </a:solidFill>
              <a:ln>
                <a:solidFill>
                  <a:schemeClr val="bg1"/>
                </a:solidFill>
                <a:extLst>
                  <a:ext uri="{C807C97D-BFC1-408E-A445-0C87EB9F89A2}">
                    <ask:lineSketchStyleProps xmlns:ask="http://schemas.microsoft.com/office/drawing/2018/sketchyshapes" sd="1290950338">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a:solidFill>
                      <a:schemeClr val="tx1">
                        <a:lumMod val="75000"/>
                        <a:lumOff val="25000"/>
                      </a:schemeClr>
                    </a:solidFill>
                    <a:latin typeface="Open Sans"/>
                    <a:ea typeface="Open Sans"/>
                    <a:cs typeface="Open Sans"/>
                    <a:sym typeface="Open Sans"/>
                  </a:rPr>
                  <a:t>Ensure devices boot only with verified and trusted software to prevent unauthorized code execution</a:t>
                </a:r>
              </a:p>
            </p:txBody>
          </p:sp>
          <p:sp>
            <p:nvSpPr>
              <p:cNvPr id="19" name="Google Shape;492;p59">
                <a:extLst>
                  <a:ext uri="{FF2B5EF4-FFF2-40B4-BE49-F238E27FC236}">
                    <a16:creationId xmlns:a16="http://schemas.microsoft.com/office/drawing/2014/main" id="{762C5A2C-CF36-699C-6E0A-4DD6629BA821}"/>
                  </a:ext>
                </a:extLst>
              </p:cNvPr>
              <p:cNvSpPr/>
              <p:nvPr/>
            </p:nvSpPr>
            <p:spPr>
              <a:xfrm>
                <a:off x="11187933"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1417" y="56204"/>
                      <a:pt x="60896" y="2203"/>
                      <a:pt x="133397" y="0"/>
                    </a:cubicBezTo>
                    <a:cubicBezTo>
                      <a:pt x="2344573" y="95205"/>
                      <a:pt x="3066233" y="26716"/>
                      <a:pt x="4604470" y="0"/>
                    </a:cubicBezTo>
                    <a:cubicBezTo>
                      <a:pt x="4684923" y="2694"/>
                      <a:pt x="4729081" y="63540"/>
                      <a:pt x="4737867" y="133397"/>
                    </a:cubicBezTo>
                    <a:cubicBezTo>
                      <a:pt x="4755988" y="1070115"/>
                      <a:pt x="4666405" y="1983387"/>
                      <a:pt x="4737867" y="3080209"/>
                    </a:cubicBezTo>
                    <a:cubicBezTo>
                      <a:pt x="4734993" y="3162151"/>
                      <a:pt x="4677254" y="3220250"/>
                      <a:pt x="4604470" y="3213606"/>
                    </a:cubicBezTo>
                    <a:cubicBezTo>
                      <a:pt x="3714324" y="3280731"/>
                      <a:pt x="2059767" y="3102805"/>
                      <a:pt x="133397" y="3213606"/>
                    </a:cubicBezTo>
                    <a:cubicBezTo>
                      <a:pt x="62842" y="3213285"/>
                      <a:pt x="6262" y="3155107"/>
                      <a:pt x="0" y="3080209"/>
                    </a:cubicBezTo>
                    <a:cubicBezTo>
                      <a:pt x="28899" y="2427946"/>
                      <a:pt x="-7333" y="550646"/>
                      <a:pt x="0" y="133397"/>
                    </a:cubicBezTo>
                    <a:close/>
                  </a:path>
                  <a:path w="4737867" h="3213606" stroke="0" extrusionOk="0">
                    <a:moveTo>
                      <a:pt x="0" y="133397"/>
                    </a:moveTo>
                    <a:cubicBezTo>
                      <a:pt x="10838" y="58975"/>
                      <a:pt x="70595" y="6894"/>
                      <a:pt x="133397" y="0"/>
                    </a:cubicBezTo>
                    <a:cubicBezTo>
                      <a:pt x="1589332" y="75935"/>
                      <a:pt x="4053616" y="-122470"/>
                      <a:pt x="4604470" y="0"/>
                    </a:cubicBezTo>
                    <a:cubicBezTo>
                      <a:pt x="4684534" y="2910"/>
                      <a:pt x="4729781" y="58699"/>
                      <a:pt x="4737867" y="133397"/>
                    </a:cubicBezTo>
                    <a:cubicBezTo>
                      <a:pt x="4628344" y="1165702"/>
                      <a:pt x="4604220" y="2168868"/>
                      <a:pt x="4737867" y="3080209"/>
                    </a:cubicBezTo>
                    <a:cubicBezTo>
                      <a:pt x="4726670" y="3148823"/>
                      <a:pt x="4683082" y="3202549"/>
                      <a:pt x="4604470" y="3213606"/>
                    </a:cubicBezTo>
                    <a:cubicBezTo>
                      <a:pt x="3657700" y="3218781"/>
                      <a:pt x="1428980" y="3166207"/>
                      <a:pt x="133397" y="3213606"/>
                    </a:cubicBezTo>
                    <a:cubicBezTo>
                      <a:pt x="63575" y="3210278"/>
                      <a:pt x="-5447" y="3160954"/>
                      <a:pt x="0" y="3080209"/>
                    </a:cubicBezTo>
                    <a:cubicBezTo>
                      <a:pt x="88019" y="2129275"/>
                      <a:pt x="-134658" y="1073183"/>
                      <a:pt x="0" y="133397"/>
                    </a:cubicBezTo>
                    <a:close/>
                  </a:path>
                </a:pathLst>
              </a:custGeom>
              <a:solidFill>
                <a:schemeClr val="accent4">
                  <a:lumMod val="40000"/>
                  <a:lumOff val="60000"/>
                </a:schemeClr>
              </a:solidFill>
              <a:ln>
                <a:solidFill>
                  <a:schemeClr val="bg1"/>
                </a:solidFill>
                <a:extLst>
                  <a:ext uri="{C807C97D-BFC1-408E-A445-0C87EB9F89A2}">
                    <ask:lineSketchStyleProps xmlns:ask="http://schemas.microsoft.com/office/drawing/2018/sketchyshapes" sd="4183329811">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a:solidFill>
                      <a:schemeClr val="tx1">
                        <a:lumMod val="75000"/>
                        <a:lumOff val="25000"/>
                      </a:schemeClr>
                    </a:solidFill>
                    <a:latin typeface="Open Sans"/>
                    <a:ea typeface="Open Sans"/>
                    <a:cs typeface="Open Sans"/>
                    <a:sym typeface="Open Sans"/>
                  </a:rPr>
                  <a:t>Implement strong authentication and authorization mechanisms to restrict access to IoT devices</a:t>
                </a:r>
              </a:p>
            </p:txBody>
          </p:sp>
        </p:grpSp>
        <p:grpSp>
          <p:nvGrpSpPr>
            <p:cNvPr id="13" name="Group 12">
              <a:extLst>
                <a:ext uri="{FF2B5EF4-FFF2-40B4-BE49-F238E27FC236}">
                  <a16:creationId xmlns:a16="http://schemas.microsoft.com/office/drawing/2014/main" id="{B166E6D6-0AC8-ECFE-DB20-0CD112443264}"/>
                </a:ext>
              </a:extLst>
            </p:cNvPr>
            <p:cNvGrpSpPr/>
            <p:nvPr/>
          </p:nvGrpSpPr>
          <p:grpSpPr>
            <a:xfrm>
              <a:off x="699903" y="5048038"/>
              <a:ext cx="15225897" cy="3213606"/>
              <a:chOff x="1298580" y="4898741"/>
              <a:chExt cx="14228618" cy="2435219"/>
            </a:xfrm>
          </p:grpSpPr>
          <p:sp>
            <p:nvSpPr>
              <p:cNvPr id="14" name="Google Shape;492;p59">
                <a:extLst>
                  <a:ext uri="{FF2B5EF4-FFF2-40B4-BE49-F238E27FC236}">
                    <a16:creationId xmlns:a16="http://schemas.microsoft.com/office/drawing/2014/main" id="{7810B4D4-9314-5F03-5D99-6EA1C364355C}"/>
                  </a:ext>
                </a:extLst>
              </p:cNvPr>
              <p:cNvSpPr/>
              <p:nvPr/>
            </p:nvSpPr>
            <p:spPr>
              <a:xfrm>
                <a:off x="1298580" y="4898741"/>
                <a:ext cx="4427542" cy="2435219"/>
              </a:xfrm>
              <a:custGeom>
                <a:avLst/>
                <a:gdLst>
                  <a:gd name="connsiteX0" fmla="*/ 0 w 4427542"/>
                  <a:gd name="connsiteY0" fmla="*/ 113262 h 2435219"/>
                  <a:gd name="connsiteX1" fmla="*/ 113262 w 4427542"/>
                  <a:gd name="connsiteY1" fmla="*/ 0 h 2435219"/>
                  <a:gd name="connsiteX2" fmla="*/ 4314280 w 4427542"/>
                  <a:gd name="connsiteY2" fmla="*/ 0 h 2435219"/>
                  <a:gd name="connsiteX3" fmla="*/ 4427542 w 4427542"/>
                  <a:gd name="connsiteY3" fmla="*/ 113262 h 2435219"/>
                  <a:gd name="connsiteX4" fmla="*/ 4427542 w 4427542"/>
                  <a:gd name="connsiteY4" fmla="*/ 2321957 h 2435219"/>
                  <a:gd name="connsiteX5" fmla="*/ 4314280 w 4427542"/>
                  <a:gd name="connsiteY5" fmla="*/ 2435219 h 2435219"/>
                  <a:gd name="connsiteX6" fmla="*/ 113262 w 4427542"/>
                  <a:gd name="connsiteY6" fmla="*/ 2435219 h 2435219"/>
                  <a:gd name="connsiteX7" fmla="*/ 0 w 4427542"/>
                  <a:gd name="connsiteY7" fmla="*/ 2321957 h 2435219"/>
                  <a:gd name="connsiteX8" fmla="*/ 0 w 4427542"/>
                  <a:gd name="connsiteY8" fmla="*/ 113262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13262"/>
                    </a:moveTo>
                    <a:cubicBezTo>
                      <a:pt x="9395" y="51040"/>
                      <a:pt x="57972" y="-5233"/>
                      <a:pt x="113262" y="0"/>
                    </a:cubicBezTo>
                    <a:cubicBezTo>
                      <a:pt x="1837696" y="-28714"/>
                      <a:pt x="2530319" y="113242"/>
                      <a:pt x="4314280" y="0"/>
                    </a:cubicBezTo>
                    <a:cubicBezTo>
                      <a:pt x="4377769" y="231"/>
                      <a:pt x="4428311" y="57016"/>
                      <a:pt x="4427542" y="113262"/>
                    </a:cubicBezTo>
                    <a:cubicBezTo>
                      <a:pt x="4271503" y="697098"/>
                      <a:pt x="4482985" y="1250567"/>
                      <a:pt x="4427542" y="2321957"/>
                    </a:cubicBezTo>
                    <a:cubicBezTo>
                      <a:pt x="4424753" y="2374434"/>
                      <a:pt x="4382182" y="2433524"/>
                      <a:pt x="4314280" y="2435219"/>
                    </a:cubicBezTo>
                    <a:cubicBezTo>
                      <a:pt x="3719859" y="2396167"/>
                      <a:pt x="1848064" y="2603123"/>
                      <a:pt x="113262" y="2435219"/>
                    </a:cubicBezTo>
                    <a:cubicBezTo>
                      <a:pt x="41209" y="2430930"/>
                      <a:pt x="577" y="2379104"/>
                      <a:pt x="0" y="2321957"/>
                    </a:cubicBezTo>
                    <a:cubicBezTo>
                      <a:pt x="161929" y="2093820"/>
                      <a:pt x="-141215" y="875749"/>
                      <a:pt x="0" y="113262"/>
                    </a:cubicBezTo>
                    <a:close/>
                  </a:path>
                  <a:path w="4427542" h="2435219" stroke="0" extrusionOk="0">
                    <a:moveTo>
                      <a:pt x="0" y="113262"/>
                    </a:moveTo>
                    <a:cubicBezTo>
                      <a:pt x="5573" y="47176"/>
                      <a:pt x="53509" y="409"/>
                      <a:pt x="113262" y="0"/>
                    </a:cubicBezTo>
                    <a:cubicBezTo>
                      <a:pt x="2005207" y="-154859"/>
                      <a:pt x="3056813" y="50000"/>
                      <a:pt x="4314280" y="0"/>
                    </a:cubicBezTo>
                    <a:cubicBezTo>
                      <a:pt x="4373789" y="-6689"/>
                      <a:pt x="4418031" y="56335"/>
                      <a:pt x="4427542" y="113262"/>
                    </a:cubicBezTo>
                    <a:cubicBezTo>
                      <a:pt x="4400959" y="973802"/>
                      <a:pt x="4546283" y="1825911"/>
                      <a:pt x="4427542" y="2321957"/>
                    </a:cubicBezTo>
                    <a:cubicBezTo>
                      <a:pt x="4426980" y="2383948"/>
                      <a:pt x="4377598" y="2440731"/>
                      <a:pt x="4314280" y="2435219"/>
                    </a:cubicBezTo>
                    <a:cubicBezTo>
                      <a:pt x="3118517" y="2363882"/>
                      <a:pt x="1412103" y="2281887"/>
                      <a:pt x="113262" y="2435219"/>
                    </a:cubicBezTo>
                    <a:cubicBezTo>
                      <a:pt x="45034" y="2442047"/>
                      <a:pt x="-3582" y="2376456"/>
                      <a:pt x="0" y="2321957"/>
                    </a:cubicBezTo>
                    <a:cubicBezTo>
                      <a:pt x="134710" y="1266349"/>
                      <a:pt x="-23698" y="1141405"/>
                      <a:pt x="0" y="113262"/>
                    </a:cubicBezTo>
                    <a:close/>
                  </a:path>
                </a:pathLst>
              </a:custGeom>
              <a:solidFill>
                <a:schemeClr val="accent2">
                  <a:lumMod val="20000"/>
                  <a:lumOff val="80000"/>
                </a:schemeClr>
              </a:solidFill>
              <a:ln>
                <a:solidFill>
                  <a:schemeClr val="bg1"/>
                </a:solidFill>
                <a:extLst>
                  <a:ext uri="{C807C97D-BFC1-408E-A445-0C87EB9F89A2}">
                    <ask:lineSketchStyleProps xmlns:ask="http://schemas.microsoft.com/office/drawing/2018/sketchyshapes" sd="921408948">
                      <a:prstGeom prst="roundRect">
                        <a:avLst>
                          <a:gd name="adj" fmla="val 46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a:solidFill>
                      <a:schemeClr val="tx1">
                        <a:lumMod val="75000"/>
                        <a:lumOff val="25000"/>
                      </a:schemeClr>
                    </a:solidFill>
                    <a:latin typeface="Open Sans"/>
                    <a:ea typeface="Open Sans"/>
                    <a:cs typeface="Open Sans"/>
                    <a:sym typeface="Open Sans"/>
                  </a:rPr>
                  <a:t>Employ encryption and secure communication protocols to protect data in transit</a:t>
                </a:r>
                <a:endParaRPr lang="en-US" sz="2200">
                  <a:solidFill>
                    <a:schemeClr val="tx1">
                      <a:lumMod val="75000"/>
                      <a:lumOff val="25000"/>
                    </a:schemeClr>
                  </a:solidFill>
                  <a:latin typeface="Open Sans"/>
                  <a:ea typeface="Open Sans"/>
                  <a:cs typeface="Open Sans"/>
                </a:endParaRPr>
              </a:p>
            </p:txBody>
          </p:sp>
          <p:sp>
            <p:nvSpPr>
              <p:cNvPr id="15" name="Google Shape;492;p59">
                <a:extLst>
                  <a:ext uri="{FF2B5EF4-FFF2-40B4-BE49-F238E27FC236}">
                    <a16:creationId xmlns:a16="http://schemas.microsoft.com/office/drawing/2014/main" id="{A9F0B90A-107D-C2AD-C637-DAD7B0E19A14}"/>
                  </a:ext>
                </a:extLst>
              </p:cNvPr>
              <p:cNvSpPr/>
              <p:nvPr/>
            </p:nvSpPr>
            <p:spPr>
              <a:xfrm>
                <a:off x="6199118" y="4898741"/>
                <a:ext cx="4427542" cy="2435219"/>
              </a:xfrm>
              <a:custGeom>
                <a:avLst/>
                <a:gdLst>
                  <a:gd name="connsiteX0" fmla="*/ 0 w 4427542"/>
                  <a:gd name="connsiteY0" fmla="*/ 101086 h 2435219"/>
                  <a:gd name="connsiteX1" fmla="*/ 101086 w 4427542"/>
                  <a:gd name="connsiteY1" fmla="*/ 0 h 2435219"/>
                  <a:gd name="connsiteX2" fmla="*/ 4326456 w 4427542"/>
                  <a:gd name="connsiteY2" fmla="*/ 0 h 2435219"/>
                  <a:gd name="connsiteX3" fmla="*/ 4427542 w 4427542"/>
                  <a:gd name="connsiteY3" fmla="*/ 101086 h 2435219"/>
                  <a:gd name="connsiteX4" fmla="*/ 4427542 w 4427542"/>
                  <a:gd name="connsiteY4" fmla="*/ 2334133 h 2435219"/>
                  <a:gd name="connsiteX5" fmla="*/ 4326456 w 4427542"/>
                  <a:gd name="connsiteY5" fmla="*/ 2435219 h 2435219"/>
                  <a:gd name="connsiteX6" fmla="*/ 101086 w 4427542"/>
                  <a:gd name="connsiteY6" fmla="*/ 2435219 h 2435219"/>
                  <a:gd name="connsiteX7" fmla="*/ 0 w 4427542"/>
                  <a:gd name="connsiteY7" fmla="*/ 2334133 h 2435219"/>
                  <a:gd name="connsiteX8" fmla="*/ 0 w 4427542"/>
                  <a:gd name="connsiteY8" fmla="*/ 10108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01086"/>
                    </a:moveTo>
                    <a:cubicBezTo>
                      <a:pt x="5142" y="50462"/>
                      <a:pt x="41221" y="-4367"/>
                      <a:pt x="101086" y="0"/>
                    </a:cubicBezTo>
                    <a:cubicBezTo>
                      <a:pt x="1352312" y="-100850"/>
                      <a:pt x="2268873" y="-118333"/>
                      <a:pt x="4326456" y="0"/>
                    </a:cubicBezTo>
                    <a:cubicBezTo>
                      <a:pt x="4386969" y="3063"/>
                      <a:pt x="4427342" y="41383"/>
                      <a:pt x="4427542" y="101086"/>
                    </a:cubicBezTo>
                    <a:cubicBezTo>
                      <a:pt x="4586020" y="562724"/>
                      <a:pt x="4436954" y="1819289"/>
                      <a:pt x="4427542" y="2334133"/>
                    </a:cubicBezTo>
                    <a:cubicBezTo>
                      <a:pt x="4420135" y="2392702"/>
                      <a:pt x="4380957" y="2442604"/>
                      <a:pt x="4326456" y="2435219"/>
                    </a:cubicBezTo>
                    <a:cubicBezTo>
                      <a:pt x="2969773" y="2531620"/>
                      <a:pt x="1381163" y="2428717"/>
                      <a:pt x="101086" y="2435219"/>
                    </a:cubicBezTo>
                    <a:cubicBezTo>
                      <a:pt x="41523" y="2442477"/>
                      <a:pt x="3554" y="2380944"/>
                      <a:pt x="0" y="2334133"/>
                    </a:cubicBezTo>
                    <a:cubicBezTo>
                      <a:pt x="27757" y="1919771"/>
                      <a:pt x="104665" y="520500"/>
                      <a:pt x="0" y="101086"/>
                    </a:cubicBezTo>
                    <a:close/>
                  </a:path>
                  <a:path w="4427542" h="2435219" stroke="0" extrusionOk="0">
                    <a:moveTo>
                      <a:pt x="0" y="101086"/>
                    </a:moveTo>
                    <a:cubicBezTo>
                      <a:pt x="-2185" y="54187"/>
                      <a:pt x="46904" y="-355"/>
                      <a:pt x="101086" y="0"/>
                    </a:cubicBezTo>
                    <a:cubicBezTo>
                      <a:pt x="1278841" y="-152185"/>
                      <a:pt x="2849918" y="-37121"/>
                      <a:pt x="4326456" y="0"/>
                    </a:cubicBezTo>
                    <a:cubicBezTo>
                      <a:pt x="4384322" y="330"/>
                      <a:pt x="4431799" y="49805"/>
                      <a:pt x="4427542" y="101086"/>
                    </a:cubicBezTo>
                    <a:cubicBezTo>
                      <a:pt x="4340410" y="635250"/>
                      <a:pt x="4283238" y="1885558"/>
                      <a:pt x="4427542" y="2334133"/>
                    </a:cubicBezTo>
                    <a:cubicBezTo>
                      <a:pt x="4434765" y="2385469"/>
                      <a:pt x="4383348" y="2436236"/>
                      <a:pt x="4326456" y="2435219"/>
                    </a:cubicBezTo>
                    <a:cubicBezTo>
                      <a:pt x="2855196" y="2343311"/>
                      <a:pt x="1500218" y="2410038"/>
                      <a:pt x="101086" y="2435219"/>
                    </a:cubicBezTo>
                    <a:cubicBezTo>
                      <a:pt x="51225" y="2427179"/>
                      <a:pt x="1234" y="2393799"/>
                      <a:pt x="0" y="2334133"/>
                    </a:cubicBezTo>
                    <a:cubicBezTo>
                      <a:pt x="131985" y="1542571"/>
                      <a:pt x="105599" y="411550"/>
                      <a:pt x="0" y="101086"/>
                    </a:cubicBezTo>
                    <a:close/>
                  </a:path>
                </a:pathLst>
              </a:custGeom>
              <a:solidFill>
                <a:srgbClr val="8FAADC"/>
              </a:solidFill>
              <a:ln>
                <a:solidFill>
                  <a:schemeClr val="bg1"/>
                </a:solidFill>
                <a:extLst>
                  <a:ext uri="{C807C97D-BFC1-408E-A445-0C87EB9F89A2}">
                    <ask:lineSketchStyleProps xmlns:ask="http://schemas.microsoft.com/office/drawing/2018/sketchyshapes" sd="1174054955">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a:solidFill>
                      <a:schemeClr val="tx1">
                        <a:lumMod val="75000"/>
                        <a:lumOff val="25000"/>
                      </a:schemeClr>
                    </a:solidFill>
                    <a:latin typeface="Open Sans"/>
                    <a:ea typeface="Open Sans"/>
                    <a:cs typeface="Open Sans"/>
                    <a:sym typeface="Open Sans"/>
                  </a:rPr>
                  <a:t>Perform vulnerability assessments and penetration testing to identify and fix security weaknesses</a:t>
                </a:r>
                <a:endParaRPr lang="en-US" sz="2200">
                  <a:solidFill>
                    <a:schemeClr val="tx1">
                      <a:lumMod val="75000"/>
                      <a:lumOff val="25000"/>
                    </a:schemeClr>
                  </a:solidFill>
                  <a:latin typeface="Open Sans"/>
                  <a:ea typeface="Open Sans"/>
                  <a:cs typeface="Open Sans"/>
                </a:endParaRPr>
              </a:p>
            </p:txBody>
          </p:sp>
          <p:sp>
            <p:nvSpPr>
              <p:cNvPr id="16" name="Google Shape;492;p59">
                <a:extLst>
                  <a:ext uri="{FF2B5EF4-FFF2-40B4-BE49-F238E27FC236}">
                    <a16:creationId xmlns:a16="http://schemas.microsoft.com/office/drawing/2014/main" id="{C57EC208-99B5-6B4C-69E4-02C8FEBA9B6F}"/>
                  </a:ext>
                </a:extLst>
              </p:cNvPr>
              <p:cNvSpPr/>
              <p:nvPr/>
            </p:nvSpPr>
            <p:spPr>
              <a:xfrm>
                <a:off x="11099656" y="4898741"/>
                <a:ext cx="4427542" cy="2435219"/>
              </a:xfrm>
              <a:custGeom>
                <a:avLst/>
                <a:gdLst>
                  <a:gd name="connsiteX0" fmla="*/ 0 w 4427542"/>
                  <a:gd name="connsiteY0" fmla="*/ 198616 h 2435219"/>
                  <a:gd name="connsiteX1" fmla="*/ 198616 w 4427542"/>
                  <a:gd name="connsiteY1" fmla="*/ 0 h 2435219"/>
                  <a:gd name="connsiteX2" fmla="*/ 4228926 w 4427542"/>
                  <a:gd name="connsiteY2" fmla="*/ 0 h 2435219"/>
                  <a:gd name="connsiteX3" fmla="*/ 4427542 w 4427542"/>
                  <a:gd name="connsiteY3" fmla="*/ 198616 h 2435219"/>
                  <a:gd name="connsiteX4" fmla="*/ 4427542 w 4427542"/>
                  <a:gd name="connsiteY4" fmla="*/ 2236603 h 2435219"/>
                  <a:gd name="connsiteX5" fmla="*/ 4228926 w 4427542"/>
                  <a:gd name="connsiteY5" fmla="*/ 2435219 h 2435219"/>
                  <a:gd name="connsiteX6" fmla="*/ 198616 w 4427542"/>
                  <a:gd name="connsiteY6" fmla="*/ 2435219 h 2435219"/>
                  <a:gd name="connsiteX7" fmla="*/ 0 w 4427542"/>
                  <a:gd name="connsiteY7" fmla="*/ 2236603 h 2435219"/>
                  <a:gd name="connsiteX8" fmla="*/ 0 w 4427542"/>
                  <a:gd name="connsiteY8" fmla="*/ 19861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98616"/>
                    </a:moveTo>
                    <a:cubicBezTo>
                      <a:pt x="-3580" y="98065"/>
                      <a:pt x="99448" y="1490"/>
                      <a:pt x="198616" y="0"/>
                    </a:cubicBezTo>
                    <a:cubicBezTo>
                      <a:pt x="1758016" y="30446"/>
                      <a:pt x="2633071" y="-16100"/>
                      <a:pt x="4228926" y="0"/>
                    </a:cubicBezTo>
                    <a:cubicBezTo>
                      <a:pt x="4328630" y="3584"/>
                      <a:pt x="4421150" y="74626"/>
                      <a:pt x="4427542" y="198616"/>
                    </a:cubicBezTo>
                    <a:cubicBezTo>
                      <a:pt x="4321105" y="1096579"/>
                      <a:pt x="4566350" y="1927029"/>
                      <a:pt x="4427542" y="2236603"/>
                    </a:cubicBezTo>
                    <a:cubicBezTo>
                      <a:pt x="4433432" y="2353875"/>
                      <a:pt x="4335053" y="2424805"/>
                      <a:pt x="4228926" y="2435219"/>
                    </a:cubicBezTo>
                    <a:cubicBezTo>
                      <a:pt x="2408472" y="2469834"/>
                      <a:pt x="1061315" y="2338648"/>
                      <a:pt x="198616" y="2435219"/>
                    </a:cubicBezTo>
                    <a:cubicBezTo>
                      <a:pt x="82259" y="2448025"/>
                      <a:pt x="-14082" y="2350288"/>
                      <a:pt x="0" y="2236603"/>
                    </a:cubicBezTo>
                    <a:cubicBezTo>
                      <a:pt x="-6741" y="1422998"/>
                      <a:pt x="52658" y="723107"/>
                      <a:pt x="0" y="198616"/>
                    </a:cubicBezTo>
                    <a:close/>
                  </a:path>
                  <a:path w="4427542" h="2435219" stroke="0" extrusionOk="0">
                    <a:moveTo>
                      <a:pt x="0" y="198616"/>
                    </a:moveTo>
                    <a:cubicBezTo>
                      <a:pt x="8476" y="87141"/>
                      <a:pt x="94046" y="-3372"/>
                      <a:pt x="198616" y="0"/>
                    </a:cubicBezTo>
                    <a:cubicBezTo>
                      <a:pt x="707528" y="10567"/>
                      <a:pt x="2641263" y="66351"/>
                      <a:pt x="4228926" y="0"/>
                    </a:cubicBezTo>
                    <a:cubicBezTo>
                      <a:pt x="4352272" y="1373"/>
                      <a:pt x="4438999" y="78495"/>
                      <a:pt x="4427542" y="198616"/>
                    </a:cubicBezTo>
                    <a:cubicBezTo>
                      <a:pt x="4361436" y="1172221"/>
                      <a:pt x="4476713" y="1468134"/>
                      <a:pt x="4427542" y="2236603"/>
                    </a:cubicBezTo>
                    <a:cubicBezTo>
                      <a:pt x="4432987" y="2339776"/>
                      <a:pt x="4347163" y="2449102"/>
                      <a:pt x="4228926" y="2435219"/>
                    </a:cubicBezTo>
                    <a:cubicBezTo>
                      <a:pt x="2279402" y="2355244"/>
                      <a:pt x="1538294" y="2512216"/>
                      <a:pt x="198616" y="2435219"/>
                    </a:cubicBezTo>
                    <a:cubicBezTo>
                      <a:pt x="88235" y="2427794"/>
                      <a:pt x="-4280" y="2359875"/>
                      <a:pt x="0" y="2236603"/>
                    </a:cubicBezTo>
                    <a:cubicBezTo>
                      <a:pt x="-90869" y="1814575"/>
                      <a:pt x="-102459" y="782412"/>
                      <a:pt x="0" y="198616"/>
                    </a:cubicBezTo>
                    <a:close/>
                  </a:path>
                </a:pathLst>
              </a:custGeom>
              <a:solidFill>
                <a:schemeClr val="accent2">
                  <a:lumMod val="60000"/>
                  <a:lumOff val="40000"/>
                </a:schemeClr>
              </a:solidFill>
              <a:ln>
                <a:solidFill>
                  <a:schemeClr val="accent5">
                    <a:lumMod val="60000"/>
                    <a:lumOff val="40000"/>
                  </a:schemeClr>
                </a:solidFill>
                <a:extLst>
                  <a:ext uri="{C807C97D-BFC1-408E-A445-0C87EB9F89A2}">
                    <ask:lineSketchStyleProps xmlns:ask="http://schemas.microsoft.com/office/drawing/2018/sketchyshapes" sd="4071235692">
                      <a:prstGeom prst="roundRect">
                        <a:avLst>
                          <a:gd name="adj" fmla="val 8156"/>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a:solidFill>
                      <a:schemeClr val="tx1">
                        <a:lumMod val="75000"/>
                        <a:lumOff val="25000"/>
                      </a:schemeClr>
                    </a:solidFill>
                    <a:latin typeface="Open Sans"/>
                    <a:ea typeface="Open Sans"/>
                    <a:cs typeface="Open Sans"/>
                    <a:sym typeface="Open Sans"/>
                  </a:rPr>
                  <a:t>Regularly apply updates and security patches to protect against known vulnerabilities</a:t>
                </a:r>
                <a:endParaRPr lang="en-US" sz="2200">
                  <a:solidFill>
                    <a:schemeClr val="tx1">
                      <a:lumMod val="75000"/>
                      <a:lumOff val="25000"/>
                    </a:schemeClr>
                  </a:solidFill>
                  <a:latin typeface="Open Sans"/>
                  <a:ea typeface="Open Sans"/>
                  <a:cs typeface="Open Sans"/>
                </a:endParaRPr>
              </a:p>
            </p:txBody>
          </p:sp>
        </p:grpSp>
      </p:grpSp>
      <p:sp>
        <p:nvSpPr>
          <p:cNvPr id="20" name="Google Shape;457;p59">
            <a:extLst>
              <a:ext uri="{FF2B5EF4-FFF2-40B4-BE49-F238E27FC236}">
                <a16:creationId xmlns:a16="http://schemas.microsoft.com/office/drawing/2014/main" id="{3714D15F-2348-6592-97C9-F611781691E3}"/>
              </a:ext>
            </a:extLst>
          </p:cNvPr>
          <p:cNvSpPr txBox="1">
            <a:spLocks noGrp="1"/>
          </p:cNvSpPr>
          <p:nvPr>
            <p:ph type="body" idx="1"/>
          </p:nvPr>
        </p:nvSpPr>
        <p:spPr>
          <a:xfrm>
            <a:off x="1316013" y="1366208"/>
            <a:ext cx="13696999"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To effectively secure IoT devices and their infrastructure, implement the following key controls:</a:t>
            </a:r>
            <a:endParaRPr/>
          </a:p>
        </p:txBody>
      </p:sp>
    </p:spTree>
    <p:extLst>
      <p:ext uri="{BB962C8B-B14F-4D97-AF65-F5344CB8AC3E}">
        <p14:creationId xmlns:p14="http://schemas.microsoft.com/office/powerpoint/2010/main" val="2967646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Authorization</a:t>
            </a:r>
            <a:endParaRPr/>
          </a:p>
        </p:txBody>
      </p:sp>
      <p:sp>
        <p:nvSpPr>
          <p:cNvPr id="347" name="Google Shape;347;p18"/>
          <p:cNvSpPr/>
          <p:nvPr/>
        </p:nvSpPr>
        <p:spPr>
          <a:xfrm>
            <a:off x="1978063" y="1518950"/>
            <a:ext cx="12945900" cy="1515900"/>
          </a:xfrm>
          <a:prstGeom prst="roundRect">
            <a:avLst>
              <a:gd name="adj" fmla="val 16667"/>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8"/>
          <p:cNvSpPr/>
          <p:nvPr/>
        </p:nvSpPr>
        <p:spPr>
          <a:xfrm>
            <a:off x="3278670" y="1650749"/>
            <a:ext cx="11471100" cy="1252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It</a:t>
            </a:r>
            <a:r>
              <a:rPr lang="en-US" sz="2200" b="0" i="0" u="none" strike="noStrike" cap="none">
                <a:solidFill>
                  <a:srgbClr val="3F3F3F"/>
                </a:solidFill>
                <a:latin typeface="Open Sans"/>
                <a:ea typeface="Open Sans"/>
                <a:cs typeface="Open Sans"/>
                <a:sym typeface="Open Sans"/>
              </a:rPr>
              <a:t> is the process of granting access to an object after the subject has been properly identified and authenticated.</a:t>
            </a:r>
            <a:endParaRPr sz="2200" b="0" i="0" u="none" strike="noStrike" cap="none">
              <a:solidFill>
                <a:srgbClr val="3F3F3F"/>
              </a:solidFill>
              <a:latin typeface="Open Sans"/>
              <a:ea typeface="Open Sans"/>
              <a:cs typeface="Open Sans"/>
              <a:sym typeface="Open Sans"/>
            </a:endParaRPr>
          </a:p>
        </p:txBody>
      </p:sp>
      <p:sp>
        <p:nvSpPr>
          <p:cNvPr id="349" name="Google Shape;349;p18"/>
          <p:cNvSpPr/>
          <p:nvPr/>
        </p:nvSpPr>
        <p:spPr>
          <a:xfrm rot="2700000">
            <a:off x="1623553" y="1562751"/>
            <a:ext cx="1457347" cy="1428497"/>
          </a:xfrm>
          <a:prstGeom prst="roundRect">
            <a:avLst>
              <a:gd name="adj" fmla="val 16667"/>
            </a:avLst>
          </a:prstGeom>
          <a:solidFill>
            <a:srgbClr val="FFD966"/>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0" name="Google Shape;350;p18"/>
          <p:cNvPicPr preferRelativeResize="0"/>
          <p:nvPr/>
        </p:nvPicPr>
        <p:blipFill rotWithShape="1">
          <a:blip r:embed="rId3">
            <a:alphaModFix/>
          </a:blip>
          <a:srcRect/>
          <a:stretch/>
        </p:blipFill>
        <p:spPr>
          <a:xfrm>
            <a:off x="1835589" y="1760263"/>
            <a:ext cx="1033275" cy="1033275"/>
          </a:xfrm>
          <a:prstGeom prst="rect">
            <a:avLst/>
          </a:prstGeom>
          <a:noFill/>
          <a:ln>
            <a:noFill/>
          </a:ln>
        </p:spPr>
      </p:pic>
      <p:pic>
        <p:nvPicPr>
          <p:cNvPr id="351" name="Google Shape;351;p18"/>
          <p:cNvPicPr preferRelativeResize="0"/>
          <p:nvPr/>
        </p:nvPicPr>
        <p:blipFill rotWithShape="1">
          <a:blip r:embed="rId4">
            <a:alphaModFix/>
          </a:blip>
          <a:srcRect/>
          <a:stretch/>
        </p:blipFill>
        <p:spPr>
          <a:xfrm>
            <a:off x="6713756" y="3495625"/>
            <a:ext cx="3161000" cy="3161000"/>
          </a:xfrm>
          <a:prstGeom prst="rect">
            <a:avLst/>
          </a:prstGeom>
          <a:noFill/>
          <a:ln>
            <a:noFill/>
          </a:ln>
        </p:spPr>
      </p:pic>
      <p:sp>
        <p:nvSpPr>
          <p:cNvPr id="352" name="Google Shape;352;p18"/>
          <p:cNvSpPr/>
          <p:nvPr/>
        </p:nvSpPr>
        <p:spPr>
          <a:xfrm>
            <a:off x="3478663" y="7117400"/>
            <a:ext cx="9345000" cy="892800"/>
          </a:xfrm>
          <a:prstGeom prst="roundRect">
            <a:avLst>
              <a:gd name="adj" fmla="val 16667"/>
            </a:avLst>
          </a:prstGeom>
          <a:noFill/>
          <a:ln w="38100"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 example, CRUD operations: create, read, update, and delete</a:t>
            </a:r>
            <a:endParaRPr sz="2200" b="0" i="0" u="none" strike="noStrike" cap="none">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A5659097-957B-4BCC-A883-9A4CBD9B604C}"/>
              </a:ext>
            </a:extLst>
          </p:cNvPr>
          <p:cNvSpPr/>
          <p:nvPr/>
        </p:nvSpPr>
        <p:spPr>
          <a:xfrm>
            <a:off x="6591300" y="816324"/>
            <a:ext cx="3075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191;p8">
            <a:extLst>
              <a:ext uri="{FF2B5EF4-FFF2-40B4-BE49-F238E27FC236}">
                <a16:creationId xmlns:a16="http://schemas.microsoft.com/office/drawing/2014/main" id="{EE5CE010-8A29-70D2-8460-D06BADF8C1D4}"/>
              </a:ext>
            </a:extLst>
          </p:cNvPr>
          <p:cNvSpPr txBox="1"/>
          <p:nvPr/>
        </p:nvSpPr>
        <p:spPr>
          <a:xfrm>
            <a:off x="1633862" y="4598532"/>
            <a:ext cx="3852537" cy="902400"/>
          </a:xfrm>
          <a:prstGeom prst="roundRect">
            <a:avLst/>
          </a:prstGeom>
          <a:noFill/>
          <a:ln>
            <a:solidFill>
              <a:schemeClr val="accent1"/>
            </a:solid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Granting access to an object</a:t>
            </a:r>
            <a:endParaRPr lang="en-US" sz="1400" i="0" u="none" strike="noStrike" cap="none">
              <a:solidFill>
                <a:srgbClr val="000000"/>
              </a:solidFill>
              <a:latin typeface="Arial"/>
              <a:ea typeface="Arial"/>
              <a:cs typeface="Arial"/>
              <a:sym typeface="Arial"/>
            </a:endParaRPr>
          </a:p>
        </p:txBody>
      </p:sp>
      <p:sp>
        <p:nvSpPr>
          <p:cNvPr id="5" name="Google Shape;191;p8">
            <a:extLst>
              <a:ext uri="{FF2B5EF4-FFF2-40B4-BE49-F238E27FC236}">
                <a16:creationId xmlns:a16="http://schemas.microsoft.com/office/drawing/2014/main" id="{B6AF0DA6-202A-B1DF-9D9C-0304092F6825}"/>
              </a:ext>
            </a:extLst>
          </p:cNvPr>
          <p:cNvSpPr txBox="1"/>
          <p:nvPr/>
        </p:nvSpPr>
        <p:spPr>
          <a:xfrm>
            <a:off x="10568350" y="4598532"/>
            <a:ext cx="4490662" cy="902400"/>
          </a:xfrm>
          <a:prstGeom prst="roundRect">
            <a:avLst/>
          </a:prstGeom>
          <a:noFill/>
          <a:ln>
            <a:solidFill>
              <a:schemeClr val="accent1"/>
            </a:solid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Identification and authentication of the subject</a:t>
            </a:r>
            <a:endParaRPr lang="en-US" sz="1400" i="0" u="none" strike="noStrike" cap="none">
              <a:solidFill>
                <a:srgbClr val="000000"/>
              </a:solidFill>
              <a:latin typeface="Arial"/>
              <a:ea typeface="Arial"/>
              <a:cs typeface="Arial"/>
              <a:sym typeface="Arial"/>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4400"/>
              <a:buNone/>
            </a:pPr>
            <a:r>
              <a:rPr lang="en-US"/>
              <a:t>Accounting</a:t>
            </a:r>
            <a:endParaRPr/>
          </a:p>
        </p:txBody>
      </p:sp>
      <p:pic>
        <p:nvPicPr>
          <p:cNvPr id="359" name="Google Shape;359;p38"/>
          <p:cNvPicPr preferRelativeResize="0"/>
          <p:nvPr/>
        </p:nvPicPr>
        <p:blipFill rotWithShape="1">
          <a:blip r:embed="rId3">
            <a:alphaModFix amt="60000"/>
          </a:blip>
          <a:srcRect/>
          <a:stretch/>
        </p:blipFill>
        <p:spPr>
          <a:xfrm>
            <a:off x="6328627" y="3623268"/>
            <a:ext cx="3598725" cy="3598725"/>
          </a:xfrm>
          <a:prstGeom prst="rect">
            <a:avLst/>
          </a:prstGeom>
          <a:noFill/>
          <a:ln>
            <a:noFill/>
          </a:ln>
        </p:spPr>
      </p:pic>
      <p:grpSp>
        <p:nvGrpSpPr>
          <p:cNvPr id="360" name="Google Shape;360;p38"/>
          <p:cNvGrpSpPr/>
          <p:nvPr/>
        </p:nvGrpSpPr>
        <p:grpSpPr>
          <a:xfrm>
            <a:off x="1637978" y="1519238"/>
            <a:ext cx="13285985" cy="1515900"/>
            <a:chOff x="1637978" y="1518950"/>
            <a:chExt cx="13285985" cy="1515900"/>
          </a:xfrm>
        </p:grpSpPr>
        <p:sp>
          <p:nvSpPr>
            <p:cNvPr id="361" name="Google Shape;361;p38"/>
            <p:cNvSpPr/>
            <p:nvPr/>
          </p:nvSpPr>
          <p:spPr>
            <a:xfrm>
              <a:off x="1978063" y="1518950"/>
              <a:ext cx="12945900" cy="1515900"/>
            </a:xfrm>
            <a:prstGeom prst="roundRect">
              <a:avLst>
                <a:gd name="adj" fmla="val 16667"/>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8"/>
            <p:cNvSpPr/>
            <p:nvPr/>
          </p:nvSpPr>
          <p:spPr>
            <a:xfrm>
              <a:off x="3278670" y="1650749"/>
              <a:ext cx="11471100" cy="1252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It</a:t>
              </a:r>
              <a:r>
                <a:rPr lang="en-US" sz="2200" b="0" i="0" u="none" strike="noStrike" cap="none">
                  <a:solidFill>
                    <a:srgbClr val="3F3F3F"/>
                  </a:solidFill>
                  <a:latin typeface="Open Sans"/>
                  <a:ea typeface="Open Sans"/>
                  <a:cs typeface="Open Sans"/>
                  <a:sym typeface="Open Sans"/>
                </a:rPr>
                <a:t> refers to a system's ability to associate users and processes with their actions.</a:t>
              </a:r>
              <a:endParaRPr sz="2200" b="0" i="0" u="none" strike="noStrike" cap="none">
                <a:solidFill>
                  <a:srgbClr val="3F3F3F"/>
                </a:solidFill>
                <a:latin typeface="Open Sans"/>
                <a:ea typeface="Open Sans"/>
                <a:cs typeface="Open Sans"/>
                <a:sym typeface="Open Sans"/>
              </a:endParaRPr>
            </a:p>
          </p:txBody>
        </p:sp>
        <p:sp>
          <p:nvSpPr>
            <p:cNvPr id="363" name="Google Shape;363;p38"/>
            <p:cNvSpPr/>
            <p:nvPr/>
          </p:nvSpPr>
          <p:spPr>
            <a:xfrm rot="2700000">
              <a:off x="1623553" y="1562751"/>
              <a:ext cx="1457347" cy="1428497"/>
            </a:xfrm>
            <a:prstGeom prst="roundRect">
              <a:avLst>
                <a:gd name="adj" fmla="val 16667"/>
              </a:avLst>
            </a:prstGeom>
            <a:solidFill>
              <a:srgbClr val="EA9999"/>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4" name="Google Shape;364;p38"/>
            <p:cNvPicPr preferRelativeResize="0"/>
            <p:nvPr/>
          </p:nvPicPr>
          <p:blipFill rotWithShape="1">
            <a:blip r:embed="rId4">
              <a:alphaModFix/>
            </a:blip>
            <a:srcRect/>
            <a:stretch/>
          </p:blipFill>
          <p:spPr>
            <a:xfrm>
              <a:off x="1805093" y="1729875"/>
              <a:ext cx="1094250" cy="1094250"/>
            </a:xfrm>
            <a:prstGeom prst="rect">
              <a:avLst/>
            </a:prstGeom>
            <a:noFill/>
            <a:ln>
              <a:noFill/>
            </a:ln>
          </p:spPr>
        </p:pic>
      </p:grpSp>
      <p:sp>
        <p:nvSpPr>
          <p:cNvPr id="3" name="Google Shape;191;p8">
            <a:extLst>
              <a:ext uri="{FF2B5EF4-FFF2-40B4-BE49-F238E27FC236}">
                <a16:creationId xmlns:a16="http://schemas.microsoft.com/office/drawing/2014/main" id="{8EABC228-CEC4-C411-A8B2-C48B48ACCFB2}"/>
              </a:ext>
            </a:extLst>
          </p:cNvPr>
          <p:cNvSpPr txBox="1"/>
          <p:nvPr/>
        </p:nvSpPr>
        <p:spPr>
          <a:xfrm>
            <a:off x="1633862" y="4369933"/>
            <a:ext cx="3852537" cy="902400"/>
          </a:xfrm>
          <a:prstGeom prst="roundRect">
            <a:avLst/>
          </a:prstGeom>
          <a:noFill/>
          <a:ln>
            <a:solidFill>
              <a:srgbClr val="F2BCBD"/>
            </a:solid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Associating users with their actions</a:t>
            </a:r>
            <a:endParaRPr lang="en-US" sz="1400" i="0" u="none" strike="noStrike" cap="none">
              <a:solidFill>
                <a:srgbClr val="000000"/>
              </a:solidFill>
              <a:latin typeface="Arial"/>
              <a:ea typeface="Arial"/>
              <a:cs typeface="Arial"/>
              <a:sym typeface="Arial"/>
            </a:endParaRPr>
          </a:p>
        </p:txBody>
      </p:sp>
      <p:sp>
        <p:nvSpPr>
          <p:cNvPr id="4" name="Google Shape;191;p8">
            <a:extLst>
              <a:ext uri="{FF2B5EF4-FFF2-40B4-BE49-F238E27FC236}">
                <a16:creationId xmlns:a16="http://schemas.microsoft.com/office/drawing/2014/main" id="{3BB83D15-CABD-37D3-B634-CEA1A95CA68B}"/>
              </a:ext>
            </a:extLst>
          </p:cNvPr>
          <p:cNvSpPr txBox="1"/>
          <p:nvPr/>
        </p:nvSpPr>
        <p:spPr>
          <a:xfrm>
            <a:off x="10568350" y="4369933"/>
            <a:ext cx="4490662" cy="902400"/>
          </a:xfrm>
          <a:prstGeom prst="roundRect">
            <a:avLst/>
          </a:prstGeom>
          <a:noFill/>
          <a:ln>
            <a:solidFill>
              <a:srgbClr val="F2BCBD"/>
            </a:solid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Associating processes with their actions</a:t>
            </a:r>
            <a:endParaRPr lang="en-US" sz="1400" i="0" u="none" strike="noStrike" cap="none">
              <a:solidFill>
                <a:srgbClr val="000000"/>
              </a:solidFill>
              <a:latin typeface="Arial"/>
              <a:ea typeface="Arial"/>
              <a:cs typeface="Arial"/>
              <a:sym typeface="Arial"/>
            </a:endParaRPr>
          </a:p>
        </p:txBody>
      </p:sp>
      <p:sp>
        <p:nvSpPr>
          <p:cNvPr id="6" name="Brandline_LVC">
            <a:extLst>
              <a:ext uri="{FF2B5EF4-FFF2-40B4-BE49-F238E27FC236}">
                <a16:creationId xmlns:a16="http://schemas.microsoft.com/office/drawing/2014/main" id="{61A62FD3-8830-98D8-6434-75F9BC220ED5}"/>
              </a:ext>
            </a:extLst>
          </p:cNvPr>
          <p:cNvSpPr/>
          <p:nvPr/>
        </p:nvSpPr>
        <p:spPr>
          <a:xfrm>
            <a:off x="6883401" y="837660"/>
            <a:ext cx="2494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9"/>
          <p:cNvSpPr txBox="1">
            <a:spLocks noGrp="1"/>
          </p:cNvSpPr>
          <p:nvPr>
            <p:ph type="body" idx="1"/>
          </p:nvPr>
        </p:nvSpPr>
        <p:spPr>
          <a:xfrm>
            <a:off x="4068169" y="4126230"/>
            <a:ext cx="81198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Multi-Factor Authentication (MFA)</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2"/>
          <p:cNvSpPr/>
          <p:nvPr/>
        </p:nvSpPr>
        <p:spPr>
          <a:xfrm>
            <a:off x="2336582" y="1878964"/>
            <a:ext cx="12432600" cy="16014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2"/>
          <p:cNvSpPr/>
          <p:nvPr/>
        </p:nvSpPr>
        <p:spPr>
          <a:xfrm rot="2700000">
            <a:off x="1794873" y="1925284"/>
            <a:ext cx="1539654" cy="1509107"/>
          </a:xfrm>
          <a:prstGeom prst="roundRect">
            <a:avLst>
              <a:gd name="adj" fmla="val 16667"/>
            </a:avLst>
          </a:prstGeom>
          <a:solidFill>
            <a:srgbClr val="6FA8DC"/>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Multi-Factor Authentication (MFA)</a:t>
            </a:r>
            <a:endParaRPr/>
          </a:p>
        </p:txBody>
      </p:sp>
      <p:pic>
        <p:nvPicPr>
          <p:cNvPr id="392" name="Google Shape;392;p42"/>
          <p:cNvPicPr preferRelativeResize="0"/>
          <p:nvPr/>
        </p:nvPicPr>
        <p:blipFill rotWithShape="1">
          <a:blip r:embed="rId3">
            <a:alphaModFix/>
          </a:blip>
          <a:srcRect/>
          <a:stretch/>
        </p:blipFill>
        <p:spPr>
          <a:xfrm>
            <a:off x="3951525" y="774075"/>
            <a:ext cx="8352951" cy="365750"/>
          </a:xfrm>
          <a:prstGeom prst="rect">
            <a:avLst/>
          </a:prstGeom>
          <a:noFill/>
          <a:ln>
            <a:noFill/>
          </a:ln>
        </p:spPr>
      </p:pic>
      <p:pic>
        <p:nvPicPr>
          <p:cNvPr id="393" name="Google Shape;393;p42"/>
          <p:cNvPicPr preferRelativeResize="0"/>
          <p:nvPr/>
        </p:nvPicPr>
        <p:blipFill rotWithShape="1">
          <a:blip r:embed="rId4">
            <a:alphaModFix/>
          </a:blip>
          <a:srcRect/>
          <a:stretch/>
        </p:blipFill>
        <p:spPr>
          <a:xfrm>
            <a:off x="6528763" y="4219856"/>
            <a:ext cx="3198476" cy="3198476"/>
          </a:xfrm>
          <a:prstGeom prst="rect">
            <a:avLst/>
          </a:prstGeom>
          <a:noFill/>
          <a:ln>
            <a:noFill/>
          </a:ln>
        </p:spPr>
      </p:pic>
      <p:grpSp>
        <p:nvGrpSpPr>
          <p:cNvPr id="394" name="Google Shape;394;p42"/>
          <p:cNvGrpSpPr/>
          <p:nvPr/>
        </p:nvGrpSpPr>
        <p:grpSpPr>
          <a:xfrm>
            <a:off x="1903849" y="2075471"/>
            <a:ext cx="12048989" cy="1208064"/>
            <a:chOff x="2747288" y="1927175"/>
            <a:chExt cx="11406787" cy="1143675"/>
          </a:xfrm>
        </p:grpSpPr>
        <p:pic>
          <p:nvPicPr>
            <p:cNvPr id="395" name="Google Shape;395;p42"/>
            <p:cNvPicPr preferRelativeResize="0"/>
            <p:nvPr/>
          </p:nvPicPr>
          <p:blipFill rotWithShape="1">
            <a:blip r:embed="rId5">
              <a:alphaModFix/>
            </a:blip>
            <a:srcRect/>
            <a:stretch/>
          </p:blipFill>
          <p:spPr>
            <a:xfrm>
              <a:off x="2747288" y="1927175"/>
              <a:ext cx="1143675" cy="1143675"/>
            </a:xfrm>
            <a:prstGeom prst="rect">
              <a:avLst/>
            </a:prstGeom>
            <a:noFill/>
            <a:ln>
              <a:noFill/>
            </a:ln>
          </p:spPr>
        </p:pic>
        <p:sp>
          <p:nvSpPr>
            <p:cNvPr id="396" name="Google Shape;396;p42"/>
            <p:cNvSpPr txBox="1"/>
            <p:nvPr/>
          </p:nvSpPr>
          <p:spPr>
            <a:xfrm>
              <a:off x="3602175" y="2042800"/>
              <a:ext cx="10551900" cy="495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97" name="Google Shape;397;p42"/>
          <p:cNvSpPr/>
          <p:nvPr/>
        </p:nvSpPr>
        <p:spPr>
          <a:xfrm>
            <a:off x="3585650" y="2018189"/>
            <a:ext cx="11016600" cy="13230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Multi-factor authentication is a type of authentication that necessitates the use of more than one different authentication factor in order to be successful.</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eaebd37734_0_17"/>
          <p:cNvSpPr/>
          <p:nvPr/>
        </p:nvSpPr>
        <p:spPr>
          <a:xfrm>
            <a:off x="1328475" y="3240313"/>
            <a:ext cx="5026200" cy="4339800"/>
          </a:xfrm>
          <a:prstGeom prst="hexagon">
            <a:avLst>
              <a:gd name="adj" fmla="val 25000"/>
              <a:gd name="vf" fmla="val 115470"/>
            </a:avLst>
          </a:prstGeom>
          <a:solidFill>
            <a:srgbClr val="CFE2F3"/>
          </a:solidFill>
          <a:ln w="1524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geaebd37734_0_17"/>
          <p:cNvSpPr/>
          <p:nvPr/>
        </p:nvSpPr>
        <p:spPr>
          <a:xfrm>
            <a:off x="5614900" y="3240288"/>
            <a:ext cx="5026200" cy="4339800"/>
          </a:xfrm>
          <a:prstGeom prst="hexagon">
            <a:avLst>
              <a:gd name="adj" fmla="val 25000"/>
              <a:gd name="vf" fmla="val 115470"/>
            </a:avLst>
          </a:prstGeom>
          <a:solidFill>
            <a:srgbClr val="FFF2CC"/>
          </a:solidFill>
          <a:ln w="1524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geaebd37734_0_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Multi-Factor Authentication (MFA)</a:t>
            </a:r>
            <a:endParaRPr/>
          </a:p>
        </p:txBody>
      </p:sp>
      <p:pic>
        <p:nvPicPr>
          <p:cNvPr id="405" name="Google Shape;405;geaebd37734_0_17"/>
          <p:cNvPicPr preferRelativeResize="0"/>
          <p:nvPr/>
        </p:nvPicPr>
        <p:blipFill rotWithShape="1">
          <a:blip r:embed="rId3">
            <a:alphaModFix/>
          </a:blip>
          <a:srcRect/>
          <a:stretch/>
        </p:blipFill>
        <p:spPr>
          <a:xfrm>
            <a:off x="3951525" y="774075"/>
            <a:ext cx="8352951" cy="365750"/>
          </a:xfrm>
          <a:prstGeom prst="rect">
            <a:avLst/>
          </a:prstGeom>
          <a:noFill/>
          <a:ln>
            <a:noFill/>
          </a:ln>
        </p:spPr>
      </p:pic>
      <p:pic>
        <p:nvPicPr>
          <p:cNvPr id="406" name="Google Shape;406;geaebd37734_0_17"/>
          <p:cNvPicPr preferRelativeResize="0"/>
          <p:nvPr/>
        </p:nvPicPr>
        <p:blipFill rotWithShape="1">
          <a:blip r:embed="rId4">
            <a:alphaModFix/>
          </a:blip>
          <a:srcRect/>
          <a:stretch/>
        </p:blipFill>
        <p:spPr>
          <a:xfrm>
            <a:off x="2681025" y="4761347"/>
            <a:ext cx="2321091" cy="2321091"/>
          </a:xfrm>
          <a:prstGeom prst="rect">
            <a:avLst/>
          </a:prstGeom>
          <a:noFill/>
          <a:ln>
            <a:noFill/>
          </a:ln>
        </p:spPr>
      </p:pic>
      <p:pic>
        <p:nvPicPr>
          <p:cNvPr id="407" name="Google Shape;407;geaebd37734_0_17"/>
          <p:cNvPicPr preferRelativeResize="0"/>
          <p:nvPr/>
        </p:nvPicPr>
        <p:blipFill rotWithShape="1">
          <a:blip r:embed="rId5">
            <a:alphaModFix/>
          </a:blip>
          <a:srcRect/>
          <a:stretch/>
        </p:blipFill>
        <p:spPr>
          <a:xfrm>
            <a:off x="6967450" y="4592885"/>
            <a:ext cx="2321091" cy="2321091"/>
          </a:xfrm>
          <a:prstGeom prst="rect">
            <a:avLst/>
          </a:prstGeom>
          <a:noFill/>
          <a:ln>
            <a:noFill/>
          </a:ln>
        </p:spPr>
      </p:pic>
      <p:sp>
        <p:nvSpPr>
          <p:cNvPr id="408" name="Google Shape;408;geaebd37734_0_17"/>
          <p:cNvSpPr/>
          <p:nvPr/>
        </p:nvSpPr>
        <p:spPr>
          <a:xfrm>
            <a:off x="2217225" y="3946088"/>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Something you know</a:t>
            </a:r>
            <a:endParaRPr sz="2200" b="1" i="0" u="none" strike="noStrike" cap="none">
              <a:solidFill>
                <a:srgbClr val="3F3F3F"/>
              </a:solidFill>
              <a:latin typeface="Open Sans"/>
              <a:ea typeface="Open Sans"/>
              <a:cs typeface="Open Sans"/>
              <a:sym typeface="Open Sans"/>
            </a:endParaRPr>
          </a:p>
        </p:txBody>
      </p:sp>
      <p:sp>
        <p:nvSpPr>
          <p:cNvPr id="409" name="Google Shape;409;geaebd37734_0_17"/>
          <p:cNvSpPr/>
          <p:nvPr/>
        </p:nvSpPr>
        <p:spPr>
          <a:xfrm>
            <a:off x="6503650" y="3946063"/>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Something you have</a:t>
            </a:r>
            <a:endParaRPr sz="2200" b="1" i="0" u="none" strike="noStrike" cap="none">
              <a:solidFill>
                <a:srgbClr val="3F3F3F"/>
              </a:solidFill>
              <a:latin typeface="Open Sans"/>
              <a:ea typeface="Open Sans"/>
              <a:cs typeface="Open Sans"/>
              <a:sym typeface="Open Sans"/>
            </a:endParaRPr>
          </a:p>
        </p:txBody>
      </p:sp>
      <p:sp>
        <p:nvSpPr>
          <p:cNvPr id="410" name="Google Shape;410;geaebd37734_0_17"/>
          <p:cNvSpPr/>
          <p:nvPr/>
        </p:nvSpPr>
        <p:spPr>
          <a:xfrm>
            <a:off x="9901325" y="3240313"/>
            <a:ext cx="5026200" cy="4339800"/>
          </a:xfrm>
          <a:prstGeom prst="hexagon">
            <a:avLst>
              <a:gd name="adj" fmla="val 25000"/>
              <a:gd name="vf" fmla="val 115470"/>
            </a:avLst>
          </a:prstGeom>
          <a:solidFill>
            <a:srgbClr val="D9EAD3"/>
          </a:solidFill>
          <a:ln w="1524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eaebd37734_0_17"/>
          <p:cNvSpPr/>
          <p:nvPr/>
        </p:nvSpPr>
        <p:spPr>
          <a:xfrm>
            <a:off x="10790075" y="3946088"/>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Something you are</a:t>
            </a:r>
            <a:endParaRPr sz="2200" b="1" i="0" u="none" strike="noStrike" cap="none">
              <a:solidFill>
                <a:srgbClr val="3F3F3F"/>
              </a:solidFill>
              <a:latin typeface="Open Sans"/>
              <a:ea typeface="Open Sans"/>
              <a:cs typeface="Open Sans"/>
              <a:sym typeface="Open Sans"/>
            </a:endParaRPr>
          </a:p>
        </p:txBody>
      </p:sp>
      <p:pic>
        <p:nvPicPr>
          <p:cNvPr id="412" name="Google Shape;412;geaebd37734_0_17"/>
          <p:cNvPicPr preferRelativeResize="0"/>
          <p:nvPr/>
        </p:nvPicPr>
        <p:blipFill rotWithShape="1">
          <a:blip r:embed="rId6">
            <a:alphaModFix/>
          </a:blip>
          <a:srcRect/>
          <a:stretch/>
        </p:blipFill>
        <p:spPr>
          <a:xfrm>
            <a:off x="11253875" y="4761360"/>
            <a:ext cx="2321091" cy="2321091"/>
          </a:xfrm>
          <a:prstGeom prst="rect">
            <a:avLst/>
          </a:prstGeom>
          <a:noFill/>
          <a:ln>
            <a:noFill/>
          </a:ln>
        </p:spPr>
      </p:pic>
      <p:sp>
        <p:nvSpPr>
          <p:cNvPr id="413" name="Google Shape;413;geaebd37734_0_17"/>
          <p:cNvSpPr/>
          <p:nvPr/>
        </p:nvSpPr>
        <p:spPr>
          <a:xfrm>
            <a:off x="3389038" y="1615088"/>
            <a:ext cx="9477900" cy="927300"/>
          </a:xfrm>
          <a:prstGeom prst="roundRect">
            <a:avLst>
              <a:gd name="adj" fmla="val 16667"/>
            </a:avLst>
          </a:pr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Based on the type of authentication, MFA can be categorized into:</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3"/>
          <p:cNvSpPr txBox="1">
            <a:spLocks noGrp="1"/>
          </p:cNvSpPr>
          <p:nvPr>
            <p:ph type="title"/>
          </p:nvPr>
        </p:nvSpPr>
        <p:spPr>
          <a:xfrm>
            <a:off x="812800" y="567590"/>
            <a:ext cx="10666185" cy="665045"/>
          </a:xfrm>
          <a:prstGeom prst="rect">
            <a:avLst/>
          </a:prstGeom>
          <a:noFill/>
          <a:ln>
            <a:noFill/>
          </a:ln>
        </p:spPr>
        <p:txBody>
          <a:bodyPr spcFirstLastPara="1" wrap="square" lIns="91425" tIns="45700" rIns="91425" bIns="45700" anchor="ctr" anchorCtr="0">
            <a:noAutofit/>
          </a:bodyPr>
          <a:lstStyle/>
          <a:p>
            <a:r>
              <a:rPr lang="en-IN" b="1">
                <a:solidFill>
                  <a:schemeClr val="bg1"/>
                </a:solidFill>
                <a:latin typeface="Open Sans" panose="020B0606030504020204" pitchFamily="34" charset="0"/>
                <a:ea typeface="Open Sans" panose="020B0606030504020204" pitchFamily="34" charset="0"/>
                <a:cs typeface="Open Sans" panose="020B0606030504020204" pitchFamily="34" charset="0"/>
              </a:rPr>
              <a:t>Implementing Multi-Factor Authentication (MFA)</a:t>
            </a:r>
          </a:p>
        </p:txBody>
      </p:sp>
      <p:sp>
        <p:nvSpPr>
          <p:cNvPr id="2387" name="Google Shape;2387;p3"/>
          <p:cNvSpPr txBox="1">
            <a:spLocks noGrp="1"/>
          </p:cNvSpPr>
          <p:nvPr>
            <p:ph type="title" idx="4294967295"/>
          </p:nvPr>
        </p:nvSpPr>
        <p:spPr>
          <a:xfrm>
            <a:off x="11478985" y="1698303"/>
            <a:ext cx="3615871" cy="6651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200"/>
              <a:buNone/>
            </a:pPr>
            <a:r>
              <a:rPr lang="en-US" sz="2200" b="1">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	 Duration: 10 Min.</a:t>
            </a:r>
            <a:endParaRPr sz="220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3229;g22606f4c2e9_1_478">
            <a:extLst>
              <a:ext uri="{FF2B5EF4-FFF2-40B4-BE49-F238E27FC236}">
                <a16:creationId xmlns:a16="http://schemas.microsoft.com/office/drawing/2014/main" id="{68A79F35-B47A-16ED-F498-A75BD9DE1D8A}"/>
              </a:ext>
            </a:extLst>
          </p:cNvPr>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latin typeface="Open Sans" panose="020B0606030504020204" pitchFamily="34" charset="0"/>
                <a:ea typeface="Open Sans" panose="020B0606030504020204" pitchFamily="34" charset="0"/>
                <a:cs typeface="Open Sans" panose="020B0606030504020204" pitchFamily="34" charset="0"/>
              </a:rPr>
              <a:t>Problem Statement:</a:t>
            </a:r>
            <a:endParaRPr b="1">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15000"/>
              </a:lnSpc>
              <a:spcBef>
                <a:spcPts val="0"/>
              </a:spcBef>
              <a:spcAft>
                <a:spcPts val="0"/>
              </a:spcAft>
              <a:buSzPts val="2800"/>
              <a:buNone/>
            </a:pPr>
            <a:endParaRPr>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15000"/>
              </a:lnSpc>
              <a:buNone/>
            </a:pPr>
            <a:r>
              <a:rPr lang="en-US"/>
              <a:t>As a security specialist, you are required to implement Multi-Factor Authentication (MFA) to enhance the security of user accounts and sensitive data. The goal is to provide an additional layer of protection by requiring users to verify their identity through multiple factors, such as something they know (password), something they have (security token or smartphone), and something they are (biometric verification). This implementation aims to reduce the risk of unauthorized access and safeguard the organization's digital assets.</a:t>
            </a:r>
            <a:endParaRPr lang="en-US">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07500"/>
              </a:lnSpc>
              <a:spcBef>
                <a:spcPts val="0"/>
              </a:spcBef>
              <a:spcAft>
                <a:spcPts val="0"/>
              </a:spcAft>
              <a:buSzPts val="1100"/>
              <a:buNone/>
            </a:pPr>
            <a:endParaRPr>
              <a:solidFill>
                <a:schemeClr val="dk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Rounded Corners 4">
            <a:extLst>
              <a:ext uri="{FF2B5EF4-FFF2-40B4-BE49-F238E27FC236}">
                <a16:creationId xmlns:a16="http://schemas.microsoft.com/office/drawing/2014/main" id="{0515C495-81D2-8072-8B85-BE2E17D6E4E5}"/>
              </a:ext>
            </a:extLst>
          </p:cNvPr>
          <p:cNvSpPr/>
          <p:nvPr/>
        </p:nvSpPr>
        <p:spPr>
          <a:xfrm>
            <a:off x="1902091" y="6792411"/>
            <a:ext cx="12499709" cy="103678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a:solidFill>
                  <a:srgbClr val="404040"/>
                </a:solidFill>
                <a:latin typeface="Open Sans" pitchFamily="2" charset="0"/>
              </a:rPr>
              <a:t>Note:</a:t>
            </a:r>
            <a:r>
              <a:rPr lang="en-US" sz="2200">
                <a:solidFill>
                  <a:srgbClr val="404040"/>
                </a:solidFill>
                <a:latin typeface="Open Sans" pitchFamily="2" charset="0"/>
              </a:rPr>
              <a:t> Refer to the demo document for detailed steps: </a:t>
            </a:r>
            <a:br>
              <a:rPr lang="en-US" sz="2200">
                <a:solidFill>
                  <a:srgbClr val="404040"/>
                </a:solidFill>
                <a:latin typeface="Open Sans" pitchFamily="2" charset="0"/>
              </a:rPr>
            </a:br>
            <a:r>
              <a:rPr lang="en-US" sz="2200">
                <a:solidFill>
                  <a:srgbClr val="404040"/>
                </a:solidFill>
                <a:latin typeface="Open Sans" pitchFamily="2" charset="0"/>
              </a:rPr>
              <a:t>04_Implementing_Multi-Factor_Authentication_(MFA)</a:t>
            </a:r>
          </a:p>
        </p:txBody>
      </p:sp>
    </p:spTree>
    <p:custDataLst>
      <p:tags r:id="rId1"/>
    </p:custDataLst>
    <p:extLst>
      <p:ext uri="{BB962C8B-B14F-4D97-AF65-F5344CB8AC3E}">
        <p14:creationId xmlns:p14="http://schemas.microsoft.com/office/powerpoint/2010/main" val="165491096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3233"/>
        <p:cNvGrpSpPr/>
        <p:nvPr/>
      </p:nvGrpSpPr>
      <p:grpSpPr>
        <a:xfrm>
          <a:off x="0" y="0"/>
          <a:ext cx="0" cy="0"/>
          <a:chOff x="0" y="0"/>
          <a:chExt cx="0" cy="0"/>
        </a:xfrm>
      </p:grpSpPr>
      <p:sp>
        <p:nvSpPr>
          <p:cNvPr id="3234" name="Google Shape;3234;g22606f4c2e9_1_48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3235" name="Google Shape;3235;g22606f4c2e9_1_483"/>
          <p:cNvSpPr txBox="1"/>
          <p:nvPr/>
        </p:nvSpPr>
        <p:spPr>
          <a:xfrm>
            <a:off x="2214880" y="1407160"/>
            <a:ext cx="10866300" cy="516548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50000"/>
              </a:lnSpc>
              <a:spcBef>
                <a:spcPts val="1000"/>
              </a:spcBef>
              <a:spcAft>
                <a:spcPts val="0"/>
              </a:spcAft>
              <a:buClr>
                <a:srgbClr val="000000"/>
              </a:buClr>
              <a:buSzPts val="2200"/>
              <a:buFont typeface="Arial"/>
              <a:buNone/>
              <a:tabLst/>
              <a:defRPr/>
            </a:pPr>
            <a:r>
              <a:rPr kumimoji="0" lang="en-US" sz="2200" b="1" i="0" u="none" strike="noStrike" kern="0" cap="none" spc="0" normalizeH="0" baseline="0" noProof="0">
                <a:ln>
                  <a:noFill/>
                </a:ln>
                <a:solidFill>
                  <a:schemeClr val="tx1">
                    <a:lumMod val="75000"/>
                    <a:lumOff val="25000"/>
                  </a:schemeClr>
                </a:solidFill>
                <a:effectLst/>
                <a:uLnTx/>
                <a:uFillTx/>
                <a:latin typeface="Open Sans"/>
                <a:ea typeface="Open Sans"/>
                <a:cs typeface="Open Sans"/>
                <a:sym typeface="Open Sans"/>
              </a:rPr>
              <a:t>Step</a:t>
            </a:r>
            <a:r>
              <a:rPr lang="en-US" sz="2200" b="1">
                <a:solidFill>
                  <a:schemeClr val="tx1">
                    <a:lumMod val="75000"/>
                    <a:lumOff val="25000"/>
                  </a:schemeClr>
                </a:solidFill>
                <a:latin typeface="Open Sans"/>
                <a:ea typeface="Open Sans"/>
                <a:cs typeface="Open Sans"/>
                <a:sym typeface="Open Sans"/>
              </a:rPr>
              <a:t>s </a:t>
            </a:r>
            <a:r>
              <a:rPr kumimoji="0" lang="en-US" sz="2200" b="1" i="0" u="none" strike="noStrike" kern="0" cap="none" spc="0" normalizeH="0" baseline="0" noProof="0">
                <a:ln>
                  <a:noFill/>
                </a:ln>
                <a:solidFill>
                  <a:schemeClr val="tx1">
                    <a:lumMod val="75000"/>
                    <a:lumOff val="25000"/>
                  </a:schemeClr>
                </a:solidFill>
                <a:effectLst/>
                <a:uLnTx/>
                <a:uFillTx/>
                <a:latin typeface="Open Sans"/>
                <a:ea typeface="Open Sans"/>
                <a:cs typeface="Open Sans"/>
                <a:sym typeface="Open Sans"/>
              </a:rPr>
              <a:t>to be followed are:</a:t>
            </a:r>
            <a:endParaRPr kumimoji="0" sz="2200" b="1" i="0" u="none" strike="noStrike" kern="0" cap="none" spc="0" normalizeH="0" baseline="0" noProof="0">
              <a:ln>
                <a:noFill/>
              </a:ln>
              <a:solidFill>
                <a:schemeClr val="tx1">
                  <a:lumMod val="75000"/>
                  <a:lumOff val="25000"/>
                </a:schemeClr>
              </a:solidFill>
              <a:effectLst/>
              <a:uLnTx/>
              <a:uFillTx/>
              <a:latin typeface="Open Sans"/>
              <a:ea typeface="Open Sans"/>
              <a:cs typeface="Open Sans"/>
              <a:sym typeface="Open Sans"/>
            </a:endParaRPr>
          </a:p>
          <a:p>
            <a:pPr marL="457200" marR="0" lvl="0" indent="-457200" algn="l" defTabSz="914400" rtl="0" eaLnBrk="1" fontAlgn="auto" latinLnBrk="0" hangingPunct="1">
              <a:lnSpc>
                <a:spcPct val="114999"/>
              </a:lnSpc>
              <a:spcBef>
                <a:spcPts val="0"/>
              </a:spcBef>
              <a:spcAft>
                <a:spcPts val="0"/>
              </a:spcAft>
              <a:buClr>
                <a:srgbClr val="000000"/>
              </a:buClr>
              <a:buSzTx/>
              <a:buFont typeface="Arial"/>
              <a:buAutoNum type="arabicPeriod"/>
              <a:tabLst/>
              <a:defRPr/>
            </a:pPr>
            <a:endParaRPr kumimoji="0" sz="2200" b="0" i="0" u="none" strike="noStrike" kern="0" cap="none" spc="0" normalizeH="0" baseline="0" noProof="0">
              <a:ln>
                <a:noFill/>
              </a:ln>
              <a:solidFill>
                <a:schemeClr val="tx1">
                  <a:lumMod val="75000"/>
                  <a:lumOff val="25000"/>
                </a:schemeClr>
              </a:solidFill>
              <a:effectLst/>
              <a:uLnTx/>
              <a:uFillTx/>
              <a:latin typeface="Open Sans"/>
              <a:ea typeface="Open Sans"/>
              <a:cs typeface="Open Sans"/>
              <a:sym typeface="Arial"/>
            </a:endParaRPr>
          </a:p>
          <a:p>
            <a:pPr marL="457200" marR="0" lvl="0" indent="-368300" algn="l" rtl="0">
              <a:lnSpc>
                <a:spcPct val="115000"/>
              </a:lnSpc>
              <a:spcBef>
                <a:spcPts val="0"/>
              </a:spcBef>
              <a:spcAft>
                <a:spcPts val="0"/>
              </a:spcAft>
              <a:buClr>
                <a:srgbClr val="3F3F3F"/>
              </a:buClr>
              <a:buSzPts val="2200"/>
              <a:buFont typeface="Open Sans"/>
              <a:buAutoNum type="arabicPeriod"/>
            </a:pPr>
            <a:r>
              <a:rPr lang="en-US" sz="2200">
                <a:solidFill>
                  <a:srgbClr val="3F3F3F"/>
                </a:solidFill>
                <a:latin typeface="Open Sans" pitchFamily="2" charset="0"/>
                <a:ea typeface="Open Sans"/>
                <a:cs typeface="Open Sans"/>
                <a:sym typeface="Open Sans"/>
              </a:rPr>
              <a:t>Enable the two-step verification of your Google account</a:t>
            </a:r>
          </a:p>
          <a:p>
            <a:pPr marL="0" marR="0" lvl="0" indent="0" algn="l" defTabSz="914400" rtl="0" eaLnBrk="1" fontAlgn="auto" latinLnBrk="0" hangingPunct="1">
              <a:lnSpc>
                <a:spcPct val="150000"/>
              </a:lnSpc>
              <a:spcBef>
                <a:spcPts val="0"/>
              </a:spcBef>
              <a:spcAft>
                <a:spcPts val="100"/>
              </a:spcAft>
              <a:buClr>
                <a:srgbClr val="000000"/>
              </a:buClr>
              <a:buSzTx/>
              <a:buFont typeface="Arial"/>
              <a:buNone/>
              <a:tabLst/>
              <a:defRPr/>
            </a:pPr>
            <a:endParaRPr kumimoji="0" lang="en-IN" sz="2200" b="0" i="0" u="none" strike="noStrike" kern="0" cap="none" spc="0" normalizeH="0" baseline="0" noProof="0">
              <a:ln>
                <a:noFill/>
              </a:ln>
              <a:solidFill>
                <a:schemeClr val="tx1">
                  <a:lumMod val="75000"/>
                  <a:lumOff val="25000"/>
                </a:schemeClr>
              </a:solidFill>
              <a:effectLst/>
              <a:highlight>
                <a:srgbClr val="FFFFFF"/>
              </a:highlight>
              <a:uLnTx/>
              <a:uFillTx/>
              <a:latin typeface="Open Sans"/>
              <a:ea typeface="Open Sans"/>
              <a:cs typeface="Times New Roman"/>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2200" b="0" i="0" u="none" strike="noStrike" kern="0" cap="none" spc="0" normalizeH="0" baseline="0" noProof="0">
              <a:ln>
                <a:noFill/>
              </a:ln>
              <a:solidFill>
                <a:schemeClr val="tx1">
                  <a:lumMod val="75000"/>
                  <a:lumOff val="25000"/>
                </a:schemeClr>
              </a:solidFill>
              <a:effectLst/>
              <a:highlight>
                <a:srgbClr val="FFFFFF"/>
              </a:highlight>
              <a:uLnTx/>
              <a:uFillTx/>
              <a:latin typeface="Open Sans"/>
              <a:ea typeface="Open Sans"/>
              <a:cs typeface="Calibri"/>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0" i="0" u="none" strike="noStrike" kern="0" cap="none" spc="0" normalizeH="0" baseline="0" noProof="0">
              <a:ln>
                <a:noFill/>
              </a:ln>
              <a:solidFill>
                <a:schemeClr val="tx1">
                  <a:lumMod val="75000"/>
                  <a:lumOff val="25000"/>
                </a:schemeClr>
              </a:solidFill>
              <a:effectLst/>
              <a:highlight>
                <a:srgbClr val="FFFFFF"/>
              </a:highlight>
              <a:uLnTx/>
              <a:uFillTx/>
              <a:latin typeface="Open Sans"/>
              <a:ea typeface="Open Sans"/>
              <a:cs typeface="Calibri"/>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chemeClr val="tx1">
                  <a:lumMod val="75000"/>
                  <a:lumOff val="25000"/>
                </a:schemeClr>
              </a:solidFill>
              <a:effectLst/>
              <a:highlight>
                <a:srgbClr val="FFFFFF"/>
              </a:highlight>
              <a:uLnTx/>
              <a:uFillTx/>
              <a:latin typeface="Calibri"/>
              <a:ea typeface="Open Sans"/>
              <a:cs typeface="Calibri"/>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0" i="0" u="none" strike="noStrike" kern="0" cap="none" spc="0" normalizeH="0" baseline="0" noProof="0">
              <a:ln>
                <a:noFill/>
              </a:ln>
              <a:solidFill>
                <a:schemeClr val="tx1">
                  <a:lumMod val="75000"/>
                  <a:lumOff val="25000"/>
                </a:schemeClr>
              </a:solidFill>
              <a:effectLst/>
              <a:highlight>
                <a:srgbClr val="FFFFFF"/>
              </a:highlight>
              <a:uLnTx/>
              <a:uFillTx/>
              <a:latin typeface="Open Sans"/>
              <a:ea typeface="Open Sans"/>
              <a:cs typeface="Calibri"/>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0" i="0" u="none" strike="noStrike" kern="0" cap="none" spc="0" normalizeH="0" baseline="0" noProof="0">
              <a:ln>
                <a:noFill/>
              </a:ln>
              <a:solidFill>
                <a:schemeClr val="tx1">
                  <a:lumMod val="75000"/>
                  <a:lumOff val="25000"/>
                </a:schemeClr>
              </a:solidFill>
              <a:effectLst/>
              <a:highlight>
                <a:srgbClr val="FFFFFF"/>
              </a:highlight>
              <a:uLnTx/>
              <a:uFillTx/>
              <a:latin typeface="Open Sans"/>
              <a:ea typeface="Open Sans"/>
              <a:cs typeface="Calibri"/>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0" i="0" u="none" strike="noStrike" kern="0" cap="none" spc="0" normalizeH="0" baseline="0" noProof="0">
              <a:ln>
                <a:noFill/>
              </a:ln>
              <a:solidFill>
                <a:schemeClr val="tx1">
                  <a:lumMod val="75000"/>
                  <a:lumOff val="25000"/>
                </a:schemeClr>
              </a:solidFill>
              <a:effectLst/>
              <a:highlight>
                <a:srgbClr val="FFFFFF"/>
              </a:highlight>
              <a:uLnTx/>
              <a:uFillTx/>
              <a:latin typeface="Open Sans"/>
              <a:ea typeface="Open Sans"/>
              <a:cs typeface="Calibri"/>
              <a:sym typeface="Arial"/>
            </a:endParaRPr>
          </a:p>
          <a:p>
            <a:pPr marL="317500" marR="0" lvl="0" indent="0" algn="l" defTabSz="914400" rtl="0" eaLnBrk="1" fontAlgn="auto" latinLnBrk="0" hangingPunct="1">
              <a:lnSpc>
                <a:spcPct val="114999"/>
              </a:lnSpc>
              <a:spcBef>
                <a:spcPts val="0"/>
              </a:spcBef>
              <a:spcAft>
                <a:spcPts val="0"/>
              </a:spcAft>
              <a:buClr>
                <a:srgbClr val="000000"/>
              </a:buClr>
              <a:buSzPts val="2200"/>
              <a:buFont typeface="Arial"/>
              <a:buNone/>
              <a:tabLst/>
              <a:defRPr/>
            </a:pPr>
            <a:endParaRPr kumimoji="0" lang="en-US" sz="2200" b="0" i="0" u="none" strike="noStrike" kern="0" cap="none" spc="0" normalizeH="0" baseline="0" noProof="0">
              <a:ln>
                <a:noFill/>
              </a:ln>
              <a:solidFill>
                <a:schemeClr val="tx1">
                  <a:lumMod val="75000"/>
                  <a:lumOff val="25000"/>
                </a:schemeClr>
              </a:solidFill>
              <a:effectLst/>
              <a:highlight>
                <a:srgbClr val="FFFFFF"/>
              </a:highlight>
              <a:uLnTx/>
              <a:uFillTx/>
              <a:latin typeface="Open Sans"/>
              <a:ea typeface="Open Sans"/>
              <a:cs typeface="Open Sans"/>
              <a:sym typeface="Arial"/>
            </a:endParaRPr>
          </a:p>
          <a:p>
            <a:pPr marL="45720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lang="en-US" sz="2200" b="0" i="0" u="none" strike="noStrike" kern="0" cap="none" spc="0" normalizeH="0" baseline="0" noProof="0">
              <a:ln>
                <a:noFill/>
              </a:ln>
              <a:solidFill>
                <a:schemeClr val="tx1">
                  <a:lumMod val="75000"/>
                  <a:lumOff val="25000"/>
                </a:schemeClr>
              </a:solidFill>
              <a:effectLst/>
              <a:highlight>
                <a:srgbClr val="FFFFFF"/>
              </a:highlight>
              <a:uLnTx/>
              <a:uFillTx/>
              <a:latin typeface="Open Sans"/>
              <a:ea typeface="Open Sans"/>
              <a:cs typeface="Open Sans"/>
              <a:sym typeface="Arial"/>
            </a:endParaRPr>
          </a:p>
          <a:p>
            <a:pPr marL="45720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2200" b="0" i="0" u="none" strike="noStrike" kern="0" cap="none" spc="0" normalizeH="0" baseline="0" noProof="0">
              <a:ln>
                <a:noFill/>
              </a:ln>
              <a:solidFill>
                <a:schemeClr val="tx1">
                  <a:lumMod val="75000"/>
                  <a:lumOff val="25000"/>
                </a:schemeClr>
              </a:solidFill>
              <a:effectLst/>
              <a:highlight>
                <a:srgbClr val="FFFFFF"/>
              </a:highlight>
              <a:uLnTx/>
              <a:uFillTx/>
              <a:latin typeface="Open Sans"/>
              <a:ea typeface="Open Sans"/>
              <a:cs typeface="Open Sans"/>
              <a:sym typeface="Open Sans"/>
            </a:endParaRPr>
          </a:p>
        </p:txBody>
      </p:sp>
      <p:sp>
        <p:nvSpPr>
          <p:cNvPr id="3" name="Brandline_LVC">
            <a:extLst>
              <a:ext uri="{FF2B5EF4-FFF2-40B4-BE49-F238E27FC236}">
                <a16:creationId xmlns:a16="http://schemas.microsoft.com/office/drawing/2014/main" id="{2D3D15F3-C41C-2CB3-931D-F15EB0356FEF}"/>
              </a:ext>
            </a:extLst>
          </p:cNvPr>
          <p:cNvSpPr/>
          <p:nvPr/>
        </p:nvSpPr>
        <p:spPr>
          <a:xfrm>
            <a:off x="4965700" y="816352"/>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17961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9"/>
          <p:cNvSpPr txBox="1">
            <a:spLocks noGrp="1"/>
          </p:cNvSpPr>
          <p:nvPr>
            <p:ph type="body" idx="1"/>
          </p:nvPr>
        </p:nvSpPr>
        <p:spPr>
          <a:xfrm>
            <a:off x="4068169" y="4126230"/>
            <a:ext cx="81198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Type 1 Authentication: Password</a:t>
            </a:r>
            <a:endParaRPr/>
          </a:p>
        </p:txBody>
      </p:sp>
    </p:spTree>
    <p:extLst>
      <p:ext uri="{BB962C8B-B14F-4D97-AF65-F5344CB8AC3E}">
        <p14:creationId xmlns:p14="http://schemas.microsoft.com/office/powerpoint/2010/main" val="85729665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48" descr="Google Shape;527;p17"/>
          <p:cNvPicPr preferRelativeResize="0"/>
          <p:nvPr/>
        </p:nvPicPr>
        <p:blipFill rotWithShape="1">
          <a:blip r:embed="rId3">
            <a:alphaModFix/>
          </a:blip>
          <a:srcRect/>
          <a:stretch/>
        </p:blipFill>
        <p:spPr>
          <a:xfrm>
            <a:off x="6916804" y="3090128"/>
            <a:ext cx="2448618" cy="3062268"/>
          </a:xfrm>
          <a:prstGeom prst="rect">
            <a:avLst/>
          </a:prstGeom>
          <a:noFill/>
          <a:ln>
            <a:noFill/>
          </a:ln>
        </p:spPr>
      </p:pic>
      <p:sp>
        <p:nvSpPr>
          <p:cNvPr id="431" name="Google Shape;431;p48"/>
          <p:cNvSpPr txBox="1"/>
          <p:nvPr/>
        </p:nvSpPr>
        <p:spPr>
          <a:xfrm>
            <a:off x="2498042" y="7555568"/>
            <a:ext cx="11259917" cy="86412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combination of username and password is the most common identification and authentication scheme. </a:t>
            </a:r>
            <a:endParaRPr/>
          </a:p>
        </p:txBody>
      </p:sp>
      <p:pic>
        <p:nvPicPr>
          <p:cNvPr id="432" name="Google Shape;432;p48"/>
          <p:cNvPicPr preferRelativeResize="0"/>
          <p:nvPr/>
        </p:nvPicPr>
        <p:blipFill rotWithShape="1">
          <a:blip r:embed="rId4">
            <a:alphaModFix/>
          </a:blip>
          <a:srcRect/>
          <a:stretch/>
        </p:blipFill>
        <p:spPr>
          <a:xfrm>
            <a:off x="6940132" y="865024"/>
            <a:ext cx="2413834" cy="365760"/>
          </a:xfrm>
          <a:prstGeom prst="rect">
            <a:avLst/>
          </a:prstGeom>
          <a:noFill/>
          <a:ln>
            <a:noFill/>
          </a:ln>
        </p:spPr>
      </p:pic>
      <p:sp>
        <p:nvSpPr>
          <p:cNvPr id="433" name="Google Shape;433;p48"/>
          <p:cNvSpPr txBox="1"/>
          <p:nvPr/>
        </p:nvSpPr>
        <p:spPr>
          <a:xfrm>
            <a:off x="-10160" y="320294"/>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Password</a:t>
            </a:r>
            <a:endParaRPr sz="2800" b="1" i="0" u="none" strike="noStrike" cap="none">
              <a:solidFill>
                <a:srgbClr val="3F3F3F"/>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D881F99D-3721-455C-BD99-A828B1E1CFD2}"/>
              </a:ext>
            </a:extLst>
          </p:cNvPr>
          <p:cNvGrpSpPr/>
          <p:nvPr/>
        </p:nvGrpSpPr>
        <p:grpSpPr>
          <a:xfrm>
            <a:off x="1581847" y="2174179"/>
            <a:ext cx="4780949" cy="4882911"/>
            <a:chOff x="1558401" y="2589812"/>
            <a:chExt cx="4780949" cy="4882911"/>
          </a:xfrm>
        </p:grpSpPr>
        <p:sp>
          <p:nvSpPr>
            <p:cNvPr id="17" name="Google Shape;613;gdcab15b6c4_0_32">
              <a:extLst>
                <a:ext uri="{FF2B5EF4-FFF2-40B4-BE49-F238E27FC236}">
                  <a16:creationId xmlns:a16="http://schemas.microsoft.com/office/drawing/2014/main" id="{74123577-5D50-47E0-AB7A-2AD8EBC3C5D3}"/>
                </a:ext>
              </a:extLst>
            </p:cNvPr>
            <p:cNvSpPr/>
            <p:nvPr/>
          </p:nvSpPr>
          <p:spPr>
            <a:xfrm>
              <a:off x="1558401" y="2676924"/>
              <a:ext cx="4667011" cy="4795799"/>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a:latin typeface="Open Sans "/>
                <a:ea typeface="Open Sans Semibold" panose="020B0706030804020204" pitchFamily="34" charset="0"/>
                <a:cs typeface="Open Sans Semibold" panose="020B0706030804020204" pitchFamily="34" charset="0"/>
              </a:endParaRPr>
            </a:p>
          </p:txBody>
        </p:sp>
        <p:sp>
          <p:nvSpPr>
            <p:cNvPr id="18" name="Google Shape;617;gdcab15b6c4_0_32">
              <a:extLst>
                <a:ext uri="{FF2B5EF4-FFF2-40B4-BE49-F238E27FC236}">
                  <a16:creationId xmlns:a16="http://schemas.microsoft.com/office/drawing/2014/main" id="{E8F07AFF-08B7-40EF-9BE2-2290C25000B5}"/>
                </a:ext>
              </a:extLst>
            </p:cNvPr>
            <p:cNvSpPr/>
            <p:nvPr/>
          </p:nvSpPr>
          <p:spPr>
            <a:xfrm>
              <a:off x="1558402" y="2589812"/>
              <a:ext cx="4667010" cy="641346"/>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lvl="0" algn="ctr">
                <a:lnSpc>
                  <a:spcPct val="90000"/>
                </a:lnSpc>
              </a:pPr>
              <a:r>
                <a:rPr lang="en-US" sz="2200" b="1">
                  <a:solidFill>
                    <a:schemeClr val="bg1"/>
                  </a:solidFill>
                  <a:latin typeface="Open Sans"/>
                  <a:ea typeface="Open Sans"/>
                  <a:cs typeface="Open Sans"/>
                  <a:sym typeface="Open Sans"/>
                </a:rPr>
                <a:t>Problems with passwords</a:t>
              </a:r>
            </a:p>
          </p:txBody>
        </p:sp>
        <p:sp>
          <p:nvSpPr>
            <p:cNvPr id="19" name="Google Shape;679;p73">
              <a:extLst>
                <a:ext uri="{FF2B5EF4-FFF2-40B4-BE49-F238E27FC236}">
                  <a16:creationId xmlns:a16="http://schemas.microsoft.com/office/drawing/2014/main" id="{0EE24A75-0ED6-423E-A592-9D1AEA357257}"/>
                </a:ext>
              </a:extLst>
            </p:cNvPr>
            <p:cNvSpPr txBox="1"/>
            <p:nvPr/>
          </p:nvSpPr>
          <p:spPr>
            <a:xfrm>
              <a:off x="1900216" y="3874673"/>
              <a:ext cx="4439134" cy="1600925"/>
            </a:xfrm>
            <a:prstGeom prst="rect">
              <a:avLst/>
            </a:prstGeom>
            <a:noFill/>
            <a:ln>
              <a:noFill/>
            </a:ln>
          </p:spPr>
          <p:txBody>
            <a:bodyPr spcFirstLastPara="1" wrap="square" lIns="45675" tIns="45675" rIns="45675" bIns="45675" anchor="t" anchorCtr="0">
              <a:spAutoFit/>
            </a:bodyPr>
            <a:lstStyle/>
            <a:p>
              <a:pPr marL="431800" lvl="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Insecure</a:t>
              </a:r>
            </a:p>
            <a:p>
              <a:pPr marL="88900" lvl="0">
                <a:lnSpc>
                  <a:spcPct val="114000"/>
                </a:lnSpc>
                <a:buClr>
                  <a:srgbClr val="3F3F3F"/>
                </a:buClr>
                <a:buSzPts val="2200"/>
              </a:pP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Easily broken</a:t>
              </a:r>
            </a:p>
            <a:p>
              <a:pPr marL="88900" lvl="0">
                <a:lnSpc>
                  <a:spcPct val="114000"/>
                </a:lnSpc>
                <a:buClr>
                  <a:srgbClr val="3F3F3F"/>
                </a:buClr>
                <a:buSzPts val="2200"/>
              </a:pP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Subject to repudiation</a:t>
              </a:r>
            </a:p>
          </p:txBody>
        </p:sp>
      </p:grpSp>
      <p:grpSp>
        <p:nvGrpSpPr>
          <p:cNvPr id="3" name="Group 2">
            <a:extLst>
              <a:ext uri="{FF2B5EF4-FFF2-40B4-BE49-F238E27FC236}">
                <a16:creationId xmlns:a16="http://schemas.microsoft.com/office/drawing/2014/main" id="{19C90D74-9E2A-4F89-9391-B76B8173C76A}"/>
              </a:ext>
            </a:extLst>
          </p:cNvPr>
          <p:cNvGrpSpPr/>
          <p:nvPr/>
        </p:nvGrpSpPr>
        <p:grpSpPr>
          <a:xfrm>
            <a:off x="10033369" y="2230186"/>
            <a:ext cx="4667011" cy="4826905"/>
            <a:chOff x="10009923" y="2645819"/>
            <a:chExt cx="4667011" cy="4826905"/>
          </a:xfrm>
        </p:grpSpPr>
        <p:sp>
          <p:nvSpPr>
            <p:cNvPr id="35" name="Google Shape;613;gdcab15b6c4_0_32">
              <a:extLst>
                <a:ext uri="{FF2B5EF4-FFF2-40B4-BE49-F238E27FC236}">
                  <a16:creationId xmlns:a16="http://schemas.microsoft.com/office/drawing/2014/main" id="{D44C4B38-4C8D-4C59-A2E6-4A60FF5AB8A0}"/>
                </a:ext>
              </a:extLst>
            </p:cNvPr>
            <p:cNvSpPr/>
            <p:nvPr/>
          </p:nvSpPr>
          <p:spPr>
            <a:xfrm>
              <a:off x="10009923" y="2732932"/>
              <a:ext cx="4667011" cy="4739792"/>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a:latin typeface="Open Sans "/>
                <a:ea typeface="Open Sans Semibold" panose="020B0706030804020204" pitchFamily="34" charset="0"/>
                <a:cs typeface="Open Sans Semibold" panose="020B0706030804020204" pitchFamily="34" charset="0"/>
              </a:endParaRPr>
            </a:p>
          </p:txBody>
        </p:sp>
        <p:sp>
          <p:nvSpPr>
            <p:cNvPr id="36" name="Google Shape;617;gdcab15b6c4_0_32">
              <a:extLst>
                <a:ext uri="{FF2B5EF4-FFF2-40B4-BE49-F238E27FC236}">
                  <a16:creationId xmlns:a16="http://schemas.microsoft.com/office/drawing/2014/main" id="{DD40E12B-2442-4184-A0FB-6C82F871F16B}"/>
                </a:ext>
              </a:extLst>
            </p:cNvPr>
            <p:cNvSpPr/>
            <p:nvPr/>
          </p:nvSpPr>
          <p:spPr>
            <a:xfrm>
              <a:off x="10009924" y="2645819"/>
              <a:ext cx="4667010" cy="641346"/>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lvl="0" algn="ctr">
                <a:lnSpc>
                  <a:spcPct val="90000"/>
                </a:lnSpc>
              </a:pPr>
              <a:r>
                <a:rPr lang="en-US" sz="2200" b="1">
                  <a:solidFill>
                    <a:schemeClr val="bg1"/>
                  </a:solidFill>
                  <a:latin typeface="Open Sans"/>
                  <a:ea typeface="Open Sans"/>
                  <a:cs typeface="Open Sans"/>
                  <a:sym typeface="Open Sans"/>
                </a:rPr>
                <a:t>Common password attacks</a:t>
              </a:r>
            </a:p>
          </p:txBody>
        </p:sp>
        <p:sp>
          <p:nvSpPr>
            <p:cNvPr id="37" name="Google Shape;679;p73">
              <a:extLst>
                <a:ext uri="{FF2B5EF4-FFF2-40B4-BE49-F238E27FC236}">
                  <a16:creationId xmlns:a16="http://schemas.microsoft.com/office/drawing/2014/main" id="{84841479-9987-4826-978A-450E9C9D36EB}"/>
                </a:ext>
              </a:extLst>
            </p:cNvPr>
            <p:cNvSpPr txBox="1"/>
            <p:nvPr/>
          </p:nvSpPr>
          <p:spPr>
            <a:xfrm>
              <a:off x="10123861" y="3483869"/>
              <a:ext cx="4439134" cy="3881485"/>
            </a:xfrm>
            <a:prstGeom prst="rect">
              <a:avLst/>
            </a:prstGeom>
            <a:noFill/>
            <a:ln>
              <a:noFill/>
            </a:ln>
          </p:spPr>
          <p:txBody>
            <a:bodyPr spcFirstLastPara="1" wrap="square" lIns="45675" tIns="45675" rIns="45675" bIns="45675" anchor="t" anchorCtr="0">
              <a:spAutoFit/>
            </a:bodyPr>
            <a:lstStyle/>
            <a:p>
              <a:pPr marL="431800" lvl="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Dictionary (Crack, John the Ripper)</a:t>
              </a:r>
            </a:p>
            <a:p>
              <a:pPr marL="88900" lvl="0">
                <a:lnSpc>
                  <a:spcPct val="114000"/>
                </a:lnSpc>
                <a:buClr>
                  <a:srgbClr val="3F3F3F"/>
                </a:buClr>
                <a:buSzPts val="2200"/>
              </a:pP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Brute force (</a:t>
              </a:r>
              <a:r>
                <a:rPr lang="en-US" sz="2200" err="1">
                  <a:solidFill>
                    <a:srgbClr val="3F3F3F"/>
                  </a:solidFill>
                  <a:latin typeface="Open Sans"/>
                  <a:ea typeface="Open Sans"/>
                  <a:cs typeface="Open Sans"/>
                  <a:sym typeface="Open Sans"/>
                </a:rPr>
                <a:t>Lophtcrack</a:t>
              </a:r>
              <a:r>
                <a:rPr lang="en-US" sz="2200">
                  <a:solidFill>
                    <a:srgbClr val="3F3F3F"/>
                  </a:solidFill>
                  <a:latin typeface="Open Sans"/>
                  <a:ea typeface="Open Sans"/>
                  <a:cs typeface="Open Sans"/>
                  <a:sym typeface="Open Sans"/>
                </a:rPr>
                <a:t>)</a:t>
              </a:r>
            </a:p>
            <a:p>
              <a:pPr marL="88900" lvl="0">
                <a:lnSpc>
                  <a:spcPct val="114000"/>
                </a:lnSpc>
                <a:buClr>
                  <a:srgbClr val="3F3F3F"/>
                </a:buClr>
                <a:buSzPts val="2200"/>
              </a:pP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Hybrid attack (Dictionary and Brute Force)</a:t>
              </a:r>
            </a:p>
            <a:p>
              <a:pPr marL="88900" lvl="0">
                <a:lnSpc>
                  <a:spcPct val="114000"/>
                </a:lnSpc>
                <a:buClr>
                  <a:srgbClr val="3F3F3F"/>
                </a:buClr>
                <a:buSzPts val="2200"/>
              </a:pP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Trojan horse login program (Password sending Trojans)</a:t>
              </a:r>
            </a:p>
            <a:p>
              <a:pPr marL="88900" lvl="0">
                <a:lnSpc>
                  <a:spcPct val="114000"/>
                </a:lnSpc>
                <a:buClr>
                  <a:srgbClr val="3F3F3F"/>
                </a:buClr>
                <a:buSzPts val="2200"/>
              </a:pP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Social engineering</a:t>
              </a:r>
            </a:p>
          </p:txBody>
        </p:sp>
      </p:grpSp>
      <p:sp>
        <p:nvSpPr>
          <p:cNvPr id="4" name="TextBox 3">
            <a:extLst>
              <a:ext uri="{FF2B5EF4-FFF2-40B4-BE49-F238E27FC236}">
                <a16:creationId xmlns:a16="http://schemas.microsoft.com/office/drawing/2014/main" id="{11D6D51F-34B1-D7F3-D5AB-76E3D47D28B7}"/>
              </a:ext>
            </a:extLst>
          </p:cNvPr>
          <p:cNvSpPr txBox="1"/>
          <p:nvPr/>
        </p:nvSpPr>
        <p:spPr>
          <a:xfrm>
            <a:off x="2907146" y="1277442"/>
            <a:ext cx="10441709"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It is a secret data usually used to confirm a user's identity. </a:t>
            </a:r>
            <a:endParaRPr lang="en-IN" sz="2200">
              <a:solidFill>
                <a:srgbClr val="404040"/>
              </a:solidFill>
              <a:latin typeface="Open Sans" pitchFamily="2" charset="0"/>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40" name="Google Shape;440;p49"/>
          <p:cNvSpPr txBox="1"/>
          <p:nvPr/>
        </p:nvSpPr>
        <p:spPr>
          <a:xfrm>
            <a:off x="-10160" y="295910"/>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Password Types</a:t>
            </a:r>
            <a:endParaRPr sz="2800" b="1" i="0" u="none" strike="noStrike" cap="none">
              <a:solidFill>
                <a:srgbClr val="3F3F3F"/>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A24C0E9C-3D16-4B1E-9B3E-6796442E4012}"/>
              </a:ext>
            </a:extLst>
          </p:cNvPr>
          <p:cNvGrpSpPr/>
          <p:nvPr/>
        </p:nvGrpSpPr>
        <p:grpSpPr>
          <a:xfrm>
            <a:off x="1659393" y="1986312"/>
            <a:ext cx="13315583" cy="5681487"/>
            <a:chOff x="1542805" y="2571253"/>
            <a:chExt cx="13315583" cy="5681487"/>
          </a:xfrm>
        </p:grpSpPr>
        <p:sp>
          <p:nvSpPr>
            <p:cNvPr id="6" name="Google Shape;2580;p99">
              <a:extLst>
                <a:ext uri="{FF2B5EF4-FFF2-40B4-BE49-F238E27FC236}">
                  <a16:creationId xmlns:a16="http://schemas.microsoft.com/office/drawing/2014/main" id="{5F114230-D66C-4AD4-A72C-4B93BE2D76F0}"/>
                </a:ext>
              </a:extLst>
            </p:cNvPr>
            <p:cNvSpPr/>
            <p:nvPr/>
          </p:nvSpPr>
          <p:spPr>
            <a:xfrm>
              <a:off x="4055715" y="2585531"/>
              <a:ext cx="10559201" cy="1648169"/>
            </a:xfrm>
            <a:prstGeom prst="roundRect">
              <a:avLst>
                <a:gd name="adj" fmla="val 4899"/>
              </a:avLst>
            </a:prstGeom>
            <a:noFill/>
            <a:ln w="12700" cap="flat" cmpd="sng">
              <a:solidFill>
                <a:schemeClr val="accent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7" name="Google Shape;2581;p99">
              <a:extLst>
                <a:ext uri="{FF2B5EF4-FFF2-40B4-BE49-F238E27FC236}">
                  <a16:creationId xmlns:a16="http://schemas.microsoft.com/office/drawing/2014/main" id="{B9EF0C0C-06D1-4298-9D42-A61E89AE4870}"/>
                </a:ext>
              </a:extLst>
            </p:cNvPr>
            <p:cNvSpPr txBox="1"/>
            <p:nvPr/>
          </p:nvSpPr>
          <p:spPr>
            <a:xfrm>
              <a:off x="4294512" y="2591617"/>
              <a:ext cx="10233768" cy="1635998"/>
            </a:xfrm>
            <a:prstGeom prst="rect">
              <a:avLst/>
            </a:prstGeom>
            <a:noFill/>
            <a:ln>
              <a:noFill/>
            </a:ln>
          </p:spPr>
          <p:txBody>
            <a:bodyPr spcFirstLastPara="1" wrap="square" lIns="45675" tIns="45675" rIns="45675" bIns="45675" anchor="ctr" anchorCtr="0">
              <a:spAutoFit/>
            </a:bodyPr>
            <a:lstStyle/>
            <a:p>
              <a:pPr marL="194309" lvl="0">
                <a:lnSpc>
                  <a:spcPct val="114000"/>
                </a:lnSpc>
                <a:buClr>
                  <a:srgbClr val="3F3F3F"/>
                </a:buClr>
                <a:buSzPts val="2200"/>
              </a:pPr>
              <a:r>
                <a:rPr lang="en-US" sz="2200">
                  <a:solidFill>
                    <a:srgbClr val="3F3F3F"/>
                  </a:solidFill>
                  <a:latin typeface="Open Sans"/>
                  <a:ea typeface="Open Sans"/>
                  <a:cs typeface="Open Sans"/>
                  <a:sym typeface="Open Sans"/>
                </a:rPr>
                <a:t>Longer than a password, in the form of a sequence of characters</a:t>
              </a:r>
            </a:p>
            <a:p>
              <a:pPr marL="537209" lvl="0" indent="-342900">
                <a:lnSpc>
                  <a:spcPct val="114000"/>
                </a:lnSpc>
                <a:buClr>
                  <a:srgbClr val="3F3F3F"/>
                </a:buClr>
                <a:buSzPts val="2200"/>
                <a:buFont typeface="Arial"/>
                <a:buChar char="•"/>
              </a:pPr>
              <a:r>
                <a:rPr lang="en-US" sz="2200">
                  <a:solidFill>
                    <a:srgbClr val="3F3F3F"/>
                  </a:solidFill>
                  <a:latin typeface="Open Sans"/>
                  <a:ea typeface="Open Sans"/>
                  <a:cs typeface="Open Sans"/>
                  <a:sym typeface="Open Sans"/>
                </a:rPr>
                <a:t>I will pass CISSP exam </a:t>
              </a:r>
            </a:p>
            <a:p>
              <a:pPr marL="537209" lvl="0" indent="-342900">
                <a:lnSpc>
                  <a:spcPct val="114000"/>
                </a:lnSpc>
                <a:buClr>
                  <a:srgbClr val="3F3F3F"/>
                </a:buClr>
                <a:buSzPts val="2200"/>
                <a:buFont typeface="Arial"/>
                <a:buChar char="•"/>
              </a:pPr>
              <a:r>
                <a:rPr lang="en-US" sz="2200">
                  <a:solidFill>
                    <a:srgbClr val="3F3F3F"/>
                  </a:solidFill>
                  <a:latin typeface="Open Sans"/>
                  <a:ea typeface="Open Sans"/>
                  <a:cs typeface="Open Sans"/>
                  <a:sym typeface="Open Sans"/>
                </a:rPr>
                <a:t>Manchester United is my favorite team</a:t>
              </a:r>
            </a:p>
            <a:p>
              <a:pPr marL="537209" lvl="0" indent="-342900">
                <a:lnSpc>
                  <a:spcPct val="114000"/>
                </a:lnSpc>
                <a:buClr>
                  <a:srgbClr val="3F3F3F"/>
                </a:buClr>
                <a:buSzPts val="2200"/>
                <a:buFont typeface="Arial"/>
                <a:buChar char="•"/>
              </a:pPr>
              <a:r>
                <a:rPr lang="en-US" sz="2200">
                  <a:solidFill>
                    <a:srgbClr val="3F3F3F"/>
                  </a:solidFill>
                  <a:latin typeface="Open Sans"/>
                  <a:ea typeface="Open Sans"/>
                  <a:cs typeface="Open Sans"/>
                  <a:sym typeface="Open Sans"/>
                </a:rPr>
                <a:t>A quick brown fox jumps over a lazy dog</a:t>
              </a:r>
            </a:p>
          </p:txBody>
        </p:sp>
        <p:sp>
          <p:nvSpPr>
            <p:cNvPr id="8" name="Google Shape;2582;p99">
              <a:extLst>
                <a:ext uri="{FF2B5EF4-FFF2-40B4-BE49-F238E27FC236}">
                  <a16:creationId xmlns:a16="http://schemas.microsoft.com/office/drawing/2014/main" id="{6FD09087-5BA2-4ABD-9077-E9255E834D66}"/>
                </a:ext>
              </a:extLst>
            </p:cNvPr>
            <p:cNvSpPr/>
            <p:nvPr/>
          </p:nvSpPr>
          <p:spPr>
            <a:xfrm>
              <a:off x="4055715" y="4574268"/>
              <a:ext cx="10559201" cy="1648170"/>
            </a:xfrm>
            <a:prstGeom prst="roundRect">
              <a:avLst>
                <a:gd name="adj" fmla="val 5739"/>
              </a:avLst>
            </a:prstGeom>
            <a:noFill/>
            <a:ln w="12700" cap="flat" cmpd="sng">
              <a:solidFill>
                <a:srgbClr val="61B4D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9" name="Google Shape;2583;p99">
              <a:extLst>
                <a:ext uri="{FF2B5EF4-FFF2-40B4-BE49-F238E27FC236}">
                  <a16:creationId xmlns:a16="http://schemas.microsoft.com/office/drawing/2014/main" id="{C142A546-6A69-4129-93C8-457F88345548}"/>
                </a:ext>
              </a:extLst>
            </p:cNvPr>
            <p:cNvSpPr txBox="1"/>
            <p:nvPr/>
          </p:nvSpPr>
          <p:spPr>
            <a:xfrm>
              <a:off x="4225240" y="4580354"/>
              <a:ext cx="10633148" cy="1635998"/>
            </a:xfrm>
            <a:prstGeom prst="rect">
              <a:avLst/>
            </a:prstGeom>
            <a:noFill/>
            <a:ln>
              <a:noFill/>
            </a:ln>
          </p:spPr>
          <p:txBody>
            <a:bodyPr spcFirstLastPara="1" wrap="square" lIns="45675" tIns="45675" rIns="45675" bIns="45675" anchor="ctr" anchorCtr="0">
              <a:spAutoFit/>
            </a:bodyPr>
            <a:lstStyle/>
            <a:p>
              <a:pPr marL="194309" lvl="0">
                <a:lnSpc>
                  <a:spcPct val="114000"/>
                </a:lnSpc>
                <a:buClr>
                  <a:srgbClr val="3F3F3F"/>
                </a:buClr>
                <a:buSzPts val="2200"/>
              </a:pPr>
              <a:r>
                <a:rPr lang="en-US" sz="2200">
                  <a:solidFill>
                    <a:srgbClr val="3F3F3F"/>
                  </a:solidFill>
                  <a:latin typeface="Open Sans"/>
                  <a:ea typeface="Open Sans"/>
                  <a:cs typeface="Open Sans"/>
                  <a:sym typeface="Open Sans"/>
                </a:rPr>
                <a:t>The individual’s identity is verified based on opinion or fact-based information</a:t>
              </a:r>
            </a:p>
            <a:p>
              <a:pPr marL="537209" lvl="0" indent="-342900">
                <a:lnSpc>
                  <a:spcPct val="114000"/>
                </a:lnSpc>
                <a:buClr>
                  <a:srgbClr val="3F3F3F"/>
                </a:buClr>
                <a:buSzPts val="2200"/>
                <a:buFont typeface="Arial"/>
                <a:buChar char="•"/>
              </a:pPr>
              <a:r>
                <a:rPr lang="en-US" sz="2200">
                  <a:solidFill>
                    <a:srgbClr val="3F3F3F"/>
                  </a:solidFill>
                  <a:latin typeface="Open Sans"/>
                  <a:ea typeface="Open Sans"/>
                  <a:cs typeface="Open Sans"/>
                  <a:sym typeface="Open Sans"/>
                </a:rPr>
                <a:t>What is the name of the high school you attended?</a:t>
              </a:r>
            </a:p>
            <a:p>
              <a:pPr marL="537209" lvl="0" indent="-342900">
                <a:lnSpc>
                  <a:spcPct val="114000"/>
                </a:lnSpc>
                <a:buClr>
                  <a:srgbClr val="3F3F3F"/>
                </a:buClr>
                <a:buSzPts val="2200"/>
                <a:buFont typeface="Arial"/>
                <a:buChar char="•"/>
              </a:pPr>
              <a:r>
                <a:rPr lang="en-US" sz="2200">
                  <a:solidFill>
                    <a:srgbClr val="3F3F3F"/>
                  </a:solidFill>
                  <a:latin typeface="Open Sans"/>
                  <a:ea typeface="Open Sans"/>
                  <a:cs typeface="Open Sans"/>
                  <a:sym typeface="Open Sans"/>
                </a:rPr>
                <a:t>How many family members do you have?</a:t>
              </a:r>
            </a:p>
            <a:p>
              <a:pPr marL="537209" lvl="0" indent="-342900">
                <a:lnSpc>
                  <a:spcPct val="114000"/>
                </a:lnSpc>
                <a:buClr>
                  <a:srgbClr val="3F3F3F"/>
                </a:buClr>
                <a:buSzPts val="2200"/>
                <a:buFont typeface="Arial"/>
                <a:buChar char="•"/>
              </a:pPr>
              <a:r>
                <a:rPr lang="en-US" sz="2200">
                  <a:solidFill>
                    <a:srgbClr val="3F3F3F"/>
                  </a:solidFill>
                  <a:latin typeface="Open Sans"/>
                  <a:ea typeface="Open Sans"/>
                  <a:cs typeface="Open Sans"/>
                  <a:sym typeface="Open Sans"/>
                </a:rPr>
                <a:t>What is your mother’s maiden name?</a:t>
              </a:r>
              <a:endParaRPr sz="1400" b="0" i="0" u="none" strike="noStrike" cap="none">
                <a:solidFill>
                  <a:srgbClr val="000000"/>
                </a:solidFill>
                <a:latin typeface="Arial"/>
                <a:ea typeface="Arial"/>
                <a:cs typeface="Arial"/>
                <a:sym typeface="Arial"/>
              </a:endParaRPr>
            </a:p>
          </p:txBody>
        </p:sp>
        <p:sp>
          <p:nvSpPr>
            <p:cNvPr id="10" name="Google Shape;2584;p99">
              <a:extLst>
                <a:ext uri="{FF2B5EF4-FFF2-40B4-BE49-F238E27FC236}">
                  <a16:creationId xmlns:a16="http://schemas.microsoft.com/office/drawing/2014/main" id="{7B8B23A4-7CBD-46F4-914F-0FF748717E15}"/>
                </a:ext>
              </a:extLst>
            </p:cNvPr>
            <p:cNvSpPr/>
            <p:nvPr/>
          </p:nvSpPr>
          <p:spPr>
            <a:xfrm>
              <a:off x="4055715" y="6604570"/>
              <a:ext cx="10559201" cy="1648169"/>
            </a:xfrm>
            <a:prstGeom prst="roundRect">
              <a:avLst>
                <a:gd name="adj" fmla="val 7420"/>
              </a:avLst>
            </a:prstGeom>
            <a:noFill/>
            <a:ln w="12700" cap="flat" cmpd="sng">
              <a:solidFill>
                <a:srgbClr val="039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11" name="Google Shape;2585;p99">
              <a:extLst>
                <a:ext uri="{FF2B5EF4-FFF2-40B4-BE49-F238E27FC236}">
                  <a16:creationId xmlns:a16="http://schemas.microsoft.com/office/drawing/2014/main" id="{31026624-D248-489E-BCBC-715E53E5E5A2}"/>
                </a:ext>
              </a:extLst>
            </p:cNvPr>
            <p:cNvSpPr txBox="1"/>
            <p:nvPr/>
          </p:nvSpPr>
          <p:spPr>
            <a:xfrm>
              <a:off x="4188246" y="6996594"/>
              <a:ext cx="10633149" cy="864120"/>
            </a:xfrm>
            <a:prstGeom prst="rect">
              <a:avLst/>
            </a:prstGeom>
            <a:noFill/>
            <a:ln>
              <a:noFill/>
            </a:ln>
          </p:spPr>
          <p:txBody>
            <a:bodyPr spcFirstLastPara="1" wrap="square" lIns="45675" tIns="45675" rIns="45675" bIns="45675" anchor="ctr" anchorCtr="0">
              <a:spAutoFit/>
            </a:bodyPr>
            <a:lstStyle/>
            <a:p>
              <a:pPr marL="194309" lvl="0">
                <a:lnSpc>
                  <a:spcPct val="114000"/>
                </a:lnSpc>
                <a:buClr>
                  <a:srgbClr val="3F3F3F"/>
                </a:buClr>
                <a:buSzPts val="2200"/>
              </a:pPr>
              <a:r>
                <a:rPr lang="en-US" sz="2200">
                  <a:solidFill>
                    <a:srgbClr val="3F3F3F"/>
                  </a:solidFill>
                  <a:latin typeface="Open Sans"/>
                  <a:ea typeface="Open Sans"/>
                  <a:cs typeface="Open Sans"/>
                  <a:sym typeface="Open Sans"/>
                </a:rPr>
                <a:t>Dynamic password will be valid for only one login session or transaction</a:t>
              </a:r>
            </a:p>
            <a:p>
              <a:pPr marL="537209" lvl="0" indent="-342900">
                <a:lnSpc>
                  <a:spcPct val="114000"/>
                </a:lnSpc>
                <a:buClr>
                  <a:srgbClr val="3F3F3F"/>
                </a:buClr>
                <a:buSzPts val="2200"/>
                <a:buFont typeface="Arial"/>
                <a:buChar char="•"/>
              </a:pPr>
              <a:r>
                <a:rPr lang="en-US" sz="2200">
                  <a:solidFill>
                    <a:srgbClr val="3F3F3F"/>
                  </a:solidFill>
                  <a:latin typeface="Open Sans"/>
                  <a:ea typeface="Open Sans"/>
                  <a:cs typeface="Open Sans"/>
                  <a:sym typeface="Open Sans"/>
                </a:rPr>
                <a:t>An OTP a bank sends to a customer via SMS</a:t>
              </a:r>
            </a:p>
          </p:txBody>
        </p:sp>
        <p:sp>
          <p:nvSpPr>
            <p:cNvPr id="12" name="Google Shape;2587;p99">
              <a:extLst>
                <a:ext uri="{FF2B5EF4-FFF2-40B4-BE49-F238E27FC236}">
                  <a16:creationId xmlns:a16="http://schemas.microsoft.com/office/drawing/2014/main" id="{ABD8F47D-D7E3-4A8F-88D6-9E17565E3CDB}"/>
                </a:ext>
              </a:extLst>
            </p:cNvPr>
            <p:cNvSpPr/>
            <p:nvPr/>
          </p:nvSpPr>
          <p:spPr>
            <a:xfrm>
              <a:off x="3794242" y="3261227"/>
              <a:ext cx="430997" cy="286341"/>
            </a:xfrm>
            <a:prstGeom prst="rightArrow">
              <a:avLst>
                <a:gd name="adj1" fmla="val 50000"/>
                <a:gd name="adj2" fmla="val 50000"/>
              </a:avLst>
            </a:prstGeom>
            <a:solidFill>
              <a:srgbClr val="ED7D31"/>
            </a:solid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 name="Google Shape;2588;p99">
              <a:extLst>
                <a:ext uri="{FF2B5EF4-FFF2-40B4-BE49-F238E27FC236}">
                  <a16:creationId xmlns:a16="http://schemas.microsoft.com/office/drawing/2014/main" id="{6DDC5A76-D9F3-4289-A799-29ED4C06FEEB}"/>
                </a:ext>
              </a:extLst>
            </p:cNvPr>
            <p:cNvSpPr/>
            <p:nvPr/>
          </p:nvSpPr>
          <p:spPr>
            <a:xfrm>
              <a:off x="3794241" y="5240904"/>
              <a:ext cx="430997" cy="286341"/>
            </a:xfrm>
            <a:prstGeom prst="rightArrow">
              <a:avLst>
                <a:gd name="adj1" fmla="val 50000"/>
                <a:gd name="adj2" fmla="val 50000"/>
              </a:avLst>
            </a:prstGeom>
            <a:solidFill>
              <a:srgbClr val="61B4DF"/>
            </a:solidFill>
            <a:ln w="25400" cap="flat" cmpd="sng">
              <a:solidFill>
                <a:srgbClr val="61B4D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2589;p99">
              <a:extLst>
                <a:ext uri="{FF2B5EF4-FFF2-40B4-BE49-F238E27FC236}">
                  <a16:creationId xmlns:a16="http://schemas.microsoft.com/office/drawing/2014/main" id="{C1AD67BA-6FA9-44E5-94C6-E53F81F27B1E}"/>
                </a:ext>
              </a:extLst>
            </p:cNvPr>
            <p:cNvSpPr/>
            <p:nvPr/>
          </p:nvSpPr>
          <p:spPr>
            <a:xfrm>
              <a:off x="3794240" y="7285482"/>
              <a:ext cx="430997" cy="286341"/>
            </a:xfrm>
            <a:prstGeom prst="rightArrow">
              <a:avLst>
                <a:gd name="adj1" fmla="val 50000"/>
                <a:gd name="adj2" fmla="val 50000"/>
              </a:avLst>
            </a:prstGeom>
            <a:solidFill>
              <a:srgbClr val="039581"/>
            </a:solidFill>
            <a:ln w="25400" cap="flat" cmpd="sng">
              <a:solidFill>
                <a:srgbClr val="0395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 name="Google Shape;2590;p99">
              <a:extLst>
                <a:ext uri="{FF2B5EF4-FFF2-40B4-BE49-F238E27FC236}">
                  <a16:creationId xmlns:a16="http://schemas.microsoft.com/office/drawing/2014/main" id="{41BADC37-2CBD-40F8-9083-CA0A1880FC22}"/>
                </a:ext>
              </a:extLst>
            </p:cNvPr>
            <p:cNvSpPr/>
            <p:nvPr/>
          </p:nvSpPr>
          <p:spPr>
            <a:xfrm>
              <a:off x="1542810" y="2571253"/>
              <a:ext cx="2324584" cy="1662447"/>
            </a:xfrm>
            <a:prstGeom prst="roundRect">
              <a:avLst>
                <a:gd name="adj" fmla="val 7954"/>
              </a:avLst>
            </a:prstGeom>
            <a:solidFill>
              <a:srgbClr val="FBE4D4"/>
            </a:solidFill>
            <a:ln w="12700" cap="flat" cmpd="sng">
              <a:solidFill>
                <a:srgbClr val="ED7D31"/>
              </a:solidFill>
              <a:prstDash val="solid"/>
              <a:miter lim="800000"/>
              <a:headEnd type="none" w="sm" len="sm"/>
              <a:tailEnd type="none" w="sm" len="sm"/>
            </a:ln>
          </p:spPr>
          <p:txBody>
            <a:bodyPr spcFirstLastPara="1" wrap="square" lIns="45700" tIns="45700" rIns="45700" bIns="45700" anchor="ctr" anchorCtr="0">
              <a:noAutofit/>
            </a:bodyPr>
            <a:lstStyle/>
            <a:p>
              <a:pPr lvl="0" algn="ctr"/>
              <a:r>
                <a:rPr lang="en-US" sz="2200" b="1">
                  <a:solidFill>
                    <a:srgbClr val="3F3F3F"/>
                  </a:solidFill>
                  <a:latin typeface="Open Sans SemiBold"/>
                  <a:ea typeface="Open Sans SemiBold"/>
                  <a:cs typeface="Open Sans SemiBold"/>
                  <a:sym typeface="Open Sans SemiBold"/>
                </a:rPr>
                <a:t>Passphrase</a:t>
              </a:r>
              <a:endParaRPr sz="2200" b="0" i="0" u="none" strike="noStrike" cap="none">
                <a:solidFill>
                  <a:srgbClr val="3F3F3F"/>
                </a:solidFill>
                <a:latin typeface="Open Sans SemiBold"/>
                <a:ea typeface="Open Sans SemiBold"/>
                <a:cs typeface="Open Sans SemiBold"/>
                <a:sym typeface="Open Sans SemiBold"/>
              </a:endParaRPr>
            </a:p>
          </p:txBody>
        </p:sp>
        <p:sp>
          <p:nvSpPr>
            <p:cNvPr id="16" name="Google Shape;2591;p99">
              <a:extLst>
                <a:ext uri="{FF2B5EF4-FFF2-40B4-BE49-F238E27FC236}">
                  <a16:creationId xmlns:a16="http://schemas.microsoft.com/office/drawing/2014/main" id="{59FB3CF7-3F01-4F9C-9D96-AAF9D2BF6C66}"/>
                </a:ext>
              </a:extLst>
            </p:cNvPr>
            <p:cNvSpPr/>
            <p:nvPr/>
          </p:nvSpPr>
          <p:spPr>
            <a:xfrm>
              <a:off x="1542807" y="4559990"/>
              <a:ext cx="2324587" cy="1648170"/>
            </a:xfrm>
            <a:prstGeom prst="roundRect">
              <a:avLst>
                <a:gd name="adj" fmla="val 7329"/>
              </a:avLst>
            </a:prstGeom>
            <a:solidFill>
              <a:srgbClr val="BBD6EE"/>
            </a:solidFill>
            <a:ln w="12700" cap="flat" cmpd="sng">
              <a:solidFill>
                <a:srgbClr val="61B4DF"/>
              </a:solidFill>
              <a:prstDash val="solid"/>
              <a:miter lim="800000"/>
              <a:headEnd type="none" w="sm" len="sm"/>
              <a:tailEnd type="none" w="sm" len="sm"/>
            </a:ln>
          </p:spPr>
          <p:txBody>
            <a:bodyPr spcFirstLastPara="1" wrap="square" lIns="45700" tIns="45700" rIns="45700" bIns="45700" anchor="ctr" anchorCtr="0">
              <a:noAutofit/>
            </a:bodyPr>
            <a:lstStyle/>
            <a:p>
              <a:pPr lvl="0" algn="ctr"/>
              <a:r>
                <a:rPr lang="en-US" sz="2200" b="1">
                  <a:solidFill>
                    <a:srgbClr val="3F3F3F"/>
                  </a:solidFill>
                  <a:latin typeface="Open Sans SemiBold"/>
                  <a:ea typeface="Open Sans SemiBold"/>
                  <a:cs typeface="Open Sans SemiBold"/>
                  <a:sym typeface="Open Sans SemiBold"/>
                </a:rPr>
                <a:t>Cognitive passwords</a:t>
              </a:r>
              <a:endParaRPr sz="2200" b="0" i="0" u="none" strike="noStrike" cap="none">
                <a:solidFill>
                  <a:srgbClr val="3F3F3F"/>
                </a:solidFill>
                <a:latin typeface="Open Sans SemiBold"/>
                <a:ea typeface="Open Sans SemiBold"/>
                <a:cs typeface="Open Sans SemiBold"/>
                <a:sym typeface="Open Sans SemiBold"/>
              </a:endParaRPr>
            </a:p>
          </p:txBody>
        </p:sp>
        <p:sp>
          <p:nvSpPr>
            <p:cNvPr id="17" name="Google Shape;2592;p99">
              <a:extLst>
                <a:ext uri="{FF2B5EF4-FFF2-40B4-BE49-F238E27FC236}">
                  <a16:creationId xmlns:a16="http://schemas.microsoft.com/office/drawing/2014/main" id="{26C97F51-D02D-4A17-821D-EE6F5A1250D7}"/>
                </a:ext>
              </a:extLst>
            </p:cNvPr>
            <p:cNvSpPr/>
            <p:nvPr/>
          </p:nvSpPr>
          <p:spPr>
            <a:xfrm>
              <a:off x="1542805" y="6590292"/>
              <a:ext cx="2324589" cy="1662448"/>
            </a:xfrm>
            <a:prstGeom prst="roundRect">
              <a:avLst>
                <a:gd name="adj" fmla="val 6864"/>
              </a:avLst>
            </a:prstGeom>
            <a:solidFill>
              <a:srgbClr val="E1EFD8"/>
            </a:solidFill>
            <a:ln w="12700" cap="flat" cmpd="sng">
              <a:solidFill>
                <a:srgbClr val="039581"/>
              </a:solidFill>
              <a:prstDash val="solid"/>
              <a:miter lim="800000"/>
              <a:headEnd type="none" w="sm" len="sm"/>
              <a:tailEnd type="none" w="sm" len="sm"/>
            </a:ln>
          </p:spPr>
          <p:txBody>
            <a:bodyPr spcFirstLastPara="1" wrap="square" lIns="45700" tIns="45700" rIns="45700" bIns="45700" anchor="ctr" anchorCtr="0">
              <a:noAutofit/>
            </a:bodyPr>
            <a:lstStyle/>
            <a:p>
              <a:pPr lvl="0" algn="ctr"/>
              <a:r>
                <a:rPr lang="en-US" sz="2200" b="1">
                  <a:solidFill>
                    <a:srgbClr val="3F3F3F"/>
                  </a:solidFill>
                  <a:latin typeface="Open Sans SemiBold"/>
                  <a:ea typeface="Open Sans SemiBold"/>
                  <a:cs typeface="Open Sans SemiBold"/>
                  <a:sym typeface="Open Sans SemiBold"/>
                </a:rPr>
                <a:t>One-time password (OTP)</a:t>
              </a:r>
              <a:endParaRPr sz="2200" b="0" i="0" u="none" strike="noStrike" cap="none">
                <a:solidFill>
                  <a:srgbClr val="3F3F3F"/>
                </a:solidFill>
                <a:latin typeface="Open Sans SemiBold"/>
                <a:ea typeface="Open Sans SemiBold"/>
                <a:cs typeface="Open Sans SemiBold"/>
                <a:sym typeface="Open Sans SemiBold"/>
              </a:endParaRPr>
            </a:p>
          </p:txBody>
        </p:sp>
      </p:grpSp>
      <p:sp>
        <p:nvSpPr>
          <p:cNvPr id="4" name="Brandline_LVC">
            <a:extLst>
              <a:ext uri="{FF2B5EF4-FFF2-40B4-BE49-F238E27FC236}">
                <a16:creationId xmlns:a16="http://schemas.microsoft.com/office/drawing/2014/main" id="{646E8F51-9E4C-AFB3-797F-38654AAA51A3}"/>
              </a:ext>
            </a:extLst>
          </p:cNvPr>
          <p:cNvSpPr/>
          <p:nvPr/>
        </p:nvSpPr>
        <p:spPr>
          <a:xfrm>
            <a:off x="6375400" y="882356"/>
            <a:ext cx="3518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3" name="Title 2">
            <a:extLst>
              <a:ext uri="{FF2B5EF4-FFF2-40B4-BE49-F238E27FC236}">
                <a16:creationId xmlns:a16="http://schemas.microsoft.com/office/drawing/2014/main" id="{C2DEADB8-5849-1723-7126-B8EBF9238981}"/>
              </a:ext>
            </a:extLst>
          </p:cNvPr>
          <p:cNvSpPr>
            <a:spLocks noGrp="1"/>
          </p:cNvSpPr>
          <p:nvPr>
            <p:ph type="title"/>
          </p:nvPr>
        </p:nvSpPr>
        <p:spPr/>
        <p:txBody>
          <a:bodyPr/>
          <a:lstStyle/>
          <a:p>
            <a:r>
              <a:rPr lang="en-US"/>
              <a:t>RTOS Hardening</a:t>
            </a:r>
          </a:p>
        </p:txBody>
      </p:sp>
      <p:sp>
        <p:nvSpPr>
          <p:cNvPr id="4" name="Brandline_LVC">
            <a:extLst>
              <a:ext uri="{FF2B5EF4-FFF2-40B4-BE49-F238E27FC236}">
                <a16:creationId xmlns:a16="http://schemas.microsoft.com/office/drawing/2014/main" id="{1C327936-E46D-A652-B63C-E803A38D6F1E}"/>
              </a:ext>
            </a:extLst>
          </p:cNvPr>
          <p:cNvSpPr/>
          <p:nvPr/>
        </p:nvSpPr>
        <p:spPr>
          <a:xfrm>
            <a:off x="6337300" y="816324"/>
            <a:ext cx="3587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755;p6">
            <a:extLst>
              <a:ext uri="{FF2B5EF4-FFF2-40B4-BE49-F238E27FC236}">
                <a16:creationId xmlns:a16="http://schemas.microsoft.com/office/drawing/2014/main" id="{3C1FB9A2-4AF5-EE7E-EFAC-42808E5691D7}"/>
              </a:ext>
            </a:extLst>
          </p:cNvPr>
          <p:cNvSpPr/>
          <p:nvPr/>
        </p:nvSpPr>
        <p:spPr>
          <a:xfrm>
            <a:off x="1671557" y="3054502"/>
            <a:ext cx="13055762" cy="4792373"/>
          </a:xfrm>
          <a:prstGeom prst="roundRect">
            <a:avLst>
              <a:gd name="adj" fmla="val 4437"/>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457;p59">
            <a:extLst>
              <a:ext uri="{FF2B5EF4-FFF2-40B4-BE49-F238E27FC236}">
                <a16:creationId xmlns:a16="http://schemas.microsoft.com/office/drawing/2014/main" id="{993A1D3F-582B-9AF4-A8AA-804CFBAA796B}"/>
              </a:ext>
            </a:extLst>
          </p:cNvPr>
          <p:cNvSpPr txBox="1">
            <a:spLocks noGrp="1"/>
          </p:cNvSpPr>
          <p:nvPr>
            <p:ph type="body" idx="1"/>
          </p:nvPr>
        </p:nvSpPr>
        <p:spPr>
          <a:xfrm>
            <a:off x="1279440" y="1389332"/>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RTOS (Real-Time Operating System) hardening involves securing these systems designed for tasks with strict time constraints to protect against cyberattacks and maintain reliability. </a:t>
            </a:r>
            <a:endParaRPr lang="en-US"/>
          </a:p>
        </p:txBody>
      </p:sp>
      <p:sp>
        <p:nvSpPr>
          <p:cNvPr id="8" name="Google Shape;757;p6">
            <a:extLst>
              <a:ext uri="{FF2B5EF4-FFF2-40B4-BE49-F238E27FC236}">
                <a16:creationId xmlns:a16="http://schemas.microsoft.com/office/drawing/2014/main" id="{16D149C2-CE16-B141-B106-5EB2A9539EA2}"/>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Specialization: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Unlike general-purpose operating systems like Windows or macOS, RTOS is specialized for real-time tasks</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Importance: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Securing embedded systems that rely on RTOS is essential for their operation and protection against cyber threats</a:t>
            </a:r>
          </a:p>
        </p:txBody>
      </p:sp>
      <p:sp>
        <p:nvSpPr>
          <p:cNvPr id="9" name="Rectangle: Rounded Corners 8">
            <a:extLst>
              <a:ext uri="{FF2B5EF4-FFF2-40B4-BE49-F238E27FC236}">
                <a16:creationId xmlns:a16="http://schemas.microsoft.com/office/drawing/2014/main" id="{706BFDD7-AF8C-0CB8-8C2F-8F8019D5ADDE}"/>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8E721953-B96C-9BD8-1585-FB5B1998EAEA}"/>
              </a:ext>
            </a:extLst>
          </p:cNvPr>
          <p:cNvPicPr>
            <a:picLocks noChangeAspect="1"/>
          </p:cNvPicPr>
          <p:nvPr/>
        </p:nvPicPr>
        <p:blipFill>
          <a:blip r:embed="rId3"/>
          <a:stretch>
            <a:fillRect/>
          </a:stretch>
        </p:blipFill>
        <p:spPr>
          <a:xfrm>
            <a:off x="10819684" y="4176345"/>
            <a:ext cx="3495722" cy="2415128"/>
          </a:xfrm>
          <a:prstGeom prst="rect">
            <a:avLst/>
          </a:prstGeom>
        </p:spPr>
      </p:pic>
    </p:spTree>
    <p:extLst>
      <p:ext uri="{BB962C8B-B14F-4D97-AF65-F5344CB8AC3E}">
        <p14:creationId xmlns:p14="http://schemas.microsoft.com/office/powerpoint/2010/main" val="78918182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22"/>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Password Management</a:t>
            </a:r>
            <a:endParaRPr/>
          </a:p>
        </p:txBody>
      </p:sp>
      <p:grpSp>
        <p:nvGrpSpPr>
          <p:cNvPr id="9" name="Group 8">
            <a:extLst>
              <a:ext uri="{FF2B5EF4-FFF2-40B4-BE49-F238E27FC236}">
                <a16:creationId xmlns:a16="http://schemas.microsoft.com/office/drawing/2014/main" id="{98867C37-4EDB-41B7-B596-E30AE0DEDFB7}"/>
              </a:ext>
            </a:extLst>
          </p:cNvPr>
          <p:cNvGrpSpPr/>
          <p:nvPr/>
        </p:nvGrpSpPr>
        <p:grpSpPr>
          <a:xfrm>
            <a:off x="1634121" y="4229974"/>
            <a:ext cx="13074976" cy="3091440"/>
            <a:chOff x="2228438" y="3564956"/>
            <a:chExt cx="11886342" cy="3091440"/>
          </a:xfrm>
        </p:grpSpPr>
        <p:grpSp>
          <p:nvGrpSpPr>
            <p:cNvPr id="4" name="Group 3">
              <a:extLst>
                <a:ext uri="{FF2B5EF4-FFF2-40B4-BE49-F238E27FC236}">
                  <a16:creationId xmlns:a16="http://schemas.microsoft.com/office/drawing/2014/main" id="{D07ADAE8-478B-4A67-BAD3-D8C3F5FED410}"/>
                </a:ext>
              </a:extLst>
            </p:cNvPr>
            <p:cNvGrpSpPr/>
            <p:nvPr/>
          </p:nvGrpSpPr>
          <p:grpSpPr>
            <a:xfrm>
              <a:off x="2228438" y="3564956"/>
              <a:ext cx="3190742" cy="1170779"/>
              <a:chOff x="1392416" y="3662899"/>
              <a:chExt cx="3190742" cy="1170779"/>
            </a:xfrm>
          </p:grpSpPr>
          <p:sp>
            <p:nvSpPr>
              <p:cNvPr id="37" name="Google Shape;1660;p67">
                <a:extLst>
                  <a:ext uri="{FF2B5EF4-FFF2-40B4-BE49-F238E27FC236}">
                    <a16:creationId xmlns:a16="http://schemas.microsoft.com/office/drawing/2014/main" id="{4663B42C-6044-4F06-A01B-EB1C63E01EDB}"/>
                  </a:ext>
                </a:extLst>
              </p:cNvPr>
              <p:cNvSpPr/>
              <p:nvPr/>
            </p:nvSpPr>
            <p:spPr>
              <a:xfrm rot="10800000">
                <a:off x="1392416" y="4519274"/>
                <a:ext cx="3190742"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38" name="Google Shape;1661;p67">
                <a:extLst>
                  <a:ext uri="{FF2B5EF4-FFF2-40B4-BE49-F238E27FC236}">
                    <a16:creationId xmlns:a16="http://schemas.microsoft.com/office/drawing/2014/main" id="{86C05628-85FB-4AE1-B739-5783CAD6CEA6}"/>
                  </a:ext>
                </a:extLst>
              </p:cNvPr>
              <p:cNvSpPr/>
              <p:nvPr/>
            </p:nvSpPr>
            <p:spPr>
              <a:xfrm>
                <a:off x="1546697" y="3662899"/>
                <a:ext cx="2861411" cy="1170779"/>
              </a:xfrm>
              <a:prstGeom prst="round2SameRect">
                <a:avLst>
                  <a:gd name="adj1" fmla="val 16993"/>
                  <a:gd name="adj2" fmla="val 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39" name="Google Shape;1662;p67">
                <a:extLst>
                  <a:ext uri="{FF2B5EF4-FFF2-40B4-BE49-F238E27FC236}">
                    <a16:creationId xmlns:a16="http://schemas.microsoft.com/office/drawing/2014/main" id="{4DCB45A4-A38A-404B-AA1F-4DF01FB2C40D}"/>
                  </a:ext>
                </a:extLst>
              </p:cNvPr>
              <p:cNvSpPr txBox="1"/>
              <p:nvPr/>
            </p:nvSpPr>
            <p:spPr>
              <a:xfrm>
                <a:off x="1543024" y="3919821"/>
                <a:ext cx="2861411" cy="757090"/>
              </a:xfrm>
              <a:prstGeom prst="rect">
                <a:avLst/>
              </a:prstGeom>
              <a:noFill/>
              <a:ln>
                <a:noFill/>
              </a:ln>
            </p:spPr>
            <p:txBody>
              <a:bodyPr spcFirstLastPara="1" wrap="square" lIns="91425" tIns="45700" rIns="91425" bIns="45700" anchor="ctr" anchorCtr="0">
                <a:spAutoFit/>
              </a:bodyPr>
              <a:lstStyle/>
              <a:p>
                <a:pPr algn="ctr">
                  <a:lnSpc>
                    <a:spcPct val="90000"/>
                  </a:lnSpc>
                  <a:buClr>
                    <a:schemeClr val="lt1"/>
                  </a:buClr>
                  <a:buSzPts val="1300"/>
                </a:pPr>
                <a:r>
                  <a:rPr lang="en-US" sz="2400">
                    <a:solidFill>
                      <a:schemeClr val="lt1"/>
                    </a:solidFill>
                    <a:latin typeface="Calibri"/>
                    <a:ea typeface="Calibri"/>
                    <a:cs typeface="Calibri"/>
                  </a:rPr>
                  <a:t>Set password length and time limits</a:t>
                </a:r>
                <a:endParaRPr lang="en-IN" sz="2400">
                  <a:solidFill>
                    <a:schemeClr val="lt1"/>
                  </a:solidFill>
                  <a:latin typeface="Calibri"/>
                  <a:ea typeface="Calibri"/>
                  <a:cs typeface="Calibri"/>
                </a:endParaRPr>
              </a:p>
            </p:txBody>
          </p:sp>
        </p:grpSp>
        <p:grpSp>
          <p:nvGrpSpPr>
            <p:cNvPr id="3" name="Group 2">
              <a:extLst>
                <a:ext uri="{FF2B5EF4-FFF2-40B4-BE49-F238E27FC236}">
                  <a16:creationId xmlns:a16="http://schemas.microsoft.com/office/drawing/2014/main" id="{6FC7C0A1-6C79-4168-A01B-92CC803C831D}"/>
                </a:ext>
              </a:extLst>
            </p:cNvPr>
            <p:cNvGrpSpPr/>
            <p:nvPr/>
          </p:nvGrpSpPr>
          <p:grpSpPr>
            <a:xfrm>
              <a:off x="6505501" y="3564956"/>
              <a:ext cx="3190742" cy="1170779"/>
              <a:chOff x="4861795" y="3662899"/>
              <a:chExt cx="3190742" cy="1170779"/>
            </a:xfrm>
          </p:grpSpPr>
          <p:sp>
            <p:nvSpPr>
              <p:cNvPr id="40" name="Google Shape;1665;p67">
                <a:extLst>
                  <a:ext uri="{FF2B5EF4-FFF2-40B4-BE49-F238E27FC236}">
                    <a16:creationId xmlns:a16="http://schemas.microsoft.com/office/drawing/2014/main" id="{76F1F3B6-D16E-4E4E-B4BF-CDFD0D77D693}"/>
                  </a:ext>
                </a:extLst>
              </p:cNvPr>
              <p:cNvSpPr/>
              <p:nvPr/>
            </p:nvSpPr>
            <p:spPr>
              <a:xfrm rot="10800000">
                <a:off x="4861795" y="4519274"/>
                <a:ext cx="3190742"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1" name="Google Shape;1666;p67">
                <a:extLst>
                  <a:ext uri="{FF2B5EF4-FFF2-40B4-BE49-F238E27FC236}">
                    <a16:creationId xmlns:a16="http://schemas.microsoft.com/office/drawing/2014/main" id="{B604FC20-FC2A-4CE9-94F6-15494591F32C}"/>
                  </a:ext>
                </a:extLst>
              </p:cNvPr>
              <p:cNvSpPr/>
              <p:nvPr/>
            </p:nvSpPr>
            <p:spPr>
              <a:xfrm>
                <a:off x="5016076" y="3662899"/>
                <a:ext cx="2861411" cy="1170779"/>
              </a:xfrm>
              <a:prstGeom prst="round2SameRect">
                <a:avLst>
                  <a:gd name="adj1" fmla="val 16993"/>
                  <a:gd name="adj2" fmla="val 0"/>
                </a:avLst>
              </a:prstGeom>
              <a:solidFill>
                <a:srgbClr val="81A6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2" name="Google Shape;1667;p67">
                <a:extLst>
                  <a:ext uri="{FF2B5EF4-FFF2-40B4-BE49-F238E27FC236}">
                    <a16:creationId xmlns:a16="http://schemas.microsoft.com/office/drawing/2014/main" id="{81463A50-AF8E-4399-B3F1-E0DB6644AFA0}"/>
                  </a:ext>
                </a:extLst>
              </p:cNvPr>
              <p:cNvSpPr txBox="1"/>
              <p:nvPr/>
            </p:nvSpPr>
            <p:spPr>
              <a:xfrm>
                <a:off x="5023813" y="3700976"/>
                <a:ext cx="2861411" cy="1089489"/>
              </a:xfrm>
              <a:prstGeom prst="rect">
                <a:avLst/>
              </a:prstGeom>
              <a:noFill/>
              <a:ln>
                <a:noFill/>
              </a:ln>
            </p:spPr>
            <p:txBody>
              <a:bodyPr spcFirstLastPara="1" wrap="square" lIns="91425" tIns="45700" rIns="91425" bIns="45700" anchor="ctr" anchorCtr="0">
                <a:spAutoFit/>
              </a:bodyPr>
              <a:lstStyle/>
              <a:p>
                <a:pPr lvl="0" algn="ctr">
                  <a:lnSpc>
                    <a:spcPct val="90000"/>
                  </a:lnSpc>
                  <a:buClr>
                    <a:schemeClr val="lt1"/>
                  </a:buClr>
                  <a:buSzPts val="1300"/>
                </a:pPr>
                <a:r>
                  <a:rPr lang="en-US" sz="2400">
                    <a:solidFill>
                      <a:schemeClr val="lt1"/>
                    </a:solidFill>
                    <a:latin typeface="Calibri"/>
                    <a:ea typeface="Calibri"/>
                    <a:cs typeface="Calibri"/>
                  </a:rPr>
                  <a:t>Create policies for password changes and resets </a:t>
                </a:r>
                <a:endParaRPr lang="en-IN" sz="2400">
                  <a:solidFill>
                    <a:schemeClr val="lt1"/>
                  </a:solidFill>
                  <a:latin typeface="Calibri"/>
                  <a:ea typeface="Calibri"/>
                  <a:cs typeface="Calibri"/>
                </a:endParaRPr>
              </a:p>
            </p:txBody>
          </p:sp>
        </p:grpSp>
        <p:grpSp>
          <p:nvGrpSpPr>
            <p:cNvPr id="5" name="Group 4">
              <a:extLst>
                <a:ext uri="{FF2B5EF4-FFF2-40B4-BE49-F238E27FC236}">
                  <a16:creationId xmlns:a16="http://schemas.microsoft.com/office/drawing/2014/main" id="{A4834C5F-1FFA-4FA9-A698-DD095F7E4835}"/>
                </a:ext>
              </a:extLst>
            </p:cNvPr>
            <p:cNvGrpSpPr/>
            <p:nvPr/>
          </p:nvGrpSpPr>
          <p:grpSpPr>
            <a:xfrm>
              <a:off x="6505501" y="5467190"/>
              <a:ext cx="3190742" cy="1170779"/>
              <a:chOff x="8331174" y="3662899"/>
              <a:chExt cx="3190742" cy="1170779"/>
            </a:xfrm>
          </p:grpSpPr>
          <p:sp>
            <p:nvSpPr>
              <p:cNvPr id="43" name="Google Shape;1670;p67">
                <a:extLst>
                  <a:ext uri="{FF2B5EF4-FFF2-40B4-BE49-F238E27FC236}">
                    <a16:creationId xmlns:a16="http://schemas.microsoft.com/office/drawing/2014/main" id="{9D865DC1-5C3C-41D0-B3AC-9A9999353DE9}"/>
                  </a:ext>
                </a:extLst>
              </p:cNvPr>
              <p:cNvSpPr/>
              <p:nvPr/>
            </p:nvSpPr>
            <p:spPr>
              <a:xfrm rot="10800000">
                <a:off x="8331174" y="4519274"/>
                <a:ext cx="3190742"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4" name="Google Shape;1671;p67">
                <a:extLst>
                  <a:ext uri="{FF2B5EF4-FFF2-40B4-BE49-F238E27FC236}">
                    <a16:creationId xmlns:a16="http://schemas.microsoft.com/office/drawing/2014/main" id="{EB686892-89C2-468C-92E9-7CCDCA3435FA}"/>
                  </a:ext>
                </a:extLst>
              </p:cNvPr>
              <p:cNvSpPr/>
              <p:nvPr/>
            </p:nvSpPr>
            <p:spPr>
              <a:xfrm>
                <a:off x="8485455" y="3662899"/>
                <a:ext cx="2861411" cy="1170779"/>
              </a:xfrm>
              <a:prstGeom prst="round2SameRect">
                <a:avLst>
                  <a:gd name="adj1" fmla="val 16993"/>
                  <a:gd name="adj2" fmla="val 0"/>
                </a:avLst>
              </a:prstGeom>
              <a:solidFill>
                <a:srgbClr val="D08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5" name="Google Shape;1672;p67">
                <a:extLst>
                  <a:ext uri="{FF2B5EF4-FFF2-40B4-BE49-F238E27FC236}">
                    <a16:creationId xmlns:a16="http://schemas.microsoft.com/office/drawing/2014/main" id="{F444E7CF-FEFA-4B67-81CC-BA3263C60BA4}"/>
                  </a:ext>
                </a:extLst>
              </p:cNvPr>
              <p:cNvSpPr txBox="1"/>
              <p:nvPr/>
            </p:nvSpPr>
            <p:spPr>
              <a:xfrm>
                <a:off x="8497785" y="3867175"/>
                <a:ext cx="2833079" cy="757090"/>
              </a:xfrm>
              <a:prstGeom prst="rect">
                <a:avLst/>
              </a:prstGeom>
              <a:noFill/>
              <a:ln>
                <a:noFill/>
              </a:ln>
            </p:spPr>
            <p:txBody>
              <a:bodyPr spcFirstLastPara="1" wrap="square" lIns="91425" tIns="45700" rIns="91425" bIns="45700" anchor="ctr" anchorCtr="0">
                <a:spAutoFit/>
              </a:bodyPr>
              <a:lstStyle/>
              <a:p>
                <a:pPr algn="ctr">
                  <a:lnSpc>
                    <a:spcPct val="90000"/>
                  </a:lnSpc>
                  <a:buClr>
                    <a:schemeClr val="lt1"/>
                  </a:buClr>
                  <a:buSzPts val="1300"/>
                </a:pPr>
                <a:r>
                  <a:rPr lang="en-US" sz="2400">
                    <a:solidFill>
                      <a:schemeClr val="lt1"/>
                    </a:solidFill>
                    <a:latin typeface="Calibri"/>
                    <a:ea typeface="Calibri"/>
                    <a:cs typeface="Calibri"/>
                  </a:rPr>
                  <a:t>Limit the concurrent connections</a:t>
                </a:r>
                <a:endParaRPr lang="en-IN" sz="2400">
                  <a:solidFill>
                    <a:schemeClr val="lt1"/>
                  </a:solidFill>
                  <a:latin typeface="Calibri"/>
                  <a:ea typeface="Calibri"/>
                  <a:cs typeface="Calibri"/>
                </a:endParaRPr>
              </a:p>
            </p:txBody>
          </p:sp>
        </p:grpSp>
        <p:grpSp>
          <p:nvGrpSpPr>
            <p:cNvPr id="6" name="Group 5">
              <a:extLst>
                <a:ext uri="{FF2B5EF4-FFF2-40B4-BE49-F238E27FC236}">
                  <a16:creationId xmlns:a16="http://schemas.microsoft.com/office/drawing/2014/main" id="{8C30F6B9-116A-4223-A95D-16D96ECD7AA4}"/>
                </a:ext>
              </a:extLst>
            </p:cNvPr>
            <p:cNvGrpSpPr/>
            <p:nvPr/>
          </p:nvGrpSpPr>
          <p:grpSpPr>
            <a:xfrm>
              <a:off x="10782563" y="3564956"/>
              <a:ext cx="3190742" cy="1170779"/>
              <a:chOff x="11672842" y="3658225"/>
              <a:chExt cx="3190742" cy="1170779"/>
            </a:xfrm>
          </p:grpSpPr>
          <p:sp>
            <p:nvSpPr>
              <p:cNvPr id="46" name="Google Shape;1670;p67">
                <a:extLst>
                  <a:ext uri="{FF2B5EF4-FFF2-40B4-BE49-F238E27FC236}">
                    <a16:creationId xmlns:a16="http://schemas.microsoft.com/office/drawing/2014/main" id="{4A1F4C81-80C6-48ED-A0D9-480595057625}"/>
                  </a:ext>
                </a:extLst>
              </p:cNvPr>
              <p:cNvSpPr/>
              <p:nvPr/>
            </p:nvSpPr>
            <p:spPr>
              <a:xfrm rot="10800000">
                <a:off x="11672842" y="4514600"/>
                <a:ext cx="3190742"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7" name="Google Shape;1671;p67">
                <a:extLst>
                  <a:ext uri="{FF2B5EF4-FFF2-40B4-BE49-F238E27FC236}">
                    <a16:creationId xmlns:a16="http://schemas.microsoft.com/office/drawing/2014/main" id="{9527B7F1-0FD2-4C3F-BCA8-BB62AFEB21E9}"/>
                  </a:ext>
                </a:extLst>
              </p:cNvPr>
              <p:cNvSpPr/>
              <p:nvPr/>
            </p:nvSpPr>
            <p:spPr>
              <a:xfrm>
                <a:off x="11851563" y="3658225"/>
                <a:ext cx="2861411" cy="1170779"/>
              </a:xfrm>
              <a:prstGeom prst="round2SameRect">
                <a:avLst>
                  <a:gd name="adj1" fmla="val 16993"/>
                  <a:gd name="adj2" fmla="val 0"/>
                </a:avLst>
              </a:prstGeom>
              <a:solidFill>
                <a:srgbClr val="69BE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8" name="Google Shape;1672;p67">
                <a:extLst>
                  <a:ext uri="{FF2B5EF4-FFF2-40B4-BE49-F238E27FC236}">
                    <a16:creationId xmlns:a16="http://schemas.microsoft.com/office/drawing/2014/main" id="{DC763A0C-12E4-4F5C-9959-0C4C0CF73024}"/>
                  </a:ext>
                </a:extLst>
              </p:cNvPr>
              <p:cNvSpPr txBox="1"/>
              <p:nvPr/>
            </p:nvSpPr>
            <p:spPr>
              <a:xfrm>
                <a:off x="11863893" y="3862503"/>
                <a:ext cx="2833079" cy="757090"/>
              </a:xfrm>
              <a:prstGeom prst="rect">
                <a:avLst/>
              </a:prstGeom>
              <a:noFill/>
              <a:ln>
                <a:noFill/>
              </a:ln>
            </p:spPr>
            <p:txBody>
              <a:bodyPr spcFirstLastPara="1" wrap="square" lIns="91425" tIns="45700" rIns="91425" bIns="45700" anchor="ctr" anchorCtr="0">
                <a:spAutoFit/>
              </a:bodyPr>
              <a:lstStyle/>
              <a:p>
                <a:pPr algn="ctr">
                  <a:lnSpc>
                    <a:spcPct val="90000"/>
                  </a:lnSpc>
                  <a:buClr>
                    <a:schemeClr val="lt1"/>
                  </a:buClr>
                  <a:buSzPts val="1300"/>
                </a:pPr>
                <a:r>
                  <a:rPr lang="en-US" sz="2400">
                    <a:solidFill>
                      <a:schemeClr val="lt1"/>
                    </a:solidFill>
                    <a:latin typeface="Calibri"/>
                    <a:ea typeface="Calibri"/>
                    <a:cs typeface="Calibri"/>
                  </a:rPr>
                  <a:t>Use previous login dates in banners</a:t>
                </a:r>
                <a:endParaRPr lang="en-IN" sz="2400">
                  <a:solidFill>
                    <a:schemeClr val="lt1"/>
                  </a:solidFill>
                  <a:latin typeface="Calibri"/>
                  <a:ea typeface="Calibri"/>
                  <a:cs typeface="Calibri"/>
                </a:endParaRPr>
              </a:p>
            </p:txBody>
          </p:sp>
        </p:grpSp>
        <p:grpSp>
          <p:nvGrpSpPr>
            <p:cNvPr id="7" name="Group 6">
              <a:extLst>
                <a:ext uri="{FF2B5EF4-FFF2-40B4-BE49-F238E27FC236}">
                  <a16:creationId xmlns:a16="http://schemas.microsoft.com/office/drawing/2014/main" id="{8CB2D65F-560D-4DC6-82FD-69FCBBEE59E9}"/>
                </a:ext>
              </a:extLst>
            </p:cNvPr>
            <p:cNvGrpSpPr/>
            <p:nvPr/>
          </p:nvGrpSpPr>
          <p:grpSpPr>
            <a:xfrm>
              <a:off x="2244232" y="5485617"/>
              <a:ext cx="3159151" cy="1170779"/>
              <a:chOff x="3280383" y="5517890"/>
              <a:chExt cx="3159151" cy="1170779"/>
            </a:xfrm>
          </p:grpSpPr>
          <p:sp>
            <p:nvSpPr>
              <p:cNvPr id="49" name="Google Shape;1660;p67">
                <a:extLst>
                  <a:ext uri="{FF2B5EF4-FFF2-40B4-BE49-F238E27FC236}">
                    <a16:creationId xmlns:a16="http://schemas.microsoft.com/office/drawing/2014/main" id="{E53CDB66-362D-4D68-A5A8-90F05C89D337}"/>
                  </a:ext>
                </a:extLst>
              </p:cNvPr>
              <p:cNvSpPr/>
              <p:nvPr/>
            </p:nvSpPr>
            <p:spPr>
              <a:xfrm rot="10800000">
                <a:off x="3280383" y="6374265"/>
                <a:ext cx="3159151"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50" name="Google Shape;1661;p67">
                <a:extLst>
                  <a:ext uri="{FF2B5EF4-FFF2-40B4-BE49-F238E27FC236}">
                    <a16:creationId xmlns:a16="http://schemas.microsoft.com/office/drawing/2014/main" id="{DAEA4411-06E3-4CD6-954D-AC6A35F30399}"/>
                  </a:ext>
                </a:extLst>
              </p:cNvPr>
              <p:cNvSpPr/>
              <p:nvPr/>
            </p:nvSpPr>
            <p:spPr>
              <a:xfrm>
                <a:off x="3431088" y="5517890"/>
                <a:ext cx="2861411" cy="1170779"/>
              </a:xfrm>
              <a:prstGeom prst="round2SameRect">
                <a:avLst>
                  <a:gd name="adj1" fmla="val 16993"/>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51" name="Google Shape;1662;p67">
                <a:extLst>
                  <a:ext uri="{FF2B5EF4-FFF2-40B4-BE49-F238E27FC236}">
                    <a16:creationId xmlns:a16="http://schemas.microsoft.com/office/drawing/2014/main" id="{871451F6-8782-46B6-A6F6-130C3FCCDF09}"/>
                  </a:ext>
                </a:extLst>
              </p:cNvPr>
              <p:cNvSpPr txBox="1"/>
              <p:nvPr/>
            </p:nvSpPr>
            <p:spPr>
              <a:xfrm>
                <a:off x="3440863" y="5734473"/>
                <a:ext cx="2861411" cy="757090"/>
              </a:xfrm>
              <a:prstGeom prst="rect">
                <a:avLst/>
              </a:prstGeom>
              <a:noFill/>
              <a:ln>
                <a:noFill/>
              </a:ln>
            </p:spPr>
            <p:txBody>
              <a:bodyPr spcFirstLastPara="1" wrap="square" lIns="91425" tIns="45700" rIns="91425" bIns="45700" anchor="ctr" anchorCtr="0">
                <a:spAutoFit/>
              </a:bodyPr>
              <a:lstStyle/>
              <a:p>
                <a:pPr lvl="0" algn="ctr">
                  <a:lnSpc>
                    <a:spcPct val="90000"/>
                  </a:lnSpc>
                  <a:buClr>
                    <a:schemeClr val="lt1"/>
                  </a:buClr>
                  <a:buSzPts val="1300"/>
                </a:pPr>
                <a:r>
                  <a:rPr lang="en-US" sz="2400">
                    <a:solidFill>
                      <a:schemeClr val="lt1"/>
                    </a:solidFill>
                    <a:latin typeface="Calibri"/>
                    <a:ea typeface="Calibri"/>
                    <a:cs typeface="Calibri"/>
                  </a:rPr>
                  <a:t>Limit unsuccessful logins</a:t>
                </a:r>
                <a:endParaRPr lang="en-IN" sz="2400">
                  <a:solidFill>
                    <a:schemeClr val="lt1"/>
                  </a:solidFill>
                  <a:latin typeface="Calibri"/>
                  <a:ea typeface="Calibri"/>
                  <a:cs typeface="Calibri"/>
                </a:endParaRPr>
              </a:p>
            </p:txBody>
          </p:sp>
        </p:grpSp>
        <p:grpSp>
          <p:nvGrpSpPr>
            <p:cNvPr id="8" name="Group 7">
              <a:extLst>
                <a:ext uri="{FF2B5EF4-FFF2-40B4-BE49-F238E27FC236}">
                  <a16:creationId xmlns:a16="http://schemas.microsoft.com/office/drawing/2014/main" id="{0BD1C778-8889-47CA-A4E6-A9F9E5CFC1EF}"/>
                </a:ext>
              </a:extLst>
            </p:cNvPr>
            <p:cNvGrpSpPr/>
            <p:nvPr/>
          </p:nvGrpSpPr>
          <p:grpSpPr>
            <a:xfrm>
              <a:off x="10955629" y="5323590"/>
              <a:ext cx="3159151" cy="1170779"/>
              <a:chOff x="9942340" y="5302541"/>
              <a:chExt cx="3159151" cy="1170779"/>
            </a:xfrm>
          </p:grpSpPr>
          <p:sp>
            <p:nvSpPr>
              <p:cNvPr id="55" name="Google Shape;1670;p67">
                <a:extLst>
                  <a:ext uri="{FF2B5EF4-FFF2-40B4-BE49-F238E27FC236}">
                    <a16:creationId xmlns:a16="http://schemas.microsoft.com/office/drawing/2014/main" id="{6A1867F4-3864-4804-913C-BEC65533328D}"/>
                  </a:ext>
                </a:extLst>
              </p:cNvPr>
              <p:cNvSpPr/>
              <p:nvPr/>
            </p:nvSpPr>
            <p:spPr>
              <a:xfrm rot="10800000">
                <a:off x="9942340" y="6158916"/>
                <a:ext cx="3159151"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56" name="Google Shape;1671;p67">
                <a:extLst>
                  <a:ext uri="{FF2B5EF4-FFF2-40B4-BE49-F238E27FC236}">
                    <a16:creationId xmlns:a16="http://schemas.microsoft.com/office/drawing/2014/main" id="{F2294356-CC25-4158-9C5B-816247140BE2}"/>
                  </a:ext>
                </a:extLst>
              </p:cNvPr>
              <p:cNvSpPr/>
              <p:nvPr/>
            </p:nvSpPr>
            <p:spPr>
              <a:xfrm>
                <a:off x="10093046" y="5302541"/>
                <a:ext cx="2861411" cy="1170779"/>
              </a:xfrm>
              <a:prstGeom prst="round2SameRect">
                <a:avLst>
                  <a:gd name="adj1" fmla="val 16993"/>
                  <a:gd name="adj2" fmla="val 0"/>
                </a:avLst>
              </a:prstGeom>
              <a:solidFill>
                <a:srgbClr val="86A4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57" name="Google Shape;1672;p67">
                <a:extLst>
                  <a:ext uri="{FF2B5EF4-FFF2-40B4-BE49-F238E27FC236}">
                    <a16:creationId xmlns:a16="http://schemas.microsoft.com/office/drawing/2014/main" id="{36141C4B-A443-4EAA-B688-C7BFDC5D05A3}"/>
                  </a:ext>
                </a:extLst>
              </p:cNvPr>
              <p:cNvSpPr txBox="1"/>
              <p:nvPr/>
            </p:nvSpPr>
            <p:spPr>
              <a:xfrm>
                <a:off x="9948105" y="5716556"/>
                <a:ext cx="2833079" cy="424691"/>
              </a:xfrm>
              <a:prstGeom prst="rect">
                <a:avLst/>
              </a:prstGeom>
              <a:noFill/>
              <a:ln>
                <a:noFill/>
              </a:ln>
            </p:spPr>
            <p:txBody>
              <a:bodyPr spcFirstLastPara="1" wrap="square" lIns="91425" tIns="45700" rIns="91425" bIns="45700" anchor="ctr" anchorCtr="0">
                <a:spAutoFit/>
              </a:bodyPr>
              <a:lstStyle/>
              <a:p>
                <a:pPr lvl="0" algn="ctr">
                  <a:lnSpc>
                    <a:spcPct val="90000"/>
                  </a:lnSpc>
                  <a:buClr>
                    <a:schemeClr val="lt1"/>
                  </a:buClr>
                  <a:buSzPts val="1300"/>
                </a:pPr>
                <a:r>
                  <a:rPr lang="en-US" sz="2400">
                    <a:solidFill>
                      <a:schemeClr val="lt1"/>
                    </a:solidFill>
                    <a:latin typeface="Calibri"/>
                    <a:ea typeface="Calibri"/>
                    <a:cs typeface="Calibri"/>
                  </a:rPr>
                  <a:t>Enable auditing</a:t>
                </a:r>
                <a:endParaRPr lang="en-IN" sz="2400">
                  <a:solidFill>
                    <a:schemeClr val="lt1"/>
                  </a:solidFill>
                  <a:latin typeface="Calibri"/>
                  <a:ea typeface="Calibri"/>
                  <a:cs typeface="Calibri"/>
                </a:endParaRPr>
              </a:p>
            </p:txBody>
          </p:sp>
        </p:grpSp>
      </p:grpSp>
      <p:sp>
        <p:nvSpPr>
          <p:cNvPr id="10" name="TextBox 9">
            <a:extLst>
              <a:ext uri="{FF2B5EF4-FFF2-40B4-BE49-F238E27FC236}">
                <a16:creationId xmlns:a16="http://schemas.microsoft.com/office/drawing/2014/main" id="{83BA5A4D-9FA0-5846-4D05-7FA88FE0C449}"/>
              </a:ext>
            </a:extLst>
          </p:cNvPr>
          <p:cNvSpPr txBox="1"/>
          <p:nvPr/>
        </p:nvSpPr>
        <p:spPr>
          <a:xfrm>
            <a:off x="2762432" y="1517688"/>
            <a:ext cx="10731137" cy="846514"/>
          </a:xfrm>
          <a:prstGeom prst="rect">
            <a:avLst/>
          </a:prstGeom>
          <a:noFill/>
        </p:spPr>
        <p:txBody>
          <a:bodyPr wrap="square">
            <a:spAutoFit/>
          </a:bodyPr>
          <a:lstStyle/>
          <a:p>
            <a:pPr lvl="0" algn="ctr">
              <a:lnSpc>
                <a:spcPct val="115000"/>
              </a:lnSpc>
            </a:pPr>
            <a:r>
              <a:rPr lang="en-US" sz="2200">
                <a:solidFill>
                  <a:srgbClr val="404040"/>
                </a:solidFill>
                <a:latin typeface="Open Sans" pitchFamily="2" charset="0"/>
                <a:ea typeface="Open Sans"/>
                <a:cs typeface="Open Sans"/>
              </a:rPr>
              <a:t>Using passwords is a common practice for validating a user’s identity during the authentication process.</a:t>
            </a:r>
          </a:p>
        </p:txBody>
      </p:sp>
      <p:sp>
        <p:nvSpPr>
          <p:cNvPr id="11" name="Brandline_LVC">
            <a:extLst>
              <a:ext uri="{FF2B5EF4-FFF2-40B4-BE49-F238E27FC236}">
                <a16:creationId xmlns:a16="http://schemas.microsoft.com/office/drawing/2014/main" id="{21A35A52-4851-4EBD-60BF-6E2FE925116A}"/>
              </a:ext>
            </a:extLst>
          </p:cNvPr>
          <p:cNvSpPr/>
          <p:nvPr/>
        </p:nvSpPr>
        <p:spPr>
          <a:xfrm>
            <a:off x="5537200" y="903408"/>
            <a:ext cx="5187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0F175FB-F9D0-935A-F7DC-31ABA0963F44}"/>
              </a:ext>
            </a:extLst>
          </p:cNvPr>
          <p:cNvSpPr txBox="1"/>
          <p:nvPr/>
        </p:nvSpPr>
        <p:spPr>
          <a:xfrm>
            <a:off x="3014631" y="2952057"/>
            <a:ext cx="10226739" cy="6971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A process governing user passwords should consider the following steps:</a:t>
            </a:r>
            <a:endParaRPr lang="en-IN" sz="2200">
              <a:solidFill>
                <a:srgbClr val="404040"/>
              </a:solidFill>
              <a:latin typeface="Open Sans" pitchFamily="2" charset="0"/>
              <a:ea typeface="Open Sans"/>
              <a:cs typeface="Open Sans"/>
            </a:endParaRPr>
          </a:p>
          <a:p>
            <a:pPr algn="ctr"/>
            <a:endParaRPr lang="en-IN"/>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3"/>
          <p:cNvSpPr txBox="1">
            <a:spLocks noGrp="1"/>
          </p:cNvSpPr>
          <p:nvPr>
            <p:ph type="title"/>
          </p:nvPr>
        </p:nvSpPr>
        <p:spPr>
          <a:xfrm>
            <a:off x="-10110" y="2283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1100"/>
              <a:buNone/>
            </a:pPr>
            <a:r>
              <a:rPr lang="en-US"/>
              <a:t>Password Management</a:t>
            </a:r>
            <a:endParaRPr/>
          </a:p>
        </p:txBody>
      </p:sp>
      <p:grpSp>
        <p:nvGrpSpPr>
          <p:cNvPr id="3" name="Group 2">
            <a:extLst>
              <a:ext uri="{FF2B5EF4-FFF2-40B4-BE49-F238E27FC236}">
                <a16:creationId xmlns:a16="http://schemas.microsoft.com/office/drawing/2014/main" id="{1B470363-58DA-C3A4-6D10-E229748D4E19}"/>
              </a:ext>
            </a:extLst>
          </p:cNvPr>
          <p:cNvGrpSpPr/>
          <p:nvPr/>
        </p:nvGrpSpPr>
        <p:grpSpPr>
          <a:xfrm>
            <a:off x="1438531" y="1844780"/>
            <a:ext cx="4075869" cy="4789721"/>
            <a:chOff x="1514941" y="1844780"/>
            <a:chExt cx="4075869" cy="4789721"/>
          </a:xfrm>
        </p:grpSpPr>
        <p:sp>
          <p:nvSpPr>
            <p:cNvPr id="1319" name="Google Shape;1319;p13"/>
            <p:cNvSpPr/>
            <p:nvPr/>
          </p:nvSpPr>
          <p:spPr>
            <a:xfrm>
              <a:off x="1514941" y="2503194"/>
              <a:ext cx="4075869" cy="4131307"/>
            </a:xfrm>
            <a:prstGeom prst="roundRect">
              <a:avLst>
                <a:gd name="adj" fmla="val 7489"/>
              </a:avLst>
            </a:prstGeom>
            <a:noFill/>
            <a:ln w="28575" cap="flat" cmpd="sng">
              <a:solidFill>
                <a:schemeClr val="accent1">
                  <a:lumMod val="75000"/>
                </a:schemeClr>
              </a:solidFill>
              <a:prstDash val="solid"/>
              <a:round/>
              <a:headEnd type="none" w="sm" len="sm"/>
              <a:tailEnd type="none" w="sm" len="sm"/>
            </a:ln>
          </p:spPr>
          <p:txBody>
            <a:bodyPr spcFirstLastPara="1" wrap="square" lIns="91425" tIns="0" rIns="91425" bIns="0" anchor="ctr" anchorCtr="0">
              <a:noAutofit/>
            </a:bodyPr>
            <a:lstStyle/>
            <a:p>
              <a:pPr lvl="0" algn="ctr">
                <a:lnSpc>
                  <a:spcPct val="115000"/>
                </a:lnSpc>
              </a:pPr>
              <a:r>
                <a:rPr lang="en-US" sz="2200">
                  <a:solidFill>
                    <a:srgbClr val="404040"/>
                  </a:solidFill>
                  <a:latin typeface="Open Sans" pitchFamily="2" charset="0"/>
                  <a:ea typeface="Open Sans"/>
                  <a:cs typeface="Open Sans"/>
                </a:rPr>
                <a:t>Any process or technology that allows users who have either forgotten their password or triggered an intruder lockout to authenticate with an alternate factor and repair their own problem without calling the help desk.</a:t>
              </a:r>
              <a:endParaRPr lang="en-IN" sz="2200">
                <a:solidFill>
                  <a:srgbClr val="404040"/>
                </a:solidFill>
                <a:latin typeface="Open Sans" pitchFamily="2" charset="0"/>
                <a:ea typeface="Open Sans"/>
                <a:cs typeface="Open Sans"/>
              </a:endParaRPr>
            </a:p>
          </p:txBody>
        </p:sp>
        <p:sp>
          <p:nvSpPr>
            <p:cNvPr id="1320" name="Google Shape;1320;p13"/>
            <p:cNvSpPr/>
            <p:nvPr/>
          </p:nvSpPr>
          <p:spPr>
            <a:xfrm>
              <a:off x="1514941" y="1844780"/>
              <a:ext cx="4075869" cy="821476"/>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None/>
              </a:pPr>
              <a:r>
                <a:rPr lang="en-US" sz="2400" b="1" i="0" u="none" strike="noStrike" cap="none">
                  <a:solidFill>
                    <a:srgbClr val="FFFFFF"/>
                  </a:solidFill>
                  <a:latin typeface="Open Sans"/>
                  <a:ea typeface="Open Sans"/>
                  <a:cs typeface="Open Sans"/>
                  <a:sym typeface="Open Sans"/>
                </a:rPr>
                <a:t>Self service </a:t>
              </a:r>
              <a:r>
                <a:rPr lang="en-US" sz="2400" b="1">
                  <a:solidFill>
                    <a:srgbClr val="FFFFFF"/>
                  </a:solidFill>
                  <a:latin typeface="Open Sans"/>
                  <a:ea typeface="Open Sans"/>
                  <a:cs typeface="Open Sans"/>
                  <a:sym typeface="Open Sans"/>
                </a:rPr>
                <a:t>p</a:t>
              </a:r>
              <a:r>
                <a:rPr lang="en-US" sz="2400" b="1" i="0" u="none" strike="noStrike" cap="none">
                  <a:solidFill>
                    <a:srgbClr val="FFFFFF"/>
                  </a:solidFill>
                  <a:latin typeface="Open Sans"/>
                  <a:ea typeface="Open Sans"/>
                  <a:cs typeface="Open Sans"/>
                  <a:sym typeface="Open Sans"/>
                </a:rPr>
                <a:t>assword </a:t>
              </a:r>
              <a:r>
                <a:rPr lang="en-US" sz="2400" b="1">
                  <a:solidFill>
                    <a:srgbClr val="FFFFFF"/>
                  </a:solidFill>
                  <a:latin typeface="Open Sans"/>
                  <a:ea typeface="Open Sans"/>
                  <a:cs typeface="Open Sans"/>
                  <a:sym typeface="Open Sans"/>
                </a:rPr>
                <a:t>r</a:t>
              </a:r>
              <a:r>
                <a:rPr lang="en-US" sz="2400" b="1" i="0" u="none" strike="noStrike" cap="none">
                  <a:solidFill>
                    <a:srgbClr val="FFFFFF"/>
                  </a:solidFill>
                  <a:latin typeface="Open Sans"/>
                  <a:ea typeface="Open Sans"/>
                  <a:cs typeface="Open Sans"/>
                  <a:sym typeface="Open Sans"/>
                </a:rPr>
                <a:t>eset</a:t>
              </a:r>
              <a:endParaRPr/>
            </a:p>
          </p:txBody>
        </p:sp>
      </p:grpSp>
      <p:grpSp>
        <p:nvGrpSpPr>
          <p:cNvPr id="4" name="Group 3">
            <a:extLst>
              <a:ext uri="{FF2B5EF4-FFF2-40B4-BE49-F238E27FC236}">
                <a16:creationId xmlns:a16="http://schemas.microsoft.com/office/drawing/2014/main" id="{2A48541B-6FD8-F6AE-3ED7-1E3A58278F47}"/>
              </a:ext>
            </a:extLst>
          </p:cNvPr>
          <p:cNvGrpSpPr/>
          <p:nvPr/>
        </p:nvGrpSpPr>
        <p:grpSpPr>
          <a:xfrm>
            <a:off x="10751161" y="1878134"/>
            <a:ext cx="4094990" cy="4599611"/>
            <a:chOff x="10566833" y="1878135"/>
            <a:chExt cx="4094990" cy="4599611"/>
          </a:xfrm>
        </p:grpSpPr>
        <p:sp>
          <p:nvSpPr>
            <p:cNvPr id="1321" name="Google Shape;1321;p13"/>
            <p:cNvSpPr/>
            <p:nvPr/>
          </p:nvSpPr>
          <p:spPr>
            <a:xfrm>
              <a:off x="10585954" y="2346440"/>
              <a:ext cx="4075869" cy="4131306"/>
            </a:xfrm>
            <a:prstGeom prst="roundRect">
              <a:avLst>
                <a:gd name="adj" fmla="val 6753"/>
              </a:avLst>
            </a:prstGeom>
            <a:noFill/>
            <a:ln w="28575" cap="flat" cmpd="sng">
              <a:solidFill>
                <a:schemeClr val="accent1">
                  <a:lumMod val="75000"/>
                </a:schemeClr>
              </a:solidFill>
              <a:prstDash val="solid"/>
              <a:round/>
              <a:headEnd type="none" w="sm" len="sm"/>
              <a:tailEnd type="none" w="sm" len="sm"/>
            </a:ln>
          </p:spPr>
          <p:txBody>
            <a:bodyPr spcFirstLastPara="1" wrap="square" lIns="91425" tIns="0" rIns="91425" bIns="0" anchor="ctr" anchorCtr="0">
              <a:noAutofit/>
            </a:bodyPr>
            <a:lstStyle/>
            <a:p>
              <a:pPr marL="127000" marR="0" lvl="0" indent="0" algn="l" rtl="0">
                <a:lnSpc>
                  <a:spcPct val="115000"/>
                </a:lnSpc>
                <a:spcBef>
                  <a:spcPct val="0"/>
                </a:spcBef>
                <a:spcAft>
                  <a:spcPct val="0"/>
                </a:spcAft>
                <a:buNone/>
              </a:pPr>
              <a:endParaRPr lang="en-US" sz="2200" b="0" i="0" u="none" strike="noStrike" cap="none">
                <a:solidFill>
                  <a:srgbClr val="404040"/>
                </a:solidFill>
                <a:latin typeface="Open Sans" pitchFamily="2" charset="0"/>
                <a:ea typeface="Open Sans"/>
                <a:cs typeface="Open Sans"/>
                <a:sym typeface="Open Sans"/>
              </a:endParaRPr>
            </a:p>
            <a:p>
              <a:pPr lvl="0" algn="ctr">
                <a:lnSpc>
                  <a:spcPct val="115000"/>
                </a:lnSpc>
              </a:pPr>
              <a:r>
                <a:rPr lang="en-US" sz="2200">
                  <a:solidFill>
                    <a:srgbClr val="404040"/>
                  </a:solidFill>
                  <a:latin typeface="Open Sans" pitchFamily="2" charset="0"/>
                  <a:ea typeface="Open Sans"/>
                  <a:cs typeface="Open Sans"/>
                  <a:sym typeface="Open Sans"/>
                </a:rPr>
                <a:t>A</a:t>
              </a:r>
              <a:r>
                <a:rPr lang="en-US" sz="2200">
                  <a:solidFill>
                    <a:srgbClr val="404040"/>
                  </a:solidFill>
                  <a:latin typeface="Open Sans" pitchFamily="2" charset="0"/>
                  <a:ea typeface="Open Sans"/>
                  <a:cs typeface="Open Sans"/>
                </a:rPr>
                <a:t> process, usually supported by software such as password managers, through which a user maintains a single password across multiple IT systems.</a:t>
              </a:r>
            </a:p>
            <a:p>
              <a:pPr marL="50800" marR="0" lvl="0" indent="0" algn="ctr" rtl="0">
                <a:lnSpc>
                  <a:spcPct val="114000"/>
                </a:lnSpc>
                <a:spcBef>
                  <a:spcPts val="1000"/>
                </a:spcBef>
                <a:spcAft>
                  <a:spcPct val="0"/>
                </a:spcAft>
                <a:buClr>
                  <a:schemeClr val="dk1"/>
                </a:buClr>
                <a:buSzPts val="2800"/>
                <a:buFont typeface="Arial"/>
                <a:buNone/>
              </a:pPr>
              <a:endParaRPr lang="en-US" sz="2200" b="0" i="0" u="none" strike="noStrike" cap="none">
                <a:solidFill>
                  <a:srgbClr val="404040"/>
                </a:solidFill>
                <a:latin typeface="Open Sans" pitchFamily="2" charset="0"/>
                <a:ea typeface="Arial"/>
                <a:cs typeface="Arial"/>
                <a:sym typeface="Arial"/>
              </a:endParaRPr>
            </a:p>
          </p:txBody>
        </p:sp>
        <p:sp>
          <p:nvSpPr>
            <p:cNvPr id="1322" name="Google Shape;1322;p13"/>
            <p:cNvSpPr/>
            <p:nvPr/>
          </p:nvSpPr>
          <p:spPr>
            <a:xfrm>
              <a:off x="10566833" y="1878135"/>
              <a:ext cx="4094989" cy="821476"/>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algn="ctr">
                <a:spcBef>
                  <a:spcPct val="0"/>
                </a:spcBef>
                <a:spcAft>
                  <a:spcPct val="0"/>
                </a:spcAft>
              </a:pPr>
              <a:r>
                <a:rPr lang="en-US" sz="2400" b="1">
                  <a:solidFill>
                    <a:srgbClr val="FFFFFF"/>
                  </a:solidFill>
                  <a:latin typeface="Open Sans"/>
                  <a:ea typeface="Open Sans"/>
                  <a:cs typeface="Open Sans"/>
                  <a:sym typeface="Open Sans"/>
                </a:rPr>
                <a:t>Password synchronization</a:t>
              </a:r>
              <a:endParaRPr sz="2400" b="1">
                <a:solidFill>
                  <a:srgbClr val="FFFFFF"/>
                </a:solidFill>
                <a:latin typeface="Open Sans"/>
                <a:ea typeface="Open Sans"/>
                <a:cs typeface="Open Sans"/>
              </a:endParaRPr>
            </a:p>
          </p:txBody>
        </p:sp>
      </p:grpSp>
      <p:grpSp>
        <p:nvGrpSpPr>
          <p:cNvPr id="2" name="Group 1">
            <a:extLst>
              <a:ext uri="{FF2B5EF4-FFF2-40B4-BE49-F238E27FC236}">
                <a16:creationId xmlns:a16="http://schemas.microsoft.com/office/drawing/2014/main" id="{A61E42A3-CA6B-1761-A507-9C5CBFC8978B}"/>
              </a:ext>
            </a:extLst>
          </p:cNvPr>
          <p:cNvGrpSpPr/>
          <p:nvPr/>
        </p:nvGrpSpPr>
        <p:grpSpPr>
          <a:xfrm>
            <a:off x="6080506" y="1873354"/>
            <a:ext cx="4094989" cy="4604391"/>
            <a:chOff x="6021767" y="1873354"/>
            <a:chExt cx="4094989" cy="4604391"/>
          </a:xfrm>
        </p:grpSpPr>
        <p:sp>
          <p:nvSpPr>
            <p:cNvPr id="1323" name="Google Shape;1323;p13"/>
            <p:cNvSpPr/>
            <p:nvPr/>
          </p:nvSpPr>
          <p:spPr>
            <a:xfrm>
              <a:off x="6031327" y="2346439"/>
              <a:ext cx="4075869" cy="4131306"/>
            </a:xfrm>
            <a:prstGeom prst="roundRect">
              <a:avLst>
                <a:gd name="adj" fmla="val 5782"/>
              </a:avLst>
            </a:prstGeom>
            <a:noFill/>
            <a:ln w="28575" cap="flat" cmpd="sng">
              <a:solidFill>
                <a:schemeClr val="accent1">
                  <a:lumMod val="75000"/>
                </a:schemeClr>
              </a:solidFill>
              <a:prstDash val="solid"/>
              <a:round/>
              <a:headEnd type="none" w="sm" len="sm"/>
              <a:tailEnd type="none" w="sm" len="sm"/>
            </a:ln>
          </p:spPr>
          <p:txBody>
            <a:bodyPr spcFirstLastPara="1" wrap="square" lIns="91425" tIns="0" rIns="91425" bIns="0" anchor="ctr" anchorCtr="0">
              <a:noAutofit/>
            </a:bodyPr>
            <a:lstStyle/>
            <a:p>
              <a:pPr algn="ctr">
                <a:lnSpc>
                  <a:spcPct val="115000"/>
                </a:lnSpc>
              </a:pPr>
              <a:r>
                <a:rPr lang="en-US" sz="2200">
                  <a:solidFill>
                    <a:srgbClr val="404040"/>
                  </a:solidFill>
                  <a:latin typeface="Open Sans" pitchFamily="2" charset="0"/>
                  <a:ea typeface="Open Sans"/>
                  <a:cs typeface="Open Sans"/>
                </a:rPr>
                <a:t>Any process or technology that allows users who have either forgotten their password or triggered an intruder lockout to get their password reset with the help of the help desk.</a:t>
              </a:r>
              <a:endParaRPr lang="en-IN" sz="2200">
                <a:solidFill>
                  <a:srgbClr val="404040"/>
                </a:solidFill>
                <a:latin typeface="Open Sans" pitchFamily="2" charset="0"/>
                <a:ea typeface="Open Sans"/>
                <a:cs typeface="Open Sans"/>
              </a:endParaRPr>
            </a:p>
          </p:txBody>
        </p:sp>
        <p:sp>
          <p:nvSpPr>
            <p:cNvPr id="1324" name="Google Shape;1324;p13"/>
            <p:cNvSpPr/>
            <p:nvPr/>
          </p:nvSpPr>
          <p:spPr>
            <a:xfrm>
              <a:off x="6021767" y="1873354"/>
              <a:ext cx="4094989" cy="821476"/>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algn="ctr">
                <a:spcBef>
                  <a:spcPct val="0"/>
                </a:spcBef>
                <a:spcAft>
                  <a:spcPct val="0"/>
                </a:spcAft>
              </a:pPr>
              <a:r>
                <a:rPr lang="en-US" sz="2400" b="1">
                  <a:solidFill>
                    <a:srgbClr val="FFFFFF"/>
                  </a:solidFill>
                  <a:latin typeface="Open Sans"/>
                  <a:ea typeface="Open Sans"/>
                  <a:cs typeface="Open Sans"/>
                  <a:sym typeface="Open Sans"/>
                </a:rPr>
                <a:t>Assisted password reset</a:t>
              </a:r>
              <a:endParaRPr sz="2400" b="1">
                <a:solidFill>
                  <a:srgbClr val="FFFFFF"/>
                </a:solidFill>
                <a:latin typeface="Open Sans"/>
                <a:ea typeface="Open Sans"/>
                <a:cs typeface="Open Sans"/>
              </a:endParaRPr>
            </a:p>
          </p:txBody>
        </p:sp>
      </p:grpSp>
      <p:sp>
        <p:nvSpPr>
          <p:cNvPr id="6" name="Brandline_LVC">
            <a:extLst>
              <a:ext uri="{FF2B5EF4-FFF2-40B4-BE49-F238E27FC236}">
                <a16:creationId xmlns:a16="http://schemas.microsoft.com/office/drawing/2014/main" id="{E4C77C4E-8492-DB99-84D2-70B69E2A028C}"/>
              </a:ext>
            </a:extLst>
          </p:cNvPr>
          <p:cNvSpPr/>
          <p:nvPr/>
        </p:nvSpPr>
        <p:spPr>
          <a:xfrm>
            <a:off x="5537200" y="814852"/>
            <a:ext cx="518723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0909843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0" y="18918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Password Manager</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139745" y="2507358"/>
            <a:ext cx="8476996" cy="5310118"/>
          </a:xfrm>
          <a:prstGeom prst="roundRect">
            <a:avLst>
              <a:gd name="adj" fmla="val 6674"/>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43180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Password managers encrypt passwords and other sensitive data (such as credit card numbers or notes) using robust encryption algorithms.</a:t>
            </a:r>
          </a:p>
          <a:p>
            <a:pPr marL="431800" indent="-342900">
              <a:lnSpc>
                <a:spcPct val="114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43180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They can generate complex, random passwords that are nearly impossible to guess or crack.</a:t>
            </a:r>
          </a:p>
          <a:p>
            <a:pPr marL="431800" indent="-342900">
              <a:lnSpc>
                <a:spcPct val="114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43180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Many password managers offer cross-device syncing, allowing you to access your passwords from any device you use, whether it's your computer, phone, or tablet.</a:t>
            </a:r>
          </a:p>
        </p:txBody>
      </p:sp>
      <p:pic>
        <p:nvPicPr>
          <p:cNvPr id="5" name="Picture 4">
            <a:extLst>
              <a:ext uri="{FF2B5EF4-FFF2-40B4-BE49-F238E27FC236}">
                <a16:creationId xmlns:a16="http://schemas.microsoft.com/office/drawing/2014/main" id="{04D39F19-04EB-57EC-770A-3E892768F5FE}"/>
              </a:ext>
            </a:extLst>
          </p:cNvPr>
          <p:cNvPicPr>
            <a:picLocks noChangeAspect="1"/>
          </p:cNvPicPr>
          <p:nvPr/>
        </p:nvPicPr>
        <p:blipFill>
          <a:blip r:embed="rId3"/>
          <a:stretch>
            <a:fillRect/>
          </a:stretch>
        </p:blipFill>
        <p:spPr>
          <a:xfrm>
            <a:off x="10239455" y="2724017"/>
            <a:ext cx="4876800" cy="4876800"/>
          </a:xfrm>
          <a:prstGeom prst="rect">
            <a:avLst/>
          </a:prstGeom>
        </p:spPr>
      </p:pic>
      <p:sp>
        <p:nvSpPr>
          <p:cNvPr id="4" name="Brandline_LVC">
            <a:extLst>
              <a:ext uri="{FF2B5EF4-FFF2-40B4-BE49-F238E27FC236}">
                <a16:creationId xmlns:a16="http://schemas.microsoft.com/office/drawing/2014/main" id="{0301C077-0B10-60BE-F3EA-061668E64AC1}"/>
              </a:ext>
            </a:extLst>
          </p:cNvPr>
          <p:cNvSpPr/>
          <p:nvPr/>
        </p:nvSpPr>
        <p:spPr>
          <a:xfrm>
            <a:off x="6032500" y="775634"/>
            <a:ext cx="4206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7A3B402-0164-E100-1891-37E3310C4A3A}"/>
              </a:ext>
            </a:extLst>
          </p:cNvPr>
          <p:cNvSpPr txBox="1"/>
          <p:nvPr/>
        </p:nvSpPr>
        <p:spPr>
          <a:xfrm>
            <a:off x="3008186" y="1182299"/>
            <a:ext cx="10382504"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It is a software application that securely stores and manages your login credentials for various online accounts and applications.</a:t>
            </a:r>
          </a:p>
        </p:txBody>
      </p:sp>
    </p:spTree>
    <p:extLst>
      <p:ext uri="{BB962C8B-B14F-4D97-AF65-F5344CB8AC3E}">
        <p14:creationId xmlns:p14="http://schemas.microsoft.com/office/powerpoint/2010/main" val="114612781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e850216d48_0_36"/>
          <p:cNvSpPr txBox="1">
            <a:spLocks noGrp="1"/>
          </p:cNvSpPr>
          <p:nvPr>
            <p:ph type="body" idx="1"/>
          </p:nvPr>
        </p:nvSpPr>
        <p:spPr>
          <a:xfrm>
            <a:off x="4068169" y="4126230"/>
            <a:ext cx="81198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a:t>Type 2 Authentication: Tokens</a:t>
            </a:r>
          </a:p>
        </p:txBody>
      </p:sp>
    </p:spTree>
    <p:extLst>
      <p:ext uri="{BB962C8B-B14F-4D97-AF65-F5344CB8AC3E}">
        <p14:creationId xmlns:p14="http://schemas.microsoft.com/office/powerpoint/2010/main" val="269730863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5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Tokens</a:t>
            </a:r>
          </a:p>
        </p:txBody>
      </p:sp>
      <p:pic>
        <p:nvPicPr>
          <p:cNvPr id="2" name="Graphic 1">
            <a:extLst>
              <a:ext uri="{FF2B5EF4-FFF2-40B4-BE49-F238E27FC236}">
                <a16:creationId xmlns:a16="http://schemas.microsoft.com/office/drawing/2014/main" id="{82BE1098-E83B-49FC-B3A9-9AC20060C9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8062" y="2740752"/>
            <a:ext cx="3841949" cy="3735521"/>
          </a:xfrm>
          <a:prstGeom prst="rect">
            <a:avLst/>
          </a:prstGeom>
        </p:spPr>
      </p:pic>
      <p:sp>
        <p:nvSpPr>
          <p:cNvPr id="12" name="Google Shape;613;gdcab15b6c4_0_32">
            <a:extLst>
              <a:ext uri="{FF2B5EF4-FFF2-40B4-BE49-F238E27FC236}">
                <a16:creationId xmlns:a16="http://schemas.microsoft.com/office/drawing/2014/main" id="{DAEF6D48-0CD7-4B99-98BC-E9D2CACAFC81}"/>
              </a:ext>
            </a:extLst>
          </p:cNvPr>
          <p:cNvSpPr/>
          <p:nvPr/>
        </p:nvSpPr>
        <p:spPr>
          <a:xfrm>
            <a:off x="1257621" y="2773800"/>
            <a:ext cx="8222214" cy="4030163"/>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Brandline_LVC">
            <a:extLst>
              <a:ext uri="{FF2B5EF4-FFF2-40B4-BE49-F238E27FC236}">
                <a16:creationId xmlns:a16="http://schemas.microsoft.com/office/drawing/2014/main" id="{C89BCC1C-FFDD-C4C0-C6EA-BD92BCB5F654}"/>
              </a:ext>
            </a:extLst>
          </p:cNvPr>
          <p:cNvSpPr/>
          <p:nvPr/>
        </p:nvSpPr>
        <p:spPr>
          <a:xfrm>
            <a:off x="7340600" y="816352"/>
            <a:ext cx="1583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0FC5BE-0229-1859-8DD8-4531D68A3917}"/>
              </a:ext>
            </a:extLst>
          </p:cNvPr>
          <p:cNvSpPr txBox="1"/>
          <p:nvPr/>
        </p:nvSpPr>
        <p:spPr>
          <a:xfrm>
            <a:off x="1530626" y="3068442"/>
            <a:ext cx="7633252" cy="3262432"/>
          </a:xfrm>
          <a:prstGeom prst="rect">
            <a:avLst/>
          </a:prstGeom>
          <a:noFill/>
        </p:spPr>
        <p:txBody>
          <a:bodyPr wrap="square" rtlCol="0">
            <a:spAutoFit/>
          </a:bodyPr>
          <a:lstStyle/>
          <a:p>
            <a:pPr marL="342900" indent="-3429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Tokens prove user identity and authenticate to a system or application.</a:t>
            </a:r>
          </a:p>
          <a:p>
            <a:pPr marL="342900" indent="-342900">
              <a:buFont typeface="Arial" panose="020B0604020202020204" pitchFamily="34" charset="0"/>
              <a:buChar char="•"/>
            </a:pPr>
            <a:endParaRPr lang="en-US" sz="1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They can be software-based or hardware-based.</a:t>
            </a:r>
          </a:p>
          <a:p>
            <a:pPr marL="342900" indent="-342900">
              <a:buFont typeface="Arial" panose="020B0604020202020204" pitchFamily="34" charset="0"/>
              <a:buChar char="•"/>
            </a:pPr>
            <a:endParaRPr lang="en-US" sz="1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Attackers can compromise security by gaining control of the token and impersonating the owner, potentially compromising the authentication protocol.</a:t>
            </a:r>
          </a:p>
          <a:p>
            <a:pPr marL="342900" indent="-342900">
              <a:buFont typeface="Arial" panose="020B0604020202020204" pitchFamily="34" charset="0"/>
              <a:buChar char="•"/>
            </a:pPr>
            <a:endParaRPr lang="en-US" sz="1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Tokens must be secured to prevent being cloned, damaged, lost, or stolen.</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5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Types of Token</a:t>
            </a:r>
          </a:p>
        </p:txBody>
      </p:sp>
      <p:sp>
        <p:nvSpPr>
          <p:cNvPr id="30" name="Google Shape;706;p22">
            <a:extLst>
              <a:ext uri="{FF2B5EF4-FFF2-40B4-BE49-F238E27FC236}">
                <a16:creationId xmlns:a16="http://schemas.microsoft.com/office/drawing/2014/main" id="{93D527CF-5AD8-21D8-79E5-A8360A1146BD}"/>
              </a:ext>
            </a:extLst>
          </p:cNvPr>
          <p:cNvSpPr/>
          <p:nvPr/>
        </p:nvSpPr>
        <p:spPr>
          <a:xfrm>
            <a:off x="6730983" y="1778313"/>
            <a:ext cx="2379433" cy="979681"/>
          </a:xfrm>
          <a:prstGeom prst="roundRect">
            <a:avLst>
              <a:gd name="adj" fmla="val 16667"/>
            </a:avLst>
          </a:prstGeom>
          <a:solidFill>
            <a:schemeClr val="accent4">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3F3F3F"/>
                </a:solidFill>
                <a:latin typeface="Open Sans"/>
                <a:ea typeface="Open Sans"/>
                <a:cs typeface="Open Sans"/>
                <a:sym typeface="Open Sans"/>
              </a:rPr>
              <a:t>Tokens</a:t>
            </a:r>
            <a:endParaRPr lang="en-US" sz="2000" b="1">
              <a:solidFill>
                <a:srgbClr val="3F3F3F"/>
              </a:solidFill>
              <a:latin typeface="Calibri"/>
              <a:ea typeface="Calibri"/>
              <a:cs typeface="Calibri"/>
              <a:sym typeface="Calibri"/>
            </a:endParaRPr>
          </a:p>
        </p:txBody>
      </p:sp>
      <p:cxnSp>
        <p:nvCxnSpPr>
          <p:cNvPr id="31" name="Google Shape;710;p22">
            <a:extLst>
              <a:ext uri="{FF2B5EF4-FFF2-40B4-BE49-F238E27FC236}">
                <a16:creationId xmlns:a16="http://schemas.microsoft.com/office/drawing/2014/main" id="{0D9E4B10-C8D9-4B66-A730-0FFE7F59F093}"/>
              </a:ext>
            </a:extLst>
          </p:cNvPr>
          <p:cNvCxnSpPr>
            <a:cxnSpLocks/>
          </p:cNvCxnSpPr>
          <p:nvPr/>
        </p:nvCxnSpPr>
        <p:spPr>
          <a:xfrm flipH="1">
            <a:off x="4924697" y="3389609"/>
            <a:ext cx="5992006" cy="0"/>
          </a:xfrm>
          <a:prstGeom prst="straightConnector1">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32" name="Straight Arrow Connector 31">
            <a:extLst>
              <a:ext uri="{FF2B5EF4-FFF2-40B4-BE49-F238E27FC236}">
                <a16:creationId xmlns:a16="http://schemas.microsoft.com/office/drawing/2014/main" id="{952036A8-53B0-67C5-CD4B-E5D7EF4FE23F}"/>
              </a:ext>
            </a:extLst>
          </p:cNvPr>
          <p:cNvCxnSpPr>
            <a:cxnSpLocks/>
          </p:cNvCxnSpPr>
          <p:nvPr/>
        </p:nvCxnSpPr>
        <p:spPr>
          <a:xfrm>
            <a:off x="7920699" y="2757994"/>
            <a:ext cx="0" cy="63161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5" name="Google Shape;708;p22">
            <a:extLst>
              <a:ext uri="{FF2B5EF4-FFF2-40B4-BE49-F238E27FC236}">
                <a16:creationId xmlns:a16="http://schemas.microsoft.com/office/drawing/2014/main" id="{39554779-55BB-FD8C-D51C-F7312815AA76}"/>
              </a:ext>
            </a:extLst>
          </p:cNvPr>
          <p:cNvSpPr/>
          <p:nvPr/>
        </p:nvSpPr>
        <p:spPr>
          <a:xfrm>
            <a:off x="4020223" y="4106008"/>
            <a:ext cx="2379433" cy="931983"/>
          </a:xfrm>
          <a:prstGeom prst="roundRect">
            <a:avLst>
              <a:gd name="adj" fmla="val 16667"/>
            </a:avLst>
          </a:prstGeom>
          <a:solidFill>
            <a:srgbClr val="A4C5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Synchronous tokens</a:t>
            </a:r>
            <a:endParaRPr lang="en-US" sz="2200">
              <a:solidFill>
                <a:schemeClr val="tx1">
                  <a:lumMod val="75000"/>
                  <a:lumOff val="25000"/>
                </a:schemeClr>
              </a:solidFill>
              <a:latin typeface="Calibri"/>
              <a:ea typeface="Calibri"/>
              <a:cs typeface="Calibri"/>
              <a:sym typeface="Calibri"/>
            </a:endParaRPr>
          </a:p>
        </p:txBody>
      </p:sp>
      <p:cxnSp>
        <p:nvCxnSpPr>
          <p:cNvPr id="36" name="Straight Arrow Connector 35">
            <a:extLst>
              <a:ext uri="{FF2B5EF4-FFF2-40B4-BE49-F238E27FC236}">
                <a16:creationId xmlns:a16="http://schemas.microsoft.com/office/drawing/2014/main" id="{5632ADC0-8FF5-8A44-774C-713601866859}"/>
              </a:ext>
            </a:extLst>
          </p:cNvPr>
          <p:cNvCxnSpPr>
            <a:cxnSpLocks/>
          </p:cNvCxnSpPr>
          <p:nvPr/>
        </p:nvCxnSpPr>
        <p:spPr>
          <a:xfrm>
            <a:off x="4924697" y="3389609"/>
            <a:ext cx="0" cy="7163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8" name="Straight Arrow Connector 37">
            <a:extLst>
              <a:ext uri="{FF2B5EF4-FFF2-40B4-BE49-F238E27FC236}">
                <a16:creationId xmlns:a16="http://schemas.microsoft.com/office/drawing/2014/main" id="{0DFD482A-93F7-E6A3-4692-FCFEF0881C0D}"/>
              </a:ext>
            </a:extLst>
          </p:cNvPr>
          <p:cNvCxnSpPr>
            <a:cxnSpLocks/>
          </p:cNvCxnSpPr>
          <p:nvPr/>
        </p:nvCxnSpPr>
        <p:spPr>
          <a:xfrm>
            <a:off x="10916703" y="3389608"/>
            <a:ext cx="0" cy="7163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9" name="Google Shape;708;p22">
            <a:extLst>
              <a:ext uri="{FF2B5EF4-FFF2-40B4-BE49-F238E27FC236}">
                <a16:creationId xmlns:a16="http://schemas.microsoft.com/office/drawing/2014/main" id="{E73B4189-0D5E-620F-278B-9EF46E6B9528}"/>
              </a:ext>
            </a:extLst>
          </p:cNvPr>
          <p:cNvSpPr/>
          <p:nvPr/>
        </p:nvSpPr>
        <p:spPr>
          <a:xfrm>
            <a:off x="9619834" y="4106008"/>
            <a:ext cx="2379433" cy="931983"/>
          </a:xfrm>
          <a:prstGeom prst="roundRect">
            <a:avLst>
              <a:gd name="adj" fmla="val 16667"/>
            </a:avLst>
          </a:prstGeom>
          <a:solidFill>
            <a:srgbClr val="A4C5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Asynchronous tokens</a:t>
            </a:r>
            <a:endParaRPr lang="en-US" sz="2200">
              <a:solidFill>
                <a:schemeClr val="tx1">
                  <a:lumMod val="75000"/>
                  <a:lumOff val="25000"/>
                </a:schemeClr>
              </a:solidFill>
              <a:latin typeface="Calibri"/>
              <a:ea typeface="Calibri"/>
              <a:cs typeface="Calibri"/>
              <a:sym typeface="Calibri"/>
            </a:endParaRPr>
          </a:p>
        </p:txBody>
      </p:sp>
      <p:cxnSp>
        <p:nvCxnSpPr>
          <p:cNvPr id="43" name="Straight Arrow Connector 42">
            <a:extLst>
              <a:ext uri="{FF2B5EF4-FFF2-40B4-BE49-F238E27FC236}">
                <a16:creationId xmlns:a16="http://schemas.microsoft.com/office/drawing/2014/main" id="{48608DE0-254A-9E8B-8DA9-9514CF2BB1F3}"/>
              </a:ext>
            </a:extLst>
          </p:cNvPr>
          <p:cNvCxnSpPr>
            <a:cxnSpLocks/>
            <a:endCxn id="48" idx="0"/>
          </p:cNvCxnSpPr>
          <p:nvPr/>
        </p:nvCxnSpPr>
        <p:spPr>
          <a:xfrm>
            <a:off x="4924697" y="5037991"/>
            <a:ext cx="0" cy="16611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8" name="Google Shape;709;p22">
            <a:extLst>
              <a:ext uri="{FF2B5EF4-FFF2-40B4-BE49-F238E27FC236}">
                <a16:creationId xmlns:a16="http://schemas.microsoft.com/office/drawing/2014/main" id="{B81EB54A-FBF5-76F5-2326-3838B25E9AFD}"/>
              </a:ext>
            </a:extLst>
          </p:cNvPr>
          <p:cNvSpPr/>
          <p:nvPr/>
        </p:nvSpPr>
        <p:spPr>
          <a:xfrm>
            <a:off x="3734980" y="6699187"/>
            <a:ext cx="2379433" cy="979681"/>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rgbClr val="3F3F3F"/>
                </a:solidFill>
                <a:latin typeface="Open Sans"/>
                <a:ea typeface="Open Sans"/>
                <a:cs typeface="Open Sans"/>
                <a:sym typeface="Open Sans"/>
              </a:rPr>
              <a:t>Time-based (e.g., RSA token)</a:t>
            </a:r>
            <a:endParaRPr lang="en-US" sz="2200">
              <a:solidFill>
                <a:srgbClr val="3F3F3F"/>
              </a:solidFill>
              <a:latin typeface="Calibri"/>
              <a:ea typeface="Calibri"/>
              <a:cs typeface="Calibri"/>
              <a:sym typeface="Calibri"/>
            </a:endParaRPr>
          </a:p>
        </p:txBody>
      </p:sp>
      <p:cxnSp>
        <p:nvCxnSpPr>
          <p:cNvPr id="50" name="Straight Arrow Connector 49">
            <a:extLst>
              <a:ext uri="{FF2B5EF4-FFF2-40B4-BE49-F238E27FC236}">
                <a16:creationId xmlns:a16="http://schemas.microsoft.com/office/drawing/2014/main" id="{24D4D197-FBB6-AAF6-9DD9-FC405A87C2EA}"/>
              </a:ext>
            </a:extLst>
          </p:cNvPr>
          <p:cNvCxnSpPr>
            <a:cxnSpLocks/>
          </p:cNvCxnSpPr>
          <p:nvPr/>
        </p:nvCxnSpPr>
        <p:spPr>
          <a:xfrm>
            <a:off x="10916703" y="5037991"/>
            <a:ext cx="0" cy="16611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1" name="Google Shape;709;p22">
            <a:extLst>
              <a:ext uri="{FF2B5EF4-FFF2-40B4-BE49-F238E27FC236}">
                <a16:creationId xmlns:a16="http://schemas.microsoft.com/office/drawing/2014/main" id="{6EF0818E-FF2A-ED06-1EE0-170C2794897B}"/>
              </a:ext>
            </a:extLst>
          </p:cNvPr>
          <p:cNvSpPr/>
          <p:nvPr/>
        </p:nvSpPr>
        <p:spPr>
          <a:xfrm>
            <a:off x="9883048" y="6768773"/>
            <a:ext cx="2379433" cy="979681"/>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Challenge-response</a:t>
            </a:r>
            <a:endParaRPr lang="en-US" sz="2200">
              <a:solidFill>
                <a:schemeClr val="tx1">
                  <a:lumMod val="75000"/>
                  <a:lumOff val="25000"/>
                </a:schemeClr>
              </a:solidFill>
              <a:latin typeface="Calibri"/>
              <a:ea typeface="Calibri"/>
              <a:cs typeface="Calibri"/>
              <a:sym typeface="Calibri"/>
            </a:endParaRPr>
          </a:p>
        </p:txBody>
      </p:sp>
      <p:sp>
        <p:nvSpPr>
          <p:cNvPr id="3" name="Brandline_LVC">
            <a:extLst>
              <a:ext uri="{FF2B5EF4-FFF2-40B4-BE49-F238E27FC236}">
                <a16:creationId xmlns:a16="http://schemas.microsoft.com/office/drawing/2014/main" id="{C7195A3C-7511-2A6B-15FC-28665D733E84}"/>
              </a:ext>
            </a:extLst>
          </p:cNvPr>
          <p:cNvSpPr/>
          <p:nvPr/>
        </p:nvSpPr>
        <p:spPr>
          <a:xfrm>
            <a:off x="6477000" y="816352"/>
            <a:ext cx="3315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7610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e850216d48_0_14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Time-Based One-Time Password</a:t>
            </a:r>
          </a:p>
        </p:txBody>
      </p:sp>
      <p:pic>
        <p:nvPicPr>
          <p:cNvPr id="566" name="Google Shape;566;ge850216d48_0_147"/>
          <p:cNvPicPr preferRelativeResize="0"/>
          <p:nvPr/>
        </p:nvPicPr>
        <p:blipFill rotWithShape="1">
          <a:blip r:embed="rId3">
            <a:alphaModFix/>
          </a:blip>
          <a:srcRect/>
          <a:stretch/>
        </p:blipFill>
        <p:spPr>
          <a:xfrm>
            <a:off x="7002263" y="4261268"/>
            <a:ext cx="2251474" cy="2251474"/>
          </a:xfrm>
          <a:prstGeom prst="rect">
            <a:avLst/>
          </a:prstGeom>
          <a:noFill/>
          <a:ln>
            <a:noFill/>
          </a:ln>
        </p:spPr>
      </p:pic>
      <p:grpSp>
        <p:nvGrpSpPr>
          <p:cNvPr id="4" name="Group 3">
            <a:extLst>
              <a:ext uri="{FF2B5EF4-FFF2-40B4-BE49-F238E27FC236}">
                <a16:creationId xmlns:a16="http://schemas.microsoft.com/office/drawing/2014/main" id="{F8FC1948-71C0-679D-E8B3-BED71C926AA3}"/>
              </a:ext>
            </a:extLst>
          </p:cNvPr>
          <p:cNvGrpSpPr/>
          <p:nvPr/>
        </p:nvGrpSpPr>
        <p:grpSpPr>
          <a:xfrm>
            <a:off x="1321434" y="1753675"/>
            <a:ext cx="13613132" cy="1750800"/>
            <a:chOff x="1478582" y="1753675"/>
            <a:chExt cx="13613132" cy="1750800"/>
          </a:xfrm>
        </p:grpSpPr>
        <p:sp>
          <p:nvSpPr>
            <p:cNvPr id="567" name="Google Shape;567;ge850216d48_0_147"/>
            <p:cNvSpPr/>
            <p:nvPr/>
          </p:nvSpPr>
          <p:spPr>
            <a:xfrm>
              <a:off x="1990114" y="1753675"/>
              <a:ext cx="13101600" cy="1750800"/>
            </a:xfrm>
            <a:prstGeom prst="roundRect">
              <a:avLst>
                <a:gd name="adj" fmla="val 16667"/>
              </a:avLst>
            </a:prstGeom>
            <a:solidFill>
              <a:srgbClr val="A2C4C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ge850216d48_0_147"/>
            <p:cNvSpPr/>
            <p:nvPr/>
          </p:nvSpPr>
          <p:spPr>
            <a:xfrm>
              <a:off x="3363643" y="1905910"/>
              <a:ext cx="11471100" cy="1446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 time-based one-time password (TOTP) uses a cryptographic hash function to combine a secret key and a timestamp, creating an encrypted string for multi-factor authentication.</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569" name="Google Shape;569;ge850216d48_0_147"/>
            <p:cNvSpPr/>
            <p:nvPr/>
          </p:nvSpPr>
          <p:spPr>
            <a:xfrm rot="2789336">
              <a:off x="1462351" y="1824895"/>
              <a:ext cx="1640971" cy="1608509"/>
            </a:xfrm>
            <a:prstGeom prst="roundRect">
              <a:avLst>
                <a:gd name="adj" fmla="val 16667"/>
              </a:avLst>
            </a:prstGeom>
            <a:solidFill>
              <a:srgbClr val="76A5AF"/>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0" name="Google Shape;570;ge850216d48_0_147"/>
            <p:cNvPicPr preferRelativeResize="0"/>
            <p:nvPr/>
          </p:nvPicPr>
          <p:blipFill rotWithShape="1">
            <a:blip r:embed="rId4">
              <a:alphaModFix/>
            </a:blip>
            <a:srcRect/>
            <a:stretch/>
          </p:blipFill>
          <p:spPr>
            <a:xfrm>
              <a:off x="1723154" y="2032457"/>
              <a:ext cx="1119342" cy="1193487"/>
            </a:xfrm>
            <a:prstGeom prst="rect">
              <a:avLst/>
            </a:prstGeom>
            <a:noFill/>
            <a:ln>
              <a:noFill/>
            </a:ln>
          </p:spPr>
        </p:pic>
      </p:grpSp>
      <p:sp>
        <p:nvSpPr>
          <p:cNvPr id="3" name="Brandline_LVC">
            <a:extLst>
              <a:ext uri="{FF2B5EF4-FFF2-40B4-BE49-F238E27FC236}">
                <a16:creationId xmlns:a16="http://schemas.microsoft.com/office/drawing/2014/main" id="{4AAF9DD6-0657-981A-6257-C231C8E526EC}"/>
              </a:ext>
            </a:extLst>
          </p:cNvPr>
          <p:cNvSpPr/>
          <p:nvPr/>
        </p:nvSpPr>
        <p:spPr>
          <a:xfrm>
            <a:off x="4597400" y="816324"/>
            <a:ext cx="70664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e850216d48_0_16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Time-Based One-Time Password</a:t>
            </a:r>
          </a:p>
        </p:txBody>
      </p:sp>
      <p:sp>
        <p:nvSpPr>
          <p:cNvPr id="3" name="Brandline_LVC">
            <a:extLst>
              <a:ext uri="{FF2B5EF4-FFF2-40B4-BE49-F238E27FC236}">
                <a16:creationId xmlns:a16="http://schemas.microsoft.com/office/drawing/2014/main" id="{C330D3F9-463F-1EE2-E0E7-C77B7FF5F854}"/>
              </a:ext>
            </a:extLst>
          </p:cNvPr>
          <p:cNvSpPr/>
          <p:nvPr/>
        </p:nvSpPr>
        <p:spPr>
          <a:xfrm>
            <a:off x="4597400" y="816324"/>
            <a:ext cx="70664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5368FB2-6758-0111-0700-1CA4086F9A46}"/>
              </a:ext>
            </a:extLst>
          </p:cNvPr>
          <p:cNvGrpSpPr/>
          <p:nvPr/>
        </p:nvGrpSpPr>
        <p:grpSpPr>
          <a:xfrm>
            <a:off x="1910339" y="1990424"/>
            <a:ext cx="12435323" cy="5966126"/>
            <a:chOff x="2725345" y="2639623"/>
            <a:chExt cx="12435323" cy="5966126"/>
          </a:xfrm>
        </p:grpSpPr>
        <p:grpSp>
          <p:nvGrpSpPr>
            <p:cNvPr id="8" name="Group 7">
              <a:extLst>
                <a:ext uri="{FF2B5EF4-FFF2-40B4-BE49-F238E27FC236}">
                  <a16:creationId xmlns:a16="http://schemas.microsoft.com/office/drawing/2014/main" id="{6A61D74A-77B5-0354-D8C4-F9FAEA490D25}"/>
                </a:ext>
              </a:extLst>
            </p:cNvPr>
            <p:cNvGrpSpPr/>
            <p:nvPr/>
          </p:nvGrpSpPr>
          <p:grpSpPr>
            <a:xfrm>
              <a:off x="2725345" y="2639623"/>
              <a:ext cx="12435323" cy="5966126"/>
              <a:chOff x="2375652" y="1674944"/>
              <a:chExt cx="12435323" cy="5966126"/>
            </a:xfrm>
          </p:grpSpPr>
          <p:grpSp>
            <p:nvGrpSpPr>
              <p:cNvPr id="7" name="Group 6">
                <a:extLst>
                  <a:ext uri="{FF2B5EF4-FFF2-40B4-BE49-F238E27FC236}">
                    <a16:creationId xmlns:a16="http://schemas.microsoft.com/office/drawing/2014/main" id="{F340DDC6-DFBB-A00A-D060-FF4E57B3237E}"/>
                  </a:ext>
                </a:extLst>
              </p:cNvPr>
              <p:cNvGrpSpPr/>
              <p:nvPr/>
            </p:nvGrpSpPr>
            <p:grpSpPr>
              <a:xfrm>
                <a:off x="5894899" y="1674944"/>
                <a:ext cx="8916076" cy="5966126"/>
                <a:chOff x="5894899" y="1674944"/>
                <a:chExt cx="8916076" cy="5966126"/>
              </a:xfrm>
            </p:grpSpPr>
            <p:grpSp>
              <p:nvGrpSpPr>
                <p:cNvPr id="6" name="Group 5">
                  <a:extLst>
                    <a:ext uri="{FF2B5EF4-FFF2-40B4-BE49-F238E27FC236}">
                      <a16:creationId xmlns:a16="http://schemas.microsoft.com/office/drawing/2014/main" id="{0B2D79C6-EC78-E794-7AF9-061187BBB61C}"/>
                    </a:ext>
                  </a:extLst>
                </p:cNvPr>
                <p:cNvGrpSpPr/>
                <p:nvPr/>
              </p:nvGrpSpPr>
              <p:grpSpPr>
                <a:xfrm>
                  <a:off x="5894899" y="1674944"/>
                  <a:ext cx="8916076" cy="1604925"/>
                  <a:chOff x="5894900" y="1674944"/>
                  <a:chExt cx="8916076" cy="1604925"/>
                </a:xfrm>
              </p:grpSpPr>
              <p:pic>
                <p:nvPicPr>
                  <p:cNvPr id="578" name="Google Shape;578;ge850216d48_0_169"/>
                  <p:cNvPicPr preferRelativeResize="0"/>
                  <p:nvPr/>
                </p:nvPicPr>
                <p:blipFill rotWithShape="1">
                  <a:blip r:embed="rId3">
                    <a:alphaModFix/>
                  </a:blip>
                  <a:srcRect/>
                  <a:stretch/>
                </p:blipFill>
                <p:spPr>
                  <a:xfrm>
                    <a:off x="5894900" y="1674944"/>
                    <a:ext cx="8916076" cy="1604925"/>
                  </a:xfrm>
                  <a:prstGeom prst="rect">
                    <a:avLst/>
                  </a:prstGeom>
                  <a:noFill/>
                  <a:ln>
                    <a:noFill/>
                  </a:ln>
                </p:spPr>
              </p:pic>
              <p:sp>
                <p:nvSpPr>
                  <p:cNvPr id="580" name="Google Shape;580;ge850216d48_0_169"/>
                  <p:cNvSpPr txBox="1"/>
                  <p:nvPr/>
                </p:nvSpPr>
                <p:spPr>
                  <a:xfrm>
                    <a:off x="7356325" y="1998375"/>
                    <a:ext cx="7063200" cy="912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A secret key is agreed upon and shared between the user and the server.</a:t>
                    </a:r>
                    <a:endParaRPr sz="2200" b="0" i="0" u="none" strike="noStrike" cap="none">
                      <a:solidFill>
                        <a:srgbClr val="3F3F3F"/>
                      </a:solidFill>
                      <a:latin typeface="Open Sans"/>
                      <a:ea typeface="Open Sans"/>
                      <a:cs typeface="Open Sans"/>
                      <a:sym typeface="Open Sans"/>
                    </a:endParaRPr>
                  </a:p>
                </p:txBody>
              </p:sp>
            </p:grpSp>
            <p:grpSp>
              <p:nvGrpSpPr>
                <p:cNvPr id="4" name="Group 3">
                  <a:extLst>
                    <a:ext uri="{FF2B5EF4-FFF2-40B4-BE49-F238E27FC236}">
                      <a16:creationId xmlns:a16="http://schemas.microsoft.com/office/drawing/2014/main" id="{D7ED2984-C1D2-6A54-B866-2B9390DA6978}"/>
                    </a:ext>
                  </a:extLst>
                </p:cNvPr>
                <p:cNvGrpSpPr/>
                <p:nvPr/>
              </p:nvGrpSpPr>
              <p:grpSpPr>
                <a:xfrm>
                  <a:off x="5894899" y="3855557"/>
                  <a:ext cx="8916076" cy="1604925"/>
                  <a:chOff x="5894898" y="3769544"/>
                  <a:chExt cx="8916076" cy="1604925"/>
                </a:xfrm>
              </p:grpSpPr>
              <p:pic>
                <p:nvPicPr>
                  <p:cNvPr id="577" name="Google Shape;577;ge850216d48_0_169"/>
                  <p:cNvPicPr preferRelativeResize="0"/>
                  <p:nvPr/>
                </p:nvPicPr>
                <p:blipFill rotWithShape="1">
                  <a:blip r:embed="rId4">
                    <a:alphaModFix/>
                  </a:blip>
                  <a:srcRect/>
                  <a:stretch/>
                </p:blipFill>
                <p:spPr>
                  <a:xfrm>
                    <a:off x="5894898" y="3769544"/>
                    <a:ext cx="8916076" cy="1604925"/>
                  </a:xfrm>
                  <a:prstGeom prst="rect">
                    <a:avLst/>
                  </a:prstGeom>
                  <a:noFill/>
                  <a:ln>
                    <a:noFill/>
                  </a:ln>
                </p:spPr>
              </p:pic>
              <p:sp>
                <p:nvSpPr>
                  <p:cNvPr id="581" name="Google Shape;581;ge850216d48_0_169"/>
                  <p:cNvSpPr txBox="1"/>
                  <p:nvPr/>
                </p:nvSpPr>
                <p:spPr>
                  <a:xfrm>
                    <a:off x="7356325" y="4115713"/>
                    <a:ext cx="7063200" cy="912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internal clock between the user's device and the server must be synchronized.</a:t>
                    </a:r>
                    <a:endParaRPr sz="2200" b="0" i="0" u="none" strike="noStrike" cap="none">
                      <a:solidFill>
                        <a:srgbClr val="3F3F3F"/>
                      </a:solidFill>
                      <a:latin typeface="Open Sans"/>
                      <a:ea typeface="Open Sans"/>
                      <a:cs typeface="Open Sans"/>
                      <a:sym typeface="Open Sans"/>
                    </a:endParaRPr>
                  </a:p>
                </p:txBody>
              </p:sp>
              <p:sp>
                <p:nvSpPr>
                  <p:cNvPr id="584" name="Google Shape;584;ge850216d48_0_169"/>
                  <p:cNvSpPr txBox="1"/>
                  <p:nvPr/>
                </p:nvSpPr>
                <p:spPr>
                  <a:xfrm>
                    <a:off x="6422700" y="4171267"/>
                    <a:ext cx="7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02</a:t>
                    </a:r>
                    <a:endParaRPr sz="2200" b="1" i="0" u="none" strike="noStrike" cap="none">
                      <a:solidFill>
                        <a:srgbClr val="3F3F3F"/>
                      </a:solidFill>
                      <a:latin typeface="Open Sans"/>
                      <a:ea typeface="Open Sans"/>
                      <a:cs typeface="Open Sans"/>
                      <a:sym typeface="Open Sans"/>
                    </a:endParaRPr>
                  </a:p>
                </p:txBody>
              </p:sp>
            </p:grpSp>
            <p:grpSp>
              <p:nvGrpSpPr>
                <p:cNvPr id="5" name="Group 4">
                  <a:extLst>
                    <a:ext uri="{FF2B5EF4-FFF2-40B4-BE49-F238E27FC236}">
                      <a16:creationId xmlns:a16="http://schemas.microsoft.com/office/drawing/2014/main" id="{892FCE1E-0F45-9B6A-5915-95B62CE94E18}"/>
                    </a:ext>
                  </a:extLst>
                </p:cNvPr>
                <p:cNvGrpSpPr/>
                <p:nvPr/>
              </p:nvGrpSpPr>
              <p:grpSpPr>
                <a:xfrm>
                  <a:off x="5894899" y="6036170"/>
                  <a:ext cx="8916076" cy="1604900"/>
                  <a:chOff x="5894900" y="5864156"/>
                  <a:chExt cx="8916076" cy="1604900"/>
                </a:xfrm>
              </p:grpSpPr>
              <p:pic>
                <p:nvPicPr>
                  <p:cNvPr id="579" name="Google Shape;579;ge850216d48_0_169"/>
                  <p:cNvPicPr preferRelativeResize="0"/>
                  <p:nvPr/>
                </p:nvPicPr>
                <p:blipFill rotWithShape="1">
                  <a:blip r:embed="rId5">
                    <a:alphaModFix/>
                  </a:blip>
                  <a:srcRect/>
                  <a:stretch/>
                </p:blipFill>
                <p:spPr>
                  <a:xfrm>
                    <a:off x="5894900" y="5864156"/>
                    <a:ext cx="8916076" cy="1604900"/>
                  </a:xfrm>
                  <a:prstGeom prst="rect">
                    <a:avLst/>
                  </a:prstGeom>
                  <a:noFill/>
                  <a:ln>
                    <a:noFill/>
                  </a:ln>
                </p:spPr>
              </p:pic>
              <p:sp>
                <p:nvSpPr>
                  <p:cNvPr id="582" name="Google Shape;582;ge850216d48_0_169"/>
                  <p:cNvSpPr txBox="1"/>
                  <p:nvPr/>
                </p:nvSpPr>
                <p:spPr>
                  <a:xfrm>
                    <a:off x="7151759" y="6133648"/>
                    <a:ext cx="70632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clock is based on Unix time, which counts the seconds since January 1, 1970, 00:00:00 UTC.</a:t>
                    </a:r>
                    <a:endParaRPr sz="2200" b="0" i="0" u="none" strike="noStrike" cap="none">
                      <a:solidFill>
                        <a:srgbClr val="3F3F3F"/>
                      </a:solidFill>
                      <a:latin typeface="Open Sans"/>
                      <a:ea typeface="Open Sans"/>
                      <a:cs typeface="Open Sans"/>
                      <a:sym typeface="Open Sans"/>
                    </a:endParaRPr>
                  </a:p>
                </p:txBody>
              </p:sp>
              <p:sp>
                <p:nvSpPr>
                  <p:cNvPr id="585" name="Google Shape;585;ge850216d48_0_169"/>
                  <p:cNvSpPr txBox="1"/>
                  <p:nvPr/>
                </p:nvSpPr>
                <p:spPr>
                  <a:xfrm>
                    <a:off x="6442578" y="6288592"/>
                    <a:ext cx="7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03</a:t>
                    </a:r>
                    <a:endParaRPr sz="2200" b="1" i="0" u="none" strike="noStrike" cap="none">
                      <a:solidFill>
                        <a:srgbClr val="3F3F3F"/>
                      </a:solidFill>
                      <a:latin typeface="Open Sans"/>
                      <a:ea typeface="Open Sans"/>
                      <a:cs typeface="Open Sans"/>
                      <a:sym typeface="Open Sans"/>
                    </a:endParaRPr>
                  </a:p>
                </p:txBody>
              </p:sp>
            </p:grpSp>
          </p:grpSp>
          <p:pic>
            <p:nvPicPr>
              <p:cNvPr id="586" name="Google Shape;586;ge850216d48_0_169"/>
              <p:cNvPicPr preferRelativeResize="0"/>
              <p:nvPr/>
            </p:nvPicPr>
            <p:blipFill rotWithShape="1">
              <a:blip r:embed="rId6">
                <a:alphaModFix/>
              </a:blip>
              <a:srcRect/>
              <a:stretch/>
            </p:blipFill>
            <p:spPr>
              <a:xfrm>
                <a:off x="2375652" y="3348353"/>
                <a:ext cx="2619308" cy="2619308"/>
              </a:xfrm>
              <a:prstGeom prst="rect">
                <a:avLst/>
              </a:prstGeom>
              <a:noFill/>
              <a:ln>
                <a:noFill/>
              </a:ln>
            </p:spPr>
          </p:pic>
        </p:grpSp>
        <p:sp>
          <p:nvSpPr>
            <p:cNvPr id="583" name="Google Shape;583;ge850216d48_0_169"/>
            <p:cNvSpPr txBox="1"/>
            <p:nvPr/>
          </p:nvSpPr>
          <p:spPr>
            <a:xfrm>
              <a:off x="6772392" y="3038486"/>
              <a:ext cx="7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01</a:t>
              </a:r>
              <a:endParaRPr sz="2200" b="1"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4" name="Google Shape;594;ge850216d48_0_1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Time-Based One-Time Password</a:t>
            </a:r>
            <a:endParaRPr/>
          </a:p>
        </p:txBody>
      </p:sp>
      <p:grpSp>
        <p:nvGrpSpPr>
          <p:cNvPr id="8" name="Group 7">
            <a:extLst>
              <a:ext uri="{FF2B5EF4-FFF2-40B4-BE49-F238E27FC236}">
                <a16:creationId xmlns:a16="http://schemas.microsoft.com/office/drawing/2014/main" id="{E9865130-42B2-1BD9-1806-B18B235F763F}"/>
              </a:ext>
            </a:extLst>
          </p:cNvPr>
          <p:cNvGrpSpPr/>
          <p:nvPr/>
        </p:nvGrpSpPr>
        <p:grpSpPr>
          <a:xfrm>
            <a:off x="1976820" y="1978967"/>
            <a:ext cx="12302360" cy="5822162"/>
            <a:chOff x="2480510" y="1637788"/>
            <a:chExt cx="12302360" cy="5822162"/>
          </a:xfrm>
        </p:grpSpPr>
        <p:grpSp>
          <p:nvGrpSpPr>
            <p:cNvPr id="7" name="Group 6">
              <a:extLst>
                <a:ext uri="{FF2B5EF4-FFF2-40B4-BE49-F238E27FC236}">
                  <a16:creationId xmlns:a16="http://schemas.microsoft.com/office/drawing/2014/main" id="{42460056-1A32-3B08-B75D-17F3088B74BB}"/>
                </a:ext>
              </a:extLst>
            </p:cNvPr>
            <p:cNvGrpSpPr/>
            <p:nvPr/>
          </p:nvGrpSpPr>
          <p:grpSpPr>
            <a:xfrm>
              <a:off x="5866794" y="1637788"/>
              <a:ext cx="8916076" cy="5822162"/>
              <a:chOff x="5866794" y="1637788"/>
              <a:chExt cx="8916076" cy="5822162"/>
            </a:xfrm>
          </p:grpSpPr>
          <p:grpSp>
            <p:nvGrpSpPr>
              <p:cNvPr id="4" name="Group 3">
                <a:extLst>
                  <a:ext uri="{FF2B5EF4-FFF2-40B4-BE49-F238E27FC236}">
                    <a16:creationId xmlns:a16="http://schemas.microsoft.com/office/drawing/2014/main" id="{618D5D4F-4C39-81CD-982C-F33593CEC423}"/>
                  </a:ext>
                </a:extLst>
              </p:cNvPr>
              <p:cNvGrpSpPr/>
              <p:nvPr/>
            </p:nvGrpSpPr>
            <p:grpSpPr>
              <a:xfrm>
                <a:off x="5866794" y="1637788"/>
                <a:ext cx="8916076" cy="1604925"/>
                <a:chOff x="5866788" y="1637788"/>
                <a:chExt cx="8916076" cy="1604925"/>
              </a:xfrm>
            </p:grpSpPr>
            <p:pic>
              <p:nvPicPr>
                <p:cNvPr id="593" name="Google Shape;593;ge850216d48_0_194"/>
                <p:cNvPicPr preferRelativeResize="0"/>
                <p:nvPr/>
              </p:nvPicPr>
              <p:blipFill rotWithShape="1">
                <a:blip r:embed="rId3">
                  <a:alphaModFix/>
                </a:blip>
                <a:srcRect/>
                <a:stretch/>
              </p:blipFill>
              <p:spPr>
                <a:xfrm>
                  <a:off x="5866788" y="1637788"/>
                  <a:ext cx="8916076" cy="1604925"/>
                </a:xfrm>
                <a:prstGeom prst="rect">
                  <a:avLst/>
                </a:prstGeom>
                <a:noFill/>
                <a:ln>
                  <a:noFill/>
                </a:ln>
              </p:spPr>
            </p:pic>
            <p:sp>
              <p:nvSpPr>
                <p:cNvPr id="596" name="Google Shape;596;ge850216d48_0_194"/>
                <p:cNvSpPr txBox="1"/>
                <p:nvPr/>
              </p:nvSpPr>
              <p:spPr>
                <a:xfrm>
                  <a:off x="7237057" y="1898985"/>
                  <a:ext cx="69585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number of seconds is rounded to 30 seconds by default.</a:t>
                  </a:r>
                  <a:endParaRPr sz="2200" b="0" i="0" u="none" strike="noStrike" cap="none">
                    <a:solidFill>
                      <a:srgbClr val="3F3F3F"/>
                    </a:solidFill>
                    <a:latin typeface="Open Sans"/>
                    <a:ea typeface="Open Sans"/>
                    <a:cs typeface="Open Sans"/>
                    <a:sym typeface="Open Sans"/>
                  </a:endParaRPr>
                </a:p>
              </p:txBody>
            </p:sp>
            <p:sp>
              <p:nvSpPr>
                <p:cNvPr id="599" name="Google Shape;599;ge850216d48_0_194"/>
                <p:cNvSpPr txBox="1"/>
                <p:nvPr/>
              </p:nvSpPr>
              <p:spPr>
                <a:xfrm>
                  <a:off x="6405025" y="2059370"/>
                  <a:ext cx="7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04</a:t>
                  </a:r>
                  <a:endParaRPr sz="2200" b="1" i="0" u="none" strike="noStrike" cap="none">
                    <a:solidFill>
                      <a:srgbClr val="3F3F3F"/>
                    </a:solidFill>
                    <a:latin typeface="Open Sans"/>
                    <a:ea typeface="Open Sans"/>
                    <a:cs typeface="Open Sans"/>
                    <a:sym typeface="Open Sans"/>
                  </a:endParaRPr>
                </a:p>
              </p:txBody>
            </p:sp>
          </p:grpSp>
          <p:grpSp>
            <p:nvGrpSpPr>
              <p:cNvPr id="5" name="Group 4">
                <a:extLst>
                  <a:ext uri="{FF2B5EF4-FFF2-40B4-BE49-F238E27FC236}">
                    <a16:creationId xmlns:a16="http://schemas.microsoft.com/office/drawing/2014/main" id="{8A9F2F8A-6B2C-6F2B-94B9-E3BD3604D541}"/>
                  </a:ext>
                </a:extLst>
              </p:cNvPr>
              <p:cNvGrpSpPr/>
              <p:nvPr/>
            </p:nvGrpSpPr>
            <p:grpSpPr>
              <a:xfrm>
                <a:off x="5866794" y="3746432"/>
                <a:ext cx="8916076" cy="1604900"/>
                <a:chOff x="5866800" y="3746425"/>
                <a:chExt cx="8916076" cy="1604900"/>
              </a:xfrm>
            </p:grpSpPr>
            <p:pic>
              <p:nvPicPr>
                <p:cNvPr id="591" name="Google Shape;591;ge850216d48_0_194"/>
                <p:cNvPicPr preferRelativeResize="0"/>
                <p:nvPr/>
              </p:nvPicPr>
              <p:blipFill rotWithShape="1">
                <a:blip r:embed="rId4">
                  <a:alphaModFix/>
                </a:blip>
                <a:srcRect/>
                <a:stretch/>
              </p:blipFill>
              <p:spPr>
                <a:xfrm>
                  <a:off x="5866800" y="3746425"/>
                  <a:ext cx="8916076" cy="1604900"/>
                </a:xfrm>
                <a:prstGeom prst="rect">
                  <a:avLst/>
                </a:prstGeom>
                <a:noFill/>
                <a:ln>
                  <a:noFill/>
                </a:ln>
              </p:spPr>
            </p:pic>
            <p:sp>
              <p:nvSpPr>
                <p:cNvPr id="597" name="Google Shape;597;ge850216d48_0_194"/>
                <p:cNvSpPr txBox="1"/>
                <p:nvPr/>
              </p:nvSpPr>
              <p:spPr>
                <a:xfrm>
                  <a:off x="7356325" y="3996445"/>
                  <a:ext cx="70632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algorithm generates a hash value from the rounded number and the pre-shared secret key.</a:t>
                  </a:r>
                  <a:endParaRPr sz="2200" b="0" i="0" u="none" strike="noStrike" cap="none">
                    <a:solidFill>
                      <a:srgbClr val="3F3F3F"/>
                    </a:solidFill>
                    <a:latin typeface="Open Sans"/>
                    <a:ea typeface="Open Sans"/>
                    <a:cs typeface="Open Sans"/>
                    <a:sym typeface="Open Sans"/>
                  </a:endParaRPr>
                </a:p>
              </p:txBody>
            </p:sp>
            <p:sp>
              <p:nvSpPr>
                <p:cNvPr id="600" name="Google Shape;600;ge850216d48_0_194"/>
                <p:cNvSpPr txBox="1"/>
                <p:nvPr/>
              </p:nvSpPr>
              <p:spPr>
                <a:xfrm>
                  <a:off x="6422700" y="4171267"/>
                  <a:ext cx="7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05</a:t>
                  </a:r>
                  <a:endParaRPr sz="2200" b="1" i="0" u="none" strike="noStrike" cap="none">
                    <a:solidFill>
                      <a:srgbClr val="3F3F3F"/>
                    </a:solidFill>
                    <a:latin typeface="Open Sans"/>
                    <a:ea typeface="Open Sans"/>
                    <a:cs typeface="Open Sans"/>
                    <a:sym typeface="Open Sans"/>
                  </a:endParaRPr>
                </a:p>
              </p:txBody>
            </p:sp>
          </p:grpSp>
          <p:grpSp>
            <p:nvGrpSpPr>
              <p:cNvPr id="6" name="Group 5">
                <a:extLst>
                  <a:ext uri="{FF2B5EF4-FFF2-40B4-BE49-F238E27FC236}">
                    <a16:creationId xmlns:a16="http://schemas.microsoft.com/office/drawing/2014/main" id="{48D19F93-2D93-AD15-A673-5D7FECEDD9C9}"/>
                  </a:ext>
                </a:extLst>
              </p:cNvPr>
              <p:cNvGrpSpPr/>
              <p:nvPr/>
            </p:nvGrpSpPr>
            <p:grpSpPr>
              <a:xfrm>
                <a:off x="5866794" y="5855050"/>
                <a:ext cx="8916076" cy="1604900"/>
                <a:chOff x="5866800" y="5855050"/>
                <a:chExt cx="8916076" cy="1604900"/>
              </a:xfrm>
            </p:grpSpPr>
            <p:pic>
              <p:nvPicPr>
                <p:cNvPr id="592" name="Google Shape;592;ge850216d48_0_194"/>
                <p:cNvPicPr preferRelativeResize="0"/>
                <p:nvPr/>
              </p:nvPicPr>
              <p:blipFill rotWithShape="1">
                <a:blip r:embed="rId5">
                  <a:alphaModFix/>
                </a:blip>
                <a:srcRect/>
                <a:stretch/>
              </p:blipFill>
              <p:spPr>
                <a:xfrm>
                  <a:off x="5866800" y="5855050"/>
                  <a:ext cx="8916076" cy="1604900"/>
                </a:xfrm>
                <a:prstGeom prst="rect">
                  <a:avLst/>
                </a:prstGeom>
                <a:noFill/>
                <a:ln>
                  <a:noFill/>
                </a:ln>
              </p:spPr>
            </p:pic>
            <p:sp>
              <p:nvSpPr>
                <p:cNvPr id="598" name="Google Shape;598;ge850216d48_0_194"/>
                <p:cNvSpPr txBox="1"/>
                <p:nvPr/>
              </p:nvSpPr>
              <p:spPr>
                <a:xfrm>
                  <a:off x="7356325" y="6113782"/>
                  <a:ext cx="70632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passcode from the user's device must match the server's passcode associated with the user's device.</a:t>
                  </a:r>
                  <a:endParaRPr sz="2200" b="0" i="0" u="none" strike="noStrike" cap="none">
                    <a:solidFill>
                      <a:srgbClr val="3F3F3F"/>
                    </a:solidFill>
                    <a:latin typeface="Open Sans"/>
                    <a:ea typeface="Open Sans"/>
                    <a:cs typeface="Open Sans"/>
                    <a:sym typeface="Open Sans"/>
                  </a:endParaRPr>
                </a:p>
              </p:txBody>
            </p:sp>
            <p:sp>
              <p:nvSpPr>
                <p:cNvPr id="601" name="Google Shape;601;ge850216d48_0_194"/>
                <p:cNvSpPr txBox="1"/>
                <p:nvPr/>
              </p:nvSpPr>
              <p:spPr>
                <a:xfrm>
                  <a:off x="6422700" y="6288592"/>
                  <a:ext cx="705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06</a:t>
                  </a:r>
                  <a:endParaRPr sz="2200" b="1" i="0" u="none" strike="noStrike" cap="none">
                    <a:solidFill>
                      <a:srgbClr val="3F3F3F"/>
                    </a:solidFill>
                    <a:latin typeface="Open Sans"/>
                    <a:ea typeface="Open Sans"/>
                    <a:cs typeface="Open Sans"/>
                    <a:sym typeface="Open Sans"/>
                  </a:endParaRPr>
                </a:p>
              </p:txBody>
            </p:sp>
          </p:grpSp>
        </p:grpSp>
        <p:pic>
          <p:nvPicPr>
            <p:cNvPr id="602" name="Google Shape;602;ge850216d48_0_194"/>
            <p:cNvPicPr preferRelativeResize="0"/>
            <p:nvPr/>
          </p:nvPicPr>
          <p:blipFill rotWithShape="1">
            <a:blip r:embed="rId6">
              <a:alphaModFix/>
            </a:blip>
            <a:srcRect/>
            <a:stretch/>
          </p:blipFill>
          <p:spPr>
            <a:xfrm>
              <a:off x="2480510" y="3228105"/>
              <a:ext cx="2641528" cy="2641528"/>
            </a:xfrm>
            <a:prstGeom prst="rect">
              <a:avLst/>
            </a:prstGeom>
            <a:noFill/>
            <a:ln>
              <a:noFill/>
            </a:ln>
          </p:spPr>
        </p:pic>
      </p:grpSp>
      <p:sp>
        <p:nvSpPr>
          <p:cNvPr id="3" name="Brandline_LVC">
            <a:extLst>
              <a:ext uri="{FF2B5EF4-FFF2-40B4-BE49-F238E27FC236}">
                <a16:creationId xmlns:a16="http://schemas.microsoft.com/office/drawing/2014/main" id="{B946428E-351F-6D49-553E-6E2AF162E926}"/>
              </a:ext>
            </a:extLst>
          </p:cNvPr>
          <p:cNvSpPr/>
          <p:nvPr/>
        </p:nvSpPr>
        <p:spPr>
          <a:xfrm>
            <a:off x="4597400" y="816324"/>
            <a:ext cx="70664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66" name="Google Shape;566;p52"/>
          <p:cNvSpPr txBox="1"/>
          <p:nvPr/>
        </p:nvSpPr>
        <p:spPr>
          <a:xfrm>
            <a:off x="3339847" y="1385262"/>
            <a:ext cx="9541252" cy="600073"/>
          </a:xfrm>
          <a:prstGeom prst="rect">
            <a:avLst/>
          </a:prstGeom>
          <a:noFill/>
          <a:ln>
            <a:noFill/>
          </a:ln>
        </p:spPr>
        <p:txBody>
          <a:bodyPr spcFirstLastPara="1" wrap="square" lIns="45675" tIns="45675" rIns="45675" bIns="45675" anchor="ctr" anchorCtr="0">
            <a:spAutoFit/>
          </a:bodyPr>
          <a:lstStyle/>
          <a:p>
            <a:pPr marR="0" lvl="0" algn="ctr" rtl="0">
              <a:lnSpc>
                <a:spcPct val="150000"/>
              </a:lnSpc>
              <a:spcBef>
                <a:spcPts val="0"/>
              </a:spcBef>
              <a:spcAft>
                <a:spcPts val="0"/>
              </a:spcAft>
              <a:buClr>
                <a:srgbClr val="000000"/>
              </a:buClr>
              <a:buSzPts val="2200"/>
            </a:pPr>
            <a:r>
              <a:rPr lang="en-US" sz="2200" b="0" i="0" u="none" strike="noStrike" cap="none">
                <a:solidFill>
                  <a:schemeClr val="tx1">
                    <a:lumMod val="75000"/>
                    <a:lumOff val="25000"/>
                  </a:schemeClr>
                </a:solidFill>
                <a:latin typeface="Open Sans"/>
                <a:ea typeface="Open Sans"/>
                <a:cs typeface="Open Sans"/>
                <a:sym typeface="Open Sans"/>
              </a:rPr>
              <a:t>Challenge-response is used to authenticate a user. </a:t>
            </a:r>
          </a:p>
        </p:txBody>
      </p:sp>
      <p:sp>
        <p:nvSpPr>
          <p:cNvPr id="568" name="Google Shape;568;p52"/>
          <p:cNvSpPr txBox="1"/>
          <p:nvPr/>
        </p:nvSpPr>
        <p:spPr>
          <a:xfrm>
            <a:off x="-10160" y="295910"/>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Token Device: Asynchronous</a:t>
            </a:r>
            <a:endParaRPr lang="en-US">
              <a:solidFill>
                <a:schemeClr val="tx1">
                  <a:lumMod val="75000"/>
                  <a:lumOff val="25000"/>
                </a:schemeClr>
              </a:solidFill>
            </a:endParaRPr>
          </a:p>
        </p:txBody>
      </p:sp>
      <p:grpSp>
        <p:nvGrpSpPr>
          <p:cNvPr id="3" name="Group 2">
            <a:extLst>
              <a:ext uri="{FF2B5EF4-FFF2-40B4-BE49-F238E27FC236}">
                <a16:creationId xmlns:a16="http://schemas.microsoft.com/office/drawing/2014/main" id="{3F282FD0-60CE-4321-A55A-051F2798A74A}"/>
              </a:ext>
            </a:extLst>
          </p:cNvPr>
          <p:cNvGrpSpPr/>
          <p:nvPr/>
        </p:nvGrpSpPr>
        <p:grpSpPr>
          <a:xfrm>
            <a:off x="1695538" y="2658277"/>
            <a:ext cx="13260347" cy="5607759"/>
            <a:chOff x="1497826" y="2414437"/>
            <a:chExt cx="13260347" cy="5607759"/>
          </a:xfrm>
        </p:grpSpPr>
        <p:pic>
          <p:nvPicPr>
            <p:cNvPr id="527" name="Google Shape;527;p52" descr="Google Shape;615;p22"/>
            <p:cNvPicPr preferRelativeResize="0"/>
            <p:nvPr/>
          </p:nvPicPr>
          <p:blipFill rotWithShape="1">
            <a:blip r:embed="rId3">
              <a:alphaModFix/>
            </a:blip>
            <a:srcRect/>
            <a:stretch/>
          </p:blipFill>
          <p:spPr>
            <a:xfrm>
              <a:off x="12332211" y="4601402"/>
              <a:ext cx="2425962" cy="1559894"/>
            </a:xfrm>
            <a:prstGeom prst="rect">
              <a:avLst/>
            </a:prstGeom>
            <a:noFill/>
            <a:ln>
              <a:noFill/>
            </a:ln>
          </p:spPr>
        </p:pic>
        <p:pic>
          <p:nvPicPr>
            <p:cNvPr id="531" name="Google Shape;531;p52" descr="Google Shape;619;p22"/>
            <p:cNvPicPr preferRelativeResize="0"/>
            <p:nvPr/>
          </p:nvPicPr>
          <p:blipFill rotWithShape="1">
            <a:blip r:embed="rId4">
              <a:alphaModFix/>
            </a:blip>
            <a:srcRect/>
            <a:stretch/>
          </p:blipFill>
          <p:spPr>
            <a:xfrm>
              <a:off x="1497826" y="4335415"/>
              <a:ext cx="820990" cy="1825883"/>
            </a:xfrm>
            <a:prstGeom prst="rect">
              <a:avLst/>
            </a:prstGeom>
            <a:noFill/>
            <a:ln>
              <a:noFill/>
            </a:ln>
          </p:spPr>
        </p:pic>
        <p:pic>
          <p:nvPicPr>
            <p:cNvPr id="533" name="Google Shape;533;p52" descr="Google Shape;621;p22"/>
            <p:cNvPicPr preferRelativeResize="0"/>
            <p:nvPr/>
          </p:nvPicPr>
          <p:blipFill rotWithShape="1">
            <a:blip r:embed="rId5">
              <a:alphaModFix/>
            </a:blip>
            <a:srcRect/>
            <a:stretch/>
          </p:blipFill>
          <p:spPr>
            <a:xfrm>
              <a:off x="3839980" y="4658504"/>
              <a:ext cx="2804700" cy="1437039"/>
            </a:xfrm>
            <a:prstGeom prst="rect">
              <a:avLst/>
            </a:prstGeom>
            <a:noFill/>
            <a:ln>
              <a:noFill/>
            </a:ln>
          </p:spPr>
        </p:pic>
        <p:grpSp>
          <p:nvGrpSpPr>
            <p:cNvPr id="536" name="Google Shape;536;p52"/>
            <p:cNvGrpSpPr/>
            <p:nvPr/>
          </p:nvGrpSpPr>
          <p:grpSpPr>
            <a:xfrm>
              <a:off x="1676188" y="6554568"/>
              <a:ext cx="2682672" cy="1422752"/>
              <a:chOff x="-232133" y="0"/>
              <a:chExt cx="2682671" cy="1422751"/>
            </a:xfrm>
          </p:grpSpPr>
          <p:sp>
            <p:nvSpPr>
              <p:cNvPr id="537" name="Google Shape;537;p52"/>
              <p:cNvSpPr/>
              <p:nvPr/>
            </p:nvSpPr>
            <p:spPr>
              <a:xfrm>
                <a:off x="-152714" y="0"/>
                <a:ext cx="2603252" cy="1422751"/>
              </a:xfrm>
              <a:prstGeom prst="roundRect">
                <a:avLst>
                  <a:gd name="adj" fmla="val 7113"/>
                </a:avLst>
              </a:prstGeom>
              <a:solidFill>
                <a:srgbClr val="D9E6EF"/>
              </a:solidFill>
              <a:ln w="12700" cap="flat" cmpd="sng">
                <a:solidFill>
                  <a:schemeClr val="bg1">
                    <a:lumMod val="8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38" name="Google Shape;538;p52"/>
              <p:cNvSpPr txBox="1"/>
              <p:nvPr/>
            </p:nvSpPr>
            <p:spPr>
              <a:xfrm>
                <a:off x="-232133" y="179837"/>
                <a:ext cx="2630700" cy="1108200"/>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Authentication </a:t>
                </a:r>
                <a:r>
                  <a:rPr lang="en-US" sz="2200">
                    <a:solidFill>
                      <a:schemeClr val="tx1">
                        <a:lumMod val="75000"/>
                        <a:lumOff val="25000"/>
                      </a:schemeClr>
                    </a:solidFill>
                    <a:latin typeface="Open Sans"/>
                    <a:ea typeface="Open Sans"/>
                    <a:cs typeface="Open Sans"/>
                    <a:sym typeface="Open Sans"/>
                  </a:rPr>
                  <a:t>s</a:t>
                </a:r>
                <a:r>
                  <a:rPr lang="en-US" sz="2200" b="0" i="0" u="none" strike="noStrike" cap="none">
                    <a:solidFill>
                      <a:schemeClr val="tx1">
                        <a:lumMod val="75000"/>
                        <a:lumOff val="25000"/>
                      </a:schemeClr>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9"/>
                      </a:ext>
                    </a:extLst>
                  </a:rPr>
                  <a:t>er</a:t>
                </a:r>
                <a:r>
                  <a:rPr lang="en-US" sz="2200" b="0" i="0" u="none" strike="noStrike" cap="none">
                    <a:solidFill>
                      <a:schemeClr val="tx1">
                        <a:lumMod val="75000"/>
                        <a:lumOff val="25000"/>
                      </a:schemeClr>
                    </a:solidFill>
                    <a:latin typeface="Open Sans"/>
                    <a:ea typeface="Open Sans"/>
                    <a:cs typeface="Open Sans"/>
                    <a:sym typeface="Open Sans"/>
                  </a:rPr>
                  <a:t>ver verifies response.</a:t>
                </a:r>
                <a:endParaRPr>
                  <a:solidFill>
                    <a:schemeClr val="tx1">
                      <a:lumMod val="75000"/>
                      <a:lumOff val="25000"/>
                    </a:schemeClr>
                  </a:solidFill>
                </a:endParaRPr>
              </a:p>
            </p:txBody>
          </p:sp>
        </p:grpSp>
        <p:grpSp>
          <p:nvGrpSpPr>
            <p:cNvPr id="539" name="Google Shape;539;p52"/>
            <p:cNvGrpSpPr/>
            <p:nvPr/>
          </p:nvGrpSpPr>
          <p:grpSpPr>
            <a:xfrm>
              <a:off x="1784750" y="2631090"/>
              <a:ext cx="2734748" cy="1467629"/>
              <a:chOff x="-123571" y="-1"/>
              <a:chExt cx="2734747" cy="1467628"/>
            </a:xfrm>
          </p:grpSpPr>
          <p:sp>
            <p:nvSpPr>
              <p:cNvPr id="540" name="Google Shape;540;p52"/>
              <p:cNvSpPr/>
              <p:nvPr/>
            </p:nvSpPr>
            <p:spPr>
              <a:xfrm>
                <a:off x="-123571" y="-1"/>
                <a:ext cx="2734747" cy="1467628"/>
              </a:xfrm>
              <a:prstGeom prst="roundRect">
                <a:avLst>
                  <a:gd name="adj" fmla="val 8014"/>
                </a:avLst>
              </a:prstGeom>
              <a:solidFill>
                <a:srgbClr val="D9E6EF"/>
              </a:solidFill>
              <a:ln w="12700" cap="flat" cmpd="sng">
                <a:solidFill>
                  <a:schemeClr val="bg1">
                    <a:lumMod val="8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algn="ctr"/>
                <a:endParaRPr sz="2200">
                  <a:solidFill>
                    <a:srgbClr val="3F3F3F"/>
                  </a:solidFill>
                  <a:latin typeface="Open Sans"/>
                  <a:ea typeface="Open Sans"/>
                  <a:cs typeface="Open Sans"/>
                  <a:sym typeface="Open Sans"/>
                </a:endParaRPr>
              </a:p>
            </p:txBody>
          </p:sp>
          <p:sp>
            <p:nvSpPr>
              <p:cNvPr id="541" name="Google Shape;541;p52"/>
              <p:cNvSpPr txBox="1"/>
              <p:nvPr/>
            </p:nvSpPr>
            <p:spPr>
              <a:xfrm>
                <a:off x="-120924" y="179837"/>
                <a:ext cx="2705389" cy="1107952"/>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Challenge number is displayed on workstation.</a:t>
                </a:r>
                <a:endParaRPr sz="2200" b="0" i="0" u="none" strike="noStrike" cap="none">
                  <a:solidFill>
                    <a:schemeClr val="tx1">
                      <a:lumMod val="75000"/>
                      <a:lumOff val="25000"/>
                    </a:schemeClr>
                  </a:solidFill>
                  <a:latin typeface="Open Sans"/>
                  <a:ea typeface="Open Sans"/>
                  <a:cs typeface="Open Sans"/>
                  <a:sym typeface="Open Sans"/>
                </a:endParaRPr>
              </a:p>
            </p:txBody>
          </p:sp>
        </p:grpSp>
        <p:grpSp>
          <p:nvGrpSpPr>
            <p:cNvPr id="542" name="Google Shape;542;p52"/>
            <p:cNvGrpSpPr/>
            <p:nvPr/>
          </p:nvGrpSpPr>
          <p:grpSpPr>
            <a:xfrm>
              <a:off x="6268783" y="6554567"/>
              <a:ext cx="2734748" cy="1467629"/>
              <a:chOff x="234780" y="-1"/>
              <a:chExt cx="2734747" cy="1467628"/>
            </a:xfrm>
          </p:grpSpPr>
          <p:sp>
            <p:nvSpPr>
              <p:cNvPr id="543" name="Google Shape;543;p52"/>
              <p:cNvSpPr/>
              <p:nvPr/>
            </p:nvSpPr>
            <p:spPr>
              <a:xfrm>
                <a:off x="234780" y="-1"/>
                <a:ext cx="2734747" cy="1467628"/>
              </a:xfrm>
              <a:prstGeom prst="roundRect">
                <a:avLst>
                  <a:gd name="adj" fmla="val 11475"/>
                </a:avLst>
              </a:prstGeom>
              <a:solidFill>
                <a:srgbClr val="D9E6EF"/>
              </a:solidFill>
              <a:ln w="12700" cap="flat" cmpd="sng">
                <a:solidFill>
                  <a:schemeClr val="bg1">
                    <a:lumMod val="8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algn="ctr"/>
                <a:endParaRPr sz="2200">
                  <a:solidFill>
                    <a:srgbClr val="3F3F3F"/>
                  </a:solidFill>
                  <a:latin typeface="Open Sans"/>
                  <a:ea typeface="Open Sans"/>
                  <a:cs typeface="Open Sans"/>
                  <a:sym typeface="Open Sans"/>
                </a:endParaRPr>
              </a:p>
            </p:txBody>
          </p:sp>
          <p:sp>
            <p:nvSpPr>
              <p:cNvPr id="544" name="Google Shape;544;p52"/>
              <p:cNvSpPr txBox="1"/>
              <p:nvPr/>
            </p:nvSpPr>
            <p:spPr>
              <a:xfrm>
                <a:off x="286855" y="179837"/>
                <a:ext cx="2630597" cy="1107952"/>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User enters response from handheld device.</a:t>
                </a:r>
                <a:endParaRPr>
                  <a:solidFill>
                    <a:schemeClr val="tx1">
                      <a:lumMod val="75000"/>
                      <a:lumOff val="25000"/>
                    </a:schemeClr>
                  </a:solidFill>
                </a:endParaRPr>
              </a:p>
            </p:txBody>
          </p:sp>
        </p:grpSp>
        <p:grpSp>
          <p:nvGrpSpPr>
            <p:cNvPr id="545" name="Google Shape;545;p52"/>
            <p:cNvGrpSpPr/>
            <p:nvPr/>
          </p:nvGrpSpPr>
          <p:grpSpPr>
            <a:xfrm>
              <a:off x="10044808" y="6552872"/>
              <a:ext cx="2734748" cy="1467629"/>
              <a:chOff x="-333635" y="-1"/>
              <a:chExt cx="2734747" cy="1467628"/>
            </a:xfrm>
          </p:grpSpPr>
          <p:sp>
            <p:nvSpPr>
              <p:cNvPr id="546" name="Google Shape;546;p52"/>
              <p:cNvSpPr/>
              <p:nvPr/>
            </p:nvSpPr>
            <p:spPr>
              <a:xfrm>
                <a:off x="-333635" y="-1"/>
                <a:ext cx="2734747" cy="1467628"/>
              </a:xfrm>
              <a:prstGeom prst="roundRect">
                <a:avLst>
                  <a:gd name="adj" fmla="val 12340"/>
                </a:avLst>
              </a:prstGeom>
              <a:solidFill>
                <a:srgbClr val="D9E6EF"/>
              </a:solidFill>
              <a:ln w="12700" cap="flat" cmpd="sng">
                <a:solidFill>
                  <a:schemeClr val="bg1">
                    <a:lumMod val="8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algn="ctr"/>
                <a:endParaRPr sz="2200">
                  <a:solidFill>
                    <a:srgbClr val="3F3F3F"/>
                  </a:solidFill>
                  <a:latin typeface="Open Sans"/>
                  <a:ea typeface="Open Sans"/>
                  <a:cs typeface="Open Sans"/>
                  <a:sym typeface="Open Sans"/>
                </a:endParaRPr>
              </a:p>
            </p:txBody>
          </p:sp>
          <p:sp>
            <p:nvSpPr>
              <p:cNvPr id="547" name="Google Shape;547;p52"/>
              <p:cNvSpPr txBox="1"/>
              <p:nvPr/>
            </p:nvSpPr>
            <p:spPr>
              <a:xfrm>
                <a:off x="-232132" y="518391"/>
                <a:ext cx="2630597" cy="430845"/>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Response is read.</a:t>
                </a:r>
                <a:endParaRPr>
                  <a:solidFill>
                    <a:schemeClr val="tx1">
                      <a:lumMod val="75000"/>
                      <a:lumOff val="25000"/>
                    </a:schemeClr>
                  </a:solidFill>
                </a:endParaRPr>
              </a:p>
            </p:txBody>
          </p:sp>
        </p:grpSp>
        <p:grpSp>
          <p:nvGrpSpPr>
            <p:cNvPr id="548" name="Google Shape;548;p52"/>
            <p:cNvGrpSpPr/>
            <p:nvPr/>
          </p:nvGrpSpPr>
          <p:grpSpPr>
            <a:xfrm>
              <a:off x="9734140" y="2414437"/>
              <a:ext cx="3572480" cy="1741262"/>
              <a:chOff x="-644303" y="0"/>
              <a:chExt cx="3572478" cy="1741260"/>
            </a:xfrm>
          </p:grpSpPr>
          <p:sp>
            <p:nvSpPr>
              <p:cNvPr id="549" name="Google Shape;549;p52"/>
              <p:cNvSpPr/>
              <p:nvPr/>
            </p:nvSpPr>
            <p:spPr>
              <a:xfrm>
                <a:off x="-644303" y="0"/>
                <a:ext cx="3572478" cy="1741260"/>
              </a:xfrm>
              <a:prstGeom prst="roundRect">
                <a:avLst>
                  <a:gd name="adj" fmla="val 10103"/>
                </a:avLst>
              </a:prstGeom>
              <a:solidFill>
                <a:srgbClr val="D9E6EF"/>
              </a:solidFill>
              <a:ln w="12700" cap="flat" cmpd="sng">
                <a:no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algn="ctr"/>
                <a:endParaRPr sz="2200">
                  <a:solidFill>
                    <a:srgbClr val="3F3F3F"/>
                  </a:solidFill>
                  <a:latin typeface="Open Sans"/>
                  <a:ea typeface="Open Sans"/>
                  <a:cs typeface="Open Sans"/>
                  <a:sym typeface="Open Sans"/>
                </a:endParaRPr>
              </a:p>
            </p:txBody>
          </p:sp>
          <p:sp>
            <p:nvSpPr>
              <p:cNvPr id="550" name="Google Shape;550;p52"/>
              <p:cNvSpPr txBox="1"/>
              <p:nvPr/>
            </p:nvSpPr>
            <p:spPr>
              <a:xfrm>
                <a:off x="-607357" y="137921"/>
                <a:ext cx="3525547" cy="1446900"/>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User enters challenge number and PIN permanently </a:t>
                </a:r>
                <a:r>
                  <a:rPr lang="en-US" sz="2200" b="0" i="0" u="none" strike="noStrike" cap="none">
                    <a:solidFill>
                      <a:schemeClr val="tx1">
                        <a:lumMod val="75000"/>
                        <a:lumOff val="25000"/>
                      </a:schemeClr>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0"/>
                      </a:ext>
                    </a:extLst>
                  </a:rPr>
                  <a:t>associated</a:t>
                </a:r>
                <a:r>
                  <a:rPr lang="en-US" sz="2200" b="0" i="0" u="none" strike="noStrike" cap="none">
                    <a:solidFill>
                      <a:schemeClr val="tx1">
                        <a:lumMod val="75000"/>
                        <a:lumOff val="25000"/>
                      </a:schemeClr>
                    </a:solidFill>
                    <a:latin typeface="Open Sans"/>
                    <a:ea typeface="Open Sans"/>
                    <a:cs typeface="Open Sans"/>
                    <a:sym typeface="Open Sans"/>
                  </a:rPr>
                  <a:t> with pad.</a:t>
                </a:r>
                <a:endParaRPr>
                  <a:solidFill>
                    <a:schemeClr val="tx1">
                      <a:lumMod val="75000"/>
                      <a:lumOff val="25000"/>
                    </a:schemeClr>
                  </a:solidFill>
                </a:endParaRPr>
              </a:p>
            </p:txBody>
          </p:sp>
        </p:grpSp>
        <p:sp>
          <p:nvSpPr>
            <p:cNvPr id="2" name="Oval 1">
              <a:extLst>
                <a:ext uri="{FF2B5EF4-FFF2-40B4-BE49-F238E27FC236}">
                  <a16:creationId xmlns:a16="http://schemas.microsoft.com/office/drawing/2014/main" id="{4E5D7EB3-6B40-42F4-9F1E-9BA0B242E303}"/>
                </a:ext>
              </a:extLst>
            </p:cNvPr>
            <p:cNvSpPr/>
            <p:nvPr/>
          </p:nvSpPr>
          <p:spPr>
            <a:xfrm>
              <a:off x="2930336" y="3919710"/>
              <a:ext cx="340081" cy="340081"/>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46" name="Oval 45">
              <a:extLst>
                <a:ext uri="{FF2B5EF4-FFF2-40B4-BE49-F238E27FC236}">
                  <a16:creationId xmlns:a16="http://schemas.microsoft.com/office/drawing/2014/main" id="{15DC5835-9786-47A8-8A60-706DF9D156AB}"/>
                </a:ext>
              </a:extLst>
            </p:cNvPr>
            <p:cNvSpPr/>
            <p:nvPr/>
          </p:nvSpPr>
          <p:spPr>
            <a:xfrm>
              <a:off x="11286636" y="3992396"/>
              <a:ext cx="340081" cy="340081"/>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47" name="Oval 46">
              <a:extLst>
                <a:ext uri="{FF2B5EF4-FFF2-40B4-BE49-F238E27FC236}">
                  <a16:creationId xmlns:a16="http://schemas.microsoft.com/office/drawing/2014/main" id="{72C9F66B-F862-42D7-A443-24526714275A}"/>
                </a:ext>
              </a:extLst>
            </p:cNvPr>
            <p:cNvSpPr/>
            <p:nvPr/>
          </p:nvSpPr>
          <p:spPr>
            <a:xfrm>
              <a:off x="7446262" y="6404558"/>
              <a:ext cx="340081" cy="340081"/>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48" name="Oval 47">
              <a:extLst>
                <a:ext uri="{FF2B5EF4-FFF2-40B4-BE49-F238E27FC236}">
                  <a16:creationId xmlns:a16="http://schemas.microsoft.com/office/drawing/2014/main" id="{2340C84F-7DEA-40F9-8227-CC8215A48314}"/>
                </a:ext>
              </a:extLst>
            </p:cNvPr>
            <p:cNvSpPr/>
            <p:nvPr/>
          </p:nvSpPr>
          <p:spPr>
            <a:xfrm>
              <a:off x="11300495" y="6404558"/>
              <a:ext cx="340081" cy="340081"/>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49" name="Oval 48">
              <a:extLst>
                <a:ext uri="{FF2B5EF4-FFF2-40B4-BE49-F238E27FC236}">
                  <a16:creationId xmlns:a16="http://schemas.microsoft.com/office/drawing/2014/main" id="{148E0130-D809-4392-BB51-BE35B7B295D2}"/>
                </a:ext>
              </a:extLst>
            </p:cNvPr>
            <p:cNvSpPr/>
            <p:nvPr/>
          </p:nvSpPr>
          <p:spPr>
            <a:xfrm>
              <a:off x="2889895" y="6404558"/>
              <a:ext cx="340081" cy="340081"/>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5</a:t>
              </a:r>
            </a:p>
          </p:txBody>
        </p:sp>
      </p:grpSp>
      <p:sp>
        <p:nvSpPr>
          <p:cNvPr id="51" name="Google Shape;566;p52">
            <a:extLst>
              <a:ext uri="{FF2B5EF4-FFF2-40B4-BE49-F238E27FC236}">
                <a16:creationId xmlns:a16="http://schemas.microsoft.com/office/drawing/2014/main" id="{B70B2806-5349-460C-8938-DCE82FE2EE5C}"/>
              </a:ext>
            </a:extLst>
          </p:cNvPr>
          <p:cNvSpPr txBox="1"/>
          <p:nvPr/>
        </p:nvSpPr>
        <p:spPr>
          <a:xfrm>
            <a:off x="6589710" y="2035913"/>
            <a:ext cx="3040137" cy="663911"/>
          </a:xfrm>
          <a:prstGeom prst="roundRect">
            <a:avLst/>
          </a:prstGeom>
          <a:noFill/>
          <a:ln>
            <a:noFill/>
          </a:ln>
        </p:spPr>
        <p:txBody>
          <a:bodyPr spcFirstLastPara="1" wrap="square" lIns="45675" tIns="45675" rIns="45675" bIns="45675" anchor="ctr" anchorCtr="0">
            <a:spAutoFit/>
          </a:bodyPr>
          <a:lstStyle/>
          <a:p>
            <a:pPr marR="0" lvl="0" algn="ctr" rtl="0">
              <a:lnSpc>
                <a:spcPct val="150000"/>
              </a:lnSpc>
              <a:spcBef>
                <a:spcPts val="0"/>
              </a:spcBef>
              <a:spcAft>
                <a:spcPts val="0"/>
              </a:spcAft>
              <a:buClr>
                <a:srgbClr val="000000"/>
              </a:buClr>
              <a:buSzPts val="2200"/>
            </a:pPr>
            <a:r>
              <a:rPr lang="en-US" sz="2200" b="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Example: Grid Cards.</a:t>
            </a:r>
            <a:endParaRPr lang="en-US">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38" name="Group 10">
            <a:extLst>
              <a:ext uri="{FF2B5EF4-FFF2-40B4-BE49-F238E27FC236}">
                <a16:creationId xmlns:a16="http://schemas.microsoft.com/office/drawing/2014/main" id="{D8E7C01C-4EDD-481B-837A-4390CC5F2C3E}"/>
              </a:ext>
            </a:extLst>
          </p:cNvPr>
          <p:cNvGrpSpPr>
            <a:grpSpLocks noChangeAspect="1"/>
          </p:cNvGrpSpPr>
          <p:nvPr/>
        </p:nvGrpSpPr>
        <p:grpSpPr bwMode="auto">
          <a:xfrm>
            <a:off x="8876417" y="4792220"/>
            <a:ext cx="1348314" cy="1612916"/>
            <a:chOff x="4462" y="2112"/>
            <a:chExt cx="1172" cy="1402"/>
          </a:xfrm>
        </p:grpSpPr>
        <p:sp>
          <p:nvSpPr>
            <p:cNvPr id="41" name="Freeform 11">
              <a:extLst>
                <a:ext uri="{FF2B5EF4-FFF2-40B4-BE49-F238E27FC236}">
                  <a16:creationId xmlns:a16="http://schemas.microsoft.com/office/drawing/2014/main" id="{28A2EDCE-4393-468D-ABBB-9F0617CCBB68}"/>
                </a:ext>
              </a:extLst>
            </p:cNvPr>
            <p:cNvSpPr>
              <a:spLocks/>
            </p:cNvSpPr>
            <p:nvPr/>
          </p:nvSpPr>
          <p:spPr bwMode="auto">
            <a:xfrm>
              <a:off x="4925" y="2626"/>
              <a:ext cx="226" cy="195"/>
            </a:xfrm>
            <a:custGeom>
              <a:avLst/>
              <a:gdLst>
                <a:gd name="T0" fmla="*/ 23 w 1661"/>
                <a:gd name="T1" fmla="*/ 690 h 1440"/>
                <a:gd name="T2" fmla="*/ 0 w 1661"/>
                <a:gd name="T3" fmla="*/ 828 h 1440"/>
                <a:gd name="T4" fmla="*/ 1661 w 1661"/>
                <a:gd name="T5" fmla="*/ 667 h 1440"/>
                <a:gd name="T6" fmla="*/ 1483 w 1661"/>
                <a:gd name="T7" fmla="*/ 0 h 1440"/>
                <a:gd name="T8" fmla="*/ 23 w 1661"/>
                <a:gd name="T9" fmla="*/ 690 h 1440"/>
              </a:gdLst>
              <a:ahLst/>
              <a:cxnLst>
                <a:cxn ang="0">
                  <a:pos x="T0" y="T1"/>
                </a:cxn>
                <a:cxn ang="0">
                  <a:pos x="T2" y="T3"/>
                </a:cxn>
                <a:cxn ang="0">
                  <a:pos x="T4" y="T5"/>
                </a:cxn>
                <a:cxn ang="0">
                  <a:pos x="T6" y="T7"/>
                </a:cxn>
                <a:cxn ang="0">
                  <a:pos x="T8" y="T9"/>
                </a:cxn>
              </a:cxnLst>
              <a:rect l="0" t="0" r="r" b="b"/>
              <a:pathLst>
                <a:path w="1661" h="1440">
                  <a:moveTo>
                    <a:pt x="23" y="690"/>
                  </a:moveTo>
                  <a:cubicBezTo>
                    <a:pt x="0" y="828"/>
                    <a:pt x="0" y="828"/>
                    <a:pt x="0" y="828"/>
                  </a:cubicBezTo>
                  <a:cubicBezTo>
                    <a:pt x="1209" y="1440"/>
                    <a:pt x="1661" y="667"/>
                    <a:pt x="1661" y="667"/>
                  </a:cubicBezTo>
                  <a:cubicBezTo>
                    <a:pt x="1483" y="0"/>
                    <a:pt x="1483" y="0"/>
                    <a:pt x="1483" y="0"/>
                  </a:cubicBezTo>
                  <a:cubicBezTo>
                    <a:pt x="1213" y="329"/>
                    <a:pt x="726" y="749"/>
                    <a:pt x="23" y="690"/>
                  </a:cubicBezTo>
                  <a:close/>
                </a:path>
              </a:pathLst>
            </a:custGeom>
            <a:solidFill>
              <a:srgbClr val="EDD1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2" name="Freeform 12">
              <a:extLst>
                <a:ext uri="{FF2B5EF4-FFF2-40B4-BE49-F238E27FC236}">
                  <a16:creationId xmlns:a16="http://schemas.microsoft.com/office/drawing/2014/main" id="{EBE45FB5-2A1F-415B-A116-B5AA21269662}"/>
                </a:ext>
              </a:extLst>
            </p:cNvPr>
            <p:cNvSpPr>
              <a:spLocks/>
            </p:cNvSpPr>
            <p:nvPr/>
          </p:nvSpPr>
          <p:spPr bwMode="auto">
            <a:xfrm>
              <a:off x="4929" y="2625"/>
              <a:ext cx="198" cy="103"/>
            </a:xfrm>
            <a:custGeom>
              <a:avLst/>
              <a:gdLst>
                <a:gd name="T0" fmla="*/ 1460 w 1460"/>
                <a:gd name="T1" fmla="*/ 8 h 756"/>
                <a:gd name="T2" fmla="*/ 1459 w 1460"/>
                <a:gd name="T3" fmla="*/ 0 h 756"/>
                <a:gd name="T4" fmla="*/ 115 w 1460"/>
                <a:gd name="T5" fmla="*/ 0 h 756"/>
                <a:gd name="T6" fmla="*/ 0 w 1460"/>
                <a:gd name="T7" fmla="*/ 696 h 756"/>
                <a:gd name="T8" fmla="*/ 1460 w 1460"/>
                <a:gd name="T9" fmla="*/ 8 h 756"/>
              </a:gdLst>
              <a:ahLst/>
              <a:cxnLst>
                <a:cxn ang="0">
                  <a:pos x="T0" y="T1"/>
                </a:cxn>
                <a:cxn ang="0">
                  <a:pos x="T2" y="T3"/>
                </a:cxn>
                <a:cxn ang="0">
                  <a:pos x="T4" y="T5"/>
                </a:cxn>
                <a:cxn ang="0">
                  <a:pos x="T6" y="T7"/>
                </a:cxn>
                <a:cxn ang="0">
                  <a:pos x="T8" y="T9"/>
                </a:cxn>
              </a:cxnLst>
              <a:rect l="0" t="0" r="r" b="b"/>
              <a:pathLst>
                <a:path w="1460" h="756">
                  <a:moveTo>
                    <a:pt x="1460" y="8"/>
                  </a:moveTo>
                  <a:cubicBezTo>
                    <a:pt x="1459" y="0"/>
                    <a:pt x="1459" y="0"/>
                    <a:pt x="1459" y="0"/>
                  </a:cubicBezTo>
                  <a:cubicBezTo>
                    <a:pt x="115" y="0"/>
                    <a:pt x="115" y="0"/>
                    <a:pt x="115" y="0"/>
                  </a:cubicBezTo>
                  <a:cubicBezTo>
                    <a:pt x="0" y="696"/>
                    <a:pt x="0" y="696"/>
                    <a:pt x="0" y="696"/>
                  </a:cubicBezTo>
                  <a:cubicBezTo>
                    <a:pt x="703" y="756"/>
                    <a:pt x="1190" y="337"/>
                    <a:pt x="1460" y="8"/>
                  </a:cubicBezTo>
                  <a:close/>
                </a:path>
              </a:pathLst>
            </a:custGeom>
            <a:solidFill>
              <a:srgbClr val="CCB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13">
              <a:extLst>
                <a:ext uri="{FF2B5EF4-FFF2-40B4-BE49-F238E27FC236}">
                  <a16:creationId xmlns:a16="http://schemas.microsoft.com/office/drawing/2014/main" id="{02D907C1-2F25-4FA3-AB32-3FD958182980}"/>
                </a:ext>
              </a:extLst>
            </p:cNvPr>
            <p:cNvSpPr>
              <a:spLocks/>
            </p:cNvSpPr>
            <p:nvPr/>
          </p:nvSpPr>
          <p:spPr bwMode="auto">
            <a:xfrm>
              <a:off x="4793" y="2692"/>
              <a:ext cx="442" cy="715"/>
            </a:xfrm>
            <a:custGeom>
              <a:avLst/>
              <a:gdLst>
                <a:gd name="T0" fmla="*/ 408 w 3262"/>
                <a:gd name="T1" fmla="*/ 490 h 5277"/>
                <a:gd name="T2" fmla="*/ 1089 w 3262"/>
                <a:gd name="T3" fmla="*/ 155 h 5277"/>
                <a:gd name="T4" fmla="*/ 2586 w 3262"/>
                <a:gd name="T5" fmla="*/ 162 h 5277"/>
                <a:gd name="T6" fmla="*/ 3085 w 3262"/>
                <a:gd name="T7" fmla="*/ 466 h 5277"/>
                <a:gd name="T8" fmla="*/ 2306 w 3262"/>
                <a:gd name="T9" fmla="*/ 5140 h 5277"/>
                <a:gd name="T10" fmla="*/ 1296 w 3262"/>
                <a:gd name="T11" fmla="*/ 5140 h 5277"/>
                <a:gd name="T12" fmla="*/ 408 w 3262"/>
                <a:gd name="T13" fmla="*/ 490 h 5277"/>
              </a:gdLst>
              <a:ahLst/>
              <a:cxnLst>
                <a:cxn ang="0">
                  <a:pos x="T0" y="T1"/>
                </a:cxn>
                <a:cxn ang="0">
                  <a:pos x="T2" y="T3"/>
                </a:cxn>
                <a:cxn ang="0">
                  <a:pos x="T4" y="T5"/>
                </a:cxn>
                <a:cxn ang="0">
                  <a:pos x="T6" y="T7"/>
                </a:cxn>
                <a:cxn ang="0">
                  <a:pos x="T8" y="T9"/>
                </a:cxn>
                <a:cxn ang="0">
                  <a:pos x="T10" y="T11"/>
                </a:cxn>
                <a:cxn ang="0">
                  <a:pos x="T12" y="T13"/>
                </a:cxn>
              </a:cxnLst>
              <a:rect l="0" t="0" r="r" b="b"/>
              <a:pathLst>
                <a:path w="3262" h="5277">
                  <a:moveTo>
                    <a:pt x="408" y="490"/>
                  </a:moveTo>
                  <a:cubicBezTo>
                    <a:pt x="408" y="490"/>
                    <a:pt x="839" y="0"/>
                    <a:pt x="1089" y="155"/>
                  </a:cubicBezTo>
                  <a:cubicBezTo>
                    <a:pt x="1089" y="155"/>
                    <a:pt x="1928" y="786"/>
                    <a:pt x="2586" y="162"/>
                  </a:cubicBezTo>
                  <a:cubicBezTo>
                    <a:pt x="2586" y="162"/>
                    <a:pt x="2903" y="90"/>
                    <a:pt x="3085" y="466"/>
                  </a:cubicBezTo>
                  <a:cubicBezTo>
                    <a:pt x="3262" y="832"/>
                    <a:pt x="2526" y="5004"/>
                    <a:pt x="2306" y="5140"/>
                  </a:cubicBezTo>
                  <a:cubicBezTo>
                    <a:pt x="2087" y="5277"/>
                    <a:pt x="1296" y="5140"/>
                    <a:pt x="1296" y="5140"/>
                  </a:cubicBezTo>
                  <a:cubicBezTo>
                    <a:pt x="1296" y="5140"/>
                    <a:pt x="0" y="1986"/>
                    <a:pt x="408" y="490"/>
                  </a:cubicBezTo>
                  <a:close/>
                </a:path>
              </a:pathLst>
            </a:custGeom>
            <a:solidFill>
              <a:srgbClr val="D0D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4" name="Freeform 14">
              <a:extLst>
                <a:ext uri="{FF2B5EF4-FFF2-40B4-BE49-F238E27FC236}">
                  <a16:creationId xmlns:a16="http://schemas.microsoft.com/office/drawing/2014/main" id="{7218D887-D4C2-478F-A348-12C04758E8F8}"/>
                </a:ext>
              </a:extLst>
            </p:cNvPr>
            <p:cNvSpPr>
              <a:spLocks/>
            </p:cNvSpPr>
            <p:nvPr/>
          </p:nvSpPr>
          <p:spPr bwMode="auto">
            <a:xfrm>
              <a:off x="4988" y="2740"/>
              <a:ext cx="95" cy="85"/>
            </a:xfrm>
            <a:custGeom>
              <a:avLst/>
              <a:gdLst>
                <a:gd name="T0" fmla="*/ 701 w 701"/>
                <a:gd name="T1" fmla="*/ 0 h 629"/>
                <a:gd name="T2" fmla="*/ 362 w 701"/>
                <a:gd name="T3" fmla="*/ 0 h 629"/>
                <a:gd name="T4" fmla="*/ 340 w 701"/>
                <a:gd name="T5" fmla="*/ 0 h 629"/>
                <a:gd name="T6" fmla="*/ 0 w 701"/>
                <a:gd name="T7" fmla="*/ 0 h 629"/>
                <a:gd name="T8" fmla="*/ 342 w 701"/>
                <a:gd name="T9" fmla="*/ 616 h 629"/>
                <a:gd name="T10" fmla="*/ 342 w 701"/>
                <a:gd name="T11" fmla="*/ 629 h 629"/>
                <a:gd name="T12" fmla="*/ 351 w 701"/>
                <a:gd name="T13" fmla="*/ 622 h 629"/>
                <a:gd name="T14" fmla="*/ 360 w 701"/>
                <a:gd name="T15" fmla="*/ 629 h 629"/>
                <a:gd name="T16" fmla="*/ 360 w 701"/>
                <a:gd name="T17" fmla="*/ 617 h 629"/>
                <a:gd name="T18" fmla="*/ 701 w 701"/>
                <a:gd name="T19"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1" h="629">
                  <a:moveTo>
                    <a:pt x="701" y="0"/>
                  </a:moveTo>
                  <a:cubicBezTo>
                    <a:pt x="362" y="0"/>
                    <a:pt x="362" y="0"/>
                    <a:pt x="362" y="0"/>
                  </a:cubicBezTo>
                  <a:cubicBezTo>
                    <a:pt x="340" y="0"/>
                    <a:pt x="340" y="0"/>
                    <a:pt x="340" y="0"/>
                  </a:cubicBezTo>
                  <a:cubicBezTo>
                    <a:pt x="0" y="0"/>
                    <a:pt x="0" y="0"/>
                    <a:pt x="0" y="0"/>
                  </a:cubicBezTo>
                  <a:cubicBezTo>
                    <a:pt x="0" y="0"/>
                    <a:pt x="103" y="426"/>
                    <a:pt x="342" y="616"/>
                  </a:cubicBezTo>
                  <a:cubicBezTo>
                    <a:pt x="342" y="629"/>
                    <a:pt x="342" y="629"/>
                    <a:pt x="342" y="629"/>
                  </a:cubicBezTo>
                  <a:cubicBezTo>
                    <a:pt x="345" y="627"/>
                    <a:pt x="348" y="625"/>
                    <a:pt x="351" y="622"/>
                  </a:cubicBezTo>
                  <a:cubicBezTo>
                    <a:pt x="354" y="625"/>
                    <a:pt x="357" y="627"/>
                    <a:pt x="360" y="629"/>
                  </a:cubicBezTo>
                  <a:cubicBezTo>
                    <a:pt x="360" y="617"/>
                    <a:pt x="360" y="617"/>
                    <a:pt x="360" y="617"/>
                  </a:cubicBezTo>
                  <a:cubicBezTo>
                    <a:pt x="599" y="426"/>
                    <a:pt x="701" y="0"/>
                    <a:pt x="701" y="0"/>
                  </a:cubicBezTo>
                  <a:close/>
                </a:path>
              </a:pathLst>
            </a:custGeom>
            <a:solidFill>
              <a:srgbClr val="2F9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5" name="Freeform 15">
              <a:extLst>
                <a:ext uri="{FF2B5EF4-FFF2-40B4-BE49-F238E27FC236}">
                  <a16:creationId xmlns:a16="http://schemas.microsoft.com/office/drawing/2014/main" id="{FDDC7EE2-25E1-4011-B074-89E89D1C4BEE}"/>
                </a:ext>
              </a:extLst>
            </p:cNvPr>
            <p:cNvSpPr>
              <a:spLocks/>
            </p:cNvSpPr>
            <p:nvPr/>
          </p:nvSpPr>
          <p:spPr bwMode="auto">
            <a:xfrm>
              <a:off x="4963" y="2801"/>
              <a:ext cx="147" cy="695"/>
            </a:xfrm>
            <a:custGeom>
              <a:avLst/>
              <a:gdLst>
                <a:gd name="T0" fmla="*/ 687 w 1086"/>
                <a:gd name="T1" fmla="*/ 0 h 5126"/>
                <a:gd name="T2" fmla="*/ 532 w 1086"/>
                <a:gd name="T3" fmla="*/ 163 h 5126"/>
                <a:gd name="T4" fmla="*/ 384 w 1086"/>
                <a:gd name="T5" fmla="*/ 0 h 5126"/>
                <a:gd name="T6" fmla="*/ 82 w 1086"/>
                <a:gd name="T7" fmla="*/ 3756 h 5126"/>
                <a:gd name="T8" fmla="*/ 523 w 1086"/>
                <a:gd name="T9" fmla="*/ 5121 h 5126"/>
                <a:gd name="T10" fmla="*/ 535 w 1086"/>
                <a:gd name="T11" fmla="*/ 5126 h 5126"/>
                <a:gd name="T12" fmla="*/ 547 w 1086"/>
                <a:gd name="T13" fmla="*/ 5121 h 5126"/>
                <a:gd name="T14" fmla="*/ 1005 w 1086"/>
                <a:gd name="T15" fmla="*/ 3756 h 5126"/>
                <a:gd name="T16" fmla="*/ 687 w 1086"/>
                <a:gd name="T17" fmla="*/ 0 h 5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6" h="5126">
                  <a:moveTo>
                    <a:pt x="687" y="0"/>
                  </a:moveTo>
                  <a:cubicBezTo>
                    <a:pt x="532" y="163"/>
                    <a:pt x="532" y="163"/>
                    <a:pt x="532" y="163"/>
                  </a:cubicBezTo>
                  <a:cubicBezTo>
                    <a:pt x="384" y="0"/>
                    <a:pt x="384" y="0"/>
                    <a:pt x="384" y="0"/>
                  </a:cubicBezTo>
                  <a:cubicBezTo>
                    <a:pt x="384" y="0"/>
                    <a:pt x="0" y="2535"/>
                    <a:pt x="82" y="3756"/>
                  </a:cubicBezTo>
                  <a:cubicBezTo>
                    <a:pt x="154" y="4835"/>
                    <a:pt x="412" y="5065"/>
                    <a:pt x="523" y="5121"/>
                  </a:cubicBezTo>
                  <a:cubicBezTo>
                    <a:pt x="535" y="5126"/>
                    <a:pt x="535" y="5126"/>
                    <a:pt x="535" y="5126"/>
                  </a:cubicBezTo>
                  <a:cubicBezTo>
                    <a:pt x="547" y="5121"/>
                    <a:pt x="547" y="5121"/>
                    <a:pt x="547" y="5121"/>
                  </a:cubicBezTo>
                  <a:cubicBezTo>
                    <a:pt x="658" y="5065"/>
                    <a:pt x="933" y="4835"/>
                    <a:pt x="1005" y="3756"/>
                  </a:cubicBezTo>
                  <a:cubicBezTo>
                    <a:pt x="1086" y="2535"/>
                    <a:pt x="687" y="0"/>
                    <a:pt x="687" y="0"/>
                  </a:cubicBezTo>
                  <a:close/>
                </a:path>
              </a:pathLst>
            </a:custGeom>
            <a:solidFill>
              <a:srgbClr val="2F9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0" name="Freeform 16">
              <a:extLst>
                <a:ext uri="{FF2B5EF4-FFF2-40B4-BE49-F238E27FC236}">
                  <a16:creationId xmlns:a16="http://schemas.microsoft.com/office/drawing/2014/main" id="{10542476-6B4E-4331-90A1-79457246E5A7}"/>
                </a:ext>
              </a:extLst>
            </p:cNvPr>
            <p:cNvSpPr>
              <a:spLocks/>
            </p:cNvSpPr>
            <p:nvPr/>
          </p:nvSpPr>
          <p:spPr bwMode="auto">
            <a:xfrm>
              <a:off x="4595" y="2747"/>
              <a:ext cx="443" cy="767"/>
            </a:xfrm>
            <a:custGeom>
              <a:avLst/>
              <a:gdLst>
                <a:gd name="T0" fmla="*/ 1676 w 3267"/>
                <a:gd name="T1" fmla="*/ 0 h 5657"/>
                <a:gd name="T2" fmla="*/ 0 w 3267"/>
                <a:gd name="T3" fmla="*/ 574 h 5657"/>
                <a:gd name="T4" fmla="*/ 710 w 3267"/>
                <a:gd name="T5" fmla="*/ 3090 h 5657"/>
                <a:gd name="T6" fmla="*/ 1018 w 3267"/>
                <a:gd name="T7" fmla="*/ 4028 h 5657"/>
                <a:gd name="T8" fmla="*/ 1214 w 3267"/>
                <a:gd name="T9" fmla="*/ 5657 h 5657"/>
                <a:gd name="T10" fmla="*/ 3253 w 3267"/>
                <a:gd name="T11" fmla="*/ 5657 h 5657"/>
                <a:gd name="T12" fmla="*/ 3267 w 3267"/>
                <a:gd name="T13" fmla="*/ 4499 h 5657"/>
                <a:gd name="T14" fmla="*/ 1676 w 3267"/>
                <a:gd name="T15" fmla="*/ 0 h 56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7" h="5657">
                  <a:moveTo>
                    <a:pt x="1676" y="0"/>
                  </a:moveTo>
                  <a:cubicBezTo>
                    <a:pt x="1676" y="0"/>
                    <a:pt x="441" y="623"/>
                    <a:pt x="0" y="574"/>
                  </a:cubicBezTo>
                  <a:cubicBezTo>
                    <a:pt x="0" y="574"/>
                    <a:pt x="1005" y="2403"/>
                    <a:pt x="710" y="3090"/>
                  </a:cubicBezTo>
                  <a:cubicBezTo>
                    <a:pt x="710" y="3090"/>
                    <a:pt x="1018" y="3566"/>
                    <a:pt x="1018" y="4028"/>
                  </a:cubicBezTo>
                  <a:cubicBezTo>
                    <a:pt x="1018" y="4028"/>
                    <a:pt x="1207" y="4313"/>
                    <a:pt x="1214" y="5657"/>
                  </a:cubicBezTo>
                  <a:cubicBezTo>
                    <a:pt x="3253" y="5657"/>
                    <a:pt x="3253" y="5657"/>
                    <a:pt x="3253" y="5657"/>
                  </a:cubicBezTo>
                  <a:cubicBezTo>
                    <a:pt x="3267" y="4499"/>
                    <a:pt x="3267" y="4499"/>
                    <a:pt x="3267" y="4499"/>
                  </a:cubicBezTo>
                  <a:cubicBezTo>
                    <a:pt x="3267" y="4499"/>
                    <a:pt x="2025" y="1625"/>
                    <a:pt x="1676" y="0"/>
                  </a:cubicBezTo>
                  <a:close/>
                </a:path>
              </a:pathLst>
            </a:custGeom>
            <a:solidFill>
              <a:srgbClr val="49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17">
              <a:extLst>
                <a:ext uri="{FF2B5EF4-FFF2-40B4-BE49-F238E27FC236}">
                  <a16:creationId xmlns:a16="http://schemas.microsoft.com/office/drawing/2014/main" id="{BF4AB9E3-CEC6-4A9D-8653-BEC5665F1D29}"/>
                </a:ext>
              </a:extLst>
            </p:cNvPr>
            <p:cNvSpPr>
              <a:spLocks/>
            </p:cNvSpPr>
            <p:nvPr/>
          </p:nvSpPr>
          <p:spPr bwMode="auto">
            <a:xfrm>
              <a:off x="5025" y="2739"/>
              <a:ext cx="469" cy="775"/>
            </a:xfrm>
            <a:custGeom>
              <a:avLst/>
              <a:gdLst>
                <a:gd name="T0" fmla="*/ 1661 w 3458"/>
                <a:gd name="T1" fmla="*/ 0 h 5717"/>
                <a:gd name="T2" fmla="*/ 3218 w 3458"/>
                <a:gd name="T3" fmla="*/ 421 h 5717"/>
                <a:gd name="T4" fmla="*/ 3458 w 3458"/>
                <a:gd name="T5" fmla="*/ 463 h 5717"/>
                <a:gd name="T6" fmla="*/ 2711 w 3458"/>
                <a:gd name="T7" fmla="*/ 3273 h 5717"/>
                <a:gd name="T8" fmla="*/ 2419 w 3458"/>
                <a:gd name="T9" fmla="*/ 4116 h 5717"/>
                <a:gd name="T10" fmla="*/ 2270 w 3458"/>
                <a:gd name="T11" fmla="*/ 5717 h 5717"/>
                <a:gd name="T12" fmla="*/ 79 w 3458"/>
                <a:gd name="T13" fmla="*/ 5717 h 5717"/>
                <a:gd name="T14" fmla="*/ 0 w 3458"/>
                <a:gd name="T15" fmla="*/ 4680 h 5717"/>
                <a:gd name="T16" fmla="*/ 1661 w 3458"/>
                <a:gd name="T17" fmla="*/ 0 h 5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8" h="5717">
                  <a:moveTo>
                    <a:pt x="1661" y="0"/>
                  </a:moveTo>
                  <a:cubicBezTo>
                    <a:pt x="1661" y="0"/>
                    <a:pt x="2639" y="337"/>
                    <a:pt x="3218" y="421"/>
                  </a:cubicBezTo>
                  <a:cubicBezTo>
                    <a:pt x="3262" y="427"/>
                    <a:pt x="3407" y="459"/>
                    <a:pt x="3458" y="463"/>
                  </a:cubicBezTo>
                  <a:cubicBezTo>
                    <a:pt x="3458" y="463"/>
                    <a:pt x="2417" y="2586"/>
                    <a:pt x="2711" y="3273"/>
                  </a:cubicBezTo>
                  <a:cubicBezTo>
                    <a:pt x="2711" y="3273"/>
                    <a:pt x="2463" y="3678"/>
                    <a:pt x="2419" y="4116"/>
                  </a:cubicBezTo>
                  <a:cubicBezTo>
                    <a:pt x="2419" y="4116"/>
                    <a:pt x="2322" y="4366"/>
                    <a:pt x="2270" y="5717"/>
                  </a:cubicBezTo>
                  <a:cubicBezTo>
                    <a:pt x="79" y="5717"/>
                    <a:pt x="79" y="5717"/>
                    <a:pt x="79" y="5717"/>
                  </a:cubicBezTo>
                  <a:cubicBezTo>
                    <a:pt x="0" y="4680"/>
                    <a:pt x="0" y="4680"/>
                    <a:pt x="0" y="4680"/>
                  </a:cubicBezTo>
                  <a:cubicBezTo>
                    <a:pt x="0" y="4680"/>
                    <a:pt x="1096" y="2177"/>
                    <a:pt x="1661" y="0"/>
                  </a:cubicBezTo>
                  <a:close/>
                </a:path>
              </a:pathLst>
            </a:custGeom>
            <a:solidFill>
              <a:srgbClr val="2F3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3" name="Freeform 18">
              <a:extLst>
                <a:ext uri="{FF2B5EF4-FFF2-40B4-BE49-F238E27FC236}">
                  <a16:creationId xmlns:a16="http://schemas.microsoft.com/office/drawing/2014/main" id="{08612795-19A1-43FA-B4FC-F581B6D0A618}"/>
                </a:ext>
              </a:extLst>
            </p:cNvPr>
            <p:cNvSpPr>
              <a:spLocks/>
            </p:cNvSpPr>
            <p:nvPr/>
          </p:nvSpPr>
          <p:spPr bwMode="auto">
            <a:xfrm>
              <a:off x="4901" y="2675"/>
              <a:ext cx="137" cy="173"/>
            </a:xfrm>
            <a:custGeom>
              <a:avLst/>
              <a:gdLst>
                <a:gd name="T0" fmla="*/ 0 w 1008"/>
                <a:gd name="T1" fmla="*/ 306 h 1282"/>
                <a:gd name="T2" fmla="*/ 261 w 1008"/>
                <a:gd name="T3" fmla="*/ 0 h 1282"/>
                <a:gd name="T4" fmla="*/ 1008 w 1008"/>
                <a:gd name="T5" fmla="*/ 476 h 1282"/>
                <a:gd name="T6" fmla="*/ 504 w 1008"/>
                <a:gd name="T7" fmla="*/ 1282 h 1282"/>
                <a:gd name="T8" fmla="*/ 0 w 1008"/>
                <a:gd name="T9" fmla="*/ 306 h 1282"/>
              </a:gdLst>
              <a:ahLst/>
              <a:cxnLst>
                <a:cxn ang="0">
                  <a:pos x="T0" y="T1"/>
                </a:cxn>
                <a:cxn ang="0">
                  <a:pos x="T2" y="T3"/>
                </a:cxn>
                <a:cxn ang="0">
                  <a:pos x="T4" y="T5"/>
                </a:cxn>
                <a:cxn ang="0">
                  <a:pos x="T6" y="T7"/>
                </a:cxn>
                <a:cxn ang="0">
                  <a:pos x="T8" y="T9"/>
                </a:cxn>
              </a:cxnLst>
              <a:rect l="0" t="0" r="r" b="b"/>
              <a:pathLst>
                <a:path w="1008" h="1282">
                  <a:moveTo>
                    <a:pt x="0" y="306"/>
                  </a:moveTo>
                  <a:cubicBezTo>
                    <a:pt x="261" y="0"/>
                    <a:pt x="261" y="0"/>
                    <a:pt x="261" y="0"/>
                  </a:cubicBezTo>
                  <a:cubicBezTo>
                    <a:pt x="261" y="0"/>
                    <a:pt x="516" y="426"/>
                    <a:pt x="1008" y="476"/>
                  </a:cubicBezTo>
                  <a:cubicBezTo>
                    <a:pt x="1008" y="476"/>
                    <a:pt x="588" y="1009"/>
                    <a:pt x="504" y="1282"/>
                  </a:cubicBezTo>
                  <a:lnTo>
                    <a:pt x="0" y="306"/>
                  </a:lnTo>
                  <a:close/>
                </a:path>
              </a:pathLst>
            </a:custGeom>
            <a:solidFill>
              <a:srgbClr val="C0C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4" name="Freeform 19">
              <a:extLst>
                <a:ext uri="{FF2B5EF4-FFF2-40B4-BE49-F238E27FC236}">
                  <a16:creationId xmlns:a16="http://schemas.microsoft.com/office/drawing/2014/main" id="{7D1C9E1D-680A-47B4-A70B-826929978679}"/>
                </a:ext>
              </a:extLst>
            </p:cNvPr>
            <p:cNvSpPr>
              <a:spLocks/>
            </p:cNvSpPr>
            <p:nvPr/>
          </p:nvSpPr>
          <p:spPr bwMode="auto">
            <a:xfrm>
              <a:off x="5037" y="2675"/>
              <a:ext cx="137" cy="173"/>
            </a:xfrm>
            <a:custGeom>
              <a:avLst/>
              <a:gdLst>
                <a:gd name="T0" fmla="*/ 1013 w 1013"/>
                <a:gd name="T1" fmla="*/ 306 h 1282"/>
                <a:gd name="T2" fmla="*/ 751 w 1013"/>
                <a:gd name="T3" fmla="*/ 0 h 1282"/>
                <a:gd name="T4" fmla="*/ 0 w 1013"/>
                <a:gd name="T5" fmla="*/ 476 h 1282"/>
                <a:gd name="T6" fmla="*/ 508 w 1013"/>
                <a:gd name="T7" fmla="*/ 1282 h 1282"/>
                <a:gd name="T8" fmla="*/ 1013 w 1013"/>
                <a:gd name="T9" fmla="*/ 306 h 1282"/>
              </a:gdLst>
              <a:ahLst/>
              <a:cxnLst>
                <a:cxn ang="0">
                  <a:pos x="T0" y="T1"/>
                </a:cxn>
                <a:cxn ang="0">
                  <a:pos x="T2" y="T3"/>
                </a:cxn>
                <a:cxn ang="0">
                  <a:pos x="T4" y="T5"/>
                </a:cxn>
                <a:cxn ang="0">
                  <a:pos x="T6" y="T7"/>
                </a:cxn>
                <a:cxn ang="0">
                  <a:pos x="T8" y="T9"/>
                </a:cxn>
              </a:cxnLst>
              <a:rect l="0" t="0" r="r" b="b"/>
              <a:pathLst>
                <a:path w="1013" h="1282">
                  <a:moveTo>
                    <a:pt x="1013" y="306"/>
                  </a:moveTo>
                  <a:cubicBezTo>
                    <a:pt x="751" y="0"/>
                    <a:pt x="751" y="0"/>
                    <a:pt x="751" y="0"/>
                  </a:cubicBezTo>
                  <a:cubicBezTo>
                    <a:pt x="751" y="0"/>
                    <a:pt x="492" y="426"/>
                    <a:pt x="0" y="476"/>
                  </a:cubicBezTo>
                  <a:cubicBezTo>
                    <a:pt x="0" y="476"/>
                    <a:pt x="424" y="1009"/>
                    <a:pt x="508" y="1282"/>
                  </a:cubicBezTo>
                  <a:lnTo>
                    <a:pt x="1013" y="306"/>
                  </a:lnTo>
                  <a:close/>
                </a:path>
              </a:pathLst>
            </a:custGeom>
            <a:solidFill>
              <a:srgbClr val="C0C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5" name="Freeform 20">
              <a:extLst>
                <a:ext uri="{FF2B5EF4-FFF2-40B4-BE49-F238E27FC236}">
                  <a16:creationId xmlns:a16="http://schemas.microsoft.com/office/drawing/2014/main" id="{422C4A16-316C-4497-9740-14DEF659CC66}"/>
                </a:ext>
              </a:extLst>
            </p:cNvPr>
            <p:cNvSpPr>
              <a:spLocks/>
            </p:cNvSpPr>
            <p:nvPr/>
          </p:nvSpPr>
          <p:spPr bwMode="auto">
            <a:xfrm>
              <a:off x="5025" y="2717"/>
              <a:ext cx="259" cy="656"/>
            </a:xfrm>
            <a:custGeom>
              <a:avLst/>
              <a:gdLst>
                <a:gd name="T0" fmla="*/ 1098 w 1912"/>
                <a:gd name="T1" fmla="*/ 0 h 4842"/>
                <a:gd name="T2" fmla="*/ 1672 w 1912"/>
                <a:gd name="T3" fmla="*/ 164 h 4842"/>
                <a:gd name="T4" fmla="*/ 1912 w 1912"/>
                <a:gd name="T5" fmla="*/ 2193 h 4842"/>
                <a:gd name="T6" fmla="*/ 1425 w 1912"/>
                <a:gd name="T7" fmla="*/ 2298 h 4842"/>
                <a:gd name="T8" fmla="*/ 1755 w 1912"/>
                <a:gd name="T9" fmla="*/ 2823 h 4842"/>
                <a:gd name="T10" fmla="*/ 0 w 1912"/>
                <a:gd name="T11" fmla="*/ 4842 h 4842"/>
                <a:gd name="T12" fmla="*/ 1098 w 1912"/>
                <a:gd name="T13" fmla="*/ 0 h 4842"/>
              </a:gdLst>
              <a:ahLst/>
              <a:cxnLst>
                <a:cxn ang="0">
                  <a:pos x="T0" y="T1"/>
                </a:cxn>
                <a:cxn ang="0">
                  <a:pos x="T2" y="T3"/>
                </a:cxn>
                <a:cxn ang="0">
                  <a:pos x="T4" y="T5"/>
                </a:cxn>
                <a:cxn ang="0">
                  <a:pos x="T6" y="T7"/>
                </a:cxn>
                <a:cxn ang="0">
                  <a:pos x="T8" y="T9"/>
                </a:cxn>
                <a:cxn ang="0">
                  <a:pos x="T10" y="T11"/>
                </a:cxn>
                <a:cxn ang="0">
                  <a:pos x="T12" y="T13"/>
                </a:cxn>
              </a:cxnLst>
              <a:rect l="0" t="0" r="r" b="b"/>
              <a:pathLst>
                <a:path w="1912" h="4842">
                  <a:moveTo>
                    <a:pt x="1098" y="0"/>
                  </a:moveTo>
                  <a:cubicBezTo>
                    <a:pt x="1672" y="164"/>
                    <a:pt x="1672" y="164"/>
                    <a:pt x="1672" y="164"/>
                  </a:cubicBezTo>
                  <a:cubicBezTo>
                    <a:pt x="1912" y="2193"/>
                    <a:pt x="1912" y="2193"/>
                    <a:pt x="1912" y="2193"/>
                  </a:cubicBezTo>
                  <a:cubicBezTo>
                    <a:pt x="1425" y="2298"/>
                    <a:pt x="1425" y="2298"/>
                    <a:pt x="1425" y="2298"/>
                  </a:cubicBezTo>
                  <a:cubicBezTo>
                    <a:pt x="1755" y="2823"/>
                    <a:pt x="1755" y="2823"/>
                    <a:pt x="1755" y="2823"/>
                  </a:cubicBezTo>
                  <a:cubicBezTo>
                    <a:pt x="0" y="4842"/>
                    <a:pt x="0" y="4842"/>
                    <a:pt x="0" y="4842"/>
                  </a:cubicBezTo>
                  <a:cubicBezTo>
                    <a:pt x="0" y="4842"/>
                    <a:pt x="1191" y="2313"/>
                    <a:pt x="1098" y="0"/>
                  </a:cubicBezTo>
                  <a:close/>
                </a:path>
              </a:pathLst>
            </a:custGeom>
            <a:solidFill>
              <a:srgbClr val="242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21">
              <a:extLst>
                <a:ext uri="{FF2B5EF4-FFF2-40B4-BE49-F238E27FC236}">
                  <a16:creationId xmlns:a16="http://schemas.microsoft.com/office/drawing/2014/main" id="{742E8453-FB44-4D4A-8D96-2720AF6DB7A7}"/>
                </a:ext>
              </a:extLst>
            </p:cNvPr>
            <p:cNvSpPr>
              <a:spLocks/>
            </p:cNvSpPr>
            <p:nvPr/>
          </p:nvSpPr>
          <p:spPr bwMode="auto">
            <a:xfrm>
              <a:off x="4790" y="2716"/>
              <a:ext cx="246" cy="637"/>
            </a:xfrm>
            <a:custGeom>
              <a:avLst/>
              <a:gdLst>
                <a:gd name="T0" fmla="*/ 814 w 1815"/>
                <a:gd name="T1" fmla="*/ 0 h 4703"/>
                <a:gd name="T2" fmla="*/ 237 w 1815"/>
                <a:gd name="T3" fmla="*/ 230 h 4703"/>
                <a:gd name="T4" fmla="*/ 0 w 1815"/>
                <a:gd name="T5" fmla="*/ 2194 h 4703"/>
                <a:gd name="T6" fmla="*/ 488 w 1815"/>
                <a:gd name="T7" fmla="*/ 2299 h 4703"/>
                <a:gd name="T8" fmla="*/ 158 w 1815"/>
                <a:gd name="T9" fmla="*/ 2824 h 4703"/>
                <a:gd name="T10" fmla="*/ 1815 w 1815"/>
                <a:gd name="T11" fmla="*/ 4703 h 4703"/>
                <a:gd name="T12" fmla="*/ 814 w 1815"/>
                <a:gd name="T13" fmla="*/ 0 h 4703"/>
              </a:gdLst>
              <a:ahLst/>
              <a:cxnLst>
                <a:cxn ang="0">
                  <a:pos x="T0" y="T1"/>
                </a:cxn>
                <a:cxn ang="0">
                  <a:pos x="T2" y="T3"/>
                </a:cxn>
                <a:cxn ang="0">
                  <a:pos x="T4" y="T5"/>
                </a:cxn>
                <a:cxn ang="0">
                  <a:pos x="T6" y="T7"/>
                </a:cxn>
                <a:cxn ang="0">
                  <a:pos x="T8" y="T9"/>
                </a:cxn>
                <a:cxn ang="0">
                  <a:pos x="T10" y="T11"/>
                </a:cxn>
                <a:cxn ang="0">
                  <a:pos x="T12" y="T13"/>
                </a:cxn>
              </a:cxnLst>
              <a:rect l="0" t="0" r="r" b="b"/>
              <a:pathLst>
                <a:path w="1815" h="4703">
                  <a:moveTo>
                    <a:pt x="814" y="0"/>
                  </a:moveTo>
                  <a:cubicBezTo>
                    <a:pt x="237" y="230"/>
                    <a:pt x="237" y="230"/>
                    <a:pt x="237" y="230"/>
                  </a:cubicBezTo>
                  <a:cubicBezTo>
                    <a:pt x="0" y="2194"/>
                    <a:pt x="0" y="2194"/>
                    <a:pt x="0" y="2194"/>
                  </a:cubicBezTo>
                  <a:cubicBezTo>
                    <a:pt x="488" y="2299"/>
                    <a:pt x="488" y="2299"/>
                    <a:pt x="488" y="2299"/>
                  </a:cubicBezTo>
                  <a:cubicBezTo>
                    <a:pt x="158" y="2824"/>
                    <a:pt x="158" y="2824"/>
                    <a:pt x="158" y="2824"/>
                  </a:cubicBezTo>
                  <a:cubicBezTo>
                    <a:pt x="1815" y="4703"/>
                    <a:pt x="1815" y="4703"/>
                    <a:pt x="1815" y="4703"/>
                  </a:cubicBezTo>
                  <a:cubicBezTo>
                    <a:pt x="1815" y="4703"/>
                    <a:pt x="722" y="2314"/>
                    <a:pt x="814" y="0"/>
                  </a:cubicBezTo>
                  <a:close/>
                </a:path>
              </a:pathLst>
            </a:custGeom>
            <a:solidFill>
              <a:srgbClr val="3B4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22">
              <a:extLst>
                <a:ext uri="{FF2B5EF4-FFF2-40B4-BE49-F238E27FC236}">
                  <a16:creationId xmlns:a16="http://schemas.microsoft.com/office/drawing/2014/main" id="{44E12265-B756-499B-A739-BB2B48A0FF65}"/>
                </a:ext>
              </a:extLst>
            </p:cNvPr>
            <p:cNvSpPr>
              <a:spLocks/>
            </p:cNvSpPr>
            <p:nvPr/>
          </p:nvSpPr>
          <p:spPr bwMode="auto">
            <a:xfrm>
              <a:off x="5038" y="2169"/>
              <a:ext cx="193" cy="512"/>
            </a:xfrm>
            <a:custGeom>
              <a:avLst/>
              <a:gdLst>
                <a:gd name="T0" fmla="*/ 1424 w 1424"/>
                <a:gd name="T1" fmla="*/ 1352 h 3779"/>
                <a:gd name="T2" fmla="*/ 0 w 1424"/>
                <a:gd name="T3" fmla="*/ 0 h 3779"/>
                <a:gd name="T4" fmla="*/ 0 w 1424"/>
                <a:gd name="T5" fmla="*/ 3779 h 3779"/>
                <a:gd name="T6" fmla="*/ 1424 w 1424"/>
                <a:gd name="T7" fmla="*/ 1352 h 3779"/>
              </a:gdLst>
              <a:ahLst/>
              <a:cxnLst>
                <a:cxn ang="0">
                  <a:pos x="T0" y="T1"/>
                </a:cxn>
                <a:cxn ang="0">
                  <a:pos x="T2" y="T3"/>
                </a:cxn>
                <a:cxn ang="0">
                  <a:pos x="T4" y="T5"/>
                </a:cxn>
                <a:cxn ang="0">
                  <a:pos x="T6" y="T7"/>
                </a:cxn>
              </a:cxnLst>
              <a:rect l="0" t="0" r="r" b="b"/>
              <a:pathLst>
                <a:path w="1424" h="3779">
                  <a:moveTo>
                    <a:pt x="1424" y="1352"/>
                  </a:moveTo>
                  <a:cubicBezTo>
                    <a:pt x="1424" y="309"/>
                    <a:pt x="789" y="0"/>
                    <a:pt x="0" y="0"/>
                  </a:cubicBezTo>
                  <a:cubicBezTo>
                    <a:pt x="0" y="3779"/>
                    <a:pt x="0" y="3779"/>
                    <a:pt x="0" y="3779"/>
                  </a:cubicBezTo>
                  <a:cubicBezTo>
                    <a:pt x="789" y="3776"/>
                    <a:pt x="1424" y="2395"/>
                    <a:pt x="1424" y="1352"/>
                  </a:cubicBezTo>
                  <a:close/>
                </a:path>
              </a:pathLst>
            </a:custGeom>
            <a:solidFill>
              <a:srgbClr val="F0D4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23">
              <a:extLst>
                <a:ext uri="{FF2B5EF4-FFF2-40B4-BE49-F238E27FC236}">
                  <a16:creationId xmlns:a16="http://schemas.microsoft.com/office/drawing/2014/main" id="{24B34FB8-6CF3-4CF4-965B-AAAD239A2B6D}"/>
                </a:ext>
              </a:extLst>
            </p:cNvPr>
            <p:cNvSpPr>
              <a:spLocks/>
            </p:cNvSpPr>
            <p:nvPr/>
          </p:nvSpPr>
          <p:spPr bwMode="auto">
            <a:xfrm>
              <a:off x="4846" y="2169"/>
              <a:ext cx="193" cy="512"/>
            </a:xfrm>
            <a:custGeom>
              <a:avLst/>
              <a:gdLst>
                <a:gd name="T0" fmla="*/ 1426 w 1427"/>
                <a:gd name="T1" fmla="*/ 0 h 3779"/>
                <a:gd name="T2" fmla="*/ 0 w 1427"/>
                <a:gd name="T3" fmla="*/ 1352 h 3779"/>
                <a:gd name="T4" fmla="*/ 1425 w 1427"/>
                <a:gd name="T5" fmla="*/ 3779 h 3779"/>
                <a:gd name="T6" fmla="*/ 1426 w 1427"/>
                <a:gd name="T7" fmla="*/ 3779 h 3779"/>
                <a:gd name="T8" fmla="*/ 1426 w 1427"/>
                <a:gd name="T9" fmla="*/ 0 h 3779"/>
                <a:gd name="T10" fmla="*/ 1426 w 1427"/>
                <a:gd name="T11" fmla="*/ 0 h 3779"/>
              </a:gdLst>
              <a:ahLst/>
              <a:cxnLst>
                <a:cxn ang="0">
                  <a:pos x="T0" y="T1"/>
                </a:cxn>
                <a:cxn ang="0">
                  <a:pos x="T2" y="T3"/>
                </a:cxn>
                <a:cxn ang="0">
                  <a:pos x="T4" y="T5"/>
                </a:cxn>
                <a:cxn ang="0">
                  <a:pos x="T6" y="T7"/>
                </a:cxn>
                <a:cxn ang="0">
                  <a:pos x="T8" y="T9"/>
                </a:cxn>
                <a:cxn ang="0">
                  <a:pos x="T10" y="T11"/>
                </a:cxn>
              </a:cxnLst>
              <a:rect l="0" t="0" r="r" b="b"/>
              <a:pathLst>
                <a:path w="1427" h="3779">
                  <a:moveTo>
                    <a:pt x="1426" y="0"/>
                  </a:moveTo>
                  <a:cubicBezTo>
                    <a:pt x="638" y="0"/>
                    <a:pt x="0" y="308"/>
                    <a:pt x="0" y="1352"/>
                  </a:cubicBezTo>
                  <a:cubicBezTo>
                    <a:pt x="0" y="2396"/>
                    <a:pt x="637" y="3779"/>
                    <a:pt x="1425" y="3779"/>
                  </a:cubicBezTo>
                  <a:cubicBezTo>
                    <a:pt x="1426" y="3779"/>
                    <a:pt x="1426" y="3779"/>
                    <a:pt x="1426" y="3779"/>
                  </a:cubicBezTo>
                  <a:cubicBezTo>
                    <a:pt x="1426" y="0"/>
                    <a:pt x="1426" y="0"/>
                    <a:pt x="1426" y="0"/>
                  </a:cubicBezTo>
                  <a:cubicBezTo>
                    <a:pt x="1426" y="0"/>
                    <a:pt x="1427" y="0"/>
                    <a:pt x="1426" y="0"/>
                  </a:cubicBezTo>
                  <a:close/>
                </a:path>
              </a:pathLst>
            </a:custGeom>
            <a:solidFill>
              <a:srgbClr val="DEBB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24">
              <a:extLst>
                <a:ext uri="{FF2B5EF4-FFF2-40B4-BE49-F238E27FC236}">
                  <a16:creationId xmlns:a16="http://schemas.microsoft.com/office/drawing/2014/main" id="{6DC921BA-2756-477F-A2BF-80CCBB9C1EC0}"/>
                </a:ext>
              </a:extLst>
            </p:cNvPr>
            <p:cNvSpPr>
              <a:spLocks/>
            </p:cNvSpPr>
            <p:nvPr/>
          </p:nvSpPr>
          <p:spPr bwMode="auto">
            <a:xfrm>
              <a:off x="4809" y="2355"/>
              <a:ext cx="59" cy="104"/>
            </a:xfrm>
            <a:custGeom>
              <a:avLst/>
              <a:gdLst>
                <a:gd name="T0" fmla="*/ 53 w 437"/>
                <a:gd name="T1" fmla="*/ 427 h 766"/>
                <a:gd name="T2" fmla="*/ 314 w 437"/>
                <a:gd name="T3" fmla="*/ 742 h 766"/>
                <a:gd name="T4" fmla="*/ 384 w 437"/>
                <a:gd name="T5" fmla="*/ 339 h 766"/>
                <a:gd name="T6" fmla="*/ 123 w 437"/>
                <a:gd name="T7" fmla="*/ 24 h 766"/>
                <a:gd name="T8" fmla="*/ 53 w 437"/>
                <a:gd name="T9" fmla="*/ 427 h 766"/>
              </a:gdLst>
              <a:ahLst/>
              <a:cxnLst>
                <a:cxn ang="0">
                  <a:pos x="T0" y="T1"/>
                </a:cxn>
                <a:cxn ang="0">
                  <a:pos x="T2" y="T3"/>
                </a:cxn>
                <a:cxn ang="0">
                  <a:pos x="T4" y="T5"/>
                </a:cxn>
                <a:cxn ang="0">
                  <a:pos x="T6" y="T7"/>
                </a:cxn>
                <a:cxn ang="0">
                  <a:pos x="T8" y="T9"/>
                </a:cxn>
              </a:cxnLst>
              <a:rect l="0" t="0" r="r" b="b"/>
              <a:pathLst>
                <a:path w="437" h="766">
                  <a:moveTo>
                    <a:pt x="53" y="427"/>
                  </a:moveTo>
                  <a:cubicBezTo>
                    <a:pt x="105" y="625"/>
                    <a:pt x="222" y="766"/>
                    <a:pt x="314" y="742"/>
                  </a:cubicBezTo>
                  <a:cubicBezTo>
                    <a:pt x="405" y="717"/>
                    <a:pt x="437" y="537"/>
                    <a:pt x="384" y="339"/>
                  </a:cubicBezTo>
                  <a:cubicBezTo>
                    <a:pt x="332" y="141"/>
                    <a:pt x="215" y="0"/>
                    <a:pt x="123" y="24"/>
                  </a:cubicBezTo>
                  <a:cubicBezTo>
                    <a:pt x="32" y="48"/>
                    <a:pt x="0" y="229"/>
                    <a:pt x="53" y="427"/>
                  </a:cubicBezTo>
                  <a:close/>
                </a:path>
              </a:pathLst>
            </a:custGeom>
            <a:solidFill>
              <a:srgbClr val="DEBB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0" name="Freeform 25">
              <a:extLst>
                <a:ext uri="{FF2B5EF4-FFF2-40B4-BE49-F238E27FC236}">
                  <a16:creationId xmlns:a16="http://schemas.microsoft.com/office/drawing/2014/main" id="{518D6F46-B760-4343-889C-F494EE25BB9B}"/>
                </a:ext>
              </a:extLst>
            </p:cNvPr>
            <p:cNvSpPr>
              <a:spLocks/>
            </p:cNvSpPr>
            <p:nvPr/>
          </p:nvSpPr>
          <p:spPr bwMode="auto">
            <a:xfrm>
              <a:off x="5209" y="2355"/>
              <a:ext cx="60" cy="104"/>
            </a:xfrm>
            <a:custGeom>
              <a:avLst/>
              <a:gdLst>
                <a:gd name="T0" fmla="*/ 384 w 436"/>
                <a:gd name="T1" fmla="*/ 427 h 766"/>
                <a:gd name="T2" fmla="*/ 123 w 436"/>
                <a:gd name="T3" fmla="*/ 742 h 766"/>
                <a:gd name="T4" fmla="*/ 52 w 436"/>
                <a:gd name="T5" fmla="*/ 339 h 766"/>
                <a:gd name="T6" fmla="*/ 313 w 436"/>
                <a:gd name="T7" fmla="*/ 24 h 766"/>
                <a:gd name="T8" fmla="*/ 384 w 436"/>
                <a:gd name="T9" fmla="*/ 427 h 766"/>
              </a:gdLst>
              <a:ahLst/>
              <a:cxnLst>
                <a:cxn ang="0">
                  <a:pos x="T0" y="T1"/>
                </a:cxn>
                <a:cxn ang="0">
                  <a:pos x="T2" y="T3"/>
                </a:cxn>
                <a:cxn ang="0">
                  <a:pos x="T4" y="T5"/>
                </a:cxn>
                <a:cxn ang="0">
                  <a:pos x="T6" y="T7"/>
                </a:cxn>
                <a:cxn ang="0">
                  <a:pos x="T8" y="T9"/>
                </a:cxn>
              </a:cxnLst>
              <a:rect l="0" t="0" r="r" b="b"/>
              <a:pathLst>
                <a:path w="436" h="766">
                  <a:moveTo>
                    <a:pt x="384" y="427"/>
                  </a:moveTo>
                  <a:cubicBezTo>
                    <a:pt x="331" y="625"/>
                    <a:pt x="214" y="766"/>
                    <a:pt x="123" y="742"/>
                  </a:cubicBezTo>
                  <a:cubicBezTo>
                    <a:pt x="31" y="717"/>
                    <a:pt x="0" y="537"/>
                    <a:pt x="52" y="339"/>
                  </a:cubicBezTo>
                  <a:cubicBezTo>
                    <a:pt x="105" y="141"/>
                    <a:pt x="222" y="0"/>
                    <a:pt x="313" y="24"/>
                  </a:cubicBezTo>
                  <a:cubicBezTo>
                    <a:pt x="405" y="48"/>
                    <a:pt x="436" y="229"/>
                    <a:pt x="384" y="427"/>
                  </a:cubicBezTo>
                  <a:close/>
                </a:path>
              </a:pathLst>
            </a:custGeom>
            <a:solidFill>
              <a:srgbClr val="F0D4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1" name="Oval 26">
              <a:extLst>
                <a:ext uri="{FF2B5EF4-FFF2-40B4-BE49-F238E27FC236}">
                  <a16:creationId xmlns:a16="http://schemas.microsoft.com/office/drawing/2014/main" id="{0C8CF4C5-9AEC-427D-8784-7A6F248A6D79}"/>
                </a:ext>
              </a:extLst>
            </p:cNvPr>
            <p:cNvSpPr>
              <a:spLocks noChangeArrowheads="1"/>
            </p:cNvSpPr>
            <p:nvPr/>
          </p:nvSpPr>
          <p:spPr bwMode="auto">
            <a:xfrm>
              <a:off x="5038" y="3388"/>
              <a:ext cx="46" cy="46"/>
            </a:xfrm>
            <a:prstGeom prst="ellipse">
              <a:avLst/>
            </a:prstGeom>
            <a:solidFill>
              <a:srgbClr val="263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2" name="Freeform 27">
              <a:extLst>
                <a:ext uri="{FF2B5EF4-FFF2-40B4-BE49-F238E27FC236}">
                  <a16:creationId xmlns:a16="http://schemas.microsoft.com/office/drawing/2014/main" id="{FB42869E-2831-473F-B89F-824984203CED}"/>
                </a:ext>
              </a:extLst>
            </p:cNvPr>
            <p:cNvSpPr>
              <a:spLocks/>
            </p:cNvSpPr>
            <p:nvPr/>
          </p:nvSpPr>
          <p:spPr bwMode="auto">
            <a:xfrm>
              <a:off x="5357" y="2802"/>
              <a:ext cx="277" cy="712"/>
            </a:xfrm>
            <a:custGeom>
              <a:avLst/>
              <a:gdLst>
                <a:gd name="T0" fmla="*/ 1011 w 2045"/>
                <a:gd name="T1" fmla="*/ 0 h 5254"/>
                <a:gd name="T2" fmla="*/ 1695 w 2045"/>
                <a:gd name="T3" fmla="*/ 3055 h 5254"/>
                <a:gd name="T4" fmla="*/ 1832 w 2045"/>
                <a:gd name="T5" fmla="*/ 3252 h 5254"/>
                <a:gd name="T6" fmla="*/ 1817 w 2045"/>
                <a:gd name="T7" fmla="*/ 3435 h 5254"/>
                <a:gd name="T8" fmla="*/ 1817 w 2045"/>
                <a:gd name="T9" fmla="*/ 3435 h 5254"/>
                <a:gd name="T10" fmla="*/ 1969 w 2045"/>
                <a:gd name="T11" fmla="*/ 3616 h 5254"/>
                <a:gd name="T12" fmla="*/ 1717 w 2045"/>
                <a:gd name="T13" fmla="*/ 5254 h 5254"/>
                <a:gd name="T14" fmla="*/ 143 w 2045"/>
                <a:gd name="T15" fmla="*/ 5254 h 5254"/>
                <a:gd name="T16" fmla="*/ 222 w 2045"/>
                <a:gd name="T17" fmla="*/ 3789 h 5254"/>
                <a:gd name="T18" fmla="*/ 237 w 2045"/>
                <a:gd name="T19" fmla="*/ 3541 h 5254"/>
                <a:gd name="T20" fmla="*/ 161 w 2045"/>
                <a:gd name="T21" fmla="*/ 3267 h 5254"/>
                <a:gd name="T22" fmla="*/ 143 w 2045"/>
                <a:gd name="T23" fmla="*/ 2944 h 5254"/>
                <a:gd name="T24" fmla="*/ 1011 w 2045"/>
                <a:gd name="T25" fmla="*/ 0 h 5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5" h="5254">
                  <a:moveTo>
                    <a:pt x="1011" y="0"/>
                  </a:moveTo>
                  <a:cubicBezTo>
                    <a:pt x="1695" y="3055"/>
                    <a:pt x="1695" y="3055"/>
                    <a:pt x="1695" y="3055"/>
                  </a:cubicBezTo>
                  <a:cubicBezTo>
                    <a:pt x="1695" y="3055"/>
                    <a:pt x="1847" y="3070"/>
                    <a:pt x="1832" y="3252"/>
                  </a:cubicBezTo>
                  <a:cubicBezTo>
                    <a:pt x="1817" y="3435"/>
                    <a:pt x="1817" y="3435"/>
                    <a:pt x="1817" y="3435"/>
                  </a:cubicBezTo>
                  <a:cubicBezTo>
                    <a:pt x="1817" y="3435"/>
                    <a:pt x="1817" y="3435"/>
                    <a:pt x="1817" y="3435"/>
                  </a:cubicBezTo>
                  <a:cubicBezTo>
                    <a:pt x="1817" y="3435"/>
                    <a:pt x="2045" y="3509"/>
                    <a:pt x="1969" y="3616"/>
                  </a:cubicBezTo>
                  <a:cubicBezTo>
                    <a:pt x="1893" y="3723"/>
                    <a:pt x="1717" y="5254"/>
                    <a:pt x="1717" y="5254"/>
                  </a:cubicBezTo>
                  <a:cubicBezTo>
                    <a:pt x="143" y="5254"/>
                    <a:pt x="143" y="5254"/>
                    <a:pt x="143" y="5254"/>
                  </a:cubicBezTo>
                  <a:cubicBezTo>
                    <a:pt x="143" y="5254"/>
                    <a:pt x="298" y="3825"/>
                    <a:pt x="222" y="3789"/>
                  </a:cubicBezTo>
                  <a:cubicBezTo>
                    <a:pt x="146" y="3754"/>
                    <a:pt x="191" y="3556"/>
                    <a:pt x="237" y="3541"/>
                  </a:cubicBezTo>
                  <a:cubicBezTo>
                    <a:pt x="283" y="3526"/>
                    <a:pt x="85" y="3374"/>
                    <a:pt x="161" y="3267"/>
                  </a:cubicBezTo>
                  <a:cubicBezTo>
                    <a:pt x="237" y="3161"/>
                    <a:pt x="143" y="2944"/>
                    <a:pt x="143" y="2944"/>
                  </a:cubicBezTo>
                  <a:cubicBezTo>
                    <a:pt x="143" y="2944"/>
                    <a:pt x="0" y="1297"/>
                    <a:pt x="1011" y="0"/>
                  </a:cubicBezTo>
                  <a:close/>
                </a:path>
              </a:pathLst>
            </a:custGeom>
            <a:solidFill>
              <a:srgbClr val="2F3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3" name="Freeform 28">
              <a:extLst>
                <a:ext uri="{FF2B5EF4-FFF2-40B4-BE49-F238E27FC236}">
                  <a16:creationId xmlns:a16="http://schemas.microsoft.com/office/drawing/2014/main" id="{4CA33FFE-CC05-40A7-9E26-FE1CE351B3B7}"/>
                </a:ext>
              </a:extLst>
            </p:cNvPr>
            <p:cNvSpPr>
              <a:spLocks/>
            </p:cNvSpPr>
            <p:nvPr/>
          </p:nvSpPr>
          <p:spPr bwMode="auto">
            <a:xfrm>
              <a:off x="4462" y="2825"/>
              <a:ext cx="270" cy="689"/>
            </a:xfrm>
            <a:custGeom>
              <a:avLst/>
              <a:gdLst>
                <a:gd name="T0" fmla="*/ 979 w 1989"/>
                <a:gd name="T1" fmla="*/ 0 h 5083"/>
                <a:gd name="T2" fmla="*/ 349 w 1989"/>
                <a:gd name="T3" fmla="*/ 2994 h 5083"/>
                <a:gd name="T4" fmla="*/ 212 w 1989"/>
                <a:gd name="T5" fmla="*/ 3191 h 5083"/>
                <a:gd name="T6" fmla="*/ 228 w 1989"/>
                <a:gd name="T7" fmla="*/ 3374 h 5083"/>
                <a:gd name="T8" fmla="*/ 228 w 1989"/>
                <a:gd name="T9" fmla="*/ 3374 h 5083"/>
                <a:gd name="T10" fmla="*/ 76 w 1989"/>
                <a:gd name="T11" fmla="*/ 3555 h 5083"/>
                <a:gd name="T12" fmla="*/ 251 w 1989"/>
                <a:gd name="T13" fmla="*/ 5083 h 5083"/>
                <a:gd name="T14" fmla="*/ 1864 w 1989"/>
                <a:gd name="T15" fmla="*/ 5083 h 5083"/>
                <a:gd name="T16" fmla="*/ 1823 w 1989"/>
                <a:gd name="T17" fmla="*/ 3728 h 5083"/>
                <a:gd name="T18" fmla="*/ 1807 w 1989"/>
                <a:gd name="T19" fmla="*/ 3480 h 5083"/>
                <a:gd name="T20" fmla="*/ 1883 w 1989"/>
                <a:gd name="T21" fmla="*/ 3207 h 5083"/>
                <a:gd name="T22" fmla="*/ 1901 w 1989"/>
                <a:gd name="T23" fmla="*/ 2796 h 5083"/>
                <a:gd name="T24" fmla="*/ 979 w 1989"/>
                <a:gd name="T25"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9" h="5083">
                  <a:moveTo>
                    <a:pt x="979" y="0"/>
                  </a:moveTo>
                  <a:cubicBezTo>
                    <a:pt x="349" y="2994"/>
                    <a:pt x="349" y="2994"/>
                    <a:pt x="349" y="2994"/>
                  </a:cubicBezTo>
                  <a:cubicBezTo>
                    <a:pt x="349" y="2994"/>
                    <a:pt x="197" y="3009"/>
                    <a:pt x="212" y="3191"/>
                  </a:cubicBezTo>
                  <a:cubicBezTo>
                    <a:pt x="228" y="3374"/>
                    <a:pt x="228" y="3374"/>
                    <a:pt x="228" y="3374"/>
                  </a:cubicBezTo>
                  <a:cubicBezTo>
                    <a:pt x="228" y="3374"/>
                    <a:pt x="228" y="3374"/>
                    <a:pt x="228" y="3374"/>
                  </a:cubicBezTo>
                  <a:cubicBezTo>
                    <a:pt x="228" y="3374"/>
                    <a:pt x="0" y="3448"/>
                    <a:pt x="76" y="3555"/>
                  </a:cubicBezTo>
                  <a:cubicBezTo>
                    <a:pt x="152" y="3662"/>
                    <a:pt x="251" y="5083"/>
                    <a:pt x="251" y="5083"/>
                  </a:cubicBezTo>
                  <a:cubicBezTo>
                    <a:pt x="1864" y="5083"/>
                    <a:pt x="1864" y="5083"/>
                    <a:pt x="1864" y="5083"/>
                  </a:cubicBezTo>
                  <a:cubicBezTo>
                    <a:pt x="1864" y="5083"/>
                    <a:pt x="1747" y="3764"/>
                    <a:pt x="1823" y="3728"/>
                  </a:cubicBezTo>
                  <a:cubicBezTo>
                    <a:pt x="1898" y="3693"/>
                    <a:pt x="1853" y="3495"/>
                    <a:pt x="1807" y="3480"/>
                  </a:cubicBezTo>
                  <a:cubicBezTo>
                    <a:pt x="1762" y="3465"/>
                    <a:pt x="1959" y="3313"/>
                    <a:pt x="1883" y="3207"/>
                  </a:cubicBezTo>
                  <a:cubicBezTo>
                    <a:pt x="1807" y="3100"/>
                    <a:pt x="1901" y="2796"/>
                    <a:pt x="1901" y="2796"/>
                  </a:cubicBezTo>
                  <a:cubicBezTo>
                    <a:pt x="1901" y="2796"/>
                    <a:pt x="1989" y="1297"/>
                    <a:pt x="979" y="0"/>
                  </a:cubicBezTo>
                  <a:close/>
                </a:path>
              </a:pathLst>
            </a:custGeom>
            <a:solidFill>
              <a:srgbClr val="49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4" name="Rectangle 29">
              <a:extLst>
                <a:ext uri="{FF2B5EF4-FFF2-40B4-BE49-F238E27FC236}">
                  <a16:creationId xmlns:a16="http://schemas.microsoft.com/office/drawing/2014/main" id="{6E0D149B-B829-44E4-8E6C-621B51DA7702}"/>
                </a:ext>
              </a:extLst>
            </p:cNvPr>
            <p:cNvSpPr>
              <a:spLocks noChangeArrowheads="1"/>
            </p:cNvSpPr>
            <p:nvPr/>
          </p:nvSpPr>
          <p:spPr bwMode="auto">
            <a:xfrm>
              <a:off x="4629" y="3472"/>
              <a:ext cx="824" cy="42"/>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5" name="Rectangle 30">
              <a:extLst>
                <a:ext uri="{FF2B5EF4-FFF2-40B4-BE49-F238E27FC236}">
                  <a16:creationId xmlns:a16="http://schemas.microsoft.com/office/drawing/2014/main" id="{82BBA04E-A11D-40A4-B7FE-8CBA2452E123}"/>
                </a:ext>
              </a:extLst>
            </p:cNvPr>
            <p:cNvSpPr>
              <a:spLocks noChangeArrowheads="1"/>
            </p:cNvSpPr>
            <p:nvPr/>
          </p:nvSpPr>
          <p:spPr bwMode="auto">
            <a:xfrm>
              <a:off x="4732" y="3438"/>
              <a:ext cx="101" cy="24"/>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6" name="Rectangle 31">
              <a:extLst>
                <a:ext uri="{FF2B5EF4-FFF2-40B4-BE49-F238E27FC236}">
                  <a16:creationId xmlns:a16="http://schemas.microsoft.com/office/drawing/2014/main" id="{40011CCA-CC09-4B98-88AB-40272CBD8E34}"/>
                </a:ext>
              </a:extLst>
            </p:cNvPr>
            <p:cNvSpPr>
              <a:spLocks noChangeArrowheads="1"/>
            </p:cNvSpPr>
            <p:nvPr/>
          </p:nvSpPr>
          <p:spPr bwMode="auto">
            <a:xfrm>
              <a:off x="5242" y="3438"/>
              <a:ext cx="102" cy="24"/>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7" name="Freeform 32">
              <a:extLst>
                <a:ext uri="{FF2B5EF4-FFF2-40B4-BE49-F238E27FC236}">
                  <a16:creationId xmlns:a16="http://schemas.microsoft.com/office/drawing/2014/main" id="{565C402F-12FB-4DB4-89E8-A1961BFCA064}"/>
                </a:ext>
              </a:extLst>
            </p:cNvPr>
            <p:cNvSpPr>
              <a:spLocks/>
            </p:cNvSpPr>
            <p:nvPr/>
          </p:nvSpPr>
          <p:spPr bwMode="auto">
            <a:xfrm>
              <a:off x="4629" y="2924"/>
              <a:ext cx="821" cy="515"/>
            </a:xfrm>
            <a:custGeom>
              <a:avLst/>
              <a:gdLst>
                <a:gd name="T0" fmla="*/ 5845 w 6059"/>
                <a:gd name="T1" fmla="*/ 0 h 3800"/>
                <a:gd name="T2" fmla="*/ 242 w 6059"/>
                <a:gd name="T3" fmla="*/ 0 h 3800"/>
                <a:gd name="T4" fmla="*/ 0 w 6059"/>
                <a:gd name="T5" fmla="*/ 238 h 3800"/>
                <a:gd name="T6" fmla="*/ 0 w 6059"/>
                <a:gd name="T7" fmla="*/ 3614 h 3800"/>
                <a:gd name="T8" fmla="*/ 91 w 6059"/>
                <a:gd name="T9" fmla="*/ 3800 h 3800"/>
                <a:gd name="T10" fmla="*/ 6059 w 6059"/>
                <a:gd name="T11" fmla="*/ 135 h 3800"/>
                <a:gd name="T12" fmla="*/ 5845 w 6059"/>
                <a:gd name="T13" fmla="*/ 0 h 3800"/>
              </a:gdLst>
              <a:ahLst/>
              <a:cxnLst>
                <a:cxn ang="0">
                  <a:pos x="T0" y="T1"/>
                </a:cxn>
                <a:cxn ang="0">
                  <a:pos x="T2" y="T3"/>
                </a:cxn>
                <a:cxn ang="0">
                  <a:pos x="T4" y="T5"/>
                </a:cxn>
                <a:cxn ang="0">
                  <a:pos x="T6" y="T7"/>
                </a:cxn>
                <a:cxn ang="0">
                  <a:pos x="T8" y="T9"/>
                </a:cxn>
                <a:cxn ang="0">
                  <a:pos x="T10" y="T11"/>
                </a:cxn>
                <a:cxn ang="0">
                  <a:pos x="T12" y="T13"/>
                </a:cxn>
              </a:cxnLst>
              <a:rect l="0" t="0" r="r" b="b"/>
              <a:pathLst>
                <a:path w="6059" h="3800">
                  <a:moveTo>
                    <a:pt x="5845" y="0"/>
                  </a:moveTo>
                  <a:cubicBezTo>
                    <a:pt x="242" y="0"/>
                    <a:pt x="242" y="0"/>
                    <a:pt x="242" y="0"/>
                  </a:cubicBezTo>
                  <a:cubicBezTo>
                    <a:pt x="110" y="0"/>
                    <a:pt x="0" y="106"/>
                    <a:pt x="0" y="238"/>
                  </a:cubicBezTo>
                  <a:cubicBezTo>
                    <a:pt x="0" y="3614"/>
                    <a:pt x="0" y="3614"/>
                    <a:pt x="0" y="3614"/>
                  </a:cubicBezTo>
                  <a:cubicBezTo>
                    <a:pt x="0" y="3689"/>
                    <a:pt x="37" y="3756"/>
                    <a:pt x="91" y="3800"/>
                  </a:cubicBezTo>
                  <a:cubicBezTo>
                    <a:pt x="6059" y="135"/>
                    <a:pt x="6059" y="135"/>
                    <a:pt x="6059" y="135"/>
                  </a:cubicBezTo>
                  <a:cubicBezTo>
                    <a:pt x="6021" y="55"/>
                    <a:pt x="5940" y="0"/>
                    <a:pt x="5845" y="0"/>
                  </a:cubicBezTo>
                  <a:close/>
                </a:path>
              </a:pathLst>
            </a:custGeom>
            <a:solidFill>
              <a:srgbClr val="9DAC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8" name="Freeform 33">
              <a:extLst>
                <a:ext uri="{FF2B5EF4-FFF2-40B4-BE49-F238E27FC236}">
                  <a16:creationId xmlns:a16="http://schemas.microsoft.com/office/drawing/2014/main" id="{0497C0EA-C2DA-482C-8A14-E70C2D1A92A4}"/>
                </a:ext>
              </a:extLst>
            </p:cNvPr>
            <p:cNvSpPr>
              <a:spLocks/>
            </p:cNvSpPr>
            <p:nvPr/>
          </p:nvSpPr>
          <p:spPr bwMode="auto">
            <a:xfrm>
              <a:off x="4641" y="2942"/>
              <a:ext cx="812" cy="504"/>
            </a:xfrm>
            <a:custGeom>
              <a:avLst/>
              <a:gdLst>
                <a:gd name="T0" fmla="*/ 0 w 5991"/>
                <a:gd name="T1" fmla="*/ 3666 h 3720"/>
                <a:gd name="T2" fmla="*/ 149 w 5991"/>
                <a:gd name="T3" fmla="*/ 3720 h 3720"/>
                <a:gd name="T4" fmla="*/ 623 w 5991"/>
                <a:gd name="T5" fmla="*/ 3720 h 3720"/>
                <a:gd name="T6" fmla="*/ 623 w 5991"/>
                <a:gd name="T7" fmla="*/ 3576 h 3720"/>
                <a:gd name="T8" fmla="*/ 1475 w 5991"/>
                <a:gd name="T9" fmla="*/ 3576 h 3720"/>
                <a:gd name="T10" fmla="*/ 1475 w 5991"/>
                <a:gd name="T11" fmla="*/ 3720 h 3720"/>
                <a:gd name="T12" fmla="*/ 4387 w 5991"/>
                <a:gd name="T13" fmla="*/ 3720 h 3720"/>
                <a:gd name="T14" fmla="*/ 4387 w 5991"/>
                <a:gd name="T15" fmla="*/ 3576 h 3720"/>
                <a:gd name="T16" fmla="*/ 5231 w 5991"/>
                <a:gd name="T17" fmla="*/ 3576 h 3720"/>
                <a:gd name="T18" fmla="*/ 5231 w 5991"/>
                <a:gd name="T19" fmla="*/ 3720 h 3720"/>
                <a:gd name="T20" fmla="*/ 5752 w 5991"/>
                <a:gd name="T21" fmla="*/ 3720 h 3720"/>
                <a:gd name="T22" fmla="*/ 5991 w 5991"/>
                <a:gd name="T23" fmla="*/ 3478 h 3720"/>
                <a:gd name="T24" fmla="*/ 5991 w 5991"/>
                <a:gd name="T25" fmla="*/ 102 h 3720"/>
                <a:gd name="T26" fmla="*/ 5967 w 5991"/>
                <a:gd name="T27" fmla="*/ 0 h 3720"/>
                <a:gd name="T28" fmla="*/ 0 w 5991"/>
                <a:gd name="T29" fmla="*/ 3666 h 3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91" h="3720">
                  <a:moveTo>
                    <a:pt x="0" y="3666"/>
                  </a:moveTo>
                  <a:cubicBezTo>
                    <a:pt x="41" y="3699"/>
                    <a:pt x="93" y="3720"/>
                    <a:pt x="149" y="3720"/>
                  </a:cubicBezTo>
                  <a:cubicBezTo>
                    <a:pt x="623" y="3720"/>
                    <a:pt x="623" y="3720"/>
                    <a:pt x="623" y="3720"/>
                  </a:cubicBezTo>
                  <a:cubicBezTo>
                    <a:pt x="623" y="3576"/>
                    <a:pt x="623" y="3576"/>
                    <a:pt x="623" y="3576"/>
                  </a:cubicBezTo>
                  <a:cubicBezTo>
                    <a:pt x="1475" y="3576"/>
                    <a:pt x="1475" y="3576"/>
                    <a:pt x="1475" y="3576"/>
                  </a:cubicBezTo>
                  <a:cubicBezTo>
                    <a:pt x="1475" y="3720"/>
                    <a:pt x="1475" y="3720"/>
                    <a:pt x="1475" y="3720"/>
                  </a:cubicBezTo>
                  <a:cubicBezTo>
                    <a:pt x="4387" y="3720"/>
                    <a:pt x="4387" y="3720"/>
                    <a:pt x="4387" y="3720"/>
                  </a:cubicBezTo>
                  <a:cubicBezTo>
                    <a:pt x="4387" y="3576"/>
                    <a:pt x="4387" y="3576"/>
                    <a:pt x="4387" y="3576"/>
                  </a:cubicBezTo>
                  <a:cubicBezTo>
                    <a:pt x="5231" y="3576"/>
                    <a:pt x="5231" y="3576"/>
                    <a:pt x="5231" y="3576"/>
                  </a:cubicBezTo>
                  <a:cubicBezTo>
                    <a:pt x="5231" y="3720"/>
                    <a:pt x="5231" y="3720"/>
                    <a:pt x="5231" y="3720"/>
                  </a:cubicBezTo>
                  <a:cubicBezTo>
                    <a:pt x="5752" y="3720"/>
                    <a:pt x="5752" y="3720"/>
                    <a:pt x="5752" y="3720"/>
                  </a:cubicBezTo>
                  <a:cubicBezTo>
                    <a:pt x="5884" y="3720"/>
                    <a:pt x="5991" y="3610"/>
                    <a:pt x="5991" y="3478"/>
                  </a:cubicBezTo>
                  <a:cubicBezTo>
                    <a:pt x="5991" y="102"/>
                    <a:pt x="5991" y="102"/>
                    <a:pt x="5991" y="102"/>
                  </a:cubicBezTo>
                  <a:cubicBezTo>
                    <a:pt x="5991" y="65"/>
                    <a:pt x="5982" y="31"/>
                    <a:pt x="5967" y="0"/>
                  </a:cubicBezTo>
                  <a:lnTo>
                    <a:pt x="0" y="3666"/>
                  </a:lnTo>
                  <a:close/>
                </a:path>
              </a:pathLst>
            </a:custGeom>
            <a:solidFill>
              <a:srgbClr val="8C9E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9" name="Oval 34">
              <a:extLst>
                <a:ext uri="{FF2B5EF4-FFF2-40B4-BE49-F238E27FC236}">
                  <a16:creationId xmlns:a16="http://schemas.microsoft.com/office/drawing/2014/main" id="{9FAD22B8-9522-4295-B68C-BA71049FE616}"/>
                </a:ext>
              </a:extLst>
            </p:cNvPr>
            <p:cNvSpPr>
              <a:spLocks noChangeArrowheads="1"/>
            </p:cNvSpPr>
            <p:nvPr/>
          </p:nvSpPr>
          <p:spPr bwMode="auto">
            <a:xfrm>
              <a:off x="4947" y="3161"/>
              <a:ext cx="187" cy="58"/>
            </a:xfrm>
            <a:prstGeom prst="ellipse">
              <a:avLst/>
            </a:prstGeom>
            <a:solidFill>
              <a:srgbClr val="516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35">
              <a:extLst>
                <a:ext uri="{FF2B5EF4-FFF2-40B4-BE49-F238E27FC236}">
                  <a16:creationId xmlns:a16="http://schemas.microsoft.com/office/drawing/2014/main" id="{0FB3AB31-3C8A-4299-8FFA-5127D5297946}"/>
                </a:ext>
              </a:extLst>
            </p:cNvPr>
            <p:cNvSpPr>
              <a:spLocks/>
            </p:cNvSpPr>
            <p:nvPr/>
          </p:nvSpPr>
          <p:spPr bwMode="auto">
            <a:xfrm>
              <a:off x="4832" y="2112"/>
              <a:ext cx="430" cy="313"/>
            </a:xfrm>
            <a:custGeom>
              <a:avLst/>
              <a:gdLst>
                <a:gd name="T0" fmla="*/ 109 w 3172"/>
                <a:gd name="T1" fmla="*/ 1900 h 2312"/>
                <a:gd name="T2" fmla="*/ 156 w 3172"/>
                <a:gd name="T3" fmla="*/ 2312 h 2312"/>
                <a:gd name="T4" fmla="*/ 316 w 3172"/>
                <a:gd name="T5" fmla="*/ 2312 h 2312"/>
                <a:gd name="T6" fmla="*/ 512 w 3172"/>
                <a:gd name="T7" fmla="*/ 1128 h 2312"/>
                <a:gd name="T8" fmla="*/ 2020 w 3172"/>
                <a:gd name="T9" fmla="*/ 1606 h 2312"/>
                <a:gd name="T10" fmla="*/ 1321 w 3172"/>
                <a:gd name="T11" fmla="*/ 1409 h 2312"/>
                <a:gd name="T12" fmla="*/ 2527 w 3172"/>
                <a:gd name="T13" fmla="*/ 1128 h 2312"/>
                <a:gd name="T14" fmla="*/ 2645 w 3172"/>
                <a:gd name="T15" fmla="*/ 2312 h 2312"/>
                <a:gd name="T16" fmla="*/ 2817 w 3172"/>
                <a:gd name="T17" fmla="*/ 2255 h 2312"/>
                <a:gd name="T18" fmla="*/ 2947 w 3172"/>
                <a:gd name="T19" fmla="*/ 1903 h 2312"/>
                <a:gd name="T20" fmla="*/ 2657 w 3172"/>
                <a:gd name="T21" fmla="*/ 650 h 2312"/>
                <a:gd name="T22" fmla="*/ 1534 w 3172"/>
                <a:gd name="T23" fmla="*/ 49 h 2312"/>
                <a:gd name="T24" fmla="*/ 169 w 3172"/>
                <a:gd name="T25" fmla="*/ 686 h 2312"/>
                <a:gd name="T26" fmla="*/ 109 w 3172"/>
                <a:gd name="T27" fmla="*/ 1900 h 2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2" h="2312">
                  <a:moveTo>
                    <a:pt x="109" y="1900"/>
                  </a:moveTo>
                  <a:cubicBezTo>
                    <a:pt x="156" y="2312"/>
                    <a:pt x="156" y="2312"/>
                    <a:pt x="156" y="2312"/>
                  </a:cubicBezTo>
                  <a:cubicBezTo>
                    <a:pt x="316" y="2312"/>
                    <a:pt x="316" y="2312"/>
                    <a:pt x="316" y="2312"/>
                  </a:cubicBezTo>
                  <a:cubicBezTo>
                    <a:pt x="316" y="2312"/>
                    <a:pt x="194" y="1422"/>
                    <a:pt x="512" y="1128"/>
                  </a:cubicBezTo>
                  <a:cubicBezTo>
                    <a:pt x="512" y="1128"/>
                    <a:pt x="848" y="1691"/>
                    <a:pt x="2020" y="1606"/>
                  </a:cubicBezTo>
                  <a:cubicBezTo>
                    <a:pt x="2020" y="1606"/>
                    <a:pt x="1627" y="1618"/>
                    <a:pt x="1321" y="1409"/>
                  </a:cubicBezTo>
                  <a:cubicBezTo>
                    <a:pt x="1321" y="1409"/>
                    <a:pt x="2176" y="1753"/>
                    <a:pt x="2527" y="1128"/>
                  </a:cubicBezTo>
                  <a:cubicBezTo>
                    <a:pt x="2527" y="1128"/>
                    <a:pt x="2828" y="1806"/>
                    <a:pt x="2645" y="2312"/>
                  </a:cubicBezTo>
                  <a:cubicBezTo>
                    <a:pt x="2817" y="2255"/>
                    <a:pt x="2817" y="2255"/>
                    <a:pt x="2817" y="2255"/>
                  </a:cubicBezTo>
                  <a:cubicBezTo>
                    <a:pt x="2947" y="1903"/>
                    <a:pt x="2947" y="1903"/>
                    <a:pt x="2947" y="1903"/>
                  </a:cubicBezTo>
                  <a:cubicBezTo>
                    <a:pt x="2947" y="1903"/>
                    <a:pt x="3172" y="699"/>
                    <a:pt x="2657" y="650"/>
                  </a:cubicBezTo>
                  <a:cubicBezTo>
                    <a:pt x="2657" y="650"/>
                    <a:pt x="2372" y="0"/>
                    <a:pt x="1534" y="49"/>
                  </a:cubicBezTo>
                  <a:cubicBezTo>
                    <a:pt x="696" y="98"/>
                    <a:pt x="303" y="404"/>
                    <a:pt x="169" y="686"/>
                  </a:cubicBezTo>
                  <a:cubicBezTo>
                    <a:pt x="34" y="968"/>
                    <a:pt x="0" y="1667"/>
                    <a:pt x="109" y="1900"/>
                  </a:cubicBezTo>
                  <a:close/>
                </a:path>
              </a:pathLst>
            </a:custGeom>
            <a:solidFill>
              <a:srgbClr val="684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grpSp>
      <p:sp>
        <p:nvSpPr>
          <p:cNvPr id="73" name="Arrow: Right 72">
            <a:extLst>
              <a:ext uri="{FF2B5EF4-FFF2-40B4-BE49-F238E27FC236}">
                <a16:creationId xmlns:a16="http://schemas.microsoft.com/office/drawing/2014/main" id="{9196BF4E-77A7-4C3E-9BC8-43A30D4F2AF7}"/>
              </a:ext>
            </a:extLst>
          </p:cNvPr>
          <p:cNvSpPr/>
          <p:nvPr/>
        </p:nvSpPr>
        <p:spPr>
          <a:xfrm>
            <a:off x="2826602" y="5688546"/>
            <a:ext cx="784001" cy="281295"/>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2071F0DC-7D9A-4E32-9E1B-EF929F3F8D99}"/>
              </a:ext>
            </a:extLst>
          </p:cNvPr>
          <p:cNvSpPr/>
          <p:nvPr/>
        </p:nvSpPr>
        <p:spPr>
          <a:xfrm flipH="1">
            <a:off x="2828921" y="5054108"/>
            <a:ext cx="784001" cy="281295"/>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Right 74">
            <a:extLst>
              <a:ext uri="{FF2B5EF4-FFF2-40B4-BE49-F238E27FC236}">
                <a16:creationId xmlns:a16="http://schemas.microsoft.com/office/drawing/2014/main" id="{52D3B643-7991-45DC-98BD-03E5C98F26F8}"/>
              </a:ext>
            </a:extLst>
          </p:cNvPr>
          <p:cNvSpPr/>
          <p:nvPr/>
        </p:nvSpPr>
        <p:spPr>
          <a:xfrm>
            <a:off x="7050509" y="5382512"/>
            <a:ext cx="1502581" cy="313835"/>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11CF8CD2-C44D-43D1-955C-23EB303EC319}"/>
              </a:ext>
            </a:extLst>
          </p:cNvPr>
          <p:cNvSpPr/>
          <p:nvPr/>
        </p:nvSpPr>
        <p:spPr>
          <a:xfrm>
            <a:off x="11170700" y="5760416"/>
            <a:ext cx="784001" cy="281295"/>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511D64F5-D5C7-4230-9D40-6D7A6BED07D2}"/>
              </a:ext>
            </a:extLst>
          </p:cNvPr>
          <p:cNvSpPr/>
          <p:nvPr/>
        </p:nvSpPr>
        <p:spPr>
          <a:xfrm flipH="1">
            <a:off x="11173019" y="5125978"/>
            <a:ext cx="784001" cy="281295"/>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randline_LVC">
            <a:extLst>
              <a:ext uri="{FF2B5EF4-FFF2-40B4-BE49-F238E27FC236}">
                <a16:creationId xmlns:a16="http://schemas.microsoft.com/office/drawing/2014/main" id="{A9CEE3AA-2295-5B6B-B38A-2AD0C40BEAB4}"/>
              </a:ext>
            </a:extLst>
          </p:cNvPr>
          <p:cNvSpPr/>
          <p:nvPr/>
        </p:nvSpPr>
        <p:spPr>
          <a:xfrm>
            <a:off x="4965700" y="882356"/>
            <a:ext cx="6338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gdd024f7d67_0_19"/>
          <p:cNvSpPr txBox="1">
            <a:spLocks noGrp="1"/>
          </p:cNvSpPr>
          <p:nvPr>
            <p:ph type="title"/>
          </p:nvPr>
        </p:nvSpPr>
        <p:spPr>
          <a:xfrm>
            <a:off x="-10101" y="487090"/>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1100"/>
              <a:buFont typeface="Arial"/>
              <a:buNone/>
            </a:pPr>
            <a:r>
              <a:rPr lang="en-US"/>
              <a:t>RTOS Hardening</a:t>
            </a:r>
            <a:endParaRPr/>
          </a:p>
          <a:p>
            <a:pPr marL="0" lvl="0" indent="0" algn="l" rtl="0">
              <a:lnSpc>
                <a:spcPct val="90000"/>
              </a:lnSpc>
              <a:spcBef>
                <a:spcPct val="0"/>
              </a:spcBef>
              <a:spcAft>
                <a:spcPct val="0"/>
              </a:spcAft>
              <a:buSzPts val="4400"/>
              <a:buFont typeface="Arial"/>
              <a:buNone/>
            </a:pPr>
            <a:endParaRPr/>
          </a:p>
        </p:txBody>
      </p:sp>
      <p:grpSp>
        <p:nvGrpSpPr>
          <p:cNvPr id="1259" name="Google Shape;1259;gdd024f7d67_0_19"/>
          <p:cNvGrpSpPr/>
          <p:nvPr/>
        </p:nvGrpSpPr>
        <p:grpSpPr>
          <a:xfrm>
            <a:off x="2055918" y="2634686"/>
            <a:ext cx="11999411" cy="5231116"/>
            <a:chOff x="1792288" y="2119164"/>
            <a:chExt cx="14042612" cy="6462956"/>
          </a:xfrm>
        </p:grpSpPr>
        <p:grpSp>
          <p:nvGrpSpPr>
            <p:cNvPr id="1260" name="Google Shape;1260;gdd024f7d67_0_19"/>
            <p:cNvGrpSpPr/>
            <p:nvPr/>
          </p:nvGrpSpPr>
          <p:grpSpPr>
            <a:xfrm>
              <a:off x="6335688" y="2119164"/>
              <a:ext cx="5322149" cy="5668756"/>
              <a:chOff x="6335688" y="2308920"/>
              <a:chExt cx="5322149" cy="5668756"/>
            </a:xfrm>
          </p:grpSpPr>
          <p:sp>
            <p:nvSpPr>
              <p:cNvPr id="1261" name="Google Shape;1261;gdd024f7d67_0_19"/>
              <p:cNvSpPr/>
              <p:nvPr/>
            </p:nvSpPr>
            <p:spPr>
              <a:xfrm>
                <a:off x="6706159" y="2308920"/>
                <a:ext cx="4580700" cy="5233200"/>
              </a:xfrm>
              <a:prstGeom prst="arc">
                <a:avLst>
                  <a:gd name="adj1" fmla="val 19668255"/>
                  <a:gd name="adj2" fmla="val 12721117"/>
                </a:avLst>
              </a:prstGeom>
              <a:noFill/>
              <a:ln w="9525" cap="flat" cmpd="sng">
                <a:solidFill>
                  <a:srgbClr val="9CB0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000"/>
                  <a:buFont typeface="Arial"/>
                  <a:buNone/>
                </a:pPr>
                <a:endParaRPr sz="2000" b="0" i="0" u="none" strike="noStrike" cap="none">
                  <a:solidFill>
                    <a:srgbClr val="5F5F5F"/>
                  </a:solidFill>
                  <a:latin typeface="Arial"/>
                  <a:ea typeface="Arial"/>
                  <a:cs typeface="Arial"/>
                  <a:sym typeface="Arial"/>
                </a:endParaRPr>
              </a:p>
            </p:txBody>
          </p:sp>
          <p:sp>
            <p:nvSpPr>
              <p:cNvPr id="1262" name="Google Shape;1262;gdd024f7d67_0_19"/>
              <p:cNvSpPr/>
              <p:nvPr/>
            </p:nvSpPr>
            <p:spPr>
              <a:xfrm>
                <a:off x="10482832" y="320465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05</a:t>
                </a:r>
                <a:endParaRPr sz="1400" b="0" i="0" u="none" strike="noStrike" cap="none">
                  <a:solidFill>
                    <a:srgbClr val="000000"/>
                  </a:solidFill>
                  <a:latin typeface="Arial"/>
                  <a:ea typeface="Arial"/>
                  <a:cs typeface="Arial"/>
                  <a:sym typeface="Arial"/>
                </a:endParaRPr>
              </a:p>
            </p:txBody>
          </p:sp>
          <p:sp>
            <p:nvSpPr>
              <p:cNvPr id="1263" name="Google Shape;1263;gdd024f7d67_0_19"/>
              <p:cNvSpPr/>
              <p:nvPr/>
            </p:nvSpPr>
            <p:spPr>
              <a:xfrm>
                <a:off x="10482832" y="5738241"/>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sp>
            <p:nvSpPr>
              <p:cNvPr id="1264" name="Google Shape;1264;gdd024f7d67_0_19"/>
              <p:cNvSpPr/>
              <p:nvPr/>
            </p:nvSpPr>
            <p:spPr>
              <a:xfrm>
                <a:off x="8409260" y="710590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1265" name="Google Shape;1265;gdd024f7d67_0_19"/>
              <p:cNvSpPr/>
              <p:nvPr/>
            </p:nvSpPr>
            <p:spPr>
              <a:xfrm>
                <a:off x="6335688" y="5738241"/>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1266" name="Google Shape;1266;gdd024f7d67_0_19"/>
              <p:cNvSpPr/>
              <p:nvPr/>
            </p:nvSpPr>
            <p:spPr>
              <a:xfrm>
                <a:off x="6335688" y="320465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4950" tIns="124950" rIns="124950" bIns="124950"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grpSp>
        <p:sp>
          <p:nvSpPr>
            <p:cNvPr id="1267" name="Google Shape;1267;gdd024f7d67_0_19"/>
            <p:cNvSpPr txBox="1"/>
            <p:nvPr/>
          </p:nvSpPr>
          <p:spPr>
            <a:xfrm>
              <a:off x="2321142" y="3014277"/>
              <a:ext cx="3582900" cy="9505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Follow secure coding practices</a:t>
              </a:r>
              <a:endParaRPr sz="2200" b="0" i="0" u="none" strike="noStrike" cap="none">
                <a:solidFill>
                  <a:srgbClr val="3F3F3F"/>
                </a:solidFill>
                <a:latin typeface="Open Sans"/>
                <a:ea typeface="Open Sans"/>
                <a:cs typeface="Open Sans"/>
                <a:sym typeface="Open Sans"/>
              </a:endParaRPr>
            </a:p>
          </p:txBody>
        </p:sp>
        <p:sp>
          <p:nvSpPr>
            <p:cNvPr id="1268" name="Google Shape;1268;gdd024f7d67_0_19"/>
            <p:cNvSpPr txBox="1"/>
            <p:nvPr/>
          </p:nvSpPr>
          <p:spPr>
            <a:xfrm>
              <a:off x="12012600" y="2993901"/>
              <a:ext cx="3822300" cy="5323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Input validations</a:t>
              </a:r>
              <a:endParaRPr sz="1400" b="0" i="0" u="none" strike="noStrike" cap="none">
                <a:solidFill>
                  <a:srgbClr val="000000"/>
                </a:solidFill>
                <a:latin typeface="Arial"/>
                <a:ea typeface="Arial"/>
                <a:cs typeface="Arial"/>
                <a:sym typeface="Arial"/>
              </a:endParaRPr>
            </a:p>
          </p:txBody>
        </p:sp>
        <p:sp>
          <p:nvSpPr>
            <p:cNvPr id="1269" name="Google Shape;1269;gdd024f7d67_0_19"/>
            <p:cNvSpPr txBox="1"/>
            <p:nvPr/>
          </p:nvSpPr>
          <p:spPr>
            <a:xfrm>
              <a:off x="1792288" y="5709870"/>
              <a:ext cx="4085400" cy="5323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Code review and analysis</a:t>
              </a:r>
              <a:endParaRPr sz="2200" b="0" i="0" u="none" strike="noStrike" cap="none">
                <a:solidFill>
                  <a:srgbClr val="3F3F3F"/>
                </a:solidFill>
                <a:latin typeface="Open Sans"/>
                <a:ea typeface="Open Sans"/>
                <a:cs typeface="Open Sans"/>
                <a:sym typeface="Open Sans"/>
              </a:endParaRPr>
            </a:p>
          </p:txBody>
        </p:sp>
        <p:sp>
          <p:nvSpPr>
            <p:cNvPr id="1270" name="Google Shape;1270;gdd024f7d67_0_19"/>
            <p:cNvSpPr txBox="1"/>
            <p:nvPr/>
          </p:nvSpPr>
          <p:spPr>
            <a:xfrm>
              <a:off x="12045889" y="5669523"/>
              <a:ext cx="3789000" cy="9505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Implement memory protection</a:t>
              </a:r>
              <a:endParaRPr sz="1400" b="0" i="0" u="none" strike="noStrike" cap="none">
                <a:solidFill>
                  <a:srgbClr val="000000"/>
                </a:solidFill>
                <a:latin typeface="Arial"/>
                <a:ea typeface="Arial"/>
                <a:cs typeface="Arial"/>
                <a:sym typeface="Arial"/>
              </a:endParaRPr>
            </a:p>
          </p:txBody>
        </p:sp>
        <p:sp>
          <p:nvSpPr>
            <p:cNvPr id="1271" name="Google Shape;1271;gdd024f7d67_0_19"/>
            <p:cNvSpPr txBox="1"/>
            <p:nvPr/>
          </p:nvSpPr>
          <p:spPr>
            <a:xfrm>
              <a:off x="6679491" y="8049816"/>
              <a:ext cx="4863600" cy="5323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Apply security patches</a:t>
              </a:r>
              <a:endParaRPr sz="2200" b="0" i="0" u="none" strike="noStrike" cap="none">
                <a:solidFill>
                  <a:srgbClr val="3F3F3F"/>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958BF3CC-6736-B2E3-2595-E2355C88543B}"/>
              </a:ext>
            </a:extLst>
          </p:cNvPr>
          <p:cNvSpPr/>
          <p:nvPr/>
        </p:nvSpPr>
        <p:spPr>
          <a:xfrm>
            <a:off x="6273800" y="881540"/>
            <a:ext cx="370284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57;p59">
            <a:extLst>
              <a:ext uri="{FF2B5EF4-FFF2-40B4-BE49-F238E27FC236}">
                <a16:creationId xmlns:a16="http://schemas.microsoft.com/office/drawing/2014/main" id="{9195FB40-6DF5-7EAB-EC92-D208A8E7085E}"/>
              </a:ext>
            </a:extLst>
          </p:cNvPr>
          <p:cNvSpPr txBox="1">
            <a:spLocks noGrp="1"/>
          </p:cNvSpPr>
          <p:nvPr>
            <p:ph type="body" idx="1"/>
          </p:nvPr>
        </p:nvSpPr>
        <p:spPr>
          <a:xfrm>
            <a:off x="1316013" y="1307843"/>
            <a:ext cx="13696999"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To effectively secure RTOS (Real-Time Operating Systems), implement the following key controls:</a:t>
            </a:r>
            <a:endParaRPr/>
          </a:p>
        </p:txBody>
      </p:sp>
    </p:spTree>
    <p:extLst>
      <p:ext uri="{BB962C8B-B14F-4D97-AF65-F5344CB8AC3E}">
        <p14:creationId xmlns:p14="http://schemas.microsoft.com/office/powerpoint/2010/main" val="379228992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e850216d48_0_36"/>
          <p:cNvSpPr txBox="1">
            <a:spLocks noGrp="1"/>
          </p:cNvSpPr>
          <p:nvPr>
            <p:ph type="body" idx="1"/>
          </p:nvPr>
        </p:nvSpPr>
        <p:spPr>
          <a:xfrm>
            <a:off x="4068169" y="4126230"/>
            <a:ext cx="81198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a:t>Type 3 Authentication: Biometric</a:t>
            </a:r>
            <a:endParaRPr/>
          </a:p>
          <a:p>
            <a:pPr marL="0" lvl="0" indent="0" algn="ctr" rtl="0">
              <a:lnSpc>
                <a:spcPct val="100000"/>
              </a:lnSpc>
              <a:spcBef>
                <a:spcPts val="1000"/>
              </a:spcBef>
              <a:spcAft>
                <a:spcPts val="0"/>
              </a:spcAft>
              <a:buClr>
                <a:schemeClr val="dk1"/>
              </a:buClr>
              <a:buSzPts val="1100"/>
              <a:buFont typeface="Arial"/>
              <a:buNone/>
            </a:pPr>
            <a:endParaRPr/>
          </a:p>
          <a:p>
            <a:pPr marL="0" lvl="0" indent="0" algn="ctr" rtl="0">
              <a:lnSpc>
                <a:spcPct val="100000"/>
              </a:lnSpc>
              <a:spcBef>
                <a:spcPts val="1000"/>
              </a:spcBef>
              <a:spcAft>
                <a:spcPts val="0"/>
              </a:spcAft>
              <a:buSzPts val="2800"/>
              <a:buNone/>
            </a:pPr>
            <a:endParaRPr/>
          </a:p>
        </p:txBody>
      </p:sp>
    </p:spTree>
    <p:extLst>
      <p:ext uri="{BB962C8B-B14F-4D97-AF65-F5344CB8AC3E}">
        <p14:creationId xmlns:p14="http://schemas.microsoft.com/office/powerpoint/2010/main" val="33006630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eaebd37734_0_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Biometrics</a:t>
            </a:r>
          </a:p>
        </p:txBody>
      </p:sp>
      <p:pic>
        <p:nvPicPr>
          <p:cNvPr id="651" name="Google Shape;651;geaebd37734_0_3"/>
          <p:cNvPicPr preferRelativeResize="0"/>
          <p:nvPr/>
        </p:nvPicPr>
        <p:blipFill rotWithShape="1">
          <a:blip r:embed="rId3"/>
          <a:stretch/>
        </p:blipFill>
        <p:spPr>
          <a:xfrm>
            <a:off x="6950902" y="4004626"/>
            <a:ext cx="2370582" cy="2370582"/>
          </a:xfrm>
          <a:prstGeom prst="rect">
            <a:avLst/>
          </a:prstGeom>
        </p:spPr>
      </p:pic>
      <p:grpSp>
        <p:nvGrpSpPr>
          <p:cNvPr id="4" name="Group 3">
            <a:extLst>
              <a:ext uri="{FF2B5EF4-FFF2-40B4-BE49-F238E27FC236}">
                <a16:creationId xmlns:a16="http://schemas.microsoft.com/office/drawing/2014/main" id="{238F9951-7B7D-A433-11BB-57BC4CF69308}"/>
              </a:ext>
            </a:extLst>
          </p:cNvPr>
          <p:cNvGrpSpPr/>
          <p:nvPr/>
        </p:nvGrpSpPr>
        <p:grpSpPr>
          <a:xfrm>
            <a:off x="2213308" y="1530004"/>
            <a:ext cx="11875710" cy="2080650"/>
            <a:chOff x="2213308" y="1420549"/>
            <a:chExt cx="11875710" cy="2080650"/>
          </a:xfrm>
        </p:grpSpPr>
        <p:grpSp>
          <p:nvGrpSpPr>
            <p:cNvPr id="648" name="Google Shape;648;geaebd37734_0_3"/>
            <p:cNvGrpSpPr/>
            <p:nvPr/>
          </p:nvGrpSpPr>
          <p:grpSpPr>
            <a:xfrm>
              <a:off x="2213308" y="1420549"/>
              <a:ext cx="11875710" cy="2080650"/>
              <a:chOff x="2190100" y="1423200"/>
              <a:chExt cx="11875710" cy="2080650"/>
            </a:xfrm>
          </p:grpSpPr>
          <p:pic>
            <p:nvPicPr>
              <p:cNvPr id="649" name="Google Shape;649;geaebd37734_0_3"/>
              <p:cNvPicPr preferRelativeResize="0"/>
              <p:nvPr/>
            </p:nvPicPr>
            <p:blipFill rotWithShape="1">
              <a:blip r:embed="rId4">
                <a:alphaModFix/>
              </a:blip>
              <a:srcRect/>
              <a:stretch/>
            </p:blipFill>
            <p:spPr>
              <a:xfrm>
                <a:off x="2190100" y="1423200"/>
                <a:ext cx="11875710" cy="2080650"/>
              </a:xfrm>
              <a:prstGeom prst="rect">
                <a:avLst/>
              </a:prstGeom>
              <a:noFill/>
              <a:ln>
                <a:noFill/>
              </a:ln>
            </p:spPr>
          </p:pic>
          <p:pic>
            <p:nvPicPr>
              <p:cNvPr id="650" name="Google Shape;650;geaebd37734_0_3"/>
              <p:cNvPicPr preferRelativeResize="0"/>
              <p:nvPr/>
            </p:nvPicPr>
            <p:blipFill rotWithShape="1">
              <a:blip r:embed="rId5">
                <a:alphaModFix/>
              </a:blip>
              <a:srcRect/>
              <a:stretch/>
            </p:blipFill>
            <p:spPr>
              <a:xfrm>
                <a:off x="2950350" y="1984825"/>
                <a:ext cx="957425" cy="957425"/>
              </a:xfrm>
              <a:prstGeom prst="rect">
                <a:avLst/>
              </a:prstGeom>
              <a:noFill/>
              <a:ln>
                <a:noFill/>
              </a:ln>
            </p:spPr>
          </p:pic>
        </p:grpSp>
        <p:sp>
          <p:nvSpPr>
            <p:cNvPr id="652" name="Google Shape;652;geaebd37734_0_3"/>
            <p:cNvSpPr txBox="1"/>
            <p:nvPr/>
          </p:nvSpPr>
          <p:spPr>
            <a:xfrm>
              <a:off x="4172133" y="1658961"/>
              <a:ext cx="9384842" cy="160912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a:solidFill>
                    <a:srgbClr val="3F3F3F"/>
                  </a:solidFill>
                  <a:latin typeface="Open Sans"/>
                  <a:ea typeface="Open Sans"/>
                  <a:cs typeface="Open Sans"/>
                  <a:sym typeface="Open Sans"/>
                </a:rPr>
                <a:t>Verifies a person by analyzing the individual's unique physiological or behavioral characteristics, making it one of the most effective and accurate methods of verifying identification</a:t>
              </a:r>
              <a:endParaRPr lang="en-US" sz="2200" b="0" i="0" u="none" strike="noStrike" cap="none">
                <a:solidFill>
                  <a:srgbClr val="3F3F3F"/>
                </a:solidFill>
                <a:latin typeface="Open Sans"/>
                <a:ea typeface="Open Sans"/>
                <a:cs typeface="Open Sans"/>
                <a:sym typeface="Open Sans"/>
              </a:endParaRPr>
            </a:p>
          </p:txBody>
        </p:sp>
      </p:grpSp>
      <p:sp>
        <p:nvSpPr>
          <p:cNvPr id="653" name="Google Shape;653;geaebd37734_0_3"/>
          <p:cNvSpPr/>
          <p:nvPr/>
        </p:nvSpPr>
        <p:spPr>
          <a:xfrm>
            <a:off x="4555963" y="6872051"/>
            <a:ext cx="7190400" cy="851400"/>
          </a:xfrm>
          <a:prstGeom prst="roundRect">
            <a:avLst>
              <a:gd name="adj" fmla="val 16667"/>
            </a:avLst>
          </a:prstGeom>
          <a:noFill/>
          <a:ln w="3810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en-US" sz="2200">
                <a:solidFill>
                  <a:srgbClr val="3F3F3F"/>
                </a:solidFill>
                <a:latin typeface="Open Sans"/>
                <a:ea typeface="Open Sans"/>
                <a:cs typeface="Open Sans"/>
                <a:sym typeface="Open Sans"/>
              </a:rPr>
              <a:t>B</a:t>
            </a:r>
            <a:r>
              <a:rPr lang="en-US" sz="2200" b="0" i="0" u="none" strike="noStrike" cap="none">
                <a:solidFill>
                  <a:srgbClr val="3F3F3F"/>
                </a:solidFill>
                <a:latin typeface="Open Sans"/>
                <a:ea typeface="Open Sans"/>
                <a:cs typeface="Open Sans"/>
                <a:sym typeface="Open Sans"/>
              </a:rPr>
              <a:t>elongs to the </a:t>
            </a:r>
            <a:r>
              <a:rPr lang="en-US" sz="2200" b="1" i="0" u="none" strike="noStrike" cap="none">
                <a:solidFill>
                  <a:srgbClr val="3F3F3F"/>
                </a:solidFill>
                <a:latin typeface="Open Sans"/>
                <a:ea typeface="Open Sans"/>
                <a:cs typeface="Open Sans"/>
                <a:sym typeface="Open Sans"/>
              </a:rPr>
              <a:t>something you are </a:t>
            </a:r>
            <a:r>
              <a:rPr lang="en-US" sz="2200" b="0" i="0" u="none" strike="noStrike" cap="none">
                <a:solidFill>
                  <a:srgbClr val="3F3F3F"/>
                </a:solidFill>
                <a:latin typeface="Open Sans"/>
                <a:ea typeface="Open Sans"/>
                <a:cs typeface="Open Sans"/>
                <a:sym typeface="Open Sans"/>
              </a:rPr>
              <a:t>category</a:t>
            </a:r>
            <a:endParaRPr sz="2200" b="0" i="0" u="none" strike="noStrike" cap="none">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55594A01-01EF-E790-DF2A-2AE476CF6F77}"/>
              </a:ext>
            </a:extLst>
          </p:cNvPr>
          <p:cNvSpPr/>
          <p:nvPr/>
        </p:nvSpPr>
        <p:spPr>
          <a:xfrm>
            <a:off x="6934201" y="816324"/>
            <a:ext cx="23872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9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Biometric Authentication</a:t>
            </a:r>
          </a:p>
        </p:txBody>
      </p:sp>
      <p:sp>
        <p:nvSpPr>
          <p:cNvPr id="1119" name="Google Shape;1119;p91"/>
          <p:cNvSpPr txBox="1"/>
          <p:nvPr/>
        </p:nvSpPr>
        <p:spPr>
          <a:xfrm>
            <a:off x="1902091" y="1201282"/>
            <a:ext cx="12451817" cy="1533459"/>
          </a:xfrm>
          <a:prstGeom prst="rect">
            <a:avLst/>
          </a:prstGeom>
          <a:noFill/>
          <a:ln>
            <a:noFill/>
          </a:ln>
        </p:spPr>
        <p:txBody>
          <a:bodyPr spcFirstLastPara="1" wrap="square" lIns="91425" tIns="0" rIns="91425" bIns="0" anchor="t" anchorCtr="0">
            <a:noAutofit/>
          </a:bodyPr>
          <a:lstStyle/>
          <a:p>
            <a:pPr marL="0" marR="0" lvl="0" indent="0" algn="ctr" rtl="0">
              <a:lnSpc>
                <a:spcPct val="114000"/>
              </a:lnSpc>
              <a:spcBef>
                <a:spcPts val="1000"/>
              </a:spcBef>
              <a:spcAft>
                <a:spcPts val="0"/>
              </a:spcAft>
              <a:buClr>
                <a:srgbClr val="3F3F3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Enrollment is the first step in setting up biometric authentication, done by scanning the selected biometric information.</a:t>
            </a:r>
          </a:p>
          <a:p>
            <a:pPr marL="0" marR="0" lvl="0" indent="0" algn="ctr" rtl="0">
              <a:lnSpc>
                <a:spcPct val="114000"/>
              </a:lnSpc>
              <a:spcBef>
                <a:spcPts val="1000"/>
              </a:spcBef>
              <a:spcAft>
                <a:spcPts val="0"/>
              </a:spcAft>
              <a:buClr>
                <a:srgbClr val="3F3F3F"/>
              </a:buClr>
              <a:buSzPts val="2200"/>
              <a:buFont typeface="Arial"/>
              <a:buNone/>
            </a:pPr>
            <a:endParaRPr lang="en-US" sz="2200">
              <a:solidFill>
                <a:srgbClr val="3F3F3F"/>
              </a:solidFill>
              <a:latin typeface="Open Sans"/>
              <a:ea typeface="Open Sans"/>
              <a:cs typeface="Open Sans"/>
              <a:sym typeface="Open Sans"/>
            </a:endParaRPr>
          </a:p>
          <a:p>
            <a:pPr marL="0" marR="0" lvl="0" indent="0" algn="ctr" rtl="0">
              <a:lnSpc>
                <a:spcPct val="114000"/>
              </a:lnSpc>
              <a:spcBef>
                <a:spcPts val="1000"/>
              </a:spcBef>
              <a:spcAft>
                <a:spcPts val="0"/>
              </a:spcAft>
              <a:buClr>
                <a:srgbClr val="3F3F3F"/>
              </a:buClr>
              <a:buSzPts val="2200"/>
              <a:buFont typeface="Arial"/>
              <a:buNone/>
            </a:pPr>
            <a:endParaRPr lang="en-US" sz="1000" b="0" i="0" u="none" strike="noStrike" cap="none">
              <a:solidFill>
                <a:srgbClr val="3F3F3F"/>
              </a:solidFill>
              <a:latin typeface="Open Sans"/>
              <a:ea typeface="Open Sans"/>
              <a:cs typeface="Open Sans"/>
              <a:sym typeface="Open Sans"/>
            </a:endParaRPr>
          </a:p>
          <a:p>
            <a:pPr marL="0" marR="0" lvl="0" indent="0" algn="ctr" rtl="0">
              <a:lnSpc>
                <a:spcPct val="114000"/>
              </a:lnSpc>
              <a:spcBef>
                <a:spcPts val="1000"/>
              </a:spcBef>
              <a:spcAft>
                <a:spcPts val="0"/>
              </a:spcAft>
              <a:buClr>
                <a:srgbClr val="3F3F3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Steps used in the scanning process:</a:t>
            </a:r>
          </a:p>
          <a:p>
            <a:pPr marL="0" marR="0" lvl="0" indent="0" algn="ctr" rtl="0">
              <a:lnSpc>
                <a:spcPct val="114000"/>
              </a:lnSpc>
              <a:spcBef>
                <a:spcPts val="100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28E5302B-479A-B092-3569-7D89C3962691}"/>
              </a:ext>
            </a:extLst>
          </p:cNvPr>
          <p:cNvSpPr/>
          <p:nvPr/>
        </p:nvSpPr>
        <p:spPr>
          <a:xfrm>
            <a:off x="5308600" y="816324"/>
            <a:ext cx="5637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85E1064-3BA4-9E2B-3B6C-469B06997A6B}"/>
              </a:ext>
            </a:extLst>
          </p:cNvPr>
          <p:cNvGrpSpPr/>
          <p:nvPr/>
        </p:nvGrpSpPr>
        <p:grpSpPr>
          <a:xfrm>
            <a:off x="2774527" y="3865768"/>
            <a:ext cx="10989970" cy="2926201"/>
            <a:chOff x="3016448" y="3865768"/>
            <a:chExt cx="10989970" cy="2926201"/>
          </a:xfrm>
        </p:grpSpPr>
        <p:grpSp>
          <p:nvGrpSpPr>
            <p:cNvPr id="18" name="Group 17">
              <a:extLst>
                <a:ext uri="{FF2B5EF4-FFF2-40B4-BE49-F238E27FC236}">
                  <a16:creationId xmlns:a16="http://schemas.microsoft.com/office/drawing/2014/main" id="{ACA6C35A-72B5-BAEE-0BCE-2161A2AB1E32}"/>
                </a:ext>
              </a:extLst>
            </p:cNvPr>
            <p:cNvGrpSpPr/>
            <p:nvPr/>
          </p:nvGrpSpPr>
          <p:grpSpPr>
            <a:xfrm>
              <a:off x="3016448" y="3865768"/>
              <a:ext cx="3706560" cy="2926201"/>
              <a:chOff x="3016448" y="3865768"/>
              <a:chExt cx="3706560" cy="2926201"/>
            </a:xfrm>
          </p:grpSpPr>
          <p:grpSp>
            <p:nvGrpSpPr>
              <p:cNvPr id="4" name="Group 3">
                <a:extLst>
                  <a:ext uri="{FF2B5EF4-FFF2-40B4-BE49-F238E27FC236}">
                    <a16:creationId xmlns:a16="http://schemas.microsoft.com/office/drawing/2014/main" id="{A87A60C6-C985-18F9-B6B0-FB37852B7955}"/>
                  </a:ext>
                </a:extLst>
              </p:cNvPr>
              <p:cNvGrpSpPr/>
              <p:nvPr/>
            </p:nvGrpSpPr>
            <p:grpSpPr>
              <a:xfrm>
                <a:off x="3016448" y="3865768"/>
                <a:ext cx="3706560" cy="2926201"/>
                <a:chOff x="3016448" y="3897904"/>
                <a:chExt cx="3706560" cy="2926201"/>
              </a:xfrm>
            </p:grpSpPr>
            <p:grpSp>
              <p:nvGrpSpPr>
                <p:cNvPr id="1109" name="Google Shape;1109;p91"/>
                <p:cNvGrpSpPr/>
                <p:nvPr/>
              </p:nvGrpSpPr>
              <p:grpSpPr>
                <a:xfrm>
                  <a:off x="4195232" y="3897904"/>
                  <a:ext cx="1348991" cy="1348191"/>
                  <a:chOff x="1987786" y="2273626"/>
                  <a:chExt cx="1721096" cy="1721096"/>
                </a:xfrm>
              </p:grpSpPr>
              <p:sp>
                <p:nvSpPr>
                  <p:cNvPr id="1110" name="Google Shape;1110;p91"/>
                  <p:cNvSpPr/>
                  <p:nvPr/>
                </p:nvSpPr>
                <p:spPr>
                  <a:xfrm rot="680359">
                    <a:off x="1987786" y="2273626"/>
                    <a:ext cx="1721096" cy="1721096"/>
                  </a:xfrm>
                  <a:prstGeom prst="pie">
                    <a:avLst>
                      <a:gd name="adj1" fmla="val 0"/>
                      <a:gd name="adj2" fmla="val 16200000"/>
                    </a:avLst>
                  </a:prstGeom>
                  <a:solidFill>
                    <a:srgbClr val="71BD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91"/>
                  <p:cNvSpPr/>
                  <p:nvPr/>
                </p:nvSpPr>
                <p:spPr>
                  <a:xfrm rot="680763">
                    <a:off x="2148325" y="2434351"/>
                    <a:ext cx="1399858" cy="1399858"/>
                  </a:xfrm>
                  <a:prstGeom prst="ellipse">
                    <a:avLst/>
                  </a:prstGeom>
                  <a:solidFill>
                    <a:srgbClr val="3273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5" name="Google Shape;1115;p91"/>
                <p:cNvSpPr txBox="1"/>
                <p:nvPr/>
              </p:nvSpPr>
              <p:spPr>
                <a:xfrm>
                  <a:off x="3016448" y="5513705"/>
                  <a:ext cx="3706560" cy="131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Obtain biometric samples from the target using the sensor module.</a:t>
                  </a:r>
                  <a:endParaRPr sz="1400" b="0" i="0" u="none" strike="noStrike" cap="none">
                    <a:solidFill>
                      <a:schemeClr val="tx1">
                        <a:lumMod val="75000"/>
                        <a:lumOff val="25000"/>
                      </a:schemeClr>
                    </a:solidFill>
                    <a:latin typeface="Arial"/>
                    <a:ea typeface="Arial"/>
                    <a:cs typeface="Arial"/>
                    <a:sym typeface="Arial"/>
                  </a:endParaRPr>
                </a:p>
              </p:txBody>
            </p:sp>
          </p:grpSp>
          <p:sp>
            <p:nvSpPr>
              <p:cNvPr id="1117" name="Google Shape;1117;p91"/>
              <p:cNvSpPr txBox="1"/>
              <p:nvPr/>
            </p:nvSpPr>
            <p:spPr>
              <a:xfrm>
                <a:off x="4690293" y="4356473"/>
                <a:ext cx="46953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1</a:t>
                </a:r>
                <a:endParaRPr sz="1400" b="1" i="0" u="none" strike="noStrike" cap="none">
                  <a:solidFill>
                    <a:srgbClr val="000000"/>
                  </a:solidFill>
                  <a:latin typeface="Arial"/>
                  <a:ea typeface="Arial"/>
                  <a:cs typeface="Arial"/>
                  <a:sym typeface="Arial"/>
                </a:endParaRPr>
              </a:p>
            </p:txBody>
          </p:sp>
        </p:grpSp>
        <p:grpSp>
          <p:nvGrpSpPr>
            <p:cNvPr id="17" name="Group 16">
              <a:extLst>
                <a:ext uri="{FF2B5EF4-FFF2-40B4-BE49-F238E27FC236}">
                  <a16:creationId xmlns:a16="http://schemas.microsoft.com/office/drawing/2014/main" id="{3FD2A008-75B4-A33D-0EAF-17C7822C27C3}"/>
                </a:ext>
              </a:extLst>
            </p:cNvPr>
            <p:cNvGrpSpPr/>
            <p:nvPr/>
          </p:nvGrpSpPr>
          <p:grpSpPr>
            <a:xfrm>
              <a:off x="9402596" y="3865768"/>
              <a:ext cx="4603822" cy="2926201"/>
              <a:chOff x="9402596" y="3865768"/>
              <a:chExt cx="4603822" cy="2926201"/>
            </a:xfrm>
          </p:grpSpPr>
          <p:grpSp>
            <p:nvGrpSpPr>
              <p:cNvPr id="5" name="Group 4">
                <a:extLst>
                  <a:ext uri="{FF2B5EF4-FFF2-40B4-BE49-F238E27FC236}">
                    <a16:creationId xmlns:a16="http://schemas.microsoft.com/office/drawing/2014/main" id="{4FFBCBB2-FDD7-F9F5-33CA-253BB10A0D1A}"/>
                  </a:ext>
                </a:extLst>
              </p:cNvPr>
              <p:cNvGrpSpPr/>
              <p:nvPr/>
            </p:nvGrpSpPr>
            <p:grpSpPr>
              <a:xfrm>
                <a:off x="9402596" y="3865768"/>
                <a:ext cx="4603822" cy="2926201"/>
                <a:chOff x="9402596" y="3875044"/>
                <a:chExt cx="4603822" cy="2926201"/>
              </a:xfrm>
            </p:grpSpPr>
            <p:grpSp>
              <p:nvGrpSpPr>
                <p:cNvPr id="1112" name="Google Shape;1112;p91"/>
                <p:cNvGrpSpPr/>
                <p:nvPr/>
              </p:nvGrpSpPr>
              <p:grpSpPr>
                <a:xfrm>
                  <a:off x="10746987" y="3875044"/>
                  <a:ext cx="1348991" cy="1348191"/>
                  <a:chOff x="6027486" y="2273726"/>
                  <a:chExt cx="1721096" cy="1721096"/>
                </a:xfrm>
              </p:grpSpPr>
              <p:sp>
                <p:nvSpPr>
                  <p:cNvPr id="1113" name="Google Shape;1113;p91"/>
                  <p:cNvSpPr/>
                  <p:nvPr/>
                </p:nvSpPr>
                <p:spPr>
                  <a:xfrm rot="680359">
                    <a:off x="6027486" y="2273726"/>
                    <a:ext cx="1721096" cy="1721096"/>
                  </a:xfrm>
                  <a:prstGeom prst="pie">
                    <a:avLst>
                      <a:gd name="adj1" fmla="val 0"/>
                      <a:gd name="adj2" fmla="val 16200000"/>
                    </a:avLst>
                  </a:prstGeom>
                  <a:solidFill>
                    <a:srgbClr val="CF5C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91"/>
                  <p:cNvSpPr/>
                  <p:nvPr/>
                </p:nvSpPr>
                <p:spPr>
                  <a:xfrm rot="680763">
                    <a:off x="6188025" y="2434451"/>
                    <a:ext cx="1399858" cy="1399858"/>
                  </a:xfrm>
                  <a:prstGeom prst="ellipse">
                    <a:avLst/>
                  </a:prstGeom>
                  <a:solidFill>
                    <a:srgbClr val="FF8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6" name="Google Shape;1116;p91"/>
                <p:cNvSpPr txBox="1"/>
                <p:nvPr/>
              </p:nvSpPr>
              <p:spPr>
                <a:xfrm>
                  <a:off x="9402596" y="5490845"/>
                  <a:ext cx="4603822" cy="131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Record features that uniquely identify the target in the sample using the feature extraction module.</a:t>
                  </a:r>
                  <a:endParaRPr sz="1400" b="0" i="0" u="none" strike="noStrike" cap="none">
                    <a:solidFill>
                      <a:schemeClr val="tx1">
                        <a:lumMod val="75000"/>
                        <a:lumOff val="25000"/>
                      </a:schemeClr>
                    </a:solidFill>
                    <a:latin typeface="Arial"/>
                    <a:ea typeface="Arial"/>
                    <a:cs typeface="Arial"/>
                    <a:sym typeface="Arial"/>
                  </a:endParaRPr>
                </a:p>
              </p:txBody>
            </p:sp>
          </p:grpSp>
          <p:sp>
            <p:nvSpPr>
              <p:cNvPr id="1118" name="Google Shape;1118;p91"/>
              <p:cNvSpPr txBox="1"/>
              <p:nvPr/>
            </p:nvSpPr>
            <p:spPr>
              <a:xfrm>
                <a:off x="11257705" y="4338176"/>
                <a:ext cx="38130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grpSp>
        <p:pic>
          <p:nvPicPr>
            <p:cNvPr id="16" name="Google Shape;1120;p91" descr="Free Icon | Fingerprint scanner device">
              <a:extLst>
                <a:ext uri="{FF2B5EF4-FFF2-40B4-BE49-F238E27FC236}">
                  <a16:creationId xmlns:a16="http://schemas.microsoft.com/office/drawing/2014/main" id="{71FA4ECD-616E-7D9F-60AE-57072C1E93E7}"/>
                </a:ext>
              </a:extLst>
            </p:cNvPr>
            <p:cNvPicPr preferRelativeResize="0"/>
            <p:nvPr/>
          </p:nvPicPr>
          <p:blipFill rotWithShape="1">
            <a:blip r:embed="rId3"/>
            <a:stretch/>
          </p:blipFill>
          <p:spPr>
            <a:xfrm>
              <a:off x="6927042" y="3878134"/>
              <a:ext cx="2480957" cy="2480957"/>
            </a:xfrm>
            <a:prstGeom prst="rect">
              <a:avLst/>
            </a:prstGeom>
          </p:spPr>
        </p:pic>
      </p:grpSp>
    </p:spTree>
    <p:extLst>
      <p:ext uri="{BB962C8B-B14F-4D97-AF65-F5344CB8AC3E}">
        <p14:creationId xmlns:p14="http://schemas.microsoft.com/office/powerpoint/2010/main" val="259678512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Efficacy Rates and Considerations</a:t>
            </a:r>
          </a:p>
        </p:txBody>
      </p:sp>
      <p:grpSp>
        <p:nvGrpSpPr>
          <p:cNvPr id="1162" name="Google Shape;1162;p23"/>
          <p:cNvGrpSpPr/>
          <p:nvPr/>
        </p:nvGrpSpPr>
        <p:grpSpPr>
          <a:xfrm>
            <a:off x="1902091" y="2958594"/>
            <a:ext cx="12878585" cy="4170284"/>
            <a:chOff x="1157928" y="2346757"/>
            <a:chExt cx="12878585" cy="4408800"/>
          </a:xfrm>
        </p:grpSpPr>
        <p:sp>
          <p:nvSpPr>
            <p:cNvPr id="1163" name="Google Shape;1163;p23"/>
            <p:cNvSpPr/>
            <p:nvPr/>
          </p:nvSpPr>
          <p:spPr>
            <a:xfrm>
              <a:off x="1157928" y="2346757"/>
              <a:ext cx="4408800" cy="4408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64" name="Google Shape;1164;p23"/>
            <p:cNvSpPr/>
            <p:nvPr/>
          </p:nvSpPr>
          <p:spPr>
            <a:xfrm>
              <a:off x="4992113" y="3113785"/>
              <a:ext cx="457500" cy="4575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65" name="Google Shape;1165;p23"/>
            <p:cNvSpPr/>
            <p:nvPr/>
          </p:nvSpPr>
          <p:spPr>
            <a:xfrm>
              <a:off x="5332498" y="4462923"/>
              <a:ext cx="457500" cy="4575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66" name="Google Shape;1166;p23"/>
            <p:cNvSpPr/>
            <p:nvPr/>
          </p:nvSpPr>
          <p:spPr>
            <a:xfrm>
              <a:off x="4992113" y="5561229"/>
              <a:ext cx="457500" cy="4575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67" name="Google Shape;1167;p23"/>
            <p:cNvSpPr txBox="1"/>
            <p:nvPr/>
          </p:nvSpPr>
          <p:spPr>
            <a:xfrm>
              <a:off x="5220863" y="2947126"/>
              <a:ext cx="8586900" cy="778968"/>
            </a:xfrm>
            <a:prstGeom prst="rect">
              <a:avLst/>
            </a:prstGeom>
            <a:noFill/>
            <a:ln>
              <a:noFill/>
            </a:ln>
          </p:spPr>
          <p:txBody>
            <a:bodyPr spcFirstLastPara="1" wrap="square" lIns="121900" tIns="60925" rIns="121900" bIns="60925" anchor="t" anchorCtr="0">
              <a:noAutofit/>
            </a:bodyPr>
            <a:lstStyle/>
            <a:p>
              <a:pPr marL="457200" marR="0" lvl="1" indent="0" algn="l" rtl="0">
                <a:lnSpc>
                  <a:spcPct val="100000"/>
                </a:lnSpc>
                <a:spcBef>
                  <a:spcPts val="560"/>
                </a:spcBef>
                <a:spcAft>
                  <a:spcPts val="0"/>
                </a:spcAft>
                <a:buClr>
                  <a:srgbClr val="000000"/>
                </a:buClr>
                <a:buSzPts val="2800"/>
                <a:buFont typeface="Arial"/>
                <a:buNone/>
              </a:pPr>
              <a:r>
                <a:rPr lang="en-US" sz="2200" i="0" u="none" strike="noStrike" cap="none">
                  <a:solidFill>
                    <a:srgbClr val="3F3F3F"/>
                  </a:solidFill>
                  <a:latin typeface="Open Sans"/>
                  <a:ea typeface="Open Sans"/>
                  <a:cs typeface="Open Sans"/>
                  <a:sym typeface="Open Sans"/>
                </a:rPr>
                <a:t>Cost of implementation</a:t>
              </a:r>
              <a:endParaRPr sz="2200" i="0" u="none" strike="noStrike" cap="none">
                <a:solidFill>
                  <a:srgbClr val="3F3F3F"/>
                </a:solidFill>
                <a:latin typeface="Open Sans"/>
                <a:ea typeface="Open Sans"/>
                <a:cs typeface="Open Sans"/>
                <a:sym typeface="Open Sans"/>
              </a:endParaRPr>
            </a:p>
          </p:txBody>
        </p:sp>
        <p:sp>
          <p:nvSpPr>
            <p:cNvPr id="1168" name="Google Shape;1168;p23"/>
            <p:cNvSpPr txBox="1"/>
            <p:nvPr/>
          </p:nvSpPr>
          <p:spPr>
            <a:xfrm>
              <a:off x="5449613" y="4290952"/>
              <a:ext cx="8586900" cy="801439"/>
            </a:xfrm>
            <a:prstGeom prst="rect">
              <a:avLst/>
            </a:prstGeom>
            <a:noFill/>
            <a:ln>
              <a:noFill/>
            </a:ln>
          </p:spPr>
          <p:txBody>
            <a:bodyPr spcFirstLastPara="1" wrap="square" lIns="121900" tIns="60925" rIns="121900" bIns="60925" anchor="t" anchorCtr="0">
              <a:noAutofit/>
            </a:bodyPr>
            <a:lstStyle/>
            <a:p>
              <a:pPr marL="457200" marR="0" lvl="1" indent="0" algn="l" rtl="0">
                <a:lnSpc>
                  <a:spcPct val="100000"/>
                </a:lnSpc>
                <a:spcBef>
                  <a:spcPts val="560"/>
                </a:spcBef>
                <a:spcAft>
                  <a:spcPts val="0"/>
                </a:spcAft>
                <a:buClr>
                  <a:srgbClr val="000000"/>
                </a:buClr>
                <a:buSzPts val="2800"/>
                <a:buFont typeface="Arial"/>
                <a:buNone/>
              </a:pPr>
              <a:r>
                <a:rPr lang="en-US" sz="2200" i="0" u="none" strike="noStrike" cap="none">
                  <a:solidFill>
                    <a:srgbClr val="3F3F3F"/>
                  </a:solidFill>
                  <a:latin typeface="Open Sans"/>
                  <a:ea typeface="Open Sans"/>
                  <a:cs typeface="Open Sans"/>
                  <a:sym typeface="Open Sans"/>
                </a:rPr>
                <a:t>Privacy concerns</a:t>
              </a:r>
              <a:endParaRPr sz="2200" i="0" u="none" strike="noStrike" cap="none">
                <a:solidFill>
                  <a:srgbClr val="3F3F3F"/>
                </a:solidFill>
                <a:latin typeface="Open Sans"/>
                <a:ea typeface="Open Sans"/>
                <a:cs typeface="Open Sans"/>
                <a:sym typeface="Open Sans"/>
              </a:endParaRPr>
            </a:p>
          </p:txBody>
        </p:sp>
        <p:sp>
          <p:nvSpPr>
            <p:cNvPr id="1169" name="Google Shape;1169;p23"/>
            <p:cNvSpPr txBox="1"/>
            <p:nvPr/>
          </p:nvSpPr>
          <p:spPr>
            <a:xfrm>
              <a:off x="5220863" y="5642009"/>
              <a:ext cx="8586900" cy="733500"/>
            </a:xfrm>
            <a:prstGeom prst="rect">
              <a:avLst/>
            </a:prstGeom>
            <a:noFill/>
            <a:ln>
              <a:noFill/>
            </a:ln>
          </p:spPr>
          <p:txBody>
            <a:bodyPr spcFirstLastPara="1" wrap="square" lIns="121900" tIns="60925" rIns="121900" bIns="60925" anchor="t" anchorCtr="0">
              <a:noAutofit/>
            </a:bodyPr>
            <a:lstStyle/>
            <a:p>
              <a:pPr marL="457200" marR="0" lvl="1" indent="0" algn="l" rtl="0">
                <a:lnSpc>
                  <a:spcPct val="100000"/>
                </a:lnSpc>
                <a:spcBef>
                  <a:spcPts val="560"/>
                </a:spcBef>
                <a:spcAft>
                  <a:spcPts val="0"/>
                </a:spcAft>
                <a:buClr>
                  <a:srgbClr val="000000"/>
                </a:buClr>
                <a:buSzPts val="2800"/>
                <a:buFont typeface="Arial"/>
                <a:buNone/>
              </a:pPr>
              <a:r>
                <a:rPr lang="en-US" sz="2200" i="0" u="none" strike="noStrike" cap="none">
                  <a:solidFill>
                    <a:srgbClr val="3F3F3F"/>
                  </a:solidFill>
                  <a:latin typeface="Open Sans"/>
                  <a:ea typeface="Open Sans"/>
                  <a:cs typeface="Open Sans"/>
                  <a:sym typeface="Open Sans"/>
                </a:rPr>
                <a:t>Accessibility concerns</a:t>
              </a:r>
              <a:endParaRPr sz="2200" i="0" u="none" strike="noStrike" cap="none">
                <a:solidFill>
                  <a:srgbClr val="3F3F3F"/>
                </a:solidFill>
                <a:latin typeface="Open Sans"/>
                <a:ea typeface="Open Sans"/>
                <a:cs typeface="Open Sans"/>
                <a:sym typeface="Open Sans"/>
              </a:endParaRPr>
            </a:p>
          </p:txBody>
        </p:sp>
      </p:grpSp>
      <p:sp>
        <p:nvSpPr>
          <p:cNvPr id="1170" name="Google Shape;1170;p23"/>
          <p:cNvSpPr/>
          <p:nvPr/>
        </p:nvSpPr>
        <p:spPr>
          <a:xfrm>
            <a:off x="2665207" y="3607582"/>
            <a:ext cx="3009300" cy="3009300"/>
          </a:xfrm>
          <a:prstGeom prst="ellipse">
            <a:avLst/>
          </a:prstGeom>
          <a:solidFill>
            <a:srgbClr val="3A405A"/>
          </a:solidFill>
          <a:ln>
            <a:noFill/>
          </a:ln>
        </p:spPr>
        <p:txBody>
          <a:bodyPr spcFirstLastPara="1" wrap="square" lIns="216725" tIns="108375" rIns="216725" bIns="108375" anchor="t"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44494E"/>
              </a:solidFill>
              <a:latin typeface="Calibri"/>
              <a:ea typeface="Calibri"/>
              <a:cs typeface="Calibri"/>
              <a:sym typeface="Calibri"/>
            </a:endParaRPr>
          </a:p>
        </p:txBody>
      </p:sp>
      <p:sp>
        <p:nvSpPr>
          <p:cNvPr id="1171" name="Google Shape;1171;p23"/>
          <p:cNvSpPr txBox="1"/>
          <p:nvPr/>
        </p:nvSpPr>
        <p:spPr>
          <a:xfrm>
            <a:off x="1902091" y="1828892"/>
            <a:ext cx="12451800" cy="886800"/>
          </a:xfrm>
          <a:prstGeom prst="rect">
            <a:avLst/>
          </a:prstGeom>
          <a:noFill/>
          <a:ln>
            <a:noFill/>
          </a:ln>
        </p:spPr>
        <p:txBody>
          <a:bodyPr spcFirstLastPara="1" wrap="square" lIns="91425" tIns="0" rIns="91425" bIns="0" anchor="t" anchorCtr="0">
            <a:noAutofit/>
          </a:bodyPr>
          <a:lstStyle/>
          <a:p>
            <a:pPr marL="0" marR="0" lvl="0" indent="0" algn="ctr" rtl="0">
              <a:lnSpc>
                <a:spcPct val="114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Factors to be considered when implementing biometric authentication are:</a:t>
            </a:r>
            <a:endParaRPr sz="2200" b="0" i="0" u="none" strike="noStrike" cap="none">
              <a:solidFill>
                <a:srgbClr val="3F3F3F"/>
              </a:solidFill>
              <a:latin typeface="Open Sans"/>
              <a:ea typeface="Open Sans"/>
              <a:cs typeface="Open Sans"/>
              <a:sym typeface="Open Sans"/>
            </a:endParaRPr>
          </a:p>
        </p:txBody>
      </p:sp>
      <p:sp>
        <p:nvSpPr>
          <p:cNvPr id="1172" name="Google Shape;1172;p23"/>
          <p:cNvSpPr/>
          <p:nvPr/>
        </p:nvSpPr>
        <p:spPr>
          <a:xfrm>
            <a:off x="3275977" y="4205338"/>
            <a:ext cx="1787760" cy="1787760"/>
          </a:xfrm>
          <a:prstGeom prst="ellipse">
            <a:avLst/>
          </a:prstGeom>
          <a:solidFill>
            <a:schemeClr val="lt1"/>
          </a:solidFill>
          <a:ln>
            <a:noFill/>
          </a:ln>
        </p:spPr>
        <p:txBody>
          <a:bodyPr spcFirstLastPara="1" wrap="square" lIns="216725" tIns="108375" rIns="216725" bIns="108375" anchor="t"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44494E"/>
              </a:solidFill>
              <a:latin typeface="Calibri"/>
              <a:ea typeface="Calibri"/>
              <a:cs typeface="Calibri"/>
              <a:sym typeface="Calibri"/>
            </a:endParaRPr>
          </a:p>
        </p:txBody>
      </p:sp>
      <p:sp>
        <p:nvSpPr>
          <p:cNvPr id="3" name="Brandline_LVC">
            <a:extLst>
              <a:ext uri="{FF2B5EF4-FFF2-40B4-BE49-F238E27FC236}">
                <a16:creationId xmlns:a16="http://schemas.microsoft.com/office/drawing/2014/main" id="{D38BB008-EC33-9A68-D923-3B5724B132BA}"/>
              </a:ext>
            </a:extLst>
          </p:cNvPr>
          <p:cNvSpPr/>
          <p:nvPr/>
        </p:nvSpPr>
        <p:spPr>
          <a:xfrm>
            <a:off x="4318000" y="816324"/>
            <a:ext cx="7618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09936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10160" y="30361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Biometrics: Characteristics</a:t>
            </a:r>
          </a:p>
        </p:txBody>
      </p:sp>
      <p:sp>
        <p:nvSpPr>
          <p:cNvPr id="349" name="Google Shape;349;p40"/>
          <p:cNvSpPr txBox="1"/>
          <p:nvPr/>
        </p:nvSpPr>
        <p:spPr>
          <a:xfrm>
            <a:off x="1334788" y="1379752"/>
            <a:ext cx="13624500" cy="864120"/>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Biometrics, based on individuals’ physiological and behavioral characteristics, is one of the most effective and accurate methods for verifying identification.</a:t>
            </a:r>
            <a:endParaRPr lang="en-US">
              <a:solidFill>
                <a:schemeClr val="tx1">
                  <a:lumMod val="75000"/>
                  <a:lumOff val="25000"/>
                </a:schemeClr>
              </a:solidFill>
            </a:endParaRPr>
          </a:p>
        </p:txBody>
      </p:sp>
      <p:sp>
        <p:nvSpPr>
          <p:cNvPr id="23" name="Google Shape;3699;p143">
            <a:extLst>
              <a:ext uri="{FF2B5EF4-FFF2-40B4-BE49-F238E27FC236}">
                <a16:creationId xmlns:a16="http://schemas.microsoft.com/office/drawing/2014/main" id="{40843A2E-B5F3-4663-BDA8-984F79B632A8}"/>
              </a:ext>
            </a:extLst>
          </p:cNvPr>
          <p:cNvSpPr/>
          <p:nvPr/>
        </p:nvSpPr>
        <p:spPr>
          <a:xfrm>
            <a:off x="10986418" y="2751043"/>
            <a:ext cx="4129210" cy="4949083"/>
          </a:xfrm>
          <a:prstGeom prst="roundRect">
            <a:avLst>
              <a:gd name="adj" fmla="val 5233"/>
            </a:avLst>
          </a:prstGeom>
          <a:solidFill>
            <a:srgbClr val="F2F2F2"/>
          </a:solidFill>
          <a:ln>
            <a:solidFill>
              <a:schemeClr val="tx2">
                <a:lumMod val="90000"/>
              </a:schemeClr>
            </a:solid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Calibri"/>
                <a:ea typeface="Calibri"/>
                <a:cs typeface="Calibri"/>
                <a:sym typeface="Calibri"/>
              </a:rPr>
              <a:t>     </a:t>
            </a:r>
            <a:endParaRPr/>
          </a:p>
        </p:txBody>
      </p:sp>
      <p:sp>
        <p:nvSpPr>
          <p:cNvPr id="24" name="Google Shape;3702;p143">
            <a:extLst>
              <a:ext uri="{FF2B5EF4-FFF2-40B4-BE49-F238E27FC236}">
                <a16:creationId xmlns:a16="http://schemas.microsoft.com/office/drawing/2014/main" id="{5D54823F-C02C-4872-9E67-B4CA590F3336}"/>
              </a:ext>
            </a:extLst>
          </p:cNvPr>
          <p:cNvSpPr/>
          <p:nvPr/>
        </p:nvSpPr>
        <p:spPr>
          <a:xfrm>
            <a:off x="6078642" y="2775117"/>
            <a:ext cx="4129210" cy="4949083"/>
          </a:xfrm>
          <a:prstGeom prst="roundRect">
            <a:avLst>
              <a:gd name="adj" fmla="val 5233"/>
            </a:avLst>
          </a:prstGeom>
          <a:solidFill>
            <a:srgbClr val="F2F2F2"/>
          </a:solidFill>
          <a:ln>
            <a:solidFill>
              <a:schemeClr val="tx2">
                <a:lumMod val="90000"/>
              </a:schemeClr>
            </a:solid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Calibri"/>
                <a:ea typeface="Calibri"/>
                <a:cs typeface="Calibri"/>
                <a:sym typeface="Calibri"/>
              </a:rPr>
              <a:t>     </a:t>
            </a:r>
            <a:endParaRPr/>
          </a:p>
        </p:txBody>
      </p:sp>
      <p:sp>
        <p:nvSpPr>
          <p:cNvPr id="25" name="Google Shape;3705;p143">
            <a:extLst>
              <a:ext uri="{FF2B5EF4-FFF2-40B4-BE49-F238E27FC236}">
                <a16:creationId xmlns:a16="http://schemas.microsoft.com/office/drawing/2014/main" id="{7F834CE2-8AE7-4BFE-910C-A00324DFF4A7}"/>
              </a:ext>
            </a:extLst>
          </p:cNvPr>
          <p:cNvSpPr/>
          <p:nvPr/>
        </p:nvSpPr>
        <p:spPr>
          <a:xfrm>
            <a:off x="1055918" y="2815165"/>
            <a:ext cx="4129210" cy="4949083"/>
          </a:xfrm>
          <a:prstGeom prst="roundRect">
            <a:avLst>
              <a:gd name="adj" fmla="val 5233"/>
            </a:avLst>
          </a:prstGeom>
          <a:solidFill>
            <a:srgbClr val="F2F2F2"/>
          </a:solidFill>
          <a:ln>
            <a:solidFill>
              <a:schemeClr val="tx2">
                <a:lumMod val="90000"/>
              </a:schemeClr>
            </a:solid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Calibri"/>
                <a:ea typeface="Calibri"/>
                <a:cs typeface="Calibri"/>
                <a:sym typeface="Calibri"/>
              </a:rPr>
              <a:t>     </a:t>
            </a:r>
            <a:endParaRPr/>
          </a:p>
        </p:txBody>
      </p:sp>
      <p:grpSp>
        <p:nvGrpSpPr>
          <p:cNvPr id="26" name="Google Shape;3709;p143">
            <a:extLst>
              <a:ext uri="{FF2B5EF4-FFF2-40B4-BE49-F238E27FC236}">
                <a16:creationId xmlns:a16="http://schemas.microsoft.com/office/drawing/2014/main" id="{7A264051-44D0-42D1-A3F3-A937F724940E}"/>
              </a:ext>
            </a:extLst>
          </p:cNvPr>
          <p:cNvGrpSpPr/>
          <p:nvPr/>
        </p:nvGrpSpPr>
        <p:grpSpPr>
          <a:xfrm>
            <a:off x="974489" y="2979100"/>
            <a:ext cx="4329034" cy="1050091"/>
            <a:chOff x="1210278" y="2394668"/>
            <a:chExt cx="4243411" cy="1050091"/>
          </a:xfrm>
          <a:solidFill>
            <a:srgbClr val="D1927E"/>
          </a:solidFill>
        </p:grpSpPr>
        <p:sp>
          <p:nvSpPr>
            <p:cNvPr id="27" name="Google Shape;3710;p143">
              <a:extLst>
                <a:ext uri="{FF2B5EF4-FFF2-40B4-BE49-F238E27FC236}">
                  <a16:creationId xmlns:a16="http://schemas.microsoft.com/office/drawing/2014/main" id="{B19F30CE-18E4-4D7A-B568-7F202CB18F8B}"/>
                </a:ext>
              </a:extLst>
            </p:cNvPr>
            <p:cNvSpPr/>
            <p:nvPr/>
          </p:nvSpPr>
          <p:spPr>
            <a:xfrm>
              <a:off x="1210280" y="2514820"/>
              <a:ext cx="4241800" cy="929939"/>
            </a:xfrm>
            <a:prstGeom prst="rect">
              <a:avLst/>
            </a:prstGeom>
            <a:solidFill>
              <a:srgbClr val="427AA1"/>
            </a:solidFill>
            <a:ln>
              <a:noFill/>
            </a:ln>
          </p:spPr>
          <p:txBody>
            <a:bodyPr spcFirstLastPara="1" wrap="square" lIns="91425" tIns="45700" rIns="91425" bIns="45700" anchor="ctr" anchorCtr="0">
              <a:no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Acceptance</a:t>
              </a:r>
            </a:p>
          </p:txBody>
        </p:sp>
        <p:sp>
          <p:nvSpPr>
            <p:cNvPr id="28" name="Google Shape;3711;p143">
              <a:extLst>
                <a:ext uri="{FF2B5EF4-FFF2-40B4-BE49-F238E27FC236}">
                  <a16:creationId xmlns:a16="http://schemas.microsoft.com/office/drawing/2014/main" id="{95E27CAA-49AE-496F-8F90-DF1E2E605038}"/>
                </a:ext>
              </a:extLst>
            </p:cNvPr>
            <p:cNvSpPr/>
            <p:nvPr/>
          </p:nvSpPr>
          <p:spPr>
            <a:xfrm flipH="1">
              <a:off x="1210278" y="2394668"/>
              <a:ext cx="89577" cy="123540"/>
            </a:xfrm>
            <a:prstGeom prst="rtTriangle">
              <a:avLst/>
            </a:prstGeom>
            <a:solidFill>
              <a:srgbClr val="3461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9" name="Google Shape;3712;p143">
              <a:extLst>
                <a:ext uri="{FF2B5EF4-FFF2-40B4-BE49-F238E27FC236}">
                  <a16:creationId xmlns:a16="http://schemas.microsoft.com/office/drawing/2014/main" id="{7EF83A9B-B9BA-4B83-98E5-A906E22CCA58}"/>
                </a:ext>
              </a:extLst>
            </p:cNvPr>
            <p:cNvSpPr/>
            <p:nvPr/>
          </p:nvSpPr>
          <p:spPr>
            <a:xfrm>
              <a:off x="5364112" y="2394668"/>
              <a:ext cx="89577" cy="123540"/>
            </a:xfrm>
            <a:prstGeom prst="rtTriangle">
              <a:avLst/>
            </a:prstGeom>
            <a:solidFill>
              <a:srgbClr val="3461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sp>
        <p:nvSpPr>
          <p:cNvPr id="30" name="Google Shape;3713;p143">
            <a:extLst>
              <a:ext uri="{FF2B5EF4-FFF2-40B4-BE49-F238E27FC236}">
                <a16:creationId xmlns:a16="http://schemas.microsoft.com/office/drawing/2014/main" id="{8C67CD5A-1FD0-4CA9-B30D-8EF4A26DE83B}"/>
              </a:ext>
            </a:extLst>
          </p:cNvPr>
          <p:cNvSpPr txBox="1"/>
          <p:nvPr/>
        </p:nvSpPr>
        <p:spPr>
          <a:xfrm>
            <a:off x="1354884" y="4118509"/>
            <a:ext cx="3660300" cy="3057015"/>
          </a:xfrm>
          <a:prstGeom prst="rect">
            <a:avLst/>
          </a:prstGeom>
          <a:noFill/>
          <a:ln>
            <a:noFill/>
          </a:ln>
        </p:spPr>
        <p:txBody>
          <a:bodyPr spcFirstLastPara="1" wrap="square" lIns="91425" tIns="45700" rIns="91425" bIns="45700" anchor="t" anchorCtr="0">
            <a:spAutoFit/>
          </a:bodyPr>
          <a:lstStyle/>
          <a:p>
            <a:pPr marL="228600" lvl="1" indent="-228600">
              <a:lnSpc>
                <a:spcPct val="114000"/>
              </a:lnSpc>
              <a:buClr>
                <a:srgbClr val="3F3F3F"/>
              </a:buClr>
              <a:buSzPts val="2200"/>
              <a:buFont typeface="Open Sans"/>
              <a:buChar char="•"/>
            </a:pPr>
            <a:r>
              <a:rPr lang="en-US" sz="2200">
                <a:solidFill>
                  <a:schemeClr val="tx1">
                    <a:lumMod val="75000"/>
                    <a:lumOff val="25000"/>
                  </a:schemeClr>
                </a:solidFill>
                <a:latin typeface="Open Sans"/>
                <a:ea typeface="Open Sans"/>
                <a:cs typeface="Open Sans"/>
                <a:sym typeface="Open Sans"/>
              </a:rPr>
              <a:t>Refers to user acceptance of the biometric system</a:t>
            </a:r>
          </a:p>
          <a:p>
            <a:pPr marL="228600" lvl="1" indent="-228600">
              <a:lnSpc>
                <a:spcPct val="114000"/>
              </a:lnSpc>
              <a:buClr>
                <a:srgbClr val="3F3F3F"/>
              </a:buClr>
              <a:buSzPts val="2200"/>
              <a:buFont typeface="Open Sans"/>
              <a:buChar char="•"/>
            </a:pPr>
            <a:endParaRPr lang="en-US" sz="1500">
              <a:solidFill>
                <a:schemeClr val="tx1">
                  <a:lumMod val="75000"/>
                  <a:lumOff val="25000"/>
                </a:schemeClr>
              </a:solidFill>
              <a:latin typeface="Open Sans"/>
              <a:ea typeface="Open Sans"/>
              <a:cs typeface="Open Sans"/>
              <a:sym typeface="Open Sans"/>
            </a:endParaRPr>
          </a:p>
          <a:p>
            <a:pPr marL="228600" lvl="1" indent="-228600">
              <a:lnSpc>
                <a:spcPct val="114000"/>
              </a:lnSpc>
              <a:buClr>
                <a:srgbClr val="3F3F3F"/>
              </a:buClr>
              <a:buSzPts val="2200"/>
              <a:buFont typeface="Open Sans"/>
              <a:buChar char="•"/>
            </a:pPr>
            <a:r>
              <a:rPr lang="en-US" sz="2200">
                <a:solidFill>
                  <a:schemeClr val="tx1">
                    <a:lumMod val="75000"/>
                    <a:lumOff val="25000"/>
                  </a:schemeClr>
                </a:solidFill>
                <a:latin typeface="Open Sans"/>
                <a:ea typeface="Open Sans"/>
                <a:cs typeface="Open Sans"/>
                <a:sym typeface="Open Sans"/>
              </a:rPr>
              <a:t>Depends on the privacy intrusiveness and psychological or physical discomfort</a:t>
            </a:r>
          </a:p>
        </p:txBody>
      </p:sp>
      <p:grpSp>
        <p:nvGrpSpPr>
          <p:cNvPr id="31" name="Google Shape;3714;p143">
            <a:extLst>
              <a:ext uri="{FF2B5EF4-FFF2-40B4-BE49-F238E27FC236}">
                <a16:creationId xmlns:a16="http://schemas.microsoft.com/office/drawing/2014/main" id="{F26AD4E2-8665-4069-B784-296630A69D2C}"/>
              </a:ext>
            </a:extLst>
          </p:cNvPr>
          <p:cNvGrpSpPr/>
          <p:nvPr/>
        </p:nvGrpSpPr>
        <p:grpSpPr>
          <a:xfrm>
            <a:off x="5985004" y="2969796"/>
            <a:ext cx="4329034" cy="1064671"/>
            <a:chOff x="6220793" y="2385364"/>
            <a:chExt cx="4243411" cy="1064671"/>
          </a:xfrm>
          <a:solidFill>
            <a:srgbClr val="427AA1"/>
          </a:solidFill>
        </p:grpSpPr>
        <p:sp>
          <p:nvSpPr>
            <p:cNvPr id="32" name="Google Shape;3715;p143">
              <a:extLst>
                <a:ext uri="{FF2B5EF4-FFF2-40B4-BE49-F238E27FC236}">
                  <a16:creationId xmlns:a16="http://schemas.microsoft.com/office/drawing/2014/main" id="{EDBDC69E-6269-45BE-87AB-84F5132625D4}"/>
                </a:ext>
              </a:extLst>
            </p:cNvPr>
            <p:cNvSpPr/>
            <p:nvPr/>
          </p:nvSpPr>
          <p:spPr>
            <a:xfrm>
              <a:off x="6220795" y="2520096"/>
              <a:ext cx="4241800" cy="929939"/>
            </a:xfrm>
            <a:prstGeom prst="rect">
              <a:avLst/>
            </a:prstGeom>
            <a:grpFill/>
            <a:ln>
              <a:noFill/>
            </a:ln>
          </p:spPr>
          <p:txBody>
            <a:bodyPr spcFirstLastPara="1" wrap="square" lIns="91425" tIns="45700" rIns="91425" bIns="45700" anchor="ctr" anchorCtr="0">
              <a:no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Throughput rate</a:t>
              </a:r>
            </a:p>
          </p:txBody>
        </p:sp>
        <p:sp>
          <p:nvSpPr>
            <p:cNvPr id="33" name="Google Shape;3716;p143">
              <a:extLst>
                <a:ext uri="{FF2B5EF4-FFF2-40B4-BE49-F238E27FC236}">
                  <a16:creationId xmlns:a16="http://schemas.microsoft.com/office/drawing/2014/main" id="{5EF6FB01-424D-4C5D-B7A4-342D33B84D38}"/>
                </a:ext>
              </a:extLst>
            </p:cNvPr>
            <p:cNvSpPr/>
            <p:nvPr/>
          </p:nvSpPr>
          <p:spPr>
            <a:xfrm flipH="1">
              <a:off x="6220793" y="2385364"/>
              <a:ext cx="89577" cy="134732"/>
            </a:xfrm>
            <a:prstGeom prst="rtTriangle">
              <a:avLst/>
            </a:prstGeom>
            <a:solidFill>
              <a:srgbClr val="3461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4" name="Google Shape;3717;p143">
              <a:extLst>
                <a:ext uri="{FF2B5EF4-FFF2-40B4-BE49-F238E27FC236}">
                  <a16:creationId xmlns:a16="http://schemas.microsoft.com/office/drawing/2014/main" id="{AE0D0A24-44EB-4BFB-B179-9FA1A7FB0BE2}"/>
                </a:ext>
              </a:extLst>
            </p:cNvPr>
            <p:cNvSpPr/>
            <p:nvPr/>
          </p:nvSpPr>
          <p:spPr>
            <a:xfrm>
              <a:off x="10374627" y="2385364"/>
              <a:ext cx="89577" cy="134732"/>
            </a:xfrm>
            <a:prstGeom prst="rtTriangle">
              <a:avLst/>
            </a:prstGeom>
            <a:solidFill>
              <a:srgbClr val="3461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sp>
        <p:nvSpPr>
          <p:cNvPr id="35" name="Google Shape;3718;p143">
            <a:extLst>
              <a:ext uri="{FF2B5EF4-FFF2-40B4-BE49-F238E27FC236}">
                <a16:creationId xmlns:a16="http://schemas.microsoft.com/office/drawing/2014/main" id="{A2A7B3D3-5E18-4AF0-96BC-C802791D8182}"/>
              </a:ext>
            </a:extLst>
          </p:cNvPr>
          <p:cNvSpPr txBox="1"/>
          <p:nvPr/>
        </p:nvSpPr>
        <p:spPr>
          <a:xfrm>
            <a:off x="6428638" y="4118509"/>
            <a:ext cx="3564600" cy="267107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2pPr marL="228600" indent="-228600">
              <a:lnSpc>
                <a:spcPct val="114000"/>
              </a:lnSpc>
              <a:buClr>
                <a:srgbClr val="3F3F3F"/>
              </a:buClr>
              <a:buSzPts val="2200"/>
              <a:buFont typeface="Open Sans"/>
              <a:buChar char="•"/>
              <a:defRPr sz="2200">
                <a:solidFill>
                  <a:schemeClr val="tx1">
                    <a:lumMod val="75000"/>
                    <a:lumOff val="25000"/>
                  </a:schemeClr>
                </a:solidFill>
                <a:latin typeface="Open Sans"/>
                <a:ea typeface="Open Sans"/>
                <a:cs typeface="Open Sans"/>
              </a:defRPr>
            </a:lvl2pPr>
          </a:lstStyle>
          <a:p>
            <a:pPr lvl="1"/>
            <a:r>
              <a:rPr lang="en-US">
                <a:sym typeface="Open Sans"/>
              </a:rPr>
              <a:t>Also called the biometric system response time</a:t>
            </a:r>
          </a:p>
          <a:p>
            <a:pPr lvl="1"/>
            <a:endParaRPr lang="en-US" sz="1500">
              <a:sym typeface="Open Sans"/>
            </a:endParaRPr>
          </a:p>
          <a:p>
            <a:pPr lvl="1"/>
            <a:r>
              <a:rPr lang="en-US">
                <a:sym typeface="Open Sans"/>
              </a:rPr>
              <a:t>Refers to the time taken to process an authentication request</a:t>
            </a:r>
          </a:p>
        </p:txBody>
      </p:sp>
      <p:grpSp>
        <p:nvGrpSpPr>
          <p:cNvPr id="36" name="Google Shape;3719;p143">
            <a:extLst>
              <a:ext uri="{FF2B5EF4-FFF2-40B4-BE49-F238E27FC236}">
                <a16:creationId xmlns:a16="http://schemas.microsoft.com/office/drawing/2014/main" id="{62FB7DD2-1B67-49D6-ACEF-FA8A280294DD}"/>
              </a:ext>
            </a:extLst>
          </p:cNvPr>
          <p:cNvGrpSpPr/>
          <p:nvPr/>
        </p:nvGrpSpPr>
        <p:grpSpPr>
          <a:xfrm>
            <a:off x="10910769" y="2964520"/>
            <a:ext cx="4329034" cy="1064672"/>
            <a:chOff x="11146558" y="2380088"/>
            <a:chExt cx="4243411" cy="1064672"/>
          </a:xfrm>
          <a:solidFill>
            <a:srgbClr val="427AA1"/>
          </a:solidFill>
        </p:grpSpPr>
        <p:sp>
          <p:nvSpPr>
            <p:cNvPr id="37" name="Google Shape;3720;p143">
              <a:extLst>
                <a:ext uri="{FF2B5EF4-FFF2-40B4-BE49-F238E27FC236}">
                  <a16:creationId xmlns:a16="http://schemas.microsoft.com/office/drawing/2014/main" id="{F9B111EC-861F-4D56-BA82-6981B3E842E3}"/>
                </a:ext>
              </a:extLst>
            </p:cNvPr>
            <p:cNvSpPr txBox="1"/>
            <p:nvPr/>
          </p:nvSpPr>
          <p:spPr>
            <a:xfrm>
              <a:off x="12174568" y="2989780"/>
              <a:ext cx="2873750" cy="430887"/>
            </a:xfrm>
            <a:prstGeom prst="rect">
              <a:avLst/>
            </a:prstGeom>
            <a:grp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Physical controls</a:t>
              </a:r>
              <a:endParaRPr sz="22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8" name="Google Shape;3721;p143">
              <a:extLst>
                <a:ext uri="{FF2B5EF4-FFF2-40B4-BE49-F238E27FC236}">
                  <a16:creationId xmlns:a16="http://schemas.microsoft.com/office/drawing/2014/main" id="{FD568642-6E09-4DF9-A3C3-AC4B59ABF27A}"/>
                </a:ext>
              </a:extLst>
            </p:cNvPr>
            <p:cNvSpPr/>
            <p:nvPr/>
          </p:nvSpPr>
          <p:spPr>
            <a:xfrm>
              <a:off x="11146560" y="2514820"/>
              <a:ext cx="4241800" cy="929940"/>
            </a:xfrm>
            <a:prstGeom prst="rect">
              <a:avLst/>
            </a:prstGeom>
            <a:grpFill/>
            <a:ln>
              <a:noFill/>
            </a:ln>
          </p:spPr>
          <p:txBody>
            <a:bodyPr spcFirstLastPara="1" wrap="square" lIns="91425" tIns="45700" rIns="91425" bIns="45700" anchor="ctr" anchorCtr="0">
              <a:no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Enrollment time</a:t>
              </a:r>
            </a:p>
          </p:txBody>
        </p:sp>
        <p:sp>
          <p:nvSpPr>
            <p:cNvPr id="39" name="Google Shape;3722;p143">
              <a:extLst>
                <a:ext uri="{FF2B5EF4-FFF2-40B4-BE49-F238E27FC236}">
                  <a16:creationId xmlns:a16="http://schemas.microsoft.com/office/drawing/2014/main" id="{C9D27A14-EDC0-473F-BC2A-9DD3F89346A3}"/>
                </a:ext>
              </a:extLst>
            </p:cNvPr>
            <p:cNvSpPr/>
            <p:nvPr/>
          </p:nvSpPr>
          <p:spPr>
            <a:xfrm flipH="1">
              <a:off x="11146558" y="2380088"/>
              <a:ext cx="89577" cy="134732"/>
            </a:xfrm>
            <a:prstGeom prst="rtTriangle">
              <a:avLst/>
            </a:prstGeom>
            <a:solidFill>
              <a:srgbClr val="3461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0" name="Google Shape;3723;p143">
              <a:extLst>
                <a:ext uri="{FF2B5EF4-FFF2-40B4-BE49-F238E27FC236}">
                  <a16:creationId xmlns:a16="http://schemas.microsoft.com/office/drawing/2014/main" id="{2905EEA7-EAAB-4117-8FEE-D5B3342B264A}"/>
                </a:ext>
              </a:extLst>
            </p:cNvPr>
            <p:cNvSpPr/>
            <p:nvPr/>
          </p:nvSpPr>
          <p:spPr>
            <a:xfrm>
              <a:off x="15300392" y="2380088"/>
              <a:ext cx="89577" cy="134732"/>
            </a:xfrm>
            <a:prstGeom prst="rtTriangle">
              <a:avLst/>
            </a:prstGeom>
            <a:solidFill>
              <a:srgbClr val="3461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sp>
        <p:nvSpPr>
          <p:cNvPr id="41" name="Google Shape;3724;p143">
            <a:extLst>
              <a:ext uri="{FF2B5EF4-FFF2-40B4-BE49-F238E27FC236}">
                <a16:creationId xmlns:a16="http://schemas.microsoft.com/office/drawing/2014/main" id="{E3097A2F-F05A-4445-9AEE-E7208219EF07}"/>
              </a:ext>
            </a:extLst>
          </p:cNvPr>
          <p:cNvSpPr txBox="1"/>
          <p:nvPr/>
        </p:nvSpPr>
        <p:spPr>
          <a:xfrm>
            <a:off x="11354403" y="4118509"/>
            <a:ext cx="3564600" cy="202198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2pPr marL="228600" indent="-228600">
              <a:lnSpc>
                <a:spcPct val="114000"/>
              </a:lnSpc>
              <a:buClr>
                <a:srgbClr val="3F3F3F"/>
              </a:buClr>
              <a:buSzPts val="2200"/>
              <a:buFont typeface="Open Sans"/>
              <a:buChar char="•"/>
              <a:defRPr sz="2200">
                <a:solidFill>
                  <a:schemeClr val="tx1">
                    <a:lumMod val="75000"/>
                    <a:lumOff val="25000"/>
                  </a:schemeClr>
                </a:solidFill>
                <a:latin typeface="Open Sans"/>
                <a:ea typeface="Open Sans"/>
                <a:cs typeface="Open Sans"/>
              </a:defRPr>
            </a:lvl2pPr>
          </a:lstStyle>
          <a:p>
            <a:pPr lvl="1"/>
            <a:r>
              <a:rPr lang="en-US"/>
              <a:t>Refers to the time taken by the biometric system to register and create an account for the first time</a:t>
            </a:r>
            <a:endParaRPr lang="en-US">
              <a:sym typeface="Open Sans"/>
            </a:endParaRPr>
          </a:p>
        </p:txBody>
      </p:sp>
      <p:sp>
        <p:nvSpPr>
          <p:cNvPr id="3" name="Brandline_LVC">
            <a:extLst>
              <a:ext uri="{FF2B5EF4-FFF2-40B4-BE49-F238E27FC236}">
                <a16:creationId xmlns:a16="http://schemas.microsoft.com/office/drawing/2014/main" id="{46681AD4-9749-B1C0-48C8-F40F8E6EFC27}"/>
              </a:ext>
            </a:extLst>
          </p:cNvPr>
          <p:cNvSpPr/>
          <p:nvPr/>
        </p:nvSpPr>
        <p:spPr>
          <a:xfrm>
            <a:off x="5156200" y="890092"/>
            <a:ext cx="59591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606161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Biometric Authentication </a:t>
            </a:r>
          </a:p>
        </p:txBody>
      </p:sp>
      <p:grpSp>
        <p:nvGrpSpPr>
          <p:cNvPr id="5" name="Group 4">
            <a:extLst>
              <a:ext uri="{FF2B5EF4-FFF2-40B4-BE49-F238E27FC236}">
                <a16:creationId xmlns:a16="http://schemas.microsoft.com/office/drawing/2014/main" id="{45585707-E40E-362B-FCE0-FDBD4F7CFCE8}"/>
              </a:ext>
            </a:extLst>
          </p:cNvPr>
          <p:cNvGrpSpPr/>
          <p:nvPr/>
        </p:nvGrpSpPr>
        <p:grpSpPr>
          <a:xfrm>
            <a:off x="8378588" y="3294072"/>
            <a:ext cx="6278713" cy="2741093"/>
            <a:chOff x="8378588" y="3294072"/>
            <a:chExt cx="6278713" cy="2741093"/>
          </a:xfrm>
        </p:grpSpPr>
        <p:sp>
          <p:nvSpPr>
            <p:cNvPr id="1129" name="Google Shape;1129;p40"/>
            <p:cNvSpPr/>
            <p:nvPr/>
          </p:nvSpPr>
          <p:spPr>
            <a:xfrm>
              <a:off x="8378588" y="4126820"/>
              <a:ext cx="6278713" cy="1908345"/>
            </a:xfrm>
            <a:prstGeom prst="roundRect">
              <a:avLst>
                <a:gd name="adj" fmla="val 16667"/>
              </a:avLst>
            </a:prstGeom>
            <a:noFill/>
            <a:ln w="28575"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342900" marR="0" lvl="0" indent="-203200" algn="l" rtl="0">
                <a:lnSpc>
                  <a:spcPct val="114000"/>
                </a:lnSpc>
                <a:spcBef>
                  <a:spcPts val="0"/>
                </a:spcBef>
                <a:spcAft>
                  <a:spcPts val="0"/>
                </a:spcAft>
                <a:buClr>
                  <a:srgbClr val="000000"/>
                </a:buClr>
                <a:buSzPts val="2200"/>
                <a:buFont typeface="Arial"/>
                <a:buNone/>
              </a:pPr>
              <a:endParaRPr lang="en-US" sz="2200" b="0" i="0" u="none" strike="noStrike" cap="none">
                <a:solidFill>
                  <a:schemeClr val="tx1">
                    <a:lumMod val="75000"/>
                    <a:lumOff val="25000"/>
                  </a:schemeClr>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Voice recognition</a:t>
              </a:r>
            </a:p>
            <a:p>
              <a:pPr marL="342900" marR="0" lvl="0" indent="-342900" algn="l" rtl="0">
                <a:lnSpc>
                  <a:spcPct val="114000"/>
                </a:lnSpc>
                <a:spcBef>
                  <a:spcPts val="0"/>
                </a:spcBef>
                <a:spcAft>
                  <a:spcPts val="0"/>
                </a:spcAft>
                <a:buClr>
                  <a:srgbClr val="000000"/>
                </a:buClr>
                <a:buSzPts val="2200"/>
                <a:buFont typeface="Arial"/>
                <a:buChar char="•"/>
              </a:pPr>
              <a:endParaRPr lang="en-US" sz="1000" b="0" i="0" u="none" strike="noStrike" cap="none">
                <a:solidFill>
                  <a:schemeClr val="tx1">
                    <a:lumMod val="75000"/>
                    <a:lumOff val="25000"/>
                  </a:schemeClr>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Typing pattern matching</a:t>
              </a:r>
              <a:endParaRPr lang="en-US" sz="1400" b="0" i="0" u="none" strike="noStrike" cap="none">
                <a:solidFill>
                  <a:schemeClr val="tx1">
                    <a:lumMod val="75000"/>
                    <a:lumOff val="25000"/>
                  </a:schemeClr>
                </a:solidFill>
                <a:latin typeface="Arial"/>
                <a:ea typeface="Arial"/>
                <a:cs typeface="Arial"/>
                <a:sym typeface="Arial"/>
              </a:endParaRPr>
            </a:p>
            <a:p>
              <a:pPr marL="342900" marR="0" lvl="0" indent="-203200" algn="l" rtl="0">
                <a:lnSpc>
                  <a:spcPct val="114000"/>
                </a:lnSpc>
                <a:spcBef>
                  <a:spcPts val="0"/>
                </a:spcBef>
                <a:spcAft>
                  <a:spcPts val="0"/>
                </a:spcAft>
                <a:buClr>
                  <a:srgbClr val="000000"/>
                </a:buClr>
                <a:buSzPts val="2200"/>
                <a:buFont typeface="Arial"/>
                <a:buNone/>
              </a:pPr>
              <a:endParaRPr lang="en-US" sz="2200" b="0" i="0" u="none" strike="noStrike" cap="none">
                <a:solidFill>
                  <a:schemeClr val="tx1">
                    <a:lumMod val="75000"/>
                    <a:lumOff val="25000"/>
                  </a:schemeClr>
                </a:solidFill>
                <a:latin typeface="Open Sans"/>
                <a:ea typeface="Open Sans"/>
                <a:cs typeface="Open Sans"/>
                <a:sym typeface="Open Sans"/>
              </a:endParaRPr>
            </a:p>
          </p:txBody>
        </p:sp>
        <p:sp>
          <p:nvSpPr>
            <p:cNvPr id="1130" name="Google Shape;1130;p40"/>
            <p:cNvSpPr/>
            <p:nvPr/>
          </p:nvSpPr>
          <p:spPr>
            <a:xfrm>
              <a:off x="9196736" y="3294072"/>
              <a:ext cx="4642418" cy="1008986"/>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Behavioral</a:t>
              </a:r>
              <a:endParaRPr sz="1400" b="1" i="0" u="none" strike="sngStrike" cap="none">
                <a:solidFill>
                  <a:srgbClr val="000000"/>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35724FE5-CEEF-5E7E-8D28-772E45A0F2B2}"/>
              </a:ext>
            </a:extLst>
          </p:cNvPr>
          <p:cNvGrpSpPr/>
          <p:nvPr/>
        </p:nvGrpSpPr>
        <p:grpSpPr>
          <a:xfrm>
            <a:off x="1629305" y="3225492"/>
            <a:ext cx="6340209" cy="2809672"/>
            <a:chOff x="1629305" y="3225492"/>
            <a:chExt cx="6340209" cy="2809672"/>
          </a:xfrm>
        </p:grpSpPr>
        <p:sp>
          <p:nvSpPr>
            <p:cNvPr id="1128" name="Google Shape;1128;p40"/>
            <p:cNvSpPr/>
            <p:nvPr/>
          </p:nvSpPr>
          <p:spPr>
            <a:xfrm>
              <a:off x="1629305" y="4126819"/>
              <a:ext cx="6340209" cy="1908345"/>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3937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Fingerprints</a:t>
              </a:r>
            </a:p>
            <a:p>
              <a:pPr marL="393700" marR="0" lvl="0" indent="-342900" algn="l" rtl="0">
                <a:lnSpc>
                  <a:spcPct val="114000"/>
                </a:lnSpc>
                <a:spcBef>
                  <a:spcPts val="0"/>
                </a:spcBef>
                <a:spcAft>
                  <a:spcPts val="0"/>
                </a:spcAft>
                <a:buClr>
                  <a:srgbClr val="000000"/>
                </a:buClr>
                <a:buSzPts val="2200"/>
                <a:buFont typeface="Arial"/>
                <a:buChar char="•"/>
              </a:pPr>
              <a:endParaRPr sz="1400" b="0" i="0" u="none" strike="noStrike" cap="none">
                <a:solidFill>
                  <a:schemeClr val="tx1">
                    <a:lumMod val="75000"/>
                    <a:lumOff val="25000"/>
                  </a:schemeClr>
                </a:solidFill>
                <a:latin typeface="Arial"/>
                <a:ea typeface="Arial"/>
                <a:cs typeface="Arial"/>
                <a:sym typeface="Arial"/>
              </a:endParaRPr>
            </a:p>
            <a:p>
              <a:pPr marL="3937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Iris and facial recognition</a:t>
              </a:r>
              <a:endParaRPr sz="1400" b="0" i="0" u="none" strike="noStrike" cap="none">
                <a:solidFill>
                  <a:schemeClr val="tx1">
                    <a:lumMod val="75000"/>
                    <a:lumOff val="25000"/>
                  </a:schemeClr>
                </a:solidFill>
                <a:latin typeface="Arial"/>
                <a:ea typeface="Arial"/>
                <a:cs typeface="Arial"/>
                <a:sym typeface="Arial"/>
              </a:endParaRPr>
            </a:p>
          </p:txBody>
        </p:sp>
        <p:sp>
          <p:nvSpPr>
            <p:cNvPr id="1131" name="Google Shape;1131;p40"/>
            <p:cNvSpPr/>
            <p:nvPr/>
          </p:nvSpPr>
          <p:spPr>
            <a:xfrm>
              <a:off x="2555726" y="3225492"/>
              <a:ext cx="4650689" cy="1078366"/>
            </a:xfrm>
            <a:prstGeom prst="roundRect">
              <a:avLst>
                <a:gd name="adj" fmla="val 16667"/>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Physical</a:t>
              </a:r>
              <a:endParaRPr sz="2200" b="1" i="0" u="none" strike="sngStrike" cap="none">
                <a:solidFill>
                  <a:schemeClr val="lt1"/>
                </a:solidFill>
                <a:latin typeface="Open Sans"/>
                <a:ea typeface="Open Sans"/>
                <a:cs typeface="Open Sans"/>
                <a:sym typeface="Open Sans"/>
              </a:endParaRPr>
            </a:p>
          </p:txBody>
        </p:sp>
      </p:grpSp>
      <p:sp>
        <p:nvSpPr>
          <p:cNvPr id="1132" name="Google Shape;1132;p40"/>
          <p:cNvSpPr txBox="1"/>
          <p:nvPr/>
        </p:nvSpPr>
        <p:spPr>
          <a:xfrm>
            <a:off x="1902091" y="1828893"/>
            <a:ext cx="12451817" cy="687244"/>
          </a:xfrm>
          <a:prstGeom prst="rect">
            <a:avLst/>
          </a:prstGeom>
          <a:noFill/>
          <a:ln>
            <a:noFill/>
          </a:ln>
        </p:spPr>
        <p:txBody>
          <a:bodyPr spcFirstLastPara="1" wrap="square" lIns="91425" tIns="0" rIns="91425" bIns="0" anchor="t" anchorCtr="0">
            <a:noAutofit/>
          </a:bodyPr>
          <a:lstStyle/>
          <a:p>
            <a:pPr marL="0" marR="0" lvl="0" indent="0" algn="ctr" rtl="0">
              <a:lnSpc>
                <a:spcPct val="114000"/>
              </a:lnSpc>
              <a:spcBef>
                <a:spcPts val="1000"/>
              </a:spcBef>
              <a:spcAft>
                <a:spcPts val="0"/>
              </a:spcAft>
              <a:buClr>
                <a:srgbClr val="3F3F3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Patterns used to identify people biometrically are:</a:t>
            </a:r>
            <a:endParaRPr lang="en-US" sz="1400" b="0" i="0" u="none" strike="noStrike" cap="none">
              <a:solidFill>
                <a:schemeClr val="tx1">
                  <a:lumMod val="75000"/>
                  <a:lumOff val="25000"/>
                </a:schemeClr>
              </a:solidFill>
              <a:latin typeface="Arial"/>
              <a:ea typeface="Arial"/>
              <a:cs typeface="Arial"/>
              <a:sym typeface="Arial"/>
            </a:endParaRPr>
          </a:p>
        </p:txBody>
      </p:sp>
      <p:sp>
        <p:nvSpPr>
          <p:cNvPr id="3" name="Brandline_LVC">
            <a:extLst>
              <a:ext uri="{FF2B5EF4-FFF2-40B4-BE49-F238E27FC236}">
                <a16:creationId xmlns:a16="http://schemas.microsoft.com/office/drawing/2014/main" id="{DCDB5CED-CF58-4AD9-CCE7-886BF4550093}"/>
              </a:ext>
            </a:extLst>
          </p:cNvPr>
          <p:cNvSpPr/>
          <p:nvPr/>
        </p:nvSpPr>
        <p:spPr>
          <a:xfrm>
            <a:off x="5257800" y="816324"/>
            <a:ext cx="57527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06185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Biometrics</a:t>
            </a:r>
          </a:p>
        </p:txBody>
      </p:sp>
      <p:grpSp>
        <p:nvGrpSpPr>
          <p:cNvPr id="660" name="Google Shape;660;p43"/>
          <p:cNvGrpSpPr/>
          <p:nvPr/>
        </p:nvGrpSpPr>
        <p:grpSpPr>
          <a:xfrm>
            <a:off x="11320554" y="5085943"/>
            <a:ext cx="2706900" cy="1692300"/>
            <a:chOff x="11627293" y="5016931"/>
            <a:chExt cx="2706900" cy="1692300"/>
          </a:xfrm>
        </p:grpSpPr>
        <p:sp>
          <p:nvSpPr>
            <p:cNvPr id="661" name="Google Shape;661;p43"/>
            <p:cNvSpPr/>
            <p:nvPr/>
          </p:nvSpPr>
          <p:spPr>
            <a:xfrm>
              <a:off x="11627293" y="5016931"/>
              <a:ext cx="2706900" cy="1692300"/>
            </a:xfrm>
            <a:prstGeom prst="roundRect">
              <a:avLst>
                <a:gd name="adj" fmla="val 16667"/>
              </a:avLst>
            </a:prstGeom>
            <a:solidFill>
              <a:srgbClr val="F7CAAC"/>
            </a:solidFill>
            <a:ln w="25400" cap="flat" cmpd="sng">
              <a:solidFill>
                <a:srgbClr val="FFFFFF"/>
              </a:solidFill>
              <a:prstDash val="solid"/>
              <a:round/>
              <a:headEnd type="none" w="sm" len="sm"/>
              <a:tailEnd type="none" w="sm" len="sm"/>
            </a:ln>
          </p:spPr>
          <p:txBody>
            <a:bodyPr spcFirstLastPara="1" wrap="square" lIns="21575" tIns="21575" rIns="21575" bIns="21575" anchor="ctr" anchorCtr="0">
              <a:noAutofit/>
            </a:bodyPr>
            <a:lstStyle/>
            <a:p>
              <a:pPr marL="0" marR="0" lvl="0" indent="0" algn="ctr" rtl="0">
                <a:lnSpc>
                  <a:spcPct val="90000"/>
                </a:lnSpc>
                <a:spcBef>
                  <a:spcPts val="0"/>
                </a:spcBef>
                <a:spcAft>
                  <a:spcPts val="0"/>
                </a:spcAft>
                <a:buClr>
                  <a:srgbClr val="000000"/>
                </a:buClr>
                <a:buSzPts val="3400"/>
                <a:buFont typeface="Arial"/>
                <a:buNone/>
              </a:pPr>
              <a:endParaRPr sz="3400" b="0" i="0" u="none" strike="noStrike" cap="none">
                <a:solidFill>
                  <a:srgbClr val="FFFFFF"/>
                </a:solidFill>
                <a:latin typeface="Arial"/>
                <a:ea typeface="Arial"/>
                <a:cs typeface="Arial"/>
                <a:sym typeface="Arial"/>
              </a:endParaRPr>
            </a:p>
          </p:txBody>
        </p:sp>
        <p:sp>
          <p:nvSpPr>
            <p:cNvPr id="662" name="Google Shape;662;p43"/>
            <p:cNvSpPr txBox="1"/>
            <p:nvPr/>
          </p:nvSpPr>
          <p:spPr>
            <a:xfrm>
              <a:off x="11919482" y="5122489"/>
              <a:ext cx="21225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Palm scan</a:t>
              </a:r>
              <a:endParaRPr sz="2200" b="0" i="0" u="none" strike="noStrike" cap="none">
                <a:solidFill>
                  <a:schemeClr val="tx1">
                    <a:lumMod val="75000"/>
                    <a:lumOff val="25000"/>
                  </a:schemeClr>
                </a:solidFill>
                <a:latin typeface="Open Sans"/>
                <a:ea typeface="Open Sans"/>
                <a:cs typeface="Open Sans"/>
                <a:sym typeface="Open Sans"/>
              </a:endParaRPr>
            </a:p>
          </p:txBody>
        </p:sp>
      </p:grpSp>
      <p:grpSp>
        <p:nvGrpSpPr>
          <p:cNvPr id="663" name="Google Shape;663;p43"/>
          <p:cNvGrpSpPr/>
          <p:nvPr/>
        </p:nvGrpSpPr>
        <p:grpSpPr>
          <a:xfrm>
            <a:off x="8289859" y="2376917"/>
            <a:ext cx="2706900" cy="1692300"/>
            <a:chOff x="8596598" y="2307905"/>
            <a:chExt cx="2706900" cy="1692300"/>
          </a:xfrm>
        </p:grpSpPr>
        <p:sp>
          <p:nvSpPr>
            <p:cNvPr id="664" name="Google Shape;664;p43"/>
            <p:cNvSpPr/>
            <p:nvPr/>
          </p:nvSpPr>
          <p:spPr>
            <a:xfrm>
              <a:off x="8596598" y="2307905"/>
              <a:ext cx="2706900" cy="1692300"/>
            </a:xfrm>
            <a:prstGeom prst="roundRect">
              <a:avLst>
                <a:gd name="adj" fmla="val 16667"/>
              </a:avLst>
            </a:prstGeom>
            <a:solidFill>
              <a:srgbClr val="C4E0B2"/>
            </a:solidFill>
            <a:ln w="25400" cap="flat" cmpd="sng">
              <a:solidFill>
                <a:srgbClr val="FFFFFF"/>
              </a:solidFill>
              <a:prstDash val="solid"/>
              <a:round/>
              <a:headEnd type="none" w="sm" len="sm"/>
              <a:tailEnd type="none" w="sm" len="sm"/>
            </a:ln>
          </p:spPr>
          <p:txBody>
            <a:bodyPr spcFirstLastPara="1" wrap="square" lIns="21575" tIns="21575" rIns="21575" bIns="21575" anchor="ctr" anchorCtr="0">
              <a:noAutofit/>
            </a:bodyPr>
            <a:lstStyle/>
            <a:p>
              <a:pPr marL="0" marR="0" lvl="0" indent="0" algn="ctr" rtl="0">
                <a:lnSpc>
                  <a:spcPct val="90000"/>
                </a:lnSpc>
                <a:spcBef>
                  <a:spcPts val="0"/>
                </a:spcBef>
                <a:spcAft>
                  <a:spcPts val="0"/>
                </a:spcAft>
                <a:buClr>
                  <a:srgbClr val="000000"/>
                </a:buClr>
                <a:buSzPts val="3400"/>
                <a:buFont typeface="Arial"/>
                <a:buNone/>
              </a:pPr>
              <a:endParaRPr sz="3400" b="0" i="0" u="none" strike="noStrike" cap="none">
                <a:solidFill>
                  <a:srgbClr val="FFFFFF"/>
                </a:solidFill>
                <a:latin typeface="Arial"/>
                <a:ea typeface="Arial"/>
                <a:cs typeface="Arial"/>
                <a:sym typeface="Arial"/>
              </a:endParaRPr>
            </a:p>
          </p:txBody>
        </p:sp>
        <p:sp>
          <p:nvSpPr>
            <p:cNvPr id="665" name="Google Shape;665;p43"/>
            <p:cNvSpPr txBox="1"/>
            <p:nvPr/>
          </p:nvSpPr>
          <p:spPr>
            <a:xfrm>
              <a:off x="8888813" y="2416718"/>
              <a:ext cx="21225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Retina scan</a:t>
              </a:r>
              <a:endParaRPr sz="2200" b="0" i="0" u="none" strike="noStrike" cap="none">
                <a:solidFill>
                  <a:schemeClr val="tx1">
                    <a:lumMod val="75000"/>
                    <a:lumOff val="25000"/>
                  </a:schemeClr>
                </a:solidFill>
                <a:latin typeface="Open Sans"/>
                <a:ea typeface="Open Sans"/>
                <a:cs typeface="Open Sans"/>
                <a:sym typeface="Open Sans"/>
              </a:endParaRPr>
            </a:p>
          </p:txBody>
        </p:sp>
      </p:grpSp>
      <p:grpSp>
        <p:nvGrpSpPr>
          <p:cNvPr id="666" name="Google Shape;666;p43"/>
          <p:cNvGrpSpPr/>
          <p:nvPr/>
        </p:nvGrpSpPr>
        <p:grpSpPr>
          <a:xfrm>
            <a:off x="2228469" y="2397377"/>
            <a:ext cx="2706900" cy="1692300"/>
            <a:chOff x="2535208" y="2307905"/>
            <a:chExt cx="2706900" cy="1692300"/>
          </a:xfrm>
        </p:grpSpPr>
        <p:sp>
          <p:nvSpPr>
            <p:cNvPr id="667" name="Google Shape;667;p43"/>
            <p:cNvSpPr/>
            <p:nvPr/>
          </p:nvSpPr>
          <p:spPr>
            <a:xfrm>
              <a:off x="2535208" y="2307905"/>
              <a:ext cx="2706900" cy="1692300"/>
            </a:xfrm>
            <a:prstGeom prst="roundRect">
              <a:avLst>
                <a:gd name="adj" fmla="val 16667"/>
              </a:avLst>
            </a:prstGeom>
            <a:solidFill>
              <a:srgbClr val="ACB8CA"/>
            </a:solidFill>
            <a:ln w="25400" cap="flat" cmpd="sng">
              <a:solidFill>
                <a:srgbClr val="FFFFFF"/>
              </a:solidFill>
              <a:prstDash val="solid"/>
              <a:round/>
              <a:headEnd type="none" w="sm" len="sm"/>
              <a:tailEnd type="none" w="sm" len="sm"/>
            </a:ln>
          </p:spPr>
          <p:txBody>
            <a:bodyPr spcFirstLastPara="1" wrap="square" lIns="21575" tIns="21575" rIns="21575" bIns="21575" anchor="ctr" anchorCtr="0">
              <a:noAutofit/>
            </a:bodyPr>
            <a:lstStyle/>
            <a:p>
              <a:pPr marL="0" marR="0" lvl="0" indent="0" algn="ctr" rtl="0">
                <a:lnSpc>
                  <a:spcPct val="90000"/>
                </a:lnSpc>
                <a:spcBef>
                  <a:spcPts val="0"/>
                </a:spcBef>
                <a:spcAft>
                  <a:spcPts val="0"/>
                </a:spcAft>
                <a:buClr>
                  <a:srgbClr val="000000"/>
                </a:buClr>
                <a:buSzPts val="3400"/>
                <a:buFont typeface="Arial"/>
                <a:buNone/>
              </a:pPr>
              <a:endParaRPr sz="3400" b="0" i="0" u="none" strike="noStrike" cap="none">
                <a:solidFill>
                  <a:srgbClr val="FFFFFF"/>
                </a:solidFill>
                <a:latin typeface="Arial"/>
                <a:ea typeface="Arial"/>
                <a:cs typeface="Arial"/>
                <a:sym typeface="Arial"/>
              </a:endParaRPr>
            </a:p>
          </p:txBody>
        </p:sp>
        <p:sp>
          <p:nvSpPr>
            <p:cNvPr id="668" name="Google Shape;668;p43"/>
            <p:cNvSpPr txBox="1"/>
            <p:nvPr/>
          </p:nvSpPr>
          <p:spPr>
            <a:xfrm>
              <a:off x="2535208" y="2418634"/>
              <a:ext cx="270690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Keyboard pattern recognition</a:t>
              </a:r>
              <a:endParaRPr sz="2200" b="0" i="0" u="none" strike="noStrike" cap="none">
                <a:solidFill>
                  <a:schemeClr val="tx1">
                    <a:lumMod val="75000"/>
                    <a:lumOff val="25000"/>
                  </a:schemeClr>
                </a:solidFill>
                <a:latin typeface="Open Sans"/>
                <a:ea typeface="Open Sans"/>
                <a:cs typeface="Open Sans"/>
                <a:sym typeface="Open Sans"/>
              </a:endParaRPr>
            </a:p>
          </p:txBody>
        </p:sp>
      </p:grpSp>
      <p:grpSp>
        <p:nvGrpSpPr>
          <p:cNvPr id="669" name="Google Shape;669;p43"/>
          <p:cNvGrpSpPr/>
          <p:nvPr/>
        </p:nvGrpSpPr>
        <p:grpSpPr>
          <a:xfrm>
            <a:off x="5259164" y="2397377"/>
            <a:ext cx="2706900" cy="1692300"/>
            <a:chOff x="5565903" y="2328365"/>
            <a:chExt cx="2706900" cy="1692300"/>
          </a:xfrm>
        </p:grpSpPr>
        <p:sp>
          <p:nvSpPr>
            <p:cNvPr id="670" name="Google Shape;670;p43"/>
            <p:cNvSpPr/>
            <p:nvPr/>
          </p:nvSpPr>
          <p:spPr>
            <a:xfrm>
              <a:off x="5565903" y="2328365"/>
              <a:ext cx="2706900" cy="1692300"/>
            </a:xfrm>
            <a:prstGeom prst="roundRect">
              <a:avLst>
                <a:gd name="adj" fmla="val 16667"/>
              </a:avLst>
            </a:prstGeom>
            <a:solidFill>
              <a:srgbClr val="F7CAAC"/>
            </a:solidFill>
            <a:ln w="25400" cap="flat" cmpd="sng">
              <a:solidFill>
                <a:srgbClr val="FFFFFF"/>
              </a:solidFill>
              <a:prstDash val="solid"/>
              <a:round/>
              <a:headEnd type="none" w="sm" len="sm"/>
              <a:tailEnd type="none" w="sm" len="sm"/>
            </a:ln>
          </p:spPr>
          <p:txBody>
            <a:bodyPr spcFirstLastPara="1" wrap="square" lIns="21575" tIns="21575" rIns="21575" bIns="21575" anchor="ctr" anchorCtr="0">
              <a:noAutofit/>
            </a:bodyPr>
            <a:lstStyle/>
            <a:p>
              <a:pPr marL="0" marR="0" lvl="0" indent="0" algn="ctr" rtl="0">
                <a:lnSpc>
                  <a:spcPct val="90000"/>
                </a:lnSpc>
                <a:spcBef>
                  <a:spcPts val="0"/>
                </a:spcBef>
                <a:spcAft>
                  <a:spcPts val="0"/>
                </a:spcAft>
                <a:buClr>
                  <a:srgbClr val="000000"/>
                </a:buClr>
                <a:buSzPts val="3400"/>
                <a:buFont typeface="Arial"/>
                <a:buNone/>
              </a:pPr>
              <a:endParaRPr sz="3400" b="0" i="0" u="none" strike="noStrike" cap="none">
                <a:solidFill>
                  <a:srgbClr val="FFFFFF"/>
                </a:solidFill>
                <a:latin typeface="Arial"/>
                <a:ea typeface="Arial"/>
                <a:cs typeface="Arial"/>
                <a:sym typeface="Arial"/>
              </a:endParaRPr>
            </a:p>
          </p:txBody>
        </p:sp>
        <p:sp>
          <p:nvSpPr>
            <p:cNvPr id="671" name="Google Shape;671;p43"/>
            <p:cNvSpPr txBox="1"/>
            <p:nvPr/>
          </p:nvSpPr>
          <p:spPr>
            <a:xfrm>
              <a:off x="5858091" y="2432059"/>
              <a:ext cx="21225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Facial scan</a:t>
              </a:r>
              <a:endParaRPr sz="2200" b="0" i="0" u="none" strike="noStrike" cap="none">
                <a:solidFill>
                  <a:schemeClr val="tx1">
                    <a:lumMod val="75000"/>
                    <a:lumOff val="25000"/>
                  </a:schemeClr>
                </a:solidFill>
                <a:latin typeface="Open Sans"/>
                <a:ea typeface="Open Sans"/>
                <a:cs typeface="Open Sans"/>
                <a:sym typeface="Open Sans"/>
              </a:endParaRPr>
            </a:p>
          </p:txBody>
        </p:sp>
      </p:grpSp>
      <p:grpSp>
        <p:nvGrpSpPr>
          <p:cNvPr id="672" name="Google Shape;672;p43"/>
          <p:cNvGrpSpPr/>
          <p:nvPr/>
        </p:nvGrpSpPr>
        <p:grpSpPr>
          <a:xfrm>
            <a:off x="11320554" y="2397377"/>
            <a:ext cx="2706900" cy="1692300"/>
            <a:chOff x="11627293" y="2328365"/>
            <a:chExt cx="2706900" cy="1692300"/>
          </a:xfrm>
        </p:grpSpPr>
        <p:sp>
          <p:nvSpPr>
            <p:cNvPr id="673" name="Google Shape;673;p43"/>
            <p:cNvSpPr/>
            <p:nvPr/>
          </p:nvSpPr>
          <p:spPr>
            <a:xfrm>
              <a:off x="11627293" y="2328365"/>
              <a:ext cx="2706900" cy="1692300"/>
            </a:xfrm>
            <a:prstGeom prst="roundRect">
              <a:avLst>
                <a:gd name="adj" fmla="val 16667"/>
              </a:avLst>
            </a:prstGeom>
            <a:solidFill>
              <a:srgbClr val="FEE599"/>
            </a:solidFill>
            <a:ln w="25400" cap="flat" cmpd="sng">
              <a:solidFill>
                <a:srgbClr val="FFFFFF"/>
              </a:solidFill>
              <a:prstDash val="solid"/>
              <a:round/>
              <a:headEnd type="none" w="sm" len="sm"/>
              <a:tailEnd type="none" w="sm" len="sm"/>
            </a:ln>
          </p:spPr>
          <p:txBody>
            <a:bodyPr spcFirstLastPara="1" wrap="square" lIns="21575" tIns="21575" rIns="21575" bIns="21575" anchor="ctr" anchorCtr="0">
              <a:noAutofit/>
            </a:bodyPr>
            <a:lstStyle/>
            <a:p>
              <a:pPr marL="0" marR="0" lvl="0" indent="0" algn="ctr" rtl="0">
                <a:lnSpc>
                  <a:spcPct val="90000"/>
                </a:lnSpc>
                <a:spcBef>
                  <a:spcPts val="0"/>
                </a:spcBef>
                <a:spcAft>
                  <a:spcPts val="0"/>
                </a:spcAft>
                <a:buClr>
                  <a:srgbClr val="000000"/>
                </a:buClr>
                <a:buSzPts val="3400"/>
                <a:buFont typeface="Arial"/>
                <a:buNone/>
              </a:pPr>
              <a:endParaRPr sz="3400" b="0" i="0" u="none" strike="noStrike" cap="none">
                <a:solidFill>
                  <a:srgbClr val="FFFFFF"/>
                </a:solidFill>
                <a:latin typeface="Arial"/>
                <a:ea typeface="Arial"/>
                <a:cs typeface="Arial"/>
                <a:sym typeface="Arial"/>
              </a:endParaRPr>
            </a:p>
          </p:txBody>
        </p:sp>
        <p:sp>
          <p:nvSpPr>
            <p:cNvPr id="674" name="Google Shape;674;p43"/>
            <p:cNvSpPr txBox="1"/>
            <p:nvPr/>
          </p:nvSpPr>
          <p:spPr>
            <a:xfrm>
              <a:off x="11919482" y="2420007"/>
              <a:ext cx="21225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Iris scan</a:t>
              </a:r>
              <a:endParaRPr sz="2200" b="0" i="0" u="none" strike="noStrike" cap="none">
                <a:solidFill>
                  <a:schemeClr val="tx1">
                    <a:lumMod val="75000"/>
                    <a:lumOff val="25000"/>
                  </a:schemeClr>
                </a:solidFill>
                <a:latin typeface="Open Sans"/>
                <a:ea typeface="Open Sans"/>
                <a:cs typeface="Open Sans"/>
                <a:sym typeface="Open Sans"/>
              </a:endParaRPr>
            </a:p>
          </p:txBody>
        </p:sp>
      </p:grpSp>
      <p:grpSp>
        <p:nvGrpSpPr>
          <p:cNvPr id="675" name="Google Shape;675;p43"/>
          <p:cNvGrpSpPr/>
          <p:nvPr/>
        </p:nvGrpSpPr>
        <p:grpSpPr>
          <a:xfrm>
            <a:off x="2228469" y="5065483"/>
            <a:ext cx="2706900" cy="1692300"/>
            <a:chOff x="2535208" y="4996471"/>
            <a:chExt cx="2706900" cy="1692300"/>
          </a:xfrm>
        </p:grpSpPr>
        <p:sp>
          <p:nvSpPr>
            <p:cNvPr id="676" name="Google Shape;676;p43"/>
            <p:cNvSpPr/>
            <p:nvPr/>
          </p:nvSpPr>
          <p:spPr>
            <a:xfrm>
              <a:off x="2535208" y="4996471"/>
              <a:ext cx="2706900" cy="1692300"/>
            </a:xfrm>
            <a:prstGeom prst="roundRect">
              <a:avLst>
                <a:gd name="adj" fmla="val 16667"/>
              </a:avLst>
            </a:prstGeom>
            <a:solidFill>
              <a:srgbClr val="C4E0B2"/>
            </a:solidFill>
            <a:ln w="25400" cap="flat" cmpd="sng">
              <a:solidFill>
                <a:srgbClr val="FFFFFF"/>
              </a:solidFill>
              <a:prstDash val="solid"/>
              <a:round/>
              <a:headEnd type="none" w="sm" len="sm"/>
              <a:tailEnd type="none" w="sm" len="sm"/>
            </a:ln>
          </p:spPr>
          <p:txBody>
            <a:bodyPr spcFirstLastPara="1" wrap="square" lIns="21575" tIns="21575" rIns="21575" bIns="21575" anchor="ctr" anchorCtr="0">
              <a:noAutofit/>
            </a:bodyPr>
            <a:lstStyle/>
            <a:p>
              <a:pPr marL="0" marR="0" lvl="0" indent="0" algn="ctr" rtl="0">
                <a:lnSpc>
                  <a:spcPct val="90000"/>
                </a:lnSpc>
                <a:spcBef>
                  <a:spcPts val="0"/>
                </a:spcBef>
                <a:spcAft>
                  <a:spcPts val="0"/>
                </a:spcAft>
                <a:buClr>
                  <a:srgbClr val="000000"/>
                </a:buClr>
                <a:buSzPts val="3400"/>
                <a:buFont typeface="Arial"/>
                <a:buNone/>
              </a:pPr>
              <a:endParaRPr sz="3400" b="0" i="0" u="none" strike="noStrike" cap="none">
                <a:solidFill>
                  <a:srgbClr val="FFFFFF"/>
                </a:solidFill>
                <a:latin typeface="Arial"/>
                <a:ea typeface="Arial"/>
                <a:cs typeface="Arial"/>
                <a:sym typeface="Arial"/>
              </a:endParaRPr>
            </a:p>
          </p:txBody>
        </p:sp>
        <p:sp>
          <p:nvSpPr>
            <p:cNvPr id="677" name="Google Shape;677;p43"/>
            <p:cNvSpPr txBox="1"/>
            <p:nvPr/>
          </p:nvSpPr>
          <p:spPr>
            <a:xfrm>
              <a:off x="2681313" y="5100367"/>
              <a:ext cx="241470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Voice pattern recognition</a:t>
              </a:r>
              <a:endParaRPr sz="2200" b="0" i="0" u="none" strike="noStrike" cap="none">
                <a:solidFill>
                  <a:schemeClr val="tx1">
                    <a:lumMod val="75000"/>
                    <a:lumOff val="25000"/>
                  </a:schemeClr>
                </a:solidFill>
                <a:latin typeface="Open Sans"/>
                <a:ea typeface="Open Sans"/>
                <a:cs typeface="Open Sans"/>
                <a:sym typeface="Open Sans"/>
              </a:endParaRPr>
            </a:p>
          </p:txBody>
        </p:sp>
      </p:grpSp>
      <p:grpSp>
        <p:nvGrpSpPr>
          <p:cNvPr id="678" name="Google Shape;678;p43"/>
          <p:cNvGrpSpPr/>
          <p:nvPr/>
        </p:nvGrpSpPr>
        <p:grpSpPr>
          <a:xfrm>
            <a:off x="5259164" y="5085943"/>
            <a:ext cx="2706900" cy="1692300"/>
            <a:chOff x="5565903" y="5016931"/>
            <a:chExt cx="2706900" cy="1692300"/>
          </a:xfrm>
        </p:grpSpPr>
        <p:sp>
          <p:nvSpPr>
            <p:cNvPr id="679" name="Google Shape;679;p43"/>
            <p:cNvSpPr/>
            <p:nvPr/>
          </p:nvSpPr>
          <p:spPr>
            <a:xfrm>
              <a:off x="5565903" y="5016931"/>
              <a:ext cx="2706900" cy="1692300"/>
            </a:xfrm>
            <a:prstGeom prst="roundRect">
              <a:avLst>
                <a:gd name="adj" fmla="val 16667"/>
              </a:avLst>
            </a:prstGeom>
            <a:solidFill>
              <a:srgbClr val="FEE599"/>
            </a:solidFill>
            <a:ln w="25400" cap="flat" cmpd="sng">
              <a:solidFill>
                <a:srgbClr val="FFFFFF"/>
              </a:solidFill>
              <a:prstDash val="solid"/>
              <a:round/>
              <a:headEnd type="none" w="sm" len="sm"/>
              <a:tailEnd type="none" w="sm" len="sm"/>
            </a:ln>
          </p:spPr>
          <p:txBody>
            <a:bodyPr spcFirstLastPara="1" wrap="square" lIns="21575" tIns="21575" rIns="21575" bIns="21575" anchor="ctr" anchorCtr="0">
              <a:noAutofit/>
            </a:bodyPr>
            <a:lstStyle/>
            <a:p>
              <a:pPr marL="0" marR="0" lvl="0" indent="0" algn="ctr" rtl="0">
                <a:lnSpc>
                  <a:spcPct val="90000"/>
                </a:lnSpc>
                <a:spcBef>
                  <a:spcPts val="0"/>
                </a:spcBef>
                <a:spcAft>
                  <a:spcPts val="0"/>
                </a:spcAft>
                <a:buClr>
                  <a:srgbClr val="000000"/>
                </a:buClr>
                <a:buSzPts val="3400"/>
                <a:buFont typeface="Arial"/>
                <a:buNone/>
              </a:pPr>
              <a:endParaRPr sz="3400" b="0" i="0" u="none" strike="noStrike" cap="none">
                <a:solidFill>
                  <a:srgbClr val="FFFFFF"/>
                </a:solidFill>
                <a:latin typeface="Arial"/>
                <a:ea typeface="Arial"/>
                <a:cs typeface="Arial"/>
                <a:sym typeface="Arial"/>
              </a:endParaRPr>
            </a:p>
          </p:txBody>
        </p:sp>
        <p:sp>
          <p:nvSpPr>
            <p:cNvPr id="680" name="Google Shape;680;p43"/>
            <p:cNvSpPr txBox="1"/>
            <p:nvPr/>
          </p:nvSpPr>
          <p:spPr>
            <a:xfrm>
              <a:off x="5858094" y="5162713"/>
              <a:ext cx="21225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Fingerprint</a:t>
              </a:r>
              <a:endParaRPr sz="2200" b="0" i="0" u="none" strike="noStrike" cap="none">
                <a:solidFill>
                  <a:schemeClr val="tx1">
                    <a:lumMod val="75000"/>
                    <a:lumOff val="25000"/>
                  </a:schemeClr>
                </a:solidFill>
                <a:latin typeface="Open Sans"/>
                <a:ea typeface="Open Sans"/>
                <a:cs typeface="Open Sans"/>
                <a:sym typeface="Open Sans"/>
              </a:endParaRPr>
            </a:p>
          </p:txBody>
        </p:sp>
      </p:grpSp>
      <p:grpSp>
        <p:nvGrpSpPr>
          <p:cNvPr id="681" name="Google Shape;681;p43"/>
          <p:cNvGrpSpPr/>
          <p:nvPr/>
        </p:nvGrpSpPr>
        <p:grpSpPr>
          <a:xfrm>
            <a:off x="8289859" y="5065483"/>
            <a:ext cx="2706900" cy="1692300"/>
            <a:chOff x="8596598" y="4996471"/>
            <a:chExt cx="2706900" cy="1692300"/>
          </a:xfrm>
        </p:grpSpPr>
        <p:sp>
          <p:nvSpPr>
            <p:cNvPr id="682" name="Google Shape;682;p43"/>
            <p:cNvSpPr/>
            <p:nvPr/>
          </p:nvSpPr>
          <p:spPr>
            <a:xfrm>
              <a:off x="8596598" y="4996471"/>
              <a:ext cx="2706900" cy="1692300"/>
            </a:xfrm>
            <a:prstGeom prst="roundRect">
              <a:avLst>
                <a:gd name="adj" fmla="val 16667"/>
              </a:avLst>
            </a:prstGeom>
            <a:solidFill>
              <a:srgbClr val="ACB8CA"/>
            </a:solidFill>
            <a:ln w="25400" cap="flat" cmpd="sng">
              <a:solidFill>
                <a:srgbClr val="FFFFFF"/>
              </a:solidFill>
              <a:prstDash val="solid"/>
              <a:round/>
              <a:headEnd type="none" w="sm" len="sm"/>
              <a:tailEnd type="none" w="sm" len="sm"/>
            </a:ln>
          </p:spPr>
          <p:txBody>
            <a:bodyPr spcFirstLastPara="1" wrap="square" lIns="21575" tIns="21575" rIns="21575" bIns="21575" anchor="ctr" anchorCtr="0">
              <a:noAutofit/>
            </a:bodyPr>
            <a:lstStyle/>
            <a:p>
              <a:pPr marL="0" marR="0" lvl="0" indent="0" algn="ctr" rtl="0">
                <a:lnSpc>
                  <a:spcPct val="90000"/>
                </a:lnSpc>
                <a:spcBef>
                  <a:spcPts val="0"/>
                </a:spcBef>
                <a:spcAft>
                  <a:spcPts val="0"/>
                </a:spcAft>
                <a:buClr>
                  <a:srgbClr val="000000"/>
                </a:buClr>
                <a:buSzPts val="3400"/>
                <a:buFont typeface="Arial"/>
                <a:buNone/>
              </a:pPr>
              <a:endParaRPr sz="3400" b="0" i="0" u="none" strike="noStrike" cap="none">
                <a:solidFill>
                  <a:srgbClr val="FFFFFF"/>
                </a:solidFill>
                <a:latin typeface="Arial"/>
                <a:ea typeface="Arial"/>
                <a:cs typeface="Arial"/>
                <a:sym typeface="Arial"/>
              </a:endParaRPr>
            </a:p>
          </p:txBody>
        </p:sp>
        <p:sp>
          <p:nvSpPr>
            <p:cNvPr id="683" name="Google Shape;683;p43"/>
            <p:cNvSpPr txBox="1"/>
            <p:nvPr/>
          </p:nvSpPr>
          <p:spPr>
            <a:xfrm>
              <a:off x="8666064" y="5116663"/>
              <a:ext cx="25680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Signature scan</a:t>
              </a: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684" name="Google Shape;684;p43"/>
          <p:cNvSpPr txBox="1"/>
          <p:nvPr/>
        </p:nvSpPr>
        <p:spPr>
          <a:xfrm>
            <a:off x="4084750" y="1395650"/>
            <a:ext cx="8086500"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following are some common types of biometrics:</a:t>
            </a:r>
          </a:p>
        </p:txBody>
      </p:sp>
      <p:pic>
        <p:nvPicPr>
          <p:cNvPr id="685" name="Google Shape;685;p43"/>
          <p:cNvPicPr preferRelativeResize="0"/>
          <p:nvPr/>
        </p:nvPicPr>
        <p:blipFill rotWithShape="1">
          <a:blip r:embed="rId3">
            <a:alphaModFix amt="70000"/>
          </a:blip>
          <a:srcRect/>
          <a:stretch/>
        </p:blipFill>
        <p:spPr>
          <a:xfrm>
            <a:off x="6129226" y="3026238"/>
            <a:ext cx="966778" cy="966799"/>
          </a:xfrm>
          <a:prstGeom prst="rect">
            <a:avLst/>
          </a:prstGeom>
          <a:noFill/>
          <a:ln>
            <a:noFill/>
          </a:ln>
        </p:spPr>
      </p:pic>
      <p:pic>
        <p:nvPicPr>
          <p:cNvPr id="686" name="Google Shape;686;p43"/>
          <p:cNvPicPr preferRelativeResize="0"/>
          <p:nvPr/>
        </p:nvPicPr>
        <p:blipFill rotWithShape="1">
          <a:blip r:embed="rId4">
            <a:alphaModFix amt="70000"/>
          </a:blip>
          <a:srcRect/>
          <a:stretch/>
        </p:blipFill>
        <p:spPr>
          <a:xfrm>
            <a:off x="3098525" y="3236655"/>
            <a:ext cx="737972" cy="737981"/>
          </a:xfrm>
          <a:prstGeom prst="rect">
            <a:avLst/>
          </a:prstGeom>
          <a:noFill/>
          <a:ln>
            <a:noFill/>
          </a:ln>
        </p:spPr>
      </p:pic>
      <p:pic>
        <p:nvPicPr>
          <p:cNvPr id="687" name="Google Shape;687;p43"/>
          <p:cNvPicPr preferRelativeResize="0"/>
          <p:nvPr/>
        </p:nvPicPr>
        <p:blipFill rotWithShape="1">
          <a:blip r:embed="rId5">
            <a:alphaModFix/>
          </a:blip>
          <a:srcRect/>
          <a:stretch/>
        </p:blipFill>
        <p:spPr>
          <a:xfrm>
            <a:off x="9159921" y="3008767"/>
            <a:ext cx="966775" cy="966787"/>
          </a:xfrm>
          <a:prstGeom prst="rect">
            <a:avLst/>
          </a:prstGeom>
          <a:noFill/>
          <a:ln>
            <a:noFill/>
          </a:ln>
        </p:spPr>
      </p:pic>
      <p:pic>
        <p:nvPicPr>
          <p:cNvPr id="688" name="Google Shape;688;p43"/>
          <p:cNvPicPr preferRelativeResize="0"/>
          <p:nvPr/>
        </p:nvPicPr>
        <p:blipFill rotWithShape="1">
          <a:blip r:embed="rId6">
            <a:alphaModFix/>
          </a:blip>
          <a:srcRect/>
          <a:stretch/>
        </p:blipFill>
        <p:spPr>
          <a:xfrm>
            <a:off x="12190600" y="3026250"/>
            <a:ext cx="966775" cy="966775"/>
          </a:xfrm>
          <a:prstGeom prst="rect">
            <a:avLst/>
          </a:prstGeom>
          <a:noFill/>
          <a:ln>
            <a:noFill/>
          </a:ln>
        </p:spPr>
      </p:pic>
      <p:pic>
        <p:nvPicPr>
          <p:cNvPr id="689" name="Google Shape;689;p43"/>
          <p:cNvPicPr preferRelativeResize="0"/>
          <p:nvPr/>
        </p:nvPicPr>
        <p:blipFill rotWithShape="1">
          <a:blip r:embed="rId7">
            <a:alphaModFix/>
          </a:blip>
          <a:srcRect/>
          <a:stretch/>
        </p:blipFill>
        <p:spPr>
          <a:xfrm>
            <a:off x="3098525" y="5961227"/>
            <a:ext cx="769402" cy="769402"/>
          </a:xfrm>
          <a:prstGeom prst="rect">
            <a:avLst/>
          </a:prstGeom>
          <a:noFill/>
          <a:ln>
            <a:noFill/>
          </a:ln>
        </p:spPr>
      </p:pic>
      <p:pic>
        <p:nvPicPr>
          <p:cNvPr id="690" name="Google Shape;690;p43"/>
          <p:cNvPicPr preferRelativeResize="0"/>
          <p:nvPr/>
        </p:nvPicPr>
        <p:blipFill rotWithShape="1">
          <a:blip r:embed="rId8">
            <a:alphaModFix amt="70000"/>
          </a:blip>
          <a:srcRect/>
          <a:stretch/>
        </p:blipFill>
        <p:spPr>
          <a:xfrm>
            <a:off x="6129229" y="5616522"/>
            <a:ext cx="966775" cy="966775"/>
          </a:xfrm>
          <a:prstGeom prst="rect">
            <a:avLst/>
          </a:prstGeom>
          <a:noFill/>
          <a:ln>
            <a:noFill/>
          </a:ln>
        </p:spPr>
      </p:pic>
      <p:pic>
        <p:nvPicPr>
          <p:cNvPr id="691" name="Google Shape;691;p43"/>
          <p:cNvPicPr preferRelativeResize="0"/>
          <p:nvPr/>
        </p:nvPicPr>
        <p:blipFill rotWithShape="1">
          <a:blip r:embed="rId9">
            <a:alphaModFix/>
          </a:blip>
          <a:srcRect/>
          <a:stretch/>
        </p:blipFill>
        <p:spPr>
          <a:xfrm>
            <a:off x="12190600" y="5729525"/>
            <a:ext cx="966775" cy="966775"/>
          </a:xfrm>
          <a:prstGeom prst="rect">
            <a:avLst/>
          </a:prstGeom>
          <a:noFill/>
          <a:ln>
            <a:noFill/>
          </a:ln>
        </p:spPr>
      </p:pic>
      <p:pic>
        <p:nvPicPr>
          <p:cNvPr id="692" name="Google Shape;692;p43"/>
          <p:cNvPicPr preferRelativeResize="0"/>
          <p:nvPr/>
        </p:nvPicPr>
        <p:blipFill rotWithShape="1">
          <a:blip r:embed="rId10">
            <a:alphaModFix amt="70000"/>
          </a:blip>
          <a:srcRect/>
          <a:stretch/>
        </p:blipFill>
        <p:spPr>
          <a:xfrm>
            <a:off x="9159925" y="5729525"/>
            <a:ext cx="966775" cy="966775"/>
          </a:xfrm>
          <a:prstGeom prst="rect">
            <a:avLst/>
          </a:prstGeom>
          <a:noFill/>
          <a:ln>
            <a:noFill/>
          </a:ln>
        </p:spPr>
      </p:pic>
      <p:sp>
        <p:nvSpPr>
          <p:cNvPr id="3" name="Brandline_LVC">
            <a:extLst>
              <a:ext uri="{FF2B5EF4-FFF2-40B4-BE49-F238E27FC236}">
                <a16:creationId xmlns:a16="http://schemas.microsoft.com/office/drawing/2014/main" id="{41FCBE5C-99F3-AB48-1698-79085E72CC7E}"/>
              </a:ext>
            </a:extLst>
          </p:cNvPr>
          <p:cNvSpPr/>
          <p:nvPr/>
        </p:nvSpPr>
        <p:spPr>
          <a:xfrm>
            <a:off x="6934201" y="816324"/>
            <a:ext cx="23872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eb17bb5ea5_0_9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Errors in Access Control</a:t>
            </a:r>
          </a:p>
        </p:txBody>
      </p:sp>
      <p:cxnSp>
        <p:nvCxnSpPr>
          <p:cNvPr id="797" name="Google Shape;797;geb17bb5ea5_0_96"/>
          <p:cNvCxnSpPr/>
          <p:nvPr/>
        </p:nvCxnSpPr>
        <p:spPr>
          <a:xfrm>
            <a:off x="4654475" y="1985125"/>
            <a:ext cx="0" cy="5273700"/>
          </a:xfrm>
          <a:prstGeom prst="straightConnector1">
            <a:avLst/>
          </a:prstGeom>
          <a:noFill/>
          <a:ln w="63500" cap="flat" cmpd="sng">
            <a:solidFill>
              <a:srgbClr val="000000"/>
            </a:solidFill>
            <a:prstDash val="solid"/>
            <a:miter lim="400000"/>
            <a:headEnd type="triangle" w="med" len="med"/>
            <a:tailEnd type="none" w="sm" len="sm"/>
          </a:ln>
        </p:spPr>
      </p:cxnSp>
      <p:cxnSp>
        <p:nvCxnSpPr>
          <p:cNvPr id="798" name="Google Shape;798;geb17bb5ea5_0_96"/>
          <p:cNvCxnSpPr/>
          <p:nvPr/>
        </p:nvCxnSpPr>
        <p:spPr>
          <a:xfrm rot="10800000">
            <a:off x="4635054" y="7236681"/>
            <a:ext cx="8251800" cy="18900"/>
          </a:xfrm>
          <a:prstGeom prst="straightConnector1">
            <a:avLst/>
          </a:prstGeom>
          <a:noFill/>
          <a:ln w="63500" cap="flat" cmpd="sng">
            <a:solidFill>
              <a:srgbClr val="000000"/>
            </a:solidFill>
            <a:prstDash val="solid"/>
            <a:miter lim="400000"/>
            <a:headEnd type="triangle" w="med" len="med"/>
            <a:tailEnd type="none" w="sm" len="sm"/>
          </a:ln>
        </p:spPr>
      </p:cxnSp>
      <p:sp>
        <p:nvSpPr>
          <p:cNvPr id="799" name="Google Shape;799;geb17bb5ea5_0_96"/>
          <p:cNvSpPr/>
          <p:nvPr/>
        </p:nvSpPr>
        <p:spPr>
          <a:xfrm>
            <a:off x="5047260" y="2578653"/>
            <a:ext cx="7227036" cy="4389383"/>
          </a:xfrm>
          <a:custGeom>
            <a:avLst/>
            <a:gdLst/>
            <a:ahLst/>
            <a:cxnLst/>
            <a:rect l="l" t="t" r="r" b="b"/>
            <a:pathLst>
              <a:path w="21600" h="20733" extrusionOk="0">
                <a:moveTo>
                  <a:pt x="0" y="20646"/>
                </a:moveTo>
                <a:cubicBezTo>
                  <a:pt x="12538" y="21600"/>
                  <a:pt x="19738" y="14718"/>
                  <a:pt x="21600" y="0"/>
                </a:cubicBezTo>
              </a:path>
            </a:pathLst>
          </a:custGeom>
          <a:noFill/>
          <a:ln w="25400" cap="flat" cmpd="sng">
            <a:solidFill>
              <a:srgbClr val="FF7E79"/>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800" name="Google Shape;800;geb17bb5ea5_0_96"/>
          <p:cNvSpPr txBox="1"/>
          <p:nvPr/>
        </p:nvSpPr>
        <p:spPr>
          <a:xfrm>
            <a:off x="12274295" y="2736157"/>
            <a:ext cx="636600" cy="44130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000000"/>
              </a:buClr>
              <a:buSzPts val="4000"/>
              <a:buFont typeface="Arial"/>
              <a:buNone/>
            </a:pPr>
            <a:r>
              <a:rPr lang="en-US" sz="2200" b="0" i="0" u="none" strike="noStrike" cap="none">
                <a:solidFill>
                  <a:srgbClr val="434343"/>
                </a:solidFill>
                <a:latin typeface="Open Sans"/>
                <a:ea typeface="Open Sans"/>
                <a:cs typeface="Open Sans"/>
                <a:sym typeface="Open Sans"/>
              </a:rPr>
              <a:t>FRR</a:t>
            </a:r>
            <a:endParaRPr sz="2200" b="0" i="0" u="none" strike="noStrike" cap="none">
              <a:solidFill>
                <a:srgbClr val="434343"/>
              </a:solidFill>
              <a:latin typeface="Open Sans"/>
              <a:ea typeface="Open Sans"/>
              <a:cs typeface="Open Sans"/>
              <a:sym typeface="Open Sans"/>
            </a:endParaRPr>
          </a:p>
        </p:txBody>
      </p:sp>
      <p:sp>
        <p:nvSpPr>
          <p:cNvPr id="801" name="Google Shape;801;geb17bb5ea5_0_96"/>
          <p:cNvSpPr txBox="1"/>
          <p:nvPr/>
        </p:nvSpPr>
        <p:spPr>
          <a:xfrm>
            <a:off x="9159175" y="7422700"/>
            <a:ext cx="2279700" cy="49193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ED7D31"/>
              </a:buClr>
              <a:buSzPts val="4000"/>
              <a:buFont typeface="Helvetica Neue"/>
              <a:buNone/>
            </a:pPr>
            <a:r>
              <a:rPr lang="en-US" sz="2200" b="1" i="0" u="none" strike="noStrike" cap="none">
                <a:solidFill>
                  <a:schemeClr val="tx1">
                    <a:lumMod val="75000"/>
                    <a:lumOff val="25000"/>
                  </a:schemeClr>
                </a:solidFill>
                <a:latin typeface="Open Sans"/>
                <a:ea typeface="Open Sans"/>
                <a:cs typeface="Open Sans"/>
                <a:sym typeface="Open Sans"/>
              </a:rPr>
              <a:t>Sensitivity</a:t>
            </a:r>
          </a:p>
        </p:txBody>
      </p:sp>
      <p:sp>
        <p:nvSpPr>
          <p:cNvPr id="802" name="Google Shape;802;geb17bb5ea5_0_96"/>
          <p:cNvSpPr txBox="1"/>
          <p:nvPr/>
        </p:nvSpPr>
        <p:spPr>
          <a:xfrm>
            <a:off x="3345105" y="2989750"/>
            <a:ext cx="1121700" cy="881267"/>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ED7D31"/>
              </a:buClr>
              <a:buSzPts val="4000"/>
              <a:buFont typeface="Helvetica Neue"/>
              <a:buNone/>
            </a:pPr>
            <a:r>
              <a:rPr lang="en-US" sz="2200" b="1" i="0" u="none" strike="noStrike" cap="none">
                <a:solidFill>
                  <a:schemeClr val="tx1">
                    <a:lumMod val="75000"/>
                    <a:lumOff val="25000"/>
                  </a:schemeClr>
                </a:solidFill>
                <a:latin typeface="Open Sans"/>
                <a:ea typeface="Open Sans"/>
                <a:cs typeface="Open Sans"/>
                <a:sym typeface="Open Sans"/>
              </a:rPr>
              <a:t>Error %</a:t>
            </a:r>
          </a:p>
        </p:txBody>
      </p:sp>
      <p:sp>
        <p:nvSpPr>
          <p:cNvPr id="803" name="Google Shape;803;geb17bb5ea5_0_96"/>
          <p:cNvSpPr/>
          <p:nvPr/>
        </p:nvSpPr>
        <p:spPr>
          <a:xfrm>
            <a:off x="5847855" y="1896750"/>
            <a:ext cx="4612200" cy="3177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False rejection rate (FRR) </a:t>
            </a:r>
            <a:r>
              <a:rPr lang="en-US" sz="2200" i="0" u="none" strike="noStrike" cap="none">
                <a:solidFill>
                  <a:schemeClr val="tx1">
                    <a:lumMod val="75000"/>
                    <a:lumOff val="25000"/>
                  </a:schemeClr>
                </a:solidFill>
                <a:latin typeface="Open Sans"/>
                <a:ea typeface="Open Sans"/>
                <a:cs typeface="Open Sans"/>
                <a:sym typeface="Open Sans"/>
              </a:rPr>
              <a:t>occurs when the authentication system falsely rejects a legitimate user. This is called a false negative. Sometimes, false rejection is called a </a:t>
            </a:r>
            <a:r>
              <a:rPr lang="en-US" sz="2200" b="1" i="0" u="none" strike="noStrike" cap="none">
                <a:solidFill>
                  <a:schemeClr val="tx1">
                    <a:lumMod val="75000"/>
                    <a:lumOff val="25000"/>
                  </a:schemeClr>
                </a:solidFill>
                <a:latin typeface="Open Sans"/>
                <a:ea typeface="Open Sans"/>
                <a:cs typeface="Open Sans"/>
                <a:sym typeface="Open Sans"/>
              </a:rPr>
              <a:t>Type I error</a:t>
            </a:r>
            <a:r>
              <a:rPr lang="en-US" sz="2200" i="0" u="none" strike="noStrike" cap="none">
                <a:solidFill>
                  <a:schemeClr val="tx1">
                    <a:lumMod val="75000"/>
                    <a:lumOff val="25000"/>
                  </a:schemeClr>
                </a:solidFill>
                <a:latin typeface="Open Sans"/>
                <a:ea typeface="Open Sans"/>
                <a:cs typeface="Open Sans"/>
                <a:sym typeface="Open Sans"/>
              </a:rPr>
              <a:t>.</a:t>
            </a:r>
          </a:p>
        </p:txBody>
      </p:sp>
      <p:sp>
        <p:nvSpPr>
          <p:cNvPr id="3" name="Brandline_LVC">
            <a:extLst>
              <a:ext uri="{FF2B5EF4-FFF2-40B4-BE49-F238E27FC236}">
                <a16:creationId xmlns:a16="http://schemas.microsoft.com/office/drawing/2014/main" id="{705BE2C7-281E-69AC-910D-21CAA77D4774}"/>
              </a:ext>
            </a:extLst>
          </p:cNvPr>
          <p:cNvSpPr/>
          <p:nvPr/>
        </p:nvSpPr>
        <p:spPr>
          <a:xfrm>
            <a:off x="5511800" y="816324"/>
            <a:ext cx="5246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geb17bb5ea5_0_1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Errors in Access Control</a:t>
            </a:r>
          </a:p>
        </p:txBody>
      </p:sp>
      <p:cxnSp>
        <p:nvCxnSpPr>
          <p:cNvPr id="810" name="Google Shape;810;geb17bb5ea5_0_117"/>
          <p:cNvCxnSpPr/>
          <p:nvPr/>
        </p:nvCxnSpPr>
        <p:spPr>
          <a:xfrm>
            <a:off x="4654475" y="1985125"/>
            <a:ext cx="0" cy="5273700"/>
          </a:xfrm>
          <a:prstGeom prst="straightConnector1">
            <a:avLst/>
          </a:prstGeom>
          <a:noFill/>
          <a:ln w="63500" cap="flat" cmpd="sng">
            <a:solidFill>
              <a:srgbClr val="000000"/>
            </a:solidFill>
            <a:prstDash val="solid"/>
            <a:miter lim="400000"/>
            <a:headEnd type="triangle" w="med" len="med"/>
            <a:tailEnd type="none" w="sm" len="sm"/>
          </a:ln>
        </p:spPr>
      </p:cxnSp>
      <p:cxnSp>
        <p:nvCxnSpPr>
          <p:cNvPr id="811" name="Google Shape;811;geb17bb5ea5_0_117"/>
          <p:cNvCxnSpPr/>
          <p:nvPr/>
        </p:nvCxnSpPr>
        <p:spPr>
          <a:xfrm rot="10800000">
            <a:off x="4635054" y="7236681"/>
            <a:ext cx="8251800" cy="18900"/>
          </a:xfrm>
          <a:prstGeom prst="straightConnector1">
            <a:avLst/>
          </a:prstGeom>
          <a:noFill/>
          <a:ln w="63500" cap="flat" cmpd="sng">
            <a:solidFill>
              <a:srgbClr val="000000"/>
            </a:solidFill>
            <a:prstDash val="solid"/>
            <a:miter lim="400000"/>
            <a:headEnd type="triangle" w="med" len="med"/>
            <a:tailEnd type="none" w="sm" len="sm"/>
          </a:ln>
        </p:spPr>
      </p:cxnSp>
      <p:sp>
        <p:nvSpPr>
          <p:cNvPr id="812" name="Google Shape;812;geb17bb5ea5_0_117"/>
          <p:cNvSpPr txBox="1"/>
          <p:nvPr/>
        </p:nvSpPr>
        <p:spPr>
          <a:xfrm>
            <a:off x="5232195" y="2843407"/>
            <a:ext cx="636600" cy="44130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000000"/>
              </a:buClr>
              <a:buSzPts val="4000"/>
              <a:buFont typeface="Arial"/>
              <a:buNone/>
            </a:pPr>
            <a:r>
              <a:rPr lang="en-US" sz="2200" b="0" i="0" u="none" strike="noStrike" cap="none">
                <a:solidFill>
                  <a:srgbClr val="434343"/>
                </a:solidFill>
                <a:latin typeface="Open Sans"/>
                <a:ea typeface="Open Sans"/>
                <a:cs typeface="Open Sans"/>
                <a:sym typeface="Open Sans"/>
              </a:rPr>
              <a:t>FAR</a:t>
            </a:r>
            <a:endParaRPr sz="2200" b="0" i="0" u="none" strike="noStrike" cap="none">
              <a:solidFill>
                <a:srgbClr val="434343"/>
              </a:solidFill>
              <a:latin typeface="Open Sans"/>
              <a:ea typeface="Open Sans"/>
              <a:cs typeface="Open Sans"/>
              <a:sym typeface="Open Sans"/>
            </a:endParaRPr>
          </a:p>
        </p:txBody>
      </p:sp>
      <p:sp>
        <p:nvSpPr>
          <p:cNvPr id="813" name="Google Shape;813;geb17bb5ea5_0_117"/>
          <p:cNvSpPr txBox="1"/>
          <p:nvPr/>
        </p:nvSpPr>
        <p:spPr>
          <a:xfrm>
            <a:off x="9159175" y="7422700"/>
            <a:ext cx="2279700" cy="49193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ED7D31"/>
              </a:buClr>
              <a:buSzPts val="4000"/>
              <a:buFont typeface="Helvetica Neue"/>
              <a:buNone/>
            </a:pPr>
            <a:r>
              <a:rPr lang="en-US" sz="2200" b="1" i="0" u="none" strike="noStrike" cap="none">
                <a:solidFill>
                  <a:schemeClr val="tx1">
                    <a:lumMod val="75000"/>
                    <a:lumOff val="25000"/>
                  </a:schemeClr>
                </a:solidFill>
                <a:latin typeface="Open Sans"/>
                <a:ea typeface="Open Sans"/>
                <a:cs typeface="Open Sans"/>
                <a:sym typeface="Open Sans"/>
              </a:rPr>
              <a:t>Sensitivity</a:t>
            </a:r>
          </a:p>
        </p:txBody>
      </p:sp>
      <p:sp>
        <p:nvSpPr>
          <p:cNvPr id="814" name="Google Shape;814;geb17bb5ea5_0_117"/>
          <p:cNvSpPr txBox="1"/>
          <p:nvPr/>
        </p:nvSpPr>
        <p:spPr>
          <a:xfrm>
            <a:off x="3345105" y="2989750"/>
            <a:ext cx="1121700" cy="881267"/>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ED7D31"/>
              </a:buClr>
              <a:buSzPts val="4000"/>
              <a:buFont typeface="Helvetica Neue"/>
              <a:buNone/>
            </a:pPr>
            <a:r>
              <a:rPr lang="en-US" sz="2200" b="1" i="0" u="none" strike="noStrike" cap="none">
                <a:solidFill>
                  <a:srgbClr val="434343"/>
                </a:solidFill>
                <a:latin typeface="Open Sans"/>
                <a:ea typeface="Open Sans"/>
                <a:cs typeface="Open Sans"/>
                <a:sym typeface="Open Sans"/>
              </a:rPr>
              <a:t>Error %</a:t>
            </a:r>
          </a:p>
        </p:txBody>
      </p:sp>
      <p:sp>
        <p:nvSpPr>
          <p:cNvPr id="815" name="Google Shape;815;geb17bb5ea5_0_117"/>
          <p:cNvSpPr/>
          <p:nvPr/>
        </p:nvSpPr>
        <p:spPr>
          <a:xfrm>
            <a:off x="6941200" y="2313025"/>
            <a:ext cx="5382300" cy="2826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False acceptance rate (FAR) </a:t>
            </a:r>
            <a:r>
              <a:rPr lang="en-US" sz="2200" i="0" u="none" strike="noStrike" cap="none">
                <a:solidFill>
                  <a:srgbClr val="434343"/>
                </a:solidFill>
                <a:latin typeface="Open Sans"/>
                <a:ea typeface="Open Sans"/>
                <a:cs typeface="Open Sans"/>
                <a:sym typeface="Open Sans"/>
              </a:rPr>
              <a:t>occurs when the authentication system falsely accepts an unauthorized user. This is called a false positive authentication. Sometimes, false acceptance is called a </a:t>
            </a:r>
            <a:r>
              <a:rPr lang="en-US" sz="2200" b="1" i="0" u="none" strike="noStrike" cap="none">
                <a:solidFill>
                  <a:srgbClr val="434343"/>
                </a:solidFill>
                <a:latin typeface="Open Sans"/>
                <a:ea typeface="Open Sans"/>
                <a:cs typeface="Open Sans"/>
                <a:sym typeface="Open Sans"/>
              </a:rPr>
              <a:t>Type II error</a:t>
            </a:r>
            <a:r>
              <a:rPr lang="en-US" sz="2200" i="0" u="none" strike="noStrike" cap="none">
                <a:solidFill>
                  <a:srgbClr val="434343"/>
                </a:solidFill>
                <a:latin typeface="Open Sans"/>
                <a:ea typeface="Open Sans"/>
                <a:cs typeface="Open Sans"/>
                <a:sym typeface="Open Sans"/>
              </a:rPr>
              <a:t>.</a:t>
            </a:r>
          </a:p>
        </p:txBody>
      </p:sp>
      <p:sp>
        <p:nvSpPr>
          <p:cNvPr id="816" name="Google Shape;816;geb17bb5ea5_0_117"/>
          <p:cNvSpPr/>
          <p:nvPr/>
        </p:nvSpPr>
        <p:spPr>
          <a:xfrm>
            <a:off x="4969750" y="2736149"/>
            <a:ext cx="7193070" cy="4097049"/>
          </a:xfrm>
          <a:custGeom>
            <a:avLst/>
            <a:gdLst/>
            <a:ahLst/>
            <a:cxnLst/>
            <a:rect l="l" t="t" r="r" b="b"/>
            <a:pathLst>
              <a:path w="21600" h="21115" extrusionOk="0">
                <a:moveTo>
                  <a:pt x="0" y="0"/>
                </a:moveTo>
                <a:cubicBezTo>
                  <a:pt x="953" y="14570"/>
                  <a:pt x="8153" y="21600"/>
                  <a:pt x="21600" y="21090"/>
                </a:cubicBezTo>
              </a:path>
            </a:pathLst>
          </a:custGeom>
          <a:noFill/>
          <a:ln w="25400" cap="flat" cmpd="sng">
            <a:solidFill>
              <a:srgbClr val="FF7E79"/>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3" name="Brandline_LVC">
            <a:extLst>
              <a:ext uri="{FF2B5EF4-FFF2-40B4-BE49-F238E27FC236}">
                <a16:creationId xmlns:a16="http://schemas.microsoft.com/office/drawing/2014/main" id="{29728CD8-105B-7B81-D7EA-8AEAF1B46F5D}"/>
              </a:ext>
            </a:extLst>
          </p:cNvPr>
          <p:cNvSpPr/>
          <p:nvPr/>
        </p:nvSpPr>
        <p:spPr>
          <a:xfrm>
            <a:off x="5511800" y="816324"/>
            <a:ext cx="5246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eb17bb5ea5_0_134"/>
          <p:cNvSpPr/>
          <p:nvPr/>
        </p:nvSpPr>
        <p:spPr>
          <a:xfrm>
            <a:off x="8724463" y="6123002"/>
            <a:ext cx="635100" cy="635100"/>
          </a:xfrm>
          <a:prstGeom prst="ellipse">
            <a:avLst/>
          </a:prstGeom>
          <a:solidFill>
            <a:srgbClr val="B6D7A8"/>
          </a:solidFill>
          <a:ln w="12700" cap="flat" cmpd="sng">
            <a:solidFill>
              <a:srgbClr val="93C47D"/>
            </a:solidFill>
            <a:prstDash val="solid"/>
            <a:miter lim="8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822" name="Google Shape;822;geb17bb5ea5_0_13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Errors in Access Control</a:t>
            </a:r>
            <a:endParaRPr/>
          </a:p>
        </p:txBody>
      </p:sp>
      <p:cxnSp>
        <p:nvCxnSpPr>
          <p:cNvPr id="824" name="Google Shape;824;geb17bb5ea5_0_134"/>
          <p:cNvCxnSpPr/>
          <p:nvPr/>
        </p:nvCxnSpPr>
        <p:spPr>
          <a:xfrm>
            <a:off x="4665126" y="1985125"/>
            <a:ext cx="0" cy="5273700"/>
          </a:xfrm>
          <a:prstGeom prst="straightConnector1">
            <a:avLst/>
          </a:prstGeom>
          <a:noFill/>
          <a:ln w="63500" cap="flat" cmpd="sng">
            <a:solidFill>
              <a:srgbClr val="000000"/>
            </a:solidFill>
            <a:prstDash val="solid"/>
            <a:miter lim="400000"/>
            <a:headEnd type="triangle" w="med" len="med"/>
            <a:tailEnd type="none" w="sm" len="sm"/>
          </a:ln>
        </p:spPr>
      </p:cxnSp>
      <p:cxnSp>
        <p:nvCxnSpPr>
          <p:cNvPr id="825" name="Google Shape;825;geb17bb5ea5_0_134"/>
          <p:cNvCxnSpPr/>
          <p:nvPr/>
        </p:nvCxnSpPr>
        <p:spPr>
          <a:xfrm rot="10800000">
            <a:off x="4645706" y="7236681"/>
            <a:ext cx="8251800" cy="18900"/>
          </a:xfrm>
          <a:prstGeom prst="straightConnector1">
            <a:avLst/>
          </a:prstGeom>
          <a:noFill/>
          <a:ln w="63500" cap="flat" cmpd="sng">
            <a:solidFill>
              <a:srgbClr val="000000"/>
            </a:solidFill>
            <a:prstDash val="solid"/>
            <a:miter lim="400000"/>
            <a:headEnd type="triangle" w="med" len="med"/>
            <a:tailEnd type="none" w="sm" len="sm"/>
          </a:ln>
        </p:spPr>
      </p:cxnSp>
      <p:sp>
        <p:nvSpPr>
          <p:cNvPr id="826" name="Google Shape;826;geb17bb5ea5_0_134"/>
          <p:cNvSpPr txBox="1"/>
          <p:nvPr/>
        </p:nvSpPr>
        <p:spPr>
          <a:xfrm>
            <a:off x="5242846" y="2843407"/>
            <a:ext cx="636600" cy="44130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000000"/>
              </a:buClr>
              <a:buSzPts val="4000"/>
              <a:buFont typeface="Arial"/>
              <a:buNone/>
            </a:pPr>
            <a:r>
              <a:rPr lang="en-US" sz="2200" b="0" i="0" u="none" strike="noStrike" cap="none">
                <a:solidFill>
                  <a:srgbClr val="434343"/>
                </a:solidFill>
                <a:latin typeface="Open Sans"/>
                <a:ea typeface="Open Sans"/>
                <a:cs typeface="Open Sans"/>
                <a:sym typeface="Open Sans"/>
              </a:rPr>
              <a:t>FAR</a:t>
            </a:r>
            <a:endParaRPr sz="2200" b="0" i="0" u="none" strike="noStrike" cap="none">
              <a:solidFill>
                <a:srgbClr val="434343"/>
              </a:solidFill>
              <a:latin typeface="Open Sans"/>
              <a:ea typeface="Open Sans"/>
              <a:cs typeface="Open Sans"/>
              <a:sym typeface="Open Sans"/>
            </a:endParaRPr>
          </a:p>
        </p:txBody>
      </p:sp>
      <p:sp>
        <p:nvSpPr>
          <p:cNvPr id="827" name="Google Shape;827;geb17bb5ea5_0_134"/>
          <p:cNvSpPr txBox="1"/>
          <p:nvPr/>
        </p:nvSpPr>
        <p:spPr>
          <a:xfrm>
            <a:off x="9169826" y="7422700"/>
            <a:ext cx="2279700" cy="49193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ED7D31"/>
              </a:buClr>
              <a:buSzPts val="4000"/>
              <a:buFont typeface="Helvetica Neue"/>
              <a:buNone/>
            </a:pPr>
            <a:r>
              <a:rPr lang="en-US" sz="2200" b="1" i="0" u="none" strike="noStrike" cap="none">
                <a:solidFill>
                  <a:schemeClr val="tx1">
                    <a:lumMod val="75000"/>
                    <a:lumOff val="25000"/>
                  </a:schemeClr>
                </a:solidFill>
                <a:latin typeface="Open Sans"/>
                <a:ea typeface="Open Sans"/>
                <a:cs typeface="Open Sans"/>
                <a:sym typeface="Open Sans"/>
              </a:rPr>
              <a:t>Sensitivity</a:t>
            </a:r>
          </a:p>
        </p:txBody>
      </p:sp>
      <p:sp>
        <p:nvSpPr>
          <p:cNvPr id="828" name="Google Shape;828;geb17bb5ea5_0_134"/>
          <p:cNvSpPr txBox="1"/>
          <p:nvPr/>
        </p:nvSpPr>
        <p:spPr>
          <a:xfrm>
            <a:off x="3355756" y="2989750"/>
            <a:ext cx="1121700" cy="881267"/>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ED7D31"/>
              </a:buClr>
              <a:buSzPts val="4000"/>
              <a:buFont typeface="Helvetica Neue"/>
              <a:buNone/>
            </a:pPr>
            <a:r>
              <a:rPr lang="en-US" sz="2200" b="1" i="0" u="none" strike="noStrike" cap="none">
                <a:solidFill>
                  <a:schemeClr val="tx1">
                    <a:lumMod val="75000"/>
                    <a:lumOff val="25000"/>
                  </a:schemeClr>
                </a:solidFill>
                <a:latin typeface="Open Sans"/>
                <a:ea typeface="Open Sans"/>
                <a:cs typeface="Open Sans"/>
                <a:sym typeface="Open Sans"/>
              </a:rPr>
              <a:t>Error %</a:t>
            </a:r>
          </a:p>
        </p:txBody>
      </p:sp>
      <p:sp>
        <p:nvSpPr>
          <p:cNvPr id="829" name="Google Shape;829;geb17bb5ea5_0_134"/>
          <p:cNvSpPr/>
          <p:nvPr/>
        </p:nvSpPr>
        <p:spPr>
          <a:xfrm>
            <a:off x="6380976" y="2101500"/>
            <a:ext cx="5329200" cy="247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34343"/>
                </a:solidFill>
                <a:latin typeface="Open Sans"/>
                <a:ea typeface="Open Sans"/>
                <a:cs typeface="Open Sans"/>
                <a:sym typeface="Open Sans"/>
              </a:rPr>
              <a:t>Crossover error rate (CER) </a:t>
            </a:r>
            <a:r>
              <a:rPr lang="en-US" sz="2200" i="0" u="none" strike="noStrike" cap="none">
                <a:solidFill>
                  <a:srgbClr val="434343"/>
                </a:solidFill>
                <a:latin typeface="Open Sans"/>
                <a:ea typeface="Open Sans"/>
                <a:cs typeface="Open Sans"/>
                <a:sym typeface="Open Sans"/>
              </a:rPr>
              <a:t>is the point where the false acceptance rate (FAR) and the false rejection rate (FRR) are equal. The lowest CER value indicates the most accurate system.</a:t>
            </a:r>
          </a:p>
        </p:txBody>
      </p:sp>
      <p:sp>
        <p:nvSpPr>
          <p:cNvPr id="830" name="Google Shape;830;geb17bb5ea5_0_134"/>
          <p:cNvSpPr/>
          <p:nvPr/>
        </p:nvSpPr>
        <p:spPr>
          <a:xfrm>
            <a:off x="5093626" y="2721364"/>
            <a:ext cx="7806618" cy="4076730"/>
          </a:xfrm>
          <a:custGeom>
            <a:avLst/>
            <a:gdLst/>
            <a:ahLst/>
            <a:cxnLst/>
            <a:rect l="l" t="t" r="r" b="b"/>
            <a:pathLst>
              <a:path w="21600" h="20733" extrusionOk="0">
                <a:moveTo>
                  <a:pt x="0" y="20646"/>
                </a:moveTo>
                <a:cubicBezTo>
                  <a:pt x="12538" y="21600"/>
                  <a:pt x="19738" y="14718"/>
                  <a:pt x="21600" y="0"/>
                </a:cubicBezTo>
              </a:path>
            </a:pathLst>
          </a:custGeom>
          <a:noFill/>
          <a:ln w="25400" cap="flat" cmpd="sng">
            <a:solidFill>
              <a:srgbClr val="FF7E79"/>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831" name="Google Shape;831;geb17bb5ea5_0_134"/>
          <p:cNvSpPr/>
          <p:nvPr/>
        </p:nvSpPr>
        <p:spPr>
          <a:xfrm>
            <a:off x="5072176" y="2538503"/>
            <a:ext cx="7787286" cy="4243693"/>
          </a:xfrm>
          <a:custGeom>
            <a:avLst/>
            <a:gdLst/>
            <a:ahLst/>
            <a:cxnLst/>
            <a:rect l="l" t="t" r="r" b="b"/>
            <a:pathLst>
              <a:path w="21600" h="21115" extrusionOk="0">
                <a:moveTo>
                  <a:pt x="0" y="0"/>
                </a:moveTo>
                <a:cubicBezTo>
                  <a:pt x="953" y="14570"/>
                  <a:pt x="8153" y="21600"/>
                  <a:pt x="21600" y="21090"/>
                </a:cubicBezTo>
              </a:path>
            </a:pathLst>
          </a:custGeom>
          <a:noFill/>
          <a:ln w="25400" cap="flat" cmpd="sng">
            <a:solidFill>
              <a:srgbClr val="FF7E79"/>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832" name="Google Shape;832;geb17bb5ea5_0_134"/>
          <p:cNvSpPr txBox="1"/>
          <p:nvPr/>
        </p:nvSpPr>
        <p:spPr>
          <a:xfrm>
            <a:off x="12137471" y="2843407"/>
            <a:ext cx="636600" cy="44130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000000"/>
              </a:buClr>
              <a:buSzPts val="4000"/>
              <a:buFont typeface="Arial"/>
              <a:buNone/>
            </a:pPr>
            <a:r>
              <a:rPr lang="en-US" sz="2200" b="0" i="0" u="none" strike="noStrike" cap="none">
                <a:solidFill>
                  <a:srgbClr val="434343"/>
                </a:solidFill>
                <a:latin typeface="Open Sans"/>
                <a:ea typeface="Open Sans"/>
                <a:cs typeface="Open Sans"/>
                <a:sym typeface="Open Sans"/>
              </a:rPr>
              <a:t>FRR</a:t>
            </a:r>
            <a:endParaRPr sz="2200" b="0" i="0" u="none" strike="noStrike" cap="none">
              <a:solidFill>
                <a:srgbClr val="434343"/>
              </a:solidFill>
              <a:latin typeface="Open Sans"/>
              <a:ea typeface="Open Sans"/>
              <a:cs typeface="Open Sans"/>
              <a:sym typeface="Open Sans"/>
            </a:endParaRPr>
          </a:p>
        </p:txBody>
      </p:sp>
      <p:sp>
        <p:nvSpPr>
          <p:cNvPr id="833" name="Google Shape;833;geb17bb5ea5_0_134"/>
          <p:cNvSpPr txBox="1"/>
          <p:nvPr/>
        </p:nvSpPr>
        <p:spPr>
          <a:xfrm>
            <a:off x="8678634" y="5610307"/>
            <a:ext cx="636600" cy="44130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000000"/>
              </a:buClr>
              <a:buSzPts val="4000"/>
              <a:buFont typeface="Arial"/>
              <a:buNone/>
            </a:pPr>
            <a:r>
              <a:rPr lang="en-US" sz="2200" b="0" i="0" u="none" strike="noStrike" cap="none">
                <a:solidFill>
                  <a:srgbClr val="434343"/>
                </a:solidFill>
                <a:latin typeface="Open Sans"/>
                <a:ea typeface="Open Sans"/>
                <a:cs typeface="Open Sans"/>
                <a:sym typeface="Open Sans"/>
              </a:rPr>
              <a:t>CER</a:t>
            </a:r>
            <a:endParaRPr sz="2200" b="0" i="0" u="none" strike="noStrike" cap="none">
              <a:solidFill>
                <a:srgbClr val="434343"/>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9B3EFA36-22B4-32A5-0A7B-57BA4E6E89A2}"/>
              </a:ext>
            </a:extLst>
          </p:cNvPr>
          <p:cNvSpPr/>
          <p:nvPr/>
        </p:nvSpPr>
        <p:spPr>
          <a:xfrm>
            <a:off x="5511800" y="816324"/>
            <a:ext cx="5246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3" name="Title 2">
            <a:extLst>
              <a:ext uri="{FF2B5EF4-FFF2-40B4-BE49-F238E27FC236}">
                <a16:creationId xmlns:a16="http://schemas.microsoft.com/office/drawing/2014/main" id="{C2DEADB8-5849-1723-7126-B8EBF9238981}"/>
              </a:ext>
            </a:extLst>
          </p:cNvPr>
          <p:cNvSpPr>
            <a:spLocks noGrp="1"/>
          </p:cNvSpPr>
          <p:nvPr>
            <p:ph type="title"/>
          </p:nvPr>
        </p:nvSpPr>
        <p:spPr/>
        <p:txBody>
          <a:bodyPr/>
          <a:lstStyle/>
          <a:p>
            <a:r>
              <a:rPr lang="en-US"/>
              <a:t>Wireless Hardening</a:t>
            </a:r>
          </a:p>
        </p:txBody>
      </p:sp>
      <p:sp>
        <p:nvSpPr>
          <p:cNvPr id="4" name="Brandline_LVC">
            <a:extLst>
              <a:ext uri="{FF2B5EF4-FFF2-40B4-BE49-F238E27FC236}">
                <a16:creationId xmlns:a16="http://schemas.microsoft.com/office/drawing/2014/main" id="{96ABAEF4-9346-E028-208E-E2E39AECE8B8}"/>
              </a:ext>
            </a:extLst>
          </p:cNvPr>
          <p:cNvSpPr/>
          <p:nvPr/>
        </p:nvSpPr>
        <p:spPr>
          <a:xfrm>
            <a:off x="5981700" y="816324"/>
            <a:ext cx="4306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755;p6">
            <a:extLst>
              <a:ext uri="{FF2B5EF4-FFF2-40B4-BE49-F238E27FC236}">
                <a16:creationId xmlns:a16="http://schemas.microsoft.com/office/drawing/2014/main" id="{2B446F5A-DA51-6A13-85F3-2881299DF06E}"/>
              </a:ext>
            </a:extLst>
          </p:cNvPr>
          <p:cNvSpPr/>
          <p:nvPr/>
        </p:nvSpPr>
        <p:spPr>
          <a:xfrm>
            <a:off x="1671557" y="3054502"/>
            <a:ext cx="13055762" cy="4792373"/>
          </a:xfrm>
          <a:prstGeom prst="roundRect">
            <a:avLst>
              <a:gd name="adj" fmla="val 4437"/>
            </a:avLst>
          </a:prstGeom>
          <a:solidFill>
            <a:schemeClr val="accent3">
              <a:lumMod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Google Shape;457;p59">
            <a:extLst>
              <a:ext uri="{FF2B5EF4-FFF2-40B4-BE49-F238E27FC236}">
                <a16:creationId xmlns:a16="http://schemas.microsoft.com/office/drawing/2014/main" id="{C9BFC818-15CD-6C04-5270-EACFD12C61B3}"/>
              </a:ext>
            </a:extLst>
          </p:cNvPr>
          <p:cNvSpPr txBox="1">
            <a:spLocks noGrp="1"/>
          </p:cNvSpPr>
          <p:nvPr>
            <p:ph type="body" idx="1"/>
          </p:nvPr>
        </p:nvSpPr>
        <p:spPr>
          <a:xfrm>
            <a:off x="1279440" y="1389332"/>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It involves securing wireless networks that transmit information without physical cables to protect against unauthorized access, data breaches, and other cyber threats.</a:t>
            </a:r>
            <a:endParaRPr lang="en-US"/>
          </a:p>
        </p:txBody>
      </p:sp>
      <p:sp>
        <p:nvSpPr>
          <p:cNvPr id="9" name="Google Shape;757;p6">
            <a:extLst>
              <a:ext uri="{FF2B5EF4-FFF2-40B4-BE49-F238E27FC236}">
                <a16:creationId xmlns:a16="http://schemas.microsoft.com/office/drawing/2014/main" id="{773AD38F-24D1-1C68-C174-A056A2CF85F8}"/>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Importance:</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Protects wireless networks from unauthorized access, data breaches, and other cyber threats</a:t>
            </a:r>
          </a:p>
        </p:txBody>
      </p:sp>
      <p:sp>
        <p:nvSpPr>
          <p:cNvPr id="10" name="Rectangle: Rounded Corners 9">
            <a:extLst>
              <a:ext uri="{FF2B5EF4-FFF2-40B4-BE49-F238E27FC236}">
                <a16:creationId xmlns:a16="http://schemas.microsoft.com/office/drawing/2014/main" id="{430BFB99-C8F7-329B-5108-40A4ADE994E5}"/>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0339A86D-44EE-DE4D-461B-8A62D8876F07}"/>
              </a:ext>
            </a:extLst>
          </p:cNvPr>
          <p:cNvPicPr>
            <a:picLocks noChangeAspect="1"/>
          </p:cNvPicPr>
          <p:nvPr/>
        </p:nvPicPr>
        <p:blipFill>
          <a:blip r:embed="rId3"/>
          <a:stretch>
            <a:fillRect/>
          </a:stretch>
        </p:blipFill>
        <p:spPr>
          <a:xfrm>
            <a:off x="11172262" y="3818588"/>
            <a:ext cx="2874478" cy="2874478"/>
          </a:xfrm>
          <a:prstGeom prst="rect">
            <a:avLst/>
          </a:prstGeom>
        </p:spPr>
      </p:pic>
    </p:spTree>
    <p:extLst>
      <p:ext uri="{BB962C8B-B14F-4D97-AF65-F5344CB8AC3E}">
        <p14:creationId xmlns:p14="http://schemas.microsoft.com/office/powerpoint/2010/main" val="74326708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geb17bb5ea5_0_153"/>
          <p:cNvSpPr/>
          <p:nvPr/>
        </p:nvSpPr>
        <p:spPr>
          <a:xfrm>
            <a:off x="8724463" y="6123002"/>
            <a:ext cx="635100" cy="635100"/>
          </a:xfrm>
          <a:prstGeom prst="ellipse">
            <a:avLst/>
          </a:prstGeom>
          <a:solidFill>
            <a:srgbClr val="B6D7A8"/>
          </a:solidFill>
          <a:ln w="12700" cap="flat" cmpd="sng">
            <a:solidFill>
              <a:srgbClr val="93C47D"/>
            </a:solidFill>
            <a:prstDash val="solid"/>
            <a:miter lim="8000"/>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839" name="Google Shape;839;geb17bb5ea5_0_15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Errors in Access Control</a:t>
            </a:r>
            <a:endParaRPr/>
          </a:p>
        </p:txBody>
      </p:sp>
      <p:cxnSp>
        <p:nvCxnSpPr>
          <p:cNvPr id="841" name="Google Shape;841;geb17bb5ea5_0_153"/>
          <p:cNvCxnSpPr/>
          <p:nvPr/>
        </p:nvCxnSpPr>
        <p:spPr>
          <a:xfrm>
            <a:off x="4665126" y="1985125"/>
            <a:ext cx="0" cy="5273700"/>
          </a:xfrm>
          <a:prstGeom prst="straightConnector1">
            <a:avLst/>
          </a:prstGeom>
          <a:noFill/>
          <a:ln w="63500" cap="flat" cmpd="sng">
            <a:solidFill>
              <a:srgbClr val="000000"/>
            </a:solidFill>
            <a:prstDash val="solid"/>
            <a:miter lim="400000"/>
            <a:headEnd type="triangle" w="med" len="med"/>
            <a:tailEnd type="none" w="sm" len="sm"/>
          </a:ln>
        </p:spPr>
      </p:cxnSp>
      <p:cxnSp>
        <p:nvCxnSpPr>
          <p:cNvPr id="842" name="Google Shape;842;geb17bb5ea5_0_153"/>
          <p:cNvCxnSpPr/>
          <p:nvPr/>
        </p:nvCxnSpPr>
        <p:spPr>
          <a:xfrm rot="10800000">
            <a:off x="4645706" y="7236681"/>
            <a:ext cx="8251800" cy="18900"/>
          </a:xfrm>
          <a:prstGeom prst="straightConnector1">
            <a:avLst/>
          </a:prstGeom>
          <a:noFill/>
          <a:ln w="63500" cap="flat" cmpd="sng">
            <a:solidFill>
              <a:srgbClr val="000000"/>
            </a:solidFill>
            <a:prstDash val="solid"/>
            <a:miter lim="400000"/>
            <a:headEnd type="triangle" w="med" len="med"/>
            <a:tailEnd type="none" w="sm" len="sm"/>
          </a:ln>
        </p:spPr>
      </p:cxnSp>
      <p:sp>
        <p:nvSpPr>
          <p:cNvPr id="843" name="Google Shape;843;geb17bb5ea5_0_153"/>
          <p:cNvSpPr txBox="1"/>
          <p:nvPr/>
        </p:nvSpPr>
        <p:spPr>
          <a:xfrm>
            <a:off x="5242846" y="2843407"/>
            <a:ext cx="636600" cy="44130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000000"/>
              </a:buClr>
              <a:buSzPts val="4000"/>
              <a:buFont typeface="Arial"/>
              <a:buNone/>
            </a:pPr>
            <a:r>
              <a:rPr lang="en-US" sz="2200" b="0" i="0" u="none" strike="noStrike" cap="none">
                <a:solidFill>
                  <a:srgbClr val="434343"/>
                </a:solidFill>
                <a:latin typeface="Open Sans"/>
                <a:ea typeface="Open Sans"/>
                <a:cs typeface="Open Sans"/>
                <a:sym typeface="Open Sans"/>
              </a:rPr>
              <a:t>FAR</a:t>
            </a:r>
            <a:endParaRPr sz="2200" b="0" i="0" u="none" strike="noStrike" cap="none">
              <a:solidFill>
                <a:srgbClr val="434343"/>
              </a:solidFill>
              <a:latin typeface="Open Sans"/>
              <a:ea typeface="Open Sans"/>
              <a:cs typeface="Open Sans"/>
              <a:sym typeface="Open Sans"/>
            </a:endParaRPr>
          </a:p>
        </p:txBody>
      </p:sp>
      <p:sp>
        <p:nvSpPr>
          <p:cNvPr id="844" name="Google Shape;844;geb17bb5ea5_0_153"/>
          <p:cNvSpPr txBox="1"/>
          <p:nvPr/>
        </p:nvSpPr>
        <p:spPr>
          <a:xfrm>
            <a:off x="9169826" y="7422700"/>
            <a:ext cx="2279700" cy="49193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ED7D31"/>
              </a:buClr>
              <a:buSzPts val="4000"/>
              <a:buFont typeface="Helvetica Neue"/>
              <a:buNone/>
            </a:pPr>
            <a:r>
              <a:rPr lang="en-US" sz="2200" b="1" i="0" u="none" strike="noStrike" cap="none">
                <a:solidFill>
                  <a:schemeClr val="tx1">
                    <a:lumMod val="75000"/>
                    <a:lumOff val="25000"/>
                  </a:schemeClr>
                </a:solidFill>
                <a:latin typeface="Open Sans"/>
                <a:ea typeface="Open Sans"/>
                <a:cs typeface="Open Sans"/>
                <a:sym typeface="Open Sans"/>
              </a:rPr>
              <a:t>Sensitivity</a:t>
            </a:r>
          </a:p>
        </p:txBody>
      </p:sp>
      <p:sp>
        <p:nvSpPr>
          <p:cNvPr id="845" name="Google Shape;845;geb17bb5ea5_0_153"/>
          <p:cNvSpPr txBox="1"/>
          <p:nvPr/>
        </p:nvSpPr>
        <p:spPr>
          <a:xfrm>
            <a:off x="3355756" y="2989750"/>
            <a:ext cx="1121700" cy="881267"/>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ED7D31"/>
              </a:buClr>
              <a:buSzPts val="4000"/>
              <a:buFont typeface="Helvetica Neue"/>
              <a:buNone/>
            </a:pPr>
            <a:r>
              <a:rPr lang="en-US" sz="2200" b="1" i="0" u="none" strike="noStrike" cap="none">
                <a:solidFill>
                  <a:schemeClr val="tx1">
                    <a:lumMod val="75000"/>
                    <a:lumOff val="25000"/>
                  </a:schemeClr>
                </a:solidFill>
                <a:latin typeface="Open Sans"/>
                <a:ea typeface="Open Sans"/>
                <a:cs typeface="Open Sans"/>
                <a:sym typeface="Open Sans"/>
              </a:rPr>
              <a:t>Error %</a:t>
            </a:r>
          </a:p>
        </p:txBody>
      </p:sp>
      <p:sp>
        <p:nvSpPr>
          <p:cNvPr id="846" name="Google Shape;846;geb17bb5ea5_0_153"/>
          <p:cNvSpPr/>
          <p:nvPr/>
        </p:nvSpPr>
        <p:spPr>
          <a:xfrm>
            <a:off x="6398013" y="2422300"/>
            <a:ext cx="5068500" cy="1965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Higher sensitivity increases false rejection (false positives)</a:t>
            </a:r>
          </a:p>
          <a:p>
            <a:pPr marL="457200" marR="0" lvl="0" indent="-368300" algn="l" rtl="0">
              <a:lnSpc>
                <a:spcPct val="115000"/>
              </a:lnSpc>
              <a:spcBef>
                <a:spcPts val="0"/>
              </a:spcBef>
              <a:spcAft>
                <a:spcPts val="0"/>
              </a:spcAft>
              <a:buClr>
                <a:srgbClr val="434343"/>
              </a:buClr>
              <a:buSzPts val="2200"/>
              <a:buFont typeface="Open Sans"/>
              <a:buChar char="●"/>
            </a:pPr>
            <a:endParaRPr lang="en-US" sz="1000" b="0" i="0" u="none" strike="noStrike" cap="none">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b="0" i="0" u="none" strike="noStrike" cap="none">
                <a:solidFill>
                  <a:srgbClr val="434343"/>
                </a:solidFill>
                <a:latin typeface="Open Sans"/>
                <a:ea typeface="Open Sans"/>
                <a:cs typeface="Open Sans"/>
                <a:sym typeface="Open Sans"/>
              </a:rPr>
              <a:t>Lower sensitivity increases false acceptance (false negatives)</a:t>
            </a:r>
            <a:endParaRPr sz="2200" b="0" i="0" u="none" strike="noStrike" cap="none">
              <a:solidFill>
                <a:srgbClr val="434343"/>
              </a:solidFill>
              <a:latin typeface="Open Sans"/>
              <a:ea typeface="Open Sans"/>
              <a:cs typeface="Open Sans"/>
              <a:sym typeface="Open Sans"/>
            </a:endParaRPr>
          </a:p>
        </p:txBody>
      </p:sp>
      <p:sp>
        <p:nvSpPr>
          <p:cNvPr id="847" name="Google Shape;847;geb17bb5ea5_0_153"/>
          <p:cNvSpPr/>
          <p:nvPr/>
        </p:nvSpPr>
        <p:spPr>
          <a:xfrm>
            <a:off x="5093626" y="2721364"/>
            <a:ext cx="7806618" cy="4076730"/>
          </a:xfrm>
          <a:custGeom>
            <a:avLst/>
            <a:gdLst/>
            <a:ahLst/>
            <a:cxnLst/>
            <a:rect l="l" t="t" r="r" b="b"/>
            <a:pathLst>
              <a:path w="21600" h="20733" extrusionOk="0">
                <a:moveTo>
                  <a:pt x="0" y="20646"/>
                </a:moveTo>
                <a:cubicBezTo>
                  <a:pt x="12538" y="21600"/>
                  <a:pt x="19738" y="14718"/>
                  <a:pt x="21600" y="0"/>
                </a:cubicBezTo>
              </a:path>
            </a:pathLst>
          </a:custGeom>
          <a:noFill/>
          <a:ln w="25400" cap="flat" cmpd="sng">
            <a:solidFill>
              <a:srgbClr val="FF7E79"/>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848" name="Google Shape;848;geb17bb5ea5_0_153"/>
          <p:cNvSpPr/>
          <p:nvPr/>
        </p:nvSpPr>
        <p:spPr>
          <a:xfrm>
            <a:off x="5072176" y="2538503"/>
            <a:ext cx="7787286" cy="4243693"/>
          </a:xfrm>
          <a:custGeom>
            <a:avLst/>
            <a:gdLst/>
            <a:ahLst/>
            <a:cxnLst/>
            <a:rect l="l" t="t" r="r" b="b"/>
            <a:pathLst>
              <a:path w="21600" h="21115" extrusionOk="0">
                <a:moveTo>
                  <a:pt x="0" y="0"/>
                </a:moveTo>
                <a:cubicBezTo>
                  <a:pt x="953" y="14570"/>
                  <a:pt x="8153" y="21600"/>
                  <a:pt x="21600" y="21090"/>
                </a:cubicBezTo>
              </a:path>
            </a:pathLst>
          </a:custGeom>
          <a:noFill/>
          <a:ln w="25400" cap="flat" cmpd="sng">
            <a:solidFill>
              <a:srgbClr val="FF7E79"/>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Calibri"/>
              <a:buNone/>
            </a:pPr>
            <a:endParaRPr sz="2600" b="0" i="0" u="none" strike="noStrike" cap="none">
              <a:solidFill>
                <a:srgbClr val="000000"/>
              </a:solidFill>
              <a:latin typeface="Calibri"/>
              <a:ea typeface="Calibri"/>
              <a:cs typeface="Calibri"/>
              <a:sym typeface="Calibri"/>
            </a:endParaRPr>
          </a:p>
        </p:txBody>
      </p:sp>
      <p:sp>
        <p:nvSpPr>
          <p:cNvPr id="849" name="Google Shape;849;geb17bb5ea5_0_153"/>
          <p:cNvSpPr txBox="1"/>
          <p:nvPr/>
        </p:nvSpPr>
        <p:spPr>
          <a:xfrm>
            <a:off x="12137471" y="2843407"/>
            <a:ext cx="636600" cy="44130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000000"/>
              </a:buClr>
              <a:buSzPts val="4000"/>
              <a:buFont typeface="Arial"/>
              <a:buNone/>
            </a:pPr>
            <a:r>
              <a:rPr lang="en-US" sz="2200" b="0" i="0" u="none" strike="noStrike" cap="none">
                <a:solidFill>
                  <a:srgbClr val="434343"/>
                </a:solidFill>
                <a:latin typeface="Open Sans"/>
                <a:ea typeface="Open Sans"/>
                <a:cs typeface="Open Sans"/>
                <a:sym typeface="Open Sans"/>
              </a:rPr>
              <a:t>FRR</a:t>
            </a:r>
            <a:endParaRPr sz="2200" b="0" i="0" u="none" strike="noStrike" cap="none">
              <a:solidFill>
                <a:srgbClr val="434343"/>
              </a:solidFill>
              <a:latin typeface="Open Sans"/>
              <a:ea typeface="Open Sans"/>
              <a:cs typeface="Open Sans"/>
              <a:sym typeface="Open Sans"/>
            </a:endParaRPr>
          </a:p>
        </p:txBody>
      </p:sp>
      <p:sp>
        <p:nvSpPr>
          <p:cNvPr id="850" name="Google Shape;850;geb17bb5ea5_0_153"/>
          <p:cNvSpPr txBox="1"/>
          <p:nvPr/>
        </p:nvSpPr>
        <p:spPr>
          <a:xfrm>
            <a:off x="8678634" y="5610307"/>
            <a:ext cx="636600" cy="441300"/>
          </a:xfrm>
          <a:prstGeom prst="rect">
            <a:avLst/>
          </a:prstGeom>
          <a:noFill/>
          <a:ln>
            <a:noFill/>
          </a:ln>
        </p:spPr>
        <p:txBody>
          <a:bodyPr spcFirstLastPara="1" wrap="square" lIns="50800" tIns="50800" rIns="50800" bIns="50800" anchor="t" anchorCtr="0">
            <a:spAutoFit/>
          </a:bodyPr>
          <a:lstStyle/>
          <a:p>
            <a:pPr marL="0" marR="0" lvl="0" indent="0" algn="ctr" rtl="0">
              <a:lnSpc>
                <a:spcPct val="115000"/>
              </a:lnSpc>
              <a:spcBef>
                <a:spcPts val="0"/>
              </a:spcBef>
              <a:spcAft>
                <a:spcPts val="0"/>
              </a:spcAft>
              <a:buClr>
                <a:srgbClr val="000000"/>
              </a:buClr>
              <a:buSzPts val="4000"/>
              <a:buFont typeface="Arial"/>
              <a:buNone/>
            </a:pPr>
            <a:r>
              <a:rPr lang="en-US" sz="2200" b="0" i="0" u="none" strike="noStrike" cap="none">
                <a:solidFill>
                  <a:srgbClr val="434343"/>
                </a:solidFill>
                <a:latin typeface="Open Sans"/>
                <a:ea typeface="Open Sans"/>
                <a:cs typeface="Open Sans"/>
                <a:sym typeface="Open Sans"/>
              </a:rPr>
              <a:t>CER</a:t>
            </a:r>
            <a:endParaRPr sz="2200" b="0" i="0" u="none" strike="noStrike" cap="none">
              <a:solidFill>
                <a:srgbClr val="434343"/>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33669407-33A5-1F05-E2F8-F1D18623C9EC}"/>
              </a:ext>
            </a:extLst>
          </p:cNvPr>
          <p:cNvSpPr/>
          <p:nvPr/>
        </p:nvSpPr>
        <p:spPr>
          <a:xfrm>
            <a:off x="5511800" y="816324"/>
            <a:ext cx="5246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43"/>
          <p:cNvSpPr txBox="1">
            <a:spLocks noGrp="1"/>
          </p:cNvSpPr>
          <p:nvPr>
            <p:ph type="title"/>
          </p:nvPr>
        </p:nvSpPr>
        <p:spPr>
          <a:xfrm>
            <a:off x="-10160" y="292224"/>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Biometric and Behavioral Technologies </a:t>
            </a:r>
          </a:p>
        </p:txBody>
      </p:sp>
      <p:sp>
        <p:nvSpPr>
          <p:cNvPr id="1246" name="Google Shape;1246;p43"/>
          <p:cNvSpPr txBox="1">
            <a:spLocks noGrp="1"/>
          </p:cNvSpPr>
          <p:nvPr>
            <p:ph type="body" idx="1"/>
          </p:nvPr>
        </p:nvSpPr>
        <p:spPr>
          <a:xfrm>
            <a:off x="1902091" y="1808291"/>
            <a:ext cx="12451817" cy="886783"/>
          </a:xfrm>
          <a:prstGeom prst="rect">
            <a:avLst/>
          </a:prstGeom>
          <a:noFill/>
          <a:ln>
            <a:noFill/>
          </a:ln>
        </p:spPr>
        <p:txBody>
          <a:bodyPr spcFirstLastPara="1" wrap="square" lIns="91425" tIns="0" rIns="91425" bIns="0" anchor="t" anchorCtr="0">
            <a:noAutofit/>
          </a:bodyPr>
          <a:lstStyle/>
          <a:p>
            <a:pPr marL="0" lvl="0" indent="0" algn="ctr" rtl="0">
              <a:lnSpc>
                <a:spcPct val="114000"/>
              </a:lnSpc>
              <a:spcBef>
                <a:spcPts val="1000"/>
              </a:spcBef>
              <a:spcAft>
                <a:spcPts val="0"/>
              </a:spcAft>
              <a:buClr>
                <a:srgbClr val="3F3F3F"/>
              </a:buClr>
              <a:buSzPts val="2200"/>
              <a:buNone/>
            </a:pPr>
            <a:r>
              <a:rPr lang="en-US"/>
              <a:t>Certain biometric and behavioral technologies can be used for purposes other than login authentication:</a:t>
            </a:r>
          </a:p>
        </p:txBody>
      </p:sp>
      <p:sp>
        <p:nvSpPr>
          <p:cNvPr id="1247" name="Google Shape;1247;p43"/>
          <p:cNvSpPr/>
          <p:nvPr/>
        </p:nvSpPr>
        <p:spPr>
          <a:xfrm>
            <a:off x="1535363" y="3812293"/>
            <a:ext cx="6340209" cy="2983362"/>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Matches people to a database rather than having them perform identity verification themselves</a:t>
            </a:r>
            <a:endParaRPr lang="en-US" sz="1400" b="0" i="0" u="none" strike="noStrike" cap="none">
              <a:solidFill>
                <a:srgbClr val="000000"/>
              </a:solidFill>
              <a:latin typeface="Arial"/>
              <a:ea typeface="Arial"/>
              <a:cs typeface="Arial"/>
              <a:sym typeface="Arial"/>
            </a:endParaRPr>
          </a:p>
        </p:txBody>
      </p:sp>
      <p:sp>
        <p:nvSpPr>
          <p:cNvPr id="1248" name="Google Shape;1248;p43"/>
          <p:cNvSpPr/>
          <p:nvPr/>
        </p:nvSpPr>
        <p:spPr>
          <a:xfrm>
            <a:off x="8531493" y="3839373"/>
            <a:ext cx="6278713" cy="2956282"/>
          </a:xfrm>
          <a:prstGeom prst="roundRect">
            <a:avLst>
              <a:gd name="adj" fmla="val 16667"/>
            </a:avLst>
          </a:prstGeom>
          <a:noFill/>
          <a:ln w="28575"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Verifies that the logged-in user is still operating the device</a:t>
            </a:r>
            <a:endParaRPr lang="en-US" sz="2200" b="0" i="0" u="none" strike="sngStrike" cap="none">
              <a:solidFill>
                <a:srgbClr val="3F3F3F"/>
              </a:solidFill>
              <a:latin typeface="Open Sans"/>
              <a:ea typeface="Open Sans"/>
              <a:cs typeface="Open Sans"/>
              <a:sym typeface="Open Sans"/>
            </a:endParaRPr>
          </a:p>
        </p:txBody>
      </p:sp>
      <p:sp>
        <p:nvSpPr>
          <p:cNvPr id="1249" name="Google Shape;1249;p43"/>
          <p:cNvSpPr/>
          <p:nvPr/>
        </p:nvSpPr>
        <p:spPr>
          <a:xfrm>
            <a:off x="9398566" y="3307800"/>
            <a:ext cx="4642418" cy="1008986"/>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Continuous </a:t>
            </a:r>
            <a:r>
              <a:rPr lang="en-US" sz="2200" b="1">
                <a:solidFill>
                  <a:schemeClr val="lt1"/>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5"/>
                  </a:ext>
                </a:extLst>
              </a:rPr>
              <a:t>a</a:t>
            </a:r>
            <a:r>
              <a:rPr lang="en-US" sz="2200" b="1" i="0" u="none" strike="noStrike" cap="none">
                <a:solidFill>
                  <a:schemeClr val="lt1"/>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5"/>
                  </a:ext>
                </a:extLst>
              </a:rPr>
              <a:t>uthentication</a:t>
            </a:r>
            <a:r>
              <a:rPr lang="en-US" sz="2200" b="1" i="0" u="none" strike="noStrike" cap="none">
                <a:solidFill>
                  <a:schemeClr val="lt1"/>
                </a:solidFill>
                <a:latin typeface="Open Sans"/>
                <a:ea typeface="Open Sans"/>
                <a:cs typeface="Open Sans"/>
                <a:sym typeface="Open Sans"/>
              </a:rPr>
              <a:t> </a:t>
            </a:r>
            <a:endParaRPr lang="en-US" sz="1400" b="1" i="0" u="none" strike="noStrike" cap="none">
              <a:solidFill>
                <a:srgbClr val="000000"/>
              </a:solidFill>
              <a:latin typeface="Arial"/>
              <a:ea typeface="Arial"/>
              <a:cs typeface="Arial"/>
              <a:sym typeface="Arial"/>
            </a:endParaRPr>
          </a:p>
        </p:txBody>
      </p:sp>
      <p:sp>
        <p:nvSpPr>
          <p:cNvPr id="1250" name="Google Shape;1250;p43"/>
          <p:cNvSpPr/>
          <p:nvPr/>
        </p:nvSpPr>
        <p:spPr>
          <a:xfrm>
            <a:off x="2443264" y="3262722"/>
            <a:ext cx="4650689" cy="1078366"/>
          </a:xfrm>
          <a:prstGeom prst="roundRect">
            <a:avLst>
              <a:gd name="adj" fmla="val 16667"/>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Biometric identification </a:t>
            </a:r>
            <a:endParaRPr sz="2200" b="1" i="0" u="none" strike="noStrike" cap="none">
              <a:solidFill>
                <a:schemeClr val="lt1"/>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44652A2E-B009-97A8-3999-FD217C9C2C40}"/>
              </a:ext>
            </a:extLst>
          </p:cNvPr>
          <p:cNvSpPr/>
          <p:nvPr/>
        </p:nvSpPr>
        <p:spPr>
          <a:xfrm>
            <a:off x="3759200" y="878670"/>
            <a:ext cx="8745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e850216d48_0_36"/>
          <p:cNvSpPr txBox="1">
            <a:spLocks noGrp="1"/>
          </p:cNvSpPr>
          <p:nvPr>
            <p:ph type="body" idx="1"/>
          </p:nvPr>
        </p:nvSpPr>
        <p:spPr>
          <a:xfrm>
            <a:off x="4068169" y="4126230"/>
            <a:ext cx="81198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a:t>Passwordless Authentication</a:t>
            </a:r>
            <a:endParaRPr/>
          </a:p>
          <a:p>
            <a:pPr marL="0" lvl="0" indent="0" algn="ctr" rtl="0">
              <a:lnSpc>
                <a:spcPct val="100000"/>
              </a:lnSpc>
              <a:spcBef>
                <a:spcPts val="1000"/>
              </a:spcBef>
              <a:spcAft>
                <a:spcPts val="0"/>
              </a:spcAft>
              <a:buClr>
                <a:schemeClr val="dk1"/>
              </a:buClr>
              <a:buSzPts val="1100"/>
              <a:buFont typeface="Arial"/>
              <a:buNone/>
            </a:pPr>
            <a:endParaRPr/>
          </a:p>
          <a:p>
            <a:pPr marL="0" lvl="0" indent="0" algn="ctr" rtl="0">
              <a:lnSpc>
                <a:spcPct val="100000"/>
              </a:lnSpc>
              <a:spcBef>
                <a:spcPts val="1000"/>
              </a:spcBef>
              <a:spcAft>
                <a:spcPts val="0"/>
              </a:spcAft>
              <a:buSzPts val="2800"/>
              <a:buNone/>
            </a:pPr>
            <a:endParaRPr/>
          </a:p>
        </p:txBody>
      </p:sp>
    </p:spTree>
    <p:extLst>
      <p:ext uri="{BB962C8B-B14F-4D97-AF65-F5344CB8AC3E}">
        <p14:creationId xmlns:p14="http://schemas.microsoft.com/office/powerpoint/2010/main" val="40343960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7" name="Google Shape;487;ge850216d48_0_2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Passwordless Authentication</a:t>
            </a:r>
          </a:p>
        </p:txBody>
      </p:sp>
      <p:sp>
        <p:nvSpPr>
          <p:cNvPr id="490" name="Google Shape;490;ge850216d48_0_22"/>
          <p:cNvSpPr/>
          <p:nvPr/>
        </p:nvSpPr>
        <p:spPr>
          <a:xfrm>
            <a:off x="2878900" y="6707250"/>
            <a:ext cx="10498200" cy="1245880"/>
          </a:xfrm>
          <a:prstGeom prst="roundRect">
            <a:avLst>
              <a:gd name="adj" fmla="val 16667"/>
            </a:avLst>
          </a:prstGeom>
          <a:noFill/>
          <a:ln w="38100"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Users input public identification and provide secure proof of identity through a registered device or token to complete the procedure.</a:t>
            </a:r>
          </a:p>
        </p:txBody>
      </p:sp>
      <p:pic>
        <p:nvPicPr>
          <p:cNvPr id="491" name="Google Shape;491;ge850216d48_0_22"/>
          <p:cNvPicPr preferRelativeResize="0"/>
          <p:nvPr/>
        </p:nvPicPr>
        <p:blipFill rotWithShape="1">
          <a:blip r:embed="rId3">
            <a:alphaModFix amt="70000"/>
          </a:blip>
          <a:srcRect/>
          <a:stretch/>
        </p:blipFill>
        <p:spPr>
          <a:xfrm>
            <a:off x="7120503" y="3985180"/>
            <a:ext cx="2014994" cy="2014994"/>
          </a:xfrm>
          <a:prstGeom prst="rect">
            <a:avLst/>
          </a:prstGeom>
          <a:noFill/>
          <a:ln>
            <a:noFill/>
          </a:ln>
        </p:spPr>
      </p:pic>
      <p:sp>
        <p:nvSpPr>
          <p:cNvPr id="492" name="Google Shape;492;ge850216d48_0_22"/>
          <p:cNvSpPr txBox="1"/>
          <p:nvPr/>
        </p:nvSpPr>
        <p:spPr>
          <a:xfrm>
            <a:off x="3144375" y="1750756"/>
            <a:ext cx="105519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0273E6EE-8FD4-5B66-6071-BC9ABC635ECF}"/>
              </a:ext>
            </a:extLst>
          </p:cNvPr>
          <p:cNvGrpSpPr/>
          <p:nvPr/>
        </p:nvGrpSpPr>
        <p:grpSpPr>
          <a:xfrm>
            <a:off x="1994039" y="1627927"/>
            <a:ext cx="12267922" cy="1515900"/>
            <a:chOff x="2200703" y="1449025"/>
            <a:chExt cx="12267922" cy="1515900"/>
          </a:xfrm>
        </p:grpSpPr>
        <p:sp>
          <p:nvSpPr>
            <p:cNvPr id="485" name="Google Shape;485;ge850216d48_0_22"/>
            <p:cNvSpPr/>
            <p:nvPr/>
          </p:nvSpPr>
          <p:spPr>
            <a:xfrm>
              <a:off x="2699025" y="1449025"/>
              <a:ext cx="11769600" cy="15159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ge850216d48_0_22"/>
            <p:cNvSpPr/>
            <p:nvPr/>
          </p:nvSpPr>
          <p:spPr>
            <a:xfrm rot="2700000">
              <a:off x="2186278" y="1492826"/>
              <a:ext cx="1457347" cy="1428497"/>
            </a:xfrm>
            <a:prstGeom prst="roundRect">
              <a:avLst>
                <a:gd name="adj" fmla="val 16667"/>
              </a:avLst>
            </a:prstGeom>
            <a:solidFill>
              <a:srgbClr val="6FA8DC"/>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9" name="Google Shape;489;ge850216d48_0_22"/>
            <p:cNvPicPr preferRelativeResize="0"/>
            <p:nvPr/>
          </p:nvPicPr>
          <p:blipFill rotWithShape="1">
            <a:blip r:embed="rId4">
              <a:alphaModFix/>
            </a:blip>
            <a:srcRect/>
            <a:stretch/>
          </p:blipFill>
          <p:spPr>
            <a:xfrm>
              <a:off x="2405700" y="1697825"/>
              <a:ext cx="1018500" cy="1018500"/>
            </a:xfrm>
            <a:prstGeom prst="rect">
              <a:avLst/>
            </a:prstGeom>
            <a:noFill/>
            <a:ln>
              <a:noFill/>
            </a:ln>
          </p:spPr>
        </p:pic>
        <p:sp>
          <p:nvSpPr>
            <p:cNvPr id="493" name="Google Shape;493;ge850216d48_0_22"/>
            <p:cNvSpPr/>
            <p:nvPr/>
          </p:nvSpPr>
          <p:spPr>
            <a:xfrm>
              <a:off x="3881469" y="1580824"/>
              <a:ext cx="10428900" cy="1252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Passwordless authentication allows users to log into a system without entering a password or any other knowledge-based secret.</a:t>
              </a: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DE7984BB-770F-0A88-62D8-34A4F16F8DA8}"/>
              </a:ext>
            </a:extLst>
          </p:cNvPr>
          <p:cNvSpPr/>
          <p:nvPr/>
        </p:nvSpPr>
        <p:spPr>
          <a:xfrm>
            <a:off x="4914900" y="816324"/>
            <a:ext cx="643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6207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e850216d48_0_5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Passwordless Authentication</a:t>
            </a:r>
            <a:endParaRPr/>
          </a:p>
        </p:txBody>
      </p:sp>
      <p:sp>
        <p:nvSpPr>
          <p:cNvPr id="500" name="Google Shape;500;ge850216d48_0_52"/>
          <p:cNvSpPr/>
          <p:nvPr/>
        </p:nvSpPr>
        <p:spPr>
          <a:xfrm>
            <a:off x="5870875" y="2027583"/>
            <a:ext cx="8956200" cy="5045967"/>
          </a:xfrm>
          <a:prstGeom prst="roundRect">
            <a:avLst>
              <a:gd name="adj" fmla="val 6817"/>
            </a:avLst>
          </a:prstGeom>
          <a:solidFill>
            <a:srgbClr val="B6D7A8"/>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Why Passwordless?</a:t>
            </a:r>
          </a:p>
          <a:p>
            <a:pPr marL="0" marR="0" lvl="0" indent="0" algn="l" rtl="0">
              <a:lnSpc>
                <a:spcPct val="115000"/>
              </a:lnSpc>
              <a:spcBef>
                <a:spcPts val="1000"/>
              </a:spcBef>
              <a:spcAft>
                <a:spcPts val="0"/>
              </a:spcAft>
              <a:buClr>
                <a:srgbClr val="000000"/>
              </a:buClr>
              <a:buSzPts val="2200"/>
              <a:buFont typeface="Arial"/>
              <a:buNone/>
            </a:pPr>
            <a:endParaRPr sz="2200" b="1"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100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p:txBody>
      </p:sp>
      <p:sp>
        <p:nvSpPr>
          <p:cNvPr id="501" name="Google Shape;501;ge850216d48_0_52"/>
          <p:cNvSpPr/>
          <p:nvPr/>
        </p:nvSpPr>
        <p:spPr>
          <a:xfrm>
            <a:off x="6356875" y="3108425"/>
            <a:ext cx="7984200" cy="9822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457200" marR="0" lvl="0" indent="-368300" algn="l" rtl="0">
              <a:lnSpc>
                <a:spcPct val="115000"/>
              </a:lnSpc>
              <a:spcBef>
                <a:spcPts val="1000"/>
              </a:spcBef>
              <a:spcAft>
                <a:spcPts val="1000"/>
              </a:spcAft>
              <a:buClr>
                <a:srgbClr val="535353"/>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Presents usernames and passwords as the most common and insecure forms of authentication</a:t>
            </a:r>
            <a:endParaRPr lang="en-US" sz="1400" b="0" i="0" u="none" strike="noStrike" cap="none">
              <a:solidFill>
                <a:schemeClr val="tx1">
                  <a:lumMod val="75000"/>
                  <a:lumOff val="25000"/>
                </a:schemeClr>
              </a:solidFill>
              <a:latin typeface="Arial"/>
              <a:ea typeface="Arial"/>
              <a:cs typeface="Arial"/>
              <a:sym typeface="Arial"/>
            </a:endParaRPr>
          </a:p>
        </p:txBody>
      </p:sp>
      <p:sp>
        <p:nvSpPr>
          <p:cNvPr id="502" name="Google Shape;502;ge850216d48_0_52"/>
          <p:cNvSpPr/>
          <p:nvPr/>
        </p:nvSpPr>
        <p:spPr>
          <a:xfrm>
            <a:off x="6356868" y="4394873"/>
            <a:ext cx="7984200" cy="776593"/>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Shows that over two-thirds of people reuse passwords across sites</a:t>
            </a:r>
            <a:endParaRPr lang="en-US" sz="1400" b="0" i="0" u="none" strike="noStrike" cap="none">
              <a:solidFill>
                <a:schemeClr val="tx1">
                  <a:lumMod val="75000"/>
                  <a:lumOff val="25000"/>
                </a:schemeClr>
              </a:solidFill>
              <a:latin typeface="Arial"/>
              <a:ea typeface="Arial"/>
              <a:cs typeface="Arial"/>
              <a:sym typeface="Arial"/>
            </a:endParaRPr>
          </a:p>
        </p:txBody>
      </p:sp>
      <p:sp>
        <p:nvSpPr>
          <p:cNvPr id="503" name="Google Shape;503;ge850216d48_0_52"/>
          <p:cNvSpPr/>
          <p:nvPr/>
        </p:nvSpPr>
        <p:spPr>
          <a:xfrm>
            <a:off x="6356875" y="5328523"/>
            <a:ext cx="7984200" cy="13659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Reports that eighty-one percent of successful cyber attacks in 2018 were due to compromised usernames or passwords, according to a Verizon report</a:t>
            </a:r>
          </a:p>
        </p:txBody>
      </p:sp>
      <p:pic>
        <p:nvPicPr>
          <p:cNvPr id="504" name="Google Shape;504;ge850216d48_0_52"/>
          <p:cNvPicPr preferRelativeResize="0"/>
          <p:nvPr/>
        </p:nvPicPr>
        <p:blipFill rotWithShape="1">
          <a:blip r:embed="rId3">
            <a:alphaModFix amt="60000"/>
          </a:blip>
          <a:srcRect/>
          <a:stretch/>
        </p:blipFill>
        <p:spPr>
          <a:xfrm>
            <a:off x="2240118" y="3372183"/>
            <a:ext cx="2674782" cy="2674782"/>
          </a:xfrm>
          <a:prstGeom prst="rect">
            <a:avLst/>
          </a:prstGeom>
          <a:noFill/>
          <a:ln>
            <a:noFill/>
          </a:ln>
        </p:spPr>
      </p:pic>
      <p:sp>
        <p:nvSpPr>
          <p:cNvPr id="3" name="Brandline_LVC">
            <a:extLst>
              <a:ext uri="{FF2B5EF4-FFF2-40B4-BE49-F238E27FC236}">
                <a16:creationId xmlns:a16="http://schemas.microsoft.com/office/drawing/2014/main" id="{3C56478E-1CA0-C1CB-3280-C135CAC11B75}"/>
              </a:ext>
            </a:extLst>
          </p:cNvPr>
          <p:cNvSpPr/>
          <p:nvPr/>
        </p:nvSpPr>
        <p:spPr>
          <a:xfrm>
            <a:off x="4914900" y="816324"/>
            <a:ext cx="643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1493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e850216d48_0_7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Passwordless Authentication</a:t>
            </a:r>
          </a:p>
        </p:txBody>
      </p:sp>
      <p:sp>
        <p:nvSpPr>
          <p:cNvPr id="511" name="Google Shape;511;ge850216d48_0_75"/>
          <p:cNvSpPr/>
          <p:nvPr/>
        </p:nvSpPr>
        <p:spPr>
          <a:xfrm>
            <a:off x="5864163" y="2142450"/>
            <a:ext cx="8956200" cy="4859100"/>
          </a:xfrm>
          <a:prstGeom prst="roundRect">
            <a:avLst>
              <a:gd name="adj" fmla="val 6544"/>
            </a:avLst>
          </a:prstGeom>
          <a:solidFill>
            <a:srgbClr val="B6D7A8"/>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Why Passwordless?</a:t>
            </a:r>
            <a:endParaRPr lang="en-US" sz="2200" b="0"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100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p:txBody>
      </p:sp>
      <p:sp>
        <p:nvSpPr>
          <p:cNvPr id="512" name="Google Shape;512;ge850216d48_0_75"/>
          <p:cNvSpPr/>
          <p:nvPr/>
        </p:nvSpPr>
        <p:spPr>
          <a:xfrm>
            <a:off x="6350163" y="3039100"/>
            <a:ext cx="7984200" cy="9822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rgbClr val="535353"/>
                </a:solidFill>
                <a:latin typeface="Open Sans"/>
                <a:ea typeface="Open Sans"/>
                <a:cs typeface="Open Sans"/>
                <a:sym typeface="Open Sans"/>
              </a:rPr>
              <a:t>Reduces risk by 99.9%</a:t>
            </a:r>
            <a:endParaRPr sz="2200" b="0" i="0" u="none" strike="noStrike" cap="none">
              <a:solidFill>
                <a:srgbClr val="535353"/>
              </a:solidFill>
              <a:latin typeface="Open Sans"/>
              <a:ea typeface="Open Sans"/>
              <a:cs typeface="Open Sans"/>
              <a:sym typeface="Open Sans"/>
            </a:endParaRPr>
          </a:p>
        </p:txBody>
      </p:sp>
      <p:sp>
        <p:nvSpPr>
          <p:cNvPr id="513" name="Google Shape;513;ge850216d48_0_75"/>
          <p:cNvSpPr/>
          <p:nvPr/>
        </p:nvSpPr>
        <p:spPr>
          <a:xfrm>
            <a:off x="6350163" y="4289250"/>
            <a:ext cx="7984200" cy="9822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rgbClr val="535353"/>
                </a:solidFill>
                <a:latin typeface="Open Sans"/>
                <a:ea typeface="Open Sans"/>
                <a:cs typeface="Open Sans"/>
                <a:sym typeface="Open Sans"/>
              </a:rPr>
              <a:t>Adds an additional layer of protection with MFA</a:t>
            </a:r>
            <a:endParaRPr sz="1400" b="0" i="0" u="none" strike="noStrike" cap="none">
              <a:solidFill>
                <a:srgbClr val="000000"/>
              </a:solidFill>
              <a:latin typeface="Arial"/>
              <a:ea typeface="Arial"/>
              <a:cs typeface="Arial"/>
              <a:sym typeface="Arial"/>
            </a:endParaRPr>
          </a:p>
        </p:txBody>
      </p:sp>
      <p:sp>
        <p:nvSpPr>
          <p:cNvPr id="514" name="Google Shape;514;ge850216d48_0_75"/>
          <p:cNvSpPr/>
          <p:nvPr/>
        </p:nvSpPr>
        <p:spPr>
          <a:xfrm>
            <a:off x="6350163" y="5539400"/>
            <a:ext cx="7984200" cy="10884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rgbClr val="535353"/>
                </a:solidFill>
                <a:latin typeface="Open Sans"/>
                <a:ea typeface="Open Sans"/>
                <a:cs typeface="Open Sans"/>
                <a:sym typeface="Open Sans"/>
              </a:rPr>
              <a:t>Does not require a memorized secret</a:t>
            </a:r>
            <a:endParaRPr sz="2200" b="0" i="0" u="none" strike="noStrike" cap="none">
              <a:solidFill>
                <a:srgbClr val="535353"/>
              </a:solidFill>
              <a:latin typeface="Open Sans"/>
              <a:ea typeface="Open Sans"/>
              <a:cs typeface="Open Sans"/>
              <a:sym typeface="Open Sans"/>
            </a:endParaRPr>
          </a:p>
        </p:txBody>
      </p:sp>
      <p:pic>
        <p:nvPicPr>
          <p:cNvPr id="515" name="Google Shape;515;ge850216d48_0_75"/>
          <p:cNvPicPr preferRelativeResize="0"/>
          <p:nvPr/>
        </p:nvPicPr>
        <p:blipFill rotWithShape="1">
          <a:blip r:embed="rId3">
            <a:alphaModFix/>
          </a:blip>
          <a:srcRect/>
          <a:stretch/>
        </p:blipFill>
        <p:spPr>
          <a:xfrm>
            <a:off x="1921637" y="3102914"/>
            <a:ext cx="2938174" cy="2938172"/>
          </a:xfrm>
          <a:prstGeom prst="rect">
            <a:avLst/>
          </a:prstGeom>
          <a:noFill/>
          <a:ln>
            <a:noFill/>
          </a:ln>
        </p:spPr>
      </p:pic>
      <p:sp>
        <p:nvSpPr>
          <p:cNvPr id="3" name="Brandline_LVC">
            <a:extLst>
              <a:ext uri="{FF2B5EF4-FFF2-40B4-BE49-F238E27FC236}">
                <a16:creationId xmlns:a16="http://schemas.microsoft.com/office/drawing/2014/main" id="{EB29DE1A-1752-9298-0D79-4A1FD67D029D}"/>
              </a:ext>
            </a:extLst>
          </p:cNvPr>
          <p:cNvSpPr/>
          <p:nvPr/>
        </p:nvSpPr>
        <p:spPr>
          <a:xfrm>
            <a:off x="4914900" y="816324"/>
            <a:ext cx="643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8339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ge850216d48_0_115"/>
          <p:cNvPicPr preferRelativeResize="0"/>
          <p:nvPr/>
        </p:nvPicPr>
        <p:blipFill rotWithShape="1">
          <a:blip r:embed="rId3">
            <a:alphaModFix/>
          </a:blip>
          <a:srcRect/>
          <a:stretch/>
        </p:blipFill>
        <p:spPr>
          <a:xfrm>
            <a:off x="8689275" y="3803487"/>
            <a:ext cx="4990500" cy="4290400"/>
          </a:xfrm>
          <a:prstGeom prst="rect">
            <a:avLst/>
          </a:prstGeom>
          <a:noFill/>
          <a:ln>
            <a:noFill/>
          </a:ln>
        </p:spPr>
      </p:pic>
      <p:pic>
        <p:nvPicPr>
          <p:cNvPr id="521" name="Google Shape;521;ge850216d48_0_115"/>
          <p:cNvPicPr preferRelativeResize="0"/>
          <p:nvPr/>
        </p:nvPicPr>
        <p:blipFill rotWithShape="1">
          <a:blip r:embed="rId4">
            <a:alphaModFix/>
          </a:blip>
          <a:srcRect/>
          <a:stretch/>
        </p:blipFill>
        <p:spPr>
          <a:xfrm>
            <a:off x="2954625" y="3803487"/>
            <a:ext cx="4990500" cy="4290400"/>
          </a:xfrm>
          <a:prstGeom prst="rect">
            <a:avLst/>
          </a:prstGeom>
          <a:noFill/>
          <a:ln>
            <a:noFill/>
          </a:ln>
        </p:spPr>
      </p:pic>
      <p:sp>
        <p:nvSpPr>
          <p:cNvPr id="522" name="Google Shape;522;ge850216d48_0_115"/>
          <p:cNvSpPr/>
          <p:nvPr/>
        </p:nvSpPr>
        <p:spPr>
          <a:xfrm>
            <a:off x="3389063" y="1514525"/>
            <a:ext cx="9477900" cy="927300"/>
          </a:xfrm>
          <a:prstGeom prst="roundRect">
            <a:avLst>
              <a:gd name="adj" fmla="val 16667"/>
            </a:avLst>
          </a:prstGeom>
          <a:no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user’s identity can be proved using an alternative factor such as:</a:t>
            </a:r>
          </a:p>
        </p:txBody>
      </p:sp>
      <p:sp>
        <p:nvSpPr>
          <p:cNvPr id="523" name="Google Shape;523;ge850216d48_0_115"/>
          <p:cNvSpPr txBox="1"/>
          <p:nvPr/>
        </p:nvSpPr>
        <p:spPr>
          <a:xfrm>
            <a:off x="3610198" y="5102825"/>
            <a:ext cx="3727200" cy="160912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 cellular phone, OTP token, smart card, or hardware token</a:t>
            </a:r>
          </a:p>
        </p:txBody>
      </p:sp>
      <p:sp>
        <p:nvSpPr>
          <p:cNvPr id="524" name="Google Shape;524;ge850216d48_0_115"/>
          <p:cNvSpPr txBox="1"/>
          <p:nvPr/>
        </p:nvSpPr>
        <p:spPr>
          <a:xfrm>
            <a:off x="9389175" y="5102825"/>
            <a:ext cx="3590700" cy="160912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Fingerprints, retinal scans, or face and voice recognition.</a:t>
            </a:r>
          </a:p>
        </p:txBody>
      </p:sp>
      <p:sp>
        <p:nvSpPr>
          <p:cNvPr id="525" name="Google Shape;525;ge850216d48_0_115"/>
          <p:cNvSpPr txBox="1"/>
          <p:nvPr/>
        </p:nvSpPr>
        <p:spPr>
          <a:xfrm>
            <a:off x="3586275" y="3039175"/>
            <a:ext cx="3727200" cy="83045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Something you have </a:t>
            </a:r>
          </a:p>
        </p:txBody>
      </p:sp>
      <p:sp>
        <p:nvSpPr>
          <p:cNvPr id="526" name="Google Shape;526;ge850216d48_0_115"/>
          <p:cNvSpPr txBox="1"/>
          <p:nvPr/>
        </p:nvSpPr>
        <p:spPr>
          <a:xfrm>
            <a:off x="9320925" y="3039175"/>
            <a:ext cx="3727200" cy="83045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Something you are </a:t>
            </a:r>
          </a:p>
        </p:txBody>
      </p:sp>
      <p:sp>
        <p:nvSpPr>
          <p:cNvPr id="527" name="Google Shape;527;ge850216d48_0_1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Passwordless Authentication</a:t>
            </a:r>
          </a:p>
        </p:txBody>
      </p:sp>
      <p:sp>
        <p:nvSpPr>
          <p:cNvPr id="3" name="Brandline_LVC">
            <a:extLst>
              <a:ext uri="{FF2B5EF4-FFF2-40B4-BE49-F238E27FC236}">
                <a16:creationId xmlns:a16="http://schemas.microsoft.com/office/drawing/2014/main" id="{2ACFDF67-5502-C906-9163-B9473B512C0B}"/>
              </a:ext>
            </a:extLst>
          </p:cNvPr>
          <p:cNvSpPr/>
          <p:nvPr/>
        </p:nvSpPr>
        <p:spPr>
          <a:xfrm>
            <a:off x="4914900" y="816324"/>
            <a:ext cx="643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42531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e850216d48_0_9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Benefits</a:t>
            </a:r>
          </a:p>
        </p:txBody>
      </p:sp>
      <p:pic>
        <p:nvPicPr>
          <p:cNvPr id="535" name="Google Shape;535;ge850216d48_0_91"/>
          <p:cNvPicPr preferRelativeResize="0"/>
          <p:nvPr/>
        </p:nvPicPr>
        <p:blipFill rotWithShape="1">
          <a:blip r:embed="rId3">
            <a:alphaModFix amt="70000"/>
          </a:blip>
          <a:srcRect/>
          <a:stretch/>
        </p:blipFill>
        <p:spPr>
          <a:xfrm>
            <a:off x="2023020" y="2872350"/>
            <a:ext cx="2708007" cy="2708007"/>
          </a:xfrm>
          <a:prstGeom prst="rect">
            <a:avLst/>
          </a:prstGeom>
          <a:noFill/>
          <a:ln>
            <a:noFill/>
          </a:ln>
        </p:spPr>
      </p:pic>
      <p:sp>
        <p:nvSpPr>
          <p:cNvPr id="536" name="Google Shape;536;ge850216d48_0_91"/>
          <p:cNvSpPr/>
          <p:nvPr/>
        </p:nvSpPr>
        <p:spPr>
          <a:xfrm>
            <a:off x="6230938" y="2872350"/>
            <a:ext cx="8956200" cy="3647720"/>
          </a:xfrm>
          <a:prstGeom prst="roundRect">
            <a:avLst>
              <a:gd name="adj" fmla="val 6891"/>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1000"/>
              </a:spcBef>
              <a:spcAft>
                <a:spcPts val="0"/>
              </a:spcAft>
              <a:buClr>
                <a:srgbClr val="535353"/>
              </a:buClr>
              <a:buSzPts val="2200"/>
              <a:buFont typeface="Open Sans"/>
              <a:buChar char="●"/>
            </a:pPr>
            <a:r>
              <a:rPr lang="en-US" sz="2200" b="0" i="0" u="none" strike="noStrike" cap="none">
                <a:solidFill>
                  <a:srgbClr val="535353"/>
                </a:solidFill>
                <a:latin typeface="Open Sans"/>
                <a:ea typeface="Open Sans"/>
                <a:cs typeface="Open Sans"/>
                <a:sym typeface="Open Sans"/>
              </a:rPr>
              <a:t>Eliminates the need for end users to create, manage, or remember passwords</a:t>
            </a:r>
          </a:p>
          <a:p>
            <a:pPr marL="457200" marR="0" lvl="0" indent="-368300" algn="l" rtl="0">
              <a:lnSpc>
                <a:spcPct val="115000"/>
              </a:lnSpc>
              <a:spcBef>
                <a:spcPts val="1000"/>
              </a:spcBef>
              <a:spcAft>
                <a:spcPts val="0"/>
              </a:spcAft>
              <a:buClr>
                <a:srgbClr val="535353"/>
              </a:buClr>
              <a:buSzPts val="2200"/>
              <a:buFont typeface="Open Sans"/>
              <a:buChar char="●"/>
            </a:pPr>
            <a:endParaRPr lang="en-US" sz="1000" b="0" i="0" u="none" strike="noStrike" cap="none">
              <a:solidFill>
                <a:srgbClr val="53535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rgbClr val="535353"/>
                </a:solidFill>
                <a:latin typeface="Open Sans"/>
                <a:ea typeface="Open Sans"/>
                <a:cs typeface="Open Sans"/>
                <a:sym typeface="Open Sans"/>
              </a:rPr>
              <a:t>Highlights the fragility of passwords and their role in security violations, promoting passwordless security as a better option</a:t>
            </a:r>
          </a:p>
          <a:p>
            <a:pPr marL="457200" marR="0" lvl="0" indent="-368300" algn="l" rtl="0">
              <a:lnSpc>
                <a:spcPct val="115000"/>
              </a:lnSpc>
              <a:spcBef>
                <a:spcPts val="0"/>
              </a:spcBef>
              <a:spcAft>
                <a:spcPts val="0"/>
              </a:spcAft>
              <a:buClr>
                <a:srgbClr val="535353"/>
              </a:buClr>
              <a:buSzPts val="2200"/>
              <a:buFont typeface="Open Sans"/>
              <a:buChar char="●"/>
            </a:pPr>
            <a:endParaRPr lang="en-IN" sz="1000" b="0" i="0" u="none" strike="noStrike" cap="none">
              <a:solidFill>
                <a:srgbClr val="53535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535353"/>
              </a:buClr>
              <a:buSzPts val="2200"/>
              <a:buFont typeface="Open Sans"/>
              <a:buChar char="●"/>
            </a:pPr>
            <a:r>
              <a:rPr lang="en-IN" sz="2200" b="0" i="0" u="none" strike="noStrike" cap="none">
                <a:solidFill>
                  <a:srgbClr val="535353"/>
                </a:solidFill>
                <a:latin typeface="Open Sans"/>
                <a:ea typeface="Open Sans"/>
                <a:cs typeface="Open Sans"/>
                <a:sym typeface="Open Sans"/>
              </a:rPr>
              <a:t>Reduces the </a:t>
            </a:r>
            <a:r>
              <a:rPr lang="en-US" sz="2200" b="0" i="0" u="none" strike="noStrike" cap="none">
                <a:solidFill>
                  <a:srgbClr val="535353"/>
                </a:solidFill>
                <a:latin typeface="Open Sans"/>
                <a:ea typeface="Open Sans"/>
                <a:cs typeface="Open Sans"/>
                <a:sym typeface="Open Sans"/>
              </a:rPr>
              <a:t>headache for IT departments in resetting lost passwords</a:t>
            </a:r>
            <a:endParaRPr sz="2200" b="0" i="0" u="none" strike="noStrike" cap="none">
              <a:solidFill>
                <a:srgbClr val="535353"/>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D4A69458-F296-0AFE-EC06-20D865C9EBE5}"/>
              </a:ext>
            </a:extLst>
          </p:cNvPr>
          <p:cNvSpPr/>
          <p:nvPr/>
        </p:nvSpPr>
        <p:spPr>
          <a:xfrm>
            <a:off x="7213600" y="816324"/>
            <a:ext cx="1835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04328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Authorization and Accounting </a:t>
            </a:r>
            <a:endParaRPr/>
          </a:p>
        </p:txBody>
      </p:sp>
    </p:spTree>
    <p:extLst>
      <p:ext uri="{BB962C8B-B14F-4D97-AF65-F5344CB8AC3E}">
        <p14:creationId xmlns:p14="http://schemas.microsoft.com/office/powerpoint/2010/main" val="24939735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dc32f7adc0_0_173"/>
          <p:cNvSpPr txBox="1">
            <a:spLocks noGrp="1"/>
          </p:cNvSpPr>
          <p:nvPr>
            <p:ph type="title"/>
          </p:nvPr>
        </p:nvSpPr>
        <p:spPr>
          <a:xfrm>
            <a:off x="-10099" y="313006"/>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solidFill>
                  <a:schemeClr val="tx1">
                    <a:lumMod val="75000"/>
                    <a:lumOff val="25000"/>
                  </a:schemeClr>
                </a:solidFill>
              </a:rPr>
              <a:t>Access Criteria</a:t>
            </a:r>
          </a:p>
        </p:txBody>
      </p:sp>
      <p:sp>
        <p:nvSpPr>
          <p:cNvPr id="823" name="Google Shape;823;gdc32f7adc0_0_173"/>
          <p:cNvSpPr txBox="1">
            <a:spLocks noGrp="1"/>
          </p:cNvSpPr>
          <p:nvPr>
            <p:ph type="body" idx="1"/>
          </p:nvPr>
        </p:nvSpPr>
        <p:spPr>
          <a:xfrm>
            <a:off x="1422733" y="1123176"/>
            <a:ext cx="14174317" cy="1415182"/>
          </a:xfrm>
          <a:prstGeom prst="rect">
            <a:avLst/>
          </a:prstGeom>
          <a:noFill/>
          <a:ln>
            <a:noFill/>
          </a:ln>
        </p:spPr>
        <p:txBody>
          <a:bodyPr spcFirstLastPara="1" wrap="square" lIns="91425" tIns="0" rIns="91425" bIns="0" anchor="t" anchorCtr="0">
            <a:noAutofit/>
          </a:bodyPr>
          <a:lstStyle/>
          <a:p>
            <a:pPr lvl="0" algn="ctr"/>
            <a:r>
              <a:rPr lang="en-US"/>
              <a:t>An organization should grant access privileges to subjects based on their level of trust and need-to-know basis.</a:t>
            </a:r>
          </a:p>
          <a:p>
            <a:pPr lvl="0" algn="ctr"/>
            <a:r>
              <a:rPr lang="en-US"/>
              <a:t>Access criteria include the following:</a:t>
            </a:r>
            <a:endParaRPr lang="en-IN"/>
          </a:p>
        </p:txBody>
      </p:sp>
      <p:grpSp>
        <p:nvGrpSpPr>
          <p:cNvPr id="10" name="Group 9">
            <a:extLst>
              <a:ext uri="{FF2B5EF4-FFF2-40B4-BE49-F238E27FC236}">
                <a16:creationId xmlns:a16="http://schemas.microsoft.com/office/drawing/2014/main" id="{BBEF0FBA-AC7F-18DE-6AD6-FD904714B4E3}"/>
              </a:ext>
            </a:extLst>
          </p:cNvPr>
          <p:cNvGrpSpPr/>
          <p:nvPr/>
        </p:nvGrpSpPr>
        <p:grpSpPr>
          <a:xfrm>
            <a:off x="1216025" y="2719029"/>
            <a:ext cx="14183725" cy="5863772"/>
            <a:chOff x="1216025" y="2615119"/>
            <a:chExt cx="14183725" cy="5863772"/>
          </a:xfrm>
        </p:grpSpPr>
        <p:grpSp>
          <p:nvGrpSpPr>
            <p:cNvPr id="4" name="Group 3">
              <a:extLst>
                <a:ext uri="{FF2B5EF4-FFF2-40B4-BE49-F238E27FC236}">
                  <a16:creationId xmlns:a16="http://schemas.microsoft.com/office/drawing/2014/main" id="{17AA7FD3-0FA2-EAB3-B2ED-D872932F169D}"/>
                </a:ext>
              </a:extLst>
            </p:cNvPr>
            <p:cNvGrpSpPr/>
            <p:nvPr/>
          </p:nvGrpSpPr>
          <p:grpSpPr>
            <a:xfrm>
              <a:off x="4247753" y="5338781"/>
              <a:ext cx="3653880" cy="3140110"/>
              <a:chOff x="4327365" y="5347563"/>
              <a:chExt cx="3653880" cy="3140110"/>
            </a:xfrm>
          </p:grpSpPr>
          <p:sp>
            <p:nvSpPr>
              <p:cNvPr id="830" name="Google Shape;830;gdc32f7adc0_0_173"/>
              <p:cNvSpPr/>
              <p:nvPr/>
            </p:nvSpPr>
            <p:spPr>
              <a:xfrm>
                <a:off x="4327365" y="6917275"/>
                <a:ext cx="3653880" cy="1570398"/>
              </a:xfrm>
              <a:custGeom>
                <a:avLst/>
                <a:gdLst/>
                <a:ahLst/>
                <a:cxnLst/>
                <a:rect l="l" t="t" r="r" b="b"/>
                <a:pathLst>
                  <a:path w="38982" h="20432" extrusionOk="0">
                    <a:moveTo>
                      <a:pt x="19574" y="1"/>
                    </a:moveTo>
                    <a:lnTo>
                      <a:pt x="18027" y="2049"/>
                    </a:lnTo>
                    <a:lnTo>
                      <a:pt x="2286" y="2049"/>
                    </a:lnTo>
                    <a:cubicBezTo>
                      <a:pt x="1024" y="2049"/>
                      <a:pt x="0" y="3061"/>
                      <a:pt x="0" y="4335"/>
                    </a:cubicBezTo>
                    <a:lnTo>
                      <a:pt x="0" y="18146"/>
                    </a:lnTo>
                    <a:cubicBezTo>
                      <a:pt x="0" y="19408"/>
                      <a:pt x="1024" y="20432"/>
                      <a:pt x="2286" y="20432"/>
                    </a:cubicBezTo>
                    <a:lnTo>
                      <a:pt x="36696" y="20432"/>
                    </a:lnTo>
                    <a:cubicBezTo>
                      <a:pt x="37958" y="20432"/>
                      <a:pt x="38982" y="19408"/>
                      <a:pt x="38982" y="18146"/>
                    </a:cubicBezTo>
                    <a:lnTo>
                      <a:pt x="38982" y="4335"/>
                    </a:lnTo>
                    <a:cubicBezTo>
                      <a:pt x="38982" y="3072"/>
                      <a:pt x="37958" y="2049"/>
                      <a:pt x="36696" y="2049"/>
                    </a:cubicBezTo>
                    <a:lnTo>
                      <a:pt x="21122" y="2049"/>
                    </a:lnTo>
                    <a:lnTo>
                      <a:pt x="19574" y="1"/>
                    </a:lnTo>
                    <a:close/>
                  </a:path>
                </a:pathLst>
              </a:custGeom>
              <a:noFill/>
              <a:ln w="28575" cap="flat" cmpd="sng">
                <a:solidFill>
                  <a:srgbClr val="EF6461"/>
                </a:solidFill>
                <a:prstDash val="solid"/>
                <a:round/>
                <a:headEnd type="none" w="sm" len="sm"/>
                <a:tailEnd type="none" w="sm" len="sm"/>
              </a:ln>
            </p:spPr>
            <p:txBody>
              <a:bodyPr spcFirstLastPara="1" wrap="square" lIns="91425" tIns="137150" rIns="91425" bIns="91425" anchor="ctr" anchorCtr="0">
                <a:noAutofit/>
              </a:bodyPr>
              <a:lstStyle/>
              <a:p>
                <a:pPr lvl="0" algn="ctr"/>
                <a:r>
                  <a:rPr lang="en-US" sz="2200" b="1">
                    <a:solidFill>
                      <a:schemeClr val="tx1">
                        <a:lumMod val="75000"/>
                        <a:lumOff val="25000"/>
                      </a:schemeClr>
                    </a:solidFill>
                    <a:latin typeface="Open Sans"/>
                    <a:ea typeface="Open Sans"/>
                    <a:cs typeface="Open Sans"/>
                  </a:rPr>
                  <a:t>Location</a:t>
                </a:r>
              </a:p>
              <a:p>
                <a:pPr lvl="0" algn="ctr"/>
                <a:endParaRPr lang="en-IN" sz="1000" b="1">
                  <a:solidFill>
                    <a:schemeClr val="tx1">
                      <a:lumMod val="75000"/>
                      <a:lumOff val="25000"/>
                    </a:schemeClr>
                  </a:solidFill>
                  <a:latin typeface="Open Sans"/>
                  <a:ea typeface="Open Sans"/>
                  <a:cs typeface="Open Sans"/>
                </a:endParaRPr>
              </a:p>
              <a:p>
                <a:pPr lvl="1" algn="ctr"/>
                <a:r>
                  <a:rPr lang="en-US" sz="2200">
                    <a:solidFill>
                      <a:schemeClr val="tx1">
                        <a:lumMod val="75000"/>
                        <a:lumOff val="25000"/>
                      </a:schemeClr>
                    </a:solidFill>
                    <a:latin typeface="Open Sans"/>
                    <a:ea typeface="Open Sans"/>
                    <a:cs typeface="Open Sans"/>
                  </a:rPr>
                  <a:t>Access is given based on the location of the user.</a:t>
                </a:r>
                <a:endParaRPr lang="en-IN" sz="2200">
                  <a:solidFill>
                    <a:schemeClr val="tx1">
                      <a:lumMod val="75000"/>
                      <a:lumOff val="25000"/>
                    </a:schemeClr>
                  </a:solidFill>
                  <a:latin typeface="Open Sans"/>
                  <a:ea typeface="Open Sans"/>
                  <a:cs typeface="Open Sans"/>
                </a:endParaRPr>
              </a:p>
            </p:txBody>
          </p:sp>
          <p:grpSp>
            <p:nvGrpSpPr>
              <p:cNvPr id="831" name="Google Shape;831;gdc32f7adc0_0_173"/>
              <p:cNvGrpSpPr/>
              <p:nvPr/>
            </p:nvGrpSpPr>
            <p:grpSpPr>
              <a:xfrm>
                <a:off x="5573990" y="5347563"/>
                <a:ext cx="1160630" cy="1537476"/>
                <a:chOff x="6011177" y="4890370"/>
                <a:chExt cx="1326334" cy="1756983"/>
              </a:xfrm>
            </p:grpSpPr>
            <p:sp>
              <p:nvSpPr>
                <p:cNvPr id="832" name="Google Shape;832;gdc32f7adc0_0_173"/>
                <p:cNvSpPr/>
                <p:nvPr/>
              </p:nvSpPr>
              <p:spPr>
                <a:xfrm>
                  <a:off x="6660957" y="6106114"/>
                  <a:ext cx="26727" cy="386881"/>
                </a:xfrm>
                <a:custGeom>
                  <a:avLst/>
                  <a:gdLst/>
                  <a:ahLst/>
                  <a:cxnLst/>
                  <a:rect l="l" t="t" r="r" b="b"/>
                  <a:pathLst>
                    <a:path w="668" h="9669" extrusionOk="0">
                      <a:moveTo>
                        <a:pt x="334" y="1"/>
                      </a:moveTo>
                      <a:cubicBezTo>
                        <a:pt x="143" y="1"/>
                        <a:pt x="1" y="155"/>
                        <a:pt x="1" y="334"/>
                      </a:cubicBezTo>
                      <a:lnTo>
                        <a:pt x="1" y="9335"/>
                      </a:lnTo>
                      <a:cubicBezTo>
                        <a:pt x="1" y="9526"/>
                        <a:pt x="143" y="9668"/>
                        <a:pt x="334" y="9668"/>
                      </a:cubicBezTo>
                      <a:cubicBezTo>
                        <a:pt x="513" y="9668"/>
                        <a:pt x="667" y="9526"/>
                        <a:pt x="667" y="9335"/>
                      </a:cubicBezTo>
                      <a:lnTo>
                        <a:pt x="667" y="334"/>
                      </a:lnTo>
                      <a:cubicBezTo>
                        <a:pt x="667" y="155"/>
                        <a:pt x="513" y="1"/>
                        <a:pt x="334" y="1"/>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gdc32f7adc0_0_173"/>
                <p:cNvSpPr/>
                <p:nvPr/>
              </p:nvSpPr>
              <p:spPr>
                <a:xfrm>
                  <a:off x="6583775" y="6466256"/>
                  <a:ext cx="181097" cy="181097"/>
                </a:xfrm>
                <a:custGeom>
                  <a:avLst/>
                  <a:gdLst/>
                  <a:ahLst/>
                  <a:cxnLst/>
                  <a:rect l="l" t="t" r="r" b="b"/>
                  <a:pathLst>
                    <a:path w="4526" h="4526" extrusionOk="0">
                      <a:moveTo>
                        <a:pt x="2263" y="667"/>
                      </a:moveTo>
                      <a:cubicBezTo>
                        <a:pt x="3144" y="667"/>
                        <a:pt x="3847" y="1382"/>
                        <a:pt x="3847" y="2263"/>
                      </a:cubicBezTo>
                      <a:cubicBezTo>
                        <a:pt x="3847" y="3132"/>
                        <a:pt x="3144"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13" y="4525"/>
                        <a:pt x="4525" y="3501"/>
                        <a:pt x="4525" y="2263"/>
                      </a:cubicBezTo>
                      <a:cubicBezTo>
                        <a:pt x="4525" y="1013"/>
                        <a:pt x="3513" y="1"/>
                        <a:pt x="2263" y="1"/>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dc32f7adc0_0_173"/>
                <p:cNvSpPr/>
                <p:nvPr/>
              </p:nvSpPr>
              <p:spPr>
                <a:xfrm>
                  <a:off x="6054989" y="5701760"/>
                  <a:ext cx="1238707" cy="431095"/>
                </a:xfrm>
                <a:custGeom>
                  <a:avLst/>
                  <a:gdLst/>
                  <a:ahLst/>
                  <a:cxnLst/>
                  <a:rect l="l" t="t" r="r" b="b"/>
                  <a:pathLst>
                    <a:path w="30958" h="10774" extrusionOk="0">
                      <a:moveTo>
                        <a:pt x="385" y="0"/>
                      </a:moveTo>
                      <a:cubicBezTo>
                        <a:pt x="329" y="0"/>
                        <a:pt x="270" y="15"/>
                        <a:pt x="215" y="46"/>
                      </a:cubicBezTo>
                      <a:cubicBezTo>
                        <a:pt x="60" y="141"/>
                        <a:pt x="1" y="344"/>
                        <a:pt x="96" y="498"/>
                      </a:cubicBezTo>
                      <a:lnTo>
                        <a:pt x="5192" y="9321"/>
                      </a:lnTo>
                      <a:cubicBezTo>
                        <a:pt x="5704" y="10226"/>
                        <a:pt x="6668" y="10773"/>
                        <a:pt x="7704" y="10773"/>
                      </a:cubicBezTo>
                      <a:lnTo>
                        <a:pt x="23254" y="10773"/>
                      </a:lnTo>
                      <a:cubicBezTo>
                        <a:pt x="24290" y="10773"/>
                        <a:pt x="25254" y="10226"/>
                        <a:pt x="25766" y="9321"/>
                      </a:cubicBezTo>
                      <a:lnTo>
                        <a:pt x="30862" y="498"/>
                      </a:lnTo>
                      <a:cubicBezTo>
                        <a:pt x="30957" y="344"/>
                        <a:pt x="30898" y="141"/>
                        <a:pt x="30743" y="46"/>
                      </a:cubicBezTo>
                      <a:cubicBezTo>
                        <a:pt x="30688" y="15"/>
                        <a:pt x="30629" y="0"/>
                        <a:pt x="30572" y="0"/>
                      </a:cubicBezTo>
                      <a:cubicBezTo>
                        <a:pt x="30455" y="0"/>
                        <a:pt x="30342" y="61"/>
                        <a:pt x="30278" y="165"/>
                      </a:cubicBezTo>
                      <a:lnTo>
                        <a:pt x="25194" y="8987"/>
                      </a:lnTo>
                      <a:cubicBezTo>
                        <a:pt x="24790" y="9678"/>
                        <a:pt x="24051" y="10107"/>
                        <a:pt x="23254" y="10107"/>
                      </a:cubicBezTo>
                      <a:lnTo>
                        <a:pt x="7704" y="10107"/>
                      </a:lnTo>
                      <a:cubicBezTo>
                        <a:pt x="6906" y="10107"/>
                        <a:pt x="6168" y="9678"/>
                        <a:pt x="5763" y="8987"/>
                      </a:cubicBezTo>
                      <a:lnTo>
                        <a:pt x="668" y="165"/>
                      </a:lnTo>
                      <a:cubicBezTo>
                        <a:pt x="612" y="61"/>
                        <a:pt x="502" y="0"/>
                        <a:pt x="385" y="0"/>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gdc32f7adc0_0_173"/>
                <p:cNvSpPr/>
                <p:nvPr/>
              </p:nvSpPr>
              <p:spPr>
                <a:xfrm>
                  <a:off x="6011177" y="4890370"/>
                  <a:ext cx="1326334" cy="1166764"/>
                </a:xfrm>
                <a:custGeom>
                  <a:avLst/>
                  <a:gdLst/>
                  <a:ahLst/>
                  <a:cxnLst/>
                  <a:rect l="l" t="t" r="r" b="b"/>
                  <a:pathLst>
                    <a:path w="33148" h="29159" extrusionOk="0">
                      <a:moveTo>
                        <a:pt x="9514" y="1"/>
                      </a:moveTo>
                      <a:cubicBezTo>
                        <a:pt x="8668" y="1"/>
                        <a:pt x="7894" y="441"/>
                        <a:pt x="7478" y="1168"/>
                      </a:cubicBezTo>
                      <a:lnTo>
                        <a:pt x="417" y="13407"/>
                      </a:lnTo>
                      <a:cubicBezTo>
                        <a:pt x="0" y="14134"/>
                        <a:pt x="0" y="15027"/>
                        <a:pt x="417" y="15753"/>
                      </a:cubicBezTo>
                      <a:lnTo>
                        <a:pt x="7478" y="27981"/>
                      </a:lnTo>
                      <a:cubicBezTo>
                        <a:pt x="7894" y="28707"/>
                        <a:pt x="8668" y="29159"/>
                        <a:pt x="9514" y="29159"/>
                      </a:cubicBezTo>
                      <a:lnTo>
                        <a:pt x="23634" y="29159"/>
                      </a:lnTo>
                      <a:cubicBezTo>
                        <a:pt x="24480" y="29159"/>
                        <a:pt x="25242" y="28707"/>
                        <a:pt x="25670" y="27981"/>
                      </a:cubicBezTo>
                      <a:lnTo>
                        <a:pt x="32731" y="15753"/>
                      </a:lnTo>
                      <a:cubicBezTo>
                        <a:pt x="33147" y="15027"/>
                        <a:pt x="33147" y="14134"/>
                        <a:pt x="32731" y="13407"/>
                      </a:cubicBezTo>
                      <a:lnTo>
                        <a:pt x="25670" y="1168"/>
                      </a:lnTo>
                      <a:cubicBezTo>
                        <a:pt x="25242" y="441"/>
                        <a:pt x="24480" y="1"/>
                        <a:pt x="23634"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gdc32f7adc0_0_173"/>
                <p:cNvSpPr/>
                <p:nvPr/>
              </p:nvSpPr>
              <p:spPr>
                <a:xfrm>
                  <a:off x="6081197" y="4956370"/>
                  <a:ext cx="1186291" cy="1034763"/>
                </a:xfrm>
                <a:custGeom>
                  <a:avLst/>
                  <a:gdLst/>
                  <a:ahLst/>
                  <a:cxnLst/>
                  <a:rect l="l" t="t" r="r" b="b"/>
                  <a:pathLst>
                    <a:path w="29648" h="25861" extrusionOk="0">
                      <a:moveTo>
                        <a:pt x="7918" y="0"/>
                      </a:moveTo>
                      <a:cubicBezTo>
                        <a:pt x="7573" y="0"/>
                        <a:pt x="7252" y="191"/>
                        <a:pt x="7073" y="488"/>
                      </a:cubicBezTo>
                      <a:lnTo>
                        <a:pt x="167" y="12442"/>
                      </a:lnTo>
                      <a:cubicBezTo>
                        <a:pt x="1" y="12752"/>
                        <a:pt x="1" y="13121"/>
                        <a:pt x="167" y="13418"/>
                      </a:cubicBezTo>
                      <a:lnTo>
                        <a:pt x="7073" y="25372"/>
                      </a:lnTo>
                      <a:cubicBezTo>
                        <a:pt x="7252" y="25682"/>
                        <a:pt x="7573" y="25860"/>
                        <a:pt x="7918" y="25860"/>
                      </a:cubicBezTo>
                      <a:lnTo>
                        <a:pt x="21718" y="25860"/>
                      </a:lnTo>
                      <a:cubicBezTo>
                        <a:pt x="22075" y="25860"/>
                        <a:pt x="22396" y="25682"/>
                        <a:pt x="22575" y="25372"/>
                      </a:cubicBezTo>
                      <a:lnTo>
                        <a:pt x="29469" y="13418"/>
                      </a:lnTo>
                      <a:cubicBezTo>
                        <a:pt x="29647" y="13121"/>
                        <a:pt x="29647" y="12752"/>
                        <a:pt x="29469" y="12442"/>
                      </a:cubicBezTo>
                      <a:lnTo>
                        <a:pt x="22575" y="488"/>
                      </a:lnTo>
                      <a:cubicBezTo>
                        <a:pt x="22396" y="191"/>
                        <a:pt x="22075" y="0"/>
                        <a:pt x="21718" y="0"/>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FFFFFF"/>
                      </a:solidFill>
                      <a:latin typeface="Open Sans"/>
                      <a:ea typeface="Open Sans"/>
                      <a:cs typeface="Open Sans"/>
                      <a:sym typeface="Open Sans"/>
                    </a:rPr>
                    <a:t>2</a:t>
                  </a:r>
                  <a:endParaRPr sz="2000" b="0" i="0" u="none" strike="noStrike" cap="none">
                    <a:solidFill>
                      <a:srgbClr val="FFFFFF"/>
                    </a:solidFill>
                    <a:latin typeface="Open Sans"/>
                    <a:ea typeface="Open Sans"/>
                    <a:cs typeface="Open Sans"/>
                    <a:sym typeface="Open Sans"/>
                  </a:endParaRPr>
                </a:p>
              </p:txBody>
            </p:sp>
            <p:sp>
              <p:nvSpPr>
                <p:cNvPr id="837" name="Google Shape;837;gdc32f7adc0_0_173"/>
                <p:cNvSpPr/>
                <p:nvPr/>
              </p:nvSpPr>
              <p:spPr>
                <a:xfrm>
                  <a:off x="6669813" y="5593153"/>
                  <a:ext cx="24" cy="24"/>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grpSp>
          <p:nvGrpSpPr>
            <p:cNvPr id="8" name="Group 7">
              <a:extLst>
                <a:ext uri="{FF2B5EF4-FFF2-40B4-BE49-F238E27FC236}">
                  <a16:creationId xmlns:a16="http://schemas.microsoft.com/office/drawing/2014/main" id="{1B6458F1-B28A-CCE4-D774-5BA77C186275}"/>
                </a:ext>
              </a:extLst>
            </p:cNvPr>
            <p:cNvGrpSpPr/>
            <p:nvPr/>
          </p:nvGrpSpPr>
          <p:grpSpPr>
            <a:xfrm>
              <a:off x="1216025" y="2636025"/>
              <a:ext cx="4567260" cy="3722471"/>
              <a:chOff x="1216025" y="2621866"/>
              <a:chExt cx="4567260" cy="3722471"/>
            </a:xfrm>
          </p:grpSpPr>
          <p:sp>
            <p:nvSpPr>
              <p:cNvPr id="850" name="Google Shape;850;gdc32f7adc0_0_173"/>
              <p:cNvSpPr/>
              <p:nvPr/>
            </p:nvSpPr>
            <p:spPr>
              <a:xfrm>
                <a:off x="1216025" y="2621866"/>
                <a:ext cx="4567260" cy="2132852"/>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E4B363"/>
                </a:solidFill>
                <a:prstDash val="solid"/>
                <a:round/>
                <a:headEnd type="none" w="sm" len="sm"/>
                <a:tailEnd type="none" w="sm" len="sm"/>
              </a:ln>
            </p:spPr>
            <p:txBody>
              <a:bodyPr spcFirstLastPara="1" wrap="square" lIns="91425" tIns="91425" rIns="91425" bIns="137150" anchor="ctr" anchorCtr="0">
                <a:noAutofit/>
              </a:bodyPr>
              <a:lstStyle/>
              <a:p>
                <a:pPr lvl="1" algn="ctr">
                  <a:lnSpc>
                    <a:spcPct val="114000"/>
                  </a:lnSpc>
                  <a:spcBef>
                    <a:spcPct val="0"/>
                  </a:spcBef>
                  <a:spcAft>
                    <a:spcPct val="0"/>
                  </a:spcAft>
                  <a:buSzPts val="1600"/>
                </a:pPr>
                <a:r>
                  <a:rPr lang="en-US" sz="2200" b="1">
                    <a:solidFill>
                      <a:schemeClr val="tx1">
                        <a:lumMod val="75000"/>
                        <a:lumOff val="25000"/>
                      </a:schemeClr>
                    </a:solidFill>
                    <a:latin typeface="Open Sans"/>
                    <a:ea typeface="Open Sans"/>
                    <a:cs typeface="Open Sans"/>
                  </a:rPr>
                  <a:t>Transaction</a:t>
                </a:r>
              </a:p>
              <a:p>
                <a:pPr lvl="1" algn="ctr">
                  <a:lnSpc>
                    <a:spcPct val="114000"/>
                  </a:lnSpc>
                  <a:spcBef>
                    <a:spcPct val="0"/>
                  </a:spcBef>
                  <a:spcAft>
                    <a:spcPct val="0"/>
                  </a:spcAft>
                  <a:buSzPts val="1600"/>
                </a:pPr>
                <a:endParaRPr lang="en-IN" sz="300" b="1">
                  <a:solidFill>
                    <a:schemeClr val="tx1">
                      <a:lumMod val="75000"/>
                      <a:lumOff val="25000"/>
                    </a:schemeClr>
                  </a:solidFill>
                  <a:latin typeface="Open Sans"/>
                  <a:ea typeface="Open Sans"/>
                  <a:cs typeface="Open Sans"/>
                </a:endParaRPr>
              </a:p>
              <a:p>
                <a:pPr lvl="2" algn="ctr">
                  <a:lnSpc>
                    <a:spcPct val="114000"/>
                  </a:lnSpc>
                  <a:spcBef>
                    <a:spcPct val="0"/>
                  </a:spcBef>
                  <a:spcAft>
                    <a:spcPct val="0"/>
                  </a:spcAft>
                  <a:buSzPts val="1600"/>
                </a:pPr>
                <a:r>
                  <a:rPr lang="en-US" sz="2200">
                    <a:solidFill>
                      <a:schemeClr val="tx1">
                        <a:lumMod val="75000"/>
                        <a:lumOff val="25000"/>
                      </a:schemeClr>
                    </a:solidFill>
                    <a:latin typeface="Open Sans"/>
                    <a:ea typeface="Open Sans"/>
                    <a:cs typeface="Open Sans"/>
                  </a:rPr>
                  <a:t>Access is based on user privileges to perform specific commands and functions on data.</a:t>
                </a:r>
                <a:endParaRPr lang="en-IN" sz="1000">
                  <a:solidFill>
                    <a:schemeClr val="tx1">
                      <a:lumMod val="75000"/>
                      <a:lumOff val="25000"/>
                    </a:schemeClr>
                  </a:solidFill>
                  <a:latin typeface="Open Sans"/>
                  <a:ea typeface="Open Sans"/>
                  <a:cs typeface="Open Sans"/>
                </a:endParaRPr>
              </a:p>
            </p:txBody>
          </p:sp>
          <p:grpSp>
            <p:nvGrpSpPr>
              <p:cNvPr id="851" name="Google Shape;851;gdc32f7adc0_0_173"/>
              <p:cNvGrpSpPr/>
              <p:nvPr/>
            </p:nvGrpSpPr>
            <p:grpSpPr>
              <a:xfrm>
                <a:off x="2929267" y="4837814"/>
                <a:ext cx="1140776" cy="1506523"/>
                <a:chOff x="2800753" y="3747274"/>
                <a:chExt cx="1326815" cy="1752209"/>
              </a:xfrm>
            </p:grpSpPr>
            <p:sp>
              <p:nvSpPr>
                <p:cNvPr id="852" name="Google Shape;852;gdc32f7adc0_0_173"/>
                <p:cNvSpPr/>
                <p:nvPr/>
              </p:nvSpPr>
              <p:spPr>
                <a:xfrm>
                  <a:off x="3373831" y="3747274"/>
                  <a:ext cx="180576" cy="180576"/>
                </a:xfrm>
                <a:custGeom>
                  <a:avLst/>
                  <a:gdLst/>
                  <a:ahLst/>
                  <a:cxnLst/>
                  <a:rect l="l" t="t" r="r" b="b"/>
                  <a:pathLst>
                    <a:path w="4513" h="4513" extrusionOk="0">
                      <a:moveTo>
                        <a:pt x="2251" y="667"/>
                      </a:moveTo>
                      <a:cubicBezTo>
                        <a:pt x="3132" y="667"/>
                        <a:pt x="3846" y="1381"/>
                        <a:pt x="3846" y="2250"/>
                      </a:cubicBezTo>
                      <a:cubicBezTo>
                        <a:pt x="3846" y="3131"/>
                        <a:pt x="3132" y="3846"/>
                        <a:pt x="2251" y="3846"/>
                      </a:cubicBezTo>
                      <a:cubicBezTo>
                        <a:pt x="1382" y="3846"/>
                        <a:pt x="667" y="3131"/>
                        <a:pt x="667" y="2250"/>
                      </a:cubicBezTo>
                      <a:cubicBezTo>
                        <a:pt x="667" y="1381"/>
                        <a:pt x="1382" y="667"/>
                        <a:pt x="2251" y="667"/>
                      </a:cubicBezTo>
                      <a:close/>
                      <a:moveTo>
                        <a:pt x="2251" y="0"/>
                      </a:moveTo>
                      <a:cubicBezTo>
                        <a:pt x="1013" y="0"/>
                        <a:pt x="1" y="1012"/>
                        <a:pt x="1" y="2250"/>
                      </a:cubicBezTo>
                      <a:cubicBezTo>
                        <a:pt x="1" y="3501"/>
                        <a:pt x="1013" y="4513"/>
                        <a:pt x="2251" y="4513"/>
                      </a:cubicBezTo>
                      <a:cubicBezTo>
                        <a:pt x="3501" y="4513"/>
                        <a:pt x="4513" y="3501"/>
                        <a:pt x="4513" y="2250"/>
                      </a:cubicBezTo>
                      <a:cubicBezTo>
                        <a:pt x="4513" y="1012"/>
                        <a:pt x="3501" y="0"/>
                        <a:pt x="2251" y="0"/>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3" name="Google Shape;853;gdc32f7adc0_0_173"/>
                <p:cNvGrpSpPr/>
                <p:nvPr/>
              </p:nvGrpSpPr>
              <p:grpSpPr>
                <a:xfrm>
                  <a:off x="2800753" y="3901117"/>
                  <a:ext cx="1326815" cy="1598366"/>
                  <a:chOff x="2800753" y="3901117"/>
                  <a:chExt cx="1326815" cy="1598366"/>
                </a:xfrm>
              </p:grpSpPr>
              <p:sp>
                <p:nvSpPr>
                  <p:cNvPr id="854" name="Google Shape;854;gdc32f7adc0_0_173"/>
                  <p:cNvSpPr/>
                  <p:nvPr/>
                </p:nvSpPr>
                <p:spPr>
                  <a:xfrm>
                    <a:off x="3450533" y="3901117"/>
                    <a:ext cx="26727" cy="386881"/>
                  </a:xfrm>
                  <a:custGeom>
                    <a:avLst/>
                    <a:gdLst/>
                    <a:ahLst/>
                    <a:cxnLst/>
                    <a:rect l="l" t="t" r="r" b="b"/>
                    <a:pathLst>
                      <a:path w="668" h="9669" extrusionOk="0">
                        <a:moveTo>
                          <a:pt x="334" y="1"/>
                        </a:moveTo>
                        <a:cubicBezTo>
                          <a:pt x="155" y="1"/>
                          <a:pt x="0" y="144"/>
                          <a:pt x="0" y="334"/>
                        </a:cubicBezTo>
                        <a:lnTo>
                          <a:pt x="0" y="9335"/>
                        </a:lnTo>
                        <a:cubicBezTo>
                          <a:pt x="0" y="9526"/>
                          <a:pt x="155" y="9669"/>
                          <a:pt x="334" y="9669"/>
                        </a:cubicBezTo>
                        <a:cubicBezTo>
                          <a:pt x="524" y="9669"/>
                          <a:pt x="667" y="9526"/>
                          <a:pt x="667" y="9335"/>
                        </a:cubicBezTo>
                        <a:lnTo>
                          <a:pt x="667" y="334"/>
                        </a:lnTo>
                        <a:cubicBezTo>
                          <a:pt x="667" y="144"/>
                          <a:pt x="524" y="1"/>
                          <a:pt x="334" y="1"/>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dc32f7adc0_0_173"/>
                  <p:cNvSpPr/>
                  <p:nvPr/>
                </p:nvSpPr>
                <p:spPr>
                  <a:xfrm>
                    <a:off x="2844565" y="4261259"/>
                    <a:ext cx="1238667" cy="431175"/>
                  </a:xfrm>
                  <a:custGeom>
                    <a:avLst/>
                    <a:gdLst/>
                    <a:ahLst/>
                    <a:cxnLst/>
                    <a:rect l="l" t="t" r="r" b="b"/>
                    <a:pathLst>
                      <a:path w="30957" h="10776" extrusionOk="0">
                        <a:moveTo>
                          <a:pt x="7716" y="1"/>
                        </a:moveTo>
                        <a:cubicBezTo>
                          <a:pt x="6680" y="1"/>
                          <a:pt x="5704" y="560"/>
                          <a:pt x="5192" y="1453"/>
                        </a:cubicBezTo>
                        <a:lnTo>
                          <a:pt x="96" y="10276"/>
                        </a:lnTo>
                        <a:cubicBezTo>
                          <a:pt x="1" y="10431"/>
                          <a:pt x="60" y="10645"/>
                          <a:pt x="227" y="10728"/>
                        </a:cubicBezTo>
                        <a:cubicBezTo>
                          <a:pt x="278" y="10760"/>
                          <a:pt x="334" y="10774"/>
                          <a:pt x="389" y="10774"/>
                        </a:cubicBezTo>
                        <a:cubicBezTo>
                          <a:pt x="503" y="10774"/>
                          <a:pt x="615" y="10713"/>
                          <a:pt x="679" y="10609"/>
                        </a:cubicBezTo>
                        <a:lnTo>
                          <a:pt x="5775" y="1787"/>
                        </a:lnTo>
                        <a:cubicBezTo>
                          <a:pt x="6168" y="1096"/>
                          <a:pt x="6918" y="668"/>
                          <a:pt x="7716" y="668"/>
                        </a:cubicBezTo>
                        <a:lnTo>
                          <a:pt x="23254" y="668"/>
                        </a:lnTo>
                        <a:cubicBezTo>
                          <a:pt x="24051" y="668"/>
                          <a:pt x="24801" y="1096"/>
                          <a:pt x="25194" y="1787"/>
                        </a:cubicBezTo>
                        <a:lnTo>
                          <a:pt x="30290" y="10609"/>
                        </a:lnTo>
                        <a:cubicBezTo>
                          <a:pt x="30350" y="10716"/>
                          <a:pt x="30457" y="10776"/>
                          <a:pt x="30576" y="10776"/>
                        </a:cubicBezTo>
                        <a:cubicBezTo>
                          <a:pt x="30635" y="10776"/>
                          <a:pt x="30695" y="10764"/>
                          <a:pt x="30743" y="10728"/>
                        </a:cubicBezTo>
                        <a:cubicBezTo>
                          <a:pt x="30909" y="10645"/>
                          <a:pt x="30957" y="10431"/>
                          <a:pt x="30862" y="10276"/>
                        </a:cubicBezTo>
                        <a:lnTo>
                          <a:pt x="25778" y="1453"/>
                        </a:lnTo>
                        <a:cubicBezTo>
                          <a:pt x="25254" y="560"/>
                          <a:pt x="24289" y="1"/>
                          <a:pt x="23254" y="1"/>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dc32f7adc0_0_173"/>
                  <p:cNvSpPr/>
                  <p:nvPr/>
                </p:nvSpPr>
                <p:spPr>
                  <a:xfrm>
                    <a:off x="2800753" y="4332719"/>
                    <a:ext cx="1326815" cy="1166764"/>
                  </a:xfrm>
                  <a:custGeom>
                    <a:avLst/>
                    <a:gdLst/>
                    <a:ahLst/>
                    <a:cxnLst/>
                    <a:rect l="l" t="t" r="r" b="b"/>
                    <a:pathLst>
                      <a:path w="33160" h="29159" extrusionOk="0">
                        <a:moveTo>
                          <a:pt x="9513" y="1"/>
                        </a:moveTo>
                        <a:cubicBezTo>
                          <a:pt x="8680" y="1"/>
                          <a:pt x="7906" y="453"/>
                          <a:pt x="7489" y="1180"/>
                        </a:cubicBezTo>
                        <a:lnTo>
                          <a:pt x="417" y="13407"/>
                        </a:lnTo>
                        <a:cubicBezTo>
                          <a:pt x="0" y="14134"/>
                          <a:pt x="0" y="15026"/>
                          <a:pt x="417" y="15753"/>
                        </a:cubicBezTo>
                        <a:lnTo>
                          <a:pt x="7489" y="27992"/>
                        </a:lnTo>
                        <a:cubicBezTo>
                          <a:pt x="7906" y="28719"/>
                          <a:pt x="8680" y="29159"/>
                          <a:pt x="9513" y="29159"/>
                        </a:cubicBezTo>
                        <a:lnTo>
                          <a:pt x="23646" y="29159"/>
                        </a:lnTo>
                        <a:cubicBezTo>
                          <a:pt x="24480" y="29159"/>
                          <a:pt x="25253" y="28719"/>
                          <a:pt x="25670" y="27992"/>
                        </a:cubicBezTo>
                        <a:lnTo>
                          <a:pt x="32731" y="15753"/>
                        </a:lnTo>
                        <a:cubicBezTo>
                          <a:pt x="33159" y="15026"/>
                          <a:pt x="33159" y="14134"/>
                          <a:pt x="32731" y="13407"/>
                        </a:cubicBezTo>
                        <a:lnTo>
                          <a:pt x="25670" y="1180"/>
                        </a:lnTo>
                        <a:cubicBezTo>
                          <a:pt x="25253" y="453"/>
                          <a:pt x="24480" y="1"/>
                          <a:pt x="23646"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gdc32f7adc0_0_173"/>
                  <p:cNvSpPr/>
                  <p:nvPr/>
                </p:nvSpPr>
                <p:spPr>
                  <a:xfrm>
                    <a:off x="2870772" y="4398699"/>
                    <a:ext cx="1186291" cy="1034803"/>
                  </a:xfrm>
                  <a:custGeom>
                    <a:avLst/>
                    <a:gdLst/>
                    <a:ahLst/>
                    <a:cxnLst/>
                    <a:rect l="l" t="t" r="r" b="b"/>
                    <a:pathLst>
                      <a:path w="29648" h="25862" extrusionOk="0">
                        <a:moveTo>
                          <a:pt x="7930" y="1"/>
                        </a:moveTo>
                        <a:cubicBezTo>
                          <a:pt x="7573" y="1"/>
                          <a:pt x="7251" y="179"/>
                          <a:pt x="7073" y="489"/>
                        </a:cubicBezTo>
                        <a:lnTo>
                          <a:pt x="179" y="12443"/>
                        </a:lnTo>
                        <a:cubicBezTo>
                          <a:pt x="1" y="12740"/>
                          <a:pt x="1" y="13121"/>
                          <a:pt x="179" y="13419"/>
                        </a:cubicBezTo>
                        <a:lnTo>
                          <a:pt x="7085" y="25373"/>
                        </a:lnTo>
                        <a:cubicBezTo>
                          <a:pt x="7251" y="25671"/>
                          <a:pt x="7573" y="25861"/>
                          <a:pt x="7930" y="25861"/>
                        </a:cubicBezTo>
                        <a:lnTo>
                          <a:pt x="21729" y="25861"/>
                        </a:lnTo>
                        <a:cubicBezTo>
                          <a:pt x="22075" y="25861"/>
                          <a:pt x="22408" y="25671"/>
                          <a:pt x="22575" y="25373"/>
                        </a:cubicBezTo>
                        <a:lnTo>
                          <a:pt x="29480" y="13419"/>
                        </a:lnTo>
                        <a:cubicBezTo>
                          <a:pt x="29647" y="13121"/>
                          <a:pt x="29647" y="12740"/>
                          <a:pt x="29480" y="12443"/>
                        </a:cubicBezTo>
                        <a:lnTo>
                          <a:pt x="22575" y="489"/>
                        </a:lnTo>
                        <a:cubicBezTo>
                          <a:pt x="22408" y="179"/>
                          <a:pt x="22075" y="1"/>
                          <a:pt x="21729" y="1"/>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2000" b="0" i="0" u="none" strike="noStrike" cap="none">
                        <a:solidFill>
                          <a:srgbClr val="FFFFFF"/>
                        </a:solidFill>
                        <a:latin typeface="Open Sans"/>
                        <a:ea typeface="Open Sans"/>
                        <a:cs typeface="Open Sans"/>
                        <a:sym typeface="Open Sans"/>
                      </a:rPr>
                      <a:t>1</a:t>
                    </a:r>
                    <a:endParaRPr sz="2000" b="0" i="0" u="none" strike="noStrike" cap="none">
                      <a:solidFill>
                        <a:srgbClr val="FFFFFF"/>
                      </a:solidFill>
                      <a:latin typeface="Open Sans"/>
                      <a:ea typeface="Open Sans"/>
                      <a:cs typeface="Open Sans"/>
                      <a:sym typeface="Open Sans"/>
                    </a:endParaRPr>
                  </a:p>
                </p:txBody>
              </p:sp>
            </p:grpSp>
          </p:grpSp>
        </p:grpSp>
        <p:grpSp>
          <p:nvGrpSpPr>
            <p:cNvPr id="7" name="Group 6">
              <a:extLst>
                <a:ext uri="{FF2B5EF4-FFF2-40B4-BE49-F238E27FC236}">
                  <a16:creationId xmlns:a16="http://schemas.microsoft.com/office/drawing/2014/main" id="{1DB884B8-18BC-496B-D380-18F36FA41472}"/>
                </a:ext>
              </a:extLst>
            </p:cNvPr>
            <p:cNvGrpSpPr/>
            <p:nvPr/>
          </p:nvGrpSpPr>
          <p:grpSpPr>
            <a:xfrm>
              <a:off x="6366101" y="2615119"/>
              <a:ext cx="4397789" cy="3750124"/>
              <a:chOff x="6336670" y="2621865"/>
              <a:chExt cx="4397789" cy="3750124"/>
            </a:xfrm>
          </p:grpSpPr>
          <p:grpSp>
            <p:nvGrpSpPr>
              <p:cNvPr id="844" name="Google Shape;844;gdc32f7adc0_0_173"/>
              <p:cNvGrpSpPr/>
              <p:nvPr/>
            </p:nvGrpSpPr>
            <p:grpSpPr>
              <a:xfrm>
                <a:off x="7955249" y="4838689"/>
                <a:ext cx="1160631" cy="1533300"/>
                <a:chOff x="7464775" y="3721360"/>
                <a:chExt cx="1326334" cy="1752209"/>
              </a:xfrm>
            </p:grpSpPr>
            <p:sp>
              <p:nvSpPr>
                <p:cNvPr id="845" name="Google Shape;845;gdc32f7adc0_0_173"/>
                <p:cNvSpPr/>
                <p:nvPr/>
              </p:nvSpPr>
              <p:spPr>
                <a:xfrm>
                  <a:off x="8114554" y="3875203"/>
                  <a:ext cx="26727" cy="386881"/>
                </a:xfrm>
                <a:custGeom>
                  <a:avLst/>
                  <a:gdLst/>
                  <a:ahLst/>
                  <a:cxnLst/>
                  <a:rect l="l" t="t" r="r" b="b"/>
                  <a:pathLst>
                    <a:path w="668" h="9669" extrusionOk="0">
                      <a:moveTo>
                        <a:pt x="334" y="1"/>
                      </a:moveTo>
                      <a:cubicBezTo>
                        <a:pt x="155" y="1"/>
                        <a:pt x="1" y="144"/>
                        <a:pt x="1" y="334"/>
                      </a:cubicBezTo>
                      <a:lnTo>
                        <a:pt x="1" y="9335"/>
                      </a:lnTo>
                      <a:cubicBezTo>
                        <a:pt x="1" y="9526"/>
                        <a:pt x="155" y="9669"/>
                        <a:pt x="334" y="9669"/>
                      </a:cubicBezTo>
                      <a:cubicBezTo>
                        <a:pt x="524" y="9669"/>
                        <a:pt x="667" y="9526"/>
                        <a:pt x="667" y="9335"/>
                      </a:cubicBezTo>
                      <a:lnTo>
                        <a:pt x="667" y="334"/>
                      </a:lnTo>
                      <a:cubicBezTo>
                        <a:pt x="667" y="144"/>
                        <a:pt x="524" y="1"/>
                        <a:pt x="334" y="1"/>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dc32f7adc0_0_173"/>
                <p:cNvSpPr/>
                <p:nvPr/>
              </p:nvSpPr>
              <p:spPr>
                <a:xfrm>
                  <a:off x="8037373" y="3721360"/>
                  <a:ext cx="181097" cy="180576"/>
                </a:xfrm>
                <a:custGeom>
                  <a:avLst/>
                  <a:gdLst/>
                  <a:ahLst/>
                  <a:cxnLst/>
                  <a:rect l="l" t="t" r="r" b="b"/>
                  <a:pathLst>
                    <a:path w="4526" h="4513" extrusionOk="0">
                      <a:moveTo>
                        <a:pt x="2263" y="667"/>
                      </a:moveTo>
                      <a:cubicBezTo>
                        <a:pt x="3144" y="667"/>
                        <a:pt x="3858" y="1381"/>
                        <a:pt x="3858" y="2250"/>
                      </a:cubicBezTo>
                      <a:cubicBezTo>
                        <a:pt x="3858" y="3131"/>
                        <a:pt x="3144" y="3846"/>
                        <a:pt x="2263" y="3846"/>
                      </a:cubicBezTo>
                      <a:cubicBezTo>
                        <a:pt x="1394" y="3846"/>
                        <a:pt x="679" y="3131"/>
                        <a:pt x="679" y="2250"/>
                      </a:cubicBezTo>
                      <a:cubicBezTo>
                        <a:pt x="679" y="1381"/>
                        <a:pt x="1394" y="667"/>
                        <a:pt x="2263" y="667"/>
                      </a:cubicBezTo>
                      <a:close/>
                      <a:moveTo>
                        <a:pt x="2263" y="0"/>
                      </a:moveTo>
                      <a:cubicBezTo>
                        <a:pt x="1025" y="0"/>
                        <a:pt x="1" y="1012"/>
                        <a:pt x="1" y="2250"/>
                      </a:cubicBezTo>
                      <a:cubicBezTo>
                        <a:pt x="1" y="3501"/>
                        <a:pt x="1025" y="4513"/>
                        <a:pt x="2263" y="4513"/>
                      </a:cubicBezTo>
                      <a:cubicBezTo>
                        <a:pt x="3513" y="4513"/>
                        <a:pt x="4525" y="3501"/>
                        <a:pt x="4525" y="2250"/>
                      </a:cubicBezTo>
                      <a:cubicBezTo>
                        <a:pt x="4525" y="1012"/>
                        <a:pt x="3513" y="0"/>
                        <a:pt x="2263" y="0"/>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dc32f7adc0_0_173"/>
                <p:cNvSpPr/>
                <p:nvPr/>
              </p:nvSpPr>
              <p:spPr>
                <a:xfrm>
                  <a:off x="7508587" y="4235345"/>
                  <a:ext cx="1238707" cy="431175"/>
                </a:xfrm>
                <a:custGeom>
                  <a:avLst/>
                  <a:gdLst/>
                  <a:ahLst/>
                  <a:cxnLst/>
                  <a:rect l="l" t="t" r="r" b="b"/>
                  <a:pathLst>
                    <a:path w="30958" h="10776" extrusionOk="0">
                      <a:moveTo>
                        <a:pt x="7704" y="1"/>
                      </a:moveTo>
                      <a:cubicBezTo>
                        <a:pt x="6668" y="1"/>
                        <a:pt x="5704" y="560"/>
                        <a:pt x="5192" y="1453"/>
                      </a:cubicBezTo>
                      <a:lnTo>
                        <a:pt x="96" y="10276"/>
                      </a:lnTo>
                      <a:cubicBezTo>
                        <a:pt x="1" y="10431"/>
                        <a:pt x="60" y="10645"/>
                        <a:pt x="215" y="10728"/>
                      </a:cubicBezTo>
                      <a:cubicBezTo>
                        <a:pt x="270" y="10760"/>
                        <a:pt x="329" y="10774"/>
                        <a:pt x="386" y="10774"/>
                      </a:cubicBezTo>
                      <a:cubicBezTo>
                        <a:pt x="503" y="10774"/>
                        <a:pt x="616" y="10713"/>
                        <a:pt x="680" y="10609"/>
                      </a:cubicBezTo>
                      <a:lnTo>
                        <a:pt x="5763" y="1787"/>
                      </a:lnTo>
                      <a:cubicBezTo>
                        <a:pt x="6168" y="1096"/>
                        <a:pt x="6906" y="668"/>
                        <a:pt x="7704" y="668"/>
                      </a:cubicBezTo>
                      <a:lnTo>
                        <a:pt x="23254" y="668"/>
                      </a:lnTo>
                      <a:cubicBezTo>
                        <a:pt x="24051" y="668"/>
                        <a:pt x="24790" y="1096"/>
                        <a:pt x="25194" y="1787"/>
                      </a:cubicBezTo>
                      <a:lnTo>
                        <a:pt x="30290" y="10609"/>
                      </a:lnTo>
                      <a:cubicBezTo>
                        <a:pt x="30350" y="10716"/>
                        <a:pt x="30457" y="10776"/>
                        <a:pt x="30576" y="10776"/>
                      </a:cubicBezTo>
                      <a:cubicBezTo>
                        <a:pt x="30636" y="10776"/>
                        <a:pt x="30695" y="10764"/>
                        <a:pt x="30743" y="10728"/>
                      </a:cubicBezTo>
                      <a:cubicBezTo>
                        <a:pt x="30898" y="10645"/>
                        <a:pt x="30957" y="10431"/>
                        <a:pt x="30862" y="10276"/>
                      </a:cubicBezTo>
                      <a:lnTo>
                        <a:pt x="25778" y="1453"/>
                      </a:lnTo>
                      <a:cubicBezTo>
                        <a:pt x="25254" y="560"/>
                        <a:pt x="24290" y="1"/>
                        <a:pt x="23254" y="1"/>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dc32f7adc0_0_173"/>
                <p:cNvSpPr/>
                <p:nvPr/>
              </p:nvSpPr>
              <p:spPr>
                <a:xfrm>
                  <a:off x="7464775" y="4306805"/>
                  <a:ext cx="1326334" cy="1166764"/>
                </a:xfrm>
                <a:custGeom>
                  <a:avLst/>
                  <a:gdLst/>
                  <a:ahLst/>
                  <a:cxnLst/>
                  <a:rect l="l" t="t" r="r" b="b"/>
                  <a:pathLst>
                    <a:path w="33148" h="29159" extrusionOk="0">
                      <a:moveTo>
                        <a:pt x="9514" y="1"/>
                      </a:moveTo>
                      <a:cubicBezTo>
                        <a:pt x="8680" y="1"/>
                        <a:pt x="7906" y="453"/>
                        <a:pt x="7478" y="1180"/>
                      </a:cubicBezTo>
                      <a:lnTo>
                        <a:pt x="417" y="13407"/>
                      </a:lnTo>
                      <a:cubicBezTo>
                        <a:pt x="0" y="14134"/>
                        <a:pt x="0" y="15026"/>
                        <a:pt x="417" y="15753"/>
                      </a:cubicBezTo>
                      <a:lnTo>
                        <a:pt x="7478" y="27992"/>
                      </a:lnTo>
                      <a:cubicBezTo>
                        <a:pt x="7906" y="28719"/>
                        <a:pt x="8680" y="29159"/>
                        <a:pt x="9514" y="29159"/>
                      </a:cubicBezTo>
                      <a:lnTo>
                        <a:pt x="23646" y="29159"/>
                      </a:lnTo>
                      <a:cubicBezTo>
                        <a:pt x="24480" y="29159"/>
                        <a:pt x="25254" y="28719"/>
                        <a:pt x="25670" y="27992"/>
                      </a:cubicBezTo>
                      <a:lnTo>
                        <a:pt x="32731" y="15753"/>
                      </a:lnTo>
                      <a:cubicBezTo>
                        <a:pt x="33147" y="15026"/>
                        <a:pt x="33147" y="14134"/>
                        <a:pt x="32731" y="13407"/>
                      </a:cubicBezTo>
                      <a:lnTo>
                        <a:pt x="25670" y="1180"/>
                      </a:lnTo>
                      <a:cubicBezTo>
                        <a:pt x="25254" y="453"/>
                        <a:pt x="24480" y="1"/>
                        <a:pt x="23646"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gdc32f7adc0_0_173"/>
                <p:cNvSpPr/>
                <p:nvPr/>
              </p:nvSpPr>
              <p:spPr>
                <a:xfrm>
                  <a:off x="7534794" y="4372785"/>
                  <a:ext cx="1186291" cy="1034803"/>
                </a:xfrm>
                <a:custGeom>
                  <a:avLst/>
                  <a:gdLst/>
                  <a:ahLst/>
                  <a:cxnLst/>
                  <a:rect l="l" t="t" r="r" b="b"/>
                  <a:pathLst>
                    <a:path w="29648" h="25862" extrusionOk="0">
                      <a:moveTo>
                        <a:pt x="7930" y="1"/>
                      </a:moveTo>
                      <a:cubicBezTo>
                        <a:pt x="7573" y="1"/>
                        <a:pt x="7252" y="179"/>
                        <a:pt x="7073" y="489"/>
                      </a:cubicBezTo>
                      <a:lnTo>
                        <a:pt x="179" y="12443"/>
                      </a:lnTo>
                      <a:cubicBezTo>
                        <a:pt x="1" y="12740"/>
                        <a:pt x="1" y="13121"/>
                        <a:pt x="179" y="13419"/>
                      </a:cubicBezTo>
                      <a:lnTo>
                        <a:pt x="7073" y="25373"/>
                      </a:lnTo>
                      <a:cubicBezTo>
                        <a:pt x="7252" y="25671"/>
                        <a:pt x="7573" y="25861"/>
                        <a:pt x="7930" y="25861"/>
                      </a:cubicBezTo>
                      <a:lnTo>
                        <a:pt x="21730" y="25861"/>
                      </a:lnTo>
                      <a:cubicBezTo>
                        <a:pt x="22075" y="25861"/>
                        <a:pt x="22396" y="25671"/>
                        <a:pt x="22575" y="25373"/>
                      </a:cubicBezTo>
                      <a:lnTo>
                        <a:pt x="29481" y="13419"/>
                      </a:lnTo>
                      <a:cubicBezTo>
                        <a:pt x="29647" y="13121"/>
                        <a:pt x="29647" y="12740"/>
                        <a:pt x="29481" y="12443"/>
                      </a:cubicBezTo>
                      <a:lnTo>
                        <a:pt x="22575" y="489"/>
                      </a:lnTo>
                      <a:cubicBezTo>
                        <a:pt x="22396" y="179"/>
                        <a:pt x="22075" y="1"/>
                        <a:pt x="21730" y="1"/>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FFFFFF"/>
                      </a:solidFill>
                      <a:latin typeface="Open Sans"/>
                      <a:ea typeface="Open Sans"/>
                      <a:cs typeface="Open Sans"/>
                      <a:sym typeface="Open Sans"/>
                    </a:rPr>
                    <a:t>3</a:t>
                  </a:r>
                  <a:endParaRPr sz="2000" b="0" i="0" u="none" strike="noStrike" cap="none">
                    <a:solidFill>
                      <a:srgbClr val="FFFFFF"/>
                    </a:solidFill>
                    <a:latin typeface="Open Sans"/>
                    <a:ea typeface="Open Sans"/>
                    <a:cs typeface="Open Sans"/>
                    <a:sym typeface="Open Sans"/>
                  </a:endParaRPr>
                </a:p>
              </p:txBody>
            </p:sp>
          </p:grpSp>
          <p:sp>
            <p:nvSpPr>
              <p:cNvPr id="858" name="Google Shape;858;gdc32f7adc0_0_173"/>
              <p:cNvSpPr/>
              <p:nvPr/>
            </p:nvSpPr>
            <p:spPr>
              <a:xfrm>
                <a:off x="6336670" y="2621865"/>
                <a:ext cx="4397789" cy="2158461"/>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0FCFE8"/>
                </a:solidFill>
                <a:prstDash val="solid"/>
                <a:round/>
                <a:headEnd type="none" w="sm" len="sm"/>
                <a:tailEnd type="none" w="sm" len="sm"/>
              </a:ln>
            </p:spPr>
            <p:txBody>
              <a:bodyPr spcFirstLastPara="1" wrap="square" lIns="91425" tIns="91425" rIns="91425" bIns="137150" anchor="ctr" anchorCtr="0">
                <a:noAutofit/>
              </a:bodyPr>
              <a:lstStyle/>
              <a:p>
                <a:pPr lvl="0" algn="ctr"/>
                <a:r>
                  <a:rPr lang="en-US" sz="2200" b="1">
                    <a:solidFill>
                      <a:schemeClr val="tx1">
                        <a:lumMod val="75000"/>
                        <a:lumOff val="25000"/>
                      </a:schemeClr>
                    </a:solidFill>
                    <a:latin typeface="Open Sans"/>
                    <a:ea typeface="Open Sans"/>
                    <a:cs typeface="Open Sans"/>
                  </a:rPr>
                  <a:t>Roles</a:t>
                </a:r>
              </a:p>
              <a:p>
                <a:pPr lvl="0" algn="ctr"/>
                <a:endParaRPr lang="en-IN" sz="1000" b="1">
                  <a:solidFill>
                    <a:schemeClr val="tx1">
                      <a:lumMod val="75000"/>
                      <a:lumOff val="25000"/>
                    </a:schemeClr>
                  </a:solidFill>
                  <a:latin typeface="Open Sans"/>
                  <a:ea typeface="Open Sans"/>
                  <a:cs typeface="Open Sans"/>
                </a:endParaRPr>
              </a:p>
              <a:p>
                <a:pPr lvl="1" algn="ctr"/>
                <a:r>
                  <a:rPr lang="en-US" sz="2200">
                    <a:solidFill>
                      <a:schemeClr val="tx1">
                        <a:lumMod val="75000"/>
                        <a:lumOff val="25000"/>
                      </a:schemeClr>
                    </a:solidFill>
                    <a:latin typeface="Open Sans"/>
                    <a:ea typeface="Open Sans"/>
                    <a:cs typeface="Open Sans"/>
                  </a:rPr>
                  <a:t>Access is granted depending on the role or job function in the organization.</a:t>
                </a:r>
                <a:endParaRPr lang="en-IN" sz="2200">
                  <a:solidFill>
                    <a:srgbClr val="3F3F3F"/>
                  </a:solidFill>
                  <a:latin typeface="Open Sans"/>
                  <a:ea typeface="Open Sans"/>
                  <a:cs typeface="Open Sans"/>
                </a:endParaRPr>
              </a:p>
            </p:txBody>
          </p:sp>
        </p:grpSp>
        <p:grpSp>
          <p:nvGrpSpPr>
            <p:cNvPr id="6" name="Group 5">
              <a:extLst>
                <a:ext uri="{FF2B5EF4-FFF2-40B4-BE49-F238E27FC236}">
                  <a16:creationId xmlns:a16="http://schemas.microsoft.com/office/drawing/2014/main" id="{F30B8347-C3F3-7004-D5B1-9FC810BBE4F3}"/>
                </a:ext>
              </a:extLst>
            </p:cNvPr>
            <p:cNvGrpSpPr/>
            <p:nvPr/>
          </p:nvGrpSpPr>
          <p:grpSpPr>
            <a:xfrm>
              <a:off x="11346707" y="2621866"/>
              <a:ext cx="4053043" cy="3750789"/>
              <a:chOff x="11346707" y="2621866"/>
              <a:chExt cx="4053043" cy="3750789"/>
            </a:xfrm>
          </p:grpSpPr>
          <p:grpSp>
            <p:nvGrpSpPr>
              <p:cNvPr id="824" name="Google Shape;824;gdc32f7adc0_0_173"/>
              <p:cNvGrpSpPr/>
              <p:nvPr/>
            </p:nvGrpSpPr>
            <p:grpSpPr>
              <a:xfrm>
                <a:off x="12792330" y="4837814"/>
                <a:ext cx="1161797" cy="1534841"/>
                <a:chOff x="10376252" y="3721360"/>
                <a:chExt cx="1326334" cy="1752209"/>
              </a:xfrm>
            </p:grpSpPr>
            <p:sp>
              <p:nvSpPr>
                <p:cNvPr id="825" name="Google Shape;825;gdc32f7adc0_0_173"/>
                <p:cNvSpPr/>
                <p:nvPr/>
              </p:nvSpPr>
              <p:spPr>
                <a:xfrm>
                  <a:off x="11026031" y="3875203"/>
                  <a:ext cx="26727" cy="386881"/>
                </a:xfrm>
                <a:custGeom>
                  <a:avLst/>
                  <a:gdLst/>
                  <a:ahLst/>
                  <a:cxnLst/>
                  <a:rect l="l" t="t" r="r" b="b"/>
                  <a:pathLst>
                    <a:path w="668" h="9669" extrusionOk="0">
                      <a:moveTo>
                        <a:pt x="334" y="1"/>
                      </a:moveTo>
                      <a:cubicBezTo>
                        <a:pt x="144" y="1"/>
                        <a:pt x="1" y="144"/>
                        <a:pt x="1" y="334"/>
                      </a:cubicBezTo>
                      <a:lnTo>
                        <a:pt x="1" y="9335"/>
                      </a:lnTo>
                      <a:cubicBezTo>
                        <a:pt x="1" y="9526"/>
                        <a:pt x="144" y="9669"/>
                        <a:pt x="334" y="9669"/>
                      </a:cubicBezTo>
                      <a:cubicBezTo>
                        <a:pt x="513" y="9669"/>
                        <a:pt x="668" y="9526"/>
                        <a:pt x="668" y="9335"/>
                      </a:cubicBezTo>
                      <a:lnTo>
                        <a:pt x="668" y="334"/>
                      </a:lnTo>
                      <a:cubicBezTo>
                        <a:pt x="668" y="144"/>
                        <a:pt x="525" y="1"/>
                        <a:pt x="334" y="1"/>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gdc32f7adc0_0_173"/>
                <p:cNvSpPr/>
                <p:nvPr/>
              </p:nvSpPr>
              <p:spPr>
                <a:xfrm>
                  <a:off x="10948850" y="3721360"/>
                  <a:ext cx="181097" cy="180576"/>
                </a:xfrm>
                <a:custGeom>
                  <a:avLst/>
                  <a:gdLst/>
                  <a:ahLst/>
                  <a:cxnLst/>
                  <a:rect l="l" t="t" r="r" b="b"/>
                  <a:pathLst>
                    <a:path w="4526" h="4513" extrusionOk="0">
                      <a:moveTo>
                        <a:pt x="2263" y="667"/>
                      </a:moveTo>
                      <a:cubicBezTo>
                        <a:pt x="3144" y="667"/>
                        <a:pt x="3847" y="1381"/>
                        <a:pt x="3847" y="2250"/>
                      </a:cubicBezTo>
                      <a:cubicBezTo>
                        <a:pt x="3847" y="3131"/>
                        <a:pt x="3144" y="3846"/>
                        <a:pt x="2263" y="3846"/>
                      </a:cubicBezTo>
                      <a:cubicBezTo>
                        <a:pt x="1382" y="3846"/>
                        <a:pt x="680" y="3131"/>
                        <a:pt x="680" y="2250"/>
                      </a:cubicBezTo>
                      <a:cubicBezTo>
                        <a:pt x="680" y="1381"/>
                        <a:pt x="1382" y="667"/>
                        <a:pt x="2263" y="667"/>
                      </a:cubicBezTo>
                      <a:close/>
                      <a:moveTo>
                        <a:pt x="2263" y="0"/>
                      </a:moveTo>
                      <a:cubicBezTo>
                        <a:pt x="1013" y="0"/>
                        <a:pt x="1" y="1012"/>
                        <a:pt x="1" y="2250"/>
                      </a:cubicBezTo>
                      <a:cubicBezTo>
                        <a:pt x="1" y="3501"/>
                        <a:pt x="1013" y="4513"/>
                        <a:pt x="2263" y="4513"/>
                      </a:cubicBezTo>
                      <a:cubicBezTo>
                        <a:pt x="3513" y="4513"/>
                        <a:pt x="4525" y="3501"/>
                        <a:pt x="4525" y="2250"/>
                      </a:cubicBezTo>
                      <a:cubicBezTo>
                        <a:pt x="4525" y="1012"/>
                        <a:pt x="3513" y="0"/>
                        <a:pt x="2263" y="0"/>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dc32f7adc0_0_173"/>
                <p:cNvSpPr/>
                <p:nvPr/>
              </p:nvSpPr>
              <p:spPr>
                <a:xfrm>
                  <a:off x="10420104" y="4235345"/>
                  <a:ext cx="1238667" cy="431175"/>
                </a:xfrm>
                <a:custGeom>
                  <a:avLst/>
                  <a:gdLst/>
                  <a:ahLst/>
                  <a:cxnLst/>
                  <a:rect l="l" t="t" r="r" b="b"/>
                  <a:pathLst>
                    <a:path w="30957" h="10776" extrusionOk="0">
                      <a:moveTo>
                        <a:pt x="7703" y="1"/>
                      </a:moveTo>
                      <a:cubicBezTo>
                        <a:pt x="6668" y="1"/>
                        <a:pt x="5703" y="560"/>
                        <a:pt x="5191" y="1453"/>
                      </a:cubicBezTo>
                      <a:lnTo>
                        <a:pt x="95" y="10276"/>
                      </a:lnTo>
                      <a:cubicBezTo>
                        <a:pt x="0" y="10431"/>
                        <a:pt x="60" y="10645"/>
                        <a:pt x="214" y="10728"/>
                      </a:cubicBezTo>
                      <a:cubicBezTo>
                        <a:pt x="269" y="10760"/>
                        <a:pt x="328" y="10774"/>
                        <a:pt x="385" y="10774"/>
                      </a:cubicBezTo>
                      <a:cubicBezTo>
                        <a:pt x="502" y="10774"/>
                        <a:pt x="615" y="10713"/>
                        <a:pt x="679" y="10609"/>
                      </a:cubicBezTo>
                      <a:lnTo>
                        <a:pt x="5763" y="1787"/>
                      </a:lnTo>
                      <a:cubicBezTo>
                        <a:pt x="6167" y="1096"/>
                        <a:pt x="6906" y="668"/>
                        <a:pt x="7703" y="668"/>
                      </a:cubicBezTo>
                      <a:lnTo>
                        <a:pt x="23253" y="668"/>
                      </a:lnTo>
                      <a:cubicBezTo>
                        <a:pt x="24051" y="668"/>
                        <a:pt x="24789" y="1096"/>
                        <a:pt x="25194" y="1787"/>
                      </a:cubicBezTo>
                      <a:lnTo>
                        <a:pt x="30278" y="10609"/>
                      </a:lnTo>
                      <a:cubicBezTo>
                        <a:pt x="30349" y="10716"/>
                        <a:pt x="30456" y="10776"/>
                        <a:pt x="30575" y="10776"/>
                      </a:cubicBezTo>
                      <a:cubicBezTo>
                        <a:pt x="30635" y="10776"/>
                        <a:pt x="30682" y="10764"/>
                        <a:pt x="30742" y="10728"/>
                      </a:cubicBezTo>
                      <a:cubicBezTo>
                        <a:pt x="30897" y="10645"/>
                        <a:pt x="30956" y="10431"/>
                        <a:pt x="30861" y="10276"/>
                      </a:cubicBezTo>
                      <a:lnTo>
                        <a:pt x="25765" y="1453"/>
                      </a:lnTo>
                      <a:cubicBezTo>
                        <a:pt x="25253" y="560"/>
                        <a:pt x="24289" y="1"/>
                        <a:pt x="23253" y="1"/>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gdc32f7adc0_0_173"/>
                <p:cNvSpPr/>
                <p:nvPr/>
              </p:nvSpPr>
              <p:spPr>
                <a:xfrm>
                  <a:off x="10376252" y="4306805"/>
                  <a:ext cx="1326334" cy="1166764"/>
                </a:xfrm>
                <a:custGeom>
                  <a:avLst/>
                  <a:gdLst/>
                  <a:ahLst/>
                  <a:cxnLst/>
                  <a:rect l="l" t="t" r="r" b="b"/>
                  <a:pathLst>
                    <a:path w="33148" h="29159" extrusionOk="0">
                      <a:moveTo>
                        <a:pt x="9514" y="1"/>
                      </a:moveTo>
                      <a:cubicBezTo>
                        <a:pt x="8668" y="1"/>
                        <a:pt x="7894" y="453"/>
                        <a:pt x="7478" y="1180"/>
                      </a:cubicBezTo>
                      <a:lnTo>
                        <a:pt x="417" y="13407"/>
                      </a:lnTo>
                      <a:cubicBezTo>
                        <a:pt x="1" y="14134"/>
                        <a:pt x="1" y="15026"/>
                        <a:pt x="417" y="15753"/>
                      </a:cubicBezTo>
                      <a:lnTo>
                        <a:pt x="7478" y="27992"/>
                      </a:lnTo>
                      <a:cubicBezTo>
                        <a:pt x="7894" y="28719"/>
                        <a:pt x="8668" y="29159"/>
                        <a:pt x="9514" y="29159"/>
                      </a:cubicBezTo>
                      <a:lnTo>
                        <a:pt x="23635" y="29159"/>
                      </a:lnTo>
                      <a:cubicBezTo>
                        <a:pt x="24480" y="29159"/>
                        <a:pt x="25254" y="28719"/>
                        <a:pt x="25671" y="27992"/>
                      </a:cubicBezTo>
                      <a:lnTo>
                        <a:pt x="32731" y="15753"/>
                      </a:lnTo>
                      <a:cubicBezTo>
                        <a:pt x="33148" y="15026"/>
                        <a:pt x="33148" y="14134"/>
                        <a:pt x="32731" y="13407"/>
                      </a:cubicBezTo>
                      <a:lnTo>
                        <a:pt x="25671" y="1180"/>
                      </a:lnTo>
                      <a:cubicBezTo>
                        <a:pt x="25254" y="453"/>
                        <a:pt x="24480" y="1"/>
                        <a:pt x="23635"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gdc32f7adc0_0_173"/>
                <p:cNvSpPr/>
                <p:nvPr/>
              </p:nvSpPr>
              <p:spPr>
                <a:xfrm>
                  <a:off x="10446271" y="4372785"/>
                  <a:ext cx="1186291" cy="1034803"/>
                </a:xfrm>
                <a:custGeom>
                  <a:avLst/>
                  <a:gdLst/>
                  <a:ahLst/>
                  <a:cxnLst/>
                  <a:rect l="l" t="t" r="r" b="b"/>
                  <a:pathLst>
                    <a:path w="29648" h="25862" extrusionOk="0">
                      <a:moveTo>
                        <a:pt x="7919" y="1"/>
                      </a:moveTo>
                      <a:cubicBezTo>
                        <a:pt x="7573" y="1"/>
                        <a:pt x="7252" y="179"/>
                        <a:pt x="7073" y="489"/>
                      </a:cubicBezTo>
                      <a:lnTo>
                        <a:pt x="179" y="12443"/>
                      </a:lnTo>
                      <a:cubicBezTo>
                        <a:pt x="1" y="12740"/>
                        <a:pt x="1" y="13121"/>
                        <a:pt x="179" y="13419"/>
                      </a:cubicBezTo>
                      <a:lnTo>
                        <a:pt x="7073" y="25373"/>
                      </a:lnTo>
                      <a:cubicBezTo>
                        <a:pt x="7252" y="25671"/>
                        <a:pt x="7573" y="25861"/>
                        <a:pt x="7919" y="25861"/>
                      </a:cubicBezTo>
                      <a:lnTo>
                        <a:pt x="21730" y="25861"/>
                      </a:lnTo>
                      <a:cubicBezTo>
                        <a:pt x="22075" y="25861"/>
                        <a:pt x="22397" y="25671"/>
                        <a:pt x="22575" y="25373"/>
                      </a:cubicBezTo>
                      <a:lnTo>
                        <a:pt x="29469" y="13419"/>
                      </a:lnTo>
                      <a:cubicBezTo>
                        <a:pt x="29647" y="13121"/>
                        <a:pt x="29647" y="12740"/>
                        <a:pt x="29469" y="12443"/>
                      </a:cubicBezTo>
                      <a:lnTo>
                        <a:pt x="22575" y="489"/>
                      </a:lnTo>
                      <a:cubicBezTo>
                        <a:pt x="22397" y="179"/>
                        <a:pt x="22075" y="1"/>
                        <a:pt x="21730" y="1"/>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FFFFFF"/>
                      </a:solidFill>
                      <a:latin typeface="Open Sans"/>
                      <a:ea typeface="Open Sans"/>
                      <a:cs typeface="Open Sans"/>
                      <a:sym typeface="Open Sans"/>
                    </a:rPr>
                    <a:t>5</a:t>
                  </a:r>
                  <a:endParaRPr sz="2000" b="0" i="0" u="none" strike="noStrike" cap="none">
                    <a:solidFill>
                      <a:srgbClr val="FFFFFF"/>
                    </a:solidFill>
                    <a:latin typeface="Open Sans"/>
                    <a:ea typeface="Open Sans"/>
                    <a:cs typeface="Open Sans"/>
                    <a:sym typeface="Open Sans"/>
                  </a:endParaRPr>
                </a:p>
              </p:txBody>
            </p:sp>
          </p:grpSp>
          <p:sp>
            <p:nvSpPr>
              <p:cNvPr id="859" name="Google Shape;859;gdc32f7adc0_0_173"/>
              <p:cNvSpPr/>
              <p:nvPr/>
            </p:nvSpPr>
            <p:spPr>
              <a:xfrm>
                <a:off x="11346707" y="2621866"/>
                <a:ext cx="4053043" cy="2185168"/>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0075C4"/>
                </a:solidFill>
                <a:prstDash val="solid"/>
                <a:round/>
                <a:headEnd type="none" w="sm" len="sm"/>
                <a:tailEnd type="none" w="sm" len="sm"/>
              </a:ln>
            </p:spPr>
            <p:txBody>
              <a:bodyPr spcFirstLastPara="1" wrap="square" lIns="91425" tIns="91425" rIns="91425" bIns="137150" anchor="ctr" anchorCtr="0">
                <a:noAutofit/>
              </a:bodyPr>
              <a:lstStyle/>
              <a:p>
                <a:pPr lvl="0" algn="ctr"/>
                <a:r>
                  <a:rPr lang="en-US" sz="2200" b="1">
                    <a:solidFill>
                      <a:schemeClr val="tx1">
                        <a:lumMod val="75000"/>
                        <a:lumOff val="25000"/>
                      </a:schemeClr>
                    </a:solidFill>
                    <a:latin typeface="Open Sans"/>
                    <a:ea typeface="Open Sans"/>
                    <a:cs typeface="Open Sans"/>
                  </a:rPr>
                  <a:t>Groups</a:t>
                </a:r>
              </a:p>
              <a:p>
                <a:pPr lvl="0" algn="ctr"/>
                <a:endParaRPr lang="en-IN" sz="1000" b="1">
                  <a:solidFill>
                    <a:schemeClr val="tx1">
                      <a:lumMod val="75000"/>
                      <a:lumOff val="25000"/>
                    </a:schemeClr>
                  </a:solidFill>
                  <a:latin typeface="Open Sans"/>
                  <a:ea typeface="Open Sans"/>
                  <a:cs typeface="Open Sans"/>
                </a:endParaRPr>
              </a:p>
              <a:p>
                <a:pPr lvl="1" algn="ctr"/>
                <a:r>
                  <a:rPr lang="en-US" sz="2200">
                    <a:solidFill>
                      <a:schemeClr val="tx1">
                        <a:lumMod val="75000"/>
                        <a:lumOff val="25000"/>
                      </a:schemeClr>
                    </a:solidFill>
                    <a:latin typeface="Open Sans"/>
                    <a:ea typeface="Open Sans"/>
                    <a:cs typeface="Open Sans"/>
                  </a:rPr>
                  <a:t>Create user groups and assign rights and privileges to these groups.</a:t>
                </a:r>
                <a:endParaRPr lang="en-IN" sz="2200">
                  <a:solidFill>
                    <a:srgbClr val="3F3F3F"/>
                  </a:solidFill>
                  <a:latin typeface="Open Sans"/>
                  <a:ea typeface="Open Sans"/>
                  <a:cs typeface="Open Sans"/>
                </a:endParaRPr>
              </a:p>
            </p:txBody>
          </p:sp>
        </p:grpSp>
        <p:grpSp>
          <p:nvGrpSpPr>
            <p:cNvPr id="5" name="Group 4">
              <a:extLst>
                <a:ext uri="{FF2B5EF4-FFF2-40B4-BE49-F238E27FC236}">
                  <a16:creationId xmlns:a16="http://schemas.microsoft.com/office/drawing/2014/main" id="{5BD1CAC9-37EA-FC30-DD7A-F737032CBF01}"/>
                </a:ext>
              </a:extLst>
            </p:cNvPr>
            <p:cNvGrpSpPr/>
            <p:nvPr/>
          </p:nvGrpSpPr>
          <p:grpSpPr>
            <a:xfrm>
              <a:off x="9017277" y="5351521"/>
              <a:ext cx="4053043" cy="3120389"/>
              <a:chOff x="9196339" y="5330000"/>
              <a:chExt cx="4053043" cy="3120389"/>
            </a:xfrm>
          </p:grpSpPr>
          <p:grpSp>
            <p:nvGrpSpPr>
              <p:cNvPr id="838" name="Google Shape;838;gdc32f7adc0_0_173"/>
              <p:cNvGrpSpPr/>
              <p:nvPr/>
            </p:nvGrpSpPr>
            <p:grpSpPr>
              <a:xfrm>
                <a:off x="10654045" y="5330000"/>
                <a:ext cx="1160631" cy="1536920"/>
                <a:chOff x="8922173" y="4890370"/>
                <a:chExt cx="1326815" cy="1756983"/>
              </a:xfrm>
            </p:grpSpPr>
            <p:sp>
              <p:nvSpPr>
                <p:cNvPr id="839" name="Google Shape;839;gdc32f7adc0_0_173"/>
                <p:cNvSpPr/>
                <p:nvPr/>
              </p:nvSpPr>
              <p:spPr>
                <a:xfrm>
                  <a:off x="9572434" y="6106114"/>
                  <a:ext cx="26727" cy="386881"/>
                </a:xfrm>
                <a:custGeom>
                  <a:avLst/>
                  <a:gdLst/>
                  <a:ahLst/>
                  <a:cxnLst/>
                  <a:rect l="l" t="t" r="r" b="b"/>
                  <a:pathLst>
                    <a:path w="668" h="9669" extrusionOk="0">
                      <a:moveTo>
                        <a:pt x="334" y="1"/>
                      </a:moveTo>
                      <a:cubicBezTo>
                        <a:pt x="144" y="1"/>
                        <a:pt x="1" y="155"/>
                        <a:pt x="1" y="334"/>
                      </a:cubicBezTo>
                      <a:lnTo>
                        <a:pt x="1" y="9335"/>
                      </a:lnTo>
                      <a:cubicBezTo>
                        <a:pt x="1" y="9526"/>
                        <a:pt x="144" y="9668"/>
                        <a:pt x="334" y="9668"/>
                      </a:cubicBezTo>
                      <a:cubicBezTo>
                        <a:pt x="513" y="9668"/>
                        <a:pt x="668" y="9526"/>
                        <a:pt x="668" y="9335"/>
                      </a:cubicBezTo>
                      <a:lnTo>
                        <a:pt x="668" y="334"/>
                      </a:lnTo>
                      <a:cubicBezTo>
                        <a:pt x="668" y="155"/>
                        <a:pt x="513" y="1"/>
                        <a:pt x="334" y="1"/>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gdc32f7adc0_0_173"/>
                <p:cNvSpPr/>
                <p:nvPr/>
              </p:nvSpPr>
              <p:spPr>
                <a:xfrm>
                  <a:off x="9495252" y="6466256"/>
                  <a:ext cx="180616" cy="181097"/>
                </a:xfrm>
                <a:custGeom>
                  <a:avLst/>
                  <a:gdLst/>
                  <a:ahLst/>
                  <a:cxnLst/>
                  <a:rect l="l" t="t" r="r" b="b"/>
                  <a:pathLst>
                    <a:path w="4514" h="4526" extrusionOk="0">
                      <a:moveTo>
                        <a:pt x="2263" y="667"/>
                      </a:moveTo>
                      <a:cubicBezTo>
                        <a:pt x="3132" y="667"/>
                        <a:pt x="3847" y="1382"/>
                        <a:pt x="3847" y="2263"/>
                      </a:cubicBezTo>
                      <a:cubicBezTo>
                        <a:pt x="3847" y="3132"/>
                        <a:pt x="3132"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01" y="4525"/>
                        <a:pt x="4513" y="3501"/>
                        <a:pt x="4513" y="2263"/>
                      </a:cubicBezTo>
                      <a:cubicBezTo>
                        <a:pt x="4513" y="1013"/>
                        <a:pt x="3501" y="1"/>
                        <a:pt x="2263" y="1"/>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gdc32f7adc0_0_173"/>
                <p:cNvSpPr/>
                <p:nvPr/>
              </p:nvSpPr>
              <p:spPr>
                <a:xfrm>
                  <a:off x="8966506" y="5701760"/>
                  <a:ext cx="1238667" cy="431095"/>
                </a:xfrm>
                <a:custGeom>
                  <a:avLst/>
                  <a:gdLst/>
                  <a:ahLst/>
                  <a:cxnLst/>
                  <a:rect l="l" t="t" r="r" b="b"/>
                  <a:pathLst>
                    <a:path w="30957" h="10774" extrusionOk="0">
                      <a:moveTo>
                        <a:pt x="379" y="0"/>
                      </a:moveTo>
                      <a:cubicBezTo>
                        <a:pt x="322" y="0"/>
                        <a:pt x="265" y="15"/>
                        <a:pt x="214" y="46"/>
                      </a:cubicBezTo>
                      <a:cubicBezTo>
                        <a:pt x="48" y="141"/>
                        <a:pt x="0" y="344"/>
                        <a:pt x="95" y="498"/>
                      </a:cubicBezTo>
                      <a:lnTo>
                        <a:pt x="5179" y="9321"/>
                      </a:lnTo>
                      <a:cubicBezTo>
                        <a:pt x="5703" y="10226"/>
                        <a:pt x="6668" y="10773"/>
                        <a:pt x="7703" y="10773"/>
                      </a:cubicBezTo>
                      <a:lnTo>
                        <a:pt x="23241" y="10773"/>
                      </a:lnTo>
                      <a:cubicBezTo>
                        <a:pt x="24277" y="10773"/>
                        <a:pt x="25253" y="10226"/>
                        <a:pt x="25765" y="9321"/>
                      </a:cubicBezTo>
                      <a:lnTo>
                        <a:pt x="30861" y="498"/>
                      </a:lnTo>
                      <a:cubicBezTo>
                        <a:pt x="30956" y="344"/>
                        <a:pt x="30897" y="141"/>
                        <a:pt x="30742" y="46"/>
                      </a:cubicBezTo>
                      <a:cubicBezTo>
                        <a:pt x="30687" y="15"/>
                        <a:pt x="30629" y="0"/>
                        <a:pt x="30571" y="0"/>
                      </a:cubicBezTo>
                      <a:cubicBezTo>
                        <a:pt x="30454" y="0"/>
                        <a:pt x="30342" y="61"/>
                        <a:pt x="30278" y="165"/>
                      </a:cubicBezTo>
                      <a:lnTo>
                        <a:pt x="25182" y="8987"/>
                      </a:lnTo>
                      <a:cubicBezTo>
                        <a:pt x="24789" y="9678"/>
                        <a:pt x="24039" y="10107"/>
                        <a:pt x="23241" y="10107"/>
                      </a:cubicBezTo>
                      <a:lnTo>
                        <a:pt x="7703" y="10107"/>
                      </a:lnTo>
                      <a:cubicBezTo>
                        <a:pt x="6906" y="10107"/>
                        <a:pt x="6167" y="9678"/>
                        <a:pt x="5763" y="8987"/>
                      </a:cubicBezTo>
                      <a:lnTo>
                        <a:pt x="667" y="165"/>
                      </a:lnTo>
                      <a:cubicBezTo>
                        <a:pt x="611" y="61"/>
                        <a:pt x="496" y="0"/>
                        <a:pt x="379" y="0"/>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dc32f7adc0_0_173"/>
                <p:cNvSpPr/>
                <p:nvPr/>
              </p:nvSpPr>
              <p:spPr>
                <a:xfrm>
                  <a:off x="8922173" y="4890370"/>
                  <a:ext cx="1326815" cy="1166764"/>
                </a:xfrm>
                <a:custGeom>
                  <a:avLst/>
                  <a:gdLst/>
                  <a:ahLst/>
                  <a:cxnLst/>
                  <a:rect l="l" t="t" r="r" b="b"/>
                  <a:pathLst>
                    <a:path w="33160" h="29159" extrusionOk="0">
                      <a:moveTo>
                        <a:pt x="9514" y="1"/>
                      </a:moveTo>
                      <a:cubicBezTo>
                        <a:pt x="8680" y="1"/>
                        <a:pt x="7906" y="441"/>
                        <a:pt x="7490" y="1168"/>
                      </a:cubicBezTo>
                      <a:lnTo>
                        <a:pt x="429" y="13407"/>
                      </a:lnTo>
                      <a:cubicBezTo>
                        <a:pt x="1" y="14134"/>
                        <a:pt x="1" y="15027"/>
                        <a:pt x="429" y="15753"/>
                      </a:cubicBezTo>
                      <a:lnTo>
                        <a:pt x="7490" y="27981"/>
                      </a:lnTo>
                      <a:cubicBezTo>
                        <a:pt x="7906" y="28707"/>
                        <a:pt x="8680" y="29159"/>
                        <a:pt x="9514" y="29159"/>
                      </a:cubicBezTo>
                      <a:lnTo>
                        <a:pt x="23647" y="29159"/>
                      </a:lnTo>
                      <a:cubicBezTo>
                        <a:pt x="24480" y="29159"/>
                        <a:pt x="25254" y="28707"/>
                        <a:pt x="25671" y="27981"/>
                      </a:cubicBezTo>
                      <a:lnTo>
                        <a:pt x="32743" y="15753"/>
                      </a:lnTo>
                      <a:cubicBezTo>
                        <a:pt x="33160" y="15027"/>
                        <a:pt x="33160" y="14134"/>
                        <a:pt x="32743" y="13407"/>
                      </a:cubicBezTo>
                      <a:lnTo>
                        <a:pt x="25671" y="1168"/>
                      </a:lnTo>
                      <a:cubicBezTo>
                        <a:pt x="25254" y="441"/>
                        <a:pt x="24480" y="1"/>
                        <a:pt x="23647"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gdc32f7adc0_0_173"/>
                <p:cNvSpPr/>
                <p:nvPr/>
              </p:nvSpPr>
              <p:spPr>
                <a:xfrm>
                  <a:off x="8992672" y="4956370"/>
                  <a:ext cx="1186291" cy="1034763"/>
                </a:xfrm>
                <a:custGeom>
                  <a:avLst/>
                  <a:gdLst/>
                  <a:ahLst/>
                  <a:cxnLst/>
                  <a:rect l="l" t="t" r="r" b="b"/>
                  <a:pathLst>
                    <a:path w="29648" h="25861" extrusionOk="0">
                      <a:moveTo>
                        <a:pt x="7919" y="0"/>
                      </a:moveTo>
                      <a:cubicBezTo>
                        <a:pt x="7573" y="0"/>
                        <a:pt x="7252" y="191"/>
                        <a:pt x="7073" y="488"/>
                      </a:cubicBezTo>
                      <a:lnTo>
                        <a:pt x="168" y="12442"/>
                      </a:lnTo>
                      <a:cubicBezTo>
                        <a:pt x="1" y="12752"/>
                        <a:pt x="1" y="13121"/>
                        <a:pt x="168" y="13418"/>
                      </a:cubicBezTo>
                      <a:lnTo>
                        <a:pt x="7073" y="25372"/>
                      </a:lnTo>
                      <a:cubicBezTo>
                        <a:pt x="7252" y="25682"/>
                        <a:pt x="7573" y="25860"/>
                        <a:pt x="7919" y="25860"/>
                      </a:cubicBezTo>
                      <a:lnTo>
                        <a:pt x="21718" y="25860"/>
                      </a:lnTo>
                      <a:cubicBezTo>
                        <a:pt x="22075" y="25860"/>
                        <a:pt x="22397" y="25682"/>
                        <a:pt x="22575" y="25372"/>
                      </a:cubicBezTo>
                      <a:lnTo>
                        <a:pt x="29469" y="13418"/>
                      </a:lnTo>
                      <a:cubicBezTo>
                        <a:pt x="29647" y="13121"/>
                        <a:pt x="29647" y="12752"/>
                        <a:pt x="29469" y="12442"/>
                      </a:cubicBezTo>
                      <a:lnTo>
                        <a:pt x="22575" y="488"/>
                      </a:lnTo>
                      <a:cubicBezTo>
                        <a:pt x="22397" y="191"/>
                        <a:pt x="22075" y="0"/>
                        <a:pt x="21718" y="0"/>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000" b="0" i="0" u="none" strike="noStrike" cap="none">
                      <a:solidFill>
                        <a:srgbClr val="FFFFFF"/>
                      </a:solidFill>
                      <a:latin typeface="Open Sans"/>
                      <a:ea typeface="Open Sans"/>
                      <a:cs typeface="Open Sans"/>
                      <a:sym typeface="Open Sans"/>
                    </a:rPr>
                    <a:t>4</a:t>
                  </a:r>
                  <a:endParaRPr sz="2000" b="0" i="0" u="none" strike="noStrike" cap="none">
                    <a:solidFill>
                      <a:srgbClr val="FFFFFF"/>
                    </a:solidFill>
                    <a:latin typeface="Open Sans"/>
                    <a:ea typeface="Open Sans"/>
                    <a:cs typeface="Open Sans"/>
                    <a:sym typeface="Open Sans"/>
                  </a:endParaRPr>
                </a:p>
              </p:txBody>
            </p:sp>
          </p:grpSp>
          <p:sp>
            <p:nvSpPr>
              <p:cNvPr id="860" name="Google Shape;860;gdc32f7adc0_0_173"/>
              <p:cNvSpPr/>
              <p:nvPr/>
            </p:nvSpPr>
            <p:spPr>
              <a:xfrm>
                <a:off x="9196339" y="6914389"/>
                <a:ext cx="4053043" cy="1536000"/>
              </a:xfrm>
              <a:custGeom>
                <a:avLst/>
                <a:gdLst/>
                <a:ahLst/>
                <a:cxnLst/>
                <a:rect l="l" t="t" r="r" b="b"/>
                <a:pathLst>
                  <a:path w="38982" h="20432" extrusionOk="0">
                    <a:moveTo>
                      <a:pt x="19574" y="1"/>
                    </a:moveTo>
                    <a:lnTo>
                      <a:pt x="18027" y="2049"/>
                    </a:lnTo>
                    <a:lnTo>
                      <a:pt x="2286" y="2049"/>
                    </a:lnTo>
                    <a:cubicBezTo>
                      <a:pt x="1024" y="2049"/>
                      <a:pt x="0" y="3061"/>
                      <a:pt x="0" y="4335"/>
                    </a:cubicBezTo>
                    <a:lnTo>
                      <a:pt x="0" y="18146"/>
                    </a:lnTo>
                    <a:cubicBezTo>
                      <a:pt x="0" y="19408"/>
                      <a:pt x="1024" y="20432"/>
                      <a:pt x="2286" y="20432"/>
                    </a:cubicBezTo>
                    <a:lnTo>
                      <a:pt x="36696" y="20432"/>
                    </a:lnTo>
                    <a:cubicBezTo>
                      <a:pt x="37958" y="20432"/>
                      <a:pt x="38982" y="19408"/>
                      <a:pt x="38982" y="18146"/>
                    </a:cubicBezTo>
                    <a:lnTo>
                      <a:pt x="38982" y="4335"/>
                    </a:lnTo>
                    <a:cubicBezTo>
                      <a:pt x="38982" y="3072"/>
                      <a:pt x="37958" y="2049"/>
                      <a:pt x="36696" y="2049"/>
                    </a:cubicBezTo>
                    <a:lnTo>
                      <a:pt x="21122" y="2049"/>
                    </a:lnTo>
                    <a:lnTo>
                      <a:pt x="19574" y="1"/>
                    </a:lnTo>
                    <a:close/>
                  </a:path>
                </a:pathLst>
              </a:custGeom>
              <a:noFill/>
              <a:ln w="28575" cap="flat" cmpd="sng">
                <a:solidFill>
                  <a:srgbClr val="427AA1"/>
                </a:solidFill>
                <a:prstDash val="solid"/>
                <a:round/>
                <a:headEnd type="none" w="sm" len="sm"/>
                <a:tailEnd type="none" w="sm" len="sm"/>
              </a:ln>
            </p:spPr>
            <p:txBody>
              <a:bodyPr spcFirstLastPara="1" wrap="square" lIns="91425" tIns="137150" rIns="91425" bIns="91425" anchor="ctr" anchorCtr="0">
                <a:noAutofit/>
              </a:bodyPr>
              <a:lstStyle/>
              <a:p>
                <a:pPr lvl="0" algn="ctr"/>
                <a:r>
                  <a:rPr lang="en-US" sz="2200" b="1">
                    <a:solidFill>
                      <a:schemeClr val="tx1">
                        <a:lumMod val="75000"/>
                        <a:lumOff val="25000"/>
                      </a:schemeClr>
                    </a:solidFill>
                    <a:latin typeface="Open Sans"/>
                    <a:ea typeface="Open Sans"/>
                    <a:cs typeface="Open Sans"/>
                  </a:rPr>
                  <a:t>Time</a:t>
                </a:r>
              </a:p>
              <a:p>
                <a:pPr lvl="0" algn="ctr"/>
                <a:endParaRPr lang="en-IN" sz="1000" b="1">
                  <a:solidFill>
                    <a:schemeClr val="tx1">
                      <a:lumMod val="75000"/>
                      <a:lumOff val="25000"/>
                    </a:schemeClr>
                  </a:solidFill>
                  <a:latin typeface="Open Sans"/>
                  <a:ea typeface="Open Sans"/>
                  <a:cs typeface="Open Sans"/>
                </a:endParaRPr>
              </a:p>
              <a:p>
                <a:pPr lvl="1" algn="ctr"/>
                <a:r>
                  <a:rPr lang="en-US" sz="2200">
                    <a:solidFill>
                      <a:schemeClr val="tx1">
                        <a:lumMod val="75000"/>
                        <a:lumOff val="25000"/>
                      </a:schemeClr>
                    </a:solidFill>
                    <a:latin typeface="Open Sans"/>
                    <a:ea typeface="Open Sans"/>
                    <a:cs typeface="Open Sans"/>
                  </a:rPr>
                  <a:t>Access is granted depending on the time of the day.</a:t>
                </a:r>
                <a:endParaRPr lang="en-IN" sz="2200">
                  <a:solidFill>
                    <a:schemeClr val="tx1">
                      <a:lumMod val="75000"/>
                      <a:lumOff val="25000"/>
                    </a:schemeClr>
                  </a:solidFill>
                  <a:latin typeface="Open Sans"/>
                  <a:ea typeface="Open Sans"/>
                  <a:cs typeface="Open Sans"/>
                </a:endParaRPr>
              </a:p>
            </p:txBody>
          </p:sp>
        </p:grpSp>
      </p:grpSp>
      <p:sp>
        <p:nvSpPr>
          <p:cNvPr id="3" name="Brandline_LVC">
            <a:extLst>
              <a:ext uri="{FF2B5EF4-FFF2-40B4-BE49-F238E27FC236}">
                <a16:creationId xmlns:a16="http://schemas.microsoft.com/office/drawing/2014/main" id="{A1A40518-3605-CD2E-10FC-0BB53DCA9971}"/>
              </a:ext>
            </a:extLst>
          </p:cNvPr>
          <p:cNvSpPr/>
          <p:nvPr/>
        </p:nvSpPr>
        <p:spPr>
          <a:xfrm>
            <a:off x="6502400" y="878698"/>
            <a:ext cx="326239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Wireless Hardening</a:t>
            </a:r>
            <a:endParaRPr/>
          </a:p>
        </p:txBody>
      </p:sp>
      <p:grpSp>
        <p:nvGrpSpPr>
          <p:cNvPr id="680" name="Google Shape;680;p74"/>
          <p:cNvGrpSpPr/>
          <p:nvPr/>
        </p:nvGrpSpPr>
        <p:grpSpPr>
          <a:xfrm>
            <a:off x="1711328" y="3235233"/>
            <a:ext cx="12833341" cy="4358483"/>
            <a:chOff x="1711328" y="2794001"/>
            <a:chExt cx="12833341" cy="4358483"/>
          </a:xfrm>
        </p:grpSpPr>
        <p:grpSp>
          <p:nvGrpSpPr>
            <p:cNvPr id="681" name="Google Shape;681;p74"/>
            <p:cNvGrpSpPr/>
            <p:nvPr/>
          </p:nvGrpSpPr>
          <p:grpSpPr>
            <a:xfrm>
              <a:off x="1711328" y="2794001"/>
              <a:ext cx="12833341" cy="4358483"/>
              <a:chOff x="723841" y="1447800"/>
              <a:chExt cx="7945274" cy="2647950"/>
            </a:xfrm>
          </p:grpSpPr>
          <p:sp>
            <p:nvSpPr>
              <p:cNvPr id="682" name="Google Shape;682;p74"/>
              <p:cNvSpPr/>
              <p:nvPr/>
            </p:nvSpPr>
            <p:spPr>
              <a:xfrm>
                <a:off x="1371600"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74"/>
              <p:cNvSpPr/>
              <p:nvPr/>
            </p:nvSpPr>
            <p:spPr>
              <a:xfrm>
                <a:off x="2876947" y="2465387"/>
                <a:ext cx="608013" cy="1630363"/>
              </a:xfrm>
              <a:custGeom>
                <a:avLst/>
                <a:gdLst/>
                <a:ahLst/>
                <a:cxnLst/>
                <a:rect l="l" t="t" r="r" b="b"/>
                <a:pathLst>
                  <a:path w="275" h="736" extrusionOk="0">
                    <a:moveTo>
                      <a:pt x="275" y="137"/>
                    </a:moveTo>
                    <a:cubicBezTo>
                      <a:pt x="275" y="61"/>
                      <a:pt x="214" y="0"/>
                      <a:pt x="138" y="0"/>
                    </a:cubicBezTo>
                    <a:cubicBezTo>
                      <a:pt x="62" y="0"/>
                      <a:pt x="0" y="61"/>
                      <a:pt x="0" y="137"/>
                    </a:cubicBezTo>
                    <a:cubicBezTo>
                      <a:pt x="0" y="192"/>
                      <a:pt x="33" y="240"/>
                      <a:pt x="79" y="262"/>
                    </a:cubicBezTo>
                    <a:cubicBezTo>
                      <a:pt x="79" y="688"/>
                      <a:pt x="79" y="688"/>
                      <a:pt x="79" y="688"/>
                    </a:cubicBezTo>
                    <a:cubicBezTo>
                      <a:pt x="79" y="715"/>
                      <a:pt x="101" y="736"/>
                      <a:pt x="127" y="736"/>
                    </a:cubicBezTo>
                    <a:cubicBezTo>
                      <a:pt x="156" y="736"/>
                      <a:pt x="156" y="736"/>
                      <a:pt x="156" y="736"/>
                    </a:cubicBezTo>
                    <a:cubicBezTo>
                      <a:pt x="183" y="736"/>
                      <a:pt x="204" y="715"/>
                      <a:pt x="204" y="688"/>
                    </a:cubicBezTo>
                    <a:cubicBezTo>
                      <a:pt x="204" y="258"/>
                      <a:pt x="204" y="258"/>
                      <a:pt x="204" y="258"/>
                    </a:cubicBezTo>
                    <a:cubicBezTo>
                      <a:pt x="247" y="234"/>
                      <a:pt x="275" y="189"/>
                      <a:pt x="275" y="137"/>
                    </a:cubicBezTo>
                    <a:close/>
                    <a:moveTo>
                      <a:pt x="246" y="137"/>
                    </a:moveTo>
                    <a:cubicBezTo>
                      <a:pt x="246" y="177"/>
                      <a:pt x="225" y="211"/>
                      <a:pt x="193" y="230"/>
                    </a:cubicBezTo>
                    <a:cubicBezTo>
                      <a:pt x="177" y="240"/>
                      <a:pt x="158" y="245"/>
                      <a:pt x="138" y="245"/>
                    </a:cubicBezTo>
                    <a:cubicBezTo>
                      <a:pt x="120" y="245"/>
                      <a:pt x="103" y="241"/>
                      <a:pt x="88" y="233"/>
                    </a:cubicBezTo>
                    <a:cubicBezTo>
                      <a:pt x="53" y="215"/>
                      <a:pt x="30" y="179"/>
                      <a:pt x="30" y="137"/>
                    </a:cubicBezTo>
                    <a:cubicBezTo>
                      <a:pt x="30" y="78"/>
                      <a:pt x="78" y="29"/>
                      <a:pt x="138" y="29"/>
                    </a:cubicBezTo>
                    <a:cubicBezTo>
                      <a:pt x="197" y="29"/>
                      <a:pt x="246" y="78"/>
                      <a:pt x="246" y="137"/>
                    </a:cubicBez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74"/>
              <p:cNvSpPr/>
              <p:nvPr/>
            </p:nvSpPr>
            <p:spPr>
              <a:xfrm>
                <a:off x="4382294"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4"/>
              <p:cNvSpPr/>
              <p:nvPr/>
            </p:nvSpPr>
            <p:spPr>
              <a:xfrm>
                <a:off x="5887641" y="2465387"/>
                <a:ext cx="608013" cy="1630363"/>
              </a:xfrm>
              <a:custGeom>
                <a:avLst/>
                <a:gdLst/>
                <a:ahLst/>
                <a:cxnLst/>
                <a:rect l="l" t="t" r="r" b="b"/>
                <a:pathLst>
                  <a:path w="275" h="736" extrusionOk="0">
                    <a:moveTo>
                      <a:pt x="275" y="137"/>
                    </a:moveTo>
                    <a:cubicBezTo>
                      <a:pt x="275" y="61"/>
                      <a:pt x="214" y="0"/>
                      <a:pt x="138" y="0"/>
                    </a:cubicBezTo>
                    <a:cubicBezTo>
                      <a:pt x="62" y="0"/>
                      <a:pt x="0" y="61"/>
                      <a:pt x="0" y="137"/>
                    </a:cubicBezTo>
                    <a:cubicBezTo>
                      <a:pt x="0" y="192"/>
                      <a:pt x="33" y="240"/>
                      <a:pt x="79" y="262"/>
                    </a:cubicBezTo>
                    <a:cubicBezTo>
                      <a:pt x="79" y="688"/>
                      <a:pt x="79" y="688"/>
                      <a:pt x="79" y="688"/>
                    </a:cubicBezTo>
                    <a:cubicBezTo>
                      <a:pt x="79" y="715"/>
                      <a:pt x="101" y="736"/>
                      <a:pt x="127" y="736"/>
                    </a:cubicBezTo>
                    <a:cubicBezTo>
                      <a:pt x="156" y="736"/>
                      <a:pt x="156" y="736"/>
                      <a:pt x="156" y="736"/>
                    </a:cubicBezTo>
                    <a:cubicBezTo>
                      <a:pt x="183" y="736"/>
                      <a:pt x="204" y="715"/>
                      <a:pt x="204" y="688"/>
                    </a:cubicBezTo>
                    <a:cubicBezTo>
                      <a:pt x="204" y="258"/>
                      <a:pt x="204" y="258"/>
                      <a:pt x="204" y="258"/>
                    </a:cubicBezTo>
                    <a:cubicBezTo>
                      <a:pt x="247" y="234"/>
                      <a:pt x="275" y="189"/>
                      <a:pt x="275" y="137"/>
                    </a:cubicBezTo>
                    <a:close/>
                    <a:moveTo>
                      <a:pt x="246" y="137"/>
                    </a:moveTo>
                    <a:cubicBezTo>
                      <a:pt x="246" y="177"/>
                      <a:pt x="225" y="211"/>
                      <a:pt x="193" y="230"/>
                    </a:cubicBezTo>
                    <a:cubicBezTo>
                      <a:pt x="177" y="240"/>
                      <a:pt x="158" y="245"/>
                      <a:pt x="138" y="245"/>
                    </a:cubicBezTo>
                    <a:cubicBezTo>
                      <a:pt x="120" y="245"/>
                      <a:pt x="103" y="241"/>
                      <a:pt x="88" y="233"/>
                    </a:cubicBezTo>
                    <a:cubicBezTo>
                      <a:pt x="53" y="215"/>
                      <a:pt x="30" y="179"/>
                      <a:pt x="30" y="137"/>
                    </a:cubicBezTo>
                    <a:cubicBezTo>
                      <a:pt x="30" y="78"/>
                      <a:pt x="78" y="29"/>
                      <a:pt x="138" y="29"/>
                    </a:cubicBezTo>
                    <a:cubicBezTo>
                      <a:pt x="197" y="29"/>
                      <a:pt x="246" y="78"/>
                      <a:pt x="246" y="137"/>
                    </a:cubicBez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4"/>
              <p:cNvSpPr/>
              <p:nvPr/>
            </p:nvSpPr>
            <p:spPr>
              <a:xfrm>
                <a:off x="7392987"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rgbClr val="E9AF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74"/>
              <p:cNvSpPr txBox="1"/>
              <p:nvPr/>
            </p:nvSpPr>
            <p:spPr>
              <a:xfrm>
                <a:off x="723841" y="3274363"/>
                <a:ext cx="1923887" cy="75949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Use robust methods to authenticate users and encrypt data</a:t>
                </a:r>
                <a:endParaRPr sz="2200" b="0" i="0" u="none" strike="noStrike" cap="none">
                  <a:solidFill>
                    <a:srgbClr val="3F3F3F"/>
                  </a:solidFill>
                  <a:latin typeface="Arial"/>
                  <a:ea typeface="Arial"/>
                  <a:cs typeface="Arial"/>
                  <a:sym typeface="Arial"/>
                </a:endParaRPr>
              </a:p>
            </p:txBody>
          </p:sp>
          <p:sp>
            <p:nvSpPr>
              <p:cNvPr id="688" name="Google Shape;688;p74"/>
              <p:cNvSpPr txBox="1"/>
              <p:nvPr/>
            </p:nvSpPr>
            <p:spPr>
              <a:xfrm>
                <a:off x="3734535" y="3274363"/>
                <a:ext cx="1923887" cy="52501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Limit network access to approved devices</a:t>
                </a:r>
                <a:endParaRPr sz="2200" b="0" i="0" u="none" strike="noStrike" cap="none">
                  <a:solidFill>
                    <a:srgbClr val="3F3F3F"/>
                  </a:solidFill>
                  <a:latin typeface="Arial"/>
                  <a:ea typeface="Arial"/>
                  <a:cs typeface="Arial"/>
                  <a:sym typeface="Arial"/>
                </a:endParaRPr>
              </a:p>
            </p:txBody>
          </p:sp>
          <p:sp>
            <p:nvSpPr>
              <p:cNvPr id="689" name="Google Shape;689;p74"/>
              <p:cNvSpPr txBox="1"/>
              <p:nvPr/>
            </p:nvSpPr>
            <p:spPr>
              <a:xfrm>
                <a:off x="6745228" y="3274363"/>
                <a:ext cx="1923887" cy="75949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Restrict physical access to network hardware</a:t>
                </a:r>
                <a:endParaRPr sz="2200" b="0" i="0" u="none" strike="noStrike" cap="none">
                  <a:solidFill>
                    <a:srgbClr val="3F3F3F"/>
                  </a:solidFill>
                  <a:latin typeface="Arial"/>
                  <a:ea typeface="Arial"/>
                  <a:cs typeface="Arial"/>
                  <a:sym typeface="Arial"/>
                </a:endParaRPr>
              </a:p>
            </p:txBody>
          </p:sp>
          <p:sp>
            <p:nvSpPr>
              <p:cNvPr id="690" name="Google Shape;690;p74"/>
              <p:cNvSpPr txBox="1"/>
              <p:nvPr/>
            </p:nvSpPr>
            <p:spPr>
              <a:xfrm>
                <a:off x="2229188" y="1504950"/>
                <a:ext cx="1923887" cy="993964"/>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Ensure your network name (SSID) does not reveal sensitive information</a:t>
                </a:r>
                <a:endParaRPr sz="1400" b="0" i="0" u="none" strike="noStrike" cap="none">
                  <a:solidFill>
                    <a:srgbClr val="000000"/>
                  </a:solidFill>
                  <a:latin typeface="Arial"/>
                  <a:ea typeface="Arial"/>
                  <a:cs typeface="Arial"/>
                  <a:sym typeface="Arial"/>
                </a:endParaRPr>
              </a:p>
            </p:txBody>
          </p:sp>
          <p:sp>
            <p:nvSpPr>
              <p:cNvPr id="691" name="Google Shape;691;p74"/>
              <p:cNvSpPr txBox="1"/>
              <p:nvPr/>
            </p:nvSpPr>
            <p:spPr>
              <a:xfrm>
                <a:off x="5239882" y="1504950"/>
                <a:ext cx="1923887" cy="75949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 Regularly update firmware to protect against vulnerabilities</a:t>
                </a:r>
                <a:endParaRPr sz="2200" b="0" i="0" u="none" strike="noStrike" cap="none">
                  <a:solidFill>
                    <a:srgbClr val="3F3F3F"/>
                  </a:solidFill>
                  <a:latin typeface="Arial"/>
                  <a:ea typeface="Arial"/>
                  <a:cs typeface="Arial"/>
                  <a:sym typeface="Arial"/>
                </a:endParaRPr>
              </a:p>
            </p:txBody>
          </p:sp>
        </p:grpSp>
        <p:sp>
          <p:nvSpPr>
            <p:cNvPr id="692" name="Google Shape;692;p74"/>
            <p:cNvSpPr txBox="1"/>
            <p:nvPr/>
          </p:nvSpPr>
          <p:spPr>
            <a:xfrm>
              <a:off x="2976080" y="4710549"/>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693" name="Google Shape;693;p74"/>
            <p:cNvSpPr txBox="1"/>
            <p:nvPr/>
          </p:nvSpPr>
          <p:spPr>
            <a:xfrm>
              <a:off x="5409647"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694" name="Google Shape;694;p74"/>
            <p:cNvSpPr txBox="1"/>
            <p:nvPr/>
          </p:nvSpPr>
          <p:spPr>
            <a:xfrm>
              <a:off x="7855446"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695" name="Google Shape;695;p74"/>
            <p:cNvSpPr txBox="1"/>
            <p:nvPr/>
          </p:nvSpPr>
          <p:spPr>
            <a:xfrm>
              <a:off x="10270469"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sp>
          <p:nvSpPr>
            <p:cNvPr id="696" name="Google Shape;696;p74"/>
            <p:cNvSpPr txBox="1"/>
            <p:nvPr/>
          </p:nvSpPr>
          <p:spPr>
            <a:xfrm>
              <a:off x="12681542" y="4710545"/>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05</a:t>
              </a:r>
              <a:endParaRPr sz="1400" b="0" i="0" u="none" strike="noStrike" cap="none">
                <a:solidFill>
                  <a:srgbClr val="000000"/>
                </a:solidFill>
                <a:latin typeface="Arial"/>
                <a:ea typeface="Arial"/>
                <a:cs typeface="Arial"/>
                <a:sym typeface="Arial"/>
              </a:endParaRPr>
            </a:p>
          </p:txBody>
        </p:sp>
      </p:grpSp>
      <p:sp>
        <p:nvSpPr>
          <p:cNvPr id="2" name="Google Shape;457;p59">
            <a:extLst>
              <a:ext uri="{FF2B5EF4-FFF2-40B4-BE49-F238E27FC236}">
                <a16:creationId xmlns:a16="http://schemas.microsoft.com/office/drawing/2014/main" id="{73B88E5F-B436-0E1B-69AE-D7F61B231C15}"/>
              </a:ext>
            </a:extLst>
          </p:cNvPr>
          <p:cNvSpPr txBox="1">
            <a:spLocks noGrp="1"/>
          </p:cNvSpPr>
          <p:nvPr>
            <p:ph type="body" idx="1"/>
          </p:nvPr>
        </p:nvSpPr>
        <p:spPr>
          <a:xfrm>
            <a:off x="2018761" y="1389332"/>
            <a:ext cx="12451817"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To secure wireless networks, implement the following key controls:</a:t>
            </a:r>
            <a:endParaRPr/>
          </a:p>
        </p:txBody>
      </p:sp>
      <p:sp>
        <p:nvSpPr>
          <p:cNvPr id="4" name="Brandline_LVC">
            <a:extLst>
              <a:ext uri="{FF2B5EF4-FFF2-40B4-BE49-F238E27FC236}">
                <a16:creationId xmlns:a16="http://schemas.microsoft.com/office/drawing/2014/main" id="{58F3E23A-F15B-CEB3-70AB-E689A216E4B7}"/>
              </a:ext>
            </a:extLst>
          </p:cNvPr>
          <p:cNvSpPr/>
          <p:nvPr/>
        </p:nvSpPr>
        <p:spPr>
          <a:xfrm>
            <a:off x="6235700" y="816324"/>
            <a:ext cx="3790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7230991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10160" y="325414"/>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Authorization Concepts</a:t>
            </a:r>
          </a:p>
        </p:txBody>
      </p:sp>
      <p:sp>
        <p:nvSpPr>
          <p:cNvPr id="99" name="Google Shape;99;p12"/>
          <p:cNvSpPr txBox="1"/>
          <p:nvPr/>
        </p:nvSpPr>
        <p:spPr>
          <a:xfrm>
            <a:off x="5012402" y="2429981"/>
            <a:ext cx="9907800" cy="864171"/>
          </a:xfrm>
          <a:prstGeom prst="rect">
            <a:avLst/>
          </a:prstGeom>
          <a:noFill/>
          <a:ln>
            <a:noFill/>
          </a:ln>
        </p:spPr>
        <p:txBody>
          <a:bodyPr spcFirstLastPara="1" wrap="square" lIns="91425" tIns="45700" rIns="91425" bIns="45700" anchor="t" anchorCtr="0">
            <a:spAutoFit/>
          </a:bodyPr>
          <a:lstStyle/>
          <a:p>
            <a:pPr marL="0" marR="0" lvl="1"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According to this principle, the subject is given access to specific information depending on their job, duties, and requirements.</a:t>
            </a:r>
            <a:endParaRPr sz="2200" b="0" i="0" u="none" strike="noStrike" cap="none">
              <a:solidFill>
                <a:srgbClr val="3F3F3F"/>
              </a:solidFill>
              <a:latin typeface="Open Sans"/>
              <a:ea typeface="Open Sans"/>
              <a:cs typeface="Open Sans"/>
              <a:sym typeface="Open Sans"/>
            </a:endParaRPr>
          </a:p>
        </p:txBody>
      </p:sp>
      <p:sp>
        <p:nvSpPr>
          <p:cNvPr id="100" name="Google Shape;100;p12"/>
          <p:cNvSpPr txBox="1"/>
          <p:nvPr/>
        </p:nvSpPr>
        <p:spPr>
          <a:xfrm>
            <a:off x="5012402" y="3831941"/>
            <a:ext cx="9635093" cy="1250110"/>
          </a:xfrm>
          <a:prstGeom prst="rect">
            <a:avLst/>
          </a:prstGeom>
          <a:noFill/>
          <a:ln>
            <a:noFill/>
          </a:ln>
        </p:spPr>
        <p:txBody>
          <a:bodyPr spcFirstLastPara="1" wrap="square" lIns="91425" tIns="45700" rIns="91425" bIns="45700" anchor="t" anchorCtr="0">
            <a:spAutoFit/>
          </a:bodyPr>
          <a:lstStyle/>
          <a:p>
            <a:pPr marL="0" marR="0" lvl="1"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Authorization creep occurs when an employee </a:t>
            </a:r>
            <a:r>
              <a:rPr lang="en-US" sz="2200" b="0" i="0" u="none" strike="noStrike" cap="none">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moves from one department to another and is assigned new access rights </a:t>
            </a:r>
            <a:r>
              <a:rPr lang="en-US" sz="2200" b="0" i="0" u="none" strike="noStrike" cap="none">
                <a:solidFill>
                  <a:srgbClr val="3F3F3F"/>
                </a:solidFill>
                <a:latin typeface="Open Sans"/>
                <a:ea typeface="Open Sans"/>
                <a:cs typeface="Open Sans"/>
                <a:sym typeface="Open Sans"/>
              </a:rPr>
              <a:t>without reviewing </a:t>
            </a:r>
            <a:r>
              <a:rPr lang="en-US" sz="2200" b="0" i="0" u="none" strike="noStrike" cap="none">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and </a:t>
            </a:r>
            <a:r>
              <a:rPr lang="en-US" sz="2200" b="0" i="0" u="none" strike="noStrike" cap="none">
                <a:solidFill>
                  <a:srgbClr val="3F3F3F"/>
                </a:solidFill>
                <a:latin typeface="Open Sans"/>
                <a:ea typeface="Open Sans"/>
                <a:cs typeface="Open Sans"/>
                <a:sym typeface="Open Sans"/>
              </a:rPr>
              <a:t>removing old permissions.</a:t>
            </a:r>
            <a:endParaRPr lang="en-US"/>
          </a:p>
        </p:txBody>
      </p:sp>
      <p:sp>
        <p:nvSpPr>
          <p:cNvPr id="101" name="Google Shape;101;p12"/>
          <p:cNvSpPr txBox="1"/>
          <p:nvPr/>
        </p:nvSpPr>
        <p:spPr>
          <a:xfrm>
            <a:off x="5012402" y="5601697"/>
            <a:ext cx="9247906" cy="864171"/>
          </a:xfrm>
          <a:prstGeom prst="rect">
            <a:avLst/>
          </a:prstGeom>
          <a:noFill/>
          <a:ln>
            <a:noFill/>
          </a:ln>
        </p:spPr>
        <p:txBody>
          <a:bodyPr spcFirstLastPara="1" wrap="square" lIns="91425" tIns="45700" rIns="91425" bIns="45700" anchor="t" anchorCtr="0">
            <a:spAutoFit/>
          </a:bodyPr>
          <a:lstStyle/>
          <a:p>
            <a:pPr marL="0" marR="0" lvl="1"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 access control list specifies the subjects granted access and the operations allowed on objects.</a:t>
            </a:r>
            <a:endParaRPr sz="2200" b="0" i="0" u="none" strike="noStrike" cap="none">
              <a:solidFill>
                <a:srgbClr val="3F3F3F"/>
              </a:solidFill>
              <a:latin typeface="Open Sans"/>
              <a:ea typeface="Open Sans"/>
              <a:cs typeface="Open Sans"/>
              <a:sym typeface="Open Sans"/>
            </a:endParaRPr>
          </a:p>
        </p:txBody>
      </p:sp>
      <p:sp>
        <p:nvSpPr>
          <p:cNvPr id="102" name="Google Shape;102;p12"/>
          <p:cNvSpPr txBox="1"/>
          <p:nvPr/>
        </p:nvSpPr>
        <p:spPr>
          <a:xfrm>
            <a:off x="5012402" y="7138149"/>
            <a:ext cx="10085347" cy="864171"/>
          </a:xfrm>
          <a:prstGeom prst="rect">
            <a:avLst/>
          </a:prstGeom>
          <a:noFill/>
          <a:ln>
            <a:noFill/>
          </a:ln>
        </p:spPr>
        <p:txBody>
          <a:bodyPr spcFirstLastPara="1" wrap="square" lIns="91425" tIns="45700" rIns="91425" bIns="45700" anchor="t" anchorCtr="0">
            <a:spAutoFit/>
          </a:bodyPr>
          <a:lstStyle/>
          <a:p>
            <a:pPr marL="0" marR="0" lvl="1"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Access controls should start with zero access, allowing the administrator to grant access based on the organization’s security policy.</a:t>
            </a:r>
            <a:endParaRPr sz="2200" b="0" i="0" u="none" strike="noStrike" cap="none">
              <a:solidFill>
                <a:srgbClr val="3F3F3F"/>
              </a:solidFill>
              <a:latin typeface="Open Sans"/>
              <a:ea typeface="Open Sans"/>
              <a:cs typeface="Open Sans"/>
              <a:sym typeface="Open Sans"/>
            </a:endParaRPr>
          </a:p>
        </p:txBody>
      </p:sp>
      <p:sp>
        <p:nvSpPr>
          <p:cNvPr id="103" name="Google Shape;103;p12"/>
          <p:cNvSpPr txBox="1"/>
          <p:nvPr/>
        </p:nvSpPr>
        <p:spPr>
          <a:xfrm>
            <a:off x="1282700" y="1378045"/>
            <a:ext cx="13624550" cy="454634"/>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Authorization is based mainly on the following concepts.</a:t>
            </a:r>
            <a:endParaRPr/>
          </a:p>
        </p:txBody>
      </p:sp>
      <p:sp>
        <p:nvSpPr>
          <p:cNvPr id="29" name="Google Shape;86;p12">
            <a:extLst>
              <a:ext uri="{FF2B5EF4-FFF2-40B4-BE49-F238E27FC236}">
                <a16:creationId xmlns:a16="http://schemas.microsoft.com/office/drawing/2014/main" id="{24F0DADA-E4A3-461E-8BB2-8586879F4503}"/>
              </a:ext>
            </a:extLst>
          </p:cNvPr>
          <p:cNvSpPr/>
          <p:nvPr/>
        </p:nvSpPr>
        <p:spPr>
          <a:xfrm>
            <a:off x="1736227" y="2300360"/>
            <a:ext cx="2634810" cy="1080000"/>
          </a:xfrm>
          <a:prstGeom prst="roundRect">
            <a:avLst/>
          </a:prstGeom>
          <a:solidFill>
            <a:srgbClr val="37858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Need-</a:t>
            </a:r>
            <a:r>
              <a:rPr lang="en-US" sz="2200" b="1">
                <a:solidFill>
                  <a:schemeClr val="lt1"/>
                </a:solidFill>
                <a:latin typeface="Open Sans"/>
                <a:ea typeface="Open Sans"/>
                <a:cs typeface="Open Sans"/>
                <a:sym typeface="Open Sans"/>
              </a:rPr>
              <a:t>t</a:t>
            </a:r>
            <a:r>
              <a:rPr lang="en-US" sz="2200" b="1" i="0" u="none" strike="noStrike" cap="none">
                <a:solidFill>
                  <a:schemeClr val="lt1"/>
                </a:solidFill>
                <a:latin typeface="Open Sans"/>
                <a:ea typeface="Open Sans"/>
                <a:cs typeface="Open Sans"/>
                <a:sym typeface="Open Sans"/>
              </a:rPr>
              <a:t>o-</a:t>
            </a:r>
            <a:r>
              <a:rPr lang="en-US" sz="2200" b="1">
                <a:solidFill>
                  <a:schemeClr val="lt1"/>
                </a:solidFill>
                <a:latin typeface="Open Sans"/>
                <a:ea typeface="Open Sans"/>
                <a:cs typeface="Open Sans"/>
                <a:sym typeface="Open Sans"/>
              </a:rPr>
              <a:t>k</a:t>
            </a:r>
            <a:r>
              <a:rPr lang="en-US" sz="2200" b="1" i="0" u="none" strike="noStrike" cap="none">
                <a:solidFill>
                  <a:schemeClr val="lt1"/>
                </a:solidFill>
                <a:latin typeface="Open Sans"/>
                <a:ea typeface="Open Sans"/>
                <a:cs typeface="Open Sans"/>
                <a:sym typeface="Open Sans"/>
              </a:rPr>
              <a:t>now </a:t>
            </a:r>
            <a:r>
              <a:rPr lang="en-US" sz="2200" b="1">
                <a:solidFill>
                  <a:schemeClr val="lt1"/>
                </a:solidFill>
                <a:latin typeface="Open Sans"/>
                <a:ea typeface="Open Sans"/>
                <a:cs typeface="Open Sans"/>
                <a:sym typeface="Open Sans"/>
              </a:rPr>
              <a:t>p</a:t>
            </a:r>
            <a:r>
              <a:rPr lang="en-US" sz="2200" b="1" i="0" u="none" strike="noStrike" cap="none">
                <a:solidFill>
                  <a:schemeClr val="lt1"/>
                </a:solidFill>
                <a:latin typeface="Open Sans"/>
                <a:ea typeface="Open Sans"/>
                <a:cs typeface="Open Sans"/>
                <a:sym typeface="Open Sans"/>
              </a:rPr>
              <a:t>rinciple</a:t>
            </a:r>
            <a:endParaRPr sz="2200" b="1" i="0" u="none" strike="noStrike" cap="none">
              <a:solidFill>
                <a:schemeClr val="lt1"/>
              </a:solidFill>
              <a:latin typeface="Open Sans"/>
              <a:ea typeface="Open Sans"/>
              <a:cs typeface="Open Sans"/>
              <a:sym typeface="Open Sans"/>
            </a:endParaRPr>
          </a:p>
        </p:txBody>
      </p:sp>
      <p:sp>
        <p:nvSpPr>
          <p:cNvPr id="30" name="Google Shape;90;p12">
            <a:extLst>
              <a:ext uri="{FF2B5EF4-FFF2-40B4-BE49-F238E27FC236}">
                <a16:creationId xmlns:a16="http://schemas.microsoft.com/office/drawing/2014/main" id="{64C01119-73E6-4077-B5F9-68FF39FBA39F}"/>
              </a:ext>
            </a:extLst>
          </p:cNvPr>
          <p:cNvSpPr/>
          <p:nvPr/>
        </p:nvSpPr>
        <p:spPr>
          <a:xfrm>
            <a:off x="1736227" y="3884316"/>
            <a:ext cx="2634810" cy="1080000"/>
          </a:xfrm>
          <a:prstGeom prst="roundRect">
            <a:avLst/>
          </a:prstGeom>
          <a:solidFill>
            <a:srgbClr val="839788"/>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Authorization </a:t>
            </a:r>
            <a:r>
              <a:rPr lang="en-US" sz="2200" b="1">
                <a:solidFill>
                  <a:schemeClr val="lt1"/>
                </a:solidFill>
                <a:latin typeface="Open Sans"/>
                <a:ea typeface="Open Sans"/>
                <a:cs typeface="Open Sans"/>
                <a:sym typeface="Open Sans"/>
              </a:rPr>
              <a:t>c</a:t>
            </a:r>
            <a:r>
              <a:rPr lang="en-US" sz="2200" b="1" i="0" u="none" strike="noStrike" cap="none">
                <a:solidFill>
                  <a:schemeClr val="lt1"/>
                </a:solidFill>
                <a:latin typeface="Open Sans"/>
                <a:ea typeface="Open Sans"/>
                <a:cs typeface="Open Sans"/>
                <a:sym typeface="Open Sans"/>
              </a:rPr>
              <a:t>reep</a:t>
            </a:r>
            <a:endParaRPr sz="2200" b="1" i="0" u="none" strike="noStrike" cap="none">
              <a:solidFill>
                <a:schemeClr val="lt1"/>
              </a:solidFill>
              <a:latin typeface="Open Sans"/>
              <a:ea typeface="Open Sans"/>
              <a:cs typeface="Open Sans"/>
              <a:sym typeface="Open Sans"/>
            </a:endParaRPr>
          </a:p>
        </p:txBody>
      </p:sp>
      <p:sp>
        <p:nvSpPr>
          <p:cNvPr id="31" name="Google Shape;94;p12">
            <a:extLst>
              <a:ext uri="{FF2B5EF4-FFF2-40B4-BE49-F238E27FC236}">
                <a16:creationId xmlns:a16="http://schemas.microsoft.com/office/drawing/2014/main" id="{25114577-7AF6-45CE-8B25-9FE6B25F167A}"/>
              </a:ext>
            </a:extLst>
          </p:cNvPr>
          <p:cNvSpPr/>
          <p:nvPr/>
        </p:nvSpPr>
        <p:spPr>
          <a:xfrm>
            <a:off x="1736227" y="5468272"/>
            <a:ext cx="2634810" cy="1080000"/>
          </a:xfrm>
          <a:prstGeom prst="roundRect">
            <a:avLst/>
          </a:pr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Access </a:t>
            </a:r>
            <a:r>
              <a:rPr lang="en-US" sz="2200" b="1">
                <a:solidFill>
                  <a:schemeClr val="lt1"/>
                </a:solidFill>
                <a:latin typeface="Open Sans"/>
                <a:ea typeface="Open Sans"/>
                <a:cs typeface="Open Sans"/>
                <a:sym typeface="Open Sans"/>
              </a:rPr>
              <a:t>c</a:t>
            </a:r>
            <a:r>
              <a:rPr lang="en-US" sz="2200" b="1" i="0" u="none" strike="noStrike" cap="none">
                <a:solidFill>
                  <a:schemeClr val="lt1"/>
                </a:solidFill>
                <a:latin typeface="Open Sans"/>
                <a:ea typeface="Open Sans"/>
                <a:cs typeface="Open Sans"/>
                <a:sym typeface="Open Sans"/>
              </a:rPr>
              <a:t>ontrol </a:t>
            </a:r>
            <a:r>
              <a:rPr lang="en-US" sz="2200" b="1">
                <a:solidFill>
                  <a:schemeClr val="lt1"/>
                </a:solidFill>
                <a:latin typeface="Open Sans"/>
                <a:ea typeface="Open Sans"/>
                <a:cs typeface="Open Sans"/>
                <a:sym typeface="Open Sans"/>
              </a:rPr>
              <a:t>l</a:t>
            </a:r>
            <a:r>
              <a:rPr lang="en-US" sz="2200" b="1" i="0" u="none" strike="noStrike" cap="none">
                <a:solidFill>
                  <a:schemeClr val="lt1"/>
                </a:solidFill>
                <a:latin typeface="Open Sans"/>
                <a:ea typeface="Open Sans"/>
                <a:cs typeface="Open Sans"/>
                <a:sym typeface="Open Sans"/>
              </a:rPr>
              <a:t>ist (ACL)</a:t>
            </a:r>
            <a:endParaRPr sz="2200" b="1" i="0" u="none" strike="noStrike" cap="none">
              <a:solidFill>
                <a:schemeClr val="lt1"/>
              </a:solidFill>
              <a:latin typeface="Open Sans"/>
              <a:ea typeface="Open Sans"/>
              <a:cs typeface="Open Sans"/>
              <a:sym typeface="Open Sans"/>
            </a:endParaRPr>
          </a:p>
        </p:txBody>
      </p:sp>
      <p:sp>
        <p:nvSpPr>
          <p:cNvPr id="32" name="Google Shape;98;p12">
            <a:extLst>
              <a:ext uri="{FF2B5EF4-FFF2-40B4-BE49-F238E27FC236}">
                <a16:creationId xmlns:a16="http://schemas.microsoft.com/office/drawing/2014/main" id="{01240F6D-6F62-4810-806A-8FADEF404B39}"/>
              </a:ext>
            </a:extLst>
          </p:cNvPr>
          <p:cNvSpPr/>
          <p:nvPr/>
        </p:nvSpPr>
        <p:spPr>
          <a:xfrm>
            <a:off x="1635745" y="7052227"/>
            <a:ext cx="2835773" cy="1080000"/>
          </a:xfrm>
          <a:prstGeom prst="roundRect">
            <a:avLst/>
          </a:pr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Default </a:t>
            </a:r>
            <a:r>
              <a:rPr lang="en-US" sz="2200" b="1">
                <a:solidFill>
                  <a:schemeClr val="lt1"/>
                </a:solidFill>
                <a:latin typeface="Open Sans"/>
                <a:ea typeface="Open Sans"/>
                <a:cs typeface="Open Sans"/>
                <a:sym typeface="Open Sans"/>
              </a:rPr>
              <a:t>t</a:t>
            </a:r>
            <a:r>
              <a:rPr lang="en-US" sz="2200" b="1" i="0" u="none" strike="noStrike" cap="none">
                <a:solidFill>
                  <a:schemeClr val="lt1"/>
                </a:solidFill>
                <a:latin typeface="Open Sans"/>
                <a:ea typeface="Open Sans"/>
                <a:cs typeface="Open Sans"/>
                <a:sym typeface="Open Sans"/>
              </a:rPr>
              <a:t>o </a:t>
            </a:r>
            <a:r>
              <a:rPr lang="en-US" sz="2200" b="1">
                <a:solidFill>
                  <a:schemeClr val="lt1"/>
                </a:solidFill>
                <a:latin typeface="Open Sans"/>
                <a:ea typeface="Open Sans"/>
                <a:cs typeface="Open Sans"/>
                <a:sym typeface="Open Sans"/>
              </a:rPr>
              <a:t>z</a:t>
            </a:r>
            <a:r>
              <a:rPr lang="en-US" sz="2200" b="1" i="0" u="none" strike="noStrike" cap="none">
                <a:solidFill>
                  <a:schemeClr val="lt1"/>
                </a:solidFill>
                <a:latin typeface="Open Sans"/>
                <a:ea typeface="Open Sans"/>
                <a:cs typeface="Open Sans"/>
                <a:sym typeface="Open Sans"/>
              </a:rPr>
              <a:t>ero</a:t>
            </a:r>
            <a:endParaRPr sz="2200" b="1" i="0" u="none" strike="noStrike" cap="none">
              <a:solidFill>
                <a:schemeClr val="lt1"/>
              </a:solidFill>
              <a:latin typeface="Open Sans"/>
              <a:ea typeface="Open Sans"/>
              <a:cs typeface="Open Sans"/>
              <a:sym typeface="Open Sans"/>
            </a:endParaRPr>
          </a:p>
        </p:txBody>
      </p:sp>
      <p:sp>
        <p:nvSpPr>
          <p:cNvPr id="33" name="Arrow: Right 32">
            <a:extLst>
              <a:ext uri="{FF2B5EF4-FFF2-40B4-BE49-F238E27FC236}">
                <a16:creationId xmlns:a16="http://schemas.microsoft.com/office/drawing/2014/main" id="{3D16DDD0-2A8E-4E37-B9CD-49A51148E9D6}"/>
              </a:ext>
            </a:extLst>
          </p:cNvPr>
          <p:cNvSpPr/>
          <p:nvPr/>
        </p:nvSpPr>
        <p:spPr>
          <a:xfrm>
            <a:off x="4025201" y="2666485"/>
            <a:ext cx="784001" cy="372226"/>
          </a:xfrm>
          <a:prstGeom prst="rightArrow">
            <a:avLst/>
          </a:prstGeom>
          <a:solidFill>
            <a:srgbClr val="378589"/>
          </a:solid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3A5B326-8C43-4F34-8C34-FB026E38FD8F}"/>
              </a:ext>
            </a:extLst>
          </p:cNvPr>
          <p:cNvSpPr/>
          <p:nvPr/>
        </p:nvSpPr>
        <p:spPr>
          <a:xfrm>
            <a:off x="4025201" y="4288742"/>
            <a:ext cx="784001" cy="372226"/>
          </a:xfrm>
          <a:prstGeom prst="rightArrow">
            <a:avLst/>
          </a:prstGeom>
          <a:solidFill>
            <a:srgbClr val="839788"/>
          </a:solidFill>
          <a:ln>
            <a:solidFill>
              <a:srgbClr val="839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E311F8B8-4EB9-4CF1-870E-B8AF75E2FD15}"/>
              </a:ext>
            </a:extLst>
          </p:cNvPr>
          <p:cNvSpPr/>
          <p:nvPr/>
        </p:nvSpPr>
        <p:spPr>
          <a:xfrm>
            <a:off x="4025201" y="5834598"/>
            <a:ext cx="784001" cy="372226"/>
          </a:xfrm>
          <a:prstGeom prst="rightArrow">
            <a:avLst/>
          </a:prstGeom>
          <a:solidFill>
            <a:srgbClr val="17BFAB"/>
          </a:solidFill>
          <a:ln>
            <a:solidFill>
              <a:srgbClr val="17B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72AAB563-7D27-4872-878A-73672C8A10EB}"/>
              </a:ext>
            </a:extLst>
          </p:cNvPr>
          <p:cNvSpPr/>
          <p:nvPr/>
        </p:nvSpPr>
        <p:spPr>
          <a:xfrm>
            <a:off x="4236118" y="7393729"/>
            <a:ext cx="573084" cy="372226"/>
          </a:xfrm>
          <a:prstGeom prst="rightArrow">
            <a:avLst/>
          </a:prstGeom>
          <a:solidFill>
            <a:srgbClr val="41A0CB"/>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randline_LVC">
            <a:extLst>
              <a:ext uri="{FF2B5EF4-FFF2-40B4-BE49-F238E27FC236}">
                <a16:creationId xmlns:a16="http://schemas.microsoft.com/office/drawing/2014/main" id="{DEA3AEC9-F9D1-E103-2FF0-D08885F24C41}"/>
              </a:ext>
            </a:extLst>
          </p:cNvPr>
          <p:cNvSpPr/>
          <p:nvPr/>
        </p:nvSpPr>
        <p:spPr>
          <a:xfrm>
            <a:off x="5511800" y="911888"/>
            <a:ext cx="522692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Least Privilege</a:t>
            </a:r>
            <a:endParaRPr/>
          </a:p>
        </p:txBody>
      </p:sp>
      <p:pic>
        <p:nvPicPr>
          <p:cNvPr id="862" name="Google Shape;862;p45"/>
          <p:cNvPicPr preferRelativeResize="0"/>
          <p:nvPr/>
        </p:nvPicPr>
        <p:blipFill rotWithShape="1">
          <a:blip r:embed="rId3"/>
          <a:stretch/>
        </p:blipFill>
        <p:spPr>
          <a:xfrm>
            <a:off x="6830468" y="4836711"/>
            <a:ext cx="2595064" cy="2595064"/>
          </a:xfrm>
          <a:prstGeom prst="rect">
            <a:avLst/>
          </a:prstGeom>
        </p:spPr>
      </p:pic>
      <p:grpSp>
        <p:nvGrpSpPr>
          <p:cNvPr id="4" name="Group 3">
            <a:extLst>
              <a:ext uri="{FF2B5EF4-FFF2-40B4-BE49-F238E27FC236}">
                <a16:creationId xmlns:a16="http://schemas.microsoft.com/office/drawing/2014/main" id="{CD33665B-16B3-F28F-CD5C-3F29F82B56EA}"/>
              </a:ext>
            </a:extLst>
          </p:cNvPr>
          <p:cNvGrpSpPr/>
          <p:nvPr/>
        </p:nvGrpSpPr>
        <p:grpSpPr>
          <a:xfrm>
            <a:off x="1759192" y="1712225"/>
            <a:ext cx="12737617" cy="1515900"/>
            <a:chOff x="1940655" y="1712225"/>
            <a:chExt cx="12737617" cy="1515900"/>
          </a:xfrm>
        </p:grpSpPr>
        <p:sp>
          <p:nvSpPr>
            <p:cNvPr id="863" name="Google Shape;863;p45"/>
            <p:cNvSpPr/>
            <p:nvPr/>
          </p:nvSpPr>
          <p:spPr>
            <a:xfrm>
              <a:off x="2459272" y="1712225"/>
              <a:ext cx="12219000" cy="15159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45"/>
            <p:cNvSpPr/>
            <p:nvPr/>
          </p:nvSpPr>
          <p:spPr>
            <a:xfrm rot="2635682">
              <a:off x="1940655" y="1742215"/>
              <a:ext cx="1485396" cy="1456119"/>
            </a:xfrm>
            <a:prstGeom prst="roundRect">
              <a:avLst>
                <a:gd name="adj" fmla="val 16667"/>
              </a:avLst>
            </a:prstGeom>
            <a:solidFill>
              <a:srgbClr val="6FA8DC"/>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45"/>
            <p:cNvSpPr txBox="1"/>
            <p:nvPr/>
          </p:nvSpPr>
          <p:spPr>
            <a:xfrm>
              <a:off x="2921625" y="2013956"/>
              <a:ext cx="109548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866" name="Google Shape;866;p45"/>
            <p:cNvSpPr/>
            <p:nvPr/>
          </p:nvSpPr>
          <p:spPr>
            <a:xfrm>
              <a:off x="3686862" y="1844024"/>
              <a:ext cx="10827000" cy="1252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According to the concept of least privilege, users should be given only the minimum access necessary to accomplish their tasks.</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867" name="Google Shape;867;p45"/>
            <p:cNvPicPr preferRelativeResize="0"/>
            <p:nvPr/>
          </p:nvPicPr>
          <p:blipFill rotWithShape="1">
            <a:blip r:embed="rId4">
              <a:alphaModFix/>
            </a:blip>
            <a:srcRect/>
            <a:stretch/>
          </p:blipFill>
          <p:spPr>
            <a:xfrm>
              <a:off x="2091457" y="1899963"/>
              <a:ext cx="1183967" cy="1140425"/>
            </a:xfrm>
            <a:prstGeom prst="rect">
              <a:avLst/>
            </a:prstGeom>
            <a:noFill/>
            <a:ln>
              <a:noFill/>
            </a:ln>
          </p:spPr>
        </p:pic>
      </p:grpSp>
      <p:sp>
        <p:nvSpPr>
          <p:cNvPr id="3" name="Brandline_LVC">
            <a:extLst>
              <a:ext uri="{FF2B5EF4-FFF2-40B4-BE49-F238E27FC236}">
                <a16:creationId xmlns:a16="http://schemas.microsoft.com/office/drawing/2014/main" id="{91777A41-16CE-BF7C-A551-3E2E5B046965}"/>
              </a:ext>
            </a:extLst>
          </p:cNvPr>
          <p:cNvSpPr/>
          <p:nvPr/>
        </p:nvSpPr>
        <p:spPr>
          <a:xfrm>
            <a:off x="6515100" y="816324"/>
            <a:ext cx="3224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4" name="Google Shape;874;geb17bb5ea5_0_17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Least Privilege</a:t>
            </a:r>
          </a:p>
        </p:txBody>
      </p:sp>
      <p:grpSp>
        <p:nvGrpSpPr>
          <p:cNvPr id="5" name="Group 4">
            <a:extLst>
              <a:ext uri="{FF2B5EF4-FFF2-40B4-BE49-F238E27FC236}">
                <a16:creationId xmlns:a16="http://schemas.microsoft.com/office/drawing/2014/main" id="{2359BCD8-488D-6235-2367-3B2BA1B34F71}"/>
              </a:ext>
            </a:extLst>
          </p:cNvPr>
          <p:cNvGrpSpPr/>
          <p:nvPr/>
        </p:nvGrpSpPr>
        <p:grpSpPr>
          <a:xfrm>
            <a:off x="2167750" y="1386688"/>
            <a:ext cx="11920500" cy="1958100"/>
            <a:chOff x="2190913" y="1321375"/>
            <a:chExt cx="11920500" cy="1958100"/>
          </a:xfrm>
        </p:grpSpPr>
        <p:sp>
          <p:nvSpPr>
            <p:cNvPr id="873" name="Google Shape;873;geb17bb5ea5_0_179"/>
            <p:cNvSpPr/>
            <p:nvPr/>
          </p:nvSpPr>
          <p:spPr>
            <a:xfrm>
              <a:off x="2464588" y="1519225"/>
              <a:ext cx="1562400" cy="1562400"/>
            </a:xfrm>
            <a:prstGeom prst="ellipse">
              <a:avLst/>
            </a:prstGeom>
            <a:noFill/>
            <a:ln w="76200"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 name="Group 3">
              <a:extLst>
                <a:ext uri="{FF2B5EF4-FFF2-40B4-BE49-F238E27FC236}">
                  <a16:creationId xmlns:a16="http://schemas.microsoft.com/office/drawing/2014/main" id="{793C0EE9-6EC9-24D0-7C5D-FA8893816352}"/>
                </a:ext>
              </a:extLst>
            </p:cNvPr>
            <p:cNvGrpSpPr/>
            <p:nvPr/>
          </p:nvGrpSpPr>
          <p:grpSpPr>
            <a:xfrm>
              <a:off x="2190913" y="1321375"/>
              <a:ext cx="11920500" cy="1958100"/>
              <a:chOff x="2190913" y="1321375"/>
              <a:chExt cx="11920500" cy="1958100"/>
            </a:xfrm>
          </p:grpSpPr>
          <p:sp>
            <p:nvSpPr>
              <p:cNvPr id="872" name="Google Shape;872;geb17bb5ea5_0_179"/>
              <p:cNvSpPr/>
              <p:nvPr/>
            </p:nvSpPr>
            <p:spPr>
              <a:xfrm>
                <a:off x="2190913" y="1321375"/>
                <a:ext cx="11920500" cy="1958100"/>
              </a:xfrm>
              <a:prstGeom prst="roundRect">
                <a:avLst>
                  <a:gd name="adj" fmla="val 50000"/>
                </a:avLst>
              </a:prstGeom>
              <a:noFill/>
              <a:ln w="2286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6" name="Google Shape;876;geb17bb5ea5_0_179"/>
              <p:cNvPicPr preferRelativeResize="0"/>
              <p:nvPr/>
            </p:nvPicPr>
            <p:blipFill rotWithShape="1">
              <a:blip r:embed="rId3">
                <a:alphaModFix amt="80000"/>
              </a:blip>
              <a:srcRect/>
              <a:stretch/>
            </p:blipFill>
            <p:spPr>
              <a:xfrm>
                <a:off x="2694262" y="1748876"/>
                <a:ext cx="1103075" cy="1103100"/>
              </a:xfrm>
              <a:prstGeom prst="rect">
                <a:avLst/>
              </a:prstGeom>
              <a:noFill/>
              <a:ln>
                <a:noFill/>
              </a:ln>
            </p:spPr>
          </p:pic>
          <p:sp>
            <p:nvSpPr>
              <p:cNvPr id="877" name="Google Shape;877;geb17bb5ea5_0_179"/>
              <p:cNvSpPr txBox="1"/>
              <p:nvPr/>
            </p:nvSpPr>
            <p:spPr>
              <a:xfrm>
                <a:off x="4026988" y="1519225"/>
                <a:ext cx="9663000" cy="160912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This guarantees that users cannot execute any tasks that are not part of their allocated duties. For example, less than 1% of Google employees get to set foot inside their data centers.</a:t>
                </a:r>
                <a:endParaRPr sz="2200" b="0" i="0" u="none" strike="noStrike" cap="none">
                  <a:solidFill>
                    <a:schemeClr val="tx1">
                      <a:lumMod val="75000"/>
                      <a:lumOff val="25000"/>
                    </a:schemeClr>
                  </a:solidFill>
                  <a:latin typeface="Open Sans"/>
                  <a:ea typeface="Open Sans"/>
                  <a:cs typeface="Open Sans"/>
                  <a:sym typeface="Open Sans"/>
                </a:endParaRPr>
              </a:p>
            </p:txBody>
          </p:sp>
        </p:grpSp>
      </p:grpSp>
      <p:pic>
        <p:nvPicPr>
          <p:cNvPr id="878" name="Google Shape;878;geb17bb5ea5_0_179"/>
          <p:cNvPicPr preferRelativeResize="0"/>
          <p:nvPr/>
        </p:nvPicPr>
        <p:blipFill rotWithShape="1">
          <a:blip r:embed="rId4">
            <a:alphaModFix amt="70000"/>
          </a:blip>
          <a:srcRect/>
          <a:stretch/>
        </p:blipFill>
        <p:spPr>
          <a:xfrm>
            <a:off x="6758338" y="4494863"/>
            <a:ext cx="2739325" cy="2739325"/>
          </a:xfrm>
          <a:prstGeom prst="rect">
            <a:avLst/>
          </a:prstGeom>
          <a:noFill/>
          <a:ln>
            <a:noFill/>
          </a:ln>
        </p:spPr>
      </p:pic>
      <p:sp>
        <p:nvSpPr>
          <p:cNvPr id="3" name="Brandline_LVC">
            <a:extLst>
              <a:ext uri="{FF2B5EF4-FFF2-40B4-BE49-F238E27FC236}">
                <a16:creationId xmlns:a16="http://schemas.microsoft.com/office/drawing/2014/main" id="{06D4A789-5B05-EC8B-D513-088B71F0FFD7}"/>
              </a:ext>
            </a:extLst>
          </p:cNvPr>
          <p:cNvSpPr/>
          <p:nvPr/>
        </p:nvSpPr>
        <p:spPr>
          <a:xfrm>
            <a:off x="6515100" y="816324"/>
            <a:ext cx="3224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5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Need-to-Know</a:t>
            </a:r>
          </a:p>
        </p:txBody>
      </p:sp>
      <p:pic>
        <p:nvPicPr>
          <p:cNvPr id="885" name="Google Shape;885;p54"/>
          <p:cNvPicPr preferRelativeResize="0"/>
          <p:nvPr/>
        </p:nvPicPr>
        <p:blipFill rotWithShape="1">
          <a:blip r:embed="rId3">
            <a:alphaModFix/>
          </a:blip>
          <a:srcRect/>
          <a:stretch/>
        </p:blipFill>
        <p:spPr>
          <a:xfrm>
            <a:off x="6463463" y="4086894"/>
            <a:ext cx="3329075" cy="3329075"/>
          </a:xfrm>
          <a:prstGeom prst="rect">
            <a:avLst/>
          </a:prstGeom>
          <a:noFill/>
          <a:ln>
            <a:noFill/>
          </a:ln>
        </p:spPr>
      </p:pic>
      <p:sp>
        <p:nvSpPr>
          <p:cNvPr id="888" name="Google Shape;888;p54"/>
          <p:cNvSpPr txBox="1"/>
          <p:nvPr/>
        </p:nvSpPr>
        <p:spPr>
          <a:xfrm>
            <a:off x="2798407" y="1991336"/>
            <a:ext cx="111645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51F64334-5DAE-B037-B0AE-376B9EE58DB5}"/>
              </a:ext>
            </a:extLst>
          </p:cNvPr>
          <p:cNvGrpSpPr/>
          <p:nvPr/>
        </p:nvGrpSpPr>
        <p:grpSpPr>
          <a:xfrm>
            <a:off x="1593437" y="1653698"/>
            <a:ext cx="13069126" cy="1696200"/>
            <a:chOff x="1710783" y="1653698"/>
            <a:chExt cx="13069126" cy="1696200"/>
          </a:xfrm>
        </p:grpSpPr>
        <p:sp>
          <p:nvSpPr>
            <p:cNvPr id="886" name="Google Shape;886;p54"/>
            <p:cNvSpPr/>
            <p:nvPr/>
          </p:nvSpPr>
          <p:spPr>
            <a:xfrm>
              <a:off x="2327209" y="1653698"/>
              <a:ext cx="12452700" cy="16962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54"/>
            <p:cNvSpPr/>
            <p:nvPr/>
          </p:nvSpPr>
          <p:spPr>
            <a:xfrm rot="2719336">
              <a:off x="1694872" y="1707073"/>
              <a:ext cx="1621775" cy="1589953"/>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54"/>
            <p:cNvSpPr/>
            <p:nvPr/>
          </p:nvSpPr>
          <p:spPr>
            <a:xfrm>
              <a:off x="3578283" y="1801181"/>
              <a:ext cx="11034000" cy="1401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a:t>
              </a:r>
              <a:r>
                <a:rPr lang="en-US" sz="2200" b="1" i="0" u="none" strike="noStrike" cap="none">
                  <a:solidFill>
                    <a:schemeClr val="tx1">
                      <a:lumMod val="75000"/>
                      <a:lumOff val="25000"/>
                    </a:schemeClr>
                  </a:solidFill>
                  <a:latin typeface="Open Sans"/>
                  <a:ea typeface="Open Sans"/>
                  <a:cs typeface="Open Sans"/>
                  <a:sym typeface="Open Sans"/>
                </a:rPr>
                <a:t>need-to-know</a:t>
              </a:r>
              <a:r>
                <a:rPr lang="en-US" sz="2200" b="0" i="0" u="none" strike="noStrike" cap="none">
                  <a:solidFill>
                    <a:schemeClr val="tx1">
                      <a:lumMod val="75000"/>
                      <a:lumOff val="25000"/>
                    </a:schemeClr>
                  </a:solidFill>
                  <a:latin typeface="Open Sans"/>
                  <a:ea typeface="Open Sans"/>
                  <a:cs typeface="Open Sans"/>
                  <a:sym typeface="Open Sans"/>
                </a:rPr>
                <a:t> principle ensures that users are granted access only to the information necessary to complete their work tasks.</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890" name="Google Shape;890;p54"/>
            <p:cNvPicPr preferRelativeResize="0"/>
            <p:nvPr/>
          </p:nvPicPr>
          <p:blipFill rotWithShape="1">
            <a:blip r:embed="rId4">
              <a:alphaModFix/>
            </a:blip>
            <a:srcRect/>
            <a:stretch/>
          </p:blipFill>
          <p:spPr>
            <a:xfrm>
              <a:off x="1940205" y="1739941"/>
              <a:ext cx="1131290" cy="1182758"/>
            </a:xfrm>
            <a:prstGeom prst="rect">
              <a:avLst/>
            </a:prstGeom>
            <a:noFill/>
            <a:ln>
              <a:noFill/>
            </a:ln>
          </p:spPr>
        </p:pic>
      </p:grpSp>
      <p:sp>
        <p:nvSpPr>
          <p:cNvPr id="3" name="Brandline_LVC">
            <a:extLst>
              <a:ext uri="{FF2B5EF4-FFF2-40B4-BE49-F238E27FC236}">
                <a16:creationId xmlns:a16="http://schemas.microsoft.com/office/drawing/2014/main" id="{DF52A13F-1FEC-F0C9-92D3-DE7DFF5D0D64}"/>
              </a:ext>
            </a:extLst>
          </p:cNvPr>
          <p:cNvSpPr/>
          <p:nvPr/>
        </p:nvSpPr>
        <p:spPr>
          <a:xfrm>
            <a:off x="6553200" y="816324"/>
            <a:ext cx="31651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7" name="Google Shape;897;p5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Separation of Duties</a:t>
            </a:r>
          </a:p>
        </p:txBody>
      </p:sp>
      <p:grpSp>
        <p:nvGrpSpPr>
          <p:cNvPr id="4" name="Group 3">
            <a:extLst>
              <a:ext uri="{FF2B5EF4-FFF2-40B4-BE49-F238E27FC236}">
                <a16:creationId xmlns:a16="http://schemas.microsoft.com/office/drawing/2014/main" id="{7D53F132-D5F9-329D-4321-5A02577512B7}"/>
              </a:ext>
            </a:extLst>
          </p:cNvPr>
          <p:cNvGrpSpPr/>
          <p:nvPr/>
        </p:nvGrpSpPr>
        <p:grpSpPr>
          <a:xfrm>
            <a:off x="2167750" y="1414455"/>
            <a:ext cx="11920500" cy="1958100"/>
            <a:chOff x="2167738" y="1370913"/>
            <a:chExt cx="11920500" cy="1958100"/>
          </a:xfrm>
        </p:grpSpPr>
        <p:sp>
          <p:nvSpPr>
            <p:cNvPr id="895" name="Google Shape;895;p55"/>
            <p:cNvSpPr/>
            <p:nvPr/>
          </p:nvSpPr>
          <p:spPr>
            <a:xfrm>
              <a:off x="2167738" y="1370913"/>
              <a:ext cx="11920500" cy="1958100"/>
            </a:xfrm>
            <a:prstGeom prst="roundRect">
              <a:avLst>
                <a:gd name="adj" fmla="val 50000"/>
              </a:avLst>
            </a:prstGeom>
            <a:noFill/>
            <a:ln w="228600" cap="flat" cmpd="sng">
              <a:solidFill>
                <a:srgbClr val="FEE5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55"/>
            <p:cNvSpPr/>
            <p:nvPr/>
          </p:nvSpPr>
          <p:spPr>
            <a:xfrm>
              <a:off x="2441413" y="1568763"/>
              <a:ext cx="1562400" cy="1562400"/>
            </a:xfrm>
            <a:prstGeom prst="ellipse">
              <a:avLst/>
            </a:prstGeom>
            <a:noFill/>
            <a:ln w="76200" cap="flat" cmpd="sng">
              <a:solidFill>
                <a:srgbClr val="FF7E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55"/>
            <p:cNvSpPr txBox="1"/>
            <p:nvPr/>
          </p:nvSpPr>
          <p:spPr>
            <a:xfrm>
              <a:off x="4118788" y="1740068"/>
              <a:ext cx="93036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i="0" u="none" strike="noStrike" cap="none">
                  <a:solidFill>
                    <a:schemeClr val="tx1">
                      <a:lumMod val="75000"/>
                      <a:lumOff val="25000"/>
                    </a:schemeClr>
                  </a:solidFill>
                  <a:latin typeface="Open Sans"/>
                  <a:ea typeface="Open Sans"/>
                  <a:cs typeface="Open Sans"/>
                  <a:sym typeface="Open Sans"/>
                </a:rPr>
                <a:t>The </a:t>
              </a:r>
              <a:r>
                <a:rPr lang="en-US" sz="2200" b="1" i="0" u="none" strike="noStrike" cap="none">
                  <a:solidFill>
                    <a:schemeClr val="tx1">
                      <a:lumMod val="75000"/>
                      <a:lumOff val="25000"/>
                    </a:schemeClr>
                  </a:solidFill>
                  <a:latin typeface="Open Sans"/>
                  <a:ea typeface="Open Sans"/>
                  <a:cs typeface="Open Sans"/>
                  <a:sym typeface="Open Sans"/>
                </a:rPr>
                <a:t>separation of duties </a:t>
              </a:r>
              <a:r>
                <a:rPr lang="en-US" sz="2200" i="0" u="none" strike="noStrike" cap="none">
                  <a:solidFill>
                    <a:schemeClr val="tx1">
                      <a:lumMod val="75000"/>
                      <a:lumOff val="25000"/>
                    </a:schemeClr>
                  </a:solidFill>
                  <a:latin typeface="Open Sans"/>
                  <a:ea typeface="Open Sans"/>
                  <a:cs typeface="Open Sans"/>
                  <a:sym typeface="Open Sans"/>
                </a:rPr>
                <a:t>principle ensures that the sensitive tasks are split into the tasks performed by more than one person. </a:t>
              </a:r>
              <a:endParaRPr sz="2200" i="0" u="none" strike="noStrike" cap="none">
                <a:solidFill>
                  <a:schemeClr val="tx1">
                    <a:lumMod val="75000"/>
                    <a:lumOff val="25000"/>
                  </a:schemeClr>
                </a:solidFill>
                <a:latin typeface="Open Sans"/>
                <a:ea typeface="Open Sans"/>
                <a:cs typeface="Open Sans"/>
                <a:sym typeface="Open Sans"/>
              </a:endParaRPr>
            </a:p>
          </p:txBody>
        </p:sp>
        <p:pic>
          <p:nvPicPr>
            <p:cNvPr id="900" name="Google Shape;900;p55"/>
            <p:cNvPicPr preferRelativeResize="0"/>
            <p:nvPr/>
          </p:nvPicPr>
          <p:blipFill rotWithShape="1">
            <a:blip r:embed="rId3">
              <a:alphaModFix amt="80000"/>
            </a:blip>
            <a:srcRect/>
            <a:stretch/>
          </p:blipFill>
          <p:spPr>
            <a:xfrm>
              <a:off x="2766313" y="1893661"/>
              <a:ext cx="912622" cy="912600"/>
            </a:xfrm>
            <a:prstGeom prst="rect">
              <a:avLst/>
            </a:prstGeom>
            <a:noFill/>
            <a:ln>
              <a:noFill/>
            </a:ln>
          </p:spPr>
        </p:pic>
      </p:grpSp>
      <p:pic>
        <p:nvPicPr>
          <p:cNvPr id="901" name="Google Shape;901;p55"/>
          <p:cNvPicPr preferRelativeResize="0"/>
          <p:nvPr/>
        </p:nvPicPr>
        <p:blipFill rotWithShape="1">
          <a:blip r:embed="rId4">
            <a:alphaModFix amt="70000"/>
          </a:blip>
          <a:srcRect/>
          <a:stretch/>
        </p:blipFill>
        <p:spPr>
          <a:xfrm>
            <a:off x="6779226" y="4294442"/>
            <a:ext cx="2697548" cy="2697548"/>
          </a:xfrm>
          <a:prstGeom prst="rect">
            <a:avLst/>
          </a:prstGeom>
          <a:noFill/>
          <a:ln>
            <a:noFill/>
          </a:ln>
        </p:spPr>
      </p:pic>
      <p:sp>
        <p:nvSpPr>
          <p:cNvPr id="3" name="Brandline_LVC">
            <a:extLst>
              <a:ext uri="{FF2B5EF4-FFF2-40B4-BE49-F238E27FC236}">
                <a16:creationId xmlns:a16="http://schemas.microsoft.com/office/drawing/2014/main" id="{27B44E4F-1E53-5BB2-2AA8-C49961C38224}"/>
              </a:ext>
            </a:extLst>
          </p:cNvPr>
          <p:cNvSpPr/>
          <p:nvPr/>
        </p:nvSpPr>
        <p:spPr>
          <a:xfrm>
            <a:off x="5867400" y="816324"/>
            <a:ext cx="45304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8" name="Google Shape;908;geb17bb5ea5_0_2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Separation of Duties</a:t>
            </a:r>
          </a:p>
        </p:txBody>
      </p:sp>
      <p:grpSp>
        <p:nvGrpSpPr>
          <p:cNvPr id="4" name="Group 3">
            <a:extLst>
              <a:ext uri="{FF2B5EF4-FFF2-40B4-BE49-F238E27FC236}">
                <a16:creationId xmlns:a16="http://schemas.microsoft.com/office/drawing/2014/main" id="{41769509-8113-ADF8-B6C8-F97AF9024CBB}"/>
              </a:ext>
            </a:extLst>
          </p:cNvPr>
          <p:cNvGrpSpPr/>
          <p:nvPr/>
        </p:nvGrpSpPr>
        <p:grpSpPr>
          <a:xfrm>
            <a:off x="2167750" y="1386067"/>
            <a:ext cx="11920500" cy="1958100"/>
            <a:chOff x="2167738" y="1342525"/>
            <a:chExt cx="11920500" cy="1958100"/>
          </a:xfrm>
        </p:grpSpPr>
        <p:sp>
          <p:nvSpPr>
            <p:cNvPr id="906" name="Google Shape;906;geb17bb5ea5_0_211"/>
            <p:cNvSpPr/>
            <p:nvPr/>
          </p:nvSpPr>
          <p:spPr>
            <a:xfrm>
              <a:off x="2441413" y="1540375"/>
              <a:ext cx="1562400" cy="1562400"/>
            </a:xfrm>
            <a:prstGeom prst="ellipse">
              <a:avLst/>
            </a:prstGeom>
            <a:noFill/>
            <a:ln w="76200" cap="flat" cmpd="sng">
              <a:solidFill>
                <a:srgbClr val="0FC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geb17bb5ea5_0_211"/>
            <p:cNvSpPr/>
            <p:nvPr/>
          </p:nvSpPr>
          <p:spPr>
            <a:xfrm>
              <a:off x="2167738" y="1342525"/>
              <a:ext cx="11920500" cy="1958100"/>
            </a:xfrm>
            <a:prstGeom prst="roundRect">
              <a:avLst>
                <a:gd name="adj" fmla="val 50000"/>
              </a:avLst>
            </a:prstGeom>
            <a:noFill/>
            <a:ln w="228600" cap="flat" cmpd="sng">
              <a:solidFill>
                <a:srgbClr val="F9DEC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geb17bb5ea5_0_211"/>
            <p:cNvSpPr txBox="1"/>
            <p:nvPr/>
          </p:nvSpPr>
          <p:spPr>
            <a:xfrm>
              <a:off x="4003813" y="1711677"/>
              <a:ext cx="94434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Separation of duties is an internal control that creates a system of checks and balances to prevent fraud and errors.</a:t>
              </a:r>
            </a:p>
          </p:txBody>
        </p:sp>
        <p:pic>
          <p:nvPicPr>
            <p:cNvPr id="911" name="Google Shape;911;geb17bb5ea5_0_211"/>
            <p:cNvPicPr preferRelativeResize="0"/>
            <p:nvPr/>
          </p:nvPicPr>
          <p:blipFill rotWithShape="1">
            <a:blip r:embed="rId3">
              <a:alphaModFix amt="80000"/>
            </a:blip>
            <a:srcRect/>
            <a:stretch/>
          </p:blipFill>
          <p:spPr>
            <a:xfrm>
              <a:off x="2847753" y="1865273"/>
              <a:ext cx="912600" cy="912600"/>
            </a:xfrm>
            <a:prstGeom prst="rect">
              <a:avLst/>
            </a:prstGeom>
            <a:noFill/>
            <a:ln>
              <a:noFill/>
            </a:ln>
          </p:spPr>
        </p:pic>
      </p:grpSp>
      <p:pic>
        <p:nvPicPr>
          <p:cNvPr id="912" name="Google Shape;912;geb17bb5ea5_0_211"/>
          <p:cNvPicPr preferRelativeResize="0"/>
          <p:nvPr/>
        </p:nvPicPr>
        <p:blipFill rotWithShape="1">
          <a:blip r:embed="rId4">
            <a:alphaModFix amt="90000"/>
          </a:blip>
          <a:srcRect/>
          <a:stretch/>
        </p:blipFill>
        <p:spPr>
          <a:xfrm>
            <a:off x="6685498" y="4400874"/>
            <a:ext cx="2885004" cy="2885004"/>
          </a:xfrm>
          <a:prstGeom prst="rect">
            <a:avLst/>
          </a:prstGeom>
          <a:noFill/>
          <a:ln>
            <a:noFill/>
          </a:ln>
        </p:spPr>
      </p:pic>
      <p:sp>
        <p:nvSpPr>
          <p:cNvPr id="3" name="Brandline_LVC">
            <a:extLst>
              <a:ext uri="{FF2B5EF4-FFF2-40B4-BE49-F238E27FC236}">
                <a16:creationId xmlns:a16="http://schemas.microsoft.com/office/drawing/2014/main" id="{9A70CD01-B133-B507-3F0A-9EA9637B3925}"/>
              </a:ext>
            </a:extLst>
          </p:cNvPr>
          <p:cNvSpPr/>
          <p:nvPr/>
        </p:nvSpPr>
        <p:spPr>
          <a:xfrm>
            <a:off x="5867400" y="816324"/>
            <a:ext cx="45304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10160" y="326774"/>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Accountability</a:t>
            </a:r>
          </a:p>
        </p:txBody>
      </p:sp>
      <p:sp>
        <p:nvSpPr>
          <p:cNvPr id="125" name="Google Shape;125;p13"/>
          <p:cNvSpPr txBox="1"/>
          <p:nvPr/>
        </p:nvSpPr>
        <p:spPr>
          <a:xfrm>
            <a:off x="2308936" y="1395338"/>
            <a:ext cx="11626520" cy="1250060"/>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Accountability ensures users are responsible for their actions and enforces security policies. The following provides an overview of items and actions that can be audited and logged:</a:t>
            </a:r>
            <a:endParaRPr lang="en-US">
              <a:solidFill>
                <a:schemeClr val="tx1">
                  <a:lumMod val="75000"/>
                  <a:lumOff val="25000"/>
                </a:schemeClr>
              </a:solidFill>
            </a:endParaRPr>
          </a:p>
        </p:txBody>
      </p:sp>
      <p:sp>
        <p:nvSpPr>
          <p:cNvPr id="21" name="Google Shape;3699;p143">
            <a:extLst>
              <a:ext uri="{FF2B5EF4-FFF2-40B4-BE49-F238E27FC236}">
                <a16:creationId xmlns:a16="http://schemas.microsoft.com/office/drawing/2014/main" id="{25B5B5BD-01BD-4779-9F16-BDBC16418721}"/>
              </a:ext>
            </a:extLst>
          </p:cNvPr>
          <p:cNvSpPr/>
          <p:nvPr/>
        </p:nvSpPr>
        <p:spPr>
          <a:xfrm>
            <a:off x="11013077" y="3022595"/>
            <a:ext cx="4129210" cy="4545475"/>
          </a:xfrm>
          <a:prstGeom prst="roundRect">
            <a:avLst>
              <a:gd name="adj" fmla="val 5233"/>
            </a:avLst>
          </a:prstGeom>
          <a:solidFill>
            <a:srgbClr val="F2F2F2"/>
          </a:solidFill>
          <a:ln>
            <a:solidFill>
              <a:schemeClr val="tx2">
                <a:lumMod val="90000"/>
              </a:schemeClr>
            </a:solid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Calibri"/>
                <a:ea typeface="Calibri"/>
                <a:cs typeface="Calibri"/>
                <a:sym typeface="Calibri"/>
              </a:rPr>
              <a:t>     </a:t>
            </a:r>
            <a:endParaRPr/>
          </a:p>
        </p:txBody>
      </p:sp>
      <p:sp>
        <p:nvSpPr>
          <p:cNvPr id="22" name="Google Shape;3702;p143">
            <a:extLst>
              <a:ext uri="{FF2B5EF4-FFF2-40B4-BE49-F238E27FC236}">
                <a16:creationId xmlns:a16="http://schemas.microsoft.com/office/drawing/2014/main" id="{640AA414-720F-41AD-8A51-EB51388CB80C}"/>
              </a:ext>
            </a:extLst>
          </p:cNvPr>
          <p:cNvSpPr/>
          <p:nvPr/>
        </p:nvSpPr>
        <p:spPr>
          <a:xfrm>
            <a:off x="6105301" y="3046669"/>
            <a:ext cx="4129210" cy="4545475"/>
          </a:xfrm>
          <a:prstGeom prst="roundRect">
            <a:avLst>
              <a:gd name="adj" fmla="val 5233"/>
            </a:avLst>
          </a:prstGeom>
          <a:solidFill>
            <a:srgbClr val="F2F2F2"/>
          </a:solidFill>
          <a:ln>
            <a:solidFill>
              <a:schemeClr val="tx2">
                <a:lumMod val="90000"/>
              </a:schemeClr>
            </a:solid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Calibri"/>
                <a:ea typeface="Calibri"/>
                <a:cs typeface="Calibri"/>
                <a:sym typeface="Calibri"/>
              </a:rPr>
              <a:t>     </a:t>
            </a:r>
            <a:endParaRPr/>
          </a:p>
        </p:txBody>
      </p:sp>
      <p:sp>
        <p:nvSpPr>
          <p:cNvPr id="23" name="Google Shape;3705;p143">
            <a:extLst>
              <a:ext uri="{FF2B5EF4-FFF2-40B4-BE49-F238E27FC236}">
                <a16:creationId xmlns:a16="http://schemas.microsoft.com/office/drawing/2014/main" id="{F3C30FE8-EE75-40F9-B80A-827D41A08C57}"/>
              </a:ext>
            </a:extLst>
          </p:cNvPr>
          <p:cNvSpPr/>
          <p:nvPr/>
        </p:nvSpPr>
        <p:spPr>
          <a:xfrm>
            <a:off x="1082577" y="3086717"/>
            <a:ext cx="4129210" cy="4545475"/>
          </a:xfrm>
          <a:prstGeom prst="roundRect">
            <a:avLst>
              <a:gd name="adj" fmla="val 5233"/>
            </a:avLst>
          </a:prstGeom>
          <a:solidFill>
            <a:srgbClr val="F2F2F2"/>
          </a:solidFill>
          <a:ln>
            <a:solidFill>
              <a:schemeClr val="tx2">
                <a:lumMod val="90000"/>
              </a:schemeClr>
            </a:solid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Calibri"/>
                <a:ea typeface="Calibri"/>
                <a:cs typeface="Calibri"/>
                <a:sym typeface="Calibri"/>
              </a:rPr>
              <a:t>     </a:t>
            </a:r>
            <a:endParaRPr/>
          </a:p>
        </p:txBody>
      </p:sp>
      <p:grpSp>
        <p:nvGrpSpPr>
          <p:cNvPr id="24" name="Google Shape;3709;p143">
            <a:extLst>
              <a:ext uri="{FF2B5EF4-FFF2-40B4-BE49-F238E27FC236}">
                <a16:creationId xmlns:a16="http://schemas.microsoft.com/office/drawing/2014/main" id="{0E23F0B5-1996-496C-BE7D-483EBEE8D72D}"/>
              </a:ext>
            </a:extLst>
          </p:cNvPr>
          <p:cNvGrpSpPr/>
          <p:nvPr/>
        </p:nvGrpSpPr>
        <p:grpSpPr>
          <a:xfrm>
            <a:off x="1001148" y="3250652"/>
            <a:ext cx="4329034" cy="1050091"/>
            <a:chOff x="1210278" y="2394668"/>
            <a:chExt cx="4243411" cy="1050091"/>
          </a:xfrm>
          <a:solidFill>
            <a:srgbClr val="D1927E"/>
          </a:solidFill>
        </p:grpSpPr>
        <p:sp>
          <p:nvSpPr>
            <p:cNvPr id="25" name="Google Shape;3710;p143">
              <a:extLst>
                <a:ext uri="{FF2B5EF4-FFF2-40B4-BE49-F238E27FC236}">
                  <a16:creationId xmlns:a16="http://schemas.microsoft.com/office/drawing/2014/main" id="{B07B1635-4094-4FA3-A4AE-0377E8F33317}"/>
                </a:ext>
              </a:extLst>
            </p:cNvPr>
            <p:cNvSpPr/>
            <p:nvPr/>
          </p:nvSpPr>
          <p:spPr>
            <a:xfrm>
              <a:off x="1210280" y="2514820"/>
              <a:ext cx="4241800" cy="929939"/>
            </a:xfrm>
            <a:prstGeom prst="rect">
              <a:avLst/>
            </a:prstGeom>
            <a:grpFill/>
            <a:ln>
              <a:noFill/>
            </a:ln>
          </p:spPr>
          <p:txBody>
            <a:bodyPr spcFirstLastPara="1" wrap="square" lIns="91425" tIns="45700" rIns="91425" bIns="45700" anchor="ctr" anchorCtr="0">
              <a:no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System-level events</a:t>
              </a:r>
            </a:p>
          </p:txBody>
        </p:sp>
        <p:sp>
          <p:nvSpPr>
            <p:cNvPr id="26" name="Google Shape;3711;p143">
              <a:extLst>
                <a:ext uri="{FF2B5EF4-FFF2-40B4-BE49-F238E27FC236}">
                  <a16:creationId xmlns:a16="http://schemas.microsoft.com/office/drawing/2014/main" id="{A867F3A4-B934-4155-8551-2017F062BE47}"/>
                </a:ext>
              </a:extLst>
            </p:cNvPr>
            <p:cNvSpPr/>
            <p:nvPr/>
          </p:nvSpPr>
          <p:spPr>
            <a:xfrm flipH="1">
              <a:off x="1210278" y="2394668"/>
              <a:ext cx="89577" cy="123540"/>
            </a:xfrm>
            <a:prstGeom prst="rtTriangle">
              <a:avLst/>
            </a:prstGeom>
            <a:gr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7" name="Google Shape;3712;p143">
              <a:extLst>
                <a:ext uri="{FF2B5EF4-FFF2-40B4-BE49-F238E27FC236}">
                  <a16:creationId xmlns:a16="http://schemas.microsoft.com/office/drawing/2014/main" id="{A89BEED2-9EE9-4D2E-8A0B-135F1BE9E6BE}"/>
                </a:ext>
              </a:extLst>
            </p:cNvPr>
            <p:cNvSpPr/>
            <p:nvPr/>
          </p:nvSpPr>
          <p:spPr>
            <a:xfrm>
              <a:off x="5364112" y="2394668"/>
              <a:ext cx="89577" cy="123540"/>
            </a:xfrm>
            <a:prstGeom prst="rtTriangle">
              <a:avLst/>
            </a:prstGeom>
            <a:gr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sp>
        <p:nvSpPr>
          <p:cNvPr id="28" name="Google Shape;3713;p143">
            <a:extLst>
              <a:ext uri="{FF2B5EF4-FFF2-40B4-BE49-F238E27FC236}">
                <a16:creationId xmlns:a16="http://schemas.microsoft.com/office/drawing/2014/main" id="{0B27B9D4-DCDE-48AB-A747-DD46586C8C65}"/>
              </a:ext>
            </a:extLst>
          </p:cNvPr>
          <p:cNvSpPr txBox="1"/>
          <p:nvPr/>
        </p:nvSpPr>
        <p:spPr>
          <a:xfrm>
            <a:off x="1089443" y="4446957"/>
            <a:ext cx="3800057" cy="3232448"/>
          </a:xfrm>
          <a:prstGeom prst="rect">
            <a:avLst/>
          </a:prstGeom>
          <a:noFill/>
          <a:ln>
            <a:noFill/>
          </a:ln>
        </p:spPr>
        <p:txBody>
          <a:bodyPr spcFirstLastPara="1" wrap="square" lIns="91425" tIns="45700" rIns="91425" bIns="45700" anchor="t" anchorCtr="0">
            <a:spAutoFit/>
          </a:bodyPr>
          <a:lstStyle/>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System or computer performance</a:t>
            </a:r>
          </a:p>
          <a:p>
            <a:pPr marL="171450" lvl="1" indent="-171450">
              <a:lnSpc>
                <a:spcPct val="114000"/>
              </a:lnSpc>
              <a:buClr>
                <a:srgbClr val="3F3F3F"/>
              </a:buClr>
              <a:buSzPts val="2200"/>
              <a:buFont typeface="Arial" panose="020B0604020202020204" pitchFamily="34" charset="0"/>
              <a:buChar char="•"/>
            </a:pPr>
            <a:endParaRPr lang="en-US" sz="1000">
              <a:solidFill>
                <a:schemeClr val="tx1">
                  <a:lumMod val="75000"/>
                  <a:lumOff val="25000"/>
                </a:schemeClr>
              </a:solidFill>
              <a:latin typeface="Open Sans"/>
              <a:ea typeface="Open Sans"/>
              <a:cs typeface="Open Sans"/>
              <a:sym typeface="Open Sans"/>
            </a:endParaRP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Successful and unsuccessful login attempts</a:t>
            </a:r>
          </a:p>
          <a:p>
            <a:pPr marL="171450" lvl="1" indent="-171450">
              <a:lnSpc>
                <a:spcPct val="114000"/>
              </a:lnSpc>
              <a:buClr>
                <a:srgbClr val="3F3F3F"/>
              </a:buClr>
              <a:buSzPts val="2200"/>
              <a:buFont typeface="Arial" panose="020B0604020202020204" pitchFamily="34" charset="0"/>
              <a:buChar char="•"/>
            </a:pPr>
            <a:endParaRPr lang="en-US" sz="1000">
              <a:solidFill>
                <a:schemeClr val="tx1">
                  <a:lumMod val="75000"/>
                  <a:lumOff val="25000"/>
                </a:schemeClr>
              </a:solidFill>
              <a:latin typeface="Open Sans"/>
              <a:ea typeface="Open Sans"/>
              <a:cs typeface="Open Sans"/>
              <a:sym typeface="Open Sans"/>
            </a:endParaRP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Timestamps of the login attempts</a:t>
            </a:r>
          </a:p>
        </p:txBody>
      </p:sp>
      <p:grpSp>
        <p:nvGrpSpPr>
          <p:cNvPr id="29" name="Google Shape;3714;p143">
            <a:extLst>
              <a:ext uri="{FF2B5EF4-FFF2-40B4-BE49-F238E27FC236}">
                <a16:creationId xmlns:a16="http://schemas.microsoft.com/office/drawing/2014/main" id="{73DAC1A5-1061-44ED-8E0D-972189ED866A}"/>
              </a:ext>
            </a:extLst>
          </p:cNvPr>
          <p:cNvGrpSpPr/>
          <p:nvPr/>
        </p:nvGrpSpPr>
        <p:grpSpPr>
          <a:xfrm>
            <a:off x="6011663" y="3241348"/>
            <a:ext cx="4329034" cy="1064671"/>
            <a:chOff x="6220793" y="2385364"/>
            <a:chExt cx="4243411" cy="1064671"/>
          </a:xfrm>
          <a:solidFill>
            <a:srgbClr val="798AA9"/>
          </a:solidFill>
        </p:grpSpPr>
        <p:sp>
          <p:nvSpPr>
            <p:cNvPr id="30" name="Google Shape;3715;p143">
              <a:extLst>
                <a:ext uri="{FF2B5EF4-FFF2-40B4-BE49-F238E27FC236}">
                  <a16:creationId xmlns:a16="http://schemas.microsoft.com/office/drawing/2014/main" id="{B95557C0-44B4-4291-B3F5-CD755C096C10}"/>
                </a:ext>
              </a:extLst>
            </p:cNvPr>
            <p:cNvSpPr/>
            <p:nvPr/>
          </p:nvSpPr>
          <p:spPr>
            <a:xfrm>
              <a:off x="6220795" y="2520096"/>
              <a:ext cx="4241800" cy="929939"/>
            </a:xfrm>
            <a:prstGeom prst="rect">
              <a:avLst/>
            </a:prstGeom>
            <a:grpFill/>
            <a:ln>
              <a:noFill/>
            </a:ln>
          </p:spPr>
          <p:txBody>
            <a:bodyPr spcFirstLastPara="1" wrap="square" lIns="91425" tIns="45700" rIns="91425" bIns="45700" anchor="ctr" anchorCtr="0">
              <a:no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Application-level events</a:t>
              </a:r>
            </a:p>
          </p:txBody>
        </p:sp>
        <p:sp>
          <p:nvSpPr>
            <p:cNvPr id="31" name="Google Shape;3716;p143">
              <a:extLst>
                <a:ext uri="{FF2B5EF4-FFF2-40B4-BE49-F238E27FC236}">
                  <a16:creationId xmlns:a16="http://schemas.microsoft.com/office/drawing/2014/main" id="{92DB2116-B120-4B47-97AC-C09440243FB3}"/>
                </a:ext>
              </a:extLst>
            </p:cNvPr>
            <p:cNvSpPr/>
            <p:nvPr/>
          </p:nvSpPr>
          <p:spPr>
            <a:xfrm flipH="1">
              <a:off x="6220793" y="2385364"/>
              <a:ext cx="89577" cy="134732"/>
            </a:xfrm>
            <a:prstGeom prst="rtTriangle">
              <a:avLst/>
            </a:prstGeom>
            <a:gr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2" name="Google Shape;3717;p143">
              <a:extLst>
                <a:ext uri="{FF2B5EF4-FFF2-40B4-BE49-F238E27FC236}">
                  <a16:creationId xmlns:a16="http://schemas.microsoft.com/office/drawing/2014/main" id="{FE559BA9-BA02-4C71-8900-999D35D09B31}"/>
                </a:ext>
              </a:extLst>
            </p:cNvPr>
            <p:cNvSpPr/>
            <p:nvPr/>
          </p:nvSpPr>
          <p:spPr>
            <a:xfrm>
              <a:off x="10374627" y="2385364"/>
              <a:ext cx="89577" cy="134732"/>
            </a:xfrm>
            <a:prstGeom prst="rtTriangle">
              <a:avLst/>
            </a:prstGeom>
            <a:gr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sp>
        <p:nvSpPr>
          <p:cNvPr id="33" name="Google Shape;3718;p143">
            <a:extLst>
              <a:ext uri="{FF2B5EF4-FFF2-40B4-BE49-F238E27FC236}">
                <a16:creationId xmlns:a16="http://schemas.microsoft.com/office/drawing/2014/main" id="{A4A42CC9-1223-4FC9-BFCB-937D880E8AAF}"/>
              </a:ext>
            </a:extLst>
          </p:cNvPr>
          <p:cNvSpPr txBox="1"/>
          <p:nvPr/>
        </p:nvSpPr>
        <p:spPr>
          <a:xfrm>
            <a:off x="6112397" y="4510457"/>
            <a:ext cx="3564600" cy="1116547"/>
          </a:xfrm>
          <a:prstGeom prst="rect">
            <a:avLst/>
          </a:prstGeom>
          <a:noFill/>
          <a:ln>
            <a:noFill/>
          </a:ln>
        </p:spPr>
        <p:txBody>
          <a:bodyPr spcFirstLastPara="1" wrap="square" lIns="91425" tIns="45700" rIns="91425" bIns="45700" anchor="t" anchorCtr="0">
            <a:spAutoFit/>
          </a:bodyPr>
          <a:lstStyle/>
          <a:p>
            <a:pPr marL="342900" lvl="0"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Error messages</a:t>
            </a:r>
          </a:p>
          <a:p>
            <a:pPr marL="171450" lvl="0" indent="-171450">
              <a:lnSpc>
                <a:spcPct val="114000"/>
              </a:lnSpc>
              <a:buClr>
                <a:srgbClr val="3F3F3F"/>
              </a:buClr>
              <a:buSzPts val="2200"/>
              <a:buFont typeface="Arial" panose="020B0604020202020204" pitchFamily="34" charset="0"/>
              <a:buChar char="•"/>
            </a:pPr>
            <a:endParaRPr lang="en-US" sz="1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14000"/>
              </a:lnSpc>
              <a:spcBef>
                <a:spcPts val="600"/>
              </a:spcBef>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File modifications</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4" name="Google Shape;3719;p143">
            <a:extLst>
              <a:ext uri="{FF2B5EF4-FFF2-40B4-BE49-F238E27FC236}">
                <a16:creationId xmlns:a16="http://schemas.microsoft.com/office/drawing/2014/main" id="{9BFAC157-689A-4BB3-BE15-FC609604EF4F}"/>
              </a:ext>
            </a:extLst>
          </p:cNvPr>
          <p:cNvGrpSpPr/>
          <p:nvPr/>
        </p:nvGrpSpPr>
        <p:grpSpPr>
          <a:xfrm>
            <a:off x="10937428" y="3236072"/>
            <a:ext cx="4329034" cy="1064672"/>
            <a:chOff x="11146558" y="2380088"/>
            <a:chExt cx="4243411" cy="1064672"/>
          </a:xfrm>
          <a:solidFill>
            <a:srgbClr val="98B39D"/>
          </a:solidFill>
        </p:grpSpPr>
        <p:sp>
          <p:nvSpPr>
            <p:cNvPr id="35" name="Google Shape;3720;p143">
              <a:extLst>
                <a:ext uri="{FF2B5EF4-FFF2-40B4-BE49-F238E27FC236}">
                  <a16:creationId xmlns:a16="http://schemas.microsoft.com/office/drawing/2014/main" id="{0F23B469-A750-4617-820B-1845C9F92127}"/>
                </a:ext>
              </a:extLst>
            </p:cNvPr>
            <p:cNvSpPr txBox="1"/>
            <p:nvPr/>
          </p:nvSpPr>
          <p:spPr>
            <a:xfrm>
              <a:off x="12174568" y="2989780"/>
              <a:ext cx="2873750" cy="430887"/>
            </a:xfrm>
            <a:prstGeom prst="rect">
              <a:avLst/>
            </a:prstGeom>
            <a:grp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Physical controls</a:t>
              </a:r>
              <a:endParaRPr sz="22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6" name="Google Shape;3721;p143">
              <a:extLst>
                <a:ext uri="{FF2B5EF4-FFF2-40B4-BE49-F238E27FC236}">
                  <a16:creationId xmlns:a16="http://schemas.microsoft.com/office/drawing/2014/main" id="{FE676507-3D30-44E1-B5D1-8276BD4CB9D0}"/>
                </a:ext>
              </a:extLst>
            </p:cNvPr>
            <p:cNvSpPr/>
            <p:nvPr/>
          </p:nvSpPr>
          <p:spPr>
            <a:xfrm>
              <a:off x="11146560" y="2514820"/>
              <a:ext cx="4241800" cy="929940"/>
            </a:xfrm>
            <a:prstGeom prst="rect">
              <a:avLst/>
            </a:prstGeom>
            <a:solidFill>
              <a:srgbClr val="839788"/>
            </a:solidFill>
            <a:ln>
              <a:noFill/>
            </a:ln>
          </p:spPr>
          <p:txBody>
            <a:bodyPr spcFirstLastPara="1" wrap="square" lIns="91425" tIns="45700" rIns="91425" bIns="45700" anchor="ctr" anchorCtr="0">
              <a:no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User-level events</a:t>
              </a:r>
            </a:p>
          </p:txBody>
        </p:sp>
        <p:sp>
          <p:nvSpPr>
            <p:cNvPr id="37" name="Google Shape;3722;p143">
              <a:extLst>
                <a:ext uri="{FF2B5EF4-FFF2-40B4-BE49-F238E27FC236}">
                  <a16:creationId xmlns:a16="http://schemas.microsoft.com/office/drawing/2014/main" id="{484E1E7E-DD05-403B-9140-2534BB761888}"/>
                </a:ext>
              </a:extLst>
            </p:cNvPr>
            <p:cNvSpPr/>
            <p:nvPr/>
          </p:nvSpPr>
          <p:spPr>
            <a:xfrm flipH="1">
              <a:off x="11146558" y="2380088"/>
              <a:ext cx="89577" cy="134732"/>
            </a:xfrm>
            <a:prstGeom prst="rtTriangle">
              <a:avLst/>
            </a:prstGeom>
            <a:gr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8" name="Google Shape;3723;p143">
              <a:extLst>
                <a:ext uri="{FF2B5EF4-FFF2-40B4-BE49-F238E27FC236}">
                  <a16:creationId xmlns:a16="http://schemas.microsoft.com/office/drawing/2014/main" id="{89BAF29C-2920-4DF6-9AD3-CC8DED1555C7}"/>
                </a:ext>
              </a:extLst>
            </p:cNvPr>
            <p:cNvSpPr/>
            <p:nvPr/>
          </p:nvSpPr>
          <p:spPr>
            <a:xfrm>
              <a:off x="15300392" y="2380088"/>
              <a:ext cx="89577" cy="134732"/>
            </a:xfrm>
            <a:prstGeom prst="rtTriangle">
              <a:avLst/>
            </a:prstGeom>
            <a:gr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b="0"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sp>
        <p:nvSpPr>
          <p:cNvPr id="39" name="Google Shape;3724;p143">
            <a:extLst>
              <a:ext uri="{FF2B5EF4-FFF2-40B4-BE49-F238E27FC236}">
                <a16:creationId xmlns:a16="http://schemas.microsoft.com/office/drawing/2014/main" id="{9B797218-3A48-4C22-A19D-AE9892665519}"/>
              </a:ext>
            </a:extLst>
          </p:cNvPr>
          <p:cNvSpPr txBox="1"/>
          <p:nvPr/>
        </p:nvSpPr>
        <p:spPr>
          <a:xfrm>
            <a:off x="11037665" y="4508683"/>
            <a:ext cx="3880252" cy="1425543"/>
          </a:xfrm>
          <a:prstGeom prst="rect">
            <a:avLst/>
          </a:prstGeom>
          <a:noFill/>
          <a:ln>
            <a:noFill/>
          </a:ln>
        </p:spPr>
        <p:txBody>
          <a:bodyPr spcFirstLastPara="1" wrap="square" lIns="91425" tIns="45700" rIns="91425" bIns="45700" anchor="t" anchorCtr="0">
            <a:spAutoFit/>
          </a:bodyPr>
          <a:lstStyle/>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Identification and authentication attempts</a:t>
            </a:r>
          </a:p>
          <a:p>
            <a:pPr marL="171450" lvl="1" indent="-171450">
              <a:lnSpc>
                <a:spcPct val="114000"/>
              </a:lnSpc>
              <a:buClr>
                <a:srgbClr val="3F3F3F"/>
              </a:buClr>
              <a:buSzPts val="2200"/>
              <a:buFont typeface="Arial" panose="020B0604020202020204" pitchFamily="34" charset="0"/>
              <a:buChar char="•"/>
            </a:pPr>
            <a:endParaRPr lang="en-US" sz="1000">
              <a:solidFill>
                <a:schemeClr val="tx1">
                  <a:lumMod val="75000"/>
                  <a:lumOff val="25000"/>
                </a:schemeClr>
              </a:solidFill>
              <a:latin typeface="Open Sans"/>
              <a:ea typeface="Open Sans"/>
              <a:cs typeface="Open Sans"/>
              <a:sym typeface="Open Sans"/>
            </a:endParaRP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Commands used</a:t>
            </a:r>
          </a:p>
        </p:txBody>
      </p:sp>
      <p:sp>
        <p:nvSpPr>
          <p:cNvPr id="3" name="Brandline_LVC">
            <a:extLst>
              <a:ext uri="{FF2B5EF4-FFF2-40B4-BE49-F238E27FC236}">
                <a16:creationId xmlns:a16="http://schemas.microsoft.com/office/drawing/2014/main" id="{7D451F22-F854-9C5B-D592-0783249788DB}"/>
              </a:ext>
            </a:extLst>
          </p:cNvPr>
          <p:cNvSpPr/>
          <p:nvPr/>
        </p:nvSpPr>
        <p:spPr>
          <a:xfrm>
            <a:off x="6527800" y="913248"/>
            <a:ext cx="321476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59" name="Google Shape;159;p14"/>
          <p:cNvSpPr/>
          <p:nvPr/>
        </p:nvSpPr>
        <p:spPr>
          <a:xfrm>
            <a:off x="1275323" y="1385254"/>
            <a:ext cx="13624551" cy="529052"/>
          </a:xfrm>
          <a:prstGeom prst="roundRect">
            <a:avLst>
              <a:gd name="adj" fmla="val 16667"/>
            </a:avLst>
          </a:prstGeom>
          <a:solidFill>
            <a:schemeClr val="lt1"/>
          </a:solidFill>
          <a:ln w="25400" cap="flat" cmpd="sng">
            <a:noFill/>
            <a:prstDash val="solid"/>
            <a:round/>
            <a:headEnd type="none" w="sm" len="sm"/>
            <a:tailEnd type="none" w="sm" len="sm"/>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Non-repudiation ensures that users, processes, and actions are held accountable for their impacts.</a:t>
            </a:r>
            <a:endParaRPr/>
          </a:p>
        </p:txBody>
      </p:sp>
      <p:sp>
        <p:nvSpPr>
          <p:cNvPr id="161" name="Google Shape;161;p14"/>
          <p:cNvSpPr txBox="1">
            <a:spLocks noGrp="1"/>
          </p:cNvSpPr>
          <p:nvPr>
            <p:ph type="title"/>
          </p:nvPr>
        </p:nvSpPr>
        <p:spPr>
          <a:xfrm>
            <a:off x="-10160" y="326774"/>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Accountability</a:t>
            </a:r>
          </a:p>
        </p:txBody>
      </p:sp>
      <p:grpSp>
        <p:nvGrpSpPr>
          <p:cNvPr id="32" name="Group 31">
            <a:extLst>
              <a:ext uri="{FF2B5EF4-FFF2-40B4-BE49-F238E27FC236}">
                <a16:creationId xmlns:a16="http://schemas.microsoft.com/office/drawing/2014/main" id="{A49F9E4E-E4B9-4418-A516-1BF4B44A8F4F}"/>
              </a:ext>
            </a:extLst>
          </p:cNvPr>
          <p:cNvGrpSpPr/>
          <p:nvPr/>
        </p:nvGrpSpPr>
        <p:grpSpPr>
          <a:xfrm>
            <a:off x="2599880" y="2587677"/>
            <a:ext cx="11056240" cy="5619754"/>
            <a:chOff x="2631435" y="2587677"/>
            <a:chExt cx="11056240" cy="5619754"/>
          </a:xfrm>
        </p:grpSpPr>
        <p:sp>
          <p:nvSpPr>
            <p:cNvPr id="33" name="Freeform: Shape 32">
              <a:extLst>
                <a:ext uri="{FF2B5EF4-FFF2-40B4-BE49-F238E27FC236}">
                  <a16:creationId xmlns:a16="http://schemas.microsoft.com/office/drawing/2014/main" id="{C3EC5BED-8DC4-4D58-B24C-EBABC28C3FD9}"/>
                </a:ext>
              </a:extLst>
            </p:cNvPr>
            <p:cNvSpPr/>
            <p:nvPr/>
          </p:nvSpPr>
          <p:spPr>
            <a:xfrm>
              <a:off x="6881051" y="4313707"/>
              <a:ext cx="2669611" cy="2669611"/>
            </a:xfrm>
            <a:custGeom>
              <a:avLst/>
              <a:gdLst>
                <a:gd name="connsiteX0" fmla="*/ -164 w 3978329"/>
                <a:gd name="connsiteY0" fmla="*/ 1988980 h 3978329"/>
                <a:gd name="connsiteX1" fmla="*/ 1989029 w 3978329"/>
                <a:gd name="connsiteY1" fmla="*/ -156 h 3978329"/>
                <a:gd name="connsiteX2" fmla="*/ 3978166 w 3978329"/>
                <a:gd name="connsiteY2" fmla="*/ 1988980 h 3978329"/>
                <a:gd name="connsiteX3" fmla="*/ 1989029 w 3978329"/>
                <a:gd name="connsiteY3" fmla="*/ 3978174 h 3978329"/>
                <a:gd name="connsiteX4" fmla="*/ -164 w 3978329"/>
                <a:gd name="connsiteY4" fmla="*/ 1988980 h 3978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8329" h="3978329">
                  <a:moveTo>
                    <a:pt x="-164" y="1988980"/>
                  </a:moveTo>
                  <a:cubicBezTo>
                    <a:pt x="-164" y="890458"/>
                    <a:pt x="890450" y="-156"/>
                    <a:pt x="1989029" y="-156"/>
                  </a:cubicBezTo>
                  <a:cubicBezTo>
                    <a:pt x="3087609" y="-156"/>
                    <a:pt x="3978166" y="890458"/>
                    <a:pt x="3978166" y="1988980"/>
                  </a:cubicBezTo>
                  <a:cubicBezTo>
                    <a:pt x="3978166" y="3087502"/>
                    <a:pt x="3087494" y="3978174"/>
                    <a:pt x="1989029" y="3978174"/>
                  </a:cubicBezTo>
                  <a:cubicBezTo>
                    <a:pt x="890565" y="3978174"/>
                    <a:pt x="-164" y="3087618"/>
                    <a:pt x="-164" y="1988980"/>
                  </a:cubicBezTo>
                  <a:close/>
                </a:path>
              </a:pathLst>
            </a:custGeom>
            <a:solidFill>
              <a:srgbClr val="F2F2F2"/>
            </a:solidFill>
            <a:ln w="577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B1843F9-7CD1-44D0-B02C-4D7DD1CCB1AE}"/>
                </a:ext>
              </a:extLst>
            </p:cNvPr>
            <p:cNvSpPr/>
            <p:nvPr/>
          </p:nvSpPr>
          <p:spPr>
            <a:xfrm>
              <a:off x="7819926" y="5053172"/>
              <a:ext cx="270447" cy="309976"/>
            </a:xfrm>
            <a:custGeom>
              <a:avLst/>
              <a:gdLst>
                <a:gd name="connsiteX0" fmla="*/ 313933 w 403027"/>
                <a:gd name="connsiteY0" fmla="*/ 298812 h 461935"/>
                <a:gd name="connsiteX1" fmla="*/ 343279 w 403027"/>
                <a:gd name="connsiteY1" fmla="*/ 144571 h 461935"/>
                <a:gd name="connsiteX2" fmla="*/ 354313 w 403027"/>
                <a:gd name="connsiteY2" fmla="*/ 66295 h 461935"/>
                <a:gd name="connsiteX3" fmla="*/ 275055 w 403027"/>
                <a:gd name="connsiteY3" fmla="*/ 2172 h 461935"/>
                <a:gd name="connsiteX4" fmla="*/ 153741 w 403027"/>
                <a:gd name="connsiteY4" fmla="*/ 28630 h 461935"/>
                <a:gd name="connsiteX5" fmla="*/ 1348 w 403027"/>
                <a:gd name="connsiteY5" fmla="*/ 137234 h 461935"/>
                <a:gd name="connsiteX6" fmla="*/ 63912 w 403027"/>
                <a:gd name="connsiteY6" fmla="*/ 169874 h 461935"/>
                <a:gd name="connsiteX7" fmla="*/ 71768 w 403027"/>
                <a:gd name="connsiteY7" fmla="*/ 301065 h 461935"/>
                <a:gd name="connsiteX8" fmla="*/ 148773 w 403027"/>
                <a:gd name="connsiteY8" fmla="*/ 368308 h 461935"/>
                <a:gd name="connsiteX9" fmla="*/ 313933 w 403027"/>
                <a:gd name="connsiteY9" fmla="*/ 298812 h 46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027" h="461935">
                  <a:moveTo>
                    <a:pt x="313933" y="298812"/>
                  </a:moveTo>
                  <a:cubicBezTo>
                    <a:pt x="330166" y="275705"/>
                    <a:pt x="326237" y="231108"/>
                    <a:pt x="343279" y="144571"/>
                  </a:cubicBezTo>
                  <a:cubicBezTo>
                    <a:pt x="397177" y="82239"/>
                    <a:pt x="439694" y="52951"/>
                    <a:pt x="354313" y="66295"/>
                  </a:cubicBezTo>
                  <a:cubicBezTo>
                    <a:pt x="337560" y="9162"/>
                    <a:pt x="333574" y="-6782"/>
                    <a:pt x="275055" y="2172"/>
                  </a:cubicBezTo>
                  <a:cubicBezTo>
                    <a:pt x="238083" y="7949"/>
                    <a:pt x="195219" y="13726"/>
                    <a:pt x="153741" y="28630"/>
                  </a:cubicBezTo>
                  <a:cubicBezTo>
                    <a:pt x="108971" y="44516"/>
                    <a:pt x="-15231" y="78253"/>
                    <a:pt x="1348" y="137234"/>
                  </a:cubicBezTo>
                  <a:cubicBezTo>
                    <a:pt x="10996" y="171491"/>
                    <a:pt x="3313" y="161959"/>
                    <a:pt x="63912" y="169874"/>
                  </a:cubicBezTo>
                  <a:lnTo>
                    <a:pt x="71768" y="301065"/>
                  </a:lnTo>
                  <a:cubicBezTo>
                    <a:pt x="9090" y="301065"/>
                    <a:pt x="47794" y="612494"/>
                    <a:pt x="148773" y="368308"/>
                  </a:cubicBezTo>
                  <a:cubicBezTo>
                    <a:pt x="248885" y="326541"/>
                    <a:pt x="294349" y="326888"/>
                    <a:pt x="313933" y="298812"/>
                  </a:cubicBezTo>
                  <a:close/>
                </a:path>
              </a:pathLst>
            </a:custGeom>
            <a:solidFill>
              <a:srgbClr val="FFFFFF"/>
            </a:solidFill>
            <a:ln w="577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46802EAF-B8F1-468B-826D-DCF41A601C16}"/>
                </a:ext>
              </a:extLst>
            </p:cNvPr>
            <p:cNvSpPr/>
            <p:nvPr/>
          </p:nvSpPr>
          <p:spPr>
            <a:xfrm>
              <a:off x="7730489" y="5039278"/>
              <a:ext cx="170052" cy="99734"/>
            </a:xfrm>
            <a:custGeom>
              <a:avLst/>
              <a:gdLst>
                <a:gd name="connsiteX0" fmla="*/ 32611 w 253416"/>
                <a:gd name="connsiteY0" fmla="*/ 142978 h 148626"/>
                <a:gd name="connsiteX1" fmla="*/ 102453 w 253416"/>
                <a:gd name="connsiteY1" fmla="*/ 125185 h 148626"/>
                <a:gd name="connsiteX2" fmla="*/ 108865 w 253416"/>
                <a:gd name="connsiteY2" fmla="*/ 90524 h 148626"/>
                <a:gd name="connsiteX3" fmla="*/ 229543 w 253416"/>
                <a:gd name="connsiteY3" fmla="*/ 47718 h 148626"/>
                <a:gd name="connsiteX4" fmla="*/ 228618 w 253416"/>
                <a:gd name="connsiteY4" fmla="*/ 22011 h 148626"/>
                <a:gd name="connsiteX5" fmla="*/ 11929 w 253416"/>
                <a:gd name="connsiteY5" fmla="*/ 60543 h 148626"/>
                <a:gd name="connsiteX6" fmla="*/ 33650 w 253416"/>
                <a:gd name="connsiteY6" fmla="*/ 96012 h 148626"/>
                <a:gd name="connsiteX7" fmla="*/ 32611 w 253416"/>
                <a:gd name="connsiteY7" fmla="*/ 142978 h 14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16" h="148626">
                  <a:moveTo>
                    <a:pt x="32611" y="142978"/>
                  </a:moveTo>
                  <a:cubicBezTo>
                    <a:pt x="76861" y="153492"/>
                    <a:pt x="73049" y="149621"/>
                    <a:pt x="102453" y="125185"/>
                  </a:cubicBezTo>
                  <a:cubicBezTo>
                    <a:pt x="118454" y="111783"/>
                    <a:pt x="113082" y="112476"/>
                    <a:pt x="108865" y="90524"/>
                  </a:cubicBezTo>
                  <a:cubicBezTo>
                    <a:pt x="174721" y="83765"/>
                    <a:pt x="186736" y="74869"/>
                    <a:pt x="229543" y="47718"/>
                  </a:cubicBezTo>
                  <a:cubicBezTo>
                    <a:pt x="259120" y="29001"/>
                    <a:pt x="263453" y="33103"/>
                    <a:pt x="228618" y="22011"/>
                  </a:cubicBezTo>
                  <a:cubicBezTo>
                    <a:pt x="129488" y="-9704"/>
                    <a:pt x="55313" y="-15712"/>
                    <a:pt x="11929" y="60543"/>
                  </a:cubicBezTo>
                  <a:cubicBezTo>
                    <a:pt x="-5401" y="90409"/>
                    <a:pt x="2397" y="84401"/>
                    <a:pt x="33650" y="96012"/>
                  </a:cubicBezTo>
                  <a:cubicBezTo>
                    <a:pt x="-14875" y="132811"/>
                    <a:pt x="-7539" y="133446"/>
                    <a:pt x="32611" y="142978"/>
                  </a:cubicBezTo>
                  <a:close/>
                </a:path>
              </a:pathLst>
            </a:custGeom>
            <a:solidFill>
              <a:srgbClr val="FFFFFF"/>
            </a:solidFill>
            <a:ln w="577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20D34067-CCE2-450A-915C-CB84BCE0140B}"/>
                </a:ext>
              </a:extLst>
            </p:cNvPr>
            <p:cNvSpPr/>
            <p:nvPr/>
          </p:nvSpPr>
          <p:spPr>
            <a:xfrm>
              <a:off x="7153334" y="5085240"/>
              <a:ext cx="736044" cy="1172789"/>
            </a:xfrm>
            <a:custGeom>
              <a:avLst/>
              <a:gdLst>
                <a:gd name="connsiteX0" fmla="*/ 961911 w 1096873"/>
                <a:gd name="connsiteY0" fmla="*/ 1108825 h 1747723"/>
                <a:gd name="connsiteX1" fmla="*/ 877568 w 1096873"/>
                <a:gd name="connsiteY1" fmla="*/ 1034246 h 1747723"/>
                <a:gd name="connsiteX2" fmla="*/ 691728 w 1096873"/>
                <a:gd name="connsiteY2" fmla="*/ 1008597 h 1747723"/>
                <a:gd name="connsiteX3" fmla="*/ 641585 w 1096873"/>
                <a:gd name="connsiteY3" fmla="*/ 996350 h 1747723"/>
                <a:gd name="connsiteX4" fmla="*/ 591442 w 1096873"/>
                <a:gd name="connsiteY4" fmla="*/ 925469 h 1747723"/>
                <a:gd name="connsiteX5" fmla="*/ 507101 w 1096873"/>
                <a:gd name="connsiteY5" fmla="*/ 882662 h 1747723"/>
                <a:gd name="connsiteX6" fmla="*/ 513224 w 1096873"/>
                <a:gd name="connsiteY6" fmla="*/ 811723 h 1747723"/>
                <a:gd name="connsiteX7" fmla="*/ 624486 w 1096873"/>
                <a:gd name="connsiteY7" fmla="*/ 786074 h 1747723"/>
                <a:gd name="connsiteX8" fmla="*/ 678904 w 1096873"/>
                <a:gd name="connsiteY8" fmla="*/ 761002 h 1747723"/>
                <a:gd name="connsiteX9" fmla="*/ 870232 w 1096873"/>
                <a:gd name="connsiteY9" fmla="*/ 540327 h 1747723"/>
                <a:gd name="connsiteX10" fmla="*/ 965550 w 1096873"/>
                <a:gd name="connsiteY10" fmla="*/ 556618 h 1747723"/>
                <a:gd name="connsiteX11" fmla="*/ 878898 w 1096873"/>
                <a:gd name="connsiteY11" fmla="*/ 408269 h 1747723"/>
                <a:gd name="connsiteX12" fmla="*/ 741986 w 1096873"/>
                <a:gd name="connsiteY12" fmla="*/ 508497 h 1747723"/>
                <a:gd name="connsiteX13" fmla="*/ 684218 w 1096873"/>
                <a:gd name="connsiteY13" fmla="*/ 340969 h 1747723"/>
                <a:gd name="connsiteX14" fmla="*/ 849666 w 1096873"/>
                <a:gd name="connsiteY14" fmla="*/ 210355 h 1747723"/>
                <a:gd name="connsiteX15" fmla="*/ 888372 w 1096873"/>
                <a:gd name="connsiteY15" fmla="*/ 307117 h 1747723"/>
                <a:gd name="connsiteX16" fmla="*/ 941922 w 1096873"/>
                <a:gd name="connsiteY16" fmla="*/ 321154 h 1747723"/>
                <a:gd name="connsiteX17" fmla="*/ 940190 w 1096873"/>
                <a:gd name="connsiteY17" fmla="*/ 215843 h 1747723"/>
                <a:gd name="connsiteX18" fmla="*/ 727429 w 1096873"/>
                <a:gd name="connsiteY18" fmla="*/ 105216 h 1747723"/>
                <a:gd name="connsiteX19" fmla="*/ 709059 w 1096873"/>
                <a:gd name="connsiteY19" fmla="*/ 209199 h 1747723"/>
                <a:gd name="connsiteX20" fmla="*/ 689533 w 1096873"/>
                <a:gd name="connsiteY20" fmla="*/ 94240 h 1747723"/>
                <a:gd name="connsiteX21" fmla="*/ 634480 w 1096873"/>
                <a:gd name="connsiteY21" fmla="*/ 102790 h 1747723"/>
                <a:gd name="connsiteX22" fmla="*/ 518365 w 1096873"/>
                <a:gd name="connsiteY22" fmla="*/ 93027 h 1747723"/>
                <a:gd name="connsiteX23" fmla="*/ 597797 w 1096873"/>
                <a:gd name="connsiteY23" fmla="*/ 144383 h 1747723"/>
                <a:gd name="connsiteX24" fmla="*/ 534252 w 1096873"/>
                <a:gd name="connsiteY24" fmla="*/ 143055 h 1747723"/>
                <a:gd name="connsiteX25" fmla="*/ 402424 w 1096873"/>
                <a:gd name="connsiteY25" fmla="*/ 132136 h 1747723"/>
                <a:gd name="connsiteX26" fmla="*/ 192321 w 1096873"/>
                <a:gd name="connsiteY26" fmla="*/ 71249 h 1747723"/>
                <a:gd name="connsiteX27" fmla="*/ 197000 w 1096873"/>
                <a:gd name="connsiteY27" fmla="*/ 245882 h 1747723"/>
                <a:gd name="connsiteX28" fmla="*/ 297286 w 1096873"/>
                <a:gd name="connsiteY28" fmla="*/ 348594 h 1747723"/>
                <a:gd name="connsiteX29" fmla="*/ 311959 w 1096873"/>
                <a:gd name="connsiteY29" fmla="*/ 534435 h 1747723"/>
                <a:gd name="connsiteX30" fmla="*/ 681156 w 1096873"/>
                <a:gd name="connsiteY30" fmla="*/ 1046724 h 1747723"/>
                <a:gd name="connsiteX31" fmla="*/ 647535 w 1096873"/>
                <a:gd name="connsiteY31" fmla="*/ 1169655 h 1747723"/>
                <a:gd name="connsiteX32" fmla="*/ 771679 w 1096873"/>
                <a:gd name="connsiteY32" fmla="*/ 1290044 h 1747723"/>
                <a:gd name="connsiteX33" fmla="*/ 780691 w 1096873"/>
                <a:gd name="connsiteY33" fmla="*/ 1660512 h 1747723"/>
                <a:gd name="connsiteX34" fmla="*/ 805878 w 1096873"/>
                <a:gd name="connsiteY34" fmla="*/ 1716721 h 1747723"/>
                <a:gd name="connsiteX35" fmla="*/ 831585 w 1096873"/>
                <a:gd name="connsiteY35" fmla="*/ 1681251 h 1747723"/>
                <a:gd name="connsiteX36" fmla="*/ 902467 w 1096873"/>
                <a:gd name="connsiteY36" fmla="*/ 1473285 h 1747723"/>
                <a:gd name="connsiteX37" fmla="*/ 903738 w 1096873"/>
                <a:gd name="connsiteY37" fmla="*/ 1466006 h 1747723"/>
                <a:gd name="connsiteX38" fmla="*/ 992990 w 1096873"/>
                <a:gd name="connsiteY38" fmla="*/ 1362023 h 1747723"/>
                <a:gd name="connsiteX39" fmla="*/ 961911 w 1096873"/>
                <a:gd name="connsiteY39" fmla="*/ 1108825 h 174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96873" h="1747723">
                  <a:moveTo>
                    <a:pt x="961911" y="1108825"/>
                  </a:moveTo>
                  <a:cubicBezTo>
                    <a:pt x="957405" y="1019573"/>
                    <a:pt x="969767" y="1037077"/>
                    <a:pt x="877568" y="1034246"/>
                  </a:cubicBezTo>
                  <a:cubicBezTo>
                    <a:pt x="850764" y="967870"/>
                    <a:pt x="748456" y="957125"/>
                    <a:pt x="691728" y="1008597"/>
                  </a:cubicBezTo>
                  <a:lnTo>
                    <a:pt x="641585" y="996350"/>
                  </a:lnTo>
                  <a:cubicBezTo>
                    <a:pt x="630552" y="937022"/>
                    <a:pt x="645282" y="923678"/>
                    <a:pt x="591442" y="925469"/>
                  </a:cubicBezTo>
                  <a:cubicBezTo>
                    <a:pt x="622059" y="846268"/>
                    <a:pt x="599299" y="873015"/>
                    <a:pt x="507101" y="882662"/>
                  </a:cubicBezTo>
                  <a:lnTo>
                    <a:pt x="513224" y="811723"/>
                  </a:lnTo>
                  <a:lnTo>
                    <a:pt x="624486" y="786074"/>
                  </a:lnTo>
                  <a:cubicBezTo>
                    <a:pt x="676477" y="850601"/>
                    <a:pt x="663422" y="843842"/>
                    <a:pt x="678904" y="761002"/>
                  </a:cubicBezTo>
                  <a:lnTo>
                    <a:pt x="870232" y="540327"/>
                  </a:lnTo>
                  <a:cubicBezTo>
                    <a:pt x="944811" y="589026"/>
                    <a:pt x="986866" y="624958"/>
                    <a:pt x="965550" y="556618"/>
                  </a:cubicBezTo>
                  <a:cubicBezTo>
                    <a:pt x="917949" y="404167"/>
                    <a:pt x="927192" y="338138"/>
                    <a:pt x="878898" y="408269"/>
                  </a:cubicBezTo>
                  <a:cubicBezTo>
                    <a:pt x="788201" y="293252"/>
                    <a:pt x="832683" y="283374"/>
                    <a:pt x="741986" y="508497"/>
                  </a:cubicBezTo>
                  <a:cubicBezTo>
                    <a:pt x="652445" y="365925"/>
                    <a:pt x="621713" y="390014"/>
                    <a:pt x="684218" y="340969"/>
                  </a:cubicBezTo>
                  <a:lnTo>
                    <a:pt x="849666" y="210355"/>
                  </a:lnTo>
                  <a:cubicBezTo>
                    <a:pt x="862607" y="242589"/>
                    <a:pt x="875489" y="274841"/>
                    <a:pt x="888372" y="307117"/>
                  </a:cubicBezTo>
                  <a:cubicBezTo>
                    <a:pt x="911479" y="364885"/>
                    <a:pt x="900503" y="365520"/>
                    <a:pt x="941922" y="321154"/>
                  </a:cubicBezTo>
                  <a:cubicBezTo>
                    <a:pt x="979299" y="263964"/>
                    <a:pt x="973811" y="275344"/>
                    <a:pt x="940190" y="215843"/>
                  </a:cubicBezTo>
                  <a:cubicBezTo>
                    <a:pt x="881555" y="112206"/>
                    <a:pt x="889065" y="133812"/>
                    <a:pt x="727429" y="105216"/>
                  </a:cubicBezTo>
                  <a:lnTo>
                    <a:pt x="709059" y="209199"/>
                  </a:lnTo>
                  <a:lnTo>
                    <a:pt x="689533" y="94240"/>
                  </a:lnTo>
                  <a:lnTo>
                    <a:pt x="634480" y="102790"/>
                  </a:lnTo>
                  <a:cubicBezTo>
                    <a:pt x="574228" y="1464"/>
                    <a:pt x="596872" y="4584"/>
                    <a:pt x="518365" y="93027"/>
                  </a:cubicBezTo>
                  <a:cubicBezTo>
                    <a:pt x="561634" y="104581"/>
                    <a:pt x="583239" y="96609"/>
                    <a:pt x="597797" y="144383"/>
                  </a:cubicBezTo>
                  <a:cubicBezTo>
                    <a:pt x="586243" y="145192"/>
                    <a:pt x="540029" y="147041"/>
                    <a:pt x="534252" y="143055"/>
                  </a:cubicBezTo>
                  <a:cubicBezTo>
                    <a:pt x="466951" y="97822"/>
                    <a:pt x="490521" y="99093"/>
                    <a:pt x="402424" y="132136"/>
                  </a:cubicBezTo>
                  <a:cubicBezTo>
                    <a:pt x="250552" y="-15057"/>
                    <a:pt x="284519" y="-45328"/>
                    <a:pt x="192321" y="71249"/>
                  </a:cubicBezTo>
                  <a:cubicBezTo>
                    <a:pt x="-16396" y="335250"/>
                    <a:pt x="-110038" y="386895"/>
                    <a:pt x="197000" y="245882"/>
                  </a:cubicBezTo>
                  <a:lnTo>
                    <a:pt x="297286" y="348594"/>
                  </a:lnTo>
                  <a:cubicBezTo>
                    <a:pt x="270424" y="434034"/>
                    <a:pt x="262625" y="455234"/>
                    <a:pt x="311959" y="534435"/>
                  </a:cubicBezTo>
                  <a:cubicBezTo>
                    <a:pt x="175106" y="748178"/>
                    <a:pt x="480643" y="935751"/>
                    <a:pt x="681156" y="1046724"/>
                  </a:cubicBezTo>
                  <a:cubicBezTo>
                    <a:pt x="655911" y="1109981"/>
                    <a:pt x="662960" y="1110616"/>
                    <a:pt x="647535" y="1169655"/>
                  </a:cubicBezTo>
                  <a:cubicBezTo>
                    <a:pt x="691093" y="1217141"/>
                    <a:pt x="714778" y="1235742"/>
                    <a:pt x="771679" y="1290044"/>
                  </a:cubicBezTo>
                  <a:lnTo>
                    <a:pt x="780691" y="1660512"/>
                  </a:lnTo>
                  <a:cubicBezTo>
                    <a:pt x="792534" y="1679287"/>
                    <a:pt x="794036" y="1698004"/>
                    <a:pt x="805878" y="1716721"/>
                  </a:cubicBezTo>
                  <a:cubicBezTo>
                    <a:pt x="894842" y="1762184"/>
                    <a:pt x="883230" y="1762936"/>
                    <a:pt x="831585" y="1681251"/>
                  </a:cubicBezTo>
                  <a:cubicBezTo>
                    <a:pt x="874738" y="1505173"/>
                    <a:pt x="955556" y="1523890"/>
                    <a:pt x="902467" y="1473285"/>
                  </a:cubicBezTo>
                  <a:lnTo>
                    <a:pt x="903738" y="1466006"/>
                  </a:lnTo>
                  <a:cubicBezTo>
                    <a:pt x="971442" y="1479525"/>
                    <a:pt x="959311" y="1468606"/>
                    <a:pt x="992990" y="1362023"/>
                  </a:cubicBezTo>
                  <a:cubicBezTo>
                    <a:pt x="1116210" y="1167575"/>
                    <a:pt x="1156647" y="1176992"/>
                    <a:pt x="961911" y="1108825"/>
                  </a:cubicBezTo>
                  <a:close/>
                </a:path>
              </a:pathLst>
            </a:custGeom>
            <a:solidFill>
              <a:srgbClr val="FFFFFF"/>
            </a:solidFill>
            <a:ln w="577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E366E25A-0F33-4B16-9537-6B45D5041EEF}"/>
                </a:ext>
              </a:extLst>
            </p:cNvPr>
            <p:cNvSpPr/>
            <p:nvPr/>
          </p:nvSpPr>
          <p:spPr>
            <a:xfrm>
              <a:off x="8001740" y="5292541"/>
              <a:ext cx="61764" cy="46477"/>
            </a:xfrm>
            <a:custGeom>
              <a:avLst/>
              <a:gdLst>
                <a:gd name="connsiteX0" fmla="*/ 58124 w 92043"/>
                <a:gd name="connsiteY0" fmla="*/ 63931 h 69261"/>
                <a:gd name="connsiteX1" fmla="*/ 71988 w 92043"/>
                <a:gd name="connsiteY1" fmla="*/ -76 h 69261"/>
                <a:gd name="connsiteX2" fmla="*/ -164 w 92043"/>
                <a:gd name="connsiteY2" fmla="*/ 51280 h 69261"/>
                <a:gd name="connsiteX3" fmla="*/ 58124 w 92043"/>
                <a:gd name="connsiteY3" fmla="*/ 63931 h 69261"/>
              </a:gdLst>
              <a:ahLst/>
              <a:cxnLst>
                <a:cxn ang="0">
                  <a:pos x="connsiteX0" y="connsiteY0"/>
                </a:cxn>
                <a:cxn ang="0">
                  <a:pos x="connsiteX1" y="connsiteY1"/>
                </a:cxn>
                <a:cxn ang="0">
                  <a:pos x="connsiteX2" y="connsiteY2"/>
                </a:cxn>
                <a:cxn ang="0">
                  <a:pos x="connsiteX3" y="connsiteY3"/>
                </a:cxn>
              </a:cxnLst>
              <a:rect l="l" t="t" r="r" b="b"/>
              <a:pathLst>
                <a:path w="92043" h="69261">
                  <a:moveTo>
                    <a:pt x="58124" y="63931"/>
                  </a:moveTo>
                  <a:cubicBezTo>
                    <a:pt x="101739" y="31465"/>
                    <a:pt x="99428" y="32909"/>
                    <a:pt x="71988" y="-76"/>
                  </a:cubicBezTo>
                  <a:cubicBezTo>
                    <a:pt x="-4208" y="1136"/>
                    <a:pt x="16704" y="-9897"/>
                    <a:pt x="-164" y="51280"/>
                  </a:cubicBezTo>
                  <a:cubicBezTo>
                    <a:pt x="36750" y="69303"/>
                    <a:pt x="44722" y="73925"/>
                    <a:pt x="58124" y="63931"/>
                  </a:cubicBezTo>
                  <a:close/>
                </a:path>
              </a:pathLst>
            </a:custGeom>
            <a:solidFill>
              <a:srgbClr val="FFFFFF"/>
            </a:solidFill>
            <a:ln w="577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3AF48224-D7D0-4C26-B3FF-D94870EE4B90}"/>
                </a:ext>
              </a:extLst>
            </p:cNvPr>
            <p:cNvSpPr/>
            <p:nvPr/>
          </p:nvSpPr>
          <p:spPr>
            <a:xfrm>
              <a:off x="8022324" y="5096444"/>
              <a:ext cx="1165073" cy="974176"/>
            </a:xfrm>
            <a:custGeom>
              <a:avLst/>
              <a:gdLst>
                <a:gd name="connsiteX0" fmla="*/ 1665122 w 1736225"/>
                <a:gd name="connsiteY0" fmla="*/ 57730 h 1451745"/>
                <a:gd name="connsiteX1" fmla="*/ 1736062 w 1736225"/>
                <a:gd name="connsiteY1" fmla="*/ 79739 h 1451745"/>
                <a:gd name="connsiteX2" fmla="*/ 1736062 w 1736225"/>
                <a:gd name="connsiteY2" fmla="*/ 28499 h 1451745"/>
                <a:gd name="connsiteX3" fmla="*/ 1259185 w 1736225"/>
                <a:gd name="connsiteY3" fmla="*/ 23646 h 1451745"/>
                <a:gd name="connsiteX4" fmla="*/ 1183393 w 1736225"/>
                <a:gd name="connsiteY4" fmla="*/ 84765 h 1451745"/>
                <a:gd name="connsiteX5" fmla="*/ 960869 w 1736225"/>
                <a:gd name="connsiteY5" fmla="*/ 106775 h 1451745"/>
                <a:gd name="connsiteX6" fmla="*/ 963295 w 1736225"/>
                <a:gd name="connsiteY6" fmla="*/ 23646 h 1451745"/>
                <a:gd name="connsiteX7" fmla="*/ 882419 w 1736225"/>
                <a:gd name="connsiteY7" fmla="*/ 21162 h 1451745"/>
                <a:gd name="connsiteX8" fmla="*/ 683697 w 1736225"/>
                <a:gd name="connsiteY8" fmla="*/ 162984 h 1451745"/>
                <a:gd name="connsiteX9" fmla="*/ 718358 w 1736225"/>
                <a:gd name="connsiteY9" fmla="*/ 226529 h 1451745"/>
                <a:gd name="connsiteX10" fmla="*/ 522754 w 1736225"/>
                <a:gd name="connsiteY10" fmla="*/ 265638 h 1451745"/>
                <a:gd name="connsiteX11" fmla="*/ 309993 w 1736225"/>
                <a:gd name="connsiteY11" fmla="*/ 248307 h 1451745"/>
                <a:gd name="connsiteX12" fmla="*/ 297804 w 1736225"/>
                <a:gd name="connsiteY12" fmla="*/ 250734 h 1451745"/>
                <a:gd name="connsiteX13" fmla="*/ 209765 w 1736225"/>
                <a:gd name="connsiteY13" fmla="*/ 390128 h 1451745"/>
                <a:gd name="connsiteX14" fmla="*/ 322240 w 1736225"/>
                <a:gd name="connsiteY14" fmla="*/ 368119 h 1451745"/>
                <a:gd name="connsiteX15" fmla="*/ 363834 w 1736225"/>
                <a:gd name="connsiteY15" fmla="*/ 309426 h 1451745"/>
                <a:gd name="connsiteX16" fmla="*/ 417616 w 1736225"/>
                <a:gd name="connsiteY16" fmla="*/ 402375 h 1451745"/>
                <a:gd name="connsiteX17" fmla="*/ 383360 w 1736225"/>
                <a:gd name="connsiteY17" fmla="*/ 468405 h 1451745"/>
                <a:gd name="connsiteX18" fmla="*/ 131489 w 1736225"/>
                <a:gd name="connsiteY18" fmla="*/ 568633 h 1451745"/>
                <a:gd name="connsiteX19" fmla="*/ 151073 w 1736225"/>
                <a:gd name="connsiteY19" fmla="*/ 620913 h 1451745"/>
                <a:gd name="connsiteX20" fmla="*/ 82213 w 1736225"/>
                <a:gd name="connsiteY20" fmla="*/ 665395 h 1451745"/>
                <a:gd name="connsiteX21" fmla="*/ 165746 w 1736225"/>
                <a:gd name="connsiteY21" fmla="*/ 698265 h 1451745"/>
                <a:gd name="connsiteX22" fmla="*/ 236628 w 1736225"/>
                <a:gd name="connsiteY22" fmla="*/ 644482 h 1451745"/>
                <a:gd name="connsiteX23" fmla="*/ 505655 w 1736225"/>
                <a:gd name="connsiteY23" fmla="*/ 710454 h 1451745"/>
                <a:gd name="connsiteX24" fmla="*/ 491328 w 1736225"/>
                <a:gd name="connsiteY24" fmla="*/ 779140 h 1451745"/>
                <a:gd name="connsiteX25" fmla="*/ 327497 w 1736225"/>
                <a:gd name="connsiteY25" fmla="*/ 769955 h 1451745"/>
                <a:gd name="connsiteX26" fmla="*/ 107978 w 1736225"/>
                <a:gd name="connsiteY26" fmla="*/ 719812 h 1451745"/>
                <a:gd name="connsiteX27" fmla="*/ 26755 w 1736225"/>
                <a:gd name="connsiteY27" fmla="*/ 801150 h 1451745"/>
                <a:gd name="connsiteX28" fmla="*/ 13006 w 1736225"/>
                <a:gd name="connsiteY28" fmla="*/ 878560 h 1451745"/>
                <a:gd name="connsiteX29" fmla="*/ -164 w 1736225"/>
                <a:gd name="connsiteY29" fmla="*/ 952792 h 1451745"/>
                <a:gd name="connsiteX30" fmla="*/ 33746 w 1736225"/>
                <a:gd name="connsiteY30" fmla="*/ 995541 h 1451745"/>
                <a:gd name="connsiteX31" fmla="*/ 219933 w 1736225"/>
                <a:gd name="connsiteY31" fmla="*/ 1031068 h 1451745"/>
                <a:gd name="connsiteX32" fmla="*/ 263952 w 1736225"/>
                <a:gd name="connsiteY32" fmla="*/ 1055504 h 1451745"/>
                <a:gd name="connsiteX33" fmla="*/ 307972 w 1736225"/>
                <a:gd name="connsiteY33" fmla="*/ 1211998 h 1451745"/>
                <a:gd name="connsiteX34" fmla="*/ 348409 w 1736225"/>
                <a:gd name="connsiteY34" fmla="*/ 1448848 h 1451745"/>
                <a:gd name="connsiteX35" fmla="*/ 349507 w 1736225"/>
                <a:gd name="connsiteY35" fmla="*/ 1451505 h 1451745"/>
                <a:gd name="connsiteX36" fmla="*/ 510854 w 1736225"/>
                <a:gd name="connsiteY36" fmla="*/ 1297438 h 1451745"/>
                <a:gd name="connsiteX37" fmla="*/ 567120 w 1736225"/>
                <a:gd name="connsiteY37" fmla="*/ 1251223 h 1451745"/>
                <a:gd name="connsiteX38" fmla="*/ 672258 w 1736225"/>
                <a:gd name="connsiteY38" fmla="*/ 989590 h 1451745"/>
                <a:gd name="connsiteX39" fmla="*/ 598893 w 1736225"/>
                <a:gd name="connsiteY39" fmla="*/ 996927 h 1451745"/>
                <a:gd name="connsiteX40" fmla="*/ 513338 w 1736225"/>
                <a:gd name="connsiteY40" fmla="*/ 845343 h 1451745"/>
                <a:gd name="connsiteX41" fmla="*/ 525527 w 1736225"/>
                <a:gd name="connsiteY41" fmla="*/ 791503 h 1451745"/>
                <a:gd name="connsiteX42" fmla="*/ 603803 w 1736225"/>
                <a:gd name="connsiteY42" fmla="*/ 962670 h 1451745"/>
                <a:gd name="connsiteX43" fmla="*/ 723614 w 1736225"/>
                <a:gd name="connsiteY43" fmla="*/ 928471 h 1451745"/>
                <a:gd name="connsiteX44" fmla="*/ 769829 w 1736225"/>
                <a:gd name="connsiteY44" fmla="*/ 874689 h 1451745"/>
                <a:gd name="connsiteX45" fmla="*/ 718473 w 1736225"/>
                <a:gd name="connsiteY45" fmla="*/ 840432 h 1451745"/>
                <a:gd name="connsiteX46" fmla="*/ 676938 w 1736225"/>
                <a:gd name="connsiteY46" fmla="*/ 845343 h 1451745"/>
                <a:gd name="connsiteX47" fmla="*/ 652502 w 1736225"/>
                <a:gd name="connsiteY47" fmla="*/ 789076 h 1451745"/>
                <a:gd name="connsiteX48" fmla="*/ 764977 w 1736225"/>
                <a:gd name="connsiteY48" fmla="*/ 830670 h 1451745"/>
                <a:gd name="connsiteX49" fmla="*/ 872541 w 1736225"/>
                <a:gd name="connsiteY49" fmla="*/ 882026 h 1451745"/>
                <a:gd name="connsiteX50" fmla="*/ 958154 w 1736225"/>
                <a:gd name="connsiteY50" fmla="*/ 1021363 h 1451745"/>
                <a:gd name="connsiteX51" fmla="*/ 980164 w 1736225"/>
                <a:gd name="connsiteY51" fmla="*/ 935808 h 1451745"/>
                <a:gd name="connsiteX52" fmla="*/ 1143994 w 1736225"/>
                <a:gd name="connsiteY52" fmla="*/ 926045 h 1451745"/>
                <a:gd name="connsiteX53" fmla="*/ 1161325 w 1736225"/>
                <a:gd name="connsiteY53" fmla="*/ 1011600 h 1451745"/>
                <a:gd name="connsiteX54" fmla="*/ 1205980 w 1736225"/>
                <a:gd name="connsiteY54" fmla="*/ 1056833 h 1451745"/>
                <a:gd name="connsiteX55" fmla="*/ 1180908 w 1736225"/>
                <a:gd name="connsiteY55" fmla="*/ 960244 h 1451745"/>
                <a:gd name="connsiteX56" fmla="*/ 1222444 w 1736225"/>
                <a:gd name="connsiteY56" fmla="*/ 999353 h 1451745"/>
                <a:gd name="connsiteX57" fmla="*/ 1232264 w 1736225"/>
                <a:gd name="connsiteY57" fmla="*/ 1004263 h 1451745"/>
                <a:gd name="connsiteX58" fmla="*/ 1278479 w 1736225"/>
                <a:gd name="connsiteY58" fmla="*/ 958049 h 1451745"/>
                <a:gd name="connsiteX59" fmla="*/ 1227123 w 1736225"/>
                <a:gd name="connsiteY59" fmla="*/ 884683 h 1451745"/>
                <a:gd name="connsiteX60" fmla="*/ 1312735 w 1736225"/>
                <a:gd name="connsiteY60" fmla="*/ 645060 h 1451745"/>
                <a:gd name="connsiteX61" fmla="*/ 1354271 w 1736225"/>
                <a:gd name="connsiteY61" fmla="*/ 637724 h 1451745"/>
                <a:gd name="connsiteX62" fmla="*/ 1410537 w 1736225"/>
                <a:gd name="connsiteY62" fmla="*/ 708605 h 1451745"/>
                <a:gd name="connsiteX63" fmla="*/ 1427868 w 1736225"/>
                <a:gd name="connsiteY63" fmla="*/ 696358 h 1451745"/>
                <a:gd name="connsiteX64" fmla="*/ 1398522 w 1736225"/>
                <a:gd name="connsiteY64" fmla="*/ 625477 h 1451745"/>
                <a:gd name="connsiteX65" fmla="*/ 1440115 w 1736225"/>
                <a:gd name="connsiteY65" fmla="*/ 380944 h 1451745"/>
                <a:gd name="connsiteX66" fmla="*/ 1396095 w 1736225"/>
                <a:gd name="connsiteY66" fmla="*/ 380944 h 1451745"/>
                <a:gd name="connsiteX67" fmla="*/ 1422958 w 1736225"/>
                <a:gd name="connsiteY67" fmla="*/ 294753 h 1451745"/>
                <a:gd name="connsiteX68" fmla="*/ 1530580 w 1736225"/>
                <a:gd name="connsiteY68" fmla="*/ 212202 h 1451745"/>
                <a:gd name="connsiteX69" fmla="*/ 1562353 w 1736225"/>
                <a:gd name="connsiteY69" fmla="*/ 314914 h 1451745"/>
                <a:gd name="connsiteX70" fmla="*/ 1618619 w 1736225"/>
                <a:gd name="connsiteY70" fmla="*/ 417626 h 1451745"/>
                <a:gd name="connsiteX71" fmla="*/ 1608914 w 1736225"/>
                <a:gd name="connsiteY71" fmla="*/ 236465 h 1451745"/>
                <a:gd name="connsiteX72" fmla="*/ 1667548 w 1736225"/>
                <a:gd name="connsiteY72" fmla="*/ 65297 h 145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736225" h="1451745">
                  <a:moveTo>
                    <a:pt x="1665122" y="57730"/>
                  </a:moveTo>
                  <a:lnTo>
                    <a:pt x="1736062" y="79739"/>
                  </a:lnTo>
                  <a:lnTo>
                    <a:pt x="1736062" y="28499"/>
                  </a:lnTo>
                  <a:cubicBezTo>
                    <a:pt x="1515387" y="-13036"/>
                    <a:pt x="1481881" y="-4718"/>
                    <a:pt x="1259185" y="23646"/>
                  </a:cubicBezTo>
                  <a:lnTo>
                    <a:pt x="1183393" y="84765"/>
                  </a:lnTo>
                  <a:cubicBezTo>
                    <a:pt x="1100552" y="35143"/>
                    <a:pt x="1052374" y="50104"/>
                    <a:pt x="960869" y="106775"/>
                  </a:cubicBezTo>
                  <a:lnTo>
                    <a:pt x="963295" y="23646"/>
                  </a:lnTo>
                  <a:lnTo>
                    <a:pt x="882419" y="21162"/>
                  </a:lnTo>
                  <a:lnTo>
                    <a:pt x="683697" y="162984"/>
                  </a:lnTo>
                  <a:lnTo>
                    <a:pt x="718358" y="226529"/>
                  </a:lnTo>
                  <a:cubicBezTo>
                    <a:pt x="604670" y="214975"/>
                    <a:pt x="625178" y="214455"/>
                    <a:pt x="522754" y="265638"/>
                  </a:cubicBezTo>
                  <a:cubicBezTo>
                    <a:pt x="409586" y="225835"/>
                    <a:pt x="420909" y="208216"/>
                    <a:pt x="309993" y="248307"/>
                  </a:cubicBezTo>
                  <a:cubicBezTo>
                    <a:pt x="301270" y="248307"/>
                    <a:pt x="314268" y="250734"/>
                    <a:pt x="297804" y="250734"/>
                  </a:cubicBezTo>
                  <a:lnTo>
                    <a:pt x="209765" y="390128"/>
                  </a:lnTo>
                  <a:cubicBezTo>
                    <a:pt x="307972" y="466729"/>
                    <a:pt x="291219" y="482904"/>
                    <a:pt x="322240" y="368119"/>
                  </a:cubicBezTo>
                  <a:lnTo>
                    <a:pt x="363834" y="309426"/>
                  </a:lnTo>
                  <a:lnTo>
                    <a:pt x="417616" y="402375"/>
                  </a:lnTo>
                  <a:lnTo>
                    <a:pt x="383360" y="468405"/>
                  </a:lnTo>
                  <a:cubicBezTo>
                    <a:pt x="240729" y="493707"/>
                    <a:pt x="248354" y="483193"/>
                    <a:pt x="131489" y="568633"/>
                  </a:cubicBezTo>
                  <a:lnTo>
                    <a:pt x="151073" y="620913"/>
                  </a:lnTo>
                  <a:cubicBezTo>
                    <a:pt x="80133" y="607742"/>
                    <a:pt x="89781" y="598903"/>
                    <a:pt x="82213" y="665395"/>
                  </a:cubicBezTo>
                  <a:cubicBezTo>
                    <a:pt x="77302" y="708259"/>
                    <a:pt x="90936" y="696416"/>
                    <a:pt x="165746" y="698265"/>
                  </a:cubicBezTo>
                  <a:lnTo>
                    <a:pt x="236628" y="644482"/>
                  </a:lnTo>
                  <a:lnTo>
                    <a:pt x="505655" y="710454"/>
                  </a:lnTo>
                  <a:lnTo>
                    <a:pt x="491328" y="779140"/>
                  </a:lnTo>
                  <a:lnTo>
                    <a:pt x="327497" y="769955"/>
                  </a:lnTo>
                  <a:cubicBezTo>
                    <a:pt x="276603" y="666665"/>
                    <a:pt x="235993" y="706121"/>
                    <a:pt x="107978" y="719812"/>
                  </a:cubicBezTo>
                  <a:lnTo>
                    <a:pt x="26755" y="801150"/>
                  </a:lnTo>
                  <a:lnTo>
                    <a:pt x="13006" y="878560"/>
                  </a:lnTo>
                  <a:lnTo>
                    <a:pt x="-164" y="952792"/>
                  </a:lnTo>
                  <a:cubicBezTo>
                    <a:pt x="13411" y="969429"/>
                    <a:pt x="24445" y="983582"/>
                    <a:pt x="33746" y="995541"/>
                  </a:cubicBezTo>
                  <a:cubicBezTo>
                    <a:pt x="94345" y="1073239"/>
                    <a:pt x="83021" y="1058450"/>
                    <a:pt x="219933" y="1031068"/>
                  </a:cubicBezTo>
                  <a:lnTo>
                    <a:pt x="263952" y="1055504"/>
                  </a:lnTo>
                  <a:lnTo>
                    <a:pt x="307972" y="1211998"/>
                  </a:lnTo>
                  <a:cubicBezTo>
                    <a:pt x="244426" y="1269767"/>
                    <a:pt x="305950" y="1343421"/>
                    <a:pt x="348409" y="1448848"/>
                  </a:cubicBezTo>
                  <a:lnTo>
                    <a:pt x="349507" y="1451505"/>
                  </a:lnTo>
                  <a:cubicBezTo>
                    <a:pt x="461751" y="1454683"/>
                    <a:pt x="538987" y="1367915"/>
                    <a:pt x="510854" y="1297438"/>
                  </a:cubicBezTo>
                  <a:lnTo>
                    <a:pt x="567120" y="1251223"/>
                  </a:lnTo>
                  <a:cubicBezTo>
                    <a:pt x="577056" y="1111944"/>
                    <a:pt x="599008" y="1108593"/>
                    <a:pt x="672258" y="989590"/>
                  </a:cubicBezTo>
                  <a:lnTo>
                    <a:pt x="598893" y="996927"/>
                  </a:lnTo>
                  <a:lnTo>
                    <a:pt x="513338" y="845343"/>
                  </a:lnTo>
                  <a:lnTo>
                    <a:pt x="525527" y="791503"/>
                  </a:lnTo>
                  <a:lnTo>
                    <a:pt x="603803" y="962670"/>
                  </a:lnTo>
                  <a:lnTo>
                    <a:pt x="723614" y="928471"/>
                  </a:lnTo>
                  <a:lnTo>
                    <a:pt x="769829" y="874689"/>
                  </a:lnTo>
                  <a:cubicBezTo>
                    <a:pt x="752730" y="863135"/>
                    <a:pt x="735631" y="851715"/>
                    <a:pt x="718473" y="840432"/>
                  </a:cubicBezTo>
                  <a:lnTo>
                    <a:pt x="676938" y="845343"/>
                  </a:lnTo>
                  <a:lnTo>
                    <a:pt x="652502" y="789076"/>
                  </a:lnTo>
                  <a:lnTo>
                    <a:pt x="764977" y="830670"/>
                  </a:lnTo>
                  <a:lnTo>
                    <a:pt x="872541" y="882026"/>
                  </a:lnTo>
                  <a:lnTo>
                    <a:pt x="958154" y="1021363"/>
                  </a:lnTo>
                  <a:lnTo>
                    <a:pt x="980164" y="935808"/>
                  </a:lnTo>
                  <a:cubicBezTo>
                    <a:pt x="1072940" y="828532"/>
                    <a:pt x="1041282" y="829168"/>
                    <a:pt x="1143994" y="926045"/>
                  </a:cubicBezTo>
                  <a:lnTo>
                    <a:pt x="1161325" y="1011600"/>
                  </a:lnTo>
                  <a:lnTo>
                    <a:pt x="1205980" y="1056833"/>
                  </a:lnTo>
                  <a:lnTo>
                    <a:pt x="1180908" y="960244"/>
                  </a:lnTo>
                  <a:lnTo>
                    <a:pt x="1222444" y="999353"/>
                  </a:lnTo>
                  <a:lnTo>
                    <a:pt x="1232264" y="1004263"/>
                  </a:lnTo>
                  <a:lnTo>
                    <a:pt x="1278479" y="958049"/>
                  </a:lnTo>
                  <a:lnTo>
                    <a:pt x="1227123" y="884683"/>
                  </a:lnTo>
                  <a:cubicBezTo>
                    <a:pt x="1381942" y="853373"/>
                    <a:pt x="1378072" y="759268"/>
                    <a:pt x="1312735" y="645060"/>
                  </a:cubicBezTo>
                  <a:lnTo>
                    <a:pt x="1354271" y="637724"/>
                  </a:lnTo>
                  <a:lnTo>
                    <a:pt x="1410537" y="708605"/>
                  </a:lnTo>
                  <a:lnTo>
                    <a:pt x="1427868" y="696358"/>
                  </a:lnTo>
                  <a:lnTo>
                    <a:pt x="1398522" y="625477"/>
                  </a:lnTo>
                  <a:cubicBezTo>
                    <a:pt x="1487138" y="492610"/>
                    <a:pt x="1484134" y="533452"/>
                    <a:pt x="1440115" y="380944"/>
                  </a:cubicBezTo>
                  <a:lnTo>
                    <a:pt x="1396095" y="380944"/>
                  </a:lnTo>
                  <a:lnTo>
                    <a:pt x="1422958" y="294753"/>
                  </a:lnTo>
                  <a:cubicBezTo>
                    <a:pt x="1500714" y="270548"/>
                    <a:pt x="1505624" y="283835"/>
                    <a:pt x="1530580" y="212202"/>
                  </a:cubicBezTo>
                  <a:lnTo>
                    <a:pt x="1562353" y="314914"/>
                  </a:lnTo>
                  <a:lnTo>
                    <a:pt x="1618619" y="417626"/>
                  </a:lnTo>
                  <a:lnTo>
                    <a:pt x="1608914" y="236465"/>
                  </a:lnTo>
                  <a:cubicBezTo>
                    <a:pt x="1683666" y="149292"/>
                    <a:pt x="1709604" y="163388"/>
                    <a:pt x="1667548" y="65297"/>
                  </a:cubicBezTo>
                  <a:close/>
                </a:path>
              </a:pathLst>
            </a:custGeom>
            <a:solidFill>
              <a:srgbClr val="FFFFFF"/>
            </a:solidFill>
            <a:ln w="577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29800C12-A585-4160-9572-DC9AD2E18565}"/>
                </a:ext>
              </a:extLst>
            </p:cNvPr>
            <p:cNvSpPr/>
            <p:nvPr/>
          </p:nvSpPr>
          <p:spPr>
            <a:xfrm>
              <a:off x="8068687" y="5379699"/>
              <a:ext cx="73459" cy="75784"/>
            </a:xfrm>
            <a:custGeom>
              <a:avLst/>
              <a:gdLst>
                <a:gd name="connsiteX0" fmla="*/ 49979 w 109470"/>
                <a:gd name="connsiteY0" fmla="*/ 85861 h 112936"/>
                <a:gd name="connsiteX1" fmla="*/ 60377 w 109470"/>
                <a:gd name="connsiteY1" fmla="*/ 112781 h 112936"/>
                <a:gd name="connsiteX2" fmla="*/ 109306 w 109470"/>
                <a:gd name="connsiteY2" fmla="*/ 89674 h 112936"/>
                <a:gd name="connsiteX3" fmla="*/ 87875 w 109470"/>
                <a:gd name="connsiteY3" fmla="*/ 13882 h 112936"/>
                <a:gd name="connsiteX4" fmla="*/ 55062 w 109470"/>
                <a:gd name="connsiteY4" fmla="*/ -156 h 112936"/>
                <a:gd name="connsiteX5" fmla="*/ -164 w 109470"/>
                <a:gd name="connsiteY5" fmla="*/ 97415 h 11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70" h="112936">
                  <a:moveTo>
                    <a:pt x="49979" y="85861"/>
                  </a:moveTo>
                  <a:lnTo>
                    <a:pt x="60377" y="112781"/>
                  </a:lnTo>
                  <a:lnTo>
                    <a:pt x="109306" y="89674"/>
                  </a:lnTo>
                  <a:cubicBezTo>
                    <a:pt x="88048" y="52876"/>
                    <a:pt x="79094" y="54435"/>
                    <a:pt x="87875" y="13882"/>
                  </a:cubicBezTo>
                  <a:lnTo>
                    <a:pt x="55062" y="-156"/>
                  </a:lnTo>
                  <a:lnTo>
                    <a:pt x="-164" y="97415"/>
                  </a:lnTo>
                  <a:close/>
                </a:path>
              </a:pathLst>
            </a:custGeom>
            <a:solidFill>
              <a:srgbClr val="FFFFFF"/>
            </a:solidFill>
            <a:ln w="577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ACDFC267-195A-4190-99BA-8E91DB83F197}"/>
                </a:ext>
              </a:extLst>
            </p:cNvPr>
            <p:cNvSpPr/>
            <p:nvPr/>
          </p:nvSpPr>
          <p:spPr>
            <a:xfrm>
              <a:off x="8426795" y="5902635"/>
              <a:ext cx="51712" cy="90423"/>
            </a:xfrm>
            <a:custGeom>
              <a:avLst/>
              <a:gdLst>
                <a:gd name="connsiteX0" fmla="*/ -164 w 77062"/>
                <a:gd name="connsiteY0" fmla="*/ 128205 h 134751"/>
                <a:gd name="connsiteX1" fmla="*/ 76898 w 77062"/>
                <a:gd name="connsiteY1" fmla="*/ 37740 h 134751"/>
                <a:gd name="connsiteX2" fmla="*/ 62226 w 77062"/>
                <a:gd name="connsiteY2" fmla="*/ -156 h 134751"/>
                <a:gd name="connsiteX3" fmla="*/ -164 w 77062"/>
                <a:gd name="connsiteY3" fmla="*/ 128205 h 134751"/>
              </a:gdLst>
              <a:ahLst/>
              <a:cxnLst>
                <a:cxn ang="0">
                  <a:pos x="connsiteX0" y="connsiteY0"/>
                </a:cxn>
                <a:cxn ang="0">
                  <a:pos x="connsiteX1" y="connsiteY1"/>
                </a:cxn>
                <a:cxn ang="0">
                  <a:pos x="connsiteX2" y="connsiteY2"/>
                </a:cxn>
                <a:cxn ang="0">
                  <a:pos x="connsiteX3" y="connsiteY3"/>
                </a:cxn>
              </a:cxnLst>
              <a:rect l="l" t="t" r="r" b="b"/>
              <a:pathLst>
                <a:path w="77062" h="134751">
                  <a:moveTo>
                    <a:pt x="-164" y="128205"/>
                  </a:moveTo>
                  <a:cubicBezTo>
                    <a:pt x="63381" y="151313"/>
                    <a:pt x="51827" y="109604"/>
                    <a:pt x="76898" y="37740"/>
                  </a:cubicBezTo>
                  <a:lnTo>
                    <a:pt x="62226" y="-156"/>
                  </a:lnTo>
                  <a:cubicBezTo>
                    <a:pt x="-14433" y="50681"/>
                    <a:pt x="6883" y="52760"/>
                    <a:pt x="-164" y="128205"/>
                  </a:cubicBezTo>
                  <a:close/>
                </a:path>
              </a:pathLst>
            </a:custGeom>
            <a:solidFill>
              <a:srgbClr val="FFFFFF"/>
            </a:solidFill>
            <a:ln w="577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D7099473-C40B-4D95-9FE2-DA6AFD7518EE}"/>
                </a:ext>
              </a:extLst>
            </p:cNvPr>
            <p:cNvSpPr/>
            <p:nvPr/>
          </p:nvSpPr>
          <p:spPr>
            <a:xfrm>
              <a:off x="8875931" y="5776766"/>
              <a:ext cx="62077" cy="78770"/>
            </a:xfrm>
            <a:custGeom>
              <a:avLst/>
              <a:gdLst>
                <a:gd name="connsiteX0" fmla="*/ 74865 w 92509"/>
                <a:gd name="connsiteY0" fmla="*/ -156 h 117385"/>
                <a:gd name="connsiteX1" fmla="*/ 4561 w 92509"/>
                <a:gd name="connsiteY1" fmla="*/ 43286 h 117385"/>
                <a:gd name="connsiteX2" fmla="*/ 56206 w 92509"/>
                <a:gd name="connsiteY2" fmla="*/ 117230 h 117385"/>
                <a:gd name="connsiteX3" fmla="*/ 74865 w 92509"/>
                <a:gd name="connsiteY3" fmla="*/ -156 h 117385"/>
              </a:gdLst>
              <a:ahLst/>
              <a:cxnLst>
                <a:cxn ang="0">
                  <a:pos x="connsiteX0" y="connsiteY0"/>
                </a:cxn>
                <a:cxn ang="0">
                  <a:pos x="connsiteX1" y="connsiteY1"/>
                </a:cxn>
                <a:cxn ang="0">
                  <a:pos x="connsiteX2" y="connsiteY2"/>
                </a:cxn>
                <a:cxn ang="0">
                  <a:pos x="connsiteX3" y="connsiteY3"/>
                </a:cxn>
              </a:cxnLst>
              <a:rect l="l" t="t" r="r" b="b"/>
              <a:pathLst>
                <a:path w="92509" h="117385">
                  <a:moveTo>
                    <a:pt x="74865" y="-156"/>
                  </a:moveTo>
                  <a:lnTo>
                    <a:pt x="4561" y="43286"/>
                  </a:lnTo>
                  <a:cubicBezTo>
                    <a:pt x="-7397" y="99610"/>
                    <a:pt x="1095" y="86901"/>
                    <a:pt x="56206" y="117230"/>
                  </a:cubicBezTo>
                  <a:cubicBezTo>
                    <a:pt x="102537" y="54089"/>
                    <a:pt x="99186" y="74366"/>
                    <a:pt x="74865" y="-156"/>
                  </a:cubicBezTo>
                  <a:close/>
                </a:path>
              </a:pathLst>
            </a:custGeom>
            <a:solidFill>
              <a:srgbClr val="FFFFFF"/>
            </a:solidFill>
            <a:ln w="577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A97406AF-2899-4387-BF32-E33B64E44BDB}"/>
                </a:ext>
              </a:extLst>
            </p:cNvPr>
            <p:cNvSpPr/>
            <p:nvPr/>
          </p:nvSpPr>
          <p:spPr>
            <a:xfrm>
              <a:off x="9032300" y="5835332"/>
              <a:ext cx="119822" cy="74320"/>
            </a:xfrm>
            <a:custGeom>
              <a:avLst/>
              <a:gdLst>
                <a:gd name="connsiteX0" fmla="*/ 154539 w 178562"/>
                <a:gd name="connsiteY0" fmla="*/ 40294 h 110753"/>
                <a:gd name="connsiteX1" fmla="*/ -164 w 178562"/>
                <a:gd name="connsiteY1" fmla="*/ 19497 h 110753"/>
                <a:gd name="connsiteX2" fmla="*/ 75685 w 178562"/>
                <a:gd name="connsiteY2" fmla="*/ 84313 h 110753"/>
                <a:gd name="connsiteX3" fmla="*/ 178398 w 178562"/>
                <a:gd name="connsiteY3" fmla="*/ 110598 h 110753"/>
                <a:gd name="connsiteX4" fmla="*/ 154539 w 178562"/>
                <a:gd name="connsiteY4" fmla="*/ 42142 h 110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62" h="110753">
                  <a:moveTo>
                    <a:pt x="154539" y="40294"/>
                  </a:moveTo>
                  <a:cubicBezTo>
                    <a:pt x="77303" y="6673"/>
                    <a:pt x="69505" y="-19901"/>
                    <a:pt x="-164" y="19497"/>
                  </a:cubicBezTo>
                  <a:lnTo>
                    <a:pt x="75685" y="84313"/>
                  </a:lnTo>
                  <a:cubicBezTo>
                    <a:pt x="141773" y="64441"/>
                    <a:pt x="124038" y="65307"/>
                    <a:pt x="178398" y="110598"/>
                  </a:cubicBezTo>
                  <a:lnTo>
                    <a:pt x="154539" y="42142"/>
                  </a:lnTo>
                  <a:close/>
                </a:path>
              </a:pathLst>
            </a:custGeom>
            <a:solidFill>
              <a:srgbClr val="FFFFFF"/>
            </a:solidFill>
            <a:ln w="577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C103E9E6-0A14-48F5-8FBA-B3DA1CF119A3}"/>
                </a:ext>
              </a:extLst>
            </p:cNvPr>
            <p:cNvSpPr/>
            <p:nvPr/>
          </p:nvSpPr>
          <p:spPr>
            <a:xfrm>
              <a:off x="8890023" y="5902751"/>
              <a:ext cx="258726" cy="240457"/>
            </a:xfrm>
            <a:custGeom>
              <a:avLst/>
              <a:gdLst>
                <a:gd name="connsiteX0" fmla="*/ 237221 w 385561"/>
                <a:gd name="connsiteY0" fmla="*/ 16944 h 358336"/>
                <a:gd name="connsiteX1" fmla="*/ 205449 w 385561"/>
                <a:gd name="connsiteY1" fmla="*/ 2271 h 358336"/>
                <a:gd name="connsiteX2" fmla="*/ 200538 w 385561"/>
                <a:gd name="connsiteY2" fmla="*/ -156 h 358336"/>
                <a:gd name="connsiteX3" fmla="*/ 171250 w 385561"/>
                <a:gd name="connsiteY3" fmla="*/ 60963 h 358336"/>
                <a:gd name="connsiteX4" fmla="*/ 134567 w 385561"/>
                <a:gd name="connsiteY4" fmla="*/ 37856 h 358336"/>
                <a:gd name="connsiteX5" fmla="*/ 25 w 385561"/>
                <a:gd name="connsiteY5" fmla="*/ 282389 h 358336"/>
                <a:gd name="connsiteX6" fmla="*/ 57793 w 385561"/>
                <a:gd name="connsiteY6" fmla="*/ 278692 h 358336"/>
                <a:gd name="connsiteX7" fmla="*/ 226534 w 385561"/>
                <a:gd name="connsiteY7" fmla="*/ 339869 h 358336"/>
                <a:gd name="connsiteX8" fmla="*/ 330517 w 385561"/>
                <a:gd name="connsiteY8" fmla="*/ 358181 h 358336"/>
                <a:gd name="connsiteX9" fmla="*/ 312204 w 385561"/>
                <a:gd name="connsiteY9" fmla="*/ 19543 h 358336"/>
                <a:gd name="connsiteX10" fmla="*/ 237221 w 385561"/>
                <a:gd name="connsiteY10" fmla="*/ 16944 h 3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561" h="358336">
                  <a:moveTo>
                    <a:pt x="237221" y="16944"/>
                  </a:moveTo>
                  <a:lnTo>
                    <a:pt x="205449" y="2271"/>
                  </a:lnTo>
                  <a:lnTo>
                    <a:pt x="200538" y="-156"/>
                  </a:lnTo>
                  <a:lnTo>
                    <a:pt x="171250" y="60963"/>
                  </a:lnTo>
                  <a:lnTo>
                    <a:pt x="134567" y="37856"/>
                  </a:lnTo>
                  <a:cubicBezTo>
                    <a:pt x="-19790" y="141204"/>
                    <a:pt x="1700" y="97415"/>
                    <a:pt x="25" y="282389"/>
                  </a:cubicBezTo>
                  <a:lnTo>
                    <a:pt x="57793" y="278692"/>
                  </a:lnTo>
                  <a:cubicBezTo>
                    <a:pt x="184883" y="237792"/>
                    <a:pt x="153053" y="227451"/>
                    <a:pt x="226534" y="339869"/>
                  </a:cubicBezTo>
                  <a:lnTo>
                    <a:pt x="330517" y="358181"/>
                  </a:lnTo>
                  <a:cubicBezTo>
                    <a:pt x="405096" y="194639"/>
                    <a:pt x="408042" y="200416"/>
                    <a:pt x="312204" y="19543"/>
                  </a:cubicBezTo>
                  <a:cubicBezTo>
                    <a:pt x="273789" y="128032"/>
                    <a:pt x="217060" y="92620"/>
                    <a:pt x="237221" y="16944"/>
                  </a:cubicBezTo>
                  <a:close/>
                </a:path>
              </a:pathLst>
            </a:custGeom>
            <a:solidFill>
              <a:srgbClr val="FFFFFF"/>
            </a:solidFill>
            <a:ln w="577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2C2210D1-231E-47AA-B6FE-35D56538108E}"/>
                </a:ext>
              </a:extLst>
            </p:cNvPr>
            <p:cNvSpPr/>
            <p:nvPr/>
          </p:nvSpPr>
          <p:spPr>
            <a:xfrm>
              <a:off x="9165651" y="6108282"/>
              <a:ext cx="113193" cy="135405"/>
            </a:xfrm>
            <a:custGeom>
              <a:avLst/>
              <a:gdLst>
                <a:gd name="connsiteX0" fmla="*/ 109595 w 168683"/>
                <a:gd name="connsiteY0" fmla="*/ -156 h 201784"/>
                <a:gd name="connsiteX1" fmla="*/ -164 w 168683"/>
                <a:gd name="connsiteY1" fmla="*/ 177135 h 201784"/>
                <a:gd name="connsiteX2" fmla="*/ 41429 w 168683"/>
                <a:gd name="connsiteY2" fmla="*/ 201629 h 201784"/>
                <a:gd name="connsiteX3" fmla="*/ 168520 w 168683"/>
                <a:gd name="connsiteY3" fmla="*/ 46347 h 201784"/>
              </a:gdLst>
              <a:ahLst/>
              <a:cxnLst>
                <a:cxn ang="0">
                  <a:pos x="connsiteX0" y="connsiteY0"/>
                </a:cxn>
                <a:cxn ang="0">
                  <a:pos x="connsiteX1" y="connsiteY1"/>
                </a:cxn>
                <a:cxn ang="0">
                  <a:pos x="connsiteX2" y="connsiteY2"/>
                </a:cxn>
                <a:cxn ang="0">
                  <a:pos x="connsiteX3" y="connsiteY3"/>
                </a:cxn>
              </a:cxnLst>
              <a:rect l="l" t="t" r="r" b="b"/>
              <a:pathLst>
                <a:path w="168683" h="201784">
                  <a:moveTo>
                    <a:pt x="109595" y="-156"/>
                  </a:moveTo>
                  <a:cubicBezTo>
                    <a:pt x="101162" y="118038"/>
                    <a:pt x="90705" y="96721"/>
                    <a:pt x="-164" y="177135"/>
                  </a:cubicBezTo>
                  <a:lnTo>
                    <a:pt x="41429" y="201629"/>
                  </a:lnTo>
                  <a:lnTo>
                    <a:pt x="168520" y="46347"/>
                  </a:lnTo>
                  <a:close/>
                </a:path>
              </a:pathLst>
            </a:custGeom>
            <a:solidFill>
              <a:srgbClr val="FFFFFF"/>
            </a:solidFill>
            <a:ln w="577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936364F1-4955-47BA-A40D-497BF46BD9BF}"/>
                </a:ext>
              </a:extLst>
            </p:cNvPr>
            <p:cNvSpPr/>
            <p:nvPr/>
          </p:nvSpPr>
          <p:spPr>
            <a:xfrm>
              <a:off x="6923188" y="3622222"/>
              <a:ext cx="1095103" cy="736064"/>
            </a:xfrm>
            <a:custGeom>
              <a:avLst/>
              <a:gdLst>
                <a:gd name="connsiteX0" fmla="*/ 1631790 w 1631954"/>
                <a:gd name="connsiteY0" fmla="*/ 593298 h 1096904"/>
                <a:gd name="connsiteX1" fmla="*/ 1631790 w 1631954"/>
                <a:gd name="connsiteY1" fmla="*/ -156 h 1096904"/>
                <a:gd name="connsiteX2" fmla="*/ -164 w 1631954"/>
                <a:gd name="connsiteY2" fmla="*/ 676773 h 1096904"/>
                <a:gd name="connsiteX3" fmla="*/ 419869 w 1631954"/>
                <a:gd name="connsiteY3" fmla="*/ 1096749 h 1096904"/>
                <a:gd name="connsiteX4" fmla="*/ 1631790 w 1631954"/>
                <a:gd name="connsiteY4" fmla="*/ 593298 h 1096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954" h="1096904">
                  <a:moveTo>
                    <a:pt x="1631790" y="593298"/>
                  </a:moveTo>
                  <a:lnTo>
                    <a:pt x="1631790" y="-156"/>
                  </a:lnTo>
                  <a:cubicBezTo>
                    <a:pt x="1032502" y="57815"/>
                    <a:pt x="464235" y="293538"/>
                    <a:pt x="-164" y="676773"/>
                  </a:cubicBezTo>
                  <a:lnTo>
                    <a:pt x="419869" y="1096749"/>
                  </a:lnTo>
                  <a:cubicBezTo>
                    <a:pt x="770060" y="821015"/>
                    <a:pt x="1189285" y="646855"/>
                    <a:pt x="1631790" y="593298"/>
                  </a:cubicBezTo>
                  <a:close/>
                </a:path>
              </a:pathLst>
            </a:custGeom>
            <a:solidFill>
              <a:srgbClr val="EFC88B"/>
            </a:solidFill>
            <a:ln w="577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5879F555-977E-4EA9-A898-2C48EBC4B12F}"/>
                </a:ext>
              </a:extLst>
            </p:cNvPr>
            <p:cNvSpPr/>
            <p:nvPr/>
          </p:nvSpPr>
          <p:spPr>
            <a:xfrm>
              <a:off x="7349212" y="3665328"/>
              <a:ext cx="186071" cy="186071"/>
            </a:xfrm>
            <a:custGeom>
              <a:avLst/>
              <a:gdLst>
                <a:gd name="connsiteX0" fmla="*/ 277124 w 277288"/>
                <a:gd name="connsiteY0" fmla="*/ 138199 h 277288"/>
                <a:gd name="connsiteX1" fmla="*/ 138768 w 277288"/>
                <a:gd name="connsiteY1" fmla="*/ 277132 h 277288"/>
                <a:gd name="connsiteX2" fmla="*/ -164 w 277288"/>
                <a:gd name="connsiteY2" fmla="*/ 138777 h 277288"/>
                <a:gd name="connsiteX3" fmla="*/ 138191 w 277288"/>
                <a:gd name="connsiteY3" fmla="*/ -156 h 277288"/>
                <a:gd name="connsiteX4" fmla="*/ 138480 w 277288"/>
                <a:gd name="connsiteY4" fmla="*/ -156 h 277288"/>
                <a:gd name="connsiteX5" fmla="*/ 277124 w 277288"/>
                <a:gd name="connsiteY5" fmla="*/ 138199 h 27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88" h="277288">
                  <a:moveTo>
                    <a:pt x="277124" y="138199"/>
                  </a:moveTo>
                  <a:cubicBezTo>
                    <a:pt x="277297" y="214771"/>
                    <a:pt x="215311" y="276971"/>
                    <a:pt x="138768" y="277132"/>
                  </a:cubicBezTo>
                  <a:cubicBezTo>
                    <a:pt x="62225" y="277294"/>
                    <a:pt x="10" y="215349"/>
                    <a:pt x="-164" y="138777"/>
                  </a:cubicBezTo>
                  <a:cubicBezTo>
                    <a:pt x="-337" y="62205"/>
                    <a:pt x="61648" y="6"/>
                    <a:pt x="138191" y="-156"/>
                  </a:cubicBezTo>
                  <a:cubicBezTo>
                    <a:pt x="138307" y="-156"/>
                    <a:pt x="138364" y="-156"/>
                    <a:pt x="138480" y="-156"/>
                  </a:cubicBezTo>
                  <a:cubicBezTo>
                    <a:pt x="214965" y="-156"/>
                    <a:pt x="276950" y="61743"/>
                    <a:pt x="277124" y="138199"/>
                  </a:cubicBezTo>
                  <a:close/>
                </a:path>
              </a:pathLst>
            </a:custGeom>
            <a:solidFill>
              <a:srgbClr val="FFD268"/>
            </a:solidFill>
            <a:ln w="577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C0409A1F-1EB6-4BD0-8B14-4A620E22CB2E}"/>
                </a:ext>
              </a:extLst>
            </p:cNvPr>
            <p:cNvSpPr/>
            <p:nvPr/>
          </p:nvSpPr>
          <p:spPr>
            <a:xfrm>
              <a:off x="7332117" y="3647806"/>
              <a:ext cx="220649" cy="220649"/>
            </a:xfrm>
            <a:custGeom>
              <a:avLst/>
              <a:gdLst>
                <a:gd name="connsiteX0" fmla="*/ 164244 w 328817"/>
                <a:gd name="connsiteY0" fmla="*/ 328662 h 328817"/>
                <a:gd name="connsiteX1" fmla="*/ -164 w 328817"/>
                <a:gd name="connsiteY1" fmla="*/ 164253 h 328817"/>
                <a:gd name="connsiteX2" fmla="*/ 164244 w 328817"/>
                <a:gd name="connsiteY2" fmla="*/ -156 h 328817"/>
                <a:gd name="connsiteX3" fmla="*/ 328653 w 328817"/>
                <a:gd name="connsiteY3" fmla="*/ 164253 h 328817"/>
                <a:gd name="connsiteX4" fmla="*/ 328653 w 328817"/>
                <a:gd name="connsiteY4" fmla="*/ 164311 h 328817"/>
                <a:gd name="connsiteX5" fmla="*/ 164244 w 328817"/>
                <a:gd name="connsiteY5" fmla="*/ 328662 h 328817"/>
                <a:gd name="connsiteX6" fmla="*/ 164244 w 328817"/>
                <a:gd name="connsiteY6" fmla="*/ 51894 h 328817"/>
                <a:gd name="connsiteX7" fmla="*/ 51769 w 328817"/>
                <a:gd name="connsiteY7" fmla="*/ 164253 h 328817"/>
                <a:gd name="connsiteX8" fmla="*/ 164129 w 328817"/>
                <a:gd name="connsiteY8" fmla="*/ 276728 h 328817"/>
                <a:gd name="connsiteX9" fmla="*/ 276604 w 328817"/>
                <a:gd name="connsiteY9" fmla="*/ 164369 h 328817"/>
                <a:gd name="connsiteX10" fmla="*/ 276604 w 328817"/>
                <a:gd name="connsiteY10" fmla="*/ 164311 h 328817"/>
                <a:gd name="connsiteX11" fmla="*/ 164244 w 328817"/>
                <a:gd name="connsiteY11" fmla="*/ 51894 h 32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8817" h="328817">
                  <a:moveTo>
                    <a:pt x="164244" y="328662"/>
                  </a:moveTo>
                  <a:cubicBezTo>
                    <a:pt x="73432" y="328662"/>
                    <a:pt x="-164" y="255053"/>
                    <a:pt x="-164" y="164253"/>
                  </a:cubicBezTo>
                  <a:cubicBezTo>
                    <a:pt x="-164" y="73453"/>
                    <a:pt x="73432" y="-156"/>
                    <a:pt x="164244" y="-156"/>
                  </a:cubicBezTo>
                  <a:cubicBezTo>
                    <a:pt x="255056" y="-156"/>
                    <a:pt x="328653" y="73453"/>
                    <a:pt x="328653" y="164253"/>
                  </a:cubicBezTo>
                  <a:cubicBezTo>
                    <a:pt x="328653" y="164270"/>
                    <a:pt x="328653" y="164293"/>
                    <a:pt x="328653" y="164311"/>
                  </a:cubicBezTo>
                  <a:cubicBezTo>
                    <a:pt x="328537" y="255047"/>
                    <a:pt x="254999" y="328563"/>
                    <a:pt x="164244" y="328662"/>
                  </a:cubicBezTo>
                  <a:close/>
                  <a:moveTo>
                    <a:pt x="164244" y="51894"/>
                  </a:moveTo>
                  <a:cubicBezTo>
                    <a:pt x="102143" y="51859"/>
                    <a:pt x="51827" y="102169"/>
                    <a:pt x="51769" y="164253"/>
                  </a:cubicBezTo>
                  <a:cubicBezTo>
                    <a:pt x="51712" y="226337"/>
                    <a:pt x="102028" y="276693"/>
                    <a:pt x="164129" y="276728"/>
                  </a:cubicBezTo>
                  <a:cubicBezTo>
                    <a:pt x="226230" y="276762"/>
                    <a:pt x="276546" y="226452"/>
                    <a:pt x="276604" y="164369"/>
                  </a:cubicBezTo>
                  <a:cubicBezTo>
                    <a:pt x="276604" y="164351"/>
                    <a:pt x="276604" y="164328"/>
                    <a:pt x="276604" y="164311"/>
                  </a:cubicBezTo>
                  <a:cubicBezTo>
                    <a:pt x="276546" y="102262"/>
                    <a:pt x="226287" y="51957"/>
                    <a:pt x="164244" y="51894"/>
                  </a:cubicBezTo>
                  <a:close/>
                </a:path>
              </a:pathLst>
            </a:custGeom>
            <a:solidFill>
              <a:srgbClr val="FFFFFF"/>
            </a:solidFill>
            <a:ln w="577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2FE997E4-612F-4E7C-B9A9-8CDF52440390}"/>
                </a:ext>
              </a:extLst>
            </p:cNvPr>
            <p:cNvSpPr/>
            <p:nvPr/>
          </p:nvSpPr>
          <p:spPr>
            <a:xfrm>
              <a:off x="4093865" y="3173521"/>
              <a:ext cx="3365981" cy="602092"/>
            </a:xfrm>
            <a:custGeom>
              <a:avLst/>
              <a:gdLst>
                <a:gd name="connsiteX0" fmla="*/ 4989978 w 5016080"/>
                <a:gd name="connsiteY0" fmla="*/ 897100 h 897255"/>
                <a:gd name="connsiteX1" fmla="*/ 4963983 w 5016080"/>
                <a:gd name="connsiteY1" fmla="*/ 871104 h 897255"/>
                <a:gd name="connsiteX2" fmla="*/ 4963983 w 5016080"/>
                <a:gd name="connsiteY2" fmla="*/ 51892 h 897255"/>
                <a:gd name="connsiteX3" fmla="*/ 27623 w 5016080"/>
                <a:gd name="connsiteY3" fmla="*/ 51892 h 897255"/>
                <a:gd name="connsiteX4" fmla="*/ -105 w 5016080"/>
                <a:gd name="connsiteY4" fmla="*/ 27629 h 897255"/>
                <a:gd name="connsiteX5" fmla="*/ 24157 w 5016080"/>
                <a:gd name="connsiteY5" fmla="*/ -99 h 897255"/>
                <a:gd name="connsiteX6" fmla="*/ 27623 w 5016080"/>
                <a:gd name="connsiteY6" fmla="*/ -99 h 897255"/>
                <a:gd name="connsiteX7" fmla="*/ 4989920 w 5016080"/>
                <a:gd name="connsiteY7" fmla="*/ -99 h 897255"/>
                <a:gd name="connsiteX8" fmla="*/ 5015916 w 5016080"/>
                <a:gd name="connsiteY8" fmla="*/ 25896 h 897255"/>
                <a:gd name="connsiteX9" fmla="*/ 5015916 w 5016080"/>
                <a:gd name="connsiteY9" fmla="*/ 871104 h 897255"/>
                <a:gd name="connsiteX10" fmla="*/ 4989978 w 5016080"/>
                <a:gd name="connsiteY10" fmla="*/ 897100 h 89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080" h="897255">
                  <a:moveTo>
                    <a:pt x="4989978" y="897100"/>
                  </a:moveTo>
                  <a:cubicBezTo>
                    <a:pt x="4975652" y="897071"/>
                    <a:pt x="4964040" y="885448"/>
                    <a:pt x="4963983" y="871104"/>
                  </a:cubicBezTo>
                  <a:lnTo>
                    <a:pt x="4963983" y="51892"/>
                  </a:lnTo>
                  <a:lnTo>
                    <a:pt x="27623" y="51892"/>
                  </a:lnTo>
                  <a:cubicBezTo>
                    <a:pt x="13268" y="52851"/>
                    <a:pt x="854" y="41985"/>
                    <a:pt x="-105" y="27629"/>
                  </a:cubicBezTo>
                  <a:cubicBezTo>
                    <a:pt x="-1064" y="13274"/>
                    <a:pt x="9796" y="860"/>
                    <a:pt x="24157" y="-99"/>
                  </a:cubicBezTo>
                  <a:cubicBezTo>
                    <a:pt x="25313" y="-174"/>
                    <a:pt x="26468" y="-174"/>
                    <a:pt x="27623" y="-99"/>
                  </a:cubicBezTo>
                  <a:lnTo>
                    <a:pt x="4989920" y="-99"/>
                  </a:lnTo>
                  <a:cubicBezTo>
                    <a:pt x="5004248" y="-70"/>
                    <a:pt x="5015859" y="11552"/>
                    <a:pt x="5015916" y="25896"/>
                  </a:cubicBezTo>
                  <a:lnTo>
                    <a:pt x="5015916" y="871104"/>
                  </a:lnTo>
                  <a:cubicBezTo>
                    <a:pt x="5015859" y="885425"/>
                    <a:pt x="5004305" y="897037"/>
                    <a:pt x="4989978" y="897100"/>
                  </a:cubicBezTo>
                  <a:close/>
                </a:path>
              </a:pathLst>
            </a:custGeom>
            <a:solidFill>
              <a:srgbClr val="EFC88B"/>
            </a:solidFill>
            <a:ln w="577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DD070686-9C6D-454D-9787-ACD7A5FA433A}"/>
                </a:ext>
              </a:extLst>
            </p:cNvPr>
            <p:cNvSpPr/>
            <p:nvPr/>
          </p:nvSpPr>
          <p:spPr>
            <a:xfrm>
              <a:off x="6189643" y="4355883"/>
              <a:ext cx="735948" cy="1095182"/>
            </a:xfrm>
            <a:custGeom>
              <a:avLst/>
              <a:gdLst>
                <a:gd name="connsiteX0" fmla="*/ 1096567 w 1096731"/>
                <a:gd name="connsiteY0" fmla="*/ 419762 h 1632070"/>
                <a:gd name="connsiteX1" fmla="*/ 676706 w 1096731"/>
                <a:gd name="connsiteY1" fmla="*/ -156 h 1632070"/>
                <a:gd name="connsiteX2" fmla="*/ -164 w 1096731"/>
                <a:gd name="connsiteY2" fmla="*/ 1631915 h 1632070"/>
                <a:gd name="connsiteX3" fmla="*/ 593232 w 1096731"/>
                <a:gd name="connsiteY3" fmla="*/ 1631915 h 1632070"/>
                <a:gd name="connsiteX4" fmla="*/ 1096567 w 1096731"/>
                <a:gd name="connsiteY4" fmla="*/ 419762 h 163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731" h="1632070">
                  <a:moveTo>
                    <a:pt x="1096567" y="419762"/>
                  </a:moveTo>
                  <a:lnTo>
                    <a:pt x="676706" y="-156"/>
                  </a:lnTo>
                  <a:cubicBezTo>
                    <a:pt x="293472" y="464238"/>
                    <a:pt x="57720" y="1032586"/>
                    <a:pt x="-164" y="1631915"/>
                  </a:cubicBezTo>
                  <a:lnTo>
                    <a:pt x="593232" y="1631915"/>
                  </a:lnTo>
                  <a:cubicBezTo>
                    <a:pt x="646725" y="1189369"/>
                    <a:pt x="820897" y="770052"/>
                    <a:pt x="1096567" y="419762"/>
                  </a:cubicBezTo>
                  <a:close/>
                </a:path>
              </a:pathLst>
            </a:custGeom>
            <a:solidFill>
              <a:srgbClr val="9C8FAB"/>
            </a:solidFill>
            <a:ln w="577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1DD9EC81-331E-4034-BA0E-320B27B66B21}"/>
                </a:ext>
              </a:extLst>
            </p:cNvPr>
            <p:cNvSpPr/>
            <p:nvPr/>
          </p:nvSpPr>
          <p:spPr>
            <a:xfrm>
              <a:off x="6249186" y="4815711"/>
              <a:ext cx="186070" cy="186070"/>
            </a:xfrm>
            <a:custGeom>
              <a:avLst/>
              <a:gdLst>
                <a:gd name="connsiteX0" fmla="*/ 277124 w 277287"/>
                <a:gd name="connsiteY0" fmla="*/ 138488 h 277287"/>
                <a:gd name="connsiteX1" fmla="*/ 138480 w 277287"/>
                <a:gd name="connsiteY1" fmla="*/ 277132 h 277287"/>
                <a:gd name="connsiteX2" fmla="*/ -164 w 277287"/>
                <a:gd name="connsiteY2" fmla="*/ 138488 h 277287"/>
                <a:gd name="connsiteX3" fmla="*/ 138480 w 277287"/>
                <a:gd name="connsiteY3" fmla="*/ -156 h 277287"/>
                <a:gd name="connsiteX4" fmla="*/ 138826 w 277287"/>
                <a:gd name="connsiteY4" fmla="*/ -156 h 277287"/>
                <a:gd name="connsiteX5" fmla="*/ 277124 w 277287"/>
                <a:gd name="connsiteY5" fmla="*/ 138488 h 27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87" h="277287">
                  <a:moveTo>
                    <a:pt x="277124" y="138488"/>
                  </a:moveTo>
                  <a:cubicBezTo>
                    <a:pt x="277124" y="215060"/>
                    <a:pt x="215023" y="277132"/>
                    <a:pt x="138480" y="277132"/>
                  </a:cubicBezTo>
                  <a:cubicBezTo>
                    <a:pt x="61937" y="277132"/>
                    <a:pt x="-164" y="215060"/>
                    <a:pt x="-164" y="138488"/>
                  </a:cubicBezTo>
                  <a:cubicBezTo>
                    <a:pt x="-164" y="61916"/>
                    <a:pt x="61937" y="-156"/>
                    <a:pt x="138480" y="-156"/>
                  </a:cubicBezTo>
                  <a:cubicBezTo>
                    <a:pt x="138595" y="-156"/>
                    <a:pt x="138711" y="-156"/>
                    <a:pt x="138826" y="-156"/>
                  </a:cubicBezTo>
                  <a:cubicBezTo>
                    <a:pt x="215254" y="35"/>
                    <a:pt x="277124" y="62055"/>
                    <a:pt x="277124" y="138488"/>
                  </a:cubicBezTo>
                  <a:close/>
                </a:path>
              </a:pathLst>
            </a:custGeom>
            <a:solidFill>
              <a:srgbClr val="9C8FAB"/>
            </a:solidFill>
            <a:ln w="577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624645F4-5AA4-498F-9A62-1097FD773057}"/>
                </a:ext>
              </a:extLst>
            </p:cNvPr>
            <p:cNvSpPr/>
            <p:nvPr/>
          </p:nvSpPr>
          <p:spPr>
            <a:xfrm>
              <a:off x="6232013" y="4798383"/>
              <a:ext cx="220649" cy="220649"/>
            </a:xfrm>
            <a:custGeom>
              <a:avLst/>
              <a:gdLst>
                <a:gd name="connsiteX0" fmla="*/ 164418 w 328817"/>
                <a:gd name="connsiteY0" fmla="*/ 328662 h 328817"/>
                <a:gd name="connsiteX1" fmla="*/ -164 w 328817"/>
                <a:gd name="connsiteY1" fmla="*/ 164426 h 328817"/>
                <a:gd name="connsiteX2" fmla="*/ 164071 w 328817"/>
                <a:gd name="connsiteY2" fmla="*/ -156 h 328817"/>
                <a:gd name="connsiteX3" fmla="*/ 328653 w 328817"/>
                <a:gd name="connsiteY3" fmla="*/ 164080 h 328817"/>
                <a:gd name="connsiteX4" fmla="*/ 328653 w 328817"/>
                <a:gd name="connsiteY4" fmla="*/ 164253 h 328817"/>
                <a:gd name="connsiteX5" fmla="*/ 164418 w 328817"/>
                <a:gd name="connsiteY5" fmla="*/ 328662 h 328817"/>
                <a:gd name="connsiteX6" fmla="*/ 164418 w 328817"/>
                <a:gd name="connsiteY6" fmla="*/ 51893 h 328817"/>
                <a:gd name="connsiteX7" fmla="*/ 51827 w 328817"/>
                <a:gd name="connsiteY7" fmla="*/ 164137 h 328817"/>
                <a:gd name="connsiteX8" fmla="*/ 164071 w 328817"/>
                <a:gd name="connsiteY8" fmla="*/ 276728 h 328817"/>
                <a:gd name="connsiteX9" fmla="*/ 276662 w 328817"/>
                <a:gd name="connsiteY9" fmla="*/ 164484 h 328817"/>
                <a:gd name="connsiteX10" fmla="*/ 276662 w 328817"/>
                <a:gd name="connsiteY10" fmla="*/ 164253 h 328817"/>
                <a:gd name="connsiteX11" fmla="*/ 164418 w 328817"/>
                <a:gd name="connsiteY11" fmla="*/ 51893 h 32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8817" h="328817">
                  <a:moveTo>
                    <a:pt x="164418" y="328662"/>
                  </a:moveTo>
                  <a:cubicBezTo>
                    <a:pt x="73606" y="328760"/>
                    <a:pt x="-49" y="255226"/>
                    <a:pt x="-164" y="164426"/>
                  </a:cubicBezTo>
                  <a:cubicBezTo>
                    <a:pt x="-279" y="73626"/>
                    <a:pt x="73260" y="-58"/>
                    <a:pt x="164071" y="-156"/>
                  </a:cubicBezTo>
                  <a:cubicBezTo>
                    <a:pt x="254883" y="-254"/>
                    <a:pt x="328538" y="73279"/>
                    <a:pt x="328653" y="164080"/>
                  </a:cubicBezTo>
                  <a:cubicBezTo>
                    <a:pt x="328653" y="164137"/>
                    <a:pt x="328653" y="164195"/>
                    <a:pt x="328653" y="164253"/>
                  </a:cubicBezTo>
                  <a:cubicBezTo>
                    <a:pt x="328538" y="254932"/>
                    <a:pt x="255114" y="328436"/>
                    <a:pt x="164418" y="328662"/>
                  </a:cubicBezTo>
                  <a:close/>
                  <a:moveTo>
                    <a:pt x="164418" y="51893"/>
                  </a:moveTo>
                  <a:cubicBezTo>
                    <a:pt x="102317" y="51795"/>
                    <a:pt x="51943" y="102054"/>
                    <a:pt x="51827" y="164137"/>
                  </a:cubicBezTo>
                  <a:cubicBezTo>
                    <a:pt x="51712" y="226221"/>
                    <a:pt x="101970" y="276629"/>
                    <a:pt x="164071" y="276728"/>
                  </a:cubicBezTo>
                  <a:cubicBezTo>
                    <a:pt x="226172" y="276820"/>
                    <a:pt x="276546" y="226567"/>
                    <a:pt x="276662" y="164484"/>
                  </a:cubicBezTo>
                  <a:cubicBezTo>
                    <a:pt x="276662" y="164409"/>
                    <a:pt x="276662" y="164328"/>
                    <a:pt x="276662" y="164253"/>
                  </a:cubicBezTo>
                  <a:cubicBezTo>
                    <a:pt x="276604" y="102267"/>
                    <a:pt x="226404" y="52021"/>
                    <a:pt x="164418" y="51893"/>
                  </a:cubicBezTo>
                  <a:close/>
                </a:path>
              </a:pathLst>
            </a:custGeom>
            <a:solidFill>
              <a:srgbClr val="FFFFFF"/>
            </a:solidFill>
            <a:ln w="577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A17251A5-294D-4974-858B-34B662EE6475}"/>
                </a:ext>
              </a:extLst>
            </p:cNvPr>
            <p:cNvSpPr/>
            <p:nvPr/>
          </p:nvSpPr>
          <p:spPr>
            <a:xfrm>
              <a:off x="2993916" y="4885953"/>
              <a:ext cx="3364860" cy="34965"/>
            </a:xfrm>
            <a:custGeom>
              <a:avLst/>
              <a:gdLst>
                <a:gd name="connsiteX0" fmla="*/ 4989920 w 5014409"/>
                <a:gd name="connsiteY0" fmla="*/ 51892 h 52106"/>
                <a:gd name="connsiteX1" fmla="*/ 27623 w 5014409"/>
                <a:gd name="connsiteY1" fmla="*/ 51892 h 52106"/>
                <a:gd name="connsiteX2" fmla="*/ -105 w 5014409"/>
                <a:gd name="connsiteY2" fmla="*/ 27629 h 52106"/>
                <a:gd name="connsiteX3" fmla="*/ 24157 w 5014409"/>
                <a:gd name="connsiteY3" fmla="*/ -99 h 52106"/>
                <a:gd name="connsiteX4" fmla="*/ 27623 w 5014409"/>
                <a:gd name="connsiteY4" fmla="*/ -99 h 52106"/>
                <a:gd name="connsiteX5" fmla="*/ 4989920 w 5014409"/>
                <a:gd name="connsiteY5" fmla="*/ -99 h 52106"/>
                <a:gd name="connsiteX6" fmla="*/ 5014183 w 5014409"/>
                <a:gd name="connsiteY6" fmla="*/ 27629 h 52106"/>
                <a:gd name="connsiteX7" fmla="*/ 4989920 w 5014409"/>
                <a:gd name="connsiteY7" fmla="*/ 51892 h 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409" h="52106">
                  <a:moveTo>
                    <a:pt x="4989920" y="51892"/>
                  </a:moveTo>
                  <a:lnTo>
                    <a:pt x="27623" y="51892"/>
                  </a:lnTo>
                  <a:cubicBezTo>
                    <a:pt x="13268" y="52851"/>
                    <a:pt x="854" y="41985"/>
                    <a:pt x="-105" y="27629"/>
                  </a:cubicBezTo>
                  <a:cubicBezTo>
                    <a:pt x="-1064" y="13274"/>
                    <a:pt x="9796" y="860"/>
                    <a:pt x="24157" y="-99"/>
                  </a:cubicBezTo>
                  <a:cubicBezTo>
                    <a:pt x="25313" y="-174"/>
                    <a:pt x="26468" y="-174"/>
                    <a:pt x="27623" y="-99"/>
                  </a:cubicBezTo>
                  <a:lnTo>
                    <a:pt x="4989920" y="-99"/>
                  </a:lnTo>
                  <a:cubicBezTo>
                    <a:pt x="5004305" y="860"/>
                    <a:pt x="5015165" y="13274"/>
                    <a:pt x="5014183" y="27629"/>
                  </a:cubicBezTo>
                  <a:cubicBezTo>
                    <a:pt x="5013317" y="40650"/>
                    <a:pt x="5002918" y="51025"/>
                    <a:pt x="4989920" y="51892"/>
                  </a:cubicBezTo>
                  <a:close/>
                </a:path>
              </a:pathLst>
            </a:custGeom>
            <a:solidFill>
              <a:srgbClr val="9C8FAB"/>
            </a:solidFill>
            <a:ln w="577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471E298D-CAF4-4CCE-A16F-C9908F0E6080}"/>
                </a:ext>
              </a:extLst>
            </p:cNvPr>
            <p:cNvSpPr/>
            <p:nvPr/>
          </p:nvSpPr>
          <p:spPr>
            <a:xfrm>
              <a:off x="6189643" y="5846155"/>
              <a:ext cx="736025" cy="1095065"/>
            </a:xfrm>
            <a:custGeom>
              <a:avLst/>
              <a:gdLst>
                <a:gd name="connsiteX0" fmla="*/ 593232 w 1096846"/>
                <a:gd name="connsiteY0" fmla="*/ -156 h 1631897"/>
                <a:gd name="connsiteX1" fmla="*/ -164 w 1096846"/>
                <a:gd name="connsiteY1" fmla="*/ -156 h 1631897"/>
                <a:gd name="connsiteX2" fmla="*/ 676649 w 1096846"/>
                <a:gd name="connsiteY2" fmla="*/ 1631741 h 1631897"/>
                <a:gd name="connsiteX3" fmla="*/ 1096682 w 1096846"/>
                <a:gd name="connsiteY3" fmla="*/ 1211708 h 1631897"/>
                <a:gd name="connsiteX4" fmla="*/ 593232 w 1096846"/>
                <a:gd name="connsiteY4" fmla="*/ -156 h 163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846" h="1631897">
                  <a:moveTo>
                    <a:pt x="593232" y="-156"/>
                  </a:moveTo>
                  <a:lnTo>
                    <a:pt x="-164" y="-156"/>
                  </a:lnTo>
                  <a:cubicBezTo>
                    <a:pt x="57777" y="599133"/>
                    <a:pt x="293414" y="1167400"/>
                    <a:pt x="676649" y="1631741"/>
                  </a:cubicBezTo>
                  <a:lnTo>
                    <a:pt x="1096682" y="1211708"/>
                  </a:lnTo>
                  <a:cubicBezTo>
                    <a:pt x="821012" y="861516"/>
                    <a:pt x="646841" y="442292"/>
                    <a:pt x="593232" y="-156"/>
                  </a:cubicBezTo>
                  <a:close/>
                </a:path>
              </a:pathLst>
            </a:custGeom>
            <a:solidFill>
              <a:srgbClr val="487D9E"/>
            </a:solidFill>
            <a:ln w="5775" cap="flat">
              <a:solidFill>
                <a:srgbClr val="38617B"/>
              </a:solid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683EAFD1-EE3F-42BB-B081-48B87EFD981E}"/>
                </a:ext>
              </a:extLst>
            </p:cNvPr>
            <p:cNvSpPr/>
            <p:nvPr/>
          </p:nvSpPr>
          <p:spPr>
            <a:xfrm>
              <a:off x="6232749" y="6340211"/>
              <a:ext cx="186070" cy="186071"/>
            </a:xfrm>
            <a:custGeom>
              <a:avLst/>
              <a:gdLst>
                <a:gd name="connsiteX0" fmla="*/ 277124 w 277287"/>
                <a:gd name="connsiteY0" fmla="*/ 138489 h 277288"/>
                <a:gd name="connsiteX1" fmla="*/ 138480 w 277287"/>
                <a:gd name="connsiteY1" fmla="*/ 277133 h 277288"/>
                <a:gd name="connsiteX2" fmla="*/ -164 w 277287"/>
                <a:gd name="connsiteY2" fmla="*/ 138489 h 277288"/>
                <a:gd name="connsiteX3" fmla="*/ 138480 w 277287"/>
                <a:gd name="connsiteY3" fmla="*/ -155 h 277288"/>
                <a:gd name="connsiteX4" fmla="*/ 277124 w 277287"/>
                <a:gd name="connsiteY4" fmla="*/ 137911 h 277288"/>
                <a:gd name="connsiteX5" fmla="*/ 277124 w 277287"/>
                <a:gd name="connsiteY5" fmla="*/ 138489 h 27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87" h="277288">
                  <a:moveTo>
                    <a:pt x="277124" y="138489"/>
                  </a:moveTo>
                  <a:cubicBezTo>
                    <a:pt x="277124" y="215032"/>
                    <a:pt x="215023" y="277133"/>
                    <a:pt x="138480" y="277133"/>
                  </a:cubicBezTo>
                  <a:cubicBezTo>
                    <a:pt x="61937" y="277133"/>
                    <a:pt x="-164" y="215032"/>
                    <a:pt x="-164" y="138489"/>
                  </a:cubicBezTo>
                  <a:cubicBezTo>
                    <a:pt x="-164" y="61946"/>
                    <a:pt x="61937" y="-155"/>
                    <a:pt x="138480" y="-155"/>
                  </a:cubicBezTo>
                  <a:cubicBezTo>
                    <a:pt x="214907" y="-329"/>
                    <a:pt x="276950" y="61484"/>
                    <a:pt x="277124" y="137911"/>
                  </a:cubicBezTo>
                  <a:cubicBezTo>
                    <a:pt x="277124" y="138084"/>
                    <a:pt x="277124" y="138315"/>
                    <a:pt x="277124" y="138489"/>
                  </a:cubicBezTo>
                  <a:close/>
                </a:path>
              </a:pathLst>
            </a:custGeom>
            <a:solidFill>
              <a:srgbClr val="38617B"/>
            </a:solidFill>
            <a:ln w="577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6A0E46F-C3CF-48DC-9029-33F447D47F23}"/>
                </a:ext>
              </a:extLst>
            </p:cNvPr>
            <p:cNvSpPr/>
            <p:nvPr/>
          </p:nvSpPr>
          <p:spPr>
            <a:xfrm>
              <a:off x="6215693" y="6322960"/>
              <a:ext cx="220571" cy="220571"/>
            </a:xfrm>
            <a:custGeom>
              <a:avLst/>
              <a:gdLst>
                <a:gd name="connsiteX0" fmla="*/ 164129 w 328701"/>
                <a:gd name="connsiteY0" fmla="*/ 328546 h 328701"/>
                <a:gd name="connsiteX1" fmla="*/ -164 w 328701"/>
                <a:gd name="connsiteY1" fmla="*/ 164138 h 328701"/>
                <a:gd name="connsiteX2" fmla="*/ 164244 w 328701"/>
                <a:gd name="connsiteY2" fmla="*/ -156 h 328701"/>
                <a:gd name="connsiteX3" fmla="*/ 328538 w 328701"/>
                <a:gd name="connsiteY3" fmla="*/ 164253 h 328701"/>
                <a:gd name="connsiteX4" fmla="*/ 164129 w 328701"/>
                <a:gd name="connsiteY4" fmla="*/ 328546 h 328701"/>
                <a:gd name="connsiteX5" fmla="*/ 164129 w 328701"/>
                <a:gd name="connsiteY5" fmla="*/ 51836 h 328701"/>
                <a:gd name="connsiteX6" fmla="*/ 51827 w 328701"/>
                <a:gd name="connsiteY6" fmla="*/ 164253 h 328701"/>
                <a:gd name="connsiteX7" fmla="*/ 164244 w 328701"/>
                <a:gd name="connsiteY7" fmla="*/ 276555 h 328701"/>
                <a:gd name="connsiteX8" fmla="*/ 276546 w 328701"/>
                <a:gd name="connsiteY8" fmla="*/ 164253 h 328701"/>
                <a:gd name="connsiteX9" fmla="*/ 164129 w 328701"/>
                <a:gd name="connsiteY9" fmla="*/ 51836 h 32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701" h="328701">
                  <a:moveTo>
                    <a:pt x="164129" y="328546"/>
                  </a:moveTo>
                  <a:cubicBezTo>
                    <a:pt x="73375" y="328488"/>
                    <a:pt x="-222" y="254892"/>
                    <a:pt x="-164" y="164138"/>
                  </a:cubicBezTo>
                  <a:cubicBezTo>
                    <a:pt x="-106" y="73384"/>
                    <a:pt x="73490" y="-213"/>
                    <a:pt x="164244" y="-156"/>
                  </a:cubicBezTo>
                  <a:cubicBezTo>
                    <a:pt x="254999" y="-98"/>
                    <a:pt x="328595" y="73499"/>
                    <a:pt x="328538" y="164253"/>
                  </a:cubicBezTo>
                  <a:cubicBezTo>
                    <a:pt x="328422" y="255007"/>
                    <a:pt x="254883" y="328488"/>
                    <a:pt x="164129" y="328546"/>
                  </a:cubicBezTo>
                  <a:close/>
                  <a:moveTo>
                    <a:pt x="164129" y="51836"/>
                  </a:moveTo>
                  <a:cubicBezTo>
                    <a:pt x="102085" y="51894"/>
                    <a:pt x="51769" y="102210"/>
                    <a:pt x="51827" y="164253"/>
                  </a:cubicBezTo>
                  <a:cubicBezTo>
                    <a:pt x="51885" y="226297"/>
                    <a:pt x="102201" y="276612"/>
                    <a:pt x="164244" y="276555"/>
                  </a:cubicBezTo>
                  <a:cubicBezTo>
                    <a:pt x="226230" y="276497"/>
                    <a:pt x="276488" y="226239"/>
                    <a:pt x="276546" y="164253"/>
                  </a:cubicBezTo>
                  <a:cubicBezTo>
                    <a:pt x="276488" y="102152"/>
                    <a:pt x="226230" y="51894"/>
                    <a:pt x="164129" y="51836"/>
                  </a:cubicBezTo>
                  <a:close/>
                </a:path>
              </a:pathLst>
            </a:custGeom>
            <a:solidFill>
              <a:srgbClr val="FFFFFF"/>
            </a:solidFill>
            <a:ln w="577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63A3B82-8096-49BC-B8C3-5F38B7A46AFF}"/>
                </a:ext>
              </a:extLst>
            </p:cNvPr>
            <p:cNvSpPr/>
            <p:nvPr/>
          </p:nvSpPr>
          <p:spPr>
            <a:xfrm>
              <a:off x="2780129" y="6410372"/>
              <a:ext cx="3564459" cy="34958"/>
            </a:xfrm>
            <a:custGeom>
              <a:avLst/>
              <a:gdLst>
                <a:gd name="connsiteX0" fmla="*/ 5283904 w 5311858"/>
                <a:gd name="connsiteY0" fmla="*/ 51898 h 52096"/>
                <a:gd name="connsiteX1" fmla="*/ 24157 w 5311858"/>
                <a:gd name="connsiteY1" fmla="*/ 51898 h 52096"/>
                <a:gd name="connsiteX2" fmla="*/ -105 w 5311858"/>
                <a:gd name="connsiteY2" fmla="*/ 24168 h 52096"/>
                <a:gd name="connsiteX3" fmla="*/ 24157 w 5311858"/>
                <a:gd name="connsiteY3" fmla="*/ -94 h 52096"/>
                <a:gd name="connsiteX4" fmla="*/ 5283904 w 5311858"/>
                <a:gd name="connsiteY4" fmla="*/ -94 h 52096"/>
                <a:gd name="connsiteX5" fmla="*/ 5311632 w 5311858"/>
                <a:gd name="connsiteY5" fmla="*/ 24168 h 52096"/>
                <a:gd name="connsiteX6" fmla="*/ 5287370 w 5311858"/>
                <a:gd name="connsiteY6" fmla="*/ 51898 h 52096"/>
                <a:gd name="connsiteX7" fmla="*/ 5283904 w 5311858"/>
                <a:gd name="connsiteY7" fmla="*/ 51898 h 5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1858" h="52096">
                  <a:moveTo>
                    <a:pt x="5283904" y="51898"/>
                  </a:moveTo>
                  <a:lnTo>
                    <a:pt x="24157" y="51898"/>
                  </a:lnTo>
                  <a:cubicBezTo>
                    <a:pt x="9802" y="50915"/>
                    <a:pt x="-1064" y="38553"/>
                    <a:pt x="-105" y="24168"/>
                  </a:cubicBezTo>
                  <a:cubicBezTo>
                    <a:pt x="767" y="11171"/>
                    <a:pt x="11136" y="773"/>
                    <a:pt x="24157" y="-94"/>
                  </a:cubicBezTo>
                  <a:lnTo>
                    <a:pt x="5283904" y="-94"/>
                  </a:lnTo>
                  <a:cubicBezTo>
                    <a:pt x="5298288" y="-1076"/>
                    <a:pt x="5310650" y="9784"/>
                    <a:pt x="5311632" y="24168"/>
                  </a:cubicBezTo>
                  <a:cubicBezTo>
                    <a:pt x="5312615" y="38553"/>
                    <a:pt x="5301754" y="50915"/>
                    <a:pt x="5287370" y="51898"/>
                  </a:cubicBezTo>
                  <a:cubicBezTo>
                    <a:pt x="5286214" y="51955"/>
                    <a:pt x="5285059" y="51955"/>
                    <a:pt x="5283904" y="51898"/>
                  </a:cubicBezTo>
                  <a:close/>
                </a:path>
              </a:pathLst>
            </a:custGeom>
            <a:solidFill>
              <a:srgbClr val="487D9E"/>
            </a:solidFill>
            <a:ln w="5775" cap="flat">
              <a:solidFill>
                <a:srgbClr val="487D9E"/>
              </a:solid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AE8E5FAA-70DC-42E9-B1B6-D5CC7AD183C9}"/>
                </a:ext>
              </a:extLst>
            </p:cNvPr>
            <p:cNvSpPr/>
            <p:nvPr/>
          </p:nvSpPr>
          <p:spPr>
            <a:xfrm>
              <a:off x="6923188" y="6938739"/>
              <a:ext cx="1095104" cy="736065"/>
            </a:xfrm>
            <a:custGeom>
              <a:avLst/>
              <a:gdLst>
                <a:gd name="connsiteX0" fmla="*/ 419869 w 1631954"/>
                <a:gd name="connsiteY0" fmla="*/ -156 h 1096904"/>
                <a:gd name="connsiteX1" fmla="*/ -164 w 1631954"/>
                <a:gd name="connsiteY1" fmla="*/ 419877 h 1096904"/>
                <a:gd name="connsiteX2" fmla="*/ 1631790 w 1631954"/>
                <a:gd name="connsiteY2" fmla="*/ 1096749 h 1096904"/>
                <a:gd name="connsiteX3" fmla="*/ 1631790 w 1631954"/>
                <a:gd name="connsiteY3" fmla="*/ 503352 h 1096904"/>
                <a:gd name="connsiteX4" fmla="*/ 419869 w 1631954"/>
                <a:gd name="connsiteY4" fmla="*/ -156 h 1096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954" h="1096904">
                  <a:moveTo>
                    <a:pt x="419869" y="-156"/>
                  </a:moveTo>
                  <a:lnTo>
                    <a:pt x="-164" y="419877"/>
                  </a:lnTo>
                  <a:cubicBezTo>
                    <a:pt x="464177" y="803112"/>
                    <a:pt x="1032502" y="1038807"/>
                    <a:pt x="1631790" y="1096749"/>
                  </a:cubicBezTo>
                  <a:lnTo>
                    <a:pt x="1631790" y="503352"/>
                  </a:lnTo>
                  <a:cubicBezTo>
                    <a:pt x="1189285" y="449744"/>
                    <a:pt x="770060" y="275572"/>
                    <a:pt x="419869" y="-156"/>
                  </a:cubicBezTo>
                  <a:close/>
                </a:path>
              </a:pathLst>
            </a:custGeom>
            <a:solidFill>
              <a:srgbClr val="F49FC8"/>
            </a:solidFill>
            <a:ln w="577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9090B172-03D2-4E14-AD82-90AEA6047424}"/>
                </a:ext>
              </a:extLst>
            </p:cNvPr>
            <p:cNvSpPr/>
            <p:nvPr/>
          </p:nvSpPr>
          <p:spPr>
            <a:xfrm>
              <a:off x="7307153" y="7390193"/>
              <a:ext cx="186070" cy="186070"/>
            </a:xfrm>
            <a:custGeom>
              <a:avLst/>
              <a:gdLst>
                <a:gd name="connsiteX0" fmla="*/ 277124 w 277287"/>
                <a:gd name="connsiteY0" fmla="*/ 138488 h 277287"/>
                <a:gd name="connsiteX1" fmla="*/ 138480 w 277287"/>
                <a:gd name="connsiteY1" fmla="*/ -156 h 277287"/>
                <a:gd name="connsiteX2" fmla="*/ -164 w 277287"/>
                <a:gd name="connsiteY2" fmla="*/ 138488 h 277287"/>
                <a:gd name="connsiteX3" fmla="*/ 138480 w 277287"/>
                <a:gd name="connsiteY3" fmla="*/ 277132 h 277287"/>
                <a:gd name="connsiteX4" fmla="*/ 277124 w 277287"/>
                <a:gd name="connsiteY4" fmla="*/ 138488 h 27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87" h="277287">
                  <a:moveTo>
                    <a:pt x="277124" y="138488"/>
                  </a:moveTo>
                  <a:cubicBezTo>
                    <a:pt x="277124" y="61945"/>
                    <a:pt x="215023" y="-156"/>
                    <a:pt x="138480" y="-156"/>
                  </a:cubicBezTo>
                  <a:cubicBezTo>
                    <a:pt x="61937" y="-156"/>
                    <a:pt x="-164" y="61945"/>
                    <a:pt x="-164" y="138488"/>
                  </a:cubicBezTo>
                  <a:cubicBezTo>
                    <a:pt x="-164" y="215031"/>
                    <a:pt x="61937" y="277132"/>
                    <a:pt x="138480" y="277132"/>
                  </a:cubicBezTo>
                  <a:cubicBezTo>
                    <a:pt x="215023" y="277132"/>
                    <a:pt x="277124" y="215031"/>
                    <a:pt x="277124" y="138488"/>
                  </a:cubicBezTo>
                  <a:close/>
                </a:path>
              </a:pathLst>
            </a:custGeom>
            <a:solidFill>
              <a:srgbClr val="F49FC8"/>
            </a:solidFill>
            <a:ln w="577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B4D7D960-26B3-4433-872E-79EF1C0F9421}"/>
                </a:ext>
              </a:extLst>
            </p:cNvPr>
            <p:cNvSpPr/>
            <p:nvPr/>
          </p:nvSpPr>
          <p:spPr>
            <a:xfrm>
              <a:off x="7290135" y="7372942"/>
              <a:ext cx="220571" cy="220571"/>
            </a:xfrm>
            <a:custGeom>
              <a:avLst/>
              <a:gdLst>
                <a:gd name="connsiteX0" fmla="*/ 164128 w 328701"/>
                <a:gd name="connsiteY0" fmla="*/ 328545 h 328701"/>
                <a:gd name="connsiteX1" fmla="*/ -164 w 328701"/>
                <a:gd name="connsiteY1" fmla="*/ 164137 h 328701"/>
                <a:gd name="connsiteX2" fmla="*/ 164244 w 328701"/>
                <a:gd name="connsiteY2" fmla="*/ -156 h 328701"/>
                <a:gd name="connsiteX3" fmla="*/ 328537 w 328701"/>
                <a:gd name="connsiteY3" fmla="*/ 164195 h 328701"/>
                <a:gd name="connsiteX4" fmla="*/ 164128 w 328701"/>
                <a:gd name="connsiteY4" fmla="*/ 328545 h 328701"/>
                <a:gd name="connsiteX5" fmla="*/ 164128 w 328701"/>
                <a:gd name="connsiteY5" fmla="*/ 51894 h 328701"/>
                <a:gd name="connsiteX6" fmla="*/ 51769 w 328701"/>
                <a:gd name="connsiteY6" fmla="*/ 164253 h 328701"/>
                <a:gd name="connsiteX7" fmla="*/ 164128 w 328701"/>
                <a:gd name="connsiteY7" fmla="*/ 276612 h 328701"/>
                <a:gd name="connsiteX8" fmla="*/ 276488 w 328701"/>
                <a:gd name="connsiteY8" fmla="*/ 164253 h 328701"/>
                <a:gd name="connsiteX9" fmla="*/ 276488 w 328701"/>
                <a:gd name="connsiteY9" fmla="*/ 164195 h 328701"/>
                <a:gd name="connsiteX10" fmla="*/ 164128 w 328701"/>
                <a:gd name="connsiteY10" fmla="*/ 51894 h 32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01" h="328701">
                  <a:moveTo>
                    <a:pt x="164128" y="328545"/>
                  </a:moveTo>
                  <a:cubicBezTo>
                    <a:pt x="73375" y="328488"/>
                    <a:pt x="-222" y="254891"/>
                    <a:pt x="-164" y="164137"/>
                  </a:cubicBezTo>
                  <a:cubicBezTo>
                    <a:pt x="-106" y="73383"/>
                    <a:pt x="73490" y="-213"/>
                    <a:pt x="164244" y="-156"/>
                  </a:cubicBezTo>
                  <a:cubicBezTo>
                    <a:pt x="254998" y="-98"/>
                    <a:pt x="328537" y="73441"/>
                    <a:pt x="328537" y="164195"/>
                  </a:cubicBezTo>
                  <a:cubicBezTo>
                    <a:pt x="328422" y="254949"/>
                    <a:pt x="254882" y="328488"/>
                    <a:pt x="164128" y="328545"/>
                  </a:cubicBezTo>
                  <a:close/>
                  <a:moveTo>
                    <a:pt x="164128" y="51894"/>
                  </a:moveTo>
                  <a:cubicBezTo>
                    <a:pt x="102085" y="51894"/>
                    <a:pt x="51769" y="102210"/>
                    <a:pt x="51769" y="164253"/>
                  </a:cubicBezTo>
                  <a:cubicBezTo>
                    <a:pt x="51769" y="226296"/>
                    <a:pt x="102085" y="276612"/>
                    <a:pt x="164128" y="276612"/>
                  </a:cubicBezTo>
                  <a:cubicBezTo>
                    <a:pt x="226172" y="276612"/>
                    <a:pt x="276488" y="226296"/>
                    <a:pt x="276488" y="164253"/>
                  </a:cubicBezTo>
                  <a:cubicBezTo>
                    <a:pt x="276488" y="164253"/>
                    <a:pt x="276488" y="164195"/>
                    <a:pt x="276488" y="164195"/>
                  </a:cubicBezTo>
                  <a:cubicBezTo>
                    <a:pt x="276373" y="102210"/>
                    <a:pt x="226114" y="51951"/>
                    <a:pt x="164128" y="51894"/>
                  </a:cubicBezTo>
                  <a:close/>
                </a:path>
              </a:pathLst>
            </a:custGeom>
            <a:solidFill>
              <a:srgbClr val="FFFFFF"/>
            </a:solidFill>
            <a:ln w="577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DC69E576-F22F-4F3C-A1C5-C99874B6F413}"/>
                </a:ext>
              </a:extLst>
            </p:cNvPr>
            <p:cNvSpPr/>
            <p:nvPr/>
          </p:nvSpPr>
          <p:spPr>
            <a:xfrm>
              <a:off x="3937412" y="7464579"/>
              <a:ext cx="3480521" cy="742852"/>
            </a:xfrm>
            <a:custGeom>
              <a:avLst/>
              <a:gdLst>
                <a:gd name="connsiteX0" fmla="*/ 5160452 w 5186770"/>
                <a:gd name="connsiteY0" fmla="*/ 1106862 h 1107018"/>
                <a:gd name="connsiteX1" fmla="*/ 25831 w 5186770"/>
                <a:gd name="connsiteY1" fmla="*/ 1106862 h 1107018"/>
                <a:gd name="connsiteX2" fmla="*/ -164 w 5186770"/>
                <a:gd name="connsiteY2" fmla="*/ 1080866 h 1107018"/>
                <a:gd name="connsiteX3" fmla="*/ 25831 w 5186770"/>
                <a:gd name="connsiteY3" fmla="*/ 1054871 h 1107018"/>
                <a:gd name="connsiteX4" fmla="*/ 5134571 w 5186770"/>
                <a:gd name="connsiteY4" fmla="*/ 1054871 h 1107018"/>
                <a:gd name="connsiteX5" fmla="*/ 5134571 w 5186770"/>
                <a:gd name="connsiteY5" fmla="*/ 27635 h 1107018"/>
                <a:gd name="connsiteX6" fmla="*/ 5158834 w 5186770"/>
                <a:gd name="connsiteY6" fmla="*/ -94 h 1107018"/>
                <a:gd name="connsiteX7" fmla="*/ 5186563 w 5186770"/>
                <a:gd name="connsiteY7" fmla="*/ 24169 h 1107018"/>
                <a:gd name="connsiteX8" fmla="*/ 5186563 w 5186770"/>
                <a:gd name="connsiteY8" fmla="*/ 27635 h 1107018"/>
                <a:gd name="connsiteX9" fmla="*/ 5186563 w 5186770"/>
                <a:gd name="connsiteY9" fmla="*/ 1080866 h 1107018"/>
                <a:gd name="connsiteX10" fmla="*/ 5160452 w 5186770"/>
                <a:gd name="connsiteY10" fmla="*/ 1106862 h 110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6770" h="1107018">
                  <a:moveTo>
                    <a:pt x="5160452" y="1106862"/>
                  </a:moveTo>
                  <a:lnTo>
                    <a:pt x="25831" y="1106862"/>
                  </a:lnTo>
                  <a:cubicBezTo>
                    <a:pt x="11476" y="1106862"/>
                    <a:pt x="-164" y="1095251"/>
                    <a:pt x="-164" y="1080866"/>
                  </a:cubicBezTo>
                  <a:cubicBezTo>
                    <a:pt x="-164" y="1066482"/>
                    <a:pt x="11476" y="1054871"/>
                    <a:pt x="25831" y="1054871"/>
                  </a:cubicBezTo>
                  <a:lnTo>
                    <a:pt x="5134571" y="1054871"/>
                  </a:lnTo>
                  <a:lnTo>
                    <a:pt x="5134571" y="27635"/>
                  </a:lnTo>
                  <a:cubicBezTo>
                    <a:pt x="5133589" y="13251"/>
                    <a:pt x="5144450" y="888"/>
                    <a:pt x="5158834" y="-94"/>
                  </a:cubicBezTo>
                  <a:cubicBezTo>
                    <a:pt x="5173218" y="-1076"/>
                    <a:pt x="5185581" y="9785"/>
                    <a:pt x="5186563" y="24169"/>
                  </a:cubicBezTo>
                  <a:cubicBezTo>
                    <a:pt x="5186621" y="25324"/>
                    <a:pt x="5186621" y="26480"/>
                    <a:pt x="5186563" y="27635"/>
                  </a:cubicBezTo>
                  <a:lnTo>
                    <a:pt x="5186563" y="1080866"/>
                  </a:lnTo>
                  <a:cubicBezTo>
                    <a:pt x="5186505" y="1095251"/>
                    <a:pt x="5174836" y="1106920"/>
                    <a:pt x="5160452" y="1106862"/>
                  </a:cubicBezTo>
                  <a:close/>
                </a:path>
              </a:pathLst>
            </a:custGeom>
            <a:solidFill>
              <a:srgbClr val="F49FC8"/>
            </a:solidFill>
            <a:ln w="577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EE393696-2F69-497A-8626-49BC95B6E664}"/>
                </a:ext>
              </a:extLst>
            </p:cNvPr>
            <p:cNvSpPr/>
            <p:nvPr/>
          </p:nvSpPr>
          <p:spPr>
            <a:xfrm>
              <a:off x="8413421" y="6938739"/>
              <a:ext cx="1095103" cy="736065"/>
            </a:xfrm>
            <a:custGeom>
              <a:avLst/>
              <a:gdLst>
                <a:gd name="connsiteX0" fmla="*/ -164 w 1631954"/>
                <a:gd name="connsiteY0" fmla="*/ 503352 h 1096904"/>
                <a:gd name="connsiteX1" fmla="*/ -164 w 1631954"/>
                <a:gd name="connsiteY1" fmla="*/ 1096749 h 1096904"/>
                <a:gd name="connsiteX2" fmla="*/ 1631790 w 1631954"/>
                <a:gd name="connsiteY2" fmla="*/ 419877 h 1096904"/>
                <a:gd name="connsiteX3" fmla="*/ 1211756 w 1631954"/>
                <a:gd name="connsiteY3" fmla="*/ -156 h 1096904"/>
                <a:gd name="connsiteX4" fmla="*/ -164 w 1631954"/>
                <a:gd name="connsiteY4" fmla="*/ 503352 h 1096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954" h="1096904">
                  <a:moveTo>
                    <a:pt x="-164" y="503352"/>
                  </a:moveTo>
                  <a:lnTo>
                    <a:pt x="-164" y="1096749"/>
                  </a:lnTo>
                  <a:cubicBezTo>
                    <a:pt x="599124" y="1038807"/>
                    <a:pt x="1167449" y="803112"/>
                    <a:pt x="1631790" y="419877"/>
                  </a:cubicBezTo>
                  <a:lnTo>
                    <a:pt x="1211756" y="-156"/>
                  </a:lnTo>
                  <a:cubicBezTo>
                    <a:pt x="861565" y="275572"/>
                    <a:pt x="442341" y="449744"/>
                    <a:pt x="-164" y="503352"/>
                  </a:cubicBezTo>
                  <a:close/>
                </a:path>
              </a:pathLst>
            </a:custGeom>
            <a:solidFill>
              <a:srgbClr val="F5A28B"/>
            </a:solidFill>
            <a:ln w="577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828D0BF2-21C3-4067-843F-A50C9731B31D}"/>
                </a:ext>
              </a:extLst>
            </p:cNvPr>
            <p:cNvSpPr/>
            <p:nvPr/>
          </p:nvSpPr>
          <p:spPr>
            <a:xfrm>
              <a:off x="8941784" y="7390193"/>
              <a:ext cx="186070" cy="186070"/>
            </a:xfrm>
            <a:custGeom>
              <a:avLst/>
              <a:gdLst>
                <a:gd name="connsiteX0" fmla="*/ -164 w 277287"/>
                <a:gd name="connsiteY0" fmla="*/ 138488 h 277287"/>
                <a:gd name="connsiteX1" fmla="*/ 138480 w 277287"/>
                <a:gd name="connsiteY1" fmla="*/ -156 h 277287"/>
                <a:gd name="connsiteX2" fmla="*/ 277124 w 277287"/>
                <a:gd name="connsiteY2" fmla="*/ 138488 h 277287"/>
                <a:gd name="connsiteX3" fmla="*/ 138480 w 277287"/>
                <a:gd name="connsiteY3" fmla="*/ 277132 h 277287"/>
                <a:gd name="connsiteX4" fmla="*/ -164 w 277287"/>
                <a:gd name="connsiteY4" fmla="*/ 138488 h 27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87" h="277287">
                  <a:moveTo>
                    <a:pt x="-164" y="138488"/>
                  </a:moveTo>
                  <a:cubicBezTo>
                    <a:pt x="-164" y="61945"/>
                    <a:pt x="61937" y="-156"/>
                    <a:pt x="138480" y="-156"/>
                  </a:cubicBezTo>
                  <a:cubicBezTo>
                    <a:pt x="215023" y="-156"/>
                    <a:pt x="277124" y="61945"/>
                    <a:pt x="277124" y="138488"/>
                  </a:cubicBezTo>
                  <a:cubicBezTo>
                    <a:pt x="277124" y="215031"/>
                    <a:pt x="215023" y="277132"/>
                    <a:pt x="138480" y="277132"/>
                  </a:cubicBezTo>
                  <a:cubicBezTo>
                    <a:pt x="61937" y="277132"/>
                    <a:pt x="-164" y="215031"/>
                    <a:pt x="-164" y="138488"/>
                  </a:cubicBezTo>
                  <a:close/>
                </a:path>
              </a:pathLst>
            </a:custGeom>
            <a:solidFill>
              <a:srgbClr val="F5A28B"/>
            </a:solidFill>
            <a:ln w="577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992128F4-55E1-436B-8ADD-2EADBBB7EF06}"/>
                </a:ext>
              </a:extLst>
            </p:cNvPr>
            <p:cNvSpPr/>
            <p:nvPr/>
          </p:nvSpPr>
          <p:spPr>
            <a:xfrm>
              <a:off x="8924301" y="7372942"/>
              <a:ext cx="220571" cy="220571"/>
            </a:xfrm>
            <a:custGeom>
              <a:avLst/>
              <a:gdLst>
                <a:gd name="connsiteX0" fmla="*/ 164245 w 328701"/>
                <a:gd name="connsiteY0" fmla="*/ 328545 h 328701"/>
                <a:gd name="connsiteX1" fmla="*/ -164 w 328701"/>
                <a:gd name="connsiteY1" fmla="*/ 164253 h 328701"/>
                <a:gd name="connsiteX2" fmla="*/ 164129 w 328701"/>
                <a:gd name="connsiteY2" fmla="*/ -156 h 328701"/>
                <a:gd name="connsiteX3" fmla="*/ 328538 w 328701"/>
                <a:gd name="connsiteY3" fmla="*/ 164137 h 328701"/>
                <a:gd name="connsiteX4" fmla="*/ 328538 w 328701"/>
                <a:gd name="connsiteY4" fmla="*/ 164195 h 328701"/>
                <a:gd name="connsiteX5" fmla="*/ 164245 w 328701"/>
                <a:gd name="connsiteY5" fmla="*/ 328545 h 328701"/>
                <a:gd name="connsiteX6" fmla="*/ 164245 w 328701"/>
                <a:gd name="connsiteY6" fmla="*/ 51894 h 328701"/>
                <a:gd name="connsiteX7" fmla="*/ 51827 w 328701"/>
                <a:gd name="connsiteY7" fmla="*/ 164195 h 328701"/>
                <a:gd name="connsiteX8" fmla="*/ 164129 w 328701"/>
                <a:gd name="connsiteY8" fmla="*/ 276612 h 328701"/>
                <a:gd name="connsiteX9" fmla="*/ 276546 w 328701"/>
                <a:gd name="connsiteY9" fmla="*/ 164311 h 328701"/>
                <a:gd name="connsiteX10" fmla="*/ 276546 w 328701"/>
                <a:gd name="connsiteY10" fmla="*/ 164195 h 328701"/>
                <a:gd name="connsiteX11" fmla="*/ 164245 w 328701"/>
                <a:gd name="connsiteY11" fmla="*/ 51894 h 32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8701" h="328701">
                  <a:moveTo>
                    <a:pt x="164245" y="328545"/>
                  </a:moveTo>
                  <a:cubicBezTo>
                    <a:pt x="73490" y="328603"/>
                    <a:pt x="-106" y="255006"/>
                    <a:pt x="-164" y="164253"/>
                  </a:cubicBezTo>
                  <a:cubicBezTo>
                    <a:pt x="-222" y="73499"/>
                    <a:pt x="73375" y="-98"/>
                    <a:pt x="164129" y="-156"/>
                  </a:cubicBezTo>
                  <a:cubicBezTo>
                    <a:pt x="254883" y="-213"/>
                    <a:pt x="328480" y="73383"/>
                    <a:pt x="328538" y="164137"/>
                  </a:cubicBezTo>
                  <a:cubicBezTo>
                    <a:pt x="328538" y="164137"/>
                    <a:pt x="328538" y="164195"/>
                    <a:pt x="328538" y="164195"/>
                  </a:cubicBezTo>
                  <a:cubicBezTo>
                    <a:pt x="328422" y="254891"/>
                    <a:pt x="254941" y="328373"/>
                    <a:pt x="164245" y="328545"/>
                  </a:cubicBezTo>
                  <a:close/>
                  <a:moveTo>
                    <a:pt x="164245" y="51894"/>
                  </a:moveTo>
                  <a:cubicBezTo>
                    <a:pt x="102201" y="51836"/>
                    <a:pt x="51885" y="102152"/>
                    <a:pt x="51827" y="164195"/>
                  </a:cubicBezTo>
                  <a:cubicBezTo>
                    <a:pt x="51769" y="226238"/>
                    <a:pt x="102086" y="276554"/>
                    <a:pt x="164129" y="276612"/>
                  </a:cubicBezTo>
                  <a:cubicBezTo>
                    <a:pt x="226172" y="276670"/>
                    <a:pt x="276488" y="226354"/>
                    <a:pt x="276546" y="164311"/>
                  </a:cubicBezTo>
                  <a:cubicBezTo>
                    <a:pt x="276546" y="164253"/>
                    <a:pt x="276546" y="164253"/>
                    <a:pt x="276546" y="164195"/>
                  </a:cubicBezTo>
                  <a:cubicBezTo>
                    <a:pt x="276488" y="102210"/>
                    <a:pt x="226230" y="51951"/>
                    <a:pt x="164245" y="51894"/>
                  </a:cubicBezTo>
                  <a:close/>
                </a:path>
              </a:pathLst>
            </a:custGeom>
            <a:solidFill>
              <a:srgbClr val="FFFFFF"/>
            </a:solidFill>
            <a:ln w="577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6751B68A-1DCD-4AC9-A8A5-873B8F65E8D2}"/>
                </a:ext>
              </a:extLst>
            </p:cNvPr>
            <p:cNvSpPr/>
            <p:nvPr/>
          </p:nvSpPr>
          <p:spPr>
            <a:xfrm>
              <a:off x="9017182" y="7465784"/>
              <a:ext cx="3480413" cy="741646"/>
            </a:xfrm>
            <a:custGeom>
              <a:avLst/>
              <a:gdLst>
                <a:gd name="connsiteX0" fmla="*/ 5160451 w 5186610"/>
                <a:gd name="connsiteY0" fmla="*/ 1105067 h 1105222"/>
                <a:gd name="connsiteX1" fmla="*/ 25831 w 5186610"/>
                <a:gd name="connsiteY1" fmla="*/ 1105067 h 1105222"/>
                <a:gd name="connsiteX2" fmla="*/ -164 w 5186610"/>
                <a:gd name="connsiteY2" fmla="*/ 1079071 h 1105222"/>
                <a:gd name="connsiteX3" fmla="*/ -164 w 5186610"/>
                <a:gd name="connsiteY3" fmla="*/ 25840 h 1105222"/>
                <a:gd name="connsiteX4" fmla="*/ 25831 w 5186610"/>
                <a:gd name="connsiteY4" fmla="*/ -156 h 1105222"/>
                <a:gd name="connsiteX5" fmla="*/ 51827 w 5186610"/>
                <a:gd name="connsiteY5" fmla="*/ 25840 h 1105222"/>
                <a:gd name="connsiteX6" fmla="*/ 51827 w 5186610"/>
                <a:gd name="connsiteY6" fmla="*/ 1053076 h 1105222"/>
                <a:gd name="connsiteX7" fmla="*/ 5160451 w 5186610"/>
                <a:gd name="connsiteY7" fmla="*/ 1053076 h 1105222"/>
                <a:gd name="connsiteX8" fmla="*/ 5186446 w 5186610"/>
                <a:gd name="connsiteY8" fmla="*/ 1079071 h 1105222"/>
                <a:gd name="connsiteX9" fmla="*/ 5160451 w 5186610"/>
                <a:gd name="connsiteY9" fmla="*/ 1105067 h 110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86610" h="1105222">
                  <a:moveTo>
                    <a:pt x="5160451" y="1105067"/>
                  </a:moveTo>
                  <a:lnTo>
                    <a:pt x="25831" y="1105067"/>
                  </a:lnTo>
                  <a:cubicBezTo>
                    <a:pt x="11504" y="1105010"/>
                    <a:pt x="-107" y="1093399"/>
                    <a:pt x="-164" y="1079071"/>
                  </a:cubicBezTo>
                  <a:lnTo>
                    <a:pt x="-164" y="25840"/>
                  </a:lnTo>
                  <a:cubicBezTo>
                    <a:pt x="-164" y="11456"/>
                    <a:pt x="11446" y="-156"/>
                    <a:pt x="25831" y="-156"/>
                  </a:cubicBezTo>
                  <a:cubicBezTo>
                    <a:pt x="40216" y="-156"/>
                    <a:pt x="51827" y="11456"/>
                    <a:pt x="51827" y="25840"/>
                  </a:cubicBezTo>
                  <a:lnTo>
                    <a:pt x="51827" y="1053076"/>
                  </a:lnTo>
                  <a:lnTo>
                    <a:pt x="5160451" y="1053076"/>
                  </a:lnTo>
                  <a:cubicBezTo>
                    <a:pt x="5174835" y="1053076"/>
                    <a:pt x="5186446" y="1064687"/>
                    <a:pt x="5186446" y="1079071"/>
                  </a:cubicBezTo>
                  <a:cubicBezTo>
                    <a:pt x="5186446" y="1093456"/>
                    <a:pt x="5174835" y="1105067"/>
                    <a:pt x="5160451" y="1105067"/>
                  </a:cubicBezTo>
                  <a:close/>
                </a:path>
              </a:pathLst>
            </a:custGeom>
            <a:solidFill>
              <a:srgbClr val="F5A28B"/>
            </a:solidFill>
            <a:ln w="577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12E74C9C-528F-4115-9DB3-E4ED66EBAE00}"/>
                </a:ext>
              </a:extLst>
            </p:cNvPr>
            <p:cNvSpPr/>
            <p:nvPr/>
          </p:nvSpPr>
          <p:spPr>
            <a:xfrm>
              <a:off x="9506044" y="5846155"/>
              <a:ext cx="736025" cy="1095065"/>
            </a:xfrm>
            <a:custGeom>
              <a:avLst/>
              <a:gdLst>
                <a:gd name="connsiteX0" fmla="*/ 503286 w 1096846"/>
                <a:gd name="connsiteY0" fmla="*/ -156 h 1631897"/>
                <a:gd name="connsiteX1" fmla="*/ -164 w 1096846"/>
                <a:gd name="connsiteY1" fmla="*/ 1211708 h 1631897"/>
                <a:gd name="connsiteX2" fmla="*/ 419869 w 1096846"/>
                <a:gd name="connsiteY2" fmla="*/ 1631741 h 1631897"/>
                <a:gd name="connsiteX3" fmla="*/ 1096682 w 1096846"/>
                <a:gd name="connsiteY3" fmla="*/ -156 h 1631897"/>
              </a:gdLst>
              <a:ahLst/>
              <a:cxnLst>
                <a:cxn ang="0">
                  <a:pos x="connsiteX0" y="connsiteY0"/>
                </a:cxn>
                <a:cxn ang="0">
                  <a:pos x="connsiteX1" y="connsiteY1"/>
                </a:cxn>
                <a:cxn ang="0">
                  <a:pos x="connsiteX2" y="connsiteY2"/>
                </a:cxn>
                <a:cxn ang="0">
                  <a:pos x="connsiteX3" y="connsiteY3"/>
                </a:cxn>
              </a:cxnLst>
              <a:rect l="l" t="t" r="r" b="b"/>
              <a:pathLst>
                <a:path w="1096846" h="1631897">
                  <a:moveTo>
                    <a:pt x="503286" y="-156"/>
                  </a:moveTo>
                  <a:cubicBezTo>
                    <a:pt x="449735" y="442292"/>
                    <a:pt x="275564" y="861516"/>
                    <a:pt x="-164" y="1211708"/>
                  </a:cubicBezTo>
                  <a:lnTo>
                    <a:pt x="419869" y="1631741"/>
                  </a:lnTo>
                  <a:cubicBezTo>
                    <a:pt x="803104" y="1167400"/>
                    <a:pt x="1038741" y="599133"/>
                    <a:pt x="1096682" y="-156"/>
                  </a:cubicBezTo>
                  <a:close/>
                </a:path>
              </a:pathLst>
            </a:custGeom>
            <a:solidFill>
              <a:srgbClr val="75B0B3"/>
            </a:solidFill>
            <a:ln w="577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81DDB3C0-E981-436C-9AF2-DF84C3B93E60}"/>
                </a:ext>
              </a:extLst>
            </p:cNvPr>
            <p:cNvSpPr/>
            <p:nvPr/>
          </p:nvSpPr>
          <p:spPr>
            <a:xfrm>
              <a:off x="10016188" y="6340211"/>
              <a:ext cx="186070" cy="186070"/>
            </a:xfrm>
            <a:custGeom>
              <a:avLst/>
              <a:gdLst>
                <a:gd name="connsiteX0" fmla="*/ -164 w 277287"/>
                <a:gd name="connsiteY0" fmla="*/ 138488 h 277287"/>
                <a:gd name="connsiteX1" fmla="*/ 138480 w 277287"/>
                <a:gd name="connsiteY1" fmla="*/ 277132 h 277287"/>
                <a:gd name="connsiteX2" fmla="*/ 277124 w 277287"/>
                <a:gd name="connsiteY2" fmla="*/ 138488 h 277287"/>
                <a:gd name="connsiteX3" fmla="*/ 138480 w 277287"/>
                <a:gd name="connsiteY3" fmla="*/ -156 h 277287"/>
                <a:gd name="connsiteX4" fmla="*/ 138190 w 277287"/>
                <a:gd name="connsiteY4" fmla="*/ -156 h 277287"/>
                <a:gd name="connsiteX5" fmla="*/ -164 w 277287"/>
                <a:gd name="connsiteY5" fmla="*/ 138199 h 277287"/>
                <a:gd name="connsiteX6" fmla="*/ -164 w 277287"/>
                <a:gd name="connsiteY6" fmla="*/ 138488 h 27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287" h="277287">
                  <a:moveTo>
                    <a:pt x="-164" y="138488"/>
                  </a:moveTo>
                  <a:cubicBezTo>
                    <a:pt x="-164" y="215031"/>
                    <a:pt x="61937" y="277132"/>
                    <a:pt x="138480" y="277132"/>
                  </a:cubicBezTo>
                  <a:cubicBezTo>
                    <a:pt x="215023" y="277132"/>
                    <a:pt x="277124" y="215031"/>
                    <a:pt x="277124" y="138488"/>
                  </a:cubicBezTo>
                  <a:cubicBezTo>
                    <a:pt x="277124" y="61945"/>
                    <a:pt x="215023" y="-156"/>
                    <a:pt x="138480" y="-156"/>
                  </a:cubicBezTo>
                  <a:cubicBezTo>
                    <a:pt x="138364" y="-156"/>
                    <a:pt x="138306" y="-156"/>
                    <a:pt x="138190" y="-156"/>
                  </a:cubicBezTo>
                  <a:cubicBezTo>
                    <a:pt x="61763" y="-156"/>
                    <a:pt x="-164" y="61772"/>
                    <a:pt x="-164" y="138199"/>
                  </a:cubicBezTo>
                  <a:cubicBezTo>
                    <a:pt x="-164" y="138315"/>
                    <a:pt x="-164" y="138373"/>
                    <a:pt x="-164" y="138488"/>
                  </a:cubicBezTo>
                  <a:close/>
                </a:path>
              </a:pathLst>
            </a:custGeom>
            <a:solidFill>
              <a:srgbClr val="75B0B3"/>
            </a:solidFill>
            <a:ln w="577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59E70325-F307-4E93-88DB-2557B95FA056}"/>
                </a:ext>
              </a:extLst>
            </p:cNvPr>
            <p:cNvSpPr/>
            <p:nvPr/>
          </p:nvSpPr>
          <p:spPr>
            <a:xfrm>
              <a:off x="9998705" y="6322960"/>
              <a:ext cx="220571" cy="220571"/>
            </a:xfrm>
            <a:custGeom>
              <a:avLst/>
              <a:gdLst>
                <a:gd name="connsiteX0" fmla="*/ 164244 w 328701"/>
                <a:gd name="connsiteY0" fmla="*/ 328546 h 328701"/>
                <a:gd name="connsiteX1" fmla="*/ -164 w 328701"/>
                <a:gd name="connsiteY1" fmla="*/ 164253 h 328701"/>
                <a:gd name="connsiteX2" fmla="*/ 164128 w 328701"/>
                <a:gd name="connsiteY2" fmla="*/ -156 h 328701"/>
                <a:gd name="connsiteX3" fmla="*/ 328537 w 328701"/>
                <a:gd name="connsiteY3" fmla="*/ 164138 h 328701"/>
                <a:gd name="connsiteX4" fmla="*/ 328537 w 328701"/>
                <a:gd name="connsiteY4" fmla="*/ 164253 h 328701"/>
                <a:gd name="connsiteX5" fmla="*/ 164244 w 328701"/>
                <a:gd name="connsiteY5" fmla="*/ 328546 h 328701"/>
                <a:gd name="connsiteX6" fmla="*/ 164244 w 328701"/>
                <a:gd name="connsiteY6" fmla="*/ 51836 h 328701"/>
                <a:gd name="connsiteX7" fmla="*/ 51827 w 328701"/>
                <a:gd name="connsiteY7" fmla="*/ 164138 h 328701"/>
                <a:gd name="connsiteX8" fmla="*/ 164128 w 328701"/>
                <a:gd name="connsiteY8" fmla="*/ 276555 h 328701"/>
                <a:gd name="connsiteX9" fmla="*/ 276545 w 328701"/>
                <a:gd name="connsiteY9" fmla="*/ 164253 h 328701"/>
                <a:gd name="connsiteX10" fmla="*/ 164244 w 328701"/>
                <a:gd name="connsiteY10" fmla="*/ 51836 h 32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01" h="328701">
                  <a:moveTo>
                    <a:pt x="164244" y="328546"/>
                  </a:moveTo>
                  <a:cubicBezTo>
                    <a:pt x="73490" y="328604"/>
                    <a:pt x="-106" y="255007"/>
                    <a:pt x="-164" y="164253"/>
                  </a:cubicBezTo>
                  <a:cubicBezTo>
                    <a:pt x="-222" y="73499"/>
                    <a:pt x="73375" y="-98"/>
                    <a:pt x="164128" y="-156"/>
                  </a:cubicBezTo>
                  <a:cubicBezTo>
                    <a:pt x="254882" y="-213"/>
                    <a:pt x="328479" y="73384"/>
                    <a:pt x="328537" y="164138"/>
                  </a:cubicBezTo>
                  <a:cubicBezTo>
                    <a:pt x="328537" y="164196"/>
                    <a:pt x="328537" y="164196"/>
                    <a:pt x="328537" y="164253"/>
                  </a:cubicBezTo>
                  <a:cubicBezTo>
                    <a:pt x="328421" y="254949"/>
                    <a:pt x="254940" y="328430"/>
                    <a:pt x="164244" y="328546"/>
                  </a:cubicBezTo>
                  <a:close/>
                  <a:moveTo>
                    <a:pt x="164244" y="51836"/>
                  </a:moveTo>
                  <a:cubicBezTo>
                    <a:pt x="102201" y="51779"/>
                    <a:pt x="51885" y="102095"/>
                    <a:pt x="51827" y="164138"/>
                  </a:cubicBezTo>
                  <a:cubicBezTo>
                    <a:pt x="51769" y="226181"/>
                    <a:pt x="102085" y="276497"/>
                    <a:pt x="164128" y="276555"/>
                  </a:cubicBezTo>
                  <a:cubicBezTo>
                    <a:pt x="226172" y="276612"/>
                    <a:pt x="276488" y="226297"/>
                    <a:pt x="276545" y="164253"/>
                  </a:cubicBezTo>
                  <a:cubicBezTo>
                    <a:pt x="276488" y="102210"/>
                    <a:pt x="226287" y="51951"/>
                    <a:pt x="164244" y="51836"/>
                  </a:cubicBezTo>
                  <a:close/>
                </a:path>
              </a:pathLst>
            </a:custGeom>
            <a:solidFill>
              <a:srgbClr val="FFFFFF"/>
            </a:solidFill>
            <a:ln w="577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43525262-A5AE-497A-A1F6-A057C581BEDA}"/>
                </a:ext>
              </a:extLst>
            </p:cNvPr>
            <p:cNvSpPr/>
            <p:nvPr/>
          </p:nvSpPr>
          <p:spPr>
            <a:xfrm>
              <a:off x="10092551" y="6410414"/>
              <a:ext cx="3595124" cy="34888"/>
            </a:xfrm>
            <a:custGeom>
              <a:avLst/>
              <a:gdLst>
                <a:gd name="connsiteX0" fmla="*/ 5333067 w 5357555"/>
                <a:gd name="connsiteY0" fmla="*/ 51836 h 51991"/>
                <a:gd name="connsiteX1" fmla="*/ 24160 w 5357555"/>
                <a:gd name="connsiteY1" fmla="*/ 51836 h 51991"/>
                <a:gd name="connsiteX2" fmla="*/ -103 w 5357555"/>
                <a:gd name="connsiteY2" fmla="*/ 24107 h 51991"/>
                <a:gd name="connsiteX3" fmla="*/ 24160 w 5357555"/>
                <a:gd name="connsiteY3" fmla="*/ -156 h 51991"/>
                <a:gd name="connsiteX4" fmla="*/ 5333067 w 5357555"/>
                <a:gd name="connsiteY4" fmla="*/ -156 h 51991"/>
                <a:gd name="connsiteX5" fmla="*/ 5357329 w 5357555"/>
                <a:gd name="connsiteY5" fmla="*/ 27573 h 51991"/>
                <a:gd name="connsiteX6" fmla="*/ 5333067 w 5357555"/>
                <a:gd name="connsiteY6" fmla="*/ 51836 h 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7555" h="51991">
                  <a:moveTo>
                    <a:pt x="5333067" y="51836"/>
                  </a:moveTo>
                  <a:lnTo>
                    <a:pt x="24160" y="51836"/>
                  </a:lnTo>
                  <a:cubicBezTo>
                    <a:pt x="9775" y="50853"/>
                    <a:pt x="-1084" y="38491"/>
                    <a:pt x="-103" y="24107"/>
                  </a:cubicBezTo>
                  <a:cubicBezTo>
                    <a:pt x="763" y="11109"/>
                    <a:pt x="11162" y="711"/>
                    <a:pt x="24160" y="-156"/>
                  </a:cubicBezTo>
                  <a:lnTo>
                    <a:pt x="5333067" y="-156"/>
                  </a:lnTo>
                  <a:cubicBezTo>
                    <a:pt x="5347451" y="827"/>
                    <a:pt x="5358312" y="13189"/>
                    <a:pt x="5357329" y="27573"/>
                  </a:cubicBezTo>
                  <a:cubicBezTo>
                    <a:pt x="5356463" y="40571"/>
                    <a:pt x="5346065" y="50969"/>
                    <a:pt x="5333067" y="51836"/>
                  </a:cubicBezTo>
                  <a:close/>
                </a:path>
              </a:pathLst>
            </a:custGeom>
            <a:solidFill>
              <a:srgbClr val="75B0B3"/>
            </a:solidFill>
            <a:ln w="577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94A5A602-967C-4109-BDE6-FAEF4C51AED1}"/>
                </a:ext>
              </a:extLst>
            </p:cNvPr>
            <p:cNvSpPr/>
            <p:nvPr/>
          </p:nvSpPr>
          <p:spPr>
            <a:xfrm>
              <a:off x="9506044" y="4355883"/>
              <a:ext cx="736025" cy="1095142"/>
            </a:xfrm>
            <a:custGeom>
              <a:avLst/>
              <a:gdLst>
                <a:gd name="connsiteX0" fmla="*/ 503286 w 1096846"/>
                <a:gd name="connsiteY0" fmla="*/ 1631857 h 1632012"/>
                <a:gd name="connsiteX1" fmla="*/ 1096682 w 1096846"/>
                <a:gd name="connsiteY1" fmla="*/ 1631857 h 1632012"/>
                <a:gd name="connsiteX2" fmla="*/ 419811 w 1096846"/>
                <a:gd name="connsiteY2" fmla="*/ -156 h 1632012"/>
                <a:gd name="connsiteX3" fmla="*/ -164 w 1096846"/>
                <a:gd name="connsiteY3" fmla="*/ 419820 h 1632012"/>
                <a:gd name="connsiteX4" fmla="*/ 503286 w 1096846"/>
                <a:gd name="connsiteY4" fmla="*/ 1631857 h 163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846" h="1632012">
                  <a:moveTo>
                    <a:pt x="503286" y="1631857"/>
                  </a:moveTo>
                  <a:lnTo>
                    <a:pt x="1096682" y="1631857"/>
                  </a:lnTo>
                  <a:cubicBezTo>
                    <a:pt x="1038798" y="1032545"/>
                    <a:pt x="803046" y="464221"/>
                    <a:pt x="419811" y="-156"/>
                  </a:cubicBezTo>
                  <a:lnTo>
                    <a:pt x="-164" y="419820"/>
                  </a:lnTo>
                  <a:cubicBezTo>
                    <a:pt x="275564" y="770063"/>
                    <a:pt x="449735" y="1189340"/>
                    <a:pt x="503286" y="1631857"/>
                  </a:cubicBezTo>
                  <a:close/>
                </a:path>
              </a:pathLst>
            </a:custGeom>
            <a:solidFill>
              <a:srgbClr val="9DD19E"/>
            </a:solidFill>
            <a:ln w="577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73DD462A-2CB2-43C7-B60D-1CE8335D6369}"/>
                </a:ext>
              </a:extLst>
            </p:cNvPr>
            <p:cNvSpPr/>
            <p:nvPr/>
          </p:nvSpPr>
          <p:spPr>
            <a:xfrm rot="16252200">
              <a:off x="10000039" y="4816019"/>
              <a:ext cx="185683" cy="185683"/>
            </a:xfrm>
            <a:custGeom>
              <a:avLst/>
              <a:gdLst>
                <a:gd name="connsiteX0" fmla="*/ 276546 w 276710"/>
                <a:gd name="connsiteY0" fmla="*/ 138199 h 276710"/>
                <a:gd name="connsiteX1" fmla="*/ 138191 w 276710"/>
                <a:gd name="connsiteY1" fmla="*/ 276555 h 276710"/>
                <a:gd name="connsiteX2" fmla="*/ -164 w 276710"/>
                <a:gd name="connsiteY2" fmla="*/ 138199 h 276710"/>
                <a:gd name="connsiteX3" fmla="*/ 138191 w 276710"/>
                <a:gd name="connsiteY3" fmla="*/ -156 h 276710"/>
                <a:gd name="connsiteX4" fmla="*/ 276546 w 276710"/>
                <a:gd name="connsiteY4" fmla="*/ 138199 h 276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10" h="276710">
                  <a:moveTo>
                    <a:pt x="276546" y="138199"/>
                  </a:moveTo>
                  <a:cubicBezTo>
                    <a:pt x="276546" y="214611"/>
                    <a:pt x="214601" y="276555"/>
                    <a:pt x="138191" y="276555"/>
                  </a:cubicBezTo>
                  <a:cubicBezTo>
                    <a:pt x="61780" y="276555"/>
                    <a:pt x="-164" y="214611"/>
                    <a:pt x="-164" y="138199"/>
                  </a:cubicBezTo>
                  <a:cubicBezTo>
                    <a:pt x="-164" y="61788"/>
                    <a:pt x="61780" y="-156"/>
                    <a:pt x="138191" y="-156"/>
                  </a:cubicBezTo>
                  <a:cubicBezTo>
                    <a:pt x="214603" y="-156"/>
                    <a:pt x="276546" y="61788"/>
                    <a:pt x="276546" y="138199"/>
                  </a:cubicBezTo>
                  <a:close/>
                </a:path>
              </a:pathLst>
            </a:custGeom>
            <a:solidFill>
              <a:srgbClr val="9DD19E"/>
            </a:solidFill>
            <a:ln w="577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657D199C-6249-460C-9BCA-D09F63F5AB67}"/>
                </a:ext>
              </a:extLst>
            </p:cNvPr>
            <p:cNvSpPr/>
            <p:nvPr/>
          </p:nvSpPr>
          <p:spPr>
            <a:xfrm>
              <a:off x="9982346" y="4798382"/>
              <a:ext cx="220648" cy="220649"/>
            </a:xfrm>
            <a:custGeom>
              <a:avLst/>
              <a:gdLst>
                <a:gd name="connsiteX0" fmla="*/ 164244 w 328816"/>
                <a:gd name="connsiteY0" fmla="*/ 328661 h 328817"/>
                <a:gd name="connsiteX1" fmla="*/ -164 w 328816"/>
                <a:gd name="connsiteY1" fmla="*/ 164253 h 328817"/>
                <a:gd name="connsiteX2" fmla="*/ 164244 w 328816"/>
                <a:gd name="connsiteY2" fmla="*/ -156 h 328817"/>
                <a:gd name="connsiteX3" fmla="*/ 328652 w 328816"/>
                <a:gd name="connsiteY3" fmla="*/ 164253 h 328817"/>
                <a:gd name="connsiteX4" fmla="*/ 164244 w 328816"/>
                <a:gd name="connsiteY4" fmla="*/ 328661 h 328817"/>
                <a:gd name="connsiteX5" fmla="*/ 164244 w 328816"/>
                <a:gd name="connsiteY5" fmla="*/ 51893 h 328817"/>
                <a:gd name="connsiteX6" fmla="*/ 51769 w 328816"/>
                <a:gd name="connsiteY6" fmla="*/ 164253 h 328817"/>
                <a:gd name="connsiteX7" fmla="*/ 164128 w 328816"/>
                <a:gd name="connsiteY7" fmla="*/ 276728 h 328817"/>
                <a:gd name="connsiteX8" fmla="*/ 276603 w 328816"/>
                <a:gd name="connsiteY8" fmla="*/ 164368 h 328817"/>
                <a:gd name="connsiteX9" fmla="*/ 276603 w 328816"/>
                <a:gd name="connsiteY9" fmla="*/ 164253 h 328817"/>
                <a:gd name="connsiteX10" fmla="*/ 164244 w 328816"/>
                <a:gd name="connsiteY10" fmla="*/ 51893 h 32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816" h="328817">
                  <a:moveTo>
                    <a:pt x="164244" y="328661"/>
                  </a:moveTo>
                  <a:cubicBezTo>
                    <a:pt x="73432" y="328661"/>
                    <a:pt x="-164" y="255053"/>
                    <a:pt x="-164" y="164253"/>
                  </a:cubicBezTo>
                  <a:cubicBezTo>
                    <a:pt x="-164" y="73453"/>
                    <a:pt x="73432" y="-156"/>
                    <a:pt x="164244" y="-156"/>
                  </a:cubicBezTo>
                  <a:cubicBezTo>
                    <a:pt x="255056" y="-156"/>
                    <a:pt x="328652" y="73453"/>
                    <a:pt x="328652" y="164253"/>
                  </a:cubicBezTo>
                  <a:cubicBezTo>
                    <a:pt x="328595" y="255024"/>
                    <a:pt x="254998" y="328598"/>
                    <a:pt x="164244" y="328661"/>
                  </a:cubicBezTo>
                  <a:close/>
                  <a:moveTo>
                    <a:pt x="164244" y="51893"/>
                  </a:moveTo>
                  <a:cubicBezTo>
                    <a:pt x="102143" y="51859"/>
                    <a:pt x="51827" y="102163"/>
                    <a:pt x="51769" y="164253"/>
                  </a:cubicBezTo>
                  <a:cubicBezTo>
                    <a:pt x="51712" y="226336"/>
                    <a:pt x="102027" y="276693"/>
                    <a:pt x="164128" y="276728"/>
                  </a:cubicBezTo>
                  <a:cubicBezTo>
                    <a:pt x="226229" y="276757"/>
                    <a:pt x="276545" y="226452"/>
                    <a:pt x="276603" y="164368"/>
                  </a:cubicBezTo>
                  <a:cubicBezTo>
                    <a:pt x="276603" y="164328"/>
                    <a:pt x="276603" y="164293"/>
                    <a:pt x="276603" y="164253"/>
                  </a:cubicBezTo>
                  <a:cubicBezTo>
                    <a:pt x="276545" y="102227"/>
                    <a:pt x="226287" y="51957"/>
                    <a:pt x="164244" y="51893"/>
                  </a:cubicBezTo>
                  <a:close/>
                </a:path>
              </a:pathLst>
            </a:custGeom>
            <a:solidFill>
              <a:srgbClr val="FFFFFF"/>
            </a:solidFill>
            <a:ln w="577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13D4681-D526-4D2C-817C-9BACB57BF3A9}"/>
                </a:ext>
              </a:extLst>
            </p:cNvPr>
            <p:cNvSpPr/>
            <p:nvPr/>
          </p:nvSpPr>
          <p:spPr>
            <a:xfrm>
              <a:off x="10134495" y="4885951"/>
              <a:ext cx="3364861" cy="34965"/>
            </a:xfrm>
            <a:custGeom>
              <a:avLst/>
              <a:gdLst>
                <a:gd name="connsiteX0" fmla="*/ 4986746 w 5014411"/>
                <a:gd name="connsiteY0" fmla="*/ 51895 h 52106"/>
                <a:gd name="connsiteX1" fmla="*/ 24160 w 5014411"/>
                <a:gd name="connsiteY1" fmla="*/ 51895 h 52106"/>
                <a:gd name="connsiteX2" fmla="*/ -103 w 5014411"/>
                <a:gd name="connsiteY2" fmla="*/ 24166 h 52106"/>
                <a:gd name="connsiteX3" fmla="*/ 24160 w 5014411"/>
                <a:gd name="connsiteY3" fmla="*/ -97 h 52106"/>
                <a:gd name="connsiteX4" fmla="*/ 4986457 w 5014411"/>
                <a:gd name="connsiteY4" fmla="*/ -97 h 52106"/>
                <a:gd name="connsiteX5" fmla="*/ 5014186 w 5014411"/>
                <a:gd name="connsiteY5" fmla="*/ 24166 h 52106"/>
                <a:gd name="connsiteX6" fmla="*/ 4989924 w 5014411"/>
                <a:gd name="connsiteY6" fmla="*/ 51895 h 52106"/>
                <a:gd name="connsiteX7" fmla="*/ 4986457 w 5014411"/>
                <a:gd name="connsiteY7" fmla="*/ 51895 h 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411" h="52106">
                  <a:moveTo>
                    <a:pt x="4986746" y="51895"/>
                  </a:moveTo>
                  <a:lnTo>
                    <a:pt x="24160" y="51895"/>
                  </a:lnTo>
                  <a:cubicBezTo>
                    <a:pt x="9776" y="50936"/>
                    <a:pt x="-1086" y="38521"/>
                    <a:pt x="-103" y="24166"/>
                  </a:cubicBezTo>
                  <a:cubicBezTo>
                    <a:pt x="763" y="11145"/>
                    <a:pt x="11162" y="770"/>
                    <a:pt x="24160" y="-97"/>
                  </a:cubicBezTo>
                  <a:lnTo>
                    <a:pt x="4986457" y="-97"/>
                  </a:lnTo>
                  <a:cubicBezTo>
                    <a:pt x="5000841" y="-1056"/>
                    <a:pt x="5013203" y="9811"/>
                    <a:pt x="5014186" y="24166"/>
                  </a:cubicBezTo>
                  <a:cubicBezTo>
                    <a:pt x="5015168" y="38521"/>
                    <a:pt x="5004308" y="50936"/>
                    <a:pt x="4989924" y="51895"/>
                  </a:cubicBezTo>
                  <a:cubicBezTo>
                    <a:pt x="4988767" y="51970"/>
                    <a:pt x="4987612" y="51970"/>
                    <a:pt x="4986457" y="51895"/>
                  </a:cubicBezTo>
                  <a:close/>
                </a:path>
              </a:pathLst>
            </a:custGeom>
            <a:solidFill>
              <a:srgbClr val="9DD19E"/>
            </a:solidFill>
            <a:ln w="577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3D251A07-916F-4A01-A157-3ADC6D8B0225}"/>
                </a:ext>
              </a:extLst>
            </p:cNvPr>
            <p:cNvSpPr/>
            <p:nvPr/>
          </p:nvSpPr>
          <p:spPr>
            <a:xfrm>
              <a:off x="8413421" y="3622222"/>
              <a:ext cx="1095103" cy="736064"/>
            </a:xfrm>
            <a:custGeom>
              <a:avLst/>
              <a:gdLst>
                <a:gd name="connsiteX0" fmla="*/ 1211756 w 1631954"/>
                <a:gd name="connsiteY0" fmla="*/ 1096749 h 1096904"/>
                <a:gd name="connsiteX1" fmla="*/ 1631790 w 1631954"/>
                <a:gd name="connsiteY1" fmla="*/ 676773 h 1096904"/>
                <a:gd name="connsiteX2" fmla="*/ -164 w 1631954"/>
                <a:gd name="connsiteY2" fmla="*/ -156 h 1096904"/>
                <a:gd name="connsiteX3" fmla="*/ -164 w 1631954"/>
                <a:gd name="connsiteY3" fmla="*/ 593298 h 1096904"/>
                <a:gd name="connsiteX4" fmla="*/ 1211756 w 1631954"/>
                <a:gd name="connsiteY4" fmla="*/ 1096749 h 1096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954" h="1096904">
                  <a:moveTo>
                    <a:pt x="1211756" y="1096749"/>
                  </a:moveTo>
                  <a:lnTo>
                    <a:pt x="1631790" y="676773"/>
                  </a:lnTo>
                  <a:cubicBezTo>
                    <a:pt x="1167391" y="293538"/>
                    <a:pt x="599124" y="57815"/>
                    <a:pt x="-164" y="-156"/>
                  </a:cubicBezTo>
                  <a:lnTo>
                    <a:pt x="-164" y="593298"/>
                  </a:lnTo>
                  <a:cubicBezTo>
                    <a:pt x="442341" y="646855"/>
                    <a:pt x="861565" y="821015"/>
                    <a:pt x="1211756" y="1096749"/>
                  </a:cubicBezTo>
                  <a:close/>
                </a:path>
              </a:pathLst>
            </a:custGeom>
            <a:solidFill>
              <a:srgbClr val="A08E85"/>
            </a:solidFill>
            <a:ln w="577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A62D8C17-7C7E-48A5-81A5-BF230C74BA0F}"/>
                </a:ext>
              </a:extLst>
            </p:cNvPr>
            <p:cNvSpPr/>
            <p:nvPr/>
          </p:nvSpPr>
          <p:spPr>
            <a:xfrm>
              <a:off x="8899724" y="3665328"/>
              <a:ext cx="186071" cy="186071"/>
            </a:xfrm>
            <a:custGeom>
              <a:avLst/>
              <a:gdLst>
                <a:gd name="connsiteX0" fmla="*/ -164 w 277288"/>
                <a:gd name="connsiteY0" fmla="*/ 138199 h 277288"/>
                <a:gd name="connsiteX1" fmla="*/ 138191 w 277288"/>
                <a:gd name="connsiteY1" fmla="*/ 277132 h 277288"/>
                <a:gd name="connsiteX2" fmla="*/ 277124 w 277288"/>
                <a:gd name="connsiteY2" fmla="*/ 138777 h 277288"/>
                <a:gd name="connsiteX3" fmla="*/ 138769 w 277288"/>
                <a:gd name="connsiteY3" fmla="*/ -156 h 277288"/>
                <a:gd name="connsiteX4" fmla="*/ 138480 w 277288"/>
                <a:gd name="connsiteY4" fmla="*/ -156 h 277288"/>
                <a:gd name="connsiteX5" fmla="*/ -164 w 277288"/>
                <a:gd name="connsiteY5" fmla="*/ 138199 h 27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288" h="277288">
                  <a:moveTo>
                    <a:pt x="-164" y="138199"/>
                  </a:moveTo>
                  <a:cubicBezTo>
                    <a:pt x="-337" y="214771"/>
                    <a:pt x="61648" y="276971"/>
                    <a:pt x="138191" y="277132"/>
                  </a:cubicBezTo>
                  <a:cubicBezTo>
                    <a:pt x="214734" y="277294"/>
                    <a:pt x="276950" y="215349"/>
                    <a:pt x="277124" y="138777"/>
                  </a:cubicBezTo>
                  <a:cubicBezTo>
                    <a:pt x="277297" y="62205"/>
                    <a:pt x="215312" y="6"/>
                    <a:pt x="138769" y="-156"/>
                  </a:cubicBezTo>
                  <a:cubicBezTo>
                    <a:pt x="138653" y="-156"/>
                    <a:pt x="138596" y="-156"/>
                    <a:pt x="138480" y="-156"/>
                  </a:cubicBezTo>
                  <a:cubicBezTo>
                    <a:pt x="61995" y="-156"/>
                    <a:pt x="10" y="61743"/>
                    <a:pt x="-164" y="138199"/>
                  </a:cubicBezTo>
                  <a:close/>
                </a:path>
              </a:pathLst>
            </a:custGeom>
            <a:solidFill>
              <a:srgbClr val="A08E85"/>
            </a:solidFill>
            <a:ln w="577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27D5FF82-CAB0-413E-802D-1C6BF2EE346F}"/>
                </a:ext>
              </a:extLst>
            </p:cNvPr>
            <p:cNvSpPr/>
            <p:nvPr/>
          </p:nvSpPr>
          <p:spPr>
            <a:xfrm>
              <a:off x="8882241" y="3647806"/>
              <a:ext cx="220649" cy="220649"/>
            </a:xfrm>
            <a:custGeom>
              <a:avLst/>
              <a:gdLst>
                <a:gd name="connsiteX0" fmla="*/ 164244 w 328817"/>
                <a:gd name="connsiteY0" fmla="*/ 328662 h 328817"/>
                <a:gd name="connsiteX1" fmla="*/ -164 w 328817"/>
                <a:gd name="connsiteY1" fmla="*/ 164253 h 328817"/>
                <a:gd name="connsiteX2" fmla="*/ 164244 w 328817"/>
                <a:gd name="connsiteY2" fmla="*/ -156 h 328817"/>
                <a:gd name="connsiteX3" fmla="*/ 328653 w 328817"/>
                <a:gd name="connsiteY3" fmla="*/ 164253 h 328817"/>
                <a:gd name="connsiteX4" fmla="*/ 328653 w 328817"/>
                <a:gd name="connsiteY4" fmla="*/ 164311 h 328817"/>
                <a:gd name="connsiteX5" fmla="*/ 164244 w 328817"/>
                <a:gd name="connsiteY5" fmla="*/ 328662 h 328817"/>
                <a:gd name="connsiteX6" fmla="*/ 164244 w 328817"/>
                <a:gd name="connsiteY6" fmla="*/ 51894 h 328817"/>
                <a:gd name="connsiteX7" fmla="*/ 51769 w 328817"/>
                <a:gd name="connsiteY7" fmla="*/ 164253 h 328817"/>
                <a:gd name="connsiteX8" fmla="*/ 164128 w 328817"/>
                <a:gd name="connsiteY8" fmla="*/ 276728 h 328817"/>
                <a:gd name="connsiteX9" fmla="*/ 276604 w 328817"/>
                <a:gd name="connsiteY9" fmla="*/ 164369 h 328817"/>
                <a:gd name="connsiteX10" fmla="*/ 276604 w 328817"/>
                <a:gd name="connsiteY10" fmla="*/ 164311 h 328817"/>
                <a:gd name="connsiteX11" fmla="*/ 164244 w 328817"/>
                <a:gd name="connsiteY11" fmla="*/ 51894 h 32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8817" h="328817">
                  <a:moveTo>
                    <a:pt x="164244" y="328662"/>
                  </a:moveTo>
                  <a:cubicBezTo>
                    <a:pt x="73432" y="328662"/>
                    <a:pt x="-164" y="255053"/>
                    <a:pt x="-164" y="164253"/>
                  </a:cubicBezTo>
                  <a:cubicBezTo>
                    <a:pt x="-164" y="73453"/>
                    <a:pt x="73432" y="-156"/>
                    <a:pt x="164244" y="-156"/>
                  </a:cubicBezTo>
                  <a:cubicBezTo>
                    <a:pt x="255056" y="-156"/>
                    <a:pt x="328653" y="73453"/>
                    <a:pt x="328653" y="164253"/>
                  </a:cubicBezTo>
                  <a:cubicBezTo>
                    <a:pt x="328653" y="164270"/>
                    <a:pt x="328653" y="164293"/>
                    <a:pt x="328653" y="164311"/>
                  </a:cubicBezTo>
                  <a:cubicBezTo>
                    <a:pt x="328537" y="255047"/>
                    <a:pt x="254999" y="328563"/>
                    <a:pt x="164244" y="328662"/>
                  </a:cubicBezTo>
                  <a:close/>
                  <a:moveTo>
                    <a:pt x="164244" y="51894"/>
                  </a:moveTo>
                  <a:cubicBezTo>
                    <a:pt x="102143" y="51859"/>
                    <a:pt x="51827" y="102169"/>
                    <a:pt x="51769" y="164253"/>
                  </a:cubicBezTo>
                  <a:cubicBezTo>
                    <a:pt x="51712" y="226337"/>
                    <a:pt x="102027" y="276693"/>
                    <a:pt x="164128" y="276728"/>
                  </a:cubicBezTo>
                  <a:cubicBezTo>
                    <a:pt x="226229" y="276762"/>
                    <a:pt x="276546" y="226452"/>
                    <a:pt x="276604" y="164369"/>
                  </a:cubicBezTo>
                  <a:cubicBezTo>
                    <a:pt x="276604" y="164351"/>
                    <a:pt x="276604" y="164328"/>
                    <a:pt x="276604" y="164311"/>
                  </a:cubicBezTo>
                  <a:cubicBezTo>
                    <a:pt x="276546" y="102262"/>
                    <a:pt x="226287" y="51957"/>
                    <a:pt x="164244" y="51894"/>
                  </a:cubicBezTo>
                  <a:close/>
                </a:path>
              </a:pathLst>
            </a:custGeom>
            <a:solidFill>
              <a:srgbClr val="FFFFFF"/>
            </a:solidFill>
            <a:ln w="577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8A62E29D-007D-4066-8FC6-789EE7A98A5C}"/>
                </a:ext>
              </a:extLst>
            </p:cNvPr>
            <p:cNvSpPr/>
            <p:nvPr/>
          </p:nvSpPr>
          <p:spPr>
            <a:xfrm>
              <a:off x="8975122" y="3173559"/>
              <a:ext cx="3363657" cy="602055"/>
            </a:xfrm>
            <a:custGeom>
              <a:avLst/>
              <a:gdLst>
                <a:gd name="connsiteX0" fmla="*/ 25831 w 5012617"/>
                <a:gd name="connsiteY0" fmla="*/ 897044 h 897199"/>
                <a:gd name="connsiteX1" fmla="*/ -164 w 5012617"/>
                <a:gd name="connsiteY1" fmla="*/ 871048 h 897199"/>
                <a:gd name="connsiteX2" fmla="*/ -164 w 5012617"/>
                <a:gd name="connsiteY2" fmla="*/ 25840 h 897199"/>
                <a:gd name="connsiteX3" fmla="*/ 25831 w 5012617"/>
                <a:gd name="connsiteY3" fmla="*/ -156 h 897199"/>
                <a:gd name="connsiteX4" fmla="*/ 4988129 w 5012617"/>
                <a:gd name="connsiteY4" fmla="*/ -156 h 897199"/>
                <a:gd name="connsiteX5" fmla="*/ 5012391 w 5012617"/>
                <a:gd name="connsiteY5" fmla="*/ 27573 h 897199"/>
                <a:gd name="connsiteX6" fmla="*/ 4988129 w 5012617"/>
                <a:gd name="connsiteY6" fmla="*/ 51836 h 897199"/>
                <a:gd name="connsiteX7" fmla="*/ 51827 w 5012617"/>
                <a:gd name="connsiteY7" fmla="*/ 51836 h 897199"/>
                <a:gd name="connsiteX8" fmla="*/ 51827 w 5012617"/>
                <a:gd name="connsiteY8" fmla="*/ 870990 h 897199"/>
                <a:gd name="connsiteX9" fmla="*/ 25831 w 5012617"/>
                <a:gd name="connsiteY9" fmla="*/ 897044 h 89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2617" h="897199">
                  <a:moveTo>
                    <a:pt x="25831" y="897044"/>
                  </a:moveTo>
                  <a:cubicBezTo>
                    <a:pt x="11505" y="897015"/>
                    <a:pt x="-106" y="885392"/>
                    <a:pt x="-164" y="871048"/>
                  </a:cubicBezTo>
                  <a:lnTo>
                    <a:pt x="-164" y="25840"/>
                  </a:lnTo>
                  <a:cubicBezTo>
                    <a:pt x="-106" y="11496"/>
                    <a:pt x="11505" y="-127"/>
                    <a:pt x="25831" y="-156"/>
                  </a:cubicBezTo>
                  <a:lnTo>
                    <a:pt x="4988129" y="-156"/>
                  </a:lnTo>
                  <a:cubicBezTo>
                    <a:pt x="5002513" y="803"/>
                    <a:pt x="5013374" y="13218"/>
                    <a:pt x="5012391" y="27573"/>
                  </a:cubicBezTo>
                  <a:cubicBezTo>
                    <a:pt x="5011525" y="40594"/>
                    <a:pt x="5001127" y="50969"/>
                    <a:pt x="4988129" y="51836"/>
                  </a:cubicBezTo>
                  <a:lnTo>
                    <a:pt x="51827" y="51836"/>
                  </a:lnTo>
                  <a:lnTo>
                    <a:pt x="51827" y="870990"/>
                  </a:lnTo>
                  <a:cubicBezTo>
                    <a:pt x="51827" y="885357"/>
                    <a:pt x="40216" y="897009"/>
                    <a:pt x="25831" y="897044"/>
                  </a:cubicBezTo>
                  <a:close/>
                </a:path>
              </a:pathLst>
            </a:custGeom>
            <a:solidFill>
              <a:srgbClr val="A08E85"/>
            </a:solidFill>
            <a:ln w="5775" cap="flat">
              <a:noFill/>
              <a:prstDash val="solid"/>
              <a:miter/>
            </a:ln>
          </p:spPr>
          <p:txBody>
            <a:bodyPr rtlCol="0" anchor="ctr"/>
            <a:lstStyle/>
            <a:p>
              <a:endParaRPr lang="en-IN"/>
            </a:p>
          </p:txBody>
        </p:sp>
        <p:sp>
          <p:nvSpPr>
            <p:cNvPr id="77" name="Google Shape;157;p14">
              <a:extLst>
                <a:ext uri="{FF2B5EF4-FFF2-40B4-BE49-F238E27FC236}">
                  <a16:creationId xmlns:a16="http://schemas.microsoft.com/office/drawing/2014/main" id="{F731A25A-1C86-48A1-877C-88D54D3AA426}"/>
                </a:ext>
              </a:extLst>
            </p:cNvPr>
            <p:cNvSpPr txBox="1"/>
            <p:nvPr/>
          </p:nvSpPr>
          <p:spPr>
            <a:xfrm>
              <a:off x="3722075" y="2641249"/>
              <a:ext cx="4310547" cy="498507"/>
            </a:xfrm>
            <a:prstGeom prst="rect">
              <a:avLst/>
            </a:prstGeom>
            <a:noFill/>
            <a:ln>
              <a:noFill/>
            </a:ln>
          </p:spPr>
          <p:txBody>
            <a:bodyPr spcFirstLastPara="1" wrap="square" lIns="45675" tIns="45675" rIns="45675" bIns="45675" anchor="ctr" anchorCtr="0">
              <a:spAutoFit/>
            </a:bodyPr>
            <a:lstStyle/>
            <a:p>
              <a:pPr marL="0" marR="0" lvl="0" indent="0" algn="ctr" rtl="0">
                <a:lnSpc>
                  <a:spcPct val="12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Strong identification</a:t>
              </a:r>
              <a:endParaRPr/>
            </a:p>
          </p:txBody>
        </p:sp>
        <p:sp>
          <p:nvSpPr>
            <p:cNvPr id="78" name="Google Shape;157;p14">
              <a:extLst>
                <a:ext uri="{FF2B5EF4-FFF2-40B4-BE49-F238E27FC236}">
                  <a16:creationId xmlns:a16="http://schemas.microsoft.com/office/drawing/2014/main" id="{80FC16C1-CB7E-46FB-BDC9-95D89472C506}"/>
                </a:ext>
              </a:extLst>
            </p:cNvPr>
            <p:cNvSpPr txBox="1"/>
            <p:nvPr/>
          </p:nvSpPr>
          <p:spPr>
            <a:xfrm>
              <a:off x="10057665" y="4267469"/>
              <a:ext cx="2889996" cy="498507"/>
            </a:xfrm>
            <a:prstGeom prst="rect">
              <a:avLst/>
            </a:prstGeom>
            <a:noFill/>
            <a:ln>
              <a:noFill/>
            </a:ln>
          </p:spPr>
          <p:txBody>
            <a:bodyPr spcFirstLastPara="1" wrap="square" lIns="45675" tIns="45675" rIns="45675" bIns="45675" anchor="ctr" anchorCtr="0">
              <a:spAutoFit/>
            </a:bodyPr>
            <a:lstStyle/>
            <a:p>
              <a:pPr lvl="0" algn="ctr">
                <a:lnSpc>
                  <a:spcPct val="120000"/>
                </a:lnSpc>
              </a:pPr>
              <a:r>
                <a:rPr lang="en-US" sz="2200">
                  <a:solidFill>
                    <a:srgbClr val="3F3F3F"/>
                  </a:solidFill>
                  <a:latin typeface="Open Sans"/>
                  <a:ea typeface="Open Sans"/>
                  <a:cs typeface="Open Sans"/>
                  <a:sym typeface="Open Sans"/>
                </a:rPr>
                <a:t>Enforcement policies</a:t>
              </a:r>
            </a:p>
          </p:txBody>
        </p:sp>
        <p:sp>
          <p:nvSpPr>
            <p:cNvPr id="79" name="Google Shape;157;p14">
              <a:extLst>
                <a:ext uri="{FF2B5EF4-FFF2-40B4-BE49-F238E27FC236}">
                  <a16:creationId xmlns:a16="http://schemas.microsoft.com/office/drawing/2014/main" id="{9BA7267C-C5D9-4003-BF61-1CBF1ADA7EE8}"/>
                </a:ext>
              </a:extLst>
            </p:cNvPr>
            <p:cNvSpPr txBox="1"/>
            <p:nvPr/>
          </p:nvSpPr>
          <p:spPr>
            <a:xfrm>
              <a:off x="9329925" y="2587677"/>
              <a:ext cx="2933104" cy="498507"/>
            </a:xfrm>
            <a:prstGeom prst="rect">
              <a:avLst/>
            </a:prstGeom>
            <a:noFill/>
            <a:ln>
              <a:noFill/>
            </a:ln>
          </p:spPr>
          <p:txBody>
            <a:bodyPr spcFirstLastPara="1" wrap="square" lIns="45675" tIns="45675" rIns="45675" bIns="45675" anchor="ctr" anchorCtr="0">
              <a:spAutoFit/>
            </a:bodyPr>
            <a:lstStyle/>
            <a:p>
              <a:pPr lvl="0" algn="ctr">
                <a:lnSpc>
                  <a:spcPct val="120000"/>
                </a:lnSpc>
              </a:pPr>
              <a:r>
                <a:rPr lang="en-US" sz="2200">
                  <a:solidFill>
                    <a:srgbClr val="3F3F3F"/>
                  </a:solidFill>
                  <a:latin typeface="Open Sans"/>
                  <a:ea typeface="Open Sans"/>
                  <a:cs typeface="Open Sans"/>
                  <a:sym typeface="Open Sans"/>
                </a:rPr>
                <a:t>Strong authentication</a:t>
              </a:r>
            </a:p>
          </p:txBody>
        </p:sp>
        <p:sp>
          <p:nvSpPr>
            <p:cNvPr id="80" name="Google Shape;157;p14">
              <a:extLst>
                <a:ext uri="{FF2B5EF4-FFF2-40B4-BE49-F238E27FC236}">
                  <a16:creationId xmlns:a16="http://schemas.microsoft.com/office/drawing/2014/main" id="{11A3579E-5122-4EEB-B597-B0540E0CA271}"/>
                </a:ext>
              </a:extLst>
            </p:cNvPr>
            <p:cNvSpPr txBox="1"/>
            <p:nvPr/>
          </p:nvSpPr>
          <p:spPr>
            <a:xfrm>
              <a:off x="10406327" y="5878608"/>
              <a:ext cx="2889996" cy="498507"/>
            </a:xfrm>
            <a:prstGeom prst="rect">
              <a:avLst/>
            </a:prstGeom>
            <a:noFill/>
            <a:ln>
              <a:noFill/>
            </a:ln>
          </p:spPr>
          <p:txBody>
            <a:bodyPr spcFirstLastPara="1" wrap="square" lIns="45675" tIns="45675" rIns="45675" bIns="45675" anchor="ctr" anchorCtr="0">
              <a:spAutoFit/>
            </a:bodyPr>
            <a:lstStyle/>
            <a:p>
              <a:pPr lvl="0" algn="ctr">
                <a:lnSpc>
                  <a:spcPct val="120000"/>
                </a:lnSpc>
              </a:pPr>
              <a:r>
                <a:rPr lang="en-US" sz="2200">
                  <a:solidFill>
                    <a:srgbClr val="3F3F3F"/>
                  </a:solidFill>
                  <a:latin typeface="Open Sans"/>
                  <a:ea typeface="Open Sans"/>
                  <a:cs typeface="Open Sans"/>
                  <a:sym typeface="Open Sans"/>
                </a:rPr>
                <a:t>Accurate audit logs</a:t>
              </a:r>
            </a:p>
          </p:txBody>
        </p:sp>
        <p:sp>
          <p:nvSpPr>
            <p:cNvPr id="81" name="Google Shape;157;p14">
              <a:extLst>
                <a:ext uri="{FF2B5EF4-FFF2-40B4-BE49-F238E27FC236}">
                  <a16:creationId xmlns:a16="http://schemas.microsoft.com/office/drawing/2014/main" id="{ECD2229E-17C6-4E03-8071-7665300950A7}"/>
                </a:ext>
              </a:extLst>
            </p:cNvPr>
            <p:cNvSpPr txBox="1"/>
            <p:nvPr/>
          </p:nvSpPr>
          <p:spPr>
            <a:xfrm>
              <a:off x="9111949" y="7612092"/>
              <a:ext cx="3938424" cy="498507"/>
            </a:xfrm>
            <a:prstGeom prst="rect">
              <a:avLst/>
            </a:prstGeom>
            <a:noFill/>
            <a:ln>
              <a:noFill/>
            </a:ln>
          </p:spPr>
          <p:txBody>
            <a:bodyPr spcFirstLastPara="1" wrap="square" lIns="45675" tIns="45675" rIns="45675" bIns="45675" anchor="ctr" anchorCtr="0">
              <a:spAutoFit/>
            </a:bodyPr>
            <a:lstStyle/>
            <a:p>
              <a:pPr lvl="0" algn="ctr">
                <a:lnSpc>
                  <a:spcPct val="120000"/>
                </a:lnSpc>
              </a:pPr>
              <a:r>
                <a:rPr lang="en-US" sz="2200">
                  <a:solidFill>
                    <a:srgbClr val="3F3F3F"/>
                  </a:solidFill>
                  <a:latin typeface="Open Sans"/>
                  <a:ea typeface="Open Sans"/>
                  <a:cs typeface="Open Sans"/>
                  <a:sym typeface="Open Sans"/>
                </a:rPr>
                <a:t>User training</a:t>
              </a:r>
            </a:p>
          </p:txBody>
        </p:sp>
        <p:sp>
          <p:nvSpPr>
            <p:cNvPr id="82" name="Google Shape;157;p14">
              <a:extLst>
                <a:ext uri="{FF2B5EF4-FFF2-40B4-BE49-F238E27FC236}">
                  <a16:creationId xmlns:a16="http://schemas.microsoft.com/office/drawing/2014/main" id="{1F5925D1-9796-4E4C-9109-9F1B25EB658E}"/>
                </a:ext>
              </a:extLst>
            </p:cNvPr>
            <p:cNvSpPr txBox="1"/>
            <p:nvPr/>
          </p:nvSpPr>
          <p:spPr>
            <a:xfrm>
              <a:off x="2631435" y="5886679"/>
              <a:ext cx="3611479" cy="498507"/>
            </a:xfrm>
            <a:prstGeom prst="rect">
              <a:avLst/>
            </a:prstGeom>
            <a:noFill/>
            <a:ln>
              <a:noFill/>
            </a:ln>
          </p:spPr>
          <p:txBody>
            <a:bodyPr spcFirstLastPara="1" wrap="square" lIns="45675" tIns="45675" rIns="45675" bIns="45675" anchor="ctr" anchorCtr="0">
              <a:spAutoFit/>
            </a:bodyPr>
            <a:lstStyle/>
            <a:p>
              <a:pPr lvl="0" algn="ctr">
                <a:lnSpc>
                  <a:spcPct val="120000"/>
                </a:lnSpc>
              </a:pPr>
              <a:r>
                <a:rPr lang="en-US" sz="2200">
                  <a:solidFill>
                    <a:srgbClr val="3F3F3F"/>
                  </a:solidFill>
                  <a:latin typeface="Open Sans"/>
                  <a:ea typeface="Open Sans"/>
                  <a:cs typeface="Open Sans"/>
                  <a:sym typeface="Open Sans"/>
                </a:rPr>
                <a:t>Organizational behavior</a:t>
              </a:r>
            </a:p>
          </p:txBody>
        </p:sp>
        <p:sp>
          <p:nvSpPr>
            <p:cNvPr id="83" name="Google Shape;157;p14">
              <a:extLst>
                <a:ext uri="{FF2B5EF4-FFF2-40B4-BE49-F238E27FC236}">
                  <a16:creationId xmlns:a16="http://schemas.microsoft.com/office/drawing/2014/main" id="{E0CCF83D-3E4B-4835-A053-09B0C3D75417}"/>
                </a:ext>
              </a:extLst>
            </p:cNvPr>
            <p:cNvSpPr txBox="1"/>
            <p:nvPr/>
          </p:nvSpPr>
          <p:spPr>
            <a:xfrm>
              <a:off x="3366710" y="4369876"/>
              <a:ext cx="2860140" cy="498507"/>
            </a:xfrm>
            <a:prstGeom prst="rect">
              <a:avLst/>
            </a:prstGeom>
            <a:noFill/>
            <a:ln>
              <a:noFill/>
            </a:ln>
          </p:spPr>
          <p:txBody>
            <a:bodyPr spcFirstLastPara="1" wrap="square" lIns="45675" tIns="45675" rIns="45675" bIns="45675" anchor="ctr" anchorCtr="0">
              <a:spAutoFit/>
            </a:bodyPr>
            <a:lstStyle/>
            <a:p>
              <a:pPr lvl="0" algn="ctr">
                <a:lnSpc>
                  <a:spcPct val="120000"/>
                </a:lnSpc>
              </a:pPr>
              <a:r>
                <a:rPr lang="en-US" sz="2200">
                  <a:solidFill>
                    <a:srgbClr val="3F3F3F"/>
                  </a:solidFill>
                  <a:latin typeface="Open Sans"/>
                  <a:ea typeface="Open Sans"/>
                  <a:cs typeface="Open Sans"/>
                  <a:sym typeface="Open Sans"/>
                </a:rPr>
                <a:t>Independent audits</a:t>
              </a:r>
            </a:p>
          </p:txBody>
        </p:sp>
        <p:sp>
          <p:nvSpPr>
            <p:cNvPr id="84" name="Google Shape;157;p14">
              <a:extLst>
                <a:ext uri="{FF2B5EF4-FFF2-40B4-BE49-F238E27FC236}">
                  <a16:creationId xmlns:a16="http://schemas.microsoft.com/office/drawing/2014/main" id="{66F455F9-6EFE-4300-B6CC-F1C26BFD60A5}"/>
                </a:ext>
              </a:extLst>
            </p:cNvPr>
            <p:cNvSpPr txBox="1"/>
            <p:nvPr/>
          </p:nvSpPr>
          <p:spPr>
            <a:xfrm>
              <a:off x="3975324" y="7639715"/>
              <a:ext cx="2889996" cy="498507"/>
            </a:xfrm>
            <a:prstGeom prst="rect">
              <a:avLst/>
            </a:prstGeom>
            <a:noFill/>
            <a:ln>
              <a:noFill/>
            </a:ln>
          </p:spPr>
          <p:txBody>
            <a:bodyPr spcFirstLastPara="1" wrap="square" lIns="45675" tIns="45675" rIns="45675" bIns="45675" anchor="ctr" anchorCtr="0">
              <a:spAutoFit/>
            </a:bodyPr>
            <a:lstStyle/>
            <a:p>
              <a:pPr lvl="0" algn="ctr">
                <a:lnSpc>
                  <a:spcPct val="120000"/>
                </a:lnSpc>
              </a:pPr>
              <a:r>
                <a:rPr lang="en-US" sz="2200">
                  <a:solidFill>
                    <a:srgbClr val="3F3F3F"/>
                  </a:solidFill>
                  <a:latin typeface="Open Sans"/>
                  <a:ea typeface="Open Sans"/>
                  <a:cs typeface="Open Sans"/>
                  <a:sym typeface="Open Sans"/>
                </a:rPr>
                <a:t>Timely monitoring</a:t>
              </a:r>
            </a:p>
          </p:txBody>
        </p:sp>
        <p:sp>
          <p:nvSpPr>
            <p:cNvPr id="85" name="Google Shape;158;p14">
              <a:extLst>
                <a:ext uri="{FF2B5EF4-FFF2-40B4-BE49-F238E27FC236}">
                  <a16:creationId xmlns:a16="http://schemas.microsoft.com/office/drawing/2014/main" id="{5A478130-8FFC-471A-A6CD-C2CB02D9F268}"/>
                </a:ext>
              </a:extLst>
            </p:cNvPr>
            <p:cNvSpPr txBox="1"/>
            <p:nvPr/>
          </p:nvSpPr>
          <p:spPr>
            <a:xfrm>
              <a:off x="6838962" y="4981776"/>
              <a:ext cx="2734036" cy="1446507"/>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b="1" i="0" u="none" strike="noStrike" cap="none">
                  <a:solidFill>
                    <a:schemeClr val="tx1">
                      <a:lumMod val="75000"/>
                      <a:lumOff val="25000"/>
                    </a:schemeClr>
                  </a:solidFill>
                  <a:latin typeface="Open Sans"/>
                  <a:ea typeface="Open Sans"/>
                  <a:cs typeface="Open Sans"/>
                  <a:sym typeface="Open Sans"/>
                </a:rPr>
                <a:t>Requirements to ensure the accountability of actions</a:t>
              </a:r>
              <a:endParaRPr b="1">
                <a:solidFill>
                  <a:schemeClr val="tx1">
                    <a:lumMod val="75000"/>
                    <a:lumOff val="25000"/>
                  </a:schemeClr>
                </a:solidFill>
              </a:endParaRPr>
            </a:p>
          </p:txBody>
        </p:sp>
      </p:grpSp>
      <p:sp>
        <p:nvSpPr>
          <p:cNvPr id="3" name="Brandline_LVC">
            <a:extLst>
              <a:ext uri="{FF2B5EF4-FFF2-40B4-BE49-F238E27FC236}">
                <a16:creationId xmlns:a16="http://schemas.microsoft.com/office/drawing/2014/main" id="{9FBE8E4A-D811-22E1-90B6-85B2CF806C32}"/>
              </a:ext>
            </a:extLst>
          </p:cNvPr>
          <p:cNvSpPr/>
          <p:nvPr/>
        </p:nvSpPr>
        <p:spPr>
          <a:xfrm>
            <a:off x="6527800" y="913248"/>
            <a:ext cx="321476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Federation Identity Management</a:t>
            </a:r>
            <a:endParaRPr/>
          </a:p>
        </p:txBody>
      </p:sp>
    </p:spTree>
    <p:extLst>
      <p:ext uri="{BB962C8B-B14F-4D97-AF65-F5344CB8AC3E}">
        <p14:creationId xmlns:p14="http://schemas.microsoft.com/office/powerpoint/2010/main" val="73727431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9" name="Google Shape;189;p19"/>
          <p:cNvSpPr txBox="1"/>
          <p:nvPr/>
        </p:nvSpPr>
        <p:spPr>
          <a:xfrm>
            <a:off x="-10160" y="326774"/>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Federated Identity Management (FIM)</a:t>
            </a:r>
            <a:endParaRPr>
              <a:solidFill>
                <a:schemeClr val="tx1">
                  <a:lumMod val="75000"/>
                  <a:lumOff val="25000"/>
                </a:schemeClr>
              </a:solidFill>
            </a:endParaRPr>
          </a:p>
        </p:txBody>
      </p:sp>
      <p:grpSp>
        <p:nvGrpSpPr>
          <p:cNvPr id="4" name="Group 3">
            <a:extLst>
              <a:ext uri="{FF2B5EF4-FFF2-40B4-BE49-F238E27FC236}">
                <a16:creationId xmlns:a16="http://schemas.microsoft.com/office/drawing/2014/main" id="{2D8B016C-766D-25AF-3E36-2BD244365D01}"/>
              </a:ext>
            </a:extLst>
          </p:cNvPr>
          <p:cNvGrpSpPr/>
          <p:nvPr/>
        </p:nvGrpSpPr>
        <p:grpSpPr>
          <a:xfrm>
            <a:off x="2228435" y="2182830"/>
            <a:ext cx="11799131" cy="5475018"/>
            <a:chOff x="2191311" y="2233324"/>
            <a:chExt cx="11799131" cy="5475018"/>
          </a:xfrm>
        </p:grpSpPr>
        <p:grpSp>
          <p:nvGrpSpPr>
            <p:cNvPr id="9" name="Group 8">
              <a:extLst>
                <a:ext uri="{FF2B5EF4-FFF2-40B4-BE49-F238E27FC236}">
                  <a16:creationId xmlns:a16="http://schemas.microsoft.com/office/drawing/2014/main" id="{79464787-C246-4E3F-B287-0DFBAA2534D3}"/>
                </a:ext>
              </a:extLst>
            </p:cNvPr>
            <p:cNvGrpSpPr/>
            <p:nvPr/>
          </p:nvGrpSpPr>
          <p:grpSpPr>
            <a:xfrm>
              <a:off x="2191311" y="2233324"/>
              <a:ext cx="11799131" cy="5475018"/>
              <a:chOff x="1082200" y="2542337"/>
              <a:chExt cx="15405155" cy="6332270"/>
            </a:xfrm>
          </p:grpSpPr>
          <p:sp>
            <p:nvSpPr>
              <p:cNvPr id="10" name="Google Shape;538;gdcab15b6c4_0_0">
                <a:extLst>
                  <a:ext uri="{FF2B5EF4-FFF2-40B4-BE49-F238E27FC236}">
                    <a16:creationId xmlns:a16="http://schemas.microsoft.com/office/drawing/2014/main" id="{98833068-FCE3-4CC4-AF6A-5F5E53DA22A9}"/>
                  </a:ext>
                </a:extLst>
              </p:cNvPr>
              <p:cNvSpPr/>
              <p:nvPr/>
            </p:nvSpPr>
            <p:spPr>
              <a:xfrm>
                <a:off x="1082200" y="2542337"/>
                <a:ext cx="15405155" cy="6332270"/>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42;gdcab15b6c4_0_0">
                <a:extLst>
                  <a:ext uri="{FF2B5EF4-FFF2-40B4-BE49-F238E27FC236}">
                    <a16:creationId xmlns:a16="http://schemas.microsoft.com/office/drawing/2014/main" id="{070B88B3-E0FF-4BD1-8A28-2548F28D59A0}"/>
                  </a:ext>
                </a:extLst>
              </p:cNvPr>
              <p:cNvGrpSpPr/>
              <p:nvPr/>
            </p:nvGrpSpPr>
            <p:grpSpPr>
              <a:xfrm>
                <a:off x="2795275" y="2561205"/>
                <a:ext cx="4562893" cy="835056"/>
                <a:chOff x="6781863" y="1465533"/>
                <a:chExt cx="3428170" cy="408380"/>
              </a:xfrm>
            </p:grpSpPr>
            <p:sp>
              <p:nvSpPr>
                <p:cNvPr id="12" name="Google Shape;543;gdcab15b6c4_0_0">
                  <a:extLst>
                    <a:ext uri="{FF2B5EF4-FFF2-40B4-BE49-F238E27FC236}">
                      <a16:creationId xmlns:a16="http://schemas.microsoft.com/office/drawing/2014/main" id="{AEEFAE11-D218-4109-8652-3DD9109B3628}"/>
                    </a:ext>
                  </a:extLst>
                </p:cNvPr>
                <p:cNvSpPr/>
                <p:nvPr/>
              </p:nvSpPr>
              <p:spPr>
                <a:xfrm rot="10800000">
                  <a:off x="6781863" y="1465533"/>
                  <a:ext cx="3428170" cy="408380"/>
                </a:xfrm>
                <a:prstGeom prst="round2SameRect">
                  <a:avLst>
                    <a:gd name="adj1" fmla="val 16667"/>
                    <a:gd name="adj2" fmla="val 0"/>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3" name="Google Shape;544;gdcab15b6c4_0_0">
                  <a:extLst>
                    <a:ext uri="{FF2B5EF4-FFF2-40B4-BE49-F238E27FC236}">
                      <a16:creationId xmlns:a16="http://schemas.microsoft.com/office/drawing/2014/main" id="{0DBB6F75-D634-4A81-91C8-F35C6340CD7E}"/>
                    </a:ext>
                  </a:extLst>
                </p:cNvPr>
                <p:cNvSpPr txBox="1"/>
                <p:nvPr/>
              </p:nvSpPr>
              <p:spPr>
                <a:xfrm>
                  <a:off x="6978856" y="1523078"/>
                  <a:ext cx="2812599" cy="272418"/>
                </a:xfrm>
                <a:prstGeom prst="rect">
                  <a:avLst/>
                </a:prstGeom>
                <a:noFill/>
                <a:ln>
                  <a:noFill/>
                </a:ln>
              </p:spPr>
              <p:txBody>
                <a:bodyPr spcFirstLastPara="1" wrap="square" lIns="91425" tIns="45700" rIns="91425" bIns="45700" anchor="t" anchorCtr="0">
                  <a:spAutoFit/>
                </a:bodyPr>
                <a:lstStyle/>
                <a:p>
                  <a:pPr lvl="0" algn="ctr">
                    <a:lnSpc>
                      <a:spcPct val="115000"/>
                    </a:lnSpc>
                    <a:buSzPts val="1100"/>
                  </a:pPr>
                  <a:r>
                    <a:rPr lang="en-US" sz="2200" b="1">
                      <a:solidFill>
                        <a:schemeClr val="lt1"/>
                      </a:solidFill>
                      <a:latin typeface="Open Sans"/>
                      <a:ea typeface="Open Sans"/>
                      <a:cs typeface="Open Sans"/>
                      <a:sym typeface="Open Sans"/>
                    </a:rPr>
                    <a:t>Federated identity </a:t>
                  </a:r>
                </a:p>
              </p:txBody>
            </p:sp>
          </p:grpSp>
        </p:grpSp>
        <p:grpSp>
          <p:nvGrpSpPr>
            <p:cNvPr id="2" name="Group 1">
              <a:extLst>
                <a:ext uri="{FF2B5EF4-FFF2-40B4-BE49-F238E27FC236}">
                  <a16:creationId xmlns:a16="http://schemas.microsoft.com/office/drawing/2014/main" id="{B1F24378-7412-FFCA-F373-A5E928FF78A5}"/>
                </a:ext>
              </a:extLst>
            </p:cNvPr>
            <p:cNvGrpSpPr/>
            <p:nvPr/>
          </p:nvGrpSpPr>
          <p:grpSpPr>
            <a:xfrm>
              <a:off x="2368943" y="2992360"/>
              <a:ext cx="10775932" cy="4154611"/>
              <a:chOff x="2368943" y="2992360"/>
              <a:chExt cx="10775932" cy="4154611"/>
            </a:xfrm>
          </p:grpSpPr>
          <p:sp>
            <p:nvSpPr>
              <p:cNvPr id="14" name="Google Shape;106;gd7ba1473ab_0_0">
                <a:extLst>
                  <a:ext uri="{FF2B5EF4-FFF2-40B4-BE49-F238E27FC236}">
                    <a16:creationId xmlns:a16="http://schemas.microsoft.com/office/drawing/2014/main" id="{DDE51FCF-0DFD-47EA-B506-55CF326CDF22}"/>
                  </a:ext>
                </a:extLst>
              </p:cNvPr>
              <p:cNvSpPr txBox="1"/>
              <p:nvPr/>
            </p:nvSpPr>
            <p:spPr>
              <a:xfrm>
                <a:off x="2368943" y="2992360"/>
                <a:ext cx="6636224" cy="4154611"/>
              </a:xfrm>
              <a:prstGeom prst="rect">
                <a:avLst/>
              </a:prstGeom>
              <a:noFill/>
              <a:ln>
                <a:noFill/>
              </a:ln>
            </p:spPr>
            <p:txBody>
              <a:bodyPr spcFirstLastPara="1" wrap="square" lIns="163550" tIns="163550" rIns="163550" bIns="163550" anchor="t" anchorCtr="0">
                <a:spAutoFit/>
              </a:bodyPr>
              <a:lstStyle/>
              <a:p>
                <a:pPr marL="342900" lvl="1" indent="-342900">
                  <a:lnSpc>
                    <a:spcPct val="114000"/>
                  </a:lnSpc>
                  <a:buSzPts val="2200"/>
                  <a:buFont typeface="Arial"/>
                  <a:buChar char="•"/>
                </a:pPr>
                <a:r>
                  <a:rPr lang="en-US" sz="2200">
                    <a:solidFill>
                      <a:srgbClr val="3F3F3F"/>
                    </a:solidFill>
                    <a:latin typeface="Open Sans"/>
                    <a:ea typeface="Open Sans"/>
                    <a:cs typeface="Open Sans"/>
                    <a:sym typeface="Open Sans"/>
                  </a:rPr>
                  <a:t>Is a portable identity, and along with its associated entitlements, can be used across business boundaries</a:t>
                </a:r>
              </a:p>
              <a:p>
                <a:pPr marL="342900" lvl="1" indent="-342900">
                  <a:lnSpc>
                    <a:spcPct val="114000"/>
                  </a:lnSpc>
                  <a:buSzPts val="2200"/>
                  <a:buFont typeface="Arial"/>
                  <a:buChar char="•"/>
                </a:pP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2200">
                    <a:solidFill>
                      <a:srgbClr val="3F3F3F"/>
                    </a:solidFill>
                    <a:latin typeface="Open Sans"/>
                    <a:ea typeface="Open Sans"/>
                    <a:cs typeface="Open Sans"/>
                    <a:sym typeface="Open Sans"/>
                  </a:rPr>
                  <a:t>Allows a user to be authenticated across multiple IT systems and enterprises</a:t>
                </a:r>
              </a:p>
              <a:p>
                <a:pPr marL="342900" lvl="1" indent="-342900">
                  <a:lnSpc>
                    <a:spcPct val="114000"/>
                  </a:lnSpc>
                  <a:buSzPts val="2200"/>
                  <a:buFont typeface="Arial"/>
                  <a:buChar char="•"/>
                </a:pP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2200">
                    <a:solidFill>
                      <a:srgbClr val="3F3F3F"/>
                    </a:solidFill>
                    <a:latin typeface="Open Sans"/>
                    <a:ea typeface="Open Sans"/>
                    <a:cs typeface="Open Sans"/>
                    <a:sym typeface="Open Sans"/>
                  </a:rPr>
                  <a:t>Is based on linking a user’s otherwise distinct identity at two or more locations without the need to synchronize or consolidate directory information</a:t>
                </a:r>
              </a:p>
            </p:txBody>
          </p:sp>
          <p:pic>
            <p:nvPicPr>
              <p:cNvPr id="15" name="Graphic 14">
                <a:extLst>
                  <a:ext uri="{FF2B5EF4-FFF2-40B4-BE49-F238E27FC236}">
                    <a16:creationId xmlns:a16="http://schemas.microsoft.com/office/drawing/2014/main" id="{EC820AB9-1B5E-4735-A6A4-7AB0F22051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1631" y="3417646"/>
                <a:ext cx="2933244" cy="3304038"/>
              </a:xfrm>
              <a:prstGeom prst="rect">
                <a:avLst/>
              </a:prstGeom>
            </p:spPr>
          </p:pic>
        </p:grpSp>
      </p:grpSp>
      <p:sp>
        <p:nvSpPr>
          <p:cNvPr id="3" name="Brandline_LVC">
            <a:extLst>
              <a:ext uri="{FF2B5EF4-FFF2-40B4-BE49-F238E27FC236}">
                <a16:creationId xmlns:a16="http://schemas.microsoft.com/office/drawing/2014/main" id="{DDD9318A-65C3-2456-D8C4-42FAF209687C}"/>
              </a:ext>
            </a:extLst>
          </p:cNvPr>
          <p:cNvSpPr/>
          <p:nvPr/>
        </p:nvSpPr>
        <p:spPr>
          <a:xfrm>
            <a:off x="3924300" y="913248"/>
            <a:ext cx="8409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140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3" name="Title 2">
            <a:extLst>
              <a:ext uri="{FF2B5EF4-FFF2-40B4-BE49-F238E27FC236}">
                <a16:creationId xmlns:a16="http://schemas.microsoft.com/office/drawing/2014/main" id="{C2DEADB8-5849-1723-7126-B8EBF9238981}"/>
              </a:ext>
            </a:extLst>
          </p:cNvPr>
          <p:cNvSpPr>
            <a:spLocks noGrp="1"/>
          </p:cNvSpPr>
          <p:nvPr>
            <p:ph type="title"/>
          </p:nvPr>
        </p:nvSpPr>
        <p:spPr/>
        <p:txBody>
          <a:bodyPr/>
          <a:lstStyle/>
          <a:p>
            <a:r>
              <a:rPr lang="en-US"/>
              <a:t>Network Hardening</a:t>
            </a:r>
          </a:p>
        </p:txBody>
      </p:sp>
      <p:sp>
        <p:nvSpPr>
          <p:cNvPr id="4" name="Brandline_LVC">
            <a:extLst>
              <a:ext uri="{FF2B5EF4-FFF2-40B4-BE49-F238E27FC236}">
                <a16:creationId xmlns:a16="http://schemas.microsoft.com/office/drawing/2014/main" id="{2EC73A18-72FE-77EC-D311-D53B21FDB7B0}"/>
              </a:ext>
            </a:extLst>
          </p:cNvPr>
          <p:cNvSpPr/>
          <p:nvPr/>
        </p:nvSpPr>
        <p:spPr>
          <a:xfrm>
            <a:off x="5930900" y="816324"/>
            <a:ext cx="43895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755;p6">
            <a:extLst>
              <a:ext uri="{FF2B5EF4-FFF2-40B4-BE49-F238E27FC236}">
                <a16:creationId xmlns:a16="http://schemas.microsoft.com/office/drawing/2014/main" id="{F291E652-BA0D-BAE7-847E-A3FA7C11A3F1}"/>
              </a:ext>
            </a:extLst>
          </p:cNvPr>
          <p:cNvSpPr/>
          <p:nvPr/>
        </p:nvSpPr>
        <p:spPr>
          <a:xfrm>
            <a:off x="1671557" y="3054502"/>
            <a:ext cx="13055762" cy="4792373"/>
          </a:xfrm>
          <a:prstGeom prst="roundRect">
            <a:avLst>
              <a:gd name="adj" fmla="val 4437"/>
            </a:avLst>
          </a:prstGeom>
          <a:solidFill>
            <a:srgbClr val="A7EBD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 name="Google Shape;457;p59">
            <a:extLst>
              <a:ext uri="{FF2B5EF4-FFF2-40B4-BE49-F238E27FC236}">
                <a16:creationId xmlns:a16="http://schemas.microsoft.com/office/drawing/2014/main" id="{0EEA8C19-958A-36F2-6CCE-4BD324F99263}"/>
              </a:ext>
            </a:extLst>
          </p:cNvPr>
          <p:cNvSpPr txBox="1">
            <a:spLocks noGrp="1"/>
          </p:cNvSpPr>
          <p:nvPr>
            <p:ph type="body" idx="1"/>
          </p:nvPr>
        </p:nvSpPr>
        <p:spPr>
          <a:xfrm>
            <a:off x="1279440" y="1389332"/>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Network hardening involves securing a network, which is a group of interconnected devices that share resources and communicate, against unauthorized access and cyberattacks.</a:t>
            </a:r>
            <a:endParaRPr lang="en-US"/>
          </a:p>
        </p:txBody>
      </p:sp>
      <p:sp>
        <p:nvSpPr>
          <p:cNvPr id="8" name="Google Shape;757;p6">
            <a:extLst>
              <a:ext uri="{FF2B5EF4-FFF2-40B4-BE49-F238E27FC236}">
                <a16:creationId xmlns:a16="http://schemas.microsoft.com/office/drawing/2014/main" id="{4A3B19E1-7371-CB90-2F19-EDDA495426B9}"/>
              </a:ext>
            </a:extLst>
          </p:cNvPr>
          <p:cNvSpPr/>
          <p:nvPr/>
        </p:nvSpPr>
        <p:spPr>
          <a:xfrm>
            <a:off x="1940594" y="3211892"/>
            <a:ext cx="8486542" cy="4344035"/>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Protecting resources: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Safeguarding the data and devices on the network</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Preventing cyberattacks: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Implementing measures to defend against malicious activities</a:t>
            </a:r>
          </a:p>
        </p:txBody>
      </p:sp>
      <p:sp>
        <p:nvSpPr>
          <p:cNvPr id="9" name="Rectangle: Rounded Corners 8">
            <a:extLst>
              <a:ext uri="{FF2B5EF4-FFF2-40B4-BE49-F238E27FC236}">
                <a16:creationId xmlns:a16="http://schemas.microsoft.com/office/drawing/2014/main" id="{FA7BDC08-DAC3-8178-2AC7-986C20E0BD26}"/>
              </a:ext>
            </a:extLst>
          </p:cNvPr>
          <p:cNvSpPr/>
          <p:nvPr/>
        </p:nvSpPr>
        <p:spPr>
          <a:xfrm>
            <a:off x="2286000" y="2867893"/>
            <a:ext cx="3667328" cy="60267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 aspects include: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FCF7A606-15CC-F8B5-69A1-BA507398A4D7}"/>
              </a:ext>
            </a:extLst>
          </p:cNvPr>
          <p:cNvPicPr>
            <a:picLocks noChangeAspect="1"/>
          </p:cNvPicPr>
          <p:nvPr/>
        </p:nvPicPr>
        <p:blipFill>
          <a:blip r:embed="rId3"/>
          <a:stretch>
            <a:fillRect/>
          </a:stretch>
        </p:blipFill>
        <p:spPr>
          <a:xfrm>
            <a:off x="10902920" y="3470565"/>
            <a:ext cx="3474983" cy="3474983"/>
          </a:xfrm>
          <a:prstGeom prst="rect">
            <a:avLst/>
          </a:prstGeom>
        </p:spPr>
      </p:pic>
    </p:spTree>
    <p:extLst>
      <p:ext uri="{BB962C8B-B14F-4D97-AF65-F5344CB8AC3E}">
        <p14:creationId xmlns:p14="http://schemas.microsoft.com/office/powerpoint/2010/main" val="237280302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9" name="Google Shape;189;p19"/>
          <p:cNvSpPr txBox="1"/>
          <p:nvPr/>
        </p:nvSpPr>
        <p:spPr>
          <a:xfrm>
            <a:off x="-10160" y="326774"/>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Federated Identity Management (FIM)</a:t>
            </a:r>
            <a:endParaRPr lang="en-US">
              <a:solidFill>
                <a:schemeClr val="tx1">
                  <a:lumMod val="75000"/>
                  <a:lumOff val="25000"/>
                </a:schemeClr>
              </a:solidFill>
            </a:endParaRPr>
          </a:p>
        </p:txBody>
      </p:sp>
      <p:grpSp>
        <p:nvGrpSpPr>
          <p:cNvPr id="5" name="Group 4">
            <a:extLst>
              <a:ext uri="{FF2B5EF4-FFF2-40B4-BE49-F238E27FC236}">
                <a16:creationId xmlns:a16="http://schemas.microsoft.com/office/drawing/2014/main" id="{DBEBC3E1-19DA-6AE3-628A-3E897073AF02}"/>
              </a:ext>
            </a:extLst>
          </p:cNvPr>
          <p:cNvGrpSpPr/>
          <p:nvPr/>
        </p:nvGrpSpPr>
        <p:grpSpPr>
          <a:xfrm>
            <a:off x="2228435" y="1960778"/>
            <a:ext cx="11799131" cy="6006201"/>
            <a:chOff x="2191311" y="2223394"/>
            <a:chExt cx="11799131" cy="6006201"/>
          </a:xfrm>
        </p:grpSpPr>
        <p:grpSp>
          <p:nvGrpSpPr>
            <p:cNvPr id="9" name="Group 8">
              <a:extLst>
                <a:ext uri="{FF2B5EF4-FFF2-40B4-BE49-F238E27FC236}">
                  <a16:creationId xmlns:a16="http://schemas.microsoft.com/office/drawing/2014/main" id="{79464787-C246-4E3F-B287-0DFBAA2534D3}"/>
                </a:ext>
              </a:extLst>
            </p:cNvPr>
            <p:cNvGrpSpPr/>
            <p:nvPr/>
          </p:nvGrpSpPr>
          <p:grpSpPr>
            <a:xfrm>
              <a:off x="2191311" y="2223394"/>
              <a:ext cx="11799131" cy="6006201"/>
              <a:chOff x="1082200" y="2530855"/>
              <a:chExt cx="15405155" cy="6946626"/>
            </a:xfrm>
          </p:grpSpPr>
          <p:sp>
            <p:nvSpPr>
              <p:cNvPr id="10" name="Google Shape;538;gdcab15b6c4_0_0">
                <a:extLst>
                  <a:ext uri="{FF2B5EF4-FFF2-40B4-BE49-F238E27FC236}">
                    <a16:creationId xmlns:a16="http://schemas.microsoft.com/office/drawing/2014/main" id="{98833068-FCE3-4CC4-AF6A-5F5E53DA22A9}"/>
                  </a:ext>
                </a:extLst>
              </p:cNvPr>
              <p:cNvSpPr/>
              <p:nvPr/>
            </p:nvSpPr>
            <p:spPr>
              <a:xfrm>
                <a:off x="1082200" y="2542337"/>
                <a:ext cx="15405155" cy="693514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42;gdcab15b6c4_0_0">
                <a:extLst>
                  <a:ext uri="{FF2B5EF4-FFF2-40B4-BE49-F238E27FC236}">
                    <a16:creationId xmlns:a16="http://schemas.microsoft.com/office/drawing/2014/main" id="{070B88B3-E0FF-4BD1-8A28-2548F28D59A0}"/>
                  </a:ext>
                </a:extLst>
              </p:cNvPr>
              <p:cNvGrpSpPr/>
              <p:nvPr/>
            </p:nvGrpSpPr>
            <p:grpSpPr>
              <a:xfrm>
                <a:off x="1997979" y="2530855"/>
                <a:ext cx="6612108" cy="690126"/>
                <a:chOff x="6182839" y="1450689"/>
                <a:chExt cx="4967774" cy="337503"/>
              </a:xfrm>
            </p:grpSpPr>
            <p:sp>
              <p:nvSpPr>
                <p:cNvPr id="12" name="Google Shape;543;gdcab15b6c4_0_0">
                  <a:extLst>
                    <a:ext uri="{FF2B5EF4-FFF2-40B4-BE49-F238E27FC236}">
                      <a16:creationId xmlns:a16="http://schemas.microsoft.com/office/drawing/2014/main" id="{AEEFAE11-D218-4109-8652-3DD9109B3628}"/>
                    </a:ext>
                  </a:extLst>
                </p:cNvPr>
                <p:cNvSpPr/>
                <p:nvPr/>
              </p:nvSpPr>
              <p:spPr>
                <a:xfrm rot="10800000">
                  <a:off x="6214499" y="1450689"/>
                  <a:ext cx="4936114" cy="337503"/>
                </a:xfrm>
                <a:prstGeom prst="round2SameRect">
                  <a:avLst>
                    <a:gd name="adj1" fmla="val 16667"/>
                    <a:gd name="adj2" fmla="val 0"/>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3" name="Google Shape;544;gdcab15b6c4_0_0">
                  <a:extLst>
                    <a:ext uri="{FF2B5EF4-FFF2-40B4-BE49-F238E27FC236}">
                      <a16:creationId xmlns:a16="http://schemas.microsoft.com/office/drawing/2014/main" id="{0DBB6F75-D634-4A81-91C8-F35C6340CD7E}"/>
                    </a:ext>
                  </a:extLst>
                </p:cNvPr>
                <p:cNvSpPr txBox="1"/>
                <p:nvPr/>
              </p:nvSpPr>
              <p:spPr>
                <a:xfrm>
                  <a:off x="6182839" y="1469921"/>
                  <a:ext cx="4936114" cy="272419"/>
                </a:xfrm>
                <a:prstGeom prst="rect">
                  <a:avLst/>
                </a:prstGeom>
                <a:noFill/>
                <a:ln>
                  <a:noFill/>
                </a:ln>
              </p:spPr>
              <p:txBody>
                <a:bodyPr spcFirstLastPara="1" wrap="square" lIns="91425" tIns="45700" rIns="91425" bIns="45700" anchor="t" anchorCtr="0">
                  <a:spAutoFit/>
                </a:bodyPr>
                <a:lstStyle/>
                <a:p>
                  <a:pPr lvl="0" algn="ctr">
                    <a:lnSpc>
                      <a:spcPct val="115000"/>
                    </a:lnSpc>
                    <a:buSzPts val="1100"/>
                  </a:pPr>
                  <a:r>
                    <a:rPr lang="en-US" sz="2200" b="1">
                      <a:solidFill>
                        <a:schemeClr val="lt1"/>
                      </a:solidFill>
                      <a:latin typeface="Open Sans"/>
                      <a:ea typeface="Open Sans"/>
                      <a:cs typeface="Open Sans"/>
                      <a:sym typeface="Open Sans"/>
                    </a:rPr>
                    <a:t>Federated identity management</a:t>
                  </a:r>
                </a:p>
              </p:txBody>
            </p:sp>
          </p:grpSp>
        </p:grpSp>
        <p:grpSp>
          <p:nvGrpSpPr>
            <p:cNvPr id="4" name="Group 3">
              <a:extLst>
                <a:ext uri="{FF2B5EF4-FFF2-40B4-BE49-F238E27FC236}">
                  <a16:creationId xmlns:a16="http://schemas.microsoft.com/office/drawing/2014/main" id="{5BDA2F02-3541-13F8-E803-0E49D8684FCA}"/>
                </a:ext>
              </a:extLst>
            </p:cNvPr>
            <p:cNvGrpSpPr/>
            <p:nvPr/>
          </p:nvGrpSpPr>
          <p:grpSpPr>
            <a:xfrm>
              <a:off x="2347172" y="2865360"/>
              <a:ext cx="10906558" cy="4540549"/>
              <a:chOff x="2347172" y="2865360"/>
              <a:chExt cx="10906558" cy="4540549"/>
            </a:xfrm>
          </p:grpSpPr>
          <p:sp>
            <p:nvSpPr>
              <p:cNvPr id="14" name="Google Shape;106;gd7ba1473ab_0_0">
                <a:extLst>
                  <a:ext uri="{FF2B5EF4-FFF2-40B4-BE49-F238E27FC236}">
                    <a16:creationId xmlns:a16="http://schemas.microsoft.com/office/drawing/2014/main" id="{DDE51FCF-0DFD-47EA-B506-55CF326CDF22}"/>
                  </a:ext>
                </a:extLst>
              </p:cNvPr>
              <p:cNvSpPr txBox="1"/>
              <p:nvPr/>
            </p:nvSpPr>
            <p:spPr>
              <a:xfrm>
                <a:off x="2347172" y="2865360"/>
                <a:ext cx="7665940" cy="4540549"/>
              </a:xfrm>
              <a:prstGeom prst="rect">
                <a:avLst/>
              </a:prstGeom>
              <a:noFill/>
              <a:ln>
                <a:noFill/>
              </a:ln>
            </p:spPr>
            <p:txBody>
              <a:bodyPr spcFirstLastPara="1" wrap="square" lIns="163550" tIns="163550" rIns="163550" bIns="163550" anchor="t" anchorCtr="0">
                <a:spAutoFit/>
              </a:bodyPr>
              <a:lstStyle/>
              <a:p>
                <a:pPr marL="342900" lvl="1" indent="-342900">
                  <a:lnSpc>
                    <a:spcPct val="114000"/>
                  </a:lnSpc>
                  <a:buSzPts val="2200"/>
                  <a:buFont typeface="Arial"/>
                  <a:buChar char="•"/>
                </a:pPr>
                <a:r>
                  <a:rPr lang="en-US" sz="2200">
                    <a:solidFill>
                      <a:srgbClr val="3F3F3F"/>
                    </a:solidFill>
                    <a:latin typeface="Open Sans"/>
                    <a:ea typeface="Open Sans"/>
                    <a:cs typeface="Open Sans"/>
                    <a:sym typeface="Open Sans"/>
                  </a:rPr>
                  <a:t>Addresses the identity management issues that arise when multiple organizations need to share the same applications and users between them</a:t>
                </a:r>
              </a:p>
              <a:p>
                <a:pPr marL="342900" lvl="1" indent="-342900">
                  <a:lnSpc>
                    <a:spcPct val="114000"/>
                  </a:lnSpc>
                  <a:buSzPts val="2200"/>
                  <a:buFont typeface="Arial"/>
                  <a:buChar char="•"/>
                </a:pP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2200">
                    <a:solidFill>
                      <a:srgbClr val="3F3F3F"/>
                    </a:solidFill>
                    <a:latin typeface="Open Sans"/>
                    <a:ea typeface="Open Sans"/>
                    <a:cs typeface="Open Sans"/>
                    <a:sym typeface="Open Sans"/>
                  </a:rPr>
                  <a:t>Requires each organization in the federation to subscribe to a common set of policies, standards, and procedures for the provisioning and management of user identification, authentication, and authorization information</a:t>
                </a:r>
              </a:p>
              <a:p>
                <a:pPr marL="342900" lvl="1" indent="-342900">
                  <a:lnSpc>
                    <a:spcPct val="114000"/>
                  </a:lnSpc>
                  <a:buSzPts val="2200"/>
                  <a:buFont typeface="Arial"/>
                  <a:buChar char="•"/>
                </a:pP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2200">
                    <a:solidFill>
                      <a:srgbClr val="3F3F3F"/>
                    </a:solidFill>
                    <a:latin typeface="Open Sans"/>
                    <a:ea typeface="Open Sans"/>
                    <a:cs typeface="Open Sans"/>
                    <a:sym typeface="Open Sans"/>
                  </a:rPr>
                  <a:t>Establishes a trust relationship among participating organizations</a:t>
                </a:r>
              </a:p>
            </p:txBody>
          </p:sp>
          <p:pic>
            <p:nvPicPr>
              <p:cNvPr id="15" name="Graphic 14">
                <a:extLst>
                  <a:ext uri="{FF2B5EF4-FFF2-40B4-BE49-F238E27FC236}">
                    <a16:creationId xmlns:a16="http://schemas.microsoft.com/office/drawing/2014/main" id="{EC820AB9-1B5E-4735-A6A4-7AB0F22051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0486" y="3483615"/>
                <a:ext cx="2933244" cy="3304038"/>
              </a:xfrm>
              <a:prstGeom prst="rect">
                <a:avLst/>
              </a:prstGeom>
            </p:spPr>
          </p:pic>
        </p:grpSp>
      </p:grpSp>
      <p:sp>
        <p:nvSpPr>
          <p:cNvPr id="3" name="Brandline_LVC">
            <a:extLst>
              <a:ext uri="{FF2B5EF4-FFF2-40B4-BE49-F238E27FC236}">
                <a16:creationId xmlns:a16="http://schemas.microsoft.com/office/drawing/2014/main" id="{A0C83441-A56F-918E-B1A6-74349B1EA960}"/>
              </a:ext>
            </a:extLst>
          </p:cNvPr>
          <p:cNvSpPr/>
          <p:nvPr/>
        </p:nvSpPr>
        <p:spPr>
          <a:xfrm>
            <a:off x="3924300" y="913248"/>
            <a:ext cx="8409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262047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13" name="Group 12">
            <a:extLst>
              <a:ext uri="{FF2B5EF4-FFF2-40B4-BE49-F238E27FC236}">
                <a16:creationId xmlns:a16="http://schemas.microsoft.com/office/drawing/2014/main" id="{2013C103-09E8-CB0F-BA77-E58A0BC9FB84}"/>
              </a:ext>
            </a:extLst>
          </p:cNvPr>
          <p:cNvGrpSpPr/>
          <p:nvPr/>
        </p:nvGrpSpPr>
        <p:grpSpPr>
          <a:xfrm>
            <a:off x="1630025" y="1832803"/>
            <a:ext cx="5239297" cy="6122312"/>
            <a:chOff x="1390839" y="1724722"/>
            <a:chExt cx="5239297" cy="6122312"/>
          </a:xfrm>
        </p:grpSpPr>
        <p:sp>
          <p:nvSpPr>
            <p:cNvPr id="8" name="Rectangle: Rounded Corners 7">
              <a:extLst>
                <a:ext uri="{FF2B5EF4-FFF2-40B4-BE49-F238E27FC236}">
                  <a16:creationId xmlns:a16="http://schemas.microsoft.com/office/drawing/2014/main" id="{1FB5ADA9-4437-F6C7-2ECC-0CB346841365}"/>
                </a:ext>
              </a:extLst>
            </p:cNvPr>
            <p:cNvSpPr/>
            <p:nvPr/>
          </p:nvSpPr>
          <p:spPr>
            <a:xfrm>
              <a:off x="1390839" y="1724722"/>
              <a:ext cx="5239297" cy="6122312"/>
            </a:xfrm>
            <a:prstGeom prst="roundRect">
              <a:avLst>
                <a:gd name="adj" fmla="val 544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Google Shape;205;p20"/>
            <p:cNvSpPr txBox="1"/>
            <p:nvPr/>
          </p:nvSpPr>
          <p:spPr>
            <a:xfrm>
              <a:off x="1478318" y="1795206"/>
              <a:ext cx="5064339" cy="5981344"/>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0" indent="0">
                <a:lnSpc>
                  <a:spcPct val="115000"/>
                </a:lnSpc>
                <a:spcBef>
                  <a:spcPts val="1000"/>
                </a:spcBef>
                <a:buClr>
                  <a:schemeClr val="dk1"/>
                </a:buClr>
                <a:buSzPts val="2800"/>
                <a:buNone/>
                <a:defRPr sz="2200">
                  <a:solidFill>
                    <a:srgbClr val="3F3F3F"/>
                  </a:solidFill>
                  <a:latin typeface="Open Sans"/>
                  <a:ea typeface="Open Sans"/>
                  <a:cs typeface="Open Sans"/>
                  <a:sym typeface="Open Sans"/>
                </a:defRPr>
              </a:lvl1pPr>
              <a:lvl2pPr marL="914400" indent="-381000">
                <a:lnSpc>
                  <a:spcPct val="90000"/>
                </a:lnSpc>
                <a:spcBef>
                  <a:spcPts val="500"/>
                </a:spcBef>
                <a:buClr>
                  <a:schemeClr val="dk1"/>
                </a:buClr>
                <a:buSzPts val="2400"/>
                <a:buChar char="•"/>
                <a:defRPr sz="2400">
                  <a:solidFill>
                    <a:schemeClr val="dk1"/>
                  </a:solidFill>
                  <a:latin typeface="Calibri"/>
                  <a:ea typeface="Calibri"/>
                  <a:cs typeface="Calibri"/>
                  <a:sym typeface="Calibri"/>
                </a:defRPr>
              </a:lvl2pPr>
              <a:lvl3pPr marL="1371600" indent="-355600">
                <a:lnSpc>
                  <a:spcPct val="90000"/>
                </a:lnSpc>
                <a:spcBef>
                  <a:spcPts val="500"/>
                </a:spcBef>
                <a:buClr>
                  <a:schemeClr val="dk1"/>
                </a:buClr>
                <a:buSzPts val="2000"/>
                <a:buChar char="•"/>
                <a:defRPr sz="2000">
                  <a:solidFill>
                    <a:schemeClr val="dk1"/>
                  </a:solidFill>
                  <a:latin typeface="Calibri"/>
                  <a:ea typeface="Calibri"/>
                  <a:cs typeface="Calibri"/>
                  <a:sym typeface="Calibri"/>
                </a:defRPr>
              </a:lvl3pPr>
              <a:lvl4pPr marL="1828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4pPr>
              <a:lvl5pPr marL="22860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9pPr>
            </a:lstStyle>
            <a:p>
              <a:pPr marL="342900" indent="-342900">
                <a:buFont typeface="Arial" panose="020B0604020202020204" pitchFamily="34" charset="0"/>
                <a:buChar char="•"/>
              </a:pPr>
              <a:r>
                <a:rPr lang="en-US">
                  <a:solidFill>
                    <a:schemeClr val="tx1">
                      <a:lumMod val="75000"/>
                      <a:lumOff val="25000"/>
                    </a:schemeClr>
                  </a:solidFill>
                </a:rPr>
                <a:t>When you book a flight on Expedia, the website asks if you also want to book a hotel room. If you click </a:t>
              </a:r>
              <a:r>
                <a:rPr lang="en-US" b="1">
                  <a:solidFill>
                    <a:schemeClr val="tx1">
                      <a:lumMod val="75000"/>
                      <a:lumOff val="25000"/>
                    </a:schemeClr>
                  </a:solidFill>
                </a:rPr>
                <a:t>Yes</a:t>
              </a:r>
              <a:r>
                <a:rPr lang="en-US">
                  <a:solidFill>
                    <a:schemeClr val="tx1">
                      <a:lumMod val="75000"/>
                      <a:lumOff val="25000"/>
                    </a:schemeClr>
                  </a:solidFill>
                </a:rPr>
                <a:t>, you could then be directed to the Hilton Hotel website, which provides information on the hotel closest to the airport you are flying into.</a:t>
              </a:r>
            </a:p>
            <a:p>
              <a:pPr marL="342900" indent="-342900">
                <a:buFont typeface="Arial" panose="020B0604020202020204" pitchFamily="34" charset="0"/>
                <a:buChar char="•"/>
              </a:pPr>
              <a:r>
                <a:rPr lang="en-US">
                  <a:solidFill>
                    <a:schemeClr val="tx1">
                      <a:lumMod val="75000"/>
                      <a:lumOff val="25000"/>
                    </a:schemeClr>
                  </a:solidFill>
                </a:rPr>
                <a:t>You don’t have to log in again to book a room. You logged in on the Expedia website, and that website sent your information to the Hilton website, all of which happened transparently.</a:t>
              </a:r>
              <a:endParaRPr>
                <a:solidFill>
                  <a:schemeClr val="tx1">
                    <a:lumMod val="75000"/>
                    <a:lumOff val="25000"/>
                  </a:schemeClr>
                </a:solidFill>
              </a:endParaRPr>
            </a:p>
          </p:txBody>
        </p:sp>
      </p:grpSp>
      <p:sp>
        <p:nvSpPr>
          <p:cNvPr id="208" name="Google Shape;208;p20"/>
          <p:cNvSpPr txBox="1"/>
          <p:nvPr/>
        </p:nvSpPr>
        <p:spPr>
          <a:xfrm>
            <a:off x="-10160" y="326774"/>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Federated Identity Management (FIM): Example</a:t>
            </a:r>
            <a:endParaRPr lang="en-US">
              <a:solidFill>
                <a:schemeClr val="tx1">
                  <a:lumMod val="75000"/>
                  <a:lumOff val="25000"/>
                </a:schemeClr>
              </a:solidFill>
            </a:endParaRPr>
          </a:p>
        </p:txBody>
      </p:sp>
      <p:grpSp>
        <p:nvGrpSpPr>
          <p:cNvPr id="4" name="Group 3">
            <a:extLst>
              <a:ext uri="{FF2B5EF4-FFF2-40B4-BE49-F238E27FC236}">
                <a16:creationId xmlns:a16="http://schemas.microsoft.com/office/drawing/2014/main" id="{8F35913A-8D7F-4530-870B-028DA3CE9365}"/>
              </a:ext>
            </a:extLst>
          </p:cNvPr>
          <p:cNvGrpSpPr/>
          <p:nvPr/>
        </p:nvGrpSpPr>
        <p:grpSpPr>
          <a:xfrm>
            <a:off x="7359578" y="1679995"/>
            <a:ext cx="7842319" cy="6091384"/>
            <a:chOff x="7359578" y="1679995"/>
            <a:chExt cx="7842319" cy="6091384"/>
          </a:xfrm>
        </p:grpSpPr>
        <p:grpSp>
          <p:nvGrpSpPr>
            <p:cNvPr id="18" name="Group 17">
              <a:extLst>
                <a:ext uri="{FF2B5EF4-FFF2-40B4-BE49-F238E27FC236}">
                  <a16:creationId xmlns:a16="http://schemas.microsoft.com/office/drawing/2014/main" id="{9670A51C-28CC-4375-95AF-AE27644BCD33}"/>
                </a:ext>
              </a:extLst>
            </p:cNvPr>
            <p:cNvGrpSpPr/>
            <p:nvPr/>
          </p:nvGrpSpPr>
          <p:grpSpPr>
            <a:xfrm>
              <a:off x="8913626" y="1679995"/>
              <a:ext cx="6288271" cy="6091384"/>
              <a:chOff x="7883638" y="1883528"/>
              <a:chExt cx="6703114" cy="6493239"/>
            </a:xfrm>
          </p:grpSpPr>
          <p:pic>
            <p:nvPicPr>
              <p:cNvPr id="3" name="Graphic 2">
                <a:extLst>
                  <a:ext uri="{FF2B5EF4-FFF2-40B4-BE49-F238E27FC236}">
                    <a16:creationId xmlns:a16="http://schemas.microsoft.com/office/drawing/2014/main" id="{E40429CD-7851-4CF4-8C4F-2B185AC289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5229" y="4494300"/>
                <a:ext cx="1986410" cy="1640104"/>
              </a:xfrm>
              <a:prstGeom prst="rect">
                <a:avLst/>
              </a:prstGeom>
            </p:spPr>
          </p:pic>
          <p:cxnSp>
            <p:nvCxnSpPr>
              <p:cNvPr id="5" name="Straight Arrow Connector 4">
                <a:extLst>
                  <a:ext uri="{FF2B5EF4-FFF2-40B4-BE49-F238E27FC236}">
                    <a16:creationId xmlns:a16="http://schemas.microsoft.com/office/drawing/2014/main" id="{26828A78-C859-4214-B505-9C0729E5861B}"/>
                  </a:ext>
                </a:extLst>
              </p:cNvPr>
              <p:cNvCxnSpPr>
                <a:cxnSpLocks/>
              </p:cNvCxnSpPr>
              <p:nvPr/>
            </p:nvCxnSpPr>
            <p:spPr>
              <a:xfrm>
                <a:off x="8213750" y="5314122"/>
                <a:ext cx="1467984" cy="23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CEBBED1-F0ED-4FA4-8EE0-B4CB62AB6A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00342" y="2235018"/>
                <a:ext cx="1986410" cy="1640104"/>
              </a:xfrm>
              <a:prstGeom prst="rect">
                <a:avLst/>
              </a:prstGeom>
            </p:spPr>
          </p:pic>
          <p:pic>
            <p:nvPicPr>
              <p:cNvPr id="11" name="Graphic 10">
                <a:extLst>
                  <a:ext uri="{FF2B5EF4-FFF2-40B4-BE49-F238E27FC236}">
                    <a16:creationId xmlns:a16="http://schemas.microsoft.com/office/drawing/2014/main" id="{552BA0D3-613F-40BB-A946-C032A7BF4E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68129" y="4448827"/>
                <a:ext cx="1986410" cy="1640104"/>
              </a:xfrm>
              <a:prstGeom prst="rect">
                <a:avLst/>
              </a:prstGeom>
            </p:spPr>
          </p:pic>
          <p:pic>
            <p:nvPicPr>
              <p:cNvPr id="12" name="Graphic 11">
                <a:extLst>
                  <a:ext uri="{FF2B5EF4-FFF2-40B4-BE49-F238E27FC236}">
                    <a16:creationId xmlns:a16="http://schemas.microsoft.com/office/drawing/2014/main" id="{66026957-B192-42A7-97A1-590DA5F59C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00342" y="6736663"/>
                <a:ext cx="1986410" cy="1640104"/>
              </a:xfrm>
              <a:prstGeom prst="rect">
                <a:avLst/>
              </a:prstGeom>
            </p:spPr>
          </p:pic>
          <p:cxnSp>
            <p:nvCxnSpPr>
              <p:cNvPr id="7" name="Connector: Elbow 6">
                <a:extLst>
                  <a:ext uri="{FF2B5EF4-FFF2-40B4-BE49-F238E27FC236}">
                    <a16:creationId xmlns:a16="http://schemas.microsoft.com/office/drawing/2014/main" id="{A8A2072F-E32D-4EB9-BD13-814AAA4C0CC9}"/>
                  </a:ext>
                </a:extLst>
              </p:cNvPr>
              <p:cNvCxnSpPr>
                <a:cxnSpLocks/>
                <a:endCxn id="10" idx="1"/>
              </p:cNvCxnSpPr>
              <p:nvPr/>
            </p:nvCxnSpPr>
            <p:spPr>
              <a:xfrm flipV="1">
                <a:off x="10495722" y="3055070"/>
                <a:ext cx="2104620" cy="940674"/>
              </a:xfrm>
              <a:prstGeom prst="bentConnector3">
                <a:avLst>
                  <a:gd name="adj1" fmla="val 256"/>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F9E57F-ECCA-486F-95A1-35517415EE07}"/>
                  </a:ext>
                </a:extLst>
              </p:cNvPr>
              <p:cNvCxnSpPr/>
              <p:nvPr/>
            </p:nvCxnSpPr>
            <p:spPr>
              <a:xfrm>
                <a:off x="11355892" y="5268649"/>
                <a:ext cx="1467984" cy="23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D4427E6-3242-47F2-9DF3-97C0D63E5726}"/>
                  </a:ext>
                </a:extLst>
              </p:cNvPr>
              <p:cNvCxnSpPr>
                <a:endCxn id="12" idx="1"/>
              </p:cNvCxnSpPr>
              <p:nvPr/>
            </p:nvCxnSpPr>
            <p:spPr>
              <a:xfrm>
                <a:off x="10618434" y="6255026"/>
                <a:ext cx="1981908" cy="1301689"/>
              </a:xfrm>
              <a:prstGeom prst="bentConnector3">
                <a:avLst>
                  <a:gd name="adj1" fmla="val 519"/>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6913E6F-9D23-4878-9AE3-F5C6D0D50342}"/>
                  </a:ext>
                </a:extLst>
              </p:cNvPr>
              <p:cNvSpPr txBox="1"/>
              <p:nvPr/>
            </p:nvSpPr>
            <p:spPr>
              <a:xfrm>
                <a:off x="7883638" y="4079896"/>
                <a:ext cx="2307985" cy="1181092"/>
              </a:xfrm>
              <a:prstGeom prst="rect">
                <a:avLst/>
              </a:prstGeom>
              <a:noFill/>
            </p:spPr>
            <p:txBody>
              <a:bodyPr wrap="square" rtlCol="0">
                <a:spAutoFit/>
              </a:bodyP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John is authenticated to company A</a:t>
                </a:r>
              </a:p>
            </p:txBody>
          </p:sp>
          <p:sp>
            <p:nvSpPr>
              <p:cNvPr id="22" name="TextBox 21">
                <a:extLst>
                  <a:ext uri="{FF2B5EF4-FFF2-40B4-BE49-F238E27FC236}">
                    <a16:creationId xmlns:a16="http://schemas.microsoft.com/office/drawing/2014/main" id="{F909D371-3FE5-410E-B88E-914905007723}"/>
                  </a:ext>
                </a:extLst>
              </p:cNvPr>
              <p:cNvSpPr txBox="1"/>
              <p:nvPr/>
            </p:nvSpPr>
            <p:spPr>
              <a:xfrm>
                <a:off x="10394040" y="1883528"/>
                <a:ext cx="2307985" cy="1181092"/>
              </a:xfrm>
              <a:prstGeom prst="rect">
                <a:avLst/>
              </a:prstGeom>
              <a:noFill/>
            </p:spPr>
            <p:txBody>
              <a:bodyPr wrap="square" rtlCol="0">
                <a:spAutoFit/>
              </a:bodyP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John is authenticated to company B</a:t>
                </a:r>
              </a:p>
            </p:txBody>
          </p:sp>
          <p:sp>
            <p:nvSpPr>
              <p:cNvPr id="23" name="TextBox 22">
                <a:extLst>
                  <a:ext uri="{FF2B5EF4-FFF2-40B4-BE49-F238E27FC236}">
                    <a16:creationId xmlns:a16="http://schemas.microsoft.com/office/drawing/2014/main" id="{272309F5-20E7-4D26-AF0D-22D56405CC4D}"/>
                  </a:ext>
                </a:extLst>
              </p:cNvPr>
              <p:cNvSpPr txBox="1"/>
              <p:nvPr/>
            </p:nvSpPr>
            <p:spPr>
              <a:xfrm>
                <a:off x="10911305" y="4004510"/>
                <a:ext cx="2307985" cy="1181092"/>
              </a:xfrm>
              <a:prstGeom prst="rect">
                <a:avLst/>
              </a:prstGeom>
              <a:noFill/>
            </p:spPr>
            <p:txBody>
              <a:bodyPr wrap="square" rtlCol="0">
                <a:spAutoFit/>
              </a:bodyP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John is authenticated to company C</a:t>
                </a:r>
              </a:p>
            </p:txBody>
          </p:sp>
          <p:sp>
            <p:nvSpPr>
              <p:cNvPr id="24" name="TextBox 23">
                <a:extLst>
                  <a:ext uri="{FF2B5EF4-FFF2-40B4-BE49-F238E27FC236}">
                    <a16:creationId xmlns:a16="http://schemas.microsoft.com/office/drawing/2014/main" id="{55327664-BDDA-4EA7-83DF-7D939B666F41}"/>
                  </a:ext>
                </a:extLst>
              </p:cNvPr>
              <p:cNvSpPr txBox="1"/>
              <p:nvPr/>
            </p:nvSpPr>
            <p:spPr>
              <a:xfrm>
                <a:off x="10618433" y="6370802"/>
                <a:ext cx="2307985" cy="1181092"/>
              </a:xfrm>
              <a:prstGeom prst="rect">
                <a:avLst/>
              </a:prstGeom>
              <a:noFill/>
            </p:spPr>
            <p:txBody>
              <a:bodyPr wrap="square" rtlCol="0">
                <a:spAutoFit/>
              </a:bodyP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John is authenticated to company D</a:t>
                </a:r>
              </a:p>
            </p:txBody>
          </p:sp>
          <p:sp>
            <p:nvSpPr>
              <p:cNvPr id="25" name="TextBox 24">
                <a:extLst>
                  <a:ext uri="{FF2B5EF4-FFF2-40B4-BE49-F238E27FC236}">
                    <a16:creationId xmlns:a16="http://schemas.microsoft.com/office/drawing/2014/main" id="{2026158C-1387-4919-A755-69EAEF329616}"/>
                  </a:ext>
                </a:extLst>
              </p:cNvPr>
              <p:cNvSpPr txBox="1"/>
              <p:nvPr/>
            </p:nvSpPr>
            <p:spPr>
              <a:xfrm>
                <a:off x="10651385" y="7585520"/>
                <a:ext cx="2098168" cy="459313"/>
              </a:xfrm>
              <a:prstGeom prst="rect">
                <a:avLst/>
              </a:prstGeom>
              <a:noFill/>
            </p:spPr>
            <p:txBody>
              <a:bodyPr wrap="square" rtlCol="0">
                <a:spAutoFit/>
              </a:bodyP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Assertions</a:t>
                </a:r>
              </a:p>
            </p:txBody>
          </p:sp>
        </p:grpSp>
        <p:grpSp>
          <p:nvGrpSpPr>
            <p:cNvPr id="20" name="Group 10">
              <a:extLst>
                <a:ext uri="{FF2B5EF4-FFF2-40B4-BE49-F238E27FC236}">
                  <a16:creationId xmlns:a16="http://schemas.microsoft.com/office/drawing/2014/main" id="{4331DAED-CFB1-42BB-A79C-15A2E817EA79}"/>
                </a:ext>
              </a:extLst>
            </p:cNvPr>
            <p:cNvGrpSpPr>
              <a:grpSpLocks noChangeAspect="1"/>
            </p:cNvGrpSpPr>
            <p:nvPr/>
          </p:nvGrpSpPr>
          <p:grpSpPr bwMode="auto">
            <a:xfrm>
              <a:off x="7359578" y="3470725"/>
              <a:ext cx="1779231" cy="2128400"/>
              <a:chOff x="4462" y="2112"/>
              <a:chExt cx="1172" cy="1402"/>
            </a:xfrm>
          </p:grpSpPr>
          <p:sp>
            <p:nvSpPr>
              <p:cNvPr id="21" name="Freeform 11">
                <a:extLst>
                  <a:ext uri="{FF2B5EF4-FFF2-40B4-BE49-F238E27FC236}">
                    <a16:creationId xmlns:a16="http://schemas.microsoft.com/office/drawing/2014/main" id="{9D0B86E4-6EE8-4ACC-91FC-B94A981AEC3D}"/>
                  </a:ext>
                </a:extLst>
              </p:cNvPr>
              <p:cNvSpPr>
                <a:spLocks/>
              </p:cNvSpPr>
              <p:nvPr/>
            </p:nvSpPr>
            <p:spPr bwMode="auto">
              <a:xfrm>
                <a:off x="4925" y="2626"/>
                <a:ext cx="226" cy="195"/>
              </a:xfrm>
              <a:custGeom>
                <a:avLst/>
                <a:gdLst>
                  <a:gd name="T0" fmla="*/ 23 w 1661"/>
                  <a:gd name="T1" fmla="*/ 690 h 1440"/>
                  <a:gd name="T2" fmla="*/ 0 w 1661"/>
                  <a:gd name="T3" fmla="*/ 828 h 1440"/>
                  <a:gd name="T4" fmla="*/ 1661 w 1661"/>
                  <a:gd name="T5" fmla="*/ 667 h 1440"/>
                  <a:gd name="T6" fmla="*/ 1483 w 1661"/>
                  <a:gd name="T7" fmla="*/ 0 h 1440"/>
                  <a:gd name="T8" fmla="*/ 23 w 1661"/>
                  <a:gd name="T9" fmla="*/ 690 h 1440"/>
                </a:gdLst>
                <a:ahLst/>
                <a:cxnLst>
                  <a:cxn ang="0">
                    <a:pos x="T0" y="T1"/>
                  </a:cxn>
                  <a:cxn ang="0">
                    <a:pos x="T2" y="T3"/>
                  </a:cxn>
                  <a:cxn ang="0">
                    <a:pos x="T4" y="T5"/>
                  </a:cxn>
                  <a:cxn ang="0">
                    <a:pos x="T6" y="T7"/>
                  </a:cxn>
                  <a:cxn ang="0">
                    <a:pos x="T8" y="T9"/>
                  </a:cxn>
                </a:cxnLst>
                <a:rect l="0" t="0" r="r" b="b"/>
                <a:pathLst>
                  <a:path w="1661" h="1440">
                    <a:moveTo>
                      <a:pt x="23" y="690"/>
                    </a:moveTo>
                    <a:cubicBezTo>
                      <a:pt x="0" y="828"/>
                      <a:pt x="0" y="828"/>
                      <a:pt x="0" y="828"/>
                    </a:cubicBezTo>
                    <a:cubicBezTo>
                      <a:pt x="1209" y="1440"/>
                      <a:pt x="1661" y="667"/>
                      <a:pt x="1661" y="667"/>
                    </a:cubicBezTo>
                    <a:cubicBezTo>
                      <a:pt x="1483" y="0"/>
                      <a:pt x="1483" y="0"/>
                      <a:pt x="1483" y="0"/>
                    </a:cubicBezTo>
                    <a:cubicBezTo>
                      <a:pt x="1213" y="329"/>
                      <a:pt x="726" y="749"/>
                      <a:pt x="23" y="690"/>
                    </a:cubicBezTo>
                    <a:close/>
                  </a:path>
                </a:pathLst>
              </a:custGeom>
              <a:solidFill>
                <a:srgbClr val="EDD1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12">
                <a:extLst>
                  <a:ext uri="{FF2B5EF4-FFF2-40B4-BE49-F238E27FC236}">
                    <a16:creationId xmlns:a16="http://schemas.microsoft.com/office/drawing/2014/main" id="{F2D11ED3-9BE7-4DB6-A0BD-A6F70FE1F350}"/>
                  </a:ext>
                </a:extLst>
              </p:cNvPr>
              <p:cNvSpPr>
                <a:spLocks/>
              </p:cNvSpPr>
              <p:nvPr/>
            </p:nvSpPr>
            <p:spPr bwMode="auto">
              <a:xfrm>
                <a:off x="4929" y="2625"/>
                <a:ext cx="198" cy="103"/>
              </a:xfrm>
              <a:custGeom>
                <a:avLst/>
                <a:gdLst>
                  <a:gd name="T0" fmla="*/ 1460 w 1460"/>
                  <a:gd name="T1" fmla="*/ 8 h 756"/>
                  <a:gd name="T2" fmla="*/ 1459 w 1460"/>
                  <a:gd name="T3" fmla="*/ 0 h 756"/>
                  <a:gd name="T4" fmla="*/ 115 w 1460"/>
                  <a:gd name="T5" fmla="*/ 0 h 756"/>
                  <a:gd name="T6" fmla="*/ 0 w 1460"/>
                  <a:gd name="T7" fmla="*/ 696 h 756"/>
                  <a:gd name="T8" fmla="*/ 1460 w 1460"/>
                  <a:gd name="T9" fmla="*/ 8 h 756"/>
                </a:gdLst>
                <a:ahLst/>
                <a:cxnLst>
                  <a:cxn ang="0">
                    <a:pos x="T0" y="T1"/>
                  </a:cxn>
                  <a:cxn ang="0">
                    <a:pos x="T2" y="T3"/>
                  </a:cxn>
                  <a:cxn ang="0">
                    <a:pos x="T4" y="T5"/>
                  </a:cxn>
                  <a:cxn ang="0">
                    <a:pos x="T6" y="T7"/>
                  </a:cxn>
                  <a:cxn ang="0">
                    <a:pos x="T8" y="T9"/>
                  </a:cxn>
                </a:cxnLst>
                <a:rect l="0" t="0" r="r" b="b"/>
                <a:pathLst>
                  <a:path w="1460" h="756">
                    <a:moveTo>
                      <a:pt x="1460" y="8"/>
                    </a:moveTo>
                    <a:cubicBezTo>
                      <a:pt x="1459" y="0"/>
                      <a:pt x="1459" y="0"/>
                      <a:pt x="1459" y="0"/>
                    </a:cubicBezTo>
                    <a:cubicBezTo>
                      <a:pt x="115" y="0"/>
                      <a:pt x="115" y="0"/>
                      <a:pt x="115" y="0"/>
                    </a:cubicBezTo>
                    <a:cubicBezTo>
                      <a:pt x="0" y="696"/>
                      <a:pt x="0" y="696"/>
                      <a:pt x="0" y="696"/>
                    </a:cubicBezTo>
                    <a:cubicBezTo>
                      <a:pt x="703" y="756"/>
                      <a:pt x="1190" y="337"/>
                      <a:pt x="1460" y="8"/>
                    </a:cubicBezTo>
                    <a:close/>
                  </a:path>
                </a:pathLst>
              </a:custGeom>
              <a:solidFill>
                <a:srgbClr val="CCB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13">
                <a:extLst>
                  <a:ext uri="{FF2B5EF4-FFF2-40B4-BE49-F238E27FC236}">
                    <a16:creationId xmlns:a16="http://schemas.microsoft.com/office/drawing/2014/main" id="{497F397E-B7E9-4DD2-8AD6-EDB332C25EE1}"/>
                  </a:ext>
                </a:extLst>
              </p:cNvPr>
              <p:cNvSpPr>
                <a:spLocks/>
              </p:cNvSpPr>
              <p:nvPr/>
            </p:nvSpPr>
            <p:spPr bwMode="auto">
              <a:xfrm>
                <a:off x="4793" y="2692"/>
                <a:ext cx="442" cy="715"/>
              </a:xfrm>
              <a:custGeom>
                <a:avLst/>
                <a:gdLst>
                  <a:gd name="T0" fmla="*/ 408 w 3262"/>
                  <a:gd name="T1" fmla="*/ 490 h 5277"/>
                  <a:gd name="T2" fmla="*/ 1089 w 3262"/>
                  <a:gd name="T3" fmla="*/ 155 h 5277"/>
                  <a:gd name="T4" fmla="*/ 2586 w 3262"/>
                  <a:gd name="T5" fmla="*/ 162 h 5277"/>
                  <a:gd name="T6" fmla="*/ 3085 w 3262"/>
                  <a:gd name="T7" fmla="*/ 466 h 5277"/>
                  <a:gd name="T8" fmla="*/ 2306 w 3262"/>
                  <a:gd name="T9" fmla="*/ 5140 h 5277"/>
                  <a:gd name="T10" fmla="*/ 1296 w 3262"/>
                  <a:gd name="T11" fmla="*/ 5140 h 5277"/>
                  <a:gd name="T12" fmla="*/ 408 w 3262"/>
                  <a:gd name="T13" fmla="*/ 490 h 5277"/>
                </a:gdLst>
                <a:ahLst/>
                <a:cxnLst>
                  <a:cxn ang="0">
                    <a:pos x="T0" y="T1"/>
                  </a:cxn>
                  <a:cxn ang="0">
                    <a:pos x="T2" y="T3"/>
                  </a:cxn>
                  <a:cxn ang="0">
                    <a:pos x="T4" y="T5"/>
                  </a:cxn>
                  <a:cxn ang="0">
                    <a:pos x="T6" y="T7"/>
                  </a:cxn>
                  <a:cxn ang="0">
                    <a:pos x="T8" y="T9"/>
                  </a:cxn>
                  <a:cxn ang="0">
                    <a:pos x="T10" y="T11"/>
                  </a:cxn>
                  <a:cxn ang="0">
                    <a:pos x="T12" y="T13"/>
                  </a:cxn>
                </a:cxnLst>
                <a:rect l="0" t="0" r="r" b="b"/>
                <a:pathLst>
                  <a:path w="3262" h="5277">
                    <a:moveTo>
                      <a:pt x="408" y="490"/>
                    </a:moveTo>
                    <a:cubicBezTo>
                      <a:pt x="408" y="490"/>
                      <a:pt x="839" y="0"/>
                      <a:pt x="1089" y="155"/>
                    </a:cubicBezTo>
                    <a:cubicBezTo>
                      <a:pt x="1089" y="155"/>
                      <a:pt x="1928" y="786"/>
                      <a:pt x="2586" y="162"/>
                    </a:cubicBezTo>
                    <a:cubicBezTo>
                      <a:pt x="2586" y="162"/>
                      <a:pt x="2903" y="90"/>
                      <a:pt x="3085" y="466"/>
                    </a:cubicBezTo>
                    <a:cubicBezTo>
                      <a:pt x="3262" y="832"/>
                      <a:pt x="2526" y="5004"/>
                      <a:pt x="2306" y="5140"/>
                    </a:cubicBezTo>
                    <a:cubicBezTo>
                      <a:pt x="2087" y="5277"/>
                      <a:pt x="1296" y="5140"/>
                      <a:pt x="1296" y="5140"/>
                    </a:cubicBezTo>
                    <a:cubicBezTo>
                      <a:pt x="1296" y="5140"/>
                      <a:pt x="0" y="1986"/>
                      <a:pt x="408" y="490"/>
                    </a:cubicBezTo>
                    <a:close/>
                  </a:path>
                </a:pathLst>
              </a:custGeom>
              <a:solidFill>
                <a:srgbClr val="D0D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14">
                <a:extLst>
                  <a:ext uri="{FF2B5EF4-FFF2-40B4-BE49-F238E27FC236}">
                    <a16:creationId xmlns:a16="http://schemas.microsoft.com/office/drawing/2014/main" id="{48A24818-7D7D-4841-A7AF-7A5FA4FC622F}"/>
                  </a:ext>
                </a:extLst>
              </p:cNvPr>
              <p:cNvSpPr>
                <a:spLocks/>
              </p:cNvSpPr>
              <p:nvPr/>
            </p:nvSpPr>
            <p:spPr bwMode="auto">
              <a:xfrm>
                <a:off x="4988" y="2740"/>
                <a:ext cx="95" cy="85"/>
              </a:xfrm>
              <a:custGeom>
                <a:avLst/>
                <a:gdLst>
                  <a:gd name="T0" fmla="*/ 701 w 701"/>
                  <a:gd name="T1" fmla="*/ 0 h 629"/>
                  <a:gd name="T2" fmla="*/ 362 w 701"/>
                  <a:gd name="T3" fmla="*/ 0 h 629"/>
                  <a:gd name="T4" fmla="*/ 340 w 701"/>
                  <a:gd name="T5" fmla="*/ 0 h 629"/>
                  <a:gd name="T6" fmla="*/ 0 w 701"/>
                  <a:gd name="T7" fmla="*/ 0 h 629"/>
                  <a:gd name="T8" fmla="*/ 342 w 701"/>
                  <a:gd name="T9" fmla="*/ 616 h 629"/>
                  <a:gd name="T10" fmla="*/ 342 w 701"/>
                  <a:gd name="T11" fmla="*/ 629 h 629"/>
                  <a:gd name="T12" fmla="*/ 351 w 701"/>
                  <a:gd name="T13" fmla="*/ 622 h 629"/>
                  <a:gd name="T14" fmla="*/ 360 w 701"/>
                  <a:gd name="T15" fmla="*/ 629 h 629"/>
                  <a:gd name="T16" fmla="*/ 360 w 701"/>
                  <a:gd name="T17" fmla="*/ 617 h 629"/>
                  <a:gd name="T18" fmla="*/ 701 w 701"/>
                  <a:gd name="T19"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1" h="629">
                    <a:moveTo>
                      <a:pt x="701" y="0"/>
                    </a:moveTo>
                    <a:cubicBezTo>
                      <a:pt x="362" y="0"/>
                      <a:pt x="362" y="0"/>
                      <a:pt x="362" y="0"/>
                    </a:cubicBezTo>
                    <a:cubicBezTo>
                      <a:pt x="340" y="0"/>
                      <a:pt x="340" y="0"/>
                      <a:pt x="340" y="0"/>
                    </a:cubicBezTo>
                    <a:cubicBezTo>
                      <a:pt x="0" y="0"/>
                      <a:pt x="0" y="0"/>
                      <a:pt x="0" y="0"/>
                    </a:cubicBezTo>
                    <a:cubicBezTo>
                      <a:pt x="0" y="0"/>
                      <a:pt x="103" y="426"/>
                      <a:pt x="342" y="616"/>
                    </a:cubicBezTo>
                    <a:cubicBezTo>
                      <a:pt x="342" y="629"/>
                      <a:pt x="342" y="629"/>
                      <a:pt x="342" y="629"/>
                    </a:cubicBezTo>
                    <a:cubicBezTo>
                      <a:pt x="345" y="627"/>
                      <a:pt x="348" y="625"/>
                      <a:pt x="351" y="622"/>
                    </a:cubicBezTo>
                    <a:cubicBezTo>
                      <a:pt x="354" y="625"/>
                      <a:pt x="357" y="627"/>
                      <a:pt x="360" y="629"/>
                    </a:cubicBezTo>
                    <a:cubicBezTo>
                      <a:pt x="360" y="617"/>
                      <a:pt x="360" y="617"/>
                      <a:pt x="360" y="617"/>
                    </a:cubicBezTo>
                    <a:cubicBezTo>
                      <a:pt x="599" y="426"/>
                      <a:pt x="701" y="0"/>
                      <a:pt x="701" y="0"/>
                    </a:cubicBezTo>
                    <a:close/>
                  </a:path>
                </a:pathLst>
              </a:custGeom>
              <a:solidFill>
                <a:srgbClr val="2F9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15">
                <a:extLst>
                  <a:ext uri="{FF2B5EF4-FFF2-40B4-BE49-F238E27FC236}">
                    <a16:creationId xmlns:a16="http://schemas.microsoft.com/office/drawing/2014/main" id="{72E2A13F-F8E5-4710-9E02-8FCF14807D37}"/>
                  </a:ext>
                </a:extLst>
              </p:cNvPr>
              <p:cNvSpPr>
                <a:spLocks/>
              </p:cNvSpPr>
              <p:nvPr/>
            </p:nvSpPr>
            <p:spPr bwMode="auto">
              <a:xfrm>
                <a:off x="4963" y="2801"/>
                <a:ext cx="147" cy="695"/>
              </a:xfrm>
              <a:custGeom>
                <a:avLst/>
                <a:gdLst>
                  <a:gd name="T0" fmla="*/ 687 w 1086"/>
                  <a:gd name="T1" fmla="*/ 0 h 5126"/>
                  <a:gd name="T2" fmla="*/ 532 w 1086"/>
                  <a:gd name="T3" fmla="*/ 163 h 5126"/>
                  <a:gd name="T4" fmla="*/ 384 w 1086"/>
                  <a:gd name="T5" fmla="*/ 0 h 5126"/>
                  <a:gd name="T6" fmla="*/ 82 w 1086"/>
                  <a:gd name="T7" fmla="*/ 3756 h 5126"/>
                  <a:gd name="T8" fmla="*/ 523 w 1086"/>
                  <a:gd name="T9" fmla="*/ 5121 h 5126"/>
                  <a:gd name="T10" fmla="*/ 535 w 1086"/>
                  <a:gd name="T11" fmla="*/ 5126 h 5126"/>
                  <a:gd name="T12" fmla="*/ 547 w 1086"/>
                  <a:gd name="T13" fmla="*/ 5121 h 5126"/>
                  <a:gd name="T14" fmla="*/ 1005 w 1086"/>
                  <a:gd name="T15" fmla="*/ 3756 h 5126"/>
                  <a:gd name="T16" fmla="*/ 687 w 1086"/>
                  <a:gd name="T17" fmla="*/ 0 h 5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6" h="5126">
                    <a:moveTo>
                      <a:pt x="687" y="0"/>
                    </a:moveTo>
                    <a:cubicBezTo>
                      <a:pt x="532" y="163"/>
                      <a:pt x="532" y="163"/>
                      <a:pt x="532" y="163"/>
                    </a:cubicBezTo>
                    <a:cubicBezTo>
                      <a:pt x="384" y="0"/>
                      <a:pt x="384" y="0"/>
                      <a:pt x="384" y="0"/>
                    </a:cubicBezTo>
                    <a:cubicBezTo>
                      <a:pt x="384" y="0"/>
                      <a:pt x="0" y="2535"/>
                      <a:pt x="82" y="3756"/>
                    </a:cubicBezTo>
                    <a:cubicBezTo>
                      <a:pt x="154" y="4835"/>
                      <a:pt x="412" y="5065"/>
                      <a:pt x="523" y="5121"/>
                    </a:cubicBezTo>
                    <a:cubicBezTo>
                      <a:pt x="535" y="5126"/>
                      <a:pt x="535" y="5126"/>
                      <a:pt x="535" y="5126"/>
                    </a:cubicBezTo>
                    <a:cubicBezTo>
                      <a:pt x="547" y="5121"/>
                      <a:pt x="547" y="5121"/>
                      <a:pt x="547" y="5121"/>
                    </a:cubicBezTo>
                    <a:cubicBezTo>
                      <a:pt x="658" y="5065"/>
                      <a:pt x="933" y="4835"/>
                      <a:pt x="1005" y="3756"/>
                    </a:cubicBezTo>
                    <a:cubicBezTo>
                      <a:pt x="1086" y="2535"/>
                      <a:pt x="687" y="0"/>
                      <a:pt x="687" y="0"/>
                    </a:cubicBezTo>
                    <a:close/>
                  </a:path>
                </a:pathLst>
              </a:custGeom>
              <a:solidFill>
                <a:srgbClr val="2F9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16">
                <a:extLst>
                  <a:ext uri="{FF2B5EF4-FFF2-40B4-BE49-F238E27FC236}">
                    <a16:creationId xmlns:a16="http://schemas.microsoft.com/office/drawing/2014/main" id="{E79202A9-D19E-4DE6-B6EB-2CA0F7709AE5}"/>
                  </a:ext>
                </a:extLst>
              </p:cNvPr>
              <p:cNvSpPr>
                <a:spLocks/>
              </p:cNvSpPr>
              <p:nvPr/>
            </p:nvSpPr>
            <p:spPr bwMode="auto">
              <a:xfrm>
                <a:off x="4595" y="2747"/>
                <a:ext cx="443" cy="767"/>
              </a:xfrm>
              <a:custGeom>
                <a:avLst/>
                <a:gdLst>
                  <a:gd name="T0" fmla="*/ 1676 w 3267"/>
                  <a:gd name="T1" fmla="*/ 0 h 5657"/>
                  <a:gd name="T2" fmla="*/ 0 w 3267"/>
                  <a:gd name="T3" fmla="*/ 574 h 5657"/>
                  <a:gd name="T4" fmla="*/ 710 w 3267"/>
                  <a:gd name="T5" fmla="*/ 3090 h 5657"/>
                  <a:gd name="T6" fmla="*/ 1018 w 3267"/>
                  <a:gd name="T7" fmla="*/ 4028 h 5657"/>
                  <a:gd name="T8" fmla="*/ 1214 w 3267"/>
                  <a:gd name="T9" fmla="*/ 5657 h 5657"/>
                  <a:gd name="T10" fmla="*/ 3253 w 3267"/>
                  <a:gd name="T11" fmla="*/ 5657 h 5657"/>
                  <a:gd name="T12" fmla="*/ 3267 w 3267"/>
                  <a:gd name="T13" fmla="*/ 4499 h 5657"/>
                  <a:gd name="T14" fmla="*/ 1676 w 3267"/>
                  <a:gd name="T15" fmla="*/ 0 h 56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7" h="5657">
                    <a:moveTo>
                      <a:pt x="1676" y="0"/>
                    </a:moveTo>
                    <a:cubicBezTo>
                      <a:pt x="1676" y="0"/>
                      <a:pt x="441" y="623"/>
                      <a:pt x="0" y="574"/>
                    </a:cubicBezTo>
                    <a:cubicBezTo>
                      <a:pt x="0" y="574"/>
                      <a:pt x="1005" y="2403"/>
                      <a:pt x="710" y="3090"/>
                    </a:cubicBezTo>
                    <a:cubicBezTo>
                      <a:pt x="710" y="3090"/>
                      <a:pt x="1018" y="3566"/>
                      <a:pt x="1018" y="4028"/>
                    </a:cubicBezTo>
                    <a:cubicBezTo>
                      <a:pt x="1018" y="4028"/>
                      <a:pt x="1207" y="4313"/>
                      <a:pt x="1214" y="5657"/>
                    </a:cubicBezTo>
                    <a:cubicBezTo>
                      <a:pt x="3253" y="5657"/>
                      <a:pt x="3253" y="5657"/>
                      <a:pt x="3253" y="5657"/>
                    </a:cubicBezTo>
                    <a:cubicBezTo>
                      <a:pt x="3267" y="4499"/>
                      <a:pt x="3267" y="4499"/>
                      <a:pt x="3267" y="4499"/>
                    </a:cubicBezTo>
                    <a:cubicBezTo>
                      <a:pt x="3267" y="4499"/>
                      <a:pt x="2025" y="1625"/>
                      <a:pt x="1676" y="0"/>
                    </a:cubicBezTo>
                    <a:close/>
                  </a:path>
                </a:pathLst>
              </a:custGeom>
              <a:solidFill>
                <a:srgbClr val="49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17">
                <a:extLst>
                  <a:ext uri="{FF2B5EF4-FFF2-40B4-BE49-F238E27FC236}">
                    <a16:creationId xmlns:a16="http://schemas.microsoft.com/office/drawing/2014/main" id="{81EF9A58-9BCC-4085-96D0-4790D1C3AB6A}"/>
                  </a:ext>
                </a:extLst>
              </p:cNvPr>
              <p:cNvSpPr>
                <a:spLocks/>
              </p:cNvSpPr>
              <p:nvPr/>
            </p:nvSpPr>
            <p:spPr bwMode="auto">
              <a:xfrm>
                <a:off x="5025" y="2739"/>
                <a:ext cx="469" cy="775"/>
              </a:xfrm>
              <a:custGeom>
                <a:avLst/>
                <a:gdLst>
                  <a:gd name="T0" fmla="*/ 1661 w 3458"/>
                  <a:gd name="T1" fmla="*/ 0 h 5717"/>
                  <a:gd name="T2" fmla="*/ 3218 w 3458"/>
                  <a:gd name="T3" fmla="*/ 421 h 5717"/>
                  <a:gd name="T4" fmla="*/ 3458 w 3458"/>
                  <a:gd name="T5" fmla="*/ 463 h 5717"/>
                  <a:gd name="T6" fmla="*/ 2711 w 3458"/>
                  <a:gd name="T7" fmla="*/ 3273 h 5717"/>
                  <a:gd name="T8" fmla="*/ 2419 w 3458"/>
                  <a:gd name="T9" fmla="*/ 4116 h 5717"/>
                  <a:gd name="T10" fmla="*/ 2270 w 3458"/>
                  <a:gd name="T11" fmla="*/ 5717 h 5717"/>
                  <a:gd name="T12" fmla="*/ 79 w 3458"/>
                  <a:gd name="T13" fmla="*/ 5717 h 5717"/>
                  <a:gd name="T14" fmla="*/ 0 w 3458"/>
                  <a:gd name="T15" fmla="*/ 4680 h 5717"/>
                  <a:gd name="T16" fmla="*/ 1661 w 3458"/>
                  <a:gd name="T17" fmla="*/ 0 h 5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8" h="5717">
                    <a:moveTo>
                      <a:pt x="1661" y="0"/>
                    </a:moveTo>
                    <a:cubicBezTo>
                      <a:pt x="1661" y="0"/>
                      <a:pt x="2639" y="337"/>
                      <a:pt x="3218" y="421"/>
                    </a:cubicBezTo>
                    <a:cubicBezTo>
                      <a:pt x="3262" y="427"/>
                      <a:pt x="3407" y="459"/>
                      <a:pt x="3458" y="463"/>
                    </a:cubicBezTo>
                    <a:cubicBezTo>
                      <a:pt x="3458" y="463"/>
                      <a:pt x="2417" y="2586"/>
                      <a:pt x="2711" y="3273"/>
                    </a:cubicBezTo>
                    <a:cubicBezTo>
                      <a:pt x="2711" y="3273"/>
                      <a:pt x="2463" y="3678"/>
                      <a:pt x="2419" y="4116"/>
                    </a:cubicBezTo>
                    <a:cubicBezTo>
                      <a:pt x="2419" y="4116"/>
                      <a:pt x="2322" y="4366"/>
                      <a:pt x="2270" y="5717"/>
                    </a:cubicBezTo>
                    <a:cubicBezTo>
                      <a:pt x="79" y="5717"/>
                      <a:pt x="79" y="5717"/>
                      <a:pt x="79" y="5717"/>
                    </a:cubicBezTo>
                    <a:cubicBezTo>
                      <a:pt x="0" y="4680"/>
                      <a:pt x="0" y="4680"/>
                      <a:pt x="0" y="4680"/>
                    </a:cubicBezTo>
                    <a:cubicBezTo>
                      <a:pt x="0" y="4680"/>
                      <a:pt x="1096" y="2177"/>
                      <a:pt x="1661" y="0"/>
                    </a:cubicBezTo>
                    <a:close/>
                  </a:path>
                </a:pathLst>
              </a:custGeom>
              <a:solidFill>
                <a:srgbClr val="2F3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2" name="Freeform 18">
                <a:extLst>
                  <a:ext uri="{FF2B5EF4-FFF2-40B4-BE49-F238E27FC236}">
                    <a16:creationId xmlns:a16="http://schemas.microsoft.com/office/drawing/2014/main" id="{CB351571-6B4C-4E98-BBC3-F21886BCB3A2}"/>
                  </a:ext>
                </a:extLst>
              </p:cNvPr>
              <p:cNvSpPr>
                <a:spLocks/>
              </p:cNvSpPr>
              <p:nvPr/>
            </p:nvSpPr>
            <p:spPr bwMode="auto">
              <a:xfrm>
                <a:off x="4901" y="2675"/>
                <a:ext cx="137" cy="173"/>
              </a:xfrm>
              <a:custGeom>
                <a:avLst/>
                <a:gdLst>
                  <a:gd name="T0" fmla="*/ 0 w 1008"/>
                  <a:gd name="T1" fmla="*/ 306 h 1282"/>
                  <a:gd name="T2" fmla="*/ 261 w 1008"/>
                  <a:gd name="T3" fmla="*/ 0 h 1282"/>
                  <a:gd name="T4" fmla="*/ 1008 w 1008"/>
                  <a:gd name="T5" fmla="*/ 476 h 1282"/>
                  <a:gd name="T6" fmla="*/ 504 w 1008"/>
                  <a:gd name="T7" fmla="*/ 1282 h 1282"/>
                  <a:gd name="T8" fmla="*/ 0 w 1008"/>
                  <a:gd name="T9" fmla="*/ 306 h 1282"/>
                </a:gdLst>
                <a:ahLst/>
                <a:cxnLst>
                  <a:cxn ang="0">
                    <a:pos x="T0" y="T1"/>
                  </a:cxn>
                  <a:cxn ang="0">
                    <a:pos x="T2" y="T3"/>
                  </a:cxn>
                  <a:cxn ang="0">
                    <a:pos x="T4" y="T5"/>
                  </a:cxn>
                  <a:cxn ang="0">
                    <a:pos x="T6" y="T7"/>
                  </a:cxn>
                  <a:cxn ang="0">
                    <a:pos x="T8" y="T9"/>
                  </a:cxn>
                </a:cxnLst>
                <a:rect l="0" t="0" r="r" b="b"/>
                <a:pathLst>
                  <a:path w="1008" h="1282">
                    <a:moveTo>
                      <a:pt x="0" y="306"/>
                    </a:moveTo>
                    <a:cubicBezTo>
                      <a:pt x="261" y="0"/>
                      <a:pt x="261" y="0"/>
                      <a:pt x="261" y="0"/>
                    </a:cubicBezTo>
                    <a:cubicBezTo>
                      <a:pt x="261" y="0"/>
                      <a:pt x="516" y="426"/>
                      <a:pt x="1008" y="476"/>
                    </a:cubicBezTo>
                    <a:cubicBezTo>
                      <a:pt x="1008" y="476"/>
                      <a:pt x="588" y="1009"/>
                      <a:pt x="504" y="1282"/>
                    </a:cubicBezTo>
                    <a:lnTo>
                      <a:pt x="0" y="306"/>
                    </a:lnTo>
                    <a:close/>
                  </a:path>
                </a:pathLst>
              </a:custGeom>
              <a:solidFill>
                <a:srgbClr val="C0C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3" name="Freeform 19">
                <a:extLst>
                  <a:ext uri="{FF2B5EF4-FFF2-40B4-BE49-F238E27FC236}">
                    <a16:creationId xmlns:a16="http://schemas.microsoft.com/office/drawing/2014/main" id="{8436FB5C-95C6-4596-AE4B-5CDDAF99B7AF}"/>
                  </a:ext>
                </a:extLst>
              </p:cNvPr>
              <p:cNvSpPr>
                <a:spLocks/>
              </p:cNvSpPr>
              <p:nvPr/>
            </p:nvSpPr>
            <p:spPr bwMode="auto">
              <a:xfrm>
                <a:off x="5037" y="2675"/>
                <a:ext cx="137" cy="173"/>
              </a:xfrm>
              <a:custGeom>
                <a:avLst/>
                <a:gdLst>
                  <a:gd name="T0" fmla="*/ 1013 w 1013"/>
                  <a:gd name="T1" fmla="*/ 306 h 1282"/>
                  <a:gd name="T2" fmla="*/ 751 w 1013"/>
                  <a:gd name="T3" fmla="*/ 0 h 1282"/>
                  <a:gd name="T4" fmla="*/ 0 w 1013"/>
                  <a:gd name="T5" fmla="*/ 476 h 1282"/>
                  <a:gd name="T6" fmla="*/ 508 w 1013"/>
                  <a:gd name="T7" fmla="*/ 1282 h 1282"/>
                  <a:gd name="T8" fmla="*/ 1013 w 1013"/>
                  <a:gd name="T9" fmla="*/ 306 h 1282"/>
                </a:gdLst>
                <a:ahLst/>
                <a:cxnLst>
                  <a:cxn ang="0">
                    <a:pos x="T0" y="T1"/>
                  </a:cxn>
                  <a:cxn ang="0">
                    <a:pos x="T2" y="T3"/>
                  </a:cxn>
                  <a:cxn ang="0">
                    <a:pos x="T4" y="T5"/>
                  </a:cxn>
                  <a:cxn ang="0">
                    <a:pos x="T6" y="T7"/>
                  </a:cxn>
                  <a:cxn ang="0">
                    <a:pos x="T8" y="T9"/>
                  </a:cxn>
                </a:cxnLst>
                <a:rect l="0" t="0" r="r" b="b"/>
                <a:pathLst>
                  <a:path w="1013" h="1282">
                    <a:moveTo>
                      <a:pt x="1013" y="306"/>
                    </a:moveTo>
                    <a:cubicBezTo>
                      <a:pt x="751" y="0"/>
                      <a:pt x="751" y="0"/>
                      <a:pt x="751" y="0"/>
                    </a:cubicBezTo>
                    <a:cubicBezTo>
                      <a:pt x="751" y="0"/>
                      <a:pt x="492" y="426"/>
                      <a:pt x="0" y="476"/>
                    </a:cubicBezTo>
                    <a:cubicBezTo>
                      <a:pt x="0" y="476"/>
                      <a:pt x="424" y="1009"/>
                      <a:pt x="508" y="1282"/>
                    </a:cubicBezTo>
                    <a:lnTo>
                      <a:pt x="1013" y="306"/>
                    </a:lnTo>
                    <a:close/>
                  </a:path>
                </a:pathLst>
              </a:custGeom>
              <a:solidFill>
                <a:srgbClr val="C0C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4" name="Freeform 20">
                <a:extLst>
                  <a:ext uri="{FF2B5EF4-FFF2-40B4-BE49-F238E27FC236}">
                    <a16:creationId xmlns:a16="http://schemas.microsoft.com/office/drawing/2014/main" id="{B7637B06-9F48-4EA0-8E2C-BFF9587E7B6E}"/>
                  </a:ext>
                </a:extLst>
              </p:cNvPr>
              <p:cNvSpPr>
                <a:spLocks/>
              </p:cNvSpPr>
              <p:nvPr/>
            </p:nvSpPr>
            <p:spPr bwMode="auto">
              <a:xfrm>
                <a:off x="5025" y="2717"/>
                <a:ext cx="259" cy="656"/>
              </a:xfrm>
              <a:custGeom>
                <a:avLst/>
                <a:gdLst>
                  <a:gd name="T0" fmla="*/ 1098 w 1912"/>
                  <a:gd name="T1" fmla="*/ 0 h 4842"/>
                  <a:gd name="T2" fmla="*/ 1672 w 1912"/>
                  <a:gd name="T3" fmla="*/ 164 h 4842"/>
                  <a:gd name="T4" fmla="*/ 1912 w 1912"/>
                  <a:gd name="T5" fmla="*/ 2193 h 4842"/>
                  <a:gd name="T6" fmla="*/ 1425 w 1912"/>
                  <a:gd name="T7" fmla="*/ 2298 h 4842"/>
                  <a:gd name="T8" fmla="*/ 1755 w 1912"/>
                  <a:gd name="T9" fmla="*/ 2823 h 4842"/>
                  <a:gd name="T10" fmla="*/ 0 w 1912"/>
                  <a:gd name="T11" fmla="*/ 4842 h 4842"/>
                  <a:gd name="T12" fmla="*/ 1098 w 1912"/>
                  <a:gd name="T13" fmla="*/ 0 h 4842"/>
                </a:gdLst>
                <a:ahLst/>
                <a:cxnLst>
                  <a:cxn ang="0">
                    <a:pos x="T0" y="T1"/>
                  </a:cxn>
                  <a:cxn ang="0">
                    <a:pos x="T2" y="T3"/>
                  </a:cxn>
                  <a:cxn ang="0">
                    <a:pos x="T4" y="T5"/>
                  </a:cxn>
                  <a:cxn ang="0">
                    <a:pos x="T6" y="T7"/>
                  </a:cxn>
                  <a:cxn ang="0">
                    <a:pos x="T8" y="T9"/>
                  </a:cxn>
                  <a:cxn ang="0">
                    <a:pos x="T10" y="T11"/>
                  </a:cxn>
                  <a:cxn ang="0">
                    <a:pos x="T12" y="T13"/>
                  </a:cxn>
                </a:cxnLst>
                <a:rect l="0" t="0" r="r" b="b"/>
                <a:pathLst>
                  <a:path w="1912" h="4842">
                    <a:moveTo>
                      <a:pt x="1098" y="0"/>
                    </a:moveTo>
                    <a:cubicBezTo>
                      <a:pt x="1672" y="164"/>
                      <a:pt x="1672" y="164"/>
                      <a:pt x="1672" y="164"/>
                    </a:cubicBezTo>
                    <a:cubicBezTo>
                      <a:pt x="1912" y="2193"/>
                      <a:pt x="1912" y="2193"/>
                      <a:pt x="1912" y="2193"/>
                    </a:cubicBezTo>
                    <a:cubicBezTo>
                      <a:pt x="1425" y="2298"/>
                      <a:pt x="1425" y="2298"/>
                      <a:pt x="1425" y="2298"/>
                    </a:cubicBezTo>
                    <a:cubicBezTo>
                      <a:pt x="1755" y="2823"/>
                      <a:pt x="1755" y="2823"/>
                      <a:pt x="1755" y="2823"/>
                    </a:cubicBezTo>
                    <a:cubicBezTo>
                      <a:pt x="0" y="4842"/>
                      <a:pt x="0" y="4842"/>
                      <a:pt x="0" y="4842"/>
                    </a:cubicBezTo>
                    <a:cubicBezTo>
                      <a:pt x="0" y="4842"/>
                      <a:pt x="1191" y="2313"/>
                      <a:pt x="1098" y="0"/>
                    </a:cubicBezTo>
                    <a:close/>
                  </a:path>
                </a:pathLst>
              </a:custGeom>
              <a:solidFill>
                <a:srgbClr val="242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5" name="Freeform 21">
                <a:extLst>
                  <a:ext uri="{FF2B5EF4-FFF2-40B4-BE49-F238E27FC236}">
                    <a16:creationId xmlns:a16="http://schemas.microsoft.com/office/drawing/2014/main" id="{FE405A18-0BD0-4815-945F-81EC2F9CE994}"/>
                  </a:ext>
                </a:extLst>
              </p:cNvPr>
              <p:cNvSpPr>
                <a:spLocks/>
              </p:cNvSpPr>
              <p:nvPr/>
            </p:nvSpPr>
            <p:spPr bwMode="auto">
              <a:xfrm>
                <a:off x="4790" y="2716"/>
                <a:ext cx="246" cy="637"/>
              </a:xfrm>
              <a:custGeom>
                <a:avLst/>
                <a:gdLst>
                  <a:gd name="T0" fmla="*/ 814 w 1815"/>
                  <a:gd name="T1" fmla="*/ 0 h 4703"/>
                  <a:gd name="T2" fmla="*/ 237 w 1815"/>
                  <a:gd name="T3" fmla="*/ 230 h 4703"/>
                  <a:gd name="T4" fmla="*/ 0 w 1815"/>
                  <a:gd name="T5" fmla="*/ 2194 h 4703"/>
                  <a:gd name="T6" fmla="*/ 488 w 1815"/>
                  <a:gd name="T7" fmla="*/ 2299 h 4703"/>
                  <a:gd name="T8" fmla="*/ 158 w 1815"/>
                  <a:gd name="T9" fmla="*/ 2824 h 4703"/>
                  <a:gd name="T10" fmla="*/ 1815 w 1815"/>
                  <a:gd name="T11" fmla="*/ 4703 h 4703"/>
                  <a:gd name="T12" fmla="*/ 814 w 1815"/>
                  <a:gd name="T13" fmla="*/ 0 h 4703"/>
                </a:gdLst>
                <a:ahLst/>
                <a:cxnLst>
                  <a:cxn ang="0">
                    <a:pos x="T0" y="T1"/>
                  </a:cxn>
                  <a:cxn ang="0">
                    <a:pos x="T2" y="T3"/>
                  </a:cxn>
                  <a:cxn ang="0">
                    <a:pos x="T4" y="T5"/>
                  </a:cxn>
                  <a:cxn ang="0">
                    <a:pos x="T6" y="T7"/>
                  </a:cxn>
                  <a:cxn ang="0">
                    <a:pos x="T8" y="T9"/>
                  </a:cxn>
                  <a:cxn ang="0">
                    <a:pos x="T10" y="T11"/>
                  </a:cxn>
                  <a:cxn ang="0">
                    <a:pos x="T12" y="T13"/>
                  </a:cxn>
                </a:cxnLst>
                <a:rect l="0" t="0" r="r" b="b"/>
                <a:pathLst>
                  <a:path w="1815" h="4703">
                    <a:moveTo>
                      <a:pt x="814" y="0"/>
                    </a:moveTo>
                    <a:cubicBezTo>
                      <a:pt x="237" y="230"/>
                      <a:pt x="237" y="230"/>
                      <a:pt x="237" y="230"/>
                    </a:cubicBezTo>
                    <a:cubicBezTo>
                      <a:pt x="0" y="2194"/>
                      <a:pt x="0" y="2194"/>
                      <a:pt x="0" y="2194"/>
                    </a:cubicBezTo>
                    <a:cubicBezTo>
                      <a:pt x="488" y="2299"/>
                      <a:pt x="488" y="2299"/>
                      <a:pt x="488" y="2299"/>
                    </a:cubicBezTo>
                    <a:cubicBezTo>
                      <a:pt x="158" y="2824"/>
                      <a:pt x="158" y="2824"/>
                      <a:pt x="158" y="2824"/>
                    </a:cubicBezTo>
                    <a:cubicBezTo>
                      <a:pt x="1815" y="4703"/>
                      <a:pt x="1815" y="4703"/>
                      <a:pt x="1815" y="4703"/>
                    </a:cubicBezTo>
                    <a:cubicBezTo>
                      <a:pt x="1815" y="4703"/>
                      <a:pt x="722" y="2314"/>
                      <a:pt x="814" y="0"/>
                    </a:cubicBezTo>
                    <a:close/>
                  </a:path>
                </a:pathLst>
              </a:custGeom>
              <a:solidFill>
                <a:srgbClr val="3B4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6" name="Freeform 22">
                <a:extLst>
                  <a:ext uri="{FF2B5EF4-FFF2-40B4-BE49-F238E27FC236}">
                    <a16:creationId xmlns:a16="http://schemas.microsoft.com/office/drawing/2014/main" id="{60BE9978-E9DF-421A-88CE-78C7486187DA}"/>
                  </a:ext>
                </a:extLst>
              </p:cNvPr>
              <p:cNvSpPr>
                <a:spLocks/>
              </p:cNvSpPr>
              <p:nvPr/>
            </p:nvSpPr>
            <p:spPr bwMode="auto">
              <a:xfrm>
                <a:off x="5038" y="2169"/>
                <a:ext cx="193" cy="512"/>
              </a:xfrm>
              <a:custGeom>
                <a:avLst/>
                <a:gdLst>
                  <a:gd name="T0" fmla="*/ 1424 w 1424"/>
                  <a:gd name="T1" fmla="*/ 1352 h 3779"/>
                  <a:gd name="T2" fmla="*/ 0 w 1424"/>
                  <a:gd name="T3" fmla="*/ 0 h 3779"/>
                  <a:gd name="T4" fmla="*/ 0 w 1424"/>
                  <a:gd name="T5" fmla="*/ 3779 h 3779"/>
                  <a:gd name="T6" fmla="*/ 1424 w 1424"/>
                  <a:gd name="T7" fmla="*/ 1352 h 3779"/>
                </a:gdLst>
                <a:ahLst/>
                <a:cxnLst>
                  <a:cxn ang="0">
                    <a:pos x="T0" y="T1"/>
                  </a:cxn>
                  <a:cxn ang="0">
                    <a:pos x="T2" y="T3"/>
                  </a:cxn>
                  <a:cxn ang="0">
                    <a:pos x="T4" y="T5"/>
                  </a:cxn>
                  <a:cxn ang="0">
                    <a:pos x="T6" y="T7"/>
                  </a:cxn>
                </a:cxnLst>
                <a:rect l="0" t="0" r="r" b="b"/>
                <a:pathLst>
                  <a:path w="1424" h="3779">
                    <a:moveTo>
                      <a:pt x="1424" y="1352"/>
                    </a:moveTo>
                    <a:cubicBezTo>
                      <a:pt x="1424" y="309"/>
                      <a:pt x="789" y="0"/>
                      <a:pt x="0" y="0"/>
                    </a:cubicBezTo>
                    <a:cubicBezTo>
                      <a:pt x="0" y="3779"/>
                      <a:pt x="0" y="3779"/>
                      <a:pt x="0" y="3779"/>
                    </a:cubicBezTo>
                    <a:cubicBezTo>
                      <a:pt x="789" y="3776"/>
                      <a:pt x="1424" y="2395"/>
                      <a:pt x="1424" y="1352"/>
                    </a:cubicBezTo>
                    <a:close/>
                  </a:path>
                </a:pathLst>
              </a:custGeom>
              <a:solidFill>
                <a:srgbClr val="F0D4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23">
                <a:extLst>
                  <a:ext uri="{FF2B5EF4-FFF2-40B4-BE49-F238E27FC236}">
                    <a16:creationId xmlns:a16="http://schemas.microsoft.com/office/drawing/2014/main" id="{02F5FCCA-07E7-46BB-9C4F-433CC420B473}"/>
                  </a:ext>
                </a:extLst>
              </p:cNvPr>
              <p:cNvSpPr>
                <a:spLocks/>
              </p:cNvSpPr>
              <p:nvPr/>
            </p:nvSpPr>
            <p:spPr bwMode="auto">
              <a:xfrm>
                <a:off x="4846" y="2169"/>
                <a:ext cx="193" cy="512"/>
              </a:xfrm>
              <a:custGeom>
                <a:avLst/>
                <a:gdLst>
                  <a:gd name="T0" fmla="*/ 1426 w 1427"/>
                  <a:gd name="T1" fmla="*/ 0 h 3779"/>
                  <a:gd name="T2" fmla="*/ 0 w 1427"/>
                  <a:gd name="T3" fmla="*/ 1352 h 3779"/>
                  <a:gd name="T4" fmla="*/ 1425 w 1427"/>
                  <a:gd name="T5" fmla="*/ 3779 h 3779"/>
                  <a:gd name="T6" fmla="*/ 1426 w 1427"/>
                  <a:gd name="T7" fmla="*/ 3779 h 3779"/>
                  <a:gd name="T8" fmla="*/ 1426 w 1427"/>
                  <a:gd name="T9" fmla="*/ 0 h 3779"/>
                  <a:gd name="T10" fmla="*/ 1426 w 1427"/>
                  <a:gd name="T11" fmla="*/ 0 h 3779"/>
                </a:gdLst>
                <a:ahLst/>
                <a:cxnLst>
                  <a:cxn ang="0">
                    <a:pos x="T0" y="T1"/>
                  </a:cxn>
                  <a:cxn ang="0">
                    <a:pos x="T2" y="T3"/>
                  </a:cxn>
                  <a:cxn ang="0">
                    <a:pos x="T4" y="T5"/>
                  </a:cxn>
                  <a:cxn ang="0">
                    <a:pos x="T6" y="T7"/>
                  </a:cxn>
                  <a:cxn ang="0">
                    <a:pos x="T8" y="T9"/>
                  </a:cxn>
                  <a:cxn ang="0">
                    <a:pos x="T10" y="T11"/>
                  </a:cxn>
                </a:cxnLst>
                <a:rect l="0" t="0" r="r" b="b"/>
                <a:pathLst>
                  <a:path w="1427" h="3779">
                    <a:moveTo>
                      <a:pt x="1426" y="0"/>
                    </a:moveTo>
                    <a:cubicBezTo>
                      <a:pt x="638" y="0"/>
                      <a:pt x="0" y="308"/>
                      <a:pt x="0" y="1352"/>
                    </a:cubicBezTo>
                    <a:cubicBezTo>
                      <a:pt x="0" y="2396"/>
                      <a:pt x="637" y="3779"/>
                      <a:pt x="1425" y="3779"/>
                    </a:cubicBezTo>
                    <a:cubicBezTo>
                      <a:pt x="1426" y="3779"/>
                      <a:pt x="1426" y="3779"/>
                      <a:pt x="1426" y="3779"/>
                    </a:cubicBezTo>
                    <a:cubicBezTo>
                      <a:pt x="1426" y="0"/>
                      <a:pt x="1426" y="0"/>
                      <a:pt x="1426" y="0"/>
                    </a:cubicBezTo>
                    <a:cubicBezTo>
                      <a:pt x="1426" y="0"/>
                      <a:pt x="1427" y="0"/>
                      <a:pt x="1426" y="0"/>
                    </a:cubicBezTo>
                    <a:close/>
                  </a:path>
                </a:pathLst>
              </a:custGeom>
              <a:solidFill>
                <a:srgbClr val="DEBB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24">
                <a:extLst>
                  <a:ext uri="{FF2B5EF4-FFF2-40B4-BE49-F238E27FC236}">
                    <a16:creationId xmlns:a16="http://schemas.microsoft.com/office/drawing/2014/main" id="{2F8E138B-6EA1-4930-961F-2FA7ECD0B3EE}"/>
                  </a:ext>
                </a:extLst>
              </p:cNvPr>
              <p:cNvSpPr>
                <a:spLocks/>
              </p:cNvSpPr>
              <p:nvPr/>
            </p:nvSpPr>
            <p:spPr bwMode="auto">
              <a:xfrm>
                <a:off x="4809" y="2355"/>
                <a:ext cx="59" cy="104"/>
              </a:xfrm>
              <a:custGeom>
                <a:avLst/>
                <a:gdLst>
                  <a:gd name="T0" fmla="*/ 53 w 437"/>
                  <a:gd name="T1" fmla="*/ 427 h 766"/>
                  <a:gd name="T2" fmla="*/ 314 w 437"/>
                  <a:gd name="T3" fmla="*/ 742 h 766"/>
                  <a:gd name="T4" fmla="*/ 384 w 437"/>
                  <a:gd name="T5" fmla="*/ 339 h 766"/>
                  <a:gd name="T6" fmla="*/ 123 w 437"/>
                  <a:gd name="T7" fmla="*/ 24 h 766"/>
                  <a:gd name="T8" fmla="*/ 53 w 437"/>
                  <a:gd name="T9" fmla="*/ 427 h 766"/>
                </a:gdLst>
                <a:ahLst/>
                <a:cxnLst>
                  <a:cxn ang="0">
                    <a:pos x="T0" y="T1"/>
                  </a:cxn>
                  <a:cxn ang="0">
                    <a:pos x="T2" y="T3"/>
                  </a:cxn>
                  <a:cxn ang="0">
                    <a:pos x="T4" y="T5"/>
                  </a:cxn>
                  <a:cxn ang="0">
                    <a:pos x="T6" y="T7"/>
                  </a:cxn>
                  <a:cxn ang="0">
                    <a:pos x="T8" y="T9"/>
                  </a:cxn>
                </a:cxnLst>
                <a:rect l="0" t="0" r="r" b="b"/>
                <a:pathLst>
                  <a:path w="437" h="766">
                    <a:moveTo>
                      <a:pt x="53" y="427"/>
                    </a:moveTo>
                    <a:cubicBezTo>
                      <a:pt x="105" y="625"/>
                      <a:pt x="222" y="766"/>
                      <a:pt x="314" y="742"/>
                    </a:cubicBezTo>
                    <a:cubicBezTo>
                      <a:pt x="405" y="717"/>
                      <a:pt x="437" y="537"/>
                      <a:pt x="384" y="339"/>
                    </a:cubicBezTo>
                    <a:cubicBezTo>
                      <a:pt x="332" y="141"/>
                      <a:pt x="215" y="0"/>
                      <a:pt x="123" y="24"/>
                    </a:cubicBezTo>
                    <a:cubicBezTo>
                      <a:pt x="32" y="48"/>
                      <a:pt x="0" y="229"/>
                      <a:pt x="53" y="427"/>
                    </a:cubicBezTo>
                    <a:close/>
                  </a:path>
                </a:pathLst>
              </a:custGeom>
              <a:solidFill>
                <a:srgbClr val="DEBB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9" name="Freeform 25">
                <a:extLst>
                  <a:ext uri="{FF2B5EF4-FFF2-40B4-BE49-F238E27FC236}">
                    <a16:creationId xmlns:a16="http://schemas.microsoft.com/office/drawing/2014/main" id="{35958FF8-FCC6-4507-9F05-1E76DF184D3D}"/>
                  </a:ext>
                </a:extLst>
              </p:cNvPr>
              <p:cNvSpPr>
                <a:spLocks/>
              </p:cNvSpPr>
              <p:nvPr/>
            </p:nvSpPr>
            <p:spPr bwMode="auto">
              <a:xfrm>
                <a:off x="5209" y="2355"/>
                <a:ext cx="60" cy="104"/>
              </a:xfrm>
              <a:custGeom>
                <a:avLst/>
                <a:gdLst>
                  <a:gd name="T0" fmla="*/ 384 w 436"/>
                  <a:gd name="T1" fmla="*/ 427 h 766"/>
                  <a:gd name="T2" fmla="*/ 123 w 436"/>
                  <a:gd name="T3" fmla="*/ 742 h 766"/>
                  <a:gd name="T4" fmla="*/ 52 w 436"/>
                  <a:gd name="T5" fmla="*/ 339 h 766"/>
                  <a:gd name="T6" fmla="*/ 313 w 436"/>
                  <a:gd name="T7" fmla="*/ 24 h 766"/>
                  <a:gd name="T8" fmla="*/ 384 w 436"/>
                  <a:gd name="T9" fmla="*/ 427 h 766"/>
                </a:gdLst>
                <a:ahLst/>
                <a:cxnLst>
                  <a:cxn ang="0">
                    <a:pos x="T0" y="T1"/>
                  </a:cxn>
                  <a:cxn ang="0">
                    <a:pos x="T2" y="T3"/>
                  </a:cxn>
                  <a:cxn ang="0">
                    <a:pos x="T4" y="T5"/>
                  </a:cxn>
                  <a:cxn ang="0">
                    <a:pos x="T6" y="T7"/>
                  </a:cxn>
                  <a:cxn ang="0">
                    <a:pos x="T8" y="T9"/>
                  </a:cxn>
                </a:cxnLst>
                <a:rect l="0" t="0" r="r" b="b"/>
                <a:pathLst>
                  <a:path w="436" h="766">
                    <a:moveTo>
                      <a:pt x="384" y="427"/>
                    </a:moveTo>
                    <a:cubicBezTo>
                      <a:pt x="331" y="625"/>
                      <a:pt x="214" y="766"/>
                      <a:pt x="123" y="742"/>
                    </a:cubicBezTo>
                    <a:cubicBezTo>
                      <a:pt x="31" y="717"/>
                      <a:pt x="0" y="537"/>
                      <a:pt x="52" y="339"/>
                    </a:cubicBezTo>
                    <a:cubicBezTo>
                      <a:pt x="105" y="141"/>
                      <a:pt x="222" y="0"/>
                      <a:pt x="313" y="24"/>
                    </a:cubicBezTo>
                    <a:cubicBezTo>
                      <a:pt x="405" y="48"/>
                      <a:pt x="436" y="229"/>
                      <a:pt x="384" y="427"/>
                    </a:cubicBezTo>
                    <a:close/>
                  </a:path>
                </a:pathLst>
              </a:custGeom>
              <a:solidFill>
                <a:srgbClr val="F0D4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0" name="Oval 26">
                <a:extLst>
                  <a:ext uri="{FF2B5EF4-FFF2-40B4-BE49-F238E27FC236}">
                    <a16:creationId xmlns:a16="http://schemas.microsoft.com/office/drawing/2014/main" id="{E240A621-A3C3-49BB-B7D0-4AA6ED24197C}"/>
                  </a:ext>
                </a:extLst>
              </p:cNvPr>
              <p:cNvSpPr>
                <a:spLocks noChangeArrowheads="1"/>
              </p:cNvSpPr>
              <p:nvPr/>
            </p:nvSpPr>
            <p:spPr bwMode="auto">
              <a:xfrm>
                <a:off x="5038" y="3388"/>
                <a:ext cx="46" cy="46"/>
              </a:xfrm>
              <a:prstGeom prst="ellipse">
                <a:avLst/>
              </a:prstGeom>
              <a:solidFill>
                <a:srgbClr val="263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27">
                <a:extLst>
                  <a:ext uri="{FF2B5EF4-FFF2-40B4-BE49-F238E27FC236}">
                    <a16:creationId xmlns:a16="http://schemas.microsoft.com/office/drawing/2014/main" id="{B51EE77B-5335-437D-999A-44143A429CB9}"/>
                  </a:ext>
                </a:extLst>
              </p:cNvPr>
              <p:cNvSpPr>
                <a:spLocks/>
              </p:cNvSpPr>
              <p:nvPr/>
            </p:nvSpPr>
            <p:spPr bwMode="auto">
              <a:xfrm>
                <a:off x="5357" y="2802"/>
                <a:ext cx="277" cy="712"/>
              </a:xfrm>
              <a:custGeom>
                <a:avLst/>
                <a:gdLst>
                  <a:gd name="T0" fmla="*/ 1011 w 2045"/>
                  <a:gd name="T1" fmla="*/ 0 h 5254"/>
                  <a:gd name="T2" fmla="*/ 1695 w 2045"/>
                  <a:gd name="T3" fmla="*/ 3055 h 5254"/>
                  <a:gd name="T4" fmla="*/ 1832 w 2045"/>
                  <a:gd name="T5" fmla="*/ 3252 h 5254"/>
                  <a:gd name="T6" fmla="*/ 1817 w 2045"/>
                  <a:gd name="T7" fmla="*/ 3435 h 5254"/>
                  <a:gd name="T8" fmla="*/ 1817 w 2045"/>
                  <a:gd name="T9" fmla="*/ 3435 h 5254"/>
                  <a:gd name="T10" fmla="*/ 1969 w 2045"/>
                  <a:gd name="T11" fmla="*/ 3616 h 5254"/>
                  <a:gd name="T12" fmla="*/ 1717 w 2045"/>
                  <a:gd name="T13" fmla="*/ 5254 h 5254"/>
                  <a:gd name="T14" fmla="*/ 143 w 2045"/>
                  <a:gd name="T15" fmla="*/ 5254 h 5254"/>
                  <a:gd name="T16" fmla="*/ 222 w 2045"/>
                  <a:gd name="T17" fmla="*/ 3789 h 5254"/>
                  <a:gd name="T18" fmla="*/ 237 w 2045"/>
                  <a:gd name="T19" fmla="*/ 3541 h 5254"/>
                  <a:gd name="T20" fmla="*/ 161 w 2045"/>
                  <a:gd name="T21" fmla="*/ 3267 h 5254"/>
                  <a:gd name="T22" fmla="*/ 143 w 2045"/>
                  <a:gd name="T23" fmla="*/ 2944 h 5254"/>
                  <a:gd name="T24" fmla="*/ 1011 w 2045"/>
                  <a:gd name="T25" fmla="*/ 0 h 5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5" h="5254">
                    <a:moveTo>
                      <a:pt x="1011" y="0"/>
                    </a:moveTo>
                    <a:cubicBezTo>
                      <a:pt x="1695" y="3055"/>
                      <a:pt x="1695" y="3055"/>
                      <a:pt x="1695" y="3055"/>
                    </a:cubicBezTo>
                    <a:cubicBezTo>
                      <a:pt x="1695" y="3055"/>
                      <a:pt x="1847" y="3070"/>
                      <a:pt x="1832" y="3252"/>
                    </a:cubicBezTo>
                    <a:cubicBezTo>
                      <a:pt x="1817" y="3435"/>
                      <a:pt x="1817" y="3435"/>
                      <a:pt x="1817" y="3435"/>
                    </a:cubicBezTo>
                    <a:cubicBezTo>
                      <a:pt x="1817" y="3435"/>
                      <a:pt x="1817" y="3435"/>
                      <a:pt x="1817" y="3435"/>
                    </a:cubicBezTo>
                    <a:cubicBezTo>
                      <a:pt x="1817" y="3435"/>
                      <a:pt x="2045" y="3509"/>
                      <a:pt x="1969" y="3616"/>
                    </a:cubicBezTo>
                    <a:cubicBezTo>
                      <a:pt x="1893" y="3723"/>
                      <a:pt x="1717" y="5254"/>
                      <a:pt x="1717" y="5254"/>
                    </a:cubicBezTo>
                    <a:cubicBezTo>
                      <a:pt x="143" y="5254"/>
                      <a:pt x="143" y="5254"/>
                      <a:pt x="143" y="5254"/>
                    </a:cubicBezTo>
                    <a:cubicBezTo>
                      <a:pt x="143" y="5254"/>
                      <a:pt x="298" y="3825"/>
                      <a:pt x="222" y="3789"/>
                    </a:cubicBezTo>
                    <a:cubicBezTo>
                      <a:pt x="146" y="3754"/>
                      <a:pt x="191" y="3556"/>
                      <a:pt x="237" y="3541"/>
                    </a:cubicBezTo>
                    <a:cubicBezTo>
                      <a:pt x="283" y="3526"/>
                      <a:pt x="85" y="3374"/>
                      <a:pt x="161" y="3267"/>
                    </a:cubicBezTo>
                    <a:cubicBezTo>
                      <a:pt x="237" y="3161"/>
                      <a:pt x="143" y="2944"/>
                      <a:pt x="143" y="2944"/>
                    </a:cubicBezTo>
                    <a:cubicBezTo>
                      <a:pt x="143" y="2944"/>
                      <a:pt x="0" y="1297"/>
                      <a:pt x="1011" y="0"/>
                    </a:cubicBezTo>
                    <a:close/>
                  </a:path>
                </a:pathLst>
              </a:custGeom>
              <a:solidFill>
                <a:srgbClr val="2F3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2" name="Freeform 28">
                <a:extLst>
                  <a:ext uri="{FF2B5EF4-FFF2-40B4-BE49-F238E27FC236}">
                    <a16:creationId xmlns:a16="http://schemas.microsoft.com/office/drawing/2014/main" id="{EEDEDE77-A255-48CA-A052-98F793AC34CE}"/>
                  </a:ext>
                </a:extLst>
              </p:cNvPr>
              <p:cNvSpPr>
                <a:spLocks/>
              </p:cNvSpPr>
              <p:nvPr/>
            </p:nvSpPr>
            <p:spPr bwMode="auto">
              <a:xfrm>
                <a:off x="4462" y="2825"/>
                <a:ext cx="270" cy="689"/>
              </a:xfrm>
              <a:custGeom>
                <a:avLst/>
                <a:gdLst>
                  <a:gd name="T0" fmla="*/ 979 w 1989"/>
                  <a:gd name="T1" fmla="*/ 0 h 5083"/>
                  <a:gd name="T2" fmla="*/ 349 w 1989"/>
                  <a:gd name="T3" fmla="*/ 2994 h 5083"/>
                  <a:gd name="T4" fmla="*/ 212 w 1989"/>
                  <a:gd name="T5" fmla="*/ 3191 h 5083"/>
                  <a:gd name="T6" fmla="*/ 228 w 1989"/>
                  <a:gd name="T7" fmla="*/ 3374 h 5083"/>
                  <a:gd name="T8" fmla="*/ 228 w 1989"/>
                  <a:gd name="T9" fmla="*/ 3374 h 5083"/>
                  <a:gd name="T10" fmla="*/ 76 w 1989"/>
                  <a:gd name="T11" fmla="*/ 3555 h 5083"/>
                  <a:gd name="T12" fmla="*/ 251 w 1989"/>
                  <a:gd name="T13" fmla="*/ 5083 h 5083"/>
                  <a:gd name="T14" fmla="*/ 1864 w 1989"/>
                  <a:gd name="T15" fmla="*/ 5083 h 5083"/>
                  <a:gd name="T16" fmla="*/ 1823 w 1989"/>
                  <a:gd name="T17" fmla="*/ 3728 h 5083"/>
                  <a:gd name="T18" fmla="*/ 1807 w 1989"/>
                  <a:gd name="T19" fmla="*/ 3480 h 5083"/>
                  <a:gd name="T20" fmla="*/ 1883 w 1989"/>
                  <a:gd name="T21" fmla="*/ 3207 h 5083"/>
                  <a:gd name="T22" fmla="*/ 1901 w 1989"/>
                  <a:gd name="T23" fmla="*/ 2796 h 5083"/>
                  <a:gd name="T24" fmla="*/ 979 w 1989"/>
                  <a:gd name="T25"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9" h="5083">
                    <a:moveTo>
                      <a:pt x="979" y="0"/>
                    </a:moveTo>
                    <a:cubicBezTo>
                      <a:pt x="349" y="2994"/>
                      <a:pt x="349" y="2994"/>
                      <a:pt x="349" y="2994"/>
                    </a:cubicBezTo>
                    <a:cubicBezTo>
                      <a:pt x="349" y="2994"/>
                      <a:pt x="197" y="3009"/>
                      <a:pt x="212" y="3191"/>
                    </a:cubicBezTo>
                    <a:cubicBezTo>
                      <a:pt x="228" y="3374"/>
                      <a:pt x="228" y="3374"/>
                      <a:pt x="228" y="3374"/>
                    </a:cubicBezTo>
                    <a:cubicBezTo>
                      <a:pt x="228" y="3374"/>
                      <a:pt x="228" y="3374"/>
                      <a:pt x="228" y="3374"/>
                    </a:cubicBezTo>
                    <a:cubicBezTo>
                      <a:pt x="228" y="3374"/>
                      <a:pt x="0" y="3448"/>
                      <a:pt x="76" y="3555"/>
                    </a:cubicBezTo>
                    <a:cubicBezTo>
                      <a:pt x="152" y="3662"/>
                      <a:pt x="251" y="5083"/>
                      <a:pt x="251" y="5083"/>
                    </a:cubicBezTo>
                    <a:cubicBezTo>
                      <a:pt x="1864" y="5083"/>
                      <a:pt x="1864" y="5083"/>
                      <a:pt x="1864" y="5083"/>
                    </a:cubicBezTo>
                    <a:cubicBezTo>
                      <a:pt x="1864" y="5083"/>
                      <a:pt x="1747" y="3764"/>
                      <a:pt x="1823" y="3728"/>
                    </a:cubicBezTo>
                    <a:cubicBezTo>
                      <a:pt x="1898" y="3693"/>
                      <a:pt x="1853" y="3495"/>
                      <a:pt x="1807" y="3480"/>
                    </a:cubicBezTo>
                    <a:cubicBezTo>
                      <a:pt x="1762" y="3465"/>
                      <a:pt x="1959" y="3313"/>
                      <a:pt x="1883" y="3207"/>
                    </a:cubicBezTo>
                    <a:cubicBezTo>
                      <a:pt x="1807" y="3100"/>
                      <a:pt x="1901" y="2796"/>
                      <a:pt x="1901" y="2796"/>
                    </a:cubicBezTo>
                    <a:cubicBezTo>
                      <a:pt x="1901" y="2796"/>
                      <a:pt x="1989" y="1297"/>
                      <a:pt x="979" y="0"/>
                    </a:cubicBezTo>
                    <a:close/>
                  </a:path>
                </a:pathLst>
              </a:custGeom>
              <a:solidFill>
                <a:srgbClr val="49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29">
                <a:extLst>
                  <a:ext uri="{FF2B5EF4-FFF2-40B4-BE49-F238E27FC236}">
                    <a16:creationId xmlns:a16="http://schemas.microsoft.com/office/drawing/2014/main" id="{DB74DDCF-8B44-482F-8FCD-73AE8FE524A2}"/>
                  </a:ext>
                </a:extLst>
              </p:cNvPr>
              <p:cNvSpPr>
                <a:spLocks noChangeArrowheads="1"/>
              </p:cNvSpPr>
              <p:nvPr/>
            </p:nvSpPr>
            <p:spPr bwMode="auto">
              <a:xfrm>
                <a:off x="4629" y="3472"/>
                <a:ext cx="824" cy="42"/>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4" name="Rectangle 30">
                <a:extLst>
                  <a:ext uri="{FF2B5EF4-FFF2-40B4-BE49-F238E27FC236}">
                    <a16:creationId xmlns:a16="http://schemas.microsoft.com/office/drawing/2014/main" id="{CA6866F2-8831-437F-9712-2F7D4F2E4AAB}"/>
                  </a:ext>
                </a:extLst>
              </p:cNvPr>
              <p:cNvSpPr>
                <a:spLocks noChangeArrowheads="1"/>
              </p:cNvSpPr>
              <p:nvPr/>
            </p:nvSpPr>
            <p:spPr bwMode="auto">
              <a:xfrm>
                <a:off x="4732" y="3438"/>
                <a:ext cx="101" cy="24"/>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5" name="Rectangle 31">
                <a:extLst>
                  <a:ext uri="{FF2B5EF4-FFF2-40B4-BE49-F238E27FC236}">
                    <a16:creationId xmlns:a16="http://schemas.microsoft.com/office/drawing/2014/main" id="{A1110451-D167-4E96-87C0-B640377DC506}"/>
                  </a:ext>
                </a:extLst>
              </p:cNvPr>
              <p:cNvSpPr>
                <a:spLocks noChangeArrowheads="1"/>
              </p:cNvSpPr>
              <p:nvPr/>
            </p:nvSpPr>
            <p:spPr bwMode="auto">
              <a:xfrm>
                <a:off x="5242" y="3438"/>
                <a:ext cx="102" cy="24"/>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6" name="Freeform 32">
                <a:extLst>
                  <a:ext uri="{FF2B5EF4-FFF2-40B4-BE49-F238E27FC236}">
                    <a16:creationId xmlns:a16="http://schemas.microsoft.com/office/drawing/2014/main" id="{EDA0B27D-4025-4502-89F6-380DEA2D33CB}"/>
                  </a:ext>
                </a:extLst>
              </p:cNvPr>
              <p:cNvSpPr>
                <a:spLocks/>
              </p:cNvSpPr>
              <p:nvPr/>
            </p:nvSpPr>
            <p:spPr bwMode="auto">
              <a:xfrm>
                <a:off x="4629" y="2924"/>
                <a:ext cx="821" cy="515"/>
              </a:xfrm>
              <a:custGeom>
                <a:avLst/>
                <a:gdLst>
                  <a:gd name="T0" fmla="*/ 5845 w 6059"/>
                  <a:gd name="T1" fmla="*/ 0 h 3800"/>
                  <a:gd name="T2" fmla="*/ 242 w 6059"/>
                  <a:gd name="T3" fmla="*/ 0 h 3800"/>
                  <a:gd name="T4" fmla="*/ 0 w 6059"/>
                  <a:gd name="T5" fmla="*/ 238 h 3800"/>
                  <a:gd name="T6" fmla="*/ 0 w 6059"/>
                  <a:gd name="T7" fmla="*/ 3614 h 3800"/>
                  <a:gd name="T8" fmla="*/ 91 w 6059"/>
                  <a:gd name="T9" fmla="*/ 3800 h 3800"/>
                  <a:gd name="T10" fmla="*/ 6059 w 6059"/>
                  <a:gd name="T11" fmla="*/ 135 h 3800"/>
                  <a:gd name="T12" fmla="*/ 5845 w 6059"/>
                  <a:gd name="T13" fmla="*/ 0 h 3800"/>
                </a:gdLst>
                <a:ahLst/>
                <a:cxnLst>
                  <a:cxn ang="0">
                    <a:pos x="T0" y="T1"/>
                  </a:cxn>
                  <a:cxn ang="0">
                    <a:pos x="T2" y="T3"/>
                  </a:cxn>
                  <a:cxn ang="0">
                    <a:pos x="T4" y="T5"/>
                  </a:cxn>
                  <a:cxn ang="0">
                    <a:pos x="T6" y="T7"/>
                  </a:cxn>
                  <a:cxn ang="0">
                    <a:pos x="T8" y="T9"/>
                  </a:cxn>
                  <a:cxn ang="0">
                    <a:pos x="T10" y="T11"/>
                  </a:cxn>
                  <a:cxn ang="0">
                    <a:pos x="T12" y="T13"/>
                  </a:cxn>
                </a:cxnLst>
                <a:rect l="0" t="0" r="r" b="b"/>
                <a:pathLst>
                  <a:path w="6059" h="3800">
                    <a:moveTo>
                      <a:pt x="5845" y="0"/>
                    </a:moveTo>
                    <a:cubicBezTo>
                      <a:pt x="242" y="0"/>
                      <a:pt x="242" y="0"/>
                      <a:pt x="242" y="0"/>
                    </a:cubicBezTo>
                    <a:cubicBezTo>
                      <a:pt x="110" y="0"/>
                      <a:pt x="0" y="106"/>
                      <a:pt x="0" y="238"/>
                    </a:cubicBezTo>
                    <a:cubicBezTo>
                      <a:pt x="0" y="3614"/>
                      <a:pt x="0" y="3614"/>
                      <a:pt x="0" y="3614"/>
                    </a:cubicBezTo>
                    <a:cubicBezTo>
                      <a:pt x="0" y="3689"/>
                      <a:pt x="37" y="3756"/>
                      <a:pt x="91" y="3800"/>
                    </a:cubicBezTo>
                    <a:cubicBezTo>
                      <a:pt x="6059" y="135"/>
                      <a:pt x="6059" y="135"/>
                      <a:pt x="6059" y="135"/>
                    </a:cubicBezTo>
                    <a:cubicBezTo>
                      <a:pt x="6021" y="55"/>
                      <a:pt x="5940" y="0"/>
                      <a:pt x="5845" y="0"/>
                    </a:cubicBezTo>
                    <a:close/>
                  </a:path>
                </a:pathLst>
              </a:custGeom>
              <a:solidFill>
                <a:srgbClr val="9DAC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7" name="Freeform 33">
                <a:extLst>
                  <a:ext uri="{FF2B5EF4-FFF2-40B4-BE49-F238E27FC236}">
                    <a16:creationId xmlns:a16="http://schemas.microsoft.com/office/drawing/2014/main" id="{27713E5B-D9D8-4882-AB52-61218F7689B1}"/>
                  </a:ext>
                </a:extLst>
              </p:cNvPr>
              <p:cNvSpPr>
                <a:spLocks/>
              </p:cNvSpPr>
              <p:nvPr/>
            </p:nvSpPr>
            <p:spPr bwMode="auto">
              <a:xfrm>
                <a:off x="4641" y="2942"/>
                <a:ext cx="812" cy="504"/>
              </a:xfrm>
              <a:custGeom>
                <a:avLst/>
                <a:gdLst>
                  <a:gd name="T0" fmla="*/ 0 w 5991"/>
                  <a:gd name="T1" fmla="*/ 3666 h 3720"/>
                  <a:gd name="T2" fmla="*/ 149 w 5991"/>
                  <a:gd name="T3" fmla="*/ 3720 h 3720"/>
                  <a:gd name="T4" fmla="*/ 623 w 5991"/>
                  <a:gd name="T5" fmla="*/ 3720 h 3720"/>
                  <a:gd name="T6" fmla="*/ 623 w 5991"/>
                  <a:gd name="T7" fmla="*/ 3576 h 3720"/>
                  <a:gd name="T8" fmla="*/ 1475 w 5991"/>
                  <a:gd name="T9" fmla="*/ 3576 h 3720"/>
                  <a:gd name="T10" fmla="*/ 1475 w 5991"/>
                  <a:gd name="T11" fmla="*/ 3720 h 3720"/>
                  <a:gd name="T12" fmla="*/ 4387 w 5991"/>
                  <a:gd name="T13" fmla="*/ 3720 h 3720"/>
                  <a:gd name="T14" fmla="*/ 4387 w 5991"/>
                  <a:gd name="T15" fmla="*/ 3576 h 3720"/>
                  <a:gd name="T16" fmla="*/ 5231 w 5991"/>
                  <a:gd name="T17" fmla="*/ 3576 h 3720"/>
                  <a:gd name="T18" fmla="*/ 5231 w 5991"/>
                  <a:gd name="T19" fmla="*/ 3720 h 3720"/>
                  <a:gd name="T20" fmla="*/ 5752 w 5991"/>
                  <a:gd name="T21" fmla="*/ 3720 h 3720"/>
                  <a:gd name="T22" fmla="*/ 5991 w 5991"/>
                  <a:gd name="T23" fmla="*/ 3478 h 3720"/>
                  <a:gd name="T24" fmla="*/ 5991 w 5991"/>
                  <a:gd name="T25" fmla="*/ 102 h 3720"/>
                  <a:gd name="T26" fmla="*/ 5967 w 5991"/>
                  <a:gd name="T27" fmla="*/ 0 h 3720"/>
                  <a:gd name="T28" fmla="*/ 0 w 5991"/>
                  <a:gd name="T29" fmla="*/ 3666 h 3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91" h="3720">
                    <a:moveTo>
                      <a:pt x="0" y="3666"/>
                    </a:moveTo>
                    <a:cubicBezTo>
                      <a:pt x="41" y="3699"/>
                      <a:pt x="93" y="3720"/>
                      <a:pt x="149" y="3720"/>
                    </a:cubicBezTo>
                    <a:cubicBezTo>
                      <a:pt x="623" y="3720"/>
                      <a:pt x="623" y="3720"/>
                      <a:pt x="623" y="3720"/>
                    </a:cubicBezTo>
                    <a:cubicBezTo>
                      <a:pt x="623" y="3576"/>
                      <a:pt x="623" y="3576"/>
                      <a:pt x="623" y="3576"/>
                    </a:cubicBezTo>
                    <a:cubicBezTo>
                      <a:pt x="1475" y="3576"/>
                      <a:pt x="1475" y="3576"/>
                      <a:pt x="1475" y="3576"/>
                    </a:cubicBezTo>
                    <a:cubicBezTo>
                      <a:pt x="1475" y="3720"/>
                      <a:pt x="1475" y="3720"/>
                      <a:pt x="1475" y="3720"/>
                    </a:cubicBezTo>
                    <a:cubicBezTo>
                      <a:pt x="4387" y="3720"/>
                      <a:pt x="4387" y="3720"/>
                      <a:pt x="4387" y="3720"/>
                    </a:cubicBezTo>
                    <a:cubicBezTo>
                      <a:pt x="4387" y="3576"/>
                      <a:pt x="4387" y="3576"/>
                      <a:pt x="4387" y="3576"/>
                    </a:cubicBezTo>
                    <a:cubicBezTo>
                      <a:pt x="5231" y="3576"/>
                      <a:pt x="5231" y="3576"/>
                      <a:pt x="5231" y="3576"/>
                    </a:cubicBezTo>
                    <a:cubicBezTo>
                      <a:pt x="5231" y="3720"/>
                      <a:pt x="5231" y="3720"/>
                      <a:pt x="5231" y="3720"/>
                    </a:cubicBezTo>
                    <a:cubicBezTo>
                      <a:pt x="5752" y="3720"/>
                      <a:pt x="5752" y="3720"/>
                      <a:pt x="5752" y="3720"/>
                    </a:cubicBezTo>
                    <a:cubicBezTo>
                      <a:pt x="5884" y="3720"/>
                      <a:pt x="5991" y="3610"/>
                      <a:pt x="5991" y="3478"/>
                    </a:cubicBezTo>
                    <a:cubicBezTo>
                      <a:pt x="5991" y="102"/>
                      <a:pt x="5991" y="102"/>
                      <a:pt x="5991" y="102"/>
                    </a:cubicBezTo>
                    <a:cubicBezTo>
                      <a:pt x="5991" y="65"/>
                      <a:pt x="5982" y="31"/>
                      <a:pt x="5967" y="0"/>
                    </a:cubicBezTo>
                    <a:lnTo>
                      <a:pt x="0" y="3666"/>
                    </a:lnTo>
                    <a:close/>
                  </a:path>
                </a:pathLst>
              </a:custGeom>
              <a:solidFill>
                <a:srgbClr val="8C9E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8" name="Oval 34">
                <a:extLst>
                  <a:ext uri="{FF2B5EF4-FFF2-40B4-BE49-F238E27FC236}">
                    <a16:creationId xmlns:a16="http://schemas.microsoft.com/office/drawing/2014/main" id="{9E41ECE3-B62A-4DCE-89D7-D3A527368791}"/>
                  </a:ext>
                </a:extLst>
              </p:cNvPr>
              <p:cNvSpPr>
                <a:spLocks noChangeArrowheads="1"/>
              </p:cNvSpPr>
              <p:nvPr/>
            </p:nvSpPr>
            <p:spPr bwMode="auto">
              <a:xfrm>
                <a:off x="4947" y="3161"/>
                <a:ext cx="187" cy="58"/>
              </a:xfrm>
              <a:prstGeom prst="ellipse">
                <a:avLst/>
              </a:prstGeom>
              <a:solidFill>
                <a:srgbClr val="516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9" name="Freeform 35">
                <a:extLst>
                  <a:ext uri="{FF2B5EF4-FFF2-40B4-BE49-F238E27FC236}">
                    <a16:creationId xmlns:a16="http://schemas.microsoft.com/office/drawing/2014/main" id="{80AFF75D-8618-456B-A3E6-EEEE360734BB}"/>
                  </a:ext>
                </a:extLst>
              </p:cNvPr>
              <p:cNvSpPr>
                <a:spLocks/>
              </p:cNvSpPr>
              <p:nvPr/>
            </p:nvSpPr>
            <p:spPr bwMode="auto">
              <a:xfrm>
                <a:off x="4832" y="2112"/>
                <a:ext cx="430" cy="313"/>
              </a:xfrm>
              <a:custGeom>
                <a:avLst/>
                <a:gdLst>
                  <a:gd name="T0" fmla="*/ 109 w 3172"/>
                  <a:gd name="T1" fmla="*/ 1900 h 2312"/>
                  <a:gd name="T2" fmla="*/ 156 w 3172"/>
                  <a:gd name="T3" fmla="*/ 2312 h 2312"/>
                  <a:gd name="T4" fmla="*/ 316 w 3172"/>
                  <a:gd name="T5" fmla="*/ 2312 h 2312"/>
                  <a:gd name="T6" fmla="*/ 512 w 3172"/>
                  <a:gd name="T7" fmla="*/ 1128 h 2312"/>
                  <a:gd name="T8" fmla="*/ 2020 w 3172"/>
                  <a:gd name="T9" fmla="*/ 1606 h 2312"/>
                  <a:gd name="T10" fmla="*/ 1321 w 3172"/>
                  <a:gd name="T11" fmla="*/ 1409 h 2312"/>
                  <a:gd name="T12" fmla="*/ 2527 w 3172"/>
                  <a:gd name="T13" fmla="*/ 1128 h 2312"/>
                  <a:gd name="T14" fmla="*/ 2645 w 3172"/>
                  <a:gd name="T15" fmla="*/ 2312 h 2312"/>
                  <a:gd name="T16" fmla="*/ 2817 w 3172"/>
                  <a:gd name="T17" fmla="*/ 2255 h 2312"/>
                  <a:gd name="T18" fmla="*/ 2947 w 3172"/>
                  <a:gd name="T19" fmla="*/ 1903 h 2312"/>
                  <a:gd name="T20" fmla="*/ 2657 w 3172"/>
                  <a:gd name="T21" fmla="*/ 650 h 2312"/>
                  <a:gd name="T22" fmla="*/ 1534 w 3172"/>
                  <a:gd name="T23" fmla="*/ 49 h 2312"/>
                  <a:gd name="T24" fmla="*/ 169 w 3172"/>
                  <a:gd name="T25" fmla="*/ 686 h 2312"/>
                  <a:gd name="T26" fmla="*/ 109 w 3172"/>
                  <a:gd name="T27" fmla="*/ 1900 h 2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2" h="2312">
                    <a:moveTo>
                      <a:pt x="109" y="1900"/>
                    </a:moveTo>
                    <a:cubicBezTo>
                      <a:pt x="156" y="2312"/>
                      <a:pt x="156" y="2312"/>
                      <a:pt x="156" y="2312"/>
                    </a:cubicBezTo>
                    <a:cubicBezTo>
                      <a:pt x="316" y="2312"/>
                      <a:pt x="316" y="2312"/>
                      <a:pt x="316" y="2312"/>
                    </a:cubicBezTo>
                    <a:cubicBezTo>
                      <a:pt x="316" y="2312"/>
                      <a:pt x="194" y="1422"/>
                      <a:pt x="512" y="1128"/>
                    </a:cubicBezTo>
                    <a:cubicBezTo>
                      <a:pt x="512" y="1128"/>
                      <a:pt x="848" y="1691"/>
                      <a:pt x="2020" y="1606"/>
                    </a:cubicBezTo>
                    <a:cubicBezTo>
                      <a:pt x="2020" y="1606"/>
                      <a:pt x="1627" y="1618"/>
                      <a:pt x="1321" y="1409"/>
                    </a:cubicBezTo>
                    <a:cubicBezTo>
                      <a:pt x="1321" y="1409"/>
                      <a:pt x="2176" y="1753"/>
                      <a:pt x="2527" y="1128"/>
                    </a:cubicBezTo>
                    <a:cubicBezTo>
                      <a:pt x="2527" y="1128"/>
                      <a:pt x="2828" y="1806"/>
                      <a:pt x="2645" y="2312"/>
                    </a:cubicBezTo>
                    <a:cubicBezTo>
                      <a:pt x="2817" y="2255"/>
                      <a:pt x="2817" y="2255"/>
                      <a:pt x="2817" y="2255"/>
                    </a:cubicBezTo>
                    <a:cubicBezTo>
                      <a:pt x="2947" y="1903"/>
                      <a:pt x="2947" y="1903"/>
                      <a:pt x="2947" y="1903"/>
                    </a:cubicBezTo>
                    <a:cubicBezTo>
                      <a:pt x="2947" y="1903"/>
                      <a:pt x="3172" y="699"/>
                      <a:pt x="2657" y="650"/>
                    </a:cubicBezTo>
                    <a:cubicBezTo>
                      <a:pt x="2657" y="650"/>
                      <a:pt x="2372" y="0"/>
                      <a:pt x="1534" y="49"/>
                    </a:cubicBezTo>
                    <a:cubicBezTo>
                      <a:pt x="696" y="98"/>
                      <a:pt x="303" y="404"/>
                      <a:pt x="169" y="686"/>
                    </a:cubicBezTo>
                    <a:cubicBezTo>
                      <a:pt x="34" y="968"/>
                      <a:pt x="0" y="1667"/>
                      <a:pt x="109" y="1900"/>
                    </a:cubicBezTo>
                    <a:close/>
                  </a:path>
                </a:pathLst>
              </a:custGeom>
              <a:solidFill>
                <a:srgbClr val="684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6" name="Brandline_LVC">
            <a:extLst>
              <a:ext uri="{FF2B5EF4-FFF2-40B4-BE49-F238E27FC236}">
                <a16:creationId xmlns:a16="http://schemas.microsoft.com/office/drawing/2014/main" id="{FA11DE22-A769-57DD-1368-B699BF1DA8E7}"/>
              </a:ext>
            </a:extLst>
          </p:cNvPr>
          <p:cNvSpPr/>
          <p:nvPr/>
        </p:nvSpPr>
        <p:spPr>
          <a:xfrm>
            <a:off x="2857500" y="913248"/>
            <a:ext cx="105410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60;ge961dd843d_4_57">
            <a:extLst>
              <a:ext uri="{FF2B5EF4-FFF2-40B4-BE49-F238E27FC236}">
                <a16:creationId xmlns:a16="http://schemas.microsoft.com/office/drawing/2014/main" id="{ED33EBCA-2B02-14BC-A48C-4A3CAF0F9282}"/>
              </a:ext>
            </a:extLst>
          </p:cNvPr>
          <p:cNvSpPr txBox="1">
            <a:spLocks/>
          </p:cNvSpPr>
          <p:nvPr/>
        </p:nvSpPr>
        <p:spPr>
          <a:xfrm>
            <a:off x="188894" y="264053"/>
            <a:ext cx="16276199" cy="6873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latin typeface="Open Sans"/>
                <a:ea typeface="Open Sans"/>
                <a:cs typeface="Open Sans"/>
                <a:sym typeface="Open Sans"/>
              </a:rPr>
              <a:t>Types of Federated Identity Management</a:t>
            </a:r>
            <a:endParaRPr lang="en-US" sz="1400">
              <a:solidFill>
                <a:schemeClr val="tx1">
                  <a:lumMod val="75000"/>
                  <a:lumOff val="25000"/>
                </a:schemeClr>
              </a:solidFill>
              <a:latin typeface="Open Sans"/>
              <a:ea typeface="Open Sans"/>
              <a:cs typeface="Open Sans"/>
              <a:sym typeface="Open Sans"/>
            </a:endParaRPr>
          </a:p>
        </p:txBody>
      </p:sp>
      <p:sp>
        <p:nvSpPr>
          <p:cNvPr id="7" name="Brandline_LVC">
            <a:extLst>
              <a:ext uri="{FF2B5EF4-FFF2-40B4-BE49-F238E27FC236}">
                <a16:creationId xmlns:a16="http://schemas.microsoft.com/office/drawing/2014/main" id="{AAF0C56D-02B0-2C0C-0658-FCE95ED4B501}"/>
              </a:ext>
            </a:extLst>
          </p:cNvPr>
          <p:cNvSpPr/>
          <p:nvPr/>
        </p:nvSpPr>
        <p:spPr>
          <a:xfrm>
            <a:off x="3369942" y="844550"/>
            <a:ext cx="93922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B1CA5AC-B2C3-C2C0-6BE1-E85A3A61611F}"/>
              </a:ext>
            </a:extLst>
          </p:cNvPr>
          <p:cNvGrpSpPr/>
          <p:nvPr/>
        </p:nvGrpSpPr>
        <p:grpSpPr>
          <a:xfrm>
            <a:off x="942428" y="2120480"/>
            <a:ext cx="14371145" cy="4903041"/>
            <a:chOff x="937344" y="2553474"/>
            <a:chExt cx="14371145" cy="4903041"/>
          </a:xfrm>
        </p:grpSpPr>
        <p:grpSp>
          <p:nvGrpSpPr>
            <p:cNvPr id="8" name="Group 7">
              <a:extLst>
                <a:ext uri="{FF2B5EF4-FFF2-40B4-BE49-F238E27FC236}">
                  <a16:creationId xmlns:a16="http://schemas.microsoft.com/office/drawing/2014/main" id="{4456EC2B-A413-F551-5F8A-866A54DC3623}"/>
                </a:ext>
              </a:extLst>
            </p:cNvPr>
            <p:cNvGrpSpPr/>
            <p:nvPr/>
          </p:nvGrpSpPr>
          <p:grpSpPr>
            <a:xfrm>
              <a:off x="4846705" y="2616200"/>
              <a:ext cx="6552423" cy="4840315"/>
              <a:chOff x="4851789" y="2616200"/>
              <a:chExt cx="6552423" cy="4840315"/>
            </a:xfrm>
          </p:grpSpPr>
          <p:pic>
            <p:nvPicPr>
              <p:cNvPr id="12" name="Picture 11">
                <a:extLst>
                  <a:ext uri="{FF2B5EF4-FFF2-40B4-BE49-F238E27FC236}">
                    <a16:creationId xmlns:a16="http://schemas.microsoft.com/office/drawing/2014/main" id="{E902E6DC-D2FF-A894-FC53-C00204B5C64C}"/>
                  </a:ext>
                </a:extLst>
              </p:cNvPr>
              <p:cNvPicPr>
                <a:picLocks noChangeAspect="1"/>
              </p:cNvPicPr>
              <p:nvPr/>
            </p:nvPicPr>
            <p:blipFill>
              <a:blip r:embed="rId3">
                <a:duotone>
                  <a:prstClr val="black"/>
                  <a:schemeClr val="accent5">
                    <a:lumMod val="60000"/>
                    <a:lumOff val="40000"/>
                    <a:tint val="45000"/>
                    <a:satMod val="400000"/>
                  </a:schemeClr>
                </a:duotone>
              </a:blip>
              <a:stretch>
                <a:fillRect/>
              </a:stretch>
            </p:blipFill>
            <p:spPr>
              <a:xfrm>
                <a:off x="4851789" y="2616200"/>
                <a:ext cx="6552423" cy="4840315"/>
              </a:xfrm>
              <a:prstGeom prst="rect">
                <a:avLst/>
              </a:prstGeom>
            </p:spPr>
          </p:pic>
          <p:pic>
            <p:nvPicPr>
              <p:cNvPr id="10" name="Picture 9">
                <a:extLst>
                  <a:ext uri="{FF2B5EF4-FFF2-40B4-BE49-F238E27FC236}">
                    <a16:creationId xmlns:a16="http://schemas.microsoft.com/office/drawing/2014/main" id="{7CF66043-C1E5-F50A-CF10-2811349A0D35}"/>
                  </a:ext>
                </a:extLst>
              </p:cNvPr>
              <p:cNvPicPr>
                <a:picLocks noChangeAspect="1"/>
              </p:cNvPicPr>
              <p:nvPr/>
            </p:nvPicPr>
            <p:blipFill>
              <a:blip r:embed="rId4"/>
              <a:stretch>
                <a:fillRect/>
              </a:stretch>
            </p:blipFill>
            <p:spPr>
              <a:xfrm>
                <a:off x="6948124" y="3821108"/>
                <a:ext cx="2757737" cy="2757737"/>
              </a:xfrm>
              <a:prstGeom prst="rect">
                <a:avLst/>
              </a:prstGeom>
            </p:spPr>
          </p:pic>
        </p:grpSp>
        <p:grpSp>
          <p:nvGrpSpPr>
            <p:cNvPr id="14" name="Group 13">
              <a:extLst>
                <a:ext uri="{FF2B5EF4-FFF2-40B4-BE49-F238E27FC236}">
                  <a16:creationId xmlns:a16="http://schemas.microsoft.com/office/drawing/2014/main" id="{1737F25D-4A0B-38FB-B550-BB10FFD1593E}"/>
                </a:ext>
              </a:extLst>
            </p:cNvPr>
            <p:cNvGrpSpPr/>
            <p:nvPr/>
          </p:nvGrpSpPr>
          <p:grpSpPr>
            <a:xfrm>
              <a:off x="937344" y="2553474"/>
              <a:ext cx="4855029" cy="2259582"/>
              <a:chOff x="384109" y="2959874"/>
              <a:chExt cx="4855029" cy="2259582"/>
            </a:xfrm>
          </p:grpSpPr>
          <p:pic>
            <p:nvPicPr>
              <p:cNvPr id="20" name="Picture 19">
                <a:extLst>
                  <a:ext uri="{FF2B5EF4-FFF2-40B4-BE49-F238E27FC236}">
                    <a16:creationId xmlns:a16="http://schemas.microsoft.com/office/drawing/2014/main" id="{E5C3E913-9004-C553-B7DC-609E22CB1FFC}"/>
                  </a:ext>
                </a:extLst>
              </p:cNvPr>
              <p:cNvPicPr>
                <a:picLocks noChangeAspect="1"/>
              </p:cNvPicPr>
              <p:nvPr/>
            </p:nvPicPr>
            <p:blipFill>
              <a:blip r:embed="rId5"/>
              <a:stretch>
                <a:fillRect/>
              </a:stretch>
            </p:blipFill>
            <p:spPr>
              <a:xfrm>
                <a:off x="1933954" y="3464117"/>
                <a:ext cx="1755339" cy="1755339"/>
              </a:xfrm>
              <a:prstGeom prst="rect">
                <a:avLst/>
              </a:prstGeom>
            </p:spPr>
          </p:pic>
          <p:sp>
            <p:nvSpPr>
              <p:cNvPr id="9" name="TextBox 8">
                <a:extLst>
                  <a:ext uri="{FF2B5EF4-FFF2-40B4-BE49-F238E27FC236}">
                    <a16:creationId xmlns:a16="http://schemas.microsoft.com/office/drawing/2014/main" id="{5FFBE06A-24C4-03D5-69ED-15ED26E1851B}"/>
                  </a:ext>
                </a:extLst>
              </p:cNvPr>
              <p:cNvSpPr txBox="1"/>
              <p:nvPr/>
            </p:nvSpPr>
            <p:spPr>
              <a:xfrm>
                <a:off x="384109" y="2959874"/>
                <a:ext cx="4855029" cy="430887"/>
              </a:xfrm>
              <a:prstGeom prst="rect">
                <a:avLst/>
              </a:prstGeom>
              <a:noFill/>
            </p:spPr>
            <p:txBody>
              <a:bodyPr wrap="square" rtlCol="0">
                <a:spAutoFit/>
              </a:bodyPr>
              <a:lstStyle/>
              <a:p>
                <a:pPr algn="ctr">
                  <a:buSzPts val="2200"/>
                </a:pPr>
                <a:r>
                  <a:rPr lang="en-US" sz="2200">
                    <a:solidFill>
                      <a:schemeClr val="tx1">
                        <a:lumMod val="75000"/>
                        <a:lumOff val="25000"/>
                      </a:schemeClr>
                    </a:solidFill>
                    <a:latin typeface="Open Sans"/>
                    <a:ea typeface="Open Sans"/>
                    <a:cs typeface="Open Sans"/>
                  </a:rPr>
                  <a:t>Cross certification model</a:t>
                </a:r>
              </a:p>
            </p:txBody>
          </p:sp>
        </p:grpSp>
        <p:grpSp>
          <p:nvGrpSpPr>
            <p:cNvPr id="15" name="Group 14">
              <a:extLst>
                <a:ext uri="{FF2B5EF4-FFF2-40B4-BE49-F238E27FC236}">
                  <a16:creationId xmlns:a16="http://schemas.microsoft.com/office/drawing/2014/main" id="{CF582C71-AC75-930B-A29E-CF0A89A8564E}"/>
                </a:ext>
              </a:extLst>
            </p:cNvPr>
            <p:cNvGrpSpPr/>
            <p:nvPr/>
          </p:nvGrpSpPr>
          <p:grpSpPr>
            <a:xfrm>
              <a:off x="10453460" y="4945789"/>
              <a:ext cx="4855029" cy="2510726"/>
              <a:chOff x="10698458" y="5575747"/>
              <a:chExt cx="4855029" cy="2510726"/>
            </a:xfrm>
          </p:grpSpPr>
          <p:pic>
            <p:nvPicPr>
              <p:cNvPr id="6" name="Picture 5">
                <a:extLst>
                  <a:ext uri="{FF2B5EF4-FFF2-40B4-BE49-F238E27FC236}">
                    <a16:creationId xmlns:a16="http://schemas.microsoft.com/office/drawing/2014/main" id="{AF07F1CE-A7CC-CE0D-0BDE-DED63C666653}"/>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12248303" y="6331134"/>
                <a:ext cx="1755339" cy="1755339"/>
              </a:xfrm>
              <a:prstGeom prst="rect">
                <a:avLst/>
              </a:prstGeom>
            </p:spPr>
          </p:pic>
          <p:sp>
            <p:nvSpPr>
              <p:cNvPr id="13" name="TextBox 12">
                <a:extLst>
                  <a:ext uri="{FF2B5EF4-FFF2-40B4-BE49-F238E27FC236}">
                    <a16:creationId xmlns:a16="http://schemas.microsoft.com/office/drawing/2014/main" id="{59161540-E600-5599-BFA8-55DA97FD83AD}"/>
                  </a:ext>
                </a:extLst>
              </p:cNvPr>
              <p:cNvSpPr txBox="1"/>
              <p:nvPr/>
            </p:nvSpPr>
            <p:spPr>
              <a:xfrm>
                <a:off x="10698458" y="5575747"/>
                <a:ext cx="4855029" cy="430887"/>
              </a:xfrm>
              <a:prstGeom prst="rect">
                <a:avLst/>
              </a:prstGeom>
              <a:noFill/>
            </p:spPr>
            <p:txBody>
              <a:bodyPr wrap="square" rtlCol="0">
                <a:spAutoFit/>
              </a:bodyPr>
              <a:lstStyle/>
              <a:p>
                <a:pPr algn="ctr">
                  <a:buSzPts val="2200"/>
                </a:pPr>
                <a:r>
                  <a:rPr lang="en-US" sz="2200">
                    <a:solidFill>
                      <a:schemeClr val="tx1">
                        <a:lumMod val="75000"/>
                        <a:lumOff val="25000"/>
                      </a:schemeClr>
                    </a:solidFill>
                    <a:latin typeface="Open Sans"/>
                    <a:ea typeface="Open Sans"/>
                    <a:cs typeface="Open Sans"/>
                  </a:rPr>
                  <a:t>Trusted third party</a:t>
                </a:r>
              </a:p>
            </p:txBody>
          </p:sp>
        </p:grpSp>
      </p:grpSp>
    </p:spTree>
    <p:extLst>
      <p:ext uri="{BB962C8B-B14F-4D97-AF65-F5344CB8AC3E}">
        <p14:creationId xmlns:p14="http://schemas.microsoft.com/office/powerpoint/2010/main" val="139762250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3"/>
          <p:cNvSpPr txBox="1">
            <a:spLocks noGrp="1"/>
          </p:cNvSpPr>
          <p:nvPr>
            <p:ph type="title"/>
          </p:nvPr>
        </p:nvSpPr>
        <p:spPr>
          <a:xfrm>
            <a:off x="-10160" y="246091"/>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Federated Management Models</a:t>
            </a:r>
          </a:p>
        </p:txBody>
      </p:sp>
      <p:sp>
        <p:nvSpPr>
          <p:cNvPr id="122" name="Google Shape;122;p13"/>
          <p:cNvSpPr/>
          <p:nvPr/>
        </p:nvSpPr>
        <p:spPr>
          <a:xfrm>
            <a:off x="2484320" y="2326362"/>
            <a:ext cx="4753198" cy="2528489"/>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Open Sans"/>
              <a:ea typeface="Open Sans"/>
              <a:cs typeface="Open Sans"/>
              <a:sym typeface="Open Sans"/>
            </a:endParaRPr>
          </a:p>
        </p:txBody>
      </p:sp>
      <p:grpSp>
        <p:nvGrpSpPr>
          <p:cNvPr id="23" name="Group 22">
            <a:extLst>
              <a:ext uri="{FF2B5EF4-FFF2-40B4-BE49-F238E27FC236}">
                <a16:creationId xmlns:a16="http://schemas.microsoft.com/office/drawing/2014/main" id="{A253EDC4-F066-DED0-886E-31E1E9861288}"/>
              </a:ext>
            </a:extLst>
          </p:cNvPr>
          <p:cNvGrpSpPr/>
          <p:nvPr/>
        </p:nvGrpSpPr>
        <p:grpSpPr>
          <a:xfrm>
            <a:off x="1371599" y="2326362"/>
            <a:ext cx="6581207" cy="4972949"/>
            <a:chOff x="950142" y="2085526"/>
            <a:chExt cx="6581207" cy="4972949"/>
          </a:xfrm>
        </p:grpSpPr>
        <p:grpSp>
          <p:nvGrpSpPr>
            <p:cNvPr id="15" name="Group 14">
              <a:extLst>
                <a:ext uri="{FF2B5EF4-FFF2-40B4-BE49-F238E27FC236}">
                  <a16:creationId xmlns:a16="http://schemas.microsoft.com/office/drawing/2014/main" id="{47924C32-B2A9-4B29-9F8B-F23BF6AE877F}"/>
                </a:ext>
              </a:extLst>
            </p:cNvPr>
            <p:cNvGrpSpPr/>
            <p:nvPr/>
          </p:nvGrpSpPr>
          <p:grpSpPr>
            <a:xfrm>
              <a:off x="950142" y="2085526"/>
              <a:ext cx="6581207" cy="4972949"/>
              <a:chOff x="1428210" y="1890538"/>
              <a:chExt cx="6462260" cy="4160366"/>
            </a:xfrm>
          </p:grpSpPr>
          <p:sp>
            <p:nvSpPr>
              <p:cNvPr id="16" name="Google Shape;2884;p114">
                <a:extLst>
                  <a:ext uri="{FF2B5EF4-FFF2-40B4-BE49-F238E27FC236}">
                    <a16:creationId xmlns:a16="http://schemas.microsoft.com/office/drawing/2014/main" id="{7392D3A6-CE2A-4A1F-BC48-A4298200B754}"/>
                  </a:ext>
                </a:extLst>
              </p:cNvPr>
              <p:cNvSpPr/>
              <p:nvPr/>
            </p:nvSpPr>
            <p:spPr>
              <a:xfrm flipH="1">
                <a:off x="1428210" y="1890539"/>
                <a:ext cx="6462260" cy="4160365"/>
              </a:xfrm>
              <a:prstGeom prst="roundRect">
                <a:avLst>
                  <a:gd name="adj" fmla="val 4224"/>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grpSp>
            <p:nvGrpSpPr>
              <p:cNvPr id="17" name="Google Shape;2887;p114">
                <a:extLst>
                  <a:ext uri="{FF2B5EF4-FFF2-40B4-BE49-F238E27FC236}">
                    <a16:creationId xmlns:a16="http://schemas.microsoft.com/office/drawing/2014/main" id="{7285B044-4F0C-4ABC-A305-20E4C6E95B13}"/>
                  </a:ext>
                </a:extLst>
              </p:cNvPr>
              <p:cNvGrpSpPr/>
              <p:nvPr/>
            </p:nvGrpSpPr>
            <p:grpSpPr>
              <a:xfrm>
                <a:off x="2498667" y="1890538"/>
                <a:ext cx="4509569" cy="622086"/>
                <a:chOff x="6447598" y="1456389"/>
                <a:chExt cx="3388105" cy="404920"/>
              </a:xfrm>
              <a:solidFill>
                <a:srgbClr val="49BBCB"/>
              </a:solidFill>
            </p:grpSpPr>
            <p:sp>
              <p:nvSpPr>
                <p:cNvPr id="19" name="Google Shape;2888;p114">
                  <a:extLst>
                    <a:ext uri="{FF2B5EF4-FFF2-40B4-BE49-F238E27FC236}">
                      <a16:creationId xmlns:a16="http://schemas.microsoft.com/office/drawing/2014/main" id="{219ED9B8-D468-4D39-9A39-BFF208F17B1C}"/>
                    </a:ext>
                  </a:extLst>
                </p:cNvPr>
                <p:cNvSpPr/>
                <p:nvPr/>
              </p:nvSpPr>
              <p:spPr>
                <a:xfrm rot="10800000">
                  <a:off x="6447598" y="1456389"/>
                  <a:ext cx="3388105" cy="404920"/>
                </a:xfrm>
                <a:prstGeom prst="round2SameRect">
                  <a:avLst>
                    <a:gd name="adj1" fmla="val 16667"/>
                    <a:gd name="adj2" fmla="val 0"/>
                  </a:avLst>
                </a:prstGeom>
                <a:solidFill>
                  <a:srgbClr val="427AA1"/>
                </a:solidFill>
                <a:ln w="2857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0" name="Google Shape;2889;p114">
                  <a:extLst>
                    <a:ext uri="{FF2B5EF4-FFF2-40B4-BE49-F238E27FC236}">
                      <a16:creationId xmlns:a16="http://schemas.microsoft.com/office/drawing/2014/main" id="{6968C235-CB21-4F10-95A0-D70918AADF0A}"/>
                    </a:ext>
                  </a:extLst>
                </p:cNvPr>
                <p:cNvSpPr txBox="1"/>
                <p:nvPr/>
              </p:nvSpPr>
              <p:spPr>
                <a:xfrm>
                  <a:off x="6535362" y="1522563"/>
                  <a:ext cx="3075446" cy="23461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FFFFFF"/>
                      </a:solidFill>
                      <a:latin typeface="Open Sans"/>
                      <a:ea typeface="Open Sans"/>
                      <a:cs typeface="Open Sans"/>
                      <a:sym typeface="Open Sans"/>
                    </a:rPr>
                    <a:t>Cross certification </a:t>
                  </a:r>
                  <a:r>
                    <a:rPr lang="en-US" sz="2200" b="1">
                      <a:solidFill>
                        <a:srgbClr val="FFFFFF"/>
                      </a:solidFill>
                      <a:latin typeface="Open Sans"/>
                      <a:ea typeface="Open Sans"/>
                      <a:cs typeface="Open Sans"/>
                      <a:sym typeface="Open Sans"/>
                    </a:rPr>
                    <a:t>m</a:t>
                  </a:r>
                  <a:r>
                    <a:rPr lang="en-US" sz="2200" b="1" i="0" u="none" strike="noStrike" cap="none">
                      <a:solidFill>
                        <a:srgbClr val="FFFFFF"/>
                      </a:solidFill>
                      <a:latin typeface="Open Sans"/>
                      <a:ea typeface="Open Sans"/>
                      <a:cs typeface="Open Sans"/>
                      <a:sym typeface="Open Sans"/>
                    </a:rPr>
                    <a:t>odel</a:t>
                  </a:r>
                  <a:endParaRPr lang="en-US" sz="2400"/>
                </a:p>
              </p:txBody>
            </p:sp>
          </p:grpSp>
        </p:grpSp>
        <p:sp>
          <p:nvSpPr>
            <p:cNvPr id="21" name="Google Shape;128;p13">
              <a:extLst>
                <a:ext uri="{FF2B5EF4-FFF2-40B4-BE49-F238E27FC236}">
                  <a16:creationId xmlns:a16="http://schemas.microsoft.com/office/drawing/2014/main" id="{DAFCE320-DBE0-45E8-9AC1-EFA25AA3CB79}"/>
                </a:ext>
              </a:extLst>
            </p:cNvPr>
            <p:cNvSpPr txBox="1"/>
            <p:nvPr/>
          </p:nvSpPr>
          <p:spPr>
            <a:xfrm>
              <a:off x="1173386" y="3035996"/>
              <a:ext cx="6326400" cy="3108452"/>
            </a:xfrm>
            <a:prstGeom prst="rect">
              <a:avLst/>
            </a:prstGeom>
            <a:noFill/>
            <a:ln>
              <a:noFill/>
            </a:ln>
          </p:spPr>
          <p:txBody>
            <a:bodyPr spcFirstLastPara="1" wrap="square" lIns="45675" tIns="45675" rIns="45675" bIns="45675" anchor="t" anchorCtr="0">
              <a:spAutoFit/>
            </a:bodyPr>
            <a:lstStyle/>
            <a:p>
              <a:pPr marL="342900" lvl="0" indent="-342900" rtl="0">
                <a:buFont typeface="Arial" panose="020B0604020202020204" pitchFamily="34" charset="0"/>
                <a:buChar char="•"/>
              </a:pPr>
              <a:r>
                <a:rPr lang="en-US" sz="2200">
                  <a:solidFill>
                    <a:srgbClr val="3F3F3F"/>
                  </a:solidFill>
                  <a:latin typeface="Open Sans"/>
                  <a:ea typeface="Open Sans"/>
                  <a:cs typeface="Open Sans"/>
                  <a:sym typeface="Open Sans"/>
                </a:rPr>
                <a:t>Certifies every other participating organization</a:t>
              </a:r>
            </a:p>
            <a:p>
              <a:pPr marL="342900" lvl="0" indent="-342900" rtl="0">
                <a:buFont typeface="Arial" panose="020B0604020202020204" pitchFamily="34" charset="0"/>
                <a:buChar char="•"/>
              </a:pPr>
              <a:endParaRPr lang="en-GB" sz="1000">
                <a:solidFill>
                  <a:srgbClr val="3F3F3F"/>
                </a:solidFill>
                <a:latin typeface="Open Sans"/>
                <a:ea typeface="Open Sans"/>
                <a:cs typeface="Open Sans"/>
                <a:sym typeface="Open Sans"/>
              </a:endParaRPr>
            </a:p>
            <a:p>
              <a:pPr marL="342900" lvl="0" indent="-342900" rtl="0">
                <a:buFont typeface="Arial" panose="020B0604020202020204" pitchFamily="34" charset="0"/>
                <a:buChar char="•"/>
              </a:pPr>
              <a:r>
                <a:rPr lang="en-US" sz="2200">
                  <a:solidFill>
                    <a:srgbClr val="3F3F3F"/>
                  </a:solidFill>
                  <a:latin typeface="Open Sans"/>
                  <a:ea typeface="Open Sans"/>
                  <a:cs typeface="Open Sans"/>
                  <a:sym typeface="Open Sans"/>
                </a:rPr>
                <a:t>Manages trust relationships, which become difficult as the number of participating organizations increases</a:t>
              </a:r>
            </a:p>
            <a:p>
              <a:pPr marL="342900" lvl="0" indent="-342900" rtl="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lvl="0" indent="-342900" rtl="0">
                <a:buFont typeface="Arial" panose="020B0604020202020204" pitchFamily="34" charset="0"/>
                <a:buChar char="•"/>
              </a:pPr>
              <a:r>
                <a:rPr lang="en-US" sz="2200">
                  <a:solidFill>
                    <a:srgbClr val="3F3F3F"/>
                  </a:solidFill>
                  <a:latin typeface="Open Sans"/>
                  <a:ea typeface="Open Sans"/>
                  <a:cs typeface="Open Sans"/>
                  <a:sym typeface="Open Sans"/>
                </a:rPr>
                <a:t>Plays the roles of both identity provider and service provider, depending on communication</a:t>
              </a:r>
              <a:endParaRPr lang="en-GB" sz="2200">
                <a:solidFill>
                  <a:srgbClr val="3F3F3F"/>
                </a:solidFill>
                <a:latin typeface="Open Sans"/>
                <a:ea typeface="Open Sans"/>
                <a:cs typeface="Open Sans"/>
                <a:sym typeface="Open Sans"/>
              </a:endParaRPr>
            </a:p>
          </p:txBody>
        </p:sp>
      </p:grpSp>
      <p:grpSp>
        <p:nvGrpSpPr>
          <p:cNvPr id="51" name="Group 50">
            <a:extLst>
              <a:ext uri="{FF2B5EF4-FFF2-40B4-BE49-F238E27FC236}">
                <a16:creationId xmlns:a16="http://schemas.microsoft.com/office/drawing/2014/main" id="{669A46A5-FB6F-4C68-BCFA-48EE7209790F}"/>
              </a:ext>
            </a:extLst>
          </p:cNvPr>
          <p:cNvGrpSpPr/>
          <p:nvPr/>
        </p:nvGrpSpPr>
        <p:grpSpPr>
          <a:xfrm>
            <a:off x="12404955" y="3906023"/>
            <a:ext cx="1265716" cy="1643473"/>
            <a:chOff x="-1244549" y="3384900"/>
            <a:chExt cx="5127625" cy="6657975"/>
          </a:xfrm>
        </p:grpSpPr>
        <p:sp>
          <p:nvSpPr>
            <p:cNvPr id="52" name="Freeform 6">
              <a:extLst>
                <a:ext uri="{FF2B5EF4-FFF2-40B4-BE49-F238E27FC236}">
                  <a16:creationId xmlns:a16="http://schemas.microsoft.com/office/drawing/2014/main" id="{93A12D7F-EE09-44C0-833C-693446964D55}"/>
                </a:ext>
              </a:extLst>
            </p:cNvPr>
            <p:cNvSpPr>
              <a:spLocks/>
            </p:cNvSpPr>
            <p:nvPr/>
          </p:nvSpPr>
          <p:spPr bwMode="auto">
            <a:xfrm>
              <a:off x="2759126" y="9171338"/>
              <a:ext cx="1123950" cy="871537"/>
            </a:xfrm>
            <a:custGeom>
              <a:avLst/>
              <a:gdLst>
                <a:gd name="T0" fmla="*/ 110 w 299"/>
                <a:gd name="T1" fmla="*/ 232 h 232"/>
                <a:gd name="T2" fmla="*/ 27 w 299"/>
                <a:gd name="T3" fmla="*/ 187 h 232"/>
                <a:gd name="T4" fmla="*/ 0 w 299"/>
                <a:gd name="T5" fmla="*/ 154 h 232"/>
                <a:gd name="T6" fmla="*/ 267 w 299"/>
                <a:gd name="T7" fmla="*/ 0 h 232"/>
                <a:gd name="T8" fmla="*/ 271 w 299"/>
                <a:gd name="T9" fmla="*/ 150 h 232"/>
                <a:gd name="T10" fmla="*/ 169 w 299"/>
                <a:gd name="T11" fmla="*/ 227 h 232"/>
                <a:gd name="T12" fmla="*/ 158 w 299"/>
                <a:gd name="T13" fmla="*/ 232 h 232"/>
                <a:gd name="T14" fmla="*/ 110 w 299"/>
                <a:gd name="T15" fmla="*/ 232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232">
                  <a:moveTo>
                    <a:pt x="110" y="232"/>
                  </a:moveTo>
                  <a:cubicBezTo>
                    <a:pt x="80" y="220"/>
                    <a:pt x="49" y="212"/>
                    <a:pt x="27" y="187"/>
                  </a:cubicBezTo>
                  <a:cubicBezTo>
                    <a:pt x="18" y="178"/>
                    <a:pt x="10" y="167"/>
                    <a:pt x="0" y="154"/>
                  </a:cubicBezTo>
                  <a:cubicBezTo>
                    <a:pt x="90" y="102"/>
                    <a:pt x="179" y="51"/>
                    <a:pt x="267" y="0"/>
                  </a:cubicBezTo>
                  <a:cubicBezTo>
                    <a:pt x="299" y="46"/>
                    <a:pt x="293" y="110"/>
                    <a:pt x="271" y="150"/>
                  </a:cubicBezTo>
                  <a:cubicBezTo>
                    <a:pt x="248" y="191"/>
                    <a:pt x="214" y="216"/>
                    <a:pt x="169" y="227"/>
                  </a:cubicBezTo>
                  <a:cubicBezTo>
                    <a:pt x="165" y="228"/>
                    <a:pt x="162" y="230"/>
                    <a:pt x="158" y="232"/>
                  </a:cubicBezTo>
                  <a:cubicBezTo>
                    <a:pt x="142" y="232"/>
                    <a:pt x="126" y="232"/>
                    <a:pt x="110" y="232"/>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US" sz="600"/>
            </a:p>
          </p:txBody>
        </p:sp>
        <p:sp>
          <p:nvSpPr>
            <p:cNvPr id="53" name="Freeform 8">
              <a:extLst>
                <a:ext uri="{FF2B5EF4-FFF2-40B4-BE49-F238E27FC236}">
                  <a16:creationId xmlns:a16="http://schemas.microsoft.com/office/drawing/2014/main" id="{2D3F7D8B-B079-4A04-A585-DC8F45195AAA}"/>
                </a:ext>
              </a:extLst>
            </p:cNvPr>
            <p:cNvSpPr>
              <a:spLocks noEditPoints="1"/>
            </p:cNvSpPr>
            <p:nvPr/>
          </p:nvSpPr>
          <p:spPr bwMode="auto">
            <a:xfrm>
              <a:off x="-1244549" y="3384900"/>
              <a:ext cx="4737100" cy="4732337"/>
            </a:xfrm>
            <a:custGeom>
              <a:avLst/>
              <a:gdLst>
                <a:gd name="T0" fmla="*/ 644 w 1261"/>
                <a:gd name="T1" fmla="*/ 1253 h 1260"/>
                <a:gd name="T2" fmla="*/ 6 w 1261"/>
                <a:gd name="T3" fmla="*/ 642 h 1260"/>
                <a:gd name="T4" fmla="*/ 619 w 1261"/>
                <a:gd name="T5" fmla="*/ 5 h 1260"/>
                <a:gd name="T6" fmla="*/ 1255 w 1261"/>
                <a:gd name="T7" fmla="*/ 617 h 1260"/>
                <a:gd name="T8" fmla="*/ 644 w 1261"/>
                <a:gd name="T9" fmla="*/ 1253 h 1260"/>
                <a:gd name="T10" fmla="*/ 638 w 1261"/>
                <a:gd name="T11" fmla="*/ 1151 h 1260"/>
                <a:gd name="T12" fmla="*/ 1152 w 1261"/>
                <a:gd name="T13" fmla="*/ 622 h 1260"/>
                <a:gd name="T14" fmla="*/ 621 w 1261"/>
                <a:gd name="T15" fmla="*/ 108 h 1260"/>
                <a:gd name="T16" fmla="*/ 109 w 1261"/>
                <a:gd name="T17" fmla="*/ 637 h 1260"/>
                <a:gd name="T18" fmla="*/ 638 w 1261"/>
                <a:gd name="T19" fmla="*/ 1151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1" h="1260">
                  <a:moveTo>
                    <a:pt x="644" y="1253"/>
                  </a:moveTo>
                  <a:cubicBezTo>
                    <a:pt x="288" y="1260"/>
                    <a:pt x="11" y="981"/>
                    <a:pt x="6" y="642"/>
                  </a:cubicBezTo>
                  <a:cubicBezTo>
                    <a:pt x="0" y="281"/>
                    <a:pt x="283" y="10"/>
                    <a:pt x="619" y="5"/>
                  </a:cubicBezTo>
                  <a:cubicBezTo>
                    <a:pt x="976" y="0"/>
                    <a:pt x="1249" y="280"/>
                    <a:pt x="1255" y="617"/>
                  </a:cubicBezTo>
                  <a:cubicBezTo>
                    <a:pt x="1261" y="975"/>
                    <a:pt x="977" y="1248"/>
                    <a:pt x="644" y="1253"/>
                  </a:cubicBezTo>
                  <a:close/>
                  <a:moveTo>
                    <a:pt x="638" y="1151"/>
                  </a:moveTo>
                  <a:cubicBezTo>
                    <a:pt x="917" y="1146"/>
                    <a:pt x="1154" y="921"/>
                    <a:pt x="1152" y="622"/>
                  </a:cubicBezTo>
                  <a:cubicBezTo>
                    <a:pt x="1149" y="340"/>
                    <a:pt x="919" y="104"/>
                    <a:pt x="621" y="108"/>
                  </a:cubicBezTo>
                  <a:cubicBezTo>
                    <a:pt x="343" y="111"/>
                    <a:pt x="105" y="339"/>
                    <a:pt x="109" y="637"/>
                  </a:cubicBezTo>
                  <a:cubicBezTo>
                    <a:pt x="112" y="917"/>
                    <a:pt x="339" y="1152"/>
                    <a:pt x="638" y="1151"/>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US" sz="600"/>
            </a:p>
          </p:txBody>
        </p:sp>
        <p:sp>
          <p:nvSpPr>
            <p:cNvPr id="54" name="Freeform 10">
              <a:extLst>
                <a:ext uri="{FF2B5EF4-FFF2-40B4-BE49-F238E27FC236}">
                  <a16:creationId xmlns:a16="http://schemas.microsoft.com/office/drawing/2014/main" id="{D5006F9E-6F8C-4DAD-9385-12B0BDBE9F14}"/>
                </a:ext>
              </a:extLst>
            </p:cNvPr>
            <p:cNvSpPr>
              <a:spLocks/>
            </p:cNvSpPr>
            <p:nvPr/>
          </p:nvSpPr>
          <p:spPr bwMode="auto">
            <a:xfrm>
              <a:off x="1876476" y="7639400"/>
              <a:ext cx="1787525" cy="1927225"/>
            </a:xfrm>
            <a:custGeom>
              <a:avLst/>
              <a:gdLst>
                <a:gd name="T0" fmla="*/ 476 w 476"/>
                <a:gd name="T1" fmla="*/ 358 h 513"/>
                <a:gd name="T2" fmla="*/ 207 w 476"/>
                <a:gd name="T3" fmla="*/ 513 h 513"/>
                <a:gd name="T4" fmla="*/ 0 w 476"/>
                <a:gd name="T5" fmla="*/ 155 h 513"/>
                <a:gd name="T6" fmla="*/ 269 w 476"/>
                <a:gd name="T7" fmla="*/ 0 h 513"/>
                <a:gd name="T8" fmla="*/ 476 w 476"/>
                <a:gd name="T9" fmla="*/ 358 h 513"/>
              </a:gdLst>
              <a:ahLst/>
              <a:cxnLst>
                <a:cxn ang="0">
                  <a:pos x="T0" y="T1"/>
                </a:cxn>
                <a:cxn ang="0">
                  <a:pos x="T2" y="T3"/>
                </a:cxn>
                <a:cxn ang="0">
                  <a:pos x="T4" y="T5"/>
                </a:cxn>
                <a:cxn ang="0">
                  <a:pos x="T6" y="T7"/>
                </a:cxn>
                <a:cxn ang="0">
                  <a:pos x="T8" y="T9"/>
                </a:cxn>
              </a:cxnLst>
              <a:rect l="0" t="0" r="r" b="b"/>
              <a:pathLst>
                <a:path w="476" h="513">
                  <a:moveTo>
                    <a:pt x="476" y="358"/>
                  </a:moveTo>
                  <a:cubicBezTo>
                    <a:pt x="385" y="410"/>
                    <a:pt x="297" y="461"/>
                    <a:pt x="207" y="513"/>
                  </a:cubicBezTo>
                  <a:cubicBezTo>
                    <a:pt x="138" y="393"/>
                    <a:pt x="70" y="275"/>
                    <a:pt x="0" y="155"/>
                  </a:cubicBezTo>
                  <a:cubicBezTo>
                    <a:pt x="90" y="103"/>
                    <a:pt x="178" y="52"/>
                    <a:pt x="269" y="0"/>
                  </a:cubicBezTo>
                  <a:cubicBezTo>
                    <a:pt x="338" y="119"/>
                    <a:pt x="406" y="237"/>
                    <a:pt x="476" y="358"/>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US" sz="600"/>
            </a:p>
          </p:txBody>
        </p:sp>
        <p:sp>
          <p:nvSpPr>
            <p:cNvPr id="55" name="Freeform 12">
              <a:extLst>
                <a:ext uri="{FF2B5EF4-FFF2-40B4-BE49-F238E27FC236}">
                  <a16:creationId xmlns:a16="http://schemas.microsoft.com/office/drawing/2014/main" id="{A60A5836-DBF1-4A11-9AE6-B6A0679D0D97}"/>
                </a:ext>
              </a:extLst>
            </p:cNvPr>
            <p:cNvSpPr>
              <a:spLocks/>
            </p:cNvSpPr>
            <p:nvPr/>
          </p:nvSpPr>
          <p:spPr bwMode="auto">
            <a:xfrm>
              <a:off x="-849261" y="3775424"/>
              <a:ext cx="3938588" cy="3935412"/>
            </a:xfrm>
            <a:custGeom>
              <a:avLst/>
              <a:gdLst>
                <a:gd name="T0" fmla="*/ 533 w 1049"/>
                <a:gd name="T1" fmla="*/ 1047 h 1048"/>
                <a:gd name="T2" fmla="*/ 4 w 1049"/>
                <a:gd name="T3" fmla="*/ 533 h 1048"/>
                <a:gd name="T4" fmla="*/ 516 w 1049"/>
                <a:gd name="T5" fmla="*/ 4 h 1048"/>
                <a:gd name="T6" fmla="*/ 1047 w 1049"/>
                <a:gd name="T7" fmla="*/ 518 h 1048"/>
                <a:gd name="T8" fmla="*/ 533 w 1049"/>
                <a:gd name="T9" fmla="*/ 1047 h 1048"/>
              </a:gdLst>
              <a:ahLst/>
              <a:cxnLst>
                <a:cxn ang="0">
                  <a:pos x="T0" y="T1"/>
                </a:cxn>
                <a:cxn ang="0">
                  <a:pos x="T2" y="T3"/>
                </a:cxn>
                <a:cxn ang="0">
                  <a:pos x="T4" y="T5"/>
                </a:cxn>
                <a:cxn ang="0">
                  <a:pos x="T6" y="T7"/>
                </a:cxn>
                <a:cxn ang="0">
                  <a:pos x="T8" y="T9"/>
                </a:cxn>
              </a:cxnLst>
              <a:rect l="0" t="0" r="r" b="b"/>
              <a:pathLst>
                <a:path w="1049" h="1048">
                  <a:moveTo>
                    <a:pt x="533" y="1047"/>
                  </a:moveTo>
                  <a:cubicBezTo>
                    <a:pt x="234" y="1048"/>
                    <a:pt x="7" y="813"/>
                    <a:pt x="4" y="533"/>
                  </a:cubicBezTo>
                  <a:cubicBezTo>
                    <a:pt x="0" y="235"/>
                    <a:pt x="238" y="7"/>
                    <a:pt x="516" y="4"/>
                  </a:cubicBezTo>
                  <a:cubicBezTo>
                    <a:pt x="814" y="0"/>
                    <a:pt x="1044" y="236"/>
                    <a:pt x="1047" y="518"/>
                  </a:cubicBezTo>
                  <a:cubicBezTo>
                    <a:pt x="1049" y="817"/>
                    <a:pt x="812" y="1042"/>
                    <a:pt x="533" y="1047"/>
                  </a:cubicBezTo>
                  <a:close/>
                </a:path>
              </a:pathLst>
            </a:custGeom>
            <a:solidFill>
              <a:srgbClr val="FFFFFF">
                <a:alpha val="6902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US" sz="600"/>
            </a:p>
          </p:txBody>
        </p:sp>
      </p:grpSp>
      <p:sp>
        <p:nvSpPr>
          <p:cNvPr id="9" name="Brandline_LVC">
            <a:extLst>
              <a:ext uri="{FF2B5EF4-FFF2-40B4-BE49-F238E27FC236}">
                <a16:creationId xmlns:a16="http://schemas.microsoft.com/office/drawing/2014/main" id="{3655DD9A-ECD3-251D-9107-00ED1D9361C1}"/>
              </a:ext>
            </a:extLst>
          </p:cNvPr>
          <p:cNvSpPr/>
          <p:nvPr/>
        </p:nvSpPr>
        <p:spPr>
          <a:xfrm>
            <a:off x="4622800" y="832565"/>
            <a:ext cx="70227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4EB6221-31D1-3475-21FB-3DCA85902BF1}"/>
              </a:ext>
            </a:extLst>
          </p:cNvPr>
          <p:cNvGrpSpPr/>
          <p:nvPr/>
        </p:nvGrpSpPr>
        <p:grpSpPr>
          <a:xfrm>
            <a:off x="8549215" y="2069932"/>
            <a:ext cx="6862799" cy="5538610"/>
            <a:chOff x="8794521" y="1332411"/>
            <a:chExt cx="7416490" cy="5985465"/>
          </a:xfrm>
        </p:grpSpPr>
        <p:sp>
          <p:nvSpPr>
            <p:cNvPr id="35" name="TextBox 34">
              <a:extLst>
                <a:ext uri="{FF2B5EF4-FFF2-40B4-BE49-F238E27FC236}">
                  <a16:creationId xmlns:a16="http://schemas.microsoft.com/office/drawing/2014/main" id="{BB848786-B029-45A0-A97B-FC446146A5CB}"/>
                </a:ext>
              </a:extLst>
            </p:cNvPr>
            <p:cNvSpPr txBox="1"/>
            <p:nvPr/>
          </p:nvSpPr>
          <p:spPr>
            <a:xfrm>
              <a:off x="9864626" y="3273163"/>
              <a:ext cx="1149957" cy="430887"/>
            </a:xfrm>
            <a:prstGeom prst="rect">
              <a:avLst/>
            </a:prstGeom>
            <a:noFill/>
          </p:spPr>
          <p:txBody>
            <a:bodyPr wrap="square" rtlCol="0">
              <a:spAutoFit/>
            </a:bodyPr>
            <a:lstStyle/>
            <a:p>
              <a:r>
                <a:rPr lang="en-US" sz="2200">
                  <a:solidFill>
                    <a:srgbClr val="3F3F3F"/>
                  </a:solidFill>
                  <a:latin typeface="Open Sans"/>
                  <a:ea typeface="Open Sans"/>
                  <a:cs typeface="Open Sans"/>
                </a:rPr>
                <a:t>Trust</a:t>
              </a:r>
            </a:p>
          </p:txBody>
        </p:sp>
        <p:sp>
          <p:nvSpPr>
            <p:cNvPr id="56" name="TextBox 55">
              <a:extLst>
                <a:ext uri="{FF2B5EF4-FFF2-40B4-BE49-F238E27FC236}">
                  <a16:creationId xmlns:a16="http://schemas.microsoft.com/office/drawing/2014/main" id="{5430BE90-1FB0-9177-1824-949762739063}"/>
                </a:ext>
              </a:extLst>
            </p:cNvPr>
            <p:cNvSpPr txBox="1"/>
            <p:nvPr/>
          </p:nvSpPr>
          <p:spPr>
            <a:xfrm>
              <a:off x="14256098" y="3000785"/>
              <a:ext cx="973311" cy="430887"/>
            </a:xfrm>
            <a:prstGeom prst="rect">
              <a:avLst/>
            </a:prstGeom>
            <a:noFill/>
          </p:spPr>
          <p:txBody>
            <a:bodyPr wrap="square" rtlCol="0">
              <a:spAutoFit/>
            </a:bodyPr>
            <a:lstStyle>
              <a:defPPr marR="0" lvl="0" algn="l" rtl="0">
                <a:lnSpc>
                  <a:spcPct val="100000"/>
                </a:lnSpc>
                <a:spcBef>
                  <a:spcPts val="0"/>
                </a:spcBef>
                <a:spcAft>
                  <a:spcPts val="0"/>
                </a:spcAft>
              </a:defPPr>
              <a:lvl1pPr>
                <a:defRPr sz="2200">
                  <a:solidFill>
                    <a:srgbClr val="3F3F3F"/>
                  </a:solidFill>
                  <a:latin typeface="Open Sans"/>
                  <a:ea typeface="Open Sans"/>
                  <a:cs typeface="Open Sans"/>
                </a:defRPr>
              </a:lvl1pPr>
            </a:lstStyle>
            <a:p>
              <a:r>
                <a:rPr lang="en-US"/>
                <a:t>Trust</a:t>
              </a:r>
            </a:p>
          </p:txBody>
        </p:sp>
        <p:sp>
          <p:nvSpPr>
            <p:cNvPr id="57" name="TextBox 56">
              <a:extLst>
                <a:ext uri="{FF2B5EF4-FFF2-40B4-BE49-F238E27FC236}">
                  <a16:creationId xmlns:a16="http://schemas.microsoft.com/office/drawing/2014/main" id="{2438333E-6FE8-9078-6EC3-2929476BACC8}"/>
                </a:ext>
              </a:extLst>
            </p:cNvPr>
            <p:cNvSpPr txBox="1"/>
            <p:nvPr/>
          </p:nvSpPr>
          <p:spPr>
            <a:xfrm>
              <a:off x="12008834" y="6886989"/>
              <a:ext cx="940050"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2200">
                  <a:solidFill>
                    <a:srgbClr val="3F3F3F"/>
                  </a:solidFill>
                  <a:latin typeface="Open Sans"/>
                  <a:ea typeface="Open Sans"/>
                  <a:cs typeface="Open Sans"/>
                </a:defRPr>
              </a:lvl1pPr>
            </a:lstStyle>
            <a:p>
              <a:r>
                <a:rPr lang="en-US"/>
                <a:t>Trust</a:t>
              </a:r>
            </a:p>
          </p:txBody>
        </p:sp>
        <p:sp>
          <p:nvSpPr>
            <p:cNvPr id="60" name="TextBox 59">
              <a:extLst>
                <a:ext uri="{FF2B5EF4-FFF2-40B4-BE49-F238E27FC236}">
                  <a16:creationId xmlns:a16="http://schemas.microsoft.com/office/drawing/2014/main" id="{960CD53E-7BF1-0D0E-A1F2-4052DA0EB669}"/>
                </a:ext>
              </a:extLst>
            </p:cNvPr>
            <p:cNvSpPr txBox="1"/>
            <p:nvPr/>
          </p:nvSpPr>
          <p:spPr>
            <a:xfrm>
              <a:off x="13027186" y="1332411"/>
              <a:ext cx="1942848" cy="430887"/>
            </a:xfrm>
            <a:prstGeom prst="rect">
              <a:avLst/>
            </a:prstGeom>
            <a:noFill/>
          </p:spPr>
          <p:txBody>
            <a:bodyPr wrap="square" rtlCol="0">
              <a:spAutoFit/>
            </a:bodyPr>
            <a:lstStyle/>
            <a:p>
              <a:r>
                <a:rPr lang="en-US" sz="2200">
                  <a:solidFill>
                    <a:schemeClr val="tx1">
                      <a:lumMod val="75000"/>
                      <a:lumOff val="25000"/>
                    </a:schemeClr>
                  </a:solidFill>
                  <a:latin typeface="Open Sans"/>
                  <a:ea typeface="Open Sans"/>
                  <a:cs typeface="Open Sans"/>
                </a:rPr>
                <a:t>Company A</a:t>
              </a:r>
            </a:p>
          </p:txBody>
        </p:sp>
        <p:sp>
          <p:nvSpPr>
            <p:cNvPr id="61" name="TextBox 60">
              <a:extLst>
                <a:ext uri="{FF2B5EF4-FFF2-40B4-BE49-F238E27FC236}">
                  <a16:creationId xmlns:a16="http://schemas.microsoft.com/office/drawing/2014/main" id="{AD5EC179-6157-92C8-E864-861CBC122169}"/>
                </a:ext>
              </a:extLst>
            </p:cNvPr>
            <p:cNvSpPr txBox="1"/>
            <p:nvPr/>
          </p:nvSpPr>
          <p:spPr>
            <a:xfrm>
              <a:off x="14065284" y="6760360"/>
              <a:ext cx="1942848" cy="430887"/>
            </a:xfrm>
            <a:prstGeom prst="rect">
              <a:avLst/>
            </a:prstGeom>
            <a:noFill/>
          </p:spPr>
          <p:txBody>
            <a:bodyPr wrap="square" rtlCol="0">
              <a:spAutoFit/>
            </a:bodyPr>
            <a:lstStyle/>
            <a:p>
              <a:r>
                <a:rPr lang="en-US" sz="2200">
                  <a:solidFill>
                    <a:srgbClr val="3F3F3F"/>
                  </a:solidFill>
                  <a:latin typeface="Open Sans"/>
                  <a:ea typeface="Open Sans"/>
                  <a:cs typeface="Open Sans"/>
                </a:rPr>
                <a:t>Company C</a:t>
              </a:r>
            </a:p>
          </p:txBody>
        </p:sp>
        <p:sp>
          <p:nvSpPr>
            <p:cNvPr id="62" name="TextBox 61">
              <a:extLst>
                <a:ext uri="{FF2B5EF4-FFF2-40B4-BE49-F238E27FC236}">
                  <a16:creationId xmlns:a16="http://schemas.microsoft.com/office/drawing/2014/main" id="{18A674CE-654A-78ED-FAD5-21D02D51B39C}"/>
                </a:ext>
              </a:extLst>
            </p:cNvPr>
            <p:cNvSpPr txBox="1"/>
            <p:nvPr/>
          </p:nvSpPr>
          <p:spPr>
            <a:xfrm>
              <a:off x="9037269" y="6738576"/>
              <a:ext cx="1942848" cy="430887"/>
            </a:xfrm>
            <a:prstGeom prst="rect">
              <a:avLst/>
            </a:prstGeom>
            <a:noFill/>
          </p:spPr>
          <p:txBody>
            <a:bodyPr wrap="square" rtlCol="0">
              <a:spAutoFit/>
            </a:bodyPr>
            <a:lstStyle/>
            <a:p>
              <a:r>
                <a:rPr lang="en-US" sz="2200">
                  <a:solidFill>
                    <a:srgbClr val="3F3F3F"/>
                  </a:solidFill>
                  <a:latin typeface="Open Sans"/>
                  <a:ea typeface="Open Sans"/>
                  <a:cs typeface="Open Sans"/>
                </a:rPr>
                <a:t>Company B</a:t>
              </a:r>
            </a:p>
          </p:txBody>
        </p:sp>
        <p:grpSp>
          <p:nvGrpSpPr>
            <p:cNvPr id="18" name="Group 17">
              <a:extLst>
                <a:ext uri="{FF2B5EF4-FFF2-40B4-BE49-F238E27FC236}">
                  <a16:creationId xmlns:a16="http://schemas.microsoft.com/office/drawing/2014/main" id="{11957CB0-749C-9C1D-D0A4-6313518C397F}"/>
                </a:ext>
              </a:extLst>
            </p:cNvPr>
            <p:cNvGrpSpPr/>
            <p:nvPr/>
          </p:nvGrpSpPr>
          <p:grpSpPr>
            <a:xfrm>
              <a:off x="8794521" y="1768397"/>
              <a:ext cx="7416490" cy="5185623"/>
              <a:chOff x="8794521" y="1768397"/>
              <a:chExt cx="7416490" cy="5185623"/>
            </a:xfrm>
          </p:grpSpPr>
          <p:pic>
            <p:nvPicPr>
              <p:cNvPr id="25" name="Picture 24">
                <a:extLst>
                  <a:ext uri="{FF2B5EF4-FFF2-40B4-BE49-F238E27FC236}">
                    <a16:creationId xmlns:a16="http://schemas.microsoft.com/office/drawing/2014/main" id="{66A7DD5C-0086-C321-68D4-C30F5F2853B5}"/>
                  </a:ext>
                </a:extLst>
              </p:cNvPr>
              <p:cNvPicPr>
                <a:picLocks noChangeAspect="1"/>
              </p:cNvPicPr>
              <p:nvPr/>
            </p:nvPicPr>
            <p:blipFill>
              <a:blip r:embed="rId3">
                <a:duotone>
                  <a:prstClr val="black"/>
                  <a:schemeClr val="accent1">
                    <a:tint val="45000"/>
                    <a:satMod val="400000"/>
                  </a:schemeClr>
                </a:duotone>
              </a:blip>
              <a:stretch>
                <a:fillRect/>
              </a:stretch>
            </p:blipFill>
            <p:spPr>
              <a:xfrm>
                <a:off x="11264375" y="5094064"/>
                <a:ext cx="2743616" cy="1859956"/>
              </a:xfrm>
              <a:prstGeom prst="rect">
                <a:avLst/>
              </a:prstGeom>
            </p:spPr>
          </p:pic>
          <p:pic>
            <p:nvPicPr>
              <p:cNvPr id="26" name="Picture 25">
                <a:extLst>
                  <a:ext uri="{FF2B5EF4-FFF2-40B4-BE49-F238E27FC236}">
                    <a16:creationId xmlns:a16="http://schemas.microsoft.com/office/drawing/2014/main" id="{F7E7F66D-0EB9-46FB-1399-6F3113EFD80C}"/>
                  </a:ext>
                </a:extLst>
              </p:cNvPr>
              <p:cNvPicPr>
                <a:picLocks noChangeAspect="1"/>
              </p:cNvPicPr>
              <p:nvPr/>
            </p:nvPicPr>
            <p:blipFill>
              <a:blip r:embed="rId3">
                <a:duotone>
                  <a:prstClr val="black"/>
                  <a:schemeClr val="accent1">
                    <a:tint val="45000"/>
                    <a:satMod val="400000"/>
                  </a:schemeClr>
                </a:duotone>
              </a:blip>
              <a:stretch>
                <a:fillRect/>
              </a:stretch>
            </p:blipFill>
            <p:spPr>
              <a:xfrm rot="3482528">
                <a:off x="12994918" y="3015942"/>
                <a:ext cx="2296276" cy="1859956"/>
              </a:xfrm>
              <a:prstGeom prst="rect">
                <a:avLst/>
              </a:prstGeom>
            </p:spPr>
          </p:pic>
          <p:pic>
            <p:nvPicPr>
              <p:cNvPr id="27" name="Picture 26">
                <a:extLst>
                  <a:ext uri="{FF2B5EF4-FFF2-40B4-BE49-F238E27FC236}">
                    <a16:creationId xmlns:a16="http://schemas.microsoft.com/office/drawing/2014/main" id="{4571FBAF-5A5D-F09C-6A96-B1720F833F0F}"/>
                  </a:ext>
                </a:extLst>
              </p:cNvPr>
              <p:cNvPicPr>
                <a:picLocks noChangeAspect="1"/>
              </p:cNvPicPr>
              <p:nvPr/>
            </p:nvPicPr>
            <p:blipFill>
              <a:blip r:embed="rId3">
                <a:duotone>
                  <a:prstClr val="black"/>
                  <a:schemeClr val="accent1">
                    <a:tint val="45000"/>
                    <a:satMod val="400000"/>
                  </a:schemeClr>
                </a:duotone>
              </a:blip>
              <a:stretch>
                <a:fillRect/>
              </a:stretch>
            </p:blipFill>
            <p:spPr>
              <a:xfrm rot="18178834">
                <a:off x="9515667" y="3214400"/>
                <a:ext cx="2743616" cy="1859956"/>
              </a:xfrm>
              <a:prstGeom prst="rect">
                <a:avLst/>
              </a:prstGeom>
            </p:spPr>
          </p:pic>
          <p:grpSp>
            <p:nvGrpSpPr>
              <p:cNvPr id="12" name="Group 11">
                <a:extLst>
                  <a:ext uri="{FF2B5EF4-FFF2-40B4-BE49-F238E27FC236}">
                    <a16:creationId xmlns:a16="http://schemas.microsoft.com/office/drawing/2014/main" id="{BFB148D1-01D3-38B6-9575-0848ED7A7D5A}"/>
                  </a:ext>
                </a:extLst>
              </p:cNvPr>
              <p:cNvGrpSpPr/>
              <p:nvPr/>
            </p:nvGrpSpPr>
            <p:grpSpPr>
              <a:xfrm>
                <a:off x="8794521" y="4984252"/>
                <a:ext cx="2638697" cy="1645920"/>
                <a:chOff x="8794521" y="4984252"/>
                <a:chExt cx="2638697" cy="1645920"/>
              </a:xfrm>
            </p:grpSpPr>
            <p:sp>
              <p:nvSpPr>
                <p:cNvPr id="6" name="Oval 5">
                  <a:extLst>
                    <a:ext uri="{FF2B5EF4-FFF2-40B4-BE49-F238E27FC236}">
                      <a16:creationId xmlns:a16="http://schemas.microsoft.com/office/drawing/2014/main" id="{9A958EE3-2E30-9423-F45F-759D36BCBF01}"/>
                    </a:ext>
                  </a:extLst>
                </p:cNvPr>
                <p:cNvSpPr/>
                <p:nvPr/>
              </p:nvSpPr>
              <p:spPr>
                <a:xfrm>
                  <a:off x="8794521" y="4984252"/>
                  <a:ext cx="2638697" cy="16459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95D2F75-A2AB-CF78-3772-79266679C08D}"/>
                    </a:ext>
                  </a:extLst>
                </p:cNvPr>
                <p:cNvPicPr>
                  <a:picLocks noChangeAspect="1"/>
                </p:cNvPicPr>
                <p:nvPr/>
              </p:nvPicPr>
              <p:blipFill>
                <a:blip r:embed="rId4"/>
                <a:stretch>
                  <a:fillRect/>
                </a:stretch>
              </p:blipFill>
              <p:spPr>
                <a:xfrm>
                  <a:off x="9552464" y="5245807"/>
                  <a:ext cx="1122811" cy="1122811"/>
                </a:xfrm>
                <a:prstGeom prst="rect">
                  <a:avLst/>
                </a:prstGeom>
              </p:spPr>
            </p:pic>
          </p:grpSp>
          <p:grpSp>
            <p:nvGrpSpPr>
              <p:cNvPr id="13" name="Group 12">
                <a:extLst>
                  <a:ext uri="{FF2B5EF4-FFF2-40B4-BE49-F238E27FC236}">
                    <a16:creationId xmlns:a16="http://schemas.microsoft.com/office/drawing/2014/main" id="{D26F82C0-984A-A821-2726-B3BCBC71343A}"/>
                  </a:ext>
                </a:extLst>
              </p:cNvPr>
              <p:cNvGrpSpPr/>
              <p:nvPr/>
            </p:nvGrpSpPr>
            <p:grpSpPr>
              <a:xfrm>
                <a:off x="11159511" y="1768397"/>
                <a:ext cx="2638697" cy="1645920"/>
                <a:chOff x="11159511" y="1768397"/>
                <a:chExt cx="2638697" cy="1645920"/>
              </a:xfrm>
            </p:grpSpPr>
            <p:sp>
              <p:nvSpPr>
                <p:cNvPr id="2" name="Oval 1">
                  <a:extLst>
                    <a:ext uri="{FF2B5EF4-FFF2-40B4-BE49-F238E27FC236}">
                      <a16:creationId xmlns:a16="http://schemas.microsoft.com/office/drawing/2014/main" id="{B5BBCF2E-23C7-C4A2-BF9B-652174FE01D4}"/>
                    </a:ext>
                  </a:extLst>
                </p:cNvPr>
                <p:cNvSpPr/>
                <p:nvPr/>
              </p:nvSpPr>
              <p:spPr>
                <a:xfrm>
                  <a:off x="11159511" y="1768397"/>
                  <a:ext cx="2638697" cy="16459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D33E20-AC43-7A28-A343-D8B75CECAA66}"/>
                    </a:ext>
                  </a:extLst>
                </p:cNvPr>
                <p:cNvPicPr>
                  <a:picLocks noChangeAspect="1"/>
                </p:cNvPicPr>
                <p:nvPr/>
              </p:nvPicPr>
              <p:blipFill>
                <a:blip r:embed="rId4"/>
                <a:stretch>
                  <a:fillRect/>
                </a:stretch>
              </p:blipFill>
              <p:spPr>
                <a:xfrm>
                  <a:off x="11917454" y="2029952"/>
                  <a:ext cx="1122811" cy="1122811"/>
                </a:xfrm>
                <a:prstGeom prst="rect">
                  <a:avLst/>
                </a:prstGeom>
              </p:spPr>
            </p:pic>
          </p:grpSp>
          <p:grpSp>
            <p:nvGrpSpPr>
              <p:cNvPr id="14" name="Group 13">
                <a:extLst>
                  <a:ext uri="{FF2B5EF4-FFF2-40B4-BE49-F238E27FC236}">
                    <a16:creationId xmlns:a16="http://schemas.microsoft.com/office/drawing/2014/main" id="{805D0925-5770-1D10-E31B-3B7F0A47D067}"/>
                  </a:ext>
                </a:extLst>
              </p:cNvPr>
              <p:cNvGrpSpPr/>
              <p:nvPr/>
            </p:nvGrpSpPr>
            <p:grpSpPr>
              <a:xfrm>
                <a:off x="13572314" y="4977844"/>
                <a:ext cx="2638697" cy="1645920"/>
                <a:chOff x="13572314" y="4977844"/>
                <a:chExt cx="2638697" cy="1645920"/>
              </a:xfrm>
            </p:grpSpPr>
            <p:sp>
              <p:nvSpPr>
                <p:cNvPr id="5" name="Oval 4">
                  <a:extLst>
                    <a:ext uri="{FF2B5EF4-FFF2-40B4-BE49-F238E27FC236}">
                      <a16:creationId xmlns:a16="http://schemas.microsoft.com/office/drawing/2014/main" id="{0544039F-91A3-AD79-EC2A-510BDC73D88F}"/>
                    </a:ext>
                  </a:extLst>
                </p:cNvPr>
                <p:cNvSpPr/>
                <p:nvPr/>
              </p:nvSpPr>
              <p:spPr>
                <a:xfrm>
                  <a:off x="13572314" y="4977844"/>
                  <a:ext cx="2638697" cy="16459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5D7FC4C-5F14-0361-29C0-C3EAC68DC07F}"/>
                    </a:ext>
                  </a:extLst>
                </p:cNvPr>
                <p:cNvPicPr>
                  <a:picLocks noChangeAspect="1"/>
                </p:cNvPicPr>
                <p:nvPr/>
              </p:nvPicPr>
              <p:blipFill>
                <a:blip r:embed="rId4"/>
                <a:stretch>
                  <a:fillRect/>
                </a:stretch>
              </p:blipFill>
              <p:spPr>
                <a:xfrm>
                  <a:off x="14330257" y="5239399"/>
                  <a:ext cx="1122811" cy="1122811"/>
                </a:xfrm>
                <a:prstGeom prst="rect">
                  <a:avLst/>
                </a:prstGeom>
              </p:spPr>
            </p:pic>
          </p:grpSp>
        </p:grpSp>
      </p:grpSp>
    </p:spTree>
    <p:extLst>
      <p:ext uri="{BB962C8B-B14F-4D97-AF65-F5344CB8AC3E}">
        <p14:creationId xmlns:p14="http://schemas.microsoft.com/office/powerpoint/2010/main" val="424108304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3"/>
          <p:cNvSpPr txBox="1">
            <a:spLocks noGrp="1"/>
          </p:cNvSpPr>
          <p:nvPr>
            <p:ph type="title"/>
          </p:nvPr>
        </p:nvSpPr>
        <p:spPr>
          <a:xfrm>
            <a:off x="-10160" y="246091"/>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Federated Management Models</a:t>
            </a:r>
          </a:p>
        </p:txBody>
      </p:sp>
      <p:sp>
        <p:nvSpPr>
          <p:cNvPr id="122" name="Google Shape;122;p13"/>
          <p:cNvSpPr/>
          <p:nvPr/>
        </p:nvSpPr>
        <p:spPr>
          <a:xfrm>
            <a:off x="2484320" y="2326362"/>
            <a:ext cx="4753198" cy="2528489"/>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Open Sans"/>
              <a:ea typeface="Open Sans"/>
              <a:cs typeface="Open Sans"/>
              <a:sym typeface="Open Sans"/>
            </a:endParaRPr>
          </a:p>
        </p:txBody>
      </p:sp>
      <p:grpSp>
        <p:nvGrpSpPr>
          <p:cNvPr id="26" name="Group 25">
            <a:extLst>
              <a:ext uri="{FF2B5EF4-FFF2-40B4-BE49-F238E27FC236}">
                <a16:creationId xmlns:a16="http://schemas.microsoft.com/office/drawing/2014/main" id="{B4DC0C89-BF64-BC5A-5143-138A52B69908}"/>
              </a:ext>
            </a:extLst>
          </p:cNvPr>
          <p:cNvGrpSpPr/>
          <p:nvPr/>
        </p:nvGrpSpPr>
        <p:grpSpPr>
          <a:xfrm>
            <a:off x="701312" y="1940618"/>
            <a:ext cx="7411242" cy="5752459"/>
            <a:chOff x="481605" y="1627781"/>
            <a:chExt cx="7411242" cy="5752459"/>
          </a:xfrm>
        </p:grpSpPr>
        <p:grpSp>
          <p:nvGrpSpPr>
            <p:cNvPr id="15" name="Group 14">
              <a:extLst>
                <a:ext uri="{FF2B5EF4-FFF2-40B4-BE49-F238E27FC236}">
                  <a16:creationId xmlns:a16="http://schemas.microsoft.com/office/drawing/2014/main" id="{47924C32-B2A9-4B29-9F8B-F23BF6AE877F}"/>
                </a:ext>
              </a:extLst>
            </p:cNvPr>
            <p:cNvGrpSpPr/>
            <p:nvPr/>
          </p:nvGrpSpPr>
          <p:grpSpPr>
            <a:xfrm>
              <a:off x="481605" y="1627781"/>
              <a:ext cx="7411242" cy="5752459"/>
              <a:chOff x="1323972" y="1890538"/>
              <a:chExt cx="6603016" cy="4300773"/>
            </a:xfrm>
          </p:grpSpPr>
          <p:sp>
            <p:nvSpPr>
              <p:cNvPr id="16" name="Google Shape;2884;p114">
                <a:extLst>
                  <a:ext uri="{FF2B5EF4-FFF2-40B4-BE49-F238E27FC236}">
                    <a16:creationId xmlns:a16="http://schemas.microsoft.com/office/drawing/2014/main" id="{7392D3A6-CE2A-4A1F-BC48-A4298200B754}"/>
                  </a:ext>
                </a:extLst>
              </p:cNvPr>
              <p:cNvSpPr/>
              <p:nvPr/>
            </p:nvSpPr>
            <p:spPr>
              <a:xfrm flipH="1">
                <a:off x="1323972" y="1890539"/>
                <a:ext cx="6603016" cy="4300772"/>
              </a:xfrm>
              <a:prstGeom prst="roundRect">
                <a:avLst>
                  <a:gd name="adj" fmla="val 4224"/>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grpSp>
            <p:nvGrpSpPr>
              <p:cNvPr id="17" name="Google Shape;2887;p114">
                <a:extLst>
                  <a:ext uri="{FF2B5EF4-FFF2-40B4-BE49-F238E27FC236}">
                    <a16:creationId xmlns:a16="http://schemas.microsoft.com/office/drawing/2014/main" id="{7285B044-4F0C-4ABC-A305-20E4C6E95B13}"/>
                  </a:ext>
                </a:extLst>
              </p:cNvPr>
              <p:cNvGrpSpPr/>
              <p:nvPr/>
            </p:nvGrpSpPr>
            <p:grpSpPr>
              <a:xfrm>
                <a:off x="2498667" y="1890538"/>
                <a:ext cx="4509569" cy="622086"/>
                <a:chOff x="6447598" y="1456389"/>
                <a:chExt cx="3388105" cy="404920"/>
              </a:xfrm>
              <a:solidFill>
                <a:srgbClr val="49BBCB"/>
              </a:solidFill>
            </p:grpSpPr>
            <p:sp>
              <p:nvSpPr>
                <p:cNvPr id="19" name="Google Shape;2888;p114">
                  <a:extLst>
                    <a:ext uri="{FF2B5EF4-FFF2-40B4-BE49-F238E27FC236}">
                      <a16:creationId xmlns:a16="http://schemas.microsoft.com/office/drawing/2014/main" id="{219ED9B8-D468-4D39-9A39-BFF208F17B1C}"/>
                    </a:ext>
                  </a:extLst>
                </p:cNvPr>
                <p:cNvSpPr/>
                <p:nvPr/>
              </p:nvSpPr>
              <p:spPr>
                <a:xfrm rot="10800000">
                  <a:off x="6447598" y="1456389"/>
                  <a:ext cx="3388105" cy="404920"/>
                </a:xfrm>
                <a:prstGeom prst="round2SameRect">
                  <a:avLst>
                    <a:gd name="adj1" fmla="val 16667"/>
                    <a:gd name="adj2" fmla="val 0"/>
                  </a:avLst>
                </a:prstGeom>
                <a:solidFill>
                  <a:srgbClr val="427AA1"/>
                </a:solidFill>
                <a:ln w="2857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0" name="Google Shape;2889;p114">
                  <a:extLst>
                    <a:ext uri="{FF2B5EF4-FFF2-40B4-BE49-F238E27FC236}">
                      <a16:creationId xmlns:a16="http://schemas.microsoft.com/office/drawing/2014/main" id="{6968C235-CB21-4F10-95A0-D70918AADF0A}"/>
                    </a:ext>
                  </a:extLst>
                </p:cNvPr>
                <p:cNvSpPr txBox="1"/>
                <p:nvPr/>
              </p:nvSpPr>
              <p:spPr>
                <a:xfrm>
                  <a:off x="6535362" y="1522563"/>
                  <a:ext cx="3075446" cy="2096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FFFFFF"/>
                      </a:solidFill>
                      <a:latin typeface="Open Sans"/>
                      <a:ea typeface="Open Sans"/>
                      <a:cs typeface="Open Sans"/>
                      <a:sym typeface="Open Sans"/>
                    </a:rPr>
                    <a:t>Trust third </a:t>
                  </a:r>
                  <a:r>
                    <a:rPr lang="en-US" sz="2200" b="1">
                      <a:solidFill>
                        <a:srgbClr val="FFFFFF"/>
                      </a:solidFill>
                      <a:latin typeface="Open Sans"/>
                      <a:ea typeface="Open Sans"/>
                      <a:cs typeface="Open Sans"/>
                      <a:sym typeface="Open Sans"/>
                    </a:rPr>
                    <a:t>p</a:t>
                  </a:r>
                  <a:r>
                    <a:rPr lang="en-US" sz="2200" b="1" i="0" u="none" strike="noStrike" cap="none">
                      <a:solidFill>
                        <a:srgbClr val="FFFFFF"/>
                      </a:solidFill>
                      <a:latin typeface="Open Sans"/>
                      <a:ea typeface="Open Sans"/>
                      <a:cs typeface="Open Sans"/>
                      <a:sym typeface="Open Sans"/>
                    </a:rPr>
                    <a:t>arty</a:t>
                  </a:r>
                  <a:endParaRPr lang="en-US" sz="2400"/>
                </a:p>
              </p:txBody>
            </p:sp>
          </p:grpSp>
        </p:grpSp>
        <p:sp>
          <p:nvSpPr>
            <p:cNvPr id="21" name="Google Shape;128;p13">
              <a:extLst>
                <a:ext uri="{FF2B5EF4-FFF2-40B4-BE49-F238E27FC236}">
                  <a16:creationId xmlns:a16="http://schemas.microsoft.com/office/drawing/2014/main" id="{DAFCE320-DBE0-45E8-9AC1-EFA25AA3CB79}"/>
                </a:ext>
              </a:extLst>
            </p:cNvPr>
            <p:cNvSpPr txBox="1"/>
            <p:nvPr/>
          </p:nvSpPr>
          <p:spPr>
            <a:xfrm>
              <a:off x="833519" y="2667006"/>
              <a:ext cx="6991191" cy="4616558"/>
            </a:xfrm>
            <a:prstGeom prst="rect">
              <a:avLst/>
            </a:prstGeom>
            <a:noFill/>
            <a:ln>
              <a:noFill/>
            </a:ln>
          </p:spPr>
          <p:txBody>
            <a:bodyPr spcFirstLastPara="1" wrap="square" lIns="45675" tIns="45675" rIns="45675" bIns="45675" anchor="t" anchorCtr="0">
              <a:spAutoFit/>
            </a:bodyPr>
            <a:lstStyle/>
            <a:p>
              <a:pPr marL="342900" indent="-342900">
                <a:buFont typeface="Arial" panose="020B0604020202020204" pitchFamily="34" charset="0"/>
                <a:buChar char="•"/>
              </a:pPr>
              <a:r>
                <a:rPr lang="en-US" sz="2200">
                  <a:solidFill>
                    <a:srgbClr val="3F3F3F"/>
                  </a:solidFill>
                  <a:latin typeface="Open Sans"/>
                  <a:ea typeface="Open Sans"/>
                  <a:cs typeface="Open Sans"/>
                </a:rPr>
                <a:t>Subscribes to the standards and practices of a trusted third party, which manages the verification and due diligence process for all participating organizations</a:t>
              </a:r>
            </a:p>
            <a:p>
              <a:pPr marL="342900" indent="-342900">
                <a:buFont typeface="Arial" panose="020B0604020202020204" pitchFamily="34" charset="0"/>
                <a:buChar char="•"/>
              </a:pPr>
              <a:endParaRPr lang="en-GB" sz="10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Considers the participating organizations trustworthy after verification by the third party</a:t>
              </a:r>
            </a:p>
            <a:p>
              <a:pPr marL="342900" indent="-342900">
                <a:buFont typeface="Arial" panose="020B0604020202020204" pitchFamily="34" charset="0"/>
                <a:buChar char="•"/>
              </a:pPr>
              <a:endParaRPr lang="en-GB" sz="10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Acts as a trusted entity or bridge between participating organizations for identity verification purposes</a:t>
              </a:r>
            </a:p>
            <a:p>
              <a:pPr marL="342900" indent="-342900">
                <a:buFont typeface="Arial" panose="020B0604020202020204" pitchFamily="34" charset="0"/>
                <a:buChar char="•"/>
              </a:pPr>
              <a:endParaRPr lang="en-US" sz="10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sym typeface="Open Sans"/>
                </a:rPr>
                <a:t>Serves as the identity provider in the trusted third-party certification model, with other organizations serving as service providers</a:t>
              </a:r>
              <a:endParaRPr lang="en-US" sz="2200">
                <a:solidFill>
                  <a:srgbClr val="3F3F3F"/>
                </a:solidFill>
                <a:latin typeface="Open Sans"/>
                <a:ea typeface="Open Sans"/>
                <a:cs typeface="Open Sans"/>
              </a:endParaRPr>
            </a:p>
          </p:txBody>
        </p:sp>
      </p:grpSp>
      <p:grpSp>
        <p:nvGrpSpPr>
          <p:cNvPr id="51" name="Group 50">
            <a:extLst>
              <a:ext uri="{FF2B5EF4-FFF2-40B4-BE49-F238E27FC236}">
                <a16:creationId xmlns:a16="http://schemas.microsoft.com/office/drawing/2014/main" id="{669A46A5-FB6F-4C68-BCFA-48EE7209790F}"/>
              </a:ext>
            </a:extLst>
          </p:cNvPr>
          <p:cNvGrpSpPr/>
          <p:nvPr/>
        </p:nvGrpSpPr>
        <p:grpSpPr>
          <a:xfrm>
            <a:off x="12404955" y="3906023"/>
            <a:ext cx="1265716" cy="1643473"/>
            <a:chOff x="-1244549" y="3384900"/>
            <a:chExt cx="5127625" cy="6657975"/>
          </a:xfrm>
        </p:grpSpPr>
        <p:sp>
          <p:nvSpPr>
            <p:cNvPr id="52" name="Freeform 6">
              <a:extLst>
                <a:ext uri="{FF2B5EF4-FFF2-40B4-BE49-F238E27FC236}">
                  <a16:creationId xmlns:a16="http://schemas.microsoft.com/office/drawing/2014/main" id="{93A12D7F-EE09-44C0-833C-693446964D55}"/>
                </a:ext>
              </a:extLst>
            </p:cNvPr>
            <p:cNvSpPr>
              <a:spLocks/>
            </p:cNvSpPr>
            <p:nvPr/>
          </p:nvSpPr>
          <p:spPr bwMode="auto">
            <a:xfrm>
              <a:off x="2759126" y="9171338"/>
              <a:ext cx="1123950" cy="871537"/>
            </a:xfrm>
            <a:custGeom>
              <a:avLst/>
              <a:gdLst>
                <a:gd name="T0" fmla="*/ 110 w 299"/>
                <a:gd name="T1" fmla="*/ 232 h 232"/>
                <a:gd name="T2" fmla="*/ 27 w 299"/>
                <a:gd name="T3" fmla="*/ 187 h 232"/>
                <a:gd name="T4" fmla="*/ 0 w 299"/>
                <a:gd name="T5" fmla="*/ 154 h 232"/>
                <a:gd name="T6" fmla="*/ 267 w 299"/>
                <a:gd name="T7" fmla="*/ 0 h 232"/>
                <a:gd name="T8" fmla="*/ 271 w 299"/>
                <a:gd name="T9" fmla="*/ 150 h 232"/>
                <a:gd name="T10" fmla="*/ 169 w 299"/>
                <a:gd name="T11" fmla="*/ 227 h 232"/>
                <a:gd name="T12" fmla="*/ 158 w 299"/>
                <a:gd name="T13" fmla="*/ 232 h 232"/>
                <a:gd name="T14" fmla="*/ 110 w 299"/>
                <a:gd name="T15" fmla="*/ 232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232">
                  <a:moveTo>
                    <a:pt x="110" y="232"/>
                  </a:moveTo>
                  <a:cubicBezTo>
                    <a:pt x="80" y="220"/>
                    <a:pt x="49" y="212"/>
                    <a:pt x="27" y="187"/>
                  </a:cubicBezTo>
                  <a:cubicBezTo>
                    <a:pt x="18" y="178"/>
                    <a:pt x="10" y="167"/>
                    <a:pt x="0" y="154"/>
                  </a:cubicBezTo>
                  <a:cubicBezTo>
                    <a:pt x="90" y="102"/>
                    <a:pt x="179" y="51"/>
                    <a:pt x="267" y="0"/>
                  </a:cubicBezTo>
                  <a:cubicBezTo>
                    <a:pt x="299" y="46"/>
                    <a:pt x="293" y="110"/>
                    <a:pt x="271" y="150"/>
                  </a:cubicBezTo>
                  <a:cubicBezTo>
                    <a:pt x="248" y="191"/>
                    <a:pt x="214" y="216"/>
                    <a:pt x="169" y="227"/>
                  </a:cubicBezTo>
                  <a:cubicBezTo>
                    <a:pt x="165" y="228"/>
                    <a:pt x="162" y="230"/>
                    <a:pt x="158" y="232"/>
                  </a:cubicBezTo>
                  <a:cubicBezTo>
                    <a:pt x="142" y="232"/>
                    <a:pt x="126" y="232"/>
                    <a:pt x="110" y="232"/>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US" sz="600"/>
            </a:p>
          </p:txBody>
        </p:sp>
        <p:sp>
          <p:nvSpPr>
            <p:cNvPr id="53" name="Freeform 8">
              <a:extLst>
                <a:ext uri="{FF2B5EF4-FFF2-40B4-BE49-F238E27FC236}">
                  <a16:creationId xmlns:a16="http://schemas.microsoft.com/office/drawing/2014/main" id="{2D3F7D8B-B079-4A04-A585-DC8F45195AAA}"/>
                </a:ext>
              </a:extLst>
            </p:cNvPr>
            <p:cNvSpPr>
              <a:spLocks noEditPoints="1"/>
            </p:cNvSpPr>
            <p:nvPr/>
          </p:nvSpPr>
          <p:spPr bwMode="auto">
            <a:xfrm>
              <a:off x="-1244549" y="3384900"/>
              <a:ext cx="4737100" cy="4732337"/>
            </a:xfrm>
            <a:custGeom>
              <a:avLst/>
              <a:gdLst>
                <a:gd name="T0" fmla="*/ 644 w 1261"/>
                <a:gd name="T1" fmla="*/ 1253 h 1260"/>
                <a:gd name="T2" fmla="*/ 6 w 1261"/>
                <a:gd name="T3" fmla="*/ 642 h 1260"/>
                <a:gd name="T4" fmla="*/ 619 w 1261"/>
                <a:gd name="T5" fmla="*/ 5 h 1260"/>
                <a:gd name="T6" fmla="*/ 1255 w 1261"/>
                <a:gd name="T7" fmla="*/ 617 h 1260"/>
                <a:gd name="T8" fmla="*/ 644 w 1261"/>
                <a:gd name="T9" fmla="*/ 1253 h 1260"/>
                <a:gd name="T10" fmla="*/ 638 w 1261"/>
                <a:gd name="T11" fmla="*/ 1151 h 1260"/>
                <a:gd name="T12" fmla="*/ 1152 w 1261"/>
                <a:gd name="T13" fmla="*/ 622 h 1260"/>
                <a:gd name="T14" fmla="*/ 621 w 1261"/>
                <a:gd name="T15" fmla="*/ 108 h 1260"/>
                <a:gd name="T16" fmla="*/ 109 w 1261"/>
                <a:gd name="T17" fmla="*/ 637 h 1260"/>
                <a:gd name="T18" fmla="*/ 638 w 1261"/>
                <a:gd name="T19" fmla="*/ 1151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1" h="1260">
                  <a:moveTo>
                    <a:pt x="644" y="1253"/>
                  </a:moveTo>
                  <a:cubicBezTo>
                    <a:pt x="288" y="1260"/>
                    <a:pt x="11" y="981"/>
                    <a:pt x="6" y="642"/>
                  </a:cubicBezTo>
                  <a:cubicBezTo>
                    <a:pt x="0" y="281"/>
                    <a:pt x="283" y="10"/>
                    <a:pt x="619" y="5"/>
                  </a:cubicBezTo>
                  <a:cubicBezTo>
                    <a:pt x="976" y="0"/>
                    <a:pt x="1249" y="280"/>
                    <a:pt x="1255" y="617"/>
                  </a:cubicBezTo>
                  <a:cubicBezTo>
                    <a:pt x="1261" y="975"/>
                    <a:pt x="977" y="1248"/>
                    <a:pt x="644" y="1253"/>
                  </a:cubicBezTo>
                  <a:close/>
                  <a:moveTo>
                    <a:pt x="638" y="1151"/>
                  </a:moveTo>
                  <a:cubicBezTo>
                    <a:pt x="917" y="1146"/>
                    <a:pt x="1154" y="921"/>
                    <a:pt x="1152" y="622"/>
                  </a:cubicBezTo>
                  <a:cubicBezTo>
                    <a:pt x="1149" y="340"/>
                    <a:pt x="919" y="104"/>
                    <a:pt x="621" y="108"/>
                  </a:cubicBezTo>
                  <a:cubicBezTo>
                    <a:pt x="343" y="111"/>
                    <a:pt x="105" y="339"/>
                    <a:pt x="109" y="637"/>
                  </a:cubicBezTo>
                  <a:cubicBezTo>
                    <a:pt x="112" y="917"/>
                    <a:pt x="339" y="1152"/>
                    <a:pt x="638" y="1151"/>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US" sz="600"/>
            </a:p>
          </p:txBody>
        </p:sp>
        <p:sp>
          <p:nvSpPr>
            <p:cNvPr id="54" name="Freeform 10">
              <a:extLst>
                <a:ext uri="{FF2B5EF4-FFF2-40B4-BE49-F238E27FC236}">
                  <a16:creationId xmlns:a16="http://schemas.microsoft.com/office/drawing/2014/main" id="{D5006F9E-6F8C-4DAD-9385-12B0BDBE9F14}"/>
                </a:ext>
              </a:extLst>
            </p:cNvPr>
            <p:cNvSpPr>
              <a:spLocks/>
            </p:cNvSpPr>
            <p:nvPr/>
          </p:nvSpPr>
          <p:spPr bwMode="auto">
            <a:xfrm>
              <a:off x="1876476" y="7639400"/>
              <a:ext cx="1787525" cy="1927225"/>
            </a:xfrm>
            <a:custGeom>
              <a:avLst/>
              <a:gdLst>
                <a:gd name="T0" fmla="*/ 476 w 476"/>
                <a:gd name="T1" fmla="*/ 358 h 513"/>
                <a:gd name="T2" fmla="*/ 207 w 476"/>
                <a:gd name="T3" fmla="*/ 513 h 513"/>
                <a:gd name="T4" fmla="*/ 0 w 476"/>
                <a:gd name="T5" fmla="*/ 155 h 513"/>
                <a:gd name="T6" fmla="*/ 269 w 476"/>
                <a:gd name="T7" fmla="*/ 0 h 513"/>
                <a:gd name="T8" fmla="*/ 476 w 476"/>
                <a:gd name="T9" fmla="*/ 358 h 513"/>
              </a:gdLst>
              <a:ahLst/>
              <a:cxnLst>
                <a:cxn ang="0">
                  <a:pos x="T0" y="T1"/>
                </a:cxn>
                <a:cxn ang="0">
                  <a:pos x="T2" y="T3"/>
                </a:cxn>
                <a:cxn ang="0">
                  <a:pos x="T4" y="T5"/>
                </a:cxn>
                <a:cxn ang="0">
                  <a:pos x="T6" y="T7"/>
                </a:cxn>
                <a:cxn ang="0">
                  <a:pos x="T8" y="T9"/>
                </a:cxn>
              </a:cxnLst>
              <a:rect l="0" t="0" r="r" b="b"/>
              <a:pathLst>
                <a:path w="476" h="513">
                  <a:moveTo>
                    <a:pt x="476" y="358"/>
                  </a:moveTo>
                  <a:cubicBezTo>
                    <a:pt x="385" y="410"/>
                    <a:pt x="297" y="461"/>
                    <a:pt x="207" y="513"/>
                  </a:cubicBezTo>
                  <a:cubicBezTo>
                    <a:pt x="138" y="393"/>
                    <a:pt x="70" y="275"/>
                    <a:pt x="0" y="155"/>
                  </a:cubicBezTo>
                  <a:cubicBezTo>
                    <a:pt x="90" y="103"/>
                    <a:pt x="178" y="52"/>
                    <a:pt x="269" y="0"/>
                  </a:cubicBezTo>
                  <a:cubicBezTo>
                    <a:pt x="338" y="119"/>
                    <a:pt x="406" y="237"/>
                    <a:pt x="476" y="358"/>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US" sz="600"/>
            </a:p>
          </p:txBody>
        </p:sp>
        <p:sp>
          <p:nvSpPr>
            <p:cNvPr id="55" name="Freeform 12">
              <a:extLst>
                <a:ext uri="{FF2B5EF4-FFF2-40B4-BE49-F238E27FC236}">
                  <a16:creationId xmlns:a16="http://schemas.microsoft.com/office/drawing/2014/main" id="{A60A5836-DBF1-4A11-9AE6-B6A0679D0D97}"/>
                </a:ext>
              </a:extLst>
            </p:cNvPr>
            <p:cNvSpPr>
              <a:spLocks/>
            </p:cNvSpPr>
            <p:nvPr/>
          </p:nvSpPr>
          <p:spPr bwMode="auto">
            <a:xfrm>
              <a:off x="-849261" y="3775424"/>
              <a:ext cx="3938588" cy="3935412"/>
            </a:xfrm>
            <a:custGeom>
              <a:avLst/>
              <a:gdLst>
                <a:gd name="T0" fmla="*/ 533 w 1049"/>
                <a:gd name="T1" fmla="*/ 1047 h 1048"/>
                <a:gd name="T2" fmla="*/ 4 w 1049"/>
                <a:gd name="T3" fmla="*/ 533 h 1048"/>
                <a:gd name="T4" fmla="*/ 516 w 1049"/>
                <a:gd name="T5" fmla="*/ 4 h 1048"/>
                <a:gd name="T6" fmla="*/ 1047 w 1049"/>
                <a:gd name="T7" fmla="*/ 518 h 1048"/>
                <a:gd name="T8" fmla="*/ 533 w 1049"/>
                <a:gd name="T9" fmla="*/ 1047 h 1048"/>
              </a:gdLst>
              <a:ahLst/>
              <a:cxnLst>
                <a:cxn ang="0">
                  <a:pos x="T0" y="T1"/>
                </a:cxn>
                <a:cxn ang="0">
                  <a:pos x="T2" y="T3"/>
                </a:cxn>
                <a:cxn ang="0">
                  <a:pos x="T4" y="T5"/>
                </a:cxn>
                <a:cxn ang="0">
                  <a:pos x="T6" y="T7"/>
                </a:cxn>
                <a:cxn ang="0">
                  <a:pos x="T8" y="T9"/>
                </a:cxn>
              </a:cxnLst>
              <a:rect l="0" t="0" r="r" b="b"/>
              <a:pathLst>
                <a:path w="1049" h="1048">
                  <a:moveTo>
                    <a:pt x="533" y="1047"/>
                  </a:moveTo>
                  <a:cubicBezTo>
                    <a:pt x="234" y="1048"/>
                    <a:pt x="7" y="813"/>
                    <a:pt x="4" y="533"/>
                  </a:cubicBezTo>
                  <a:cubicBezTo>
                    <a:pt x="0" y="235"/>
                    <a:pt x="238" y="7"/>
                    <a:pt x="516" y="4"/>
                  </a:cubicBezTo>
                  <a:cubicBezTo>
                    <a:pt x="814" y="0"/>
                    <a:pt x="1044" y="236"/>
                    <a:pt x="1047" y="518"/>
                  </a:cubicBezTo>
                  <a:cubicBezTo>
                    <a:pt x="1049" y="817"/>
                    <a:pt x="812" y="1042"/>
                    <a:pt x="533" y="1047"/>
                  </a:cubicBezTo>
                  <a:close/>
                </a:path>
              </a:pathLst>
            </a:custGeom>
            <a:solidFill>
              <a:srgbClr val="FFFFFF">
                <a:alpha val="6902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US" sz="600"/>
            </a:p>
          </p:txBody>
        </p:sp>
      </p:grpSp>
      <p:sp>
        <p:nvSpPr>
          <p:cNvPr id="4" name="Brandline_LVC">
            <a:extLst>
              <a:ext uri="{FF2B5EF4-FFF2-40B4-BE49-F238E27FC236}">
                <a16:creationId xmlns:a16="http://schemas.microsoft.com/office/drawing/2014/main" id="{306D61A3-7E87-6AA6-8EEA-8344D16DCDA2}"/>
              </a:ext>
            </a:extLst>
          </p:cNvPr>
          <p:cNvSpPr/>
          <p:nvPr/>
        </p:nvSpPr>
        <p:spPr>
          <a:xfrm>
            <a:off x="4622800" y="832565"/>
            <a:ext cx="70227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BFAB21D-5107-33B3-8C8A-C86B52B71613}"/>
              </a:ext>
            </a:extLst>
          </p:cNvPr>
          <p:cNvGrpSpPr/>
          <p:nvPr/>
        </p:nvGrpSpPr>
        <p:grpSpPr>
          <a:xfrm>
            <a:off x="8460259" y="1940618"/>
            <a:ext cx="7094429" cy="5487652"/>
            <a:chOff x="8440388" y="972811"/>
            <a:chExt cx="7665413" cy="5929317"/>
          </a:xfrm>
        </p:grpSpPr>
        <p:grpSp>
          <p:nvGrpSpPr>
            <p:cNvPr id="18" name="Group 17">
              <a:extLst>
                <a:ext uri="{FF2B5EF4-FFF2-40B4-BE49-F238E27FC236}">
                  <a16:creationId xmlns:a16="http://schemas.microsoft.com/office/drawing/2014/main" id="{E845B98C-B6AD-E611-DAA4-330926D3BE25}"/>
                </a:ext>
              </a:extLst>
            </p:cNvPr>
            <p:cNvGrpSpPr/>
            <p:nvPr/>
          </p:nvGrpSpPr>
          <p:grpSpPr>
            <a:xfrm>
              <a:off x="8440388" y="972811"/>
              <a:ext cx="7665413" cy="5929317"/>
              <a:chOff x="8794521" y="1226674"/>
              <a:chExt cx="7665413" cy="5929317"/>
            </a:xfrm>
          </p:grpSpPr>
          <p:sp>
            <p:nvSpPr>
              <p:cNvPr id="35" name="TextBox 34">
                <a:extLst>
                  <a:ext uri="{FF2B5EF4-FFF2-40B4-BE49-F238E27FC236}">
                    <a16:creationId xmlns:a16="http://schemas.microsoft.com/office/drawing/2014/main" id="{BB848786-B029-45A0-A97B-FC446146A5CB}"/>
                  </a:ext>
                </a:extLst>
              </p:cNvPr>
              <p:cNvSpPr txBox="1"/>
              <p:nvPr/>
            </p:nvSpPr>
            <p:spPr>
              <a:xfrm>
                <a:off x="9001751" y="3827859"/>
                <a:ext cx="1050764" cy="465566"/>
              </a:xfrm>
              <a:prstGeom prst="rect">
                <a:avLst/>
              </a:prstGeom>
              <a:noFill/>
            </p:spPr>
            <p:txBody>
              <a:bodyPr wrap="square" rtlCol="0">
                <a:spAutoFit/>
              </a:bodyPr>
              <a:lstStyle/>
              <a:p>
                <a:r>
                  <a:rPr lang="en-US" sz="2200">
                    <a:solidFill>
                      <a:srgbClr val="3F3F3F"/>
                    </a:solidFill>
                    <a:latin typeface="Open Sans"/>
                    <a:ea typeface="Open Sans"/>
                    <a:cs typeface="Open Sans"/>
                  </a:rPr>
                  <a:t>Trust</a:t>
                </a:r>
              </a:p>
            </p:txBody>
          </p:sp>
          <p:sp>
            <p:nvSpPr>
              <p:cNvPr id="60" name="TextBox 59">
                <a:extLst>
                  <a:ext uri="{FF2B5EF4-FFF2-40B4-BE49-F238E27FC236}">
                    <a16:creationId xmlns:a16="http://schemas.microsoft.com/office/drawing/2014/main" id="{960CD53E-7BF1-0D0E-A1F2-4052DA0EB669}"/>
                  </a:ext>
                </a:extLst>
              </p:cNvPr>
              <p:cNvSpPr txBox="1"/>
              <p:nvPr/>
            </p:nvSpPr>
            <p:spPr>
              <a:xfrm>
                <a:off x="11224314" y="1226674"/>
                <a:ext cx="2949866" cy="430887"/>
              </a:xfrm>
              <a:prstGeom prst="rect">
                <a:avLst/>
              </a:prstGeom>
              <a:noFill/>
            </p:spPr>
            <p:txBody>
              <a:bodyPr wrap="square" rtlCol="0">
                <a:spAutoFit/>
              </a:bodyPr>
              <a:lstStyle/>
              <a:p>
                <a:r>
                  <a:rPr lang="en-US" sz="2200">
                    <a:solidFill>
                      <a:srgbClr val="3F3F3F"/>
                    </a:solidFill>
                    <a:latin typeface="Open Sans"/>
                    <a:ea typeface="Open Sans"/>
                    <a:cs typeface="Open Sans"/>
                  </a:rPr>
                  <a:t>Trusted third party</a:t>
                </a:r>
              </a:p>
            </p:txBody>
          </p:sp>
          <p:sp>
            <p:nvSpPr>
              <p:cNvPr id="61" name="TextBox 60">
                <a:extLst>
                  <a:ext uri="{FF2B5EF4-FFF2-40B4-BE49-F238E27FC236}">
                    <a16:creationId xmlns:a16="http://schemas.microsoft.com/office/drawing/2014/main" id="{AD5EC179-6157-92C8-E864-861CBC122169}"/>
                  </a:ext>
                </a:extLst>
              </p:cNvPr>
              <p:cNvSpPr txBox="1"/>
              <p:nvPr/>
            </p:nvSpPr>
            <p:spPr>
              <a:xfrm>
                <a:off x="14517086" y="6655584"/>
                <a:ext cx="1942848" cy="430887"/>
              </a:xfrm>
              <a:prstGeom prst="rect">
                <a:avLst/>
              </a:prstGeom>
              <a:noFill/>
            </p:spPr>
            <p:txBody>
              <a:bodyPr wrap="square" rtlCol="0">
                <a:spAutoFit/>
              </a:bodyPr>
              <a:lstStyle/>
              <a:p>
                <a:r>
                  <a:rPr lang="en-US" sz="2200">
                    <a:solidFill>
                      <a:srgbClr val="3F3F3F"/>
                    </a:solidFill>
                    <a:latin typeface="Open Sans"/>
                    <a:ea typeface="Open Sans"/>
                    <a:cs typeface="Open Sans"/>
                  </a:rPr>
                  <a:t>Company C</a:t>
                </a:r>
              </a:p>
            </p:txBody>
          </p:sp>
          <p:sp>
            <p:nvSpPr>
              <p:cNvPr id="62" name="TextBox 61">
                <a:extLst>
                  <a:ext uri="{FF2B5EF4-FFF2-40B4-BE49-F238E27FC236}">
                    <a16:creationId xmlns:a16="http://schemas.microsoft.com/office/drawing/2014/main" id="{18A674CE-654A-78ED-FAD5-21D02D51B39C}"/>
                  </a:ext>
                </a:extLst>
              </p:cNvPr>
              <p:cNvSpPr txBox="1"/>
              <p:nvPr/>
            </p:nvSpPr>
            <p:spPr>
              <a:xfrm>
                <a:off x="8809190" y="6675872"/>
                <a:ext cx="1942848" cy="430887"/>
              </a:xfrm>
              <a:prstGeom prst="rect">
                <a:avLst/>
              </a:prstGeom>
              <a:noFill/>
            </p:spPr>
            <p:txBody>
              <a:bodyPr wrap="square" rtlCol="0">
                <a:spAutoFit/>
              </a:bodyPr>
              <a:lstStyle/>
              <a:p>
                <a:r>
                  <a:rPr lang="en-US" sz="2200">
                    <a:solidFill>
                      <a:srgbClr val="3F3F3F"/>
                    </a:solidFill>
                    <a:latin typeface="Open Sans"/>
                    <a:ea typeface="Open Sans"/>
                    <a:cs typeface="Open Sans"/>
                  </a:rPr>
                  <a:t>Company A</a:t>
                </a:r>
              </a:p>
            </p:txBody>
          </p:sp>
          <p:sp>
            <p:nvSpPr>
              <p:cNvPr id="29" name="TextBox 28">
                <a:extLst>
                  <a:ext uri="{FF2B5EF4-FFF2-40B4-BE49-F238E27FC236}">
                    <a16:creationId xmlns:a16="http://schemas.microsoft.com/office/drawing/2014/main" id="{BCE14992-952F-9FC2-76B7-B9F9E3D077FA}"/>
                  </a:ext>
                </a:extLst>
              </p:cNvPr>
              <p:cNvSpPr txBox="1"/>
              <p:nvPr/>
            </p:nvSpPr>
            <p:spPr>
              <a:xfrm>
                <a:off x="11727823" y="6725104"/>
                <a:ext cx="1942848" cy="430887"/>
              </a:xfrm>
              <a:prstGeom prst="rect">
                <a:avLst/>
              </a:prstGeom>
              <a:noFill/>
            </p:spPr>
            <p:txBody>
              <a:bodyPr wrap="square" rtlCol="0">
                <a:spAutoFit/>
              </a:bodyPr>
              <a:lstStyle/>
              <a:p>
                <a:r>
                  <a:rPr lang="en-US" sz="2200">
                    <a:solidFill>
                      <a:srgbClr val="3F3F3F"/>
                    </a:solidFill>
                    <a:latin typeface="Open Sans"/>
                    <a:ea typeface="Open Sans"/>
                    <a:cs typeface="Open Sans"/>
                  </a:rPr>
                  <a:t>Company B</a:t>
                </a:r>
              </a:p>
            </p:txBody>
          </p:sp>
          <p:sp>
            <p:nvSpPr>
              <p:cNvPr id="30" name="TextBox 29">
                <a:extLst>
                  <a:ext uri="{FF2B5EF4-FFF2-40B4-BE49-F238E27FC236}">
                    <a16:creationId xmlns:a16="http://schemas.microsoft.com/office/drawing/2014/main" id="{3312F687-9D1A-39B2-1A2A-C64767425A27}"/>
                  </a:ext>
                </a:extLst>
              </p:cNvPr>
              <p:cNvSpPr txBox="1"/>
              <p:nvPr/>
            </p:nvSpPr>
            <p:spPr>
              <a:xfrm>
                <a:off x="15121040" y="4397508"/>
                <a:ext cx="973311" cy="430887"/>
              </a:xfrm>
              <a:prstGeom prst="rect">
                <a:avLst/>
              </a:prstGeom>
              <a:noFill/>
            </p:spPr>
            <p:txBody>
              <a:bodyPr wrap="square" rtlCol="0">
                <a:spAutoFit/>
              </a:bodyPr>
              <a:lstStyle>
                <a:defPPr marR="0" lvl="0" algn="l" rtl="0">
                  <a:lnSpc>
                    <a:spcPct val="100000"/>
                  </a:lnSpc>
                  <a:spcBef>
                    <a:spcPts val="0"/>
                  </a:spcBef>
                  <a:spcAft>
                    <a:spcPts val="0"/>
                  </a:spcAft>
                </a:defPPr>
                <a:lvl1pPr>
                  <a:defRPr sz="2200">
                    <a:solidFill>
                      <a:srgbClr val="3F3F3F"/>
                    </a:solidFill>
                    <a:latin typeface="Open Sans"/>
                    <a:ea typeface="Open Sans"/>
                    <a:cs typeface="Open Sans"/>
                  </a:defRPr>
                </a:lvl1pPr>
              </a:lstStyle>
              <a:p>
                <a:r>
                  <a:rPr lang="en-US"/>
                  <a:t>Trust</a:t>
                </a:r>
              </a:p>
            </p:txBody>
          </p:sp>
          <p:grpSp>
            <p:nvGrpSpPr>
              <p:cNvPr id="13" name="Group 12">
                <a:extLst>
                  <a:ext uri="{FF2B5EF4-FFF2-40B4-BE49-F238E27FC236}">
                    <a16:creationId xmlns:a16="http://schemas.microsoft.com/office/drawing/2014/main" id="{765E75BF-BCBD-BDFC-6925-410D5BB0C233}"/>
                  </a:ext>
                </a:extLst>
              </p:cNvPr>
              <p:cNvGrpSpPr/>
              <p:nvPr/>
            </p:nvGrpSpPr>
            <p:grpSpPr>
              <a:xfrm>
                <a:off x="8794521" y="1771592"/>
                <a:ext cx="7393470" cy="4857114"/>
                <a:chOff x="8794521" y="1771592"/>
                <a:chExt cx="7393470" cy="4857114"/>
              </a:xfrm>
            </p:grpSpPr>
            <p:sp>
              <p:nvSpPr>
                <p:cNvPr id="2" name="Oval 1">
                  <a:extLst>
                    <a:ext uri="{FF2B5EF4-FFF2-40B4-BE49-F238E27FC236}">
                      <a16:creationId xmlns:a16="http://schemas.microsoft.com/office/drawing/2014/main" id="{B5BBCF2E-23C7-C4A2-BF9B-652174FE01D4}"/>
                    </a:ext>
                  </a:extLst>
                </p:cNvPr>
                <p:cNvSpPr/>
                <p:nvPr/>
              </p:nvSpPr>
              <p:spPr>
                <a:xfrm>
                  <a:off x="10944100" y="1771592"/>
                  <a:ext cx="3230080" cy="1414348"/>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544039F-91A3-AD79-EC2A-510BDC73D88F}"/>
                    </a:ext>
                  </a:extLst>
                </p:cNvPr>
                <p:cNvSpPr/>
                <p:nvPr/>
              </p:nvSpPr>
              <p:spPr>
                <a:xfrm>
                  <a:off x="14017954" y="4950693"/>
                  <a:ext cx="2170037" cy="16459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A958EE3-2E30-9423-F45F-759D36BCBF01}"/>
                    </a:ext>
                  </a:extLst>
                </p:cNvPr>
                <p:cNvSpPr/>
                <p:nvPr/>
              </p:nvSpPr>
              <p:spPr>
                <a:xfrm>
                  <a:off x="8794521" y="4984252"/>
                  <a:ext cx="2149579" cy="149492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CAAFFC8-5362-159C-4459-1CBE85665292}"/>
                    </a:ext>
                  </a:extLst>
                </p:cNvPr>
                <p:cNvSpPr/>
                <p:nvPr/>
              </p:nvSpPr>
              <p:spPr>
                <a:xfrm>
                  <a:off x="11501178" y="5070247"/>
                  <a:ext cx="2131613" cy="1558459"/>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DE6479E-0CA1-30BB-0909-57078DA6CA8D}"/>
                    </a:ext>
                  </a:extLst>
                </p:cNvPr>
                <p:cNvPicPr>
                  <a:picLocks noChangeAspect="1"/>
                </p:cNvPicPr>
                <p:nvPr/>
              </p:nvPicPr>
              <p:blipFill>
                <a:blip r:embed="rId3">
                  <a:duotone>
                    <a:prstClr val="black"/>
                    <a:srgbClr val="002060">
                      <a:tint val="45000"/>
                      <a:satMod val="400000"/>
                    </a:srgbClr>
                  </a:duotone>
                </a:blip>
                <a:stretch>
                  <a:fillRect/>
                </a:stretch>
              </p:blipFill>
              <p:spPr>
                <a:xfrm rot="18178834">
                  <a:off x="9583526" y="3089669"/>
                  <a:ext cx="2293983" cy="1706752"/>
                </a:xfrm>
                <a:prstGeom prst="rect">
                  <a:avLst/>
                </a:prstGeom>
              </p:spPr>
            </p:pic>
            <p:pic>
              <p:nvPicPr>
                <p:cNvPr id="22" name="Picture 21">
                  <a:extLst>
                    <a:ext uri="{FF2B5EF4-FFF2-40B4-BE49-F238E27FC236}">
                      <a16:creationId xmlns:a16="http://schemas.microsoft.com/office/drawing/2014/main" id="{48733DB9-8C22-1BDD-B36C-9ED5A8D628AF}"/>
                    </a:ext>
                  </a:extLst>
                </p:cNvPr>
                <p:cNvPicPr>
                  <a:picLocks noChangeAspect="1"/>
                </p:cNvPicPr>
                <p:nvPr/>
              </p:nvPicPr>
              <p:blipFill>
                <a:blip r:embed="rId3">
                  <a:duotone>
                    <a:prstClr val="black"/>
                    <a:srgbClr val="002060">
                      <a:tint val="45000"/>
                      <a:satMod val="400000"/>
                    </a:srgbClr>
                  </a:duotone>
                </a:blip>
                <a:stretch>
                  <a:fillRect/>
                </a:stretch>
              </p:blipFill>
              <p:spPr>
                <a:xfrm rot="16200000">
                  <a:off x="11510085" y="3202230"/>
                  <a:ext cx="2169864" cy="1859956"/>
                </a:xfrm>
                <a:prstGeom prst="rect">
                  <a:avLst/>
                </a:prstGeom>
              </p:spPr>
            </p:pic>
            <p:pic>
              <p:nvPicPr>
                <p:cNvPr id="23" name="Picture 22">
                  <a:extLst>
                    <a:ext uri="{FF2B5EF4-FFF2-40B4-BE49-F238E27FC236}">
                      <a16:creationId xmlns:a16="http://schemas.microsoft.com/office/drawing/2014/main" id="{15322488-9F56-FE4D-1E44-FA0348A9C955}"/>
                    </a:ext>
                  </a:extLst>
                </p:cNvPr>
                <p:cNvPicPr>
                  <a:picLocks noChangeAspect="1"/>
                </p:cNvPicPr>
                <p:nvPr/>
              </p:nvPicPr>
              <p:blipFill>
                <a:blip r:embed="rId3">
                  <a:duotone>
                    <a:prstClr val="black"/>
                    <a:srgbClr val="002060">
                      <a:tint val="45000"/>
                      <a:satMod val="400000"/>
                    </a:srgbClr>
                  </a:duotone>
                </a:blip>
                <a:stretch>
                  <a:fillRect/>
                </a:stretch>
              </p:blipFill>
              <p:spPr>
                <a:xfrm rot="13736014">
                  <a:off x="13126071" y="3171594"/>
                  <a:ext cx="2249816" cy="1673891"/>
                </a:xfrm>
                <a:prstGeom prst="rect">
                  <a:avLst/>
                </a:prstGeom>
              </p:spPr>
            </p:pic>
            <p:pic>
              <p:nvPicPr>
                <p:cNvPr id="7" name="Picture 6">
                  <a:extLst>
                    <a:ext uri="{FF2B5EF4-FFF2-40B4-BE49-F238E27FC236}">
                      <a16:creationId xmlns:a16="http://schemas.microsoft.com/office/drawing/2014/main" id="{C086ABCC-3469-C3F3-76B1-F420A58DE1F3}"/>
                    </a:ext>
                  </a:extLst>
                </p:cNvPr>
                <p:cNvPicPr>
                  <a:picLocks noChangeAspect="1"/>
                </p:cNvPicPr>
                <p:nvPr/>
              </p:nvPicPr>
              <p:blipFill>
                <a:blip r:embed="rId4"/>
                <a:stretch>
                  <a:fillRect/>
                </a:stretch>
              </p:blipFill>
              <p:spPr>
                <a:xfrm>
                  <a:off x="9351599" y="5217140"/>
                  <a:ext cx="1054116" cy="1054116"/>
                </a:xfrm>
                <a:prstGeom prst="rect">
                  <a:avLst/>
                </a:prstGeom>
              </p:spPr>
            </p:pic>
            <p:pic>
              <p:nvPicPr>
                <p:cNvPr id="12" name="Picture 11">
                  <a:extLst>
                    <a:ext uri="{FF2B5EF4-FFF2-40B4-BE49-F238E27FC236}">
                      <a16:creationId xmlns:a16="http://schemas.microsoft.com/office/drawing/2014/main" id="{B91A65FF-EB1F-468A-13DB-A9884980A615}"/>
                    </a:ext>
                  </a:extLst>
                </p:cNvPr>
                <p:cNvPicPr>
                  <a:picLocks noChangeAspect="1"/>
                </p:cNvPicPr>
                <p:nvPr/>
              </p:nvPicPr>
              <p:blipFill>
                <a:blip r:embed="rId5"/>
                <a:stretch>
                  <a:fillRect/>
                </a:stretch>
              </p:blipFill>
              <p:spPr>
                <a:xfrm>
                  <a:off x="11976729" y="1853064"/>
                  <a:ext cx="1268177" cy="1268177"/>
                </a:xfrm>
                <a:prstGeom prst="rect">
                  <a:avLst/>
                </a:prstGeom>
              </p:spPr>
            </p:pic>
            <p:pic>
              <p:nvPicPr>
                <p:cNvPr id="9" name="Picture 8">
                  <a:extLst>
                    <a:ext uri="{FF2B5EF4-FFF2-40B4-BE49-F238E27FC236}">
                      <a16:creationId xmlns:a16="http://schemas.microsoft.com/office/drawing/2014/main" id="{5DCE95E4-6404-5353-2CB6-9767CDA54D66}"/>
                    </a:ext>
                  </a:extLst>
                </p:cNvPr>
                <p:cNvPicPr>
                  <a:picLocks noChangeAspect="1"/>
                </p:cNvPicPr>
                <p:nvPr/>
              </p:nvPicPr>
              <p:blipFill>
                <a:blip r:embed="rId4"/>
                <a:stretch>
                  <a:fillRect/>
                </a:stretch>
              </p:blipFill>
              <p:spPr>
                <a:xfrm>
                  <a:off x="12032082" y="5354848"/>
                  <a:ext cx="1054116" cy="1054116"/>
                </a:xfrm>
                <a:prstGeom prst="rect">
                  <a:avLst/>
                </a:prstGeom>
              </p:spPr>
            </p:pic>
            <p:pic>
              <p:nvPicPr>
                <p:cNvPr id="11" name="Picture 10">
                  <a:extLst>
                    <a:ext uri="{FF2B5EF4-FFF2-40B4-BE49-F238E27FC236}">
                      <a16:creationId xmlns:a16="http://schemas.microsoft.com/office/drawing/2014/main" id="{8407A85B-2078-1501-BA73-AE4D74EFD182}"/>
                    </a:ext>
                  </a:extLst>
                </p:cNvPr>
                <p:cNvPicPr>
                  <a:picLocks noChangeAspect="1"/>
                </p:cNvPicPr>
                <p:nvPr/>
              </p:nvPicPr>
              <p:blipFill>
                <a:blip r:embed="rId4"/>
                <a:stretch>
                  <a:fillRect/>
                </a:stretch>
              </p:blipFill>
              <p:spPr>
                <a:xfrm>
                  <a:off x="14580808" y="5269515"/>
                  <a:ext cx="1054116" cy="1054116"/>
                </a:xfrm>
                <a:prstGeom prst="rect">
                  <a:avLst/>
                </a:prstGeom>
              </p:spPr>
            </p:pic>
          </p:grpSp>
        </p:grpSp>
        <p:sp>
          <p:nvSpPr>
            <p:cNvPr id="56" name="TextBox 55">
              <a:extLst>
                <a:ext uri="{FF2B5EF4-FFF2-40B4-BE49-F238E27FC236}">
                  <a16:creationId xmlns:a16="http://schemas.microsoft.com/office/drawing/2014/main" id="{5430BE90-1FB0-9177-1824-949762739063}"/>
                </a:ext>
              </a:extLst>
            </p:cNvPr>
            <p:cNvSpPr txBox="1"/>
            <p:nvPr/>
          </p:nvSpPr>
          <p:spPr>
            <a:xfrm>
              <a:off x="12362116" y="4337298"/>
              <a:ext cx="973311" cy="430887"/>
            </a:xfrm>
            <a:prstGeom prst="rect">
              <a:avLst/>
            </a:prstGeom>
            <a:noFill/>
          </p:spPr>
          <p:txBody>
            <a:bodyPr wrap="square" rtlCol="0">
              <a:spAutoFit/>
            </a:bodyPr>
            <a:lstStyle>
              <a:defPPr marR="0" lvl="0" algn="l" rtl="0">
                <a:lnSpc>
                  <a:spcPct val="100000"/>
                </a:lnSpc>
                <a:spcBef>
                  <a:spcPts val="0"/>
                </a:spcBef>
                <a:spcAft>
                  <a:spcPts val="0"/>
                </a:spcAft>
              </a:defPPr>
              <a:lvl1pPr>
                <a:defRPr sz="2200">
                  <a:solidFill>
                    <a:srgbClr val="3F3F3F"/>
                  </a:solidFill>
                  <a:latin typeface="Open Sans"/>
                  <a:ea typeface="Open Sans"/>
                  <a:cs typeface="Open Sans"/>
                </a:defRPr>
              </a:lvl1pPr>
            </a:lstStyle>
            <a:p>
              <a:r>
                <a:rPr lang="en-US"/>
                <a:t>Trust</a:t>
              </a:r>
            </a:p>
          </p:txBody>
        </p:sp>
      </p:grpSp>
    </p:spTree>
    <p:extLst>
      <p:ext uri="{BB962C8B-B14F-4D97-AF65-F5344CB8AC3E}">
        <p14:creationId xmlns:p14="http://schemas.microsoft.com/office/powerpoint/2010/main" val="3587131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Federation Identity Management Standards</a:t>
            </a:r>
            <a:endParaRPr/>
          </a:p>
        </p:txBody>
      </p:sp>
    </p:spTree>
    <p:extLst>
      <p:ext uri="{BB962C8B-B14F-4D97-AF65-F5344CB8AC3E}">
        <p14:creationId xmlns:p14="http://schemas.microsoft.com/office/powerpoint/2010/main" val="34764889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Federation Identity Management Standards</a:t>
            </a:r>
          </a:p>
        </p:txBody>
      </p:sp>
      <p:grpSp>
        <p:nvGrpSpPr>
          <p:cNvPr id="2" name="Group 1">
            <a:extLst>
              <a:ext uri="{FF2B5EF4-FFF2-40B4-BE49-F238E27FC236}">
                <a16:creationId xmlns:a16="http://schemas.microsoft.com/office/drawing/2014/main" id="{A3CE8594-82CF-CFC1-1A9B-2B06B580F63A}"/>
              </a:ext>
            </a:extLst>
          </p:cNvPr>
          <p:cNvGrpSpPr/>
          <p:nvPr/>
        </p:nvGrpSpPr>
        <p:grpSpPr>
          <a:xfrm>
            <a:off x="3113915" y="4127130"/>
            <a:ext cx="3599581" cy="1416126"/>
            <a:chOff x="2469298" y="3481975"/>
            <a:chExt cx="3599581" cy="1416126"/>
          </a:xfrm>
        </p:grpSpPr>
        <p:sp>
          <p:nvSpPr>
            <p:cNvPr id="4" name="Rectangle: Rounded Corners 3">
              <a:extLst>
                <a:ext uri="{FF2B5EF4-FFF2-40B4-BE49-F238E27FC236}">
                  <a16:creationId xmlns:a16="http://schemas.microsoft.com/office/drawing/2014/main" id="{DD22B32F-4086-0324-0773-9FA2A3B62600}"/>
                </a:ext>
              </a:extLst>
            </p:cNvPr>
            <p:cNvSpPr/>
            <p:nvPr/>
          </p:nvSpPr>
          <p:spPr>
            <a:xfrm>
              <a:off x="2469298" y="3481975"/>
              <a:ext cx="3306999" cy="135703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14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Security assertion markup language (SAML)</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Freeform: Shape 4">
              <a:extLst>
                <a:ext uri="{FF2B5EF4-FFF2-40B4-BE49-F238E27FC236}">
                  <a16:creationId xmlns:a16="http://schemas.microsoft.com/office/drawing/2014/main" id="{73ED8451-1919-0228-2DB1-6C0FAB3B515B}"/>
                </a:ext>
              </a:extLst>
            </p:cNvPr>
            <p:cNvSpPr/>
            <p:nvPr/>
          </p:nvSpPr>
          <p:spPr>
            <a:xfrm>
              <a:off x="3242831" y="3605661"/>
              <a:ext cx="2826048" cy="1292440"/>
            </a:xfrm>
            <a:custGeom>
              <a:avLst/>
              <a:gdLst>
                <a:gd name="connsiteX0" fmla="*/ 2229380 w 2335577"/>
                <a:gd name="connsiteY0" fmla="*/ 0 h 1068132"/>
                <a:gd name="connsiteX1" fmla="*/ 2123183 w 2335577"/>
                <a:gd name="connsiteY1" fmla="*/ 106198 h 1068132"/>
                <a:gd name="connsiteX2" fmla="*/ 2158582 w 2335577"/>
                <a:gd name="connsiteY2" fmla="*/ 185076 h 1068132"/>
                <a:gd name="connsiteX3" fmla="*/ 1863460 w 2335577"/>
                <a:gd name="connsiteY3" fmla="*/ 1029655 h 1068132"/>
                <a:gd name="connsiteX4" fmla="*/ 0 w 2335577"/>
                <a:gd name="connsiteY4" fmla="*/ 1029655 h 1068132"/>
                <a:gd name="connsiteX5" fmla="*/ 0 w 2335577"/>
                <a:gd name="connsiteY5" fmla="*/ 1068133 h 1068132"/>
                <a:gd name="connsiteX6" fmla="*/ 1886162 w 2335577"/>
                <a:gd name="connsiteY6" fmla="*/ 1068133 h 1068132"/>
                <a:gd name="connsiteX7" fmla="*/ 1886162 w 2335577"/>
                <a:gd name="connsiteY7" fmla="*/ 1049663 h 1068132"/>
                <a:gd name="connsiteX8" fmla="*/ 1899244 w 2335577"/>
                <a:gd name="connsiteY8" fmla="*/ 1051203 h 1068132"/>
                <a:gd name="connsiteX9" fmla="*/ 2190903 w 2335577"/>
                <a:gd name="connsiteY9" fmla="*/ 205469 h 1068132"/>
                <a:gd name="connsiteX10" fmla="*/ 2229380 w 2335577"/>
                <a:gd name="connsiteY10" fmla="*/ 212780 h 1068132"/>
                <a:gd name="connsiteX11" fmla="*/ 2335578 w 2335577"/>
                <a:gd name="connsiteY11" fmla="*/ 106582 h 1068132"/>
                <a:gd name="connsiteX12" fmla="*/ 2229380 w 2335577"/>
                <a:gd name="connsiteY12" fmla="*/ 0 h 1068132"/>
                <a:gd name="connsiteX13" fmla="*/ 2229380 w 2335577"/>
                <a:gd name="connsiteY13" fmla="*/ 174303 h 1068132"/>
                <a:gd name="connsiteX14" fmla="*/ 2161660 w 2335577"/>
                <a:gd name="connsiteY14" fmla="*/ 106582 h 1068132"/>
                <a:gd name="connsiteX15" fmla="*/ 2229380 w 2335577"/>
                <a:gd name="connsiteY15" fmla="*/ 38862 h 1068132"/>
                <a:gd name="connsiteX16" fmla="*/ 2297100 w 2335577"/>
                <a:gd name="connsiteY16" fmla="*/ 106582 h 1068132"/>
                <a:gd name="connsiteX17" fmla="*/ 2229380 w 2335577"/>
                <a:gd name="connsiteY17" fmla="*/ 174303 h 106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5577" h="1068132">
                  <a:moveTo>
                    <a:pt x="2229380" y="0"/>
                  </a:moveTo>
                  <a:cubicBezTo>
                    <a:pt x="2170894" y="0"/>
                    <a:pt x="2123183" y="47712"/>
                    <a:pt x="2123183" y="106198"/>
                  </a:cubicBezTo>
                  <a:cubicBezTo>
                    <a:pt x="2123183" y="137364"/>
                    <a:pt x="2136650" y="165838"/>
                    <a:pt x="2158582" y="185076"/>
                  </a:cubicBezTo>
                  <a:cubicBezTo>
                    <a:pt x="2001979" y="444799"/>
                    <a:pt x="1902707" y="728762"/>
                    <a:pt x="1863460" y="1029655"/>
                  </a:cubicBezTo>
                  <a:lnTo>
                    <a:pt x="0" y="1029655"/>
                  </a:lnTo>
                  <a:lnTo>
                    <a:pt x="0" y="1068133"/>
                  </a:lnTo>
                  <a:lnTo>
                    <a:pt x="1886162" y="1068133"/>
                  </a:lnTo>
                  <a:lnTo>
                    <a:pt x="1886162" y="1049663"/>
                  </a:lnTo>
                  <a:lnTo>
                    <a:pt x="1899244" y="1051203"/>
                  </a:lnTo>
                  <a:cubicBezTo>
                    <a:pt x="1936182" y="749925"/>
                    <a:pt x="2034300" y="465192"/>
                    <a:pt x="2190903" y="205469"/>
                  </a:cubicBezTo>
                  <a:cubicBezTo>
                    <a:pt x="2202831" y="210087"/>
                    <a:pt x="2215528" y="212780"/>
                    <a:pt x="2229380" y="212780"/>
                  </a:cubicBezTo>
                  <a:cubicBezTo>
                    <a:pt x="2287866" y="212780"/>
                    <a:pt x="2335578" y="165068"/>
                    <a:pt x="2335578" y="106582"/>
                  </a:cubicBezTo>
                  <a:cubicBezTo>
                    <a:pt x="2335578" y="47712"/>
                    <a:pt x="2288250" y="0"/>
                    <a:pt x="2229380" y="0"/>
                  </a:cubicBezTo>
                  <a:close/>
                  <a:moveTo>
                    <a:pt x="2229380" y="174303"/>
                  </a:moveTo>
                  <a:cubicBezTo>
                    <a:pt x="2192057" y="174303"/>
                    <a:pt x="2161660" y="143906"/>
                    <a:pt x="2161660" y="106582"/>
                  </a:cubicBezTo>
                  <a:cubicBezTo>
                    <a:pt x="2161660" y="69259"/>
                    <a:pt x="2192057" y="38862"/>
                    <a:pt x="2229380" y="38862"/>
                  </a:cubicBezTo>
                  <a:cubicBezTo>
                    <a:pt x="2266703" y="38862"/>
                    <a:pt x="2297100" y="69259"/>
                    <a:pt x="2297100" y="106582"/>
                  </a:cubicBezTo>
                  <a:cubicBezTo>
                    <a:pt x="2297100" y="143906"/>
                    <a:pt x="2266703" y="174303"/>
                    <a:pt x="2229380" y="174303"/>
                  </a:cubicBezTo>
                  <a:close/>
                </a:path>
              </a:pathLst>
            </a:custGeom>
            <a:solidFill>
              <a:srgbClr val="C6D6E0"/>
            </a:solidFill>
            <a:ln w="3844" cap="flat">
              <a:noFill/>
              <a:prstDash val="solid"/>
              <a:miter/>
            </a:ln>
          </p:spPr>
          <p:txBody>
            <a:bodyPr rtlCol="0" anchor="ctr"/>
            <a:lstStyle/>
            <a:p>
              <a:endParaRPr lang="en-US">
                <a:solidFill>
                  <a:schemeClr val="tx1">
                    <a:lumMod val="75000"/>
                    <a:lumOff val="25000"/>
                  </a:schemeClr>
                </a:solidFill>
              </a:endParaRPr>
            </a:p>
          </p:txBody>
        </p:sp>
      </p:grpSp>
      <p:grpSp>
        <p:nvGrpSpPr>
          <p:cNvPr id="6" name="Group 5">
            <a:extLst>
              <a:ext uri="{FF2B5EF4-FFF2-40B4-BE49-F238E27FC236}">
                <a16:creationId xmlns:a16="http://schemas.microsoft.com/office/drawing/2014/main" id="{AA68C05D-E344-F9D1-9F82-000CF65611F1}"/>
              </a:ext>
            </a:extLst>
          </p:cNvPr>
          <p:cNvGrpSpPr/>
          <p:nvPr/>
        </p:nvGrpSpPr>
        <p:grpSpPr>
          <a:xfrm>
            <a:off x="9630366" y="4210285"/>
            <a:ext cx="3661889" cy="1453263"/>
            <a:chOff x="10198076" y="3445304"/>
            <a:chExt cx="3661889" cy="1453263"/>
          </a:xfrm>
        </p:grpSpPr>
        <p:sp>
          <p:nvSpPr>
            <p:cNvPr id="8" name="Rectangle: Rounded Corners 7">
              <a:extLst>
                <a:ext uri="{FF2B5EF4-FFF2-40B4-BE49-F238E27FC236}">
                  <a16:creationId xmlns:a16="http://schemas.microsoft.com/office/drawing/2014/main" id="{4BCD7370-17E1-A878-DB39-76E565CD6480}"/>
                </a:ext>
              </a:extLst>
            </p:cNvPr>
            <p:cNvSpPr/>
            <p:nvPr/>
          </p:nvSpPr>
          <p:spPr>
            <a:xfrm>
              <a:off x="10552967" y="3445304"/>
              <a:ext cx="3306998" cy="135703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lvl="0" indent="0" algn="ctr">
                <a:lnSpc>
                  <a:spcPct val="114000"/>
                </a:lnSpc>
                <a:buSzPts val="4400"/>
                <a:buFont typeface="Arial"/>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Service provisioning markup language (SPML)</a:t>
              </a:r>
            </a:p>
          </p:txBody>
        </p:sp>
        <p:sp>
          <p:nvSpPr>
            <p:cNvPr id="9" name="Freeform: Shape 8">
              <a:extLst>
                <a:ext uri="{FF2B5EF4-FFF2-40B4-BE49-F238E27FC236}">
                  <a16:creationId xmlns:a16="http://schemas.microsoft.com/office/drawing/2014/main" id="{3FD7CB7C-F81F-71D9-5779-856903C4355B}"/>
                </a:ext>
              </a:extLst>
            </p:cNvPr>
            <p:cNvSpPr/>
            <p:nvPr/>
          </p:nvSpPr>
          <p:spPr>
            <a:xfrm>
              <a:off x="10198076" y="3606127"/>
              <a:ext cx="2830704" cy="1292440"/>
            </a:xfrm>
            <a:custGeom>
              <a:avLst/>
              <a:gdLst>
                <a:gd name="connsiteX0" fmla="*/ 476735 w 2339425"/>
                <a:gd name="connsiteY0" fmla="*/ 1029655 h 1068132"/>
                <a:gd name="connsiteX1" fmla="*/ 180074 w 2339425"/>
                <a:gd name="connsiteY1" fmla="*/ 182383 h 1068132"/>
                <a:gd name="connsiteX2" fmla="*/ 212395 w 2339425"/>
                <a:gd name="connsiteY2" fmla="*/ 106198 h 1068132"/>
                <a:gd name="connsiteX3" fmla="*/ 106198 w 2339425"/>
                <a:gd name="connsiteY3" fmla="*/ 0 h 1068132"/>
                <a:gd name="connsiteX4" fmla="*/ 0 w 2339425"/>
                <a:gd name="connsiteY4" fmla="*/ 106198 h 1068132"/>
                <a:gd name="connsiteX5" fmla="*/ 106198 w 2339425"/>
                <a:gd name="connsiteY5" fmla="*/ 212395 h 1068132"/>
                <a:gd name="connsiteX6" fmla="*/ 148138 w 2339425"/>
                <a:gd name="connsiteY6" fmla="*/ 203930 h 1068132"/>
                <a:gd name="connsiteX7" fmla="*/ 440566 w 2339425"/>
                <a:gd name="connsiteY7" fmla="*/ 1051203 h 1068132"/>
                <a:gd name="connsiteX8" fmla="*/ 453264 w 2339425"/>
                <a:gd name="connsiteY8" fmla="*/ 1049663 h 1068132"/>
                <a:gd name="connsiteX9" fmla="*/ 453264 w 2339425"/>
                <a:gd name="connsiteY9" fmla="*/ 1068133 h 1068132"/>
                <a:gd name="connsiteX10" fmla="*/ 2339425 w 2339425"/>
                <a:gd name="connsiteY10" fmla="*/ 1068133 h 1068132"/>
                <a:gd name="connsiteX11" fmla="*/ 2339425 w 2339425"/>
                <a:gd name="connsiteY11" fmla="*/ 1029655 h 1068132"/>
                <a:gd name="connsiteX12" fmla="*/ 476735 w 2339425"/>
                <a:gd name="connsiteY12" fmla="*/ 1029655 h 1068132"/>
                <a:gd name="connsiteX13" fmla="*/ 38477 w 2339425"/>
                <a:gd name="connsiteY13" fmla="*/ 106198 h 1068132"/>
                <a:gd name="connsiteX14" fmla="*/ 106198 w 2339425"/>
                <a:gd name="connsiteY14" fmla="*/ 38477 h 1068132"/>
                <a:gd name="connsiteX15" fmla="*/ 173918 w 2339425"/>
                <a:gd name="connsiteY15" fmla="*/ 106198 h 1068132"/>
                <a:gd name="connsiteX16" fmla="*/ 106198 w 2339425"/>
                <a:gd name="connsiteY16" fmla="*/ 173918 h 1068132"/>
                <a:gd name="connsiteX17" fmla="*/ 38477 w 2339425"/>
                <a:gd name="connsiteY17" fmla="*/ 106198 h 106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425" h="1068132">
                  <a:moveTo>
                    <a:pt x="476735" y="1029655"/>
                  </a:moveTo>
                  <a:cubicBezTo>
                    <a:pt x="437488" y="727992"/>
                    <a:pt x="337447" y="443260"/>
                    <a:pt x="180074" y="182383"/>
                  </a:cubicBezTo>
                  <a:cubicBezTo>
                    <a:pt x="200082" y="163144"/>
                    <a:pt x="212395" y="135825"/>
                    <a:pt x="212395" y="106198"/>
                  </a:cubicBezTo>
                  <a:cubicBezTo>
                    <a:pt x="212395" y="47712"/>
                    <a:pt x="164683" y="0"/>
                    <a:pt x="106198" y="0"/>
                  </a:cubicBezTo>
                  <a:cubicBezTo>
                    <a:pt x="47712" y="0"/>
                    <a:pt x="0" y="47712"/>
                    <a:pt x="0" y="106198"/>
                  </a:cubicBezTo>
                  <a:cubicBezTo>
                    <a:pt x="0" y="164683"/>
                    <a:pt x="47712" y="212395"/>
                    <a:pt x="106198" y="212395"/>
                  </a:cubicBezTo>
                  <a:cubicBezTo>
                    <a:pt x="121204" y="212395"/>
                    <a:pt x="135056" y="209317"/>
                    <a:pt x="148138" y="203930"/>
                  </a:cubicBezTo>
                  <a:cubicBezTo>
                    <a:pt x="305126" y="464422"/>
                    <a:pt x="403628" y="749155"/>
                    <a:pt x="440566" y="1051203"/>
                  </a:cubicBezTo>
                  <a:lnTo>
                    <a:pt x="453264" y="1049663"/>
                  </a:lnTo>
                  <a:lnTo>
                    <a:pt x="453264" y="1068133"/>
                  </a:lnTo>
                  <a:lnTo>
                    <a:pt x="2339425" y="1068133"/>
                  </a:lnTo>
                  <a:lnTo>
                    <a:pt x="2339425" y="1029655"/>
                  </a:lnTo>
                  <a:lnTo>
                    <a:pt x="476735" y="1029655"/>
                  </a:lnTo>
                  <a:close/>
                  <a:moveTo>
                    <a:pt x="38477" y="106198"/>
                  </a:moveTo>
                  <a:cubicBezTo>
                    <a:pt x="38477" y="68875"/>
                    <a:pt x="68875" y="38477"/>
                    <a:pt x="106198" y="38477"/>
                  </a:cubicBezTo>
                  <a:cubicBezTo>
                    <a:pt x="143521" y="38477"/>
                    <a:pt x="173918" y="68875"/>
                    <a:pt x="173918" y="106198"/>
                  </a:cubicBezTo>
                  <a:cubicBezTo>
                    <a:pt x="173918" y="143521"/>
                    <a:pt x="143521" y="173918"/>
                    <a:pt x="106198" y="173918"/>
                  </a:cubicBezTo>
                  <a:cubicBezTo>
                    <a:pt x="68875" y="173918"/>
                    <a:pt x="38477" y="143521"/>
                    <a:pt x="38477" y="106198"/>
                  </a:cubicBezTo>
                  <a:close/>
                </a:path>
              </a:pathLst>
            </a:custGeom>
            <a:solidFill>
              <a:srgbClr val="F8AE20"/>
            </a:solidFill>
            <a:ln w="3844" cap="flat">
              <a:noFill/>
              <a:prstDash val="solid"/>
              <a:miter/>
            </a:ln>
          </p:spPr>
          <p:txBody>
            <a:bodyPr rtlCol="0" anchor="ctr"/>
            <a:lstStyle/>
            <a:p>
              <a:endParaRPr lang="en-US">
                <a:solidFill>
                  <a:schemeClr val="tx1">
                    <a:lumMod val="75000"/>
                    <a:lumOff val="25000"/>
                  </a:schemeClr>
                </a:solidFill>
              </a:endParaRPr>
            </a:p>
          </p:txBody>
        </p:sp>
      </p:grpSp>
      <p:grpSp>
        <p:nvGrpSpPr>
          <p:cNvPr id="10" name="Group 9">
            <a:extLst>
              <a:ext uri="{FF2B5EF4-FFF2-40B4-BE49-F238E27FC236}">
                <a16:creationId xmlns:a16="http://schemas.microsoft.com/office/drawing/2014/main" id="{F163C6AF-347C-67AF-5B7E-844B31844250}"/>
              </a:ext>
            </a:extLst>
          </p:cNvPr>
          <p:cNvGrpSpPr/>
          <p:nvPr/>
        </p:nvGrpSpPr>
        <p:grpSpPr>
          <a:xfrm>
            <a:off x="4001564" y="6690128"/>
            <a:ext cx="2931678" cy="1289180"/>
            <a:chOff x="3136739" y="5510800"/>
            <a:chExt cx="2931678" cy="1289180"/>
          </a:xfrm>
        </p:grpSpPr>
        <p:sp>
          <p:nvSpPr>
            <p:cNvPr id="11" name="Freeform: Shape 10">
              <a:extLst>
                <a:ext uri="{FF2B5EF4-FFF2-40B4-BE49-F238E27FC236}">
                  <a16:creationId xmlns:a16="http://schemas.microsoft.com/office/drawing/2014/main" id="{D0798D8B-1CDF-02E8-DE72-938EB705650B}"/>
                </a:ext>
              </a:extLst>
            </p:cNvPr>
            <p:cNvSpPr/>
            <p:nvPr/>
          </p:nvSpPr>
          <p:spPr>
            <a:xfrm>
              <a:off x="3242831" y="5510800"/>
              <a:ext cx="2825586" cy="1289180"/>
            </a:xfrm>
            <a:custGeom>
              <a:avLst/>
              <a:gdLst>
                <a:gd name="connsiteX0" fmla="*/ 2229380 w 2335195"/>
                <a:gd name="connsiteY0" fmla="*/ 852659 h 1065438"/>
                <a:gd name="connsiteX1" fmla="*/ 2192827 w 2335195"/>
                <a:gd name="connsiteY1" fmla="*/ 859200 h 1065438"/>
                <a:gd name="connsiteX2" fmla="*/ 1900014 w 2335195"/>
                <a:gd name="connsiteY2" fmla="*/ 16545 h 1065438"/>
                <a:gd name="connsiteX3" fmla="*/ 1886162 w 2335195"/>
                <a:gd name="connsiteY3" fmla="*/ 18469 h 1065438"/>
                <a:gd name="connsiteX4" fmla="*/ 1886162 w 2335195"/>
                <a:gd name="connsiteY4" fmla="*/ 0 h 1065438"/>
                <a:gd name="connsiteX5" fmla="*/ 0 w 2335195"/>
                <a:gd name="connsiteY5" fmla="*/ 0 h 1065438"/>
                <a:gd name="connsiteX6" fmla="*/ 0 w 2335195"/>
                <a:gd name="connsiteY6" fmla="*/ 38477 h 1065438"/>
                <a:gd name="connsiteX7" fmla="*/ 1864229 w 2335195"/>
                <a:gd name="connsiteY7" fmla="*/ 38477 h 1065438"/>
                <a:gd name="connsiteX8" fmla="*/ 2159736 w 2335195"/>
                <a:gd name="connsiteY8" fmla="*/ 878824 h 1065438"/>
                <a:gd name="connsiteX9" fmla="*/ 2122798 w 2335195"/>
                <a:gd name="connsiteY9" fmla="*/ 959241 h 1065438"/>
                <a:gd name="connsiteX10" fmla="*/ 2228995 w 2335195"/>
                <a:gd name="connsiteY10" fmla="*/ 1065439 h 1065438"/>
                <a:gd name="connsiteX11" fmla="*/ 2335193 w 2335195"/>
                <a:gd name="connsiteY11" fmla="*/ 959241 h 1065438"/>
                <a:gd name="connsiteX12" fmla="*/ 2229380 w 2335195"/>
                <a:gd name="connsiteY12" fmla="*/ 852659 h 1065438"/>
                <a:gd name="connsiteX13" fmla="*/ 2229380 w 2335195"/>
                <a:gd name="connsiteY13" fmla="*/ 1026962 h 1065438"/>
                <a:gd name="connsiteX14" fmla="*/ 2161660 w 2335195"/>
                <a:gd name="connsiteY14" fmla="*/ 959241 h 1065438"/>
                <a:gd name="connsiteX15" fmla="*/ 2229380 w 2335195"/>
                <a:gd name="connsiteY15" fmla="*/ 891521 h 1065438"/>
                <a:gd name="connsiteX16" fmla="*/ 2297100 w 2335195"/>
                <a:gd name="connsiteY16" fmla="*/ 959241 h 1065438"/>
                <a:gd name="connsiteX17" fmla="*/ 2229380 w 2335195"/>
                <a:gd name="connsiteY17" fmla="*/ 1026962 h 106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5195" h="1065438">
                  <a:moveTo>
                    <a:pt x="2229380" y="852659"/>
                  </a:moveTo>
                  <a:cubicBezTo>
                    <a:pt x="2216683" y="852659"/>
                    <a:pt x="2204370" y="854968"/>
                    <a:pt x="2192827" y="859200"/>
                  </a:cubicBezTo>
                  <a:cubicBezTo>
                    <a:pt x="2036223" y="600247"/>
                    <a:pt x="1937721" y="317054"/>
                    <a:pt x="1900014" y="16545"/>
                  </a:cubicBezTo>
                  <a:lnTo>
                    <a:pt x="1886162" y="18469"/>
                  </a:lnTo>
                  <a:lnTo>
                    <a:pt x="1886162" y="0"/>
                  </a:lnTo>
                  <a:lnTo>
                    <a:pt x="0" y="0"/>
                  </a:lnTo>
                  <a:lnTo>
                    <a:pt x="0" y="38477"/>
                  </a:lnTo>
                  <a:lnTo>
                    <a:pt x="1864229" y="38477"/>
                  </a:lnTo>
                  <a:cubicBezTo>
                    <a:pt x="1904246" y="337832"/>
                    <a:pt x="2003903" y="620255"/>
                    <a:pt x="2159736" y="878824"/>
                  </a:cubicBezTo>
                  <a:cubicBezTo>
                    <a:pt x="2137419" y="898447"/>
                    <a:pt x="2122798" y="926920"/>
                    <a:pt x="2122798" y="959241"/>
                  </a:cubicBezTo>
                  <a:cubicBezTo>
                    <a:pt x="2122798" y="1017727"/>
                    <a:pt x="2170510" y="1065439"/>
                    <a:pt x="2228995" y="1065439"/>
                  </a:cubicBezTo>
                  <a:cubicBezTo>
                    <a:pt x="2287481" y="1065439"/>
                    <a:pt x="2335193" y="1017727"/>
                    <a:pt x="2335193" y="959241"/>
                  </a:cubicBezTo>
                  <a:cubicBezTo>
                    <a:pt x="2335578" y="900371"/>
                    <a:pt x="2288250" y="852659"/>
                    <a:pt x="2229380" y="852659"/>
                  </a:cubicBezTo>
                  <a:close/>
                  <a:moveTo>
                    <a:pt x="2229380" y="1026962"/>
                  </a:moveTo>
                  <a:cubicBezTo>
                    <a:pt x="2192057" y="1026962"/>
                    <a:pt x="2161660" y="996565"/>
                    <a:pt x="2161660" y="959241"/>
                  </a:cubicBezTo>
                  <a:cubicBezTo>
                    <a:pt x="2161660" y="921918"/>
                    <a:pt x="2192057" y="891521"/>
                    <a:pt x="2229380" y="891521"/>
                  </a:cubicBezTo>
                  <a:cubicBezTo>
                    <a:pt x="2266703" y="891521"/>
                    <a:pt x="2297100" y="921918"/>
                    <a:pt x="2297100" y="959241"/>
                  </a:cubicBezTo>
                  <a:cubicBezTo>
                    <a:pt x="2297100" y="996565"/>
                    <a:pt x="2266703" y="1026962"/>
                    <a:pt x="2229380" y="1026962"/>
                  </a:cubicBezTo>
                  <a:close/>
                </a:path>
              </a:pathLst>
            </a:custGeom>
            <a:solidFill>
              <a:srgbClr val="20323C"/>
            </a:solidFill>
            <a:ln w="3844" cap="flat">
              <a:noFill/>
              <a:prstDash val="solid"/>
              <a:miter/>
            </a:ln>
          </p:spPr>
          <p:txBody>
            <a:bodyPr rtlCol="0" anchor="ctr"/>
            <a:lstStyle/>
            <a:p>
              <a:endParaRPr lang="en-US">
                <a:solidFill>
                  <a:schemeClr val="tx1">
                    <a:lumMod val="75000"/>
                    <a:lumOff val="25000"/>
                  </a:schemeClr>
                </a:solidFill>
              </a:endParaRPr>
            </a:p>
          </p:txBody>
        </p:sp>
        <p:sp>
          <p:nvSpPr>
            <p:cNvPr id="12" name="Rectangle: Rounded Corners 11">
              <a:extLst>
                <a:ext uri="{FF2B5EF4-FFF2-40B4-BE49-F238E27FC236}">
                  <a16:creationId xmlns:a16="http://schemas.microsoft.com/office/drawing/2014/main" id="{EBBCBD1F-4325-47B9-372B-7BD7CE2AC311}"/>
                </a:ext>
              </a:extLst>
            </p:cNvPr>
            <p:cNvSpPr/>
            <p:nvPr/>
          </p:nvSpPr>
          <p:spPr>
            <a:xfrm>
              <a:off x="3136739" y="5771132"/>
              <a:ext cx="2419350" cy="50304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14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OpenID connect</a:t>
              </a:r>
            </a:p>
          </p:txBody>
        </p:sp>
      </p:grpSp>
      <p:grpSp>
        <p:nvGrpSpPr>
          <p:cNvPr id="13" name="Group 12">
            <a:extLst>
              <a:ext uri="{FF2B5EF4-FFF2-40B4-BE49-F238E27FC236}">
                <a16:creationId xmlns:a16="http://schemas.microsoft.com/office/drawing/2014/main" id="{98706C94-B2DB-3334-098E-EE678907B59A}"/>
              </a:ext>
            </a:extLst>
          </p:cNvPr>
          <p:cNvGrpSpPr/>
          <p:nvPr/>
        </p:nvGrpSpPr>
        <p:grpSpPr>
          <a:xfrm>
            <a:off x="9436407" y="6655385"/>
            <a:ext cx="2831169" cy="1289181"/>
            <a:chOff x="10198542" y="5510334"/>
            <a:chExt cx="2831169" cy="1289181"/>
          </a:xfrm>
        </p:grpSpPr>
        <p:sp>
          <p:nvSpPr>
            <p:cNvPr id="14" name="Freeform: Shape 13">
              <a:extLst>
                <a:ext uri="{FF2B5EF4-FFF2-40B4-BE49-F238E27FC236}">
                  <a16:creationId xmlns:a16="http://schemas.microsoft.com/office/drawing/2014/main" id="{4C02CCC0-487A-C04D-0783-92DB67061391}"/>
                </a:ext>
              </a:extLst>
            </p:cNvPr>
            <p:cNvSpPr/>
            <p:nvPr/>
          </p:nvSpPr>
          <p:spPr>
            <a:xfrm>
              <a:off x="10198542" y="5510334"/>
              <a:ext cx="2831169" cy="1289181"/>
            </a:xfrm>
            <a:custGeom>
              <a:avLst/>
              <a:gdLst>
                <a:gd name="connsiteX0" fmla="*/ 453264 w 2339809"/>
                <a:gd name="connsiteY0" fmla="*/ 0 h 1065439"/>
                <a:gd name="connsiteX1" fmla="*/ 453264 w 2339809"/>
                <a:gd name="connsiteY1" fmla="*/ 18469 h 1065439"/>
                <a:gd name="connsiteX2" fmla="*/ 439797 w 2339809"/>
                <a:gd name="connsiteY2" fmla="*/ 16930 h 1065439"/>
                <a:gd name="connsiteX3" fmla="*/ 146214 w 2339809"/>
                <a:gd name="connsiteY3" fmla="*/ 860739 h 1065439"/>
                <a:gd name="connsiteX4" fmla="*/ 106198 w 2339809"/>
                <a:gd name="connsiteY4" fmla="*/ 853044 h 1065439"/>
                <a:gd name="connsiteX5" fmla="*/ 0 w 2339809"/>
                <a:gd name="connsiteY5" fmla="*/ 959241 h 1065439"/>
                <a:gd name="connsiteX6" fmla="*/ 106198 w 2339809"/>
                <a:gd name="connsiteY6" fmla="*/ 1065439 h 1065439"/>
                <a:gd name="connsiteX7" fmla="*/ 212395 w 2339809"/>
                <a:gd name="connsiteY7" fmla="*/ 959241 h 1065439"/>
                <a:gd name="connsiteX8" fmla="*/ 178535 w 2339809"/>
                <a:gd name="connsiteY8" fmla="*/ 881517 h 1065439"/>
                <a:gd name="connsiteX9" fmla="*/ 475966 w 2339809"/>
                <a:gd name="connsiteY9" fmla="*/ 38477 h 1065439"/>
                <a:gd name="connsiteX10" fmla="*/ 2339810 w 2339809"/>
                <a:gd name="connsiteY10" fmla="*/ 38477 h 1065439"/>
                <a:gd name="connsiteX11" fmla="*/ 2339810 w 2339809"/>
                <a:gd name="connsiteY11" fmla="*/ 0 h 1065439"/>
                <a:gd name="connsiteX12" fmla="*/ 453264 w 2339809"/>
                <a:gd name="connsiteY12" fmla="*/ 0 h 1065439"/>
                <a:gd name="connsiteX13" fmla="*/ 105813 w 2339809"/>
                <a:gd name="connsiteY13" fmla="*/ 1027347 h 1065439"/>
                <a:gd name="connsiteX14" fmla="*/ 38093 w 2339809"/>
                <a:gd name="connsiteY14" fmla="*/ 959626 h 1065439"/>
                <a:gd name="connsiteX15" fmla="*/ 105813 w 2339809"/>
                <a:gd name="connsiteY15" fmla="*/ 891906 h 1065439"/>
                <a:gd name="connsiteX16" fmla="*/ 173533 w 2339809"/>
                <a:gd name="connsiteY16" fmla="*/ 959626 h 1065439"/>
                <a:gd name="connsiteX17" fmla="*/ 105813 w 2339809"/>
                <a:gd name="connsiteY17" fmla="*/ 1027347 h 106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809" h="1065439">
                  <a:moveTo>
                    <a:pt x="453264" y="0"/>
                  </a:moveTo>
                  <a:lnTo>
                    <a:pt x="453264" y="18469"/>
                  </a:lnTo>
                  <a:lnTo>
                    <a:pt x="439797" y="16930"/>
                  </a:lnTo>
                  <a:cubicBezTo>
                    <a:pt x="401704" y="317823"/>
                    <a:pt x="303202" y="601402"/>
                    <a:pt x="146214" y="860739"/>
                  </a:cubicBezTo>
                  <a:cubicBezTo>
                    <a:pt x="133902" y="855737"/>
                    <a:pt x="120434" y="853044"/>
                    <a:pt x="106198" y="853044"/>
                  </a:cubicBezTo>
                  <a:cubicBezTo>
                    <a:pt x="47712" y="853044"/>
                    <a:pt x="0" y="900756"/>
                    <a:pt x="0" y="959241"/>
                  </a:cubicBezTo>
                  <a:cubicBezTo>
                    <a:pt x="0" y="1017727"/>
                    <a:pt x="47712" y="1065439"/>
                    <a:pt x="106198" y="1065439"/>
                  </a:cubicBezTo>
                  <a:cubicBezTo>
                    <a:pt x="164683" y="1065439"/>
                    <a:pt x="212395" y="1017727"/>
                    <a:pt x="212395" y="959241"/>
                  </a:cubicBezTo>
                  <a:cubicBezTo>
                    <a:pt x="212395" y="928460"/>
                    <a:pt x="199313" y="900756"/>
                    <a:pt x="178535" y="881517"/>
                  </a:cubicBezTo>
                  <a:cubicBezTo>
                    <a:pt x="335523" y="622180"/>
                    <a:pt x="435564" y="338601"/>
                    <a:pt x="475966" y="38477"/>
                  </a:cubicBezTo>
                  <a:lnTo>
                    <a:pt x="2339810" y="38477"/>
                  </a:lnTo>
                  <a:lnTo>
                    <a:pt x="2339810" y="0"/>
                  </a:lnTo>
                  <a:lnTo>
                    <a:pt x="453264" y="0"/>
                  </a:lnTo>
                  <a:close/>
                  <a:moveTo>
                    <a:pt x="105813" y="1027347"/>
                  </a:moveTo>
                  <a:cubicBezTo>
                    <a:pt x="68490" y="1027347"/>
                    <a:pt x="38093" y="996950"/>
                    <a:pt x="38093" y="959626"/>
                  </a:cubicBezTo>
                  <a:cubicBezTo>
                    <a:pt x="38093" y="922303"/>
                    <a:pt x="68490" y="891906"/>
                    <a:pt x="105813" y="891906"/>
                  </a:cubicBezTo>
                  <a:cubicBezTo>
                    <a:pt x="143136" y="891906"/>
                    <a:pt x="173533" y="922303"/>
                    <a:pt x="173533" y="959626"/>
                  </a:cubicBezTo>
                  <a:cubicBezTo>
                    <a:pt x="173533" y="996950"/>
                    <a:pt x="143136" y="1027347"/>
                    <a:pt x="105813" y="1027347"/>
                  </a:cubicBezTo>
                  <a:close/>
                </a:path>
              </a:pathLst>
            </a:custGeom>
            <a:solidFill>
              <a:srgbClr val="F2553C"/>
            </a:solidFill>
            <a:ln w="3844" cap="flat">
              <a:noFill/>
              <a:prstDash val="solid"/>
              <a:miter/>
            </a:ln>
          </p:spPr>
          <p:txBody>
            <a:bodyPr rtlCol="0" anchor="ctr"/>
            <a:lstStyle/>
            <a:p>
              <a:endParaRPr lang="en-US">
                <a:solidFill>
                  <a:schemeClr val="tx1">
                    <a:lumMod val="75000"/>
                    <a:lumOff val="25000"/>
                  </a:schemeClr>
                </a:solidFill>
              </a:endParaRPr>
            </a:p>
          </p:txBody>
        </p:sp>
        <p:sp>
          <p:nvSpPr>
            <p:cNvPr id="15" name="Rectangle: Rounded Corners 14">
              <a:extLst>
                <a:ext uri="{FF2B5EF4-FFF2-40B4-BE49-F238E27FC236}">
                  <a16:creationId xmlns:a16="http://schemas.microsoft.com/office/drawing/2014/main" id="{930F2F73-1F89-0C06-C709-D9C70295FE1C}"/>
                </a:ext>
              </a:extLst>
            </p:cNvPr>
            <p:cNvSpPr/>
            <p:nvPr/>
          </p:nvSpPr>
          <p:spPr>
            <a:xfrm>
              <a:off x="10747392" y="5782229"/>
              <a:ext cx="2240767" cy="50304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14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OAuth</a:t>
              </a:r>
            </a:p>
          </p:txBody>
        </p:sp>
      </p:grpSp>
      <p:grpSp>
        <p:nvGrpSpPr>
          <p:cNvPr id="16" name="Group 15">
            <a:extLst>
              <a:ext uri="{FF2B5EF4-FFF2-40B4-BE49-F238E27FC236}">
                <a16:creationId xmlns:a16="http://schemas.microsoft.com/office/drawing/2014/main" id="{FBE39F36-3D93-B193-CF4D-6E1B68D9D13D}"/>
              </a:ext>
            </a:extLst>
          </p:cNvPr>
          <p:cNvGrpSpPr/>
          <p:nvPr/>
        </p:nvGrpSpPr>
        <p:grpSpPr>
          <a:xfrm>
            <a:off x="6513365" y="4450337"/>
            <a:ext cx="3408395" cy="3408396"/>
            <a:chOff x="5871012" y="2937558"/>
            <a:chExt cx="4536576" cy="4536577"/>
          </a:xfrm>
        </p:grpSpPr>
        <p:grpSp>
          <p:nvGrpSpPr>
            <p:cNvPr id="17" name="Graphic 3">
              <a:extLst>
                <a:ext uri="{FF2B5EF4-FFF2-40B4-BE49-F238E27FC236}">
                  <a16:creationId xmlns:a16="http://schemas.microsoft.com/office/drawing/2014/main" id="{FA5B9E51-5D11-D633-4B1C-132728F64E99}"/>
                </a:ext>
              </a:extLst>
            </p:cNvPr>
            <p:cNvGrpSpPr/>
            <p:nvPr/>
          </p:nvGrpSpPr>
          <p:grpSpPr>
            <a:xfrm>
              <a:off x="5871012" y="2937558"/>
              <a:ext cx="4536576" cy="4536577"/>
              <a:chOff x="6264155" y="3083578"/>
              <a:chExt cx="3749236" cy="3749237"/>
            </a:xfrm>
          </p:grpSpPr>
          <p:sp>
            <p:nvSpPr>
              <p:cNvPr id="21" name="Freeform: Shape 20">
                <a:extLst>
                  <a:ext uri="{FF2B5EF4-FFF2-40B4-BE49-F238E27FC236}">
                    <a16:creationId xmlns:a16="http://schemas.microsoft.com/office/drawing/2014/main" id="{FFA1F189-757D-574A-106A-10E871CABA04}"/>
                  </a:ext>
                </a:extLst>
              </p:cNvPr>
              <p:cNvSpPr/>
              <p:nvPr/>
            </p:nvSpPr>
            <p:spPr>
              <a:xfrm>
                <a:off x="6264155" y="4958197"/>
                <a:ext cx="1874618" cy="1874618"/>
              </a:xfrm>
              <a:custGeom>
                <a:avLst/>
                <a:gdLst>
                  <a:gd name="connsiteX0" fmla="*/ 1874619 w 1874618"/>
                  <a:gd name="connsiteY0" fmla="*/ 1874619 h 1874618"/>
                  <a:gd name="connsiteX1" fmla="*/ 1145087 w 1874618"/>
                  <a:gd name="connsiteY1" fmla="*/ 1727250 h 1874618"/>
                  <a:gd name="connsiteX2" fmla="*/ 549457 w 1874618"/>
                  <a:gd name="connsiteY2" fmla="*/ 1325546 h 1874618"/>
                  <a:gd name="connsiteX3" fmla="*/ 147369 w 1874618"/>
                  <a:gd name="connsiteY3" fmla="*/ 729531 h 1874618"/>
                  <a:gd name="connsiteX4" fmla="*/ 0 w 1874618"/>
                  <a:gd name="connsiteY4" fmla="*/ 0 h 1874618"/>
                  <a:gd name="connsiteX5" fmla="*/ 202776 w 1874618"/>
                  <a:gd name="connsiteY5" fmla="*/ 0 h 1874618"/>
                  <a:gd name="connsiteX6" fmla="*/ 1874234 w 1874618"/>
                  <a:gd name="connsiteY6" fmla="*/ 1671458 h 1874618"/>
                  <a:gd name="connsiteX7" fmla="*/ 1874234 w 1874618"/>
                  <a:gd name="connsiteY7" fmla="*/ 1874619 h 187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618" h="1874618">
                    <a:moveTo>
                      <a:pt x="1874619" y="1874619"/>
                    </a:moveTo>
                    <a:cubicBezTo>
                      <a:pt x="1621437" y="1874619"/>
                      <a:pt x="1375952" y="1824983"/>
                      <a:pt x="1145087" y="1727250"/>
                    </a:cubicBezTo>
                    <a:cubicBezTo>
                      <a:pt x="921918" y="1632981"/>
                      <a:pt x="721451" y="1497540"/>
                      <a:pt x="549457" y="1325546"/>
                    </a:cubicBezTo>
                    <a:cubicBezTo>
                      <a:pt x="377078" y="1153167"/>
                      <a:pt x="242023" y="952700"/>
                      <a:pt x="147369" y="729531"/>
                    </a:cubicBezTo>
                    <a:cubicBezTo>
                      <a:pt x="49636" y="498282"/>
                      <a:pt x="0" y="252796"/>
                      <a:pt x="0" y="0"/>
                    </a:cubicBezTo>
                    <a:lnTo>
                      <a:pt x="202776" y="0"/>
                    </a:lnTo>
                    <a:cubicBezTo>
                      <a:pt x="202776" y="921918"/>
                      <a:pt x="952700" y="1671458"/>
                      <a:pt x="1874234" y="1671458"/>
                    </a:cubicBezTo>
                    <a:lnTo>
                      <a:pt x="1874234" y="1874619"/>
                    </a:lnTo>
                    <a:close/>
                  </a:path>
                </a:pathLst>
              </a:custGeom>
              <a:solidFill>
                <a:srgbClr val="20323C"/>
              </a:solidFill>
              <a:ln w="3844" cap="flat">
                <a:noFill/>
                <a:prstDash val="solid"/>
                <a:miter/>
              </a:ln>
            </p:spPr>
            <p:txBody>
              <a:bodyPr rtlCol="0" anchor="ctr"/>
              <a:lstStyle/>
              <a:p>
                <a:endParaRPr lang="en-US">
                  <a:solidFill>
                    <a:schemeClr val="tx1">
                      <a:lumMod val="75000"/>
                      <a:lumOff val="25000"/>
                    </a:schemeClr>
                  </a:solidFill>
                </a:endParaRPr>
              </a:p>
            </p:txBody>
          </p:sp>
          <p:sp>
            <p:nvSpPr>
              <p:cNvPr id="22" name="Freeform: Shape 21">
                <a:extLst>
                  <a:ext uri="{FF2B5EF4-FFF2-40B4-BE49-F238E27FC236}">
                    <a16:creationId xmlns:a16="http://schemas.microsoft.com/office/drawing/2014/main" id="{D30A4947-8BAE-6F1A-0719-2968CA17C8C7}"/>
                  </a:ext>
                </a:extLst>
              </p:cNvPr>
              <p:cNvSpPr/>
              <p:nvPr/>
            </p:nvSpPr>
            <p:spPr>
              <a:xfrm>
                <a:off x="8138773" y="4958582"/>
                <a:ext cx="1874233" cy="1874233"/>
              </a:xfrm>
              <a:custGeom>
                <a:avLst/>
                <a:gdLst>
                  <a:gd name="connsiteX0" fmla="*/ 0 w 1874233"/>
                  <a:gd name="connsiteY0" fmla="*/ 1874234 h 1874233"/>
                  <a:gd name="connsiteX1" fmla="*/ 0 w 1874233"/>
                  <a:gd name="connsiteY1" fmla="*/ 1671458 h 1874233"/>
                  <a:gd name="connsiteX2" fmla="*/ 1671457 w 1874233"/>
                  <a:gd name="connsiteY2" fmla="*/ 0 h 1874233"/>
                  <a:gd name="connsiteX3" fmla="*/ 1874234 w 1874233"/>
                  <a:gd name="connsiteY3" fmla="*/ 0 h 1874233"/>
                  <a:gd name="connsiteX4" fmla="*/ 1726865 w 1874233"/>
                  <a:gd name="connsiteY4" fmla="*/ 729531 h 1874233"/>
                  <a:gd name="connsiteX5" fmla="*/ 1325161 w 1874233"/>
                  <a:gd name="connsiteY5" fmla="*/ 1325162 h 1874233"/>
                  <a:gd name="connsiteX6" fmla="*/ 729531 w 1874233"/>
                  <a:gd name="connsiteY6" fmla="*/ 1726866 h 1874233"/>
                  <a:gd name="connsiteX7" fmla="*/ 0 w 1874233"/>
                  <a:gd name="connsiteY7" fmla="*/ 1874234 h 187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233" h="1874233">
                    <a:moveTo>
                      <a:pt x="0" y="1874234"/>
                    </a:moveTo>
                    <a:lnTo>
                      <a:pt x="0" y="1671458"/>
                    </a:lnTo>
                    <a:cubicBezTo>
                      <a:pt x="921918" y="1671458"/>
                      <a:pt x="1671457" y="921534"/>
                      <a:pt x="1671457" y="0"/>
                    </a:cubicBezTo>
                    <a:lnTo>
                      <a:pt x="1874234" y="0"/>
                    </a:lnTo>
                    <a:cubicBezTo>
                      <a:pt x="1874234" y="253181"/>
                      <a:pt x="1824598" y="498667"/>
                      <a:pt x="1726865" y="729531"/>
                    </a:cubicBezTo>
                    <a:cubicBezTo>
                      <a:pt x="1632595" y="952700"/>
                      <a:pt x="1497155" y="1153168"/>
                      <a:pt x="1325161" y="1325162"/>
                    </a:cubicBezTo>
                    <a:cubicBezTo>
                      <a:pt x="1153167" y="1497155"/>
                      <a:pt x="952700" y="1632596"/>
                      <a:pt x="729531" y="1726866"/>
                    </a:cubicBezTo>
                    <a:cubicBezTo>
                      <a:pt x="498667" y="1824598"/>
                      <a:pt x="253181" y="1874234"/>
                      <a:pt x="0" y="1874234"/>
                    </a:cubicBezTo>
                    <a:close/>
                  </a:path>
                </a:pathLst>
              </a:custGeom>
              <a:solidFill>
                <a:srgbClr val="F2553C"/>
              </a:solidFill>
              <a:ln w="3844" cap="flat">
                <a:noFill/>
                <a:prstDash val="solid"/>
                <a:miter/>
              </a:ln>
            </p:spPr>
            <p:txBody>
              <a:bodyPr rtlCol="0" anchor="ctr"/>
              <a:lstStyle/>
              <a:p>
                <a:endParaRPr lang="en-US">
                  <a:solidFill>
                    <a:schemeClr val="tx1">
                      <a:lumMod val="75000"/>
                      <a:lumOff val="25000"/>
                    </a:schemeClr>
                  </a:solidFill>
                </a:endParaRPr>
              </a:p>
            </p:txBody>
          </p:sp>
          <p:sp>
            <p:nvSpPr>
              <p:cNvPr id="23" name="Freeform: Shape 22">
                <a:extLst>
                  <a:ext uri="{FF2B5EF4-FFF2-40B4-BE49-F238E27FC236}">
                    <a16:creationId xmlns:a16="http://schemas.microsoft.com/office/drawing/2014/main" id="{6A2454AB-642C-C262-4002-E3A2E90DC64D}"/>
                  </a:ext>
                </a:extLst>
              </p:cNvPr>
              <p:cNvSpPr/>
              <p:nvPr/>
            </p:nvSpPr>
            <p:spPr>
              <a:xfrm>
                <a:off x="8139158" y="3083578"/>
                <a:ext cx="1874233" cy="1874618"/>
              </a:xfrm>
              <a:custGeom>
                <a:avLst/>
                <a:gdLst>
                  <a:gd name="connsiteX0" fmla="*/ 1874234 w 1874233"/>
                  <a:gd name="connsiteY0" fmla="*/ 1874619 h 1874618"/>
                  <a:gd name="connsiteX1" fmla="*/ 1671458 w 1874233"/>
                  <a:gd name="connsiteY1" fmla="*/ 1874619 h 1874618"/>
                  <a:gd name="connsiteX2" fmla="*/ 0 w 1874233"/>
                  <a:gd name="connsiteY2" fmla="*/ 203161 h 1874618"/>
                  <a:gd name="connsiteX3" fmla="*/ 0 w 1874233"/>
                  <a:gd name="connsiteY3" fmla="*/ 0 h 1874618"/>
                  <a:gd name="connsiteX4" fmla="*/ 729531 w 1874233"/>
                  <a:gd name="connsiteY4" fmla="*/ 147368 h 1874618"/>
                  <a:gd name="connsiteX5" fmla="*/ 1325161 w 1874233"/>
                  <a:gd name="connsiteY5" fmla="*/ 549072 h 1874618"/>
                  <a:gd name="connsiteX6" fmla="*/ 1726865 w 1874233"/>
                  <a:gd name="connsiteY6" fmla="*/ 1144703 h 1874618"/>
                  <a:gd name="connsiteX7" fmla="*/ 1874234 w 1874233"/>
                  <a:gd name="connsiteY7" fmla="*/ 1874619 h 187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233" h="1874618">
                    <a:moveTo>
                      <a:pt x="1874234" y="1874619"/>
                    </a:moveTo>
                    <a:lnTo>
                      <a:pt x="1671458" y="1874619"/>
                    </a:lnTo>
                    <a:cubicBezTo>
                      <a:pt x="1671458" y="952700"/>
                      <a:pt x="921534" y="203161"/>
                      <a:pt x="0" y="203161"/>
                    </a:cubicBezTo>
                    <a:lnTo>
                      <a:pt x="0" y="0"/>
                    </a:lnTo>
                    <a:cubicBezTo>
                      <a:pt x="253181" y="0"/>
                      <a:pt x="498667" y="49636"/>
                      <a:pt x="729531" y="147368"/>
                    </a:cubicBezTo>
                    <a:cubicBezTo>
                      <a:pt x="952700" y="241638"/>
                      <a:pt x="1153167" y="377078"/>
                      <a:pt x="1325161" y="549072"/>
                    </a:cubicBezTo>
                    <a:cubicBezTo>
                      <a:pt x="1497155" y="721066"/>
                      <a:pt x="1632595" y="921534"/>
                      <a:pt x="1726865" y="1144703"/>
                    </a:cubicBezTo>
                    <a:cubicBezTo>
                      <a:pt x="1824598" y="1375952"/>
                      <a:pt x="1874234" y="1621438"/>
                      <a:pt x="1874234" y="1874619"/>
                    </a:cubicBezTo>
                    <a:close/>
                  </a:path>
                </a:pathLst>
              </a:custGeom>
              <a:solidFill>
                <a:srgbClr val="F8AE20"/>
              </a:solidFill>
              <a:ln w="3844" cap="flat">
                <a:noFill/>
                <a:prstDash val="solid"/>
                <a:miter/>
              </a:ln>
            </p:spPr>
            <p:txBody>
              <a:bodyPr rtlCol="0" anchor="ctr"/>
              <a:lstStyle/>
              <a:p>
                <a:endParaRPr lang="en-US">
                  <a:solidFill>
                    <a:schemeClr val="tx1">
                      <a:lumMod val="75000"/>
                      <a:lumOff val="25000"/>
                    </a:schemeClr>
                  </a:solidFill>
                </a:endParaRPr>
              </a:p>
            </p:txBody>
          </p:sp>
          <p:sp>
            <p:nvSpPr>
              <p:cNvPr id="24" name="Freeform: Shape 23">
                <a:extLst>
                  <a:ext uri="{FF2B5EF4-FFF2-40B4-BE49-F238E27FC236}">
                    <a16:creationId xmlns:a16="http://schemas.microsoft.com/office/drawing/2014/main" id="{A8B9AE56-8192-11C6-C7E4-F6E581D29660}"/>
                  </a:ext>
                </a:extLst>
              </p:cNvPr>
              <p:cNvSpPr/>
              <p:nvPr/>
            </p:nvSpPr>
            <p:spPr>
              <a:xfrm>
                <a:off x="6264540" y="3083963"/>
                <a:ext cx="1874233" cy="1874234"/>
              </a:xfrm>
              <a:custGeom>
                <a:avLst/>
                <a:gdLst>
                  <a:gd name="connsiteX0" fmla="*/ 202776 w 1874233"/>
                  <a:gd name="connsiteY0" fmla="*/ 1874234 h 1874234"/>
                  <a:gd name="connsiteX1" fmla="*/ 0 w 1874233"/>
                  <a:gd name="connsiteY1" fmla="*/ 1874234 h 1874234"/>
                  <a:gd name="connsiteX2" fmla="*/ 147368 w 1874233"/>
                  <a:gd name="connsiteY2" fmla="*/ 1144703 h 1874234"/>
                  <a:gd name="connsiteX3" fmla="*/ 549072 w 1874233"/>
                  <a:gd name="connsiteY3" fmla="*/ 549072 h 1874234"/>
                  <a:gd name="connsiteX4" fmla="*/ 1144702 w 1874233"/>
                  <a:gd name="connsiteY4" fmla="*/ 147368 h 1874234"/>
                  <a:gd name="connsiteX5" fmla="*/ 1874234 w 1874233"/>
                  <a:gd name="connsiteY5" fmla="*/ 0 h 1874234"/>
                  <a:gd name="connsiteX6" fmla="*/ 1874234 w 1874233"/>
                  <a:gd name="connsiteY6" fmla="*/ 202776 h 1874234"/>
                  <a:gd name="connsiteX7" fmla="*/ 202776 w 1874233"/>
                  <a:gd name="connsiteY7" fmla="*/ 1874234 h 18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233" h="1874234">
                    <a:moveTo>
                      <a:pt x="202776" y="1874234"/>
                    </a:moveTo>
                    <a:lnTo>
                      <a:pt x="0" y="1874234"/>
                    </a:lnTo>
                    <a:cubicBezTo>
                      <a:pt x="0" y="1621053"/>
                      <a:pt x="49636" y="1375567"/>
                      <a:pt x="147368" y="1144703"/>
                    </a:cubicBezTo>
                    <a:cubicBezTo>
                      <a:pt x="241638" y="921534"/>
                      <a:pt x="377078" y="721066"/>
                      <a:pt x="549072" y="549072"/>
                    </a:cubicBezTo>
                    <a:cubicBezTo>
                      <a:pt x="721066" y="377079"/>
                      <a:pt x="921534" y="241638"/>
                      <a:pt x="1144702" y="147368"/>
                    </a:cubicBezTo>
                    <a:cubicBezTo>
                      <a:pt x="1375951" y="49636"/>
                      <a:pt x="1621437" y="0"/>
                      <a:pt x="1874234" y="0"/>
                    </a:cubicBezTo>
                    <a:lnTo>
                      <a:pt x="1874234" y="202776"/>
                    </a:lnTo>
                    <a:cubicBezTo>
                      <a:pt x="952700" y="202391"/>
                      <a:pt x="202776" y="952316"/>
                      <a:pt x="202776" y="1874234"/>
                    </a:cubicBezTo>
                    <a:close/>
                  </a:path>
                </a:pathLst>
              </a:custGeom>
              <a:solidFill>
                <a:srgbClr val="C6D6E0"/>
              </a:solidFill>
              <a:ln w="3844" cap="flat">
                <a:noFill/>
                <a:prstDash val="solid"/>
                <a:miter/>
              </a:ln>
            </p:spPr>
            <p:txBody>
              <a:bodyPr rtlCol="0" anchor="ctr"/>
              <a:lstStyle/>
              <a:p>
                <a:endParaRPr lang="en-US">
                  <a:solidFill>
                    <a:schemeClr val="tx1">
                      <a:lumMod val="75000"/>
                      <a:lumOff val="25000"/>
                    </a:schemeClr>
                  </a:solidFill>
                </a:endParaRPr>
              </a:p>
            </p:txBody>
          </p:sp>
        </p:grpSp>
        <p:sp>
          <p:nvSpPr>
            <p:cNvPr id="20" name="Google Shape;139;gc2acd792cd_0_36">
              <a:extLst>
                <a:ext uri="{FF2B5EF4-FFF2-40B4-BE49-F238E27FC236}">
                  <a16:creationId xmlns:a16="http://schemas.microsoft.com/office/drawing/2014/main" id="{B9BC484A-0D63-B559-F3FC-5A01E5C3FF37}"/>
                </a:ext>
              </a:extLst>
            </p:cNvPr>
            <p:cNvSpPr txBox="1"/>
            <p:nvPr/>
          </p:nvSpPr>
          <p:spPr>
            <a:xfrm>
              <a:off x="6882092" y="4550188"/>
              <a:ext cx="2513476" cy="1146981"/>
            </a:xfrm>
            <a:prstGeom prst="rect">
              <a:avLst/>
            </a:prstGeom>
            <a:noFill/>
            <a:ln>
              <a:noFill/>
            </a:ln>
          </p:spPr>
          <p:txBody>
            <a:bodyPr spcFirstLastPara="1" wrap="square" lIns="91425" tIns="91425" rIns="91425" bIns="91425" anchor="ctr" anchorCtr="0">
              <a:spAutoFit/>
            </a:bodyP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FIM standards</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939C0F7A-8F50-A00E-341E-174EDAF6DCEA}"/>
              </a:ext>
            </a:extLst>
          </p:cNvPr>
          <p:cNvGrpSpPr/>
          <p:nvPr/>
        </p:nvGrpSpPr>
        <p:grpSpPr>
          <a:xfrm>
            <a:off x="1759192" y="1712225"/>
            <a:ext cx="12737617" cy="1515900"/>
            <a:chOff x="1940655" y="1712225"/>
            <a:chExt cx="12737617" cy="1515900"/>
          </a:xfrm>
        </p:grpSpPr>
        <p:sp>
          <p:nvSpPr>
            <p:cNvPr id="26" name="Google Shape;863;p45">
              <a:extLst>
                <a:ext uri="{FF2B5EF4-FFF2-40B4-BE49-F238E27FC236}">
                  <a16:creationId xmlns:a16="http://schemas.microsoft.com/office/drawing/2014/main" id="{6B6E29F3-C5B8-2381-81CA-D5AFDD1573D0}"/>
                </a:ext>
              </a:extLst>
            </p:cNvPr>
            <p:cNvSpPr/>
            <p:nvPr/>
          </p:nvSpPr>
          <p:spPr>
            <a:xfrm>
              <a:off x="2459272" y="1712225"/>
              <a:ext cx="12219000" cy="15159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864;p45">
              <a:extLst>
                <a:ext uri="{FF2B5EF4-FFF2-40B4-BE49-F238E27FC236}">
                  <a16:creationId xmlns:a16="http://schemas.microsoft.com/office/drawing/2014/main" id="{D3C44BB2-C768-6B2E-F824-6843B09419D7}"/>
                </a:ext>
              </a:extLst>
            </p:cNvPr>
            <p:cNvSpPr/>
            <p:nvPr/>
          </p:nvSpPr>
          <p:spPr>
            <a:xfrm rot="2635682">
              <a:off x="1940655" y="1742215"/>
              <a:ext cx="1485396" cy="1456119"/>
            </a:xfrm>
            <a:prstGeom prst="roundRect">
              <a:avLst>
                <a:gd name="adj" fmla="val 16667"/>
              </a:avLst>
            </a:prstGeom>
            <a:solidFill>
              <a:srgbClr val="6FA8DC"/>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865;p45">
              <a:extLst>
                <a:ext uri="{FF2B5EF4-FFF2-40B4-BE49-F238E27FC236}">
                  <a16:creationId xmlns:a16="http://schemas.microsoft.com/office/drawing/2014/main" id="{BEA16003-29B0-85C0-9683-7C526BE853DF}"/>
                </a:ext>
              </a:extLst>
            </p:cNvPr>
            <p:cNvSpPr txBox="1"/>
            <p:nvPr/>
          </p:nvSpPr>
          <p:spPr>
            <a:xfrm>
              <a:off x="2921625" y="2013956"/>
              <a:ext cx="109548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29" name="Google Shape;866;p45">
              <a:extLst>
                <a:ext uri="{FF2B5EF4-FFF2-40B4-BE49-F238E27FC236}">
                  <a16:creationId xmlns:a16="http://schemas.microsoft.com/office/drawing/2014/main" id="{EFBDB929-B04F-E21D-8DA1-E774E6E42BC9}"/>
                </a:ext>
              </a:extLst>
            </p:cNvPr>
            <p:cNvSpPr/>
            <p:nvPr/>
          </p:nvSpPr>
          <p:spPr>
            <a:xfrm>
              <a:off x="3686862" y="1844024"/>
              <a:ext cx="10827000" cy="1252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rgbClr val="000000"/>
                </a:buClr>
                <a:buSzPts val="2200"/>
                <a:buFont typeface="Arial"/>
                <a:buNone/>
              </a:pPr>
              <a:r>
                <a:rPr lang="en-US" sz="2200">
                  <a:solidFill>
                    <a:srgbClr val="3F3F3F"/>
                  </a:solidFill>
                  <a:latin typeface="Open Sans"/>
                  <a:ea typeface="Open Sans"/>
                  <a:cs typeface="Open Sans"/>
                </a:rPr>
                <a:t>Federation identity management relies on several key standards to ensure interoperability and security.</a:t>
              </a:r>
              <a:endParaRPr sz="2200">
                <a:solidFill>
                  <a:srgbClr val="3F3F3F"/>
                </a:solidFill>
                <a:latin typeface="Open Sans"/>
                <a:ea typeface="Open Sans"/>
                <a:cs typeface="Open Sans"/>
                <a:sym typeface="Open Sans"/>
              </a:endParaRPr>
            </a:p>
          </p:txBody>
        </p:sp>
        <p:pic>
          <p:nvPicPr>
            <p:cNvPr id="30" name="Google Shape;867;p45">
              <a:extLst>
                <a:ext uri="{FF2B5EF4-FFF2-40B4-BE49-F238E27FC236}">
                  <a16:creationId xmlns:a16="http://schemas.microsoft.com/office/drawing/2014/main" id="{057EFEF6-E764-C8B8-8C32-B94AAB1334A0}"/>
                </a:ext>
              </a:extLst>
            </p:cNvPr>
            <p:cNvPicPr preferRelativeResize="0"/>
            <p:nvPr/>
          </p:nvPicPr>
          <p:blipFill rotWithShape="1">
            <a:blip r:embed="rId3">
              <a:alphaModFix/>
            </a:blip>
            <a:srcRect/>
            <a:stretch/>
          </p:blipFill>
          <p:spPr>
            <a:xfrm>
              <a:off x="2091457" y="1899963"/>
              <a:ext cx="1183967" cy="1140425"/>
            </a:xfrm>
            <a:prstGeom prst="rect">
              <a:avLst/>
            </a:prstGeom>
            <a:noFill/>
            <a:ln>
              <a:noFill/>
            </a:ln>
          </p:spPr>
        </p:pic>
      </p:grpSp>
      <p:sp>
        <p:nvSpPr>
          <p:cNvPr id="19" name="Brandline_LVC">
            <a:extLst>
              <a:ext uri="{FF2B5EF4-FFF2-40B4-BE49-F238E27FC236}">
                <a16:creationId xmlns:a16="http://schemas.microsoft.com/office/drawing/2014/main" id="{39FC2908-8C55-BA03-AE1F-CD331E0841D9}"/>
              </a:ext>
            </a:extLst>
          </p:cNvPr>
          <p:cNvSpPr/>
          <p:nvPr/>
        </p:nvSpPr>
        <p:spPr>
          <a:xfrm>
            <a:off x="3276600" y="816324"/>
            <a:ext cx="970764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79058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cxnSp>
        <p:nvCxnSpPr>
          <p:cNvPr id="358" name="Google Shape;358;p53"/>
          <p:cNvCxnSpPr/>
          <p:nvPr/>
        </p:nvCxnSpPr>
        <p:spPr>
          <a:xfrm>
            <a:off x="14401868" y="5384948"/>
            <a:ext cx="1" cy="515589"/>
          </a:xfrm>
          <a:prstGeom prst="straightConnector1">
            <a:avLst/>
          </a:prstGeom>
          <a:noFill/>
          <a:ln w="28575" cap="flat" cmpd="sng">
            <a:solidFill>
              <a:schemeClr val="tx1">
                <a:lumMod val="50000"/>
                <a:lumOff val="50000"/>
              </a:schemeClr>
            </a:solidFill>
            <a:prstDash val="solid"/>
            <a:miter lim="800000"/>
            <a:headEnd type="none" w="sm" len="sm"/>
            <a:tailEnd type="none" w="sm" len="sm"/>
          </a:ln>
        </p:spPr>
      </p:cxnSp>
      <p:sp>
        <p:nvSpPr>
          <p:cNvPr id="359" name="Google Shape;359;p53"/>
          <p:cNvSpPr/>
          <p:nvPr/>
        </p:nvSpPr>
        <p:spPr>
          <a:xfrm>
            <a:off x="12235120" y="3743636"/>
            <a:ext cx="2166749" cy="515588"/>
          </a:xfrm>
          <a:custGeom>
            <a:avLst/>
            <a:gdLst/>
            <a:ahLst/>
            <a:cxnLst/>
            <a:rect l="l" t="t" r="r" b="b"/>
            <a:pathLst>
              <a:path w="21600" h="21600" extrusionOk="0">
                <a:moveTo>
                  <a:pt x="0" y="0"/>
                </a:moveTo>
                <a:lnTo>
                  <a:pt x="0" y="14720"/>
                </a:lnTo>
                <a:lnTo>
                  <a:pt x="21600" y="14720"/>
                </a:lnTo>
                <a:lnTo>
                  <a:pt x="21600" y="21600"/>
                </a:lnTo>
              </a:path>
            </a:pathLst>
          </a:custGeom>
          <a:noFill/>
          <a:ln w="28575" cap="flat" cmpd="sng">
            <a:solidFill>
              <a:schemeClr val="tx1">
                <a:lumMod val="50000"/>
                <a:lumOff val="50000"/>
              </a:schemeClr>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3F3F3F"/>
              </a:solidFill>
              <a:latin typeface="Open Sans"/>
              <a:ea typeface="Open Sans"/>
              <a:cs typeface="Open Sans"/>
              <a:sym typeface="Open Sans"/>
            </a:endParaRPr>
          </a:p>
        </p:txBody>
      </p:sp>
      <p:cxnSp>
        <p:nvCxnSpPr>
          <p:cNvPr id="360" name="Google Shape;360;p53"/>
          <p:cNvCxnSpPr/>
          <p:nvPr/>
        </p:nvCxnSpPr>
        <p:spPr>
          <a:xfrm>
            <a:off x="12235120" y="5384948"/>
            <a:ext cx="1" cy="515589"/>
          </a:xfrm>
          <a:prstGeom prst="straightConnector1">
            <a:avLst/>
          </a:prstGeom>
          <a:noFill/>
          <a:ln w="28575" cap="flat" cmpd="sng">
            <a:solidFill>
              <a:schemeClr val="tx1">
                <a:lumMod val="50000"/>
                <a:lumOff val="50000"/>
              </a:schemeClr>
            </a:solidFill>
            <a:prstDash val="solid"/>
            <a:miter lim="800000"/>
            <a:headEnd type="none" w="sm" len="sm"/>
            <a:tailEnd type="none" w="sm" len="sm"/>
          </a:ln>
        </p:spPr>
      </p:cxnSp>
      <p:cxnSp>
        <p:nvCxnSpPr>
          <p:cNvPr id="361" name="Google Shape;361;p53"/>
          <p:cNvCxnSpPr/>
          <p:nvPr/>
        </p:nvCxnSpPr>
        <p:spPr>
          <a:xfrm>
            <a:off x="12235120" y="3743636"/>
            <a:ext cx="1" cy="515588"/>
          </a:xfrm>
          <a:prstGeom prst="straightConnector1">
            <a:avLst/>
          </a:prstGeom>
          <a:noFill/>
          <a:ln w="28575" cap="flat" cmpd="sng">
            <a:solidFill>
              <a:schemeClr val="tx1">
                <a:lumMod val="50000"/>
                <a:lumOff val="50000"/>
              </a:schemeClr>
            </a:solidFill>
            <a:prstDash val="solid"/>
            <a:miter lim="800000"/>
            <a:headEnd type="none" w="sm" len="sm"/>
            <a:tailEnd type="none" w="sm" len="sm"/>
          </a:ln>
        </p:spPr>
      </p:cxnSp>
      <p:cxnSp>
        <p:nvCxnSpPr>
          <p:cNvPr id="362" name="Google Shape;362;p53"/>
          <p:cNvCxnSpPr/>
          <p:nvPr/>
        </p:nvCxnSpPr>
        <p:spPr>
          <a:xfrm flipH="1">
            <a:off x="10068372" y="5384948"/>
            <a:ext cx="1" cy="515589"/>
          </a:xfrm>
          <a:prstGeom prst="straightConnector1">
            <a:avLst/>
          </a:prstGeom>
          <a:noFill/>
          <a:ln w="28575" cap="flat" cmpd="sng">
            <a:solidFill>
              <a:schemeClr val="tx1">
                <a:lumMod val="50000"/>
                <a:lumOff val="50000"/>
              </a:schemeClr>
            </a:solidFill>
            <a:prstDash val="solid"/>
            <a:miter lim="800000"/>
            <a:headEnd type="none" w="sm" len="sm"/>
            <a:tailEnd type="none" w="sm" len="sm"/>
          </a:ln>
        </p:spPr>
      </p:cxnSp>
      <p:sp>
        <p:nvSpPr>
          <p:cNvPr id="363" name="Google Shape;363;p53"/>
          <p:cNvSpPr/>
          <p:nvPr/>
        </p:nvSpPr>
        <p:spPr>
          <a:xfrm>
            <a:off x="10068372" y="3743636"/>
            <a:ext cx="2166749" cy="515588"/>
          </a:xfrm>
          <a:custGeom>
            <a:avLst/>
            <a:gdLst/>
            <a:ahLst/>
            <a:cxnLst/>
            <a:rect l="l" t="t" r="r" b="b"/>
            <a:pathLst>
              <a:path w="21600" h="21600" extrusionOk="0">
                <a:moveTo>
                  <a:pt x="21600" y="0"/>
                </a:moveTo>
                <a:lnTo>
                  <a:pt x="21600" y="14720"/>
                </a:lnTo>
                <a:lnTo>
                  <a:pt x="0" y="14720"/>
                </a:lnTo>
                <a:lnTo>
                  <a:pt x="0" y="21600"/>
                </a:lnTo>
              </a:path>
            </a:pathLst>
          </a:custGeom>
          <a:noFill/>
          <a:ln w="28575" cap="flat" cmpd="sng">
            <a:solidFill>
              <a:schemeClr val="tx1">
                <a:lumMod val="50000"/>
                <a:lumOff val="50000"/>
              </a:schemeClr>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3F3F3F"/>
              </a:solidFill>
              <a:latin typeface="Open Sans"/>
              <a:ea typeface="Open Sans"/>
              <a:cs typeface="Open Sans"/>
              <a:sym typeface="Open Sans"/>
            </a:endParaRPr>
          </a:p>
        </p:txBody>
      </p:sp>
      <p:sp>
        <p:nvSpPr>
          <p:cNvPr id="364" name="Google Shape;364;p53"/>
          <p:cNvSpPr/>
          <p:nvPr/>
        </p:nvSpPr>
        <p:spPr>
          <a:xfrm>
            <a:off x="11162578" y="2617911"/>
            <a:ext cx="2145084" cy="1125725"/>
          </a:xfrm>
          <a:prstGeom prst="roundRect">
            <a:avLst>
              <a:gd name="adj" fmla="val 10000"/>
            </a:avLst>
          </a:prstGeom>
          <a:solidFill>
            <a:srgbClr val="427AA1"/>
          </a:solidFill>
          <a:ln>
            <a:noFill/>
          </a:ln>
        </p:spPr>
        <p:txBody>
          <a:bodyPr spcFirstLastPara="1" wrap="square" lIns="45700" tIns="45700" rIns="45700" bIns="45700" anchor="ctr" anchorCtr="0">
            <a:noAutofit/>
          </a:bodyPr>
          <a:lstStyle/>
          <a:p>
            <a:pPr algn="ctr"/>
            <a:r>
              <a:rPr lang="en-US" sz="2200" b="1"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SAML components</a:t>
            </a:r>
          </a:p>
        </p:txBody>
      </p:sp>
      <p:sp>
        <p:nvSpPr>
          <p:cNvPr id="367" name="Google Shape;367;p53"/>
          <p:cNvSpPr/>
          <p:nvPr/>
        </p:nvSpPr>
        <p:spPr>
          <a:xfrm>
            <a:off x="9181975" y="4259224"/>
            <a:ext cx="1772795" cy="1125725"/>
          </a:xfrm>
          <a:prstGeom prst="roundRect">
            <a:avLst>
              <a:gd name="adj" fmla="val 10000"/>
            </a:avLst>
          </a:prstGeom>
          <a:solidFill>
            <a:srgbClr val="EF6461"/>
          </a:solidFill>
          <a:ln>
            <a:noFill/>
          </a:ln>
        </p:spPr>
        <p:txBody>
          <a:bodyPr spcFirstLastPara="1" wrap="square" lIns="45700" tIns="45700" rIns="45700" bIns="45700" anchor="ctr" anchorCtr="0">
            <a:noAutofit/>
          </a:bodyPr>
          <a:lstStyle/>
          <a:p>
            <a:pPr algn="ctr"/>
            <a:r>
              <a:rPr lang="en-US" sz="2200" b="1"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rPr>
              <a:t>Princip</a:t>
            </a:r>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rPr>
              <a:t>le</a:t>
            </a:r>
            <a:r>
              <a:rPr lang="en-US" sz="2200" b="1"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rPr>
              <a:t> </a:t>
            </a:r>
          </a:p>
        </p:txBody>
      </p:sp>
      <p:sp>
        <p:nvSpPr>
          <p:cNvPr id="370" name="Google Shape;370;p53"/>
          <p:cNvSpPr/>
          <p:nvPr/>
        </p:nvSpPr>
        <p:spPr>
          <a:xfrm>
            <a:off x="9020256" y="5888969"/>
            <a:ext cx="1950073" cy="986367"/>
          </a:xfrm>
          <a:prstGeom prst="roundRect">
            <a:avLst>
              <a:gd name="adj" fmla="val 10000"/>
            </a:avLst>
          </a:prstGeom>
          <a:solidFill>
            <a:srgbClr val="EFD2A3"/>
          </a:solidFill>
          <a:ln>
            <a:noFill/>
          </a:ln>
        </p:spPr>
        <p:txBody>
          <a:bodyPr spcFirstLastPara="1" wrap="square" lIns="45700" tIns="45700" rIns="45700" bIns="45700" anchor="ctr" anchorCtr="0">
            <a:noAutofit/>
          </a:bodyPr>
          <a:lstStyle/>
          <a:p>
            <a:pPr algn="ctr"/>
            <a:r>
              <a:rPr lang="en-US" sz="200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User requesting access</a:t>
            </a:r>
          </a:p>
        </p:txBody>
      </p:sp>
      <p:sp>
        <p:nvSpPr>
          <p:cNvPr id="373" name="Google Shape;373;p53"/>
          <p:cNvSpPr/>
          <p:nvPr/>
        </p:nvSpPr>
        <p:spPr>
          <a:xfrm>
            <a:off x="11348722" y="4259224"/>
            <a:ext cx="1772796" cy="1125725"/>
          </a:xfrm>
          <a:prstGeom prst="roundRect">
            <a:avLst>
              <a:gd name="adj" fmla="val 10000"/>
            </a:avLst>
          </a:prstGeom>
          <a:solidFill>
            <a:srgbClr val="EF6461"/>
          </a:solidFill>
          <a:ln>
            <a:noFill/>
          </a:ln>
        </p:spPr>
        <p:txBody>
          <a:bodyPr spcFirstLastPara="1" wrap="square" lIns="45700" tIns="45700" rIns="45700" bIns="45700" anchor="ctr" anchorCtr="0">
            <a:noAutofit/>
          </a:bodyPr>
          <a:lstStyle/>
          <a:p>
            <a:pPr algn="ctr"/>
            <a:r>
              <a:rPr lang="en-US" sz="2200" b="1"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rPr>
              <a:t>Identity provider</a:t>
            </a:r>
          </a:p>
        </p:txBody>
      </p:sp>
      <p:sp>
        <p:nvSpPr>
          <p:cNvPr id="376" name="Google Shape;376;p53"/>
          <p:cNvSpPr/>
          <p:nvPr/>
        </p:nvSpPr>
        <p:spPr>
          <a:xfrm>
            <a:off x="11097500" y="5888969"/>
            <a:ext cx="2166749" cy="986367"/>
          </a:xfrm>
          <a:prstGeom prst="roundRect">
            <a:avLst>
              <a:gd name="adj" fmla="val 10000"/>
            </a:avLst>
          </a:prstGeom>
          <a:solidFill>
            <a:srgbClr val="EFD2A3"/>
          </a:solidFill>
          <a:ln>
            <a:noFill/>
          </a:ln>
        </p:spPr>
        <p:txBody>
          <a:bodyPr spcFirstLastPara="1" wrap="square" lIns="45700" tIns="45700" rIns="45700" bIns="45700" anchor="ctr" anchorCtr="0">
            <a:noAutofit/>
          </a:bodyPr>
          <a:lstStyle/>
          <a:p>
            <a:pPr algn="ctr"/>
            <a:r>
              <a:rPr lang="en-US" sz="200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Entity authenticating the user</a:t>
            </a:r>
          </a:p>
        </p:txBody>
      </p:sp>
      <p:sp>
        <p:nvSpPr>
          <p:cNvPr id="379" name="Google Shape;379;p53"/>
          <p:cNvSpPr/>
          <p:nvPr/>
        </p:nvSpPr>
        <p:spPr>
          <a:xfrm>
            <a:off x="13515471" y="4259224"/>
            <a:ext cx="1772796" cy="1125725"/>
          </a:xfrm>
          <a:prstGeom prst="roundRect">
            <a:avLst>
              <a:gd name="adj" fmla="val 10000"/>
            </a:avLst>
          </a:prstGeom>
          <a:solidFill>
            <a:srgbClr val="EF6461"/>
          </a:solidFill>
          <a:ln>
            <a:noFill/>
          </a:ln>
        </p:spPr>
        <p:txBody>
          <a:bodyPr spcFirstLastPara="1" wrap="square" lIns="45700" tIns="45700" rIns="45700" bIns="45700" anchor="ctr" anchorCtr="0">
            <a:noAutofit/>
          </a:bodyPr>
          <a:lstStyle/>
          <a:p>
            <a:pPr algn="ctr"/>
            <a:r>
              <a:rPr lang="en-US" sz="2200" b="1"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Open Sans"/>
              </a:rPr>
              <a:t>Service provider </a:t>
            </a:r>
          </a:p>
        </p:txBody>
      </p:sp>
      <p:sp>
        <p:nvSpPr>
          <p:cNvPr id="382" name="Google Shape;382;p53"/>
          <p:cNvSpPr/>
          <p:nvPr/>
        </p:nvSpPr>
        <p:spPr>
          <a:xfrm>
            <a:off x="13408884" y="5888969"/>
            <a:ext cx="2414211" cy="986367"/>
          </a:xfrm>
          <a:prstGeom prst="roundRect">
            <a:avLst>
              <a:gd name="adj" fmla="val 10000"/>
            </a:avLst>
          </a:prstGeom>
          <a:solidFill>
            <a:srgbClr val="EFD2A3"/>
          </a:solidFill>
          <a:ln>
            <a:noFill/>
          </a:ln>
        </p:spPr>
        <p:txBody>
          <a:bodyPr spcFirstLastPara="1" wrap="square" lIns="45700" tIns="45700" rIns="45700" bIns="45700" anchor="ctr" anchorCtr="0">
            <a:noAutofit/>
          </a:bodyPr>
          <a:lstStyle/>
          <a:p>
            <a:pPr algn="ctr"/>
            <a:r>
              <a:rPr lang="en-US" sz="200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Entity providing service to the user</a:t>
            </a:r>
          </a:p>
        </p:txBody>
      </p:sp>
      <p:sp>
        <p:nvSpPr>
          <p:cNvPr id="386" name="Google Shape;386;p53"/>
          <p:cNvSpPr txBox="1"/>
          <p:nvPr/>
        </p:nvSpPr>
        <p:spPr>
          <a:xfrm>
            <a:off x="-10160" y="319523"/>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Security Assertion Markup Language (SAML)</a:t>
            </a:r>
          </a:p>
        </p:txBody>
      </p:sp>
      <p:grpSp>
        <p:nvGrpSpPr>
          <p:cNvPr id="2" name="Group 1">
            <a:extLst>
              <a:ext uri="{FF2B5EF4-FFF2-40B4-BE49-F238E27FC236}">
                <a16:creationId xmlns:a16="http://schemas.microsoft.com/office/drawing/2014/main" id="{D92F650F-F58C-424D-A239-511D2691EB8F}"/>
              </a:ext>
            </a:extLst>
          </p:cNvPr>
          <p:cNvGrpSpPr/>
          <p:nvPr/>
        </p:nvGrpSpPr>
        <p:grpSpPr>
          <a:xfrm>
            <a:off x="1193582" y="1553670"/>
            <a:ext cx="7234651" cy="6739458"/>
            <a:chOff x="948651" y="1553670"/>
            <a:chExt cx="7234651" cy="6739458"/>
          </a:xfrm>
        </p:grpSpPr>
        <p:sp>
          <p:nvSpPr>
            <p:cNvPr id="37" name="Google Shape;613;gdcab15b6c4_0_32">
              <a:extLst>
                <a:ext uri="{FF2B5EF4-FFF2-40B4-BE49-F238E27FC236}">
                  <a16:creationId xmlns:a16="http://schemas.microsoft.com/office/drawing/2014/main" id="{407A263E-9819-4DD9-8A94-846D201222FB}"/>
                </a:ext>
              </a:extLst>
            </p:cNvPr>
            <p:cNvSpPr/>
            <p:nvPr/>
          </p:nvSpPr>
          <p:spPr>
            <a:xfrm>
              <a:off x="948651" y="1553670"/>
              <a:ext cx="7234651" cy="6537489"/>
            </a:xfrm>
            <a:prstGeom prst="roundRect">
              <a:avLst>
                <a:gd name="adj" fmla="val 311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7;gdcab15b6c4_0_32">
              <a:extLst>
                <a:ext uri="{FF2B5EF4-FFF2-40B4-BE49-F238E27FC236}">
                  <a16:creationId xmlns:a16="http://schemas.microsoft.com/office/drawing/2014/main" id="{B674E6BC-79A7-413F-BFBD-96F03538AF2D}"/>
                </a:ext>
              </a:extLst>
            </p:cNvPr>
            <p:cNvSpPr/>
            <p:nvPr/>
          </p:nvSpPr>
          <p:spPr>
            <a:xfrm>
              <a:off x="948651" y="1553671"/>
              <a:ext cx="7234651" cy="1007700"/>
            </a:xfrm>
            <a:prstGeom prst="round2SameRect">
              <a:avLst>
                <a:gd name="adj1" fmla="val 16667"/>
                <a:gd name="adj2" fmla="val 0"/>
              </a:avLst>
            </a:prstGeom>
            <a:solidFill>
              <a:srgbClr val="6EC9D6"/>
            </a:solidFill>
            <a:ln>
              <a:noFill/>
            </a:ln>
          </p:spPr>
          <p:txBody>
            <a:bodyPr spcFirstLastPara="1" wrap="square" lIns="91425" tIns="91425" rIns="91425" bIns="91425" anchor="ctr" anchorCtr="0">
              <a:noAutofit/>
            </a:bodyPr>
            <a:lstStyle/>
            <a:p>
              <a:pPr lvl="0" algn="ctr">
                <a:lnSpc>
                  <a:spcPct val="90000"/>
                </a:lnSpc>
              </a:pPr>
              <a:r>
                <a:rPr lang="en-US" sz="22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Security assertion markup language </a:t>
              </a:r>
            </a:p>
          </p:txBody>
        </p:sp>
        <p:sp>
          <p:nvSpPr>
            <p:cNvPr id="39" name="Google Shape;4195;p163">
              <a:extLst>
                <a:ext uri="{FF2B5EF4-FFF2-40B4-BE49-F238E27FC236}">
                  <a16:creationId xmlns:a16="http://schemas.microsoft.com/office/drawing/2014/main" id="{1B3CC07B-98C0-418D-A5D4-FACCF08E0AAA}"/>
                </a:ext>
              </a:extLst>
            </p:cNvPr>
            <p:cNvSpPr/>
            <p:nvPr/>
          </p:nvSpPr>
          <p:spPr>
            <a:xfrm>
              <a:off x="1129548" y="2613825"/>
              <a:ext cx="6872856" cy="5679303"/>
            </a:xfrm>
            <a:prstGeom prst="rect">
              <a:avLst/>
            </a:prstGeom>
            <a:noFill/>
            <a:ln>
              <a:noFill/>
            </a:ln>
          </p:spPr>
          <p:txBody>
            <a:bodyPr spcFirstLastPara="1" wrap="square" lIns="91425" tIns="45700" rIns="91425" bIns="45700" anchor="t" anchorCtr="0">
              <a:noAutofit/>
            </a:bodyPr>
            <a:lstStyle/>
            <a:p>
              <a:pPr marL="342900" lvl="0" indent="-342900">
                <a:lnSpc>
                  <a:spcPct val="114000"/>
                </a:lnSpc>
                <a:buSzPct val="100000"/>
                <a:buFont typeface="Arial" panose="020B0604020202020204" pitchFamily="34" charset="0"/>
                <a:buChar char="•"/>
              </a:pPr>
              <a:r>
                <a:rPr lang="en-US" sz="2200">
                  <a:solidFill>
                    <a:srgbClr val="3F3F3F"/>
                  </a:solidFill>
                  <a:latin typeface="Open Sans"/>
                  <a:ea typeface="Open Sans"/>
                  <a:cs typeface="Open Sans"/>
                  <a:sym typeface="Open Sans"/>
                </a:rPr>
                <a:t>Allows the exchange of authentication and authorization data between security domains as an XML standard</a:t>
              </a:r>
            </a:p>
            <a:p>
              <a:pPr marL="342900" lvl="0" indent="-342900">
                <a:lnSpc>
                  <a:spcPct val="114000"/>
                </a:lnSpc>
                <a:buSzPct val="100000"/>
                <a:buFont typeface="Arial" panose="020B0604020202020204" pitchFamily="34" charset="0"/>
                <a:buChar char="•"/>
              </a:pPr>
              <a:endParaRPr lang="en-US" sz="8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2200">
                  <a:solidFill>
                    <a:srgbClr val="3F3F3F"/>
                  </a:solidFill>
                  <a:latin typeface="Open Sans"/>
                  <a:ea typeface="Open Sans"/>
                  <a:cs typeface="Open Sans"/>
                  <a:sym typeface="Open Sans"/>
                </a:rPr>
                <a:t>Provides the authentication pieces to the federated identity management systems</a:t>
              </a:r>
            </a:p>
            <a:p>
              <a:pPr marL="342900" lvl="0" indent="-342900">
                <a:lnSpc>
                  <a:spcPct val="114000"/>
                </a:lnSpc>
                <a:buSzPct val="100000"/>
                <a:buFont typeface="Arial" panose="020B0604020202020204" pitchFamily="34" charset="0"/>
                <a:buChar char="•"/>
              </a:pPr>
              <a:endParaRPr lang="en-US" sz="8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2200">
                  <a:solidFill>
                    <a:srgbClr val="3F3F3F"/>
                  </a:solidFill>
                  <a:latin typeface="Open Sans"/>
                  <a:ea typeface="Open Sans"/>
                  <a:cs typeface="Open Sans"/>
                  <a:sym typeface="Open Sans"/>
                </a:rPr>
                <a:t>Uses SAML and SPML for access needs in federated identity systems</a:t>
              </a:r>
            </a:p>
            <a:p>
              <a:pPr marL="342900" lvl="0" indent="-342900">
                <a:lnSpc>
                  <a:spcPct val="114000"/>
                </a:lnSpc>
                <a:buSzPct val="100000"/>
                <a:buFont typeface="Arial" panose="020B0604020202020204" pitchFamily="34" charset="0"/>
                <a:buChar char="•"/>
              </a:pPr>
              <a:endParaRPr lang="en-US" sz="8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2200">
                  <a:solidFill>
                    <a:srgbClr val="3F3F3F"/>
                  </a:solidFill>
                  <a:latin typeface="Open Sans"/>
                  <a:ea typeface="Open Sans"/>
                  <a:cs typeface="Open Sans"/>
                  <a:sym typeface="Open Sans"/>
                </a:rPr>
                <a:t>Offers SSO capabilities to access different browsers</a:t>
              </a:r>
            </a:p>
            <a:p>
              <a:pPr marL="342900" lvl="0" indent="-342900">
                <a:lnSpc>
                  <a:spcPct val="114000"/>
                </a:lnSpc>
                <a:buSzPct val="100000"/>
                <a:buFont typeface="Arial" panose="020B0604020202020204" pitchFamily="34" charset="0"/>
                <a:buChar char="•"/>
              </a:pPr>
              <a:endParaRPr lang="en-US" sz="800">
                <a:solidFill>
                  <a:srgbClr val="3F3F3F"/>
                </a:solidFill>
                <a:latin typeface="Open Sans"/>
                <a:ea typeface="Open Sans"/>
                <a:cs typeface="Open Sans"/>
                <a:sym typeface="Open Sans"/>
              </a:endParaRPr>
            </a:p>
            <a:p>
              <a:pPr marL="342900" lvl="0" indent="-342900">
                <a:lnSpc>
                  <a:spcPct val="114000"/>
                </a:lnSpc>
                <a:buSzPct val="100000"/>
                <a:buFont typeface="Arial" panose="020B0604020202020204" pitchFamily="34" charset="0"/>
                <a:buChar char="•"/>
              </a:pPr>
              <a:r>
                <a:rPr lang="en-US" sz="2200">
                  <a:solidFill>
                    <a:srgbClr val="3F3F3F"/>
                  </a:solidFill>
                  <a:latin typeface="Open Sans"/>
                  <a:ea typeface="Open Sans"/>
                  <a:cs typeface="Open Sans"/>
                  <a:sym typeface="Open Sans"/>
                </a:rPr>
                <a:t>Relies on TLS for message confidentiality and digital signatures for message integrity, lacking a security mode</a:t>
              </a:r>
            </a:p>
          </p:txBody>
        </p:sp>
      </p:grpSp>
      <p:sp>
        <p:nvSpPr>
          <p:cNvPr id="6" name="Brandline_LVC">
            <a:extLst>
              <a:ext uri="{FF2B5EF4-FFF2-40B4-BE49-F238E27FC236}">
                <a16:creationId xmlns:a16="http://schemas.microsoft.com/office/drawing/2014/main" id="{2FE428BF-8026-443B-7E01-54F9B447CB35}"/>
              </a:ext>
            </a:extLst>
          </p:cNvPr>
          <p:cNvSpPr/>
          <p:nvPr/>
        </p:nvSpPr>
        <p:spPr>
          <a:xfrm>
            <a:off x="3238500" y="905997"/>
            <a:ext cx="9775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974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3" name="Google Shape;393;p61"/>
          <p:cNvSpPr txBox="1"/>
          <p:nvPr/>
        </p:nvSpPr>
        <p:spPr>
          <a:xfrm>
            <a:off x="-10160" y="319523"/>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Security Assertion Markup Language (SAML)</a:t>
            </a:r>
          </a:p>
        </p:txBody>
      </p:sp>
      <p:sp>
        <p:nvSpPr>
          <p:cNvPr id="394" name="Google Shape;394;p61"/>
          <p:cNvSpPr txBox="1"/>
          <p:nvPr/>
        </p:nvSpPr>
        <p:spPr>
          <a:xfrm>
            <a:off x="2513330" y="1371600"/>
            <a:ext cx="11287829" cy="430845"/>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The diagram below will help you understand SAML.</a:t>
            </a:r>
            <a:endParaRPr lang="en-US">
              <a:solidFill>
                <a:schemeClr val="tx1">
                  <a:lumMod val="75000"/>
                  <a:lumOff val="25000"/>
                </a:schemeClr>
              </a:solidFill>
            </a:endParaRPr>
          </a:p>
        </p:txBody>
      </p:sp>
      <p:grpSp>
        <p:nvGrpSpPr>
          <p:cNvPr id="49" name="Group 48">
            <a:extLst>
              <a:ext uri="{FF2B5EF4-FFF2-40B4-BE49-F238E27FC236}">
                <a16:creationId xmlns:a16="http://schemas.microsoft.com/office/drawing/2014/main" id="{EB93883E-2383-4F2A-9467-FFDA6BD5E889}"/>
              </a:ext>
            </a:extLst>
          </p:cNvPr>
          <p:cNvGrpSpPr/>
          <p:nvPr/>
        </p:nvGrpSpPr>
        <p:grpSpPr>
          <a:xfrm>
            <a:off x="2545975" y="1945343"/>
            <a:ext cx="11126386" cy="6745269"/>
            <a:chOff x="2545975" y="1945343"/>
            <a:chExt cx="11126386" cy="6745269"/>
          </a:xfrm>
        </p:grpSpPr>
        <p:cxnSp>
          <p:nvCxnSpPr>
            <p:cNvPr id="37" name="Straight Arrow Connector 36">
              <a:extLst>
                <a:ext uri="{FF2B5EF4-FFF2-40B4-BE49-F238E27FC236}">
                  <a16:creationId xmlns:a16="http://schemas.microsoft.com/office/drawing/2014/main" id="{6613D88F-D179-4510-90AF-7E7925C8C749}"/>
                </a:ext>
              </a:extLst>
            </p:cNvPr>
            <p:cNvCxnSpPr>
              <a:cxnSpLocks/>
              <a:endCxn id="21" idx="0"/>
            </p:cNvCxnSpPr>
            <p:nvPr/>
          </p:nvCxnSpPr>
          <p:spPr>
            <a:xfrm>
              <a:off x="11183813" y="4242926"/>
              <a:ext cx="14290" cy="1727835"/>
            </a:xfrm>
            <a:prstGeom prst="straightConnector1">
              <a:avLst/>
            </a:prstGeom>
            <a:ln w="381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88B3622-885B-4CC6-8877-24D2BA3E4C19}"/>
                </a:ext>
              </a:extLst>
            </p:cNvPr>
            <p:cNvGrpSpPr/>
            <p:nvPr/>
          </p:nvGrpSpPr>
          <p:grpSpPr>
            <a:xfrm>
              <a:off x="2545975" y="2563904"/>
              <a:ext cx="3119718" cy="3119718"/>
              <a:chOff x="1506071" y="2438400"/>
              <a:chExt cx="3119718" cy="3119718"/>
            </a:xfrm>
          </p:grpSpPr>
          <p:sp>
            <p:nvSpPr>
              <p:cNvPr id="3" name="Oval 2">
                <a:extLst>
                  <a:ext uri="{FF2B5EF4-FFF2-40B4-BE49-F238E27FC236}">
                    <a16:creationId xmlns:a16="http://schemas.microsoft.com/office/drawing/2014/main" id="{08473854-4961-4DEE-9A09-A26984889DF3}"/>
                  </a:ext>
                </a:extLst>
              </p:cNvPr>
              <p:cNvSpPr/>
              <p:nvPr/>
            </p:nvSpPr>
            <p:spPr>
              <a:xfrm>
                <a:off x="1506071" y="2438400"/>
                <a:ext cx="3119718" cy="3119718"/>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2F18B43C-409F-4413-A158-F6004BC87E62}"/>
                  </a:ext>
                </a:extLst>
              </p:cNvPr>
              <p:cNvGrpSpPr/>
              <p:nvPr/>
            </p:nvGrpSpPr>
            <p:grpSpPr>
              <a:xfrm>
                <a:off x="2011976" y="3058930"/>
                <a:ext cx="2107908" cy="1878659"/>
                <a:chOff x="1866641" y="2935216"/>
                <a:chExt cx="2107908" cy="1878659"/>
              </a:xfrm>
            </p:grpSpPr>
            <p:pic>
              <p:nvPicPr>
                <p:cNvPr id="6" name="Graphic 5">
                  <a:extLst>
                    <a:ext uri="{FF2B5EF4-FFF2-40B4-BE49-F238E27FC236}">
                      <a16:creationId xmlns:a16="http://schemas.microsoft.com/office/drawing/2014/main" id="{D54B7582-48EC-40A8-9918-3908638142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7451" y="2982543"/>
                  <a:ext cx="837098" cy="816900"/>
                </a:xfrm>
                <a:prstGeom prst="rect">
                  <a:avLst/>
                </a:prstGeom>
              </p:spPr>
            </p:pic>
            <p:pic>
              <p:nvPicPr>
                <p:cNvPr id="7" name="Graphic 6">
                  <a:extLst>
                    <a:ext uri="{FF2B5EF4-FFF2-40B4-BE49-F238E27FC236}">
                      <a16:creationId xmlns:a16="http://schemas.microsoft.com/office/drawing/2014/main" id="{9ABF2C41-3C24-45EC-A99A-EC39A8759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6641" y="2935216"/>
                  <a:ext cx="848227" cy="816900"/>
                </a:xfrm>
                <a:prstGeom prst="rect">
                  <a:avLst/>
                </a:prstGeom>
              </p:spPr>
            </p:pic>
            <p:pic>
              <p:nvPicPr>
                <p:cNvPr id="8" name="Graphic 7">
                  <a:extLst>
                    <a:ext uri="{FF2B5EF4-FFF2-40B4-BE49-F238E27FC236}">
                      <a16:creationId xmlns:a16="http://schemas.microsoft.com/office/drawing/2014/main" id="{B5276C11-EA97-45E9-A7F2-608FA778CD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13330" y="3961308"/>
                  <a:ext cx="876054" cy="852567"/>
                </a:xfrm>
                <a:prstGeom prst="rect">
                  <a:avLst/>
                </a:prstGeom>
              </p:spPr>
            </p:pic>
          </p:grpSp>
        </p:grpSp>
        <p:grpSp>
          <p:nvGrpSpPr>
            <p:cNvPr id="10" name="Group 9">
              <a:extLst>
                <a:ext uri="{FF2B5EF4-FFF2-40B4-BE49-F238E27FC236}">
                  <a16:creationId xmlns:a16="http://schemas.microsoft.com/office/drawing/2014/main" id="{8E0D5565-967C-44F9-B662-45CC63E1FACE}"/>
                </a:ext>
              </a:extLst>
            </p:cNvPr>
            <p:cNvGrpSpPr/>
            <p:nvPr/>
          </p:nvGrpSpPr>
          <p:grpSpPr>
            <a:xfrm>
              <a:off x="2918987" y="5934820"/>
              <a:ext cx="2373694" cy="1528948"/>
              <a:chOff x="1673356" y="5809316"/>
              <a:chExt cx="2373694" cy="1528948"/>
            </a:xfrm>
          </p:grpSpPr>
          <p:sp>
            <p:nvSpPr>
              <p:cNvPr id="17" name="Rectangle 16">
                <a:extLst>
                  <a:ext uri="{FF2B5EF4-FFF2-40B4-BE49-F238E27FC236}">
                    <a16:creationId xmlns:a16="http://schemas.microsoft.com/office/drawing/2014/main" id="{11E433AA-BAD6-409D-8CD3-D7D0E6B12527}"/>
                  </a:ext>
                </a:extLst>
              </p:cNvPr>
              <p:cNvSpPr/>
              <p:nvPr/>
            </p:nvSpPr>
            <p:spPr>
              <a:xfrm>
                <a:off x="2252095" y="5809316"/>
                <a:ext cx="1216216" cy="430887"/>
              </a:xfrm>
              <a:prstGeom prst="rect">
                <a:avLst/>
              </a:prstGeom>
            </p:spPr>
            <p:txBody>
              <a:bodyPr wrap="square">
                <a:spAutoFit/>
              </a:bodyPr>
              <a:lstStyle/>
              <a:p>
                <a:pPr algn="ctr"/>
                <a:r>
                  <a:rPr lang="en-US" sz="2200" b="1">
                    <a:solidFill>
                      <a:schemeClr val="tx1">
                        <a:lumMod val="75000"/>
                        <a:lumOff val="25000"/>
                      </a:schemeClr>
                    </a:solidFill>
                    <a:latin typeface="Open Sans"/>
                    <a:ea typeface="Open Sans"/>
                    <a:cs typeface="Open Sans"/>
                    <a:sym typeface="Open Sans"/>
                  </a:rPr>
                  <a:t>USERS</a:t>
                </a:r>
                <a:endParaRPr lang="en-IN" sz="2200" b="1">
                  <a:solidFill>
                    <a:schemeClr val="tx1">
                      <a:lumMod val="75000"/>
                      <a:lumOff val="25000"/>
                    </a:schemeClr>
                  </a:solidFill>
                </a:endParaRPr>
              </a:p>
            </p:txBody>
          </p:sp>
          <p:sp>
            <p:nvSpPr>
              <p:cNvPr id="18" name="Rectangle 17">
                <a:extLst>
                  <a:ext uri="{FF2B5EF4-FFF2-40B4-BE49-F238E27FC236}">
                    <a16:creationId xmlns:a16="http://schemas.microsoft.com/office/drawing/2014/main" id="{E4956726-EEDA-488F-8A1E-C4F61D259537}"/>
                  </a:ext>
                </a:extLst>
              </p:cNvPr>
              <p:cNvSpPr/>
              <p:nvPr/>
            </p:nvSpPr>
            <p:spPr>
              <a:xfrm>
                <a:off x="1673356" y="6230268"/>
                <a:ext cx="2373694" cy="1107996"/>
              </a:xfrm>
              <a:prstGeom prst="rect">
                <a:avLst/>
              </a:prstGeom>
            </p:spPr>
            <p:txBody>
              <a:bodyPr wrap="square">
                <a:spAutoFit/>
              </a:bodyPr>
              <a:lstStyle/>
              <a:p>
                <a:pPr algn="ctr"/>
                <a:r>
                  <a:rPr lang="en-US" sz="2200">
                    <a:solidFill>
                      <a:schemeClr val="tx1">
                        <a:lumMod val="75000"/>
                        <a:lumOff val="25000"/>
                      </a:schemeClr>
                    </a:solidFill>
                    <a:latin typeface="Open Sans"/>
                    <a:ea typeface="Open Sans"/>
                    <a:cs typeface="Open Sans"/>
                    <a:sym typeface="Open Sans"/>
                  </a:rPr>
                  <a:t>Using a web browser or mobile device</a:t>
                </a:r>
                <a:endParaRPr lang="en-IN" sz="2200">
                  <a:solidFill>
                    <a:schemeClr val="tx1">
                      <a:lumMod val="75000"/>
                      <a:lumOff val="25000"/>
                    </a:schemeClr>
                  </a:solidFill>
                </a:endParaRPr>
              </a:p>
            </p:txBody>
          </p:sp>
        </p:grpSp>
        <p:grpSp>
          <p:nvGrpSpPr>
            <p:cNvPr id="28" name="Group 27">
              <a:extLst>
                <a:ext uri="{FF2B5EF4-FFF2-40B4-BE49-F238E27FC236}">
                  <a16:creationId xmlns:a16="http://schemas.microsoft.com/office/drawing/2014/main" id="{20A90DC8-517E-47B0-BDCC-B32D5AA9B169}"/>
                </a:ext>
              </a:extLst>
            </p:cNvPr>
            <p:cNvGrpSpPr/>
            <p:nvPr/>
          </p:nvGrpSpPr>
          <p:grpSpPr>
            <a:xfrm>
              <a:off x="8695265" y="5970761"/>
              <a:ext cx="4977096" cy="2294964"/>
              <a:chOff x="6533586" y="5683624"/>
              <a:chExt cx="4977096" cy="2294964"/>
            </a:xfrm>
          </p:grpSpPr>
          <p:sp>
            <p:nvSpPr>
              <p:cNvPr id="21" name="Rectangle: Rounded Corners 20">
                <a:extLst>
                  <a:ext uri="{FF2B5EF4-FFF2-40B4-BE49-F238E27FC236}">
                    <a16:creationId xmlns:a16="http://schemas.microsoft.com/office/drawing/2014/main" id="{E153F14A-572B-41C9-AF2F-EA379BEBC14B}"/>
                  </a:ext>
                </a:extLst>
              </p:cNvPr>
              <p:cNvSpPr/>
              <p:nvPr/>
            </p:nvSpPr>
            <p:spPr>
              <a:xfrm>
                <a:off x="6562165" y="5683624"/>
                <a:ext cx="4948517" cy="2294964"/>
              </a:xfrm>
              <a:prstGeom prst="roundRect">
                <a:avLst>
                  <a:gd name="adj" fmla="val 4948"/>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04163DC2-C01B-4712-BC79-7E41D8C1519C}"/>
                  </a:ext>
                </a:extLst>
              </p:cNvPr>
              <p:cNvGrpSpPr/>
              <p:nvPr/>
            </p:nvGrpSpPr>
            <p:grpSpPr>
              <a:xfrm>
                <a:off x="6533586" y="5809316"/>
                <a:ext cx="4903729" cy="2090278"/>
                <a:chOff x="5314386" y="5472818"/>
                <a:chExt cx="4903729" cy="2090278"/>
              </a:xfrm>
            </p:grpSpPr>
            <p:sp>
              <p:nvSpPr>
                <p:cNvPr id="25" name="Rectangle 24">
                  <a:extLst>
                    <a:ext uri="{FF2B5EF4-FFF2-40B4-BE49-F238E27FC236}">
                      <a16:creationId xmlns:a16="http://schemas.microsoft.com/office/drawing/2014/main" id="{0DEB6627-7E94-4A68-B280-E127E1A7AFA4}"/>
                    </a:ext>
                  </a:extLst>
                </p:cNvPr>
                <p:cNvSpPr/>
                <p:nvPr/>
              </p:nvSpPr>
              <p:spPr>
                <a:xfrm>
                  <a:off x="5314386" y="5472818"/>
                  <a:ext cx="2146574" cy="400110"/>
                </a:xfrm>
                <a:prstGeom prst="rect">
                  <a:avLst/>
                </a:prstGeom>
              </p:spPr>
              <p:txBody>
                <a:bodyPr wrap="square">
                  <a:spAutoFit/>
                </a:bodyPr>
                <a:lstStyle/>
                <a:p>
                  <a:pPr algn="ctr"/>
                  <a:r>
                    <a:rPr lang="en-US" sz="2000">
                      <a:solidFill>
                        <a:schemeClr val="tx1">
                          <a:lumMod val="75000"/>
                          <a:lumOff val="25000"/>
                        </a:schemeClr>
                      </a:solidFill>
                      <a:latin typeface="Open Sans"/>
                      <a:ea typeface="Open Sans"/>
                      <a:cs typeface="Open Sans"/>
                      <a:sym typeface="Open Sans"/>
                    </a:rPr>
                    <a:t>Checking</a:t>
                  </a:r>
                  <a:endParaRPr lang="en-IN" sz="2000">
                    <a:solidFill>
                      <a:schemeClr val="tx1">
                        <a:lumMod val="75000"/>
                        <a:lumOff val="25000"/>
                      </a:schemeClr>
                    </a:solidFill>
                  </a:endParaRPr>
                </a:p>
              </p:txBody>
            </p:sp>
            <p:grpSp>
              <p:nvGrpSpPr>
                <p:cNvPr id="13" name="Group 12">
                  <a:extLst>
                    <a:ext uri="{FF2B5EF4-FFF2-40B4-BE49-F238E27FC236}">
                      <a16:creationId xmlns:a16="http://schemas.microsoft.com/office/drawing/2014/main" id="{216CF0AC-D420-4BEC-8158-BCD731CE971A}"/>
                    </a:ext>
                  </a:extLst>
                </p:cNvPr>
                <p:cNvGrpSpPr/>
                <p:nvPr/>
              </p:nvGrpSpPr>
              <p:grpSpPr>
                <a:xfrm>
                  <a:off x="5832328" y="5472818"/>
                  <a:ext cx="4385787" cy="2090278"/>
                  <a:chOff x="5832328" y="5472818"/>
                  <a:chExt cx="4385787" cy="2090278"/>
                </a:xfrm>
              </p:grpSpPr>
              <p:pic>
                <p:nvPicPr>
                  <p:cNvPr id="12" name="Graphic 11">
                    <a:extLst>
                      <a:ext uri="{FF2B5EF4-FFF2-40B4-BE49-F238E27FC236}">
                        <a16:creationId xmlns:a16="http://schemas.microsoft.com/office/drawing/2014/main" id="{A9EE99C7-4326-4569-ADF4-672EE3D10D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32328" y="5915150"/>
                    <a:ext cx="1023004" cy="1023004"/>
                  </a:xfrm>
                  <a:prstGeom prst="rect">
                    <a:avLst/>
                  </a:prstGeom>
                </p:spPr>
              </p:pic>
              <p:pic>
                <p:nvPicPr>
                  <p:cNvPr id="22" name="Graphic 21">
                    <a:extLst>
                      <a:ext uri="{FF2B5EF4-FFF2-40B4-BE49-F238E27FC236}">
                        <a16:creationId xmlns:a16="http://schemas.microsoft.com/office/drawing/2014/main" id="{A9C3CF9B-D57E-4908-8234-7D0D66EDE7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62799" y="5915150"/>
                    <a:ext cx="1023004" cy="1023004"/>
                  </a:xfrm>
                  <a:prstGeom prst="rect">
                    <a:avLst/>
                  </a:prstGeom>
                </p:spPr>
              </p:pic>
              <p:pic>
                <p:nvPicPr>
                  <p:cNvPr id="23" name="Graphic 22">
                    <a:extLst>
                      <a:ext uri="{FF2B5EF4-FFF2-40B4-BE49-F238E27FC236}">
                        <a16:creationId xmlns:a16="http://schemas.microsoft.com/office/drawing/2014/main" id="{17B0E93F-E873-4C78-ACE4-6946FB1F5F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93270" y="5915150"/>
                    <a:ext cx="1023004" cy="1023004"/>
                  </a:xfrm>
                  <a:prstGeom prst="rect">
                    <a:avLst/>
                  </a:prstGeom>
                </p:spPr>
              </p:pic>
              <p:sp>
                <p:nvSpPr>
                  <p:cNvPr id="24" name="Rectangle 23">
                    <a:extLst>
                      <a:ext uri="{FF2B5EF4-FFF2-40B4-BE49-F238E27FC236}">
                        <a16:creationId xmlns:a16="http://schemas.microsoft.com/office/drawing/2014/main" id="{CA17CD25-D8B6-4ACB-889F-ED3AA0787640}"/>
                      </a:ext>
                    </a:extLst>
                  </p:cNvPr>
                  <p:cNvSpPr/>
                  <p:nvPr/>
                </p:nvSpPr>
                <p:spPr>
                  <a:xfrm>
                    <a:off x="6945606" y="7162986"/>
                    <a:ext cx="2146574" cy="400110"/>
                  </a:xfrm>
                  <a:prstGeom prst="rect">
                    <a:avLst/>
                  </a:prstGeom>
                </p:spPr>
                <p:txBody>
                  <a:bodyPr wrap="square">
                    <a:spAutoFit/>
                  </a:bodyPr>
                  <a:lstStyle/>
                  <a:p>
                    <a:pPr algn="ctr"/>
                    <a:r>
                      <a:rPr lang="en-US" sz="2000" b="1">
                        <a:solidFill>
                          <a:schemeClr val="tx1">
                            <a:lumMod val="75000"/>
                            <a:lumOff val="25000"/>
                          </a:schemeClr>
                        </a:solidFill>
                        <a:latin typeface="Open Sans"/>
                        <a:ea typeface="Open Sans"/>
                        <a:cs typeface="Open Sans"/>
                        <a:sym typeface="Open Sans"/>
                      </a:rPr>
                      <a:t>APPLICATIONS</a:t>
                    </a:r>
                    <a:endParaRPr lang="en-IN" sz="2000" b="1">
                      <a:solidFill>
                        <a:schemeClr val="tx1">
                          <a:lumMod val="75000"/>
                          <a:lumOff val="25000"/>
                        </a:schemeClr>
                      </a:solidFill>
                    </a:endParaRPr>
                  </a:p>
                </p:txBody>
              </p:sp>
              <p:sp>
                <p:nvSpPr>
                  <p:cNvPr id="26" name="Rectangle 25">
                    <a:extLst>
                      <a:ext uri="{FF2B5EF4-FFF2-40B4-BE49-F238E27FC236}">
                        <a16:creationId xmlns:a16="http://schemas.microsoft.com/office/drawing/2014/main" id="{2F7146CA-54AB-45B3-9CA9-9977B457C937}"/>
                      </a:ext>
                    </a:extLst>
                  </p:cNvPr>
                  <p:cNvSpPr/>
                  <p:nvPr/>
                </p:nvSpPr>
                <p:spPr>
                  <a:xfrm>
                    <a:off x="6692963" y="5472818"/>
                    <a:ext cx="2146574" cy="400110"/>
                  </a:xfrm>
                  <a:prstGeom prst="rect">
                    <a:avLst/>
                  </a:prstGeom>
                </p:spPr>
                <p:txBody>
                  <a:bodyPr wrap="square">
                    <a:spAutoFit/>
                  </a:bodyPr>
                  <a:lstStyle/>
                  <a:p>
                    <a:pPr algn="ctr"/>
                    <a:r>
                      <a:rPr lang="en-US" sz="2000">
                        <a:solidFill>
                          <a:schemeClr val="tx1">
                            <a:lumMod val="75000"/>
                            <a:lumOff val="25000"/>
                          </a:schemeClr>
                        </a:solidFill>
                        <a:latin typeface="Open Sans"/>
                        <a:ea typeface="Open Sans"/>
                        <a:cs typeface="Open Sans"/>
                        <a:sym typeface="Open Sans"/>
                      </a:rPr>
                      <a:t>Savings</a:t>
                    </a:r>
                    <a:endParaRPr lang="en-IN" sz="2000">
                      <a:solidFill>
                        <a:schemeClr val="tx1">
                          <a:lumMod val="75000"/>
                          <a:lumOff val="25000"/>
                        </a:schemeClr>
                      </a:solidFill>
                    </a:endParaRPr>
                  </a:p>
                </p:txBody>
              </p:sp>
              <p:sp>
                <p:nvSpPr>
                  <p:cNvPr id="27" name="Rectangle 26">
                    <a:extLst>
                      <a:ext uri="{FF2B5EF4-FFF2-40B4-BE49-F238E27FC236}">
                        <a16:creationId xmlns:a16="http://schemas.microsoft.com/office/drawing/2014/main" id="{DB637A29-56E2-4B94-8B69-1158A1871455}"/>
                      </a:ext>
                    </a:extLst>
                  </p:cNvPr>
                  <p:cNvSpPr/>
                  <p:nvPr/>
                </p:nvSpPr>
                <p:spPr>
                  <a:xfrm>
                    <a:off x="8071541" y="5472818"/>
                    <a:ext cx="2146574" cy="400110"/>
                  </a:xfrm>
                  <a:prstGeom prst="rect">
                    <a:avLst/>
                  </a:prstGeom>
                </p:spPr>
                <p:txBody>
                  <a:bodyPr wrap="square">
                    <a:spAutoFit/>
                  </a:bodyPr>
                  <a:lstStyle/>
                  <a:p>
                    <a:pPr algn="ctr"/>
                    <a:r>
                      <a:rPr lang="en-US" sz="2000">
                        <a:solidFill>
                          <a:schemeClr val="tx1">
                            <a:lumMod val="75000"/>
                            <a:lumOff val="25000"/>
                          </a:schemeClr>
                        </a:solidFill>
                        <a:latin typeface="Open Sans"/>
                        <a:ea typeface="Open Sans"/>
                        <a:cs typeface="Open Sans"/>
                        <a:sym typeface="Open Sans"/>
                      </a:rPr>
                      <a:t>Credit card</a:t>
                    </a:r>
                    <a:endParaRPr lang="en-IN" sz="2000">
                      <a:solidFill>
                        <a:schemeClr val="tx1">
                          <a:lumMod val="75000"/>
                          <a:lumOff val="25000"/>
                        </a:schemeClr>
                      </a:solidFill>
                    </a:endParaRPr>
                  </a:p>
                </p:txBody>
              </p:sp>
            </p:grpSp>
          </p:grpSp>
        </p:grpSp>
        <p:grpSp>
          <p:nvGrpSpPr>
            <p:cNvPr id="20" name="Group 19">
              <a:extLst>
                <a:ext uri="{FF2B5EF4-FFF2-40B4-BE49-F238E27FC236}">
                  <a16:creationId xmlns:a16="http://schemas.microsoft.com/office/drawing/2014/main" id="{7EF923CE-B6B2-4D2C-AC22-8D29B47C9743}"/>
                </a:ext>
              </a:extLst>
            </p:cNvPr>
            <p:cNvGrpSpPr/>
            <p:nvPr/>
          </p:nvGrpSpPr>
          <p:grpSpPr>
            <a:xfrm>
              <a:off x="10110526" y="2347102"/>
              <a:ext cx="2146574" cy="2537411"/>
              <a:chOff x="8613505" y="2078164"/>
              <a:chExt cx="2146574" cy="2537411"/>
            </a:xfrm>
          </p:grpSpPr>
          <p:pic>
            <p:nvPicPr>
              <p:cNvPr id="9" name="Graphic 8">
                <a:extLst>
                  <a:ext uri="{FF2B5EF4-FFF2-40B4-BE49-F238E27FC236}">
                    <a16:creationId xmlns:a16="http://schemas.microsoft.com/office/drawing/2014/main" id="{8868760C-1981-4E23-BE57-DD5BFFFB89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5380" y="2078164"/>
                <a:ext cx="1822824" cy="1822824"/>
              </a:xfrm>
              <a:prstGeom prst="rect">
                <a:avLst/>
              </a:prstGeom>
            </p:spPr>
          </p:pic>
          <p:sp>
            <p:nvSpPr>
              <p:cNvPr id="30" name="Rectangle 29">
                <a:extLst>
                  <a:ext uri="{FF2B5EF4-FFF2-40B4-BE49-F238E27FC236}">
                    <a16:creationId xmlns:a16="http://schemas.microsoft.com/office/drawing/2014/main" id="{298D0AD5-2CCA-46D1-A30A-96B60E904C2C}"/>
                  </a:ext>
                </a:extLst>
              </p:cNvPr>
              <p:cNvSpPr/>
              <p:nvPr/>
            </p:nvSpPr>
            <p:spPr>
              <a:xfrm>
                <a:off x="8613505" y="4215465"/>
                <a:ext cx="2146574" cy="400110"/>
              </a:xfrm>
              <a:prstGeom prst="rect">
                <a:avLst/>
              </a:prstGeom>
              <a:solidFill>
                <a:schemeClr val="bg1"/>
              </a:solidFill>
            </p:spPr>
            <p:txBody>
              <a:bodyPr wrap="square">
                <a:spAutoFit/>
              </a:bodyPr>
              <a:lstStyle/>
              <a:p>
                <a:pPr algn="ctr"/>
                <a:r>
                  <a:rPr lang="en-US" sz="2000" b="1">
                    <a:solidFill>
                      <a:schemeClr val="tx1">
                        <a:lumMod val="75000"/>
                        <a:lumOff val="25000"/>
                      </a:schemeClr>
                    </a:solidFill>
                    <a:latin typeface="Open Sans"/>
                    <a:ea typeface="Open Sans"/>
                    <a:cs typeface="Open Sans"/>
                    <a:sym typeface="Open Sans"/>
                  </a:rPr>
                  <a:t>DIRECTORY</a:t>
                </a:r>
                <a:endParaRPr lang="en-IN" sz="2000" b="1">
                  <a:solidFill>
                    <a:schemeClr val="tx1">
                      <a:lumMod val="75000"/>
                      <a:lumOff val="25000"/>
                    </a:schemeClr>
                  </a:solidFill>
                </a:endParaRPr>
              </a:p>
            </p:txBody>
          </p:sp>
        </p:grpSp>
        <p:cxnSp>
          <p:nvCxnSpPr>
            <p:cNvPr id="31" name="Straight Arrow Connector 30">
              <a:extLst>
                <a:ext uri="{FF2B5EF4-FFF2-40B4-BE49-F238E27FC236}">
                  <a16:creationId xmlns:a16="http://schemas.microsoft.com/office/drawing/2014/main" id="{3AAFAEBA-B590-441B-B3D3-0043086C043A}"/>
                </a:ext>
              </a:extLst>
            </p:cNvPr>
            <p:cNvCxnSpPr/>
            <p:nvPr/>
          </p:nvCxnSpPr>
          <p:spPr>
            <a:xfrm flipV="1">
              <a:off x="5737410" y="2801619"/>
              <a:ext cx="4336432" cy="83805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CD7C27E-8FC0-4532-AE74-E174CE508186}"/>
                </a:ext>
              </a:extLst>
            </p:cNvPr>
            <p:cNvCxnSpPr/>
            <p:nvPr/>
          </p:nvCxnSpPr>
          <p:spPr>
            <a:xfrm flipH="1">
              <a:off x="5800831" y="3298555"/>
              <a:ext cx="4273011" cy="82520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F9840C-C31D-4B34-9867-202C4DC34A4A}"/>
                </a:ext>
              </a:extLst>
            </p:cNvPr>
            <p:cNvCxnSpPr>
              <a:cxnSpLocks/>
            </p:cNvCxnSpPr>
            <p:nvPr/>
          </p:nvCxnSpPr>
          <p:spPr>
            <a:xfrm>
              <a:off x="5539501" y="5224240"/>
              <a:ext cx="2685782" cy="1367237"/>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904053B-06A9-4259-96C4-A6FE4A0D9225}"/>
                </a:ext>
              </a:extLst>
            </p:cNvPr>
            <p:cNvSpPr/>
            <p:nvPr/>
          </p:nvSpPr>
          <p:spPr>
            <a:xfrm>
              <a:off x="9777887" y="8290502"/>
              <a:ext cx="3103088" cy="400110"/>
            </a:xfrm>
            <a:prstGeom prst="rect">
              <a:avLst/>
            </a:prstGeom>
          </p:spPr>
          <p:txBody>
            <a:bodyPr wrap="square">
              <a:spAutoFit/>
            </a:bodyPr>
            <a:lstStyle/>
            <a:p>
              <a:pPr algn="ctr"/>
              <a:r>
                <a:rPr lang="en-US" sz="2000" b="1">
                  <a:solidFill>
                    <a:schemeClr val="tx1">
                      <a:lumMod val="75000"/>
                      <a:lumOff val="25000"/>
                    </a:schemeClr>
                  </a:solidFill>
                  <a:latin typeface="Open Sans"/>
                  <a:ea typeface="Open Sans"/>
                  <a:cs typeface="Open Sans"/>
                  <a:sym typeface="Open Sans"/>
                </a:rPr>
                <a:t>SERVICE PROVIDER</a:t>
              </a:r>
              <a:endParaRPr lang="en-IN" sz="2000" b="1">
                <a:solidFill>
                  <a:schemeClr val="tx1">
                    <a:lumMod val="75000"/>
                    <a:lumOff val="25000"/>
                  </a:schemeClr>
                </a:solidFill>
              </a:endParaRPr>
            </a:p>
          </p:txBody>
        </p:sp>
        <p:sp>
          <p:nvSpPr>
            <p:cNvPr id="42" name="Rectangle 41">
              <a:extLst>
                <a:ext uri="{FF2B5EF4-FFF2-40B4-BE49-F238E27FC236}">
                  <a16:creationId xmlns:a16="http://schemas.microsoft.com/office/drawing/2014/main" id="{63EDC724-9531-408C-8AED-B5F931CB74EE}"/>
                </a:ext>
              </a:extLst>
            </p:cNvPr>
            <p:cNvSpPr/>
            <p:nvPr/>
          </p:nvSpPr>
          <p:spPr>
            <a:xfrm>
              <a:off x="9643002" y="5168929"/>
              <a:ext cx="3103088" cy="400110"/>
            </a:xfrm>
            <a:prstGeom prst="rect">
              <a:avLst/>
            </a:prstGeom>
            <a:solidFill>
              <a:schemeClr val="bg1"/>
            </a:solidFill>
          </p:spPr>
          <p:txBody>
            <a:bodyPr wrap="square">
              <a:spAutoFit/>
            </a:bodyPr>
            <a:lstStyle/>
            <a:p>
              <a:pPr algn="ctr"/>
              <a:r>
                <a:rPr lang="en-US" sz="2000" b="1">
                  <a:solidFill>
                    <a:schemeClr val="tx1">
                      <a:lumMod val="75000"/>
                      <a:lumOff val="25000"/>
                    </a:schemeClr>
                  </a:solidFill>
                  <a:latin typeface="Open Sans"/>
                  <a:ea typeface="Open Sans"/>
                  <a:cs typeface="Open Sans"/>
                  <a:sym typeface="Open Sans"/>
                </a:rPr>
                <a:t>TRUST RELATIONSHIP</a:t>
              </a:r>
              <a:endParaRPr lang="en-IN" sz="2000" b="1">
                <a:solidFill>
                  <a:schemeClr val="tx1">
                    <a:lumMod val="75000"/>
                    <a:lumOff val="25000"/>
                  </a:schemeClr>
                </a:solidFill>
              </a:endParaRPr>
            </a:p>
          </p:txBody>
        </p:sp>
        <p:sp>
          <p:nvSpPr>
            <p:cNvPr id="46" name="Rectangle 45">
              <a:extLst>
                <a:ext uri="{FF2B5EF4-FFF2-40B4-BE49-F238E27FC236}">
                  <a16:creationId xmlns:a16="http://schemas.microsoft.com/office/drawing/2014/main" id="{984CB665-0364-42DF-9873-D33F749ACE70}"/>
                </a:ext>
              </a:extLst>
            </p:cNvPr>
            <p:cNvSpPr/>
            <p:nvPr/>
          </p:nvSpPr>
          <p:spPr>
            <a:xfrm>
              <a:off x="9646558" y="1945343"/>
              <a:ext cx="3103088" cy="400110"/>
            </a:xfrm>
            <a:prstGeom prst="rect">
              <a:avLst/>
            </a:prstGeom>
          </p:spPr>
          <p:txBody>
            <a:bodyPr wrap="square">
              <a:spAutoFit/>
            </a:bodyPr>
            <a:lstStyle/>
            <a:p>
              <a:pPr algn="ctr"/>
              <a:r>
                <a:rPr lang="en-US" sz="2000" b="1">
                  <a:solidFill>
                    <a:schemeClr val="tx1">
                      <a:lumMod val="75000"/>
                      <a:lumOff val="25000"/>
                    </a:schemeClr>
                  </a:solidFill>
                  <a:latin typeface="Open Sans"/>
                  <a:ea typeface="Open Sans"/>
                  <a:cs typeface="Open Sans"/>
                  <a:sym typeface="Open Sans"/>
                </a:rPr>
                <a:t>IDENTITY PROVIDER</a:t>
              </a:r>
              <a:endParaRPr lang="en-IN" sz="2000" b="1">
                <a:solidFill>
                  <a:schemeClr val="tx1">
                    <a:lumMod val="75000"/>
                    <a:lumOff val="25000"/>
                  </a:schemeClr>
                </a:solidFill>
              </a:endParaRPr>
            </a:p>
          </p:txBody>
        </p:sp>
        <p:grpSp>
          <p:nvGrpSpPr>
            <p:cNvPr id="47" name="Group 46">
              <a:extLst>
                <a:ext uri="{FF2B5EF4-FFF2-40B4-BE49-F238E27FC236}">
                  <a16:creationId xmlns:a16="http://schemas.microsoft.com/office/drawing/2014/main" id="{C8D6D862-EA6F-4C2B-8A8C-462737A893A9}"/>
                </a:ext>
              </a:extLst>
            </p:cNvPr>
            <p:cNvGrpSpPr/>
            <p:nvPr/>
          </p:nvGrpSpPr>
          <p:grpSpPr>
            <a:xfrm>
              <a:off x="6385792" y="3330324"/>
              <a:ext cx="3103088" cy="1380565"/>
              <a:chOff x="6572050" y="3942362"/>
              <a:chExt cx="3103088" cy="1380565"/>
            </a:xfrm>
          </p:grpSpPr>
          <p:grpSp>
            <p:nvGrpSpPr>
              <p:cNvPr id="45" name="Group 44">
                <a:extLst>
                  <a:ext uri="{FF2B5EF4-FFF2-40B4-BE49-F238E27FC236}">
                    <a16:creationId xmlns:a16="http://schemas.microsoft.com/office/drawing/2014/main" id="{9B8AE11F-E077-41A4-AC41-40CA9FC88212}"/>
                  </a:ext>
                </a:extLst>
              </p:cNvPr>
              <p:cNvGrpSpPr/>
              <p:nvPr/>
            </p:nvGrpSpPr>
            <p:grpSpPr>
              <a:xfrm>
                <a:off x="7416174" y="3942362"/>
                <a:ext cx="1380565" cy="1380565"/>
                <a:chOff x="5689600" y="2133600"/>
                <a:chExt cx="4876800" cy="4876800"/>
              </a:xfrm>
            </p:grpSpPr>
            <p:pic>
              <p:nvPicPr>
                <p:cNvPr id="43" name="Graphic 42">
                  <a:extLst>
                    <a:ext uri="{FF2B5EF4-FFF2-40B4-BE49-F238E27FC236}">
                      <a16:creationId xmlns:a16="http://schemas.microsoft.com/office/drawing/2014/main" id="{C04BE7A1-86D7-4D4D-B8F2-E237E1F9D0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89600" y="2133600"/>
                  <a:ext cx="4876800" cy="4876800"/>
                </a:xfrm>
                <a:prstGeom prst="rect">
                  <a:avLst/>
                </a:prstGeom>
              </p:spPr>
            </p:pic>
            <p:sp>
              <p:nvSpPr>
                <p:cNvPr id="44" name="Oval 43">
                  <a:extLst>
                    <a:ext uri="{FF2B5EF4-FFF2-40B4-BE49-F238E27FC236}">
                      <a16:creationId xmlns:a16="http://schemas.microsoft.com/office/drawing/2014/main" id="{1D968729-2F10-4E60-9BFF-EA77C0F1175F}"/>
                    </a:ext>
                  </a:extLst>
                </p:cNvPr>
                <p:cNvSpPr/>
                <p:nvPr/>
              </p:nvSpPr>
              <p:spPr>
                <a:xfrm>
                  <a:off x="6824476" y="3268476"/>
                  <a:ext cx="2607049" cy="26070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Rectangle 49">
                <a:extLst>
                  <a:ext uri="{FF2B5EF4-FFF2-40B4-BE49-F238E27FC236}">
                    <a16:creationId xmlns:a16="http://schemas.microsoft.com/office/drawing/2014/main" id="{DB7A0B76-BBD6-415B-8BE7-0B9222B9FA3E}"/>
                  </a:ext>
                </a:extLst>
              </p:cNvPr>
              <p:cNvSpPr/>
              <p:nvPr/>
            </p:nvSpPr>
            <p:spPr>
              <a:xfrm>
                <a:off x="6572050" y="4440542"/>
                <a:ext cx="3103088" cy="400110"/>
              </a:xfrm>
              <a:prstGeom prst="rect">
                <a:avLst/>
              </a:prstGeom>
            </p:spPr>
            <p:txBody>
              <a:bodyPr wrap="square">
                <a:spAutoFit/>
              </a:bodyPr>
              <a:lstStyle/>
              <a:p>
                <a:pPr algn="ctr"/>
                <a:r>
                  <a:rPr lang="en-US" sz="2000" b="1">
                    <a:solidFill>
                      <a:schemeClr val="tx1">
                        <a:lumMod val="75000"/>
                        <a:lumOff val="25000"/>
                      </a:schemeClr>
                    </a:solidFill>
                    <a:latin typeface="Open Sans"/>
                    <a:ea typeface="Open Sans"/>
                    <a:cs typeface="Open Sans"/>
                    <a:sym typeface="Open Sans"/>
                  </a:rPr>
                  <a:t>SAML</a:t>
                </a:r>
                <a:endParaRPr lang="en-IN" sz="2000" b="1">
                  <a:solidFill>
                    <a:schemeClr val="tx1">
                      <a:lumMod val="75000"/>
                      <a:lumOff val="25000"/>
                    </a:schemeClr>
                  </a:solidFill>
                </a:endParaRPr>
              </a:p>
            </p:txBody>
          </p:sp>
        </p:grpSp>
        <p:grpSp>
          <p:nvGrpSpPr>
            <p:cNvPr id="53" name="Group 52">
              <a:extLst>
                <a:ext uri="{FF2B5EF4-FFF2-40B4-BE49-F238E27FC236}">
                  <a16:creationId xmlns:a16="http://schemas.microsoft.com/office/drawing/2014/main" id="{9DBA5091-2399-472E-B56E-B7225B7B056F}"/>
                </a:ext>
              </a:extLst>
            </p:cNvPr>
            <p:cNvGrpSpPr/>
            <p:nvPr/>
          </p:nvGrpSpPr>
          <p:grpSpPr>
            <a:xfrm>
              <a:off x="5320350" y="5151973"/>
              <a:ext cx="3103088" cy="1380565"/>
              <a:chOff x="6572050" y="3942362"/>
              <a:chExt cx="3103088" cy="1380565"/>
            </a:xfrm>
          </p:grpSpPr>
          <p:grpSp>
            <p:nvGrpSpPr>
              <p:cNvPr id="54" name="Group 53">
                <a:extLst>
                  <a:ext uri="{FF2B5EF4-FFF2-40B4-BE49-F238E27FC236}">
                    <a16:creationId xmlns:a16="http://schemas.microsoft.com/office/drawing/2014/main" id="{D648BCBB-E217-4911-81B8-58436337DC97}"/>
                  </a:ext>
                </a:extLst>
              </p:cNvPr>
              <p:cNvGrpSpPr/>
              <p:nvPr/>
            </p:nvGrpSpPr>
            <p:grpSpPr>
              <a:xfrm>
                <a:off x="7416174" y="3942362"/>
                <a:ext cx="1380565" cy="1380565"/>
                <a:chOff x="5689600" y="2133600"/>
                <a:chExt cx="4876800" cy="4876800"/>
              </a:xfrm>
            </p:grpSpPr>
            <p:pic>
              <p:nvPicPr>
                <p:cNvPr id="56" name="Graphic 55">
                  <a:extLst>
                    <a:ext uri="{FF2B5EF4-FFF2-40B4-BE49-F238E27FC236}">
                      <a16:creationId xmlns:a16="http://schemas.microsoft.com/office/drawing/2014/main" id="{74F9AFC9-D715-47DC-BDD5-76AD6F167DAE}"/>
                    </a:ext>
                  </a:extLst>
                </p:cNvPr>
                <p:cNvPicPr>
                  <a:picLocks noChangeAspect="1"/>
                </p:cNvPicPr>
                <p:nvPr/>
              </p:nvPicPr>
              <p:blipFill>
                <a:blip r:embed="rId13">
                  <a:extLst>
                    <a:ext uri="{96DAC541-7B7A-43D3-8B79-37D633B846F1}">
                      <asvg:svgBlip xmlns:asvg="http://schemas.microsoft.com/office/drawing/2016/SVG/main" r:embed="rId15"/>
                    </a:ext>
                  </a:extLst>
                </a:blip>
                <a:stretch>
                  <a:fillRect/>
                </a:stretch>
              </p:blipFill>
              <p:spPr>
                <a:xfrm>
                  <a:off x="5689600" y="2133600"/>
                  <a:ext cx="4876800" cy="4876800"/>
                </a:xfrm>
                <a:prstGeom prst="rect">
                  <a:avLst/>
                </a:prstGeom>
              </p:spPr>
            </p:pic>
            <p:sp>
              <p:nvSpPr>
                <p:cNvPr id="57" name="Oval 56">
                  <a:extLst>
                    <a:ext uri="{FF2B5EF4-FFF2-40B4-BE49-F238E27FC236}">
                      <a16:creationId xmlns:a16="http://schemas.microsoft.com/office/drawing/2014/main" id="{B484E298-21E5-4039-9B5C-DD79C7AB69CA}"/>
                    </a:ext>
                  </a:extLst>
                </p:cNvPr>
                <p:cNvSpPr/>
                <p:nvPr/>
              </p:nvSpPr>
              <p:spPr>
                <a:xfrm>
                  <a:off x="6824476" y="3268476"/>
                  <a:ext cx="2607049" cy="26070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Rectangle 54">
                <a:extLst>
                  <a:ext uri="{FF2B5EF4-FFF2-40B4-BE49-F238E27FC236}">
                    <a16:creationId xmlns:a16="http://schemas.microsoft.com/office/drawing/2014/main" id="{7E539BE6-66D2-47BD-B139-C2652E00C342}"/>
                  </a:ext>
                </a:extLst>
              </p:cNvPr>
              <p:cNvSpPr/>
              <p:nvPr/>
            </p:nvSpPr>
            <p:spPr>
              <a:xfrm>
                <a:off x="6572050" y="4440542"/>
                <a:ext cx="3103088" cy="400110"/>
              </a:xfrm>
              <a:prstGeom prst="rect">
                <a:avLst/>
              </a:prstGeom>
            </p:spPr>
            <p:txBody>
              <a:bodyPr wrap="square">
                <a:spAutoFit/>
              </a:bodyPr>
              <a:lstStyle/>
              <a:p>
                <a:pPr algn="ctr"/>
                <a:r>
                  <a:rPr lang="en-US" sz="2000" b="1">
                    <a:solidFill>
                      <a:schemeClr val="tx1">
                        <a:lumMod val="75000"/>
                        <a:lumOff val="25000"/>
                      </a:schemeClr>
                    </a:solidFill>
                    <a:latin typeface="Open Sans"/>
                    <a:ea typeface="Open Sans"/>
                    <a:cs typeface="Open Sans"/>
                    <a:sym typeface="Open Sans"/>
                  </a:rPr>
                  <a:t>SAML</a:t>
                </a:r>
                <a:endParaRPr lang="en-IN" sz="2000" b="1">
                  <a:solidFill>
                    <a:schemeClr val="tx1">
                      <a:lumMod val="75000"/>
                      <a:lumOff val="25000"/>
                    </a:schemeClr>
                  </a:solidFill>
                </a:endParaRPr>
              </a:p>
            </p:txBody>
          </p:sp>
        </p:grpSp>
        <p:sp>
          <p:nvSpPr>
            <p:cNvPr id="59" name="Oval 58">
              <a:extLst>
                <a:ext uri="{FF2B5EF4-FFF2-40B4-BE49-F238E27FC236}">
                  <a16:creationId xmlns:a16="http://schemas.microsoft.com/office/drawing/2014/main" id="{68A102A1-2701-40FB-8ABA-505317708342}"/>
                </a:ext>
              </a:extLst>
            </p:cNvPr>
            <p:cNvSpPr/>
            <p:nvPr/>
          </p:nvSpPr>
          <p:spPr>
            <a:xfrm>
              <a:off x="5810305" y="2962776"/>
              <a:ext cx="537970" cy="537970"/>
            </a:xfrm>
            <a:prstGeom prst="ellipse">
              <a:avLst/>
            </a:prstGeom>
            <a:solidFill>
              <a:srgbClr val="FF89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60" name="Oval 59">
              <a:extLst>
                <a:ext uri="{FF2B5EF4-FFF2-40B4-BE49-F238E27FC236}">
                  <a16:creationId xmlns:a16="http://schemas.microsoft.com/office/drawing/2014/main" id="{03F12CB5-4A62-459A-B8F6-68833B2E8ACD}"/>
                </a:ext>
              </a:extLst>
            </p:cNvPr>
            <p:cNvSpPr/>
            <p:nvPr/>
          </p:nvSpPr>
          <p:spPr>
            <a:xfrm>
              <a:off x="9253224" y="3485032"/>
              <a:ext cx="518304" cy="549084"/>
            </a:xfrm>
            <a:prstGeom prst="ellipse">
              <a:avLst/>
            </a:prstGeom>
            <a:solidFill>
              <a:srgbClr val="FF89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61" name="Oval 60">
              <a:extLst>
                <a:ext uri="{FF2B5EF4-FFF2-40B4-BE49-F238E27FC236}">
                  <a16:creationId xmlns:a16="http://schemas.microsoft.com/office/drawing/2014/main" id="{295D716B-E4F5-4018-BFD0-6BB97D584EAF}"/>
                </a:ext>
              </a:extLst>
            </p:cNvPr>
            <p:cNvSpPr/>
            <p:nvPr/>
          </p:nvSpPr>
          <p:spPr>
            <a:xfrm>
              <a:off x="5156939" y="5496013"/>
              <a:ext cx="518304" cy="549084"/>
            </a:xfrm>
            <a:prstGeom prst="ellipse">
              <a:avLst/>
            </a:prstGeom>
            <a:solidFill>
              <a:srgbClr val="FF89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a:t>
              </a:r>
            </a:p>
          </p:txBody>
        </p:sp>
      </p:grpSp>
      <p:sp>
        <p:nvSpPr>
          <p:cNvPr id="11" name="Brandline_LVC">
            <a:extLst>
              <a:ext uri="{FF2B5EF4-FFF2-40B4-BE49-F238E27FC236}">
                <a16:creationId xmlns:a16="http://schemas.microsoft.com/office/drawing/2014/main" id="{F2313B45-A581-79C9-C1AE-ECD59EEC1480}"/>
              </a:ext>
            </a:extLst>
          </p:cNvPr>
          <p:cNvSpPr/>
          <p:nvPr/>
        </p:nvSpPr>
        <p:spPr>
          <a:xfrm>
            <a:off x="3238500" y="905997"/>
            <a:ext cx="9775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81067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cxnSp>
        <p:nvCxnSpPr>
          <p:cNvPr id="358" name="Google Shape;358;p53"/>
          <p:cNvCxnSpPr/>
          <p:nvPr/>
        </p:nvCxnSpPr>
        <p:spPr>
          <a:xfrm>
            <a:off x="14401868" y="5384948"/>
            <a:ext cx="1" cy="515589"/>
          </a:xfrm>
          <a:prstGeom prst="straightConnector1">
            <a:avLst/>
          </a:prstGeom>
          <a:noFill/>
          <a:ln w="28575" cap="flat" cmpd="sng">
            <a:solidFill>
              <a:schemeClr val="tx1">
                <a:lumMod val="50000"/>
                <a:lumOff val="50000"/>
              </a:schemeClr>
            </a:solidFill>
            <a:prstDash val="solid"/>
            <a:miter lim="800000"/>
            <a:headEnd type="none" w="sm" len="sm"/>
            <a:tailEnd type="none" w="sm" len="sm"/>
          </a:ln>
        </p:spPr>
      </p:cxnSp>
      <p:sp>
        <p:nvSpPr>
          <p:cNvPr id="359" name="Google Shape;359;p53"/>
          <p:cNvSpPr/>
          <p:nvPr/>
        </p:nvSpPr>
        <p:spPr>
          <a:xfrm>
            <a:off x="12235120" y="3743636"/>
            <a:ext cx="2166749" cy="515588"/>
          </a:xfrm>
          <a:custGeom>
            <a:avLst/>
            <a:gdLst/>
            <a:ahLst/>
            <a:cxnLst/>
            <a:rect l="l" t="t" r="r" b="b"/>
            <a:pathLst>
              <a:path w="21600" h="21600" extrusionOk="0">
                <a:moveTo>
                  <a:pt x="0" y="0"/>
                </a:moveTo>
                <a:lnTo>
                  <a:pt x="0" y="14720"/>
                </a:lnTo>
                <a:lnTo>
                  <a:pt x="21600" y="14720"/>
                </a:lnTo>
                <a:lnTo>
                  <a:pt x="21600" y="21600"/>
                </a:lnTo>
              </a:path>
            </a:pathLst>
          </a:custGeom>
          <a:noFill/>
          <a:ln w="28575" cap="flat" cmpd="sng">
            <a:solidFill>
              <a:schemeClr val="tx1">
                <a:lumMod val="50000"/>
                <a:lumOff val="50000"/>
              </a:schemeClr>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3F3F3F"/>
              </a:solidFill>
              <a:latin typeface="Open Sans"/>
              <a:ea typeface="Open Sans"/>
              <a:cs typeface="Open Sans"/>
              <a:sym typeface="Open Sans"/>
            </a:endParaRPr>
          </a:p>
        </p:txBody>
      </p:sp>
      <p:cxnSp>
        <p:nvCxnSpPr>
          <p:cNvPr id="360" name="Google Shape;360;p53"/>
          <p:cNvCxnSpPr/>
          <p:nvPr/>
        </p:nvCxnSpPr>
        <p:spPr>
          <a:xfrm>
            <a:off x="12235120" y="5384948"/>
            <a:ext cx="1" cy="515589"/>
          </a:xfrm>
          <a:prstGeom prst="straightConnector1">
            <a:avLst/>
          </a:prstGeom>
          <a:noFill/>
          <a:ln w="28575" cap="flat" cmpd="sng">
            <a:solidFill>
              <a:schemeClr val="tx1">
                <a:lumMod val="50000"/>
                <a:lumOff val="50000"/>
              </a:schemeClr>
            </a:solidFill>
            <a:prstDash val="solid"/>
            <a:miter lim="800000"/>
            <a:headEnd type="none" w="sm" len="sm"/>
            <a:tailEnd type="none" w="sm" len="sm"/>
          </a:ln>
        </p:spPr>
      </p:cxnSp>
      <p:cxnSp>
        <p:nvCxnSpPr>
          <p:cNvPr id="361" name="Google Shape;361;p53"/>
          <p:cNvCxnSpPr/>
          <p:nvPr/>
        </p:nvCxnSpPr>
        <p:spPr>
          <a:xfrm>
            <a:off x="12235120" y="3743636"/>
            <a:ext cx="1" cy="515588"/>
          </a:xfrm>
          <a:prstGeom prst="straightConnector1">
            <a:avLst/>
          </a:prstGeom>
          <a:noFill/>
          <a:ln w="28575" cap="flat" cmpd="sng">
            <a:solidFill>
              <a:schemeClr val="tx1">
                <a:lumMod val="50000"/>
                <a:lumOff val="50000"/>
              </a:schemeClr>
            </a:solidFill>
            <a:prstDash val="solid"/>
            <a:miter lim="800000"/>
            <a:headEnd type="none" w="sm" len="sm"/>
            <a:tailEnd type="none" w="sm" len="sm"/>
          </a:ln>
        </p:spPr>
      </p:cxnSp>
      <p:cxnSp>
        <p:nvCxnSpPr>
          <p:cNvPr id="362" name="Google Shape;362;p53"/>
          <p:cNvCxnSpPr/>
          <p:nvPr/>
        </p:nvCxnSpPr>
        <p:spPr>
          <a:xfrm flipH="1">
            <a:off x="10068372" y="5384948"/>
            <a:ext cx="1" cy="515589"/>
          </a:xfrm>
          <a:prstGeom prst="straightConnector1">
            <a:avLst/>
          </a:prstGeom>
          <a:noFill/>
          <a:ln w="28575" cap="flat" cmpd="sng">
            <a:solidFill>
              <a:schemeClr val="tx1">
                <a:lumMod val="50000"/>
                <a:lumOff val="50000"/>
              </a:schemeClr>
            </a:solidFill>
            <a:prstDash val="solid"/>
            <a:miter lim="800000"/>
            <a:headEnd type="none" w="sm" len="sm"/>
            <a:tailEnd type="none" w="sm" len="sm"/>
          </a:ln>
        </p:spPr>
      </p:cxnSp>
      <p:sp>
        <p:nvSpPr>
          <p:cNvPr id="363" name="Google Shape;363;p53"/>
          <p:cNvSpPr/>
          <p:nvPr/>
        </p:nvSpPr>
        <p:spPr>
          <a:xfrm>
            <a:off x="10068372" y="3743636"/>
            <a:ext cx="2166749" cy="515588"/>
          </a:xfrm>
          <a:custGeom>
            <a:avLst/>
            <a:gdLst/>
            <a:ahLst/>
            <a:cxnLst/>
            <a:rect l="l" t="t" r="r" b="b"/>
            <a:pathLst>
              <a:path w="21600" h="21600" extrusionOk="0">
                <a:moveTo>
                  <a:pt x="21600" y="0"/>
                </a:moveTo>
                <a:lnTo>
                  <a:pt x="21600" y="14720"/>
                </a:lnTo>
                <a:lnTo>
                  <a:pt x="0" y="14720"/>
                </a:lnTo>
                <a:lnTo>
                  <a:pt x="0" y="21600"/>
                </a:lnTo>
              </a:path>
            </a:pathLst>
          </a:custGeom>
          <a:noFill/>
          <a:ln w="28575" cap="flat" cmpd="sng">
            <a:solidFill>
              <a:schemeClr val="tx1">
                <a:lumMod val="50000"/>
                <a:lumOff val="50000"/>
              </a:schemeClr>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3F3F3F"/>
              </a:solidFill>
              <a:latin typeface="Open Sans"/>
              <a:ea typeface="Open Sans"/>
              <a:cs typeface="Open Sans"/>
              <a:sym typeface="Open Sans"/>
            </a:endParaRPr>
          </a:p>
        </p:txBody>
      </p:sp>
      <p:sp>
        <p:nvSpPr>
          <p:cNvPr id="364" name="Google Shape;364;p53"/>
          <p:cNvSpPr/>
          <p:nvPr/>
        </p:nvSpPr>
        <p:spPr>
          <a:xfrm>
            <a:off x="11162578" y="2617911"/>
            <a:ext cx="2145084" cy="1125725"/>
          </a:xfrm>
          <a:prstGeom prst="roundRect">
            <a:avLst>
              <a:gd name="adj" fmla="val 10000"/>
            </a:avLst>
          </a:prstGeom>
          <a:solidFill>
            <a:srgbClr val="427AA1"/>
          </a:solidFill>
          <a:ln>
            <a:noFill/>
          </a:ln>
        </p:spPr>
        <p:txBody>
          <a:bodyPr spcFirstLastPara="1" wrap="square" lIns="45700" tIns="45700" rIns="45700" bIns="45700" anchor="ctr" anchorCtr="0">
            <a:noAutofit/>
          </a:bodyPr>
          <a:lstStyle/>
          <a:p>
            <a:pPr algn="ctr"/>
            <a:r>
              <a:rPr lang="en-US"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SPML components</a:t>
            </a: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367" name="Google Shape;367;p53"/>
          <p:cNvSpPr/>
          <p:nvPr/>
        </p:nvSpPr>
        <p:spPr>
          <a:xfrm>
            <a:off x="9094413" y="4259224"/>
            <a:ext cx="1860357" cy="1125725"/>
          </a:xfrm>
          <a:prstGeom prst="roundRect">
            <a:avLst>
              <a:gd name="adj" fmla="val 10000"/>
            </a:avLst>
          </a:prstGeom>
          <a:solidFill>
            <a:srgbClr val="EF6461"/>
          </a:solidFill>
          <a:ln>
            <a:noFill/>
          </a:ln>
        </p:spPr>
        <p:txBody>
          <a:bodyPr spcFirstLastPara="1" wrap="square" lIns="45700" tIns="45700" rIns="45700" bIns="45700" anchor="ctr" anchorCtr="0">
            <a:noAutofit/>
          </a:bodyPr>
          <a:lstStyle/>
          <a:p>
            <a:pPr lvl="0" algn="ct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Requesting authority</a:t>
            </a:r>
            <a:endParaRPr lang="en-GB"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70" name="Google Shape;370;p53"/>
          <p:cNvSpPr/>
          <p:nvPr/>
        </p:nvSpPr>
        <p:spPr>
          <a:xfrm>
            <a:off x="9043628" y="5957061"/>
            <a:ext cx="2018889" cy="2272539"/>
          </a:xfrm>
          <a:prstGeom prst="roundRect">
            <a:avLst>
              <a:gd name="adj" fmla="val 10000"/>
            </a:avLst>
          </a:prstGeom>
          <a:solidFill>
            <a:srgbClr val="EFD2A3"/>
          </a:solidFill>
          <a:ln>
            <a:noFill/>
          </a:ln>
        </p:spPr>
        <p:txBody>
          <a:bodyPr spcFirstLastPara="1" wrap="square" lIns="45700" tIns="45700" rIns="45700" bIns="45700" anchor="ctr" anchorCtr="0">
            <a:noAutofit/>
          </a:bodyPr>
          <a:lstStyle/>
          <a:p>
            <a:pPr lvl="0" algn="ctr"/>
            <a:r>
              <a:rPr lang="en-US"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Makes requests to set up or modify accounts</a:t>
            </a:r>
            <a:endPara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3" name="Google Shape;373;p53"/>
          <p:cNvSpPr/>
          <p:nvPr/>
        </p:nvSpPr>
        <p:spPr>
          <a:xfrm>
            <a:off x="11348722" y="4259224"/>
            <a:ext cx="1860358" cy="1125725"/>
          </a:xfrm>
          <a:prstGeom prst="roundRect">
            <a:avLst>
              <a:gd name="adj" fmla="val 10000"/>
            </a:avLst>
          </a:prstGeom>
          <a:solidFill>
            <a:srgbClr val="EF6461"/>
          </a:solidFill>
          <a:ln>
            <a:noFill/>
          </a:ln>
        </p:spPr>
        <p:txBody>
          <a:bodyPr spcFirstLastPara="1" wrap="square" lIns="45700" tIns="45700" rIns="45700" bIns="45700" anchor="ctr" anchorCtr="0">
            <a:noAutofit/>
          </a:bodyPr>
          <a:lstStyle/>
          <a:p>
            <a:pPr algn="ct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Provisioning service provider</a:t>
            </a:r>
            <a:endParaRPr lang="en-GB"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76" name="Google Shape;376;p53"/>
          <p:cNvSpPr/>
          <p:nvPr/>
        </p:nvSpPr>
        <p:spPr>
          <a:xfrm>
            <a:off x="11243419" y="5888969"/>
            <a:ext cx="2018888" cy="2340631"/>
          </a:xfrm>
          <a:prstGeom prst="roundRect">
            <a:avLst>
              <a:gd name="adj" fmla="val 10000"/>
            </a:avLst>
          </a:prstGeom>
          <a:solidFill>
            <a:srgbClr val="EFD2A3"/>
          </a:solidFill>
          <a:ln>
            <a:noFill/>
          </a:ln>
        </p:spPr>
        <p:txBody>
          <a:bodyPr spcFirstLastPara="1" wrap="square" lIns="45700" tIns="45700" rIns="45700" bIns="45700" anchor="ctr" anchorCtr="0">
            <a:noAutofit/>
          </a:bodyPr>
          <a:lstStyle/>
          <a:p>
            <a:pPr algn="ctr"/>
            <a:r>
              <a:rPr lang="en-US"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Software that responds to account requests</a:t>
            </a:r>
            <a:endPara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9" name="Google Shape;379;p53"/>
          <p:cNvSpPr/>
          <p:nvPr/>
        </p:nvSpPr>
        <p:spPr>
          <a:xfrm>
            <a:off x="13515470" y="4259224"/>
            <a:ext cx="1878097" cy="1125725"/>
          </a:xfrm>
          <a:prstGeom prst="roundRect">
            <a:avLst>
              <a:gd name="adj" fmla="val 10000"/>
            </a:avLst>
          </a:prstGeom>
          <a:solidFill>
            <a:srgbClr val="EF6461"/>
          </a:solidFill>
          <a:ln>
            <a:noFill/>
          </a:ln>
        </p:spPr>
        <p:txBody>
          <a:bodyPr spcFirstLastPara="1" wrap="square" lIns="45700" tIns="45700" rIns="45700" bIns="45700" anchor="ctr" anchorCtr="0">
            <a:noAutofit/>
          </a:bodyPr>
          <a:lstStyle/>
          <a:p>
            <a:pPr lvl="0" algn="ct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Service target</a:t>
            </a:r>
            <a:endParaRPr lang="en-GB"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82" name="Google Shape;382;p53"/>
          <p:cNvSpPr/>
          <p:nvPr/>
        </p:nvSpPr>
        <p:spPr>
          <a:xfrm>
            <a:off x="13427909" y="5900537"/>
            <a:ext cx="2018888" cy="2329063"/>
          </a:xfrm>
          <a:prstGeom prst="roundRect">
            <a:avLst>
              <a:gd name="adj" fmla="val 10000"/>
            </a:avLst>
          </a:prstGeom>
          <a:solidFill>
            <a:srgbClr val="EFD2A3"/>
          </a:solidFill>
          <a:ln>
            <a:noFill/>
          </a:ln>
        </p:spPr>
        <p:txBody>
          <a:bodyPr spcFirstLastPara="1" wrap="square" lIns="45700" tIns="45700" rIns="45700" bIns="45700" anchor="ctr" anchorCtr="0">
            <a:noAutofit/>
          </a:bodyPr>
          <a:lstStyle/>
          <a:p>
            <a:pPr lvl="0" algn="ctr"/>
            <a:r>
              <a:rPr lang="en-US"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Carries out provisioning activities on the requested system</a:t>
            </a:r>
            <a:endPara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6" name="Google Shape;386;p53"/>
          <p:cNvSpPr txBox="1"/>
          <p:nvPr/>
        </p:nvSpPr>
        <p:spPr>
          <a:xfrm>
            <a:off x="19145" y="285212"/>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Service Provisioning Markup Language (SPML)</a:t>
            </a:r>
            <a:endParaRPr sz="2800" b="1" i="0" u="none" strike="noStrike" cap="none">
              <a:solidFill>
                <a:srgbClr val="3F3F3F"/>
              </a:solidFill>
              <a:latin typeface="Open Sans"/>
              <a:ea typeface="Open Sans"/>
              <a:cs typeface="Open Sans"/>
              <a:sym typeface="Open Sans"/>
            </a:endParaRPr>
          </a:p>
        </p:txBody>
      </p:sp>
      <p:grpSp>
        <p:nvGrpSpPr>
          <p:cNvPr id="5" name="Group 4">
            <a:extLst>
              <a:ext uri="{FF2B5EF4-FFF2-40B4-BE49-F238E27FC236}">
                <a16:creationId xmlns:a16="http://schemas.microsoft.com/office/drawing/2014/main" id="{B103B951-2E27-56C0-D39C-CB60EF25AA22}"/>
              </a:ext>
            </a:extLst>
          </p:cNvPr>
          <p:cNvGrpSpPr/>
          <p:nvPr/>
        </p:nvGrpSpPr>
        <p:grpSpPr>
          <a:xfrm>
            <a:off x="1193582" y="2250350"/>
            <a:ext cx="7234651" cy="5706200"/>
            <a:chOff x="1193582" y="1553670"/>
            <a:chExt cx="7234651" cy="5706200"/>
          </a:xfrm>
        </p:grpSpPr>
        <p:sp>
          <p:nvSpPr>
            <p:cNvPr id="37" name="Google Shape;613;gdcab15b6c4_0_32">
              <a:extLst>
                <a:ext uri="{FF2B5EF4-FFF2-40B4-BE49-F238E27FC236}">
                  <a16:creationId xmlns:a16="http://schemas.microsoft.com/office/drawing/2014/main" id="{407A263E-9819-4DD9-8A94-846D201222FB}"/>
                </a:ext>
              </a:extLst>
            </p:cNvPr>
            <p:cNvSpPr/>
            <p:nvPr/>
          </p:nvSpPr>
          <p:spPr>
            <a:xfrm>
              <a:off x="1193582" y="1553670"/>
              <a:ext cx="7234651" cy="5706200"/>
            </a:xfrm>
            <a:prstGeom prst="roundRect">
              <a:avLst>
                <a:gd name="adj" fmla="val 311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7;gdcab15b6c4_0_32">
              <a:extLst>
                <a:ext uri="{FF2B5EF4-FFF2-40B4-BE49-F238E27FC236}">
                  <a16:creationId xmlns:a16="http://schemas.microsoft.com/office/drawing/2014/main" id="{B674E6BC-79A7-413F-BFBD-96F03538AF2D}"/>
                </a:ext>
              </a:extLst>
            </p:cNvPr>
            <p:cNvSpPr/>
            <p:nvPr/>
          </p:nvSpPr>
          <p:spPr>
            <a:xfrm>
              <a:off x="1193582" y="1553671"/>
              <a:ext cx="7234651" cy="1007700"/>
            </a:xfrm>
            <a:prstGeom prst="round2SameRect">
              <a:avLst>
                <a:gd name="adj1" fmla="val 16667"/>
                <a:gd name="adj2" fmla="val 0"/>
              </a:avLst>
            </a:prstGeom>
            <a:solidFill>
              <a:srgbClr val="6EC9D6"/>
            </a:solidFill>
            <a:ln>
              <a:noFill/>
            </a:ln>
          </p:spPr>
          <p:txBody>
            <a:bodyPr spcFirstLastPara="1" wrap="square" lIns="91425" tIns="91425" rIns="91425" bIns="91425" anchor="ctr" anchorCtr="0">
              <a:noAutofit/>
            </a:bodyPr>
            <a:lstStyle/>
            <a:p>
              <a:pPr lvl="0" algn="ctr">
                <a:lnSpc>
                  <a:spcPct val="90000"/>
                </a:lnSpc>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Service provisioning markup language </a:t>
              </a:r>
            </a:p>
          </p:txBody>
        </p:sp>
        <p:sp>
          <p:nvSpPr>
            <p:cNvPr id="39" name="Google Shape;4195;p163">
              <a:extLst>
                <a:ext uri="{FF2B5EF4-FFF2-40B4-BE49-F238E27FC236}">
                  <a16:creationId xmlns:a16="http://schemas.microsoft.com/office/drawing/2014/main" id="{1B3CC07B-98C0-418D-A5D4-FACCF08E0AAA}"/>
                </a:ext>
              </a:extLst>
            </p:cNvPr>
            <p:cNvSpPr/>
            <p:nvPr/>
          </p:nvSpPr>
          <p:spPr>
            <a:xfrm>
              <a:off x="1374479" y="2744451"/>
              <a:ext cx="6872856" cy="4178863"/>
            </a:xfrm>
            <a:prstGeom prst="rect">
              <a:avLst/>
            </a:prstGeom>
            <a:noFill/>
            <a:ln>
              <a:noFill/>
            </a:ln>
          </p:spPr>
          <p:txBody>
            <a:bodyPr spcFirstLastPara="1" wrap="square" lIns="91425" tIns="45700" rIns="91425" bIns="45700" anchor="t" anchorCtr="0">
              <a:noAutofit/>
            </a:bodyPr>
            <a:lstStyle/>
            <a:p>
              <a:pPr marL="457200" indent="-457200">
                <a:lnSpc>
                  <a:spcPct val="114000"/>
                </a:lnSpc>
                <a:buSzPct val="100000"/>
                <a:buFont typeface="Arial" panose="020B0604020202020204" pitchFamily="34" charset="0"/>
                <a:buChar char="•"/>
              </a:pPr>
              <a:r>
                <a:rPr lang="en-US" sz="2200">
                  <a:solidFill>
                    <a:srgbClr val="3F3F3F"/>
                  </a:solidFill>
                  <a:latin typeface="Open Sans"/>
                  <a:ea typeface="Open Sans"/>
                  <a:cs typeface="Open Sans"/>
                </a:rPr>
                <a:t>Exchanges provisioning data between applications within one organization or across different organizations</a:t>
              </a:r>
            </a:p>
            <a:p>
              <a:pPr marL="457200" indent="-457200">
                <a:lnSpc>
                  <a:spcPct val="114000"/>
                </a:lnSpc>
                <a:buSzPct val="100000"/>
                <a:buFont typeface="Arial" panose="020B0604020202020204" pitchFamily="34" charset="0"/>
                <a:buChar char="•"/>
              </a:pPr>
              <a:endParaRPr lang="en-GB" sz="1000">
                <a:solidFill>
                  <a:srgbClr val="3F3F3F"/>
                </a:solidFill>
                <a:latin typeface="Open Sans"/>
                <a:ea typeface="Open Sans"/>
                <a:cs typeface="Open Sans"/>
              </a:endParaRPr>
            </a:p>
            <a:p>
              <a:pPr marL="457200" indent="-457200">
                <a:lnSpc>
                  <a:spcPct val="114000"/>
                </a:lnSpc>
                <a:buSzPct val="100000"/>
                <a:buFont typeface="Arial" panose="020B0604020202020204" pitchFamily="34" charset="0"/>
                <a:buChar char="•"/>
              </a:pPr>
              <a:r>
                <a:rPr lang="en-US" sz="2200">
                  <a:solidFill>
                    <a:srgbClr val="3F3F3F"/>
                  </a:solidFill>
                  <a:latin typeface="Open Sans"/>
                  <a:ea typeface="Open Sans"/>
                  <a:cs typeface="Open Sans"/>
                </a:rPr>
                <a:t>Automates user management and access entitlement configuration across multiple provisioning systems</a:t>
              </a:r>
            </a:p>
            <a:p>
              <a:pPr marL="457200" indent="-457200">
                <a:lnSpc>
                  <a:spcPct val="114000"/>
                </a:lnSpc>
                <a:buSzPct val="100000"/>
                <a:buFont typeface="Arial" panose="020B0604020202020204" pitchFamily="34" charset="0"/>
                <a:buChar char="•"/>
              </a:pPr>
              <a:endParaRPr lang="en-GB" sz="1000">
                <a:solidFill>
                  <a:srgbClr val="3F3F3F"/>
                </a:solidFill>
                <a:latin typeface="Open Sans"/>
                <a:ea typeface="Open Sans"/>
                <a:cs typeface="Open Sans"/>
              </a:endParaRPr>
            </a:p>
            <a:p>
              <a:pPr marL="457200" indent="-457200">
                <a:lnSpc>
                  <a:spcPct val="114000"/>
                </a:lnSpc>
                <a:buSzPct val="100000"/>
                <a:buFont typeface="Arial" panose="020B0604020202020204" pitchFamily="34" charset="0"/>
                <a:buChar char="•"/>
              </a:pPr>
              <a:r>
                <a:rPr lang="en-US" sz="2200">
                  <a:solidFill>
                    <a:srgbClr val="3F3F3F"/>
                  </a:solidFill>
                  <a:latin typeface="Open Sans"/>
                  <a:ea typeface="Open Sans"/>
                  <a:cs typeface="Open Sans"/>
                </a:rPr>
                <a:t>Integrates and interoperates service provisioning requests across various platforms</a:t>
              </a:r>
              <a:endParaRPr lang="en-GB" sz="2200">
                <a:solidFill>
                  <a:srgbClr val="3F3F3F"/>
                </a:solidFill>
                <a:latin typeface="Open Sans"/>
                <a:ea typeface="Open Sans"/>
                <a:cs typeface="Open Sans"/>
              </a:endParaRPr>
            </a:p>
          </p:txBody>
        </p:sp>
      </p:grpSp>
      <p:sp>
        <p:nvSpPr>
          <p:cNvPr id="4" name="Brandline_LVC">
            <a:extLst>
              <a:ext uri="{FF2B5EF4-FFF2-40B4-BE49-F238E27FC236}">
                <a16:creationId xmlns:a16="http://schemas.microsoft.com/office/drawing/2014/main" id="{86564EFE-A542-03AD-CF11-CB46925B1DDE}"/>
              </a:ext>
            </a:extLst>
          </p:cNvPr>
          <p:cNvSpPr/>
          <p:nvPr/>
        </p:nvSpPr>
        <p:spPr>
          <a:xfrm>
            <a:off x="3048000" y="871686"/>
            <a:ext cx="10164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788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body" idx="1"/>
          </p:nvPr>
        </p:nvSpPr>
        <p:spPr>
          <a:xfrm>
            <a:off x="1263599" y="2582359"/>
            <a:ext cx="9049500" cy="548700"/>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Font typeface="Arial"/>
              <a:buNone/>
            </a:pPr>
            <a:r>
              <a:rPr lang="en-US" b="0" i="0" u="none" strike="noStrike">
                <a:solidFill>
                  <a:srgbClr val="3F3F3F"/>
                </a:solidFill>
                <a:latin typeface="Open Sans"/>
                <a:ea typeface="Open Sans"/>
                <a:cs typeface="Open Sans"/>
                <a:sym typeface="Open Sans"/>
              </a:rPr>
              <a:t>Understand the importance of automation and orchestration related to operation</a:t>
            </a:r>
            <a:endParaRPr>
              <a:solidFill>
                <a:srgbClr val="3F3F3F"/>
              </a:solidFill>
              <a:latin typeface="Open Sans"/>
              <a:ea typeface="Open Sans"/>
              <a:cs typeface="Open Sans"/>
              <a:sym typeface="Open Sans"/>
            </a:endParaRPr>
          </a:p>
        </p:txBody>
      </p:sp>
      <p:sp>
        <p:nvSpPr>
          <p:cNvPr id="162" name="Google Shape;162;p2"/>
          <p:cNvSpPr txBox="1">
            <a:spLocks noGrp="1"/>
          </p:cNvSpPr>
          <p:nvPr>
            <p:ph type="body" idx="2"/>
          </p:nvPr>
        </p:nvSpPr>
        <p:spPr>
          <a:xfrm>
            <a:off x="1263599" y="3376756"/>
            <a:ext cx="8808656" cy="622629"/>
          </a:xfrm>
          <a:prstGeom prst="rect">
            <a:avLst/>
          </a:prstGeom>
          <a:noFill/>
          <a:ln>
            <a:noFill/>
          </a:ln>
        </p:spPr>
        <p:txBody>
          <a:bodyPr spcFirstLastPara="1" wrap="square" lIns="91425" tIns="0" rIns="91425" bIns="0" anchor="t" anchorCtr="0">
            <a:noAutofit/>
          </a:bodyPr>
          <a:lstStyle/>
          <a:p>
            <a:pPr marL="457200" lvl="0" indent="-228600" algn="l" rtl="0">
              <a:lnSpc>
                <a:spcPct val="90000"/>
              </a:lnSpc>
              <a:spcBef>
                <a:spcPts val="1000"/>
              </a:spcBef>
              <a:spcAft>
                <a:spcPts val="0"/>
              </a:spcAft>
              <a:buSzPts val="2800"/>
              <a:buFont typeface="Arial"/>
              <a:buNone/>
            </a:pPr>
            <a:r>
              <a:rPr lang="en-US"/>
              <a:t>Understand incident management</a:t>
            </a:r>
            <a:endParaRPr/>
          </a:p>
        </p:txBody>
      </p:sp>
      <p:sp>
        <p:nvSpPr>
          <p:cNvPr id="163" name="Google Shape;163;p2"/>
          <p:cNvSpPr txBox="1">
            <a:spLocks noGrp="1"/>
          </p:cNvSpPr>
          <p:nvPr>
            <p:ph type="body" idx="3"/>
          </p:nvPr>
        </p:nvSpPr>
        <p:spPr>
          <a:xfrm>
            <a:off x="1263599" y="4309553"/>
            <a:ext cx="8229600" cy="548700"/>
          </a:xfrm>
          <a:prstGeom prst="rect">
            <a:avLst/>
          </a:prstGeom>
          <a:noFill/>
          <a:ln>
            <a:noFill/>
          </a:ln>
        </p:spPr>
        <p:txBody>
          <a:bodyPr spcFirstLastPara="1" wrap="square" lIns="91425" tIns="0" rIns="91425" bIns="0" anchor="t" anchorCtr="0">
            <a:noAutofit/>
          </a:bodyPr>
          <a:lstStyle/>
          <a:p>
            <a:pPr>
              <a:lnSpc>
                <a:spcPct val="110000"/>
              </a:lnSpc>
            </a:pPr>
            <a:r>
              <a:rPr lang="en-US"/>
              <a:t>Understanding data sources to support an investigation</a:t>
            </a:r>
            <a:endParaRPr/>
          </a:p>
        </p:txBody>
      </p:sp>
      <p:pic>
        <p:nvPicPr>
          <p:cNvPr id="165" name="Google Shape;165;p2"/>
          <p:cNvPicPr preferRelativeResize="0"/>
          <p:nvPr/>
        </p:nvPicPr>
        <p:blipFill rotWithShape="1">
          <a:blip r:embed="rId3">
            <a:alphaModFix/>
          </a:blip>
          <a:srcRect/>
          <a:stretch/>
        </p:blipFill>
        <p:spPr>
          <a:xfrm>
            <a:off x="897319" y="3572020"/>
            <a:ext cx="457200" cy="457200"/>
          </a:xfrm>
          <a:prstGeom prst="rect">
            <a:avLst/>
          </a:prstGeom>
          <a:noFill/>
          <a:ln>
            <a:noFill/>
          </a:ln>
        </p:spPr>
      </p:pic>
      <p:pic>
        <p:nvPicPr>
          <p:cNvPr id="166" name="Google Shape;166;p2"/>
          <p:cNvPicPr preferRelativeResize="0"/>
          <p:nvPr/>
        </p:nvPicPr>
        <p:blipFill rotWithShape="1">
          <a:blip r:embed="rId3">
            <a:alphaModFix/>
          </a:blip>
          <a:srcRect/>
          <a:stretch/>
        </p:blipFill>
        <p:spPr>
          <a:xfrm>
            <a:off x="901020" y="4536312"/>
            <a:ext cx="457200" cy="457200"/>
          </a:xfrm>
          <a:prstGeom prst="rect">
            <a:avLst/>
          </a:prstGeom>
          <a:noFill/>
          <a:ln>
            <a:noFill/>
          </a:ln>
        </p:spPr>
      </p:pic>
      <p:pic>
        <p:nvPicPr>
          <p:cNvPr id="172" name="Google Shape;172;p2"/>
          <p:cNvPicPr preferRelativeResize="0"/>
          <p:nvPr/>
        </p:nvPicPr>
        <p:blipFill rotWithShape="1">
          <a:blip r:embed="rId3">
            <a:alphaModFix/>
          </a:blip>
          <a:srcRect/>
          <a:stretch/>
        </p:blipFill>
        <p:spPr>
          <a:xfrm>
            <a:off x="897319" y="2613771"/>
            <a:ext cx="457200" cy="457200"/>
          </a:xfrm>
          <a:prstGeom prst="rect">
            <a:avLst/>
          </a:prstGeom>
          <a:noFill/>
          <a:ln>
            <a:noFill/>
          </a:ln>
        </p:spPr>
      </p:pic>
    </p:spTree>
    <p:extLst>
      <p:ext uri="{BB962C8B-B14F-4D97-AF65-F5344CB8AC3E}">
        <p14:creationId xmlns:p14="http://schemas.microsoft.com/office/powerpoint/2010/main" val="1017396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t>Network Hardening</a:t>
            </a:r>
            <a:endParaRPr/>
          </a:p>
        </p:txBody>
      </p:sp>
      <p:sp>
        <p:nvSpPr>
          <p:cNvPr id="4" name="Brandline_LVC">
            <a:extLst>
              <a:ext uri="{FF2B5EF4-FFF2-40B4-BE49-F238E27FC236}">
                <a16:creationId xmlns:a16="http://schemas.microsoft.com/office/drawing/2014/main" id="{00AB8D7D-2314-BF15-AC74-527612821C0B}"/>
              </a:ext>
            </a:extLst>
          </p:cNvPr>
          <p:cNvSpPr/>
          <p:nvPr/>
        </p:nvSpPr>
        <p:spPr>
          <a:xfrm>
            <a:off x="5930900" y="816324"/>
            <a:ext cx="43895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oogle Shape;1259;gdd024f7d67_0_19">
            <a:extLst>
              <a:ext uri="{FF2B5EF4-FFF2-40B4-BE49-F238E27FC236}">
                <a16:creationId xmlns:a16="http://schemas.microsoft.com/office/drawing/2014/main" id="{48AAED5C-1F8C-D841-1414-D12F7FE9D4FB}"/>
              </a:ext>
            </a:extLst>
          </p:cNvPr>
          <p:cNvGrpSpPr/>
          <p:nvPr/>
        </p:nvGrpSpPr>
        <p:grpSpPr>
          <a:xfrm>
            <a:off x="2055918" y="2498501"/>
            <a:ext cx="12174503" cy="5908224"/>
            <a:chOff x="1792288" y="2119164"/>
            <a:chExt cx="14247520" cy="7299512"/>
          </a:xfrm>
        </p:grpSpPr>
        <p:grpSp>
          <p:nvGrpSpPr>
            <p:cNvPr id="6" name="Google Shape;1260;gdd024f7d67_0_19">
              <a:extLst>
                <a:ext uri="{FF2B5EF4-FFF2-40B4-BE49-F238E27FC236}">
                  <a16:creationId xmlns:a16="http://schemas.microsoft.com/office/drawing/2014/main" id="{7E1E766B-42E0-7167-D70F-23A526116E61}"/>
                </a:ext>
              </a:extLst>
            </p:cNvPr>
            <p:cNvGrpSpPr/>
            <p:nvPr/>
          </p:nvGrpSpPr>
          <p:grpSpPr>
            <a:xfrm>
              <a:off x="6335688" y="2119164"/>
              <a:ext cx="5322149" cy="5668756"/>
              <a:chOff x="6335688" y="2308920"/>
              <a:chExt cx="5322149" cy="5668756"/>
            </a:xfrm>
          </p:grpSpPr>
          <p:sp>
            <p:nvSpPr>
              <p:cNvPr id="12" name="Google Shape;1261;gdd024f7d67_0_19">
                <a:extLst>
                  <a:ext uri="{FF2B5EF4-FFF2-40B4-BE49-F238E27FC236}">
                    <a16:creationId xmlns:a16="http://schemas.microsoft.com/office/drawing/2014/main" id="{4A488D90-4962-0438-6719-C16D54458959}"/>
                  </a:ext>
                </a:extLst>
              </p:cNvPr>
              <p:cNvSpPr/>
              <p:nvPr/>
            </p:nvSpPr>
            <p:spPr>
              <a:xfrm>
                <a:off x="6706159" y="2308920"/>
                <a:ext cx="4580700" cy="5233200"/>
              </a:xfrm>
              <a:prstGeom prst="arc">
                <a:avLst>
                  <a:gd name="adj1" fmla="val 19668255"/>
                  <a:gd name="adj2" fmla="val 12721117"/>
                </a:avLst>
              </a:prstGeom>
              <a:noFill/>
              <a:ln w="9525" cap="flat" cmpd="sng">
                <a:solidFill>
                  <a:srgbClr val="9CB0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000"/>
                  <a:buFont typeface="Arial"/>
                  <a:buNone/>
                </a:pPr>
                <a:endParaRPr sz="2000" b="0" i="0" u="none" strike="noStrike" cap="none">
                  <a:solidFill>
                    <a:srgbClr val="5F5F5F"/>
                  </a:solidFill>
                  <a:latin typeface="Arial"/>
                  <a:ea typeface="Arial"/>
                  <a:cs typeface="Arial"/>
                  <a:sym typeface="Arial"/>
                </a:endParaRPr>
              </a:p>
            </p:txBody>
          </p:sp>
          <p:sp>
            <p:nvSpPr>
              <p:cNvPr id="13" name="Google Shape;1262;gdd024f7d67_0_19">
                <a:extLst>
                  <a:ext uri="{FF2B5EF4-FFF2-40B4-BE49-F238E27FC236}">
                    <a16:creationId xmlns:a16="http://schemas.microsoft.com/office/drawing/2014/main" id="{7CFE5E29-5424-D8EC-271A-48E376BB8598}"/>
                  </a:ext>
                </a:extLst>
              </p:cNvPr>
              <p:cNvSpPr/>
              <p:nvPr/>
            </p:nvSpPr>
            <p:spPr>
              <a:xfrm>
                <a:off x="10482832" y="320465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A7EBD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05</a:t>
                </a:r>
                <a:endParaRPr sz="1400" b="0" i="0" u="none" strike="noStrike" cap="none">
                  <a:solidFill>
                    <a:schemeClr val="tx1">
                      <a:lumMod val="75000"/>
                      <a:lumOff val="25000"/>
                    </a:schemeClr>
                  </a:solidFill>
                  <a:latin typeface="Arial"/>
                  <a:ea typeface="Arial"/>
                  <a:cs typeface="Arial"/>
                  <a:sym typeface="Arial"/>
                </a:endParaRPr>
              </a:p>
            </p:txBody>
          </p:sp>
          <p:sp>
            <p:nvSpPr>
              <p:cNvPr id="14" name="Google Shape;1263;gdd024f7d67_0_19">
                <a:extLst>
                  <a:ext uri="{FF2B5EF4-FFF2-40B4-BE49-F238E27FC236}">
                    <a16:creationId xmlns:a16="http://schemas.microsoft.com/office/drawing/2014/main" id="{6BE2E139-4AB0-87A9-0093-FA9D51FA8A5F}"/>
                  </a:ext>
                </a:extLst>
              </p:cNvPr>
              <p:cNvSpPr/>
              <p:nvPr/>
            </p:nvSpPr>
            <p:spPr>
              <a:xfrm>
                <a:off x="10482832" y="5738241"/>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A7EBD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04</a:t>
                </a:r>
                <a:endParaRPr sz="1400" b="0" i="0" u="none" strike="noStrike" cap="none">
                  <a:solidFill>
                    <a:schemeClr val="tx1">
                      <a:lumMod val="75000"/>
                      <a:lumOff val="25000"/>
                    </a:schemeClr>
                  </a:solidFill>
                  <a:latin typeface="Arial"/>
                  <a:ea typeface="Arial"/>
                  <a:cs typeface="Arial"/>
                  <a:sym typeface="Arial"/>
                </a:endParaRPr>
              </a:p>
            </p:txBody>
          </p:sp>
          <p:sp>
            <p:nvSpPr>
              <p:cNvPr id="15" name="Google Shape;1264;gdd024f7d67_0_19">
                <a:extLst>
                  <a:ext uri="{FF2B5EF4-FFF2-40B4-BE49-F238E27FC236}">
                    <a16:creationId xmlns:a16="http://schemas.microsoft.com/office/drawing/2014/main" id="{C00A20EB-8349-C750-4C3B-D7A67C08FE5B}"/>
                  </a:ext>
                </a:extLst>
              </p:cNvPr>
              <p:cNvSpPr/>
              <p:nvPr/>
            </p:nvSpPr>
            <p:spPr>
              <a:xfrm>
                <a:off x="8409260" y="710590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A7EBD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03</a:t>
                </a:r>
                <a:endParaRPr sz="1400" b="0" i="0" u="none" strike="noStrike" cap="none">
                  <a:solidFill>
                    <a:schemeClr val="tx1">
                      <a:lumMod val="75000"/>
                      <a:lumOff val="25000"/>
                    </a:schemeClr>
                  </a:solidFill>
                  <a:latin typeface="Arial"/>
                  <a:ea typeface="Arial"/>
                  <a:cs typeface="Arial"/>
                  <a:sym typeface="Arial"/>
                </a:endParaRPr>
              </a:p>
            </p:txBody>
          </p:sp>
          <p:sp>
            <p:nvSpPr>
              <p:cNvPr id="16" name="Google Shape;1265;gdd024f7d67_0_19">
                <a:extLst>
                  <a:ext uri="{FF2B5EF4-FFF2-40B4-BE49-F238E27FC236}">
                    <a16:creationId xmlns:a16="http://schemas.microsoft.com/office/drawing/2014/main" id="{2D83440F-40AF-6EE9-C070-606278128C6B}"/>
                  </a:ext>
                </a:extLst>
              </p:cNvPr>
              <p:cNvSpPr/>
              <p:nvPr/>
            </p:nvSpPr>
            <p:spPr>
              <a:xfrm>
                <a:off x="6335688" y="5738241"/>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A7EBD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02</a:t>
                </a:r>
                <a:endParaRPr sz="1400" b="0" i="0" u="none" strike="noStrike" cap="none">
                  <a:solidFill>
                    <a:schemeClr val="tx1">
                      <a:lumMod val="75000"/>
                      <a:lumOff val="25000"/>
                    </a:schemeClr>
                  </a:solidFill>
                  <a:latin typeface="Arial"/>
                  <a:ea typeface="Arial"/>
                  <a:cs typeface="Arial"/>
                  <a:sym typeface="Arial"/>
                </a:endParaRPr>
              </a:p>
            </p:txBody>
          </p:sp>
          <p:sp>
            <p:nvSpPr>
              <p:cNvPr id="17" name="Google Shape;1266;gdd024f7d67_0_19">
                <a:extLst>
                  <a:ext uri="{FF2B5EF4-FFF2-40B4-BE49-F238E27FC236}">
                    <a16:creationId xmlns:a16="http://schemas.microsoft.com/office/drawing/2014/main" id="{EC23CBFE-EAF4-00E4-A725-845E8D016112}"/>
                  </a:ext>
                </a:extLst>
              </p:cNvPr>
              <p:cNvSpPr/>
              <p:nvPr/>
            </p:nvSpPr>
            <p:spPr>
              <a:xfrm>
                <a:off x="6335688" y="320465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A7EBD1"/>
              </a:solidFill>
              <a:ln w="25400" cap="flat" cmpd="sng">
                <a:solidFill>
                  <a:srgbClr val="FFFFFF"/>
                </a:solidFill>
                <a:prstDash val="solid"/>
                <a:round/>
                <a:headEnd type="none" w="sm" len="sm"/>
                <a:tailEnd type="none" w="sm" len="sm"/>
              </a:ln>
            </p:spPr>
            <p:txBody>
              <a:bodyPr spcFirstLastPara="1" wrap="square" lIns="124950" tIns="124950" rIns="124950" bIns="124950"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01</a:t>
                </a:r>
                <a:endParaRPr sz="1400" b="0" i="0" u="none" strike="noStrike" cap="none">
                  <a:solidFill>
                    <a:schemeClr val="tx1">
                      <a:lumMod val="75000"/>
                      <a:lumOff val="25000"/>
                    </a:schemeClr>
                  </a:solidFill>
                  <a:latin typeface="Arial"/>
                  <a:ea typeface="Arial"/>
                  <a:cs typeface="Arial"/>
                  <a:sym typeface="Arial"/>
                </a:endParaRPr>
              </a:p>
            </p:txBody>
          </p:sp>
        </p:grpSp>
        <p:sp>
          <p:nvSpPr>
            <p:cNvPr id="7" name="Google Shape;1267;gdd024f7d67_0_19">
              <a:extLst>
                <a:ext uri="{FF2B5EF4-FFF2-40B4-BE49-F238E27FC236}">
                  <a16:creationId xmlns:a16="http://schemas.microsoft.com/office/drawing/2014/main" id="{05B210E7-D6F3-5587-B5B7-58B802317040}"/>
                </a:ext>
              </a:extLst>
            </p:cNvPr>
            <p:cNvSpPr txBox="1"/>
            <p:nvPr/>
          </p:nvSpPr>
          <p:spPr>
            <a:xfrm>
              <a:off x="2321142" y="3014277"/>
              <a:ext cx="3582900" cy="17871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Divide the network into segments to limit the spread of potential threats</a:t>
              </a:r>
            </a:p>
          </p:txBody>
        </p:sp>
        <p:sp>
          <p:nvSpPr>
            <p:cNvPr id="8" name="Google Shape;1268;gdd024f7d67_0_19">
              <a:extLst>
                <a:ext uri="{FF2B5EF4-FFF2-40B4-BE49-F238E27FC236}">
                  <a16:creationId xmlns:a16="http://schemas.microsoft.com/office/drawing/2014/main" id="{72B282ED-1C75-70B9-48C9-A3E9919F2932}"/>
                </a:ext>
              </a:extLst>
            </p:cNvPr>
            <p:cNvSpPr txBox="1"/>
            <p:nvPr/>
          </p:nvSpPr>
          <p:spPr>
            <a:xfrm>
              <a:off x="12217508" y="2993901"/>
              <a:ext cx="3822300" cy="17871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Continuously monitor network traffic to detect and respond to suspicious activities</a:t>
              </a:r>
              <a:endParaRPr lang="en-US" sz="1400" b="0" i="0" u="none" strike="noStrike" cap="none">
                <a:solidFill>
                  <a:srgbClr val="000000"/>
                </a:solidFill>
                <a:latin typeface="Arial"/>
                <a:ea typeface="Arial"/>
                <a:cs typeface="Arial"/>
                <a:sym typeface="Arial"/>
              </a:endParaRPr>
            </a:p>
          </p:txBody>
        </p:sp>
        <p:sp>
          <p:nvSpPr>
            <p:cNvPr id="9" name="Google Shape;1269;gdd024f7d67_0_19">
              <a:extLst>
                <a:ext uri="{FF2B5EF4-FFF2-40B4-BE49-F238E27FC236}">
                  <a16:creationId xmlns:a16="http://schemas.microsoft.com/office/drawing/2014/main" id="{1ADF05A4-A0DD-F14A-50EB-092D828FBB84}"/>
                </a:ext>
              </a:extLst>
            </p:cNvPr>
            <p:cNvSpPr txBox="1"/>
            <p:nvPr/>
          </p:nvSpPr>
          <p:spPr>
            <a:xfrm>
              <a:off x="1792288" y="5709870"/>
              <a:ext cx="4085400" cy="17871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robust authentication methods to verify the identity of users and devices</a:t>
              </a:r>
            </a:p>
          </p:txBody>
        </p:sp>
        <p:sp>
          <p:nvSpPr>
            <p:cNvPr id="10" name="Google Shape;1270;gdd024f7d67_0_19">
              <a:extLst>
                <a:ext uri="{FF2B5EF4-FFF2-40B4-BE49-F238E27FC236}">
                  <a16:creationId xmlns:a16="http://schemas.microsoft.com/office/drawing/2014/main" id="{6FB4BFB4-9775-F44D-731A-89EF3AC06C05}"/>
                </a:ext>
              </a:extLst>
            </p:cNvPr>
            <p:cNvSpPr txBox="1"/>
            <p:nvPr/>
          </p:nvSpPr>
          <p:spPr>
            <a:xfrm>
              <a:off x="12045889" y="5669523"/>
              <a:ext cx="3789000" cy="13688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Regularly identify, assess, and remediate network vulnerabilities</a:t>
              </a:r>
              <a:endParaRPr lang="en-US" sz="1400" b="0" i="0" u="none" strike="noStrike" cap="none">
                <a:solidFill>
                  <a:srgbClr val="000000"/>
                </a:solidFill>
                <a:latin typeface="Arial"/>
                <a:ea typeface="Arial"/>
                <a:cs typeface="Arial"/>
                <a:sym typeface="Arial"/>
              </a:endParaRPr>
            </a:p>
          </p:txBody>
        </p:sp>
        <p:sp>
          <p:nvSpPr>
            <p:cNvPr id="11" name="Google Shape;1271;gdd024f7d67_0_19">
              <a:extLst>
                <a:ext uri="{FF2B5EF4-FFF2-40B4-BE49-F238E27FC236}">
                  <a16:creationId xmlns:a16="http://schemas.microsoft.com/office/drawing/2014/main" id="{CC83BBDD-4718-FA85-57FA-D72A80BE6822}"/>
                </a:ext>
              </a:extLst>
            </p:cNvPr>
            <p:cNvSpPr txBox="1"/>
            <p:nvPr/>
          </p:nvSpPr>
          <p:spPr>
            <a:xfrm>
              <a:off x="6679491" y="8049816"/>
              <a:ext cx="4863600" cy="13688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Grant users and devices only the minimum access necessary for their tasks</a:t>
              </a:r>
            </a:p>
          </p:txBody>
        </p:sp>
      </p:grpSp>
      <p:sp>
        <p:nvSpPr>
          <p:cNvPr id="18" name="Google Shape;457;p59">
            <a:extLst>
              <a:ext uri="{FF2B5EF4-FFF2-40B4-BE49-F238E27FC236}">
                <a16:creationId xmlns:a16="http://schemas.microsoft.com/office/drawing/2014/main" id="{BBE5FA73-C851-E3CB-33B7-1B88AAFEF566}"/>
              </a:ext>
            </a:extLst>
          </p:cNvPr>
          <p:cNvSpPr txBox="1">
            <a:spLocks noGrp="1"/>
          </p:cNvSpPr>
          <p:nvPr>
            <p:ph type="body" idx="1"/>
          </p:nvPr>
        </p:nvSpPr>
        <p:spPr>
          <a:xfrm>
            <a:off x="2018761" y="1389332"/>
            <a:ext cx="12451817" cy="819798"/>
          </a:xfrm>
          <a:prstGeom prst="roundRect">
            <a:avLst/>
          </a:prstGeom>
          <a:noFill/>
          <a:ln>
            <a:solidFill>
              <a:schemeClr val="accent1"/>
            </a:solid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To effectively secure a network, implement the following key controls:</a:t>
            </a:r>
            <a:endParaRPr/>
          </a:p>
        </p:txBody>
      </p:sp>
    </p:spTree>
    <p:extLst>
      <p:ext uri="{BB962C8B-B14F-4D97-AF65-F5344CB8AC3E}">
        <p14:creationId xmlns:p14="http://schemas.microsoft.com/office/powerpoint/2010/main" val="244183636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0"/>
          <p:cNvSpPr txBox="1">
            <a:spLocks noGrp="1"/>
          </p:cNvSpPr>
          <p:nvPr>
            <p:ph type="title"/>
          </p:nvPr>
        </p:nvSpPr>
        <p:spPr>
          <a:xfrm>
            <a:off x="-10160" y="319523"/>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OpenID Connect</a:t>
            </a:r>
          </a:p>
        </p:txBody>
      </p:sp>
      <p:grpSp>
        <p:nvGrpSpPr>
          <p:cNvPr id="6" name="Group 5">
            <a:extLst>
              <a:ext uri="{FF2B5EF4-FFF2-40B4-BE49-F238E27FC236}">
                <a16:creationId xmlns:a16="http://schemas.microsoft.com/office/drawing/2014/main" id="{B3640DF7-E19E-F194-E0E9-EB4F4659D9B2}"/>
              </a:ext>
            </a:extLst>
          </p:cNvPr>
          <p:cNvGrpSpPr/>
          <p:nvPr/>
        </p:nvGrpSpPr>
        <p:grpSpPr>
          <a:xfrm>
            <a:off x="1979832" y="1912862"/>
            <a:ext cx="12296337" cy="5318277"/>
            <a:chOff x="1988552" y="1937288"/>
            <a:chExt cx="12296337" cy="5318277"/>
          </a:xfrm>
        </p:grpSpPr>
        <p:grpSp>
          <p:nvGrpSpPr>
            <p:cNvPr id="13" name="Google Shape;754;p6">
              <a:extLst>
                <a:ext uri="{FF2B5EF4-FFF2-40B4-BE49-F238E27FC236}">
                  <a16:creationId xmlns:a16="http://schemas.microsoft.com/office/drawing/2014/main" id="{7B9457A3-576E-4B7B-93F9-226D17AFDBEC}"/>
                </a:ext>
              </a:extLst>
            </p:cNvPr>
            <p:cNvGrpSpPr/>
            <p:nvPr/>
          </p:nvGrpSpPr>
          <p:grpSpPr>
            <a:xfrm>
              <a:off x="1988552" y="1937288"/>
              <a:ext cx="12296337" cy="5318277"/>
              <a:chOff x="1562535" y="4707251"/>
              <a:chExt cx="10892931" cy="3645700"/>
            </a:xfrm>
          </p:grpSpPr>
          <p:sp>
            <p:nvSpPr>
              <p:cNvPr id="15" name="Google Shape;755;p6">
                <a:extLst>
                  <a:ext uri="{FF2B5EF4-FFF2-40B4-BE49-F238E27FC236}">
                    <a16:creationId xmlns:a16="http://schemas.microsoft.com/office/drawing/2014/main" id="{90BEDBD1-9FB9-43EC-97D9-39B03C2522B4}"/>
                  </a:ext>
                </a:extLst>
              </p:cNvPr>
              <p:cNvSpPr/>
              <p:nvPr/>
            </p:nvSpPr>
            <p:spPr>
              <a:xfrm>
                <a:off x="1562535" y="4707251"/>
                <a:ext cx="10892931" cy="3645700"/>
              </a:xfrm>
              <a:prstGeom prst="roundRect">
                <a:avLst>
                  <a:gd name="adj" fmla="val 4437"/>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 name="Google Shape;756;p6">
                <a:extLst>
                  <a:ext uri="{FF2B5EF4-FFF2-40B4-BE49-F238E27FC236}">
                    <a16:creationId xmlns:a16="http://schemas.microsoft.com/office/drawing/2014/main" id="{FF79906B-07B9-429F-9A69-DACE3D16FAC6}"/>
                  </a:ext>
                </a:extLst>
              </p:cNvPr>
              <p:cNvSpPr txBox="1"/>
              <p:nvPr/>
            </p:nvSpPr>
            <p:spPr>
              <a:xfrm>
                <a:off x="1779474" y="6331006"/>
                <a:ext cx="2127255" cy="398190"/>
              </a:xfrm>
              <a:prstGeom prst="rect">
                <a:avLst/>
              </a:prstGeom>
              <a:noFill/>
              <a:ln>
                <a:noFill/>
              </a:ln>
            </p:spPr>
            <p:txBody>
              <a:bodyPr spcFirstLastPara="1" wrap="square" lIns="91425" tIns="45700" rIns="91425" bIns="45700" anchor="ctr" anchorCtr="0">
                <a:noAutofit/>
              </a:bodyPr>
              <a:lstStyle/>
              <a:p>
                <a:pPr lvl="0" algn="ctr">
                  <a:buSzPts val="2200"/>
                </a:pP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SemiBold"/>
                  </a:rPr>
                  <a:t>OpenID</a:t>
                </a:r>
              </a:p>
            </p:txBody>
          </p:sp>
        </p:grpSp>
        <p:grpSp>
          <p:nvGrpSpPr>
            <p:cNvPr id="5" name="Group 4">
              <a:extLst>
                <a:ext uri="{FF2B5EF4-FFF2-40B4-BE49-F238E27FC236}">
                  <a16:creationId xmlns:a16="http://schemas.microsoft.com/office/drawing/2014/main" id="{48FDA276-B442-7488-F810-87B295AF8D75}"/>
                </a:ext>
              </a:extLst>
            </p:cNvPr>
            <p:cNvGrpSpPr/>
            <p:nvPr/>
          </p:nvGrpSpPr>
          <p:grpSpPr>
            <a:xfrm>
              <a:off x="4712549" y="2161227"/>
              <a:ext cx="9358572" cy="4870399"/>
              <a:chOff x="4712549" y="2106873"/>
              <a:chExt cx="9358572" cy="4870399"/>
            </a:xfrm>
          </p:grpSpPr>
          <p:sp>
            <p:nvSpPr>
              <p:cNvPr id="14" name="Google Shape;757;p6">
                <a:extLst>
                  <a:ext uri="{FF2B5EF4-FFF2-40B4-BE49-F238E27FC236}">
                    <a16:creationId xmlns:a16="http://schemas.microsoft.com/office/drawing/2014/main" id="{8CF420E4-37A1-4A3E-969C-9A8EAB136C57}"/>
                  </a:ext>
                </a:extLst>
              </p:cNvPr>
              <p:cNvSpPr/>
              <p:nvPr/>
            </p:nvSpPr>
            <p:spPr>
              <a:xfrm>
                <a:off x="4712549" y="2106873"/>
                <a:ext cx="9358572" cy="4870399"/>
              </a:xfrm>
              <a:prstGeom prst="roundRect">
                <a:avLst>
                  <a:gd name="adj" fmla="val 4909"/>
                </a:avLst>
              </a:prstGeom>
              <a:solidFill>
                <a:schemeClr val="lt1"/>
              </a:solidFill>
              <a:ln w="38100" cap="flat" cmpd="sng">
                <a:solidFill>
                  <a:srgbClr val="2992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 name="Google Shape;758;p6">
                <a:extLst>
                  <a:ext uri="{FF2B5EF4-FFF2-40B4-BE49-F238E27FC236}">
                    <a16:creationId xmlns:a16="http://schemas.microsoft.com/office/drawing/2014/main" id="{B3132DB5-1F19-478B-AA95-439B8A87B7C6}"/>
                  </a:ext>
                </a:extLst>
              </p:cNvPr>
              <p:cNvSpPr txBox="1"/>
              <p:nvPr/>
            </p:nvSpPr>
            <p:spPr>
              <a:xfrm>
                <a:off x="4868119" y="2303082"/>
                <a:ext cx="9047432" cy="4477980"/>
              </a:xfrm>
              <a:prstGeom prst="rect">
                <a:avLst/>
              </a:prstGeom>
              <a:noFill/>
              <a:ln>
                <a:noFill/>
              </a:ln>
            </p:spPr>
            <p:txBody>
              <a:bodyPr spcFirstLastPara="1" wrap="square" lIns="91425" tIns="45700" rIns="91425" bIns="45700" anchor="t" anchorCtr="0">
                <a:spAutoFit/>
              </a:bodyPr>
              <a:lstStyle/>
              <a:p>
                <a:pPr marL="342900" lvl="0" indent="-342900">
                  <a:lnSpc>
                    <a:spcPct val="114000"/>
                  </a:lnSpc>
                  <a:buSzPts val="2200"/>
                  <a:buFont typeface="Arial"/>
                  <a:buChar char="•"/>
                </a:pPr>
                <a:r>
                  <a:rPr lang="en-US" sz="2200">
                    <a:solidFill>
                      <a:schemeClr val="tx1">
                        <a:lumMod val="75000"/>
                        <a:lumOff val="25000"/>
                      </a:schemeClr>
                    </a:solidFill>
                    <a:latin typeface="Open Sans"/>
                    <a:ea typeface="Open Sans"/>
                    <a:cs typeface="Open Sans"/>
                    <a:sym typeface="Open Sans"/>
                  </a:rPr>
                  <a:t>Allows you to use an existing account to sign in to multiple websites without needing to create new passwords</a:t>
                </a:r>
              </a:p>
              <a:p>
                <a:pPr marL="342900" lvl="0" indent="-342900">
                  <a:lnSpc>
                    <a:spcPct val="114000"/>
                  </a:lnSpc>
                  <a:buSzPts val="2200"/>
                  <a:buFont typeface="Arial"/>
                  <a:buChar char="•"/>
                </a:pPr>
                <a:endParaRPr lang="en-US" sz="1000">
                  <a:solidFill>
                    <a:schemeClr val="tx1">
                      <a:lumMod val="75000"/>
                      <a:lumOff val="25000"/>
                    </a:schemeClr>
                  </a:solidFill>
                  <a:latin typeface="Open Sans"/>
                  <a:ea typeface="Open Sans"/>
                  <a:cs typeface="Open Sans"/>
                  <a:sym typeface="Open Sans"/>
                </a:endParaRPr>
              </a:p>
              <a:p>
                <a:pPr marL="342900" lvl="0" indent="-342900">
                  <a:lnSpc>
                    <a:spcPct val="114000"/>
                  </a:lnSpc>
                  <a:buSzPts val="2200"/>
                  <a:buFont typeface="Arial"/>
                  <a:buChar char="•"/>
                </a:pPr>
                <a:r>
                  <a:rPr lang="en-US" sz="2200">
                    <a:solidFill>
                      <a:schemeClr val="tx1">
                        <a:lumMod val="75000"/>
                        <a:lumOff val="25000"/>
                      </a:schemeClr>
                    </a:solidFill>
                    <a:latin typeface="Open Sans"/>
                    <a:ea typeface="Open Sans"/>
                    <a:cs typeface="Open Sans"/>
                    <a:sym typeface="Open Sans"/>
                  </a:rPr>
                  <a:t>Enables you to share information like your name or email address with the websites you visit, while controlling how much information is shared</a:t>
                </a:r>
              </a:p>
              <a:p>
                <a:pPr marL="342900" lvl="0" indent="-342900">
                  <a:lnSpc>
                    <a:spcPct val="114000"/>
                  </a:lnSpc>
                  <a:buSzPts val="2200"/>
                  <a:buFont typeface="Arial"/>
                  <a:buChar char="•"/>
                </a:pPr>
                <a:endParaRPr lang="en-US" sz="1000">
                  <a:solidFill>
                    <a:schemeClr val="tx1">
                      <a:lumMod val="75000"/>
                      <a:lumOff val="25000"/>
                    </a:schemeClr>
                  </a:solidFill>
                  <a:latin typeface="Open Sans"/>
                  <a:ea typeface="Open Sans"/>
                  <a:cs typeface="Open Sans"/>
                  <a:sym typeface="Open Sans"/>
                </a:endParaRPr>
              </a:p>
              <a:p>
                <a:pPr marL="342900" lvl="0" indent="-342900">
                  <a:lnSpc>
                    <a:spcPct val="114000"/>
                  </a:lnSpc>
                  <a:buSzPts val="2200"/>
                  <a:buFont typeface="Arial"/>
                  <a:buChar char="•"/>
                </a:pPr>
                <a:r>
                  <a:rPr lang="en-US" sz="2200">
                    <a:solidFill>
                      <a:schemeClr val="tx1">
                        <a:lumMod val="75000"/>
                        <a:lumOff val="25000"/>
                      </a:schemeClr>
                    </a:solidFill>
                    <a:latin typeface="Open Sans"/>
                    <a:ea typeface="Open Sans"/>
                    <a:cs typeface="Open Sans"/>
                    <a:sym typeface="Open Sans"/>
                  </a:rPr>
                  <a:t>Ensures that only your identity provider receives your password, which then confirms your identity to the websites you visit</a:t>
                </a:r>
              </a:p>
              <a:p>
                <a:pPr marL="342900" lvl="0" indent="-342900">
                  <a:lnSpc>
                    <a:spcPct val="114000"/>
                  </a:lnSpc>
                  <a:buSzPts val="2200"/>
                  <a:buFont typeface="Arial"/>
                  <a:buChar char="•"/>
                </a:pPr>
                <a:endParaRPr lang="en-US" sz="1000">
                  <a:solidFill>
                    <a:schemeClr val="tx1">
                      <a:lumMod val="75000"/>
                      <a:lumOff val="25000"/>
                    </a:schemeClr>
                  </a:solidFill>
                  <a:latin typeface="Open Sans"/>
                  <a:ea typeface="Open Sans"/>
                  <a:cs typeface="Open Sans"/>
                  <a:sym typeface="Open Sans"/>
                </a:endParaRPr>
              </a:p>
              <a:p>
                <a:pPr marL="342900" lvl="0" indent="-342900">
                  <a:lnSpc>
                    <a:spcPct val="114000"/>
                  </a:lnSpc>
                  <a:buSzPts val="2200"/>
                  <a:buFont typeface="Arial"/>
                  <a:buChar char="•"/>
                </a:pPr>
                <a:r>
                  <a:rPr lang="en-US" sz="2200">
                    <a:solidFill>
                      <a:schemeClr val="tx1">
                        <a:lumMod val="75000"/>
                        <a:lumOff val="25000"/>
                      </a:schemeClr>
                    </a:solidFill>
                    <a:latin typeface="Open Sans"/>
                    <a:ea typeface="Open Sans"/>
                    <a:cs typeface="Open Sans"/>
                    <a:sym typeface="Open Sans"/>
                  </a:rPr>
                  <a:t>Prevents other websites from ever seeing your password, eliminating the risk of compromising your identity on unscrupulous or insecure websites</a:t>
                </a:r>
              </a:p>
            </p:txBody>
          </p:sp>
        </p:grpSp>
      </p:grpSp>
      <p:sp>
        <p:nvSpPr>
          <p:cNvPr id="4" name="Brandline_LVC">
            <a:extLst>
              <a:ext uri="{FF2B5EF4-FFF2-40B4-BE49-F238E27FC236}">
                <a16:creationId xmlns:a16="http://schemas.microsoft.com/office/drawing/2014/main" id="{51B00E5D-4829-432D-25CF-473B42A5333A}"/>
              </a:ext>
            </a:extLst>
          </p:cNvPr>
          <p:cNvSpPr/>
          <p:nvPr/>
        </p:nvSpPr>
        <p:spPr>
          <a:xfrm>
            <a:off x="6324600" y="905997"/>
            <a:ext cx="360568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3756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1"/>
          <p:cNvSpPr txBox="1">
            <a:spLocks noGrp="1"/>
          </p:cNvSpPr>
          <p:nvPr>
            <p:ph type="title"/>
          </p:nvPr>
        </p:nvSpPr>
        <p:spPr>
          <a:xfrm>
            <a:off x="-10160" y="326857"/>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OAuth</a:t>
            </a:r>
            <a:endParaRPr/>
          </a:p>
        </p:txBody>
      </p:sp>
      <p:pic>
        <p:nvPicPr>
          <p:cNvPr id="2" name="Graphic 1">
            <a:extLst>
              <a:ext uri="{FF2B5EF4-FFF2-40B4-BE49-F238E27FC236}">
                <a16:creationId xmlns:a16="http://schemas.microsoft.com/office/drawing/2014/main" id="{B46492D0-CE60-4310-BBB1-EB1FC7984C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049" y="3154239"/>
            <a:ext cx="5662118" cy="3657415"/>
          </a:xfrm>
          <a:prstGeom prst="rect">
            <a:avLst/>
          </a:prstGeom>
        </p:spPr>
      </p:pic>
      <p:grpSp>
        <p:nvGrpSpPr>
          <p:cNvPr id="7" name="Group 6">
            <a:extLst>
              <a:ext uri="{FF2B5EF4-FFF2-40B4-BE49-F238E27FC236}">
                <a16:creationId xmlns:a16="http://schemas.microsoft.com/office/drawing/2014/main" id="{DD98E06D-D7B7-42EA-A610-763A1985EE1F}"/>
              </a:ext>
            </a:extLst>
          </p:cNvPr>
          <p:cNvGrpSpPr/>
          <p:nvPr/>
        </p:nvGrpSpPr>
        <p:grpSpPr>
          <a:xfrm>
            <a:off x="1621980" y="2651858"/>
            <a:ext cx="6829183" cy="4175294"/>
            <a:chOff x="939702" y="2820902"/>
            <a:chExt cx="6829183" cy="4175294"/>
          </a:xfrm>
        </p:grpSpPr>
        <p:sp>
          <p:nvSpPr>
            <p:cNvPr id="8" name="Google Shape;613;gdcab15b6c4_0_32">
              <a:extLst>
                <a:ext uri="{FF2B5EF4-FFF2-40B4-BE49-F238E27FC236}">
                  <a16:creationId xmlns:a16="http://schemas.microsoft.com/office/drawing/2014/main" id="{3BF80BE3-5F8C-40C2-89EA-31DA7C68023E}"/>
                </a:ext>
              </a:extLst>
            </p:cNvPr>
            <p:cNvSpPr/>
            <p:nvPr/>
          </p:nvSpPr>
          <p:spPr>
            <a:xfrm>
              <a:off x="939702" y="2832345"/>
              <a:ext cx="6829183" cy="4163851"/>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7;p52">
              <a:extLst>
                <a:ext uri="{FF2B5EF4-FFF2-40B4-BE49-F238E27FC236}">
                  <a16:creationId xmlns:a16="http://schemas.microsoft.com/office/drawing/2014/main" id="{10C92839-07AE-4A21-A75B-9FCF1FF1FE9A}"/>
                </a:ext>
              </a:extLst>
            </p:cNvPr>
            <p:cNvSpPr txBox="1"/>
            <p:nvPr/>
          </p:nvSpPr>
          <p:spPr>
            <a:xfrm>
              <a:off x="1086517" y="2820902"/>
              <a:ext cx="6535552" cy="3964789"/>
            </a:xfrm>
            <a:prstGeom prst="rect">
              <a:avLst/>
            </a:prstGeom>
            <a:noFill/>
            <a:ln>
              <a:noFill/>
            </a:ln>
          </p:spPr>
          <p:txBody>
            <a:bodyPr spcFirstLastPara="1" wrap="square" lIns="156425" tIns="156425" rIns="156425" bIns="156425" anchor="t" anchorCtr="0">
              <a:spAutoFit/>
            </a:bodyPr>
            <a:lstStyle/>
            <a:p>
              <a:pPr marL="342900" lvl="1" indent="-342900">
                <a:lnSpc>
                  <a:spcPct val="114000"/>
                </a:lnSpc>
                <a:buSzPct val="100000"/>
                <a:buFont typeface="Arial" panose="020B0604020202020204" pitchFamily="34" charset="0"/>
                <a:buChar char="•"/>
              </a:pPr>
              <a:r>
                <a:rPr lang="en-US" sz="2200">
                  <a:solidFill>
                    <a:srgbClr val="3F3F3F"/>
                  </a:solidFill>
                  <a:latin typeface="Open Sans"/>
                  <a:ea typeface="Open Sans"/>
                  <a:cs typeface="Open Sans"/>
                  <a:sym typeface="Open Sans"/>
                </a:rPr>
                <a:t>OAuth is an open-standard authorization protocol or framework that describes how unrelated servers and services can safely allow authenticated access to their assets without sharing the initial, related, and single login credentials.</a:t>
              </a:r>
            </a:p>
            <a:p>
              <a:pPr marL="342900" lvl="1" indent="-342900">
                <a:lnSpc>
                  <a:spcPct val="114000"/>
                </a:lnSpc>
                <a:buSzPct val="1000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lvl="1" indent="-342900">
                <a:lnSpc>
                  <a:spcPct val="114000"/>
                </a:lnSpc>
                <a:buSzPct val="100000"/>
                <a:buFont typeface="Arial" panose="020B0604020202020204" pitchFamily="34" charset="0"/>
                <a:buChar char="•"/>
              </a:pPr>
              <a:r>
                <a:rPr lang="en-US" sz="2200">
                  <a:solidFill>
                    <a:srgbClr val="3F3F3F"/>
                  </a:solidFill>
                  <a:latin typeface="Open Sans"/>
                  <a:ea typeface="Open Sans"/>
                  <a:cs typeface="Open Sans"/>
                  <a:sym typeface="Open Sans"/>
                </a:rPr>
                <a:t>In authentication parlance, this is known as secure, third-party, user-agent, and delegated authorization.</a:t>
              </a:r>
            </a:p>
          </p:txBody>
        </p:sp>
      </p:grpSp>
      <p:sp>
        <p:nvSpPr>
          <p:cNvPr id="4" name="Brandline_LVC">
            <a:extLst>
              <a:ext uri="{FF2B5EF4-FFF2-40B4-BE49-F238E27FC236}">
                <a16:creationId xmlns:a16="http://schemas.microsoft.com/office/drawing/2014/main" id="{CE80E888-EE5D-0FD7-068D-7EE9A380AE58}"/>
              </a:ext>
            </a:extLst>
          </p:cNvPr>
          <p:cNvSpPr/>
          <p:nvPr/>
        </p:nvSpPr>
        <p:spPr>
          <a:xfrm>
            <a:off x="7416800" y="913331"/>
            <a:ext cx="143676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86747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2"/>
          <p:cNvSpPr txBox="1">
            <a:spLocks noGrp="1"/>
          </p:cNvSpPr>
          <p:nvPr>
            <p:ph type="title"/>
          </p:nvPr>
        </p:nvSpPr>
        <p:spPr>
          <a:xfrm>
            <a:off x="-10160" y="326857"/>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OAuth: Example</a:t>
            </a:r>
          </a:p>
        </p:txBody>
      </p:sp>
      <p:grpSp>
        <p:nvGrpSpPr>
          <p:cNvPr id="59" name="Group 58">
            <a:extLst>
              <a:ext uri="{FF2B5EF4-FFF2-40B4-BE49-F238E27FC236}">
                <a16:creationId xmlns:a16="http://schemas.microsoft.com/office/drawing/2014/main" id="{EDC0D5F4-013B-4F9F-8E47-6814A7F63B55}"/>
              </a:ext>
            </a:extLst>
          </p:cNvPr>
          <p:cNvGrpSpPr/>
          <p:nvPr/>
        </p:nvGrpSpPr>
        <p:grpSpPr>
          <a:xfrm>
            <a:off x="1067841" y="2366567"/>
            <a:ext cx="6927625" cy="4746775"/>
            <a:chOff x="939702" y="2832345"/>
            <a:chExt cx="6927625" cy="4746775"/>
          </a:xfrm>
        </p:grpSpPr>
        <p:sp>
          <p:nvSpPr>
            <p:cNvPr id="84" name="Google Shape;613;gdcab15b6c4_0_32">
              <a:extLst>
                <a:ext uri="{FF2B5EF4-FFF2-40B4-BE49-F238E27FC236}">
                  <a16:creationId xmlns:a16="http://schemas.microsoft.com/office/drawing/2014/main" id="{65F8A92F-6B33-4017-9CDA-8FDAC29C573F}"/>
                </a:ext>
              </a:extLst>
            </p:cNvPr>
            <p:cNvSpPr/>
            <p:nvPr/>
          </p:nvSpPr>
          <p:spPr>
            <a:xfrm>
              <a:off x="939702" y="2832345"/>
              <a:ext cx="6927625" cy="4746775"/>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2"/>
            <p:cNvSpPr txBox="1"/>
            <p:nvPr/>
          </p:nvSpPr>
          <p:spPr>
            <a:xfrm>
              <a:off x="962532" y="2867396"/>
              <a:ext cx="6689820" cy="4459347"/>
            </a:xfrm>
            <a:prstGeom prst="rect">
              <a:avLst/>
            </a:prstGeom>
            <a:noFill/>
            <a:ln>
              <a:noFill/>
            </a:ln>
          </p:spPr>
          <p:txBody>
            <a:bodyPr spcFirstLastPara="1" wrap="square" lIns="156425" tIns="156425" rIns="156425" bIns="156425" anchor="t" anchorCtr="0">
              <a:spAutoFit/>
            </a:bodyPr>
            <a:lstStyle/>
            <a:p>
              <a:pPr marL="342900" marR="0" lvl="1" indent="-342900" algn="l" rtl="0">
                <a:lnSpc>
                  <a:spcPct val="114000"/>
                </a:lnSpc>
                <a:spcBef>
                  <a:spcPts val="0"/>
                </a:spcBef>
                <a:spcAft>
                  <a:spcPts val="0"/>
                </a:spcAft>
                <a:buClr>
                  <a:srgbClr val="000000"/>
                </a:buClr>
                <a:buSzPct val="1000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The simplest example of OAuth is when you log in to a website, and it offers you one or more options to log in using another website or service login.</a:t>
              </a:r>
            </a:p>
            <a:p>
              <a:pPr marL="342900" marR="0" lvl="1" indent="-342900" algn="l" rtl="0">
                <a:lnSpc>
                  <a:spcPct val="114000"/>
                </a:lnSpc>
                <a:spcBef>
                  <a:spcPts val="0"/>
                </a:spcBef>
                <a:spcAft>
                  <a:spcPts val="0"/>
                </a:spcAft>
                <a:buClr>
                  <a:srgbClr val="000000"/>
                </a:buClr>
                <a:buSzPct val="100000"/>
                <a:buFont typeface="Arial" panose="020B0604020202020204" pitchFamily="34" charset="0"/>
                <a:buChar char="•"/>
              </a:pPr>
              <a:endParaRPr/>
            </a:p>
            <a:p>
              <a:pPr marL="342900" marR="0" lvl="1" indent="-342900" algn="l" rtl="0">
                <a:lnSpc>
                  <a:spcPct val="114000"/>
                </a:lnSpc>
                <a:spcBef>
                  <a:spcPts val="300"/>
                </a:spcBef>
                <a:spcAft>
                  <a:spcPts val="0"/>
                </a:spcAft>
                <a:buClr>
                  <a:srgbClr val="000000"/>
                </a:buClr>
                <a:buSzPct val="1000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You then click on the button linked to the other website. That website authenticates you, and the website you were originally connecting to logs you in using the permission obtained from the second website.</a:t>
              </a:r>
              <a:endParaRPr/>
            </a:p>
          </p:txBody>
        </p:sp>
      </p:grpSp>
      <p:grpSp>
        <p:nvGrpSpPr>
          <p:cNvPr id="58" name="Group 57">
            <a:extLst>
              <a:ext uri="{FF2B5EF4-FFF2-40B4-BE49-F238E27FC236}">
                <a16:creationId xmlns:a16="http://schemas.microsoft.com/office/drawing/2014/main" id="{457E1131-6A85-4936-B872-AA21403DA8C1}"/>
              </a:ext>
            </a:extLst>
          </p:cNvPr>
          <p:cNvGrpSpPr/>
          <p:nvPr/>
        </p:nvGrpSpPr>
        <p:grpSpPr>
          <a:xfrm>
            <a:off x="8395648" y="1937977"/>
            <a:ext cx="6766179" cy="6650255"/>
            <a:chOff x="8321421" y="1954306"/>
            <a:chExt cx="6766179" cy="6650255"/>
          </a:xfrm>
        </p:grpSpPr>
        <p:grpSp>
          <p:nvGrpSpPr>
            <p:cNvPr id="57" name="Group 56">
              <a:extLst>
                <a:ext uri="{FF2B5EF4-FFF2-40B4-BE49-F238E27FC236}">
                  <a16:creationId xmlns:a16="http://schemas.microsoft.com/office/drawing/2014/main" id="{D25AEE9A-2639-4E2D-9732-66A8DBF42397}"/>
                </a:ext>
              </a:extLst>
            </p:cNvPr>
            <p:cNvGrpSpPr/>
            <p:nvPr/>
          </p:nvGrpSpPr>
          <p:grpSpPr>
            <a:xfrm>
              <a:off x="8321421" y="1954306"/>
              <a:ext cx="6766179" cy="4380409"/>
              <a:chOff x="8321421" y="1954306"/>
              <a:chExt cx="6766179" cy="4380409"/>
            </a:xfrm>
          </p:grpSpPr>
          <p:grpSp>
            <p:nvGrpSpPr>
              <p:cNvPr id="7" name="Group 6">
                <a:extLst>
                  <a:ext uri="{FF2B5EF4-FFF2-40B4-BE49-F238E27FC236}">
                    <a16:creationId xmlns:a16="http://schemas.microsoft.com/office/drawing/2014/main" id="{67BD9151-7D66-4D51-ADE3-40F112693E3B}"/>
                  </a:ext>
                </a:extLst>
              </p:cNvPr>
              <p:cNvGrpSpPr/>
              <p:nvPr/>
            </p:nvGrpSpPr>
            <p:grpSpPr>
              <a:xfrm>
                <a:off x="8321421" y="1954306"/>
                <a:ext cx="1221214" cy="504350"/>
                <a:chOff x="8321421" y="1954306"/>
                <a:chExt cx="1221214" cy="504350"/>
              </a:xfrm>
            </p:grpSpPr>
            <p:sp>
              <p:nvSpPr>
                <p:cNvPr id="5" name="Rectangle: Rounded Corners 4">
                  <a:extLst>
                    <a:ext uri="{FF2B5EF4-FFF2-40B4-BE49-F238E27FC236}">
                      <a16:creationId xmlns:a16="http://schemas.microsoft.com/office/drawing/2014/main" id="{77FD0FB3-860F-415C-BA20-FF78EAD8A042}"/>
                    </a:ext>
                  </a:extLst>
                </p:cNvPr>
                <p:cNvSpPr/>
                <p:nvPr/>
              </p:nvSpPr>
              <p:spPr>
                <a:xfrm>
                  <a:off x="8321421" y="1954306"/>
                  <a:ext cx="1221214" cy="5043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7079840-AD50-4794-913C-EB7D56B9D363}"/>
                    </a:ext>
                  </a:extLst>
                </p:cNvPr>
                <p:cNvSpPr/>
                <p:nvPr/>
              </p:nvSpPr>
              <p:spPr>
                <a:xfrm>
                  <a:off x="8532720" y="2021815"/>
                  <a:ext cx="798617" cy="430887"/>
                </a:xfrm>
                <a:prstGeom prst="rect">
                  <a:avLst/>
                </a:prstGeom>
              </p:spPr>
              <p:txBody>
                <a:bodyPr wrap="none">
                  <a:spAutoFit/>
                </a:bodyPr>
                <a:lstStyle/>
                <a:p>
                  <a:pPr algn="ctr"/>
                  <a:r>
                    <a:rPr lang="en-US" sz="2200">
                      <a:solidFill>
                        <a:schemeClr val="bg1"/>
                      </a:solidFill>
                      <a:latin typeface="Open Sans"/>
                      <a:ea typeface="Open Sans"/>
                      <a:cs typeface="Open Sans"/>
                      <a:sym typeface="Open Sans"/>
                    </a:rPr>
                    <a:t>User</a:t>
                  </a:r>
                  <a:endParaRPr lang="en-IN" sz="2200">
                    <a:solidFill>
                      <a:schemeClr val="bg1"/>
                    </a:solidFill>
                  </a:endParaRPr>
                </a:p>
              </p:txBody>
            </p:sp>
          </p:grpSp>
          <p:sp>
            <p:nvSpPr>
              <p:cNvPr id="8" name="Rectangle: Rounded Corners 7">
                <a:extLst>
                  <a:ext uri="{FF2B5EF4-FFF2-40B4-BE49-F238E27FC236}">
                    <a16:creationId xmlns:a16="http://schemas.microsoft.com/office/drawing/2014/main" id="{6A182A68-BF45-426E-AB5F-7200AAB7C1D1}"/>
                  </a:ext>
                </a:extLst>
              </p:cNvPr>
              <p:cNvSpPr/>
              <p:nvPr/>
            </p:nvSpPr>
            <p:spPr>
              <a:xfrm>
                <a:off x="11492684" y="1974009"/>
                <a:ext cx="3594916" cy="3263153"/>
              </a:xfrm>
              <a:prstGeom prst="roundRect">
                <a:avLst>
                  <a:gd name="adj" fmla="val 6777"/>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C42CEC2F-F450-4752-B1E3-68E9AA44389D}"/>
                  </a:ext>
                </a:extLst>
              </p:cNvPr>
              <p:cNvGrpSpPr/>
              <p:nvPr/>
            </p:nvGrpSpPr>
            <p:grpSpPr>
              <a:xfrm>
                <a:off x="9485254" y="2564456"/>
                <a:ext cx="1950049" cy="1339807"/>
                <a:chOff x="9542635" y="2564064"/>
                <a:chExt cx="1950049" cy="1339807"/>
              </a:xfrm>
            </p:grpSpPr>
            <p:cxnSp>
              <p:nvCxnSpPr>
                <p:cNvPr id="10" name="Straight Arrow Connector 9">
                  <a:extLst>
                    <a:ext uri="{FF2B5EF4-FFF2-40B4-BE49-F238E27FC236}">
                      <a16:creationId xmlns:a16="http://schemas.microsoft.com/office/drawing/2014/main" id="{3760CB96-1EB1-4595-AA55-8EE29780F659}"/>
                    </a:ext>
                  </a:extLst>
                </p:cNvPr>
                <p:cNvCxnSpPr>
                  <a:cxnSpLocks/>
                </p:cNvCxnSpPr>
                <p:nvPr/>
              </p:nvCxnSpPr>
              <p:spPr>
                <a:xfrm>
                  <a:off x="9670200" y="3068347"/>
                  <a:ext cx="1694919"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7B3429C-B8A0-4CF6-989D-C54319D55456}"/>
                    </a:ext>
                  </a:extLst>
                </p:cNvPr>
                <p:cNvSpPr/>
                <p:nvPr/>
              </p:nvSpPr>
              <p:spPr>
                <a:xfrm>
                  <a:off x="9740632" y="2564064"/>
                  <a:ext cx="1216216" cy="430887"/>
                </a:xfrm>
                <a:prstGeom prst="rect">
                  <a:avLst/>
                </a:prstGeom>
              </p:spPr>
              <p:txBody>
                <a:bodyPr wrap="square">
                  <a:spAutoFit/>
                </a:bodyPr>
                <a:lstStyle/>
                <a:p>
                  <a:pPr algn="ctr"/>
                  <a:r>
                    <a:rPr lang="en-US" sz="2200">
                      <a:solidFill>
                        <a:schemeClr val="tx1">
                          <a:lumMod val="75000"/>
                          <a:lumOff val="25000"/>
                        </a:schemeClr>
                      </a:solidFill>
                      <a:latin typeface="Open Sans"/>
                      <a:ea typeface="Open Sans"/>
                      <a:cs typeface="Open Sans"/>
                      <a:sym typeface="Open Sans"/>
                    </a:rPr>
                    <a:t>Login</a:t>
                  </a:r>
                  <a:endParaRPr lang="en-IN" sz="2200">
                    <a:solidFill>
                      <a:schemeClr val="tx1">
                        <a:lumMod val="75000"/>
                        <a:lumOff val="25000"/>
                      </a:schemeClr>
                    </a:solidFill>
                  </a:endParaRPr>
                </a:p>
              </p:txBody>
            </p:sp>
            <p:sp>
              <p:nvSpPr>
                <p:cNvPr id="22" name="Rectangle 21">
                  <a:extLst>
                    <a:ext uri="{FF2B5EF4-FFF2-40B4-BE49-F238E27FC236}">
                      <a16:creationId xmlns:a16="http://schemas.microsoft.com/office/drawing/2014/main" id="{D8A19D36-43C2-48CF-BDFB-8777169F5ED0}"/>
                    </a:ext>
                  </a:extLst>
                </p:cNvPr>
                <p:cNvSpPr/>
                <p:nvPr/>
              </p:nvSpPr>
              <p:spPr>
                <a:xfrm>
                  <a:off x="9542635" y="3134430"/>
                  <a:ext cx="1950049" cy="769441"/>
                </a:xfrm>
                <a:prstGeom prst="rect">
                  <a:avLst/>
                </a:prstGeom>
              </p:spPr>
              <p:txBody>
                <a:bodyPr wrap="square">
                  <a:spAutoFit/>
                </a:bodyPr>
                <a:lstStyle/>
                <a:p>
                  <a:pPr algn="ctr"/>
                  <a:r>
                    <a:rPr lang="en-US" sz="2200">
                      <a:solidFill>
                        <a:schemeClr val="tx1">
                          <a:lumMod val="75000"/>
                          <a:lumOff val="25000"/>
                        </a:schemeClr>
                      </a:solidFill>
                      <a:latin typeface="Open Sans"/>
                      <a:ea typeface="Open Sans"/>
                      <a:cs typeface="Open Sans"/>
                      <a:sym typeface="Open Sans"/>
                    </a:rPr>
                    <a:t>ID &amp; password</a:t>
                  </a:r>
                  <a:endParaRPr lang="en-IN" sz="2200">
                    <a:solidFill>
                      <a:schemeClr val="tx1">
                        <a:lumMod val="75000"/>
                        <a:lumOff val="25000"/>
                      </a:schemeClr>
                    </a:solidFill>
                  </a:endParaRPr>
                </a:p>
              </p:txBody>
            </p:sp>
          </p:grpSp>
          <p:grpSp>
            <p:nvGrpSpPr>
              <p:cNvPr id="25" name="Group 24">
                <a:extLst>
                  <a:ext uri="{FF2B5EF4-FFF2-40B4-BE49-F238E27FC236}">
                    <a16:creationId xmlns:a16="http://schemas.microsoft.com/office/drawing/2014/main" id="{7B7504EB-4FAF-4546-832E-BC1E9E404B00}"/>
                  </a:ext>
                </a:extLst>
              </p:cNvPr>
              <p:cNvGrpSpPr/>
              <p:nvPr/>
            </p:nvGrpSpPr>
            <p:grpSpPr>
              <a:xfrm>
                <a:off x="9683251" y="5850291"/>
                <a:ext cx="3274418" cy="484424"/>
                <a:chOff x="8321420" y="1954305"/>
                <a:chExt cx="3274418" cy="484424"/>
              </a:xfrm>
            </p:grpSpPr>
            <p:sp>
              <p:nvSpPr>
                <p:cNvPr id="26" name="Rectangle: Rounded Corners 25">
                  <a:extLst>
                    <a:ext uri="{FF2B5EF4-FFF2-40B4-BE49-F238E27FC236}">
                      <a16:creationId xmlns:a16="http://schemas.microsoft.com/office/drawing/2014/main" id="{21B0E043-358B-4F20-AF7C-9562AC093A94}"/>
                    </a:ext>
                  </a:extLst>
                </p:cNvPr>
                <p:cNvSpPr/>
                <p:nvPr/>
              </p:nvSpPr>
              <p:spPr>
                <a:xfrm>
                  <a:off x="8321420" y="1954305"/>
                  <a:ext cx="3258615" cy="47397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93F9806-F2B4-4B8D-AB5A-961B19D58F30}"/>
                    </a:ext>
                  </a:extLst>
                </p:cNvPr>
                <p:cNvSpPr/>
                <p:nvPr/>
              </p:nvSpPr>
              <p:spPr>
                <a:xfrm>
                  <a:off x="8337223" y="2007842"/>
                  <a:ext cx="3258615" cy="430887"/>
                </a:xfrm>
                <a:prstGeom prst="rect">
                  <a:avLst/>
                </a:prstGeom>
              </p:spPr>
              <p:txBody>
                <a:bodyPr wrap="square">
                  <a:spAutoFit/>
                </a:bodyPr>
                <a:lstStyle/>
                <a:p>
                  <a:pPr algn="ctr"/>
                  <a:r>
                    <a:rPr lang="en-US" sz="2200">
                      <a:solidFill>
                        <a:schemeClr val="bg1"/>
                      </a:solidFill>
                      <a:latin typeface="Open Sans"/>
                      <a:ea typeface="Open Sans"/>
                      <a:cs typeface="Open Sans"/>
                      <a:sym typeface="Open Sans"/>
                    </a:rPr>
                    <a:t>Third-party application</a:t>
                  </a:r>
                  <a:endParaRPr lang="en-IN" sz="2200">
                    <a:solidFill>
                      <a:schemeClr val="bg1"/>
                    </a:solidFill>
                  </a:endParaRPr>
                </a:p>
              </p:txBody>
            </p:sp>
          </p:grpSp>
          <p:sp>
            <p:nvSpPr>
              <p:cNvPr id="28" name="Rectangle 27">
                <a:extLst>
                  <a:ext uri="{FF2B5EF4-FFF2-40B4-BE49-F238E27FC236}">
                    <a16:creationId xmlns:a16="http://schemas.microsoft.com/office/drawing/2014/main" id="{23F4AA1E-B80C-4AA4-8094-FCF3360C33E1}"/>
                  </a:ext>
                </a:extLst>
              </p:cNvPr>
              <p:cNvSpPr/>
              <p:nvPr/>
            </p:nvSpPr>
            <p:spPr>
              <a:xfrm>
                <a:off x="12791905" y="2175388"/>
                <a:ext cx="1216216" cy="369332"/>
              </a:xfrm>
              <a:prstGeom prst="rect">
                <a:avLst/>
              </a:prstGeom>
            </p:spPr>
            <p:txBody>
              <a:bodyPr wrap="square">
                <a:spAutoFit/>
              </a:bodyPr>
              <a:lstStyle/>
              <a:p>
                <a:pPr algn="ctr"/>
                <a:r>
                  <a:rPr lang="en-US" sz="1800" b="1">
                    <a:solidFill>
                      <a:schemeClr val="tx1">
                        <a:lumMod val="75000"/>
                        <a:lumOff val="25000"/>
                      </a:schemeClr>
                    </a:solidFill>
                    <a:latin typeface="Open Sans"/>
                    <a:ea typeface="Open Sans"/>
                    <a:cs typeface="Open Sans"/>
                    <a:sym typeface="Open Sans"/>
                  </a:rPr>
                  <a:t>SERVICE</a:t>
                </a:r>
                <a:endParaRPr lang="en-IN" sz="1800" b="1">
                  <a:solidFill>
                    <a:schemeClr val="tx1">
                      <a:lumMod val="75000"/>
                      <a:lumOff val="25000"/>
                    </a:schemeClr>
                  </a:solidFill>
                </a:endParaRPr>
              </a:p>
            </p:txBody>
          </p:sp>
          <p:grpSp>
            <p:nvGrpSpPr>
              <p:cNvPr id="29" name="Group 28">
                <a:extLst>
                  <a:ext uri="{FF2B5EF4-FFF2-40B4-BE49-F238E27FC236}">
                    <a16:creationId xmlns:a16="http://schemas.microsoft.com/office/drawing/2014/main" id="{5308DAFC-8820-4A9A-8C28-C6FF5249780A}"/>
                  </a:ext>
                </a:extLst>
              </p:cNvPr>
              <p:cNvGrpSpPr/>
              <p:nvPr/>
            </p:nvGrpSpPr>
            <p:grpSpPr>
              <a:xfrm>
                <a:off x="12643241" y="4336440"/>
                <a:ext cx="1853277" cy="800460"/>
                <a:chOff x="8383369" y="1894489"/>
                <a:chExt cx="1853277" cy="800460"/>
              </a:xfrm>
            </p:grpSpPr>
            <p:sp>
              <p:nvSpPr>
                <p:cNvPr id="30" name="Rectangle: Rounded Corners 29">
                  <a:extLst>
                    <a:ext uri="{FF2B5EF4-FFF2-40B4-BE49-F238E27FC236}">
                      <a16:creationId xmlns:a16="http://schemas.microsoft.com/office/drawing/2014/main" id="{3C61B6C9-6EB1-41AB-A72B-181AD132D9CE}"/>
                    </a:ext>
                  </a:extLst>
                </p:cNvPr>
                <p:cNvSpPr/>
                <p:nvPr/>
              </p:nvSpPr>
              <p:spPr>
                <a:xfrm>
                  <a:off x="8383369" y="1894489"/>
                  <a:ext cx="1853277" cy="794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A7382B51-8998-4994-AAE9-35223AE30D8D}"/>
                    </a:ext>
                  </a:extLst>
                </p:cNvPr>
                <p:cNvSpPr/>
                <p:nvPr/>
              </p:nvSpPr>
              <p:spPr>
                <a:xfrm>
                  <a:off x="8480450" y="1925508"/>
                  <a:ext cx="1621137" cy="769441"/>
                </a:xfrm>
                <a:prstGeom prst="rect">
                  <a:avLst/>
                </a:prstGeom>
              </p:spPr>
              <p:txBody>
                <a:bodyPr wrap="square">
                  <a:spAutoFit/>
                </a:bodyPr>
                <a:lstStyle/>
                <a:p>
                  <a:pPr algn="ctr"/>
                  <a:r>
                    <a:rPr lang="en-US" sz="2200">
                      <a:solidFill>
                        <a:schemeClr val="bg1"/>
                      </a:solidFill>
                      <a:latin typeface="Open Sans"/>
                      <a:ea typeface="Open Sans"/>
                      <a:cs typeface="Open Sans"/>
                      <a:sym typeface="Open Sans"/>
                    </a:rPr>
                    <a:t>User’s Data</a:t>
                  </a:r>
                  <a:endParaRPr lang="en-IN" sz="2200">
                    <a:solidFill>
                      <a:schemeClr val="bg1"/>
                    </a:solidFill>
                  </a:endParaRPr>
                </a:p>
              </p:txBody>
            </p:sp>
          </p:grpSp>
          <p:grpSp>
            <p:nvGrpSpPr>
              <p:cNvPr id="32" name="Group 31">
                <a:extLst>
                  <a:ext uri="{FF2B5EF4-FFF2-40B4-BE49-F238E27FC236}">
                    <a16:creationId xmlns:a16="http://schemas.microsoft.com/office/drawing/2014/main" id="{933E3285-D62A-421D-892C-EC9F738DA1DA}"/>
                  </a:ext>
                </a:extLst>
              </p:cNvPr>
              <p:cNvGrpSpPr/>
              <p:nvPr/>
            </p:nvGrpSpPr>
            <p:grpSpPr>
              <a:xfrm>
                <a:off x="12581292" y="3395064"/>
                <a:ext cx="776121" cy="929477"/>
                <a:chOff x="12581292" y="3466780"/>
                <a:chExt cx="776121" cy="929477"/>
              </a:xfrm>
            </p:grpSpPr>
            <p:cxnSp>
              <p:nvCxnSpPr>
                <p:cNvPr id="19" name="Straight Connector 18">
                  <a:extLst>
                    <a:ext uri="{FF2B5EF4-FFF2-40B4-BE49-F238E27FC236}">
                      <a16:creationId xmlns:a16="http://schemas.microsoft.com/office/drawing/2014/main" id="{B1918E09-B038-4067-92B8-FE2E7836129A}"/>
                    </a:ext>
                  </a:extLst>
                </p:cNvPr>
                <p:cNvCxnSpPr/>
                <p:nvPr/>
              </p:nvCxnSpPr>
              <p:spPr>
                <a:xfrm>
                  <a:off x="12581292" y="3466780"/>
                  <a:ext cx="77612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073EEC-28A4-410F-B9E6-D1754DEE8AD2}"/>
                    </a:ext>
                  </a:extLst>
                </p:cNvPr>
                <p:cNvCxnSpPr/>
                <p:nvPr/>
              </p:nvCxnSpPr>
              <p:spPr>
                <a:xfrm>
                  <a:off x="13357413" y="3466780"/>
                  <a:ext cx="0" cy="92947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BB27B740-6402-42E8-987B-551BA60EE1C8}"/>
                  </a:ext>
                </a:extLst>
              </p:cNvPr>
              <p:cNvSpPr/>
              <p:nvPr/>
            </p:nvSpPr>
            <p:spPr>
              <a:xfrm>
                <a:off x="13375624" y="3700103"/>
                <a:ext cx="942331" cy="430887"/>
              </a:xfrm>
              <a:prstGeom prst="rect">
                <a:avLst/>
              </a:prstGeom>
            </p:spPr>
            <p:txBody>
              <a:bodyPr wrap="square">
                <a:spAutoFit/>
              </a:bodyPr>
              <a:lstStyle/>
              <a:p>
                <a:r>
                  <a:rPr lang="en-US" sz="2200">
                    <a:solidFill>
                      <a:schemeClr val="tx1">
                        <a:lumMod val="75000"/>
                        <a:lumOff val="25000"/>
                      </a:schemeClr>
                    </a:solidFill>
                    <a:latin typeface="Open Sans"/>
                    <a:ea typeface="Open Sans"/>
                    <a:cs typeface="Open Sans"/>
                    <a:sym typeface="Open Sans"/>
                  </a:rPr>
                  <a:t>has</a:t>
                </a:r>
                <a:endParaRPr lang="en-IN" sz="2200">
                  <a:solidFill>
                    <a:schemeClr val="tx1">
                      <a:lumMod val="75000"/>
                      <a:lumOff val="25000"/>
                    </a:schemeClr>
                  </a:solidFill>
                </a:endParaRPr>
              </a:p>
            </p:txBody>
          </p:sp>
          <p:cxnSp>
            <p:nvCxnSpPr>
              <p:cNvPr id="34" name="Straight Arrow Connector 33">
                <a:extLst>
                  <a:ext uri="{FF2B5EF4-FFF2-40B4-BE49-F238E27FC236}">
                    <a16:creationId xmlns:a16="http://schemas.microsoft.com/office/drawing/2014/main" id="{170973D7-0B1E-4798-ADB7-6166C98FD8FF}"/>
                  </a:ext>
                </a:extLst>
              </p:cNvPr>
              <p:cNvCxnSpPr/>
              <p:nvPr/>
            </p:nvCxnSpPr>
            <p:spPr>
              <a:xfrm>
                <a:off x="8932028" y="3700103"/>
                <a:ext cx="0" cy="115735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436130B-9E44-44DF-8E93-0B4287E57E47}"/>
                  </a:ext>
                </a:extLst>
              </p:cNvPr>
              <p:cNvSpPr/>
              <p:nvPr/>
            </p:nvSpPr>
            <p:spPr>
              <a:xfrm>
                <a:off x="8950240" y="4075936"/>
                <a:ext cx="1531654" cy="430887"/>
              </a:xfrm>
              <a:prstGeom prst="rect">
                <a:avLst/>
              </a:prstGeom>
            </p:spPr>
            <p:txBody>
              <a:bodyPr wrap="square">
                <a:spAutoFit/>
              </a:bodyPr>
              <a:lstStyle/>
              <a:p>
                <a:pPr algn="ctr"/>
                <a:r>
                  <a:rPr lang="en-US" sz="2200">
                    <a:solidFill>
                      <a:schemeClr val="tx1">
                        <a:lumMod val="75000"/>
                        <a:lumOff val="25000"/>
                      </a:schemeClr>
                    </a:solidFill>
                    <a:latin typeface="Open Sans"/>
                    <a:ea typeface="Open Sans"/>
                    <a:cs typeface="Open Sans"/>
                    <a:sym typeface="Open Sans"/>
                  </a:rPr>
                  <a:t>Authorize</a:t>
                </a:r>
                <a:endParaRPr lang="en-IN" sz="2200">
                  <a:solidFill>
                    <a:schemeClr val="tx1">
                      <a:lumMod val="75000"/>
                      <a:lumOff val="25000"/>
                    </a:schemeClr>
                  </a:solidFill>
                </a:endParaRPr>
              </a:p>
            </p:txBody>
          </p:sp>
          <p:grpSp>
            <p:nvGrpSpPr>
              <p:cNvPr id="49" name="Group 48">
                <a:extLst>
                  <a:ext uri="{FF2B5EF4-FFF2-40B4-BE49-F238E27FC236}">
                    <a16:creationId xmlns:a16="http://schemas.microsoft.com/office/drawing/2014/main" id="{C65A3CD2-67EC-49E1-BBE7-A33314D14B39}"/>
                  </a:ext>
                </a:extLst>
              </p:cNvPr>
              <p:cNvGrpSpPr/>
              <p:nvPr/>
            </p:nvGrpSpPr>
            <p:grpSpPr>
              <a:xfrm>
                <a:off x="8337134" y="4962267"/>
                <a:ext cx="1221214" cy="504350"/>
                <a:chOff x="8321421" y="1954306"/>
                <a:chExt cx="1221214" cy="504350"/>
              </a:xfrm>
            </p:grpSpPr>
            <p:sp>
              <p:nvSpPr>
                <p:cNvPr id="50" name="Rectangle: Rounded Corners 49">
                  <a:extLst>
                    <a:ext uri="{FF2B5EF4-FFF2-40B4-BE49-F238E27FC236}">
                      <a16:creationId xmlns:a16="http://schemas.microsoft.com/office/drawing/2014/main" id="{B8B3B6A2-3797-424C-BD66-B75C8D396F06}"/>
                    </a:ext>
                  </a:extLst>
                </p:cNvPr>
                <p:cNvSpPr/>
                <p:nvPr/>
              </p:nvSpPr>
              <p:spPr>
                <a:xfrm>
                  <a:off x="8321421" y="1954306"/>
                  <a:ext cx="1221214" cy="504350"/>
                </a:xfrm>
                <a:prstGeom prst="roundRect">
                  <a:avLst/>
                </a:prstGeom>
                <a:solidFill>
                  <a:srgbClr val="839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40A7085A-D8EA-41BF-AF06-CB3E2B4D2798}"/>
                    </a:ext>
                  </a:extLst>
                </p:cNvPr>
                <p:cNvSpPr/>
                <p:nvPr/>
              </p:nvSpPr>
              <p:spPr>
                <a:xfrm>
                  <a:off x="8352697" y="2001366"/>
                  <a:ext cx="1174225" cy="430887"/>
                </a:xfrm>
                <a:prstGeom prst="rect">
                  <a:avLst/>
                </a:prstGeom>
              </p:spPr>
              <p:txBody>
                <a:bodyPr wrap="square">
                  <a:spAutoFit/>
                </a:bodyPr>
                <a:lstStyle/>
                <a:p>
                  <a:pPr algn="ctr"/>
                  <a:r>
                    <a:rPr lang="en-US" sz="2200">
                      <a:solidFill>
                        <a:schemeClr val="bg1"/>
                      </a:solidFill>
                      <a:latin typeface="Open Sans"/>
                      <a:ea typeface="Open Sans"/>
                      <a:cs typeface="Open Sans"/>
                      <a:sym typeface="Open Sans"/>
                    </a:rPr>
                    <a:t>App</a:t>
                  </a:r>
                  <a:endParaRPr lang="en-IN" sz="2200">
                    <a:solidFill>
                      <a:schemeClr val="bg1"/>
                    </a:solidFill>
                  </a:endParaRPr>
                </a:p>
              </p:txBody>
            </p:sp>
          </p:grpSp>
          <p:grpSp>
            <p:nvGrpSpPr>
              <p:cNvPr id="52" name="Group 51">
                <a:extLst>
                  <a:ext uri="{FF2B5EF4-FFF2-40B4-BE49-F238E27FC236}">
                    <a16:creationId xmlns:a16="http://schemas.microsoft.com/office/drawing/2014/main" id="{9627E9C9-B985-4976-8B1A-68AF5CC4EA1D}"/>
                  </a:ext>
                </a:extLst>
              </p:cNvPr>
              <p:cNvGrpSpPr/>
              <p:nvPr/>
            </p:nvGrpSpPr>
            <p:grpSpPr>
              <a:xfrm>
                <a:off x="12782836" y="2589765"/>
                <a:ext cx="1855341" cy="769441"/>
                <a:chOff x="8321420" y="1659429"/>
                <a:chExt cx="1855341" cy="769441"/>
              </a:xfrm>
            </p:grpSpPr>
            <p:sp>
              <p:nvSpPr>
                <p:cNvPr id="53" name="Rectangle: Rounded Corners 52">
                  <a:extLst>
                    <a:ext uri="{FF2B5EF4-FFF2-40B4-BE49-F238E27FC236}">
                      <a16:creationId xmlns:a16="http://schemas.microsoft.com/office/drawing/2014/main" id="{1C36017D-CE5C-41B4-9CAB-FBE704F81CD9}"/>
                    </a:ext>
                  </a:extLst>
                </p:cNvPr>
                <p:cNvSpPr/>
                <p:nvPr/>
              </p:nvSpPr>
              <p:spPr>
                <a:xfrm>
                  <a:off x="8321420" y="1710857"/>
                  <a:ext cx="1853277" cy="66796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B11FC833-C54A-493A-9373-45A751FB9B0C}"/>
                    </a:ext>
                  </a:extLst>
                </p:cNvPr>
                <p:cNvSpPr/>
                <p:nvPr/>
              </p:nvSpPr>
              <p:spPr>
                <a:xfrm>
                  <a:off x="8343212" y="1659429"/>
                  <a:ext cx="1833549" cy="769441"/>
                </a:xfrm>
                <a:prstGeom prst="rect">
                  <a:avLst/>
                </a:prstGeom>
              </p:spPr>
              <p:txBody>
                <a:bodyPr wrap="square">
                  <a:spAutoFit/>
                </a:bodyPr>
                <a:lstStyle/>
                <a:p>
                  <a:pPr algn="ctr"/>
                  <a:r>
                    <a:rPr lang="en-US" sz="2200">
                      <a:solidFill>
                        <a:schemeClr val="bg1"/>
                      </a:solidFill>
                      <a:latin typeface="Open Sans"/>
                      <a:ea typeface="Open Sans"/>
                      <a:cs typeface="Open Sans"/>
                      <a:sym typeface="Open Sans"/>
                    </a:rPr>
                    <a:t>User Account</a:t>
                  </a:r>
                  <a:endParaRPr lang="en-IN" sz="2200">
                    <a:solidFill>
                      <a:schemeClr val="bg1"/>
                    </a:solidFill>
                  </a:endParaRPr>
                </a:p>
              </p:txBody>
            </p:sp>
          </p:grpSp>
          <p:cxnSp>
            <p:nvCxnSpPr>
              <p:cNvPr id="36" name="Connector: Elbow 35">
                <a:extLst>
                  <a:ext uri="{FF2B5EF4-FFF2-40B4-BE49-F238E27FC236}">
                    <a16:creationId xmlns:a16="http://schemas.microsoft.com/office/drawing/2014/main" id="{45BE1E2F-87A7-483E-80DE-5095C243B65F}"/>
                  </a:ext>
                </a:extLst>
              </p:cNvPr>
              <p:cNvCxnSpPr>
                <a:cxnSpLocks/>
                <a:stCxn id="51" idx="2"/>
                <a:endCxn id="26" idx="1"/>
              </p:cNvCxnSpPr>
              <p:nvPr/>
            </p:nvCxnSpPr>
            <p:spPr>
              <a:xfrm rot="16200000" flipH="1">
                <a:off x="8995855" y="5399882"/>
                <a:ext cx="647064" cy="727728"/>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06F70EE-DE31-4CF6-974F-DF5224D5AC8B}"/>
                </a:ext>
              </a:extLst>
            </p:cNvPr>
            <p:cNvGrpSpPr/>
            <p:nvPr/>
          </p:nvGrpSpPr>
          <p:grpSpPr>
            <a:xfrm>
              <a:off x="9697737" y="6376584"/>
              <a:ext cx="4343177" cy="2227977"/>
              <a:chOff x="9277075" y="6376584"/>
              <a:chExt cx="4343177" cy="2227977"/>
            </a:xfrm>
          </p:grpSpPr>
          <p:grpSp>
            <p:nvGrpSpPr>
              <p:cNvPr id="55" name="Group 54">
                <a:extLst>
                  <a:ext uri="{FF2B5EF4-FFF2-40B4-BE49-F238E27FC236}">
                    <a16:creationId xmlns:a16="http://schemas.microsoft.com/office/drawing/2014/main" id="{BF5048AE-E5B4-4352-9CB6-5B229ECBBC73}"/>
                  </a:ext>
                </a:extLst>
              </p:cNvPr>
              <p:cNvGrpSpPr/>
              <p:nvPr/>
            </p:nvGrpSpPr>
            <p:grpSpPr>
              <a:xfrm>
                <a:off x="9277075" y="6376584"/>
                <a:ext cx="4013547" cy="727829"/>
                <a:chOff x="9215718" y="6566961"/>
                <a:chExt cx="4013547" cy="727829"/>
              </a:xfrm>
            </p:grpSpPr>
            <p:pic>
              <p:nvPicPr>
                <p:cNvPr id="1026" name="Picture 2" descr="Free icons designed by Google | Flaticon">
                  <a:extLst>
                    <a:ext uri="{FF2B5EF4-FFF2-40B4-BE49-F238E27FC236}">
                      <a16:creationId xmlns:a16="http://schemas.microsoft.com/office/drawing/2014/main" id="{DB12EC2E-6461-4DE6-8A17-C55C492E1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5718" y="6566961"/>
                  <a:ext cx="727829" cy="727829"/>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C179C7B8-33B7-4B04-BA9D-1684F464C96D}"/>
                    </a:ext>
                  </a:extLst>
                </p:cNvPr>
                <p:cNvGrpSpPr/>
                <p:nvPr/>
              </p:nvGrpSpPr>
              <p:grpSpPr>
                <a:xfrm>
                  <a:off x="9916618" y="6693889"/>
                  <a:ext cx="3312647" cy="483644"/>
                  <a:chOff x="8267388" y="1954305"/>
                  <a:chExt cx="3312647" cy="483644"/>
                </a:xfrm>
              </p:grpSpPr>
              <p:sp>
                <p:nvSpPr>
                  <p:cNvPr id="62" name="Rectangle: Rounded Corners 61">
                    <a:extLst>
                      <a:ext uri="{FF2B5EF4-FFF2-40B4-BE49-F238E27FC236}">
                        <a16:creationId xmlns:a16="http://schemas.microsoft.com/office/drawing/2014/main" id="{A6688731-9E62-4A8E-B597-C27B20B4BEEA}"/>
                      </a:ext>
                    </a:extLst>
                  </p:cNvPr>
                  <p:cNvSpPr/>
                  <p:nvPr/>
                </p:nvSpPr>
                <p:spPr>
                  <a:xfrm>
                    <a:off x="8321420" y="1954305"/>
                    <a:ext cx="3258615" cy="47397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E4E5E590-5376-46BD-B19C-6958EDC2F1F6}"/>
                      </a:ext>
                    </a:extLst>
                  </p:cNvPr>
                  <p:cNvSpPr/>
                  <p:nvPr/>
                </p:nvSpPr>
                <p:spPr>
                  <a:xfrm>
                    <a:off x="8267388" y="2007062"/>
                    <a:ext cx="3295650" cy="430887"/>
                  </a:xfrm>
                  <a:prstGeom prst="rect">
                    <a:avLst/>
                  </a:prstGeom>
                </p:spPr>
                <p:txBody>
                  <a:bodyPr wrap="square">
                    <a:spAutoFit/>
                  </a:bodyPr>
                  <a:lstStyle/>
                  <a:p>
                    <a:pPr algn="ctr"/>
                    <a:r>
                      <a:rPr lang="en-US" sz="2200">
                        <a:solidFill>
                          <a:schemeClr val="bg1"/>
                        </a:solidFill>
                        <a:latin typeface="Open Sans"/>
                        <a:ea typeface="Open Sans"/>
                        <a:cs typeface="Open Sans"/>
                        <a:sym typeface="Open Sans"/>
                      </a:rPr>
                      <a:t>Continue with google</a:t>
                    </a:r>
                    <a:endParaRPr lang="en-IN" sz="2200">
                      <a:solidFill>
                        <a:schemeClr val="bg1"/>
                      </a:solidFill>
                    </a:endParaRPr>
                  </a:p>
                </p:txBody>
              </p:sp>
            </p:grpSp>
          </p:grpSp>
          <p:grpSp>
            <p:nvGrpSpPr>
              <p:cNvPr id="47" name="Group 46">
                <a:extLst>
                  <a:ext uri="{FF2B5EF4-FFF2-40B4-BE49-F238E27FC236}">
                    <a16:creationId xmlns:a16="http://schemas.microsoft.com/office/drawing/2014/main" id="{BE66F7FF-DDAE-4B9D-8D90-BF1F1ABD9186}"/>
                  </a:ext>
                </a:extLst>
              </p:cNvPr>
              <p:cNvGrpSpPr/>
              <p:nvPr/>
            </p:nvGrpSpPr>
            <p:grpSpPr>
              <a:xfrm>
                <a:off x="9357300" y="7324517"/>
                <a:ext cx="3933322" cy="567378"/>
                <a:chOff x="9295943" y="7398896"/>
                <a:chExt cx="3933322" cy="567378"/>
              </a:xfrm>
            </p:grpSpPr>
            <p:sp>
              <p:nvSpPr>
                <p:cNvPr id="68" name="Rectangle: Rounded Corners 67">
                  <a:extLst>
                    <a:ext uri="{FF2B5EF4-FFF2-40B4-BE49-F238E27FC236}">
                      <a16:creationId xmlns:a16="http://schemas.microsoft.com/office/drawing/2014/main" id="{2C1B8809-0CC1-46FD-963A-DE2093FF1094}"/>
                    </a:ext>
                  </a:extLst>
                </p:cNvPr>
                <p:cNvSpPr/>
                <p:nvPr/>
              </p:nvSpPr>
              <p:spPr>
                <a:xfrm>
                  <a:off x="9970650" y="7445599"/>
                  <a:ext cx="3258615" cy="473973"/>
                </a:xfrm>
                <a:prstGeom prst="roundRect">
                  <a:avLst/>
                </a:prstGeom>
                <a:solidFill>
                  <a:srgbClr val="6CC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7AF4816C-DE12-4629-884F-D9196150153B}"/>
                    </a:ext>
                  </a:extLst>
                </p:cNvPr>
                <p:cNvSpPr/>
                <p:nvPr/>
              </p:nvSpPr>
              <p:spPr>
                <a:xfrm>
                  <a:off x="9940371" y="7460000"/>
                  <a:ext cx="3241704" cy="430887"/>
                </a:xfrm>
                <a:prstGeom prst="rect">
                  <a:avLst/>
                </a:prstGeom>
              </p:spPr>
              <p:txBody>
                <a:bodyPr wrap="square">
                  <a:spAutoFit/>
                </a:bodyPr>
                <a:lstStyle/>
                <a:p>
                  <a:pPr algn="ctr"/>
                  <a:r>
                    <a:rPr lang="en-US" sz="2200">
                      <a:solidFill>
                        <a:schemeClr val="bg1"/>
                      </a:solidFill>
                      <a:latin typeface="Open Sans"/>
                      <a:ea typeface="Open Sans"/>
                      <a:cs typeface="Open Sans"/>
                      <a:sym typeface="Open Sans"/>
                    </a:rPr>
                    <a:t>Continue with feedly</a:t>
                  </a:r>
                  <a:endParaRPr lang="en-IN" sz="2200">
                    <a:solidFill>
                      <a:schemeClr val="bg1"/>
                    </a:solidFill>
                  </a:endParaRPr>
                </a:p>
              </p:txBody>
            </p:sp>
            <p:pic>
              <p:nvPicPr>
                <p:cNvPr id="1030" name="Picture 6" descr="Free Feedly Logo Icon of Flat style - Available in SVG, PNG, EPS, AI &amp; Icon  fonts">
                  <a:extLst>
                    <a:ext uri="{FF2B5EF4-FFF2-40B4-BE49-F238E27FC236}">
                      <a16:creationId xmlns:a16="http://schemas.microsoft.com/office/drawing/2014/main" id="{6D0798C2-0C4F-4B4D-89C8-A3C0BE165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5943" y="7398896"/>
                  <a:ext cx="567378" cy="5673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01BF5DE1-B7AC-457B-98A8-CD938BFE95DB}"/>
                  </a:ext>
                </a:extLst>
              </p:cNvPr>
              <p:cNvGrpSpPr/>
              <p:nvPr/>
            </p:nvGrpSpPr>
            <p:grpSpPr>
              <a:xfrm>
                <a:off x="9307655" y="8111999"/>
                <a:ext cx="4312597" cy="492562"/>
                <a:chOff x="9333351" y="8302375"/>
                <a:chExt cx="4312597" cy="492562"/>
              </a:xfrm>
            </p:grpSpPr>
            <p:sp>
              <p:nvSpPr>
                <p:cNvPr id="74" name="Rectangle: Rounded Corners 73">
                  <a:extLst>
                    <a:ext uri="{FF2B5EF4-FFF2-40B4-BE49-F238E27FC236}">
                      <a16:creationId xmlns:a16="http://schemas.microsoft.com/office/drawing/2014/main" id="{04AA966A-B046-4582-A2FF-34B5CC13C263}"/>
                    </a:ext>
                  </a:extLst>
                </p:cNvPr>
                <p:cNvSpPr/>
                <p:nvPr/>
              </p:nvSpPr>
              <p:spPr>
                <a:xfrm>
                  <a:off x="10057703" y="8311670"/>
                  <a:ext cx="3258615" cy="473973"/>
                </a:xfrm>
                <a:prstGeom prst="roundRect">
                  <a:avLst/>
                </a:prstGeom>
                <a:solidFill>
                  <a:srgbClr val="3A55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5D30F075-EE50-4A62-B6A2-38F85377DE4E}"/>
                    </a:ext>
                  </a:extLst>
                </p:cNvPr>
                <p:cNvSpPr/>
                <p:nvPr/>
              </p:nvSpPr>
              <p:spPr>
                <a:xfrm>
                  <a:off x="9734642" y="8346000"/>
                  <a:ext cx="3911306" cy="430887"/>
                </a:xfrm>
                <a:prstGeom prst="rect">
                  <a:avLst/>
                </a:prstGeom>
              </p:spPr>
              <p:txBody>
                <a:bodyPr wrap="square">
                  <a:spAutoFit/>
                </a:bodyPr>
                <a:lstStyle/>
                <a:p>
                  <a:pPr algn="ctr"/>
                  <a:r>
                    <a:rPr lang="en-US" sz="2200">
                      <a:solidFill>
                        <a:schemeClr val="bg1"/>
                      </a:solidFill>
                      <a:latin typeface="Open Sans"/>
                      <a:ea typeface="Open Sans"/>
                      <a:cs typeface="Open Sans"/>
                      <a:sym typeface="Open Sans"/>
                    </a:rPr>
                    <a:t>Continue with facebook</a:t>
                  </a:r>
                  <a:endParaRPr lang="en-IN" sz="2200">
                    <a:solidFill>
                      <a:schemeClr val="bg1"/>
                    </a:solidFill>
                  </a:endParaRPr>
                </a:p>
              </p:txBody>
            </p:sp>
            <p:pic>
              <p:nvPicPr>
                <p:cNvPr id="1032" name="Picture 8" descr="Facebook - Free social media icons">
                  <a:extLst>
                    <a:ext uri="{FF2B5EF4-FFF2-40B4-BE49-F238E27FC236}">
                      <a16:creationId xmlns:a16="http://schemas.microsoft.com/office/drawing/2014/main" id="{FE945343-3D5C-49F6-8951-57994FD8B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3351" y="8302375"/>
                  <a:ext cx="492562" cy="492562"/>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60" name="Group 59">
            <a:extLst>
              <a:ext uri="{FF2B5EF4-FFF2-40B4-BE49-F238E27FC236}">
                <a16:creationId xmlns:a16="http://schemas.microsoft.com/office/drawing/2014/main" id="{1A3A6F83-89CE-4B98-BC9D-26B9689FD616}"/>
              </a:ext>
            </a:extLst>
          </p:cNvPr>
          <p:cNvGrpSpPr/>
          <p:nvPr/>
        </p:nvGrpSpPr>
        <p:grpSpPr>
          <a:xfrm>
            <a:off x="8678466" y="2528391"/>
            <a:ext cx="687003" cy="1152396"/>
            <a:chOff x="3372380" y="5468390"/>
            <a:chExt cx="1138619" cy="1909946"/>
          </a:xfrm>
        </p:grpSpPr>
        <p:grpSp>
          <p:nvGrpSpPr>
            <p:cNvPr id="64" name="Group 27">
              <a:extLst>
                <a:ext uri="{FF2B5EF4-FFF2-40B4-BE49-F238E27FC236}">
                  <a16:creationId xmlns:a16="http://schemas.microsoft.com/office/drawing/2014/main" id="{913B7096-5D1D-40CB-9D7F-A98EA728B052}"/>
                </a:ext>
              </a:extLst>
            </p:cNvPr>
            <p:cNvGrpSpPr>
              <a:grpSpLocks noChangeAspect="1"/>
            </p:cNvGrpSpPr>
            <p:nvPr/>
          </p:nvGrpSpPr>
          <p:grpSpPr bwMode="auto">
            <a:xfrm>
              <a:off x="3372380" y="5468390"/>
              <a:ext cx="1118335" cy="1323407"/>
              <a:chOff x="7659" y="1445"/>
              <a:chExt cx="1287" cy="1523"/>
            </a:xfrm>
          </p:grpSpPr>
          <p:sp>
            <p:nvSpPr>
              <p:cNvPr id="72" name="AutoShape 26">
                <a:extLst>
                  <a:ext uri="{FF2B5EF4-FFF2-40B4-BE49-F238E27FC236}">
                    <a16:creationId xmlns:a16="http://schemas.microsoft.com/office/drawing/2014/main" id="{6032D691-2C0D-4464-8841-A89EA01126C5}"/>
                  </a:ext>
                </a:extLst>
              </p:cNvPr>
              <p:cNvSpPr>
                <a:spLocks noChangeAspect="1" noChangeArrowheads="1" noTextEdit="1"/>
              </p:cNvSpPr>
              <p:nvPr/>
            </p:nvSpPr>
            <p:spPr bwMode="auto">
              <a:xfrm>
                <a:off x="7659" y="1445"/>
                <a:ext cx="1287" cy="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73" name="Freeform 29">
                <a:extLst>
                  <a:ext uri="{FF2B5EF4-FFF2-40B4-BE49-F238E27FC236}">
                    <a16:creationId xmlns:a16="http://schemas.microsoft.com/office/drawing/2014/main" id="{27FABF3B-F331-4A0D-8C7D-C5083A1F867A}"/>
                  </a:ext>
                </a:extLst>
              </p:cNvPr>
              <p:cNvSpPr>
                <a:spLocks/>
              </p:cNvSpPr>
              <p:nvPr/>
            </p:nvSpPr>
            <p:spPr bwMode="auto">
              <a:xfrm>
                <a:off x="7961" y="1451"/>
                <a:ext cx="704" cy="725"/>
              </a:xfrm>
              <a:custGeom>
                <a:avLst/>
                <a:gdLst>
                  <a:gd name="T0" fmla="*/ 1022 w 2110"/>
                  <a:gd name="T1" fmla="*/ 1 h 2175"/>
                  <a:gd name="T2" fmla="*/ 1184 w 2110"/>
                  <a:gd name="T3" fmla="*/ 18 h 2175"/>
                  <a:gd name="T4" fmla="*/ 1343 w 2110"/>
                  <a:gd name="T5" fmla="*/ 55 h 2175"/>
                  <a:gd name="T6" fmla="*/ 1497 w 2110"/>
                  <a:gd name="T7" fmla="*/ 112 h 2175"/>
                  <a:gd name="T8" fmla="*/ 1645 w 2110"/>
                  <a:gd name="T9" fmla="*/ 187 h 2175"/>
                  <a:gd name="T10" fmla="*/ 1768 w 2110"/>
                  <a:gd name="T11" fmla="*/ 242 h 2175"/>
                  <a:gd name="T12" fmla="*/ 1861 w 2110"/>
                  <a:gd name="T13" fmla="*/ 280 h 2175"/>
                  <a:gd name="T14" fmla="*/ 1938 w 2110"/>
                  <a:gd name="T15" fmla="*/ 336 h 2175"/>
                  <a:gd name="T16" fmla="*/ 2000 w 2110"/>
                  <a:gd name="T17" fmla="*/ 408 h 2175"/>
                  <a:gd name="T18" fmla="*/ 2046 w 2110"/>
                  <a:gd name="T19" fmla="*/ 496 h 2175"/>
                  <a:gd name="T20" fmla="*/ 2079 w 2110"/>
                  <a:gd name="T21" fmla="*/ 594 h 2175"/>
                  <a:gd name="T22" fmla="*/ 2099 w 2110"/>
                  <a:gd name="T23" fmla="*/ 696 h 2175"/>
                  <a:gd name="T24" fmla="*/ 2108 w 2110"/>
                  <a:gd name="T25" fmla="*/ 811 h 2175"/>
                  <a:gd name="T26" fmla="*/ 2107 w 2110"/>
                  <a:gd name="T27" fmla="*/ 935 h 2175"/>
                  <a:gd name="T28" fmla="*/ 2094 w 2110"/>
                  <a:gd name="T29" fmla="*/ 1065 h 2175"/>
                  <a:gd name="T30" fmla="*/ 2071 w 2110"/>
                  <a:gd name="T31" fmla="*/ 1199 h 2175"/>
                  <a:gd name="T32" fmla="*/ 2036 w 2110"/>
                  <a:gd name="T33" fmla="*/ 1333 h 2175"/>
                  <a:gd name="T34" fmla="*/ 1988 w 2110"/>
                  <a:gd name="T35" fmla="*/ 1468 h 2175"/>
                  <a:gd name="T36" fmla="*/ 1927 w 2110"/>
                  <a:gd name="T37" fmla="*/ 1598 h 2175"/>
                  <a:gd name="T38" fmla="*/ 1854 w 2110"/>
                  <a:gd name="T39" fmla="*/ 1721 h 2175"/>
                  <a:gd name="T40" fmla="*/ 1768 w 2110"/>
                  <a:gd name="T41" fmla="*/ 1835 h 2175"/>
                  <a:gd name="T42" fmla="*/ 1667 w 2110"/>
                  <a:gd name="T43" fmla="*/ 1936 h 2175"/>
                  <a:gd name="T44" fmla="*/ 1551 w 2110"/>
                  <a:gd name="T45" fmla="*/ 2023 h 2175"/>
                  <a:gd name="T46" fmla="*/ 1423 w 2110"/>
                  <a:gd name="T47" fmla="*/ 2093 h 2175"/>
                  <a:gd name="T48" fmla="*/ 1278 w 2110"/>
                  <a:gd name="T49" fmla="*/ 2143 h 2175"/>
                  <a:gd name="T50" fmla="*/ 1117 w 2110"/>
                  <a:gd name="T51" fmla="*/ 2171 h 2175"/>
                  <a:gd name="T52" fmla="*/ 949 w 2110"/>
                  <a:gd name="T53" fmla="*/ 2175 h 2175"/>
                  <a:gd name="T54" fmla="*/ 794 w 2110"/>
                  <a:gd name="T55" fmla="*/ 2167 h 2175"/>
                  <a:gd name="T56" fmla="*/ 652 w 2110"/>
                  <a:gd name="T57" fmla="*/ 2145 h 2175"/>
                  <a:gd name="T58" fmla="*/ 523 w 2110"/>
                  <a:gd name="T59" fmla="*/ 2110 h 2175"/>
                  <a:gd name="T60" fmla="*/ 407 w 2110"/>
                  <a:gd name="T61" fmla="*/ 2060 h 2175"/>
                  <a:gd name="T62" fmla="*/ 306 w 2110"/>
                  <a:gd name="T63" fmla="*/ 1994 h 2175"/>
                  <a:gd name="T64" fmla="*/ 221 w 2110"/>
                  <a:gd name="T65" fmla="*/ 1909 h 2175"/>
                  <a:gd name="T66" fmla="*/ 152 w 2110"/>
                  <a:gd name="T67" fmla="*/ 1805 h 2175"/>
                  <a:gd name="T68" fmla="*/ 99 w 2110"/>
                  <a:gd name="T69" fmla="*/ 1681 h 2175"/>
                  <a:gd name="T70" fmla="*/ 60 w 2110"/>
                  <a:gd name="T71" fmla="*/ 1547 h 2175"/>
                  <a:gd name="T72" fmla="*/ 30 w 2110"/>
                  <a:gd name="T73" fmla="*/ 1398 h 2175"/>
                  <a:gd name="T74" fmla="*/ 9 w 2110"/>
                  <a:gd name="T75" fmla="*/ 1241 h 2175"/>
                  <a:gd name="T76" fmla="*/ 0 w 2110"/>
                  <a:gd name="T77" fmla="*/ 1079 h 2175"/>
                  <a:gd name="T78" fmla="*/ 2 w 2110"/>
                  <a:gd name="T79" fmla="*/ 917 h 2175"/>
                  <a:gd name="T80" fmla="*/ 22 w 2110"/>
                  <a:gd name="T81" fmla="*/ 757 h 2175"/>
                  <a:gd name="T82" fmla="*/ 59 w 2110"/>
                  <a:gd name="T83" fmla="*/ 606 h 2175"/>
                  <a:gd name="T84" fmla="*/ 116 w 2110"/>
                  <a:gd name="T85" fmla="*/ 465 h 2175"/>
                  <a:gd name="T86" fmla="*/ 193 w 2110"/>
                  <a:gd name="T87" fmla="*/ 342 h 2175"/>
                  <a:gd name="T88" fmla="*/ 299 w 2110"/>
                  <a:gd name="T89" fmla="*/ 230 h 2175"/>
                  <a:gd name="T90" fmla="*/ 422 w 2110"/>
                  <a:gd name="T91" fmla="*/ 140 h 2175"/>
                  <a:gd name="T92" fmla="*/ 559 w 2110"/>
                  <a:gd name="T93" fmla="*/ 73 h 2175"/>
                  <a:gd name="T94" fmla="*/ 707 w 2110"/>
                  <a:gd name="T95" fmla="*/ 28 h 2175"/>
                  <a:gd name="T96" fmla="*/ 862 w 2110"/>
                  <a:gd name="T97" fmla="*/ 4 h 2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10" h="2175">
                    <a:moveTo>
                      <a:pt x="942" y="0"/>
                    </a:moveTo>
                    <a:lnTo>
                      <a:pt x="1022" y="1"/>
                    </a:lnTo>
                    <a:lnTo>
                      <a:pt x="1102" y="7"/>
                    </a:lnTo>
                    <a:lnTo>
                      <a:pt x="1184" y="18"/>
                    </a:lnTo>
                    <a:lnTo>
                      <a:pt x="1264" y="35"/>
                    </a:lnTo>
                    <a:lnTo>
                      <a:pt x="1343" y="55"/>
                    </a:lnTo>
                    <a:lnTo>
                      <a:pt x="1421" y="80"/>
                    </a:lnTo>
                    <a:lnTo>
                      <a:pt x="1497" y="112"/>
                    </a:lnTo>
                    <a:lnTo>
                      <a:pt x="1572" y="147"/>
                    </a:lnTo>
                    <a:lnTo>
                      <a:pt x="1645" y="187"/>
                    </a:lnTo>
                    <a:lnTo>
                      <a:pt x="1714" y="231"/>
                    </a:lnTo>
                    <a:lnTo>
                      <a:pt x="1768" y="242"/>
                    </a:lnTo>
                    <a:lnTo>
                      <a:pt x="1817" y="259"/>
                    </a:lnTo>
                    <a:lnTo>
                      <a:pt x="1861" y="280"/>
                    </a:lnTo>
                    <a:lnTo>
                      <a:pt x="1902" y="306"/>
                    </a:lnTo>
                    <a:lnTo>
                      <a:pt x="1938" y="336"/>
                    </a:lnTo>
                    <a:lnTo>
                      <a:pt x="1971" y="371"/>
                    </a:lnTo>
                    <a:lnTo>
                      <a:pt x="2000" y="408"/>
                    </a:lnTo>
                    <a:lnTo>
                      <a:pt x="2025" y="450"/>
                    </a:lnTo>
                    <a:lnTo>
                      <a:pt x="2046" y="496"/>
                    </a:lnTo>
                    <a:lnTo>
                      <a:pt x="2065" y="543"/>
                    </a:lnTo>
                    <a:lnTo>
                      <a:pt x="2079" y="594"/>
                    </a:lnTo>
                    <a:lnTo>
                      <a:pt x="2090" y="644"/>
                    </a:lnTo>
                    <a:lnTo>
                      <a:pt x="2099" y="696"/>
                    </a:lnTo>
                    <a:lnTo>
                      <a:pt x="2106" y="752"/>
                    </a:lnTo>
                    <a:lnTo>
                      <a:pt x="2108" y="811"/>
                    </a:lnTo>
                    <a:lnTo>
                      <a:pt x="2110" y="872"/>
                    </a:lnTo>
                    <a:lnTo>
                      <a:pt x="2107" y="935"/>
                    </a:lnTo>
                    <a:lnTo>
                      <a:pt x="2103" y="998"/>
                    </a:lnTo>
                    <a:lnTo>
                      <a:pt x="2094" y="1065"/>
                    </a:lnTo>
                    <a:lnTo>
                      <a:pt x="2085" y="1131"/>
                    </a:lnTo>
                    <a:lnTo>
                      <a:pt x="2071" y="1199"/>
                    </a:lnTo>
                    <a:lnTo>
                      <a:pt x="2054" y="1267"/>
                    </a:lnTo>
                    <a:lnTo>
                      <a:pt x="2036" y="1333"/>
                    </a:lnTo>
                    <a:lnTo>
                      <a:pt x="2013" y="1401"/>
                    </a:lnTo>
                    <a:lnTo>
                      <a:pt x="1988" y="1468"/>
                    </a:lnTo>
                    <a:lnTo>
                      <a:pt x="1959" y="1533"/>
                    </a:lnTo>
                    <a:lnTo>
                      <a:pt x="1927" y="1598"/>
                    </a:lnTo>
                    <a:lnTo>
                      <a:pt x="1893" y="1660"/>
                    </a:lnTo>
                    <a:lnTo>
                      <a:pt x="1854" y="1721"/>
                    </a:lnTo>
                    <a:lnTo>
                      <a:pt x="1813" y="1779"/>
                    </a:lnTo>
                    <a:lnTo>
                      <a:pt x="1768" y="1835"/>
                    </a:lnTo>
                    <a:lnTo>
                      <a:pt x="1719" y="1887"/>
                    </a:lnTo>
                    <a:lnTo>
                      <a:pt x="1667" y="1936"/>
                    </a:lnTo>
                    <a:lnTo>
                      <a:pt x="1611" y="1981"/>
                    </a:lnTo>
                    <a:lnTo>
                      <a:pt x="1551" y="2023"/>
                    </a:lnTo>
                    <a:lnTo>
                      <a:pt x="1489" y="2060"/>
                    </a:lnTo>
                    <a:lnTo>
                      <a:pt x="1423" y="2093"/>
                    </a:lnTo>
                    <a:lnTo>
                      <a:pt x="1352" y="2121"/>
                    </a:lnTo>
                    <a:lnTo>
                      <a:pt x="1278" y="2143"/>
                    </a:lnTo>
                    <a:lnTo>
                      <a:pt x="1199" y="2160"/>
                    </a:lnTo>
                    <a:lnTo>
                      <a:pt x="1117" y="2171"/>
                    </a:lnTo>
                    <a:lnTo>
                      <a:pt x="1030" y="2175"/>
                    </a:lnTo>
                    <a:lnTo>
                      <a:pt x="949" y="2175"/>
                    </a:lnTo>
                    <a:lnTo>
                      <a:pt x="870" y="2172"/>
                    </a:lnTo>
                    <a:lnTo>
                      <a:pt x="794" y="2167"/>
                    </a:lnTo>
                    <a:lnTo>
                      <a:pt x="722" y="2157"/>
                    </a:lnTo>
                    <a:lnTo>
                      <a:pt x="652" y="2145"/>
                    </a:lnTo>
                    <a:lnTo>
                      <a:pt x="585" y="2129"/>
                    </a:lnTo>
                    <a:lnTo>
                      <a:pt x="523" y="2110"/>
                    </a:lnTo>
                    <a:lnTo>
                      <a:pt x="464" y="2087"/>
                    </a:lnTo>
                    <a:lnTo>
                      <a:pt x="407" y="2060"/>
                    </a:lnTo>
                    <a:lnTo>
                      <a:pt x="355" y="2028"/>
                    </a:lnTo>
                    <a:lnTo>
                      <a:pt x="306" y="1994"/>
                    </a:lnTo>
                    <a:lnTo>
                      <a:pt x="262" y="1954"/>
                    </a:lnTo>
                    <a:lnTo>
                      <a:pt x="221" y="1909"/>
                    </a:lnTo>
                    <a:lnTo>
                      <a:pt x="183" y="1859"/>
                    </a:lnTo>
                    <a:lnTo>
                      <a:pt x="152" y="1805"/>
                    </a:lnTo>
                    <a:lnTo>
                      <a:pt x="123" y="1746"/>
                    </a:lnTo>
                    <a:lnTo>
                      <a:pt x="99" y="1681"/>
                    </a:lnTo>
                    <a:lnTo>
                      <a:pt x="80" y="1616"/>
                    </a:lnTo>
                    <a:lnTo>
                      <a:pt x="60" y="1547"/>
                    </a:lnTo>
                    <a:lnTo>
                      <a:pt x="45" y="1473"/>
                    </a:lnTo>
                    <a:lnTo>
                      <a:pt x="30" y="1398"/>
                    </a:lnTo>
                    <a:lnTo>
                      <a:pt x="19" y="1321"/>
                    </a:lnTo>
                    <a:lnTo>
                      <a:pt x="9" y="1241"/>
                    </a:lnTo>
                    <a:lnTo>
                      <a:pt x="2" y="1160"/>
                    </a:lnTo>
                    <a:lnTo>
                      <a:pt x="0" y="1079"/>
                    </a:lnTo>
                    <a:lnTo>
                      <a:pt x="0" y="998"/>
                    </a:lnTo>
                    <a:lnTo>
                      <a:pt x="2" y="917"/>
                    </a:lnTo>
                    <a:lnTo>
                      <a:pt x="11" y="836"/>
                    </a:lnTo>
                    <a:lnTo>
                      <a:pt x="22" y="757"/>
                    </a:lnTo>
                    <a:lnTo>
                      <a:pt x="38" y="680"/>
                    </a:lnTo>
                    <a:lnTo>
                      <a:pt x="59" y="606"/>
                    </a:lnTo>
                    <a:lnTo>
                      <a:pt x="84" y="534"/>
                    </a:lnTo>
                    <a:lnTo>
                      <a:pt x="116" y="465"/>
                    </a:lnTo>
                    <a:lnTo>
                      <a:pt x="152" y="402"/>
                    </a:lnTo>
                    <a:lnTo>
                      <a:pt x="193" y="342"/>
                    </a:lnTo>
                    <a:lnTo>
                      <a:pt x="244" y="282"/>
                    </a:lnTo>
                    <a:lnTo>
                      <a:pt x="299" y="230"/>
                    </a:lnTo>
                    <a:lnTo>
                      <a:pt x="359" y="183"/>
                    </a:lnTo>
                    <a:lnTo>
                      <a:pt x="422" y="140"/>
                    </a:lnTo>
                    <a:lnTo>
                      <a:pt x="489" y="104"/>
                    </a:lnTo>
                    <a:lnTo>
                      <a:pt x="559" y="73"/>
                    </a:lnTo>
                    <a:lnTo>
                      <a:pt x="631" y="48"/>
                    </a:lnTo>
                    <a:lnTo>
                      <a:pt x="707" y="28"/>
                    </a:lnTo>
                    <a:lnTo>
                      <a:pt x="783" y="14"/>
                    </a:lnTo>
                    <a:lnTo>
                      <a:pt x="862" y="4"/>
                    </a:lnTo>
                    <a:lnTo>
                      <a:pt x="942" y="0"/>
                    </a:lnTo>
                    <a:close/>
                  </a:path>
                </a:pathLst>
              </a:custGeom>
              <a:solidFill>
                <a:srgbClr val="802D04"/>
              </a:solidFill>
              <a:ln w="0">
                <a:solidFill>
                  <a:srgbClr val="802D0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30">
                <a:extLst>
                  <a:ext uri="{FF2B5EF4-FFF2-40B4-BE49-F238E27FC236}">
                    <a16:creationId xmlns:a16="http://schemas.microsoft.com/office/drawing/2014/main" id="{1CDCFA2B-279C-449D-A4E7-D2FE9283ADF0}"/>
                  </a:ext>
                </a:extLst>
              </p:cNvPr>
              <p:cNvSpPr>
                <a:spLocks/>
              </p:cNvSpPr>
              <p:nvPr/>
            </p:nvSpPr>
            <p:spPr bwMode="auto">
              <a:xfrm>
                <a:off x="7659" y="2369"/>
                <a:ext cx="1287" cy="585"/>
              </a:xfrm>
              <a:custGeom>
                <a:avLst/>
                <a:gdLst>
                  <a:gd name="T0" fmla="*/ 2324 w 3860"/>
                  <a:gd name="T1" fmla="*/ 6 h 1754"/>
                  <a:gd name="T2" fmla="*/ 2552 w 3860"/>
                  <a:gd name="T3" fmla="*/ 107 h 1754"/>
                  <a:gd name="T4" fmla="*/ 2749 w 3860"/>
                  <a:gd name="T5" fmla="*/ 200 h 1754"/>
                  <a:gd name="T6" fmla="*/ 2917 w 3860"/>
                  <a:gd name="T7" fmla="*/ 284 h 1754"/>
                  <a:gd name="T8" fmla="*/ 3061 w 3860"/>
                  <a:gd name="T9" fmla="*/ 359 h 1754"/>
                  <a:gd name="T10" fmla="*/ 3180 w 3860"/>
                  <a:gd name="T11" fmla="*/ 427 h 1754"/>
                  <a:gd name="T12" fmla="*/ 3279 w 3860"/>
                  <a:gd name="T13" fmla="*/ 485 h 1754"/>
                  <a:gd name="T14" fmla="*/ 3358 w 3860"/>
                  <a:gd name="T15" fmla="*/ 537 h 1754"/>
                  <a:gd name="T16" fmla="*/ 3422 w 3860"/>
                  <a:gd name="T17" fmla="*/ 582 h 1754"/>
                  <a:gd name="T18" fmla="*/ 3471 w 3860"/>
                  <a:gd name="T19" fmla="*/ 619 h 1754"/>
                  <a:gd name="T20" fmla="*/ 3510 w 3860"/>
                  <a:gd name="T21" fmla="*/ 651 h 1754"/>
                  <a:gd name="T22" fmla="*/ 3553 w 3860"/>
                  <a:gd name="T23" fmla="*/ 694 h 1754"/>
                  <a:gd name="T24" fmla="*/ 3605 w 3860"/>
                  <a:gd name="T25" fmla="*/ 778 h 1754"/>
                  <a:gd name="T26" fmla="*/ 3654 w 3860"/>
                  <a:gd name="T27" fmla="*/ 891 h 1754"/>
                  <a:gd name="T28" fmla="*/ 3697 w 3860"/>
                  <a:gd name="T29" fmla="*/ 1023 h 1754"/>
                  <a:gd name="T30" fmla="*/ 3735 w 3860"/>
                  <a:gd name="T31" fmla="*/ 1174 h 1754"/>
                  <a:gd name="T32" fmla="*/ 3773 w 3860"/>
                  <a:gd name="T33" fmla="*/ 1336 h 1754"/>
                  <a:gd name="T34" fmla="*/ 3807 w 3860"/>
                  <a:gd name="T35" fmla="*/ 1504 h 1754"/>
                  <a:gd name="T36" fmla="*/ 3842 w 3860"/>
                  <a:gd name="T37" fmla="*/ 1671 h 1754"/>
                  <a:gd name="T38" fmla="*/ 0 w 3860"/>
                  <a:gd name="T39" fmla="*/ 1754 h 1754"/>
                  <a:gd name="T40" fmla="*/ 35 w 3860"/>
                  <a:gd name="T41" fmla="*/ 1588 h 1754"/>
                  <a:gd name="T42" fmla="*/ 69 w 3860"/>
                  <a:gd name="T43" fmla="*/ 1419 h 1754"/>
                  <a:gd name="T44" fmla="*/ 105 w 3860"/>
                  <a:gd name="T45" fmla="*/ 1255 h 1754"/>
                  <a:gd name="T46" fmla="*/ 142 w 3860"/>
                  <a:gd name="T47" fmla="*/ 1097 h 1754"/>
                  <a:gd name="T48" fmla="*/ 184 w 3860"/>
                  <a:gd name="T49" fmla="*/ 954 h 1754"/>
                  <a:gd name="T50" fmla="*/ 228 w 3860"/>
                  <a:gd name="T51" fmla="*/ 831 h 1754"/>
                  <a:gd name="T52" fmla="*/ 278 w 3860"/>
                  <a:gd name="T53" fmla="*/ 733 h 1754"/>
                  <a:gd name="T54" fmla="*/ 333 w 3860"/>
                  <a:gd name="T55" fmla="*/ 665 h 1754"/>
                  <a:gd name="T56" fmla="*/ 368 w 3860"/>
                  <a:gd name="T57" fmla="*/ 636 h 1754"/>
                  <a:gd name="T58" fmla="*/ 412 w 3860"/>
                  <a:gd name="T59" fmla="*/ 601 h 1754"/>
                  <a:gd name="T60" fmla="*/ 468 w 3860"/>
                  <a:gd name="T61" fmla="*/ 558 h 1754"/>
                  <a:gd name="T62" fmla="*/ 542 w 3860"/>
                  <a:gd name="T63" fmla="*/ 510 h 1754"/>
                  <a:gd name="T64" fmla="*/ 632 w 3860"/>
                  <a:gd name="T65" fmla="*/ 454 h 1754"/>
                  <a:gd name="T66" fmla="*/ 741 w 3860"/>
                  <a:gd name="T67" fmla="*/ 391 h 1754"/>
                  <a:gd name="T68" fmla="*/ 873 w 3860"/>
                  <a:gd name="T69" fmla="*/ 319 h 1754"/>
                  <a:gd name="T70" fmla="*/ 1030 w 3860"/>
                  <a:gd name="T71" fmla="*/ 238 h 1754"/>
                  <a:gd name="T72" fmla="*/ 1213 w 3860"/>
                  <a:gd name="T73" fmla="*/ 150 h 1754"/>
                  <a:gd name="T74" fmla="*/ 1426 w 3860"/>
                  <a:gd name="T75" fmla="*/ 53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60" h="1754">
                    <a:moveTo>
                      <a:pt x="1544" y="0"/>
                    </a:moveTo>
                    <a:lnTo>
                      <a:pt x="2324" y="6"/>
                    </a:lnTo>
                    <a:lnTo>
                      <a:pt x="2442" y="57"/>
                    </a:lnTo>
                    <a:lnTo>
                      <a:pt x="2552" y="107"/>
                    </a:lnTo>
                    <a:lnTo>
                      <a:pt x="2655" y="155"/>
                    </a:lnTo>
                    <a:lnTo>
                      <a:pt x="2749" y="200"/>
                    </a:lnTo>
                    <a:lnTo>
                      <a:pt x="2837" y="244"/>
                    </a:lnTo>
                    <a:lnTo>
                      <a:pt x="2917" y="284"/>
                    </a:lnTo>
                    <a:lnTo>
                      <a:pt x="2992" y="323"/>
                    </a:lnTo>
                    <a:lnTo>
                      <a:pt x="3061" y="359"/>
                    </a:lnTo>
                    <a:lnTo>
                      <a:pt x="3123" y="393"/>
                    </a:lnTo>
                    <a:lnTo>
                      <a:pt x="3180" y="427"/>
                    </a:lnTo>
                    <a:lnTo>
                      <a:pt x="3232" y="457"/>
                    </a:lnTo>
                    <a:lnTo>
                      <a:pt x="3279" y="485"/>
                    </a:lnTo>
                    <a:lnTo>
                      <a:pt x="3321" y="513"/>
                    </a:lnTo>
                    <a:lnTo>
                      <a:pt x="3358" y="537"/>
                    </a:lnTo>
                    <a:lnTo>
                      <a:pt x="3393" y="560"/>
                    </a:lnTo>
                    <a:lnTo>
                      <a:pt x="3422" y="582"/>
                    </a:lnTo>
                    <a:lnTo>
                      <a:pt x="3448" y="601"/>
                    </a:lnTo>
                    <a:lnTo>
                      <a:pt x="3471" y="619"/>
                    </a:lnTo>
                    <a:lnTo>
                      <a:pt x="3492" y="636"/>
                    </a:lnTo>
                    <a:lnTo>
                      <a:pt x="3510" y="651"/>
                    </a:lnTo>
                    <a:lnTo>
                      <a:pt x="3525" y="665"/>
                    </a:lnTo>
                    <a:lnTo>
                      <a:pt x="3553" y="694"/>
                    </a:lnTo>
                    <a:lnTo>
                      <a:pt x="3580" y="733"/>
                    </a:lnTo>
                    <a:lnTo>
                      <a:pt x="3605" y="778"/>
                    </a:lnTo>
                    <a:lnTo>
                      <a:pt x="3630" y="831"/>
                    </a:lnTo>
                    <a:lnTo>
                      <a:pt x="3654" y="891"/>
                    </a:lnTo>
                    <a:lnTo>
                      <a:pt x="3674" y="954"/>
                    </a:lnTo>
                    <a:lnTo>
                      <a:pt x="3697" y="1023"/>
                    </a:lnTo>
                    <a:lnTo>
                      <a:pt x="3716" y="1097"/>
                    </a:lnTo>
                    <a:lnTo>
                      <a:pt x="3735" y="1174"/>
                    </a:lnTo>
                    <a:lnTo>
                      <a:pt x="3755" y="1255"/>
                    </a:lnTo>
                    <a:lnTo>
                      <a:pt x="3773" y="1336"/>
                    </a:lnTo>
                    <a:lnTo>
                      <a:pt x="3791" y="1419"/>
                    </a:lnTo>
                    <a:lnTo>
                      <a:pt x="3807" y="1504"/>
                    </a:lnTo>
                    <a:lnTo>
                      <a:pt x="3825" y="1588"/>
                    </a:lnTo>
                    <a:lnTo>
                      <a:pt x="3842" y="1671"/>
                    </a:lnTo>
                    <a:lnTo>
                      <a:pt x="3860" y="1754"/>
                    </a:lnTo>
                    <a:lnTo>
                      <a:pt x="0" y="1754"/>
                    </a:lnTo>
                    <a:lnTo>
                      <a:pt x="17" y="1671"/>
                    </a:lnTo>
                    <a:lnTo>
                      <a:pt x="35" y="1588"/>
                    </a:lnTo>
                    <a:lnTo>
                      <a:pt x="51" y="1504"/>
                    </a:lnTo>
                    <a:lnTo>
                      <a:pt x="69" y="1419"/>
                    </a:lnTo>
                    <a:lnTo>
                      <a:pt x="87" y="1336"/>
                    </a:lnTo>
                    <a:lnTo>
                      <a:pt x="105" y="1255"/>
                    </a:lnTo>
                    <a:lnTo>
                      <a:pt x="123" y="1174"/>
                    </a:lnTo>
                    <a:lnTo>
                      <a:pt x="142" y="1097"/>
                    </a:lnTo>
                    <a:lnTo>
                      <a:pt x="163" y="1023"/>
                    </a:lnTo>
                    <a:lnTo>
                      <a:pt x="184" y="954"/>
                    </a:lnTo>
                    <a:lnTo>
                      <a:pt x="206" y="891"/>
                    </a:lnTo>
                    <a:lnTo>
                      <a:pt x="228" y="831"/>
                    </a:lnTo>
                    <a:lnTo>
                      <a:pt x="253" y="778"/>
                    </a:lnTo>
                    <a:lnTo>
                      <a:pt x="278" y="733"/>
                    </a:lnTo>
                    <a:lnTo>
                      <a:pt x="305" y="694"/>
                    </a:lnTo>
                    <a:lnTo>
                      <a:pt x="333" y="665"/>
                    </a:lnTo>
                    <a:lnTo>
                      <a:pt x="350" y="651"/>
                    </a:lnTo>
                    <a:lnTo>
                      <a:pt x="368" y="636"/>
                    </a:lnTo>
                    <a:lnTo>
                      <a:pt x="388" y="619"/>
                    </a:lnTo>
                    <a:lnTo>
                      <a:pt x="412" y="601"/>
                    </a:lnTo>
                    <a:lnTo>
                      <a:pt x="438" y="580"/>
                    </a:lnTo>
                    <a:lnTo>
                      <a:pt x="468" y="558"/>
                    </a:lnTo>
                    <a:lnTo>
                      <a:pt x="503" y="536"/>
                    </a:lnTo>
                    <a:lnTo>
                      <a:pt x="542" y="510"/>
                    </a:lnTo>
                    <a:lnTo>
                      <a:pt x="583" y="483"/>
                    </a:lnTo>
                    <a:lnTo>
                      <a:pt x="632" y="454"/>
                    </a:lnTo>
                    <a:lnTo>
                      <a:pt x="684" y="424"/>
                    </a:lnTo>
                    <a:lnTo>
                      <a:pt x="741" y="391"/>
                    </a:lnTo>
                    <a:lnTo>
                      <a:pt x="804" y="356"/>
                    </a:lnTo>
                    <a:lnTo>
                      <a:pt x="873" y="319"/>
                    </a:lnTo>
                    <a:lnTo>
                      <a:pt x="948" y="280"/>
                    </a:lnTo>
                    <a:lnTo>
                      <a:pt x="1030" y="238"/>
                    </a:lnTo>
                    <a:lnTo>
                      <a:pt x="1118" y="195"/>
                    </a:lnTo>
                    <a:lnTo>
                      <a:pt x="1213" y="150"/>
                    </a:lnTo>
                    <a:lnTo>
                      <a:pt x="1316" y="103"/>
                    </a:lnTo>
                    <a:lnTo>
                      <a:pt x="1426" y="53"/>
                    </a:lnTo>
                    <a:lnTo>
                      <a:pt x="1544" y="0"/>
                    </a:lnTo>
                    <a:close/>
                  </a:path>
                </a:pathLst>
              </a:custGeom>
              <a:solidFill>
                <a:srgbClr val="FFD16E"/>
              </a:solidFill>
              <a:ln w="0">
                <a:solidFill>
                  <a:srgbClr val="FFD16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77" name="Freeform 31">
                <a:extLst>
                  <a:ext uri="{FF2B5EF4-FFF2-40B4-BE49-F238E27FC236}">
                    <a16:creationId xmlns:a16="http://schemas.microsoft.com/office/drawing/2014/main" id="{AB43909D-7640-4182-9EA3-DE641C474F42}"/>
                  </a:ext>
                </a:extLst>
              </p:cNvPr>
              <p:cNvSpPr>
                <a:spLocks/>
              </p:cNvSpPr>
              <p:nvPr/>
            </p:nvSpPr>
            <p:spPr bwMode="auto">
              <a:xfrm>
                <a:off x="8164" y="1993"/>
                <a:ext cx="276" cy="512"/>
              </a:xfrm>
              <a:custGeom>
                <a:avLst/>
                <a:gdLst>
                  <a:gd name="T0" fmla="*/ 391 w 829"/>
                  <a:gd name="T1" fmla="*/ 0 h 1537"/>
                  <a:gd name="T2" fmla="*/ 438 w 829"/>
                  <a:gd name="T3" fmla="*/ 0 h 1537"/>
                  <a:gd name="T4" fmla="*/ 483 w 829"/>
                  <a:gd name="T5" fmla="*/ 5 h 1537"/>
                  <a:gd name="T6" fmla="*/ 527 w 829"/>
                  <a:gd name="T7" fmla="*/ 13 h 1537"/>
                  <a:gd name="T8" fmla="*/ 572 w 829"/>
                  <a:gd name="T9" fmla="*/ 25 h 1537"/>
                  <a:gd name="T10" fmla="*/ 613 w 829"/>
                  <a:gd name="T11" fmla="*/ 42 h 1537"/>
                  <a:gd name="T12" fmla="*/ 653 w 829"/>
                  <a:gd name="T13" fmla="*/ 63 h 1537"/>
                  <a:gd name="T14" fmla="*/ 690 w 829"/>
                  <a:gd name="T15" fmla="*/ 89 h 1537"/>
                  <a:gd name="T16" fmla="*/ 724 w 829"/>
                  <a:gd name="T17" fmla="*/ 118 h 1537"/>
                  <a:gd name="T18" fmla="*/ 754 w 829"/>
                  <a:gd name="T19" fmla="*/ 151 h 1537"/>
                  <a:gd name="T20" fmla="*/ 779 w 829"/>
                  <a:gd name="T21" fmla="*/ 190 h 1537"/>
                  <a:gd name="T22" fmla="*/ 800 w 829"/>
                  <a:gd name="T23" fmla="*/ 232 h 1537"/>
                  <a:gd name="T24" fmla="*/ 815 w 829"/>
                  <a:gd name="T25" fmla="*/ 279 h 1537"/>
                  <a:gd name="T26" fmla="*/ 825 w 829"/>
                  <a:gd name="T27" fmla="*/ 329 h 1537"/>
                  <a:gd name="T28" fmla="*/ 829 w 829"/>
                  <a:gd name="T29" fmla="*/ 384 h 1537"/>
                  <a:gd name="T30" fmla="*/ 829 w 829"/>
                  <a:gd name="T31" fmla="*/ 1331 h 1537"/>
                  <a:gd name="T32" fmla="*/ 784 w 829"/>
                  <a:gd name="T33" fmla="*/ 1379 h 1537"/>
                  <a:gd name="T34" fmla="*/ 737 w 829"/>
                  <a:gd name="T35" fmla="*/ 1422 h 1537"/>
                  <a:gd name="T36" fmla="*/ 686 w 829"/>
                  <a:gd name="T37" fmla="*/ 1457 h 1537"/>
                  <a:gd name="T38" fmla="*/ 635 w 829"/>
                  <a:gd name="T39" fmla="*/ 1486 h 1537"/>
                  <a:gd name="T40" fmla="*/ 581 w 829"/>
                  <a:gd name="T41" fmla="*/ 1508 h 1537"/>
                  <a:gd name="T42" fmla="*/ 526 w 829"/>
                  <a:gd name="T43" fmla="*/ 1525 h 1537"/>
                  <a:gd name="T44" fmla="*/ 471 w 829"/>
                  <a:gd name="T45" fmla="*/ 1535 h 1537"/>
                  <a:gd name="T46" fmla="*/ 414 w 829"/>
                  <a:gd name="T47" fmla="*/ 1537 h 1537"/>
                  <a:gd name="T48" fmla="*/ 357 w 829"/>
                  <a:gd name="T49" fmla="*/ 1533 h 1537"/>
                  <a:gd name="T50" fmla="*/ 302 w 829"/>
                  <a:gd name="T51" fmla="*/ 1523 h 1537"/>
                  <a:gd name="T52" fmla="*/ 247 w 829"/>
                  <a:gd name="T53" fmla="*/ 1507 h 1537"/>
                  <a:gd name="T54" fmla="*/ 193 w 829"/>
                  <a:gd name="T55" fmla="*/ 1483 h 1537"/>
                  <a:gd name="T56" fmla="*/ 142 w 829"/>
                  <a:gd name="T57" fmla="*/ 1454 h 1537"/>
                  <a:gd name="T58" fmla="*/ 92 w 829"/>
                  <a:gd name="T59" fmla="*/ 1420 h 1537"/>
                  <a:gd name="T60" fmla="*/ 45 w 829"/>
                  <a:gd name="T61" fmla="*/ 1378 h 1537"/>
                  <a:gd name="T62" fmla="*/ 0 w 829"/>
                  <a:gd name="T63" fmla="*/ 1331 h 1537"/>
                  <a:gd name="T64" fmla="*/ 0 w 829"/>
                  <a:gd name="T65" fmla="*/ 384 h 1537"/>
                  <a:gd name="T66" fmla="*/ 4 w 829"/>
                  <a:gd name="T67" fmla="*/ 329 h 1537"/>
                  <a:gd name="T68" fmla="*/ 13 w 829"/>
                  <a:gd name="T69" fmla="*/ 279 h 1537"/>
                  <a:gd name="T70" fmla="*/ 29 w 829"/>
                  <a:gd name="T71" fmla="*/ 232 h 1537"/>
                  <a:gd name="T72" fmla="*/ 49 w 829"/>
                  <a:gd name="T73" fmla="*/ 190 h 1537"/>
                  <a:gd name="T74" fmla="*/ 76 w 829"/>
                  <a:gd name="T75" fmla="*/ 151 h 1537"/>
                  <a:gd name="T76" fmla="*/ 105 w 829"/>
                  <a:gd name="T77" fmla="*/ 118 h 1537"/>
                  <a:gd name="T78" fmla="*/ 138 w 829"/>
                  <a:gd name="T79" fmla="*/ 89 h 1537"/>
                  <a:gd name="T80" fmla="*/ 175 w 829"/>
                  <a:gd name="T81" fmla="*/ 63 h 1537"/>
                  <a:gd name="T82" fmla="*/ 215 w 829"/>
                  <a:gd name="T83" fmla="*/ 42 h 1537"/>
                  <a:gd name="T84" fmla="*/ 257 w 829"/>
                  <a:gd name="T85" fmla="*/ 25 h 1537"/>
                  <a:gd name="T86" fmla="*/ 301 w 829"/>
                  <a:gd name="T87" fmla="*/ 13 h 1537"/>
                  <a:gd name="T88" fmla="*/ 345 w 829"/>
                  <a:gd name="T89" fmla="*/ 5 h 1537"/>
                  <a:gd name="T90" fmla="*/ 391 w 829"/>
                  <a:gd name="T91" fmla="*/ 0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9" h="1537">
                    <a:moveTo>
                      <a:pt x="391" y="0"/>
                    </a:moveTo>
                    <a:lnTo>
                      <a:pt x="438" y="0"/>
                    </a:lnTo>
                    <a:lnTo>
                      <a:pt x="483" y="5"/>
                    </a:lnTo>
                    <a:lnTo>
                      <a:pt x="527" y="13"/>
                    </a:lnTo>
                    <a:lnTo>
                      <a:pt x="572" y="25"/>
                    </a:lnTo>
                    <a:lnTo>
                      <a:pt x="613" y="42"/>
                    </a:lnTo>
                    <a:lnTo>
                      <a:pt x="653" y="63"/>
                    </a:lnTo>
                    <a:lnTo>
                      <a:pt x="690" y="89"/>
                    </a:lnTo>
                    <a:lnTo>
                      <a:pt x="724" y="118"/>
                    </a:lnTo>
                    <a:lnTo>
                      <a:pt x="754" y="151"/>
                    </a:lnTo>
                    <a:lnTo>
                      <a:pt x="779" y="190"/>
                    </a:lnTo>
                    <a:lnTo>
                      <a:pt x="800" y="232"/>
                    </a:lnTo>
                    <a:lnTo>
                      <a:pt x="815" y="279"/>
                    </a:lnTo>
                    <a:lnTo>
                      <a:pt x="825" y="329"/>
                    </a:lnTo>
                    <a:lnTo>
                      <a:pt x="829" y="384"/>
                    </a:lnTo>
                    <a:lnTo>
                      <a:pt x="829" y="1331"/>
                    </a:lnTo>
                    <a:lnTo>
                      <a:pt x="784" y="1379"/>
                    </a:lnTo>
                    <a:lnTo>
                      <a:pt x="737" y="1422"/>
                    </a:lnTo>
                    <a:lnTo>
                      <a:pt x="686" y="1457"/>
                    </a:lnTo>
                    <a:lnTo>
                      <a:pt x="635" y="1486"/>
                    </a:lnTo>
                    <a:lnTo>
                      <a:pt x="581" y="1508"/>
                    </a:lnTo>
                    <a:lnTo>
                      <a:pt x="526" y="1525"/>
                    </a:lnTo>
                    <a:lnTo>
                      <a:pt x="471" y="1535"/>
                    </a:lnTo>
                    <a:lnTo>
                      <a:pt x="414" y="1537"/>
                    </a:lnTo>
                    <a:lnTo>
                      <a:pt x="357" y="1533"/>
                    </a:lnTo>
                    <a:lnTo>
                      <a:pt x="302" y="1523"/>
                    </a:lnTo>
                    <a:lnTo>
                      <a:pt x="247" y="1507"/>
                    </a:lnTo>
                    <a:lnTo>
                      <a:pt x="193" y="1483"/>
                    </a:lnTo>
                    <a:lnTo>
                      <a:pt x="142" y="1454"/>
                    </a:lnTo>
                    <a:lnTo>
                      <a:pt x="92" y="1420"/>
                    </a:lnTo>
                    <a:lnTo>
                      <a:pt x="45" y="1378"/>
                    </a:lnTo>
                    <a:lnTo>
                      <a:pt x="0" y="1331"/>
                    </a:lnTo>
                    <a:lnTo>
                      <a:pt x="0" y="384"/>
                    </a:lnTo>
                    <a:lnTo>
                      <a:pt x="4" y="329"/>
                    </a:lnTo>
                    <a:lnTo>
                      <a:pt x="13" y="279"/>
                    </a:lnTo>
                    <a:lnTo>
                      <a:pt x="29" y="232"/>
                    </a:lnTo>
                    <a:lnTo>
                      <a:pt x="49" y="190"/>
                    </a:lnTo>
                    <a:lnTo>
                      <a:pt x="76" y="151"/>
                    </a:lnTo>
                    <a:lnTo>
                      <a:pt x="105" y="118"/>
                    </a:lnTo>
                    <a:lnTo>
                      <a:pt x="138" y="89"/>
                    </a:lnTo>
                    <a:lnTo>
                      <a:pt x="175" y="63"/>
                    </a:lnTo>
                    <a:lnTo>
                      <a:pt x="215" y="42"/>
                    </a:lnTo>
                    <a:lnTo>
                      <a:pt x="257" y="25"/>
                    </a:lnTo>
                    <a:lnTo>
                      <a:pt x="301" y="13"/>
                    </a:lnTo>
                    <a:lnTo>
                      <a:pt x="345" y="5"/>
                    </a:lnTo>
                    <a:lnTo>
                      <a:pt x="39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32">
                <a:extLst>
                  <a:ext uri="{FF2B5EF4-FFF2-40B4-BE49-F238E27FC236}">
                    <a16:creationId xmlns:a16="http://schemas.microsoft.com/office/drawing/2014/main" id="{2ED99CC0-CF96-4DF6-AD12-6E4286F98D83}"/>
                  </a:ext>
                </a:extLst>
              </p:cNvPr>
              <p:cNvSpPr>
                <a:spLocks/>
              </p:cNvSpPr>
              <p:nvPr/>
            </p:nvSpPr>
            <p:spPr bwMode="auto">
              <a:xfrm>
                <a:off x="8164" y="1993"/>
                <a:ext cx="276" cy="399"/>
              </a:xfrm>
              <a:custGeom>
                <a:avLst/>
                <a:gdLst>
                  <a:gd name="T0" fmla="*/ 391 w 829"/>
                  <a:gd name="T1" fmla="*/ 0 h 1197"/>
                  <a:gd name="T2" fmla="*/ 438 w 829"/>
                  <a:gd name="T3" fmla="*/ 0 h 1197"/>
                  <a:gd name="T4" fmla="*/ 483 w 829"/>
                  <a:gd name="T5" fmla="*/ 5 h 1197"/>
                  <a:gd name="T6" fmla="*/ 527 w 829"/>
                  <a:gd name="T7" fmla="*/ 13 h 1197"/>
                  <a:gd name="T8" fmla="*/ 572 w 829"/>
                  <a:gd name="T9" fmla="*/ 25 h 1197"/>
                  <a:gd name="T10" fmla="*/ 613 w 829"/>
                  <a:gd name="T11" fmla="*/ 42 h 1197"/>
                  <a:gd name="T12" fmla="*/ 653 w 829"/>
                  <a:gd name="T13" fmla="*/ 63 h 1197"/>
                  <a:gd name="T14" fmla="*/ 690 w 829"/>
                  <a:gd name="T15" fmla="*/ 89 h 1197"/>
                  <a:gd name="T16" fmla="*/ 724 w 829"/>
                  <a:gd name="T17" fmla="*/ 118 h 1197"/>
                  <a:gd name="T18" fmla="*/ 754 w 829"/>
                  <a:gd name="T19" fmla="*/ 151 h 1197"/>
                  <a:gd name="T20" fmla="*/ 779 w 829"/>
                  <a:gd name="T21" fmla="*/ 190 h 1197"/>
                  <a:gd name="T22" fmla="*/ 800 w 829"/>
                  <a:gd name="T23" fmla="*/ 232 h 1197"/>
                  <a:gd name="T24" fmla="*/ 815 w 829"/>
                  <a:gd name="T25" fmla="*/ 279 h 1197"/>
                  <a:gd name="T26" fmla="*/ 825 w 829"/>
                  <a:gd name="T27" fmla="*/ 329 h 1197"/>
                  <a:gd name="T28" fmla="*/ 829 w 829"/>
                  <a:gd name="T29" fmla="*/ 384 h 1197"/>
                  <a:gd name="T30" fmla="*/ 829 w 829"/>
                  <a:gd name="T31" fmla="*/ 1018 h 1197"/>
                  <a:gd name="T32" fmla="*/ 771 w 829"/>
                  <a:gd name="T33" fmla="*/ 1058 h 1197"/>
                  <a:gd name="T34" fmla="*/ 713 w 829"/>
                  <a:gd name="T35" fmla="*/ 1094 h 1197"/>
                  <a:gd name="T36" fmla="*/ 656 w 829"/>
                  <a:gd name="T37" fmla="*/ 1125 h 1197"/>
                  <a:gd name="T38" fmla="*/ 602 w 829"/>
                  <a:gd name="T39" fmla="*/ 1150 h 1197"/>
                  <a:gd name="T40" fmla="*/ 551 w 829"/>
                  <a:gd name="T41" fmla="*/ 1170 h 1197"/>
                  <a:gd name="T42" fmla="*/ 503 w 829"/>
                  <a:gd name="T43" fmla="*/ 1184 h 1197"/>
                  <a:gd name="T44" fmla="*/ 457 w 829"/>
                  <a:gd name="T45" fmla="*/ 1193 h 1197"/>
                  <a:gd name="T46" fmla="*/ 414 w 829"/>
                  <a:gd name="T47" fmla="*/ 1197 h 1197"/>
                  <a:gd name="T48" fmla="*/ 373 w 829"/>
                  <a:gd name="T49" fmla="*/ 1193 h 1197"/>
                  <a:gd name="T50" fmla="*/ 327 w 829"/>
                  <a:gd name="T51" fmla="*/ 1184 h 1197"/>
                  <a:gd name="T52" fmla="*/ 277 w 829"/>
                  <a:gd name="T53" fmla="*/ 1170 h 1197"/>
                  <a:gd name="T54" fmla="*/ 226 w 829"/>
                  <a:gd name="T55" fmla="*/ 1150 h 1197"/>
                  <a:gd name="T56" fmla="*/ 172 w 829"/>
                  <a:gd name="T57" fmla="*/ 1125 h 1197"/>
                  <a:gd name="T58" fmla="*/ 116 w 829"/>
                  <a:gd name="T59" fmla="*/ 1094 h 1197"/>
                  <a:gd name="T60" fmla="*/ 59 w 829"/>
                  <a:gd name="T61" fmla="*/ 1058 h 1197"/>
                  <a:gd name="T62" fmla="*/ 0 w 829"/>
                  <a:gd name="T63" fmla="*/ 1018 h 1197"/>
                  <a:gd name="T64" fmla="*/ 0 w 829"/>
                  <a:gd name="T65" fmla="*/ 384 h 1197"/>
                  <a:gd name="T66" fmla="*/ 4 w 829"/>
                  <a:gd name="T67" fmla="*/ 329 h 1197"/>
                  <a:gd name="T68" fmla="*/ 13 w 829"/>
                  <a:gd name="T69" fmla="*/ 279 h 1197"/>
                  <a:gd name="T70" fmla="*/ 29 w 829"/>
                  <a:gd name="T71" fmla="*/ 232 h 1197"/>
                  <a:gd name="T72" fmla="*/ 49 w 829"/>
                  <a:gd name="T73" fmla="*/ 190 h 1197"/>
                  <a:gd name="T74" fmla="*/ 76 w 829"/>
                  <a:gd name="T75" fmla="*/ 151 h 1197"/>
                  <a:gd name="T76" fmla="*/ 105 w 829"/>
                  <a:gd name="T77" fmla="*/ 118 h 1197"/>
                  <a:gd name="T78" fmla="*/ 138 w 829"/>
                  <a:gd name="T79" fmla="*/ 89 h 1197"/>
                  <a:gd name="T80" fmla="*/ 175 w 829"/>
                  <a:gd name="T81" fmla="*/ 63 h 1197"/>
                  <a:gd name="T82" fmla="*/ 215 w 829"/>
                  <a:gd name="T83" fmla="*/ 42 h 1197"/>
                  <a:gd name="T84" fmla="*/ 257 w 829"/>
                  <a:gd name="T85" fmla="*/ 25 h 1197"/>
                  <a:gd name="T86" fmla="*/ 301 w 829"/>
                  <a:gd name="T87" fmla="*/ 13 h 1197"/>
                  <a:gd name="T88" fmla="*/ 345 w 829"/>
                  <a:gd name="T89" fmla="*/ 5 h 1197"/>
                  <a:gd name="T90" fmla="*/ 391 w 829"/>
                  <a:gd name="T91" fmla="*/ 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9" h="1197">
                    <a:moveTo>
                      <a:pt x="391" y="0"/>
                    </a:moveTo>
                    <a:lnTo>
                      <a:pt x="438" y="0"/>
                    </a:lnTo>
                    <a:lnTo>
                      <a:pt x="483" y="5"/>
                    </a:lnTo>
                    <a:lnTo>
                      <a:pt x="527" y="13"/>
                    </a:lnTo>
                    <a:lnTo>
                      <a:pt x="572" y="25"/>
                    </a:lnTo>
                    <a:lnTo>
                      <a:pt x="613" y="42"/>
                    </a:lnTo>
                    <a:lnTo>
                      <a:pt x="653" y="63"/>
                    </a:lnTo>
                    <a:lnTo>
                      <a:pt x="690" y="89"/>
                    </a:lnTo>
                    <a:lnTo>
                      <a:pt x="724" y="118"/>
                    </a:lnTo>
                    <a:lnTo>
                      <a:pt x="754" y="151"/>
                    </a:lnTo>
                    <a:lnTo>
                      <a:pt x="779" y="190"/>
                    </a:lnTo>
                    <a:lnTo>
                      <a:pt x="800" y="232"/>
                    </a:lnTo>
                    <a:lnTo>
                      <a:pt x="815" y="279"/>
                    </a:lnTo>
                    <a:lnTo>
                      <a:pt x="825" y="329"/>
                    </a:lnTo>
                    <a:lnTo>
                      <a:pt x="829" y="384"/>
                    </a:lnTo>
                    <a:lnTo>
                      <a:pt x="829" y="1018"/>
                    </a:lnTo>
                    <a:lnTo>
                      <a:pt x="771" y="1058"/>
                    </a:lnTo>
                    <a:lnTo>
                      <a:pt x="713" y="1094"/>
                    </a:lnTo>
                    <a:lnTo>
                      <a:pt x="656" y="1125"/>
                    </a:lnTo>
                    <a:lnTo>
                      <a:pt x="602" y="1150"/>
                    </a:lnTo>
                    <a:lnTo>
                      <a:pt x="551" y="1170"/>
                    </a:lnTo>
                    <a:lnTo>
                      <a:pt x="503" y="1184"/>
                    </a:lnTo>
                    <a:lnTo>
                      <a:pt x="457" y="1193"/>
                    </a:lnTo>
                    <a:lnTo>
                      <a:pt x="414" y="1197"/>
                    </a:lnTo>
                    <a:lnTo>
                      <a:pt x="373" y="1193"/>
                    </a:lnTo>
                    <a:lnTo>
                      <a:pt x="327" y="1184"/>
                    </a:lnTo>
                    <a:lnTo>
                      <a:pt x="277" y="1170"/>
                    </a:lnTo>
                    <a:lnTo>
                      <a:pt x="226" y="1150"/>
                    </a:lnTo>
                    <a:lnTo>
                      <a:pt x="172" y="1125"/>
                    </a:lnTo>
                    <a:lnTo>
                      <a:pt x="116" y="1094"/>
                    </a:lnTo>
                    <a:lnTo>
                      <a:pt x="59" y="1058"/>
                    </a:lnTo>
                    <a:lnTo>
                      <a:pt x="0" y="1018"/>
                    </a:lnTo>
                    <a:lnTo>
                      <a:pt x="0" y="384"/>
                    </a:lnTo>
                    <a:lnTo>
                      <a:pt x="4" y="329"/>
                    </a:lnTo>
                    <a:lnTo>
                      <a:pt x="13" y="279"/>
                    </a:lnTo>
                    <a:lnTo>
                      <a:pt x="29" y="232"/>
                    </a:lnTo>
                    <a:lnTo>
                      <a:pt x="49" y="190"/>
                    </a:lnTo>
                    <a:lnTo>
                      <a:pt x="76" y="151"/>
                    </a:lnTo>
                    <a:lnTo>
                      <a:pt x="105" y="118"/>
                    </a:lnTo>
                    <a:lnTo>
                      <a:pt x="138" y="89"/>
                    </a:lnTo>
                    <a:lnTo>
                      <a:pt x="175" y="63"/>
                    </a:lnTo>
                    <a:lnTo>
                      <a:pt x="215" y="42"/>
                    </a:lnTo>
                    <a:lnTo>
                      <a:pt x="257" y="25"/>
                    </a:lnTo>
                    <a:lnTo>
                      <a:pt x="301" y="13"/>
                    </a:lnTo>
                    <a:lnTo>
                      <a:pt x="345" y="5"/>
                    </a:lnTo>
                    <a:lnTo>
                      <a:pt x="391" y="0"/>
                    </a:lnTo>
                    <a:close/>
                  </a:path>
                </a:pathLst>
              </a:custGeom>
              <a:solidFill>
                <a:srgbClr val="F7C5AA"/>
              </a:solidFill>
              <a:ln w="0">
                <a:solidFill>
                  <a:srgbClr val="F7C5A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33">
                <a:extLst>
                  <a:ext uri="{FF2B5EF4-FFF2-40B4-BE49-F238E27FC236}">
                    <a16:creationId xmlns:a16="http://schemas.microsoft.com/office/drawing/2014/main" id="{32F46571-DE94-4ED3-BA16-659538371369}"/>
                  </a:ext>
                </a:extLst>
              </p:cNvPr>
              <p:cNvSpPr>
                <a:spLocks/>
              </p:cNvSpPr>
              <p:nvPr/>
            </p:nvSpPr>
            <p:spPr bwMode="auto">
              <a:xfrm>
                <a:off x="7982" y="1553"/>
                <a:ext cx="641" cy="786"/>
              </a:xfrm>
              <a:custGeom>
                <a:avLst/>
                <a:gdLst>
                  <a:gd name="T0" fmla="*/ 1134 w 1922"/>
                  <a:gd name="T1" fmla="*/ 10 h 2357"/>
                  <a:gd name="T2" fmla="*/ 1357 w 1922"/>
                  <a:gd name="T3" fmla="*/ 59 h 2357"/>
                  <a:gd name="T4" fmla="*/ 1535 w 1922"/>
                  <a:gd name="T5" fmla="*/ 142 h 2357"/>
                  <a:gd name="T6" fmla="*/ 1675 w 1922"/>
                  <a:gd name="T7" fmla="*/ 255 h 2357"/>
                  <a:gd name="T8" fmla="*/ 1778 w 1922"/>
                  <a:gd name="T9" fmla="*/ 392 h 2357"/>
                  <a:gd name="T10" fmla="*/ 1850 w 1922"/>
                  <a:gd name="T11" fmla="*/ 547 h 2357"/>
                  <a:gd name="T12" fmla="*/ 1896 w 1922"/>
                  <a:gd name="T13" fmla="*/ 715 h 2357"/>
                  <a:gd name="T14" fmla="*/ 1918 w 1922"/>
                  <a:gd name="T15" fmla="*/ 888 h 2357"/>
                  <a:gd name="T16" fmla="*/ 1921 w 1922"/>
                  <a:gd name="T17" fmla="*/ 1062 h 2357"/>
                  <a:gd name="T18" fmla="*/ 1908 w 1922"/>
                  <a:gd name="T19" fmla="*/ 1233 h 2357"/>
                  <a:gd name="T20" fmla="*/ 1886 w 1922"/>
                  <a:gd name="T21" fmla="*/ 1392 h 2357"/>
                  <a:gd name="T22" fmla="*/ 1856 w 1922"/>
                  <a:gd name="T23" fmla="*/ 1534 h 2357"/>
                  <a:gd name="T24" fmla="*/ 1824 w 1922"/>
                  <a:gd name="T25" fmla="*/ 1655 h 2357"/>
                  <a:gd name="T26" fmla="*/ 1792 w 1922"/>
                  <a:gd name="T27" fmla="*/ 1748 h 2357"/>
                  <a:gd name="T28" fmla="*/ 1766 w 1922"/>
                  <a:gd name="T29" fmla="*/ 1806 h 2357"/>
                  <a:gd name="T30" fmla="*/ 1716 w 1922"/>
                  <a:gd name="T31" fmla="*/ 1871 h 2357"/>
                  <a:gd name="T32" fmla="*/ 1614 w 1922"/>
                  <a:gd name="T33" fmla="*/ 1973 h 2357"/>
                  <a:gd name="T34" fmla="*/ 1481 w 1922"/>
                  <a:gd name="T35" fmla="*/ 2085 h 2357"/>
                  <a:gd name="T36" fmla="*/ 1330 w 1922"/>
                  <a:gd name="T37" fmla="*/ 2196 h 2357"/>
                  <a:gd name="T38" fmla="*/ 1178 w 1922"/>
                  <a:gd name="T39" fmla="*/ 2286 h 2357"/>
                  <a:gd name="T40" fmla="*/ 1039 w 1922"/>
                  <a:gd name="T41" fmla="*/ 2344 h 2357"/>
                  <a:gd name="T42" fmla="*/ 923 w 1922"/>
                  <a:gd name="T43" fmla="*/ 2354 h 2357"/>
                  <a:gd name="T44" fmla="*/ 792 w 1922"/>
                  <a:gd name="T45" fmla="*/ 2310 h 2357"/>
                  <a:gd name="T46" fmla="*/ 641 w 1922"/>
                  <a:gd name="T47" fmla="*/ 2229 h 2357"/>
                  <a:gd name="T48" fmla="*/ 489 w 1922"/>
                  <a:gd name="T49" fmla="*/ 2124 h 2357"/>
                  <a:gd name="T50" fmla="*/ 348 w 1922"/>
                  <a:gd name="T51" fmla="*/ 2011 h 2357"/>
                  <a:gd name="T52" fmla="*/ 235 w 1922"/>
                  <a:gd name="T53" fmla="*/ 1903 h 2357"/>
                  <a:gd name="T54" fmla="*/ 161 w 1922"/>
                  <a:gd name="T55" fmla="*/ 1817 h 2357"/>
                  <a:gd name="T56" fmla="*/ 138 w 1922"/>
                  <a:gd name="T57" fmla="*/ 1771 h 2357"/>
                  <a:gd name="T58" fmla="*/ 109 w 1922"/>
                  <a:gd name="T59" fmla="*/ 1688 h 2357"/>
                  <a:gd name="T60" fmla="*/ 76 w 1922"/>
                  <a:gd name="T61" fmla="*/ 1577 h 2357"/>
                  <a:gd name="T62" fmla="*/ 45 w 1922"/>
                  <a:gd name="T63" fmla="*/ 1442 h 2357"/>
                  <a:gd name="T64" fmla="*/ 19 w 1922"/>
                  <a:gd name="T65" fmla="*/ 1287 h 2357"/>
                  <a:gd name="T66" fmla="*/ 2 w 1922"/>
                  <a:gd name="T67" fmla="*/ 1120 h 2357"/>
                  <a:gd name="T68" fmla="*/ 0 w 1922"/>
                  <a:gd name="T69" fmla="*/ 946 h 2357"/>
                  <a:gd name="T70" fmla="*/ 15 w 1922"/>
                  <a:gd name="T71" fmla="*/ 772 h 2357"/>
                  <a:gd name="T72" fmla="*/ 52 w 1922"/>
                  <a:gd name="T73" fmla="*/ 601 h 2357"/>
                  <a:gd name="T74" fmla="*/ 116 w 1922"/>
                  <a:gd name="T75" fmla="*/ 442 h 2357"/>
                  <a:gd name="T76" fmla="*/ 208 w 1922"/>
                  <a:gd name="T77" fmla="*/ 298 h 2357"/>
                  <a:gd name="T78" fmla="*/ 334 w 1922"/>
                  <a:gd name="T79" fmla="*/ 176 h 2357"/>
                  <a:gd name="T80" fmla="*/ 500 w 1922"/>
                  <a:gd name="T81" fmla="*/ 83 h 2357"/>
                  <a:gd name="T82" fmla="*/ 707 w 1922"/>
                  <a:gd name="T83" fmla="*/ 23 h 2357"/>
                  <a:gd name="T84" fmla="*/ 960 w 1922"/>
                  <a:gd name="T85" fmla="*/ 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2" h="2357">
                    <a:moveTo>
                      <a:pt x="960" y="0"/>
                    </a:moveTo>
                    <a:lnTo>
                      <a:pt x="1050" y="3"/>
                    </a:lnTo>
                    <a:lnTo>
                      <a:pt x="1134" y="10"/>
                    </a:lnTo>
                    <a:lnTo>
                      <a:pt x="1214" y="23"/>
                    </a:lnTo>
                    <a:lnTo>
                      <a:pt x="1288" y="38"/>
                    </a:lnTo>
                    <a:lnTo>
                      <a:pt x="1357" y="59"/>
                    </a:lnTo>
                    <a:lnTo>
                      <a:pt x="1422" y="83"/>
                    </a:lnTo>
                    <a:lnTo>
                      <a:pt x="1481" y="111"/>
                    </a:lnTo>
                    <a:lnTo>
                      <a:pt x="1535" y="142"/>
                    </a:lnTo>
                    <a:lnTo>
                      <a:pt x="1586" y="176"/>
                    </a:lnTo>
                    <a:lnTo>
                      <a:pt x="1632" y="215"/>
                    </a:lnTo>
                    <a:lnTo>
                      <a:pt x="1675" y="255"/>
                    </a:lnTo>
                    <a:lnTo>
                      <a:pt x="1713" y="298"/>
                    </a:lnTo>
                    <a:lnTo>
                      <a:pt x="1748" y="344"/>
                    </a:lnTo>
                    <a:lnTo>
                      <a:pt x="1778" y="392"/>
                    </a:lnTo>
                    <a:lnTo>
                      <a:pt x="1806" y="442"/>
                    </a:lnTo>
                    <a:lnTo>
                      <a:pt x="1829" y="493"/>
                    </a:lnTo>
                    <a:lnTo>
                      <a:pt x="1850" y="547"/>
                    </a:lnTo>
                    <a:lnTo>
                      <a:pt x="1868" y="601"/>
                    </a:lnTo>
                    <a:lnTo>
                      <a:pt x="1883" y="658"/>
                    </a:lnTo>
                    <a:lnTo>
                      <a:pt x="1896" y="715"/>
                    </a:lnTo>
                    <a:lnTo>
                      <a:pt x="1905" y="772"/>
                    </a:lnTo>
                    <a:lnTo>
                      <a:pt x="1912" y="830"/>
                    </a:lnTo>
                    <a:lnTo>
                      <a:pt x="1918" y="888"/>
                    </a:lnTo>
                    <a:lnTo>
                      <a:pt x="1921" y="946"/>
                    </a:lnTo>
                    <a:lnTo>
                      <a:pt x="1922" y="1004"/>
                    </a:lnTo>
                    <a:lnTo>
                      <a:pt x="1921" y="1062"/>
                    </a:lnTo>
                    <a:lnTo>
                      <a:pt x="1918" y="1120"/>
                    </a:lnTo>
                    <a:lnTo>
                      <a:pt x="1914" y="1177"/>
                    </a:lnTo>
                    <a:lnTo>
                      <a:pt x="1908" y="1233"/>
                    </a:lnTo>
                    <a:lnTo>
                      <a:pt x="1901" y="1287"/>
                    </a:lnTo>
                    <a:lnTo>
                      <a:pt x="1894" y="1339"/>
                    </a:lnTo>
                    <a:lnTo>
                      <a:pt x="1886" y="1392"/>
                    </a:lnTo>
                    <a:lnTo>
                      <a:pt x="1876" y="1442"/>
                    </a:lnTo>
                    <a:lnTo>
                      <a:pt x="1867" y="1489"/>
                    </a:lnTo>
                    <a:lnTo>
                      <a:pt x="1856" y="1534"/>
                    </a:lnTo>
                    <a:lnTo>
                      <a:pt x="1845" y="1577"/>
                    </a:lnTo>
                    <a:lnTo>
                      <a:pt x="1833" y="1618"/>
                    </a:lnTo>
                    <a:lnTo>
                      <a:pt x="1824" y="1655"/>
                    </a:lnTo>
                    <a:lnTo>
                      <a:pt x="1813" y="1688"/>
                    </a:lnTo>
                    <a:lnTo>
                      <a:pt x="1802" y="1720"/>
                    </a:lnTo>
                    <a:lnTo>
                      <a:pt x="1792" y="1748"/>
                    </a:lnTo>
                    <a:lnTo>
                      <a:pt x="1782" y="1771"/>
                    </a:lnTo>
                    <a:lnTo>
                      <a:pt x="1774" y="1791"/>
                    </a:lnTo>
                    <a:lnTo>
                      <a:pt x="1766" y="1806"/>
                    </a:lnTo>
                    <a:lnTo>
                      <a:pt x="1760" y="1817"/>
                    </a:lnTo>
                    <a:lnTo>
                      <a:pt x="1741" y="1843"/>
                    </a:lnTo>
                    <a:lnTo>
                      <a:pt x="1716" y="1871"/>
                    </a:lnTo>
                    <a:lnTo>
                      <a:pt x="1687" y="1903"/>
                    </a:lnTo>
                    <a:lnTo>
                      <a:pt x="1652" y="1937"/>
                    </a:lnTo>
                    <a:lnTo>
                      <a:pt x="1614" y="1973"/>
                    </a:lnTo>
                    <a:lnTo>
                      <a:pt x="1572" y="2011"/>
                    </a:lnTo>
                    <a:lnTo>
                      <a:pt x="1528" y="2048"/>
                    </a:lnTo>
                    <a:lnTo>
                      <a:pt x="1481" y="2085"/>
                    </a:lnTo>
                    <a:lnTo>
                      <a:pt x="1431" y="2124"/>
                    </a:lnTo>
                    <a:lnTo>
                      <a:pt x="1382" y="2160"/>
                    </a:lnTo>
                    <a:lnTo>
                      <a:pt x="1330" y="2196"/>
                    </a:lnTo>
                    <a:lnTo>
                      <a:pt x="1279" y="2229"/>
                    </a:lnTo>
                    <a:lnTo>
                      <a:pt x="1228" y="2260"/>
                    </a:lnTo>
                    <a:lnTo>
                      <a:pt x="1178" y="2286"/>
                    </a:lnTo>
                    <a:lnTo>
                      <a:pt x="1130" y="2310"/>
                    </a:lnTo>
                    <a:lnTo>
                      <a:pt x="1083" y="2329"/>
                    </a:lnTo>
                    <a:lnTo>
                      <a:pt x="1039" y="2344"/>
                    </a:lnTo>
                    <a:lnTo>
                      <a:pt x="997" y="2354"/>
                    </a:lnTo>
                    <a:lnTo>
                      <a:pt x="960" y="2357"/>
                    </a:lnTo>
                    <a:lnTo>
                      <a:pt x="923" y="2354"/>
                    </a:lnTo>
                    <a:lnTo>
                      <a:pt x="881" y="2344"/>
                    </a:lnTo>
                    <a:lnTo>
                      <a:pt x="837" y="2329"/>
                    </a:lnTo>
                    <a:lnTo>
                      <a:pt x="792" y="2310"/>
                    </a:lnTo>
                    <a:lnTo>
                      <a:pt x="743" y="2286"/>
                    </a:lnTo>
                    <a:lnTo>
                      <a:pt x="692" y="2260"/>
                    </a:lnTo>
                    <a:lnTo>
                      <a:pt x="641" y="2229"/>
                    </a:lnTo>
                    <a:lnTo>
                      <a:pt x="590" y="2196"/>
                    </a:lnTo>
                    <a:lnTo>
                      <a:pt x="539" y="2160"/>
                    </a:lnTo>
                    <a:lnTo>
                      <a:pt x="489" y="2124"/>
                    </a:lnTo>
                    <a:lnTo>
                      <a:pt x="441" y="2085"/>
                    </a:lnTo>
                    <a:lnTo>
                      <a:pt x="394" y="2048"/>
                    </a:lnTo>
                    <a:lnTo>
                      <a:pt x="348" y="2011"/>
                    </a:lnTo>
                    <a:lnTo>
                      <a:pt x="306" y="1973"/>
                    </a:lnTo>
                    <a:lnTo>
                      <a:pt x="268" y="1937"/>
                    </a:lnTo>
                    <a:lnTo>
                      <a:pt x="235" y="1903"/>
                    </a:lnTo>
                    <a:lnTo>
                      <a:pt x="204" y="1871"/>
                    </a:lnTo>
                    <a:lnTo>
                      <a:pt x="179" y="1843"/>
                    </a:lnTo>
                    <a:lnTo>
                      <a:pt x="161" y="1817"/>
                    </a:lnTo>
                    <a:lnTo>
                      <a:pt x="154" y="1806"/>
                    </a:lnTo>
                    <a:lnTo>
                      <a:pt x="146" y="1791"/>
                    </a:lnTo>
                    <a:lnTo>
                      <a:pt x="138" y="1771"/>
                    </a:lnTo>
                    <a:lnTo>
                      <a:pt x="128" y="1748"/>
                    </a:lnTo>
                    <a:lnTo>
                      <a:pt x="119" y="1720"/>
                    </a:lnTo>
                    <a:lnTo>
                      <a:pt x="109" y="1688"/>
                    </a:lnTo>
                    <a:lnTo>
                      <a:pt x="98" y="1655"/>
                    </a:lnTo>
                    <a:lnTo>
                      <a:pt x="87" y="1618"/>
                    </a:lnTo>
                    <a:lnTo>
                      <a:pt x="76" y="1577"/>
                    </a:lnTo>
                    <a:lnTo>
                      <a:pt x="65" y="1534"/>
                    </a:lnTo>
                    <a:lnTo>
                      <a:pt x="55" y="1489"/>
                    </a:lnTo>
                    <a:lnTo>
                      <a:pt x="45" y="1442"/>
                    </a:lnTo>
                    <a:lnTo>
                      <a:pt x="36" y="1392"/>
                    </a:lnTo>
                    <a:lnTo>
                      <a:pt x="27" y="1339"/>
                    </a:lnTo>
                    <a:lnTo>
                      <a:pt x="19" y="1287"/>
                    </a:lnTo>
                    <a:lnTo>
                      <a:pt x="12" y="1233"/>
                    </a:lnTo>
                    <a:lnTo>
                      <a:pt x="7" y="1177"/>
                    </a:lnTo>
                    <a:lnTo>
                      <a:pt x="2" y="1120"/>
                    </a:lnTo>
                    <a:lnTo>
                      <a:pt x="0" y="1062"/>
                    </a:lnTo>
                    <a:lnTo>
                      <a:pt x="0" y="1004"/>
                    </a:lnTo>
                    <a:lnTo>
                      <a:pt x="0" y="946"/>
                    </a:lnTo>
                    <a:lnTo>
                      <a:pt x="2" y="888"/>
                    </a:lnTo>
                    <a:lnTo>
                      <a:pt x="8" y="830"/>
                    </a:lnTo>
                    <a:lnTo>
                      <a:pt x="15" y="772"/>
                    </a:lnTo>
                    <a:lnTo>
                      <a:pt x="25" y="715"/>
                    </a:lnTo>
                    <a:lnTo>
                      <a:pt x="37" y="658"/>
                    </a:lnTo>
                    <a:lnTo>
                      <a:pt x="52" y="601"/>
                    </a:lnTo>
                    <a:lnTo>
                      <a:pt x="70" y="547"/>
                    </a:lnTo>
                    <a:lnTo>
                      <a:pt x="91" y="493"/>
                    </a:lnTo>
                    <a:lnTo>
                      <a:pt x="116" y="442"/>
                    </a:lnTo>
                    <a:lnTo>
                      <a:pt x="142" y="392"/>
                    </a:lnTo>
                    <a:lnTo>
                      <a:pt x="174" y="344"/>
                    </a:lnTo>
                    <a:lnTo>
                      <a:pt x="208" y="298"/>
                    </a:lnTo>
                    <a:lnTo>
                      <a:pt x="246" y="255"/>
                    </a:lnTo>
                    <a:lnTo>
                      <a:pt x="289" y="215"/>
                    </a:lnTo>
                    <a:lnTo>
                      <a:pt x="334" y="176"/>
                    </a:lnTo>
                    <a:lnTo>
                      <a:pt x="385" y="142"/>
                    </a:lnTo>
                    <a:lnTo>
                      <a:pt x="441" y="111"/>
                    </a:lnTo>
                    <a:lnTo>
                      <a:pt x="500" y="83"/>
                    </a:lnTo>
                    <a:lnTo>
                      <a:pt x="564" y="59"/>
                    </a:lnTo>
                    <a:lnTo>
                      <a:pt x="633" y="38"/>
                    </a:lnTo>
                    <a:lnTo>
                      <a:pt x="707" y="23"/>
                    </a:lnTo>
                    <a:lnTo>
                      <a:pt x="786" y="10"/>
                    </a:lnTo>
                    <a:lnTo>
                      <a:pt x="870" y="3"/>
                    </a:lnTo>
                    <a:lnTo>
                      <a:pt x="960"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36">
                <a:extLst>
                  <a:ext uri="{FF2B5EF4-FFF2-40B4-BE49-F238E27FC236}">
                    <a16:creationId xmlns:a16="http://schemas.microsoft.com/office/drawing/2014/main" id="{85246721-D935-4168-BAE6-FDCF6F337AA9}"/>
                  </a:ext>
                </a:extLst>
              </p:cNvPr>
              <p:cNvSpPr>
                <a:spLocks/>
              </p:cNvSpPr>
              <p:nvPr/>
            </p:nvSpPr>
            <p:spPr bwMode="auto">
              <a:xfrm>
                <a:off x="7921" y="1859"/>
                <a:ext cx="101" cy="156"/>
              </a:xfrm>
              <a:custGeom>
                <a:avLst/>
                <a:gdLst>
                  <a:gd name="T0" fmla="*/ 101 w 304"/>
                  <a:gd name="T1" fmla="*/ 0 h 466"/>
                  <a:gd name="T2" fmla="*/ 127 w 304"/>
                  <a:gd name="T3" fmla="*/ 3 h 466"/>
                  <a:gd name="T4" fmla="*/ 153 w 304"/>
                  <a:gd name="T5" fmla="*/ 13 h 466"/>
                  <a:gd name="T6" fmla="*/ 180 w 304"/>
                  <a:gd name="T7" fmla="*/ 29 h 466"/>
                  <a:gd name="T8" fmla="*/ 204 w 304"/>
                  <a:gd name="T9" fmla="*/ 52 h 466"/>
                  <a:gd name="T10" fmla="*/ 228 w 304"/>
                  <a:gd name="T11" fmla="*/ 79 h 466"/>
                  <a:gd name="T12" fmla="*/ 249 w 304"/>
                  <a:gd name="T13" fmla="*/ 112 h 466"/>
                  <a:gd name="T14" fmla="*/ 268 w 304"/>
                  <a:gd name="T15" fmla="*/ 148 h 466"/>
                  <a:gd name="T16" fmla="*/ 283 w 304"/>
                  <a:gd name="T17" fmla="*/ 190 h 466"/>
                  <a:gd name="T18" fmla="*/ 294 w 304"/>
                  <a:gd name="T19" fmla="*/ 232 h 466"/>
                  <a:gd name="T20" fmla="*/ 301 w 304"/>
                  <a:gd name="T21" fmla="*/ 272 h 466"/>
                  <a:gd name="T22" fmla="*/ 304 w 304"/>
                  <a:gd name="T23" fmla="*/ 310 h 466"/>
                  <a:gd name="T24" fmla="*/ 301 w 304"/>
                  <a:gd name="T25" fmla="*/ 346 h 466"/>
                  <a:gd name="T26" fmla="*/ 294 w 304"/>
                  <a:gd name="T27" fmla="*/ 380 h 466"/>
                  <a:gd name="T28" fmla="*/ 283 w 304"/>
                  <a:gd name="T29" fmla="*/ 409 h 466"/>
                  <a:gd name="T30" fmla="*/ 268 w 304"/>
                  <a:gd name="T31" fmla="*/ 432 h 466"/>
                  <a:gd name="T32" fmla="*/ 249 w 304"/>
                  <a:gd name="T33" fmla="*/ 450 h 466"/>
                  <a:gd name="T34" fmla="*/ 227 w 304"/>
                  <a:gd name="T35" fmla="*/ 461 h 466"/>
                  <a:gd name="T36" fmla="*/ 202 w 304"/>
                  <a:gd name="T37" fmla="*/ 466 h 466"/>
                  <a:gd name="T38" fmla="*/ 175 w 304"/>
                  <a:gd name="T39" fmla="*/ 463 h 466"/>
                  <a:gd name="T40" fmla="*/ 149 w 304"/>
                  <a:gd name="T41" fmla="*/ 453 h 466"/>
                  <a:gd name="T42" fmla="*/ 124 w 304"/>
                  <a:gd name="T43" fmla="*/ 436 h 466"/>
                  <a:gd name="T44" fmla="*/ 99 w 304"/>
                  <a:gd name="T45" fmla="*/ 414 h 466"/>
                  <a:gd name="T46" fmla="*/ 76 w 304"/>
                  <a:gd name="T47" fmla="*/ 387 h 466"/>
                  <a:gd name="T48" fmla="*/ 54 w 304"/>
                  <a:gd name="T49" fmla="*/ 353 h 466"/>
                  <a:gd name="T50" fmla="*/ 34 w 304"/>
                  <a:gd name="T51" fmla="*/ 317 h 466"/>
                  <a:gd name="T52" fmla="*/ 19 w 304"/>
                  <a:gd name="T53" fmla="*/ 277 h 466"/>
                  <a:gd name="T54" fmla="*/ 8 w 304"/>
                  <a:gd name="T55" fmla="*/ 234 h 466"/>
                  <a:gd name="T56" fmla="*/ 1 w 304"/>
                  <a:gd name="T57" fmla="*/ 194 h 466"/>
                  <a:gd name="T58" fmla="*/ 0 w 304"/>
                  <a:gd name="T59" fmla="*/ 155 h 466"/>
                  <a:gd name="T60" fmla="*/ 1 w 304"/>
                  <a:gd name="T61" fmla="*/ 119 h 466"/>
                  <a:gd name="T62" fmla="*/ 8 w 304"/>
                  <a:gd name="T63" fmla="*/ 86 h 466"/>
                  <a:gd name="T64" fmla="*/ 19 w 304"/>
                  <a:gd name="T65" fmla="*/ 57 h 466"/>
                  <a:gd name="T66" fmla="*/ 34 w 304"/>
                  <a:gd name="T67" fmla="*/ 34 h 466"/>
                  <a:gd name="T68" fmla="*/ 54 w 304"/>
                  <a:gd name="T69" fmla="*/ 16 h 466"/>
                  <a:gd name="T70" fmla="*/ 76 w 304"/>
                  <a:gd name="T71" fmla="*/ 4 h 466"/>
                  <a:gd name="T72" fmla="*/ 101 w 304"/>
                  <a:gd name="T73"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4" h="466">
                    <a:moveTo>
                      <a:pt x="101" y="0"/>
                    </a:moveTo>
                    <a:lnTo>
                      <a:pt x="127" y="3"/>
                    </a:lnTo>
                    <a:lnTo>
                      <a:pt x="153" y="13"/>
                    </a:lnTo>
                    <a:lnTo>
                      <a:pt x="180" y="29"/>
                    </a:lnTo>
                    <a:lnTo>
                      <a:pt x="204" y="52"/>
                    </a:lnTo>
                    <a:lnTo>
                      <a:pt x="228" y="79"/>
                    </a:lnTo>
                    <a:lnTo>
                      <a:pt x="249" y="112"/>
                    </a:lnTo>
                    <a:lnTo>
                      <a:pt x="268" y="148"/>
                    </a:lnTo>
                    <a:lnTo>
                      <a:pt x="283" y="190"/>
                    </a:lnTo>
                    <a:lnTo>
                      <a:pt x="294" y="232"/>
                    </a:lnTo>
                    <a:lnTo>
                      <a:pt x="301" y="272"/>
                    </a:lnTo>
                    <a:lnTo>
                      <a:pt x="304" y="310"/>
                    </a:lnTo>
                    <a:lnTo>
                      <a:pt x="301" y="346"/>
                    </a:lnTo>
                    <a:lnTo>
                      <a:pt x="294" y="380"/>
                    </a:lnTo>
                    <a:lnTo>
                      <a:pt x="283" y="409"/>
                    </a:lnTo>
                    <a:lnTo>
                      <a:pt x="268" y="432"/>
                    </a:lnTo>
                    <a:lnTo>
                      <a:pt x="249" y="450"/>
                    </a:lnTo>
                    <a:lnTo>
                      <a:pt x="227" y="461"/>
                    </a:lnTo>
                    <a:lnTo>
                      <a:pt x="202" y="466"/>
                    </a:lnTo>
                    <a:lnTo>
                      <a:pt x="175" y="463"/>
                    </a:lnTo>
                    <a:lnTo>
                      <a:pt x="149" y="453"/>
                    </a:lnTo>
                    <a:lnTo>
                      <a:pt x="124" y="436"/>
                    </a:lnTo>
                    <a:lnTo>
                      <a:pt x="99" y="414"/>
                    </a:lnTo>
                    <a:lnTo>
                      <a:pt x="76" y="387"/>
                    </a:lnTo>
                    <a:lnTo>
                      <a:pt x="54" y="353"/>
                    </a:lnTo>
                    <a:lnTo>
                      <a:pt x="34" y="317"/>
                    </a:lnTo>
                    <a:lnTo>
                      <a:pt x="19" y="277"/>
                    </a:lnTo>
                    <a:lnTo>
                      <a:pt x="8" y="234"/>
                    </a:lnTo>
                    <a:lnTo>
                      <a:pt x="1" y="194"/>
                    </a:lnTo>
                    <a:lnTo>
                      <a:pt x="0" y="155"/>
                    </a:lnTo>
                    <a:lnTo>
                      <a:pt x="1" y="119"/>
                    </a:lnTo>
                    <a:lnTo>
                      <a:pt x="8" y="86"/>
                    </a:lnTo>
                    <a:lnTo>
                      <a:pt x="19" y="57"/>
                    </a:lnTo>
                    <a:lnTo>
                      <a:pt x="34" y="34"/>
                    </a:lnTo>
                    <a:lnTo>
                      <a:pt x="54" y="16"/>
                    </a:lnTo>
                    <a:lnTo>
                      <a:pt x="76" y="4"/>
                    </a:lnTo>
                    <a:lnTo>
                      <a:pt x="10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1" name="Freeform 37">
                <a:extLst>
                  <a:ext uri="{FF2B5EF4-FFF2-40B4-BE49-F238E27FC236}">
                    <a16:creationId xmlns:a16="http://schemas.microsoft.com/office/drawing/2014/main" id="{C2923550-DDA2-44FF-9E82-EB2B0DB37248}"/>
                  </a:ext>
                </a:extLst>
              </p:cNvPr>
              <p:cNvSpPr>
                <a:spLocks/>
              </p:cNvSpPr>
              <p:nvPr/>
            </p:nvSpPr>
            <p:spPr bwMode="auto">
              <a:xfrm>
                <a:off x="8581" y="1859"/>
                <a:ext cx="102" cy="156"/>
              </a:xfrm>
              <a:custGeom>
                <a:avLst/>
                <a:gdLst>
                  <a:gd name="T0" fmla="*/ 201 w 304"/>
                  <a:gd name="T1" fmla="*/ 0 h 466"/>
                  <a:gd name="T2" fmla="*/ 226 w 304"/>
                  <a:gd name="T3" fmla="*/ 4 h 466"/>
                  <a:gd name="T4" fmla="*/ 250 w 304"/>
                  <a:gd name="T5" fmla="*/ 16 h 466"/>
                  <a:gd name="T6" fmla="*/ 268 w 304"/>
                  <a:gd name="T7" fmla="*/ 34 h 466"/>
                  <a:gd name="T8" fmla="*/ 283 w 304"/>
                  <a:gd name="T9" fmla="*/ 57 h 466"/>
                  <a:gd name="T10" fmla="*/ 294 w 304"/>
                  <a:gd name="T11" fmla="*/ 86 h 466"/>
                  <a:gd name="T12" fmla="*/ 301 w 304"/>
                  <a:gd name="T13" fmla="*/ 119 h 466"/>
                  <a:gd name="T14" fmla="*/ 304 w 304"/>
                  <a:gd name="T15" fmla="*/ 155 h 466"/>
                  <a:gd name="T16" fmla="*/ 302 w 304"/>
                  <a:gd name="T17" fmla="*/ 194 h 466"/>
                  <a:gd name="T18" fmla="*/ 295 w 304"/>
                  <a:gd name="T19" fmla="*/ 234 h 466"/>
                  <a:gd name="T20" fmla="*/ 284 w 304"/>
                  <a:gd name="T21" fmla="*/ 277 h 466"/>
                  <a:gd name="T22" fmla="*/ 268 w 304"/>
                  <a:gd name="T23" fmla="*/ 317 h 466"/>
                  <a:gd name="T24" fmla="*/ 250 w 304"/>
                  <a:gd name="T25" fmla="*/ 353 h 466"/>
                  <a:gd name="T26" fmla="*/ 228 w 304"/>
                  <a:gd name="T27" fmla="*/ 387 h 466"/>
                  <a:gd name="T28" fmla="*/ 204 w 304"/>
                  <a:gd name="T29" fmla="*/ 414 h 466"/>
                  <a:gd name="T30" fmla="*/ 179 w 304"/>
                  <a:gd name="T31" fmla="*/ 436 h 466"/>
                  <a:gd name="T32" fmla="*/ 153 w 304"/>
                  <a:gd name="T33" fmla="*/ 453 h 466"/>
                  <a:gd name="T34" fmla="*/ 127 w 304"/>
                  <a:gd name="T35" fmla="*/ 463 h 466"/>
                  <a:gd name="T36" fmla="*/ 102 w 304"/>
                  <a:gd name="T37" fmla="*/ 466 h 466"/>
                  <a:gd name="T38" fmla="*/ 77 w 304"/>
                  <a:gd name="T39" fmla="*/ 461 h 466"/>
                  <a:gd name="T40" fmla="*/ 53 w 304"/>
                  <a:gd name="T41" fmla="*/ 450 h 466"/>
                  <a:gd name="T42" fmla="*/ 35 w 304"/>
                  <a:gd name="T43" fmla="*/ 432 h 466"/>
                  <a:gd name="T44" fmla="*/ 20 w 304"/>
                  <a:gd name="T45" fmla="*/ 409 h 466"/>
                  <a:gd name="T46" fmla="*/ 9 w 304"/>
                  <a:gd name="T47" fmla="*/ 380 h 466"/>
                  <a:gd name="T48" fmla="*/ 2 w 304"/>
                  <a:gd name="T49" fmla="*/ 346 h 466"/>
                  <a:gd name="T50" fmla="*/ 0 w 304"/>
                  <a:gd name="T51" fmla="*/ 310 h 466"/>
                  <a:gd name="T52" fmla="*/ 1 w 304"/>
                  <a:gd name="T53" fmla="*/ 272 h 466"/>
                  <a:gd name="T54" fmla="*/ 8 w 304"/>
                  <a:gd name="T55" fmla="*/ 232 h 466"/>
                  <a:gd name="T56" fmla="*/ 19 w 304"/>
                  <a:gd name="T57" fmla="*/ 190 h 466"/>
                  <a:gd name="T58" fmla="*/ 35 w 304"/>
                  <a:gd name="T59" fmla="*/ 148 h 466"/>
                  <a:gd name="T60" fmla="*/ 53 w 304"/>
                  <a:gd name="T61" fmla="*/ 112 h 466"/>
                  <a:gd name="T62" fmla="*/ 76 w 304"/>
                  <a:gd name="T63" fmla="*/ 79 h 466"/>
                  <a:gd name="T64" fmla="*/ 99 w 304"/>
                  <a:gd name="T65" fmla="*/ 52 h 466"/>
                  <a:gd name="T66" fmla="*/ 124 w 304"/>
                  <a:gd name="T67" fmla="*/ 29 h 466"/>
                  <a:gd name="T68" fmla="*/ 150 w 304"/>
                  <a:gd name="T69" fmla="*/ 13 h 466"/>
                  <a:gd name="T70" fmla="*/ 176 w 304"/>
                  <a:gd name="T71" fmla="*/ 3 h 466"/>
                  <a:gd name="T72" fmla="*/ 201 w 304"/>
                  <a:gd name="T73"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4" h="466">
                    <a:moveTo>
                      <a:pt x="201" y="0"/>
                    </a:moveTo>
                    <a:lnTo>
                      <a:pt x="226" y="4"/>
                    </a:lnTo>
                    <a:lnTo>
                      <a:pt x="250" y="16"/>
                    </a:lnTo>
                    <a:lnTo>
                      <a:pt x="268" y="34"/>
                    </a:lnTo>
                    <a:lnTo>
                      <a:pt x="283" y="57"/>
                    </a:lnTo>
                    <a:lnTo>
                      <a:pt x="294" y="86"/>
                    </a:lnTo>
                    <a:lnTo>
                      <a:pt x="301" y="119"/>
                    </a:lnTo>
                    <a:lnTo>
                      <a:pt x="304" y="155"/>
                    </a:lnTo>
                    <a:lnTo>
                      <a:pt x="302" y="194"/>
                    </a:lnTo>
                    <a:lnTo>
                      <a:pt x="295" y="234"/>
                    </a:lnTo>
                    <a:lnTo>
                      <a:pt x="284" y="277"/>
                    </a:lnTo>
                    <a:lnTo>
                      <a:pt x="268" y="317"/>
                    </a:lnTo>
                    <a:lnTo>
                      <a:pt x="250" y="353"/>
                    </a:lnTo>
                    <a:lnTo>
                      <a:pt x="228" y="387"/>
                    </a:lnTo>
                    <a:lnTo>
                      <a:pt x="204" y="414"/>
                    </a:lnTo>
                    <a:lnTo>
                      <a:pt x="179" y="436"/>
                    </a:lnTo>
                    <a:lnTo>
                      <a:pt x="153" y="453"/>
                    </a:lnTo>
                    <a:lnTo>
                      <a:pt x="127" y="463"/>
                    </a:lnTo>
                    <a:lnTo>
                      <a:pt x="102" y="466"/>
                    </a:lnTo>
                    <a:lnTo>
                      <a:pt x="77" y="461"/>
                    </a:lnTo>
                    <a:lnTo>
                      <a:pt x="53" y="450"/>
                    </a:lnTo>
                    <a:lnTo>
                      <a:pt x="35" y="432"/>
                    </a:lnTo>
                    <a:lnTo>
                      <a:pt x="20" y="409"/>
                    </a:lnTo>
                    <a:lnTo>
                      <a:pt x="9" y="380"/>
                    </a:lnTo>
                    <a:lnTo>
                      <a:pt x="2" y="346"/>
                    </a:lnTo>
                    <a:lnTo>
                      <a:pt x="0" y="310"/>
                    </a:lnTo>
                    <a:lnTo>
                      <a:pt x="1" y="272"/>
                    </a:lnTo>
                    <a:lnTo>
                      <a:pt x="8" y="232"/>
                    </a:lnTo>
                    <a:lnTo>
                      <a:pt x="19" y="190"/>
                    </a:lnTo>
                    <a:lnTo>
                      <a:pt x="35" y="148"/>
                    </a:lnTo>
                    <a:lnTo>
                      <a:pt x="53" y="112"/>
                    </a:lnTo>
                    <a:lnTo>
                      <a:pt x="76" y="79"/>
                    </a:lnTo>
                    <a:lnTo>
                      <a:pt x="99" y="52"/>
                    </a:lnTo>
                    <a:lnTo>
                      <a:pt x="124" y="29"/>
                    </a:lnTo>
                    <a:lnTo>
                      <a:pt x="150" y="13"/>
                    </a:lnTo>
                    <a:lnTo>
                      <a:pt x="176" y="3"/>
                    </a:lnTo>
                    <a:lnTo>
                      <a:pt x="20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2" name="Freeform 38">
                <a:extLst>
                  <a:ext uri="{FF2B5EF4-FFF2-40B4-BE49-F238E27FC236}">
                    <a16:creationId xmlns:a16="http://schemas.microsoft.com/office/drawing/2014/main" id="{082A1577-A13B-4CBC-87E1-64CE8CA61555}"/>
                  </a:ext>
                </a:extLst>
              </p:cNvPr>
              <p:cNvSpPr>
                <a:spLocks/>
              </p:cNvSpPr>
              <p:nvPr/>
            </p:nvSpPr>
            <p:spPr bwMode="auto">
              <a:xfrm>
                <a:off x="7964" y="1521"/>
                <a:ext cx="676" cy="464"/>
              </a:xfrm>
              <a:custGeom>
                <a:avLst/>
                <a:gdLst>
                  <a:gd name="T0" fmla="*/ 1273 w 2028"/>
                  <a:gd name="T1" fmla="*/ 15 h 1393"/>
                  <a:gd name="T2" fmla="*/ 1505 w 2028"/>
                  <a:gd name="T3" fmla="*/ 80 h 1393"/>
                  <a:gd name="T4" fmla="*/ 1695 w 2028"/>
                  <a:gd name="T5" fmla="*/ 191 h 1393"/>
                  <a:gd name="T6" fmla="*/ 1845 w 2028"/>
                  <a:gd name="T7" fmla="*/ 339 h 1393"/>
                  <a:gd name="T8" fmla="*/ 1950 w 2028"/>
                  <a:gd name="T9" fmla="*/ 521 h 1393"/>
                  <a:gd name="T10" fmla="*/ 2012 w 2028"/>
                  <a:gd name="T11" fmla="*/ 730 h 1393"/>
                  <a:gd name="T12" fmla="*/ 2028 w 2028"/>
                  <a:gd name="T13" fmla="*/ 960 h 1393"/>
                  <a:gd name="T14" fmla="*/ 2001 w 2028"/>
                  <a:gd name="T15" fmla="*/ 1203 h 1393"/>
                  <a:gd name="T16" fmla="*/ 1959 w 2028"/>
                  <a:gd name="T17" fmla="*/ 1274 h 1393"/>
                  <a:gd name="T18" fmla="*/ 1936 w 2028"/>
                  <a:gd name="T19" fmla="*/ 1016 h 1393"/>
                  <a:gd name="T20" fmla="*/ 1876 w 2028"/>
                  <a:gd name="T21" fmla="*/ 802 h 1393"/>
                  <a:gd name="T22" fmla="*/ 1778 w 2028"/>
                  <a:gd name="T23" fmla="*/ 622 h 1393"/>
                  <a:gd name="T24" fmla="*/ 1653 w 2028"/>
                  <a:gd name="T25" fmla="*/ 541 h 1393"/>
                  <a:gd name="T26" fmla="*/ 1521 w 2028"/>
                  <a:gd name="T27" fmla="*/ 591 h 1393"/>
                  <a:gd name="T28" fmla="*/ 1402 w 2028"/>
                  <a:gd name="T29" fmla="*/ 608 h 1393"/>
                  <a:gd name="T30" fmla="*/ 1308 w 2028"/>
                  <a:gd name="T31" fmla="*/ 597 h 1393"/>
                  <a:gd name="T32" fmla="*/ 1255 w 2028"/>
                  <a:gd name="T33" fmla="*/ 561 h 1393"/>
                  <a:gd name="T34" fmla="*/ 1257 w 2028"/>
                  <a:gd name="T35" fmla="*/ 505 h 1393"/>
                  <a:gd name="T36" fmla="*/ 1306 w 2028"/>
                  <a:gd name="T37" fmla="*/ 443 h 1393"/>
                  <a:gd name="T38" fmla="*/ 1314 w 2028"/>
                  <a:gd name="T39" fmla="*/ 418 h 1393"/>
                  <a:gd name="T40" fmla="*/ 1282 w 2028"/>
                  <a:gd name="T41" fmla="*/ 425 h 1393"/>
                  <a:gd name="T42" fmla="*/ 1216 w 2028"/>
                  <a:gd name="T43" fmla="*/ 457 h 1393"/>
                  <a:gd name="T44" fmla="*/ 1121 w 2028"/>
                  <a:gd name="T45" fmla="*/ 504 h 1393"/>
                  <a:gd name="T46" fmla="*/ 1000 w 2028"/>
                  <a:gd name="T47" fmla="*/ 557 h 1393"/>
                  <a:gd name="T48" fmla="*/ 877 w 2028"/>
                  <a:gd name="T49" fmla="*/ 591 h 1393"/>
                  <a:gd name="T50" fmla="*/ 770 w 2028"/>
                  <a:gd name="T51" fmla="*/ 605 h 1393"/>
                  <a:gd name="T52" fmla="*/ 696 w 2028"/>
                  <a:gd name="T53" fmla="*/ 600 h 1393"/>
                  <a:gd name="T54" fmla="*/ 673 w 2028"/>
                  <a:gd name="T55" fmla="*/ 577 h 1393"/>
                  <a:gd name="T56" fmla="*/ 718 w 2028"/>
                  <a:gd name="T57" fmla="*/ 539 h 1393"/>
                  <a:gd name="T58" fmla="*/ 747 w 2028"/>
                  <a:gd name="T59" fmla="*/ 511 h 1393"/>
                  <a:gd name="T60" fmla="*/ 734 w 2028"/>
                  <a:gd name="T61" fmla="*/ 493 h 1393"/>
                  <a:gd name="T62" fmla="*/ 687 w 2028"/>
                  <a:gd name="T63" fmla="*/ 486 h 1393"/>
                  <a:gd name="T64" fmla="*/ 613 w 2028"/>
                  <a:gd name="T65" fmla="*/ 500 h 1393"/>
                  <a:gd name="T66" fmla="*/ 522 w 2028"/>
                  <a:gd name="T67" fmla="*/ 537 h 1393"/>
                  <a:gd name="T68" fmla="*/ 420 w 2028"/>
                  <a:gd name="T69" fmla="*/ 606 h 1393"/>
                  <a:gd name="T70" fmla="*/ 316 w 2028"/>
                  <a:gd name="T71" fmla="*/ 710 h 1393"/>
                  <a:gd name="T72" fmla="*/ 218 w 2028"/>
                  <a:gd name="T73" fmla="*/ 857 h 1393"/>
                  <a:gd name="T74" fmla="*/ 135 w 2028"/>
                  <a:gd name="T75" fmla="*/ 1051 h 1393"/>
                  <a:gd name="T76" fmla="*/ 73 w 2028"/>
                  <a:gd name="T77" fmla="*/ 1297 h 1393"/>
                  <a:gd name="T78" fmla="*/ 18 w 2028"/>
                  <a:gd name="T79" fmla="*/ 1212 h 1393"/>
                  <a:gd name="T80" fmla="*/ 0 w 2028"/>
                  <a:gd name="T81" fmla="*/ 951 h 1393"/>
                  <a:gd name="T82" fmla="*/ 33 w 2028"/>
                  <a:gd name="T83" fmla="*/ 712 h 1393"/>
                  <a:gd name="T84" fmla="*/ 115 w 2028"/>
                  <a:gd name="T85" fmla="*/ 497 h 1393"/>
                  <a:gd name="T86" fmla="*/ 243 w 2028"/>
                  <a:gd name="T87" fmla="*/ 316 h 1393"/>
                  <a:gd name="T88" fmla="*/ 419 w 2028"/>
                  <a:gd name="T89" fmla="*/ 169 h 1393"/>
                  <a:gd name="T90" fmla="*/ 638 w 2028"/>
                  <a:gd name="T91" fmla="*/ 65 h 1393"/>
                  <a:gd name="T92" fmla="*/ 901 w 2028"/>
                  <a:gd name="T93" fmla="*/ 8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8" h="1393">
                    <a:moveTo>
                      <a:pt x="1094" y="0"/>
                    </a:moveTo>
                    <a:lnTo>
                      <a:pt x="1185" y="4"/>
                    </a:lnTo>
                    <a:lnTo>
                      <a:pt x="1273" y="15"/>
                    </a:lnTo>
                    <a:lnTo>
                      <a:pt x="1354" y="32"/>
                    </a:lnTo>
                    <a:lnTo>
                      <a:pt x="1431" y="54"/>
                    </a:lnTo>
                    <a:lnTo>
                      <a:pt x="1505" y="80"/>
                    </a:lnTo>
                    <a:lnTo>
                      <a:pt x="1574" y="112"/>
                    </a:lnTo>
                    <a:lnTo>
                      <a:pt x="1637" y="150"/>
                    </a:lnTo>
                    <a:lnTo>
                      <a:pt x="1695" y="191"/>
                    </a:lnTo>
                    <a:lnTo>
                      <a:pt x="1751" y="237"/>
                    </a:lnTo>
                    <a:lnTo>
                      <a:pt x="1800" y="287"/>
                    </a:lnTo>
                    <a:lnTo>
                      <a:pt x="1845" y="339"/>
                    </a:lnTo>
                    <a:lnTo>
                      <a:pt x="1885" y="397"/>
                    </a:lnTo>
                    <a:lnTo>
                      <a:pt x="1919" y="457"/>
                    </a:lnTo>
                    <a:lnTo>
                      <a:pt x="1950" y="521"/>
                    </a:lnTo>
                    <a:lnTo>
                      <a:pt x="1976" y="588"/>
                    </a:lnTo>
                    <a:lnTo>
                      <a:pt x="1997" y="658"/>
                    </a:lnTo>
                    <a:lnTo>
                      <a:pt x="2012" y="730"/>
                    </a:lnTo>
                    <a:lnTo>
                      <a:pt x="2023" y="804"/>
                    </a:lnTo>
                    <a:lnTo>
                      <a:pt x="2028" y="881"/>
                    </a:lnTo>
                    <a:lnTo>
                      <a:pt x="2028" y="960"/>
                    </a:lnTo>
                    <a:lnTo>
                      <a:pt x="2024" y="1038"/>
                    </a:lnTo>
                    <a:lnTo>
                      <a:pt x="2016" y="1120"/>
                    </a:lnTo>
                    <a:lnTo>
                      <a:pt x="2001" y="1203"/>
                    </a:lnTo>
                    <a:lnTo>
                      <a:pt x="1981" y="1286"/>
                    </a:lnTo>
                    <a:lnTo>
                      <a:pt x="1957" y="1371"/>
                    </a:lnTo>
                    <a:lnTo>
                      <a:pt x="1959" y="1274"/>
                    </a:lnTo>
                    <a:lnTo>
                      <a:pt x="1955" y="1184"/>
                    </a:lnTo>
                    <a:lnTo>
                      <a:pt x="1948" y="1098"/>
                    </a:lnTo>
                    <a:lnTo>
                      <a:pt x="1936" y="1016"/>
                    </a:lnTo>
                    <a:lnTo>
                      <a:pt x="1921" y="940"/>
                    </a:lnTo>
                    <a:lnTo>
                      <a:pt x="1900" y="868"/>
                    </a:lnTo>
                    <a:lnTo>
                      <a:pt x="1876" y="802"/>
                    </a:lnTo>
                    <a:lnTo>
                      <a:pt x="1847" y="738"/>
                    </a:lnTo>
                    <a:lnTo>
                      <a:pt x="1816" y="677"/>
                    </a:lnTo>
                    <a:lnTo>
                      <a:pt x="1778" y="622"/>
                    </a:lnTo>
                    <a:lnTo>
                      <a:pt x="1740" y="568"/>
                    </a:lnTo>
                    <a:lnTo>
                      <a:pt x="1695" y="518"/>
                    </a:lnTo>
                    <a:lnTo>
                      <a:pt x="1653" y="541"/>
                    </a:lnTo>
                    <a:lnTo>
                      <a:pt x="1608" y="562"/>
                    </a:lnTo>
                    <a:lnTo>
                      <a:pt x="1564" y="579"/>
                    </a:lnTo>
                    <a:lnTo>
                      <a:pt x="1521" y="591"/>
                    </a:lnTo>
                    <a:lnTo>
                      <a:pt x="1480" y="601"/>
                    </a:lnTo>
                    <a:lnTo>
                      <a:pt x="1440" y="606"/>
                    </a:lnTo>
                    <a:lnTo>
                      <a:pt x="1402" y="608"/>
                    </a:lnTo>
                    <a:lnTo>
                      <a:pt x="1367" y="608"/>
                    </a:lnTo>
                    <a:lnTo>
                      <a:pt x="1336" y="604"/>
                    </a:lnTo>
                    <a:lnTo>
                      <a:pt x="1308" y="597"/>
                    </a:lnTo>
                    <a:lnTo>
                      <a:pt x="1285" y="587"/>
                    </a:lnTo>
                    <a:lnTo>
                      <a:pt x="1267" y="576"/>
                    </a:lnTo>
                    <a:lnTo>
                      <a:pt x="1255" y="561"/>
                    </a:lnTo>
                    <a:lnTo>
                      <a:pt x="1249" y="544"/>
                    </a:lnTo>
                    <a:lnTo>
                      <a:pt x="1250" y="526"/>
                    </a:lnTo>
                    <a:lnTo>
                      <a:pt x="1257" y="505"/>
                    </a:lnTo>
                    <a:lnTo>
                      <a:pt x="1274" y="483"/>
                    </a:lnTo>
                    <a:lnTo>
                      <a:pt x="1292" y="461"/>
                    </a:lnTo>
                    <a:lnTo>
                      <a:pt x="1306" y="443"/>
                    </a:lnTo>
                    <a:lnTo>
                      <a:pt x="1313" y="431"/>
                    </a:lnTo>
                    <a:lnTo>
                      <a:pt x="1315" y="422"/>
                    </a:lnTo>
                    <a:lnTo>
                      <a:pt x="1314" y="418"/>
                    </a:lnTo>
                    <a:lnTo>
                      <a:pt x="1308" y="418"/>
                    </a:lnTo>
                    <a:lnTo>
                      <a:pt x="1297" y="420"/>
                    </a:lnTo>
                    <a:lnTo>
                      <a:pt x="1282" y="425"/>
                    </a:lnTo>
                    <a:lnTo>
                      <a:pt x="1264" y="433"/>
                    </a:lnTo>
                    <a:lnTo>
                      <a:pt x="1242" y="445"/>
                    </a:lnTo>
                    <a:lnTo>
                      <a:pt x="1216" y="457"/>
                    </a:lnTo>
                    <a:lnTo>
                      <a:pt x="1187" y="472"/>
                    </a:lnTo>
                    <a:lnTo>
                      <a:pt x="1155" y="487"/>
                    </a:lnTo>
                    <a:lnTo>
                      <a:pt x="1121" y="504"/>
                    </a:lnTo>
                    <a:lnTo>
                      <a:pt x="1082" y="522"/>
                    </a:lnTo>
                    <a:lnTo>
                      <a:pt x="1042" y="540"/>
                    </a:lnTo>
                    <a:lnTo>
                      <a:pt x="1000" y="557"/>
                    </a:lnTo>
                    <a:lnTo>
                      <a:pt x="959" y="570"/>
                    </a:lnTo>
                    <a:lnTo>
                      <a:pt x="917" y="582"/>
                    </a:lnTo>
                    <a:lnTo>
                      <a:pt x="877" y="591"/>
                    </a:lnTo>
                    <a:lnTo>
                      <a:pt x="839" y="598"/>
                    </a:lnTo>
                    <a:lnTo>
                      <a:pt x="803" y="602"/>
                    </a:lnTo>
                    <a:lnTo>
                      <a:pt x="770" y="605"/>
                    </a:lnTo>
                    <a:lnTo>
                      <a:pt x="741" y="605"/>
                    </a:lnTo>
                    <a:lnTo>
                      <a:pt x="716" y="604"/>
                    </a:lnTo>
                    <a:lnTo>
                      <a:pt x="696" y="600"/>
                    </a:lnTo>
                    <a:lnTo>
                      <a:pt x="682" y="594"/>
                    </a:lnTo>
                    <a:lnTo>
                      <a:pt x="674" y="587"/>
                    </a:lnTo>
                    <a:lnTo>
                      <a:pt x="673" y="577"/>
                    </a:lnTo>
                    <a:lnTo>
                      <a:pt x="680" y="566"/>
                    </a:lnTo>
                    <a:lnTo>
                      <a:pt x="695" y="552"/>
                    </a:lnTo>
                    <a:lnTo>
                      <a:pt x="718" y="539"/>
                    </a:lnTo>
                    <a:lnTo>
                      <a:pt x="734" y="529"/>
                    </a:lnTo>
                    <a:lnTo>
                      <a:pt x="743" y="519"/>
                    </a:lnTo>
                    <a:lnTo>
                      <a:pt x="747" y="511"/>
                    </a:lnTo>
                    <a:lnTo>
                      <a:pt x="747" y="504"/>
                    </a:lnTo>
                    <a:lnTo>
                      <a:pt x="743" y="497"/>
                    </a:lnTo>
                    <a:lnTo>
                      <a:pt x="734" y="493"/>
                    </a:lnTo>
                    <a:lnTo>
                      <a:pt x="723" y="489"/>
                    </a:lnTo>
                    <a:lnTo>
                      <a:pt x="706" y="486"/>
                    </a:lnTo>
                    <a:lnTo>
                      <a:pt x="687" y="486"/>
                    </a:lnTo>
                    <a:lnTo>
                      <a:pt x="665" y="489"/>
                    </a:lnTo>
                    <a:lnTo>
                      <a:pt x="641" y="493"/>
                    </a:lnTo>
                    <a:lnTo>
                      <a:pt x="613" y="500"/>
                    </a:lnTo>
                    <a:lnTo>
                      <a:pt x="584" y="510"/>
                    </a:lnTo>
                    <a:lnTo>
                      <a:pt x="554" y="522"/>
                    </a:lnTo>
                    <a:lnTo>
                      <a:pt x="522" y="537"/>
                    </a:lnTo>
                    <a:lnTo>
                      <a:pt x="489" y="557"/>
                    </a:lnTo>
                    <a:lnTo>
                      <a:pt x="454" y="579"/>
                    </a:lnTo>
                    <a:lnTo>
                      <a:pt x="420" y="606"/>
                    </a:lnTo>
                    <a:lnTo>
                      <a:pt x="385" y="637"/>
                    </a:lnTo>
                    <a:lnTo>
                      <a:pt x="351" y="672"/>
                    </a:lnTo>
                    <a:lnTo>
                      <a:pt x="316" y="710"/>
                    </a:lnTo>
                    <a:lnTo>
                      <a:pt x="283" y="755"/>
                    </a:lnTo>
                    <a:lnTo>
                      <a:pt x="250" y="803"/>
                    </a:lnTo>
                    <a:lnTo>
                      <a:pt x="218" y="857"/>
                    </a:lnTo>
                    <a:lnTo>
                      <a:pt x="189" y="915"/>
                    </a:lnTo>
                    <a:lnTo>
                      <a:pt x="161" y="980"/>
                    </a:lnTo>
                    <a:lnTo>
                      <a:pt x="135" y="1051"/>
                    </a:lnTo>
                    <a:lnTo>
                      <a:pt x="112" y="1127"/>
                    </a:lnTo>
                    <a:lnTo>
                      <a:pt x="91" y="1209"/>
                    </a:lnTo>
                    <a:lnTo>
                      <a:pt x="73" y="1297"/>
                    </a:lnTo>
                    <a:lnTo>
                      <a:pt x="59" y="1393"/>
                    </a:lnTo>
                    <a:lnTo>
                      <a:pt x="36" y="1302"/>
                    </a:lnTo>
                    <a:lnTo>
                      <a:pt x="18" y="1212"/>
                    </a:lnTo>
                    <a:lnTo>
                      <a:pt x="7" y="1123"/>
                    </a:lnTo>
                    <a:lnTo>
                      <a:pt x="1" y="1036"/>
                    </a:lnTo>
                    <a:lnTo>
                      <a:pt x="0" y="951"/>
                    </a:lnTo>
                    <a:lnTo>
                      <a:pt x="5" y="868"/>
                    </a:lnTo>
                    <a:lnTo>
                      <a:pt x="16" y="789"/>
                    </a:lnTo>
                    <a:lnTo>
                      <a:pt x="33" y="712"/>
                    </a:lnTo>
                    <a:lnTo>
                      <a:pt x="54" y="637"/>
                    </a:lnTo>
                    <a:lnTo>
                      <a:pt x="81" y="566"/>
                    </a:lnTo>
                    <a:lnTo>
                      <a:pt x="115" y="497"/>
                    </a:lnTo>
                    <a:lnTo>
                      <a:pt x="152" y="433"/>
                    </a:lnTo>
                    <a:lnTo>
                      <a:pt x="195" y="373"/>
                    </a:lnTo>
                    <a:lnTo>
                      <a:pt x="243" y="316"/>
                    </a:lnTo>
                    <a:lnTo>
                      <a:pt x="296" y="262"/>
                    </a:lnTo>
                    <a:lnTo>
                      <a:pt x="355" y="213"/>
                    </a:lnTo>
                    <a:lnTo>
                      <a:pt x="419" y="169"/>
                    </a:lnTo>
                    <a:lnTo>
                      <a:pt x="486" y="129"/>
                    </a:lnTo>
                    <a:lnTo>
                      <a:pt x="559" y="94"/>
                    </a:lnTo>
                    <a:lnTo>
                      <a:pt x="638" y="65"/>
                    </a:lnTo>
                    <a:lnTo>
                      <a:pt x="721" y="40"/>
                    </a:lnTo>
                    <a:lnTo>
                      <a:pt x="808" y="22"/>
                    </a:lnTo>
                    <a:lnTo>
                      <a:pt x="901" y="8"/>
                    </a:lnTo>
                    <a:lnTo>
                      <a:pt x="998" y="1"/>
                    </a:lnTo>
                    <a:lnTo>
                      <a:pt x="1094" y="0"/>
                    </a:lnTo>
                    <a:close/>
                  </a:path>
                </a:pathLst>
              </a:custGeom>
              <a:solidFill>
                <a:srgbClr val="802D04"/>
              </a:solidFill>
              <a:ln w="0">
                <a:solidFill>
                  <a:srgbClr val="802D0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3" name="Freeform 39">
                <a:extLst>
                  <a:ext uri="{FF2B5EF4-FFF2-40B4-BE49-F238E27FC236}">
                    <a16:creationId xmlns:a16="http://schemas.microsoft.com/office/drawing/2014/main" id="{80FACABA-8BA0-4DB8-B663-1F16A2CD3B15}"/>
                  </a:ext>
                </a:extLst>
              </p:cNvPr>
              <p:cNvSpPr>
                <a:spLocks/>
              </p:cNvSpPr>
              <p:nvPr/>
            </p:nvSpPr>
            <p:spPr bwMode="auto">
              <a:xfrm>
                <a:off x="8053" y="2366"/>
                <a:ext cx="250" cy="250"/>
              </a:xfrm>
              <a:custGeom>
                <a:avLst/>
                <a:gdLst>
                  <a:gd name="T0" fmla="*/ 294 w 750"/>
                  <a:gd name="T1" fmla="*/ 0 h 750"/>
                  <a:gd name="T2" fmla="*/ 750 w 750"/>
                  <a:gd name="T3" fmla="*/ 443 h 750"/>
                  <a:gd name="T4" fmla="*/ 427 w 750"/>
                  <a:gd name="T5" fmla="*/ 750 h 750"/>
                  <a:gd name="T6" fmla="*/ 0 w 750"/>
                  <a:gd name="T7" fmla="*/ 159 h 750"/>
                  <a:gd name="T8" fmla="*/ 294 w 750"/>
                  <a:gd name="T9" fmla="*/ 0 h 750"/>
                </a:gdLst>
                <a:ahLst/>
                <a:cxnLst>
                  <a:cxn ang="0">
                    <a:pos x="T0" y="T1"/>
                  </a:cxn>
                  <a:cxn ang="0">
                    <a:pos x="T2" y="T3"/>
                  </a:cxn>
                  <a:cxn ang="0">
                    <a:pos x="T4" y="T5"/>
                  </a:cxn>
                  <a:cxn ang="0">
                    <a:pos x="T6" y="T7"/>
                  </a:cxn>
                  <a:cxn ang="0">
                    <a:pos x="T8" y="T9"/>
                  </a:cxn>
                </a:cxnLst>
                <a:rect l="0" t="0" r="r" b="b"/>
                <a:pathLst>
                  <a:path w="750" h="750">
                    <a:moveTo>
                      <a:pt x="294" y="0"/>
                    </a:moveTo>
                    <a:lnTo>
                      <a:pt x="750" y="443"/>
                    </a:lnTo>
                    <a:lnTo>
                      <a:pt x="427" y="750"/>
                    </a:lnTo>
                    <a:lnTo>
                      <a:pt x="0" y="159"/>
                    </a:lnTo>
                    <a:lnTo>
                      <a:pt x="29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5" name="Freeform 40">
                <a:extLst>
                  <a:ext uri="{FF2B5EF4-FFF2-40B4-BE49-F238E27FC236}">
                    <a16:creationId xmlns:a16="http://schemas.microsoft.com/office/drawing/2014/main" id="{35D9DB62-3454-4425-BFB3-0BA3CE40AB42}"/>
                  </a:ext>
                </a:extLst>
              </p:cNvPr>
              <p:cNvSpPr>
                <a:spLocks/>
              </p:cNvSpPr>
              <p:nvPr/>
            </p:nvSpPr>
            <p:spPr bwMode="auto">
              <a:xfrm>
                <a:off x="8303" y="2366"/>
                <a:ext cx="250" cy="250"/>
              </a:xfrm>
              <a:custGeom>
                <a:avLst/>
                <a:gdLst>
                  <a:gd name="T0" fmla="*/ 455 w 749"/>
                  <a:gd name="T1" fmla="*/ 0 h 750"/>
                  <a:gd name="T2" fmla="*/ 749 w 749"/>
                  <a:gd name="T3" fmla="*/ 159 h 750"/>
                  <a:gd name="T4" fmla="*/ 322 w 749"/>
                  <a:gd name="T5" fmla="*/ 750 h 750"/>
                  <a:gd name="T6" fmla="*/ 0 w 749"/>
                  <a:gd name="T7" fmla="*/ 443 h 750"/>
                  <a:gd name="T8" fmla="*/ 455 w 749"/>
                  <a:gd name="T9" fmla="*/ 0 h 750"/>
                </a:gdLst>
                <a:ahLst/>
                <a:cxnLst>
                  <a:cxn ang="0">
                    <a:pos x="T0" y="T1"/>
                  </a:cxn>
                  <a:cxn ang="0">
                    <a:pos x="T2" y="T3"/>
                  </a:cxn>
                  <a:cxn ang="0">
                    <a:pos x="T4" y="T5"/>
                  </a:cxn>
                  <a:cxn ang="0">
                    <a:pos x="T6" y="T7"/>
                  </a:cxn>
                  <a:cxn ang="0">
                    <a:pos x="T8" y="T9"/>
                  </a:cxn>
                </a:cxnLst>
                <a:rect l="0" t="0" r="r" b="b"/>
                <a:pathLst>
                  <a:path w="749" h="750">
                    <a:moveTo>
                      <a:pt x="455" y="0"/>
                    </a:moveTo>
                    <a:lnTo>
                      <a:pt x="749" y="159"/>
                    </a:lnTo>
                    <a:lnTo>
                      <a:pt x="322" y="750"/>
                    </a:lnTo>
                    <a:lnTo>
                      <a:pt x="0" y="443"/>
                    </a:lnTo>
                    <a:lnTo>
                      <a:pt x="45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6" name="Freeform 41">
                <a:extLst>
                  <a:ext uri="{FF2B5EF4-FFF2-40B4-BE49-F238E27FC236}">
                    <a16:creationId xmlns:a16="http://schemas.microsoft.com/office/drawing/2014/main" id="{BCF440B3-2395-4E58-BC5B-54944D5BC8E4}"/>
                  </a:ext>
                </a:extLst>
              </p:cNvPr>
              <p:cNvSpPr>
                <a:spLocks/>
              </p:cNvSpPr>
              <p:nvPr/>
            </p:nvSpPr>
            <p:spPr bwMode="auto">
              <a:xfrm>
                <a:off x="8243" y="2512"/>
                <a:ext cx="118" cy="109"/>
              </a:xfrm>
              <a:custGeom>
                <a:avLst/>
                <a:gdLst>
                  <a:gd name="T0" fmla="*/ 181 w 356"/>
                  <a:gd name="T1" fmla="*/ 0 h 326"/>
                  <a:gd name="T2" fmla="*/ 356 w 356"/>
                  <a:gd name="T3" fmla="*/ 169 h 326"/>
                  <a:gd name="T4" fmla="*/ 256 w 356"/>
                  <a:gd name="T5" fmla="*/ 326 h 326"/>
                  <a:gd name="T6" fmla="*/ 101 w 356"/>
                  <a:gd name="T7" fmla="*/ 326 h 326"/>
                  <a:gd name="T8" fmla="*/ 0 w 356"/>
                  <a:gd name="T9" fmla="*/ 169 h 326"/>
                  <a:gd name="T10" fmla="*/ 181 w 356"/>
                  <a:gd name="T11" fmla="*/ 0 h 326"/>
                </a:gdLst>
                <a:ahLst/>
                <a:cxnLst>
                  <a:cxn ang="0">
                    <a:pos x="T0" y="T1"/>
                  </a:cxn>
                  <a:cxn ang="0">
                    <a:pos x="T2" y="T3"/>
                  </a:cxn>
                  <a:cxn ang="0">
                    <a:pos x="T4" y="T5"/>
                  </a:cxn>
                  <a:cxn ang="0">
                    <a:pos x="T6" y="T7"/>
                  </a:cxn>
                  <a:cxn ang="0">
                    <a:pos x="T8" y="T9"/>
                  </a:cxn>
                  <a:cxn ang="0">
                    <a:pos x="T10" y="T11"/>
                  </a:cxn>
                </a:cxnLst>
                <a:rect l="0" t="0" r="r" b="b"/>
                <a:pathLst>
                  <a:path w="356" h="326">
                    <a:moveTo>
                      <a:pt x="181" y="0"/>
                    </a:moveTo>
                    <a:lnTo>
                      <a:pt x="356" y="169"/>
                    </a:lnTo>
                    <a:lnTo>
                      <a:pt x="256" y="326"/>
                    </a:lnTo>
                    <a:lnTo>
                      <a:pt x="101" y="326"/>
                    </a:lnTo>
                    <a:lnTo>
                      <a:pt x="0" y="169"/>
                    </a:lnTo>
                    <a:lnTo>
                      <a:pt x="181" y="0"/>
                    </a:lnTo>
                    <a:close/>
                  </a:path>
                </a:pathLst>
              </a:custGeom>
              <a:solidFill>
                <a:srgbClr val="FF386A"/>
              </a:solidFill>
              <a:ln w="0">
                <a:solidFill>
                  <a:srgbClr val="FF386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7" name="Freeform 42">
                <a:extLst>
                  <a:ext uri="{FF2B5EF4-FFF2-40B4-BE49-F238E27FC236}">
                    <a16:creationId xmlns:a16="http://schemas.microsoft.com/office/drawing/2014/main" id="{E4F37785-FAA1-4BFE-9404-8F3B9C8F3BD3}"/>
                  </a:ext>
                </a:extLst>
              </p:cNvPr>
              <p:cNvSpPr>
                <a:spLocks/>
              </p:cNvSpPr>
              <p:nvPr/>
            </p:nvSpPr>
            <p:spPr bwMode="auto">
              <a:xfrm>
                <a:off x="8229" y="2621"/>
                <a:ext cx="147" cy="333"/>
              </a:xfrm>
              <a:custGeom>
                <a:avLst/>
                <a:gdLst>
                  <a:gd name="T0" fmla="*/ 143 w 441"/>
                  <a:gd name="T1" fmla="*/ 0 h 999"/>
                  <a:gd name="T2" fmla="*/ 299 w 441"/>
                  <a:gd name="T3" fmla="*/ 0 h 999"/>
                  <a:gd name="T4" fmla="*/ 441 w 441"/>
                  <a:gd name="T5" fmla="*/ 999 h 999"/>
                  <a:gd name="T6" fmla="*/ 0 w 441"/>
                  <a:gd name="T7" fmla="*/ 999 h 999"/>
                  <a:gd name="T8" fmla="*/ 143 w 441"/>
                  <a:gd name="T9" fmla="*/ 0 h 999"/>
                </a:gdLst>
                <a:ahLst/>
                <a:cxnLst>
                  <a:cxn ang="0">
                    <a:pos x="T0" y="T1"/>
                  </a:cxn>
                  <a:cxn ang="0">
                    <a:pos x="T2" y="T3"/>
                  </a:cxn>
                  <a:cxn ang="0">
                    <a:pos x="T4" y="T5"/>
                  </a:cxn>
                  <a:cxn ang="0">
                    <a:pos x="T6" y="T7"/>
                  </a:cxn>
                  <a:cxn ang="0">
                    <a:pos x="T8" y="T9"/>
                  </a:cxn>
                </a:cxnLst>
                <a:rect l="0" t="0" r="r" b="b"/>
                <a:pathLst>
                  <a:path w="441" h="999">
                    <a:moveTo>
                      <a:pt x="143" y="0"/>
                    </a:moveTo>
                    <a:lnTo>
                      <a:pt x="299" y="0"/>
                    </a:lnTo>
                    <a:lnTo>
                      <a:pt x="441" y="999"/>
                    </a:lnTo>
                    <a:lnTo>
                      <a:pt x="0" y="999"/>
                    </a:lnTo>
                    <a:lnTo>
                      <a:pt x="143" y="0"/>
                    </a:lnTo>
                    <a:close/>
                  </a:path>
                </a:pathLst>
              </a:custGeom>
              <a:solidFill>
                <a:srgbClr val="FF386A"/>
              </a:solidFill>
              <a:ln w="0">
                <a:solidFill>
                  <a:srgbClr val="FF386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8" name="Freeform 43">
                <a:extLst>
                  <a:ext uri="{FF2B5EF4-FFF2-40B4-BE49-F238E27FC236}">
                    <a16:creationId xmlns:a16="http://schemas.microsoft.com/office/drawing/2014/main" id="{E5EED1BA-05BF-4F8A-BAB6-12EEAA35DE61}"/>
                  </a:ext>
                </a:extLst>
              </p:cNvPr>
              <p:cNvSpPr>
                <a:spLocks/>
              </p:cNvSpPr>
              <p:nvPr/>
            </p:nvSpPr>
            <p:spPr bwMode="auto">
              <a:xfrm>
                <a:off x="7921" y="2785"/>
                <a:ext cx="22" cy="169"/>
              </a:xfrm>
              <a:custGeom>
                <a:avLst/>
                <a:gdLst>
                  <a:gd name="T0" fmla="*/ 64 w 67"/>
                  <a:gd name="T1" fmla="*/ 0 h 506"/>
                  <a:gd name="T2" fmla="*/ 64 w 67"/>
                  <a:gd name="T3" fmla="*/ 5 h 506"/>
                  <a:gd name="T4" fmla="*/ 64 w 67"/>
                  <a:gd name="T5" fmla="*/ 20 h 506"/>
                  <a:gd name="T6" fmla="*/ 64 w 67"/>
                  <a:gd name="T7" fmla="*/ 45 h 506"/>
                  <a:gd name="T8" fmla="*/ 64 w 67"/>
                  <a:gd name="T9" fmla="*/ 79 h 506"/>
                  <a:gd name="T10" fmla="*/ 64 w 67"/>
                  <a:gd name="T11" fmla="*/ 119 h 506"/>
                  <a:gd name="T12" fmla="*/ 64 w 67"/>
                  <a:gd name="T13" fmla="*/ 169 h 506"/>
                  <a:gd name="T14" fmla="*/ 64 w 67"/>
                  <a:gd name="T15" fmla="*/ 224 h 506"/>
                  <a:gd name="T16" fmla="*/ 64 w 67"/>
                  <a:gd name="T17" fmla="*/ 286 h 506"/>
                  <a:gd name="T18" fmla="*/ 65 w 67"/>
                  <a:gd name="T19" fmla="*/ 356 h 506"/>
                  <a:gd name="T20" fmla="*/ 65 w 67"/>
                  <a:gd name="T21" fmla="*/ 429 h 506"/>
                  <a:gd name="T22" fmla="*/ 67 w 67"/>
                  <a:gd name="T23" fmla="*/ 506 h 506"/>
                  <a:gd name="T24" fmla="*/ 0 w 67"/>
                  <a:gd name="T25" fmla="*/ 506 h 506"/>
                  <a:gd name="T26" fmla="*/ 9 w 67"/>
                  <a:gd name="T27" fmla="*/ 437 h 506"/>
                  <a:gd name="T28" fmla="*/ 17 w 67"/>
                  <a:gd name="T29" fmla="*/ 369 h 506"/>
                  <a:gd name="T30" fmla="*/ 24 w 67"/>
                  <a:gd name="T31" fmla="*/ 307 h 506"/>
                  <a:gd name="T32" fmla="*/ 32 w 67"/>
                  <a:gd name="T33" fmla="*/ 249 h 506"/>
                  <a:gd name="T34" fmla="*/ 38 w 67"/>
                  <a:gd name="T35" fmla="*/ 195 h 506"/>
                  <a:gd name="T36" fmla="*/ 45 w 67"/>
                  <a:gd name="T37" fmla="*/ 146 h 506"/>
                  <a:gd name="T38" fmla="*/ 50 w 67"/>
                  <a:gd name="T39" fmla="*/ 104 h 506"/>
                  <a:gd name="T40" fmla="*/ 54 w 67"/>
                  <a:gd name="T41" fmla="*/ 68 h 506"/>
                  <a:gd name="T42" fmla="*/ 58 w 67"/>
                  <a:gd name="T43" fmla="*/ 38 h 506"/>
                  <a:gd name="T44" fmla="*/ 61 w 67"/>
                  <a:gd name="T45" fmla="*/ 18 h 506"/>
                  <a:gd name="T46" fmla="*/ 62 w 67"/>
                  <a:gd name="T47" fmla="*/ 5 h 506"/>
                  <a:gd name="T48" fmla="*/ 64 w 67"/>
                  <a:gd name="T4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506">
                    <a:moveTo>
                      <a:pt x="64" y="0"/>
                    </a:moveTo>
                    <a:lnTo>
                      <a:pt x="64" y="5"/>
                    </a:lnTo>
                    <a:lnTo>
                      <a:pt x="64" y="20"/>
                    </a:lnTo>
                    <a:lnTo>
                      <a:pt x="64" y="45"/>
                    </a:lnTo>
                    <a:lnTo>
                      <a:pt x="64" y="79"/>
                    </a:lnTo>
                    <a:lnTo>
                      <a:pt x="64" y="119"/>
                    </a:lnTo>
                    <a:lnTo>
                      <a:pt x="64" y="169"/>
                    </a:lnTo>
                    <a:lnTo>
                      <a:pt x="64" y="224"/>
                    </a:lnTo>
                    <a:lnTo>
                      <a:pt x="64" y="286"/>
                    </a:lnTo>
                    <a:lnTo>
                      <a:pt x="65" y="356"/>
                    </a:lnTo>
                    <a:lnTo>
                      <a:pt x="65" y="429"/>
                    </a:lnTo>
                    <a:lnTo>
                      <a:pt x="67" y="506"/>
                    </a:lnTo>
                    <a:lnTo>
                      <a:pt x="0" y="506"/>
                    </a:lnTo>
                    <a:lnTo>
                      <a:pt x="9" y="437"/>
                    </a:lnTo>
                    <a:lnTo>
                      <a:pt x="17" y="369"/>
                    </a:lnTo>
                    <a:lnTo>
                      <a:pt x="24" y="307"/>
                    </a:lnTo>
                    <a:lnTo>
                      <a:pt x="32" y="249"/>
                    </a:lnTo>
                    <a:lnTo>
                      <a:pt x="38" y="195"/>
                    </a:lnTo>
                    <a:lnTo>
                      <a:pt x="45" y="146"/>
                    </a:lnTo>
                    <a:lnTo>
                      <a:pt x="50" y="104"/>
                    </a:lnTo>
                    <a:lnTo>
                      <a:pt x="54" y="68"/>
                    </a:lnTo>
                    <a:lnTo>
                      <a:pt x="58" y="38"/>
                    </a:lnTo>
                    <a:lnTo>
                      <a:pt x="61" y="18"/>
                    </a:lnTo>
                    <a:lnTo>
                      <a:pt x="62" y="5"/>
                    </a:lnTo>
                    <a:lnTo>
                      <a:pt x="64" y="0"/>
                    </a:lnTo>
                    <a:close/>
                  </a:path>
                </a:pathLst>
              </a:custGeom>
              <a:solidFill>
                <a:srgbClr val="BA8D3A"/>
              </a:solidFill>
              <a:ln w="0">
                <a:solidFill>
                  <a:srgbClr val="BA8D3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9" name="Freeform 44">
                <a:extLst>
                  <a:ext uri="{FF2B5EF4-FFF2-40B4-BE49-F238E27FC236}">
                    <a16:creationId xmlns:a16="http://schemas.microsoft.com/office/drawing/2014/main" id="{01C1E673-A96E-429A-9C80-945ECDEC89F0}"/>
                  </a:ext>
                </a:extLst>
              </p:cNvPr>
              <p:cNvSpPr>
                <a:spLocks/>
              </p:cNvSpPr>
              <p:nvPr/>
            </p:nvSpPr>
            <p:spPr bwMode="auto">
              <a:xfrm>
                <a:off x="8661" y="2785"/>
                <a:ext cx="22" cy="169"/>
              </a:xfrm>
              <a:custGeom>
                <a:avLst/>
                <a:gdLst>
                  <a:gd name="T0" fmla="*/ 3 w 66"/>
                  <a:gd name="T1" fmla="*/ 0 h 506"/>
                  <a:gd name="T2" fmla="*/ 3 w 66"/>
                  <a:gd name="T3" fmla="*/ 5 h 506"/>
                  <a:gd name="T4" fmla="*/ 6 w 66"/>
                  <a:gd name="T5" fmla="*/ 18 h 506"/>
                  <a:gd name="T6" fmla="*/ 8 w 66"/>
                  <a:gd name="T7" fmla="*/ 38 h 506"/>
                  <a:gd name="T8" fmla="*/ 11 w 66"/>
                  <a:gd name="T9" fmla="*/ 68 h 506"/>
                  <a:gd name="T10" fmla="*/ 17 w 66"/>
                  <a:gd name="T11" fmla="*/ 104 h 506"/>
                  <a:gd name="T12" fmla="*/ 22 w 66"/>
                  <a:gd name="T13" fmla="*/ 146 h 506"/>
                  <a:gd name="T14" fmla="*/ 28 w 66"/>
                  <a:gd name="T15" fmla="*/ 195 h 506"/>
                  <a:gd name="T16" fmla="*/ 35 w 66"/>
                  <a:gd name="T17" fmla="*/ 249 h 506"/>
                  <a:gd name="T18" fmla="*/ 41 w 66"/>
                  <a:gd name="T19" fmla="*/ 307 h 506"/>
                  <a:gd name="T20" fmla="*/ 50 w 66"/>
                  <a:gd name="T21" fmla="*/ 369 h 506"/>
                  <a:gd name="T22" fmla="*/ 57 w 66"/>
                  <a:gd name="T23" fmla="*/ 437 h 506"/>
                  <a:gd name="T24" fmla="*/ 66 w 66"/>
                  <a:gd name="T25" fmla="*/ 506 h 506"/>
                  <a:gd name="T26" fmla="*/ 0 w 66"/>
                  <a:gd name="T27" fmla="*/ 506 h 506"/>
                  <a:gd name="T28" fmla="*/ 0 w 66"/>
                  <a:gd name="T29" fmla="*/ 429 h 506"/>
                  <a:gd name="T30" fmla="*/ 1 w 66"/>
                  <a:gd name="T31" fmla="*/ 356 h 506"/>
                  <a:gd name="T32" fmla="*/ 1 w 66"/>
                  <a:gd name="T33" fmla="*/ 286 h 506"/>
                  <a:gd name="T34" fmla="*/ 1 w 66"/>
                  <a:gd name="T35" fmla="*/ 224 h 506"/>
                  <a:gd name="T36" fmla="*/ 3 w 66"/>
                  <a:gd name="T37" fmla="*/ 169 h 506"/>
                  <a:gd name="T38" fmla="*/ 3 w 66"/>
                  <a:gd name="T39" fmla="*/ 119 h 506"/>
                  <a:gd name="T40" fmla="*/ 3 w 66"/>
                  <a:gd name="T41" fmla="*/ 79 h 506"/>
                  <a:gd name="T42" fmla="*/ 3 w 66"/>
                  <a:gd name="T43" fmla="*/ 45 h 506"/>
                  <a:gd name="T44" fmla="*/ 3 w 66"/>
                  <a:gd name="T45" fmla="*/ 20 h 506"/>
                  <a:gd name="T46" fmla="*/ 3 w 66"/>
                  <a:gd name="T47" fmla="*/ 5 h 506"/>
                  <a:gd name="T48" fmla="*/ 3 w 66"/>
                  <a:gd name="T4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 h="506">
                    <a:moveTo>
                      <a:pt x="3" y="0"/>
                    </a:moveTo>
                    <a:lnTo>
                      <a:pt x="3" y="5"/>
                    </a:lnTo>
                    <a:lnTo>
                      <a:pt x="6" y="18"/>
                    </a:lnTo>
                    <a:lnTo>
                      <a:pt x="8" y="38"/>
                    </a:lnTo>
                    <a:lnTo>
                      <a:pt x="11" y="68"/>
                    </a:lnTo>
                    <a:lnTo>
                      <a:pt x="17" y="104"/>
                    </a:lnTo>
                    <a:lnTo>
                      <a:pt x="22" y="146"/>
                    </a:lnTo>
                    <a:lnTo>
                      <a:pt x="28" y="195"/>
                    </a:lnTo>
                    <a:lnTo>
                      <a:pt x="35" y="249"/>
                    </a:lnTo>
                    <a:lnTo>
                      <a:pt x="41" y="307"/>
                    </a:lnTo>
                    <a:lnTo>
                      <a:pt x="50" y="369"/>
                    </a:lnTo>
                    <a:lnTo>
                      <a:pt x="57" y="437"/>
                    </a:lnTo>
                    <a:lnTo>
                      <a:pt x="66" y="506"/>
                    </a:lnTo>
                    <a:lnTo>
                      <a:pt x="0" y="506"/>
                    </a:lnTo>
                    <a:lnTo>
                      <a:pt x="0" y="429"/>
                    </a:lnTo>
                    <a:lnTo>
                      <a:pt x="1" y="356"/>
                    </a:lnTo>
                    <a:lnTo>
                      <a:pt x="1" y="286"/>
                    </a:lnTo>
                    <a:lnTo>
                      <a:pt x="1" y="224"/>
                    </a:lnTo>
                    <a:lnTo>
                      <a:pt x="3" y="169"/>
                    </a:lnTo>
                    <a:lnTo>
                      <a:pt x="3" y="119"/>
                    </a:lnTo>
                    <a:lnTo>
                      <a:pt x="3" y="79"/>
                    </a:lnTo>
                    <a:lnTo>
                      <a:pt x="3" y="45"/>
                    </a:lnTo>
                    <a:lnTo>
                      <a:pt x="3" y="20"/>
                    </a:lnTo>
                    <a:lnTo>
                      <a:pt x="3" y="5"/>
                    </a:lnTo>
                    <a:lnTo>
                      <a:pt x="3" y="0"/>
                    </a:lnTo>
                    <a:close/>
                  </a:path>
                </a:pathLst>
              </a:custGeom>
              <a:solidFill>
                <a:srgbClr val="BA8D3A"/>
              </a:solidFill>
              <a:ln w="0">
                <a:solidFill>
                  <a:srgbClr val="BA8D3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5" name="Group 51">
              <a:extLst>
                <a:ext uri="{FF2B5EF4-FFF2-40B4-BE49-F238E27FC236}">
                  <a16:creationId xmlns:a16="http://schemas.microsoft.com/office/drawing/2014/main" id="{0519DB65-4E88-4032-9F25-6769F0D31BBE}"/>
                </a:ext>
              </a:extLst>
            </p:cNvPr>
            <p:cNvGrpSpPr>
              <a:grpSpLocks noChangeAspect="1"/>
            </p:cNvGrpSpPr>
            <p:nvPr/>
          </p:nvGrpSpPr>
          <p:grpSpPr bwMode="auto">
            <a:xfrm>
              <a:off x="3375285" y="6552836"/>
              <a:ext cx="1135714" cy="825500"/>
              <a:chOff x="4490" y="3547"/>
              <a:chExt cx="1307" cy="950"/>
            </a:xfrm>
          </p:grpSpPr>
          <p:sp>
            <p:nvSpPr>
              <p:cNvPr id="66" name="AutoShape 50">
                <a:extLst>
                  <a:ext uri="{FF2B5EF4-FFF2-40B4-BE49-F238E27FC236}">
                    <a16:creationId xmlns:a16="http://schemas.microsoft.com/office/drawing/2014/main" id="{4D036FD6-B1F3-478E-A764-089FCBC78FD4}"/>
                  </a:ext>
                </a:extLst>
              </p:cNvPr>
              <p:cNvSpPr>
                <a:spLocks noChangeAspect="1" noChangeArrowheads="1" noTextEdit="1"/>
              </p:cNvSpPr>
              <p:nvPr/>
            </p:nvSpPr>
            <p:spPr bwMode="auto">
              <a:xfrm>
                <a:off x="4490" y="3547"/>
                <a:ext cx="1307"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67" name="Freeform 52">
                <a:extLst>
                  <a:ext uri="{FF2B5EF4-FFF2-40B4-BE49-F238E27FC236}">
                    <a16:creationId xmlns:a16="http://schemas.microsoft.com/office/drawing/2014/main" id="{470A0643-E2C7-42AB-8AFA-6A39C8F14B2E}"/>
                  </a:ext>
                </a:extLst>
              </p:cNvPr>
              <p:cNvSpPr>
                <a:spLocks/>
              </p:cNvSpPr>
              <p:nvPr/>
            </p:nvSpPr>
            <p:spPr bwMode="auto">
              <a:xfrm>
                <a:off x="4489" y="3548"/>
                <a:ext cx="1309" cy="789"/>
              </a:xfrm>
              <a:custGeom>
                <a:avLst/>
                <a:gdLst>
                  <a:gd name="T0" fmla="*/ 1067 w 1067"/>
                  <a:gd name="T1" fmla="*/ 66 h 643"/>
                  <a:gd name="T2" fmla="*/ 1000 w 1067"/>
                  <a:gd name="T3" fmla="*/ 0 h 643"/>
                  <a:gd name="T4" fmla="*/ 66 w 1067"/>
                  <a:gd name="T5" fmla="*/ 0 h 643"/>
                  <a:gd name="T6" fmla="*/ 0 w 1067"/>
                  <a:gd name="T7" fmla="*/ 66 h 643"/>
                  <a:gd name="T8" fmla="*/ 0 w 1067"/>
                  <a:gd name="T9" fmla="*/ 577 h 643"/>
                  <a:gd name="T10" fmla="*/ 66 w 1067"/>
                  <a:gd name="T11" fmla="*/ 643 h 643"/>
                  <a:gd name="T12" fmla="*/ 1000 w 1067"/>
                  <a:gd name="T13" fmla="*/ 643 h 643"/>
                  <a:gd name="T14" fmla="*/ 1067 w 1067"/>
                  <a:gd name="T15" fmla="*/ 577 h 643"/>
                  <a:gd name="T16" fmla="*/ 1067 w 1067"/>
                  <a:gd name="T17" fmla="*/ 6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643">
                    <a:moveTo>
                      <a:pt x="1067" y="66"/>
                    </a:moveTo>
                    <a:cubicBezTo>
                      <a:pt x="1067" y="30"/>
                      <a:pt x="1037" y="0"/>
                      <a:pt x="1000" y="0"/>
                    </a:cubicBezTo>
                    <a:cubicBezTo>
                      <a:pt x="66" y="0"/>
                      <a:pt x="66" y="0"/>
                      <a:pt x="66" y="0"/>
                    </a:cubicBezTo>
                    <a:cubicBezTo>
                      <a:pt x="30" y="0"/>
                      <a:pt x="0" y="30"/>
                      <a:pt x="0" y="66"/>
                    </a:cubicBezTo>
                    <a:cubicBezTo>
                      <a:pt x="0" y="577"/>
                      <a:pt x="0" y="577"/>
                      <a:pt x="0" y="577"/>
                    </a:cubicBezTo>
                    <a:cubicBezTo>
                      <a:pt x="0" y="613"/>
                      <a:pt x="30" y="643"/>
                      <a:pt x="66" y="643"/>
                    </a:cubicBezTo>
                    <a:cubicBezTo>
                      <a:pt x="1000" y="643"/>
                      <a:pt x="1000" y="643"/>
                      <a:pt x="1000" y="643"/>
                    </a:cubicBezTo>
                    <a:cubicBezTo>
                      <a:pt x="1037" y="643"/>
                      <a:pt x="1067" y="613"/>
                      <a:pt x="1067" y="577"/>
                    </a:cubicBezTo>
                    <a:lnTo>
                      <a:pt x="1067" y="6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53">
                <a:extLst>
                  <a:ext uri="{FF2B5EF4-FFF2-40B4-BE49-F238E27FC236}">
                    <a16:creationId xmlns:a16="http://schemas.microsoft.com/office/drawing/2014/main" id="{2C1AD39F-C159-44ED-8591-9318025E0B3A}"/>
                  </a:ext>
                </a:extLst>
              </p:cNvPr>
              <p:cNvSpPr>
                <a:spLocks/>
              </p:cNvSpPr>
              <p:nvPr/>
            </p:nvSpPr>
            <p:spPr bwMode="auto">
              <a:xfrm>
                <a:off x="4927" y="4059"/>
                <a:ext cx="432" cy="433"/>
              </a:xfrm>
              <a:custGeom>
                <a:avLst/>
                <a:gdLst>
                  <a:gd name="T0" fmla="*/ 432 w 432"/>
                  <a:gd name="T1" fmla="*/ 433 h 433"/>
                  <a:gd name="T2" fmla="*/ 0 w 432"/>
                  <a:gd name="T3" fmla="*/ 433 h 433"/>
                  <a:gd name="T4" fmla="*/ 50 w 432"/>
                  <a:gd name="T5" fmla="*/ 0 h 433"/>
                  <a:gd name="T6" fmla="*/ 388 w 432"/>
                  <a:gd name="T7" fmla="*/ 0 h 433"/>
                  <a:gd name="T8" fmla="*/ 432 w 432"/>
                  <a:gd name="T9" fmla="*/ 433 h 433"/>
                </a:gdLst>
                <a:ahLst/>
                <a:cxnLst>
                  <a:cxn ang="0">
                    <a:pos x="T0" y="T1"/>
                  </a:cxn>
                  <a:cxn ang="0">
                    <a:pos x="T2" y="T3"/>
                  </a:cxn>
                  <a:cxn ang="0">
                    <a:pos x="T4" y="T5"/>
                  </a:cxn>
                  <a:cxn ang="0">
                    <a:pos x="T6" y="T7"/>
                  </a:cxn>
                  <a:cxn ang="0">
                    <a:pos x="T8" y="T9"/>
                  </a:cxn>
                </a:cxnLst>
                <a:rect l="0" t="0" r="r" b="b"/>
                <a:pathLst>
                  <a:path w="432" h="433">
                    <a:moveTo>
                      <a:pt x="432" y="433"/>
                    </a:moveTo>
                    <a:lnTo>
                      <a:pt x="0" y="433"/>
                    </a:lnTo>
                    <a:lnTo>
                      <a:pt x="50" y="0"/>
                    </a:lnTo>
                    <a:lnTo>
                      <a:pt x="388" y="0"/>
                    </a:lnTo>
                    <a:lnTo>
                      <a:pt x="432" y="43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71" name="Freeform 54">
                <a:extLst>
                  <a:ext uri="{FF2B5EF4-FFF2-40B4-BE49-F238E27FC236}">
                    <a16:creationId xmlns:a16="http://schemas.microsoft.com/office/drawing/2014/main" id="{07FD3FC0-FBF3-4531-A8AA-BFF91AC98596}"/>
                  </a:ext>
                </a:extLst>
              </p:cNvPr>
              <p:cNvSpPr>
                <a:spLocks/>
              </p:cNvSpPr>
              <p:nvPr/>
            </p:nvSpPr>
            <p:spPr bwMode="auto">
              <a:xfrm>
                <a:off x="4810" y="4461"/>
                <a:ext cx="667" cy="36"/>
              </a:xfrm>
              <a:custGeom>
                <a:avLst/>
                <a:gdLst>
                  <a:gd name="T0" fmla="*/ 543 w 543"/>
                  <a:gd name="T1" fmla="*/ 29 h 29"/>
                  <a:gd name="T2" fmla="*/ 511 w 543"/>
                  <a:gd name="T3" fmla="*/ 0 h 29"/>
                  <a:gd name="T4" fmla="*/ 32 w 543"/>
                  <a:gd name="T5" fmla="*/ 0 h 29"/>
                  <a:gd name="T6" fmla="*/ 0 w 543"/>
                  <a:gd name="T7" fmla="*/ 29 h 29"/>
                  <a:gd name="T8" fmla="*/ 543 w 543"/>
                  <a:gd name="T9" fmla="*/ 29 h 29"/>
                </a:gdLst>
                <a:ahLst/>
                <a:cxnLst>
                  <a:cxn ang="0">
                    <a:pos x="T0" y="T1"/>
                  </a:cxn>
                  <a:cxn ang="0">
                    <a:pos x="T2" y="T3"/>
                  </a:cxn>
                  <a:cxn ang="0">
                    <a:pos x="T4" y="T5"/>
                  </a:cxn>
                  <a:cxn ang="0">
                    <a:pos x="T6" y="T7"/>
                  </a:cxn>
                  <a:cxn ang="0">
                    <a:pos x="T8" y="T9"/>
                  </a:cxn>
                </a:cxnLst>
                <a:rect l="0" t="0" r="r" b="b"/>
                <a:pathLst>
                  <a:path w="543" h="29">
                    <a:moveTo>
                      <a:pt x="543" y="29"/>
                    </a:moveTo>
                    <a:cubicBezTo>
                      <a:pt x="541" y="12"/>
                      <a:pt x="527" y="0"/>
                      <a:pt x="511" y="0"/>
                    </a:cubicBezTo>
                    <a:cubicBezTo>
                      <a:pt x="32" y="0"/>
                      <a:pt x="32" y="0"/>
                      <a:pt x="32" y="0"/>
                    </a:cubicBezTo>
                    <a:cubicBezTo>
                      <a:pt x="15" y="0"/>
                      <a:pt x="2" y="12"/>
                      <a:pt x="0" y="29"/>
                    </a:cubicBezTo>
                    <a:lnTo>
                      <a:pt x="543" y="29"/>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90" name="Group 89">
            <a:extLst>
              <a:ext uri="{FF2B5EF4-FFF2-40B4-BE49-F238E27FC236}">
                <a16:creationId xmlns:a16="http://schemas.microsoft.com/office/drawing/2014/main" id="{17D493D3-19FA-4E8D-8BEE-B4276F6592BD}"/>
              </a:ext>
            </a:extLst>
          </p:cNvPr>
          <p:cNvGrpSpPr/>
          <p:nvPr/>
        </p:nvGrpSpPr>
        <p:grpSpPr>
          <a:xfrm>
            <a:off x="11783570" y="2589995"/>
            <a:ext cx="687003" cy="1152396"/>
            <a:chOff x="3372380" y="5468390"/>
            <a:chExt cx="1138619" cy="1909946"/>
          </a:xfrm>
        </p:grpSpPr>
        <p:grpSp>
          <p:nvGrpSpPr>
            <p:cNvPr id="91" name="Group 27">
              <a:extLst>
                <a:ext uri="{FF2B5EF4-FFF2-40B4-BE49-F238E27FC236}">
                  <a16:creationId xmlns:a16="http://schemas.microsoft.com/office/drawing/2014/main" id="{8370A262-D41B-4C38-BE27-E6A40B76250D}"/>
                </a:ext>
              </a:extLst>
            </p:cNvPr>
            <p:cNvGrpSpPr>
              <a:grpSpLocks noChangeAspect="1"/>
            </p:cNvGrpSpPr>
            <p:nvPr/>
          </p:nvGrpSpPr>
          <p:grpSpPr bwMode="auto">
            <a:xfrm>
              <a:off x="3372380" y="5468390"/>
              <a:ext cx="1118335" cy="1323407"/>
              <a:chOff x="7659" y="1445"/>
              <a:chExt cx="1287" cy="1523"/>
            </a:xfrm>
          </p:grpSpPr>
          <p:sp>
            <p:nvSpPr>
              <p:cNvPr id="97" name="AutoShape 26">
                <a:extLst>
                  <a:ext uri="{FF2B5EF4-FFF2-40B4-BE49-F238E27FC236}">
                    <a16:creationId xmlns:a16="http://schemas.microsoft.com/office/drawing/2014/main" id="{B33C1C5B-3745-4003-84E0-2256117562BD}"/>
                  </a:ext>
                </a:extLst>
              </p:cNvPr>
              <p:cNvSpPr>
                <a:spLocks noChangeAspect="1" noChangeArrowheads="1" noTextEdit="1"/>
              </p:cNvSpPr>
              <p:nvPr/>
            </p:nvSpPr>
            <p:spPr bwMode="auto">
              <a:xfrm>
                <a:off x="7659" y="1445"/>
                <a:ext cx="1287" cy="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8" name="Freeform 29">
                <a:extLst>
                  <a:ext uri="{FF2B5EF4-FFF2-40B4-BE49-F238E27FC236}">
                    <a16:creationId xmlns:a16="http://schemas.microsoft.com/office/drawing/2014/main" id="{7EEAB59F-2E86-45F0-A9E0-CAC9C8E42550}"/>
                  </a:ext>
                </a:extLst>
              </p:cNvPr>
              <p:cNvSpPr>
                <a:spLocks/>
              </p:cNvSpPr>
              <p:nvPr/>
            </p:nvSpPr>
            <p:spPr bwMode="auto">
              <a:xfrm>
                <a:off x="7961" y="1451"/>
                <a:ext cx="704" cy="725"/>
              </a:xfrm>
              <a:custGeom>
                <a:avLst/>
                <a:gdLst>
                  <a:gd name="T0" fmla="*/ 1022 w 2110"/>
                  <a:gd name="T1" fmla="*/ 1 h 2175"/>
                  <a:gd name="T2" fmla="*/ 1184 w 2110"/>
                  <a:gd name="T3" fmla="*/ 18 h 2175"/>
                  <a:gd name="T4" fmla="*/ 1343 w 2110"/>
                  <a:gd name="T5" fmla="*/ 55 h 2175"/>
                  <a:gd name="T6" fmla="*/ 1497 w 2110"/>
                  <a:gd name="T7" fmla="*/ 112 h 2175"/>
                  <a:gd name="T8" fmla="*/ 1645 w 2110"/>
                  <a:gd name="T9" fmla="*/ 187 h 2175"/>
                  <a:gd name="T10" fmla="*/ 1768 w 2110"/>
                  <a:gd name="T11" fmla="*/ 242 h 2175"/>
                  <a:gd name="T12" fmla="*/ 1861 w 2110"/>
                  <a:gd name="T13" fmla="*/ 280 h 2175"/>
                  <a:gd name="T14" fmla="*/ 1938 w 2110"/>
                  <a:gd name="T15" fmla="*/ 336 h 2175"/>
                  <a:gd name="T16" fmla="*/ 2000 w 2110"/>
                  <a:gd name="T17" fmla="*/ 408 h 2175"/>
                  <a:gd name="T18" fmla="*/ 2046 w 2110"/>
                  <a:gd name="T19" fmla="*/ 496 h 2175"/>
                  <a:gd name="T20" fmla="*/ 2079 w 2110"/>
                  <a:gd name="T21" fmla="*/ 594 h 2175"/>
                  <a:gd name="T22" fmla="*/ 2099 w 2110"/>
                  <a:gd name="T23" fmla="*/ 696 h 2175"/>
                  <a:gd name="T24" fmla="*/ 2108 w 2110"/>
                  <a:gd name="T25" fmla="*/ 811 h 2175"/>
                  <a:gd name="T26" fmla="*/ 2107 w 2110"/>
                  <a:gd name="T27" fmla="*/ 935 h 2175"/>
                  <a:gd name="T28" fmla="*/ 2094 w 2110"/>
                  <a:gd name="T29" fmla="*/ 1065 h 2175"/>
                  <a:gd name="T30" fmla="*/ 2071 w 2110"/>
                  <a:gd name="T31" fmla="*/ 1199 h 2175"/>
                  <a:gd name="T32" fmla="*/ 2036 w 2110"/>
                  <a:gd name="T33" fmla="*/ 1333 h 2175"/>
                  <a:gd name="T34" fmla="*/ 1988 w 2110"/>
                  <a:gd name="T35" fmla="*/ 1468 h 2175"/>
                  <a:gd name="T36" fmla="*/ 1927 w 2110"/>
                  <a:gd name="T37" fmla="*/ 1598 h 2175"/>
                  <a:gd name="T38" fmla="*/ 1854 w 2110"/>
                  <a:gd name="T39" fmla="*/ 1721 h 2175"/>
                  <a:gd name="T40" fmla="*/ 1768 w 2110"/>
                  <a:gd name="T41" fmla="*/ 1835 h 2175"/>
                  <a:gd name="T42" fmla="*/ 1667 w 2110"/>
                  <a:gd name="T43" fmla="*/ 1936 h 2175"/>
                  <a:gd name="T44" fmla="*/ 1551 w 2110"/>
                  <a:gd name="T45" fmla="*/ 2023 h 2175"/>
                  <a:gd name="T46" fmla="*/ 1423 w 2110"/>
                  <a:gd name="T47" fmla="*/ 2093 h 2175"/>
                  <a:gd name="T48" fmla="*/ 1278 w 2110"/>
                  <a:gd name="T49" fmla="*/ 2143 h 2175"/>
                  <a:gd name="T50" fmla="*/ 1117 w 2110"/>
                  <a:gd name="T51" fmla="*/ 2171 h 2175"/>
                  <a:gd name="T52" fmla="*/ 949 w 2110"/>
                  <a:gd name="T53" fmla="*/ 2175 h 2175"/>
                  <a:gd name="T54" fmla="*/ 794 w 2110"/>
                  <a:gd name="T55" fmla="*/ 2167 h 2175"/>
                  <a:gd name="T56" fmla="*/ 652 w 2110"/>
                  <a:gd name="T57" fmla="*/ 2145 h 2175"/>
                  <a:gd name="T58" fmla="*/ 523 w 2110"/>
                  <a:gd name="T59" fmla="*/ 2110 h 2175"/>
                  <a:gd name="T60" fmla="*/ 407 w 2110"/>
                  <a:gd name="T61" fmla="*/ 2060 h 2175"/>
                  <a:gd name="T62" fmla="*/ 306 w 2110"/>
                  <a:gd name="T63" fmla="*/ 1994 h 2175"/>
                  <a:gd name="T64" fmla="*/ 221 w 2110"/>
                  <a:gd name="T65" fmla="*/ 1909 h 2175"/>
                  <a:gd name="T66" fmla="*/ 152 w 2110"/>
                  <a:gd name="T67" fmla="*/ 1805 h 2175"/>
                  <a:gd name="T68" fmla="*/ 99 w 2110"/>
                  <a:gd name="T69" fmla="*/ 1681 h 2175"/>
                  <a:gd name="T70" fmla="*/ 60 w 2110"/>
                  <a:gd name="T71" fmla="*/ 1547 h 2175"/>
                  <a:gd name="T72" fmla="*/ 30 w 2110"/>
                  <a:gd name="T73" fmla="*/ 1398 h 2175"/>
                  <a:gd name="T74" fmla="*/ 9 w 2110"/>
                  <a:gd name="T75" fmla="*/ 1241 h 2175"/>
                  <a:gd name="T76" fmla="*/ 0 w 2110"/>
                  <a:gd name="T77" fmla="*/ 1079 h 2175"/>
                  <a:gd name="T78" fmla="*/ 2 w 2110"/>
                  <a:gd name="T79" fmla="*/ 917 h 2175"/>
                  <a:gd name="T80" fmla="*/ 22 w 2110"/>
                  <a:gd name="T81" fmla="*/ 757 h 2175"/>
                  <a:gd name="T82" fmla="*/ 59 w 2110"/>
                  <a:gd name="T83" fmla="*/ 606 h 2175"/>
                  <a:gd name="T84" fmla="*/ 116 w 2110"/>
                  <a:gd name="T85" fmla="*/ 465 h 2175"/>
                  <a:gd name="T86" fmla="*/ 193 w 2110"/>
                  <a:gd name="T87" fmla="*/ 342 h 2175"/>
                  <a:gd name="T88" fmla="*/ 299 w 2110"/>
                  <a:gd name="T89" fmla="*/ 230 h 2175"/>
                  <a:gd name="T90" fmla="*/ 422 w 2110"/>
                  <a:gd name="T91" fmla="*/ 140 h 2175"/>
                  <a:gd name="T92" fmla="*/ 559 w 2110"/>
                  <a:gd name="T93" fmla="*/ 73 h 2175"/>
                  <a:gd name="T94" fmla="*/ 707 w 2110"/>
                  <a:gd name="T95" fmla="*/ 28 h 2175"/>
                  <a:gd name="T96" fmla="*/ 862 w 2110"/>
                  <a:gd name="T97" fmla="*/ 4 h 2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10" h="2175">
                    <a:moveTo>
                      <a:pt x="942" y="0"/>
                    </a:moveTo>
                    <a:lnTo>
                      <a:pt x="1022" y="1"/>
                    </a:lnTo>
                    <a:lnTo>
                      <a:pt x="1102" y="7"/>
                    </a:lnTo>
                    <a:lnTo>
                      <a:pt x="1184" y="18"/>
                    </a:lnTo>
                    <a:lnTo>
                      <a:pt x="1264" y="35"/>
                    </a:lnTo>
                    <a:lnTo>
                      <a:pt x="1343" y="55"/>
                    </a:lnTo>
                    <a:lnTo>
                      <a:pt x="1421" y="80"/>
                    </a:lnTo>
                    <a:lnTo>
                      <a:pt x="1497" y="112"/>
                    </a:lnTo>
                    <a:lnTo>
                      <a:pt x="1572" y="147"/>
                    </a:lnTo>
                    <a:lnTo>
                      <a:pt x="1645" y="187"/>
                    </a:lnTo>
                    <a:lnTo>
                      <a:pt x="1714" y="231"/>
                    </a:lnTo>
                    <a:lnTo>
                      <a:pt x="1768" y="242"/>
                    </a:lnTo>
                    <a:lnTo>
                      <a:pt x="1817" y="259"/>
                    </a:lnTo>
                    <a:lnTo>
                      <a:pt x="1861" y="280"/>
                    </a:lnTo>
                    <a:lnTo>
                      <a:pt x="1902" y="306"/>
                    </a:lnTo>
                    <a:lnTo>
                      <a:pt x="1938" y="336"/>
                    </a:lnTo>
                    <a:lnTo>
                      <a:pt x="1971" y="371"/>
                    </a:lnTo>
                    <a:lnTo>
                      <a:pt x="2000" y="408"/>
                    </a:lnTo>
                    <a:lnTo>
                      <a:pt x="2025" y="450"/>
                    </a:lnTo>
                    <a:lnTo>
                      <a:pt x="2046" y="496"/>
                    </a:lnTo>
                    <a:lnTo>
                      <a:pt x="2065" y="543"/>
                    </a:lnTo>
                    <a:lnTo>
                      <a:pt x="2079" y="594"/>
                    </a:lnTo>
                    <a:lnTo>
                      <a:pt x="2090" y="644"/>
                    </a:lnTo>
                    <a:lnTo>
                      <a:pt x="2099" y="696"/>
                    </a:lnTo>
                    <a:lnTo>
                      <a:pt x="2106" y="752"/>
                    </a:lnTo>
                    <a:lnTo>
                      <a:pt x="2108" y="811"/>
                    </a:lnTo>
                    <a:lnTo>
                      <a:pt x="2110" y="872"/>
                    </a:lnTo>
                    <a:lnTo>
                      <a:pt x="2107" y="935"/>
                    </a:lnTo>
                    <a:lnTo>
                      <a:pt x="2103" y="998"/>
                    </a:lnTo>
                    <a:lnTo>
                      <a:pt x="2094" y="1065"/>
                    </a:lnTo>
                    <a:lnTo>
                      <a:pt x="2085" y="1131"/>
                    </a:lnTo>
                    <a:lnTo>
                      <a:pt x="2071" y="1199"/>
                    </a:lnTo>
                    <a:lnTo>
                      <a:pt x="2054" y="1267"/>
                    </a:lnTo>
                    <a:lnTo>
                      <a:pt x="2036" y="1333"/>
                    </a:lnTo>
                    <a:lnTo>
                      <a:pt x="2013" y="1401"/>
                    </a:lnTo>
                    <a:lnTo>
                      <a:pt x="1988" y="1468"/>
                    </a:lnTo>
                    <a:lnTo>
                      <a:pt x="1959" y="1533"/>
                    </a:lnTo>
                    <a:lnTo>
                      <a:pt x="1927" y="1598"/>
                    </a:lnTo>
                    <a:lnTo>
                      <a:pt x="1893" y="1660"/>
                    </a:lnTo>
                    <a:lnTo>
                      <a:pt x="1854" y="1721"/>
                    </a:lnTo>
                    <a:lnTo>
                      <a:pt x="1813" y="1779"/>
                    </a:lnTo>
                    <a:lnTo>
                      <a:pt x="1768" y="1835"/>
                    </a:lnTo>
                    <a:lnTo>
                      <a:pt x="1719" y="1887"/>
                    </a:lnTo>
                    <a:lnTo>
                      <a:pt x="1667" y="1936"/>
                    </a:lnTo>
                    <a:lnTo>
                      <a:pt x="1611" y="1981"/>
                    </a:lnTo>
                    <a:lnTo>
                      <a:pt x="1551" y="2023"/>
                    </a:lnTo>
                    <a:lnTo>
                      <a:pt x="1489" y="2060"/>
                    </a:lnTo>
                    <a:lnTo>
                      <a:pt x="1423" y="2093"/>
                    </a:lnTo>
                    <a:lnTo>
                      <a:pt x="1352" y="2121"/>
                    </a:lnTo>
                    <a:lnTo>
                      <a:pt x="1278" y="2143"/>
                    </a:lnTo>
                    <a:lnTo>
                      <a:pt x="1199" y="2160"/>
                    </a:lnTo>
                    <a:lnTo>
                      <a:pt x="1117" y="2171"/>
                    </a:lnTo>
                    <a:lnTo>
                      <a:pt x="1030" y="2175"/>
                    </a:lnTo>
                    <a:lnTo>
                      <a:pt x="949" y="2175"/>
                    </a:lnTo>
                    <a:lnTo>
                      <a:pt x="870" y="2172"/>
                    </a:lnTo>
                    <a:lnTo>
                      <a:pt x="794" y="2167"/>
                    </a:lnTo>
                    <a:lnTo>
                      <a:pt x="722" y="2157"/>
                    </a:lnTo>
                    <a:lnTo>
                      <a:pt x="652" y="2145"/>
                    </a:lnTo>
                    <a:lnTo>
                      <a:pt x="585" y="2129"/>
                    </a:lnTo>
                    <a:lnTo>
                      <a:pt x="523" y="2110"/>
                    </a:lnTo>
                    <a:lnTo>
                      <a:pt x="464" y="2087"/>
                    </a:lnTo>
                    <a:lnTo>
                      <a:pt x="407" y="2060"/>
                    </a:lnTo>
                    <a:lnTo>
                      <a:pt x="355" y="2028"/>
                    </a:lnTo>
                    <a:lnTo>
                      <a:pt x="306" y="1994"/>
                    </a:lnTo>
                    <a:lnTo>
                      <a:pt x="262" y="1954"/>
                    </a:lnTo>
                    <a:lnTo>
                      <a:pt x="221" y="1909"/>
                    </a:lnTo>
                    <a:lnTo>
                      <a:pt x="183" y="1859"/>
                    </a:lnTo>
                    <a:lnTo>
                      <a:pt x="152" y="1805"/>
                    </a:lnTo>
                    <a:lnTo>
                      <a:pt x="123" y="1746"/>
                    </a:lnTo>
                    <a:lnTo>
                      <a:pt x="99" y="1681"/>
                    </a:lnTo>
                    <a:lnTo>
                      <a:pt x="80" y="1616"/>
                    </a:lnTo>
                    <a:lnTo>
                      <a:pt x="60" y="1547"/>
                    </a:lnTo>
                    <a:lnTo>
                      <a:pt x="45" y="1473"/>
                    </a:lnTo>
                    <a:lnTo>
                      <a:pt x="30" y="1398"/>
                    </a:lnTo>
                    <a:lnTo>
                      <a:pt x="19" y="1321"/>
                    </a:lnTo>
                    <a:lnTo>
                      <a:pt x="9" y="1241"/>
                    </a:lnTo>
                    <a:lnTo>
                      <a:pt x="2" y="1160"/>
                    </a:lnTo>
                    <a:lnTo>
                      <a:pt x="0" y="1079"/>
                    </a:lnTo>
                    <a:lnTo>
                      <a:pt x="0" y="998"/>
                    </a:lnTo>
                    <a:lnTo>
                      <a:pt x="2" y="917"/>
                    </a:lnTo>
                    <a:lnTo>
                      <a:pt x="11" y="836"/>
                    </a:lnTo>
                    <a:lnTo>
                      <a:pt x="22" y="757"/>
                    </a:lnTo>
                    <a:lnTo>
                      <a:pt x="38" y="680"/>
                    </a:lnTo>
                    <a:lnTo>
                      <a:pt x="59" y="606"/>
                    </a:lnTo>
                    <a:lnTo>
                      <a:pt x="84" y="534"/>
                    </a:lnTo>
                    <a:lnTo>
                      <a:pt x="116" y="465"/>
                    </a:lnTo>
                    <a:lnTo>
                      <a:pt x="152" y="402"/>
                    </a:lnTo>
                    <a:lnTo>
                      <a:pt x="193" y="342"/>
                    </a:lnTo>
                    <a:lnTo>
                      <a:pt x="244" y="282"/>
                    </a:lnTo>
                    <a:lnTo>
                      <a:pt x="299" y="230"/>
                    </a:lnTo>
                    <a:lnTo>
                      <a:pt x="359" y="183"/>
                    </a:lnTo>
                    <a:lnTo>
                      <a:pt x="422" y="140"/>
                    </a:lnTo>
                    <a:lnTo>
                      <a:pt x="489" y="104"/>
                    </a:lnTo>
                    <a:lnTo>
                      <a:pt x="559" y="73"/>
                    </a:lnTo>
                    <a:lnTo>
                      <a:pt x="631" y="48"/>
                    </a:lnTo>
                    <a:lnTo>
                      <a:pt x="707" y="28"/>
                    </a:lnTo>
                    <a:lnTo>
                      <a:pt x="783" y="14"/>
                    </a:lnTo>
                    <a:lnTo>
                      <a:pt x="862" y="4"/>
                    </a:lnTo>
                    <a:lnTo>
                      <a:pt x="942" y="0"/>
                    </a:lnTo>
                    <a:close/>
                  </a:path>
                </a:pathLst>
              </a:custGeom>
              <a:solidFill>
                <a:srgbClr val="802D04"/>
              </a:solidFill>
              <a:ln w="0">
                <a:solidFill>
                  <a:srgbClr val="802D0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9" name="Freeform 30">
                <a:extLst>
                  <a:ext uri="{FF2B5EF4-FFF2-40B4-BE49-F238E27FC236}">
                    <a16:creationId xmlns:a16="http://schemas.microsoft.com/office/drawing/2014/main" id="{DC52D7A2-88A2-4F19-81A6-7F9B6C53C246}"/>
                  </a:ext>
                </a:extLst>
              </p:cNvPr>
              <p:cNvSpPr>
                <a:spLocks/>
              </p:cNvSpPr>
              <p:nvPr/>
            </p:nvSpPr>
            <p:spPr bwMode="auto">
              <a:xfrm>
                <a:off x="7659" y="2369"/>
                <a:ext cx="1287" cy="585"/>
              </a:xfrm>
              <a:custGeom>
                <a:avLst/>
                <a:gdLst>
                  <a:gd name="T0" fmla="*/ 2324 w 3860"/>
                  <a:gd name="T1" fmla="*/ 6 h 1754"/>
                  <a:gd name="T2" fmla="*/ 2552 w 3860"/>
                  <a:gd name="T3" fmla="*/ 107 h 1754"/>
                  <a:gd name="T4" fmla="*/ 2749 w 3860"/>
                  <a:gd name="T5" fmla="*/ 200 h 1754"/>
                  <a:gd name="T6" fmla="*/ 2917 w 3860"/>
                  <a:gd name="T7" fmla="*/ 284 h 1754"/>
                  <a:gd name="T8" fmla="*/ 3061 w 3860"/>
                  <a:gd name="T9" fmla="*/ 359 h 1754"/>
                  <a:gd name="T10" fmla="*/ 3180 w 3860"/>
                  <a:gd name="T11" fmla="*/ 427 h 1754"/>
                  <a:gd name="T12" fmla="*/ 3279 w 3860"/>
                  <a:gd name="T13" fmla="*/ 485 h 1754"/>
                  <a:gd name="T14" fmla="*/ 3358 w 3860"/>
                  <a:gd name="T15" fmla="*/ 537 h 1754"/>
                  <a:gd name="T16" fmla="*/ 3422 w 3860"/>
                  <a:gd name="T17" fmla="*/ 582 h 1754"/>
                  <a:gd name="T18" fmla="*/ 3471 w 3860"/>
                  <a:gd name="T19" fmla="*/ 619 h 1754"/>
                  <a:gd name="T20" fmla="*/ 3510 w 3860"/>
                  <a:gd name="T21" fmla="*/ 651 h 1754"/>
                  <a:gd name="T22" fmla="*/ 3553 w 3860"/>
                  <a:gd name="T23" fmla="*/ 694 h 1754"/>
                  <a:gd name="T24" fmla="*/ 3605 w 3860"/>
                  <a:gd name="T25" fmla="*/ 778 h 1754"/>
                  <a:gd name="T26" fmla="*/ 3654 w 3860"/>
                  <a:gd name="T27" fmla="*/ 891 h 1754"/>
                  <a:gd name="T28" fmla="*/ 3697 w 3860"/>
                  <a:gd name="T29" fmla="*/ 1023 h 1754"/>
                  <a:gd name="T30" fmla="*/ 3735 w 3860"/>
                  <a:gd name="T31" fmla="*/ 1174 h 1754"/>
                  <a:gd name="T32" fmla="*/ 3773 w 3860"/>
                  <a:gd name="T33" fmla="*/ 1336 h 1754"/>
                  <a:gd name="T34" fmla="*/ 3807 w 3860"/>
                  <a:gd name="T35" fmla="*/ 1504 h 1754"/>
                  <a:gd name="T36" fmla="*/ 3842 w 3860"/>
                  <a:gd name="T37" fmla="*/ 1671 h 1754"/>
                  <a:gd name="T38" fmla="*/ 0 w 3860"/>
                  <a:gd name="T39" fmla="*/ 1754 h 1754"/>
                  <a:gd name="T40" fmla="*/ 35 w 3860"/>
                  <a:gd name="T41" fmla="*/ 1588 h 1754"/>
                  <a:gd name="T42" fmla="*/ 69 w 3860"/>
                  <a:gd name="T43" fmla="*/ 1419 h 1754"/>
                  <a:gd name="T44" fmla="*/ 105 w 3860"/>
                  <a:gd name="T45" fmla="*/ 1255 h 1754"/>
                  <a:gd name="T46" fmla="*/ 142 w 3860"/>
                  <a:gd name="T47" fmla="*/ 1097 h 1754"/>
                  <a:gd name="T48" fmla="*/ 184 w 3860"/>
                  <a:gd name="T49" fmla="*/ 954 h 1754"/>
                  <a:gd name="T50" fmla="*/ 228 w 3860"/>
                  <a:gd name="T51" fmla="*/ 831 h 1754"/>
                  <a:gd name="T52" fmla="*/ 278 w 3860"/>
                  <a:gd name="T53" fmla="*/ 733 h 1754"/>
                  <a:gd name="T54" fmla="*/ 333 w 3860"/>
                  <a:gd name="T55" fmla="*/ 665 h 1754"/>
                  <a:gd name="T56" fmla="*/ 368 w 3860"/>
                  <a:gd name="T57" fmla="*/ 636 h 1754"/>
                  <a:gd name="T58" fmla="*/ 412 w 3860"/>
                  <a:gd name="T59" fmla="*/ 601 h 1754"/>
                  <a:gd name="T60" fmla="*/ 468 w 3860"/>
                  <a:gd name="T61" fmla="*/ 558 h 1754"/>
                  <a:gd name="T62" fmla="*/ 542 w 3860"/>
                  <a:gd name="T63" fmla="*/ 510 h 1754"/>
                  <a:gd name="T64" fmla="*/ 632 w 3860"/>
                  <a:gd name="T65" fmla="*/ 454 h 1754"/>
                  <a:gd name="T66" fmla="*/ 741 w 3860"/>
                  <a:gd name="T67" fmla="*/ 391 h 1754"/>
                  <a:gd name="T68" fmla="*/ 873 w 3860"/>
                  <a:gd name="T69" fmla="*/ 319 h 1754"/>
                  <a:gd name="T70" fmla="*/ 1030 w 3860"/>
                  <a:gd name="T71" fmla="*/ 238 h 1754"/>
                  <a:gd name="T72" fmla="*/ 1213 w 3860"/>
                  <a:gd name="T73" fmla="*/ 150 h 1754"/>
                  <a:gd name="T74" fmla="*/ 1426 w 3860"/>
                  <a:gd name="T75" fmla="*/ 53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60" h="1754">
                    <a:moveTo>
                      <a:pt x="1544" y="0"/>
                    </a:moveTo>
                    <a:lnTo>
                      <a:pt x="2324" y="6"/>
                    </a:lnTo>
                    <a:lnTo>
                      <a:pt x="2442" y="57"/>
                    </a:lnTo>
                    <a:lnTo>
                      <a:pt x="2552" y="107"/>
                    </a:lnTo>
                    <a:lnTo>
                      <a:pt x="2655" y="155"/>
                    </a:lnTo>
                    <a:lnTo>
                      <a:pt x="2749" y="200"/>
                    </a:lnTo>
                    <a:lnTo>
                      <a:pt x="2837" y="244"/>
                    </a:lnTo>
                    <a:lnTo>
                      <a:pt x="2917" y="284"/>
                    </a:lnTo>
                    <a:lnTo>
                      <a:pt x="2992" y="323"/>
                    </a:lnTo>
                    <a:lnTo>
                      <a:pt x="3061" y="359"/>
                    </a:lnTo>
                    <a:lnTo>
                      <a:pt x="3123" y="393"/>
                    </a:lnTo>
                    <a:lnTo>
                      <a:pt x="3180" y="427"/>
                    </a:lnTo>
                    <a:lnTo>
                      <a:pt x="3232" y="457"/>
                    </a:lnTo>
                    <a:lnTo>
                      <a:pt x="3279" y="485"/>
                    </a:lnTo>
                    <a:lnTo>
                      <a:pt x="3321" y="513"/>
                    </a:lnTo>
                    <a:lnTo>
                      <a:pt x="3358" y="537"/>
                    </a:lnTo>
                    <a:lnTo>
                      <a:pt x="3393" y="560"/>
                    </a:lnTo>
                    <a:lnTo>
                      <a:pt x="3422" y="582"/>
                    </a:lnTo>
                    <a:lnTo>
                      <a:pt x="3448" y="601"/>
                    </a:lnTo>
                    <a:lnTo>
                      <a:pt x="3471" y="619"/>
                    </a:lnTo>
                    <a:lnTo>
                      <a:pt x="3492" y="636"/>
                    </a:lnTo>
                    <a:lnTo>
                      <a:pt x="3510" y="651"/>
                    </a:lnTo>
                    <a:lnTo>
                      <a:pt x="3525" y="665"/>
                    </a:lnTo>
                    <a:lnTo>
                      <a:pt x="3553" y="694"/>
                    </a:lnTo>
                    <a:lnTo>
                      <a:pt x="3580" y="733"/>
                    </a:lnTo>
                    <a:lnTo>
                      <a:pt x="3605" y="778"/>
                    </a:lnTo>
                    <a:lnTo>
                      <a:pt x="3630" y="831"/>
                    </a:lnTo>
                    <a:lnTo>
                      <a:pt x="3654" y="891"/>
                    </a:lnTo>
                    <a:lnTo>
                      <a:pt x="3674" y="954"/>
                    </a:lnTo>
                    <a:lnTo>
                      <a:pt x="3697" y="1023"/>
                    </a:lnTo>
                    <a:lnTo>
                      <a:pt x="3716" y="1097"/>
                    </a:lnTo>
                    <a:lnTo>
                      <a:pt x="3735" y="1174"/>
                    </a:lnTo>
                    <a:lnTo>
                      <a:pt x="3755" y="1255"/>
                    </a:lnTo>
                    <a:lnTo>
                      <a:pt x="3773" y="1336"/>
                    </a:lnTo>
                    <a:lnTo>
                      <a:pt x="3791" y="1419"/>
                    </a:lnTo>
                    <a:lnTo>
                      <a:pt x="3807" y="1504"/>
                    </a:lnTo>
                    <a:lnTo>
                      <a:pt x="3825" y="1588"/>
                    </a:lnTo>
                    <a:lnTo>
                      <a:pt x="3842" y="1671"/>
                    </a:lnTo>
                    <a:lnTo>
                      <a:pt x="3860" y="1754"/>
                    </a:lnTo>
                    <a:lnTo>
                      <a:pt x="0" y="1754"/>
                    </a:lnTo>
                    <a:lnTo>
                      <a:pt x="17" y="1671"/>
                    </a:lnTo>
                    <a:lnTo>
                      <a:pt x="35" y="1588"/>
                    </a:lnTo>
                    <a:lnTo>
                      <a:pt x="51" y="1504"/>
                    </a:lnTo>
                    <a:lnTo>
                      <a:pt x="69" y="1419"/>
                    </a:lnTo>
                    <a:lnTo>
                      <a:pt x="87" y="1336"/>
                    </a:lnTo>
                    <a:lnTo>
                      <a:pt x="105" y="1255"/>
                    </a:lnTo>
                    <a:lnTo>
                      <a:pt x="123" y="1174"/>
                    </a:lnTo>
                    <a:lnTo>
                      <a:pt x="142" y="1097"/>
                    </a:lnTo>
                    <a:lnTo>
                      <a:pt x="163" y="1023"/>
                    </a:lnTo>
                    <a:lnTo>
                      <a:pt x="184" y="954"/>
                    </a:lnTo>
                    <a:lnTo>
                      <a:pt x="206" y="891"/>
                    </a:lnTo>
                    <a:lnTo>
                      <a:pt x="228" y="831"/>
                    </a:lnTo>
                    <a:lnTo>
                      <a:pt x="253" y="778"/>
                    </a:lnTo>
                    <a:lnTo>
                      <a:pt x="278" y="733"/>
                    </a:lnTo>
                    <a:lnTo>
                      <a:pt x="305" y="694"/>
                    </a:lnTo>
                    <a:lnTo>
                      <a:pt x="333" y="665"/>
                    </a:lnTo>
                    <a:lnTo>
                      <a:pt x="350" y="651"/>
                    </a:lnTo>
                    <a:lnTo>
                      <a:pt x="368" y="636"/>
                    </a:lnTo>
                    <a:lnTo>
                      <a:pt x="388" y="619"/>
                    </a:lnTo>
                    <a:lnTo>
                      <a:pt x="412" y="601"/>
                    </a:lnTo>
                    <a:lnTo>
                      <a:pt x="438" y="580"/>
                    </a:lnTo>
                    <a:lnTo>
                      <a:pt x="468" y="558"/>
                    </a:lnTo>
                    <a:lnTo>
                      <a:pt x="503" y="536"/>
                    </a:lnTo>
                    <a:lnTo>
                      <a:pt x="542" y="510"/>
                    </a:lnTo>
                    <a:lnTo>
                      <a:pt x="583" y="483"/>
                    </a:lnTo>
                    <a:lnTo>
                      <a:pt x="632" y="454"/>
                    </a:lnTo>
                    <a:lnTo>
                      <a:pt x="684" y="424"/>
                    </a:lnTo>
                    <a:lnTo>
                      <a:pt x="741" y="391"/>
                    </a:lnTo>
                    <a:lnTo>
                      <a:pt x="804" y="356"/>
                    </a:lnTo>
                    <a:lnTo>
                      <a:pt x="873" y="319"/>
                    </a:lnTo>
                    <a:lnTo>
                      <a:pt x="948" y="280"/>
                    </a:lnTo>
                    <a:lnTo>
                      <a:pt x="1030" y="238"/>
                    </a:lnTo>
                    <a:lnTo>
                      <a:pt x="1118" y="195"/>
                    </a:lnTo>
                    <a:lnTo>
                      <a:pt x="1213" y="150"/>
                    </a:lnTo>
                    <a:lnTo>
                      <a:pt x="1316" y="103"/>
                    </a:lnTo>
                    <a:lnTo>
                      <a:pt x="1426" y="53"/>
                    </a:lnTo>
                    <a:lnTo>
                      <a:pt x="1544" y="0"/>
                    </a:lnTo>
                    <a:close/>
                  </a:path>
                </a:pathLst>
              </a:custGeom>
              <a:solidFill>
                <a:srgbClr val="FFD16E"/>
              </a:solidFill>
              <a:ln w="0">
                <a:solidFill>
                  <a:srgbClr val="FFD16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00" name="Freeform 31">
                <a:extLst>
                  <a:ext uri="{FF2B5EF4-FFF2-40B4-BE49-F238E27FC236}">
                    <a16:creationId xmlns:a16="http://schemas.microsoft.com/office/drawing/2014/main" id="{08D318AC-7631-4C51-9743-B5A10CC27673}"/>
                  </a:ext>
                </a:extLst>
              </p:cNvPr>
              <p:cNvSpPr>
                <a:spLocks/>
              </p:cNvSpPr>
              <p:nvPr/>
            </p:nvSpPr>
            <p:spPr bwMode="auto">
              <a:xfrm>
                <a:off x="8164" y="1993"/>
                <a:ext cx="276" cy="512"/>
              </a:xfrm>
              <a:custGeom>
                <a:avLst/>
                <a:gdLst>
                  <a:gd name="T0" fmla="*/ 391 w 829"/>
                  <a:gd name="T1" fmla="*/ 0 h 1537"/>
                  <a:gd name="T2" fmla="*/ 438 w 829"/>
                  <a:gd name="T3" fmla="*/ 0 h 1537"/>
                  <a:gd name="T4" fmla="*/ 483 w 829"/>
                  <a:gd name="T5" fmla="*/ 5 h 1537"/>
                  <a:gd name="T6" fmla="*/ 527 w 829"/>
                  <a:gd name="T7" fmla="*/ 13 h 1537"/>
                  <a:gd name="T8" fmla="*/ 572 w 829"/>
                  <a:gd name="T9" fmla="*/ 25 h 1537"/>
                  <a:gd name="T10" fmla="*/ 613 w 829"/>
                  <a:gd name="T11" fmla="*/ 42 h 1537"/>
                  <a:gd name="T12" fmla="*/ 653 w 829"/>
                  <a:gd name="T13" fmla="*/ 63 h 1537"/>
                  <a:gd name="T14" fmla="*/ 690 w 829"/>
                  <a:gd name="T15" fmla="*/ 89 h 1537"/>
                  <a:gd name="T16" fmla="*/ 724 w 829"/>
                  <a:gd name="T17" fmla="*/ 118 h 1537"/>
                  <a:gd name="T18" fmla="*/ 754 w 829"/>
                  <a:gd name="T19" fmla="*/ 151 h 1537"/>
                  <a:gd name="T20" fmla="*/ 779 w 829"/>
                  <a:gd name="T21" fmla="*/ 190 h 1537"/>
                  <a:gd name="T22" fmla="*/ 800 w 829"/>
                  <a:gd name="T23" fmla="*/ 232 h 1537"/>
                  <a:gd name="T24" fmla="*/ 815 w 829"/>
                  <a:gd name="T25" fmla="*/ 279 h 1537"/>
                  <a:gd name="T26" fmla="*/ 825 w 829"/>
                  <a:gd name="T27" fmla="*/ 329 h 1537"/>
                  <a:gd name="T28" fmla="*/ 829 w 829"/>
                  <a:gd name="T29" fmla="*/ 384 h 1537"/>
                  <a:gd name="T30" fmla="*/ 829 w 829"/>
                  <a:gd name="T31" fmla="*/ 1331 h 1537"/>
                  <a:gd name="T32" fmla="*/ 784 w 829"/>
                  <a:gd name="T33" fmla="*/ 1379 h 1537"/>
                  <a:gd name="T34" fmla="*/ 737 w 829"/>
                  <a:gd name="T35" fmla="*/ 1422 h 1537"/>
                  <a:gd name="T36" fmla="*/ 686 w 829"/>
                  <a:gd name="T37" fmla="*/ 1457 h 1537"/>
                  <a:gd name="T38" fmla="*/ 635 w 829"/>
                  <a:gd name="T39" fmla="*/ 1486 h 1537"/>
                  <a:gd name="T40" fmla="*/ 581 w 829"/>
                  <a:gd name="T41" fmla="*/ 1508 h 1537"/>
                  <a:gd name="T42" fmla="*/ 526 w 829"/>
                  <a:gd name="T43" fmla="*/ 1525 h 1537"/>
                  <a:gd name="T44" fmla="*/ 471 w 829"/>
                  <a:gd name="T45" fmla="*/ 1535 h 1537"/>
                  <a:gd name="T46" fmla="*/ 414 w 829"/>
                  <a:gd name="T47" fmla="*/ 1537 h 1537"/>
                  <a:gd name="T48" fmla="*/ 357 w 829"/>
                  <a:gd name="T49" fmla="*/ 1533 h 1537"/>
                  <a:gd name="T50" fmla="*/ 302 w 829"/>
                  <a:gd name="T51" fmla="*/ 1523 h 1537"/>
                  <a:gd name="T52" fmla="*/ 247 w 829"/>
                  <a:gd name="T53" fmla="*/ 1507 h 1537"/>
                  <a:gd name="T54" fmla="*/ 193 w 829"/>
                  <a:gd name="T55" fmla="*/ 1483 h 1537"/>
                  <a:gd name="T56" fmla="*/ 142 w 829"/>
                  <a:gd name="T57" fmla="*/ 1454 h 1537"/>
                  <a:gd name="T58" fmla="*/ 92 w 829"/>
                  <a:gd name="T59" fmla="*/ 1420 h 1537"/>
                  <a:gd name="T60" fmla="*/ 45 w 829"/>
                  <a:gd name="T61" fmla="*/ 1378 h 1537"/>
                  <a:gd name="T62" fmla="*/ 0 w 829"/>
                  <a:gd name="T63" fmla="*/ 1331 h 1537"/>
                  <a:gd name="T64" fmla="*/ 0 w 829"/>
                  <a:gd name="T65" fmla="*/ 384 h 1537"/>
                  <a:gd name="T66" fmla="*/ 4 w 829"/>
                  <a:gd name="T67" fmla="*/ 329 h 1537"/>
                  <a:gd name="T68" fmla="*/ 13 w 829"/>
                  <a:gd name="T69" fmla="*/ 279 h 1537"/>
                  <a:gd name="T70" fmla="*/ 29 w 829"/>
                  <a:gd name="T71" fmla="*/ 232 h 1537"/>
                  <a:gd name="T72" fmla="*/ 49 w 829"/>
                  <a:gd name="T73" fmla="*/ 190 h 1537"/>
                  <a:gd name="T74" fmla="*/ 76 w 829"/>
                  <a:gd name="T75" fmla="*/ 151 h 1537"/>
                  <a:gd name="T76" fmla="*/ 105 w 829"/>
                  <a:gd name="T77" fmla="*/ 118 h 1537"/>
                  <a:gd name="T78" fmla="*/ 138 w 829"/>
                  <a:gd name="T79" fmla="*/ 89 h 1537"/>
                  <a:gd name="T80" fmla="*/ 175 w 829"/>
                  <a:gd name="T81" fmla="*/ 63 h 1537"/>
                  <a:gd name="T82" fmla="*/ 215 w 829"/>
                  <a:gd name="T83" fmla="*/ 42 h 1537"/>
                  <a:gd name="T84" fmla="*/ 257 w 829"/>
                  <a:gd name="T85" fmla="*/ 25 h 1537"/>
                  <a:gd name="T86" fmla="*/ 301 w 829"/>
                  <a:gd name="T87" fmla="*/ 13 h 1537"/>
                  <a:gd name="T88" fmla="*/ 345 w 829"/>
                  <a:gd name="T89" fmla="*/ 5 h 1537"/>
                  <a:gd name="T90" fmla="*/ 391 w 829"/>
                  <a:gd name="T91" fmla="*/ 0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9" h="1537">
                    <a:moveTo>
                      <a:pt x="391" y="0"/>
                    </a:moveTo>
                    <a:lnTo>
                      <a:pt x="438" y="0"/>
                    </a:lnTo>
                    <a:lnTo>
                      <a:pt x="483" y="5"/>
                    </a:lnTo>
                    <a:lnTo>
                      <a:pt x="527" y="13"/>
                    </a:lnTo>
                    <a:lnTo>
                      <a:pt x="572" y="25"/>
                    </a:lnTo>
                    <a:lnTo>
                      <a:pt x="613" y="42"/>
                    </a:lnTo>
                    <a:lnTo>
                      <a:pt x="653" y="63"/>
                    </a:lnTo>
                    <a:lnTo>
                      <a:pt x="690" y="89"/>
                    </a:lnTo>
                    <a:lnTo>
                      <a:pt x="724" y="118"/>
                    </a:lnTo>
                    <a:lnTo>
                      <a:pt x="754" y="151"/>
                    </a:lnTo>
                    <a:lnTo>
                      <a:pt x="779" y="190"/>
                    </a:lnTo>
                    <a:lnTo>
                      <a:pt x="800" y="232"/>
                    </a:lnTo>
                    <a:lnTo>
                      <a:pt x="815" y="279"/>
                    </a:lnTo>
                    <a:lnTo>
                      <a:pt x="825" y="329"/>
                    </a:lnTo>
                    <a:lnTo>
                      <a:pt x="829" y="384"/>
                    </a:lnTo>
                    <a:lnTo>
                      <a:pt x="829" y="1331"/>
                    </a:lnTo>
                    <a:lnTo>
                      <a:pt x="784" y="1379"/>
                    </a:lnTo>
                    <a:lnTo>
                      <a:pt x="737" y="1422"/>
                    </a:lnTo>
                    <a:lnTo>
                      <a:pt x="686" y="1457"/>
                    </a:lnTo>
                    <a:lnTo>
                      <a:pt x="635" y="1486"/>
                    </a:lnTo>
                    <a:lnTo>
                      <a:pt x="581" y="1508"/>
                    </a:lnTo>
                    <a:lnTo>
                      <a:pt x="526" y="1525"/>
                    </a:lnTo>
                    <a:lnTo>
                      <a:pt x="471" y="1535"/>
                    </a:lnTo>
                    <a:lnTo>
                      <a:pt x="414" y="1537"/>
                    </a:lnTo>
                    <a:lnTo>
                      <a:pt x="357" y="1533"/>
                    </a:lnTo>
                    <a:lnTo>
                      <a:pt x="302" y="1523"/>
                    </a:lnTo>
                    <a:lnTo>
                      <a:pt x="247" y="1507"/>
                    </a:lnTo>
                    <a:lnTo>
                      <a:pt x="193" y="1483"/>
                    </a:lnTo>
                    <a:lnTo>
                      <a:pt x="142" y="1454"/>
                    </a:lnTo>
                    <a:lnTo>
                      <a:pt x="92" y="1420"/>
                    </a:lnTo>
                    <a:lnTo>
                      <a:pt x="45" y="1378"/>
                    </a:lnTo>
                    <a:lnTo>
                      <a:pt x="0" y="1331"/>
                    </a:lnTo>
                    <a:lnTo>
                      <a:pt x="0" y="384"/>
                    </a:lnTo>
                    <a:lnTo>
                      <a:pt x="4" y="329"/>
                    </a:lnTo>
                    <a:lnTo>
                      <a:pt x="13" y="279"/>
                    </a:lnTo>
                    <a:lnTo>
                      <a:pt x="29" y="232"/>
                    </a:lnTo>
                    <a:lnTo>
                      <a:pt x="49" y="190"/>
                    </a:lnTo>
                    <a:lnTo>
                      <a:pt x="76" y="151"/>
                    </a:lnTo>
                    <a:lnTo>
                      <a:pt x="105" y="118"/>
                    </a:lnTo>
                    <a:lnTo>
                      <a:pt x="138" y="89"/>
                    </a:lnTo>
                    <a:lnTo>
                      <a:pt x="175" y="63"/>
                    </a:lnTo>
                    <a:lnTo>
                      <a:pt x="215" y="42"/>
                    </a:lnTo>
                    <a:lnTo>
                      <a:pt x="257" y="25"/>
                    </a:lnTo>
                    <a:lnTo>
                      <a:pt x="301" y="13"/>
                    </a:lnTo>
                    <a:lnTo>
                      <a:pt x="345" y="5"/>
                    </a:lnTo>
                    <a:lnTo>
                      <a:pt x="39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01" name="Freeform 32">
                <a:extLst>
                  <a:ext uri="{FF2B5EF4-FFF2-40B4-BE49-F238E27FC236}">
                    <a16:creationId xmlns:a16="http://schemas.microsoft.com/office/drawing/2014/main" id="{D70FF026-84DB-4C3A-B784-4B196C1AB003}"/>
                  </a:ext>
                </a:extLst>
              </p:cNvPr>
              <p:cNvSpPr>
                <a:spLocks/>
              </p:cNvSpPr>
              <p:nvPr/>
            </p:nvSpPr>
            <p:spPr bwMode="auto">
              <a:xfrm>
                <a:off x="8164" y="1993"/>
                <a:ext cx="276" cy="399"/>
              </a:xfrm>
              <a:custGeom>
                <a:avLst/>
                <a:gdLst>
                  <a:gd name="T0" fmla="*/ 391 w 829"/>
                  <a:gd name="T1" fmla="*/ 0 h 1197"/>
                  <a:gd name="T2" fmla="*/ 438 w 829"/>
                  <a:gd name="T3" fmla="*/ 0 h 1197"/>
                  <a:gd name="T4" fmla="*/ 483 w 829"/>
                  <a:gd name="T5" fmla="*/ 5 h 1197"/>
                  <a:gd name="T6" fmla="*/ 527 w 829"/>
                  <a:gd name="T7" fmla="*/ 13 h 1197"/>
                  <a:gd name="T8" fmla="*/ 572 w 829"/>
                  <a:gd name="T9" fmla="*/ 25 h 1197"/>
                  <a:gd name="T10" fmla="*/ 613 w 829"/>
                  <a:gd name="T11" fmla="*/ 42 h 1197"/>
                  <a:gd name="T12" fmla="*/ 653 w 829"/>
                  <a:gd name="T13" fmla="*/ 63 h 1197"/>
                  <a:gd name="T14" fmla="*/ 690 w 829"/>
                  <a:gd name="T15" fmla="*/ 89 h 1197"/>
                  <a:gd name="T16" fmla="*/ 724 w 829"/>
                  <a:gd name="T17" fmla="*/ 118 h 1197"/>
                  <a:gd name="T18" fmla="*/ 754 w 829"/>
                  <a:gd name="T19" fmla="*/ 151 h 1197"/>
                  <a:gd name="T20" fmla="*/ 779 w 829"/>
                  <a:gd name="T21" fmla="*/ 190 h 1197"/>
                  <a:gd name="T22" fmla="*/ 800 w 829"/>
                  <a:gd name="T23" fmla="*/ 232 h 1197"/>
                  <a:gd name="T24" fmla="*/ 815 w 829"/>
                  <a:gd name="T25" fmla="*/ 279 h 1197"/>
                  <a:gd name="T26" fmla="*/ 825 w 829"/>
                  <a:gd name="T27" fmla="*/ 329 h 1197"/>
                  <a:gd name="T28" fmla="*/ 829 w 829"/>
                  <a:gd name="T29" fmla="*/ 384 h 1197"/>
                  <a:gd name="T30" fmla="*/ 829 w 829"/>
                  <a:gd name="T31" fmla="*/ 1018 h 1197"/>
                  <a:gd name="T32" fmla="*/ 771 w 829"/>
                  <a:gd name="T33" fmla="*/ 1058 h 1197"/>
                  <a:gd name="T34" fmla="*/ 713 w 829"/>
                  <a:gd name="T35" fmla="*/ 1094 h 1197"/>
                  <a:gd name="T36" fmla="*/ 656 w 829"/>
                  <a:gd name="T37" fmla="*/ 1125 h 1197"/>
                  <a:gd name="T38" fmla="*/ 602 w 829"/>
                  <a:gd name="T39" fmla="*/ 1150 h 1197"/>
                  <a:gd name="T40" fmla="*/ 551 w 829"/>
                  <a:gd name="T41" fmla="*/ 1170 h 1197"/>
                  <a:gd name="T42" fmla="*/ 503 w 829"/>
                  <a:gd name="T43" fmla="*/ 1184 h 1197"/>
                  <a:gd name="T44" fmla="*/ 457 w 829"/>
                  <a:gd name="T45" fmla="*/ 1193 h 1197"/>
                  <a:gd name="T46" fmla="*/ 414 w 829"/>
                  <a:gd name="T47" fmla="*/ 1197 h 1197"/>
                  <a:gd name="T48" fmla="*/ 373 w 829"/>
                  <a:gd name="T49" fmla="*/ 1193 h 1197"/>
                  <a:gd name="T50" fmla="*/ 327 w 829"/>
                  <a:gd name="T51" fmla="*/ 1184 h 1197"/>
                  <a:gd name="T52" fmla="*/ 277 w 829"/>
                  <a:gd name="T53" fmla="*/ 1170 h 1197"/>
                  <a:gd name="T54" fmla="*/ 226 w 829"/>
                  <a:gd name="T55" fmla="*/ 1150 h 1197"/>
                  <a:gd name="T56" fmla="*/ 172 w 829"/>
                  <a:gd name="T57" fmla="*/ 1125 h 1197"/>
                  <a:gd name="T58" fmla="*/ 116 w 829"/>
                  <a:gd name="T59" fmla="*/ 1094 h 1197"/>
                  <a:gd name="T60" fmla="*/ 59 w 829"/>
                  <a:gd name="T61" fmla="*/ 1058 h 1197"/>
                  <a:gd name="T62" fmla="*/ 0 w 829"/>
                  <a:gd name="T63" fmla="*/ 1018 h 1197"/>
                  <a:gd name="T64" fmla="*/ 0 w 829"/>
                  <a:gd name="T65" fmla="*/ 384 h 1197"/>
                  <a:gd name="T66" fmla="*/ 4 w 829"/>
                  <a:gd name="T67" fmla="*/ 329 h 1197"/>
                  <a:gd name="T68" fmla="*/ 13 w 829"/>
                  <a:gd name="T69" fmla="*/ 279 h 1197"/>
                  <a:gd name="T70" fmla="*/ 29 w 829"/>
                  <a:gd name="T71" fmla="*/ 232 h 1197"/>
                  <a:gd name="T72" fmla="*/ 49 w 829"/>
                  <a:gd name="T73" fmla="*/ 190 h 1197"/>
                  <a:gd name="T74" fmla="*/ 76 w 829"/>
                  <a:gd name="T75" fmla="*/ 151 h 1197"/>
                  <a:gd name="T76" fmla="*/ 105 w 829"/>
                  <a:gd name="T77" fmla="*/ 118 h 1197"/>
                  <a:gd name="T78" fmla="*/ 138 w 829"/>
                  <a:gd name="T79" fmla="*/ 89 h 1197"/>
                  <a:gd name="T80" fmla="*/ 175 w 829"/>
                  <a:gd name="T81" fmla="*/ 63 h 1197"/>
                  <a:gd name="T82" fmla="*/ 215 w 829"/>
                  <a:gd name="T83" fmla="*/ 42 h 1197"/>
                  <a:gd name="T84" fmla="*/ 257 w 829"/>
                  <a:gd name="T85" fmla="*/ 25 h 1197"/>
                  <a:gd name="T86" fmla="*/ 301 w 829"/>
                  <a:gd name="T87" fmla="*/ 13 h 1197"/>
                  <a:gd name="T88" fmla="*/ 345 w 829"/>
                  <a:gd name="T89" fmla="*/ 5 h 1197"/>
                  <a:gd name="T90" fmla="*/ 391 w 829"/>
                  <a:gd name="T91" fmla="*/ 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9" h="1197">
                    <a:moveTo>
                      <a:pt x="391" y="0"/>
                    </a:moveTo>
                    <a:lnTo>
                      <a:pt x="438" y="0"/>
                    </a:lnTo>
                    <a:lnTo>
                      <a:pt x="483" y="5"/>
                    </a:lnTo>
                    <a:lnTo>
                      <a:pt x="527" y="13"/>
                    </a:lnTo>
                    <a:lnTo>
                      <a:pt x="572" y="25"/>
                    </a:lnTo>
                    <a:lnTo>
                      <a:pt x="613" y="42"/>
                    </a:lnTo>
                    <a:lnTo>
                      <a:pt x="653" y="63"/>
                    </a:lnTo>
                    <a:lnTo>
                      <a:pt x="690" y="89"/>
                    </a:lnTo>
                    <a:lnTo>
                      <a:pt x="724" y="118"/>
                    </a:lnTo>
                    <a:lnTo>
                      <a:pt x="754" y="151"/>
                    </a:lnTo>
                    <a:lnTo>
                      <a:pt x="779" y="190"/>
                    </a:lnTo>
                    <a:lnTo>
                      <a:pt x="800" y="232"/>
                    </a:lnTo>
                    <a:lnTo>
                      <a:pt x="815" y="279"/>
                    </a:lnTo>
                    <a:lnTo>
                      <a:pt x="825" y="329"/>
                    </a:lnTo>
                    <a:lnTo>
                      <a:pt x="829" y="384"/>
                    </a:lnTo>
                    <a:lnTo>
                      <a:pt x="829" y="1018"/>
                    </a:lnTo>
                    <a:lnTo>
                      <a:pt x="771" y="1058"/>
                    </a:lnTo>
                    <a:lnTo>
                      <a:pt x="713" y="1094"/>
                    </a:lnTo>
                    <a:lnTo>
                      <a:pt x="656" y="1125"/>
                    </a:lnTo>
                    <a:lnTo>
                      <a:pt x="602" y="1150"/>
                    </a:lnTo>
                    <a:lnTo>
                      <a:pt x="551" y="1170"/>
                    </a:lnTo>
                    <a:lnTo>
                      <a:pt x="503" y="1184"/>
                    </a:lnTo>
                    <a:lnTo>
                      <a:pt x="457" y="1193"/>
                    </a:lnTo>
                    <a:lnTo>
                      <a:pt x="414" y="1197"/>
                    </a:lnTo>
                    <a:lnTo>
                      <a:pt x="373" y="1193"/>
                    </a:lnTo>
                    <a:lnTo>
                      <a:pt x="327" y="1184"/>
                    </a:lnTo>
                    <a:lnTo>
                      <a:pt x="277" y="1170"/>
                    </a:lnTo>
                    <a:lnTo>
                      <a:pt x="226" y="1150"/>
                    </a:lnTo>
                    <a:lnTo>
                      <a:pt x="172" y="1125"/>
                    </a:lnTo>
                    <a:lnTo>
                      <a:pt x="116" y="1094"/>
                    </a:lnTo>
                    <a:lnTo>
                      <a:pt x="59" y="1058"/>
                    </a:lnTo>
                    <a:lnTo>
                      <a:pt x="0" y="1018"/>
                    </a:lnTo>
                    <a:lnTo>
                      <a:pt x="0" y="384"/>
                    </a:lnTo>
                    <a:lnTo>
                      <a:pt x="4" y="329"/>
                    </a:lnTo>
                    <a:lnTo>
                      <a:pt x="13" y="279"/>
                    </a:lnTo>
                    <a:lnTo>
                      <a:pt x="29" y="232"/>
                    </a:lnTo>
                    <a:lnTo>
                      <a:pt x="49" y="190"/>
                    </a:lnTo>
                    <a:lnTo>
                      <a:pt x="76" y="151"/>
                    </a:lnTo>
                    <a:lnTo>
                      <a:pt x="105" y="118"/>
                    </a:lnTo>
                    <a:lnTo>
                      <a:pt x="138" y="89"/>
                    </a:lnTo>
                    <a:lnTo>
                      <a:pt x="175" y="63"/>
                    </a:lnTo>
                    <a:lnTo>
                      <a:pt x="215" y="42"/>
                    </a:lnTo>
                    <a:lnTo>
                      <a:pt x="257" y="25"/>
                    </a:lnTo>
                    <a:lnTo>
                      <a:pt x="301" y="13"/>
                    </a:lnTo>
                    <a:lnTo>
                      <a:pt x="345" y="5"/>
                    </a:lnTo>
                    <a:lnTo>
                      <a:pt x="391" y="0"/>
                    </a:lnTo>
                    <a:close/>
                  </a:path>
                </a:pathLst>
              </a:custGeom>
              <a:solidFill>
                <a:srgbClr val="F7C5AA"/>
              </a:solidFill>
              <a:ln w="0">
                <a:solidFill>
                  <a:srgbClr val="F7C5A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02" name="Freeform 33">
                <a:extLst>
                  <a:ext uri="{FF2B5EF4-FFF2-40B4-BE49-F238E27FC236}">
                    <a16:creationId xmlns:a16="http://schemas.microsoft.com/office/drawing/2014/main" id="{0A934ACF-F632-4B0F-8518-017D9206F094}"/>
                  </a:ext>
                </a:extLst>
              </p:cNvPr>
              <p:cNvSpPr>
                <a:spLocks/>
              </p:cNvSpPr>
              <p:nvPr/>
            </p:nvSpPr>
            <p:spPr bwMode="auto">
              <a:xfrm>
                <a:off x="7982" y="1553"/>
                <a:ext cx="641" cy="786"/>
              </a:xfrm>
              <a:custGeom>
                <a:avLst/>
                <a:gdLst>
                  <a:gd name="T0" fmla="*/ 1134 w 1922"/>
                  <a:gd name="T1" fmla="*/ 10 h 2357"/>
                  <a:gd name="T2" fmla="*/ 1357 w 1922"/>
                  <a:gd name="T3" fmla="*/ 59 h 2357"/>
                  <a:gd name="T4" fmla="*/ 1535 w 1922"/>
                  <a:gd name="T5" fmla="*/ 142 h 2357"/>
                  <a:gd name="T6" fmla="*/ 1675 w 1922"/>
                  <a:gd name="T7" fmla="*/ 255 h 2357"/>
                  <a:gd name="T8" fmla="*/ 1778 w 1922"/>
                  <a:gd name="T9" fmla="*/ 392 h 2357"/>
                  <a:gd name="T10" fmla="*/ 1850 w 1922"/>
                  <a:gd name="T11" fmla="*/ 547 h 2357"/>
                  <a:gd name="T12" fmla="*/ 1896 w 1922"/>
                  <a:gd name="T13" fmla="*/ 715 h 2357"/>
                  <a:gd name="T14" fmla="*/ 1918 w 1922"/>
                  <a:gd name="T15" fmla="*/ 888 h 2357"/>
                  <a:gd name="T16" fmla="*/ 1921 w 1922"/>
                  <a:gd name="T17" fmla="*/ 1062 h 2357"/>
                  <a:gd name="T18" fmla="*/ 1908 w 1922"/>
                  <a:gd name="T19" fmla="*/ 1233 h 2357"/>
                  <a:gd name="T20" fmla="*/ 1886 w 1922"/>
                  <a:gd name="T21" fmla="*/ 1392 h 2357"/>
                  <a:gd name="T22" fmla="*/ 1856 w 1922"/>
                  <a:gd name="T23" fmla="*/ 1534 h 2357"/>
                  <a:gd name="T24" fmla="*/ 1824 w 1922"/>
                  <a:gd name="T25" fmla="*/ 1655 h 2357"/>
                  <a:gd name="T26" fmla="*/ 1792 w 1922"/>
                  <a:gd name="T27" fmla="*/ 1748 h 2357"/>
                  <a:gd name="T28" fmla="*/ 1766 w 1922"/>
                  <a:gd name="T29" fmla="*/ 1806 h 2357"/>
                  <a:gd name="T30" fmla="*/ 1716 w 1922"/>
                  <a:gd name="T31" fmla="*/ 1871 h 2357"/>
                  <a:gd name="T32" fmla="*/ 1614 w 1922"/>
                  <a:gd name="T33" fmla="*/ 1973 h 2357"/>
                  <a:gd name="T34" fmla="*/ 1481 w 1922"/>
                  <a:gd name="T35" fmla="*/ 2085 h 2357"/>
                  <a:gd name="T36" fmla="*/ 1330 w 1922"/>
                  <a:gd name="T37" fmla="*/ 2196 h 2357"/>
                  <a:gd name="T38" fmla="*/ 1178 w 1922"/>
                  <a:gd name="T39" fmla="*/ 2286 h 2357"/>
                  <a:gd name="T40" fmla="*/ 1039 w 1922"/>
                  <a:gd name="T41" fmla="*/ 2344 h 2357"/>
                  <a:gd name="T42" fmla="*/ 923 w 1922"/>
                  <a:gd name="T43" fmla="*/ 2354 h 2357"/>
                  <a:gd name="T44" fmla="*/ 792 w 1922"/>
                  <a:gd name="T45" fmla="*/ 2310 h 2357"/>
                  <a:gd name="T46" fmla="*/ 641 w 1922"/>
                  <a:gd name="T47" fmla="*/ 2229 h 2357"/>
                  <a:gd name="T48" fmla="*/ 489 w 1922"/>
                  <a:gd name="T49" fmla="*/ 2124 h 2357"/>
                  <a:gd name="T50" fmla="*/ 348 w 1922"/>
                  <a:gd name="T51" fmla="*/ 2011 h 2357"/>
                  <a:gd name="T52" fmla="*/ 235 w 1922"/>
                  <a:gd name="T53" fmla="*/ 1903 h 2357"/>
                  <a:gd name="T54" fmla="*/ 161 w 1922"/>
                  <a:gd name="T55" fmla="*/ 1817 h 2357"/>
                  <a:gd name="T56" fmla="*/ 138 w 1922"/>
                  <a:gd name="T57" fmla="*/ 1771 h 2357"/>
                  <a:gd name="T58" fmla="*/ 109 w 1922"/>
                  <a:gd name="T59" fmla="*/ 1688 h 2357"/>
                  <a:gd name="T60" fmla="*/ 76 w 1922"/>
                  <a:gd name="T61" fmla="*/ 1577 h 2357"/>
                  <a:gd name="T62" fmla="*/ 45 w 1922"/>
                  <a:gd name="T63" fmla="*/ 1442 h 2357"/>
                  <a:gd name="T64" fmla="*/ 19 w 1922"/>
                  <a:gd name="T65" fmla="*/ 1287 h 2357"/>
                  <a:gd name="T66" fmla="*/ 2 w 1922"/>
                  <a:gd name="T67" fmla="*/ 1120 h 2357"/>
                  <a:gd name="T68" fmla="*/ 0 w 1922"/>
                  <a:gd name="T69" fmla="*/ 946 h 2357"/>
                  <a:gd name="T70" fmla="*/ 15 w 1922"/>
                  <a:gd name="T71" fmla="*/ 772 h 2357"/>
                  <a:gd name="T72" fmla="*/ 52 w 1922"/>
                  <a:gd name="T73" fmla="*/ 601 h 2357"/>
                  <a:gd name="T74" fmla="*/ 116 w 1922"/>
                  <a:gd name="T75" fmla="*/ 442 h 2357"/>
                  <a:gd name="T76" fmla="*/ 208 w 1922"/>
                  <a:gd name="T77" fmla="*/ 298 h 2357"/>
                  <a:gd name="T78" fmla="*/ 334 w 1922"/>
                  <a:gd name="T79" fmla="*/ 176 h 2357"/>
                  <a:gd name="T80" fmla="*/ 500 w 1922"/>
                  <a:gd name="T81" fmla="*/ 83 h 2357"/>
                  <a:gd name="T82" fmla="*/ 707 w 1922"/>
                  <a:gd name="T83" fmla="*/ 23 h 2357"/>
                  <a:gd name="T84" fmla="*/ 960 w 1922"/>
                  <a:gd name="T85" fmla="*/ 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2" h="2357">
                    <a:moveTo>
                      <a:pt x="960" y="0"/>
                    </a:moveTo>
                    <a:lnTo>
                      <a:pt x="1050" y="3"/>
                    </a:lnTo>
                    <a:lnTo>
                      <a:pt x="1134" y="10"/>
                    </a:lnTo>
                    <a:lnTo>
                      <a:pt x="1214" y="23"/>
                    </a:lnTo>
                    <a:lnTo>
                      <a:pt x="1288" y="38"/>
                    </a:lnTo>
                    <a:lnTo>
                      <a:pt x="1357" y="59"/>
                    </a:lnTo>
                    <a:lnTo>
                      <a:pt x="1422" y="83"/>
                    </a:lnTo>
                    <a:lnTo>
                      <a:pt x="1481" y="111"/>
                    </a:lnTo>
                    <a:lnTo>
                      <a:pt x="1535" y="142"/>
                    </a:lnTo>
                    <a:lnTo>
                      <a:pt x="1586" y="176"/>
                    </a:lnTo>
                    <a:lnTo>
                      <a:pt x="1632" y="215"/>
                    </a:lnTo>
                    <a:lnTo>
                      <a:pt x="1675" y="255"/>
                    </a:lnTo>
                    <a:lnTo>
                      <a:pt x="1713" y="298"/>
                    </a:lnTo>
                    <a:lnTo>
                      <a:pt x="1748" y="344"/>
                    </a:lnTo>
                    <a:lnTo>
                      <a:pt x="1778" y="392"/>
                    </a:lnTo>
                    <a:lnTo>
                      <a:pt x="1806" y="442"/>
                    </a:lnTo>
                    <a:lnTo>
                      <a:pt x="1829" y="493"/>
                    </a:lnTo>
                    <a:lnTo>
                      <a:pt x="1850" y="547"/>
                    </a:lnTo>
                    <a:lnTo>
                      <a:pt x="1868" y="601"/>
                    </a:lnTo>
                    <a:lnTo>
                      <a:pt x="1883" y="658"/>
                    </a:lnTo>
                    <a:lnTo>
                      <a:pt x="1896" y="715"/>
                    </a:lnTo>
                    <a:lnTo>
                      <a:pt x="1905" y="772"/>
                    </a:lnTo>
                    <a:lnTo>
                      <a:pt x="1912" y="830"/>
                    </a:lnTo>
                    <a:lnTo>
                      <a:pt x="1918" y="888"/>
                    </a:lnTo>
                    <a:lnTo>
                      <a:pt x="1921" y="946"/>
                    </a:lnTo>
                    <a:lnTo>
                      <a:pt x="1922" y="1004"/>
                    </a:lnTo>
                    <a:lnTo>
                      <a:pt x="1921" y="1062"/>
                    </a:lnTo>
                    <a:lnTo>
                      <a:pt x="1918" y="1120"/>
                    </a:lnTo>
                    <a:lnTo>
                      <a:pt x="1914" y="1177"/>
                    </a:lnTo>
                    <a:lnTo>
                      <a:pt x="1908" y="1233"/>
                    </a:lnTo>
                    <a:lnTo>
                      <a:pt x="1901" y="1287"/>
                    </a:lnTo>
                    <a:lnTo>
                      <a:pt x="1894" y="1339"/>
                    </a:lnTo>
                    <a:lnTo>
                      <a:pt x="1886" y="1392"/>
                    </a:lnTo>
                    <a:lnTo>
                      <a:pt x="1876" y="1442"/>
                    </a:lnTo>
                    <a:lnTo>
                      <a:pt x="1867" y="1489"/>
                    </a:lnTo>
                    <a:lnTo>
                      <a:pt x="1856" y="1534"/>
                    </a:lnTo>
                    <a:lnTo>
                      <a:pt x="1845" y="1577"/>
                    </a:lnTo>
                    <a:lnTo>
                      <a:pt x="1833" y="1618"/>
                    </a:lnTo>
                    <a:lnTo>
                      <a:pt x="1824" y="1655"/>
                    </a:lnTo>
                    <a:lnTo>
                      <a:pt x="1813" y="1688"/>
                    </a:lnTo>
                    <a:lnTo>
                      <a:pt x="1802" y="1720"/>
                    </a:lnTo>
                    <a:lnTo>
                      <a:pt x="1792" y="1748"/>
                    </a:lnTo>
                    <a:lnTo>
                      <a:pt x="1782" y="1771"/>
                    </a:lnTo>
                    <a:lnTo>
                      <a:pt x="1774" y="1791"/>
                    </a:lnTo>
                    <a:lnTo>
                      <a:pt x="1766" y="1806"/>
                    </a:lnTo>
                    <a:lnTo>
                      <a:pt x="1760" y="1817"/>
                    </a:lnTo>
                    <a:lnTo>
                      <a:pt x="1741" y="1843"/>
                    </a:lnTo>
                    <a:lnTo>
                      <a:pt x="1716" y="1871"/>
                    </a:lnTo>
                    <a:lnTo>
                      <a:pt x="1687" y="1903"/>
                    </a:lnTo>
                    <a:lnTo>
                      <a:pt x="1652" y="1937"/>
                    </a:lnTo>
                    <a:lnTo>
                      <a:pt x="1614" y="1973"/>
                    </a:lnTo>
                    <a:lnTo>
                      <a:pt x="1572" y="2011"/>
                    </a:lnTo>
                    <a:lnTo>
                      <a:pt x="1528" y="2048"/>
                    </a:lnTo>
                    <a:lnTo>
                      <a:pt x="1481" y="2085"/>
                    </a:lnTo>
                    <a:lnTo>
                      <a:pt x="1431" y="2124"/>
                    </a:lnTo>
                    <a:lnTo>
                      <a:pt x="1382" y="2160"/>
                    </a:lnTo>
                    <a:lnTo>
                      <a:pt x="1330" y="2196"/>
                    </a:lnTo>
                    <a:lnTo>
                      <a:pt x="1279" y="2229"/>
                    </a:lnTo>
                    <a:lnTo>
                      <a:pt x="1228" y="2260"/>
                    </a:lnTo>
                    <a:lnTo>
                      <a:pt x="1178" y="2286"/>
                    </a:lnTo>
                    <a:lnTo>
                      <a:pt x="1130" y="2310"/>
                    </a:lnTo>
                    <a:lnTo>
                      <a:pt x="1083" y="2329"/>
                    </a:lnTo>
                    <a:lnTo>
                      <a:pt x="1039" y="2344"/>
                    </a:lnTo>
                    <a:lnTo>
                      <a:pt x="997" y="2354"/>
                    </a:lnTo>
                    <a:lnTo>
                      <a:pt x="960" y="2357"/>
                    </a:lnTo>
                    <a:lnTo>
                      <a:pt x="923" y="2354"/>
                    </a:lnTo>
                    <a:lnTo>
                      <a:pt x="881" y="2344"/>
                    </a:lnTo>
                    <a:lnTo>
                      <a:pt x="837" y="2329"/>
                    </a:lnTo>
                    <a:lnTo>
                      <a:pt x="792" y="2310"/>
                    </a:lnTo>
                    <a:lnTo>
                      <a:pt x="743" y="2286"/>
                    </a:lnTo>
                    <a:lnTo>
                      <a:pt x="692" y="2260"/>
                    </a:lnTo>
                    <a:lnTo>
                      <a:pt x="641" y="2229"/>
                    </a:lnTo>
                    <a:lnTo>
                      <a:pt x="590" y="2196"/>
                    </a:lnTo>
                    <a:lnTo>
                      <a:pt x="539" y="2160"/>
                    </a:lnTo>
                    <a:lnTo>
                      <a:pt x="489" y="2124"/>
                    </a:lnTo>
                    <a:lnTo>
                      <a:pt x="441" y="2085"/>
                    </a:lnTo>
                    <a:lnTo>
                      <a:pt x="394" y="2048"/>
                    </a:lnTo>
                    <a:lnTo>
                      <a:pt x="348" y="2011"/>
                    </a:lnTo>
                    <a:lnTo>
                      <a:pt x="306" y="1973"/>
                    </a:lnTo>
                    <a:lnTo>
                      <a:pt x="268" y="1937"/>
                    </a:lnTo>
                    <a:lnTo>
                      <a:pt x="235" y="1903"/>
                    </a:lnTo>
                    <a:lnTo>
                      <a:pt x="204" y="1871"/>
                    </a:lnTo>
                    <a:lnTo>
                      <a:pt x="179" y="1843"/>
                    </a:lnTo>
                    <a:lnTo>
                      <a:pt x="161" y="1817"/>
                    </a:lnTo>
                    <a:lnTo>
                      <a:pt x="154" y="1806"/>
                    </a:lnTo>
                    <a:lnTo>
                      <a:pt x="146" y="1791"/>
                    </a:lnTo>
                    <a:lnTo>
                      <a:pt x="138" y="1771"/>
                    </a:lnTo>
                    <a:lnTo>
                      <a:pt x="128" y="1748"/>
                    </a:lnTo>
                    <a:lnTo>
                      <a:pt x="119" y="1720"/>
                    </a:lnTo>
                    <a:lnTo>
                      <a:pt x="109" y="1688"/>
                    </a:lnTo>
                    <a:lnTo>
                      <a:pt x="98" y="1655"/>
                    </a:lnTo>
                    <a:lnTo>
                      <a:pt x="87" y="1618"/>
                    </a:lnTo>
                    <a:lnTo>
                      <a:pt x="76" y="1577"/>
                    </a:lnTo>
                    <a:lnTo>
                      <a:pt x="65" y="1534"/>
                    </a:lnTo>
                    <a:lnTo>
                      <a:pt x="55" y="1489"/>
                    </a:lnTo>
                    <a:lnTo>
                      <a:pt x="45" y="1442"/>
                    </a:lnTo>
                    <a:lnTo>
                      <a:pt x="36" y="1392"/>
                    </a:lnTo>
                    <a:lnTo>
                      <a:pt x="27" y="1339"/>
                    </a:lnTo>
                    <a:lnTo>
                      <a:pt x="19" y="1287"/>
                    </a:lnTo>
                    <a:lnTo>
                      <a:pt x="12" y="1233"/>
                    </a:lnTo>
                    <a:lnTo>
                      <a:pt x="7" y="1177"/>
                    </a:lnTo>
                    <a:lnTo>
                      <a:pt x="2" y="1120"/>
                    </a:lnTo>
                    <a:lnTo>
                      <a:pt x="0" y="1062"/>
                    </a:lnTo>
                    <a:lnTo>
                      <a:pt x="0" y="1004"/>
                    </a:lnTo>
                    <a:lnTo>
                      <a:pt x="0" y="946"/>
                    </a:lnTo>
                    <a:lnTo>
                      <a:pt x="2" y="888"/>
                    </a:lnTo>
                    <a:lnTo>
                      <a:pt x="8" y="830"/>
                    </a:lnTo>
                    <a:lnTo>
                      <a:pt x="15" y="772"/>
                    </a:lnTo>
                    <a:lnTo>
                      <a:pt x="25" y="715"/>
                    </a:lnTo>
                    <a:lnTo>
                      <a:pt x="37" y="658"/>
                    </a:lnTo>
                    <a:lnTo>
                      <a:pt x="52" y="601"/>
                    </a:lnTo>
                    <a:lnTo>
                      <a:pt x="70" y="547"/>
                    </a:lnTo>
                    <a:lnTo>
                      <a:pt x="91" y="493"/>
                    </a:lnTo>
                    <a:lnTo>
                      <a:pt x="116" y="442"/>
                    </a:lnTo>
                    <a:lnTo>
                      <a:pt x="142" y="392"/>
                    </a:lnTo>
                    <a:lnTo>
                      <a:pt x="174" y="344"/>
                    </a:lnTo>
                    <a:lnTo>
                      <a:pt x="208" y="298"/>
                    </a:lnTo>
                    <a:lnTo>
                      <a:pt x="246" y="255"/>
                    </a:lnTo>
                    <a:lnTo>
                      <a:pt x="289" y="215"/>
                    </a:lnTo>
                    <a:lnTo>
                      <a:pt x="334" y="176"/>
                    </a:lnTo>
                    <a:lnTo>
                      <a:pt x="385" y="142"/>
                    </a:lnTo>
                    <a:lnTo>
                      <a:pt x="441" y="111"/>
                    </a:lnTo>
                    <a:lnTo>
                      <a:pt x="500" y="83"/>
                    </a:lnTo>
                    <a:lnTo>
                      <a:pt x="564" y="59"/>
                    </a:lnTo>
                    <a:lnTo>
                      <a:pt x="633" y="38"/>
                    </a:lnTo>
                    <a:lnTo>
                      <a:pt x="707" y="23"/>
                    </a:lnTo>
                    <a:lnTo>
                      <a:pt x="786" y="10"/>
                    </a:lnTo>
                    <a:lnTo>
                      <a:pt x="870" y="3"/>
                    </a:lnTo>
                    <a:lnTo>
                      <a:pt x="960"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03" name="Freeform 36">
                <a:extLst>
                  <a:ext uri="{FF2B5EF4-FFF2-40B4-BE49-F238E27FC236}">
                    <a16:creationId xmlns:a16="http://schemas.microsoft.com/office/drawing/2014/main" id="{3D6E3F88-F90E-4A6E-94CC-D7B55E0FE482}"/>
                  </a:ext>
                </a:extLst>
              </p:cNvPr>
              <p:cNvSpPr>
                <a:spLocks/>
              </p:cNvSpPr>
              <p:nvPr/>
            </p:nvSpPr>
            <p:spPr bwMode="auto">
              <a:xfrm>
                <a:off x="7921" y="1859"/>
                <a:ext cx="101" cy="156"/>
              </a:xfrm>
              <a:custGeom>
                <a:avLst/>
                <a:gdLst>
                  <a:gd name="T0" fmla="*/ 101 w 304"/>
                  <a:gd name="T1" fmla="*/ 0 h 466"/>
                  <a:gd name="T2" fmla="*/ 127 w 304"/>
                  <a:gd name="T3" fmla="*/ 3 h 466"/>
                  <a:gd name="T4" fmla="*/ 153 w 304"/>
                  <a:gd name="T5" fmla="*/ 13 h 466"/>
                  <a:gd name="T6" fmla="*/ 180 w 304"/>
                  <a:gd name="T7" fmla="*/ 29 h 466"/>
                  <a:gd name="T8" fmla="*/ 204 w 304"/>
                  <a:gd name="T9" fmla="*/ 52 h 466"/>
                  <a:gd name="T10" fmla="*/ 228 w 304"/>
                  <a:gd name="T11" fmla="*/ 79 h 466"/>
                  <a:gd name="T12" fmla="*/ 249 w 304"/>
                  <a:gd name="T13" fmla="*/ 112 h 466"/>
                  <a:gd name="T14" fmla="*/ 268 w 304"/>
                  <a:gd name="T15" fmla="*/ 148 h 466"/>
                  <a:gd name="T16" fmla="*/ 283 w 304"/>
                  <a:gd name="T17" fmla="*/ 190 h 466"/>
                  <a:gd name="T18" fmla="*/ 294 w 304"/>
                  <a:gd name="T19" fmla="*/ 232 h 466"/>
                  <a:gd name="T20" fmla="*/ 301 w 304"/>
                  <a:gd name="T21" fmla="*/ 272 h 466"/>
                  <a:gd name="T22" fmla="*/ 304 w 304"/>
                  <a:gd name="T23" fmla="*/ 310 h 466"/>
                  <a:gd name="T24" fmla="*/ 301 w 304"/>
                  <a:gd name="T25" fmla="*/ 346 h 466"/>
                  <a:gd name="T26" fmla="*/ 294 w 304"/>
                  <a:gd name="T27" fmla="*/ 380 h 466"/>
                  <a:gd name="T28" fmla="*/ 283 w 304"/>
                  <a:gd name="T29" fmla="*/ 409 h 466"/>
                  <a:gd name="T30" fmla="*/ 268 w 304"/>
                  <a:gd name="T31" fmla="*/ 432 h 466"/>
                  <a:gd name="T32" fmla="*/ 249 w 304"/>
                  <a:gd name="T33" fmla="*/ 450 h 466"/>
                  <a:gd name="T34" fmla="*/ 227 w 304"/>
                  <a:gd name="T35" fmla="*/ 461 h 466"/>
                  <a:gd name="T36" fmla="*/ 202 w 304"/>
                  <a:gd name="T37" fmla="*/ 466 h 466"/>
                  <a:gd name="T38" fmla="*/ 175 w 304"/>
                  <a:gd name="T39" fmla="*/ 463 h 466"/>
                  <a:gd name="T40" fmla="*/ 149 w 304"/>
                  <a:gd name="T41" fmla="*/ 453 h 466"/>
                  <a:gd name="T42" fmla="*/ 124 w 304"/>
                  <a:gd name="T43" fmla="*/ 436 h 466"/>
                  <a:gd name="T44" fmla="*/ 99 w 304"/>
                  <a:gd name="T45" fmla="*/ 414 h 466"/>
                  <a:gd name="T46" fmla="*/ 76 w 304"/>
                  <a:gd name="T47" fmla="*/ 387 h 466"/>
                  <a:gd name="T48" fmla="*/ 54 w 304"/>
                  <a:gd name="T49" fmla="*/ 353 h 466"/>
                  <a:gd name="T50" fmla="*/ 34 w 304"/>
                  <a:gd name="T51" fmla="*/ 317 h 466"/>
                  <a:gd name="T52" fmla="*/ 19 w 304"/>
                  <a:gd name="T53" fmla="*/ 277 h 466"/>
                  <a:gd name="T54" fmla="*/ 8 w 304"/>
                  <a:gd name="T55" fmla="*/ 234 h 466"/>
                  <a:gd name="T56" fmla="*/ 1 w 304"/>
                  <a:gd name="T57" fmla="*/ 194 h 466"/>
                  <a:gd name="T58" fmla="*/ 0 w 304"/>
                  <a:gd name="T59" fmla="*/ 155 h 466"/>
                  <a:gd name="T60" fmla="*/ 1 w 304"/>
                  <a:gd name="T61" fmla="*/ 119 h 466"/>
                  <a:gd name="T62" fmla="*/ 8 w 304"/>
                  <a:gd name="T63" fmla="*/ 86 h 466"/>
                  <a:gd name="T64" fmla="*/ 19 w 304"/>
                  <a:gd name="T65" fmla="*/ 57 h 466"/>
                  <a:gd name="T66" fmla="*/ 34 w 304"/>
                  <a:gd name="T67" fmla="*/ 34 h 466"/>
                  <a:gd name="T68" fmla="*/ 54 w 304"/>
                  <a:gd name="T69" fmla="*/ 16 h 466"/>
                  <a:gd name="T70" fmla="*/ 76 w 304"/>
                  <a:gd name="T71" fmla="*/ 4 h 466"/>
                  <a:gd name="T72" fmla="*/ 101 w 304"/>
                  <a:gd name="T73"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4" h="466">
                    <a:moveTo>
                      <a:pt x="101" y="0"/>
                    </a:moveTo>
                    <a:lnTo>
                      <a:pt x="127" y="3"/>
                    </a:lnTo>
                    <a:lnTo>
                      <a:pt x="153" y="13"/>
                    </a:lnTo>
                    <a:lnTo>
                      <a:pt x="180" y="29"/>
                    </a:lnTo>
                    <a:lnTo>
                      <a:pt x="204" y="52"/>
                    </a:lnTo>
                    <a:lnTo>
                      <a:pt x="228" y="79"/>
                    </a:lnTo>
                    <a:lnTo>
                      <a:pt x="249" y="112"/>
                    </a:lnTo>
                    <a:lnTo>
                      <a:pt x="268" y="148"/>
                    </a:lnTo>
                    <a:lnTo>
                      <a:pt x="283" y="190"/>
                    </a:lnTo>
                    <a:lnTo>
                      <a:pt x="294" y="232"/>
                    </a:lnTo>
                    <a:lnTo>
                      <a:pt x="301" y="272"/>
                    </a:lnTo>
                    <a:lnTo>
                      <a:pt x="304" y="310"/>
                    </a:lnTo>
                    <a:lnTo>
                      <a:pt x="301" y="346"/>
                    </a:lnTo>
                    <a:lnTo>
                      <a:pt x="294" y="380"/>
                    </a:lnTo>
                    <a:lnTo>
                      <a:pt x="283" y="409"/>
                    </a:lnTo>
                    <a:lnTo>
                      <a:pt x="268" y="432"/>
                    </a:lnTo>
                    <a:lnTo>
                      <a:pt x="249" y="450"/>
                    </a:lnTo>
                    <a:lnTo>
                      <a:pt x="227" y="461"/>
                    </a:lnTo>
                    <a:lnTo>
                      <a:pt x="202" y="466"/>
                    </a:lnTo>
                    <a:lnTo>
                      <a:pt x="175" y="463"/>
                    </a:lnTo>
                    <a:lnTo>
                      <a:pt x="149" y="453"/>
                    </a:lnTo>
                    <a:lnTo>
                      <a:pt x="124" y="436"/>
                    </a:lnTo>
                    <a:lnTo>
                      <a:pt x="99" y="414"/>
                    </a:lnTo>
                    <a:lnTo>
                      <a:pt x="76" y="387"/>
                    </a:lnTo>
                    <a:lnTo>
                      <a:pt x="54" y="353"/>
                    </a:lnTo>
                    <a:lnTo>
                      <a:pt x="34" y="317"/>
                    </a:lnTo>
                    <a:lnTo>
                      <a:pt x="19" y="277"/>
                    </a:lnTo>
                    <a:lnTo>
                      <a:pt x="8" y="234"/>
                    </a:lnTo>
                    <a:lnTo>
                      <a:pt x="1" y="194"/>
                    </a:lnTo>
                    <a:lnTo>
                      <a:pt x="0" y="155"/>
                    </a:lnTo>
                    <a:lnTo>
                      <a:pt x="1" y="119"/>
                    </a:lnTo>
                    <a:lnTo>
                      <a:pt x="8" y="86"/>
                    </a:lnTo>
                    <a:lnTo>
                      <a:pt x="19" y="57"/>
                    </a:lnTo>
                    <a:lnTo>
                      <a:pt x="34" y="34"/>
                    </a:lnTo>
                    <a:lnTo>
                      <a:pt x="54" y="16"/>
                    </a:lnTo>
                    <a:lnTo>
                      <a:pt x="76" y="4"/>
                    </a:lnTo>
                    <a:lnTo>
                      <a:pt x="10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04" name="Freeform 37">
                <a:extLst>
                  <a:ext uri="{FF2B5EF4-FFF2-40B4-BE49-F238E27FC236}">
                    <a16:creationId xmlns:a16="http://schemas.microsoft.com/office/drawing/2014/main" id="{8A7B95FD-1F8C-41F9-A288-A691AC051A47}"/>
                  </a:ext>
                </a:extLst>
              </p:cNvPr>
              <p:cNvSpPr>
                <a:spLocks/>
              </p:cNvSpPr>
              <p:nvPr/>
            </p:nvSpPr>
            <p:spPr bwMode="auto">
              <a:xfrm>
                <a:off x="8581" y="1859"/>
                <a:ext cx="102" cy="156"/>
              </a:xfrm>
              <a:custGeom>
                <a:avLst/>
                <a:gdLst>
                  <a:gd name="T0" fmla="*/ 201 w 304"/>
                  <a:gd name="T1" fmla="*/ 0 h 466"/>
                  <a:gd name="T2" fmla="*/ 226 w 304"/>
                  <a:gd name="T3" fmla="*/ 4 h 466"/>
                  <a:gd name="T4" fmla="*/ 250 w 304"/>
                  <a:gd name="T5" fmla="*/ 16 h 466"/>
                  <a:gd name="T6" fmla="*/ 268 w 304"/>
                  <a:gd name="T7" fmla="*/ 34 h 466"/>
                  <a:gd name="T8" fmla="*/ 283 w 304"/>
                  <a:gd name="T9" fmla="*/ 57 h 466"/>
                  <a:gd name="T10" fmla="*/ 294 w 304"/>
                  <a:gd name="T11" fmla="*/ 86 h 466"/>
                  <a:gd name="T12" fmla="*/ 301 w 304"/>
                  <a:gd name="T13" fmla="*/ 119 h 466"/>
                  <a:gd name="T14" fmla="*/ 304 w 304"/>
                  <a:gd name="T15" fmla="*/ 155 h 466"/>
                  <a:gd name="T16" fmla="*/ 302 w 304"/>
                  <a:gd name="T17" fmla="*/ 194 h 466"/>
                  <a:gd name="T18" fmla="*/ 295 w 304"/>
                  <a:gd name="T19" fmla="*/ 234 h 466"/>
                  <a:gd name="T20" fmla="*/ 284 w 304"/>
                  <a:gd name="T21" fmla="*/ 277 h 466"/>
                  <a:gd name="T22" fmla="*/ 268 w 304"/>
                  <a:gd name="T23" fmla="*/ 317 h 466"/>
                  <a:gd name="T24" fmla="*/ 250 w 304"/>
                  <a:gd name="T25" fmla="*/ 353 h 466"/>
                  <a:gd name="T26" fmla="*/ 228 w 304"/>
                  <a:gd name="T27" fmla="*/ 387 h 466"/>
                  <a:gd name="T28" fmla="*/ 204 w 304"/>
                  <a:gd name="T29" fmla="*/ 414 h 466"/>
                  <a:gd name="T30" fmla="*/ 179 w 304"/>
                  <a:gd name="T31" fmla="*/ 436 h 466"/>
                  <a:gd name="T32" fmla="*/ 153 w 304"/>
                  <a:gd name="T33" fmla="*/ 453 h 466"/>
                  <a:gd name="T34" fmla="*/ 127 w 304"/>
                  <a:gd name="T35" fmla="*/ 463 h 466"/>
                  <a:gd name="T36" fmla="*/ 102 w 304"/>
                  <a:gd name="T37" fmla="*/ 466 h 466"/>
                  <a:gd name="T38" fmla="*/ 77 w 304"/>
                  <a:gd name="T39" fmla="*/ 461 h 466"/>
                  <a:gd name="T40" fmla="*/ 53 w 304"/>
                  <a:gd name="T41" fmla="*/ 450 h 466"/>
                  <a:gd name="T42" fmla="*/ 35 w 304"/>
                  <a:gd name="T43" fmla="*/ 432 h 466"/>
                  <a:gd name="T44" fmla="*/ 20 w 304"/>
                  <a:gd name="T45" fmla="*/ 409 h 466"/>
                  <a:gd name="T46" fmla="*/ 9 w 304"/>
                  <a:gd name="T47" fmla="*/ 380 h 466"/>
                  <a:gd name="T48" fmla="*/ 2 w 304"/>
                  <a:gd name="T49" fmla="*/ 346 h 466"/>
                  <a:gd name="T50" fmla="*/ 0 w 304"/>
                  <a:gd name="T51" fmla="*/ 310 h 466"/>
                  <a:gd name="T52" fmla="*/ 1 w 304"/>
                  <a:gd name="T53" fmla="*/ 272 h 466"/>
                  <a:gd name="T54" fmla="*/ 8 w 304"/>
                  <a:gd name="T55" fmla="*/ 232 h 466"/>
                  <a:gd name="T56" fmla="*/ 19 w 304"/>
                  <a:gd name="T57" fmla="*/ 190 h 466"/>
                  <a:gd name="T58" fmla="*/ 35 w 304"/>
                  <a:gd name="T59" fmla="*/ 148 h 466"/>
                  <a:gd name="T60" fmla="*/ 53 w 304"/>
                  <a:gd name="T61" fmla="*/ 112 h 466"/>
                  <a:gd name="T62" fmla="*/ 76 w 304"/>
                  <a:gd name="T63" fmla="*/ 79 h 466"/>
                  <a:gd name="T64" fmla="*/ 99 w 304"/>
                  <a:gd name="T65" fmla="*/ 52 h 466"/>
                  <a:gd name="T66" fmla="*/ 124 w 304"/>
                  <a:gd name="T67" fmla="*/ 29 h 466"/>
                  <a:gd name="T68" fmla="*/ 150 w 304"/>
                  <a:gd name="T69" fmla="*/ 13 h 466"/>
                  <a:gd name="T70" fmla="*/ 176 w 304"/>
                  <a:gd name="T71" fmla="*/ 3 h 466"/>
                  <a:gd name="T72" fmla="*/ 201 w 304"/>
                  <a:gd name="T73"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4" h="466">
                    <a:moveTo>
                      <a:pt x="201" y="0"/>
                    </a:moveTo>
                    <a:lnTo>
                      <a:pt x="226" y="4"/>
                    </a:lnTo>
                    <a:lnTo>
                      <a:pt x="250" y="16"/>
                    </a:lnTo>
                    <a:lnTo>
                      <a:pt x="268" y="34"/>
                    </a:lnTo>
                    <a:lnTo>
                      <a:pt x="283" y="57"/>
                    </a:lnTo>
                    <a:lnTo>
                      <a:pt x="294" y="86"/>
                    </a:lnTo>
                    <a:lnTo>
                      <a:pt x="301" y="119"/>
                    </a:lnTo>
                    <a:lnTo>
                      <a:pt x="304" y="155"/>
                    </a:lnTo>
                    <a:lnTo>
                      <a:pt x="302" y="194"/>
                    </a:lnTo>
                    <a:lnTo>
                      <a:pt x="295" y="234"/>
                    </a:lnTo>
                    <a:lnTo>
                      <a:pt x="284" y="277"/>
                    </a:lnTo>
                    <a:lnTo>
                      <a:pt x="268" y="317"/>
                    </a:lnTo>
                    <a:lnTo>
                      <a:pt x="250" y="353"/>
                    </a:lnTo>
                    <a:lnTo>
                      <a:pt x="228" y="387"/>
                    </a:lnTo>
                    <a:lnTo>
                      <a:pt x="204" y="414"/>
                    </a:lnTo>
                    <a:lnTo>
                      <a:pt x="179" y="436"/>
                    </a:lnTo>
                    <a:lnTo>
                      <a:pt x="153" y="453"/>
                    </a:lnTo>
                    <a:lnTo>
                      <a:pt x="127" y="463"/>
                    </a:lnTo>
                    <a:lnTo>
                      <a:pt x="102" y="466"/>
                    </a:lnTo>
                    <a:lnTo>
                      <a:pt x="77" y="461"/>
                    </a:lnTo>
                    <a:lnTo>
                      <a:pt x="53" y="450"/>
                    </a:lnTo>
                    <a:lnTo>
                      <a:pt x="35" y="432"/>
                    </a:lnTo>
                    <a:lnTo>
                      <a:pt x="20" y="409"/>
                    </a:lnTo>
                    <a:lnTo>
                      <a:pt x="9" y="380"/>
                    </a:lnTo>
                    <a:lnTo>
                      <a:pt x="2" y="346"/>
                    </a:lnTo>
                    <a:lnTo>
                      <a:pt x="0" y="310"/>
                    </a:lnTo>
                    <a:lnTo>
                      <a:pt x="1" y="272"/>
                    </a:lnTo>
                    <a:lnTo>
                      <a:pt x="8" y="232"/>
                    </a:lnTo>
                    <a:lnTo>
                      <a:pt x="19" y="190"/>
                    </a:lnTo>
                    <a:lnTo>
                      <a:pt x="35" y="148"/>
                    </a:lnTo>
                    <a:lnTo>
                      <a:pt x="53" y="112"/>
                    </a:lnTo>
                    <a:lnTo>
                      <a:pt x="76" y="79"/>
                    </a:lnTo>
                    <a:lnTo>
                      <a:pt x="99" y="52"/>
                    </a:lnTo>
                    <a:lnTo>
                      <a:pt x="124" y="29"/>
                    </a:lnTo>
                    <a:lnTo>
                      <a:pt x="150" y="13"/>
                    </a:lnTo>
                    <a:lnTo>
                      <a:pt x="176" y="3"/>
                    </a:lnTo>
                    <a:lnTo>
                      <a:pt x="20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05" name="Freeform 38">
                <a:extLst>
                  <a:ext uri="{FF2B5EF4-FFF2-40B4-BE49-F238E27FC236}">
                    <a16:creationId xmlns:a16="http://schemas.microsoft.com/office/drawing/2014/main" id="{0451AD39-288D-4B8B-B83F-4136277E302A}"/>
                  </a:ext>
                </a:extLst>
              </p:cNvPr>
              <p:cNvSpPr>
                <a:spLocks/>
              </p:cNvSpPr>
              <p:nvPr/>
            </p:nvSpPr>
            <p:spPr bwMode="auto">
              <a:xfrm>
                <a:off x="7964" y="1521"/>
                <a:ext cx="676" cy="464"/>
              </a:xfrm>
              <a:custGeom>
                <a:avLst/>
                <a:gdLst>
                  <a:gd name="T0" fmla="*/ 1273 w 2028"/>
                  <a:gd name="T1" fmla="*/ 15 h 1393"/>
                  <a:gd name="T2" fmla="*/ 1505 w 2028"/>
                  <a:gd name="T3" fmla="*/ 80 h 1393"/>
                  <a:gd name="T4" fmla="*/ 1695 w 2028"/>
                  <a:gd name="T5" fmla="*/ 191 h 1393"/>
                  <a:gd name="T6" fmla="*/ 1845 w 2028"/>
                  <a:gd name="T7" fmla="*/ 339 h 1393"/>
                  <a:gd name="T8" fmla="*/ 1950 w 2028"/>
                  <a:gd name="T9" fmla="*/ 521 h 1393"/>
                  <a:gd name="T10" fmla="*/ 2012 w 2028"/>
                  <a:gd name="T11" fmla="*/ 730 h 1393"/>
                  <a:gd name="T12" fmla="*/ 2028 w 2028"/>
                  <a:gd name="T13" fmla="*/ 960 h 1393"/>
                  <a:gd name="T14" fmla="*/ 2001 w 2028"/>
                  <a:gd name="T15" fmla="*/ 1203 h 1393"/>
                  <a:gd name="T16" fmla="*/ 1959 w 2028"/>
                  <a:gd name="T17" fmla="*/ 1274 h 1393"/>
                  <a:gd name="T18" fmla="*/ 1936 w 2028"/>
                  <a:gd name="T19" fmla="*/ 1016 h 1393"/>
                  <a:gd name="T20" fmla="*/ 1876 w 2028"/>
                  <a:gd name="T21" fmla="*/ 802 h 1393"/>
                  <a:gd name="T22" fmla="*/ 1778 w 2028"/>
                  <a:gd name="T23" fmla="*/ 622 h 1393"/>
                  <a:gd name="T24" fmla="*/ 1653 w 2028"/>
                  <a:gd name="T25" fmla="*/ 541 h 1393"/>
                  <a:gd name="T26" fmla="*/ 1521 w 2028"/>
                  <a:gd name="T27" fmla="*/ 591 h 1393"/>
                  <a:gd name="T28" fmla="*/ 1402 w 2028"/>
                  <a:gd name="T29" fmla="*/ 608 h 1393"/>
                  <a:gd name="T30" fmla="*/ 1308 w 2028"/>
                  <a:gd name="T31" fmla="*/ 597 h 1393"/>
                  <a:gd name="T32" fmla="*/ 1255 w 2028"/>
                  <a:gd name="T33" fmla="*/ 561 h 1393"/>
                  <a:gd name="T34" fmla="*/ 1257 w 2028"/>
                  <a:gd name="T35" fmla="*/ 505 h 1393"/>
                  <a:gd name="T36" fmla="*/ 1306 w 2028"/>
                  <a:gd name="T37" fmla="*/ 443 h 1393"/>
                  <a:gd name="T38" fmla="*/ 1314 w 2028"/>
                  <a:gd name="T39" fmla="*/ 418 h 1393"/>
                  <a:gd name="T40" fmla="*/ 1282 w 2028"/>
                  <a:gd name="T41" fmla="*/ 425 h 1393"/>
                  <a:gd name="T42" fmla="*/ 1216 w 2028"/>
                  <a:gd name="T43" fmla="*/ 457 h 1393"/>
                  <a:gd name="T44" fmla="*/ 1121 w 2028"/>
                  <a:gd name="T45" fmla="*/ 504 h 1393"/>
                  <a:gd name="T46" fmla="*/ 1000 w 2028"/>
                  <a:gd name="T47" fmla="*/ 557 h 1393"/>
                  <a:gd name="T48" fmla="*/ 877 w 2028"/>
                  <a:gd name="T49" fmla="*/ 591 h 1393"/>
                  <a:gd name="T50" fmla="*/ 770 w 2028"/>
                  <a:gd name="T51" fmla="*/ 605 h 1393"/>
                  <a:gd name="T52" fmla="*/ 696 w 2028"/>
                  <a:gd name="T53" fmla="*/ 600 h 1393"/>
                  <a:gd name="T54" fmla="*/ 673 w 2028"/>
                  <a:gd name="T55" fmla="*/ 577 h 1393"/>
                  <a:gd name="T56" fmla="*/ 718 w 2028"/>
                  <a:gd name="T57" fmla="*/ 539 h 1393"/>
                  <a:gd name="T58" fmla="*/ 747 w 2028"/>
                  <a:gd name="T59" fmla="*/ 511 h 1393"/>
                  <a:gd name="T60" fmla="*/ 734 w 2028"/>
                  <a:gd name="T61" fmla="*/ 493 h 1393"/>
                  <a:gd name="T62" fmla="*/ 687 w 2028"/>
                  <a:gd name="T63" fmla="*/ 486 h 1393"/>
                  <a:gd name="T64" fmla="*/ 613 w 2028"/>
                  <a:gd name="T65" fmla="*/ 500 h 1393"/>
                  <a:gd name="T66" fmla="*/ 522 w 2028"/>
                  <a:gd name="T67" fmla="*/ 537 h 1393"/>
                  <a:gd name="T68" fmla="*/ 420 w 2028"/>
                  <a:gd name="T69" fmla="*/ 606 h 1393"/>
                  <a:gd name="T70" fmla="*/ 316 w 2028"/>
                  <a:gd name="T71" fmla="*/ 710 h 1393"/>
                  <a:gd name="T72" fmla="*/ 218 w 2028"/>
                  <a:gd name="T73" fmla="*/ 857 h 1393"/>
                  <a:gd name="T74" fmla="*/ 135 w 2028"/>
                  <a:gd name="T75" fmla="*/ 1051 h 1393"/>
                  <a:gd name="T76" fmla="*/ 73 w 2028"/>
                  <a:gd name="T77" fmla="*/ 1297 h 1393"/>
                  <a:gd name="T78" fmla="*/ 18 w 2028"/>
                  <a:gd name="T79" fmla="*/ 1212 h 1393"/>
                  <a:gd name="T80" fmla="*/ 0 w 2028"/>
                  <a:gd name="T81" fmla="*/ 951 h 1393"/>
                  <a:gd name="T82" fmla="*/ 33 w 2028"/>
                  <a:gd name="T83" fmla="*/ 712 h 1393"/>
                  <a:gd name="T84" fmla="*/ 115 w 2028"/>
                  <a:gd name="T85" fmla="*/ 497 h 1393"/>
                  <a:gd name="T86" fmla="*/ 243 w 2028"/>
                  <a:gd name="T87" fmla="*/ 316 h 1393"/>
                  <a:gd name="T88" fmla="*/ 419 w 2028"/>
                  <a:gd name="T89" fmla="*/ 169 h 1393"/>
                  <a:gd name="T90" fmla="*/ 638 w 2028"/>
                  <a:gd name="T91" fmla="*/ 65 h 1393"/>
                  <a:gd name="T92" fmla="*/ 901 w 2028"/>
                  <a:gd name="T93" fmla="*/ 8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8" h="1393">
                    <a:moveTo>
                      <a:pt x="1094" y="0"/>
                    </a:moveTo>
                    <a:lnTo>
                      <a:pt x="1185" y="4"/>
                    </a:lnTo>
                    <a:lnTo>
                      <a:pt x="1273" y="15"/>
                    </a:lnTo>
                    <a:lnTo>
                      <a:pt x="1354" y="32"/>
                    </a:lnTo>
                    <a:lnTo>
                      <a:pt x="1431" y="54"/>
                    </a:lnTo>
                    <a:lnTo>
                      <a:pt x="1505" y="80"/>
                    </a:lnTo>
                    <a:lnTo>
                      <a:pt x="1574" y="112"/>
                    </a:lnTo>
                    <a:lnTo>
                      <a:pt x="1637" y="150"/>
                    </a:lnTo>
                    <a:lnTo>
                      <a:pt x="1695" y="191"/>
                    </a:lnTo>
                    <a:lnTo>
                      <a:pt x="1751" y="237"/>
                    </a:lnTo>
                    <a:lnTo>
                      <a:pt x="1800" y="287"/>
                    </a:lnTo>
                    <a:lnTo>
                      <a:pt x="1845" y="339"/>
                    </a:lnTo>
                    <a:lnTo>
                      <a:pt x="1885" y="397"/>
                    </a:lnTo>
                    <a:lnTo>
                      <a:pt x="1919" y="457"/>
                    </a:lnTo>
                    <a:lnTo>
                      <a:pt x="1950" y="521"/>
                    </a:lnTo>
                    <a:lnTo>
                      <a:pt x="1976" y="588"/>
                    </a:lnTo>
                    <a:lnTo>
                      <a:pt x="1997" y="658"/>
                    </a:lnTo>
                    <a:lnTo>
                      <a:pt x="2012" y="730"/>
                    </a:lnTo>
                    <a:lnTo>
                      <a:pt x="2023" y="804"/>
                    </a:lnTo>
                    <a:lnTo>
                      <a:pt x="2028" y="881"/>
                    </a:lnTo>
                    <a:lnTo>
                      <a:pt x="2028" y="960"/>
                    </a:lnTo>
                    <a:lnTo>
                      <a:pt x="2024" y="1038"/>
                    </a:lnTo>
                    <a:lnTo>
                      <a:pt x="2016" y="1120"/>
                    </a:lnTo>
                    <a:lnTo>
                      <a:pt x="2001" y="1203"/>
                    </a:lnTo>
                    <a:lnTo>
                      <a:pt x="1981" y="1286"/>
                    </a:lnTo>
                    <a:lnTo>
                      <a:pt x="1957" y="1371"/>
                    </a:lnTo>
                    <a:lnTo>
                      <a:pt x="1959" y="1274"/>
                    </a:lnTo>
                    <a:lnTo>
                      <a:pt x="1955" y="1184"/>
                    </a:lnTo>
                    <a:lnTo>
                      <a:pt x="1948" y="1098"/>
                    </a:lnTo>
                    <a:lnTo>
                      <a:pt x="1936" y="1016"/>
                    </a:lnTo>
                    <a:lnTo>
                      <a:pt x="1921" y="940"/>
                    </a:lnTo>
                    <a:lnTo>
                      <a:pt x="1900" y="868"/>
                    </a:lnTo>
                    <a:lnTo>
                      <a:pt x="1876" y="802"/>
                    </a:lnTo>
                    <a:lnTo>
                      <a:pt x="1847" y="738"/>
                    </a:lnTo>
                    <a:lnTo>
                      <a:pt x="1816" y="677"/>
                    </a:lnTo>
                    <a:lnTo>
                      <a:pt x="1778" y="622"/>
                    </a:lnTo>
                    <a:lnTo>
                      <a:pt x="1740" y="568"/>
                    </a:lnTo>
                    <a:lnTo>
                      <a:pt x="1695" y="518"/>
                    </a:lnTo>
                    <a:lnTo>
                      <a:pt x="1653" y="541"/>
                    </a:lnTo>
                    <a:lnTo>
                      <a:pt x="1608" y="562"/>
                    </a:lnTo>
                    <a:lnTo>
                      <a:pt x="1564" y="579"/>
                    </a:lnTo>
                    <a:lnTo>
                      <a:pt x="1521" y="591"/>
                    </a:lnTo>
                    <a:lnTo>
                      <a:pt x="1480" y="601"/>
                    </a:lnTo>
                    <a:lnTo>
                      <a:pt x="1440" y="606"/>
                    </a:lnTo>
                    <a:lnTo>
                      <a:pt x="1402" y="608"/>
                    </a:lnTo>
                    <a:lnTo>
                      <a:pt x="1367" y="608"/>
                    </a:lnTo>
                    <a:lnTo>
                      <a:pt x="1336" y="604"/>
                    </a:lnTo>
                    <a:lnTo>
                      <a:pt x="1308" y="597"/>
                    </a:lnTo>
                    <a:lnTo>
                      <a:pt x="1285" y="587"/>
                    </a:lnTo>
                    <a:lnTo>
                      <a:pt x="1267" y="576"/>
                    </a:lnTo>
                    <a:lnTo>
                      <a:pt x="1255" y="561"/>
                    </a:lnTo>
                    <a:lnTo>
                      <a:pt x="1249" y="544"/>
                    </a:lnTo>
                    <a:lnTo>
                      <a:pt x="1250" y="526"/>
                    </a:lnTo>
                    <a:lnTo>
                      <a:pt x="1257" y="505"/>
                    </a:lnTo>
                    <a:lnTo>
                      <a:pt x="1274" y="483"/>
                    </a:lnTo>
                    <a:lnTo>
                      <a:pt x="1292" y="461"/>
                    </a:lnTo>
                    <a:lnTo>
                      <a:pt x="1306" y="443"/>
                    </a:lnTo>
                    <a:lnTo>
                      <a:pt x="1313" y="431"/>
                    </a:lnTo>
                    <a:lnTo>
                      <a:pt x="1315" y="422"/>
                    </a:lnTo>
                    <a:lnTo>
                      <a:pt x="1314" y="418"/>
                    </a:lnTo>
                    <a:lnTo>
                      <a:pt x="1308" y="418"/>
                    </a:lnTo>
                    <a:lnTo>
                      <a:pt x="1297" y="420"/>
                    </a:lnTo>
                    <a:lnTo>
                      <a:pt x="1282" y="425"/>
                    </a:lnTo>
                    <a:lnTo>
                      <a:pt x="1264" y="433"/>
                    </a:lnTo>
                    <a:lnTo>
                      <a:pt x="1242" y="445"/>
                    </a:lnTo>
                    <a:lnTo>
                      <a:pt x="1216" y="457"/>
                    </a:lnTo>
                    <a:lnTo>
                      <a:pt x="1187" y="472"/>
                    </a:lnTo>
                    <a:lnTo>
                      <a:pt x="1155" y="487"/>
                    </a:lnTo>
                    <a:lnTo>
                      <a:pt x="1121" y="504"/>
                    </a:lnTo>
                    <a:lnTo>
                      <a:pt x="1082" y="522"/>
                    </a:lnTo>
                    <a:lnTo>
                      <a:pt x="1042" y="540"/>
                    </a:lnTo>
                    <a:lnTo>
                      <a:pt x="1000" y="557"/>
                    </a:lnTo>
                    <a:lnTo>
                      <a:pt x="959" y="570"/>
                    </a:lnTo>
                    <a:lnTo>
                      <a:pt x="917" y="582"/>
                    </a:lnTo>
                    <a:lnTo>
                      <a:pt x="877" y="591"/>
                    </a:lnTo>
                    <a:lnTo>
                      <a:pt x="839" y="598"/>
                    </a:lnTo>
                    <a:lnTo>
                      <a:pt x="803" y="602"/>
                    </a:lnTo>
                    <a:lnTo>
                      <a:pt x="770" y="605"/>
                    </a:lnTo>
                    <a:lnTo>
                      <a:pt x="741" y="605"/>
                    </a:lnTo>
                    <a:lnTo>
                      <a:pt x="716" y="604"/>
                    </a:lnTo>
                    <a:lnTo>
                      <a:pt x="696" y="600"/>
                    </a:lnTo>
                    <a:lnTo>
                      <a:pt x="682" y="594"/>
                    </a:lnTo>
                    <a:lnTo>
                      <a:pt x="674" y="587"/>
                    </a:lnTo>
                    <a:lnTo>
                      <a:pt x="673" y="577"/>
                    </a:lnTo>
                    <a:lnTo>
                      <a:pt x="680" y="566"/>
                    </a:lnTo>
                    <a:lnTo>
                      <a:pt x="695" y="552"/>
                    </a:lnTo>
                    <a:lnTo>
                      <a:pt x="718" y="539"/>
                    </a:lnTo>
                    <a:lnTo>
                      <a:pt x="734" y="529"/>
                    </a:lnTo>
                    <a:lnTo>
                      <a:pt x="743" y="519"/>
                    </a:lnTo>
                    <a:lnTo>
                      <a:pt x="747" y="511"/>
                    </a:lnTo>
                    <a:lnTo>
                      <a:pt x="747" y="504"/>
                    </a:lnTo>
                    <a:lnTo>
                      <a:pt x="743" y="497"/>
                    </a:lnTo>
                    <a:lnTo>
                      <a:pt x="734" y="493"/>
                    </a:lnTo>
                    <a:lnTo>
                      <a:pt x="723" y="489"/>
                    </a:lnTo>
                    <a:lnTo>
                      <a:pt x="706" y="486"/>
                    </a:lnTo>
                    <a:lnTo>
                      <a:pt x="687" y="486"/>
                    </a:lnTo>
                    <a:lnTo>
                      <a:pt x="665" y="489"/>
                    </a:lnTo>
                    <a:lnTo>
                      <a:pt x="641" y="493"/>
                    </a:lnTo>
                    <a:lnTo>
                      <a:pt x="613" y="500"/>
                    </a:lnTo>
                    <a:lnTo>
                      <a:pt x="584" y="510"/>
                    </a:lnTo>
                    <a:lnTo>
                      <a:pt x="554" y="522"/>
                    </a:lnTo>
                    <a:lnTo>
                      <a:pt x="522" y="537"/>
                    </a:lnTo>
                    <a:lnTo>
                      <a:pt x="489" y="557"/>
                    </a:lnTo>
                    <a:lnTo>
                      <a:pt x="454" y="579"/>
                    </a:lnTo>
                    <a:lnTo>
                      <a:pt x="420" y="606"/>
                    </a:lnTo>
                    <a:lnTo>
                      <a:pt x="385" y="637"/>
                    </a:lnTo>
                    <a:lnTo>
                      <a:pt x="351" y="672"/>
                    </a:lnTo>
                    <a:lnTo>
                      <a:pt x="316" y="710"/>
                    </a:lnTo>
                    <a:lnTo>
                      <a:pt x="283" y="755"/>
                    </a:lnTo>
                    <a:lnTo>
                      <a:pt x="250" y="803"/>
                    </a:lnTo>
                    <a:lnTo>
                      <a:pt x="218" y="857"/>
                    </a:lnTo>
                    <a:lnTo>
                      <a:pt x="189" y="915"/>
                    </a:lnTo>
                    <a:lnTo>
                      <a:pt x="161" y="980"/>
                    </a:lnTo>
                    <a:lnTo>
                      <a:pt x="135" y="1051"/>
                    </a:lnTo>
                    <a:lnTo>
                      <a:pt x="112" y="1127"/>
                    </a:lnTo>
                    <a:lnTo>
                      <a:pt x="91" y="1209"/>
                    </a:lnTo>
                    <a:lnTo>
                      <a:pt x="73" y="1297"/>
                    </a:lnTo>
                    <a:lnTo>
                      <a:pt x="59" y="1393"/>
                    </a:lnTo>
                    <a:lnTo>
                      <a:pt x="36" y="1302"/>
                    </a:lnTo>
                    <a:lnTo>
                      <a:pt x="18" y="1212"/>
                    </a:lnTo>
                    <a:lnTo>
                      <a:pt x="7" y="1123"/>
                    </a:lnTo>
                    <a:lnTo>
                      <a:pt x="1" y="1036"/>
                    </a:lnTo>
                    <a:lnTo>
                      <a:pt x="0" y="951"/>
                    </a:lnTo>
                    <a:lnTo>
                      <a:pt x="5" y="868"/>
                    </a:lnTo>
                    <a:lnTo>
                      <a:pt x="16" y="789"/>
                    </a:lnTo>
                    <a:lnTo>
                      <a:pt x="33" y="712"/>
                    </a:lnTo>
                    <a:lnTo>
                      <a:pt x="54" y="637"/>
                    </a:lnTo>
                    <a:lnTo>
                      <a:pt x="81" y="566"/>
                    </a:lnTo>
                    <a:lnTo>
                      <a:pt x="115" y="497"/>
                    </a:lnTo>
                    <a:lnTo>
                      <a:pt x="152" y="433"/>
                    </a:lnTo>
                    <a:lnTo>
                      <a:pt x="195" y="373"/>
                    </a:lnTo>
                    <a:lnTo>
                      <a:pt x="243" y="316"/>
                    </a:lnTo>
                    <a:lnTo>
                      <a:pt x="296" y="262"/>
                    </a:lnTo>
                    <a:lnTo>
                      <a:pt x="355" y="213"/>
                    </a:lnTo>
                    <a:lnTo>
                      <a:pt x="419" y="169"/>
                    </a:lnTo>
                    <a:lnTo>
                      <a:pt x="486" y="129"/>
                    </a:lnTo>
                    <a:lnTo>
                      <a:pt x="559" y="94"/>
                    </a:lnTo>
                    <a:lnTo>
                      <a:pt x="638" y="65"/>
                    </a:lnTo>
                    <a:lnTo>
                      <a:pt x="721" y="40"/>
                    </a:lnTo>
                    <a:lnTo>
                      <a:pt x="808" y="22"/>
                    </a:lnTo>
                    <a:lnTo>
                      <a:pt x="901" y="8"/>
                    </a:lnTo>
                    <a:lnTo>
                      <a:pt x="998" y="1"/>
                    </a:lnTo>
                    <a:lnTo>
                      <a:pt x="1094" y="0"/>
                    </a:lnTo>
                    <a:close/>
                  </a:path>
                </a:pathLst>
              </a:custGeom>
              <a:solidFill>
                <a:srgbClr val="802D04"/>
              </a:solidFill>
              <a:ln w="0">
                <a:solidFill>
                  <a:srgbClr val="802D0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06" name="Freeform 39">
                <a:extLst>
                  <a:ext uri="{FF2B5EF4-FFF2-40B4-BE49-F238E27FC236}">
                    <a16:creationId xmlns:a16="http://schemas.microsoft.com/office/drawing/2014/main" id="{D2CF7DFA-E335-4E37-BE95-AE428E16C8B8}"/>
                  </a:ext>
                </a:extLst>
              </p:cNvPr>
              <p:cNvSpPr>
                <a:spLocks/>
              </p:cNvSpPr>
              <p:nvPr/>
            </p:nvSpPr>
            <p:spPr bwMode="auto">
              <a:xfrm>
                <a:off x="8053" y="2366"/>
                <a:ext cx="250" cy="250"/>
              </a:xfrm>
              <a:custGeom>
                <a:avLst/>
                <a:gdLst>
                  <a:gd name="T0" fmla="*/ 294 w 750"/>
                  <a:gd name="T1" fmla="*/ 0 h 750"/>
                  <a:gd name="T2" fmla="*/ 750 w 750"/>
                  <a:gd name="T3" fmla="*/ 443 h 750"/>
                  <a:gd name="T4" fmla="*/ 427 w 750"/>
                  <a:gd name="T5" fmla="*/ 750 h 750"/>
                  <a:gd name="T6" fmla="*/ 0 w 750"/>
                  <a:gd name="T7" fmla="*/ 159 h 750"/>
                  <a:gd name="T8" fmla="*/ 294 w 750"/>
                  <a:gd name="T9" fmla="*/ 0 h 750"/>
                </a:gdLst>
                <a:ahLst/>
                <a:cxnLst>
                  <a:cxn ang="0">
                    <a:pos x="T0" y="T1"/>
                  </a:cxn>
                  <a:cxn ang="0">
                    <a:pos x="T2" y="T3"/>
                  </a:cxn>
                  <a:cxn ang="0">
                    <a:pos x="T4" y="T5"/>
                  </a:cxn>
                  <a:cxn ang="0">
                    <a:pos x="T6" y="T7"/>
                  </a:cxn>
                  <a:cxn ang="0">
                    <a:pos x="T8" y="T9"/>
                  </a:cxn>
                </a:cxnLst>
                <a:rect l="0" t="0" r="r" b="b"/>
                <a:pathLst>
                  <a:path w="750" h="750">
                    <a:moveTo>
                      <a:pt x="294" y="0"/>
                    </a:moveTo>
                    <a:lnTo>
                      <a:pt x="750" y="443"/>
                    </a:lnTo>
                    <a:lnTo>
                      <a:pt x="427" y="750"/>
                    </a:lnTo>
                    <a:lnTo>
                      <a:pt x="0" y="159"/>
                    </a:lnTo>
                    <a:lnTo>
                      <a:pt x="29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07" name="Freeform 40">
                <a:extLst>
                  <a:ext uri="{FF2B5EF4-FFF2-40B4-BE49-F238E27FC236}">
                    <a16:creationId xmlns:a16="http://schemas.microsoft.com/office/drawing/2014/main" id="{D3FFFE54-37F0-4674-8509-A434A465EE47}"/>
                  </a:ext>
                </a:extLst>
              </p:cNvPr>
              <p:cNvSpPr>
                <a:spLocks/>
              </p:cNvSpPr>
              <p:nvPr/>
            </p:nvSpPr>
            <p:spPr bwMode="auto">
              <a:xfrm>
                <a:off x="8303" y="2366"/>
                <a:ext cx="250" cy="250"/>
              </a:xfrm>
              <a:custGeom>
                <a:avLst/>
                <a:gdLst>
                  <a:gd name="T0" fmla="*/ 455 w 749"/>
                  <a:gd name="T1" fmla="*/ 0 h 750"/>
                  <a:gd name="T2" fmla="*/ 749 w 749"/>
                  <a:gd name="T3" fmla="*/ 159 h 750"/>
                  <a:gd name="T4" fmla="*/ 322 w 749"/>
                  <a:gd name="T5" fmla="*/ 750 h 750"/>
                  <a:gd name="T6" fmla="*/ 0 w 749"/>
                  <a:gd name="T7" fmla="*/ 443 h 750"/>
                  <a:gd name="T8" fmla="*/ 455 w 749"/>
                  <a:gd name="T9" fmla="*/ 0 h 750"/>
                </a:gdLst>
                <a:ahLst/>
                <a:cxnLst>
                  <a:cxn ang="0">
                    <a:pos x="T0" y="T1"/>
                  </a:cxn>
                  <a:cxn ang="0">
                    <a:pos x="T2" y="T3"/>
                  </a:cxn>
                  <a:cxn ang="0">
                    <a:pos x="T4" y="T5"/>
                  </a:cxn>
                  <a:cxn ang="0">
                    <a:pos x="T6" y="T7"/>
                  </a:cxn>
                  <a:cxn ang="0">
                    <a:pos x="T8" y="T9"/>
                  </a:cxn>
                </a:cxnLst>
                <a:rect l="0" t="0" r="r" b="b"/>
                <a:pathLst>
                  <a:path w="749" h="750">
                    <a:moveTo>
                      <a:pt x="455" y="0"/>
                    </a:moveTo>
                    <a:lnTo>
                      <a:pt x="749" y="159"/>
                    </a:lnTo>
                    <a:lnTo>
                      <a:pt x="322" y="750"/>
                    </a:lnTo>
                    <a:lnTo>
                      <a:pt x="0" y="443"/>
                    </a:lnTo>
                    <a:lnTo>
                      <a:pt x="45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08" name="Freeform 41">
                <a:extLst>
                  <a:ext uri="{FF2B5EF4-FFF2-40B4-BE49-F238E27FC236}">
                    <a16:creationId xmlns:a16="http://schemas.microsoft.com/office/drawing/2014/main" id="{E647496C-D92A-4049-9625-22BE8BB9EF3B}"/>
                  </a:ext>
                </a:extLst>
              </p:cNvPr>
              <p:cNvSpPr>
                <a:spLocks/>
              </p:cNvSpPr>
              <p:nvPr/>
            </p:nvSpPr>
            <p:spPr bwMode="auto">
              <a:xfrm>
                <a:off x="8243" y="2512"/>
                <a:ext cx="118" cy="109"/>
              </a:xfrm>
              <a:custGeom>
                <a:avLst/>
                <a:gdLst>
                  <a:gd name="T0" fmla="*/ 181 w 356"/>
                  <a:gd name="T1" fmla="*/ 0 h 326"/>
                  <a:gd name="T2" fmla="*/ 356 w 356"/>
                  <a:gd name="T3" fmla="*/ 169 h 326"/>
                  <a:gd name="T4" fmla="*/ 256 w 356"/>
                  <a:gd name="T5" fmla="*/ 326 h 326"/>
                  <a:gd name="T6" fmla="*/ 101 w 356"/>
                  <a:gd name="T7" fmla="*/ 326 h 326"/>
                  <a:gd name="T8" fmla="*/ 0 w 356"/>
                  <a:gd name="T9" fmla="*/ 169 h 326"/>
                  <a:gd name="T10" fmla="*/ 181 w 356"/>
                  <a:gd name="T11" fmla="*/ 0 h 326"/>
                </a:gdLst>
                <a:ahLst/>
                <a:cxnLst>
                  <a:cxn ang="0">
                    <a:pos x="T0" y="T1"/>
                  </a:cxn>
                  <a:cxn ang="0">
                    <a:pos x="T2" y="T3"/>
                  </a:cxn>
                  <a:cxn ang="0">
                    <a:pos x="T4" y="T5"/>
                  </a:cxn>
                  <a:cxn ang="0">
                    <a:pos x="T6" y="T7"/>
                  </a:cxn>
                  <a:cxn ang="0">
                    <a:pos x="T8" y="T9"/>
                  </a:cxn>
                  <a:cxn ang="0">
                    <a:pos x="T10" y="T11"/>
                  </a:cxn>
                </a:cxnLst>
                <a:rect l="0" t="0" r="r" b="b"/>
                <a:pathLst>
                  <a:path w="356" h="326">
                    <a:moveTo>
                      <a:pt x="181" y="0"/>
                    </a:moveTo>
                    <a:lnTo>
                      <a:pt x="356" y="169"/>
                    </a:lnTo>
                    <a:lnTo>
                      <a:pt x="256" y="326"/>
                    </a:lnTo>
                    <a:lnTo>
                      <a:pt x="101" y="326"/>
                    </a:lnTo>
                    <a:lnTo>
                      <a:pt x="0" y="169"/>
                    </a:lnTo>
                    <a:lnTo>
                      <a:pt x="181" y="0"/>
                    </a:lnTo>
                    <a:close/>
                  </a:path>
                </a:pathLst>
              </a:custGeom>
              <a:solidFill>
                <a:srgbClr val="FF386A"/>
              </a:solidFill>
              <a:ln w="0">
                <a:solidFill>
                  <a:srgbClr val="FF386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09" name="Freeform 42">
                <a:extLst>
                  <a:ext uri="{FF2B5EF4-FFF2-40B4-BE49-F238E27FC236}">
                    <a16:creationId xmlns:a16="http://schemas.microsoft.com/office/drawing/2014/main" id="{BC558DC5-56C4-40E7-92C4-DA96BB62A859}"/>
                  </a:ext>
                </a:extLst>
              </p:cNvPr>
              <p:cNvSpPr>
                <a:spLocks/>
              </p:cNvSpPr>
              <p:nvPr/>
            </p:nvSpPr>
            <p:spPr bwMode="auto">
              <a:xfrm>
                <a:off x="8229" y="2621"/>
                <a:ext cx="147" cy="333"/>
              </a:xfrm>
              <a:custGeom>
                <a:avLst/>
                <a:gdLst>
                  <a:gd name="T0" fmla="*/ 143 w 441"/>
                  <a:gd name="T1" fmla="*/ 0 h 999"/>
                  <a:gd name="T2" fmla="*/ 299 w 441"/>
                  <a:gd name="T3" fmla="*/ 0 h 999"/>
                  <a:gd name="T4" fmla="*/ 441 w 441"/>
                  <a:gd name="T5" fmla="*/ 999 h 999"/>
                  <a:gd name="T6" fmla="*/ 0 w 441"/>
                  <a:gd name="T7" fmla="*/ 999 h 999"/>
                  <a:gd name="T8" fmla="*/ 143 w 441"/>
                  <a:gd name="T9" fmla="*/ 0 h 999"/>
                </a:gdLst>
                <a:ahLst/>
                <a:cxnLst>
                  <a:cxn ang="0">
                    <a:pos x="T0" y="T1"/>
                  </a:cxn>
                  <a:cxn ang="0">
                    <a:pos x="T2" y="T3"/>
                  </a:cxn>
                  <a:cxn ang="0">
                    <a:pos x="T4" y="T5"/>
                  </a:cxn>
                  <a:cxn ang="0">
                    <a:pos x="T6" y="T7"/>
                  </a:cxn>
                  <a:cxn ang="0">
                    <a:pos x="T8" y="T9"/>
                  </a:cxn>
                </a:cxnLst>
                <a:rect l="0" t="0" r="r" b="b"/>
                <a:pathLst>
                  <a:path w="441" h="999">
                    <a:moveTo>
                      <a:pt x="143" y="0"/>
                    </a:moveTo>
                    <a:lnTo>
                      <a:pt x="299" y="0"/>
                    </a:lnTo>
                    <a:lnTo>
                      <a:pt x="441" y="999"/>
                    </a:lnTo>
                    <a:lnTo>
                      <a:pt x="0" y="999"/>
                    </a:lnTo>
                    <a:lnTo>
                      <a:pt x="143" y="0"/>
                    </a:lnTo>
                    <a:close/>
                  </a:path>
                </a:pathLst>
              </a:custGeom>
              <a:solidFill>
                <a:srgbClr val="FF386A"/>
              </a:solidFill>
              <a:ln w="0">
                <a:solidFill>
                  <a:srgbClr val="FF386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10" name="Freeform 43">
                <a:extLst>
                  <a:ext uri="{FF2B5EF4-FFF2-40B4-BE49-F238E27FC236}">
                    <a16:creationId xmlns:a16="http://schemas.microsoft.com/office/drawing/2014/main" id="{491A7D6C-701A-438E-AF43-A52B606E392D}"/>
                  </a:ext>
                </a:extLst>
              </p:cNvPr>
              <p:cNvSpPr>
                <a:spLocks/>
              </p:cNvSpPr>
              <p:nvPr/>
            </p:nvSpPr>
            <p:spPr bwMode="auto">
              <a:xfrm>
                <a:off x="7921" y="2785"/>
                <a:ext cx="22" cy="169"/>
              </a:xfrm>
              <a:custGeom>
                <a:avLst/>
                <a:gdLst>
                  <a:gd name="T0" fmla="*/ 64 w 67"/>
                  <a:gd name="T1" fmla="*/ 0 h 506"/>
                  <a:gd name="T2" fmla="*/ 64 w 67"/>
                  <a:gd name="T3" fmla="*/ 5 h 506"/>
                  <a:gd name="T4" fmla="*/ 64 w 67"/>
                  <a:gd name="T5" fmla="*/ 20 h 506"/>
                  <a:gd name="T6" fmla="*/ 64 w 67"/>
                  <a:gd name="T7" fmla="*/ 45 h 506"/>
                  <a:gd name="T8" fmla="*/ 64 w 67"/>
                  <a:gd name="T9" fmla="*/ 79 h 506"/>
                  <a:gd name="T10" fmla="*/ 64 w 67"/>
                  <a:gd name="T11" fmla="*/ 119 h 506"/>
                  <a:gd name="T12" fmla="*/ 64 w 67"/>
                  <a:gd name="T13" fmla="*/ 169 h 506"/>
                  <a:gd name="T14" fmla="*/ 64 w 67"/>
                  <a:gd name="T15" fmla="*/ 224 h 506"/>
                  <a:gd name="T16" fmla="*/ 64 w 67"/>
                  <a:gd name="T17" fmla="*/ 286 h 506"/>
                  <a:gd name="T18" fmla="*/ 65 w 67"/>
                  <a:gd name="T19" fmla="*/ 356 h 506"/>
                  <a:gd name="T20" fmla="*/ 65 w 67"/>
                  <a:gd name="T21" fmla="*/ 429 h 506"/>
                  <a:gd name="T22" fmla="*/ 67 w 67"/>
                  <a:gd name="T23" fmla="*/ 506 h 506"/>
                  <a:gd name="T24" fmla="*/ 0 w 67"/>
                  <a:gd name="T25" fmla="*/ 506 h 506"/>
                  <a:gd name="T26" fmla="*/ 9 w 67"/>
                  <a:gd name="T27" fmla="*/ 437 h 506"/>
                  <a:gd name="T28" fmla="*/ 17 w 67"/>
                  <a:gd name="T29" fmla="*/ 369 h 506"/>
                  <a:gd name="T30" fmla="*/ 24 w 67"/>
                  <a:gd name="T31" fmla="*/ 307 h 506"/>
                  <a:gd name="T32" fmla="*/ 32 w 67"/>
                  <a:gd name="T33" fmla="*/ 249 h 506"/>
                  <a:gd name="T34" fmla="*/ 38 w 67"/>
                  <a:gd name="T35" fmla="*/ 195 h 506"/>
                  <a:gd name="T36" fmla="*/ 45 w 67"/>
                  <a:gd name="T37" fmla="*/ 146 h 506"/>
                  <a:gd name="T38" fmla="*/ 50 w 67"/>
                  <a:gd name="T39" fmla="*/ 104 h 506"/>
                  <a:gd name="T40" fmla="*/ 54 w 67"/>
                  <a:gd name="T41" fmla="*/ 68 h 506"/>
                  <a:gd name="T42" fmla="*/ 58 w 67"/>
                  <a:gd name="T43" fmla="*/ 38 h 506"/>
                  <a:gd name="T44" fmla="*/ 61 w 67"/>
                  <a:gd name="T45" fmla="*/ 18 h 506"/>
                  <a:gd name="T46" fmla="*/ 62 w 67"/>
                  <a:gd name="T47" fmla="*/ 5 h 506"/>
                  <a:gd name="T48" fmla="*/ 64 w 67"/>
                  <a:gd name="T4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506">
                    <a:moveTo>
                      <a:pt x="64" y="0"/>
                    </a:moveTo>
                    <a:lnTo>
                      <a:pt x="64" y="5"/>
                    </a:lnTo>
                    <a:lnTo>
                      <a:pt x="64" y="20"/>
                    </a:lnTo>
                    <a:lnTo>
                      <a:pt x="64" y="45"/>
                    </a:lnTo>
                    <a:lnTo>
                      <a:pt x="64" y="79"/>
                    </a:lnTo>
                    <a:lnTo>
                      <a:pt x="64" y="119"/>
                    </a:lnTo>
                    <a:lnTo>
                      <a:pt x="64" y="169"/>
                    </a:lnTo>
                    <a:lnTo>
                      <a:pt x="64" y="224"/>
                    </a:lnTo>
                    <a:lnTo>
                      <a:pt x="64" y="286"/>
                    </a:lnTo>
                    <a:lnTo>
                      <a:pt x="65" y="356"/>
                    </a:lnTo>
                    <a:lnTo>
                      <a:pt x="65" y="429"/>
                    </a:lnTo>
                    <a:lnTo>
                      <a:pt x="67" y="506"/>
                    </a:lnTo>
                    <a:lnTo>
                      <a:pt x="0" y="506"/>
                    </a:lnTo>
                    <a:lnTo>
                      <a:pt x="9" y="437"/>
                    </a:lnTo>
                    <a:lnTo>
                      <a:pt x="17" y="369"/>
                    </a:lnTo>
                    <a:lnTo>
                      <a:pt x="24" y="307"/>
                    </a:lnTo>
                    <a:lnTo>
                      <a:pt x="32" y="249"/>
                    </a:lnTo>
                    <a:lnTo>
                      <a:pt x="38" y="195"/>
                    </a:lnTo>
                    <a:lnTo>
                      <a:pt x="45" y="146"/>
                    </a:lnTo>
                    <a:lnTo>
                      <a:pt x="50" y="104"/>
                    </a:lnTo>
                    <a:lnTo>
                      <a:pt x="54" y="68"/>
                    </a:lnTo>
                    <a:lnTo>
                      <a:pt x="58" y="38"/>
                    </a:lnTo>
                    <a:lnTo>
                      <a:pt x="61" y="18"/>
                    </a:lnTo>
                    <a:lnTo>
                      <a:pt x="62" y="5"/>
                    </a:lnTo>
                    <a:lnTo>
                      <a:pt x="64" y="0"/>
                    </a:lnTo>
                    <a:close/>
                  </a:path>
                </a:pathLst>
              </a:custGeom>
              <a:solidFill>
                <a:srgbClr val="BA8D3A"/>
              </a:solidFill>
              <a:ln w="0">
                <a:solidFill>
                  <a:srgbClr val="BA8D3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111" name="Freeform 44">
                <a:extLst>
                  <a:ext uri="{FF2B5EF4-FFF2-40B4-BE49-F238E27FC236}">
                    <a16:creationId xmlns:a16="http://schemas.microsoft.com/office/drawing/2014/main" id="{E8961219-A812-4959-9AFB-2ACDB2146942}"/>
                  </a:ext>
                </a:extLst>
              </p:cNvPr>
              <p:cNvSpPr>
                <a:spLocks/>
              </p:cNvSpPr>
              <p:nvPr/>
            </p:nvSpPr>
            <p:spPr bwMode="auto">
              <a:xfrm>
                <a:off x="8661" y="2785"/>
                <a:ext cx="22" cy="169"/>
              </a:xfrm>
              <a:custGeom>
                <a:avLst/>
                <a:gdLst>
                  <a:gd name="T0" fmla="*/ 3 w 66"/>
                  <a:gd name="T1" fmla="*/ 0 h 506"/>
                  <a:gd name="T2" fmla="*/ 3 w 66"/>
                  <a:gd name="T3" fmla="*/ 5 h 506"/>
                  <a:gd name="T4" fmla="*/ 6 w 66"/>
                  <a:gd name="T5" fmla="*/ 18 h 506"/>
                  <a:gd name="T6" fmla="*/ 8 w 66"/>
                  <a:gd name="T7" fmla="*/ 38 h 506"/>
                  <a:gd name="T8" fmla="*/ 11 w 66"/>
                  <a:gd name="T9" fmla="*/ 68 h 506"/>
                  <a:gd name="T10" fmla="*/ 17 w 66"/>
                  <a:gd name="T11" fmla="*/ 104 h 506"/>
                  <a:gd name="T12" fmla="*/ 22 w 66"/>
                  <a:gd name="T13" fmla="*/ 146 h 506"/>
                  <a:gd name="T14" fmla="*/ 28 w 66"/>
                  <a:gd name="T15" fmla="*/ 195 h 506"/>
                  <a:gd name="T16" fmla="*/ 35 w 66"/>
                  <a:gd name="T17" fmla="*/ 249 h 506"/>
                  <a:gd name="T18" fmla="*/ 41 w 66"/>
                  <a:gd name="T19" fmla="*/ 307 h 506"/>
                  <a:gd name="T20" fmla="*/ 50 w 66"/>
                  <a:gd name="T21" fmla="*/ 369 h 506"/>
                  <a:gd name="T22" fmla="*/ 57 w 66"/>
                  <a:gd name="T23" fmla="*/ 437 h 506"/>
                  <a:gd name="T24" fmla="*/ 66 w 66"/>
                  <a:gd name="T25" fmla="*/ 506 h 506"/>
                  <a:gd name="T26" fmla="*/ 0 w 66"/>
                  <a:gd name="T27" fmla="*/ 506 h 506"/>
                  <a:gd name="T28" fmla="*/ 0 w 66"/>
                  <a:gd name="T29" fmla="*/ 429 h 506"/>
                  <a:gd name="T30" fmla="*/ 1 w 66"/>
                  <a:gd name="T31" fmla="*/ 356 h 506"/>
                  <a:gd name="T32" fmla="*/ 1 w 66"/>
                  <a:gd name="T33" fmla="*/ 286 h 506"/>
                  <a:gd name="T34" fmla="*/ 1 w 66"/>
                  <a:gd name="T35" fmla="*/ 224 h 506"/>
                  <a:gd name="T36" fmla="*/ 3 w 66"/>
                  <a:gd name="T37" fmla="*/ 169 h 506"/>
                  <a:gd name="T38" fmla="*/ 3 w 66"/>
                  <a:gd name="T39" fmla="*/ 119 h 506"/>
                  <a:gd name="T40" fmla="*/ 3 w 66"/>
                  <a:gd name="T41" fmla="*/ 79 h 506"/>
                  <a:gd name="T42" fmla="*/ 3 w 66"/>
                  <a:gd name="T43" fmla="*/ 45 h 506"/>
                  <a:gd name="T44" fmla="*/ 3 w 66"/>
                  <a:gd name="T45" fmla="*/ 20 h 506"/>
                  <a:gd name="T46" fmla="*/ 3 w 66"/>
                  <a:gd name="T47" fmla="*/ 5 h 506"/>
                  <a:gd name="T48" fmla="*/ 3 w 66"/>
                  <a:gd name="T4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 h="506">
                    <a:moveTo>
                      <a:pt x="3" y="0"/>
                    </a:moveTo>
                    <a:lnTo>
                      <a:pt x="3" y="5"/>
                    </a:lnTo>
                    <a:lnTo>
                      <a:pt x="6" y="18"/>
                    </a:lnTo>
                    <a:lnTo>
                      <a:pt x="8" y="38"/>
                    </a:lnTo>
                    <a:lnTo>
                      <a:pt x="11" y="68"/>
                    </a:lnTo>
                    <a:lnTo>
                      <a:pt x="17" y="104"/>
                    </a:lnTo>
                    <a:lnTo>
                      <a:pt x="22" y="146"/>
                    </a:lnTo>
                    <a:lnTo>
                      <a:pt x="28" y="195"/>
                    </a:lnTo>
                    <a:lnTo>
                      <a:pt x="35" y="249"/>
                    </a:lnTo>
                    <a:lnTo>
                      <a:pt x="41" y="307"/>
                    </a:lnTo>
                    <a:lnTo>
                      <a:pt x="50" y="369"/>
                    </a:lnTo>
                    <a:lnTo>
                      <a:pt x="57" y="437"/>
                    </a:lnTo>
                    <a:lnTo>
                      <a:pt x="66" y="506"/>
                    </a:lnTo>
                    <a:lnTo>
                      <a:pt x="0" y="506"/>
                    </a:lnTo>
                    <a:lnTo>
                      <a:pt x="0" y="429"/>
                    </a:lnTo>
                    <a:lnTo>
                      <a:pt x="1" y="356"/>
                    </a:lnTo>
                    <a:lnTo>
                      <a:pt x="1" y="286"/>
                    </a:lnTo>
                    <a:lnTo>
                      <a:pt x="1" y="224"/>
                    </a:lnTo>
                    <a:lnTo>
                      <a:pt x="3" y="169"/>
                    </a:lnTo>
                    <a:lnTo>
                      <a:pt x="3" y="119"/>
                    </a:lnTo>
                    <a:lnTo>
                      <a:pt x="3" y="79"/>
                    </a:lnTo>
                    <a:lnTo>
                      <a:pt x="3" y="45"/>
                    </a:lnTo>
                    <a:lnTo>
                      <a:pt x="3" y="20"/>
                    </a:lnTo>
                    <a:lnTo>
                      <a:pt x="3" y="5"/>
                    </a:lnTo>
                    <a:lnTo>
                      <a:pt x="3" y="0"/>
                    </a:lnTo>
                    <a:close/>
                  </a:path>
                </a:pathLst>
              </a:custGeom>
              <a:solidFill>
                <a:srgbClr val="BA8D3A"/>
              </a:solidFill>
              <a:ln w="0">
                <a:solidFill>
                  <a:srgbClr val="BA8D3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2" name="Group 51">
              <a:extLst>
                <a:ext uri="{FF2B5EF4-FFF2-40B4-BE49-F238E27FC236}">
                  <a16:creationId xmlns:a16="http://schemas.microsoft.com/office/drawing/2014/main" id="{9FD5E8DA-A37D-48EA-B567-2571331EA819}"/>
                </a:ext>
              </a:extLst>
            </p:cNvPr>
            <p:cNvGrpSpPr>
              <a:grpSpLocks noChangeAspect="1"/>
            </p:cNvGrpSpPr>
            <p:nvPr/>
          </p:nvGrpSpPr>
          <p:grpSpPr bwMode="auto">
            <a:xfrm>
              <a:off x="3375285" y="6552836"/>
              <a:ext cx="1135714" cy="825500"/>
              <a:chOff x="4490" y="3547"/>
              <a:chExt cx="1307" cy="950"/>
            </a:xfrm>
          </p:grpSpPr>
          <p:sp>
            <p:nvSpPr>
              <p:cNvPr id="93" name="AutoShape 50">
                <a:extLst>
                  <a:ext uri="{FF2B5EF4-FFF2-40B4-BE49-F238E27FC236}">
                    <a16:creationId xmlns:a16="http://schemas.microsoft.com/office/drawing/2014/main" id="{E49FC488-61C5-4193-8066-56C23F89AEFB}"/>
                  </a:ext>
                </a:extLst>
              </p:cNvPr>
              <p:cNvSpPr>
                <a:spLocks noChangeAspect="1" noChangeArrowheads="1" noTextEdit="1"/>
              </p:cNvSpPr>
              <p:nvPr/>
            </p:nvSpPr>
            <p:spPr bwMode="auto">
              <a:xfrm>
                <a:off x="4490" y="3547"/>
                <a:ext cx="1307"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4" name="Freeform 52">
                <a:extLst>
                  <a:ext uri="{FF2B5EF4-FFF2-40B4-BE49-F238E27FC236}">
                    <a16:creationId xmlns:a16="http://schemas.microsoft.com/office/drawing/2014/main" id="{08A2338F-E75B-4080-A83A-880CB361A886}"/>
                  </a:ext>
                </a:extLst>
              </p:cNvPr>
              <p:cNvSpPr>
                <a:spLocks/>
              </p:cNvSpPr>
              <p:nvPr/>
            </p:nvSpPr>
            <p:spPr bwMode="auto">
              <a:xfrm>
                <a:off x="4489" y="3548"/>
                <a:ext cx="1309" cy="789"/>
              </a:xfrm>
              <a:custGeom>
                <a:avLst/>
                <a:gdLst>
                  <a:gd name="T0" fmla="*/ 1067 w 1067"/>
                  <a:gd name="T1" fmla="*/ 66 h 643"/>
                  <a:gd name="T2" fmla="*/ 1000 w 1067"/>
                  <a:gd name="T3" fmla="*/ 0 h 643"/>
                  <a:gd name="T4" fmla="*/ 66 w 1067"/>
                  <a:gd name="T5" fmla="*/ 0 h 643"/>
                  <a:gd name="T6" fmla="*/ 0 w 1067"/>
                  <a:gd name="T7" fmla="*/ 66 h 643"/>
                  <a:gd name="T8" fmla="*/ 0 w 1067"/>
                  <a:gd name="T9" fmla="*/ 577 h 643"/>
                  <a:gd name="T10" fmla="*/ 66 w 1067"/>
                  <a:gd name="T11" fmla="*/ 643 h 643"/>
                  <a:gd name="T12" fmla="*/ 1000 w 1067"/>
                  <a:gd name="T13" fmla="*/ 643 h 643"/>
                  <a:gd name="T14" fmla="*/ 1067 w 1067"/>
                  <a:gd name="T15" fmla="*/ 577 h 643"/>
                  <a:gd name="T16" fmla="*/ 1067 w 1067"/>
                  <a:gd name="T17" fmla="*/ 6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643">
                    <a:moveTo>
                      <a:pt x="1067" y="66"/>
                    </a:moveTo>
                    <a:cubicBezTo>
                      <a:pt x="1067" y="30"/>
                      <a:pt x="1037" y="0"/>
                      <a:pt x="1000" y="0"/>
                    </a:cubicBezTo>
                    <a:cubicBezTo>
                      <a:pt x="66" y="0"/>
                      <a:pt x="66" y="0"/>
                      <a:pt x="66" y="0"/>
                    </a:cubicBezTo>
                    <a:cubicBezTo>
                      <a:pt x="30" y="0"/>
                      <a:pt x="0" y="30"/>
                      <a:pt x="0" y="66"/>
                    </a:cubicBezTo>
                    <a:cubicBezTo>
                      <a:pt x="0" y="577"/>
                      <a:pt x="0" y="577"/>
                      <a:pt x="0" y="577"/>
                    </a:cubicBezTo>
                    <a:cubicBezTo>
                      <a:pt x="0" y="613"/>
                      <a:pt x="30" y="643"/>
                      <a:pt x="66" y="643"/>
                    </a:cubicBezTo>
                    <a:cubicBezTo>
                      <a:pt x="1000" y="643"/>
                      <a:pt x="1000" y="643"/>
                      <a:pt x="1000" y="643"/>
                    </a:cubicBezTo>
                    <a:cubicBezTo>
                      <a:pt x="1037" y="643"/>
                      <a:pt x="1067" y="613"/>
                      <a:pt x="1067" y="577"/>
                    </a:cubicBezTo>
                    <a:lnTo>
                      <a:pt x="1067" y="6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5" name="Freeform 53">
                <a:extLst>
                  <a:ext uri="{FF2B5EF4-FFF2-40B4-BE49-F238E27FC236}">
                    <a16:creationId xmlns:a16="http://schemas.microsoft.com/office/drawing/2014/main" id="{B6509C22-1997-4EB1-A949-79DFDD51C6D5}"/>
                  </a:ext>
                </a:extLst>
              </p:cNvPr>
              <p:cNvSpPr>
                <a:spLocks/>
              </p:cNvSpPr>
              <p:nvPr/>
            </p:nvSpPr>
            <p:spPr bwMode="auto">
              <a:xfrm>
                <a:off x="4927" y="4059"/>
                <a:ext cx="432" cy="433"/>
              </a:xfrm>
              <a:custGeom>
                <a:avLst/>
                <a:gdLst>
                  <a:gd name="T0" fmla="*/ 432 w 432"/>
                  <a:gd name="T1" fmla="*/ 433 h 433"/>
                  <a:gd name="T2" fmla="*/ 0 w 432"/>
                  <a:gd name="T3" fmla="*/ 433 h 433"/>
                  <a:gd name="T4" fmla="*/ 50 w 432"/>
                  <a:gd name="T5" fmla="*/ 0 h 433"/>
                  <a:gd name="T6" fmla="*/ 388 w 432"/>
                  <a:gd name="T7" fmla="*/ 0 h 433"/>
                  <a:gd name="T8" fmla="*/ 432 w 432"/>
                  <a:gd name="T9" fmla="*/ 433 h 433"/>
                </a:gdLst>
                <a:ahLst/>
                <a:cxnLst>
                  <a:cxn ang="0">
                    <a:pos x="T0" y="T1"/>
                  </a:cxn>
                  <a:cxn ang="0">
                    <a:pos x="T2" y="T3"/>
                  </a:cxn>
                  <a:cxn ang="0">
                    <a:pos x="T4" y="T5"/>
                  </a:cxn>
                  <a:cxn ang="0">
                    <a:pos x="T6" y="T7"/>
                  </a:cxn>
                  <a:cxn ang="0">
                    <a:pos x="T8" y="T9"/>
                  </a:cxn>
                </a:cxnLst>
                <a:rect l="0" t="0" r="r" b="b"/>
                <a:pathLst>
                  <a:path w="432" h="433">
                    <a:moveTo>
                      <a:pt x="432" y="433"/>
                    </a:moveTo>
                    <a:lnTo>
                      <a:pt x="0" y="433"/>
                    </a:lnTo>
                    <a:lnTo>
                      <a:pt x="50" y="0"/>
                    </a:lnTo>
                    <a:lnTo>
                      <a:pt x="388" y="0"/>
                    </a:lnTo>
                    <a:lnTo>
                      <a:pt x="432" y="43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6" name="Freeform 54">
                <a:extLst>
                  <a:ext uri="{FF2B5EF4-FFF2-40B4-BE49-F238E27FC236}">
                    <a16:creationId xmlns:a16="http://schemas.microsoft.com/office/drawing/2014/main" id="{3353F5E7-C671-4E09-BCFE-5BF2D51847C3}"/>
                  </a:ext>
                </a:extLst>
              </p:cNvPr>
              <p:cNvSpPr>
                <a:spLocks/>
              </p:cNvSpPr>
              <p:nvPr/>
            </p:nvSpPr>
            <p:spPr bwMode="auto">
              <a:xfrm>
                <a:off x="4810" y="4461"/>
                <a:ext cx="667" cy="36"/>
              </a:xfrm>
              <a:custGeom>
                <a:avLst/>
                <a:gdLst>
                  <a:gd name="T0" fmla="*/ 543 w 543"/>
                  <a:gd name="T1" fmla="*/ 29 h 29"/>
                  <a:gd name="T2" fmla="*/ 511 w 543"/>
                  <a:gd name="T3" fmla="*/ 0 h 29"/>
                  <a:gd name="T4" fmla="*/ 32 w 543"/>
                  <a:gd name="T5" fmla="*/ 0 h 29"/>
                  <a:gd name="T6" fmla="*/ 0 w 543"/>
                  <a:gd name="T7" fmla="*/ 29 h 29"/>
                  <a:gd name="T8" fmla="*/ 543 w 543"/>
                  <a:gd name="T9" fmla="*/ 29 h 29"/>
                </a:gdLst>
                <a:ahLst/>
                <a:cxnLst>
                  <a:cxn ang="0">
                    <a:pos x="T0" y="T1"/>
                  </a:cxn>
                  <a:cxn ang="0">
                    <a:pos x="T2" y="T3"/>
                  </a:cxn>
                  <a:cxn ang="0">
                    <a:pos x="T4" y="T5"/>
                  </a:cxn>
                  <a:cxn ang="0">
                    <a:pos x="T6" y="T7"/>
                  </a:cxn>
                  <a:cxn ang="0">
                    <a:pos x="T8" y="T9"/>
                  </a:cxn>
                </a:cxnLst>
                <a:rect l="0" t="0" r="r" b="b"/>
                <a:pathLst>
                  <a:path w="543" h="29">
                    <a:moveTo>
                      <a:pt x="543" y="29"/>
                    </a:moveTo>
                    <a:cubicBezTo>
                      <a:pt x="541" y="12"/>
                      <a:pt x="527" y="0"/>
                      <a:pt x="511" y="0"/>
                    </a:cubicBezTo>
                    <a:cubicBezTo>
                      <a:pt x="32" y="0"/>
                      <a:pt x="32" y="0"/>
                      <a:pt x="32" y="0"/>
                    </a:cubicBezTo>
                    <a:cubicBezTo>
                      <a:pt x="15" y="0"/>
                      <a:pt x="2" y="12"/>
                      <a:pt x="0" y="29"/>
                    </a:cubicBezTo>
                    <a:lnTo>
                      <a:pt x="543" y="29"/>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3" name="Brandline_LVC">
            <a:extLst>
              <a:ext uri="{FF2B5EF4-FFF2-40B4-BE49-F238E27FC236}">
                <a16:creationId xmlns:a16="http://schemas.microsoft.com/office/drawing/2014/main" id="{C493B75B-A505-53B8-FB61-38BD5DD486FB}"/>
              </a:ext>
            </a:extLst>
          </p:cNvPr>
          <p:cNvSpPr/>
          <p:nvPr/>
        </p:nvSpPr>
        <p:spPr>
          <a:xfrm>
            <a:off x="6350000" y="913331"/>
            <a:ext cx="3567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4173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6"/>
          <p:cNvSpPr txBox="1">
            <a:spLocks noGrp="1"/>
          </p:cNvSpPr>
          <p:nvPr>
            <p:ph type="title"/>
          </p:nvPr>
        </p:nvSpPr>
        <p:spPr>
          <a:xfrm>
            <a:off x="-10160" y="319523"/>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Difference between SAML, OAuth, and OpenID</a:t>
            </a:r>
            <a:endParaRPr/>
          </a:p>
        </p:txBody>
      </p:sp>
      <p:graphicFrame>
        <p:nvGraphicFramePr>
          <p:cNvPr id="400" name="Google Shape;400;p66"/>
          <p:cNvGraphicFramePr/>
          <p:nvPr>
            <p:extLst>
              <p:ext uri="{D42A27DB-BD31-4B8C-83A1-F6EECF244321}">
                <p14:modId xmlns:p14="http://schemas.microsoft.com/office/powerpoint/2010/main" val="2703274049"/>
              </p:ext>
            </p:extLst>
          </p:nvPr>
        </p:nvGraphicFramePr>
        <p:xfrm>
          <a:off x="1316266" y="2124328"/>
          <a:ext cx="13118191" cy="5627074"/>
        </p:xfrm>
        <a:graphic>
          <a:graphicData uri="http://schemas.openxmlformats.org/drawingml/2006/table">
            <a:tbl>
              <a:tblPr>
                <a:noFill/>
              </a:tblPr>
              <a:tblGrid>
                <a:gridCol w="3279548">
                  <a:extLst>
                    <a:ext uri="{9D8B030D-6E8A-4147-A177-3AD203B41FA5}">
                      <a16:colId xmlns:a16="http://schemas.microsoft.com/office/drawing/2014/main" val="20000"/>
                    </a:ext>
                  </a:extLst>
                </a:gridCol>
                <a:gridCol w="2878092">
                  <a:extLst>
                    <a:ext uri="{9D8B030D-6E8A-4147-A177-3AD203B41FA5}">
                      <a16:colId xmlns:a16="http://schemas.microsoft.com/office/drawing/2014/main" val="20001"/>
                    </a:ext>
                  </a:extLst>
                </a:gridCol>
                <a:gridCol w="3681003">
                  <a:extLst>
                    <a:ext uri="{9D8B030D-6E8A-4147-A177-3AD203B41FA5}">
                      <a16:colId xmlns:a16="http://schemas.microsoft.com/office/drawing/2014/main" val="20002"/>
                    </a:ext>
                  </a:extLst>
                </a:gridCol>
                <a:gridCol w="3279548">
                  <a:extLst>
                    <a:ext uri="{9D8B030D-6E8A-4147-A177-3AD203B41FA5}">
                      <a16:colId xmlns:a16="http://schemas.microsoft.com/office/drawing/2014/main" val="20003"/>
                    </a:ext>
                  </a:extLst>
                </a:gridCol>
              </a:tblGrid>
              <a:tr h="1062900">
                <a:tc>
                  <a:txBody>
                    <a:bodyPr/>
                    <a:lstStyle/>
                    <a:p>
                      <a:pPr marL="0" marR="0" lvl="0" indent="0" algn="ctr" rtl="0">
                        <a:lnSpc>
                          <a:spcPct val="114000"/>
                        </a:lnSpc>
                        <a:spcBef>
                          <a:spcPts val="0"/>
                        </a:spcBef>
                        <a:spcAft>
                          <a:spcPts val="0"/>
                        </a:spcAft>
                        <a:buNone/>
                      </a:pPr>
                      <a:endParaRPr sz="2200" u="none" strike="noStrike" cap="none">
                        <a:solidFill>
                          <a:schemeClr val="lt1"/>
                        </a:solidFill>
                        <a:latin typeface="Open Sans"/>
                        <a:ea typeface="Open Sans"/>
                        <a:cs typeface="Open Sans"/>
                        <a:sym typeface="Open Sans"/>
                      </a:endParaRPr>
                    </a:p>
                  </a:txBody>
                  <a:tcPr marL="127000" marR="127000" marT="127000" marB="127000" anchor="ctr">
                    <a:solidFill>
                      <a:srgbClr val="5B9BD5"/>
                    </a:solidFill>
                  </a:tcPr>
                </a:tc>
                <a:tc>
                  <a:txBody>
                    <a:bodyPr/>
                    <a:lstStyle/>
                    <a:p>
                      <a:pPr marL="0" marR="0" lvl="0" indent="0" algn="ctr" rtl="0">
                        <a:lnSpc>
                          <a:spcPct val="114000"/>
                        </a:lnSpc>
                        <a:spcBef>
                          <a:spcPts val="0"/>
                        </a:spcBef>
                        <a:spcAft>
                          <a:spcPts val="0"/>
                        </a:spcAft>
                        <a:buNone/>
                      </a:pPr>
                      <a:r>
                        <a:rPr lang="en-US" sz="2200" b="1" u="none" strike="noStrike" cap="none">
                          <a:solidFill>
                            <a:schemeClr val="lt1"/>
                          </a:solidFill>
                          <a:latin typeface="Open Sans"/>
                          <a:ea typeface="Open Sans"/>
                          <a:cs typeface="Open Sans"/>
                          <a:sym typeface="Open Sans"/>
                        </a:rPr>
                        <a:t>SAML 2.0</a:t>
                      </a:r>
                      <a:endParaRPr/>
                    </a:p>
                  </a:txBody>
                  <a:tcPr marL="127000" marR="127000" marT="127000" marB="127000" anchor="ctr">
                    <a:solidFill>
                      <a:srgbClr val="5B9BD5"/>
                    </a:solidFill>
                  </a:tcPr>
                </a:tc>
                <a:tc>
                  <a:txBody>
                    <a:bodyPr/>
                    <a:lstStyle/>
                    <a:p>
                      <a:pPr marL="0" marR="0" lvl="0" indent="0" algn="ctr" rtl="0">
                        <a:lnSpc>
                          <a:spcPct val="114000"/>
                        </a:lnSpc>
                        <a:spcBef>
                          <a:spcPts val="0"/>
                        </a:spcBef>
                        <a:spcAft>
                          <a:spcPts val="0"/>
                        </a:spcAft>
                        <a:buNone/>
                      </a:pPr>
                      <a:r>
                        <a:rPr lang="en-US" sz="2200" b="1" u="none" strike="noStrike" cap="none">
                          <a:solidFill>
                            <a:schemeClr val="lt1"/>
                          </a:solidFill>
                          <a:latin typeface="Open Sans"/>
                          <a:ea typeface="Open Sans"/>
                          <a:cs typeface="Open Sans"/>
                          <a:sym typeface="Open Sans"/>
                        </a:rPr>
                        <a:t>OAuth2.0</a:t>
                      </a:r>
                      <a:endParaRPr/>
                    </a:p>
                  </a:txBody>
                  <a:tcPr marL="127000" marR="127000" marT="127000" marB="127000" anchor="ctr">
                    <a:solidFill>
                      <a:srgbClr val="5B9BD5"/>
                    </a:solidFill>
                  </a:tcPr>
                </a:tc>
                <a:tc>
                  <a:txBody>
                    <a:bodyPr/>
                    <a:lstStyle/>
                    <a:p>
                      <a:pPr marL="0" marR="0" lvl="0" indent="0" algn="ctr" rtl="0">
                        <a:lnSpc>
                          <a:spcPct val="114000"/>
                        </a:lnSpc>
                        <a:spcBef>
                          <a:spcPts val="0"/>
                        </a:spcBef>
                        <a:spcAft>
                          <a:spcPts val="0"/>
                        </a:spcAft>
                        <a:buNone/>
                      </a:pPr>
                      <a:r>
                        <a:rPr lang="en-US" sz="2200" b="1" u="none" strike="noStrike" cap="none">
                          <a:solidFill>
                            <a:schemeClr val="lt1"/>
                          </a:solidFill>
                          <a:latin typeface="Open Sans"/>
                          <a:ea typeface="Open Sans"/>
                          <a:cs typeface="Open Sans"/>
                          <a:sym typeface="Open Sans"/>
                        </a:rPr>
                        <a:t>OpenID connect</a:t>
                      </a:r>
                      <a:endParaRPr lang="en-US"/>
                    </a:p>
                  </a:txBody>
                  <a:tcPr marL="127000" marR="127000" marT="127000" marB="127000" anchor="ctr">
                    <a:solidFill>
                      <a:srgbClr val="5B9BD5"/>
                    </a:solidFill>
                  </a:tcPr>
                </a:tc>
                <a:extLst>
                  <a:ext uri="{0D108BD9-81ED-4DB2-BD59-A6C34878D82A}">
                    <a16:rowId xmlns:a16="http://schemas.microsoft.com/office/drawing/2014/main" val="10000"/>
                  </a:ext>
                </a:extLst>
              </a:tr>
              <a:tr h="1062900">
                <a:tc>
                  <a:txBody>
                    <a:bodyPr/>
                    <a:lstStyle/>
                    <a:p>
                      <a:pPr marL="0" marR="0" lvl="0" indent="0" algn="ctr" rtl="0">
                        <a:lnSpc>
                          <a:spcPct val="114000"/>
                        </a:lnSpc>
                        <a:spcBef>
                          <a:spcPts val="0"/>
                        </a:spcBef>
                        <a:spcAft>
                          <a:spcPts val="0"/>
                        </a:spcAft>
                        <a:buNone/>
                      </a:pPr>
                      <a:r>
                        <a:rPr lang="en-US" sz="2200" b="1" u="none" strike="noStrike" cap="none">
                          <a:solidFill>
                            <a:schemeClr val="lt1"/>
                          </a:solidFill>
                          <a:latin typeface="Open Sans"/>
                          <a:ea typeface="Open Sans"/>
                          <a:cs typeface="Open Sans"/>
                          <a:sym typeface="Open Sans"/>
                        </a:rPr>
                        <a:t>Purpose</a:t>
                      </a:r>
                      <a:endParaRPr/>
                    </a:p>
                  </a:txBody>
                  <a:tcPr marL="127000" marR="127000" marT="127000" marB="127000" anchor="ctr">
                    <a:solidFill>
                      <a:srgbClr val="5B9BD5"/>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Authorization and authentication</a:t>
                      </a:r>
                      <a:endParaRPr lang="en-US">
                        <a:solidFill>
                          <a:schemeClr val="tx1">
                            <a:lumMod val="75000"/>
                            <a:lumOff val="25000"/>
                          </a:schemeClr>
                        </a:solidFill>
                      </a:endParaRPr>
                    </a:p>
                  </a:txBody>
                  <a:tcPr marL="127000" marR="127000" marT="127000" marB="127000" anchor="ctr">
                    <a:solidFill>
                      <a:schemeClr val="bg1"/>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Authorization</a:t>
                      </a:r>
                      <a:endParaRPr>
                        <a:solidFill>
                          <a:schemeClr val="tx1">
                            <a:lumMod val="75000"/>
                            <a:lumOff val="25000"/>
                          </a:schemeClr>
                        </a:solidFill>
                      </a:endParaRPr>
                    </a:p>
                  </a:txBody>
                  <a:tcPr marL="127000" marR="127000" marT="127000" marB="127000" anchor="ctr">
                    <a:solidFill>
                      <a:schemeClr val="bg1"/>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Authentication</a:t>
                      </a:r>
                      <a:endParaRPr>
                        <a:solidFill>
                          <a:schemeClr val="tx1">
                            <a:lumMod val="75000"/>
                            <a:lumOff val="25000"/>
                          </a:schemeClr>
                        </a:solidFill>
                      </a:endParaRPr>
                    </a:p>
                  </a:txBody>
                  <a:tcPr marL="127000" marR="127000" marT="127000" marB="127000" anchor="ctr">
                    <a:solidFill>
                      <a:schemeClr val="bg1"/>
                    </a:solidFill>
                  </a:tcPr>
                </a:tc>
                <a:extLst>
                  <a:ext uri="{0D108BD9-81ED-4DB2-BD59-A6C34878D82A}">
                    <a16:rowId xmlns:a16="http://schemas.microsoft.com/office/drawing/2014/main" val="10001"/>
                  </a:ext>
                </a:extLst>
              </a:tr>
              <a:tr h="1062900">
                <a:tc>
                  <a:txBody>
                    <a:bodyPr/>
                    <a:lstStyle/>
                    <a:p>
                      <a:pPr marL="0" marR="0" lvl="0" indent="0" algn="ctr" rtl="0">
                        <a:lnSpc>
                          <a:spcPct val="114000"/>
                        </a:lnSpc>
                        <a:spcBef>
                          <a:spcPts val="0"/>
                        </a:spcBef>
                        <a:spcAft>
                          <a:spcPts val="0"/>
                        </a:spcAft>
                        <a:buNone/>
                      </a:pPr>
                      <a:r>
                        <a:rPr lang="en-US" sz="2200" b="1" u="none" strike="noStrike" cap="none">
                          <a:solidFill>
                            <a:schemeClr val="lt1"/>
                          </a:solidFill>
                          <a:latin typeface="Open Sans"/>
                          <a:ea typeface="Open Sans"/>
                          <a:cs typeface="Open Sans"/>
                          <a:sym typeface="Open Sans"/>
                        </a:rPr>
                        <a:t>History</a:t>
                      </a:r>
                      <a:endParaRPr/>
                    </a:p>
                  </a:txBody>
                  <a:tcPr marL="127000" marR="127000" marT="127000" marB="127000" anchor="ctr">
                    <a:solidFill>
                      <a:srgbClr val="5B9BD5"/>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Developed by OASIS in 2001</a:t>
                      </a:r>
                      <a:endParaRPr>
                        <a:solidFill>
                          <a:schemeClr val="tx1">
                            <a:lumMod val="75000"/>
                            <a:lumOff val="25000"/>
                          </a:schemeClr>
                        </a:solidFill>
                      </a:endParaRPr>
                    </a:p>
                  </a:txBody>
                  <a:tcPr marL="127000" marR="127000" marT="127000" marB="127000" anchor="ctr">
                    <a:solidFill>
                      <a:schemeClr val="bg1"/>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Developed by Twitter and Google in 2006</a:t>
                      </a:r>
                      <a:endParaRPr lang="en-US">
                        <a:solidFill>
                          <a:schemeClr val="tx1">
                            <a:lumMod val="75000"/>
                            <a:lumOff val="25000"/>
                          </a:schemeClr>
                        </a:solidFill>
                      </a:endParaRPr>
                    </a:p>
                  </a:txBody>
                  <a:tcPr marL="127000" marR="127000" marT="127000" marB="127000" anchor="ctr">
                    <a:solidFill>
                      <a:schemeClr val="bg1"/>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Developed by the OpenID Foundation in 2004</a:t>
                      </a:r>
                      <a:endParaRPr>
                        <a:solidFill>
                          <a:schemeClr val="tx1">
                            <a:lumMod val="75000"/>
                            <a:lumOff val="25000"/>
                          </a:schemeClr>
                        </a:solidFill>
                      </a:endParaRPr>
                    </a:p>
                  </a:txBody>
                  <a:tcPr marL="127000" marR="127000" marT="127000" marB="127000" anchor="ctr">
                    <a:solidFill>
                      <a:schemeClr val="bg1"/>
                    </a:solidFill>
                  </a:tcPr>
                </a:tc>
                <a:extLst>
                  <a:ext uri="{0D108BD9-81ED-4DB2-BD59-A6C34878D82A}">
                    <a16:rowId xmlns:a16="http://schemas.microsoft.com/office/drawing/2014/main" val="10002"/>
                  </a:ext>
                </a:extLst>
              </a:tr>
              <a:tr h="1062900">
                <a:tc>
                  <a:txBody>
                    <a:bodyPr/>
                    <a:lstStyle/>
                    <a:p>
                      <a:pPr marL="0" marR="0" lvl="0" indent="0" algn="ctr" rtl="0">
                        <a:lnSpc>
                          <a:spcPct val="114000"/>
                        </a:lnSpc>
                        <a:spcBef>
                          <a:spcPts val="0"/>
                        </a:spcBef>
                        <a:spcAft>
                          <a:spcPts val="0"/>
                        </a:spcAft>
                        <a:buNone/>
                      </a:pPr>
                      <a:r>
                        <a:rPr lang="en-US" sz="2200" b="1" u="none" strike="noStrike" cap="none">
                          <a:solidFill>
                            <a:schemeClr val="lt1"/>
                          </a:solidFill>
                          <a:latin typeface="Open Sans"/>
                          <a:ea typeface="Open Sans"/>
                          <a:cs typeface="Open Sans"/>
                          <a:sym typeface="Open Sans"/>
                        </a:rPr>
                        <a:t>Data </a:t>
                      </a:r>
                      <a:r>
                        <a:rPr lang="en-US" sz="2200" b="1">
                          <a:solidFill>
                            <a:schemeClr val="lt1"/>
                          </a:solidFill>
                          <a:latin typeface="Open Sans"/>
                          <a:ea typeface="Open Sans"/>
                          <a:cs typeface="Open Sans"/>
                          <a:sym typeface="Open Sans"/>
                        </a:rPr>
                        <a:t>f</a:t>
                      </a:r>
                      <a:r>
                        <a:rPr lang="en-US" sz="2200" b="1" u="none" strike="noStrike" cap="none">
                          <a:solidFill>
                            <a:schemeClr val="lt1"/>
                          </a:solidFill>
                          <a:latin typeface="Open Sans"/>
                          <a:ea typeface="Open Sans"/>
                          <a:cs typeface="Open Sans"/>
                          <a:sym typeface="Open Sans"/>
                        </a:rPr>
                        <a:t>ormat</a:t>
                      </a:r>
                      <a:endParaRPr/>
                    </a:p>
                  </a:txBody>
                  <a:tcPr marL="127000" marR="127000" marT="127000" marB="127000" anchor="ctr">
                    <a:solidFill>
                      <a:srgbClr val="5B9BD5"/>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XML</a:t>
                      </a:r>
                      <a:endParaRPr>
                        <a:solidFill>
                          <a:schemeClr val="tx1">
                            <a:lumMod val="75000"/>
                            <a:lumOff val="25000"/>
                          </a:schemeClr>
                        </a:solidFill>
                      </a:endParaRPr>
                    </a:p>
                  </a:txBody>
                  <a:tcPr marL="127000" marR="127000" marT="127000" marB="127000" anchor="ctr">
                    <a:solidFill>
                      <a:schemeClr val="bg1"/>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JSON</a:t>
                      </a:r>
                      <a:endParaRPr>
                        <a:solidFill>
                          <a:schemeClr val="tx1">
                            <a:lumMod val="75000"/>
                            <a:lumOff val="25000"/>
                          </a:schemeClr>
                        </a:solidFill>
                      </a:endParaRPr>
                    </a:p>
                  </a:txBody>
                  <a:tcPr marL="127000" marR="127000" marT="127000" marB="127000" anchor="ctr">
                    <a:solidFill>
                      <a:schemeClr val="bg1"/>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JSON</a:t>
                      </a:r>
                      <a:endParaRPr>
                        <a:solidFill>
                          <a:schemeClr val="tx1">
                            <a:lumMod val="75000"/>
                            <a:lumOff val="25000"/>
                          </a:schemeClr>
                        </a:solidFill>
                      </a:endParaRPr>
                    </a:p>
                  </a:txBody>
                  <a:tcPr marL="127000" marR="127000" marT="127000" marB="127000" anchor="ctr">
                    <a:solidFill>
                      <a:schemeClr val="bg1"/>
                    </a:solidFill>
                  </a:tcPr>
                </a:tc>
                <a:extLst>
                  <a:ext uri="{0D108BD9-81ED-4DB2-BD59-A6C34878D82A}">
                    <a16:rowId xmlns:a16="http://schemas.microsoft.com/office/drawing/2014/main" val="10003"/>
                  </a:ext>
                </a:extLst>
              </a:tr>
              <a:tr h="1062900">
                <a:tc>
                  <a:txBody>
                    <a:bodyPr/>
                    <a:lstStyle/>
                    <a:p>
                      <a:pPr marL="0" marR="0" lvl="0" indent="0" algn="ctr" rtl="0">
                        <a:lnSpc>
                          <a:spcPct val="114000"/>
                        </a:lnSpc>
                        <a:spcBef>
                          <a:spcPts val="0"/>
                        </a:spcBef>
                        <a:spcAft>
                          <a:spcPts val="0"/>
                        </a:spcAft>
                        <a:buNone/>
                      </a:pPr>
                      <a:r>
                        <a:rPr lang="en-US" sz="2200" b="1" u="none" strike="noStrike" cap="none">
                          <a:solidFill>
                            <a:schemeClr val="lt1"/>
                          </a:solidFill>
                          <a:latin typeface="Open Sans"/>
                          <a:ea typeface="Open Sans"/>
                          <a:cs typeface="Open Sans"/>
                          <a:sym typeface="Open Sans"/>
                        </a:rPr>
                        <a:t>Use case</a:t>
                      </a:r>
                      <a:endParaRPr/>
                    </a:p>
                  </a:txBody>
                  <a:tcPr marL="127000" marR="127000" marT="127000" marB="127000" anchor="ctr">
                    <a:solidFill>
                      <a:srgbClr val="5B9BD5"/>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SSO for enterprise applications</a:t>
                      </a:r>
                      <a:endParaRPr>
                        <a:solidFill>
                          <a:schemeClr val="tx1">
                            <a:lumMod val="75000"/>
                            <a:lumOff val="25000"/>
                          </a:schemeClr>
                        </a:solidFill>
                      </a:endParaRPr>
                    </a:p>
                  </a:txBody>
                  <a:tcPr marL="127000" marR="127000" marT="127000" marB="127000" anchor="ctr">
                    <a:solidFill>
                      <a:schemeClr val="bg1"/>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a:t>
                      </a:r>
                    </a:p>
                  </a:txBody>
                  <a:tcPr marL="127000" marR="127000" marT="127000" marB="127000" anchor="ctr">
                    <a:solidFill>
                      <a:schemeClr val="bg1"/>
                    </a:solidFill>
                  </a:tcPr>
                </a:tc>
                <a:tc>
                  <a:txBody>
                    <a:bodyPr/>
                    <a:lstStyle/>
                    <a:p>
                      <a:pPr marL="0" marR="0" lvl="0" indent="0" algn="ctr" rtl="0">
                        <a:lnSpc>
                          <a:spcPct val="114000"/>
                        </a:lnSpc>
                        <a:spcBef>
                          <a:spcPts val="0"/>
                        </a:spcBef>
                        <a:spcAft>
                          <a:spcPts val="0"/>
                        </a:spcAft>
                        <a:buNone/>
                      </a:pPr>
                      <a:r>
                        <a:rPr lang="en-US" sz="2200" u="none" strike="noStrike" cap="none">
                          <a:solidFill>
                            <a:schemeClr val="tx1">
                              <a:lumMod val="75000"/>
                              <a:lumOff val="25000"/>
                            </a:schemeClr>
                          </a:solidFill>
                          <a:latin typeface="Open Sans"/>
                          <a:ea typeface="Open Sans"/>
                          <a:cs typeface="Open Sans"/>
                          <a:sym typeface="Open Sans"/>
                        </a:rPr>
                        <a:t>SSO for consumer applications</a:t>
                      </a:r>
                      <a:endParaRPr>
                        <a:solidFill>
                          <a:schemeClr val="tx1">
                            <a:lumMod val="75000"/>
                            <a:lumOff val="25000"/>
                          </a:schemeClr>
                        </a:solidFill>
                      </a:endParaRPr>
                    </a:p>
                  </a:txBody>
                  <a:tcPr marL="127000" marR="127000" marT="127000" marB="127000" anchor="ctr">
                    <a:solidFill>
                      <a:schemeClr val="bg1"/>
                    </a:solidFill>
                  </a:tcPr>
                </a:tc>
                <a:extLst>
                  <a:ext uri="{0D108BD9-81ED-4DB2-BD59-A6C34878D82A}">
                    <a16:rowId xmlns:a16="http://schemas.microsoft.com/office/drawing/2014/main" val="10004"/>
                  </a:ext>
                </a:extLst>
              </a:tr>
            </a:tbl>
          </a:graphicData>
        </a:graphic>
      </p:graphicFrame>
      <p:sp>
        <p:nvSpPr>
          <p:cNvPr id="3" name="Brandline_LVC">
            <a:extLst>
              <a:ext uri="{FF2B5EF4-FFF2-40B4-BE49-F238E27FC236}">
                <a16:creationId xmlns:a16="http://schemas.microsoft.com/office/drawing/2014/main" id="{F2AABA6A-E76C-6CF9-BBEE-020732C1F8A3}"/>
              </a:ext>
            </a:extLst>
          </p:cNvPr>
          <p:cNvSpPr/>
          <p:nvPr/>
        </p:nvSpPr>
        <p:spPr>
          <a:xfrm>
            <a:off x="3073400" y="905997"/>
            <a:ext cx="1012039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23899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228600" lvl="0" indent="0" algn="ctr" rtl="0">
              <a:lnSpc>
                <a:spcPct val="90000"/>
              </a:lnSpc>
              <a:spcBef>
                <a:spcPts val="1000"/>
              </a:spcBef>
              <a:spcAft>
                <a:spcPts val="0"/>
              </a:spcAft>
              <a:buSzPts val="2800"/>
              <a:buNone/>
            </a:pPr>
            <a:r>
              <a:rPr lang="en-US"/>
              <a:t>Single Sign-On</a:t>
            </a:r>
            <a:endParaRPr/>
          </a:p>
        </p:txBody>
      </p:sp>
    </p:spTree>
    <p:extLst>
      <p:ext uri="{BB962C8B-B14F-4D97-AF65-F5344CB8AC3E}">
        <p14:creationId xmlns:p14="http://schemas.microsoft.com/office/powerpoint/2010/main" val="322175982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15"/>
          <p:cNvSpPr txBox="1">
            <a:spLocks noGrp="1"/>
          </p:cNvSpPr>
          <p:nvPr>
            <p:ph type="title"/>
          </p:nvPr>
        </p:nvSpPr>
        <p:spPr>
          <a:xfrm>
            <a:off x="0" y="189188"/>
            <a:ext cx="16276320" cy="687244"/>
          </a:xfrm>
          <a:prstGeom prst="rect">
            <a:avLst/>
          </a:prstGeom>
          <a:noFill/>
          <a:ln>
            <a:noFill/>
          </a:ln>
        </p:spPr>
        <p:txBody>
          <a:bodyPr spcFirstLastPara="1" wrap="square" lIns="91425" tIns="45700" rIns="91425" bIns="45700" anchor="ctr" anchorCtr="0">
            <a:normAutofit/>
          </a:bodyPr>
          <a:lstStyle/>
          <a:p>
            <a:pPr marL="228610" marR="0" lvl="0" indent="-228610" algn="ctr" rtl="0">
              <a:lnSpc>
                <a:spcPct val="90000"/>
              </a:lnSpc>
              <a:spcBef>
                <a:spcPts val="0"/>
              </a:spcBef>
              <a:spcAft>
                <a:spcPts val="0"/>
              </a:spcAft>
              <a:buClr>
                <a:srgbClr val="3F3F3F"/>
              </a:buClr>
              <a:buSzPts val="4400"/>
              <a:buNone/>
            </a:pPr>
            <a:r>
              <a:rPr lang="en-US" sz="2800" b="1">
                <a:solidFill>
                  <a:srgbClr val="3F3F3F"/>
                </a:solidFill>
                <a:latin typeface="Open Sans"/>
                <a:ea typeface="Open Sans"/>
                <a:cs typeface="Open Sans"/>
                <a:sym typeface="Open Sans"/>
              </a:rPr>
              <a:t>Single Sign-On (SSO)</a:t>
            </a:r>
            <a:endParaRPr>
              <a:solidFill>
                <a:srgbClr val="3F3F3F"/>
              </a:solidFill>
              <a:latin typeface="Open Sans"/>
              <a:ea typeface="Open Sans"/>
              <a:cs typeface="Open Sans"/>
              <a:sym typeface="Open Sans"/>
            </a:endParaRPr>
          </a:p>
        </p:txBody>
      </p:sp>
      <p:sp>
        <p:nvSpPr>
          <p:cNvPr id="2" name="Google Shape;582;ge961dd843d_0_334">
            <a:extLst>
              <a:ext uri="{FF2B5EF4-FFF2-40B4-BE49-F238E27FC236}">
                <a16:creationId xmlns:a16="http://schemas.microsoft.com/office/drawing/2014/main" id="{34465953-CD82-62CA-58D9-E44D803A1F47}"/>
              </a:ext>
            </a:extLst>
          </p:cNvPr>
          <p:cNvSpPr/>
          <p:nvPr/>
        </p:nvSpPr>
        <p:spPr>
          <a:xfrm>
            <a:off x="1186872" y="3333211"/>
            <a:ext cx="8663709" cy="3415150"/>
          </a:xfrm>
          <a:prstGeom prst="roundRect">
            <a:avLst>
              <a:gd name="adj" fmla="val 729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431800"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With SSO, the user enters credentials only once to gain access to all the corporate resources to which they are entitled.</a:t>
            </a:r>
          </a:p>
          <a:p>
            <a:pPr marL="88900">
              <a:lnSpc>
                <a:spcPct val="114000"/>
              </a:lnSpc>
              <a:buClr>
                <a:srgbClr val="3F3F3F"/>
              </a:buClr>
              <a:buSzPts val="2200"/>
            </a:pPr>
            <a:endParaRPr lang="en-US" sz="2200">
              <a:solidFill>
                <a:schemeClr val="tx1">
                  <a:lumMod val="75000"/>
                  <a:lumOff val="25000"/>
                </a:schemeClr>
              </a:solidFill>
              <a:latin typeface="Open Sans"/>
              <a:ea typeface="Open Sans"/>
              <a:cs typeface="Open Sans"/>
            </a:endParaRPr>
          </a:p>
          <a:p>
            <a:pPr marL="431800"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rPr>
              <a:t>Imagine having a master key for your house that unlocks all the doors - SSO is like that for your digital life.</a:t>
            </a:r>
          </a:p>
        </p:txBody>
      </p:sp>
      <p:pic>
        <p:nvPicPr>
          <p:cNvPr id="4" name="Picture 3">
            <a:extLst>
              <a:ext uri="{FF2B5EF4-FFF2-40B4-BE49-F238E27FC236}">
                <a16:creationId xmlns:a16="http://schemas.microsoft.com/office/drawing/2014/main" id="{A4080806-ED73-B64F-9A4C-409C2ECB99AE}"/>
              </a:ext>
            </a:extLst>
          </p:cNvPr>
          <p:cNvPicPr>
            <a:picLocks noChangeAspect="1"/>
          </p:cNvPicPr>
          <p:nvPr/>
        </p:nvPicPr>
        <p:blipFill>
          <a:blip r:embed="rId3"/>
          <a:stretch>
            <a:fillRect/>
          </a:stretch>
        </p:blipFill>
        <p:spPr>
          <a:xfrm>
            <a:off x="10406063" y="2540726"/>
            <a:ext cx="4876800" cy="4876800"/>
          </a:xfrm>
          <a:prstGeom prst="rect">
            <a:avLst/>
          </a:prstGeom>
        </p:spPr>
      </p:pic>
      <p:sp>
        <p:nvSpPr>
          <p:cNvPr id="6" name="TextBox 5">
            <a:extLst>
              <a:ext uri="{FF2B5EF4-FFF2-40B4-BE49-F238E27FC236}">
                <a16:creationId xmlns:a16="http://schemas.microsoft.com/office/drawing/2014/main" id="{E66E6C07-2AA5-885B-CA4C-26FE7824A9C3}"/>
              </a:ext>
            </a:extLst>
          </p:cNvPr>
          <p:cNvSpPr txBox="1"/>
          <p:nvPr/>
        </p:nvSpPr>
        <p:spPr>
          <a:xfrm>
            <a:off x="3461832" y="1314743"/>
            <a:ext cx="9332336"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This technology allows users to log in to multiple applications with just one set of credentials.</a:t>
            </a:r>
          </a:p>
        </p:txBody>
      </p:sp>
      <p:sp>
        <p:nvSpPr>
          <p:cNvPr id="8" name="Brandline_LVC">
            <a:extLst>
              <a:ext uri="{FF2B5EF4-FFF2-40B4-BE49-F238E27FC236}">
                <a16:creationId xmlns:a16="http://schemas.microsoft.com/office/drawing/2014/main" id="{1473710B-C41E-8E34-7ECB-2BCE45611497}"/>
              </a:ext>
            </a:extLst>
          </p:cNvPr>
          <p:cNvSpPr/>
          <p:nvPr/>
        </p:nvSpPr>
        <p:spPr>
          <a:xfrm>
            <a:off x="5930900" y="775634"/>
            <a:ext cx="44034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0618764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10160" y="334053"/>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Single Sign-On (SSO)</a:t>
            </a:r>
            <a:endParaRPr/>
          </a:p>
        </p:txBody>
      </p:sp>
      <p:pic>
        <p:nvPicPr>
          <p:cNvPr id="249" name="Google Shape;249;p26"/>
          <p:cNvPicPr preferRelativeResize="0"/>
          <p:nvPr/>
        </p:nvPicPr>
        <p:blipFill rotWithShape="1">
          <a:blip r:embed="rId3">
            <a:alphaModFix/>
          </a:blip>
          <a:srcRect/>
          <a:stretch/>
        </p:blipFill>
        <p:spPr>
          <a:xfrm>
            <a:off x="5442051" y="866370"/>
            <a:ext cx="5430388" cy="365760"/>
          </a:xfrm>
          <a:prstGeom prst="rect">
            <a:avLst/>
          </a:prstGeom>
          <a:noFill/>
          <a:ln>
            <a:noFill/>
          </a:ln>
        </p:spPr>
      </p:pic>
      <p:graphicFrame>
        <p:nvGraphicFramePr>
          <p:cNvPr id="6" name="Google Shape;4323;p168">
            <a:extLst>
              <a:ext uri="{FF2B5EF4-FFF2-40B4-BE49-F238E27FC236}">
                <a16:creationId xmlns:a16="http://schemas.microsoft.com/office/drawing/2014/main" id="{EC0E4F40-E787-4DBD-B73D-8B17883F9585}"/>
              </a:ext>
            </a:extLst>
          </p:cNvPr>
          <p:cNvGraphicFramePr/>
          <p:nvPr>
            <p:extLst>
              <p:ext uri="{D42A27DB-BD31-4B8C-83A1-F6EECF244321}">
                <p14:modId xmlns:p14="http://schemas.microsoft.com/office/powerpoint/2010/main" val="3802824620"/>
              </p:ext>
            </p:extLst>
          </p:nvPr>
        </p:nvGraphicFramePr>
        <p:xfrm>
          <a:off x="2549474" y="2345877"/>
          <a:ext cx="11157052" cy="3985970"/>
        </p:xfrm>
        <a:graphic>
          <a:graphicData uri="http://schemas.openxmlformats.org/drawingml/2006/table">
            <a:tbl>
              <a:tblPr>
                <a:noFill/>
              </a:tblPr>
              <a:tblGrid>
                <a:gridCol w="7372452">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tblGrid>
              <a:tr h="724406">
                <a:tc>
                  <a:txBody>
                    <a:bodyPr/>
                    <a:lstStyle/>
                    <a:p>
                      <a:pPr marL="127000" marR="12700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Pros</a:t>
                      </a:r>
                    </a:p>
                  </a:txBody>
                  <a:tcPr marL="0" marR="0" marT="0" marB="0" anchor="ctr">
                    <a:solidFill>
                      <a:srgbClr val="5B9BD5"/>
                    </a:solidFill>
                  </a:tcPr>
                </a:tc>
                <a:tc>
                  <a:txBody>
                    <a:bodyPr/>
                    <a:lstStyle/>
                    <a:p>
                      <a:pPr marL="127000" marR="12700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Cons</a:t>
                      </a:r>
                    </a:p>
                  </a:txBody>
                  <a:tcPr marL="0" marR="0" marT="0" marB="0" anchor="ctr">
                    <a:solidFill>
                      <a:srgbClr val="5B9BD5"/>
                    </a:solidFill>
                  </a:tcPr>
                </a:tc>
                <a:extLst>
                  <a:ext uri="{0D108BD9-81ED-4DB2-BD59-A6C34878D82A}">
                    <a16:rowId xmlns:a16="http://schemas.microsoft.com/office/drawing/2014/main" val="10000"/>
                  </a:ext>
                </a:extLst>
              </a:tr>
              <a:tr h="1085454">
                <a:tc>
                  <a:txBody>
                    <a:bodyPr/>
                    <a:lstStyle/>
                    <a:p>
                      <a:pPr marL="127000" marR="12700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Users have one password for all enterprise systems and applications.</a:t>
                      </a:r>
                    </a:p>
                  </a:txBody>
                  <a:tcPr marL="0" marR="0" marT="0" marB="0" anchor="ctr">
                    <a:solidFill>
                      <a:schemeClr val="bg1"/>
                    </a:solidFill>
                  </a:tcPr>
                </a:tc>
                <a:tc>
                  <a:txBody>
                    <a:bodyPr/>
                    <a:lstStyle/>
                    <a:p>
                      <a:pPr marL="127000" marR="12700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Difficult to implement</a:t>
                      </a:r>
                      <a:endParaRPr sz="22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solidFill>
                      <a:schemeClr val="bg1"/>
                    </a:solidFill>
                  </a:tcPr>
                </a:tc>
                <a:extLst>
                  <a:ext uri="{0D108BD9-81ED-4DB2-BD59-A6C34878D82A}">
                    <a16:rowId xmlns:a16="http://schemas.microsoft.com/office/drawing/2014/main" val="10001"/>
                  </a:ext>
                </a:extLst>
              </a:tr>
              <a:tr h="912515">
                <a:tc>
                  <a:txBody>
                    <a:bodyPr/>
                    <a:lstStyle/>
                    <a:p>
                      <a:pPr marL="127000" marR="12700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 Only one strong password needs to be remembered </a:t>
                      </a:r>
                    </a:p>
                    <a:p>
                      <a:pPr marL="127000" marR="12700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 and used</a:t>
                      </a:r>
                      <a:endParaRPr sz="22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solidFill>
                      <a:schemeClr val="bg1"/>
                    </a:solidFill>
                  </a:tcPr>
                </a:tc>
                <a:tc>
                  <a:txBody>
                    <a:bodyPr/>
                    <a:lstStyle/>
                    <a:p>
                      <a:pPr marL="127000" marR="12700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a:t>
                      </a:r>
                      <a:r>
                        <a:rPr lang="en-US" sz="2200" u="none" strike="noStrike" cap="none">
                          <a:solidFill>
                            <a:srgbClr val="3F3F3F"/>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rPr>
                        <a:t>ent</a:t>
                      </a:r>
                      <a:r>
                        <a:rPr lang="en-US" sz="2200" u="none" strike="noStrike" cap="none">
                          <a:solidFill>
                            <a:srgbClr val="3F3F3F"/>
                          </a:solidFill>
                          <a:latin typeface="Open Sans"/>
                          <a:ea typeface="Open Sans"/>
                          <a:cs typeface="Open Sans"/>
                          <a:sym typeface="Open Sans"/>
                        </a:rPr>
                        <a:t>ralized point of failure</a:t>
                      </a:r>
                      <a:endParaRPr lang="en-US" sz="22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solidFill>
                      <a:schemeClr val="bg1"/>
                    </a:solidFill>
                  </a:tcPr>
                </a:tc>
                <a:extLst>
                  <a:ext uri="{0D108BD9-81ED-4DB2-BD59-A6C34878D82A}">
                    <a16:rowId xmlns:a16="http://schemas.microsoft.com/office/drawing/2014/main" val="10002"/>
                  </a:ext>
                </a:extLst>
              </a:tr>
              <a:tr h="1263595">
                <a:tc>
                  <a:txBody>
                    <a:bodyPr/>
                    <a:lstStyle/>
                    <a:p>
                      <a:pPr marL="127000" marR="127000" lvl="0" indent="0" algn="l" defTabSz="914400" rtl="0" eaLnBrk="1" fontAlgn="auto" latinLnBrk="0" hangingPunct="1">
                        <a:lnSpc>
                          <a:spcPct val="100000"/>
                        </a:lnSpc>
                        <a:spcBef>
                          <a:spcPts val="0"/>
                        </a:spcBef>
                        <a:spcAft>
                          <a:spcPts val="0"/>
                        </a:spcAft>
                        <a:buClr>
                          <a:srgbClr val="000000"/>
                        </a:buClr>
                        <a:buSzPts val="2200"/>
                        <a:buFont typeface="Arial"/>
                        <a:buNone/>
                        <a:tabLst/>
                        <a:defRPr/>
                      </a:pPr>
                      <a:r>
                        <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User accounts can be easily created on hire and modified or deleted on dismissal.</a:t>
                      </a: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a:txBody>
                  <a:tcPr marL="0" marR="0" marT="0" marB="0" anchor="ctr">
                    <a:solidFill>
                      <a:schemeClr val="bg1"/>
                    </a:solidFill>
                  </a:tcPr>
                </a:tc>
                <a:tc>
                  <a:txBody>
                    <a:bodyPr/>
                    <a:lstStyle/>
                    <a:p>
                      <a:pPr marL="127000" marR="12700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Potential data compromise</a:t>
                      </a:r>
                      <a:endParaRPr lang="en-US" sz="2200" u="none" strike="noStrike" cap="none">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solidFill>
                      <a:schemeClr val="bg1"/>
                    </a:solidFill>
                  </a:tcPr>
                </a:tc>
                <a:extLst>
                  <a:ext uri="{0D108BD9-81ED-4DB2-BD59-A6C34878D82A}">
                    <a16:rowId xmlns:a16="http://schemas.microsoft.com/office/drawing/2014/main" val="2920740231"/>
                  </a:ext>
                </a:extLst>
              </a:tr>
            </a:tbl>
          </a:graphicData>
        </a:graphic>
      </p:graphicFrame>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e0629863f4_0_33"/>
          <p:cNvSpPr txBox="1">
            <a:spLocks noGrp="1"/>
          </p:cNvSpPr>
          <p:nvPr>
            <p:ph type="title"/>
          </p:nvPr>
        </p:nvSpPr>
        <p:spPr>
          <a:xfrm>
            <a:off x="26413" y="304434"/>
            <a:ext cx="16276200" cy="687300"/>
          </a:xfrm>
          <a:prstGeom prst="rect">
            <a:avLst/>
          </a:prstGeom>
          <a:noFill/>
          <a:ln>
            <a:noFill/>
          </a:ln>
        </p:spPr>
        <p:txBody>
          <a:bodyPr spcFirstLastPara="1" wrap="square" lIns="91425" tIns="45700" rIns="91425" bIns="45700" anchor="ctr" anchorCtr="0">
            <a:normAutofit/>
          </a:bodyPr>
          <a:lstStyle/>
          <a:p>
            <a:pPr marL="0" lvl="0" indent="11428" algn="ctr" rtl="0">
              <a:lnSpc>
                <a:spcPct val="90000"/>
              </a:lnSpc>
              <a:spcBef>
                <a:spcPts val="0"/>
              </a:spcBef>
              <a:spcAft>
                <a:spcPts val="0"/>
              </a:spcAft>
              <a:buSzPts val="4400"/>
              <a:buNone/>
            </a:pPr>
            <a:r>
              <a:rPr lang="en-US" sz="2880"/>
              <a:t>Single Sign On (SSO)</a:t>
            </a:r>
            <a:endParaRPr/>
          </a:p>
        </p:txBody>
      </p:sp>
      <p:sp>
        <p:nvSpPr>
          <p:cNvPr id="10" name="Google Shape;2590;p99">
            <a:extLst>
              <a:ext uri="{FF2B5EF4-FFF2-40B4-BE49-F238E27FC236}">
                <a16:creationId xmlns:a16="http://schemas.microsoft.com/office/drawing/2014/main" id="{A0851AA0-26FF-4B8C-BCD3-03FE91EBA7AE}"/>
              </a:ext>
            </a:extLst>
          </p:cNvPr>
          <p:cNvSpPr/>
          <p:nvPr/>
        </p:nvSpPr>
        <p:spPr>
          <a:xfrm>
            <a:off x="970717" y="3858993"/>
            <a:ext cx="3419844" cy="3795842"/>
          </a:xfrm>
          <a:prstGeom prst="roundRect">
            <a:avLst>
              <a:gd name="adj" fmla="val 7954"/>
            </a:avLst>
          </a:prstGeom>
          <a:solidFill>
            <a:srgbClr val="FBE4D4"/>
          </a:solidFill>
          <a:ln w="12700" cap="flat" cmpd="sng">
            <a:solidFill>
              <a:srgbClr val="ED7D31"/>
            </a:solidFill>
            <a:prstDash val="solid"/>
            <a:miter lim="800000"/>
            <a:headEnd type="none" w="sm" len="sm"/>
            <a:tailEnd type="none" w="sm" len="sm"/>
          </a:ln>
        </p:spPr>
        <p:txBody>
          <a:bodyPr spcFirstLastPara="1" wrap="square" lIns="45700" tIns="45700" rIns="45700" bIns="45700" anchor="t" anchorCtr="0">
            <a:noAutofit/>
          </a:bodyPr>
          <a:lstStyle/>
          <a:p>
            <a:pPr algn="ctr">
              <a:buClr>
                <a:schemeClr val="dk1"/>
              </a:buClr>
              <a:buSzPts val="1100"/>
            </a:pPr>
            <a:r>
              <a:rPr lang="en-US" sz="2400" b="1">
                <a:solidFill>
                  <a:srgbClr val="404040"/>
                </a:solidFill>
                <a:latin typeface="Open Sans"/>
                <a:ea typeface="Open Sans"/>
                <a:cs typeface="Open Sans"/>
              </a:rPr>
              <a:t>Kerberos</a:t>
            </a:r>
            <a:endParaRPr lang="en-IN" sz="2400" b="1">
              <a:solidFill>
                <a:srgbClr val="404040"/>
              </a:solidFill>
              <a:latin typeface="Open Sans"/>
              <a:ea typeface="Open Sans"/>
              <a:cs typeface="Open Sans"/>
            </a:endParaRPr>
          </a:p>
          <a:p>
            <a:pPr algn="ctr"/>
            <a:endParaRPr lang="en-US" sz="2400">
              <a:solidFill>
                <a:srgbClr val="404040"/>
              </a:solidFill>
              <a:latin typeface="Open Sans"/>
              <a:ea typeface="Open Sans"/>
              <a:cs typeface="Open Sans"/>
            </a:endParaRPr>
          </a:p>
          <a:p>
            <a:pPr algn="ctr">
              <a:lnSpc>
                <a:spcPct val="115000"/>
              </a:lnSpc>
            </a:pPr>
            <a:r>
              <a:rPr lang="en-US" sz="2200">
                <a:solidFill>
                  <a:srgbClr val="404040"/>
                </a:solidFill>
                <a:latin typeface="Open Sans" pitchFamily="2" charset="0"/>
                <a:ea typeface="Open Sans"/>
                <a:cs typeface="Open Sans"/>
              </a:rPr>
              <a:t>The Kerberos authentication protocol uses a key distribution center, tokens or tickets, and symmetric key cryptography.</a:t>
            </a:r>
            <a:endParaRPr lang="en-IN" sz="2200">
              <a:solidFill>
                <a:srgbClr val="404040"/>
              </a:solidFill>
              <a:latin typeface="Open Sans" pitchFamily="2" charset="0"/>
              <a:ea typeface="Open Sans"/>
              <a:cs typeface="Open Sans"/>
            </a:endParaRPr>
          </a:p>
        </p:txBody>
      </p:sp>
      <p:sp>
        <p:nvSpPr>
          <p:cNvPr id="12" name="Google Shape;2591;p99">
            <a:extLst>
              <a:ext uri="{FF2B5EF4-FFF2-40B4-BE49-F238E27FC236}">
                <a16:creationId xmlns:a16="http://schemas.microsoft.com/office/drawing/2014/main" id="{86998378-39F0-431E-9B85-C924DC6A0DA6}"/>
              </a:ext>
            </a:extLst>
          </p:cNvPr>
          <p:cNvSpPr/>
          <p:nvPr/>
        </p:nvSpPr>
        <p:spPr>
          <a:xfrm>
            <a:off x="4564217" y="3844959"/>
            <a:ext cx="3534264" cy="3809876"/>
          </a:xfrm>
          <a:prstGeom prst="roundRect">
            <a:avLst>
              <a:gd name="adj" fmla="val 7329"/>
            </a:avLst>
          </a:prstGeom>
          <a:solidFill>
            <a:srgbClr val="BBD6EE"/>
          </a:solidFill>
          <a:ln w="12700" cap="flat" cmpd="sng">
            <a:solidFill>
              <a:srgbClr val="61B4DF"/>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400" b="1">
                <a:solidFill>
                  <a:srgbClr val="404040"/>
                </a:solidFill>
                <a:latin typeface="Open Sans"/>
                <a:ea typeface="Open Sans"/>
                <a:cs typeface="Open Sans"/>
                <a:sym typeface="Open Sans"/>
              </a:rPr>
              <a:t>SESAME</a:t>
            </a:r>
          </a:p>
          <a:p>
            <a:pPr marL="12700" marR="12700" algn="ctr">
              <a:spcBef>
                <a:spcPts val="700"/>
              </a:spcBef>
            </a:pPr>
            <a:endParaRPr lang="en-US" sz="2000">
              <a:solidFill>
                <a:srgbClr val="404040"/>
              </a:solidFill>
              <a:latin typeface="Open Sans"/>
              <a:ea typeface="Open Sans"/>
              <a:cs typeface="Open Sans"/>
            </a:endParaRPr>
          </a:p>
          <a:p>
            <a:pPr marL="12700" marR="12700" algn="ctr">
              <a:lnSpc>
                <a:spcPct val="115000"/>
              </a:lnSpc>
              <a:spcBef>
                <a:spcPts val="700"/>
              </a:spcBef>
            </a:pPr>
            <a:r>
              <a:rPr lang="en-US" sz="2200">
                <a:solidFill>
                  <a:srgbClr val="404040"/>
                </a:solidFill>
                <a:latin typeface="Open Sans" pitchFamily="2" charset="0"/>
                <a:ea typeface="Open Sans"/>
                <a:cs typeface="Open Sans"/>
              </a:rPr>
              <a:t>The Secure European System for Applications in a Multivendor Environment (SESAME) authentication protocol uses asymmetric cryptography.</a:t>
            </a:r>
            <a:endParaRPr lang="en-IN" sz="2200">
              <a:solidFill>
                <a:srgbClr val="404040"/>
              </a:solidFill>
              <a:latin typeface="Open Sans" pitchFamily="2" charset="0"/>
              <a:ea typeface="Open Sans"/>
              <a:cs typeface="Open Sans"/>
            </a:endParaRPr>
          </a:p>
        </p:txBody>
      </p:sp>
      <p:sp>
        <p:nvSpPr>
          <p:cNvPr id="13" name="Google Shape;2592;p99">
            <a:extLst>
              <a:ext uri="{FF2B5EF4-FFF2-40B4-BE49-F238E27FC236}">
                <a16:creationId xmlns:a16="http://schemas.microsoft.com/office/drawing/2014/main" id="{C35AEEFC-6E63-454C-8824-E458A562A7E2}"/>
              </a:ext>
            </a:extLst>
          </p:cNvPr>
          <p:cNvSpPr/>
          <p:nvPr/>
        </p:nvSpPr>
        <p:spPr>
          <a:xfrm>
            <a:off x="8299310" y="3871629"/>
            <a:ext cx="3407496" cy="3783206"/>
          </a:xfrm>
          <a:prstGeom prst="roundRect">
            <a:avLst>
              <a:gd name="adj" fmla="val 6864"/>
            </a:avLst>
          </a:prstGeom>
          <a:solidFill>
            <a:srgbClr val="E1EFD8"/>
          </a:solidFill>
          <a:ln w="12700" cap="flat" cmpd="sng">
            <a:solidFill>
              <a:srgbClr val="039581"/>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400" b="1">
                <a:solidFill>
                  <a:srgbClr val="404040"/>
                </a:solidFill>
                <a:latin typeface="Open Sans"/>
                <a:ea typeface="Open Sans"/>
                <a:cs typeface="Open Sans"/>
                <a:sym typeface="Open Sans"/>
              </a:rPr>
              <a:t>Dumb terminal</a:t>
            </a:r>
          </a:p>
          <a:p>
            <a:pPr marL="12700" marR="12700" algn="ctr">
              <a:spcBef>
                <a:spcPts val="700"/>
              </a:spcBef>
            </a:pPr>
            <a:endParaRPr lang="en-US" sz="2400">
              <a:solidFill>
                <a:srgbClr val="404040"/>
              </a:solidFill>
              <a:latin typeface="Open Sans"/>
              <a:ea typeface="Open Sans"/>
              <a:cs typeface="Open Sans"/>
            </a:endParaRPr>
          </a:p>
          <a:p>
            <a:pPr marL="12700" marR="12700" algn="ctr">
              <a:lnSpc>
                <a:spcPct val="115000"/>
              </a:lnSpc>
              <a:spcBef>
                <a:spcPts val="700"/>
              </a:spcBef>
            </a:pPr>
            <a:r>
              <a:rPr lang="en-US" sz="2200">
                <a:solidFill>
                  <a:srgbClr val="404040"/>
                </a:solidFill>
                <a:latin typeface="Open Sans" pitchFamily="2" charset="0"/>
                <a:ea typeface="Open Sans"/>
                <a:cs typeface="Open Sans"/>
              </a:rPr>
              <a:t>Thin clients' or dumb terminals' access control, processing, and storage depend on a central server.</a:t>
            </a:r>
            <a:endParaRPr lang="en-IN" sz="2200">
              <a:solidFill>
                <a:srgbClr val="404040"/>
              </a:solidFill>
              <a:latin typeface="Open Sans" pitchFamily="2" charset="0"/>
              <a:ea typeface="Open Sans"/>
              <a:cs typeface="Open Sans"/>
            </a:endParaRPr>
          </a:p>
        </p:txBody>
      </p:sp>
      <p:sp>
        <p:nvSpPr>
          <p:cNvPr id="14" name="Google Shape;2592;p99">
            <a:extLst>
              <a:ext uri="{FF2B5EF4-FFF2-40B4-BE49-F238E27FC236}">
                <a16:creationId xmlns:a16="http://schemas.microsoft.com/office/drawing/2014/main" id="{D9711D8E-C2EB-4D46-9112-4B3F26CBA211}"/>
              </a:ext>
            </a:extLst>
          </p:cNvPr>
          <p:cNvSpPr/>
          <p:nvPr/>
        </p:nvSpPr>
        <p:spPr>
          <a:xfrm>
            <a:off x="11897242" y="3854314"/>
            <a:ext cx="3424388" cy="3783206"/>
          </a:xfrm>
          <a:prstGeom prst="roundRect">
            <a:avLst>
              <a:gd name="adj" fmla="val 6864"/>
            </a:avLst>
          </a:prstGeom>
          <a:solidFill>
            <a:srgbClr val="F2DAB4"/>
          </a:solidFill>
          <a:ln w="12700" cap="flat" cmpd="sng">
            <a:solidFill>
              <a:srgbClr val="E4B363"/>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400" b="1">
                <a:solidFill>
                  <a:srgbClr val="404040"/>
                </a:solidFill>
                <a:latin typeface="Open Sans"/>
                <a:ea typeface="Open Sans"/>
                <a:cs typeface="Open Sans"/>
                <a:sym typeface="Open Sans"/>
              </a:rPr>
              <a:t>Script-based sign on</a:t>
            </a:r>
          </a:p>
          <a:p>
            <a:pPr lvl="0"/>
            <a:endParaRPr lang="en-US" sz="2400">
              <a:solidFill>
                <a:srgbClr val="404040"/>
              </a:solidFill>
              <a:latin typeface="Open Sans"/>
              <a:ea typeface="Open Sans"/>
              <a:cs typeface="Open Sans"/>
            </a:endParaRPr>
          </a:p>
          <a:p>
            <a:pPr marL="12700" marR="12700" lvl="0" algn="ctr">
              <a:lnSpc>
                <a:spcPct val="115000"/>
              </a:lnSpc>
              <a:spcBef>
                <a:spcPts val="700"/>
              </a:spcBef>
            </a:pPr>
            <a:r>
              <a:rPr lang="en-US" sz="2200">
                <a:solidFill>
                  <a:srgbClr val="404040"/>
                </a:solidFill>
                <a:latin typeface="Open Sans" pitchFamily="2" charset="0"/>
                <a:ea typeface="Open Sans"/>
                <a:cs typeface="Open Sans"/>
              </a:rPr>
              <a:t>An organization can implement its SSO solution by developing a script.</a:t>
            </a:r>
            <a:endParaRPr lang="en-IN" sz="2200">
              <a:solidFill>
                <a:srgbClr val="404040"/>
              </a:solidFill>
              <a:latin typeface="Open Sans" pitchFamily="2" charset="0"/>
              <a:ea typeface="Open Sans"/>
              <a:cs typeface="Open Sans"/>
            </a:endParaRPr>
          </a:p>
        </p:txBody>
      </p:sp>
      <p:cxnSp>
        <p:nvCxnSpPr>
          <p:cNvPr id="15" name="Straight Connector 14">
            <a:extLst>
              <a:ext uri="{FF2B5EF4-FFF2-40B4-BE49-F238E27FC236}">
                <a16:creationId xmlns:a16="http://schemas.microsoft.com/office/drawing/2014/main" id="{DACF7042-2A82-4D50-ABA8-4C333BC62206}"/>
              </a:ext>
            </a:extLst>
          </p:cNvPr>
          <p:cNvCxnSpPr>
            <a:cxnSpLocks/>
          </p:cNvCxnSpPr>
          <p:nvPr/>
        </p:nvCxnSpPr>
        <p:spPr>
          <a:xfrm flipV="1">
            <a:off x="2680645" y="3367210"/>
            <a:ext cx="0" cy="546676"/>
          </a:xfrm>
          <a:prstGeom prst="line">
            <a:avLst/>
          </a:prstGeom>
          <a:ln w="2857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6F3496-B44C-4F41-B10F-E0E7F63AF6FF}"/>
              </a:ext>
            </a:extLst>
          </p:cNvPr>
          <p:cNvCxnSpPr/>
          <p:nvPr/>
        </p:nvCxnSpPr>
        <p:spPr>
          <a:xfrm flipV="1">
            <a:off x="6388100" y="3379795"/>
            <a:ext cx="0" cy="489098"/>
          </a:xfrm>
          <a:prstGeom prst="line">
            <a:avLst/>
          </a:prstGeom>
          <a:ln w="2857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CD0BE3B-67D3-4DAC-9CC3-6788E6437083}"/>
              </a:ext>
            </a:extLst>
          </p:cNvPr>
          <p:cNvCxnSpPr/>
          <p:nvPr/>
        </p:nvCxnSpPr>
        <p:spPr>
          <a:xfrm flipV="1">
            <a:off x="9958529" y="3391225"/>
            <a:ext cx="0" cy="489098"/>
          </a:xfrm>
          <a:prstGeom prst="line">
            <a:avLst/>
          </a:prstGeom>
          <a:ln w="2857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0BDBBB-B445-4CDA-A29B-6118A0F94942}"/>
              </a:ext>
            </a:extLst>
          </p:cNvPr>
          <p:cNvCxnSpPr/>
          <p:nvPr/>
        </p:nvCxnSpPr>
        <p:spPr>
          <a:xfrm flipV="1">
            <a:off x="13607376" y="3391225"/>
            <a:ext cx="0" cy="489098"/>
          </a:xfrm>
          <a:prstGeom prst="line">
            <a:avLst/>
          </a:prstGeom>
          <a:ln w="2857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FAA8F7-6DCF-4A3A-9BD0-7E45CA7A7D98}"/>
              </a:ext>
            </a:extLst>
          </p:cNvPr>
          <p:cNvCxnSpPr>
            <a:cxnSpLocks/>
          </p:cNvCxnSpPr>
          <p:nvPr/>
        </p:nvCxnSpPr>
        <p:spPr>
          <a:xfrm>
            <a:off x="2680645" y="3373976"/>
            <a:ext cx="10926731"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59ADFE-A551-43F9-9E5C-08199BC13B64}"/>
              </a:ext>
            </a:extLst>
          </p:cNvPr>
          <p:cNvCxnSpPr>
            <a:cxnSpLocks/>
          </p:cNvCxnSpPr>
          <p:nvPr/>
        </p:nvCxnSpPr>
        <p:spPr>
          <a:xfrm flipV="1">
            <a:off x="8128000" y="2721979"/>
            <a:ext cx="0" cy="669246"/>
          </a:xfrm>
          <a:prstGeom prst="line">
            <a:avLst/>
          </a:prstGeom>
          <a:ln w="2857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Google Shape;171;p194">
            <a:extLst>
              <a:ext uri="{FF2B5EF4-FFF2-40B4-BE49-F238E27FC236}">
                <a16:creationId xmlns:a16="http://schemas.microsoft.com/office/drawing/2014/main" id="{BF88A5B5-EE20-45EB-98D4-F8A793D5BF92}"/>
              </a:ext>
            </a:extLst>
          </p:cNvPr>
          <p:cNvSpPr/>
          <p:nvPr/>
        </p:nvSpPr>
        <p:spPr>
          <a:xfrm>
            <a:off x="5843824" y="1992215"/>
            <a:ext cx="4644552" cy="708661"/>
          </a:xfrm>
          <a:custGeom>
            <a:avLst/>
            <a:gdLst/>
            <a:ahLst/>
            <a:cxnLst/>
            <a:rect l="l" t="t" r="r" b="b"/>
            <a:pathLst>
              <a:path w="21600" h="21600" extrusionOk="0">
                <a:moveTo>
                  <a:pt x="21225" y="0"/>
                </a:moveTo>
                <a:lnTo>
                  <a:pt x="375" y="0"/>
                </a:lnTo>
                <a:lnTo>
                  <a:pt x="229" y="283"/>
                </a:lnTo>
                <a:lnTo>
                  <a:pt x="110" y="1054"/>
                </a:lnTo>
                <a:lnTo>
                  <a:pt x="29" y="2198"/>
                </a:lnTo>
                <a:lnTo>
                  <a:pt x="0" y="3600"/>
                </a:lnTo>
                <a:lnTo>
                  <a:pt x="0" y="18000"/>
                </a:lnTo>
                <a:lnTo>
                  <a:pt x="29" y="19402"/>
                </a:lnTo>
                <a:lnTo>
                  <a:pt x="110" y="20546"/>
                </a:lnTo>
                <a:lnTo>
                  <a:pt x="229" y="21317"/>
                </a:lnTo>
                <a:lnTo>
                  <a:pt x="375" y="21600"/>
                </a:lnTo>
                <a:lnTo>
                  <a:pt x="21225" y="21600"/>
                </a:lnTo>
                <a:lnTo>
                  <a:pt x="21371" y="21317"/>
                </a:lnTo>
                <a:lnTo>
                  <a:pt x="21490" y="20546"/>
                </a:lnTo>
                <a:lnTo>
                  <a:pt x="21571" y="19402"/>
                </a:lnTo>
                <a:lnTo>
                  <a:pt x="21600" y="18000"/>
                </a:lnTo>
                <a:lnTo>
                  <a:pt x="21600" y="3600"/>
                </a:lnTo>
                <a:lnTo>
                  <a:pt x="21571" y="2198"/>
                </a:lnTo>
                <a:lnTo>
                  <a:pt x="21490" y="1054"/>
                </a:lnTo>
                <a:lnTo>
                  <a:pt x="21371" y="283"/>
                </a:lnTo>
                <a:lnTo>
                  <a:pt x="21225" y="0"/>
                </a:lnTo>
                <a:close/>
              </a:path>
            </a:pathLst>
          </a:custGeom>
          <a:solidFill>
            <a:srgbClr val="427AA1"/>
          </a:solidFill>
          <a:ln w="9525" cap="flat" cmpd="sng">
            <a:solidFill>
              <a:schemeClr val="lt1"/>
            </a:solidFill>
            <a:prstDash val="solid"/>
            <a:round/>
            <a:headEnd type="none" w="sm" len="sm"/>
            <a:tailEnd type="none" w="sm" len="sm"/>
          </a:ln>
        </p:spPr>
        <p:txBody>
          <a:bodyPr spcFirstLastPara="1" wrap="square" lIns="45700" tIns="45700" rIns="45700" bIns="45700" anchor="ctr" anchorCtr="0">
            <a:noAutofit/>
          </a:bodyPr>
          <a:lstStyle/>
          <a:p>
            <a:pPr algn="ctr">
              <a:lnSpc>
                <a:spcPct val="115000"/>
              </a:lnSpc>
              <a:buSzPts val="2200"/>
            </a:pPr>
            <a:r>
              <a:rPr lang="en-US" sz="2200">
                <a:solidFill>
                  <a:schemeClr val="bg1"/>
                </a:solidFill>
                <a:latin typeface="Open Sans" pitchFamily="2" charset="0"/>
                <a:ea typeface="Open Sans Semibold" panose="020B0706030804020204" pitchFamily="34" charset="0"/>
                <a:cs typeface="Open Sans Semibold" panose="020B0706030804020204" pitchFamily="34" charset="0"/>
                <a:sym typeface="Open Sans"/>
              </a:rPr>
              <a:t>SSO technologies:</a:t>
            </a:r>
            <a:endParaRPr lang="en-US" sz="2200" b="0" i="0" u="none" strike="noStrike" cap="none">
              <a:solidFill>
                <a:schemeClr val="bg1"/>
              </a:solidFill>
              <a:latin typeface="Open Sans" pitchFamily="2" charset="0"/>
              <a:ea typeface="Open Sans Semibold" panose="020B0706030804020204" pitchFamily="34" charset="0"/>
              <a:cs typeface="Open Sans Semibold" panose="020B0706030804020204" pitchFamily="34" charset="0"/>
              <a:sym typeface="Open Sans"/>
            </a:endParaRPr>
          </a:p>
        </p:txBody>
      </p:sp>
      <p:sp>
        <p:nvSpPr>
          <p:cNvPr id="3" name="Brandline_LVC">
            <a:extLst>
              <a:ext uri="{FF2B5EF4-FFF2-40B4-BE49-F238E27FC236}">
                <a16:creationId xmlns:a16="http://schemas.microsoft.com/office/drawing/2014/main" id="{29FC77EB-B2E6-D74F-EFD3-4A22A241004F}"/>
              </a:ext>
            </a:extLst>
          </p:cNvPr>
          <p:cNvSpPr/>
          <p:nvPr/>
        </p:nvSpPr>
        <p:spPr>
          <a:xfrm>
            <a:off x="5880100" y="895987"/>
            <a:ext cx="4502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21663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6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Kerberos</a:t>
            </a:r>
            <a:endParaRPr/>
          </a:p>
        </p:txBody>
      </p:sp>
      <p:sp>
        <p:nvSpPr>
          <p:cNvPr id="1798" name="Google Shape;1798;p62"/>
          <p:cNvSpPr/>
          <p:nvPr/>
        </p:nvSpPr>
        <p:spPr>
          <a:xfrm>
            <a:off x="2400147" y="1501285"/>
            <a:ext cx="12452700" cy="1696200"/>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62"/>
          <p:cNvSpPr/>
          <p:nvPr/>
        </p:nvSpPr>
        <p:spPr>
          <a:xfrm rot="2719336">
            <a:off x="1767809" y="1554661"/>
            <a:ext cx="1621775" cy="1589953"/>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62"/>
          <p:cNvSpPr txBox="1"/>
          <p:nvPr/>
        </p:nvSpPr>
        <p:spPr>
          <a:xfrm>
            <a:off x="2871345" y="1838923"/>
            <a:ext cx="111645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1801" name="Google Shape;1801;p62"/>
          <p:cNvSpPr/>
          <p:nvPr/>
        </p:nvSpPr>
        <p:spPr>
          <a:xfrm>
            <a:off x="3651221" y="1648769"/>
            <a:ext cx="11034000" cy="1401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Kerberos</a:t>
            </a:r>
            <a:r>
              <a:rPr lang="en-US" sz="2200" b="0" i="0" u="none" strike="noStrike" cap="none">
                <a:solidFill>
                  <a:srgbClr val="3F3F3F"/>
                </a:solidFill>
                <a:latin typeface="Open Sans"/>
                <a:ea typeface="Open Sans"/>
                <a:cs typeface="Open Sans"/>
                <a:sym typeface="Open Sans"/>
              </a:rPr>
              <a:t> is an authentication protocol that offers a single sign-on solution for distributed environments.</a:t>
            </a:r>
            <a:endParaRPr sz="2200" b="0" i="0" u="none" strike="noStrike" cap="none">
              <a:solidFill>
                <a:srgbClr val="3F3F3F"/>
              </a:solidFill>
              <a:latin typeface="Open Sans"/>
              <a:ea typeface="Open Sans"/>
              <a:cs typeface="Open Sans"/>
              <a:sym typeface="Open Sans"/>
            </a:endParaRPr>
          </a:p>
        </p:txBody>
      </p:sp>
      <p:sp>
        <p:nvSpPr>
          <p:cNvPr id="1802" name="Google Shape;1802;p62"/>
          <p:cNvSpPr/>
          <p:nvPr/>
        </p:nvSpPr>
        <p:spPr>
          <a:xfrm>
            <a:off x="1510650" y="6772925"/>
            <a:ext cx="13342200" cy="11151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chemeClr val="dk1"/>
              </a:buClr>
              <a:buSzPts val="1100"/>
              <a:buFont typeface="Arial"/>
              <a:buNone/>
            </a:pPr>
            <a:r>
              <a:rPr lang="en-US" sz="2200">
                <a:solidFill>
                  <a:srgbClr val="3F3F3F"/>
                </a:solidFill>
                <a:latin typeface="Open Sans"/>
                <a:ea typeface="Open Sans"/>
                <a:cs typeface="Open Sans"/>
                <a:sym typeface="Open Sans"/>
              </a:rPr>
              <a:t>It</a:t>
            </a:r>
            <a:r>
              <a:rPr lang="en-US" sz="2200" b="0" i="0" u="none" strike="noStrike" cap="none">
                <a:solidFill>
                  <a:srgbClr val="3F3F3F"/>
                </a:solidFill>
                <a:latin typeface="Open Sans"/>
                <a:ea typeface="Open Sans"/>
                <a:cs typeface="Open Sans"/>
                <a:sym typeface="Open Sans"/>
              </a:rPr>
              <a:t> uses a client/server model based on tickets to allow nodes to securely interact on an insecure network and confirm their identity to one another.</a:t>
            </a:r>
            <a:endParaRPr sz="2200" b="0" i="0" u="none" strike="noStrike" cap="none">
              <a:solidFill>
                <a:srgbClr val="3F3F3F"/>
              </a:solidFill>
              <a:latin typeface="Open Sans"/>
              <a:ea typeface="Open Sans"/>
              <a:cs typeface="Open Sans"/>
              <a:sym typeface="Open Sans"/>
            </a:endParaRPr>
          </a:p>
        </p:txBody>
      </p:sp>
      <p:pic>
        <p:nvPicPr>
          <p:cNvPr id="1803" name="Google Shape;1803;p62"/>
          <p:cNvPicPr preferRelativeResize="0"/>
          <p:nvPr/>
        </p:nvPicPr>
        <p:blipFill rotWithShape="1">
          <a:blip r:embed="rId3">
            <a:alphaModFix/>
          </a:blip>
          <a:srcRect/>
          <a:stretch/>
        </p:blipFill>
        <p:spPr>
          <a:xfrm>
            <a:off x="1989923" y="1760594"/>
            <a:ext cx="1177550" cy="1177574"/>
          </a:xfrm>
          <a:prstGeom prst="rect">
            <a:avLst/>
          </a:prstGeom>
          <a:noFill/>
          <a:ln>
            <a:noFill/>
          </a:ln>
        </p:spPr>
      </p:pic>
      <p:pic>
        <p:nvPicPr>
          <p:cNvPr id="1804" name="Google Shape;1804;p62"/>
          <p:cNvPicPr preferRelativeResize="0"/>
          <p:nvPr/>
        </p:nvPicPr>
        <p:blipFill rotWithShape="1">
          <a:blip r:embed="rId4">
            <a:alphaModFix/>
          </a:blip>
          <a:srcRect/>
          <a:stretch/>
        </p:blipFill>
        <p:spPr>
          <a:xfrm>
            <a:off x="6492684" y="3349885"/>
            <a:ext cx="3270639" cy="3270639"/>
          </a:xfrm>
          <a:prstGeom prst="rect">
            <a:avLst/>
          </a:prstGeom>
          <a:noFill/>
          <a:ln>
            <a:noFill/>
          </a:ln>
        </p:spPr>
      </p:pic>
      <p:sp>
        <p:nvSpPr>
          <p:cNvPr id="3" name="Brandline_LVC">
            <a:extLst>
              <a:ext uri="{FF2B5EF4-FFF2-40B4-BE49-F238E27FC236}">
                <a16:creationId xmlns:a16="http://schemas.microsoft.com/office/drawing/2014/main" id="{D0F391F5-6270-39CF-E7A5-CBAFC2BF6ACF}"/>
              </a:ext>
            </a:extLst>
          </p:cNvPr>
          <p:cNvSpPr/>
          <p:nvPr/>
        </p:nvSpPr>
        <p:spPr>
          <a:xfrm>
            <a:off x="7124700" y="816324"/>
            <a:ext cx="2002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grpSp>
        <p:nvGrpSpPr>
          <p:cNvPr id="7" name="Group 6">
            <a:extLst>
              <a:ext uri="{FF2B5EF4-FFF2-40B4-BE49-F238E27FC236}">
                <a16:creationId xmlns:a16="http://schemas.microsoft.com/office/drawing/2014/main" id="{5FBD5ACF-63C1-587A-21FC-0F42D8E378D6}"/>
              </a:ext>
            </a:extLst>
          </p:cNvPr>
          <p:cNvGrpSpPr/>
          <p:nvPr/>
        </p:nvGrpSpPr>
        <p:grpSpPr>
          <a:xfrm>
            <a:off x="7007294" y="1860477"/>
            <a:ext cx="7554686" cy="1609128"/>
            <a:chOff x="7075714" y="2836074"/>
            <a:chExt cx="7554686" cy="1609128"/>
          </a:xfrm>
        </p:grpSpPr>
        <p:sp>
          <p:nvSpPr>
            <p:cNvPr id="6" name="Rectangle: Rounded Corners 5">
              <a:extLst>
                <a:ext uri="{FF2B5EF4-FFF2-40B4-BE49-F238E27FC236}">
                  <a16:creationId xmlns:a16="http://schemas.microsoft.com/office/drawing/2014/main" id="{4360C8BB-4365-C397-BD9E-00878C0F01B9}"/>
                </a:ext>
              </a:extLst>
            </p:cNvPr>
            <p:cNvSpPr/>
            <p:nvPr/>
          </p:nvSpPr>
          <p:spPr>
            <a:xfrm>
              <a:off x="7075714" y="2836074"/>
              <a:ext cx="7554686" cy="14539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1" name="Google Shape;1821;gec9060b382_0_291"/>
            <p:cNvSpPr txBox="1"/>
            <p:nvPr/>
          </p:nvSpPr>
          <p:spPr>
            <a:xfrm>
              <a:off x="7321456" y="2836074"/>
              <a:ext cx="7063200" cy="160912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a:solidFill>
                    <a:srgbClr val="3F3F3F"/>
                  </a:solidFill>
                  <a:latin typeface="Open Sans"/>
                  <a:ea typeface="Open Sans"/>
                  <a:cs typeface="Open Sans"/>
                  <a:sym typeface="Open Sans"/>
                </a:rPr>
                <a:t>Single Sign on </a:t>
              </a:r>
              <a:r>
                <a:rPr lang="en-US" sz="2200">
                  <a:solidFill>
                    <a:srgbClr val="3F3F3F"/>
                  </a:solidFill>
                  <a:latin typeface="Open Sans"/>
                  <a:ea typeface="Open Sans"/>
                  <a:cs typeface="Open Sans"/>
                  <a:sym typeface="Open Sans"/>
                </a:rPr>
                <a:t>Kerberos is an open protocol that allows u</a:t>
              </a:r>
              <a:r>
                <a:rPr lang="en-US" sz="2200">
                  <a:solidFill>
                    <a:srgbClr val="3F3F3F"/>
                  </a:solidFill>
                  <a:latin typeface="Open Sans"/>
                  <a:ea typeface="Open Sans"/>
                  <a:cs typeface="Open Sans"/>
                </a:rPr>
                <a:t>sers to authenticate only once to access multiple resources within a Kerberos realm.</a:t>
              </a:r>
              <a:endParaRPr sz="2200">
                <a:solidFill>
                  <a:srgbClr val="3F3F3F"/>
                </a:solidFill>
                <a:latin typeface="Open Sans"/>
                <a:ea typeface="Open Sans"/>
                <a:cs typeface="Open Sans"/>
                <a:sym typeface="Open Sans"/>
              </a:endParaRPr>
            </a:p>
          </p:txBody>
        </p:sp>
      </p:grpSp>
      <p:grpSp>
        <p:nvGrpSpPr>
          <p:cNvPr id="10" name="Group 9">
            <a:extLst>
              <a:ext uri="{FF2B5EF4-FFF2-40B4-BE49-F238E27FC236}">
                <a16:creationId xmlns:a16="http://schemas.microsoft.com/office/drawing/2014/main" id="{35A86EC1-C0B7-874D-A358-9C5C30B2963A}"/>
              </a:ext>
            </a:extLst>
          </p:cNvPr>
          <p:cNvGrpSpPr/>
          <p:nvPr/>
        </p:nvGrpSpPr>
        <p:grpSpPr>
          <a:xfrm>
            <a:off x="7007294" y="3747502"/>
            <a:ext cx="7589554" cy="1671377"/>
            <a:chOff x="7075714" y="4574907"/>
            <a:chExt cx="7589554" cy="1671377"/>
          </a:xfrm>
        </p:grpSpPr>
        <p:sp>
          <p:nvSpPr>
            <p:cNvPr id="8" name="Rectangle: Rounded Corners 7">
              <a:extLst>
                <a:ext uri="{FF2B5EF4-FFF2-40B4-BE49-F238E27FC236}">
                  <a16:creationId xmlns:a16="http://schemas.microsoft.com/office/drawing/2014/main" id="{FDFA53DD-15C0-AFC4-D5CC-EA2CEBD3C553}"/>
                </a:ext>
              </a:extLst>
            </p:cNvPr>
            <p:cNvSpPr/>
            <p:nvPr/>
          </p:nvSpPr>
          <p:spPr>
            <a:xfrm>
              <a:off x="7110582" y="4574907"/>
              <a:ext cx="7554686" cy="14539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2" name="Google Shape;1822;gec9060b382_0_291"/>
            <p:cNvSpPr txBox="1"/>
            <p:nvPr/>
          </p:nvSpPr>
          <p:spPr>
            <a:xfrm>
              <a:off x="7075714" y="4637156"/>
              <a:ext cx="7554685" cy="160912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Stron</a:t>
              </a:r>
              <a:r>
                <a:rPr lang="en-US" sz="2200" b="1">
                  <a:solidFill>
                    <a:srgbClr val="3F3F3F"/>
                  </a:solidFill>
                  <a:latin typeface="Open Sans"/>
                  <a:ea typeface="Open Sans"/>
                  <a:cs typeface="Open Sans"/>
                  <a:sym typeface="Open Sans"/>
                </a:rPr>
                <a:t>g Encryption </a:t>
              </a:r>
              <a:r>
                <a:rPr lang="en-US" sz="2200" b="0" i="0" u="none" strike="noStrike" cap="none">
                  <a:solidFill>
                    <a:srgbClr val="3F3F3F"/>
                  </a:solidFill>
                  <a:latin typeface="Open Sans"/>
                  <a:ea typeface="Open Sans"/>
                  <a:cs typeface="Open Sans"/>
                  <a:sym typeface="Open Sans"/>
                </a:rPr>
                <a:t>It uses Advanced Encryption Standard (AES) symmetric-key cryptography to protect data confidentiality and integrity</a:t>
              </a:r>
              <a:endParaRPr sz="2200" b="0" i="0" u="none" strike="noStrike" cap="none">
                <a:solidFill>
                  <a:srgbClr val="3F3F3F"/>
                </a:solidFill>
                <a:latin typeface="Open Sans"/>
                <a:ea typeface="Open Sans"/>
                <a:cs typeface="Open Sans"/>
                <a:sym typeface="Open Sans"/>
              </a:endParaRPr>
            </a:p>
          </p:txBody>
        </p:sp>
      </p:grpSp>
      <p:grpSp>
        <p:nvGrpSpPr>
          <p:cNvPr id="11" name="Group 10">
            <a:extLst>
              <a:ext uri="{FF2B5EF4-FFF2-40B4-BE49-F238E27FC236}">
                <a16:creationId xmlns:a16="http://schemas.microsoft.com/office/drawing/2014/main" id="{F07CE4EC-EC51-D401-2113-D6FBFC9B9AC8}"/>
              </a:ext>
            </a:extLst>
          </p:cNvPr>
          <p:cNvGrpSpPr/>
          <p:nvPr/>
        </p:nvGrpSpPr>
        <p:grpSpPr>
          <a:xfrm>
            <a:off x="7042162" y="5634527"/>
            <a:ext cx="7554686" cy="1609378"/>
            <a:chOff x="7110582" y="6402626"/>
            <a:chExt cx="7554686" cy="1609378"/>
          </a:xfrm>
        </p:grpSpPr>
        <p:sp>
          <p:nvSpPr>
            <p:cNvPr id="9" name="Rectangle: Rounded Corners 8">
              <a:extLst>
                <a:ext uri="{FF2B5EF4-FFF2-40B4-BE49-F238E27FC236}">
                  <a16:creationId xmlns:a16="http://schemas.microsoft.com/office/drawing/2014/main" id="{5347C2FD-6DE7-0FAB-EC64-DDC226F71776}"/>
                </a:ext>
              </a:extLst>
            </p:cNvPr>
            <p:cNvSpPr/>
            <p:nvPr/>
          </p:nvSpPr>
          <p:spPr>
            <a:xfrm>
              <a:off x="7110582" y="6402626"/>
              <a:ext cx="7554686" cy="14539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3" name="Google Shape;1823;gec9060b382_0_291"/>
            <p:cNvSpPr txBox="1"/>
            <p:nvPr/>
          </p:nvSpPr>
          <p:spPr>
            <a:xfrm>
              <a:off x="7321456" y="6402876"/>
              <a:ext cx="7170000" cy="160912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a:solidFill>
                    <a:srgbClr val="3F3F3F"/>
                  </a:solidFill>
                  <a:latin typeface="Open Sans"/>
                  <a:ea typeface="Open Sans"/>
                  <a:cs typeface="Open Sans"/>
                  <a:sym typeface="Open Sans"/>
                </a:rPr>
                <a:t>Mutual Authentication- </a:t>
              </a:r>
              <a:r>
                <a:rPr lang="en-US" sz="2200">
                  <a:solidFill>
                    <a:srgbClr val="3F3F3F"/>
                  </a:solidFill>
                  <a:latin typeface="Open Sans"/>
                  <a:ea typeface="Open Sans"/>
                  <a:cs typeface="Open Sans"/>
                </a:rPr>
                <a:t>Both the client and the server are authenticated, ensuring the identity of both parties</a:t>
              </a:r>
              <a:endParaRPr sz="2200">
                <a:solidFill>
                  <a:srgbClr val="3F3F3F"/>
                </a:solidFill>
                <a:latin typeface="Open Sans"/>
                <a:ea typeface="Open Sans"/>
                <a:cs typeface="Open Sans"/>
                <a:sym typeface="Open Sans"/>
              </a:endParaRPr>
            </a:p>
          </p:txBody>
        </p:sp>
      </p:grpSp>
      <p:sp>
        <p:nvSpPr>
          <p:cNvPr id="1827" name="Google Shape;1827;gec9060b382_0_29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Key Features of Kerberos</a:t>
            </a:r>
            <a:endParaRPr/>
          </a:p>
        </p:txBody>
      </p:sp>
      <p:pic>
        <p:nvPicPr>
          <p:cNvPr id="1830" name="Google Shape;1830;gec9060b382_0_291"/>
          <p:cNvPicPr preferRelativeResize="0"/>
          <p:nvPr/>
        </p:nvPicPr>
        <p:blipFill rotWithShape="1">
          <a:blip r:embed="rId3">
            <a:alphaModFix/>
          </a:blip>
          <a:srcRect/>
          <a:stretch/>
        </p:blipFill>
        <p:spPr>
          <a:xfrm>
            <a:off x="1851495" y="3314378"/>
            <a:ext cx="4066526" cy="2740150"/>
          </a:xfrm>
          <a:prstGeom prst="rect">
            <a:avLst/>
          </a:prstGeom>
          <a:noFill/>
          <a:ln>
            <a:noFill/>
          </a:ln>
        </p:spPr>
      </p:pic>
      <p:sp>
        <p:nvSpPr>
          <p:cNvPr id="5" name="Brandline_LVC">
            <a:extLst>
              <a:ext uri="{FF2B5EF4-FFF2-40B4-BE49-F238E27FC236}">
                <a16:creationId xmlns:a16="http://schemas.microsoft.com/office/drawing/2014/main" id="{C1A355FA-5246-3F16-928F-EDA808E1768A}"/>
              </a:ext>
            </a:extLst>
          </p:cNvPr>
          <p:cNvSpPr/>
          <p:nvPr/>
        </p:nvSpPr>
        <p:spPr>
          <a:xfrm>
            <a:off x="5359400" y="816324"/>
            <a:ext cx="5548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xfrm>
            <a:off x="5594616" y="4114800"/>
            <a:ext cx="5066768" cy="914400"/>
          </a:xfrm>
          <a:prstGeom prst="rect">
            <a:avLst/>
          </a:prstGeom>
          <a:noFill/>
          <a:ln>
            <a:noFill/>
          </a:ln>
        </p:spPr>
        <p:txBody>
          <a:bodyPr spcFirstLastPara="1" wrap="square" lIns="91425" tIns="91425" rIns="91425" bIns="91425" anchor="t" anchorCtr="0">
            <a:noAutofit/>
          </a:bodyPr>
          <a:lstStyle/>
          <a:p>
            <a:r>
              <a:rPr lang="en-US"/>
              <a:t>Wireless Technologies</a:t>
            </a:r>
          </a:p>
        </p:txBody>
      </p:sp>
    </p:spTree>
    <p:extLst>
      <p:ext uri="{BB962C8B-B14F-4D97-AF65-F5344CB8AC3E}">
        <p14:creationId xmlns:p14="http://schemas.microsoft.com/office/powerpoint/2010/main" val="320617311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grpSp>
        <p:nvGrpSpPr>
          <p:cNvPr id="10" name="Group 9">
            <a:extLst>
              <a:ext uri="{FF2B5EF4-FFF2-40B4-BE49-F238E27FC236}">
                <a16:creationId xmlns:a16="http://schemas.microsoft.com/office/drawing/2014/main" id="{B7DD156D-A382-F4C2-A45D-C5AE55888AB2}"/>
              </a:ext>
            </a:extLst>
          </p:cNvPr>
          <p:cNvGrpSpPr/>
          <p:nvPr/>
        </p:nvGrpSpPr>
        <p:grpSpPr>
          <a:xfrm>
            <a:off x="7130449" y="1922493"/>
            <a:ext cx="7554686" cy="1453901"/>
            <a:chOff x="7130449" y="2314376"/>
            <a:chExt cx="7554686" cy="1453901"/>
          </a:xfrm>
        </p:grpSpPr>
        <p:sp>
          <p:nvSpPr>
            <p:cNvPr id="6" name="Rectangle: Rounded Corners 5">
              <a:extLst>
                <a:ext uri="{FF2B5EF4-FFF2-40B4-BE49-F238E27FC236}">
                  <a16:creationId xmlns:a16="http://schemas.microsoft.com/office/drawing/2014/main" id="{F382B635-15F4-E697-FE95-C3E53D338CD1}"/>
                </a:ext>
              </a:extLst>
            </p:cNvPr>
            <p:cNvSpPr/>
            <p:nvPr/>
          </p:nvSpPr>
          <p:spPr>
            <a:xfrm>
              <a:off x="7130449" y="2314376"/>
              <a:ext cx="7554686" cy="14539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8" name="Google Shape;1838;gec9060b382_0_312"/>
            <p:cNvSpPr txBox="1"/>
            <p:nvPr/>
          </p:nvSpPr>
          <p:spPr>
            <a:xfrm>
              <a:off x="7428542" y="2497942"/>
              <a:ext cx="6958500" cy="1219791"/>
            </a:xfrm>
            <a:prstGeom prst="rect">
              <a:avLst/>
            </a:prstGeom>
            <a:noFill/>
            <a:ln>
              <a:noFill/>
            </a:ln>
          </p:spPr>
          <p:txBody>
            <a:bodyPr spcFirstLastPara="1" wrap="square" lIns="91425" tIns="91425" rIns="91425" bIns="91425" anchor="t" anchorCtr="0">
              <a:spAutoFit/>
            </a:bodyPr>
            <a:lstStyle/>
            <a:p>
              <a:pPr algn="ctr">
                <a:lnSpc>
                  <a:spcPct val="115000"/>
                </a:lnSpc>
                <a:spcBef>
                  <a:spcPts val="1000"/>
                </a:spcBef>
                <a:spcAft>
                  <a:spcPts val="1000"/>
                </a:spcAft>
                <a:buClr>
                  <a:schemeClr val="dk1"/>
                </a:buClr>
                <a:buSzPts val="1100"/>
              </a:pPr>
              <a:r>
                <a:rPr lang="en-US" sz="2200" b="1">
                  <a:solidFill>
                    <a:srgbClr val="3F3F3F"/>
                  </a:solidFill>
                  <a:latin typeface="Open Sans"/>
                  <a:ea typeface="Open Sans"/>
                  <a:cs typeface="Open Sans"/>
                </a:rPr>
                <a:t>Ticket-Based Authentication</a:t>
              </a:r>
              <a:r>
                <a:rPr lang="en-US" sz="2200">
                  <a:solidFill>
                    <a:srgbClr val="3F3F3F"/>
                  </a:solidFill>
                  <a:latin typeface="Open Sans"/>
                  <a:ea typeface="Open Sans"/>
                  <a:cs typeface="Open Sans"/>
                </a:rPr>
                <a:t>: Uses tickets for access, reducing password transmission</a:t>
              </a:r>
              <a:endParaRPr sz="2200">
                <a:solidFill>
                  <a:srgbClr val="3F3F3F"/>
                </a:solidFill>
                <a:latin typeface="Open Sans"/>
                <a:ea typeface="Open Sans"/>
                <a:cs typeface="Open Sans"/>
                <a:sym typeface="Open Sans"/>
              </a:endParaRPr>
            </a:p>
          </p:txBody>
        </p:sp>
      </p:grpSp>
      <p:grpSp>
        <p:nvGrpSpPr>
          <p:cNvPr id="11" name="Group 10">
            <a:extLst>
              <a:ext uri="{FF2B5EF4-FFF2-40B4-BE49-F238E27FC236}">
                <a16:creationId xmlns:a16="http://schemas.microsoft.com/office/drawing/2014/main" id="{81036E21-6769-5B54-8695-A428CE74C39A}"/>
              </a:ext>
            </a:extLst>
          </p:cNvPr>
          <p:cNvGrpSpPr/>
          <p:nvPr/>
        </p:nvGrpSpPr>
        <p:grpSpPr>
          <a:xfrm>
            <a:off x="7130449" y="3778014"/>
            <a:ext cx="7554686" cy="1609128"/>
            <a:chOff x="7110582" y="4572000"/>
            <a:chExt cx="7554686" cy="1609128"/>
          </a:xfrm>
        </p:grpSpPr>
        <p:sp>
          <p:nvSpPr>
            <p:cNvPr id="7" name="Rectangle: Rounded Corners 6">
              <a:extLst>
                <a:ext uri="{FF2B5EF4-FFF2-40B4-BE49-F238E27FC236}">
                  <a16:creationId xmlns:a16="http://schemas.microsoft.com/office/drawing/2014/main" id="{6C713ED9-EDC3-CFFC-A22D-8AA3F04EF15C}"/>
                </a:ext>
              </a:extLst>
            </p:cNvPr>
            <p:cNvSpPr/>
            <p:nvPr/>
          </p:nvSpPr>
          <p:spPr>
            <a:xfrm>
              <a:off x="7110582" y="4572000"/>
              <a:ext cx="7554686" cy="14539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9" name="Google Shape;1839;gec9060b382_0_312"/>
            <p:cNvSpPr txBox="1"/>
            <p:nvPr/>
          </p:nvSpPr>
          <p:spPr>
            <a:xfrm>
              <a:off x="7356325" y="4572000"/>
              <a:ext cx="7063200" cy="160912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a:solidFill>
                    <a:srgbClr val="3F3F3F"/>
                  </a:solidFill>
                  <a:latin typeface="Open Sans"/>
                  <a:ea typeface="Open Sans"/>
                  <a:cs typeface="Open Sans"/>
                </a:rPr>
                <a:t>Centralized Management- </a:t>
              </a:r>
              <a:r>
                <a:rPr lang="en-US" sz="2200">
                  <a:solidFill>
                    <a:srgbClr val="3F3F3F"/>
                  </a:solidFill>
                  <a:latin typeface="Open Sans"/>
                  <a:ea typeface="Open Sans"/>
                  <a:cs typeface="Open Sans"/>
                </a:rPr>
                <a:t>It  uses a Key Distribution Center (KDC) which allows Centralized management of user credentials and ticket issuance.</a:t>
              </a:r>
              <a:endParaRPr sz="2200">
                <a:solidFill>
                  <a:srgbClr val="3F3F3F"/>
                </a:solidFill>
                <a:latin typeface="Open Sans"/>
                <a:ea typeface="Open Sans"/>
                <a:cs typeface="Open Sans"/>
                <a:sym typeface="Open Sans"/>
              </a:endParaRPr>
            </a:p>
          </p:txBody>
        </p:sp>
      </p:grpSp>
      <p:grpSp>
        <p:nvGrpSpPr>
          <p:cNvPr id="12" name="Group 11">
            <a:extLst>
              <a:ext uri="{FF2B5EF4-FFF2-40B4-BE49-F238E27FC236}">
                <a16:creationId xmlns:a16="http://schemas.microsoft.com/office/drawing/2014/main" id="{A11D7E3B-F71B-0577-E999-A8FF8B300F71}"/>
              </a:ext>
            </a:extLst>
          </p:cNvPr>
          <p:cNvGrpSpPr/>
          <p:nvPr/>
        </p:nvGrpSpPr>
        <p:grpSpPr>
          <a:xfrm>
            <a:off x="7130449" y="5633535"/>
            <a:ext cx="7554686" cy="1453901"/>
            <a:chOff x="7130449" y="6486073"/>
            <a:chExt cx="7554686" cy="1453901"/>
          </a:xfrm>
        </p:grpSpPr>
        <p:sp>
          <p:nvSpPr>
            <p:cNvPr id="8" name="Rectangle: Rounded Corners 7">
              <a:extLst>
                <a:ext uri="{FF2B5EF4-FFF2-40B4-BE49-F238E27FC236}">
                  <a16:creationId xmlns:a16="http://schemas.microsoft.com/office/drawing/2014/main" id="{EFD39803-B6CB-5762-E6D0-7CF30EF7DC38}"/>
                </a:ext>
              </a:extLst>
            </p:cNvPr>
            <p:cNvSpPr/>
            <p:nvPr/>
          </p:nvSpPr>
          <p:spPr>
            <a:xfrm>
              <a:off x="7130449" y="6486073"/>
              <a:ext cx="7554686" cy="145390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0" name="Google Shape;1840;gec9060b382_0_312"/>
            <p:cNvSpPr txBox="1"/>
            <p:nvPr/>
          </p:nvSpPr>
          <p:spPr>
            <a:xfrm>
              <a:off x="7376192" y="6691410"/>
              <a:ext cx="70632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a:solidFill>
                    <a:srgbClr val="3F3F3F"/>
                  </a:solidFill>
                  <a:latin typeface="Open Sans"/>
                  <a:ea typeface="Open Sans"/>
                  <a:cs typeface="Open Sans"/>
                </a:rPr>
                <a:t>Scalability: Can handle large numbers of users and services</a:t>
              </a:r>
              <a:endParaRPr sz="2200">
                <a:solidFill>
                  <a:srgbClr val="3F3F3F"/>
                </a:solidFill>
                <a:latin typeface="Open Sans"/>
                <a:ea typeface="Open Sans"/>
                <a:cs typeface="Open Sans"/>
                <a:sym typeface="Open Sans"/>
              </a:endParaRPr>
            </a:p>
          </p:txBody>
        </p:sp>
      </p:grpSp>
      <p:sp>
        <p:nvSpPr>
          <p:cNvPr id="1844" name="Google Shape;1844;gec9060b382_0_3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Key Features of Kerberos</a:t>
            </a:r>
            <a:endParaRPr/>
          </a:p>
        </p:txBody>
      </p:sp>
      <p:sp>
        <p:nvSpPr>
          <p:cNvPr id="5" name="Brandline_LVC">
            <a:extLst>
              <a:ext uri="{FF2B5EF4-FFF2-40B4-BE49-F238E27FC236}">
                <a16:creationId xmlns:a16="http://schemas.microsoft.com/office/drawing/2014/main" id="{7BB4423F-A614-D594-7357-5583162B3E27}"/>
              </a:ext>
            </a:extLst>
          </p:cNvPr>
          <p:cNvSpPr/>
          <p:nvPr/>
        </p:nvSpPr>
        <p:spPr>
          <a:xfrm>
            <a:off x="5359400" y="816324"/>
            <a:ext cx="5548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oogle Shape;1830;gec9060b382_0_291">
            <a:extLst>
              <a:ext uri="{FF2B5EF4-FFF2-40B4-BE49-F238E27FC236}">
                <a16:creationId xmlns:a16="http://schemas.microsoft.com/office/drawing/2014/main" id="{BD46E6BA-C6D1-AAB0-6BD5-5D78B0EA98E6}"/>
              </a:ext>
            </a:extLst>
          </p:cNvPr>
          <p:cNvPicPr preferRelativeResize="0"/>
          <p:nvPr/>
        </p:nvPicPr>
        <p:blipFill rotWithShape="1">
          <a:blip r:embed="rId3">
            <a:alphaModFix/>
          </a:blip>
          <a:srcRect/>
          <a:stretch/>
        </p:blipFill>
        <p:spPr>
          <a:xfrm>
            <a:off x="1851495" y="3314378"/>
            <a:ext cx="4066526" cy="2740150"/>
          </a:xfrm>
          <a:prstGeom prst="rect">
            <a:avLst/>
          </a:prstGeom>
          <a:noFill/>
          <a:ln>
            <a:noFill/>
          </a:ln>
        </p:spPr>
      </p:pic>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3" name="Google Shape;1853;gec9060b382_0_33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Key Distribution Center (KDC)</a:t>
            </a:r>
            <a:endParaRPr/>
          </a:p>
        </p:txBody>
      </p:sp>
      <p:grpSp>
        <p:nvGrpSpPr>
          <p:cNvPr id="6" name="Group 5">
            <a:extLst>
              <a:ext uri="{FF2B5EF4-FFF2-40B4-BE49-F238E27FC236}">
                <a16:creationId xmlns:a16="http://schemas.microsoft.com/office/drawing/2014/main" id="{6BAF888B-EA07-C52E-8077-FF9D951741A6}"/>
              </a:ext>
            </a:extLst>
          </p:cNvPr>
          <p:cNvGrpSpPr/>
          <p:nvPr/>
        </p:nvGrpSpPr>
        <p:grpSpPr>
          <a:xfrm>
            <a:off x="1521074" y="3093626"/>
            <a:ext cx="4713300" cy="4644628"/>
            <a:chOff x="5771350" y="3592006"/>
            <a:chExt cx="4713300" cy="4644628"/>
          </a:xfrm>
        </p:grpSpPr>
        <p:sp>
          <p:nvSpPr>
            <p:cNvPr id="1852" name="Google Shape;1852;gec9060b382_0_338"/>
            <p:cNvSpPr/>
            <p:nvPr/>
          </p:nvSpPr>
          <p:spPr>
            <a:xfrm>
              <a:off x="5771350" y="3592006"/>
              <a:ext cx="4713300" cy="3838200"/>
            </a:xfrm>
            <a:prstGeom prst="roundRect">
              <a:avLst>
                <a:gd name="adj" fmla="val 9293"/>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5" name="Google Shape;1855;gec9060b382_0_338"/>
            <p:cNvPicPr preferRelativeResize="0"/>
            <p:nvPr/>
          </p:nvPicPr>
          <p:blipFill rotWithShape="1">
            <a:blip r:embed="rId3">
              <a:alphaModFix/>
            </a:blip>
            <a:srcRect/>
            <a:stretch/>
          </p:blipFill>
          <p:spPr>
            <a:xfrm>
              <a:off x="6466550" y="3923731"/>
              <a:ext cx="1219200" cy="1219200"/>
            </a:xfrm>
            <a:prstGeom prst="rect">
              <a:avLst/>
            </a:prstGeom>
            <a:noFill/>
            <a:ln>
              <a:noFill/>
            </a:ln>
          </p:spPr>
        </p:pic>
        <p:pic>
          <p:nvPicPr>
            <p:cNvPr id="1856" name="Google Shape;1856;gec9060b382_0_338"/>
            <p:cNvPicPr preferRelativeResize="0"/>
            <p:nvPr/>
          </p:nvPicPr>
          <p:blipFill rotWithShape="1">
            <a:blip r:embed="rId3">
              <a:alphaModFix/>
            </a:blip>
            <a:srcRect/>
            <a:stretch/>
          </p:blipFill>
          <p:spPr>
            <a:xfrm>
              <a:off x="8571650" y="5642456"/>
              <a:ext cx="1219200" cy="1219200"/>
            </a:xfrm>
            <a:prstGeom prst="rect">
              <a:avLst/>
            </a:prstGeom>
            <a:noFill/>
            <a:ln>
              <a:noFill/>
            </a:ln>
          </p:spPr>
        </p:pic>
        <p:sp>
          <p:nvSpPr>
            <p:cNvPr id="1857" name="Google Shape;1857;gec9060b382_0_338"/>
            <p:cNvSpPr txBox="1"/>
            <p:nvPr/>
          </p:nvSpPr>
          <p:spPr>
            <a:xfrm>
              <a:off x="5903750" y="5795756"/>
              <a:ext cx="25341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i="0" u="none" strike="noStrike" cap="none">
                  <a:solidFill>
                    <a:srgbClr val="3F3F3F"/>
                  </a:solidFill>
                  <a:latin typeface="Open Sans"/>
                  <a:ea typeface="Open Sans"/>
                  <a:cs typeface="Open Sans"/>
                  <a:sym typeface="Open Sans"/>
                </a:rPr>
                <a:t>Ticket Granting Service (TGS)</a:t>
              </a:r>
              <a:endParaRPr sz="2200" i="0" u="none" strike="noStrike" cap="none">
                <a:solidFill>
                  <a:srgbClr val="3F3F3F"/>
                </a:solidFill>
                <a:latin typeface="Open Sans"/>
                <a:ea typeface="Open Sans"/>
                <a:cs typeface="Open Sans"/>
                <a:sym typeface="Open Sans"/>
              </a:endParaRPr>
            </a:p>
          </p:txBody>
        </p:sp>
        <p:sp>
          <p:nvSpPr>
            <p:cNvPr id="1858" name="Google Shape;1858;gec9060b382_0_338"/>
            <p:cNvSpPr txBox="1"/>
            <p:nvPr/>
          </p:nvSpPr>
          <p:spPr>
            <a:xfrm>
              <a:off x="7793375" y="4077031"/>
              <a:ext cx="25341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i="0" u="none" strike="noStrike" cap="none">
                  <a:solidFill>
                    <a:srgbClr val="3F3F3F"/>
                  </a:solidFill>
                  <a:latin typeface="Open Sans"/>
                  <a:ea typeface="Open Sans"/>
                  <a:cs typeface="Open Sans"/>
                  <a:sym typeface="Open Sans"/>
                </a:rPr>
                <a:t>Authentication </a:t>
              </a:r>
              <a:r>
                <a:rPr lang="en-US" sz="2200">
                  <a:solidFill>
                    <a:srgbClr val="3F3F3F"/>
                  </a:solidFill>
                  <a:latin typeface="Open Sans"/>
                  <a:ea typeface="Open Sans"/>
                  <a:cs typeface="Open Sans"/>
                  <a:sym typeface="Open Sans"/>
                </a:rPr>
                <a:t>S</a:t>
              </a:r>
              <a:r>
                <a:rPr lang="en-US" sz="2200" i="0" u="none" strike="noStrike" cap="none">
                  <a:solidFill>
                    <a:srgbClr val="3F3F3F"/>
                  </a:solidFill>
                  <a:latin typeface="Open Sans"/>
                  <a:ea typeface="Open Sans"/>
                  <a:cs typeface="Open Sans"/>
                  <a:sym typeface="Open Sans"/>
                </a:rPr>
                <a:t>ervice (AS)</a:t>
              </a:r>
              <a:endParaRPr sz="2200" i="0" u="none" strike="noStrike" cap="none">
                <a:solidFill>
                  <a:srgbClr val="3F3F3F"/>
                </a:solidFill>
                <a:latin typeface="Open Sans"/>
                <a:ea typeface="Open Sans"/>
                <a:cs typeface="Open Sans"/>
                <a:sym typeface="Open Sans"/>
              </a:endParaRPr>
            </a:p>
          </p:txBody>
        </p:sp>
        <p:sp>
          <p:nvSpPr>
            <p:cNvPr id="1859" name="Google Shape;1859;gec9060b382_0_338"/>
            <p:cNvSpPr txBox="1"/>
            <p:nvPr/>
          </p:nvSpPr>
          <p:spPr>
            <a:xfrm>
              <a:off x="5859550" y="7406181"/>
              <a:ext cx="4536900" cy="83045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i="0" u="none" strike="noStrike" cap="none">
                  <a:solidFill>
                    <a:srgbClr val="404040"/>
                  </a:solidFill>
                  <a:latin typeface="Open Sans" pitchFamily="2" charset="0"/>
                  <a:ea typeface="Open Sans"/>
                  <a:cs typeface="Open Sans"/>
                  <a:sym typeface="Open Sans"/>
                </a:rPr>
                <a:t>Key Distribution Center (KDC)</a:t>
              </a:r>
              <a:endParaRPr sz="2200" i="0" u="none" strike="noStrike" cap="none">
                <a:solidFill>
                  <a:srgbClr val="404040"/>
                </a:solidFill>
                <a:latin typeface="Open Sans" pitchFamily="2" charset="0"/>
                <a:ea typeface="Open Sans"/>
                <a:cs typeface="Open Sans"/>
                <a:sym typeface="Open Sans"/>
              </a:endParaRPr>
            </a:p>
          </p:txBody>
        </p:sp>
      </p:grpSp>
      <p:sp>
        <p:nvSpPr>
          <p:cNvPr id="1860" name="Google Shape;1860;gec9060b382_0_338"/>
          <p:cNvSpPr/>
          <p:nvPr/>
        </p:nvSpPr>
        <p:spPr>
          <a:xfrm>
            <a:off x="1870900" y="1302564"/>
            <a:ext cx="12864026" cy="1345728"/>
          </a:xfrm>
          <a:prstGeom prst="roundRect">
            <a:avLst>
              <a:gd name="adj" fmla="val 16667"/>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chemeClr val="dk1"/>
              </a:buClr>
              <a:buSzPts val="1100"/>
              <a:buFont typeface="Arial"/>
              <a:buNone/>
            </a:pPr>
            <a:r>
              <a:rPr lang="en-US" sz="2200">
                <a:solidFill>
                  <a:srgbClr val="3F3F3F"/>
                </a:solidFill>
                <a:latin typeface="Open Sans"/>
                <a:ea typeface="Open Sans"/>
                <a:cs typeface="Open Sans"/>
              </a:rPr>
              <a:t>It is a central authentication server in the Kerberos protocol, responsible for issuing tickets that allow users to access network services.</a:t>
            </a:r>
            <a:endParaRPr sz="2200" b="0" i="0" u="none" strike="noStrike" cap="none">
              <a:solidFill>
                <a:srgbClr val="3F3F3F"/>
              </a:solidFill>
              <a:latin typeface="Open Sans"/>
              <a:ea typeface="Open Sans"/>
              <a:cs typeface="Open Sans"/>
              <a:sym typeface="Open Sans"/>
            </a:endParaRPr>
          </a:p>
        </p:txBody>
      </p:sp>
      <p:sp>
        <p:nvSpPr>
          <p:cNvPr id="1861" name="Google Shape;1861;gec9060b382_0_338"/>
          <p:cNvSpPr/>
          <p:nvPr/>
        </p:nvSpPr>
        <p:spPr>
          <a:xfrm>
            <a:off x="7184571" y="3013190"/>
            <a:ext cx="7943911" cy="4568372"/>
          </a:xfrm>
          <a:prstGeom prst="roundRect">
            <a:avLst>
              <a:gd name="adj" fmla="val 4993"/>
            </a:avLst>
          </a:prstGeom>
          <a:noFill/>
          <a:ln>
            <a:solidFill>
              <a:schemeClr val="accent1">
                <a:lumMod val="75000"/>
              </a:schemeClr>
            </a:solidFill>
          </a:ln>
        </p:spPr>
        <p:txBody>
          <a:bodyPr spcFirstLastPara="1" wrap="square" lIns="91425" tIns="91425" rIns="91425" bIns="91425" anchor="ctr" anchorCtr="0">
            <a:noAutofit/>
          </a:bodyPr>
          <a:lstStyle/>
          <a:p>
            <a:pPr marL="342900" marR="0" lvl="0" indent="-342900" rtl="0">
              <a:lnSpc>
                <a:spcPct val="115000"/>
              </a:lnSpc>
              <a:spcBef>
                <a:spcPts val="1000"/>
              </a:spcBef>
              <a:spcAft>
                <a:spcPts val="1000"/>
              </a:spcAft>
              <a:buClr>
                <a:schemeClr val="dk1"/>
              </a:buClr>
              <a:buSzPts val="1100"/>
              <a:buFont typeface="Arial" panose="020B0604020202020204" pitchFamily="34" charset="0"/>
              <a:buChar char="•"/>
            </a:pPr>
            <a:r>
              <a:rPr lang="en-US" sz="2200">
                <a:solidFill>
                  <a:srgbClr val="404040"/>
                </a:solidFill>
                <a:latin typeface="Open Sans" pitchFamily="2" charset="0"/>
                <a:ea typeface="Open Sans"/>
                <a:cs typeface="Open Sans"/>
                <a:sym typeface="Open Sans"/>
              </a:rPr>
              <a:t>AS handles initial authentication and issues the TGT.</a:t>
            </a:r>
          </a:p>
          <a:p>
            <a:pPr marL="342900" marR="0" lvl="0" indent="-342900" rtl="0">
              <a:lnSpc>
                <a:spcPct val="115000"/>
              </a:lnSpc>
              <a:spcBef>
                <a:spcPts val="1000"/>
              </a:spcBef>
              <a:spcAft>
                <a:spcPts val="1000"/>
              </a:spcAft>
              <a:buClr>
                <a:schemeClr val="dk1"/>
              </a:buClr>
              <a:buSzPts val="1100"/>
              <a:buFont typeface="Arial" panose="020B0604020202020204" pitchFamily="34" charset="0"/>
              <a:buChar char="•"/>
            </a:pPr>
            <a:r>
              <a:rPr lang="en-US" sz="2200">
                <a:solidFill>
                  <a:srgbClr val="404040"/>
                </a:solidFill>
                <a:latin typeface="Open Sans" pitchFamily="2" charset="0"/>
                <a:ea typeface="Open Sans"/>
                <a:cs typeface="Open Sans"/>
              </a:rPr>
              <a:t>The AS is the first component in the Kerberos authentication process. It verifies user credentials. and issues a TGT to authenticate the client</a:t>
            </a:r>
            <a:r>
              <a:rPr lang="en-US" sz="2200" b="0" i="0">
                <a:solidFill>
                  <a:srgbClr val="404040"/>
                </a:solidFill>
                <a:effectLst/>
                <a:highlight>
                  <a:srgbClr val="FFFFFF"/>
                </a:highlight>
                <a:latin typeface="Open Sans" pitchFamily="2" charset="0"/>
              </a:rPr>
              <a:t>.</a:t>
            </a:r>
          </a:p>
          <a:p>
            <a:pPr marL="342900" marR="0" lvl="0" indent="-342900" rtl="0">
              <a:lnSpc>
                <a:spcPct val="115000"/>
              </a:lnSpc>
              <a:spcBef>
                <a:spcPts val="1000"/>
              </a:spcBef>
              <a:spcAft>
                <a:spcPts val="1000"/>
              </a:spcAft>
              <a:buClr>
                <a:schemeClr val="dk1"/>
              </a:buClr>
              <a:buSzPts val="1100"/>
              <a:buFont typeface="Arial" panose="020B0604020202020204" pitchFamily="34" charset="0"/>
              <a:buChar char="•"/>
            </a:pPr>
            <a:r>
              <a:rPr lang="en-US" sz="2200">
                <a:solidFill>
                  <a:srgbClr val="404040"/>
                </a:solidFill>
                <a:latin typeface="Open Sans" pitchFamily="2" charset="0"/>
                <a:ea typeface="Open Sans"/>
                <a:cs typeface="Open Sans"/>
                <a:sym typeface="Open Sans"/>
              </a:rPr>
              <a:t>TGS issues service tickets (ST) based on presented TGT. </a:t>
            </a:r>
          </a:p>
          <a:p>
            <a:pPr marL="342900" marR="0" lvl="0" indent="-342900" rtl="0">
              <a:lnSpc>
                <a:spcPct val="115000"/>
              </a:lnSpc>
              <a:spcBef>
                <a:spcPts val="1000"/>
              </a:spcBef>
              <a:spcAft>
                <a:spcPts val="1000"/>
              </a:spcAft>
              <a:buClr>
                <a:schemeClr val="dk1"/>
              </a:buClr>
              <a:buSzPts val="1100"/>
              <a:buFont typeface="Arial" panose="020B0604020202020204" pitchFamily="34" charset="0"/>
              <a:buChar char="•"/>
            </a:pPr>
            <a:r>
              <a:rPr lang="en-US" sz="2200">
                <a:solidFill>
                  <a:srgbClr val="404040"/>
                </a:solidFill>
                <a:latin typeface="Open Sans" pitchFamily="2" charset="0"/>
                <a:ea typeface="Open Sans"/>
                <a:cs typeface="Open Sans"/>
                <a:sym typeface="Open Sans"/>
              </a:rPr>
              <a:t>The TGS validates TGT and issues service tickets, which are used for accessing the services. </a:t>
            </a:r>
          </a:p>
        </p:txBody>
      </p:sp>
      <p:sp>
        <p:nvSpPr>
          <p:cNvPr id="5" name="Brandline_LVC">
            <a:extLst>
              <a:ext uri="{FF2B5EF4-FFF2-40B4-BE49-F238E27FC236}">
                <a16:creationId xmlns:a16="http://schemas.microsoft.com/office/drawing/2014/main" id="{B9696741-3D4A-D687-77FA-CA6A880A8F8E}"/>
              </a:ext>
            </a:extLst>
          </p:cNvPr>
          <p:cNvSpPr/>
          <p:nvPr/>
        </p:nvSpPr>
        <p:spPr>
          <a:xfrm>
            <a:off x="4864100" y="816324"/>
            <a:ext cx="65425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C12BA33-F649-78DE-7740-BCCF22201513}"/>
              </a:ext>
            </a:extLst>
          </p:cNvPr>
          <p:cNvSpPr txBox="1"/>
          <p:nvPr/>
        </p:nvSpPr>
        <p:spPr>
          <a:xfrm>
            <a:off x="3254149" y="8028642"/>
            <a:ext cx="10036628"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It is a trustworthy third party that offers authentication services</a:t>
            </a:r>
            <a:r>
              <a:rPr lang="en-US" sz="2200" b="0" i="0" u="none" strike="noStrike" cap="none">
                <a:solidFill>
                  <a:srgbClr val="404040"/>
                </a:solidFill>
                <a:latin typeface="Open Sans" pitchFamily="2" charset="0"/>
                <a:ea typeface="Open Sans"/>
                <a:cs typeface="Open Sans"/>
                <a:sym typeface="Open Sans"/>
              </a:rPr>
              <a:t>.</a:t>
            </a:r>
            <a:endParaRPr lang="en-IN" sz="2200">
              <a:solidFill>
                <a:srgbClr val="404040"/>
              </a:solidFill>
              <a:latin typeface="Open Sans" pitchFamily="2" charset="0"/>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Ticket-Granting Ticket (TGT)</a:t>
            </a:r>
            <a:endParaRPr/>
          </a:p>
        </p:txBody>
      </p:sp>
      <p:sp>
        <p:nvSpPr>
          <p:cNvPr id="1869" name="Google Shape;1869;p63"/>
          <p:cNvSpPr/>
          <p:nvPr/>
        </p:nvSpPr>
        <p:spPr>
          <a:xfrm>
            <a:off x="6827475" y="2460750"/>
            <a:ext cx="7420200" cy="4815900"/>
          </a:xfrm>
          <a:prstGeom prst="roundRect">
            <a:avLst>
              <a:gd name="adj" fmla="val 7173"/>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A </a:t>
            </a:r>
            <a:r>
              <a:rPr lang="en-US" sz="2200" i="0" u="none" strike="noStrike" cap="none">
                <a:solidFill>
                  <a:srgbClr val="404040"/>
                </a:solidFill>
                <a:latin typeface="Open Sans" pitchFamily="2" charset="0"/>
                <a:ea typeface="Open Sans"/>
                <a:cs typeface="Open Sans"/>
                <a:sym typeface="Open Sans"/>
              </a:rPr>
              <a:t>TGT</a:t>
            </a:r>
            <a:r>
              <a:rPr lang="en-US" sz="2200" b="0" i="0" u="none" strike="noStrike" cap="none">
                <a:solidFill>
                  <a:srgbClr val="404040"/>
                </a:solidFill>
                <a:latin typeface="Open Sans" pitchFamily="2" charset="0"/>
                <a:ea typeface="Open Sans"/>
                <a:cs typeface="Open Sans"/>
                <a:sym typeface="Open Sans"/>
              </a:rPr>
              <a:t> verifies that a subject has been verified by a KDC and is authorized to request tickets for access to other objects.</a:t>
            </a:r>
          </a:p>
          <a:p>
            <a:pPr marL="88900" marR="0" lvl="0" algn="l" rtl="0">
              <a:lnSpc>
                <a:spcPct val="115000"/>
              </a:lnSpc>
              <a:spcBef>
                <a:spcPts val="0"/>
              </a:spcBef>
              <a:spcAft>
                <a:spcPts val="0"/>
              </a:spcAft>
              <a:buClr>
                <a:srgbClr val="3F3F3F"/>
              </a:buClr>
              <a:buSzPts val="2200"/>
            </a:pPr>
            <a:endParaRPr lang="en-US" sz="1000" b="0" i="0" u="none" strike="noStrike" cap="none">
              <a:solidFill>
                <a:srgbClr val="404040"/>
              </a:solidFill>
              <a:latin typeface="Open Sans" pitchFamily="2" charset="0"/>
              <a:ea typeface="Open Sans"/>
              <a:cs typeface="Open Sans"/>
              <a:sym typeface="Open Sans"/>
            </a:endParaRPr>
          </a:p>
          <a:p>
            <a:pPr marL="457200" marR="0" lvl="0" indent="-368300" algn="l" rtl="0">
              <a:lnSpc>
                <a:spcPct val="115000"/>
              </a:lnSpc>
              <a:spcBef>
                <a:spcPts val="1000"/>
              </a:spcBef>
              <a:spcAft>
                <a:spcPts val="0"/>
              </a:spcAft>
              <a:buClr>
                <a:srgbClr val="3F3F3F"/>
              </a:buClr>
              <a:buSzPts val="2200"/>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A TGT contains a symmetric key, an expiry period, and the user's IP address, and is encrypted with the TGS secret key.</a:t>
            </a:r>
          </a:p>
          <a:p>
            <a:pPr marL="88900" marR="0" lvl="0" algn="l" rtl="0">
              <a:lnSpc>
                <a:spcPct val="115000"/>
              </a:lnSpc>
              <a:spcBef>
                <a:spcPts val="1000"/>
              </a:spcBef>
              <a:spcAft>
                <a:spcPts val="0"/>
              </a:spcAft>
              <a:buClr>
                <a:srgbClr val="3F3F3F"/>
              </a:buClr>
              <a:buSzPts val="2200"/>
            </a:pPr>
            <a:endParaRPr lang="en-US" sz="1000" b="0" i="0" u="none" strike="noStrike" cap="none">
              <a:solidFill>
                <a:srgbClr val="404040"/>
              </a:solidFill>
              <a:latin typeface="Open Sans" pitchFamily="2" charset="0"/>
              <a:ea typeface="Open Sans"/>
              <a:cs typeface="Open Sans"/>
              <a:sym typeface="Open Sans"/>
            </a:endParaRPr>
          </a:p>
          <a:p>
            <a:pPr marL="457200" marR="0" lvl="0" indent="-368300" algn="l" rtl="0">
              <a:lnSpc>
                <a:spcPct val="115000"/>
              </a:lnSpc>
              <a:spcBef>
                <a:spcPts val="1000"/>
              </a:spcBef>
              <a:spcAft>
                <a:spcPts val="1000"/>
              </a:spcAft>
              <a:buClr>
                <a:srgbClr val="3F3F3F"/>
              </a:buClr>
              <a:buSzPts val="2200"/>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When seeking tickets to </a:t>
            </a:r>
            <a:r>
              <a:rPr lang="en-US" sz="2200">
                <a:solidFill>
                  <a:srgbClr val="404040"/>
                </a:solidFill>
                <a:latin typeface="Open Sans" pitchFamily="2" charset="0"/>
                <a:ea typeface="Open Sans"/>
                <a:cs typeface="Open Sans"/>
                <a:sym typeface="Open Sans"/>
              </a:rPr>
              <a:t>access</a:t>
            </a:r>
            <a:r>
              <a:rPr lang="en-US" sz="2200" b="0" i="0" u="none" strike="noStrike" cap="none">
                <a:solidFill>
                  <a:srgbClr val="404040"/>
                </a:solidFill>
                <a:latin typeface="Open Sans" pitchFamily="2" charset="0"/>
                <a:ea typeface="Open Sans"/>
                <a:cs typeface="Open Sans"/>
                <a:sym typeface="Open Sans"/>
              </a:rPr>
              <a:t> objects, subjects present the TGT.</a:t>
            </a:r>
          </a:p>
        </p:txBody>
      </p:sp>
      <p:pic>
        <p:nvPicPr>
          <p:cNvPr id="1870" name="Google Shape;1870;p63"/>
          <p:cNvPicPr preferRelativeResize="0"/>
          <p:nvPr/>
        </p:nvPicPr>
        <p:blipFill rotWithShape="1">
          <a:blip r:embed="rId3">
            <a:alphaModFix/>
          </a:blip>
          <a:srcRect/>
          <a:stretch/>
        </p:blipFill>
        <p:spPr>
          <a:xfrm>
            <a:off x="2056300" y="3103587"/>
            <a:ext cx="3530225" cy="3530225"/>
          </a:xfrm>
          <a:prstGeom prst="rect">
            <a:avLst/>
          </a:prstGeom>
          <a:noFill/>
          <a:ln>
            <a:noFill/>
          </a:ln>
        </p:spPr>
      </p:pic>
      <p:sp>
        <p:nvSpPr>
          <p:cNvPr id="3" name="Brandline_LVC">
            <a:extLst>
              <a:ext uri="{FF2B5EF4-FFF2-40B4-BE49-F238E27FC236}">
                <a16:creationId xmlns:a16="http://schemas.microsoft.com/office/drawing/2014/main" id="{E955CD0B-DC78-2BE3-861A-569B7006150D}"/>
              </a:ext>
            </a:extLst>
          </p:cNvPr>
          <p:cNvSpPr/>
          <p:nvPr/>
        </p:nvSpPr>
        <p:spPr>
          <a:xfrm>
            <a:off x="5041900" y="816324"/>
            <a:ext cx="6169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gec9060b382_0_39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Service Ticket</a:t>
            </a:r>
            <a:endParaRPr/>
          </a:p>
        </p:txBody>
      </p:sp>
      <p:sp>
        <p:nvSpPr>
          <p:cNvPr id="1877" name="Google Shape;1877;gec9060b382_0_398"/>
          <p:cNvSpPr/>
          <p:nvPr/>
        </p:nvSpPr>
        <p:spPr>
          <a:xfrm>
            <a:off x="6324925" y="3036071"/>
            <a:ext cx="8634600" cy="3759818"/>
          </a:xfrm>
          <a:prstGeom prst="roundRect">
            <a:avLst>
              <a:gd name="adj" fmla="val 4033"/>
            </a:avLst>
          </a:prstGeom>
          <a:noFill/>
          <a:ln w="38100"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1000"/>
              </a:spcBef>
              <a:spcAft>
                <a:spcPts val="0"/>
              </a:spcAft>
              <a:buClr>
                <a:srgbClr val="3F3F3F"/>
              </a:buClr>
              <a:buSzPts val="22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Kerberos issues service tickets to subjects who seek access to objects.</a:t>
            </a:r>
            <a:endParaRPr lang="en-IN"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1000"/>
              </a:spcBef>
              <a:spcAft>
                <a:spcPts val="0"/>
              </a:spcAft>
              <a:buClr>
                <a:srgbClr val="3F3F3F"/>
              </a:buClr>
              <a:buSzPts val="22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Kerberos service tickets feature a set of lifetime and usage constraints.</a:t>
            </a:r>
            <a:endParaRPr lang="en-IN"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1000"/>
              </a:spcBef>
              <a:spcAft>
                <a:spcPts val="1000"/>
              </a:spcAft>
              <a:buClr>
                <a:srgbClr val="3F3F3F"/>
              </a:buClr>
              <a:buSzPts val="22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The client must request a renewal or a new service ticket to continue communicating with any server after the current ticket expires.</a:t>
            </a:r>
            <a:endParaRPr lang="en-IN" sz="2200" b="0" i="0" u="none" strike="noStrike" cap="none">
              <a:solidFill>
                <a:srgbClr val="3F3F3F"/>
              </a:solidFill>
              <a:latin typeface="Open Sans"/>
              <a:ea typeface="Open Sans"/>
              <a:cs typeface="Open Sans"/>
              <a:sym typeface="Open Sans"/>
            </a:endParaRPr>
          </a:p>
        </p:txBody>
      </p:sp>
      <p:pic>
        <p:nvPicPr>
          <p:cNvPr id="1878" name="Google Shape;1878;gec9060b382_0_398"/>
          <p:cNvPicPr preferRelativeResize="0"/>
          <p:nvPr/>
        </p:nvPicPr>
        <p:blipFill rotWithShape="1">
          <a:blip r:embed="rId3">
            <a:alphaModFix/>
          </a:blip>
          <a:srcRect/>
          <a:stretch/>
        </p:blipFill>
        <p:spPr>
          <a:xfrm>
            <a:off x="2064700" y="3019391"/>
            <a:ext cx="3371425" cy="3371425"/>
          </a:xfrm>
          <a:prstGeom prst="rect">
            <a:avLst/>
          </a:prstGeom>
          <a:noFill/>
          <a:ln>
            <a:noFill/>
          </a:ln>
        </p:spPr>
      </p:pic>
      <p:sp>
        <p:nvSpPr>
          <p:cNvPr id="2" name="TextBox 1">
            <a:extLst>
              <a:ext uri="{FF2B5EF4-FFF2-40B4-BE49-F238E27FC236}">
                <a16:creationId xmlns:a16="http://schemas.microsoft.com/office/drawing/2014/main" id="{38BCBF9B-C544-B42C-FACF-F36DF8B7AACC}"/>
              </a:ext>
            </a:extLst>
          </p:cNvPr>
          <p:cNvSpPr txBox="1"/>
          <p:nvPr/>
        </p:nvSpPr>
        <p:spPr>
          <a:xfrm>
            <a:off x="2597592" y="1420336"/>
            <a:ext cx="11060817" cy="846514"/>
          </a:xfrm>
          <a:prstGeom prst="rect">
            <a:avLst/>
          </a:prstGeom>
          <a:noFill/>
        </p:spPr>
        <p:txBody>
          <a:bodyPr wrap="square" rtlCol="0">
            <a:spAutoFit/>
          </a:bodyPr>
          <a:lstStyle/>
          <a:p>
            <a:pPr algn="ctr">
              <a:lnSpc>
                <a:spcPct val="115000"/>
              </a:lnSpc>
            </a:pPr>
            <a:r>
              <a:rPr lang="en-US" sz="2200" i="0" u="none" strike="noStrike" cap="none">
                <a:solidFill>
                  <a:srgbClr val="404040"/>
                </a:solidFill>
                <a:latin typeface="Open Sans" pitchFamily="2" charset="0"/>
                <a:ea typeface="Open Sans"/>
                <a:cs typeface="Open Sans"/>
                <a:sym typeface="Open Sans"/>
              </a:rPr>
              <a:t>It</a:t>
            </a:r>
            <a:r>
              <a:rPr lang="en-US" sz="2200" b="0" i="0" u="none" strike="noStrike" cap="none">
                <a:solidFill>
                  <a:srgbClr val="404040"/>
                </a:solidFill>
                <a:latin typeface="Open Sans" pitchFamily="2" charset="0"/>
                <a:ea typeface="Open Sans"/>
                <a:cs typeface="Open Sans"/>
                <a:sym typeface="Open Sans"/>
              </a:rPr>
              <a:t> is an encrypted message that proves a subject is authorized to access an object. </a:t>
            </a:r>
          </a:p>
        </p:txBody>
      </p:sp>
      <p:sp>
        <p:nvSpPr>
          <p:cNvPr id="4" name="Brandline_LVC">
            <a:extLst>
              <a:ext uri="{FF2B5EF4-FFF2-40B4-BE49-F238E27FC236}">
                <a16:creationId xmlns:a16="http://schemas.microsoft.com/office/drawing/2014/main" id="{AD49F457-80FF-6061-AB3E-E505E549431F}"/>
              </a:ext>
            </a:extLst>
          </p:cNvPr>
          <p:cNvSpPr/>
          <p:nvPr/>
        </p:nvSpPr>
        <p:spPr>
          <a:xfrm>
            <a:off x="6604000" y="816324"/>
            <a:ext cx="3052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Kerberos Steps</a:t>
            </a:r>
            <a:endParaRPr/>
          </a:p>
        </p:txBody>
      </p:sp>
      <p:sp>
        <p:nvSpPr>
          <p:cNvPr id="93" name="Google Shape;93;p12"/>
          <p:cNvSpPr/>
          <p:nvPr/>
        </p:nvSpPr>
        <p:spPr>
          <a:xfrm>
            <a:off x="8399348" y="2755630"/>
            <a:ext cx="3062112" cy="860779"/>
          </a:xfrm>
          <a:custGeom>
            <a:avLst/>
            <a:gdLst/>
            <a:ahLst/>
            <a:cxnLst/>
            <a:rect l="l" t="t" r="r" b="b"/>
            <a:pathLst>
              <a:path w="980" h="275" extrusionOk="0">
                <a:moveTo>
                  <a:pt x="843" y="0"/>
                </a:moveTo>
                <a:cubicBezTo>
                  <a:pt x="788" y="0"/>
                  <a:pt x="740" y="33"/>
                  <a:pt x="718" y="79"/>
                </a:cubicBezTo>
                <a:cubicBezTo>
                  <a:pt x="48" y="79"/>
                  <a:pt x="48" y="79"/>
                  <a:pt x="48" y="79"/>
                </a:cubicBezTo>
                <a:cubicBezTo>
                  <a:pt x="22" y="79"/>
                  <a:pt x="0" y="101"/>
                  <a:pt x="0" y="127"/>
                </a:cubicBezTo>
                <a:cubicBezTo>
                  <a:pt x="0" y="156"/>
                  <a:pt x="0" y="156"/>
                  <a:pt x="0" y="156"/>
                </a:cubicBezTo>
                <a:cubicBezTo>
                  <a:pt x="0" y="183"/>
                  <a:pt x="22" y="204"/>
                  <a:pt x="48" y="204"/>
                </a:cubicBezTo>
                <a:cubicBezTo>
                  <a:pt x="723" y="204"/>
                  <a:pt x="723" y="204"/>
                  <a:pt x="723" y="204"/>
                </a:cubicBezTo>
                <a:cubicBezTo>
                  <a:pt x="746" y="247"/>
                  <a:pt x="791" y="275"/>
                  <a:pt x="843" y="275"/>
                </a:cubicBezTo>
                <a:cubicBezTo>
                  <a:pt x="919" y="275"/>
                  <a:pt x="980" y="214"/>
                  <a:pt x="980" y="138"/>
                </a:cubicBezTo>
                <a:cubicBezTo>
                  <a:pt x="980" y="62"/>
                  <a:pt x="919" y="0"/>
                  <a:pt x="843" y="0"/>
                </a:cubicBezTo>
                <a:close/>
              </a:path>
            </a:pathLst>
          </a:custGeom>
          <a:solidFill>
            <a:srgbClr val="009FB7"/>
          </a:solidFill>
          <a:ln>
            <a:noFill/>
          </a:ln>
        </p:spPr>
        <p:txBody>
          <a:bodyPr spcFirstLastPara="1" wrap="square" lIns="162550" tIns="81275" rIns="162550" bIns="81275" anchor="ctr" anchorCtr="0">
            <a:noAutofit/>
          </a:bodyPr>
          <a:lstStyle/>
          <a:p>
            <a:pPr marL="0" marR="0" lvl="0" indent="0" algn="l" rtl="0">
              <a:lnSpc>
                <a:spcPct val="100000"/>
              </a:lnSpc>
              <a:spcBef>
                <a:spcPts val="0"/>
              </a:spcBef>
              <a:spcAft>
                <a:spcPts val="0"/>
              </a:spcAft>
              <a:buNone/>
            </a:pPr>
            <a:endParaRPr sz="2200" b="0" i="0" u="none" strike="noStrike" cap="none">
              <a:solidFill>
                <a:srgbClr val="44494E"/>
              </a:solidFill>
              <a:latin typeface="Open Sans"/>
              <a:ea typeface="Open Sans"/>
              <a:cs typeface="Open Sans"/>
              <a:sym typeface="Open Sans"/>
            </a:endParaRPr>
          </a:p>
        </p:txBody>
      </p:sp>
      <p:sp>
        <p:nvSpPr>
          <p:cNvPr id="94" name="Google Shape;94;p12"/>
          <p:cNvSpPr/>
          <p:nvPr/>
        </p:nvSpPr>
        <p:spPr>
          <a:xfrm>
            <a:off x="8083258" y="2786673"/>
            <a:ext cx="857956" cy="3062112"/>
          </a:xfrm>
          <a:custGeom>
            <a:avLst/>
            <a:gdLst/>
            <a:ahLst/>
            <a:cxnLst/>
            <a:rect l="l" t="t" r="r" b="b"/>
            <a:pathLst>
              <a:path w="275" h="980" extrusionOk="0">
                <a:moveTo>
                  <a:pt x="0" y="138"/>
                </a:moveTo>
                <a:cubicBezTo>
                  <a:pt x="0" y="193"/>
                  <a:pt x="32" y="240"/>
                  <a:pt x="79" y="262"/>
                </a:cubicBezTo>
                <a:cubicBezTo>
                  <a:pt x="79" y="932"/>
                  <a:pt x="79" y="932"/>
                  <a:pt x="79" y="932"/>
                </a:cubicBezTo>
                <a:cubicBezTo>
                  <a:pt x="79" y="959"/>
                  <a:pt x="100" y="980"/>
                  <a:pt x="127" y="980"/>
                </a:cubicBezTo>
                <a:cubicBezTo>
                  <a:pt x="156" y="980"/>
                  <a:pt x="156" y="980"/>
                  <a:pt x="156" y="980"/>
                </a:cubicBezTo>
                <a:cubicBezTo>
                  <a:pt x="182" y="980"/>
                  <a:pt x="204" y="959"/>
                  <a:pt x="204" y="932"/>
                </a:cubicBezTo>
                <a:cubicBezTo>
                  <a:pt x="204" y="258"/>
                  <a:pt x="204" y="258"/>
                  <a:pt x="204" y="258"/>
                </a:cubicBezTo>
                <a:cubicBezTo>
                  <a:pt x="246" y="234"/>
                  <a:pt x="275" y="189"/>
                  <a:pt x="275" y="138"/>
                </a:cubicBezTo>
                <a:cubicBezTo>
                  <a:pt x="275" y="62"/>
                  <a:pt x="213" y="0"/>
                  <a:pt x="137" y="0"/>
                </a:cubicBezTo>
                <a:cubicBezTo>
                  <a:pt x="61" y="0"/>
                  <a:pt x="0" y="62"/>
                  <a:pt x="0" y="138"/>
                </a:cubicBezTo>
                <a:close/>
              </a:path>
            </a:pathLst>
          </a:custGeom>
          <a:solidFill>
            <a:srgbClr val="EFC88B"/>
          </a:solidFill>
          <a:ln>
            <a:noFill/>
          </a:ln>
        </p:spPr>
        <p:txBody>
          <a:bodyPr spcFirstLastPara="1" wrap="square" lIns="162550" tIns="81275" rIns="162550" bIns="81275" anchor="ctr" anchorCtr="0">
            <a:noAutofit/>
          </a:bodyPr>
          <a:lstStyle/>
          <a:p>
            <a:pPr marL="0" marR="0" lvl="0" indent="0" algn="l" rtl="0">
              <a:lnSpc>
                <a:spcPct val="100000"/>
              </a:lnSpc>
              <a:spcBef>
                <a:spcPts val="0"/>
              </a:spcBef>
              <a:spcAft>
                <a:spcPts val="0"/>
              </a:spcAft>
              <a:buNone/>
            </a:pPr>
            <a:endParaRPr sz="2200" b="0" i="0" u="none" strike="noStrike" cap="none">
              <a:solidFill>
                <a:srgbClr val="44494E"/>
              </a:solidFill>
              <a:latin typeface="Open Sans"/>
              <a:ea typeface="Open Sans"/>
              <a:cs typeface="Open Sans"/>
              <a:sym typeface="Open Sans"/>
            </a:endParaRPr>
          </a:p>
        </p:txBody>
      </p:sp>
      <p:sp>
        <p:nvSpPr>
          <p:cNvPr id="95" name="Google Shape;95;p12"/>
          <p:cNvSpPr/>
          <p:nvPr/>
        </p:nvSpPr>
        <p:spPr>
          <a:xfrm>
            <a:off x="10727682" y="2879808"/>
            <a:ext cx="612423" cy="612423"/>
          </a:xfrm>
          <a:custGeom>
            <a:avLst/>
            <a:gdLst/>
            <a:ahLst/>
            <a:cxnLst/>
            <a:rect l="l" t="t" r="r" b="b"/>
            <a:pathLst>
              <a:path w="196" h="196" extrusionOk="0">
                <a:moveTo>
                  <a:pt x="98" y="196"/>
                </a:moveTo>
                <a:cubicBezTo>
                  <a:pt x="62" y="196"/>
                  <a:pt x="31" y="177"/>
                  <a:pt x="14" y="148"/>
                </a:cubicBezTo>
                <a:cubicBezTo>
                  <a:pt x="5" y="133"/>
                  <a:pt x="0" y="116"/>
                  <a:pt x="0" y="98"/>
                </a:cubicBezTo>
                <a:cubicBezTo>
                  <a:pt x="0" y="81"/>
                  <a:pt x="4" y="66"/>
                  <a:pt x="11" y="52"/>
                </a:cubicBezTo>
                <a:cubicBezTo>
                  <a:pt x="27" y="21"/>
                  <a:pt x="60" y="0"/>
                  <a:pt x="98" y="0"/>
                </a:cubicBezTo>
                <a:cubicBezTo>
                  <a:pt x="152" y="0"/>
                  <a:pt x="196" y="44"/>
                  <a:pt x="196" y="98"/>
                </a:cubicBezTo>
                <a:cubicBezTo>
                  <a:pt x="196" y="152"/>
                  <a:pt x="152" y="196"/>
                  <a:pt x="98" y="196"/>
                </a:cubicBezTo>
                <a:close/>
              </a:path>
            </a:pathLst>
          </a:custGeom>
          <a:solidFill>
            <a:schemeClr val="lt1"/>
          </a:solidFill>
          <a:ln>
            <a:noFill/>
          </a:ln>
        </p:spPr>
        <p:txBody>
          <a:bodyPr spcFirstLastPara="1" wrap="square" lIns="162550" tIns="81275" rIns="162550" bIns="81275" anchor="ctr" anchorCtr="0">
            <a:noAutofit/>
          </a:bodyPr>
          <a:lstStyle/>
          <a:p>
            <a:pPr marL="0" marR="0" lvl="0" indent="0" algn="l" rtl="0">
              <a:lnSpc>
                <a:spcPct val="100000"/>
              </a:lnSpc>
              <a:spcBef>
                <a:spcPts val="0"/>
              </a:spcBef>
              <a:spcAft>
                <a:spcPts val="0"/>
              </a:spcAft>
              <a:buNone/>
            </a:pPr>
            <a:endParaRPr sz="2200" b="0" i="0" u="none" strike="noStrike" cap="none">
              <a:solidFill>
                <a:srgbClr val="44494E"/>
              </a:solidFill>
              <a:latin typeface="Open Sans"/>
              <a:ea typeface="Open Sans"/>
              <a:cs typeface="Open Sans"/>
              <a:sym typeface="Open Sans"/>
            </a:endParaRPr>
          </a:p>
        </p:txBody>
      </p:sp>
      <p:sp>
        <p:nvSpPr>
          <p:cNvPr id="96" name="Google Shape;96;p12"/>
          <p:cNvSpPr/>
          <p:nvPr/>
        </p:nvSpPr>
        <p:spPr>
          <a:xfrm>
            <a:off x="8204615" y="2910851"/>
            <a:ext cx="612423" cy="612423"/>
          </a:xfrm>
          <a:custGeom>
            <a:avLst/>
            <a:gdLst/>
            <a:ahLst/>
            <a:cxnLst/>
            <a:rect l="l" t="t" r="r" b="b"/>
            <a:pathLst>
              <a:path w="196" h="196" extrusionOk="0">
                <a:moveTo>
                  <a:pt x="196" y="98"/>
                </a:moveTo>
                <a:cubicBezTo>
                  <a:pt x="196" y="133"/>
                  <a:pt x="177" y="164"/>
                  <a:pt x="149" y="182"/>
                </a:cubicBezTo>
                <a:cubicBezTo>
                  <a:pt x="134" y="190"/>
                  <a:pt x="117" y="196"/>
                  <a:pt x="98" y="196"/>
                </a:cubicBezTo>
                <a:cubicBezTo>
                  <a:pt x="82" y="196"/>
                  <a:pt x="66" y="192"/>
                  <a:pt x="53" y="185"/>
                </a:cubicBezTo>
                <a:cubicBezTo>
                  <a:pt x="22" y="168"/>
                  <a:pt x="0" y="135"/>
                  <a:pt x="0" y="98"/>
                </a:cubicBezTo>
                <a:cubicBezTo>
                  <a:pt x="0" y="43"/>
                  <a:pt x="44" y="0"/>
                  <a:pt x="98" y="0"/>
                </a:cubicBezTo>
                <a:cubicBezTo>
                  <a:pt x="152" y="0"/>
                  <a:pt x="196" y="43"/>
                  <a:pt x="196" y="98"/>
                </a:cubicBezTo>
                <a:close/>
              </a:path>
            </a:pathLst>
          </a:custGeom>
          <a:solidFill>
            <a:schemeClr val="lt1"/>
          </a:solidFill>
          <a:ln>
            <a:noFill/>
          </a:ln>
        </p:spPr>
        <p:txBody>
          <a:bodyPr spcFirstLastPara="1" wrap="square" lIns="162550" tIns="81275" rIns="162550" bIns="81275" anchor="ctr" anchorCtr="0">
            <a:noAutofit/>
          </a:bodyPr>
          <a:lstStyle/>
          <a:p>
            <a:pPr marL="0" marR="0" lvl="0" indent="0" algn="l" rtl="0">
              <a:lnSpc>
                <a:spcPct val="100000"/>
              </a:lnSpc>
              <a:spcBef>
                <a:spcPts val="0"/>
              </a:spcBef>
              <a:spcAft>
                <a:spcPts val="0"/>
              </a:spcAft>
              <a:buNone/>
            </a:pPr>
            <a:endParaRPr sz="2200" b="0" i="0" u="none" strike="noStrike" cap="none">
              <a:solidFill>
                <a:srgbClr val="44494E"/>
              </a:solidFill>
              <a:latin typeface="Open Sans"/>
              <a:ea typeface="Open Sans"/>
              <a:cs typeface="Open Sans"/>
              <a:sym typeface="Open Sans"/>
            </a:endParaRPr>
          </a:p>
        </p:txBody>
      </p:sp>
      <p:sp>
        <p:nvSpPr>
          <p:cNvPr id="97" name="Google Shape;97;p12"/>
          <p:cNvSpPr/>
          <p:nvPr/>
        </p:nvSpPr>
        <p:spPr>
          <a:xfrm>
            <a:off x="5862171" y="5281518"/>
            <a:ext cx="3062112" cy="857956"/>
          </a:xfrm>
          <a:custGeom>
            <a:avLst/>
            <a:gdLst/>
            <a:ahLst/>
            <a:cxnLst/>
            <a:rect l="l" t="t" r="r" b="b"/>
            <a:pathLst>
              <a:path w="980" h="275" extrusionOk="0">
                <a:moveTo>
                  <a:pt x="842" y="0"/>
                </a:moveTo>
                <a:cubicBezTo>
                  <a:pt x="787" y="0"/>
                  <a:pt x="740" y="33"/>
                  <a:pt x="718" y="80"/>
                </a:cubicBezTo>
                <a:cubicBezTo>
                  <a:pt x="48" y="80"/>
                  <a:pt x="48" y="80"/>
                  <a:pt x="48" y="80"/>
                </a:cubicBezTo>
                <a:cubicBezTo>
                  <a:pt x="21" y="80"/>
                  <a:pt x="0" y="101"/>
                  <a:pt x="0" y="128"/>
                </a:cubicBezTo>
                <a:cubicBezTo>
                  <a:pt x="0" y="157"/>
                  <a:pt x="0" y="157"/>
                  <a:pt x="0" y="157"/>
                </a:cubicBezTo>
                <a:cubicBezTo>
                  <a:pt x="0" y="183"/>
                  <a:pt x="21" y="205"/>
                  <a:pt x="48" y="205"/>
                </a:cubicBezTo>
                <a:cubicBezTo>
                  <a:pt x="722" y="205"/>
                  <a:pt x="722" y="205"/>
                  <a:pt x="722" y="205"/>
                </a:cubicBezTo>
                <a:cubicBezTo>
                  <a:pt x="746" y="247"/>
                  <a:pt x="791" y="275"/>
                  <a:pt x="842" y="275"/>
                </a:cubicBezTo>
                <a:cubicBezTo>
                  <a:pt x="918" y="275"/>
                  <a:pt x="980" y="214"/>
                  <a:pt x="980" y="138"/>
                </a:cubicBezTo>
                <a:cubicBezTo>
                  <a:pt x="980" y="62"/>
                  <a:pt x="918" y="0"/>
                  <a:pt x="842" y="0"/>
                </a:cubicBezTo>
                <a:close/>
              </a:path>
            </a:pathLst>
          </a:custGeom>
          <a:solidFill>
            <a:srgbClr val="839788"/>
          </a:solidFill>
          <a:ln>
            <a:noFill/>
          </a:ln>
        </p:spPr>
        <p:txBody>
          <a:bodyPr spcFirstLastPara="1" wrap="square" lIns="162550" tIns="81275" rIns="162550" bIns="81275" anchor="ctr" anchorCtr="0">
            <a:noAutofit/>
          </a:bodyPr>
          <a:lstStyle/>
          <a:p>
            <a:pPr marL="0" marR="0" lvl="0" indent="0" algn="l" rtl="0">
              <a:lnSpc>
                <a:spcPct val="100000"/>
              </a:lnSpc>
              <a:spcBef>
                <a:spcPts val="0"/>
              </a:spcBef>
              <a:spcAft>
                <a:spcPts val="0"/>
              </a:spcAft>
              <a:buNone/>
            </a:pPr>
            <a:endParaRPr sz="2200" b="0" i="0" u="none" strike="noStrike" cap="none">
              <a:solidFill>
                <a:srgbClr val="44494E"/>
              </a:solidFill>
              <a:latin typeface="Open Sans"/>
              <a:ea typeface="Open Sans"/>
              <a:cs typeface="Open Sans"/>
              <a:sym typeface="Open Sans"/>
            </a:endParaRPr>
          </a:p>
        </p:txBody>
      </p:sp>
      <p:sp>
        <p:nvSpPr>
          <p:cNvPr id="98" name="Google Shape;98;p12"/>
          <p:cNvSpPr/>
          <p:nvPr/>
        </p:nvSpPr>
        <p:spPr>
          <a:xfrm>
            <a:off x="5543258" y="5298452"/>
            <a:ext cx="857956" cy="3064933"/>
          </a:xfrm>
          <a:custGeom>
            <a:avLst/>
            <a:gdLst/>
            <a:ahLst/>
            <a:cxnLst/>
            <a:rect l="l" t="t" r="r" b="b"/>
            <a:pathLst>
              <a:path w="275" h="980" extrusionOk="0">
                <a:moveTo>
                  <a:pt x="0" y="138"/>
                </a:moveTo>
                <a:cubicBezTo>
                  <a:pt x="0" y="193"/>
                  <a:pt x="32" y="240"/>
                  <a:pt x="79" y="262"/>
                </a:cubicBezTo>
                <a:cubicBezTo>
                  <a:pt x="79" y="932"/>
                  <a:pt x="79" y="932"/>
                  <a:pt x="79" y="932"/>
                </a:cubicBezTo>
                <a:cubicBezTo>
                  <a:pt x="79" y="959"/>
                  <a:pt x="101" y="980"/>
                  <a:pt x="127" y="980"/>
                </a:cubicBezTo>
                <a:cubicBezTo>
                  <a:pt x="156" y="980"/>
                  <a:pt x="156" y="980"/>
                  <a:pt x="156" y="980"/>
                </a:cubicBezTo>
                <a:cubicBezTo>
                  <a:pt x="183" y="980"/>
                  <a:pt x="204" y="959"/>
                  <a:pt x="204" y="932"/>
                </a:cubicBezTo>
                <a:cubicBezTo>
                  <a:pt x="204" y="258"/>
                  <a:pt x="204" y="258"/>
                  <a:pt x="204" y="258"/>
                </a:cubicBezTo>
                <a:cubicBezTo>
                  <a:pt x="246" y="235"/>
                  <a:pt x="275" y="189"/>
                  <a:pt x="275" y="138"/>
                </a:cubicBezTo>
                <a:cubicBezTo>
                  <a:pt x="275" y="62"/>
                  <a:pt x="214" y="0"/>
                  <a:pt x="138" y="0"/>
                </a:cubicBezTo>
                <a:cubicBezTo>
                  <a:pt x="62" y="0"/>
                  <a:pt x="0" y="62"/>
                  <a:pt x="0" y="138"/>
                </a:cubicBezTo>
                <a:close/>
              </a:path>
            </a:pathLst>
          </a:custGeom>
          <a:solidFill>
            <a:srgbClr val="FF8966"/>
          </a:solidFill>
          <a:ln>
            <a:noFill/>
          </a:ln>
        </p:spPr>
        <p:txBody>
          <a:bodyPr spcFirstLastPara="1" wrap="square" lIns="162550" tIns="81275" rIns="162550" bIns="81275" anchor="ctr" anchorCtr="0">
            <a:noAutofit/>
          </a:bodyPr>
          <a:lstStyle/>
          <a:p>
            <a:pPr marL="0" marR="0" lvl="0" indent="0" algn="l" rtl="0">
              <a:lnSpc>
                <a:spcPct val="100000"/>
              </a:lnSpc>
              <a:spcBef>
                <a:spcPts val="0"/>
              </a:spcBef>
              <a:spcAft>
                <a:spcPts val="0"/>
              </a:spcAft>
              <a:buNone/>
            </a:pPr>
            <a:endParaRPr sz="2200" b="0" i="0" u="none" strike="noStrike" cap="none">
              <a:solidFill>
                <a:srgbClr val="44494E"/>
              </a:solidFill>
              <a:latin typeface="Open Sans"/>
              <a:ea typeface="Open Sans"/>
              <a:cs typeface="Open Sans"/>
              <a:sym typeface="Open Sans"/>
            </a:endParaRPr>
          </a:p>
        </p:txBody>
      </p:sp>
      <p:sp>
        <p:nvSpPr>
          <p:cNvPr id="99" name="Google Shape;99;p12"/>
          <p:cNvSpPr/>
          <p:nvPr/>
        </p:nvSpPr>
        <p:spPr>
          <a:xfrm>
            <a:off x="8181438" y="5405696"/>
            <a:ext cx="612423" cy="612423"/>
          </a:xfrm>
          <a:custGeom>
            <a:avLst/>
            <a:gdLst/>
            <a:ahLst/>
            <a:cxnLst/>
            <a:rect l="l" t="t" r="r" b="b"/>
            <a:pathLst>
              <a:path w="196" h="196" extrusionOk="0">
                <a:moveTo>
                  <a:pt x="98" y="196"/>
                </a:moveTo>
                <a:cubicBezTo>
                  <a:pt x="63" y="196"/>
                  <a:pt x="32" y="177"/>
                  <a:pt x="14" y="149"/>
                </a:cubicBezTo>
                <a:cubicBezTo>
                  <a:pt x="5" y="134"/>
                  <a:pt x="0" y="116"/>
                  <a:pt x="0" y="98"/>
                </a:cubicBezTo>
                <a:cubicBezTo>
                  <a:pt x="0" y="82"/>
                  <a:pt x="4" y="66"/>
                  <a:pt x="11" y="53"/>
                </a:cubicBezTo>
                <a:cubicBezTo>
                  <a:pt x="28" y="21"/>
                  <a:pt x="61" y="0"/>
                  <a:pt x="98" y="0"/>
                </a:cubicBezTo>
                <a:cubicBezTo>
                  <a:pt x="152" y="0"/>
                  <a:pt x="196" y="44"/>
                  <a:pt x="196" y="98"/>
                </a:cubicBezTo>
                <a:cubicBezTo>
                  <a:pt x="196" y="152"/>
                  <a:pt x="152" y="196"/>
                  <a:pt x="98" y="196"/>
                </a:cubicBezTo>
                <a:close/>
              </a:path>
            </a:pathLst>
          </a:custGeom>
          <a:solidFill>
            <a:schemeClr val="lt1"/>
          </a:solidFill>
          <a:ln>
            <a:noFill/>
          </a:ln>
        </p:spPr>
        <p:txBody>
          <a:bodyPr spcFirstLastPara="1" wrap="square" lIns="162550" tIns="81275" rIns="162550" bIns="81275" anchor="ctr" anchorCtr="0">
            <a:noAutofit/>
          </a:bodyPr>
          <a:lstStyle/>
          <a:p>
            <a:pPr marL="0" marR="0" lvl="0" indent="0" algn="l" rtl="0">
              <a:lnSpc>
                <a:spcPct val="100000"/>
              </a:lnSpc>
              <a:spcBef>
                <a:spcPts val="0"/>
              </a:spcBef>
              <a:spcAft>
                <a:spcPts val="0"/>
              </a:spcAft>
              <a:buNone/>
            </a:pPr>
            <a:endParaRPr sz="2200" b="0" i="0" u="none" strike="noStrike" cap="none">
              <a:solidFill>
                <a:srgbClr val="44494E"/>
              </a:solidFill>
              <a:latin typeface="Open Sans"/>
              <a:ea typeface="Open Sans"/>
              <a:cs typeface="Open Sans"/>
              <a:sym typeface="Open Sans"/>
            </a:endParaRPr>
          </a:p>
        </p:txBody>
      </p:sp>
      <p:sp>
        <p:nvSpPr>
          <p:cNvPr id="100" name="Google Shape;100;p12"/>
          <p:cNvSpPr/>
          <p:nvPr/>
        </p:nvSpPr>
        <p:spPr>
          <a:xfrm>
            <a:off x="5667437" y="5425452"/>
            <a:ext cx="612423" cy="612423"/>
          </a:xfrm>
          <a:custGeom>
            <a:avLst/>
            <a:gdLst/>
            <a:ahLst/>
            <a:cxnLst/>
            <a:rect l="l" t="t" r="r" b="b"/>
            <a:pathLst>
              <a:path w="196" h="196" extrusionOk="0">
                <a:moveTo>
                  <a:pt x="196" y="98"/>
                </a:moveTo>
                <a:cubicBezTo>
                  <a:pt x="196" y="133"/>
                  <a:pt x="177" y="165"/>
                  <a:pt x="148" y="182"/>
                </a:cubicBezTo>
                <a:cubicBezTo>
                  <a:pt x="133" y="191"/>
                  <a:pt x="116" y="196"/>
                  <a:pt x="98" y="196"/>
                </a:cubicBezTo>
                <a:cubicBezTo>
                  <a:pt x="81" y="196"/>
                  <a:pt x="66" y="192"/>
                  <a:pt x="52" y="185"/>
                </a:cubicBezTo>
                <a:cubicBezTo>
                  <a:pt x="21" y="168"/>
                  <a:pt x="0" y="136"/>
                  <a:pt x="0" y="98"/>
                </a:cubicBezTo>
                <a:cubicBezTo>
                  <a:pt x="0" y="44"/>
                  <a:pt x="43" y="0"/>
                  <a:pt x="98" y="0"/>
                </a:cubicBezTo>
                <a:cubicBezTo>
                  <a:pt x="152" y="0"/>
                  <a:pt x="196" y="44"/>
                  <a:pt x="196" y="98"/>
                </a:cubicBezTo>
                <a:close/>
              </a:path>
            </a:pathLst>
          </a:custGeom>
          <a:solidFill>
            <a:schemeClr val="lt1"/>
          </a:solidFill>
          <a:ln>
            <a:noFill/>
          </a:ln>
        </p:spPr>
        <p:txBody>
          <a:bodyPr spcFirstLastPara="1" wrap="square" lIns="162550" tIns="81275" rIns="162550" bIns="81275" anchor="ctr" anchorCtr="0">
            <a:noAutofit/>
          </a:bodyPr>
          <a:lstStyle/>
          <a:p>
            <a:pPr marL="0" marR="0" lvl="0" indent="0" algn="l" rtl="0">
              <a:lnSpc>
                <a:spcPct val="100000"/>
              </a:lnSpc>
              <a:spcBef>
                <a:spcPts val="0"/>
              </a:spcBef>
              <a:spcAft>
                <a:spcPts val="0"/>
              </a:spcAft>
              <a:buNone/>
            </a:pPr>
            <a:endParaRPr sz="2200" b="0" i="0" u="none" strike="noStrike" cap="none">
              <a:solidFill>
                <a:srgbClr val="44494E"/>
              </a:solidFill>
              <a:latin typeface="Open Sans"/>
              <a:ea typeface="Open Sans"/>
              <a:cs typeface="Open Sans"/>
              <a:sym typeface="Open Sans"/>
            </a:endParaRPr>
          </a:p>
        </p:txBody>
      </p:sp>
      <p:sp>
        <p:nvSpPr>
          <p:cNvPr id="101" name="Google Shape;101;p12"/>
          <p:cNvSpPr/>
          <p:nvPr/>
        </p:nvSpPr>
        <p:spPr>
          <a:xfrm>
            <a:off x="3333461" y="7796119"/>
            <a:ext cx="3064933" cy="860779"/>
          </a:xfrm>
          <a:custGeom>
            <a:avLst/>
            <a:gdLst/>
            <a:ahLst/>
            <a:cxnLst/>
            <a:rect l="l" t="t" r="r" b="b"/>
            <a:pathLst>
              <a:path w="981" h="275" extrusionOk="0">
                <a:moveTo>
                  <a:pt x="843" y="0"/>
                </a:moveTo>
                <a:cubicBezTo>
                  <a:pt x="788" y="0"/>
                  <a:pt x="740" y="32"/>
                  <a:pt x="718" y="79"/>
                </a:cubicBezTo>
                <a:cubicBezTo>
                  <a:pt x="48" y="79"/>
                  <a:pt x="48" y="79"/>
                  <a:pt x="48" y="79"/>
                </a:cubicBezTo>
                <a:cubicBezTo>
                  <a:pt x="22" y="79"/>
                  <a:pt x="0" y="100"/>
                  <a:pt x="0" y="127"/>
                </a:cubicBezTo>
                <a:cubicBezTo>
                  <a:pt x="0" y="156"/>
                  <a:pt x="0" y="156"/>
                  <a:pt x="0" y="156"/>
                </a:cubicBezTo>
                <a:cubicBezTo>
                  <a:pt x="0" y="182"/>
                  <a:pt x="22" y="204"/>
                  <a:pt x="48" y="204"/>
                </a:cubicBezTo>
                <a:cubicBezTo>
                  <a:pt x="723" y="204"/>
                  <a:pt x="723" y="204"/>
                  <a:pt x="723" y="204"/>
                </a:cubicBezTo>
                <a:cubicBezTo>
                  <a:pt x="746" y="246"/>
                  <a:pt x="791" y="275"/>
                  <a:pt x="843" y="275"/>
                </a:cubicBezTo>
                <a:cubicBezTo>
                  <a:pt x="919" y="275"/>
                  <a:pt x="981" y="213"/>
                  <a:pt x="981" y="137"/>
                </a:cubicBezTo>
                <a:cubicBezTo>
                  <a:pt x="981" y="61"/>
                  <a:pt x="919" y="0"/>
                  <a:pt x="843" y="0"/>
                </a:cubicBezTo>
                <a:close/>
              </a:path>
            </a:pathLst>
          </a:custGeom>
          <a:solidFill>
            <a:srgbClr val="378589"/>
          </a:solidFill>
          <a:ln>
            <a:noFill/>
          </a:ln>
        </p:spPr>
        <p:txBody>
          <a:bodyPr spcFirstLastPara="1" wrap="square" lIns="162550" tIns="81275" rIns="162550" bIns="81275" anchor="ctr" anchorCtr="0">
            <a:noAutofit/>
          </a:bodyPr>
          <a:lstStyle/>
          <a:p>
            <a:pPr marL="0" marR="0" lvl="0" indent="0" algn="l" rtl="0">
              <a:lnSpc>
                <a:spcPct val="100000"/>
              </a:lnSpc>
              <a:spcBef>
                <a:spcPts val="0"/>
              </a:spcBef>
              <a:spcAft>
                <a:spcPts val="0"/>
              </a:spcAft>
              <a:buNone/>
            </a:pPr>
            <a:endParaRPr sz="2200" b="0" i="0" u="none" strike="noStrike" cap="none">
              <a:solidFill>
                <a:srgbClr val="44494E"/>
              </a:solidFill>
              <a:latin typeface="Open Sans"/>
              <a:ea typeface="Open Sans"/>
              <a:cs typeface="Open Sans"/>
              <a:sym typeface="Open Sans"/>
            </a:endParaRPr>
          </a:p>
        </p:txBody>
      </p:sp>
      <p:sp>
        <p:nvSpPr>
          <p:cNvPr id="102" name="Google Shape;102;p12"/>
          <p:cNvSpPr/>
          <p:nvPr/>
        </p:nvSpPr>
        <p:spPr>
          <a:xfrm>
            <a:off x="5662695" y="7920297"/>
            <a:ext cx="612423" cy="612423"/>
          </a:xfrm>
          <a:custGeom>
            <a:avLst/>
            <a:gdLst/>
            <a:ahLst/>
            <a:cxnLst/>
            <a:rect l="l" t="t" r="r" b="b"/>
            <a:pathLst>
              <a:path w="196" h="196" extrusionOk="0">
                <a:moveTo>
                  <a:pt x="98" y="196"/>
                </a:moveTo>
                <a:cubicBezTo>
                  <a:pt x="62" y="196"/>
                  <a:pt x="31" y="177"/>
                  <a:pt x="14" y="149"/>
                </a:cubicBezTo>
                <a:cubicBezTo>
                  <a:pt x="5" y="134"/>
                  <a:pt x="0" y="117"/>
                  <a:pt x="0" y="98"/>
                </a:cubicBezTo>
                <a:cubicBezTo>
                  <a:pt x="0" y="82"/>
                  <a:pt x="4" y="66"/>
                  <a:pt x="11" y="53"/>
                </a:cubicBezTo>
                <a:cubicBezTo>
                  <a:pt x="27" y="22"/>
                  <a:pt x="60" y="0"/>
                  <a:pt x="98" y="0"/>
                </a:cubicBezTo>
                <a:cubicBezTo>
                  <a:pt x="152" y="0"/>
                  <a:pt x="196" y="44"/>
                  <a:pt x="196" y="98"/>
                </a:cubicBezTo>
                <a:cubicBezTo>
                  <a:pt x="196" y="152"/>
                  <a:pt x="152" y="196"/>
                  <a:pt x="98" y="196"/>
                </a:cubicBezTo>
                <a:close/>
              </a:path>
            </a:pathLst>
          </a:custGeom>
          <a:solidFill>
            <a:schemeClr val="lt1"/>
          </a:solidFill>
          <a:ln>
            <a:noFill/>
          </a:ln>
        </p:spPr>
        <p:txBody>
          <a:bodyPr spcFirstLastPara="1" wrap="square" lIns="162550" tIns="81275" rIns="162550" bIns="81275" anchor="ctr" anchorCtr="0">
            <a:noAutofit/>
          </a:bodyPr>
          <a:lstStyle/>
          <a:p>
            <a:pPr marL="0" marR="0" lvl="0" indent="0" algn="l" rtl="0">
              <a:lnSpc>
                <a:spcPct val="100000"/>
              </a:lnSpc>
              <a:spcBef>
                <a:spcPts val="0"/>
              </a:spcBef>
              <a:spcAft>
                <a:spcPts val="0"/>
              </a:spcAft>
              <a:buNone/>
            </a:pPr>
            <a:endParaRPr sz="2200" b="0" i="0" u="none" strike="noStrike" cap="none">
              <a:solidFill>
                <a:srgbClr val="44494E"/>
              </a:solidFill>
              <a:latin typeface="Open Sans"/>
              <a:ea typeface="Open Sans"/>
              <a:cs typeface="Open Sans"/>
              <a:sym typeface="Open Sans"/>
            </a:endParaRPr>
          </a:p>
        </p:txBody>
      </p:sp>
      <p:sp>
        <p:nvSpPr>
          <p:cNvPr id="103" name="Google Shape;103;p12"/>
          <p:cNvSpPr txBox="1"/>
          <p:nvPr/>
        </p:nvSpPr>
        <p:spPr>
          <a:xfrm>
            <a:off x="6450367" y="7844718"/>
            <a:ext cx="6083603" cy="870967"/>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pitchFamily="2" charset="0"/>
                <a:ea typeface="Open Sans"/>
                <a:cs typeface="Open Sans"/>
                <a:sym typeface="Open Sans"/>
              </a:rPr>
              <a:t>The </a:t>
            </a:r>
            <a:r>
              <a:rPr lang="en-US" sz="2200">
                <a:solidFill>
                  <a:srgbClr val="404040"/>
                </a:solidFill>
                <a:latin typeface="Open Sans" pitchFamily="2" charset="0"/>
                <a:ea typeface="Open Sans"/>
                <a:cs typeface="Open Sans"/>
                <a:sym typeface="Open Sans"/>
              </a:rPr>
              <a:t>c</a:t>
            </a:r>
            <a:r>
              <a:rPr lang="en-US" sz="2200" b="0" i="0" u="none" strike="noStrike" cap="none">
                <a:solidFill>
                  <a:srgbClr val="404040"/>
                </a:solidFill>
                <a:latin typeface="Open Sans" pitchFamily="2" charset="0"/>
                <a:ea typeface="Open Sans"/>
                <a:cs typeface="Open Sans"/>
                <a:sym typeface="Open Sans"/>
              </a:rPr>
              <a:t>lient sends an authentication request to the authentication server (KDC).</a:t>
            </a:r>
            <a:endParaRPr lang="en-US" sz="2200">
              <a:solidFill>
                <a:srgbClr val="404040"/>
              </a:solidFill>
              <a:latin typeface="Open Sans" pitchFamily="2" charset="0"/>
            </a:endParaRPr>
          </a:p>
        </p:txBody>
      </p:sp>
      <p:sp>
        <p:nvSpPr>
          <p:cNvPr id="104" name="Google Shape;104;p12"/>
          <p:cNvSpPr txBox="1"/>
          <p:nvPr/>
        </p:nvSpPr>
        <p:spPr>
          <a:xfrm>
            <a:off x="5714669" y="8011066"/>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a:solidFill>
                  <a:srgbClr val="44494E"/>
                </a:solidFill>
                <a:latin typeface="Open Sans"/>
                <a:ea typeface="Open Sans"/>
                <a:cs typeface="Open Sans"/>
                <a:sym typeface="Open Sans"/>
              </a:rPr>
              <a:t>01</a:t>
            </a:r>
            <a:endParaRPr/>
          </a:p>
        </p:txBody>
      </p:sp>
      <p:sp>
        <p:nvSpPr>
          <p:cNvPr id="105" name="Google Shape;105;p12"/>
          <p:cNvSpPr txBox="1"/>
          <p:nvPr/>
        </p:nvSpPr>
        <p:spPr>
          <a:xfrm>
            <a:off x="5714669" y="5516220"/>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a:solidFill>
                  <a:srgbClr val="44494E"/>
                </a:solidFill>
                <a:latin typeface="Open Sans"/>
                <a:ea typeface="Open Sans"/>
                <a:cs typeface="Open Sans"/>
                <a:sym typeface="Open Sans"/>
              </a:rPr>
              <a:t>02</a:t>
            </a:r>
            <a:endParaRPr/>
          </a:p>
        </p:txBody>
      </p:sp>
      <p:sp>
        <p:nvSpPr>
          <p:cNvPr id="106" name="Google Shape;106;p12"/>
          <p:cNvSpPr txBox="1"/>
          <p:nvPr/>
        </p:nvSpPr>
        <p:spPr>
          <a:xfrm>
            <a:off x="8233412" y="5496466"/>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a:solidFill>
                  <a:srgbClr val="44494E"/>
                </a:solidFill>
                <a:latin typeface="Open Sans"/>
                <a:ea typeface="Open Sans"/>
                <a:cs typeface="Open Sans"/>
                <a:sym typeface="Open Sans"/>
              </a:rPr>
              <a:t>03</a:t>
            </a:r>
            <a:endParaRPr/>
          </a:p>
        </p:txBody>
      </p:sp>
      <p:sp>
        <p:nvSpPr>
          <p:cNvPr id="107" name="Google Shape;107;p12"/>
          <p:cNvSpPr txBox="1"/>
          <p:nvPr/>
        </p:nvSpPr>
        <p:spPr>
          <a:xfrm>
            <a:off x="8259014" y="3001619"/>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a:solidFill>
                  <a:srgbClr val="44494E"/>
                </a:solidFill>
                <a:latin typeface="Open Sans"/>
                <a:ea typeface="Open Sans"/>
                <a:cs typeface="Open Sans"/>
                <a:sym typeface="Open Sans"/>
              </a:rPr>
              <a:t>04</a:t>
            </a:r>
            <a:endParaRPr/>
          </a:p>
        </p:txBody>
      </p:sp>
      <p:sp>
        <p:nvSpPr>
          <p:cNvPr id="108" name="Google Shape;108;p12"/>
          <p:cNvSpPr txBox="1"/>
          <p:nvPr/>
        </p:nvSpPr>
        <p:spPr>
          <a:xfrm>
            <a:off x="10779656" y="2970578"/>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a:solidFill>
                  <a:srgbClr val="44494E"/>
                </a:solidFill>
                <a:latin typeface="Open Sans"/>
                <a:ea typeface="Open Sans"/>
                <a:cs typeface="Open Sans"/>
                <a:sym typeface="Open Sans"/>
              </a:rPr>
              <a:t>05</a:t>
            </a:r>
            <a:endParaRPr/>
          </a:p>
        </p:txBody>
      </p:sp>
      <p:sp>
        <p:nvSpPr>
          <p:cNvPr id="109" name="Google Shape;109;p12"/>
          <p:cNvSpPr txBox="1"/>
          <p:nvPr/>
        </p:nvSpPr>
        <p:spPr>
          <a:xfrm>
            <a:off x="8899386" y="5181448"/>
            <a:ext cx="4490043" cy="1260305"/>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pitchFamily="2" charset="0"/>
                <a:ea typeface="Open Sans"/>
                <a:cs typeface="Open Sans"/>
                <a:sym typeface="Open Sans"/>
              </a:rPr>
              <a:t>After decrypting the session key, the client forwards it to TGS to get permission to print.</a:t>
            </a:r>
            <a:endParaRPr lang="en-US" sz="2200">
              <a:solidFill>
                <a:srgbClr val="404040"/>
              </a:solidFill>
              <a:latin typeface="Open Sans" pitchFamily="2" charset="0"/>
            </a:endParaRPr>
          </a:p>
        </p:txBody>
      </p:sp>
      <p:sp>
        <p:nvSpPr>
          <p:cNvPr id="110" name="Google Shape;110;p12"/>
          <p:cNvSpPr txBox="1"/>
          <p:nvPr/>
        </p:nvSpPr>
        <p:spPr>
          <a:xfrm>
            <a:off x="11513434" y="2495733"/>
            <a:ext cx="4341506" cy="1649642"/>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None/>
            </a:pPr>
            <a:r>
              <a:rPr lang="en-US" sz="2200">
                <a:solidFill>
                  <a:srgbClr val="404040"/>
                </a:solidFill>
                <a:latin typeface="Open Sans" pitchFamily="2" charset="0"/>
                <a:ea typeface="Open Sans"/>
                <a:cs typeface="Open Sans"/>
                <a:sym typeface="Open Sans"/>
              </a:rPr>
              <a:t>The client sends the tokens to the printer with a valid C/S session key, and the server allows the client to print.</a:t>
            </a:r>
            <a:endParaRPr lang="en-US" sz="2200">
              <a:solidFill>
                <a:srgbClr val="404040"/>
              </a:solidFill>
              <a:latin typeface="Open Sans" pitchFamily="2" charset="0"/>
            </a:endParaRPr>
          </a:p>
        </p:txBody>
      </p:sp>
      <p:sp>
        <p:nvSpPr>
          <p:cNvPr id="111" name="Google Shape;111;p12"/>
          <p:cNvSpPr txBox="1"/>
          <p:nvPr/>
        </p:nvSpPr>
        <p:spPr>
          <a:xfrm>
            <a:off x="651304" y="4903350"/>
            <a:ext cx="5073370" cy="1649642"/>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None/>
            </a:pPr>
            <a:r>
              <a:rPr lang="en-US" sz="2200" b="0" i="0" u="none" strike="noStrike" cap="none">
                <a:solidFill>
                  <a:srgbClr val="404040"/>
                </a:solidFill>
                <a:latin typeface="Open Sans" pitchFamily="2" charset="0"/>
                <a:ea typeface="Open Sans"/>
                <a:cs typeface="Open Sans"/>
                <a:sym typeface="Open Sans"/>
              </a:rPr>
              <a:t>The KDC sends the client a session key encrypted with the user's password hash and a TGT encrypted with the TGS's secret key.</a:t>
            </a:r>
            <a:endParaRPr lang="en-US" sz="2200">
              <a:solidFill>
                <a:srgbClr val="404040"/>
              </a:solidFill>
              <a:latin typeface="Open Sans" pitchFamily="2" charset="0"/>
            </a:endParaRPr>
          </a:p>
        </p:txBody>
      </p:sp>
      <p:sp>
        <p:nvSpPr>
          <p:cNvPr id="112" name="Google Shape;112;p12"/>
          <p:cNvSpPr txBox="1"/>
          <p:nvPr/>
        </p:nvSpPr>
        <p:spPr>
          <a:xfrm>
            <a:off x="1920349" y="2586909"/>
            <a:ext cx="6567300" cy="1260305"/>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None/>
            </a:pPr>
            <a:r>
              <a:rPr lang="en-US" sz="2200">
                <a:solidFill>
                  <a:srgbClr val="404040"/>
                </a:solidFill>
                <a:latin typeface="Open Sans" pitchFamily="2" charset="0"/>
                <a:ea typeface="Open Sans"/>
                <a:cs typeface="Open Sans"/>
                <a:sym typeface="Open Sans"/>
              </a:rPr>
              <a:t>The TGS responds with a client/server session key for printing and provides a service ticket encrypted with the printer’s key.</a:t>
            </a:r>
            <a:endParaRPr lang="en-US" sz="2200">
              <a:solidFill>
                <a:srgbClr val="404040"/>
              </a:solidFill>
              <a:latin typeface="Open Sans" pitchFamily="2" charset="0"/>
            </a:endParaRPr>
          </a:p>
        </p:txBody>
      </p:sp>
      <p:sp>
        <p:nvSpPr>
          <p:cNvPr id="113" name="Google Shape;113;p12"/>
          <p:cNvSpPr/>
          <p:nvPr/>
        </p:nvSpPr>
        <p:spPr>
          <a:xfrm>
            <a:off x="905846" y="1176341"/>
            <a:ext cx="14987005" cy="502999"/>
          </a:xfrm>
          <a:prstGeom prst="roundRect">
            <a:avLst>
              <a:gd name="adj" fmla="val 16667"/>
            </a:avLst>
          </a:prstGeom>
          <a:noFill/>
          <a:ln w="12700" cap="flat" cmpd="sng">
            <a:noFill/>
            <a:prstDash val="solid"/>
            <a:miter lim="400000"/>
            <a:headEnd type="none" w="sm" len="sm"/>
            <a:tailEnd type="none" w="sm" len="sm"/>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When a user wishes to log on to the network and access a print server, the following steps are performed:</a:t>
            </a:r>
            <a:endParaRPr/>
          </a:p>
        </p:txBody>
      </p:sp>
      <p:sp>
        <p:nvSpPr>
          <p:cNvPr id="3" name="Brandline_LVC">
            <a:extLst>
              <a:ext uri="{FF2B5EF4-FFF2-40B4-BE49-F238E27FC236}">
                <a16:creationId xmlns:a16="http://schemas.microsoft.com/office/drawing/2014/main" id="{084FEC6E-91DE-F787-8706-D0E4225677EC}"/>
              </a:ext>
            </a:extLst>
          </p:cNvPr>
          <p:cNvSpPr/>
          <p:nvPr/>
        </p:nvSpPr>
        <p:spPr>
          <a:xfrm>
            <a:off x="6477000" y="816324"/>
            <a:ext cx="3317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4" name="Google Shape;1884;gec9060b382_0_40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Kerberos Authentication Process</a:t>
            </a:r>
            <a:endParaRPr/>
          </a:p>
        </p:txBody>
      </p:sp>
      <p:pic>
        <p:nvPicPr>
          <p:cNvPr id="1885" name="Google Shape;1885;gec9060b382_0_409"/>
          <p:cNvPicPr preferRelativeResize="0"/>
          <p:nvPr/>
        </p:nvPicPr>
        <p:blipFill rotWithShape="1">
          <a:blip r:embed="rId3">
            <a:alphaModFix/>
          </a:blip>
          <a:srcRect/>
          <a:stretch/>
        </p:blipFill>
        <p:spPr>
          <a:xfrm>
            <a:off x="3872425" y="795525"/>
            <a:ext cx="8511049" cy="268150"/>
          </a:xfrm>
          <a:prstGeom prst="rect">
            <a:avLst/>
          </a:prstGeom>
          <a:noFill/>
          <a:ln>
            <a:noFill/>
          </a:ln>
        </p:spPr>
      </p:pic>
      <p:grpSp>
        <p:nvGrpSpPr>
          <p:cNvPr id="2" name="Group 1">
            <a:extLst>
              <a:ext uri="{FF2B5EF4-FFF2-40B4-BE49-F238E27FC236}">
                <a16:creationId xmlns:a16="http://schemas.microsoft.com/office/drawing/2014/main" id="{AD602AE5-F5AA-2C73-CD7E-F1FC94EF81C7}"/>
              </a:ext>
            </a:extLst>
          </p:cNvPr>
          <p:cNvGrpSpPr/>
          <p:nvPr/>
        </p:nvGrpSpPr>
        <p:grpSpPr>
          <a:xfrm>
            <a:off x="1808597" y="1404538"/>
            <a:ext cx="12638806" cy="6678039"/>
            <a:chOff x="1808600" y="1404538"/>
            <a:chExt cx="12638806" cy="6678039"/>
          </a:xfrm>
        </p:grpSpPr>
        <p:sp>
          <p:nvSpPr>
            <p:cNvPr id="1883" name="Google Shape;1883;gec9060b382_0_409"/>
            <p:cNvSpPr/>
            <p:nvPr/>
          </p:nvSpPr>
          <p:spPr>
            <a:xfrm>
              <a:off x="11762106" y="1785247"/>
              <a:ext cx="2685300" cy="2801100"/>
            </a:xfrm>
            <a:prstGeom prst="roundRect">
              <a:avLst>
                <a:gd name="adj" fmla="val 16667"/>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gec9060b382_0_409"/>
            <p:cNvSpPr txBox="1"/>
            <p:nvPr/>
          </p:nvSpPr>
          <p:spPr>
            <a:xfrm>
              <a:off x="2449178" y="5602970"/>
              <a:ext cx="17283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487CA9"/>
                </a:buClr>
                <a:buSzPts val="4000"/>
                <a:buFont typeface="Quattrocento Sans"/>
                <a:buNone/>
              </a:pPr>
              <a:r>
                <a:rPr lang="en-US" sz="2000" b="1" i="0" u="none" strike="noStrike" cap="none">
                  <a:solidFill>
                    <a:srgbClr val="434343"/>
                  </a:solidFill>
                  <a:latin typeface="Open Sans"/>
                  <a:ea typeface="Open Sans"/>
                  <a:cs typeface="Open Sans"/>
                  <a:sym typeface="Open Sans"/>
                </a:rPr>
                <a:t>Client: Bob</a:t>
              </a:r>
              <a:endParaRPr sz="2000" b="1" i="0" u="none" strike="noStrike" cap="none">
                <a:solidFill>
                  <a:srgbClr val="434343"/>
                </a:solidFill>
                <a:latin typeface="Open Sans"/>
                <a:ea typeface="Open Sans"/>
                <a:cs typeface="Open Sans"/>
                <a:sym typeface="Open Sans"/>
              </a:endParaRPr>
            </a:p>
          </p:txBody>
        </p:sp>
        <p:cxnSp>
          <p:nvCxnSpPr>
            <p:cNvPr id="1887" name="Google Shape;1887;gec9060b382_0_409"/>
            <p:cNvCxnSpPr/>
            <p:nvPr/>
          </p:nvCxnSpPr>
          <p:spPr>
            <a:xfrm>
              <a:off x="4259028" y="5067937"/>
              <a:ext cx="8589900" cy="0"/>
            </a:xfrm>
            <a:prstGeom prst="straightConnector1">
              <a:avLst/>
            </a:prstGeom>
            <a:noFill/>
            <a:ln w="38100" cap="flat" cmpd="sng">
              <a:solidFill>
                <a:schemeClr val="dk2"/>
              </a:solidFill>
              <a:prstDash val="solid"/>
              <a:miter lim="8000"/>
              <a:headEnd type="none" w="sm" len="sm"/>
              <a:tailEnd type="none" w="sm" len="sm"/>
            </a:ln>
          </p:spPr>
        </p:cxnSp>
        <p:pic>
          <p:nvPicPr>
            <p:cNvPr id="1888" name="Google Shape;1888;gec9060b382_0_409" descr="883117.png"/>
            <p:cNvPicPr preferRelativeResize="0"/>
            <p:nvPr/>
          </p:nvPicPr>
          <p:blipFill rotWithShape="1">
            <a:blip r:embed="rId4">
              <a:alphaModFix/>
            </a:blip>
            <a:srcRect/>
            <a:stretch/>
          </p:blipFill>
          <p:spPr>
            <a:xfrm rot="96782">
              <a:off x="4331782" y="2467375"/>
              <a:ext cx="1171548" cy="1074435"/>
            </a:xfrm>
            <a:prstGeom prst="rect">
              <a:avLst/>
            </a:prstGeom>
            <a:noFill/>
            <a:ln>
              <a:noFill/>
            </a:ln>
          </p:spPr>
        </p:pic>
        <p:sp>
          <p:nvSpPr>
            <p:cNvPr id="1889" name="Google Shape;1889;gec9060b382_0_409"/>
            <p:cNvSpPr txBox="1"/>
            <p:nvPr/>
          </p:nvSpPr>
          <p:spPr>
            <a:xfrm>
              <a:off x="5401879" y="4365110"/>
              <a:ext cx="5358600" cy="7542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3200"/>
                <a:buFont typeface="Quattrocento Sans"/>
                <a:buNone/>
              </a:pPr>
              <a:r>
                <a:rPr lang="en-US" sz="2000" b="0" i="0" u="none" strike="noStrike" cap="none">
                  <a:solidFill>
                    <a:srgbClr val="3F3F3F"/>
                  </a:solidFill>
                  <a:latin typeface="Open Sans"/>
                  <a:ea typeface="Open Sans"/>
                  <a:cs typeface="Open Sans"/>
                  <a:sym typeface="Open Sans"/>
                </a:rPr>
                <a:t>Here is my TGT. </a:t>
              </a:r>
              <a:r>
                <a:rPr lang="en-US" sz="2000">
                  <a:solidFill>
                    <a:srgbClr val="3F3F3F"/>
                  </a:solidFill>
                  <a:latin typeface="Open Sans"/>
                  <a:ea typeface="Open Sans"/>
                  <a:cs typeface="Open Sans"/>
                  <a:sym typeface="Open Sans"/>
                </a:rPr>
                <a:t>G</a:t>
              </a:r>
              <a:r>
                <a:rPr lang="en-US" sz="2000" b="0" i="0" u="none" strike="noStrike" cap="none">
                  <a:solidFill>
                    <a:srgbClr val="3F3F3F"/>
                  </a:solidFill>
                  <a:latin typeface="Open Sans"/>
                  <a:ea typeface="Open Sans"/>
                  <a:cs typeface="Open Sans"/>
                  <a:sym typeface="Open Sans"/>
                </a:rPr>
                <a:t>ive me a service ticket </a:t>
              </a:r>
              <a:br>
                <a:rPr lang="en-US" sz="2000" b="0" i="0" u="none" strike="noStrike" cap="none">
                  <a:solidFill>
                    <a:srgbClr val="3F3F3F"/>
                  </a:solidFill>
                  <a:latin typeface="Open Sans"/>
                  <a:ea typeface="Open Sans"/>
                  <a:cs typeface="Open Sans"/>
                  <a:sym typeface="Open Sans"/>
                </a:rPr>
              </a:br>
              <a:r>
                <a:rPr lang="en-US" sz="2000" b="0" i="0" u="none" strike="noStrike" cap="none">
                  <a:solidFill>
                    <a:srgbClr val="3F3F3F"/>
                  </a:solidFill>
                  <a:latin typeface="Open Sans"/>
                  <a:ea typeface="Open Sans"/>
                  <a:cs typeface="Open Sans"/>
                  <a:sym typeface="Open Sans"/>
                </a:rPr>
                <a:t>to access the mail server.</a:t>
              </a:r>
              <a:endParaRPr sz="2000" b="0" i="0" u="none" strike="noStrike" cap="none">
                <a:solidFill>
                  <a:srgbClr val="3F3F3F"/>
                </a:solidFill>
                <a:latin typeface="Open Sans"/>
                <a:ea typeface="Open Sans"/>
                <a:cs typeface="Open Sans"/>
                <a:sym typeface="Open Sans"/>
              </a:endParaRPr>
            </a:p>
          </p:txBody>
        </p:sp>
        <p:cxnSp>
          <p:nvCxnSpPr>
            <p:cNvPr id="1890" name="Google Shape;1890;gec9060b382_0_409"/>
            <p:cNvCxnSpPr>
              <a:stCxn id="1891" idx="3"/>
            </p:cNvCxnSpPr>
            <p:nvPr/>
          </p:nvCxnSpPr>
          <p:spPr>
            <a:xfrm>
              <a:off x="6031669" y="5616958"/>
              <a:ext cx="7183200" cy="6000"/>
            </a:xfrm>
            <a:prstGeom prst="straightConnector1">
              <a:avLst/>
            </a:prstGeom>
            <a:noFill/>
            <a:ln w="38100" cap="flat" cmpd="sng">
              <a:solidFill>
                <a:schemeClr val="dk2"/>
              </a:solidFill>
              <a:prstDash val="solid"/>
              <a:miter lim="8000"/>
              <a:headEnd type="stealth" w="med" len="med"/>
              <a:tailEnd type="none" w="sm" len="sm"/>
            </a:ln>
          </p:spPr>
        </p:cxnSp>
        <p:cxnSp>
          <p:nvCxnSpPr>
            <p:cNvPr id="1892" name="Google Shape;1892;gec9060b382_0_409"/>
            <p:cNvCxnSpPr/>
            <p:nvPr/>
          </p:nvCxnSpPr>
          <p:spPr>
            <a:xfrm rot="10800000">
              <a:off x="12847811" y="4549402"/>
              <a:ext cx="0" cy="530400"/>
            </a:xfrm>
            <a:prstGeom prst="straightConnector1">
              <a:avLst/>
            </a:prstGeom>
            <a:noFill/>
            <a:ln w="38100" cap="flat" cmpd="sng">
              <a:solidFill>
                <a:schemeClr val="dk2"/>
              </a:solidFill>
              <a:prstDash val="solid"/>
              <a:miter lim="8000"/>
              <a:headEnd type="none" w="sm" len="sm"/>
              <a:tailEnd type="stealth" w="med" len="med"/>
            </a:ln>
          </p:spPr>
        </p:cxnSp>
        <p:cxnSp>
          <p:nvCxnSpPr>
            <p:cNvPr id="1893" name="Google Shape;1893;gec9060b382_0_409"/>
            <p:cNvCxnSpPr/>
            <p:nvPr/>
          </p:nvCxnSpPr>
          <p:spPr>
            <a:xfrm rot="10800000">
              <a:off x="13202480" y="4553702"/>
              <a:ext cx="0" cy="1073700"/>
            </a:xfrm>
            <a:prstGeom prst="straightConnector1">
              <a:avLst/>
            </a:prstGeom>
            <a:noFill/>
            <a:ln w="38100" cap="flat" cmpd="sng">
              <a:solidFill>
                <a:schemeClr val="dk2"/>
              </a:solidFill>
              <a:prstDash val="solid"/>
              <a:miter lim="8000"/>
              <a:headEnd type="none" w="sm" len="sm"/>
              <a:tailEnd type="none" w="sm" len="sm"/>
            </a:ln>
          </p:spPr>
        </p:cxnSp>
        <p:sp>
          <p:nvSpPr>
            <p:cNvPr id="1894" name="Google Shape;1894;gec9060b382_0_409"/>
            <p:cNvSpPr txBox="1"/>
            <p:nvPr/>
          </p:nvSpPr>
          <p:spPr>
            <a:xfrm>
              <a:off x="6892431" y="5202078"/>
              <a:ext cx="37836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3200"/>
                <a:buFont typeface="Quattrocento Sans"/>
                <a:buNone/>
              </a:pPr>
              <a:r>
                <a:rPr lang="en-US" sz="2000" b="0" i="0" u="none" strike="noStrike" cap="none">
                  <a:solidFill>
                    <a:srgbClr val="3F3F3F"/>
                  </a:solidFill>
                  <a:latin typeface="Open Sans"/>
                  <a:ea typeface="Open Sans"/>
                  <a:cs typeface="Open Sans"/>
                  <a:sym typeface="Open Sans"/>
                </a:rPr>
                <a:t>Here’s your service ticket</a:t>
              </a:r>
              <a:endParaRPr sz="2000" b="0" i="0" u="none" strike="noStrike" cap="none">
                <a:solidFill>
                  <a:srgbClr val="3F3F3F"/>
                </a:solidFill>
                <a:latin typeface="Open Sans"/>
                <a:ea typeface="Open Sans"/>
                <a:cs typeface="Open Sans"/>
                <a:sym typeface="Open Sans"/>
              </a:endParaRPr>
            </a:p>
          </p:txBody>
        </p:sp>
        <p:cxnSp>
          <p:nvCxnSpPr>
            <p:cNvPr id="1895" name="Google Shape;1895;gec9060b382_0_409"/>
            <p:cNvCxnSpPr/>
            <p:nvPr/>
          </p:nvCxnSpPr>
          <p:spPr>
            <a:xfrm>
              <a:off x="5683496" y="6868575"/>
              <a:ext cx="6381900" cy="0"/>
            </a:xfrm>
            <a:prstGeom prst="straightConnector1">
              <a:avLst/>
            </a:prstGeom>
            <a:noFill/>
            <a:ln w="38100" cap="flat" cmpd="sng">
              <a:solidFill>
                <a:schemeClr val="dk2"/>
              </a:solidFill>
              <a:prstDash val="solid"/>
              <a:miter lim="8000"/>
              <a:headEnd type="none" w="sm" len="sm"/>
              <a:tailEnd type="stealth" w="med" len="med"/>
            </a:ln>
          </p:spPr>
        </p:cxnSp>
        <p:cxnSp>
          <p:nvCxnSpPr>
            <p:cNvPr id="1896" name="Google Shape;1896;gec9060b382_0_409"/>
            <p:cNvCxnSpPr/>
            <p:nvPr/>
          </p:nvCxnSpPr>
          <p:spPr>
            <a:xfrm rot="10800000">
              <a:off x="5695116" y="6165926"/>
              <a:ext cx="0" cy="702300"/>
            </a:xfrm>
            <a:prstGeom prst="straightConnector1">
              <a:avLst/>
            </a:prstGeom>
            <a:noFill/>
            <a:ln w="38100" cap="flat" cmpd="sng">
              <a:solidFill>
                <a:schemeClr val="dk2"/>
              </a:solidFill>
              <a:prstDash val="solid"/>
              <a:miter lim="8000"/>
              <a:headEnd type="none" w="sm" len="sm"/>
              <a:tailEnd type="none" w="sm" len="sm"/>
            </a:ln>
          </p:spPr>
        </p:cxnSp>
        <p:sp>
          <p:nvSpPr>
            <p:cNvPr id="1897" name="Google Shape;1897;gec9060b382_0_409"/>
            <p:cNvSpPr txBox="1"/>
            <p:nvPr/>
          </p:nvSpPr>
          <p:spPr>
            <a:xfrm>
              <a:off x="6579276" y="6369761"/>
              <a:ext cx="5100165" cy="446266"/>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3200"/>
                <a:buFont typeface="Quattrocento Sans"/>
                <a:buNone/>
              </a:pPr>
              <a:r>
                <a:rPr lang="en-US" sz="2000" b="0" i="0" u="none" strike="noStrike" cap="none">
                  <a:solidFill>
                    <a:srgbClr val="3F3F3F"/>
                  </a:solidFill>
                  <a:latin typeface="Open Sans"/>
                  <a:ea typeface="Open Sans"/>
                  <a:cs typeface="Open Sans"/>
                  <a:sym typeface="Open Sans"/>
                </a:rPr>
                <a:t>Here is my service ticket, authenticate me</a:t>
              </a:r>
              <a:endParaRPr sz="2000" b="0" i="0" u="none" strike="noStrike" cap="none">
                <a:solidFill>
                  <a:srgbClr val="3F3F3F"/>
                </a:solidFill>
                <a:latin typeface="Open Sans"/>
                <a:ea typeface="Open Sans"/>
                <a:cs typeface="Open Sans"/>
                <a:sym typeface="Open Sans"/>
              </a:endParaRPr>
            </a:p>
          </p:txBody>
        </p:sp>
        <p:sp>
          <p:nvSpPr>
            <p:cNvPr id="1898" name="Google Shape;1898;gec9060b382_0_409"/>
            <p:cNvSpPr txBox="1"/>
            <p:nvPr/>
          </p:nvSpPr>
          <p:spPr>
            <a:xfrm>
              <a:off x="3592327" y="2545762"/>
              <a:ext cx="4647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FF7E79"/>
                </a:buClr>
                <a:buSzPts val="9600"/>
                <a:buFont typeface="Quattrocento Sans"/>
                <a:buNone/>
              </a:pPr>
              <a:r>
                <a:rPr lang="en-US" sz="2000" b="1" i="0" u="none" strike="noStrike" cap="none">
                  <a:solidFill>
                    <a:srgbClr val="FF7E79"/>
                  </a:solidFill>
                  <a:latin typeface="Open Sans"/>
                  <a:ea typeface="Open Sans"/>
                  <a:cs typeface="Open Sans"/>
                  <a:sym typeface="Open Sans"/>
                </a:rPr>
                <a:t>1</a:t>
              </a:r>
              <a:endParaRPr sz="2000" b="1" i="0" u="none" strike="noStrike" cap="none">
                <a:solidFill>
                  <a:srgbClr val="000000"/>
                </a:solidFill>
                <a:latin typeface="Open Sans"/>
                <a:ea typeface="Open Sans"/>
                <a:cs typeface="Open Sans"/>
                <a:sym typeface="Open Sans"/>
              </a:endParaRPr>
            </a:p>
          </p:txBody>
        </p:sp>
        <p:sp>
          <p:nvSpPr>
            <p:cNvPr id="1899" name="Google Shape;1899;gec9060b382_0_409"/>
            <p:cNvSpPr txBox="1"/>
            <p:nvPr/>
          </p:nvSpPr>
          <p:spPr>
            <a:xfrm>
              <a:off x="4470846" y="4536892"/>
              <a:ext cx="4647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FF7E79"/>
                </a:buClr>
                <a:buSzPts val="9600"/>
                <a:buFont typeface="Quattrocento Sans"/>
                <a:buNone/>
              </a:pPr>
              <a:r>
                <a:rPr lang="en-US" sz="2000" b="1" i="0" u="none" strike="noStrike" cap="none">
                  <a:solidFill>
                    <a:srgbClr val="FF7E79"/>
                  </a:solidFill>
                  <a:latin typeface="Open Sans"/>
                  <a:ea typeface="Open Sans"/>
                  <a:cs typeface="Open Sans"/>
                  <a:sym typeface="Open Sans"/>
                </a:rPr>
                <a:t>2</a:t>
              </a:r>
              <a:endParaRPr sz="2000" b="1" i="0" u="none" strike="noStrike" cap="none">
                <a:solidFill>
                  <a:srgbClr val="000000"/>
                </a:solidFill>
                <a:latin typeface="Open Sans"/>
                <a:ea typeface="Open Sans"/>
                <a:cs typeface="Open Sans"/>
                <a:sym typeface="Open Sans"/>
              </a:endParaRPr>
            </a:p>
          </p:txBody>
        </p:sp>
        <p:sp>
          <p:nvSpPr>
            <p:cNvPr id="1900" name="Google Shape;1900;gec9060b382_0_409"/>
            <p:cNvSpPr txBox="1"/>
            <p:nvPr/>
          </p:nvSpPr>
          <p:spPr>
            <a:xfrm>
              <a:off x="5251648" y="6009730"/>
              <a:ext cx="4647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FF7E79"/>
                </a:buClr>
                <a:buSzPts val="9600"/>
                <a:buFont typeface="Quattrocento Sans"/>
                <a:buNone/>
              </a:pPr>
              <a:r>
                <a:rPr lang="en-US" sz="2000" b="1" i="0" u="none" strike="noStrike" cap="none">
                  <a:solidFill>
                    <a:srgbClr val="FF7E79"/>
                  </a:solidFill>
                  <a:latin typeface="Open Sans"/>
                  <a:ea typeface="Open Sans"/>
                  <a:cs typeface="Open Sans"/>
                  <a:sym typeface="Open Sans"/>
                </a:rPr>
                <a:t>3</a:t>
              </a:r>
              <a:endParaRPr sz="2000" b="1" i="0" u="none" strike="noStrike" cap="none">
                <a:solidFill>
                  <a:srgbClr val="000000"/>
                </a:solidFill>
                <a:latin typeface="Open Sans"/>
                <a:ea typeface="Open Sans"/>
                <a:cs typeface="Open Sans"/>
                <a:sym typeface="Open Sans"/>
              </a:endParaRPr>
            </a:p>
          </p:txBody>
        </p:sp>
        <p:sp>
          <p:nvSpPr>
            <p:cNvPr id="1901" name="Google Shape;1901;gec9060b382_0_409"/>
            <p:cNvSpPr txBox="1"/>
            <p:nvPr/>
          </p:nvSpPr>
          <p:spPr>
            <a:xfrm>
              <a:off x="13688141" y="2256249"/>
              <a:ext cx="5739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487CA9"/>
                </a:buClr>
                <a:buSzPts val="4000"/>
                <a:buFont typeface="Quattrocento Sans"/>
                <a:buNone/>
              </a:pPr>
              <a:r>
                <a:rPr lang="en-US" sz="2000" b="1" i="0" u="none" strike="noStrike" cap="none">
                  <a:solidFill>
                    <a:srgbClr val="434343"/>
                  </a:solidFill>
                  <a:latin typeface="Open Sans"/>
                  <a:ea typeface="Open Sans"/>
                  <a:cs typeface="Open Sans"/>
                  <a:sym typeface="Open Sans"/>
                </a:rPr>
                <a:t>AS</a:t>
              </a:r>
              <a:endParaRPr sz="2000" b="1" i="0" u="none" strike="noStrike" cap="none">
                <a:solidFill>
                  <a:srgbClr val="434343"/>
                </a:solidFill>
                <a:latin typeface="Open Sans"/>
                <a:ea typeface="Open Sans"/>
                <a:cs typeface="Open Sans"/>
                <a:sym typeface="Open Sans"/>
              </a:endParaRPr>
            </a:p>
          </p:txBody>
        </p:sp>
        <p:sp>
          <p:nvSpPr>
            <p:cNvPr id="1902" name="Google Shape;1902;gec9060b382_0_409"/>
            <p:cNvSpPr txBox="1"/>
            <p:nvPr/>
          </p:nvSpPr>
          <p:spPr>
            <a:xfrm>
              <a:off x="13641423" y="3752921"/>
              <a:ext cx="6675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487CA9"/>
                </a:buClr>
                <a:buSzPts val="4000"/>
                <a:buFont typeface="Quattrocento Sans"/>
                <a:buNone/>
              </a:pPr>
              <a:r>
                <a:rPr lang="en-US" sz="2000" b="1" i="0" u="none" strike="noStrike" cap="none">
                  <a:solidFill>
                    <a:srgbClr val="434343"/>
                  </a:solidFill>
                  <a:latin typeface="Open Sans"/>
                  <a:ea typeface="Open Sans"/>
                  <a:cs typeface="Open Sans"/>
                  <a:sym typeface="Open Sans"/>
                </a:rPr>
                <a:t>TGS</a:t>
              </a:r>
              <a:endParaRPr sz="2000" b="1" i="0" u="none" strike="noStrike" cap="none">
                <a:solidFill>
                  <a:srgbClr val="434343"/>
                </a:solidFill>
                <a:latin typeface="Open Sans"/>
                <a:ea typeface="Open Sans"/>
                <a:cs typeface="Open Sans"/>
                <a:sym typeface="Open Sans"/>
              </a:endParaRPr>
            </a:p>
          </p:txBody>
        </p:sp>
        <p:sp>
          <p:nvSpPr>
            <p:cNvPr id="1903" name="Google Shape;1903;gec9060b382_0_409"/>
            <p:cNvSpPr txBox="1"/>
            <p:nvPr/>
          </p:nvSpPr>
          <p:spPr>
            <a:xfrm>
              <a:off x="12745343" y="1404538"/>
              <a:ext cx="9144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487CA9"/>
                </a:buClr>
                <a:buSzPts val="4000"/>
                <a:buFont typeface="Quattrocento Sans"/>
                <a:buNone/>
              </a:pPr>
              <a:r>
                <a:rPr lang="en-US" sz="2000" b="1" i="0" u="none" strike="noStrike" cap="none">
                  <a:solidFill>
                    <a:srgbClr val="434343"/>
                  </a:solidFill>
                  <a:latin typeface="Open Sans"/>
                  <a:ea typeface="Open Sans"/>
                  <a:cs typeface="Open Sans"/>
                  <a:sym typeface="Open Sans"/>
                </a:rPr>
                <a:t>KDC</a:t>
              </a:r>
              <a:endParaRPr sz="2000" b="1" i="0" u="none" strike="noStrike" cap="none">
                <a:solidFill>
                  <a:srgbClr val="434343"/>
                </a:solidFill>
                <a:latin typeface="Open Sans"/>
                <a:ea typeface="Open Sans"/>
                <a:cs typeface="Open Sans"/>
                <a:sym typeface="Open Sans"/>
              </a:endParaRPr>
            </a:p>
          </p:txBody>
        </p:sp>
        <p:cxnSp>
          <p:nvCxnSpPr>
            <p:cNvPr id="1904" name="Google Shape;1904;gec9060b382_0_409"/>
            <p:cNvCxnSpPr/>
            <p:nvPr/>
          </p:nvCxnSpPr>
          <p:spPr>
            <a:xfrm>
              <a:off x="3261425" y="7563300"/>
              <a:ext cx="8763900" cy="0"/>
            </a:xfrm>
            <a:prstGeom prst="straightConnector1">
              <a:avLst/>
            </a:prstGeom>
            <a:noFill/>
            <a:ln w="38100" cap="flat" cmpd="sng">
              <a:solidFill>
                <a:schemeClr val="dk2"/>
              </a:solidFill>
              <a:prstDash val="solid"/>
              <a:miter lim="8000"/>
              <a:headEnd type="none" w="sm" len="sm"/>
              <a:tailEnd type="none" w="sm" len="sm"/>
            </a:ln>
          </p:spPr>
        </p:cxnSp>
        <p:cxnSp>
          <p:nvCxnSpPr>
            <p:cNvPr id="1905" name="Google Shape;1905;gec9060b382_0_409"/>
            <p:cNvCxnSpPr/>
            <p:nvPr/>
          </p:nvCxnSpPr>
          <p:spPr>
            <a:xfrm rot="10800000">
              <a:off x="3244048" y="6488647"/>
              <a:ext cx="7500" cy="1080600"/>
            </a:xfrm>
            <a:prstGeom prst="straightConnector1">
              <a:avLst/>
            </a:prstGeom>
            <a:noFill/>
            <a:ln w="38100" cap="flat" cmpd="sng">
              <a:solidFill>
                <a:schemeClr val="dk2"/>
              </a:solidFill>
              <a:prstDash val="solid"/>
              <a:miter lim="8000"/>
              <a:headEnd type="none" w="sm" len="sm"/>
              <a:tailEnd type="stealth" w="med" len="med"/>
            </a:ln>
          </p:spPr>
        </p:cxnSp>
        <p:sp>
          <p:nvSpPr>
            <p:cNvPr id="1906" name="Google Shape;1906;gec9060b382_0_409"/>
            <p:cNvSpPr txBox="1"/>
            <p:nvPr/>
          </p:nvSpPr>
          <p:spPr>
            <a:xfrm>
              <a:off x="6623841" y="7113814"/>
              <a:ext cx="33717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3200"/>
                <a:buFont typeface="Quattrocento Sans"/>
                <a:buNone/>
              </a:pPr>
              <a:r>
                <a:rPr lang="en-US" sz="2000" b="0" i="0" u="none" strike="noStrike" cap="none">
                  <a:solidFill>
                    <a:srgbClr val="3F3F3F"/>
                  </a:solidFill>
                  <a:latin typeface="Open Sans"/>
                  <a:ea typeface="Open Sans"/>
                  <a:cs typeface="Open Sans"/>
                  <a:sym typeface="Open Sans"/>
                </a:rPr>
                <a:t>Hi Bob, here’s your mail</a:t>
              </a:r>
              <a:endParaRPr sz="2000" b="0" i="0" u="none" strike="noStrike" cap="none">
                <a:solidFill>
                  <a:srgbClr val="3F3F3F"/>
                </a:solidFill>
                <a:latin typeface="Open Sans"/>
                <a:ea typeface="Open Sans"/>
                <a:cs typeface="Open Sans"/>
                <a:sym typeface="Open Sans"/>
              </a:endParaRPr>
            </a:p>
          </p:txBody>
        </p:sp>
        <p:pic>
          <p:nvPicPr>
            <p:cNvPr id="1907" name="Google Shape;1907;gec9060b382_0_409"/>
            <p:cNvPicPr preferRelativeResize="0"/>
            <p:nvPr/>
          </p:nvPicPr>
          <p:blipFill rotWithShape="1">
            <a:blip r:embed="rId5">
              <a:alphaModFix/>
            </a:blip>
            <a:srcRect/>
            <a:stretch/>
          </p:blipFill>
          <p:spPr>
            <a:xfrm>
              <a:off x="1808600" y="3065036"/>
              <a:ext cx="2469554" cy="2340531"/>
            </a:xfrm>
            <a:prstGeom prst="rect">
              <a:avLst/>
            </a:prstGeom>
            <a:noFill/>
            <a:ln>
              <a:noFill/>
            </a:ln>
          </p:spPr>
        </p:pic>
        <p:pic>
          <p:nvPicPr>
            <p:cNvPr id="1908" name="Google Shape;1908;gec9060b382_0_409"/>
            <p:cNvPicPr preferRelativeResize="0"/>
            <p:nvPr/>
          </p:nvPicPr>
          <p:blipFill rotWithShape="1">
            <a:blip r:embed="rId6">
              <a:alphaModFix/>
            </a:blip>
            <a:srcRect/>
            <a:stretch/>
          </p:blipFill>
          <p:spPr>
            <a:xfrm>
              <a:off x="12136248" y="5892177"/>
              <a:ext cx="2311150" cy="2190400"/>
            </a:xfrm>
            <a:prstGeom prst="rect">
              <a:avLst/>
            </a:prstGeom>
            <a:noFill/>
            <a:ln>
              <a:noFill/>
            </a:ln>
          </p:spPr>
        </p:pic>
        <p:pic>
          <p:nvPicPr>
            <p:cNvPr id="1891" name="Google Shape;1891;gec9060b382_0_409"/>
            <p:cNvPicPr preferRelativeResize="0"/>
            <p:nvPr/>
          </p:nvPicPr>
          <p:blipFill rotWithShape="1">
            <a:blip r:embed="rId7">
              <a:alphaModFix/>
            </a:blip>
            <a:srcRect/>
            <a:stretch/>
          </p:blipFill>
          <p:spPr>
            <a:xfrm>
              <a:off x="4936322" y="5097894"/>
              <a:ext cx="1095347" cy="1038127"/>
            </a:xfrm>
            <a:prstGeom prst="rect">
              <a:avLst/>
            </a:prstGeom>
            <a:noFill/>
            <a:ln>
              <a:noFill/>
            </a:ln>
          </p:spPr>
        </p:pic>
        <p:pic>
          <p:nvPicPr>
            <p:cNvPr id="1909" name="Google Shape;1909;gec9060b382_0_409"/>
            <p:cNvPicPr preferRelativeResize="0"/>
            <p:nvPr/>
          </p:nvPicPr>
          <p:blipFill rotWithShape="1">
            <a:blip r:embed="rId8">
              <a:alphaModFix/>
            </a:blip>
            <a:srcRect/>
            <a:stretch/>
          </p:blipFill>
          <p:spPr>
            <a:xfrm>
              <a:off x="12477743" y="1944693"/>
              <a:ext cx="1080467" cy="1024016"/>
            </a:xfrm>
            <a:prstGeom prst="rect">
              <a:avLst/>
            </a:prstGeom>
            <a:noFill/>
            <a:ln>
              <a:noFill/>
            </a:ln>
          </p:spPr>
        </p:pic>
        <p:pic>
          <p:nvPicPr>
            <p:cNvPr id="1910" name="Google Shape;1910;gec9060b382_0_409"/>
            <p:cNvPicPr preferRelativeResize="0"/>
            <p:nvPr/>
          </p:nvPicPr>
          <p:blipFill rotWithShape="1">
            <a:blip r:embed="rId8">
              <a:alphaModFix/>
            </a:blip>
            <a:srcRect/>
            <a:stretch/>
          </p:blipFill>
          <p:spPr>
            <a:xfrm>
              <a:off x="12477743" y="3359561"/>
              <a:ext cx="1080467" cy="1024016"/>
            </a:xfrm>
            <a:prstGeom prst="rect">
              <a:avLst/>
            </a:prstGeom>
            <a:noFill/>
            <a:ln>
              <a:noFill/>
            </a:ln>
          </p:spPr>
        </p:pic>
        <p:sp>
          <p:nvSpPr>
            <p:cNvPr id="1911" name="Google Shape;1911;gec9060b382_0_409"/>
            <p:cNvSpPr txBox="1"/>
            <p:nvPr/>
          </p:nvSpPr>
          <p:spPr>
            <a:xfrm>
              <a:off x="6122076" y="1783963"/>
              <a:ext cx="36852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chemeClr val="dk1"/>
                </a:buClr>
                <a:buSzPts val="3200"/>
                <a:buFont typeface="Quattrocento Sans"/>
                <a:buNone/>
              </a:pPr>
              <a:r>
                <a:rPr lang="en-US" sz="2000" b="0" i="0" u="none" strike="noStrike" cap="none">
                  <a:solidFill>
                    <a:srgbClr val="3F3F3F"/>
                  </a:solidFill>
                  <a:latin typeface="Open Sans"/>
                  <a:ea typeface="Open Sans"/>
                  <a:cs typeface="Open Sans"/>
                  <a:sym typeface="Open Sans"/>
                </a:rPr>
                <a:t>Hi, I’m Bob and I need a TGT</a:t>
              </a:r>
              <a:endParaRPr sz="2000" b="0" i="0" u="none" strike="noStrike" cap="none">
                <a:solidFill>
                  <a:srgbClr val="3F3F3F"/>
                </a:solidFill>
                <a:latin typeface="Open Sans"/>
                <a:ea typeface="Open Sans"/>
                <a:cs typeface="Open Sans"/>
                <a:sym typeface="Open Sans"/>
              </a:endParaRPr>
            </a:p>
          </p:txBody>
        </p:sp>
        <p:cxnSp>
          <p:nvCxnSpPr>
            <p:cNvPr id="1912" name="Google Shape;1912;gec9060b382_0_409"/>
            <p:cNvCxnSpPr/>
            <p:nvPr/>
          </p:nvCxnSpPr>
          <p:spPr>
            <a:xfrm>
              <a:off x="3481525" y="2266600"/>
              <a:ext cx="8304000" cy="0"/>
            </a:xfrm>
            <a:prstGeom prst="straightConnector1">
              <a:avLst/>
            </a:prstGeom>
            <a:noFill/>
            <a:ln w="38100" cap="flat" cmpd="sng">
              <a:solidFill>
                <a:schemeClr val="dk2"/>
              </a:solidFill>
              <a:prstDash val="solid"/>
              <a:round/>
              <a:headEnd type="none" w="sm" len="sm"/>
              <a:tailEnd type="stealth" w="med" len="med"/>
            </a:ln>
          </p:spPr>
        </p:cxnSp>
        <p:sp>
          <p:nvSpPr>
            <p:cNvPr id="1913" name="Google Shape;1913;gec9060b382_0_409"/>
            <p:cNvSpPr txBox="1"/>
            <p:nvPr/>
          </p:nvSpPr>
          <p:spPr>
            <a:xfrm>
              <a:off x="6579276" y="2576500"/>
              <a:ext cx="3685200" cy="446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Hi Bob, here is your TGT</a:t>
              </a:r>
              <a:endParaRPr sz="2000" b="0" i="0" u="none" strike="noStrike" cap="none">
                <a:solidFill>
                  <a:srgbClr val="3F3F3F"/>
                </a:solidFill>
                <a:latin typeface="Open Sans"/>
                <a:ea typeface="Open Sans"/>
                <a:cs typeface="Open Sans"/>
                <a:sym typeface="Open Sans"/>
              </a:endParaRPr>
            </a:p>
          </p:txBody>
        </p:sp>
        <p:cxnSp>
          <p:nvCxnSpPr>
            <p:cNvPr id="1914" name="Google Shape;1914;gec9060b382_0_409"/>
            <p:cNvCxnSpPr/>
            <p:nvPr/>
          </p:nvCxnSpPr>
          <p:spPr>
            <a:xfrm rot="10800000">
              <a:off x="5556963" y="3027813"/>
              <a:ext cx="6234900" cy="0"/>
            </a:xfrm>
            <a:prstGeom prst="straightConnector1">
              <a:avLst/>
            </a:prstGeom>
            <a:noFill/>
            <a:ln w="38100" cap="flat" cmpd="sng">
              <a:solidFill>
                <a:schemeClr val="dk2"/>
              </a:solidFill>
              <a:prstDash val="solid"/>
              <a:round/>
              <a:headEnd type="none" w="sm" len="sm"/>
              <a:tailEnd type="stealth" w="med" len="med"/>
            </a:ln>
          </p:spPr>
        </p:cxnSp>
        <p:cxnSp>
          <p:nvCxnSpPr>
            <p:cNvPr id="1915" name="Google Shape;1915;gec9060b382_0_409"/>
            <p:cNvCxnSpPr/>
            <p:nvPr/>
          </p:nvCxnSpPr>
          <p:spPr>
            <a:xfrm>
              <a:off x="3481525" y="2240975"/>
              <a:ext cx="0" cy="804900"/>
            </a:xfrm>
            <a:prstGeom prst="straightConnector1">
              <a:avLst/>
            </a:prstGeom>
            <a:noFill/>
            <a:ln w="38100" cap="flat" cmpd="sng">
              <a:solidFill>
                <a:schemeClr val="dk2"/>
              </a:solidFill>
              <a:prstDash val="solid"/>
              <a:round/>
              <a:headEnd type="none" w="sm" len="sm"/>
              <a:tailEnd type="none" w="sm" len="sm"/>
            </a:ln>
          </p:spPr>
        </p:cxnSp>
      </p:gr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gec9060b382_0_51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Weakness of Kerberos</a:t>
            </a:r>
            <a:endParaRPr/>
          </a:p>
        </p:txBody>
      </p:sp>
      <p:pic>
        <p:nvPicPr>
          <p:cNvPr id="1922" name="Google Shape;1922;gec9060b382_0_519"/>
          <p:cNvPicPr preferRelativeResize="0"/>
          <p:nvPr/>
        </p:nvPicPr>
        <p:blipFill rotWithShape="1">
          <a:blip r:embed="rId3">
            <a:alphaModFix/>
          </a:blip>
          <a:srcRect/>
          <a:stretch/>
        </p:blipFill>
        <p:spPr>
          <a:xfrm>
            <a:off x="5174143" y="2111711"/>
            <a:ext cx="5907643" cy="4514334"/>
          </a:xfrm>
          <a:prstGeom prst="rect">
            <a:avLst/>
          </a:prstGeom>
          <a:noFill/>
          <a:ln>
            <a:noFill/>
          </a:ln>
        </p:spPr>
      </p:pic>
      <p:sp>
        <p:nvSpPr>
          <p:cNvPr id="1923" name="Google Shape;1923;gec9060b382_0_519"/>
          <p:cNvSpPr txBox="1"/>
          <p:nvPr/>
        </p:nvSpPr>
        <p:spPr>
          <a:xfrm>
            <a:off x="1421502" y="1677858"/>
            <a:ext cx="3752700" cy="912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Can be a single point of failure</a:t>
            </a:r>
            <a:endParaRPr sz="2200" b="0" i="0" u="none" strike="noStrike" cap="none">
              <a:solidFill>
                <a:srgbClr val="3F3F3F"/>
              </a:solidFill>
              <a:latin typeface="Open Sans"/>
              <a:ea typeface="Open Sans"/>
              <a:cs typeface="Open Sans"/>
              <a:sym typeface="Open Sans"/>
            </a:endParaRPr>
          </a:p>
        </p:txBody>
      </p:sp>
      <p:sp>
        <p:nvSpPr>
          <p:cNvPr id="1924" name="Google Shape;1924;gec9060b382_0_519"/>
          <p:cNvSpPr txBox="1"/>
          <p:nvPr/>
        </p:nvSpPr>
        <p:spPr>
          <a:xfrm>
            <a:off x="11081798" y="1677858"/>
            <a:ext cx="3752700" cy="96331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V</a:t>
            </a:r>
            <a:r>
              <a:rPr lang="en-US" sz="2200" b="0" i="0" u="none" strike="noStrike" cap="none">
                <a:solidFill>
                  <a:srgbClr val="3F3F3F"/>
                </a:solidFill>
                <a:latin typeface="Open Sans"/>
                <a:ea typeface="Open Sans"/>
                <a:cs typeface="Open Sans"/>
                <a:sym typeface="Open Sans"/>
              </a:rPr>
              <a:t>ulnerable to password guessing</a:t>
            </a:r>
            <a:endParaRPr sz="2200" b="0" i="0" u="none" strike="noStrike" cap="none">
              <a:solidFill>
                <a:srgbClr val="3F3F3F"/>
              </a:solidFill>
              <a:latin typeface="Open Sans"/>
              <a:ea typeface="Open Sans"/>
              <a:cs typeface="Open Sans"/>
              <a:sym typeface="Open Sans"/>
            </a:endParaRPr>
          </a:p>
        </p:txBody>
      </p:sp>
      <p:sp>
        <p:nvSpPr>
          <p:cNvPr id="1925" name="Google Shape;1925;gec9060b382_0_519"/>
          <p:cNvSpPr txBox="1"/>
          <p:nvPr/>
        </p:nvSpPr>
        <p:spPr>
          <a:xfrm>
            <a:off x="11081798" y="5964313"/>
            <a:ext cx="3985020" cy="135264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Requires all client and server clocks to be synchronized within five minutes</a:t>
            </a:r>
            <a:endParaRPr sz="2200" b="0" i="0" u="none" strike="noStrike" cap="none">
              <a:solidFill>
                <a:srgbClr val="3F3F3F"/>
              </a:solidFill>
              <a:latin typeface="Open Sans"/>
              <a:ea typeface="Open Sans"/>
              <a:cs typeface="Open Sans"/>
              <a:sym typeface="Open Sans"/>
            </a:endParaRPr>
          </a:p>
        </p:txBody>
      </p:sp>
      <p:sp>
        <p:nvSpPr>
          <p:cNvPr id="1926" name="Google Shape;1926;gec9060b382_0_519"/>
          <p:cNvSpPr txBox="1"/>
          <p:nvPr/>
        </p:nvSpPr>
        <p:spPr>
          <a:xfrm>
            <a:off x="1421502" y="5774442"/>
            <a:ext cx="3752700" cy="174198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Leads to the compromise of the secret key for every system on the network if compromised</a:t>
            </a:r>
            <a:endParaRPr sz="2200" b="0" i="0" u="none" strike="noStrike" cap="none">
              <a:solidFill>
                <a:srgbClr val="3F3F3F"/>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CF6BE511-62B6-0BEE-17A3-E413A12856F4}"/>
              </a:ext>
            </a:extLst>
          </p:cNvPr>
          <p:cNvPicPr>
            <a:picLocks noChangeAspect="1"/>
          </p:cNvPicPr>
          <p:nvPr/>
        </p:nvPicPr>
        <p:blipFill>
          <a:blip r:embed="rId4"/>
          <a:stretch>
            <a:fillRect/>
          </a:stretch>
        </p:blipFill>
        <p:spPr>
          <a:xfrm>
            <a:off x="6646263" y="2795583"/>
            <a:ext cx="2963474" cy="2963474"/>
          </a:xfrm>
          <a:prstGeom prst="rect">
            <a:avLst/>
          </a:prstGeom>
        </p:spPr>
      </p:pic>
      <p:sp>
        <p:nvSpPr>
          <p:cNvPr id="5" name="Brandline_LVC">
            <a:extLst>
              <a:ext uri="{FF2B5EF4-FFF2-40B4-BE49-F238E27FC236}">
                <a16:creationId xmlns:a16="http://schemas.microsoft.com/office/drawing/2014/main" id="{3664CE3F-D787-5498-5D8C-14609111617B}"/>
              </a:ext>
            </a:extLst>
          </p:cNvPr>
          <p:cNvSpPr/>
          <p:nvPr/>
        </p:nvSpPr>
        <p:spPr>
          <a:xfrm>
            <a:off x="5676900" y="816324"/>
            <a:ext cx="49114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10160" y="33008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Difference Between FIM and SSO</a:t>
            </a:r>
            <a:endParaRPr/>
          </a:p>
        </p:txBody>
      </p:sp>
      <p:grpSp>
        <p:nvGrpSpPr>
          <p:cNvPr id="8" name="Group 7">
            <a:extLst>
              <a:ext uri="{FF2B5EF4-FFF2-40B4-BE49-F238E27FC236}">
                <a16:creationId xmlns:a16="http://schemas.microsoft.com/office/drawing/2014/main" id="{CB663DE1-E4E7-4255-AE59-C2AC1AF60A30}"/>
              </a:ext>
            </a:extLst>
          </p:cNvPr>
          <p:cNvGrpSpPr/>
          <p:nvPr/>
        </p:nvGrpSpPr>
        <p:grpSpPr>
          <a:xfrm rot="5400000">
            <a:off x="3189409" y="2104233"/>
            <a:ext cx="4104512" cy="5721752"/>
            <a:chOff x="2340286" y="3660806"/>
            <a:chExt cx="10804144" cy="2690779"/>
          </a:xfrm>
        </p:grpSpPr>
        <p:grpSp>
          <p:nvGrpSpPr>
            <p:cNvPr id="9" name="Group 8">
              <a:extLst>
                <a:ext uri="{FF2B5EF4-FFF2-40B4-BE49-F238E27FC236}">
                  <a16:creationId xmlns:a16="http://schemas.microsoft.com/office/drawing/2014/main" id="{6BE7DA59-7A4E-4820-8915-B91736E5CC53}"/>
                </a:ext>
              </a:extLst>
            </p:cNvPr>
            <p:cNvGrpSpPr/>
            <p:nvPr/>
          </p:nvGrpSpPr>
          <p:grpSpPr>
            <a:xfrm>
              <a:off x="2340286" y="3754690"/>
              <a:ext cx="10804144" cy="2596895"/>
              <a:chOff x="990497" y="1599941"/>
              <a:chExt cx="10804144" cy="3005586"/>
            </a:xfrm>
          </p:grpSpPr>
          <p:grpSp>
            <p:nvGrpSpPr>
              <p:cNvPr id="11" name="Group 10">
                <a:extLst>
                  <a:ext uri="{FF2B5EF4-FFF2-40B4-BE49-F238E27FC236}">
                    <a16:creationId xmlns:a16="http://schemas.microsoft.com/office/drawing/2014/main" id="{D6C42456-4630-4EDD-9F87-84D76C45587A}"/>
                  </a:ext>
                </a:extLst>
              </p:cNvPr>
              <p:cNvGrpSpPr/>
              <p:nvPr/>
            </p:nvGrpSpPr>
            <p:grpSpPr>
              <a:xfrm>
                <a:off x="990497" y="1599941"/>
                <a:ext cx="10804144" cy="3005586"/>
                <a:chOff x="1562534" y="4707250"/>
                <a:chExt cx="10804144" cy="3095793"/>
              </a:xfrm>
            </p:grpSpPr>
            <p:sp>
              <p:nvSpPr>
                <p:cNvPr id="13" name="Rectangle: Rounded Corners 12">
                  <a:extLst>
                    <a:ext uri="{FF2B5EF4-FFF2-40B4-BE49-F238E27FC236}">
                      <a16:creationId xmlns:a16="http://schemas.microsoft.com/office/drawing/2014/main" id="{B1258F89-FF7C-425A-95DC-4EDFFCCE7B7D}"/>
                    </a:ext>
                  </a:extLst>
                </p:cNvPr>
                <p:cNvSpPr/>
                <p:nvPr/>
              </p:nvSpPr>
              <p:spPr>
                <a:xfrm>
                  <a:off x="1562534" y="4707250"/>
                  <a:ext cx="10804144" cy="3095793"/>
                </a:xfrm>
                <a:prstGeom prst="roundRect">
                  <a:avLst>
                    <a:gd name="adj" fmla="val 8753"/>
                  </a:avLst>
                </a:prstGeom>
                <a:solidFill>
                  <a:srgbClr val="72C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 Placeholder 3">
                  <a:extLst>
                    <a:ext uri="{FF2B5EF4-FFF2-40B4-BE49-F238E27FC236}">
                      <a16:creationId xmlns:a16="http://schemas.microsoft.com/office/drawing/2014/main" id="{09A984BB-09D3-45E6-8D47-C4D150828249}"/>
                    </a:ext>
                  </a:extLst>
                </p:cNvPr>
                <p:cNvSpPr txBox="1">
                  <a:spLocks/>
                </p:cNvSpPr>
                <p:nvPr/>
              </p:nvSpPr>
              <p:spPr>
                <a:xfrm rot="16200000">
                  <a:off x="1280716" y="5394248"/>
                  <a:ext cx="2625872" cy="1721861"/>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4309" lvl="0" algn="ct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Federated identity management (FIM)</a:t>
                  </a:r>
                </a:p>
              </p:txBody>
            </p:sp>
          </p:grpSp>
          <p:sp>
            <p:nvSpPr>
              <p:cNvPr id="12" name="Rectangle: Rounded Corners 11">
                <a:extLst>
                  <a:ext uri="{FF2B5EF4-FFF2-40B4-BE49-F238E27FC236}">
                    <a16:creationId xmlns:a16="http://schemas.microsoft.com/office/drawing/2014/main" id="{DD648E5B-2E8D-48F2-96CD-00B282FF13F8}"/>
                  </a:ext>
                </a:extLst>
              </p:cNvPr>
              <p:cNvSpPr/>
              <p:nvPr/>
            </p:nvSpPr>
            <p:spPr>
              <a:xfrm>
                <a:off x="3172798" y="1703732"/>
                <a:ext cx="8290459" cy="2798064"/>
              </a:xfrm>
              <a:prstGeom prst="roundRect">
                <a:avLst>
                  <a:gd name="adj" fmla="val 8118"/>
                </a:avLst>
              </a:prstGeom>
              <a:solidFill>
                <a:schemeClr val="bg1"/>
              </a:solidFill>
              <a:ln w="19050">
                <a:solidFill>
                  <a:srgbClr val="31ACC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0" name="Text Placeholder 3">
              <a:extLst>
                <a:ext uri="{FF2B5EF4-FFF2-40B4-BE49-F238E27FC236}">
                  <a16:creationId xmlns:a16="http://schemas.microsoft.com/office/drawing/2014/main" id="{8CC4B74E-6866-4332-828C-51C41C220155}"/>
                </a:ext>
              </a:extLst>
            </p:cNvPr>
            <p:cNvSpPr txBox="1">
              <a:spLocks/>
            </p:cNvSpPr>
            <p:nvPr/>
          </p:nvSpPr>
          <p:spPr>
            <a:xfrm rot="16200000">
              <a:off x="7488025" y="1801598"/>
              <a:ext cx="2499379" cy="6217796"/>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sym typeface="Open Sans"/>
                </a:rPr>
                <a:t>FIM enables a single credential to access multiple applications and resources across multiple organizations.</a:t>
              </a:r>
            </a:p>
            <a:p>
              <a:pPr lvl="0">
                <a:lnSpc>
                  <a:spcPct val="115000"/>
                </a:lnSpc>
              </a:pPr>
              <a:endParaRPr lang="en-US" sz="1000">
                <a:solidFill>
                  <a:srgbClr val="404040"/>
                </a:solidFill>
                <a:latin typeface="Open Sans" pitchFamily="2" charset="0"/>
                <a:ea typeface="Open Sans"/>
                <a:cs typeface="Open Sans"/>
                <a:sym typeface="Open Sans"/>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sym typeface="Open Sans"/>
                </a:rPr>
                <a:t>FIM provides SSO.</a:t>
              </a:r>
            </a:p>
          </p:txBody>
        </p:sp>
      </p:grpSp>
      <p:grpSp>
        <p:nvGrpSpPr>
          <p:cNvPr id="15" name="Group 14">
            <a:extLst>
              <a:ext uri="{FF2B5EF4-FFF2-40B4-BE49-F238E27FC236}">
                <a16:creationId xmlns:a16="http://schemas.microsoft.com/office/drawing/2014/main" id="{55E38C90-8B78-4B1D-9C6B-D9233BAC0066}"/>
              </a:ext>
            </a:extLst>
          </p:cNvPr>
          <p:cNvGrpSpPr/>
          <p:nvPr/>
        </p:nvGrpSpPr>
        <p:grpSpPr>
          <a:xfrm rot="5400000">
            <a:off x="9440630" y="2156380"/>
            <a:ext cx="4104512" cy="5617462"/>
            <a:chOff x="2340286" y="3709851"/>
            <a:chExt cx="10804144" cy="2641734"/>
          </a:xfrm>
        </p:grpSpPr>
        <p:grpSp>
          <p:nvGrpSpPr>
            <p:cNvPr id="16" name="Group 15">
              <a:extLst>
                <a:ext uri="{FF2B5EF4-FFF2-40B4-BE49-F238E27FC236}">
                  <a16:creationId xmlns:a16="http://schemas.microsoft.com/office/drawing/2014/main" id="{D6209A59-45EF-4BC1-95CD-257EBBDA5EF4}"/>
                </a:ext>
              </a:extLst>
            </p:cNvPr>
            <p:cNvGrpSpPr/>
            <p:nvPr/>
          </p:nvGrpSpPr>
          <p:grpSpPr>
            <a:xfrm>
              <a:off x="2340286" y="3754690"/>
              <a:ext cx="10804144" cy="2596895"/>
              <a:chOff x="990497" y="1599941"/>
              <a:chExt cx="10804144" cy="3005586"/>
            </a:xfrm>
          </p:grpSpPr>
          <p:grpSp>
            <p:nvGrpSpPr>
              <p:cNvPr id="18" name="Group 17">
                <a:extLst>
                  <a:ext uri="{FF2B5EF4-FFF2-40B4-BE49-F238E27FC236}">
                    <a16:creationId xmlns:a16="http://schemas.microsoft.com/office/drawing/2014/main" id="{BD1F46C4-0809-4B38-9D8D-9B7C628E4114}"/>
                  </a:ext>
                </a:extLst>
              </p:cNvPr>
              <p:cNvGrpSpPr/>
              <p:nvPr/>
            </p:nvGrpSpPr>
            <p:grpSpPr>
              <a:xfrm>
                <a:off x="990497" y="1599941"/>
                <a:ext cx="10804144" cy="3005586"/>
                <a:chOff x="1562534" y="4707250"/>
                <a:chExt cx="10804144" cy="3095793"/>
              </a:xfrm>
            </p:grpSpPr>
            <p:sp>
              <p:nvSpPr>
                <p:cNvPr id="20" name="Rectangle: Rounded Corners 19">
                  <a:extLst>
                    <a:ext uri="{FF2B5EF4-FFF2-40B4-BE49-F238E27FC236}">
                      <a16:creationId xmlns:a16="http://schemas.microsoft.com/office/drawing/2014/main" id="{2161467E-EE1D-46DB-AB31-CBA16B96F311}"/>
                    </a:ext>
                  </a:extLst>
                </p:cNvPr>
                <p:cNvSpPr/>
                <p:nvPr/>
              </p:nvSpPr>
              <p:spPr>
                <a:xfrm>
                  <a:off x="1562534" y="4707250"/>
                  <a:ext cx="10804144" cy="3095793"/>
                </a:xfrm>
                <a:prstGeom prst="roundRect">
                  <a:avLst>
                    <a:gd name="adj" fmla="val 8753"/>
                  </a:avLst>
                </a:prstGeom>
                <a:solidFill>
                  <a:srgbClr val="F1B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 Placeholder 3">
                  <a:extLst>
                    <a:ext uri="{FF2B5EF4-FFF2-40B4-BE49-F238E27FC236}">
                      <a16:creationId xmlns:a16="http://schemas.microsoft.com/office/drawing/2014/main" id="{4B0CBA6C-CE81-4882-BD0F-5F5A9EDE13B0}"/>
                    </a:ext>
                  </a:extLst>
                </p:cNvPr>
                <p:cNvSpPr txBox="1">
                  <a:spLocks/>
                </p:cNvSpPr>
                <p:nvPr/>
              </p:nvSpPr>
              <p:spPr>
                <a:xfrm rot="16200000">
                  <a:off x="1622449" y="5394247"/>
                  <a:ext cx="2567686" cy="1721861"/>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4309" lvl="0" algn="ct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Single sign-on (SSO)</a:t>
                  </a:r>
                </a:p>
              </p:txBody>
            </p:sp>
          </p:grpSp>
          <p:sp>
            <p:nvSpPr>
              <p:cNvPr id="19" name="Rectangle: Rounded Corners 18">
                <a:extLst>
                  <a:ext uri="{FF2B5EF4-FFF2-40B4-BE49-F238E27FC236}">
                    <a16:creationId xmlns:a16="http://schemas.microsoft.com/office/drawing/2014/main" id="{F929ACE4-C9AA-4842-9D67-13FDB25B12E8}"/>
                  </a:ext>
                </a:extLst>
              </p:cNvPr>
              <p:cNvSpPr/>
              <p:nvPr/>
            </p:nvSpPr>
            <p:spPr>
              <a:xfrm>
                <a:off x="3172798" y="1703732"/>
                <a:ext cx="8290459" cy="2798064"/>
              </a:xfrm>
              <a:prstGeom prst="roundRect">
                <a:avLst>
                  <a:gd name="adj" fmla="val 8118"/>
                </a:avLst>
              </a:prstGeom>
              <a:solidFill>
                <a:schemeClr val="bg1"/>
              </a:solidFill>
              <a:ln w="19050">
                <a:solidFill>
                  <a:srgbClr val="EBA06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7" name="Text Placeholder 3">
              <a:extLst>
                <a:ext uri="{FF2B5EF4-FFF2-40B4-BE49-F238E27FC236}">
                  <a16:creationId xmlns:a16="http://schemas.microsoft.com/office/drawing/2014/main" id="{F0D05EB0-6F71-488F-A603-C1B649EEFF3F}"/>
                </a:ext>
              </a:extLst>
            </p:cNvPr>
            <p:cNvSpPr txBox="1">
              <a:spLocks/>
            </p:cNvSpPr>
            <p:nvPr/>
          </p:nvSpPr>
          <p:spPr>
            <a:xfrm rot="16200000">
              <a:off x="7413375" y="1925292"/>
              <a:ext cx="2508887" cy="6078005"/>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sym typeface="Open Sans"/>
                </a:rPr>
                <a:t>SSO enables a single credential to access multiple applications and resources within one organization.</a:t>
              </a:r>
            </a:p>
            <a:p>
              <a:pPr lvl="0">
                <a:lnSpc>
                  <a:spcPct val="115000"/>
                </a:lnSpc>
              </a:pPr>
              <a:endParaRPr lang="en-US" sz="1000">
                <a:solidFill>
                  <a:srgbClr val="404040"/>
                </a:solidFill>
                <a:latin typeface="Open Sans" pitchFamily="2" charset="0"/>
                <a:ea typeface="Open Sans"/>
                <a:cs typeface="Open Sans"/>
                <a:sym typeface="Open Sans"/>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sym typeface="Open Sans"/>
                </a:rPr>
                <a:t>SSO does not necessarily provide FIM.</a:t>
              </a:r>
            </a:p>
          </p:txBody>
        </p:sp>
      </p:grpSp>
      <p:sp>
        <p:nvSpPr>
          <p:cNvPr id="3" name="Brandline_LVC">
            <a:extLst>
              <a:ext uri="{FF2B5EF4-FFF2-40B4-BE49-F238E27FC236}">
                <a16:creationId xmlns:a16="http://schemas.microsoft.com/office/drawing/2014/main" id="{28FD223E-21B6-0FE6-BAF5-8CDAF80B0401}"/>
              </a:ext>
            </a:extLst>
          </p:cNvPr>
          <p:cNvSpPr/>
          <p:nvPr/>
        </p:nvSpPr>
        <p:spPr>
          <a:xfrm>
            <a:off x="4521200" y="916560"/>
            <a:ext cx="721923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228600" lvl="0" indent="0" algn="ctr" rtl="0">
              <a:lnSpc>
                <a:spcPct val="90000"/>
              </a:lnSpc>
              <a:spcBef>
                <a:spcPts val="1000"/>
              </a:spcBef>
              <a:spcAft>
                <a:spcPts val="0"/>
              </a:spcAft>
              <a:buSzPts val="2800"/>
              <a:buNone/>
            </a:pPr>
            <a:r>
              <a:rPr lang="en-US"/>
              <a:t>Privilege Access Management</a:t>
            </a:r>
            <a:endParaRPr/>
          </a:p>
        </p:txBody>
      </p:sp>
    </p:spTree>
    <p:extLst>
      <p:ext uri="{BB962C8B-B14F-4D97-AF65-F5344CB8AC3E}">
        <p14:creationId xmlns:p14="http://schemas.microsoft.com/office/powerpoint/2010/main" val="62575431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Privileged Access Management (PAM) </a:t>
            </a:r>
            <a:endParaRPr/>
          </a:p>
        </p:txBody>
      </p:sp>
      <p:sp>
        <p:nvSpPr>
          <p:cNvPr id="1869" name="Google Shape;1869;p63"/>
          <p:cNvSpPr/>
          <p:nvPr/>
        </p:nvSpPr>
        <p:spPr>
          <a:xfrm>
            <a:off x="1315698" y="2385702"/>
            <a:ext cx="8656365" cy="4372596"/>
          </a:xfrm>
          <a:prstGeom prst="roundRect">
            <a:avLst>
              <a:gd name="adj" fmla="val 5064"/>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431800"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PAM, also known as privileged identity management (PIM) or privileged account management, is a cybersecurity strategy that aims to secure access to vital systems and resources within an organization’s IT environment. </a:t>
            </a:r>
          </a:p>
          <a:p>
            <a:pPr marL="88900" marR="0" lvl="0" algn="l" rtl="0">
              <a:lnSpc>
                <a:spcPct val="115000"/>
              </a:lnSpc>
              <a:spcBef>
                <a:spcPts val="0"/>
              </a:spcBef>
              <a:spcAft>
                <a:spcPts val="0"/>
              </a:spcAft>
              <a:buClr>
                <a:srgbClr val="3F3F3F"/>
              </a:buClr>
              <a:buSzPts val="2200"/>
            </a:pPr>
            <a:endParaRPr lang="en-US" sz="2200">
              <a:solidFill>
                <a:srgbClr val="404040"/>
              </a:solidFill>
              <a:latin typeface="Open Sans" pitchFamily="2" charset="0"/>
              <a:ea typeface="Open Sans"/>
              <a:cs typeface="Open Sans"/>
            </a:endParaRP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These accounts have elevated permissions that allow them to make significant changes to systems and data.</a:t>
            </a:r>
          </a:p>
          <a:p>
            <a:pPr marL="88900" marR="0" lvl="0" algn="l" rtl="0">
              <a:lnSpc>
                <a:spcPct val="115000"/>
              </a:lnSpc>
              <a:spcBef>
                <a:spcPts val="0"/>
              </a:spcBef>
              <a:spcAft>
                <a:spcPts val="0"/>
              </a:spcAft>
              <a:buClr>
                <a:srgbClr val="3F3F3F"/>
              </a:buClr>
              <a:buSzPts val="2200"/>
            </a:pPr>
            <a:endParaRPr lang="en-US" sz="2200">
              <a:solidFill>
                <a:srgbClr val="404040"/>
              </a:solidFill>
              <a:latin typeface="Open Sans" pitchFamily="2" charset="0"/>
              <a:ea typeface="Open Sans"/>
              <a:cs typeface="Open Sans"/>
            </a:endParaRP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If compromised by unauthorized users, the damage can be severe.</a:t>
            </a:r>
            <a:endParaRPr lang="en-US" sz="2200">
              <a:solidFill>
                <a:srgbClr val="404040"/>
              </a:solidFill>
              <a:latin typeface="Open Sans" pitchFamily="2" charset="0"/>
              <a:ea typeface="Open Sans"/>
              <a:cs typeface="Open Sans"/>
              <a:sym typeface="Open Sans"/>
            </a:endParaRPr>
          </a:p>
        </p:txBody>
      </p:sp>
      <p:pic>
        <p:nvPicPr>
          <p:cNvPr id="3" name="Picture 2">
            <a:extLst>
              <a:ext uri="{FF2B5EF4-FFF2-40B4-BE49-F238E27FC236}">
                <a16:creationId xmlns:a16="http://schemas.microsoft.com/office/drawing/2014/main" id="{96551140-352B-7C69-70FC-B182A8878CD2}"/>
              </a:ext>
            </a:extLst>
          </p:cNvPr>
          <p:cNvPicPr>
            <a:picLocks noChangeAspect="1"/>
          </p:cNvPicPr>
          <p:nvPr/>
        </p:nvPicPr>
        <p:blipFill>
          <a:blip r:embed="rId3"/>
          <a:stretch>
            <a:fillRect/>
          </a:stretch>
        </p:blipFill>
        <p:spPr>
          <a:xfrm>
            <a:off x="10651031" y="2766060"/>
            <a:ext cx="3611880" cy="3611880"/>
          </a:xfrm>
          <a:prstGeom prst="rect">
            <a:avLst/>
          </a:prstGeom>
        </p:spPr>
      </p:pic>
      <p:sp>
        <p:nvSpPr>
          <p:cNvPr id="4" name="Brandline_LVC">
            <a:extLst>
              <a:ext uri="{FF2B5EF4-FFF2-40B4-BE49-F238E27FC236}">
                <a16:creationId xmlns:a16="http://schemas.microsoft.com/office/drawing/2014/main" id="{60A0FD57-FC14-955D-4A72-8C5EDAB05367}"/>
              </a:ext>
            </a:extLst>
          </p:cNvPr>
          <p:cNvSpPr/>
          <p:nvPr/>
        </p:nvSpPr>
        <p:spPr>
          <a:xfrm>
            <a:off x="4089400" y="816324"/>
            <a:ext cx="809236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8640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6ea8db464a_0_37"/>
          <p:cNvSpPr txBox="1"/>
          <p:nvPr/>
        </p:nvSpPr>
        <p:spPr>
          <a:xfrm>
            <a:off x="1677850" y="1458734"/>
            <a:ext cx="12882900" cy="939000"/>
          </a:xfrm>
          <a:prstGeom prst="rect">
            <a:avLst/>
          </a:prstGeom>
          <a:noFill/>
          <a:ln>
            <a:noFill/>
          </a:ln>
        </p:spPr>
        <p:txBody>
          <a:bodyPr spcFirstLastPara="1" wrap="square" lIns="45700" tIns="45700" rIns="45700" bIns="45700" anchor="t" anchorCtr="0">
            <a:spAutoFit/>
          </a:bodyPr>
          <a:lstStyle/>
          <a:p>
            <a:pPr marL="0" marR="0" lvl="0" indent="0" algn="ctr" rtl="0">
              <a:lnSpc>
                <a:spcPct val="15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Wireless technology is the fastest-growing area of network connectivity.</a:t>
            </a:r>
            <a:endParaRPr sz="2200" b="0" i="0" u="none" strike="noStrike" cap="none">
              <a:solidFill>
                <a:srgbClr val="3F3F3F"/>
              </a:solidFill>
              <a:latin typeface="Open Sans"/>
              <a:ea typeface="Open Sans"/>
              <a:cs typeface="Open Sans"/>
              <a:sym typeface="Open Sans"/>
            </a:endParaRPr>
          </a:p>
          <a:p>
            <a:pPr marL="0" marR="0" lvl="0" indent="0" algn="ctr" rtl="0">
              <a:lnSpc>
                <a:spcPct val="15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various types of wireless technologies are given below. </a:t>
            </a:r>
            <a:endParaRPr sz="2200" b="0" i="0" u="none" strike="noStrike" cap="none">
              <a:solidFill>
                <a:srgbClr val="3F3F3F"/>
              </a:solidFill>
              <a:latin typeface="Open Sans"/>
              <a:ea typeface="Open Sans"/>
              <a:cs typeface="Open Sans"/>
              <a:sym typeface="Open Sans"/>
            </a:endParaRPr>
          </a:p>
        </p:txBody>
      </p:sp>
      <p:sp>
        <p:nvSpPr>
          <p:cNvPr id="260" name="Google Shape;260;g6ea8db464a_0_37"/>
          <p:cNvSpPr txBox="1">
            <a:spLocks noGrp="1"/>
          </p:cNvSpPr>
          <p:nvPr>
            <p:ph type="title"/>
          </p:nvPr>
        </p:nvSpPr>
        <p:spPr>
          <a:xfrm>
            <a:off x="-10160" y="229879"/>
            <a:ext cx="16276400" cy="687200"/>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solidFill>
                  <a:srgbClr val="404040"/>
                </a:solidFill>
              </a:rPr>
              <a:t>Wireless Technologies</a:t>
            </a:r>
            <a:endParaRPr/>
          </a:p>
        </p:txBody>
      </p:sp>
      <p:grpSp>
        <p:nvGrpSpPr>
          <p:cNvPr id="4" name="Group 3">
            <a:extLst>
              <a:ext uri="{FF2B5EF4-FFF2-40B4-BE49-F238E27FC236}">
                <a16:creationId xmlns:a16="http://schemas.microsoft.com/office/drawing/2014/main" id="{F3A537FA-DC17-4A26-9661-29D7E36C79D0}"/>
              </a:ext>
            </a:extLst>
          </p:cNvPr>
          <p:cNvGrpSpPr/>
          <p:nvPr/>
        </p:nvGrpSpPr>
        <p:grpSpPr>
          <a:xfrm>
            <a:off x="3409598" y="3656762"/>
            <a:ext cx="3903807" cy="3405947"/>
            <a:chOff x="1457949" y="3336722"/>
            <a:chExt cx="3903807" cy="3405947"/>
          </a:xfrm>
        </p:grpSpPr>
        <p:sp>
          <p:nvSpPr>
            <p:cNvPr id="12" name="Google Shape;265;g6ea8db464a_0_37">
              <a:extLst>
                <a:ext uri="{FF2B5EF4-FFF2-40B4-BE49-F238E27FC236}">
                  <a16:creationId xmlns:a16="http://schemas.microsoft.com/office/drawing/2014/main" id="{1F274194-DDA6-44C2-9BD2-2DD36090932C}"/>
                </a:ext>
              </a:extLst>
            </p:cNvPr>
            <p:cNvSpPr txBox="1"/>
            <p:nvPr/>
          </p:nvSpPr>
          <p:spPr>
            <a:xfrm>
              <a:off x="1778792" y="6157934"/>
              <a:ext cx="3334800" cy="584735"/>
            </a:xfrm>
            <a:prstGeom prst="rect">
              <a:avLst/>
            </a:prstGeom>
            <a:noFill/>
            <a:ln>
              <a:noFill/>
            </a:ln>
          </p:spPr>
          <p:txBody>
            <a:bodyPr spcFirstLastPara="1" wrap="square" lIns="121900" tIns="121900" rIns="121900" bIns="121900" anchor="t" anchorCtr="0">
              <a:spAutoFit/>
            </a:bodyPr>
            <a:lstStyle/>
            <a:p>
              <a:pPr marL="0" marR="0" lvl="0" indent="0" algn="ctr" rtl="0">
                <a:spcBef>
                  <a:spcPts val="0"/>
                </a:spcBef>
                <a:spcAft>
                  <a:spcPts val="0"/>
                </a:spcAft>
                <a:buNone/>
              </a:pPr>
              <a:r>
                <a:rPr lang="en-US" sz="2200" b="1"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Wireless Standards</a:t>
              </a:r>
              <a:endParaRPr sz="2200" b="1"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pic>
          <p:nvPicPr>
            <p:cNvPr id="13" name="Graphic 12">
              <a:extLst>
                <a:ext uri="{FF2B5EF4-FFF2-40B4-BE49-F238E27FC236}">
                  <a16:creationId xmlns:a16="http://schemas.microsoft.com/office/drawing/2014/main" id="{82F7533D-5D87-465F-8F0B-B214DCC270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7949" y="3336722"/>
              <a:ext cx="3903807" cy="2762694"/>
            </a:xfrm>
            <a:prstGeom prst="roundRect">
              <a:avLst>
                <a:gd name="adj" fmla="val 9897"/>
              </a:avLst>
            </a:prstGeom>
          </p:spPr>
        </p:pic>
      </p:grpSp>
      <p:grpSp>
        <p:nvGrpSpPr>
          <p:cNvPr id="3" name="Group 2">
            <a:extLst>
              <a:ext uri="{FF2B5EF4-FFF2-40B4-BE49-F238E27FC236}">
                <a16:creationId xmlns:a16="http://schemas.microsoft.com/office/drawing/2014/main" id="{D3F0D693-7243-41BE-AA7F-7572A5455E66}"/>
              </a:ext>
            </a:extLst>
          </p:cNvPr>
          <p:cNvGrpSpPr/>
          <p:nvPr/>
        </p:nvGrpSpPr>
        <p:grpSpPr>
          <a:xfrm>
            <a:off x="9377522" y="3656762"/>
            <a:ext cx="4074584" cy="3405947"/>
            <a:chOff x="6024722" y="3336722"/>
            <a:chExt cx="4074584" cy="3405947"/>
          </a:xfrm>
        </p:grpSpPr>
        <p:sp>
          <p:nvSpPr>
            <p:cNvPr id="15" name="Google Shape;267;g6ea8db464a_0_37">
              <a:extLst>
                <a:ext uri="{FF2B5EF4-FFF2-40B4-BE49-F238E27FC236}">
                  <a16:creationId xmlns:a16="http://schemas.microsoft.com/office/drawing/2014/main" id="{A8A34B2B-1954-40F2-8F4B-AFF7160896AD}"/>
                </a:ext>
              </a:extLst>
            </p:cNvPr>
            <p:cNvSpPr txBox="1"/>
            <p:nvPr/>
          </p:nvSpPr>
          <p:spPr>
            <a:xfrm>
              <a:off x="6024722" y="6157934"/>
              <a:ext cx="4074584" cy="584735"/>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L="0" indent="0" algn="ctr">
                <a:lnSpc>
                  <a:spcPct val="114000"/>
                </a:lnSpc>
                <a:buNone/>
                <a:defRPr sz="2200" b="1">
                  <a:solidFill>
                    <a:srgbClr val="3F3F3F"/>
                  </a:solidFill>
                  <a:latin typeface="Open Sans"/>
                  <a:ea typeface="Open Sans"/>
                  <a:cs typeface="Open Sans"/>
                </a:defRPr>
              </a:lvl1pPr>
            </a:lstStyle>
            <a:p>
              <a:pPr>
                <a:lnSpc>
                  <a:spcPct val="100000"/>
                </a:lnSpc>
              </a:pPr>
              <a:r>
                <a:rPr lang="en-US">
                  <a:latin typeface="Open Sans Semibold" panose="020B0706030804020204" pitchFamily="34" charset="0"/>
                  <a:ea typeface="Open Sans Semibold" panose="020B0706030804020204" pitchFamily="34" charset="0"/>
                  <a:cs typeface="Open Sans Semibold" panose="020B0706030804020204" pitchFamily="34" charset="0"/>
                  <a:sym typeface="Open Sans"/>
                </a:rPr>
                <a:t>WLAN Operational Modes</a:t>
              </a:r>
              <a:endParaRPr>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nvGrpSpPr>
            <p:cNvPr id="16" name="Group 15">
              <a:extLst>
                <a:ext uri="{FF2B5EF4-FFF2-40B4-BE49-F238E27FC236}">
                  <a16:creationId xmlns:a16="http://schemas.microsoft.com/office/drawing/2014/main" id="{62EB5A69-9C41-4CA9-9B33-C0EFD26264FB}"/>
                </a:ext>
              </a:extLst>
            </p:cNvPr>
            <p:cNvGrpSpPr/>
            <p:nvPr/>
          </p:nvGrpSpPr>
          <p:grpSpPr>
            <a:xfrm>
              <a:off x="6195499" y="3336722"/>
              <a:ext cx="3903807" cy="2663676"/>
              <a:chOff x="6424100" y="3599025"/>
              <a:chExt cx="3903807" cy="2663676"/>
            </a:xfrm>
          </p:grpSpPr>
          <p:sp>
            <p:nvSpPr>
              <p:cNvPr id="17" name="Rectangle: Rounded Corners 16">
                <a:extLst>
                  <a:ext uri="{FF2B5EF4-FFF2-40B4-BE49-F238E27FC236}">
                    <a16:creationId xmlns:a16="http://schemas.microsoft.com/office/drawing/2014/main" id="{ED7B253A-716E-4D6D-8DD5-DF2152C2360B}"/>
                  </a:ext>
                </a:extLst>
              </p:cNvPr>
              <p:cNvSpPr/>
              <p:nvPr/>
            </p:nvSpPr>
            <p:spPr>
              <a:xfrm>
                <a:off x="6424100" y="3599025"/>
                <a:ext cx="3903807" cy="2663676"/>
              </a:xfrm>
              <a:prstGeom prst="roundRect">
                <a:avLst>
                  <a:gd name="adj" fmla="val 964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8" name="Graphic 17">
                <a:extLst>
                  <a:ext uri="{FF2B5EF4-FFF2-40B4-BE49-F238E27FC236}">
                    <a16:creationId xmlns:a16="http://schemas.microsoft.com/office/drawing/2014/main" id="{7122193C-C2D0-4668-8BA2-C4529A4914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9803" y="3961599"/>
                <a:ext cx="2692400" cy="1938528"/>
              </a:xfrm>
              <a:prstGeom prst="rect">
                <a:avLst/>
              </a:prstGeom>
            </p:spPr>
          </p:pic>
        </p:grpSp>
      </p:grpSp>
      <p:pic>
        <p:nvPicPr>
          <p:cNvPr id="19" name="Google Shape;313;p14">
            <a:extLst>
              <a:ext uri="{FF2B5EF4-FFF2-40B4-BE49-F238E27FC236}">
                <a16:creationId xmlns:a16="http://schemas.microsoft.com/office/drawing/2014/main" id="{1B178AC5-B335-41C4-A8E1-D377F565EBCD}"/>
              </a:ext>
            </a:extLst>
          </p:cNvPr>
          <p:cNvPicPr preferRelativeResize="0"/>
          <p:nvPr/>
        </p:nvPicPr>
        <p:blipFill rotWithShape="1">
          <a:blip r:embed="rId7">
            <a:alphaModFix/>
          </a:blip>
          <a:srcRect/>
          <a:stretch/>
        </p:blipFill>
        <p:spPr>
          <a:xfrm>
            <a:off x="5234147" y="771534"/>
            <a:ext cx="5770307" cy="365767"/>
          </a:xfrm>
          <a:prstGeom prst="rect">
            <a:avLst/>
          </a:prstGeom>
          <a:noFill/>
          <a:ln>
            <a:noFill/>
          </a:ln>
        </p:spPr>
      </p:pic>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Just-in-Time (JIT)</a:t>
            </a:r>
            <a:endParaRPr/>
          </a:p>
        </p:txBody>
      </p:sp>
      <p:sp>
        <p:nvSpPr>
          <p:cNvPr id="1869" name="Google Shape;1869;p63"/>
          <p:cNvSpPr/>
          <p:nvPr/>
        </p:nvSpPr>
        <p:spPr>
          <a:xfrm>
            <a:off x="1334512" y="3349343"/>
            <a:ext cx="8656365" cy="3613715"/>
          </a:xfrm>
          <a:prstGeom prst="roundRect">
            <a:avLst>
              <a:gd name="adj" fmla="val 5064"/>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431800"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It is a cornerstone of privileged access management (PAM) and aligns with the principle of least privilege.</a:t>
            </a:r>
          </a:p>
          <a:p>
            <a:pPr marL="431800" indent="-342900">
              <a:lnSpc>
                <a:spcPct val="115000"/>
              </a:lnSpc>
              <a:buClr>
                <a:srgbClr val="3F3F3F"/>
              </a:buClr>
              <a:buSzPts val="2200"/>
              <a:buFont typeface="Arial" panose="020B0604020202020204" pitchFamily="34" charset="0"/>
              <a:buChar char="•"/>
            </a:pPr>
            <a:endParaRPr lang="en-US" sz="2200">
              <a:solidFill>
                <a:srgbClr val="404040"/>
              </a:solidFill>
              <a:latin typeface="Open Sans" pitchFamily="2" charset="0"/>
              <a:ea typeface="Open Sans"/>
              <a:cs typeface="Open Sans"/>
              <a:sym typeface="Open Sans"/>
            </a:endParaRPr>
          </a:p>
          <a:p>
            <a:pPr marL="431800" indent="-342900">
              <a:lnSpc>
                <a:spcPct val="115000"/>
              </a:lnSpc>
              <a:buClr>
                <a:srgbClr val="3F3F3F"/>
              </a:buClr>
              <a:buSzPts val="2200"/>
              <a:buFont typeface="Arial" panose="020B0604020202020204" pitchFamily="34" charset="0"/>
              <a:buChar char="•"/>
            </a:pPr>
            <a:r>
              <a:rPr lang="en-US" sz="2200">
                <a:solidFill>
                  <a:srgbClr val="404040"/>
                </a:solidFill>
                <a:latin typeface="Open Sans" pitchFamily="2" charset="0"/>
                <a:ea typeface="Open Sans"/>
                <a:cs typeface="Open Sans"/>
              </a:rPr>
              <a:t>By adopting JIT access control, organizations can significantly enhance their security posture and protect sensitive data</a:t>
            </a:r>
            <a:r>
              <a:rPr lang="en-US" sz="3200"/>
              <a:t>.</a:t>
            </a:r>
            <a:endParaRPr lang="en-US" sz="2200" b="1">
              <a:solidFill>
                <a:srgbClr val="404040"/>
              </a:solidFill>
              <a:latin typeface="Open Sans" pitchFamily="2" charset="0"/>
              <a:ea typeface="Open Sans"/>
              <a:cs typeface="Open Sans"/>
              <a:sym typeface="Open Sans"/>
            </a:endParaRPr>
          </a:p>
        </p:txBody>
      </p:sp>
      <p:grpSp>
        <p:nvGrpSpPr>
          <p:cNvPr id="9" name="Group 8">
            <a:extLst>
              <a:ext uri="{FF2B5EF4-FFF2-40B4-BE49-F238E27FC236}">
                <a16:creationId xmlns:a16="http://schemas.microsoft.com/office/drawing/2014/main" id="{14CC1986-8B7B-3595-025E-9012C1874FD7}"/>
              </a:ext>
            </a:extLst>
          </p:cNvPr>
          <p:cNvGrpSpPr/>
          <p:nvPr/>
        </p:nvGrpSpPr>
        <p:grpSpPr>
          <a:xfrm>
            <a:off x="10453606" y="2617429"/>
            <a:ext cx="4876800" cy="4876800"/>
            <a:chOff x="10009106" y="1936202"/>
            <a:chExt cx="4876800" cy="4876800"/>
          </a:xfrm>
        </p:grpSpPr>
        <p:pic>
          <p:nvPicPr>
            <p:cNvPr id="5" name="Picture 4">
              <a:extLst>
                <a:ext uri="{FF2B5EF4-FFF2-40B4-BE49-F238E27FC236}">
                  <a16:creationId xmlns:a16="http://schemas.microsoft.com/office/drawing/2014/main" id="{3C879DA7-C11A-630F-5996-195D98A8D0D5}"/>
                </a:ext>
              </a:extLst>
            </p:cNvPr>
            <p:cNvPicPr>
              <a:picLocks noChangeAspect="1"/>
            </p:cNvPicPr>
            <p:nvPr/>
          </p:nvPicPr>
          <p:blipFill>
            <a:blip r:embed="rId3"/>
            <a:stretch>
              <a:fillRect/>
            </a:stretch>
          </p:blipFill>
          <p:spPr>
            <a:xfrm>
              <a:off x="10009106" y="1936202"/>
              <a:ext cx="4876800" cy="4876800"/>
            </a:xfrm>
            <a:prstGeom prst="rect">
              <a:avLst/>
            </a:prstGeom>
          </p:spPr>
        </p:pic>
        <p:pic>
          <p:nvPicPr>
            <p:cNvPr id="7" name="Picture 6">
              <a:extLst>
                <a:ext uri="{FF2B5EF4-FFF2-40B4-BE49-F238E27FC236}">
                  <a16:creationId xmlns:a16="http://schemas.microsoft.com/office/drawing/2014/main" id="{3DD31F77-1B78-3B09-6CE3-0F6848CD4463}"/>
                </a:ext>
              </a:extLst>
            </p:cNvPr>
            <p:cNvPicPr>
              <a:picLocks noChangeAspect="1"/>
            </p:cNvPicPr>
            <p:nvPr/>
          </p:nvPicPr>
          <p:blipFill>
            <a:blip r:embed="rId4"/>
            <a:stretch>
              <a:fillRect/>
            </a:stretch>
          </p:blipFill>
          <p:spPr>
            <a:xfrm>
              <a:off x="12688806" y="3915402"/>
              <a:ext cx="2197100" cy="2197100"/>
            </a:xfrm>
            <a:prstGeom prst="rect">
              <a:avLst/>
            </a:prstGeom>
          </p:spPr>
        </p:pic>
      </p:grpSp>
      <p:sp>
        <p:nvSpPr>
          <p:cNvPr id="8" name="Brandline_LVC">
            <a:extLst>
              <a:ext uri="{FF2B5EF4-FFF2-40B4-BE49-F238E27FC236}">
                <a16:creationId xmlns:a16="http://schemas.microsoft.com/office/drawing/2014/main" id="{32F7D064-A0E6-693A-5E9E-8614D871EB45}"/>
              </a:ext>
            </a:extLst>
          </p:cNvPr>
          <p:cNvSpPr/>
          <p:nvPr/>
        </p:nvSpPr>
        <p:spPr>
          <a:xfrm>
            <a:off x="6324600" y="816324"/>
            <a:ext cx="36235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0ECD934-0452-F763-FAA2-015B4B5190AC}"/>
              </a:ext>
            </a:extLst>
          </p:cNvPr>
          <p:cNvSpPr txBox="1"/>
          <p:nvPr/>
        </p:nvSpPr>
        <p:spPr>
          <a:xfrm>
            <a:off x="2367189" y="1174750"/>
            <a:ext cx="11521622"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JIT access control is a security practice that grants users elevated privileges only when necessary for a specific task and for a limited period. </a:t>
            </a:r>
          </a:p>
        </p:txBody>
      </p:sp>
    </p:spTree>
    <p:extLst>
      <p:ext uri="{BB962C8B-B14F-4D97-AF65-F5344CB8AC3E}">
        <p14:creationId xmlns:p14="http://schemas.microsoft.com/office/powerpoint/2010/main" val="12802478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p:nvPr/>
        </p:nvSpPr>
        <p:spPr>
          <a:xfrm>
            <a:off x="-10160" y="330086"/>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Just-in-Time (JIT)</a:t>
            </a:r>
            <a:endParaRPr sz="2800" b="1" i="0" u="none" strike="noStrike" cap="none">
              <a:solidFill>
                <a:srgbClr val="3F3F3F"/>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DF9D07A1-5068-7DCD-B0A4-43A045FA79E9}"/>
              </a:ext>
            </a:extLst>
          </p:cNvPr>
          <p:cNvGrpSpPr/>
          <p:nvPr/>
        </p:nvGrpSpPr>
        <p:grpSpPr>
          <a:xfrm>
            <a:off x="3044420" y="1609175"/>
            <a:ext cx="10126620" cy="1144888"/>
            <a:chOff x="3044420" y="1609175"/>
            <a:chExt cx="10126620" cy="1144888"/>
          </a:xfrm>
        </p:grpSpPr>
        <p:sp>
          <p:nvSpPr>
            <p:cNvPr id="10" name="Google Shape;1629;p61">
              <a:extLst>
                <a:ext uri="{FF2B5EF4-FFF2-40B4-BE49-F238E27FC236}">
                  <a16:creationId xmlns:a16="http://schemas.microsoft.com/office/drawing/2014/main" id="{492F42C2-FA6F-4E73-AB29-3CDB41CFE896}"/>
                </a:ext>
              </a:extLst>
            </p:cNvPr>
            <p:cNvSpPr/>
            <p:nvPr/>
          </p:nvSpPr>
          <p:spPr>
            <a:xfrm>
              <a:off x="3044420" y="1620728"/>
              <a:ext cx="10126620" cy="1121782"/>
            </a:xfrm>
            <a:prstGeom prst="roundRect">
              <a:avLst>
                <a:gd name="adj" fmla="val 13406"/>
              </a:avLst>
            </a:prstGeom>
            <a:solidFill>
              <a:srgbClr val="CAE7F6"/>
            </a:solidFill>
            <a:ln>
              <a:noFill/>
            </a:ln>
            <a:effectLst>
              <a:outerShdw blurRad="50800" dist="38100" dir="2700000" algn="tl" rotWithShape="0">
                <a:srgbClr val="000000">
                  <a:alpha val="40000"/>
                </a:srgbClr>
              </a:outerShdw>
            </a:effectLst>
          </p:spPr>
          <p:txBody>
            <a:bodyPr spcFirstLastPara="1" wrap="square" lIns="548625" tIns="60950" rIns="121900" bIns="6095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Open Sans"/>
                <a:ea typeface="Open Sans"/>
                <a:cs typeface="Open Sans"/>
                <a:sym typeface="Open Sans"/>
              </a:endParaRPr>
            </a:p>
          </p:txBody>
        </p:sp>
        <p:sp>
          <p:nvSpPr>
            <p:cNvPr id="11" name="Google Shape;1631;p61">
              <a:extLst>
                <a:ext uri="{FF2B5EF4-FFF2-40B4-BE49-F238E27FC236}">
                  <a16:creationId xmlns:a16="http://schemas.microsoft.com/office/drawing/2014/main" id="{9119AAF6-BAD8-4D19-83BB-4BE98EDE4BCA}"/>
                </a:ext>
              </a:extLst>
            </p:cNvPr>
            <p:cNvSpPr/>
            <p:nvPr/>
          </p:nvSpPr>
          <p:spPr>
            <a:xfrm>
              <a:off x="3313760" y="1609175"/>
              <a:ext cx="9587941" cy="1144888"/>
            </a:xfrm>
            <a:prstGeom prst="rect">
              <a:avLst/>
            </a:prstGeom>
            <a:noFill/>
            <a:ln>
              <a:noFill/>
            </a:ln>
            <a:effectLst/>
          </p:spPr>
          <p:txBody>
            <a:bodyPr spcFirstLastPara="1" wrap="square" lIns="91425" tIns="45700" rIns="91425" bIns="45700" anchor="t" anchorCtr="0">
              <a:spAutoFit/>
            </a:bodyPr>
            <a:lstStyle/>
            <a:p>
              <a:pPr lvl="0">
                <a:lnSpc>
                  <a:spcPct val="114000"/>
                </a:lnSpc>
              </a:pPr>
              <a:r>
                <a:rPr lang="en-US" sz="2000">
                  <a:solidFill>
                    <a:srgbClr val="3F3F3F"/>
                  </a:solidFill>
                  <a:latin typeface="Open Sans"/>
                  <a:ea typeface="Open Sans"/>
                  <a:cs typeface="Open Sans"/>
                  <a:sym typeface="Open Sans"/>
                </a:rPr>
                <a:t>JIT enables organizations to grant users on-demand and privileged access to applications or systems for a predetermined period of time on an as-needed basis.</a:t>
              </a:r>
            </a:p>
          </p:txBody>
        </p:sp>
      </p:grpSp>
      <p:grpSp>
        <p:nvGrpSpPr>
          <p:cNvPr id="3" name="Group 2">
            <a:extLst>
              <a:ext uri="{FF2B5EF4-FFF2-40B4-BE49-F238E27FC236}">
                <a16:creationId xmlns:a16="http://schemas.microsoft.com/office/drawing/2014/main" id="{48BF90FD-7BA6-91DE-993A-6F29C3A04B04}"/>
              </a:ext>
            </a:extLst>
          </p:cNvPr>
          <p:cNvGrpSpPr/>
          <p:nvPr/>
        </p:nvGrpSpPr>
        <p:grpSpPr>
          <a:xfrm>
            <a:off x="3070203" y="3265869"/>
            <a:ext cx="10141377" cy="1214607"/>
            <a:chOff x="3070203" y="4263228"/>
            <a:chExt cx="10141377" cy="1214607"/>
          </a:xfrm>
        </p:grpSpPr>
        <p:sp>
          <p:nvSpPr>
            <p:cNvPr id="6" name="Google Shape;1617;p61">
              <a:extLst>
                <a:ext uri="{FF2B5EF4-FFF2-40B4-BE49-F238E27FC236}">
                  <a16:creationId xmlns:a16="http://schemas.microsoft.com/office/drawing/2014/main" id="{9742CB65-8FEB-4D8A-B468-1CF797607692}"/>
                </a:ext>
              </a:extLst>
            </p:cNvPr>
            <p:cNvSpPr/>
            <p:nvPr/>
          </p:nvSpPr>
          <p:spPr>
            <a:xfrm>
              <a:off x="3070203" y="4263228"/>
              <a:ext cx="10141377" cy="1214607"/>
            </a:xfrm>
            <a:prstGeom prst="roundRect">
              <a:avLst>
                <a:gd name="adj" fmla="val 16667"/>
              </a:avLst>
            </a:prstGeom>
            <a:solidFill>
              <a:srgbClr val="CAE7F6"/>
            </a:solidFill>
            <a:ln>
              <a:noFill/>
            </a:ln>
            <a:effectLst>
              <a:outerShdw blurRad="50800" dist="38100" dir="2700000" algn="tl" rotWithShape="0">
                <a:srgbClr val="000000">
                  <a:alpha val="40000"/>
                </a:srgbClr>
              </a:outerShdw>
            </a:effectLst>
          </p:spPr>
          <p:txBody>
            <a:bodyPr spcFirstLastPara="1" wrap="square" lIns="548625" tIns="60950" rIns="121900" bIns="60950" anchor="ctr" anchorCtr="0">
              <a:noAutofit/>
            </a:bodyPr>
            <a:lstStyle/>
            <a:p>
              <a:pPr marR="0" lvl="0" algn="l" rtl="0">
                <a:lnSpc>
                  <a:spcPct val="114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4" name="Google Shape;1635;p61">
              <a:extLst>
                <a:ext uri="{FF2B5EF4-FFF2-40B4-BE49-F238E27FC236}">
                  <a16:creationId xmlns:a16="http://schemas.microsoft.com/office/drawing/2014/main" id="{1022F65B-D1A2-47FC-8A7C-4909FB4711E6}"/>
                </a:ext>
              </a:extLst>
            </p:cNvPr>
            <p:cNvSpPr/>
            <p:nvPr/>
          </p:nvSpPr>
          <p:spPr>
            <a:xfrm>
              <a:off x="3200583" y="4298087"/>
              <a:ext cx="9880617" cy="1144888"/>
            </a:xfrm>
            <a:prstGeom prst="rect">
              <a:avLst/>
            </a:prstGeom>
            <a:noFill/>
            <a:ln>
              <a:noFill/>
            </a:ln>
            <a:effectLst/>
          </p:spPr>
          <p:txBody>
            <a:bodyPr spcFirstLastPara="1" wrap="square" lIns="91425" tIns="45700" rIns="91425" bIns="45700" anchor="t" anchorCtr="0">
              <a:spAutoFit/>
            </a:bodyPr>
            <a:lstStyle/>
            <a:p>
              <a:pPr lvl="0">
                <a:lnSpc>
                  <a:spcPct val="114000"/>
                </a:lnSpc>
              </a:pPr>
              <a:r>
                <a:rPr lang="en-US" sz="2000">
                  <a:solidFill>
                    <a:srgbClr val="3F3F3F"/>
                  </a:solidFill>
                  <a:latin typeface="Open Sans"/>
                  <a:ea typeface="Open Sans"/>
                  <a:cs typeface="Open Sans"/>
                  <a:sym typeface="Open Sans"/>
                </a:rPr>
                <a:t>The requests can be verified against a pre-approval policy or reviewed by an administrator who has the power to grant or deny the requests for short-term privileged access.</a:t>
              </a:r>
            </a:p>
          </p:txBody>
        </p:sp>
      </p:grpSp>
      <p:grpSp>
        <p:nvGrpSpPr>
          <p:cNvPr id="18" name="Group 17">
            <a:extLst>
              <a:ext uri="{FF2B5EF4-FFF2-40B4-BE49-F238E27FC236}">
                <a16:creationId xmlns:a16="http://schemas.microsoft.com/office/drawing/2014/main" id="{0F714B0E-3F53-07BC-57BE-E86AFDEA1B97}"/>
              </a:ext>
            </a:extLst>
          </p:cNvPr>
          <p:cNvGrpSpPr/>
          <p:nvPr/>
        </p:nvGrpSpPr>
        <p:grpSpPr>
          <a:xfrm>
            <a:off x="3070203" y="4992282"/>
            <a:ext cx="10100835" cy="1200877"/>
            <a:chOff x="3070203" y="5636666"/>
            <a:chExt cx="10100835" cy="1200877"/>
          </a:xfrm>
        </p:grpSpPr>
        <p:sp>
          <p:nvSpPr>
            <p:cNvPr id="7" name="Google Shape;1620;p61">
              <a:extLst>
                <a:ext uri="{FF2B5EF4-FFF2-40B4-BE49-F238E27FC236}">
                  <a16:creationId xmlns:a16="http://schemas.microsoft.com/office/drawing/2014/main" id="{50FF5DEB-08B1-4E9B-910A-01BF81AC7A8E}"/>
                </a:ext>
              </a:extLst>
            </p:cNvPr>
            <p:cNvSpPr/>
            <p:nvPr/>
          </p:nvSpPr>
          <p:spPr>
            <a:xfrm>
              <a:off x="3070203" y="5636666"/>
              <a:ext cx="10100835" cy="1200877"/>
            </a:xfrm>
            <a:prstGeom prst="roundRect">
              <a:avLst>
                <a:gd name="adj" fmla="val 16667"/>
              </a:avLst>
            </a:prstGeom>
            <a:solidFill>
              <a:srgbClr val="FFE6CD"/>
            </a:solidFill>
            <a:ln>
              <a:noFill/>
            </a:ln>
            <a:effectLst>
              <a:outerShdw blurRad="50800" dist="38100" dir="2700000" algn="tl" rotWithShape="0">
                <a:srgbClr val="000000">
                  <a:alpha val="40000"/>
                </a:srgbClr>
              </a:outerShdw>
            </a:effectLst>
          </p:spPr>
          <p:txBody>
            <a:bodyPr spcFirstLastPara="1" wrap="square" lIns="548625" tIns="60950" rIns="121900" bIns="60950" anchor="ctr" anchorCtr="0">
              <a:noAutofit/>
            </a:bodyPr>
            <a:lstStyle/>
            <a:p>
              <a:pPr marL="0" marR="0" lvl="0" indent="0" algn="l" rtl="0">
                <a:lnSpc>
                  <a:spcPct val="114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5" name="Google Shape;1635;p61">
              <a:extLst>
                <a:ext uri="{FF2B5EF4-FFF2-40B4-BE49-F238E27FC236}">
                  <a16:creationId xmlns:a16="http://schemas.microsoft.com/office/drawing/2014/main" id="{0F212A0F-B583-411F-8849-40549CE1AD7C}"/>
                </a:ext>
              </a:extLst>
            </p:cNvPr>
            <p:cNvSpPr/>
            <p:nvPr/>
          </p:nvSpPr>
          <p:spPr>
            <a:xfrm>
              <a:off x="3180312" y="6015525"/>
              <a:ext cx="9880617" cy="443158"/>
            </a:xfrm>
            <a:prstGeom prst="rect">
              <a:avLst/>
            </a:prstGeom>
            <a:noFill/>
            <a:ln>
              <a:noFill/>
            </a:ln>
            <a:effectLst/>
          </p:spPr>
          <p:txBody>
            <a:bodyPr spcFirstLastPara="1" wrap="square" lIns="91425" tIns="45700" rIns="91425" bIns="45700" anchor="t" anchorCtr="0">
              <a:spAutoFit/>
            </a:bodyPr>
            <a:lstStyle/>
            <a:p>
              <a:pPr lvl="0">
                <a:lnSpc>
                  <a:spcPct val="114000"/>
                </a:lnSpc>
              </a:pPr>
              <a:r>
                <a:rPr lang="en-US" sz="2000">
                  <a:solidFill>
                    <a:srgbClr val="3F3F3F"/>
                  </a:solidFill>
                  <a:latin typeface="Open Sans"/>
                  <a:ea typeface="Open Sans"/>
                  <a:cs typeface="Open Sans"/>
                  <a:sym typeface="Open Sans"/>
                </a:rPr>
                <a:t>JIT access can be provided using ephemeral certificates</a:t>
              </a:r>
            </a:p>
          </p:txBody>
        </p:sp>
      </p:grpSp>
      <p:grpSp>
        <p:nvGrpSpPr>
          <p:cNvPr id="9" name="Group 8">
            <a:extLst>
              <a:ext uri="{FF2B5EF4-FFF2-40B4-BE49-F238E27FC236}">
                <a16:creationId xmlns:a16="http://schemas.microsoft.com/office/drawing/2014/main" id="{62342E48-AC74-53E1-6483-8D1A1DA6D3F1}"/>
              </a:ext>
            </a:extLst>
          </p:cNvPr>
          <p:cNvGrpSpPr/>
          <p:nvPr/>
        </p:nvGrpSpPr>
        <p:grpSpPr>
          <a:xfrm>
            <a:off x="3090472" y="6704965"/>
            <a:ext cx="10100835" cy="1190413"/>
            <a:chOff x="3090472" y="7085965"/>
            <a:chExt cx="10100835" cy="1190413"/>
          </a:xfrm>
        </p:grpSpPr>
        <p:sp>
          <p:nvSpPr>
            <p:cNvPr id="8" name="Google Shape;1623;p61">
              <a:extLst>
                <a:ext uri="{FF2B5EF4-FFF2-40B4-BE49-F238E27FC236}">
                  <a16:creationId xmlns:a16="http://schemas.microsoft.com/office/drawing/2014/main" id="{E9E703C0-FDE3-49CD-9F6F-5B2EA9BE96C5}"/>
                </a:ext>
              </a:extLst>
            </p:cNvPr>
            <p:cNvSpPr/>
            <p:nvPr/>
          </p:nvSpPr>
          <p:spPr>
            <a:xfrm>
              <a:off x="3090472" y="7085965"/>
              <a:ext cx="10100835" cy="1190413"/>
            </a:xfrm>
            <a:prstGeom prst="roundRect">
              <a:avLst>
                <a:gd name="adj" fmla="val 16667"/>
              </a:avLst>
            </a:prstGeom>
            <a:solidFill>
              <a:srgbClr val="CAE7F6"/>
            </a:solidFill>
            <a:ln>
              <a:noFill/>
            </a:ln>
            <a:effectLst>
              <a:outerShdw blurRad="50800" dist="38100" dir="2700000" algn="tl" rotWithShape="0">
                <a:srgbClr val="000000">
                  <a:alpha val="40000"/>
                </a:srgbClr>
              </a:outerShdw>
            </a:effectLst>
          </p:spPr>
          <p:txBody>
            <a:bodyPr spcFirstLastPara="1" wrap="square" lIns="548625" tIns="60950" rIns="121900" bIns="60950" anchor="ctr" anchorCtr="0">
              <a:noAutofit/>
            </a:bodyPr>
            <a:lstStyle/>
            <a:p>
              <a:pPr marL="0" marR="0" lvl="0" indent="0" algn="l" rtl="0">
                <a:lnSpc>
                  <a:spcPct val="114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6" name="Google Shape;1635;p61">
              <a:extLst>
                <a:ext uri="{FF2B5EF4-FFF2-40B4-BE49-F238E27FC236}">
                  <a16:creationId xmlns:a16="http://schemas.microsoft.com/office/drawing/2014/main" id="{BD670B50-965D-40AF-8E75-152CE8851F86}"/>
                </a:ext>
              </a:extLst>
            </p:cNvPr>
            <p:cNvSpPr/>
            <p:nvPr/>
          </p:nvSpPr>
          <p:spPr>
            <a:xfrm>
              <a:off x="3200581" y="7108727"/>
              <a:ext cx="9880617" cy="1144888"/>
            </a:xfrm>
            <a:prstGeom prst="rect">
              <a:avLst/>
            </a:prstGeom>
            <a:noFill/>
            <a:ln>
              <a:noFill/>
            </a:ln>
            <a:effectLst/>
          </p:spPr>
          <p:txBody>
            <a:bodyPr spcFirstLastPara="1" wrap="square" lIns="91425" tIns="45700" rIns="91425" bIns="45700" anchor="t" anchorCtr="0">
              <a:spAutoFit/>
            </a:bodyPr>
            <a:lstStyle/>
            <a:p>
              <a:pPr lvl="0">
                <a:lnSpc>
                  <a:spcPct val="114000"/>
                </a:lnSpc>
              </a:pPr>
              <a:r>
                <a:rPr lang="en-US" sz="2000">
                  <a:solidFill>
                    <a:srgbClr val="3F3F3F"/>
                  </a:solidFill>
                  <a:latin typeface="Open Sans"/>
                  <a:ea typeface="Open Sans"/>
                  <a:cs typeface="Open Sans"/>
                  <a:sym typeface="Open Sans"/>
                </a:rPr>
                <a:t>JIT enforces the security principle of least privilege by providing users the least amount of access to perform the required job for the minimum duration necessary.</a:t>
              </a:r>
            </a:p>
          </p:txBody>
        </p:sp>
      </p:grpSp>
      <p:sp>
        <p:nvSpPr>
          <p:cNvPr id="17" name="Rectangle 16">
            <a:extLst>
              <a:ext uri="{FF2B5EF4-FFF2-40B4-BE49-F238E27FC236}">
                <a16:creationId xmlns:a16="http://schemas.microsoft.com/office/drawing/2014/main" id="{7589D930-918A-43BA-BDEA-76F21069E588}"/>
              </a:ext>
            </a:extLst>
          </p:cNvPr>
          <p:cNvSpPr/>
          <p:nvPr/>
        </p:nvSpPr>
        <p:spPr>
          <a:xfrm>
            <a:off x="-2701571" y="8371710"/>
            <a:ext cx="10775092" cy="698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I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Source: www.centrify.com/pam/privilege-elevation/</a:t>
            </a:r>
          </a:p>
        </p:txBody>
      </p:sp>
      <p:sp>
        <p:nvSpPr>
          <p:cNvPr id="5" name="Brandline_LVC">
            <a:extLst>
              <a:ext uri="{FF2B5EF4-FFF2-40B4-BE49-F238E27FC236}">
                <a16:creationId xmlns:a16="http://schemas.microsoft.com/office/drawing/2014/main" id="{0CC6F650-0AF5-2120-2039-D4C488E45CCA}"/>
              </a:ext>
            </a:extLst>
          </p:cNvPr>
          <p:cNvSpPr/>
          <p:nvPr/>
        </p:nvSpPr>
        <p:spPr>
          <a:xfrm>
            <a:off x="6324600" y="916560"/>
            <a:ext cx="362354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16" name="Google Shape;483;p51">
            <a:extLst>
              <a:ext uri="{FF2B5EF4-FFF2-40B4-BE49-F238E27FC236}">
                <a16:creationId xmlns:a16="http://schemas.microsoft.com/office/drawing/2014/main" id="{5D90F759-B10D-4153-87ED-C5832450BBCE}"/>
              </a:ext>
            </a:extLst>
          </p:cNvPr>
          <p:cNvSpPr/>
          <p:nvPr/>
        </p:nvSpPr>
        <p:spPr>
          <a:xfrm>
            <a:off x="1502589" y="1692909"/>
            <a:ext cx="13264727" cy="6035650"/>
          </a:xfrm>
          <a:prstGeom prst="roundRect">
            <a:avLst>
              <a:gd name="adj" fmla="val 2359"/>
            </a:avLst>
          </a:prstGeom>
          <a:solidFill>
            <a:srgbClr val="EAF7FC"/>
          </a:solidFill>
          <a:ln w="12700" cap="flat" cmpd="sng">
            <a:solidFill>
              <a:schemeClr val="tx1">
                <a:lumMod val="50000"/>
                <a:lumOff val="50000"/>
              </a:schemeClr>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60950" rIns="121900" bIns="60950" anchor="ctr" anchorCtr="0">
            <a:noAutofit/>
          </a:bodyPr>
          <a:lstStyle/>
          <a:p>
            <a:pPr marL="114300" lvl="0">
              <a:lnSpc>
                <a:spcPct val="114000"/>
              </a:lnSpc>
            </a:pPr>
            <a:r>
              <a:rPr lang="en-US" sz="2400">
                <a:solidFill>
                  <a:srgbClr val="3F3F3F"/>
                </a:solidFill>
                <a:latin typeface="Open Sans"/>
                <a:ea typeface="Open Sans"/>
                <a:cs typeface="Open Sans"/>
                <a:sym typeface="Open Sans"/>
              </a:rPr>
              <a:t>Kevin was concerned about the security of the cloud virtual machines and wanted to reduce the risk of privileged access abuse and lateral movement by threat actors.</a:t>
            </a:r>
          </a:p>
          <a:p>
            <a:pPr marL="114300" lvl="0">
              <a:lnSpc>
                <a:spcPct val="114000"/>
              </a:lnSpc>
            </a:pPr>
            <a:endParaRPr lang="en-US" sz="1500">
              <a:solidFill>
                <a:srgbClr val="3F3F3F"/>
              </a:solidFill>
              <a:latin typeface="Open Sans"/>
              <a:ea typeface="Open Sans"/>
              <a:cs typeface="Open Sans"/>
              <a:sym typeface="Open Sans"/>
            </a:endParaRPr>
          </a:p>
          <a:p>
            <a:pPr marL="114300">
              <a:lnSpc>
                <a:spcPct val="114000"/>
              </a:lnSpc>
            </a:pPr>
            <a:r>
              <a:rPr lang="en-US" sz="2400">
                <a:solidFill>
                  <a:srgbClr val="3F3F3F"/>
                </a:solidFill>
                <a:latin typeface="Open Sans"/>
                <a:ea typeface="Open Sans"/>
                <a:cs typeface="Open Sans"/>
                <a:sym typeface="Open Sans"/>
              </a:rPr>
              <a:t>He learned about just-in-time (JIT) access, which enables always-on access by enforcing time-based restrictions based on behavioral and contextual parameters. </a:t>
            </a:r>
          </a:p>
          <a:p>
            <a:pPr marL="114300">
              <a:lnSpc>
                <a:spcPct val="114000"/>
              </a:lnSpc>
            </a:pPr>
            <a:endParaRPr lang="en-US" sz="1500">
              <a:solidFill>
                <a:srgbClr val="3F3F3F"/>
              </a:solidFill>
              <a:latin typeface="Open Sans"/>
              <a:ea typeface="Open Sans"/>
              <a:cs typeface="Open Sans"/>
              <a:sym typeface="Open Sans"/>
            </a:endParaRPr>
          </a:p>
          <a:p>
            <a:pPr marL="114300">
              <a:lnSpc>
                <a:spcPct val="114000"/>
              </a:lnSpc>
            </a:pPr>
            <a:r>
              <a:rPr lang="en-US" sz="2400">
                <a:solidFill>
                  <a:srgbClr val="3F3F3F"/>
                </a:solidFill>
                <a:latin typeface="Open Sans"/>
                <a:ea typeface="Open Sans"/>
                <a:cs typeface="Open Sans"/>
                <a:sym typeface="Open Sans"/>
              </a:rPr>
              <a:t>After he enabled the JIT feature on the VMs, he created a policy that determines the ports to be protected, how long ports remain open, and the approved IP addresses from which these ports can be accessed.</a:t>
            </a:r>
          </a:p>
          <a:p>
            <a:pPr marL="114300">
              <a:lnSpc>
                <a:spcPct val="114000"/>
              </a:lnSpc>
            </a:pPr>
            <a:endParaRPr lang="en-US" sz="1500">
              <a:solidFill>
                <a:srgbClr val="3F3F3F"/>
              </a:solidFill>
              <a:latin typeface="Open Sans"/>
              <a:ea typeface="Open Sans"/>
              <a:cs typeface="Open Sans"/>
              <a:sym typeface="Open Sans"/>
            </a:endParaRPr>
          </a:p>
          <a:p>
            <a:pPr marL="114300">
              <a:lnSpc>
                <a:spcPct val="114000"/>
              </a:lnSpc>
            </a:pPr>
            <a:r>
              <a:rPr lang="en-US" sz="2400">
                <a:solidFill>
                  <a:srgbClr val="3F3F3F"/>
                </a:solidFill>
                <a:latin typeface="Open Sans"/>
                <a:ea typeface="Open Sans"/>
                <a:cs typeface="Open Sans"/>
                <a:sym typeface="Open Sans"/>
              </a:rPr>
              <a:t>He enabled just-in-time access to lock down the virtual machines at the network level by blocking inbound traffic to management ports such as 22 (SSH) and 3389 (RDP).</a:t>
            </a:r>
          </a:p>
          <a:p>
            <a:pPr marL="114300">
              <a:lnSpc>
                <a:spcPct val="114000"/>
              </a:lnSpc>
            </a:pPr>
            <a:endParaRPr lang="en-US" sz="1500">
              <a:solidFill>
                <a:srgbClr val="3F3F3F"/>
              </a:solidFill>
              <a:latin typeface="Open Sans"/>
              <a:ea typeface="Open Sans"/>
              <a:cs typeface="Open Sans"/>
              <a:sym typeface="Open Sans"/>
            </a:endParaRPr>
          </a:p>
          <a:p>
            <a:pPr marL="114300">
              <a:lnSpc>
                <a:spcPct val="114000"/>
              </a:lnSpc>
            </a:pPr>
            <a:r>
              <a:rPr lang="en-US" sz="2400">
                <a:solidFill>
                  <a:srgbClr val="3F3F3F"/>
                </a:solidFill>
                <a:latin typeface="Open Sans"/>
                <a:ea typeface="Open Sans"/>
                <a:cs typeface="Open Sans"/>
                <a:sym typeface="Open Sans"/>
              </a:rPr>
              <a:t>The JIT access allowed Kevin to control the access and reduce the attack surface to his virtual machines by allowing need-based access for a limited period.</a:t>
            </a:r>
          </a:p>
        </p:txBody>
      </p:sp>
      <p:sp>
        <p:nvSpPr>
          <p:cNvPr id="271" name="Google Shape;271;p35"/>
          <p:cNvSpPr txBox="1">
            <a:spLocks noGrp="1"/>
          </p:cNvSpPr>
          <p:nvPr>
            <p:ph type="title"/>
          </p:nvPr>
        </p:nvSpPr>
        <p:spPr>
          <a:xfrm>
            <a:off x="-10160" y="35179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Business Scenario</a:t>
            </a:r>
            <a:endParaRPr/>
          </a:p>
        </p:txBody>
      </p:sp>
      <p:pic>
        <p:nvPicPr>
          <p:cNvPr id="273" name="Google Shape;273;p35"/>
          <p:cNvPicPr preferRelativeResize="0"/>
          <p:nvPr/>
        </p:nvPicPr>
        <p:blipFill rotWithShape="1">
          <a:blip r:embed="rId3">
            <a:alphaModFix/>
          </a:blip>
          <a:srcRect/>
          <a:stretch/>
        </p:blipFill>
        <p:spPr>
          <a:xfrm>
            <a:off x="5666810" y="866370"/>
            <a:ext cx="4980870" cy="365760"/>
          </a:xfrm>
          <a:prstGeom prst="rect">
            <a:avLst/>
          </a:prstGeom>
          <a:noFill/>
          <a:ln>
            <a:noFill/>
          </a:ln>
        </p:spPr>
      </p:pic>
      <p:grpSp>
        <p:nvGrpSpPr>
          <p:cNvPr id="5" name="Group 4">
            <a:extLst>
              <a:ext uri="{FF2B5EF4-FFF2-40B4-BE49-F238E27FC236}">
                <a16:creationId xmlns:a16="http://schemas.microsoft.com/office/drawing/2014/main" id="{2A906F3E-83C5-4C5B-B768-2E703BF01D2D}"/>
              </a:ext>
            </a:extLst>
          </p:cNvPr>
          <p:cNvGrpSpPr/>
          <p:nvPr/>
        </p:nvGrpSpPr>
        <p:grpSpPr>
          <a:xfrm>
            <a:off x="3660551" y="3488873"/>
            <a:ext cx="9891488" cy="1801804"/>
            <a:chOff x="1555547" y="2974301"/>
            <a:chExt cx="9891488" cy="1801804"/>
          </a:xfrm>
        </p:grpSpPr>
        <p:sp>
          <p:nvSpPr>
            <p:cNvPr id="12" name="Google Shape;1635;p61">
              <a:extLst>
                <a:ext uri="{FF2B5EF4-FFF2-40B4-BE49-F238E27FC236}">
                  <a16:creationId xmlns:a16="http://schemas.microsoft.com/office/drawing/2014/main" id="{E2A4FB35-AC06-47BA-9C59-05411FBD54E4}"/>
                </a:ext>
              </a:extLst>
            </p:cNvPr>
            <p:cNvSpPr/>
            <p:nvPr/>
          </p:nvSpPr>
          <p:spPr>
            <a:xfrm>
              <a:off x="1566418" y="2974301"/>
              <a:ext cx="9880617" cy="443158"/>
            </a:xfrm>
            <a:prstGeom prst="rect">
              <a:avLst/>
            </a:prstGeom>
            <a:noFill/>
            <a:ln>
              <a:noFill/>
            </a:ln>
            <a:effectLst/>
          </p:spPr>
          <p:txBody>
            <a:bodyPr spcFirstLastPara="1" wrap="square" lIns="91425" tIns="45700" rIns="91425" bIns="45700" anchor="t" anchorCtr="0">
              <a:spAutoFit/>
            </a:bodyPr>
            <a:lstStyle/>
            <a:p>
              <a:pPr lvl="0">
                <a:lnSpc>
                  <a:spcPct val="114000"/>
                </a:lnSpc>
              </a:pPr>
              <a:endParaRPr lang="en-US" sz="2000">
                <a:solidFill>
                  <a:srgbClr val="3F3F3F"/>
                </a:solidFill>
                <a:latin typeface="Open Sans"/>
                <a:ea typeface="Open Sans"/>
                <a:cs typeface="Open Sans"/>
                <a:sym typeface="Open Sans"/>
              </a:endParaRPr>
            </a:p>
          </p:txBody>
        </p:sp>
        <p:sp>
          <p:nvSpPr>
            <p:cNvPr id="13" name="Google Shape;1635;p61">
              <a:extLst>
                <a:ext uri="{FF2B5EF4-FFF2-40B4-BE49-F238E27FC236}">
                  <a16:creationId xmlns:a16="http://schemas.microsoft.com/office/drawing/2014/main" id="{69B2BFB5-A95E-483A-96AC-64D055F192B2}"/>
                </a:ext>
              </a:extLst>
            </p:cNvPr>
            <p:cNvSpPr/>
            <p:nvPr/>
          </p:nvSpPr>
          <p:spPr>
            <a:xfrm>
              <a:off x="1555547" y="4332947"/>
              <a:ext cx="9880617" cy="443158"/>
            </a:xfrm>
            <a:prstGeom prst="rect">
              <a:avLst/>
            </a:prstGeom>
            <a:noFill/>
            <a:ln>
              <a:noFill/>
            </a:ln>
            <a:effectLst/>
          </p:spPr>
          <p:txBody>
            <a:bodyPr spcFirstLastPara="1" wrap="square" lIns="91425" tIns="45700" rIns="91425" bIns="45700" anchor="t" anchorCtr="0">
              <a:spAutoFit/>
            </a:bodyPr>
            <a:lstStyle/>
            <a:p>
              <a:pPr lvl="0">
                <a:lnSpc>
                  <a:spcPct val="114000"/>
                </a:lnSpc>
              </a:pPr>
              <a:endParaRPr lang="en-US" sz="2000">
                <a:solidFill>
                  <a:srgbClr val="3F3F3F"/>
                </a:solidFill>
                <a:latin typeface="Open Sans"/>
                <a:ea typeface="Open Sans"/>
                <a:cs typeface="Open Sans"/>
                <a:sym typeface="Open Sans"/>
              </a:endParaRPr>
            </a:p>
          </p:txBody>
        </p:sp>
      </p:gr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Ephemeral Credentials</a:t>
            </a:r>
            <a:endParaRPr/>
          </a:p>
        </p:txBody>
      </p:sp>
      <p:sp>
        <p:nvSpPr>
          <p:cNvPr id="1869" name="Google Shape;1869;p63"/>
          <p:cNvSpPr/>
          <p:nvPr/>
        </p:nvSpPr>
        <p:spPr>
          <a:xfrm>
            <a:off x="1625337" y="3189390"/>
            <a:ext cx="8561116" cy="3818574"/>
          </a:xfrm>
          <a:prstGeom prst="roundRect">
            <a:avLst>
              <a:gd name="adj" fmla="val 3347"/>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They are short-term, one-time-use credentials often used by IT administrators for specific projects. </a:t>
            </a: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These credentials are secure because they only work for a limited time, making it difficult for attackers to exploit them.</a:t>
            </a:r>
            <a:endParaRPr lang="en-IN" sz="2200">
              <a:solidFill>
                <a:srgbClr val="3F3F3F"/>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82E61F8D-803F-3259-3D3F-86A842D5B824}"/>
              </a:ext>
            </a:extLst>
          </p:cNvPr>
          <p:cNvGrpSpPr/>
          <p:nvPr/>
        </p:nvGrpSpPr>
        <p:grpSpPr>
          <a:xfrm>
            <a:off x="10890885" y="2557518"/>
            <a:ext cx="3515572" cy="4028964"/>
            <a:chOff x="10395585" y="2730198"/>
            <a:chExt cx="3515572" cy="4028964"/>
          </a:xfrm>
        </p:grpSpPr>
        <p:pic>
          <p:nvPicPr>
            <p:cNvPr id="8" name="Picture 7">
              <a:extLst>
                <a:ext uri="{FF2B5EF4-FFF2-40B4-BE49-F238E27FC236}">
                  <a16:creationId xmlns:a16="http://schemas.microsoft.com/office/drawing/2014/main" id="{267CA8AD-C262-35AE-E076-AB8BACD6DD2F}"/>
                </a:ext>
              </a:extLst>
            </p:cNvPr>
            <p:cNvPicPr>
              <a:picLocks noChangeAspect="1"/>
            </p:cNvPicPr>
            <p:nvPr/>
          </p:nvPicPr>
          <p:blipFill>
            <a:blip r:embed="rId3"/>
            <a:stretch>
              <a:fillRect/>
            </a:stretch>
          </p:blipFill>
          <p:spPr>
            <a:xfrm>
              <a:off x="10395585" y="3783552"/>
              <a:ext cx="2975610" cy="2975610"/>
            </a:xfrm>
            <a:prstGeom prst="rect">
              <a:avLst/>
            </a:prstGeom>
          </p:spPr>
        </p:pic>
        <p:pic>
          <p:nvPicPr>
            <p:cNvPr id="10" name="Picture 9">
              <a:extLst>
                <a:ext uri="{FF2B5EF4-FFF2-40B4-BE49-F238E27FC236}">
                  <a16:creationId xmlns:a16="http://schemas.microsoft.com/office/drawing/2014/main" id="{433147DE-FFCE-C937-926B-E813179BFE34}"/>
                </a:ext>
              </a:extLst>
            </p:cNvPr>
            <p:cNvPicPr>
              <a:picLocks noChangeAspect="1"/>
            </p:cNvPicPr>
            <p:nvPr/>
          </p:nvPicPr>
          <p:blipFill>
            <a:blip r:embed="rId4"/>
            <a:stretch>
              <a:fillRect/>
            </a:stretch>
          </p:blipFill>
          <p:spPr>
            <a:xfrm>
              <a:off x="11804449" y="2730198"/>
              <a:ext cx="2106708" cy="2106708"/>
            </a:xfrm>
            <a:prstGeom prst="rect">
              <a:avLst/>
            </a:prstGeom>
          </p:spPr>
        </p:pic>
      </p:grpSp>
      <p:sp>
        <p:nvSpPr>
          <p:cNvPr id="2" name="TextBox 1">
            <a:extLst>
              <a:ext uri="{FF2B5EF4-FFF2-40B4-BE49-F238E27FC236}">
                <a16:creationId xmlns:a16="http://schemas.microsoft.com/office/drawing/2014/main" id="{4A1BAB61-FC51-9402-7FA7-4BCA07E9454E}"/>
              </a:ext>
            </a:extLst>
          </p:cNvPr>
          <p:cNvSpPr txBox="1"/>
          <p:nvPr/>
        </p:nvSpPr>
        <p:spPr>
          <a:xfrm>
            <a:off x="2955925" y="1295400"/>
            <a:ext cx="1034415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Ephemeral credentials are temporary access keys that offer extra security by minimizing the window of opportunity for attackers. </a:t>
            </a:r>
          </a:p>
        </p:txBody>
      </p:sp>
      <p:sp>
        <p:nvSpPr>
          <p:cNvPr id="5" name="Brandline_LVC">
            <a:extLst>
              <a:ext uri="{FF2B5EF4-FFF2-40B4-BE49-F238E27FC236}">
                <a16:creationId xmlns:a16="http://schemas.microsoft.com/office/drawing/2014/main" id="{EDAA2CE0-9977-1D30-928E-76B223EEBB14}"/>
              </a:ext>
            </a:extLst>
          </p:cNvPr>
          <p:cNvSpPr/>
          <p:nvPr/>
        </p:nvSpPr>
        <p:spPr>
          <a:xfrm>
            <a:off x="5638800" y="816324"/>
            <a:ext cx="4980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036360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Password Vaulting</a:t>
            </a:r>
            <a:endParaRPr/>
          </a:p>
        </p:txBody>
      </p:sp>
      <p:sp>
        <p:nvSpPr>
          <p:cNvPr id="1869" name="Google Shape;1869;p63"/>
          <p:cNvSpPr/>
          <p:nvPr/>
        </p:nvSpPr>
        <p:spPr>
          <a:xfrm>
            <a:off x="1278675" y="2571505"/>
            <a:ext cx="8162220" cy="5082521"/>
          </a:xfrm>
          <a:prstGeom prst="roundRect">
            <a:avLst>
              <a:gd name="adj" fmla="val 4276"/>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457200" indent="-368300">
              <a:lnSpc>
                <a:spcPct val="115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Password vaulting, or password management, securely stores and manages login credentials for online accounts and applications.</a:t>
            </a:r>
          </a:p>
          <a:p>
            <a:pPr marL="457200" indent="-368300">
              <a:lnSpc>
                <a:spcPct val="115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457200" indent="-368300">
              <a:lnSpc>
                <a:spcPct val="115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It involves removing administrative and privileged accounts from the Active Directory environment and storing them in password vaults, typically software solutions. </a:t>
            </a:r>
          </a:p>
          <a:p>
            <a:pPr marL="457200" indent="-368300">
              <a:lnSpc>
                <a:spcPct val="115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457200" indent="-368300">
              <a:lnSpc>
                <a:spcPct val="115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When a request for PAM is authorized, the ticket is released for the approved period.</a:t>
            </a:r>
            <a:endParaRPr lang="en-IN" sz="2200">
              <a:solidFill>
                <a:srgbClr val="3F3F3F"/>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77F98BF4-93BF-59F5-403D-31F01209920F}"/>
              </a:ext>
            </a:extLst>
          </p:cNvPr>
          <p:cNvPicPr>
            <a:picLocks noChangeAspect="1"/>
          </p:cNvPicPr>
          <p:nvPr/>
        </p:nvPicPr>
        <p:blipFill>
          <a:blip r:embed="rId3"/>
          <a:stretch>
            <a:fillRect/>
          </a:stretch>
        </p:blipFill>
        <p:spPr>
          <a:xfrm>
            <a:off x="9998925" y="2377440"/>
            <a:ext cx="4876800" cy="4876800"/>
          </a:xfrm>
          <a:prstGeom prst="rect">
            <a:avLst/>
          </a:prstGeom>
        </p:spPr>
      </p:pic>
      <p:sp>
        <p:nvSpPr>
          <p:cNvPr id="4" name="Brandline_LVC">
            <a:extLst>
              <a:ext uri="{FF2B5EF4-FFF2-40B4-BE49-F238E27FC236}">
                <a16:creationId xmlns:a16="http://schemas.microsoft.com/office/drawing/2014/main" id="{31C3AFF7-6B69-34BD-F074-221382E82264}"/>
              </a:ext>
            </a:extLst>
          </p:cNvPr>
          <p:cNvSpPr/>
          <p:nvPr/>
        </p:nvSpPr>
        <p:spPr>
          <a:xfrm>
            <a:off x="6083300" y="816324"/>
            <a:ext cx="4099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84218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1"/>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228600" lvl="0" indent="0" algn="ctr" rtl="0">
              <a:lnSpc>
                <a:spcPct val="90000"/>
              </a:lnSpc>
              <a:spcBef>
                <a:spcPts val="1000"/>
              </a:spcBef>
              <a:spcAft>
                <a:spcPts val="0"/>
              </a:spcAft>
              <a:buSzPts val="2800"/>
              <a:buNone/>
            </a:pPr>
            <a:r>
              <a:rPr lang="en-US"/>
              <a:t>Implementing and Managing Authorization Mechanisms </a:t>
            </a:r>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73" name="Google Shape;373;p52"/>
          <p:cNvSpPr/>
          <p:nvPr/>
        </p:nvSpPr>
        <p:spPr>
          <a:xfrm>
            <a:off x="8863122" y="4252062"/>
            <a:ext cx="2256606" cy="1076036"/>
          </a:xfrm>
          <a:prstGeom prst="roundRect">
            <a:avLst>
              <a:gd name="adj" fmla="val 10000"/>
            </a:avLst>
          </a:prstGeom>
          <a:solidFill>
            <a:srgbClr val="427AA1"/>
          </a:solidFill>
          <a:ln>
            <a:no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algn="ctr">
              <a:lnSpc>
                <a:spcPct val="115000"/>
              </a:lnSpc>
            </a:pPr>
            <a:r>
              <a:rPr lang="en-US" sz="2200" b="0" i="0" u="none" strike="noStrike" cap="none">
                <a:solidFill>
                  <a:schemeClr val="bg1"/>
                </a:solidFill>
                <a:latin typeface="Open Sans" pitchFamily="2" charset="0"/>
                <a:ea typeface="Open Sans Semibold" panose="020B0706030804020204" pitchFamily="34" charset="0"/>
                <a:cs typeface="Open Sans Semibold" panose="020B0706030804020204" pitchFamily="34" charset="0"/>
                <a:sym typeface="Open Sans"/>
              </a:rPr>
              <a:t>Types of </a:t>
            </a:r>
            <a:r>
              <a:rPr lang="en-US" sz="2200">
                <a:solidFill>
                  <a:schemeClr val="bg1"/>
                </a:solidFill>
                <a:latin typeface="Open Sans" pitchFamily="2" charset="0"/>
                <a:ea typeface="Open Sans Semibold" panose="020B0706030804020204" pitchFamily="34" charset="0"/>
                <a:cs typeface="Open Sans Semibold" panose="020B0706030804020204" pitchFamily="34" charset="0"/>
                <a:sym typeface="Open Sans"/>
              </a:rPr>
              <a:t>a</a:t>
            </a:r>
            <a:r>
              <a:rPr lang="en-US" sz="2200" b="0" i="0" u="none" strike="noStrike" cap="none">
                <a:solidFill>
                  <a:schemeClr val="bg1"/>
                </a:solidFill>
                <a:latin typeface="Open Sans" pitchFamily="2" charset="0"/>
                <a:ea typeface="Open Sans Semibold" panose="020B0706030804020204" pitchFamily="34" charset="0"/>
                <a:cs typeface="Open Sans Semibold" panose="020B0706030804020204" pitchFamily="34" charset="0"/>
                <a:sym typeface="Open Sans"/>
              </a:rPr>
              <a:t>ccess </a:t>
            </a:r>
            <a:r>
              <a:rPr lang="en-US" sz="2200">
                <a:solidFill>
                  <a:schemeClr val="bg1"/>
                </a:solidFill>
                <a:latin typeface="Open Sans" pitchFamily="2" charset="0"/>
                <a:ea typeface="Open Sans Semibold" panose="020B0706030804020204" pitchFamily="34" charset="0"/>
                <a:cs typeface="Open Sans Semibold" panose="020B0706030804020204" pitchFamily="34" charset="0"/>
                <a:sym typeface="Open Sans"/>
              </a:rPr>
              <a:t>c</a:t>
            </a:r>
            <a:r>
              <a:rPr lang="en-US" sz="2200" b="0" i="0" u="none" strike="noStrike" cap="none">
                <a:solidFill>
                  <a:schemeClr val="bg1"/>
                </a:solidFill>
                <a:latin typeface="Open Sans" pitchFamily="2" charset="0"/>
                <a:ea typeface="Open Sans Semibold" panose="020B0706030804020204" pitchFamily="34" charset="0"/>
                <a:cs typeface="Open Sans Semibold" panose="020B0706030804020204" pitchFamily="34" charset="0"/>
                <a:sym typeface="Open Sans"/>
              </a:rPr>
              <a:t>ontrol </a:t>
            </a:r>
            <a:r>
              <a:rPr lang="en-US" sz="2200">
                <a:solidFill>
                  <a:schemeClr val="bg1"/>
                </a:solidFill>
                <a:latin typeface="Open Sans" pitchFamily="2" charset="0"/>
                <a:ea typeface="Open Sans Semibold" panose="020B0706030804020204" pitchFamily="34" charset="0"/>
                <a:cs typeface="Open Sans Semibold" panose="020B0706030804020204" pitchFamily="34" charset="0"/>
                <a:sym typeface="Open Sans"/>
              </a:rPr>
              <a:t>m</a:t>
            </a:r>
            <a:r>
              <a:rPr lang="en-US" sz="2200" b="0" i="0" u="none" strike="noStrike" cap="none">
                <a:solidFill>
                  <a:schemeClr val="bg1"/>
                </a:solidFill>
                <a:latin typeface="Open Sans" pitchFamily="2" charset="0"/>
                <a:ea typeface="Open Sans Semibold" panose="020B0706030804020204" pitchFamily="34" charset="0"/>
                <a:cs typeface="Open Sans Semibold" panose="020B0706030804020204" pitchFamily="34" charset="0"/>
                <a:sym typeface="Open Sans"/>
              </a:rPr>
              <a:t>odels</a:t>
            </a:r>
            <a:endParaRPr lang="en-US" sz="2200" b="0" i="0" u="none" strike="noStrike" cap="none">
              <a:solidFill>
                <a:schemeClr val="bg1"/>
              </a:solidFill>
              <a:latin typeface="Open Sans" pitchFamily="2" charset="0"/>
              <a:ea typeface="Open Sans"/>
              <a:cs typeface="Open Sans"/>
              <a:sym typeface="Open Sans"/>
            </a:endParaRPr>
          </a:p>
        </p:txBody>
      </p:sp>
      <p:cxnSp>
        <p:nvCxnSpPr>
          <p:cNvPr id="375" name="Google Shape;375;p52"/>
          <p:cNvCxnSpPr/>
          <p:nvPr/>
        </p:nvCxnSpPr>
        <p:spPr>
          <a:xfrm rot="10800000" flipH="1">
            <a:off x="11119098" y="2315627"/>
            <a:ext cx="902643" cy="2474880"/>
          </a:xfrm>
          <a:prstGeom prst="straightConnector1">
            <a:avLst/>
          </a:prstGeom>
          <a:noFill/>
          <a:ln w="28575" cap="flat" cmpd="sng">
            <a:solidFill>
              <a:schemeClr val="accent3"/>
            </a:solidFill>
            <a:prstDash val="solid"/>
            <a:miter lim="800000"/>
            <a:headEnd type="none" w="sm" len="sm"/>
            <a:tailEnd type="none" w="sm" len="sm"/>
          </a:ln>
        </p:spPr>
      </p:cxnSp>
      <p:sp>
        <p:nvSpPr>
          <p:cNvPr id="376" name="Google Shape;376;p52"/>
          <p:cNvSpPr/>
          <p:nvPr/>
        </p:nvSpPr>
        <p:spPr>
          <a:xfrm>
            <a:off x="12022370" y="1947726"/>
            <a:ext cx="3052530" cy="734946"/>
          </a:xfrm>
          <a:prstGeom prst="roundRect">
            <a:avLst>
              <a:gd name="adj" fmla="val 10000"/>
            </a:avLst>
          </a:prstGeom>
          <a:solidFill>
            <a:srgbClr val="EFC88B"/>
          </a:solidFill>
          <a:ln>
            <a:no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algn="ctr"/>
            <a:r>
              <a:rPr lang="en-US" sz="2200" b="0" i="0" u="none" strike="noStrike" cap="none">
                <a:solidFill>
                  <a:schemeClr val="tx1">
                    <a:lumMod val="75000"/>
                    <a:lumOff val="25000"/>
                  </a:schemeClr>
                </a:solidFill>
                <a:latin typeface="Open Sans"/>
                <a:ea typeface="Open Sans"/>
                <a:cs typeface="Open Sans"/>
                <a:sym typeface="Open Sans"/>
              </a:rPr>
              <a:t>Discretionary </a:t>
            </a:r>
            <a:r>
              <a:rPr lang="en-US" sz="2200">
                <a:solidFill>
                  <a:schemeClr val="tx1">
                    <a:lumMod val="75000"/>
                    <a:lumOff val="25000"/>
                  </a:schemeClr>
                </a:solidFill>
                <a:latin typeface="Open Sans"/>
                <a:ea typeface="Open Sans"/>
                <a:cs typeface="Open Sans"/>
                <a:sym typeface="Open Sans"/>
              </a:rPr>
              <a:t>a</a:t>
            </a:r>
            <a:r>
              <a:rPr lang="en-US" sz="2200" b="0" i="0" u="none" strike="noStrike" cap="none">
                <a:solidFill>
                  <a:schemeClr val="tx1">
                    <a:lumMod val="75000"/>
                    <a:lumOff val="25000"/>
                  </a:schemeClr>
                </a:solidFill>
                <a:latin typeface="Open Sans"/>
                <a:ea typeface="Open Sans"/>
                <a:cs typeface="Open Sans"/>
                <a:sym typeface="Open Sans"/>
              </a:rPr>
              <a:t>ccess </a:t>
            </a:r>
            <a:r>
              <a:rPr lang="en-US" sz="2200">
                <a:solidFill>
                  <a:schemeClr val="tx1">
                    <a:lumMod val="75000"/>
                    <a:lumOff val="25000"/>
                  </a:schemeClr>
                </a:solidFill>
                <a:latin typeface="Open Sans"/>
                <a:ea typeface="Open Sans"/>
                <a:cs typeface="Open Sans"/>
                <a:sym typeface="Open Sans"/>
              </a:rPr>
              <a:t>c</a:t>
            </a:r>
            <a:r>
              <a:rPr lang="en-US" sz="2200" b="0" i="0" u="none" strike="noStrike" cap="none">
                <a:solidFill>
                  <a:schemeClr val="tx1">
                    <a:lumMod val="75000"/>
                    <a:lumOff val="25000"/>
                  </a:schemeClr>
                </a:solidFill>
                <a:latin typeface="Open Sans"/>
                <a:ea typeface="Open Sans"/>
                <a:cs typeface="Open Sans"/>
                <a:sym typeface="Open Sans"/>
              </a:rPr>
              <a:t>ontrol (DAC )</a:t>
            </a:r>
            <a:endParaRPr sz="2200" b="0" i="0" u="none" strike="noStrike" cap="none">
              <a:solidFill>
                <a:srgbClr val="000000"/>
              </a:solidFill>
              <a:latin typeface="Open Sans"/>
              <a:ea typeface="Open Sans"/>
              <a:cs typeface="Open Sans"/>
              <a:sym typeface="Open Sans"/>
            </a:endParaRPr>
          </a:p>
        </p:txBody>
      </p:sp>
      <p:cxnSp>
        <p:nvCxnSpPr>
          <p:cNvPr id="378" name="Google Shape;378;p52"/>
          <p:cNvCxnSpPr/>
          <p:nvPr/>
        </p:nvCxnSpPr>
        <p:spPr>
          <a:xfrm rot="10800000" flipH="1">
            <a:off x="11119181" y="3552912"/>
            <a:ext cx="902643" cy="1237440"/>
          </a:xfrm>
          <a:prstGeom prst="straightConnector1">
            <a:avLst/>
          </a:prstGeom>
          <a:noFill/>
          <a:ln w="28575" cap="flat" cmpd="sng">
            <a:solidFill>
              <a:schemeClr val="accent3"/>
            </a:solidFill>
            <a:prstDash val="solid"/>
            <a:miter lim="800000"/>
            <a:headEnd type="none" w="sm" len="sm"/>
            <a:tailEnd type="none" w="sm" len="sm"/>
          </a:ln>
        </p:spPr>
      </p:cxnSp>
      <p:sp>
        <p:nvSpPr>
          <p:cNvPr id="379" name="Google Shape;379;p52"/>
          <p:cNvSpPr/>
          <p:nvPr/>
        </p:nvSpPr>
        <p:spPr>
          <a:xfrm>
            <a:off x="12022370" y="3185165"/>
            <a:ext cx="3052530" cy="734946"/>
          </a:xfrm>
          <a:prstGeom prst="roundRect">
            <a:avLst>
              <a:gd name="adj" fmla="val 10000"/>
            </a:avLst>
          </a:prstGeom>
          <a:solidFill>
            <a:srgbClr val="EFC88B"/>
          </a:solidFill>
          <a:ln>
            <a:no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algn="ctr"/>
            <a:r>
              <a:rPr lang="en-US" sz="2200" b="0" i="0" u="none" strike="noStrike" cap="none">
                <a:solidFill>
                  <a:schemeClr val="tx1">
                    <a:lumMod val="75000"/>
                    <a:lumOff val="25000"/>
                  </a:schemeClr>
                </a:solidFill>
                <a:latin typeface="Open Sans"/>
                <a:ea typeface="Open Sans"/>
                <a:cs typeface="Open Sans"/>
                <a:sym typeface="Open Sans"/>
              </a:rPr>
              <a:t>Mandatory </a:t>
            </a:r>
            <a:r>
              <a:rPr lang="en-US" sz="2200">
                <a:solidFill>
                  <a:schemeClr val="tx1">
                    <a:lumMod val="75000"/>
                    <a:lumOff val="25000"/>
                  </a:schemeClr>
                </a:solidFill>
                <a:latin typeface="Open Sans"/>
                <a:ea typeface="Open Sans"/>
                <a:cs typeface="Open Sans"/>
                <a:sym typeface="Open Sans"/>
              </a:rPr>
              <a:t>a</a:t>
            </a:r>
            <a:r>
              <a:rPr lang="en-US" sz="2200" b="0" i="0" u="none" strike="noStrike" cap="none">
                <a:solidFill>
                  <a:schemeClr val="tx1">
                    <a:lumMod val="75000"/>
                    <a:lumOff val="25000"/>
                  </a:schemeClr>
                </a:solidFill>
                <a:latin typeface="Open Sans"/>
                <a:ea typeface="Open Sans"/>
                <a:cs typeface="Open Sans"/>
                <a:sym typeface="Open Sans"/>
              </a:rPr>
              <a:t>ccess </a:t>
            </a:r>
            <a:r>
              <a:rPr lang="en-US" sz="2200">
                <a:solidFill>
                  <a:schemeClr val="tx1">
                    <a:lumMod val="75000"/>
                    <a:lumOff val="25000"/>
                  </a:schemeClr>
                </a:solidFill>
                <a:latin typeface="Open Sans"/>
                <a:ea typeface="Open Sans"/>
                <a:cs typeface="Open Sans"/>
                <a:sym typeface="Open Sans"/>
              </a:rPr>
              <a:t>c</a:t>
            </a:r>
            <a:r>
              <a:rPr lang="en-US" sz="2200" b="0" i="0" u="none" strike="noStrike" cap="none">
                <a:solidFill>
                  <a:schemeClr val="tx1">
                    <a:lumMod val="75000"/>
                    <a:lumOff val="25000"/>
                  </a:schemeClr>
                </a:solidFill>
                <a:latin typeface="Open Sans"/>
                <a:ea typeface="Open Sans"/>
                <a:cs typeface="Open Sans"/>
                <a:sym typeface="Open Sans"/>
              </a:rPr>
              <a:t>ontrol (MAC)</a:t>
            </a:r>
            <a:endParaRPr sz="2200" b="0" i="0" u="none" strike="noStrike" cap="none">
              <a:solidFill>
                <a:srgbClr val="000000"/>
              </a:solidFill>
              <a:latin typeface="Open Sans"/>
              <a:ea typeface="Open Sans"/>
              <a:cs typeface="Open Sans"/>
              <a:sym typeface="Open Sans"/>
            </a:endParaRPr>
          </a:p>
        </p:txBody>
      </p:sp>
      <p:cxnSp>
        <p:nvCxnSpPr>
          <p:cNvPr id="381" name="Google Shape;381;p52"/>
          <p:cNvCxnSpPr/>
          <p:nvPr/>
        </p:nvCxnSpPr>
        <p:spPr>
          <a:xfrm>
            <a:off x="11119728" y="4790079"/>
            <a:ext cx="902643" cy="1"/>
          </a:xfrm>
          <a:prstGeom prst="straightConnector1">
            <a:avLst/>
          </a:prstGeom>
          <a:noFill/>
          <a:ln w="28575" cap="flat" cmpd="sng">
            <a:solidFill>
              <a:schemeClr val="accent3"/>
            </a:solidFill>
            <a:prstDash val="solid"/>
            <a:miter lim="800000"/>
            <a:headEnd type="none" w="sm" len="sm"/>
            <a:tailEnd type="none" w="sm" len="sm"/>
          </a:ln>
        </p:spPr>
      </p:cxnSp>
      <p:sp>
        <p:nvSpPr>
          <p:cNvPr id="382" name="Google Shape;382;p52"/>
          <p:cNvSpPr/>
          <p:nvPr/>
        </p:nvSpPr>
        <p:spPr>
          <a:xfrm>
            <a:off x="12022370" y="4422607"/>
            <a:ext cx="3052530" cy="734947"/>
          </a:xfrm>
          <a:prstGeom prst="roundRect">
            <a:avLst>
              <a:gd name="adj" fmla="val 10000"/>
            </a:avLst>
          </a:prstGeom>
          <a:solidFill>
            <a:srgbClr val="EFC88B"/>
          </a:solidFill>
          <a:ln>
            <a:no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Role-</a:t>
            </a:r>
            <a:r>
              <a:rPr lang="en-US" sz="2200">
                <a:solidFill>
                  <a:schemeClr val="tx1">
                    <a:lumMod val="75000"/>
                    <a:lumOff val="25000"/>
                  </a:schemeClr>
                </a:solidFill>
                <a:latin typeface="Open Sans"/>
                <a:ea typeface="Open Sans"/>
                <a:cs typeface="Open Sans"/>
                <a:sym typeface="Open Sans"/>
              </a:rPr>
              <a:t>b</a:t>
            </a:r>
            <a:r>
              <a:rPr lang="en-US" sz="2200" b="0" i="0" u="none" strike="noStrike" cap="none">
                <a:solidFill>
                  <a:schemeClr val="tx1">
                    <a:lumMod val="75000"/>
                    <a:lumOff val="25000"/>
                  </a:schemeClr>
                </a:solidFill>
                <a:latin typeface="Open Sans"/>
                <a:ea typeface="Open Sans"/>
                <a:cs typeface="Open Sans"/>
                <a:sym typeface="Open Sans"/>
              </a:rPr>
              <a:t>ased </a:t>
            </a:r>
            <a:r>
              <a:rPr lang="en-US" sz="2200">
                <a:solidFill>
                  <a:schemeClr val="tx1">
                    <a:lumMod val="75000"/>
                    <a:lumOff val="25000"/>
                  </a:schemeClr>
                </a:solidFill>
                <a:latin typeface="Open Sans"/>
                <a:ea typeface="Open Sans"/>
                <a:cs typeface="Open Sans"/>
                <a:sym typeface="Open Sans"/>
              </a:rPr>
              <a:t>a</a:t>
            </a:r>
            <a:r>
              <a:rPr lang="en-US" sz="2200" b="0" i="0" u="none" strike="noStrike" cap="none">
                <a:solidFill>
                  <a:schemeClr val="tx1">
                    <a:lumMod val="75000"/>
                    <a:lumOff val="25000"/>
                  </a:schemeClr>
                </a:solidFill>
                <a:latin typeface="Open Sans"/>
                <a:ea typeface="Open Sans"/>
                <a:cs typeface="Open Sans"/>
                <a:sym typeface="Open Sans"/>
              </a:rPr>
              <a:t>ccess </a:t>
            </a:r>
            <a:r>
              <a:rPr lang="en-US" sz="2200">
                <a:solidFill>
                  <a:schemeClr val="tx1">
                    <a:lumMod val="75000"/>
                    <a:lumOff val="25000"/>
                  </a:schemeClr>
                </a:solidFill>
                <a:latin typeface="Open Sans"/>
                <a:ea typeface="Open Sans"/>
                <a:cs typeface="Open Sans"/>
                <a:sym typeface="Open Sans"/>
              </a:rPr>
              <a:t>c</a:t>
            </a:r>
            <a:r>
              <a:rPr lang="en-US" sz="2200" b="0" i="0" u="none" strike="noStrike" cap="none">
                <a:solidFill>
                  <a:schemeClr val="tx1">
                    <a:lumMod val="75000"/>
                    <a:lumOff val="25000"/>
                  </a:schemeClr>
                </a:solidFill>
                <a:latin typeface="Open Sans"/>
                <a:ea typeface="Open Sans"/>
                <a:cs typeface="Open Sans"/>
                <a:sym typeface="Open Sans"/>
              </a:rPr>
              <a:t>ontrol (RBAC) </a:t>
            </a:r>
            <a:endParaRPr lang="en-US" sz="2400">
              <a:solidFill>
                <a:schemeClr val="tx1">
                  <a:lumMod val="75000"/>
                  <a:lumOff val="25000"/>
                </a:schemeClr>
              </a:solidFill>
            </a:endParaRPr>
          </a:p>
        </p:txBody>
      </p:sp>
      <p:cxnSp>
        <p:nvCxnSpPr>
          <p:cNvPr id="384" name="Google Shape;384;p52"/>
          <p:cNvCxnSpPr/>
          <p:nvPr/>
        </p:nvCxnSpPr>
        <p:spPr>
          <a:xfrm>
            <a:off x="11120273" y="4790352"/>
            <a:ext cx="902644" cy="1237440"/>
          </a:xfrm>
          <a:prstGeom prst="straightConnector1">
            <a:avLst/>
          </a:prstGeom>
          <a:noFill/>
          <a:ln w="28575" cap="flat" cmpd="sng">
            <a:solidFill>
              <a:schemeClr val="accent3"/>
            </a:solidFill>
            <a:prstDash val="solid"/>
            <a:miter lim="800000"/>
            <a:headEnd type="none" w="sm" len="sm"/>
            <a:tailEnd type="none" w="sm" len="sm"/>
          </a:ln>
        </p:spPr>
      </p:cxnSp>
      <p:sp>
        <p:nvSpPr>
          <p:cNvPr id="385" name="Google Shape;385;p52"/>
          <p:cNvSpPr/>
          <p:nvPr/>
        </p:nvSpPr>
        <p:spPr>
          <a:xfrm>
            <a:off x="12022370" y="5660046"/>
            <a:ext cx="3052530" cy="734947"/>
          </a:xfrm>
          <a:prstGeom prst="roundRect">
            <a:avLst>
              <a:gd name="adj" fmla="val 10000"/>
            </a:avLst>
          </a:prstGeom>
          <a:solidFill>
            <a:srgbClr val="EFC88B"/>
          </a:solidFill>
          <a:ln>
            <a:no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algn="ctr"/>
            <a:r>
              <a:rPr lang="en-US" sz="2200" b="0" i="0" u="none" strike="noStrike" cap="none">
                <a:solidFill>
                  <a:schemeClr val="tx1">
                    <a:lumMod val="75000"/>
                    <a:lumOff val="25000"/>
                  </a:schemeClr>
                </a:solidFill>
                <a:latin typeface="Open Sans"/>
                <a:ea typeface="Open Sans"/>
                <a:cs typeface="Open Sans"/>
                <a:sym typeface="Open Sans"/>
              </a:rPr>
              <a:t>Rule-</a:t>
            </a:r>
            <a:r>
              <a:rPr lang="en-US" sz="2200">
                <a:solidFill>
                  <a:schemeClr val="tx1">
                    <a:lumMod val="75000"/>
                    <a:lumOff val="25000"/>
                  </a:schemeClr>
                </a:solidFill>
                <a:latin typeface="Open Sans"/>
                <a:ea typeface="Open Sans"/>
                <a:cs typeface="Open Sans"/>
                <a:sym typeface="Open Sans"/>
              </a:rPr>
              <a:t>b</a:t>
            </a:r>
            <a:r>
              <a:rPr lang="en-US" sz="2200" b="0" i="0" u="none" strike="noStrike" cap="none">
                <a:solidFill>
                  <a:schemeClr val="tx1">
                    <a:lumMod val="75000"/>
                    <a:lumOff val="25000"/>
                  </a:schemeClr>
                </a:solidFill>
                <a:latin typeface="Open Sans"/>
                <a:ea typeface="Open Sans"/>
                <a:cs typeface="Open Sans"/>
                <a:sym typeface="Open Sans"/>
              </a:rPr>
              <a:t>ased </a:t>
            </a:r>
            <a:r>
              <a:rPr lang="en-US" sz="2200">
                <a:solidFill>
                  <a:schemeClr val="tx1">
                    <a:lumMod val="75000"/>
                    <a:lumOff val="25000"/>
                  </a:schemeClr>
                </a:solidFill>
                <a:latin typeface="Open Sans"/>
                <a:ea typeface="Open Sans"/>
                <a:cs typeface="Open Sans"/>
                <a:sym typeface="Open Sans"/>
              </a:rPr>
              <a:t>a</a:t>
            </a:r>
            <a:r>
              <a:rPr lang="en-US" sz="2200" b="0" i="0" u="none" strike="noStrike" cap="none">
                <a:solidFill>
                  <a:schemeClr val="tx1">
                    <a:lumMod val="75000"/>
                    <a:lumOff val="25000"/>
                  </a:schemeClr>
                </a:solidFill>
                <a:latin typeface="Open Sans"/>
                <a:ea typeface="Open Sans"/>
                <a:cs typeface="Open Sans"/>
                <a:sym typeface="Open Sans"/>
              </a:rPr>
              <a:t>ccess </a:t>
            </a:r>
            <a:r>
              <a:rPr lang="en-US" sz="2200">
                <a:solidFill>
                  <a:schemeClr val="tx1">
                    <a:lumMod val="75000"/>
                    <a:lumOff val="25000"/>
                  </a:schemeClr>
                </a:solidFill>
                <a:latin typeface="Open Sans"/>
                <a:ea typeface="Open Sans"/>
                <a:cs typeface="Open Sans"/>
                <a:sym typeface="Open Sans"/>
              </a:rPr>
              <a:t>c</a:t>
            </a:r>
            <a:r>
              <a:rPr lang="en-US" sz="2200" b="0" i="0" u="none" strike="noStrike" cap="none">
                <a:solidFill>
                  <a:schemeClr val="tx1">
                    <a:lumMod val="75000"/>
                    <a:lumOff val="25000"/>
                  </a:schemeClr>
                </a:solidFill>
                <a:latin typeface="Open Sans"/>
                <a:ea typeface="Open Sans"/>
                <a:cs typeface="Open Sans"/>
                <a:sym typeface="Open Sans"/>
              </a:rPr>
              <a:t>ontrol</a:t>
            </a:r>
            <a:endParaRPr sz="2200" b="0" i="0" u="none" strike="noStrike" cap="none">
              <a:solidFill>
                <a:srgbClr val="000000"/>
              </a:solidFill>
              <a:latin typeface="Open Sans"/>
              <a:ea typeface="Open Sans"/>
              <a:cs typeface="Open Sans"/>
              <a:sym typeface="Open Sans"/>
            </a:endParaRPr>
          </a:p>
        </p:txBody>
      </p:sp>
      <p:cxnSp>
        <p:nvCxnSpPr>
          <p:cNvPr id="387" name="Google Shape;387;p52"/>
          <p:cNvCxnSpPr/>
          <p:nvPr/>
        </p:nvCxnSpPr>
        <p:spPr>
          <a:xfrm>
            <a:off x="11120356" y="4790506"/>
            <a:ext cx="902643" cy="2474880"/>
          </a:xfrm>
          <a:prstGeom prst="straightConnector1">
            <a:avLst/>
          </a:prstGeom>
          <a:noFill/>
          <a:ln w="28575" cap="flat" cmpd="sng">
            <a:solidFill>
              <a:schemeClr val="accent3"/>
            </a:solidFill>
            <a:prstDash val="solid"/>
            <a:miter lim="800000"/>
            <a:headEnd type="none" w="sm" len="sm"/>
            <a:tailEnd type="none" w="sm" len="sm"/>
          </a:ln>
        </p:spPr>
      </p:cxnSp>
      <p:sp>
        <p:nvSpPr>
          <p:cNvPr id="388" name="Google Shape;388;p52"/>
          <p:cNvSpPr/>
          <p:nvPr/>
        </p:nvSpPr>
        <p:spPr>
          <a:xfrm>
            <a:off x="12022370" y="6897486"/>
            <a:ext cx="3052530" cy="734946"/>
          </a:xfrm>
          <a:prstGeom prst="roundRect">
            <a:avLst>
              <a:gd name="adj" fmla="val 10000"/>
            </a:avLst>
          </a:prstGeom>
          <a:solidFill>
            <a:srgbClr val="EFC88B"/>
          </a:solidFill>
          <a:ln>
            <a:no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algn="ctr"/>
            <a:r>
              <a:rPr lang="en-US" sz="2200" b="0" i="0" u="none" strike="noStrike" cap="none">
                <a:solidFill>
                  <a:schemeClr val="tx1">
                    <a:lumMod val="75000"/>
                    <a:lumOff val="25000"/>
                  </a:schemeClr>
                </a:solidFill>
                <a:latin typeface="Open Sans"/>
                <a:ea typeface="Open Sans"/>
                <a:cs typeface="Open Sans"/>
                <a:sym typeface="Open Sans"/>
              </a:rPr>
              <a:t>Attribute-</a:t>
            </a:r>
            <a:r>
              <a:rPr lang="en-US" sz="2200">
                <a:solidFill>
                  <a:schemeClr val="tx1">
                    <a:lumMod val="75000"/>
                    <a:lumOff val="25000"/>
                  </a:schemeClr>
                </a:solidFill>
                <a:latin typeface="Open Sans"/>
                <a:ea typeface="Open Sans"/>
                <a:cs typeface="Open Sans"/>
                <a:sym typeface="Open Sans"/>
              </a:rPr>
              <a:t>b</a:t>
            </a:r>
            <a:r>
              <a:rPr lang="en-US" sz="2200" b="0" i="0" u="none" strike="noStrike" cap="none">
                <a:solidFill>
                  <a:schemeClr val="tx1">
                    <a:lumMod val="75000"/>
                    <a:lumOff val="25000"/>
                  </a:schemeClr>
                </a:solidFill>
                <a:latin typeface="Open Sans"/>
                <a:ea typeface="Open Sans"/>
                <a:cs typeface="Open Sans"/>
                <a:sym typeface="Open Sans"/>
              </a:rPr>
              <a:t>ased </a:t>
            </a:r>
            <a:r>
              <a:rPr lang="en-US" sz="2200">
                <a:solidFill>
                  <a:schemeClr val="tx1">
                    <a:lumMod val="75000"/>
                    <a:lumOff val="25000"/>
                  </a:schemeClr>
                </a:solidFill>
                <a:latin typeface="Open Sans"/>
                <a:ea typeface="Open Sans"/>
                <a:cs typeface="Open Sans"/>
                <a:sym typeface="Open Sans"/>
              </a:rPr>
              <a:t>a</a:t>
            </a:r>
            <a:r>
              <a:rPr lang="en-US" sz="2200" b="0" i="0" u="none" strike="noStrike" cap="none">
                <a:solidFill>
                  <a:schemeClr val="tx1">
                    <a:lumMod val="75000"/>
                    <a:lumOff val="25000"/>
                  </a:schemeClr>
                </a:solidFill>
                <a:latin typeface="Open Sans"/>
                <a:ea typeface="Open Sans"/>
                <a:cs typeface="Open Sans"/>
                <a:sym typeface="Open Sans"/>
              </a:rPr>
              <a:t>ccess </a:t>
            </a:r>
            <a:r>
              <a:rPr lang="en-US" sz="2200">
                <a:solidFill>
                  <a:schemeClr val="tx1">
                    <a:lumMod val="75000"/>
                    <a:lumOff val="25000"/>
                  </a:schemeClr>
                </a:solidFill>
                <a:latin typeface="Open Sans"/>
                <a:ea typeface="Open Sans"/>
                <a:cs typeface="Open Sans"/>
                <a:sym typeface="Open Sans"/>
              </a:rPr>
              <a:t>c</a:t>
            </a:r>
            <a:r>
              <a:rPr lang="en-US" sz="2200" b="0" i="0" u="none" strike="noStrike" cap="none">
                <a:solidFill>
                  <a:schemeClr val="tx1">
                    <a:lumMod val="75000"/>
                    <a:lumOff val="25000"/>
                  </a:schemeClr>
                </a:solidFill>
                <a:latin typeface="Open Sans"/>
                <a:ea typeface="Open Sans"/>
                <a:cs typeface="Open Sans"/>
                <a:sym typeface="Open Sans"/>
              </a:rPr>
              <a:t>ontrol (ABAC)</a:t>
            </a:r>
            <a:endParaRPr sz="2200" b="0" i="0" u="none" strike="noStrike" cap="none">
              <a:solidFill>
                <a:srgbClr val="000000"/>
              </a:solidFill>
              <a:latin typeface="Open Sans"/>
              <a:ea typeface="Open Sans"/>
              <a:cs typeface="Open Sans"/>
              <a:sym typeface="Open Sans"/>
            </a:endParaRPr>
          </a:p>
        </p:txBody>
      </p:sp>
      <p:pic>
        <p:nvPicPr>
          <p:cNvPr id="390" name="Google Shape;390;p52"/>
          <p:cNvPicPr preferRelativeResize="0"/>
          <p:nvPr/>
        </p:nvPicPr>
        <p:blipFill rotWithShape="1">
          <a:blip r:embed="rId3">
            <a:alphaModFix/>
          </a:blip>
          <a:srcRect/>
          <a:stretch/>
        </p:blipFill>
        <p:spPr>
          <a:xfrm>
            <a:off x="5250250" y="866370"/>
            <a:ext cx="5813990" cy="365760"/>
          </a:xfrm>
          <a:prstGeom prst="rect">
            <a:avLst/>
          </a:prstGeom>
          <a:noFill/>
          <a:ln>
            <a:noFill/>
          </a:ln>
        </p:spPr>
      </p:pic>
      <p:sp>
        <p:nvSpPr>
          <p:cNvPr id="391" name="Google Shape;391;p52"/>
          <p:cNvSpPr txBox="1"/>
          <p:nvPr/>
        </p:nvSpPr>
        <p:spPr>
          <a:xfrm>
            <a:off x="-10160" y="32131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Access Control Model</a:t>
            </a:r>
            <a:endParaRPr/>
          </a:p>
        </p:txBody>
      </p:sp>
      <p:grpSp>
        <p:nvGrpSpPr>
          <p:cNvPr id="2" name="Group 1">
            <a:extLst>
              <a:ext uri="{FF2B5EF4-FFF2-40B4-BE49-F238E27FC236}">
                <a16:creationId xmlns:a16="http://schemas.microsoft.com/office/drawing/2014/main" id="{7F7E9E4F-B409-441A-A432-67450B3E4E32}"/>
              </a:ext>
            </a:extLst>
          </p:cNvPr>
          <p:cNvGrpSpPr/>
          <p:nvPr/>
        </p:nvGrpSpPr>
        <p:grpSpPr>
          <a:xfrm>
            <a:off x="1342941" y="2719277"/>
            <a:ext cx="6858952" cy="5217640"/>
            <a:chOff x="1377945" y="2119619"/>
            <a:chExt cx="6858952" cy="5217640"/>
          </a:xfrm>
        </p:grpSpPr>
        <p:sp>
          <p:nvSpPr>
            <p:cNvPr id="27" name="Google Shape;2884;p114">
              <a:extLst>
                <a:ext uri="{FF2B5EF4-FFF2-40B4-BE49-F238E27FC236}">
                  <a16:creationId xmlns:a16="http://schemas.microsoft.com/office/drawing/2014/main" id="{45304222-F954-40EF-8D31-3732F6D4EB99}"/>
                </a:ext>
              </a:extLst>
            </p:cNvPr>
            <p:cNvSpPr/>
            <p:nvPr/>
          </p:nvSpPr>
          <p:spPr>
            <a:xfrm flipH="1">
              <a:off x="1377945" y="2119619"/>
              <a:ext cx="6858952" cy="5217640"/>
            </a:xfrm>
            <a:prstGeom prst="roundRect">
              <a:avLst>
                <a:gd name="adj" fmla="val 4224"/>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1" name="Google Shape;2890;p114">
              <a:extLst>
                <a:ext uri="{FF2B5EF4-FFF2-40B4-BE49-F238E27FC236}">
                  <a16:creationId xmlns:a16="http://schemas.microsoft.com/office/drawing/2014/main" id="{87340BA2-BA9E-4C72-85EF-2D712A7A4EE9}"/>
                </a:ext>
              </a:extLst>
            </p:cNvPr>
            <p:cNvSpPr txBox="1"/>
            <p:nvPr/>
          </p:nvSpPr>
          <p:spPr>
            <a:xfrm>
              <a:off x="1608206" y="2409559"/>
              <a:ext cx="6506066" cy="4691963"/>
            </a:xfrm>
            <a:prstGeom prst="rect">
              <a:avLst/>
            </a:prstGeom>
            <a:noFill/>
            <a:ln>
              <a:noFill/>
            </a:ln>
          </p:spPr>
          <p:txBody>
            <a:bodyPr spcFirstLastPara="1" wrap="square" lIns="45675" tIns="45675" rIns="45675" bIns="45675" anchor="t" anchorCtr="0">
              <a:spAutoFit/>
            </a:bodyPr>
            <a:lstStyle/>
            <a:p>
              <a:pPr lvl="0">
                <a:lnSpc>
                  <a:spcPct val="114000"/>
                </a:lnSpc>
                <a:buClr>
                  <a:srgbClr val="3F3F3F"/>
                </a:buClr>
                <a:buSzPts val="2200"/>
              </a:pPr>
              <a:endParaRPr lang="en-US" sz="1000">
                <a:solidFill>
                  <a:srgbClr val="3F3F3F"/>
                </a:solidFill>
                <a:latin typeface="Open Sans"/>
                <a:ea typeface="Open Sans"/>
                <a:cs typeface="Open Sans"/>
                <a:sym typeface="Open Sans"/>
              </a:endParaRPr>
            </a:p>
            <a:p>
              <a:pPr marL="342900" lvl="0" indent="-342900">
                <a:lnSpc>
                  <a:spcPct val="115000"/>
                </a:lnSpc>
                <a:buClr>
                  <a:srgbClr val="3F3F3F"/>
                </a:buClr>
                <a:buSzPts val="2200"/>
                <a:buFont typeface="Arial"/>
                <a:buChar char="•"/>
              </a:pPr>
              <a:r>
                <a:rPr lang="en-US" sz="2200">
                  <a:solidFill>
                    <a:srgbClr val="404040"/>
                  </a:solidFill>
                  <a:latin typeface="Open Sans" pitchFamily="2" charset="0"/>
                  <a:ea typeface="Open Sans"/>
                  <a:cs typeface="Open Sans"/>
                  <a:sym typeface="Open Sans"/>
                </a:rPr>
                <a:t>Each model type uses different methods to control how subjects access objects.</a:t>
              </a:r>
            </a:p>
            <a:p>
              <a:pPr lvl="0">
                <a:lnSpc>
                  <a:spcPct val="115000"/>
                </a:lnSpc>
                <a:buClr>
                  <a:srgbClr val="3F3F3F"/>
                </a:buClr>
                <a:buSzPts val="2200"/>
              </a:pPr>
              <a:endParaRPr lang="en-US" sz="1000">
                <a:solidFill>
                  <a:srgbClr val="404040"/>
                </a:solidFill>
                <a:latin typeface="Open Sans" pitchFamily="2" charset="0"/>
                <a:ea typeface="Open Sans"/>
                <a:cs typeface="Open Sans"/>
                <a:sym typeface="Open Sans"/>
              </a:endParaRPr>
            </a:p>
            <a:p>
              <a:pPr marL="342900" lvl="0" indent="-342900">
                <a:lnSpc>
                  <a:spcPct val="115000"/>
                </a:lnSpc>
                <a:buClr>
                  <a:srgbClr val="3F3F3F"/>
                </a:buClr>
                <a:buSzPts val="2200"/>
                <a:buFont typeface="Arial"/>
                <a:buChar char="•"/>
              </a:pPr>
              <a:r>
                <a:rPr lang="en-US" sz="2200">
                  <a:solidFill>
                    <a:srgbClr val="404040"/>
                  </a:solidFill>
                  <a:latin typeface="Open Sans" pitchFamily="2" charset="0"/>
                  <a:ea typeface="Open Sans"/>
                  <a:cs typeface="Open Sans"/>
                  <a:sym typeface="Open Sans"/>
                </a:rPr>
                <a:t>An organization's business and security goals will help determine which access control model it should use.</a:t>
              </a:r>
            </a:p>
            <a:p>
              <a:pPr lvl="0">
                <a:lnSpc>
                  <a:spcPct val="115000"/>
                </a:lnSpc>
                <a:buClr>
                  <a:srgbClr val="3F3F3F"/>
                </a:buClr>
                <a:buSzPts val="2200"/>
              </a:pPr>
              <a:endParaRPr lang="en-US" sz="1000">
                <a:solidFill>
                  <a:srgbClr val="404040"/>
                </a:solidFill>
                <a:latin typeface="Open Sans" pitchFamily="2" charset="0"/>
                <a:ea typeface="Open Sans"/>
                <a:cs typeface="Open Sans"/>
                <a:sym typeface="Open Sans"/>
              </a:endParaRPr>
            </a:p>
            <a:p>
              <a:pPr marL="342900" lvl="0" indent="-342900">
                <a:lnSpc>
                  <a:spcPct val="115000"/>
                </a:lnSpc>
                <a:buClr>
                  <a:srgbClr val="3F3F3F"/>
                </a:buClr>
                <a:buSzPts val="2200"/>
                <a:buFont typeface="Arial"/>
                <a:buChar char="•"/>
              </a:pPr>
              <a:r>
                <a:rPr lang="en-US" sz="2200">
                  <a:solidFill>
                    <a:srgbClr val="404040"/>
                  </a:solidFill>
                  <a:latin typeface="Open Sans" pitchFamily="2" charset="0"/>
                  <a:ea typeface="Open Sans"/>
                  <a:cs typeface="Open Sans"/>
                  <a:sym typeface="Open Sans"/>
                </a:rPr>
                <a:t>These models are built into the core or the kernel of different operating systems and possibly their supporting applications as well.</a:t>
              </a:r>
            </a:p>
            <a:p>
              <a:pPr lvl="0">
                <a:lnSpc>
                  <a:spcPct val="115000"/>
                </a:lnSpc>
                <a:buClr>
                  <a:srgbClr val="3F3F3F"/>
                </a:buClr>
                <a:buSzPts val="2200"/>
              </a:pPr>
              <a:endParaRPr lang="en-US" sz="1000">
                <a:solidFill>
                  <a:srgbClr val="404040"/>
                </a:solidFill>
                <a:latin typeface="Open Sans" pitchFamily="2" charset="0"/>
                <a:ea typeface="Open Sans"/>
                <a:cs typeface="Open Sans"/>
                <a:sym typeface="Open Sans"/>
              </a:endParaRPr>
            </a:p>
            <a:p>
              <a:pPr marL="342900" lvl="0" indent="-342900">
                <a:lnSpc>
                  <a:spcPct val="115000"/>
                </a:lnSpc>
                <a:buClr>
                  <a:srgbClr val="3F3F3F"/>
                </a:buClr>
                <a:buSzPts val="2200"/>
                <a:buFont typeface="Arial"/>
                <a:buChar char="•"/>
              </a:pPr>
              <a:r>
                <a:rPr lang="en-US" sz="2200" b="0" i="0" u="none" strike="noStrike" cap="none">
                  <a:solidFill>
                    <a:srgbClr val="404040"/>
                  </a:solidFill>
                  <a:latin typeface="Open Sans" pitchFamily="2" charset="0"/>
                  <a:ea typeface="Open Sans"/>
                  <a:cs typeface="Open Sans"/>
                  <a:sym typeface="Open Sans"/>
                </a:rPr>
                <a:t>The way a subject accesses an object is guided by an access control model. </a:t>
              </a:r>
              <a:endParaRPr lang="en-US" sz="2200">
                <a:solidFill>
                  <a:srgbClr val="404040"/>
                </a:solidFill>
                <a:latin typeface="Open Sans" pitchFamily="2" charset="0"/>
                <a:ea typeface="Open Sans"/>
                <a:cs typeface="Open Sans"/>
                <a:sym typeface="Open Sans"/>
              </a:endParaRPr>
            </a:p>
          </p:txBody>
        </p:sp>
      </p:grpSp>
      <p:sp>
        <p:nvSpPr>
          <p:cNvPr id="21" name="Google Shape;388;p52">
            <a:extLst>
              <a:ext uri="{FF2B5EF4-FFF2-40B4-BE49-F238E27FC236}">
                <a16:creationId xmlns:a16="http://schemas.microsoft.com/office/drawing/2014/main" id="{E72A2E58-2D3A-4BB5-90F2-1CC1014BB49E}"/>
              </a:ext>
            </a:extLst>
          </p:cNvPr>
          <p:cNvSpPr/>
          <p:nvPr/>
        </p:nvSpPr>
        <p:spPr>
          <a:xfrm>
            <a:off x="12035070" y="8043718"/>
            <a:ext cx="3052530" cy="734946"/>
          </a:xfrm>
          <a:prstGeom prst="roundRect">
            <a:avLst>
              <a:gd name="adj" fmla="val 10000"/>
            </a:avLst>
          </a:prstGeom>
          <a:solidFill>
            <a:srgbClr val="EFC88B"/>
          </a:solidFill>
          <a:ln>
            <a:no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algn="ctr"/>
            <a:r>
              <a:rPr lang="en-US" sz="2200" b="0" i="0" u="none" strike="noStrike" cap="none">
                <a:solidFill>
                  <a:schemeClr val="tx1">
                    <a:lumMod val="75000"/>
                    <a:lumOff val="25000"/>
                  </a:schemeClr>
                </a:solidFill>
                <a:latin typeface="Open Sans"/>
                <a:ea typeface="Open Sans"/>
                <a:cs typeface="Open Sans"/>
                <a:sym typeface="Open Sans"/>
              </a:rPr>
              <a:t>Risk-</a:t>
            </a:r>
            <a:r>
              <a:rPr lang="en-US" sz="2200">
                <a:solidFill>
                  <a:schemeClr val="tx1">
                    <a:lumMod val="75000"/>
                    <a:lumOff val="25000"/>
                  </a:schemeClr>
                </a:solidFill>
                <a:latin typeface="Open Sans"/>
                <a:ea typeface="Open Sans"/>
                <a:cs typeface="Open Sans"/>
                <a:sym typeface="Open Sans"/>
              </a:rPr>
              <a:t>b</a:t>
            </a:r>
            <a:r>
              <a:rPr lang="en-US" sz="2200" b="0" i="0" u="none" strike="noStrike" cap="none">
                <a:solidFill>
                  <a:schemeClr val="tx1">
                    <a:lumMod val="75000"/>
                    <a:lumOff val="25000"/>
                  </a:schemeClr>
                </a:solidFill>
                <a:latin typeface="Open Sans"/>
                <a:ea typeface="Open Sans"/>
                <a:cs typeface="Open Sans"/>
                <a:sym typeface="Open Sans"/>
              </a:rPr>
              <a:t>ased </a:t>
            </a:r>
            <a:r>
              <a:rPr lang="en-US" sz="2200">
                <a:solidFill>
                  <a:schemeClr val="tx1">
                    <a:lumMod val="75000"/>
                    <a:lumOff val="25000"/>
                  </a:schemeClr>
                </a:solidFill>
                <a:latin typeface="Open Sans"/>
                <a:ea typeface="Open Sans"/>
                <a:cs typeface="Open Sans"/>
                <a:sym typeface="Open Sans"/>
              </a:rPr>
              <a:t>a</a:t>
            </a:r>
            <a:r>
              <a:rPr lang="en-US" sz="2200" b="0" i="0" u="none" strike="noStrike" cap="none">
                <a:solidFill>
                  <a:schemeClr val="tx1">
                    <a:lumMod val="75000"/>
                    <a:lumOff val="25000"/>
                  </a:schemeClr>
                </a:solidFill>
                <a:latin typeface="Open Sans"/>
                <a:ea typeface="Open Sans"/>
                <a:cs typeface="Open Sans"/>
                <a:sym typeface="Open Sans"/>
              </a:rPr>
              <a:t>ccess </a:t>
            </a:r>
            <a:r>
              <a:rPr lang="en-US" sz="2200">
                <a:solidFill>
                  <a:schemeClr val="tx1">
                    <a:lumMod val="75000"/>
                    <a:lumOff val="25000"/>
                  </a:schemeClr>
                </a:solidFill>
                <a:latin typeface="Open Sans"/>
                <a:ea typeface="Open Sans"/>
                <a:cs typeface="Open Sans"/>
                <a:sym typeface="Open Sans"/>
              </a:rPr>
              <a:t>c</a:t>
            </a:r>
            <a:r>
              <a:rPr lang="en-US" sz="2200" b="0" i="0" u="none" strike="noStrike" cap="none">
                <a:solidFill>
                  <a:schemeClr val="tx1">
                    <a:lumMod val="75000"/>
                    <a:lumOff val="25000"/>
                  </a:schemeClr>
                </a:solidFill>
                <a:latin typeface="Open Sans"/>
                <a:ea typeface="Open Sans"/>
                <a:cs typeface="Open Sans"/>
                <a:sym typeface="Open Sans"/>
              </a:rPr>
              <a:t>ontrol</a:t>
            </a:r>
            <a:endParaRPr sz="2200" b="0" i="0" u="none" strike="noStrike" cap="none">
              <a:solidFill>
                <a:srgbClr val="000000"/>
              </a:solidFill>
              <a:latin typeface="Open Sans"/>
              <a:ea typeface="Open Sans"/>
              <a:cs typeface="Open Sans"/>
              <a:sym typeface="Open Sans"/>
            </a:endParaRPr>
          </a:p>
        </p:txBody>
      </p:sp>
      <p:cxnSp>
        <p:nvCxnSpPr>
          <p:cNvPr id="22" name="Google Shape;387;p52">
            <a:extLst>
              <a:ext uri="{FF2B5EF4-FFF2-40B4-BE49-F238E27FC236}">
                <a16:creationId xmlns:a16="http://schemas.microsoft.com/office/drawing/2014/main" id="{8BB46552-B0BB-4CB5-AD81-EB2B95E8A2E2}"/>
              </a:ext>
            </a:extLst>
          </p:cNvPr>
          <p:cNvCxnSpPr>
            <a:cxnSpLocks/>
            <a:stCxn id="373" idx="3"/>
            <a:endCxn id="21" idx="1"/>
          </p:cNvCxnSpPr>
          <p:nvPr/>
        </p:nvCxnSpPr>
        <p:spPr>
          <a:xfrm>
            <a:off x="11119728" y="4790080"/>
            <a:ext cx="915342" cy="3621111"/>
          </a:xfrm>
          <a:prstGeom prst="straightConnector1">
            <a:avLst/>
          </a:prstGeom>
          <a:noFill/>
          <a:ln w="28575" cap="flat" cmpd="sng">
            <a:solidFill>
              <a:schemeClr val="accent3"/>
            </a:solidFill>
            <a:prstDash val="solid"/>
            <a:miter lim="800000"/>
            <a:headEnd type="none" w="sm" len="sm"/>
            <a:tailEnd type="none" w="sm" len="sm"/>
          </a:ln>
        </p:spPr>
      </p:cxnSp>
      <p:sp>
        <p:nvSpPr>
          <p:cNvPr id="3" name="TextBox 2">
            <a:extLst>
              <a:ext uri="{FF2B5EF4-FFF2-40B4-BE49-F238E27FC236}">
                <a16:creationId xmlns:a16="http://schemas.microsoft.com/office/drawing/2014/main" id="{D0EC7FA6-C285-9916-AB2A-089BCAA4E413}"/>
              </a:ext>
            </a:extLst>
          </p:cNvPr>
          <p:cNvSpPr txBox="1"/>
          <p:nvPr/>
        </p:nvSpPr>
        <p:spPr>
          <a:xfrm>
            <a:off x="3733800" y="1232130"/>
            <a:ext cx="798195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An access control model is a framework that dictates how subjects access objects. </a:t>
            </a: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53"/>
          <p:cNvSpPr txBox="1">
            <a:spLocks noGrp="1"/>
          </p:cNvSpPr>
          <p:nvPr>
            <p:ph type="title"/>
          </p:nvPr>
        </p:nvSpPr>
        <p:spPr>
          <a:xfrm>
            <a:off x="-10160" y="32131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Discretionary Access Control (DAC)</a:t>
            </a:r>
            <a:endParaRPr/>
          </a:p>
        </p:txBody>
      </p:sp>
      <p:grpSp>
        <p:nvGrpSpPr>
          <p:cNvPr id="12" name="Group 11">
            <a:extLst>
              <a:ext uri="{FF2B5EF4-FFF2-40B4-BE49-F238E27FC236}">
                <a16:creationId xmlns:a16="http://schemas.microsoft.com/office/drawing/2014/main" id="{82C100CA-D786-4C19-B8B8-6F37E64FE0AA}"/>
              </a:ext>
            </a:extLst>
          </p:cNvPr>
          <p:cNvGrpSpPr/>
          <p:nvPr/>
        </p:nvGrpSpPr>
        <p:grpSpPr>
          <a:xfrm>
            <a:off x="8645078" y="2335610"/>
            <a:ext cx="6442522" cy="5291904"/>
            <a:chOff x="8991476" y="2834407"/>
            <a:chExt cx="6442522" cy="5291904"/>
          </a:xfrm>
        </p:grpSpPr>
        <p:sp>
          <p:nvSpPr>
            <p:cNvPr id="23" name="Arrow: Down 22">
              <a:extLst>
                <a:ext uri="{FF2B5EF4-FFF2-40B4-BE49-F238E27FC236}">
                  <a16:creationId xmlns:a16="http://schemas.microsoft.com/office/drawing/2014/main" id="{2B9961D3-F848-4662-80EF-0B894EA7BD66}"/>
                </a:ext>
              </a:extLst>
            </p:cNvPr>
            <p:cNvSpPr/>
            <p:nvPr/>
          </p:nvSpPr>
          <p:spPr>
            <a:xfrm rot="3788119">
              <a:off x="13309282" y="3589198"/>
              <a:ext cx="372554" cy="761215"/>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a:extLst>
                <a:ext uri="{FF2B5EF4-FFF2-40B4-BE49-F238E27FC236}">
                  <a16:creationId xmlns:a16="http://schemas.microsoft.com/office/drawing/2014/main" id="{16ED4549-6983-46DA-B0A0-18C750F10F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32350" y="2834407"/>
              <a:ext cx="837098" cy="816900"/>
            </a:xfrm>
            <a:prstGeom prst="rect">
              <a:avLst/>
            </a:prstGeom>
          </p:spPr>
        </p:pic>
        <p:pic>
          <p:nvPicPr>
            <p:cNvPr id="3" name="Graphic 2">
              <a:extLst>
                <a:ext uri="{FF2B5EF4-FFF2-40B4-BE49-F238E27FC236}">
                  <a16:creationId xmlns:a16="http://schemas.microsoft.com/office/drawing/2014/main" id="{27F5D886-99ED-40E9-89B5-74D712B261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0785" y="2888183"/>
              <a:ext cx="848227" cy="816900"/>
            </a:xfrm>
            <a:prstGeom prst="rect">
              <a:avLst/>
            </a:prstGeom>
          </p:spPr>
        </p:pic>
        <p:pic>
          <p:nvPicPr>
            <p:cNvPr id="4" name="Graphic 3">
              <a:extLst>
                <a:ext uri="{FF2B5EF4-FFF2-40B4-BE49-F238E27FC236}">
                  <a16:creationId xmlns:a16="http://schemas.microsoft.com/office/drawing/2014/main" id="{E8B508AF-4210-4273-9578-AF9DEDC938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888630" y="6872800"/>
              <a:ext cx="876054" cy="852567"/>
            </a:xfrm>
            <a:prstGeom prst="rect">
              <a:avLst/>
            </a:prstGeom>
          </p:spPr>
        </p:pic>
        <p:grpSp>
          <p:nvGrpSpPr>
            <p:cNvPr id="6" name="Group 5">
              <a:extLst>
                <a:ext uri="{FF2B5EF4-FFF2-40B4-BE49-F238E27FC236}">
                  <a16:creationId xmlns:a16="http://schemas.microsoft.com/office/drawing/2014/main" id="{8CCF0017-3197-487D-97E5-2736B1BEBDB8}"/>
                </a:ext>
              </a:extLst>
            </p:cNvPr>
            <p:cNvGrpSpPr/>
            <p:nvPr/>
          </p:nvGrpSpPr>
          <p:grpSpPr>
            <a:xfrm>
              <a:off x="11221478" y="3799620"/>
              <a:ext cx="2240441" cy="2203735"/>
              <a:chOff x="10302949" y="3798139"/>
              <a:chExt cx="2240441" cy="2203735"/>
            </a:xfrm>
          </p:grpSpPr>
          <p:sp>
            <p:nvSpPr>
              <p:cNvPr id="5" name="Oval 4">
                <a:extLst>
                  <a:ext uri="{FF2B5EF4-FFF2-40B4-BE49-F238E27FC236}">
                    <a16:creationId xmlns:a16="http://schemas.microsoft.com/office/drawing/2014/main" id="{C49DF6E9-0FFB-47E2-987C-2AAD465444D8}"/>
                  </a:ext>
                </a:extLst>
              </p:cNvPr>
              <p:cNvSpPr/>
              <p:nvPr/>
            </p:nvSpPr>
            <p:spPr>
              <a:xfrm>
                <a:off x="10302949" y="3798139"/>
                <a:ext cx="2203735" cy="2203735"/>
              </a:xfrm>
              <a:prstGeom prst="ellipse">
                <a:avLst/>
              </a:prstGeom>
              <a:solidFill>
                <a:srgbClr val="EFC8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398;p53">
                <a:extLst>
                  <a:ext uri="{FF2B5EF4-FFF2-40B4-BE49-F238E27FC236}">
                    <a16:creationId xmlns:a16="http://schemas.microsoft.com/office/drawing/2014/main" id="{BE27C30E-074C-4710-8561-D00131193B14}"/>
                  </a:ext>
                </a:extLst>
              </p:cNvPr>
              <p:cNvSpPr txBox="1"/>
              <p:nvPr/>
            </p:nvSpPr>
            <p:spPr>
              <a:xfrm>
                <a:off x="10383854" y="4155841"/>
                <a:ext cx="2041924" cy="443107"/>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2000">
                    <a:solidFill>
                      <a:srgbClr val="3F3F3F"/>
                    </a:solidFill>
                    <a:latin typeface="Open Sans"/>
                    <a:ea typeface="Open Sans"/>
                    <a:cs typeface="Open Sans"/>
                    <a:sym typeface="Open Sans"/>
                  </a:rPr>
                  <a:t>PAYROLL FILE</a:t>
                </a:r>
                <a:endParaRPr sz="1200"/>
              </a:p>
            </p:txBody>
          </p:sp>
          <p:sp>
            <p:nvSpPr>
              <p:cNvPr id="14" name="Google Shape;398;p53">
                <a:extLst>
                  <a:ext uri="{FF2B5EF4-FFF2-40B4-BE49-F238E27FC236}">
                    <a16:creationId xmlns:a16="http://schemas.microsoft.com/office/drawing/2014/main" id="{A563B75D-B042-4CA8-86C0-BC9AB3E19688}"/>
                  </a:ext>
                </a:extLst>
              </p:cNvPr>
              <p:cNvSpPr txBox="1"/>
              <p:nvPr/>
            </p:nvSpPr>
            <p:spPr>
              <a:xfrm>
                <a:off x="10501466" y="4488116"/>
                <a:ext cx="2041924" cy="1074562"/>
              </a:xfrm>
              <a:prstGeom prst="rect">
                <a:avLst/>
              </a:prstGeom>
              <a:noFill/>
              <a:ln>
                <a:noFill/>
              </a:ln>
            </p:spPr>
            <p:txBody>
              <a:bodyPr spcFirstLastPara="1" wrap="square" lIns="45675" tIns="45675" rIns="45675" bIns="45675" anchor="t" anchorCtr="0">
                <a:spAutoFit/>
              </a:bodyPr>
              <a:lstStyle/>
              <a:p>
                <a:pPr marL="0" marR="0" lvl="0" indent="0" rtl="0">
                  <a:lnSpc>
                    <a:spcPct val="114000"/>
                  </a:lnSpc>
                  <a:spcBef>
                    <a:spcPts val="0"/>
                  </a:spcBef>
                  <a:spcAft>
                    <a:spcPts val="0"/>
                  </a:spcAft>
                  <a:buNone/>
                </a:pPr>
                <a:r>
                  <a:rPr lang="en-US" b="1">
                    <a:solidFill>
                      <a:srgbClr val="3F3F3F"/>
                    </a:solidFill>
                    <a:latin typeface="Open Sans"/>
                    <a:ea typeface="Open Sans"/>
                    <a:cs typeface="Open Sans"/>
                    <a:sym typeface="Open Sans"/>
                  </a:rPr>
                  <a:t>Access control list</a:t>
                </a:r>
              </a:p>
              <a:p>
                <a:pPr marL="285750" marR="0" lvl="0" indent="-285750" rtl="0">
                  <a:lnSpc>
                    <a:spcPct val="114000"/>
                  </a:lnSpc>
                  <a:spcBef>
                    <a:spcPts val="0"/>
                  </a:spcBef>
                  <a:spcAft>
                    <a:spcPts val="0"/>
                  </a:spcAft>
                  <a:buFont typeface="Arial" panose="020B0604020202020204" pitchFamily="34" charset="0"/>
                  <a:buChar char="•"/>
                </a:pPr>
                <a:r>
                  <a:rPr lang="en-US">
                    <a:solidFill>
                      <a:srgbClr val="3F3F3F"/>
                    </a:solidFill>
                    <a:latin typeface="Open Sans"/>
                    <a:ea typeface="Open Sans"/>
                    <a:cs typeface="Open Sans"/>
                    <a:sym typeface="Open Sans"/>
                  </a:rPr>
                  <a:t>Jane can read and write file</a:t>
                </a:r>
              </a:p>
              <a:p>
                <a:pPr marL="285750" marR="0" lvl="0" indent="-285750" rtl="0">
                  <a:lnSpc>
                    <a:spcPct val="114000"/>
                  </a:lnSpc>
                  <a:spcBef>
                    <a:spcPts val="0"/>
                  </a:spcBef>
                  <a:spcAft>
                    <a:spcPts val="0"/>
                  </a:spcAft>
                  <a:buFont typeface="Arial" panose="020B0604020202020204" pitchFamily="34" charset="0"/>
                  <a:buChar char="•"/>
                </a:pPr>
                <a:r>
                  <a:rPr lang="en-US">
                    <a:solidFill>
                      <a:srgbClr val="3F3F3F"/>
                    </a:solidFill>
                    <a:latin typeface="Open Sans"/>
                    <a:ea typeface="Open Sans"/>
                    <a:cs typeface="Open Sans"/>
                    <a:sym typeface="Open Sans"/>
                  </a:rPr>
                  <a:t>John can read file</a:t>
                </a:r>
                <a:endParaRPr sz="1000"/>
              </a:p>
            </p:txBody>
          </p:sp>
        </p:grpSp>
        <p:sp>
          <p:nvSpPr>
            <p:cNvPr id="7" name="Arrow: Down 6">
              <a:extLst>
                <a:ext uri="{FF2B5EF4-FFF2-40B4-BE49-F238E27FC236}">
                  <a16:creationId xmlns:a16="http://schemas.microsoft.com/office/drawing/2014/main" id="{19B9422E-7A54-4E7F-94D3-CE8C70A0071A}"/>
                </a:ext>
              </a:extLst>
            </p:cNvPr>
            <p:cNvSpPr/>
            <p:nvPr/>
          </p:nvSpPr>
          <p:spPr>
            <a:xfrm rot="18397138">
              <a:off x="10832748" y="3362330"/>
              <a:ext cx="340771" cy="76121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7169AB85-7F6B-40BA-8865-AF6DD31F13DF}"/>
                </a:ext>
              </a:extLst>
            </p:cNvPr>
            <p:cNvSpPr/>
            <p:nvPr/>
          </p:nvSpPr>
          <p:spPr>
            <a:xfrm rot="18397138">
              <a:off x="10603523" y="3634484"/>
              <a:ext cx="340771" cy="76121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Google Shape;398;p53">
              <a:extLst>
                <a:ext uri="{FF2B5EF4-FFF2-40B4-BE49-F238E27FC236}">
                  <a16:creationId xmlns:a16="http://schemas.microsoft.com/office/drawing/2014/main" id="{E74A39EF-EBE9-4B16-B6C1-E770486808A1}"/>
                </a:ext>
              </a:extLst>
            </p:cNvPr>
            <p:cNvSpPr txBox="1"/>
            <p:nvPr/>
          </p:nvSpPr>
          <p:spPr>
            <a:xfrm>
              <a:off x="9009430" y="3705083"/>
              <a:ext cx="2041924" cy="3729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b="1">
                  <a:solidFill>
                    <a:srgbClr val="3F3F3F"/>
                  </a:solidFill>
                  <a:latin typeface="Open Sans"/>
                  <a:ea typeface="Open Sans"/>
                  <a:cs typeface="Open Sans"/>
                  <a:sym typeface="Open Sans"/>
                </a:rPr>
                <a:t>Jane</a:t>
              </a:r>
              <a:endParaRPr sz="1050" b="1"/>
            </a:p>
          </p:txBody>
        </p:sp>
        <p:sp>
          <p:nvSpPr>
            <p:cNvPr id="19" name="Google Shape;398;p53">
              <a:extLst>
                <a:ext uri="{FF2B5EF4-FFF2-40B4-BE49-F238E27FC236}">
                  <a16:creationId xmlns:a16="http://schemas.microsoft.com/office/drawing/2014/main" id="{CE25A158-3E49-4588-B42C-CC711EC38F2B}"/>
                </a:ext>
              </a:extLst>
            </p:cNvPr>
            <p:cNvSpPr txBox="1"/>
            <p:nvPr/>
          </p:nvSpPr>
          <p:spPr>
            <a:xfrm>
              <a:off x="10339221" y="3061953"/>
              <a:ext cx="2041924" cy="653678"/>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Can read </a:t>
              </a:r>
            </a:p>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file</a:t>
              </a:r>
              <a:endParaRPr sz="1050"/>
            </a:p>
          </p:txBody>
        </p:sp>
        <p:sp>
          <p:nvSpPr>
            <p:cNvPr id="20" name="Google Shape;398;p53">
              <a:extLst>
                <a:ext uri="{FF2B5EF4-FFF2-40B4-BE49-F238E27FC236}">
                  <a16:creationId xmlns:a16="http://schemas.microsoft.com/office/drawing/2014/main" id="{2C25C261-30C1-482E-8F53-C658E72B1C43}"/>
                </a:ext>
              </a:extLst>
            </p:cNvPr>
            <p:cNvSpPr txBox="1"/>
            <p:nvPr/>
          </p:nvSpPr>
          <p:spPr>
            <a:xfrm>
              <a:off x="8991476" y="4112969"/>
              <a:ext cx="2041924" cy="3729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Can write to file</a:t>
              </a:r>
              <a:endParaRPr sz="1050"/>
            </a:p>
          </p:txBody>
        </p:sp>
        <p:pic>
          <p:nvPicPr>
            <p:cNvPr id="8" name="Graphic 7">
              <a:extLst>
                <a:ext uri="{FF2B5EF4-FFF2-40B4-BE49-F238E27FC236}">
                  <a16:creationId xmlns:a16="http://schemas.microsoft.com/office/drawing/2014/main" id="{E732E23E-605D-4A54-8DF7-1DA2C85BCF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462757" y="3767442"/>
              <a:ext cx="277360" cy="277360"/>
            </a:xfrm>
            <a:prstGeom prst="rect">
              <a:avLst/>
            </a:prstGeom>
          </p:spPr>
        </p:pic>
        <p:sp>
          <p:nvSpPr>
            <p:cNvPr id="22" name="Arrow: Down 21">
              <a:extLst>
                <a:ext uri="{FF2B5EF4-FFF2-40B4-BE49-F238E27FC236}">
                  <a16:creationId xmlns:a16="http://schemas.microsoft.com/office/drawing/2014/main" id="{2FBDE709-B613-4E0A-ABDF-065854467421}"/>
                </a:ext>
              </a:extLst>
            </p:cNvPr>
            <p:cNvSpPr/>
            <p:nvPr/>
          </p:nvSpPr>
          <p:spPr>
            <a:xfrm rot="3788119">
              <a:off x="13126631" y="3310496"/>
              <a:ext cx="340771" cy="76121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oogle Shape;398;p53">
              <a:extLst>
                <a:ext uri="{FF2B5EF4-FFF2-40B4-BE49-F238E27FC236}">
                  <a16:creationId xmlns:a16="http://schemas.microsoft.com/office/drawing/2014/main" id="{3C0D7CC0-42A9-4AED-AAEE-3232EF6DE69B}"/>
                </a:ext>
              </a:extLst>
            </p:cNvPr>
            <p:cNvSpPr txBox="1"/>
            <p:nvPr/>
          </p:nvSpPr>
          <p:spPr>
            <a:xfrm>
              <a:off x="11977546" y="2987918"/>
              <a:ext cx="2041924" cy="653678"/>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Can read </a:t>
              </a:r>
            </a:p>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file</a:t>
              </a:r>
              <a:endParaRPr sz="1050"/>
            </a:p>
          </p:txBody>
        </p:sp>
        <p:sp>
          <p:nvSpPr>
            <p:cNvPr id="25" name="Google Shape;398;p53">
              <a:extLst>
                <a:ext uri="{FF2B5EF4-FFF2-40B4-BE49-F238E27FC236}">
                  <a16:creationId xmlns:a16="http://schemas.microsoft.com/office/drawing/2014/main" id="{0835DA84-5CD9-4E4F-A943-982F4C5411A0}"/>
                </a:ext>
              </a:extLst>
            </p:cNvPr>
            <p:cNvSpPr txBox="1"/>
            <p:nvPr/>
          </p:nvSpPr>
          <p:spPr>
            <a:xfrm>
              <a:off x="13391309" y="4001300"/>
              <a:ext cx="2041924" cy="653678"/>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Can’t write </a:t>
              </a:r>
            </a:p>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to file</a:t>
              </a:r>
              <a:endParaRPr sz="1050"/>
            </a:p>
          </p:txBody>
        </p:sp>
        <p:sp>
          <p:nvSpPr>
            <p:cNvPr id="26" name="Arrow: Down 25">
              <a:extLst>
                <a:ext uri="{FF2B5EF4-FFF2-40B4-BE49-F238E27FC236}">
                  <a16:creationId xmlns:a16="http://schemas.microsoft.com/office/drawing/2014/main" id="{981CD865-9E5B-485C-8E9B-CB2F1BDAE4B4}"/>
                </a:ext>
              </a:extLst>
            </p:cNvPr>
            <p:cNvSpPr/>
            <p:nvPr/>
          </p:nvSpPr>
          <p:spPr>
            <a:xfrm rot="10800000">
              <a:off x="12392130" y="6003355"/>
              <a:ext cx="372554" cy="761215"/>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Down 26">
              <a:extLst>
                <a:ext uri="{FF2B5EF4-FFF2-40B4-BE49-F238E27FC236}">
                  <a16:creationId xmlns:a16="http://schemas.microsoft.com/office/drawing/2014/main" id="{F912DD23-DF8C-4B84-9F62-B0AEE25E9285}"/>
                </a:ext>
              </a:extLst>
            </p:cNvPr>
            <p:cNvSpPr/>
            <p:nvPr/>
          </p:nvSpPr>
          <p:spPr>
            <a:xfrm rot="10800000">
              <a:off x="11990732" y="6003356"/>
              <a:ext cx="372554" cy="761215"/>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A55E573F-9683-4898-ABA9-0453C48619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39727" y="6242114"/>
              <a:ext cx="277360" cy="277360"/>
            </a:xfrm>
            <a:prstGeom prst="rect">
              <a:avLst/>
            </a:prstGeom>
          </p:spPr>
        </p:pic>
        <p:pic>
          <p:nvPicPr>
            <p:cNvPr id="29" name="Graphic 28">
              <a:extLst>
                <a:ext uri="{FF2B5EF4-FFF2-40B4-BE49-F238E27FC236}">
                  <a16:creationId xmlns:a16="http://schemas.microsoft.com/office/drawing/2014/main" id="{38F2B4DC-C654-4623-ABB4-6F69BA1EC2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49297" y="6242114"/>
              <a:ext cx="277360" cy="277360"/>
            </a:xfrm>
            <a:prstGeom prst="rect">
              <a:avLst/>
            </a:prstGeom>
          </p:spPr>
        </p:pic>
        <p:sp>
          <p:nvSpPr>
            <p:cNvPr id="30" name="Google Shape;398;p53">
              <a:extLst>
                <a:ext uri="{FF2B5EF4-FFF2-40B4-BE49-F238E27FC236}">
                  <a16:creationId xmlns:a16="http://schemas.microsoft.com/office/drawing/2014/main" id="{4162D50A-B6C6-4E67-8C30-3A6577B7D247}"/>
                </a:ext>
              </a:extLst>
            </p:cNvPr>
            <p:cNvSpPr txBox="1"/>
            <p:nvPr/>
          </p:nvSpPr>
          <p:spPr>
            <a:xfrm>
              <a:off x="12355062" y="6053955"/>
              <a:ext cx="2041924" cy="653678"/>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Can’t write </a:t>
              </a:r>
            </a:p>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to file</a:t>
              </a:r>
              <a:endParaRPr sz="1050"/>
            </a:p>
          </p:txBody>
        </p:sp>
        <p:sp>
          <p:nvSpPr>
            <p:cNvPr id="31" name="Google Shape;398;p53">
              <a:extLst>
                <a:ext uri="{FF2B5EF4-FFF2-40B4-BE49-F238E27FC236}">
                  <a16:creationId xmlns:a16="http://schemas.microsoft.com/office/drawing/2014/main" id="{6456F2B7-D49B-41F8-97A9-2C40C030E334}"/>
                </a:ext>
              </a:extLst>
            </p:cNvPr>
            <p:cNvSpPr txBox="1"/>
            <p:nvPr/>
          </p:nvSpPr>
          <p:spPr>
            <a:xfrm>
              <a:off x="10193555" y="6194314"/>
              <a:ext cx="2041924" cy="3729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Can’t read file</a:t>
              </a:r>
              <a:endParaRPr sz="1050"/>
            </a:p>
          </p:txBody>
        </p:sp>
        <p:sp>
          <p:nvSpPr>
            <p:cNvPr id="32" name="Google Shape;398;p53">
              <a:extLst>
                <a:ext uri="{FF2B5EF4-FFF2-40B4-BE49-F238E27FC236}">
                  <a16:creationId xmlns:a16="http://schemas.microsoft.com/office/drawing/2014/main" id="{8A312F45-7EC4-40D5-B811-93FA6AFA487B}"/>
                </a:ext>
              </a:extLst>
            </p:cNvPr>
            <p:cNvSpPr txBox="1"/>
            <p:nvPr/>
          </p:nvSpPr>
          <p:spPr>
            <a:xfrm>
              <a:off x="13297016" y="3632366"/>
              <a:ext cx="2136982" cy="3729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b="1">
                  <a:solidFill>
                    <a:srgbClr val="3F3F3F"/>
                  </a:solidFill>
                  <a:latin typeface="Open Sans"/>
                  <a:ea typeface="Open Sans"/>
                  <a:cs typeface="Open Sans"/>
                  <a:sym typeface="Open Sans"/>
                </a:rPr>
                <a:t>John</a:t>
              </a:r>
              <a:endParaRPr sz="1050" b="1"/>
            </a:p>
          </p:txBody>
        </p:sp>
        <p:sp>
          <p:nvSpPr>
            <p:cNvPr id="33" name="Google Shape;398;p53">
              <a:extLst>
                <a:ext uri="{FF2B5EF4-FFF2-40B4-BE49-F238E27FC236}">
                  <a16:creationId xmlns:a16="http://schemas.microsoft.com/office/drawing/2014/main" id="{FF131993-8B69-45D4-B89A-4A31235B8296}"/>
                </a:ext>
              </a:extLst>
            </p:cNvPr>
            <p:cNvSpPr txBox="1"/>
            <p:nvPr/>
          </p:nvSpPr>
          <p:spPr>
            <a:xfrm>
              <a:off x="11305695" y="7753351"/>
              <a:ext cx="2136982" cy="3729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b="1">
                  <a:solidFill>
                    <a:srgbClr val="3F3F3F"/>
                  </a:solidFill>
                  <a:latin typeface="Open Sans"/>
                  <a:ea typeface="Open Sans"/>
                  <a:cs typeface="Open Sans"/>
                  <a:sym typeface="Open Sans"/>
                </a:rPr>
                <a:t>Sam</a:t>
              </a:r>
              <a:endParaRPr sz="1050" b="1"/>
            </a:p>
          </p:txBody>
        </p:sp>
      </p:grpSp>
      <p:grpSp>
        <p:nvGrpSpPr>
          <p:cNvPr id="10" name="Group 9">
            <a:extLst>
              <a:ext uri="{FF2B5EF4-FFF2-40B4-BE49-F238E27FC236}">
                <a16:creationId xmlns:a16="http://schemas.microsoft.com/office/drawing/2014/main" id="{FF05F519-E224-441E-8216-F6FFAF978D98}"/>
              </a:ext>
            </a:extLst>
          </p:cNvPr>
          <p:cNvGrpSpPr/>
          <p:nvPr/>
        </p:nvGrpSpPr>
        <p:grpSpPr>
          <a:xfrm>
            <a:off x="1406378" y="2987918"/>
            <a:ext cx="6877449" cy="3987289"/>
            <a:chOff x="1464049" y="3277265"/>
            <a:chExt cx="6877449" cy="4386018"/>
          </a:xfrm>
        </p:grpSpPr>
        <p:sp>
          <p:nvSpPr>
            <p:cNvPr id="35" name="Google Shape;613;gdcab15b6c4_0_32">
              <a:extLst>
                <a:ext uri="{FF2B5EF4-FFF2-40B4-BE49-F238E27FC236}">
                  <a16:creationId xmlns:a16="http://schemas.microsoft.com/office/drawing/2014/main" id="{69A6CB76-9E38-4024-9122-F43B7D91B97B}"/>
                </a:ext>
              </a:extLst>
            </p:cNvPr>
            <p:cNvSpPr/>
            <p:nvPr/>
          </p:nvSpPr>
          <p:spPr>
            <a:xfrm>
              <a:off x="1464049" y="3277265"/>
              <a:ext cx="6877449" cy="4386018"/>
            </a:xfrm>
            <a:prstGeom prst="roundRect">
              <a:avLst>
                <a:gd name="adj" fmla="val 311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59;p157">
              <a:extLst>
                <a:ext uri="{FF2B5EF4-FFF2-40B4-BE49-F238E27FC236}">
                  <a16:creationId xmlns:a16="http://schemas.microsoft.com/office/drawing/2014/main" id="{16C9A332-A555-4EAC-8594-43A442454B88}"/>
                </a:ext>
              </a:extLst>
            </p:cNvPr>
            <p:cNvSpPr/>
            <p:nvPr/>
          </p:nvSpPr>
          <p:spPr>
            <a:xfrm>
              <a:off x="1617598" y="3537945"/>
              <a:ext cx="6313346" cy="2981529"/>
            </a:xfrm>
            <a:prstGeom prst="rect">
              <a:avLst/>
            </a:prstGeom>
            <a:noFill/>
            <a:ln>
              <a:noFill/>
            </a:ln>
          </p:spPr>
          <p:txBody>
            <a:bodyPr spcFirstLastPara="1" wrap="square" lIns="91425" tIns="45700" rIns="91425" bIns="45700" anchor="t" anchorCtr="0">
              <a:noAutofit/>
            </a:bodyPr>
            <a:lstStyle/>
            <a:p>
              <a:pPr marL="342900" lvl="0" indent="-342900">
                <a:lnSpc>
                  <a:spcPct val="115000"/>
                </a:lnSpc>
                <a:buSzPts val="2000"/>
                <a:buFont typeface="Arial"/>
                <a:buChar char="•"/>
              </a:pPr>
              <a:r>
                <a:rPr lang="en-US" sz="2200">
                  <a:solidFill>
                    <a:srgbClr val="404040"/>
                  </a:solidFill>
                  <a:latin typeface="Open Sans" pitchFamily="2" charset="0"/>
                  <a:ea typeface="Open Sans"/>
                  <a:cs typeface="Open Sans"/>
                  <a:sym typeface="Open Sans"/>
                </a:rPr>
                <a:t>Access to resources is determined by data owners. </a:t>
              </a:r>
            </a:p>
            <a:p>
              <a:pPr marL="342900" lvl="0" indent="-342900">
                <a:lnSpc>
                  <a:spcPct val="115000"/>
                </a:lnSpc>
                <a:buSzPts val="2000"/>
                <a:buFont typeface="Arial"/>
                <a:buChar char="•"/>
              </a:pPr>
              <a:endParaRPr lang="en-US" sz="2200">
                <a:solidFill>
                  <a:srgbClr val="404040"/>
                </a:solidFill>
                <a:latin typeface="Open Sans" pitchFamily="2" charset="0"/>
                <a:ea typeface="Open Sans"/>
                <a:cs typeface="Open Sans"/>
                <a:sym typeface="Open Sans"/>
              </a:endParaRPr>
            </a:p>
            <a:p>
              <a:pPr marL="342900" lvl="0" indent="-342900">
                <a:lnSpc>
                  <a:spcPct val="115000"/>
                </a:lnSpc>
                <a:buSzPts val="2000"/>
                <a:buFont typeface="Arial"/>
                <a:buChar char="•"/>
              </a:pPr>
              <a:r>
                <a:rPr lang="en-US" sz="2200">
                  <a:solidFill>
                    <a:srgbClr val="404040"/>
                  </a:solidFill>
                  <a:latin typeface="Open Sans" pitchFamily="2" charset="0"/>
                  <a:ea typeface="Open Sans"/>
                  <a:cs typeface="Open Sans"/>
                  <a:sym typeface="Open Sans"/>
                </a:rPr>
                <a:t>Access control depends on the owner’s discretion and the authorization granted to users.</a:t>
              </a:r>
            </a:p>
            <a:p>
              <a:pPr marL="342900" lvl="0" indent="-342900">
                <a:lnSpc>
                  <a:spcPct val="115000"/>
                </a:lnSpc>
                <a:buSzPts val="2000"/>
                <a:buFont typeface="Arial"/>
                <a:buChar char="•"/>
              </a:pPr>
              <a:endParaRPr lang="en-US" sz="2200">
                <a:solidFill>
                  <a:srgbClr val="404040"/>
                </a:solidFill>
                <a:latin typeface="Open Sans" pitchFamily="2" charset="0"/>
                <a:ea typeface="Open Sans"/>
                <a:cs typeface="Open Sans"/>
                <a:sym typeface="Open Sans"/>
              </a:endParaRPr>
            </a:p>
            <a:p>
              <a:pPr marL="342900" lvl="0" indent="-342900">
                <a:lnSpc>
                  <a:spcPct val="115000"/>
                </a:lnSpc>
                <a:buSzPts val="2000"/>
                <a:buFont typeface="Arial"/>
                <a:buChar char="•"/>
              </a:pPr>
              <a:r>
                <a:rPr lang="en-US" sz="2200">
                  <a:solidFill>
                    <a:srgbClr val="404040"/>
                  </a:solidFill>
                  <a:latin typeface="Open Sans" pitchFamily="2" charset="0"/>
                  <a:ea typeface="Open Sans"/>
                  <a:cs typeface="Open Sans"/>
                  <a:sym typeface="Open Sans"/>
                </a:rPr>
                <a:t>Access control lists (ACLs) are used to enforce the security policy. </a:t>
              </a:r>
            </a:p>
          </p:txBody>
        </p:sp>
      </p:grpSp>
      <p:sp>
        <p:nvSpPr>
          <p:cNvPr id="11" name="Brandline_LVC">
            <a:extLst>
              <a:ext uri="{FF2B5EF4-FFF2-40B4-BE49-F238E27FC236}">
                <a16:creationId xmlns:a16="http://schemas.microsoft.com/office/drawing/2014/main" id="{F2058F2C-E594-1367-A3D1-43E09887F8F7}"/>
              </a:ext>
            </a:extLst>
          </p:cNvPr>
          <p:cNvSpPr/>
          <p:nvPr/>
        </p:nvSpPr>
        <p:spPr>
          <a:xfrm>
            <a:off x="4292600" y="907792"/>
            <a:ext cx="76855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1"/>
          <p:cNvSpPr txBox="1">
            <a:spLocks noGrp="1"/>
          </p:cNvSpPr>
          <p:nvPr>
            <p:ph type="title"/>
          </p:nvPr>
        </p:nvSpPr>
        <p:spPr>
          <a:xfrm>
            <a:off x="-10160" y="315222"/>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Mandatory Access Control (MAC)</a:t>
            </a:r>
            <a:endParaRPr/>
          </a:p>
        </p:txBody>
      </p:sp>
      <p:grpSp>
        <p:nvGrpSpPr>
          <p:cNvPr id="4" name="Group 3">
            <a:extLst>
              <a:ext uri="{FF2B5EF4-FFF2-40B4-BE49-F238E27FC236}">
                <a16:creationId xmlns:a16="http://schemas.microsoft.com/office/drawing/2014/main" id="{AF263A0A-8F29-4539-A3A5-1761CFEA6F9E}"/>
              </a:ext>
            </a:extLst>
          </p:cNvPr>
          <p:cNvGrpSpPr/>
          <p:nvPr/>
        </p:nvGrpSpPr>
        <p:grpSpPr>
          <a:xfrm>
            <a:off x="8834714" y="2699138"/>
            <a:ext cx="6803295" cy="4622134"/>
            <a:chOff x="8536606" y="2320268"/>
            <a:chExt cx="6803295" cy="4622134"/>
          </a:xfrm>
        </p:grpSpPr>
        <p:pic>
          <p:nvPicPr>
            <p:cNvPr id="35" name="Graphic 34">
              <a:extLst>
                <a:ext uri="{FF2B5EF4-FFF2-40B4-BE49-F238E27FC236}">
                  <a16:creationId xmlns:a16="http://schemas.microsoft.com/office/drawing/2014/main" id="{36D66E43-DA1A-4571-ADC6-6C1497037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32972" y="2320268"/>
              <a:ext cx="837098" cy="816900"/>
            </a:xfrm>
            <a:prstGeom prst="rect">
              <a:avLst/>
            </a:prstGeom>
          </p:spPr>
        </p:pic>
        <p:pic>
          <p:nvPicPr>
            <p:cNvPr id="36" name="Graphic 35">
              <a:extLst>
                <a:ext uri="{FF2B5EF4-FFF2-40B4-BE49-F238E27FC236}">
                  <a16:creationId xmlns:a16="http://schemas.microsoft.com/office/drawing/2014/main" id="{19395A15-9BC0-4A3D-B6DA-FE86779C8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25780" y="2437349"/>
              <a:ext cx="848227" cy="816900"/>
            </a:xfrm>
            <a:prstGeom prst="rect">
              <a:avLst/>
            </a:prstGeom>
          </p:spPr>
        </p:pic>
        <p:sp>
          <p:nvSpPr>
            <p:cNvPr id="39" name="Arrow: Down 38">
              <a:extLst>
                <a:ext uri="{FF2B5EF4-FFF2-40B4-BE49-F238E27FC236}">
                  <a16:creationId xmlns:a16="http://schemas.microsoft.com/office/drawing/2014/main" id="{8D8960ED-0AC2-4D4E-B373-9EB92B9D18CC}"/>
                </a:ext>
              </a:extLst>
            </p:cNvPr>
            <p:cNvSpPr/>
            <p:nvPr/>
          </p:nvSpPr>
          <p:spPr>
            <a:xfrm rot="18397138">
              <a:off x="10641337" y="2829473"/>
              <a:ext cx="260327" cy="132777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Down 39">
              <a:extLst>
                <a:ext uri="{FF2B5EF4-FFF2-40B4-BE49-F238E27FC236}">
                  <a16:creationId xmlns:a16="http://schemas.microsoft.com/office/drawing/2014/main" id="{F922D51A-7280-403B-8A94-87857915EE6C}"/>
                </a:ext>
              </a:extLst>
            </p:cNvPr>
            <p:cNvSpPr/>
            <p:nvPr/>
          </p:nvSpPr>
          <p:spPr>
            <a:xfrm rot="18397138">
              <a:off x="10433362" y="3050501"/>
              <a:ext cx="280303" cy="1300888"/>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Google Shape;398;p53">
              <a:extLst>
                <a:ext uri="{FF2B5EF4-FFF2-40B4-BE49-F238E27FC236}">
                  <a16:creationId xmlns:a16="http://schemas.microsoft.com/office/drawing/2014/main" id="{910D8890-39A3-406C-815B-5E7B6E67B3A7}"/>
                </a:ext>
              </a:extLst>
            </p:cNvPr>
            <p:cNvSpPr txBox="1"/>
            <p:nvPr/>
          </p:nvSpPr>
          <p:spPr>
            <a:xfrm>
              <a:off x="8554560" y="3234753"/>
              <a:ext cx="2041924" cy="3729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b="1">
                  <a:solidFill>
                    <a:srgbClr val="3F3F3F"/>
                  </a:solidFill>
                  <a:latin typeface="Open Sans"/>
                  <a:ea typeface="Open Sans"/>
                  <a:cs typeface="Open Sans"/>
                  <a:sym typeface="Open Sans"/>
                </a:rPr>
                <a:t>Jane</a:t>
              </a:r>
              <a:endParaRPr sz="1050" b="1"/>
            </a:p>
          </p:txBody>
        </p:sp>
        <p:sp>
          <p:nvSpPr>
            <p:cNvPr id="42" name="Google Shape;398;p53">
              <a:extLst>
                <a:ext uri="{FF2B5EF4-FFF2-40B4-BE49-F238E27FC236}">
                  <a16:creationId xmlns:a16="http://schemas.microsoft.com/office/drawing/2014/main" id="{4591E523-31E7-4431-928D-1F12144E2317}"/>
                </a:ext>
              </a:extLst>
            </p:cNvPr>
            <p:cNvSpPr txBox="1"/>
            <p:nvPr/>
          </p:nvSpPr>
          <p:spPr>
            <a:xfrm>
              <a:off x="10300004" y="3007613"/>
              <a:ext cx="2041924" cy="653678"/>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Can read </a:t>
              </a:r>
            </a:p>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file</a:t>
              </a:r>
              <a:endParaRPr sz="1050"/>
            </a:p>
          </p:txBody>
        </p:sp>
        <p:sp>
          <p:nvSpPr>
            <p:cNvPr id="43" name="Google Shape;398;p53">
              <a:extLst>
                <a:ext uri="{FF2B5EF4-FFF2-40B4-BE49-F238E27FC236}">
                  <a16:creationId xmlns:a16="http://schemas.microsoft.com/office/drawing/2014/main" id="{177CD4B0-44CF-47CF-AEE9-84A0C10CB113}"/>
                </a:ext>
              </a:extLst>
            </p:cNvPr>
            <p:cNvSpPr txBox="1"/>
            <p:nvPr/>
          </p:nvSpPr>
          <p:spPr>
            <a:xfrm>
              <a:off x="8536606" y="3642639"/>
              <a:ext cx="2041924" cy="3729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Can write to file</a:t>
              </a:r>
              <a:endParaRPr sz="1050"/>
            </a:p>
          </p:txBody>
        </p:sp>
        <p:sp>
          <p:nvSpPr>
            <p:cNvPr id="46" name="Google Shape;398;p53">
              <a:extLst>
                <a:ext uri="{FF2B5EF4-FFF2-40B4-BE49-F238E27FC236}">
                  <a16:creationId xmlns:a16="http://schemas.microsoft.com/office/drawing/2014/main" id="{27E374AB-1F8F-43DE-91B7-EAAC026EEEF3}"/>
                </a:ext>
              </a:extLst>
            </p:cNvPr>
            <p:cNvSpPr txBox="1"/>
            <p:nvPr/>
          </p:nvSpPr>
          <p:spPr>
            <a:xfrm>
              <a:off x="11398769" y="2928671"/>
              <a:ext cx="2041924" cy="653678"/>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Can read </a:t>
              </a:r>
            </a:p>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file</a:t>
              </a:r>
              <a:endParaRPr sz="1050"/>
            </a:p>
          </p:txBody>
        </p:sp>
        <p:sp>
          <p:nvSpPr>
            <p:cNvPr id="47" name="Google Shape;398;p53">
              <a:extLst>
                <a:ext uri="{FF2B5EF4-FFF2-40B4-BE49-F238E27FC236}">
                  <a16:creationId xmlns:a16="http://schemas.microsoft.com/office/drawing/2014/main" id="{6CD39BA1-D062-4A0C-8A2D-897C1BBF8391}"/>
                </a:ext>
              </a:extLst>
            </p:cNvPr>
            <p:cNvSpPr txBox="1"/>
            <p:nvPr/>
          </p:nvSpPr>
          <p:spPr>
            <a:xfrm>
              <a:off x="12758435" y="3765038"/>
              <a:ext cx="2041924" cy="653678"/>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Can’t write </a:t>
              </a:r>
            </a:p>
            <a:p>
              <a:pPr marL="0" marR="0" lvl="0" indent="0" algn="ctr" rtl="0">
                <a:lnSpc>
                  <a:spcPct val="114000"/>
                </a:lnSpc>
                <a:spcBef>
                  <a:spcPts val="0"/>
                </a:spcBef>
                <a:spcAft>
                  <a:spcPts val="0"/>
                </a:spcAft>
                <a:buNone/>
              </a:pPr>
              <a:r>
                <a:rPr lang="en-US" sz="1600">
                  <a:solidFill>
                    <a:srgbClr val="3F3F3F"/>
                  </a:solidFill>
                  <a:latin typeface="Open Sans"/>
                  <a:ea typeface="Open Sans"/>
                  <a:cs typeface="Open Sans"/>
                  <a:sym typeface="Open Sans"/>
                </a:rPr>
                <a:t>to file</a:t>
              </a:r>
              <a:endParaRPr sz="1050"/>
            </a:p>
          </p:txBody>
        </p:sp>
        <p:sp>
          <p:nvSpPr>
            <p:cNvPr id="54" name="Google Shape;398;p53">
              <a:extLst>
                <a:ext uri="{FF2B5EF4-FFF2-40B4-BE49-F238E27FC236}">
                  <a16:creationId xmlns:a16="http://schemas.microsoft.com/office/drawing/2014/main" id="{DEC0B5AF-C05E-42C0-A062-B3EA76FEDC02}"/>
                </a:ext>
              </a:extLst>
            </p:cNvPr>
            <p:cNvSpPr txBox="1"/>
            <p:nvPr/>
          </p:nvSpPr>
          <p:spPr>
            <a:xfrm>
              <a:off x="13202919" y="3139551"/>
              <a:ext cx="2136982" cy="3729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b="1">
                  <a:solidFill>
                    <a:srgbClr val="3F3F3F"/>
                  </a:solidFill>
                  <a:latin typeface="Open Sans"/>
                  <a:ea typeface="Open Sans"/>
                  <a:cs typeface="Open Sans"/>
                  <a:sym typeface="Open Sans"/>
                </a:rPr>
                <a:t>John</a:t>
              </a:r>
              <a:endParaRPr sz="1050" b="1"/>
            </a:p>
          </p:txBody>
        </p:sp>
        <p:grpSp>
          <p:nvGrpSpPr>
            <p:cNvPr id="3" name="Group 2">
              <a:extLst>
                <a:ext uri="{FF2B5EF4-FFF2-40B4-BE49-F238E27FC236}">
                  <a16:creationId xmlns:a16="http://schemas.microsoft.com/office/drawing/2014/main" id="{B5F17D1F-A789-4819-B6C9-F38C52E792F3}"/>
                </a:ext>
              </a:extLst>
            </p:cNvPr>
            <p:cNvGrpSpPr/>
            <p:nvPr/>
          </p:nvGrpSpPr>
          <p:grpSpPr>
            <a:xfrm>
              <a:off x="10377550" y="4033823"/>
              <a:ext cx="2908579" cy="2908579"/>
              <a:chOff x="10377550" y="4033823"/>
              <a:chExt cx="2908579" cy="2908579"/>
            </a:xfrm>
          </p:grpSpPr>
          <p:sp>
            <p:nvSpPr>
              <p:cNvPr id="56" name="Oval 55">
                <a:extLst>
                  <a:ext uri="{FF2B5EF4-FFF2-40B4-BE49-F238E27FC236}">
                    <a16:creationId xmlns:a16="http://schemas.microsoft.com/office/drawing/2014/main" id="{969AFDF6-9933-4676-958C-5935ADE10AE6}"/>
                  </a:ext>
                </a:extLst>
              </p:cNvPr>
              <p:cNvSpPr/>
              <p:nvPr/>
            </p:nvSpPr>
            <p:spPr>
              <a:xfrm>
                <a:off x="10377550" y="4033823"/>
                <a:ext cx="2908579" cy="2908579"/>
              </a:xfrm>
              <a:prstGeom prst="ellipse">
                <a:avLst/>
              </a:prstGeom>
              <a:solidFill>
                <a:srgbClr val="EFC8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6088DAB2-941F-495D-B312-729E7391BE62}"/>
                  </a:ext>
                </a:extLst>
              </p:cNvPr>
              <p:cNvGrpSpPr/>
              <p:nvPr/>
            </p:nvGrpSpPr>
            <p:grpSpPr>
              <a:xfrm>
                <a:off x="10810877" y="4661568"/>
                <a:ext cx="2041924" cy="1571721"/>
                <a:chOff x="10753078" y="4549171"/>
                <a:chExt cx="2041924" cy="1571721"/>
              </a:xfrm>
            </p:grpSpPr>
            <p:sp>
              <p:nvSpPr>
                <p:cNvPr id="57" name="Google Shape;398;p53">
                  <a:extLst>
                    <a:ext uri="{FF2B5EF4-FFF2-40B4-BE49-F238E27FC236}">
                      <a16:creationId xmlns:a16="http://schemas.microsoft.com/office/drawing/2014/main" id="{AFCDD75D-7A76-465D-98A2-784E916E63FD}"/>
                    </a:ext>
                  </a:extLst>
                </p:cNvPr>
                <p:cNvSpPr txBox="1"/>
                <p:nvPr/>
              </p:nvSpPr>
              <p:spPr>
                <a:xfrm>
                  <a:off x="10753078" y="4549171"/>
                  <a:ext cx="2041924" cy="443107"/>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2000">
                      <a:solidFill>
                        <a:srgbClr val="3F3F3F"/>
                      </a:solidFill>
                      <a:latin typeface="Open Sans"/>
                      <a:ea typeface="Open Sans"/>
                      <a:cs typeface="Open Sans"/>
                      <a:sym typeface="Open Sans"/>
                    </a:rPr>
                    <a:t>LOGISTIC FILE</a:t>
                  </a:r>
                  <a:endParaRPr lang="en-US" sz="1200"/>
                </a:p>
              </p:txBody>
            </p:sp>
            <p:sp>
              <p:nvSpPr>
                <p:cNvPr id="58" name="Google Shape;398;p53">
                  <a:extLst>
                    <a:ext uri="{FF2B5EF4-FFF2-40B4-BE49-F238E27FC236}">
                      <a16:creationId xmlns:a16="http://schemas.microsoft.com/office/drawing/2014/main" id="{DB54639B-F191-475F-9DC4-09D80D18E649}"/>
                    </a:ext>
                  </a:extLst>
                </p:cNvPr>
                <p:cNvSpPr txBox="1"/>
                <p:nvPr/>
              </p:nvSpPr>
              <p:spPr>
                <a:xfrm>
                  <a:off x="10829857" y="5048320"/>
                  <a:ext cx="1921980" cy="373761"/>
                </a:xfrm>
                <a:prstGeom prst="roundRect">
                  <a:avLst/>
                </a:prstGeom>
                <a:solidFill>
                  <a:schemeClr val="bg1"/>
                </a:solid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b="1">
                      <a:solidFill>
                        <a:srgbClr val="3F3F3F"/>
                      </a:solidFill>
                      <a:latin typeface="Open Sans"/>
                      <a:ea typeface="Open Sans"/>
                      <a:cs typeface="Open Sans"/>
                      <a:sym typeface="Open Sans"/>
                    </a:rPr>
                    <a:t>Sensitivity Label</a:t>
                  </a:r>
                  <a:endParaRPr sz="1000"/>
                </a:p>
              </p:txBody>
            </p:sp>
            <p:sp>
              <p:nvSpPr>
                <p:cNvPr id="59" name="Google Shape;398;p53">
                  <a:extLst>
                    <a:ext uri="{FF2B5EF4-FFF2-40B4-BE49-F238E27FC236}">
                      <a16:creationId xmlns:a16="http://schemas.microsoft.com/office/drawing/2014/main" id="{9B22C8DE-3376-49EF-B58B-003B2C16FCA2}"/>
                    </a:ext>
                  </a:extLst>
                </p:cNvPr>
                <p:cNvSpPr txBox="1"/>
                <p:nvPr/>
              </p:nvSpPr>
              <p:spPr>
                <a:xfrm>
                  <a:off x="10829857" y="5475426"/>
                  <a:ext cx="1921980" cy="645466"/>
                </a:xfrm>
                <a:prstGeom prst="roundRect">
                  <a:avLst/>
                </a:prstGeom>
                <a:solidFill>
                  <a:schemeClr val="bg1"/>
                </a:solid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b="1">
                      <a:solidFill>
                        <a:srgbClr val="3F3F3F"/>
                      </a:solidFill>
                      <a:latin typeface="Open Sans"/>
                      <a:ea typeface="Open Sans"/>
                      <a:cs typeface="Open Sans"/>
                      <a:sym typeface="Open Sans"/>
                    </a:rPr>
                    <a:t>SECRET [VENUS ALPHA]</a:t>
                  </a:r>
                  <a:endParaRPr sz="1000"/>
                </a:p>
              </p:txBody>
            </p:sp>
          </p:grpSp>
        </p:grpSp>
        <p:sp>
          <p:nvSpPr>
            <p:cNvPr id="62" name="Google Shape;398;p53">
              <a:extLst>
                <a:ext uri="{FF2B5EF4-FFF2-40B4-BE49-F238E27FC236}">
                  <a16:creationId xmlns:a16="http://schemas.microsoft.com/office/drawing/2014/main" id="{B28633C5-9B82-4228-B5C2-6472C0243FEB}"/>
                </a:ext>
              </a:extLst>
            </p:cNvPr>
            <p:cNvSpPr txBox="1"/>
            <p:nvPr/>
          </p:nvSpPr>
          <p:spPr>
            <a:xfrm>
              <a:off x="9837333" y="2422806"/>
              <a:ext cx="1921980" cy="337822"/>
            </a:xfrm>
            <a:prstGeom prst="rect">
              <a:avLst/>
            </a:prstGeom>
            <a:solidFill>
              <a:schemeClr val="bg1"/>
            </a:solid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b="1">
                  <a:solidFill>
                    <a:srgbClr val="3F3F3F"/>
                  </a:solidFill>
                  <a:latin typeface="Open Sans"/>
                  <a:ea typeface="Open Sans"/>
                  <a:cs typeface="Open Sans"/>
                  <a:sym typeface="Open Sans"/>
                </a:rPr>
                <a:t>TOP SECRET [ALPHA]</a:t>
              </a:r>
              <a:endParaRPr sz="1000"/>
            </a:p>
          </p:txBody>
        </p:sp>
        <p:sp>
          <p:nvSpPr>
            <p:cNvPr id="63" name="Arrow: Down 62">
              <a:extLst>
                <a:ext uri="{FF2B5EF4-FFF2-40B4-BE49-F238E27FC236}">
                  <a16:creationId xmlns:a16="http://schemas.microsoft.com/office/drawing/2014/main" id="{A9273631-ABA8-40B2-BA2F-5B30CB1D1D5D}"/>
                </a:ext>
              </a:extLst>
            </p:cNvPr>
            <p:cNvSpPr/>
            <p:nvPr/>
          </p:nvSpPr>
          <p:spPr>
            <a:xfrm rot="2780243">
              <a:off x="12699879" y="2859029"/>
              <a:ext cx="280303" cy="1300888"/>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Arrow: Down 63">
              <a:extLst>
                <a:ext uri="{FF2B5EF4-FFF2-40B4-BE49-F238E27FC236}">
                  <a16:creationId xmlns:a16="http://schemas.microsoft.com/office/drawing/2014/main" id="{FE8D3D87-4838-4512-AFD4-1D39C69E515D}"/>
                </a:ext>
              </a:extLst>
            </p:cNvPr>
            <p:cNvSpPr/>
            <p:nvPr/>
          </p:nvSpPr>
          <p:spPr>
            <a:xfrm rot="2780243">
              <a:off x="12977707" y="3090779"/>
              <a:ext cx="280303" cy="130088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5" name="Graphic 64">
              <a:extLst>
                <a:ext uri="{FF2B5EF4-FFF2-40B4-BE49-F238E27FC236}">
                  <a16:creationId xmlns:a16="http://schemas.microsoft.com/office/drawing/2014/main" id="{DF482D97-0091-426C-8BEE-2FFB7AB662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13680" y="3503959"/>
              <a:ext cx="277360" cy="277360"/>
            </a:xfrm>
            <a:prstGeom prst="rect">
              <a:avLst/>
            </a:prstGeom>
          </p:spPr>
        </p:pic>
        <p:sp>
          <p:nvSpPr>
            <p:cNvPr id="66" name="Google Shape;398;p53">
              <a:extLst>
                <a:ext uri="{FF2B5EF4-FFF2-40B4-BE49-F238E27FC236}">
                  <a16:creationId xmlns:a16="http://schemas.microsoft.com/office/drawing/2014/main" id="{63CC1C5B-979E-4C70-91A3-7E56418A4924}"/>
                </a:ext>
              </a:extLst>
            </p:cNvPr>
            <p:cNvSpPr txBox="1"/>
            <p:nvPr/>
          </p:nvSpPr>
          <p:spPr>
            <a:xfrm>
              <a:off x="11892103" y="2327038"/>
              <a:ext cx="1921980" cy="583402"/>
            </a:xfrm>
            <a:prstGeom prst="rect">
              <a:avLst/>
            </a:prstGeom>
            <a:solidFill>
              <a:schemeClr val="bg1"/>
            </a:solid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b="1">
                  <a:solidFill>
                    <a:srgbClr val="3F3F3F"/>
                  </a:solidFill>
                  <a:latin typeface="Open Sans"/>
                  <a:ea typeface="Open Sans"/>
                  <a:cs typeface="Open Sans"/>
                  <a:sym typeface="Open Sans"/>
                </a:rPr>
                <a:t> SECRET [VENUS TANK ALPHA]</a:t>
              </a:r>
              <a:endParaRPr sz="1000"/>
            </a:p>
          </p:txBody>
        </p:sp>
      </p:grpSp>
      <p:grpSp>
        <p:nvGrpSpPr>
          <p:cNvPr id="68" name="Group 67">
            <a:extLst>
              <a:ext uri="{FF2B5EF4-FFF2-40B4-BE49-F238E27FC236}">
                <a16:creationId xmlns:a16="http://schemas.microsoft.com/office/drawing/2014/main" id="{84FC6B01-BE56-41E8-A382-D3ED8B97D008}"/>
              </a:ext>
            </a:extLst>
          </p:cNvPr>
          <p:cNvGrpSpPr/>
          <p:nvPr/>
        </p:nvGrpSpPr>
        <p:grpSpPr>
          <a:xfrm>
            <a:off x="1375119" y="2604577"/>
            <a:ext cx="6838061" cy="4386018"/>
            <a:chOff x="1371758" y="2863699"/>
            <a:chExt cx="6838061" cy="4386018"/>
          </a:xfrm>
        </p:grpSpPr>
        <p:sp>
          <p:nvSpPr>
            <p:cNvPr id="69" name="Google Shape;613;gdcab15b6c4_0_32">
              <a:extLst>
                <a:ext uri="{FF2B5EF4-FFF2-40B4-BE49-F238E27FC236}">
                  <a16:creationId xmlns:a16="http://schemas.microsoft.com/office/drawing/2014/main" id="{7AA548F7-5CC1-4C13-BBEF-C4401B71A7F6}"/>
                </a:ext>
              </a:extLst>
            </p:cNvPr>
            <p:cNvSpPr/>
            <p:nvPr/>
          </p:nvSpPr>
          <p:spPr>
            <a:xfrm>
              <a:off x="1389919" y="2863699"/>
              <a:ext cx="6819900" cy="4386018"/>
            </a:xfrm>
            <a:prstGeom prst="roundRect">
              <a:avLst>
                <a:gd name="adj" fmla="val 311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59;p157">
              <a:extLst>
                <a:ext uri="{FF2B5EF4-FFF2-40B4-BE49-F238E27FC236}">
                  <a16:creationId xmlns:a16="http://schemas.microsoft.com/office/drawing/2014/main" id="{E296A2E0-EB27-404F-835A-5AC9319891A4}"/>
                </a:ext>
              </a:extLst>
            </p:cNvPr>
            <p:cNvSpPr/>
            <p:nvPr/>
          </p:nvSpPr>
          <p:spPr>
            <a:xfrm>
              <a:off x="1371758" y="3207162"/>
              <a:ext cx="6819900" cy="2981529"/>
            </a:xfrm>
            <a:prstGeom prst="rect">
              <a:avLst/>
            </a:prstGeom>
            <a:noFill/>
            <a:ln>
              <a:noFill/>
            </a:ln>
          </p:spPr>
          <p:txBody>
            <a:bodyPr spcFirstLastPara="1" wrap="square" lIns="91425" tIns="45700" rIns="91425" bIns="45700" anchor="t" anchorCtr="0">
              <a:noAutofit/>
            </a:bodyPr>
            <a:lstStyle/>
            <a:p>
              <a:pPr marL="342900" lvl="0" indent="-342900">
                <a:lnSpc>
                  <a:spcPct val="115000"/>
                </a:lnSpc>
                <a:buSzPts val="2000"/>
                <a:buFont typeface="Arial"/>
                <a:buChar char="•"/>
              </a:pPr>
              <a:r>
                <a:rPr lang="en-US" sz="2200">
                  <a:solidFill>
                    <a:srgbClr val="404040"/>
                  </a:solidFill>
                  <a:latin typeface="Open Sans" pitchFamily="2" charset="0"/>
                  <a:ea typeface="Open Sans"/>
                  <a:cs typeface="Open Sans"/>
                  <a:sym typeface="Open Sans"/>
                </a:rPr>
                <a:t> The system’s security policy is enforced by the operating system using security labels.</a:t>
              </a:r>
            </a:p>
            <a:p>
              <a:pPr marL="342900" lvl="0" indent="-342900">
                <a:lnSpc>
                  <a:spcPct val="115000"/>
                </a:lnSpc>
                <a:buSzPts val="2000"/>
                <a:buFont typeface="Arial"/>
                <a:buChar char="•"/>
              </a:pPr>
              <a:endParaRPr lang="en-US" sz="2200">
                <a:solidFill>
                  <a:srgbClr val="404040"/>
                </a:solidFill>
                <a:latin typeface="Open Sans" pitchFamily="2" charset="0"/>
                <a:ea typeface="Open Sans"/>
                <a:cs typeface="Open Sans"/>
                <a:sym typeface="Open Sans"/>
              </a:endParaRPr>
            </a:p>
            <a:p>
              <a:pPr marL="342900" lvl="0" indent="-342900">
                <a:lnSpc>
                  <a:spcPct val="115000"/>
                </a:lnSpc>
                <a:buSzPts val="2000"/>
                <a:buFont typeface="Arial"/>
                <a:buChar char="•"/>
              </a:pPr>
              <a:r>
                <a:rPr lang="en-US" sz="2200">
                  <a:solidFill>
                    <a:srgbClr val="404040"/>
                  </a:solidFill>
                  <a:latin typeface="Open Sans" pitchFamily="2" charset="0"/>
                  <a:ea typeface="Open Sans"/>
                  <a:cs typeface="Open Sans"/>
                  <a:sym typeface="Open Sans"/>
                </a:rPr>
                <a:t>Resources have security labels containing data classification, and the users have security clearances. </a:t>
              </a:r>
            </a:p>
            <a:p>
              <a:pPr marL="342900" lvl="0" indent="-342900">
                <a:lnSpc>
                  <a:spcPct val="115000"/>
                </a:lnSpc>
                <a:buSzPts val="2000"/>
                <a:buFont typeface="Arial"/>
                <a:buChar char="•"/>
              </a:pPr>
              <a:endParaRPr lang="en-US" sz="2200">
                <a:solidFill>
                  <a:srgbClr val="404040"/>
                </a:solidFill>
                <a:latin typeface="Open Sans" pitchFamily="2" charset="0"/>
                <a:ea typeface="Open Sans"/>
                <a:cs typeface="Open Sans"/>
                <a:sym typeface="Open Sans"/>
              </a:endParaRPr>
            </a:p>
            <a:p>
              <a:pPr marL="342900" lvl="0" indent="-342900">
                <a:lnSpc>
                  <a:spcPct val="115000"/>
                </a:lnSpc>
                <a:buSzPts val="2000"/>
                <a:buFont typeface="Arial"/>
                <a:buChar char="•"/>
              </a:pPr>
              <a:r>
                <a:rPr lang="en-US" sz="2200">
                  <a:solidFill>
                    <a:srgbClr val="404040"/>
                  </a:solidFill>
                  <a:latin typeface="Open Sans" pitchFamily="2" charset="0"/>
                  <a:ea typeface="Open Sans"/>
                  <a:cs typeface="Open Sans"/>
                  <a:sym typeface="Open Sans"/>
                </a:rPr>
                <a:t>This model is used when information classification and confidentiality are important.</a:t>
              </a:r>
            </a:p>
          </p:txBody>
        </p:sp>
      </p:grpSp>
      <p:sp>
        <p:nvSpPr>
          <p:cNvPr id="6" name="Brandline_LVC">
            <a:extLst>
              <a:ext uri="{FF2B5EF4-FFF2-40B4-BE49-F238E27FC236}">
                <a16:creationId xmlns:a16="http://schemas.microsoft.com/office/drawing/2014/main" id="{6B1DE0BD-FB67-D00E-C085-6CA3FF5ADEDA}"/>
              </a:ext>
            </a:extLst>
          </p:cNvPr>
          <p:cNvSpPr/>
          <p:nvPr/>
        </p:nvSpPr>
        <p:spPr>
          <a:xfrm>
            <a:off x="4521200" y="901696"/>
            <a:ext cx="7231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6"/>
          <p:cNvSpPr txBox="1">
            <a:spLocks noGrp="1"/>
          </p:cNvSpPr>
          <p:nvPr>
            <p:ph type="title"/>
          </p:nvPr>
        </p:nvSpPr>
        <p:spPr>
          <a:xfrm>
            <a:off x="-10160" y="32784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Role-Based Access Control (RBAC) </a:t>
            </a:r>
            <a:endParaRPr/>
          </a:p>
        </p:txBody>
      </p:sp>
      <p:sp>
        <p:nvSpPr>
          <p:cNvPr id="451" name="Google Shape;451;p66"/>
          <p:cNvSpPr txBox="1"/>
          <p:nvPr/>
        </p:nvSpPr>
        <p:spPr>
          <a:xfrm>
            <a:off x="2087798" y="1406385"/>
            <a:ext cx="12138818" cy="478182"/>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2200">
                <a:solidFill>
                  <a:srgbClr val="3F3F3F"/>
                </a:solidFill>
                <a:latin typeface="Open Sans"/>
                <a:ea typeface="Open Sans"/>
                <a:cs typeface="Open Sans"/>
              </a:rPr>
              <a:t>RBAC is a widely used approach to restricting access to computer systems and networks.</a:t>
            </a:r>
            <a:endParaRPr sz="2200">
              <a:solidFill>
                <a:srgbClr val="3F3F3F"/>
              </a:solidFill>
              <a:latin typeface="Open Sans"/>
              <a:ea typeface="Open Sans"/>
              <a:cs typeface="Open Sans"/>
            </a:endParaRPr>
          </a:p>
        </p:txBody>
      </p:sp>
      <p:pic>
        <p:nvPicPr>
          <p:cNvPr id="453" name="Google Shape;453;p66"/>
          <p:cNvPicPr preferRelativeResize="0"/>
          <p:nvPr/>
        </p:nvPicPr>
        <p:blipFill rotWithShape="1">
          <a:blip r:embed="rId3">
            <a:alphaModFix/>
          </a:blip>
          <a:srcRect/>
          <a:stretch/>
        </p:blipFill>
        <p:spPr>
          <a:xfrm>
            <a:off x="3839461" y="866370"/>
            <a:ext cx="8635568" cy="365760"/>
          </a:xfrm>
          <a:prstGeom prst="rect">
            <a:avLst/>
          </a:prstGeom>
          <a:noFill/>
          <a:ln>
            <a:noFill/>
          </a:ln>
        </p:spPr>
      </p:pic>
      <p:grpSp>
        <p:nvGrpSpPr>
          <p:cNvPr id="16" name="Group 15">
            <a:extLst>
              <a:ext uri="{FF2B5EF4-FFF2-40B4-BE49-F238E27FC236}">
                <a16:creationId xmlns:a16="http://schemas.microsoft.com/office/drawing/2014/main" id="{AF6128CA-8E26-4B4F-9330-251337E81BF4}"/>
              </a:ext>
            </a:extLst>
          </p:cNvPr>
          <p:cNvGrpSpPr/>
          <p:nvPr/>
        </p:nvGrpSpPr>
        <p:grpSpPr>
          <a:xfrm>
            <a:off x="1235127" y="3465664"/>
            <a:ext cx="7358111" cy="4266651"/>
            <a:chOff x="1389919" y="3409068"/>
            <a:chExt cx="6880580" cy="3669683"/>
          </a:xfrm>
        </p:grpSpPr>
        <p:sp>
          <p:nvSpPr>
            <p:cNvPr id="17" name="Google Shape;613;gdcab15b6c4_0_32">
              <a:extLst>
                <a:ext uri="{FF2B5EF4-FFF2-40B4-BE49-F238E27FC236}">
                  <a16:creationId xmlns:a16="http://schemas.microsoft.com/office/drawing/2014/main" id="{8898DC4B-1618-47AE-A168-7DAB9EF3F842}"/>
                </a:ext>
              </a:extLst>
            </p:cNvPr>
            <p:cNvSpPr/>
            <p:nvPr/>
          </p:nvSpPr>
          <p:spPr>
            <a:xfrm>
              <a:off x="1389919" y="3409068"/>
              <a:ext cx="6819900" cy="3295280"/>
            </a:xfrm>
            <a:prstGeom prst="roundRect">
              <a:avLst>
                <a:gd name="adj" fmla="val 311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59;p157">
              <a:extLst>
                <a:ext uri="{FF2B5EF4-FFF2-40B4-BE49-F238E27FC236}">
                  <a16:creationId xmlns:a16="http://schemas.microsoft.com/office/drawing/2014/main" id="{3C690C6B-0623-4908-9E1C-6BB349A38D9D}"/>
                </a:ext>
              </a:extLst>
            </p:cNvPr>
            <p:cNvSpPr/>
            <p:nvPr/>
          </p:nvSpPr>
          <p:spPr>
            <a:xfrm>
              <a:off x="1450599" y="3832640"/>
              <a:ext cx="6819900" cy="3246111"/>
            </a:xfrm>
            <a:prstGeom prst="rect">
              <a:avLst/>
            </a:prstGeom>
            <a:noFill/>
            <a:ln>
              <a:noFill/>
            </a:ln>
          </p:spPr>
          <p:txBody>
            <a:bodyPr spcFirstLastPara="1" wrap="square" lIns="91425" tIns="45700" rIns="91425" bIns="45700" anchor="t" anchorCtr="0">
              <a:noAutofit/>
            </a:bodyPr>
            <a:lstStyle/>
            <a:p>
              <a:pPr marL="342900" lvl="0" indent="-342900">
                <a:lnSpc>
                  <a:spcPct val="115000"/>
                </a:lnSpc>
                <a:buSzPts val="2000"/>
                <a:buFont typeface="Arial" panose="020B0604020202020204" pitchFamily="34" charset="0"/>
                <a:buChar char="•"/>
              </a:pPr>
              <a:r>
                <a:rPr lang="en-US" sz="2200">
                  <a:solidFill>
                    <a:srgbClr val="404040"/>
                  </a:solidFill>
                  <a:latin typeface="Open Sans" pitchFamily="2" charset="0"/>
                  <a:ea typeface="Open Sans"/>
                  <a:cs typeface="Open Sans"/>
                </a:rPr>
                <a:t>It defines different roles within a system and assigns permissions to those roles.</a:t>
              </a:r>
            </a:p>
            <a:p>
              <a:pPr lvl="0">
                <a:lnSpc>
                  <a:spcPct val="115000"/>
                </a:lnSpc>
                <a:buSzPts val="2000"/>
              </a:pPr>
              <a:endParaRPr lang="en-US" sz="1000">
                <a:solidFill>
                  <a:srgbClr val="404040"/>
                </a:solidFill>
                <a:latin typeface="Open Sans" pitchFamily="2" charset="0"/>
                <a:ea typeface="Open Sans"/>
                <a:cs typeface="Open Sans"/>
              </a:endParaRPr>
            </a:p>
            <a:p>
              <a:pPr marL="342900" lvl="0" indent="-342900">
                <a:lnSpc>
                  <a:spcPct val="115000"/>
                </a:lnSpc>
                <a:buSzPts val="2000"/>
                <a:buFont typeface="Arial" panose="020B0604020202020204" pitchFamily="34" charset="0"/>
                <a:buChar char="•"/>
              </a:pPr>
              <a:r>
                <a:rPr lang="en-US" sz="2200">
                  <a:solidFill>
                    <a:srgbClr val="404040"/>
                  </a:solidFill>
                  <a:latin typeface="Open Sans" pitchFamily="2" charset="0"/>
                  <a:ea typeface="Open Sans"/>
                  <a:cs typeface="Open Sans"/>
                </a:rPr>
                <a:t>Users are assigned roles based on their job functions or needs.</a:t>
              </a:r>
            </a:p>
            <a:p>
              <a:pPr lvl="0">
                <a:lnSpc>
                  <a:spcPct val="115000"/>
                </a:lnSpc>
                <a:buSzPts val="2000"/>
              </a:pPr>
              <a:endParaRPr lang="en-US" sz="1000">
                <a:solidFill>
                  <a:srgbClr val="404040"/>
                </a:solidFill>
                <a:latin typeface="Open Sans" pitchFamily="2" charset="0"/>
                <a:ea typeface="Open Sans"/>
                <a:cs typeface="Open Sans"/>
              </a:endParaRPr>
            </a:p>
            <a:p>
              <a:pPr marL="342900" lvl="0" indent="-342900">
                <a:lnSpc>
                  <a:spcPct val="115000"/>
                </a:lnSpc>
                <a:buSzPts val="2000"/>
                <a:buFont typeface="Arial" panose="020B0604020202020204" pitchFamily="34" charset="0"/>
                <a:buChar char="•"/>
              </a:pPr>
              <a:r>
                <a:rPr lang="en-US" sz="2200">
                  <a:solidFill>
                    <a:srgbClr val="404040"/>
                  </a:solidFill>
                  <a:latin typeface="Open Sans" pitchFamily="2" charset="0"/>
                  <a:ea typeface="Open Sans"/>
                  <a:cs typeface="Open Sans"/>
                </a:rPr>
                <a:t>This approach simplifies access management and ensures that users only have the access they need to perform their jobs</a:t>
              </a:r>
              <a:r>
                <a:rPr lang="en-US" sz="2200">
                  <a:solidFill>
                    <a:srgbClr val="404040"/>
                  </a:solidFill>
                  <a:latin typeface="Open Sans" pitchFamily="2" charset="0"/>
                </a:rPr>
                <a:t>.</a:t>
              </a:r>
              <a:endParaRPr lang="en-US" sz="2200">
                <a:solidFill>
                  <a:srgbClr val="404040"/>
                </a:solidFill>
                <a:latin typeface="Open Sans" pitchFamily="2" charset="0"/>
                <a:ea typeface="Open Sans"/>
                <a:cs typeface="Open Sans"/>
                <a:sym typeface="Open Sans"/>
              </a:endParaRPr>
            </a:p>
          </p:txBody>
        </p:sp>
      </p:grpSp>
      <p:grpSp>
        <p:nvGrpSpPr>
          <p:cNvPr id="20" name="Group 19">
            <a:extLst>
              <a:ext uri="{FF2B5EF4-FFF2-40B4-BE49-F238E27FC236}">
                <a16:creationId xmlns:a16="http://schemas.microsoft.com/office/drawing/2014/main" id="{8618C33F-5D6A-41ED-BCA5-B2C5912E7408}"/>
              </a:ext>
            </a:extLst>
          </p:cNvPr>
          <p:cNvGrpSpPr/>
          <p:nvPr/>
        </p:nvGrpSpPr>
        <p:grpSpPr>
          <a:xfrm>
            <a:off x="9350982" y="2773313"/>
            <a:ext cx="5605002" cy="5183233"/>
            <a:chOff x="401808" y="1557206"/>
            <a:chExt cx="5052037" cy="4754751"/>
          </a:xfrm>
        </p:grpSpPr>
        <p:pic>
          <p:nvPicPr>
            <p:cNvPr id="21" name="Graphic 20">
              <a:extLst>
                <a:ext uri="{FF2B5EF4-FFF2-40B4-BE49-F238E27FC236}">
                  <a16:creationId xmlns:a16="http://schemas.microsoft.com/office/drawing/2014/main" id="{E01C1F22-2703-4A9C-9B40-919B294581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638" y="2090057"/>
              <a:ext cx="838200" cy="685800"/>
            </a:xfrm>
            <a:prstGeom prst="rect">
              <a:avLst/>
            </a:prstGeom>
          </p:spPr>
        </p:pic>
        <p:pic>
          <p:nvPicPr>
            <p:cNvPr id="22" name="Graphic 21">
              <a:extLst>
                <a:ext uri="{FF2B5EF4-FFF2-40B4-BE49-F238E27FC236}">
                  <a16:creationId xmlns:a16="http://schemas.microsoft.com/office/drawing/2014/main" id="{5CCC9B49-A02F-43D9-85BE-F905AF95DB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6906" y="3255168"/>
              <a:ext cx="347663" cy="347663"/>
            </a:xfrm>
            <a:prstGeom prst="rect">
              <a:avLst/>
            </a:prstGeom>
          </p:spPr>
        </p:pic>
        <p:pic>
          <p:nvPicPr>
            <p:cNvPr id="23" name="Graphic 22">
              <a:extLst>
                <a:ext uri="{FF2B5EF4-FFF2-40B4-BE49-F238E27FC236}">
                  <a16:creationId xmlns:a16="http://schemas.microsoft.com/office/drawing/2014/main" id="{35C6942F-C6C3-4470-BA9D-A2E1CE8E8E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089" y="4091048"/>
              <a:ext cx="665549" cy="549582"/>
            </a:xfrm>
            <a:prstGeom prst="rect">
              <a:avLst/>
            </a:prstGeom>
          </p:spPr>
        </p:pic>
        <p:pic>
          <p:nvPicPr>
            <p:cNvPr id="24" name="Graphic 23">
              <a:extLst>
                <a:ext uri="{FF2B5EF4-FFF2-40B4-BE49-F238E27FC236}">
                  <a16:creationId xmlns:a16="http://schemas.microsoft.com/office/drawing/2014/main" id="{0E4E39BE-031B-4A88-8FC0-2BFD236A3A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638" y="5157848"/>
              <a:ext cx="665549" cy="549582"/>
            </a:xfrm>
            <a:prstGeom prst="rect">
              <a:avLst/>
            </a:prstGeom>
          </p:spPr>
        </p:pic>
        <p:pic>
          <p:nvPicPr>
            <p:cNvPr id="25" name="Graphic 24">
              <a:extLst>
                <a:ext uri="{FF2B5EF4-FFF2-40B4-BE49-F238E27FC236}">
                  <a16:creationId xmlns:a16="http://schemas.microsoft.com/office/drawing/2014/main" id="{57A76932-53BA-4C37-9C61-3F5D87B6F7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5933" y="2149711"/>
              <a:ext cx="610030" cy="516731"/>
            </a:xfrm>
            <a:prstGeom prst="rect">
              <a:avLst/>
            </a:prstGeom>
          </p:spPr>
        </p:pic>
        <p:pic>
          <p:nvPicPr>
            <p:cNvPr id="26" name="Graphic 25">
              <a:extLst>
                <a:ext uri="{FF2B5EF4-FFF2-40B4-BE49-F238E27FC236}">
                  <a16:creationId xmlns:a16="http://schemas.microsoft.com/office/drawing/2014/main" id="{C7A56337-27F1-4D93-AA74-660576648F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01408" y="3142934"/>
              <a:ext cx="641698" cy="766592"/>
            </a:xfrm>
            <a:prstGeom prst="rect">
              <a:avLst/>
            </a:prstGeom>
          </p:spPr>
        </p:pic>
        <p:pic>
          <p:nvPicPr>
            <p:cNvPr id="27" name="Graphic 26">
              <a:extLst>
                <a:ext uri="{FF2B5EF4-FFF2-40B4-BE49-F238E27FC236}">
                  <a16:creationId xmlns:a16="http://schemas.microsoft.com/office/drawing/2014/main" id="{8C65D221-F54A-4226-91BF-38D7C926B8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7052" y="4169995"/>
              <a:ext cx="404955" cy="549582"/>
            </a:xfrm>
            <a:prstGeom prst="rect">
              <a:avLst/>
            </a:prstGeom>
          </p:spPr>
        </p:pic>
        <p:pic>
          <p:nvPicPr>
            <p:cNvPr id="28" name="Graphic 27">
              <a:extLst>
                <a:ext uri="{FF2B5EF4-FFF2-40B4-BE49-F238E27FC236}">
                  <a16:creationId xmlns:a16="http://schemas.microsoft.com/office/drawing/2014/main" id="{9AC7CB8B-02F9-4577-9E14-9610A83247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71891" y="5083696"/>
              <a:ext cx="263474" cy="623734"/>
            </a:xfrm>
            <a:prstGeom prst="rect">
              <a:avLst/>
            </a:prstGeom>
          </p:spPr>
        </p:pic>
        <p:pic>
          <p:nvPicPr>
            <p:cNvPr id="29" name="Graphic 28">
              <a:extLst>
                <a:ext uri="{FF2B5EF4-FFF2-40B4-BE49-F238E27FC236}">
                  <a16:creationId xmlns:a16="http://schemas.microsoft.com/office/drawing/2014/main" id="{D548E8D5-19CE-4237-AB3D-A36C291D64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8217" y="2193251"/>
              <a:ext cx="665549" cy="549582"/>
            </a:xfrm>
            <a:prstGeom prst="rect">
              <a:avLst/>
            </a:prstGeom>
          </p:spPr>
        </p:pic>
        <p:pic>
          <p:nvPicPr>
            <p:cNvPr id="30" name="Graphic 29">
              <a:extLst>
                <a:ext uri="{FF2B5EF4-FFF2-40B4-BE49-F238E27FC236}">
                  <a16:creationId xmlns:a16="http://schemas.microsoft.com/office/drawing/2014/main" id="{418C6DBF-C5D1-4156-87EA-44DD8F2A39D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03354" y="2847092"/>
              <a:ext cx="295275" cy="409575"/>
            </a:xfrm>
            <a:prstGeom prst="rect">
              <a:avLst/>
            </a:prstGeom>
          </p:spPr>
        </p:pic>
        <p:pic>
          <p:nvPicPr>
            <p:cNvPr id="31" name="Graphic 30">
              <a:extLst>
                <a:ext uri="{FF2B5EF4-FFF2-40B4-BE49-F238E27FC236}">
                  <a16:creationId xmlns:a16="http://schemas.microsoft.com/office/drawing/2014/main" id="{C2174ADB-E07A-4313-B78F-0B2F33A82B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26389" y="3370868"/>
              <a:ext cx="191898" cy="454289"/>
            </a:xfrm>
            <a:prstGeom prst="rect">
              <a:avLst/>
            </a:prstGeom>
          </p:spPr>
        </p:pic>
        <p:pic>
          <p:nvPicPr>
            <p:cNvPr id="32" name="Graphic 31">
              <a:extLst>
                <a:ext uri="{FF2B5EF4-FFF2-40B4-BE49-F238E27FC236}">
                  <a16:creationId xmlns:a16="http://schemas.microsoft.com/office/drawing/2014/main" id="{566B02C4-DC7E-4647-9B07-7DE8B344C8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49018" y="3956794"/>
              <a:ext cx="603947" cy="465286"/>
            </a:xfrm>
            <a:prstGeom prst="rect">
              <a:avLst/>
            </a:prstGeom>
          </p:spPr>
        </p:pic>
        <p:pic>
          <p:nvPicPr>
            <p:cNvPr id="33" name="Graphic 32">
              <a:extLst>
                <a:ext uri="{FF2B5EF4-FFF2-40B4-BE49-F238E27FC236}">
                  <a16:creationId xmlns:a16="http://schemas.microsoft.com/office/drawing/2014/main" id="{95A2EE39-D555-4E62-8FFB-DA5BC0AD990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8183" y="4544999"/>
              <a:ext cx="885617" cy="465286"/>
            </a:xfrm>
            <a:prstGeom prst="rect">
              <a:avLst/>
            </a:prstGeom>
          </p:spPr>
        </p:pic>
        <p:pic>
          <p:nvPicPr>
            <p:cNvPr id="34" name="Graphic 33">
              <a:extLst>
                <a:ext uri="{FF2B5EF4-FFF2-40B4-BE49-F238E27FC236}">
                  <a16:creationId xmlns:a16="http://schemas.microsoft.com/office/drawing/2014/main" id="{A54ECD60-F6AE-4F88-9A5B-B4F5F6A760C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49018" y="5133204"/>
              <a:ext cx="603947" cy="465286"/>
            </a:xfrm>
            <a:prstGeom prst="rect">
              <a:avLst/>
            </a:prstGeom>
          </p:spPr>
        </p:pic>
        <p:pic>
          <p:nvPicPr>
            <p:cNvPr id="35" name="Graphic 34">
              <a:extLst>
                <a:ext uri="{FF2B5EF4-FFF2-40B4-BE49-F238E27FC236}">
                  <a16:creationId xmlns:a16="http://schemas.microsoft.com/office/drawing/2014/main" id="{7594F59C-92FC-4E43-8879-B7813C186A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03354" y="5721407"/>
              <a:ext cx="295275" cy="590550"/>
            </a:xfrm>
            <a:prstGeom prst="rect">
              <a:avLst/>
            </a:prstGeom>
          </p:spPr>
        </p:pic>
        <p:cxnSp>
          <p:nvCxnSpPr>
            <p:cNvPr id="36" name="Straight Arrow Connector 35">
              <a:extLst>
                <a:ext uri="{FF2B5EF4-FFF2-40B4-BE49-F238E27FC236}">
                  <a16:creationId xmlns:a16="http://schemas.microsoft.com/office/drawing/2014/main" id="{E6AF9378-5A01-40E5-88C4-038C8B9CAF95}"/>
                </a:ext>
              </a:extLst>
            </p:cNvPr>
            <p:cNvCxnSpPr/>
            <p:nvPr/>
          </p:nvCxnSpPr>
          <p:spPr>
            <a:xfrm>
              <a:off x="1606547" y="2403027"/>
              <a:ext cx="802433"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FE689CA-B73A-40BC-8A54-B27A826B7AA7}"/>
                </a:ext>
              </a:extLst>
            </p:cNvPr>
            <p:cNvCxnSpPr>
              <a:cxnSpLocks/>
            </p:cNvCxnSpPr>
            <p:nvPr/>
          </p:nvCxnSpPr>
          <p:spPr>
            <a:xfrm flipV="1">
              <a:off x="1343638" y="2562952"/>
              <a:ext cx="1154975" cy="86604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632DB6C-77DA-4EE4-9A91-242F441BA2F0}"/>
                </a:ext>
              </a:extLst>
            </p:cNvPr>
            <p:cNvCxnSpPr/>
            <p:nvPr/>
          </p:nvCxnSpPr>
          <p:spPr>
            <a:xfrm>
              <a:off x="1337187" y="3573830"/>
              <a:ext cx="1070111" cy="2418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88884B8-AD0E-4AF1-A48F-B0D4F15F1E8C}"/>
                </a:ext>
              </a:extLst>
            </p:cNvPr>
            <p:cNvCxnSpPr>
              <a:cxnSpLocks/>
            </p:cNvCxnSpPr>
            <p:nvPr/>
          </p:nvCxnSpPr>
          <p:spPr>
            <a:xfrm>
              <a:off x="1343638" y="3675517"/>
              <a:ext cx="1297338" cy="161567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A434828-150C-4898-B538-B93148C53718}"/>
                </a:ext>
              </a:extLst>
            </p:cNvPr>
            <p:cNvCxnSpPr>
              <a:cxnSpLocks/>
              <a:stCxn id="23" idx="3"/>
              <a:endCxn id="28" idx="1"/>
            </p:cNvCxnSpPr>
            <p:nvPr/>
          </p:nvCxnSpPr>
          <p:spPr>
            <a:xfrm>
              <a:off x="1343638" y="4365839"/>
              <a:ext cx="1328253" cy="10297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A43DD34-2CB7-49A1-9F43-CC15876F6CD9}"/>
                </a:ext>
              </a:extLst>
            </p:cNvPr>
            <p:cNvCxnSpPr>
              <a:cxnSpLocks/>
              <a:stCxn id="24" idx="3"/>
              <a:endCxn id="27" idx="1"/>
            </p:cNvCxnSpPr>
            <p:nvPr/>
          </p:nvCxnSpPr>
          <p:spPr>
            <a:xfrm flipV="1">
              <a:off x="1337187" y="4444786"/>
              <a:ext cx="1279865" cy="98785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F243216-242B-4A28-872B-5283A9D26EA1}"/>
                </a:ext>
              </a:extLst>
            </p:cNvPr>
            <p:cNvCxnSpPr>
              <a:cxnSpLocks/>
              <a:stCxn id="24" idx="3"/>
            </p:cNvCxnSpPr>
            <p:nvPr/>
          </p:nvCxnSpPr>
          <p:spPr>
            <a:xfrm flipV="1">
              <a:off x="1337187" y="2672662"/>
              <a:ext cx="1217744" cy="275997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DD2841F-BDB0-4E80-828A-C9CB5A07FFC8}"/>
                </a:ext>
              </a:extLst>
            </p:cNvPr>
            <p:cNvCxnSpPr>
              <a:cxnSpLocks/>
            </p:cNvCxnSpPr>
            <p:nvPr/>
          </p:nvCxnSpPr>
          <p:spPr>
            <a:xfrm flipV="1">
              <a:off x="3209099" y="2361656"/>
              <a:ext cx="1286867" cy="8274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FC4C449-0D3C-43D9-B2A2-B2B5EF8FDEDA}"/>
                </a:ext>
              </a:extLst>
            </p:cNvPr>
            <p:cNvCxnSpPr>
              <a:cxnSpLocks/>
              <a:endCxn id="30" idx="1"/>
            </p:cNvCxnSpPr>
            <p:nvPr/>
          </p:nvCxnSpPr>
          <p:spPr>
            <a:xfrm>
              <a:off x="3225228" y="2536134"/>
              <a:ext cx="1478126" cy="515746"/>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728BD0C-A4A7-4F56-AF4B-9475D8EA3BB1}"/>
                </a:ext>
              </a:extLst>
            </p:cNvPr>
            <p:cNvCxnSpPr/>
            <p:nvPr/>
          </p:nvCxnSpPr>
          <p:spPr>
            <a:xfrm>
              <a:off x="3190439" y="2691322"/>
              <a:ext cx="1396330" cy="335491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CF4732A-2CBF-4F79-848C-BC934AA2B6DF}"/>
                </a:ext>
              </a:extLst>
            </p:cNvPr>
            <p:cNvCxnSpPr>
              <a:cxnSpLocks/>
              <a:endCxn id="29" idx="1"/>
            </p:cNvCxnSpPr>
            <p:nvPr/>
          </p:nvCxnSpPr>
          <p:spPr>
            <a:xfrm flipV="1">
              <a:off x="3250457" y="2468042"/>
              <a:ext cx="1267760" cy="1059666"/>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F69DE4C-50FD-4218-ABD3-8F6251D85E80}"/>
                </a:ext>
              </a:extLst>
            </p:cNvPr>
            <p:cNvCxnSpPr>
              <a:cxnSpLocks/>
              <a:endCxn id="31" idx="1"/>
            </p:cNvCxnSpPr>
            <p:nvPr/>
          </p:nvCxnSpPr>
          <p:spPr>
            <a:xfrm>
              <a:off x="3231135" y="3582820"/>
              <a:ext cx="1495254" cy="1519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9EADE6E-22A3-443D-83F8-75C8AAC65C1B}"/>
                </a:ext>
              </a:extLst>
            </p:cNvPr>
            <p:cNvCxnSpPr>
              <a:cxnSpLocks/>
              <a:endCxn id="32" idx="1"/>
            </p:cNvCxnSpPr>
            <p:nvPr/>
          </p:nvCxnSpPr>
          <p:spPr>
            <a:xfrm flipV="1">
              <a:off x="3137063" y="4189437"/>
              <a:ext cx="1411955" cy="23264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2BD78D4-11B8-4B31-A394-B7654D987CE4}"/>
                </a:ext>
              </a:extLst>
            </p:cNvPr>
            <p:cNvCxnSpPr>
              <a:cxnSpLocks/>
              <a:endCxn id="33" idx="1"/>
            </p:cNvCxnSpPr>
            <p:nvPr/>
          </p:nvCxnSpPr>
          <p:spPr>
            <a:xfrm>
              <a:off x="3179152" y="4544999"/>
              <a:ext cx="1229031" cy="23264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B1FBDB9-40A5-44F1-8C77-683229AD0453}"/>
                </a:ext>
              </a:extLst>
            </p:cNvPr>
            <p:cNvCxnSpPr>
              <a:cxnSpLocks/>
              <a:endCxn id="34" idx="1"/>
            </p:cNvCxnSpPr>
            <p:nvPr/>
          </p:nvCxnSpPr>
          <p:spPr>
            <a:xfrm>
              <a:off x="3137063" y="4640630"/>
              <a:ext cx="1411955" cy="72521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66B04DC-C917-4FBB-9429-AA28FE8F8703}"/>
                </a:ext>
              </a:extLst>
            </p:cNvPr>
            <p:cNvCxnSpPr>
              <a:cxnSpLocks/>
            </p:cNvCxnSpPr>
            <p:nvPr/>
          </p:nvCxnSpPr>
          <p:spPr>
            <a:xfrm flipV="1">
              <a:off x="3022007" y="5518481"/>
              <a:ext cx="1527011" cy="3148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8E766D5-2FE7-4061-8E45-4563AFB6BD26}"/>
                </a:ext>
              </a:extLst>
            </p:cNvPr>
            <p:cNvCxnSpPr>
              <a:cxnSpLocks/>
              <a:stCxn id="28" idx="3"/>
            </p:cNvCxnSpPr>
            <p:nvPr/>
          </p:nvCxnSpPr>
          <p:spPr>
            <a:xfrm flipV="1">
              <a:off x="2935365" y="3197700"/>
              <a:ext cx="1733200" cy="219786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4A291A7-D152-470A-BDBB-4B905D2BB651}"/>
                </a:ext>
              </a:extLst>
            </p:cNvPr>
            <p:cNvSpPr/>
            <p:nvPr/>
          </p:nvSpPr>
          <p:spPr>
            <a:xfrm>
              <a:off x="401808" y="1573248"/>
              <a:ext cx="1281944" cy="338554"/>
            </a:xfrm>
            <a:prstGeom prst="rect">
              <a:avLst/>
            </a:prstGeom>
          </p:spPr>
          <p:txBody>
            <a:bodyPr wrap="square">
              <a:spAutoFit/>
            </a:bodyPr>
            <a:lstStyle/>
            <a:p>
              <a:pPr algn="ctr"/>
              <a:r>
                <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Identities</a:t>
              </a:r>
            </a:p>
          </p:txBody>
        </p:sp>
        <p:sp>
          <p:nvSpPr>
            <p:cNvPr id="54" name="Rectangle 53">
              <a:extLst>
                <a:ext uri="{FF2B5EF4-FFF2-40B4-BE49-F238E27FC236}">
                  <a16:creationId xmlns:a16="http://schemas.microsoft.com/office/drawing/2014/main" id="{BCC988CD-6D28-44C9-836F-048D82229B64}"/>
                </a:ext>
              </a:extLst>
            </p:cNvPr>
            <p:cNvSpPr/>
            <p:nvPr/>
          </p:nvSpPr>
          <p:spPr>
            <a:xfrm>
              <a:off x="2186471" y="1557206"/>
              <a:ext cx="1281944" cy="338554"/>
            </a:xfrm>
            <a:prstGeom prst="rect">
              <a:avLst/>
            </a:prstGeom>
          </p:spPr>
          <p:txBody>
            <a:bodyPr wrap="square">
              <a:spAutoFit/>
            </a:bodyPr>
            <a:lstStyle/>
            <a:p>
              <a:pPr algn="ctr"/>
              <a:r>
                <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Roles</a:t>
              </a:r>
            </a:p>
          </p:txBody>
        </p:sp>
        <p:sp>
          <p:nvSpPr>
            <p:cNvPr id="55" name="Rectangle 54">
              <a:extLst>
                <a:ext uri="{FF2B5EF4-FFF2-40B4-BE49-F238E27FC236}">
                  <a16:creationId xmlns:a16="http://schemas.microsoft.com/office/drawing/2014/main" id="{20CFE313-9037-48AB-A6FB-D2F4BCDADC51}"/>
                </a:ext>
              </a:extLst>
            </p:cNvPr>
            <p:cNvSpPr/>
            <p:nvPr/>
          </p:nvSpPr>
          <p:spPr>
            <a:xfrm>
              <a:off x="4171901" y="1561324"/>
              <a:ext cx="1281944" cy="338554"/>
            </a:xfrm>
            <a:prstGeom prst="rect">
              <a:avLst/>
            </a:prstGeom>
          </p:spPr>
          <p:txBody>
            <a:bodyPr wrap="square">
              <a:spAutoFit/>
            </a:bodyPr>
            <a:lstStyle/>
            <a:p>
              <a:pPr algn="ctr"/>
              <a:r>
                <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Resources</a:t>
              </a:r>
            </a:p>
          </p:txBody>
        </p:sp>
        <p:sp>
          <p:nvSpPr>
            <p:cNvPr id="56" name="Rectangle 55">
              <a:extLst>
                <a:ext uri="{FF2B5EF4-FFF2-40B4-BE49-F238E27FC236}">
                  <a16:creationId xmlns:a16="http://schemas.microsoft.com/office/drawing/2014/main" id="{1680A92F-BC48-4523-ADA9-8AE6F7416154}"/>
                </a:ext>
              </a:extLst>
            </p:cNvPr>
            <p:cNvSpPr/>
            <p:nvPr/>
          </p:nvSpPr>
          <p:spPr>
            <a:xfrm>
              <a:off x="3062389" y="1900184"/>
              <a:ext cx="1414917" cy="338554"/>
            </a:xfrm>
            <a:prstGeom prst="rect">
              <a:avLst/>
            </a:prstGeom>
          </p:spPr>
          <p:txBody>
            <a:bodyPr wrap="square">
              <a:spAutoFit/>
            </a:bodyPr>
            <a:lstStyle/>
            <a:p>
              <a:pPr algn="ctr"/>
              <a:r>
                <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Permissions</a:t>
              </a:r>
            </a:p>
          </p:txBody>
        </p:sp>
        <p:sp>
          <p:nvSpPr>
            <p:cNvPr id="57" name="Rectangle 56">
              <a:extLst>
                <a:ext uri="{FF2B5EF4-FFF2-40B4-BE49-F238E27FC236}">
                  <a16:creationId xmlns:a16="http://schemas.microsoft.com/office/drawing/2014/main" id="{39BFC59D-70C8-438D-AA77-76F351CFCC75}"/>
                </a:ext>
              </a:extLst>
            </p:cNvPr>
            <p:cNvSpPr/>
            <p:nvPr/>
          </p:nvSpPr>
          <p:spPr>
            <a:xfrm>
              <a:off x="1138585" y="1596826"/>
              <a:ext cx="1779112" cy="584775"/>
            </a:xfrm>
            <a:prstGeom prst="rect">
              <a:avLst/>
            </a:prstGeom>
          </p:spPr>
          <p:txBody>
            <a:bodyPr wrap="square">
              <a:spAutoFit/>
            </a:bodyPr>
            <a:lstStyle/>
            <a:p>
              <a:pPr algn="ctr"/>
              <a:r>
                <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Role </a:t>
              </a:r>
            </a:p>
            <a:p>
              <a:pPr algn="ctr"/>
              <a:r>
                <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assignments</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Wireless Technologies</a:t>
            </a:r>
            <a:endParaRPr>
              <a:latin typeface="Open Sans"/>
              <a:ea typeface="Open Sans"/>
              <a:cs typeface="Open Sans"/>
              <a:sym typeface="Open Sans"/>
            </a:endParaRPr>
          </a:p>
        </p:txBody>
      </p:sp>
      <p:grpSp>
        <p:nvGrpSpPr>
          <p:cNvPr id="17" name="Group 16">
            <a:extLst>
              <a:ext uri="{FF2B5EF4-FFF2-40B4-BE49-F238E27FC236}">
                <a16:creationId xmlns:a16="http://schemas.microsoft.com/office/drawing/2014/main" id="{5FFB09B4-3D7B-40BD-B0F4-5AD860405337}"/>
              </a:ext>
            </a:extLst>
          </p:cNvPr>
          <p:cNvGrpSpPr/>
          <p:nvPr/>
        </p:nvGrpSpPr>
        <p:grpSpPr>
          <a:xfrm>
            <a:off x="8325960" y="1819686"/>
            <a:ext cx="6541855" cy="6263806"/>
            <a:chOff x="7337418" y="4788356"/>
            <a:chExt cx="6116595" cy="4055322"/>
          </a:xfrm>
        </p:grpSpPr>
        <p:sp>
          <p:nvSpPr>
            <p:cNvPr id="26" name="Google Shape;4489;p178">
              <a:extLst>
                <a:ext uri="{FF2B5EF4-FFF2-40B4-BE49-F238E27FC236}">
                  <a16:creationId xmlns:a16="http://schemas.microsoft.com/office/drawing/2014/main" id="{D594A613-0EB1-4012-9464-C3C8686ED09A}"/>
                </a:ext>
              </a:extLst>
            </p:cNvPr>
            <p:cNvSpPr/>
            <p:nvPr/>
          </p:nvSpPr>
          <p:spPr>
            <a:xfrm>
              <a:off x="7337418" y="4788356"/>
              <a:ext cx="6116595" cy="4055322"/>
            </a:xfrm>
            <a:prstGeom prst="roundRect">
              <a:avLst>
                <a:gd name="adj" fmla="val 3807"/>
              </a:avLst>
            </a:prstGeom>
            <a:solidFill>
              <a:srgbClr val="F2F2F2"/>
            </a:solidFill>
            <a:ln w="254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7" name="Google Shape;4490;p178">
              <a:extLst>
                <a:ext uri="{FF2B5EF4-FFF2-40B4-BE49-F238E27FC236}">
                  <a16:creationId xmlns:a16="http://schemas.microsoft.com/office/drawing/2014/main" id="{1AF65CE0-5567-42CC-86BD-69845EE175BB}"/>
                </a:ext>
              </a:extLst>
            </p:cNvPr>
            <p:cNvSpPr txBox="1"/>
            <p:nvPr/>
          </p:nvSpPr>
          <p:spPr>
            <a:xfrm>
              <a:off x="8131634" y="5684288"/>
              <a:ext cx="4837236" cy="1808809"/>
            </a:xfrm>
            <a:prstGeom prst="rect">
              <a:avLst/>
            </a:prstGeom>
            <a:noFill/>
            <a:ln>
              <a:solidFill>
                <a:schemeClr val="bg1"/>
              </a:solidFill>
            </a:ln>
          </p:spPr>
          <p:txBody>
            <a:bodyPr spcFirstLastPara="1" wrap="square" lIns="91425" tIns="45700" rIns="91425" bIns="45700" anchor="ctr" anchorCtr="0">
              <a:spAutoFit/>
            </a:bodyPr>
            <a:lstStyle/>
            <a:p>
              <a:pPr marL="342900" indent="-342900">
                <a:lnSpc>
                  <a:spcPct val="114000"/>
                </a:lnSpc>
                <a:buClr>
                  <a:srgbClr val="3F3F3F"/>
                </a:buClr>
                <a:buSzPts val="2200"/>
                <a:buFont typeface="Arial"/>
                <a:buChar char="•"/>
              </a:pPr>
              <a:r>
                <a:rPr lang="en-US" sz="2200">
                  <a:solidFill>
                    <a:srgbClr val="3F3F3F"/>
                  </a:solidFill>
                  <a:latin typeface="Open Sans"/>
                  <a:ea typeface="Open Sans"/>
                  <a:cs typeface="Open Sans"/>
                </a:rPr>
                <a:t>In computer networking, a wireless access point (WAP), or more generally just access point (AP), is a networking hardware device that allows a Wi-Fi device to connect to a wired network. </a:t>
              </a:r>
              <a:endParaRPr lang="en-IN" sz="2200">
                <a:solidFill>
                  <a:srgbClr val="3F3F3F"/>
                </a:solidFill>
                <a:latin typeface="Open Sans"/>
                <a:ea typeface="Open Sans"/>
                <a:cs typeface="Open Sans"/>
              </a:endParaRPr>
            </a:p>
            <a:p>
              <a:pPr>
                <a:lnSpc>
                  <a:spcPct val="114000"/>
                </a:lnSpc>
                <a:buClr>
                  <a:srgbClr val="3F3F3F"/>
                </a:buClr>
                <a:buSzPts val="2200"/>
              </a:pPr>
              <a:endParaRPr lang="en-IN" sz="2200">
                <a:solidFill>
                  <a:srgbClr val="3F3F3F"/>
                </a:solidFill>
                <a:latin typeface="Open Sans"/>
                <a:ea typeface="Open Sans"/>
                <a:cs typeface="Open Sans"/>
              </a:endParaRPr>
            </a:p>
          </p:txBody>
        </p:sp>
        <p:grpSp>
          <p:nvGrpSpPr>
            <p:cNvPr id="28" name="Google Shape;4497;p178">
              <a:extLst>
                <a:ext uri="{FF2B5EF4-FFF2-40B4-BE49-F238E27FC236}">
                  <a16:creationId xmlns:a16="http://schemas.microsoft.com/office/drawing/2014/main" id="{11088223-FF65-4789-A45F-B6FB00FCD7B2}"/>
                </a:ext>
              </a:extLst>
            </p:cNvPr>
            <p:cNvGrpSpPr/>
            <p:nvPr/>
          </p:nvGrpSpPr>
          <p:grpSpPr>
            <a:xfrm>
              <a:off x="8418542" y="4791391"/>
              <a:ext cx="4544942" cy="598692"/>
              <a:chOff x="5333062" y="3021735"/>
              <a:chExt cx="4131774" cy="796858"/>
            </a:xfrm>
          </p:grpSpPr>
          <p:sp>
            <p:nvSpPr>
              <p:cNvPr id="32" name="Google Shape;4500;p178">
                <a:extLst>
                  <a:ext uri="{FF2B5EF4-FFF2-40B4-BE49-F238E27FC236}">
                    <a16:creationId xmlns:a16="http://schemas.microsoft.com/office/drawing/2014/main" id="{EEBF3943-FE34-4ABE-A5BC-2D0C8FF7ACBD}"/>
                  </a:ext>
                </a:extLst>
              </p:cNvPr>
              <p:cNvSpPr/>
              <p:nvPr/>
            </p:nvSpPr>
            <p:spPr>
              <a:xfrm rot="10800000">
                <a:off x="5333062" y="3021735"/>
                <a:ext cx="4131774" cy="796858"/>
              </a:xfrm>
              <a:prstGeom prst="round2SameRect">
                <a:avLst>
                  <a:gd name="adj1" fmla="val 16993"/>
                  <a:gd name="adj2" fmla="val 0"/>
                </a:avLst>
              </a:prstGeom>
              <a:solidFill>
                <a:srgbClr val="EFC58D"/>
              </a:solidFill>
              <a:ln>
                <a:solidFill>
                  <a:schemeClr val="bg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0" name="Google Shape;4501;p178">
                <a:extLst>
                  <a:ext uri="{FF2B5EF4-FFF2-40B4-BE49-F238E27FC236}">
                    <a16:creationId xmlns:a16="http://schemas.microsoft.com/office/drawing/2014/main" id="{06D2E4CB-C5C6-4BE9-9ECB-6F7D9BE857C8}"/>
                  </a:ext>
                </a:extLst>
              </p:cNvPr>
              <p:cNvSpPr txBox="1"/>
              <p:nvPr/>
            </p:nvSpPr>
            <p:spPr>
              <a:xfrm>
                <a:off x="5680368" y="3161612"/>
                <a:ext cx="3341751" cy="342094"/>
              </a:xfrm>
              <a:prstGeom prst="rect">
                <a:avLst/>
              </a:prstGeom>
              <a:noFill/>
              <a:ln>
                <a:noFill/>
              </a:ln>
            </p:spPr>
            <p:txBody>
              <a:bodyPr spcFirstLastPara="1" wrap="square" lIns="91425" tIns="45700" rIns="91425" bIns="45700" anchor="t" anchorCtr="0">
                <a:spAutoFit/>
              </a:bodyPr>
              <a:lstStyle/>
              <a:p>
                <a:pPr lvl="0" algn="ctr">
                  <a:lnSpc>
                    <a:spcPct val="90000"/>
                  </a:lnSpc>
                  <a:buClr>
                    <a:srgbClr val="3F3F3F"/>
                  </a:buClr>
                  <a:buSzPts val="2200"/>
                </a:pPr>
                <a:r>
                  <a:rPr lang="en-US" sz="2200" b="1">
                    <a:solidFill>
                      <a:srgbClr val="3F3F3F"/>
                    </a:solidFill>
                    <a:latin typeface="Open Sans"/>
                    <a:ea typeface="Open Sans"/>
                    <a:cs typeface="Open Sans"/>
                    <a:sym typeface="Open Sans"/>
                  </a:rPr>
                  <a:t>Wireless Access Point</a:t>
                </a:r>
                <a:endParaRPr lang="en-US"/>
              </a:p>
            </p:txBody>
          </p:sp>
        </p:grpSp>
      </p:grpSp>
      <p:grpSp>
        <p:nvGrpSpPr>
          <p:cNvPr id="18" name="Group 17">
            <a:extLst>
              <a:ext uri="{FF2B5EF4-FFF2-40B4-BE49-F238E27FC236}">
                <a16:creationId xmlns:a16="http://schemas.microsoft.com/office/drawing/2014/main" id="{01CC0C81-B6DE-46AF-B0B1-35DD08EEE433}"/>
              </a:ext>
            </a:extLst>
          </p:cNvPr>
          <p:cNvGrpSpPr/>
          <p:nvPr/>
        </p:nvGrpSpPr>
        <p:grpSpPr>
          <a:xfrm>
            <a:off x="1370794" y="1819686"/>
            <a:ext cx="6541858" cy="6263806"/>
            <a:chOff x="1647214" y="4789533"/>
            <a:chExt cx="6888601" cy="4054734"/>
          </a:xfrm>
        </p:grpSpPr>
        <p:sp>
          <p:nvSpPr>
            <p:cNvPr id="19" name="Google Shape;4487;p178">
              <a:extLst>
                <a:ext uri="{FF2B5EF4-FFF2-40B4-BE49-F238E27FC236}">
                  <a16:creationId xmlns:a16="http://schemas.microsoft.com/office/drawing/2014/main" id="{FBBBCE35-B3DD-4FA2-A417-7473CA2B5D73}"/>
                </a:ext>
              </a:extLst>
            </p:cNvPr>
            <p:cNvSpPr/>
            <p:nvPr/>
          </p:nvSpPr>
          <p:spPr>
            <a:xfrm>
              <a:off x="1647214" y="4789533"/>
              <a:ext cx="6888601" cy="4054734"/>
            </a:xfrm>
            <a:prstGeom prst="roundRect">
              <a:avLst>
                <a:gd name="adj" fmla="val 2664"/>
              </a:avLst>
            </a:prstGeom>
            <a:solidFill>
              <a:srgbClr val="F2F2F2"/>
            </a:solidFill>
            <a:ln w="25400" cap="flat" cmpd="sng">
              <a:solidFill>
                <a:schemeClr val="bg1">
                  <a:lumMod val="50000"/>
                </a:schemeClr>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0" name="Google Shape;4488;p178">
              <a:extLst>
                <a:ext uri="{FF2B5EF4-FFF2-40B4-BE49-F238E27FC236}">
                  <a16:creationId xmlns:a16="http://schemas.microsoft.com/office/drawing/2014/main" id="{1218FFE6-5643-4E79-A77B-0CE2103291F2}"/>
                </a:ext>
              </a:extLst>
            </p:cNvPr>
            <p:cNvSpPr txBox="1"/>
            <p:nvPr/>
          </p:nvSpPr>
          <p:spPr>
            <a:xfrm>
              <a:off x="1875354" y="5828372"/>
              <a:ext cx="5618660" cy="2308204"/>
            </a:xfrm>
            <a:prstGeom prst="rect">
              <a:avLst/>
            </a:prstGeom>
            <a:noFill/>
            <a:ln>
              <a:solidFill>
                <a:schemeClr val="bg1"/>
              </a:solidFill>
            </a:ln>
          </p:spPr>
          <p:txBody>
            <a:bodyPr spcFirstLastPara="1" wrap="square" lIns="91425" tIns="45700" rIns="91425" bIns="45700" anchor="ctr" anchorCtr="0">
              <a:spAutoFit/>
            </a:bodyPr>
            <a:lstStyle/>
            <a:p>
              <a:pPr marL="342900" lvl="0" indent="-342900">
                <a:lnSpc>
                  <a:spcPct val="114000"/>
                </a:lnSpc>
                <a:buClr>
                  <a:srgbClr val="3F3F3F"/>
                </a:buClr>
                <a:buSzPts val="2200"/>
                <a:buFont typeface="Arial"/>
                <a:buChar char="•"/>
              </a:pPr>
              <a:r>
                <a:rPr lang="en-US" sz="2200">
                  <a:solidFill>
                    <a:srgbClr val="3F3F3F"/>
                  </a:solidFill>
                  <a:latin typeface="Open Sans"/>
                  <a:ea typeface="Open Sans"/>
                  <a:cs typeface="Open Sans"/>
                </a:rPr>
                <a:t>A wireless network is a computer network that uses wireless data connections between network nodes</a:t>
              </a:r>
              <a:endParaRPr lang="en-IN" sz="2200">
                <a:solidFill>
                  <a:srgbClr val="3F3F3F"/>
                </a:solidFill>
                <a:latin typeface="Open Sans"/>
                <a:ea typeface="Open Sans"/>
                <a:cs typeface="Open Sans"/>
              </a:endParaRPr>
            </a:p>
            <a:p>
              <a:pPr marL="342900" lvl="0" indent="-342900">
                <a:lnSpc>
                  <a:spcPct val="114000"/>
                </a:lnSpc>
                <a:buClr>
                  <a:srgbClr val="3F3F3F"/>
                </a:buClr>
                <a:buSzPts val="2200"/>
                <a:buFont typeface="Arial"/>
                <a:buChar char="•"/>
              </a:pPr>
              <a:r>
                <a:rPr lang="en-US" sz="2200">
                  <a:solidFill>
                    <a:srgbClr val="3F3F3F"/>
                  </a:solidFill>
                  <a:latin typeface="Open Sans"/>
                  <a:ea typeface="Open Sans"/>
                  <a:cs typeface="Open Sans"/>
                </a:rPr>
                <a:t>It is based on 802.11 Standard . </a:t>
              </a:r>
              <a:endParaRPr lang="en-IN" sz="2200">
                <a:solidFill>
                  <a:srgbClr val="3F3F3F"/>
                </a:solidFill>
                <a:latin typeface="Open Sans"/>
                <a:ea typeface="Open Sans"/>
                <a:cs typeface="Open Sans"/>
              </a:endParaRPr>
            </a:p>
            <a:p>
              <a:pPr marL="342900" lvl="0" indent="-342900">
                <a:lnSpc>
                  <a:spcPct val="114000"/>
                </a:lnSpc>
                <a:buClr>
                  <a:srgbClr val="3F3F3F"/>
                </a:buClr>
                <a:buSzPts val="2200"/>
                <a:buFont typeface="Arial"/>
                <a:buChar char="•"/>
              </a:pPr>
              <a:r>
                <a:rPr lang="en-US" sz="2200">
                  <a:solidFill>
                    <a:srgbClr val="3F3F3F"/>
                  </a:solidFill>
                  <a:latin typeface="Open Sans"/>
                  <a:ea typeface="Open Sans"/>
                  <a:cs typeface="Open Sans"/>
                </a:rPr>
                <a:t>It is the fastest-growing area of network connectivity.</a:t>
              </a:r>
              <a:endParaRPr lang="en-IN" sz="2200">
                <a:solidFill>
                  <a:srgbClr val="3F3F3F"/>
                </a:solidFill>
                <a:latin typeface="Open Sans"/>
                <a:ea typeface="Open Sans"/>
                <a:cs typeface="Open Sans"/>
              </a:endParaRPr>
            </a:p>
            <a:p>
              <a:pPr marL="342900" lvl="0" indent="-342900">
                <a:lnSpc>
                  <a:spcPct val="114000"/>
                </a:lnSpc>
                <a:buClr>
                  <a:srgbClr val="3F3F3F"/>
                </a:buClr>
                <a:buSzPts val="2200"/>
                <a:buFont typeface="Arial"/>
                <a:buChar char="•"/>
              </a:pPr>
              <a:r>
                <a:rPr lang="en-US" sz="2200">
                  <a:solidFill>
                    <a:srgbClr val="3F3F3F"/>
                  </a:solidFill>
                  <a:latin typeface="Open Sans"/>
                  <a:ea typeface="Open Sans"/>
                  <a:cs typeface="Open Sans"/>
                </a:rPr>
                <a:t>In a wireless network , data are carried by electrical wave from one node to another</a:t>
              </a:r>
              <a:endParaRPr lang="en-IN" sz="2200">
                <a:solidFill>
                  <a:srgbClr val="3F3F3F"/>
                </a:solidFill>
                <a:latin typeface="Open Sans"/>
                <a:ea typeface="Open Sans"/>
                <a:cs typeface="Open Sans"/>
              </a:endParaRPr>
            </a:p>
          </p:txBody>
        </p:sp>
        <p:grpSp>
          <p:nvGrpSpPr>
            <p:cNvPr id="21" name="Google Shape;4502;p178">
              <a:extLst>
                <a:ext uri="{FF2B5EF4-FFF2-40B4-BE49-F238E27FC236}">
                  <a16:creationId xmlns:a16="http://schemas.microsoft.com/office/drawing/2014/main" id="{8EEE4D20-13E0-4701-AD63-832895CF8E11}"/>
                </a:ext>
              </a:extLst>
            </p:cNvPr>
            <p:cNvGrpSpPr/>
            <p:nvPr/>
          </p:nvGrpSpPr>
          <p:grpSpPr>
            <a:xfrm>
              <a:off x="3063486" y="4795283"/>
              <a:ext cx="3809781" cy="598695"/>
              <a:chOff x="11740772" y="3025342"/>
              <a:chExt cx="3463437" cy="796860"/>
            </a:xfrm>
          </p:grpSpPr>
          <p:sp>
            <p:nvSpPr>
              <p:cNvPr id="25" name="Google Shape;4505;p178">
                <a:extLst>
                  <a:ext uri="{FF2B5EF4-FFF2-40B4-BE49-F238E27FC236}">
                    <a16:creationId xmlns:a16="http://schemas.microsoft.com/office/drawing/2014/main" id="{558DEC64-ED18-4939-B914-94C16F643B4C}"/>
                  </a:ext>
                </a:extLst>
              </p:cNvPr>
              <p:cNvSpPr/>
              <p:nvPr/>
            </p:nvSpPr>
            <p:spPr>
              <a:xfrm rot="10800000">
                <a:off x="11740772" y="3025342"/>
                <a:ext cx="3463437" cy="796860"/>
              </a:xfrm>
              <a:prstGeom prst="round2SameRect">
                <a:avLst>
                  <a:gd name="adj1" fmla="val 16993"/>
                  <a:gd name="adj2" fmla="val 0"/>
                </a:avLst>
              </a:prstGeom>
              <a:solidFill>
                <a:srgbClr val="C3D3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3" name="Google Shape;4506;p178">
                <a:extLst>
                  <a:ext uri="{FF2B5EF4-FFF2-40B4-BE49-F238E27FC236}">
                    <a16:creationId xmlns:a16="http://schemas.microsoft.com/office/drawing/2014/main" id="{50A5D6E8-0838-4EFE-BA62-D84A43F9C35A}"/>
                  </a:ext>
                </a:extLst>
              </p:cNvPr>
              <p:cNvSpPr txBox="1"/>
              <p:nvPr/>
            </p:nvSpPr>
            <p:spPr>
              <a:xfrm>
                <a:off x="12136422" y="3133794"/>
                <a:ext cx="2866264" cy="371213"/>
              </a:xfrm>
              <a:prstGeom prst="rect">
                <a:avLst/>
              </a:prstGeom>
              <a:noFill/>
              <a:ln>
                <a:noFill/>
              </a:ln>
            </p:spPr>
            <p:txBody>
              <a:bodyPr spcFirstLastPara="1" wrap="square" lIns="91425" tIns="45700" rIns="91425" bIns="45700" anchor="t" anchorCtr="0">
                <a:spAutoFit/>
              </a:bodyPr>
              <a:lstStyle/>
              <a:p>
                <a:pPr lvl="0" algn="ctr">
                  <a:buClr>
                    <a:srgbClr val="3F3F3F"/>
                  </a:buClr>
                  <a:buSzPts val="2200"/>
                </a:pPr>
                <a:r>
                  <a:rPr lang="en-US" sz="2200" b="1">
                    <a:solidFill>
                      <a:srgbClr val="3F3F3F"/>
                    </a:solidFill>
                    <a:latin typeface="Open Sans"/>
                    <a:ea typeface="Open Sans"/>
                    <a:cs typeface="Open Sans"/>
                    <a:sym typeface="Open Sans"/>
                  </a:rPr>
                  <a:t>Wireless Network</a:t>
                </a:r>
                <a:endParaRPr lang="en-US"/>
              </a:p>
            </p:txBody>
          </p:sp>
        </p:grpSp>
      </p:grpSp>
      <p:sp>
        <p:nvSpPr>
          <p:cNvPr id="12" name="Brandline">
            <a:extLst>
              <a:ext uri="{FF2B5EF4-FFF2-40B4-BE49-F238E27FC236}">
                <a16:creationId xmlns:a16="http://schemas.microsoft.com/office/drawing/2014/main" id="{59E8465F-6026-D7F3-A9D3-6A5A415852BD}"/>
              </a:ext>
            </a:extLst>
          </p:cNvPr>
          <p:cNvSpPr/>
          <p:nvPr/>
        </p:nvSpPr>
        <p:spPr>
          <a:xfrm>
            <a:off x="5702300" y="816324"/>
            <a:ext cx="48697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2570216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12"/>
          <p:cNvSpPr txBox="1"/>
          <p:nvPr/>
        </p:nvSpPr>
        <p:spPr>
          <a:xfrm>
            <a:off x="-10160" y="319523"/>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Rule-Based Access Control (RBAC)</a:t>
            </a:r>
            <a:endParaRPr sz="2800" b="1" i="0" u="none" strike="noStrike" cap="none">
              <a:solidFill>
                <a:srgbClr val="3F3F3F"/>
              </a:solidFill>
              <a:latin typeface="Open Sans"/>
              <a:ea typeface="Open Sans"/>
              <a:cs typeface="Open Sans"/>
              <a:sym typeface="Open Sans"/>
            </a:endParaRPr>
          </a:p>
        </p:txBody>
      </p:sp>
      <p:grpSp>
        <p:nvGrpSpPr>
          <p:cNvPr id="8" name="Group 7">
            <a:extLst>
              <a:ext uri="{FF2B5EF4-FFF2-40B4-BE49-F238E27FC236}">
                <a16:creationId xmlns:a16="http://schemas.microsoft.com/office/drawing/2014/main" id="{25A57B41-6C60-FDB7-5070-BD04DA96CC45}"/>
              </a:ext>
            </a:extLst>
          </p:cNvPr>
          <p:cNvGrpSpPr/>
          <p:nvPr/>
        </p:nvGrpSpPr>
        <p:grpSpPr>
          <a:xfrm>
            <a:off x="3132763" y="1817583"/>
            <a:ext cx="10126620" cy="1121782"/>
            <a:chOff x="3044420" y="1609175"/>
            <a:chExt cx="10126620" cy="1121782"/>
          </a:xfrm>
        </p:grpSpPr>
        <p:sp>
          <p:nvSpPr>
            <p:cNvPr id="10" name="Google Shape;1629;p61">
              <a:extLst>
                <a:ext uri="{FF2B5EF4-FFF2-40B4-BE49-F238E27FC236}">
                  <a16:creationId xmlns:a16="http://schemas.microsoft.com/office/drawing/2014/main" id="{5F5A239B-8937-412C-A517-27C9DEA81A0C}"/>
                </a:ext>
              </a:extLst>
            </p:cNvPr>
            <p:cNvSpPr/>
            <p:nvPr/>
          </p:nvSpPr>
          <p:spPr>
            <a:xfrm>
              <a:off x="3044420" y="1609175"/>
              <a:ext cx="10126620" cy="1121782"/>
            </a:xfrm>
            <a:prstGeom prst="roundRect">
              <a:avLst>
                <a:gd name="adj" fmla="val 13406"/>
              </a:avLst>
            </a:prstGeom>
            <a:solidFill>
              <a:srgbClr val="CAE7F6"/>
            </a:solidFill>
            <a:ln>
              <a:noFill/>
            </a:ln>
            <a:effectLst>
              <a:outerShdw blurRad="50800" dist="38100" dir="2700000" algn="tl" rotWithShape="0">
                <a:srgbClr val="000000">
                  <a:alpha val="40000"/>
                </a:srgbClr>
              </a:outerShdw>
            </a:effectLst>
          </p:spPr>
          <p:txBody>
            <a:bodyPr spcFirstLastPara="1" wrap="square" lIns="548625" tIns="60950" rIns="121900" bIns="60950" anchor="ctr" anchorCtr="0">
              <a:noAutofit/>
            </a:bodyPr>
            <a:lstStyle/>
            <a:p>
              <a:pPr marL="0" marR="0" lvl="0" indent="0" algn="l"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sp>
          <p:nvSpPr>
            <p:cNvPr id="11" name="Google Shape;1631;p61">
              <a:extLst>
                <a:ext uri="{FF2B5EF4-FFF2-40B4-BE49-F238E27FC236}">
                  <a16:creationId xmlns:a16="http://schemas.microsoft.com/office/drawing/2014/main" id="{4B91D71E-D18D-4DD5-B06F-574B6EACE279}"/>
                </a:ext>
              </a:extLst>
            </p:cNvPr>
            <p:cNvSpPr/>
            <p:nvPr/>
          </p:nvSpPr>
          <p:spPr>
            <a:xfrm>
              <a:off x="3313760" y="1737981"/>
              <a:ext cx="9587941" cy="864171"/>
            </a:xfrm>
            <a:prstGeom prst="rect">
              <a:avLst/>
            </a:prstGeom>
            <a:noFill/>
            <a:ln>
              <a:noFill/>
            </a:ln>
            <a:effectLst/>
          </p:spPr>
          <p:txBody>
            <a:bodyPr spcFirstLastPara="1" wrap="square" lIns="91425" tIns="45700" rIns="91425" bIns="45700" anchor="t" anchorCtr="0">
              <a:spAutoFit/>
            </a:bodyPr>
            <a:lstStyle/>
            <a:p>
              <a:pPr lvl="0">
                <a:lnSpc>
                  <a:spcPct val="115000"/>
                </a:lnSpc>
              </a:pPr>
              <a:r>
                <a:rPr lang="en-US" sz="2200">
                  <a:solidFill>
                    <a:srgbClr val="404040"/>
                  </a:solidFill>
                  <a:latin typeface="Open Sans" pitchFamily="2" charset="0"/>
                  <a:ea typeface="Open Sans"/>
                  <a:cs typeface="Open Sans"/>
                  <a:sym typeface="Open Sans"/>
                </a:rPr>
                <a:t>Access requests are evaluated against predefined rules that determine the access to be granted. </a:t>
              </a:r>
            </a:p>
          </p:txBody>
        </p:sp>
      </p:grpSp>
      <p:grpSp>
        <p:nvGrpSpPr>
          <p:cNvPr id="4" name="Group 3">
            <a:extLst>
              <a:ext uri="{FF2B5EF4-FFF2-40B4-BE49-F238E27FC236}">
                <a16:creationId xmlns:a16="http://schemas.microsoft.com/office/drawing/2014/main" id="{DF9F21D7-50A7-B431-AF7F-09311D683F2F}"/>
              </a:ext>
            </a:extLst>
          </p:cNvPr>
          <p:cNvGrpSpPr/>
          <p:nvPr/>
        </p:nvGrpSpPr>
        <p:grpSpPr>
          <a:xfrm>
            <a:off x="3132764" y="3365552"/>
            <a:ext cx="10126619" cy="1214607"/>
            <a:chOff x="3070203" y="2889789"/>
            <a:chExt cx="10126619" cy="1214607"/>
          </a:xfrm>
        </p:grpSpPr>
        <p:sp>
          <p:nvSpPr>
            <p:cNvPr id="12" name="Google Shape;1633;p61">
              <a:extLst>
                <a:ext uri="{FF2B5EF4-FFF2-40B4-BE49-F238E27FC236}">
                  <a16:creationId xmlns:a16="http://schemas.microsoft.com/office/drawing/2014/main" id="{48427359-4643-48D0-B019-E0139D3FEE41}"/>
                </a:ext>
              </a:extLst>
            </p:cNvPr>
            <p:cNvSpPr/>
            <p:nvPr/>
          </p:nvSpPr>
          <p:spPr>
            <a:xfrm>
              <a:off x="3070203" y="2889789"/>
              <a:ext cx="10126619" cy="1214607"/>
            </a:xfrm>
            <a:prstGeom prst="roundRect">
              <a:avLst>
                <a:gd name="adj" fmla="val 16667"/>
              </a:avLst>
            </a:prstGeom>
            <a:solidFill>
              <a:srgbClr val="FFE6CD"/>
            </a:solidFill>
            <a:ln>
              <a:noFill/>
            </a:ln>
            <a:effectLst>
              <a:outerShdw blurRad="50800" dist="38100" dir="2700000" algn="tl" rotWithShape="0">
                <a:srgbClr val="000000">
                  <a:alpha val="40000"/>
                </a:srgbClr>
              </a:outerShdw>
            </a:effectLst>
          </p:spPr>
          <p:txBody>
            <a:bodyPr spcFirstLastPara="1" wrap="square" lIns="548625" tIns="60950" rIns="121900" bIns="60950" anchor="ctr" anchorCtr="0">
              <a:noAutofit/>
            </a:bodyPr>
            <a:lstStyle/>
            <a:p>
              <a:pPr marL="0" marR="0" lvl="0" indent="0" algn="l"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sp>
          <p:nvSpPr>
            <p:cNvPr id="13" name="Google Shape;1635;p61">
              <a:extLst>
                <a:ext uri="{FF2B5EF4-FFF2-40B4-BE49-F238E27FC236}">
                  <a16:creationId xmlns:a16="http://schemas.microsoft.com/office/drawing/2014/main" id="{5D172E22-05AC-4F6F-BF10-A8D359111F68}"/>
                </a:ext>
              </a:extLst>
            </p:cNvPr>
            <p:cNvSpPr/>
            <p:nvPr/>
          </p:nvSpPr>
          <p:spPr>
            <a:xfrm>
              <a:off x="3193204" y="3257976"/>
              <a:ext cx="9880617" cy="478232"/>
            </a:xfrm>
            <a:prstGeom prst="rect">
              <a:avLst/>
            </a:prstGeom>
            <a:noFill/>
            <a:ln>
              <a:noFill/>
            </a:ln>
            <a:effectLst/>
          </p:spPr>
          <p:txBody>
            <a:bodyPr spcFirstLastPara="1" wrap="square" lIns="91425" tIns="45700" rIns="91425" bIns="45700" anchor="t" anchorCtr="0">
              <a:spAutoFit/>
            </a:bodyPr>
            <a:lstStyle/>
            <a:p>
              <a:pPr lvl="0">
                <a:lnSpc>
                  <a:spcPct val="114000"/>
                </a:lnSpc>
              </a:pPr>
              <a:r>
                <a:rPr lang="en-US" sz="2200">
                  <a:solidFill>
                    <a:srgbClr val="404040"/>
                  </a:solidFill>
                  <a:latin typeface="Open Sans" pitchFamily="2" charset="0"/>
                  <a:ea typeface="Open Sans"/>
                  <a:cs typeface="Open Sans"/>
                  <a:sym typeface="Open Sans"/>
                </a:rPr>
                <a:t>The rules are in the form of </a:t>
              </a:r>
              <a:r>
                <a:rPr lang="en-US" sz="2200" i="1">
                  <a:solidFill>
                    <a:srgbClr val="404040"/>
                  </a:solidFill>
                  <a:latin typeface="Open Sans" pitchFamily="2" charset="0"/>
                  <a:ea typeface="Open Sans"/>
                  <a:cs typeface="Open Sans"/>
                  <a:sym typeface="Open Sans"/>
                </a:rPr>
                <a:t>if </a:t>
              </a:r>
              <a:r>
                <a:rPr lang="en-US" sz="2200">
                  <a:solidFill>
                    <a:srgbClr val="404040"/>
                  </a:solidFill>
                  <a:latin typeface="Open Sans" pitchFamily="2" charset="0"/>
                  <a:ea typeface="Open Sans"/>
                  <a:cs typeface="Open Sans"/>
                  <a:sym typeface="Open Sans"/>
                </a:rPr>
                <a:t>or</a:t>
              </a:r>
              <a:r>
                <a:rPr lang="en-US" sz="2200" i="1">
                  <a:solidFill>
                    <a:srgbClr val="404040"/>
                  </a:solidFill>
                  <a:latin typeface="Open Sans" pitchFamily="2" charset="0"/>
                  <a:ea typeface="Open Sans"/>
                  <a:cs typeface="Open Sans"/>
                  <a:sym typeface="Open Sans"/>
                </a:rPr>
                <a:t> then statements. </a:t>
              </a:r>
            </a:p>
          </p:txBody>
        </p:sp>
      </p:grpSp>
      <p:grpSp>
        <p:nvGrpSpPr>
          <p:cNvPr id="3" name="Group 2">
            <a:extLst>
              <a:ext uri="{FF2B5EF4-FFF2-40B4-BE49-F238E27FC236}">
                <a16:creationId xmlns:a16="http://schemas.microsoft.com/office/drawing/2014/main" id="{D58D5F68-446E-A862-6B0A-8E67D6C3ADB0}"/>
              </a:ext>
            </a:extLst>
          </p:cNvPr>
          <p:cNvGrpSpPr/>
          <p:nvPr/>
        </p:nvGrpSpPr>
        <p:grpSpPr>
          <a:xfrm>
            <a:off x="3125385" y="5006346"/>
            <a:ext cx="10141377" cy="1214607"/>
            <a:chOff x="3070203" y="4263228"/>
            <a:chExt cx="10141377" cy="1214607"/>
          </a:xfrm>
        </p:grpSpPr>
        <p:sp>
          <p:nvSpPr>
            <p:cNvPr id="6" name="Google Shape;1617;p61">
              <a:extLst>
                <a:ext uri="{FF2B5EF4-FFF2-40B4-BE49-F238E27FC236}">
                  <a16:creationId xmlns:a16="http://schemas.microsoft.com/office/drawing/2014/main" id="{585E39C4-1F8E-4640-93B5-33A296BE84F4}"/>
                </a:ext>
              </a:extLst>
            </p:cNvPr>
            <p:cNvSpPr/>
            <p:nvPr/>
          </p:nvSpPr>
          <p:spPr>
            <a:xfrm>
              <a:off x="3070203" y="4263228"/>
              <a:ext cx="10141377" cy="1214607"/>
            </a:xfrm>
            <a:prstGeom prst="roundRect">
              <a:avLst>
                <a:gd name="adj" fmla="val 16667"/>
              </a:avLst>
            </a:prstGeom>
            <a:solidFill>
              <a:srgbClr val="CAE7F6"/>
            </a:solidFill>
            <a:ln>
              <a:noFill/>
            </a:ln>
            <a:effectLst>
              <a:outerShdw blurRad="50800" dist="38100" dir="2700000" algn="tl" rotWithShape="0">
                <a:srgbClr val="000000">
                  <a:alpha val="40000"/>
                </a:srgbClr>
              </a:outerShdw>
            </a:effectLst>
          </p:spPr>
          <p:txBody>
            <a:bodyPr spcFirstLastPara="1" wrap="square" lIns="548625" tIns="60950" rIns="121900" bIns="60950" anchor="ctr" anchorCtr="0">
              <a:noAutofit/>
            </a:bodyPr>
            <a:lstStyle/>
            <a:p>
              <a:pPr marR="0" lvl="0" algn="l" rtl="0">
                <a:lnSpc>
                  <a:spcPct val="114000"/>
                </a:lnSpc>
                <a:spcBef>
                  <a:spcPts val="0"/>
                </a:spcBef>
                <a:spcAft>
                  <a:spcPts val="0"/>
                </a:spcAft>
                <a:buNone/>
              </a:pPr>
              <a:endParaRPr sz="2200" b="0" i="0" u="none" strike="noStrike" cap="none">
                <a:solidFill>
                  <a:srgbClr val="404040"/>
                </a:solidFill>
                <a:latin typeface="Open Sans" pitchFamily="2" charset="0"/>
                <a:ea typeface="Arial"/>
                <a:cs typeface="Arial"/>
                <a:sym typeface="Arial"/>
              </a:endParaRPr>
            </a:p>
          </p:txBody>
        </p:sp>
        <p:sp>
          <p:nvSpPr>
            <p:cNvPr id="14" name="Google Shape;1635;p61">
              <a:extLst>
                <a:ext uri="{FF2B5EF4-FFF2-40B4-BE49-F238E27FC236}">
                  <a16:creationId xmlns:a16="http://schemas.microsoft.com/office/drawing/2014/main" id="{3A9245BF-FED0-46E9-8CA9-86CD0AF45E88}"/>
                </a:ext>
              </a:extLst>
            </p:cNvPr>
            <p:cNvSpPr/>
            <p:nvPr/>
          </p:nvSpPr>
          <p:spPr>
            <a:xfrm>
              <a:off x="3200583" y="4438446"/>
              <a:ext cx="9880617" cy="864171"/>
            </a:xfrm>
            <a:prstGeom prst="rect">
              <a:avLst/>
            </a:prstGeom>
            <a:noFill/>
            <a:ln>
              <a:noFill/>
            </a:ln>
            <a:effectLst/>
          </p:spPr>
          <p:txBody>
            <a:bodyPr spcFirstLastPara="1" wrap="square" lIns="91425" tIns="45700" rIns="91425" bIns="45700" anchor="t" anchorCtr="0">
              <a:spAutoFit/>
            </a:bodyPr>
            <a:lstStyle/>
            <a:p>
              <a:pPr lvl="0">
                <a:lnSpc>
                  <a:spcPct val="115000"/>
                </a:lnSpc>
              </a:pPr>
              <a:r>
                <a:rPr lang="en-US" sz="2200">
                  <a:solidFill>
                    <a:srgbClr val="404040"/>
                  </a:solidFill>
                  <a:latin typeface="Open Sans" pitchFamily="2" charset="0"/>
                  <a:ea typeface="Open Sans"/>
                  <a:cs typeface="Open Sans"/>
                  <a:sym typeface="Open Sans"/>
                </a:rPr>
                <a:t>They are not necessarily identity-based; they can apply to all users or subjects regardless of their identities. </a:t>
              </a:r>
            </a:p>
          </p:txBody>
        </p:sp>
      </p:grpSp>
      <p:grpSp>
        <p:nvGrpSpPr>
          <p:cNvPr id="2" name="Group 1">
            <a:extLst>
              <a:ext uri="{FF2B5EF4-FFF2-40B4-BE49-F238E27FC236}">
                <a16:creationId xmlns:a16="http://schemas.microsoft.com/office/drawing/2014/main" id="{8EE0C72E-3985-97D1-6BED-39F235E4E7F1}"/>
              </a:ext>
            </a:extLst>
          </p:cNvPr>
          <p:cNvGrpSpPr/>
          <p:nvPr/>
        </p:nvGrpSpPr>
        <p:grpSpPr>
          <a:xfrm>
            <a:off x="3145656" y="6647140"/>
            <a:ext cx="10100835" cy="1482590"/>
            <a:chOff x="3070203" y="5636667"/>
            <a:chExt cx="10100835" cy="1482590"/>
          </a:xfrm>
        </p:grpSpPr>
        <p:sp>
          <p:nvSpPr>
            <p:cNvPr id="7" name="Google Shape;1620;p61">
              <a:extLst>
                <a:ext uri="{FF2B5EF4-FFF2-40B4-BE49-F238E27FC236}">
                  <a16:creationId xmlns:a16="http://schemas.microsoft.com/office/drawing/2014/main" id="{843E517E-2100-4282-9CB4-BC8415E06B3D}"/>
                </a:ext>
              </a:extLst>
            </p:cNvPr>
            <p:cNvSpPr/>
            <p:nvPr/>
          </p:nvSpPr>
          <p:spPr>
            <a:xfrm>
              <a:off x="3070203" y="5636667"/>
              <a:ext cx="10100835" cy="1482590"/>
            </a:xfrm>
            <a:prstGeom prst="roundRect">
              <a:avLst>
                <a:gd name="adj" fmla="val 16667"/>
              </a:avLst>
            </a:prstGeom>
            <a:solidFill>
              <a:srgbClr val="FFE6CD"/>
            </a:solidFill>
            <a:ln>
              <a:noFill/>
            </a:ln>
            <a:effectLst>
              <a:outerShdw blurRad="50800" dist="38100" dir="2700000" algn="tl" rotWithShape="0">
                <a:srgbClr val="000000">
                  <a:alpha val="40000"/>
                </a:srgbClr>
              </a:outerShdw>
            </a:effectLst>
          </p:spPr>
          <p:txBody>
            <a:bodyPr spcFirstLastPara="1" wrap="square" lIns="548625" tIns="60950" rIns="121900" bIns="60950" anchor="ctr" anchorCtr="0">
              <a:noAutofit/>
            </a:bodyPr>
            <a:lstStyle/>
            <a:p>
              <a:pPr marL="0" marR="0" lvl="0" indent="0" algn="l" rtl="0">
                <a:lnSpc>
                  <a:spcPct val="114000"/>
                </a:lnSpc>
                <a:spcBef>
                  <a:spcPts val="0"/>
                </a:spcBef>
                <a:spcAft>
                  <a:spcPts val="0"/>
                </a:spcAft>
                <a:buNone/>
              </a:pPr>
              <a:endParaRPr sz="2200" b="0" i="0" u="none" strike="noStrike" cap="none">
                <a:solidFill>
                  <a:srgbClr val="404040"/>
                </a:solidFill>
                <a:latin typeface="Open Sans" pitchFamily="2" charset="0"/>
                <a:ea typeface="Arial"/>
                <a:cs typeface="Arial"/>
                <a:sym typeface="Arial"/>
              </a:endParaRPr>
            </a:p>
          </p:txBody>
        </p:sp>
        <p:sp>
          <p:nvSpPr>
            <p:cNvPr id="15" name="Google Shape;1635;p61">
              <a:extLst>
                <a:ext uri="{FF2B5EF4-FFF2-40B4-BE49-F238E27FC236}">
                  <a16:creationId xmlns:a16="http://schemas.microsoft.com/office/drawing/2014/main" id="{068DC32D-7152-4F6A-BEC8-E1FA68CD5197}"/>
                </a:ext>
              </a:extLst>
            </p:cNvPr>
            <p:cNvSpPr/>
            <p:nvPr/>
          </p:nvSpPr>
          <p:spPr>
            <a:xfrm>
              <a:off x="3180312" y="5747810"/>
              <a:ext cx="9880617" cy="1260305"/>
            </a:xfrm>
            <a:prstGeom prst="rect">
              <a:avLst/>
            </a:prstGeom>
            <a:noFill/>
            <a:ln>
              <a:noFill/>
            </a:ln>
            <a:effectLst/>
          </p:spPr>
          <p:txBody>
            <a:bodyPr spcFirstLastPara="1" wrap="square" lIns="91425" tIns="45700" rIns="91425" bIns="45700" anchor="t" anchorCtr="0">
              <a:spAutoFit/>
            </a:bodyPr>
            <a:lstStyle/>
            <a:p>
              <a:pPr lvl="0">
                <a:lnSpc>
                  <a:spcPct val="115000"/>
                </a:lnSpc>
              </a:pPr>
              <a:r>
                <a:rPr lang="en-US" sz="2200">
                  <a:solidFill>
                    <a:srgbClr val="404040"/>
                  </a:solidFill>
                  <a:latin typeface="Open Sans" pitchFamily="2" charset="0"/>
                  <a:ea typeface="Open Sans"/>
                  <a:cs typeface="Open Sans"/>
                  <a:sym typeface="Open Sans"/>
                </a:rPr>
                <a:t>Example: Routers and firewalls use rules to filter incoming and outgoing traffic within an ACL, as defined by an administrator. The firewall examines all traffic and only allows traffic that meets one of the rules.</a:t>
              </a:r>
            </a:p>
          </p:txBody>
        </p:sp>
      </p:grpSp>
      <p:sp>
        <p:nvSpPr>
          <p:cNvPr id="9" name="Brandline_LVC">
            <a:extLst>
              <a:ext uri="{FF2B5EF4-FFF2-40B4-BE49-F238E27FC236}">
                <a16:creationId xmlns:a16="http://schemas.microsoft.com/office/drawing/2014/main" id="{3A4F2F51-76B4-1648-8D47-8609D081DEED}"/>
              </a:ext>
            </a:extLst>
          </p:cNvPr>
          <p:cNvSpPr/>
          <p:nvPr/>
        </p:nvSpPr>
        <p:spPr>
          <a:xfrm>
            <a:off x="4432300" y="905997"/>
            <a:ext cx="740973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10160" y="327847"/>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Attribute-Based Access Control (ABAC)</a:t>
            </a:r>
            <a:endParaRPr/>
          </a:p>
        </p:txBody>
      </p:sp>
      <p:grpSp>
        <p:nvGrpSpPr>
          <p:cNvPr id="2" name="Group 1">
            <a:extLst>
              <a:ext uri="{FF2B5EF4-FFF2-40B4-BE49-F238E27FC236}">
                <a16:creationId xmlns:a16="http://schemas.microsoft.com/office/drawing/2014/main" id="{A353D0FE-EEC9-41CE-B670-B920111D7856}"/>
              </a:ext>
            </a:extLst>
          </p:cNvPr>
          <p:cNvGrpSpPr/>
          <p:nvPr/>
        </p:nvGrpSpPr>
        <p:grpSpPr>
          <a:xfrm>
            <a:off x="848762" y="1799702"/>
            <a:ext cx="14704088" cy="1975481"/>
            <a:chOff x="2112101" y="1855660"/>
            <a:chExt cx="12152139" cy="2892302"/>
          </a:xfrm>
        </p:grpSpPr>
        <p:sp>
          <p:nvSpPr>
            <p:cNvPr id="10" name="Google Shape;285;p36">
              <a:extLst>
                <a:ext uri="{FF2B5EF4-FFF2-40B4-BE49-F238E27FC236}">
                  <a16:creationId xmlns:a16="http://schemas.microsoft.com/office/drawing/2014/main" id="{9990419C-B1FD-44FD-AD37-4CF49A443030}"/>
                </a:ext>
              </a:extLst>
            </p:cNvPr>
            <p:cNvSpPr/>
            <p:nvPr/>
          </p:nvSpPr>
          <p:spPr>
            <a:xfrm>
              <a:off x="2219137" y="1855660"/>
              <a:ext cx="11924762" cy="2443415"/>
            </a:xfrm>
            <a:prstGeom prst="roundRect">
              <a:avLst>
                <a:gd name="adj" fmla="val 7062"/>
              </a:avLst>
            </a:prstGeom>
            <a:solidFill>
              <a:srgbClr val="EAF7FC"/>
            </a:solidFill>
            <a:ln w="28575" cap="flat" cmpd="sng">
              <a:solidFill>
                <a:srgbClr val="009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61;p188">
              <a:extLst>
                <a:ext uri="{FF2B5EF4-FFF2-40B4-BE49-F238E27FC236}">
                  <a16:creationId xmlns:a16="http://schemas.microsoft.com/office/drawing/2014/main" id="{12075E22-1C3B-490A-A798-882F0C3A26F7}"/>
                </a:ext>
              </a:extLst>
            </p:cNvPr>
            <p:cNvSpPr txBox="1"/>
            <p:nvPr/>
          </p:nvSpPr>
          <p:spPr>
            <a:xfrm>
              <a:off x="2112101" y="2219487"/>
              <a:ext cx="12152139" cy="2528475"/>
            </a:xfrm>
            <a:prstGeom prst="rect">
              <a:avLst/>
            </a:prstGeom>
            <a:noFill/>
            <a:ln>
              <a:noFill/>
            </a:ln>
          </p:spPr>
          <p:txBody>
            <a:bodyPr spcFirstLastPara="1" wrap="square" lIns="91425" tIns="91425" rIns="91425" bIns="91425" anchor="t" anchorCtr="0">
              <a:noAutofit/>
            </a:bodyPr>
            <a:lstStyle/>
            <a:p>
              <a:pPr lvl="0" algn="ctr">
                <a:lnSpc>
                  <a:spcPct val="115000"/>
                </a:lnSpc>
              </a:pPr>
              <a:r>
                <a:rPr lang="en-US" sz="2200">
                  <a:solidFill>
                    <a:srgbClr val="404040"/>
                  </a:solidFill>
                  <a:latin typeface="Open Sans" pitchFamily="2" charset="0"/>
                  <a:ea typeface="Open Sans"/>
                  <a:cs typeface="Open Sans"/>
                  <a:sym typeface="Open Sans"/>
                </a:rPr>
                <a:t>‘An access control method where requests to perform operations on objects are granted or denied based on attributes of the subject, attributes of the object, environment conditions, and specified policies.’</a:t>
              </a:r>
              <a:br>
                <a:rPr lang="en-US" sz="2200">
                  <a:solidFill>
                    <a:srgbClr val="404040"/>
                  </a:solidFill>
                  <a:latin typeface="Open Sans" pitchFamily="2" charset="0"/>
                  <a:ea typeface="Open Sans"/>
                  <a:cs typeface="Open Sans"/>
                  <a:sym typeface="Open Sans"/>
                </a:rPr>
              </a:br>
              <a:r>
                <a:rPr lang="en-US" sz="2200">
                  <a:solidFill>
                    <a:srgbClr val="404040"/>
                  </a:solidFill>
                  <a:latin typeface="Open Sans" pitchFamily="2" charset="0"/>
                  <a:ea typeface="Open Sans"/>
                  <a:cs typeface="Open Sans"/>
                  <a:sym typeface="Open Sans"/>
                </a:rPr>
                <a:t>~ NIST</a:t>
              </a:r>
            </a:p>
          </p:txBody>
        </p:sp>
      </p:grpSp>
      <p:sp>
        <p:nvSpPr>
          <p:cNvPr id="13" name="Google Shape;713;p75">
            <a:extLst>
              <a:ext uri="{FF2B5EF4-FFF2-40B4-BE49-F238E27FC236}">
                <a16:creationId xmlns:a16="http://schemas.microsoft.com/office/drawing/2014/main" id="{DB6BB86F-8E2C-4DDC-AD2C-FB75A6264C2E}"/>
              </a:ext>
            </a:extLst>
          </p:cNvPr>
          <p:cNvSpPr txBox="1"/>
          <p:nvPr/>
        </p:nvSpPr>
        <p:spPr>
          <a:xfrm>
            <a:off x="1892960" y="4930189"/>
            <a:ext cx="4045155" cy="1649642"/>
          </a:xfrm>
          <a:prstGeom prst="rect">
            <a:avLst/>
          </a:prstGeom>
          <a:noFill/>
          <a:ln>
            <a:noFill/>
          </a:ln>
        </p:spPr>
        <p:txBody>
          <a:bodyPr spcFirstLastPara="1" wrap="square" lIns="91425" tIns="45700" rIns="91425" bIns="45700" anchor="t" anchorCtr="0">
            <a:spAutoFit/>
          </a:bodyPr>
          <a:lstStyle/>
          <a:p>
            <a:pPr lvl="0" algn="ctr">
              <a:lnSpc>
                <a:spcPct val="115000"/>
              </a:lnSpc>
            </a:pPr>
            <a:r>
              <a:rPr lang="en-US" sz="2200">
                <a:solidFill>
                  <a:srgbClr val="404040"/>
                </a:solidFill>
                <a:latin typeface="Open Sans" pitchFamily="2" charset="0"/>
                <a:ea typeface="Open Sans"/>
                <a:cs typeface="Open Sans"/>
                <a:sym typeface="Open Sans"/>
              </a:rPr>
              <a:t>Granular policies can be established by combining these attributes to grant or </a:t>
            </a:r>
          </a:p>
          <a:p>
            <a:pPr lvl="0" algn="ctr">
              <a:lnSpc>
                <a:spcPct val="115000"/>
              </a:lnSpc>
            </a:pPr>
            <a:r>
              <a:rPr lang="en-US" sz="2200">
                <a:solidFill>
                  <a:srgbClr val="404040"/>
                </a:solidFill>
                <a:latin typeface="Open Sans" pitchFamily="2" charset="0"/>
                <a:ea typeface="Open Sans"/>
                <a:cs typeface="Open Sans"/>
                <a:sym typeface="Open Sans"/>
              </a:rPr>
              <a:t>deny access. </a:t>
            </a:r>
          </a:p>
        </p:txBody>
      </p:sp>
      <p:sp>
        <p:nvSpPr>
          <p:cNvPr id="15" name="Google Shape;713;p75">
            <a:extLst>
              <a:ext uri="{FF2B5EF4-FFF2-40B4-BE49-F238E27FC236}">
                <a16:creationId xmlns:a16="http://schemas.microsoft.com/office/drawing/2014/main" id="{F927A7AA-ADA1-450A-AA33-0D057A690842}"/>
              </a:ext>
            </a:extLst>
          </p:cNvPr>
          <p:cNvSpPr txBox="1"/>
          <p:nvPr/>
        </p:nvSpPr>
        <p:spPr>
          <a:xfrm>
            <a:off x="10386545" y="4756808"/>
            <a:ext cx="3900955" cy="2038979"/>
          </a:xfrm>
          <a:prstGeom prst="rect">
            <a:avLst/>
          </a:prstGeom>
          <a:noFill/>
          <a:ln>
            <a:noFill/>
          </a:ln>
        </p:spPr>
        <p:txBody>
          <a:bodyPr spcFirstLastPara="1" wrap="square" lIns="91425" tIns="45700" rIns="91425" bIns="45700" anchor="t" anchorCtr="0">
            <a:spAutoFit/>
          </a:bodyPr>
          <a:lstStyle/>
          <a:p>
            <a:pPr lvl="0" algn="ctr">
              <a:lnSpc>
                <a:spcPct val="115000"/>
              </a:lnSpc>
            </a:pPr>
            <a:r>
              <a:rPr lang="en-US" sz="2200">
                <a:solidFill>
                  <a:srgbClr val="404040"/>
                </a:solidFill>
                <a:latin typeface="Open Sans" pitchFamily="2" charset="0"/>
                <a:ea typeface="Open Sans"/>
                <a:cs typeface="Open Sans"/>
                <a:sym typeface="Open Sans"/>
              </a:rPr>
              <a:t>Attributes provide details for building authorization policies, such as who wants access to what, from where, when, and why.</a:t>
            </a:r>
          </a:p>
        </p:txBody>
      </p:sp>
      <p:pic>
        <p:nvPicPr>
          <p:cNvPr id="18" name="Google Shape;2234;p85">
            <a:extLst>
              <a:ext uri="{FF2B5EF4-FFF2-40B4-BE49-F238E27FC236}">
                <a16:creationId xmlns:a16="http://schemas.microsoft.com/office/drawing/2014/main" id="{FCB0C687-24FA-4C1D-A038-FA2503BC11C5}"/>
              </a:ext>
            </a:extLst>
          </p:cNvPr>
          <p:cNvPicPr preferRelativeResize="0"/>
          <p:nvPr/>
        </p:nvPicPr>
        <p:blipFill rotWithShape="1">
          <a:blip r:embed="rId3">
            <a:alphaModFix/>
          </a:blip>
          <a:srcRect/>
          <a:stretch/>
        </p:blipFill>
        <p:spPr>
          <a:xfrm>
            <a:off x="6838589" y="4544604"/>
            <a:ext cx="2500444" cy="2738426"/>
          </a:xfrm>
          <a:prstGeom prst="rect">
            <a:avLst/>
          </a:prstGeom>
          <a:noFill/>
          <a:ln>
            <a:noFill/>
          </a:ln>
          <a:effectLst>
            <a:outerShdw blurRad="50800" dist="38100" dir="5400000" algn="t" rotWithShape="0">
              <a:prstClr val="black">
                <a:alpha val="40000"/>
              </a:prstClr>
            </a:outerShdw>
          </a:effectLst>
        </p:spPr>
      </p:pic>
      <p:grpSp>
        <p:nvGrpSpPr>
          <p:cNvPr id="21" name="Group 20">
            <a:extLst>
              <a:ext uri="{FF2B5EF4-FFF2-40B4-BE49-F238E27FC236}">
                <a16:creationId xmlns:a16="http://schemas.microsoft.com/office/drawing/2014/main" id="{1FF59531-356F-4025-A791-22C69B9F5BF3}"/>
              </a:ext>
            </a:extLst>
          </p:cNvPr>
          <p:cNvGrpSpPr/>
          <p:nvPr/>
        </p:nvGrpSpPr>
        <p:grpSpPr>
          <a:xfrm>
            <a:off x="5938116" y="5036413"/>
            <a:ext cx="413617" cy="1543418"/>
            <a:chOff x="3689291" y="5292399"/>
            <a:chExt cx="413617" cy="1543418"/>
          </a:xfrm>
          <a:solidFill>
            <a:srgbClr val="009FB7"/>
          </a:solidFill>
        </p:grpSpPr>
        <p:sp>
          <p:nvSpPr>
            <p:cNvPr id="22" name="Rectangle 21">
              <a:extLst>
                <a:ext uri="{FF2B5EF4-FFF2-40B4-BE49-F238E27FC236}">
                  <a16:creationId xmlns:a16="http://schemas.microsoft.com/office/drawing/2014/main" id="{C473270C-B2A3-4F20-B5BD-A65E0843B1CE}"/>
                </a:ext>
              </a:extLst>
            </p:cNvPr>
            <p:cNvSpPr/>
            <p:nvPr/>
          </p:nvSpPr>
          <p:spPr>
            <a:xfrm>
              <a:off x="4001308" y="5292399"/>
              <a:ext cx="101600" cy="1543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80E712EB-005E-43C4-A404-D533790143E2}"/>
                </a:ext>
              </a:extLst>
            </p:cNvPr>
            <p:cNvSpPr/>
            <p:nvPr/>
          </p:nvSpPr>
          <p:spPr>
            <a:xfrm rot="16200000">
              <a:off x="3663567" y="5903336"/>
              <a:ext cx="372991" cy="3215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BBA3175-3748-4CAB-8DA3-D682B4CB2DE3}"/>
              </a:ext>
            </a:extLst>
          </p:cNvPr>
          <p:cNvGrpSpPr/>
          <p:nvPr/>
        </p:nvGrpSpPr>
        <p:grpSpPr>
          <a:xfrm flipH="1">
            <a:off x="9811989" y="5036413"/>
            <a:ext cx="413617" cy="1543418"/>
            <a:chOff x="3689291" y="5292399"/>
            <a:chExt cx="413617" cy="1543418"/>
          </a:xfrm>
          <a:solidFill>
            <a:srgbClr val="009FB7"/>
          </a:solidFill>
        </p:grpSpPr>
        <p:sp>
          <p:nvSpPr>
            <p:cNvPr id="25" name="Rectangle 24">
              <a:extLst>
                <a:ext uri="{FF2B5EF4-FFF2-40B4-BE49-F238E27FC236}">
                  <a16:creationId xmlns:a16="http://schemas.microsoft.com/office/drawing/2014/main" id="{B903C8D2-90D6-4B9F-BD96-4BFA65C4B967}"/>
                </a:ext>
              </a:extLst>
            </p:cNvPr>
            <p:cNvSpPr/>
            <p:nvPr/>
          </p:nvSpPr>
          <p:spPr>
            <a:xfrm>
              <a:off x="4001308" y="5292399"/>
              <a:ext cx="101600" cy="15434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C2BC7A0-F833-4B5A-9BC5-783DBE9B66A1}"/>
                </a:ext>
              </a:extLst>
            </p:cNvPr>
            <p:cNvSpPr/>
            <p:nvPr/>
          </p:nvSpPr>
          <p:spPr>
            <a:xfrm rot="16200000">
              <a:off x="3663567" y="5903336"/>
              <a:ext cx="372991" cy="3215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Brandline_LVC">
            <a:extLst>
              <a:ext uri="{FF2B5EF4-FFF2-40B4-BE49-F238E27FC236}">
                <a16:creationId xmlns:a16="http://schemas.microsoft.com/office/drawing/2014/main" id="{B8A28631-427C-AA13-E881-8898ED260608}"/>
              </a:ext>
            </a:extLst>
          </p:cNvPr>
          <p:cNvSpPr/>
          <p:nvPr/>
        </p:nvSpPr>
        <p:spPr>
          <a:xfrm>
            <a:off x="3886200" y="914321"/>
            <a:ext cx="850114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10160" y="325676"/>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Attribute Based Access Control (ABAC)</a:t>
            </a:r>
            <a:endParaRPr/>
          </a:p>
        </p:txBody>
      </p:sp>
      <p:sp>
        <p:nvSpPr>
          <p:cNvPr id="129" name="Google Shape;129;p14"/>
          <p:cNvSpPr txBox="1"/>
          <p:nvPr/>
        </p:nvSpPr>
        <p:spPr>
          <a:xfrm>
            <a:off x="1344970" y="1391984"/>
            <a:ext cx="13624550" cy="498507"/>
          </a:xfrm>
          <a:prstGeom prst="rect">
            <a:avLst/>
          </a:prstGeom>
          <a:noFill/>
          <a:ln>
            <a:noFill/>
          </a:ln>
        </p:spPr>
        <p:txBody>
          <a:bodyPr spcFirstLastPara="1" wrap="square" lIns="45675" tIns="45675" rIns="45675" bIns="45675" anchor="t" anchorCtr="0">
            <a:spAutoFit/>
          </a:bodyPr>
          <a:lstStyle/>
          <a:p>
            <a:pPr marL="0" marR="0" lvl="0" indent="0" algn="ctr" rtl="0">
              <a:lnSpc>
                <a:spcPct val="12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following diagram describes the ABAC principle.</a:t>
            </a:r>
            <a:endParaRPr sz="2200" b="0" i="0" u="none" strike="noStrike" cap="none">
              <a:solidFill>
                <a:srgbClr val="3F3F3F"/>
              </a:solidFill>
              <a:latin typeface="Open Sans"/>
              <a:ea typeface="Open Sans"/>
              <a:cs typeface="Open Sans"/>
              <a:sym typeface="Open Sans"/>
            </a:endParaRPr>
          </a:p>
        </p:txBody>
      </p:sp>
      <p:grpSp>
        <p:nvGrpSpPr>
          <p:cNvPr id="9" name="Group 8">
            <a:extLst>
              <a:ext uri="{FF2B5EF4-FFF2-40B4-BE49-F238E27FC236}">
                <a16:creationId xmlns:a16="http://schemas.microsoft.com/office/drawing/2014/main" id="{BB1AB4DD-2823-43B4-BF6C-D7B53B7A1E98}"/>
              </a:ext>
            </a:extLst>
          </p:cNvPr>
          <p:cNvGrpSpPr/>
          <p:nvPr/>
        </p:nvGrpSpPr>
        <p:grpSpPr>
          <a:xfrm>
            <a:off x="3662646" y="2238199"/>
            <a:ext cx="8835524" cy="5961955"/>
            <a:chOff x="3211710" y="2238199"/>
            <a:chExt cx="8835524" cy="5961955"/>
          </a:xfrm>
        </p:grpSpPr>
        <p:sp>
          <p:nvSpPr>
            <p:cNvPr id="99" name="Google Shape;99;p14"/>
            <p:cNvSpPr txBox="1"/>
            <p:nvPr/>
          </p:nvSpPr>
          <p:spPr>
            <a:xfrm>
              <a:off x="5068879" y="2386000"/>
              <a:ext cx="809675" cy="43084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None/>
              </a:pPr>
              <a:r>
                <a:rPr lang="en-US"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User</a:t>
              </a:r>
              <a:endParaRPr>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0" name="Google Shape;100;p14"/>
            <p:cNvSpPr txBox="1"/>
            <p:nvPr/>
          </p:nvSpPr>
          <p:spPr>
            <a:xfrm>
              <a:off x="7080747" y="2369154"/>
              <a:ext cx="2123214" cy="430845"/>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Environment</a:t>
              </a:r>
              <a:endParaRPr>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2" name="Google Shape;102;p14"/>
            <p:cNvSpPr txBox="1"/>
            <p:nvPr/>
          </p:nvSpPr>
          <p:spPr>
            <a:xfrm>
              <a:off x="9653713" y="2238199"/>
              <a:ext cx="2341089" cy="769351"/>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Information asset</a:t>
              </a:r>
              <a:endParaRPr>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3" name="Google Shape;103;p14"/>
            <p:cNvSpPr txBox="1"/>
            <p:nvPr/>
          </p:nvSpPr>
          <p:spPr>
            <a:xfrm>
              <a:off x="4742260" y="4320900"/>
              <a:ext cx="1329914" cy="769399"/>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b="0" i="1" u="none" strike="noStrike" cap="none">
                  <a:solidFill>
                    <a:srgbClr val="3F3F3F"/>
                  </a:solidFill>
                  <a:latin typeface="Open Sans"/>
                  <a:ea typeface="Open Sans"/>
                  <a:cs typeface="Open Sans"/>
                  <a:sym typeface="Open Sans"/>
                </a:rPr>
                <a:t>Subject attributes</a:t>
              </a:r>
              <a:endParaRPr/>
            </a:p>
          </p:txBody>
        </p:sp>
        <p:sp>
          <p:nvSpPr>
            <p:cNvPr id="104" name="Google Shape;104;p14"/>
            <p:cNvSpPr txBox="1"/>
            <p:nvPr/>
          </p:nvSpPr>
          <p:spPr>
            <a:xfrm>
              <a:off x="7220447" y="4310149"/>
              <a:ext cx="1784718" cy="769399"/>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b="0" i="1" u="none" strike="noStrike" cap="none">
                  <a:solidFill>
                    <a:srgbClr val="3F3F3F"/>
                  </a:solidFill>
                  <a:latin typeface="Open Sans"/>
                  <a:ea typeface="Open Sans"/>
                  <a:cs typeface="Open Sans"/>
                  <a:sym typeface="Open Sans"/>
                </a:rPr>
                <a:t>Environment attributes</a:t>
              </a:r>
              <a:endParaRPr/>
            </a:p>
          </p:txBody>
        </p:sp>
        <p:sp>
          <p:nvSpPr>
            <p:cNvPr id="105" name="Google Shape;105;p14"/>
            <p:cNvSpPr txBox="1"/>
            <p:nvPr/>
          </p:nvSpPr>
          <p:spPr>
            <a:xfrm>
              <a:off x="9719757" y="4320896"/>
              <a:ext cx="2327477" cy="769399"/>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b="0" i="1" u="none" strike="noStrike" cap="none">
                  <a:solidFill>
                    <a:srgbClr val="3F3F3F"/>
                  </a:solidFill>
                  <a:latin typeface="Open Sans"/>
                  <a:ea typeface="Open Sans"/>
                  <a:cs typeface="Open Sans"/>
                  <a:sym typeface="Open Sans"/>
                </a:rPr>
                <a:t>Resource and action </a:t>
              </a:r>
              <a:r>
                <a:rPr lang="en-US" sz="2200" i="1">
                  <a:solidFill>
                    <a:srgbClr val="3F3F3F"/>
                  </a:solidFill>
                  <a:latin typeface="Open Sans"/>
                  <a:ea typeface="Open Sans"/>
                  <a:cs typeface="Open Sans"/>
                  <a:sym typeface="Open Sans"/>
                </a:rPr>
                <a:t>a</a:t>
              </a:r>
              <a:r>
                <a:rPr lang="en-US" sz="2200" b="0" i="1" u="none" strike="noStrike" cap="none">
                  <a:solidFill>
                    <a:srgbClr val="3F3F3F"/>
                  </a:solidFill>
                  <a:latin typeface="Open Sans"/>
                  <a:ea typeface="Open Sans"/>
                  <a:cs typeface="Open Sans"/>
                  <a:sym typeface="Open Sans"/>
                </a:rPr>
                <a:t>ttributes</a:t>
              </a:r>
              <a:endParaRPr/>
            </a:p>
          </p:txBody>
        </p:sp>
        <p:pic>
          <p:nvPicPr>
            <p:cNvPr id="106" name="Google Shape;106;p14" descr="Google Shape;1017;p50"/>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7450198" y="5979382"/>
              <a:ext cx="1492568" cy="1382072"/>
            </a:xfrm>
            <a:prstGeom prst="rect">
              <a:avLst/>
            </a:prstGeom>
            <a:noFill/>
            <a:ln>
              <a:noFill/>
            </a:ln>
          </p:spPr>
        </p:pic>
        <p:pic>
          <p:nvPicPr>
            <p:cNvPr id="108" name="Google Shape;108;p14" descr="Google Shape;1019;p50"/>
            <p:cNvPicPr preferRelativeResize="0"/>
            <p:nvPr/>
          </p:nvPicPr>
          <p:blipFill rotWithShape="1">
            <a:blip r:embed="rId5">
              <a:alphaModFix/>
            </a:blip>
            <a:srcRect/>
            <a:stretch/>
          </p:blipFill>
          <p:spPr>
            <a:xfrm>
              <a:off x="10070119" y="5973008"/>
              <a:ext cx="598559" cy="552829"/>
            </a:xfrm>
            <a:prstGeom prst="rect">
              <a:avLst/>
            </a:prstGeom>
            <a:noFill/>
            <a:ln>
              <a:noFill/>
            </a:ln>
          </p:spPr>
        </p:pic>
        <p:pic>
          <p:nvPicPr>
            <p:cNvPr id="109" name="Google Shape;109;p14" descr="Google Shape;1020;p50"/>
            <p:cNvPicPr preferRelativeResize="0"/>
            <p:nvPr/>
          </p:nvPicPr>
          <p:blipFill rotWithShape="1">
            <a:blip r:embed="rId6">
              <a:alphaModFix/>
            </a:blip>
            <a:srcRect/>
            <a:stretch/>
          </p:blipFill>
          <p:spPr>
            <a:xfrm rot="2551848">
              <a:off x="10070119" y="6771058"/>
              <a:ext cx="598559" cy="552829"/>
            </a:xfrm>
            <a:prstGeom prst="rect">
              <a:avLst/>
            </a:prstGeom>
            <a:noFill/>
            <a:ln>
              <a:noFill/>
            </a:ln>
          </p:spPr>
        </p:pic>
        <p:cxnSp>
          <p:nvCxnSpPr>
            <p:cNvPr id="110" name="Google Shape;110;p14"/>
            <p:cNvCxnSpPr/>
            <p:nvPr/>
          </p:nvCxnSpPr>
          <p:spPr>
            <a:xfrm>
              <a:off x="5407214" y="5426554"/>
              <a:ext cx="5476279" cy="1"/>
            </a:xfrm>
            <a:prstGeom prst="straightConnector1">
              <a:avLst/>
            </a:prstGeom>
            <a:noFill/>
            <a:ln w="28575" cap="flat" cmpd="sng">
              <a:solidFill>
                <a:schemeClr val="bg1">
                  <a:lumMod val="50000"/>
                </a:schemeClr>
              </a:solidFill>
              <a:prstDash val="solid"/>
              <a:miter lim="800000"/>
              <a:headEnd type="none" w="sm" len="sm"/>
              <a:tailEnd type="none" w="sm" len="sm"/>
            </a:ln>
          </p:spPr>
        </p:cxnSp>
        <p:cxnSp>
          <p:nvCxnSpPr>
            <p:cNvPr id="111" name="Google Shape;111;p14"/>
            <p:cNvCxnSpPr/>
            <p:nvPr/>
          </p:nvCxnSpPr>
          <p:spPr>
            <a:xfrm>
              <a:off x="5424107" y="5039574"/>
              <a:ext cx="1" cy="386980"/>
            </a:xfrm>
            <a:prstGeom prst="straightConnector1">
              <a:avLst/>
            </a:prstGeom>
            <a:noFill/>
            <a:ln w="28575" cap="flat" cmpd="sng">
              <a:solidFill>
                <a:schemeClr val="bg1">
                  <a:lumMod val="50000"/>
                </a:schemeClr>
              </a:solidFill>
              <a:prstDash val="solid"/>
              <a:miter lim="800000"/>
              <a:headEnd type="none" w="sm" len="sm"/>
              <a:tailEnd type="none" w="sm" len="sm"/>
            </a:ln>
          </p:spPr>
        </p:cxnSp>
        <p:cxnSp>
          <p:nvCxnSpPr>
            <p:cNvPr id="112" name="Google Shape;112;p14"/>
            <p:cNvCxnSpPr/>
            <p:nvPr/>
          </p:nvCxnSpPr>
          <p:spPr>
            <a:xfrm>
              <a:off x="10866601" y="5039574"/>
              <a:ext cx="1" cy="386980"/>
            </a:xfrm>
            <a:prstGeom prst="straightConnector1">
              <a:avLst/>
            </a:prstGeom>
            <a:noFill/>
            <a:ln w="28575" cap="flat" cmpd="sng">
              <a:solidFill>
                <a:schemeClr val="bg1">
                  <a:lumMod val="50000"/>
                </a:schemeClr>
              </a:solidFill>
              <a:prstDash val="solid"/>
              <a:miter lim="800000"/>
              <a:headEnd type="none" w="sm" len="sm"/>
              <a:tailEnd type="none" w="sm" len="sm"/>
            </a:ln>
          </p:spPr>
        </p:cxnSp>
        <p:cxnSp>
          <p:nvCxnSpPr>
            <p:cNvPr id="113" name="Google Shape;113;p14"/>
            <p:cNvCxnSpPr/>
            <p:nvPr/>
          </p:nvCxnSpPr>
          <p:spPr>
            <a:xfrm>
              <a:off x="8169612" y="5427250"/>
              <a:ext cx="1" cy="386980"/>
            </a:xfrm>
            <a:prstGeom prst="straightConnector1">
              <a:avLst/>
            </a:prstGeom>
            <a:noFill/>
            <a:ln w="28575" cap="flat" cmpd="sng">
              <a:solidFill>
                <a:schemeClr val="bg1">
                  <a:lumMod val="50000"/>
                </a:schemeClr>
              </a:solidFill>
              <a:prstDash val="solid"/>
              <a:miter lim="800000"/>
              <a:headEnd type="none" w="sm" len="sm"/>
              <a:tailEnd type="stealth" w="med" len="med"/>
            </a:ln>
          </p:spPr>
        </p:cxnSp>
        <p:cxnSp>
          <p:nvCxnSpPr>
            <p:cNvPr id="114" name="Google Shape;114;p14"/>
            <p:cNvCxnSpPr/>
            <p:nvPr/>
          </p:nvCxnSpPr>
          <p:spPr>
            <a:xfrm>
              <a:off x="9100306" y="6635050"/>
              <a:ext cx="423779" cy="1"/>
            </a:xfrm>
            <a:prstGeom prst="straightConnector1">
              <a:avLst/>
            </a:prstGeom>
            <a:noFill/>
            <a:ln w="19050" cap="flat" cmpd="sng">
              <a:solidFill>
                <a:schemeClr val="bg1">
                  <a:lumMod val="50000"/>
                </a:schemeClr>
              </a:solidFill>
              <a:prstDash val="solid"/>
              <a:miter lim="800000"/>
              <a:headEnd type="none" w="sm" len="sm"/>
              <a:tailEnd type="none" w="sm" len="sm"/>
            </a:ln>
          </p:spPr>
        </p:cxnSp>
        <p:cxnSp>
          <p:nvCxnSpPr>
            <p:cNvPr id="115" name="Google Shape;115;p14"/>
            <p:cNvCxnSpPr/>
            <p:nvPr/>
          </p:nvCxnSpPr>
          <p:spPr>
            <a:xfrm>
              <a:off x="9519297" y="6241791"/>
              <a:ext cx="1" cy="829243"/>
            </a:xfrm>
            <a:prstGeom prst="straightConnector1">
              <a:avLst/>
            </a:prstGeom>
            <a:noFill/>
            <a:ln w="19050" cap="flat" cmpd="sng">
              <a:solidFill>
                <a:schemeClr val="bg1">
                  <a:lumMod val="50000"/>
                </a:schemeClr>
              </a:solidFill>
              <a:prstDash val="solid"/>
              <a:miter lim="800000"/>
              <a:headEnd type="none" w="sm" len="sm"/>
              <a:tailEnd type="none" w="sm" len="sm"/>
            </a:ln>
          </p:spPr>
        </p:cxnSp>
        <p:cxnSp>
          <p:nvCxnSpPr>
            <p:cNvPr id="116" name="Google Shape;116;p14"/>
            <p:cNvCxnSpPr/>
            <p:nvPr/>
          </p:nvCxnSpPr>
          <p:spPr>
            <a:xfrm>
              <a:off x="9502404" y="6244867"/>
              <a:ext cx="466360" cy="1"/>
            </a:xfrm>
            <a:prstGeom prst="straightConnector1">
              <a:avLst/>
            </a:prstGeom>
            <a:noFill/>
            <a:ln w="19050" cap="flat" cmpd="sng">
              <a:solidFill>
                <a:schemeClr val="bg1">
                  <a:lumMod val="50000"/>
                </a:schemeClr>
              </a:solidFill>
              <a:prstDash val="solid"/>
              <a:miter lim="800000"/>
              <a:headEnd type="none" w="sm" len="sm"/>
              <a:tailEnd type="stealth" w="med" len="med"/>
            </a:ln>
          </p:spPr>
        </p:cxnSp>
        <p:cxnSp>
          <p:nvCxnSpPr>
            <p:cNvPr id="117" name="Google Shape;117;p14"/>
            <p:cNvCxnSpPr/>
            <p:nvPr/>
          </p:nvCxnSpPr>
          <p:spPr>
            <a:xfrm>
              <a:off x="9502404" y="7053098"/>
              <a:ext cx="466360" cy="1"/>
            </a:xfrm>
            <a:prstGeom prst="straightConnector1">
              <a:avLst/>
            </a:prstGeom>
            <a:noFill/>
            <a:ln w="19050" cap="flat" cmpd="sng">
              <a:solidFill>
                <a:schemeClr val="bg1">
                  <a:lumMod val="50000"/>
                </a:schemeClr>
              </a:solidFill>
              <a:prstDash val="solid"/>
              <a:miter lim="800000"/>
              <a:headEnd type="none" w="sm" len="sm"/>
              <a:tailEnd type="stealth" w="med" len="med"/>
            </a:ln>
          </p:spPr>
        </p:cxnSp>
        <p:sp>
          <p:nvSpPr>
            <p:cNvPr id="118" name="Google Shape;118;p14"/>
            <p:cNvSpPr txBox="1"/>
            <p:nvPr/>
          </p:nvSpPr>
          <p:spPr>
            <a:xfrm>
              <a:off x="10869982" y="6034770"/>
              <a:ext cx="1102992" cy="43084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None/>
              </a:pPr>
              <a:r>
                <a:rPr lang="en-US" sz="2200" b="0" i="1" u="none" strike="noStrike" cap="none">
                  <a:solidFill>
                    <a:srgbClr val="3F3F3F"/>
                  </a:solidFill>
                  <a:latin typeface="Open Sans"/>
                  <a:ea typeface="Open Sans"/>
                  <a:cs typeface="Open Sans"/>
                  <a:sym typeface="Open Sans"/>
                </a:rPr>
                <a:t>PERMIT</a:t>
              </a:r>
              <a:endParaRPr/>
            </a:p>
          </p:txBody>
        </p:sp>
        <p:sp>
          <p:nvSpPr>
            <p:cNvPr id="119" name="Google Shape;119;p14"/>
            <p:cNvSpPr txBox="1"/>
            <p:nvPr/>
          </p:nvSpPr>
          <p:spPr>
            <a:xfrm>
              <a:off x="10837978" y="6864013"/>
              <a:ext cx="837444" cy="43084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None/>
              </a:pPr>
              <a:r>
                <a:rPr lang="en-US" sz="2200" b="0" i="1" u="none" strike="noStrike" cap="none">
                  <a:solidFill>
                    <a:srgbClr val="3F3F3F"/>
                  </a:solidFill>
                  <a:latin typeface="Open Sans"/>
                  <a:ea typeface="Open Sans"/>
                  <a:cs typeface="Open Sans"/>
                  <a:sym typeface="Open Sans"/>
                </a:rPr>
                <a:t>DENY</a:t>
              </a:r>
              <a:endParaRPr/>
            </a:p>
          </p:txBody>
        </p:sp>
        <p:sp>
          <p:nvSpPr>
            <p:cNvPr id="120" name="Google Shape;120;p14"/>
            <p:cNvSpPr txBox="1"/>
            <p:nvPr/>
          </p:nvSpPr>
          <p:spPr>
            <a:xfrm>
              <a:off x="6942294" y="7430755"/>
              <a:ext cx="2607579" cy="769399"/>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Authorization engine</a:t>
              </a:r>
              <a:endParaRPr/>
            </a:p>
          </p:txBody>
        </p:sp>
        <p:sp>
          <p:nvSpPr>
            <p:cNvPr id="126" name="Google Shape;126;p14"/>
            <p:cNvSpPr txBox="1"/>
            <p:nvPr/>
          </p:nvSpPr>
          <p:spPr>
            <a:xfrm>
              <a:off x="3211710" y="5600016"/>
              <a:ext cx="3417662" cy="2488680"/>
            </a:xfrm>
            <a:prstGeom prst="roundRect">
              <a:avLst>
                <a:gd name="adj" fmla="val 7481"/>
              </a:avLst>
            </a:prstGeom>
            <a:solidFill>
              <a:srgbClr val="839788"/>
            </a:solidFill>
            <a:ln>
              <a:noFill/>
            </a:ln>
          </p:spPr>
          <p:txBody>
            <a:bodyPr spcFirstLastPara="1" wrap="square" lIns="107975" tIns="107975" rIns="107975" bIns="107975" anchor="t" anchorCtr="0">
              <a:spAutoFit/>
            </a:bodyPr>
            <a:lstStyle/>
            <a:p>
              <a:pPr marL="0" marR="0" lvl="0" indent="0" algn="ctr" rtl="0">
                <a:lnSpc>
                  <a:spcPct val="150000"/>
                </a:lnSpc>
                <a:spcBef>
                  <a:spcPts val="0"/>
                </a:spcBef>
                <a:spcAft>
                  <a:spcPts val="0"/>
                </a:spcAft>
                <a:buNone/>
              </a:pPr>
              <a:r>
                <a:rPr lang="en-US" sz="2200" b="0" i="0" u="none" strike="noStrike" cap="none">
                  <a:solidFill>
                    <a:schemeClr val="bg1"/>
                  </a:solidFill>
                  <a:latin typeface="Open Sans"/>
                  <a:ea typeface="Open Sans"/>
                  <a:cs typeface="Open Sans"/>
                  <a:sym typeface="Open Sans"/>
                </a:rPr>
                <a:t>Permit managers to … provided that …… </a:t>
              </a:r>
              <a:br>
                <a:rPr lang="en-US" sz="2200" b="0" i="0" u="none" strike="noStrike" cap="none">
                  <a:solidFill>
                    <a:schemeClr val="bg1"/>
                  </a:solidFill>
                  <a:latin typeface="Open Sans"/>
                  <a:ea typeface="Open Sans"/>
                  <a:cs typeface="Open Sans"/>
                  <a:sym typeface="Open Sans"/>
                </a:rPr>
              </a:br>
              <a:r>
                <a:rPr lang="en-US" sz="2200" b="0" i="0" u="none" strike="noStrike" cap="none">
                  <a:solidFill>
                    <a:schemeClr val="bg1"/>
                  </a:solidFill>
                  <a:latin typeface="Open Sans"/>
                  <a:ea typeface="Open Sans"/>
                  <a:cs typeface="Open Sans"/>
                  <a:sym typeface="Open Sans"/>
                </a:rPr>
                <a:t>if ……… or …….</a:t>
              </a:r>
              <a:br>
                <a:rPr lang="en-US" sz="2200" b="0" i="0" u="none" strike="noStrike" cap="none">
                  <a:solidFill>
                    <a:schemeClr val="bg1"/>
                  </a:solidFill>
                  <a:latin typeface="Open Sans"/>
                  <a:ea typeface="Open Sans"/>
                  <a:cs typeface="Open Sans"/>
                  <a:sym typeface="Open Sans"/>
                </a:rPr>
              </a:br>
              <a:r>
                <a:rPr lang="en-US" sz="2200" b="0" i="0" u="none" strike="noStrike" cap="none">
                  <a:solidFill>
                    <a:schemeClr val="bg1"/>
                  </a:solidFill>
                  <a:latin typeface="Open Sans"/>
                  <a:ea typeface="Open Sans"/>
                  <a:cs typeface="Open Sans"/>
                  <a:sym typeface="Open Sans"/>
                </a:rPr>
                <a:t>unless ……</a:t>
              </a:r>
              <a:endParaRPr lang="en-US">
                <a:solidFill>
                  <a:schemeClr val="bg1"/>
                </a:solidFill>
              </a:endParaRPr>
            </a:p>
          </p:txBody>
        </p:sp>
        <p:cxnSp>
          <p:nvCxnSpPr>
            <p:cNvPr id="127" name="Google Shape;127;p14"/>
            <p:cNvCxnSpPr/>
            <p:nvPr/>
          </p:nvCxnSpPr>
          <p:spPr>
            <a:xfrm>
              <a:off x="6880853" y="6635050"/>
              <a:ext cx="423779" cy="1"/>
            </a:xfrm>
            <a:prstGeom prst="straightConnector1">
              <a:avLst/>
            </a:prstGeom>
            <a:noFill/>
            <a:ln w="19050" cap="flat" cmpd="sng">
              <a:solidFill>
                <a:schemeClr val="bg1">
                  <a:lumMod val="50000"/>
                </a:schemeClr>
              </a:solidFill>
              <a:prstDash val="solid"/>
              <a:miter lim="800000"/>
              <a:headEnd type="none" w="sm" len="sm"/>
              <a:tailEnd type="stealth" w="med" len="med"/>
            </a:ln>
          </p:spPr>
        </p:cxnSp>
        <p:grpSp>
          <p:nvGrpSpPr>
            <p:cNvPr id="36" name="Group 10">
              <a:extLst>
                <a:ext uri="{FF2B5EF4-FFF2-40B4-BE49-F238E27FC236}">
                  <a16:creationId xmlns:a16="http://schemas.microsoft.com/office/drawing/2014/main" id="{4C67D8B8-A60F-44B8-A04A-3356C752BD01}"/>
                </a:ext>
              </a:extLst>
            </p:cNvPr>
            <p:cNvGrpSpPr>
              <a:grpSpLocks noChangeAspect="1"/>
            </p:cNvGrpSpPr>
            <p:nvPr/>
          </p:nvGrpSpPr>
          <p:grpSpPr bwMode="auto">
            <a:xfrm>
              <a:off x="4920552" y="2959446"/>
              <a:ext cx="973347" cy="1164354"/>
              <a:chOff x="4462" y="2112"/>
              <a:chExt cx="1172" cy="1402"/>
            </a:xfrm>
          </p:grpSpPr>
          <p:sp>
            <p:nvSpPr>
              <p:cNvPr id="37" name="Freeform 11">
                <a:extLst>
                  <a:ext uri="{FF2B5EF4-FFF2-40B4-BE49-F238E27FC236}">
                    <a16:creationId xmlns:a16="http://schemas.microsoft.com/office/drawing/2014/main" id="{E2507675-AC50-4C63-81B5-AE5ED4C5E286}"/>
                  </a:ext>
                </a:extLst>
              </p:cNvPr>
              <p:cNvSpPr>
                <a:spLocks/>
              </p:cNvSpPr>
              <p:nvPr/>
            </p:nvSpPr>
            <p:spPr bwMode="auto">
              <a:xfrm>
                <a:off x="4925" y="2626"/>
                <a:ext cx="226" cy="195"/>
              </a:xfrm>
              <a:custGeom>
                <a:avLst/>
                <a:gdLst>
                  <a:gd name="T0" fmla="*/ 23 w 1661"/>
                  <a:gd name="T1" fmla="*/ 690 h 1440"/>
                  <a:gd name="T2" fmla="*/ 0 w 1661"/>
                  <a:gd name="T3" fmla="*/ 828 h 1440"/>
                  <a:gd name="T4" fmla="*/ 1661 w 1661"/>
                  <a:gd name="T5" fmla="*/ 667 h 1440"/>
                  <a:gd name="T6" fmla="*/ 1483 w 1661"/>
                  <a:gd name="T7" fmla="*/ 0 h 1440"/>
                  <a:gd name="T8" fmla="*/ 23 w 1661"/>
                  <a:gd name="T9" fmla="*/ 690 h 1440"/>
                </a:gdLst>
                <a:ahLst/>
                <a:cxnLst>
                  <a:cxn ang="0">
                    <a:pos x="T0" y="T1"/>
                  </a:cxn>
                  <a:cxn ang="0">
                    <a:pos x="T2" y="T3"/>
                  </a:cxn>
                  <a:cxn ang="0">
                    <a:pos x="T4" y="T5"/>
                  </a:cxn>
                  <a:cxn ang="0">
                    <a:pos x="T6" y="T7"/>
                  </a:cxn>
                  <a:cxn ang="0">
                    <a:pos x="T8" y="T9"/>
                  </a:cxn>
                </a:cxnLst>
                <a:rect l="0" t="0" r="r" b="b"/>
                <a:pathLst>
                  <a:path w="1661" h="1440">
                    <a:moveTo>
                      <a:pt x="23" y="690"/>
                    </a:moveTo>
                    <a:cubicBezTo>
                      <a:pt x="0" y="828"/>
                      <a:pt x="0" y="828"/>
                      <a:pt x="0" y="828"/>
                    </a:cubicBezTo>
                    <a:cubicBezTo>
                      <a:pt x="1209" y="1440"/>
                      <a:pt x="1661" y="667"/>
                      <a:pt x="1661" y="667"/>
                    </a:cubicBezTo>
                    <a:cubicBezTo>
                      <a:pt x="1483" y="0"/>
                      <a:pt x="1483" y="0"/>
                      <a:pt x="1483" y="0"/>
                    </a:cubicBezTo>
                    <a:cubicBezTo>
                      <a:pt x="1213" y="329"/>
                      <a:pt x="726" y="749"/>
                      <a:pt x="23" y="690"/>
                    </a:cubicBezTo>
                    <a:close/>
                  </a:path>
                </a:pathLst>
              </a:custGeom>
              <a:solidFill>
                <a:srgbClr val="EDD1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12">
                <a:extLst>
                  <a:ext uri="{FF2B5EF4-FFF2-40B4-BE49-F238E27FC236}">
                    <a16:creationId xmlns:a16="http://schemas.microsoft.com/office/drawing/2014/main" id="{27610797-A478-49E0-9493-E3DC25E2BF39}"/>
                  </a:ext>
                </a:extLst>
              </p:cNvPr>
              <p:cNvSpPr>
                <a:spLocks/>
              </p:cNvSpPr>
              <p:nvPr/>
            </p:nvSpPr>
            <p:spPr bwMode="auto">
              <a:xfrm>
                <a:off x="4929" y="2625"/>
                <a:ext cx="198" cy="103"/>
              </a:xfrm>
              <a:custGeom>
                <a:avLst/>
                <a:gdLst>
                  <a:gd name="T0" fmla="*/ 1460 w 1460"/>
                  <a:gd name="T1" fmla="*/ 8 h 756"/>
                  <a:gd name="T2" fmla="*/ 1459 w 1460"/>
                  <a:gd name="T3" fmla="*/ 0 h 756"/>
                  <a:gd name="T4" fmla="*/ 115 w 1460"/>
                  <a:gd name="T5" fmla="*/ 0 h 756"/>
                  <a:gd name="T6" fmla="*/ 0 w 1460"/>
                  <a:gd name="T7" fmla="*/ 696 h 756"/>
                  <a:gd name="T8" fmla="*/ 1460 w 1460"/>
                  <a:gd name="T9" fmla="*/ 8 h 756"/>
                </a:gdLst>
                <a:ahLst/>
                <a:cxnLst>
                  <a:cxn ang="0">
                    <a:pos x="T0" y="T1"/>
                  </a:cxn>
                  <a:cxn ang="0">
                    <a:pos x="T2" y="T3"/>
                  </a:cxn>
                  <a:cxn ang="0">
                    <a:pos x="T4" y="T5"/>
                  </a:cxn>
                  <a:cxn ang="0">
                    <a:pos x="T6" y="T7"/>
                  </a:cxn>
                  <a:cxn ang="0">
                    <a:pos x="T8" y="T9"/>
                  </a:cxn>
                </a:cxnLst>
                <a:rect l="0" t="0" r="r" b="b"/>
                <a:pathLst>
                  <a:path w="1460" h="756">
                    <a:moveTo>
                      <a:pt x="1460" y="8"/>
                    </a:moveTo>
                    <a:cubicBezTo>
                      <a:pt x="1459" y="0"/>
                      <a:pt x="1459" y="0"/>
                      <a:pt x="1459" y="0"/>
                    </a:cubicBezTo>
                    <a:cubicBezTo>
                      <a:pt x="115" y="0"/>
                      <a:pt x="115" y="0"/>
                      <a:pt x="115" y="0"/>
                    </a:cubicBezTo>
                    <a:cubicBezTo>
                      <a:pt x="0" y="696"/>
                      <a:pt x="0" y="696"/>
                      <a:pt x="0" y="696"/>
                    </a:cubicBezTo>
                    <a:cubicBezTo>
                      <a:pt x="703" y="756"/>
                      <a:pt x="1190" y="337"/>
                      <a:pt x="1460" y="8"/>
                    </a:cubicBezTo>
                    <a:close/>
                  </a:path>
                </a:pathLst>
              </a:custGeom>
              <a:solidFill>
                <a:srgbClr val="CCB6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39" name="Freeform 13">
                <a:extLst>
                  <a:ext uri="{FF2B5EF4-FFF2-40B4-BE49-F238E27FC236}">
                    <a16:creationId xmlns:a16="http://schemas.microsoft.com/office/drawing/2014/main" id="{9682EA5F-E1C3-4FDA-AF2F-C1B986186E25}"/>
                  </a:ext>
                </a:extLst>
              </p:cNvPr>
              <p:cNvSpPr>
                <a:spLocks/>
              </p:cNvSpPr>
              <p:nvPr/>
            </p:nvSpPr>
            <p:spPr bwMode="auto">
              <a:xfrm>
                <a:off x="4793" y="2692"/>
                <a:ext cx="442" cy="715"/>
              </a:xfrm>
              <a:custGeom>
                <a:avLst/>
                <a:gdLst>
                  <a:gd name="T0" fmla="*/ 408 w 3262"/>
                  <a:gd name="T1" fmla="*/ 490 h 5277"/>
                  <a:gd name="T2" fmla="*/ 1089 w 3262"/>
                  <a:gd name="T3" fmla="*/ 155 h 5277"/>
                  <a:gd name="T4" fmla="*/ 2586 w 3262"/>
                  <a:gd name="T5" fmla="*/ 162 h 5277"/>
                  <a:gd name="T6" fmla="*/ 3085 w 3262"/>
                  <a:gd name="T7" fmla="*/ 466 h 5277"/>
                  <a:gd name="T8" fmla="*/ 2306 w 3262"/>
                  <a:gd name="T9" fmla="*/ 5140 h 5277"/>
                  <a:gd name="T10" fmla="*/ 1296 w 3262"/>
                  <a:gd name="T11" fmla="*/ 5140 h 5277"/>
                  <a:gd name="T12" fmla="*/ 408 w 3262"/>
                  <a:gd name="T13" fmla="*/ 490 h 5277"/>
                </a:gdLst>
                <a:ahLst/>
                <a:cxnLst>
                  <a:cxn ang="0">
                    <a:pos x="T0" y="T1"/>
                  </a:cxn>
                  <a:cxn ang="0">
                    <a:pos x="T2" y="T3"/>
                  </a:cxn>
                  <a:cxn ang="0">
                    <a:pos x="T4" y="T5"/>
                  </a:cxn>
                  <a:cxn ang="0">
                    <a:pos x="T6" y="T7"/>
                  </a:cxn>
                  <a:cxn ang="0">
                    <a:pos x="T8" y="T9"/>
                  </a:cxn>
                  <a:cxn ang="0">
                    <a:pos x="T10" y="T11"/>
                  </a:cxn>
                  <a:cxn ang="0">
                    <a:pos x="T12" y="T13"/>
                  </a:cxn>
                </a:cxnLst>
                <a:rect l="0" t="0" r="r" b="b"/>
                <a:pathLst>
                  <a:path w="3262" h="5277">
                    <a:moveTo>
                      <a:pt x="408" y="490"/>
                    </a:moveTo>
                    <a:cubicBezTo>
                      <a:pt x="408" y="490"/>
                      <a:pt x="839" y="0"/>
                      <a:pt x="1089" y="155"/>
                    </a:cubicBezTo>
                    <a:cubicBezTo>
                      <a:pt x="1089" y="155"/>
                      <a:pt x="1928" y="786"/>
                      <a:pt x="2586" y="162"/>
                    </a:cubicBezTo>
                    <a:cubicBezTo>
                      <a:pt x="2586" y="162"/>
                      <a:pt x="2903" y="90"/>
                      <a:pt x="3085" y="466"/>
                    </a:cubicBezTo>
                    <a:cubicBezTo>
                      <a:pt x="3262" y="832"/>
                      <a:pt x="2526" y="5004"/>
                      <a:pt x="2306" y="5140"/>
                    </a:cubicBezTo>
                    <a:cubicBezTo>
                      <a:pt x="2087" y="5277"/>
                      <a:pt x="1296" y="5140"/>
                      <a:pt x="1296" y="5140"/>
                    </a:cubicBezTo>
                    <a:cubicBezTo>
                      <a:pt x="1296" y="5140"/>
                      <a:pt x="0" y="1986"/>
                      <a:pt x="408" y="490"/>
                    </a:cubicBezTo>
                    <a:close/>
                  </a:path>
                </a:pathLst>
              </a:custGeom>
              <a:solidFill>
                <a:srgbClr val="D0D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14">
                <a:extLst>
                  <a:ext uri="{FF2B5EF4-FFF2-40B4-BE49-F238E27FC236}">
                    <a16:creationId xmlns:a16="http://schemas.microsoft.com/office/drawing/2014/main" id="{A3219345-D6A2-4A9A-92EA-FE19B20D0E39}"/>
                  </a:ext>
                </a:extLst>
              </p:cNvPr>
              <p:cNvSpPr>
                <a:spLocks/>
              </p:cNvSpPr>
              <p:nvPr/>
            </p:nvSpPr>
            <p:spPr bwMode="auto">
              <a:xfrm>
                <a:off x="4988" y="2740"/>
                <a:ext cx="95" cy="85"/>
              </a:xfrm>
              <a:custGeom>
                <a:avLst/>
                <a:gdLst>
                  <a:gd name="T0" fmla="*/ 701 w 701"/>
                  <a:gd name="T1" fmla="*/ 0 h 629"/>
                  <a:gd name="T2" fmla="*/ 362 w 701"/>
                  <a:gd name="T3" fmla="*/ 0 h 629"/>
                  <a:gd name="T4" fmla="*/ 340 w 701"/>
                  <a:gd name="T5" fmla="*/ 0 h 629"/>
                  <a:gd name="T6" fmla="*/ 0 w 701"/>
                  <a:gd name="T7" fmla="*/ 0 h 629"/>
                  <a:gd name="T8" fmla="*/ 342 w 701"/>
                  <a:gd name="T9" fmla="*/ 616 h 629"/>
                  <a:gd name="T10" fmla="*/ 342 w 701"/>
                  <a:gd name="T11" fmla="*/ 629 h 629"/>
                  <a:gd name="T12" fmla="*/ 351 w 701"/>
                  <a:gd name="T13" fmla="*/ 622 h 629"/>
                  <a:gd name="T14" fmla="*/ 360 w 701"/>
                  <a:gd name="T15" fmla="*/ 629 h 629"/>
                  <a:gd name="T16" fmla="*/ 360 w 701"/>
                  <a:gd name="T17" fmla="*/ 617 h 629"/>
                  <a:gd name="T18" fmla="*/ 701 w 701"/>
                  <a:gd name="T19"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1" h="629">
                    <a:moveTo>
                      <a:pt x="701" y="0"/>
                    </a:moveTo>
                    <a:cubicBezTo>
                      <a:pt x="362" y="0"/>
                      <a:pt x="362" y="0"/>
                      <a:pt x="362" y="0"/>
                    </a:cubicBezTo>
                    <a:cubicBezTo>
                      <a:pt x="340" y="0"/>
                      <a:pt x="340" y="0"/>
                      <a:pt x="340" y="0"/>
                    </a:cubicBezTo>
                    <a:cubicBezTo>
                      <a:pt x="0" y="0"/>
                      <a:pt x="0" y="0"/>
                      <a:pt x="0" y="0"/>
                    </a:cubicBezTo>
                    <a:cubicBezTo>
                      <a:pt x="0" y="0"/>
                      <a:pt x="103" y="426"/>
                      <a:pt x="342" y="616"/>
                    </a:cubicBezTo>
                    <a:cubicBezTo>
                      <a:pt x="342" y="629"/>
                      <a:pt x="342" y="629"/>
                      <a:pt x="342" y="629"/>
                    </a:cubicBezTo>
                    <a:cubicBezTo>
                      <a:pt x="345" y="627"/>
                      <a:pt x="348" y="625"/>
                      <a:pt x="351" y="622"/>
                    </a:cubicBezTo>
                    <a:cubicBezTo>
                      <a:pt x="354" y="625"/>
                      <a:pt x="357" y="627"/>
                      <a:pt x="360" y="629"/>
                    </a:cubicBezTo>
                    <a:cubicBezTo>
                      <a:pt x="360" y="617"/>
                      <a:pt x="360" y="617"/>
                      <a:pt x="360" y="617"/>
                    </a:cubicBezTo>
                    <a:cubicBezTo>
                      <a:pt x="599" y="426"/>
                      <a:pt x="701" y="0"/>
                      <a:pt x="701" y="0"/>
                    </a:cubicBezTo>
                    <a:close/>
                  </a:path>
                </a:pathLst>
              </a:custGeom>
              <a:solidFill>
                <a:srgbClr val="2F9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15">
                <a:extLst>
                  <a:ext uri="{FF2B5EF4-FFF2-40B4-BE49-F238E27FC236}">
                    <a16:creationId xmlns:a16="http://schemas.microsoft.com/office/drawing/2014/main" id="{AEBA28E5-D68E-41D3-9BEF-6ABE97A20157}"/>
                  </a:ext>
                </a:extLst>
              </p:cNvPr>
              <p:cNvSpPr>
                <a:spLocks/>
              </p:cNvSpPr>
              <p:nvPr/>
            </p:nvSpPr>
            <p:spPr bwMode="auto">
              <a:xfrm>
                <a:off x="4963" y="2801"/>
                <a:ext cx="147" cy="695"/>
              </a:xfrm>
              <a:custGeom>
                <a:avLst/>
                <a:gdLst>
                  <a:gd name="T0" fmla="*/ 687 w 1086"/>
                  <a:gd name="T1" fmla="*/ 0 h 5126"/>
                  <a:gd name="T2" fmla="*/ 532 w 1086"/>
                  <a:gd name="T3" fmla="*/ 163 h 5126"/>
                  <a:gd name="T4" fmla="*/ 384 w 1086"/>
                  <a:gd name="T5" fmla="*/ 0 h 5126"/>
                  <a:gd name="T6" fmla="*/ 82 w 1086"/>
                  <a:gd name="T7" fmla="*/ 3756 h 5126"/>
                  <a:gd name="T8" fmla="*/ 523 w 1086"/>
                  <a:gd name="T9" fmla="*/ 5121 h 5126"/>
                  <a:gd name="T10" fmla="*/ 535 w 1086"/>
                  <a:gd name="T11" fmla="*/ 5126 h 5126"/>
                  <a:gd name="T12" fmla="*/ 547 w 1086"/>
                  <a:gd name="T13" fmla="*/ 5121 h 5126"/>
                  <a:gd name="T14" fmla="*/ 1005 w 1086"/>
                  <a:gd name="T15" fmla="*/ 3756 h 5126"/>
                  <a:gd name="T16" fmla="*/ 687 w 1086"/>
                  <a:gd name="T17" fmla="*/ 0 h 5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6" h="5126">
                    <a:moveTo>
                      <a:pt x="687" y="0"/>
                    </a:moveTo>
                    <a:cubicBezTo>
                      <a:pt x="532" y="163"/>
                      <a:pt x="532" y="163"/>
                      <a:pt x="532" y="163"/>
                    </a:cubicBezTo>
                    <a:cubicBezTo>
                      <a:pt x="384" y="0"/>
                      <a:pt x="384" y="0"/>
                      <a:pt x="384" y="0"/>
                    </a:cubicBezTo>
                    <a:cubicBezTo>
                      <a:pt x="384" y="0"/>
                      <a:pt x="0" y="2535"/>
                      <a:pt x="82" y="3756"/>
                    </a:cubicBezTo>
                    <a:cubicBezTo>
                      <a:pt x="154" y="4835"/>
                      <a:pt x="412" y="5065"/>
                      <a:pt x="523" y="5121"/>
                    </a:cubicBezTo>
                    <a:cubicBezTo>
                      <a:pt x="535" y="5126"/>
                      <a:pt x="535" y="5126"/>
                      <a:pt x="535" y="5126"/>
                    </a:cubicBezTo>
                    <a:cubicBezTo>
                      <a:pt x="547" y="5121"/>
                      <a:pt x="547" y="5121"/>
                      <a:pt x="547" y="5121"/>
                    </a:cubicBezTo>
                    <a:cubicBezTo>
                      <a:pt x="658" y="5065"/>
                      <a:pt x="933" y="4835"/>
                      <a:pt x="1005" y="3756"/>
                    </a:cubicBezTo>
                    <a:cubicBezTo>
                      <a:pt x="1086" y="2535"/>
                      <a:pt x="687" y="0"/>
                      <a:pt x="687" y="0"/>
                    </a:cubicBezTo>
                    <a:close/>
                  </a:path>
                </a:pathLst>
              </a:custGeom>
              <a:solidFill>
                <a:srgbClr val="2F9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2" name="Freeform 16">
                <a:extLst>
                  <a:ext uri="{FF2B5EF4-FFF2-40B4-BE49-F238E27FC236}">
                    <a16:creationId xmlns:a16="http://schemas.microsoft.com/office/drawing/2014/main" id="{D674F968-40B8-4BD4-97D5-E3C8E7F72AE2}"/>
                  </a:ext>
                </a:extLst>
              </p:cNvPr>
              <p:cNvSpPr>
                <a:spLocks/>
              </p:cNvSpPr>
              <p:nvPr/>
            </p:nvSpPr>
            <p:spPr bwMode="auto">
              <a:xfrm>
                <a:off x="4595" y="2747"/>
                <a:ext cx="443" cy="767"/>
              </a:xfrm>
              <a:custGeom>
                <a:avLst/>
                <a:gdLst>
                  <a:gd name="T0" fmla="*/ 1676 w 3267"/>
                  <a:gd name="T1" fmla="*/ 0 h 5657"/>
                  <a:gd name="T2" fmla="*/ 0 w 3267"/>
                  <a:gd name="T3" fmla="*/ 574 h 5657"/>
                  <a:gd name="T4" fmla="*/ 710 w 3267"/>
                  <a:gd name="T5" fmla="*/ 3090 h 5657"/>
                  <a:gd name="T6" fmla="*/ 1018 w 3267"/>
                  <a:gd name="T7" fmla="*/ 4028 h 5657"/>
                  <a:gd name="T8" fmla="*/ 1214 w 3267"/>
                  <a:gd name="T9" fmla="*/ 5657 h 5657"/>
                  <a:gd name="T10" fmla="*/ 3253 w 3267"/>
                  <a:gd name="T11" fmla="*/ 5657 h 5657"/>
                  <a:gd name="T12" fmla="*/ 3267 w 3267"/>
                  <a:gd name="T13" fmla="*/ 4499 h 5657"/>
                  <a:gd name="T14" fmla="*/ 1676 w 3267"/>
                  <a:gd name="T15" fmla="*/ 0 h 56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7" h="5657">
                    <a:moveTo>
                      <a:pt x="1676" y="0"/>
                    </a:moveTo>
                    <a:cubicBezTo>
                      <a:pt x="1676" y="0"/>
                      <a:pt x="441" y="623"/>
                      <a:pt x="0" y="574"/>
                    </a:cubicBezTo>
                    <a:cubicBezTo>
                      <a:pt x="0" y="574"/>
                      <a:pt x="1005" y="2403"/>
                      <a:pt x="710" y="3090"/>
                    </a:cubicBezTo>
                    <a:cubicBezTo>
                      <a:pt x="710" y="3090"/>
                      <a:pt x="1018" y="3566"/>
                      <a:pt x="1018" y="4028"/>
                    </a:cubicBezTo>
                    <a:cubicBezTo>
                      <a:pt x="1018" y="4028"/>
                      <a:pt x="1207" y="4313"/>
                      <a:pt x="1214" y="5657"/>
                    </a:cubicBezTo>
                    <a:cubicBezTo>
                      <a:pt x="3253" y="5657"/>
                      <a:pt x="3253" y="5657"/>
                      <a:pt x="3253" y="5657"/>
                    </a:cubicBezTo>
                    <a:cubicBezTo>
                      <a:pt x="3267" y="4499"/>
                      <a:pt x="3267" y="4499"/>
                      <a:pt x="3267" y="4499"/>
                    </a:cubicBezTo>
                    <a:cubicBezTo>
                      <a:pt x="3267" y="4499"/>
                      <a:pt x="2025" y="1625"/>
                      <a:pt x="1676" y="0"/>
                    </a:cubicBezTo>
                    <a:close/>
                  </a:path>
                </a:pathLst>
              </a:custGeom>
              <a:solidFill>
                <a:srgbClr val="49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17">
                <a:extLst>
                  <a:ext uri="{FF2B5EF4-FFF2-40B4-BE49-F238E27FC236}">
                    <a16:creationId xmlns:a16="http://schemas.microsoft.com/office/drawing/2014/main" id="{A3EB49A1-7092-46C5-BFB9-1547200E80F0}"/>
                  </a:ext>
                </a:extLst>
              </p:cNvPr>
              <p:cNvSpPr>
                <a:spLocks/>
              </p:cNvSpPr>
              <p:nvPr/>
            </p:nvSpPr>
            <p:spPr bwMode="auto">
              <a:xfrm>
                <a:off x="5025" y="2739"/>
                <a:ext cx="469" cy="775"/>
              </a:xfrm>
              <a:custGeom>
                <a:avLst/>
                <a:gdLst>
                  <a:gd name="T0" fmla="*/ 1661 w 3458"/>
                  <a:gd name="T1" fmla="*/ 0 h 5717"/>
                  <a:gd name="T2" fmla="*/ 3218 w 3458"/>
                  <a:gd name="T3" fmla="*/ 421 h 5717"/>
                  <a:gd name="T4" fmla="*/ 3458 w 3458"/>
                  <a:gd name="T5" fmla="*/ 463 h 5717"/>
                  <a:gd name="T6" fmla="*/ 2711 w 3458"/>
                  <a:gd name="T7" fmla="*/ 3273 h 5717"/>
                  <a:gd name="T8" fmla="*/ 2419 w 3458"/>
                  <a:gd name="T9" fmla="*/ 4116 h 5717"/>
                  <a:gd name="T10" fmla="*/ 2270 w 3458"/>
                  <a:gd name="T11" fmla="*/ 5717 h 5717"/>
                  <a:gd name="T12" fmla="*/ 79 w 3458"/>
                  <a:gd name="T13" fmla="*/ 5717 h 5717"/>
                  <a:gd name="T14" fmla="*/ 0 w 3458"/>
                  <a:gd name="T15" fmla="*/ 4680 h 5717"/>
                  <a:gd name="T16" fmla="*/ 1661 w 3458"/>
                  <a:gd name="T17" fmla="*/ 0 h 5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8" h="5717">
                    <a:moveTo>
                      <a:pt x="1661" y="0"/>
                    </a:moveTo>
                    <a:cubicBezTo>
                      <a:pt x="1661" y="0"/>
                      <a:pt x="2639" y="337"/>
                      <a:pt x="3218" y="421"/>
                    </a:cubicBezTo>
                    <a:cubicBezTo>
                      <a:pt x="3262" y="427"/>
                      <a:pt x="3407" y="459"/>
                      <a:pt x="3458" y="463"/>
                    </a:cubicBezTo>
                    <a:cubicBezTo>
                      <a:pt x="3458" y="463"/>
                      <a:pt x="2417" y="2586"/>
                      <a:pt x="2711" y="3273"/>
                    </a:cubicBezTo>
                    <a:cubicBezTo>
                      <a:pt x="2711" y="3273"/>
                      <a:pt x="2463" y="3678"/>
                      <a:pt x="2419" y="4116"/>
                    </a:cubicBezTo>
                    <a:cubicBezTo>
                      <a:pt x="2419" y="4116"/>
                      <a:pt x="2322" y="4366"/>
                      <a:pt x="2270" y="5717"/>
                    </a:cubicBezTo>
                    <a:cubicBezTo>
                      <a:pt x="79" y="5717"/>
                      <a:pt x="79" y="5717"/>
                      <a:pt x="79" y="5717"/>
                    </a:cubicBezTo>
                    <a:cubicBezTo>
                      <a:pt x="0" y="4680"/>
                      <a:pt x="0" y="4680"/>
                      <a:pt x="0" y="4680"/>
                    </a:cubicBezTo>
                    <a:cubicBezTo>
                      <a:pt x="0" y="4680"/>
                      <a:pt x="1096" y="2177"/>
                      <a:pt x="1661" y="0"/>
                    </a:cubicBezTo>
                    <a:close/>
                  </a:path>
                </a:pathLst>
              </a:custGeom>
              <a:solidFill>
                <a:srgbClr val="2F3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4" name="Freeform 18">
                <a:extLst>
                  <a:ext uri="{FF2B5EF4-FFF2-40B4-BE49-F238E27FC236}">
                    <a16:creationId xmlns:a16="http://schemas.microsoft.com/office/drawing/2014/main" id="{91F2A6E4-61F3-4D86-A082-CCA0CA350909}"/>
                  </a:ext>
                </a:extLst>
              </p:cNvPr>
              <p:cNvSpPr>
                <a:spLocks/>
              </p:cNvSpPr>
              <p:nvPr/>
            </p:nvSpPr>
            <p:spPr bwMode="auto">
              <a:xfrm>
                <a:off x="4901" y="2675"/>
                <a:ext cx="137" cy="173"/>
              </a:xfrm>
              <a:custGeom>
                <a:avLst/>
                <a:gdLst>
                  <a:gd name="T0" fmla="*/ 0 w 1008"/>
                  <a:gd name="T1" fmla="*/ 306 h 1282"/>
                  <a:gd name="T2" fmla="*/ 261 w 1008"/>
                  <a:gd name="T3" fmla="*/ 0 h 1282"/>
                  <a:gd name="T4" fmla="*/ 1008 w 1008"/>
                  <a:gd name="T5" fmla="*/ 476 h 1282"/>
                  <a:gd name="T6" fmla="*/ 504 w 1008"/>
                  <a:gd name="T7" fmla="*/ 1282 h 1282"/>
                  <a:gd name="T8" fmla="*/ 0 w 1008"/>
                  <a:gd name="T9" fmla="*/ 306 h 1282"/>
                </a:gdLst>
                <a:ahLst/>
                <a:cxnLst>
                  <a:cxn ang="0">
                    <a:pos x="T0" y="T1"/>
                  </a:cxn>
                  <a:cxn ang="0">
                    <a:pos x="T2" y="T3"/>
                  </a:cxn>
                  <a:cxn ang="0">
                    <a:pos x="T4" y="T5"/>
                  </a:cxn>
                  <a:cxn ang="0">
                    <a:pos x="T6" y="T7"/>
                  </a:cxn>
                  <a:cxn ang="0">
                    <a:pos x="T8" y="T9"/>
                  </a:cxn>
                </a:cxnLst>
                <a:rect l="0" t="0" r="r" b="b"/>
                <a:pathLst>
                  <a:path w="1008" h="1282">
                    <a:moveTo>
                      <a:pt x="0" y="306"/>
                    </a:moveTo>
                    <a:cubicBezTo>
                      <a:pt x="261" y="0"/>
                      <a:pt x="261" y="0"/>
                      <a:pt x="261" y="0"/>
                    </a:cubicBezTo>
                    <a:cubicBezTo>
                      <a:pt x="261" y="0"/>
                      <a:pt x="516" y="426"/>
                      <a:pt x="1008" y="476"/>
                    </a:cubicBezTo>
                    <a:cubicBezTo>
                      <a:pt x="1008" y="476"/>
                      <a:pt x="588" y="1009"/>
                      <a:pt x="504" y="1282"/>
                    </a:cubicBezTo>
                    <a:lnTo>
                      <a:pt x="0" y="306"/>
                    </a:lnTo>
                    <a:close/>
                  </a:path>
                </a:pathLst>
              </a:custGeom>
              <a:solidFill>
                <a:srgbClr val="C0C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5" name="Freeform 19">
                <a:extLst>
                  <a:ext uri="{FF2B5EF4-FFF2-40B4-BE49-F238E27FC236}">
                    <a16:creationId xmlns:a16="http://schemas.microsoft.com/office/drawing/2014/main" id="{2B664B76-E7AB-4CBA-9510-3EAF51C3D69F}"/>
                  </a:ext>
                </a:extLst>
              </p:cNvPr>
              <p:cNvSpPr>
                <a:spLocks/>
              </p:cNvSpPr>
              <p:nvPr/>
            </p:nvSpPr>
            <p:spPr bwMode="auto">
              <a:xfrm>
                <a:off x="5037" y="2675"/>
                <a:ext cx="137" cy="173"/>
              </a:xfrm>
              <a:custGeom>
                <a:avLst/>
                <a:gdLst>
                  <a:gd name="T0" fmla="*/ 1013 w 1013"/>
                  <a:gd name="T1" fmla="*/ 306 h 1282"/>
                  <a:gd name="T2" fmla="*/ 751 w 1013"/>
                  <a:gd name="T3" fmla="*/ 0 h 1282"/>
                  <a:gd name="T4" fmla="*/ 0 w 1013"/>
                  <a:gd name="T5" fmla="*/ 476 h 1282"/>
                  <a:gd name="T6" fmla="*/ 508 w 1013"/>
                  <a:gd name="T7" fmla="*/ 1282 h 1282"/>
                  <a:gd name="T8" fmla="*/ 1013 w 1013"/>
                  <a:gd name="T9" fmla="*/ 306 h 1282"/>
                </a:gdLst>
                <a:ahLst/>
                <a:cxnLst>
                  <a:cxn ang="0">
                    <a:pos x="T0" y="T1"/>
                  </a:cxn>
                  <a:cxn ang="0">
                    <a:pos x="T2" y="T3"/>
                  </a:cxn>
                  <a:cxn ang="0">
                    <a:pos x="T4" y="T5"/>
                  </a:cxn>
                  <a:cxn ang="0">
                    <a:pos x="T6" y="T7"/>
                  </a:cxn>
                  <a:cxn ang="0">
                    <a:pos x="T8" y="T9"/>
                  </a:cxn>
                </a:cxnLst>
                <a:rect l="0" t="0" r="r" b="b"/>
                <a:pathLst>
                  <a:path w="1013" h="1282">
                    <a:moveTo>
                      <a:pt x="1013" y="306"/>
                    </a:moveTo>
                    <a:cubicBezTo>
                      <a:pt x="751" y="0"/>
                      <a:pt x="751" y="0"/>
                      <a:pt x="751" y="0"/>
                    </a:cubicBezTo>
                    <a:cubicBezTo>
                      <a:pt x="751" y="0"/>
                      <a:pt x="492" y="426"/>
                      <a:pt x="0" y="476"/>
                    </a:cubicBezTo>
                    <a:cubicBezTo>
                      <a:pt x="0" y="476"/>
                      <a:pt x="424" y="1009"/>
                      <a:pt x="508" y="1282"/>
                    </a:cubicBezTo>
                    <a:lnTo>
                      <a:pt x="1013" y="306"/>
                    </a:lnTo>
                    <a:close/>
                  </a:path>
                </a:pathLst>
              </a:custGeom>
              <a:solidFill>
                <a:srgbClr val="C0C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6" name="Freeform 20">
                <a:extLst>
                  <a:ext uri="{FF2B5EF4-FFF2-40B4-BE49-F238E27FC236}">
                    <a16:creationId xmlns:a16="http://schemas.microsoft.com/office/drawing/2014/main" id="{4A7C6243-5EA5-4BF0-8286-5594EA87CE8F}"/>
                  </a:ext>
                </a:extLst>
              </p:cNvPr>
              <p:cNvSpPr>
                <a:spLocks/>
              </p:cNvSpPr>
              <p:nvPr/>
            </p:nvSpPr>
            <p:spPr bwMode="auto">
              <a:xfrm>
                <a:off x="5025" y="2717"/>
                <a:ext cx="259" cy="656"/>
              </a:xfrm>
              <a:custGeom>
                <a:avLst/>
                <a:gdLst>
                  <a:gd name="T0" fmla="*/ 1098 w 1912"/>
                  <a:gd name="T1" fmla="*/ 0 h 4842"/>
                  <a:gd name="T2" fmla="*/ 1672 w 1912"/>
                  <a:gd name="T3" fmla="*/ 164 h 4842"/>
                  <a:gd name="T4" fmla="*/ 1912 w 1912"/>
                  <a:gd name="T5" fmla="*/ 2193 h 4842"/>
                  <a:gd name="T6" fmla="*/ 1425 w 1912"/>
                  <a:gd name="T7" fmla="*/ 2298 h 4842"/>
                  <a:gd name="T8" fmla="*/ 1755 w 1912"/>
                  <a:gd name="T9" fmla="*/ 2823 h 4842"/>
                  <a:gd name="T10" fmla="*/ 0 w 1912"/>
                  <a:gd name="T11" fmla="*/ 4842 h 4842"/>
                  <a:gd name="T12" fmla="*/ 1098 w 1912"/>
                  <a:gd name="T13" fmla="*/ 0 h 4842"/>
                </a:gdLst>
                <a:ahLst/>
                <a:cxnLst>
                  <a:cxn ang="0">
                    <a:pos x="T0" y="T1"/>
                  </a:cxn>
                  <a:cxn ang="0">
                    <a:pos x="T2" y="T3"/>
                  </a:cxn>
                  <a:cxn ang="0">
                    <a:pos x="T4" y="T5"/>
                  </a:cxn>
                  <a:cxn ang="0">
                    <a:pos x="T6" y="T7"/>
                  </a:cxn>
                  <a:cxn ang="0">
                    <a:pos x="T8" y="T9"/>
                  </a:cxn>
                  <a:cxn ang="0">
                    <a:pos x="T10" y="T11"/>
                  </a:cxn>
                  <a:cxn ang="0">
                    <a:pos x="T12" y="T13"/>
                  </a:cxn>
                </a:cxnLst>
                <a:rect l="0" t="0" r="r" b="b"/>
                <a:pathLst>
                  <a:path w="1912" h="4842">
                    <a:moveTo>
                      <a:pt x="1098" y="0"/>
                    </a:moveTo>
                    <a:cubicBezTo>
                      <a:pt x="1672" y="164"/>
                      <a:pt x="1672" y="164"/>
                      <a:pt x="1672" y="164"/>
                    </a:cubicBezTo>
                    <a:cubicBezTo>
                      <a:pt x="1912" y="2193"/>
                      <a:pt x="1912" y="2193"/>
                      <a:pt x="1912" y="2193"/>
                    </a:cubicBezTo>
                    <a:cubicBezTo>
                      <a:pt x="1425" y="2298"/>
                      <a:pt x="1425" y="2298"/>
                      <a:pt x="1425" y="2298"/>
                    </a:cubicBezTo>
                    <a:cubicBezTo>
                      <a:pt x="1755" y="2823"/>
                      <a:pt x="1755" y="2823"/>
                      <a:pt x="1755" y="2823"/>
                    </a:cubicBezTo>
                    <a:cubicBezTo>
                      <a:pt x="0" y="4842"/>
                      <a:pt x="0" y="4842"/>
                      <a:pt x="0" y="4842"/>
                    </a:cubicBezTo>
                    <a:cubicBezTo>
                      <a:pt x="0" y="4842"/>
                      <a:pt x="1191" y="2313"/>
                      <a:pt x="1098" y="0"/>
                    </a:cubicBezTo>
                    <a:close/>
                  </a:path>
                </a:pathLst>
              </a:custGeom>
              <a:solidFill>
                <a:srgbClr val="242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7" name="Freeform 21">
                <a:extLst>
                  <a:ext uri="{FF2B5EF4-FFF2-40B4-BE49-F238E27FC236}">
                    <a16:creationId xmlns:a16="http://schemas.microsoft.com/office/drawing/2014/main" id="{7D5FD88D-117F-47AF-98F3-190202187DD6}"/>
                  </a:ext>
                </a:extLst>
              </p:cNvPr>
              <p:cNvSpPr>
                <a:spLocks/>
              </p:cNvSpPr>
              <p:nvPr/>
            </p:nvSpPr>
            <p:spPr bwMode="auto">
              <a:xfrm>
                <a:off x="4790" y="2716"/>
                <a:ext cx="246" cy="637"/>
              </a:xfrm>
              <a:custGeom>
                <a:avLst/>
                <a:gdLst>
                  <a:gd name="T0" fmla="*/ 814 w 1815"/>
                  <a:gd name="T1" fmla="*/ 0 h 4703"/>
                  <a:gd name="T2" fmla="*/ 237 w 1815"/>
                  <a:gd name="T3" fmla="*/ 230 h 4703"/>
                  <a:gd name="T4" fmla="*/ 0 w 1815"/>
                  <a:gd name="T5" fmla="*/ 2194 h 4703"/>
                  <a:gd name="T6" fmla="*/ 488 w 1815"/>
                  <a:gd name="T7" fmla="*/ 2299 h 4703"/>
                  <a:gd name="T8" fmla="*/ 158 w 1815"/>
                  <a:gd name="T9" fmla="*/ 2824 h 4703"/>
                  <a:gd name="T10" fmla="*/ 1815 w 1815"/>
                  <a:gd name="T11" fmla="*/ 4703 h 4703"/>
                  <a:gd name="T12" fmla="*/ 814 w 1815"/>
                  <a:gd name="T13" fmla="*/ 0 h 4703"/>
                </a:gdLst>
                <a:ahLst/>
                <a:cxnLst>
                  <a:cxn ang="0">
                    <a:pos x="T0" y="T1"/>
                  </a:cxn>
                  <a:cxn ang="0">
                    <a:pos x="T2" y="T3"/>
                  </a:cxn>
                  <a:cxn ang="0">
                    <a:pos x="T4" y="T5"/>
                  </a:cxn>
                  <a:cxn ang="0">
                    <a:pos x="T6" y="T7"/>
                  </a:cxn>
                  <a:cxn ang="0">
                    <a:pos x="T8" y="T9"/>
                  </a:cxn>
                  <a:cxn ang="0">
                    <a:pos x="T10" y="T11"/>
                  </a:cxn>
                  <a:cxn ang="0">
                    <a:pos x="T12" y="T13"/>
                  </a:cxn>
                </a:cxnLst>
                <a:rect l="0" t="0" r="r" b="b"/>
                <a:pathLst>
                  <a:path w="1815" h="4703">
                    <a:moveTo>
                      <a:pt x="814" y="0"/>
                    </a:moveTo>
                    <a:cubicBezTo>
                      <a:pt x="237" y="230"/>
                      <a:pt x="237" y="230"/>
                      <a:pt x="237" y="230"/>
                    </a:cubicBezTo>
                    <a:cubicBezTo>
                      <a:pt x="0" y="2194"/>
                      <a:pt x="0" y="2194"/>
                      <a:pt x="0" y="2194"/>
                    </a:cubicBezTo>
                    <a:cubicBezTo>
                      <a:pt x="488" y="2299"/>
                      <a:pt x="488" y="2299"/>
                      <a:pt x="488" y="2299"/>
                    </a:cubicBezTo>
                    <a:cubicBezTo>
                      <a:pt x="158" y="2824"/>
                      <a:pt x="158" y="2824"/>
                      <a:pt x="158" y="2824"/>
                    </a:cubicBezTo>
                    <a:cubicBezTo>
                      <a:pt x="1815" y="4703"/>
                      <a:pt x="1815" y="4703"/>
                      <a:pt x="1815" y="4703"/>
                    </a:cubicBezTo>
                    <a:cubicBezTo>
                      <a:pt x="1815" y="4703"/>
                      <a:pt x="722" y="2314"/>
                      <a:pt x="814" y="0"/>
                    </a:cubicBezTo>
                    <a:close/>
                  </a:path>
                </a:pathLst>
              </a:custGeom>
              <a:solidFill>
                <a:srgbClr val="3B4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8" name="Freeform 22">
                <a:extLst>
                  <a:ext uri="{FF2B5EF4-FFF2-40B4-BE49-F238E27FC236}">
                    <a16:creationId xmlns:a16="http://schemas.microsoft.com/office/drawing/2014/main" id="{4A98E7EA-BE88-4CC2-AF31-EAB3D57A8C84}"/>
                  </a:ext>
                </a:extLst>
              </p:cNvPr>
              <p:cNvSpPr>
                <a:spLocks/>
              </p:cNvSpPr>
              <p:nvPr/>
            </p:nvSpPr>
            <p:spPr bwMode="auto">
              <a:xfrm>
                <a:off x="5038" y="2169"/>
                <a:ext cx="193" cy="512"/>
              </a:xfrm>
              <a:custGeom>
                <a:avLst/>
                <a:gdLst>
                  <a:gd name="T0" fmla="*/ 1424 w 1424"/>
                  <a:gd name="T1" fmla="*/ 1352 h 3779"/>
                  <a:gd name="T2" fmla="*/ 0 w 1424"/>
                  <a:gd name="T3" fmla="*/ 0 h 3779"/>
                  <a:gd name="T4" fmla="*/ 0 w 1424"/>
                  <a:gd name="T5" fmla="*/ 3779 h 3779"/>
                  <a:gd name="T6" fmla="*/ 1424 w 1424"/>
                  <a:gd name="T7" fmla="*/ 1352 h 3779"/>
                </a:gdLst>
                <a:ahLst/>
                <a:cxnLst>
                  <a:cxn ang="0">
                    <a:pos x="T0" y="T1"/>
                  </a:cxn>
                  <a:cxn ang="0">
                    <a:pos x="T2" y="T3"/>
                  </a:cxn>
                  <a:cxn ang="0">
                    <a:pos x="T4" y="T5"/>
                  </a:cxn>
                  <a:cxn ang="0">
                    <a:pos x="T6" y="T7"/>
                  </a:cxn>
                </a:cxnLst>
                <a:rect l="0" t="0" r="r" b="b"/>
                <a:pathLst>
                  <a:path w="1424" h="3779">
                    <a:moveTo>
                      <a:pt x="1424" y="1352"/>
                    </a:moveTo>
                    <a:cubicBezTo>
                      <a:pt x="1424" y="309"/>
                      <a:pt x="789" y="0"/>
                      <a:pt x="0" y="0"/>
                    </a:cubicBezTo>
                    <a:cubicBezTo>
                      <a:pt x="0" y="3779"/>
                      <a:pt x="0" y="3779"/>
                      <a:pt x="0" y="3779"/>
                    </a:cubicBezTo>
                    <a:cubicBezTo>
                      <a:pt x="789" y="3776"/>
                      <a:pt x="1424" y="2395"/>
                      <a:pt x="1424" y="1352"/>
                    </a:cubicBezTo>
                    <a:close/>
                  </a:path>
                </a:pathLst>
              </a:custGeom>
              <a:solidFill>
                <a:srgbClr val="F0D4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49" name="Freeform 23">
                <a:extLst>
                  <a:ext uri="{FF2B5EF4-FFF2-40B4-BE49-F238E27FC236}">
                    <a16:creationId xmlns:a16="http://schemas.microsoft.com/office/drawing/2014/main" id="{57F05C5D-67F3-45EC-8AF0-E3C20D85920E}"/>
                  </a:ext>
                </a:extLst>
              </p:cNvPr>
              <p:cNvSpPr>
                <a:spLocks/>
              </p:cNvSpPr>
              <p:nvPr/>
            </p:nvSpPr>
            <p:spPr bwMode="auto">
              <a:xfrm>
                <a:off x="4846" y="2169"/>
                <a:ext cx="193" cy="512"/>
              </a:xfrm>
              <a:custGeom>
                <a:avLst/>
                <a:gdLst>
                  <a:gd name="T0" fmla="*/ 1426 w 1427"/>
                  <a:gd name="T1" fmla="*/ 0 h 3779"/>
                  <a:gd name="T2" fmla="*/ 0 w 1427"/>
                  <a:gd name="T3" fmla="*/ 1352 h 3779"/>
                  <a:gd name="T4" fmla="*/ 1425 w 1427"/>
                  <a:gd name="T5" fmla="*/ 3779 h 3779"/>
                  <a:gd name="T6" fmla="*/ 1426 w 1427"/>
                  <a:gd name="T7" fmla="*/ 3779 h 3779"/>
                  <a:gd name="T8" fmla="*/ 1426 w 1427"/>
                  <a:gd name="T9" fmla="*/ 0 h 3779"/>
                  <a:gd name="T10" fmla="*/ 1426 w 1427"/>
                  <a:gd name="T11" fmla="*/ 0 h 3779"/>
                </a:gdLst>
                <a:ahLst/>
                <a:cxnLst>
                  <a:cxn ang="0">
                    <a:pos x="T0" y="T1"/>
                  </a:cxn>
                  <a:cxn ang="0">
                    <a:pos x="T2" y="T3"/>
                  </a:cxn>
                  <a:cxn ang="0">
                    <a:pos x="T4" y="T5"/>
                  </a:cxn>
                  <a:cxn ang="0">
                    <a:pos x="T6" y="T7"/>
                  </a:cxn>
                  <a:cxn ang="0">
                    <a:pos x="T8" y="T9"/>
                  </a:cxn>
                  <a:cxn ang="0">
                    <a:pos x="T10" y="T11"/>
                  </a:cxn>
                </a:cxnLst>
                <a:rect l="0" t="0" r="r" b="b"/>
                <a:pathLst>
                  <a:path w="1427" h="3779">
                    <a:moveTo>
                      <a:pt x="1426" y="0"/>
                    </a:moveTo>
                    <a:cubicBezTo>
                      <a:pt x="638" y="0"/>
                      <a:pt x="0" y="308"/>
                      <a:pt x="0" y="1352"/>
                    </a:cubicBezTo>
                    <a:cubicBezTo>
                      <a:pt x="0" y="2396"/>
                      <a:pt x="637" y="3779"/>
                      <a:pt x="1425" y="3779"/>
                    </a:cubicBezTo>
                    <a:cubicBezTo>
                      <a:pt x="1426" y="3779"/>
                      <a:pt x="1426" y="3779"/>
                      <a:pt x="1426" y="3779"/>
                    </a:cubicBezTo>
                    <a:cubicBezTo>
                      <a:pt x="1426" y="0"/>
                      <a:pt x="1426" y="0"/>
                      <a:pt x="1426" y="0"/>
                    </a:cubicBezTo>
                    <a:cubicBezTo>
                      <a:pt x="1426" y="0"/>
                      <a:pt x="1427" y="0"/>
                      <a:pt x="1426" y="0"/>
                    </a:cubicBezTo>
                    <a:close/>
                  </a:path>
                </a:pathLst>
              </a:custGeom>
              <a:solidFill>
                <a:srgbClr val="DEBB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0" name="Freeform 24">
                <a:extLst>
                  <a:ext uri="{FF2B5EF4-FFF2-40B4-BE49-F238E27FC236}">
                    <a16:creationId xmlns:a16="http://schemas.microsoft.com/office/drawing/2014/main" id="{D1355F90-766B-4595-9D69-CFB5F82304DE}"/>
                  </a:ext>
                </a:extLst>
              </p:cNvPr>
              <p:cNvSpPr>
                <a:spLocks/>
              </p:cNvSpPr>
              <p:nvPr/>
            </p:nvSpPr>
            <p:spPr bwMode="auto">
              <a:xfrm>
                <a:off x="4809" y="2355"/>
                <a:ext cx="59" cy="104"/>
              </a:xfrm>
              <a:custGeom>
                <a:avLst/>
                <a:gdLst>
                  <a:gd name="T0" fmla="*/ 53 w 437"/>
                  <a:gd name="T1" fmla="*/ 427 h 766"/>
                  <a:gd name="T2" fmla="*/ 314 w 437"/>
                  <a:gd name="T3" fmla="*/ 742 h 766"/>
                  <a:gd name="T4" fmla="*/ 384 w 437"/>
                  <a:gd name="T5" fmla="*/ 339 h 766"/>
                  <a:gd name="T6" fmla="*/ 123 w 437"/>
                  <a:gd name="T7" fmla="*/ 24 h 766"/>
                  <a:gd name="T8" fmla="*/ 53 w 437"/>
                  <a:gd name="T9" fmla="*/ 427 h 766"/>
                </a:gdLst>
                <a:ahLst/>
                <a:cxnLst>
                  <a:cxn ang="0">
                    <a:pos x="T0" y="T1"/>
                  </a:cxn>
                  <a:cxn ang="0">
                    <a:pos x="T2" y="T3"/>
                  </a:cxn>
                  <a:cxn ang="0">
                    <a:pos x="T4" y="T5"/>
                  </a:cxn>
                  <a:cxn ang="0">
                    <a:pos x="T6" y="T7"/>
                  </a:cxn>
                  <a:cxn ang="0">
                    <a:pos x="T8" y="T9"/>
                  </a:cxn>
                </a:cxnLst>
                <a:rect l="0" t="0" r="r" b="b"/>
                <a:pathLst>
                  <a:path w="437" h="766">
                    <a:moveTo>
                      <a:pt x="53" y="427"/>
                    </a:moveTo>
                    <a:cubicBezTo>
                      <a:pt x="105" y="625"/>
                      <a:pt x="222" y="766"/>
                      <a:pt x="314" y="742"/>
                    </a:cubicBezTo>
                    <a:cubicBezTo>
                      <a:pt x="405" y="717"/>
                      <a:pt x="437" y="537"/>
                      <a:pt x="384" y="339"/>
                    </a:cubicBezTo>
                    <a:cubicBezTo>
                      <a:pt x="332" y="141"/>
                      <a:pt x="215" y="0"/>
                      <a:pt x="123" y="24"/>
                    </a:cubicBezTo>
                    <a:cubicBezTo>
                      <a:pt x="32" y="48"/>
                      <a:pt x="0" y="229"/>
                      <a:pt x="53" y="427"/>
                    </a:cubicBezTo>
                    <a:close/>
                  </a:path>
                </a:pathLst>
              </a:custGeom>
              <a:solidFill>
                <a:srgbClr val="DEBB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1" name="Freeform 25">
                <a:extLst>
                  <a:ext uri="{FF2B5EF4-FFF2-40B4-BE49-F238E27FC236}">
                    <a16:creationId xmlns:a16="http://schemas.microsoft.com/office/drawing/2014/main" id="{D26A0890-0A27-4087-AC09-91CBD58D99F1}"/>
                  </a:ext>
                </a:extLst>
              </p:cNvPr>
              <p:cNvSpPr>
                <a:spLocks/>
              </p:cNvSpPr>
              <p:nvPr/>
            </p:nvSpPr>
            <p:spPr bwMode="auto">
              <a:xfrm>
                <a:off x="5209" y="2355"/>
                <a:ext cx="60" cy="104"/>
              </a:xfrm>
              <a:custGeom>
                <a:avLst/>
                <a:gdLst>
                  <a:gd name="T0" fmla="*/ 384 w 436"/>
                  <a:gd name="T1" fmla="*/ 427 h 766"/>
                  <a:gd name="T2" fmla="*/ 123 w 436"/>
                  <a:gd name="T3" fmla="*/ 742 h 766"/>
                  <a:gd name="T4" fmla="*/ 52 w 436"/>
                  <a:gd name="T5" fmla="*/ 339 h 766"/>
                  <a:gd name="T6" fmla="*/ 313 w 436"/>
                  <a:gd name="T7" fmla="*/ 24 h 766"/>
                  <a:gd name="T8" fmla="*/ 384 w 436"/>
                  <a:gd name="T9" fmla="*/ 427 h 766"/>
                </a:gdLst>
                <a:ahLst/>
                <a:cxnLst>
                  <a:cxn ang="0">
                    <a:pos x="T0" y="T1"/>
                  </a:cxn>
                  <a:cxn ang="0">
                    <a:pos x="T2" y="T3"/>
                  </a:cxn>
                  <a:cxn ang="0">
                    <a:pos x="T4" y="T5"/>
                  </a:cxn>
                  <a:cxn ang="0">
                    <a:pos x="T6" y="T7"/>
                  </a:cxn>
                  <a:cxn ang="0">
                    <a:pos x="T8" y="T9"/>
                  </a:cxn>
                </a:cxnLst>
                <a:rect l="0" t="0" r="r" b="b"/>
                <a:pathLst>
                  <a:path w="436" h="766">
                    <a:moveTo>
                      <a:pt x="384" y="427"/>
                    </a:moveTo>
                    <a:cubicBezTo>
                      <a:pt x="331" y="625"/>
                      <a:pt x="214" y="766"/>
                      <a:pt x="123" y="742"/>
                    </a:cubicBezTo>
                    <a:cubicBezTo>
                      <a:pt x="31" y="717"/>
                      <a:pt x="0" y="537"/>
                      <a:pt x="52" y="339"/>
                    </a:cubicBezTo>
                    <a:cubicBezTo>
                      <a:pt x="105" y="141"/>
                      <a:pt x="222" y="0"/>
                      <a:pt x="313" y="24"/>
                    </a:cubicBezTo>
                    <a:cubicBezTo>
                      <a:pt x="405" y="48"/>
                      <a:pt x="436" y="229"/>
                      <a:pt x="384" y="427"/>
                    </a:cubicBezTo>
                    <a:close/>
                  </a:path>
                </a:pathLst>
              </a:custGeom>
              <a:solidFill>
                <a:srgbClr val="F0D4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2" name="Oval 26">
                <a:extLst>
                  <a:ext uri="{FF2B5EF4-FFF2-40B4-BE49-F238E27FC236}">
                    <a16:creationId xmlns:a16="http://schemas.microsoft.com/office/drawing/2014/main" id="{62BE3500-0936-45E9-A5AD-575432A1F948}"/>
                  </a:ext>
                </a:extLst>
              </p:cNvPr>
              <p:cNvSpPr>
                <a:spLocks noChangeArrowheads="1"/>
              </p:cNvSpPr>
              <p:nvPr/>
            </p:nvSpPr>
            <p:spPr bwMode="auto">
              <a:xfrm>
                <a:off x="5038" y="3388"/>
                <a:ext cx="46" cy="46"/>
              </a:xfrm>
              <a:prstGeom prst="ellipse">
                <a:avLst/>
              </a:prstGeom>
              <a:solidFill>
                <a:srgbClr val="263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3" name="Freeform 27">
                <a:extLst>
                  <a:ext uri="{FF2B5EF4-FFF2-40B4-BE49-F238E27FC236}">
                    <a16:creationId xmlns:a16="http://schemas.microsoft.com/office/drawing/2014/main" id="{BDEE80A2-8AFB-45ED-B31C-84572FDF5ECD}"/>
                  </a:ext>
                </a:extLst>
              </p:cNvPr>
              <p:cNvSpPr>
                <a:spLocks/>
              </p:cNvSpPr>
              <p:nvPr/>
            </p:nvSpPr>
            <p:spPr bwMode="auto">
              <a:xfrm>
                <a:off x="5357" y="2802"/>
                <a:ext cx="277" cy="712"/>
              </a:xfrm>
              <a:custGeom>
                <a:avLst/>
                <a:gdLst>
                  <a:gd name="T0" fmla="*/ 1011 w 2045"/>
                  <a:gd name="T1" fmla="*/ 0 h 5254"/>
                  <a:gd name="T2" fmla="*/ 1695 w 2045"/>
                  <a:gd name="T3" fmla="*/ 3055 h 5254"/>
                  <a:gd name="T4" fmla="*/ 1832 w 2045"/>
                  <a:gd name="T5" fmla="*/ 3252 h 5254"/>
                  <a:gd name="T6" fmla="*/ 1817 w 2045"/>
                  <a:gd name="T7" fmla="*/ 3435 h 5254"/>
                  <a:gd name="T8" fmla="*/ 1817 w 2045"/>
                  <a:gd name="T9" fmla="*/ 3435 h 5254"/>
                  <a:gd name="T10" fmla="*/ 1969 w 2045"/>
                  <a:gd name="T11" fmla="*/ 3616 h 5254"/>
                  <a:gd name="T12" fmla="*/ 1717 w 2045"/>
                  <a:gd name="T13" fmla="*/ 5254 h 5254"/>
                  <a:gd name="T14" fmla="*/ 143 w 2045"/>
                  <a:gd name="T15" fmla="*/ 5254 h 5254"/>
                  <a:gd name="T16" fmla="*/ 222 w 2045"/>
                  <a:gd name="T17" fmla="*/ 3789 h 5254"/>
                  <a:gd name="T18" fmla="*/ 237 w 2045"/>
                  <a:gd name="T19" fmla="*/ 3541 h 5254"/>
                  <a:gd name="T20" fmla="*/ 161 w 2045"/>
                  <a:gd name="T21" fmla="*/ 3267 h 5254"/>
                  <a:gd name="T22" fmla="*/ 143 w 2045"/>
                  <a:gd name="T23" fmla="*/ 2944 h 5254"/>
                  <a:gd name="T24" fmla="*/ 1011 w 2045"/>
                  <a:gd name="T25" fmla="*/ 0 h 5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5" h="5254">
                    <a:moveTo>
                      <a:pt x="1011" y="0"/>
                    </a:moveTo>
                    <a:cubicBezTo>
                      <a:pt x="1695" y="3055"/>
                      <a:pt x="1695" y="3055"/>
                      <a:pt x="1695" y="3055"/>
                    </a:cubicBezTo>
                    <a:cubicBezTo>
                      <a:pt x="1695" y="3055"/>
                      <a:pt x="1847" y="3070"/>
                      <a:pt x="1832" y="3252"/>
                    </a:cubicBezTo>
                    <a:cubicBezTo>
                      <a:pt x="1817" y="3435"/>
                      <a:pt x="1817" y="3435"/>
                      <a:pt x="1817" y="3435"/>
                    </a:cubicBezTo>
                    <a:cubicBezTo>
                      <a:pt x="1817" y="3435"/>
                      <a:pt x="1817" y="3435"/>
                      <a:pt x="1817" y="3435"/>
                    </a:cubicBezTo>
                    <a:cubicBezTo>
                      <a:pt x="1817" y="3435"/>
                      <a:pt x="2045" y="3509"/>
                      <a:pt x="1969" y="3616"/>
                    </a:cubicBezTo>
                    <a:cubicBezTo>
                      <a:pt x="1893" y="3723"/>
                      <a:pt x="1717" y="5254"/>
                      <a:pt x="1717" y="5254"/>
                    </a:cubicBezTo>
                    <a:cubicBezTo>
                      <a:pt x="143" y="5254"/>
                      <a:pt x="143" y="5254"/>
                      <a:pt x="143" y="5254"/>
                    </a:cubicBezTo>
                    <a:cubicBezTo>
                      <a:pt x="143" y="5254"/>
                      <a:pt x="298" y="3825"/>
                      <a:pt x="222" y="3789"/>
                    </a:cubicBezTo>
                    <a:cubicBezTo>
                      <a:pt x="146" y="3754"/>
                      <a:pt x="191" y="3556"/>
                      <a:pt x="237" y="3541"/>
                    </a:cubicBezTo>
                    <a:cubicBezTo>
                      <a:pt x="283" y="3526"/>
                      <a:pt x="85" y="3374"/>
                      <a:pt x="161" y="3267"/>
                    </a:cubicBezTo>
                    <a:cubicBezTo>
                      <a:pt x="237" y="3161"/>
                      <a:pt x="143" y="2944"/>
                      <a:pt x="143" y="2944"/>
                    </a:cubicBezTo>
                    <a:cubicBezTo>
                      <a:pt x="143" y="2944"/>
                      <a:pt x="0" y="1297"/>
                      <a:pt x="1011" y="0"/>
                    </a:cubicBezTo>
                    <a:close/>
                  </a:path>
                </a:pathLst>
              </a:custGeom>
              <a:solidFill>
                <a:srgbClr val="2F3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4" name="Freeform 28">
                <a:extLst>
                  <a:ext uri="{FF2B5EF4-FFF2-40B4-BE49-F238E27FC236}">
                    <a16:creationId xmlns:a16="http://schemas.microsoft.com/office/drawing/2014/main" id="{E8E6B9D2-D51C-48BC-B1AA-BBE14B01CDE8}"/>
                  </a:ext>
                </a:extLst>
              </p:cNvPr>
              <p:cNvSpPr>
                <a:spLocks/>
              </p:cNvSpPr>
              <p:nvPr/>
            </p:nvSpPr>
            <p:spPr bwMode="auto">
              <a:xfrm>
                <a:off x="4462" y="2825"/>
                <a:ext cx="270" cy="689"/>
              </a:xfrm>
              <a:custGeom>
                <a:avLst/>
                <a:gdLst>
                  <a:gd name="T0" fmla="*/ 979 w 1989"/>
                  <a:gd name="T1" fmla="*/ 0 h 5083"/>
                  <a:gd name="T2" fmla="*/ 349 w 1989"/>
                  <a:gd name="T3" fmla="*/ 2994 h 5083"/>
                  <a:gd name="T4" fmla="*/ 212 w 1989"/>
                  <a:gd name="T5" fmla="*/ 3191 h 5083"/>
                  <a:gd name="T6" fmla="*/ 228 w 1989"/>
                  <a:gd name="T7" fmla="*/ 3374 h 5083"/>
                  <a:gd name="T8" fmla="*/ 228 w 1989"/>
                  <a:gd name="T9" fmla="*/ 3374 h 5083"/>
                  <a:gd name="T10" fmla="*/ 76 w 1989"/>
                  <a:gd name="T11" fmla="*/ 3555 h 5083"/>
                  <a:gd name="T12" fmla="*/ 251 w 1989"/>
                  <a:gd name="T13" fmla="*/ 5083 h 5083"/>
                  <a:gd name="T14" fmla="*/ 1864 w 1989"/>
                  <a:gd name="T15" fmla="*/ 5083 h 5083"/>
                  <a:gd name="T16" fmla="*/ 1823 w 1989"/>
                  <a:gd name="T17" fmla="*/ 3728 h 5083"/>
                  <a:gd name="T18" fmla="*/ 1807 w 1989"/>
                  <a:gd name="T19" fmla="*/ 3480 h 5083"/>
                  <a:gd name="T20" fmla="*/ 1883 w 1989"/>
                  <a:gd name="T21" fmla="*/ 3207 h 5083"/>
                  <a:gd name="T22" fmla="*/ 1901 w 1989"/>
                  <a:gd name="T23" fmla="*/ 2796 h 5083"/>
                  <a:gd name="T24" fmla="*/ 979 w 1989"/>
                  <a:gd name="T25"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9" h="5083">
                    <a:moveTo>
                      <a:pt x="979" y="0"/>
                    </a:moveTo>
                    <a:cubicBezTo>
                      <a:pt x="349" y="2994"/>
                      <a:pt x="349" y="2994"/>
                      <a:pt x="349" y="2994"/>
                    </a:cubicBezTo>
                    <a:cubicBezTo>
                      <a:pt x="349" y="2994"/>
                      <a:pt x="197" y="3009"/>
                      <a:pt x="212" y="3191"/>
                    </a:cubicBezTo>
                    <a:cubicBezTo>
                      <a:pt x="228" y="3374"/>
                      <a:pt x="228" y="3374"/>
                      <a:pt x="228" y="3374"/>
                    </a:cubicBezTo>
                    <a:cubicBezTo>
                      <a:pt x="228" y="3374"/>
                      <a:pt x="228" y="3374"/>
                      <a:pt x="228" y="3374"/>
                    </a:cubicBezTo>
                    <a:cubicBezTo>
                      <a:pt x="228" y="3374"/>
                      <a:pt x="0" y="3448"/>
                      <a:pt x="76" y="3555"/>
                    </a:cubicBezTo>
                    <a:cubicBezTo>
                      <a:pt x="152" y="3662"/>
                      <a:pt x="251" y="5083"/>
                      <a:pt x="251" y="5083"/>
                    </a:cubicBezTo>
                    <a:cubicBezTo>
                      <a:pt x="1864" y="5083"/>
                      <a:pt x="1864" y="5083"/>
                      <a:pt x="1864" y="5083"/>
                    </a:cubicBezTo>
                    <a:cubicBezTo>
                      <a:pt x="1864" y="5083"/>
                      <a:pt x="1747" y="3764"/>
                      <a:pt x="1823" y="3728"/>
                    </a:cubicBezTo>
                    <a:cubicBezTo>
                      <a:pt x="1898" y="3693"/>
                      <a:pt x="1853" y="3495"/>
                      <a:pt x="1807" y="3480"/>
                    </a:cubicBezTo>
                    <a:cubicBezTo>
                      <a:pt x="1762" y="3465"/>
                      <a:pt x="1959" y="3313"/>
                      <a:pt x="1883" y="3207"/>
                    </a:cubicBezTo>
                    <a:cubicBezTo>
                      <a:pt x="1807" y="3100"/>
                      <a:pt x="1901" y="2796"/>
                      <a:pt x="1901" y="2796"/>
                    </a:cubicBezTo>
                    <a:cubicBezTo>
                      <a:pt x="1901" y="2796"/>
                      <a:pt x="1989" y="1297"/>
                      <a:pt x="979" y="0"/>
                    </a:cubicBezTo>
                    <a:close/>
                  </a:path>
                </a:pathLst>
              </a:custGeom>
              <a:solidFill>
                <a:srgbClr val="49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5" name="Rectangle 29">
                <a:extLst>
                  <a:ext uri="{FF2B5EF4-FFF2-40B4-BE49-F238E27FC236}">
                    <a16:creationId xmlns:a16="http://schemas.microsoft.com/office/drawing/2014/main" id="{01FEEAB4-FA2E-4BE7-BE0E-C34FC11DDDC0}"/>
                  </a:ext>
                </a:extLst>
              </p:cNvPr>
              <p:cNvSpPr>
                <a:spLocks noChangeArrowheads="1"/>
              </p:cNvSpPr>
              <p:nvPr/>
            </p:nvSpPr>
            <p:spPr bwMode="auto">
              <a:xfrm>
                <a:off x="4629" y="3472"/>
                <a:ext cx="824" cy="42"/>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6" name="Rectangle 30">
                <a:extLst>
                  <a:ext uri="{FF2B5EF4-FFF2-40B4-BE49-F238E27FC236}">
                    <a16:creationId xmlns:a16="http://schemas.microsoft.com/office/drawing/2014/main" id="{4889DBE3-196C-4201-B2CD-4589B74A6DF1}"/>
                  </a:ext>
                </a:extLst>
              </p:cNvPr>
              <p:cNvSpPr>
                <a:spLocks noChangeArrowheads="1"/>
              </p:cNvSpPr>
              <p:nvPr/>
            </p:nvSpPr>
            <p:spPr bwMode="auto">
              <a:xfrm>
                <a:off x="4732" y="3438"/>
                <a:ext cx="101" cy="24"/>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7" name="Rectangle 31">
                <a:extLst>
                  <a:ext uri="{FF2B5EF4-FFF2-40B4-BE49-F238E27FC236}">
                    <a16:creationId xmlns:a16="http://schemas.microsoft.com/office/drawing/2014/main" id="{B0276870-A8F9-4425-898B-2B8A4DE28FC2}"/>
                  </a:ext>
                </a:extLst>
              </p:cNvPr>
              <p:cNvSpPr>
                <a:spLocks noChangeArrowheads="1"/>
              </p:cNvSpPr>
              <p:nvPr/>
            </p:nvSpPr>
            <p:spPr bwMode="auto">
              <a:xfrm>
                <a:off x="5242" y="3438"/>
                <a:ext cx="102" cy="24"/>
              </a:xfrm>
              <a:prstGeom prst="rect">
                <a:avLst/>
              </a:prstGeom>
              <a:solidFill>
                <a:srgbClr val="8C9E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32">
                <a:extLst>
                  <a:ext uri="{FF2B5EF4-FFF2-40B4-BE49-F238E27FC236}">
                    <a16:creationId xmlns:a16="http://schemas.microsoft.com/office/drawing/2014/main" id="{555F966C-86BC-4ED7-A815-9DFA5E53E495}"/>
                  </a:ext>
                </a:extLst>
              </p:cNvPr>
              <p:cNvSpPr>
                <a:spLocks/>
              </p:cNvSpPr>
              <p:nvPr/>
            </p:nvSpPr>
            <p:spPr bwMode="auto">
              <a:xfrm>
                <a:off x="4629" y="2924"/>
                <a:ext cx="821" cy="515"/>
              </a:xfrm>
              <a:custGeom>
                <a:avLst/>
                <a:gdLst>
                  <a:gd name="T0" fmla="*/ 5845 w 6059"/>
                  <a:gd name="T1" fmla="*/ 0 h 3800"/>
                  <a:gd name="T2" fmla="*/ 242 w 6059"/>
                  <a:gd name="T3" fmla="*/ 0 h 3800"/>
                  <a:gd name="T4" fmla="*/ 0 w 6059"/>
                  <a:gd name="T5" fmla="*/ 238 h 3800"/>
                  <a:gd name="T6" fmla="*/ 0 w 6059"/>
                  <a:gd name="T7" fmla="*/ 3614 h 3800"/>
                  <a:gd name="T8" fmla="*/ 91 w 6059"/>
                  <a:gd name="T9" fmla="*/ 3800 h 3800"/>
                  <a:gd name="T10" fmla="*/ 6059 w 6059"/>
                  <a:gd name="T11" fmla="*/ 135 h 3800"/>
                  <a:gd name="T12" fmla="*/ 5845 w 6059"/>
                  <a:gd name="T13" fmla="*/ 0 h 3800"/>
                </a:gdLst>
                <a:ahLst/>
                <a:cxnLst>
                  <a:cxn ang="0">
                    <a:pos x="T0" y="T1"/>
                  </a:cxn>
                  <a:cxn ang="0">
                    <a:pos x="T2" y="T3"/>
                  </a:cxn>
                  <a:cxn ang="0">
                    <a:pos x="T4" y="T5"/>
                  </a:cxn>
                  <a:cxn ang="0">
                    <a:pos x="T6" y="T7"/>
                  </a:cxn>
                  <a:cxn ang="0">
                    <a:pos x="T8" y="T9"/>
                  </a:cxn>
                  <a:cxn ang="0">
                    <a:pos x="T10" y="T11"/>
                  </a:cxn>
                  <a:cxn ang="0">
                    <a:pos x="T12" y="T13"/>
                  </a:cxn>
                </a:cxnLst>
                <a:rect l="0" t="0" r="r" b="b"/>
                <a:pathLst>
                  <a:path w="6059" h="3800">
                    <a:moveTo>
                      <a:pt x="5845" y="0"/>
                    </a:moveTo>
                    <a:cubicBezTo>
                      <a:pt x="242" y="0"/>
                      <a:pt x="242" y="0"/>
                      <a:pt x="242" y="0"/>
                    </a:cubicBezTo>
                    <a:cubicBezTo>
                      <a:pt x="110" y="0"/>
                      <a:pt x="0" y="106"/>
                      <a:pt x="0" y="238"/>
                    </a:cubicBezTo>
                    <a:cubicBezTo>
                      <a:pt x="0" y="3614"/>
                      <a:pt x="0" y="3614"/>
                      <a:pt x="0" y="3614"/>
                    </a:cubicBezTo>
                    <a:cubicBezTo>
                      <a:pt x="0" y="3689"/>
                      <a:pt x="37" y="3756"/>
                      <a:pt x="91" y="3800"/>
                    </a:cubicBezTo>
                    <a:cubicBezTo>
                      <a:pt x="6059" y="135"/>
                      <a:pt x="6059" y="135"/>
                      <a:pt x="6059" y="135"/>
                    </a:cubicBezTo>
                    <a:cubicBezTo>
                      <a:pt x="6021" y="55"/>
                      <a:pt x="5940" y="0"/>
                      <a:pt x="5845" y="0"/>
                    </a:cubicBezTo>
                    <a:close/>
                  </a:path>
                </a:pathLst>
              </a:custGeom>
              <a:solidFill>
                <a:srgbClr val="9DAC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33">
                <a:extLst>
                  <a:ext uri="{FF2B5EF4-FFF2-40B4-BE49-F238E27FC236}">
                    <a16:creationId xmlns:a16="http://schemas.microsoft.com/office/drawing/2014/main" id="{58A867F2-C642-4750-B0E4-678B623DD2A6}"/>
                  </a:ext>
                </a:extLst>
              </p:cNvPr>
              <p:cNvSpPr>
                <a:spLocks/>
              </p:cNvSpPr>
              <p:nvPr/>
            </p:nvSpPr>
            <p:spPr bwMode="auto">
              <a:xfrm>
                <a:off x="4641" y="2942"/>
                <a:ext cx="812" cy="504"/>
              </a:xfrm>
              <a:custGeom>
                <a:avLst/>
                <a:gdLst>
                  <a:gd name="T0" fmla="*/ 0 w 5991"/>
                  <a:gd name="T1" fmla="*/ 3666 h 3720"/>
                  <a:gd name="T2" fmla="*/ 149 w 5991"/>
                  <a:gd name="T3" fmla="*/ 3720 h 3720"/>
                  <a:gd name="T4" fmla="*/ 623 w 5991"/>
                  <a:gd name="T5" fmla="*/ 3720 h 3720"/>
                  <a:gd name="T6" fmla="*/ 623 w 5991"/>
                  <a:gd name="T7" fmla="*/ 3576 h 3720"/>
                  <a:gd name="T8" fmla="*/ 1475 w 5991"/>
                  <a:gd name="T9" fmla="*/ 3576 h 3720"/>
                  <a:gd name="T10" fmla="*/ 1475 w 5991"/>
                  <a:gd name="T11" fmla="*/ 3720 h 3720"/>
                  <a:gd name="T12" fmla="*/ 4387 w 5991"/>
                  <a:gd name="T13" fmla="*/ 3720 h 3720"/>
                  <a:gd name="T14" fmla="*/ 4387 w 5991"/>
                  <a:gd name="T15" fmla="*/ 3576 h 3720"/>
                  <a:gd name="T16" fmla="*/ 5231 w 5991"/>
                  <a:gd name="T17" fmla="*/ 3576 h 3720"/>
                  <a:gd name="T18" fmla="*/ 5231 w 5991"/>
                  <a:gd name="T19" fmla="*/ 3720 h 3720"/>
                  <a:gd name="T20" fmla="*/ 5752 w 5991"/>
                  <a:gd name="T21" fmla="*/ 3720 h 3720"/>
                  <a:gd name="T22" fmla="*/ 5991 w 5991"/>
                  <a:gd name="T23" fmla="*/ 3478 h 3720"/>
                  <a:gd name="T24" fmla="*/ 5991 w 5991"/>
                  <a:gd name="T25" fmla="*/ 102 h 3720"/>
                  <a:gd name="T26" fmla="*/ 5967 w 5991"/>
                  <a:gd name="T27" fmla="*/ 0 h 3720"/>
                  <a:gd name="T28" fmla="*/ 0 w 5991"/>
                  <a:gd name="T29" fmla="*/ 3666 h 3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91" h="3720">
                    <a:moveTo>
                      <a:pt x="0" y="3666"/>
                    </a:moveTo>
                    <a:cubicBezTo>
                      <a:pt x="41" y="3699"/>
                      <a:pt x="93" y="3720"/>
                      <a:pt x="149" y="3720"/>
                    </a:cubicBezTo>
                    <a:cubicBezTo>
                      <a:pt x="623" y="3720"/>
                      <a:pt x="623" y="3720"/>
                      <a:pt x="623" y="3720"/>
                    </a:cubicBezTo>
                    <a:cubicBezTo>
                      <a:pt x="623" y="3576"/>
                      <a:pt x="623" y="3576"/>
                      <a:pt x="623" y="3576"/>
                    </a:cubicBezTo>
                    <a:cubicBezTo>
                      <a:pt x="1475" y="3576"/>
                      <a:pt x="1475" y="3576"/>
                      <a:pt x="1475" y="3576"/>
                    </a:cubicBezTo>
                    <a:cubicBezTo>
                      <a:pt x="1475" y="3720"/>
                      <a:pt x="1475" y="3720"/>
                      <a:pt x="1475" y="3720"/>
                    </a:cubicBezTo>
                    <a:cubicBezTo>
                      <a:pt x="4387" y="3720"/>
                      <a:pt x="4387" y="3720"/>
                      <a:pt x="4387" y="3720"/>
                    </a:cubicBezTo>
                    <a:cubicBezTo>
                      <a:pt x="4387" y="3576"/>
                      <a:pt x="4387" y="3576"/>
                      <a:pt x="4387" y="3576"/>
                    </a:cubicBezTo>
                    <a:cubicBezTo>
                      <a:pt x="5231" y="3576"/>
                      <a:pt x="5231" y="3576"/>
                      <a:pt x="5231" y="3576"/>
                    </a:cubicBezTo>
                    <a:cubicBezTo>
                      <a:pt x="5231" y="3720"/>
                      <a:pt x="5231" y="3720"/>
                      <a:pt x="5231" y="3720"/>
                    </a:cubicBezTo>
                    <a:cubicBezTo>
                      <a:pt x="5752" y="3720"/>
                      <a:pt x="5752" y="3720"/>
                      <a:pt x="5752" y="3720"/>
                    </a:cubicBezTo>
                    <a:cubicBezTo>
                      <a:pt x="5884" y="3720"/>
                      <a:pt x="5991" y="3610"/>
                      <a:pt x="5991" y="3478"/>
                    </a:cubicBezTo>
                    <a:cubicBezTo>
                      <a:pt x="5991" y="102"/>
                      <a:pt x="5991" y="102"/>
                      <a:pt x="5991" y="102"/>
                    </a:cubicBezTo>
                    <a:cubicBezTo>
                      <a:pt x="5991" y="65"/>
                      <a:pt x="5982" y="31"/>
                      <a:pt x="5967" y="0"/>
                    </a:cubicBezTo>
                    <a:lnTo>
                      <a:pt x="0" y="3666"/>
                    </a:lnTo>
                    <a:close/>
                  </a:path>
                </a:pathLst>
              </a:custGeom>
              <a:solidFill>
                <a:srgbClr val="8C9E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0" name="Oval 34">
                <a:extLst>
                  <a:ext uri="{FF2B5EF4-FFF2-40B4-BE49-F238E27FC236}">
                    <a16:creationId xmlns:a16="http://schemas.microsoft.com/office/drawing/2014/main" id="{D6C861CD-B0F7-4996-91A8-2E16F64D1B22}"/>
                  </a:ext>
                </a:extLst>
              </p:cNvPr>
              <p:cNvSpPr>
                <a:spLocks noChangeArrowheads="1"/>
              </p:cNvSpPr>
              <p:nvPr/>
            </p:nvSpPr>
            <p:spPr bwMode="auto">
              <a:xfrm>
                <a:off x="4947" y="3161"/>
                <a:ext cx="187" cy="58"/>
              </a:xfrm>
              <a:prstGeom prst="ellipse">
                <a:avLst/>
              </a:prstGeom>
              <a:solidFill>
                <a:srgbClr val="516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sp>
            <p:nvSpPr>
              <p:cNvPr id="61" name="Freeform 35">
                <a:extLst>
                  <a:ext uri="{FF2B5EF4-FFF2-40B4-BE49-F238E27FC236}">
                    <a16:creationId xmlns:a16="http://schemas.microsoft.com/office/drawing/2014/main" id="{A8CD498F-B235-441C-8861-4AF1DC78E561}"/>
                  </a:ext>
                </a:extLst>
              </p:cNvPr>
              <p:cNvSpPr>
                <a:spLocks/>
              </p:cNvSpPr>
              <p:nvPr/>
            </p:nvSpPr>
            <p:spPr bwMode="auto">
              <a:xfrm>
                <a:off x="4832" y="2112"/>
                <a:ext cx="430" cy="313"/>
              </a:xfrm>
              <a:custGeom>
                <a:avLst/>
                <a:gdLst>
                  <a:gd name="T0" fmla="*/ 109 w 3172"/>
                  <a:gd name="T1" fmla="*/ 1900 h 2312"/>
                  <a:gd name="T2" fmla="*/ 156 w 3172"/>
                  <a:gd name="T3" fmla="*/ 2312 h 2312"/>
                  <a:gd name="T4" fmla="*/ 316 w 3172"/>
                  <a:gd name="T5" fmla="*/ 2312 h 2312"/>
                  <a:gd name="T6" fmla="*/ 512 w 3172"/>
                  <a:gd name="T7" fmla="*/ 1128 h 2312"/>
                  <a:gd name="T8" fmla="*/ 2020 w 3172"/>
                  <a:gd name="T9" fmla="*/ 1606 h 2312"/>
                  <a:gd name="T10" fmla="*/ 1321 w 3172"/>
                  <a:gd name="T11" fmla="*/ 1409 h 2312"/>
                  <a:gd name="T12" fmla="*/ 2527 w 3172"/>
                  <a:gd name="T13" fmla="*/ 1128 h 2312"/>
                  <a:gd name="T14" fmla="*/ 2645 w 3172"/>
                  <a:gd name="T15" fmla="*/ 2312 h 2312"/>
                  <a:gd name="T16" fmla="*/ 2817 w 3172"/>
                  <a:gd name="T17" fmla="*/ 2255 h 2312"/>
                  <a:gd name="T18" fmla="*/ 2947 w 3172"/>
                  <a:gd name="T19" fmla="*/ 1903 h 2312"/>
                  <a:gd name="T20" fmla="*/ 2657 w 3172"/>
                  <a:gd name="T21" fmla="*/ 650 h 2312"/>
                  <a:gd name="T22" fmla="*/ 1534 w 3172"/>
                  <a:gd name="T23" fmla="*/ 49 h 2312"/>
                  <a:gd name="T24" fmla="*/ 169 w 3172"/>
                  <a:gd name="T25" fmla="*/ 686 h 2312"/>
                  <a:gd name="T26" fmla="*/ 109 w 3172"/>
                  <a:gd name="T27" fmla="*/ 1900 h 2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72" h="2312">
                    <a:moveTo>
                      <a:pt x="109" y="1900"/>
                    </a:moveTo>
                    <a:cubicBezTo>
                      <a:pt x="156" y="2312"/>
                      <a:pt x="156" y="2312"/>
                      <a:pt x="156" y="2312"/>
                    </a:cubicBezTo>
                    <a:cubicBezTo>
                      <a:pt x="316" y="2312"/>
                      <a:pt x="316" y="2312"/>
                      <a:pt x="316" y="2312"/>
                    </a:cubicBezTo>
                    <a:cubicBezTo>
                      <a:pt x="316" y="2312"/>
                      <a:pt x="194" y="1422"/>
                      <a:pt x="512" y="1128"/>
                    </a:cubicBezTo>
                    <a:cubicBezTo>
                      <a:pt x="512" y="1128"/>
                      <a:pt x="848" y="1691"/>
                      <a:pt x="2020" y="1606"/>
                    </a:cubicBezTo>
                    <a:cubicBezTo>
                      <a:pt x="2020" y="1606"/>
                      <a:pt x="1627" y="1618"/>
                      <a:pt x="1321" y="1409"/>
                    </a:cubicBezTo>
                    <a:cubicBezTo>
                      <a:pt x="1321" y="1409"/>
                      <a:pt x="2176" y="1753"/>
                      <a:pt x="2527" y="1128"/>
                    </a:cubicBezTo>
                    <a:cubicBezTo>
                      <a:pt x="2527" y="1128"/>
                      <a:pt x="2828" y="1806"/>
                      <a:pt x="2645" y="2312"/>
                    </a:cubicBezTo>
                    <a:cubicBezTo>
                      <a:pt x="2817" y="2255"/>
                      <a:pt x="2817" y="2255"/>
                      <a:pt x="2817" y="2255"/>
                    </a:cubicBezTo>
                    <a:cubicBezTo>
                      <a:pt x="2947" y="1903"/>
                      <a:pt x="2947" y="1903"/>
                      <a:pt x="2947" y="1903"/>
                    </a:cubicBezTo>
                    <a:cubicBezTo>
                      <a:pt x="2947" y="1903"/>
                      <a:pt x="3172" y="699"/>
                      <a:pt x="2657" y="650"/>
                    </a:cubicBezTo>
                    <a:cubicBezTo>
                      <a:pt x="2657" y="650"/>
                      <a:pt x="2372" y="0"/>
                      <a:pt x="1534" y="49"/>
                    </a:cubicBezTo>
                    <a:cubicBezTo>
                      <a:pt x="696" y="98"/>
                      <a:pt x="303" y="404"/>
                      <a:pt x="169" y="686"/>
                    </a:cubicBezTo>
                    <a:cubicBezTo>
                      <a:pt x="34" y="968"/>
                      <a:pt x="0" y="1667"/>
                      <a:pt x="109" y="1900"/>
                    </a:cubicBezTo>
                    <a:close/>
                  </a:path>
                </a:pathLst>
              </a:custGeom>
              <a:solidFill>
                <a:srgbClr val="6848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GB" sz="2457" b="0" i="0" u="none" strike="noStrike" kern="1200" cap="none" spc="0" normalizeH="0" baseline="0" noProof="0">
                  <a:ln>
                    <a:noFill/>
                  </a:ln>
                  <a:solidFill>
                    <a:prstClr val="black"/>
                  </a:solidFill>
                  <a:effectLst/>
                  <a:uLnTx/>
                  <a:uFillTx/>
                  <a:latin typeface="Calibri"/>
                  <a:ea typeface="+mn-ea"/>
                  <a:cs typeface="+mn-cs"/>
                </a:endParaRPr>
              </a:p>
            </p:txBody>
          </p:sp>
        </p:grpSp>
        <p:pic>
          <p:nvPicPr>
            <p:cNvPr id="5" name="Graphic 4">
              <a:extLst>
                <a:ext uri="{FF2B5EF4-FFF2-40B4-BE49-F238E27FC236}">
                  <a16:creationId xmlns:a16="http://schemas.microsoft.com/office/drawing/2014/main" id="{E8621018-88D9-4821-AB96-E61C12F157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029" y="3107913"/>
              <a:ext cx="1542647" cy="1081711"/>
            </a:xfrm>
            <a:prstGeom prst="rect">
              <a:avLst/>
            </a:prstGeom>
          </p:spPr>
        </p:pic>
        <p:pic>
          <p:nvPicPr>
            <p:cNvPr id="7" name="Graphic 6">
              <a:extLst>
                <a:ext uri="{FF2B5EF4-FFF2-40B4-BE49-F238E27FC236}">
                  <a16:creationId xmlns:a16="http://schemas.microsoft.com/office/drawing/2014/main" id="{FBDA4C5F-9398-4EA8-9A9C-4AA24D35DC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48796" y="3083871"/>
              <a:ext cx="1086002" cy="1121393"/>
            </a:xfrm>
            <a:prstGeom prst="rect">
              <a:avLst/>
            </a:prstGeom>
          </p:spPr>
        </p:pic>
      </p:grpSp>
      <p:sp>
        <p:nvSpPr>
          <p:cNvPr id="3" name="Brandline_LVC">
            <a:extLst>
              <a:ext uri="{FF2B5EF4-FFF2-40B4-BE49-F238E27FC236}">
                <a16:creationId xmlns:a16="http://schemas.microsoft.com/office/drawing/2014/main" id="{A36CF55B-87A1-F052-1335-4290E17C770D}"/>
              </a:ext>
            </a:extLst>
          </p:cNvPr>
          <p:cNvSpPr/>
          <p:nvPr/>
        </p:nvSpPr>
        <p:spPr>
          <a:xfrm>
            <a:off x="3898900" y="912150"/>
            <a:ext cx="847137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4" name="Google Shape;144;p16"/>
          <p:cNvSpPr txBox="1"/>
          <p:nvPr/>
        </p:nvSpPr>
        <p:spPr>
          <a:xfrm>
            <a:off x="-10160" y="325676"/>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Risk-Based Access Control</a:t>
            </a:r>
            <a:endParaRPr/>
          </a:p>
        </p:txBody>
      </p:sp>
      <p:grpSp>
        <p:nvGrpSpPr>
          <p:cNvPr id="6" name="Google Shape;1471;p50">
            <a:extLst>
              <a:ext uri="{FF2B5EF4-FFF2-40B4-BE49-F238E27FC236}">
                <a16:creationId xmlns:a16="http://schemas.microsoft.com/office/drawing/2014/main" id="{6767AED0-2910-4BBC-8071-5995D33FBFB8}"/>
              </a:ext>
            </a:extLst>
          </p:cNvPr>
          <p:cNvGrpSpPr/>
          <p:nvPr/>
        </p:nvGrpSpPr>
        <p:grpSpPr>
          <a:xfrm>
            <a:off x="1382967" y="691596"/>
            <a:ext cx="13704633" cy="3966830"/>
            <a:chOff x="1438173" y="1831138"/>
            <a:chExt cx="13704633" cy="3420131"/>
          </a:xfrm>
          <a:solidFill>
            <a:schemeClr val="bg1"/>
          </a:solidFill>
        </p:grpSpPr>
        <p:sp>
          <p:nvSpPr>
            <p:cNvPr id="11" name="Google Shape;1477;p50">
              <a:extLst>
                <a:ext uri="{FF2B5EF4-FFF2-40B4-BE49-F238E27FC236}">
                  <a16:creationId xmlns:a16="http://schemas.microsoft.com/office/drawing/2014/main" id="{F1ABF8C4-C344-4873-826F-09874ECB4839}"/>
                </a:ext>
              </a:extLst>
            </p:cNvPr>
            <p:cNvSpPr/>
            <p:nvPr/>
          </p:nvSpPr>
          <p:spPr>
            <a:xfrm>
              <a:off x="3358053" y="1831138"/>
              <a:ext cx="1683473" cy="461665"/>
            </a:xfrm>
            <a:prstGeom prst="rect">
              <a:avLst/>
            </a:prstGeom>
            <a:grpFill/>
            <a:ln>
              <a:solidFill>
                <a:schemeClr val="bg1"/>
              </a:solid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Open Sans"/>
                  <a:ea typeface="Open Sans"/>
                  <a:cs typeface="Open Sans"/>
                  <a:sym typeface="Open Sans"/>
                </a:rPr>
                <a:t>Copyright</a:t>
              </a:r>
              <a:endParaRPr sz="1400" b="0" i="0" u="none" strike="noStrike" cap="none">
                <a:solidFill>
                  <a:srgbClr val="000000"/>
                </a:solidFill>
                <a:latin typeface="Arial"/>
                <a:ea typeface="Arial"/>
                <a:cs typeface="Arial"/>
                <a:sym typeface="Arial"/>
              </a:endParaRPr>
            </a:p>
          </p:txBody>
        </p:sp>
        <p:sp>
          <p:nvSpPr>
            <p:cNvPr id="9" name="Google Shape;1478;p50">
              <a:extLst>
                <a:ext uri="{FF2B5EF4-FFF2-40B4-BE49-F238E27FC236}">
                  <a16:creationId xmlns:a16="http://schemas.microsoft.com/office/drawing/2014/main" id="{F0E9F89F-8CD6-4184-8E68-B6F7BC480044}"/>
                </a:ext>
              </a:extLst>
            </p:cNvPr>
            <p:cNvSpPr/>
            <p:nvPr/>
          </p:nvSpPr>
          <p:spPr>
            <a:xfrm>
              <a:off x="1438173" y="3477653"/>
              <a:ext cx="13704633" cy="1773616"/>
            </a:xfrm>
            <a:prstGeom prst="rect">
              <a:avLst/>
            </a:prstGeom>
            <a:grpFill/>
            <a:ln>
              <a:solidFill>
                <a:schemeClr val="bg1"/>
              </a:solidFill>
            </a:ln>
            <a:effectLst/>
          </p:spPr>
          <p:txBody>
            <a:bodyPr spcFirstLastPara="1" wrap="square" lIns="91425" tIns="45700" rIns="91425" bIns="45700" anchor="ctr" anchorCtr="0">
              <a:spAutoFit/>
            </a:bodyPr>
            <a:lstStyle/>
            <a:p>
              <a:pPr marL="112713" lvl="1">
                <a:lnSpc>
                  <a:spcPct val="114000"/>
                </a:lnSpc>
                <a:buSzPts val="2200"/>
              </a:pPr>
              <a:endParaRPr lang="en-US" sz="800">
                <a:solidFill>
                  <a:srgbClr val="3F3F3F"/>
                </a:solidFill>
                <a:latin typeface="Open Sans"/>
                <a:ea typeface="Open Sans"/>
                <a:cs typeface="Open Sans"/>
                <a:sym typeface="Open Sans"/>
              </a:endParaRPr>
            </a:p>
            <a:p>
              <a:pPr marL="455613"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sym typeface="Open Sans"/>
                </a:rPr>
                <a:t>Users authenticating from known devices, locations, and networks with a low-risk score could be automatically signed in.</a:t>
              </a:r>
            </a:p>
            <a:p>
              <a:pPr marL="455613" lvl="1" indent="-342900">
                <a:lnSpc>
                  <a:spcPct val="114000"/>
                </a:lnSpc>
                <a:buSzPts val="2200"/>
                <a:buFont typeface="Arial" panose="020B0604020202020204" pitchFamily="34" charset="0"/>
                <a:buChar char="•"/>
              </a:pPr>
              <a:endParaRPr lang="en-US" sz="800">
                <a:solidFill>
                  <a:srgbClr val="3F3F3F"/>
                </a:solidFill>
                <a:latin typeface="Open Sans"/>
                <a:ea typeface="Open Sans"/>
                <a:cs typeface="Open Sans"/>
                <a:sym typeface="Open Sans"/>
              </a:endParaRPr>
            </a:p>
            <a:p>
              <a:pPr marL="455613"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sym typeface="Open Sans"/>
                </a:rPr>
                <a:t>Suspicious users are required to provide additional credentials using MFA.</a:t>
              </a:r>
            </a:p>
            <a:p>
              <a:pPr marL="455613" lvl="1" indent="-342900">
                <a:lnSpc>
                  <a:spcPct val="114000"/>
                </a:lnSpc>
                <a:buSzPts val="2200"/>
                <a:buFont typeface="Arial" panose="020B0604020202020204" pitchFamily="34" charset="0"/>
                <a:buChar char="•"/>
              </a:pPr>
              <a:endParaRPr lang="en-US" sz="800">
                <a:solidFill>
                  <a:srgbClr val="3F3F3F"/>
                </a:solidFill>
                <a:latin typeface="Open Sans"/>
                <a:ea typeface="Open Sans"/>
                <a:cs typeface="Open Sans"/>
                <a:sym typeface="Open Sans"/>
              </a:endParaRPr>
            </a:p>
            <a:p>
              <a:pPr marL="455613"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sym typeface="Open Sans"/>
                </a:rPr>
                <a:t>Access requests with a high-risk score would be denied.</a:t>
              </a:r>
            </a:p>
          </p:txBody>
        </p:sp>
      </p:grpSp>
      <p:grpSp>
        <p:nvGrpSpPr>
          <p:cNvPr id="77" name="Group 76">
            <a:extLst>
              <a:ext uri="{FF2B5EF4-FFF2-40B4-BE49-F238E27FC236}">
                <a16:creationId xmlns:a16="http://schemas.microsoft.com/office/drawing/2014/main" id="{87953A29-B2B2-462D-8626-E0D31279C9F3}"/>
              </a:ext>
            </a:extLst>
          </p:cNvPr>
          <p:cNvGrpSpPr/>
          <p:nvPr/>
        </p:nvGrpSpPr>
        <p:grpSpPr>
          <a:xfrm>
            <a:off x="3075475" y="5321765"/>
            <a:ext cx="10105050" cy="2774240"/>
            <a:chOff x="3302847" y="4864568"/>
            <a:chExt cx="10105050" cy="2774240"/>
          </a:xfrm>
        </p:grpSpPr>
        <p:pic>
          <p:nvPicPr>
            <p:cNvPr id="5" name="Graphic 4" descr="Badge Tick1 with solid fill">
              <a:extLst>
                <a:ext uri="{FF2B5EF4-FFF2-40B4-BE49-F238E27FC236}">
                  <a16:creationId xmlns:a16="http://schemas.microsoft.com/office/drawing/2014/main" id="{482B99E0-F80F-417E-B15D-3AB01A8D30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41605" y="4864568"/>
              <a:ext cx="718466" cy="718466"/>
            </a:xfrm>
            <a:prstGeom prst="rect">
              <a:avLst/>
            </a:prstGeom>
          </p:spPr>
        </p:pic>
        <p:sp>
          <p:nvSpPr>
            <p:cNvPr id="39" name="Oval 38">
              <a:extLst>
                <a:ext uri="{FF2B5EF4-FFF2-40B4-BE49-F238E27FC236}">
                  <a16:creationId xmlns:a16="http://schemas.microsoft.com/office/drawing/2014/main" id="{300D5F67-AE00-4283-BBEF-DB25CD27926D}"/>
                </a:ext>
              </a:extLst>
            </p:cNvPr>
            <p:cNvSpPr/>
            <p:nvPr/>
          </p:nvSpPr>
          <p:spPr>
            <a:xfrm>
              <a:off x="12379852" y="6872006"/>
              <a:ext cx="591934" cy="591934"/>
            </a:xfrm>
            <a:prstGeom prst="ellipse">
              <a:avLst/>
            </a:prstGeom>
            <a:solidFill>
              <a:srgbClr val="FF5D5D"/>
            </a:solidFill>
            <a:ln>
              <a:solidFill>
                <a:srgbClr val="FF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latin typeface="Open Sans Semibold" panose="020B0706030804020204" pitchFamily="34" charset="0"/>
                  <a:ea typeface="Open Sans Semibold" panose="020B0706030804020204" pitchFamily="34" charset="0"/>
                  <a:cs typeface="Open Sans Semibold" panose="020B0706030804020204" pitchFamily="34" charset="0"/>
                </a:rPr>
                <a:t>X</a:t>
              </a:r>
            </a:p>
          </p:txBody>
        </p:sp>
        <p:pic>
          <p:nvPicPr>
            <p:cNvPr id="47" name="Picture 46">
              <a:extLst>
                <a:ext uri="{FF2B5EF4-FFF2-40B4-BE49-F238E27FC236}">
                  <a16:creationId xmlns:a16="http://schemas.microsoft.com/office/drawing/2014/main" id="{8FD145C2-95CD-495D-8493-F96B4EF51274}"/>
                </a:ext>
              </a:extLst>
            </p:cNvPr>
            <p:cNvPicPr>
              <a:picLocks noChangeAspect="1"/>
            </p:cNvPicPr>
            <p:nvPr/>
          </p:nvPicPr>
          <p:blipFill>
            <a:blip r:embed="rId5">
              <a:duotone>
                <a:schemeClr val="accent3">
                  <a:shade val="45000"/>
                  <a:satMod val="135000"/>
                </a:schemeClr>
                <a:prstClr val="white"/>
              </a:duotone>
            </a:blip>
            <a:stretch>
              <a:fillRect/>
            </a:stretch>
          </p:blipFill>
          <p:spPr>
            <a:xfrm>
              <a:off x="11883121" y="5654174"/>
              <a:ext cx="1524776" cy="1114455"/>
            </a:xfrm>
            <a:prstGeom prst="rect">
              <a:avLst/>
            </a:prstGeom>
          </p:spPr>
        </p:pic>
        <p:sp>
          <p:nvSpPr>
            <p:cNvPr id="60" name="Oval 59">
              <a:extLst>
                <a:ext uri="{FF2B5EF4-FFF2-40B4-BE49-F238E27FC236}">
                  <a16:creationId xmlns:a16="http://schemas.microsoft.com/office/drawing/2014/main" id="{DAFD8741-1AE8-4C17-91F4-8E6AFEF58995}"/>
                </a:ext>
              </a:extLst>
            </p:cNvPr>
            <p:cNvSpPr/>
            <p:nvPr/>
          </p:nvSpPr>
          <p:spPr>
            <a:xfrm>
              <a:off x="12387107" y="5855567"/>
              <a:ext cx="427463" cy="42746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latin typeface="Open Sans Semibold" panose="020B0706030804020204" pitchFamily="34" charset="0"/>
                  <a:ea typeface="Open Sans Semibold" panose="020B0706030804020204" pitchFamily="34" charset="0"/>
                  <a:cs typeface="Open Sans Semibold" panose="020B0706030804020204" pitchFamily="34" charset="0"/>
                </a:rPr>
                <a:t>1</a:t>
              </a:r>
            </a:p>
          </p:txBody>
        </p:sp>
        <p:cxnSp>
          <p:nvCxnSpPr>
            <p:cNvPr id="42" name="Straight Arrow Connector 41">
              <a:extLst>
                <a:ext uri="{FF2B5EF4-FFF2-40B4-BE49-F238E27FC236}">
                  <a16:creationId xmlns:a16="http://schemas.microsoft.com/office/drawing/2014/main" id="{787FD6BE-ADE9-4CB6-B2CA-9FD89A7C27B5}"/>
                </a:ext>
              </a:extLst>
            </p:cNvPr>
            <p:cNvCxnSpPr>
              <a:cxnSpLocks/>
            </p:cNvCxnSpPr>
            <p:nvPr/>
          </p:nvCxnSpPr>
          <p:spPr>
            <a:xfrm>
              <a:off x="4142570" y="5209761"/>
              <a:ext cx="757206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EC8D4B5-1117-4D65-89EB-C9DA3C18A48F}"/>
                </a:ext>
              </a:extLst>
            </p:cNvPr>
            <p:cNvSpPr txBox="1"/>
            <p:nvPr/>
          </p:nvSpPr>
          <p:spPr>
            <a:xfrm>
              <a:off x="9734965" y="5025663"/>
              <a:ext cx="2143536" cy="430887"/>
            </a:xfrm>
            <a:prstGeom prst="rect">
              <a:avLst/>
            </a:prstGeom>
            <a:solidFill>
              <a:schemeClr val="bg1"/>
            </a:solid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SSO/Password</a:t>
              </a:r>
            </a:p>
          </p:txBody>
        </p:sp>
        <p:cxnSp>
          <p:nvCxnSpPr>
            <p:cNvPr id="66" name="Straight Arrow Connector 65">
              <a:extLst>
                <a:ext uri="{FF2B5EF4-FFF2-40B4-BE49-F238E27FC236}">
                  <a16:creationId xmlns:a16="http://schemas.microsoft.com/office/drawing/2014/main" id="{B63A7C71-8AAF-42EF-883A-5700857DA419}"/>
                </a:ext>
              </a:extLst>
            </p:cNvPr>
            <p:cNvCxnSpPr>
              <a:cxnSpLocks/>
            </p:cNvCxnSpPr>
            <p:nvPr/>
          </p:nvCxnSpPr>
          <p:spPr>
            <a:xfrm>
              <a:off x="4420969" y="6163230"/>
              <a:ext cx="7314278"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44FC9D-397F-45BE-AF13-C097322A61C0}"/>
                </a:ext>
              </a:extLst>
            </p:cNvPr>
            <p:cNvSpPr txBox="1"/>
            <p:nvPr/>
          </p:nvSpPr>
          <p:spPr>
            <a:xfrm>
              <a:off x="9703707" y="5982199"/>
              <a:ext cx="780983" cy="430887"/>
            </a:xfrm>
            <a:prstGeom prst="rect">
              <a:avLst/>
            </a:prstGeom>
            <a:solidFill>
              <a:schemeClr val="bg1"/>
            </a:solid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MFA</a:t>
              </a:r>
            </a:p>
          </p:txBody>
        </p:sp>
        <p:cxnSp>
          <p:nvCxnSpPr>
            <p:cNvPr id="68" name="Straight Arrow Connector 67">
              <a:extLst>
                <a:ext uri="{FF2B5EF4-FFF2-40B4-BE49-F238E27FC236}">
                  <a16:creationId xmlns:a16="http://schemas.microsoft.com/office/drawing/2014/main" id="{30A0D0F0-E811-4BA2-A217-B5BF64FDBFFA}"/>
                </a:ext>
              </a:extLst>
            </p:cNvPr>
            <p:cNvCxnSpPr>
              <a:cxnSpLocks/>
            </p:cNvCxnSpPr>
            <p:nvPr/>
          </p:nvCxnSpPr>
          <p:spPr>
            <a:xfrm>
              <a:off x="4153205" y="7162462"/>
              <a:ext cx="7541146"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9CA56F7-F3C7-4177-8C09-D04C2E15CBC6}"/>
                </a:ext>
              </a:extLst>
            </p:cNvPr>
            <p:cNvSpPr txBox="1"/>
            <p:nvPr/>
          </p:nvSpPr>
          <p:spPr>
            <a:xfrm>
              <a:off x="8975142" y="6956949"/>
              <a:ext cx="2226892" cy="430887"/>
            </a:xfrm>
            <a:prstGeom prst="rect">
              <a:avLst/>
            </a:prstGeom>
            <a:solidFill>
              <a:schemeClr val="bg1"/>
            </a:solid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Access blocked</a:t>
              </a:r>
            </a:p>
          </p:txBody>
        </p:sp>
        <p:sp>
          <p:nvSpPr>
            <p:cNvPr id="70" name="Rectangle: Rounded Corners 69">
              <a:extLst>
                <a:ext uri="{FF2B5EF4-FFF2-40B4-BE49-F238E27FC236}">
                  <a16:creationId xmlns:a16="http://schemas.microsoft.com/office/drawing/2014/main" id="{F68ADEF8-D98D-4022-A1CA-7BEEBF2D8E87}"/>
                </a:ext>
              </a:extLst>
            </p:cNvPr>
            <p:cNvSpPr/>
            <p:nvPr/>
          </p:nvSpPr>
          <p:spPr>
            <a:xfrm>
              <a:off x="5825984" y="5876074"/>
              <a:ext cx="2332182" cy="620076"/>
            </a:xfrm>
            <a:prstGeom prst="roundRect">
              <a:avLst/>
            </a:prstGeom>
            <a:solidFill>
              <a:schemeClr val="accent2"/>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Open Sans Semibold" panose="020B0706030804020204" pitchFamily="34" charset="0"/>
                  <a:ea typeface="Open Sans Semibold" panose="020B0706030804020204" pitchFamily="34" charset="0"/>
                  <a:cs typeface="Open Sans Semibold" panose="020B0706030804020204" pitchFamily="34" charset="0"/>
                </a:rPr>
                <a:t>Medium risk</a:t>
              </a:r>
            </a:p>
          </p:txBody>
        </p:sp>
        <p:sp>
          <p:nvSpPr>
            <p:cNvPr id="71" name="Rectangle: Rounded Corners 70">
              <a:extLst>
                <a:ext uri="{FF2B5EF4-FFF2-40B4-BE49-F238E27FC236}">
                  <a16:creationId xmlns:a16="http://schemas.microsoft.com/office/drawing/2014/main" id="{2C4C577D-944E-4B47-B134-D13AB8734867}"/>
                </a:ext>
              </a:extLst>
            </p:cNvPr>
            <p:cNvSpPr/>
            <p:nvPr/>
          </p:nvSpPr>
          <p:spPr>
            <a:xfrm>
              <a:off x="5825984" y="6852424"/>
              <a:ext cx="2332182" cy="620076"/>
            </a:xfrm>
            <a:prstGeom prst="roundRect">
              <a:avLst/>
            </a:prstGeom>
            <a:solidFill>
              <a:srgbClr val="FF5D5D"/>
            </a:solidFill>
            <a:ln>
              <a:solidFill>
                <a:srgbClr val="FF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Open Sans Semibold" panose="020B0706030804020204" pitchFamily="34" charset="0"/>
                  <a:ea typeface="Open Sans Semibold" panose="020B0706030804020204" pitchFamily="34" charset="0"/>
                  <a:cs typeface="Open Sans Semibold" panose="020B0706030804020204" pitchFamily="34" charset="0"/>
                </a:rPr>
                <a:t>High risk</a:t>
              </a:r>
            </a:p>
          </p:txBody>
        </p:sp>
        <p:sp>
          <p:nvSpPr>
            <p:cNvPr id="72" name="Rectangle: Rounded Corners 71">
              <a:extLst>
                <a:ext uri="{FF2B5EF4-FFF2-40B4-BE49-F238E27FC236}">
                  <a16:creationId xmlns:a16="http://schemas.microsoft.com/office/drawing/2014/main" id="{DAAD9D28-4FC9-4513-A2EB-5D0D4A54FB7E}"/>
                </a:ext>
              </a:extLst>
            </p:cNvPr>
            <p:cNvSpPr/>
            <p:nvPr/>
          </p:nvSpPr>
          <p:spPr>
            <a:xfrm>
              <a:off x="5825984" y="4899723"/>
              <a:ext cx="2332182" cy="620076"/>
            </a:xfrm>
            <a:prstGeom prst="roundRect">
              <a:avLst/>
            </a:prstGeom>
            <a:solidFill>
              <a:srgbClr val="4DAA50"/>
            </a:solidFill>
            <a:ln>
              <a:solidFill>
                <a:srgbClr val="4DAA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Open Sans Semibold" panose="020B0706030804020204" pitchFamily="34" charset="0"/>
                  <a:ea typeface="Open Sans Semibold" panose="020B0706030804020204" pitchFamily="34" charset="0"/>
                  <a:cs typeface="Open Sans Semibold" panose="020B0706030804020204" pitchFamily="34" charset="0"/>
                </a:rPr>
                <a:t>Low risk</a:t>
              </a:r>
            </a:p>
          </p:txBody>
        </p:sp>
        <p:cxnSp>
          <p:nvCxnSpPr>
            <p:cNvPr id="74" name="Straight Connector 73">
              <a:extLst>
                <a:ext uri="{FF2B5EF4-FFF2-40B4-BE49-F238E27FC236}">
                  <a16:creationId xmlns:a16="http://schemas.microsoft.com/office/drawing/2014/main" id="{D76BD355-2374-4A42-B49D-8E9A27CD23C1}"/>
                </a:ext>
              </a:extLst>
            </p:cNvPr>
            <p:cNvCxnSpPr/>
            <p:nvPr/>
          </p:nvCxnSpPr>
          <p:spPr>
            <a:xfrm>
              <a:off x="4153205" y="5199831"/>
              <a:ext cx="0" cy="1962631"/>
            </a:xfrm>
            <a:prstGeom prst="line">
              <a:avLst/>
            </a:prstGeom>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EB9ECF28-53BD-43A3-B701-6D344E23EE2C}"/>
                </a:ext>
              </a:extLst>
            </p:cNvPr>
            <p:cNvGrpSpPr/>
            <p:nvPr/>
          </p:nvGrpSpPr>
          <p:grpSpPr>
            <a:xfrm>
              <a:off x="3694966" y="5398596"/>
              <a:ext cx="929725" cy="1558353"/>
              <a:chOff x="3372380" y="5468390"/>
              <a:chExt cx="1139488" cy="1909946"/>
            </a:xfrm>
          </p:grpSpPr>
          <p:grpSp>
            <p:nvGrpSpPr>
              <p:cNvPr id="79" name="Group 27">
                <a:extLst>
                  <a:ext uri="{FF2B5EF4-FFF2-40B4-BE49-F238E27FC236}">
                    <a16:creationId xmlns:a16="http://schemas.microsoft.com/office/drawing/2014/main" id="{1A1F28CE-ADAA-4BB3-B20D-7F117FBCD9A0}"/>
                  </a:ext>
                </a:extLst>
              </p:cNvPr>
              <p:cNvGrpSpPr>
                <a:grpSpLocks noChangeAspect="1"/>
              </p:cNvGrpSpPr>
              <p:nvPr/>
            </p:nvGrpSpPr>
            <p:grpSpPr bwMode="auto">
              <a:xfrm>
                <a:off x="3372380" y="5468390"/>
                <a:ext cx="1118335" cy="1323407"/>
                <a:chOff x="7659" y="1445"/>
                <a:chExt cx="1287" cy="1523"/>
              </a:xfrm>
            </p:grpSpPr>
            <p:sp>
              <p:nvSpPr>
                <p:cNvPr id="85" name="AutoShape 26">
                  <a:extLst>
                    <a:ext uri="{FF2B5EF4-FFF2-40B4-BE49-F238E27FC236}">
                      <a16:creationId xmlns:a16="http://schemas.microsoft.com/office/drawing/2014/main" id="{C0AADC65-A7BE-4B1D-8F50-7E9433E77327}"/>
                    </a:ext>
                  </a:extLst>
                </p:cNvPr>
                <p:cNvSpPr>
                  <a:spLocks noChangeAspect="1" noChangeArrowheads="1" noTextEdit="1"/>
                </p:cNvSpPr>
                <p:nvPr/>
              </p:nvSpPr>
              <p:spPr bwMode="auto">
                <a:xfrm>
                  <a:off x="7659" y="1445"/>
                  <a:ext cx="1287" cy="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6" name="Freeform 29">
                  <a:extLst>
                    <a:ext uri="{FF2B5EF4-FFF2-40B4-BE49-F238E27FC236}">
                      <a16:creationId xmlns:a16="http://schemas.microsoft.com/office/drawing/2014/main" id="{0728BE83-FEF8-4B04-8B6D-3A495A35E87C}"/>
                    </a:ext>
                  </a:extLst>
                </p:cNvPr>
                <p:cNvSpPr>
                  <a:spLocks/>
                </p:cNvSpPr>
                <p:nvPr/>
              </p:nvSpPr>
              <p:spPr bwMode="auto">
                <a:xfrm>
                  <a:off x="7961" y="1451"/>
                  <a:ext cx="704" cy="725"/>
                </a:xfrm>
                <a:custGeom>
                  <a:avLst/>
                  <a:gdLst>
                    <a:gd name="T0" fmla="*/ 1022 w 2110"/>
                    <a:gd name="T1" fmla="*/ 1 h 2175"/>
                    <a:gd name="T2" fmla="*/ 1184 w 2110"/>
                    <a:gd name="T3" fmla="*/ 18 h 2175"/>
                    <a:gd name="T4" fmla="*/ 1343 w 2110"/>
                    <a:gd name="T5" fmla="*/ 55 h 2175"/>
                    <a:gd name="T6" fmla="*/ 1497 w 2110"/>
                    <a:gd name="T7" fmla="*/ 112 h 2175"/>
                    <a:gd name="T8" fmla="*/ 1645 w 2110"/>
                    <a:gd name="T9" fmla="*/ 187 h 2175"/>
                    <a:gd name="T10" fmla="*/ 1768 w 2110"/>
                    <a:gd name="T11" fmla="*/ 242 h 2175"/>
                    <a:gd name="T12" fmla="*/ 1861 w 2110"/>
                    <a:gd name="T13" fmla="*/ 280 h 2175"/>
                    <a:gd name="T14" fmla="*/ 1938 w 2110"/>
                    <a:gd name="T15" fmla="*/ 336 h 2175"/>
                    <a:gd name="T16" fmla="*/ 2000 w 2110"/>
                    <a:gd name="T17" fmla="*/ 408 h 2175"/>
                    <a:gd name="T18" fmla="*/ 2046 w 2110"/>
                    <a:gd name="T19" fmla="*/ 496 h 2175"/>
                    <a:gd name="T20" fmla="*/ 2079 w 2110"/>
                    <a:gd name="T21" fmla="*/ 594 h 2175"/>
                    <a:gd name="T22" fmla="*/ 2099 w 2110"/>
                    <a:gd name="T23" fmla="*/ 696 h 2175"/>
                    <a:gd name="T24" fmla="*/ 2108 w 2110"/>
                    <a:gd name="T25" fmla="*/ 811 h 2175"/>
                    <a:gd name="T26" fmla="*/ 2107 w 2110"/>
                    <a:gd name="T27" fmla="*/ 935 h 2175"/>
                    <a:gd name="T28" fmla="*/ 2094 w 2110"/>
                    <a:gd name="T29" fmla="*/ 1065 h 2175"/>
                    <a:gd name="T30" fmla="*/ 2071 w 2110"/>
                    <a:gd name="T31" fmla="*/ 1199 h 2175"/>
                    <a:gd name="T32" fmla="*/ 2036 w 2110"/>
                    <a:gd name="T33" fmla="*/ 1333 h 2175"/>
                    <a:gd name="T34" fmla="*/ 1988 w 2110"/>
                    <a:gd name="T35" fmla="*/ 1468 h 2175"/>
                    <a:gd name="T36" fmla="*/ 1927 w 2110"/>
                    <a:gd name="T37" fmla="*/ 1598 h 2175"/>
                    <a:gd name="T38" fmla="*/ 1854 w 2110"/>
                    <a:gd name="T39" fmla="*/ 1721 h 2175"/>
                    <a:gd name="T40" fmla="*/ 1768 w 2110"/>
                    <a:gd name="T41" fmla="*/ 1835 h 2175"/>
                    <a:gd name="T42" fmla="*/ 1667 w 2110"/>
                    <a:gd name="T43" fmla="*/ 1936 h 2175"/>
                    <a:gd name="T44" fmla="*/ 1551 w 2110"/>
                    <a:gd name="T45" fmla="*/ 2023 h 2175"/>
                    <a:gd name="T46" fmla="*/ 1423 w 2110"/>
                    <a:gd name="T47" fmla="*/ 2093 h 2175"/>
                    <a:gd name="T48" fmla="*/ 1278 w 2110"/>
                    <a:gd name="T49" fmla="*/ 2143 h 2175"/>
                    <a:gd name="T50" fmla="*/ 1117 w 2110"/>
                    <a:gd name="T51" fmla="*/ 2171 h 2175"/>
                    <a:gd name="T52" fmla="*/ 949 w 2110"/>
                    <a:gd name="T53" fmla="*/ 2175 h 2175"/>
                    <a:gd name="T54" fmla="*/ 794 w 2110"/>
                    <a:gd name="T55" fmla="*/ 2167 h 2175"/>
                    <a:gd name="T56" fmla="*/ 652 w 2110"/>
                    <a:gd name="T57" fmla="*/ 2145 h 2175"/>
                    <a:gd name="T58" fmla="*/ 523 w 2110"/>
                    <a:gd name="T59" fmla="*/ 2110 h 2175"/>
                    <a:gd name="T60" fmla="*/ 407 w 2110"/>
                    <a:gd name="T61" fmla="*/ 2060 h 2175"/>
                    <a:gd name="T62" fmla="*/ 306 w 2110"/>
                    <a:gd name="T63" fmla="*/ 1994 h 2175"/>
                    <a:gd name="T64" fmla="*/ 221 w 2110"/>
                    <a:gd name="T65" fmla="*/ 1909 h 2175"/>
                    <a:gd name="T66" fmla="*/ 152 w 2110"/>
                    <a:gd name="T67" fmla="*/ 1805 h 2175"/>
                    <a:gd name="T68" fmla="*/ 99 w 2110"/>
                    <a:gd name="T69" fmla="*/ 1681 h 2175"/>
                    <a:gd name="T70" fmla="*/ 60 w 2110"/>
                    <a:gd name="T71" fmla="*/ 1547 h 2175"/>
                    <a:gd name="T72" fmla="*/ 30 w 2110"/>
                    <a:gd name="T73" fmla="*/ 1398 h 2175"/>
                    <a:gd name="T74" fmla="*/ 9 w 2110"/>
                    <a:gd name="T75" fmla="*/ 1241 h 2175"/>
                    <a:gd name="T76" fmla="*/ 0 w 2110"/>
                    <a:gd name="T77" fmla="*/ 1079 h 2175"/>
                    <a:gd name="T78" fmla="*/ 2 w 2110"/>
                    <a:gd name="T79" fmla="*/ 917 h 2175"/>
                    <a:gd name="T80" fmla="*/ 22 w 2110"/>
                    <a:gd name="T81" fmla="*/ 757 h 2175"/>
                    <a:gd name="T82" fmla="*/ 59 w 2110"/>
                    <a:gd name="T83" fmla="*/ 606 h 2175"/>
                    <a:gd name="T84" fmla="*/ 116 w 2110"/>
                    <a:gd name="T85" fmla="*/ 465 h 2175"/>
                    <a:gd name="T86" fmla="*/ 193 w 2110"/>
                    <a:gd name="T87" fmla="*/ 342 h 2175"/>
                    <a:gd name="T88" fmla="*/ 299 w 2110"/>
                    <a:gd name="T89" fmla="*/ 230 h 2175"/>
                    <a:gd name="T90" fmla="*/ 422 w 2110"/>
                    <a:gd name="T91" fmla="*/ 140 h 2175"/>
                    <a:gd name="T92" fmla="*/ 559 w 2110"/>
                    <a:gd name="T93" fmla="*/ 73 h 2175"/>
                    <a:gd name="T94" fmla="*/ 707 w 2110"/>
                    <a:gd name="T95" fmla="*/ 28 h 2175"/>
                    <a:gd name="T96" fmla="*/ 862 w 2110"/>
                    <a:gd name="T97" fmla="*/ 4 h 2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10" h="2175">
                      <a:moveTo>
                        <a:pt x="942" y="0"/>
                      </a:moveTo>
                      <a:lnTo>
                        <a:pt x="1022" y="1"/>
                      </a:lnTo>
                      <a:lnTo>
                        <a:pt x="1102" y="7"/>
                      </a:lnTo>
                      <a:lnTo>
                        <a:pt x="1184" y="18"/>
                      </a:lnTo>
                      <a:lnTo>
                        <a:pt x="1264" y="35"/>
                      </a:lnTo>
                      <a:lnTo>
                        <a:pt x="1343" y="55"/>
                      </a:lnTo>
                      <a:lnTo>
                        <a:pt x="1421" y="80"/>
                      </a:lnTo>
                      <a:lnTo>
                        <a:pt x="1497" y="112"/>
                      </a:lnTo>
                      <a:lnTo>
                        <a:pt x="1572" y="147"/>
                      </a:lnTo>
                      <a:lnTo>
                        <a:pt x="1645" y="187"/>
                      </a:lnTo>
                      <a:lnTo>
                        <a:pt x="1714" y="231"/>
                      </a:lnTo>
                      <a:lnTo>
                        <a:pt x="1768" y="242"/>
                      </a:lnTo>
                      <a:lnTo>
                        <a:pt x="1817" y="259"/>
                      </a:lnTo>
                      <a:lnTo>
                        <a:pt x="1861" y="280"/>
                      </a:lnTo>
                      <a:lnTo>
                        <a:pt x="1902" y="306"/>
                      </a:lnTo>
                      <a:lnTo>
                        <a:pt x="1938" y="336"/>
                      </a:lnTo>
                      <a:lnTo>
                        <a:pt x="1971" y="371"/>
                      </a:lnTo>
                      <a:lnTo>
                        <a:pt x="2000" y="408"/>
                      </a:lnTo>
                      <a:lnTo>
                        <a:pt x="2025" y="450"/>
                      </a:lnTo>
                      <a:lnTo>
                        <a:pt x="2046" y="496"/>
                      </a:lnTo>
                      <a:lnTo>
                        <a:pt x="2065" y="543"/>
                      </a:lnTo>
                      <a:lnTo>
                        <a:pt x="2079" y="594"/>
                      </a:lnTo>
                      <a:lnTo>
                        <a:pt x="2090" y="644"/>
                      </a:lnTo>
                      <a:lnTo>
                        <a:pt x="2099" y="696"/>
                      </a:lnTo>
                      <a:lnTo>
                        <a:pt x="2106" y="752"/>
                      </a:lnTo>
                      <a:lnTo>
                        <a:pt x="2108" y="811"/>
                      </a:lnTo>
                      <a:lnTo>
                        <a:pt x="2110" y="872"/>
                      </a:lnTo>
                      <a:lnTo>
                        <a:pt x="2107" y="935"/>
                      </a:lnTo>
                      <a:lnTo>
                        <a:pt x="2103" y="998"/>
                      </a:lnTo>
                      <a:lnTo>
                        <a:pt x="2094" y="1065"/>
                      </a:lnTo>
                      <a:lnTo>
                        <a:pt x="2085" y="1131"/>
                      </a:lnTo>
                      <a:lnTo>
                        <a:pt x="2071" y="1199"/>
                      </a:lnTo>
                      <a:lnTo>
                        <a:pt x="2054" y="1267"/>
                      </a:lnTo>
                      <a:lnTo>
                        <a:pt x="2036" y="1333"/>
                      </a:lnTo>
                      <a:lnTo>
                        <a:pt x="2013" y="1401"/>
                      </a:lnTo>
                      <a:lnTo>
                        <a:pt x="1988" y="1468"/>
                      </a:lnTo>
                      <a:lnTo>
                        <a:pt x="1959" y="1533"/>
                      </a:lnTo>
                      <a:lnTo>
                        <a:pt x="1927" y="1598"/>
                      </a:lnTo>
                      <a:lnTo>
                        <a:pt x="1893" y="1660"/>
                      </a:lnTo>
                      <a:lnTo>
                        <a:pt x="1854" y="1721"/>
                      </a:lnTo>
                      <a:lnTo>
                        <a:pt x="1813" y="1779"/>
                      </a:lnTo>
                      <a:lnTo>
                        <a:pt x="1768" y="1835"/>
                      </a:lnTo>
                      <a:lnTo>
                        <a:pt x="1719" y="1887"/>
                      </a:lnTo>
                      <a:lnTo>
                        <a:pt x="1667" y="1936"/>
                      </a:lnTo>
                      <a:lnTo>
                        <a:pt x="1611" y="1981"/>
                      </a:lnTo>
                      <a:lnTo>
                        <a:pt x="1551" y="2023"/>
                      </a:lnTo>
                      <a:lnTo>
                        <a:pt x="1489" y="2060"/>
                      </a:lnTo>
                      <a:lnTo>
                        <a:pt x="1423" y="2093"/>
                      </a:lnTo>
                      <a:lnTo>
                        <a:pt x="1352" y="2121"/>
                      </a:lnTo>
                      <a:lnTo>
                        <a:pt x="1278" y="2143"/>
                      </a:lnTo>
                      <a:lnTo>
                        <a:pt x="1199" y="2160"/>
                      </a:lnTo>
                      <a:lnTo>
                        <a:pt x="1117" y="2171"/>
                      </a:lnTo>
                      <a:lnTo>
                        <a:pt x="1030" y="2175"/>
                      </a:lnTo>
                      <a:lnTo>
                        <a:pt x="949" y="2175"/>
                      </a:lnTo>
                      <a:lnTo>
                        <a:pt x="870" y="2172"/>
                      </a:lnTo>
                      <a:lnTo>
                        <a:pt x="794" y="2167"/>
                      </a:lnTo>
                      <a:lnTo>
                        <a:pt x="722" y="2157"/>
                      </a:lnTo>
                      <a:lnTo>
                        <a:pt x="652" y="2145"/>
                      </a:lnTo>
                      <a:lnTo>
                        <a:pt x="585" y="2129"/>
                      </a:lnTo>
                      <a:lnTo>
                        <a:pt x="523" y="2110"/>
                      </a:lnTo>
                      <a:lnTo>
                        <a:pt x="464" y="2087"/>
                      </a:lnTo>
                      <a:lnTo>
                        <a:pt x="407" y="2060"/>
                      </a:lnTo>
                      <a:lnTo>
                        <a:pt x="355" y="2028"/>
                      </a:lnTo>
                      <a:lnTo>
                        <a:pt x="306" y="1994"/>
                      </a:lnTo>
                      <a:lnTo>
                        <a:pt x="262" y="1954"/>
                      </a:lnTo>
                      <a:lnTo>
                        <a:pt x="221" y="1909"/>
                      </a:lnTo>
                      <a:lnTo>
                        <a:pt x="183" y="1859"/>
                      </a:lnTo>
                      <a:lnTo>
                        <a:pt x="152" y="1805"/>
                      </a:lnTo>
                      <a:lnTo>
                        <a:pt x="123" y="1746"/>
                      </a:lnTo>
                      <a:lnTo>
                        <a:pt x="99" y="1681"/>
                      </a:lnTo>
                      <a:lnTo>
                        <a:pt x="80" y="1616"/>
                      </a:lnTo>
                      <a:lnTo>
                        <a:pt x="60" y="1547"/>
                      </a:lnTo>
                      <a:lnTo>
                        <a:pt x="45" y="1473"/>
                      </a:lnTo>
                      <a:lnTo>
                        <a:pt x="30" y="1398"/>
                      </a:lnTo>
                      <a:lnTo>
                        <a:pt x="19" y="1321"/>
                      </a:lnTo>
                      <a:lnTo>
                        <a:pt x="9" y="1241"/>
                      </a:lnTo>
                      <a:lnTo>
                        <a:pt x="2" y="1160"/>
                      </a:lnTo>
                      <a:lnTo>
                        <a:pt x="0" y="1079"/>
                      </a:lnTo>
                      <a:lnTo>
                        <a:pt x="0" y="998"/>
                      </a:lnTo>
                      <a:lnTo>
                        <a:pt x="2" y="917"/>
                      </a:lnTo>
                      <a:lnTo>
                        <a:pt x="11" y="836"/>
                      </a:lnTo>
                      <a:lnTo>
                        <a:pt x="22" y="757"/>
                      </a:lnTo>
                      <a:lnTo>
                        <a:pt x="38" y="680"/>
                      </a:lnTo>
                      <a:lnTo>
                        <a:pt x="59" y="606"/>
                      </a:lnTo>
                      <a:lnTo>
                        <a:pt x="84" y="534"/>
                      </a:lnTo>
                      <a:lnTo>
                        <a:pt x="116" y="465"/>
                      </a:lnTo>
                      <a:lnTo>
                        <a:pt x="152" y="402"/>
                      </a:lnTo>
                      <a:lnTo>
                        <a:pt x="193" y="342"/>
                      </a:lnTo>
                      <a:lnTo>
                        <a:pt x="244" y="282"/>
                      </a:lnTo>
                      <a:lnTo>
                        <a:pt x="299" y="230"/>
                      </a:lnTo>
                      <a:lnTo>
                        <a:pt x="359" y="183"/>
                      </a:lnTo>
                      <a:lnTo>
                        <a:pt x="422" y="140"/>
                      </a:lnTo>
                      <a:lnTo>
                        <a:pt x="489" y="104"/>
                      </a:lnTo>
                      <a:lnTo>
                        <a:pt x="559" y="73"/>
                      </a:lnTo>
                      <a:lnTo>
                        <a:pt x="631" y="48"/>
                      </a:lnTo>
                      <a:lnTo>
                        <a:pt x="707" y="28"/>
                      </a:lnTo>
                      <a:lnTo>
                        <a:pt x="783" y="14"/>
                      </a:lnTo>
                      <a:lnTo>
                        <a:pt x="862" y="4"/>
                      </a:lnTo>
                      <a:lnTo>
                        <a:pt x="942" y="0"/>
                      </a:lnTo>
                      <a:close/>
                    </a:path>
                  </a:pathLst>
                </a:custGeom>
                <a:solidFill>
                  <a:srgbClr val="802D04"/>
                </a:solidFill>
                <a:ln w="0">
                  <a:solidFill>
                    <a:srgbClr val="802D0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7" name="Freeform 30">
                  <a:extLst>
                    <a:ext uri="{FF2B5EF4-FFF2-40B4-BE49-F238E27FC236}">
                      <a16:creationId xmlns:a16="http://schemas.microsoft.com/office/drawing/2014/main" id="{43458230-749E-42C8-BC1C-8ACE920071FE}"/>
                    </a:ext>
                  </a:extLst>
                </p:cNvPr>
                <p:cNvSpPr>
                  <a:spLocks/>
                </p:cNvSpPr>
                <p:nvPr/>
              </p:nvSpPr>
              <p:spPr bwMode="auto">
                <a:xfrm>
                  <a:off x="7659" y="2369"/>
                  <a:ext cx="1287" cy="585"/>
                </a:xfrm>
                <a:custGeom>
                  <a:avLst/>
                  <a:gdLst>
                    <a:gd name="T0" fmla="*/ 2324 w 3860"/>
                    <a:gd name="T1" fmla="*/ 6 h 1754"/>
                    <a:gd name="T2" fmla="*/ 2552 w 3860"/>
                    <a:gd name="T3" fmla="*/ 107 h 1754"/>
                    <a:gd name="T4" fmla="*/ 2749 w 3860"/>
                    <a:gd name="T5" fmla="*/ 200 h 1754"/>
                    <a:gd name="T6" fmla="*/ 2917 w 3860"/>
                    <a:gd name="T7" fmla="*/ 284 h 1754"/>
                    <a:gd name="T8" fmla="*/ 3061 w 3860"/>
                    <a:gd name="T9" fmla="*/ 359 h 1754"/>
                    <a:gd name="T10" fmla="*/ 3180 w 3860"/>
                    <a:gd name="T11" fmla="*/ 427 h 1754"/>
                    <a:gd name="T12" fmla="*/ 3279 w 3860"/>
                    <a:gd name="T13" fmla="*/ 485 h 1754"/>
                    <a:gd name="T14" fmla="*/ 3358 w 3860"/>
                    <a:gd name="T15" fmla="*/ 537 h 1754"/>
                    <a:gd name="T16" fmla="*/ 3422 w 3860"/>
                    <a:gd name="T17" fmla="*/ 582 h 1754"/>
                    <a:gd name="T18" fmla="*/ 3471 w 3860"/>
                    <a:gd name="T19" fmla="*/ 619 h 1754"/>
                    <a:gd name="T20" fmla="*/ 3510 w 3860"/>
                    <a:gd name="T21" fmla="*/ 651 h 1754"/>
                    <a:gd name="T22" fmla="*/ 3553 w 3860"/>
                    <a:gd name="T23" fmla="*/ 694 h 1754"/>
                    <a:gd name="T24" fmla="*/ 3605 w 3860"/>
                    <a:gd name="T25" fmla="*/ 778 h 1754"/>
                    <a:gd name="T26" fmla="*/ 3654 w 3860"/>
                    <a:gd name="T27" fmla="*/ 891 h 1754"/>
                    <a:gd name="T28" fmla="*/ 3697 w 3860"/>
                    <a:gd name="T29" fmla="*/ 1023 h 1754"/>
                    <a:gd name="T30" fmla="*/ 3735 w 3860"/>
                    <a:gd name="T31" fmla="*/ 1174 h 1754"/>
                    <a:gd name="T32" fmla="*/ 3773 w 3860"/>
                    <a:gd name="T33" fmla="*/ 1336 h 1754"/>
                    <a:gd name="T34" fmla="*/ 3807 w 3860"/>
                    <a:gd name="T35" fmla="*/ 1504 h 1754"/>
                    <a:gd name="T36" fmla="*/ 3842 w 3860"/>
                    <a:gd name="T37" fmla="*/ 1671 h 1754"/>
                    <a:gd name="T38" fmla="*/ 0 w 3860"/>
                    <a:gd name="T39" fmla="*/ 1754 h 1754"/>
                    <a:gd name="T40" fmla="*/ 35 w 3860"/>
                    <a:gd name="T41" fmla="*/ 1588 h 1754"/>
                    <a:gd name="T42" fmla="*/ 69 w 3860"/>
                    <a:gd name="T43" fmla="*/ 1419 h 1754"/>
                    <a:gd name="T44" fmla="*/ 105 w 3860"/>
                    <a:gd name="T45" fmla="*/ 1255 h 1754"/>
                    <a:gd name="T46" fmla="*/ 142 w 3860"/>
                    <a:gd name="T47" fmla="*/ 1097 h 1754"/>
                    <a:gd name="T48" fmla="*/ 184 w 3860"/>
                    <a:gd name="T49" fmla="*/ 954 h 1754"/>
                    <a:gd name="T50" fmla="*/ 228 w 3860"/>
                    <a:gd name="T51" fmla="*/ 831 h 1754"/>
                    <a:gd name="T52" fmla="*/ 278 w 3860"/>
                    <a:gd name="T53" fmla="*/ 733 h 1754"/>
                    <a:gd name="T54" fmla="*/ 333 w 3860"/>
                    <a:gd name="T55" fmla="*/ 665 h 1754"/>
                    <a:gd name="T56" fmla="*/ 368 w 3860"/>
                    <a:gd name="T57" fmla="*/ 636 h 1754"/>
                    <a:gd name="T58" fmla="*/ 412 w 3860"/>
                    <a:gd name="T59" fmla="*/ 601 h 1754"/>
                    <a:gd name="T60" fmla="*/ 468 w 3860"/>
                    <a:gd name="T61" fmla="*/ 558 h 1754"/>
                    <a:gd name="T62" fmla="*/ 542 w 3860"/>
                    <a:gd name="T63" fmla="*/ 510 h 1754"/>
                    <a:gd name="T64" fmla="*/ 632 w 3860"/>
                    <a:gd name="T65" fmla="*/ 454 h 1754"/>
                    <a:gd name="T66" fmla="*/ 741 w 3860"/>
                    <a:gd name="T67" fmla="*/ 391 h 1754"/>
                    <a:gd name="T68" fmla="*/ 873 w 3860"/>
                    <a:gd name="T69" fmla="*/ 319 h 1754"/>
                    <a:gd name="T70" fmla="*/ 1030 w 3860"/>
                    <a:gd name="T71" fmla="*/ 238 h 1754"/>
                    <a:gd name="T72" fmla="*/ 1213 w 3860"/>
                    <a:gd name="T73" fmla="*/ 150 h 1754"/>
                    <a:gd name="T74" fmla="*/ 1426 w 3860"/>
                    <a:gd name="T75" fmla="*/ 53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60" h="1754">
                      <a:moveTo>
                        <a:pt x="1544" y="0"/>
                      </a:moveTo>
                      <a:lnTo>
                        <a:pt x="2324" y="6"/>
                      </a:lnTo>
                      <a:lnTo>
                        <a:pt x="2442" y="57"/>
                      </a:lnTo>
                      <a:lnTo>
                        <a:pt x="2552" y="107"/>
                      </a:lnTo>
                      <a:lnTo>
                        <a:pt x="2655" y="155"/>
                      </a:lnTo>
                      <a:lnTo>
                        <a:pt x="2749" y="200"/>
                      </a:lnTo>
                      <a:lnTo>
                        <a:pt x="2837" y="244"/>
                      </a:lnTo>
                      <a:lnTo>
                        <a:pt x="2917" y="284"/>
                      </a:lnTo>
                      <a:lnTo>
                        <a:pt x="2992" y="323"/>
                      </a:lnTo>
                      <a:lnTo>
                        <a:pt x="3061" y="359"/>
                      </a:lnTo>
                      <a:lnTo>
                        <a:pt x="3123" y="393"/>
                      </a:lnTo>
                      <a:lnTo>
                        <a:pt x="3180" y="427"/>
                      </a:lnTo>
                      <a:lnTo>
                        <a:pt x="3232" y="457"/>
                      </a:lnTo>
                      <a:lnTo>
                        <a:pt x="3279" y="485"/>
                      </a:lnTo>
                      <a:lnTo>
                        <a:pt x="3321" y="513"/>
                      </a:lnTo>
                      <a:lnTo>
                        <a:pt x="3358" y="537"/>
                      </a:lnTo>
                      <a:lnTo>
                        <a:pt x="3393" y="560"/>
                      </a:lnTo>
                      <a:lnTo>
                        <a:pt x="3422" y="582"/>
                      </a:lnTo>
                      <a:lnTo>
                        <a:pt x="3448" y="601"/>
                      </a:lnTo>
                      <a:lnTo>
                        <a:pt x="3471" y="619"/>
                      </a:lnTo>
                      <a:lnTo>
                        <a:pt x="3492" y="636"/>
                      </a:lnTo>
                      <a:lnTo>
                        <a:pt x="3510" y="651"/>
                      </a:lnTo>
                      <a:lnTo>
                        <a:pt x="3525" y="665"/>
                      </a:lnTo>
                      <a:lnTo>
                        <a:pt x="3553" y="694"/>
                      </a:lnTo>
                      <a:lnTo>
                        <a:pt x="3580" y="733"/>
                      </a:lnTo>
                      <a:lnTo>
                        <a:pt x="3605" y="778"/>
                      </a:lnTo>
                      <a:lnTo>
                        <a:pt x="3630" y="831"/>
                      </a:lnTo>
                      <a:lnTo>
                        <a:pt x="3654" y="891"/>
                      </a:lnTo>
                      <a:lnTo>
                        <a:pt x="3674" y="954"/>
                      </a:lnTo>
                      <a:lnTo>
                        <a:pt x="3697" y="1023"/>
                      </a:lnTo>
                      <a:lnTo>
                        <a:pt x="3716" y="1097"/>
                      </a:lnTo>
                      <a:lnTo>
                        <a:pt x="3735" y="1174"/>
                      </a:lnTo>
                      <a:lnTo>
                        <a:pt x="3755" y="1255"/>
                      </a:lnTo>
                      <a:lnTo>
                        <a:pt x="3773" y="1336"/>
                      </a:lnTo>
                      <a:lnTo>
                        <a:pt x="3791" y="1419"/>
                      </a:lnTo>
                      <a:lnTo>
                        <a:pt x="3807" y="1504"/>
                      </a:lnTo>
                      <a:lnTo>
                        <a:pt x="3825" y="1588"/>
                      </a:lnTo>
                      <a:lnTo>
                        <a:pt x="3842" y="1671"/>
                      </a:lnTo>
                      <a:lnTo>
                        <a:pt x="3860" y="1754"/>
                      </a:lnTo>
                      <a:lnTo>
                        <a:pt x="0" y="1754"/>
                      </a:lnTo>
                      <a:lnTo>
                        <a:pt x="17" y="1671"/>
                      </a:lnTo>
                      <a:lnTo>
                        <a:pt x="35" y="1588"/>
                      </a:lnTo>
                      <a:lnTo>
                        <a:pt x="51" y="1504"/>
                      </a:lnTo>
                      <a:lnTo>
                        <a:pt x="69" y="1419"/>
                      </a:lnTo>
                      <a:lnTo>
                        <a:pt x="87" y="1336"/>
                      </a:lnTo>
                      <a:lnTo>
                        <a:pt x="105" y="1255"/>
                      </a:lnTo>
                      <a:lnTo>
                        <a:pt x="123" y="1174"/>
                      </a:lnTo>
                      <a:lnTo>
                        <a:pt x="142" y="1097"/>
                      </a:lnTo>
                      <a:lnTo>
                        <a:pt x="163" y="1023"/>
                      </a:lnTo>
                      <a:lnTo>
                        <a:pt x="184" y="954"/>
                      </a:lnTo>
                      <a:lnTo>
                        <a:pt x="206" y="891"/>
                      </a:lnTo>
                      <a:lnTo>
                        <a:pt x="228" y="831"/>
                      </a:lnTo>
                      <a:lnTo>
                        <a:pt x="253" y="778"/>
                      </a:lnTo>
                      <a:lnTo>
                        <a:pt x="278" y="733"/>
                      </a:lnTo>
                      <a:lnTo>
                        <a:pt x="305" y="694"/>
                      </a:lnTo>
                      <a:lnTo>
                        <a:pt x="333" y="665"/>
                      </a:lnTo>
                      <a:lnTo>
                        <a:pt x="350" y="651"/>
                      </a:lnTo>
                      <a:lnTo>
                        <a:pt x="368" y="636"/>
                      </a:lnTo>
                      <a:lnTo>
                        <a:pt x="388" y="619"/>
                      </a:lnTo>
                      <a:lnTo>
                        <a:pt x="412" y="601"/>
                      </a:lnTo>
                      <a:lnTo>
                        <a:pt x="438" y="580"/>
                      </a:lnTo>
                      <a:lnTo>
                        <a:pt x="468" y="558"/>
                      </a:lnTo>
                      <a:lnTo>
                        <a:pt x="503" y="536"/>
                      </a:lnTo>
                      <a:lnTo>
                        <a:pt x="542" y="510"/>
                      </a:lnTo>
                      <a:lnTo>
                        <a:pt x="583" y="483"/>
                      </a:lnTo>
                      <a:lnTo>
                        <a:pt x="632" y="454"/>
                      </a:lnTo>
                      <a:lnTo>
                        <a:pt x="684" y="424"/>
                      </a:lnTo>
                      <a:lnTo>
                        <a:pt x="741" y="391"/>
                      </a:lnTo>
                      <a:lnTo>
                        <a:pt x="804" y="356"/>
                      </a:lnTo>
                      <a:lnTo>
                        <a:pt x="873" y="319"/>
                      </a:lnTo>
                      <a:lnTo>
                        <a:pt x="948" y="280"/>
                      </a:lnTo>
                      <a:lnTo>
                        <a:pt x="1030" y="238"/>
                      </a:lnTo>
                      <a:lnTo>
                        <a:pt x="1118" y="195"/>
                      </a:lnTo>
                      <a:lnTo>
                        <a:pt x="1213" y="150"/>
                      </a:lnTo>
                      <a:lnTo>
                        <a:pt x="1316" y="103"/>
                      </a:lnTo>
                      <a:lnTo>
                        <a:pt x="1426" y="53"/>
                      </a:lnTo>
                      <a:lnTo>
                        <a:pt x="1544" y="0"/>
                      </a:lnTo>
                      <a:close/>
                    </a:path>
                  </a:pathLst>
                </a:custGeom>
                <a:solidFill>
                  <a:srgbClr val="FFD16E"/>
                </a:solidFill>
                <a:ln w="0">
                  <a:solidFill>
                    <a:srgbClr val="FFD16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8" name="Freeform 31">
                  <a:extLst>
                    <a:ext uri="{FF2B5EF4-FFF2-40B4-BE49-F238E27FC236}">
                      <a16:creationId xmlns:a16="http://schemas.microsoft.com/office/drawing/2014/main" id="{CDC2C2B3-06AB-4F4E-B607-1689E94AFF6C}"/>
                    </a:ext>
                  </a:extLst>
                </p:cNvPr>
                <p:cNvSpPr>
                  <a:spLocks/>
                </p:cNvSpPr>
                <p:nvPr/>
              </p:nvSpPr>
              <p:spPr bwMode="auto">
                <a:xfrm>
                  <a:off x="8164" y="1993"/>
                  <a:ext cx="276" cy="512"/>
                </a:xfrm>
                <a:custGeom>
                  <a:avLst/>
                  <a:gdLst>
                    <a:gd name="T0" fmla="*/ 391 w 829"/>
                    <a:gd name="T1" fmla="*/ 0 h 1537"/>
                    <a:gd name="T2" fmla="*/ 438 w 829"/>
                    <a:gd name="T3" fmla="*/ 0 h 1537"/>
                    <a:gd name="T4" fmla="*/ 483 w 829"/>
                    <a:gd name="T5" fmla="*/ 5 h 1537"/>
                    <a:gd name="T6" fmla="*/ 527 w 829"/>
                    <a:gd name="T7" fmla="*/ 13 h 1537"/>
                    <a:gd name="T8" fmla="*/ 572 w 829"/>
                    <a:gd name="T9" fmla="*/ 25 h 1537"/>
                    <a:gd name="T10" fmla="*/ 613 w 829"/>
                    <a:gd name="T11" fmla="*/ 42 h 1537"/>
                    <a:gd name="T12" fmla="*/ 653 w 829"/>
                    <a:gd name="T13" fmla="*/ 63 h 1537"/>
                    <a:gd name="T14" fmla="*/ 690 w 829"/>
                    <a:gd name="T15" fmla="*/ 89 h 1537"/>
                    <a:gd name="T16" fmla="*/ 724 w 829"/>
                    <a:gd name="T17" fmla="*/ 118 h 1537"/>
                    <a:gd name="T18" fmla="*/ 754 w 829"/>
                    <a:gd name="T19" fmla="*/ 151 h 1537"/>
                    <a:gd name="T20" fmla="*/ 779 w 829"/>
                    <a:gd name="T21" fmla="*/ 190 h 1537"/>
                    <a:gd name="T22" fmla="*/ 800 w 829"/>
                    <a:gd name="T23" fmla="*/ 232 h 1537"/>
                    <a:gd name="T24" fmla="*/ 815 w 829"/>
                    <a:gd name="T25" fmla="*/ 279 h 1537"/>
                    <a:gd name="T26" fmla="*/ 825 w 829"/>
                    <a:gd name="T27" fmla="*/ 329 h 1537"/>
                    <a:gd name="T28" fmla="*/ 829 w 829"/>
                    <a:gd name="T29" fmla="*/ 384 h 1537"/>
                    <a:gd name="T30" fmla="*/ 829 w 829"/>
                    <a:gd name="T31" fmla="*/ 1331 h 1537"/>
                    <a:gd name="T32" fmla="*/ 784 w 829"/>
                    <a:gd name="T33" fmla="*/ 1379 h 1537"/>
                    <a:gd name="T34" fmla="*/ 737 w 829"/>
                    <a:gd name="T35" fmla="*/ 1422 h 1537"/>
                    <a:gd name="T36" fmla="*/ 686 w 829"/>
                    <a:gd name="T37" fmla="*/ 1457 h 1537"/>
                    <a:gd name="T38" fmla="*/ 635 w 829"/>
                    <a:gd name="T39" fmla="*/ 1486 h 1537"/>
                    <a:gd name="T40" fmla="*/ 581 w 829"/>
                    <a:gd name="T41" fmla="*/ 1508 h 1537"/>
                    <a:gd name="T42" fmla="*/ 526 w 829"/>
                    <a:gd name="T43" fmla="*/ 1525 h 1537"/>
                    <a:gd name="T44" fmla="*/ 471 w 829"/>
                    <a:gd name="T45" fmla="*/ 1535 h 1537"/>
                    <a:gd name="T46" fmla="*/ 414 w 829"/>
                    <a:gd name="T47" fmla="*/ 1537 h 1537"/>
                    <a:gd name="T48" fmla="*/ 357 w 829"/>
                    <a:gd name="T49" fmla="*/ 1533 h 1537"/>
                    <a:gd name="T50" fmla="*/ 302 w 829"/>
                    <a:gd name="T51" fmla="*/ 1523 h 1537"/>
                    <a:gd name="T52" fmla="*/ 247 w 829"/>
                    <a:gd name="T53" fmla="*/ 1507 h 1537"/>
                    <a:gd name="T54" fmla="*/ 193 w 829"/>
                    <a:gd name="T55" fmla="*/ 1483 h 1537"/>
                    <a:gd name="T56" fmla="*/ 142 w 829"/>
                    <a:gd name="T57" fmla="*/ 1454 h 1537"/>
                    <a:gd name="T58" fmla="*/ 92 w 829"/>
                    <a:gd name="T59" fmla="*/ 1420 h 1537"/>
                    <a:gd name="T60" fmla="*/ 45 w 829"/>
                    <a:gd name="T61" fmla="*/ 1378 h 1537"/>
                    <a:gd name="T62" fmla="*/ 0 w 829"/>
                    <a:gd name="T63" fmla="*/ 1331 h 1537"/>
                    <a:gd name="T64" fmla="*/ 0 w 829"/>
                    <a:gd name="T65" fmla="*/ 384 h 1537"/>
                    <a:gd name="T66" fmla="*/ 4 w 829"/>
                    <a:gd name="T67" fmla="*/ 329 h 1537"/>
                    <a:gd name="T68" fmla="*/ 13 w 829"/>
                    <a:gd name="T69" fmla="*/ 279 h 1537"/>
                    <a:gd name="T70" fmla="*/ 29 w 829"/>
                    <a:gd name="T71" fmla="*/ 232 h 1537"/>
                    <a:gd name="T72" fmla="*/ 49 w 829"/>
                    <a:gd name="T73" fmla="*/ 190 h 1537"/>
                    <a:gd name="T74" fmla="*/ 76 w 829"/>
                    <a:gd name="T75" fmla="*/ 151 h 1537"/>
                    <a:gd name="T76" fmla="*/ 105 w 829"/>
                    <a:gd name="T77" fmla="*/ 118 h 1537"/>
                    <a:gd name="T78" fmla="*/ 138 w 829"/>
                    <a:gd name="T79" fmla="*/ 89 h 1537"/>
                    <a:gd name="T80" fmla="*/ 175 w 829"/>
                    <a:gd name="T81" fmla="*/ 63 h 1537"/>
                    <a:gd name="T82" fmla="*/ 215 w 829"/>
                    <a:gd name="T83" fmla="*/ 42 h 1537"/>
                    <a:gd name="T84" fmla="*/ 257 w 829"/>
                    <a:gd name="T85" fmla="*/ 25 h 1537"/>
                    <a:gd name="T86" fmla="*/ 301 w 829"/>
                    <a:gd name="T87" fmla="*/ 13 h 1537"/>
                    <a:gd name="T88" fmla="*/ 345 w 829"/>
                    <a:gd name="T89" fmla="*/ 5 h 1537"/>
                    <a:gd name="T90" fmla="*/ 391 w 829"/>
                    <a:gd name="T91" fmla="*/ 0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9" h="1537">
                      <a:moveTo>
                        <a:pt x="391" y="0"/>
                      </a:moveTo>
                      <a:lnTo>
                        <a:pt x="438" y="0"/>
                      </a:lnTo>
                      <a:lnTo>
                        <a:pt x="483" y="5"/>
                      </a:lnTo>
                      <a:lnTo>
                        <a:pt x="527" y="13"/>
                      </a:lnTo>
                      <a:lnTo>
                        <a:pt x="572" y="25"/>
                      </a:lnTo>
                      <a:lnTo>
                        <a:pt x="613" y="42"/>
                      </a:lnTo>
                      <a:lnTo>
                        <a:pt x="653" y="63"/>
                      </a:lnTo>
                      <a:lnTo>
                        <a:pt x="690" y="89"/>
                      </a:lnTo>
                      <a:lnTo>
                        <a:pt x="724" y="118"/>
                      </a:lnTo>
                      <a:lnTo>
                        <a:pt x="754" y="151"/>
                      </a:lnTo>
                      <a:lnTo>
                        <a:pt x="779" y="190"/>
                      </a:lnTo>
                      <a:lnTo>
                        <a:pt x="800" y="232"/>
                      </a:lnTo>
                      <a:lnTo>
                        <a:pt x="815" y="279"/>
                      </a:lnTo>
                      <a:lnTo>
                        <a:pt x="825" y="329"/>
                      </a:lnTo>
                      <a:lnTo>
                        <a:pt x="829" y="384"/>
                      </a:lnTo>
                      <a:lnTo>
                        <a:pt x="829" y="1331"/>
                      </a:lnTo>
                      <a:lnTo>
                        <a:pt x="784" y="1379"/>
                      </a:lnTo>
                      <a:lnTo>
                        <a:pt x="737" y="1422"/>
                      </a:lnTo>
                      <a:lnTo>
                        <a:pt x="686" y="1457"/>
                      </a:lnTo>
                      <a:lnTo>
                        <a:pt x="635" y="1486"/>
                      </a:lnTo>
                      <a:lnTo>
                        <a:pt x="581" y="1508"/>
                      </a:lnTo>
                      <a:lnTo>
                        <a:pt x="526" y="1525"/>
                      </a:lnTo>
                      <a:lnTo>
                        <a:pt x="471" y="1535"/>
                      </a:lnTo>
                      <a:lnTo>
                        <a:pt x="414" y="1537"/>
                      </a:lnTo>
                      <a:lnTo>
                        <a:pt x="357" y="1533"/>
                      </a:lnTo>
                      <a:lnTo>
                        <a:pt x="302" y="1523"/>
                      </a:lnTo>
                      <a:lnTo>
                        <a:pt x="247" y="1507"/>
                      </a:lnTo>
                      <a:lnTo>
                        <a:pt x="193" y="1483"/>
                      </a:lnTo>
                      <a:lnTo>
                        <a:pt x="142" y="1454"/>
                      </a:lnTo>
                      <a:lnTo>
                        <a:pt x="92" y="1420"/>
                      </a:lnTo>
                      <a:lnTo>
                        <a:pt x="45" y="1378"/>
                      </a:lnTo>
                      <a:lnTo>
                        <a:pt x="0" y="1331"/>
                      </a:lnTo>
                      <a:lnTo>
                        <a:pt x="0" y="384"/>
                      </a:lnTo>
                      <a:lnTo>
                        <a:pt x="4" y="329"/>
                      </a:lnTo>
                      <a:lnTo>
                        <a:pt x="13" y="279"/>
                      </a:lnTo>
                      <a:lnTo>
                        <a:pt x="29" y="232"/>
                      </a:lnTo>
                      <a:lnTo>
                        <a:pt x="49" y="190"/>
                      </a:lnTo>
                      <a:lnTo>
                        <a:pt x="76" y="151"/>
                      </a:lnTo>
                      <a:lnTo>
                        <a:pt x="105" y="118"/>
                      </a:lnTo>
                      <a:lnTo>
                        <a:pt x="138" y="89"/>
                      </a:lnTo>
                      <a:lnTo>
                        <a:pt x="175" y="63"/>
                      </a:lnTo>
                      <a:lnTo>
                        <a:pt x="215" y="42"/>
                      </a:lnTo>
                      <a:lnTo>
                        <a:pt x="257" y="25"/>
                      </a:lnTo>
                      <a:lnTo>
                        <a:pt x="301" y="13"/>
                      </a:lnTo>
                      <a:lnTo>
                        <a:pt x="345" y="5"/>
                      </a:lnTo>
                      <a:lnTo>
                        <a:pt x="39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9" name="Freeform 32">
                  <a:extLst>
                    <a:ext uri="{FF2B5EF4-FFF2-40B4-BE49-F238E27FC236}">
                      <a16:creationId xmlns:a16="http://schemas.microsoft.com/office/drawing/2014/main" id="{2B6BA7CD-EBA4-4F65-90ED-E121B79FEC4D}"/>
                    </a:ext>
                  </a:extLst>
                </p:cNvPr>
                <p:cNvSpPr>
                  <a:spLocks/>
                </p:cNvSpPr>
                <p:nvPr/>
              </p:nvSpPr>
              <p:spPr bwMode="auto">
                <a:xfrm>
                  <a:off x="8164" y="1993"/>
                  <a:ext cx="276" cy="399"/>
                </a:xfrm>
                <a:custGeom>
                  <a:avLst/>
                  <a:gdLst>
                    <a:gd name="T0" fmla="*/ 391 w 829"/>
                    <a:gd name="T1" fmla="*/ 0 h 1197"/>
                    <a:gd name="T2" fmla="*/ 438 w 829"/>
                    <a:gd name="T3" fmla="*/ 0 h 1197"/>
                    <a:gd name="T4" fmla="*/ 483 w 829"/>
                    <a:gd name="T5" fmla="*/ 5 h 1197"/>
                    <a:gd name="T6" fmla="*/ 527 w 829"/>
                    <a:gd name="T7" fmla="*/ 13 h 1197"/>
                    <a:gd name="T8" fmla="*/ 572 w 829"/>
                    <a:gd name="T9" fmla="*/ 25 h 1197"/>
                    <a:gd name="T10" fmla="*/ 613 w 829"/>
                    <a:gd name="T11" fmla="*/ 42 h 1197"/>
                    <a:gd name="T12" fmla="*/ 653 w 829"/>
                    <a:gd name="T13" fmla="*/ 63 h 1197"/>
                    <a:gd name="T14" fmla="*/ 690 w 829"/>
                    <a:gd name="T15" fmla="*/ 89 h 1197"/>
                    <a:gd name="T16" fmla="*/ 724 w 829"/>
                    <a:gd name="T17" fmla="*/ 118 h 1197"/>
                    <a:gd name="T18" fmla="*/ 754 w 829"/>
                    <a:gd name="T19" fmla="*/ 151 h 1197"/>
                    <a:gd name="T20" fmla="*/ 779 w 829"/>
                    <a:gd name="T21" fmla="*/ 190 h 1197"/>
                    <a:gd name="T22" fmla="*/ 800 w 829"/>
                    <a:gd name="T23" fmla="*/ 232 h 1197"/>
                    <a:gd name="T24" fmla="*/ 815 w 829"/>
                    <a:gd name="T25" fmla="*/ 279 h 1197"/>
                    <a:gd name="T26" fmla="*/ 825 w 829"/>
                    <a:gd name="T27" fmla="*/ 329 h 1197"/>
                    <a:gd name="T28" fmla="*/ 829 w 829"/>
                    <a:gd name="T29" fmla="*/ 384 h 1197"/>
                    <a:gd name="T30" fmla="*/ 829 w 829"/>
                    <a:gd name="T31" fmla="*/ 1018 h 1197"/>
                    <a:gd name="T32" fmla="*/ 771 w 829"/>
                    <a:gd name="T33" fmla="*/ 1058 h 1197"/>
                    <a:gd name="T34" fmla="*/ 713 w 829"/>
                    <a:gd name="T35" fmla="*/ 1094 h 1197"/>
                    <a:gd name="T36" fmla="*/ 656 w 829"/>
                    <a:gd name="T37" fmla="*/ 1125 h 1197"/>
                    <a:gd name="T38" fmla="*/ 602 w 829"/>
                    <a:gd name="T39" fmla="*/ 1150 h 1197"/>
                    <a:gd name="T40" fmla="*/ 551 w 829"/>
                    <a:gd name="T41" fmla="*/ 1170 h 1197"/>
                    <a:gd name="T42" fmla="*/ 503 w 829"/>
                    <a:gd name="T43" fmla="*/ 1184 h 1197"/>
                    <a:gd name="T44" fmla="*/ 457 w 829"/>
                    <a:gd name="T45" fmla="*/ 1193 h 1197"/>
                    <a:gd name="T46" fmla="*/ 414 w 829"/>
                    <a:gd name="T47" fmla="*/ 1197 h 1197"/>
                    <a:gd name="T48" fmla="*/ 373 w 829"/>
                    <a:gd name="T49" fmla="*/ 1193 h 1197"/>
                    <a:gd name="T50" fmla="*/ 327 w 829"/>
                    <a:gd name="T51" fmla="*/ 1184 h 1197"/>
                    <a:gd name="T52" fmla="*/ 277 w 829"/>
                    <a:gd name="T53" fmla="*/ 1170 h 1197"/>
                    <a:gd name="T54" fmla="*/ 226 w 829"/>
                    <a:gd name="T55" fmla="*/ 1150 h 1197"/>
                    <a:gd name="T56" fmla="*/ 172 w 829"/>
                    <a:gd name="T57" fmla="*/ 1125 h 1197"/>
                    <a:gd name="T58" fmla="*/ 116 w 829"/>
                    <a:gd name="T59" fmla="*/ 1094 h 1197"/>
                    <a:gd name="T60" fmla="*/ 59 w 829"/>
                    <a:gd name="T61" fmla="*/ 1058 h 1197"/>
                    <a:gd name="T62" fmla="*/ 0 w 829"/>
                    <a:gd name="T63" fmla="*/ 1018 h 1197"/>
                    <a:gd name="T64" fmla="*/ 0 w 829"/>
                    <a:gd name="T65" fmla="*/ 384 h 1197"/>
                    <a:gd name="T66" fmla="*/ 4 w 829"/>
                    <a:gd name="T67" fmla="*/ 329 h 1197"/>
                    <a:gd name="T68" fmla="*/ 13 w 829"/>
                    <a:gd name="T69" fmla="*/ 279 h 1197"/>
                    <a:gd name="T70" fmla="*/ 29 w 829"/>
                    <a:gd name="T71" fmla="*/ 232 h 1197"/>
                    <a:gd name="T72" fmla="*/ 49 w 829"/>
                    <a:gd name="T73" fmla="*/ 190 h 1197"/>
                    <a:gd name="T74" fmla="*/ 76 w 829"/>
                    <a:gd name="T75" fmla="*/ 151 h 1197"/>
                    <a:gd name="T76" fmla="*/ 105 w 829"/>
                    <a:gd name="T77" fmla="*/ 118 h 1197"/>
                    <a:gd name="T78" fmla="*/ 138 w 829"/>
                    <a:gd name="T79" fmla="*/ 89 h 1197"/>
                    <a:gd name="T80" fmla="*/ 175 w 829"/>
                    <a:gd name="T81" fmla="*/ 63 h 1197"/>
                    <a:gd name="T82" fmla="*/ 215 w 829"/>
                    <a:gd name="T83" fmla="*/ 42 h 1197"/>
                    <a:gd name="T84" fmla="*/ 257 w 829"/>
                    <a:gd name="T85" fmla="*/ 25 h 1197"/>
                    <a:gd name="T86" fmla="*/ 301 w 829"/>
                    <a:gd name="T87" fmla="*/ 13 h 1197"/>
                    <a:gd name="T88" fmla="*/ 345 w 829"/>
                    <a:gd name="T89" fmla="*/ 5 h 1197"/>
                    <a:gd name="T90" fmla="*/ 391 w 829"/>
                    <a:gd name="T91" fmla="*/ 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9" h="1197">
                      <a:moveTo>
                        <a:pt x="391" y="0"/>
                      </a:moveTo>
                      <a:lnTo>
                        <a:pt x="438" y="0"/>
                      </a:lnTo>
                      <a:lnTo>
                        <a:pt x="483" y="5"/>
                      </a:lnTo>
                      <a:lnTo>
                        <a:pt x="527" y="13"/>
                      </a:lnTo>
                      <a:lnTo>
                        <a:pt x="572" y="25"/>
                      </a:lnTo>
                      <a:lnTo>
                        <a:pt x="613" y="42"/>
                      </a:lnTo>
                      <a:lnTo>
                        <a:pt x="653" y="63"/>
                      </a:lnTo>
                      <a:lnTo>
                        <a:pt x="690" y="89"/>
                      </a:lnTo>
                      <a:lnTo>
                        <a:pt x="724" y="118"/>
                      </a:lnTo>
                      <a:lnTo>
                        <a:pt x="754" y="151"/>
                      </a:lnTo>
                      <a:lnTo>
                        <a:pt x="779" y="190"/>
                      </a:lnTo>
                      <a:lnTo>
                        <a:pt x="800" y="232"/>
                      </a:lnTo>
                      <a:lnTo>
                        <a:pt x="815" y="279"/>
                      </a:lnTo>
                      <a:lnTo>
                        <a:pt x="825" y="329"/>
                      </a:lnTo>
                      <a:lnTo>
                        <a:pt x="829" y="384"/>
                      </a:lnTo>
                      <a:lnTo>
                        <a:pt x="829" y="1018"/>
                      </a:lnTo>
                      <a:lnTo>
                        <a:pt x="771" y="1058"/>
                      </a:lnTo>
                      <a:lnTo>
                        <a:pt x="713" y="1094"/>
                      </a:lnTo>
                      <a:lnTo>
                        <a:pt x="656" y="1125"/>
                      </a:lnTo>
                      <a:lnTo>
                        <a:pt x="602" y="1150"/>
                      </a:lnTo>
                      <a:lnTo>
                        <a:pt x="551" y="1170"/>
                      </a:lnTo>
                      <a:lnTo>
                        <a:pt x="503" y="1184"/>
                      </a:lnTo>
                      <a:lnTo>
                        <a:pt x="457" y="1193"/>
                      </a:lnTo>
                      <a:lnTo>
                        <a:pt x="414" y="1197"/>
                      </a:lnTo>
                      <a:lnTo>
                        <a:pt x="373" y="1193"/>
                      </a:lnTo>
                      <a:lnTo>
                        <a:pt x="327" y="1184"/>
                      </a:lnTo>
                      <a:lnTo>
                        <a:pt x="277" y="1170"/>
                      </a:lnTo>
                      <a:lnTo>
                        <a:pt x="226" y="1150"/>
                      </a:lnTo>
                      <a:lnTo>
                        <a:pt x="172" y="1125"/>
                      </a:lnTo>
                      <a:lnTo>
                        <a:pt x="116" y="1094"/>
                      </a:lnTo>
                      <a:lnTo>
                        <a:pt x="59" y="1058"/>
                      </a:lnTo>
                      <a:lnTo>
                        <a:pt x="0" y="1018"/>
                      </a:lnTo>
                      <a:lnTo>
                        <a:pt x="0" y="384"/>
                      </a:lnTo>
                      <a:lnTo>
                        <a:pt x="4" y="329"/>
                      </a:lnTo>
                      <a:lnTo>
                        <a:pt x="13" y="279"/>
                      </a:lnTo>
                      <a:lnTo>
                        <a:pt x="29" y="232"/>
                      </a:lnTo>
                      <a:lnTo>
                        <a:pt x="49" y="190"/>
                      </a:lnTo>
                      <a:lnTo>
                        <a:pt x="76" y="151"/>
                      </a:lnTo>
                      <a:lnTo>
                        <a:pt x="105" y="118"/>
                      </a:lnTo>
                      <a:lnTo>
                        <a:pt x="138" y="89"/>
                      </a:lnTo>
                      <a:lnTo>
                        <a:pt x="175" y="63"/>
                      </a:lnTo>
                      <a:lnTo>
                        <a:pt x="215" y="42"/>
                      </a:lnTo>
                      <a:lnTo>
                        <a:pt x="257" y="25"/>
                      </a:lnTo>
                      <a:lnTo>
                        <a:pt x="301" y="13"/>
                      </a:lnTo>
                      <a:lnTo>
                        <a:pt x="345" y="5"/>
                      </a:lnTo>
                      <a:lnTo>
                        <a:pt x="391" y="0"/>
                      </a:lnTo>
                      <a:close/>
                    </a:path>
                  </a:pathLst>
                </a:custGeom>
                <a:solidFill>
                  <a:srgbClr val="F7C5AA"/>
                </a:solidFill>
                <a:ln w="0">
                  <a:solidFill>
                    <a:srgbClr val="F7C5A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0" name="Freeform 33">
                  <a:extLst>
                    <a:ext uri="{FF2B5EF4-FFF2-40B4-BE49-F238E27FC236}">
                      <a16:creationId xmlns:a16="http://schemas.microsoft.com/office/drawing/2014/main" id="{74A44432-6506-4659-9014-E8229BFDF590}"/>
                    </a:ext>
                  </a:extLst>
                </p:cNvPr>
                <p:cNvSpPr>
                  <a:spLocks/>
                </p:cNvSpPr>
                <p:nvPr/>
              </p:nvSpPr>
              <p:spPr bwMode="auto">
                <a:xfrm>
                  <a:off x="7982" y="1553"/>
                  <a:ext cx="641" cy="786"/>
                </a:xfrm>
                <a:custGeom>
                  <a:avLst/>
                  <a:gdLst>
                    <a:gd name="T0" fmla="*/ 1134 w 1922"/>
                    <a:gd name="T1" fmla="*/ 10 h 2357"/>
                    <a:gd name="T2" fmla="*/ 1357 w 1922"/>
                    <a:gd name="T3" fmla="*/ 59 h 2357"/>
                    <a:gd name="T4" fmla="*/ 1535 w 1922"/>
                    <a:gd name="T5" fmla="*/ 142 h 2357"/>
                    <a:gd name="T6" fmla="*/ 1675 w 1922"/>
                    <a:gd name="T7" fmla="*/ 255 h 2357"/>
                    <a:gd name="T8" fmla="*/ 1778 w 1922"/>
                    <a:gd name="T9" fmla="*/ 392 h 2357"/>
                    <a:gd name="T10" fmla="*/ 1850 w 1922"/>
                    <a:gd name="T11" fmla="*/ 547 h 2357"/>
                    <a:gd name="T12" fmla="*/ 1896 w 1922"/>
                    <a:gd name="T13" fmla="*/ 715 h 2357"/>
                    <a:gd name="T14" fmla="*/ 1918 w 1922"/>
                    <a:gd name="T15" fmla="*/ 888 h 2357"/>
                    <a:gd name="T16" fmla="*/ 1921 w 1922"/>
                    <a:gd name="T17" fmla="*/ 1062 h 2357"/>
                    <a:gd name="T18" fmla="*/ 1908 w 1922"/>
                    <a:gd name="T19" fmla="*/ 1233 h 2357"/>
                    <a:gd name="T20" fmla="*/ 1886 w 1922"/>
                    <a:gd name="T21" fmla="*/ 1392 h 2357"/>
                    <a:gd name="T22" fmla="*/ 1856 w 1922"/>
                    <a:gd name="T23" fmla="*/ 1534 h 2357"/>
                    <a:gd name="T24" fmla="*/ 1824 w 1922"/>
                    <a:gd name="T25" fmla="*/ 1655 h 2357"/>
                    <a:gd name="T26" fmla="*/ 1792 w 1922"/>
                    <a:gd name="T27" fmla="*/ 1748 h 2357"/>
                    <a:gd name="T28" fmla="*/ 1766 w 1922"/>
                    <a:gd name="T29" fmla="*/ 1806 h 2357"/>
                    <a:gd name="T30" fmla="*/ 1716 w 1922"/>
                    <a:gd name="T31" fmla="*/ 1871 h 2357"/>
                    <a:gd name="T32" fmla="*/ 1614 w 1922"/>
                    <a:gd name="T33" fmla="*/ 1973 h 2357"/>
                    <a:gd name="T34" fmla="*/ 1481 w 1922"/>
                    <a:gd name="T35" fmla="*/ 2085 h 2357"/>
                    <a:gd name="T36" fmla="*/ 1330 w 1922"/>
                    <a:gd name="T37" fmla="*/ 2196 h 2357"/>
                    <a:gd name="T38" fmla="*/ 1178 w 1922"/>
                    <a:gd name="T39" fmla="*/ 2286 h 2357"/>
                    <a:gd name="T40" fmla="*/ 1039 w 1922"/>
                    <a:gd name="T41" fmla="*/ 2344 h 2357"/>
                    <a:gd name="T42" fmla="*/ 923 w 1922"/>
                    <a:gd name="T43" fmla="*/ 2354 h 2357"/>
                    <a:gd name="T44" fmla="*/ 792 w 1922"/>
                    <a:gd name="T45" fmla="*/ 2310 h 2357"/>
                    <a:gd name="T46" fmla="*/ 641 w 1922"/>
                    <a:gd name="T47" fmla="*/ 2229 h 2357"/>
                    <a:gd name="T48" fmla="*/ 489 w 1922"/>
                    <a:gd name="T49" fmla="*/ 2124 h 2357"/>
                    <a:gd name="T50" fmla="*/ 348 w 1922"/>
                    <a:gd name="T51" fmla="*/ 2011 h 2357"/>
                    <a:gd name="T52" fmla="*/ 235 w 1922"/>
                    <a:gd name="T53" fmla="*/ 1903 h 2357"/>
                    <a:gd name="T54" fmla="*/ 161 w 1922"/>
                    <a:gd name="T55" fmla="*/ 1817 h 2357"/>
                    <a:gd name="T56" fmla="*/ 138 w 1922"/>
                    <a:gd name="T57" fmla="*/ 1771 h 2357"/>
                    <a:gd name="T58" fmla="*/ 109 w 1922"/>
                    <a:gd name="T59" fmla="*/ 1688 h 2357"/>
                    <a:gd name="T60" fmla="*/ 76 w 1922"/>
                    <a:gd name="T61" fmla="*/ 1577 h 2357"/>
                    <a:gd name="T62" fmla="*/ 45 w 1922"/>
                    <a:gd name="T63" fmla="*/ 1442 h 2357"/>
                    <a:gd name="T64" fmla="*/ 19 w 1922"/>
                    <a:gd name="T65" fmla="*/ 1287 h 2357"/>
                    <a:gd name="T66" fmla="*/ 2 w 1922"/>
                    <a:gd name="T67" fmla="*/ 1120 h 2357"/>
                    <a:gd name="T68" fmla="*/ 0 w 1922"/>
                    <a:gd name="T69" fmla="*/ 946 h 2357"/>
                    <a:gd name="T70" fmla="*/ 15 w 1922"/>
                    <a:gd name="T71" fmla="*/ 772 h 2357"/>
                    <a:gd name="T72" fmla="*/ 52 w 1922"/>
                    <a:gd name="T73" fmla="*/ 601 h 2357"/>
                    <a:gd name="T74" fmla="*/ 116 w 1922"/>
                    <a:gd name="T75" fmla="*/ 442 h 2357"/>
                    <a:gd name="T76" fmla="*/ 208 w 1922"/>
                    <a:gd name="T77" fmla="*/ 298 h 2357"/>
                    <a:gd name="T78" fmla="*/ 334 w 1922"/>
                    <a:gd name="T79" fmla="*/ 176 h 2357"/>
                    <a:gd name="T80" fmla="*/ 500 w 1922"/>
                    <a:gd name="T81" fmla="*/ 83 h 2357"/>
                    <a:gd name="T82" fmla="*/ 707 w 1922"/>
                    <a:gd name="T83" fmla="*/ 23 h 2357"/>
                    <a:gd name="T84" fmla="*/ 960 w 1922"/>
                    <a:gd name="T85" fmla="*/ 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2" h="2357">
                      <a:moveTo>
                        <a:pt x="960" y="0"/>
                      </a:moveTo>
                      <a:lnTo>
                        <a:pt x="1050" y="3"/>
                      </a:lnTo>
                      <a:lnTo>
                        <a:pt x="1134" y="10"/>
                      </a:lnTo>
                      <a:lnTo>
                        <a:pt x="1214" y="23"/>
                      </a:lnTo>
                      <a:lnTo>
                        <a:pt x="1288" y="38"/>
                      </a:lnTo>
                      <a:lnTo>
                        <a:pt x="1357" y="59"/>
                      </a:lnTo>
                      <a:lnTo>
                        <a:pt x="1422" y="83"/>
                      </a:lnTo>
                      <a:lnTo>
                        <a:pt x="1481" y="111"/>
                      </a:lnTo>
                      <a:lnTo>
                        <a:pt x="1535" y="142"/>
                      </a:lnTo>
                      <a:lnTo>
                        <a:pt x="1586" y="176"/>
                      </a:lnTo>
                      <a:lnTo>
                        <a:pt x="1632" y="215"/>
                      </a:lnTo>
                      <a:lnTo>
                        <a:pt x="1675" y="255"/>
                      </a:lnTo>
                      <a:lnTo>
                        <a:pt x="1713" y="298"/>
                      </a:lnTo>
                      <a:lnTo>
                        <a:pt x="1748" y="344"/>
                      </a:lnTo>
                      <a:lnTo>
                        <a:pt x="1778" y="392"/>
                      </a:lnTo>
                      <a:lnTo>
                        <a:pt x="1806" y="442"/>
                      </a:lnTo>
                      <a:lnTo>
                        <a:pt x="1829" y="493"/>
                      </a:lnTo>
                      <a:lnTo>
                        <a:pt x="1850" y="547"/>
                      </a:lnTo>
                      <a:lnTo>
                        <a:pt x="1868" y="601"/>
                      </a:lnTo>
                      <a:lnTo>
                        <a:pt x="1883" y="658"/>
                      </a:lnTo>
                      <a:lnTo>
                        <a:pt x="1896" y="715"/>
                      </a:lnTo>
                      <a:lnTo>
                        <a:pt x="1905" y="772"/>
                      </a:lnTo>
                      <a:lnTo>
                        <a:pt x="1912" y="830"/>
                      </a:lnTo>
                      <a:lnTo>
                        <a:pt x="1918" y="888"/>
                      </a:lnTo>
                      <a:lnTo>
                        <a:pt x="1921" y="946"/>
                      </a:lnTo>
                      <a:lnTo>
                        <a:pt x="1922" y="1004"/>
                      </a:lnTo>
                      <a:lnTo>
                        <a:pt x="1921" y="1062"/>
                      </a:lnTo>
                      <a:lnTo>
                        <a:pt x="1918" y="1120"/>
                      </a:lnTo>
                      <a:lnTo>
                        <a:pt x="1914" y="1177"/>
                      </a:lnTo>
                      <a:lnTo>
                        <a:pt x="1908" y="1233"/>
                      </a:lnTo>
                      <a:lnTo>
                        <a:pt x="1901" y="1287"/>
                      </a:lnTo>
                      <a:lnTo>
                        <a:pt x="1894" y="1339"/>
                      </a:lnTo>
                      <a:lnTo>
                        <a:pt x="1886" y="1392"/>
                      </a:lnTo>
                      <a:lnTo>
                        <a:pt x="1876" y="1442"/>
                      </a:lnTo>
                      <a:lnTo>
                        <a:pt x="1867" y="1489"/>
                      </a:lnTo>
                      <a:lnTo>
                        <a:pt x="1856" y="1534"/>
                      </a:lnTo>
                      <a:lnTo>
                        <a:pt x="1845" y="1577"/>
                      </a:lnTo>
                      <a:lnTo>
                        <a:pt x="1833" y="1618"/>
                      </a:lnTo>
                      <a:lnTo>
                        <a:pt x="1824" y="1655"/>
                      </a:lnTo>
                      <a:lnTo>
                        <a:pt x="1813" y="1688"/>
                      </a:lnTo>
                      <a:lnTo>
                        <a:pt x="1802" y="1720"/>
                      </a:lnTo>
                      <a:lnTo>
                        <a:pt x="1792" y="1748"/>
                      </a:lnTo>
                      <a:lnTo>
                        <a:pt x="1782" y="1771"/>
                      </a:lnTo>
                      <a:lnTo>
                        <a:pt x="1774" y="1791"/>
                      </a:lnTo>
                      <a:lnTo>
                        <a:pt x="1766" y="1806"/>
                      </a:lnTo>
                      <a:lnTo>
                        <a:pt x="1760" y="1817"/>
                      </a:lnTo>
                      <a:lnTo>
                        <a:pt x="1741" y="1843"/>
                      </a:lnTo>
                      <a:lnTo>
                        <a:pt x="1716" y="1871"/>
                      </a:lnTo>
                      <a:lnTo>
                        <a:pt x="1687" y="1903"/>
                      </a:lnTo>
                      <a:lnTo>
                        <a:pt x="1652" y="1937"/>
                      </a:lnTo>
                      <a:lnTo>
                        <a:pt x="1614" y="1973"/>
                      </a:lnTo>
                      <a:lnTo>
                        <a:pt x="1572" y="2011"/>
                      </a:lnTo>
                      <a:lnTo>
                        <a:pt x="1528" y="2048"/>
                      </a:lnTo>
                      <a:lnTo>
                        <a:pt x="1481" y="2085"/>
                      </a:lnTo>
                      <a:lnTo>
                        <a:pt x="1431" y="2124"/>
                      </a:lnTo>
                      <a:lnTo>
                        <a:pt x="1382" y="2160"/>
                      </a:lnTo>
                      <a:lnTo>
                        <a:pt x="1330" y="2196"/>
                      </a:lnTo>
                      <a:lnTo>
                        <a:pt x="1279" y="2229"/>
                      </a:lnTo>
                      <a:lnTo>
                        <a:pt x="1228" y="2260"/>
                      </a:lnTo>
                      <a:lnTo>
                        <a:pt x="1178" y="2286"/>
                      </a:lnTo>
                      <a:lnTo>
                        <a:pt x="1130" y="2310"/>
                      </a:lnTo>
                      <a:lnTo>
                        <a:pt x="1083" y="2329"/>
                      </a:lnTo>
                      <a:lnTo>
                        <a:pt x="1039" y="2344"/>
                      </a:lnTo>
                      <a:lnTo>
                        <a:pt x="997" y="2354"/>
                      </a:lnTo>
                      <a:lnTo>
                        <a:pt x="960" y="2357"/>
                      </a:lnTo>
                      <a:lnTo>
                        <a:pt x="923" y="2354"/>
                      </a:lnTo>
                      <a:lnTo>
                        <a:pt x="881" y="2344"/>
                      </a:lnTo>
                      <a:lnTo>
                        <a:pt x="837" y="2329"/>
                      </a:lnTo>
                      <a:lnTo>
                        <a:pt x="792" y="2310"/>
                      </a:lnTo>
                      <a:lnTo>
                        <a:pt x="743" y="2286"/>
                      </a:lnTo>
                      <a:lnTo>
                        <a:pt x="692" y="2260"/>
                      </a:lnTo>
                      <a:lnTo>
                        <a:pt x="641" y="2229"/>
                      </a:lnTo>
                      <a:lnTo>
                        <a:pt x="590" y="2196"/>
                      </a:lnTo>
                      <a:lnTo>
                        <a:pt x="539" y="2160"/>
                      </a:lnTo>
                      <a:lnTo>
                        <a:pt x="489" y="2124"/>
                      </a:lnTo>
                      <a:lnTo>
                        <a:pt x="441" y="2085"/>
                      </a:lnTo>
                      <a:lnTo>
                        <a:pt x="394" y="2048"/>
                      </a:lnTo>
                      <a:lnTo>
                        <a:pt x="348" y="2011"/>
                      </a:lnTo>
                      <a:lnTo>
                        <a:pt x="306" y="1973"/>
                      </a:lnTo>
                      <a:lnTo>
                        <a:pt x="268" y="1937"/>
                      </a:lnTo>
                      <a:lnTo>
                        <a:pt x="235" y="1903"/>
                      </a:lnTo>
                      <a:lnTo>
                        <a:pt x="204" y="1871"/>
                      </a:lnTo>
                      <a:lnTo>
                        <a:pt x="179" y="1843"/>
                      </a:lnTo>
                      <a:lnTo>
                        <a:pt x="161" y="1817"/>
                      </a:lnTo>
                      <a:lnTo>
                        <a:pt x="154" y="1806"/>
                      </a:lnTo>
                      <a:lnTo>
                        <a:pt x="146" y="1791"/>
                      </a:lnTo>
                      <a:lnTo>
                        <a:pt x="138" y="1771"/>
                      </a:lnTo>
                      <a:lnTo>
                        <a:pt x="128" y="1748"/>
                      </a:lnTo>
                      <a:lnTo>
                        <a:pt x="119" y="1720"/>
                      </a:lnTo>
                      <a:lnTo>
                        <a:pt x="109" y="1688"/>
                      </a:lnTo>
                      <a:lnTo>
                        <a:pt x="98" y="1655"/>
                      </a:lnTo>
                      <a:lnTo>
                        <a:pt x="87" y="1618"/>
                      </a:lnTo>
                      <a:lnTo>
                        <a:pt x="76" y="1577"/>
                      </a:lnTo>
                      <a:lnTo>
                        <a:pt x="65" y="1534"/>
                      </a:lnTo>
                      <a:lnTo>
                        <a:pt x="55" y="1489"/>
                      </a:lnTo>
                      <a:lnTo>
                        <a:pt x="45" y="1442"/>
                      </a:lnTo>
                      <a:lnTo>
                        <a:pt x="36" y="1392"/>
                      </a:lnTo>
                      <a:lnTo>
                        <a:pt x="27" y="1339"/>
                      </a:lnTo>
                      <a:lnTo>
                        <a:pt x="19" y="1287"/>
                      </a:lnTo>
                      <a:lnTo>
                        <a:pt x="12" y="1233"/>
                      </a:lnTo>
                      <a:lnTo>
                        <a:pt x="7" y="1177"/>
                      </a:lnTo>
                      <a:lnTo>
                        <a:pt x="2" y="1120"/>
                      </a:lnTo>
                      <a:lnTo>
                        <a:pt x="0" y="1062"/>
                      </a:lnTo>
                      <a:lnTo>
                        <a:pt x="0" y="1004"/>
                      </a:lnTo>
                      <a:lnTo>
                        <a:pt x="0" y="946"/>
                      </a:lnTo>
                      <a:lnTo>
                        <a:pt x="2" y="888"/>
                      </a:lnTo>
                      <a:lnTo>
                        <a:pt x="8" y="830"/>
                      </a:lnTo>
                      <a:lnTo>
                        <a:pt x="15" y="772"/>
                      </a:lnTo>
                      <a:lnTo>
                        <a:pt x="25" y="715"/>
                      </a:lnTo>
                      <a:lnTo>
                        <a:pt x="37" y="658"/>
                      </a:lnTo>
                      <a:lnTo>
                        <a:pt x="52" y="601"/>
                      </a:lnTo>
                      <a:lnTo>
                        <a:pt x="70" y="547"/>
                      </a:lnTo>
                      <a:lnTo>
                        <a:pt x="91" y="493"/>
                      </a:lnTo>
                      <a:lnTo>
                        <a:pt x="116" y="442"/>
                      </a:lnTo>
                      <a:lnTo>
                        <a:pt x="142" y="392"/>
                      </a:lnTo>
                      <a:lnTo>
                        <a:pt x="174" y="344"/>
                      </a:lnTo>
                      <a:lnTo>
                        <a:pt x="208" y="298"/>
                      </a:lnTo>
                      <a:lnTo>
                        <a:pt x="246" y="255"/>
                      </a:lnTo>
                      <a:lnTo>
                        <a:pt x="289" y="215"/>
                      </a:lnTo>
                      <a:lnTo>
                        <a:pt x="334" y="176"/>
                      </a:lnTo>
                      <a:lnTo>
                        <a:pt x="385" y="142"/>
                      </a:lnTo>
                      <a:lnTo>
                        <a:pt x="441" y="111"/>
                      </a:lnTo>
                      <a:lnTo>
                        <a:pt x="500" y="83"/>
                      </a:lnTo>
                      <a:lnTo>
                        <a:pt x="564" y="59"/>
                      </a:lnTo>
                      <a:lnTo>
                        <a:pt x="633" y="38"/>
                      </a:lnTo>
                      <a:lnTo>
                        <a:pt x="707" y="23"/>
                      </a:lnTo>
                      <a:lnTo>
                        <a:pt x="786" y="10"/>
                      </a:lnTo>
                      <a:lnTo>
                        <a:pt x="870" y="3"/>
                      </a:lnTo>
                      <a:lnTo>
                        <a:pt x="960"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1" name="Freeform 36">
                  <a:extLst>
                    <a:ext uri="{FF2B5EF4-FFF2-40B4-BE49-F238E27FC236}">
                      <a16:creationId xmlns:a16="http://schemas.microsoft.com/office/drawing/2014/main" id="{EC42EE84-A080-4816-98B7-E5D30E89C213}"/>
                    </a:ext>
                  </a:extLst>
                </p:cNvPr>
                <p:cNvSpPr>
                  <a:spLocks/>
                </p:cNvSpPr>
                <p:nvPr/>
              </p:nvSpPr>
              <p:spPr bwMode="auto">
                <a:xfrm>
                  <a:off x="7921" y="1859"/>
                  <a:ext cx="101" cy="156"/>
                </a:xfrm>
                <a:custGeom>
                  <a:avLst/>
                  <a:gdLst>
                    <a:gd name="T0" fmla="*/ 101 w 304"/>
                    <a:gd name="T1" fmla="*/ 0 h 466"/>
                    <a:gd name="T2" fmla="*/ 127 w 304"/>
                    <a:gd name="T3" fmla="*/ 3 h 466"/>
                    <a:gd name="T4" fmla="*/ 153 w 304"/>
                    <a:gd name="T5" fmla="*/ 13 h 466"/>
                    <a:gd name="T6" fmla="*/ 180 w 304"/>
                    <a:gd name="T7" fmla="*/ 29 h 466"/>
                    <a:gd name="T8" fmla="*/ 204 w 304"/>
                    <a:gd name="T9" fmla="*/ 52 h 466"/>
                    <a:gd name="T10" fmla="*/ 228 w 304"/>
                    <a:gd name="T11" fmla="*/ 79 h 466"/>
                    <a:gd name="T12" fmla="*/ 249 w 304"/>
                    <a:gd name="T13" fmla="*/ 112 h 466"/>
                    <a:gd name="T14" fmla="*/ 268 w 304"/>
                    <a:gd name="T15" fmla="*/ 148 h 466"/>
                    <a:gd name="T16" fmla="*/ 283 w 304"/>
                    <a:gd name="T17" fmla="*/ 190 h 466"/>
                    <a:gd name="T18" fmla="*/ 294 w 304"/>
                    <a:gd name="T19" fmla="*/ 232 h 466"/>
                    <a:gd name="T20" fmla="*/ 301 w 304"/>
                    <a:gd name="T21" fmla="*/ 272 h 466"/>
                    <a:gd name="T22" fmla="*/ 304 w 304"/>
                    <a:gd name="T23" fmla="*/ 310 h 466"/>
                    <a:gd name="T24" fmla="*/ 301 w 304"/>
                    <a:gd name="T25" fmla="*/ 346 h 466"/>
                    <a:gd name="T26" fmla="*/ 294 w 304"/>
                    <a:gd name="T27" fmla="*/ 380 h 466"/>
                    <a:gd name="T28" fmla="*/ 283 w 304"/>
                    <a:gd name="T29" fmla="*/ 409 h 466"/>
                    <a:gd name="T30" fmla="*/ 268 w 304"/>
                    <a:gd name="T31" fmla="*/ 432 h 466"/>
                    <a:gd name="T32" fmla="*/ 249 w 304"/>
                    <a:gd name="T33" fmla="*/ 450 h 466"/>
                    <a:gd name="T34" fmla="*/ 227 w 304"/>
                    <a:gd name="T35" fmla="*/ 461 h 466"/>
                    <a:gd name="T36" fmla="*/ 202 w 304"/>
                    <a:gd name="T37" fmla="*/ 466 h 466"/>
                    <a:gd name="T38" fmla="*/ 175 w 304"/>
                    <a:gd name="T39" fmla="*/ 463 h 466"/>
                    <a:gd name="T40" fmla="*/ 149 w 304"/>
                    <a:gd name="T41" fmla="*/ 453 h 466"/>
                    <a:gd name="T42" fmla="*/ 124 w 304"/>
                    <a:gd name="T43" fmla="*/ 436 h 466"/>
                    <a:gd name="T44" fmla="*/ 99 w 304"/>
                    <a:gd name="T45" fmla="*/ 414 h 466"/>
                    <a:gd name="T46" fmla="*/ 76 w 304"/>
                    <a:gd name="T47" fmla="*/ 387 h 466"/>
                    <a:gd name="T48" fmla="*/ 54 w 304"/>
                    <a:gd name="T49" fmla="*/ 353 h 466"/>
                    <a:gd name="T50" fmla="*/ 34 w 304"/>
                    <a:gd name="T51" fmla="*/ 317 h 466"/>
                    <a:gd name="T52" fmla="*/ 19 w 304"/>
                    <a:gd name="T53" fmla="*/ 277 h 466"/>
                    <a:gd name="T54" fmla="*/ 8 w 304"/>
                    <a:gd name="T55" fmla="*/ 234 h 466"/>
                    <a:gd name="T56" fmla="*/ 1 w 304"/>
                    <a:gd name="T57" fmla="*/ 194 h 466"/>
                    <a:gd name="T58" fmla="*/ 0 w 304"/>
                    <a:gd name="T59" fmla="*/ 155 h 466"/>
                    <a:gd name="T60" fmla="*/ 1 w 304"/>
                    <a:gd name="T61" fmla="*/ 119 h 466"/>
                    <a:gd name="T62" fmla="*/ 8 w 304"/>
                    <a:gd name="T63" fmla="*/ 86 h 466"/>
                    <a:gd name="T64" fmla="*/ 19 w 304"/>
                    <a:gd name="T65" fmla="*/ 57 h 466"/>
                    <a:gd name="T66" fmla="*/ 34 w 304"/>
                    <a:gd name="T67" fmla="*/ 34 h 466"/>
                    <a:gd name="T68" fmla="*/ 54 w 304"/>
                    <a:gd name="T69" fmla="*/ 16 h 466"/>
                    <a:gd name="T70" fmla="*/ 76 w 304"/>
                    <a:gd name="T71" fmla="*/ 4 h 466"/>
                    <a:gd name="T72" fmla="*/ 101 w 304"/>
                    <a:gd name="T73"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4" h="466">
                      <a:moveTo>
                        <a:pt x="101" y="0"/>
                      </a:moveTo>
                      <a:lnTo>
                        <a:pt x="127" y="3"/>
                      </a:lnTo>
                      <a:lnTo>
                        <a:pt x="153" y="13"/>
                      </a:lnTo>
                      <a:lnTo>
                        <a:pt x="180" y="29"/>
                      </a:lnTo>
                      <a:lnTo>
                        <a:pt x="204" y="52"/>
                      </a:lnTo>
                      <a:lnTo>
                        <a:pt x="228" y="79"/>
                      </a:lnTo>
                      <a:lnTo>
                        <a:pt x="249" y="112"/>
                      </a:lnTo>
                      <a:lnTo>
                        <a:pt x="268" y="148"/>
                      </a:lnTo>
                      <a:lnTo>
                        <a:pt x="283" y="190"/>
                      </a:lnTo>
                      <a:lnTo>
                        <a:pt x="294" y="232"/>
                      </a:lnTo>
                      <a:lnTo>
                        <a:pt x="301" y="272"/>
                      </a:lnTo>
                      <a:lnTo>
                        <a:pt x="304" y="310"/>
                      </a:lnTo>
                      <a:lnTo>
                        <a:pt x="301" y="346"/>
                      </a:lnTo>
                      <a:lnTo>
                        <a:pt x="294" y="380"/>
                      </a:lnTo>
                      <a:lnTo>
                        <a:pt x="283" y="409"/>
                      </a:lnTo>
                      <a:lnTo>
                        <a:pt x="268" y="432"/>
                      </a:lnTo>
                      <a:lnTo>
                        <a:pt x="249" y="450"/>
                      </a:lnTo>
                      <a:lnTo>
                        <a:pt x="227" y="461"/>
                      </a:lnTo>
                      <a:lnTo>
                        <a:pt x="202" y="466"/>
                      </a:lnTo>
                      <a:lnTo>
                        <a:pt x="175" y="463"/>
                      </a:lnTo>
                      <a:lnTo>
                        <a:pt x="149" y="453"/>
                      </a:lnTo>
                      <a:lnTo>
                        <a:pt x="124" y="436"/>
                      </a:lnTo>
                      <a:lnTo>
                        <a:pt x="99" y="414"/>
                      </a:lnTo>
                      <a:lnTo>
                        <a:pt x="76" y="387"/>
                      </a:lnTo>
                      <a:lnTo>
                        <a:pt x="54" y="353"/>
                      </a:lnTo>
                      <a:lnTo>
                        <a:pt x="34" y="317"/>
                      </a:lnTo>
                      <a:lnTo>
                        <a:pt x="19" y="277"/>
                      </a:lnTo>
                      <a:lnTo>
                        <a:pt x="8" y="234"/>
                      </a:lnTo>
                      <a:lnTo>
                        <a:pt x="1" y="194"/>
                      </a:lnTo>
                      <a:lnTo>
                        <a:pt x="0" y="155"/>
                      </a:lnTo>
                      <a:lnTo>
                        <a:pt x="1" y="119"/>
                      </a:lnTo>
                      <a:lnTo>
                        <a:pt x="8" y="86"/>
                      </a:lnTo>
                      <a:lnTo>
                        <a:pt x="19" y="57"/>
                      </a:lnTo>
                      <a:lnTo>
                        <a:pt x="34" y="34"/>
                      </a:lnTo>
                      <a:lnTo>
                        <a:pt x="54" y="16"/>
                      </a:lnTo>
                      <a:lnTo>
                        <a:pt x="76" y="4"/>
                      </a:lnTo>
                      <a:lnTo>
                        <a:pt x="10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2" name="Freeform 37">
                  <a:extLst>
                    <a:ext uri="{FF2B5EF4-FFF2-40B4-BE49-F238E27FC236}">
                      <a16:creationId xmlns:a16="http://schemas.microsoft.com/office/drawing/2014/main" id="{062B6450-926F-4888-814A-BF92BA067A66}"/>
                    </a:ext>
                  </a:extLst>
                </p:cNvPr>
                <p:cNvSpPr>
                  <a:spLocks/>
                </p:cNvSpPr>
                <p:nvPr/>
              </p:nvSpPr>
              <p:spPr bwMode="auto">
                <a:xfrm>
                  <a:off x="8581" y="1859"/>
                  <a:ext cx="102" cy="156"/>
                </a:xfrm>
                <a:custGeom>
                  <a:avLst/>
                  <a:gdLst>
                    <a:gd name="T0" fmla="*/ 201 w 304"/>
                    <a:gd name="T1" fmla="*/ 0 h 466"/>
                    <a:gd name="T2" fmla="*/ 226 w 304"/>
                    <a:gd name="T3" fmla="*/ 4 h 466"/>
                    <a:gd name="T4" fmla="*/ 250 w 304"/>
                    <a:gd name="T5" fmla="*/ 16 h 466"/>
                    <a:gd name="T6" fmla="*/ 268 w 304"/>
                    <a:gd name="T7" fmla="*/ 34 h 466"/>
                    <a:gd name="T8" fmla="*/ 283 w 304"/>
                    <a:gd name="T9" fmla="*/ 57 h 466"/>
                    <a:gd name="T10" fmla="*/ 294 w 304"/>
                    <a:gd name="T11" fmla="*/ 86 h 466"/>
                    <a:gd name="T12" fmla="*/ 301 w 304"/>
                    <a:gd name="T13" fmla="*/ 119 h 466"/>
                    <a:gd name="T14" fmla="*/ 304 w 304"/>
                    <a:gd name="T15" fmla="*/ 155 h 466"/>
                    <a:gd name="T16" fmla="*/ 302 w 304"/>
                    <a:gd name="T17" fmla="*/ 194 h 466"/>
                    <a:gd name="T18" fmla="*/ 295 w 304"/>
                    <a:gd name="T19" fmla="*/ 234 h 466"/>
                    <a:gd name="T20" fmla="*/ 284 w 304"/>
                    <a:gd name="T21" fmla="*/ 277 h 466"/>
                    <a:gd name="T22" fmla="*/ 268 w 304"/>
                    <a:gd name="T23" fmla="*/ 317 h 466"/>
                    <a:gd name="T24" fmla="*/ 250 w 304"/>
                    <a:gd name="T25" fmla="*/ 353 h 466"/>
                    <a:gd name="T26" fmla="*/ 228 w 304"/>
                    <a:gd name="T27" fmla="*/ 387 h 466"/>
                    <a:gd name="T28" fmla="*/ 204 w 304"/>
                    <a:gd name="T29" fmla="*/ 414 h 466"/>
                    <a:gd name="T30" fmla="*/ 179 w 304"/>
                    <a:gd name="T31" fmla="*/ 436 h 466"/>
                    <a:gd name="T32" fmla="*/ 153 w 304"/>
                    <a:gd name="T33" fmla="*/ 453 h 466"/>
                    <a:gd name="T34" fmla="*/ 127 w 304"/>
                    <a:gd name="T35" fmla="*/ 463 h 466"/>
                    <a:gd name="T36" fmla="*/ 102 w 304"/>
                    <a:gd name="T37" fmla="*/ 466 h 466"/>
                    <a:gd name="T38" fmla="*/ 77 w 304"/>
                    <a:gd name="T39" fmla="*/ 461 h 466"/>
                    <a:gd name="T40" fmla="*/ 53 w 304"/>
                    <a:gd name="T41" fmla="*/ 450 h 466"/>
                    <a:gd name="T42" fmla="*/ 35 w 304"/>
                    <a:gd name="T43" fmla="*/ 432 h 466"/>
                    <a:gd name="T44" fmla="*/ 20 w 304"/>
                    <a:gd name="T45" fmla="*/ 409 h 466"/>
                    <a:gd name="T46" fmla="*/ 9 w 304"/>
                    <a:gd name="T47" fmla="*/ 380 h 466"/>
                    <a:gd name="T48" fmla="*/ 2 w 304"/>
                    <a:gd name="T49" fmla="*/ 346 h 466"/>
                    <a:gd name="T50" fmla="*/ 0 w 304"/>
                    <a:gd name="T51" fmla="*/ 310 h 466"/>
                    <a:gd name="T52" fmla="*/ 1 w 304"/>
                    <a:gd name="T53" fmla="*/ 272 h 466"/>
                    <a:gd name="T54" fmla="*/ 8 w 304"/>
                    <a:gd name="T55" fmla="*/ 232 h 466"/>
                    <a:gd name="T56" fmla="*/ 19 w 304"/>
                    <a:gd name="T57" fmla="*/ 190 h 466"/>
                    <a:gd name="T58" fmla="*/ 35 w 304"/>
                    <a:gd name="T59" fmla="*/ 148 h 466"/>
                    <a:gd name="T60" fmla="*/ 53 w 304"/>
                    <a:gd name="T61" fmla="*/ 112 h 466"/>
                    <a:gd name="T62" fmla="*/ 76 w 304"/>
                    <a:gd name="T63" fmla="*/ 79 h 466"/>
                    <a:gd name="T64" fmla="*/ 99 w 304"/>
                    <a:gd name="T65" fmla="*/ 52 h 466"/>
                    <a:gd name="T66" fmla="*/ 124 w 304"/>
                    <a:gd name="T67" fmla="*/ 29 h 466"/>
                    <a:gd name="T68" fmla="*/ 150 w 304"/>
                    <a:gd name="T69" fmla="*/ 13 h 466"/>
                    <a:gd name="T70" fmla="*/ 176 w 304"/>
                    <a:gd name="T71" fmla="*/ 3 h 466"/>
                    <a:gd name="T72" fmla="*/ 201 w 304"/>
                    <a:gd name="T73"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4" h="466">
                      <a:moveTo>
                        <a:pt x="201" y="0"/>
                      </a:moveTo>
                      <a:lnTo>
                        <a:pt x="226" y="4"/>
                      </a:lnTo>
                      <a:lnTo>
                        <a:pt x="250" y="16"/>
                      </a:lnTo>
                      <a:lnTo>
                        <a:pt x="268" y="34"/>
                      </a:lnTo>
                      <a:lnTo>
                        <a:pt x="283" y="57"/>
                      </a:lnTo>
                      <a:lnTo>
                        <a:pt x="294" y="86"/>
                      </a:lnTo>
                      <a:lnTo>
                        <a:pt x="301" y="119"/>
                      </a:lnTo>
                      <a:lnTo>
                        <a:pt x="304" y="155"/>
                      </a:lnTo>
                      <a:lnTo>
                        <a:pt x="302" y="194"/>
                      </a:lnTo>
                      <a:lnTo>
                        <a:pt x="295" y="234"/>
                      </a:lnTo>
                      <a:lnTo>
                        <a:pt x="284" y="277"/>
                      </a:lnTo>
                      <a:lnTo>
                        <a:pt x="268" y="317"/>
                      </a:lnTo>
                      <a:lnTo>
                        <a:pt x="250" y="353"/>
                      </a:lnTo>
                      <a:lnTo>
                        <a:pt x="228" y="387"/>
                      </a:lnTo>
                      <a:lnTo>
                        <a:pt x="204" y="414"/>
                      </a:lnTo>
                      <a:lnTo>
                        <a:pt x="179" y="436"/>
                      </a:lnTo>
                      <a:lnTo>
                        <a:pt x="153" y="453"/>
                      </a:lnTo>
                      <a:lnTo>
                        <a:pt x="127" y="463"/>
                      </a:lnTo>
                      <a:lnTo>
                        <a:pt x="102" y="466"/>
                      </a:lnTo>
                      <a:lnTo>
                        <a:pt x="77" y="461"/>
                      </a:lnTo>
                      <a:lnTo>
                        <a:pt x="53" y="450"/>
                      </a:lnTo>
                      <a:lnTo>
                        <a:pt x="35" y="432"/>
                      </a:lnTo>
                      <a:lnTo>
                        <a:pt x="20" y="409"/>
                      </a:lnTo>
                      <a:lnTo>
                        <a:pt x="9" y="380"/>
                      </a:lnTo>
                      <a:lnTo>
                        <a:pt x="2" y="346"/>
                      </a:lnTo>
                      <a:lnTo>
                        <a:pt x="0" y="310"/>
                      </a:lnTo>
                      <a:lnTo>
                        <a:pt x="1" y="272"/>
                      </a:lnTo>
                      <a:lnTo>
                        <a:pt x="8" y="232"/>
                      </a:lnTo>
                      <a:lnTo>
                        <a:pt x="19" y="190"/>
                      </a:lnTo>
                      <a:lnTo>
                        <a:pt x="35" y="148"/>
                      </a:lnTo>
                      <a:lnTo>
                        <a:pt x="53" y="112"/>
                      </a:lnTo>
                      <a:lnTo>
                        <a:pt x="76" y="79"/>
                      </a:lnTo>
                      <a:lnTo>
                        <a:pt x="99" y="52"/>
                      </a:lnTo>
                      <a:lnTo>
                        <a:pt x="124" y="29"/>
                      </a:lnTo>
                      <a:lnTo>
                        <a:pt x="150" y="13"/>
                      </a:lnTo>
                      <a:lnTo>
                        <a:pt x="176" y="3"/>
                      </a:lnTo>
                      <a:lnTo>
                        <a:pt x="20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3" name="Freeform 38">
                  <a:extLst>
                    <a:ext uri="{FF2B5EF4-FFF2-40B4-BE49-F238E27FC236}">
                      <a16:creationId xmlns:a16="http://schemas.microsoft.com/office/drawing/2014/main" id="{F270F701-5D85-42D4-9B5D-A9F290AC5ECC}"/>
                    </a:ext>
                  </a:extLst>
                </p:cNvPr>
                <p:cNvSpPr>
                  <a:spLocks/>
                </p:cNvSpPr>
                <p:nvPr/>
              </p:nvSpPr>
              <p:spPr bwMode="auto">
                <a:xfrm>
                  <a:off x="7964" y="1521"/>
                  <a:ext cx="676" cy="464"/>
                </a:xfrm>
                <a:custGeom>
                  <a:avLst/>
                  <a:gdLst>
                    <a:gd name="T0" fmla="*/ 1273 w 2028"/>
                    <a:gd name="T1" fmla="*/ 15 h 1393"/>
                    <a:gd name="T2" fmla="*/ 1505 w 2028"/>
                    <a:gd name="T3" fmla="*/ 80 h 1393"/>
                    <a:gd name="T4" fmla="*/ 1695 w 2028"/>
                    <a:gd name="T5" fmla="*/ 191 h 1393"/>
                    <a:gd name="T6" fmla="*/ 1845 w 2028"/>
                    <a:gd name="T7" fmla="*/ 339 h 1393"/>
                    <a:gd name="T8" fmla="*/ 1950 w 2028"/>
                    <a:gd name="T9" fmla="*/ 521 h 1393"/>
                    <a:gd name="T10" fmla="*/ 2012 w 2028"/>
                    <a:gd name="T11" fmla="*/ 730 h 1393"/>
                    <a:gd name="T12" fmla="*/ 2028 w 2028"/>
                    <a:gd name="T13" fmla="*/ 960 h 1393"/>
                    <a:gd name="T14" fmla="*/ 2001 w 2028"/>
                    <a:gd name="T15" fmla="*/ 1203 h 1393"/>
                    <a:gd name="T16" fmla="*/ 1959 w 2028"/>
                    <a:gd name="T17" fmla="*/ 1274 h 1393"/>
                    <a:gd name="T18" fmla="*/ 1936 w 2028"/>
                    <a:gd name="T19" fmla="*/ 1016 h 1393"/>
                    <a:gd name="T20" fmla="*/ 1876 w 2028"/>
                    <a:gd name="T21" fmla="*/ 802 h 1393"/>
                    <a:gd name="T22" fmla="*/ 1778 w 2028"/>
                    <a:gd name="T23" fmla="*/ 622 h 1393"/>
                    <a:gd name="T24" fmla="*/ 1653 w 2028"/>
                    <a:gd name="T25" fmla="*/ 541 h 1393"/>
                    <a:gd name="T26" fmla="*/ 1521 w 2028"/>
                    <a:gd name="T27" fmla="*/ 591 h 1393"/>
                    <a:gd name="T28" fmla="*/ 1402 w 2028"/>
                    <a:gd name="T29" fmla="*/ 608 h 1393"/>
                    <a:gd name="T30" fmla="*/ 1308 w 2028"/>
                    <a:gd name="T31" fmla="*/ 597 h 1393"/>
                    <a:gd name="T32" fmla="*/ 1255 w 2028"/>
                    <a:gd name="T33" fmla="*/ 561 h 1393"/>
                    <a:gd name="T34" fmla="*/ 1257 w 2028"/>
                    <a:gd name="T35" fmla="*/ 505 h 1393"/>
                    <a:gd name="T36" fmla="*/ 1306 w 2028"/>
                    <a:gd name="T37" fmla="*/ 443 h 1393"/>
                    <a:gd name="T38" fmla="*/ 1314 w 2028"/>
                    <a:gd name="T39" fmla="*/ 418 h 1393"/>
                    <a:gd name="T40" fmla="*/ 1282 w 2028"/>
                    <a:gd name="T41" fmla="*/ 425 h 1393"/>
                    <a:gd name="T42" fmla="*/ 1216 w 2028"/>
                    <a:gd name="T43" fmla="*/ 457 h 1393"/>
                    <a:gd name="T44" fmla="*/ 1121 w 2028"/>
                    <a:gd name="T45" fmla="*/ 504 h 1393"/>
                    <a:gd name="T46" fmla="*/ 1000 w 2028"/>
                    <a:gd name="T47" fmla="*/ 557 h 1393"/>
                    <a:gd name="T48" fmla="*/ 877 w 2028"/>
                    <a:gd name="T49" fmla="*/ 591 h 1393"/>
                    <a:gd name="T50" fmla="*/ 770 w 2028"/>
                    <a:gd name="T51" fmla="*/ 605 h 1393"/>
                    <a:gd name="T52" fmla="*/ 696 w 2028"/>
                    <a:gd name="T53" fmla="*/ 600 h 1393"/>
                    <a:gd name="T54" fmla="*/ 673 w 2028"/>
                    <a:gd name="T55" fmla="*/ 577 h 1393"/>
                    <a:gd name="T56" fmla="*/ 718 w 2028"/>
                    <a:gd name="T57" fmla="*/ 539 h 1393"/>
                    <a:gd name="T58" fmla="*/ 747 w 2028"/>
                    <a:gd name="T59" fmla="*/ 511 h 1393"/>
                    <a:gd name="T60" fmla="*/ 734 w 2028"/>
                    <a:gd name="T61" fmla="*/ 493 h 1393"/>
                    <a:gd name="T62" fmla="*/ 687 w 2028"/>
                    <a:gd name="T63" fmla="*/ 486 h 1393"/>
                    <a:gd name="T64" fmla="*/ 613 w 2028"/>
                    <a:gd name="T65" fmla="*/ 500 h 1393"/>
                    <a:gd name="T66" fmla="*/ 522 w 2028"/>
                    <a:gd name="T67" fmla="*/ 537 h 1393"/>
                    <a:gd name="T68" fmla="*/ 420 w 2028"/>
                    <a:gd name="T69" fmla="*/ 606 h 1393"/>
                    <a:gd name="T70" fmla="*/ 316 w 2028"/>
                    <a:gd name="T71" fmla="*/ 710 h 1393"/>
                    <a:gd name="T72" fmla="*/ 218 w 2028"/>
                    <a:gd name="T73" fmla="*/ 857 h 1393"/>
                    <a:gd name="T74" fmla="*/ 135 w 2028"/>
                    <a:gd name="T75" fmla="*/ 1051 h 1393"/>
                    <a:gd name="T76" fmla="*/ 73 w 2028"/>
                    <a:gd name="T77" fmla="*/ 1297 h 1393"/>
                    <a:gd name="T78" fmla="*/ 18 w 2028"/>
                    <a:gd name="T79" fmla="*/ 1212 h 1393"/>
                    <a:gd name="T80" fmla="*/ 0 w 2028"/>
                    <a:gd name="T81" fmla="*/ 951 h 1393"/>
                    <a:gd name="T82" fmla="*/ 33 w 2028"/>
                    <a:gd name="T83" fmla="*/ 712 h 1393"/>
                    <a:gd name="T84" fmla="*/ 115 w 2028"/>
                    <a:gd name="T85" fmla="*/ 497 h 1393"/>
                    <a:gd name="T86" fmla="*/ 243 w 2028"/>
                    <a:gd name="T87" fmla="*/ 316 h 1393"/>
                    <a:gd name="T88" fmla="*/ 419 w 2028"/>
                    <a:gd name="T89" fmla="*/ 169 h 1393"/>
                    <a:gd name="T90" fmla="*/ 638 w 2028"/>
                    <a:gd name="T91" fmla="*/ 65 h 1393"/>
                    <a:gd name="T92" fmla="*/ 901 w 2028"/>
                    <a:gd name="T93" fmla="*/ 8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8" h="1393">
                      <a:moveTo>
                        <a:pt x="1094" y="0"/>
                      </a:moveTo>
                      <a:lnTo>
                        <a:pt x="1185" y="4"/>
                      </a:lnTo>
                      <a:lnTo>
                        <a:pt x="1273" y="15"/>
                      </a:lnTo>
                      <a:lnTo>
                        <a:pt x="1354" y="32"/>
                      </a:lnTo>
                      <a:lnTo>
                        <a:pt x="1431" y="54"/>
                      </a:lnTo>
                      <a:lnTo>
                        <a:pt x="1505" y="80"/>
                      </a:lnTo>
                      <a:lnTo>
                        <a:pt x="1574" y="112"/>
                      </a:lnTo>
                      <a:lnTo>
                        <a:pt x="1637" y="150"/>
                      </a:lnTo>
                      <a:lnTo>
                        <a:pt x="1695" y="191"/>
                      </a:lnTo>
                      <a:lnTo>
                        <a:pt x="1751" y="237"/>
                      </a:lnTo>
                      <a:lnTo>
                        <a:pt x="1800" y="287"/>
                      </a:lnTo>
                      <a:lnTo>
                        <a:pt x="1845" y="339"/>
                      </a:lnTo>
                      <a:lnTo>
                        <a:pt x="1885" y="397"/>
                      </a:lnTo>
                      <a:lnTo>
                        <a:pt x="1919" y="457"/>
                      </a:lnTo>
                      <a:lnTo>
                        <a:pt x="1950" y="521"/>
                      </a:lnTo>
                      <a:lnTo>
                        <a:pt x="1976" y="588"/>
                      </a:lnTo>
                      <a:lnTo>
                        <a:pt x="1997" y="658"/>
                      </a:lnTo>
                      <a:lnTo>
                        <a:pt x="2012" y="730"/>
                      </a:lnTo>
                      <a:lnTo>
                        <a:pt x="2023" y="804"/>
                      </a:lnTo>
                      <a:lnTo>
                        <a:pt x="2028" y="881"/>
                      </a:lnTo>
                      <a:lnTo>
                        <a:pt x="2028" y="960"/>
                      </a:lnTo>
                      <a:lnTo>
                        <a:pt x="2024" y="1038"/>
                      </a:lnTo>
                      <a:lnTo>
                        <a:pt x="2016" y="1120"/>
                      </a:lnTo>
                      <a:lnTo>
                        <a:pt x="2001" y="1203"/>
                      </a:lnTo>
                      <a:lnTo>
                        <a:pt x="1981" y="1286"/>
                      </a:lnTo>
                      <a:lnTo>
                        <a:pt x="1957" y="1371"/>
                      </a:lnTo>
                      <a:lnTo>
                        <a:pt x="1959" y="1274"/>
                      </a:lnTo>
                      <a:lnTo>
                        <a:pt x="1955" y="1184"/>
                      </a:lnTo>
                      <a:lnTo>
                        <a:pt x="1948" y="1098"/>
                      </a:lnTo>
                      <a:lnTo>
                        <a:pt x="1936" y="1016"/>
                      </a:lnTo>
                      <a:lnTo>
                        <a:pt x="1921" y="940"/>
                      </a:lnTo>
                      <a:lnTo>
                        <a:pt x="1900" y="868"/>
                      </a:lnTo>
                      <a:lnTo>
                        <a:pt x="1876" y="802"/>
                      </a:lnTo>
                      <a:lnTo>
                        <a:pt x="1847" y="738"/>
                      </a:lnTo>
                      <a:lnTo>
                        <a:pt x="1816" y="677"/>
                      </a:lnTo>
                      <a:lnTo>
                        <a:pt x="1778" y="622"/>
                      </a:lnTo>
                      <a:lnTo>
                        <a:pt x="1740" y="568"/>
                      </a:lnTo>
                      <a:lnTo>
                        <a:pt x="1695" y="518"/>
                      </a:lnTo>
                      <a:lnTo>
                        <a:pt x="1653" y="541"/>
                      </a:lnTo>
                      <a:lnTo>
                        <a:pt x="1608" y="562"/>
                      </a:lnTo>
                      <a:lnTo>
                        <a:pt x="1564" y="579"/>
                      </a:lnTo>
                      <a:lnTo>
                        <a:pt x="1521" y="591"/>
                      </a:lnTo>
                      <a:lnTo>
                        <a:pt x="1480" y="601"/>
                      </a:lnTo>
                      <a:lnTo>
                        <a:pt x="1440" y="606"/>
                      </a:lnTo>
                      <a:lnTo>
                        <a:pt x="1402" y="608"/>
                      </a:lnTo>
                      <a:lnTo>
                        <a:pt x="1367" y="608"/>
                      </a:lnTo>
                      <a:lnTo>
                        <a:pt x="1336" y="604"/>
                      </a:lnTo>
                      <a:lnTo>
                        <a:pt x="1308" y="597"/>
                      </a:lnTo>
                      <a:lnTo>
                        <a:pt x="1285" y="587"/>
                      </a:lnTo>
                      <a:lnTo>
                        <a:pt x="1267" y="576"/>
                      </a:lnTo>
                      <a:lnTo>
                        <a:pt x="1255" y="561"/>
                      </a:lnTo>
                      <a:lnTo>
                        <a:pt x="1249" y="544"/>
                      </a:lnTo>
                      <a:lnTo>
                        <a:pt x="1250" y="526"/>
                      </a:lnTo>
                      <a:lnTo>
                        <a:pt x="1257" y="505"/>
                      </a:lnTo>
                      <a:lnTo>
                        <a:pt x="1274" y="483"/>
                      </a:lnTo>
                      <a:lnTo>
                        <a:pt x="1292" y="461"/>
                      </a:lnTo>
                      <a:lnTo>
                        <a:pt x="1306" y="443"/>
                      </a:lnTo>
                      <a:lnTo>
                        <a:pt x="1313" y="431"/>
                      </a:lnTo>
                      <a:lnTo>
                        <a:pt x="1315" y="422"/>
                      </a:lnTo>
                      <a:lnTo>
                        <a:pt x="1314" y="418"/>
                      </a:lnTo>
                      <a:lnTo>
                        <a:pt x="1308" y="418"/>
                      </a:lnTo>
                      <a:lnTo>
                        <a:pt x="1297" y="420"/>
                      </a:lnTo>
                      <a:lnTo>
                        <a:pt x="1282" y="425"/>
                      </a:lnTo>
                      <a:lnTo>
                        <a:pt x="1264" y="433"/>
                      </a:lnTo>
                      <a:lnTo>
                        <a:pt x="1242" y="445"/>
                      </a:lnTo>
                      <a:lnTo>
                        <a:pt x="1216" y="457"/>
                      </a:lnTo>
                      <a:lnTo>
                        <a:pt x="1187" y="472"/>
                      </a:lnTo>
                      <a:lnTo>
                        <a:pt x="1155" y="487"/>
                      </a:lnTo>
                      <a:lnTo>
                        <a:pt x="1121" y="504"/>
                      </a:lnTo>
                      <a:lnTo>
                        <a:pt x="1082" y="522"/>
                      </a:lnTo>
                      <a:lnTo>
                        <a:pt x="1042" y="540"/>
                      </a:lnTo>
                      <a:lnTo>
                        <a:pt x="1000" y="557"/>
                      </a:lnTo>
                      <a:lnTo>
                        <a:pt x="959" y="570"/>
                      </a:lnTo>
                      <a:lnTo>
                        <a:pt x="917" y="582"/>
                      </a:lnTo>
                      <a:lnTo>
                        <a:pt x="877" y="591"/>
                      </a:lnTo>
                      <a:lnTo>
                        <a:pt x="839" y="598"/>
                      </a:lnTo>
                      <a:lnTo>
                        <a:pt x="803" y="602"/>
                      </a:lnTo>
                      <a:lnTo>
                        <a:pt x="770" y="605"/>
                      </a:lnTo>
                      <a:lnTo>
                        <a:pt x="741" y="605"/>
                      </a:lnTo>
                      <a:lnTo>
                        <a:pt x="716" y="604"/>
                      </a:lnTo>
                      <a:lnTo>
                        <a:pt x="696" y="600"/>
                      </a:lnTo>
                      <a:lnTo>
                        <a:pt x="682" y="594"/>
                      </a:lnTo>
                      <a:lnTo>
                        <a:pt x="674" y="587"/>
                      </a:lnTo>
                      <a:lnTo>
                        <a:pt x="673" y="577"/>
                      </a:lnTo>
                      <a:lnTo>
                        <a:pt x="680" y="566"/>
                      </a:lnTo>
                      <a:lnTo>
                        <a:pt x="695" y="552"/>
                      </a:lnTo>
                      <a:lnTo>
                        <a:pt x="718" y="539"/>
                      </a:lnTo>
                      <a:lnTo>
                        <a:pt x="734" y="529"/>
                      </a:lnTo>
                      <a:lnTo>
                        <a:pt x="743" y="519"/>
                      </a:lnTo>
                      <a:lnTo>
                        <a:pt x="747" y="511"/>
                      </a:lnTo>
                      <a:lnTo>
                        <a:pt x="747" y="504"/>
                      </a:lnTo>
                      <a:lnTo>
                        <a:pt x="743" y="497"/>
                      </a:lnTo>
                      <a:lnTo>
                        <a:pt x="734" y="493"/>
                      </a:lnTo>
                      <a:lnTo>
                        <a:pt x="723" y="489"/>
                      </a:lnTo>
                      <a:lnTo>
                        <a:pt x="706" y="486"/>
                      </a:lnTo>
                      <a:lnTo>
                        <a:pt x="687" y="486"/>
                      </a:lnTo>
                      <a:lnTo>
                        <a:pt x="665" y="489"/>
                      </a:lnTo>
                      <a:lnTo>
                        <a:pt x="641" y="493"/>
                      </a:lnTo>
                      <a:lnTo>
                        <a:pt x="613" y="500"/>
                      </a:lnTo>
                      <a:lnTo>
                        <a:pt x="584" y="510"/>
                      </a:lnTo>
                      <a:lnTo>
                        <a:pt x="554" y="522"/>
                      </a:lnTo>
                      <a:lnTo>
                        <a:pt x="522" y="537"/>
                      </a:lnTo>
                      <a:lnTo>
                        <a:pt x="489" y="557"/>
                      </a:lnTo>
                      <a:lnTo>
                        <a:pt x="454" y="579"/>
                      </a:lnTo>
                      <a:lnTo>
                        <a:pt x="420" y="606"/>
                      </a:lnTo>
                      <a:lnTo>
                        <a:pt x="385" y="637"/>
                      </a:lnTo>
                      <a:lnTo>
                        <a:pt x="351" y="672"/>
                      </a:lnTo>
                      <a:lnTo>
                        <a:pt x="316" y="710"/>
                      </a:lnTo>
                      <a:lnTo>
                        <a:pt x="283" y="755"/>
                      </a:lnTo>
                      <a:lnTo>
                        <a:pt x="250" y="803"/>
                      </a:lnTo>
                      <a:lnTo>
                        <a:pt x="218" y="857"/>
                      </a:lnTo>
                      <a:lnTo>
                        <a:pt x="189" y="915"/>
                      </a:lnTo>
                      <a:lnTo>
                        <a:pt x="161" y="980"/>
                      </a:lnTo>
                      <a:lnTo>
                        <a:pt x="135" y="1051"/>
                      </a:lnTo>
                      <a:lnTo>
                        <a:pt x="112" y="1127"/>
                      </a:lnTo>
                      <a:lnTo>
                        <a:pt x="91" y="1209"/>
                      </a:lnTo>
                      <a:lnTo>
                        <a:pt x="73" y="1297"/>
                      </a:lnTo>
                      <a:lnTo>
                        <a:pt x="59" y="1393"/>
                      </a:lnTo>
                      <a:lnTo>
                        <a:pt x="36" y="1302"/>
                      </a:lnTo>
                      <a:lnTo>
                        <a:pt x="18" y="1212"/>
                      </a:lnTo>
                      <a:lnTo>
                        <a:pt x="7" y="1123"/>
                      </a:lnTo>
                      <a:lnTo>
                        <a:pt x="1" y="1036"/>
                      </a:lnTo>
                      <a:lnTo>
                        <a:pt x="0" y="951"/>
                      </a:lnTo>
                      <a:lnTo>
                        <a:pt x="5" y="868"/>
                      </a:lnTo>
                      <a:lnTo>
                        <a:pt x="16" y="789"/>
                      </a:lnTo>
                      <a:lnTo>
                        <a:pt x="33" y="712"/>
                      </a:lnTo>
                      <a:lnTo>
                        <a:pt x="54" y="637"/>
                      </a:lnTo>
                      <a:lnTo>
                        <a:pt x="81" y="566"/>
                      </a:lnTo>
                      <a:lnTo>
                        <a:pt x="115" y="497"/>
                      </a:lnTo>
                      <a:lnTo>
                        <a:pt x="152" y="433"/>
                      </a:lnTo>
                      <a:lnTo>
                        <a:pt x="195" y="373"/>
                      </a:lnTo>
                      <a:lnTo>
                        <a:pt x="243" y="316"/>
                      </a:lnTo>
                      <a:lnTo>
                        <a:pt x="296" y="262"/>
                      </a:lnTo>
                      <a:lnTo>
                        <a:pt x="355" y="213"/>
                      </a:lnTo>
                      <a:lnTo>
                        <a:pt x="419" y="169"/>
                      </a:lnTo>
                      <a:lnTo>
                        <a:pt x="486" y="129"/>
                      </a:lnTo>
                      <a:lnTo>
                        <a:pt x="559" y="94"/>
                      </a:lnTo>
                      <a:lnTo>
                        <a:pt x="638" y="65"/>
                      </a:lnTo>
                      <a:lnTo>
                        <a:pt x="721" y="40"/>
                      </a:lnTo>
                      <a:lnTo>
                        <a:pt x="808" y="22"/>
                      </a:lnTo>
                      <a:lnTo>
                        <a:pt x="901" y="8"/>
                      </a:lnTo>
                      <a:lnTo>
                        <a:pt x="998" y="1"/>
                      </a:lnTo>
                      <a:lnTo>
                        <a:pt x="1094" y="0"/>
                      </a:lnTo>
                      <a:close/>
                    </a:path>
                  </a:pathLst>
                </a:custGeom>
                <a:solidFill>
                  <a:srgbClr val="802D04"/>
                </a:solidFill>
                <a:ln w="0">
                  <a:solidFill>
                    <a:srgbClr val="802D0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4" name="Freeform 39">
                  <a:extLst>
                    <a:ext uri="{FF2B5EF4-FFF2-40B4-BE49-F238E27FC236}">
                      <a16:creationId xmlns:a16="http://schemas.microsoft.com/office/drawing/2014/main" id="{71690370-BA98-4D1A-B7FC-6019022E2074}"/>
                    </a:ext>
                  </a:extLst>
                </p:cNvPr>
                <p:cNvSpPr>
                  <a:spLocks/>
                </p:cNvSpPr>
                <p:nvPr/>
              </p:nvSpPr>
              <p:spPr bwMode="auto">
                <a:xfrm>
                  <a:off x="8053" y="2366"/>
                  <a:ext cx="250" cy="250"/>
                </a:xfrm>
                <a:custGeom>
                  <a:avLst/>
                  <a:gdLst>
                    <a:gd name="T0" fmla="*/ 294 w 750"/>
                    <a:gd name="T1" fmla="*/ 0 h 750"/>
                    <a:gd name="T2" fmla="*/ 750 w 750"/>
                    <a:gd name="T3" fmla="*/ 443 h 750"/>
                    <a:gd name="T4" fmla="*/ 427 w 750"/>
                    <a:gd name="T5" fmla="*/ 750 h 750"/>
                    <a:gd name="T6" fmla="*/ 0 w 750"/>
                    <a:gd name="T7" fmla="*/ 159 h 750"/>
                    <a:gd name="T8" fmla="*/ 294 w 750"/>
                    <a:gd name="T9" fmla="*/ 0 h 750"/>
                  </a:gdLst>
                  <a:ahLst/>
                  <a:cxnLst>
                    <a:cxn ang="0">
                      <a:pos x="T0" y="T1"/>
                    </a:cxn>
                    <a:cxn ang="0">
                      <a:pos x="T2" y="T3"/>
                    </a:cxn>
                    <a:cxn ang="0">
                      <a:pos x="T4" y="T5"/>
                    </a:cxn>
                    <a:cxn ang="0">
                      <a:pos x="T6" y="T7"/>
                    </a:cxn>
                    <a:cxn ang="0">
                      <a:pos x="T8" y="T9"/>
                    </a:cxn>
                  </a:cxnLst>
                  <a:rect l="0" t="0" r="r" b="b"/>
                  <a:pathLst>
                    <a:path w="750" h="750">
                      <a:moveTo>
                        <a:pt x="294" y="0"/>
                      </a:moveTo>
                      <a:lnTo>
                        <a:pt x="750" y="443"/>
                      </a:lnTo>
                      <a:lnTo>
                        <a:pt x="427" y="750"/>
                      </a:lnTo>
                      <a:lnTo>
                        <a:pt x="0" y="159"/>
                      </a:lnTo>
                      <a:lnTo>
                        <a:pt x="29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5" name="Freeform 40">
                  <a:extLst>
                    <a:ext uri="{FF2B5EF4-FFF2-40B4-BE49-F238E27FC236}">
                      <a16:creationId xmlns:a16="http://schemas.microsoft.com/office/drawing/2014/main" id="{FDAE1361-FBC9-49B8-8646-6CBF8751D9AC}"/>
                    </a:ext>
                  </a:extLst>
                </p:cNvPr>
                <p:cNvSpPr>
                  <a:spLocks/>
                </p:cNvSpPr>
                <p:nvPr/>
              </p:nvSpPr>
              <p:spPr bwMode="auto">
                <a:xfrm>
                  <a:off x="8303" y="2366"/>
                  <a:ext cx="250" cy="250"/>
                </a:xfrm>
                <a:custGeom>
                  <a:avLst/>
                  <a:gdLst>
                    <a:gd name="T0" fmla="*/ 455 w 749"/>
                    <a:gd name="T1" fmla="*/ 0 h 750"/>
                    <a:gd name="T2" fmla="*/ 749 w 749"/>
                    <a:gd name="T3" fmla="*/ 159 h 750"/>
                    <a:gd name="T4" fmla="*/ 322 w 749"/>
                    <a:gd name="T5" fmla="*/ 750 h 750"/>
                    <a:gd name="T6" fmla="*/ 0 w 749"/>
                    <a:gd name="T7" fmla="*/ 443 h 750"/>
                    <a:gd name="T8" fmla="*/ 455 w 749"/>
                    <a:gd name="T9" fmla="*/ 0 h 750"/>
                  </a:gdLst>
                  <a:ahLst/>
                  <a:cxnLst>
                    <a:cxn ang="0">
                      <a:pos x="T0" y="T1"/>
                    </a:cxn>
                    <a:cxn ang="0">
                      <a:pos x="T2" y="T3"/>
                    </a:cxn>
                    <a:cxn ang="0">
                      <a:pos x="T4" y="T5"/>
                    </a:cxn>
                    <a:cxn ang="0">
                      <a:pos x="T6" y="T7"/>
                    </a:cxn>
                    <a:cxn ang="0">
                      <a:pos x="T8" y="T9"/>
                    </a:cxn>
                  </a:cxnLst>
                  <a:rect l="0" t="0" r="r" b="b"/>
                  <a:pathLst>
                    <a:path w="749" h="750">
                      <a:moveTo>
                        <a:pt x="455" y="0"/>
                      </a:moveTo>
                      <a:lnTo>
                        <a:pt x="749" y="159"/>
                      </a:lnTo>
                      <a:lnTo>
                        <a:pt x="322" y="750"/>
                      </a:lnTo>
                      <a:lnTo>
                        <a:pt x="0" y="443"/>
                      </a:lnTo>
                      <a:lnTo>
                        <a:pt x="45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6" name="Freeform 41">
                  <a:extLst>
                    <a:ext uri="{FF2B5EF4-FFF2-40B4-BE49-F238E27FC236}">
                      <a16:creationId xmlns:a16="http://schemas.microsoft.com/office/drawing/2014/main" id="{26B8C874-B8C7-4B49-9430-BED2682F87A3}"/>
                    </a:ext>
                  </a:extLst>
                </p:cNvPr>
                <p:cNvSpPr>
                  <a:spLocks/>
                </p:cNvSpPr>
                <p:nvPr/>
              </p:nvSpPr>
              <p:spPr bwMode="auto">
                <a:xfrm>
                  <a:off x="8243" y="2512"/>
                  <a:ext cx="118" cy="109"/>
                </a:xfrm>
                <a:custGeom>
                  <a:avLst/>
                  <a:gdLst>
                    <a:gd name="T0" fmla="*/ 181 w 356"/>
                    <a:gd name="T1" fmla="*/ 0 h 326"/>
                    <a:gd name="T2" fmla="*/ 356 w 356"/>
                    <a:gd name="T3" fmla="*/ 169 h 326"/>
                    <a:gd name="T4" fmla="*/ 256 w 356"/>
                    <a:gd name="T5" fmla="*/ 326 h 326"/>
                    <a:gd name="T6" fmla="*/ 101 w 356"/>
                    <a:gd name="T7" fmla="*/ 326 h 326"/>
                    <a:gd name="T8" fmla="*/ 0 w 356"/>
                    <a:gd name="T9" fmla="*/ 169 h 326"/>
                    <a:gd name="T10" fmla="*/ 181 w 356"/>
                    <a:gd name="T11" fmla="*/ 0 h 326"/>
                  </a:gdLst>
                  <a:ahLst/>
                  <a:cxnLst>
                    <a:cxn ang="0">
                      <a:pos x="T0" y="T1"/>
                    </a:cxn>
                    <a:cxn ang="0">
                      <a:pos x="T2" y="T3"/>
                    </a:cxn>
                    <a:cxn ang="0">
                      <a:pos x="T4" y="T5"/>
                    </a:cxn>
                    <a:cxn ang="0">
                      <a:pos x="T6" y="T7"/>
                    </a:cxn>
                    <a:cxn ang="0">
                      <a:pos x="T8" y="T9"/>
                    </a:cxn>
                    <a:cxn ang="0">
                      <a:pos x="T10" y="T11"/>
                    </a:cxn>
                  </a:cxnLst>
                  <a:rect l="0" t="0" r="r" b="b"/>
                  <a:pathLst>
                    <a:path w="356" h="326">
                      <a:moveTo>
                        <a:pt x="181" y="0"/>
                      </a:moveTo>
                      <a:lnTo>
                        <a:pt x="356" y="169"/>
                      </a:lnTo>
                      <a:lnTo>
                        <a:pt x="256" y="326"/>
                      </a:lnTo>
                      <a:lnTo>
                        <a:pt x="101" y="326"/>
                      </a:lnTo>
                      <a:lnTo>
                        <a:pt x="0" y="169"/>
                      </a:lnTo>
                      <a:lnTo>
                        <a:pt x="181" y="0"/>
                      </a:lnTo>
                      <a:close/>
                    </a:path>
                  </a:pathLst>
                </a:custGeom>
                <a:solidFill>
                  <a:srgbClr val="FF386A"/>
                </a:solidFill>
                <a:ln w="0">
                  <a:solidFill>
                    <a:srgbClr val="FF386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7" name="Freeform 42">
                  <a:extLst>
                    <a:ext uri="{FF2B5EF4-FFF2-40B4-BE49-F238E27FC236}">
                      <a16:creationId xmlns:a16="http://schemas.microsoft.com/office/drawing/2014/main" id="{AF0D5C85-4E0A-495F-8572-CEF0947773E5}"/>
                    </a:ext>
                  </a:extLst>
                </p:cNvPr>
                <p:cNvSpPr>
                  <a:spLocks/>
                </p:cNvSpPr>
                <p:nvPr/>
              </p:nvSpPr>
              <p:spPr bwMode="auto">
                <a:xfrm>
                  <a:off x="8229" y="2621"/>
                  <a:ext cx="147" cy="333"/>
                </a:xfrm>
                <a:custGeom>
                  <a:avLst/>
                  <a:gdLst>
                    <a:gd name="T0" fmla="*/ 143 w 441"/>
                    <a:gd name="T1" fmla="*/ 0 h 999"/>
                    <a:gd name="T2" fmla="*/ 299 w 441"/>
                    <a:gd name="T3" fmla="*/ 0 h 999"/>
                    <a:gd name="T4" fmla="*/ 441 w 441"/>
                    <a:gd name="T5" fmla="*/ 999 h 999"/>
                    <a:gd name="T6" fmla="*/ 0 w 441"/>
                    <a:gd name="T7" fmla="*/ 999 h 999"/>
                    <a:gd name="T8" fmla="*/ 143 w 441"/>
                    <a:gd name="T9" fmla="*/ 0 h 999"/>
                  </a:gdLst>
                  <a:ahLst/>
                  <a:cxnLst>
                    <a:cxn ang="0">
                      <a:pos x="T0" y="T1"/>
                    </a:cxn>
                    <a:cxn ang="0">
                      <a:pos x="T2" y="T3"/>
                    </a:cxn>
                    <a:cxn ang="0">
                      <a:pos x="T4" y="T5"/>
                    </a:cxn>
                    <a:cxn ang="0">
                      <a:pos x="T6" y="T7"/>
                    </a:cxn>
                    <a:cxn ang="0">
                      <a:pos x="T8" y="T9"/>
                    </a:cxn>
                  </a:cxnLst>
                  <a:rect l="0" t="0" r="r" b="b"/>
                  <a:pathLst>
                    <a:path w="441" h="999">
                      <a:moveTo>
                        <a:pt x="143" y="0"/>
                      </a:moveTo>
                      <a:lnTo>
                        <a:pt x="299" y="0"/>
                      </a:lnTo>
                      <a:lnTo>
                        <a:pt x="441" y="999"/>
                      </a:lnTo>
                      <a:lnTo>
                        <a:pt x="0" y="999"/>
                      </a:lnTo>
                      <a:lnTo>
                        <a:pt x="143" y="0"/>
                      </a:lnTo>
                      <a:close/>
                    </a:path>
                  </a:pathLst>
                </a:custGeom>
                <a:solidFill>
                  <a:srgbClr val="FF386A"/>
                </a:solidFill>
                <a:ln w="0">
                  <a:solidFill>
                    <a:srgbClr val="FF386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8" name="Freeform 43">
                  <a:extLst>
                    <a:ext uri="{FF2B5EF4-FFF2-40B4-BE49-F238E27FC236}">
                      <a16:creationId xmlns:a16="http://schemas.microsoft.com/office/drawing/2014/main" id="{BD515F53-D85E-4232-8871-F8A071827D80}"/>
                    </a:ext>
                  </a:extLst>
                </p:cNvPr>
                <p:cNvSpPr>
                  <a:spLocks/>
                </p:cNvSpPr>
                <p:nvPr/>
              </p:nvSpPr>
              <p:spPr bwMode="auto">
                <a:xfrm>
                  <a:off x="7921" y="2785"/>
                  <a:ext cx="22" cy="169"/>
                </a:xfrm>
                <a:custGeom>
                  <a:avLst/>
                  <a:gdLst>
                    <a:gd name="T0" fmla="*/ 64 w 67"/>
                    <a:gd name="T1" fmla="*/ 0 h 506"/>
                    <a:gd name="T2" fmla="*/ 64 w 67"/>
                    <a:gd name="T3" fmla="*/ 5 h 506"/>
                    <a:gd name="T4" fmla="*/ 64 w 67"/>
                    <a:gd name="T5" fmla="*/ 20 h 506"/>
                    <a:gd name="T6" fmla="*/ 64 w 67"/>
                    <a:gd name="T7" fmla="*/ 45 h 506"/>
                    <a:gd name="T8" fmla="*/ 64 w 67"/>
                    <a:gd name="T9" fmla="*/ 79 h 506"/>
                    <a:gd name="T10" fmla="*/ 64 w 67"/>
                    <a:gd name="T11" fmla="*/ 119 h 506"/>
                    <a:gd name="T12" fmla="*/ 64 w 67"/>
                    <a:gd name="T13" fmla="*/ 169 h 506"/>
                    <a:gd name="T14" fmla="*/ 64 w 67"/>
                    <a:gd name="T15" fmla="*/ 224 h 506"/>
                    <a:gd name="T16" fmla="*/ 64 w 67"/>
                    <a:gd name="T17" fmla="*/ 286 h 506"/>
                    <a:gd name="T18" fmla="*/ 65 w 67"/>
                    <a:gd name="T19" fmla="*/ 356 h 506"/>
                    <a:gd name="T20" fmla="*/ 65 w 67"/>
                    <a:gd name="T21" fmla="*/ 429 h 506"/>
                    <a:gd name="T22" fmla="*/ 67 w 67"/>
                    <a:gd name="T23" fmla="*/ 506 h 506"/>
                    <a:gd name="T24" fmla="*/ 0 w 67"/>
                    <a:gd name="T25" fmla="*/ 506 h 506"/>
                    <a:gd name="T26" fmla="*/ 9 w 67"/>
                    <a:gd name="T27" fmla="*/ 437 h 506"/>
                    <a:gd name="T28" fmla="*/ 17 w 67"/>
                    <a:gd name="T29" fmla="*/ 369 h 506"/>
                    <a:gd name="T30" fmla="*/ 24 w 67"/>
                    <a:gd name="T31" fmla="*/ 307 h 506"/>
                    <a:gd name="T32" fmla="*/ 32 w 67"/>
                    <a:gd name="T33" fmla="*/ 249 h 506"/>
                    <a:gd name="T34" fmla="*/ 38 w 67"/>
                    <a:gd name="T35" fmla="*/ 195 h 506"/>
                    <a:gd name="T36" fmla="*/ 45 w 67"/>
                    <a:gd name="T37" fmla="*/ 146 h 506"/>
                    <a:gd name="T38" fmla="*/ 50 w 67"/>
                    <a:gd name="T39" fmla="*/ 104 h 506"/>
                    <a:gd name="T40" fmla="*/ 54 w 67"/>
                    <a:gd name="T41" fmla="*/ 68 h 506"/>
                    <a:gd name="T42" fmla="*/ 58 w 67"/>
                    <a:gd name="T43" fmla="*/ 38 h 506"/>
                    <a:gd name="T44" fmla="*/ 61 w 67"/>
                    <a:gd name="T45" fmla="*/ 18 h 506"/>
                    <a:gd name="T46" fmla="*/ 62 w 67"/>
                    <a:gd name="T47" fmla="*/ 5 h 506"/>
                    <a:gd name="T48" fmla="*/ 64 w 67"/>
                    <a:gd name="T4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506">
                      <a:moveTo>
                        <a:pt x="64" y="0"/>
                      </a:moveTo>
                      <a:lnTo>
                        <a:pt x="64" y="5"/>
                      </a:lnTo>
                      <a:lnTo>
                        <a:pt x="64" y="20"/>
                      </a:lnTo>
                      <a:lnTo>
                        <a:pt x="64" y="45"/>
                      </a:lnTo>
                      <a:lnTo>
                        <a:pt x="64" y="79"/>
                      </a:lnTo>
                      <a:lnTo>
                        <a:pt x="64" y="119"/>
                      </a:lnTo>
                      <a:lnTo>
                        <a:pt x="64" y="169"/>
                      </a:lnTo>
                      <a:lnTo>
                        <a:pt x="64" y="224"/>
                      </a:lnTo>
                      <a:lnTo>
                        <a:pt x="64" y="286"/>
                      </a:lnTo>
                      <a:lnTo>
                        <a:pt x="65" y="356"/>
                      </a:lnTo>
                      <a:lnTo>
                        <a:pt x="65" y="429"/>
                      </a:lnTo>
                      <a:lnTo>
                        <a:pt x="67" y="506"/>
                      </a:lnTo>
                      <a:lnTo>
                        <a:pt x="0" y="506"/>
                      </a:lnTo>
                      <a:lnTo>
                        <a:pt x="9" y="437"/>
                      </a:lnTo>
                      <a:lnTo>
                        <a:pt x="17" y="369"/>
                      </a:lnTo>
                      <a:lnTo>
                        <a:pt x="24" y="307"/>
                      </a:lnTo>
                      <a:lnTo>
                        <a:pt x="32" y="249"/>
                      </a:lnTo>
                      <a:lnTo>
                        <a:pt x="38" y="195"/>
                      </a:lnTo>
                      <a:lnTo>
                        <a:pt x="45" y="146"/>
                      </a:lnTo>
                      <a:lnTo>
                        <a:pt x="50" y="104"/>
                      </a:lnTo>
                      <a:lnTo>
                        <a:pt x="54" y="68"/>
                      </a:lnTo>
                      <a:lnTo>
                        <a:pt x="58" y="38"/>
                      </a:lnTo>
                      <a:lnTo>
                        <a:pt x="61" y="18"/>
                      </a:lnTo>
                      <a:lnTo>
                        <a:pt x="62" y="5"/>
                      </a:lnTo>
                      <a:lnTo>
                        <a:pt x="64" y="0"/>
                      </a:lnTo>
                      <a:close/>
                    </a:path>
                  </a:pathLst>
                </a:custGeom>
                <a:solidFill>
                  <a:srgbClr val="BA8D3A"/>
                </a:solidFill>
                <a:ln w="0">
                  <a:solidFill>
                    <a:srgbClr val="BA8D3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99" name="Freeform 44">
                  <a:extLst>
                    <a:ext uri="{FF2B5EF4-FFF2-40B4-BE49-F238E27FC236}">
                      <a16:creationId xmlns:a16="http://schemas.microsoft.com/office/drawing/2014/main" id="{90829B1B-D1C5-4AD7-95AC-3E03DE1F96D6}"/>
                    </a:ext>
                  </a:extLst>
                </p:cNvPr>
                <p:cNvSpPr>
                  <a:spLocks/>
                </p:cNvSpPr>
                <p:nvPr/>
              </p:nvSpPr>
              <p:spPr bwMode="auto">
                <a:xfrm>
                  <a:off x="8661" y="2785"/>
                  <a:ext cx="22" cy="169"/>
                </a:xfrm>
                <a:custGeom>
                  <a:avLst/>
                  <a:gdLst>
                    <a:gd name="T0" fmla="*/ 3 w 66"/>
                    <a:gd name="T1" fmla="*/ 0 h 506"/>
                    <a:gd name="T2" fmla="*/ 3 w 66"/>
                    <a:gd name="T3" fmla="*/ 5 h 506"/>
                    <a:gd name="T4" fmla="*/ 6 w 66"/>
                    <a:gd name="T5" fmla="*/ 18 h 506"/>
                    <a:gd name="T6" fmla="*/ 8 w 66"/>
                    <a:gd name="T7" fmla="*/ 38 h 506"/>
                    <a:gd name="T8" fmla="*/ 11 w 66"/>
                    <a:gd name="T9" fmla="*/ 68 h 506"/>
                    <a:gd name="T10" fmla="*/ 17 w 66"/>
                    <a:gd name="T11" fmla="*/ 104 h 506"/>
                    <a:gd name="T12" fmla="*/ 22 w 66"/>
                    <a:gd name="T13" fmla="*/ 146 h 506"/>
                    <a:gd name="T14" fmla="*/ 28 w 66"/>
                    <a:gd name="T15" fmla="*/ 195 h 506"/>
                    <a:gd name="T16" fmla="*/ 35 w 66"/>
                    <a:gd name="T17" fmla="*/ 249 h 506"/>
                    <a:gd name="T18" fmla="*/ 41 w 66"/>
                    <a:gd name="T19" fmla="*/ 307 h 506"/>
                    <a:gd name="T20" fmla="*/ 50 w 66"/>
                    <a:gd name="T21" fmla="*/ 369 h 506"/>
                    <a:gd name="T22" fmla="*/ 57 w 66"/>
                    <a:gd name="T23" fmla="*/ 437 h 506"/>
                    <a:gd name="T24" fmla="*/ 66 w 66"/>
                    <a:gd name="T25" fmla="*/ 506 h 506"/>
                    <a:gd name="T26" fmla="*/ 0 w 66"/>
                    <a:gd name="T27" fmla="*/ 506 h 506"/>
                    <a:gd name="T28" fmla="*/ 0 w 66"/>
                    <a:gd name="T29" fmla="*/ 429 h 506"/>
                    <a:gd name="T30" fmla="*/ 1 w 66"/>
                    <a:gd name="T31" fmla="*/ 356 h 506"/>
                    <a:gd name="T32" fmla="*/ 1 w 66"/>
                    <a:gd name="T33" fmla="*/ 286 h 506"/>
                    <a:gd name="T34" fmla="*/ 1 w 66"/>
                    <a:gd name="T35" fmla="*/ 224 h 506"/>
                    <a:gd name="T36" fmla="*/ 3 w 66"/>
                    <a:gd name="T37" fmla="*/ 169 h 506"/>
                    <a:gd name="T38" fmla="*/ 3 w 66"/>
                    <a:gd name="T39" fmla="*/ 119 h 506"/>
                    <a:gd name="T40" fmla="*/ 3 w 66"/>
                    <a:gd name="T41" fmla="*/ 79 h 506"/>
                    <a:gd name="T42" fmla="*/ 3 w 66"/>
                    <a:gd name="T43" fmla="*/ 45 h 506"/>
                    <a:gd name="T44" fmla="*/ 3 w 66"/>
                    <a:gd name="T45" fmla="*/ 20 h 506"/>
                    <a:gd name="T46" fmla="*/ 3 w 66"/>
                    <a:gd name="T47" fmla="*/ 5 h 506"/>
                    <a:gd name="T48" fmla="*/ 3 w 66"/>
                    <a:gd name="T4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 h="506">
                      <a:moveTo>
                        <a:pt x="3" y="0"/>
                      </a:moveTo>
                      <a:lnTo>
                        <a:pt x="3" y="5"/>
                      </a:lnTo>
                      <a:lnTo>
                        <a:pt x="6" y="18"/>
                      </a:lnTo>
                      <a:lnTo>
                        <a:pt x="8" y="38"/>
                      </a:lnTo>
                      <a:lnTo>
                        <a:pt x="11" y="68"/>
                      </a:lnTo>
                      <a:lnTo>
                        <a:pt x="17" y="104"/>
                      </a:lnTo>
                      <a:lnTo>
                        <a:pt x="22" y="146"/>
                      </a:lnTo>
                      <a:lnTo>
                        <a:pt x="28" y="195"/>
                      </a:lnTo>
                      <a:lnTo>
                        <a:pt x="35" y="249"/>
                      </a:lnTo>
                      <a:lnTo>
                        <a:pt x="41" y="307"/>
                      </a:lnTo>
                      <a:lnTo>
                        <a:pt x="50" y="369"/>
                      </a:lnTo>
                      <a:lnTo>
                        <a:pt x="57" y="437"/>
                      </a:lnTo>
                      <a:lnTo>
                        <a:pt x="66" y="506"/>
                      </a:lnTo>
                      <a:lnTo>
                        <a:pt x="0" y="506"/>
                      </a:lnTo>
                      <a:lnTo>
                        <a:pt x="0" y="429"/>
                      </a:lnTo>
                      <a:lnTo>
                        <a:pt x="1" y="356"/>
                      </a:lnTo>
                      <a:lnTo>
                        <a:pt x="1" y="286"/>
                      </a:lnTo>
                      <a:lnTo>
                        <a:pt x="1" y="224"/>
                      </a:lnTo>
                      <a:lnTo>
                        <a:pt x="3" y="169"/>
                      </a:lnTo>
                      <a:lnTo>
                        <a:pt x="3" y="119"/>
                      </a:lnTo>
                      <a:lnTo>
                        <a:pt x="3" y="79"/>
                      </a:lnTo>
                      <a:lnTo>
                        <a:pt x="3" y="45"/>
                      </a:lnTo>
                      <a:lnTo>
                        <a:pt x="3" y="20"/>
                      </a:lnTo>
                      <a:lnTo>
                        <a:pt x="3" y="5"/>
                      </a:lnTo>
                      <a:lnTo>
                        <a:pt x="3" y="0"/>
                      </a:lnTo>
                      <a:close/>
                    </a:path>
                  </a:pathLst>
                </a:custGeom>
                <a:solidFill>
                  <a:srgbClr val="BA8D3A"/>
                </a:solidFill>
                <a:ln w="0">
                  <a:solidFill>
                    <a:srgbClr val="BA8D3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0" name="Group 51">
                <a:extLst>
                  <a:ext uri="{FF2B5EF4-FFF2-40B4-BE49-F238E27FC236}">
                    <a16:creationId xmlns:a16="http://schemas.microsoft.com/office/drawing/2014/main" id="{DD47ED39-EFA3-4FD0-B223-884AECD864A7}"/>
                  </a:ext>
                </a:extLst>
              </p:cNvPr>
              <p:cNvGrpSpPr>
                <a:grpSpLocks noChangeAspect="1"/>
              </p:cNvGrpSpPr>
              <p:nvPr/>
            </p:nvGrpSpPr>
            <p:grpSpPr bwMode="auto">
              <a:xfrm>
                <a:off x="3374416" y="6552836"/>
                <a:ext cx="1137452" cy="825500"/>
                <a:chOff x="4489" y="3547"/>
                <a:chExt cx="1309" cy="950"/>
              </a:xfrm>
            </p:grpSpPr>
            <p:sp>
              <p:nvSpPr>
                <p:cNvPr id="81" name="AutoShape 50">
                  <a:extLst>
                    <a:ext uri="{FF2B5EF4-FFF2-40B4-BE49-F238E27FC236}">
                      <a16:creationId xmlns:a16="http://schemas.microsoft.com/office/drawing/2014/main" id="{BF078131-3A57-49A0-8EA2-569FA769F2B8}"/>
                    </a:ext>
                  </a:extLst>
                </p:cNvPr>
                <p:cNvSpPr>
                  <a:spLocks noChangeAspect="1" noChangeArrowheads="1" noTextEdit="1"/>
                </p:cNvSpPr>
                <p:nvPr/>
              </p:nvSpPr>
              <p:spPr bwMode="auto">
                <a:xfrm>
                  <a:off x="4490" y="3547"/>
                  <a:ext cx="1307"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2" name="Freeform 52">
                  <a:extLst>
                    <a:ext uri="{FF2B5EF4-FFF2-40B4-BE49-F238E27FC236}">
                      <a16:creationId xmlns:a16="http://schemas.microsoft.com/office/drawing/2014/main" id="{1D817662-8659-4337-AA7B-59CE306DCD23}"/>
                    </a:ext>
                  </a:extLst>
                </p:cNvPr>
                <p:cNvSpPr>
                  <a:spLocks/>
                </p:cNvSpPr>
                <p:nvPr/>
              </p:nvSpPr>
              <p:spPr bwMode="auto">
                <a:xfrm>
                  <a:off x="4489" y="3548"/>
                  <a:ext cx="1309" cy="789"/>
                </a:xfrm>
                <a:custGeom>
                  <a:avLst/>
                  <a:gdLst>
                    <a:gd name="T0" fmla="*/ 1067 w 1067"/>
                    <a:gd name="T1" fmla="*/ 66 h 643"/>
                    <a:gd name="T2" fmla="*/ 1000 w 1067"/>
                    <a:gd name="T3" fmla="*/ 0 h 643"/>
                    <a:gd name="T4" fmla="*/ 66 w 1067"/>
                    <a:gd name="T5" fmla="*/ 0 h 643"/>
                    <a:gd name="T6" fmla="*/ 0 w 1067"/>
                    <a:gd name="T7" fmla="*/ 66 h 643"/>
                    <a:gd name="T8" fmla="*/ 0 w 1067"/>
                    <a:gd name="T9" fmla="*/ 577 h 643"/>
                    <a:gd name="T10" fmla="*/ 66 w 1067"/>
                    <a:gd name="T11" fmla="*/ 643 h 643"/>
                    <a:gd name="T12" fmla="*/ 1000 w 1067"/>
                    <a:gd name="T13" fmla="*/ 643 h 643"/>
                    <a:gd name="T14" fmla="*/ 1067 w 1067"/>
                    <a:gd name="T15" fmla="*/ 577 h 643"/>
                    <a:gd name="T16" fmla="*/ 1067 w 1067"/>
                    <a:gd name="T17" fmla="*/ 6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643">
                      <a:moveTo>
                        <a:pt x="1067" y="66"/>
                      </a:moveTo>
                      <a:cubicBezTo>
                        <a:pt x="1067" y="30"/>
                        <a:pt x="1037" y="0"/>
                        <a:pt x="1000" y="0"/>
                      </a:cubicBezTo>
                      <a:cubicBezTo>
                        <a:pt x="66" y="0"/>
                        <a:pt x="66" y="0"/>
                        <a:pt x="66" y="0"/>
                      </a:cubicBezTo>
                      <a:cubicBezTo>
                        <a:pt x="30" y="0"/>
                        <a:pt x="0" y="30"/>
                        <a:pt x="0" y="66"/>
                      </a:cubicBezTo>
                      <a:cubicBezTo>
                        <a:pt x="0" y="577"/>
                        <a:pt x="0" y="577"/>
                        <a:pt x="0" y="577"/>
                      </a:cubicBezTo>
                      <a:cubicBezTo>
                        <a:pt x="0" y="613"/>
                        <a:pt x="30" y="643"/>
                        <a:pt x="66" y="643"/>
                      </a:cubicBezTo>
                      <a:cubicBezTo>
                        <a:pt x="1000" y="643"/>
                        <a:pt x="1000" y="643"/>
                        <a:pt x="1000" y="643"/>
                      </a:cubicBezTo>
                      <a:cubicBezTo>
                        <a:pt x="1037" y="643"/>
                        <a:pt x="1067" y="613"/>
                        <a:pt x="1067" y="577"/>
                      </a:cubicBezTo>
                      <a:lnTo>
                        <a:pt x="1067" y="6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3" name="Freeform 53">
                  <a:extLst>
                    <a:ext uri="{FF2B5EF4-FFF2-40B4-BE49-F238E27FC236}">
                      <a16:creationId xmlns:a16="http://schemas.microsoft.com/office/drawing/2014/main" id="{1FC7DCB8-7603-4BD6-8738-52312835D73F}"/>
                    </a:ext>
                  </a:extLst>
                </p:cNvPr>
                <p:cNvSpPr>
                  <a:spLocks/>
                </p:cNvSpPr>
                <p:nvPr/>
              </p:nvSpPr>
              <p:spPr bwMode="auto">
                <a:xfrm>
                  <a:off x="4927" y="4059"/>
                  <a:ext cx="432" cy="433"/>
                </a:xfrm>
                <a:custGeom>
                  <a:avLst/>
                  <a:gdLst>
                    <a:gd name="T0" fmla="*/ 432 w 432"/>
                    <a:gd name="T1" fmla="*/ 433 h 433"/>
                    <a:gd name="T2" fmla="*/ 0 w 432"/>
                    <a:gd name="T3" fmla="*/ 433 h 433"/>
                    <a:gd name="T4" fmla="*/ 50 w 432"/>
                    <a:gd name="T5" fmla="*/ 0 h 433"/>
                    <a:gd name="T6" fmla="*/ 388 w 432"/>
                    <a:gd name="T7" fmla="*/ 0 h 433"/>
                    <a:gd name="T8" fmla="*/ 432 w 432"/>
                    <a:gd name="T9" fmla="*/ 433 h 433"/>
                  </a:gdLst>
                  <a:ahLst/>
                  <a:cxnLst>
                    <a:cxn ang="0">
                      <a:pos x="T0" y="T1"/>
                    </a:cxn>
                    <a:cxn ang="0">
                      <a:pos x="T2" y="T3"/>
                    </a:cxn>
                    <a:cxn ang="0">
                      <a:pos x="T4" y="T5"/>
                    </a:cxn>
                    <a:cxn ang="0">
                      <a:pos x="T6" y="T7"/>
                    </a:cxn>
                    <a:cxn ang="0">
                      <a:pos x="T8" y="T9"/>
                    </a:cxn>
                  </a:cxnLst>
                  <a:rect l="0" t="0" r="r" b="b"/>
                  <a:pathLst>
                    <a:path w="432" h="433">
                      <a:moveTo>
                        <a:pt x="432" y="433"/>
                      </a:moveTo>
                      <a:lnTo>
                        <a:pt x="0" y="433"/>
                      </a:lnTo>
                      <a:lnTo>
                        <a:pt x="50" y="0"/>
                      </a:lnTo>
                      <a:lnTo>
                        <a:pt x="388" y="0"/>
                      </a:lnTo>
                      <a:lnTo>
                        <a:pt x="432" y="43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84" name="Freeform 54">
                  <a:extLst>
                    <a:ext uri="{FF2B5EF4-FFF2-40B4-BE49-F238E27FC236}">
                      <a16:creationId xmlns:a16="http://schemas.microsoft.com/office/drawing/2014/main" id="{AD82730C-7B08-4FCD-8CF4-D7C9FA791F0C}"/>
                    </a:ext>
                  </a:extLst>
                </p:cNvPr>
                <p:cNvSpPr>
                  <a:spLocks/>
                </p:cNvSpPr>
                <p:nvPr/>
              </p:nvSpPr>
              <p:spPr bwMode="auto">
                <a:xfrm>
                  <a:off x="4810" y="4461"/>
                  <a:ext cx="667" cy="36"/>
                </a:xfrm>
                <a:custGeom>
                  <a:avLst/>
                  <a:gdLst>
                    <a:gd name="T0" fmla="*/ 543 w 543"/>
                    <a:gd name="T1" fmla="*/ 29 h 29"/>
                    <a:gd name="T2" fmla="*/ 511 w 543"/>
                    <a:gd name="T3" fmla="*/ 0 h 29"/>
                    <a:gd name="T4" fmla="*/ 32 w 543"/>
                    <a:gd name="T5" fmla="*/ 0 h 29"/>
                    <a:gd name="T6" fmla="*/ 0 w 543"/>
                    <a:gd name="T7" fmla="*/ 29 h 29"/>
                    <a:gd name="T8" fmla="*/ 543 w 543"/>
                    <a:gd name="T9" fmla="*/ 29 h 29"/>
                  </a:gdLst>
                  <a:ahLst/>
                  <a:cxnLst>
                    <a:cxn ang="0">
                      <a:pos x="T0" y="T1"/>
                    </a:cxn>
                    <a:cxn ang="0">
                      <a:pos x="T2" y="T3"/>
                    </a:cxn>
                    <a:cxn ang="0">
                      <a:pos x="T4" y="T5"/>
                    </a:cxn>
                    <a:cxn ang="0">
                      <a:pos x="T6" y="T7"/>
                    </a:cxn>
                    <a:cxn ang="0">
                      <a:pos x="T8" y="T9"/>
                    </a:cxn>
                  </a:cxnLst>
                  <a:rect l="0" t="0" r="r" b="b"/>
                  <a:pathLst>
                    <a:path w="543" h="29">
                      <a:moveTo>
                        <a:pt x="543" y="29"/>
                      </a:moveTo>
                      <a:cubicBezTo>
                        <a:pt x="541" y="12"/>
                        <a:pt x="527" y="0"/>
                        <a:pt x="511" y="0"/>
                      </a:cubicBezTo>
                      <a:cubicBezTo>
                        <a:pt x="32" y="0"/>
                        <a:pt x="32" y="0"/>
                        <a:pt x="32" y="0"/>
                      </a:cubicBezTo>
                      <a:cubicBezTo>
                        <a:pt x="15" y="0"/>
                        <a:pt x="2" y="12"/>
                        <a:pt x="0" y="29"/>
                      </a:cubicBezTo>
                      <a:lnTo>
                        <a:pt x="543" y="29"/>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01" name="TextBox 100">
              <a:extLst>
                <a:ext uri="{FF2B5EF4-FFF2-40B4-BE49-F238E27FC236}">
                  <a16:creationId xmlns:a16="http://schemas.microsoft.com/office/drawing/2014/main" id="{C8FC8077-9737-4461-BEC0-661F239F25E4}"/>
                </a:ext>
              </a:extLst>
            </p:cNvPr>
            <p:cNvSpPr txBox="1"/>
            <p:nvPr/>
          </p:nvSpPr>
          <p:spPr>
            <a:xfrm>
              <a:off x="3302847" y="7207921"/>
              <a:ext cx="1781257" cy="430887"/>
            </a:xfrm>
            <a:prstGeom prst="rect">
              <a:avLst/>
            </a:prstGeom>
            <a:solidFill>
              <a:schemeClr val="bg1"/>
            </a:solid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User profile</a:t>
              </a:r>
            </a:p>
          </p:txBody>
        </p:sp>
      </p:grpSp>
      <p:sp>
        <p:nvSpPr>
          <p:cNvPr id="3" name="Brandline_LVC">
            <a:extLst>
              <a:ext uri="{FF2B5EF4-FFF2-40B4-BE49-F238E27FC236}">
                <a16:creationId xmlns:a16="http://schemas.microsoft.com/office/drawing/2014/main" id="{5F33764E-66C8-94FD-6961-4B515CCE7E05}"/>
              </a:ext>
            </a:extLst>
          </p:cNvPr>
          <p:cNvSpPr/>
          <p:nvPr/>
        </p:nvSpPr>
        <p:spPr>
          <a:xfrm>
            <a:off x="5257800" y="912150"/>
            <a:ext cx="57527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9692196-2953-90C5-2964-26C2F1D34F0E}"/>
              </a:ext>
            </a:extLst>
          </p:cNvPr>
          <p:cNvSpPr txBox="1"/>
          <p:nvPr/>
        </p:nvSpPr>
        <p:spPr>
          <a:xfrm>
            <a:off x="2482189" y="1323311"/>
            <a:ext cx="11355616" cy="1235851"/>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This is a dynamic authentication method that takes into account the security risk value related to each access request as a criterion to determine access decisions.</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p:nvPr/>
        </p:nvSpPr>
        <p:spPr>
          <a:xfrm>
            <a:off x="1315725" y="1392478"/>
            <a:ext cx="13624550" cy="472401"/>
          </a:xfrm>
          <a:prstGeom prst="rect">
            <a:avLst/>
          </a:prstGeom>
          <a:noFill/>
          <a:ln>
            <a:noFill/>
          </a:ln>
        </p:spPr>
        <p:txBody>
          <a:bodyPr spcFirstLastPara="1" wrap="square" lIns="45675" tIns="45675" rIns="45675" bIns="45675" anchor="t" anchorCtr="0">
            <a:spAutoFit/>
          </a:bodyPr>
          <a:lstStyle/>
          <a:p>
            <a:pPr marL="0" marR="0" lvl="0" indent="0" algn="ctr" rtl="0">
              <a:lnSpc>
                <a:spcPct val="12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Main elements of a risk-based access control model:</a:t>
            </a:r>
            <a:endParaRPr sz="2200" b="0" i="0" u="none" strike="noStrike" cap="none">
              <a:solidFill>
                <a:srgbClr val="3F3F3F"/>
              </a:solidFill>
              <a:latin typeface="Open Sans"/>
              <a:ea typeface="Open Sans"/>
              <a:cs typeface="Open Sans"/>
              <a:sym typeface="Open Sans"/>
            </a:endParaRPr>
          </a:p>
        </p:txBody>
      </p:sp>
      <p:pic>
        <p:nvPicPr>
          <p:cNvPr id="151" name="Google Shape;151;p19"/>
          <p:cNvPicPr preferRelativeResize="0"/>
          <p:nvPr/>
        </p:nvPicPr>
        <p:blipFill rotWithShape="1">
          <a:blip r:embed="rId3">
            <a:alphaModFix/>
          </a:blip>
          <a:srcRect/>
          <a:stretch/>
        </p:blipFill>
        <p:spPr>
          <a:xfrm>
            <a:off x="4510999" y="866370"/>
            <a:ext cx="7292492" cy="365760"/>
          </a:xfrm>
          <a:prstGeom prst="rect">
            <a:avLst/>
          </a:prstGeom>
          <a:noFill/>
          <a:ln>
            <a:noFill/>
          </a:ln>
        </p:spPr>
      </p:pic>
      <p:sp>
        <p:nvSpPr>
          <p:cNvPr id="152" name="Google Shape;152;p19"/>
          <p:cNvSpPr txBox="1"/>
          <p:nvPr/>
        </p:nvSpPr>
        <p:spPr>
          <a:xfrm>
            <a:off x="-10160" y="325676"/>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Risk-Based Access Control</a:t>
            </a:r>
            <a:endParaRPr/>
          </a:p>
        </p:txBody>
      </p:sp>
      <p:sp>
        <p:nvSpPr>
          <p:cNvPr id="7" name="Google Shape;398;p53">
            <a:extLst>
              <a:ext uri="{FF2B5EF4-FFF2-40B4-BE49-F238E27FC236}">
                <a16:creationId xmlns:a16="http://schemas.microsoft.com/office/drawing/2014/main" id="{DFD7AEB7-66C5-414B-8F77-41A2A7285FEE}"/>
              </a:ext>
            </a:extLst>
          </p:cNvPr>
          <p:cNvSpPr txBox="1"/>
          <p:nvPr/>
        </p:nvSpPr>
        <p:spPr>
          <a:xfrm>
            <a:off x="3108102" y="5441322"/>
            <a:ext cx="2041924" cy="3729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b="1">
                <a:solidFill>
                  <a:srgbClr val="3F3F3F"/>
                </a:solidFill>
                <a:latin typeface="Open Sans"/>
                <a:ea typeface="Open Sans"/>
                <a:cs typeface="Open Sans"/>
                <a:sym typeface="Open Sans"/>
              </a:rPr>
              <a:t>User / Agent</a:t>
            </a:r>
            <a:endParaRPr sz="1050" b="1"/>
          </a:p>
        </p:txBody>
      </p:sp>
      <p:cxnSp>
        <p:nvCxnSpPr>
          <p:cNvPr id="5" name="Straight Arrow Connector 4">
            <a:extLst>
              <a:ext uri="{FF2B5EF4-FFF2-40B4-BE49-F238E27FC236}">
                <a16:creationId xmlns:a16="http://schemas.microsoft.com/office/drawing/2014/main" id="{FFB1AA2B-059C-449B-864F-F945BB0A99B2}"/>
              </a:ext>
            </a:extLst>
          </p:cNvPr>
          <p:cNvCxnSpPr>
            <a:cxnSpLocks/>
          </p:cNvCxnSpPr>
          <p:nvPr/>
        </p:nvCxnSpPr>
        <p:spPr>
          <a:xfrm>
            <a:off x="5214300" y="4903565"/>
            <a:ext cx="1729174"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Google Shape;398;p53">
            <a:extLst>
              <a:ext uri="{FF2B5EF4-FFF2-40B4-BE49-F238E27FC236}">
                <a16:creationId xmlns:a16="http://schemas.microsoft.com/office/drawing/2014/main" id="{09639D91-C73C-4143-B61D-C85FD38C4833}"/>
              </a:ext>
            </a:extLst>
          </p:cNvPr>
          <p:cNvSpPr txBox="1"/>
          <p:nvPr/>
        </p:nvSpPr>
        <p:spPr>
          <a:xfrm>
            <a:off x="5057925" y="4381923"/>
            <a:ext cx="2041924" cy="37296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1600" b="1">
                <a:solidFill>
                  <a:srgbClr val="3F3F3F"/>
                </a:solidFill>
                <a:latin typeface="Open Sans"/>
                <a:ea typeface="Open Sans"/>
                <a:cs typeface="Open Sans"/>
                <a:sym typeface="Open Sans"/>
              </a:rPr>
              <a:t>Access request</a:t>
            </a:r>
            <a:endParaRPr sz="1050" b="1"/>
          </a:p>
        </p:txBody>
      </p:sp>
      <p:sp>
        <p:nvSpPr>
          <p:cNvPr id="8" name="Rectangle: Rounded Corners 7">
            <a:extLst>
              <a:ext uri="{FF2B5EF4-FFF2-40B4-BE49-F238E27FC236}">
                <a16:creationId xmlns:a16="http://schemas.microsoft.com/office/drawing/2014/main" id="{FEB89E9C-E24A-414E-8BD9-9E57A20EC7F8}"/>
              </a:ext>
            </a:extLst>
          </p:cNvPr>
          <p:cNvSpPr/>
          <p:nvPr/>
        </p:nvSpPr>
        <p:spPr>
          <a:xfrm>
            <a:off x="7049745" y="2612754"/>
            <a:ext cx="2041924" cy="914400"/>
          </a:xfrm>
          <a:prstGeom prst="roundRect">
            <a:avLst/>
          </a:prstGeom>
          <a:solidFill>
            <a:srgbClr val="378589"/>
          </a:solid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14000"/>
              </a:lnSpc>
              <a:spcBef>
                <a:spcPts val="0"/>
              </a:spcBef>
              <a:spcAft>
                <a:spcPts val="0"/>
              </a:spcAft>
              <a:buNone/>
            </a:pPr>
            <a:r>
              <a:rPr lang="en-US"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Risk</a:t>
            </a:r>
          </a:p>
          <a:p>
            <a:pPr marL="0" marR="0" lvl="0" indent="0" algn="ctr" rtl="0">
              <a:lnSpc>
                <a:spcPct val="114000"/>
              </a:lnSpc>
              <a:spcBef>
                <a:spcPts val="0"/>
              </a:spcBef>
              <a:spcAft>
                <a:spcPts val="0"/>
              </a:spcAft>
              <a:buNone/>
            </a:pPr>
            <a:r>
              <a:rPr lang="en-US"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factors</a:t>
            </a:r>
            <a:endParaRPr lang="en-IN"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5" name="Rectangle: Rounded Corners 14">
            <a:extLst>
              <a:ext uri="{FF2B5EF4-FFF2-40B4-BE49-F238E27FC236}">
                <a16:creationId xmlns:a16="http://schemas.microsoft.com/office/drawing/2014/main" id="{3F32E29E-0A3C-4BE7-A982-03690FF40421}"/>
              </a:ext>
            </a:extLst>
          </p:cNvPr>
          <p:cNvSpPr/>
          <p:nvPr/>
        </p:nvSpPr>
        <p:spPr>
          <a:xfrm>
            <a:off x="7099849" y="6429448"/>
            <a:ext cx="2041924" cy="914400"/>
          </a:xfrm>
          <a:prstGeom prst="roundRect">
            <a:avLst/>
          </a:prstGeom>
          <a:solidFill>
            <a:srgbClr val="378589"/>
          </a:solid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14000"/>
              </a:lnSpc>
              <a:spcBef>
                <a:spcPts val="0"/>
              </a:spcBef>
              <a:spcAft>
                <a:spcPts val="0"/>
              </a:spcAft>
              <a:buNone/>
            </a:pPr>
            <a:r>
              <a:rPr lang="en-US" sz="2000"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Access</a:t>
            </a:r>
          </a:p>
          <a:p>
            <a:pPr marL="0" marR="0" lvl="0" indent="0" algn="ctr" rtl="0">
              <a:lnSpc>
                <a:spcPct val="114000"/>
              </a:lnSpc>
              <a:spcBef>
                <a:spcPts val="0"/>
              </a:spcBef>
              <a:spcAft>
                <a:spcPts val="0"/>
              </a:spcAft>
              <a:buNone/>
            </a:pPr>
            <a:r>
              <a:rPr lang="en-US" sz="2000"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policies</a:t>
            </a:r>
            <a:endParaRPr lang="en-IN"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22" name="Straight Arrow Connector 21">
            <a:extLst>
              <a:ext uri="{FF2B5EF4-FFF2-40B4-BE49-F238E27FC236}">
                <a16:creationId xmlns:a16="http://schemas.microsoft.com/office/drawing/2014/main" id="{ED3348A8-ADA4-4625-8D47-2E96A52D07A4}"/>
              </a:ext>
            </a:extLst>
          </p:cNvPr>
          <p:cNvCxnSpPr>
            <a:cxnSpLocks/>
          </p:cNvCxnSpPr>
          <p:nvPr/>
        </p:nvCxnSpPr>
        <p:spPr>
          <a:xfrm>
            <a:off x="9141773" y="4903565"/>
            <a:ext cx="1729174"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1FC3339-0EB4-4B49-AFEA-F64D3F8863BD}"/>
              </a:ext>
            </a:extLst>
          </p:cNvPr>
          <p:cNvCxnSpPr>
            <a:cxnSpLocks/>
          </p:cNvCxnSpPr>
          <p:nvPr/>
        </p:nvCxnSpPr>
        <p:spPr>
          <a:xfrm rot="16200000" flipV="1">
            <a:off x="6846779" y="3213804"/>
            <a:ext cx="1358090" cy="1020962"/>
          </a:xfrm>
          <a:prstGeom prst="bentConnector4">
            <a:avLst>
              <a:gd name="adj1" fmla="val 37967"/>
              <a:gd name="adj2" fmla="val 12239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51508D3-275A-42CD-9557-EBFF23AF1944}"/>
              </a:ext>
            </a:extLst>
          </p:cNvPr>
          <p:cNvCxnSpPr>
            <a:cxnSpLocks/>
          </p:cNvCxnSpPr>
          <p:nvPr/>
        </p:nvCxnSpPr>
        <p:spPr>
          <a:xfrm flipH="1">
            <a:off x="8400746" y="3032883"/>
            <a:ext cx="741027" cy="1358090"/>
          </a:xfrm>
          <a:prstGeom prst="bentConnector4">
            <a:avLst>
              <a:gd name="adj1" fmla="val -30849"/>
              <a:gd name="adj2" fmla="val 6203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C5D23B-0642-427D-9911-F98FE89F9CD6}"/>
              </a:ext>
            </a:extLst>
          </p:cNvPr>
          <p:cNvCxnSpPr>
            <a:cxnSpLocks/>
          </p:cNvCxnSpPr>
          <p:nvPr/>
        </p:nvCxnSpPr>
        <p:spPr>
          <a:xfrm flipV="1">
            <a:off x="8111127" y="5405531"/>
            <a:ext cx="0" cy="98275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A5A9C5C-9E3F-44C4-8B24-BD35EBE5D509}"/>
              </a:ext>
            </a:extLst>
          </p:cNvPr>
          <p:cNvSpPr/>
          <p:nvPr/>
        </p:nvSpPr>
        <p:spPr>
          <a:xfrm>
            <a:off x="10905559" y="4441027"/>
            <a:ext cx="2041924" cy="914400"/>
          </a:xfrm>
          <a:prstGeom prst="roundRect">
            <a:avLst/>
          </a:prstGeom>
          <a:solidFill>
            <a:srgbClr val="378589"/>
          </a:solid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14000"/>
              </a:lnSpc>
              <a:spcBef>
                <a:spcPts val="0"/>
              </a:spcBef>
              <a:spcAft>
                <a:spcPts val="0"/>
              </a:spcAft>
              <a:buNone/>
            </a:pPr>
            <a:r>
              <a:rPr lang="en-US" sz="2000"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Access</a:t>
            </a:r>
          </a:p>
          <a:p>
            <a:pPr marL="0" marR="0" lvl="0" indent="0" algn="ctr" rtl="0">
              <a:lnSpc>
                <a:spcPct val="114000"/>
              </a:lnSpc>
              <a:spcBef>
                <a:spcPts val="0"/>
              </a:spcBef>
              <a:spcAft>
                <a:spcPts val="0"/>
              </a:spcAft>
              <a:buNone/>
            </a:pPr>
            <a:r>
              <a:rPr lang="en-US" sz="2000"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decision</a:t>
            </a:r>
            <a:endParaRPr lang="en-IN"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30" name="Group 29">
            <a:extLst>
              <a:ext uri="{FF2B5EF4-FFF2-40B4-BE49-F238E27FC236}">
                <a16:creationId xmlns:a16="http://schemas.microsoft.com/office/drawing/2014/main" id="{9A1382ED-16D0-410E-B214-FE6A2938A9F4}"/>
              </a:ext>
            </a:extLst>
          </p:cNvPr>
          <p:cNvGrpSpPr/>
          <p:nvPr/>
        </p:nvGrpSpPr>
        <p:grpSpPr>
          <a:xfrm>
            <a:off x="3703262" y="3847178"/>
            <a:ext cx="929016" cy="1558353"/>
            <a:chOff x="3372380" y="5468390"/>
            <a:chExt cx="1138619" cy="1909946"/>
          </a:xfrm>
        </p:grpSpPr>
        <p:grpSp>
          <p:nvGrpSpPr>
            <p:cNvPr id="32" name="Group 27">
              <a:extLst>
                <a:ext uri="{FF2B5EF4-FFF2-40B4-BE49-F238E27FC236}">
                  <a16:creationId xmlns:a16="http://schemas.microsoft.com/office/drawing/2014/main" id="{27C7F786-748D-4359-8C00-72FBBD484175}"/>
                </a:ext>
              </a:extLst>
            </p:cNvPr>
            <p:cNvGrpSpPr>
              <a:grpSpLocks noChangeAspect="1"/>
            </p:cNvGrpSpPr>
            <p:nvPr/>
          </p:nvGrpSpPr>
          <p:grpSpPr bwMode="auto">
            <a:xfrm>
              <a:off x="3372380" y="5468390"/>
              <a:ext cx="1118335" cy="1323407"/>
              <a:chOff x="7659" y="1445"/>
              <a:chExt cx="1287" cy="1523"/>
            </a:xfrm>
          </p:grpSpPr>
          <p:sp>
            <p:nvSpPr>
              <p:cNvPr id="41" name="AutoShape 26">
                <a:extLst>
                  <a:ext uri="{FF2B5EF4-FFF2-40B4-BE49-F238E27FC236}">
                    <a16:creationId xmlns:a16="http://schemas.microsoft.com/office/drawing/2014/main" id="{8B4951E3-5DAB-467D-AC0A-DC95B822BC2D}"/>
                  </a:ext>
                </a:extLst>
              </p:cNvPr>
              <p:cNvSpPr>
                <a:spLocks noChangeAspect="1" noChangeArrowheads="1" noTextEdit="1"/>
              </p:cNvSpPr>
              <p:nvPr/>
            </p:nvSpPr>
            <p:spPr bwMode="auto">
              <a:xfrm>
                <a:off x="7659" y="1445"/>
                <a:ext cx="1287" cy="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42" name="Freeform 29">
                <a:extLst>
                  <a:ext uri="{FF2B5EF4-FFF2-40B4-BE49-F238E27FC236}">
                    <a16:creationId xmlns:a16="http://schemas.microsoft.com/office/drawing/2014/main" id="{3C8A94B8-631B-47C9-863D-1437FDFEA478}"/>
                  </a:ext>
                </a:extLst>
              </p:cNvPr>
              <p:cNvSpPr>
                <a:spLocks/>
              </p:cNvSpPr>
              <p:nvPr/>
            </p:nvSpPr>
            <p:spPr bwMode="auto">
              <a:xfrm>
                <a:off x="7961" y="1451"/>
                <a:ext cx="704" cy="725"/>
              </a:xfrm>
              <a:custGeom>
                <a:avLst/>
                <a:gdLst>
                  <a:gd name="T0" fmla="*/ 1022 w 2110"/>
                  <a:gd name="T1" fmla="*/ 1 h 2175"/>
                  <a:gd name="T2" fmla="*/ 1184 w 2110"/>
                  <a:gd name="T3" fmla="*/ 18 h 2175"/>
                  <a:gd name="T4" fmla="*/ 1343 w 2110"/>
                  <a:gd name="T5" fmla="*/ 55 h 2175"/>
                  <a:gd name="T6" fmla="*/ 1497 w 2110"/>
                  <a:gd name="T7" fmla="*/ 112 h 2175"/>
                  <a:gd name="T8" fmla="*/ 1645 w 2110"/>
                  <a:gd name="T9" fmla="*/ 187 h 2175"/>
                  <a:gd name="T10" fmla="*/ 1768 w 2110"/>
                  <a:gd name="T11" fmla="*/ 242 h 2175"/>
                  <a:gd name="T12" fmla="*/ 1861 w 2110"/>
                  <a:gd name="T13" fmla="*/ 280 h 2175"/>
                  <a:gd name="T14" fmla="*/ 1938 w 2110"/>
                  <a:gd name="T15" fmla="*/ 336 h 2175"/>
                  <a:gd name="T16" fmla="*/ 2000 w 2110"/>
                  <a:gd name="T17" fmla="*/ 408 h 2175"/>
                  <a:gd name="T18" fmla="*/ 2046 w 2110"/>
                  <a:gd name="T19" fmla="*/ 496 h 2175"/>
                  <a:gd name="T20" fmla="*/ 2079 w 2110"/>
                  <a:gd name="T21" fmla="*/ 594 h 2175"/>
                  <a:gd name="T22" fmla="*/ 2099 w 2110"/>
                  <a:gd name="T23" fmla="*/ 696 h 2175"/>
                  <a:gd name="T24" fmla="*/ 2108 w 2110"/>
                  <a:gd name="T25" fmla="*/ 811 h 2175"/>
                  <a:gd name="T26" fmla="*/ 2107 w 2110"/>
                  <a:gd name="T27" fmla="*/ 935 h 2175"/>
                  <a:gd name="T28" fmla="*/ 2094 w 2110"/>
                  <a:gd name="T29" fmla="*/ 1065 h 2175"/>
                  <a:gd name="T30" fmla="*/ 2071 w 2110"/>
                  <a:gd name="T31" fmla="*/ 1199 h 2175"/>
                  <a:gd name="T32" fmla="*/ 2036 w 2110"/>
                  <a:gd name="T33" fmla="*/ 1333 h 2175"/>
                  <a:gd name="T34" fmla="*/ 1988 w 2110"/>
                  <a:gd name="T35" fmla="*/ 1468 h 2175"/>
                  <a:gd name="T36" fmla="*/ 1927 w 2110"/>
                  <a:gd name="T37" fmla="*/ 1598 h 2175"/>
                  <a:gd name="T38" fmla="*/ 1854 w 2110"/>
                  <a:gd name="T39" fmla="*/ 1721 h 2175"/>
                  <a:gd name="T40" fmla="*/ 1768 w 2110"/>
                  <a:gd name="T41" fmla="*/ 1835 h 2175"/>
                  <a:gd name="T42" fmla="*/ 1667 w 2110"/>
                  <a:gd name="T43" fmla="*/ 1936 h 2175"/>
                  <a:gd name="T44" fmla="*/ 1551 w 2110"/>
                  <a:gd name="T45" fmla="*/ 2023 h 2175"/>
                  <a:gd name="T46" fmla="*/ 1423 w 2110"/>
                  <a:gd name="T47" fmla="*/ 2093 h 2175"/>
                  <a:gd name="T48" fmla="*/ 1278 w 2110"/>
                  <a:gd name="T49" fmla="*/ 2143 h 2175"/>
                  <a:gd name="T50" fmla="*/ 1117 w 2110"/>
                  <a:gd name="T51" fmla="*/ 2171 h 2175"/>
                  <a:gd name="T52" fmla="*/ 949 w 2110"/>
                  <a:gd name="T53" fmla="*/ 2175 h 2175"/>
                  <a:gd name="T54" fmla="*/ 794 w 2110"/>
                  <a:gd name="T55" fmla="*/ 2167 h 2175"/>
                  <a:gd name="T56" fmla="*/ 652 w 2110"/>
                  <a:gd name="T57" fmla="*/ 2145 h 2175"/>
                  <a:gd name="T58" fmla="*/ 523 w 2110"/>
                  <a:gd name="T59" fmla="*/ 2110 h 2175"/>
                  <a:gd name="T60" fmla="*/ 407 w 2110"/>
                  <a:gd name="T61" fmla="*/ 2060 h 2175"/>
                  <a:gd name="T62" fmla="*/ 306 w 2110"/>
                  <a:gd name="T63" fmla="*/ 1994 h 2175"/>
                  <a:gd name="T64" fmla="*/ 221 w 2110"/>
                  <a:gd name="T65" fmla="*/ 1909 h 2175"/>
                  <a:gd name="T66" fmla="*/ 152 w 2110"/>
                  <a:gd name="T67" fmla="*/ 1805 h 2175"/>
                  <a:gd name="T68" fmla="*/ 99 w 2110"/>
                  <a:gd name="T69" fmla="*/ 1681 h 2175"/>
                  <a:gd name="T70" fmla="*/ 60 w 2110"/>
                  <a:gd name="T71" fmla="*/ 1547 h 2175"/>
                  <a:gd name="T72" fmla="*/ 30 w 2110"/>
                  <a:gd name="T73" fmla="*/ 1398 h 2175"/>
                  <a:gd name="T74" fmla="*/ 9 w 2110"/>
                  <a:gd name="T75" fmla="*/ 1241 h 2175"/>
                  <a:gd name="T76" fmla="*/ 0 w 2110"/>
                  <a:gd name="T77" fmla="*/ 1079 h 2175"/>
                  <a:gd name="T78" fmla="*/ 2 w 2110"/>
                  <a:gd name="T79" fmla="*/ 917 h 2175"/>
                  <a:gd name="T80" fmla="*/ 22 w 2110"/>
                  <a:gd name="T81" fmla="*/ 757 h 2175"/>
                  <a:gd name="T82" fmla="*/ 59 w 2110"/>
                  <a:gd name="T83" fmla="*/ 606 h 2175"/>
                  <a:gd name="T84" fmla="*/ 116 w 2110"/>
                  <a:gd name="T85" fmla="*/ 465 h 2175"/>
                  <a:gd name="T86" fmla="*/ 193 w 2110"/>
                  <a:gd name="T87" fmla="*/ 342 h 2175"/>
                  <a:gd name="T88" fmla="*/ 299 w 2110"/>
                  <a:gd name="T89" fmla="*/ 230 h 2175"/>
                  <a:gd name="T90" fmla="*/ 422 w 2110"/>
                  <a:gd name="T91" fmla="*/ 140 h 2175"/>
                  <a:gd name="T92" fmla="*/ 559 w 2110"/>
                  <a:gd name="T93" fmla="*/ 73 h 2175"/>
                  <a:gd name="T94" fmla="*/ 707 w 2110"/>
                  <a:gd name="T95" fmla="*/ 28 h 2175"/>
                  <a:gd name="T96" fmla="*/ 862 w 2110"/>
                  <a:gd name="T97" fmla="*/ 4 h 2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10" h="2175">
                    <a:moveTo>
                      <a:pt x="942" y="0"/>
                    </a:moveTo>
                    <a:lnTo>
                      <a:pt x="1022" y="1"/>
                    </a:lnTo>
                    <a:lnTo>
                      <a:pt x="1102" y="7"/>
                    </a:lnTo>
                    <a:lnTo>
                      <a:pt x="1184" y="18"/>
                    </a:lnTo>
                    <a:lnTo>
                      <a:pt x="1264" y="35"/>
                    </a:lnTo>
                    <a:lnTo>
                      <a:pt x="1343" y="55"/>
                    </a:lnTo>
                    <a:lnTo>
                      <a:pt x="1421" y="80"/>
                    </a:lnTo>
                    <a:lnTo>
                      <a:pt x="1497" y="112"/>
                    </a:lnTo>
                    <a:lnTo>
                      <a:pt x="1572" y="147"/>
                    </a:lnTo>
                    <a:lnTo>
                      <a:pt x="1645" y="187"/>
                    </a:lnTo>
                    <a:lnTo>
                      <a:pt x="1714" y="231"/>
                    </a:lnTo>
                    <a:lnTo>
                      <a:pt x="1768" y="242"/>
                    </a:lnTo>
                    <a:lnTo>
                      <a:pt x="1817" y="259"/>
                    </a:lnTo>
                    <a:lnTo>
                      <a:pt x="1861" y="280"/>
                    </a:lnTo>
                    <a:lnTo>
                      <a:pt x="1902" y="306"/>
                    </a:lnTo>
                    <a:lnTo>
                      <a:pt x="1938" y="336"/>
                    </a:lnTo>
                    <a:lnTo>
                      <a:pt x="1971" y="371"/>
                    </a:lnTo>
                    <a:lnTo>
                      <a:pt x="2000" y="408"/>
                    </a:lnTo>
                    <a:lnTo>
                      <a:pt x="2025" y="450"/>
                    </a:lnTo>
                    <a:lnTo>
                      <a:pt x="2046" y="496"/>
                    </a:lnTo>
                    <a:lnTo>
                      <a:pt x="2065" y="543"/>
                    </a:lnTo>
                    <a:lnTo>
                      <a:pt x="2079" y="594"/>
                    </a:lnTo>
                    <a:lnTo>
                      <a:pt x="2090" y="644"/>
                    </a:lnTo>
                    <a:lnTo>
                      <a:pt x="2099" y="696"/>
                    </a:lnTo>
                    <a:lnTo>
                      <a:pt x="2106" y="752"/>
                    </a:lnTo>
                    <a:lnTo>
                      <a:pt x="2108" y="811"/>
                    </a:lnTo>
                    <a:lnTo>
                      <a:pt x="2110" y="872"/>
                    </a:lnTo>
                    <a:lnTo>
                      <a:pt x="2107" y="935"/>
                    </a:lnTo>
                    <a:lnTo>
                      <a:pt x="2103" y="998"/>
                    </a:lnTo>
                    <a:lnTo>
                      <a:pt x="2094" y="1065"/>
                    </a:lnTo>
                    <a:lnTo>
                      <a:pt x="2085" y="1131"/>
                    </a:lnTo>
                    <a:lnTo>
                      <a:pt x="2071" y="1199"/>
                    </a:lnTo>
                    <a:lnTo>
                      <a:pt x="2054" y="1267"/>
                    </a:lnTo>
                    <a:lnTo>
                      <a:pt x="2036" y="1333"/>
                    </a:lnTo>
                    <a:lnTo>
                      <a:pt x="2013" y="1401"/>
                    </a:lnTo>
                    <a:lnTo>
                      <a:pt x="1988" y="1468"/>
                    </a:lnTo>
                    <a:lnTo>
                      <a:pt x="1959" y="1533"/>
                    </a:lnTo>
                    <a:lnTo>
                      <a:pt x="1927" y="1598"/>
                    </a:lnTo>
                    <a:lnTo>
                      <a:pt x="1893" y="1660"/>
                    </a:lnTo>
                    <a:lnTo>
                      <a:pt x="1854" y="1721"/>
                    </a:lnTo>
                    <a:lnTo>
                      <a:pt x="1813" y="1779"/>
                    </a:lnTo>
                    <a:lnTo>
                      <a:pt x="1768" y="1835"/>
                    </a:lnTo>
                    <a:lnTo>
                      <a:pt x="1719" y="1887"/>
                    </a:lnTo>
                    <a:lnTo>
                      <a:pt x="1667" y="1936"/>
                    </a:lnTo>
                    <a:lnTo>
                      <a:pt x="1611" y="1981"/>
                    </a:lnTo>
                    <a:lnTo>
                      <a:pt x="1551" y="2023"/>
                    </a:lnTo>
                    <a:lnTo>
                      <a:pt x="1489" y="2060"/>
                    </a:lnTo>
                    <a:lnTo>
                      <a:pt x="1423" y="2093"/>
                    </a:lnTo>
                    <a:lnTo>
                      <a:pt x="1352" y="2121"/>
                    </a:lnTo>
                    <a:lnTo>
                      <a:pt x="1278" y="2143"/>
                    </a:lnTo>
                    <a:lnTo>
                      <a:pt x="1199" y="2160"/>
                    </a:lnTo>
                    <a:lnTo>
                      <a:pt x="1117" y="2171"/>
                    </a:lnTo>
                    <a:lnTo>
                      <a:pt x="1030" y="2175"/>
                    </a:lnTo>
                    <a:lnTo>
                      <a:pt x="949" y="2175"/>
                    </a:lnTo>
                    <a:lnTo>
                      <a:pt x="870" y="2172"/>
                    </a:lnTo>
                    <a:lnTo>
                      <a:pt x="794" y="2167"/>
                    </a:lnTo>
                    <a:lnTo>
                      <a:pt x="722" y="2157"/>
                    </a:lnTo>
                    <a:lnTo>
                      <a:pt x="652" y="2145"/>
                    </a:lnTo>
                    <a:lnTo>
                      <a:pt x="585" y="2129"/>
                    </a:lnTo>
                    <a:lnTo>
                      <a:pt x="523" y="2110"/>
                    </a:lnTo>
                    <a:lnTo>
                      <a:pt x="464" y="2087"/>
                    </a:lnTo>
                    <a:lnTo>
                      <a:pt x="407" y="2060"/>
                    </a:lnTo>
                    <a:lnTo>
                      <a:pt x="355" y="2028"/>
                    </a:lnTo>
                    <a:lnTo>
                      <a:pt x="306" y="1994"/>
                    </a:lnTo>
                    <a:lnTo>
                      <a:pt x="262" y="1954"/>
                    </a:lnTo>
                    <a:lnTo>
                      <a:pt x="221" y="1909"/>
                    </a:lnTo>
                    <a:lnTo>
                      <a:pt x="183" y="1859"/>
                    </a:lnTo>
                    <a:lnTo>
                      <a:pt x="152" y="1805"/>
                    </a:lnTo>
                    <a:lnTo>
                      <a:pt x="123" y="1746"/>
                    </a:lnTo>
                    <a:lnTo>
                      <a:pt x="99" y="1681"/>
                    </a:lnTo>
                    <a:lnTo>
                      <a:pt x="80" y="1616"/>
                    </a:lnTo>
                    <a:lnTo>
                      <a:pt x="60" y="1547"/>
                    </a:lnTo>
                    <a:lnTo>
                      <a:pt x="45" y="1473"/>
                    </a:lnTo>
                    <a:lnTo>
                      <a:pt x="30" y="1398"/>
                    </a:lnTo>
                    <a:lnTo>
                      <a:pt x="19" y="1321"/>
                    </a:lnTo>
                    <a:lnTo>
                      <a:pt x="9" y="1241"/>
                    </a:lnTo>
                    <a:lnTo>
                      <a:pt x="2" y="1160"/>
                    </a:lnTo>
                    <a:lnTo>
                      <a:pt x="0" y="1079"/>
                    </a:lnTo>
                    <a:lnTo>
                      <a:pt x="0" y="998"/>
                    </a:lnTo>
                    <a:lnTo>
                      <a:pt x="2" y="917"/>
                    </a:lnTo>
                    <a:lnTo>
                      <a:pt x="11" y="836"/>
                    </a:lnTo>
                    <a:lnTo>
                      <a:pt x="22" y="757"/>
                    </a:lnTo>
                    <a:lnTo>
                      <a:pt x="38" y="680"/>
                    </a:lnTo>
                    <a:lnTo>
                      <a:pt x="59" y="606"/>
                    </a:lnTo>
                    <a:lnTo>
                      <a:pt x="84" y="534"/>
                    </a:lnTo>
                    <a:lnTo>
                      <a:pt x="116" y="465"/>
                    </a:lnTo>
                    <a:lnTo>
                      <a:pt x="152" y="402"/>
                    </a:lnTo>
                    <a:lnTo>
                      <a:pt x="193" y="342"/>
                    </a:lnTo>
                    <a:lnTo>
                      <a:pt x="244" y="282"/>
                    </a:lnTo>
                    <a:lnTo>
                      <a:pt x="299" y="230"/>
                    </a:lnTo>
                    <a:lnTo>
                      <a:pt x="359" y="183"/>
                    </a:lnTo>
                    <a:lnTo>
                      <a:pt x="422" y="140"/>
                    </a:lnTo>
                    <a:lnTo>
                      <a:pt x="489" y="104"/>
                    </a:lnTo>
                    <a:lnTo>
                      <a:pt x="559" y="73"/>
                    </a:lnTo>
                    <a:lnTo>
                      <a:pt x="631" y="48"/>
                    </a:lnTo>
                    <a:lnTo>
                      <a:pt x="707" y="28"/>
                    </a:lnTo>
                    <a:lnTo>
                      <a:pt x="783" y="14"/>
                    </a:lnTo>
                    <a:lnTo>
                      <a:pt x="862" y="4"/>
                    </a:lnTo>
                    <a:lnTo>
                      <a:pt x="942" y="0"/>
                    </a:lnTo>
                    <a:close/>
                  </a:path>
                </a:pathLst>
              </a:custGeom>
              <a:solidFill>
                <a:srgbClr val="802D04"/>
              </a:solidFill>
              <a:ln w="0">
                <a:solidFill>
                  <a:srgbClr val="802D0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30">
                <a:extLst>
                  <a:ext uri="{FF2B5EF4-FFF2-40B4-BE49-F238E27FC236}">
                    <a16:creationId xmlns:a16="http://schemas.microsoft.com/office/drawing/2014/main" id="{C71283AA-F0EA-443B-8CF9-AB7BBC9379F8}"/>
                  </a:ext>
                </a:extLst>
              </p:cNvPr>
              <p:cNvSpPr>
                <a:spLocks/>
              </p:cNvSpPr>
              <p:nvPr/>
            </p:nvSpPr>
            <p:spPr bwMode="auto">
              <a:xfrm>
                <a:off x="7659" y="2369"/>
                <a:ext cx="1287" cy="585"/>
              </a:xfrm>
              <a:custGeom>
                <a:avLst/>
                <a:gdLst>
                  <a:gd name="T0" fmla="*/ 2324 w 3860"/>
                  <a:gd name="T1" fmla="*/ 6 h 1754"/>
                  <a:gd name="T2" fmla="*/ 2552 w 3860"/>
                  <a:gd name="T3" fmla="*/ 107 h 1754"/>
                  <a:gd name="T4" fmla="*/ 2749 w 3860"/>
                  <a:gd name="T5" fmla="*/ 200 h 1754"/>
                  <a:gd name="T6" fmla="*/ 2917 w 3860"/>
                  <a:gd name="T7" fmla="*/ 284 h 1754"/>
                  <a:gd name="T8" fmla="*/ 3061 w 3860"/>
                  <a:gd name="T9" fmla="*/ 359 h 1754"/>
                  <a:gd name="T10" fmla="*/ 3180 w 3860"/>
                  <a:gd name="T11" fmla="*/ 427 h 1754"/>
                  <a:gd name="T12" fmla="*/ 3279 w 3860"/>
                  <a:gd name="T13" fmla="*/ 485 h 1754"/>
                  <a:gd name="T14" fmla="*/ 3358 w 3860"/>
                  <a:gd name="T15" fmla="*/ 537 h 1754"/>
                  <a:gd name="T16" fmla="*/ 3422 w 3860"/>
                  <a:gd name="T17" fmla="*/ 582 h 1754"/>
                  <a:gd name="T18" fmla="*/ 3471 w 3860"/>
                  <a:gd name="T19" fmla="*/ 619 h 1754"/>
                  <a:gd name="T20" fmla="*/ 3510 w 3860"/>
                  <a:gd name="T21" fmla="*/ 651 h 1754"/>
                  <a:gd name="T22" fmla="*/ 3553 w 3860"/>
                  <a:gd name="T23" fmla="*/ 694 h 1754"/>
                  <a:gd name="T24" fmla="*/ 3605 w 3860"/>
                  <a:gd name="T25" fmla="*/ 778 h 1754"/>
                  <a:gd name="T26" fmla="*/ 3654 w 3860"/>
                  <a:gd name="T27" fmla="*/ 891 h 1754"/>
                  <a:gd name="T28" fmla="*/ 3697 w 3860"/>
                  <a:gd name="T29" fmla="*/ 1023 h 1754"/>
                  <a:gd name="T30" fmla="*/ 3735 w 3860"/>
                  <a:gd name="T31" fmla="*/ 1174 h 1754"/>
                  <a:gd name="T32" fmla="*/ 3773 w 3860"/>
                  <a:gd name="T33" fmla="*/ 1336 h 1754"/>
                  <a:gd name="T34" fmla="*/ 3807 w 3860"/>
                  <a:gd name="T35" fmla="*/ 1504 h 1754"/>
                  <a:gd name="T36" fmla="*/ 3842 w 3860"/>
                  <a:gd name="T37" fmla="*/ 1671 h 1754"/>
                  <a:gd name="T38" fmla="*/ 0 w 3860"/>
                  <a:gd name="T39" fmla="*/ 1754 h 1754"/>
                  <a:gd name="T40" fmla="*/ 35 w 3860"/>
                  <a:gd name="T41" fmla="*/ 1588 h 1754"/>
                  <a:gd name="T42" fmla="*/ 69 w 3860"/>
                  <a:gd name="T43" fmla="*/ 1419 h 1754"/>
                  <a:gd name="T44" fmla="*/ 105 w 3860"/>
                  <a:gd name="T45" fmla="*/ 1255 h 1754"/>
                  <a:gd name="T46" fmla="*/ 142 w 3860"/>
                  <a:gd name="T47" fmla="*/ 1097 h 1754"/>
                  <a:gd name="T48" fmla="*/ 184 w 3860"/>
                  <a:gd name="T49" fmla="*/ 954 h 1754"/>
                  <a:gd name="T50" fmla="*/ 228 w 3860"/>
                  <a:gd name="T51" fmla="*/ 831 h 1754"/>
                  <a:gd name="T52" fmla="*/ 278 w 3860"/>
                  <a:gd name="T53" fmla="*/ 733 h 1754"/>
                  <a:gd name="T54" fmla="*/ 333 w 3860"/>
                  <a:gd name="T55" fmla="*/ 665 h 1754"/>
                  <a:gd name="T56" fmla="*/ 368 w 3860"/>
                  <a:gd name="T57" fmla="*/ 636 h 1754"/>
                  <a:gd name="T58" fmla="*/ 412 w 3860"/>
                  <a:gd name="T59" fmla="*/ 601 h 1754"/>
                  <a:gd name="T60" fmla="*/ 468 w 3860"/>
                  <a:gd name="T61" fmla="*/ 558 h 1754"/>
                  <a:gd name="T62" fmla="*/ 542 w 3860"/>
                  <a:gd name="T63" fmla="*/ 510 h 1754"/>
                  <a:gd name="T64" fmla="*/ 632 w 3860"/>
                  <a:gd name="T65" fmla="*/ 454 h 1754"/>
                  <a:gd name="T66" fmla="*/ 741 w 3860"/>
                  <a:gd name="T67" fmla="*/ 391 h 1754"/>
                  <a:gd name="T68" fmla="*/ 873 w 3860"/>
                  <a:gd name="T69" fmla="*/ 319 h 1754"/>
                  <a:gd name="T70" fmla="*/ 1030 w 3860"/>
                  <a:gd name="T71" fmla="*/ 238 h 1754"/>
                  <a:gd name="T72" fmla="*/ 1213 w 3860"/>
                  <a:gd name="T73" fmla="*/ 150 h 1754"/>
                  <a:gd name="T74" fmla="*/ 1426 w 3860"/>
                  <a:gd name="T75" fmla="*/ 53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60" h="1754">
                    <a:moveTo>
                      <a:pt x="1544" y="0"/>
                    </a:moveTo>
                    <a:lnTo>
                      <a:pt x="2324" y="6"/>
                    </a:lnTo>
                    <a:lnTo>
                      <a:pt x="2442" y="57"/>
                    </a:lnTo>
                    <a:lnTo>
                      <a:pt x="2552" y="107"/>
                    </a:lnTo>
                    <a:lnTo>
                      <a:pt x="2655" y="155"/>
                    </a:lnTo>
                    <a:lnTo>
                      <a:pt x="2749" y="200"/>
                    </a:lnTo>
                    <a:lnTo>
                      <a:pt x="2837" y="244"/>
                    </a:lnTo>
                    <a:lnTo>
                      <a:pt x="2917" y="284"/>
                    </a:lnTo>
                    <a:lnTo>
                      <a:pt x="2992" y="323"/>
                    </a:lnTo>
                    <a:lnTo>
                      <a:pt x="3061" y="359"/>
                    </a:lnTo>
                    <a:lnTo>
                      <a:pt x="3123" y="393"/>
                    </a:lnTo>
                    <a:lnTo>
                      <a:pt x="3180" y="427"/>
                    </a:lnTo>
                    <a:lnTo>
                      <a:pt x="3232" y="457"/>
                    </a:lnTo>
                    <a:lnTo>
                      <a:pt x="3279" y="485"/>
                    </a:lnTo>
                    <a:lnTo>
                      <a:pt x="3321" y="513"/>
                    </a:lnTo>
                    <a:lnTo>
                      <a:pt x="3358" y="537"/>
                    </a:lnTo>
                    <a:lnTo>
                      <a:pt x="3393" y="560"/>
                    </a:lnTo>
                    <a:lnTo>
                      <a:pt x="3422" y="582"/>
                    </a:lnTo>
                    <a:lnTo>
                      <a:pt x="3448" y="601"/>
                    </a:lnTo>
                    <a:lnTo>
                      <a:pt x="3471" y="619"/>
                    </a:lnTo>
                    <a:lnTo>
                      <a:pt x="3492" y="636"/>
                    </a:lnTo>
                    <a:lnTo>
                      <a:pt x="3510" y="651"/>
                    </a:lnTo>
                    <a:lnTo>
                      <a:pt x="3525" y="665"/>
                    </a:lnTo>
                    <a:lnTo>
                      <a:pt x="3553" y="694"/>
                    </a:lnTo>
                    <a:lnTo>
                      <a:pt x="3580" y="733"/>
                    </a:lnTo>
                    <a:lnTo>
                      <a:pt x="3605" y="778"/>
                    </a:lnTo>
                    <a:lnTo>
                      <a:pt x="3630" y="831"/>
                    </a:lnTo>
                    <a:lnTo>
                      <a:pt x="3654" y="891"/>
                    </a:lnTo>
                    <a:lnTo>
                      <a:pt x="3674" y="954"/>
                    </a:lnTo>
                    <a:lnTo>
                      <a:pt x="3697" y="1023"/>
                    </a:lnTo>
                    <a:lnTo>
                      <a:pt x="3716" y="1097"/>
                    </a:lnTo>
                    <a:lnTo>
                      <a:pt x="3735" y="1174"/>
                    </a:lnTo>
                    <a:lnTo>
                      <a:pt x="3755" y="1255"/>
                    </a:lnTo>
                    <a:lnTo>
                      <a:pt x="3773" y="1336"/>
                    </a:lnTo>
                    <a:lnTo>
                      <a:pt x="3791" y="1419"/>
                    </a:lnTo>
                    <a:lnTo>
                      <a:pt x="3807" y="1504"/>
                    </a:lnTo>
                    <a:lnTo>
                      <a:pt x="3825" y="1588"/>
                    </a:lnTo>
                    <a:lnTo>
                      <a:pt x="3842" y="1671"/>
                    </a:lnTo>
                    <a:lnTo>
                      <a:pt x="3860" y="1754"/>
                    </a:lnTo>
                    <a:lnTo>
                      <a:pt x="0" y="1754"/>
                    </a:lnTo>
                    <a:lnTo>
                      <a:pt x="17" y="1671"/>
                    </a:lnTo>
                    <a:lnTo>
                      <a:pt x="35" y="1588"/>
                    </a:lnTo>
                    <a:lnTo>
                      <a:pt x="51" y="1504"/>
                    </a:lnTo>
                    <a:lnTo>
                      <a:pt x="69" y="1419"/>
                    </a:lnTo>
                    <a:lnTo>
                      <a:pt x="87" y="1336"/>
                    </a:lnTo>
                    <a:lnTo>
                      <a:pt x="105" y="1255"/>
                    </a:lnTo>
                    <a:lnTo>
                      <a:pt x="123" y="1174"/>
                    </a:lnTo>
                    <a:lnTo>
                      <a:pt x="142" y="1097"/>
                    </a:lnTo>
                    <a:lnTo>
                      <a:pt x="163" y="1023"/>
                    </a:lnTo>
                    <a:lnTo>
                      <a:pt x="184" y="954"/>
                    </a:lnTo>
                    <a:lnTo>
                      <a:pt x="206" y="891"/>
                    </a:lnTo>
                    <a:lnTo>
                      <a:pt x="228" y="831"/>
                    </a:lnTo>
                    <a:lnTo>
                      <a:pt x="253" y="778"/>
                    </a:lnTo>
                    <a:lnTo>
                      <a:pt x="278" y="733"/>
                    </a:lnTo>
                    <a:lnTo>
                      <a:pt x="305" y="694"/>
                    </a:lnTo>
                    <a:lnTo>
                      <a:pt x="333" y="665"/>
                    </a:lnTo>
                    <a:lnTo>
                      <a:pt x="350" y="651"/>
                    </a:lnTo>
                    <a:lnTo>
                      <a:pt x="368" y="636"/>
                    </a:lnTo>
                    <a:lnTo>
                      <a:pt x="388" y="619"/>
                    </a:lnTo>
                    <a:lnTo>
                      <a:pt x="412" y="601"/>
                    </a:lnTo>
                    <a:lnTo>
                      <a:pt x="438" y="580"/>
                    </a:lnTo>
                    <a:lnTo>
                      <a:pt x="468" y="558"/>
                    </a:lnTo>
                    <a:lnTo>
                      <a:pt x="503" y="536"/>
                    </a:lnTo>
                    <a:lnTo>
                      <a:pt x="542" y="510"/>
                    </a:lnTo>
                    <a:lnTo>
                      <a:pt x="583" y="483"/>
                    </a:lnTo>
                    <a:lnTo>
                      <a:pt x="632" y="454"/>
                    </a:lnTo>
                    <a:lnTo>
                      <a:pt x="684" y="424"/>
                    </a:lnTo>
                    <a:lnTo>
                      <a:pt x="741" y="391"/>
                    </a:lnTo>
                    <a:lnTo>
                      <a:pt x="804" y="356"/>
                    </a:lnTo>
                    <a:lnTo>
                      <a:pt x="873" y="319"/>
                    </a:lnTo>
                    <a:lnTo>
                      <a:pt x="948" y="280"/>
                    </a:lnTo>
                    <a:lnTo>
                      <a:pt x="1030" y="238"/>
                    </a:lnTo>
                    <a:lnTo>
                      <a:pt x="1118" y="195"/>
                    </a:lnTo>
                    <a:lnTo>
                      <a:pt x="1213" y="150"/>
                    </a:lnTo>
                    <a:lnTo>
                      <a:pt x="1316" y="103"/>
                    </a:lnTo>
                    <a:lnTo>
                      <a:pt x="1426" y="53"/>
                    </a:lnTo>
                    <a:lnTo>
                      <a:pt x="1544" y="0"/>
                    </a:lnTo>
                    <a:close/>
                  </a:path>
                </a:pathLst>
              </a:custGeom>
              <a:solidFill>
                <a:srgbClr val="FFD16E"/>
              </a:solidFill>
              <a:ln w="0">
                <a:solidFill>
                  <a:srgbClr val="FFD16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44" name="Freeform 31">
                <a:extLst>
                  <a:ext uri="{FF2B5EF4-FFF2-40B4-BE49-F238E27FC236}">
                    <a16:creationId xmlns:a16="http://schemas.microsoft.com/office/drawing/2014/main" id="{87590CAD-5788-4CB5-A1C9-F30B8BE5FC70}"/>
                  </a:ext>
                </a:extLst>
              </p:cNvPr>
              <p:cNvSpPr>
                <a:spLocks/>
              </p:cNvSpPr>
              <p:nvPr/>
            </p:nvSpPr>
            <p:spPr bwMode="auto">
              <a:xfrm>
                <a:off x="8164" y="1993"/>
                <a:ext cx="276" cy="512"/>
              </a:xfrm>
              <a:custGeom>
                <a:avLst/>
                <a:gdLst>
                  <a:gd name="T0" fmla="*/ 391 w 829"/>
                  <a:gd name="T1" fmla="*/ 0 h 1537"/>
                  <a:gd name="T2" fmla="*/ 438 w 829"/>
                  <a:gd name="T3" fmla="*/ 0 h 1537"/>
                  <a:gd name="T4" fmla="*/ 483 w 829"/>
                  <a:gd name="T5" fmla="*/ 5 h 1537"/>
                  <a:gd name="T6" fmla="*/ 527 w 829"/>
                  <a:gd name="T7" fmla="*/ 13 h 1537"/>
                  <a:gd name="T8" fmla="*/ 572 w 829"/>
                  <a:gd name="T9" fmla="*/ 25 h 1537"/>
                  <a:gd name="T10" fmla="*/ 613 w 829"/>
                  <a:gd name="T11" fmla="*/ 42 h 1537"/>
                  <a:gd name="T12" fmla="*/ 653 w 829"/>
                  <a:gd name="T13" fmla="*/ 63 h 1537"/>
                  <a:gd name="T14" fmla="*/ 690 w 829"/>
                  <a:gd name="T15" fmla="*/ 89 h 1537"/>
                  <a:gd name="T16" fmla="*/ 724 w 829"/>
                  <a:gd name="T17" fmla="*/ 118 h 1537"/>
                  <a:gd name="T18" fmla="*/ 754 w 829"/>
                  <a:gd name="T19" fmla="*/ 151 h 1537"/>
                  <a:gd name="T20" fmla="*/ 779 w 829"/>
                  <a:gd name="T21" fmla="*/ 190 h 1537"/>
                  <a:gd name="T22" fmla="*/ 800 w 829"/>
                  <a:gd name="T23" fmla="*/ 232 h 1537"/>
                  <a:gd name="T24" fmla="*/ 815 w 829"/>
                  <a:gd name="T25" fmla="*/ 279 h 1537"/>
                  <a:gd name="T26" fmla="*/ 825 w 829"/>
                  <a:gd name="T27" fmla="*/ 329 h 1537"/>
                  <a:gd name="T28" fmla="*/ 829 w 829"/>
                  <a:gd name="T29" fmla="*/ 384 h 1537"/>
                  <a:gd name="T30" fmla="*/ 829 w 829"/>
                  <a:gd name="T31" fmla="*/ 1331 h 1537"/>
                  <a:gd name="T32" fmla="*/ 784 w 829"/>
                  <a:gd name="T33" fmla="*/ 1379 h 1537"/>
                  <a:gd name="T34" fmla="*/ 737 w 829"/>
                  <a:gd name="T35" fmla="*/ 1422 h 1537"/>
                  <a:gd name="T36" fmla="*/ 686 w 829"/>
                  <a:gd name="T37" fmla="*/ 1457 h 1537"/>
                  <a:gd name="T38" fmla="*/ 635 w 829"/>
                  <a:gd name="T39" fmla="*/ 1486 h 1537"/>
                  <a:gd name="T40" fmla="*/ 581 w 829"/>
                  <a:gd name="T41" fmla="*/ 1508 h 1537"/>
                  <a:gd name="T42" fmla="*/ 526 w 829"/>
                  <a:gd name="T43" fmla="*/ 1525 h 1537"/>
                  <a:gd name="T44" fmla="*/ 471 w 829"/>
                  <a:gd name="T45" fmla="*/ 1535 h 1537"/>
                  <a:gd name="T46" fmla="*/ 414 w 829"/>
                  <a:gd name="T47" fmla="*/ 1537 h 1537"/>
                  <a:gd name="T48" fmla="*/ 357 w 829"/>
                  <a:gd name="T49" fmla="*/ 1533 h 1537"/>
                  <a:gd name="T50" fmla="*/ 302 w 829"/>
                  <a:gd name="T51" fmla="*/ 1523 h 1537"/>
                  <a:gd name="T52" fmla="*/ 247 w 829"/>
                  <a:gd name="T53" fmla="*/ 1507 h 1537"/>
                  <a:gd name="T54" fmla="*/ 193 w 829"/>
                  <a:gd name="T55" fmla="*/ 1483 h 1537"/>
                  <a:gd name="T56" fmla="*/ 142 w 829"/>
                  <a:gd name="T57" fmla="*/ 1454 h 1537"/>
                  <a:gd name="T58" fmla="*/ 92 w 829"/>
                  <a:gd name="T59" fmla="*/ 1420 h 1537"/>
                  <a:gd name="T60" fmla="*/ 45 w 829"/>
                  <a:gd name="T61" fmla="*/ 1378 h 1537"/>
                  <a:gd name="T62" fmla="*/ 0 w 829"/>
                  <a:gd name="T63" fmla="*/ 1331 h 1537"/>
                  <a:gd name="T64" fmla="*/ 0 w 829"/>
                  <a:gd name="T65" fmla="*/ 384 h 1537"/>
                  <a:gd name="T66" fmla="*/ 4 w 829"/>
                  <a:gd name="T67" fmla="*/ 329 h 1537"/>
                  <a:gd name="T68" fmla="*/ 13 w 829"/>
                  <a:gd name="T69" fmla="*/ 279 h 1537"/>
                  <a:gd name="T70" fmla="*/ 29 w 829"/>
                  <a:gd name="T71" fmla="*/ 232 h 1537"/>
                  <a:gd name="T72" fmla="*/ 49 w 829"/>
                  <a:gd name="T73" fmla="*/ 190 h 1537"/>
                  <a:gd name="T74" fmla="*/ 76 w 829"/>
                  <a:gd name="T75" fmla="*/ 151 h 1537"/>
                  <a:gd name="T76" fmla="*/ 105 w 829"/>
                  <a:gd name="T77" fmla="*/ 118 h 1537"/>
                  <a:gd name="T78" fmla="*/ 138 w 829"/>
                  <a:gd name="T79" fmla="*/ 89 h 1537"/>
                  <a:gd name="T80" fmla="*/ 175 w 829"/>
                  <a:gd name="T81" fmla="*/ 63 h 1537"/>
                  <a:gd name="T82" fmla="*/ 215 w 829"/>
                  <a:gd name="T83" fmla="*/ 42 h 1537"/>
                  <a:gd name="T84" fmla="*/ 257 w 829"/>
                  <a:gd name="T85" fmla="*/ 25 h 1537"/>
                  <a:gd name="T86" fmla="*/ 301 w 829"/>
                  <a:gd name="T87" fmla="*/ 13 h 1537"/>
                  <a:gd name="T88" fmla="*/ 345 w 829"/>
                  <a:gd name="T89" fmla="*/ 5 h 1537"/>
                  <a:gd name="T90" fmla="*/ 391 w 829"/>
                  <a:gd name="T91" fmla="*/ 0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9" h="1537">
                    <a:moveTo>
                      <a:pt x="391" y="0"/>
                    </a:moveTo>
                    <a:lnTo>
                      <a:pt x="438" y="0"/>
                    </a:lnTo>
                    <a:lnTo>
                      <a:pt x="483" y="5"/>
                    </a:lnTo>
                    <a:lnTo>
                      <a:pt x="527" y="13"/>
                    </a:lnTo>
                    <a:lnTo>
                      <a:pt x="572" y="25"/>
                    </a:lnTo>
                    <a:lnTo>
                      <a:pt x="613" y="42"/>
                    </a:lnTo>
                    <a:lnTo>
                      <a:pt x="653" y="63"/>
                    </a:lnTo>
                    <a:lnTo>
                      <a:pt x="690" y="89"/>
                    </a:lnTo>
                    <a:lnTo>
                      <a:pt x="724" y="118"/>
                    </a:lnTo>
                    <a:lnTo>
                      <a:pt x="754" y="151"/>
                    </a:lnTo>
                    <a:lnTo>
                      <a:pt x="779" y="190"/>
                    </a:lnTo>
                    <a:lnTo>
                      <a:pt x="800" y="232"/>
                    </a:lnTo>
                    <a:lnTo>
                      <a:pt x="815" y="279"/>
                    </a:lnTo>
                    <a:lnTo>
                      <a:pt x="825" y="329"/>
                    </a:lnTo>
                    <a:lnTo>
                      <a:pt x="829" y="384"/>
                    </a:lnTo>
                    <a:lnTo>
                      <a:pt x="829" y="1331"/>
                    </a:lnTo>
                    <a:lnTo>
                      <a:pt x="784" y="1379"/>
                    </a:lnTo>
                    <a:lnTo>
                      <a:pt x="737" y="1422"/>
                    </a:lnTo>
                    <a:lnTo>
                      <a:pt x="686" y="1457"/>
                    </a:lnTo>
                    <a:lnTo>
                      <a:pt x="635" y="1486"/>
                    </a:lnTo>
                    <a:lnTo>
                      <a:pt x="581" y="1508"/>
                    </a:lnTo>
                    <a:lnTo>
                      <a:pt x="526" y="1525"/>
                    </a:lnTo>
                    <a:lnTo>
                      <a:pt x="471" y="1535"/>
                    </a:lnTo>
                    <a:lnTo>
                      <a:pt x="414" y="1537"/>
                    </a:lnTo>
                    <a:lnTo>
                      <a:pt x="357" y="1533"/>
                    </a:lnTo>
                    <a:lnTo>
                      <a:pt x="302" y="1523"/>
                    </a:lnTo>
                    <a:lnTo>
                      <a:pt x="247" y="1507"/>
                    </a:lnTo>
                    <a:lnTo>
                      <a:pt x="193" y="1483"/>
                    </a:lnTo>
                    <a:lnTo>
                      <a:pt x="142" y="1454"/>
                    </a:lnTo>
                    <a:lnTo>
                      <a:pt x="92" y="1420"/>
                    </a:lnTo>
                    <a:lnTo>
                      <a:pt x="45" y="1378"/>
                    </a:lnTo>
                    <a:lnTo>
                      <a:pt x="0" y="1331"/>
                    </a:lnTo>
                    <a:lnTo>
                      <a:pt x="0" y="384"/>
                    </a:lnTo>
                    <a:lnTo>
                      <a:pt x="4" y="329"/>
                    </a:lnTo>
                    <a:lnTo>
                      <a:pt x="13" y="279"/>
                    </a:lnTo>
                    <a:lnTo>
                      <a:pt x="29" y="232"/>
                    </a:lnTo>
                    <a:lnTo>
                      <a:pt x="49" y="190"/>
                    </a:lnTo>
                    <a:lnTo>
                      <a:pt x="76" y="151"/>
                    </a:lnTo>
                    <a:lnTo>
                      <a:pt x="105" y="118"/>
                    </a:lnTo>
                    <a:lnTo>
                      <a:pt x="138" y="89"/>
                    </a:lnTo>
                    <a:lnTo>
                      <a:pt x="175" y="63"/>
                    </a:lnTo>
                    <a:lnTo>
                      <a:pt x="215" y="42"/>
                    </a:lnTo>
                    <a:lnTo>
                      <a:pt x="257" y="25"/>
                    </a:lnTo>
                    <a:lnTo>
                      <a:pt x="301" y="13"/>
                    </a:lnTo>
                    <a:lnTo>
                      <a:pt x="345" y="5"/>
                    </a:lnTo>
                    <a:lnTo>
                      <a:pt x="39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45" name="Freeform 32">
                <a:extLst>
                  <a:ext uri="{FF2B5EF4-FFF2-40B4-BE49-F238E27FC236}">
                    <a16:creationId xmlns:a16="http://schemas.microsoft.com/office/drawing/2014/main" id="{26C94D92-DD08-4EF8-BD02-A583725040FB}"/>
                  </a:ext>
                </a:extLst>
              </p:cNvPr>
              <p:cNvSpPr>
                <a:spLocks/>
              </p:cNvSpPr>
              <p:nvPr/>
            </p:nvSpPr>
            <p:spPr bwMode="auto">
              <a:xfrm>
                <a:off x="8164" y="1993"/>
                <a:ext cx="276" cy="399"/>
              </a:xfrm>
              <a:custGeom>
                <a:avLst/>
                <a:gdLst>
                  <a:gd name="T0" fmla="*/ 391 w 829"/>
                  <a:gd name="T1" fmla="*/ 0 h 1197"/>
                  <a:gd name="T2" fmla="*/ 438 w 829"/>
                  <a:gd name="T3" fmla="*/ 0 h 1197"/>
                  <a:gd name="T4" fmla="*/ 483 w 829"/>
                  <a:gd name="T5" fmla="*/ 5 h 1197"/>
                  <a:gd name="T6" fmla="*/ 527 w 829"/>
                  <a:gd name="T7" fmla="*/ 13 h 1197"/>
                  <a:gd name="T8" fmla="*/ 572 w 829"/>
                  <a:gd name="T9" fmla="*/ 25 h 1197"/>
                  <a:gd name="T10" fmla="*/ 613 w 829"/>
                  <a:gd name="T11" fmla="*/ 42 h 1197"/>
                  <a:gd name="T12" fmla="*/ 653 w 829"/>
                  <a:gd name="T13" fmla="*/ 63 h 1197"/>
                  <a:gd name="T14" fmla="*/ 690 w 829"/>
                  <a:gd name="T15" fmla="*/ 89 h 1197"/>
                  <a:gd name="T16" fmla="*/ 724 w 829"/>
                  <a:gd name="T17" fmla="*/ 118 h 1197"/>
                  <a:gd name="T18" fmla="*/ 754 w 829"/>
                  <a:gd name="T19" fmla="*/ 151 h 1197"/>
                  <a:gd name="T20" fmla="*/ 779 w 829"/>
                  <a:gd name="T21" fmla="*/ 190 h 1197"/>
                  <a:gd name="T22" fmla="*/ 800 w 829"/>
                  <a:gd name="T23" fmla="*/ 232 h 1197"/>
                  <a:gd name="T24" fmla="*/ 815 w 829"/>
                  <a:gd name="T25" fmla="*/ 279 h 1197"/>
                  <a:gd name="T26" fmla="*/ 825 w 829"/>
                  <a:gd name="T27" fmla="*/ 329 h 1197"/>
                  <a:gd name="T28" fmla="*/ 829 w 829"/>
                  <a:gd name="T29" fmla="*/ 384 h 1197"/>
                  <a:gd name="T30" fmla="*/ 829 w 829"/>
                  <a:gd name="T31" fmla="*/ 1018 h 1197"/>
                  <a:gd name="T32" fmla="*/ 771 w 829"/>
                  <a:gd name="T33" fmla="*/ 1058 h 1197"/>
                  <a:gd name="T34" fmla="*/ 713 w 829"/>
                  <a:gd name="T35" fmla="*/ 1094 h 1197"/>
                  <a:gd name="T36" fmla="*/ 656 w 829"/>
                  <a:gd name="T37" fmla="*/ 1125 h 1197"/>
                  <a:gd name="T38" fmla="*/ 602 w 829"/>
                  <a:gd name="T39" fmla="*/ 1150 h 1197"/>
                  <a:gd name="T40" fmla="*/ 551 w 829"/>
                  <a:gd name="T41" fmla="*/ 1170 h 1197"/>
                  <a:gd name="T42" fmla="*/ 503 w 829"/>
                  <a:gd name="T43" fmla="*/ 1184 h 1197"/>
                  <a:gd name="T44" fmla="*/ 457 w 829"/>
                  <a:gd name="T45" fmla="*/ 1193 h 1197"/>
                  <a:gd name="T46" fmla="*/ 414 w 829"/>
                  <a:gd name="T47" fmla="*/ 1197 h 1197"/>
                  <a:gd name="T48" fmla="*/ 373 w 829"/>
                  <a:gd name="T49" fmla="*/ 1193 h 1197"/>
                  <a:gd name="T50" fmla="*/ 327 w 829"/>
                  <a:gd name="T51" fmla="*/ 1184 h 1197"/>
                  <a:gd name="T52" fmla="*/ 277 w 829"/>
                  <a:gd name="T53" fmla="*/ 1170 h 1197"/>
                  <a:gd name="T54" fmla="*/ 226 w 829"/>
                  <a:gd name="T55" fmla="*/ 1150 h 1197"/>
                  <a:gd name="T56" fmla="*/ 172 w 829"/>
                  <a:gd name="T57" fmla="*/ 1125 h 1197"/>
                  <a:gd name="T58" fmla="*/ 116 w 829"/>
                  <a:gd name="T59" fmla="*/ 1094 h 1197"/>
                  <a:gd name="T60" fmla="*/ 59 w 829"/>
                  <a:gd name="T61" fmla="*/ 1058 h 1197"/>
                  <a:gd name="T62" fmla="*/ 0 w 829"/>
                  <a:gd name="T63" fmla="*/ 1018 h 1197"/>
                  <a:gd name="T64" fmla="*/ 0 w 829"/>
                  <a:gd name="T65" fmla="*/ 384 h 1197"/>
                  <a:gd name="T66" fmla="*/ 4 w 829"/>
                  <a:gd name="T67" fmla="*/ 329 h 1197"/>
                  <a:gd name="T68" fmla="*/ 13 w 829"/>
                  <a:gd name="T69" fmla="*/ 279 h 1197"/>
                  <a:gd name="T70" fmla="*/ 29 w 829"/>
                  <a:gd name="T71" fmla="*/ 232 h 1197"/>
                  <a:gd name="T72" fmla="*/ 49 w 829"/>
                  <a:gd name="T73" fmla="*/ 190 h 1197"/>
                  <a:gd name="T74" fmla="*/ 76 w 829"/>
                  <a:gd name="T75" fmla="*/ 151 h 1197"/>
                  <a:gd name="T76" fmla="*/ 105 w 829"/>
                  <a:gd name="T77" fmla="*/ 118 h 1197"/>
                  <a:gd name="T78" fmla="*/ 138 w 829"/>
                  <a:gd name="T79" fmla="*/ 89 h 1197"/>
                  <a:gd name="T80" fmla="*/ 175 w 829"/>
                  <a:gd name="T81" fmla="*/ 63 h 1197"/>
                  <a:gd name="T82" fmla="*/ 215 w 829"/>
                  <a:gd name="T83" fmla="*/ 42 h 1197"/>
                  <a:gd name="T84" fmla="*/ 257 w 829"/>
                  <a:gd name="T85" fmla="*/ 25 h 1197"/>
                  <a:gd name="T86" fmla="*/ 301 w 829"/>
                  <a:gd name="T87" fmla="*/ 13 h 1197"/>
                  <a:gd name="T88" fmla="*/ 345 w 829"/>
                  <a:gd name="T89" fmla="*/ 5 h 1197"/>
                  <a:gd name="T90" fmla="*/ 391 w 829"/>
                  <a:gd name="T91" fmla="*/ 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9" h="1197">
                    <a:moveTo>
                      <a:pt x="391" y="0"/>
                    </a:moveTo>
                    <a:lnTo>
                      <a:pt x="438" y="0"/>
                    </a:lnTo>
                    <a:lnTo>
                      <a:pt x="483" y="5"/>
                    </a:lnTo>
                    <a:lnTo>
                      <a:pt x="527" y="13"/>
                    </a:lnTo>
                    <a:lnTo>
                      <a:pt x="572" y="25"/>
                    </a:lnTo>
                    <a:lnTo>
                      <a:pt x="613" y="42"/>
                    </a:lnTo>
                    <a:lnTo>
                      <a:pt x="653" y="63"/>
                    </a:lnTo>
                    <a:lnTo>
                      <a:pt x="690" y="89"/>
                    </a:lnTo>
                    <a:lnTo>
                      <a:pt x="724" y="118"/>
                    </a:lnTo>
                    <a:lnTo>
                      <a:pt x="754" y="151"/>
                    </a:lnTo>
                    <a:lnTo>
                      <a:pt x="779" y="190"/>
                    </a:lnTo>
                    <a:lnTo>
                      <a:pt x="800" y="232"/>
                    </a:lnTo>
                    <a:lnTo>
                      <a:pt x="815" y="279"/>
                    </a:lnTo>
                    <a:lnTo>
                      <a:pt x="825" y="329"/>
                    </a:lnTo>
                    <a:lnTo>
                      <a:pt x="829" y="384"/>
                    </a:lnTo>
                    <a:lnTo>
                      <a:pt x="829" y="1018"/>
                    </a:lnTo>
                    <a:lnTo>
                      <a:pt x="771" y="1058"/>
                    </a:lnTo>
                    <a:lnTo>
                      <a:pt x="713" y="1094"/>
                    </a:lnTo>
                    <a:lnTo>
                      <a:pt x="656" y="1125"/>
                    </a:lnTo>
                    <a:lnTo>
                      <a:pt x="602" y="1150"/>
                    </a:lnTo>
                    <a:lnTo>
                      <a:pt x="551" y="1170"/>
                    </a:lnTo>
                    <a:lnTo>
                      <a:pt x="503" y="1184"/>
                    </a:lnTo>
                    <a:lnTo>
                      <a:pt x="457" y="1193"/>
                    </a:lnTo>
                    <a:lnTo>
                      <a:pt x="414" y="1197"/>
                    </a:lnTo>
                    <a:lnTo>
                      <a:pt x="373" y="1193"/>
                    </a:lnTo>
                    <a:lnTo>
                      <a:pt x="327" y="1184"/>
                    </a:lnTo>
                    <a:lnTo>
                      <a:pt x="277" y="1170"/>
                    </a:lnTo>
                    <a:lnTo>
                      <a:pt x="226" y="1150"/>
                    </a:lnTo>
                    <a:lnTo>
                      <a:pt x="172" y="1125"/>
                    </a:lnTo>
                    <a:lnTo>
                      <a:pt x="116" y="1094"/>
                    </a:lnTo>
                    <a:lnTo>
                      <a:pt x="59" y="1058"/>
                    </a:lnTo>
                    <a:lnTo>
                      <a:pt x="0" y="1018"/>
                    </a:lnTo>
                    <a:lnTo>
                      <a:pt x="0" y="384"/>
                    </a:lnTo>
                    <a:lnTo>
                      <a:pt x="4" y="329"/>
                    </a:lnTo>
                    <a:lnTo>
                      <a:pt x="13" y="279"/>
                    </a:lnTo>
                    <a:lnTo>
                      <a:pt x="29" y="232"/>
                    </a:lnTo>
                    <a:lnTo>
                      <a:pt x="49" y="190"/>
                    </a:lnTo>
                    <a:lnTo>
                      <a:pt x="76" y="151"/>
                    </a:lnTo>
                    <a:lnTo>
                      <a:pt x="105" y="118"/>
                    </a:lnTo>
                    <a:lnTo>
                      <a:pt x="138" y="89"/>
                    </a:lnTo>
                    <a:lnTo>
                      <a:pt x="175" y="63"/>
                    </a:lnTo>
                    <a:lnTo>
                      <a:pt x="215" y="42"/>
                    </a:lnTo>
                    <a:lnTo>
                      <a:pt x="257" y="25"/>
                    </a:lnTo>
                    <a:lnTo>
                      <a:pt x="301" y="13"/>
                    </a:lnTo>
                    <a:lnTo>
                      <a:pt x="345" y="5"/>
                    </a:lnTo>
                    <a:lnTo>
                      <a:pt x="391" y="0"/>
                    </a:lnTo>
                    <a:close/>
                  </a:path>
                </a:pathLst>
              </a:custGeom>
              <a:solidFill>
                <a:srgbClr val="F7C5AA"/>
              </a:solidFill>
              <a:ln w="0">
                <a:solidFill>
                  <a:srgbClr val="F7C5A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46" name="Freeform 33">
                <a:extLst>
                  <a:ext uri="{FF2B5EF4-FFF2-40B4-BE49-F238E27FC236}">
                    <a16:creationId xmlns:a16="http://schemas.microsoft.com/office/drawing/2014/main" id="{B87FED9F-16BB-4D51-9FEE-F79A5E381E5F}"/>
                  </a:ext>
                </a:extLst>
              </p:cNvPr>
              <p:cNvSpPr>
                <a:spLocks/>
              </p:cNvSpPr>
              <p:nvPr/>
            </p:nvSpPr>
            <p:spPr bwMode="auto">
              <a:xfrm>
                <a:off x="7982" y="1553"/>
                <a:ext cx="641" cy="786"/>
              </a:xfrm>
              <a:custGeom>
                <a:avLst/>
                <a:gdLst>
                  <a:gd name="T0" fmla="*/ 1134 w 1922"/>
                  <a:gd name="T1" fmla="*/ 10 h 2357"/>
                  <a:gd name="T2" fmla="*/ 1357 w 1922"/>
                  <a:gd name="T3" fmla="*/ 59 h 2357"/>
                  <a:gd name="T4" fmla="*/ 1535 w 1922"/>
                  <a:gd name="T5" fmla="*/ 142 h 2357"/>
                  <a:gd name="T6" fmla="*/ 1675 w 1922"/>
                  <a:gd name="T7" fmla="*/ 255 h 2357"/>
                  <a:gd name="T8" fmla="*/ 1778 w 1922"/>
                  <a:gd name="T9" fmla="*/ 392 h 2357"/>
                  <a:gd name="T10" fmla="*/ 1850 w 1922"/>
                  <a:gd name="T11" fmla="*/ 547 h 2357"/>
                  <a:gd name="T12" fmla="*/ 1896 w 1922"/>
                  <a:gd name="T13" fmla="*/ 715 h 2357"/>
                  <a:gd name="T14" fmla="*/ 1918 w 1922"/>
                  <a:gd name="T15" fmla="*/ 888 h 2357"/>
                  <a:gd name="T16" fmla="*/ 1921 w 1922"/>
                  <a:gd name="T17" fmla="*/ 1062 h 2357"/>
                  <a:gd name="T18" fmla="*/ 1908 w 1922"/>
                  <a:gd name="T19" fmla="*/ 1233 h 2357"/>
                  <a:gd name="T20" fmla="*/ 1886 w 1922"/>
                  <a:gd name="T21" fmla="*/ 1392 h 2357"/>
                  <a:gd name="T22" fmla="*/ 1856 w 1922"/>
                  <a:gd name="T23" fmla="*/ 1534 h 2357"/>
                  <a:gd name="T24" fmla="*/ 1824 w 1922"/>
                  <a:gd name="T25" fmla="*/ 1655 h 2357"/>
                  <a:gd name="T26" fmla="*/ 1792 w 1922"/>
                  <a:gd name="T27" fmla="*/ 1748 h 2357"/>
                  <a:gd name="T28" fmla="*/ 1766 w 1922"/>
                  <a:gd name="T29" fmla="*/ 1806 h 2357"/>
                  <a:gd name="T30" fmla="*/ 1716 w 1922"/>
                  <a:gd name="T31" fmla="*/ 1871 h 2357"/>
                  <a:gd name="T32" fmla="*/ 1614 w 1922"/>
                  <a:gd name="T33" fmla="*/ 1973 h 2357"/>
                  <a:gd name="T34" fmla="*/ 1481 w 1922"/>
                  <a:gd name="T35" fmla="*/ 2085 h 2357"/>
                  <a:gd name="T36" fmla="*/ 1330 w 1922"/>
                  <a:gd name="T37" fmla="*/ 2196 h 2357"/>
                  <a:gd name="T38" fmla="*/ 1178 w 1922"/>
                  <a:gd name="T39" fmla="*/ 2286 h 2357"/>
                  <a:gd name="T40" fmla="*/ 1039 w 1922"/>
                  <a:gd name="T41" fmla="*/ 2344 h 2357"/>
                  <a:gd name="T42" fmla="*/ 923 w 1922"/>
                  <a:gd name="T43" fmla="*/ 2354 h 2357"/>
                  <a:gd name="T44" fmla="*/ 792 w 1922"/>
                  <a:gd name="T45" fmla="*/ 2310 h 2357"/>
                  <a:gd name="T46" fmla="*/ 641 w 1922"/>
                  <a:gd name="T47" fmla="*/ 2229 h 2357"/>
                  <a:gd name="T48" fmla="*/ 489 w 1922"/>
                  <a:gd name="T49" fmla="*/ 2124 h 2357"/>
                  <a:gd name="T50" fmla="*/ 348 w 1922"/>
                  <a:gd name="T51" fmla="*/ 2011 h 2357"/>
                  <a:gd name="T52" fmla="*/ 235 w 1922"/>
                  <a:gd name="T53" fmla="*/ 1903 h 2357"/>
                  <a:gd name="T54" fmla="*/ 161 w 1922"/>
                  <a:gd name="T55" fmla="*/ 1817 h 2357"/>
                  <a:gd name="T56" fmla="*/ 138 w 1922"/>
                  <a:gd name="T57" fmla="*/ 1771 h 2357"/>
                  <a:gd name="T58" fmla="*/ 109 w 1922"/>
                  <a:gd name="T59" fmla="*/ 1688 h 2357"/>
                  <a:gd name="T60" fmla="*/ 76 w 1922"/>
                  <a:gd name="T61" fmla="*/ 1577 h 2357"/>
                  <a:gd name="T62" fmla="*/ 45 w 1922"/>
                  <a:gd name="T63" fmla="*/ 1442 h 2357"/>
                  <a:gd name="T64" fmla="*/ 19 w 1922"/>
                  <a:gd name="T65" fmla="*/ 1287 h 2357"/>
                  <a:gd name="T66" fmla="*/ 2 w 1922"/>
                  <a:gd name="T67" fmla="*/ 1120 h 2357"/>
                  <a:gd name="T68" fmla="*/ 0 w 1922"/>
                  <a:gd name="T69" fmla="*/ 946 h 2357"/>
                  <a:gd name="T70" fmla="*/ 15 w 1922"/>
                  <a:gd name="T71" fmla="*/ 772 h 2357"/>
                  <a:gd name="T72" fmla="*/ 52 w 1922"/>
                  <a:gd name="T73" fmla="*/ 601 h 2357"/>
                  <a:gd name="T74" fmla="*/ 116 w 1922"/>
                  <a:gd name="T75" fmla="*/ 442 h 2357"/>
                  <a:gd name="T76" fmla="*/ 208 w 1922"/>
                  <a:gd name="T77" fmla="*/ 298 h 2357"/>
                  <a:gd name="T78" fmla="*/ 334 w 1922"/>
                  <a:gd name="T79" fmla="*/ 176 h 2357"/>
                  <a:gd name="T80" fmla="*/ 500 w 1922"/>
                  <a:gd name="T81" fmla="*/ 83 h 2357"/>
                  <a:gd name="T82" fmla="*/ 707 w 1922"/>
                  <a:gd name="T83" fmla="*/ 23 h 2357"/>
                  <a:gd name="T84" fmla="*/ 960 w 1922"/>
                  <a:gd name="T85" fmla="*/ 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2" h="2357">
                    <a:moveTo>
                      <a:pt x="960" y="0"/>
                    </a:moveTo>
                    <a:lnTo>
                      <a:pt x="1050" y="3"/>
                    </a:lnTo>
                    <a:lnTo>
                      <a:pt x="1134" y="10"/>
                    </a:lnTo>
                    <a:lnTo>
                      <a:pt x="1214" y="23"/>
                    </a:lnTo>
                    <a:lnTo>
                      <a:pt x="1288" y="38"/>
                    </a:lnTo>
                    <a:lnTo>
                      <a:pt x="1357" y="59"/>
                    </a:lnTo>
                    <a:lnTo>
                      <a:pt x="1422" y="83"/>
                    </a:lnTo>
                    <a:lnTo>
                      <a:pt x="1481" y="111"/>
                    </a:lnTo>
                    <a:lnTo>
                      <a:pt x="1535" y="142"/>
                    </a:lnTo>
                    <a:lnTo>
                      <a:pt x="1586" y="176"/>
                    </a:lnTo>
                    <a:lnTo>
                      <a:pt x="1632" y="215"/>
                    </a:lnTo>
                    <a:lnTo>
                      <a:pt x="1675" y="255"/>
                    </a:lnTo>
                    <a:lnTo>
                      <a:pt x="1713" y="298"/>
                    </a:lnTo>
                    <a:lnTo>
                      <a:pt x="1748" y="344"/>
                    </a:lnTo>
                    <a:lnTo>
                      <a:pt x="1778" y="392"/>
                    </a:lnTo>
                    <a:lnTo>
                      <a:pt x="1806" y="442"/>
                    </a:lnTo>
                    <a:lnTo>
                      <a:pt x="1829" y="493"/>
                    </a:lnTo>
                    <a:lnTo>
                      <a:pt x="1850" y="547"/>
                    </a:lnTo>
                    <a:lnTo>
                      <a:pt x="1868" y="601"/>
                    </a:lnTo>
                    <a:lnTo>
                      <a:pt x="1883" y="658"/>
                    </a:lnTo>
                    <a:lnTo>
                      <a:pt x="1896" y="715"/>
                    </a:lnTo>
                    <a:lnTo>
                      <a:pt x="1905" y="772"/>
                    </a:lnTo>
                    <a:lnTo>
                      <a:pt x="1912" y="830"/>
                    </a:lnTo>
                    <a:lnTo>
                      <a:pt x="1918" y="888"/>
                    </a:lnTo>
                    <a:lnTo>
                      <a:pt x="1921" y="946"/>
                    </a:lnTo>
                    <a:lnTo>
                      <a:pt x="1922" y="1004"/>
                    </a:lnTo>
                    <a:lnTo>
                      <a:pt x="1921" y="1062"/>
                    </a:lnTo>
                    <a:lnTo>
                      <a:pt x="1918" y="1120"/>
                    </a:lnTo>
                    <a:lnTo>
                      <a:pt x="1914" y="1177"/>
                    </a:lnTo>
                    <a:lnTo>
                      <a:pt x="1908" y="1233"/>
                    </a:lnTo>
                    <a:lnTo>
                      <a:pt x="1901" y="1287"/>
                    </a:lnTo>
                    <a:lnTo>
                      <a:pt x="1894" y="1339"/>
                    </a:lnTo>
                    <a:lnTo>
                      <a:pt x="1886" y="1392"/>
                    </a:lnTo>
                    <a:lnTo>
                      <a:pt x="1876" y="1442"/>
                    </a:lnTo>
                    <a:lnTo>
                      <a:pt x="1867" y="1489"/>
                    </a:lnTo>
                    <a:lnTo>
                      <a:pt x="1856" y="1534"/>
                    </a:lnTo>
                    <a:lnTo>
                      <a:pt x="1845" y="1577"/>
                    </a:lnTo>
                    <a:lnTo>
                      <a:pt x="1833" y="1618"/>
                    </a:lnTo>
                    <a:lnTo>
                      <a:pt x="1824" y="1655"/>
                    </a:lnTo>
                    <a:lnTo>
                      <a:pt x="1813" y="1688"/>
                    </a:lnTo>
                    <a:lnTo>
                      <a:pt x="1802" y="1720"/>
                    </a:lnTo>
                    <a:lnTo>
                      <a:pt x="1792" y="1748"/>
                    </a:lnTo>
                    <a:lnTo>
                      <a:pt x="1782" y="1771"/>
                    </a:lnTo>
                    <a:lnTo>
                      <a:pt x="1774" y="1791"/>
                    </a:lnTo>
                    <a:lnTo>
                      <a:pt x="1766" y="1806"/>
                    </a:lnTo>
                    <a:lnTo>
                      <a:pt x="1760" y="1817"/>
                    </a:lnTo>
                    <a:lnTo>
                      <a:pt x="1741" y="1843"/>
                    </a:lnTo>
                    <a:lnTo>
                      <a:pt x="1716" y="1871"/>
                    </a:lnTo>
                    <a:lnTo>
                      <a:pt x="1687" y="1903"/>
                    </a:lnTo>
                    <a:lnTo>
                      <a:pt x="1652" y="1937"/>
                    </a:lnTo>
                    <a:lnTo>
                      <a:pt x="1614" y="1973"/>
                    </a:lnTo>
                    <a:lnTo>
                      <a:pt x="1572" y="2011"/>
                    </a:lnTo>
                    <a:lnTo>
                      <a:pt x="1528" y="2048"/>
                    </a:lnTo>
                    <a:lnTo>
                      <a:pt x="1481" y="2085"/>
                    </a:lnTo>
                    <a:lnTo>
                      <a:pt x="1431" y="2124"/>
                    </a:lnTo>
                    <a:lnTo>
                      <a:pt x="1382" y="2160"/>
                    </a:lnTo>
                    <a:lnTo>
                      <a:pt x="1330" y="2196"/>
                    </a:lnTo>
                    <a:lnTo>
                      <a:pt x="1279" y="2229"/>
                    </a:lnTo>
                    <a:lnTo>
                      <a:pt x="1228" y="2260"/>
                    </a:lnTo>
                    <a:lnTo>
                      <a:pt x="1178" y="2286"/>
                    </a:lnTo>
                    <a:lnTo>
                      <a:pt x="1130" y="2310"/>
                    </a:lnTo>
                    <a:lnTo>
                      <a:pt x="1083" y="2329"/>
                    </a:lnTo>
                    <a:lnTo>
                      <a:pt x="1039" y="2344"/>
                    </a:lnTo>
                    <a:lnTo>
                      <a:pt x="997" y="2354"/>
                    </a:lnTo>
                    <a:lnTo>
                      <a:pt x="960" y="2357"/>
                    </a:lnTo>
                    <a:lnTo>
                      <a:pt x="923" y="2354"/>
                    </a:lnTo>
                    <a:lnTo>
                      <a:pt x="881" y="2344"/>
                    </a:lnTo>
                    <a:lnTo>
                      <a:pt x="837" y="2329"/>
                    </a:lnTo>
                    <a:lnTo>
                      <a:pt x="792" y="2310"/>
                    </a:lnTo>
                    <a:lnTo>
                      <a:pt x="743" y="2286"/>
                    </a:lnTo>
                    <a:lnTo>
                      <a:pt x="692" y="2260"/>
                    </a:lnTo>
                    <a:lnTo>
                      <a:pt x="641" y="2229"/>
                    </a:lnTo>
                    <a:lnTo>
                      <a:pt x="590" y="2196"/>
                    </a:lnTo>
                    <a:lnTo>
                      <a:pt x="539" y="2160"/>
                    </a:lnTo>
                    <a:lnTo>
                      <a:pt x="489" y="2124"/>
                    </a:lnTo>
                    <a:lnTo>
                      <a:pt x="441" y="2085"/>
                    </a:lnTo>
                    <a:lnTo>
                      <a:pt x="394" y="2048"/>
                    </a:lnTo>
                    <a:lnTo>
                      <a:pt x="348" y="2011"/>
                    </a:lnTo>
                    <a:lnTo>
                      <a:pt x="306" y="1973"/>
                    </a:lnTo>
                    <a:lnTo>
                      <a:pt x="268" y="1937"/>
                    </a:lnTo>
                    <a:lnTo>
                      <a:pt x="235" y="1903"/>
                    </a:lnTo>
                    <a:lnTo>
                      <a:pt x="204" y="1871"/>
                    </a:lnTo>
                    <a:lnTo>
                      <a:pt x="179" y="1843"/>
                    </a:lnTo>
                    <a:lnTo>
                      <a:pt x="161" y="1817"/>
                    </a:lnTo>
                    <a:lnTo>
                      <a:pt x="154" y="1806"/>
                    </a:lnTo>
                    <a:lnTo>
                      <a:pt x="146" y="1791"/>
                    </a:lnTo>
                    <a:lnTo>
                      <a:pt x="138" y="1771"/>
                    </a:lnTo>
                    <a:lnTo>
                      <a:pt x="128" y="1748"/>
                    </a:lnTo>
                    <a:lnTo>
                      <a:pt x="119" y="1720"/>
                    </a:lnTo>
                    <a:lnTo>
                      <a:pt x="109" y="1688"/>
                    </a:lnTo>
                    <a:lnTo>
                      <a:pt x="98" y="1655"/>
                    </a:lnTo>
                    <a:lnTo>
                      <a:pt x="87" y="1618"/>
                    </a:lnTo>
                    <a:lnTo>
                      <a:pt x="76" y="1577"/>
                    </a:lnTo>
                    <a:lnTo>
                      <a:pt x="65" y="1534"/>
                    </a:lnTo>
                    <a:lnTo>
                      <a:pt x="55" y="1489"/>
                    </a:lnTo>
                    <a:lnTo>
                      <a:pt x="45" y="1442"/>
                    </a:lnTo>
                    <a:lnTo>
                      <a:pt x="36" y="1392"/>
                    </a:lnTo>
                    <a:lnTo>
                      <a:pt x="27" y="1339"/>
                    </a:lnTo>
                    <a:lnTo>
                      <a:pt x="19" y="1287"/>
                    </a:lnTo>
                    <a:lnTo>
                      <a:pt x="12" y="1233"/>
                    </a:lnTo>
                    <a:lnTo>
                      <a:pt x="7" y="1177"/>
                    </a:lnTo>
                    <a:lnTo>
                      <a:pt x="2" y="1120"/>
                    </a:lnTo>
                    <a:lnTo>
                      <a:pt x="0" y="1062"/>
                    </a:lnTo>
                    <a:lnTo>
                      <a:pt x="0" y="1004"/>
                    </a:lnTo>
                    <a:lnTo>
                      <a:pt x="0" y="946"/>
                    </a:lnTo>
                    <a:lnTo>
                      <a:pt x="2" y="888"/>
                    </a:lnTo>
                    <a:lnTo>
                      <a:pt x="8" y="830"/>
                    </a:lnTo>
                    <a:lnTo>
                      <a:pt x="15" y="772"/>
                    </a:lnTo>
                    <a:lnTo>
                      <a:pt x="25" y="715"/>
                    </a:lnTo>
                    <a:lnTo>
                      <a:pt x="37" y="658"/>
                    </a:lnTo>
                    <a:lnTo>
                      <a:pt x="52" y="601"/>
                    </a:lnTo>
                    <a:lnTo>
                      <a:pt x="70" y="547"/>
                    </a:lnTo>
                    <a:lnTo>
                      <a:pt x="91" y="493"/>
                    </a:lnTo>
                    <a:lnTo>
                      <a:pt x="116" y="442"/>
                    </a:lnTo>
                    <a:lnTo>
                      <a:pt x="142" y="392"/>
                    </a:lnTo>
                    <a:lnTo>
                      <a:pt x="174" y="344"/>
                    </a:lnTo>
                    <a:lnTo>
                      <a:pt x="208" y="298"/>
                    </a:lnTo>
                    <a:lnTo>
                      <a:pt x="246" y="255"/>
                    </a:lnTo>
                    <a:lnTo>
                      <a:pt x="289" y="215"/>
                    </a:lnTo>
                    <a:lnTo>
                      <a:pt x="334" y="176"/>
                    </a:lnTo>
                    <a:lnTo>
                      <a:pt x="385" y="142"/>
                    </a:lnTo>
                    <a:lnTo>
                      <a:pt x="441" y="111"/>
                    </a:lnTo>
                    <a:lnTo>
                      <a:pt x="500" y="83"/>
                    </a:lnTo>
                    <a:lnTo>
                      <a:pt x="564" y="59"/>
                    </a:lnTo>
                    <a:lnTo>
                      <a:pt x="633" y="38"/>
                    </a:lnTo>
                    <a:lnTo>
                      <a:pt x="707" y="23"/>
                    </a:lnTo>
                    <a:lnTo>
                      <a:pt x="786" y="10"/>
                    </a:lnTo>
                    <a:lnTo>
                      <a:pt x="870" y="3"/>
                    </a:lnTo>
                    <a:lnTo>
                      <a:pt x="960"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47" name="Freeform 36">
                <a:extLst>
                  <a:ext uri="{FF2B5EF4-FFF2-40B4-BE49-F238E27FC236}">
                    <a16:creationId xmlns:a16="http://schemas.microsoft.com/office/drawing/2014/main" id="{5DF7C6E8-8A03-42C6-B861-A317A5CB52A7}"/>
                  </a:ext>
                </a:extLst>
              </p:cNvPr>
              <p:cNvSpPr>
                <a:spLocks/>
              </p:cNvSpPr>
              <p:nvPr/>
            </p:nvSpPr>
            <p:spPr bwMode="auto">
              <a:xfrm>
                <a:off x="7921" y="1859"/>
                <a:ext cx="101" cy="156"/>
              </a:xfrm>
              <a:custGeom>
                <a:avLst/>
                <a:gdLst>
                  <a:gd name="T0" fmla="*/ 101 w 304"/>
                  <a:gd name="T1" fmla="*/ 0 h 466"/>
                  <a:gd name="T2" fmla="*/ 127 w 304"/>
                  <a:gd name="T3" fmla="*/ 3 h 466"/>
                  <a:gd name="T4" fmla="*/ 153 w 304"/>
                  <a:gd name="T5" fmla="*/ 13 h 466"/>
                  <a:gd name="T6" fmla="*/ 180 w 304"/>
                  <a:gd name="T7" fmla="*/ 29 h 466"/>
                  <a:gd name="T8" fmla="*/ 204 w 304"/>
                  <a:gd name="T9" fmla="*/ 52 h 466"/>
                  <a:gd name="T10" fmla="*/ 228 w 304"/>
                  <a:gd name="T11" fmla="*/ 79 h 466"/>
                  <a:gd name="T12" fmla="*/ 249 w 304"/>
                  <a:gd name="T13" fmla="*/ 112 h 466"/>
                  <a:gd name="T14" fmla="*/ 268 w 304"/>
                  <a:gd name="T15" fmla="*/ 148 h 466"/>
                  <a:gd name="T16" fmla="*/ 283 w 304"/>
                  <a:gd name="T17" fmla="*/ 190 h 466"/>
                  <a:gd name="T18" fmla="*/ 294 w 304"/>
                  <a:gd name="T19" fmla="*/ 232 h 466"/>
                  <a:gd name="T20" fmla="*/ 301 w 304"/>
                  <a:gd name="T21" fmla="*/ 272 h 466"/>
                  <a:gd name="T22" fmla="*/ 304 w 304"/>
                  <a:gd name="T23" fmla="*/ 310 h 466"/>
                  <a:gd name="T24" fmla="*/ 301 w 304"/>
                  <a:gd name="T25" fmla="*/ 346 h 466"/>
                  <a:gd name="T26" fmla="*/ 294 w 304"/>
                  <a:gd name="T27" fmla="*/ 380 h 466"/>
                  <a:gd name="T28" fmla="*/ 283 w 304"/>
                  <a:gd name="T29" fmla="*/ 409 h 466"/>
                  <a:gd name="T30" fmla="*/ 268 w 304"/>
                  <a:gd name="T31" fmla="*/ 432 h 466"/>
                  <a:gd name="T32" fmla="*/ 249 w 304"/>
                  <a:gd name="T33" fmla="*/ 450 h 466"/>
                  <a:gd name="T34" fmla="*/ 227 w 304"/>
                  <a:gd name="T35" fmla="*/ 461 h 466"/>
                  <a:gd name="T36" fmla="*/ 202 w 304"/>
                  <a:gd name="T37" fmla="*/ 466 h 466"/>
                  <a:gd name="T38" fmla="*/ 175 w 304"/>
                  <a:gd name="T39" fmla="*/ 463 h 466"/>
                  <a:gd name="T40" fmla="*/ 149 w 304"/>
                  <a:gd name="T41" fmla="*/ 453 h 466"/>
                  <a:gd name="T42" fmla="*/ 124 w 304"/>
                  <a:gd name="T43" fmla="*/ 436 h 466"/>
                  <a:gd name="T44" fmla="*/ 99 w 304"/>
                  <a:gd name="T45" fmla="*/ 414 h 466"/>
                  <a:gd name="T46" fmla="*/ 76 w 304"/>
                  <a:gd name="T47" fmla="*/ 387 h 466"/>
                  <a:gd name="T48" fmla="*/ 54 w 304"/>
                  <a:gd name="T49" fmla="*/ 353 h 466"/>
                  <a:gd name="T50" fmla="*/ 34 w 304"/>
                  <a:gd name="T51" fmla="*/ 317 h 466"/>
                  <a:gd name="T52" fmla="*/ 19 w 304"/>
                  <a:gd name="T53" fmla="*/ 277 h 466"/>
                  <a:gd name="T54" fmla="*/ 8 w 304"/>
                  <a:gd name="T55" fmla="*/ 234 h 466"/>
                  <a:gd name="T56" fmla="*/ 1 w 304"/>
                  <a:gd name="T57" fmla="*/ 194 h 466"/>
                  <a:gd name="T58" fmla="*/ 0 w 304"/>
                  <a:gd name="T59" fmla="*/ 155 h 466"/>
                  <a:gd name="T60" fmla="*/ 1 w 304"/>
                  <a:gd name="T61" fmla="*/ 119 h 466"/>
                  <a:gd name="T62" fmla="*/ 8 w 304"/>
                  <a:gd name="T63" fmla="*/ 86 h 466"/>
                  <a:gd name="T64" fmla="*/ 19 w 304"/>
                  <a:gd name="T65" fmla="*/ 57 h 466"/>
                  <a:gd name="T66" fmla="*/ 34 w 304"/>
                  <a:gd name="T67" fmla="*/ 34 h 466"/>
                  <a:gd name="T68" fmla="*/ 54 w 304"/>
                  <a:gd name="T69" fmla="*/ 16 h 466"/>
                  <a:gd name="T70" fmla="*/ 76 w 304"/>
                  <a:gd name="T71" fmla="*/ 4 h 466"/>
                  <a:gd name="T72" fmla="*/ 101 w 304"/>
                  <a:gd name="T73"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4" h="466">
                    <a:moveTo>
                      <a:pt x="101" y="0"/>
                    </a:moveTo>
                    <a:lnTo>
                      <a:pt x="127" y="3"/>
                    </a:lnTo>
                    <a:lnTo>
                      <a:pt x="153" y="13"/>
                    </a:lnTo>
                    <a:lnTo>
                      <a:pt x="180" y="29"/>
                    </a:lnTo>
                    <a:lnTo>
                      <a:pt x="204" y="52"/>
                    </a:lnTo>
                    <a:lnTo>
                      <a:pt x="228" y="79"/>
                    </a:lnTo>
                    <a:lnTo>
                      <a:pt x="249" y="112"/>
                    </a:lnTo>
                    <a:lnTo>
                      <a:pt x="268" y="148"/>
                    </a:lnTo>
                    <a:lnTo>
                      <a:pt x="283" y="190"/>
                    </a:lnTo>
                    <a:lnTo>
                      <a:pt x="294" y="232"/>
                    </a:lnTo>
                    <a:lnTo>
                      <a:pt x="301" y="272"/>
                    </a:lnTo>
                    <a:lnTo>
                      <a:pt x="304" y="310"/>
                    </a:lnTo>
                    <a:lnTo>
                      <a:pt x="301" y="346"/>
                    </a:lnTo>
                    <a:lnTo>
                      <a:pt x="294" y="380"/>
                    </a:lnTo>
                    <a:lnTo>
                      <a:pt x="283" y="409"/>
                    </a:lnTo>
                    <a:lnTo>
                      <a:pt x="268" y="432"/>
                    </a:lnTo>
                    <a:lnTo>
                      <a:pt x="249" y="450"/>
                    </a:lnTo>
                    <a:lnTo>
                      <a:pt x="227" y="461"/>
                    </a:lnTo>
                    <a:lnTo>
                      <a:pt x="202" y="466"/>
                    </a:lnTo>
                    <a:lnTo>
                      <a:pt x="175" y="463"/>
                    </a:lnTo>
                    <a:lnTo>
                      <a:pt x="149" y="453"/>
                    </a:lnTo>
                    <a:lnTo>
                      <a:pt x="124" y="436"/>
                    </a:lnTo>
                    <a:lnTo>
                      <a:pt x="99" y="414"/>
                    </a:lnTo>
                    <a:lnTo>
                      <a:pt x="76" y="387"/>
                    </a:lnTo>
                    <a:lnTo>
                      <a:pt x="54" y="353"/>
                    </a:lnTo>
                    <a:lnTo>
                      <a:pt x="34" y="317"/>
                    </a:lnTo>
                    <a:lnTo>
                      <a:pt x="19" y="277"/>
                    </a:lnTo>
                    <a:lnTo>
                      <a:pt x="8" y="234"/>
                    </a:lnTo>
                    <a:lnTo>
                      <a:pt x="1" y="194"/>
                    </a:lnTo>
                    <a:lnTo>
                      <a:pt x="0" y="155"/>
                    </a:lnTo>
                    <a:lnTo>
                      <a:pt x="1" y="119"/>
                    </a:lnTo>
                    <a:lnTo>
                      <a:pt x="8" y="86"/>
                    </a:lnTo>
                    <a:lnTo>
                      <a:pt x="19" y="57"/>
                    </a:lnTo>
                    <a:lnTo>
                      <a:pt x="34" y="34"/>
                    </a:lnTo>
                    <a:lnTo>
                      <a:pt x="54" y="16"/>
                    </a:lnTo>
                    <a:lnTo>
                      <a:pt x="76" y="4"/>
                    </a:lnTo>
                    <a:lnTo>
                      <a:pt x="10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48" name="Freeform 37">
                <a:extLst>
                  <a:ext uri="{FF2B5EF4-FFF2-40B4-BE49-F238E27FC236}">
                    <a16:creationId xmlns:a16="http://schemas.microsoft.com/office/drawing/2014/main" id="{09143AFD-E4CF-45AB-B670-4F371084A95B}"/>
                  </a:ext>
                </a:extLst>
              </p:cNvPr>
              <p:cNvSpPr>
                <a:spLocks/>
              </p:cNvSpPr>
              <p:nvPr/>
            </p:nvSpPr>
            <p:spPr bwMode="auto">
              <a:xfrm>
                <a:off x="8581" y="1859"/>
                <a:ext cx="102" cy="156"/>
              </a:xfrm>
              <a:custGeom>
                <a:avLst/>
                <a:gdLst>
                  <a:gd name="T0" fmla="*/ 201 w 304"/>
                  <a:gd name="T1" fmla="*/ 0 h 466"/>
                  <a:gd name="T2" fmla="*/ 226 w 304"/>
                  <a:gd name="T3" fmla="*/ 4 h 466"/>
                  <a:gd name="T4" fmla="*/ 250 w 304"/>
                  <a:gd name="T5" fmla="*/ 16 h 466"/>
                  <a:gd name="T6" fmla="*/ 268 w 304"/>
                  <a:gd name="T7" fmla="*/ 34 h 466"/>
                  <a:gd name="T8" fmla="*/ 283 w 304"/>
                  <a:gd name="T9" fmla="*/ 57 h 466"/>
                  <a:gd name="T10" fmla="*/ 294 w 304"/>
                  <a:gd name="T11" fmla="*/ 86 h 466"/>
                  <a:gd name="T12" fmla="*/ 301 w 304"/>
                  <a:gd name="T13" fmla="*/ 119 h 466"/>
                  <a:gd name="T14" fmla="*/ 304 w 304"/>
                  <a:gd name="T15" fmla="*/ 155 h 466"/>
                  <a:gd name="T16" fmla="*/ 302 w 304"/>
                  <a:gd name="T17" fmla="*/ 194 h 466"/>
                  <a:gd name="T18" fmla="*/ 295 w 304"/>
                  <a:gd name="T19" fmla="*/ 234 h 466"/>
                  <a:gd name="T20" fmla="*/ 284 w 304"/>
                  <a:gd name="T21" fmla="*/ 277 h 466"/>
                  <a:gd name="T22" fmla="*/ 268 w 304"/>
                  <a:gd name="T23" fmla="*/ 317 h 466"/>
                  <a:gd name="T24" fmla="*/ 250 w 304"/>
                  <a:gd name="T25" fmla="*/ 353 h 466"/>
                  <a:gd name="T26" fmla="*/ 228 w 304"/>
                  <a:gd name="T27" fmla="*/ 387 h 466"/>
                  <a:gd name="T28" fmla="*/ 204 w 304"/>
                  <a:gd name="T29" fmla="*/ 414 h 466"/>
                  <a:gd name="T30" fmla="*/ 179 w 304"/>
                  <a:gd name="T31" fmla="*/ 436 h 466"/>
                  <a:gd name="T32" fmla="*/ 153 w 304"/>
                  <a:gd name="T33" fmla="*/ 453 h 466"/>
                  <a:gd name="T34" fmla="*/ 127 w 304"/>
                  <a:gd name="T35" fmla="*/ 463 h 466"/>
                  <a:gd name="T36" fmla="*/ 102 w 304"/>
                  <a:gd name="T37" fmla="*/ 466 h 466"/>
                  <a:gd name="T38" fmla="*/ 77 w 304"/>
                  <a:gd name="T39" fmla="*/ 461 h 466"/>
                  <a:gd name="T40" fmla="*/ 53 w 304"/>
                  <a:gd name="T41" fmla="*/ 450 h 466"/>
                  <a:gd name="T42" fmla="*/ 35 w 304"/>
                  <a:gd name="T43" fmla="*/ 432 h 466"/>
                  <a:gd name="T44" fmla="*/ 20 w 304"/>
                  <a:gd name="T45" fmla="*/ 409 h 466"/>
                  <a:gd name="T46" fmla="*/ 9 w 304"/>
                  <a:gd name="T47" fmla="*/ 380 h 466"/>
                  <a:gd name="T48" fmla="*/ 2 w 304"/>
                  <a:gd name="T49" fmla="*/ 346 h 466"/>
                  <a:gd name="T50" fmla="*/ 0 w 304"/>
                  <a:gd name="T51" fmla="*/ 310 h 466"/>
                  <a:gd name="T52" fmla="*/ 1 w 304"/>
                  <a:gd name="T53" fmla="*/ 272 h 466"/>
                  <a:gd name="T54" fmla="*/ 8 w 304"/>
                  <a:gd name="T55" fmla="*/ 232 h 466"/>
                  <a:gd name="T56" fmla="*/ 19 w 304"/>
                  <a:gd name="T57" fmla="*/ 190 h 466"/>
                  <a:gd name="T58" fmla="*/ 35 w 304"/>
                  <a:gd name="T59" fmla="*/ 148 h 466"/>
                  <a:gd name="T60" fmla="*/ 53 w 304"/>
                  <a:gd name="T61" fmla="*/ 112 h 466"/>
                  <a:gd name="T62" fmla="*/ 76 w 304"/>
                  <a:gd name="T63" fmla="*/ 79 h 466"/>
                  <a:gd name="T64" fmla="*/ 99 w 304"/>
                  <a:gd name="T65" fmla="*/ 52 h 466"/>
                  <a:gd name="T66" fmla="*/ 124 w 304"/>
                  <a:gd name="T67" fmla="*/ 29 h 466"/>
                  <a:gd name="T68" fmla="*/ 150 w 304"/>
                  <a:gd name="T69" fmla="*/ 13 h 466"/>
                  <a:gd name="T70" fmla="*/ 176 w 304"/>
                  <a:gd name="T71" fmla="*/ 3 h 466"/>
                  <a:gd name="T72" fmla="*/ 201 w 304"/>
                  <a:gd name="T73"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4" h="466">
                    <a:moveTo>
                      <a:pt x="201" y="0"/>
                    </a:moveTo>
                    <a:lnTo>
                      <a:pt x="226" y="4"/>
                    </a:lnTo>
                    <a:lnTo>
                      <a:pt x="250" y="16"/>
                    </a:lnTo>
                    <a:lnTo>
                      <a:pt x="268" y="34"/>
                    </a:lnTo>
                    <a:lnTo>
                      <a:pt x="283" y="57"/>
                    </a:lnTo>
                    <a:lnTo>
                      <a:pt x="294" y="86"/>
                    </a:lnTo>
                    <a:lnTo>
                      <a:pt x="301" y="119"/>
                    </a:lnTo>
                    <a:lnTo>
                      <a:pt x="304" y="155"/>
                    </a:lnTo>
                    <a:lnTo>
                      <a:pt x="302" y="194"/>
                    </a:lnTo>
                    <a:lnTo>
                      <a:pt x="295" y="234"/>
                    </a:lnTo>
                    <a:lnTo>
                      <a:pt x="284" y="277"/>
                    </a:lnTo>
                    <a:lnTo>
                      <a:pt x="268" y="317"/>
                    </a:lnTo>
                    <a:lnTo>
                      <a:pt x="250" y="353"/>
                    </a:lnTo>
                    <a:lnTo>
                      <a:pt x="228" y="387"/>
                    </a:lnTo>
                    <a:lnTo>
                      <a:pt x="204" y="414"/>
                    </a:lnTo>
                    <a:lnTo>
                      <a:pt x="179" y="436"/>
                    </a:lnTo>
                    <a:lnTo>
                      <a:pt x="153" y="453"/>
                    </a:lnTo>
                    <a:lnTo>
                      <a:pt x="127" y="463"/>
                    </a:lnTo>
                    <a:lnTo>
                      <a:pt x="102" y="466"/>
                    </a:lnTo>
                    <a:lnTo>
                      <a:pt x="77" y="461"/>
                    </a:lnTo>
                    <a:lnTo>
                      <a:pt x="53" y="450"/>
                    </a:lnTo>
                    <a:lnTo>
                      <a:pt x="35" y="432"/>
                    </a:lnTo>
                    <a:lnTo>
                      <a:pt x="20" y="409"/>
                    </a:lnTo>
                    <a:lnTo>
                      <a:pt x="9" y="380"/>
                    </a:lnTo>
                    <a:lnTo>
                      <a:pt x="2" y="346"/>
                    </a:lnTo>
                    <a:lnTo>
                      <a:pt x="0" y="310"/>
                    </a:lnTo>
                    <a:lnTo>
                      <a:pt x="1" y="272"/>
                    </a:lnTo>
                    <a:lnTo>
                      <a:pt x="8" y="232"/>
                    </a:lnTo>
                    <a:lnTo>
                      <a:pt x="19" y="190"/>
                    </a:lnTo>
                    <a:lnTo>
                      <a:pt x="35" y="148"/>
                    </a:lnTo>
                    <a:lnTo>
                      <a:pt x="53" y="112"/>
                    </a:lnTo>
                    <a:lnTo>
                      <a:pt x="76" y="79"/>
                    </a:lnTo>
                    <a:lnTo>
                      <a:pt x="99" y="52"/>
                    </a:lnTo>
                    <a:lnTo>
                      <a:pt x="124" y="29"/>
                    </a:lnTo>
                    <a:lnTo>
                      <a:pt x="150" y="13"/>
                    </a:lnTo>
                    <a:lnTo>
                      <a:pt x="176" y="3"/>
                    </a:lnTo>
                    <a:lnTo>
                      <a:pt x="201" y="0"/>
                    </a:lnTo>
                    <a:close/>
                  </a:path>
                </a:pathLst>
              </a:custGeom>
              <a:solidFill>
                <a:srgbClr val="FFDECC"/>
              </a:solidFill>
              <a:ln w="0">
                <a:solidFill>
                  <a:srgbClr val="FFDECC"/>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49" name="Freeform 38">
                <a:extLst>
                  <a:ext uri="{FF2B5EF4-FFF2-40B4-BE49-F238E27FC236}">
                    <a16:creationId xmlns:a16="http://schemas.microsoft.com/office/drawing/2014/main" id="{356C059A-291D-4768-8998-A4DB636D33CE}"/>
                  </a:ext>
                </a:extLst>
              </p:cNvPr>
              <p:cNvSpPr>
                <a:spLocks/>
              </p:cNvSpPr>
              <p:nvPr/>
            </p:nvSpPr>
            <p:spPr bwMode="auto">
              <a:xfrm>
                <a:off x="7964" y="1521"/>
                <a:ext cx="676" cy="464"/>
              </a:xfrm>
              <a:custGeom>
                <a:avLst/>
                <a:gdLst>
                  <a:gd name="T0" fmla="*/ 1273 w 2028"/>
                  <a:gd name="T1" fmla="*/ 15 h 1393"/>
                  <a:gd name="T2" fmla="*/ 1505 w 2028"/>
                  <a:gd name="T3" fmla="*/ 80 h 1393"/>
                  <a:gd name="T4" fmla="*/ 1695 w 2028"/>
                  <a:gd name="T5" fmla="*/ 191 h 1393"/>
                  <a:gd name="T6" fmla="*/ 1845 w 2028"/>
                  <a:gd name="T7" fmla="*/ 339 h 1393"/>
                  <a:gd name="T8" fmla="*/ 1950 w 2028"/>
                  <a:gd name="T9" fmla="*/ 521 h 1393"/>
                  <a:gd name="T10" fmla="*/ 2012 w 2028"/>
                  <a:gd name="T11" fmla="*/ 730 h 1393"/>
                  <a:gd name="T12" fmla="*/ 2028 w 2028"/>
                  <a:gd name="T13" fmla="*/ 960 h 1393"/>
                  <a:gd name="T14" fmla="*/ 2001 w 2028"/>
                  <a:gd name="T15" fmla="*/ 1203 h 1393"/>
                  <a:gd name="T16" fmla="*/ 1959 w 2028"/>
                  <a:gd name="T17" fmla="*/ 1274 h 1393"/>
                  <a:gd name="T18" fmla="*/ 1936 w 2028"/>
                  <a:gd name="T19" fmla="*/ 1016 h 1393"/>
                  <a:gd name="T20" fmla="*/ 1876 w 2028"/>
                  <a:gd name="T21" fmla="*/ 802 h 1393"/>
                  <a:gd name="T22" fmla="*/ 1778 w 2028"/>
                  <a:gd name="T23" fmla="*/ 622 h 1393"/>
                  <a:gd name="T24" fmla="*/ 1653 w 2028"/>
                  <a:gd name="T25" fmla="*/ 541 h 1393"/>
                  <a:gd name="T26" fmla="*/ 1521 w 2028"/>
                  <a:gd name="T27" fmla="*/ 591 h 1393"/>
                  <a:gd name="T28" fmla="*/ 1402 w 2028"/>
                  <a:gd name="T29" fmla="*/ 608 h 1393"/>
                  <a:gd name="T30" fmla="*/ 1308 w 2028"/>
                  <a:gd name="T31" fmla="*/ 597 h 1393"/>
                  <a:gd name="T32" fmla="*/ 1255 w 2028"/>
                  <a:gd name="T33" fmla="*/ 561 h 1393"/>
                  <a:gd name="T34" fmla="*/ 1257 w 2028"/>
                  <a:gd name="T35" fmla="*/ 505 h 1393"/>
                  <a:gd name="T36" fmla="*/ 1306 w 2028"/>
                  <a:gd name="T37" fmla="*/ 443 h 1393"/>
                  <a:gd name="T38" fmla="*/ 1314 w 2028"/>
                  <a:gd name="T39" fmla="*/ 418 h 1393"/>
                  <a:gd name="T40" fmla="*/ 1282 w 2028"/>
                  <a:gd name="T41" fmla="*/ 425 h 1393"/>
                  <a:gd name="T42" fmla="*/ 1216 w 2028"/>
                  <a:gd name="T43" fmla="*/ 457 h 1393"/>
                  <a:gd name="T44" fmla="*/ 1121 w 2028"/>
                  <a:gd name="T45" fmla="*/ 504 h 1393"/>
                  <a:gd name="T46" fmla="*/ 1000 w 2028"/>
                  <a:gd name="T47" fmla="*/ 557 h 1393"/>
                  <a:gd name="T48" fmla="*/ 877 w 2028"/>
                  <a:gd name="T49" fmla="*/ 591 h 1393"/>
                  <a:gd name="T50" fmla="*/ 770 w 2028"/>
                  <a:gd name="T51" fmla="*/ 605 h 1393"/>
                  <a:gd name="T52" fmla="*/ 696 w 2028"/>
                  <a:gd name="T53" fmla="*/ 600 h 1393"/>
                  <a:gd name="T54" fmla="*/ 673 w 2028"/>
                  <a:gd name="T55" fmla="*/ 577 h 1393"/>
                  <a:gd name="T56" fmla="*/ 718 w 2028"/>
                  <a:gd name="T57" fmla="*/ 539 h 1393"/>
                  <a:gd name="T58" fmla="*/ 747 w 2028"/>
                  <a:gd name="T59" fmla="*/ 511 h 1393"/>
                  <a:gd name="T60" fmla="*/ 734 w 2028"/>
                  <a:gd name="T61" fmla="*/ 493 h 1393"/>
                  <a:gd name="T62" fmla="*/ 687 w 2028"/>
                  <a:gd name="T63" fmla="*/ 486 h 1393"/>
                  <a:gd name="T64" fmla="*/ 613 w 2028"/>
                  <a:gd name="T65" fmla="*/ 500 h 1393"/>
                  <a:gd name="T66" fmla="*/ 522 w 2028"/>
                  <a:gd name="T67" fmla="*/ 537 h 1393"/>
                  <a:gd name="T68" fmla="*/ 420 w 2028"/>
                  <a:gd name="T69" fmla="*/ 606 h 1393"/>
                  <a:gd name="T70" fmla="*/ 316 w 2028"/>
                  <a:gd name="T71" fmla="*/ 710 h 1393"/>
                  <a:gd name="T72" fmla="*/ 218 w 2028"/>
                  <a:gd name="T73" fmla="*/ 857 h 1393"/>
                  <a:gd name="T74" fmla="*/ 135 w 2028"/>
                  <a:gd name="T75" fmla="*/ 1051 h 1393"/>
                  <a:gd name="T76" fmla="*/ 73 w 2028"/>
                  <a:gd name="T77" fmla="*/ 1297 h 1393"/>
                  <a:gd name="T78" fmla="*/ 18 w 2028"/>
                  <a:gd name="T79" fmla="*/ 1212 h 1393"/>
                  <a:gd name="T80" fmla="*/ 0 w 2028"/>
                  <a:gd name="T81" fmla="*/ 951 h 1393"/>
                  <a:gd name="T82" fmla="*/ 33 w 2028"/>
                  <a:gd name="T83" fmla="*/ 712 h 1393"/>
                  <a:gd name="T84" fmla="*/ 115 w 2028"/>
                  <a:gd name="T85" fmla="*/ 497 h 1393"/>
                  <a:gd name="T86" fmla="*/ 243 w 2028"/>
                  <a:gd name="T87" fmla="*/ 316 h 1393"/>
                  <a:gd name="T88" fmla="*/ 419 w 2028"/>
                  <a:gd name="T89" fmla="*/ 169 h 1393"/>
                  <a:gd name="T90" fmla="*/ 638 w 2028"/>
                  <a:gd name="T91" fmla="*/ 65 h 1393"/>
                  <a:gd name="T92" fmla="*/ 901 w 2028"/>
                  <a:gd name="T93" fmla="*/ 8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8" h="1393">
                    <a:moveTo>
                      <a:pt x="1094" y="0"/>
                    </a:moveTo>
                    <a:lnTo>
                      <a:pt x="1185" y="4"/>
                    </a:lnTo>
                    <a:lnTo>
                      <a:pt x="1273" y="15"/>
                    </a:lnTo>
                    <a:lnTo>
                      <a:pt x="1354" y="32"/>
                    </a:lnTo>
                    <a:lnTo>
                      <a:pt x="1431" y="54"/>
                    </a:lnTo>
                    <a:lnTo>
                      <a:pt x="1505" y="80"/>
                    </a:lnTo>
                    <a:lnTo>
                      <a:pt x="1574" y="112"/>
                    </a:lnTo>
                    <a:lnTo>
                      <a:pt x="1637" y="150"/>
                    </a:lnTo>
                    <a:lnTo>
                      <a:pt x="1695" y="191"/>
                    </a:lnTo>
                    <a:lnTo>
                      <a:pt x="1751" y="237"/>
                    </a:lnTo>
                    <a:lnTo>
                      <a:pt x="1800" y="287"/>
                    </a:lnTo>
                    <a:lnTo>
                      <a:pt x="1845" y="339"/>
                    </a:lnTo>
                    <a:lnTo>
                      <a:pt x="1885" y="397"/>
                    </a:lnTo>
                    <a:lnTo>
                      <a:pt x="1919" y="457"/>
                    </a:lnTo>
                    <a:lnTo>
                      <a:pt x="1950" y="521"/>
                    </a:lnTo>
                    <a:lnTo>
                      <a:pt x="1976" y="588"/>
                    </a:lnTo>
                    <a:lnTo>
                      <a:pt x="1997" y="658"/>
                    </a:lnTo>
                    <a:lnTo>
                      <a:pt x="2012" y="730"/>
                    </a:lnTo>
                    <a:lnTo>
                      <a:pt x="2023" y="804"/>
                    </a:lnTo>
                    <a:lnTo>
                      <a:pt x="2028" y="881"/>
                    </a:lnTo>
                    <a:lnTo>
                      <a:pt x="2028" y="960"/>
                    </a:lnTo>
                    <a:lnTo>
                      <a:pt x="2024" y="1038"/>
                    </a:lnTo>
                    <a:lnTo>
                      <a:pt x="2016" y="1120"/>
                    </a:lnTo>
                    <a:lnTo>
                      <a:pt x="2001" y="1203"/>
                    </a:lnTo>
                    <a:lnTo>
                      <a:pt x="1981" y="1286"/>
                    </a:lnTo>
                    <a:lnTo>
                      <a:pt x="1957" y="1371"/>
                    </a:lnTo>
                    <a:lnTo>
                      <a:pt x="1959" y="1274"/>
                    </a:lnTo>
                    <a:lnTo>
                      <a:pt x="1955" y="1184"/>
                    </a:lnTo>
                    <a:lnTo>
                      <a:pt x="1948" y="1098"/>
                    </a:lnTo>
                    <a:lnTo>
                      <a:pt x="1936" y="1016"/>
                    </a:lnTo>
                    <a:lnTo>
                      <a:pt x="1921" y="940"/>
                    </a:lnTo>
                    <a:lnTo>
                      <a:pt x="1900" y="868"/>
                    </a:lnTo>
                    <a:lnTo>
                      <a:pt x="1876" y="802"/>
                    </a:lnTo>
                    <a:lnTo>
                      <a:pt x="1847" y="738"/>
                    </a:lnTo>
                    <a:lnTo>
                      <a:pt x="1816" y="677"/>
                    </a:lnTo>
                    <a:lnTo>
                      <a:pt x="1778" y="622"/>
                    </a:lnTo>
                    <a:lnTo>
                      <a:pt x="1740" y="568"/>
                    </a:lnTo>
                    <a:lnTo>
                      <a:pt x="1695" y="518"/>
                    </a:lnTo>
                    <a:lnTo>
                      <a:pt x="1653" y="541"/>
                    </a:lnTo>
                    <a:lnTo>
                      <a:pt x="1608" y="562"/>
                    </a:lnTo>
                    <a:lnTo>
                      <a:pt x="1564" y="579"/>
                    </a:lnTo>
                    <a:lnTo>
                      <a:pt x="1521" y="591"/>
                    </a:lnTo>
                    <a:lnTo>
                      <a:pt x="1480" y="601"/>
                    </a:lnTo>
                    <a:lnTo>
                      <a:pt x="1440" y="606"/>
                    </a:lnTo>
                    <a:lnTo>
                      <a:pt x="1402" y="608"/>
                    </a:lnTo>
                    <a:lnTo>
                      <a:pt x="1367" y="608"/>
                    </a:lnTo>
                    <a:lnTo>
                      <a:pt x="1336" y="604"/>
                    </a:lnTo>
                    <a:lnTo>
                      <a:pt x="1308" y="597"/>
                    </a:lnTo>
                    <a:lnTo>
                      <a:pt x="1285" y="587"/>
                    </a:lnTo>
                    <a:lnTo>
                      <a:pt x="1267" y="576"/>
                    </a:lnTo>
                    <a:lnTo>
                      <a:pt x="1255" y="561"/>
                    </a:lnTo>
                    <a:lnTo>
                      <a:pt x="1249" y="544"/>
                    </a:lnTo>
                    <a:lnTo>
                      <a:pt x="1250" y="526"/>
                    </a:lnTo>
                    <a:lnTo>
                      <a:pt x="1257" y="505"/>
                    </a:lnTo>
                    <a:lnTo>
                      <a:pt x="1274" y="483"/>
                    </a:lnTo>
                    <a:lnTo>
                      <a:pt x="1292" y="461"/>
                    </a:lnTo>
                    <a:lnTo>
                      <a:pt x="1306" y="443"/>
                    </a:lnTo>
                    <a:lnTo>
                      <a:pt x="1313" y="431"/>
                    </a:lnTo>
                    <a:lnTo>
                      <a:pt x="1315" y="422"/>
                    </a:lnTo>
                    <a:lnTo>
                      <a:pt x="1314" y="418"/>
                    </a:lnTo>
                    <a:lnTo>
                      <a:pt x="1308" y="418"/>
                    </a:lnTo>
                    <a:lnTo>
                      <a:pt x="1297" y="420"/>
                    </a:lnTo>
                    <a:lnTo>
                      <a:pt x="1282" y="425"/>
                    </a:lnTo>
                    <a:lnTo>
                      <a:pt x="1264" y="433"/>
                    </a:lnTo>
                    <a:lnTo>
                      <a:pt x="1242" y="445"/>
                    </a:lnTo>
                    <a:lnTo>
                      <a:pt x="1216" y="457"/>
                    </a:lnTo>
                    <a:lnTo>
                      <a:pt x="1187" y="472"/>
                    </a:lnTo>
                    <a:lnTo>
                      <a:pt x="1155" y="487"/>
                    </a:lnTo>
                    <a:lnTo>
                      <a:pt x="1121" y="504"/>
                    </a:lnTo>
                    <a:lnTo>
                      <a:pt x="1082" y="522"/>
                    </a:lnTo>
                    <a:lnTo>
                      <a:pt x="1042" y="540"/>
                    </a:lnTo>
                    <a:lnTo>
                      <a:pt x="1000" y="557"/>
                    </a:lnTo>
                    <a:lnTo>
                      <a:pt x="959" y="570"/>
                    </a:lnTo>
                    <a:lnTo>
                      <a:pt x="917" y="582"/>
                    </a:lnTo>
                    <a:lnTo>
                      <a:pt x="877" y="591"/>
                    </a:lnTo>
                    <a:lnTo>
                      <a:pt x="839" y="598"/>
                    </a:lnTo>
                    <a:lnTo>
                      <a:pt x="803" y="602"/>
                    </a:lnTo>
                    <a:lnTo>
                      <a:pt x="770" y="605"/>
                    </a:lnTo>
                    <a:lnTo>
                      <a:pt x="741" y="605"/>
                    </a:lnTo>
                    <a:lnTo>
                      <a:pt x="716" y="604"/>
                    </a:lnTo>
                    <a:lnTo>
                      <a:pt x="696" y="600"/>
                    </a:lnTo>
                    <a:lnTo>
                      <a:pt x="682" y="594"/>
                    </a:lnTo>
                    <a:lnTo>
                      <a:pt x="674" y="587"/>
                    </a:lnTo>
                    <a:lnTo>
                      <a:pt x="673" y="577"/>
                    </a:lnTo>
                    <a:lnTo>
                      <a:pt x="680" y="566"/>
                    </a:lnTo>
                    <a:lnTo>
                      <a:pt x="695" y="552"/>
                    </a:lnTo>
                    <a:lnTo>
                      <a:pt x="718" y="539"/>
                    </a:lnTo>
                    <a:lnTo>
                      <a:pt x="734" y="529"/>
                    </a:lnTo>
                    <a:lnTo>
                      <a:pt x="743" y="519"/>
                    </a:lnTo>
                    <a:lnTo>
                      <a:pt x="747" y="511"/>
                    </a:lnTo>
                    <a:lnTo>
                      <a:pt x="747" y="504"/>
                    </a:lnTo>
                    <a:lnTo>
                      <a:pt x="743" y="497"/>
                    </a:lnTo>
                    <a:lnTo>
                      <a:pt x="734" y="493"/>
                    </a:lnTo>
                    <a:lnTo>
                      <a:pt x="723" y="489"/>
                    </a:lnTo>
                    <a:lnTo>
                      <a:pt x="706" y="486"/>
                    </a:lnTo>
                    <a:lnTo>
                      <a:pt x="687" y="486"/>
                    </a:lnTo>
                    <a:lnTo>
                      <a:pt x="665" y="489"/>
                    </a:lnTo>
                    <a:lnTo>
                      <a:pt x="641" y="493"/>
                    </a:lnTo>
                    <a:lnTo>
                      <a:pt x="613" y="500"/>
                    </a:lnTo>
                    <a:lnTo>
                      <a:pt x="584" y="510"/>
                    </a:lnTo>
                    <a:lnTo>
                      <a:pt x="554" y="522"/>
                    </a:lnTo>
                    <a:lnTo>
                      <a:pt x="522" y="537"/>
                    </a:lnTo>
                    <a:lnTo>
                      <a:pt x="489" y="557"/>
                    </a:lnTo>
                    <a:lnTo>
                      <a:pt x="454" y="579"/>
                    </a:lnTo>
                    <a:lnTo>
                      <a:pt x="420" y="606"/>
                    </a:lnTo>
                    <a:lnTo>
                      <a:pt x="385" y="637"/>
                    </a:lnTo>
                    <a:lnTo>
                      <a:pt x="351" y="672"/>
                    </a:lnTo>
                    <a:lnTo>
                      <a:pt x="316" y="710"/>
                    </a:lnTo>
                    <a:lnTo>
                      <a:pt x="283" y="755"/>
                    </a:lnTo>
                    <a:lnTo>
                      <a:pt x="250" y="803"/>
                    </a:lnTo>
                    <a:lnTo>
                      <a:pt x="218" y="857"/>
                    </a:lnTo>
                    <a:lnTo>
                      <a:pt x="189" y="915"/>
                    </a:lnTo>
                    <a:lnTo>
                      <a:pt x="161" y="980"/>
                    </a:lnTo>
                    <a:lnTo>
                      <a:pt x="135" y="1051"/>
                    </a:lnTo>
                    <a:lnTo>
                      <a:pt x="112" y="1127"/>
                    </a:lnTo>
                    <a:lnTo>
                      <a:pt x="91" y="1209"/>
                    </a:lnTo>
                    <a:lnTo>
                      <a:pt x="73" y="1297"/>
                    </a:lnTo>
                    <a:lnTo>
                      <a:pt x="59" y="1393"/>
                    </a:lnTo>
                    <a:lnTo>
                      <a:pt x="36" y="1302"/>
                    </a:lnTo>
                    <a:lnTo>
                      <a:pt x="18" y="1212"/>
                    </a:lnTo>
                    <a:lnTo>
                      <a:pt x="7" y="1123"/>
                    </a:lnTo>
                    <a:lnTo>
                      <a:pt x="1" y="1036"/>
                    </a:lnTo>
                    <a:lnTo>
                      <a:pt x="0" y="951"/>
                    </a:lnTo>
                    <a:lnTo>
                      <a:pt x="5" y="868"/>
                    </a:lnTo>
                    <a:lnTo>
                      <a:pt x="16" y="789"/>
                    </a:lnTo>
                    <a:lnTo>
                      <a:pt x="33" y="712"/>
                    </a:lnTo>
                    <a:lnTo>
                      <a:pt x="54" y="637"/>
                    </a:lnTo>
                    <a:lnTo>
                      <a:pt x="81" y="566"/>
                    </a:lnTo>
                    <a:lnTo>
                      <a:pt x="115" y="497"/>
                    </a:lnTo>
                    <a:lnTo>
                      <a:pt x="152" y="433"/>
                    </a:lnTo>
                    <a:lnTo>
                      <a:pt x="195" y="373"/>
                    </a:lnTo>
                    <a:lnTo>
                      <a:pt x="243" y="316"/>
                    </a:lnTo>
                    <a:lnTo>
                      <a:pt x="296" y="262"/>
                    </a:lnTo>
                    <a:lnTo>
                      <a:pt x="355" y="213"/>
                    </a:lnTo>
                    <a:lnTo>
                      <a:pt x="419" y="169"/>
                    </a:lnTo>
                    <a:lnTo>
                      <a:pt x="486" y="129"/>
                    </a:lnTo>
                    <a:lnTo>
                      <a:pt x="559" y="94"/>
                    </a:lnTo>
                    <a:lnTo>
                      <a:pt x="638" y="65"/>
                    </a:lnTo>
                    <a:lnTo>
                      <a:pt x="721" y="40"/>
                    </a:lnTo>
                    <a:lnTo>
                      <a:pt x="808" y="22"/>
                    </a:lnTo>
                    <a:lnTo>
                      <a:pt x="901" y="8"/>
                    </a:lnTo>
                    <a:lnTo>
                      <a:pt x="998" y="1"/>
                    </a:lnTo>
                    <a:lnTo>
                      <a:pt x="1094" y="0"/>
                    </a:lnTo>
                    <a:close/>
                  </a:path>
                </a:pathLst>
              </a:custGeom>
              <a:solidFill>
                <a:srgbClr val="802D04"/>
              </a:solidFill>
              <a:ln w="0">
                <a:solidFill>
                  <a:srgbClr val="802D0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50" name="Freeform 39">
                <a:extLst>
                  <a:ext uri="{FF2B5EF4-FFF2-40B4-BE49-F238E27FC236}">
                    <a16:creationId xmlns:a16="http://schemas.microsoft.com/office/drawing/2014/main" id="{066DF3EB-93CA-4B82-8812-170F09649974}"/>
                  </a:ext>
                </a:extLst>
              </p:cNvPr>
              <p:cNvSpPr>
                <a:spLocks/>
              </p:cNvSpPr>
              <p:nvPr/>
            </p:nvSpPr>
            <p:spPr bwMode="auto">
              <a:xfrm>
                <a:off x="8053" y="2366"/>
                <a:ext cx="250" cy="250"/>
              </a:xfrm>
              <a:custGeom>
                <a:avLst/>
                <a:gdLst>
                  <a:gd name="T0" fmla="*/ 294 w 750"/>
                  <a:gd name="T1" fmla="*/ 0 h 750"/>
                  <a:gd name="T2" fmla="*/ 750 w 750"/>
                  <a:gd name="T3" fmla="*/ 443 h 750"/>
                  <a:gd name="T4" fmla="*/ 427 w 750"/>
                  <a:gd name="T5" fmla="*/ 750 h 750"/>
                  <a:gd name="T6" fmla="*/ 0 w 750"/>
                  <a:gd name="T7" fmla="*/ 159 h 750"/>
                  <a:gd name="T8" fmla="*/ 294 w 750"/>
                  <a:gd name="T9" fmla="*/ 0 h 750"/>
                </a:gdLst>
                <a:ahLst/>
                <a:cxnLst>
                  <a:cxn ang="0">
                    <a:pos x="T0" y="T1"/>
                  </a:cxn>
                  <a:cxn ang="0">
                    <a:pos x="T2" y="T3"/>
                  </a:cxn>
                  <a:cxn ang="0">
                    <a:pos x="T4" y="T5"/>
                  </a:cxn>
                  <a:cxn ang="0">
                    <a:pos x="T6" y="T7"/>
                  </a:cxn>
                  <a:cxn ang="0">
                    <a:pos x="T8" y="T9"/>
                  </a:cxn>
                </a:cxnLst>
                <a:rect l="0" t="0" r="r" b="b"/>
                <a:pathLst>
                  <a:path w="750" h="750">
                    <a:moveTo>
                      <a:pt x="294" y="0"/>
                    </a:moveTo>
                    <a:lnTo>
                      <a:pt x="750" y="443"/>
                    </a:lnTo>
                    <a:lnTo>
                      <a:pt x="427" y="750"/>
                    </a:lnTo>
                    <a:lnTo>
                      <a:pt x="0" y="159"/>
                    </a:lnTo>
                    <a:lnTo>
                      <a:pt x="29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51" name="Freeform 40">
                <a:extLst>
                  <a:ext uri="{FF2B5EF4-FFF2-40B4-BE49-F238E27FC236}">
                    <a16:creationId xmlns:a16="http://schemas.microsoft.com/office/drawing/2014/main" id="{DB56B4E6-011B-4308-B6C7-EF8BEAE29000}"/>
                  </a:ext>
                </a:extLst>
              </p:cNvPr>
              <p:cNvSpPr>
                <a:spLocks/>
              </p:cNvSpPr>
              <p:nvPr/>
            </p:nvSpPr>
            <p:spPr bwMode="auto">
              <a:xfrm>
                <a:off x="8303" y="2366"/>
                <a:ext cx="250" cy="250"/>
              </a:xfrm>
              <a:custGeom>
                <a:avLst/>
                <a:gdLst>
                  <a:gd name="T0" fmla="*/ 455 w 749"/>
                  <a:gd name="T1" fmla="*/ 0 h 750"/>
                  <a:gd name="T2" fmla="*/ 749 w 749"/>
                  <a:gd name="T3" fmla="*/ 159 h 750"/>
                  <a:gd name="T4" fmla="*/ 322 w 749"/>
                  <a:gd name="T5" fmla="*/ 750 h 750"/>
                  <a:gd name="T6" fmla="*/ 0 w 749"/>
                  <a:gd name="T7" fmla="*/ 443 h 750"/>
                  <a:gd name="T8" fmla="*/ 455 w 749"/>
                  <a:gd name="T9" fmla="*/ 0 h 750"/>
                </a:gdLst>
                <a:ahLst/>
                <a:cxnLst>
                  <a:cxn ang="0">
                    <a:pos x="T0" y="T1"/>
                  </a:cxn>
                  <a:cxn ang="0">
                    <a:pos x="T2" y="T3"/>
                  </a:cxn>
                  <a:cxn ang="0">
                    <a:pos x="T4" y="T5"/>
                  </a:cxn>
                  <a:cxn ang="0">
                    <a:pos x="T6" y="T7"/>
                  </a:cxn>
                  <a:cxn ang="0">
                    <a:pos x="T8" y="T9"/>
                  </a:cxn>
                </a:cxnLst>
                <a:rect l="0" t="0" r="r" b="b"/>
                <a:pathLst>
                  <a:path w="749" h="750">
                    <a:moveTo>
                      <a:pt x="455" y="0"/>
                    </a:moveTo>
                    <a:lnTo>
                      <a:pt x="749" y="159"/>
                    </a:lnTo>
                    <a:lnTo>
                      <a:pt x="322" y="750"/>
                    </a:lnTo>
                    <a:lnTo>
                      <a:pt x="0" y="443"/>
                    </a:lnTo>
                    <a:lnTo>
                      <a:pt x="45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41">
                <a:extLst>
                  <a:ext uri="{FF2B5EF4-FFF2-40B4-BE49-F238E27FC236}">
                    <a16:creationId xmlns:a16="http://schemas.microsoft.com/office/drawing/2014/main" id="{5539FF7E-CD92-40CA-8671-573410B5FA6E}"/>
                  </a:ext>
                </a:extLst>
              </p:cNvPr>
              <p:cNvSpPr>
                <a:spLocks/>
              </p:cNvSpPr>
              <p:nvPr/>
            </p:nvSpPr>
            <p:spPr bwMode="auto">
              <a:xfrm>
                <a:off x="8243" y="2512"/>
                <a:ext cx="118" cy="109"/>
              </a:xfrm>
              <a:custGeom>
                <a:avLst/>
                <a:gdLst>
                  <a:gd name="T0" fmla="*/ 181 w 356"/>
                  <a:gd name="T1" fmla="*/ 0 h 326"/>
                  <a:gd name="T2" fmla="*/ 356 w 356"/>
                  <a:gd name="T3" fmla="*/ 169 h 326"/>
                  <a:gd name="T4" fmla="*/ 256 w 356"/>
                  <a:gd name="T5" fmla="*/ 326 h 326"/>
                  <a:gd name="T6" fmla="*/ 101 w 356"/>
                  <a:gd name="T7" fmla="*/ 326 h 326"/>
                  <a:gd name="T8" fmla="*/ 0 w 356"/>
                  <a:gd name="T9" fmla="*/ 169 h 326"/>
                  <a:gd name="T10" fmla="*/ 181 w 356"/>
                  <a:gd name="T11" fmla="*/ 0 h 326"/>
                </a:gdLst>
                <a:ahLst/>
                <a:cxnLst>
                  <a:cxn ang="0">
                    <a:pos x="T0" y="T1"/>
                  </a:cxn>
                  <a:cxn ang="0">
                    <a:pos x="T2" y="T3"/>
                  </a:cxn>
                  <a:cxn ang="0">
                    <a:pos x="T4" y="T5"/>
                  </a:cxn>
                  <a:cxn ang="0">
                    <a:pos x="T6" y="T7"/>
                  </a:cxn>
                  <a:cxn ang="0">
                    <a:pos x="T8" y="T9"/>
                  </a:cxn>
                  <a:cxn ang="0">
                    <a:pos x="T10" y="T11"/>
                  </a:cxn>
                </a:cxnLst>
                <a:rect l="0" t="0" r="r" b="b"/>
                <a:pathLst>
                  <a:path w="356" h="326">
                    <a:moveTo>
                      <a:pt x="181" y="0"/>
                    </a:moveTo>
                    <a:lnTo>
                      <a:pt x="356" y="169"/>
                    </a:lnTo>
                    <a:lnTo>
                      <a:pt x="256" y="326"/>
                    </a:lnTo>
                    <a:lnTo>
                      <a:pt x="101" y="326"/>
                    </a:lnTo>
                    <a:lnTo>
                      <a:pt x="0" y="169"/>
                    </a:lnTo>
                    <a:lnTo>
                      <a:pt x="181" y="0"/>
                    </a:lnTo>
                    <a:close/>
                  </a:path>
                </a:pathLst>
              </a:custGeom>
              <a:solidFill>
                <a:srgbClr val="FF386A"/>
              </a:solidFill>
              <a:ln w="0">
                <a:solidFill>
                  <a:srgbClr val="FF386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53" name="Freeform 42">
                <a:extLst>
                  <a:ext uri="{FF2B5EF4-FFF2-40B4-BE49-F238E27FC236}">
                    <a16:creationId xmlns:a16="http://schemas.microsoft.com/office/drawing/2014/main" id="{7F436C88-2B1B-4489-B845-950ADC161359}"/>
                  </a:ext>
                </a:extLst>
              </p:cNvPr>
              <p:cNvSpPr>
                <a:spLocks/>
              </p:cNvSpPr>
              <p:nvPr/>
            </p:nvSpPr>
            <p:spPr bwMode="auto">
              <a:xfrm>
                <a:off x="8229" y="2621"/>
                <a:ext cx="147" cy="333"/>
              </a:xfrm>
              <a:custGeom>
                <a:avLst/>
                <a:gdLst>
                  <a:gd name="T0" fmla="*/ 143 w 441"/>
                  <a:gd name="T1" fmla="*/ 0 h 999"/>
                  <a:gd name="T2" fmla="*/ 299 w 441"/>
                  <a:gd name="T3" fmla="*/ 0 h 999"/>
                  <a:gd name="T4" fmla="*/ 441 w 441"/>
                  <a:gd name="T5" fmla="*/ 999 h 999"/>
                  <a:gd name="T6" fmla="*/ 0 w 441"/>
                  <a:gd name="T7" fmla="*/ 999 h 999"/>
                  <a:gd name="T8" fmla="*/ 143 w 441"/>
                  <a:gd name="T9" fmla="*/ 0 h 999"/>
                </a:gdLst>
                <a:ahLst/>
                <a:cxnLst>
                  <a:cxn ang="0">
                    <a:pos x="T0" y="T1"/>
                  </a:cxn>
                  <a:cxn ang="0">
                    <a:pos x="T2" y="T3"/>
                  </a:cxn>
                  <a:cxn ang="0">
                    <a:pos x="T4" y="T5"/>
                  </a:cxn>
                  <a:cxn ang="0">
                    <a:pos x="T6" y="T7"/>
                  </a:cxn>
                  <a:cxn ang="0">
                    <a:pos x="T8" y="T9"/>
                  </a:cxn>
                </a:cxnLst>
                <a:rect l="0" t="0" r="r" b="b"/>
                <a:pathLst>
                  <a:path w="441" h="999">
                    <a:moveTo>
                      <a:pt x="143" y="0"/>
                    </a:moveTo>
                    <a:lnTo>
                      <a:pt x="299" y="0"/>
                    </a:lnTo>
                    <a:lnTo>
                      <a:pt x="441" y="999"/>
                    </a:lnTo>
                    <a:lnTo>
                      <a:pt x="0" y="999"/>
                    </a:lnTo>
                    <a:lnTo>
                      <a:pt x="143" y="0"/>
                    </a:lnTo>
                    <a:close/>
                  </a:path>
                </a:pathLst>
              </a:custGeom>
              <a:solidFill>
                <a:srgbClr val="FF386A"/>
              </a:solidFill>
              <a:ln w="0">
                <a:solidFill>
                  <a:srgbClr val="FF386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54" name="Freeform 43">
                <a:extLst>
                  <a:ext uri="{FF2B5EF4-FFF2-40B4-BE49-F238E27FC236}">
                    <a16:creationId xmlns:a16="http://schemas.microsoft.com/office/drawing/2014/main" id="{9EA9E5B0-3879-4004-B447-6FA779108AD6}"/>
                  </a:ext>
                </a:extLst>
              </p:cNvPr>
              <p:cNvSpPr>
                <a:spLocks/>
              </p:cNvSpPr>
              <p:nvPr/>
            </p:nvSpPr>
            <p:spPr bwMode="auto">
              <a:xfrm>
                <a:off x="7921" y="2785"/>
                <a:ext cx="22" cy="169"/>
              </a:xfrm>
              <a:custGeom>
                <a:avLst/>
                <a:gdLst>
                  <a:gd name="T0" fmla="*/ 64 w 67"/>
                  <a:gd name="T1" fmla="*/ 0 h 506"/>
                  <a:gd name="T2" fmla="*/ 64 w 67"/>
                  <a:gd name="T3" fmla="*/ 5 h 506"/>
                  <a:gd name="T4" fmla="*/ 64 w 67"/>
                  <a:gd name="T5" fmla="*/ 20 h 506"/>
                  <a:gd name="T6" fmla="*/ 64 w 67"/>
                  <a:gd name="T7" fmla="*/ 45 h 506"/>
                  <a:gd name="T8" fmla="*/ 64 w 67"/>
                  <a:gd name="T9" fmla="*/ 79 h 506"/>
                  <a:gd name="T10" fmla="*/ 64 w 67"/>
                  <a:gd name="T11" fmla="*/ 119 h 506"/>
                  <a:gd name="T12" fmla="*/ 64 w 67"/>
                  <a:gd name="T13" fmla="*/ 169 h 506"/>
                  <a:gd name="T14" fmla="*/ 64 w 67"/>
                  <a:gd name="T15" fmla="*/ 224 h 506"/>
                  <a:gd name="T16" fmla="*/ 64 w 67"/>
                  <a:gd name="T17" fmla="*/ 286 h 506"/>
                  <a:gd name="T18" fmla="*/ 65 w 67"/>
                  <a:gd name="T19" fmla="*/ 356 h 506"/>
                  <a:gd name="T20" fmla="*/ 65 w 67"/>
                  <a:gd name="T21" fmla="*/ 429 h 506"/>
                  <a:gd name="T22" fmla="*/ 67 w 67"/>
                  <a:gd name="T23" fmla="*/ 506 h 506"/>
                  <a:gd name="T24" fmla="*/ 0 w 67"/>
                  <a:gd name="T25" fmla="*/ 506 h 506"/>
                  <a:gd name="T26" fmla="*/ 9 w 67"/>
                  <a:gd name="T27" fmla="*/ 437 h 506"/>
                  <a:gd name="T28" fmla="*/ 17 w 67"/>
                  <a:gd name="T29" fmla="*/ 369 h 506"/>
                  <a:gd name="T30" fmla="*/ 24 w 67"/>
                  <a:gd name="T31" fmla="*/ 307 h 506"/>
                  <a:gd name="T32" fmla="*/ 32 w 67"/>
                  <a:gd name="T33" fmla="*/ 249 h 506"/>
                  <a:gd name="T34" fmla="*/ 38 w 67"/>
                  <a:gd name="T35" fmla="*/ 195 h 506"/>
                  <a:gd name="T36" fmla="*/ 45 w 67"/>
                  <a:gd name="T37" fmla="*/ 146 h 506"/>
                  <a:gd name="T38" fmla="*/ 50 w 67"/>
                  <a:gd name="T39" fmla="*/ 104 h 506"/>
                  <a:gd name="T40" fmla="*/ 54 w 67"/>
                  <a:gd name="T41" fmla="*/ 68 h 506"/>
                  <a:gd name="T42" fmla="*/ 58 w 67"/>
                  <a:gd name="T43" fmla="*/ 38 h 506"/>
                  <a:gd name="T44" fmla="*/ 61 w 67"/>
                  <a:gd name="T45" fmla="*/ 18 h 506"/>
                  <a:gd name="T46" fmla="*/ 62 w 67"/>
                  <a:gd name="T47" fmla="*/ 5 h 506"/>
                  <a:gd name="T48" fmla="*/ 64 w 67"/>
                  <a:gd name="T4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506">
                    <a:moveTo>
                      <a:pt x="64" y="0"/>
                    </a:moveTo>
                    <a:lnTo>
                      <a:pt x="64" y="5"/>
                    </a:lnTo>
                    <a:lnTo>
                      <a:pt x="64" y="20"/>
                    </a:lnTo>
                    <a:lnTo>
                      <a:pt x="64" y="45"/>
                    </a:lnTo>
                    <a:lnTo>
                      <a:pt x="64" y="79"/>
                    </a:lnTo>
                    <a:lnTo>
                      <a:pt x="64" y="119"/>
                    </a:lnTo>
                    <a:lnTo>
                      <a:pt x="64" y="169"/>
                    </a:lnTo>
                    <a:lnTo>
                      <a:pt x="64" y="224"/>
                    </a:lnTo>
                    <a:lnTo>
                      <a:pt x="64" y="286"/>
                    </a:lnTo>
                    <a:lnTo>
                      <a:pt x="65" y="356"/>
                    </a:lnTo>
                    <a:lnTo>
                      <a:pt x="65" y="429"/>
                    </a:lnTo>
                    <a:lnTo>
                      <a:pt x="67" y="506"/>
                    </a:lnTo>
                    <a:lnTo>
                      <a:pt x="0" y="506"/>
                    </a:lnTo>
                    <a:lnTo>
                      <a:pt x="9" y="437"/>
                    </a:lnTo>
                    <a:lnTo>
                      <a:pt x="17" y="369"/>
                    </a:lnTo>
                    <a:lnTo>
                      <a:pt x="24" y="307"/>
                    </a:lnTo>
                    <a:lnTo>
                      <a:pt x="32" y="249"/>
                    </a:lnTo>
                    <a:lnTo>
                      <a:pt x="38" y="195"/>
                    </a:lnTo>
                    <a:lnTo>
                      <a:pt x="45" y="146"/>
                    </a:lnTo>
                    <a:lnTo>
                      <a:pt x="50" y="104"/>
                    </a:lnTo>
                    <a:lnTo>
                      <a:pt x="54" y="68"/>
                    </a:lnTo>
                    <a:lnTo>
                      <a:pt x="58" y="38"/>
                    </a:lnTo>
                    <a:lnTo>
                      <a:pt x="61" y="18"/>
                    </a:lnTo>
                    <a:lnTo>
                      <a:pt x="62" y="5"/>
                    </a:lnTo>
                    <a:lnTo>
                      <a:pt x="64" y="0"/>
                    </a:lnTo>
                    <a:close/>
                  </a:path>
                </a:pathLst>
              </a:custGeom>
              <a:solidFill>
                <a:srgbClr val="BA8D3A"/>
              </a:solidFill>
              <a:ln w="0">
                <a:solidFill>
                  <a:srgbClr val="BA8D3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55" name="Freeform 44">
                <a:extLst>
                  <a:ext uri="{FF2B5EF4-FFF2-40B4-BE49-F238E27FC236}">
                    <a16:creationId xmlns:a16="http://schemas.microsoft.com/office/drawing/2014/main" id="{83C1A360-5C3E-4607-8549-2787ABF9090D}"/>
                  </a:ext>
                </a:extLst>
              </p:cNvPr>
              <p:cNvSpPr>
                <a:spLocks/>
              </p:cNvSpPr>
              <p:nvPr/>
            </p:nvSpPr>
            <p:spPr bwMode="auto">
              <a:xfrm>
                <a:off x="8661" y="2785"/>
                <a:ext cx="22" cy="169"/>
              </a:xfrm>
              <a:custGeom>
                <a:avLst/>
                <a:gdLst>
                  <a:gd name="T0" fmla="*/ 3 w 66"/>
                  <a:gd name="T1" fmla="*/ 0 h 506"/>
                  <a:gd name="T2" fmla="*/ 3 w 66"/>
                  <a:gd name="T3" fmla="*/ 5 h 506"/>
                  <a:gd name="T4" fmla="*/ 6 w 66"/>
                  <a:gd name="T5" fmla="*/ 18 h 506"/>
                  <a:gd name="T6" fmla="*/ 8 w 66"/>
                  <a:gd name="T7" fmla="*/ 38 h 506"/>
                  <a:gd name="T8" fmla="*/ 11 w 66"/>
                  <a:gd name="T9" fmla="*/ 68 h 506"/>
                  <a:gd name="T10" fmla="*/ 17 w 66"/>
                  <a:gd name="T11" fmla="*/ 104 h 506"/>
                  <a:gd name="T12" fmla="*/ 22 w 66"/>
                  <a:gd name="T13" fmla="*/ 146 h 506"/>
                  <a:gd name="T14" fmla="*/ 28 w 66"/>
                  <a:gd name="T15" fmla="*/ 195 h 506"/>
                  <a:gd name="T16" fmla="*/ 35 w 66"/>
                  <a:gd name="T17" fmla="*/ 249 h 506"/>
                  <a:gd name="T18" fmla="*/ 41 w 66"/>
                  <a:gd name="T19" fmla="*/ 307 h 506"/>
                  <a:gd name="T20" fmla="*/ 50 w 66"/>
                  <a:gd name="T21" fmla="*/ 369 h 506"/>
                  <a:gd name="T22" fmla="*/ 57 w 66"/>
                  <a:gd name="T23" fmla="*/ 437 h 506"/>
                  <a:gd name="T24" fmla="*/ 66 w 66"/>
                  <a:gd name="T25" fmla="*/ 506 h 506"/>
                  <a:gd name="T26" fmla="*/ 0 w 66"/>
                  <a:gd name="T27" fmla="*/ 506 h 506"/>
                  <a:gd name="T28" fmla="*/ 0 w 66"/>
                  <a:gd name="T29" fmla="*/ 429 h 506"/>
                  <a:gd name="T30" fmla="*/ 1 w 66"/>
                  <a:gd name="T31" fmla="*/ 356 h 506"/>
                  <a:gd name="T32" fmla="*/ 1 w 66"/>
                  <a:gd name="T33" fmla="*/ 286 h 506"/>
                  <a:gd name="T34" fmla="*/ 1 w 66"/>
                  <a:gd name="T35" fmla="*/ 224 h 506"/>
                  <a:gd name="T36" fmla="*/ 3 w 66"/>
                  <a:gd name="T37" fmla="*/ 169 h 506"/>
                  <a:gd name="T38" fmla="*/ 3 w 66"/>
                  <a:gd name="T39" fmla="*/ 119 h 506"/>
                  <a:gd name="T40" fmla="*/ 3 w 66"/>
                  <a:gd name="T41" fmla="*/ 79 h 506"/>
                  <a:gd name="T42" fmla="*/ 3 w 66"/>
                  <a:gd name="T43" fmla="*/ 45 h 506"/>
                  <a:gd name="T44" fmla="*/ 3 w 66"/>
                  <a:gd name="T45" fmla="*/ 20 h 506"/>
                  <a:gd name="T46" fmla="*/ 3 w 66"/>
                  <a:gd name="T47" fmla="*/ 5 h 506"/>
                  <a:gd name="T48" fmla="*/ 3 w 66"/>
                  <a:gd name="T4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 h="506">
                    <a:moveTo>
                      <a:pt x="3" y="0"/>
                    </a:moveTo>
                    <a:lnTo>
                      <a:pt x="3" y="5"/>
                    </a:lnTo>
                    <a:lnTo>
                      <a:pt x="6" y="18"/>
                    </a:lnTo>
                    <a:lnTo>
                      <a:pt x="8" y="38"/>
                    </a:lnTo>
                    <a:lnTo>
                      <a:pt x="11" y="68"/>
                    </a:lnTo>
                    <a:lnTo>
                      <a:pt x="17" y="104"/>
                    </a:lnTo>
                    <a:lnTo>
                      <a:pt x="22" y="146"/>
                    </a:lnTo>
                    <a:lnTo>
                      <a:pt x="28" y="195"/>
                    </a:lnTo>
                    <a:lnTo>
                      <a:pt x="35" y="249"/>
                    </a:lnTo>
                    <a:lnTo>
                      <a:pt x="41" y="307"/>
                    </a:lnTo>
                    <a:lnTo>
                      <a:pt x="50" y="369"/>
                    </a:lnTo>
                    <a:lnTo>
                      <a:pt x="57" y="437"/>
                    </a:lnTo>
                    <a:lnTo>
                      <a:pt x="66" y="506"/>
                    </a:lnTo>
                    <a:lnTo>
                      <a:pt x="0" y="506"/>
                    </a:lnTo>
                    <a:lnTo>
                      <a:pt x="0" y="429"/>
                    </a:lnTo>
                    <a:lnTo>
                      <a:pt x="1" y="356"/>
                    </a:lnTo>
                    <a:lnTo>
                      <a:pt x="1" y="286"/>
                    </a:lnTo>
                    <a:lnTo>
                      <a:pt x="1" y="224"/>
                    </a:lnTo>
                    <a:lnTo>
                      <a:pt x="3" y="169"/>
                    </a:lnTo>
                    <a:lnTo>
                      <a:pt x="3" y="119"/>
                    </a:lnTo>
                    <a:lnTo>
                      <a:pt x="3" y="79"/>
                    </a:lnTo>
                    <a:lnTo>
                      <a:pt x="3" y="45"/>
                    </a:lnTo>
                    <a:lnTo>
                      <a:pt x="3" y="20"/>
                    </a:lnTo>
                    <a:lnTo>
                      <a:pt x="3" y="5"/>
                    </a:lnTo>
                    <a:lnTo>
                      <a:pt x="3" y="0"/>
                    </a:lnTo>
                    <a:close/>
                  </a:path>
                </a:pathLst>
              </a:custGeom>
              <a:solidFill>
                <a:srgbClr val="BA8D3A"/>
              </a:solidFill>
              <a:ln w="0">
                <a:solidFill>
                  <a:srgbClr val="BA8D3A"/>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6" name="Group 51">
              <a:extLst>
                <a:ext uri="{FF2B5EF4-FFF2-40B4-BE49-F238E27FC236}">
                  <a16:creationId xmlns:a16="http://schemas.microsoft.com/office/drawing/2014/main" id="{6E612473-9ACB-4C64-A1ED-4965F34B5BC5}"/>
                </a:ext>
              </a:extLst>
            </p:cNvPr>
            <p:cNvGrpSpPr>
              <a:grpSpLocks noChangeAspect="1"/>
            </p:cNvGrpSpPr>
            <p:nvPr/>
          </p:nvGrpSpPr>
          <p:grpSpPr bwMode="auto">
            <a:xfrm>
              <a:off x="3375285" y="6552836"/>
              <a:ext cx="1135714" cy="825500"/>
              <a:chOff x="4490" y="3547"/>
              <a:chExt cx="1307" cy="950"/>
            </a:xfrm>
          </p:grpSpPr>
          <p:sp>
            <p:nvSpPr>
              <p:cNvPr id="37" name="AutoShape 50">
                <a:extLst>
                  <a:ext uri="{FF2B5EF4-FFF2-40B4-BE49-F238E27FC236}">
                    <a16:creationId xmlns:a16="http://schemas.microsoft.com/office/drawing/2014/main" id="{5BBE0DF1-81DA-4BA4-981B-84AE81B65F56}"/>
                  </a:ext>
                </a:extLst>
              </p:cNvPr>
              <p:cNvSpPr>
                <a:spLocks noChangeAspect="1" noChangeArrowheads="1" noTextEdit="1"/>
              </p:cNvSpPr>
              <p:nvPr/>
            </p:nvSpPr>
            <p:spPr bwMode="auto">
              <a:xfrm>
                <a:off x="4490" y="3547"/>
                <a:ext cx="1307"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52">
                <a:extLst>
                  <a:ext uri="{FF2B5EF4-FFF2-40B4-BE49-F238E27FC236}">
                    <a16:creationId xmlns:a16="http://schemas.microsoft.com/office/drawing/2014/main" id="{271EF3AE-84D2-4245-96AC-930AB57007DB}"/>
                  </a:ext>
                </a:extLst>
              </p:cNvPr>
              <p:cNvSpPr>
                <a:spLocks/>
              </p:cNvSpPr>
              <p:nvPr/>
            </p:nvSpPr>
            <p:spPr bwMode="auto">
              <a:xfrm>
                <a:off x="4489" y="3548"/>
                <a:ext cx="1309" cy="789"/>
              </a:xfrm>
              <a:custGeom>
                <a:avLst/>
                <a:gdLst>
                  <a:gd name="T0" fmla="*/ 1067 w 1067"/>
                  <a:gd name="T1" fmla="*/ 66 h 643"/>
                  <a:gd name="T2" fmla="*/ 1000 w 1067"/>
                  <a:gd name="T3" fmla="*/ 0 h 643"/>
                  <a:gd name="T4" fmla="*/ 66 w 1067"/>
                  <a:gd name="T5" fmla="*/ 0 h 643"/>
                  <a:gd name="T6" fmla="*/ 0 w 1067"/>
                  <a:gd name="T7" fmla="*/ 66 h 643"/>
                  <a:gd name="T8" fmla="*/ 0 w 1067"/>
                  <a:gd name="T9" fmla="*/ 577 h 643"/>
                  <a:gd name="T10" fmla="*/ 66 w 1067"/>
                  <a:gd name="T11" fmla="*/ 643 h 643"/>
                  <a:gd name="T12" fmla="*/ 1000 w 1067"/>
                  <a:gd name="T13" fmla="*/ 643 h 643"/>
                  <a:gd name="T14" fmla="*/ 1067 w 1067"/>
                  <a:gd name="T15" fmla="*/ 577 h 643"/>
                  <a:gd name="T16" fmla="*/ 1067 w 1067"/>
                  <a:gd name="T17" fmla="*/ 6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643">
                    <a:moveTo>
                      <a:pt x="1067" y="66"/>
                    </a:moveTo>
                    <a:cubicBezTo>
                      <a:pt x="1067" y="30"/>
                      <a:pt x="1037" y="0"/>
                      <a:pt x="1000" y="0"/>
                    </a:cubicBezTo>
                    <a:cubicBezTo>
                      <a:pt x="66" y="0"/>
                      <a:pt x="66" y="0"/>
                      <a:pt x="66" y="0"/>
                    </a:cubicBezTo>
                    <a:cubicBezTo>
                      <a:pt x="30" y="0"/>
                      <a:pt x="0" y="30"/>
                      <a:pt x="0" y="66"/>
                    </a:cubicBezTo>
                    <a:cubicBezTo>
                      <a:pt x="0" y="577"/>
                      <a:pt x="0" y="577"/>
                      <a:pt x="0" y="577"/>
                    </a:cubicBezTo>
                    <a:cubicBezTo>
                      <a:pt x="0" y="613"/>
                      <a:pt x="30" y="643"/>
                      <a:pt x="66" y="643"/>
                    </a:cubicBezTo>
                    <a:cubicBezTo>
                      <a:pt x="1000" y="643"/>
                      <a:pt x="1000" y="643"/>
                      <a:pt x="1000" y="643"/>
                    </a:cubicBezTo>
                    <a:cubicBezTo>
                      <a:pt x="1037" y="643"/>
                      <a:pt x="1067" y="613"/>
                      <a:pt x="1067" y="577"/>
                    </a:cubicBezTo>
                    <a:lnTo>
                      <a:pt x="1067" y="6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39" name="Freeform 53">
                <a:extLst>
                  <a:ext uri="{FF2B5EF4-FFF2-40B4-BE49-F238E27FC236}">
                    <a16:creationId xmlns:a16="http://schemas.microsoft.com/office/drawing/2014/main" id="{7EB5B7A1-AB38-43DA-BD77-242AC7411E5A}"/>
                  </a:ext>
                </a:extLst>
              </p:cNvPr>
              <p:cNvSpPr>
                <a:spLocks/>
              </p:cNvSpPr>
              <p:nvPr/>
            </p:nvSpPr>
            <p:spPr bwMode="auto">
              <a:xfrm>
                <a:off x="4927" y="4059"/>
                <a:ext cx="432" cy="433"/>
              </a:xfrm>
              <a:custGeom>
                <a:avLst/>
                <a:gdLst>
                  <a:gd name="T0" fmla="*/ 432 w 432"/>
                  <a:gd name="T1" fmla="*/ 433 h 433"/>
                  <a:gd name="T2" fmla="*/ 0 w 432"/>
                  <a:gd name="T3" fmla="*/ 433 h 433"/>
                  <a:gd name="T4" fmla="*/ 50 w 432"/>
                  <a:gd name="T5" fmla="*/ 0 h 433"/>
                  <a:gd name="T6" fmla="*/ 388 w 432"/>
                  <a:gd name="T7" fmla="*/ 0 h 433"/>
                  <a:gd name="T8" fmla="*/ 432 w 432"/>
                  <a:gd name="T9" fmla="*/ 433 h 433"/>
                </a:gdLst>
                <a:ahLst/>
                <a:cxnLst>
                  <a:cxn ang="0">
                    <a:pos x="T0" y="T1"/>
                  </a:cxn>
                  <a:cxn ang="0">
                    <a:pos x="T2" y="T3"/>
                  </a:cxn>
                  <a:cxn ang="0">
                    <a:pos x="T4" y="T5"/>
                  </a:cxn>
                  <a:cxn ang="0">
                    <a:pos x="T6" y="T7"/>
                  </a:cxn>
                  <a:cxn ang="0">
                    <a:pos x="T8" y="T9"/>
                  </a:cxn>
                </a:cxnLst>
                <a:rect l="0" t="0" r="r" b="b"/>
                <a:pathLst>
                  <a:path w="432" h="433">
                    <a:moveTo>
                      <a:pt x="432" y="433"/>
                    </a:moveTo>
                    <a:lnTo>
                      <a:pt x="0" y="433"/>
                    </a:lnTo>
                    <a:lnTo>
                      <a:pt x="50" y="0"/>
                    </a:lnTo>
                    <a:lnTo>
                      <a:pt x="388" y="0"/>
                    </a:lnTo>
                    <a:lnTo>
                      <a:pt x="432" y="43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54">
                <a:extLst>
                  <a:ext uri="{FF2B5EF4-FFF2-40B4-BE49-F238E27FC236}">
                    <a16:creationId xmlns:a16="http://schemas.microsoft.com/office/drawing/2014/main" id="{BB9D33BD-F633-4AE8-8A84-CAE2B88C213A}"/>
                  </a:ext>
                </a:extLst>
              </p:cNvPr>
              <p:cNvSpPr>
                <a:spLocks/>
              </p:cNvSpPr>
              <p:nvPr/>
            </p:nvSpPr>
            <p:spPr bwMode="auto">
              <a:xfrm>
                <a:off x="4810" y="4461"/>
                <a:ext cx="667" cy="36"/>
              </a:xfrm>
              <a:custGeom>
                <a:avLst/>
                <a:gdLst>
                  <a:gd name="T0" fmla="*/ 543 w 543"/>
                  <a:gd name="T1" fmla="*/ 29 h 29"/>
                  <a:gd name="T2" fmla="*/ 511 w 543"/>
                  <a:gd name="T3" fmla="*/ 0 h 29"/>
                  <a:gd name="T4" fmla="*/ 32 w 543"/>
                  <a:gd name="T5" fmla="*/ 0 h 29"/>
                  <a:gd name="T6" fmla="*/ 0 w 543"/>
                  <a:gd name="T7" fmla="*/ 29 h 29"/>
                  <a:gd name="T8" fmla="*/ 543 w 543"/>
                  <a:gd name="T9" fmla="*/ 29 h 29"/>
                </a:gdLst>
                <a:ahLst/>
                <a:cxnLst>
                  <a:cxn ang="0">
                    <a:pos x="T0" y="T1"/>
                  </a:cxn>
                  <a:cxn ang="0">
                    <a:pos x="T2" y="T3"/>
                  </a:cxn>
                  <a:cxn ang="0">
                    <a:pos x="T4" y="T5"/>
                  </a:cxn>
                  <a:cxn ang="0">
                    <a:pos x="T6" y="T7"/>
                  </a:cxn>
                  <a:cxn ang="0">
                    <a:pos x="T8" y="T9"/>
                  </a:cxn>
                </a:cxnLst>
                <a:rect l="0" t="0" r="r" b="b"/>
                <a:pathLst>
                  <a:path w="543" h="29">
                    <a:moveTo>
                      <a:pt x="543" y="29"/>
                    </a:moveTo>
                    <a:cubicBezTo>
                      <a:pt x="541" y="12"/>
                      <a:pt x="527" y="0"/>
                      <a:pt x="511" y="0"/>
                    </a:cubicBezTo>
                    <a:cubicBezTo>
                      <a:pt x="32" y="0"/>
                      <a:pt x="32" y="0"/>
                      <a:pt x="32" y="0"/>
                    </a:cubicBezTo>
                    <a:cubicBezTo>
                      <a:pt x="15" y="0"/>
                      <a:pt x="2" y="12"/>
                      <a:pt x="0" y="29"/>
                    </a:cubicBezTo>
                    <a:lnTo>
                      <a:pt x="543" y="29"/>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48305" rtl="0" eaLnBrk="1" fontAlgn="auto" latinLnBrk="0" hangingPunct="1">
                  <a:lnSpc>
                    <a:spcPct val="100000"/>
                  </a:lnSpc>
                  <a:spcBef>
                    <a:spcPts val="0"/>
                  </a:spcBef>
                  <a:spcAft>
                    <a:spcPts val="0"/>
                  </a:spcAft>
                  <a:buClrTx/>
                  <a:buSzTx/>
                  <a:buFontTx/>
                  <a:buNone/>
                  <a:tabLst/>
                  <a:defRPr/>
                </a:pPr>
                <a:endParaRPr kumimoji="0" lang="en-US" sz="2457"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56" name="Rectangle: Rounded Corners 55">
            <a:extLst>
              <a:ext uri="{FF2B5EF4-FFF2-40B4-BE49-F238E27FC236}">
                <a16:creationId xmlns:a16="http://schemas.microsoft.com/office/drawing/2014/main" id="{26AE126A-06B1-4CBD-8370-DEDB059B1D26}"/>
              </a:ext>
            </a:extLst>
          </p:cNvPr>
          <p:cNvSpPr/>
          <p:nvPr/>
        </p:nvSpPr>
        <p:spPr>
          <a:xfrm>
            <a:off x="7099849" y="4428044"/>
            <a:ext cx="2041924" cy="914400"/>
          </a:xfrm>
          <a:prstGeom prst="roundRect">
            <a:avLst/>
          </a:prstGeom>
          <a:solidFill>
            <a:srgbClr val="378589"/>
          </a:solid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14000"/>
              </a:lnSpc>
              <a:spcBef>
                <a:spcPts val="0"/>
              </a:spcBef>
              <a:spcAft>
                <a:spcPts val="0"/>
              </a:spcAft>
              <a:buNone/>
            </a:pPr>
            <a:r>
              <a:rPr lang="en-US"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Risk</a:t>
            </a:r>
          </a:p>
          <a:p>
            <a:pPr marL="0" marR="0" lvl="0" indent="0" algn="ctr" rtl="0">
              <a:lnSpc>
                <a:spcPct val="114000"/>
              </a:lnSpc>
              <a:spcBef>
                <a:spcPts val="0"/>
              </a:spcBef>
              <a:spcAft>
                <a:spcPts val="0"/>
              </a:spcAft>
              <a:buNone/>
            </a:pPr>
            <a:r>
              <a:rPr lang="en-US"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estimation</a:t>
            </a:r>
            <a:endParaRPr lang="en-IN"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228600" lvl="0" indent="0" algn="ctr" rtl="0">
              <a:lnSpc>
                <a:spcPct val="90000"/>
              </a:lnSpc>
              <a:spcBef>
                <a:spcPts val="1000"/>
              </a:spcBef>
              <a:spcAft>
                <a:spcPts val="0"/>
              </a:spcAft>
              <a:buSzPts val="2800"/>
              <a:buNone/>
            </a:pPr>
            <a:r>
              <a:rPr lang="en-US"/>
              <a:t>Manage the Identity and Access Provisioning Lifecycle</a:t>
            </a:r>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Identity Proofing</a:t>
            </a:r>
          </a:p>
        </p:txBody>
      </p:sp>
      <p:sp>
        <p:nvSpPr>
          <p:cNvPr id="1869" name="Google Shape;1869;p63"/>
          <p:cNvSpPr/>
          <p:nvPr/>
        </p:nvSpPr>
        <p:spPr>
          <a:xfrm>
            <a:off x="1532663" y="2570473"/>
            <a:ext cx="8753282" cy="4374614"/>
          </a:xfrm>
          <a:prstGeom prst="roundRect">
            <a:avLst>
              <a:gd name="adj" fmla="val 6047"/>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rPr>
              <a:t>Confirms a person's identity to ensure the authenticity and legitimacy of their actions</a:t>
            </a:r>
          </a:p>
          <a:p>
            <a:pPr marL="457200" marR="0" lvl="0" indent="-368300" algn="l" rtl="0">
              <a:lnSpc>
                <a:spcPct val="115000"/>
              </a:lnSpc>
              <a:spcBef>
                <a:spcPts val="0"/>
              </a:spcBef>
              <a:spcAft>
                <a:spcPts val="0"/>
              </a:spcAft>
              <a:buClr>
                <a:srgbClr val="3F3F3F"/>
              </a:buClr>
              <a:buSzPts val="2200"/>
              <a:buFont typeface="Open Sans"/>
              <a:buChar char="●"/>
            </a:pPr>
            <a:endParaRPr lang="en-US" sz="1000">
              <a:solidFill>
                <a:srgbClr val="3F3F3F"/>
              </a:solidFill>
              <a:latin typeface="Open Sans"/>
              <a:ea typeface="Open Sans"/>
              <a:cs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rPr>
              <a:t>Acts as a foundational step in identity and access management, helping organizations prevent fraudulent activities</a:t>
            </a:r>
          </a:p>
          <a:p>
            <a:pPr marL="457200" marR="0" lvl="0" indent="-368300" algn="l" rtl="0">
              <a:lnSpc>
                <a:spcPct val="115000"/>
              </a:lnSpc>
              <a:spcBef>
                <a:spcPts val="0"/>
              </a:spcBef>
              <a:spcAft>
                <a:spcPts val="0"/>
              </a:spcAft>
              <a:buClr>
                <a:srgbClr val="3F3F3F"/>
              </a:buClr>
              <a:buSzPts val="2200"/>
              <a:buFont typeface="Open Sans"/>
              <a:buChar char="●"/>
            </a:pPr>
            <a:endParaRPr lang="en-US" sz="1000">
              <a:solidFill>
                <a:srgbClr val="3F3F3F"/>
              </a:solidFill>
              <a:latin typeface="Open Sans"/>
              <a:ea typeface="Open Sans"/>
              <a:cs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rPr>
              <a:t>Requires presenting certain forms of evidence such as a passport, driver's license, or Social Security number (SSN) for identification</a:t>
            </a:r>
            <a:endParaRPr sz="2200">
              <a:solidFill>
                <a:srgbClr val="3F3F3F"/>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770A48F8-8379-E457-6A75-9DF204342241}"/>
              </a:ext>
            </a:extLst>
          </p:cNvPr>
          <p:cNvPicPr>
            <a:picLocks noChangeAspect="1"/>
          </p:cNvPicPr>
          <p:nvPr/>
        </p:nvPicPr>
        <p:blipFill>
          <a:blip r:embed="rId3"/>
          <a:stretch>
            <a:fillRect/>
          </a:stretch>
        </p:blipFill>
        <p:spPr>
          <a:xfrm>
            <a:off x="11383917" y="3289297"/>
            <a:ext cx="2936966" cy="2936966"/>
          </a:xfrm>
          <a:prstGeom prst="rect">
            <a:avLst/>
          </a:prstGeom>
        </p:spPr>
      </p:pic>
      <p:sp>
        <p:nvSpPr>
          <p:cNvPr id="5" name="Brandline_LVC">
            <a:extLst>
              <a:ext uri="{FF2B5EF4-FFF2-40B4-BE49-F238E27FC236}">
                <a16:creationId xmlns:a16="http://schemas.microsoft.com/office/drawing/2014/main" id="{5E5C396B-7334-D926-EAE1-D468D6911F3A}"/>
              </a:ext>
            </a:extLst>
          </p:cNvPr>
          <p:cNvSpPr/>
          <p:nvPr/>
        </p:nvSpPr>
        <p:spPr>
          <a:xfrm>
            <a:off x="6248400" y="816324"/>
            <a:ext cx="37545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3735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1EAF0-80B2-E11D-B912-0809A78EF405}"/>
              </a:ext>
            </a:extLst>
          </p:cNvPr>
          <p:cNvSpPr>
            <a:spLocks noGrp="1"/>
          </p:cNvSpPr>
          <p:nvPr>
            <p:ph type="title"/>
          </p:nvPr>
        </p:nvSpPr>
        <p:spPr/>
        <p:txBody>
          <a:bodyPr/>
          <a:lstStyle/>
          <a:p>
            <a:r>
              <a:rPr lang="en-US">
                <a:solidFill>
                  <a:schemeClr val="tx1">
                    <a:lumMod val="75000"/>
                    <a:lumOff val="25000"/>
                  </a:schemeClr>
                </a:solidFill>
              </a:rPr>
              <a:t>Identity and Access Provisioning Process</a:t>
            </a:r>
          </a:p>
        </p:txBody>
      </p:sp>
      <p:pic>
        <p:nvPicPr>
          <p:cNvPr id="8" name="Picture 7">
            <a:extLst>
              <a:ext uri="{FF2B5EF4-FFF2-40B4-BE49-F238E27FC236}">
                <a16:creationId xmlns:a16="http://schemas.microsoft.com/office/drawing/2014/main" id="{1A161D6C-2334-DD70-30BA-CA70EB0A2303}"/>
              </a:ext>
            </a:extLst>
          </p:cNvPr>
          <p:cNvPicPr>
            <a:picLocks noChangeAspect="1"/>
          </p:cNvPicPr>
          <p:nvPr/>
        </p:nvPicPr>
        <p:blipFill>
          <a:blip r:embed="rId3">
            <a:duotone>
              <a:prstClr val="black"/>
              <a:schemeClr val="accent1">
                <a:tint val="45000"/>
                <a:satMod val="400000"/>
              </a:schemeClr>
            </a:duotone>
          </a:blip>
          <a:stretch>
            <a:fillRect/>
          </a:stretch>
        </p:blipFill>
        <p:spPr>
          <a:xfrm rot="10800000">
            <a:off x="10355970" y="3086460"/>
            <a:ext cx="1444144" cy="1867662"/>
          </a:xfrm>
          <a:prstGeom prst="rect">
            <a:avLst/>
          </a:prstGeom>
        </p:spPr>
      </p:pic>
      <p:pic>
        <p:nvPicPr>
          <p:cNvPr id="9" name="Picture 8">
            <a:extLst>
              <a:ext uri="{FF2B5EF4-FFF2-40B4-BE49-F238E27FC236}">
                <a16:creationId xmlns:a16="http://schemas.microsoft.com/office/drawing/2014/main" id="{3D1307D4-53D9-24C6-439B-67F00DECC3E0}"/>
              </a:ext>
            </a:extLst>
          </p:cNvPr>
          <p:cNvPicPr>
            <a:picLocks noChangeAspect="1"/>
          </p:cNvPicPr>
          <p:nvPr/>
        </p:nvPicPr>
        <p:blipFill>
          <a:blip r:embed="rId3">
            <a:duotone>
              <a:prstClr val="black"/>
              <a:schemeClr val="accent1">
                <a:tint val="45000"/>
                <a:satMod val="400000"/>
              </a:schemeClr>
            </a:duotone>
          </a:blip>
          <a:stretch>
            <a:fillRect/>
          </a:stretch>
        </p:blipFill>
        <p:spPr>
          <a:xfrm rot="3094103">
            <a:off x="3617549" y="2850724"/>
            <a:ext cx="1234940" cy="1997683"/>
          </a:xfrm>
          <a:prstGeom prst="rect">
            <a:avLst/>
          </a:prstGeom>
        </p:spPr>
      </p:pic>
      <p:pic>
        <p:nvPicPr>
          <p:cNvPr id="10" name="Picture 9">
            <a:extLst>
              <a:ext uri="{FF2B5EF4-FFF2-40B4-BE49-F238E27FC236}">
                <a16:creationId xmlns:a16="http://schemas.microsoft.com/office/drawing/2014/main" id="{BA99333A-6FB7-EEE3-FBED-E30440B34E63}"/>
              </a:ext>
            </a:extLst>
          </p:cNvPr>
          <p:cNvPicPr>
            <a:picLocks noChangeAspect="1"/>
          </p:cNvPicPr>
          <p:nvPr/>
        </p:nvPicPr>
        <p:blipFill>
          <a:blip r:embed="rId3">
            <a:duotone>
              <a:prstClr val="black"/>
              <a:schemeClr val="accent1">
                <a:tint val="45000"/>
                <a:satMod val="400000"/>
              </a:schemeClr>
            </a:duotone>
          </a:blip>
          <a:stretch>
            <a:fillRect/>
          </a:stretch>
        </p:blipFill>
        <p:spPr>
          <a:xfrm rot="17294411">
            <a:off x="7867398" y="7012066"/>
            <a:ext cx="1064705" cy="2214145"/>
          </a:xfrm>
          <a:prstGeom prst="rect">
            <a:avLst/>
          </a:prstGeom>
        </p:spPr>
      </p:pic>
      <p:grpSp>
        <p:nvGrpSpPr>
          <p:cNvPr id="16" name="Group 15">
            <a:extLst>
              <a:ext uri="{FF2B5EF4-FFF2-40B4-BE49-F238E27FC236}">
                <a16:creationId xmlns:a16="http://schemas.microsoft.com/office/drawing/2014/main" id="{DC734608-0150-C552-9D25-F285D09AB1C1}"/>
              </a:ext>
            </a:extLst>
          </p:cNvPr>
          <p:cNvGrpSpPr/>
          <p:nvPr/>
        </p:nvGrpSpPr>
        <p:grpSpPr>
          <a:xfrm>
            <a:off x="5105400" y="1389617"/>
            <a:ext cx="5090160" cy="2344183"/>
            <a:chOff x="5105400" y="1389617"/>
            <a:chExt cx="5090160" cy="2344183"/>
          </a:xfrm>
        </p:grpSpPr>
        <p:sp>
          <p:nvSpPr>
            <p:cNvPr id="3" name="Rectangle: Rounded Corners 2">
              <a:extLst>
                <a:ext uri="{FF2B5EF4-FFF2-40B4-BE49-F238E27FC236}">
                  <a16:creationId xmlns:a16="http://schemas.microsoft.com/office/drawing/2014/main" id="{A230CF46-6626-1F2F-4629-509C7D0B3974}"/>
                </a:ext>
              </a:extLst>
            </p:cNvPr>
            <p:cNvSpPr/>
            <p:nvPr/>
          </p:nvSpPr>
          <p:spPr>
            <a:xfrm>
              <a:off x="5105400" y="1389617"/>
              <a:ext cx="5090160" cy="23441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AD72A61-30F3-FF8E-4743-6B3073D54AD9}"/>
                </a:ext>
              </a:extLst>
            </p:cNvPr>
            <p:cNvSpPr txBox="1"/>
            <p:nvPr/>
          </p:nvSpPr>
          <p:spPr>
            <a:xfrm>
              <a:off x="6647723" y="1557843"/>
              <a:ext cx="3404160" cy="1963358"/>
            </a:xfrm>
            <a:prstGeom prst="rect">
              <a:avLst/>
            </a:prstGeom>
            <a:noFill/>
          </p:spPr>
          <p:txBody>
            <a:bodyPr wrap="square" rtlCol="0">
              <a:spAutoFit/>
            </a:bodyPr>
            <a:lstStyle/>
            <a:p>
              <a:pPr algn="ctr">
                <a:lnSpc>
                  <a:spcPct val="114000"/>
                </a:lnSpc>
                <a:buClr>
                  <a:srgbClr val="404040"/>
                </a:buClr>
                <a:buSzPts val="2000"/>
              </a:pPr>
              <a:r>
                <a:rPr lang="en-US" sz="2200" b="1">
                  <a:solidFill>
                    <a:schemeClr val="tx1">
                      <a:lumMod val="75000"/>
                      <a:lumOff val="25000"/>
                    </a:schemeClr>
                  </a:solidFill>
                  <a:latin typeface="Open Sans"/>
                  <a:ea typeface="Open Sans"/>
                  <a:cs typeface="Open Sans"/>
                  <a:sym typeface="Calibri"/>
                </a:rPr>
                <a:t>Provisioning</a:t>
              </a:r>
              <a:endParaRPr lang="en-IN" sz="2200" b="1">
                <a:solidFill>
                  <a:schemeClr val="tx1">
                    <a:lumMod val="75000"/>
                    <a:lumOff val="25000"/>
                  </a:schemeClr>
                </a:solidFill>
                <a:latin typeface="Open Sans"/>
                <a:ea typeface="Open Sans"/>
                <a:cs typeface="Open Sans"/>
                <a:sym typeface="Calibri"/>
              </a:endParaRPr>
            </a:p>
            <a:p>
              <a:pPr marL="285750" indent="-285750">
                <a:lnSpc>
                  <a:spcPct val="114000"/>
                </a:lnSpc>
                <a:buClr>
                  <a:srgbClr val="404040"/>
                </a:buClr>
                <a:buSzPts val="2000"/>
                <a:buFont typeface="Arial" panose="020B0604020202020204" pitchFamily="34" charset="0"/>
                <a:buChar char="•"/>
              </a:pPr>
              <a:endParaRPr lang="en-US" sz="1000">
                <a:solidFill>
                  <a:srgbClr val="404040"/>
                </a:solidFill>
                <a:latin typeface="Open Sans"/>
                <a:ea typeface="Open Sans"/>
                <a:cs typeface="Open Sans"/>
                <a:sym typeface="Calibri"/>
              </a:endParaRPr>
            </a:p>
            <a:p>
              <a:pPr marL="285750" indent="-285750">
                <a:lnSpc>
                  <a:spcPct val="114000"/>
                </a:lnSpc>
                <a:buClr>
                  <a:srgbClr val="404040"/>
                </a:buClr>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Calibri"/>
                </a:rPr>
                <a:t>Create new accounts</a:t>
              </a:r>
            </a:p>
            <a:p>
              <a:pPr marL="285750" indent="-285750">
                <a:lnSpc>
                  <a:spcPct val="114000"/>
                </a:lnSpc>
                <a:buClr>
                  <a:srgbClr val="404040"/>
                </a:buClr>
                <a:buSzPts val="2000"/>
                <a:buFont typeface="Arial" panose="020B0604020202020204" pitchFamily="34" charset="0"/>
                <a:buChar char="•"/>
              </a:pPr>
              <a:endParaRPr lang="en-IN" sz="1000">
                <a:solidFill>
                  <a:schemeClr val="tx1">
                    <a:lumMod val="75000"/>
                    <a:lumOff val="25000"/>
                  </a:schemeClr>
                </a:solidFill>
                <a:latin typeface="Open Sans"/>
                <a:ea typeface="Open Sans"/>
                <a:cs typeface="Open Sans"/>
                <a:sym typeface="Calibri"/>
              </a:endParaRPr>
            </a:p>
            <a:p>
              <a:pPr marL="285750" indent="-285750">
                <a:lnSpc>
                  <a:spcPct val="114000"/>
                </a:lnSpc>
                <a:buClr>
                  <a:srgbClr val="404040"/>
                </a:buClr>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Calibri"/>
                </a:rPr>
                <a:t>Assign appropriate rights and privileges</a:t>
              </a:r>
              <a:endParaRPr lang="en-IN" sz="2200">
                <a:solidFill>
                  <a:schemeClr val="tx1">
                    <a:lumMod val="75000"/>
                    <a:lumOff val="25000"/>
                  </a:schemeClr>
                </a:solidFill>
                <a:latin typeface="Open Sans"/>
                <a:ea typeface="Open Sans"/>
                <a:cs typeface="Open Sans"/>
                <a:sym typeface="Calibri"/>
              </a:endParaRPr>
            </a:p>
          </p:txBody>
        </p:sp>
        <p:pic>
          <p:nvPicPr>
            <p:cNvPr id="15" name="Picture 14">
              <a:extLst>
                <a:ext uri="{FF2B5EF4-FFF2-40B4-BE49-F238E27FC236}">
                  <a16:creationId xmlns:a16="http://schemas.microsoft.com/office/drawing/2014/main" id="{957AA2F5-0D1F-AA69-E821-BB70AE9D29D5}"/>
                </a:ext>
              </a:extLst>
            </p:cNvPr>
            <p:cNvPicPr>
              <a:picLocks noChangeAspect="1"/>
            </p:cNvPicPr>
            <p:nvPr/>
          </p:nvPicPr>
          <p:blipFill>
            <a:blip r:embed="rId4"/>
            <a:stretch>
              <a:fillRect/>
            </a:stretch>
          </p:blipFill>
          <p:spPr>
            <a:xfrm>
              <a:off x="5282024" y="2003638"/>
              <a:ext cx="1189075" cy="1189075"/>
            </a:xfrm>
            <a:prstGeom prst="rect">
              <a:avLst/>
            </a:prstGeom>
          </p:spPr>
        </p:pic>
      </p:grpSp>
      <p:grpSp>
        <p:nvGrpSpPr>
          <p:cNvPr id="18" name="Group 17">
            <a:extLst>
              <a:ext uri="{FF2B5EF4-FFF2-40B4-BE49-F238E27FC236}">
                <a16:creationId xmlns:a16="http://schemas.microsoft.com/office/drawing/2014/main" id="{DE449967-CCBC-8CD9-A1A9-253F2B3FB6A2}"/>
              </a:ext>
            </a:extLst>
          </p:cNvPr>
          <p:cNvGrpSpPr/>
          <p:nvPr/>
        </p:nvGrpSpPr>
        <p:grpSpPr>
          <a:xfrm>
            <a:off x="8725234" y="5021613"/>
            <a:ext cx="6149760" cy="2819398"/>
            <a:chOff x="8829252" y="5410201"/>
            <a:chExt cx="6149760" cy="2819398"/>
          </a:xfrm>
        </p:grpSpPr>
        <p:sp>
          <p:nvSpPr>
            <p:cNvPr id="5" name="Rectangle: Rounded Corners 4">
              <a:extLst>
                <a:ext uri="{FF2B5EF4-FFF2-40B4-BE49-F238E27FC236}">
                  <a16:creationId xmlns:a16="http://schemas.microsoft.com/office/drawing/2014/main" id="{3C2FA8EB-40F1-FFD8-595A-D0462680BE8D}"/>
                </a:ext>
              </a:extLst>
            </p:cNvPr>
            <p:cNvSpPr/>
            <p:nvPr/>
          </p:nvSpPr>
          <p:spPr>
            <a:xfrm>
              <a:off x="8829252" y="5410201"/>
              <a:ext cx="6149760" cy="28193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2C75816-5B46-98B9-AE18-8E8AEA43905F}"/>
                </a:ext>
              </a:extLst>
            </p:cNvPr>
            <p:cNvSpPr txBox="1"/>
            <p:nvPr/>
          </p:nvSpPr>
          <p:spPr>
            <a:xfrm>
              <a:off x="10355970" y="5472576"/>
              <a:ext cx="4122030" cy="2501519"/>
            </a:xfrm>
            <a:prstGeom prst="rect">
              <a:avLst/>
            </a:prstGeom>
            <a:noFill/>
          </p:spPr>
          <p:txBody>
            <a:bodyPr wrap="square" rtlCol="0">
              <a:spAutoFit/>
            </a:bodyPr>
            <a:lstStyle/>
            <a:p>
              <a:pPr algn="ctr">
                <a:lnSpc>
                  <a:spcPct val="90000"/>
                </a:lnSpc>
                <a:buClr>
                  <a:srgbClr val="404040"/>
                </a:buClr>
                <a:buSzPts val="2000"/>
              </a:pPr>
              <a:r>
                <a:rPr lang="en-US" sz="2200" b="1">
                  <a:solidFill>
                    <a:schemeClr val="tx1">
                      <a:lumMod val="75000"/>
                      <a:lumOff val="25000"/>
                    </a:schemeClr>
                  </a:solidFill>
                  <a:latin typeface="Open Sans"/>
                  <a:ea typeface="Open Sans"/>
                  <a:cs typeface="Open Sans"/>
                  <a:sym typeface="Calibri"/>
                </a:rPr>
                <a:t>Review</a:t>
              </a:r>
              <a:endParaRPr lang="en-IN" sz="2200" b="1">
                <a:solidFill>
                  <a:schemeClr val="tx1">
                    <a:lumMod val="75000"/>
                    <a:lumOff val="25000"/>
                  </a:schemeClr>
                </a:solidFill>
                <a:latin typeface="Open Sans"/>
                <a:ea typeface="Open Sans"/>
                <a:cs typeface="Open Sans"/>
                <a:sym typeface="Calibri"/>
              </a:endParaRPr>
            </a:p>
            <a:p>
              <a:pPr marL="285750" indent="-285750">
                <a:lnSpc>
                  <a:spcPct val="90000"/>
                </a:lnSpc>
                <a:buClr>
                  <a:srgbClr val="404040"/>
                </a:buClr>
                <a:buSzPts val="2000"/>
                <a:buFont typeface="Arial" panose="020B0604020202020204" pitchFamily="34" charset="0"/>
                <a:buChar char="•"/>
              </a:pPr>
              <a:endParaRPr lang="en-US" sz="1800">
                <a:solidFill>
                  <a:srgbClr val="404040"/>
                </a:solidFill>
                <a:latin typeface="Open Sans"/>
                <a:ea typeface="Open Sans"/>
                <a:cs typeface="Open Sans"/>
                <a:sym typeface="Calibri"/>
              </a:endParaRPr>
            </a:p>
            <a:p>
              <a:pPr marL="285750" lvl="0" indent="-285750">
                <a:lnSpc>
                  <a:spcPct val="113000"/>
                </a:lnSpc>
                <a:buClr>
                  <a:srgbClr val="404040"/>
                </a:buClr>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Check accounts periodically</a:t>
              </a:r>
            </a:p>
            <a:p>
              <a:pPr marL="285750" lvl="0" indent="-285750">
                <a:lnSpc>
                  <a:spcPct val="113000"/>
                </a:lnSpc>
                <a:buClr>
                  <a:srgbClr val="404040"/>
                </a:buClr>
                <a:buSzPts val="2000"/>
                <a:buFont typeface="Arial" panose="020B0604020202020204" pitchFamily="34" charset="0"/>
                <a:buChar char="•"/>
              </a:pPr>
              <a:endParaRPr lang="en-IN" sz="1000">
                <a:solidFill>
                  <a:schemeClr val="tx1">
                    <a:lumMod val="75000"/>
                    <a:lumOff val="25000"/>
                  </a:schemeClr>
                </a:solidFill>
                <a:latin typeface="Open Sans"/>
                <a:ea typeface="Open Sans"/>
                <a:cs typeface="Open Sans"/>
              </a:endParaRPr>
            </a:p>
            <a:p>
              <a:pPr marL="285750" lvl="0" indent="-285750">
                <a:lnSpc>
                  <a:spcPct val="113000"/>
                </a:lnSpc>
                <a:buClr>
                  <a:srgbClr val="404040"/>
                </a:buClr>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Disable inactive accounts</a:t>
              </a:r>
            </a:p>
            <a:p>
              <a:pPr marL="285750" lvl="0" indent="-285750">
                <a:lnSpc>
                  <a:spcPct val="113000"/>
                </a:lnSpc>
                <a:buClr>
                  <a:srgbClr val="404040"/>
                </a:buClr>
                <a:buSzPts val="2000"/>
                <a:buFont typeface="Arial" panose="020B0604020202020204" pitchFamily="34" charset="0"/>
                <a:buChar char="•"/>
              </a:pPr>
              <a:endParaRPr lang="en-IN" sz="1000">
                <a:solidFill>
                  <a:schemeClr val="tx1">
                    <a:lumMod val="75000"/>
                    <a:lumOff val="25000"/>
                  </a:schemeClr>
                </a:solidFill>
                <a:latin typeface="Open Sans"/>
                <a:ea typeface="Open Sans"/>
                <a:cs typeface="Open Sans"/>
              </a:endParaRPr>
            </a:p>
            <a:p>
              <a:pPr marL="285750" lvl="0" indent="-285750">
                <a:lnSpc>
                  <a:spcPct val="113000"/>
                </a:lnSpc>
                <a:buClr>
                  <a:srgbClr val="404040"/>
                </a:buClr>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Monitor for excessive or escalating privileges</a:t>
              </a:r>
              <a:endParaRPr lang="en-IN" sz="2200">
                <a:solidFill>
                  <a:schemeClr val="tx1">
                    <a:lumMod val="75000"/>
                    <a:lumOff val="25000"/>
                  </a:schemeClr>
                </a:solidFill>
                <a:latin typeface="Open Sans"/>
                <a:ea typeface="Open Sans"/>
                <a:cs typeface="Open Sans"/>
              </a:endParaRPr>
            </a:p>
          </p:txBody>
        </p:sp>
        <p:pic>
          <p:nvPicPr>
            <p:cNvPr id="17" name="Picture 16">
              <a:extLst>
                <a:ext uri="{FF2B5EF4-FFF2-40B4-BE49-F238E27FC236}">
                  <a16:creationId xmlns:a16="http://schemas.microsoft.com/office/drawing/2014/main" id="{B3AE6529-734C-FBFA-9A87-CE4BA869F9A9}"/>
                </a:ext>
              </a:extLst>
            </p:cNvPr>
            <p:cNvPicPr>
              <a:picLocks noChangeAspect="1"/>
            </p:cNvPicPr>
            <p:nvPr/>
          </p:nvPicPr>
          <p:blipFill>
            <a:blip r:embed="rId5"/>
            <a:stretch>
              <a:fillRect/>
            </a:stretch>
          </p:blipFill>
          <p:spPr>
            <a:xfrm>
              <a:off x="9111770" y="6097622"/>
              <a:ext cx="1083790" cy="1083790"/>
            </a:xfrm>
            <a:prstGeom prst="rect">
              <a:avLst/>
            </a:prstGeom>
          </p:spPr>
        </p:pic>
      </p:grpSp>
      <p:grpSp>
        <p:nvGrpSpPr>
          <p:cNvPr id="14" name="Group 13">
            <a:extLst>
              <a:ext uri="{FF2B5EF4-FFF2-40B4-BE49-F238E27FC236}">
                <a16:creationId xmlns:a16="http://schemas.microsoft.com/office/drawing/2014/main" id="{A159AC80-5E44-912C-87FB-65181BAAEC00}"/>
              </a:ext>
            </a:extLst>
          </p:cNvPr>
          <p:cNvGrpSpPr/>
          <p:nvPr/>
        </p:nvGrpSpPr>
        <p:grpSpPr>
          <a:xfrm>
            <a:off x="965200" y="4987887"/>
            <a:ext cx="6891052" cy="2831353"/>
            <a:chOff x="730912" y="5410200"/>
            <a:chExt cx="6891052" cy="2831353"/>
          </a:xfrm>
        </p:grpSpPr>
        <p:sp>
          <p:nvSpPr>
            <p:cNvPr id="4" name="Rectangle: Rounded Corners 3">
              <a:extLst>
                <a:ext uri="{FF2B5EF4-FFF2-40B4-BE49-F238E27FC236}">
                  <a16:creationId xmlns:a16="http://schemas.microsoft.com/office/drawing/2014/main" id="{1B094316-EC08-A19D-D14E-854A32D565B7}"/>
                </a:ext>
              </a:extLst>
            </p:cNvPr>
            <p:cNvSpPr/>
            <p:nvPr/>
          </p:nvSpPr>
          <p:spPr>
            <a:xfrm>
              <a:off x="730912" y="5410200"/>
              <a:ext cx="6891051" cy="281939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209679-9B93-08F9-85D8-BC9D5F34485D}"/>
                </a:ext>
              </a:extLst>
            </p:cNvPr>
            <p:cNvSpPr txBox="1"/>
            <p:nvPr/>
          </p:nvSpPr>
          <p:spPr>
            <a:xfrm>
              <a:off x="1923248" y="5468293"/>
              <a:ext cx="5698716" cy="2773260"/>
            </a:xfrm>
            <a:prstGeom prst="rect">
              <a:avLst/>
            </a:prstGeom>
            <a:noFill/>
          </p:spPr>
          <p:txBody>
            <a:bodyPr wrap="square" rtlCol="0">
              <a:spAutoFit/>
            </a:bodyPr>
            <a:lstStyle/>
            <a:p>
              <a:pPr algn="ctr">
                <a:lnSpc>
                  <a:spcPct val="90000"/>
                </a:lnSpc>
                <a:buClr>
                  <a:srgbClr val="404040"/>
                </a:buClr>
                <a:buSzPts val="2000"/>
              </a:pPr>
              <a:r>
                <a:rPr lang="en-US" sz="2200" b="1">
                  <a:solidFill>
                    <a:srgbClr val="404040"/>
                  </a:solidFill>
                  <a:latin typeface="Open Sans"/>
                  <a:ea typeface="Open Sans"/>
                  <a:cs typeface="Open Sans"/>
                  <a:sym typeface="Calibri"/>
                </a:rPr>
                <a:t>Revocation</a:t>
              </a:r>
              <a:endParaRPr lang="en-IN" sz="2200" b="1">
                <a:solidFill>
                  <a:srgbClr val="404040"/>
                </a:solidFill>
                <a:latin typeface="Open Sans"/>
                <a:ea typeface="Open Sans"/>
                <a:cs typeface="Open Sans"/>
                <a:sym typeface="Calibri"/>
              </a:endParaRPr>
            </a:p>
            <a:p>
              <a:pPr marL="285750" indent="-285750">
                <a:lnSpc>
                  <a:spcPct val="90000"/>
                </a:lnSpc>
                <a:buClr>
                  <a:srgbClr val="404040"/>
                </a:buClr>
                <a:buSzPts val="2000"/>
                <a:buFont typeface="Arial" panose="020B0604020202020204" pitchFamily="34" charset="0"/>
                <a:buChar char="•"/>
              </a:pPr>
              <a:endParaRPr lang="en-US" sz="1000">
                <a:solidFill>
                  <a:srgbClr val="404040"/>
                </a:solidFill>
                <a:latin typeface="Open Sans"/>
                <a:ea typeface="Open Sans"/>
                <a:cs typeface="Open Sans"/>
                <a:sym typeface="Calibri"/>
              </a:endParaRPr>
            </a:p>
            <a:p>
              <a:pPr marL="285750" indent="-285750">
                <a:lnSpc>
                  <a:spcPct val="113000"/>
                </a:lnSpc>
                <a:buClr>
                  <a:srgbClr val="404040"/>
                </a:buClr>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Disable accounts immediately when employees depart</a:t>
              </a:r>
            </a:p>
            <a:p>
              <a:pPr marL="285750" indent="-285750">
                <a:lnSpc>
                  <a:spcPct val="113000"/>
                </a:lnSpc>
                <a:buClr>
                  <a:srgbClr val="404040"/>
                </a:buClr>
                <a:buSzPts val="20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285750" indent="-285750">
                <a:lnSpc>
                  <a:spcPct val="113000"/>
                </a:lnSpc>
                <a:buClr>
                  <a:srgbClr val="404040"/>
                </a:buClr>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Set expiry dates for temporary accounts</a:t>
              </a:r>
            </a:p>
            <a:p>
              <a:pPr marL="285750" indent="-285750">
                <a:lnSpc>
                  <a:spcPct val="113000"/>
                </a:lnSpc>
                <a:buClr>
                  <a:srgbClr val="404040"/>
                </a:buClr>
                <a:buSzPts val="20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285750" indent="-285750">
                <a:lnSpc>
                  <a:spcPct val="113000"/>
                </a:lnSpc>
                <a:buClr>
                  <a:srgbClr val="404040"/>
                </a:buClr>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Delete expired accounts according to the organization's policy</a:t>
              </a:r>
              <a:endParaRPr lang="en-IN" sz="2200">
                <a:solidFill>
                  <a:schemeClr val="tx1">
                    <a:lumMod val="75000"/>
                    <a:lumOff val="25000"/>
                  </a:schemeClr>
                </a:solidFill>
                <a:latin typeface="Open Sans"/>
                <a:ea typeface="Open Sans"/>
                <a:cs typeface="Open Sans"/>
              </a:endParaRPr>
            </a:p>
          </p:txBody>
        </p:sp>
        <p:pic>
          <p:nvPicPr>
            <p:cNvPr id="19" name="Picture 18">
              <a:extLst>
                <a:ext uri="{FF2B5EF4-FFF2-40B4-BE49-F238E27FC236}">
                  <a16:creationId xmlns:a16="http://schemas.microsoft.com/office/drawing/2014/main" id="{0AE5D80C-19CF-F496-5185-6D0D2A9DA03E}"/>
                </a:ext>
              </a:extLst>
            </p:cNvPr>
            <p:cNvPicPr>
              <a:picLocks noChangeAspect="1"/>
            </p:cNvPicPr>
            <p:nvPr/>
          </p:nvPicPr>
          <p:blipFill>
            <a:blip r:embed="rId6"/>
            <a:stretch>
              <a:fillRect/>
            </a:stretch>
          </p:blipFill>
          <p:spPr>
            <a:xfrm>
              <a:off x="901130" y="5960915"/>
              <a:ext cx="1062615" cy="1062615"/>
            </a:xfrm>
            <a:prstGeom prst="rect">
              <a:avLst/>
            </a:prstGeom>
          </p:spPr>
        </p:pic>
      </p:grpSp>
      <p:sp>
        <p:nvSpPr>
          <p:cNvPr id="7" name="Brandline_LVC">
            <a:extLst>
              <a:ext uri="{FF2B5EF4-FFF2-40B4-BE49-F238E27FC236}">
                <a16:creationId xmlns:a16="http://schemas.microsoft.com/office/drawing/2014/main" id="{1C9F35C3-4764-102F-FEBD-106DD32E1C18}"/>
              </a:ext>
            </a:extLst>
          </p:cNvPr>
          <p:cNvSpPr/>
          <p:nvPr/>
        </p:nvSpPr>
        <p:spPr>
          <a:xfrm>
            <a:off x="3657600" y="816352"/>
            <a:ext cx="895754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78833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9" name="Google Shape;4734;p188">
            <a:extLst>
              <a:ext uri="{FF2B5EF4-FFF2-40B4-BE49-F238E27FC236}">
                <a16:creationId xmlns:a16="http://schemas.microsoft.com/office/drawing/2014/main" id="{CC7E433E-C478-4543-AEB1-809D223A6784}"/>
              </a:ext>
            </a:extLst>
          </p:cNvPr>
          <p:cNvSpPr/>
          <p:nvPr/>
        </p:nvSpPr>
        <p:spPr>
          <a:xfrm>
            <a:off x="1417508" y="2026508"/>
            <a:ext cx="13149392" cy="5753474"/>
          </a:xfrm>
          <a:prstGeom prst="roundRect">
            <a:avLst>
              <a:gd name="adj" fmla="val 3220"/>
            </a:avLst>
          </a:prstGeom>
          <a:solidFill>
            <a:srgbClr val="EAF7FC"/>
          </a:solidFill>
          <a:ln w="12700" cap="flat" cmpd="sng">
            <a:solidFill>
              <a:schemeClr val="tx1">
                <a:lumMod val="50000"/>
                <a:lumOff val="50000"/>
              </a:schemeClr>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60950" rIns="121900" bIns="60950" anchor="ctr" anchorCtr="0">
            <a:noAutofit/>
          </a:bodyPr>
          <a:lstStyle/>
          <a:p>
            <a:pPr marL="292100" marR="0" lvl="0" indent="-29210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sp>
        <p:nvSpPr>
          <p:cNvPr id="211" name="Google Shape;211;p35"/>
          <p:cNvSpPr txBox="1"/>
          <p:nvPr/>
        </p:nvSpPr>
        <p:spPr>
          <a:xfrm>
            <a:off x="-10160" y="325676"/>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Account Access Review</a:t>
            </a:r>
            <a:endParaRPr/>
          </a:p>
        </p:txBody>
      </p:sp>
      <p:pic>
        <p:nvPicPr>
          <p:cNvPr id="52" name="Graphic 51">
            <a:extLst>
              <a:ext uri="{FF2B5EF4-FFF2-40B4-BE49-F238E27FC236}">
                <a16:creationId xmlns:a16="http://schemas.microsoft.com/office/drawing/2014/main" id="{3081B9FA-4B5E-450C-9F25-F43B3A47CB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7339" y="3508018"/>
            <a:ext cx="4055761" cy="2790453"/>
          </a:xfrm>
          <a:prstGeom prst="roundRect">
            <a:avLst>
              <a:gd name="adj" fmla="val 5401"/>
            </a:avLst>
          </a:prstGeom>
          <a:effectLst>
            <a:outerShdw blurRad="50800" dist="38100" dir="5400000" algn="t" rotWithShape="0">
              <a:prstClr val="black">
                <a:alpha val="40000"/>
              </a:prstClr>
            </a:outerShdw>
          </a:effectLst>
        </p:spPr>
      </p:pic>
      <p:sp>
        <p:nvSpPr>
          <p:cNvPr id="10" name="Google Shape;312;p40">
            <a:extLst>
              <a:ext uri="{FF2B5EF4-FFF2-40B4-BE49-F238E27FC236}">
                <a16:creationId xmlns:a16="http://schemas.microsoft.com/office/drawing/2014/main" id="{D91CC5D0-50CD-4CDF-83FD-763B5E82D5A3}"/>
              </a:ext>
            </a:extLst>
          </p:cNvPr>
          <p:cNvSpPr txBox="1"/>
          <p:nvPr/>
        </p:nvSpPr>
        <p:spPr>
          <a:xfrm>
            <a:off x="1635875" y="2349164"/>
            <a:ext cx="7863725" cy="4995814"/>
          </a:xfrm>
          <a:prstGeom prst="rect">
            <a:avLst/>
          </a:prstGeom>
          <a:noFill/>
          <a:ln>
            <a:noFill/>
          </a:ln>
        </p:spPr>
        <p:txBody>
          <a:bodyPr spcFirstLastPara="1" wrap="square" lIns="91425" tIns="45700" rIns="91425" bIns="45700" anchor="t" anchorCtr="0">
            <a:spAutoFit/>
          </a:bodyPr>
          <a:lstStyle/>
          <a:p>
            <a:pPr marL="342900" indent="-342900">
              <a:lnSpc>
                <a:spcPct val="113000"/>
              </a:lnSpc>
              <a:buFont typeface="Arial" panose="020B0604020202020204" pitchFamily="34" charset="0"/>
              <a:buChar char="•"/>
            </a:pPr>
            <a:r>
              <a:rPr lang="en-US" sz="2200">
                <a:solidFill>
                  <a:srgbClr val="3F3F3F"/>
                </a:solidFill>
                <a:latin typeface="Open Sans"/>
                <a:ea typeface="Open Sans"/>
                <a:cs typeface="Open Sans"/>
                <a:sym typeface="Open Sans"/>
              </a:rPr>
              <a:t>Reviews access rights periodically for all employees and vendors to identify excessive or escalating privileges</a:t>
            </a:r>
          </a:p>
          <a:p>
            <a:pPr marL="342900" indent="-342900">
              <a:lnSpc>
                <a:spcPct val="113000"/>
              </a:lnSpc>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indent="-342900">
              <a:lnSpc>
                <a:spcPct val="113000"/>
              </a:lnSpc>
              <a:buFont typeface="Arial" panose="020B0604020202020204" pitchFamily="34" charset="0"/>
              <a:buChar char="•"/>
            </a:pPr>
            <a:r>
              <a:rPr lang="en-US" sz="2200">
                <a:solidFill>
                  <a:srgbClr val="3F3F3F"/>
                </a:solidFill>
                <a:latin typeface="Open Sans"/>
                <a:ea typeface="Open Sans"/>
                <a:cs typeface="Open Sans"/>
                <a:sym typeface="Open Sans"/>
              </a:rPr>
              <a:t>Creates service accounts specifically for use by services, applications, and virtual machines</a:t>
            </a:r>
          </a:p>
          <a:p>
            <a:pPr marL="342900" indent="-342900">
              <a:lnSpc>
                <a:spcPct val="113000"/>
              </a:lnSpc>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indent="-342900">
              <a:lnSpc>
                <a:spcPct val="113000"/>
              </a:lnSpc>
              <a:buFont typeface="Arial" panose="020B0604020202020204" pitchFamily="34" charset="0"/>
              <a:buChar char="•"/>
            </a:pPr>
            <a:r>
              <a:rPr lang="en-US" sz="2200">
                <a:solidFill>
                  <a:srgbClr val="3F3F3F"/>
                </a:solidFill>
                <a:latin typeface="Open Sans"/>
                <a:ea typeface="Open Sans"/>
                <a:cs typeface="Open Sans"/>
                <a:sym typeface="Open Sans"/>
              </a:rPr>
              <a:t>Grants elevated privileges and access to business-critical applications and data to service accounts</a:t>
            </a:r>
          </a:p>
          <a:p>
            <a:pPr marL="342900" indent="-342900">
              <a:lnSpc>
                <a:spcPct val="113000"/>
              </a:lnSpc>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indent="-342900">
              <a:lnSpc>
                <a:spcPct val="113000"/>
              </a:lnSpc>
              <a:buFont typeface="Arial" panose="020B0604020202020204" pitchFamily="34" charset="0"/>
              <a:buChar char="•"/>
            </a:pPr>
            <a:r>
              <a:rPr lang="en-US" sz="2200">
                <a:solidFill>
                  <a:srgbClr val="3F3F3F"/>
                </a:solidFill>
                <a:latin typeface="Open Sans"/>
                <a:ea typeface="Open Sans"/>
                <a:cs typeface="Open Sans"/>
                <a:sym typeface="Open Sans"/>
              </a:rPr>
              <a:t>Dictates policies to determine when accounts should be reviewed, deactivated, or deleted</a:t>
            </a:r>
          </a:p>
          <a:p>
            <a:pPr marL="342900" indent="-342900">
              <a:lnSpc>
                <a:spcPct val="113000"/>
              </a:lnSpc>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indent="-342900">
              <a:lnSpc>
                <a:spcPct val="113000"/>
              </a:lnSpc>
              <a:buFont typeface="Arial" panose="020B0604020202020204" pitchFamily="34" charset="0"/>
              <a:buChar char="•"/>
            </a:pPr>
            <a:r>
              <a:rPr lang="en-US" sz="2200">
                <a:solidFill>
                  <a:srgbClr val="3F3F3F"/>
                </a:solidFill>
                <a:latin typeface="Open Sans"/>
                <a:ea typeface="Open Sans"/>
                <a:cs typeface="Open Sans"/>
                <a:sym typeface="Open Sans"/>
              </a:rPr>
              <a:t>Conducts regular reviews or audits of service accounts to identify unusual behaviors that may indicate a breach or misuse</a:t>
            </a:r>
            <a:endParaRPr lang="en-US" sz="2200"/>
          </a:p>
        </p:txBody>
      </p:sp>
      <p:sp>
        <p:nvSpPr>
          <p:cNvPr id="3" name="Brandline_LVC">
            <a:extLst>
              <a:ext uri="{FF2B5EF4-FFF2-40B4-BE49-F238E27FC236}">
                <a16:creationId xmlns:a16="http://schemas.microsoft.com/office/drawing/2014/main" id="{2955828C-4D18-1C1C-23CA-3310AD2C17F5}"/>
              </a:ext>
            </a:extLst>
          </p:cNvPr>
          <p:cNvSpPr/>
          <p:nvPr/>
        </p:nvSpPr>
        <p:spPr>
          <a:xfrm>
            <a:off x="5588000" y="912150"/>
            <a:ext cx="5097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40"/>
          <p:cNvSpPr txBox="1"/>
          <p:nvPr/>
        </p:nvSpPr>
        <p:spPr>
          <a:xfrm>
            <a:off x="-10160" y="325676"/>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Privileged Accounts</a:t>
            </a:r>
            <a:endParaRPr/>
          </a:p>
        </p:txBody>
      </p:sp>
      <p:sp>
        <p:nvSpPr>
          <p:cNvPr id="9" name="Google Shape;483;p51">
            <a:extLst>
              <a:ext uri="{FF2B5EF4-FFF2-40B4-BE49-F238E27FC236}">
                <a16:creationId xmlns:a16="http://schemas.microsoft.com/office/drawing/2014/main" id="{DBD278BA-2FEB-4215-95F0-1EA969CD0583}"/>
              </a:ext>
            </a:extLst>
          </p:cNvPr>
          <p:cNvSpPr/>
          <p:nvPr/>
        </p:nvSpPr>
        <p:spPr>
          <a:xfrm>
            <a:off x="1571836" y="2476878"/>
            <a:ext cx="13264727" cy="3718358"/>
          </a:xfrm>
          <a:prstGeom prst="roundRect">
            <a:avLst>
              <a:gd name="adj" fmla="val 2359"/>
            </a:avLst>
          </a:prstGeom>
          <a:solidFill>
            <a:srgbClr val="EAF7FC"/>
          </a:solidFill>
          <a:ln w="12700" cap="flat" cmpd="sng">
            <a:solidFill>
              <a:schemeClr val="tx1">
                <a:lumMod val="50000"/>
                <a:lumOff val="50000"/>
              </a:schemeClr>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60950" rIns="121900" bIns="60950" anchor="ctr" anchorCtr="0">
            <a:noAutofit/>
          </a:bodyPr>
          <a:lstStyle/>
          <a:p>
            <a:pPr marL="342900" lvl="1" indent="-342900">
              <a:lnSpc>
                <a:spcPct val="114000"/>
              </a:lnSpc>
              <a:buSzPts val="2200"/>
              <a:buFont typeface="Arial"/>
              <a:buChar char="•"/>
            </a:pPr>
            <a:r>
              <a:rPr lang="en-US" sz="2200">
                <a:solidFill>
                  <a:srgbClr val="3F3F3F"/>
                </a:solidFill>
                <a:latin typeface="Open Sans"/>
                <a:ea typeface="Open Sans"/>
                <a:cs typeface="Open Sans"/>
                <a:sym typeface="Open Sans"/>
              </a:rPr>
              <a:t>Defines accounts with more privileges than normal user accounts</a:t>
            </a:r>
          </a:p>
          <a:p>
            <a:pPr marL="342900" lvl="1" indent="-342900">
              <a:lnSpc>
                <a:spcPct val="114000"/>
              </a:lnSpc>
              <a:buSzPts val="2200"/>
              <a:buFont typeface="Arial"/>
              <a:buChar char="•"/>
            </a:pP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2200">
                <a:solidFill>
                  <a:srgbClr val="3F3F3F"/>
                </a:solidFill>
                <a:latin typeface="Open Sans"/>
                <a:ea typeface="Open Sans"/>
                <a:cs typeface="Open Sans"/>
                <a:sym typeface="Open Sans"/>
              </a:rPr>
              <a:t>Includes highly privileged accounts like administrator (Windows) or root (Unix/Linux)</a:t>
            </a:r>
          </a:p>
          <a:p>
            <a:pPr marL="342900" lvl="1" indent="-342900">
              <a:lnSpc>
                <a:spcPct val="114000"/>
              </a:lnSpc>
              <a:buSzPts val="2200"/>
              <a:buFont typeface="Arial"/>
              <a:buChar char="•"/>
            </a:pP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2200">
                <a:solidFill>
                  <a:srgbClr val="3F3F3F"/>
                </a:solidFill>
                <a:latin typeface="Open Sans"/>
                <a:ea typeface="Open Sans"/>
                <a:cs typeface="Open Sans"/>
                <a:sym typeface="Open Sans"/>
              </a:rPr>
              <a:t>Allows normal users to temporarily gain root privileges using the sudo command (Unix/Linux)</a:t>
            </a:r>
          </a:p>
          <a:p>
            <a:pPr marL="342900" lvl="1" indent="-342900">
              <a:lnSpc>
                <a:spcPct val="114000"/>
              </a:lnSpc>
              <a:buSzPts val="2200"/>
              <a:buFont typeface="Arial"/>
              <a:buChar char="•"/>
            </a:pP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2200">
                <a:solidFill>
                  <a:srgbClr val="3F3F3F"/>
                </a:solidFill>
                <a:latin typeface="Open Sans"/>
                <a:ea typeface="Open Sans"/>
                <a:cs typeface="Open Sans"/>
                <a:sym typeface="Open Sans"/>
              </a:rPr>
              <a:t>Creates accounts specifically for services, applications, and virtual machines</a:t>
            </a:r>
          </a:p>
          <a:p>
            <a:pPr marL="342900" lvl="1" indent="-342900">
              <a:lnSpc>
                <a:spcPct val="114000"/>
              </a:lnSpc>
              <a:buSzPts val="2200"/>
              <a:buFont typeface="Arial"/>
              <a:buChar char="•"/>
            </a:pPr>
            <a:endParaRPr lang="en-US" sz="1000">
              <a:solidFill>
                <a:srgbClr val="3F3F3F"/>
              </a:solidFill>
              <a:latin typeface="Open Sans"/>
              <a:ea typeface="Open Sans"/>
              <a:cs typeface="Open Sans"/>
              <a:sym typeface="Open Sans"/>
            </a:endParaRPr>
          </a:p>
          <a:p>
            <a:pPr marL="342900" lvl="1" indent="-342900">
              <a:lnSpc>
                <a:spcPct val="114000"/>
              </a:lnSpc>
              <a:buSzPts val="2200"/>
              <a:buFont typeface="Arial"/>
              <a:buChar char="•"/>
            </a:pPr>
            <a:r>
              <a:rPr lang="en-US" sz="2200">
                <a:solidFill>
                  <a:srgbClr val="3F3F3F"/>
                </a:solidFill>
                <a:latin typeface="Open Sans"/>
                <a:ea typeface="Open Sans"/>
                <a:cs typeface="Open Sans"/>
                <a:sym typeface="Open Sans"/>
              </a:rPr>
              <a:t>Assigns full administrative privileges without considering the principle of least privilege, posing a security risk if compromised</a:t>
            </a:r>
          </a:p>
        </p:txBody>
      </p:sp>
      <p:sp>
        <p:nvSpPr>
          <p:cNvPr id="3" name="Brandline_LVC">
            <a:extLst>
              <a:ext uri="{FF2B5EF4-FFF2-40B4-BE49-F238E27FC236}">
                <a16:creationId xmlns:a16="http://schemas.microsoft.com/office/drawing/2014/main" id="{7D780184-1C19-0A5D-1DA6-0C575BC22C2A}"/>
              </a:ext>
            </a:extLst>
          </p:cNvPr>
          <p:cNvSpPr/>
          <p:nvPr/>
        </p:nvSpPr>
        <p:spPr>
          <a:xfrm>
            <a:off x="5956300" y="912150"/>
            <a:ext cx="4347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2"/>
          <p:cNvSpPr txBox="1">
            <a:spLocks noGrp="1"/>
          </p:cNvSpPr>
          <p:nvPr>
            <p:ph type="title"/>
          </p:nvPr>
        </p:nvSpPr>
        <p:spPr>
          <a:xfrm>
            <a:off x="-10160" y="229879"/>
            <a:ext cx="16276400" cy="687200"/>
          </a:xfrm>
          <a:prstGeom prst="rect">
            <a:avLst/>
          </a:prstGeom>
          <a:noFill/>
          <a:ln>
            <a:noFill/>
          </a:ln>
        </p:spPr>
        <p:txBody>
          <a:bodyPr spcFirstLastPara="1" wrap="square" lIns="45700" tIns="45700" rIns="45700" bIns="45700" anchor="ctr" anchorCtr="0">
            <a:normAutofit/>
          </a:bodyPr>
          <a:lstStyle/>
          <a:p>
            <a:pPr marL="0" lvl="0" indent="0" algn="ctr" rtl="0">
              <a:lnSpc>
                <a:spcPct val="90000"/>
              </a:lnSpc>
              <a:spcBef>
                <a:spcPts val="0"/>
              </a:spcBef>
              <a:spcAft>
                <a:spcPts val="0"/>
              </a:spcAft>
              <a:buClr>
                <a:srgbClr val="404040"/>
              </a:buClr>
              <a:buSzPts val="3200"/>
              <a:buNone/>
            </a:pPr>
            <a:r>
              <a:rPr lang="en-US"/>
              <a:t>Wireless Standards</a:t>
            </a:r>
            <a:endParaRPr/>
          </a:p>
        </p:txBody>
      </p:sp>
      <p:graphicFrame>
        <p:nvGraphicFramePr>
          <p:cNvPr id="296" name="Google Shape;296;p12"/>
          <p:cNvGraphicFramePr/>
          <p:nvPr>
            <p:extLst>
              <p:ext uri="{D42A27DB-BD31-4B8C-83A1-F6EECF244321}">
                <p14:modId xmlns:p14="http://schemas.microsoft.com/office/powerpoint/2010/main" val="4227445346"/>
              </p:ext>
            </p:extLst>
          </p:nvPr>
        </p:nvGraphicFramePr>
        <p:xfrm>
          <a:off x="593275" y="2562045"/>
          <a:ext cx="15052050" cy="5810421"/>
        </p:xfrm>
        <a:graphic>
          <a:graphicData uri="http://schemas.openxmlformats.org/drawingml/2006/table">
            <a:tbl>
              <a:tblPr>
                <a:noFil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321641">
                  <a:extLst>
                    <a:ext uri="{9D8B030D-6E8A-4147-A177-3AD203B41FA5}">
                      <a16:colId xmlns:a16="http://schemas.microsoft.com/office/drawing/2014/main" val="20002"/>
                    </a:ext>
                  </a:extLst>
                </a:gridCol>
                <a:gridCol w="3500809">
                  <a:extLst>
                    <a:ext uri="{9D8B030D-6E8A-4147-A177-3AD203B41FA5}">
                      <a16:colId xmlns:a16="http://schemas.microsoft.com/office/drawing/2014/main" val="20003"/>
                    </a:ext>
                  </a:extLst>
                </a:gridCol>
                <a:gridCol w="2743200">
                  <a:extLst>
                    <a:ext uri="{9D8B030D-6E8A-4147-A177-3AD203B41FA5}">
                      <a16:colId xmlns:a16="http://schemas.microsoft.com/office/drawing/2014/main" val="20004"/>
                    </a:ext>
                  </a:extLst>
                </a:gridCol>
              </a:tblGrid>
              <a:tr h="1265884">
                <a:tc>
                  <a:txBody>
                    <a:bodyPr/>
                    <a:lstStyle/>
                    <a:p>
                      <a:pPr marL="0" marR="0" lvl="0" indent="0" algn="ctr" rtl="0">
                        <a:lnSpc>
                          <a:spcPct val="100000"/>
                        </a:lnSpc>
                        <a:spcBef>
                          <a:spcPts val="0"/>
                        </a:spcBef>
                        <a:spcAft>
                          <a:spcPts val="0"/>
                        </a:spcAft>
                        <a:buClr>
                          <a:srgbClr val="FFFFFF"/>
                        </a:buClr>
                        <a:buSzPts val="2000"/>
                        <a:buFont typeface="Open Sans"/>
                        <a:buNone/>
                      </a:pPr>
                      <a:r>
                        <a:rPr lang="en-US" sz="2200" b="1" u="none" strike="noStrike" cap="none">
                          <a:solidFill>
                            <a:schemeClr val="bg1"/>
                          </a:solidFill>
                          <a:latin typeface="Open Sans"/>
                          <a:ea typeface="Open Sans"/>
                          <a:cs typeface="Open Sans"/>
                          <a:sym typeface="Open Sans"/>
                        </a:rPr>
                        <a:t>Standard</a:t>
                      </a:r>
                      <a:endParaRPr sz="2200" b="1" u="none" strike="noStrike" cap="none">
                        <a:solidFill>
                          <a:schemeClr val="bg1"/>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solidFill>
                      <a:srgbClr val="5B9BD5"/>
                    </a:solidFill>
                  </a:tcPr>
                </a:tc>
                <a:tc>
                  <a:txBody>
                    <a:bodyPr/>
                    <a:lstStyle/>
                    <a:p>
                      <a:pPr marL="0" marR="0" lvl="0" indent="0" algn="ctr" rtl="0">
                        <a:lnSpc>
                          <a:spcPct val="100000"/>
                        </a:lnSpc>
                        <a:spcBef>
                          <a:spcPts val="0"/>
                        </a:spcBef>
                        <a:spcAft>
                          <a:spcPts val="0"/>
                        </a:spcAft>
                        <a:buClr>
                          <a:srgbClr val="FFFFFF"/>
                        </a:buClr>
                        <a:buSzPts val="2000"/>
                        <a:buFont typeface="Open Sans"/>
                        <a:buNone/>
                      </a:pPr>
                      <a:r>
                        <a:rPr lang="en-US" sz="2200" b="1" u="none" strike="noStrike" cap="none">
                          <a:solidFill>
                            <a:schemeClr val="bg1"/>
                          </a:solidFill>
                          <a:latin typeface="Open Sans"/>
                          <a:ea typeface="Open Sans"/>
                          <a:cs typeface="Open Sans"/>
                          <a:sym typeface="Open Sans"/>
                        </a:rPr>
                        <a:t>Year Introduced</a:t>
                      </a:r>
                      <a:endParaRPr sz="2200" b="1" u="none" strike="noStrike" cap="none">
                        <a:solidFill>
                          <a:schemeClr val="bg1"/>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solidFill>
                      <a:srgbClr val="5B9BD5"/>
                    </a:solidFill>
                  </a:tcPr>
                </a:tc>
                <a:tc>
                  <a:txBody>
                    <a:bodyPr/>
                    <a:lstStyle/>
                    <a:p>
                      <a:pPr marL="0" marR="0" lvl="0" indent="0" algn="ctr" rtl="0">
                        <a:lnSpc>
                          <a:spcPct val="100000"/>
                        </a:lnSpc>
                        <a:spcBef>
                          <a:spcPts val="0"/>
                        </a:spcBef>
                        <a:spcAft>
                          <a:spcPts val="0"/>
                        </a:spcAft>
                        <a:buClr>
                          <a:srgbClr val="FFFFFF"/>
                        </a:buClr>
                        <a:buSzPts val="2000"/>
                        <a:buFont typeface="Open Sans"/>
                        <a:buNone/>
                      </a:pPr>
                      <a:r>
                        <a:rPr lang="en-US" sz="2200" b="1" u="none" strike="noStrike" cap="none">
                          <a:solidFill>
                            <a:schemeClr val="bg1"/>
                          </a:solidFill>
                          <a:latin typeface="Open Sans"/>
                          <a:ea typeface="Open Sans"/>
                          <a:cs typeface="Open Sans"/>
                          <a:sym typeface="Open Sans"/>
                        </a:rPr>
                        <a:t>Band Frequency</a:t>
                      </a:r>
                      <a:endParaRPr sz="2200" b="1" u="none" strike="noStrike" cap="none">
                        <a:solidFill>
                          <a:schemeClr val="bg1"/>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solidFill>
                      <a:srgbClr val="5B9BD5"/>
                    </a:solidFill>
                  </a:tcPr>
                </a:tc>
                <a:tc>
                  <a:txBody>
                    <a:bodyPr/>
                    <a:lstStyle/>
                    <a:p>
                      <a:pPr marL="0" marR="0" lvl="0" indent="0" algn="ctr" rtl="0">
                        <a:lnSpc>
                          <a:spcPct val="100000"/>
                        </a:lnSpc>
                        <a:spcBef>
                          <a:spcPts val="0"/>
                        </a:spcBef>
                        <a:spcAft>
                          <a:spcPts val="0"/>
                        </a:spcAft>
                        <a:buClr>
                          <a:srgbClr val="FFFFFF"/>
                        </a:buClr>
                        <a:buSzPts val="2000"/>
                        <a:buFont typeface="Open Sans"/>
                        <a:buNone/>
                      </a:pPr>
                      <a:r>
                        <a:rPr lang="en-US" sz="2200" b="1" u="none" strike="noStrike" cap="none">
                          <a:solidFill>
                            <a:schemeClr val="bg1"/>
                          </a:solidFill>
                          <a:latin typeface="Open Sans"/>
                          <a:ea typeface="Open Sans"/>
                          <a:cs typeface="Open Sans"/>
                          <a:sym typeface="Open Sans"/>
                        </a:rPr>
                        <a:t>Max Data Transfer</a:t>
                      </a:r>
                      <a:endParaRPr sz="2200" b="1" u="none" strike="noStrike" cap="none">
                        <a:solidFill>
                          <a:schemeClr val="bg1"/>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solidFill>
                      <a:srgbClr val="5B9BD5"/>
                    </a:solidFill>
                  </a:tcPr>
                </a:tc>
                <a:tc>
                  <a:txBody>
                    <a:bodyPr/>
                    <a:lstStyle/>
                    <a:p>
                      <a:pPr marL="0" marR="0" lvl="0" indent="0" algn="ctr" rtl="0">
                        <a:lnSpc>
                          <a:spcPct val="100000"/>
                        </a:lnSpc>
                        <a:spcBef>
                          <a:spcPts val="0"/>
                        </a:spcBef>
                        <a:spcAft>
                          <a:spcPts val="0"/>
                        </a:spcAft>
                        <a:buClr>
                          <a:srgbClr val="FFFFFF"/>
                        </a:buClr>
                        <a:buSzPts val="2000"/>
                        <a:buFont typeface="Open Sans"/>
                        <a:buNone/>
                      </a:pPr>
                      <a:r>
                        <a:rPr lang="en-US" sz="2200" b="1" u="none" strike="noStrike" cap="none">
                          <a:solidFill>
                            <a:schemeClr val="bg1"/>
                          </a:solidFill>
                          <a:latin typeface="Open Sans"/>
                          <a:ea typeface="Open Sans"/>
                          <a:cs typeface="Open Sans"/>
                          <a:sym typeface="Open Sans"/>
                        </a:rPr>
                        <a:t>Modulation</a:t>
                      </a:r>
                      <a:endParaRPr sz="2200" b="1" u="none" strike="noStrike" cap="none">
                        <a:solidFill>
                          <a:schemeClr val="bg1"/>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solidFill>
                      <a:srgbClr val="5B9BD5"/>
                    </a:solidFill>
                  </a:tcPr>
                </a:tc>
                <a:extLst>
                  <a:ext uri="{0D108BD9-81ED-4DB2-BD59-A6C34878D82A}">
                    <a16:rowId xmlns:a16="http://schemas.microsoft.com/office/drawing/2014/main" val="10000"/>
                  </a:ext>
                </a:extLst>
              </a:tr>
              <a:tr h="733406">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802.11a</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1999</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5 GHz</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54 Mbps</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DSSS, FHSS</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1"/>
                  </a:ext>
                </a:extLst>
              </a:tr>
              <a:tr h="733406">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802.11b</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1999</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2.4 GHz</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11 Mbps</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OFDM</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2"/>
                  </a:ext>
                </a:extLst>
              </a:tr>
              <a:tr h="733406">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802.11g</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2003</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2.4 GHz</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54 Mbps</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DSSS</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3"/>
                  </a:ext>
                </a:extLst>
              </a:tr>
              <a:tr h="733406">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802.11n</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2009</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2.4 &amp; 5 GHz</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600 Mbps</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OFDM</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4"/>
                  </a:ext>
                </a:extLst>
              </a:tr>
              <a:tr h="733406">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802.11ac</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2013</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5 GHz</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1.3 Gbps</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MIMO-OFDM</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5"/>
                  </a:ext>
                </a:extLst>
              </a:tr>
              <a:tr h="877507">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802.11ax</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2021</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it-IT" sz="2200" u="none" strike="noStrike" cap="none">
                          <a:solidFill>
                            <a:srgbClr val="3F3F3F"/>
                          </a:solidFill>
                          <a:latin typeface="Open Sans"/>
                          <a:ea typeface="Open Sans"/>
                          <a:cs typeface="Open Sans"/>
                          <a:sym typeface="Open Sans"/>
                        </a:rPr>
                        <a:t>2.4, 5 (Wi-Fi 6) 6 GHz </a:t>
                      </a:r>
                      <a:br>
                        <a:rPr lang="it-IT" sz="2200" u="none" strike="noStrike" cap="none">
                          <a:solidFill>
                            <a:srgbClr val="3F3F3F"/>
                          </a:solidFill>
                          <a:latin typeface="Open Sans"/>
                          <a:ea typeface="Open Sans"/>
                          <a:cs typeface="Open Sans"/>
                          <a:sym typeface="Open Sans"/>
                        </a:rPr>
                      </a:br>
                      <a:r>
                        <a:rPr lang="it-IT" sz="2200" u="none" strike="noStrike" cap="none">
                          <a:solidFill>
                            <a:srgbClr val="3F3F3F"/>
                          </a:solidFill>
                          <a:latin typeface="Open Sans"/>
                          <a:ea typeface="Open Sans"/>
                          <a:cs typeface="Open Sans"/>
                          <a:sym typeface="Open Sans"/>
                        </a:rPr>
                        <a:t>(Wi-Fi 6E)</a:t>
                      </a: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10 Gbps</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Open Sans"/>
                        <a:buNone/>
                      </a:pPr>
                      <a:r>
                        <a:rPr lang="en-US" sz="2200" u="none" strike="noStrike" cap="none">
                          <a:solidFill>
                            <a:srgbClr val="3F3F3F"/>
                          </a:solidFill>
                          <a:latin typeface="Open Sans"/>
                          <a:ea typeface="Open Sans"/>
                          <a:cs typeface="Open Sans"/>
                          <a:sym typeface="Open Sans"/>
                        </a:rPr>
                        <a:t>OFDMA,  MU-MIMO</a:t>
                      </a:r>
                      <a:endParaRPr sz="2200" u="none" strike="noStrike" cap="none">
                        <a:solidFill>
                          <a:srgbClr val="3F3F3F"/>
                        </a:solidFill>
                        <a:latin typeface="Open Sans"/>
                        <a:ea typeface="Open Sans"/>
                        <a:cs typeface="Open Sans"/>
                        <a:sym typeface="Open Sans"/>
                      </a:endParaRPr>
                    </a:p>
                  </a:txBody>
                  <a:tcPr marL="45725" marR="45725" marT="45725" marB="45725" anchor="ctr">
                    <a:lnL w="9525" cap="flat" cmpd="sng">
                      <a:solidFill>
                        <a:srgbClr val="3F3F3F"/>
                      </a:solidFill>
                      <a:prstDash val="solid"/>
                      <a:round/>
                      <a:headEnd type="none" w="sm" len="sm"/>
                      <a:tailEnd type="none" w="sm" len="sm"/>
                    </a:lnL>
                    <a:lnR w="9525" cap="flat" cmpd="sng">
                      <a:solidFill>
                        <a:srgbClr val="3F3F3F"/>
                      </a:solidFill>
                      <a:prstDash val="solid"/>
                      <a:round/>
                      <a:headEnd type="none" w="sm" len="sm"/>
                      <a:tailEnd type="none" w="sm" len="sm"/>
                    </a:lnR>
                    <a:lnT w="9525" cap="flat" cmpd="sng">
                      <a:solidFill>
                        <a:srgbClr val="3F3F3F"/>
                      </a:solidFill>
                      <a:prstDash val="solid"/>
                      <a:round/>
                      <a:headEnd type="none" w="sm" len="sm"/>
                      <a:tailEnd type="none" w="sm" len="sm"/>
                    </a:lnT>
                    <a:lnB w="9525" cap="flat" cmpd="sng">
                      <a:solidFill>
                        <a:srgbClr val="3F3F3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5" name="Google Shape;313;p14">
            <a:extLst>
              <a:ext uri="{FF2B5EF4-FFF2-40B4-BE49-F238E27FC236}">
                <a16:creationId xmlns:a16="http://schemas.microsoft.com/office/drawing/2014/main" id="{9ED63A90-E374-4424-8C28-3AF434A24758}"/>
              </a:ext>
            </a:extLst>
          </p:cNvPr>
          <p:cNvPicPr preferRelativeResize="0"/>
          <p:nvPr/>
        </p:nvPicPr>
        <p:blipFill rotWithShape="1">
          <a:blip r:embed="rId3">
            <a:alphaModFix/>
          </a:blip>
          <a:srcRect/>
          <a:stretch/>
        </p:blipFill>
        <p:spPr>
          <a:xfrm>
            <a:off x="5827915" y="771534"/>
            <a:ext cx="4582770" cy="365767"/>
          </a:xfrm>
          <a:prstGeom prst="rect">
            <a:avLst/>
          </a:prstGeom>
          <a:noFill/>
          <a:ln>
            <a:noFill/>
          </a:ln>
        </p:spPr>
      </p:pic>
      <p:sp>
        <p:nvSpPr>
          <p:cNvPr id="3" name="TextBox 2">
            <a:extLst>
              <a:ext uri="{FF2B5EF4-FFF2-40B4-BE49-F238E27FC236}">
                <a16:creationId xmlns:a16="http://schemas.microsoft.com/office/drawing/2014/main" id="{6383A7EA-C318-EB90-AD4F-559B7B978E34}"/>
              </a:ext>
            </a:extLst>
          </p:cNvPr>
          <p:cNvSpPr txBox="1"/>
          <p:nvPr/>
        </p:nvSpPr>
        <p:spPr>
          <a:xfrm>
            <a:off x="2670267" y="1255699"/>
            <a:ext cx="10915466" cy="846514"/>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rPr>
              <a:t>These are essential guidelines and specifications that ensure the interoperability and reliability of wireless communication technologies.</a:t>
            </a:r>
            <a:endParaRPr lang="en-IN" sz="2200">
              <a:solidFill>
                <a:srgbClr val="404040"/>
              </a:solidFill>
              <a:latin typeface="Open Sans" panose="020B0606030504020204" pitchFamily="34" charset="0"/>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8" name="Google Shape;1068;geb17bb5ea5_0_39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Privilege Escalation</a:t>
            </a:r>
          </a:p>
        </p:txBody>
      </p:sp>
      <p:grpSp>
        <p:nvGrpSpPr>
          <p:cNvPr id="10" name="Group 9">
            <a:extLst>
              <a:ext uri="{FF2B5EF4-FFF2-40B4-BE49-F238E27FC236}">
                <a16:creationId xmlns:a16="http://schemas.microsoft.com/office/drawing/2014/main" id="{09C8FB9B-96D9-EDBD-D709-1C4F06C296D2}"/>
              </a:ext>
            </a:extLst>
          </p:cNvPr>
          <p:cNvGrpSpPr/>
          <p:nvPr/>
        </p:nvGrpSpPr>
        <p:grpSpPr>
          <a:xfrm>
            <a:off x="1946963" y="2104561"/>
            <a:ext cx="12362075" cy="4934878"/>
            <a:chOff x="1946962" y="1589108"/>
            <a:chExt cx="12362075" cy="4934878"/>
          </a:xfrm>
        </p:grpSpPr>
        <p:grpSp>
          <p:nvGrpSpPr>
            <p:cNvPr id="9" name="Group 8">
              <a:extLst>
                <a:ext uri="{FF2B5EF4-FFF2-40B4-BE49-F238E27FC236}">
                  <a16:creationId xmlns:a16="http://schemas.microsoft.com/office/drawing/2014/main" id="{FB48B5E3-A49E-E65E-778B-F3BD5E2E10F9}"/>
                </a:ext>
              </a:extLst>
            </p:cNvPr>
            <p:cNvGrpSpPr/>
            <p:nvPr/>
          </p:nvGrpSpPr>
          <p:grpSpPr>
            <a:xfrm>
              <a:off x="8636712" y="1589108"/>
              <a:ext cx="5672325" cy="4697925"/>
              <a:chOff x="8636712" y="1589108"/>
              <a:chExt cx="5672325" cy="4697925"/>
            </a:xfrm>
          </p:grpSpPr>
          <p:grpSp>
            <p:nvGrpSpPr>
              <p:cNvPr id="7" name="Group 6">
                <a:extLst>
                  <a:ext uri="{FF2B5EF4-FFF2-40B4-BE49-F238E27FC236}">
                    <a16:creationId xmlns:a16="http://schemas.microsoft.com/office/drawing/2014/main" id="{084C39CD-DBF9-C31E-38B9-1D1AB4D44210}"/>
                  </a:ext>
                </a:extLst>
              </p:cNvPr>
              <p:cNvGrpSpPr/>
              <p:nvPr/>
            </p:nvGrpSpPr>
            <p:grpSpPr>
              <a:xfrm>
                <a:off x="8636712" y="4545048"/>
                <a:ext cx="5672325" cy="1741985"/>
                <a:chOff x="8636712" y="4545048"/>
                <a:chExt cx="5672325" cy="1741985"/>
              </a:xfrm>
            </p:grpSpPr>
            <p:pic>
              <p:nvPicPr>
                <p:cNvPr id="1073" name="Google Shape;1073;geb17bb5ea5_0_393"/>
                <p:cNvPicPr preferRelativeResize="0"/>
                <p:nvPr/>
              </p:nvPicPr>
              <p:blipFill rotWithShape="1">
                <a:blip r:embed="rId3">
                  <a:alphaModFix/>
                </a:blip>
                <a:srcRect/>
                <a:stretch/>
              </p:blipFill>
              <p:spPr>
                <a:xfrm>
                  <a:off x="8636712" y="4772628"/>
                  <a:ext cx="5672325" cy="1286825"/>
                </a:xfrm>
                <a:prstGeom prst="rect">
                  <a:avLst/>
                </a:prstGeom>
                <a:noFill/>
                <a:ln>
                  <a:noFill/>
                </a:ln>
              </p:spPr>
            </p:pic>
            <p:sp>
              <p:nvSpPr>
                <p:cNvPr id="1074" name="Google Shape;1074;geb17bb5ea5_0_393"/>
                <p:cNvSpPr txBox="1"/>
                <p:nvPr/>
              </p:nvSpPr>
              <p:spPr>
                <a:xfrm>
                  <a:off x="9633874" y="4545048"/>
                  <a:ext cx="3678000" cy="1741985"/>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Happens due to administrative oversight, identity theft, or credential compromise</a:t>
                  </a:r>
                  <a:endParaRPr sz="2200" b="0" i="0" u="none" strike="noStrike" cap="none">
                    <a:solidFill>
                      <a:srgbClr val="3F3F3F"/>
                    </a:solidFill>
                    <a:latin typeface="Open Sans"/>
                    <a:ea typeface="Open Sans"/>
                    <a:cs typeface="Open Sans"/>
                    <a:sym typeface="Open Sans"/>
                  </a:endParaRPr>
                </a:p>
              </p:txBody>
            </p:sp>
          </p:grpSp>
          <p:grpSp>
            <p:nvGrpSpPr>
              <p:cNvPr id="5" name="Group 4">
                <a:extLst>
                  <a:ext uri="{FF2B5EF4-FFF2-40B4-BE49-F238E27FC236}">
                    <a16:creationId xmlns:a16="http://schemas.microsoft.com/office/drawing/2014/main" id="{3269E429-7D8D-61CC-A3E2-A098184039B5}"/>
                  </a:ext>
                </a:extLst>
              </p:cNvPr>
              <p:cNvGrpSpPr/>
              <p:nvPr/>
            </p:nvGrpSpPr>
            <p:grpSpPr>
              <a:xfrm>
                <a:off x="10479262" y="1589108"/>
                <a:ext cx="1987225" cy="2152827"/>
                <a:chOff x="10479272" y="1589108"/>
                <a:chExt cx="1987225" cy="2152827"/>
              </a:xfrm>
            </p:grpSpPr>
            <p:pic>
              <p:nvPicPr>
                <p:cNvPr id="1072" name="Google Shape;1072;geb17bb5ea5_0_393"/>
                <p:cNvPicPr preferRelativeResize="0"/>
                <p:nvPr/>
              </p:nvPicPr>
              <p:blipFill rotWithShape="1">
                <a:blip r:embed="rId4">
                  <a:alphaModFix/>
                </a:blip>
                <a:srcRect/>
                <a:stretch/>
              </p:blipFill>
              <p:spPr>
                <a:xfrm>
                  <a:off x="10479272" y="1589108"/>
                  <a:ext cx="1987225" cy="2152827"/>
                </a:xfrm>
                <a:prstGeom prst="rect">
                  <a:avLst/>
                </a:prstGeom>
                <a:noFill/>
                <a:ln>
                  <a:noFill/>
                </a:ln>
              </p:spPr>
            </p:pic>
            <p:pic>
              <p:nvPicPr>
                <p:cNvPr id="1075" name="Google Shape;1075;geb17bb5ea5_0_393"/>
                <p:cNvPicPr preferRelativeResize="0"/>
                <p:nvPr/>
              </p:nvPicPr>
              <p:blipFill rotWithShape="1">
                <a:blip r:embed="rId5">
                  <a:alphaModFix amt="63000"/>
                </a:blip>
                <a:srcRect/>
                <a:stretch/>
              </p:blipFill>
              <p:spPr>
                <a:xfrm>
                  <a:off x="10874947" y="2145905"/>
                  <a:ext cx="1195875" cy="1195875"/>
                </a:xfrm>
                <a:prstGeom prst="rect">
                  <a:avLst/>
                </a:prstGeom>
                <a:noFill/>
                <a:ln>
                  <a:noFill/>
                </a:ln>
              </p:spPr>
            </p:pic>
          </p:grpSp>
        </p:grpSp>
        <p:grpSp>
          <p:nvGrpSpPr>
            <p:cNvPr id="8" name="Group 7">
              <a:extLst>
                <a:ext uri="{FF2B5EF4-FFF2-40B4-BE49-F238E27FC236}">
                  <a16:creationId xmlns:a16="http://schemas.microsoft.com/office/drawing/2014/main" id="{0FAEFE04-9F57-A31F-8B45-BFBCCC33D1DF}"/>
                </a:ext>
              </a:extLst>
            </p:cNvPr>
            <p:cNvGrpSpPr/>
            <p:nvPr/>
          </p:nvGrpSpPr>
          <p:grpSpPr>
            <a:xfrm>
              <a:off x="1946962" y="1589108"/>
              <a:ext cx="5672325" cy="4934878"/>
              <a:chOff x="1946962" y="1589108"/>
              <a:chExt cx="5672325" cy="4934878"/>
            </a:xfrm>
          </p:grpSpPr>
          <p:grpSp>
            <p:nvGrpSpPr>
              <p:cNvPr id="6" name="Group 5">
                <a:extLst>
                  <a:ext uri="{FF2B5EF4-FFF2-40B4-BE49-F238E27FC236}">
                    <a16:creationId xmlns:a16="http://schemas.microsoft.com/office/drawing/2014/main" id="{51FA5B94-D7DA-FACC-B396-ED508EEEE507}"/>
                  </a:ext>
                </a:extLst>
              </p:cNvPr>
              <p:cNvGrpSpPr/>
              <p:nvPr/>
            </p:nvGrpSpPr>
            <p:grpSpPr>
              <a:xfrm>
                <a:off x="1946962" y="4392664"/>
                <a:ext cx="5672325" cy="2131322"/>
                <a:chOff x="1946962" y="4392664"/>
                <a:chExt cx="5672325" cy="2131322"/>
              </a:xfrm>
            </p:grpSpPr>
            <p:pic>
              <p:nvPicPr>
                <p:cNvPr id="1067" name="Google Shape;1067;geb17bb5ea5_0_393"/>
                <p:cNvPicPr preferRelativeResize="0"/>
                <p:nvPr/>
              </p:nvPicPr>
              <p:blipFill rotWithShape="1">
                <a:blip r:embed="rId6">
                  <a:alphaModFix/>
                </a:blip>
                <a:srcRect/>
                <a:stretch/>
              </p:blipFill>
              <p:spPr>
                <a:xfrm>
                  <a:off x="1946962" y="4814913"/>
                  <a:ext cx="5672325" cy="1286825"/>
                </a:xfrm>
                <a:prstGeom prst="rect">
                  <a:avLst/>
                </a:prstGeom>
                <a:noFill/>
                <a:ln>
                  <a:noFill/>
                </a:ln>
              </p:spPr>
            </p:pic>
            <p:sp>
              <p:nvSpPr>
                <p:cNvPr id="1070" name="Google Shape;1070;geb17bb5ea5_0_393"/>
                <p:cNvSpPr txBox="1"/>
                <p:nvPr/>
              </p:nvSpPr>
              <p:spPr>
                <a:xfrm>
                  <a:off x="2944124" y="4392664"/>
                  <a:ext cx="3678000" cy="21313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Occurs when a malicious user gains higher levels of permissions, access, or privileges than they have been assigned</a:t>
                  </a:r>
                  <a:endParaRPr sz="2200" b="0" i="0" u="none" strike="noStrike" cap="none">
                    <a:solidFill>
                      <a:srgbClr val="3F3F3F"/>
                    </a:solidFill>
                    <a:latin typeface="Open Sans"/>
                    <a:ea typeface="Open Sans"/>
                    <a:cs typeface="Open Sans"/>
                    <a:sym typeface="Open Sans"/>
                  </a:endParaRPr>
                </a:p>
              </p:txBody>
            </p:sp>
          </p:grpSp>
          <p:grpSp>
            <p:nvGrpSpPr>
              <p:cNvPr id="4" name="Group 3">
                <a:extLst>
                  <a:ext uri="{FF2B5EF4-FFF2-40B4-BE49-F238E27FC236}">
                    <a16:creationId xmlns:a16="http://schemas.microsoft.com/office/drawing/2014/main" id="{6FB85E76-2B73-6063-0B46-2D5FDA6FD4AD}"/>
                  </a:ext>
                </a:extLst>
              </p:cNvPr>
              <p:cNvGrpSpPr/>
              <p:nvPr/>
            </p:nvGrpSpPr>
            <p:grpSpPr>
              <a:xfrm>
                <a:off x="3789512" y="1589108"/>
                <a:ext cx="1987225" cy="2152827"/>
                <a:chOff x="3789512" y="1589108"/>
                <a:chExt cx="1987225" cy="2152827"/>
              </a:xfrm>
            </p:grpSpPr>
            <p:pic>
              <p:nvPicPr>
                <p:cNvPr id="1071" name="Google Shape;1071;geb17bb5ea5_0_393"/>
                <p:cNvPicPr preferRelativeResize="0"/>
                <p:nvPr/>
              </p:nvPicPr>
              <p:blipFill rotWithShape="1">
                <a:blip r:embed="rId7">
                  <a:alphaModFix/>
                </a:blip>
                <a:srcRect/>
                <a:stretch/>
              </p:blipFill>
              <p:spPr>
                <a:xfrm>
                  <a:off x="3789512" y="1589108"/>
                  <a:ext cx="1987225" cy="2152827"/>
                </a:xfrm>
                <a:prstGeom prst="rect">
                  <a:avLst/>
                </a:prstGeom>
                <a:noFill/>
                <a:ln>
                  <a:noFill/>
                </a:ln>
              </p:spPr>
            </p:pic>
            <p:pic>
              <p:nvPicPr>
                <p:cNvPr id="1076" name="Google Shape;1076;geb17bb5ea5_0_393"/>
                <p:cNvPicPr preferRelativeResize="0"/>
                <p:nvPr/>
              </p:nvPicPr>
              <p:blipFill rotWithShape="1">
                <a:blip r:embed="rId8">
                  <a:alphaModFix amt="58999"/>
                </a:blip>
                <a:srcRect/>
                <a:stretch/>
              </p:blipFill>
              <p:spPr>
                <a:xfrm>
                  <a:off x="4139725" y="2181869"/>
                  <a:ext cx="1286799" cy="1286801"/>
                </a:xfrm>
                <a:prstGeom prst="rect">
                  <a:avLst/>
                </a:prstGeom>
                <a:noFill/>
                <a:ln>
                  <a:noFill/>
                </a:ln>
              </p:spPr>
            </p:pic>
          </p:grpSp>
        </p:grpSp>
      </p:grpSp>
      <p:sp>
        <p:nvSpPr>
          <p:cNvPr id="3" name="Brandline_LVC">
            <a:extLst>
              <a:ext uri="{FF2B5EF4-FFF2-40B4-BE49-F238E27FC236}">
                <a16:creationId xmlns:a16="http://schemas.microsoft.com/office/drawing/2014/main" id="{86A37146-D195-5611-6F5A-F46707E7B72A}"/>
              </a:ext>
            </a:extLst>
          </p:cNvPr>
          <p:cNvSpPr/>
          <p:nvPr/>
        </p:nvSpPr>
        <p:spPr>
          <a:xfrm>
            <a:off x="5981700" y="816324"/>
            <a:ext cx="42922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geb17bb5ea5_0_40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Horizontal Privilege Escalation</a:t>
            </a:r>
          </a:p>
        </p:txBody>
      </p:sp>
      <p:sp>
        <p:nvSpPr>
          <p:cNvPr id="1083" name="Google Shape;1083;geb17bb5ea5_0_406"/>
          <p:cNvSpPr/>
          <p:nvPr/>
        </p:nvSpPr>
        <p:spPr>
          <a:xfrm>
            <a:off x="5043475" y="7438213"/>
            <a:ext cx="6568500" cy="813600"/>
          </a:xfrm>
          <a:prstGeom prst="roundRect">
            <a:avLst>
              <a:gd name="adj" fmla="val 16667"/>
            </a:avLst>
          </a:prstGeom>
          <a:noFill/>
          <a:ln w="3810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I</a:t>
            </a:r>
            <a:r>
              <a:rPr lang="en-US" sz="2200" b="0" i="0" u="none" strike="noStrike" cap="none">
                <a:solidFill>
                  <a:schemeClr val="tx1">
                    <a:lumMod val="75000"/>
                    <a:lumOff val="25000"/>
                  </a:schemeClr>
                </a:solidFill>
                <a:latin typeface="Open Sans"/>
                <a:ea typeface="Open Sans"/>
                <a:cs typeface="Open Sans"/>
                <a:sym typeface="Open Sans"/>
              </a:rPr>
              <a:t>s referred to as </a:t>
            </a:r>
            <a:r>
              <a:rPr lang="en-US" sz="2200" b="1" i="0" u="none" strike="noStrike" cap="none">
                <a:solidFill>
                  <a:schemeClr val="tx1">
                    <a:lumMod val="75000"/>
                    <a:lumOff val="25000"/>
                  </a:schemeClr>
                </a:solidFill>
                <a:latin typeface="Open Sans"/>
                <a:ea typeface="Open Sans"/>
                <a:cs typeface="Open Sans"/>
                <a:sym typeface="Open Sans"/>
              </a:rPr>
              <a:t>account takeover</a:t>
            </a:r>
            <a:endParaRPr lang="en-US" sz="2200" b="0" i="0" u="none" strike="noStrike" cap="none">
              <a:solidFill>
                <a:schemeClr val="tx1">
                  <a:lumMod val="75000"/>
                  <a:lumOff val="25000"/>
                </a:schemeClr>
              </a:solidFill>
              <a:latin typeface="Open Sans"/>
              <a:ea typeface="Open Sans"/>
              <a:cs typeface="Open Sans"/>
              <a:sym typeface="Open Sans"/>
            </a:endParaRPr>
          </a:p>
        </p:txBody>
      </p:sp>
      <p:grpSp>
        <p:nvGrpSpPr>
          <p:cNvPr id="1084" name="Google Shape;1084;geb17bb5ea5_0_406"/>
          <p:cNvGrpSpPr/>
          <p:nvPr/>
        </p:nvGrpSpPr>
        <p:grpSpPr>
          <a:xfrm>
            <a:off x="1763553" y="1659838"/>
            <a:ext cx="13285985" cy="1515900"/>
            <a:chOff x="1763553" y="1659838"/>
            <a:chExt cx="13285985" cy="1515900"/>
          </a:xfrm>
        </p:grpSpPr>
        <p:sp>
          <p:nvSpPr>
            <p:cNvPr id="1085" name="Google Shape;1085;geb17bb5ea5_0_406"/>
            <p:cNvSpPr/>
            <p:nvPr/>
          </p:nvSpPr>
          <p:spPr>
            <a:xfrm>
              <a:off x="2103638" y="1659838"/>
              <a:ext cx="12945900" cy="1515900"/>
            </a:xfrm>
            <a:prstGeom prst="roundRect">
              <a:avLst>
                <a:gd name="adj" fmla="val 16667"/>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geb17bb5ea5_0_406"/>
            <p:cNvSpPr/>
            <p:nvPr/>
          </p:nvSpPr>
          <p:spPr>
            <a:xfrm>
              <a:off x="3404245" y="1791637"/>
              <a:ext cx="11471100" cy="1252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O</a:t>
              </a:r>
              <a:r>
                <a:rPr lang="en-US" sz="2200" i="0" u="none" strike="noStrike" cap="none">
                  <a:solidFill>
                    <a:schemeClr val="tx1">
                      <a:lumMod val="75000"/>
                      <a:lumOff val="25000"/>
                    </a:schemeClr>
                  </a:solidFill>
                  <a:latin typeface="Open Sans"/>
                  <a:ea typeface="Open Sans"/>
                  <a:cs typeface="Open Sans"/>
                  <a:sym typeface="Open Sans"/>
                </a:rPr>
                <a:t>ccurs when an attacker gains rights and privileges of another user with similar privileges</a:t>
              </a:r>
              <a:endParaRPr sz="2200" i="0" u="none" strike="noStrike" cap="none">
                <a:solidFill>
                  <a:schemeClr val="tx1">
                    <a:lumMod val="75000"/>
                    <a:lumOff val="25000"/>
                  </a:schemeClr>
                </a:solidFill>
                <a:latin typeface="Open Sans"/>
                <a:ea typeface="Open Sans"/>
                <a:cs typeface="Open Sans"/>
                <a:sym typeface="Open Sans"/>
              </a:endParaRPr>
            </a:p>
          </p:txBody>
        </p:sp>
        <p:sp>
          <p:nvSpPr>
            <p:cNvPr id="1087" name="Google Shape;1087;geb17bb5ea5_0_406"/>
            <p:cNvSpPr/>
            <p:nvPr/>
          </p:nvSpPr>
          <p:spPr>
            <a:xfrm rot="2700000">
              <a:off x="1749128" y="1703639"/>
              <a:ext cx="1457347" cy="1428497"/>
            </a:xfrm>
            <a:prstGeom prst="roundRect">
              <a:avLst>
                <a:gd name="adj" fmla="val 16667"/>
              </a:avLst>
            </a:prstGeom>
            <a:solidFill>
              <a:srgbClr val="93C47D"/>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88" name="Google Shape;1088;geb17bb5ea5_0_406"/>
          <p:cNvPicPr preferRelativeResize="0"/>
          <p:nvPr/>
        </p:nvPicPr>
        <p:blipFill rotWithShape="1">
          <a:blip r:embed="rId3">
            <a:alphaModFix amt="75000"/>
          </a:blip>
          <a:srcRect/>
          <a:stretch/>
        </p:blipFill>
        <p:spPr>
          <a:xfrm>
            <a:off x="4521525" y="4431441"/>
            <a:ext cx="2139825" cy="2139825"/>
          </a:xfrm>
          <a:prstGeom prst="rect">
            <a:avLst/>
          </a:prstGeom>
          <a:noFill/>
          <a:ln>
            <a:noFill/>
          </a:ln>
        </p:spPr>
      </p:pic>
      <p:pic>
        <p:nvPicPr>
          <p:cNvPr id="1089" name="Google Shape;1089;geb17bb5ea5_0_406"/>
          <p:cNvPicPr preferRelativeResize="0"/>
          <p:nvPr/>
        </p:nvPicPr>
        <p:blipFill rotWithShape="1">
          <a:blip r:embed="rId4">
            <a:alphaModFix/>
          </a:blip>
          <a:srcRect/>
          <a:stretch/>
        </p:blipFill>
        <p:spPr>
          <a:xfrm>
            <a:off x="9594550" y="4431434"/>
            <a:ext cx="2139825" cy="2139825"/>
          </a:xfrm>
          <a:prstGeom prst="rect">
            <a:avLst/>
          </a:prstGeom>
          <a:noFill/>
          <a:ln>
            <a:noFill/>
          </a:ln>
        </p:spPr>
      </p:pic>
      <p:cxnSp>
        <p:nvCxnSpPr>
          <p:cNvPr id="1090" name="Google Shape;1090;geb17bb5ea5_0_406"/>
          <p:cNvCxnSpPr/>
          <p:nvPr/>
        </p:nvCxnSpPr>
        <p:spPr>
          <a:xfrm>
            <a:off x="6661350" y="6187153"/>
            <a:ext cx="2933100" cy="0"/>
          </a:xfrm>
          <a:prstGeom prst="straightConnector1">
            <a:avLst/>
          </a:prstGeom>
          <a:noFill/>
          <a:ln w="38100" cap="flat" cmpd="sng">
            <a:solidFill>
              <a:schemeClr val="dk2"/>
            </a:solidFill>
            <a:prstDash val="solid"/>
            <a:round/>
            <a:headEnd type="none" w="sm" len="sm"/>
            <a:tailEnd type="stealth" w="med" len="med"/>
          </a:ln>
        </p:spPr>
      </p:cxnSp>
      <p:pic>
        <p:nvPicPr>
          <p:cNvPr id="1091" name="Google Shape;1091;geb17bb5ea5_0_406"/>
          <p:cNvPicPr preferRelativeResize="0"/>
          <p:nvPr/>
        </p:nvPicPr>
        <p:blipFill rotWithShape="1">
          <a:blip r:embed="rId5">
            <a:alphaModFix amt="65000"/>
          </a:blip>
          <a:srcRect/>
          <a:stretch/>
        </p:blipFill>
        <p:spPr>
          <a:xfrm>
            <a:off x="1996750" y="1936938"/>
            <a:ext cx="961850" cy="961875"/>
          </a:xfrm>
          <a:prstGeom prst="rect">
            <a:avLst/>
          </a:prstGeom>
          <a:noFill/>
          <a:ln>
            <a:noFill/>
          </a:ln>
        </p:spPr>
      </p:pic>
      <p:sp>
        <p:nvSpPr>
          <p:cNvPr id="1092" name="Google Shape;1092;geb17bb5ea5_0_406"/>
          <p:cNvSpPr txBox="1"/>
          <p:nvPr/>
        </p:nvSpPr>
        <p:spPr>
          <a:xfrm>
            <a:off x="4521525" y="6624932"/>
            <a:ext cx="2164200" cy="83045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Attacker</a:t>
            </a:r>
          </a:p>
        </p:txBody>
      </p:sp>
      <p:sp>
        <p:nvSpPr>
          <p:cNvPr id="1093" name="Google Shape;1093;geb17bb5ea5_0_406"/>
          <p:cNvSpPr txBox="1"/>
          <p:nvPr/>
        </p:nvSpPr>
        <p:spPr>
          <a:xfrm>
            <a:off x="9896925" y="6624932"/>
            <a:ext cx="2164200" cy="83045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User</a:t>
            </a:r>
          </a:p>
        </p:txBody>
      </p:sp>
      <p:grpSp>
        <p:nvGrpSpPr>
          <p:cNvPr id="4" name="Group 3">
            <a:extLst>
              <a:ext uri="{FF2B5EF4-FFF2-40B4-BE49-F238E27FC236}">
                <a16:creationId xmlns:a16="http://schemas.microsoft.com/office/drawing/2014/main" id="{6ABA98E4-A749-5415-6ABB-0C78D851F5BB}"/>
              </a:ext>
            </a:extLst>
          </p:cNvPr>
          <p:cNvGrpSpPr/>
          <p:nvPr/>
        </p:nvGrpSpPr>
        <p:grpSpPr>
          <a:xfrm>
            <a:off x="7045850" y="4033569"/>
            <a:ext cx="2164200" cy="2328866"/>
            <a:chOff x="6909047" y="4033569"/>
            <a:chExt cx="2164200" cy="2328866"/>
          </a:xfrm>
        </p:grpSpPr>
        <p:pic>
          <p:nvPicPr>
            <p:cNvPr id="1094" name="Google Shape;1094;geb17bb5ea5_0_406"/>
            <p:cNvPicPr preferRelativeResize="0"/>
            <p:nvPr/>
          </p:nvPicPr>
          <p:blipFill rotWithShape="1">
            <a:blip r:embed="rId6"/>
            <a:stretch/>
          </p:blipFill>
          <p:spPr>
            <a:xfrm>
              <a:off x="7144109" y="4033569"/>
              <a:ext cx="1694077" cy="1694077"/>
            </a:xfrm>
            <a:prstGeom prst="rect">
              <a:avLst/>
            </a:prstGeom>
          </p:spPr>
        </p:pic>
        <p:sp>
          <p:nvSpPr>
            <p:cNvPr id="1095" name="Google Shape;1095;geb17bb5ea5_0_406"/>
            <p:cNvSpPr txBox="1"/>
            <p:nvPr/>
          </p:nvSpPr>
          <p:spPr>
            <a:xfrm>
              <a:off x="6909047" y="5531982"/>
              <a:ext cx="2164200" cy="83045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Administrator</a:t>
              </a:r>
            </a:p>
          </p:txBody>
        </p:sp>
      </p:grpSp>
      <p:sp>
        <p:nvSpPr>
          <p:cNvPr id="3" name="Brandline_LVC">
            <a:extLst>
              <a:ext uri="{FF2B5EF4-FFF2-40B4-BE49-F238E27FC236}">
                <a16:creationId xmlns:a16="http://schemas.microsoft.com/office/drawing/2014/main" id="{395EEF3A-557A-2B15-13AA-78316DD57795}"/>
              </a:ext>
            </a:extLst>
          </p:cNvPr>
          <p:cNvSpPr/>
          <p:nvPr/>
        </p:nvSpPr>
        <p:spPr>
          <a:xfrm>
            <a:off x="4762500" y="816324"/>
            <a:ext cx="6739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geb17bb5ea5_0_58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Vertical Privilege Escalation</a:t>
            </a:r>
          </a:p>
        </p:txBody>
      </p:sp>
      <p:sp>
        <p:nvSpPr>
          <p:cNvPr id="1102" name="Google Shape;1102;geb17bb5ea5_0_586"/>
          <p:cNvSpPr/>
          <p:nvPr/>
        </p:nvSpPr>
        <p:spPr>
          <a:xfrm>
            <a:off x="1457775" y="6676225"/>
            <a:ext cx="13592101" cy="1171800"/>
          </a:xfrm>
          <a:prstGeom prst="roundRect">
            <a:avLst>
              <a:gd name="adj" fmla="val 16667"/>
            </a:avLst>
          </a:prstGeom>
          <a:noFill/>
          <a:ln w="38100"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Is also known as a privilege elevation attack, moving from low to high privileged access</a:t>
            </a:r>
          </a:p>
        </p:txBody>
      </p:sp>
      <p:grpSp>
        <p:nvGrpSpPr>
          <p:cNvPr id="1103" name="Google Shape;1103;geb17bb5ea5_0_586"/>
          <p:cNvGrpSpPr/>
          <p:nvPr/>
        </p:nvGrpSpPr>
        <p:grpSpPr>
          <a:xfrm>
            <a:off x="1763553" y="1659838"/>
            <a:ext cx="13285985" cy="1515900"/>
            <a:chOff x="1763553" y="1659838"/>
            <a:chExt cx="13285985" cy="1515900"/>
          </a:xfrm>
        </p:grpSpPr>
        <p:sp>
          <p:nvSpPr>
            <p:cNvPr id="1104" name="Google Shape;1104;geb17bb5ea5_0_586"/>
            <p:cNvSpPr/>
            <p:nvPr/>
          </p:nvSpPr>
          <p:spPr>
            <a:xfrm>
              <a:off x="2103638" y="1659838"/>
              <a:ext cx="12945900" cy="1515900"/>
            </a:xfrm>
            <a:prstGeom prst="roundRect">
              <a:avLst>
                <a:gd name="adj" fmla="val 16667"/>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eb17bb5ea5_0_586"/>
            <p:cNvSpPr/>
            <p:nvPr/>
          </p:nvSpPr>
          <p:spPr>
            <a:xfrm>
              <a:off x="3404245" y="1791637"/>
              <a:ext cx="11471100" cy="1252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Occurs when an attacker gains access to an account and tries to elevate its privileges</a:t>
              </a:r>
            </a:p>
          </p:txBody>
        </p:sp>
        <p:sp>
          <p:nvSpPr>
            <p:cNvPr id="1106" name="Google Shape;1106;geb17bb5ea5_0_586"/>
            <p:cNvSpPr/>
            <p:nvPr/>
          </p:nvSpPr>
          <p:spPr>
            <a:xfrm rot="2700000">
              <a:off x="1749128" y="1703639"/>
              <a:ext cx="1457347" cy="1428497"/>
            </a:xfrm>
            <a:prstGeom prst="roundRect">
              <a:avLst>
                <a:gd name="adj" fmla="val 16667"/>
              </a:avLst>
            </a:prstGeom>
            <a:solidFill>
              <a:srgbClr val="FFD966"/>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07" name="Google Shape;1107;geb17bb5ea5_0_586"/>
          <p:cNvPicPr preferRelativeResize="0"/>
          <p:nvPr/>
        </p:nvPicPr>
        <p:blipFill rotWithShape="1">
          <a:blip r:embed="rId3">
            <a:alphaModFix amt="75000"/>
          </a:blip>
          <a:srcRect/>
          <a:stretch/>
        </p:blipFill>
        <p:spPr>
          <a:xfrm>
            <a:off x="2400900" y="4201804"/>
            <a:ext cx="2139825" cy="2139825"/>
          </a:xfrm>
          <a:prstGeom prst="rect">
            <a:avLst/>
          </a:prstGeom>
          <a:noFill/>
          <a:ln>
            <a:noFill/>
          </a:ln>
        </p:spPr>
      </p:pic>
      <p:pic>
        <p:nvPicPr>
          <p:cNvPr id="1108" name="Google Shape;1108;geb17bb5ea5_0_586"/>
          <p:cNvPicPr preferRelativeResize="0"/>
          <p:nvPr/>
        </p:nvPicPr>
        <p:blipFill rotWithShape="1">
          <a:blip r:embed="rId4">
            <a:alphaModFix/>
          </a:blip>
          <a:srcRect/>
          <a:stretch/>
        </p:blipFill>
        <p:spPr>
          <a:xfrm>
            <a:off x="11715150" y="4201796"/>
            <a:ext cx="2139825" cy="2139825"/>
          </a:xfrm>
          <a:prstGeom prst="rect">
            <a:avLst/>
          </a:prstGeom>
          <a:noFill/>
          <a:ln>
            <a:noFill/>
          </a:ln>
        </p:spPr>
      </p:pic>
      <p:cxnSp>
        <p:nvCxnSpPr>
          <p:cNvPr id="1109" name="Google Shape;1109;geb17bb5ea5_0_586"/>
          <p:cNvCxnSpPr>
            <a:stCxn id="1107" idx="3"/>
            <a:endCxn id="1110" idx="1"/>
          </p:cNvCxnSpPr>
          <p:nvPr/>
        </p:nvCxnSpPr>
        <p:spPr>
          <a:xfrm rot="10800000" flipH="1">
            <a:off x="4540725" y="4628216"/>
            <a:ext cx="2517300" cy="643500"/>
          </a:xfrm>
          <a:prstGeom prst="straightConnector1">
            <a:avLst/>
          </a:prstGeom>
          <a:noFill/>
          <a:ln w="38100" cap="flat" cmpd="sng">
            <a:solidFill>
              <a:schemeClr val="dk2"/>
            </a:solidFill>
            <a:prstDash val="solid"/>
            <a:round/>
            <a:headEnd type="none" w="sm" len="sm"/>
            <a:tailEnd type="stealth" w="med" len="med"/>
          </a:ln>
        </p:spPr>
      </p:cxnSp>
      <p:pic>
        <p:nvPicPr>
          <p:cNvPr id="1111" name="Google Shape;1111;geb17bb5ea5_0_586"/>
          <p:cNvPicPr preferRelativeResize="0"/>
          <p:nvPr/>
        </p:nvPicPr>
        <p:blipFill rotWithShape="1">
          <a:blip r:embed="rId5">
            <a:alphaModFix amt="65000"/>
          </a:blip>
          <a:srcRect/>
          <a:stretch/>
        </p:blipFill>
        <p:spPr>
          <a:xfrm>
            <a:off x="1984775" y="1928051"/>
            <a:ext cx="979675" cy="979651"/>
          </a:xfrm>
          <a:prstGeom prst="rect">
            <a:avLst/>
          </a:prstGeom>
          <a:noFill/>
          <a:ln>
            <a:noFill/>
          </a:ln>
        </p:spPr>
      </p:pic>
      <p:pic>
        <p:nvPicPr>
          <p:cNvPr id="1110" name="Google Shape;1110;geb17bb5ea5_0_586"/>
          <p:cNvPicPr preferRelativeResize="0"/>
          <p:nvPr/>
        </p:nvPicPr>
        <p:blipFill rotWithShape="1">
          <a:blip r:embed="rId6">
            <a:alphaModFix/>
          </a:blip>
          <a:srcRect/>
          <a:stretch/>
        </p:blipFill>
        <p:spPr>
          <a:xfrm>
            <a:off x="7058037" y="3558253"/>
            <a:ext cx="2139825" cy="2139844"/>
          </a:xfrm>
          <a:prstGeom prst="rect">
            <a:avLst/>
          </a:prstGeom>
          <a:noFill/>
          <a:ln>
            <a:noFill/>
          </a:ln>
        </p:spPr>
      </p:pic>
      <p:sp>
        <p:nvSpPr>
          <p:cNvPr id="1112" name="Google Shape;1112;geb17bb5ea5_0_586"/>
          <p:cNvSpPr txBox="1"/>
          <p:nvPr/>
        </p:nvSpPr>
        <p:spPr>
          <a:xfrm>
            <a:off x="6796575" y="5608182"/>
            <a:ext cx="2164200" cy="83045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Administrator</a:t>
            </a:r>
          </a:p>
        </p:txBody>
      </p:sp>
      <p:sp>
        <p:nvSpPr>
          <p:cNvPr id="3" name="Brandline_LVC">
            <a:extLst>
              <a:ext uri="{FF2B5EF4-FFF2-40B4-BE49-F238E27FC236}">
                <a16:creationId xmlns:a16="http://schemas.microsoft.com/office/drawing/2014/main" id="{125EC48A-FA76-7F22-DB5E-030685CCED7F}"/>
              </a:ext>
            </a:extLst>
          </p:cNvPr>
          <p:cNvSpPr/>
          <p:nvPr/>
        </p:nvSpPr>
        <p:spPr>
          <a:xfrm>
            <a:off x="5067300" y="816324"/>
            <a:ext cx="61198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geb17bb5ea5_0_6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Countermeasures</a:t>
            </a:r>
            <a:endParaRPr lang="en-US">
              <a:solidFill>
                <a:schemeClr val="tx1">
                  <a:lumMod val="75000"/>
                  <a:lumOff val="25000"/>
                </a:schemeClr>
              </a:solidFill>
              <a:latin typeface="Open Sans"/>
              <a:ea typeface="Open Sans"/>
              <a:cs typeface="Open Sans"/>
              <a:sym typeface="Open Sans"/>
            </a:endParaRPr>
          </a:p>
        </p:txBody>
      </p:sp>
      <p:sp>
        <p:nvSpPr>
          <p:cNvPr id="1119" name="Google Shape;1119;geb17bb5ea5_0_617"/>
          <p:cNvSpPr/>
          <p:nvPr/>
        </p:nvSpPr>
        <p:spPr>
          <a:xfrm>
            <a:off x="5940200" y="2440050"/>
            <a:ext cx="8956200" cy="4263900"/>
          </a:xfrm>
          <a:prstGeom prst="roundRect">
            <a:avLst>
              <a:gd name="adj" fmla="val 5983"/>
            </a:avLst>
          </a:prstGeom>
          <a:solidFill>
            <a:srgbClr val="9FC5E8"/>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1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100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p:txBody>
      </p:sp>
      <p:sp>
        <p:nvSpPr>
          <p:cNvPr id="1120" name="Google Shape;1120;geb17bb5ea5_0_617"/>
          <p:cNvSpPr/>
          <p:nvPr/>
        </p:nvSpPr>
        <p:spPr>
          <a:xfrm>
            <a:off x="6426200" y="2887000"/>
            <a:ext cx="7984200" cy="86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Use multi-factor authentication</a:t>
            </a:r>
          </a:p>
        </p:txBody>
      </p:sp>
      <p:sp>
        <p:nvSpPr>
          <p:cNvPr id="1121" name="Google Shape;1121;geb17bb5ea5_0_617"/>
          <p:cNvSpPr/>
          <p:nvPr/>
        </p:nvSpPr>
        <p:spPr>
          <a:xfrm>
            <a:off x="6426188" y="4076250"/>
            <a:ext cx="7984200" cy="982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Minimize the number and scope of the privileged accounts</a:t>
            </a:r>
            <a:endParaRPr lang="en-US" sz="1400" b="0" i="0" u="none" strike="noStrike" cap="none">
              <a:solidFill>
                <a:schemeClr val="tx1">
                  <a:lumMod val="75000"/>
                  <a:lumOff val="25000"/>
                </a:schemeClr>
              </a:solidFill>
              <a:latin typeface="Arial"/>
              <a:ea typeface="Arial"/>
              <a:cs typeface="Arial"/>
              <a:sym typeface="Arial"/>
            </a:endParaRPr>
          </a:p>
        </p:txBody>
      </p:sp>
      <p:sp>
        <p:nvSpPr>
          <p:cNvPr id="1122" name="Google Shape;1122;geb17bb5ea5_0_617"/>
          <p:cNvSpPr/>
          <p:nvPr/>
        </p:nvSpPr>
        <p:spPr>
          <a:xfrm>
            <a:off x="6426200" y="5387300"/>
            <a:ext cx="7984200" cy="86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Follow the principle of least privilege</a:t>
            </a:r>
          </a:p>
        </p:txBody>
      </p:sp>
      <p:pic>
        <p:nvPicPr>
          <p:cNvPr id="1123" name="Google Shape;1123;geb17bb5ea5_0_617"/>
          <p:cNvPicPr preferRelativeResize="0"/>
          <p:nvPr/>
        </p:nvPicPr>
        <p:blipFill rotWithShape="1">
          <a:blip r:embed="rId3">
            <a:alphaModFix amt="70000"/>
          </a:blip>
          <a:srcRect/>
          <a:stretch/>
        </p:blipFill>
        <p:spPr>
          <a:xfrm>
            <a:off x="2348563" y="3317200"/>
            <a:ext cx="2556417" cy="2556417"/>
          </a:xfrm>
          <a:prstGeom prst="rect">
            <a:avLst/>
          </a:prstGeom>
          <a:noFill/>
          <a:ln>
            <a:noFill/>
          </a:ln>
        </p:spPr>
      </p:pic>
      <p:sp>
        <p:nvSpPr>
          <p:cNvPr id="3" name="Brandline_LVC">
            <a:extLst>
              <a:ext uri="{FF2B5EF4-FFF2-40B4-BE49-F238E27FC236}">
                <a16:creationId xmlns:a16="http://schemas.microsoft.com/office/drawing/2014/main" id="{739300BE-BB36-9A6F-092B-CF72DB613B6A}"/>
              </a:ext>
            </a:extLst>
          </p:cNvPr>
          <p:cNvSpPr/>
          <p:nvPr/>
        </p:nvSpPr>
        <p:spPr>
          <a:xfrm>
            <a:off x="6146800" y="816324"/>
            <a:ext cx="3962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geb17bb5ea5_0_6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Countermeasures</a:t>
            </a:r>
            <a:endParaRPr lang="en-US">
              <a:solidFill>
                <a:schemeClr val="tx1">
                  <a:lumMod val="75000"/>
                  <a:lumOff val="25000"/>
                </a:schemeClr>
              </a:solidFill>
              <a:latin typeface="Open Sans"/>
              <a:ea typeface="Open Sans"/>
              <a:cs typeface="Open Sans"/>
              <a:sym typeface="Open Sans"/>
            </a:endParaRPr>
          </a:p>
        </p:txBody>
      </p:sp>
      <p:sp>
        <p:nvSpPr>
          <p:cNvPr id="1130" name="Google Shape;1130;geb17bb5ea5_0_628"/>
          <p:cNvSpPr/>
          <p:nvPr/>
        </p:nvSpPr>
        <p:spPr>
          <a:xfrm>
            <a:off x="5939700" y="2440050"/>
            <a:ext cx="8956200" cy="4263900"/>
          </a:xfrm>
          <a:prstGeom prst="roundRect">
            <a:avLst>
              <a:gd name="adj" fmla="val 5516"/>
            </a:avLst>
          </a:prstGeom>
          <a:solidFill>
            <a:srgbClr val="9FC5E8"/>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1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a:p>
            <a:pPr marL="0" marR="0" lvl="0" indent="0" algn="l" rtl="0">
              <a:lnSpc>
                <a:spcPct val="115000"/>
              </a:lnSpc>
              <a:spcBef>
                <a:spcPts val="3000"/>
              </a:spcBef>
              <a:spcAft>
                <a:spcPts val="1000"/>
              </a:spcAft>
              <a:buClr>
                <a:srgbClr val="000000"/>
              </a:buClr>
              <a:buSzPts val="2200"/>
              <a:buFont typeface="Arial"/>
              <a:buNone/>
            </a:pPr>
            <a:endParaRPr sz="2200" b="0" i="0" u="none" strike="noStrike" cap="none">
              <a:solidFill>
                <a:srgbClr val="535353"/>
              </a:solidFill>
              <a:latin typeface="Open Sans"/>
              <a:ea typeface="Open Sans"/>
              <a:cs typeface="Open Sans"/>
              <a:sym typeface="Open Sans"/>
            </a:endParaRPr>
          </a:p>
        </p:txBody>
      </p:sp>
      <p:sp>
        <p:nvSpPr>
          <p:cNvPr id="1131" name="Google Shape;1131;geb17bb5ea5_0_628"/>
          <p:cNvSpPr/>
          <p:nvPr/>
        </p:nvSpPr>
        <p:spPr>
          <a:xfrm>
            <a:off x="6425700" y="2821275"/>
            <a:ext cx="7984200" cy="1001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Enables continuous monitoring of privileged accounts and keeps detailed logs of activities</a:t>
            </a:r>
          </a:p>
        </p:txBody>
      </p:sp>
      <p:sp>
        <p:nvSpPr>
          <p:cNvPr id="1132" name="Google Shape;1132;geb17bb5ea5_0_628"/>
          <p:cNvSpPr/>
          <p:nvPr/>
        </p:nvSpPr>
        <p:spPr>
          <a:xfrm>
            <a:off x="6425700" y="3970663"/>
            <a:ext cx="7984200" cy="1343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Analyzes privileged accounts to identify and address risks, threats, sources, and attacker intents</a:t>
            </a:r>
            <a:endParaRPr lang="en-US" sz="1400" b="0" i="0" u="none" strike="noStrike" cap="none">
              <a:solidFill>
                <a:schemeClr val="tx1">
                  <a:lumMod val="75000"/>
                  <a:lumOff val="25000"/>
                </a:schemeClr>
              </a:solidFill>
              <a:latin typeface="Arial"/>
              <a:ea typeface="Arial"/>
              <a:cs typeface="Arial"/>
              <a:sym typeface="Arial"/>
            </a:endParaRPr>
          </a:p>
        </p:txBody>
      </p:sp>
      <p:sp>
        <p:nvSpPr>
          <p:cNvPr id="1133" name="Google Shape;1133;geb17bb5ea5_0_628"/>
          <p:cNvSpPr/>
          <p:nvPr/>
        </p:nvSpPr>
        <p:spPr>
          <a:xfrm>
            <a:off x="6425700" y="5462312"/>
            <a:ext cx="7984200" cy="86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535353"/>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Prevents sharing of privileged accounts and credentials</a:t>
            </a:r>
          </a:p>
        </p:txBody>
      </p:sp>
      <p:sp>
        <p:nvSpPr>
          <p:cNvPr id="3" name="Brandline_LVC">
            <a:extLst>
              <a:ext uri="{FF2B5EF4-FFF2-40B4-BE49-F238E27FC236}">
                <a16:creationId xmlns:a16="http://schemas.microsoft.com/office/drawing/2014/main" id="{AE105422-8CED-DEE0-58C8-FDE258C71EA2}"/>
              </a:ext>
            </a:extLst>
          </p:cNvPr>
          <p:cNvSpPr/>
          <p:nvPr/>
        </p:nvSpPr>
        <p:spPr>
          <a:xfrm>
            <a:off x="6146800" y="816324"/>
            <a:ext cx="3962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123;geb17bb5ea5_0_617">
            <a:extLst>
              <a:ext uri="{FF2B5EF4-FFF2-40B4-BE49-F238E27FC236}">
                <a16:creationId xmlns:a16="http://schemas.microsoft.com/office/drawing/2014/main" id="{010FCF63-4EB1-F65C-7E41-B21421B32D71}"/>
              </a:ext>
            </a:extLst>
          </p:cNvPr>
          <p:cNvPicPr preferRelativeResize="0"/>
          <p:nvPr/>
        </p:nvPicPr>
        <p:blipFill rotWithShape="1">
          <a:blip r:embed="rId3">
            <a:alphaModFix amt="70000"/>
          </a:blip>
          <a:srcRect/>
          <a:stretch/>
        </p:blipFill>
        <p:spPr>
          <a:xfrm>
            <a:off x="2348563" y="3317200"/>
            <a:ext cx="2556417" cy="2556417"/>
          </a:xfrm>
          <a:prstGeom prst="rect">
            <a:avLst/>
          </a:prstGeom>
          <a:noFill/>
          <a:ln>
            <a:noFill/>
          </a:ln>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gec9060b382_0_694"/>
          <p:cNvSpPr/>
          <p:nvPr/>
        </p:nvSpPr>
        <p:spPr>
          <a:xfrm>
            <a:off x="2167763" y="1440988"/>
            <a:ext cx="11920500" cy="1958100"/>
          </a:xfrm>
          <a:prstGeom prst="roundRect">
            <a:avLst>
              <a:gd name="adj" fmla="val 50000"/>
            </a:avLst>
          </a:prstGeom>
          <a:noFill/>
          <a:ln w="228600" cap="flat" cmpd="sng">
            <a:solidFill>
              <a:srgbClr val="C7D3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gec9060b382_0_694"/>
          <p:cNvSpPr/>
          <p:nvPr/>
        </p:nvSpPr>
        <p:spPr>
          <a:xfrm>
            <a:off x="2441438" y="1638838"/>
            <a:ext cx="1562400" cy="1562400"/>
          </a:xfrm>
          <a:prstGeom prst="ellipse">
            <a:avLst/>
          </a:prstGeom>
          <a:noFill/>
          <a:ln w="762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gec9060b382_0_6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Active Directory</a:t>
            </a:r>
          </a:p>
        </p:txBody>
      </p:sp>
      <p:pic>
        <p:nvPicPr>
          <p:cNvPr id="2054" name="Google Shape;2054;gec9060b382_0_694"/>
          <p:cNvPicPr preferRelativeResize="0"/>
          <p:nvPr/>
        </p:nvPicPr>
        <p:blipFill rotWithShape="1">
          <a:blip r:embed="rId3">
            <a:alphaModFix/>
          </a:blip>
          <a:srcRect/>
          <a:stretch/>
        </p:blipFill>
        <p:spPr>
          <a:xfrm>
            <a:off x="6816463" y="4196826"/>
            <a:ext cx="2623074" cy="2623074"/>
          </a:xfrm>
          <a:prstGeom prst="rect">
            <a:avLst/>
          </a:prstGeom>
          <a:noFill/>
          <a:ln>
            <a:noFill/>
          </a:ln>
        </p:spPr>
      </p:pic>
      <p:sp>
        <p:nvSpPr>
          <p:cNvPr id="2055" name="Google Shape;2055;gec9060b382_0_694"/>
          <p:cNvSpPr txBox="1"/>
          <p:nvPr/>
        </p:nvSpPr>
        <p:spPr>
          <a:xfrm>
            <a:off x="4003838" y="1835150"/>
            <a:ext cx="89580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1">
                <a:solidFill>
                  <a:schemeClr val="tx1">
                    <a:lumMod val="75000"/>
                    <a:lumOff val="25000"/>
                  </a:schemeClr>
                </a:solidFill>
                <a:latin typeface="Open Sans"/>
                <a:ea typeface="Open Sans"/>
                <a:cs typeface="Open Sans"/>
                <a:sym typeface="Open Sans"/>
              </a:rPr>
              <a:t>Active Directory (AD) </a:t>
            </a:r>
            <a:r>
              <a:rPr lang="en-US" sz="2200">
                <a:solidFill>
                  <a:schemeClr val="tx1">
                    <a:lumMod val="75000"/>
                    <a:lumOff val="25000"/>
                  </a:schemeClr>
                </a:solidFill>
                <a:latin typeface="Open Sans"/>
                <a:ea typeface="Open Sans"/>
                <a:cs typeface="Open Sans"/>
                <a:sym typeface="Open Sans"/>
              </a:rPr>
              <a:t>is a proprietary directory service developed by Microsoft for Windows domain networks.</a:t>
            </a:r>
            <a:endParaRPr lang="en-US" sz="2200" i="0" u="none" strike="noStrike" cap="none">
              <a:solidFill>
                <a:schemeClr val="tx1">
                  <a:lumMod val="75000"/>
                  <a:lumOff val="25000"/>
                </a:schemeClr>
              </a:solidFill>
              <a:latin typeface="Open Sans"/>
              <a:ea typeface="Open Sans"/>
              <a:cs typeface="Open Sans"/>
              <a:sym typeface="Open Sans"/>
            </a:endParaRPr>
          </a:p>
        </p:txBody>
      </p:sp>
      <p:pic>
        <p:nvPicPr>
          <p:cNvPr id="2056" name="Google Shape;2056;gec9060b382_0_694"/>
          <p:cNvPicPr preferRelativeResize="0"/>
          <p:nvPr/>
        </p:nvPicPr>
        <p:blipFill rotWithShape="1">
          <a:blip r:embed="rId4">
            <a:alphaModFix/>
          </a:blip>
          <a:srcRect/>
          <a:stretch/>
        </p:blipFill>
        <p:spPr>
          <a:xfrm>
            <a:off x="2661138" y="1858539"/>
            <a:ext cx="1123025" cy="1123025"/>
          </a:xfrm>
          <a:prstGeom prst="rect">
            <a:avLst/>
          </a:prstGeom>
          <a:noFill/>
          <a:ln>
            <a:noFill/>
          </a:ln>
        </p:spPr>
      </p:pic>
      <p:sp>
        <p:nvSpPr>
          <p:cNvPr id="3" name="Brandline_LVC">
            <a:extLst>
              <a:ext uri="{FF2B5EF4-FFF2-40B4-BE49-F238E27FC236}">
                <a16:creationId xmlns:a16="http://schemas.microsoft.com/office/drawing/2014/main" id="{37EFF628-5F99-8FAA-D3ED-84031A55FD1E}"/>
              </a:ext>
            </a:extLst>
          </p:cNvPr>
          <p:cNvSpPr/>
          <p:nvPr/>
        </p:nvSpPr>
        <p:spPr>
          <a:xfrm>
            <a:off x="6350000" y="816324"/>
            <a:ext cx="3571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gec9060b382_0_70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Active Directory</a:t>
            </a:r>
          </a:p>
        </p:txBody>
      </p:sp>
      <p:sp>
        <p:nvSpPr>
          <p:cNvPr id="2063" name="Google Shape;2063;gec9060b382_0_701"/>
          <p:cNvSpPr/>
          <p:nvPr/>
        </p:nvSpPr>
        <p:spPr>
          <a:xfrm>
            <a:off x="2370776" y="2643275"/>
            <a:ext cx="12158700" cy="1188600"/>
          </a:xfrm>
          <a:prstGeom prst="roundRect">
            <a:avLst>
              <a:gd name="adj" fmla="val 13718"/>
            </a:avLst>
          </a:prstGeom>
          <a:noFill/>
          <a:ln w="3810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chemeClr val="dk1"/>
              </a:buClr>
              <a:buSzPts val="1100"/>
              <a:buFont typeface="Arial"/>
              <a:buNone/>
            </a:pPr>
            <a:endParaRPr sz="2200" b="0" i="0" u="none" strike="noStrike" cap="none">
              <a:solidFill>
                <a:srgbClr val="434343"/>
              </a:solidFill>
              <a:latin typeface="Open Sans"/>
              <a:ea typeface="Open Sans"/>
              <a:cs typeface="Open Sans"/>
              <a:sym typeface="Open Sans"/>
            </a:endParaRPr>
          </a:p>
        </p:txBody>
      </p:sp>
      <p:sp>
        <p:nvSpPr>
          <p:cNvPr id="2064" name="Google Shape;2064;gec9060b382_0_701"/>
          <p:cNvSpPr/>
          <p:nvPr/>
        </p:nvSpPr>
        <p:spPr>
          <a:xfrm>
            <a:off x="2370776" y="5312125"/>
            <a:ext cx="12158700" cy="1188600"/>
          </a:xfrm>
          <a:prstGeom prst="roundRect">
            <a:avLst>
              <a:gd name="adj" fmla="val 13718"/>
            </a:avLst>
          </a:prstGeom>
          <a:no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2065" name="Google Shape;2065;gec9060b382_0_701"/>
          <p:cNvSpPr txBox="1"/>
          <p:nvPr/>
        </p:nvSpPr>
        <p:spPr>
          <a:xfrm>
            <a:off x="4004400" y="2681885"/>
            <a:ext cx="104715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Includes Active Directory in Windows Server operating systems, enabling administrators to manage permissions and access to resources</a:t>
            </a:r>
            <a:endParaRPr lang="en-US" sz="1400" b="0" i="0" u="none" strike="noStrike" cap="none">
              <a:solidFill>
                <a:schemeClr val="tx1">
                  <a:lumMod val="75000"/>
                  <a:lumOff val="25000"/>
                </a:schemeClr>
              </a:solidFill>
              <a:latin typeface="Calibri"/>
              <a:ea typeface="Calibri"/>
              <a:cs typeface="Calibri"/>
              <a:sym typeface="Calibri"/>
            </a:endParaRPr>
          </a:p>
        </p:txBody>
      </p:sp>
      <p:sp>
        <p:nvSpPr>
          <p:cNvPr id="2066" name="Google Shape;2066;gec9060b382_0_701"/>
          <p:cNvSpPr txBox="1"/>
          <p:nvPr/>
        </p:nvSpPr>
        <p:spPr>
          <a:xfrm>
            <a:off x="4111725" y="5370638"/>
            <a:ext cx="102702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Uses Microsoft's version of Kerberos, DNS, and Lightweight Directory Access Protocol (LDAP) versions 2 and 3</a:t>
            </a:r>
            <a:endParaRPr lang="en-US" sz="1400" b="0" i="0" u="none" strike="noStrike" cap="none">
              <a:solidFill>
                <a:schemeClr val="tx1">
                  <a:lumMod val="75000"/>
                  <a:lumOff val="25000"/>
                </a:schemeClr>
              </a:solidFill>
              <a:latin typeface="Calibri"/>
              <a:ea typeface="Calibri"/>
              <a:cs typeface="Calibri"/>
              <a:sym typeface="Calibri"/>
            </a:endParaRPr>
          </a:p>
        </p:txBody>
      </p:sp>
      <p:pic>
        <p:nvPicPr>
          <p:cNvPr id="2067" name="Google Shape;2067;gec9060b382_0_701"/>
          <p:cNvPicPr preferRelativeResize="0"/>
          <p:nvPr/>
        </p:nvPicPr>
        <p:blipFill rotWithShape="1">
          <a:blip r:embed="rId3">
            <a:alphaModFix/>
          </a:blip>
          <a:srcRect t="-3259" r="-6518" b="-3259"/>
          <a:stretch/>
        </p:blipFill>
        <p:spPr>
          <a:xfrm>
            <a:off x="1926825" y="2150725"/>
            <a:ext cx="2184900" cy="2184600"/>
          </a:xfrm>
          <a:prstGeom prst="ellipse">
            <a:avLst/>
          </a:prstGeom>
          <a:noFill/>
          <a:ln>
            <a:noFill/>
          </a:ln>
        </p:spPr>
      </p:pic>
      <p:sp>
        <p:nvSpPr>
          <p:cNvPr id="2068" name="Google Shape;2068;gec9060b382_0_701"/>
          <p:cNvSpPr/>
          <p:nvPr/>
        </p:nvSpPr>
        <p:spPr>
          <a:xfrm>
            <a:off x="2154975" y="2421575"/>
            <a:ext cx="1632000" cy="1632000"/>
          </a:xfrm>
          <a:prstGeom prst="ellipse">
            <a:avLst/>
          </a:prstGeom>
          <a:solidFill>
            <a:srgbClr val="B6D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pic>
        <p:nvPicPr>
          <p:cNvPr id="2069" name="Google Shape;2069;gec9060b382_0_701"/>
          <p:cNvPicPr preferRelativeResize="0"/>
          <p:nvPr/>
        </p:nvPicPr>
        <p:blipFill rotWithShape="1">
          <a:blip r:embed="rId4">
            <a:alphaModFix/>
          </a:blip>
          <a:srcRect/>
          <a:stretch/>
        </p:blipFill>
        <p:spPr>
          <a:xfrm>
            <a:off x="2294325" y="2627975"/>
            <a:ext cx="1219200" cy="1219200"/>
          </a:xfrm>
          <a:prstGeom prst="rect">
            <a:avLst/>
          </a:prstGeom>
          <a:noFill/>
          <a:ln>
            <a:noFill/>
          </a:ln>
        </p:spPr>
      </p:pic>
      <p:pic>
        <p:nvPicPr>
          <p:cNvPr id="2070" name="Google Shape;2070;gec9060b382_0_701"/>
          <p:cNvPicPr preferRelativeResize="0"/>
          <p:nvPr/>
        </p:nvPicPr>
        <p:blipFill rotWithShape="1">
          <a:blip r:embed="rId5">
            <a:alphaModFix/>
          </a:blip>
          <a:srcRect/>
          <a:stretch/>
        </p:blipFill>
        <p:spPr>
          <a:xfrm>
            <a:off x="1926825" y="4862275"/>
            <a:ext cx="2088300" cy="2088300"/>
          </a:xfrm>
          <a:prstGeom prst="ellipse">
            <a:avLst/>
          </a:prstGeom>
          <a:noFill/>
          <a:ln>
            <a:noFill/>
          </a:ln>
        </p:spPr>
      </p:pic>
      <p:sp>
        <p:nvSpPr>
          <p:cNvPr id="2071" name="Google Shape;2071;gec9060b382_0_701"/>
          <p:cNvSpPr/>
          <p:nvPr/>
        </p:nvSpPr>
        <p:spPr>
          <a:xfrm>
            <a:off x="2154963" y="5090431"/>
            <a:ext cx="1632000" cy="1632000"/>
          </a:xfrm>
          <a:prstGeom prst="ellipse">
            <a:avLst/>
          </a:prstGeom>
          <a:solidFill>
            <a:srgbClr val="A2C4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pic>
        <p:nvPicPr>
          <p:cNvPr id="2072" name="Google Shape;2072;gec9060b382_0_701"/>
          <p:cNvPicPr preferRelativeResize="0"/>
          <p:nvPr/>
        </p:nvPicPr>
        <p:blipFill rotWithShape="1">
          <a:blip r:embed="rId6">
            <a:alphaModFix/>
          </a:blip>
          <a:srcRect/>
          <a:stretch/>
        </p:blipFill>
        <p:spPr>
          <a:xfrm>
            <a:off x="2361375" y="5296825"/>
            <a:ext cx="1219200" cy="1219200"/>
          </a:xfrm>
          <a:prstGeom prst="rect">
            <a:avLst/>
          </a:prstGeom>
          <a:noFill/>
          <a:ln>
            <a:noFill/>
          </a:ln>
        </p:spPr>
      </p:pic>
      <p:sp>
        <p:nvSpPr>
          <p:cNvPr id="3" name="Brandline_LVC">
            <a:extLst>
              <a:ext uri="{FF2B5EF4-FFF2-40B4-BE49-F238E27FC236}">
                <a16:creationId xmlns:a16="http://schemas.microsoft.com/office/drawing/2014/main" id="{4A269FDF-0EDA-E6FA-C332-152BB8FF9773}"/>
              </a:ext>
            </a:extLst>
          </p:cNvPr>
          <p:cNvSpPr/>
          <p:nvPr/>
        </p:nvSpPr>
        <p:spPr>
          <a:xfrm>
            <a:off x="6350000" y="816324"/>
            <a:ext cx="3571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gec9060b382_0_708"/>
          <p:cNvSpPr/>
          <p:nvPr/>
        </p:nvSpPr>
        <p:spPr>
          <a:xfrm>
            <a:off x="1365175" y="4796575"/>
            <a:ext cx="5330400" cy="1769400"/>
          </a:xfrm>
          <a:prstGeom prst="homePlate">
            <a:avLst>
              <a:gd name="adj" fmla="val 43478"/>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8" name="Google Shape;2078;gec9060b382_0_708"/>
          <p:cNvPicPr preferRelativeResize="0"/>
          <p:nvPr/>
        </p:nvPicPr>
        <p:blipFill rotWithShape="1">
          <a:blip r:embed="rId3">
            <a:alphaModFix/>
          </a:blip>
          <a:srcRect/>
          <a:stretch/>
        </p:blipFill>
        <p:spPr>
          <a:xfrm>
            <a:off x="6695425" y="2518962"/>
            <a:ext cx="3149201" cy="4132926"/>
          </a:xfrm>
          <a:prstGeom prst="rect">
            <a:avLst/>
          </a:prstGeom>
          <a:noFill/>
          <a:ln>
            <a:noFill/>
          </a:ln>
        </p:spPr>
      </p:pic>
      <p:sp>
        <p:nvSpPr>
          <p:cNvPr id="2079" name="Google Shape;2079;gec9060b382_0_708"/>
          <p:cNvSpPr/>
          <p:nvPr/>
        </p:nvSpPr>
        <p:spPr>
          <a:xfrm>
            <a:off x="1505554" y="2285400"/>
            <a:ext cx="5483700" cy="1769400"/>
          </a:xfrm>
          <a:prstGeom prst="homePlate">
            <a:avLst>
              <a:gd name="adj" fmla="val 43478"/>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gec9060b382_0_70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Domain Services</a:t>
            </a:r>
          </a:p>
        </p:txBody>
      </p:sp>
      <p:pic>
        <p:nvPicPr>
          <p:cNvPr id="2082" name="Google Shape;2082;gec9060b382_0_708"/>
          <p:cNvPicPr preferRelativeResize="0"/>
          <p:nvPr/>
        </p:nvPicPr>
        <p:blipFill rotWithShape="1">
          <a:blip r:embed="rId4">
            <a:alphaModFix/>
          </a:blip>
          <a:srcRect/>
          <a:stretch/>
        </p:blipFill>
        <p:spPr>
          <a:xfrm>
            <a:off x="7275300" y="4874275"/>
            <a:ext cx="1219200" cy="1219200"/>
          </a:xfrm>
          <a:prstGeom prst="rect">
            <a:avLst/>
          </a:prstGeom>
          <a:noFill/>
          <a:ln>
            <a:noFill/>
          </a:ln>
        </p:spPr>
      </p:pic>
      <p:sp>
        <p:nvSpPr>
          <p:cNvPr id="2083" name="Google Shape;2083;gec9060b382_0_708"/>
          <p:cNvSpPr txBox="1"/>
          <p:nvPr/>
        </p:nvSpPr>
        <p:spPr>
          <a:xfrm>
            <a:off x="1497154" y="2519947"/>
            <a:ext cx="4842900" cy="121979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Runs the Active Directory Domain Services (AD DS)</a:t>
            </a:r>
            <a:endParaRPr lang="en-US" sz="1400" b="0" i="0" u="none" strike="noStrike" cap="none">
              <a:solidFill>
                <a:schemeClr val="tx1">
                  <a:lumMod val="75000"/>
                  <a:lumOff val="25000"/>
                </a:schemeClr>
              </a:solidFill>
              <a:latin typeface="Calibri"/>
              <a:ea typeface="Calibri"/>
              <a:cs typeface="Calibri"/>
              <a:sym typeface="Calibri"/>
            </a:endParaRPr>
          </a:p>
        </p:txBody>
      </p:sp>
      <p:sp>
        <p:nvSpPr>
          <p:cNvPr id="2084" name="Google Shape;2084;gec9060b382_0_708"/>
          <p:cNvSpPr txBox="1"/>
          <p:nvPr/>
        </p:nvSpPr>
        <p:spPr>
          <a:xfrm>
            <a:off x="1456300" y="4915875"/>
            <a:ext cx="4842900" cy="160912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Authenticates users, verifies credentials, and defines access rights</a:t>
            </a:r>
            <a:endParaRPr lang="en-US" sz="1400" b="0" i="0" u="none" strike="noStrike" cap="none">
              <a:solidFill>
                <a:schemeClr val="tx1">
                  <a:lumMod val="75000"/>
                  <a:lumOff val="25000"/>
                </a:schemeClr>
              </a:solidFill>
              <a:latin typeface="Calibri"/>
              <a:ea typeface="Calibri"/>
              <a:cs typeface="Calibri"/>
              <a:sym typeface="Calibri"/>
            </a:endParaRPr>
          </a:p>
        </p:txBody>
      </p:sp>
      <p:sp>
        <p:nvSpPr>
          <p:cNvPr id="2085" name="Google Shape;2085;gec9060b382_0_708"/>
          <p:cNvSpPr/>
          <p:nvPr/>
        </p:nvSpPr>
        <p:spPr>
          <a:xfrm flipH="1">
            <a:off x="9844625" y="3185325"/>
            <a:ext cx="5483700" cy="1769400"/>
          </a:xfrm>
          <a:prstGeom prst="homePlate">
            <a:avLst>
              <a:gd name="adj" fmla="val 43478"/>
            </a:avLst>
          </a:pr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86" name="Google Shape;2086;gec9060b382_0_708"/>
          <p:cNvPicPr preferRelativeResize="0"/>
          <p:nvPr/>
        </p:nvPicPr>
        <p:blipFill rotWithShape="1">
          <a:blip r:embed="rId5">
            <a:alphaModFix/>
          </a:blip>
          <a:srcRect/>
          <a:stretch/>
        </p:blipFill>
        <p:spPr>
          <a:xfrm>
            <a:off x="7541250" y="2981500"/>
            <a:ext cx="687300" cy="687300"/>
          </a:xfrm>
          <a:prstGeom prst="rect">
            <a:avLst/>
          </a:prstGeom>
          <a:noFill/>
          <a:ln>
            <a:noFill/>
          </a:ln>
        </p:spPr>
      </p:pic>
      <p:pic>
        <p:nvPicPr>
          <p:cNvPr id="2087" name="Google Shape;2087;gec9060b382_0_708"/>
          <p:cNvPicPr preferRelativeResize="0"/>
          <p:nvPr/>
        </p:nvPicPr>
        <p:blipFill rotWithShape="1">
          <a:blip r:embed="rId6">
            <a:alphaModFix/>
          </a:blip>
          <a:srcRect/>
          <a:stretch/>
        </p:blipFill>
        <p:spPr>
          <a:xfrm>
            <a:off x="8951250" y="3895850"/>
            <a:ext cx="531500" cy="531500"/>
          </a:xfrm>
          <a:prstGeom prst="rect">
            <a:avLst/>
          </a:prstGeom>
          <a:noFill/>
          <a:ln>
            <a:noFill/>
          </a:ln>
        </p:spPr>
      </p:pic>
      <p:sp>
        <p:nvSpPr>
          <p:cNvPr id="2088" name="Google Shape;2088;gec9060b382_0_708"/>
          <p:cNvSpPr txBox="1"/>
          <p:nvPr/>
        </p:nvSpPr>
        <p:spPr>
          <a:xfrm>
            <a:off x="10485425" y="3268733"/>
            <a:ext cx="4842900" cy="160912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Holds information about domain members, such as devices and users</a:t>
            </a:r>
          </a:p>
        </p:txBody>
      </p:sp>
      <p:sp>
        <p:nvSpPr>
          <p:cNvPr id="3" name="Brandline_LVC">
            <a:extLst>
              <a:ext uri="{FF2B5EF4-FFF2-40B4-BE49-F238E27FC236}">
                <a16:creationId xmlns:a16="http://schemas.microsoft.com/office/drawing/2014/main" id="{738C6481-5E39-1A2A-DD2C-806399F65AD7}"/>
              </a:ext>
            </a:extLst>
          </p:cNvPr>
          <p:cNvSpPr/>
          <p:nvPr/>
        </p:nvSpPr>
        <p:spPr>
          <a:xfrm>
            <a:off x="6299200" y="816324"/>
            <a:ext cx="36572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gec9060b382_0_59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Lightweight Directory Access Protocol</a:t>
            </a:r>
          </a:p>
        </p:txBody>
      </p:sp>
      <p:sp>
        <p:nvSpPr>
          <p:cNvPr id="1939" name="Google Shape;1939;gec9060b382_0_592"/>
          <p:cNvSpPr/>
          <p:nvPr/>
        </p:nvSpPr>
        <p:spPr>
          <a:xfrm>
            <a:off x="2400147" y="1501285"/>
            <a:ext cx="12452700" cy="16962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gec9060b382_0_592"/>
          <p:cNvSpPr/>
          <p:nvPr/>
        </p:nvSpPr>
        <p:spPr>
          <a:xfrm rot="2719336">
            <a:off x="1767809" y="1554661"/>
            <a:ext cx="1621775" cy="1589953"/>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gec9060b382_0_592"/>
          <p:cNvSpPr txBox="1"/>
          <p:nvPr/>
        </p:nvSpPr>
        <p:spPr>
          <a:xfrm>
            <a:off x="2871345" y="1838923"/>
            <a:ext cx="111645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1942" name="Google Shape;1942;gec9060b382_0_592"/>
          <p:cNvSpPr/>
          <p:nvPr/>
        </p:nvSpPr>
        <p:spPr>
          <a:xfrm>
            <a:off x="3651221" y="1648769"/>
            <a:ext cx="11034000" cy="1401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Based on the ITU-X.500's Directory Access Protocol standard, the Lightweight Directory Access Protocol (LDAP) is an open, vendor-neutral, and industry-standard directory service.</a:t>
            </a:r>
          </a:p>
        </p:txBody>
      </p:sp>
      <p:sp>
        <p:nvSpPr>
          <p:cNvPr id="1943" name="Google Shape;1943;gec9060b382_0_592"/>
          <p:cNvSpPr/>
          <p:nvPr/>
        </p:nvSpPr>
        <p:spPr>
          <a:xfrm>
            <a:off x="3767650" y="6948000"/>
            <a:ext cx="8720700" cy="894300"/>
          </a:xfrm>
          <a:prstGeom prst="roundRect">
            <a:avLst>
              <a:gd name="adj" fmla="val 16667"/>
            </a:avLst>
          </a:prstGeom>
          <a:noFill/>
          <a:ln w="381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LDAP directory service operates on a client-server model.</a:t>
            </a:r>
          </a:p>
        </p:txBody>
      </p:sp>
      <p:pic>
        <p:nvPicPr>
          <p:cNvPr id="1944" name="Google Shape;1944;gec9060b382_0_592"/>
          <p:cNvPicPr preferRelativeResize="0"/>
          <p:nvPr/>
        </p:nvPicPr>
        <p:blipFill rotWithShape="1">
          <a:blip r:embed="rId3">
            <a:alphaModFix/>
          </a:blip>
          <a:srcRect/>
          <a:stretch/>
        </p:blipFill>
        <p:spPr>
          <a:xfrm>
            <a:off x="2073850" y="1844532"/>
            <a:ext cx="1009700" cy="1009700"/>
          </a:xfrm>
          <a:prstGeom prst="rect">
            <a:avLst/>
          </a:prstGeom>
          <a:noFill/>
          <a:ln>
            <a:noFill/>
          </a:ln>
        </p:spPr>
      </p:pic>
      <p:pic>
        <p:nvPicPr>
          <p:cNvPr id="1945" name="Google Shape;1945;gec9060b382_0_592"/>
          <p:cNvPicPr preferRelativeResize="0"/>
          <p:nvPr/>
        </p:nvPicPr>
        <p:blipFill rotWithShape="1">
          <a:blip r:embed="rId4">
            <a:alphaModFix/>
          </a:blip>
          <a:srcRect/>
          <a:stretch/>
        </p:blipFill>
        <p:spPr>
          <a:xfrm>
            <a:off x="6659488" y="3527802"/>
            <a:ext cx="2937025" cy="2942774"/>
          </a:xfrm>
          <a:prstGeom prst="rect">
            <a:avLst/>
          </a:prstGeom>
          <a:noFill/>
          <a:ln>
            <a:noFill/>
          </a:ln>
        </p:spPr>
      </p:pic>
      <p:sp>
        <p:nvSpPr>
          <p:cNvPr id="3" name="Brandline_LVC">
            <a:extLst>
              <a:ext uri="{FF2B5EF4-FFF2-40B4-BE49-F238E27FC236}">
                <a16:creationId xmlns:a16="http://schemas.microsoft.com/office/drawing/2014/main" id="{0F04F2A1-5502-8ABE-56A2-8545B6CDFA54}"/>
              </a:ext>
            </a:extLst>
          </p:cNvPr>
          <p:cNvSpPr/>
          <p:nvPr/>
        </p:nvSpPr>
        <p:spPr>
          <a:xfrm>
            <a:off x="3937000" y="816324"/>
            <a:ext cx="8393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028871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gec9060b382_0_6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Lightweight Directory Access Protocol</a:t>
            </a:r>
          </a:p>
        </p:txBody>
      </p:sp>
      <p:sp>
        <p:nvSpPr>
          <p:cNvPr id="1952" name="Google Shape;1952;gec9060b382_0_612"/>
          <p:cNvSpPr/>
          <p:nvPr/>
        </p:nvSpPr>
        <p:spPr>
          <a:xfrm>
            <a:off x="2400147" y="1501285"/>
            <a:ext cx="12452700" cy="16962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gec9060b382_0_612"/>
          <p:cNvSpPr/>
          <p:nvPr/>
        </p:nvSpPr>
        <p:spPr>
          <a:xfrm rot="2719336">
            <a:off x="1767809" y="1554661"/>
            <a:ext cx="1621775" cy="1589953"/>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gec9060b382_0_612"/>
          <p:cNvSpPr txBox="1"/>
          <p:nvPr/>
        </p:nvSpPr>
        <p:spPr>
          <a:xfrm>
            <a:off x="2871345" y="1838923"/>
            <a:ext cx="111645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1955" name="Google Shape;1955;gec9060b382_0_612"/>
          <p:cNvSpPr/>
          <p:nvPr/>
        </p:nvSpPr>
        <p:spPr>
          <a:xfrm>
            <a:off x="3651221" y="1648769"/>
            <a:ext cx="11034000" cy="1401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LDAP is used to access and manage distributed directory information services over an Internet Protocol (IP) network.</a:t>
            </a:r>
          </a:p>
        </p:txBody>
      </p:sp>
      <p:sp>
        <p:nvSpPr>
          <p:cNvPr id="1956" name="Google Shape;1956;gec9060b382_0_612"/>
          <p:cNvSpPr/>
          <p:nvPr/>
        </p:nvSpPr>
        <p:spPr>
          <a:xfrm>
            <a:off x="1347250" y="6907600"/>
            <a:ext cx="13561501" cy="894300"/>
          </a:xfrm>
          <a:prstGeom prst="roundRect">
            <a:avLst>
              <a:gd name="adj" fmla="val 16667"/>
            </a:avLst>
          </a:prstGeom>
          <a:noFill/>
          <a:ln w="3810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chemeClr val="dk1"/>
              </a:buClr>
              <a:buSzPts val="1100"/>
              <a:buFont typeface="Arial"/>
              <a:buNone/>
            </a:pPr>
            <a:r>
              <a:rPr lang="en-US" sz="2200">
                <a:solidFill>
                  <a:schemeClr val="tx1">
                    <a:lumMod val="75000"/>
                    <a:lumOff val="25000"/>
                  </a:schemeClr>
                </a:solidFill>
                <a:latin typeface="Open Sans"/>
                <a:ea typeface="Open Sans"/>
                <a:cs typeface="Open Sans"/>
                <a:sym typeface="Open Sans"/>
              </a:rPr>
              <a:t>I</a:t>
            </a:r>
            <a:r>
              <a:rPr lang="en-US" sz="2200" b="0" i="0" u="none" strike="noStrike" cap="none">
                <a:solidFill>
                  <a:schemeClr val="tx1">
                    <a:lumMod val="75000"/>
                    <a:lumOff val="25000"/>
                  </a:schemeClr>
                </a:solidFill>
                <a:latin typeface="Open Sans"/>
                <a:ea typeface="Open Sans"/>
                <a:cs typeface="Open Sans"/>
                <a:sym typeface="Open Sans"/>
              </a:rPr>
              <a:t>s often used for authentication and storing information about users, groups, and applications</a:t>
            </a:r>
          </a:p>
        </p:txBody>
      </p:sp>
      <p:pic>
        <p:nvPicPr>
          <p:cNvPr id="1957" name="Google Shape;1957;gec9060b382_0_612"/>
          <p:cNvPicPr preferRelativeResize="0"/>
          <p:nvPr/>
        </p:nvPicPr>
        <p:blipFill rotWithShape="1">
          <a:blip r:embed="rId3">
            <a:alphaModFix/>
          </a:blip>
          <a:srcRect/>
          <a:stretch/>
        </p:blipFill>
        <p:spPr>
          <a:xfrm>
            <a:off x="2055839" y="1826787"/>
            <a:ext cx="1045725" cy="1045725"/>
          </a:xfrm>
          <a:prstGeom prst="rect">
            <a:avLst/>
          </a:prstGeom>
          <a:noFill/>
          <a:ln>
            <a:noFill/>
          </a:ln>
        </p:spPr>
      </p:pic>
      <p:pic>
        <p:nvPicPr>
          <p:cNvPr id="1958" name="Google Shape;1958;gec9060b382_0_612"/>
          <p:cNvPicPr preferRelativeResize="0"/>
          <p:nvPr/>
        </p:nvPicPr>
        <p:blipFill rotWithShape="1">
          <a:blip r:embed="rId4">
            <a:alphaModFix/>
          </a:blip>
          <a:srcRect/>
          <a:stretch/>
        </p:blipFill>
        <p:spPr>
          <a:xfrm>
            <a:off x="7401387" y="3827415"/>
            <a:ext cx="2450225" cy="2450250"/>
          </a:xfrm>
          <a:prstGeom prst="rect">
            <a:avLst/>
          </a:prstGeom>
          <a:noFill/>
          <a:ln>
            <a:noFill/>
          </a:ln>
        </p:spPr>
      </p:pic>
      <p:sp>
        <p:nvSpPr>
          <p:cNvPr id="3" name="Brandline_LVC">
            <a:extLst>
              <a:ext uri="{FF2B5EF4-FFF2-40B4-BE49-F238E27FC236}">
                <a16:creationId xmlns:a16="http://schemas.microsoft.com/office/drawing/2014/main" id="{45BF01E0-EA5F-689F-82A4-93F4044AD8ED}"/>
              </a:ext>
            </a:extLst>
          </p:cNvPr>
          <p:cNvSpPr/>
          <p:nvPr/>
        </p:nvSpPr>
        <p:spPr>
          <a:xfrm>
            <a:off x="3937000" y="816324"/>
            <a:ext cx="8393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701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92c9baa681_0_112"/>
          <p:cNvSpPr txBox="1">
            <a:spLocks noGrp="1"/>
          </p:cNvSpPr>
          <p:nvPr>
            <p:ph type="title"/>
          </p:nvPr>
        </p:nvSpPr>
        <p:spPr>
          <a:xfrm>
            <a:off x="-10160" y="229879"/>
            <a:ext cx="16276400" cy="687200"/>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solidFill>
                  <a:srgbClr val="404040"/>
                </a:solidFill>
              </a:rPr>
              <a:t>IEEE Wireless Standards</a:t>
            </a:r>
            <a:endParaRPr/>
          </a:p>
        </p:txBody>
      </p:sp>
      <p:grpSp>
        <p:nvGrpSpPr>
          <p:cNvPr id="2" name="Group 1">
            <a:extLst>
              <a:ext uri="{FF2B5EF4-FFF2-40B4-BE49-F238E27FC236}">
                <a16:creationId xmlns:a16="http://schemas.microsoft.com/office/drawing/2014/main" id="{C0972247-F7DE-9A44-6F32-CFE08DE96104}"/>
              </a:ext>
            </a:extLst>
          </p:cNvPr>
          <p:cNvGrpSpPr/>
          <p:nvPr/>
        </p:nvGrpSpPr>
        <p:grpSpPr>
          <a:xfrm>
            <a:off x="4284411" y="1678956"/>
            <a:ext cx="7669777" cy="6452800"/>
            <a:chOff x="956063" y="1931746"/>
            <a:chExt cx="7669777" cy="6452800"/>
          </a:xfrm>
        </p:grpSpPr>
        <p:grpSp>
          <p:nvGrpSpPr>
            <p:cNvPr id="10" name="Group 9">
              <a:extLst>
                <a:ext uri="{FF2B5EF4-FFF2-40B4-BE49-F238E27FC236}">
                  <a16:creationId xmlns:a16="http://schemas.microsoft.com/office/drawing/2014/main" id="{863D9474-9C12-484E-877F-AA7BFCA1AE8A}"/>
                </a:ext>
              </a:extLst>
            </p:cNvPr>
            <p:cNvGrpSpPr/>
            <p:nvPr/>
          </p:nvGrpSpPr>
          <p:grpSpPr>
            <a:xfrm>
              <a:off x="956063" y="1931746"/>
              <a:ext cx="7669777" cy="6452800"/>
              <a:chOff x="1082200" y="2542338"/>
              <a:chExt cx="7045800" cy="4004554"/>
            </a:xfrm>
          </p:grpSpPr>
          <p:sp>
            <p:nvSpPr>
              <p:cNvPr id="11" name="Google Shape;538;gdcab15b6c4_0_0">
                <a:extLst>
                  <a:ext uri="{FF2B5EF4-FFF2-40B4-BE49-F238E27FC236}">
                    <a16:creationId xmlns:a16="http://schemas.microsoft.com/office/drawing/2014/main" id="{DB222ACE-A2B7-48AB-9352-55B81F936907}"/>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542;gdcab15b6c4_0_0">
                <a:extLst>
                  <a:ext uri="{FF2B5EF4-FFF2-40B4-BE49-F238E27FC236}">
                    <a16:creationId xmlns:a16="http://schemas.microsoft.com/office/drawing/2014/main" id="{FC5A17EA-3855-4C37-B553-ED5D1DA9740F}"/>
                  </a:ext>
                </a:extLst>
              </p:cNvPr>
              <p:cNvGrpSpPr/>
              <p:nvPr/>
            </p:nvGrpSpPr>
            <p:grpSpPr>
              <a:xfrm>
                <a:off x="2350253" y="2554877"/>
                <a:ext cx="4509694" cy="838013"/>
                <a:chOff x="6447503" y="1462435"/>
                <a:chExt cx="3388200" cy="409825"/>
              </a:xfrm>
            </p:grpSpPr>
            <p:sp>
              <p:nvSpPr>
                <p:cNvPr id="13" name="Google Shape;543;gdcab15b6c4_0_0">
                  <a:extLst>
                    <a:ext uri="{FF2B5EF4-FFF2-40B4-BE49-F238E27FC236}">
                      <a16:creationId xmlns:a16="http://schemas.microsoft.com/office/drawing/2014/main" id="{EC9D1048-C93B-4B8F-BAB4-2687A931C64A}"/>
                    </a:ext>
                  </a:extLst>
                </p:cNvPr>
                <p:cNvSpPr/>
                <p:nvPr/>
              </p:nvSpPr>
              <p:spPr>
                <a:xfrm rot="10800000">
                  <a:off x="6447503" y="1462435"/>
                  <a:ext cx="3388200" cy="272442"/>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 name="Google Shape;544;gdcab15b6c4_0_0">
                  <a:extLst>
                    <a:ext uri="{FF2B5EF4-FFF2-40B4-BE49-F238E27FC236}">
                      <a16:creationId xmlns:a16="http://schemas.microsoft.com/office/drawing/2014/main" id="{895A6A2D-5FF5-4F79-BAD0-97D869E7511E}"/>
                    </a:ext>
                  </a:extLst>
                </p:cNvPr>
                <p:cNvSpPr txBox="1"/>
                <p:nvPr/>
              </p:nvSpPr>
              <p:spPr>
                <a:xfrm>
                  <a:off x="6627184" y="1495988"/>
                  <a:ext cx="3053966" cy="376272"/>
                </a:xfrm>
                <a:prstGeom prst="rect">
                  <a:avLst/>
                </a:prstGeom>
                <a:noFill/>
                <a:ln>
                  <a:noFill/>
                </a:ln>
              </p:spPr>
              <p:txBody>
                <a:bodyPr spcFirstLastPara="1" wrap="square" lIns="91425" tIns="45700" rIns="91425" bIns="45700" anchor="t" anchorCtr="0">
                  <a:sp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IEEE Wireless Standards:</a:t>
                  </a:r>
                </a:p>
              </p:txBody>
            </p:sp>
          </p:grpSp>
        </p:grpSp>
        <p:sp>
          <p:nvSpPr>
            <p:cNvPr id="15" name="TextBox 14">
              <a:extLst>
                <a:ext uri="{FF2B5EF4-FFF2-40B4-BE49-F238E27FC236}">
                  <a16:creationId xmlns:a16="http://schemas.microsoft.com/office/drawing/2014/main" id="{AA055F5E-3928-431B-91EF-782004BDE1D6}"/>
                </a:ext>
              </a:extLst>
            </p:cNvPr>
            <p:cNvSpPr txBox="1"/>
            <p:nvPr/>
          </p:nvSpPr>
          <p:spPr>
            <a:xfrm>
              <a:off x="1180680" y="3024092"/>
              <a:ext cx="6938620" cy="5252720"/>
            </a:xfrm>
            <a:prstGeom prst="rect">
              <a:avLst/>
            </a:prstGeom>
            <a:noFill/>
          </p:spPr>
          <p:txBody>
            <a:bodyPr wrap="square" rtlCol="0">
              <a:spAutoFit/>
            </a:bodyPr>
            <a:lstStyle/>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IEEE 802.11 refers to a family of specifications for WLANs developed by a working group of the IEEE. </a:t>
              </a:r>
            </a:p>
            <a:p>
              <a:pPr marL="342900" lvl="1" indent="-342900">
                <a:lnSpc>
                  <a:spcPct val="114000"/>
                </a:lnSpc>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Wireless standards, primarily governed by the IEEE 802.11 series, define the protocols and specifications for wireless networks. These standards ensure compatibility between different devices and manufacturers, enabling seamless communication</a:t>
              </a:r>
              <a:r>
                <a:rPr lang="en-US" sz="3200"/>
                <a:t>.</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It also generically refers to the IEEE Committee for setting wireless LAN standards.</a:t>
              </a:r>
              <a:r>
                <a:rPr lang="en-US"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                  </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Font typeface="Arial" panose="020B0604020202020204" pitchFamily="34" charset="0"/>
                <a:buChar char="•"/>
              </a:pPr>
              <a:endParaRPr lang="en-US" sz="2200">
                <a:solidFill>
                  <a:schemeClr val="tx1">
                    <a:lumMod val="75000"/>
                    <a:lumOff val="25000"/>
                  </a:schemeClr>
                </a:solidFill>
              </a:endParaRPr>
            </a:p>
          </p:txBody>
        </p:sp>
      </p:grpSp>
      <p:pic>
        <p:nvPicPr>
          <p:cNvPr id="22" name="Google Shape;313;p14">
            <a:extLst>
              <a:ext uri="{FF2B5EF4-FFF2-40B4-BE49-F238E27FC236}">
                <a16:creationId xmlns:a16="http://schemas.microsoft.com/office/drawing/2014/main" id="{1E55F7B3-B2D3-4338-913C-1297AF2E6DAA}"/>
              </a:ext>
            </a:extLst>
          </p:cNvPr>
          <p:cNvPicPr preferRelativeResize="0"/>
          <p:nvPr/>
        </p:nvPicPr>
        <p:blipFill rotWithShape="1">
          <a:blip r:embed="rId3">
            <a:alphaModFix/>
          </a:blip>
          <a:srcRect/>
          <a:stretch/>
        </p:blipFill>
        <p:spPr>
          <a:xfrm>
            <a:off x="635954" y="771534"/>
            <a:ext cx="14966692" cy="365767"/>
          </a:xfrm>
          <a:prstGeom prst="rect">
            <a:avLst/>
          </a:prstGeom>
          <a:noFill/>
          <a:ln>
            <a:noFill/>
          </a:ln>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gec9060b382_0_628"/>
          <p:cNvSpPr/>
          <p:nvPr/>
        </p:nvSpPr>
        <p:spPr>
          <a:xfrm>
            <a:off x="2167738" y="1568450"/>
            <a:ext cx="11920500" cy="1958100"/>
          </a:xfrm>
          <a:prstGeom prst="roundRect">
            <a:avLst>
              <a:gd name="adj" fmla="val 50000"/>
            </a:avLst>
          </a:prstGeom>
          <a:noFill/>
          <a:ln w="228600" cap="flat" cmpd="sng">
            <a:solidFill>
              <a:srgbClr val="F9DEC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gec9060b382_0_6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LDAP Directory Structure</a:t>
            </a:r>
          </a:p>
        </p:txBody>
      </p:sp>
      <p:sp>
        <p:nvSpPr>
          <p:cNvPr id="1987" name="Google Shape;1987;gec9060b382_0_628"/>
          <p:cNvSpPr txBox="1"/>
          <p:nvPr/>
        </p:nvSpPr>
        <p:spPr>
          <a:xfrm>
            <a:off x="4003813" y="2011690"/>
            <a:ext cx="9303600" cy="912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root entry in an LDAP directory is the highest item in a directory, which is a hierarchical tree structure.</a:t>
            </a:r>
            <a:endParaRPr sz="2200" b="0" i="0" u="none" strike="noStrike" cap="none">
              <a:solidFill>
                <a:srgbClr val="3F3F3F"/>
              </a:solidFill>
              <a:latin typeface="Open Sans"/>
              <a:ea typeface="Open Sans"/>
              <a:cs typeface="Open Sans"/>
              <a:sym typeface="Open Sans"/>
            </a:endParaRPr>
          </a:p>
        </p:txBody>
      </p:sp>
      <p:pic>
        <p:nvPicPr>
          <p:cNvPr id="1988" name="Google Shape;1988;gec9060b382_0_628"/>
          <p:cNvPicPr preferRelativeResize="0"/>
          <p:nvPr/>
        </p:nvPicPr>
        <p:blipFill rotWithShape="1">
          <a:blip r:embed="rId3">
            <a:alphaModFix/>
          </a:blip>
          <a:srcRect/>
          <a:stretch/>
        </p:blipFill>
        <p:spPr>
          <a:xfrm>
            <a:off x="2766325" y="2091214"/>
            <a:ext cx="912600" cy="912600"/>
          </a:xfrm>
          <a:prstGeom prst="rect">
            <a:avLst/>
          </a:prstGeom>
          <a:noFill/>
          <a:ln>
            <a:noFill/>
          </a:ln>
        </p:spPr>
      </p:pic>
      <p:sp>
        <p:nvSpPr>
          <p:cNvPr id="1989" name="Google Shape;1989;gec9060b382_0_628"/>
          <p:cNvSpPr/>
          <p:nvPr/>
        </p:nvSpPr>
        <p:spPr>
          <a:xfrm>
            <a:off x="2512600" y="6883925"/>
            <a:ext cx="11230800" cy="894300"/>
          </a:xfrm>
          <a:prstGeom prst="roundRect">
            <a:avLst>
              <a:gd name="adj" fmla="val 16667"/>
            </a:avLst>
          </a:prstGeom>
          <a:noFill/>
          <a:ln w="38100" cap="flat" cmpd="sng">
            <a:solidFill>
              <a:srgbClr val="E9AFA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100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organization that owns the directory is usually represented by the root entry.</a:t>
            </a:r>
            <a:endParaRPr sz="2200" b="0" i="0" u="none" strike="noStrike" cap="none">
              <a:solidFill>
                <a:srgbClr val="3F3F3F"/>
              </a:solidFill>
              <a:latin typeface="Open Sans"/>
              <a:ea typeface="Open Sans"/>
              <a:cs typeface="Open Sans"/>
              <a:sym typeface="Open Sans"/>
            </a:endParaRPr>
          </a:p>
        </p:txBody>
      </p:sp>
      <p:pic>
        <p:nvPicPr>
          <p:cNvPr id="1990" name="Google Shape;1990;gec9060b382_0_628"/>
          <p:cNvPicPr preferRelativeResize="0"/>
          <p:nvPr/>
        </p:nvPicPr>
        <p:blipFill rotWithShape="1">
          <a:blip r:embed="rId4">
            <a:alphaModFix/>
          </a:blip>
          <a:srcRect/>
          <a:stretch/>
        </p:blipFill>
        <p:spPr>
          <a:xfrm>
            <a:off x="6981322" y="4058551"/>
            <a:ext cx="2293350" cy="2293375"/>
          </a:xfrm>
          <a:prstGeom prst="rect">
            <a:avLst/>
          </a:prstGeom>
          <a:noFill/>
          <a:ln>
            <a:noFill/>
          </a:ln>
        </p:spPr>
      </p:pic>
      <p:sp>
        <p:nvSpPr>
          <p:cNvPr id="1991" name="Google Shape;1991;gec9060b382_0_628"/>
          <p:cNvSpPr/>
          <p:nvPr/>
        </p:nvSpPr>
        <p:spPr>
          <a:xfrm>
            <a:off x="2441413" y="1766300"/>
            <a:ext cx="1562400" cy="1562400"/>
          </a:xfrm>
          <a:prstGeom prst="ellipse">
            <a:avLst/>
          </a:prstGeom>
          <a:noFill/>
          <a:ln w="76200" cap="flat" cmpd="sng">
            <a:solidFill>
              <a:srgbClr val="0FC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Brandline_LVC">
            <a:extLst>
              <a:ext uri="{FF2B5EF4-FFF2-40B4-BE49-F238E27FC236}">
                <a16:creationId xmlns:a16="http://schemas.microsoft.com/office/drawing/2014/main" id="{971DA272-9045-D41A-E91C-057747BE94AD}"/>
              </a:ext>
            </a:extLst>
          </p:cNvPr>
          <p:cNvSpPr/>
          <p:nvPr/>
        </p:nvSpPr>
        <p:spPr>
          <a:xfrm>
            <a:off x="5334000" y="816324"/>
            <a:ext cx="5586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1661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Interoperability</a:t>
            </a:r>
          </a:p>
        </p:txBody>
      </p:sp>
      <p:grpSp>
        <p:nvGrpSpPr>
          <p:cNvPr id="5" name="Group 4">
            <a:extLst>
              <a:ext uri="{FF2B5EF4-FFF2-40B4-BE49-F238E27FC236}">
                <a16:creationId xmlns:a16="http://schemas.microsoft.com/office/drawing/2014/main" id="{2C2C2250-468A-9ABB-6993-2EC83C6EFE4B}"/>
              </a:ext>
            </a:extLst>
          </p:cNvPr>
          <p:cNvGrpSpPr/>
          <p:nvPr/>
        </p:nvGrpSpPr>
        <p:grpSpPr>
          <a:xfrm>
            <a:off x="2166303" y="3004600"/>
            <a:ext cx="12139294" cy="3815300"/>
            <a:chOff x="1289392" y="2664350"/>
            <a:chExt cx="12139294" cy="3815300"/>
          </a:xfrm>
        </p:grpSpPr>
        <p:sp>
          <p:nvSpPr>
            <p:cNvPr id="2" name="Google Shape;1869;p63"/>
            <p:cNvSpPr/>
            <p:nvPr/>
          </p:nvSpPr>
          <p:spPr>
            <a:xfrm>
              <a:off x="1289392" y="2664350"/>
              <a:ext cx="7420200" cy="3815300"/>
            </a:xfrm>
            <a:prstGeom prst="roundRect">
              <a:avLst>
                <a:gd name="adj" fmla="val 5354"/>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a:solidFill>
                    <a:schemeClr val="tx1">
                      <a:lumMod val="75000"/>
                      <a:lumOff val="25000"/>
                    </a:schemeClr>
                  </a:solidFill>
                  <a:latin typeface="Open Sans"/>
                  <a:ea typeface="Open Sans"/>
                  <a:cs typeface="Open Sans"/>
                </a:rPr>
                <a:t>Interoperability is the ability of different platforms, systems, or technologies to work together seamlessly or exchange and use information in a compatible and effective manner.</a:t>
              </a:r>
            </a:p>
            <a:p>
              <a:pPr marL="457200" marR="0" lvl="0" indent="-368300" algn="l" rtl="0">
                <a:lnSpc>
                  <a:spcPct val="115000"/>
                </a:lnSpc>
                <a:spcBef>
                  <a:spcPts val="0"/>
                </a:spcBef>
                <a:spcAft>
                  <a:spcPts val="0"/>
                </a:spcAft>
                <a:buClr>
                  <a:srgbClr val="3F3F3F"/>
                </a:buClr>
                <a:buSzPts val="2200"/>
                <a:buFont typeface="Open Sans"/>
                <a:buChar char="●"/>
              </a:pPr>
              <a:endParaRPr lang="en-US" sz="1000">
                <a:solidFill>
                  <a:schemeClr val="tx1">
                    <a:lumMod val="75000"/>
                    <a:lumOff val="25000"/>
                  </a:schemeClr>
                </a:solidFill>
                <a:latin typeface="Open Sans"/>
                <a:ea typeface="Open Sans"/>
                <a:cs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a:solidFill>
                    <a:schemeClr val="tx1">
                      <a:lumMod val="75000"/>
                      <a:lumOff val="25000"/>
                    </a:schemeClr>
                  </a:solidFill>
                  <a:latin typeface="Open Sans"/>
                  <a:ea typeface="Open Sans"/>
                  <a:cs typeface="Open Sans"/>
                </a:rPr>
                <a:t>Within IAM, this specifically refers to systems, and not all systems will interoperate in this manner.</a:t>
              </a:r>
            </a:p>
            <a:p>
              <a:pPr marL="457200" marR="0" lvl="0" indent="-368300" algn="l" rtl="0">
                <a:lnSpc>
                  <a:spcPct val="115000"/>
                </a:lnSpc>
                <a:spcBef>
                  <a:spcPts val="0"/>
                </a:spcBef>
                <a:spcAft>
                  <a:spcPts val="0"/>
                </a:spcAft>
                <a:buClr>
                  <a:srgbClr val="3F3F3F"/>
                </a:buClr>
                <a:buSzPts val="2200"/>
                <a:buFont typeface="Open Sans"/>
                <a:buChar char="●"/>
              </a:pPr>
              <a:endParaRPr lang="en-US" sz="1000">
                <a:solidFill>
                  <a:schemeClr val="tx1">
                    <a:lumMod val="75000"/>
                    <a:lumOff val="25000"/>
                  </a:schemeClr>
                </a:solidFill>
                <a:latin typeface="Open Sans"/>
                <a:ea typeface="Open Sans"/>
                <a:cs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a:solidFill>
                    <a:schemeClr val="tx1">
                      <a:lumMod val="75000"/>
                      <a:lumOff val="25000"/>
                    </a:schemeClr>
                  </a:solidFill>
                  <a:latin typeface="Open Sans"/>
                  <a:ea typeface="Open Sans"/>
                  <a:cs typeface="Open Sans"/>
                </a:rPr>
                <a:t>For instance, web applications that normally use OAuth cannot use Kerberos authentication.</a:t>
              </a:r>
              <a:endParaRPr sz="2200">
                <a:solidFill>
                  <a:schemeClr val="tx1">
                    <a:lumMod val="75000"/>
                    <a:lumOff val="25000"/>
                  </a:schemeClr>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6F36CBF4-8C77-C727-582E-93F630C7582B}"/>
                </a:ext>
              </a:extLst>
            </p:cNvPr>
            <p:cNvPicPr>
              <a:picLocks noChangeAspect="1"/>
            </p:cNvPicPr>
            <p:nvPr/>
          </p:nvPicPr>
          <p:blipFill>
            <a:blip r:embed="rId3"/>
            <a:stretch>
              <a:fillRect/>
            </a:stretch>
          </p:blipFill>
          <p:spPr>
            <a:xfrm>
              <a:off x="9891792" y="2968652"/>
              <a:ext cx="3536894" cy="3206696"/>
            </a:xfrm>
            <a:prstGeom prst="rect">
              <a:avLst/>
            </a:prstGeom>
          </p:spPr>
        </p:pic>
      </p:grpSp>
      <p:sp>
        <p:nvSpPr>
          <p:cNvPr id="4" name="Brandline_LVC">
            <a:extLst>
              <a:ext uri="{FF2B5EF4-FFF2-40B4-BE49-F238E27FC236}">
                <a16:creationId xmlns:a16="http://schemas.microsoft.com/office/drawing/2014/main" id="{D6D1A78A-1DD9-5188-B2B3-4EAB62F461AE}"/>
              </a:ext>
            </a:extLst>
          </p:cNvPr>
          <p:cNvSpPr/>
          <p:nvPr/>
        </p:nvSpPr>
        <p:spPr>
          <a:xfrm>
            <a:off x="6375400" y="816324"/>
            <a:ext cx="3516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9748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Attestation</a:t>
            </a:r>
          </a:p>
        </p:txBody>
      </p:sp>
      <p:sp>
        <p:nvSpPr>
          <p:cNvPr id="1869" name="Google Shape;1869;p63"/>
          <p:cNvSpPr/>
          <p:nvPr/>
        </p:nvSpPr>
        <p:spPr>
          <a:xfrm>
            <a:off x="2124278" y="2842260"/>
            <a:ext cx="7420200" cy="3977640"/>
          </a:xfrm>
          <a:prstGeom prst="roundRect">
            <a:avLst>
              <a:gd name="adj" fmla="val 7295"/>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rPr>
              <a:t>Attestation is the process of verifying and confirming that access privileges assigned to users are accurate, complete, and aligned with their current roles and responsibilities.</a:t>
            </a:r>
          </a:p>
          <a:p>
            <a:pPr marL="457200" marR="0" lvl="0" indent="-368300" algn="l" rtl="0">
              <a:lnSpc>
                <a:spcPct val="115000"/>
              </a:lnSpc>
              <a:spcBef>
                <a:spcPts val="0"/>
              </a:spcBef>
              <a:spcAft>
                <a:spcPts val="0"/>
              </a:spcAft>
              <a:buClr>
                <a:srgbClr val="3F3F3F"/>
              </a:buClr>
              <a:buSzPts val="2200"/>
              <a:buFont typeface="Open Sans"/>
              <a:buChar char="●"/>
            </a:pPr>
            <a:endParaRPr lang="en-US" sz="1000">
              <a:solidFill>
                <a:srgbClr val="3F3F3F"/>
              </a:solidFill>
              <a:latin typeface="Open Sans"/>
              <a:ea typeface="Open Sans"/>
              <a:cs typeface="Open Sans"/>
            </a:endParaRPr>
          </a:p>
          <a:p>
            <a:pPr marL="457200" marR="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rPr>
              <a:t>It is the process of reviewing and confirming that users have the right access to perform their jobs securely while minimizing the risk of unauthorized access or data breaches.</a:t>
            </a:r>
            <a:endParaRPr sz="2200">
              <a:solidFill>
                <a:srgbClr val="3F3F3F"/>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CB3242FD-BA47-BF6E-2534-ADE73AEB7DC5}"/>
              </a:ext>
            </a:extLst>
          </p:cNvPr>
          <p:cNvPicPr>
            <a:picLocks noChangeAspect="1"/>
          </p:cNvPicPr>
          <p:nvPr/>
        </p:nvPicPr>
        <p:blipFill>
          <a:blip r:embed="rId3"/>
          <a:stretch>
            <a:fillRect/>
          </a:stretch>
        </p:blipFill>
        <p:spPr>
          <a:xfrm>
            <a:off x="11129838" y="3662782"/>
            <a:ext cx="2685553" cy="2439429"/>
          </a:xfrm>
          <a:prstGeom prst="rect">
            <a:avLst/>
          </a:prstGeom>
        </p:spPr>
      </p:pic>
      <p:sp>
        <p:nvSpPr>
          <p:cNvPr id="4" name="Brandline_LVC">
            <a:extLst>
              <a:ext uri="{FF2B5EF4-FFF2-40B4-BE49-F238E27FC236}">
                <a16:creationId xmlns:a16="http://schemas.microsoft.com/office/drawing/2014/main" id="{A85A8062-4256-6632-5338-9655128743FA}"/>
              </a:ext>
            </a:extLst>
          </p:cNvPr>
          <p:cNvSpPr/>
          <p:nvPr/>
        </p:nvSpPr>
        <p:spPr>
          <a:xfrm>
            <a:off x="6870700" y="816324"/>
            <a:ext cx="25301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65803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title"/>
          </p:nvPr>
        </p:nvSpPr>
        <p:spPr>
          <a:xfrm>
            <a:off x="-10160" y="229879"/>
            <a:ext cx="16276400" cy="687200"/>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solidFill>
                  <a:schemeClr val="tx1">
                    <a:lumMod val="75000"/>
                    <a:lumOff val="25000"/>
                  </a:schemeClr>
                </a:solidFill>
              </a:rPr>
              <a:t>Attestation Methods</a:t>
            </a:r>
          </a:p>
        </p:txBody>
      </p:sp>
      <p:grpSp>
        <p:nvGrpSpPr>
          <p:cNvPr id="4" name="Group 3">
            <a:extLst>
              <a:ext uri="{FF2B5EF4-FFF2-40B4-BE49-F238E27FC236}">
                <a16:creationId xmlns:a16="http://schemas.microsoft.com/office/drawing/2014/main" id="{8F57D66C-4330-5AF6-5B6E-13B9EBB09806}"/>
              </a:ext>
            </a:extLst>
          </p:cNvPr>
          <p:cNvGrpSpPr/>
          <p:nvPr/>
        </p:nvGrpSpPr>
        <p:grpSpPr>
          <a:xfrm>
            <a:off x="1281040" y="2905162"/>
            <a:ext cx="6229115" cy="3914738"/>
            <a:chOff x="1049869" y="2905162"/>
            <a:chExt cx="6229115" cy="3914738"/>
          </a:xfrm>
        </p:grpSpPr>
        <p:grpSp>
          <p:nvGrpSpPr>
            <p:cNvPr id="11" name="Group 10">
              <a:extLst>
                <a:ext uri="{FF2B5EF4-FFF2-40B4-BE49-F238E27FC236}">
                  <a16:creationId xmlns:a16="http://schemas.microsoft.com/office/drawing/2014/main" id="{7A2542E7-D6FB-426B-8480-A66F761D2553}"/>
                </a:ext>
              </a:extLst>
            </p:cNvPr>
            <p:cNvGrpSpPr/>
            <p:nvPr/>
          </p:nvGrpSpPr>
          <p:grpSpPr>
            <a:xfrm>
              <a:off x="1049869" y="2905162"/>
              <a:ext cx="6229115" cy="3914738"/>
              <a:chOff x="1082200" y="2449837"/>
              <a:chExt cx="6690145" cy="2933603"/>
            </a:xfrm>
          </p:grpSpPr>
          <p:sp>
            <p:nvSpPr>
              <p:cNvPr id="12" name="Google Shape;538;gdcab15b6c4_0_0">
                <a:extLst>
                  <a:ext uri="{FF2B5EF4-FFF2-40B4-BE49-F238E27FC236}">
                    <a16:creationId xmlns:a16="http://schemas.microsoft.com/office/drawing/2014/main" id="{4673DD8A-8324-463E-8FAD-F1CE70D5C24D}"/>
                  </a:ext>
                </a:extLst>
              </p:cNvPr>
              <p:cNvSpPr/>
              <p:nvPr/>
            </p:nvSpPr>
            <p:spPr>
              <a:xfrm>
                <a:off x="1082200" y="2542338"/>
                <a:ext cx="6690145" cy="2841102"/>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42;gdcab15b6c4_0_0">
                <a:extLst>
                  <a:ext uri="{FF2B5EF4-FFF2-40B4-BE49-F238E27FC236}">
                    <a16:creationId xmlns:a16="http://schemas.microsoft.com/office/drawing/2014/main" id="{1D8B4516-285E-477B-ACB7-8C339CE5C0C2}"/>
                  </a:ext>
                </a:extLst>
              </p:cNvPr>
              <p:cNvGrpSpPr/>
              <p:nvPr/>
            </p:nvGrpSpPr>
            <p:grpSpPr>
              <a:xfrm>
                <a:off x="2572684" y="2449837"/>
                <a:ext cx="4064828" cy="645803"/>
                <a:chOff x="6614619" y="1411071"/>
                <a:chExt cx="3053966" cy="315827"/>
              </a:xfrm>
            </p:grpSpPr>
            <p:sp>
              <p:nvSpPr>
                <p:cNvPr id="14" name="Google Shape;543;gdcab15b6c4_0_0">
                  <a:extLst>
                    <a:ext uri="{FF2B5EF4-FFF2-40B4-BE49-F238E27FC236}">
                      <a16:creationId xmlns:a16="http://schemas.microsoft.com/office/drawing/2014/main" id="{5B291083-B90B-4018-8251-977CB6A8462A}"/>
                    </a:ext>
                  </a:extLst>
                </p:cNvPr>
                <p:cNvSpPr/>
                <p:nvPr/>
              </p:nvSpPr>
              <p:spPr>
                <a:xfrm rot="10800000">
                  <a:off x="6868801" y="1454456"/>
                  <a:ext cx="2545605" cy="272442"/>
                </a:xfrm>
                <a:prstGeom prst="round2SameRect">
                  <a:avLst>
                    <a:gd name="adj1" fmla="val 16667"/>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5" name="Google Shape;544;gdcab15b6c4_0_0">
                  <a:extLst>
                    <a:ext uri="{FF2B5EF4-FFF2-40B4-BE49-F238E27FC236}">
                      <a16:creationId xmlns:a16="http://schemas.microsoft.com/office/drawing/2014/main" id="{C5A6B68B-06B2-42F9-99AC-DB4EFF1EDC10}"/>
                    </a:ext>
                  </a:extLst>
                </p:cNvPr>
                <p:cNvSpPr txBox="1"/>
                <p:nvPr/>
              </p:nvSpPr>
              <p:spPr>
                <a:xfrm>
                  <a:off x="6614619" y="1411071"/>
                  <a:ext cx="3053966" cy="251890"/>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Certificates</a:t>
                  </a:r>
                </a:p>
              </p:txBody>
            </p:sp>
          </p:grpSp>
        </p:grpSp>
        <p:sp>
          <p:nvSpPr>
            <p:cNvPr id="16" name="TextBox 15">
              <a:extLst>
                <a:ext uri="{FF2B5EF4-FFF2-40B4-BE49-F238E27FC236}">
                  <a16:creationId xmlns:a16="http://schemas.microsoft.com/office/drawing/2014/main" id="{1D00116C-76A4-4F52-B606-248F6DD326BF}"/>
                </a:ext>
              </a:extLst>
            </p:cNvPr>
            <p:cNvSpPr txBox="1"/>
            <p:nvPr/>
          </p:nvSpPr>
          <p:spPr>
            <a:xfrm>
              <a:off x="1049869" y="4014008"/>
              <a:ext cx="5618846" cy="2384371"/>
            </a:xfrm>
            <a:prstGeom prst="rect">
              <a:avLst/>
            </a:prstGeom>
            <a:noFill/>
          </p:spPr>
          <p:txBody>
            <a:bodyPr wrap="square" rtlCol="0">
              <a:spAutoFit/>
            </a:bodyPr>
            <a:lstStyle/>
            <a:p>
              <a:pPr marL="546100" lvl="1" algn="ctr">
                <a:lnSpc>
                  <a:spcPct val="114000"/>
                </a:lnSpc>
                <a:buClr>
                  <a:srgbClr val="3F3F3F"/>
                </a:buClr>
                <a:buSzPts val="2200"/>
              </a:pPr>
              <a:r>
                <a:rPr lang="en-US" sz="2200">
                  <a:solidFill>
                    <a:schemeClr val="tx1">
                      <a:lumMod val="75000"/>
                      <a:lumOff val="25000"/>
                    </a:schemeClr>
                  </a:solidFill>
                  <a:latin typeface="Open Sans"/>
                  <a:ea typeface="Open Sans"/>
                  <a:cs typeface="Open Sans"/>
                </a:rPr>
                <a:t>Certificates, issued by trusted Certificate Authorities (CAs), function as digital passports, confirming the legitimacy of entities and ensuring secure, encrypted communication across networks.</a:t>
              </a:r>
            </a:p>
          </p:txBody>
        </p:sp>
      </p:grpSp>
      <p:grpSp>
        <p:nvGrpSpPr>
          <p:cNvPr id="5" name="Group 4">
            <a:extLst>
              <a:ext uri="{FF2B5EF4-FFF2-40B4-BE49-F238E27FC236}">
                <a16:creationId xmlns:a16="http://schemas.microsoft.com/office/drawing/2014/main" id="{206E44D6-C458-8D2B-3975-A8E88F61EB65}"/>
              </a:ext>
            </a:extLst>
          </p:cNvPr>
          <p:cNvGrpSpPr/>
          <p:nvPr/>
        </p:nvGrpSpPr>
        <p:grpSpPr>
          <a:xfrm>
            <a:off x="8945486" y="2985091"/>
            <a:ext cx="6229115" cy="3834810"/>
            <a:chOff x="9084632" y="2985091"/>
            <a:chExt cx="6229115" cy="3834810"/>
          </a:xfrm>
        </p:grpSpPr>
        <p:grpSp>
          <p:nvGrpSpPr>
            <p:cNvPr id="17" name="Group 16">
              <a:extLst>
                <a:ext uri="{FF2B5EF4-FFF2-40B4-BE49-F238E27FC236}">
                  <a16:creationId xmlns:a16="http://schemas.microsoft.com/office/drawing/2014/main" id="{A984DB5C-242B-4BF7-87EC-D69DC910CE4F}"/>
                </a:ext>
              </a:extLst>
            </p:cNvPr>
            <p:cNvGrpSpPr/>
            <p:nvPr/>
          </p:nvGrpSpPr>
          <p:grpSpPr>
            <a:xfrm>
              <a:off x="9084632" y="2985091"/>
              <a:ext cx="6229115" cy="3834810"/>
              <a:chOff x="1082200" y="2554875"/>
              <a:chExt cx="7045800" cy="2873708"/>
            </a:xfrm>
          </p:grpSpPr>
          <p:sp>
            <p:nvSpPr>
              <p:cNvPr id="18" name="Google Shape;538;gdcab15b6c4_0_0">
                <a:extLst>
                  <a:ext uri="{FF2B5EF4-FFF2-40B4-BE49-F238E27FC236}">
                    <a16:creationId xmlns:a16="http://schemas.microsoft.com/office/drawing/2014/main" id="{F1825C30-F0DD-43E8-AA35-C3AD8BA4242F}"/>
                  </a:ext>
                </a:extLst>
              </p:cNvPr>
              <p:cNvSpPr/>
              <p:nvPr/>
            </p:nvSpPr>
            <p:spPr>
              <a:xfrm>
                <a:off x="1082200" y="2556811"/>
                <a:ext cx="7045800" cy="2871772"/>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542;gdcab15b6c4_0_0">
                <a:extLst>
                  <a:ext uri="{FF2B5EF4-FFF2-40B4-BE49-F238E27FC236}">
                    <a16:creationId xmlns:a16="http://schemas.microsoft.com/office/drawing/2014/main" id="{B8D529E7-CAD6-41FA-934D-98DF8264CA9A}"/>
                  </a:ext>
                </a:extLst>
              </p:cNvPr>
              <p:cNvGrpSpPr/>
              <p:nvPr/>
            </p:nvGrpSpPr>
            <p:grpSpPr>
              <a:xfrm>
                <a:off x="2525780" y="2554875"/>
                <a:ext cx="4253320" cy="557091"/>
                <a:chOff x="6579378" y="1462435"/>
                <a:chExt cx="3195582" cy="272442"/>
              </a:xfrm>
            </p:grpSpPr>
            <p:sp>
              <p:nvSpPr>
                <p:cNvPr id="20" name="Google Shape;543;gdcab15b6c4_0_0">
                  <a:extLst>
                    <a:ext uri="{FF2B5EF4-FFF2-40B4-BE49-F238E27FC236}">
                      <a16:creationId xmlns:a16="http://schemas.microsoft.com/office/drawing/2014/main" id="{18F701C4-E401-433A-940E-B3C803E11AE7}"/>
                    </a:ext>
                  </a:extLst>
                </p:cNvPr>
                <p:cNvSpPr/>
                <p:nvPr/>
              </p:nvSpPr>
              <p:spPr>
                <a:xfrm rot="10800000">
                  <a:off x="6698744" y="1462435"/>
                  <a:ext cx="2858719" cy="272442"/>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1" name="Google Shape;544;gdcab15b6c4_0_0">
                  <a:extLst>
                    <a:ext uri="{FF2B5EF4-FFF2-40B4-BE49-F238E27FC236}">
                      <a16:creationId xmlns:a16="http://schemas.microsoft.com/office/drawing/2014/main" id="{55ED8399-0BDE-4898-BFBF-8389B3697428}"/>
                    </a:ext>
                  </a:extLst>
                </p:cNvPr>
                <p:cNvSpPr txBox="1"/>
                <p:nvPr/>
              </p:nvSpPr>
              <p:spPr>
                <a:xfrm>
                  <a:off x="6579378" y="1510558"/>
                  <a:ext cx="3195582" cy="157896"/>
                </a:xfrm>
                <a:prstGeom prst="rect">
                  <a:avLst/>
                </a:prstGeom>
                <a:noFill/>
                <a:ln>
                  <a:noFill/>
                </a:ln>
              </p:spPr>
              <p:txBody>
                <a:bodyPr spcFirstLastPara="1" wrap="square" lIns="91425" tIns="45700" rIns="91425" bIns="45700" anchor="t" anchorCtr="0">
                  <a:sp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Tokens</a:t>
                  </a:r>
                </a:p>
              </p:txBody>
            </p:sp>
          </p:grpSp>
        </p:grpSp>
        <p:sp>
          <p:nvSpPr>
            <p:cNvPr id="22" name="TextBox 21">
              <a:extLst>
                <a:ext uri="{FF2B5EF4-FFF2-40B4-BE49-F238E27FC236}">
                  <a16:creationId xmlns:a16="http://schemas.microsoft.com/office/drawing/2014/main" id="{2A3343E7-E520-4499-8727-61AAE09CCEF1}"/>
                </a:ext>
              </a:extLst>
            </p:cNvPr>
            <p:cNvSpPr txBox="1"/>
            <p:nvPr/>
          </p:nvSpPr>
          <p:spPr>
            <a:xfrm>
              <a:off x="9393119" y="4012607"/>
              <a:ext cx="5423231" cy="1998432"/>
            </a:xfrm>
            <a:prstGeom prst="rect">
              <a:avLst/>
            </a:prstGeom>
            <a:noFill/>
          </p:spPr>
          <p:txBody>
            <a:bodyPr wrap="square" rtlCol="0">
              <a:spAutoFit/>
            </a:bodyPr>
            <a:lstStyle/>
            <a:p>
              <a:pPr marL="546100" lvl="1" algn="ctr">
                <a:lnSpc>
                  <a:spcPct val="114000"/>
                </a:lnSpc>
                <a:buClr>
                  <a:srgbClr val="3F3F3F"/>
                </a:buClr>
                <a:buSzPts val="2200"/>
              </a:pPr>
              <a:r>
                <a:rPr lang="en-US" sz="2200">
                  <a:solidFill>
                    <a:schemeClr val="tx1">
                      <a:lumMod val="75000"/>
                      <a:lumOff val="25000"/>
                    </a:schemeClr>
                  </a:solidFill>
                  <a:latin typeface="Open Sans"/>
                  <a:ea typeface="Open Sans"/>
                  <a:cs typeface="Open Sans"/>
                </a:rPr>
                <a:t>Tokens, frequently employed in OAuth, provide a secure means to confirm user identity and privileges, granting controlled access to valuable resources.</a:t>
              </a:r>
              <a:endParaRPr lang="en-US" sz="2200">
                <a:solidFill>
                  <a:schemeClr val="tx1">
                    <a:lumMod val="75000"/>
                    <a:lumOff val="25000"/>
                  </a:schemeClr>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433BB4CB-EA85-DD72-C597-696A67031154}"/>
              </a:ext>
            </a:extLst>
          </p:cNvPr>
          <p:cNvSpPr/>
          <p:nvPr/>
        </p:nvSpPr>
        <p:spPr>
          <a:xfrm>
            <a:off x="5842000" y="816303"/>
            <a:ext cx="45879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90826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title"/>
          </p:nvPr>
        </p:nvSpPr>
        <p:spPr>
          <a:xfrm>
            <a:off x="-10160" y="229879"/>
            <a:ext cx="16276400" cy="687200"/>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solidFill>
                  <a:schemeClr val="tx1">
                    <a:lumMod val="75000"/>
                    <a:lumOff val="25000"/>
                  </a:schemeClr>
                </a:solidFill>
              </a:rPr>
              <a:t>Attestation Methods</a:t>
            </a:r>
          </a:p>
        </p:txBody>
      </p:sp>
      <p:grpSp>
        <p:nvGrpSpPr>
          <p:cNvPr id="11" name="Group 10">
            <a:extLst>
              <a:ext uri="{FF2B5EF4-FFF2-40B4-BE49-F238E27FC236}">
                <a16:creationId xmlns:a16="http://schemas.microsoft.com/office/drawing/2014/main" id="{7A2542E7-D6FB-426B-8480-A66F761D2553}"/>
              </a:ext>
            </a:extLst>
          </p:cNvPr>
          <p:cNvGrpSpPr/>
          <p:nvPr/>
        </p:nvGrpSpPr>
        <p:grpSpPr>
          <a:xfrm>
            <a:off x="1279048" y="2859407"/>
            <a:ext cx="6348386" cy="3960498"/>
            <a:chOff x="1082200" y="2775493"/>
            <a:chExt cx="7045800" cy="2705469"/>
          </a:xfrm>
        </p:grpSpPr>
        <p:sp>
          <p:nvSpPr>
            <p:cNvPr id="12" name="Google Shape;538;gdcab15b6c4_0_0">
              <a:extLst>
                <a:ext uri="{FF2B5EF4-FFF2-40B4-BE49-F238E27FC236}">
                  <a16:creationId xmlns:a16="http://schemas.microsoft.com/office/drawing/2014/main" id="{4673DD8A-8324-463E-8FAD-F1CE70D5C24D}"/>
                </a:ext>
              </a:extLst>
            </p:cNvPr>
            <p:cNvSpPr/>
            <p:nvPr/>
          </p:nvSpPr>
          <p:spPr>
            <a:xfrm>
              <a:off x="1082200" y="2863116"/>
              <a:ext cx="7045800" cy="261784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42;gdcab15b6c4_0_0">
              <a:extLst>
                <a:ext uri="{FF2B5EF4-FFF2-40B4-BE49-F238E27FC236}">
                  <a16:creationId xmlns:a16="http://schemas.microsoft.com/office/drawing/2014/main" id="{1D8B4516-285E-477B-ACB7-8C339CE5C0C2}"/>
                </a:ext>
              </a:extLst>
            </p:cNvPr>
            <p:cNvGrpSpPr/>
            <p:nvPr/>
          </p:nvGrpSpPr>
          <p:grpSpPr>
            <a:xfrm>
              <a:off x="2561683" y="2775493"/>
              <a:ext cx="4064828" cy="630751"/>
              <a:chOff x="6606354" y="1570332"/>
              <a:chExt cx="3053966" cy="308466"/>
            </a:xfrm>
          </p:grpSpPr>
          <p:sp>
            <p:nvSpPr>
              <p:cNvPr id="14" name="Google Shape;543;gdcab15b6c4_0_0">
                <a:extLst>
                  <a:ext uri="{FF2B5EF4-FFF2-40B4-BE49-F238E27FC236}">
                    <a16:creationId xmlns:a16="http://schemas.microsoft.com/office/drawing/2014/main" id="{5B291083-B90B-4018-8251-977CB6A8462A}"/>
                  </a:ext>
                </a:extLst>
              </p:cNvPr>
              <p:cNvSpPr/>
              <p:nvPr/>
            </p:nvSpPr>
            <p:spPr>
              <a:xfrm rot="10800000">
                <a:off x="6868801" y="1606356"/>
                <a:ext cx="2545605" cy="272442"/>
              </a:xfrm>
              <a:prstGeom prst="round2SameRect">
                <a:avLst>
                  <a:gd name="adj1" fmla="val 16667"/>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5" name="Google Shape;544;gdcab15b6c4_0_0">
                <a:extLst>
                  <a:ext uri="{FF2B5EF4-FFF2-40B4-BE49-F238E27FC236}">
                    <a16:creationId xmlns:a16="http://schemas.microsoft.com/office/drawing/2014/main" id="{C5A6B68B-06B2-42F9-99AC-DB4EFF1EDC10}"/>
                  </a:ext>
                </a:extLst>
              </p:cNvPr>
              <p:cNvSpPr txBox="1"/>
              <p:nvPr/>
            </p:nvSpPr>
            <p:spPr>
              <a:xfrm>
                <a:off x="6606354" y="1570332"/>
                <a:ext cx="3053966" cy="229618"/>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Federation</a:t>
                </a:r>
              </a:p>
            </p:txBody>
          </p:sp>
        </p:grpSp>
      </p:grpSp>
      <p:sp>
        <p:nvSpPr>
          <p:cNvPr id="16" name="TextBox 15">
            <a:extLst>
              <a:ext uri="{FF2B5EF4-FFF2-40B4-BE49-F238E27FC236}">
                <a16:creationId xmlns:a16="http://schemas.microsoft.com/office/drawing/2014/main" id="{1D00116C-76A4-4F52-B606-248F6DD326BF}"/>
              </a:ext>
            </a:extLst>
          </p:cNvPr>
          <p:cNvSpPr txBox="1"/>
          <p:nvPr/>
        </p:nvSpPr>
        <p:spPr>
          <a:xfrm>
            <a:off x="1655106" y="3862844"/>
            <a:ext cx="5618846" cy="2384371"/>
          </a:xfrm>
          <a:prstGeom prst="rect">
            <a:avLst/>
          </a:prstGeom>
          <a:noFill/>
        </p:spPr>
        <p:txBody>
          <a:bodyPr wrap="square" rtlCol="0">
            <a:spAutoFit/>
          </a:bodyPr>
          <a:lstStyle/>
          <a:p>
            <a:pPr lvl="1" algn="ctr">
              <a:lnSpc>
                <a:spcPct val="114000"/>
              </a:lnSpc>
              <a:buClr>
                <a:srgbClr val="3F3F3F"/>
              </a:buClr>
              <a:buSzPts val="2200"/>
            </a:pPr>
            <a:r>
              <a:rPr lang="en-US" sz="2200">
                <a:solidFill>
                  <a:schemeClr val="tx1">
                    <a:lumMod val="75000"/>
                    <a:lumOff val="25000"/>
                  </a:schemeClr>
                </a:solidFill>
                <a:latin typeface="Open Sans"/>
                <a:ea typeface="Open Sans"/>
                <a:cs typeface="Open Sans"/>
              </a:rPr>
              <a:t>Federation serves as a mechanism to establish cross-domain trust, enabling seamless resource sharing among diverse organizations, confirming user identities, and facilitating SSO capabilities.</a:t>
            </a:r>
          </a:p>
        </p:txBody>
      </p:sp>
      <p:grpSp>
        <p:nvGrpSpPr>
          <p:cNvPr id="17" name="Group 16">
            <a:extLst>
              <a:ext uri="{FF2B5EF4-FFF2-40B4-BE49-F238E27FC236}">
                <a16:creationId xmlns:a16="http://schemas.microsoft.com/office/drawing/2014/main" id="{A984DB5C-242B-4BF7-87EC-D69DC910CE4F}"/>
              </a:ext>
            </a:extLst>
          </p:cNvPr>
          <p:cNvGrpSpPr/>
          <p:nvPr/>
        </p:nvGrpSpPr>
        <p:grpSpPr>
          <a:xfrm>
            <a:off x="8921734" y="3035696"/>
            <a:ext cx="6348385" cy="3835771"/>
            <a:chOff x="1082200" y="2732265"/>
            <a:chExt cx="7045800" cy="2583447"/>
          </a:xfrm>
        </p:grpSpPr>
        <p:sp>
          <p:nvSpPr>
            <p:cNvPr id="18" name="Google Shape;538;gdcab15b6c4_0_0">
              <a:extLst>
                <a:ext uri="{FF2B5EF4-FFF2-40B4-BE49-F238E27FC236}">
                  <a16:creationId xmlns:a16="http://schemas.microsoft.com/office/drawing/2014/main" id="{F1825C30-F0DD-43E8-AA35-C3AD8BA4242F}"/>
                </a:ext>
              </a:extLst>
            </p:cNvPr>
            <p:cNvSpPr/>
            <p:nvPr/>
          </p:nvSpPr>
          <p:spPr>
            <a:xfrm>
              <a:off x="1082200" y="2734653"/>
              <a:ext cx="7045800" cy="2581059"/>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542;gdcab15b6c4_0_0">
              <a:extLst>
                <a:ext uri="{FF2B5EF4-FFF2-40B4-BE49-F238E27FC236}">
                  <a16:creationId xmlns:a16="http://schemas.microsoft.com/office/drawing/2014/main" id="{B8D529E7-CAD6-41FA-934D-98DF8264CA9A}"/>
                </a:ext>
              </a:extLst>
            </p:cNvPr>
            <p:cNvGrpSpPr/>
            <p:nvPr/>
          </p:nvGrpSpPr>
          <p:grpSpPr>
            <a:xfrm>
              <a:off x="2584527" y="2732265"/>
              <a:ext cx="4041143" cy="557095"/>
              <a:chOff x="6623515" y="1549176"/>
              <a:chExt cx="3036170" cy="272442"/>
            </a:xfrm>
          </p:grpSpPr>
          <p:sp>
            <p:nvSpPr>
              <p:cNvPr id="20" name="Google Shape;543;gdcab15b6c4_0_0">
                <a:extLst>
                  <a:ext uri="{FF2B5EF4-FFF2-40B4-BE49-F238E27FC236}">
                    <a16:creationId xmlns:a16="http://schemas.microsoft.com/office/drawing/2014/main" id="{18F701C4-E401-433A-940E-B3C803E11AE7}"/>
                  </a:ext>
                </a:extLst>
              </p:cNvPr>
              <p:cNvSpPr/>
              <p:nvPr/>
            </p:nvSpPr>
            <p:spPr>
              <a:xfrm rot="10800000">
                <a:off x="6712241" y="1549176"/>
                <a:ext cx="2858719" cy="272442"/>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1" name="Google Shape;544;gdcab15b6c4_0_0">
                <a:extLst>
                  <a:ext uri="{FF2B5EF4-FFF2-40B4-BE49-F238E27FC236}">
                    <a16:creationId xmlns:a16="http://schemas.microsoft.com/office/drawing/2014/main" id="{55ED8399-0BDE-4898-BFBF-8389B3697428}"/>
                  </a:ext>
                </a:extLst>
              </p:cNvPr>
              <p:cNvSpPr txBox="1"/>
              <p:nvPr/>
            </p:nvSpPr>
            <p:spPr>
              <a:xfrm>
                <a:off x="6623515" y="1568194"/>
                <a:ext cx="3036170" cy="253424"/>
              </a:xfrm>
              <a:prstGeom prst="rect">
                <a:avLst/>
              </a:prstGeom>
              <a:noFill/>
              <a:ln>
                <a:noFill/>
              </a:ln>
            </p:spPr>
            <p:txBody>
              <a:bodyPr spcFirstLastPara="1" wrap="square" lIns="91425" tIns="45700" rIns="91425" bIns="45700" anchor="t" anchorCtr="0">
                <a:sp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Microsoft active directory</a:t>
                </a:r>
              </a:p>
            </p:txBody>
          </p:sp>
        </p:grpSp>
      </p:grpSp>
      <p:sp>
        <p:nvSpPr>
          <p:cNvPr id="22" name="TextBox 21">
            <a:extLst>
              <a:ext uri="{FF2B5EF4-FFF2-40B4-BE49-F238E27FC236}">
                <a16:creationId xmlns:a16="http://schemas.microsoft.com/office/drawing/2014/main" id="{2A3343E7-E520-4499-8727-61AAE09CCEF1}"/>
              </a:ext>
            </a:extLst>
          </p:cNvPr>
          <p:cNvSpPr txBox="1"/>
          <p:nvPr/>
        </p:nvSpPr>
        <p:spPr>
          <a:xfrm>
            <a:off x="9120220" y="4049590"/>
            <a:ext cx="6064218" cy="2384371"/>
          </a:xfrm>
          <a:prstGeom prst="rect">
            <a:avLst/>
          </a:prstGeom>
          <a:noFill/>
        </p:spPr>
        <p:txBody>
          <a:bodyPr wrap="square" rtlCol="0">
            <a:spAutoFit/>
          </a:bodyPr>
          <a:lstStyle/>
          <a:p>
            <a:pPr lvl="1" algn="ctr">
              <a:lnSpc>
                <a:spcPct val="114000"/>
              </a:lnSpc>
              <a:buClr>
                <a:srgbClr val="3F3F3F"/>
              </a:buClr>
              <a:buSzPts val="2200"/>
            </a:pPr>
            <a:r>
              <a:rPr lang="en-US" sz="2200">
                <a:solidFill>
                  <a:schemeClr val="tx1">
                    <a:lumMod val="75000"/>
                    <a:lumOff val="25000"/>
                  </a:schemeClr>
                </a:solidFill>
                <a:latin typeface="Open Sans"/>
                <a:ea typeface="Open Sans"/>
                <a:cs typeface="Open Sans"/>
              </a:rPr>
              <a:t>Microsoft AD is a powerful directory service tailored for Windows domain networks. It confirms attestation by managing user data, safeguarding valuable resources, and enforcing policies to uphold the integrity and security of networked environments.</a:t>
            </a:r>
            <a:endParaRPr lang="en-IN" sz="2200">
              <a:solidFill>
                <a:schemeClr val="tx1">
                  <a:lumMod val="75000"/>
                  <a:lumOff val="25000"/>
                </a:schemeClr>
              </a:solidFill>
              <a:latin typeface="Open Sans"/>
              <a:ea typeface="Open Sans"/>
              <a:cs typeface="Open Sans"/>
            </a:endParaRPr>
          </a:p>
        </p:txBody>
      </p:sp>
      <p:sp>
        <p:nvSpPr>
          <p:cNvPr id="3" name="Brandline_LVC">
            <a:extLst>
              <a:ext uri="{FF2B5EF4-FFF2-40B4-BE49-F238E27FC236}">
                <a16:creationId xmlns:a16="http://schemas.microsoft.com/office/drawing/2014/main" id="{12847EBA-DC27-6727-49A6-5F5B40F9C578}"/>
              </a:ext>
            </a:extLst>
          </p:cNvPr>
          <p:cNvSpPr/>
          <p:nvPr/>
        </p:nvSpPr>
        <p:spPr>
          <a:xfrm>
            <a:off x="5842000" y="816303"/>
            <a:ext cx="45879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8281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3" name="Google Shape;293;p42"/>
          <p:cNvSpPr txBox="1"/>
          <p:nvPr/>
        </p:nvSpPr>
        <p:spPr>
          <a:xfrm>
            <a:off x="-10160" y="325676"/>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Access Control Best practices</a:t>
            </a:r>
            <a:endParaRPr lang="en-US">
              <a:solidFill>
                <a:schemeClr val="tx1">
                  <a:lumMod val="75000"/>
                  <a:lumOff val="25000"/>
                </a:schemeClr>
              </a:solidFill>
            </a:endParaRPr>
          </a:p>
        </p:txBody>
      </p:sp>
      <p:grpSp>
        <p:nvGrpSpPr>
          <p:cNvPr id="2" name="Group 1">
            <a:extLst>
              <a:ext uri="{FF2B5EF4-FFF2-40B4-BE49-F238E27FC236}">
                <a16:creationId xmlns:a16="http://schemas.microsoft.com/office/drawing/2014/main" id="{C5672861-9D6B-6669-ADC8-DFBADE03E3EB}"/>
              </a:ext>
            </a:extLst>
          </p:cNvPr>
          <p:cNvGrpSpPr/>
          <p:nvPr/>
        </p:nvGrpSpPr>
        <p:grpSpPr>
          <a:xfrm>
            <a:off x="1431841" y="5028451"/>
            <a:ext cx="13293369" cy="3598179"/>
            <a:chOff x="1588955" y="2098881"/>
            <a:chExt cx="13293369" cy="5047837"/>
          </a:xfrm>
        </p:grpSpPr>
        <p:sp>
          <p:nvSpPr>
            <p:cNvPr id="3" name="Google Shape;492;p59">
              <a:extLst>
                <a:ext uri="{FF2B5EF4-FFF2-40B4-BE49-F238E27FC236}">
                  <a16:creationId xmlns:a16="http://schemas.microsoft.com/office/drawing/2014/main" id="{C77E069F-1449-4B1C-4464-5CA38248CC0F}"/>
                </a:ext>
              </a:extLst>
            </p:cNvPr>
            <p:cNvSpPr/>
            <p:nvPr/>
          </p:nvSpPr>
          <p:spPr>
            <a:xfrm>
              <a:off x="1588955" y="2098881"/>
              <a:ext cx="4025038" cy="2435219"/>
            </a:xfrm>
            <a:prstGeom prst="roundRect">
              <a:avLst>
                <a:gd name="adj" fmla="val 7727"/>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lvl="0" algn="ctr"/>
              <a:r>
                <a:rPr lang="en-US" sz="2200">
                  <a:solidFill>
                    <a:schemeClr val="bg1"/>
                  </a:solidFill>
                  <a:latin typeface="Open Sans"/>
                  <a:ea typeface="Open Sans"/>
                  <a:cs typeface="Open Sans"/>
                </a:rPr>
                <a:t>Suspends inactive accounts after 30 to 60 days</a:t>
              </a:r>
              <a:endParaRPr lang="en-IN" sz="2200">
                <a:solidFill>
                  <a:schemeClr val="bg1"/>
                </a:solidFill>
                <a:latin typeface="Open Sans"/>
                <a:ea typeface="Open Sans"/>
                <a:cs typeface="Open Sans"/>
              </a:endParaRPr>
            </a:p>
          </p:txBody>
        </p:sp>
        <p:sp>
          <p:nvSpPr>
            <p:cNvPr id="4" name="Google Shape;492;p59">
              <a:extLst>
                <a:ext uri="{FF2B5EF4-FFF2-40B4-BE49-F238E27FC236}">
                  <a16:creationId xmlns:a16="http://schemas.microsoft.com/office/drawing/2014/main" id="{23BFF796-808B-4C52-4395-DE63657F17F4}"/>
                </a:ext>
              </a:extLst>
            </p:cNvPr>
            <p:cNvSpPr/>
            <p:nvPr/>
          </p:nvSpPr>
          <p:spPr>
            <a:xfrm>
              <a:off x="6205524" y="2098881"/>
              <a:ext cx="4025038" cy="2435219"/>
            </a:xfrm>
            <a:prstGeom prst="roundRect">
              <a:avLst>
                <a:gd name="adj" fmla="val 8323"/>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lvl="0" algn="ctr"/>
              <a:r>
                <a:rPr lang="en-US" sz="2200">
                  <a:solidFill>
                    <a:schemeClr val="bg1"/>
                  </a:solidFill>
                  <a:latin typeface="Open Sans"/>
                  <a:ea typeface="Open Sans"/>
                  <a:cs typeface="Open Sans"/>
                </a:rPr>
                <a:t>Disables unnecessary system features, services, and ports</a:t>
              </a:r>
              <a:endParaRPr lang="en-IN" sz="2200">
                <a:solidFill>
                  <a:schemeClr val="bg1"/>
                </a:solidFill>
                <a:latin typeface="Open Sans"/>
                <a:ea typeface="Open Sans"/>
                <a:cs typeface="Open Sans"/>
              </a:endParaRPr>
            </a:p>
          </p:txBody>
        </p:sp>
        <p:sp>
          <p:nvSpPr>
            <p:cNvPr id="6" name="Google Shape;492;p59">
              <a:extLst>
                <a:ext uri="{FF2B5EF4-FFF2-40B4-BE49-F238E27FC236}">
                  <a16:creationId xmlns:a16="http://schemas.microsoft.com/office/drawing/2014/main" id="{BAFE16A9-182D-6553-E44A-FAD085901014}"/>
                </a:ext>
              </a:extLst>
            </p:cNvPr>
            <p:cNvSpPr/>
            <p:nvPr/>
          </p:nvSpPr>
          <p:spPr>
            <a:xfrm>
              <a:off x="10857286" y="2098881"/>
              <a:ext cx="4025038" cy="2435219"/>
            </a:xfrm>
            <a:prstGeom prst="roundRect">
              <a:avLst>
                <a:gd name="adj" fmla="val 7131"/>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lvl="0" algn="ctr"/>
              <a:r>
                <a:rPr lang="en-US" sz="2200">
                  <a:solidFill>
                    <a:schemeClr val="bg1"/>
                  </a:solidFill>
                  <a:latin typeface="Open Sans"/>
                  <a:ea typeface="Open Sans"/>
                  <a:cs typeface="Open Sans"/>
                </a:rPr>
                <a:t>Replaces default password settings on accounts</a:t>
              </a:r>
              <a:endParaRPr lang="en-IN" sz="2200">
                <a:solidFill>
                  <a:schemeClr val="bg1"/>
                </a:solidFill>
                <a:latin typeface="Open Sans"/>
                <a:ea typeface="Open Sans"/>
                <a:cs typeface="Open Sans"/>
              </a:endParaRPr>
            </a:p>
          </p:txBody>
        </p:sp>
        <p:sp>
          <p:nvSpPr>
            <p:cNvPr id="7" name="Google Shape;492;p59">
              <a:extLst>
                <a:ext uri="{FF2B5EF4-FFF2-40B4-BE49-F238E27FC236}">
                  <a16:creationId xmlns:a16="http://schemas.microsoft.com/office/drawing/2014/main" id="{05E4E890-0AF2-2741-80C6-E6A947D025EC}"/>
                </a:ext>
              </a:extLst>
            </p:cNvPr>
            <p:cNvSpPr/>
            <p:nvPr/>
          </p:nvSpPr>
          <p:spPr>
            <a:xfrm>
              <a:off x="1588955" y="4711499"/>
              <a:ext cx="4025038" cy="2435219"/>
            </a:xfrm>
            <a:prstGeom prst="roundRect">
              <a:avLst>
                <a:gd name="adj" fmla="val 5939"/>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algn="ctr"/>
              <a:r>
                <a:rPr lang="en-US" sz="2200">
                  <a:solidFill>
                    <a:schemeClr val="bg1"/>
                  </a:solidFill>
                  <a:latin typeface="Open Sans"/>
                  <a:ea typeface="Open Sans"/>
                  <a:cs typeface="Open Sans"/>
                </a:rPr>
                <a:t>Removes redundant IDs, accounts, and role-based accounts from resource access lists</a:t>
              </a:r>
              <a:endParaRPr lang="en-IN" sz="2200">
                <a:solidFill>
                  <a:schemeClr val="bg1"/>
                </a:solidFill>
                <a:latin typeface="Open Sans"/>
                <a:ea typeface="Open Sans"/>
                <a:cs typeface="Open Sans"/>
              </a:endParaRPr>
            </a:p>
          </p:txBody>
        </p:sp>
        <p:sp>
          <p:nvSpPr>
            <p:cNvPr id="8" name="Google Shape;492;p59">
              <a:extLst>
                <a:ext uri="{FF2B5EF4-FFF2-40B4-BE49-F238E27FC236}">
                  <a16:creationId xmlns:a16="http://schemas.microsoft.com/office/drawing/2014/main" id="{D4E780AD-E3BF-FEB2-190D-4565D7EF1CF5}"/>
                </a:ext>
              </a:extLst>
            </p:cNvPr>
            <p:cNvSpPr/>
            <p:nvPr/>
          </p:nvSpPr>
          <p:spPr>
            <a:xfrm>
              <a:off x="6284258" y="4711499"/>
              <a:ext cx="4025038" cy="2435219"/>
            </a:xfrm>
            <a:prstGeom prst="roundRect">
              <a:avLst>
                <a:gd name="adj" fmla="val 6535"/>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lvl="0" algn="ctr"/>
              <a:r>
                <a:rPr lang="en-IN" sz="2200">
                  <a:solidFill>
                    <a:schemeClr val="bg1"/>
                  </a:solidFill>
                  <a:latin typeface="Open Sans"/>
                  <a:ea typeface="Open Sans"/>
                  <a:cs typeface="Open Sans"/>
                </a:rPr>
                <a:t>Enforces strong password requirements</a:t>
              </a:r>
            </a:p>
          </p:txBody>
        </p:sp>
        <p:sp>
          <p:nvSpPr>
            <p:cNvPr id="9" name="Google Shape;492;p59">
              <a:extLst>
                <a:ext uri="{FF2B5EF4-FFF2-40B4-BE49-F238E27FC236}">
                  <a16:creationId xmlns:a16="http://schemas.microsoft.com/office/drawing/2014/main" id="{3DA11C45-5A13-B4BF-C9AD-D84FED47D28F}"/>
                </a:ext>
              </a:extLst>
            </p:cNvPr>
            <p:cNvSpPr/>
            <p:nvPr/>
          </p:nvSpPr>
          <p:spPr>
            <a:xfrm>
              <a:off x="10857286" y="4711499"/>
              <a:ext cx="4025038" cy="2435219"/>
            </a:xfrm>
            <a:prstGeom prst="roundRect">
              <a:avLst>
                <a:gd name="adj" fmla="val 5939"/>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lvl="0" algn="ctr">
                <a:buClr>
                  <a:schemeClr val="lt1"/>
                </a:buClr>
                <a:buSzPts val="2200"/>
              </a:pPr>
              <a:r>
                <a:rPr lang="en-US" sz="2200">
                  <a:solidFill>
                    <a:schemeClr val="lt1"/>
                  </a:solidFill>
                  <a:latin typeface="Open Sans"/>
                  <a:ea typeface="Open Sans"/>
                  <a:cs typeface="Open Sans"/>
                  <a:sym typeface="Open Sans"/>
                </a:rPr>
                <a:t>Ensures that if the same message is encrypted with the same key and sent twice, its ciphertext is the same</a:t>
              </a:r>
            </a:p>
          </p:txBody>
        </p:sp>
      </p:grpSp>
      <p:grpSp>
        <p:nvGrpSpPr>
          <p:cNvPr id="10" name="Group 9">
            <a:extLst>
              <a:ext uri="{FF2B5EF4-FFF2-40B4-BE49-F238E27FC236}">
                <a16:creationId xmlns:a16="http://schemas.microsoft.com/office/drawing/2014/main" id="{12137AD2-CCB6-E57E-FF73-277BFAB83A9B}"/>
              </a:ext>
            </a:extLst>
          </p:cNvPr>
          <p:cNvGrpSpPr/>
          <p:nvPr/>
        </p:nvGrpSpPr>
        <p:grpSpPr>
          <a:xfrm>
            <a:off x="1449438" y="1630059"/>
            <a:ext cx="13293369" cy="3283017"/>
            <a:chOff x="1588955" y="2098881"/>
            <a:chExt cx="13293369" cy="5047837"/>
          </a:xfrm>
        </p:grpSpPr>
        <p:sp>
          <p:nvSpPr>
            <p:cNvPr id="11" name="Google Shape;492;p59">
              <a:extLst>
                <a:ext uri="{FF2B5EF4-FFF2-40B4-BE49-F238E27FC236}">
                  <a16:creationId xmlns:a16="http://schemas.microsoft.com/office/drawing/2014/main" id="{EBDF04DE-6F56-BDF8-F130-5B116E88D538}"/>
                </a:ext>
              </a:extLst>
            </p:cNvPr>
            <p:cNvSpPr/>
            <p:nvPr/>
          </p:nvSpPr>
          <p:spPr>
            <a:xfrm>
              <a:off x="1588955" y="2098881"/>
              <a:ext cx="4025038" cy="2435219"/>
            </a:xfrm>
            <a:prstGeom prst="roundRect">
              <a:avLst>
                <a:gd name="adj" fmla="val 7727"/>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algn="ctr">
                <a:lnSpc>
                  <a:spcPct val="114000"/>
                </a:lnSpc>
              </a:pPr>
              <a:r>
                <a:rPr lang="en-US" sz="2200">
                  <a:solidFill>
                    <a:schemeClr val="bg1"/>
                  </a:solidFill>
                  <a:latin typeface="Open Sans"/>
                  <a:ea typeface="Open Sans"/>
                  <a:cs typeface="Open Sans"/>
                </a:rPr>
                <a:t>Denies access to systems for undefined users or anonymous accounts</a:t>
              </a:r>
            </a:p>
          </p:txBody>
        </p:sp>
        <p:sp>
          <p:nvSpPr>
            <p:cNvPr id="12" name="Google Shape;492;p59">
              <a:extLst>
                <a:ext uri="{FF2B5EF4-FFF2-40B4-BE49-F238E27FC236}">
                  <a16:creationId xmlns:a16="http://schemas.microsoft.com/office/drawing/2014/main" id="{1807FAC3-2876-EF8C-82F2-EC131E90CAD5}"/>
                </a:ext>
              </a:extLst>
            </p:cNvPr>
            <p:cNvSpPr/>
            <p:nvPr/>
          </p:nvSpPr>
          <p:spPr>
            <a:xfrm>
              <a:off x="6205524" y="2098881"/>
              <a:ext cx="4025038" cy="2435219"/>
            </a:xfrm>
            <a:prstGeom prst="roundRect">
              <a:avLst>
                <a:gd name="adj" fmla="val 8323"/>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lvl="0" algn="ctr"/>
              <a:r>
                <a:rPr lang="en-US" sz="2200">
                  <a:solidFill>
                    <a:schemeClr val="bg1"/>
                  </a:solidFill>
                  <a:latin typeface="Open Sans"/>
                  <a:ea typeface="Open Sans"/>
                  <a:cs typeface="Open Sans"/>
                </a:rPr>
                <a:t>Limits and monitors the use of administrator and other powerful accounts</a:t>
              </a:r>
              <a:endParaRPr lang="en-IN" sz="2200">
                <a:solidFill>
                  <a:schemeClr val="bg1"/>
                </a:solidFill>
                <a:latin typeface="Open Sans"/>
                <a:ea typeface="Open Sans"/>
                <a:cs typeface="Open Sans"/>
              </a:endParaRPr>
            </a:p>
          </p:txBody>
        </p:sp>
        <p:sp>
          <p:nvSpPr>
            <p:cNvPr id="13" name="Google Shape;492;p59">
              <a:extLst>
                <a:ext uri="{FF2B5EF4-FFF2-40B4-BE49-F238E27FC236}">
                  <a16:creationId xmlns:a16="http://schemas.microsoft.com/office/drawing/2014/main" id="{B1DA6511-99B7-EA28-41EF-41EE0584D23E}"/>
                </a:ext>
              </a:extLst>
            </p:cNvPr>
            <p:cNvSpPr/>
            <p:nvPr/>
          </p:nvSpPr>
          <p:spPr>
            <a:xfrm>
              <a:off x="10857286" y="2098881"/>
              <a:ext cx="4025038" cy="2435219"/>
            </a:xfrm>
            <a:prstGeom prst="roundRect">
              <a:avLst>
                <a:gd name="adj" fmla="val 7131"/>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lvl="0" algn="ctr"/>
              <a:r>
                <a:rPr lang="en-US" sz="2200">
                  <a:solidFill>
                    <a:schemeClr val="bg1"/>
                  </a:solidFill>
                  <a:latin typeface="Open Sans"/>
                  <a:ea typeface="Open Sans"/>
                  <a:cs typeface="Open Sans"/>
                </a:rPr>
                <a:t>Suspends or delays access capability after a specific number of unsuccessful logon attempts</a:t>
              </a:r>
              <a:endParaRPr lang="en-IN" sz="2200">
                <a:solidFill>
                  <a:schemeClr val="bg1"/>
                </a:solidFill>
                <a:latin typeface="Open Sans"/>
                <a:ea typeface="Open Sans"/>
                <a:cs typeface="Open Sans"/>
              </a:endParaRPr>
            </a:p>
          </p:txBody>
        </p:sp>
        <p:sp>
          <p:nvSpPr>
            <p:cNvPr id="14" name="Google Shape;492;p59">
              <a:extLst>
                <a:ext uri="{FF2B5EF4-FFF2-40B4-BE49-F238E27FC236}">
                  <a16:creationId xmlns:a16="http://schemas.microsoft.com/office/drawing/2014/main" id="{43998239-B892-A99E-D0D2-050C8B55E502}"/>
                </a:ext>
              </a:extLst>
            </p:cNvPr>
            <p:cNvSpPr/>
            <p:nvPr/>
          </p:nvSpPr>
          <p:spPr>
            <a:xfrm>
              <a:off x="1588955" y="4711499"/>
              <a:ext cx="4025038" cy="2435219"/>
            </a:xfrm>
            <a:prstGeom prst="roundRect">
              <a:avLst>
                <a:gd name="adj" fmla="val 5939"/>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algn="ctr"/>
              <a:r>
                <a:rPr lang="en-US" sz="2200">
                  <a:solidFill>
                    <a:schemeClr val="bg1"/>
                  </a:solidFill>
                  <a:latin typeface="Open Sans"/>
                  <a:ea typeface="Open Sans"/>
                  <a:cs typeface="Open Sans"/>
                </a:rPr>
                <a:t>Removes obsolete user accounts as soon as users leave the company</a:t>
              </a:r>
            </a:p>
          </p:txBody>
        </p:sp>
        <p:sp>
          <p:nvSpPr>
            <p:cNvPr id="15" name="Google Shape;492;p59">
              <a:extLst>
                <a:ext uri="{FF2B5EF4-FFF2-40B4-BE49-F238E27FC236}">
                  <a16:creationId xmlns:a16="http://schemas.microsoft.com/office/drawing/2014/main" id="{3840B9F1-1E44-9AFC-6E5F-A7A82965022B}"/>
                </a:ext>
              </a:extLst>
            </p:cNvPr>
            <p:cNvSpPr/>
            <p:nvPr/>
          </p:nvSpPr>
          <p:spPr>
            <a:xfrm>
              <a:off x="6284258" y="4711499"/>
              <a:ext cx="4025038" cy="2435219"/>
            </a:xfrm>
            <a:prstGeom prst="roundRect">
              <a:avLst>
                <a:gd name="adj" fmla="val 6535"/>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lvl="0" algn="ctr"/>
              <a:r>
                <a:rPr lang="en-IN" sz="2200">
                  <a:solidFill>
                    <a:schemeClr val="bg1"/>
                  </a:solidFill>
                  <a:latin typeface="Open Sans"/>
                  <a:ea typeface="Open Sans"/>
                  <a:cs typeface="Open Sans"/>
                </a:rPr>
                <a:t>Enforces strict access criteria</a:t>
              </a:r>
            </a:p>
          </p:txBody>
        </p:sp>
        <p:sp>
          <p:nvSpPr>
            <p:cNvPr id="16" name="Google Shape;492;p59">
              <a:extLst>
                <a:ext uri="{FF2B5EF4-FFF2-40B4-BE49-F238E27FC236}">
                  <a16:creationId xmlns:a16="http://schemas.microsoft.com/office/drawing/2014/main" id="{BBBF7CEB-EEA3-C570-C857-23C60B9011CB}"/>
                </a:ext>
              </a:extLst>
            </p:cNvPr>
            <p:cNvSpPr/>
            <p:nvPr/>
          </p:nvSpPr>
          <p:spPr>
            <a:xfrm>
              <a:off x="10857286" y="4711499"/>
              <a:ext cx="4025038" cy="2435219"/>
            </a:xfrm>
            <a:prstGeom prst="roundRect">
              <a:avLst>
                <a:gd name="adj" fmla="val 5939"/>
              </a:avLst>
            </a:prstGeom>
            <a:solidFill>
              <a:srgbClr val="427AA1"/>
            </a:solidFill>
            <a:ln>
              <a:solidFill>
                <a:schemeClr val="bg1"/>
              </a:solidFill>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algn="ctr"/>
              <a:r>
                <a:rPr lang="en-US" sz="2200">
                  <a:solidFill>
                    <a:schemeClr val="bg1"/>
                  </a:solidFill>
                  <a:latin typeface="Open Sans"/>
                  <a:ea typeface="Open Sans"/>
                  <a:cs typeface="Open Sans"/>
                </a:rPr>
                <a:t>Enforces need-to-know and least-privilege practices</a:t>
              </a:r>
            </a:p>
          </p:txBody>
        </p:sp>
      </p:grpSp>
      <p:sp>
        <p:nvSpPr>
          <p:cNvPr id="17" name="Brandline_LVC">
            <a:extLst>
              <a:ext uri="{FF2B5EF4-FFF2-40B4-BE49-F238E27FC236}">
                <a16:creationId xmlns:a16="http://schemas.microsoft.com/office/drawing/2014/main" id="{5783A599-778F-BB26-AE8C-88039B297791}"/>
              </a:ext>
            </a:extLst>
          </p:cNvPr>
          <p:cNvSpPr/>
          <p:nvPr/>
        </p:nvSpPr>
        <p:spPr>
          <a:xfrm>
            <a:off x="4902200" y="912150"/>
            <a:ext cx="6461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26576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xfrm>
            <a:off x="3539957" y="4114800"/>
            <a:ext cx="9176088" cy="914400"/>
          </a:xfrm>
          <a:prstGeom prst="rect">
            <a:avLst/>
          </a:prstGeom>
          <a:noFill/>
          <a:ln>
            <a:noFill/>
          </a:ln>
        </p:spPr>
        <p:txBody>
          <a:bodyPr spcFirstLastPara="1" wrap="square" lIns="91425" tIns="91425" rIns="91425" bIns="91425" anchor="t" anchorCtr="0">
            <a:noAutofit/>
          </a:bodyPr>
          <a:lstStyle/>
          <a:p>
            <a:r>
              <a:rPr lang="en-US"/>
              <a:t>Importance of Automation and Orchestration Related to Secure Operations</a:t>
            </a:r>
          </a:p>
        </p:txBody>
      </p:sp>
    </p:spTree>
    <p:extLst>
      <p:ext uri="{BB962C8B-B14F-4D97-AF65-F5344CB8AC3E}">
        <p14:creationId xmlns:p14="http://schemas.microsoft.com/office/powerpoint/2010/main" val="16964016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Shape 762"/>
        <p:cNvGrpSpPr/>
        <p:nvPr/>
      </p:nvGrpSpPr>
      <p:grpSpPr>
        <a:xfrm>
          <a:off x="0" y="0"/>
          <a:ext cx="0" cy="0"/>
          <a:chOff x="0" y="0"/>
          <a:chExt cx="0" cy="0"/>
        </a:xfrm>
      </p:grpSpPr>
      <p:pic>
        <p:nvPicPr>
          <p:cNvPr id="763" name="Google Shape;763;p62"/>
          <p:cNvPicPr preferRelativeResize="0"/>
          <p:nvPr/>
        </p:nvPicPr>
        <p:blipFill rotWithShape="1">
          <a:blip r:embed="rId3">
            <a:alphaModFix/>
          </a:blip>
          <a:srcRect/>
          <a:stretch/>
        </p:blipFill>
        <p:spPr>
          <a:xfrm>
            <a:off x="3798401" y="833791"/>
            <a:ext cx="8705535" cy="365760"/>
          </a:xfrm>
          <a:prstGeom prst="rect">
            <a:avLst/>
          </a:prstGeom>
          <a:noFill/>
          <a:ln>
            <a:noFill/>
          </a:ln>
        </p:spPr>
      </p:pic>
      <p:sp>
        <p:nvSpPr>
          <p:cNvPr id="764" name="Google Shape;764;p62"/>
          <p:cNvSpPr txBox="1">
            <a:spLocks noGrp="1"/>
          </p:cNvSpPr>
          <p:nvPr>
            <p:ph type="title"/>
          </p:nvPr>
        </p:nvSpPr>
        <p:spPr>
          <a:xfrm>
            <a:off x="-10160" y="30303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Why is SOAR required?</a:t>
            </a:r>
            <a:endParaRPr>
              <a:solidFill>
                <a:srgbClr val="3F3F3F"/>
              </a:solidFill>
            </a:endParaRPr>
          </a:p>
        </p:txBody>
      </p:sp>
      <p:sp>
        <p:nvSpPr>
          <p:cNvPr id="765" name="Google Shape;765;p62"/>
          <p:cNvSpPr/>
          <p:nvPr/>
        </p:nvSpPr>
        <p:spPr>
          <a:xfrm>
            <a:off x="510871" y="2149900"/>
            <a:ext cx="7758486" cy="6880477"/>
          </a:xfrm>
          <a:prstGeom prst="roundRect">
            <a:avLst>
              <a:gd name="adj" fmla="val 2961"/>
            </a:avLst>
          </a:prstGeom>
          <a:solidFill>
            <a:srgbClr val="F2F2F2"/>
          </a:solidFill>
          <a:ln w="25400" cap="flat" cmpd="sng">
            <a:solidFill>
              <a:srgbClr val="D8D8D8"/>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66" name="Google Shape;766;p62"/>
          <p:cNvGrpSpPr/>
          <p:nvPr/>
        </p:nvGrpSpPr>
        <p:grpSpPr>
          <a:xfrm>
            <a:off x="731851" y="1377578"/>
            <a:ext cx="7026836" cy="758482"/>
            <a:chOff x="944577" y="5222687"/>
            <a:chExt cx="4427542" cy="609645"/>
          </a:xfrm>
        </p:grpSpPr>
        <p:grpSp>
          <p:nvGrpSpPr>
            <p:cNvPr id="767" name="Google Shape;767;p62"/>
            <p:cNvGrpSpPr/>
            <p:nvPr/>
          </p:nvGrpSpPr>
          <p:grpSpPr>
            <a:xfrm>
              <a:off x="944577" y="5222687"/>
              <a:ext cx="4427542" cy="609645"/>
              <a:chOff x="1591293" y="3245663"/>
              <a:chExt cx="4427542" cy="609645"/>
            </a:xfrm>
          </p:grpSpPr>
          <p:sp>
            <p:nvSpPr>
              <p:cNvPr id="768" name="Google Shape;768;p62"/>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9" name="Google Shape;769;p62"/>
              <p:cNvSpPr/>
              <p:nvPr/>
            </p:nvSpPr>
            <p:spPr>
              <a:xfrm>
                <a:off x="1741828" y="3245663"/>
                <a:ext cx="4131774" cy="609645"/>
              </a:xfrm>
              <a:prstGeom prst="round2SameRect">
                <a:avLst>
                  <a:gd name="adj1" fmla="val 16993"/>
                  <a:gd name="adj2" fmla="val 0"/>
                </a:avLst>
              </a:prstGeom>
              <a:solidFill>
                <a:srgbClr val="93D6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770" name="Google Shape;770;p62"/>
            <p:cNvSpPr txBox="1"/>
            <p:nvPr/>
          </p:nvSpPr>
          <p:spPr>
            <a:xfrm>
              <a:off x="1280269" y="5346657"/>
              <a:ext cx="3756158" cy="319089"/>
            </a:xfrm>
            <a:prstGeom prst="rect">
              <a:avLst/>
            </a:prstGeom>
            <a:noFill/>
            <a:ln>
              <a:noFill/>
            </a:ln>
          </p:spPr>
          <p:txBody>
            <a:bodyPr spcFirstLastPara="1" wrap="square" lIns="91425" tIns="45700" rIns="91425" bIns="45700" anchor="t" anchorCtr="0">
              <a:spAutoFit/>
            </a:bodyPr>
            <a:lstStyle/>
            <a:p>
              <a:pPr algn="ctr">
                <a:lnSpc>
                  <a:spcPct val="90000"/>
                </a:lnSpc>
                <a:buSzPts val="2200"/>
              </a:pPr>
              <a:r>
                <a:rPr lang="en-US" sz="2200" b="1">
                  <a:solidFill>
                    <a:schemeClr val="tx1"/>
                  </a:solidFill>
                  <a:latin typeface="Open Sans"/>
                  <a:ea typeface="Open Sans"/>
                  <a:cs typeface="Open Sans"/>
                  <a:sym typeface="Open Sans"/>
                </a:rPr>
                <a:t>Why SOAR</a:t>
              </a:r>
              <a:endParaRPr sz="2200" b="1">
                <a:solidFill>
                  <a:schemeClr val="tx1"/>
                </a:solidFill>
                <a:latin typeface="Open Sans"/>
                <a:ea typeface="Open Sans"/>
                <a:cs typeface="Open Sans"/>
              </a:endParaRPr>
            </a:p>
          </p:txBody>
        </p:sp>
      </p:grpSp>
      <p:sp>
        <p:nvSpPr>
          <p:cNvPr id="771" name="Google Shape;771;p62"/>
          <p:cNvSpPr/>
          <p:nvPr/>
        </p:nvSpPr>
        <p:spPr>
          <a:xfrm>
            <a:off x="731851" y="2491716"/>
            <a:ext cx="7316525" cy="6524823"/>
          </a:xfrm>
          <a:prstGeom prst="rect">
            <a:avLst/>
          </a:prstGeom>
          <a:noFill/>
          <a:ln>
            <a:noFill/>
          </a:ln>
        </p:spPr>
        <p:txBody>
          <a:bodyPr spcFirstLastPara="1" wrap="square" lIns="91425" tIns="45700" rIns="91425" bIns="45700" anchor="t" anchorCtr="0">
            <a:spAutoFit/>
          </a:bodyPr>
          <a:lstStyle/>
          <a:p>
            <a:pPr marL="342900" lvl="0" indent="-342900">
              <a:buFont typeface="Arial" panose="020B0604020202020204" pitchFamily="34" charset="0"/>
              <a:buChar char="•"/>
            </a:pPr>
            <a:r>
              <a:rPr lang="en-US" sz="2200">
                <a:solidFill>
                  <a:srgbClr val="3F3F3F"/>
                </a:solidFill>
                <a:latin typeface="Open Sans"/>
                <a:ea typeface="Open Sans"/>
                <a:cs typeface="Open Sans"/>
              </a:rPr>
              <a:t>SIEM tools usually needs regular tuning to continually understand and differentiate between anomalous and normal activity. </a:t>
            </a:r>
          </a:p>
          <a:p>
            <a:pPr marL="342900" lvl="0" indent="-342900">
              <a:buFont typeface="Arial" panose="020B0604020202020204" pitchFamily="34" charset="0"/>
              <a:buChar char="•"/>
            </a:pPr>
            <a:endParaRPr lang="en-IN" sz="2200">
              <a:solidFill>
                <a:srgbClr val="3F3F3F"/>
              </a:solidFill>
              <a:latin typeface="Open Sans"/>
              <a:ea typeface="Open Sans"/>
              <a:cs typeface="Open Sans"/>
            </a:endParaRPr>
          </a:p>
          <a:p>
            <a:pPr marL="342900" lvl="0" indent="-342900">
              <a:buFont typeface="Arial" panose="020B0604020202020204" pitchFamily="34" charset="0"/>
              <a:buChar char="•"/>
            </a:pPr>
            <a:r>
              <a:rPr lang="en-US" sz="2200">
                <a:solidFill>
                  <a:srgbClr val="3F3F3F"/>
                </a:solidFill>
                <a:latin typeface="Open Sans"/>
                <a:ea typeface="Open Sans"/>
                <a:cs typeface="Open Sans"/>
              </a:rPr>
              <a:t>SIEM applications require consistent fine-tuning and development for security teams to maximize their value while avoiding getting bombarded with countless alerts.</a:t>
            </a:r>
          </a:p>
          <a:p>
            <a:pPr marL="342900" lvl="0" indent="-342900">
              <a:buFont typeface="Arial" panose="020B0604020202020204" pitchFamily="34" charset="0"/>
              <a:buChar char="•"/>
            </a:pPr>
            <a:endParaRPr lang="en-IN" sz="2200">
              <a:solidFill>
                <a:srgbClr val="3F3F3F"/>
              </a:solidFill>
              <a:latin typeface="Open Sans"/>
              <a:ea typeface="Open Sans"/>
              <a:cs typeface="Open Sans"/>
            </a:endParaRPr>
          </a:p>
          <a:p>
            <a:pPr marL="342900" lvl="0" indent="-342900">
              <a:buFont typeface="Arial" panose="020B0604020202020204" pitchFamily="34" charset="0"/>
              <a:buChar char="•"/>
            </a:pPr>
            <a:r>
              <a:rPr lang="en-US" sz="2200">
                <a:solidFill>
                  <a:srgbClr val="3F3F3F"/>
                </a:solidFill>
                <a:latin typeface="Open Sans"/>
                <a:ea typeface="Open Sans"/>
                <a:cs typeface="Open Sans"/>
              </a:rPr>
              <a:t>SIEM applications require dedicated development staff to manage rules and use cases to ensure that normal activities are not mixed up with suspicious ones.</a:t>
            </a:r>
          </a:p>
          <a:p>
            <a:pPr marL="342900" lvl="0" indent="-342900">
              <a:buFont typeface="Arial" panose="020B0604020202020204" pitchFamily="34" charset="0"/>
              <a:buChar char="•"/>
            </a:pPr>
            <a:endParaRPr lang="en-IN" sz="2200">
              <a:solidFill>
                <a:srgbClr val="3F3F3F"/>
              </a:solidFill>
              <a:latin typeface="Open Sans"/>
              <a:ea typeface="Open Sans"/>
              <a:cs typeface="Open Sans"/>
            </a:endParaRPr>
          </a:p>
          <a:p>
            <a:pPr marL="342900" lvl="0" indent="-342900">
              <a:buFont typeface="Arial" panose="020B0604020202020204" pitchFamily="34" charset="0"/>
              <a:buChar char="•"/>
            </a:pPr>
            <a:r>
              <a:rPr lang="en-US" sz="2200">
                <a:solidFill>
                  <a:srgbClr val="3F3F3F"/>
                </a:solidFill>
                <a:latin typeface="Open Sans"/>
                <a:ea typeface="Open Sans"/>
                <a:cs typeface="Open Sans"/>
              </a:rPr>
              <a:t>It is difficult to ingest data from external feeds like SSL certificate chain data , domain reputation scores etc. and it normally works with only logs and event data from whole lot 0f traditional infrastructure</a:t>
            </a:r>
            <a:endParaRPr lang="en-IN" sz="2200">
              <a:solidFill>
                <a:srgbClr val="3F3F3F"/>
              </a:solidFill>
              <a:latin typeface="Open Sans"/>
              <a:ea typeface="Open Sans"/>
              <a:cs typeface="Open Sans"/>
            </a:endParaRPr>
          </a:p>
        </p:txBody>
      </p:sp>
      <p:pic>
        <p:nvPicPr>
          <p:cNvPr id="3" name="Picture 2">
            <a:extLst>
              <a:ext uri="{FF2B5EF4-FFF2-40B4-BE49-F238E27FC236}">
                <a16:creationId xmlns:a16="http://schemas.microsoft.com/office/drawing/2014/main" id="{24175D9F-8B8E-CE51-6A34-31F871A5F962}"/>
              </a:ext>
            </a:extLst>
          </p:cNvPr>
          <p:cNvPicPr>
            <a:picLocks noChangeAspect="1"/>
          </p:cNvPicPr>
          <p:nvPr/>
        </p:nvPicPr>
        <p:blipFill>
          <a:blip r:embed="rId4"/>
          <a:stretch>
            <a:fillRect/>
          </a:stretch>
        </p:blipFill>
        <p:spPr>
          <a:xfrm>
            <a:off x="10585073" y="3114262"/>
            <a:ext cx="4892464" cy="4980704"/>
          </a:xfrm>
          <a:prstGeom prst="rect">
            <a:avLst/>
          </a:prstGeom>
        </p:spPr>
      </p:pic>
    </p:spTree>
    <p:extLst>
      <p:ext uri="{BB962C8B-B14F-4D97-AF65-F5344CB8AC3E}">
        <p14:creationId xmlns:p14="http://schemas.microsoft.com/office/powerpoint/2010/main" val="42845433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Shape 762"/>
        <p:cNvGrpSpPr/>
        <p:nvPr/>
      </p:nvGrpSpPr>
      <p:grpSpPr>
        <a:xfrm>
          <a:off x="0" y="0"/>
          <a:ext cx="0" cy="0"/>
          <a:chOff x="0" y="0"/>
          <a:chExt cx="0" cy="0"/>
        </a:xfrm>
      </p:grpSpPr>
      <p:pic>
        <p:nvPicPr>
          <p:cNvPr id="763" name="Google Shape;763;p62"/>
          <p:cNvPicPr preferRelativeResize="0"/>
          <p:nvPr/>
        </p:nvPicPr>
        <p:blipFill rotWithShape="1">
          <a:blip r:embed="rId3">
            <a:alphaModFix/>
          </a:blip>
          <a:srcRect/>
          <a:stretch/>
        </p:blipFill>
        <p:spPr>
          <a:xfrm>
            <a:off x="3798401" y="833791"/>
            <a:ext cx="8705535" cy="365760"/>
          </a:xfrm>
          <a:prstGeom prst="rect">
            <a:avLst/>
          </a:prstGeom>
          <a:noFill/>
          <a:ln>
            <a:noFill/>
          </a:ln>
        </p:spPr>
      </p:pic>
      <p:sp>
        <p:nvSpPr>
          <p:cNvPr id="764" name="Google Shape;764;p62"/>
          <p:cNvSpPr txBox="1">
            <a:spLocks noGrp="1"/>
          </p:cNvSpPr>
          <p:nvPr>
            <p:ph type="title"/>
          </p:nvPr>
        </p:nvSpPr>
        <p:spPr>
          <a:xfrm>
            <a:off x="-10160" y="30303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Security </a:t>
            </a:r>
            <a:r>
              <a:rPr lang="en-US"/>
              <a:t>O</a:t>
            </a:r>
            <a:r>
              <a:rPr lang="en-US">
                <a:solidFill>
                  <a:srgbClr val="3F3F3F"/>
                </a:solidFill>
              </a:rPr>
              <a:t>rchestration, Automation and Response </a:t>
            </a:r>
            <a:endParaRPr>
              <a:solidFill>
                <a:srgbClr val="3F3F3F"/>
              </a:solidFill>
            </a:endParaRPr>
          </a:p>
        </p:txBody>
      </p:sp>
      <p:sp>
        <p:nvSpPr>
          <p:cNvPr id="765" name="Google Shape;765;p62"/>
          <p:cNvSpPr/>
          <p:nvPr/>
        </p:nvSpPr>
        <p:spPr>
          <a:xfrm>
            <a:off x="778463" y="2206661"/>
            <a:ext cx="7017320" cy="6880477"/>
          </a:xfrm>
          <a:prstGeom prst="roundRect">
            <a:avLst>
              <a:gd name="adj" fmla="val 2961"/>
            </a:avLst>
          </a:prstGeom>
          <a:solidFill>
            <a:srgbClr val="F2F2F2"/>
          </a:solidFill>
          <a:ln w="25400" cap="flat" cmpd="sng">
            <a:solidFill>
              <a:srgbClr val="D8D8D8"/>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66" name="Google Shape;766;p62"/>
          <p:cNvGrpSpPr/>
          <p:nvPr/>
        </p:nvGrpSpPr>
        <p:grpSpPr>
          <a:xfrm>
            <a:off x="731852" y="1448177"/>
            <a:ext cx="7026836" cy="758482"/>
            <a:chOff x="944577" y="5222687"/>
            <a:chExt cx="4427542" cy="609645"/>
          </a:xfrm>
        </p:grpSpPr>
        <p:grpSp>
          <p:nvGrpSpPr>
            <p:cNvPr id="767" name="Google Shape;767;p62"/>
            <p:cNvGrpSpPr/>
            <p:nvPr/>
          </p:nvGrpSpPr>
          <p:grpSpPr>
            <a:xfrm>
              <a:off x="944577" y="5222687"/>
              <a:ext cx="4427542" cy="609645"/>
              <a:chOff x="1591293" y="3245663"/>
              <a:chExt cx="4427542" cy="609645"/>
            </a:xfrm>
          </p:grpSpPr>
          <p:sp>
            <p:nvSpPr>
              <p:cNvPr id="768" name="Google Shape;768;p62"/>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9" name="Google Shape;769;p62"/>
              <p:cNvSpPr/>
              <p:nvPr/>
            </p:nvSpPr>
            <p:spPr>
              <a:xfrm>
                <a:off x="1741828" y="3245663"/>
                <a:ext cx="4131774" cy="609645"/>
              </a:xfrm>
              <a:prstGeom prst="round2SameRect">
                <a:avLst>
                  <a:gd name="adj1" fmla="val 16993"/>
                  <a:gd name="adj2" fmla="val 0"/>
                </a:avLst>
              </a:prstGeom>
              <a:solidFill>
                <a:srgbClr val="93D6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770" name="Google Shape;770;p62"/>
            <p:cNvSpPr txBox="1"/>
            <p:nvPr/>
          </p:nvSpPr>
          <p:spPr>
            <a:xfrm>
              <a:off x="1095112" y="5425754"/>
              <a:ext cx="3756158" cy="34630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ctr">
                <a:lnSpc>
                  <a:spcPct val="90000"/>
                </a:lnSpc>
                <a:buSzPts val="2200"/>
                <a:defRPr sz="2200" b="1">
                  <a:solidFill>
                    <a:schemeClr val="tx1"/>
                  </a:solidFill>
                  <a:latin typeface="Open Sans"/>
                  <a:ea typeface="Open Sans"/>
                  <a:cs typeface="Open Sans"/>
                </a:defRPr>
              </a:lvl1pPr>
            </a:lstStyle>
            <a:p>
              <a:r>
                <a:rPr lang="en-US">
                  <a:sym typeface="Open Sans"/>
                </a:rPr>
                <a:t>What is SOAR</a:t>
              </a:r>
              <a:endParaRPr/>
            </a:p>
          </p:txBody>
        </p:sp>
      </p:grpSp>
      <p:sp>
        <p:nvSpPr>
          <p:cNvPr id="771" name="Google Shape;771;p62"/>
          <p:cNvSpPr/>
          <p:nvPr/>
        </p:nvSpPr>
        <p:spPr>
          <a:xfrm>
            <a:off x="731852" y="2491716"/>
            <a:ext cx="6796340" cy="5881378"/>
          </a:xfrm>
          <a:prstGeom prst="rect">
            <a:avLst/>
          </a:prstGeom>
          <a:noFill/>
          <a:ln>
            <a:noFill/>
          </a:ln>
        </p:spPr>
        <p:txBody>
          <a:bodyPr spcFirstLastPara="1" wrap="square" lIns="91425" tIns="45700" rIns="91425" bIns="45700" anchor="t" anchorCtr="0">
            <a:spAutoFit/>
          </a:bodyPr>
          <a:lstStyle/>
          <a:p>
            <a:pPr marL="228600" marR="0" lvl="1" indent="-228600" algn="l" rtl="0">
              <a:lnSpc>
                <a:spcPct val="114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rPr>
              <a:t>Security orchestration, automation and response, or SOAR, is a stack of compatible software programs that enables an organization to collect data about security threats and respond to security events with little or no human assistance.</a:t>
            </a:r>
          </a:p>
          <a:p>
            <a:pPr marL="228600" marR="0" lvl="1" indent="-228600" algn="l" rtl="0">
              <a:lnSpc>
                <a:spcPct val="114000"/>
              </a:lnSpc>
              <a:spcBef>
                <a:spcPts val="0"/>
              </a:spcBef>
              <a:spcAft>
                <a:spcPts val="0"/>
              </a:spcAft>
              <a:buClr>
                <a:srgbClr val="3F3F3F"/>
              </a:buClr>
              <a:buSzPts val="2200"/>
              <a:buFont typeface="Open Sans"/>
              <a:buChar char="•"/>
            </a:pPr>
            <a:endParaRPr lang="en-US" sz="2200">
              <a:solidFill>
                <a:srgbClr val="3F3F3F"/>
              </a:solidFill>
              <a:latin typeface="Open Sans"/>
              <a:ea typeface="Open Sans"/>
              <a:cs typeface="Open Sans"/>
            </a:endParaRPr>
          </a:p>
          <a:p>
            <a:pPr marL="228600" lvl="1" indent="-228600">
              <a:lnSpc>
                <a:spcPct val="114000"/>
              </a:lnSpc>
              <a:buClr>
                <a:srgbClr val="3F3F3F"/>
              </a:buClr>
              <a:buSzPts val="2200"/>
              <a:buFont typeface="Open Sans"/>
              <a:buChar char="•"/>
            </a:pPr>
            <a:r>
              <a:rPr lang="en-US" sz="2200">
                <a:solidFill>
                  <a:srgbClr val="3F3F3F"/>
                </a:solidFill>
                <a:latin typeface="Open Sans"/>
                <a:ea typeface="Open Sans"/>
                <a:cs typeface="Open Sans"/>
              </a:rPr>
              <a:t>SOAR technologies enable organizations to collect and aggregate vast amounts of security data and alerts from a wide range of sources. </a:t>
            </a:r>
          </a:p>
          <a:p>
            <a:pPr marL="228600" lvl="1" indent="-228600">
              <a:lnSpc>
                <a:spcPct val="114000"/>
              </a:lnSpc>
              <a:buClr>
                <a:srgbClr val="3F3F3F"/>
              </a:buClr>
              <a:buSzPts val="2200"/>
              <a:buFont typeface="Open Sans"/>
              <a:buChar char="•"/>
            </a:pPr>
            <a:endParaRPr lang="en-IN" sz="2200">
              <a:solidFill>
                <a:srgbClr val="3F3F3F"/>
              </a:solidFill>
              <a:latin typeface="Open Sans"/>
              <a:ea typeface="Open Sans"/>
              <a:cs typeface="Open Sans"/>
            </a:endParaRPr>
          </a:p>
          <a:p>
            <a:pPr marL="228600" lvl="1" indent="-228600">
              <a:lnSpc>
                <a:spcPct val="114000"/>
              </a:lnSpc>
              <a:buClr>
                <a:srgbClr val="3F3F3F"/>
              </a:buClr>
              <a:buSzPts val="2200"/>
              <a:buFont typeface="Open Sans"/>
              <a:buChar char="•"/>
            </a:pPr>
            <a:r>
              <a:rPr lang="en-US" sz="2200">
                <a:solidFill>
                  <a:srgbClr val="3F3F3F"/>
                </a:solidFill>
                <a:latin typeface="Open Sans"/>
                <a:ea typeface="Open Sans"/>
                <a:cs typeface="Open Sans"/>
              </a:rPr>
              <a:t>This helps to build automated processes to respond to low-level security events and standardize threat detection and remediation procedures.</a:t>
            </a:r>
            <a:endParaRPr lang="en-IN" sz="2200">
              <a:solidFill>
                <a:srgbClr val="3F3F3F"/>
              </a:solidFill>
              <a:latin typeface="Open Sans"/>
              <a:ea typeface="Open Sans"/>
              <a:cs typeface="Open Sans"/>
            </a:endParaRPr>
          </a:p>
        </p:txBody>
      </p:sp>
      <p:pic>
        <p:nvPicPr>
          <p:cNvPr id="7" name="Picture 6">
            <a:extLst>
              <a:ext uri="{FF2B5EF4-FFF2-40B4-BE49-F238E27FC236}">
                <a16:creationId xmlns:a16="http://schemas.microsoft.com/office/drawing/2014/main" id="{C17CC217-79B3-F9AF-199B-8B569047D241}"/>
              </a:ext>
            </a:extLst>
          </p:cNvPr>
          <p:cNvPicPr>
            <a:picLocks noChangeAspect="1"/>
          </p:cNvPicPr>
          <p:nvPr/>
        </p:nvPicPr>
        <p:blipFill>
          <a:blip r:embed="rId4"/>
          <a:stretch>
            <a:fillRect/>
          </a:stretch>
        </p:blipFill>
        <p:spPr>
          <a:xfrm>
            <a:off x="10261600" y="2994005"/>
            <a:ext cx="4876800" cy="4876800"/>
          </a:xfrm>
          <a:prstGeom prst="rect">
            <a:avLst/>
          </a:prstGeom>
        </p:spPr>
      </p:pic>
    </p:spTree>
    <p:extLst>
      <p:ext uri="{BB962C8B-B14F-4D97-AF65-F5344CB8AC3E}">
        <p14:creationId xmlns:p14="http://schemas.microsoft.com/office/powerpoint/2010/main" val="27156092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B1A58B4-CE6D-044C-ACB1-12DC7287B2D7}"/>
              </a:ext>
            </a:extLst>
          </p:cNvPr>
          <p:cNvGrpSpPr/>
          <p:nvPr/>
        </p:nvGrpSpPr>
        <p:grpSpPr>
          <a:xfrm>
            <a:off x="767966" y="3543604"/>
            <a:ext cx="4739460" cy="4480560"/>
            <a:chOff x="2103587" y="5550658"/>
            <a:chExt cx="6393906" cy="5427130"/>
          </a:xfrm>
        </p:grpSpPr>
        <p:sp>
          <p:nvSpPr>
            <p:cNvPr id="13" name="Freeform 68">
              <a:extLst>
                <a:ext uri="{FF2B5EF4-FFF2-40B4-BE49-F238E27FC236}">
                  <a16:creationId xmlns:a16="http://schemas.microsoft.com/office/drawing/2014/main" id="{619D6996-7C8A-9449-A62D-8A2D927303EB}"/>
                </a:ext>
              </a:extLst>
            </p:cNvPr>
            <p:cNvSpPr>
              <a:spLocks noChangeArrowheads="1"/>
            </p:cNvSpPr>
            <p:nvPr/>
          </p:nvSpPr>
          <p:spPr bwMode="auto">
            <a:xfrm>
              <a:off x="2103587" y="7138150"/>
              <a:ext cx="593250" cy="1724817"/>
            </a:xfrm>
            <a:custGeom>
              <a:avLst/>
              <a:gdLst>
                <a:gd name="T0" fmla="*/ 138 w 476"/>
                <a:gd name="T1" fmla="*/ 18 h 1383"/>
                <a:gd name="T2" fmla="*/ 138 w 476"/>
                <a:gd name="T3" fmla="*/ 18 h 1383"/>
                <a:gd name="T4" fmla="*/ 7 w 476"/>
                <a:gd name="T5" fmla="*/ 172 h 1383"/>
                <a:gd name="T6" fmla="*/ 94 w 476"/>
                <a:gd name="T7" fmla="*/ 1245 h 1383"/>
                <a:gd name="T8" fmla="*/ 94 w 476"/>
                <a:gd name="T9" fmla="*/ 1245 h 1383"/>
                <a:gd name="T10" fmla="*/ 248 w 476"/>
                <a:gd name="T11" fmla="*/ 1376 h 1383"/>
                <a:gd name="T12" fmla="*/ 475 w 476"/>
                <a:gd name="T13" fmla="*/ 1357 h 1383"/>
                <a:gd name="T14" fmla="*/ 363 w 476"/>
                <a:gd name="T15" fmla="*/ 0 h 1383"/>
                <a:gd name="T16" fmla="*/ 138 w 476"/>
                <a:gd name="T17" fmla="*/ 18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1383">
                  <a:moveTo>
                    <a:pt x="138" y="18"/>
                  </a:moveTo>
                  <a:lnTo>
                    <a:pt x="138" y="18"/>
                  </a:lnTo>
                  <a:cubicBezTo>
                    <a:pt x="59" y="24"/>
                    <a:pt x="0" y="94"/>
                    <a:pt x="7" y="172"/>
                  </a:cubicBezTo>
                  <a:lnTo>
                    <a:pt x="94" y="1245"/>
                  </a:lnTo>
                  <a:lnTo>
                    <a:pt x="94" y="1245"/>
                  </a:lnTo>
                  <a:cubicBezTo>
                    <a:pt x="100" y="1323"/>
                    <a:pt x="170" y="1382"/>
                    <a:pt x="248" y="1376"/>
                  </a:cubicBezTo>
                  <a:lnTo>
                    <a:pt x="475" y="1357"/>
                  </a:lnTo>
                  <a:lnTo>
                    <a:pt x="363" y="0"/>
                  </a:lnTo>
                  <a:lnTo>
                    <a:pt x="138" y="18"/>
                  </a:lnTo>
                </a:path>
              </a:pathLst>
            </a:custGeom>
            <a:solidFill>
              <a:schemeClr val="accent1"/>
            </a:solidFill>
            <a:ln>
              <a:noFill/>
            </a:ln>
            <a:effectLst/>
          </p:spPr>
          <p:txBody>
            <a:bodyPr wrap="none" anchor="ctr"/>
            <a:lstStyle/>
            <a:p>
              <a:endParaRPr lang="en-US" sz="2399">
                <a:latin typeface="Poppins" pitchFamily="2" charset="77"/>
              </a:endParaRPr>
            </a:p>
          </p:txBody>
        </p:sp>
        <p:sp>
          <p:nvSpPr>
            <p:cNvPr id="14" name="Freeform 69">
              <a:extLst>
                <a:ext uri="{FF2B5EF4-FFF2-40B4-BE49-F238E27FC236}">
                  <a16:creationId xmlns:a16="http://schemas.microsoft.com/office/drawing/2014/main" id="{642D9A56-DD3A-7C48-8ADB-4B9EE9EAA0A9}"/>
                </a:ext>
              </a:extLst>
            </p:cNvPr>
            <p:cNvSpPr>
              <a:spLocks noChangeArrowheads="1"/>
            </p:cNvSpPr>
            <p:nvPr/>
          </p:nvSpPr>
          <p:spPr bwMode="auto">
            <a:xfrm>
              <a:off x="2537542" y="6594336"/>
              <a:ext cx="2532292" cy="2532295"/>
            </a:xfrm>
            <a:custGeom>
              <a:avLst/>
              <a:gdLst>
                <a:gd name="T0" fmla="*/ 1675 w 2033"/>
                <a:gd name="T1" fmla="*/ 10 h 2032"/>
                <a:gd name="T2" fmla="*/ 205 w 2033"/>
                <a:gd name="T3" fmla="*/ 130 h 2032"/>
                <a:gd name="T4" fmla="*/ 205 w 2033"/>
                <a:gd name="T5" fmla="*/ 130 h 2032"/>
                <a:gd name="T6" fmla="*/ 10 w 2033"/>
                <a:gd name="T7" fmla="*/ 357 h 2032"/>
                <a:gd name="T8" fmla="*/ 16 w 2033"/>
                <a:gd name="T9" fmla="*/ 436 h 2032"/>
                <a:gd name="T10" fmla="*/ 128 w 2033"/>
                <a:gd name="T11" fmla="*/ 1793 h 2032"/>
                <a:gd name="T12" fmla="*/ 130 w 2033"/>
                <a:gd name="T13" fmla="*/ 1826 h 2032"/>
                <a:gd name="T14" fmla="*/ 130 w 2033"/>
                <a:gd name="T15" fmla="*/ 1826 h 2032"/>
                <a:gd name="T16" fmla="*/ 359 w 2033"/>
                <a:gd name="T17" fmla="*/ 2021 h 2032"/>
                <a:gd name="T18" fmla="*/ 1830 w 2033"/>
                <a:gd name="T19" fmla="*/ 1901 h 2032"/>
                <a:gd name="T20" fmla="*/ 1830 w 2033"/>
                <a:gd name="T21" fmla="*/ 1901 h 2032"/>
                <a:gd name="T22" fmla="*/ 2022 w 2033"/>
                <a:gd name="T23" fmla="*/ 1674 h 2032"/>
                <a:gd name="T24" fmla="*/ 1903 w 2033"/>
                <a:gd name="T25" fmla="*/ 202 h 2032"/>
                <a:gd name="T26" fmla="*/ 1903 w 2033"/>
                <a:gd name="T27" fmla="*/ 202 h 2032"/>
                <a:gd name="T28" fmla="*/ 1675 w 2033"/>
                <a:gd name="T29" fmla="*/ 1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3" h="2032">
                  <a:moveTo>
                    <a:pt x="1675" y="10"/>
                  </a:moveTo>
                  <a:lnTo>
                    <a:pt x="205" y="130"/>
                  </a:lnTo>
                  <a:lnTo>
                    <a:pt x="205" y="130"/>
                  </a:lnTo>
                  <a:cubicBezTo>
                    <a:pt x="88" y="139"/>
                    <a:pt x="0" y="241"/>
                    <a:pt x="10" y="357"/>
                  </a:cubicBezTo>
                  <a:lnTo>
                    <a:pt x="16" y="436"/>
                  </a:lnTo>
                  <a:lnTo>
                    <a:pt x="128" y="1793"/>
                  </a:lnTo>
                  <a:lnTo>
                    <a:pt x="130" y="1826"/>
                  </a:lnTo>
                  <a:lnTo>
                    <a:pt x="130" y="1826"/>
                  </a:lnTo>
                  <a:cubicBezTo>
                    <a:pt x="140" y="1943"/>
                    <a:pt x="243" y="2031"/>
                    <a:pt x="359" y="2021"/>
                  </a:cubicBezTo>
                  <a:lnTo>
                    <a:pt x="1830" y="1901"/>
                  </a:lnTo>
                  <a:lnTo>
                    <a:pt x="1830" y="1901"/>
                  </a:lnTo>
                  <a:cubicBezTo>
                    <a:pt x="1945" y="1891"/>
                    <a:pt x="2032" y="1789"/>
                    <a:pt x="2022" y="1674"/>
                  </a:cubicBezTo>
                  <a:lnTo>
                    <a:pt x="1903" y="202"/>
                  </a:lnTo>
                  <a:lnTo>
                    <a:pt x="1903" y="202"/>
                  </a:lnTo>
                  <a:cubicBezTo>
                    <a:pt x="1893" y="87"/>
                    <a:pt x="1791" y="0"/>
                    <a:pt x="1675" y="10"/>
                  </a:cubicBezTo>
                </a:path>
              </a:pathLst>
            </a:custGeom>
            <a:solidFill>
              <a:schemeClr val="accent4"/>
            </a:solidFill>
            <a:ln>
              <a:noFill/>
            </a:ln>
            <a:effectLst/>
          </p:spPr>
          <p:txBody>
            <a:bodyPr wrap="none" anchor="ctr"/>
            <a:lstStyle/>
            <a:p>
              <a:endParaRPr lang="en-US" sz="2399">
                <a:latin typeface="Poppins" pitchFamily="2" charset="77"/>
              </a:endParaRPr>
            </a:p>
          </p:txBody>
        </p:sp>
        <p:sp>
          <p:nvSpPr>
            <p:cNvPr id="15" name="Freeform 70">
              <a:extLst>
                <a:ext uri="{FF2B5EF4-FFF2-40B4-BE49-F238E27FC236}">
                  <a16:creationId xmlns:a16="http://schemas.microsoft.com/office/drawing/2014/main" id="{CA537136-4C10-DF46-9467-A4658AB80ADC}"/>
                </a:ext>
              </a:extLst>
            </p:cNvPr>
            <p:cNvSpPr>
              <a:spLocks noChangeArrowheads="1"/>
            </p:cNvSpPr>
            <p:nvPr/>
          </p:nvSpPr>
          <p:spPr bwMode="auto">
            <a:xfrm>
              <a:off x="4701803" y="5660519"/>
              <a:ext cx="3026666" cy="3773726"/>
            </a:xfrm>
            <a:custGeom>
              <a:avLst/>
              <a:gdLst>
                <a:gd name="T0" fmla="*/ 0 w 2273"/>
                <a:gd name="T1" fmla="*/ 897 h 3031"/>
                <a:gd name="T2" fmla="*/ 64 w 2273"/>
                <a:gd name="T3" fmla="*/ 1685 h 3031"/>
                <a:gd name="T4" fmla="*/ 129 w 2273"/>
                <a:gd name="T5" fmla="*/ 2474 h 3031"/>
                <a:gd name="T6" fmla="*/ 2272 w 2273"/>
                <a:gd name="T7" fmla="*/ 3030 h 3031"/>
                <a:gd name="T8" fmla="*/ 2024 w 2273"/>
                <a:gd name="T9" fmla="*/ 0 h 3031"/>
                <a:gd name="T10" fmla="*/ 0 w 2273"/>
                <a:gd name="T11" fmla="*/ 897 h 3031"/>
              </a:gdLst>
              <a:ahLst/>
              <a:cxnLst>
                <a:cxn ang="0">
                  <a:pos x="T0" y="T1"/>
                </a:cxn>
                <a:cxn ang="0">
                  <a:pos x="T2" y="T3"/>
                </a:cxn>
                <a:cxn ang="0">
                  <a:pos x="T4" y="T5"/>
                </a:cxn>
                <a:cxn ang="0">
                  <a:pos x="T6" y="T7"/>
                </a:cxn>
                <a:cxn ang="0">
                  <a:pos x="T8" y="T9"/>
                </a:cxn>
                <a:cxn ang="0">
                  <a:pos x="T10" y="T11"/>
                </a:cxn>
              </a:cxnLst>
              <a:rect l="0" t="0" r="r" b="b"/>
              <a:pathLst>
                <a:path w="2273" h="3031">
                  <a:moveTo>
                    <a:pt x="0" y="897"/>
                  </a:moveTo>
                  <a:lnTo>
                    <a:pt x="64" y="1685"/>
                  </a:lnTo>
                  <a:lnTo>
                    <a:pt x="129" y="2474"/>
                  </a:lnTo>
                  <a:lnTo>
                    <a:pt x="2272" y="3030"/>
                  </a:lnTo>
                  <a:lnTo>
                    <a:pt x="2024" y="0"/>
                  </a:lnTo>
                  <a:lnTo>
                    <a:pt x="0" y="897"/>
                  </a:lnTo>
                </a:path>
              </a:pathLst>
            </a:custGeom>
            <a:solidFill>
              <a:schemeClr val="accent2"/>
            </a:solidFill>
            <a:ln>
              <a:noFill/>
            </a:ln>
            <a:effectLst/>
          </p:spPr>
          <p:txBody>
            <a:bodyPr wrap="none" anchor="ctr"/>
            <a:lstStyle/>
            <a:p>
              <a:r>
                <a:rPr lang="en-US" sz="2399" b="1">
                  <a:latin typeface="Poppins" pitchFamily="2" charset="77"/>
                </a:rPr>
                <a:t>SOAR </a:t>
              </a:r>
            </a:p>
            <a:p>
              <a:r>
                <a:rPr lang="en-US" sz="2399" b="1">
                  <a:latin typeface="Poppins" pitchFamily="2" charset="77"/>
                </a:rPr>
                <a:t>Components</a:t>
              </a:r>
            </a:p>
          </p:txBody>
        </p:sp>
        <p:sp>
          <p:nvSpPr>
            <p:cNvPr id="16" name="Freeform 71">
              <a:extLst>
                <a:ext uri="{FF2B5EF4-FFF2-40B4-BE49-F238E27FC236}">
                  <a16:creationId xmlns:a16="http://schemas.microsoft.com/office/drawing/2014/main" id="{4B3BAD23-D905-9347-A045-58B214717D68}"/>
                </a:ext>
              </a:extLst>
            </p:cNvPr>
            <p:cNvSpPr>
              <a:spLocks noChangeArrowheads="1"/>
            </p:cNvSpPr>
            <p:nvPr/>
          </p:nvSpPr>
          <p:spPr bwMode="auto">
            <a:xfrm>
              <a:off x="7799879" y="5556151"/>
              <a:ext cx="697614" cy="3927526"/>
            </a:xfrm>
            <a:custGeom>
              <a:avLst/>
              <a:gdLst>
                <a:gd name="T0" fmla="*/ 0 w 558"/>
                <a:gd name="T1" fmla="*/ 0 h 3152"/>
                <a:gd name="T2" fmla="*/ 258 w 558"/>
                <a:gd name="T3" fmla="*/ 3151 h 3152"/>
                <a:gd name="T4" fmla="*/ 258 w 558"/>
                <a:gd name="T5" fmla="*/ 3151 h 3152"/>
                <a:gd name="T6" fmla="*/ 545 w 558"/>
                <a:gd name="T7" fmla="*/ 2834 h 3152"/>
                <a:gd name="T8" fmla="*/ 439 w 558"/>
                <a:gd name="T9" fmla="*/ 1547 h 3152"/>
                <a:gd name="T10" fmla="*/ 335 w 558"/>
                <a:gd name="T11" fmla="*/ 271 h 3152"/>
                <a:gd name="T12" fmla="*/ 335 w 558"/>
                <a:gd name="T13" fmla="*/ 271 h 3152"/>
                <a:gd name="T14" fmla="*/ 0 w 558"/>
                <a:gd name="T15" fmla="*/ 0 h 3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8" h="3152">
                  <a:moveTo>
                    <a:pt x="0" y="0"/>
                  </a:moveTo>
                  <a:lnTo>
                    <a:pt x="258" y="3151"/>
                  </a:lnTo>
                  <a:lnTo>
                    <a:pt x="258" y="3151"/>
                  </a:lnTo>
                  <a:cubicBezTo>
                    <a:pt x="425" y="3117"/>
                    <a:pt x="557" y="2988"/>
                    <a:pt x="545" y="2834"/>
                  </a:cubicBezTo>
                  <a:lnTo>
                    <a:pt x="439" y="1547"/>
                  </a:lnTo>
                  <a:lnTo>
                    <a:pt x="335" y="271"/>
                  </a:lnTo>
                  <a:lnTo>
                    <a:pt x="335" y="271"/>
                  </a:lnTo>
                  <a:cubicBezTo>
                    <a:pt x="322" y="115"/>
                    <a:pt x="172" y="8"/>
                    <a:pt x="0" y="0"/>
                  </a:cubicBezTo>
                </a:path>
              </a:pathLst>
            </a:custGeom>
            <a:solidFill>
              <a:schemeClr val="accent1"/>
            </a:solidFill>
            <a:ln>
              <a:noFill/>
            </a:ln>
            <a:effectLst/>
          </p:spPr>
          <p:txBody>
            <a:bodyPr wrap="none" anchor="ctr"/>
            <a:lstStyle/>
            <a:p>
              <a:endParaRPr lang="en-US" sz="2399">
                <a:latin typeface="Poppins" pitchFamily="2" charset="77"/>
              </a:endParaRPr>
            </a:p>
          </p:txBody>
        </p:sp>
        <p:sp>
          <p:nvSpPr>
            <p:cNvPr id="17" name="Freeform 72">
              <a:extLst>
                <a:ext uri="{FF2B5EF4-FFF2-40B4-BE49-F238E27FC236}">
                  <a16:creationId xmlns:a16="http://schemas.microsoft.com/office/drawing/2014/main" id="{38B3A847-B108-444E-9CEC-B6FB5F3267C9}"/>
                </a:ext>
              </a:extLst>
            </p:cNvPr>
            <p:cNvSpPr>
              <a:spLocks noChangeArrowheads="1"/>
            </p:cNvSpPr>
            <p:nvPr/>
          </p:nvSpPr>
          <p:spPr bwMode="auto">
            <a:xfrm>
              <a:off x="7420857" y="5550658"/>
              <a:ext cx="703111" cy="3944007"/>
            </a:xfrm>
            <a:custGeom>
              <a:avLst/>
              <a:gdLst>
                <a:gd name="T0" fmla="*/ 106 w 565"/>
                <a:gd name="T1" fmla="*/ 40 h 3166"/>
                <a:gd name="T2" fmla="*/ 0 w 565"/>
                <a:gd name="T3" fmla="*/ 86 h 3166"/>
                <a:gd name="T4" fmla="*/ 248 w 565"/>
                <a:gd name="T5" fmla="*/ 3116 h 3166"/>
                <a:gd name="T6" fmla="*/ 371 w 565"/>
                <a:gd name="T7" fmla="*/ 3148 h 3166"/>
                <a:gd name="T8" fmla="*/ 371 w 565"/>
                <a:gd name="T9" fmla="*/ 3148 h 3166"/>
                <a:gd name="T10" fmla="*/ 564 w 565"/>
                <a:gd name="T11" fmla="*/ 3154 h 3166"/>
                <a:gd name="T12" fmla="*/ 306 w 565"/>
                <a:gd name="T13" fmla="*/ 3 h 3166"/>
                <a:gd name="T14" fmla="*/ 306 w 565"/>
                <a:gd name="T15" fmla="*/ 3 h 3166"/>
                <a:gd name="T16" fmla="*/ 106 w 565"/>
                <a:gd name="T17" fmla="*/ 40 h 3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3166">
                  <a:moveTo>
                    <a:pt x="106" y="40"/>
                  </a:moveTo>
                  <a:lnTo>
                    <a:pt x="0" y="86"/>
                  </a:lnTo>
                  <a:lnTo>
                    <a:pt x="248" y="3116"/>
                  </a:lnTo>
                  <a:lnTo>
                    <a:pt x="371" y="3148"/>
                  </a:lnTo>
                  <a:lnTo>
                    <a:pt x="371" y="3148"/>
                  </a:lnTo>
                  <a:cubicBezTo>
                    <a:pt x="436" y="3165"/>
                    <a:pt x="503" y="3165"/>
                    <a:pt x="564" y="3154"/>
                  </a:cubicBezTo>
                  <a:lnTo>
                    <a:pt x="306" y="3"/>
                  </a:lnTo>
                  <a:lnTo>
                    <a:pt x="306" y="3"/>
                  </a:lnTo>
                  <a:cubicBezTo>
                    <a:pt x="240" y="0"/>
                    <a:pt x="172" y="11"/>
                    <a:pt x="106" y="40"/>
                  </a:cubicBezTo>
                </a:path>
              </a:pathLst>
            </a:custGeom>
            <a:solidFill>
              <a:schemeClr val="accent4"/>
            </a:solidFill>
            <a:ln>
              <a:noFill/>
            </a:ln>
            <a:effectLst/>
          </p:spPr>
          <p:txBody>
            <a:bodyPr wrap="none" anchor="ctr"/>
            <a:lstStyle/>
            <a:p>
              <a:endParaRPr lang="en-US" sz="2399">
                <a:latin typeface="Poppins" pitchFamily="2" charset="77"/>
              </a:endParaRPr>
            </a:p>
          </p:txBody>
        </p:sp>
        <p:sp>
          <p:nvSpPr>
            <p:cNvPr id="18" name="Freeform 73">
              <a:extLst>
                <a:ext uri="{FF2B5EF4-FFF2-40B4-BE49-F238E27FC236}">
                  <a16:creationId xmlns:a16="http://schemas.microsoft.com/office/drawing/2014/main" id="{AFA2CC58-88B7-824E-A470-6E832C97D50B}"/>
                </a:ext>
              </a:extLst>
            </p:cNvPr>
            <p:cNvSpPr>
              <a:spLocks noChangeArrowheads="1"/>
            </p:cNvSpPr>
            <p:nvPr/>
          </p:nvSpPr>
          <p:spPr bwMode="auto">
            <a:xfrm>
              <a:off x="2960504" y="8961840"/>
              <a:ext cx="1884117" cy="340569"/>
            </a:xfrm>
            <a:custGeom>
              <a:avLst/>
              <a:gdLst>
                <a:gd name="T0" fmla="*/ 170 w 1511"/>
                <a:gd name="T1" fmla="*/ 267 h 275"/>
                <a:gd name="T2" fmla="*/ 1359 w 1511"/>
                <a:gd name="T3" fmla="*/ 170 h 275"/>
                <a:gd name="T4" fmla="*/ 1359 w 1511"/>
                <a:gd name="T5" fmla="*/ 170 h 275"/>
                <a:gd name="T6" fmla="*/ 1504 w 1511"/>
                <a:gd name="T7" fmla="*/ 0 h 275"/>
                <a:gd name="T8" fmla="*/ 0 w 1511"/>
                <a:gd name="T9" fmla="*/ 122 h 275"/>
                <a:gd name="T10" fmla="*/ 0 w 1511"/>
                <a:gd name="T11" fmla="*/ 122 h 275"/>
                <a:gd name="T12" fmla="*/ 170 w 1511"/>
                <a:gd name="T13" fmla="*/ 267 h 275"/>
              </a:gdLst>
              <a:ahLst/>
              <a:cxnLst>
                <a:cxn ang="0">
                  <a:pos x="T0" y="T1"/>
                </a:cxn>
                <a:cxn ang="0">
                  <a:pos x="T2" y="T3"/>
                </a:cxn>
                <a:cxn ang="0">
                  <a:pos x="T4" y="T5"/>
                </a:cxn>
                <a:cxn ang="0">
                  <a:pos x="T6" y="T7"/>
                </a:cxn>
                <a:cxn ang="0">
                  <a:pos x="T8" y="T9"/>
                </a:cxn>
                <a:cxn ang="0">
                  <a:pos x="T10" y="T11"/>
                </a:cxn>
                <a:cxn ang="0">
                  <a:pos x="T12" y="T13"/>
                </a:cxn>
              </a:cxnLst>
              <a:rect l="0" t="0" r="r" b="b"/>
              <a:pathLst>
                <a:path w="1511" h="275">
                  <a:moveTo>
                    <a:pt x="170" y="267"/>
                  </a:moveTo>
                  <a:lnTo>
                    <a:pt x="1359" y="170"/>
                  </a:lnTo>
                  <a:lnTo>
                    <a:pt x="1359" y="170"/>
                  </a:lnTo>
                  <a:cubicBezTo>
                    <a:pt x="1446" y="163"/>
                    <a:pt x="1510" y="86"/>
                    <a:pt x="1504" y="0"/>
                  </a:cubicBezTo>
                  <a:lnTo>
                    <a:pt x="0" y="122"/>
                  </a:lnTo>
                  <a:lnTo>
                    <a:pt x="0" y="122"/>
                  </a:lnTo>
                  <a:cubicBezTo>
                    <a:pt x="7" y="209"/>
                    <a:pt x="83" y="274"/>
                    <a:pt x="170" y="267"/>
                  </a:cubicBezTo>
                </a:path>
              </a:pathLst>
            </a:custGeom>
            <a:solidFill>
              <a:schemeClr val="accent2"/>
            </a:solidFill>
            <a:ln>
              <a:noFill/>
            </a:ln>
            <a:effectLst/>
          </p:spPr>
          <p:txBody>
            <a:bodyPr wrap="none" anchor="ctr"/>
            <a:lstStyle/>
            <a:p>
              <a:endParaRPr lang="en-US" sz="2399">
                <a:latin typeface="Poppins" pitchFamily="2" charset="77"/>
              </a:endParaRPr>
            </a:p>
          </p:txBody>
        </p:sp>
        <p:sp>
          <p:nvSpPr>
            <p:cNvPr id="19" name="Freeform 74">
              <a:extLst>
                <a:ext uri="{FF2B5EF4-FFF2-40B4-BE49-F238E27FC236}">
                  <a16:creationId xmlns:a16="http://schemas.microsoft.com/office/drawing/2014/main" id="{C6235745-0FA9-F649-97BE-766D5E03E2B1}"/>
                </a:ext>
              </a:extLst>
            </p:cNvPr>
            <p:cNvSpPr>
              <a:spLocks noChangeArrowheads="1"/>
            </p:cNvSpPr>
            <p:nvPr/>
          </p:nvSpPr>
          <p:spPr bwMode="auto">
            <a:xfrm>
              <a:off x="4701802" y="9549594"/>
              <a:ext cx="230709" cy="620716"/>
            </a:xfrm>
            <a:custGeom>
              <a:avLst/>
              <a:gdLst>
                <a:gd name="T0" fmla="*/ 146 w 187"/>
                <a:gd name="T1" fmla="*/ 0 h 497"/>
                <a:gd name="T2" fmla="*/ 0 w 187"/>
                <a:gd name="T3" fmla="*/ 12 h 497"/>
                <a:gd name="T4" fmla="*/ 57 w 187"/>
                <a:gd name="T5" fmla="*/ 496 h 497"/>
                <a:gd name="T6" fmla="*/ 186 w 187"/>
                <a:gd name="T7" fmla="*/ 486 h 497"/>
                <a:gd name="T8" fmla="*/ 146 w 187"/>
                <a:gd name="T9" fmla="*/ 0 h 497"/>
              </a:gdLst>
              <a:ahLst/>
              <a:cxnLst>
                <a:cxn ang="0">
                  <a:pos x="T0" y="T1"/>
                </a:cxn>
                <a:cxn ang="0">
                  <a:pos x="T2" y="T3"/>
                </a:cxn>
                <a:cxn ang="0">
                  <a:pos x="T4" y="T5"/>
                </a:cxn>
                <a:cxn ang="0">
                  <a:pos x="T6" y="T7"/>
                </a:cxn>
                <a:cxn ang="0">
                  <a:pos x="T8" y="T9"/>
                </a:cxn>
              </a:cxnLst>
              <a:rect l="0" t="0" r="r" b="b"/>
              <a:pathLst>
                <a:path w="187" h="497">
                  <a:moveTo>
                    <a:pt x="146" y="0"/>
                  </a:moveTo>
                  <a:lnTo>
                    <a:pt x="0" y="12"/>
                  </a:lnTo>
                  <a:lnTo>
                    <a:pt x="57" y="496"/>
                  </a:lnTo>
                  <a:lnTo>
                    <a:pt x="186" y="486"/>
                  </a:lnTo>
                  <a:lnTo>
                    <a:pt x="146" y="0"/>
                  </a:lnTo>
                </a:path>
              </a:pathLst>
            </a:custGeom>
            <a:solidFill>
              <a:schemeClr val="accent1"/>
            </a:solidFill>
            <a:ln>
              <a:noFill/>
            </a:ln>
            <a:effectLst/>
          </p:spPr>
          <p:txBody>
            <a:bodyPr wrap="none" anchor="ctr"/>
            <a:lstStyle/>
            <a:p>
              <a:endParaRPr lang="en-US" sz="2399">
                <a:latin typeface="Poppins" pitchFamily="2" charset="77"/>
              </a:endParaRPr>
            </a:p>
          </p:txBody>
        </p:sp>
        <p:sp>
          <p:nvSpPr>
            <p:cNvPr id="20" name="Freeform 75">
              <a:extLst>
                <a:ext uri="{FF2B5EF4-FFF2-40B4-BE49-F238E27FC236}">
                  <a16:creationId xmlns:a16="http://schemas.microsoft.com/office/drawing/2014/main" id="{D1B5F28A-DC5E-074D-9F24-E44943EA4EB5}"/>
                </a:ext>
              </a:extLst>
            </p:cNvPr>
            <p:cNvSpPr>
              <a:spLocks noChangeArrowheads="1"/>
            </p:cNvSpPr>
            <p:nvPr/>
          </p:nvSpPr>
          <p:spPr bwMode="auto">
            <a:xfrm>
              <a:off x="3174733" y="9170577"/>
              <a:ext cx="1686364" cy="1807211"/>
            </a:xfrm>
            <a:custGeom>
              <a:avLst/>
              <a:gdLst>
                <a:gd name="T0" fmla="*/ 1283 w 1354"/>
                <a:gd name="T1" fmla="*/ 798 h 1451"/>
                <a:gd name="T2" fmla="*/ 1226 w 1354"/>
                <a:gd name="T3" fmla="*/ 314 h 1451"/>
                <a:gd name="T4" fmla="*/ 1189 w 1354"/>
                <a:gd name="T5" fmla="*/ 0 h 1451"/>
                <a:gd name="T6" fmla="*/ 0 w 1354"/>
                <a:gd name="T7" fmla="*/ 97 h 1451"/>
                <a:gd name="T8" fmla="*/ 709 w 1354"/>
                <a:gd name="T9" fmla="*/ 1450 h 1451"/>
                <a:gd name="T10" fmla="*/ 1353 w 1354"/>
                <a:gd name="T11" fmla="*/ 1397 h 1451"/>
                <a:gd name="T12" fmla="*/ 1283 w 1354"/>
                <a:gd name="T13" fmla="*/ 798 h 1451"/>
              </a:gdLst>
              <a:ahLst/>
              <a:cxnLst>
                <a:cxn ang="0">
                  <a:pos x="T0" y="T1"/>
                </a:cxn>
                <a:cxn ang="0">
                  <a:pos x="T2" y="T3"/>
                </a:cxn>
                <a:cxn ang="0">
                  <a:pos x="T4" y="T5"/>
                </a:cxn>
                <a:cxn ang="0">
                  <a:pos x="T6" y="T7"/>
                </a:cxn>
                <a:cxn ang="0">
                  <a:pos x="T8" y="T9"/>
                </a:cxn>
                <a:cxn ang="0">
                  <a:pos x="T10" y="T11"/>
                </a:cxn>
                <a:cxn ang="0">
                  <a:pos x="T12" y="T13"/>
                </a:cxn>
              </a:cxnLst>
              <a:rect l="0" t="0" r="r" b="b"/>
              <a:pathLst>
                <a:path w="1354" h="1451">
                  <a:moveTo>
                    <a:pt x="1283" y="798"/>
                  </a:moveTo>
                  <a:lnTo>
                    <a:pt x="1226" y="314"/>
                  </a:lnTo>
                  <a:lnTo>
                    <a:pt x="1189" y="0"/>
                  </a:lnTo>
                  <a:lnTo>
                    <a:pt x="0" y="97"/>
                  </a:lnTo>
                  <a:lnTo>
                    <a:pt x="709" y="1450"/>
                  </a:lnTo>
                  <a:lnTo>
                    <a:pt x="1353" y="1397"/>
                  </a:lnTo>
                  <a:lnTo>
                    <a:pt x="1283" y="798"/>
                  </a:lnTo>
                </a:path>
              </a:pathLst>
            </a:custGeom>
            <a:solidFill>
              <a:schemeClr val="accent4"/>
            </a:solidFill>
            <a:ln>
              <a:noFill/>
            </a:ln>
            <a:effectLst/>
          </p:spPr>
          <p:txBody>
            <a:bodyPr wrap="none" anchor="ctr"/>
            <a:lstStyle/>
            <a:p>
              <a:endParaRPr lang="en-US" sz="2399">
                <a:latin typeface="Poppins" pitchFamily="2" charset="77"/>
              </a:endParaRPr>
            </a:p>
          </p:txBody>
        </p:sp>
      </p:grpSp>
      <p:sp>
        <p:nvSpPr>
          <p:cNvPr id="21" name="Freeform 76">
            <a:extLst>
              <a:ext uri="{FF2B5EF4-FFF2-40B4-BE49-F238E27FC236}">
                <a16:creationId xmlns:a16="http://schemas.microsoft.com/office/drawing/2014/main" id="{842D6296-5E05-2746-9F6E-64D8AD846F4D}"/>
              </a:ext>
            </a:extLst>
          </p:cNvPr>
          <p:cNvSpPr>
            <a:spLocks noChangeArrowheads="1"/>
          </p:cNvSpPr>
          <p:nvPr/>
        </p:nvSpPr>
        <p:spPr bwMode="auto">
          <a:xfrm>
            <a:off x="5806270" y="2268584"/>
            <a:ext cx="4540919" cy="2779481"/>
          </a:xfrm>
          <a:custGeom>
            <a:avLst/>
            <a:gdLst>
              <a:gd name="T0" fmla="*/ 2799 w 5466"/>
              <a:gd name="T1" fmla="*/ 0 h 3346"/>
              <a:gd name="T2" fmla="*/ 2799 w 5466"/>
              <a:gd name="T3" fmla="*/ 0 h 3346"/>
              <a:gd name="T4" fmla="*/ 134 w 5466"/>
              <a:gd name="T5" fmla="*/ 1673 h 3346"/>
              <a:gd name="T6" fmla="*/ 134 w 5466"/>
              <a:gd name="T7" fmla="*/ 1673 h 3346"/>
              <a:gd name="T8" fmla="*/ 484 w 5466"/>
              <a:gd name="T9" fmla="*/ 2503 h 3346"/>
              <a:gd name="T10" fmla="*/ 484 w 5466"/>
              <a:gd name="T11" fmla="*/ 2503 h 3346"/>
              <a:gd name="T12" fmla="*/ 0 w 5466"/>
              <a:gd name="T13" fmla="*/ 3098 h 3346"/>
              <a:gd name="T14" fmla="*/ 0 w 5466"/>
              <a:gd name="T15" fmla="*/ 3098 h 3346"/>
              <a:gd name="T16" fmla="*/ 927 w 5466"/>
              <a:gd name="T17" fmla="*/ 2863 h 3346"/>
              <a:gd name="T18" fmla="*/ 927 w 5466"/>
              <a:gd name="T19" fmla="*/ 2863 h 3346"/>
              <a:gd name="T20" fmla="*/ 2799 w 5466"/>
              <a:gd name="T21" fmla="*/ 3345 h 3346"/>
              <a:gd name="T22" fmla="*/ 2799 w 5466"/>
              <a:gd name="T23" fmla="*/ 3345 h 3346"/>
              <a:gd name="T24" fmla="*/ 5465 w 5466"/>
              <a:gd name="T25" fmla="*/ 1673 h 3346"/>
              <a:gd name="T26" fmla="*/ 5465 w 5466"/>
              <a:gd name="T27" fmla="*/ 1673 h 3346"/>
              <a:gd name="T28" fmla="*/ 2799 w 5466"/>
              <a:gd name="T29" fmla="*/ 0 h 3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66" h="3346">
                <a:moveTo>
                  <a:pt x="2799" y="0"/>
                </a:moveTo>
                <a:lnTo>
                  <a:pt x="2799" y="0"/>
                </a:lnTo>
                <a:cubicBezTo>
                  <a:pt x="1327" y="0"/>
                  <a:pt x="134" y="749"/>
                  <a:pt x="134" y="1673"/>
                </a:cubicBezTo>
                <a:lnTo>
                  <a:pt x="134" y="1673"/>
                </a:lnTo>
                <a:cubicBezTo>
                  <a:pt x="134" y="1975"/>
                  <a:pt x="261" y="2259"/>
                  <a:pt x="484" y="2503"/>
                </a:cubicBezTo>
                <a:lnTo>
                  <a:pt x="484" y="2503"/>
                </a:lnTo>
                <a:cubicBezTo>
                  <a:pt x="396" y="2744"/>
                  <a:pt x="224" y="3109"/>
                  <a:pt x="0" y="3098"/>
                </a:cubicBezTo>
                <a:lnTo>
                  <a:pt x="0" y="3098"/>
                </a:lnTo>
                <a:cubicBezTo>
                  <a:pt x="0" y="3098"/>
                  <a:pt x="538" y="3229"/>
                  <a:pt x="927" y="2863"/>
                </a:cubicBezTo>
                <a:lnTo>
                  <a:pt x="927" y="2863"/>
                </a:lnTo>
                <a:cubicBezTo>
                  <a:pt x="1408" y="3161"/>
                  <a:pt x="2069" y="3345"/>
                  <a:pt x="2799" y="3345"/>
                </a:cubicBezTo>
                <a:lnTo>
                  <a:pt x="2799" y="3345"/>
                </a:lnTo>
                <a:cubicBezTo>
                  <a:pt x="4271" y="3345"/>
                  <a:pt x="5465" y="2597"/>
                  <a:pt x="5465" y="1673"/>
                </a:cubicBezTo>
                <a:lnTo>
                  <a:pt x="5465" y="1673"/>
                </a:lnTo>
                <a:cubicBezTo>
                  <a:pt x="5465" y="749"/>
                  <a:pt x="4271" y="0"/>
                  <a:pt x="2799" y="0"/>
                </a:cubicBezTo>
              </a:path>
            </a:pathLst>
          </a:custGeom>
          <a:solidFill>
            <a:schemeClr val="accent1"/>
          </a:solidFill>
          <a:ln>
            <a:noFill/>
          </a:ln>
          <a:effectLst/>
        </p:spPr>
        <p:txBody>
          <a:bodyPr wrap="none" anchor="ctr"/>
          <a:lstStyle/>
          <a:p>
            <a:endParaRPr lang="en-US" sz="2399">
              <a:latin typeface="Poppins" pitchFamily="2" charset="77"/>
            </a:endParaRPr>
          </a:p>
        </p:txBody>
      </p:sp>
      <p:sp>
        <p:nvSpPr>
          <p:cNvPr id="22" name="Freeform 77">
            <a:extLst>
              <a:ext uri="{FF2B5EF4-FFF2-40B4-BE49-F238E27FC236}">
                <a16:creationId xmlns:a16="http://schemas.microsoft.com/office/drawing/2014/main" id="{EB30E6F1-29A5-0A4A-98CF-61716AFCD639}"/>
              </a:ext>
            </a:extLst>
          </p:cNvPr>
          <p:cNvSpPr>
            <a:spLocks noChangeArrowheads="1"/>
          </p:cNvSpPr>
          <p:nvPr/>
        </p:nvSpPr>
        <p:spPr bwMode="auto">
          <a:xfrm>
            <a:off x="6564312" y="5414269"/>
            <a:ext cx="4951066" cy="3032161"/>
          </a:xfrm>
          <a:custGeom>
            <a:avLst/>
            <a:gdLst>
              <a:gd name="T0" fmla="*/ 3052 w 5960"/>
              <a:gd name="T1" fmla="*/ 0 h 3651"/>
              <a:gd name="T2" fmla="*/ 3052 w 5960"/>
              <a:gd name="T3" fmla="*/ 0 h 3651"/>
              <a:gd name="T4" fmla="*/ 144 w 5960"/>
              <a:gd name="T5" fmla="*/ 1825 h 3651"/>
              <a:gd name="T6" fmla="*/ 144 w 5960"/>
              <a:gd name="T7" fmla="*/ 1825 h 3651"/>
              <a:gd name="T8" fmla="*/ 527 w 5960"/>
              <a:gd name="T9" fmla="*/ 2730 h 3651"/>
              <a:gd name="T10" fmla="*/ 527 w 5960"/>
              <a:gd name="T11" fmla="*/ 2730 h 3651"/>
              <a:gd name="T12" fmla="*/ 0 w 5960"/>
              <a:gd name="T13" fmla="*/ 3380 h 3651"/>
              <a:gd name="T14" fmla="*/ 0 w 5960"/>
              <a:gd name="T15" fmla="*/ 3380 h 3651"/>
              <a:gd name="T16" fmla="*/ 1010 w 5960"/>
              <a:gd name="T17" fmla="*/ 3124 h 3651"/>
              <a:gd name="T18" fmla="*/ 1010 w 5960"/>
              <a:gd name="T19" fmla="*/ 3124 h 3651"/>
              <a:gd name="T20" fmla="*/ 3052 w 5960"/>
              <a:gd name="T21" fmla="*/ 3650 h 3651"/>
              <a:gd name="T22" fmla="*/ 3052 w 5960"/>
              <a:gd name="T23" fmla="*/ 3650 h 3651"/>
              <a:gd name="T24" fmla="*/ 5959 w 5960"/>
              <a:gd name="T25" fmla="*/ 1825 h 3651"/>
              <a:gd name="T26" fmla="*/ 5959 w 5960"/>
              <a:gd name="T27" fmla="*/ 1825 h 3651"/>
              <a:gd name="T28" fmla="*/ 3052 w 5960"/>
              <a:gd name="T29" fmla="*/ 0 h 3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60" h="3651">
                <a:moveTo>
                  <a:pt x="3052" y="0"/>
                </a:moveTo>
                <a:lnTo>
                  <a:pt x="3052" y="0"/>
                </a:lnTo>
                <a:cubicBezTo>
                  <a:pt x="1446" y="0"/>
                  <a:pt x="144" y="818"/>
                  <a:pt x="144" y="1825"/>
                </a:cubicBezTo>
                <a:lnTo>
                  <a:pt x="144" y="1825"/>
                </a:lnTo>
                <a:cubicBezTo>
                  <a:pt x="144" y="2155"/>
                  <a:pt x="284" y="2464"/>
                  <a:pt x="527" y="2730"/>
                </a:cubicBezTo>
                <a:lnTo>
                  <a:pt x="527" y="2730"/>
                </a:lnTo>
                <a:cubicBezTo>
                  <a:pt x="431" y="2993"/>
                  <a:pt x="244" y="3392"/>
                  <a:pt x="0" y="3380"/>
                </a:cubicBezTo>
                <a:lnTo>
                  <a:pt x="0" y="3380"/>
                </a:lnTo>
                <a:cubicBezTo>
                  <a:pt x="0" y="3380"/>
                  <a:pt x="585" y="3523"/>
                  <a:pt x="1010" y="3124"/>
                </a:cubicBezTo>
                <a:lnTo>
                  <a:pt x="1010" y="3124"/>
                </a:lnTo>
                <a:cubicBezTo>
                  <a:pt x="1534" y="3450"/>
                  <a:pt x="2255" y="3650"/>
                  <a:pt x="3052" y="3650"/>
                </a:cubicBezTo>
                <a:lnTo>
                  <a:pt x="3052" y="3650"/>
                </a:lnTo>
                <a:cubicBezTo>
                  <a:pt x="4657" y="3650"/>
                  <a:pt x="5959" y="2833"/>
                  <a:pt x="5959" y="1825"/>
                </a:cubicBezTo>
                <a:lnTo>
                  <a:pt x="5959" y="1825"/>
                </a:lnTo>
                <a:cubicBezTo>
                  <a:pt x="5959" y="818"/>
                  <a:pt x="4657" y="0"/>
                  <a:pt x="3052" y="0"/>
                </a:cubicBezTo>
              </a:path>
            </a:pathLst>
          </a:custGeom>
          <a:solidFill>
            <a:schemeClr val="accent2"/>
          </a:solidFill>
          <a:ln>
            <a:noFill/>
          </a:ln>
          <a:effectLst/>
        </p:spPr>
        <p:txBody>
          <a:bodyPr wrap="none" anchor="ctr"/>
          <a:lstStyle/>
          <a:p>
            <a:endParaRPr lang="en-US" sz="2399">
              <a:latin typeface="Poppins" pitchFamily="2" charset="77"/>
            </a:endParaRPr>
          </a:p>
        </p:txBody>
      </p:sp>
      <p:sp>
        <p:nvSpPr>
          <p:cNvPr id="23" name="Freeform 78">
            <a:extLst>
              <a:ext uri="{FF2B5EF4-FFF2-40B4-BE49-F238E27FC236}">
                <a16:creationId xmlns:a16="http://schemas.microsoft.com/office/drawing/2014/main" id="{C00E1C93-FAD0-204F-8299-5FB34C642A4A}"/>
              </a:ext>
            </a:extLst>
          </p:cNvPr>
          <p:cNvSpPr>
            <a:spLocks noChangeArrowheads="1"/>
          </p:cNvSpPr>
          <p:nvPr/>
        </p:nvSpPr>
        <p:spPr bwMode="auto">
          <a:xfrm>
            <a:off x="10493671" y="2843522"/>
            <a:ext cx="4361480" cy="2669621"/>
          </a:xfrm>
          <a:custGeom>
            <a:avLst/>
            <a:gdLst>
              <a:gd name="T0" fmla="*/ 2689 w 5250"/>
              <a:gd name="T1" fmla="*/ 0 h 3214"/>
              <a:gd name="T2" fmla="*/ 2689 w 5250"/>
              <a:gd name="T3" fmla="*/ 0 h 3214"/>
              <a:gd name="T4" fmla="*/ 129 w 5250"/>
              <a:gd name="T5" fmla="*/ 1607 h 3214"/>
              <a:gd name="T6" fmla="*/ 129 w 5250"/>
              <a:gd name="T7" fmla="*/ 1607 h 3214"/>
              <a:gd name="T8" fmla="*/ 465 w 5250"/>
              <a:gd name="T9" fmla="*/ 2403 h 3214"/>
              <a:gd name="T10" fmla="*/ 465 w 5250"/>
              <a:gd name="T11" fmla="*/ 2403 h 3214"/>
              <a:gd name="T12" fmla="*/ 0 w 5250"/>
              <a:gd name="T13" fmla="*/ 2975 h 3214"/>
              <a:gd name="T14" fmla="*/ 0 w 5250"/>
              <a:gd name="T15" fmla="*/ 2975 h 3214"/>
              <a:gd name="T16" fmla="*/ 890 w 5250"/>
              <a:gd name="T17" fmla="*/ 2750 h 3214"/>
              <a:gd name="T18" fmla="*/ 890 w 5250"/>
              <a:gd name="T19" fmla="*/ 2750 h 3214"/>
              <a:gd name="T20" fmla="*/ 2689 w 5250"/>
              <a:gd name="T21" fmla="*/ 3213 h 3214"/>
              <a:gd name="T22" fmla="*/ 2689 w 5250"/>
              <a:gd name="T23" fmla="*/ 3213 h 3214"/>
              <a:gd name="T24" fmla="*/ 5249 w 5250"/>
              <a:gd name="T25" fmla="*/ 1607 h 3214"/>
              <a:gd name="T26" fmla="*/ 5249 w 5250"/>
              <a:gd name="T27" fmla="*/ 1607 h 3214"/>
              <a:gd name="T28" fmla="*/ 2689 w 5250"/>
              <a:gd name="T29" fmla="*/ 0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50" h="3214">
                <a:moveTo>
                  <a:pt x="2689" y="0"/>
                </a:moveTo>
                <a:lnTo>
                  <a:pt x="2689" y="0"/>
                </a:lnTo>
                <a:cubicBezTo>
                  <a:pt x="1275" y="0"/>
                  <a:pt x="129" y="719"/>
                  <a:pt x="129" y="1607"/>
                </a:cubicBezTo>
                <a:lnTo>
                  <a:pt x="129" y="1607"/>
                </a:lnTo>
                <a:cubicBezTo>
                  <a:pt x="129" y="1897"/>
                  <a:pt x="251" y="2168"/>
                  <a:pt x="465" y="2403"/>
                </a:cubicBezTo>
                <a:lnTo>
                  <a:pt x="465" y="2403"/>
                </a:lnTo>
                <a:cubicBezTo>
                  <a:pt x="381" y="2635"/>
                  <a:pt x="216" y="2986"/>
                  <a:pt x="0" y="2975"/>
                </a:cubicBezTo>
                <a:lnTo>
                  <a:pt x="0" y="2975"/>
                </a:lnTo>
                <a:cubicBezTo>
                  <a:pt x="0" y="2975"/>
                  <a:pt x="517" y="3101"/>
                  <a:pt x="890" y="2750"/>
                </a:cubicBezTo>
                <a:lnTo>
                  <a:pt x="890" y="2750"/>
                </a:lnTo>
                <a:cubicBezTo>
                  <a:pt x="1352" y="3036"/>
                  <a:pt x="1988" y="3213"/>
                  <a:pt x="2689" y="3213"/>
                </a:cubicBezTo>
                <a:lnTo>
                  <a:pt x="2689" y="3213"/>
                </a:lnTo>
                <a:cubicBezTo>
                  <a:pt x="4103" y="3213"/>
                  <a:pt x="5249" y="2494"/>
                  <a:pt x="5249" y="1607"/>
                </a:cubicBezTo>
                <a:lnTo>
                  <a:pt x="5249" y="1607"/>
                </a:lnTo>
                <a:cubicBezTo>
                  <a:pt x="5249" y="719"/>
                  <a:pt x="4103" y="0"/>
                  <a:pt x="2689" y="0"/>
                </a:cubicBezTo>
              </a:path>
            </a:pathLst>
          </a:custGeom>
          <a:solidFill>
            <a:schemeClr val="accent3"/>
          </a:solidFill>
          <a:ln>
            <a:noFill/>
          </a:ln>
          <a:effectLst/>
        </p:spPr>
        <p:txBody>
          <a:bodyPr wrap="none" anchor="ctr"/>
          <a:lstStyle/>
          <a:p>
            <a:endParaRPr lang="en-US" sz="2399">
              <a:latin typeface="Poppins" pitchFamily="2" charset="77"/>
            </a:endParaRPr>
          </a:p>
        </p:txBody>
      </p:sp>
      <p:sp>
        <p:nvSpPr>
          <p:cNvPr id="6" name="TextBox 5">
            <a:extLst>
              <a:ext uri="{FF2B5EF4-FFF2-40B4-BE49-F238E27FC236}">
                <a16:creationId xmlns:a16="http://schemas.microsoft.com/office/drawing/2014/main" id="{55F4154D-C43D-A542-9250-C6509CE91933}"/>
              </a:ext>
            </a:extLst>
          </p:cNvPr>
          <p:cNvSpPr txBox="1"/>
          <p:nvPr/>
        </p:nvSpPr>
        <p:spPr>
          <a:xfrm>
            <a:off x="6622903" y="3128106"/>
            <a:ext cx="2939832" cy="830997"/>
          </a:xfrm>
          <a:prstGeom prst="rect">
            <a:avLst/>
          </a:prstGeom>
          <a:noFill/>
        </p:spPr>
        <p:txBody>
          <a:bodyPr wrap="square" rtlCol="0" anchor="b">
            <a:spAutoFit/>
          </a:bodyPr>
          <a:lstStyle/>
          <a:p>
            <a:pPr algn="ctr"/>
            <a:r>
              <a:rPr lang="en-US" sz="2400" b="1">
                <a:solidFill>
                  <a:srgbClr val="3F3F3F"/>
                </a:solidFill>
                <a:latin typeface="Open Sans"/>
                <a:ea typeface="Open Sans"/>
                <a:cs typeface="Open Sans"/>
              </a:rPr>
              <a:t>Security Orchestration</a:t>
            </a:r>
          </a:p>
        </p:txBody>
      </p:sp>
      <p:sp>
        <p:nvSpPr>
          <p:cNvPr id="8" name="TextBox 7">
            <a:extLst>
              <a:ext uri="{FF2B5EF4-FFF2-40B4-BE49-F238E27FC236}">
                <a16:creationId xmlns:a16="http://schemas.microsoft.com/office/drawing/2014/main" id="{01833F2E-E067-C249-B964-791CA936A513}"/>
              </a:ext>
            </a:extLst>
          </p:cNvPr>
          <p:cNvSpPr txBox="1"/>
          <p:nvPr/>
        </p:nvSpPr>
        <p:spPr>
          <a:xfrm>
            <a:off x="7518660" y="6300623"/>
            <a:ext cx="2939832" cy="830997"/>
          </a:xfrm>
          <a:prstGeom prst="rect">
            <a:avLst/>
          </a:prstGeom>
          <a:noFill/>
        </p:spPr>
        <p:txBody>
          <a:bodyPr wrap="square" rtlCol="0" anchor="b">
            <a:spAutoFit/>
          </a:bodyPr>
          <a:lstStyle/>
          <a:p>
            <a:pPr algn="ctr"/>
            <a:r>
              <a:rPr lang="en-US" sz="2400" b="1">
                <a:solidFill>
                  <a:srgbClr val="3F3F3F"/>
                </a:solidFill>
                <a:latin typeface="Open Sans"/>
                <a:ea typeface="Open Sans"/>
                <a:cs typeface="Open Sans"/>
              </a:rPr>
              <a:t>Security Response</a:t>
            </a:r>
          </a:p>
        </p:txBody>
      </p:sp>
      <p:sp>
        <p:nvSpPr>
          <p:cNvPr id="9" name="TextBox 8">
            <a:extLst>
              <a:ext uri="{FF2B5EF4-FFF2-40B4-BE49-F238E27FC236}">
                <a16:creationId xmlns:a16="http://schemas.microsoft.com/office/drawing/2014/main" id="{182E3721-32C6-1845-B6D4-A677BD27E607}"/>
              </a:ext>
            </a:extLst>
          </p:cNvPr>
          <p:cNvSpPr txBox="1"/>
          <p:nvPr/>
        </p:nvSpPr>
        <p:spPr>
          <a:xfrm>
            <a:off x="7630076" y="6660254"/>
            <a:ext cx="2939833" cy="380617"/>
          </a:xfrm>
          <a:prstGeom prst="rect">
            <a:avLst/>
          </a:prstGeom>
          <a:noFill/>
        </p:spPr>
        <p:txBody>
          <a:bodyPr wrap="square" rtlCol="0">
            <a:spAutoFit/>
          </a:bodyPr>
          <a:lstStyle/>
          <a:p>
            <a:pPr algn="ctr">
              <a:lnSpc>
                <a:spcPts val="2400"/>
              </a:lnSpc>
            </a:pPr>
            <a:r>
              <a:rPr lang="en-US" sz="1600" spc="-13">
                <a:solidFill>
                  <a:schemeClr val="bg1"/>
                </a:solidFill>
                <a:latin typeface="Poppins" pitchFamily="2" charset="77"/>
                <a:cs typeface="Poppins" pitchFamily="2" charset="77"/>
              </a:rPr>
              <a:t>.</a:t>
            </a:r>
          </a:p>
        </p:txBody>
      </p:sp>
      <p:sp>
        <p:nvSpPr>
          <p:cNvPr id="10" name="TextBox 9">
            <a:extLst>
              <a:ext uri="{FF2B5EF4-FFF2-40B4-BE49-F238E27FC236}">
                <a16:creationId xmlns:a16="http://schemas.microsoft.com/office/drawing/2014/main" id="{613ADAAD-4C4E-9D40-B34F-5D1AFF57525B}"/>
              </a:ext>
            </a:extLst>
          </p:cNvPr>
          <p:cNvSpPr txBox="1"/>
          <p:nvPr/>
        </p:nvSpPr>
        <p:spPr>
          <a:xfrm>
            <a:off x="11336716" y="3601045"/>
            <a:ext cx="2939832" cy="830997"/>
          </a:xfrm>
          <a:prstGeom prst="rect">
            <a:avLst/>
          </a:prstGeom>
          <a:noFill/>
        </p:spPr>
        <p:txBody>
          <a:bodyPr wrap="square" rtlCol="0" anchor="b">
            <a:spAutoFit/>
          </a:bodyPr>
          <a:lstStyle/>
          <a:p>
            <a:pPr algn="ctr"/>
            <a:r>
              <a:rPr lang="en-US" sz="2400" b="1">
                <a:solidFill>
                  <a:srgbClr val="3F3F3F"/>
                </a:solidFill>
                <a:latin typeface="Open Sans"/>
                <a:ea typeface="Open Sans"/>
                <a:cs typeface="Open Sans"/>
              </a:rPr>
              <a:t>Security Automation</a:t>
            </a:r>
          </a:p>
        </p:txBody>
      </p:sp>
      <p:sp>
        <p:nvSpPr>
          <p:cNvPr id="2" name="Title 1">
            <a:extLst>
              <a:ext uri="{FF2B5EF4-FFF2-40B4-BE49-F238E27FC236}">
                <a16:creationId xmlns:a16="http://schemas.microsoft.com/office/drawing/2014/main" id="{5F2D4629-21FA-3522-08F9-635F042E3954}"/>
              </a:ext>
            </a:extLst>
          </p:cNvPr>
          <p:cNvSpPr>
            <a:spLocks noGrp="1"/>
          </p:cNvSpPr>
          <p:nvPr>
            <p:ph type="title"/>
          </p:nvPr>
        </p:nvSpPr>
        <p:spPr/>
        <p:txBody>
          <a:bodyPr/>
          <a:lstStyle/>
          <a:p>
            <a:r>
              <a:rPr lang="en-US"/>
              <a:t>Components of SOAR</a:t>
            </a:r>
          </a:p>
        </p:txBody>
      </p:sp>
      <p:pic>
        <p:nvPicPr>
          <p:cNvPr id="25" name="Google Shape;763;p62">
            <a:extLst>
              <a:ext uri="{FF2B5EF4-FFF2-40B4-BE49-F238E27FC236}">
                <a16:creationId xmlns:a16="http://schemas.microsoft.com/office/drawing/2014/main" id="{F33B44AC-3B5E-5659-26D8-2474BBC10C8A}"/>
              </a:ext>
            </a:extLst>
          </p:cNvPr>
          <p:cNvPicPr preferRelativeResize="0"/>
          <p:nvPr/>
        </p:nvPicPr>
        <p:blipFill rotWithShape="1">
          <a:blip r:embed="rId3">
            <a:alphaModFix/>
          </a:blip>
          <a:srcRect/>
          <a:stretch/>
        </p:blipFill>
        <p:spPr>
          <a:xfrm>
            <a:off x="3798401" y="833791"/>
            <a:ext cx="8705535" cy="365760"/>
          </a:xfrm>
          <a:prstGeom prst="rect">
            <a:avLst/>
          </a:prstGeom>
          <a:noFill/>
          <a:ln>
            <a:noFill/>
          </a:ln>
        </p:spPr>
      </p:pic>
    </p:spTree>
    <p:extLst>
      <p:ext uri="{BB962C8B-B14F-4D97-AF65-F5344CB8AC3E}">
        <p14:creationId xmlns:p14="http://schemas.microsoft.com/office/powerpoint/2010/main" val="2022326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22"/>
          <p:cNvSpPr txBox="1">
            <a:spLocks noGrp="1"/>
          </p:cNvSpPr>
          <p:nvPr>
            <p:ph type="title"/>
          </p:nvPr>
        </p:nvSpPr>
        <p:spPr>
          <a:xfrm>
            <a:off x="37250" y="33736"/>
            <a:ext cx="16276320" cy="687244"/>
          </a:xfrm>
          <a:prstGeom prst="rect">
            <a:avLst/>
          </a:prstGeom>
          <a:noFill/>
          <a:ln>
            <a:noFill/>
          </a:ln>
        </p:spPr>
        <p:txBody>
          <a:bodyPr spcFirstLastPara="1" wrap="square" lIns="45700" tIns="45700" rIns="45700" bIns="45700" anchor="ctr" anchorCtr="0">
            <a:normAutofit/>
          </a:bodyPr>
          <a:lstStyle/>
          <a:p>
            <a:pPr marL="0" lvl="0" indent="0" algn="ctr" rtl="0">
              <a:lnSpc>
                <a:spcPct val="90000"/>
              </a:lnSpc>
              <a:spcBef>
                <a:spcPts val="0"/>
              </a:spcBef>
              <a:spcAft>
                <a:spcPts val="0"/>
              </a:spcAft>
              <a:buClr>
                <a:srgbClr val="404040"/>
              </a:buClr>
              <a:buSzPts val="3200"/>
              <a:buFont typeface="Open Sans ExtraBold"/>
              <a:buNone/>
            </a:pPr>
            <a:r>
              <a:rPr lang="en-US">
                <a:solidFill>
                  <a:srgbClr val="3F3F3F"/>
                </a:solidFill>
                <a:latin typeface="Open Sans"/>
                <a:ea typeface="Open Sans"/>
                <a:cs typeface="Open Sans"/>
                <a:sym typeface="Open Sans"/>
              </a:rPr>
              <a:t>Wireless Deployment Modes</a:t>
            </a:r>
            <a:endParaRPr>
              <a:solidFill>
                <a:srgbClr val="3F3F3F"/>
              </a:solidFill>
              <a:latin typeface="Open Sans"/>
              <a:ea typeface="Open Sans"/>
              <a:cs typeface="Open Sans"/>
              <a:sym typeface="Open Sans"/>
            </a:endParaRPr>
          </a:p>
        </p:txBody>
      </p:sp>
      <p:pic>
        <p:nvPicPr>
          <p:cNvPr id="699" name="Google Shape;699;p22"/>
          <p:cNvPicPr preferRelativeResize="0"/>
          <p:nvPr/>
        </p:nvPicPr>
        <p:blipFill rotWithShape="1">
          <a:blip r:embed="rId3">
            <a:alphaModFix/>
          </a:blip>
          <a:srcRect/>
          <a:stretch/>
        </p:blipFill>
        <p:spPr>
          <a:xfrm>
            <a:off x="4065417" y="523597"/>
            <a:ext cx="8125165" cy="365760"/>
          </a:xfrm>
          <a:prstGeom prst="rect">
            <a:avLst/>
          </a:prstGeom>
          <a:noFill/>
          <a:ln>
            <a:noFill/>
          </a:ln>
        </p:spPr>
      </p:pic>
      <p:grpSp>
        <p:nvGrpSpPr>
          <p:cNvPr id="15" name="Group 14">
            <a:extLst>
              <a:ext uri="{FF2B5EF4-FFF2-40B4-BE49-F238E27FC236}">
                <a16:creationId xmlns:a16="http://schemas.microsoft.com/office/drawing/2014/main" id="{D8FF5C7D-9C35-F030-7C8B-F060598856F4}"/>
              </a:ext>
            </a:extLst>
          </p:cNvPr>
          <p:cNvGrpSpPr/>
          <p:nvPr/>
        </p:nvGrpSpPr>
        <p:grpSpPr>
          <a:xfrm>
            <a:off x="1516178" y="1895087"/>
            <a:ext cx="13223643" cy="5963471"/>
            <a:chOff x="2965273" y="1342194"/>
            <a:chExt cx="13223643" cy="5963471"/>
          </a:xfrm>
        </p:grpSpPr>
        <p:sp>
          <p:nvSpPr>
            <p:cNvPr id="2" name="Google Shape;708;p22">
              <a:extLst>
                <a:ext uri="{FF2B5EF4-FFF2-40B4-BE49-F238E27FC236}">
                  <a16:creationId xmlns:a16="http://schemas.microsoft.com/office/drawing/2014/main" id="{D5A34AA4-FEC8-F6A4-74B2-638C22F2C995}"/>
                </a:ext>
              </a:extLst>
            </p:cNvPr>
            <p:cNvSpPr/>
            <p:nvPr/>
          </p:nvSpPr>
          <p:spPr>
            <a:xfrm>
              <a:off x="2965273" y="3908504"/>
              <a:ext cx="3943835" cy="931983"/>
            </a:xfrm>
            <a:prstGeom prst="roundRect">
              <a:avLst>
                <a:gd name="adj" fmla="val 16667"/>
              </a:avLst>
            </a:prstGeom>
            <a:solidFill>
              <a:srgbClr val="A4C5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Ad hoc or Peer to Peer Mode</a:t>
              </a:r>
              <a:endParaRPr sz="2000">
                <a:solidFill>
                  <a:srgbClr val="3F3F3F"/>
                </a:solidFill>
                <a:latin typeface="Calibri"/>
                <a:ea typeface="Calibri"/>
                <a:cs typeface="Calibri"/>
                <a:sym typeface="Calibri"/>
              </a:endParaRPr>
            </a:p>
          </p:txBody>
        </p:sp>
        <p:cxnSp>
          <p:nvCxnSpPr>
            <p:cNvPr id="3" name="Google Shape;710;p22">
              <a:extLst>
                <a:ext uri="{FF2B5EF4-FFF2-40B4-BE49-F238E27FC236}">
                  <a16:creationId xmlns:a16="http://schemas.microsoft.com/office/drawing/2014/main" id="{71251BCF-737E-DABB-B949-453EB811FE17}"/>
                </a:ext>
              </a:extLst>
            </p:cNvPr>
            <p:cNvCxnSpPr>
              <a:cxnSpLocks/>
            </p:cNvCxnSpPr>
            <p:nvPr/>
          </p:nvCxnSpPr>
          <p:spPr>
            <a:xfrm flipH="1">
              <a:off x="5091990" y="3181145"/>
              <a:ext cx="5992006" cy="0"/>
            </a:xfrm>
            <a:prstGeom prst="straightConnector1">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2B152FAD-7CFD-17E7-83A2-CD9B34D272A8}"/>
                </a:ext>
              </a:extLst>
            </p:cNvPr>
            <p:cNvCxnSpPr>
              <a:cxnSpLocks/>
            </p:cNvCxnSpPr>
            <p:nvPr/>
          </p:nvCxnSpPr>
          <p:spPr>
            <a:xfrm>
              <a:off x="5091990" y="3222732"/>
              <a:ext cx="0" cy="6518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2B9ACA7A-7FA2-8C99-DB16-55CF5E673361}"/>
                </a:ext>
              </a:extLst>
            </p:cNvPr>
            <p:cNvCxnSpPr>
              <a:cxnSpLocks/>
            </p:cNvCxnSpPr>
            <p:nvPr/>
          </p:nvCxnSpPr>
          <p:spPr>
            <a:xfrm>
              <a:off x="11083996" y="3171652"/>
              <a:ext cx="0" cy="75405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Google Shape;706;p22">
              <a:extLst>
                <a:ext uri="{FF2B5EF4-FFF2-40B4-BE49-F238E27FC236}">
                  <a16:creationId xmlns:a16="http://schemas.microsoft.com/office/drawing/2014/main" id="{DEBB37AF-2179-4BD9-C4D6-7458B941832E}"/>
                </a:ext>
              </a:extLst>
            </p:cNvPr>
            <p:cNvSpPr/>
            <p:nvPr/>
          </p:nvSpPr>
          <p:spPr>
            <a:xfrm>
              <a:off x="6472999" y="1342194"/>
              <a:ext cx="3698506" cy="979681"/>
            </a:xfrm>
            <a:prstGeom prst="roundRect">
              <a:avLst>
                <a:gd name="adj" fmla="val 16667"/>
              </a:avLst>
            </a:prstGeom>
            <a:solidFill>
              <a:schemeClr val="accent2">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Wireless Deployment Modes</a:t>
              </a:r>
              <a:endParaRPr sz="2000">
                <a:solidFill>
                  <a:srgbClr val="3F3F3F"/>
                </a:solidFill>
                <a:latin typeface="Calibri"/>
                <a:ea typeface="Calibri"/>
                <a:cs typeface="Calibri"/>
                <a:sym typeface="Calibri"/>
              </a:endParaRPr>
            </a:p>
          </p:txBody>
        </p:sp>
        <p:cxnSp>
          <p:nvCxnSpPr>
            <p:cNvPr id="21" name="Straight Arrow Connector 20">
              <a:extLst>
                <a:ext uri="{FF2B5EF4-FFF2-40B4-BE49-F238E27FC236}">
                  <a16:creationId xmlns:a16="http://schemas.microsoft.com/office/drawing/2014/main" id="{E9FD4123-09E7-17A8-E107-C01F469DA11D}"/>
                </a:ext>
              </a:extLst>
            </p:cNvPr>
            <p:cNvCxnSpPr>
              <a:cxnSpLocks/>
            </p:cNvCxnSpPr>
            <p:nvPr/>
          </p:nvCxnSpPr>
          <p:spPr>
            <a:xfrm>
              <a:off x="8307830" y="2363593"/>
              <a:ext cx="0" cy="7601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 name="Google Shape;708;p22">
              <a:extLst>
                <a:ext uri="{FF2B5EF4-FFF2-40B4-BE49-F238E27FC236}">
                  <a16:creationId xmlns:a16="http://schemas.microsoft.com/office/drawing/2014/main" id="{2667E4F7-1CAC-571F-AD4B-B9EBC2C9E366}"/>
                </a:ext>
              </a:extLst>
            </p:cNvPr>
            <p:cNvSpPr/>
            <p:nvPr/>
          </p:nvSpPr>
          <p:spPr>
            <a:xfrm>
              <a:off x="8202902" y="3925711"/>
              <a:ext cx="4062583" cy="931983"/>
            </a:xfrm>
            <a:prstGeom prst="roundRect">
              <a:avLst>
                <a:gd name="adj" fmla="val 16667"/>
              </a:avLst>
            </a:prstGeom>
            <a:solidFill>
              <a:srgbClr val="A4C5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Infrastructure Mode</a:t>
              </a:r>
              <a:endParaRPr sz="2000">
                <a:solidFill>
                  <a:srgbClr val="3F3F3F"/>
                </a:solidFill>
                <a:latin typeface="Calibri"/>
                <a:ea typeface="Calibri"/>
                <a:cs typeface="Calibri"/>
                <a:sym typeface="Calibri"/>
              </a:endParaRPr>
            </a:p>
          </p:txBody>
        </p:sp>
        <p:grpSp>
          <p:nvGrpSpPr>
            <p:cNvPr id="5" name="Google Shape;701;p22">
              <a:extLst>
                <a:ext uri="{FF2B5EF4-FFF2-40B4-BE49-F238E27FC236}">
                  <a16:creationId xmlns:a16="http://schemas.microsoft.com/office/drawing/2014/main" id="{BEFAD59B-9F4C-91CA-39A0-64AD22373817}"/>
                </a:ext>
              </a:extLst>
            </p:cNvPr>
            <p:cNvGrpSpPr/>
            <p:nvPr/>
          </p:nvGrpSpPr>
          <p:grpSpPr>
            <a:xfrm>
              <a:off x="5362940" y="4899408"/>
              <a:ext cx="8267510" cy="2406257"/>
              <a:chOff x="485764" y="4037846"/>
              <a:chExt cx="4099594" cy="1819193"/>
            </a:xfrm>
          </p:grpSpPr>
          <p:sp>
            <p:nvSpPr>
              <p:cNvPr id="6" name="Google Shape;722;p22">
                <a:extLst>
                  <a:ext uri="{FF2B5EF4-FFF2-40B4-BE49-F238E27FC236}">
                    <a16:creationId xmlns:a16="http://schemas.microsoft.com/office/drawing/2014/main" id="{0F69828F-FB9E-DFEA-896F-1FAF671D8094}"/>
                  </a:ext>
                </a:extLst>
              </p:cNvPr>
              <p:cNvSpPr/>
              <p:nvPr/>
            </p:nvSpPr>
            <p:spPr>
              <a:xfrm>
                <a:off x="485764" y="5116375"/>
                <a:ext cx="1143003" cy="740664"/>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Stand Alone</a:t>
                </a:r>
                <a:endParaRPr sz="2000">
                  <a:solidFill>
                    <a:srgbClr val="3F3F3F"/>
                  </a:solidFill>
                  <a:latin typeface="Calibri"/>
                  <a:ea typeface="Calibri"/>
                  <a:cs typeface="Calibri"/>
                  <a:sym typeface="Calibri"/>
                </a:endParaRPr>
              </a:p>
            </p:txBody>
          </p:sp>
          <p:sp>
            <p:nvSpPr>
              <p:cNvPr id="7" name="Google Shape;723;p22">
                <a:extLst>
                  <a:ext uri="{FF2B5EF4-FFF2-40B4-BE49-F238E27FC236}">
                    <a16:creationId xmlns:a16="http://schemas.microsoft.com/office/drawing/2014/main" id="{9ADF31D7-B3DE-0F18-03D0-1D9FB1E8BDE0}"/>
                  </a:ext>
                </a:extLst>
              </p:cNvPr>
              <p:cNvSpPr/>
              <p:nvPr/>
            </p:nvSpPr>
            <p:spPr>
              <a:xfrm>
                <a:off x="2050309" y="5116375"/>
                <a:ext cx="1143003" cy="740664"/>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Wireless Extension</a:t>
                </a:r>
                <a:endParaRPr sz="2000">
                  <a:solidFill>
                    <a:srgbClr val="3F3F3F"/>
                  </a:solidFill>
                  <a:latin typeface="Calibri"/>
                  <a:ea typeface="Calibri"/>
                  <a:cs typeface="Calibri"/>
                  <a:sym typeface="Calibri"/>
                </a:endParaRPr>
              </a:p>
            </p:txBody>
          </p:sp>
          <p:sp>
            <p:nvSpPr>
              <p:cNvPr id="8" name="Google Shape;724;p22">
                <a:extLst>
                  <a:ext uri="{FF2B5EF4-FFF2-40B4-BE49-F238E27FC236}">
                    <a16:creationId xmlns:a16="http://schemas.microsoft.com/office/drawing/2014/main" id="{C79B7A02-7199-4D53-E6B0-AA5BC529CC91}"/>
                  </a:ext>
                </a:extLst>
              </p:cNvPr>
              <p:cNvSpPr/>
              <p:nvPr/>
            </p:nvSpPr>
            <p:spPr>
              <a:xfrm>
                <a:off x="3442355" y="5116375"/>
                <a:ext cx="1143003" cy="740664"/>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Enterprise Extended</a:t>
                </a:r>
                <a:endParaRPr sz="2000">
                  <a:solidFill>
                    <a:srgbClr val="3F3F3F"/>
                  </a:solidFill>
                  <a:latin typeface="Calibri"/>
                  <a:ea typeface="Calibri"/>
                  <a:cs typeface="Calibri"/>
                  <a:sym typeface="Calibri"/>
                </a:endParaRPr>
              </a:p>
            </p:txBody>
          </p:sp>
          <p:cxnSp>
            <p:nvCxnSpPr>
              <p:cNvPr id="9" name="Google Shape;725;p22">
                <a:extLst>
                  <a:ext uri="{FF2B5EF4-FFF2-40B4-BE49-F238E27FC236}">
                    <a16:creationId xmlns:a16="http://schemas.microsoft.com/office/drawing/2014/main" id="{EF0D1FE4-04DC-33D0-4646-8FA4ABBAA0AE}"/>
                  </a:ext>
                </a:extLst>
              </p:cNvPr>
              <p:cNvCxnSpPr/>
              <p:nvPr/>
            </p:nvCxnSpPr>
            <p:spPr>
              <a:xfrm rot="10800000">
                <a:off x="1036206" y="4717761"/>
                <a:ext cx="2854265" cy="0"/>
              </a:xfrm>
              <a:prstGeom prst="straightConnector1">
                <a:avLst/>
              </a:prstGeom>
              <a:noFill/>
              <a:ln w="38100" cap="flat" cmpd="sng">
                <a:solidFill>
                  <a:srgbClr val="E4B363"/>
                </a:solidFill>
                <a:prstDash val="solid"/>
                <a:miter lim="800000"/>
                <a:headEnd type="none" w="sm" len="sm"/>
                <a:tailEnd type="none" w="sm" len="sm"/>
              </a:ln>
            </p:spPr>
          </p:cxnSp>
          <p:cxnSp>
            <p:nvCxnSpPr>
              <p:cNvPr id="10" name="Google Shape;726;p22">
                <a:extLst>
                  <a:ext uri="{FF2B5EF4-FFF2-40B4-BE49-F238E27FC236}">
                    <a16:creationId xmlns:a16="http://schemas.microsoft.com/office/drawing/2014/main" id="{7946E9CD-E1E9-7D57-2719-DC69737BAED8}"/>
                  </a:ext>
                </a:extLst>
              </p:cNvPr>
              <p:cNvCxnSpPr/>
              <p:nvPr/>
            </p:nvCxnSpPr>
            <p:spPr>
              <a:xfrm>
                <a:off x="1036206" y="4703506"/>
                <a:ext cx="0" cy="443324"/>
              </a:xfrm>
              <a:prstGeom prst="straightConnector1">
                <a:avLst/>
              </a:prstGeom>
              <a:noFill/>
              <a:ln w="38100" cap="flat" cmpd="sng">
                <a:solidFill>
                  <a:srgbClr val="E4B363"/>
                </a:solidFill>
                <a:prstDash val="solid"/>
                <a:miter lim="800000"/>
                <a:headEnd type="none" w="sm" len="sm"/>
                <a:tailEnd type="none" w="sm" len="sm"/>
              </a:ln>
            </p:spPr>
          </p:cxnSp>
          <p:cxnSp>
            <p:nvCxnSpPr>
              <p:cNvPr id="11" name="Google Shape;727;p22">
                <a:extLst>
                  <a:ext uri="{FF2B5EF4-FFF2-40B4-BE49-F238E27FC236}">
                    <a16:creationId xmlns:a16="http://schemas.microsoft.com/office/drawing/2014/main" id="{BC5AF973-DC66-A1A8-BF2E-1EB668443DE2}"/>
                  </a:ext>
                </a:extLst>
              </p:cNvPr>
              <p:cNvCxnSpPr/>
              <p:nvPr/>
            </p:nvCxnSpPr>
            <p:spPr>
              <a:xfrm>
                <a:off x="2487863" y="4703506"/>
                <a:ext cx="0" cy="443324"/>
              </a:xfrm>
              <a:prstGeom prst="straightConnector1">
                <a:avLst/>
              </a:prstGeom>
              <a:noFill/>
              <a:ln w="38100" cap="flat" cmpd="sng">
                <a:solidFill>
                  <a:srgbClr val="E4B363"/>
                </a:solidFill>
                <a:prstDash val="solid"/>
                <a:miter lim="800000"/>
                <a:headEnd type="none" w="sm" len="sm"/>
                <a:tailEnd type="none" w="sm" len="sm"/>
              </a:ln>
            </p:spPr>
          </p:cxnSp>
          <p:cxnSp>
            <p:nvCxnSpPr>
              <p:cNvPr id="12" name="Google Shape;728;p22">
                <a:extLst>
                  <a:ext uri="{FF2B5EF4-FFF2-40B4-BE49-F238E27FC236}">
                    <a16:creationId xmlns:a16="http://schemas.microsoft.com/office/drawing/2014/main" id="{9DD48447-C727-4398-0251-5CAF197A6491}"/>
                  </a:ext>
                </a:extLst>
              </p:cNvPr>
              <p:cNvCxnSpPr/>
              <p:nvPr/>
            </p:nvCxnSpPr>
            <p:spPr>
              <a:xfrm>
                <a:off x="3890471" y="4703506"/>
                <a:ext cx="0" cy="443324"/>
              </a:xfrm>
              <a:prstGeom prst="straightConnector1">
                <a:avLst/>
              </a:prstGeom>
              <a:noFill/>
              <a:ln w="38100" cap="flat" cmpd="sng">
                <a:solidFill>
                  <a:srgbClr val="E4B363"/>
                </a:solidFill>
                <a:prstDash val="solid"/>
                <a:miter lim="800000"/>
                <a:headEnd type="none" w="sm" len="sm"/>
                <a:tailEnd type="none" w="sm" len="sm"/>
              </a:ln>
            </p:spPr>
          </p:cxnSp>
          <p:cxnSp>
            <p:nvCxnSpPr>
              <p:cNvPr id="13" name="Google Shape;729;p22">
                <a:extLst>
                  <a:ext uri="{FF2B5EF4-FFF2-40B4-BE49-F238E27FC236}">
                    <a16:creationId xmlns:a16="http://schemas.microsoft.com/office/drawing/2014/main" id="{1464A154-D31B-1056-6867-1B8E2A638F96}"/>
                  </a:ext>
                </a:extLst>
              </p:cNvPr>
              <p:cNvCxnSpPr>
                <a:cxnSpLocks/>
              </p:cNvCxnSpPr>
              <p:nvPr/>
            </p:nvCxnSpPr>
            <p:spPr>
              <a:xfrm>
                <a:off x="2870177" y="4037846"/>
                <a:ext cx="0" cy="635204"/>
              </a:xfrm>
              <a:prstGeom prst="straightConnector1">
                <a:avLst/>
              </a:prstGeom>
              <a:noFill/>
              <a:ln w="38100" cap="flat" cmpd="sng">
                <a:solidFill>
                  <a:srgbClr val="E4B363"/>
                </a:solidFill>
                <a:prstDash val="solid"/>
                <a:miter lim="800000"/>
                <a:headEnd type="none" w="sm" len="sm"/>
                <a:tailEnd type="none" w="sm" len="sm"/>
              </a:ln>
            </p:spPr>
          </p:cxnSp>
        </p:grpSp>
        <p:cxnSp>
          <p:nvCxnSpPr>
            <p:cNvPr id="14" name="Google Shape;725;p22">
              <a:extLst>
                <a:ext uri="{FF2B5EF4-FFF2-40B4-BE49-F238E27FC236}">
                  <a16:creationId xmlns:a16="http://schemas.microsoft.com/office/drawing/2014/main" id="{23F73CDF-B814-7BE7-3828-373E2D670340}"/>
                </a:ext>
              </a:extLst>
            </p:cNvPr>
            <p:cNvCxnSpPr>
              <a:cxnSpLocks/>
            </p:cNvCxnSpPr>
            <p:nvPr/>
          </p:nvCxnSpPr>
          <p:spPr>
            <a:xfrm flipH="1">
              <a:off x="12229097" y="5798740"/>
              <a:ext cx="2084847" cy="0"/>
            </a:xfrm>
            <a:prstGeom prst="straightConnector1">
              <a:avLst/>
            </a:prstGeom>
            <a:noFill/>
            <a:ln w="38100" cap="flat" cmpd="sng">
              <a:solidFill>
                <a:srgbClr val="E4B363"/>
              </a:solidFill>
              <a:prstDash val="solid"/>
              <a:miter lim="800000"/>
              <a:headEnd type="none" w="sm" len="sm"/>
              <a:tailEnd type="none" w="sm" len="sm"/>
            </a:ln>
          </p:spPr>
        </p:cxnSp>
        <p:sp>
          <p:nvSpPr>
            <p:cNvPr id="20" name="Google Shape;722;p22">
              <a:extLst>
                <a:ext uri="{FF2B5EF4-FFF2-40B4-BE49-F238E27FC236}">
                  <a16:creationId xmlns:a16="http://schemas.microsoft.com/office/drawing/2014/main" id="{D779B6E1-6CD3-D79D-8D1F-9668C4D21886}"/>
                </a:ext>
              </a:extLst>
            </p:cNvPr>
            <p:cNvSpPr/>
            <p:nvPr/>
          </p:nvSpPr>
          <p:spPr>
            <a:xfrm>
              <a:off x="13883862" y="6260076"/>
              <a:ext cx="2305054" cy="979681"/>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Bridge Mode</a:t>
              </a:r>
              <a:endParaRPr sz="2000">
                <a:solidFill>
                  <a:srgbClr val="3F3F3F"/>
                </a:solidFill>
                <a:latin typeface="Calibri"/>
                <a:ea typeface="Calibri"/>
                <a:cs typeface="Calibri"/>
                <a:sym typeface="Calibri"/>
              </a:endParaRPr>
            </a:p>
          </p:txBody>
        </p:sp>
        <p:cxnSp>
          <p:nvCxnSpPr>
            <p:cNvPr id="22" name="Google Shape;728;p22">
              <a:extLst>
                <a:ext uri="{FF2B5EF4-FFF2-40B4-BE49-F238E27FC236}">
                  <a16:creationId xmlns:a16="http://schemas.microsoft.com/office/drawing/2014/main" id="{4228433E-18F0-6583-55F3-B3470AF5FD0B}"/>
                </a:ext>
              </a:extLst>
            </p:cNvPr>
            <p:cNvCxnSpPr>
              <a:cxnSpLocks/>
            </p:cNvCxnSpPr>
            <p:nvPr/>
          </p:nvCxnSpPr>
          <p:spPr>
            <a:xfrm>
              <a:off x="14313944" y="5779885"/>
              <a:ext cx="0" cy="480191"/>
            </a:xfrm>
            <a:prstGeom prst="straightConnector1">
              <a:avLst/>
            </a:prstGeom>
            <a:noFill/>
            <a:ln w="38100" cap="flat" cmpd="sng">
              <a:solidFill>
                <a:srgbClr val="E4B363"/>
              </a:solidFill>
              <a:prstDash val="solid"/>
              <a:miter lim="800000"/>
              <a:headEnd type="none" w="sm" len="sm"/>
              <a:tailEnd type="none" w="sm" len="sm"/>
            </a:ln>
          </p:spPr>
        </p:cxnSp>
      </p:grpSp>
    </p:spTree>
    <p:extLst>
      <p:ext uri="{BB962C8B-B14F-4D97-AF65-F5344CB8AC3E}">
        <p14:creationId xmlns:p14="http://schemas.microsoft.com/office/powerpoint/2010/main" val="69134616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19145" y="7871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SOAR Components</a:t>
            </a:r>
            <a:endParaRPr/>
          </a:p>
        </p:txBody>
      </p:sp>
      <p:pic>
        <p:nvPicPr>
          <p:cNvPr id="424" name="Google Shape;424;p67"/>
          <p:cNvPicPr preferRelativeResize="0"/>
          <p:nvPr/>
        </p:nvPicPr>
        <p:blipFill rotWithShape="1">
          <a:blip r:embed="rId3">
            <a:alphaModFix/>
          </a:blip>
          <a:srcRect/>
          <a:stretch/>
        </p:blipFill>
        <p:spPr>
          <a:xfrm>
            <a:off x="6720831" y="619442"/>
            <a:ext cx="2814338" cy="365760"/>
          </a:xfrm>
          <a:prstGeom prst="rect">
            <a:avLst/>
          </a:prstGeom>
          <a:noFill/>
          <a:ln>
            <a:noFill/>
          </a:ln>
        </p:spPr>
      </p:pic>
      <p:sp>
        <p:nvSpPr>
          <p:cNvPr id="21" name="Google Shape;4846;p411">
            <a:extLst>
              <a:ext uri="{FF2B5EF4-FFF2-40B4-BE49-F238E27FC236}">
                <a16:creationId xmlns:a16="http://schemas.microsoft.com/office/drawing/2014/main" id="{07C9FCC8-A9AC-43D7-8E50-4C6897116152}"/>
              </a:ext>
            </a:extLst>
          </p:cNvPr>
          <p:cNvSpPr/>
          <p:nvPr/>
        </p:nvSpPr>
        <p:spPr>
          <a:xfrm>
            <a:off x="622853" y="2247530"/>
            <a:ext cx="4441585" cy="6624616"/>
          </a:xfrm>
          <a:prstGeom prst="roundRect">
            <a:avLst>
              <a:gd name="adj" fmla="val 493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342900" lvl="0" indent="-342900">
              <a:lnSpc>
                <a:spcPct val="114000"/>
              </a:lnSpc>
              <a:buFont typeface="Arial" panose="020B0604020202020204" pitchFamily="34" charset="0"/>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Security orchestration connects and integrates disparate internal and external tools via built-in or custom integrations and application programming interfaces.</a:t>
            </a:r>
          </a:p>
          <a:p>
            <a:pPr lvl="0">
              <a:lnSpc>
                <a:spcPct val="114000"/>
              </a:lnSpc>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 </a:t>
            </a:r>
          </a:p>
          <a:p>
            <a:pPr marL="342900" lvl="0" indent="-342900">
              <a:lnSpc>
                <a:spcPct val="114000"/>
              </a:lnSpc>
              <a:buFont typeface="Arial" panose="020B0604020202020204" pitchFamily="34" charset="0"/>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Connected systems may include vulnerability scanners, endpoint protection products</a:t>
            </a: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 FW, and End Point</a:t>
            </a:r>
          </a:p>
        </p:txBody>
      </p:sp>
      <p:grpSp>
        <p:nvGrpSpPr>
          <p:cNvPr id="22" name="Google Shape;313;p40">
            <a:extLst>
              <a:ext uri="{FF2B5EF4-FFF2-40B4-BE49-F238E27FC236}">
                <a16:creationId xmlns:a16="http://schemas.microsoft.com/office/drawing/2014/main" id="{516658B5-4C92-4FB8-A764-D7D0686BA5AF}"/>
              </a:ext>
            </a:extLst>
          </p:cNvPr>
          <p:cNvGrpSpPr/>
          <p:nvPr/>
        </p:nvGrpSpPr>
        <p:grpSpPr>
          <a:xfrm>
            <a:off x="548808" y="1570147"/>
            <a:ext cx="4892282" cy="725054"/>
            <a:chOff x="3002404" y="1390514"/>
            <a:chExt cx="3929012" cy="2040997"/>
          </a:xfrm>
        </p:grpSpPr>
        <p:sp>
          <p:nvSpPr>
            <p:cNvPr id="23" name="Google Shape;314;p40">
              <a:extLst>
                <a:ext uri="{FF2B5EF4-FFF2-40B4-BE49-F238E27FC236}">
                  <a16:creationId xmlns:a16="http://schemas.microsoft.com/office/drawing/2014/main" id="{EE990170-EE26-4CD9-BCE9-7B538C7D4CD2}"/>
                </a:ext>
              </a:extLst>
            </p:cNvPr>
            <p:cNvSpPr/>
            <p:nvPr/>
          </p:nvSpPr>
          <p:spPr>
            <a:xfrm rot="-5400000">
              <a:off x="3863939" y="920039"/>
              <a:ext cx="2040997"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lang="en-US"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4" name="Google Shape;316;p40">
              <a:extLst>
                <a:ext uri="{FF2B5EF4-FFF2-40B4-BE49-F238E27FC236}">
                  <a16:creationId xmlns:a16="http://schemas.microsoft.com/office/drawing/2014/main" id="{EA95478E-8AAD-4E3D-BECC-C380FBFDB5D3}"/>
                </a:ext>
              </a:extLst>
            </p:cNvPr>
            <p:cNvSpPr txBox="1"/>
            <p:nvPr/>
          </p:nvSpPr>
          <p:spPr>
            <a:xfrm>
              <a:off x="3002404" y="1672995"/>
              <a:ext cx="3929012" cy="1341840"/>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Security Orchestration</a:t>
              </a:r>
            </a:p>
          </p:txBody>
        </p:sp>
      </p:grpSp>
      <p:sp>
        <p:nvSpPr>
          <p:cNvPr id="25" name="Google Shape;4846;p411">
            <a:extLst>
              <a:ext uri="{FF2B5EF4-FFF2-40B4-BE49-F238E27FC236}">
                <a16:creationId xmlns:a16="http://schemas.microsoft.com/office/drawing/2014/main" id="{18BCCC57-BAE1-4699-A01F-6630E6D09052}"/>
              </a:ext>
            </a:extLst>
          </p:cNvPr>
          <p:cNvSpPr/>
          <p:nvPr/>
        </p:nvSpPr>
        <p:spPr>
          <a:xfrm>
            <a:off x="5395781" y="2242078"/>
            <a:ext cx="4616058" cy="6582398"/>
          </a:xfrm>
          <a:prstGeom prst="roundRect">
            <a:avLst>
              <a:gd name="adj" fmla="val 4998"/>
            </a:avLst>
          </a:prstGeom>
          <a:noFill/>
          <a:ln w="25400"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lvl="0" algn="ctr">
              <a:lnSpc>
                <a:spcPct val="114000"/>
              </a:lnSpc>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indent="-342900">
              <a:lnSpc>
                <a:spcPct val="114000"/>
              </a:lnSpc>
              <a:buFont typeface="Arial" panose="020B0604020202020204" pitchFamily="34" charset="0"/>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Security automation, fed by the data and alerts collected from security orchestration, ingests and analyzes data and creates repeated, automated processes to replace manual processes</a:t>
            </a: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a:t>
            </a:r>
          </a:p>
          <a:p>
            <a:pPr marL="342900" indent="-342900">
              <a:lnSpc>
                <a:spcPct val="114000"/>
              </a:lnSpc>
              <a:buFont typeface="Arial" panose="020B0604020202020204" pitchFamily="34" charset="0"/>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indent="-342900">
              <a:lnSpc>
                <a:spcPct val="114000"/>
              </a:lnSpc>
              <a:buFont typeface="Arial" panose="020B0604020202020204" pitchFamily="34" charset="0"/>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SOAR automation can prioritize threats, make recommendations and automate future responses using artificial intelligence (AI) and machine learning</a:t>
            </a: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nvGrpSpPr>
          <p:cNvPr id="26" name="Google Shape;313;p40">
            <a:extLst>
              <a:ext uri="{FF2B5EF4-FFF2-40B4-BE49-F238E27FC236}">
                <a16:creationId xmlns:a16="http://schemas.microsoft.com/office/drawing/2014/main" id="{A0233445-2449-4532-9BC2-64ADD76437E2}"/>
              </a:ext>
            </a:extLst>
          </p:cNvPr>
          <p:cNvGrpSpPr/>
          <p:nvPr/>
        </p:nvGrpSpPr>
        <p:grpSpPr>
          <a:xfrm>
            <a:off x="5171166" y="1512738"/>
            <a:ext cx="4805305" cy="844254"/>
            <a:chOff x="2903360" y="1377642"/>
            <a:chExt cx="3929012" cy="2053869"/>
          </a:xfrm>
        </p:grpSpPr>
        <p:sp>
          <p:nvSpPr>
            <p:cNvPr id="27" name="Google Shape;314;p40">
              <a:extLst>
                <a:ext uri="{FF2B5EF4-FFF2-40B4-BE49-F238E27FC236}">
                  <a16:creationId xmlns:a16="http://schemas.microsoft.com/office/drawing/2014/main" id="{6661D302-2ED5-4CD0-92C1-0BF8207840C7}"/>
                </a:ext>
              </a:extLst>
            </p:cNvPr>
            <p:cNvSpPr/>
            <p:nvPr/>
          </p:nvSpPr>
          <p:spPr>
            <a:xfrm rot="-5400000">
              <a:off x="3863939" y="920039"/>
              <a:ext cx="2040997"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8" name="Google Shape;316;p40">
              <a:extLst>
                <a:ext uri="{FF2B5EF4-FFF2-40B4-BE49-F238E27FC236}">
                  <a16:creationId xmlns:a16="http://schemas.microsoft.com/office/drawing/2014/main" id="{57DBC591-D01C-40F9-94BE-BC42A9956061}"/>
                </a:ext>
              </a:extLst>
            </p:cNvPr>
            <p:cNvSpPr txBox="1"/>
            <p:nvPr/>
          </p:nvSpPr>
          <p:spPr>
            <a:xfrm>
              <a:off x="2903360" y="1377642"/>
              <a:ext cx="3929012" cy="1159654"/>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Security Automation</a:t>
              </a:r>
            </a:p>
          </p:txBody>
        </p:sp>
      </p:grpSp>
      <p:sp>
        <p:nvSpPr>
          <p:cNvPr id="33" name="Google Shape;4846;p411">
            <a:extLst>
              <a:ext uri="{FF2B5EF4-FFF2-40B4-BE49-F238E27FC236}">
                <a16:creationId xmlns:a16="http://schemas.microsoft.com/office/drawing/2014/main" id="{58576B99-4917-44AF-9AC4-B1AC041E0A4E}"/>
              </a:ext>
            </a:extLst>
          </p:cNvPr>
          <p:cNvSpPr/>
          <p:nvPr/>
        </p:nvSpPr>
        <p:spPr>
          <a:xfrm>
            <a:off x="10672220" y="2295201"/>
            <a:ext cx="4806319" cy="6529275"/>
          </a:xfrm>
          <a:prstGeom prst="roundRect">
            <a:avLst>
              <a:gd name="adj" fmla="val 3975"/>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lvl="0">
              <a:lnSpc>
                <a:spcPct val="114000"/>
              </a:lnSpc>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14000"/>
              </a:lnSpc>
              <a:buFont typeface="Arial" panose="020B0604020202020204" pitchFamily="34" charset="0"/>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SOAR enables organizations to respond swiftly and effectively to security incidents. When a potential threat is detected, SOAR can trigger predefined response actions, such as isolating affected systems, blocking malicious IP addresses, or notifying incident response teams.</a:t>
            </a:r>
          </a:p>
          <a:p>
            <a:pPr marL="342900" lvl="0" indent="-342900">
              <a:lnSpc>
                <a:spcPct val="114000"/>
              </a:lnSpc>
              <a:buFont typeface="Arial" panose="020B0604020202020204" pitchFamily="34" charset="0"/>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4" name="Google Shape;313;p40">
            <a:extLst>
              <a:ext uri="{FF2B5EF4-FFF2-40B4-BE49-F238E27FC236}">
                <a16:creationId xmlns:a16="http://schemas.microsoft.com/office/drawing/2014/main" id="{6614328A-BA82-4C59-BC7D-10A4321D2F95}"/>
              </a:ext>
            </a:extLst>
          </p:cNvPr>
          <p:cNvGrpSpPr/>
          <p:nvPr/>
        </p:nvGrpSpPr>
        <p:grpSpPr>
          <a:xfrm>
            <a:off x="10777505" y="1511107"/>
            <a:ext cx="4224019" cy="842328"/>
            <a:chOff x="3085789" y="846913"/>
            <a:chExt cx="3438909" cy="2584599"/>
          </a:xfrm>
        </p:grpSpPr>
        <p:sp>
          <p:nvSpPr>
            <p:cNvPr id="35" name="Google Shape;314;p40">
              <a:extLst>
                <a:ext uri="{FF2B5EF4-FFF2-40B4-BE49-F238E27FC236}">
                  <a16:creationId xmlns:a16="http://schemas.microsoft.com/office/drawing/2014/main" id="{7CFED904-0F19-4297-A41A-5DF1C3C62422}"/>
                </a:ext>
              </a:extLst>
            </p:cNvPr>
            <p:cNvSpPr/>
            <p:nvPr/>
          </p:nvSpPr>
          <p:spPr>
            <a:xfrm rot="16200000">
              <a:off x="3597299" y="653399"/>
              <a:ext cx="2574279"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6" name="Google Shape;316;p40">
              <a:extLst>
                <a:ext uri="{FF2B5EF4-FFF2-40B4-BE49-F238E27FC236}">
                  <a16:creationId xmlns:a16="http://schemas.microsoft.com/office/drawing/2014/main" id="{B3684149-810F-4EC2-B444-1C4C94E00106}"/>
                </a:ext>
              </a:extLst>
            </p:cNvPr>
            <p:cNvSpPr txBox="1"/>
            <p:nvPr/>
          </p:nvSpPr>
          <p:spPr>
            <a:xfrm>
              <a:off x="3085789" y="846913"/>
              <a:ext cx="3438909" cy="1462651"/>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Security Response</a:t>
              </a:r>
            </a:p>
          </p:txBody>
        </p:sp>
      </p:grpSp>
    </p:spTree>
    <p:extLst>
      <p:ext uri="{BB962C8B-B14F-4D97-AF65-F5344CB8AC3E}">
        <p14:creationId xmlns:p14="http://schemas.microsoft.com/office/powerpoint/2010/main" val="233046533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Shape 1156"/>
        <p:cNvGrpSpPr/>
        <p:nvPr/>
      </p:nvGrpSpPr>
      <p:grpSpPr>
        <a:xfrm>
          <a:off x="0" y="0"/>
          <a:ext cx="0" cy="0"/>
          <a:chOff x="0" y="0"/>
          <a:chExt cx="0" cy="0"/>
        </a:xfrm>
      </p:grpSpPr>
      <p:sp>
        <p:nvSpPr>
          <p:cNvPr id="1157" name="Google Shape;1157;gdd265c2260_6_25"/>
          <p:cNvSpPr/>
          <p:nvPr/>
        </p:nvSpPr>
        <p:spPr>
          <a:xfrm>
            <a:off x="9563247" y="3177864"/>
            <a:ext cx="424960" cy="305313"/>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158" name="Google Shape;1158;gdd265c2260_6_25"/>
          <p:cNvSpPr/>
          <p:nvPr/>
        </p:nvSpPr>
        <p:spPr>
          <a:xfrm>
            <a:off x="9730850" y="3919501"/>
            <a:ext cx="479166" cy="344257"/>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159" name="Google Shape;1159;gdd265c2260_6_25"/>
          <p:cNvSpPr/>
          <p:nvPr/>
        </p:nvSpPr>
        <p:spPr>
          <a:xfrm>
            <a:off x="1649215" y="6260094"/>
            <a:ext cx="5348087" cy="2519655"/>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lvl="0"/>
            <a:r>
              <a:rPr lang="en-US" sz="2000">
                <a:solidFill>
                  <a:srgbClr val="3F3F3F"/>
                </a:solidFill>
                <a:latin typeface="Open Sans"/>
                <a:ea typeface="Open Sans"/>
                <a:cs typeface="Open Sans"/>
              </a:rPr>
              <a:t>SOAR platforms consolidate various security systems' dashboards into a single interface. </a:t>
            </a:r>
            <a:endParaRPr lang="en-IN" sz="2000">
              <a:solidFill>
                <a:srgbClr val="3F3F3F"/>
              </a:solidFill>
              <a:latin typeface="Open Sans"/>
              <a:ea typeface="Open Sans"/>
              <a:cs typeface="Open Sans"/>
            </a:endParaRPr>
          </a:p>
        </p:txBody>
      </p:sp>
      <p:sp>
        <p:nvSpPr>
          <p:cNvPr id="1160" name="Google Shape;1160;gdd265c2260_6_2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t>Benefits of SOAR</a:t>
            </a:r>
            <a:endParaRPr/>
          </a:p>
        </p:txBody>
      </p:sp>
      <p:pic>
        <p:nvPicPr>
          <p:cNvPr id="1161" name="Google Shape;1161;gdd265c2260_6_25"/>
          <p:cNvPicPr preferRelativeResize="0"/>
          <p:nvPr/>
        </p:nvPicPr>
        <p:blipFill>
          <a:blip r:embed="rId3">
            <a:alphaModFix/>
          </a:blip>
          <a:stretch>
            <a:fillRect/>
          </a:stretch>
        </p:blipFill>
        <p:spPr>
          <a:xfrm>
            <a:off x="6505160" y="760639"/>
            <a:ext cx="3245679" cy="365760"/>
          </a:xfrm>
          <a:prstGeom prst="rect">
            <a:avLst/>
          </a:prstGeom>
          <a:noFill/>
          <a:ln>
            <a:noFill/>
          </a:ln>
        </p:spPr>
      </p:pic>
      <p:sp>
        <p:nvSpPr>
          <p:cNvPr id="1163" name="Google Shape;1163;gdd265c2260_6_25"/>
          <p:cNvSpPr/>
          <p:nvPr/>
        </p:nvSpPr>
        <p:spPr>
          <a:xfrm>
            <a:off x="8012276" y="6018515"/>
            <a:ext cx="683515" cy="491072"/>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164" name="Google Shape;1164;gdd265c2260_6_25"/>
          <p:cNvSpPr/>
          <p:nvPr/>
        </p:nvSpPr>
        <p:spPr>
          <a:xfrm>
            <a:off x="1649215" y="2197990"/>
            <a:ext cx="5586472" cy="2374010"/>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marL="457200" marR="0" lvl="0" indent="-361950" algn="l" rtl="0">
              <a:lnSpc>
                <a:spcPct val="114000"/>
              </a:lnSpc>
              <a:spcBef>
                <a:spcPct val="0"/>
              </a:spcBef>
              <a:spcAft>
                <a:spcPct val="0"/>
              </a:spcAft>
              <a:buClr>
                <a:srgbClr val="3F3F3F"/>
              </a:buClr>
              <a:buSzPts val="2100"/>
              <a:buFont typeface="Open Sans"/>
              <a:buChar char="●"/>
            </a:pPr>
            <a:endParaRPr sz="2100" b="0" i="0" u="none" strike="noStrike" cap="none">
              <a:solidFill>
                <a:srgbClr val="3F3F3F"/>
              </a:solidFill>
              <a:latin typeface="Open Sans"/>
              <a:ea typeface="Open Sans"/>
              <a:cs typeface="Open Sans"/>
              <a:sym typeface="Open Sans"/>
            </a:endParaRPr>
          </a:p>
        </p:txBody>
      </p:sp>
      <p:sp>
        <p:nvSpPr>
          <p:cNvPr id="1165" name="Google Shape;1165;gdd265c2260_6_25"/>
          <p:cNvSpPr/>
          <p:nvPr/>
        </p:nvSpPr>
        <p:spPr>
          <a:xfrm>
            <a:off x="2294508" y="1544858"/>
            <a:ext cx="4057500" cy="753459"/>
          </a:xfrm>
          <a:prstGeom prst="roundRect">
            <a:avLst>
              <a:gd name="adj" fmla="val 16667"/>
            </a:avLst>
          </a:prstGeom>
          <a:solidFill>
            <a:schemeClr val="bg2">
              <a:lumMod val="60000"/>
              <a:lumOff val="40000"/>
            </a:schemeClr>
          </a:solidFill>
          <a:ln>
            <a:noFill/>
          </a:ln>
        </p:spPr>
        <p:txBody>
          <a:bodyPr spcFirstLastPara="1" wrap="square" lIns="91425" tIns="45700" rIns="91425" bIns="45700" anchor="ctr" anchorCtr="0">
            <a:noAutofit/>
          </a:bodyPr>
          <a:lstStyle/>
          <a:p>
            <a:pPr algn="ctr">
              <a:lnSpc>
                <a:spcPct val="114000"/>
              </a:lnSpc>
              <a:spcBef>
                <a:spcPct val="0"/>
              </a:spcBef>
              <a:spcAft>
                <a:spcPct val="0"/>
              </a:spcAft>
              <a:buSzPts val="2100"/>
            </a:pPr>
            <a:r>
              <a:rPr lang="en-US" sz="2100">
                <a:solidFill>
                  <a:srgbClr val="FFFFFF"/>
                </a:solidFill>
                <a:latin typeface="Open Sans"/>
                <a:ea typeface="Open Sans"/>
                <a:cs typeface="Open Sans"/>
              </a:rPr>
              <a:t>Faster incident detection and reaction times.</a:t>
            </a:r>
            <a:endParaRPr lang="en-IN" sz="2100">
              <a:solidFill>
                <a:srgbClr val="FFFFFF"/>
              </a:solidFill>
              <a:latin typeface="Open Sans"/>
              <a:ea typeface="Open Sans"/>
              <a:cs typeface="Open Sans"/>
            </a:endParaRPr>
          </a:p>
        </p:txBody>
      </p:sp>
      <p:sp>
        <p:nvSpPr>
          <p:cNvPr id="1166" name="Google Shape;1166;gdd265c2260_6_25"/>
          <p:cNvSpPr/>
          <p:nvPr/>
        </p:nvSpPr>
        <p:spPr>
          <a:xfrm>
            <a:off x="2114802" y="5583159"/>
            <a:ext cx="4057500" cy="715249"/>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14000"/>
              </a:lnSpc>
              <a:spcBef>
                <a:spcPct val="0"/>
              </a:spcBef>
              <a:spcAft>
                <a:spcPct val="0"/>
              </a:spcAft>
              <a:buClr>
                <a:srgbClr val="000000"/>
              </a:buClr>
              <a:buSzPts val="2100"/>
              <a:buFont typeface="Arial"/>
              <a:buNone/>
            </a:pPr>
            <a:r>
              <a:rPr lang="en-US" sz="2100" b="0" i="0" u="none" strike="noStrike" cap="none">
                <a:solidFill>
                  <a:srgbClr val="FFFFFF"/>
                </a:solidFill>
                <a:latin typeface="Open Sans"/>
                <a:ea typeface="Open Sans"/>
                <a:cs typeface="Open Sans"/>
                <a:sym typeface="Open Sans"/>
              </a:rPr>
              <a:t>Simplified Management</a:t>
            </a:r>
            <a:endParaRPr sz="2100" b="0" i="0" u="none" strike="noStrike" cap="none">
              <a:solidFill>
                <a:srgbClr val="FFFFFF"/>
              </a:solidFill>
              <a:latin typeface="Open Sans"/>
              <a:ea typeface="Open Sans"/>
              <a:cs typeface="Open Sans"/>
              <a:sym typeface="Open Sans"/>
            </a:endParaRPr>
          </a:p>
        </p:txBody>
      </p:sp>
      <p:sp>
        <p:nvSpPr>
          <p:cNvPr id="1167" name="Google Shape;1167;gdd265c2260_6_25"/>
          <p:cNvSpPr/>
          <p:nvPr/>
        </p:nvSpPr>
        <p:spPr>
          <a:xfrm>
            <a:off x="9775727" y="6131800"/>
            <a:ext cx="5376286" cy="2519655"/>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ct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r>
              <a:rPr lang="en-US" sz="2000">
                <a:solidFill>
                  <a:srgbClr val="3F3F3F"/>
                </a:solidFill>
                <a:latin typeface="Open Sans"/>
                <a:ea typeface="Open Sans"/>
                <a:cs typeface="Open Sans"/>
              </a:rPr>
              <a:t>SOAR's orchestration, automation and workflows can meet scalability demands more easily.</a:t>
            </a:r>
            <a:endParaRPr lang="en-IN" sz="2000">
              <a:solidFill>
                <a:srgbClr val="3F3F3F"/>
              </a:solidFill>
              <a:latin typeface="Open Sans"/>
              <a:ea typeface="Open Sans"/>
              <a:cs typeface="Open Sans"/>
            </a:endParaRPr>
          </a:p>
          <a:p>
            <a:pPr marL="50800" marR="0" lvl="0" indent="0" algn="ctr" rtl="0">
              <a:lnSpc>
                <a:spcPct val="114000"/>
              </a:lnSpc>
              <a:spcBef>
                <a:spcPts val="1000"/>
              </a:spcBef>
              <a:spcAft>
                <a:spcPct val="0"/>
              </a:spcAft>
              <a:buClr>
                <a:srgbClr val="000000"/>
              </a:buClr>
              <a:buSzPts val="2800"/>
              <a:buFont typeface="Arial"/>
              <a:buNone/>
            </a:pPr>
            <a:endParaRPr sz="2200" b="0" i="0" u="none" strike="noStrike" cap="none">
              <a:solidFill>
                <a:srgbClr val="3F3F3F"/>
              </a:solidFill>
              <a:latin typeface="Open Sans"/>
              <a:ea typeface="Open Sans"/>
              <a:cs typeface="Open Sans"/>
              <a:sym typeface="Open Sans"/>
            </a:endParaRPr>
          </a:p>
        </p:txBody>
      </p:sp>
      <p:sp>
        <p:nvSpPr>
          <p:cNvPr id="1168" name="Google Shape;1168;gdd265c2260_6_25"/>
          <p:cNvSpPr/>
          <p:nvPr/>
        </p:nvSpPr>
        <p:spPr>
          <a:xfrm>
            <a:off x="10151007" y="5306141"/>
            <a:ext cx="4524000" cy="865200"/>
          </a:xfrm>
          <a:prstGeom prst="roundRect">
            <a:avLst>
              <a:gd name="adj" fmla="val 16667"/>
            </a:avLst>
          </a:prstGeom>
          <a:solidFill>
            <a:schemeClr val="accent1">
              <a:lumMod val="60000"/>
              <a:lumOff val="40000"/>
            </a:schemeClr>
          </a:solidFill>
          <a:ln>
            <a:noFill/>
          </a:ln>
        </p:spPr>
        <p:txBody>
          <a:bodyPr spcFirstLastPara="1" wrap="square" lIns="91425" tIns="45700" rIns="91425" bIns="45700" anchor="t" anchorCtr="0">
            <a:noAutofit/>
          </a:bodyPr>
          <a:lstStyle/>
          <a:p>
            <a:pPr marL="0" marR="0" lvl="0" indent="0" algn="ctr" rtl="0">
              <a:lnSpc>
                <a:spcPct val="114000"/>
              </a:lnSpc>
              <a:spcBef>
                <a:spcPct val="0"/>
              </a:spcBef>
              <a:spcAft>
                <a:spcPct val="0"/>
              </a:spcAft>
              <a:buClr>
                <a:srgbClr val="000000"/>
              </a:buClr>
              <a:buSzPts val="2100"/>
              <a:buFont typeface="Arial"/>
              <a:buNone/>
            </a:pPr>
            <a:r>
              <a:rPr lang="en-US" sz="2100" b="0" i="0" u="none" strike="noStrike" cap="none">
                <a:solidFill>
                  <a:schemeClr val="tx1"/>
                </a:solidFill>
                <a:latin typeface="Open Sans"/>
                <a:ea typeface="Open Sans"/>
                <a:cs typeface="Open Sans"/>
                <a:sym typeface="Open Sans"/>
              </a:rPr>
              <a:t>Scalability</a:t>
            </a:r>
            <a:endParaRPr sz="2100" b="0" i="0" u="none" strike="noStrike" cap="none">
              <a:solidFill>
                <a:schemeClr val="tx1"/>
              </a:solidFill>
              <a:latin typeface="Open Sans"/>
              <a:ea typeface="Open Sans"/>
              <a:cs typeface="Open Sans"/>
              <a:sym typeface="Open Sans"/>
            </a:endParaRPr>
          </a:p>
        </p:txBody>
      </p:sp>
      <p:sp>
        <p:nvSpPr>
          <p:cNvPr id="2" name="Google Shape;1159;gdd265c2260_6_25">
            <a:extLst>
              <a:ext uri="{FF2B5EF4-FFF2-40B4-BE49-F238E27FC236}">
                <a16:creationId xmlns:a16="http://schemas.microsoft.com/office/drawing/2014/main" id="{909B882C-FE93-3F42-6425-C60B0C5DE809}"/>
              </a:ext>
            </a:extLst>
          </p:cNvPr>
          <p:cNvSpPr/>
          <p:nvPr/>
        </p:nvSpPr>
        <p:spPr>
          <a:xfrm>
            <a:off x="9775727" y="2052345"/>
            <a:ext cx="5172725" cy="2519655"/>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r>
              <a:rPr lang="en-US" sz="2000">
                <a:solidFill>
                  <a:srgbClr val="3F3F3F"/>
                </a:solidFill>
                <a:latin typeface="Open Sans"/>
                <a:ea typeface="Open Sans"/>
                <a:cs typeface="Open Sans"/>
              </a:rPr>
              <a:t>By integrating more data from a wider array of tools and systems, SOAR platforms can offer more context, better analysis and up-to-date threat information.</a:t>
            </a:r>
            <a:endParaRPr lang="en-IN" sz="2000">
              <a:solidFill>
                <a:srgbClr val="3F3F3F"/>
              </a:solidFill>
              <a:latin typeface="Open Sans"/>
              <a:ea typeface="Open Sans"/>
              <a:cs typeface="Open Sans"/>
            </a:endParaRPr>
          </a:p>
        </p:txBody>
      </p:sp>
      <p:sp>
        <p:nvSpPr>
          <p:cNvPr id="3" name="Google Shape;1165;gdd265c2260_6_25">
            <a:extLst>
              <a:ext uri="{FF2B5EF4-FFF2-40B4-BE49-F238E27FC236}">
                <a16:creationId xmlns:a16="http://schemas.microsoft.com/office/drawing/2014/main" id="{E88A79B5-4636-21E2-7D2E-E4C2BB68FF2C}"/>
              </a:ext>
            </a:extLst>
          </p:cNvPr>
          <p:cNvSpPr/>
          <p:nvPr/>
        </p:nvSpPr>
        <p:spPr>
          <a:xfrm>
            <a:off x="10210016" y="1325810"/>
            <a:ext cx="4057500" cy="753459"/>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lvl="0" algn="ctr">
              <a:lnSpc>
                <a:spcPct val="114000"/>
              </a:lnSpc>
              <a:spcBef>
                <a:spcPct val="0"/>
              </a:spcBef>
              <a:spcAft>
                <a:spcPct val="0"/>
              </a:spcAft>
              <a:buSzPts val="2100"/>
            </a:pPr>
            <a:r>
              <a:rPr lang="en-US" sz="2100">
                <a:solidFill>
                  <a:srgbClr val="FFFFFF"/>
                </a:solidFill>
                <a:latin typeface="Open Sans"/>
                <a:ea typeface="Open Sans"/>
                <a:cs typeface="Open Sans"/>
              </a:rPr>
              <a:t>Better threat context. </a:t>
            </a:r>
            <a:endParaRPr lang="en-IN" sz="2100">
              <a:solidFill>
                <a:srgbClr val="FFFFFF"/>
              </a:solidFill>
              <a:latin typeface="Open Sans"/>
              <a:ea typeface="Open Sans"/>
              <a:cs typeface="Open Sans"/>
            </a:endParaRPr>
          </a:p>
        </p:txBody>
      </p:sp>
      <p:sp>
        <p:nvSpPr>
          <p:cNvPr id="5" name="TextBox 4">
            <a:extLst>
              <a:ext uri="{FF2B5EF4-FFF2-40B4-BE49-F238E27FC236}">
                <a16:creationId xmlns:a16="http://schemas.microsoft.com/office/drawing/2014/main" id="{78D3F315-BE5A-377E-C158-C613259947B6}"/>
              </a:ext>
            </a:extLst>
          </p:cNvPr>
          <p:cNvSpPr txBox="1"/>
          <p:nvPr/>
        </p:nvSpPr>
        <p:spPr>
          <a:xfrm>
            <a:off x="1885851" y="2441022"/>
            <a:ext cx="4515402" cy="1015663"/>
          </a:xfrm>
          <a:prstGeom prst="rect">
            <a:avLst/>
          </a:prstGeom>
          <a:noFill/>
        </p:spPr>
        <p:txBody>
          <a:bodyPr wrap="square">
            <a:spAutoFit/>
          </a:bodyPr>
          <a:lstStyle/>
          <a:p>
            <a:pPr lvl="0"/>
            <a:r>
              <a:rPr lang="en-US" sz="2000">
                <a:solidFill>
                  <a:srgbClr val="3F3F3F"/>
                </a:solidFill>
                <a:latin typeface="Open Sans"/>
                <a:ea typeface="Open Sans"/>
                <a:cs typeface="Open Sans"/>
              </a:rPr>
              <a:t>SOAR's improved data context, combined with automation, can bring lower mean time to detect </a:t>
            </a:r>
          </a:p>
        </p:txBody>
      </p:sp>
    </p:spTree>
    <p:extLst>
      <p:ext uri="{BB962C8B-B14F-4D97-AF65-F5344CB8AC3E}">
        <p14:creationId xmlns:p14="http://schemas.microsoft.com/office/powerpoint/2010/main" val="224783022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Shape 1156"/>
        <p:cNvGrpSpPr/>
        <p:nvPr/>
      </p:nvGrpSpPr>
      <p:grpSpPr>
        <a:xfrm>
          <a:off x="0" y="0"/>
          <a:ext cx="0" cy="0"/>
          <a:chOff x="0" y="0"/>
          <a:chExt cx="0" cy="0"/>
        </a:xfrm>
      </p:grpSpPr>
      <p:sp>
        <p:nvSpPr>
          <p:cNvPr id="1157" name="Google Shape;1157;gdd265c2260_6_25"/>
          <p:cNvSpPr/>
          <p:nvPr/>
        </p:nvSpPr>
        <p:spPr>
          <a:xfrm>
            <a:off x="9563247" y="3177864"/>
            <a:ext cx="424960" cy="305313"/>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158" name="Google Shape;1158;gdd265c2260_6_25"/>
          <p:cNvSpPr/>
          <p:nvPr/>
        </p:nvSpPr>
        <p:spPr>
          <a:xfrm>
            <a:off x="9730850" y="3919501"/>
            <a:ext cx="479166" cy="344257"/>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159" name="Google Shape;1159;gdd265c2260_6_25"/>
          <p:cNvSpPr/>
          <p:nvPr/>
        </p:nvSpPr>
        <p:spPr>
          <a:xfrm>
            <a:off x="1649215" y="6260094"/>
            <a:ext cx="5348087" cy="2519655"/>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lvl="0"/>
            <a:r>
              <a:rPr lang="en-US" sz="2000">
                <a:solidFill>
                  <a:srgbClr val="3F3F3F"/>
                </a:solidFill>
                <a:latin typeface="Open Sans"/>
                <a:ea typeface="Open Sans"/>
                <a:cs typeface="Open Sans"/>
              </a:rPr>
              <a:t>SOAR platforms' reporting and analysis consolidate information quickly, enabling better data management processes and better response efforts to update existing security policies and programs for more effective security</a:t>
            </a:r>
            <a:endParaRPr lang="en-IN" sz="2000">
              <a:solidFill>
                <a:srgbClr val="3F3F3F"/>
              </a:solidFill>
              <a:latin typeface="Open Sans"/>
              <a:ea typeface="Open Sans"/>
              <a:cs typeface="Open Sans"/>
            </a:endParaRPr>
          </a:p>
        </p:txBody>
      </p:sp>
      <p:sp>
        <p:nvSpPr>
          <p:cNvPr id="1160" name="Google Shape;1160;gdd265c2260_6_2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t>Benefits of SOAR</a:t>
            </a:r>
            <a:endParaRPr/>
          </a:p>
        </p:txBody>
      </p:sp>
      <p:pic>
        <p:nvPicPr>
          <p:cNvPr id="1161" name="Google Shape;1161;gdd265c2260_6_25"/>
          <p:cNvPicPr preferRelativeResize="0"/>
          <p:nvPr/>
        </p:nvPicPr>
        <p:blipFill>
          <a:blip r:embed="rId3">
            <a:alphaModFix/>
          </a:blip>
          <a:stretch>
            <a:fillRect/>
          </a:stretch>
        </p:blipFill>
        <p:spPr>
          <a:xfrm>
            <a:off x="6505160" y="760639"/>
            <a:ext cx="3245679" cy="365760"/>
          </a:xfrm>
          <a:prstGeom prst="rect">
            <a:avLst/>
          </a:prstGeom>
          <a:noFill/>
          <a:ln>
            <a:noFill/>
          </a:ln>
        </p:spPr>
      </p:pic>
      <p:sp>
        <p:nvSpPr>
          <p:cNvPr id="1163" name="Google Shape;1163;gdd265c2260_6_25"/>
          <p:cNvSpPr/>
          <p:nvPr/>
        </p:nvSpPr>
        <p:spPr>
          <a:xfrm>
            <a:off x="8012276" y="6018515"/>
            <a:ext cx="683515" cy="491072"/>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164" name="Google Shape;1164;gdd265c2260_6_25"/>
          <p:cNvSpPr/>
          <p:nvPr/>
        </p:nvSpPr>
        <p:spPr>
          <a:xfrm>
            <a:off x="1649215" y="2197990"/>
            <a:ext cx="5586472" cy="2374010"/>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marL="457200" marR="0" lvl="0" indent="-361950" algn="l" rtl="0">
              <a:lnSpc>
                <a:spcPct val="114000"/>
              </a:lnSpc>
              <a:spcBef>
                <a:spcPct val="0"/>
              </a:spcBef>
              <a:spcAft>
                <a:spcPct val="0"/>
              </a:spcAft>
              <a:buClr>
                <a:srgbClr val="3F3F3F"/>
              </a:buClr>
              <a:buSzPts val="2100"/>
              <a:buFont typeface="Open Sans"/>
              <a:buChar char="●"/>
            </a:pPr>
            <a:endParaRPr sz="2100" b="0" i="0" u="none" strike="noStrike" cap="none">
              <a:solidFill>
                <a:srgbClr val="3F3F3F"/>
              </a:solidFill>
              <a:latin typeface="Open Sans"/>
              <a:ea typeface="Open Sans"/>
              <a:cs typeface="Open Sans"/>
              <a:sym typeface="Open Sans"/>
            </a:endParaRPr>
          </a:p>
        </p:txBody>
      </p:sp>
      <p:sp>
        <p:nvSpPr>
          <p:cNvPr id="1165" name="Google Shape;1165;gdd265c2260_6_25"/>
          <p:cNvSpPr/>
          <p:nvPr/>
        </p:nvSpPr>
        <p:spPr>
          <a:xfrm>
            <a:off x="2294508" y="1544858"/>
            <a:ext cx="4057500" cy="753459"/>
          </a:xfrm>
          <a:prstGeom prst="roundRect">
            <a:avLst>
              <a:gd name="adj" fmla="val 16667"/>
            </a:avLst>
          </a:prstGeom>
          <a:solidFill>
            <a:schemeClr val="bg2">
              <a:lumMod val="60000"/>
              <a:lumOff val="40000"/>
            </a:schemeClr>
          </a:solidFill>
          <a:ln>
            <a:noFill/>
          </a:ln>
        </p:spPr>
        <p:txBody>
          <a:bodyPr spcFirstLastPara="1" wrap="square" lIns="91425" tIns="45700" rIns="91425" bIns="45700" anchor="ctr" anchorCtr="0">
            <a:noAutofit/>
          </a:bodyPr>
          <a:lstStyle/>
          <a:p>
            <a:pPr algn="ctr">
              <a:lnSpc>
                <a:spcPct val="114000"/>
              </a:lnSpc>
              <a:spcBef>
                <a:spcPct val="0"/>
              </a:spcBef>
              <a:spcAft>
                <a:spcPct val="0"/>
              </a:spcAft>
              <a:buSzPts val="2100"/>
            </a:pPr>
            <a:r>
              <a:rPr lang="en-US" sz="2100">
                <a:solidFill>
                  <a:srgbClr val="FFFFFF"/>
                </a:solidFill>
                <a:latin typeface="Open Sans"/>
                <a:ea typeface="Open Sans"/>
                <a:cs typeface="Open Sans"/>
              </a:rPr>
              <a:t>Boost Analyst Productivity</a:t>
            </a:r>
            <a:endParaRPr lang="en-IN" sz="2100">
              <a:solidFill>
                <a:srgbClr val="FFFFFF"/>
              </a:solidFill>
              <a:latin typeface="Open Sans"/>
              <a:ea typeface="Open Sans"/>
              <a:cs typeface="Open Sans"/>
            </a:endParaRPr>
          </a:p>
        </p:txBody>
      </p:sp>
      <p:sp>
        <p:nvSpPr>
          <p:cNvPr id="1166" name="Google Shape;1166;gdd265c2260_6_25"/>
          <p:cNvSpPr/>
          <p:nvPr/>
        </p:nvSpPr>
        <p:spPr>
          <a:xfrm>
            <a:off x="2114802" y="5583159"/>
            <a:ext cx="4057500" cy="715249"/>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14000"/>
              </a:lnSpc>
              <a:spcBef>
                <a:spcPct val="0"/>
              </a:spcBef>
              <a:spcAft>
                <a:spcPct val="0"/>
              </a:spcAft>
              <a:buClr>
                <a:srgbClr val="000000"/>
              </a:buClr>
              <a:buSzPts val="2100"/>
              <a:buFont typeface="Arial"/>
              <a:buNone/>
            </a:pPr>
            <a:r>
              <a:rPr lang="en-US" sz="2100" b="0" i="0" u="none" strike="noStrike" cap="none">
                <a:solidFill>
                  <a:srgbClr val="FFFFFF"/>
                </a:solidFill>
                <a:latin typeface="Open Sans"/>
                <a:ea typeface="Open Sans"/>
                <a:cs typeface="Open Sans"/>
                <a:sym typeface="Open Sans"/>
              </a:rPr>
              <a:t>Reporting and Collaboration</a:t>
            </a:r>
            <a:endParaRPr sz="2100" b="0" i="0" u="none" strike="noStrike" cap="none">
              <a:solidFill>
                <a:srgbClr val="FFFFFF"/>
              </a:solidFill>
              <a:latin typeface="Open Sans"/>
              <a:ea typeface="Open Sans"/>
              <a:cs typeface="Open Sans"/>
              <a:sym typeface="Open Sans"/>
            </a:endParaRPr>
          </a:p>
        </p:txBody>
      </p:sp>
      <p:sp>
        <p:nvSpPr>
          <p:cNvPr id="1167" name="Google Shape;1167;gdd265c2260_6_25"/>
          <p:cNvSpPr/>
          <p:nvPr/>
        </p:nvSpPr>
        <p:spPr>
          <a:xfrm>
            <a:off x="9775727" y="6131800"/>
            <a:ext cx="5376286" cy="2519655"/>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ct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lvl="0"/>
            <a:r>
              <a:rPr lang="en-US" sz="2000">
                <a:solidFill>
                  <a:srgbClr val="3F3F3F"/>
                </a:solidFill>
                <a:latin typeface="Open Sans"/>
                <a:ea typeface="Open Sans"/>
                <a:cs typeface="Open Sans"/>
              </a:rPr>
              <a:t>In many instances, augmenting security analysts with SOAR tools can lower costs, as opposed to manually performing all threat analysis, detection and response efforts</a:t>
            </a:r>
            <a:r>
              <a:rPr lang="en-US" sz="2800" b="0" i="0"/>
              <a:t>.</a:t>
            </a:r>
            <a:endParaRPr lang="en-IN" sz="2800"/>
          </a:p>
          <a:p>
            <a:pPr marL="50800" marR="0" lvl="0" indent="0" algn="ctr" rtl="0">
              <a:lnSpc>
                <a:spcPct val="114000"/>
              </a:lnSpc>
              <a:spcBef>
                <a:spcPts val="1000"/>
              </a:spcBef>
              <a:spcAft>
                <a:spcPct val="0"/>
              </a:spcAft>
              <a:buClr>
                <a:srgbClr val="000000"/>
              </a:buClr>
              <a:buSzPts val="2800"/>
              <a:buFont typeface="Arial"/>
              <a:buNone/>
            </a:pPr>
            <a:endParaRPr sz="2200" b="0" i="0" u="none" strike="noStrike" cap="none">
              <a:solidFill>
                <a:srgbClr val="3F3F3F"/>
              </a:solidFill>
              <a:latin typeface="Open Sans"/>
              <a:ea typeface="Open Sans"/>
              <a:cs typeface="Open Sans"/>
              <a:sym typeface="Open Sans"/>
            </a:endParaRPr>
          </a:p>
        </p:txBody>
      </p:sp>
      <p:sp>
        <p:nvSpPr>
          <p:cNvPr id="1168" name="Google Shape;1168;gdd265c2260_6_25"/>
          <p:cNvSpPr/>
          <p:nvPr/>
        </p:nvSpPr>
        <p:spPr>
          <a:xfrm>
            <a:off x="10151007" y="5306141"/>
            <a:ext cx="4524000" cy="865200"/>
          </a:xfrm>
          <a:prstGeom prst="roundRect">
            <a:avLst>
              <a:gd name="adj" fmla="val 16667"/>
            </a:avLst>
          </a:prstGeom>
          <a:solidFill>
            <a:schemeClr val="accent1">
              <a:lumMod val="60000"/>
              <a:lumOff val="40000"/>
            </a:schemeClr>
          </a:solidFill>
          <a:ln>
            <a:noFill/>
          </a:ln>
        </p:spPr>
        <p:txBody>
          <a:bodyPr spcFirstLastPara="1" wrap="square" lIns="91425" tIns="45700" rIns="91425" bIns="45700" anchor="ctr" anchorCtr="0">
            <a:noAutofit/>
          </a:bodyPr>
          <a:lstStyle/>
          <a:p>
            <a:pPr marL="0" marR="0" lvl="0" indent="0" algn="ctr" rtl="0">
              <a:lnSpc>
                <a:spcPct val="114000"/>
              </a:lnSpc>
              <a:spcBef>
                <a:spcPct val="0"/>
              </a:spcBef>
              <a:spcAft>
                <a:spcPct val="0"/>
              </a:spcAft>
              <a:buClr>
                <a:srgbClr val="000000"/>
              </a:buClr>
              <a:buSzPts val="2100"/>
              <a:buFont typeface="Arial"/>
              <a:buNone/>
            </a:pPr>
            <a:r>
              <a:rPr lang="en-US" sz="2100" b="0" i="0" u="none" strike="noStrike" cap="none">
                <a:solidFill>
                  <a:schemeClr val="tx1"/>
                </a:solidFill>
                <a:latin typeface="Open Sans"/>
                <a:ea typeface="Open Sans"/>
                <a:cs typeface="Open Sans"/>
                <a:sym typeface="Open Sans"/>
              </a:rPr>
              <a:t>Lowered Costs</a:t>
            </a:r>
            <a:endParaRPr sz="2100" b="0" i="0" u="none" strike="noStrike" cap="none">
              <a:solidFill>
                <a:schemeClr val="tx1"/>
              </a:solidFill>
              <a:latin typeface="Open Sans"/>
              <a:ea typeface="Open Sans"/>
              <a:cs typeface="Open Sans"/>
              <a:sym typeface="Open Sans"/>
            </a:endParaRPr>
          </a:p>
        </p:txBody>
      </p:sp>
      <p:sp>
        <p:nvSpPr>
          <p:cNvPr id="2" name="Google Shape;1159;gdd265c2260_6_25">
            <a:extLst>
              <a:ext uri="{FF2B5EF4-FFF2-40B4-BE49-F238E27FC236}">
                <a16:creationId xmlns:a16="http://schemas.microsoft.com/office/drawing/2014/main" id="{909B882C-FE93-3F42-6425-C60B0C5DE809}"/>
              </a:ext>
            </a:extLst>
          </p:cNvPr>
          <p:cNvSpPr/>
          <p:nvPr/>
        </p:nvSpPr>
        <p:spPr>
          <a:xfrm>
            <a:off x="9775727" y="2052345"/>
            <a:ext cx="5172725" cy="2519655"/>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lvl="0"/>
            <a:r>
              <a:rPr lang="en-US" sz="2000">
                <a:solidFill>
                  <a:srgbClr val="3F3F3F"/>
                </a:solidFill>
                <a:latin typeface="Open Sans"/>
                <a:ea typeface="Open Sans"/>
                <a:cs typeface="Open Sans"/>
              </a:rPr>
              <a:t>Standardized procedures and playbooks that automate lower-level tasks enable SecOps teams to respond to more threats in the same time period</a:t>
            </a:r>
            <a:endParaRPr lang="en-IN" sz="2000">
              <a:solidFill>
                <a:srgbClr val="3F3F3F"/>
              </a:solidFill>
              <a:latin typeface="Open Sans"/>
              <a:ea typeface="Open Sans"/>
              <a:cs typeface="Open Sans"/>
            </a:endParaRPr>
          </a:p>
        </p:txBody>
      </p:sp>
      <p:sp>
        <p:nvSpPr>
          <p:cNvPr id="3" name="Google Shape;1165;gdd265c2260_6_25">
            <a:extLst>
              <a:ext uri="{FF2B5EF4-FFF2-40B4-BE49-F238E27FC236}">
                <a16:creationId xmlns:a16="http://schemas.microsoft.com/office/drawing/2014/main" id="{E88A79B5-4636-21E2-7D2E-E4C2BB68FF2C}"/>
              </a:ext>
            </a:extLst>
          </p:cNvPr>
          <p:cNvSpPr/>
          <p:nvPr/>
        </p:nvSpPr>
        <p:spPr>
          <a:xfrm>
            <a:off x="10210016" y="1325810"/>
            <a:ext cx="4057500" cy="753459"/>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lvl="0" algn="ctr">
              <a:lnSpc>
                <a:spcPct val="114000"/>
              </a:lnSpc>
              <a:spcBef>
                <a:spcPct val="0"/>
              </a:spcBef>
              <a:spcAft>
                <a:spcPct val="0"/>
              </a:spcAft>
              <a:buSzPts val="2100"/>
            </a:pPr>
            <a:r>
              <a:rPr lang="en-US" sz="2100">
                <a:solidFill>
                  <a:srgbClr val="FFFFFF"/>
                </a:solidFill>
                <a:latin typeface="Open Sans"/>
                <a:ea typeface="Open Sans"/>
                <a:cs typeface="Open Sans"/>
              </a:rPr>
              <a:t>Streamlining Operations</a:t>
            </a:r>
            <a:endParaRPr lang="en-IN" sz="2100">
              <a:solidFill>
                <a:srgbClr val="FFFFFF"/>
              </a:solidFill>
              <a:latin typeface="Open Sans"/>
              <a:ea typeface="Open Sans"/>
              <a:cs typeface="Open Sans"/>
            </a:endParaRPr>
          </a:p>
        </p:txBody>
      </p:sp>
      <p:sp>
        <p:nvSpPr>
          <p:cNvPr id="5" name="TextBox 4">
            <a:extLst>
              <a:ext uri="{FF2B5EF4-FFF2-40B4-BE49-F238E27FC236}">
                <a16:creationId xmlns:a16="http://schemas.microsoft.com/office/drawing/2014/main" id="{78D3F315-BE5A-377E-C158-C613259947B6}"/>
              </a:ext>
            </a:extLst>
          </p:cNvPr>
          <p:cNvSpPr txBox="1"/>
          <p:nvPr/>
        </p:nvSpPr>
        <p:spPr>
          <a:xfrm>
            <a:off x="1885851" y="2311774"/>
            <a:ext cx="4515402" cy="2246769"/>
          </a:xfrm>
          <a:prstGeom prst="rect">
            <a:avLst/>
          </a:prstGeom>
          <a:noFill/>
        </p:spPr>
        <p:txBody>
          <a:bodyPr wrap="square">
            <a:spAutoFit/>
          </a:bodyPr>
          <a:lstStyle/>
          <a:p>
            <a:pPr lvl="0"/>
            <a:r>
              <a:rPr lang="en-US" sz="2000">
                <a:solidFill>
                  <a:srgbClr val="3F3F3F"/>
                </a:solidFill>
                <a:latin typeface="Open Sans"/>
                <a:ea typeface="Open Sans"/>
                <a:cs typeface="Open Sans"/>
              </a:rPr>
              <a:t>Automating lower-level threats augments SecOps and security operations center (</a:t>
            </a:r>
            <a:r>
              <a:rPr lang="en-US" sz="2000">
                <a:solidFill>
                  <a:srgbClr val="3F3F3F"/>
                </a:solidFill>
                <a:latin typeface="Open Sans"/>
                <a:ea typeface="Open Sans"/>
                <a:cs typeface="Open Sans"/>
                <a:hlinkClick r:id="rId4">
                  <a:extLst>
                    <a:ext uri="{A12FA001-AC4F-418D-AE19-62706E023703}">
                      <ahyp:hlinkClr xmlns:ahyp="http://schemas.microsoft.com/office/drawing/2018/hyperlinkcolor" val="tx"/>
                    </a:ext>
                  </a:extLst>
                </a:hlinkClick>
              </a:rPr>
              <a:t>SOC</a:t>
            </a:r>
            <a:r>
              <a:rPr lang="en-US" sz="2000">
                <a:solidFill>
                  <a:srgbClr val="3F3F3F"/>
                </a:solidFill>
                <a:latin typeface="Open Sans"/>
                <a:ea typeface="Open Sans"/>
                <a:cs typeface="Open Sans"/>
              </a:rPr>
              <a:t>) teams' responsibilities, enabling them to prioritize tasks more effectively and respond to threats that require human intervention more quickly.</a:t>
            </a:r>
            <a:endParaRPr lang="en-IN" sz="2000">
              <a:solidFill>
                <a:srgbClr val="3F3F3F"/>
              </a:solidFill>
              <a:latin typeface="Open Sans"/>
              <a:ea typeface="Open Sans"/>
              <a:cs typeface="Open Sans"/>
            </a:endParaRPr>
          </a:p>
        </p:txBody>
      </p:sp>
    </p:spTree>
    <p:extLst>
      <p:ext uri="{BB962C8B-B14F-4D97-AF65-F5344CB8AC3E}">
        <p14:creationId xmlns:p14="http://schemas.microsoft.com/office/powerpoint/2010/main" val="29029205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Automation and Scripting</a:t>
            </a:r>
            <a:endParaRPr>
              <a:latin typeface="Open Sans"/>
              <a:ea typeface="Open Sans"/>
              <a:cs typeface="Open Sans"/>
              <a:sym typeface="Open Sans"/>
            </a:endParaRPr>
          </a:p>
        </p:txBody>
      </p:sp>
      <p:sp>
        <p:nvSpPr>
          <p:cNvPr id="32" name="Google Shape;613;gdcab15b6c4_0_32">
            <a:extLst>
              <a:ext uri="{FF2B5EF4-FFF2-40B4-BE49-F238E27FC236}">
                <a16:creationId xmlns:a16="http://schemas.microsoft.com/office/drawing/2014/main" id="{C849C653-640B-4428-834A-CB9B29195D41}"/>
              </a:ext>
            </a:extLst>
          </p:cNvPr>
          <p:cNvSpPr/>
          <p:nvPr/>
        </p:nvSpPr>
        <p:spPr>
          <a:xfrm>
            <a:off x="1155021" y="1923794"/>
            <a:ext cx="6038259" cy="5754883"/>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Application of technology to perform tasks with minimal human intervention</a:t>
            </a:r>
          </a:p>
          <a:p>
            <a:pPr marL="342900" lvl="1" indent="-342900">
              <a:lnSpc>
                <a:spcPct val="115000"/>
              </a:lnSpc>
              <a:spcBef>
                <a:spcPts val="1000"/>
              </a:spcBef>
              <a:buSzPct val="100000"/>
              <a:buFont typeface="Arial"/>
              <a:buChar char="•"/>
            </a:pPr>
            <a:endParaRPr lang="en-US" sz="2200">
              <a:solidFill>
                <a:srgbClr val="404040"/>
              </a:solidFill>
              <a:latin typeface="Open Sans" panose="020B0606030504020204" pitchFamily="34" charset="0"/>
              <a:ea typeface="Open Sans"/>
              <a:cs typeface="Open Sans"/>
            </a:endParaRPr>
          </a:p>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Involves technologies from simple scripts to complex software programs and robotic systems</a:t>
            </a:r>
          </a:p>
        </p:txBody>
      </p:sp>
      <p:sp>
        <p:nvSpPr>
          <p:cNvPr id="33" name="Google Shape;617;gdcab15b6c4_0_32">
            <a:extLst>
              <a:ext uri="{FF2B5EF4-FFF2-40B4-BE49-F238E27FC236}">
                <a16:creationId xmlns:a16="http://schemas.microsoft.com/office/drawing/2014/main" id="{DC478406-C050-4D23-90DC-380B2CA7F11E}"/>
              </a:ext>
            </a:extLst>
          </p:cNvPr>
          <p:cNvSpPr/>
          <p:nvPr/>
        </p:nvSpPr>
        <p:spPr>
          <a:xfrm>
            <a:off x="1155021" y="1923794"/>
            <a:ext cx="6038259" cy="1007700"/>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algn="ctr"/>
            <a:r>
              <a:rPr lang="en-US" sz="2200">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Automation</a:t>
            </a:r>
          </a:p>
        </p:txBody>
      </p:sp>
      <p:sp>
        <p:nvSpPr>
          <p:cNvPr id="2" name="Google Shape;613;gdcab15b6c4_0_32">
            <a:extLst>
              <a:ext uri="{FF2B5EF4-FFF2-40B4-BE49-F238E27FC236}">
                <a16:creationId xmlns:a16="http://schemas.microsoft.com/office/drawing/2014/main" id="{14E3AD84-B243-B7DB-0F47-8DA5C4041A78}"/>
              </a:ext>
            </a:extLst>
          </p:cNvPr>
          <p:cNvSpPr/>
          <p:nvPr/>
        </p:nvSpPr>
        <p:spPr>
          <a:xfrm>
            <a:off x="8683581" y="1957827"/>
            <a:ext cx="5885859" cy="5754883"/>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Specific type of automation using programming languages</a:t>
            </a:r>
          </a:p>
          <a:p>
            <a:pPr marL="342900" lvl="1" indent="-342900">
              <a:lnSpc>
                <a:spcPct val="115000"/>
              </a:lnSpc>
              <a:spcBef>
                <a:spcPts val="1000"/>
              </a:spcBef>
              <a:buSzPct val="100000"/>
              <a:buFont typeface="Arial"/>
              <a:buChar char="•"/>
            </a:pPr>
            <a:endParaRPr lang="en-US" sz="2200">
              <a:solidFill>
                <a:srgbClr val="404040"/>
              </a:solidFill>
              <a:latin typeface="Open Sans" panose="020B0606030504020204" pitchFamily="34" charset="0"/>
              <a:ea typeface="Open Sans"/>
              <a:cs typeface="Open Sans"/>
            </a:endParaRPr>
          </a:p>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Automates tasks within a computer operating system or application</a:t>
            </a:r>
          </a:p>
          <a:p>
            <a:pPr marL="342900" lvl="1" indent="-342900">
              <a:lnSpc>
                <a:spcPct val="115000"/>
              </a:lnSpc>
              <a:spcBef>
                <a:spcPts val="1000"/>
              </a:spcBef>
              <a:buSzPct val="100000"/>
              <a:buFont typeface="Arial"/>
              <a:buChar char="•"/>
            </a:pPr>
            <a:endParaRPr lang="en-US" sz="2200">
              <a:solidFill>
                <a:srgbClr val="404040"/>
              </a:solidFill>
              <a:latin typeface="Open Sans" panose="020B0606030504020204" pitchFamily="34" charset="0"/>
              <a:ea typeface="Open Sans"/>
              <a:cs typeface="Open Sans"/>
            </a:endParaRPr>
          </a:p>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Scripts are sets of instructions executed step-by-step by the computer</a:t>
            </a:r>
          </a:p>
        </p:txBody>
      </p:sp>
      <p:sp>
        <p:nvSpPr>
          <p:cNvPr id="3" name="Google Shape;617;gdcab15b6c4_0_32">
            <a:extLst>
              <a:ext uri="{FF2B5EF4-FFF2-40B4-BE49-F238E27FC236}">
                <a16:creationId xmlns:a16="http://schemas.microsoft.com/office/drawing/2014/main" id="{6E31FD2A-909E-517A-9E98-B787A1CD8758}"/>
              </a:ext>
            </a:extLst>
          </p:cNvPr>
          <p:cNvSpPr/>
          <p:nvPr/>
        </p:nvSpPr>
        <p:spPr>
          <a:xfrm>
            <a:off x="8683581" y="1923794"/>
            <a:ext cx="5885859" cy="1007700"/>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algn="ctr"/>
            <a:r>
              <a:rPr lang="en-US" sz="2200">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Scripting</a:t>
            </a:r>
          </a:p>
        </p:txBody>
      </p:sp>
      <p:sp>
        <p:nvSpPr>
          <p:cNvPr id="5" name="Brandline_LVC">
            <a:extLst>
              <a:ext uri="{FF2B5EF4-FFF2-40B4-BE49-F238E27FC236}">
                <a16:creationId xmlns:a16="http://schemas.microsoft.com/office/drawing/2014/main" id="{A13E8AA7-D10C-24BD-1037-440AB7DBC3CC}"/>
              </a:ext>
            </a:extLst>
          </p:cNvPr>
          <p:cNvSpPr/>
          <p:nvPr/>
        </p:nvSpPr>
        <p:spPr>
          <a:xfrm>
            <a:off x="5283200" y="816324"/>
            <a:ext cx="5701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162690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e0629863f4_0_33"/>
          <p:cNvSpPr txBox="1">
            <a:spLocks noGrp="1"/>
          </p:cNvSpPr>
          <p:nvPr>
            <p:ph type="title"/>
          </p:nvPr>
        </p:nvSpPr>
        <p:spPr>
          <a:xfrm>
            <a:off x="4686751" y="74314"/>
            <a:ext cx="6902698" cy="687300"/>
          </a:xfrm>
          <a:prstGeom prst="rect">
            <a:avLst/>
          </a:prstGeom>
          <a:noFill/>
          <a:ln>
            <a:noFill/>
          </a:ln>
        </p:spPr>
        <p:txBody>
          <a:bodyPr spcFirstLastPara="1" wrap="square" lIns="91425" tIns="45700" rIns="91425" bIns="45700" anchor="ctr" anchorCtr="0">
            <a:normAutofit/>
          </a:bodyPr>
          <a:lstStyle/>
          <a:p>
            <a:pPr marL="0" lvl="0" indent="11428" algn="ctr" rtl="0">
              <a:lnSpc>
                <a:spcPct val="90000"/>
              </a:lnSpc>
              <a:spcBef>
                <a:spcPts val="0"/>
              </a:spcBef>
              <a:spcAft>
                <a:spcPts val="0"/>
              </a:spcAft>
              <a:buSzPts val="4400"/>
              <a:buNone/>
            </a:pPr>
            <a:r>
              <a:rPr lang="en-US" sz="2880"/>
              <a:t>Use Cases of Automations</a:t>
            </a:r>
            <a:endParaRPr/>
          </a:p>
        </p:txBody>
      </p:sp>
      <p:sp>
        <p:nvSpPr>
          <p:cNvPr id="10" name="Google Shape;2590;p99">
            <a:extLst>
              <a:ext uri="{FF2B5EF4-FFF2-40B4-BE49-F238E27FC236}">
                <a16:creationId xmlns:a16="http://schemas.microsoft.com/office/drawing/2014/main" id="{A0851AA0-26FF-4B8C-BCD3-03FE91EBA7AE}"/>
              </a:ext>
            </a:extLst>
          </p:cNvPr>
          <p:cNvSpPr/>
          <p:nvPr/>
        </p:nvSpPr>
        <p:spPr>
          <a:xfrm>
            <a:off x="179231" y="1001037"/>
            <a:ext cx="3829249" cy="3795842"/>
          </a:xfrm>
          <a:prstGeom prst="roundRect">
            <a:avLst>
              <a:gd name="adj" fmla="val 7954"/>
            </a:avLst>
          </a:prstGeom>
          <a:solidFill>
            <a:srgbClr val="FBE4D4"/>
          </a:solidFill>
          <a:ln w="12700" cap="flat" cmpd="sng">
            <a:solidFill>
              <a:srgbClr val="ED7D31"/>
            </a:solidFill>
            <a:prstDash val="solid"/>
            <a:miter lim="800000"/>
            <a:headEnd type="none" w="sm" len="sm"/>
            <a:tailEnd type="none" w="sm" len="sm"/>
          </a:ln>
        </p:spPr>
        <p:txBody>
          <a:bodyPr spcFirstLastPara="1" wrap="square" lIns="45700" tIns="45700" rIns="45700" bIns="45700" anchor="t" anchorCtr="0">
            <a:noAutofit/>
          </a:bodyPr>
          <a:lstStyle/>
          <a:p>
            <a:pPr algn="ctr">
              <a:buClr>
                <a:schemeClr val="dk1"/>
              </a:buClr>
              <a:buSzPts val="1100"/>
            </a:pPr>
            <a:r>
              <a:rPr lang="en-US" sz="2200" b="1">
                <a:solidFill>
                  <a:srgbClr val="404040"/>
                </a:solidFill>
                <a:latin typeface="Open Sans"/>
                <a:ea typeface="Open Sans"/>
                <a:cs typeface="Open Sans"/>
              </a:rPr>
              <a:t>User provisioning</a:t>
            </a:r>
          </a:p>
          <a:p>
            <a:pPr algn="ctr">
              <a:buClr>
                <a:schemeClr val="dk1"/>
              </a:buClr>
              <a:buSzPts val="1100"/>
            </a:pPr>
            <a:endParaRPr lang="en-US" sz="2200">
              <a:solidFill>
                <a:srgbClr val="404040"/>
              </a:solidFill>
              <a:latin typeface="Open Sans"/>
              <a:ea typeface="Open Sans"/>
              <a:cs typeface="Open Sans"/>
            </a:endParaRPr>
          </a:p>
          <a:p>
            <a:pPr algn="ctr">
              <a:buClr>
                <a:schemeClr val="dk1"/>
              </a:buClr>
              <a:buSzPts val="1100"/>
            </a:pPr>
            <a:r>
              <a:rPr lang="en-US" sz="2200">
                <a:solidFill>
                  <a:srgbClr val="404040"/>
                </a:solidFill>
                <a:latin typeface="Open Sans"/>
                <a:ea typeface="Open Sans"/>
                <a:cs typeface="Open Sans"/>
              </a:rPr>
              <a:t>Ensures user accounts are created, configured, and granted access rights swiftly and accurately</a:t>
            </a:r>
            <a:endParaRPr lang="en-IN" sz="2200">
              <a:solidFill>
                <a:srgbClr val="404040"/>
              </a:solidFill>
              <a:latin typeface="Open Sans"/>
              <a:ea typeface="Open Sans"/>
              <a:cs typeface="Open Sans"/>
            </a:endParaRPr>
          </a:p>
        </p:txBody>
      </p:sp>
      <p:sp>
        <p:nvSpPr>
          <p:cNvPr id="12" name="Google Shape;2591;p99">
            <a:extLst>
              <a:ext uri="{FF2B5EF4-FFF2-40B4-BE49-F238E27FC236}">
                <a16:creationId xmlns:a16="http://schemas.microsoft.com/office/drawing/2014/main" id="{86998378-39F0-431E-9B85-C924DC6A0DA6}"/>
              </a:ext>
            </a:extLst>
          </p:cNvPr>
          <p:cNvSpPr/>
          <p:nvPr/>
        </p:nvSpPr>
        <p:spPr>
          <a:xfrm>
            <a:off x="179231" y="4957081"/>
            <a:ext cx="3829249" cy="3809876"/>
          </a:xfrm>
          <a:prstGeom prst="roundRect">
            <a:avLst>
              <a:gd name="adj" fmla="val 7329"/>
            </a:avLst>
          </a:prstGeom>
          <a:solidFill>
            <a:srgbClr val="BBD6EE"/>
          </a:solidFill>
          <a:ln w="12700" cap="flat" cmpd="sng">
            <a:solidFill>
              <a:srgbClr val="61B4DF"/>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200" b="1">
                <a:solidFill>
                  <a:srgbClr val="404040"/>
                </a:solidFill>
                <a:latin typeface="Open Sans"/>
                <a:ea typeface="Open Sans"/>
                <a:cs typeface="Open Sans"/>
                <a:sym typeface="Open Sans"/>
              </a:rPr>
              <a:t>Ticket creation</a:t>
            </a:r>
          </a:p>
          <a:p>
            <a:pPr marL="0" lvl="0" indent="0" algn="ctr" rtl="0">
              <a:spcBef>
                <a:spcPts val="0"/>
              </a:spcBef>
              <a:spcAft>
                <a:spcPts val="0"/>
              </a:spcAft>
              <a:buClr>
                <a:schemeClr val="dk1"/>
              </a:buClr>
              <a:buSzPts val="1100"/>
              <a:buFont typeface="Arial"/>
              <a:buNone/>
            </a:pPr>
            <a:endParaRPr lang="en-US" sz="2200">
              <a:solidFill>
                <a:srgbClr val="404040"/>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US" sz="2200">
                <a:solidFill>
                  <a:srgbClr val="404040"/>
                </a:solidFill>
                <a:latin typeface="Open Sans"/>
                <a:ea typeface="Open Sans"/>
                <a:cs typeface="Open Sans"/>
                <a:sym typeface="Open Sans"/>
              </a:rPr>
              <a:t>Enhances IT support and incident response through automated ticket creation and tracking</a:t>
            </a:r>
            <a:endParaRPr lang="en-US" sz="2200">
              <a:solidFill>
                <a:srgbClr val="404040"/>
              </a:solidFill>
              <a:latin typeface="Open Sans"/>
              <a:ea typeface="Open Sans"/>
              <a:cs typeface="Open Sans"/>
            </a:endParaRPr>
          </a:p>
        </p:txBody>
      </p:sp>
      <p:sp>
        <p:nvSpPr>
          <p:cNvPr id="13" name="Google Shape;2592;p99">
            <a:extLst>
              <a:ext uri="{FF2B5EF4-FFF2-40B4-BE49-F238E27FC236}">
                <a16:creationId xmlns:a16="http://schemas.microsoft.com/office/drawing/2014/main" id="{C35AEEFC-6E63-454C-8824-E458A562A7E2}"/>
              </a:ext>
            </a:extLst>
          </p:cNvPr>
          <p:cNvSpPr/>
          <p:nvPr/>
        </p:nvSpPr>
        <p:spPr>
          <a:xfrm>
            <a:off x="4136969" y="1000338"/>
            <a:ext cx="3829249" cy="3783206"/>
          </a:xfrm>
          <a:prstGeom prst="roundRect">
            <a:avLst>
              <a:gd name="adj" fmla="val 6864"/>
            </a:avLst>
          </a:prstGeom>
          <a:solidFill>
            <a:srgbClr val="E1EFD8"/>
          </a:solidFill>
          <a:ln w="12700" cap="flat" cmpd="sng">
            <a:solidFill>
              <a:srgbClr val="039581"/>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200" b="1">
                <a:solidFill>
                  <a:srgbClr val="404040"/>
                </a:solidFill>
                <a:latin typeface="Open Sans"/>
                <a:ea typeface="Open Sans"/>
                <a:cs typeface="Open Sans"/>
                <a:sym typeface="Open Sans"/>
              </a:rPr>
              <a:t>Resource provisioning</a:t>
            </a:r>
          </a:p>
          <a:p>
            <a:pPr marL="0" lvl="0" indent="0" algn="ctr" rtl="0">
              <a:spcBef>
                <a:spcPts val="0"/>
              </a:spcBef>
              <a:spcAft>
                <a:spcPts val="0"/>
              </a:spcAft>
              <a:buClr>
                <a:schemeClr val="dk1"/>
              </a:buClr>
              <a:buSzPts val="1100"/>
              <a:buFont typeface="Arial"/>
              <a:buNone/>
            </a:pPr>
            <a:endParaRPr lang="en-US" sz="2200">
              <a:solidFill>
                <a:srgbClr val="404040"/>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US" sz="2200">
                <a:solidFill>
                  <a:srgbClr val="404040"/>
                </a:solidFill>
                <a:latin typeface="Open Sans"/>
                <a:ea typeface="Open Sans"/>
                <a:cs typeface="Open Sans"/>
                <a:sym typeface="Open Sans"/>
              </a:rPr>
              <a:t>Allows allocation and de-allocation of resources such as virtual machines, storage, and network resources as needed</a:t>
            </a:r>
            <a:endParaRPr lang="en-US" sz="2200">
              <a:solidFill>
                <a:srgbClr val="404040"/>
              </a:solidFill>
              <a:latin typeface="Open Sans"/>
              <a:ea typeface="Open Sans"/>
              <a:cs typeface="Open Sans"/>
            </a:endParaRPr>
          </a:p>
        </p:txBody>
      </p:sp>
      <p:sp>
        <p:nvSpPr>
          <p:cNvPr id="14" name="Google Shape;2592;p99">
            <a:extLst>
              <a:ext uri="{FF2B5EF4-FFF2-40B4-BE49-F238E27FC236}">
                <a16:creationId xmlns:a16="http://schemas.microsoft.com/office/drawing/2014/main" id="{D9711D8E-C2EB-4D46-9112-4B3F26CBA211}"/>
              </a:ext>
            </a:extLst>
          </p:cNvPr>
          <p:cNvSpPr/>
          <p:nvPr/>
        </p:nvSpPr>
        <p:spPr>
          <a:xfrm>
            <a:off x="8129442" y="969153"/>
            <a:ext cx="4152042" cy="3783206"/>
          </a:xfrm>
          <a:prstGeom prst="roundRect">
            <a:avLst>
              <a:gd name="adj" fmla="val 6864"/>
            </a:avLst>
          </a:prstGeom>
          <a:solidFill>
            <a:srgbClr val="F2DAB4"/>
          </a:solidFill>
          <a:ln w="12700" cap="flat" cmpd="sng">
            <a:solidFill>
              <a:srgbClr val="E4B363"/>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200" b="1">
                <a:solidFill>
                  <a:srgbClr val="404040"/>
                </a:solidFill>
                <a:latin typeface="Open Sans"/>
                <a:ea typeface="Open Sans"/>
                <a:cs typeface="Open Sans"/>
                <a:sym typeface="Open Sans"/>
              </a:rPr>
              <a:t>Guard rail</a:t>
            </a:r>
          </a:p>
          <a:p>
            <a:pPr marL="342900" lvl="1" indent="-342900">
              <a:lnSpc>
                <a:spcPct val="115000"/>
              </a:lnSpc>
              <a:spcBef>
                <a:spcPts val="1000"/>
              </a:spcBef>
              <a:buClr>
                <a:schemeClr val="dk1"/>
              </a:buClr>
              <a:buSzPct val="100000"/>
              <a:buFont typeface="Arial"/>
              <a:buChar char="•"/>
            </a:pPr>
            <a:r>
              <a:rPr lang="en-US" sz="2200">
                <a:solidFill>
                  <a:srgbClr val="404040"/>
                </a:solidFill>
                <a:latin typeface="Open Sans" panose="020B0606030504020204" pitchFamily="34" charset="0"/>
                <a:ea typeface="Open Sans"/>
                <a:cs typeface="Open Sans"/>
                <a:sym typeface="Open Sans"/>
              </a:rPr>
              <a:t>Establishes guard rails by enforcing predefined policies and configurations</a:t>
            </a:r>
          </a:p>
          <a:p>
            <a:pPr marL="342900" lvl="1" indent="-342900">
              <a:lnSpc>
                <a:spcPct val="115000"/>
              </a:lnSpc>
              <a:spcBef>
                <a:spcPts val="1000"/>
              </a:spcBef>
              <a:buClr>
                <a:schemeClr val="dk1"/>
              </a:buClr>
              <a:buSzPct val="100000"/>
              <a:buFont typeface="Arial"/>
              <a:buChar char="•"/>
            </a:pPr>
            <a:r>
              <a:rPr lang="en-US" sz="2200">
                <a:solidFill>
                  <a:srgbClr val="404040"/>
                </a:solidFill>
                <a:latin typeface="Open Sans" panose="020B0606030504020204" pitchFamily="34" charset="0"/>
                <a:ea typeface="Open Sans"/>
                <a:cs typeface="Open Sans"/>
                <a:sym typeface="Open Sans"/>
              </a:rPr>
              <a:t>Ensures systems and resources operate within specified parameters to reduce misconfigurations</a:t>
            </a:r>
            <a:endParaRPr lang="en-IN" sz="2200">
              <a:solidFill>
                <a:srgbClr val="404040"/>
              </a:solidFill>
              <a:latin typeface="Open Sans" panose="020B0606030504020204" pitchFamily="34" charset="0"/>
              <a:ea typeface="Open Sans"/>
              <a:cs typeface="Open Sans"/>
            </a:endParaRPr>
          </a:p>
        </p:txBody>
      </p:sp>
      <p:sp>
        <p:nvSpPr>
          <p:cNvPr id="2" name="Google Shape;2591;p99">
            <a:extLst>
              <a:ext uri="{FF2B5EF4-FFF2-40B4-BE49-F238E27FC236}">
                <a16:creationId xmlns:a16="http://schemas.microsoft.com/office/drawing/2014/main" id="{BD99D2BA-D30C-34FA-3846-B7C160AD86DC}"/>
              </a:ext>
            </a:extLst>
          </p:cNvPr>
          <p:cNvSpPr/>
          <p:nvPr/>
        </p:nvSpPr>
        <p:spPr>
          <a:xfrm>
            <a:off x="12444711" y="950598"/>
            <a:ext cx="3702144" cy="3809876"/>
          </a:xfrm>
          <a:prstGeom prst="roundRect">
            <a:avLst>
              <a:gd name="adj" fmla="val 7329"/>
            </a:avLst>
          </a:prstGeom>
          <a:solidFill>
            <a:srgbClr val="BBD6EE"/>
          </a:solidFill>
          <a:ln w="12700" cap="flat" cmpd="sng">
            <a:solidFill>
              <a:srgbClr val="61B4DF"/>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200" b="1">
                <a:solidFill>
                  <a:srgbClr val="404040"/>
                </a:solidFill>
                <a:latin typeface="Open Sans"/>
                <a:ea typeface="Open Sans"/>
                <a:cs typeface="Open Sans"/>
                <a:sym typeface="Open Sans"/>
              </a:rPr>
              <a:t>Security groups</a:t>
            </a:r>
          </a:p>
          <a:p>
            <a:pPr marL="0" lvl="0" indent="0" algn="ctr" rtl="0">
              <a:spcBef>
                <a:spcPts val="0"/>
              </a:spcBef>
              <a:spcAft>
                <a:spcPts val="0"/>
              </a:spcAft>
              <a:buClr>
                <a:schemeClr val="dk1"/>
              </a:buClr>
              <a:buSzPts val="1100"/>
              <a:buFont typeface="Arial"/>
              <a:buNone/>
            </a:pPr>
            <a:endParaRPr lang="en-US" sz="2200">
              <a:solidFill>
                <a:srgbClr val="404040"/>
              </a:solidFill>
              <a:latin typeface="Open Sans"/>
              <a:ea typeface="Open Sans"/>
              <a:cs typeface="Open Sans"/>
              <a:sym typeface="Open Sans"/>
            </a:endParaRPr>
          </a:p>
          <a:p>
            <a:pPr marL="342900" lvl="1" indent="-342900">
              <a:lnSpc>
                <a:spcPct val="115000"/>
              </a:lnSpc>
              <a:spcBef>
                <a:spcPts val="1000"/>
              </a:spcBef>
              <a:buClr>
                <a:schemeClr val="dk1"/>
              </a:buClr>
              <a:buSzPct val="100000"/>
              <a:buFont typeface="Arial"/>
              <a:buChar char="•"/>
            </a:pPr>
            <a:r>
              <a:rPr lang="en-US" sz="2200">
                <a:solidFill>
                  <a:srgbClr val="404040"/>
                </a:solidFill>
                <a:latin typeface="Open Sans" panose="020B0606030504020204" pitchFamily="34" charset="0"/>
                <a:ea typeface="Open Sans"/>
                <a:cs typeface="Open Sans"/>
                <a:sym typeface="Open Sans"/>
              </a:rPr>
              <a:t>Enables creation and management of security groups</a:t>
            </a:r>
          </a:p>
          <a:p>
            <a:pPr marL="342900" lvl="1" indent="-342900">
              <a:lnSpc>
                <a:spcPct val="115000"/>
              </a:lnSpc>
              <a:spcBef>
                <a:spcPts val="1000"/>
              </a:spcBef>
              <a:buClr>
                <a:schemeClr val="dk1"/>
              </a:buClr>
              <a:buSzPct val="100000"/>
              <a:buFont typeface="Arial"/>
              <a:buChar char="•"/>
            </a:pPr>
            <a:r>
              <a:rPr lang="en-US" sz="2200">
                <a:solidFill>
                  <a:srgbClr val="404040"/>
                </a:solidFill>
                <a:latin typeface="Open Sans" panose="020B0606030504020204" pitchFamily="34" charset="0"/>
                <a:ea typeface="Open Sans"/>
                <a:cs typeface="Open Sans"/>
                <a:sym typeface="Open Sans"/>
              </a:rPr>
              <a:t>Defines who can access specific resources or services</a:t>
            </a:r>
            <a:endParaRPr lang="en-US" sz="2200">
              <a:solidFill>
                <a:srgbClr val="404040"/>
              </a:solidFill>
              <a:latin typeface="Open Sans" panose="020B0606030504020204" pitchFamily="34" charset="0"/>
              <a:ea typeface="Open Sans"/>
              <a:cs typeface="Open Sans"/>
            </a:endParaRPr>
          </a:p>
        </p:txBody>
      </p:sp>
      <p:sp>
        <p:nvSpPr>
          <p:cNvPr id="3" name="Google Shape;2592;p99">
            <a:extLst>
              <a:ext uri="{FF2B5EF4-FFF2-40B4-BE49-F238E27FC236}">
                <a16:creationId xmlns:a16="http://schemas.microsoft.com/office/drawing/2014/main" id="{B412472E-0B66-6AE1-1C35-08BF72C1A744}"/>
              </a:ext>
            </a:extLst>
          </p:cNvPr>
          <p:cNvSpPr/>
          <p:nvPr/>
        </p:nvSpPr>
        <p:spPr>
          <a:xfrm>
            <a:off x="12444711" y="4996387"/>
            <a:ext cx="3702144" cy="3783206"/>
          </a:xfrm>
          <a:prstGeom prst="roundRect">
            <a:avLst>
              <a:gd name="adj" fmla="val 6864"/>
            </a:avLst>
          </a:prstGeom>
          <a:solidFill>
            <a:srgbClr val="E1EFD8"/>
          </a:solidFill>
          <a:ln w="12700" cap="flat" cmpd="sng">
            <a:solidFill>
              <a:srgbClr val="039581"/>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200" b="1">
                <a:solidFill>
                  <a:srgbClr val="404040"/>
                </a:solidFill>
                <a:latin typeface="Open Sans"/>
                <a:ea typeface="Open Sans"/>
                <a:cs typeface="Open Sans"/>
                <a:sym typeface="Open Sans"/>
              </a:rPr>
              <a:t>Integration and APIs</a:t>
            </a:r>
          </a:p>
          <a:p>
            <a:pPr marL="0" lvl="0" indent="0" algn="ctr" rtl="0">
              <a:spcBef>
                <a:spcPts val="0"/>
              </a:spcBef>
              <a:spcAft>
                <a:spcPts val="0"/>
              </a:spcAft>
              <a:buClr>
                <a:schemeClr val="dk1"/>
              </a:buClr>
              <a:buSzPts val="1100"/>
              <a:buFont typeface="Arial"/>
              <a:buNone/>
            </a:pPr>
            <a:endParaRPr lang="en-US" sz="2200">
              <a:solidFill>
                <a:srgbClr val="404040"/>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US" sz="2200">
                <a:solidFill>
                  <a:srgbClr val="404040"/>
                </a:solidFill>
                <a:latin typeface="Open Sans"/>
                <a:ea typeface="Open Sans"/>
                <a:cs typeface="Open Sans"/>
                <a:sym typeface="Open Sans"/>
              </a:rPr>
              <a:t>Links together tools and systems for streamlined automation and complex process management</a:t>
            </a:r>
            <a:endParaRPr lang="en-US" sz="2200">
              <a:solidFill>
                <a:srgbClr val="404040"/>
              </a:solidFill>
              <a:latin typeface="Open Sans"/>
              <a:ea typeface="Open Sans"/>
              <a:cs typeface="Open Sans"/>
            </a:endParaRPr>
          </a:p>
        </p:txBody>
      </p:sp>
      <p:sp>
        <p:nvSpPr>
          <p:cNvPr id="4" name="Google Shape;2592;p99">
            <a:extLst>
              <a:ext uri="{FF2B5EF4-FFF2-40B4-BE49-F238E27FC236}">
                <a16:creationId xmlns:a16="http://schemas.microsoft.com/office/drawing/2014/main" id="{BDA0D7AE-9BAC-85E7-3697-2BB330EE4725}"/>
              </a:ext>
            </a:extLst>
          </p:cNvPr>
          <p:cNvSpPr/>
          <p:nvPr/>
        </p:nvSpPr>
        <p:spPr>
          <a:xfrm>
            <a:off x="4136969" y="4983751"/>
            <a:ext cx="3829248" cy="3783206"/>
          </a:xfrm>
          <a:prstGeom prst="roundRect">
            <a:avLst>
              <a:gd name="adj" fmla="val 6864"/>
            </a:avLst>
          </a:prstGeom>
          <a:solidFill>
            <a:srgbClr val="F2DAB4"/>
          </a:solidFill>
          <a:ln w="12700" cap="flat" cmpd="sng">
            <a:solidFill>
              <a:srgbClr val="E4B363"/>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200" b="1">
                <a:solidFill>
                  <a:srgbClr val="404040"/>
                </a:solidFill>
                <a:latin typeface="Open Sans"/>
                <a:ea typeface="Open Sans"/>
                <a:cs typeface="Open Sans"/>
                <a:sym typeface="Open Sans"/>
              </a:rPr>
              <a:t>Enabling/Disabling services and access</a:t>
            </a:r>
          </a:p>
          <a:p>
            <a:pPr marL="0" lvl="0" indent="0" algn="ctr" rtl="0">
              <a:spcBef>
                <a:spcPts val="0"/>
              </a:spcBef>
              <a:spcAft>
                <a:spcPts val="0"/>
              </a:spcAft>
              <a:buClr>
                <a:schemeClr val="dk1"/>
              </a:buClr>
              <a:buSzPts val="1100"/>
              <a:buFont typeface="Arial"/>
              <a:buNone/>
            </a:pPr>
            <a:endParaRPr lang="en-US" sz="2200">
              <a:solidFill>
                <a:srgbClr val="404040"/>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US" sz="2200">
                <a:solidFill>
                  <a:srgbClr val="404040"/>
                </a:solidFill>
                <a:latin typeface="Open Sans"/>
                <a:ea typeface="Open Sans"/>
                <a:cs typeface="Open Sans"/>
                <a:sym typeface="Open Sans"/>
              </a:rPr>
              <a:t>Automates the enabling or disabling of services and access within systems</a:t>
            </a:r>
            <a:endParaRPr lang="en-US" sz="2200">
              <a:solidFill>
                <a:srgbClr val="404040"/>
              </a:solidFill>
              <a:latin typeface="Open Sans"/>
              <a:ea typeface="Open Sans"/>
              <a:cs typeface="Open Sans"/>
            </a:endParaRPr>
          </a:p>
        </p:txBody>
      </p:sp>
      <p:sp>
        <p:nvSpPr>
          <p:cNvPr id="5" name="Google Shape;2590;p99">
            <a:extLst>
              <a:ext uri="{FF2B5EF4-FFF2-40B4-BE49-F238E27FC236}">
                <a16:creationId xmlns:a16="http://schemas.microsoft.com/office/drawing/2014/main" id="{2C228423-66B5-7B14-A0C0-CF5783712350}"/>
              </a:ext>
            </a:extLst>
          </p:cNvPr>
          <p:cNvSpPr/>
          <p:nvPr/>
        </p:nvSpPr>
        <p:spPr>
          <a:xfrm>
            <a:off x="8188185" y="4983751"/>
            <a:ext cx="4093299" cy="3795842"/>
          </a:xfrm>
          <a:prstGeom prst="roundRect">
            <a:avLst>
              <a:gd name="adj" fmla="val 7954"/>
            </a:avLst>
          </a:prstGeom>
          <a:solidFill>
            <a:srgbClr val="FBE4D4"/>
          </a:solidFill>
          <a:ln w="12700" cap="flat" cmpd="sng">
            <a:solidFill>
              <a:srgbClr val="ED7D31"/>
            </a:solidFill>
            <a:prstDash val="solid"/>
            <a:miter lim="800000"/>
            <a:headEnd type="none" w="sm" len="sm"/>
            <a:tailEnd type="none" w="sm" len="sm"/>
          </a:ln>
        </p:spPr>
        <p:txBody>
          <a:bodyPr spcFirstLastPara="1" wrap="square" lIns="45700" tIns="45700" rIns="45700" bIns="45700" anchor="t" anchorCtr="0">
            <a:noAutofit/>
          </a:bodyPr>
          <a:lstStyle/>
          <a:p>
            <a:pPr algn="ctr">
              <a:buClr>
                <a:schemeClr val="dk1"/>
              </a:buClr>
              <a:buSzPts val="1100"/>
            </a:pPr>
            <a:r>
              <a:rPr lang="en-US" sz="2200" b="1">
                <a:solidFill>
                  <a:srgbClr val="404040"/>
                </a:solidFill>
                <a:latin typeface="Open Sans"/>
                <a:ea typeface="Open Sans"/>
                <a:cs typeface="Open Sans"/>
              </a:rPr>
              <a:t>Escalation</a:t>
            </a:r>
          </a:p>
          <a:p>
            <a:pPr algn="ctr">
              <a:buClr>
                <a:schemeClr val="dk1"/>
              </a:buClr>
              <a:buSzPts val="1100"/>
            </a:pPr>
            <a:endParaRPr lang="en-US" sz="2200">
              <a:solidFill>
                <a:srgbClr val="404040"/>
              </a:solidFill>
              <a:latin typeface="Open Sans"/>
              <a:ea typeface="Open Sans"/>
              <a:cs typeface="Open Sans"/>
            </a:endParaRPr>
          </a:p>
          <a:p>
            <a:pPr marL="342900" lvl="1" indent="-342900">
              <a:lnSpc>
                <a:spcPct val="115000"/>
              </a:lnSpc>
              <a:spcBef>
                <a:spcPts val="1000"/>
              </a:spcBef>
              <a:buClr>
                <a:schemeClr val="dk1"/>
              </a:buClr>
              <a:buSzPct val="100000"/>
              <a:buFont typeface="Arial"/>
              <a:buChar char="•"/>
            </a:pPr>
            <a:r>
              <a:rPr lang="en-US" sz="2200">
                <a:solidFill>
                  <a:srgbClr val="404040"/>
                </a:solidFill>
                <a:latin typeface="Open Sans" panose="020B0606030504020204" pitchFamily="34" charset="0"/>
                <a:ea typeface="Open Sans"/>
                <a:cs typeface="Open Sans"/>
              </a:rPr>
              <a:t>Triggers predefined escalation procedures in critical incidents</a:t>
            </a:r>
          </a:p>
          <a:p>
            <a:pPr marL="342900" lvl="1" indent="-342900">
              <a:lnSpc>
                <a:spcPct val="115000"/>
              </a:lnSpc>
              <a:spcBef>
                <a:spcPts val="1000"/>
              </a:spcBef>
              <a:buClr>
                <a:schemeClr val="dk1"/>
              </a:buClr>
              <a:buSzPct val="100000"/>
              <a:buFont typeface="Arial"/>
              <a:buChar char="•"/>
            </a:pPr>
            <a:r>
              <a:rPr lang="en-US" sz="2200">
                <a:solidFill>
                  <a:srgbClr val="404040"/>
                </a:solidFill>
                <a:latin typeface="Open Sans" panose="020B0606030504020204" pitchFamily="34" charset="0"/>
                <a:ea typeface="Open Sans"/>
                <a:cs typeface="Open Sans"/>
              </a:rPr>
              <a:t>Ensures high priority calls are raised and dealt with immediately</a:t>
            </a:r>
          </a:p>
        </p:txBody>
      </p:sp>
      <p:sp>
        <p:nvSpPr>
          <p:cNvPr id="7" name="Brandline_LVC">
            <a:extLst>
              <a:ext uri="{FF2B5EF4-FFF2-40B4-BE49-F238E27FC236}">
                <a16:creationId xmlns:a16="http://schemas.microsoft.com/office/drawing/2014/main" id="{36EAC0B1-C6AE-0FF3-E6D9-5EC9064FBA08}"/>
              </a:ext>
            </a:extLst>
          </p:cNvPr>
          <p:cNvSpPr/>
          <p:nvPr/>
        </p:nvSpPr>
        <p:spPr>
          <a:xfrm>
            <a:off x="5168900" y="666281"/>
            <a:ext cx="592542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118947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50"/>
          <p:cNvSpPr txBox="1"/>
          <p:nvPr/>
        </p:nvSpPr>
        <p:spPr>
          <a:xfrm>
            <a:off x="274729" y="122187"/>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Advantages of Automation</a:t>
            </a:r>
            <a:endParaRPr sz="2800" b="1"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0EE8D08F-9F93-AF70-23C0-9805F98D0899}"/>
              </a:ext>
            </a:extLst>
          </p:cNvPr>
          <p:cNvSpPr/>
          <p:nvPr/>
        </p:nvSpPr>
        <p:spPr>
          <a:xfrm>
            <a:off x="5156200" y="708633"/>
            <a:ext cx="594129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2590;p99">
            <a:extLst>
              <a:ext uri="{FF2B5EF4-FFF2-40B4-BE49-F238E27FC236}">
                <a16:creationId xmlns:a16="http://schemas.microsoft.com/office/drawing/2014/main" id="{9DFAB462-4051-A388-D582-9B872DF8765F}"/>
              </a:ext>
            </a:extLst>
          </p:cNvPr>
          <p:cNvSpPr/>
          <p:nvPr/>
        </p:nvSpPr>
        <p:spPr>
          <a:xfrm>
            <a:off x="179231" y="1021357"/>
            <a:ext cx="3829249" cy="3795842"/>
          </a:xfrm>
          <a:prstGeom prst="roundRect">
            <a:avLst>
              <a:gd name="adj" fmla="val 7954"/>
            </a:avLst>
          </a:prstGeom>
          <a:solidFill>
            <a:srgbClr val="FBE4D4"/>
          </a:solidFill>
          <a:ln w="12700" cap="flat" cmpd="sng">
            <a:solidFill>
              <a:srgbClr val="ED7D31"/>
            </a:solidFill>
            <a:prstDash val="solid"/>
            <a:miter lim="800000"/>
            <a:headEnd type="none" w="sm" len="sm"/>
            <a:tailEnd type="none" w="sm" len="sm"/>
          </a:ln>
        </p:spPr>
        <p:txBody>
          <a:bodyPr spcFirstLastPara="1" wrap="square" lIns="45700" tIns="45700" rIns="45700" bIns="45700" anchor="t" anchorCtr="0">
            <a:noAutofit/>
          </a:bodyPr>
          <a:lstStyle/>
          <a:p>
            <a:pPr algn="ctr">
              <a:buClr>
                <a:schemeClr val="dk1"/>
              </a:buClr>
              <a:buSzPts val="1100"/>
            </a:pPr>
            <a:r>
              <a:rPr lang="en-US" sz="2200" b="1">
                <a:solidFill>
                  <a:srgbClr val="404040"/>
                </a:solidFill>
                <a:latin typeface="Open Sans"/>
                <a:ea typeface="Open Sans"/>
                <a:cs typeface="Open Sans"/>
              </a:rPr>
              <a:t>Efficiency/Time-saving</a:t>
            </a:r>
          </a:p>
          <a:p>
            <a:pPr algn="ctr">
              <a:buClr>
                <a:schemeClr val="dk1"/>
              </a:buClr>
              <a:buSzPts val="1100"/>
            </a:pPr>
            <a:endParaRPr lang="en-US" sz="2200">
              <a:solidFill>
                <a:srgbClr val="404040"/>
              </a:solidFill>
              <a:latin typeface="Open Sans"/>
              <a:ea typeface="Open Sans"/>
              <a:cs typeface="Open Sans"/>
            </a:endParaRPr>
          </a:p>
          <a:p>
            <a:pPr algn="ctr">
              <a:buClr>
                <a:schemeClr val="dk1"/>
              </a:buClr>
              <a:buSzPts val="1100"/>
            </a:pPr>
            <a:r>
              <a:rPr lang="en-US" sz="2200">
                <a:solidFill>
                  <a:srgbClr val="404040"/>
                </a:solidFill>
                <a:latin typeface="Open Sans"/>
                <a:ea typeface="Open Sans"/>
                <a:cs typeface="Open Sans"/>
              </a:rPr>
              <a:t>Saves time and provides efficiency</a:t>
            </a:r>
          </a:p>
          <a:p>
            <a:pPr algn="ctr">
              <a:buClr>
                <a:schemeClr val="dk1"/>
              </a:buClr>
              <a:buSzPts val="1100"/>
            </a:pPr>
            <a:endParaRPr lang="en-US" sz="2200">
              <a:solidFill>
                <a:srgbClr val="404040"/>
              </a:solidFill>
              <a:latin typeface="Open Sans"/>
              <a:ea typeface="Open Sans"/>
              <a:cs typeface="Open Sans"/>
            </a:endParaRPr>
          </a:p>
          <a:p>
            <a:pPr algn="ctr">
              <a:buClr>
                <a:schemeClr val="dk1"/>
              </a:buClr>
              <a:buSzPts val="1100"/>
            </a:pPr>
            <a:r>
              <a:rPr lang="en-US" sz="2200">
                <a:solidFill>
                  <a:srgbClr val="404040"/>
                </a:solidFill>
                <a:latin typeface="Open Sans"/>
                <a:ea typeface="Open Sans"/>
                <a:cs typeface="Open Sans"/>
              </a:rPr>
              <a:t>Allows time to be used in other productive work</a:t>
            </a:r>
            <a:endParaRPr lang="en-IN" sz="2200">
              <a:solidFill>
                <a:srgbClr val="404040"/>
              </a:solidFill>
              <a:latin typeface="Open Sans"/>
              <a:ea typeface="Open Sans"/>
              <a:cs typeface="Open Sans"/>
            </a:endParaRPr>
          </a:p>
        </p:txBody>
      </p:sp>
      <p:sp>
        <p:nvSpPr>
          <p:cNvPr id="7" name="Google Shape;2591;p99">
            <a:extLst>
              <a:ext uri="{FF2B5EF4-FFF2-40B4-BE49-F238E27FC236}">
                <a16:creationId xmlns:a16="http://schemas.microsoft.com/office/drawing/2014/main" id="{AD7F34FF-03A1-C79B-1F50-EDCCC8A8C3B5}"/>
              </a:ext>
            </a:extLst>
          </p:cNvPr>
          <p:cNvSpPr/>
          <p:nvPr/>
        </p:nvSpPr>
        <p:spPr>
          <a:xfrm>
            <a:off x="3515361" y="5071056"/>
            <a:ext cx="4297144" cy="3809876"/>
          </a:xfrm>
          <a:prstGeom prst="roundRect">
            <a:avLst>
              <a:gd name="adj" fmla="val 7329"/>
            </a:avLst>
          </a:prstGeom>
          <a:solidFill>
            <a:srgbClr val="BBD6EE"/>
          </a:solidFill>
          <a:ln w="12700" cap="flat" cmpd="sng">
            <a:solidFill>
              <a:srgbClr val="61B4DF"/>
            </a:solidFill>
            <a:prstDash val="solid"/>
            <a:miter lim="800000"/>
            <a:headEnd type="none" w="sm" len="sm"/>
            <a:tailEnd type="none" w="sm" len="sm"/>
          </a:ln>
        </p:spPr>
        <p:txBody>
          <a:bodyPr spcFirstLastPara="1" wrap="square" lIns="45700" tIns="45700" rIns="45700" bIns="45700" anchor="t" anchorCtr="0">
            <a:noAutofit/>
          </a:bodyPr>
          <a:lstStyle/>
          <a:p>
            <a:pPr lvl="1" algn="ctr">
              <a:lnSpc>
                <a:spcPct val="115000"/>
              </a:lnSpc>
              <a:spcBef>
                <a:spcPts val="1000"/>
              </a:spcBef>
              <a:buClr>
                <a:schemeClr val="dk1"/>
              </a:buClr>
              <a:buSzPct val="100000"/>
            </a:pPr>
            <a:r>
              <a:rPr lang="en-US" sz="2200" b="1">
                <a:solidFill>
                  <a:srgbClr val="404040"/>
                </a:solidFill>
                <a:latin typeface="Open Sans" panose="020B0606030504020204" pitchFamily="34" charset="0"/>
                <a:ea typeface="Open Sans"/>
                <a:cs typeface="Open Sans"/>
                <a:sym typeface="Open Sans"/>
              </a:rPr>
              <a:t>Reaction time</a:t>
            </a:r>
            <a:endParaRPr lang="en-US" sz="2200">
              <a:solidFill>
                <a:srgbClr val="404040"/>
              </a:solidFill>
              <a:latin typeface="Open Sans" panose="020B0606030504020204" pitchFamily="34" charset="0"/>
              <a:ea typeface="Open Sans"/>
              <a:cs typeface="Open Sans"/>
              <a:sym typeface="Open Sans"/>
            </a:endParaRPr>
          </a:p>
          <a:p>
            <a:pPr marL="342900" lvl="1" indent="-342900">
              <a:lnSpc>
                <a:spcPct val="115000"/>
              </a:lnSpc>
              <a:spcBef>
                <a:spcPts val="1000"/>
              </a:spcBef>
              <a:buClr>
                <a:schemeClr val="dk1"/>
              </a:buClr>
              <a:buSzPct val="100000"/>
              <a:buFont typeface="Arial"/>
              <a:buChar char="•"/>
            </a:pPr>
            <a:r>
              <a:rPr lang="en-US" sz="2200">
                <a:solidFill>
                  <a:srgbClr val="404040"/>
                </a:solidFill>
                <a:latin typeface="Open Sans" panose="020B0606030504020204" pitchFamily="34" charset="0"/>
                <a:ea typeface="Open Sans"/>
                <a:cs typeface="Open Sans"/>
                <a:sym typeface="Open Sans"/>
              </a:rPr>
              <a:t>Ensures threat detection and response are lightning-fast</a:t>
            </a:r>
          </a:p>
          <a:p>
            <a:pPr marL="342900" lvl="1" indent="-342900">
              <a:lnSpc>
                <a:spcPct val="115000"/>
              </a:lnSpc>
              <a:spcBef>
                <a:spcPts val="1000"/>
              </a:spcBef>
              <a:buClr>
                <a:schemeClr val="dk1"/>
              </a:buClr>
              <a:buSzPct val="100000"/>
              <a:buFont typeface="Arial"/>
              <a:buChar char="•"/>
            </a:pPr>
            <a:r>
              <a:rPr lang="en-US" sz="2200">
                <a:solidFill>
                  <a:srgbClr val="404040"/>
                </a:solidFill>
                <a:latin typeface="Open Sans" panose="020B0606030504020204" pitchFamily="34" charset="0"/>
                <a:ea typeface="Open Sans"/>
                <a:cs typeface="Open Sans"/>
                <a:sym typeface="Open Sans"/>
              </a:rPr>
              <a:t>Identifies, assesses, and acts upon security incidents in real-time, reducing potential damage</a:t>
            </a:r>
            <a:endParaRPr lang="en-US" sz="2200">
              <a:solidFill>
                <a:srgbClr val="404040"/>
              </a:solidFill>
              <a:latin typeface="Open Sans" panose="020B0606030504020204" pitchFamily="34" charset="0"/>
              <a:ea typeface="Open Sans"/>
              <a:cs typeface="Open Sans"/>
            </a:endParaRPr>
          </a:p>
        </p:txBody>
      </p:sp>
      <p:sp>
        <p:nvSpPr>
          <p:cNvPr id="8" name="Google Shape;2592;p99">
            <a:extLst>
              <a:ext uri="{FF2B5EF4-FFF2-40B4-BE49-F238E27FC236}">
                <a16:creationId xmlns:a16="http://schemas.microsoft.com/office/drawing/2014/main" id="{2C37B646-5382-4D11-371C-4906B9E3A623}"/>
              </a:ext>
            </a:extLst>
          </p:cNvPr>
          <p:cNvSpPr/>
          <p:nvPr/>
        </p:nvSpPr>
        <p:spPr>
          <a:xfrm>
            <a:off x="4136969" y="1020658"/>
            <a:ext cx="3829249" cy="3783206"/>
          </a:xfrm>
          <a:prstGeom prst="roundRect">
            <a:avLst>
              <a:gd name="adj" fmla="val 6864"/>
            </a:avLst>
          </a:prstGeom>
          <a:solidFill>
            <a:srgbClr val="E1EFD8"/>
          </a:solidFill>
          <a:ln w="12700" cap="flat" cmpd="sng">
            <a:solidFill>
              <a:srgbClr val="039581"/>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200" b="1">
                <a:solidFill>
                  <a:srgbClr val="404040"/>
                </a:solidFill>
                <a:latin typeface="Open Sans"/>
                <a:ea typeface="Open Sans"/>
                <a:cs typeface="Open Sans"/>
                <a:sym typeface="Open Sans"/>
              </a:rPr>
              <a:t>Enforce baseline</a:t>
            </a:r>
          </a:p>
          <a:p>
            <a:pPr marL="0" lvl="0" indent="0" algn="ctr" rtl="0">
              <a:spcBef>
                <a:spcPts val="0"/>
              </a:spcBef>
              <a:spcAft>
                <a:spcPts val="0"/>
              </a:spcAft>
              <a:buClr>
                <a:schemeClr val="dk1"/>
              </a:buClr>
              <a:buSzPts val="1100"/>
              <a:buFont typeface="Arial"/>
              <a:buNone/>
            </a:pPr>
            <a:endParaRPr lang="en-US" sz="2200">
              <a:solidFill>
                <a:srgbClr val="404040"/>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US" sz="2200">
                <a:solidFill>
                  <a:srgbClr val="404040"/>
                </a:solidFill>
                <a:latin typeface="Open Sans"/>
                <a:ea typeface="Open Sans"/>
                <a:cs typeface="Open Sans"/>
                <a:sym typeface="Open Sans"/>
              </a:rPr>
              <a:t>Ensures systems consistently adhere to predefined baselines and configurations</a:t>
            </a:r>
            <a:endParaRPr lang="en-US" sz="2200">
              <a:solidFill>
                <a:srgbClr val="404040"/>
              </a:solidFill>
              <a:latin typeface="Open Sans"/>
              <a:ea typeface="Open Sans"/>
              <a:cs typeface="Open Sans"/>
            </a:endParaRPr>
          </a:p>
        </p:txBody>
      </p:sp>
      <p:sp>
        <p:nvSpPr>
          <p:cNvPr id="9" name="Google Shape;2592;p99">
            <a:extLst>
              <a:ext uri="{FF2B5EF4-FFF2-40B4-BE49-F238E27FC236}">
                <a16:creationId xmlns:a16="http://schemas.microsoft.com/office/drawing/2014/main" id="{38EC23D3-BBE5-237E-CE09-2AF4B55D89FD}"/>
              </a:ext>
            </a:extLst>
          </p:cNvPr>
          <p:cNvSpPr/>
          <p:nvPr/>
        </p:nvSpPr>
        <p:spPr>
          <a:xfrm>
            <a:off x="8129442" y="989473"/>
            <a:ext cx="4152042" cy="3783206"/>
          </a:xfrm>
          <a:prstGeom prst="roundRect">
            <a:avLst>
              <a:gd name="adj" fmla="val 6864"/>
            </a:avLst>
          </a:prstGeom>
          <a:solidFill>
            <a:srgbClr val="F2DAB4"/>
          </a:solidFill>
          <a:ln w="12700" cap="flat" cmpd="sng">
            <a:solidFill>
              <a:srgbClr val="E4B363"/>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200" b="1">
                <a:solidFill>
                  <a:srgbClr val="404040"/>
                </a:solidFill>
                <a:latin typeface="Open Sans"/>
                <a:ea typeface="Open Sans"/>
                <a:cs typeface="Open Sans"/>
                <a:sym typeface="Open Sans"/>
              </a:rPr>
              <a:t>Standard infrastructure configurations</a:t>
            </a:r>
          </a:p>
          <a:p>
            <a:pPr marL="0" lvl="0" indent="0" algn="ctr" rtl="0">
              <a:spcBef>
                <a:spcPts val="0"/>
              </a:spcBef>
              <a:spcAft>
                <a:spcPts val="0"/>
              </a:spcAft>
              <a:buClr>
                <a:schemeClr val="dk1"/>
              </a:buClr>
              <a:buSzPts val="1100"/>
              <a:buFont typeface="Arial"/>
              <a:buNone/>
            </a:pPr>
            <a:endParaRPr lang="en-US" sz="2200">
              <a:solidFill>
                <a:srgbClr val="404040"/>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US" sz="2200">
                <a:solidFill>
                  <a:srgbClr val="404040"/>
                </a:solidFill>
                <a:latin typeface="Open Sans"/>
                <a:ea typeface="Open Sans"/>
                <a:cs typeface="Open Sans"/>
                <a:sym typeface="Open Sans"/>
              </a:rPr>
              <a:t>Assists in standardizing infrastructure configurations (e.g., firewalls, server environments)</a:t>
            </a:r>
            <a:endParaRPr lang="en-IN" sz="2200">
              <a:solidFill>
                <a:srgbClr val="404040"/>
              </a:solidFill>
              <a:latin typeface="Open Sans" panose="020B0606030504020204" pitchFamily="34" charset="0"/>
              <a:ea typeface="Open Sans"/>
              <a:cs typeface="Open Sans"/>
            </a:endParaRPr>
          </a:p>
        </p:txBody>
      </p:sp>
      <p:sp>
        <p:nvSpPr>
          <p:cNvPr id="10" name="Google Shape;2591;p99">
            <a:extLst>
              <a:ext uri="{FF2B5EF4-FFF2-40B4-BE49-F238E27FC236}">
                <a16:creationId xmlns:a16="http://schemas.microsoft.com/office/drawing/2014/main" id="{93298F1A-60B4-BE7B-25FC-B839BFA5FAF3}"/>
              </a:ext>
            </a:extLst>
          </p:cNvPr>
          <p:cNvSpPr/>
          <p:nvPr/>
        </p:nvSpPr>
        <p:spPr>
          <a:xfrm>
            <a:off x="12444711" y="970918"/>
            <a:ext cx="3702144" cy="3809876"/>
          </a:xfrm>
          <a:prstGeom prst="roundRect">
            <a:avLst>
              <a:gd name="adj" fmla="val 7329"/>
            </a:avLst>
          </a:prstGeom>
          <a:solidFill>
            <a:srgbClr val="BBD6EE"/>
          </a:solidFill>
          <a:ln w="12700" cap="flat" cmpd="sng">
            <a:solidFill>
              <a:srgbClr val="61B4DF"/>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200" b="1">
                <a:solidFill>
                  <a:srgbClr val="404040"/>
                </a:solidFill>
                <a:latin typeface="Open Sans"/>
                <a:ea typeface="Open Sans"/>
                <a:cs typeface="Open Sans"/>
                <a:sym typeface="Open Sans"/>
              </a:rPr>
              <a:t>Scaling in a secure manner</a:t>
            </a:r>
          </a:p>
          <a:p>
            <a:pPr marL="0" lvl="0" indent="0" algn="ctr" rtl="0">
              <a:spcBef>
                <a:spcPts val="0"/>
              </a:spcBef>
              <a:spcAft>
                <a:spcPts val="0"/>
              </a:spcAft>
              <a:buClr>
                <a:schemeClr val="dk1"/>
              </a:buClr>
              <a:buSzPts val="1100"/>
              <a:buFont typeface="Arial"/>
              <a:buNone/>
            </a:pPr>
            <a:endParaRPr lang="en-US" sz="2200">
              <a:solidFill>
                <a:srgbClr val="404040"/>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US" sz="2200">
                <a:solidFill>
                  <a:srgbClr val="404040"/>
                </a:solidFill>
                <a:latin typeface="Open Sans"/>
                <a:ea typeface="Open Sans"/>
                <a:cs typeface="Open Sans"/>
                <a:sym typeface="Open Sans"/>
              </a:rPr>
              <a:t>Enables seamless scaling of resources while maintaining security</a:t>
            </a:r>
            <a:endParaRPr lang="en-US" sz="2200">
              <a:solidFill>
                <a:srgbClr val="404040"/>
              </a:solidFill>
              <a:latin typeface="Open Sans" panose="020B0606030504020204" pitchFamily="34" charset="0"/>
              <a:ea typeface="Open Sans"/>
              <a:cs typeface="Open Sans"/>
            </a:endParaRPr>
          </a:p>
        </p:txBody>
      </p:sp>
      <p:sp>
        <p:nvSpPr>
          <p:cNvPr id="12" name="Google Shape;2592;p99">
            <a:extLst>
              <a:ext uri="{FF2B5EF4-FFF2-40B4-BE49-F238E27FC236}">
                <a16:creationId xmlns:a16="http://schemas.microsoft.com/office/drawing/2014/main" id="{86EC9C24-8531-93DF-F7E1-727CD6E0385C}"/>
              </a:ext>
            </a:extLst>
          </p:cNvPr>
          <p:cNvSpPr/>
          <p:nvPr/>
        </p:nvSpPr>
        <p:spPr>
          <a:xfrm>
            <a:off x="8266112" y="5097726"/>
            <a:ext cx="4352607" cy="3783206"/>
          </a:xfrm>
          <a:prstGeom prst="roundRect">
            <a:avLst>
              <a:gd name="adj" fmla="val 6864"/>
            </a:avLst>
          </a:prstGeom>
          <a:solidFill>
            <a:srgbClr val="F2DAB4"/>
          </a:solidFill>
          <a:ln w="12700" cap="flat" cmpd="sng">
            <a:solidFill>
              <a:srgbClr val="E4B363"/>
            </a:solidFill>
            <a:prstDash val="solid"/>
            <a:miter lim="800000"/>
            <a:headEnd type="none" w="sm" len="sm"/>
            <a:tailEnd type="none" w="sm" len="sm"/>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US" sz="2200" b="1">
                <a:solidFill>
                  <a:srgbClr val="404040"/>
                </a:solidFill>
                <a:latin typeface="Open Sans"/>
                <a:ea typeface="Open Sans"/>
                <a:cs typeface="Open Sans"/>
                <a:sym typeface="Open Sans"/>
              </a:rPr>
              <a:t>Workforce multiplier</a:t>
            </a:r>
          </a:p>
          <a:p>
            <a:pPr marL="0" lvl="0" indent="0" algn="ctr" rtl="0">
              <a:spcBef>
                <a:spcPts val="0"/>
              </a:spcBef>
              <a:spcAft>
                <a:spcPts val="0"/>
              </a:spcAft>
              <a:buClr>
                <a:schemeClr val="dk1"/>
              </a:buClr>
              <a:buSzPts val="1100"/>
              <a:buFont typeface="Arial"/>
              <a:buNone/>
            </a:pPr>
            <a:endParaRPr lang="en-US" sz="2200">
              <a:solidFill>
                <a:srgbClr val="404040"/>
              </a:solidFill>
              <a:latin typeface="Open Sans"/>
              <a:ea typeface="Open Sans"/>
              <a:cs typeface="Open Sans"/>
              <a:sym typeface="Open Sans"/>
            </a:endParaRPr>
          </a:p>
          <a:p>
            <a:pPr marL="342900" lvl="1" indent="-342900">
              <a:lnSpc>
                <a:spcPct val="115000"/>
              </a:lnSpc>
              <a:spcBef>
                <a:spcPts val="1000"/>
              </a:spcBef>
              <a:buClr>
                <a:schemeClr val="dk1"/>
              </a:buClr>
              <a:buSzPct val="100000"/>
              <a:buFont typeface="Arial"/>
              <a:buChar char="•"/>
            </a:pPr>
            <a:r>
              <a:rPr lang="en-US" sz="2200">
                <a:solidFill>
                  <a:srgbClr val="404040"/>
                </a:solidFill>
                <a:latin typeface="Open Sans" panose="020B0606030504020204" pitchFamily="34" charset="0"/>
                <a:ea typeface="Open Sans"/>
                <a:cs typeface="Open Sans"/>
                <a:sym typeface="Open Sans"/>
              </a:rPr>
              <a:t>Automates complex, multi-step processes</a:t>
            </a:r>
          </a:p>
          <a:p>
            <a:pPr marL="342900" lvl="1" indent="-342900">
              <a:lnSpc>
                <a:spcPct val="115000"/>
              </a:lnSpc>
              <a:spcBef>
                <a:spcPts val="1000"/>
              </a:spcBef>
              <a:buClr>
                <a:schemeClr val="dk1"/>
              </a:buClr>
              <a:buSzPct val="100000"/>
              <a:buFont typeface="Arial"/>
              <a:buChar char="•"/>
            </a:pPr>
            <a:endParaRPr lang="en-US" sz="2200">
              <a:solidFill>
                <a:srgbClr val="404040"/>
              </a:solidFill>
              <a:latin typeface="Open Sans" panose="020B0606030504020204" pitchFamily="34" charset="0"/>
              <a:ea typeface="Open Sans"/>
              <a:cs typeface="Open Sans"/>
              <a:sym typeface="Open Sans"/>
            </a:endParaRPr>
          </a:p>
          <a:p>
            <a:pPr marL="342900" lvl="1" indent="-342900">
              <a:lnSpc>
                <a:spcPct val="115000"/>
              </a:lnSpc>
              <a:spcBef>
                <a:spcPts val="1000"/>
              </a:spcBef>
              <a:buClr>
                <a:schemeClr val="dk1"/>
              </a:buClr>
              <a:buSzPct val="100000"/>
              <a:buFont typeface="Arial"/>
              <a:buChar char="•"/>
            </a:pPr>
            <a:r>
              <a:rPr lang="en-US" sz="2200">
                <a:solidFill>
                  <a:srgbClr val="404040"/>
                </a:solidFill>
                <a:latin typeface="Open Sans" panose="020B0606030504020204" pitchFamily="34" charset="0"/>
                <a:ea typeface="Open Sans"/>
                <a:cs typeface="Open Sans"/>
                <a:sym typeface="Open Sans"/>
              </a:rPr>
              <a:t>Reduces the time workers spend on boring tasks</a:t>
            </a:r>
            <a:endParaRPr lang="en-US" sz="2200">
              <a:solidFill>
                <a:srgbClr val="404040"/>
              </a:solidFill>
              <a:latin typeface="Open Sans" panose="020B0606030504020204" pitchFamily="34" charset="0"/>
              <a:ea typeface="Open Sans"/>
              <a:cs typeface="Open Sans"/>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title"/>
          </p:nvPr>
        </p:nvSpPr>
        <p:spPr>
          <a:xfrm>
            <a:off x="-10160" y="229879"/>
            <a:ext cx="16276400" cy="687200"/>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solidFill>
                  <a:srgbClr val="3F3F3F"/>
                </a:solidFill>
              </a:rPr>
              <a:t>Other Considerations for Automation</a:t>
            </a:r>
            <a:endParaRPr>
              <a:solidFill>
                <a:srgbClr val="3F3F3F"/>
              </a:solidFill>
            </a:endParaRPr>
          </a:p>
        </p:txBody>
      </p:sp>
      <p:grpSp>
        <p:nvGrpSpPr>
          <p:cNvPr id="11" name="Group 10">
            <a:extLst>
              <a:ext uri="{FF2B5EF4-FFF2-40B4-BE49-F238E27FC236}">
                <a16:creationId xmlns:a16="http://schemas.microsoft.com/office/drawing/2014/main" id="{7A2542E7-D6FB-426B-8480-A66F761D2553}"/>
              </a:ext>
            </a:extLst>
          </p:cNvPr>
          <p:cNvGrpSpPr/>
          <p:nvPr/>
        </p:nvGrpSpPr>
        <p:grpSpPr>
          <a:xfrm>
            <a:off x="1049869" y="1833204"/>
            <a:ext cx="6560261" cy="5584222"/>
            <a:chOff x="1082200" y="2362221"/>
            <a:chExt cx="7045800" cy="4184671"/>
          </a:xfrm>
        </p:grpSpPr>
        <p:sp>
          <p:nvSpPr>
            <p:cNvPr id="12" name="Google Shape;538;gdcab15b6c4_0_0">
              <a:extLst>
                <a:ext uri="{FF2B5EF4-FFF2-40B4-BE49-F238E27FC236}">
                  <a16:creationId xmlns:a16="http://schemas.microsoft.com/office/drawing/2014/main" id="{4673DD8A-8324-463E-8FAD-F1CE70D5C24D}"/>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42;gdcab15b6c4_0_0">
              <a:extLst>
                <a:ext uri="{FF2B5EF4-FFF2-40B4-BE49-F238E27FC236}">
                  <a16:creationId xmlns:a16="http://schemas.microsoft.com/office/drawing/2014/main" id="{1D8B4516-285E-477B-ACB7-8C339CE5C0C2}"/>
                </a:ext>
              </a:extLst>
            </p:cNvPr>
            <p:cNvGrpSpPr/>
            <p:nvPr/>
          </p:nvGrpSpPr>
          <p:grpSpPr>
            <a:xfrm>
              <a:off x="2589408" y="2362221"/>
              <a:ext cx="4064828" cy="749734"/>
              <a:chOff x="6627184" y="1368223"/>
              <a:chExt cx="3053966" cy="366654"/>
            </a:xfrm>
          </p:grpSpPr>
          <p:sp>
            <p:nvSpPr>
              <p:cNvPr id="14" name="Google Shape;543;gdcab15b6c4_0_0">
                <a:extLst>
                  <a:ext uri="{FF2B5EF4-FFF2-40B4-BE49-F238E27FC236}">
                    <a16:creationId xmlns:a16="http://schemas.microsoft.com/office/drawing/2014/main" id="{5B291083-B90B-4018-8251-977CB6A8462A}"/>
                  </a:ext>
                </a:extLst>
              </p:cNvPr>
              <p:cNvSpPr/>
              <p:nvPr/>
            </p:nvSpPr>
            <p:spPr>
              <a:xfrm rot="10800000">
                <a:off x="6868801" y="1462435"/>
                <a:ext cx="2545605" cy="272442"/>
              </a:xfrm>
              <a:prstGeom prst="round2SameRect">
                <a:avLst>
                  <a:gd name="adj1" fmla="val 16667"/>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5" name="Google Shape;544;gdcab15b6c4_0_0">
                <a:extLst>
                  <a:ext uri="{FF2B5EF4-FFF2-40B4-BE49-F238E27FC236}">
                    <a16:creationId xmlns:a16="http://schemas.microsoft.com/office/drawing/2014/main" id="{C5A6B68B-06B2-42F9-99AC-DB4EFF1EDC10}"/>
                  </a:ext>
                </a:extLst>
              </p:cNvPr>
              <p:cNvSpPr txBox="1"/>
              <p:nvPr/>
            </p:nvSpPr>
            <p:spPr>
              <a:xfrm>
                <a:off x="6627184" y="1368223"/>
                <a:ext cx="3053966" cy="251890"/>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tx1">
                        <a:lumMod val="75000"/>
                        <a:lumOff val="25000"/>
                      </a:schemeClr>
                    </a:solidFill>
                    <a:latin typeface="Open Sans"/>
                    <a:ea typeface="Open Sans"/>
                    <a:cs typeface="Open Sans"/>
                    <a:sym typeface="Open Sans"/>
                  </a:rPr>
                  <a:t>Complexity</a:t>
                </a:r>
              </a:p>
            </p:txBody>
          </p:sp>
        </p:grpSp>
      </p:grpSp>
      <p:sp>
        <p:nvSpPr>
          <p:cNvPr id="16" name="TextBox 15">
            <a:extLst>
              <a:ext uri="{FF2B5EF4-FFF2-40B4-BE49-F238E27FC236}">
                <a16:creationId xmlns:a16="http://schemas.microsoft.com/office/drawing/2014/main" id="{1D00116C-76A4-4F52-B606-248F6DD326BF}"/>
              </a:ext>
            </a:extLst>
          </p:cNvPr>
          <p:cNvSpPr txBox="1"/>
          <p:nvPr/>
        </p:nvSpPr>
        <p:spPr>
          <a:xfrm>
            <a:off x="1320798" y="2886173"/>
            <a:ext cx="5618846" cy="3156249"/>
          </a:xfrm>
          <a:prstGeom prst="rect">
            <a:avLst/>
          </a:prstGeom>
          <a:noFill/>
        </p:spPr>
        <p:txBody>
          <a:bodyPr wrap="square" rtlCol="0">
            <a:spAutoFit/>
          </a:bodyPr>
          <a:lstStyle/>
          <a:p>
            <a:pPr marL="88900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Streamlines operations but adds management complexity</a:t>
            </a:r>
          </a:p>
          <a:p>
            <a:pPr marL="889000" indent="-342900">
              <a:lnSpc>
                <a:spcPct val="114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88900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Requires carefully designed and maintained workflows</a:t>
            </a:r>
          </a:p>
          <a:p>
            <a:pPr marL="889000" indent="-342900">
              <a:lnSpc>
                <a:spcPct val="114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88900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Becomes more intricate as security needs evolve</a:t>
            </a:r>
          </a:p>
        </p:txBody>
      </p:sp>
      <p:grpSp>
        <p:nvGrpSpPr>
          <p:cNvPr id="17" name="Group 16">
            <a:extLst>
              <a:ext uri="{FF2B5EF4-FFF2-40B4-BE49-F238E27FC236}">
                <a16:creationId xmlns:a16="http://schemas.microsoft.com/office/drawing/2014/main" id="{A984DB5C-242B-4BF7-87EC-D69DC910CE4F}"/>
              </a:ext>
            </a:extLst>
          </p:cNvPr>
          <p:cNvGrpSpPr/>
          <p:nvPr/>
        </p:nvGrpSpPr>
        <p:grpSpPr>
          <a:xfrm>
            <a:off x="9103650" y="2013321"/>
            <a:ext cx="6229115" cy="5343864"/>
            <a:chOff x="1082200" y="2542338"/>
            <a:chExt cx="7045800" cy="4004554"/>
          </a:xfrm>
        </p:grpSpPr>
        <p:sp>
          <p:nvSpPr>
            <p:cNvPr id="18" name="Google Shape;538;gdcab15b6c4_0_0">
              <a:extLst>
                <a:ext uri="{FF2B5EF4-FFF2-40B4-BE49-F238E27FC236}">
                  <a16:creationId xmlns:a16="http://schemas.microsoft.com/office/drawing/2014/main" id="{F1825C30-F0DD-43E8-AA35-C3AD8BA4242F}"/>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542;gdcab15b6c4_0_0">
              <a:extLst>
                <a:ext uri="{FF2B5EF4-FFF2-40B4-BE49-F238E27FC236}">
                  <a16:creationId xmlns:a16="http://schemas.microsoft.com/office/drawing/2014/main" id="{B8D529E7-CAD6-41FA-934D-98DF8264CA9A}"/>
                </a:ext>
              </a:extLst>
            </p:cNvPr>
            <p:cNvGrpSpPr/>
            <p:nvPr/>
          </p:nvGrpSpPr>
          <p:grpSpPr>
            <a:xfrm>
              <a:off x="2525780" y="2554875"/>
              <a:ext cx="4253320" cy="557091"/>
              <a:chOff x="6579378" y="1462435"/>
              <a:chExt cx="3195582" cy="272442"/>
            </a:xfrm>
          </p:grpSpPr>
          <p:sp>
            <p:nvSpPr>
              <p:cNvPr id="20" name="Google Shape;543;gdcab15b6c4_0_0">
                <a:extLst>
                  <a:ext uri="{FF2B5EF4-FFF2-40B4-BE49-F238E27FC236}">
                    <a16:creationId xmlns:a16="http://schemas.microsoft.com/office/drawing/2014/main" id="{18F701C4-E401-433A-940E-B3C803E11AE7}"/>
                  </a:ext>
                </a:extLst>
              </p:cNvPr>
              <p:cNvSpPr/>
              <p:nvPr/>
            </p:nvSpPr>
            <p:spPr>
              <a:xfrm rot="10800000">
                <a:off x="6698744" y="1462435"/>
                <a:ext cx="2858719" cy="272442"/>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1" name="Google Shape;544;gdcab15b6c4_0_0">
                <a:extLst>
                  <a:ext uri="{FF2B5EF4-FFF2-40B4-BE49-F238E27FC236}">
                    <a16:creationId xmlns:a16="http://schemas.microsoft.com/office/drawing/2014/main" id="{55ED8399-0BDE-4898-BFBF-8389B3697428}"/>
                  </a:ext>
                </a:extLst>
              </p:cNvPr>
              <p:cNvSpPr txBox="1"/>
              <p:nvPr/>
            </p:nvSpPr>
            <p:spPr>
              <a:xfrm>
                <a:off x="6579378" y="1495988"/>
                <a:ext cx="3195582" cy="157896"/>
              </a:xfrm>
              <a:prstGeom prst="rect">
                <a:avLst/>
              </a:prstGeom>
              <a:noFill/>
              <a:ln>
                <a:noFill/>
              </a:ln>
            </p:spPr>
            <p:txBody>
              <a:bodyPr spcFirstLastPara="1" wrap="square" lIns="91425" tIns="45700" rIns="91425" bIns="45700" anchor="t" anchorCtr="0">
                <a:sp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Costs</a:t>
                </a:r>
              </a:p>
            </p:txBody>
          </p:sp>
        </p:grpSp>
      </p:grpSp>
      <p:sp>
        <p:nvSpPr>
          <p:cNvPr id="22" name="TextBox 21">
            <a:extLst>
              <a:ext uri="{FF2B5EF4-FFF2-40B4-BE49-F238E27FC236}">
                <a16:creationId xmlns:a16="http://schemas.microsoft.com/office/drawing/2014/main" id="{2A3343E7-E520-4499-8727-61AAE09CCEF1}"/>
              </a:ext>
            </a:extLst>
          </p:cNvPr>
          <p:cNvSpPr txBox="1"/>
          <p:nvPr/>
        </p:nvSpPr>
        <p:spPr>
          <a:xfrm>
            <a:off x="9065613" y="3207152"/>
            <a:ext cx="5869589" cy="3228641"/>
          </a:xfrm>
          <a:prstGeom prst="rect">
            <a:avLst/>
          </a:prstGeom>
          <a:noFill/>
        </p:spPr>
        <p:txBody>
          <a:bodyPr wrap="square" rtlCol="0">
            <a:spAutoFit/>
          </a:bodyPr>
          <a:lstStyle/>
          <a:p>
            <a:pPr marL="889000" lvl="1" indent="-342900">
              <a:lnSpc>
                <a:spcPct val="114000"/>
              </a:lnSpc>
              <a:buClr>
                <a:srgbClr val="3F3F3F"/>
              </a:buClr>
              <a:buSzPts val="2200"/>
              <a:buFont typeface="Arial" panose="020B0604020202020204" pitchFamily="34" charset="0"/>
              <a:buChar char="•"/>
            </a:pPr>
            <a:r>
              <a:rPr lang="en-US" sz="2000">
                <a:solidFill>
                  <a:srgbClr val="3F3F3F"/>
                </a:solidFill>
                <a:latin typeface="Open Sans"/>
                <a:ea typeface="Open Sans"/>
                <a:cs typeface="Open Sans"/>
              </a:rPr>
              <a:t>Involves upfront costs for implementing automation tools and training</a:t>
            </a:r>
          </a:p>
          <a:p>
            <a:pPr marL="889000" lvl="1" indent="-342900">
              <a:lnSpc>
                <a:spcPct val="114000"/>
              </a:lnSpc>
              <a:buClr>
                <a:srgbClr val="3F3F3F"/>
              </a:buClr>
              <a:buSzPts val="2200"/>
              <a:buFont typeface="Arial" panose="020B0604020202020204" pitchFamily="34" charset="0"/>
              <a:buChar char="•"/>
            </a:pPr>
            <a:endParaRPr lang="en-US" sz="2000">
              <a:solidFill>
                <a:srgbClr val="3F3F3F"/>
              </a:solidFill>
              <a:latin typeface="Open Sans"/>
              <a:ea typeface="Open Sans"/>
              <a:cs typeface="Open Sans"/>
            </a:endParaRPr>
          </a:p>
          <a:p>
            <a:pPr marL="889000" lvl="1" indent="-342900">
              <a:lnSpc>
                <a:spcPct val="114000"/>
              </a:lnSpc>
              <a:buClr>
                <a:srgbClr val="3F3F3F"/>
              </a:buClr>
              <a:buSzPts val="2200"/>
              <a:buFont typeface="Arial" panose="020B0604020202020204" pitchFamily="34" charset="0"/>
              <a:buChar char="•"/>
            </a:pPr>
            <a:r>
              <a:rPr lang="en-US" sz="2000">
                <a:solidFill>
                  <a:srgbClr val="3F3F3F"/>
                </a:solidFill>
                <a:latin typeface="Open Sans"/>
                <a:ea typeface="Open Sans"/>
                <a:cs typeface="Open Sans"/>
              </a:rPr>
              <a:t>Benefits include efficiency gains and improved security</a:t>
            </a:r>
          </a:p>
          <a:p>
            <a:pPr marL="889000" lvl="1" indent="-342900">
              <a:lnSpc>
                <a:spcPct val="114000"/>
              </a:lnSpc>
              <a:buClr>
                <a:srgbClr val="3F3F3F"/>
              </a:buClr>
              <a:buSzPts val="2200"/>
              <a:buFont typeface="Arial" panose="020B0604020202020204" pitchFamily="34" charset="0"/>
              <a:buChar char="•"/>
            </a:pPr>
            <a:endParaRPr lang="en-US" sz="2000">
              <a:solidFill>
                <a:srgbClr val="3F3F3F"/>
              </a:solidFill>
              <a:latin typeface="Open Sans"/>
              <a:ea typeface="Open Sans"/>
              <a:cs typeface="Open Sans"/>
            </a:endParaRPr>
          </a:p>
          <a:p>
            <a:pPr marL="889000" lvl="1" indent="-342900">
              <a:lnSpc>
                <a:spcPct val="114000"/>
              </a:lnSpc>
              <a:buClr>
                <a:srgbClr val="3F3F3F"/>
              </a:buClr>
              <a:buSzPts val="2200"/>
              <a:buFont typeface="Arial" panose="020B0604020202020204" pitchFamily="34" charset="0"/>
              <a:buChar char="•"/>
            </a:pPr>
            <a:r>
              <a:rPr lang="en-US" sz="2000">
                <a:solidFill>
                  <a:srgbClr val="3F3F3F"/>
                </a:solidFill>
                <a:latin typeface="Open Sans"/>
                <a:ea typeface="Open Sans"/>
                <a:cs typeface="Open Sans"/>
              </a:rPr>
              <a:t>Crucial to evaluate long-term cost-benefit analysis for determining what should be automated and how</a:t>
            </a:r>
            <a:endParaRPr lang="en-US" sz="2000">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7C027CE8-57AA-C0C2-5A83-DD543728CAFA}"/>
              </a:ext>
            </a:extLst>
          </p:cNvPr>
          <p:cNvSpPr/>
          <p:nvPr/>
        </p:nvSpPr>
        <p:spPr>
          <a:xfrm>
            <a:off x="3975100" y="816303"/>
            <a:ext cx="8300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146588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title"/>
          </p:nvPr>
        </p:nvSpPr>
        <p:spPr>
          <a:xfrm>
            <a:off x="-10160" y="229879"/>
            <a:ext cx="16276400" cy="687200"/>
          </a:xfrm>
          <a:prstGeom prst="rect">
            <a:avLst/>
          </a:prstGeom>
          <a:noFill/>
          <a:ln>
            <a:noFill/>
          </a:ln>
        </p:spPr>
        <p:txBody>
          <a:bodyPr spcFirstLastPara="1" wrap="square" lIns="121900" tIns="60925" rIns="121900" bIns="60925" anchor="ctr" anchorCtr="0">
            <a:normAutofit/>
          </a:bodyPr>
          <a:lstStyle/>
          <a:p>
            <a:pPr marL="0" lvl="0" indent="0" algn="ctr" rtl="0">
              <a:lnSpc>
                <a:spcPct val="90000"/>
              </a:lnSpc>
              <a:spcBef>
                <a:spcPts val="0"/>
              </a:spcBef>
              <a:spcAft>
                <a:spcPts val="0"/>
              </a:spcAft>
              <a:buClr>
                <a:srgbClr val="404040"/>
              </a:buClr>
              <a:buSzPts val="4400"/>
              <a:buNone/>
            </a:pPr>
            <a:r>
              <a:rPr lang="en-US">
                <a:solidFill>
                  <a:srgbClr val="3F3F3F"/>
                </a:solidFill>
              </a:rPr>
              <a:t>Other Considerations for Automation</a:t>
            </a:r>
            <a:endParaRPr>
              <a:solidFill>
                <a:srgbClr val="3F3F3F"/>
              </a:solidFill>
            </a:endParaRPr>
          </a:p>
        </p:txBody>
      </p:sp>
      <p:grpSp>
        <p:nvGrpSpPr>
          <p:cNvPr id="11" name="Group 10">
            <a:extLst>
              <a:ext uri="{FF2B5EF4-FFF2-40B4-BE49-F238E27FC236}">
                <a16:creationId xmlns:a16="http://schemas.microsoft.com/office/drawing/2014/main" id="{7A2542E7-D6FB-426B-8480-A66F761D2553}"/>
              </a:ext>
            </a:extLst>
          </p:cNvPr>
          <p:cNvGrpSpPr/>
          <p:nvPr/>
        </p:nvGrpSpPr>
        <p:grpSpPr>
          <a:xfrm>
            <a:off x="965200" y="1646112"/>
            <a:ext cx="6605300" cy="6082424"/>
            <a:chOff x="1082200" y="2391904"/>
            <a:chExt cx="7045800" cy="4154988"/>
          </a:xfrm>
        </p:grpSpPr>
        <p:sp>
          <p:nvSpPr>
            <p:cNvPr id="12" name="Google Shape;538;gdcab15b6c4_0_0">
              <a:extLst>
                <a:ext uri="{FF2B5EF4-FFF2-40B4-BE49-F238E27FC236}">
                  <a16:creationId xmlns:a16="http://schemas.microsoft.com/office/drawing/2014/main" id="{4673DD8A-8324-463E-8FAD-F1CE70D5C24D}"/>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42;gdcab15b6c4_0_0">
              <a:extLst>
                <a:ext uri="{FF2B5EF4-FFF2-40B4-BE49-F238E27FC236}">
                  <a16:creationId xmlns:a16="http://schemas.microsoft.com/office/drawing/2014/main" id="{1D8B4516-285E-477B-ACB7-8C339CE5C0C2}"/>
                </a:ext>
              </a:extLst>
            </p:cNvPr>
            <p:cNvGrpSpPr/>
            <p:nvPr/>
          </p:nvGrpSpPr>
          <p:grpSpPr>
            <a:xfrm>
              <a:off x="2492199" y="2391904"/>
              <a:ext cx="4217524" cy="720057"/>
              <a:chOff x="6554148" y="1382737"/>
              <a:chExt cx="3168688" cy="352140"/>
            </a:xfrm>
          </p:grpSpPr>
          <p:sp>
            <p:nvSpPr>
              <p:cNvPr id="14" name="Google Shape;543;gdcab15b6c4_0_0">
                <a:extLst>
                  <a:ext uri="{FF2B5EF4-FFF2-40B4-BE49-F238E27FC236}">
                    <a16:creationId xmlns:a16="http://schemas.microsoft.com/office/drawing/2014/main" id="{5B291083-B90B-4018-8251-977CB6A8462A}"/>
                  </a:ext>
                </a:extLst>
              </p:cNvPr>
              <p:cNvSpPr/>
              <p:nvPr/>
            </p:nvSpPr>
            <p:spPr>
              <a:xfrm rot="10800000">
                <a:off x="6589578" y="1462435"/>
                <a:ext cx="3133258" cy="272442"/>
              </a:xfrm>
              <a:prstGeom prst="round2SameRect">
                <a:avLst>
                  <a:gd name="adj1" fmla="val 16667"/>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5" name="Google Shape;544;gdcab15b6c4_0_0">
                <a:extLst>
                  <a:ext uri="{FF2B5EF4-FFF2-40B4-BE49-F238E27FC236}">
                    <a16:creationId xmlns:a16="http://schemas.microsoft.com/office/drawing/2014/main" id="{C5A6B68B-06B2-42F9-99AC-DB4EFF1EDC10}"/>
                  </a:ext>
                </a:extLst>
              </p:cNvPr>
              <p:cNvSpPr txBox="1"/>
              <p:nvPr/>
            </p:nvSpPr>
            <p:spPr>
              <a:xfrm>
                <a:off x="6554148" y="1382737"/>
                <a:ext cx="3053966" cy="229618"/>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tx1">
                        <a:lumMod val="75000"/>
                        <a:lumOff val="25000"/>
                      </a:schemeClr>
                    </a:solidFill>
                    <a:latin typeface="Open Sans"/>
                    <a:ea typeface="Open Sans"/>
                    <a:cs typeface="Open Sans"/>
                    <a:sym typeface="Open Sans"/>
                  </a:rPr>
                  <a:t>Single point of failure</a:t>
                </a:r>
              </a:p>
            </p:txBody>
          </p:sp>
        </p:grpSp>
      </p:grpSp>
      <p:sp>
        <p:nvSpPr>
          <p:cNvPr id="16" name="TextBox 15">
            <a:extLst>
              <a:ext uri="{FF2B5EF4-FFF2-40B4-BE49-F238E27FC236}">
                <a16:creationId xmlns:a16="http://schemas.microsoft.com/office/drawing/2014/main" id="{1D00116C-76A4-4F52-B606-248F6DD326BF}"/>
              </a:ext>
            </a:extLst>
          </p:cNvPr>
          <p:cNvSpPr txBox="1"/>
          <p:nvPr/>
        </p:nvSpPr>
        <p:spPr>
          <a:xfrm>
            <a:off x="1458427" y="2901406"/>
            <a:ext cx="5618846" cy="2770310"/>
          </a:xfrm>
          <a:prstGeom prst="rect">
            <a:avLst/>
          </a:prstGeom>
          <a:noFill/>
        </p:spPr>
        <p:txBody>
          <a:bodyPr wrap="square" rtlCol="0">
            <a:spAutoFit/>
          </a:bodyPr>
          <a:lstStyle/>
          <a:p>
            <a:pPr marL="88900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Relying on a single automation system for critical security functions creates a single point of failure</a:t>
            </a:r>
          </a:p>
          <a:p>
            <a:pPr marL="889000" indent="-342900">
              <a:lnSpc>
                <a:spcPct val="114000"/>
              </a:lnSpc>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88900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Diversifying automation reduces operational risks</a:t>
            </a:r>
          </a:p>
        </p:txBody>
      </p:sp>
      <p:grpSp>
        <p:nvGrpSpPr>
          <p:cNvPr id="17" name="Group 16">
            <a:extLst>
              <a:ext uri="{FF2B5EF4-FFF2-40B4-BE49-F238E27FC236}">
                <a16:creationId xmlns:a16="http://schemas.microsoft.com/office/drawing/2014/main" id="{A984DB5C-242B-4BF7-87EC-D69DC910CE4F}"/>
              </a:ext>
            </a:extLst>
          </p:cNvPr>
          <p:cNvGrpSpPr/>
          <p:nvPr/>
        </p:nvGrpSpPr>
        <p:grpSpPr>
          <a:xfrm>
            <a:off x="8791740" y="1866330"/>
            <a:ext cx="6348385" cy="5945758"/>
            <a:chOff x="1082200" y="2542338"/>
            <a:chExt cx="7045800" cy="4004554"/>
          </a:xfrm>
        </p:grpSpPr>
        <p:sp>
          <p:nvSpPr>
            <p:cNvPr id="18" name="Google Shape;538;gdcab15b6c4_0_0">
              <a:extLst>
                <a:ext uri="{FF2B5EF4-FFF2-40B4-BE49-F238E27FC236}">
                  <a16:creationId xmlns:a16="http://schemas.microsoft.com/office/drawing/2014/main" id="{F1825C30-F0DD-43E8-AA35-C3AD8BA4242F}"/>
                </a:ext>
              </a:extLst>
            </p:cNvPr>
            <p:cNvSpPr/>
            <p:nvPr/>
          </p:nvSpPr>
          <p:spPr>
            <a:xfrm>
              <a:off x="1082200" y="2542338"/>
              <a:ext cx="7045800" cy="4004554"/>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542;gdcab15b6c4_0_0">
              <a:extLst>
                <a:ext uri="{FF2B5EF4-FFF2-40B4-BE49-F238E27FC236}">
                  <a16:creationId xmlns:a16="http://schemas.microsoft.com/office/drawing/2014/main" id="{B8D529E7-CAD6-41FA-934D-98DF8264CA9A}"/>
                </a:ext>
              </a:extLst>
            </p:cNvPr>
            <p:cNvGrpSpPr/>
            <p:nvPr/>
          </p:nvGrpSpPr>
          <p:grpSpPr>
            <a:xfrm>
              <a:off x="2525780" y="2554875"/>
              <a:ext cx="4253320" cy="557091"/>
              <a:chOff x="6579378" y="1462435"/>
              <a:chExt cx="3195582" cy="272442"/>
            </a:xfrm>
          </p:grpSpPr>
          <p:sp>
            <p:nvSpPr>
              <p:cNvPr id="20" name="Google Shape;543;gdcab15b6c4_0_0">
                <a:extLst>
                  <a:ext uri="{FF2B5EF4-FFF2-40B4-BE49-F238E27FC236}">
                    <a16:creationId xmlns:a16="http://schemas.microsoft.com/office/drawing/2014/main" id="{18F701C4-E401-433A-940E-B3C803E11AE7}"/>
                  </a:ext>
                </a:extLst>
              </p:cNvPr>
              <p:cNvSpPr/>
              <p:nvPr/>
            </p:nvSpPr>
            <p:spPr>
              <a:xfrm rot="10800000">
                <a:off x="6698744" y="1462435"/>
                <a:ext cx="2858719" cy="272442"/>
              </a:xfrm>
              <a:prstGeom prst="round2SameRect">
                <a:avLst>
                  <a:gd name="adj1" fmla="val 16667"/>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1" name="Google Shape;544;gdcab15b6c4_0_0">
                <a:extLst>
                  <a:ext uri="{FF2B5EF4-FFF2-40B4-BE49-F238E27FC236}">
                    <a16:creationId xmlns:a16="http://schemas.microsoft.com/office/drawing/2014/main" id="{55ED8399-0BDE-4898-BFBF-8389B3697428}"/>
                  </a:ext>
                </a:extLst>
              </p:cNvPr>
              <p:cNvSpPr txBox="1"/>
              <p:nvPr/>
            </p:nvSpPr>
            <p:spPr>
              <a:xfrm>
                <a:off x="6579378" y="1495988"/>
                <a:ext cx="3195582" cy="141912"/>
              </a:xfrm>
              <a:prstGeom prst="rect">
                <a:avLst/>
              </a:prstGeom>
              <a:noFill/>
              <a:ln>
                <a:noFill/>
              </a:ln>
            </p:spPr>
            <p:txBody>
              <a:bodyPr spcFirstLastPara="1" wrap="square" lIns="91425" tIns="45700" rIns="91425" bIns="45700" anchor="t" anchorCtr="0">
                <a:sp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Ongoing supportability</a:t>
                </a:r>
              </a:p>
            </p:txBody>
          </p:sp>
        </p:grpSp>
      </p:grpSp>
      <p:sp>
        <p:nvSpPr>
          <p:cNvPr id="22" name="TextBox 21">
            <a:extLst>
              <a:ext uri="{FF2B5EF4-FFF2-40B4-BE49-F238E27FC236}">
                <a16:creationId xmlns:a16="http://schemas.microsoft.com/office/drawing/2014/main" id="{2A3343E7-E520-4499-8727-61AAE09CCEF1}"/>
              </a:ext>
            </a:extLst>
          </p:cNvPr>
          <p:cNvSpPr txBox="1"/>
          <p:nvPr/>
        </p:nvSpPr>
        <p:spPr>
          <a:xfrm>
            <a:off x="8888284" y="3159960"/>
            <a:ext cx="5680280" cy="2770310"/>
          </a:xfrm>
          <a:prstGeom prst="rect">
            <a:avLst/>
          </a:prstGeom>
          <a:noFill/>
        </p:spPr>
        <p:txBody>
          <a:bodyPr wrap="square" rtlCol="0">
            <a:spAutoFit/>
          </a:bodyPr>
          <a:lstStyle/>
          <a:p>
            <a:pPr marL="457200" lvl="1" indent="-457200">
              <a:lnSpc>
                <a:spcPct val="114000"/>
              </a:lnSpc>
              <a:buClr>
                <a:srgbClr val="3F3F3F"/>
              </a:buClr>
              <a:buSzPts val="2200"/>
              <a:buFont typeface="Arial"/>
              <a:buChar char="•"/>
            </a:pPr>
            <a:r>
              <a:rPr lang="en-US" sz="2200">
                <a:solidFill>
                  <a:srgbClr val="3F3F3F"/>
                </a:solidFill>
                <a:latin typeface="Open Sans"/>
                <a:ea typeface="Open Sans"/>
                <a:cs typeface="Open Sans"/>
              </a:rPr>
              <a:t>Needing ongoing support, maintenance, and updates prevents outdated or vulnerable systems</a:t>
            </a:r>
          </a:p>
          <a:p>
            <a:pPr marL="457200" lvl="1" indent="-457200">
              <a:lnSpc>
                <a:spcPct val="114000"/>
              </a:lnSpc>
              <a:buClr>
                <a:srgbClr val="3F3F3F"/>
              </a:buClr>
              <a:buSzPts val="2200"/>
              <a:buFont typeface="Arial"/>
              <a:buChar char="•"/>
            </a:pPr>
            <a:endParaRPr lang="en-US" sz="2200">
              <a:solidFill>
                <a:srgbClr val="3F3F3F"/>
              </a:solidFill>
              <a:latin typeface="Open Sans"/>
              <a:ea typeface="Open Sans"/>
              <a:cs typeface="Open Sans"/>
            </a:endParaRPr>
          </a:p>
          <a:p>
            <a:pPr marL="457200" lvl="1" indent="-457200">
              <a:lnSpc>
                <a:spcPct val="114000"/>
              </a:lnSpc>
              <a:buClr>
                <a:srgbClr val="3F3F3F"/>
              </a:buClr>
              <a:buSzPts val="2200"/>
              <a:buFont typeface="Arial"/>
              <a:buChar char="•"/>
            </a:pPr>
            <a:r>
              <a:rPr lang="en-US" sz="2200">
                <a:solidFill>
                  <a:srgbClr val="3F3F3F"/>
                </a:solidFill>
                <a:latin typeface="Open Sans"/>
                <a:ea typeface="Open Sans"/>
                <a:cs typeface="Open Sans"/>
              </a:rPr>
              <a:t>Assessing sustainability and alignment with a long-term security strategy maintains effectiveness</a:t>
            </a:r>
            <a:endParaRPr lang="en-IN" sz="2200">
              <a:solidFill>
                <a:srgbClr val="3F3F3F"/>
              </a:solidFill>
              <a:latin typeface="Open Sans"/>
              <a:ea typeface="Open Sans"/>
              <a:cs typeface="Open Sans"/>
            </a:endParaRPr>
          </a:p>
        </p:txBody>
      </p:sp>
      <p:sp>
        <p:nvSpPr>
          <p:cNvPr id="5" name="Brandline_LVC">
            <a:extLst>
              <a:ext uri="{FF2B5EF4-FFF2-40B4-BE49-F238E27FC236}">
                <a16:creationId xmlns:a16="http://schemas.microsoft.com/office/drawing/2014/main" id="{1883993A-1CE1-E102-57FC-F1456AABB46A}"/>
              </a:ext>
            </a:extLst>
          </p:cNvPr>
          <p:cNvSpPr/>
          <p:nvPr/>
        </p:nvSpPr>
        <p:spPr>
          <a:xfrm>
            <a:off x="3975100" y="816303"/>
            <a:ext cx="8300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23525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r>
              <a:rPr lang="en-US"/>
              <a:t>Incident Response Activities</a:t>
            </a:r>
          </a:p>
        </p:txBody>
      </p:sp>
    </p:spTree>
    <p:extLst>
      <p:ext uri="{BB962C8B-B14F-4D97-AF65-F5344CB8AC3E}">
        <p14:creationId xmlns:p14="http://schemas.microsoft.com/office/powerpoint/2010/main" val="3530296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Management</a:t>
            </a:r>
            <a:endParaRPr>
              <a:latin typeface="Open Sans"/>
              <a:ea typeface="Open Sans"/>
              <a:cs typeface="Open Sans"/>
              <a:sym typeface="Open Sans"/>
            </a:endParaRPr>
          </a:p>
        </p:txBody>
      </p:sp>
      <p:pic>
        <p:nvPicPr>
          <p:cNvPr id="417" name="Google Shape;417;p66"/>
          <p:cNvPicPr preferRelativeResize="0"/>
          <p:nvPr/>
        </p:nvPicPr>
        <p:blipFill rotWithShape="1">
          <a:blip r:embed="rId3">
            <a:alphaModFix/>
          </a:blip>
          <a:srcRect/>
          <a:stretch/>
        </p:blipFill>
        <p:spPr>
          <a:xfrm>
            <a:off x="5127317" y="752158"/>
            <a:ext cx="6025751" cy="365760"/>
          </a:xfrm>
          <a:prstGeom prst="rect">
            <a:avLst/>
          </a:prstGeom>
          <a:noFill/>
          <a:ln>
            <a:noFill/>
          </a:ln>
        </p:spPr>
      </p:pic>
      <p:sp>
        <p:nvSpPr>
          <p:cNvPr id="418" name="Google Shape;418;p66"/>
          <p:cNvSpPr/>
          <p:nvPr/>
        </p:nvSpPr>
        <p:spPr>
          <a:xfrm>
            <a:off x="10873297" y="4659389"/>
            <a:ext cx="4626000" cy="3132774"/>
          </a:xfrm>
          <a:prstGeom prst="roundRect">
            <a:avLst>
              <a:gd name="adj" fmla="val 3401"/>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sp>
        <p:nvSpPr>
          <p:cNvPr id="419" name="Google Shape;419;p66"/>
          <p:cNvSpPr txBox="1"/>
          <p:nvPr/>
        </p:nvSpPr>
        <p:spPr>
          <a:xfrm>
            <a:off x="10965847" y="4998297"/>
            <a:ext cx="4440900" cy="279386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practice of detecting a problem, determining its cause, minimizing the damage it causes, resolving the problem, and documenting each step of the response for future references</a:t>
            </a:r>
            <a:endParaRPr/>
          </a:p>
        </p:txBody>
      </p:sp>
      <p:sp>
        <p:nvSpPr>
          <p:cNvPr id="420" name="Google Shape;420;p66"/>
          <p:cNvSpPr/>
          <p:nvPr/>
        </p:nvSpPr>
        <p:spPr>
          <a:xfrm>
            <a:off x="5807137" y="4645517"/>
            <a:ext cx="4626000" cy="3143376"/>
          </a:xfrm>
          <a:prstGeom prst="roundRect">
            <a:avLst>
              <a:gd name="adj" fmla="val 2962"/>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sp>
        <p:nvSpPr>
          <p:cNvPr id="421" name="Google Shape;421;p66"/>
          <p:cNvSpPr txBox="1"/>
          <p:nvPr/>
        </p:nvSpPr>
        <p:spPr>
          <a:xfrm>
            <a:off x="5811142" y="5222994"/>
            <a:ext cx="4658100" cy="1250110"/>
          </a:xfrm>
          <a:prstGeom prst="rect">
            <a:avLst/>
          </a:prstGeom>
          <a:noFill/>
          <a:ln>
            <a:noFill/>
          </a:ln>
        </p:spPr>
        <p:txBody>
          <a:bodyPr spcFirstLastPara="1" wrap="square" lIns="91425" tIns="45700" rIns="91425" bIns="45700" anchor="t" anchorCtr="0">
            <a:spAutoFit/>
          </a:bodyPr>
          <a:lstStyle/>
          <a:p>
            <a:pPr marL="0" marR="0" lvl="1"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Any event that negatively affects the company and impacts its security posture</a:t>
            </a:r>
            <a:endParaRPr sz="2400" b="0" i="0" u="none" strike="noStrike" cap="none">
              <a:solidFill>
                <a:srgbClr val="3F3F3F"/>
              </a:solidFill>
              <a:latin typeface="Arial"/>
              <a:ea typeface="Arial"/>
              <a:cs typeface="Arial"/>
              <a:sym typeface="Arial"/>
            </a:endParaRPr>
          </a:p>
        </p:txBody>
      </p:sp>
      <p:sp>
        <p:nvSpPr>
          <p:cNvPr id="422" name="Google Shape;422;p66"/>
          <p:cNvSpPr/>
          <p:nvPr/>
        </p:nvSpPr>
        <p:spPr>
          <a:xfrm>
            <a:off x="681548" y="4659389"/>
            <a:ext cx="4624068" cy="3132774"/>
          </a:xfrm>
          <a:prstGeom prst="roundRect">
            <a:avLst>
              <a:gd name="adj" fmla="val 3401"/>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grpSp>
        <p:nvGrpSpPr>
          <p:cNvPr id="423" name="Google Shape;423;p66"/>
          <p:cNvGrpSpPr/>
          <p:nvPr/>
        </p:nvGrpSpPr>
        <p:grpSpPr>
          <a:xfrm>
            <a:off x="1043385" y="3986790"/>
            <a:ext cx="3923827" cy="901686"/>
            <a:chOff x="991547" y="2567081"/>
            <a:chExt cx="4427542" cy="1136822"/>
          </a:xfrm>
        </p:grpSpPr>
        <p:grpSp>
          <p:nvGrpSpPr>
            <p:cNvPr id="424" name="Google Shape;424;p66"/>
            <p:cNvGrpSpPr/>
            <p:nvPr/>
          </p:nvGrpSpPr>
          <p:grpSpPr>
            <a:xfrm>
              <a:off x="991547" y="2567081"/>
              <a:ext cx="4427542" cy="1136822"/>
              <a:chOff x="1591293" y="2718487"/>
              <a:chExt cx="4427542" cy="1136822"/>
            </a:xfrm>
          </p:grpSpPr>
          <p:sp>
            <p:nvSpPr>
              <p:cNvPr id="425" name="Google Shape;425;p66"/>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sp>
            <p:nvSpPr>
              <p:cNvPr id="426" name="Google Shape;426;p66"/>
              <p:cNvSpPr/>
              <p:nvPr/>
            </p:nvSpPr>
            <p:spPr>
              <a:xfrm>
                <a:off x="1741828" y="2718487"/>
                <a:ext cx="4131774" cy="1136822"/>
              </a:xfrm>
              <a:prstGeom prst="round2SameRect">
                <a:avLst>
                  <a:gd name="adj1" fmla="val 16993"/>
                  <a:gd name="adj2" fmla="val 0"/>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grpSp>
        <p:sp>
          <p:nvSpPr>
            <p:cNvPr id="427" name="Google Shape;427;p66"/>
            <p:cNvSpPr txBox="1"/>
            <p:nvPr/>
          </p:nvSpPr>
          <p:spPr>
            <a:xfrm>
              <a:off x="1085580" y="2871876"/>
              <a:ext cx="4131774" cy="5432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Event</a:t>
              </a:r>
              <a:endParaRPr sz="1400" b="0" i="0" u="none" strike="noStrike" cap="none">
                <a:solidFill>
                  <a:schemeClr val="lt1"/>
                </a:solidFill>
                <a:latin typeface="Open Sans"/>
                <a:ea typeface="Open Sans"/>
                <a:cs typeface="Open Sans"/>
                <a:sym typeface="Open Sans"/>
              </a:endParaRPr>
            </a:p>
          </p:txBody>
        </p:sp>
      </p:grpSp>
      <p:grpSp>
        <p:nvGrpSpPr>
          <p:cNvPr id="428" name="Google Shape;428;p66"/>
          <p:cNvGrpSpPr/>
          <p:nvPr/>
        </p:nvGrpSpPr>
        <p:grpSpPr>
          <a:xfrm>
            <a:off x="6183737" y="3987806"/>
            <a:ext cx="3923827" cy="901686"/>
            <a:chOff x="11010862" y="2567081"/>
            <a:chExt cx="4427542" cy="1136822"/>
          </a:xfrm>
        </p:grpSpPr>
        <p:grpSp>
          <p:nvGrpSpPr>
            <p:cNvPr id="429" name="Google Shape;429;p66"/>
            <p:cNvGrpSpPr/>
            <p:nvPr/>
          </p:nvGrpSpPr>
          <p:grpSpPr>
            <a:xfrm>
              <a:off x="11010862" y="2567081"/>
              <a:ext cx="4427542" cy="1136822"/>
              <a:chOff x="1591293" y="2718487"/>
              <a:chExt cx="4427542" cy="1136822"/>
            </a:xfrm>
          </p:grpSpPr>
          <p:sp>
            <p:nvSpPr>
              <p:cNvPr id="430" name="Google Shape;430;p66"/>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sp>
            <p:nvSpPr>
              <p:cNvPr id="431" name="Google Shape;431;p66"/>
              <p:cNvSpPr/>
              <p:nvPr/>
            </p:nvSpPr>
            <p:spPr>
              <a:xfrm>
                <a:off x="1741828" y="2718487"/>
                <a:ext cx="4131774" cy="1136822"/>
              </a:xfrm>
              <a:prstGeom prst="round2SameRect">
                <a:avLst>
                  <a:gd name="adj1" fmla="val 16993"/>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grpSp>
        <p:sp>
          <p:nvSpPr>
            <p:cNvPr id="432" name="Google Shape;432;p66"/>
            <p:cNvSpPr txBox="1"/>
            <p:nvPr/>
          </p:nvSpPr>
          <p:spPr>
            <a:xfrm>
              <a:off x="11194126" y="2880091"/>
              <a:ext cx="4090865" cy="5432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Incident</a:t>
              </a:r>
              <a:endParaRPr sz="1400" b="0" i="0" u="none" strike="noStrike" cap="none">
                <a:solidFill>
                  <a:schemeClr val="lt1"/>
                </a:solidFill>
                <a:latin typeface="Arial"/>
                <a:ea typeface="Arial"/>
                <a:cs typeface="Arial"/>
                <a:sym typeface="Arial"/>
              </a:endParaRPr>
            </a:p>
          </p:txBody>
        </p:sp>
      </p:grpSp>
      <p:grpSp>
        <p:nvGrpSpPr>
          <p:cNvPr id="433" name="Google Shape;433;p66"/>
          <p:cNvGrpSpPr/>
          <p:nvPr/>
        </p:nvGrpSpPr>
        <p:grpSpPr>
          <a:xfrm>
            <a:off x="11224384" y="3987801"/>
            <a:ext cx="3923827" cy="901685"/>
            <a:chOff x="944577" y="4695511"/>
            <a:chExt cx="4427542" cy="1136822"/>
          </a:xfrm>
        </p:grpSpPr>
        <p:grpSp>
          <p:nvGrpSpPr>
            <p:cNvPr id="434" name="Google Shape;434;p66"/>
            <p:cNvGrpSpPr/>
            <p:nvPr/>
          </p:nvGrpSpPr>
          <p:grpSpPr>
            <a:xfrm>
              <a:off x="944577" y="4695511"/>
              <a:ext cx="4427542" cy="1136822"/>
              <a:chOff x="1591293" y="2718487"/>
              <a:chExt cx="4427542" cy="1136822"/>
            </a:xfrm>
          </p:grpSpPr>
          <p:sp>
            <p:nvSpPr>
              <p:cNvPr id="435" name="Google Shape;435;p66"/>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sp>
            <p:nvSpPr>
              <p:cNvPr id="436" name="Google Shape;436;p66"/>
              <p:cNvSpPr/>
              <p:nvPr/>
            </p:nvSpPr>
            <p:spPr>
              <a:xfrm>
                <a:off x="1741828" y="2718487"/>
                <a:ext cx="4131774" cy="1136822"/>
              </a:xfrm>
              <a:prstGeom prst="round2SameRect">
                <a:avLst>
                  <a:gd name="adj1" fmla="val 16993"/>
                  <a:gd name="adj2" fmla="val 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Open Sans"/>
                  <a:ea typeface="Open Sans"/>
                  <a:cs typeface="Open Sans"/>
                  <a:sym typeface="Open Sans"/>
                </a:endParaRPr>
              </a:p>
            </p:txBody>
          </p:sp>
        </p:grpSp>
        <p:sp>
          <p:nvSpPr>
            <p:cNvPr id="437" name="Google Shape;437;p66"/>
            <p:cNvSpPr txBox="1"/>
            <p:nvPr/>
          </p:nvSpPr>
          <p:spPr>
            <a:xfrm>
              <a:off x="1352850" y="5008527"/>
              <a:ext cx="3517350" cy="5432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Incident </a:t>
              </a:r>
              <a:r>
                <a:rPr lang="en-US" sz="2200" b="1">
                  <a:solidFill>
                    <a:schemeClr val="lt1"/>
                  </a:solidFill>
                  <a:latin typeface="Open Sans"/>
                  <a:ea typeface="Open Sans"/>
                  <a:cs typeface="Open Sans"/>
                  <a:sym typeface="Open Sans"/>
                </a:rPr>
                <a:t>r</a:t>
              </a:r>
              <a:r>
                <a:rPr lang="en-US" sz="2200" b="1" i="0" u="none" strike="noStrike" cap="none">
                  <a:solidFill>
                    <a:schemeClr val="lt1"/>
                  </a:solidFill>
                  <a:latin typeface="Open Sans"/>
                  <a:ea typeface="Open Sans"/>
                  <a:cs typeface="Open Sans"/>
                  <a:sym typeface="Open Sans"/>
                </a:rPr>
                <a:t>esponse</a:t>
              </a:r>
              <a:endParaRPr sz="1400" b="0" i="0" u="none" strike="noStrike" cap="none">
                <a:solidFill>
                  <a:schemeClr val="lt1"/>
                </a:solidFill>
                <a:latin typeface="Arial"/>
                <a:ea typeface="Arial"/>
                <a:cs typeface="Arial"/>
                <a:sym typeface="Arial"/>
              </a:endParaRPr>
            </a:p>
          </p:txBody>
        </p:sp>
      </p:grpSp>
      <p:sp>
        <p:nvSpPr>
          <p:cNvPr id="438" name="Google Shape;438;p66"/>
          <p:cNvSpPr txBox="1"/>
          <p:nvPr/>
        </p:nvSpPr>
        <p:spPr>
          <a:xfrm>
            <a:off x="730082" y="5238312"/>
            <a:ext cx="4527000" cy="864171"/>
          </a:xfrm>
          <a:prstGeom prst="rect">
            <a:avLst/>
          </a:prstGeom>
          <a:noFill/>
          <a:ln>
            <a:noFill/>
          </a:ln>
        </p:spPr>
        <p:txBody>
          <a:bodyPr spcFirstLastPara="1" wrap="square" lIns="91425" tIns="45700" rIns="91425" bIns="45700" anchor="t" anchorCtr="0">
            <a:spAutoFit/>
          </a:bodyPr>
          <a:lstStyle/>
          <a:p>
            <a:pPr marL="0" marR="0" lvl="1"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Any observable occurrence in a system or a network</a:t>
            </a:r>
            <a:endParaRPr sz="2400" b="0" i="0" u="none" strike="noStrike" cap="none">
              <a:solidFill>
                <a:srgbClr val="3F3F3F"/>
              </a:solidFill>
              <a:latin typeface="Arial"/>
              <a:ea typeface="Arial"/>
              <a:cs typeface="Arial"/>
              <a:sym typeface="Arial"/>
            </a:endParaRPr>
          </a:p>
        </p:txBody>
      </p:sp>
      <p:pic>
        <p:nvPicPr>
          <p:cNvPr id="25" name="Google Shape;691;p46">
            <a:extLst>
              <a:ext uri="{FF2B5EF4-FFF2-40B4-BE49-F238E27FC236}">
                <a16:creationId xmlns:a16="http://schemas.microsoft.com/office/drawing/2014/main" id="{84678FFC-5033-4861-9ED3-23EA5393B51A}"/>
              </a:ext>
            </a:extLst>
          </p:cNvPr>
          <p:cNvPicPr preferRelativeResize="0"/>
          <p:nvPr/>
        </p:nvPicPr>
        <p:blipFill rotWithShape="1">
          <a:blip r:embed="rId4">
            <a:alphaModFix/>
          </a:blip>
          <a:srcRect/>
          <a:stretch/>
        </p:blipFill>
        <p:spPr>
          <a:xfrm>
            <a:off x="7657390" y="2552429"/>
            <a:ext cx="1093620" cy="1096839"/>
          </a:xfrm>
          <a:prstGeom prst="rect">
            <a:avLst/>
          </a:prstGeom>
          <a:noFill/>
          <a:ln>
            <a:noFill/>
          </a:ln>
        </p:spPr>
      </p:pic>
      <p:pic>
        <p:nvPicPr>
          <p:cNvPr id="26" name="Google Shape;693;p46">
            <a:extLst>
              <a:ext uri="{FF2B5EF4-FFF2-40B4-BE49-F238E27FC236}">
                <a16:creationId xmlns:a16="http://schemas.microsoft.com/office/drawing/2014/main" id="{9010D040-1A4B-4B58-AC0C-20CF03A183F9}"/>
              </a:ext>
            </a:extLst>
          </p:cNvPr>
          <p:cNvPicPr preferRelativeResize="0"/>
          <p:nvPr/>
        </p:nvPicPr>
        <p:blipFill>
          <a:blip r:embed="rId5" cstate="print">
            <a:extLst>
              <a:ext uri="{28A0092B-C50C-407E-A947-70E740481C1C}">
                <a14:useLocalDpi xmlns:a14="http://schemas.microsoft.com/office/drawing/2010/main" val="0"/>
              </a:ext>
            </a:extLst>
          </a:blip>
          <a:srcRect/>
          <a:stretch/>
        </p:blipFill>
        <p:spPr>
          <a:xfrm>
            <a:off x="2727158" y="2592254"/>
            <a:ext cx="914400" cy="1024343"/>
          </a:xfrm>
          <a:prstGeom prst="rect">
            <a:avLst/>
          </a:prstGeom>
          <a:noFill/>
          <a:ln>
            <a:noFill/>
          </a:ln>
        </p:spPr>
      </p:pic>
      <p:pic>
        <p:nvPicPr>
          <p:cNvPr id="27" name="Google Shape;692;p46">
            <a:extLst>
              <a:ext uri="{FF2B5EF4-FFF2-40B4-BE49-F238E27FC236}">
                <a16:creationId xmlns:a16="http://schemas.microsoft.com/office/drawing/2014/main" id="{957979A1-1CEE-4AF3-AEAB-2EE24B59DA95}"/>
              </a:ext>
            </a:extLst>
          </p:cNvPr>
          <p:cNvPicPr preferRelativeResize="0"/>
          <p:nvPr/>
        </p:nvPicPr>
        <p:blipFill>
          <a:blip r:embed="rId6" cstate="print">
            <a:extLst>
              <a:ext uri="{28A0092B-C50C-407E-A947-70E740481C1C}">
                <a14:useLocalDpi xmlns:a14="http://schemas.microsoft.com/office/drawing/2010/main" val="0"/>
              </a:ext>
            </a:extLst>
          </a:blip>
          <a:srcRect/>
          <a:stretch/>
        </p:blipFill>
        <p:spPr>
          <a:xfrm>
            <a:off x="12510491" y="2716900"/>
            <a:ext cx="1351612" cy="102211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solidFill>
                  <a:srgbClr val="3F3F3F"/>
                </a:solidFill>
                <a:latin typeface="Open Sans"/>
                <a:ea typeface="Open Sans"/>
                <a:cs typeface="Open Sans"/>
                <a:sym typeface="Open Sans"/>
              </a:rPr>
              <a:t>Wireless Deployment Modes: Ad</a:t>
            </a:r>
            <a:r>
              <a:rPr lang="en-US"/>
              <a:t> </a:t>
            </a:r>
            <a:r>
              <a:rPr lang="en-US">
                <a:solidFill>
                  <a:srgbClr val="3F3F3F"/>
                </a:solidFill>
                <a:latin typeface="Open Sans"/>
                <a:ea typeface="Open Sans"/>
                <a:cs typeface="Open Sans"/>
                <a:sym typeface="Open Sans"/>
              </a:rPr>
              <a:t>hoc Mode</a:t>
            </a:r>
            <a:endParaRPr/>
          </a:p>
        </p:txBody>
      </p:sp>
      <p:pic>
        <p:nvPicPr>
          <p:cNvPr id="652" name="Google Shape;652;p73"/>
          <p:cNvPicPr preferRelativeResize="0"/>
          <p:nvPr/>
        </p:nvPicPr>
        <p:blipFill>
          <a:blip r:embed="rId3">
            <a:alphaModFix/>
          </a:blip>
          <a:stretch>
            <a:fillRect/>
          </a:stretch>
        </p:blipFill>
        <p:spPr>
          <a:xfrm>
            <a:off x="2484160" y="760639"/>
            <a:ext cx="11376000" cy="365760"/>
          </a:xfrm>
          <a:prstGeom prst="rect">
            <a:avLst/>
          </a:prstGeom>
          <a:noFill/>
          <a:ln>
            <a:noFill/>
          </a:ln>
        </p:spPr>
      </p:pic>
      <p:sp>
        <p:nvSpPr>
          <p:cNvPr id="655" name="Google Shape;655;p73"/>
          <p:cNvSpPr/>
          <p:nvPr/>
        </p:nvSpPr>
        <p:spPr>
          <a:xfrm>
            <a:off x="1012633" y="2642929"/>
            <a:ext cx="8301186" cy="3653686"/>
          </a:xfrm>
          <a:prstGeom prst="roundRect">
            <a:avLst>
              <a:gd name="adj" fmla="val 16667"/>
            </a:avLst>
          </a:prstGeom>
          <a:noFill/>
          <a:ln w="28575" cap="flat" cmpd="sng">
            <a:solidFill>
              <a:srgbClr val="0175C3"/>
            </a:solidFill>
            <a:prstDash val="solid"/>
            <a:round/>
            <a:headEnd type="none" w="sm" len="sm"/>
            <a:tailEnd type="none" w="sm" len="sm"/>
          </a:ln>
        </p:spPr>
        <p:txBody>
          <a:bodyPr spcFirstLastPara="1" wrap="square" lIns="91425" tIns="45700" rIns="91425" bIns="45700" anchor="ctr" anchorCtr="0">
            <a:noAutofit/>
          </a:bodyPr>
          <a:lstStyle/>
          <a:p>
            <a:pPr marL="342900" lvl="0" indent="-342900">
              <a:lnSpc>
                <a:spcPct val="90000"/>
              </a:lnSpc>
              <a:buSzPts val="2457"/>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means that any two wireless networking devices, including two wireless network interface cards  (NICs), can communicate without a centralized control authority</a:t>
            </a:r>
            <a:r>
              <a:rPr lang="en-US" sz="2200" b="1">
                <a:solidFill>
                  <a:srgbClr val="3F3F3F"/>
                </a:solidFill>
                <a:latin typeface="Open Sans"/>
                <a:ea typeface="Open Sans"/>
                <a:cs typeface="Open Sans"/>
              </a:rPr>
              <a:t>.</a:t>
            </a:r>
          </a:p>
          <a:p>
            <a:pPr lvl="0">
              <a:lnSpc>
                <a:spcPct val="90000"/>
              </a:lnSpc>
              <a:buSzPts val="2457"/>
            </a:pPr>
            <a:endParaRPr lang="en-US" sz="2200" b="1">
              <a:solidFill>
                <a:srgbClr val="3F3F3F"/>
              </a:solidFill>
              <a:latin typeface="Open Sans"/>
              <a:ea typeface="Open Sans"/>
              <a:cs typeface="Open Sans"/>
            </a:endParaRPr>
          </a:p>
          <a:p>
            <a:pPr marL="342900" indent="-342900">
              <a:lnSpc>
                <a:spcPct val="90000"/>
              </a:lnSpc>
              <a:buSzPts val="2457"/>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refers to a wireless network structure where devices can communicate directly with each other.</a:t>
            </a:r>
            <a:endPara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R="0" lvl="1" algn="l" rtl="0">
              <a:lnSpc>
                <a:spcPct val="114000"/>
              </a:lnSpc>
              <a:spcBef>
                <a:spcPct val="0"/>
              </a:spcBef>
              <a:spcAft>
                <a:spcPct val="0"/>
              </a:spcAft>
              <a:buClr>
                <a:srgbClr val="000000"/>
              </a:buClr>
              <a:buSzPts val="2200"/>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2032066C-A0F0-48C3-6BFA-6808D281E831}"/>
              </a:ext>
            </a:extLst>
          </p:cNvPr>
          <p:cNvPicPr>
            <a:picLocks noChangeAspect="1"/>
          </p:cNvPicPr>
          <p:nvPr/>
        </p:nvPicPr>
        <p:blipFill>
          <a:blip r:embed="rId4"/>
          <a:stretch>
            <a:fillRect/>
          </a:stretch>
        </p:blipFill>
        <p:spPr>
          <a:xfrm>
            <a:off x="10545383" y="2662237"/>
            <a:ext cx="4060824" cy="3205163"/>
          </a:xfrm>
          <a:prstGeom prst="rect">
            <a:avLst/>
          </a:prstGeom>
        </p:spPr>
      </p:pic>
    </p:spTree>
    <p:extLst>
      <p:ext uri="{BB962C8B-B14F-4D97-AF65-F5344CB8AC3E}">
        <p14:creationId xmlns:p14="http://schemas.microsoft.com/office/powerpoint/2010/main" val="63334428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Response Goals</a:t>
            </a:r>
            <a:endParaRPr>
              <a:latin typeface="Open Sans"/>
              <a:ea typeface="Open Sans"/>
              <a:cs typeface="Open Sans"/>
              <a:sym typeface="Open Sans"/>
            </a:endParaRPr>
          </a:p>
        </p:txBody>
      </p:sp>
      <p:grpSp>
        <p:nvGrpSpPr>
          <p:cNvPr id="446" name="Google Shape;446;p67"/>
          <p:cNvGrpSpPr/>
          <p:nvPr/>
        </p:nvGrpSpPr>
        <p:grpSpPr>
          <a:xfrm>
            <a:off x="10823998" y="2721096"/>
            <a:ext cx="4304683" cy="1018695"/>
            <a:chOff x="0" y="0"/>
            <a:chExt cx="3557588" cy="1018692"/>
          </a:xfrm>
        </p:grpSpPr>
        <p:sp>
          <p:nvSpPr>
            <p:cNvPr id="447" name="Google Shape;447;p67"/>
            <p:cNvSpPr/>
            <p:nvPr/>
          </p:nvSpPr>
          <p:spPr>
            <a:xfrm>
              <a:off x="0" y="0"/>
              <a:ext cx="3557588" cy="1018692"/>
            </a:xfrm>
            <a:prstGeom prst="roundRect">
              <a:avLst>
                <a:gd name="adj" fmla="val 16667"/>
              </a:avLst>
            </a:prstGeom>
            <a:solidFill>
              <a:srgbClr val="427AA1"/>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48" name="Google Shape;448;p67"/>
            <p:cNvSpPr txBox="1"/>
            <p:nvPr/>
          </p:nvSpPr>
          <p:spPr>
            <a:xfrm>
              <a:off x="101802" y="77287"/>
              <a:ext cx="3353983" cy="864117"/>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chemeClr val="bg1"/>
                  </a:solidFill>
                  <a:latin typeface="Open Sans"/>
                  <a:ea typeface="Open Sans"/>
                  <a:cs typeface="Open Sans"/>
                  <a:sym typeface="Open Sans"/>
                </a:rPr>
                <a:t>Provide management with sufficient information</a:t>
              </a:r>
              <a:endParaRPr sz="2200" b="0" i="0" u="none" strike="noStrike" cap="none">
                <a:solidFill>
                  <a:schemeClr val="bg1"/>
                </a:solidFill>
                <a:latin typeface="Open Sans"/>
                <a:ea typeface="Open Sans"/>
                <a:cs typeface="Open Sans"/>
                <a:sym typeface="Open Sans"/>
              </a:endParaRPr>
            </a:p>
          </p:txBody>
        </p:sp>
      </p:grpSp>
      <p:grpSp>
        <p:nvGrpSpPr>
          <p:cNvPr id="449" name="Google Shape;449;p67"/>
          <p:cNvGrpSpPr/>
          <p:nvPr/>
        </p:nvGrpSpPr>
        <p:grpSpPr>
          <a:xfrm>
            <a:off x="10823998" y="5494374"/>
            <a:ext cx="4490887" cy="1018694"/>
            <a:chOff x="0" y="0"/>
            <a:chExt cx="3711474" cy="1018692"/>
          </a:xfrm>
        </p:grpSpPr>
        <p:sp>
          <p:nvSpPr>
            <p:cNvPr id="450" name="Google Shape;450;p67"/>
            <p:cNvSpPr/>
            <p:nvPr/>
          </p:nvSpPr>
          <p:spPr>
            <a:xfrm>
              <a:off x="0" y="0"/>
              <a:ext cx="3711474" cy="1018692"/>
            </a:xfrm>
            <a:prstGeom prst="roundRect">
              <a:avLst>
                <a:gd name="adj" fmla="val 16667"/>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1" name="Google Shape;451;p67"/>
            <p:cNvSpPr txBox="1"/>
            <p:nvPr/>
          </p:nvSpPr>
          <p:spPr>
            <a:xfrm>
              <a:off x="101802" y="77287"/>
              <a:ext cx="3507869" cy="864118"/>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Maintain or restore business continuity</a:t>
              </a:r>
              <a:endParaRPr sz="2200" b="0" i="0" u="none" strike="noStrike" cap="none">
                <a:solidFill>
                  <a:srgbClr val="3F3F3F"/>
                </a:solidFill>
                <a:latin typeface="Open Sans"/>
                <a:ea typeface="Open Sans"/>
                <a:cs typeface="Open Sans"/>
                <a:sym typeface="Open Sans"/>
              </a:endParaRPr>
            </a:p>
          </p:txBody>
        </p:sp>
      </p:grpSp>
      <p:grpSp>
        <p:nvGrpSpPr>
          <p:cNvPr id="452" name="Google Shape;452;p67"/>
          <p:cNvGrpSpPr/>
          <p:nvPr/>
        </p:nvGrpSpPr>
        <p:grpSpPr>
          <a:xfrm>
            <a:off x="5702509" y="7083728"/>
            <a:ext cx="4657321" cy="1018693"/>
            <a:chOff x="0" y="0"/>
            <a:chExt cx="3849023" cy="1018692"/>
          </a:xfrm>
        </p:grpSpPr>
        <p:sp>
          <p:nvSpPr>
            <p:cNvPr id="453" name="Google Shape;453;p67"/>
            <p:cNvSpPr/>
            <p:nvPr/>
          </p:nvSpPr>
          <p:spPr>
            <a:xfrm>
              <a:off x="0" y="0"/>
              <a:ext cx="3849023" cy="1018692"/>
            </a:xfrm>
            <a:prstGeom prst="roundRect">
              <a:avLst>
                <a:gd name="adj" fmla="val 16667"/>
              </a:avLst>
            </a:prstGeom>
            <a:solidFill>
              <a:schemeClr val="accent1">
                <a:lumMod val="60000"/>
                <a:lumOff val="4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4" name="Google Shape;454;p67"/>
            <p:cNvSpPr txBox="1"/>
            <p:nvPr/>
          </p:nvSpPr>
          <p:spPr>
            <a:xfrm>
              <a:off x="101802" y="270254"/>
              <a:ext cx="3645418" cy="478182"/>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Defend against future attacks</a:t>
              </a:r>
              <a:endParaRPr sz="2200" b="0" i="0" u="none" strike="noStrike" cap="none">
                <a:solidFill>
                  <a:srgbClr val="3F3F3F"/>
                </a:solidFill>
                <a:latin typeface="Open Sans"/>
                <a:ea typeface="Open Sans"/>
                <a:cs typeface="Open Sans"/>
                <a:sym typeface="Open Sans"/>
              </a:endParaRPr>
            </a:p>
          </p:txBody>
        </p:sp>
      </p:grpSp>
      <p:grpSp>
        <p:nvGrpSpPr>
          <p:cNvPr id="455" name="Google Shape;455;p67"/>
          <p:cNvGrpSpPr/>
          <p:nvPr/>
        </p:nvGrpSpPr>
        <p:grpSpPr>
          <a:xfrm>
            <a:off x="1127319" y="5494374"/>
            <a:ext cx="4304683" cy="1018694"/>
            <a:chOff x="0" y="50704"/>
            <a:chExt cx="3557588" cy="1018692"/>
          </a:xfrm>
        </p:grpSpPr>
        <p:sp>
          <p:nvSpPr>
            <p:cNvPr id="456" name="Google Shape;456;p67"/>
            <p:cNvSpPr/>
            <p:nvPr/>
          </p:nvSpPr>
          <p:spPr>
            <a:xfrm>
              <a:off x="0" y="50704"/>
              <a:ext cx="3557588" cy="1018692"/>
            </a:xfrm>
            <a:prstGeom prst="roundRect">
              <a:avLst>
                <a:gd name="adj" fmla="val 16667"/>
              </a:avLst>
            </a:prstGeom>
            <a:solidFill>
              <a:srgbClr val="9BAABF"/>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7" name="Google Shape;457;p67"/>
            <p:cNvSpPr txBox="1"/>
            <p:nvPr/>
          </p:nvSpPr>
          <p:spPr>
            <a:xfrm>
              <a:off x="101802" y="127991"/>
              <a:ext cx="3353983" cy="864118"/>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Deter attacks through investigation and prosecution</a:t>
              </a:r>
              <a:endParaRPr sz="2200" b="0" i="0" u="none" strike="noStrike" cap="none">
                <a:solidFill>
                  <a:srgbClr val="3F3F3F"/>
                </a:solidFill>
                <a:latin typeface="Open Sans"/>
                <a:ea typeface="Open Sans"/>
                <a:cs typeface="Open Sans"/>
                <a:sym typeface="Open Sans"/>
              </a:endParaRPr>
            </a:p>
          </p:txBody>
        </p:sp>
      </p:grpSp>
      <p:grpSp>
        <p:nvGrpSpPr>
          <p:cNvPr id="458" name="Google Shape;458;p67"/>
          <p:cNvGrpSpPr/>
          <p:nvPr/>
        </p:nvGrpSpPr>
        <p:grpSpPr>
          <a:xfrm>
            <a:off x="1127319" y="2721096"/>
            <a:ext cx="4304683" cy="1018695"/>
            <a:chOff x="0" y="0"/>
            <a:chExt cx="3557588" cy="1018692"/>
          </a:xfrm>
        </p:grpSpPr>
        <p:sp>
          <p:nvSpPr>
            <p:cNvPr id="459" name="Google Shape;459;p67"/>
            <p:cNvSpPr/>
            <p:nvPr/>
          </p:nvSpPr>
          <p:spPr>
            <a:xfrm>
              <a:off x="0" y="0"/>
              <a:ext cx="3557588" cy="1018692"/>
            </a:xfrm>
            <a:prstGeom prst="roundRect">
              <a:avLst>
                <a:gd name="adj" fmla="val 16667"/>
              </a:avLst>
            </a:prstGeom>
            <a:solidFill>
              <a:srgbClr val="E9AFA3"/>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60" name="Google Shape;460;p67"/>
            <p:cNvSpPr txBox="1"/>
            <p:nvPr/>
          </p:nvSpPr>
          <p:spPr>
            <a:xfrm>
              <a:off x="101802" y="77287"/>
              <a:ext cx="3353983" cy="864118"/>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Reduce the potential impact to the organization</a:t>
              </a:r>
              <a:endParaRPr sz="2200" b="0" i="0" u="none" strike="noStrike" cap="none">
                <a:solidFill>
                  <a:srgbClr val="3F3F3F"/>
                </a:solidFill>
                <a:latin typeface="Open Sans"/>
                <a:ea typeface="Open Sans"/>
                <a:cs typeface="Open Sans"/>
                <a:sym typeface="Open Sans"/>
              </a:endParaRPr>
            </a:p>
          </p:txBody>
        </p:sp>
      </p:grpSp>
      <p:sp>
        <p:nvSpPr>
          <p:cNvPr id="461" name="Google Shape;461;p67"/>
          <p:cNvSpPr txBox="1"/>
          <p:nvPr/>
        </p:nvSpPr>
        <p:spPr>
          <a:xfrm>
            <a:off x="4126141" y="1469087"/>
            <a:ext cx="8036551"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The goals of incident response are:</a:t>
            </a:r>
            <a:endParaRPr sz="1400" b="0" i="0" u="none" strike="noStrike" cap="none">
              <a:solidFill>
                <a:srgbClr val="000000"/>
              </a:solidFill>
              <a:latin typeface="Arial"/>
              <a:ea typeface="Arial"/>
              <a:cs typeface="Arial"/>
              <a:sym typeface="Arial"/>
            </a:endParaRPr>
          </a:p>
        </p:txBody>
      </p:sp>
      <p:pic>
        <p:nvPicPr>
          <p:cNvPr id="462" name="Google Shape;462;p67"/>
          <p:cNvPicPr preferRelativeResize="0"/>
          <p:nvPr/>
        </p:nvPicPr>
        <p:blipFill rotWithShape="1">
          <a:blip r:embed="rId3">
            <a:alphaModFix/>
          </a:blip>
          <a:srcRect/>
          <a:stretch/>
        </p:blipFill>
        <p:spPr>
          <a:xfrm>
            <a:off x="4826029" y="752158"/>
            <a:ext cx="6628326" cy="365760"/>
          </a:xfrm>
          <a:prstGeom prst="rect">
            <a:avLst/>
          </a:prstGeom>
          <a:noFill/>
          <a:ln>
            <a:noFill/>
          </a:ln>
        </p:spPr>
      </p:pic>
      <p:pic>
        <p:nvPicPr>
          <p:cNvPr id="2" name="Graphic 1">
            <a:extLst>
              <a:ext uri="{FF2B5EF4-FFF2-40B4-BE49-F238E27FC236}">
                <a16:creationId xmlns:a16="http://schemas.microsoft.com/office/drawing/2014/main" id="{D40BE36D-FD5E-43E9-A1AF-941885316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5825" y="2862262"/>
            <a:ext cx="4324350" cy="3419475"/>
          </a:xfrm>
          <a:prstGeom prst="rect">
            <a:avLst/>
          </a:prstGeom>
        </p:spPr>
      </p:pic>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Response Team</a:t>
            </a:r>
            <a:endParaRPr>
              <a:latin typeface="Open Sans"/>
              <a:ea typeface="Open Sans"/>
              <a:cs typeface="Open Sans"/>
              <a:sym typeface="Open Sans"/>
            </a:endParaRPr>
          </a:p>
        </p:txBody>
      </p:sp>
      <p:sp>
        <p:nvSpPr>
          <p:cNvPr id="496" name="Google Shape;496;p68"/>
          <p:cNvSpPr txBox="1"/>
          <p:nvPr/>
        </p:nvSpPr>
        <p:spPr>
          <a:xfrm>
            <a:off x="1155021" y="1427244"/>
            <a:ext cx="13946100" cy="600073"/>
          </a:xfrm>
          <a:prstGeom prst="rect">
            <a:avLst/>
          </a:prstGeom>
          <a:noFill/>
          <a:ln>
            <a:noFill/>
          </a:ln>
        </p:spPr>
        <p:txBody>
          <a:bodyPr spcFirstLastPara="1" wrap="square" lIns="45675" tIns="45675" rIns="45675" bIns="45675" anchor="ctr" anchorCtr="0">
            <a:spAutoFit/>
          </a:bodyPr>
          <a:lstStyle/>
          <a:p>
            <a:pPr marL="0" marR="0" lvl="0" indent="0" algn="ctr" rtl="0">
              <a:lnSpc>
                <a:spcPct val="15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An incident response team is a group of people who prepare for and respond to emergenc</a:t>
            </a:r>
            <a:r>
              <a:rPr lang="en-US" sz="2200">
                <a:solidFill>
                  <a:srgbClr val="3F3F3F"/>
                </a:solidFill>
                <a:latin typeface="Open Sans"/>
                <a:ea typeface="Open Sans"/>
                <a:cs typeface="Open Sans"/>
                <a:sym typeface="Open Sans"/>
              </a:rPr>
              <a:t>ie</a:t>
            </a:r>
            <a:r>
              <a:rPr lang="en-US" sz="2200" b="0" i="0" u="none" strike="noStrike" cap="none">
                <a:solidFill>
                  <a:srgbClr val="3F3F3F"/>
                </a:solidFill>
                <a:latin typeface="Open Sans"/>
                <a:ea typeface="Open Sans"/>
                <a:cs typeface="Open Sans"/>
                <a:sym typeface="Open Sans"/>
              </a:rPr>
              <a:t>s.</a:t>
            </a:r>
            <a:endParaRPr sz="1400" b="0" i="0" u="none" strike="noStrike" cap="none">
              <a:solidFill>
                <a:srgbClr val="000000"/>
              </a:solidFill>
              <a:latin typeface="Arial"/>
              <a:ea typeface="Arial"/>
              <a:cs typeface="Arial"/>
              <a:sym typeface="Arial"/>
            </a:endParaRPr>
          </a:p>
        </p:txBody>
      </p:sp>
      <p:pic>
        <p:nvPicPr>
          <p:cNvPr id="497" name="Google Shape;497;p68"/>
          <p:cNvPicPr preferRelativeResize="0"/>
          <p:nvPr/>
        </p:nvPicPr>
        <p:blipFill rotWithShape="1">
          <a:blip r:embed="rId3">
            <a:alphaModFix/>
          </a:blip>
          <a:srcRect/>
          <a:stretch/>
        </p:blipFill>
        <p:spPr>
          <a:xfrm>
            <a:off x="4826029" y="752158"/>
            <a:ext cx="6628326" cy="365760"/>
          </a:xfrm>
          <a:prstGeom prst="rect">
            <a:avLst/>
          </a:prstGeom>
          <a:noFill/>
          <a:ln>
            <a:noFill/>
          </a:ln>
        </p:spPr>
      </p:pic>
      <p:sp>
        <p:nvSpPr>
          <p:cNvPr id="32" name="Google Shape;613;gdcab15b6c4_0_32">
            <a:extLst>
              <a:ext uri="{FF2B5EF4-FFF2-40B4-BE49-F238E27FC236}">
                <a16:creationId xmlns:a16="http://schemas.microsoft.com/office/drawing/2014/main" id="{C849C653-640B-4428-834A-CB9B29195D41}"/>
              </a:ext>
            </a:extLst>
          </p:cNvPr>
          <p:cNvSpPr/>
          <p:nvPr/>
        </p:nvSpPr>
        <p:spPr>
          <a:xfrm>
            <a:off x="1155021" y="2429632"/>
            <a:ext cx="9008306" cy="5754883"/>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7;gdcab15b6c4_0_32">
            <a:extLst>
              <a:ext uri="{FF2B5EF4-FFF2-40B4-BE49-F238E27FC236}">
                <a16:creationId xmlns:a16="http://schemas.microsoft.com/office/drawing/2014/main" id="{DC478406-C050-4D23-90DC-380B2CA7F11E}"/>
              </a:ext>
            </a:extLst>
          </p:cNvPr>
          <p:cNvSpPr/>
          <p:nvPr/>
        </p:nvSpPr>
        <p:spPr>
          <a:xfrm>
            <a:off x="1155021" y="2429632"/>
            <a:ext cx="9008306" cy="1007700"/>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algn="ctr"/>
            <a:r>
              <a:rPr lang="en-US" sz="2200">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Basic checklist of an incident response team</a:t>
            </a:r>
          </a:p>
        </p:txBody>
      </p:sp>
      <p:sp>
        <p:nvSpPr>
          <p:cNvPr id="34" name="Google Shape;618;gdcab15b6c4_0_32">
            <a:extLst>
              <a:ext uri="{FF2B5EF4-FFF2-40B4-BE49-F238E27FC236}">
                <a16:creationId xmlns:a16="http://schemas.microsoft.com/office/drawing/2014/main" id="{51CBA41C-66F2-4224-8BCF-4547196D4309}"/>
              </a:ext>
            </a:extLst>
          </p:cNvPr>
          <p:cNvSpPr txBox="1"/>
          <p:nvPr/>
        </p:nvSpPr>
        <p:spPr>
          <a:xfrm>
            <a:off x="1169831" y="3448701"/>
            <a:ext cx="8835000" cy="4585305"/>
          </a:xfrm>
          <a:prstGeom prst="rect">
            <a:avLst/>
          </a:prstGeom>
          <a:noFill/>
          <a:ln>
            <a:noFill/>
          </a:ln>
        </p:spPr>
        <p:txBody>
          <a:bodyPr spcFirstLastPara="1" wrap="square" lIns="163550" tIns="163550" rIns="163550" bIns="163550" anchor="t" anchorCtr="0">
            <a:spAutoFit/>
          </a:bodyPr>
          <a:lstStyle/>
          <a:p>
            <a:pPr marL="228600" lvl="1" indent="-228600">
              <a:lnSpc>
                <a:spcPct val="150000"/>
              </a:lnSpc>
              <a:buClr>
                <a:srgbClr val="3F3F3F"/>
              </a:buClr>
              <a:buSzPts val="2200"/>
              <a:buFont typeface="Open Sans"/>
              <a:buChar char="•"/>
            </a:pPr>
            <a:r>
              <a:rPr lang="en-US" sz="2200">
                <a:solidFill>
                  <a:srgbClr val="3F3F3F"/>
                </a:solidFill>
                <a:latin typeface="Open Sans"/>
                <a:ea typeface="Open Sans"/>
                <a:cs typeface="Open Sans"/>
                <a:sym typeface="Open Sans"/>
              </a:rPr>
              <a:t>A list of outside agencies and resources to contact or report to</a:t>
            </a:r>
          </a:p>
          <a:p>
            <a:pPr marL="228600" lvl="1" indent="-228600">
              <a:lnSpc>
                <a:spcPct val="150000"/>
              </a:lnSpc>
              <a:spcBef>
                <a:spcPts val="300"/>
              </a:spcBef>
              <a:buClr>
                <a:srgbClr val="3F3F3F"/>
              </a:buClr>
              <a:buSzPts val="2200"/>
              <a:buFont typeface="Open Sans"/>
              <a:buChar char="•"/>
            </a:pPr>
            <a:r>
              <a:rPr lang="en-US" sz="2200">
                <a:solidFill>
                  <a:srgbClr val="3F3F3F"/>
                </a:solidFill>
                <a:latin typeface="Open Sans"/>
                <a:ea typeface="Open Sans"/>
                <a:cs typeface="Open Sans"/>
                <a:sym typeface="Open Sans"/>
              </a:rPr>
              <a:t>An outlined list of roles and responsibilities</a:t>
            </a:r>
          </a:p>
          <a:p>
            <a:pPr marL="228600" lvl="1" indent="-228600">
              <a:lnSpc>
                <a:spcPct val="150000"/>
              </a:lnSpc>
              <a:spcBef>
                <a:spcPts val="300"/>
              </a:spcBef>
              <a:buClr>
                <a:srgbClr val="3F3F3F"/>
              </a:buClr>
              <a:buSzPts val="2200"/>
              <a:buFont typeface="Open Sans"/>
              <a:buChar char="•"/>
            </a:pPr>
            <a:r>
              <a:rPr lang="en-US" sz="2200">
                <a:solidFill>
                  <a:srgbClr val="3F3F3F"/>
                </a:solidFill>
                <a:latin typeface="Open Sans"/>
                <a:ea typeface="Open Sans"/>
                <a:cs typeface="Open Sans"/>
                <a:sym typeface="Open Sans"/>
              </a:rPr>
              <a:t>A call tree to contact the defined roles and outside entities</a:t>
            </a:r>
          </a:p>
          <a:p>
            <a:pPr marL="228600" lvl="1" indent="-228600">
              <a:lnSpc>
                <a:spcPct val="150000"/>
              </a:lnSpc>
              <a:spcBef>
                <a:spcPts val="300"/>
              </a:spcBef>
              <a:buClr>
                <a:srgbClr val="3F3F3F"/>
              </a:buClr>
              <a:buSzPts val="2200"/>
              <a:buFont typeface="Open Sans"/>
              <a:buChar char="•"/>
            </a:pPr>
            <a:r>
              <a:rPr lang="en-US" sz="2200">
                <a:solidFill>
                  <a:srgbClr val="3F3F3F"/>
                </a:solidFill>
                <a:latin typeface="Open Sans"/>
                <a:ea typeface="Open Sans"/>
                <a:cs typeface="Open Sans"/>
                <a:sym typeface="Open Sans"/>
              </a:rPr>
              <a:t>A detailed procedure to secure and preserve evidence</a:t>
            </a:r>
          </a:p>
          <a:p>
            <a:pPr marL="228600" lvl="1" indent="-228600">
              <a:lnSpc>
                <a:spcPct val="150000"/>
              </a:lnSpc>
              <a:spcBef>
                <a:spcPts val="300"/>
              </a:spcBef>
              <a:buClr>
                <a:srgbClr val="3F3F3F"/>
              </a:buClr>
              <a:buSzPts val="2200"/>
              <a:buFont typeface="Open Sans"/>
              <a:buChar char="•"/>
            </a:pPr>
            <a:r>
              <a:rPr lang="en-US" sz="2200">
                <a:solidFill>
                  <a:srgbClr val="3F3F3F"/>
                </a:solidFill>
                <a:latin typeface="Open Sans"/>
                <a:ea typeface="Open Sans"/>
                <a:cs typeface="Open Sans"/>
                <a:sym typeface="Open Sans"/>
              </a:rPr>
              <a:t>A list of items that should be included in the report for the management and the courts</a:t>
            </a:r>
          </a:p>
          <a:p>
            <a:pPr marL="228600" lvl="1" indent="-228600">
              <a:lnSpc>
                <a:spcPct val="150000"/>
              </a:lnSpc>
              <a:spcBef>
                <a:spcPts val="300"/>
              </a:spcBef>
              <a:buClr>
                <a:srgbClr val="3F3F3F"/>
              </a:buClr>
              <a:buSzPts val="2200"/>
              <a:buFont typeface="Open Sans"/>
              <a:buChar char="•"/>
            </a:pPr>
            <a:r>
              <a:rPr lang="en-US" sz="2200">
                <a:solidFill>
                  <a:srgbClr val="3F3F3F"/>
                </a:solidFill>
                <a:latin typeface="Open Sans"/>
                <a:ea typeface="Open Sans"/>
                <a:cs typeface="Open Sans"/>
                <a:sym typeface="Open Sans"/>
              </a:rPr>
              <a:t>A description of how different systems should be treated in a particular situation</a:t>
            </a:r>
          </a:p>
        </p:txBody>
      </p:sp>
      <p:pic>
        <p:nvPicPr>
          <p:cNvPr id="35" name="Graphic 34">
            <a:extLst>
              <a:ext uri="{FF2B5EF4-FFF2-40B4-BE49-F238E27FC236}">
                <a16:creationId xmlns:a16="http://schemas.microsoft.com/office/drawing/2014/main" id="{EE21973B-E2DC-4CD0-83C6-DD9865EF5F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42951" y="3822065"/>
            <a:ext cx="3886200" cy="3838575"/>
          </a:xfrm>
          <a:prstGeom prst="rect">
            <a:avLst/>
          </a:prstGeom>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Management: Planning and Preparation</a:t>
            </a:r>
            <a:endParaRPr>
              <a:latin typeface="Open Sans"/>
              <a:ea typeface="Open Sans"/>
              <a:cs typeface="Open Sans"/>
              <a:sym typeface="Open Sans"/>
            </a:endParaRPr>
          </a:p>
        </p:txBody>
      </p:sp>
      <p:pic>
        <p:nvPicPr>
          <p:cNvPr id="503" name="Google Shape;503;p69"/>
          <p:cNvPicPr preferRelativeResize="0"/>
          <p:nvPr/>
        </p:nvPicPr>
        <p:blipFill rotWithShape="1">
          <a:blip r:embed="rId3">
            <a:alphaModFix/>
          </a:blip>
          <a:srcRect/>
          <a:stretch/>
        </p:blipFill>
        <p:spPr>
          <a:xfrm>
            <a:off x="1681825" y="752158"/>
            <a:ext cx="12916734" cy="365760"/>
          </a:xfrm>
          <a:prstGeom prst="rect">
            <a:avLst/>
          </a:prstGeom>
          <a:noFill/>
          <a:ln>
            <a:noFill/>
          </a:ln>
        </p:spPr>
      </p:pic>
      <p:grpSp>
        <p:nvGrpSpPr>
          <p:cNvPr id="19" name="Group 18">
            <a:extLst>
              <a:ext uri="{FF2B5EF4-FFF2-40B4-BE49-F238E27FC236}">
                <a16:creationId xmlns:a16="http://schemas.microsoft.com/office/drawing/2014/main" id="{F36DAF77-A828-4094-9829-95CFB9D68998}"/>
              </a:ext>
            </a:extLst>
          </p:cNvPr>
          <p:cNvGrpSpPr/>
          <p:nvPr/>
        </p:nvGrpSpPr>
        <p:grpSpPr>
          <a:xfrm>
            <a:off x="1580129" y="1598676"/>
            <a:ext cx="13095743" cy="6987678"/>
            <a:chOff x="1356359" y="1882464"/>
            <a:chExt cx="13095743" cy="6987678"/>
          </a:xfrm>
        </p:grpSpPr>
        <p:pic>
          <p:nvPicPr>
            <p:cNvPr id="20" name="Graphic 19">
              <a:extLst>
                <a:ext uri="{FF2B5EF4-FFF2-40B4-BE49-F238E27FC236}">
                  <a16:creationId xmlns:a16="http://schemas.microsoft.com/office/drawing/2014/main" id="{D0C9E8AC-E394-4FF9-8E3D-0BE83704DE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9362" y="3534451"/>
              <a:ext cx="3957275" cy="3988071"/>
            </a:xfrm>
            <a:prstGeom prst="rect">
              <a:avLst/>
            </a:prstGeom>
          </p:spPr>
        </p:pic>
        <p:sp>
          <p:nvSpPr>
            <p:cNvPr id="21" name="Google Shape;696;p74">
              <a:extLst>
                <a:ext uri="{FF2B5EF4-FFF2-40B4-BE49-F238E27FC236}">
                  <a16:creationId xmlns:a16="http://schemas.microsoft.com/office/drawing/2014/main" id="{885FAD82-2F13-4A15-A9FF-4C0A9118BEF0}"/>
                </a:ext>
              </a:extLst>
            </p:cNvPr>
            <p:cNvSpPr txBox="1"/>
            <p:nvPr/>
          </p:nvSpPr>
          <p:spPr>
            <a:xfrm>
              <a:off x="6173481" y="1882464"/>
              <a:ext cx="3535097" cy="769401"/>
            </a:xfrm>
            <a:prstGeom prst="rect">
              <a:avLst/>
            </a:prstGeom>
            <a:noFill/>
            <a:ln>
              <a:noFill/>
            </a:ln>
          </p:spPr>
          <p:txBody>
            <a:bodyPr spcFirstLastPara="1" wrap="square" lIns="91425" tIns="45700" rIns="91425" bIns="45700" anchor="t" anchorCtr="0">
              <a:spAutoFit/>
            </a:bodyPr>
            <a:lstStyle/>
            <a:p>
              <a:pPr lvl="1" algn="ctr"/>
              <a:r>
                <a:rPr lang="en-US" sz="2200">
                  <a:solidFill>
                    <a:srgbClr val="3F3F3F"/>
                  </a:solidFill>
                  <a:latin typeface="Open Sans"/>
                  <a:ea typeface="Open Sans"/>
                  <a:cs typeface="Open Sans"/>
                  <a:sym typeface="Open Sans"/>
                </a:rPr>
                <a:t>Incident response policy and procedures</a:t>
              </a:r>
            </a:p>
          </p:txBody>
        </p:sp>
        <p:sp>
          <p:nvSpPr>
            <p:cNvPr id="22" name="Google Shape;697;p74">
              <a:extLst>
                <a:ext uri="{FF2B5EF4-FFF2-40B4-BE49-F238E27FC236}">
                  <a16:creationId xmlns:a16="http://schemas.microsoft.com/office/drawing/2014/main" id="{DE57718B-5973-4368-9BA2-13649384F0E4}"/>
                </a:ext>
              </a:extLst>
            </p:cNvPr>
            <p:cNvSpPr txBox="1"/>
            <p:nvPr/>
          </p:nvSpPr>
          <p:spPr>
            <a:xfrm>
              <a:off x="10165778" y="3499282"/>
              <a:ext cx="3327485" cy="1107955"/>
            </a:xfrm>
            <a:prstGeom prst="rect">
              <a:avLst/>
            </a:prstGeom>
            <a:noFill/>
            <a:ln>
              <a:noFill/>
            </a:ln>
          </p:spPr>
          <p:txBody>
            <a:bodyPr spcFirstLastPara="1" wrap="square" lIns="91425" tIns="45700" rIns="91425" bIns="45700" anchor="t" anchorCtr="0">
              <a:spAutoFit/>
            </a:bodyPr>
            <a:lstStyle/>
            <a:p>
              <a:pPr lvl="1" algn="ctr"/>
              <a:r>
                <a:rPr lang="en-US" sz="2200">
                  <a:solidFill>
                    <a:srgbClr val="3F3F3F"/>
                  </a:solidFill>
                  <a:latin typeface="Open Sans"/>
                  <a:ea typeface="Open Sans"/>
                  <a:cs typeface="Open Sans"/>
                  <a:sym typeface="Open Sans"/>
                </a:rPr>
                <a:t>Incident response handling methodologies</a:t>
              </a:r>
            </a:p>
          </p:txBody>
        </p:sp>
        <p:sp>
          <p:nvSpPr>
            <p:cNvPr id="23" name="Google Shape;698;p74">
              <a:extLst>
                <a:ext uri="{FF2B5EF4-FFF2-40B4-BE49-F238E27FC236}">
                  <a16:creationId xmlns:a16="http://schemas.microsoft.com/office/drawing/2014/main" id="{A24B06EC-37ED-44CC-A8F7-AC5EE023D955}"/>
                </a:ext>
              </a:extLst>
            </p:cNvPr>
            <p:cNvSpPr txBox="1"/>
            <p:nvPr/>
          </p:nvSpPr>
          <p:spPr>
            <a:xfrm>
              <a:off x="10447300" y="5865820"/>
              <a:ext cx="4004802" cy="769401"/>
            </a:xfrm>
            <a:prstGeom prst="rect">
              <a:avLst/>
            </a:prstGeom>
            <a:noFill/>
            <a:ln>
              <a:noFill/>
            </a:ln>
          </p:spPr>
          <p:txBody>
            <a:bodyPr spcFirstLastPara="1" wrap="square" lIns="91425" tIns="45700" rIns="91425" bIns="45700" anchor="t" anchorCtr="0">
              <a:spAutoFit/>
            </a:bodyPr>
            <a:lstStyle/>
            <a:p>
              <a:pPr lvl="1" algn="ctr"/>
              <a:r>
                <a:rPr lang="en-US" sz="2200">
                  <a:solidFill>
                    <a:srgbClr val="3F3F3F"/>
                  </a:solidFill>
                  <a:latin typeface="Open Sans"/>
                  <a:ea typeface="Open Sans"/>
                  <a:cs typeface="Open Sans"/>
                  <a:sym typeface="Open Sans"/>
                </a:rPr>
                <a:t>Communication plan for internal and external parties</a:t>
              </a:r>
            </a:p>
          </p:txBody>
        </p:sp>
        <p:sp>
          <p:nvSpPr>
            <p:cNvPr id="24" name="Google Shape;699;p74">
              <a:extLst>
                <a:ext uri="{FF2B5EF4-FFF2-40B4-BE49-F238E27FC236}">
                  <a16:creationId xmlns:a16="http://schemas.microsoft.com/office/drawing/2014/main" id="{7709EF85-F3C8-45C1-A3D2-8D17D0F4AC0C}"/>
                </a:ext>
              </a:extLst>
            </p:cNvPr>
            <p:cNvSpPr txBox="1"/>
            <p:nvPr/>
          </p:nvSpPr>
          <p:spPr>
            <a:xfrm>
              <a:off x="8976770" y="7680190"/>
              <a:ext cx="4203062" cy="1107955"/>
            </a:xfrm>
            <a:prstGeom prst="rect">
              <a:avLst/>
            </a:prstGeom>
            <a:noFill/>
            <a:ln>
              <a:noFill/>
            </a:ln>
          </p:spPr>
          <p:txBody>
            <a:bodyPr spcFirstLastPara="1" wrap="square" lIns="91425" tIns="45700" rIns="91425" bIns="45700" anchor="t" anchorCtr="0">
              <a:spAutoFit/>
            </a:bodyPr>
            <a:lstStyle/>
            <a:p>
              <a:pPr lvl="1" algn="ctr"/>
              <a:r>
                <a:rPr lang="en-US" sz="2200">
                  <a:solidFill>
                    <a:srgbClr val="3F3F3F"/>
                  </a:solidFill>
                  <a:latin typeface="Open Sans"/>
                  <a:ea typeface="Open Sans"/>
                  <a:cs typeface="Open Sans"/>
                  <a:sym typeface="Open Sans"/>
                </a:rPr>
                <a:t>Call tree and notification processes for solutions, products, and support teams</a:t>
              </a:r>
            </a:p>
          </p:txBody>
        </p:sp>
        <p:sp>
          <p:nvSpPr>
            <p:cNvPr id="25" name="Google Shape;700;p74">
              <a:extLst>
                <a:ext uri="{FF2B5EF4-FFF2-40B4-BE49-F238E27FC236}">
                  <a16:creationId xmlns:a16="http://schemas.microsoft.com/office/drawing/2014/main" id="{690A0D42-B20C-424C-82AE-C0C0870A55F1}"/>
                </a:ext>
              </a:extLst>
            </p:cNvPr>
            <p:cNvSpPr txBox="1"/>
            <p:nvPr/>
          </p:nvSpPr>
          <p:spPr>
            <a:xfrm>
              <a:off x="2596500" y="7762187"/>
              <a:ext cx="4356028" cy="1107955"/>
            </a:xfrm>
            <a:prstGeom prst="rect">
              <a:avLst/>
            </a:prstGeom>
            <a:noFill/>
            <a:ln>
              <a:noFill/>
            </a:ln>
          </p:spPr>
          <p:txBody>
            <a:bodyPr spcFirstLastPara="1" wrap="square" lIns="91425" tIns="45700" rIns="91425" bIns="45700" anchor="t" anchorCtr="0">
              <a:spAutoFit/>
            </a:bodyPr>
            <a:lstStyle/>
            <a:p>
              <a:pPr lvl="1" algn="ctr"/>
              <a:r>
                <a:rPr lang="en-US" sz="2200">
                  <a:solidFill>
                    <a:srgbClr val="3F3F3F"/>
                  </a:solidFill>
                  <a:latin typeface="Open Sans"/>
                  <a:ea typeface="Open Sans"/>
                  <a:cs typeface="Open Sans"/>
                  <a:sym typeface="Open Sans"/>
                </a:rPr>
                <a:t>Regular skill development, improvement, and training for information security staff</a:t>
              </a:r>
            </a:p>
          </p:txBody>
        </p:sp>
        <p:sp>
          <p:nvSpPr>
            <p:cNvPr id="26" name="Google Shape;701;p74">
              <a:extLst>
                <a:ext uri="{FF2B5EF4-FFF2-40B4-BE49-F238E27FC236}">
                  <a16:creationId xmlns:a16="http://schemas.microsoft.com/office/drawing/2014/main" id="{D2C93F7F-17D6-48CA-BF26-8E370FC91F77}"/>
                </a:ext>
              </a:extLst>
            </p:cNvPr>
            <p:cNvSpPr txBox="1"/>
            <p:nvPr/>
          </p:nvSpPr>
          <p:spPr>
            <a:xfrm>
              <a:off x="1356359" y="5688137"/>
              <a:ext cx="4356028" cy="769401"/>
            </a:xfrm>
            <a:prstGeom prst="rect">
              <a:avLst/>
            </a:prstGeom>
            <a:noFill/>
            <a:ln>
              <a:noFill/>
            </a:ln>
          </p:spPr>
          <p:txBody>
            <a:bodyPr spcFirstLastPara="1" wrap="square" lIns="91425" tIns="45700" rIns="91425" bIns="45700" anchor="t" anchorCtr="0">
              <a:spAutoFit/>
            </a:bodyPr>
            <a:lstStyle/>
            <a:p>
              <a:pPr lvl="1" algn="ctr"/>
              <a:r>
                <a:rPr lang="en-US" sz="2200">
                  <a:solidFill>
                    <a:srgbClr val="3F3F3F"/>
                  </a:solidFill>
                  <a:latin typeface="Open Sans"/>
                  <a:ea typeface="Open Sans"/>
                  <a:cs typeface="Open Sans"/>
                  <a:sym typeface="Open Sans"/>
                </a:rPr>
                <a:t>Incident response plan tests and team drills</a:t>
              </a:r>
            </a:p>
          </p:txBody>
        </p:sp>
        <p:sp>
          <p:nvSpPr>
            <p:cNvPr id="27" name="Google Shape;702;p74">
              <a:extLst>
                <a:ext uri="{FF2B5EF4-FFF2-40B4-BE49-F238E27FC236}">
                  <a16:creationId xmlns:a16="http://schemas.microsoft.com/office/drawing/2014/main" id="{734DFB00-F587-4200-B57B-9D084DDA0C94}"/>
                </a:ext>
              </a:extLst>
            </p:cNvPr>
            <p:cNvSpPr txBox="1"/>
            <p:nvPr/>
          </p:nvSpPr>
          <p:spPr>
            <a:xfrm>
              <a:off x="2216206" y="3519734"/>
              <a:ext cx="3957275" cy="769401"/>
            </a:xfrm>
            <a:prstGeom prst="rect">
              <a:avLst/>
            </a:prstGeom>
            <a:noFill/>
            <a:ln>
              <a:noFill/>
            </a:ln>
          </p:spPr>
          <p:txBody>
            <a:bodyPr spcFirstLastPara="1" wrap="square" lIns="91425" tIns="45700" rIns="91425" bIns="45700" anchor="t" anchorCtr="0">
              <a:spAutoFit/>
            </a:bodyPr>
            <a:lstStyle/>
            <a:p>
              <a:pPr lvl="0" algn="ctr"/>
              <a:r>
                <a:rPr lang="en-US" sz="2200">
                  <a:solidFill>
                    <a:srgbClr val="3F3F3F"/>
                  </a:solidFill>
                  <a:latin typeface="Open Sans"/>
                  <a:ea typeface="Open Sans"/>
                  <a:cs typeface="Open Sans"/>
                  <a:sym typeface="Open Sans"/>
                </a:rPr>
                <a:t>Collection of threat and vulnerability intelligence</a:t>
              </a:r>
            </a:p>
          </p:txBody>
        </p:sp>
        <p:sp>
          <p:nvSpPr>
            <p:cNvPr id="28" name="Oval 27">
              <a:extLst>
                <a:ext uri="{FF2B5EF4-FFF2-40B4-BE49-F238E27FC236}">
                  <a16:creationId xmlns:a16="http://schemas.microsoft.com/office/drawing/2014/main" id="{9ED7EAFC-5AB9-4DAE-9B01-D1600B71CC24}"/>
                </a:ext>
              </a:extLst>
            </p:cNvPr>
            <p:cNvSpPr/>
            <p:nvPr/>
          </p:nvSpPr>
          <p:spPr>
            <a:xfrm>
              <a:off x="7914755" y="3807635"/>
              <a:ext cx="426489" cy="426489"/>
            </a:xfrm>
            <a:prstGeom prst="ellipse">
              <a:avLst/>
            </a:prstGeom>
            <a:solidFill>
              <a:schemeClr val="bg1"/>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29" name="Oval 28">
              <a:extLst>
                <a:ext uri="{FF2B5EF4-FFF2-40B4-BE49-F238E27FC236}">
                  <a16:creationId xmlns:a16="http://schemas.microsoft.com/office/drawing/2014/main" id="{DCA71FDE-EDE6-4B50-941A-36D0BE429409}"/>
                </a:ext>
              </a:extLst>
            </p:cNvPr>
            <p:cNvSpPr/>
            <p:nvPr/>
          </p:nvSpPr>
          <p:spPr>
            <a:xfrm>
              <a:off x="9142920" y="4393992"/>
              <a:ext cx="426489" cy="426489"/>
            </a:xfrm>
            <a:prstGeom prst="ellipse">
              <a:avLst/>
            </a:prstGeom>
            <a:solidFill>
              <a:schemeClr val="bg1"/>
            </a:solidFill>
            <a:ln>
              <a:solidFill>
                <a:srgbClr val="36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30" name="Oval 29">
              <a:extLst>
                <a:ext uri="{FF2B5EF4-FFF2-40B4-BE49-F238E27FC236}">
                  <a16:creationId xmlns:a16="http://schemas.microsoft.com/office/drawing/2014/main" id="{4CA11B57-1802-4284-ACD2-BD2452421A34}"/>
                </a:ext>
              </a:extLst>
            </p:cNvPr>
            <p:cNvSpPr/>
            <p:nvPr/>
          </p:nvSpPr>
          <p:spPr>
            <a:xfrm>
              <a:off x="9413244" y="5688137"/>
              <a:ext cx="426489" cy="426489"/>
            </a:xfrm>
            <a:prstGeom prst="ellipse">
              <a:avLst/>
            </a:prstGeom>
            <a:solidFill>
              <a:schemeClr val="bg1"/>
            </a:solidFill>
            <a:ln>
              <a:solidFill>
                <a:srgbClr val="F987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31" name="Oval 30">
              <a:extLst>
                <a:ext uri="{FF2B5EF4-FFF2-40B4-BE49-F238E27FC236}">
                  <a16:creationId xmlns:a16="http://schemas.microsoft.com/office/drawing/2014/main" id="{0CFED4D0-EB48-41AA-A626-957B0F4D4568}"/>
                </a:ext>
              </a:extLst>
            </p:cNvPr>
            <p:cNvSpPr/>
            <p:nvPr/>
          </p:nvSpPr>
          <p:spPr>
            <a:xfrm>
              <a:off x="8602878" y="6747265"/>
              <a:ext cx="426489" cy="426489"/>
            </a:xfrm>
            <a:prstGeom prst="ellipse">
              <a:avLst/>
            </a:prstGeom>
            <a:solidFill>
              <a:schemeClr val="bg1"/>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32" name="Oval 31">
              <a:extLst>
                <a:ext uri="{FF2B5EF4-FFF2-40B4-BE49-F238E27FC236}">
                  <a16:creationId xmlns:a16="http://schemas.microsoft.com/office/drawing/2014/main" id="{1CAE42F2-24C4-41B6-A5BE-CF54ADA60715}"/>
                </a:ext>
              </a:extLst>
            </p:cNvPr>
            <p:cNvSpPr/>
            <p:nvPr/>
          </p:nvSpPr>
          <p:spPr>
            <a:xfrm>
              <a:off x="7235271" y="6747264"/>
              <a:ext cx="426489" cy="426489"/>
            </a:xfrm>
            <a:prstGeom prst="ellipse">
              <a:avLst/>
            </a:prstGeom>
            <a:solidFill>
              <a:schemeClr val="bg1"/>
            </a:solidFill>
            <a:ln>
              <a:solidFill>
                <a:srgbClr val="36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5</a:t>
              </a:r>
            </a:p>
          </p:txBody>
        </p:sp>
        <p:sp>
          <p:nvSpPr>
            <p:cNvPr id="33" name="Oval 32">
              <a:extLst>
                <a:ext uri="{FF2B5EF4-FFF2-40B4-BE49-F238E27FC236}">
                  <a16:creationId xmlns:a16="http://schemas.microsoft.com/office/drawing/2014/main" id="{6C5C66A6-F927-481F-A1A2-3F6985330F5E}"/>
                </a:ext>
              </a:extLst>
            </p:cNvPr>
            <p:cNvSpPr/>
            <p:nvPr/>
          </p:nvSpPr>
          <p:spPr>
            <a:xfrm>
              <a:off x="6416268" y="5717224"/>
              <a:ext cx="426489" cy="426489"/>
            </a:xfrm>
            <a:prstGeom prst="ellipse">
              <a:avLst/>
            </a:prstGeom>
            <a:solidFill>
              <a:schemeClr val="bg1"/>
            </a:solidFill>
            <a:ln>
              <a:solidFill>
                <a:srgbClr val="AEC2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6</a:t>
              </a:r>
            </a:p>
          </p:txBody>
        </p:sp>
        <p:sp>
          <p:nvSpPr>
            <p:cNvPr id="34" name="Oval 33">
              <a:extLst>
                <a:ext uri="{FF2B5EF4-FFF2-40B4-BE49-F238E27FC236}">
                  <a16:creationId xmlns:a16="http://schemas.microsoft.com/office/drawing/2014/main" id="{A88B27CB-4B0B-4EB7-BE7E-C401A40A9928}"/>
                </a:ext>
              </a:extLst>
            </p:cNvPr>
            <p:cNvSpPr/>
            <p:nvPr/>
          </p:nvSpPr>
          <p:spPr>
            <a:xfrm>
              <a:off x="6686592" y="4341450"/>
              <a:ext cx="426489" cy="426489"/>
            </a:xfrm>
            <a:prstGeom prst="ellipse">
              <a:avLst/>
            </a:prstGeom>
            <a:solidFill>
              <a:schemeClr val="bg1"/>
            </a:solidFill>
            <a:ln>
              <a:solidFill>
                <a:srgbClr val="F987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7</a:t>
              </a:r>
            </a:p>
          </p:txBody>
        </p:sp>
        <p:sp>
          <p:nvSpPr>
            <p:cNvPr id="35" name="Arrow: Right 34">
              <a:extLst>
                <a:ext uri="{FF2B5EF4-FFF2-40B4-BE49-F238E27FC236}">
                  <a16:creationId xmlns:a16="http://schemas.microsoft.com/office/drawing/2014/main" id="{79755246-6B03-41ED-8819-7D5EDE9EBB13}"/>
                </a:ext>
              </a:extLst>
            </p:cNvPr>
            <p:cNvSpPr/>
            <p:nvPr/>
          </p:nvSpPr>
          <p:spPr>
            <a:xfrm rot="16200000">
              <a:off x="7943337" y="3128419"/>
              <a:ext cx="369204" cy="231801"/>
            </a:xfrm>
            <a:prstGeom prst="rightArrow">
              <a:avLst/>
            </a:prstGeom>
            <a:solidFill>
              <a:srgbClr val="02BFDB"/>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36" name="Arrow: Right 35">
              <a:extLst>
                <a:ext uri="{FF2B5EF4-FFF2-40B4-BE49-F238E27FC236}">
                  <a16:creationId xmlns:a16="http://schemas.microsoft.com/office/drawing/2014/main" id="{42A2EC48-82B9-4AEE-8F17-A81F093AE93A}"/>
                </a:ext>
              </a:extLst>
            </p:cNvPr>
            <p:cNvSpPr/>
            <p:nvPr/>
          </p:nvSpPr>
          <p:spPr>
            <a:xfrm rot="3600000">
              <a:off x="8984842" y="7537513"/>
              <a:ext cx="369204" cy="231801"/>
            </a:xfrm>
            <a:prstGeom prst="rightArrow">
              <a:avLst/>
            </a:prstGeom>
            <a:solidFill>
              <a:srgbClr val="02BFDB"/>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37" name="Arrow: Right 36">
              <a:extLst>
                <a:ext uri="{FF2B5EF4-FFF2-40B4-BE49-F238E27FC236}">
                  <a16:creationId xmlns:a16="http://schemas.microsoft.com/office/drawing/2014/main" id="{2DDA9906-CFC9-40B5-B4E8-6D2121C4A65B}"/>
                </a:ext>
              </a:extLst>
            </p:cNvPr>
            <p:cNvSpPr/>
            <p:nvPr/>
          </p:nvSpPr>
          <p:spPr>
            <a:xfrm rot="19555545">
              <a:off x="9809233" y="4032876"/>
              <a:ext cx="369204" cy="231801"/>
            </a:xfrm>
            <a:prstGeom prst="rightArrow">
              <a:avLst/>
            </a:prstGeom>
            <a:solidFill>
              <a:srgbClr val="364856"/>
            </a:solidFill>
            <a:ln>
              <a:solidFill>
                <a:srgbClr val="36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38" name="Arrow: Right 37">
              <a:extLst>
                <a:ext uri="{FF2B5EF4-FFF2-40B4-BE49-F238E27FC236}">
                  <a16:creationId xmlns:a16="http://schemas.microsoft.com/office/drawing/2014/main" id="{582457DA-3289-470A-A191-EBBAA344163C}"/>
                </a:ext>
              </a:extLst>
            </p:cNvPr>
            <p:cNvSpPr/>
            <p:nvPr/>
          </p:nvSpPr>
          <p:spPr>
            <a:xfrm rot="7200000">
              <a:off x="6917884" y="7511937"/>
              <a:ext cx="369204" cy="231801"/>
            </a:xfrm>
            <a:prstGeom prst="rightArrow">
              <a:avLst/>
            </a:prstGeom>
            <a:solidFill>
              <a:srgbClr val="364856"/>
            </a:solidFill>
            <a:ln>
              <a:solidFill>
                <a:srgbClr val="36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39" name="Arrow: Right 38">
              <a:extLst>
                <a:ext uri="{FF2B5EF4-FFF2-40B4-BE49-F238E27FC236}">
                  <a16:creationId xmlns:a16="http://schemas.microsoft.com/office/drawing/2014/main" id="{2C33E11A-64D3-45B9-B12F-42FA543EAA8F}"/>
                </a:ext>
              </a:extLst>
            </p:cNvPr>
            <p:cNvSpPr/>
            <p:nvPr/>
          </p:nvSpPr>
          <p:spPr>
            <a:xfrm rot="1205092">
              <a:off x="10188941" y="6027813"/>
              <a:ext cx="369204" cy="231801"/>
            </a:xfrm>
            <a:prstGeom prst="rightArrow">
              <a:avLst/>
            </a:prstGeom>
            <a:solidFill>
              <a:srgbClr val="F98716"/>
            </a:solidFill>
            <a:ln>
              <a:solidFill>
                <a:srgbClr val="F987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40" name="Arrow: Right 39">
              <a:extLst>
                <a:ext uri="{FF2B5EF4-FFF2-40B4-BE49-F238E27FC236}">
                  <a16:creationId xmlns:a16="http://schemas.microsoft.com/office/drawing/2014/main" id="{DBF15F0F-BD7C-4AA8-8904-5F46E911EB24}"/>
                </a:ext>
              </a:extLst>
            </p:cNvPr>
            <p:cNvSpPr/>
            <p:nvPr/>
          </p:nvSpPr>
          <p:spPr>
            <a:xfrm rot="13295771">
              <a:off x="6144540" y="4013287"/>
              <a:ext cx="369204" cy="231801"/>
            </a:xfrm>
            <a:prstGeom prst="rightArrow">
              <a:avLst/>
            </a:prstGeom>
            <a:solidFill>
              <a:srgbClr val="F98716"/>
            </a:solidFill>
            <a:ln>
              <a:solidFill>
                <a:srgbClr val="F987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41" name="Arrow: Right 40">
              <a:extLst>
                <a:ext uri="{FF2B5EF4-FFF2-40B4-BE49-F238E27FC236}">
                  <a16:creationId xmlns:a16="http://schemas.microsoft.com/office/drawing/2014/main" id="{AD115990-AC44-43E8-9DC3-CEDD09073B82}"/>
                </a:ext>
              </a:extLst>
            </p:cNvPr>
            <p:cNvSpPr/>
            <p:nvPr/>
          </p:nvSpPr>
          <p:spPr>
            <a:xfrm rot="9338649">
              <a:off x="5742694" y="6008759"/>
              <a:ext cx="369204" cy="231801"/>
            </a:xfrm>
            <a:prstGeom prst="rightArrow">
              <a:avLst/>
            </a:prstGeom>
            <a:solidFill>
              <a:srgbClr val="AEC2C1"/>
            </a:solidFill>
            <a:ln>
              <a:solidFill>
                <a:srgbClr val="AEC2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pic>
          <p:nvPicPr>
            <p:cNvPr id="42" name="Graphic 41">
              <a:extLst>
                <a:ext uri="{FF2B5EF4-FFF2-40B4-BE49-F238E27FC236}">
                  <a16:creationId xmlns:a16="http://schemas.microsoft.com/office/drawing/2014/main" id="{5B725B34-BE5B-4AE7-9617-4E243D6A90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7391" y="4683008"/>
              <a:ext cx="2012338" cy="1744585"/>
            </a:xfrm>
            <a:prstGeom prst="rect">
              <a:avLst/>
            </a:prstGeom>
          </p:spPr>
        </p:pic>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30" name="Google Shape;1109;p20">
            <a:extLst>
              <a:ext uri="{FF2B5EF4-FFF2-40B4-BE49-F238E27FC236}">
                <a16:creationId xmlns:a16="http://schemas.microsoft.com/office/drawing/2014/main" id="{8AA54E15-85B2-4FD8-9387-5F08FFC9FD35}"/>
              </a:ext>
            </a:extLst>
          </p:cNvPr>
          <p:cNvSpPr/>
          <p:nvPr/>
        </p:nvSpPr>
        <p:spPr>
          <a:xfrm>
            <a:off x="1208737" y="3773450"/>
            <a:ext cx="13988824" cy="2952470"/>
          </a:xfrm>
          <a:prstGeom prst="roundRect">
            <a:avLst>
              <a:gd name="adj" fmla="val 3404"/>
            </a:avLst>
          </a:prstGeom>
          <a:solidFill>
            <a:srgbClr val="EAF0F0"/>
          </a:solidFill>
          <a:ln>
            <a:solidFill>
              <a:schemeClr val="tx1">
                <a:lumMod val="50000"/>
                <a:lumOff val="50000"/>
              </a:schemeClr>
            </a:solid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en-US" sz="2000" b="0" i="0" u="none" strike="noStrike" cap="none">
              <a:solidFill>
                <a:srgbClr val="000000"/>
              </a:solidFill>
              <a:latin typeface="Open Sans"/>
              <a:ea typeface="Open Sans"/>
              <a:cs typeface="Open Sans"/>
              <a:sym typeface="Open Sans"/>
            </a:endParaRPr>
          </a:p>
        </p:txBody>
      </p:sp>
      <p:sp>
        <p:nvSpPr>
          <p:cNvPr id="132" name="Google Shape;132;p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Response Life Cycle</a:t>
            </a:r>
            <a:endParaRPr>
              <a:latin typeface="Open Sans"/>
              <a:ea typeface="Open Sans"/>
              <a:cs typeface="Open Sans"/>
              <a:sym typeface="Open Sans"/>
            </a:endParaRPr>
          </a:p>
        </p:txBody>
      </p:sp>
      <p:pic>
        <p:nvPicPr>
          <p:cNvPr id="133" name="Google Shape;133;p2"/>
          <p:cNvPicPr preferRelativeResize="0"/>
          <p:nvPr/>
        </p:nvPicPr>
        <p:blipFill rotWithShape="1">
          <a:blip r:embed="rId3">
            <a:alphaModFix/>
          </a:blip>
          <a:srcRect/>
          <a:stretch/>
        </p:blipFill>
        <p:spPr>
          <a:xfrm>
            <a:off x="4130055" y="752158"/>
            <a:ext cx="8020275" cy="365760"/>
          </a:xfrm>
          <a:prstGeom prst="rect">
            <a:avLst/>
          </a:prstGeom>
          <a:noFill/>
          <a:ln>
            <a:noFill/>
          </a:ln>
        </p:spPr>
      </p:pic>
      <p:grpSp>
        <p:nvGrpSpPr>
          <p:cNvPr id="134" name="Google Shape;134;p2"/>
          <p:cNvGrpSpPr/>
          <p:nvPr/>
        </p:nvGrpSpPr>
        <p:grpSpPr>
          <a:xfrm>
            <a:off x="1290129" y="1664738"/>
            <a:ext cx="13551370" cy="1417047"/>
            <a:chOff x="-71616" y="0"/>
            <a:chExt cx="13551370" cy="1417045"/>
          </a:xfrm>
        </p:grpSpPr>
        <p:grpSp>
          <p:nvGrpSpPr>
            <p:cNvPr id="135" name="Google Shape;135;p2"/>
            <p:cNvGrpSpPr/>
            <p:nvPr/>
          </p:nvGrpSpPr>
          <p:grpSpPr>
            <a:xfrm>
              <a:off x="5461258" y="432914"/>
              <a:ext cx="2295760" cy="982953"/>
              <a:chOff x="0" y="0"/>
              <a:chExt cx="2295759" cy="982951"/>
            </a:xfrm>
          </p:grpSpPr>
          <p:sp>
            <p:nvSpPr>
              <p:cNvPr id="136" name="Google Shape;136;p2"/>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444444"/>
                  </a:buClr>
                  <a:buSzPts val="2000"/>
                  <a:buFont typeface="Open Sans"/>
                  <a:buNone/>
                </a:pPr>
                <a:endParaRPr sz="2000" b="0" i="0" u="none" strike="noStrike" cap="none">
                  <a:solidFill>
                    <a:srgbClr val="444444"/>
                  </a:solidFill>
                  <a:latin typeface="Open Sans"/>
                  <a:ea typeface="Open Sans"/>
                  <a:cs typeface="Open Sans"/>
                  <a:sym typeface="Open Sans"/>
                </a:endParaRPr>
              </a:p>
            </p:txBody>
          </p:sp>
          <p:sp>
            <p:nvSpPr>
              <p:cNvPr id="137" name="Google Shape;137;p2"/>
              <p:cNvSpPr txBox="1"/>
              <p:nvPr/>
            </p:nvSpPr>
            <p:spPr>
              <a:xfrm>
                <a:off x="533824" y="284024"/>
                <a:ext cx="1264109" cy="414901"/>
              </a:xfrm>
              <a:prstGeom prst="rect">
                <a:avLst/>
              </a:prstGeom>
              <a:noFill/>
              <a:ln>
                <a:noFill/>
              </a:ln>
            </p:spPr>
            <p:txBody>
              <a:bodyPr spcFirstLastPara="1" wrap="square" lIns="36000" tIns="36000" rIns="36000" bIns="3600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Reporting</a:t>
                </a:r>
                <a:endParaRPr sz="1400" b="0" i="0" u="none" strike="noStrike" cap="none">
                  <a:solidFill>
                    <a:srgbClr val="000000"/>
                  </a:solidFill>
                  <a:latin typeface="Arial"/>
                  <a:ea typeface="Arial"/>
                  <a:cs typeface="Arial"/>
                  <a:sym typeface="Arial"/>
                </a:endParaRPr>
              </a:p>
            </p:txBody>
          </p:sp>
        </p:grpSp>
        <p:grpSp>
          <p:nvGrpSpPr>
            <p:cNvPr id="138" name="Google Shape;138;p2"/>
            <p:cNvGrpSpPr/>
            <p:nvPr/>
          </p:nvGrpSpPr>
          <p:grpSpPr>
            <a:xfrm>
              <a:off x="9053947" y="432910"/>
              <a:ext cx="2623726" cy="982953"/>
              <a:chOff x="0" y="0"/>
              <a:chExt cx="2623725" cy="982951"/>
            </a:xfrm>
          </p:grpSpPr>
          <p:sp>
            <p:nvSpPr>
              <p:cNvPr id="139" name="Google Shape;139;p2"/>
              <p:cNvSpPr/>
              <p:nvPr/>
            </p:nvSpPr>
            <p:spPr>
              <a:xfrm>
                <a:off x="0" y="0"/>
                <a:ext cx="2623725"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444444"/>
                  </a:buClr>
                  <a:buSzPts val="2000"/>
                  <a:buFont typeface="Open Sans"/>
                  <a:buNone/>
                </a:pPr>
                <a:endParaRPr sz="2000" b="0" i="0" u="none" strike="noStrike" cap="none">
                  <a:solidFill>
                    <a:srgbClr val="444444"/>
                  </a:solidFill>
                  <a:latin typeface="Open Sans"/>
                  <a:ea typeface="Open Sans"/>
                  <a:cs typeface="Open Sans"/>
                  <a:sym typeface="Open Sans"/>
                </a:endParaRPr>
              </a:p>
            </p:txBody>
          </p:sp>
          <p:sp>
            <p:nvSpPr>
              <p:cNvPr id="140" name="Google Shape;140;p2"/>
              <p:cNvSpPr txBox="1"/>
              <p:nvPr/>
            </p:nvSpPr>
            <p:spPr>
              <a:xfrm>
                <a:off x="533825" y="320024"/>
                <a:ext cx="1592074"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Remediation</a:t>
                </a:r>
                <a:endParaRPr sz="1400" b="0" i="0" u="none" strike="noStrike" cap="none">
                  <a:solidFill>
                    <a:srgbClr val="000000"/>
                  </a:solidFill>
                  <a:latin typeface="Arial"/>
                  <a:ea typeface="Arial"/>
                  <a:cs typeface="Arial"/>
                  <a:sym typeface="Arial"/>
                </a:endParaRPr>
              </a:p>
            </p:txBody>
          </p:sp>
        </p:grpSp>
        <p:grpSp>
          <p:nvGrpSpPr>
            <p:cNvPr id="141" name="Google Shape;141;p2"/>
            <p:cNvGrpSpPr/>
            <p:nvPr/>
          </p:nvGrpSpPr>
          <p:grpSpPr>
            <a:xfrm>
              <a:off x="7255218" y="432912"/>
              <a:ext cx="2295761" cy="982953"/>
              <a:chOff x="0" y="0"/>
              <a:chExt cx="2295759" cy="982951"/>
            </a:xfrm>
          </p:grpSpPr>
          <p:sp>
            <p:nvSpPr>
              <p:cNvPr id="142" name="Google Shape;142;p2"/>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444444"/>
                  </a:buClr>
                  <a:buSzPts val="2000"/>
                  <a:buFont typeface="Open Sans"/>
                  <a:buNone/>
                </a:pPr>
                <a:endParaRPr sz="2000" b="0" i="0" u="none" strike="noStrike" cap="none">
                  <a:solidFill>
                    <a:srgbClr val="444444"/>
                  </a:solidFill>
                  <a:latin typeface="Open Sans"/>
                  <a:ea typeface="Open Sans"/>
                  <a:cs typeface="Open Sans"/>
                  <a:sym typeface="Open Sans"/>
                </a:endParaRPr>
              </a:p>
            </p:txBody>
          </p:sp>
          <p:sp>
            <p:nvSpPr>
              <p:cNvPr id="143" name="Google Shape;143;p2"/>
              <p:cNvSpPr txBox="1"/>
              <p:nvPr/>
            </p:nvSpPr>
            <p:spPr>
              <a:xfrm>
                <a:off x="497824" y="284024"/>
                <a:ext cx="1300110" cy="414901"/>
              </a:xfrm>
              <a:prstGeom prst="rect">
                <a:avLst/>
              </a:prstGeom>
              <a:noFill/>
              <a:ln>
                <a:noFill/>
              </a:ln>
            </p:spPr>
            <p:txBody>
              <a:bodyPr spcFirstLastPara="1" wrap="square" lIns="36000" tIns="36000" rIns="36000" bIns="3600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Recovery</a:t>
                </a:r>
                <a:endParaRPr sz="1400" b="0" i="0" u="none" strike="noStrike" cap="none">
                  <a:solidFill>
                    <a:srgbClr val="000000"/>
                  </a:solidFill>
                  <a:latin typeface="Arial"/>
                  <a:ea typeface="Arial"/>
                  <a:cs typeface="Arial"/>
                  <a:sym typeface="Arial"/>
                </a:endParaRPr>
              </a:p>
            </p:txBody>
          </p:sp>
        </p:grpSp>
        <p:grpSp>
          <p:nvGrpSpPr>
            <p:cNvPr id="144" name="Google Shape;144;p2"/>
            <p:cNvGrpSpPr/>
            <p:nvPr/>
          </p:nvGrpSpPr>
          <p:grpSpPr>
            <a:xfrm>
              <a:off x="3650188" y="432914"/>
              <a:ext cx="2295761" cy="982953"/>
              <a:chOff x="0" y="0"/>
              <a:chExt cx="2295759" cy="982951"/>
            </a:xfrm>
          </p:grpSpPr>
          <p:sp>
            <p:nvSpPr>
              <p:cNvPr id="145" name="Google Shape;145;p2"/>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444444"/>
                  </a:buClr>
                  <a:buSzPts val="2000"/>
                  <a:buFont typeface="Open Sans"/>
                  <a:buNone/>
                </a:pPr>
                <a:endParaRPr sz="2000" b="0" i="0" u="none" strike="noStrike" cap="none">
                  <a:solidFill>
                    <a:srgbClr val="444444"/>
                  </a:solidFill>
                  <a:latin typeface="Open Sans"/>
                  <a:ea typeface="Open Sans"/>
                  <a:cs typeface="Open Sans"/>
                  <a:sym typeface="Open Sans"/>
                </a:endParaRPr>
              </a:p>
            </p:txBody>
          </p:sp>
          <p:sp>
            <p:nvSpPr>
              <p:cNvPr id="146" name="Google Shape;146;p2"/>
              <p:cNvSpPr txBox="1"/>
              <p:nvPr/>
            </p:nvSpPr>
            <p:spPr>
              <a:xfrm>
                <a:off x="569824" y="320024"/>
                <a:ext cx="1228110"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Mitigation</a:t>
                </a:r>
                <a:endParaRPr sz="1400" b="0" i="0" u="none" strike="noStrike" cap="none">
                  <a:solidFill>
                    <a:srgbClr val="000000"/>
                  </a:solidFill>
                  <a:latin typeface="Arial"/>
                  <a:ea typeface="Arial"/>
                  <a:cs typeface="Arial"/>
                  <a:sym typeface="Arial"/>
                </a:endParaRPr>
              </a:p>
            </p:txBody>
          </p:sp>
        </p:grpSp>
        <p:grpSp>
          <p:nvGrpSpPr>
            <p:cNvPr id="147" name="Google Shape;147;p2"/>
            <p:cNvGrpSpPr/>
            <p:nvPr/>
          </p:nvGrpSpPr>
          <p:grpSpPr>
            <a:xfrm>
              <a:off x="1803473" y="432914"/>
              <a:ext cx="2423120" cy="982953"/>
              <a:chOff x="0" y="0"/>
              <a:chExt cx="2423119" cy="982951"/>
            </a:xfrm>
          </p:grpSpPr>
          <p:sp>
            <p:nvSpPr>
              <p:cNvPr id="148" name="Google Shape;148;p2"/>
              <p:cNvSpPr/>
              <p:nvPr/>
            </p:nvSpPr>
            <p:spPr>
              <a:xfrm>
                <a:off x="0" y="0"/>
                <a:ext cx="2423119" cy="982951"/>
              </a:xfrm>
              <a:prstGeom prst="chevron">
                <a:avLst>
                  <a:gd name="adj" fmla="val 50000"/>
                </a:avLst>
              </a:prstGeom>
              <a:solidFill>
                <a:srgbClr val="F7F7F7"/>
              </a:solidFill>
              <a:ln w="12700" cap="flat" cmpd="sng">
                <a:solidFill>
                  <a:srgbClr val="EBEBEB"/>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
              <p:cNvSpPr txBox="1"/>
              <p:nvPr/>
            </p:nvSpPr>
            <p:spPr>
              <a:xfrm>
                <a:off x="543550" y="291465"/>
                <a:ext cx="1336018" cy="400018"/>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Clr>
                    <a:srgbClr val="FFFFFF"/>
                  </a:buClr>
                  <a:buSzPts val="2000"/>
                  <a:buFont typeface="Open Sans"/>
                  <a:buNone/>
                </a:pPr>
                <a:r>
                  <a:rPr lang="en-US" sz="2000" b="0" i="0" u="none" strike="noStrike" cap="none">
                    <a:solidFill>
                      <a:srgbClr val="3F3F3F"/>
                    </a:solidFill>
                    <a:latin typeface="Open Sans"/>
                    <a:ea typeface="Open Sans"/>
                    <a:cs typeface="Open Sans"/>
                    <a:sym typeface="Open Sans"/>
                  </a:rPr>
                  <a:t>Response</a:t>
                </a:r>
                <a:endParaRPr sz="1400" b="0" i="0" u="none" strike="noStrike" cap="none">
                  <a:solidFill>
                    <a:srgbClr val="3F3F3F"/>
                  </a:solidFill>
                  <a:latin typeface="Arial"/>
                  <a:ea typeface="Arial"/>
                  <a:cs typeface="Arial"/>
                  <a:sym typeface="Arial"/>
                </a:endParaRPr>
              </a:p>
            </p:txBody>
          </p:sp>
        </p:grpSp>
        <p:grpSp>
          <p:nvGrpSpPr>
            <p:cNvPr id="150" name="Google Shape;150;p2"/>
            <p:cNvGrpSpPr/>
            <p:nvPr/>
          </p:nvGrpSpPr>
          <p:grpSpPr>
            <a:xfrm>
              <a:off x="11183994" y="432910"/>
              <a:ext cx="2295760" cy="982953"/>
              <a:chOff x="0" y="0"/>
              <a:chExt cx="2295759" cy="982951"/>
            </a:xfrm>
          </p:grpSpPr>
          <p:sp>
            <p:nvSpPr>
              <p:cNvPr id="151" name="Google Shape;151;p2"/>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txBox="1"/>
              <p:nvPr/>
            </p:nvSpPr>
            <p:spPr>
              <a:xfrm>
                <a:off x="533824" y="148574"/>
                <a:ext cx="1264200" cy="615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3F3F3F"/>
                    </a:solidFill>
                    <a:latin typeface="Open Sans"/>
                    <a:ea typeface="Open Sans"/>
                    <a:cs typeface="Open Sans"/>
                    <a:sym typeface="Open Sans"/>
                  </a:rPr>
                  <a:t>Lessons Learned</a:t>
                </a:r>
                <a:endParaRPr sz="1400" b="0" i="0" u="none" strike="noStrike" cap="none">
                  <a:solidFill>
                    <a:srgbClr val="3F3F3F"/>
                  </a:solidFill>
                  <a:latin typeface="Arial"/>
                  <a:ea typeface="Arial"/>
                  <a:cs typeface="Arial"/>
                  <a:sym typeface="Arial"/>
                </a:endParaRPr>
              </a:p>
            </p:txBody>
          </p:sp>
        </p:grpSp>
        <p:cxnSp>
          <p:nvCxnSpPr>
            <p:cNvPr id="153" name="Google Shape;153;p2"/>
            <p:cNvCxnSpPr/>
            <p:nvPr/>
          </p:nvCxnSpPr>
          <p:spPr>
            <a:xfrm rot="10800000">
              <a:off x="1145590" y="22695"/>
              <a:ext cx="11216421" cy="1"/>
            </a:xfrm>
            <a:prstGeom prst="straightConnector1">
              <a:avLst/>
            </a:prstGeom>
            <a:noFill/>
            <a:ln w="50800" cap="flat" cmpd="sng">
              <a:solidFill>
                <a:schemeClr val="accent1"/>
              </a:solidFill>
              <a:prstDash val="solid"/>
              <a:miter lim="800000"/>
              <a:headEnd type="none" w="sm" len="sm"/>
              <a:tailEnd type="none" w="sm" len="sm"/>
            </a:ln>
          </p:spPr>
        </p:cxnSp>
        <p:cxnSp>
          <p:nvCxnSpPr>
            <p:cNvPr id="154" name="Google Shape;154;p2"/>
            <p:cNvCxnSpPr/>
            <p:nvPr/>
          </p:nvCxnSpPr>
          <p:spPr>
            <a:xfrm rot="10800000" flipH="1">
              <a:off x="12345762" y="0"/>
              <a:ext cx="1" cy="430934"/>
            </a:xfrm>
            <a:prstGeom prst="straightConnector1">
              <a:avLst/>
            </a:prstGeom>
            <a:noFill/>
            <a:ln w="50800" cap="flat" cmpd="sng">
              <a:solidFill>
                <a:schemeClr val="accent1"/>
              </a:solidFill>
              <a:prstDash val="solid"/>
              <a:miter lim="800000"/>
              <a:headEnd type="none" w="sm" len="sm"/>
              <a:tailEnd type="none" w="sm" len="sm"/>
            </a:ln>
          </p:spPr>
        </p:cxnSp>
        <p:cxnSp>
          <p:nvCxnSpPr>
            <p:cNvPr id="155" name="Google Shape;155;p2"/>
            <p:cNvCxnSpPr/>
            <p:nvPr/>
          </p:nvCxnSpPr>
          <p:spPr>
            <a:xfrm rot="10800000" flipH="1">
              <a:off x="1172615" y="0"/>
              <a:ext cx="1" cy="430934"/>
            </a:xfrm>
            <a:prstGeom prst="straightConnector1">
              <a:avLst/>
            </a:prstGeom>
            <a:noFill/>
            <a:ln w="50800" cap="flat" cmpd="sng">
              <a:solidFill>
                <a:schemeClr val="accent1"/>
              </a:solidFill>
              <a:prstDash val="solid"/>
              <a:miter lim="800000"/>
              <a:headEnd type="triangle" w="med" len="med"/>
              <a:tailEnd type="none" w="sm" len="sm"/>
            </a:ln>
          </p:spPr>
        </p:cxnSp>
        <p:grpSp>
          <p:nvGrpSpPr>
            <p:cNvPr id="156" name="Google Shape;156;p2"/>
            <p:cNvGrpSpPr/>
            <p:nvPr/>
          </p:nvGrpSpPr>
          <p:grpSpPr>
            <a:xfrm>
              <a:off x="-71616" y="434093"/>
              <a:ext cx="2367376" cy="982952"/>
              <a:chOff x="-71615" y="0"/>
              <a:chExt cx="2367375" cy="982950"/>
            </a:xfrm>
          </p:grpSpPr>
          <p:sp>
            <p:nvSpPr>
              <p:cNvPr id="157" name="Google Shape;157;p2"/>
              <p:cNvSpPr/>
              <p:nvPr/>
            </p:nvSpPr>
            <p:spPr>
              <a:xfrm>
                <a:off x="-71615" y="0"/>
                <a:ext cx="2367375" cy="982950"/>
              </a:xfrm>
              <a:custGeom>
                <a:avLst/>
                <a:gdLst/>
                <a:ahLst/>
                <a:cxnLst/>
                <a:rect l="l" t="t" r="r" b="b"/>
                <a:pathLst>
                  <a:path w="21600" h="21600" extrusionOk="0">
                    <a:moveTo>
                      <a:pt x="0" y="0"/>
                    </a:moveTo>
                    <a:lnTo>
                      <a:pt x="16976" y="0"/>
                    </a:lnTo>
                    <a:lnTo>
                      <a:pt x="21600" y="10800"/>
                    </a:lnTo>
                    <a:lnTo>
                      <a:pt x="16976" y="21600"/>
                    </a:lnTo>
                    <a:lnTo>
                      <a:pt x="0" y="21600"/>
                    </a:lnTo>
                    <a:close/>
                  </a:path>
                </a:pathLst>
              </a:custGeom>
              <a:solidFill>
                <a:srgbClr val="5B9BD5"/>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txBox="1"/>
              <p:nvPr/>
            </p:nvSpPr>
            <p:spPr>
              <a:xfrm>
                <a:off x="78350" y="337586"/>
                <a:ext cx="1965321" cy="30777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1" i="0" u="none" strike="noStrike" cap="none">
                    <a:solidFill>
                      <a:schemeClr val="lt1"/>
                    </a:solidFill>
                    <a:latin typeface="Open Sans"/>
                    <a:ea typeface="Open Sans"/>
                    <a:cs typeface="Open Sans"/>
                    <a:sym typeface="Open Sans"/>
                  </a:rPr>
                  <a:t>Detection</a:t>
                </a:r>
                <a:endParaRPr sz="1400" b="1" i="0" u="none" strike="noStrike" cap="none">
                  <a:solidFill>
                    <a:schemeClr val="lt1"/>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AE2A73EE-C0A3-4FD6-B2E7-DDCE2DE9EAB6}"/>
              </a:ext>
            </a:extLst>
          </p:cNvPr>
          <p:cNvSpPr txBox="1"/>
          <p:nvPr/>
        </p:nvSpPr>
        <p:spPr>
          <a:xfrm>
            <a:off x="1440094" y="4565256"/>
            <a:ext cx="13607169" cy="1446550"/>
          </a:xfrm>
          <a:prstGeom prst="rect">
            <a:avLst/>
          </a:prstGeom>
          <a:noFill/>
        </p:spPr>
        <p:txBody>
          <a:bodyPr wrap="square" rtlCol="0">
            <a:sp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Automated detection </a:t>
            </a:r>
            <a:r>
              <a:rPr lang="en-US" sz="2200">
                <a:solidFill>
                  <a:schemeClr val="tx1">
                    <a:lumMod val="75000"/>
                    <a:lumOff val="25000"/>
                  </a:schemeClr>
                </a:solidFill>
                <a:latin typeface="Open Sans"/>
                <a:ea typeface="Open Sans"/>
                <a:cs typeface="Open Sans"/>
                <a:sym typeface="Open Sans"/>
              </a:rPr>
              <a:t>c</a:t>
            </a:r>
            <a:r>
              <a:rPr lang="en-US" sz="2200" b="0" i="0" u="none" strike="noStrike" cap="none">
                <a:solidFill>
                  <a:schemeClr val="tx1">
                    <a:lumMod val="75000"/>
                    <a:lumOff val="25000"/>
                  </a:schemeClr>
                </a:solidFill>
                <a:latin typeface="Open Sans"/>
                <a:ea typeface="Open Sans"/>
                <a:cs typeface="Open Sans"/>
                <a:sym typeface="Open Sans"/>
              </a:rPr>
              <a:t>apabilities: Network-based and host-based Intrusion Detection Systems (IDPS), antivirus software, and log analyzers</a:t>
            </a:r>
          </a:p>
          <a:p>
            <a:pPr marL="342900" marR="0" lvl="0" indent="-342900" algn="l" rtl="0">
              <a:lnSpc>
                <a:spcPct val="100000"/>
              </a:lnSpc>
              <a:spcBef>
                <a:spcPts val="0"/>
              </a:spcBef>
              <a:spcAft>
                <a:spcPts val="0"/>
              </a:spcAft>
              <a:buClr>
                <a:srgbClr val="3F3F3F"/>
              </a:buClr>
              <a:buSzPts val="2200"/>
              <a:buFont typeface="Arial"/>
              <a:buChar char="•"/>
            </a:pPr>
            <a:endParaRPr lang="en-US" sz="2200">
              <a:solidFill>
                <a:schemeClr val="tx1">
                  <a:lumMod val="75000"/>
                  <a:lumOff val="25000"/>
                </a:schemeClr>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Manual detection: Issues reported by end users</a:t>
            </a:r>
            <a:endParaRPr lang="en-US" sz="2200">
              <a:solidFill>
                <a:schemeClr val="tx1">
                  <a:lumMod val="75000"/>
                  <a:lumOff val="25000"/>
                </a:schemeClr>
              </a:solidFill>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Response Life Cycle</a:t>
            </a:r>
            <a:endParaRPr/>
          </a:p>
        </p:txBody>
      </p:sp>
      <p:grpSp>
        <p:nvGrpSpPr>
          <p:cNvPr id="164" name="Google Shape;164;p15"/>
          <p:cNvGrpSpPr/>
          <p:nvPr/>
        </p:nvGrpSpPr>
        <p:grpSpPr>
          <a:xfrm>
            <a:off x="1290129" y="1664738"/>
            <a:ext cx="13551370" cy="1417046"/>
            <a:chOff x="-71616" y="0"/>
            <a:chExt cx="13551370" cy="1417045"/>
          </a:xfrm>
        </p:grpSpPr>
        <p:grpSp>
          <p:nvGrpSpPr>
            <p:cNvPr id="165" name="Google Shape;165;p15"/>
            <p:cNvGrpSpPr/>
            <p:nvPr/>
          </p:nvGrpSpPr>
          <p:grpSpPr>
            <a:xfrm>
              <a:off x="5461258" y="432914"/>
              <a:ext cx="2295760" cy="982953"/>
              <a:chOff x="0" y="0"/>
              <a:chExt cx="2295759" cy="982951"/>
            </a:xfrm>
          </p:grpSpPr>
          <p:sp>
            <p:nvSpPr>
              <p:cNvPr id="166" name="Google Shape;166;p15"/>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444444"/>
                  </a:buClr>
                  <a:buSzPts val="2000"/>
                  <a:buFont typeface="Open Sans"/>
                  <a:buNone/>
                </a:pPr>
                <a:endParaRPr sz="2000" b="0" i="0" u="none" strike="noStrike" cap="none">
                  <a:solidFill>
                    <a:srgbClr val="444444"/>
                  </a:solidFill>
                  <a:latin typeface="Open Sans"/>
                  <a:ea typeface="Open Sans"/>
                  <a:cs typeface="Open Sans"/>
                  <a:sym typeface="Open Sans"/>
                </a:endParaRPr>
              </a:p>
            </p:txBody>
          </p:sp>
          <p:sp>
            <p:nvSpPr>
              <p:cNvPr id="167" name="Google Shape;167;p15"/>
              <p:cNvSpPr txBox="1"/>
              <p:nvPr/>
            </p:nvSpPr>
            <p:spPr>
              <a:xfrm>
                <a:off x="533824" y="284024"/>
                <a:ext cx="1264109" cy="414901"/>
              </a:xfrm>
              <a:prstGeom prst="rect">
                <a:avLst/>
              </a:prstGeom>
              <a:noFill/>
              <a:ln>
                <a:noFill/>
              </a:ln>
            </p:spPr>
            <p:txBody>
              <a:bodyPr spcFirstLastPara="1" wrap="square" lIns="36000" tIns="36000" rIns="36000" bIns="3600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Reporting</a:t>
                </a:r>
                <a:endParaRPr sz="1400" b="0" i="0" u="none" strike="noStrike" cap="none">
                  <a:solidFill>
                    <a:srgbClr val="000000"/>
                  </a:solidFill>
                  <a:latin typeface="Arial"/>
                  <a:ea typeface="Arial"/>
                  <a:cs typeface="Arial"/>
                  <a:sym typeface="Arial"/>
                </a:endParaRPr>
              </a:p>
            </p:txBody>
          </p:sp>
        </p:grpSp>
        <p:grpSp>
          <p:nvGrpSpPr>
            <p:cNvPr id="168" name="Google Shape;168;p15"/>
            <p:cNvGrpSpPr/>
            <p:nvPr/>
          </p:nvGrpSpPr>
          <p:grpSpPr>
            <a:xfrm>
              <a:off x="9053947" y="432910"/>
              <a:ext cx="2623726" cy="982953"/>
              <a:chOff x="0" y="0"/>
              <a:chExt cx="2623725" cy="982951"/>
            </a:xfrm>
          </p:grpSpPr>
          <p:sp>
            <p:nvSpPr>
              <p:cNvPr id="169" name="Google Shape;169;p15"/>
              <p:cNvSpPr/>
              <p:nvPr/>
            </p:nvSpPr>
            <p:spPr>
              <a:xfrm>
                <a:off x="0" y="0"/>
                <a:ext cx="2623725"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444444"/>
                  </a:buClr>
                  <a:buSzPts val="2000"/>
                  <a:buFont typeface="Open Sans"/>
                  <a:buNone/>
                </a:pPr>
                <a:endParaRPr sz="2000" b="0" i="0" u="none" strike="noStrike" cap="none">
                  <a:solidFill>
                    <a:srgbClr val="444444"/>
                  </a:solidFill>
                  <a:latin typeface="Open Sans"/>
                  <a:ea typeface="Open Sans"/>
                  <a:cs typeface="Open Sans"/>
                  <a:sym typeface="Open Sans"/>
                </a:endParaRPr>
              </a:p>
            </p:txBody>
          </p:sp>
          <p:sp>
            <p:nvSpPr>
              <p:cNvPr id="170" name="Google Shape;170;p15"/>
              <p:cNvSpPr txBox="1"/>
              <p:nvPr/>
            </p:nvSpPr>
            <p:spPr>
              <a:xfrm>
                <a:off x="533825" y="320024"/>
                <a:ext cx="1592074"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Remediation</a:t>
                </a:r>
                <a:endParaRPr sz="1400" b="0" i="0" u="none" strike="noStrike" cap="none">
                  <a:solidFill>
                    <a:srgbClr val="000000"/>
                  </a:solidFill>
                  <a:latin typeface="Arial"/>
                  <a:ea typeface="Arial"/>
                  <a:cs typeface="Arial"/>
                  <a:sym typeface="Arial"/>
                </a:endParaRPr>
              </a:p>
            </p:txBody>
          </p:sp>
        </p:grpSp>
        <p:grpSp>
          <p:nvGrpSpPr>
            <p:cNvPr id="171" name="Google Shape;171;p15"/>
            <p:cNvGrpSpPr/>
            <p:nvPr/>
          </p:nvGrpSpPr>
          <p:grpSpPr>
            <a:xfrm>
              <a:off x="7255218" y="432912"/>
              <a:ext cx="2295761" cy="982953"/>
              <a:chOff x="0" y="0"/>
              <a:chExt cx="2295759" cy="982951"/>
            </a:xfrm>
          </p:grpSpPr>
          <p:sp>
            <p:nvSpPr>
              <p:cNvPr id="172" name="Google Shape;172;p15"/>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444444"/>
                  </a:buClr>
                  <a:buSzPts val="2000"/>
                  <a:buFont typeface="Open Sans"/>
                  <a:buNone/>
                </a:pPr>
                <a:endParaRPr sz="2000" b="0" i="0" u="none" strike="noStrike" cap="none">
                  <a:solidFill>
                    <a:srgbClr val="444444"/>
                  </a:solidFill>
                  <a:latin typeface="Open Sans"/>
                  <a:ea typeface="Open Sans"/>
                  <a:cs typeface="Open Sans"/>
                  <a:sym typeface="Open Sans"/>
                </a:endParaRPr>
              </a:p>
            </p:txBody>
          </p:sp>
          <p:sp>
            <p:nvSpPr>
              <p:cNvPr id="173" name="Google Shape;173;p15"/>
              <p:cNvSpPr txBox="1"/>
              <p:nvPr/>
            </p:nvSpPr>
            <p:spPr>
              <a:xfrm>
                <a:off x="497824" y="284024"/>
                <a:ext cx="1300110" cy="414901"/>
              </a:xfrm>
              <a:prstGeom prst="rect">
                <a:avLst/>
              </a:prstGeom>
              <a:noFill/>
              <a:ln>
                <a:noFill/>
              </a:ln>
            </p:spPr>
            <p:txBody>
              <a:bodyPr spcFirstLastPara="1" wrap="square" lIns="36000" tIns="36000" rIns="36000" bIns="3600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Recovery</a:t>
                </a:r>
                <a:endParaRPr sz="1400" b="0" i="0" u="none" strike="noStrike" cap="none">
                  <a:solidFill>
                    <a:srgbClr val="000000"/>
                  </a:solidFill>
                  <a:latin typeface="Arial"/>
                  <a:ea typeface="Arial"/>
                  <a:cs typeface="Arial"/>
                  <a:sym typeface="Arial"/>
                </a:endParaRPr>
              </a:p>
            </p:txBody>
          </p:sp>
        </p:grpSp>
        <p:grpSp>
          <p:nvGrpSpPr>
            <p:cNvPr id="174" name="Google Shape;174;p15"/>
            <p:cNvGrpSpPr/>
            <p:nvPr/>
          </p:nvGrpSpPr>
          <p:grpSpPr>
            <a:xfrm>
              <a:off x="3650188" y="432914"/>
              <a:ext cx="2295761" cy="982953"/>
              <a:chOff x="0" y="0"/>
              <a:chExt cx="2295759" cy="982951"/>
            </a:xfrm>
          </p:grpSpPr>
          <p:sp>
            <p:nvSpPr>
              <p:cNvPr id="175" name="Google Shape;175;p15"/>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444444"/>
                  </a:buClr>
                  <a:buSzPts val="2000"/>
                  <a:buFont typeface="Open Sans"/>
                  <a:buNone/>
                </a:pPr>
                <a:endParaRPr sz="2000" b="0" i="0" u="none" strike="noStrike" cap="none">
                  <a:solidFill>
                    <a:srgbClr val="444444"/>
                  </a:solidFill>
                  <a:latin typeface="Open Sans"/>
                  <a:ea typeface="Open Sans"/>
                  <a:cs typeface="Open Sans"/>
                  <a:sym typeface="Open Sans"/>
                </a:endParaRPr>
              </a:p>
            </p:txBody>
          </p:sp>
          <p:sp>
            <p:nvSpPr>
              <p:cNvPr id="176" name="Google Shape;176;p15"/>
              <p:cNvSpPr txBox="1"/>
              <p:nvPr/>
            </p:nvSpPr>
            <p:spPr>
              <a:xfrm>
                <a:off x="569824" y="320024"/>
                <a:ext cx="1228110"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Mitigation</a:t>
                </a:r>
                <a:endParaRPr sz="1400" b="0" i="0" u="none" strike="noStrike" cap="none">
                  <a:solidFill>
                    <a:srgbClr val="000000"/>
                  </a:solidFill>
                  <a:latin typeface="Arial"/>
                  <a:ea typeface="Arial"/>
                  <a:cs typeface="Arial"/>
                  <a:sym typeface="Arial"/>
                </a:endParaRPr>
              </a:p>
            </p:txBody>
          </p:sp>
        </p:grpSp>
        <p:grpSp>
          <p:nvGrpSpPr>
            <p:cNvPr id="177" name="Google Shape;177;p15"/>
            <p:cNvGrpSpPr/>
            <p:nvPr/>
          </p:nvGrpSpPr>
          <p:grpSpPr>
            <a:xfrm>
              <a:off x="1803473" y="432914"/>
              <a:ext cx="2423120" cy="982953"/>
              <a:chOff x="0" y="0"/>
              <a:chExt cx="2423119" cy="982951"/>
            </a:xfrm>
          </p:grpSpPr>
          <p:sp>
            <p:nvSpPr>
              <p:cNvPr id="178" name="Google Shape;178;p15"/>
              <p:cNvSpPr/>
              <p:nvPr/>
            </p:nvSpPr>
            <p:spPr>
              <a:xfrm>
                <a:off x="0" y="0"/>
                <a:ext cx="2423119" cy="982951"/>
              </a:xfrm>
              <a:prstGeom prst="chevron">
                <a:avLst>
                  <a:gd name="adj" fmla="val 50000"/>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5"/>
              <p:cNvSpPr txBox="1"/>
              <p:nvPr/>
            </p:nvSpPr>
            <p:spPr>
              <a:xfrm>
                <a:off x="543550" y="274324"/>
                <a:ext cx="1336018" cy="434301"/>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Clr>
                    <a:srgbClr val="FFFFFF"/>
                  </a:buClr>
                  <a:buSzPts val="2000"/>
                  <a:buFont typeface="Open Sans"/>
                  <a:buNone/>
                </a:pPr>
                <a:r>
                  <a:rPr lang="en-US" sz="2000" b="1" i="0" u="none" strike="noStrike" cap="none">
                    <a:solidFill>
                      <a:srgbClr val="FFFFFF"/>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grpSp>
        <p:grpSp>
          <p:nvGrpSpPr>
            <p:cNvPr id="180" name="Google Shape;180;p15"/>
            <p:cNvGrpSpPr/>
            <p:nvPr/>
          </p:nvGrpSpPr>
          <p:grpSpPr>
            <a:xfrm>
              <a:off x="11183994" y="432910"/>
              <a:ext cx="2295760" cy="982953"/>
              <a:chOff x="0" y="0"/>
              <a:chExt cx="2295759" cy="982951"/>
            </a:xfrm>
          </p:grpSpPr>
          <p:sp>
            <p:nvSpPr>
              <p:cNvPr id="181" name="Google Shape;181;p15"/>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5"/>
              <p:cNvSpPr txBox="1"/>
              <p:nvPr/>
            </p:nvSpPr>
            <p:spPr>
              <a:xfrm>
                <a:off x="533824" y="148574"/>
                <a:ext cx="1264200" cy="615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3F3F3F"/>
                    </a:solidFill>
                    <a:latin typeface="Open Sans"/>
                    <a:ea typeface="Open Sans"/>
                    <a:cs typeface="Open Sans"/>
                    <a:sym typeface="Open Sans"/>
                  </a:rPr>
                  <a:t>Le</a:t>
                </a:r>
                <a:r>
                  <a:rPr lang="en-US" sz="2000" b="0" i="0" u="none" strike="noStrike" cap="none">
                    <a:solidFill>
                      <a:srgbClr val="3F3F3F"/>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sso</a:t>
                </a:r>
                <a:r>
                  <a:rPr lang="en-US" sz="2000" b="0" i="0" u="none" strike="noStrike" cap="none">
                    <a:solidFill>
                      <a:srgbClr val="3F3F3F"/>
                    </a:solidFill>
                    <a:latin typeface="Open Sans"/>
                    <a:ea typeface="Open Sans"/>
                    <a:cs typeface="Open Sans"/>
                    <a:sym typeface="Open Sans"/>
                  </a:rPr>
                  <a:t>ns Learned</a:t>
                </a:r>
                <a:endParaRPr sz="1400" b="0" i="0" u="none" strike="noStrike" cap="none">
                  <a:solidFill>
                    <a:srgbClr val="3F3F3F"/>
                  </a:solidFill>
                  <a:latin typeface="Arial"/>
                  <a:ea typeface="Arial"/>
                  <a:cs typeface="Arial"/>
                  <a:sym typeface="Arial"/>
                </a:endParaRPr>
              </a:p>
            </p:txBody>
          </p:sp>
        </p:grpSp>
        <p:cxnSp>
          <p:nvCxnSpPr>
            <p:cNvPr id="183" name="Google Shape;183;p15"/>
            <p:cNvCxnSpPr/>
            <p:nvPr/>
          </p:nvCxnSpPr>
          <p:spPr>
            <a:xfrm rot="10800000">
              <a:off x="1145590" y="22695"/>
              <a:ext cx="11216421" cy="1"/>
            </a:xfrm>
            <a:prstGeom prst="straightConnector1">
              <a:avLst/>
            </a:prstGeom>
            <a:noFill/>
            <a:ln w="50800" cap="flat" cmpd="sng">
              <a:solidFill>
                <a:schemeClr val="accent1"/>
              </a:solidFill>
              <a:prstDash val="solid"/>
              <a:miter lim="800000"/>
              <a:headEnd type="none" w="sm" len="sm"/>
              <a:tailEnd type="none" w="sm" len="sm"/>
            </a:ln>
          </p:spPr>
        </p:cxnSp>
        <p:cxnSp>
          <p:nvCxnSpPr>
            <p:cNvPr id="184" name="Google Shape;184;p15"/>
            <p:cNvCxnSpPr/>
            <p:nvPr/>
          </p:nvCxnSpPr>
          <p:spPr>
            <a:xfrm rot="10800000" flipH="1">
              <a:off x="12345762" y="0"/>
              <a:ext cx="1" cy="430934"/>
            </a:xfrm>
            <a:prstGeom prst="straightConnector1">
              <a:avLst/>
            </a:prstGeom>
            <a:noFill/>
            <a:ln w="50800" cap="flat" cmpd="sng">
              <a:solidFill>
                <a:schemeClr val="accent1"/>
              </a:solidFill>
              <a:prstDash val="solid"/>
              <a:miter lim="800000"/>
              <a:headEnd type="none" w="sm" len="sm"/>
              <a:tailEnd type="none" w="sm" len="sm"/>
            </a:ln>
          </p:spPr>
        </p:cxnSp>
        <p:cxnSp>
          <p:nvCxnSpPr>
            <p:cNvPr id="185" name="Google Shape;185;p15"/>
            <p:cNvCxnSpPr/>
            <p:nvPr/>
          </p:nvCxnSpPr>
          <p:spPr>
            <a:xfrm rot="10800000" flipH="1">
              <a:off x="1172615" y="0"/>
              <a:ext cx="1" cy="430934"/>
            </a:xfrm>
            <a:prstGeom prst="straightConnector1">
              <a:avLst/>
            </a:prstGeom>
            <a:noFill/>
            <a:ln w="50800" cap="flat" cmpd="sng">
              <a:solidFill>
                <a:schemeClr val="accent1"/>
              </a:solidFill>
              <a:prstDash val="solid"/>
              <a:miter lim="800000"/>
              <a:headEnd type="triangle" w="med" len="med"/>
              <a:tailEnd type="none" w="sm" len="sm"/>
            </a:ln>
          </p:spPr>
        </p:cxnSp>
        <p:sp>
          <p:nvSpPr>
            <p:cNvPr id="186" name="Google Shape;186;p15"/>
            <p:cNvSpPr/>
            <p:nvPr/>
          </p:nvSpPr>
          <p:spPr>
            <a:xfrm>
              <a:off x="-71616" y="434093"/>
              <a:ext cx="2367376" cy="982952"/>
            </a:xfrm>
            <a:custGeom>
              <a:avLst/>
              <a:gdLst/>
              <a:ahLst/>
              <a:cxnLst/>
              <a:rect l="l" t="t" r="r" b="b"/>
              <a:pathLst>
                <a:path w="21600" h="21600" extrusionOk="0">
                  <a:moveTo>
                    <a:pt x="0" y="0"/>
                  </a:moveTo>
                  <a:lnTo>
                    <a:pt x="16976" y="0"/>
                  </a:lnTo>
                  <a:lnTo>
                    <a:pt x="21600" y="10800"/>
                  </a:lnTo>
                  <a:lnTo>
                    <a:pt x="16976" y="21600"/>
                  </a:lnTo>
                  <a:lnTo>
                    <a:pt x="0" y="21600"/>
                  </a:lnTo>
                  <a:close/>
                </a:path>
              </a:pathLst>
            </a:cu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7" name="Google Shape;187;p15"/>
          <p:cNvPicPr preferRelativeResize="0"/>
          <p:nvPr/>
        </p:nvPicPr>
        <p:blipFill rotWithShape="1">
          <a:blip r:embed="rId3">
            <a:alphaModFix/>
          </a:blip>
          <a:srcRect/>
          <a:stretch/>
        </p:blipFill>
        <p:spPr>
          <a:xfrm>
            <a:off x="4494613" y="752158"/>
            <a:ext cx="7291159" cy="365760"/>
          </a:xfrm>
          <a:prstGeom prst="rect">
            <a:avLst/>
          </a:prstGeom>
          <a:noFill/>
          <a:ln>
            <a:noFill/>
          </a:ln>
        </p:spPr>
      </p:pic>
      <p:sp>
        <p:nvSpPr>
          <p:cNvPr id="189" name="Google Shape;189;p15"/>
          <p:cNvSpPr txBox="1"/>
          <p:nvPr/>
        </p:nvSpPr>
        <p:spPr>
          <a:xfrm>
            <a:off x="1492849" y="2418857"/>
            <a:ext cx="1965324" cy="34290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Detection</a:t>
            </a:r>
            <a:endParaRPr sz="1400" b="0" i="0" u="none" strike="noStrike" cap="none">
              <a:solidFill>
                <a:srgbClr val="000000"/>
              </a:solidFill>
              <a:latin typeface="Arial"/>
              <a:ea typeface="Arial"/>
              <a:cs typeface="Arial"/>
              <a:sym typeface="Arial"/>
            </a:endParaRPr>
          </a:p>
        </p:txBody>
      </p:sp>
      <p:sp>
        <p:nvSpPr>
          <p:cNvPr id="29" name="Google Shape;1109;p20">
            <a:extLst>
              <a:ext uri="{FF2B5EF4-FFF2-40B4-BE49-F238E27FC236}">
                <a16:creationId xmlns:a16="http://schemas.microsoft.com/office/drawing/2014/main" id="{580B8392-E9C8-40E7-A5EE-A8D3DDA8FE3A}"/>
              </a:ext>
            </a:extLst>
          </p:cNvPr>
          <p:cNvSpPr/>
          <p:nvPr/>
        </p:nvSpPr>
        <p:spPr>
          <a:xfrm>
            <a:off x="1208737" y="3715337"/>
            <a:ext cx="13988824" cy="4525838"/>
          </a:xfrm>
          <a:prstGeom prst="roundRect">
            <a:avLst>
              <a:gd name="adj" fmla="val 3404"/>
            </a:avLst>
          </a:prstGeom>
          <a:solidFill>
            <a:srgbClr val="EAF0F0"/>
          </a:solidFill>
          <a:ln>
            <a:solidFill>
              <a:schemeClr val="tx1">
                <a:lumMod val="50000"/>
                <a:lumOff val="50000"/>
              </a:schemeClr>
            </a:solid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en-US" sz="2000" b="0" i="0" u="none" strike="noStrike" cap="none">
              <a:solidFill>
                <a:srgbClr val="000000"/>
              </a:solidFill>
              <a:latin typeface="Open Sans"/>
              <a:ea typeface="Open Sans"/>
              <a:cs typeface="Open Sans"/>
              <a:sym typeface="Open Sans"/>
            </a:endParaRPr>
          </a:p>
        </p:txBody>
      </p:sp>
      <p:sp>
        <p:nvSpPr>
          <p:cNvPr id="30" name="TextBox 29">
            <a:extLst>
              <a:ext uri="{FF2B5EF4-FFF2-40B4-BE49-F238E27FC236}">
                <a16:creationId xmlns:a16="http://schemas.microsoft.com/office/drawing/2014/main" id="{E28E2DE8-4942-4E10-8293-C686CA3927DB}"/>
              </a:ext>
            </a:extLst>
          </p:cNvPr>
          <p:cNvSpPr txBox="1"/>
          <p:nvPr/>
        </p:nvSpPr>
        <p:spPr>
          <a:xfrm>
            <a:off x="1440094" y="3850246"/>
            <a:ext cx="13607169" cy="4350550"/>
          </a:xfrm>
          <a:prstGeom prst="rect">
            <a:avLst/>
          </a:prstGeom>
          <a:noFill/>
        </p:spPr>
        <p:txBody>
          <a:bodyPr wrap="square" rtlCol="0">
            <a:spAutoFit/>
          </a:bodyPr>
          <a:lstStyle/>
          <a:p>
            <a:pPr marR="0" lvl="0" algn="l" rtl="0">
              <a:lnSpc>
                <a:spcPct val="115000"/>
              </a:lnSpc>
              <a:spcBef>
                <a:spcPts val="0"/>
              </a:spcBef>
              <a:spcAft>
                <a:spcPts val="0"/>
              </a:spcAft>
              <a:buClr>
                <a:srgbClr val="3F3F3F"/>
              </a:buClr>
              <a:buSzPct val="1000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 response process includes:</a:t>
            </a:r>
          </a:p>
          <a:p>
            <a:pPr marR="0" lvl="0" algn="l" rtl="0">
              <a:lnSpc>
                <a:spcPct val="115000"/>
              </a:lnSpc>
              <a:spcBef>
                <a:spcPts val="0"/>
              </a:spcBef>
              <a:spcAft>
                <a:spcPts val="0"/>
              </a:spcAft>
              <a:buClr>
                <a:srgbClr val="3F3F3F"/>
              </a:buClr>
              <a:buSzPct val="100000"/>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Triage: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Ensures that only valid alerts are escalated for further investigation. This step helps in identifying and discarding false positives</a:t>
            </a:r>
          </a:p>
          <a:p>
            <a:pPr marR="0" lvl="0" algn="l" rtl="0">
              <a:lnSpc>
                <a:spcPct val="115000"/>
              </a:lnSpc>
              <a:spcBef>
                <a:spcPts val="0"/>
              </a:spcBef>
              <a:spcAft>
                <a:spcPts val="0"/>
              </a:spcAft>
              <a:buClr>
                <a:srgbClr val="3F3F3F"/>
              </a:buClr>
              <a:buSzPct val="100000"/>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R="0" lvl="0" algn="l" rtl="0">
              <a:lnSpc>
                <a:spcPct val="115000"/>
              </a:lnSpc>
              <a:spcBef>
                <a:spcPts val="0"/>
              </a:spcBef>
              <a:spcAft>
                <a:spcPts val="0"/>
              </a:spcAft>
              <a:buClr>
                <a:srgbClr val="3F3F3F"/>
              </a:buClr>
              <a:buSzPct val="100000"/>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Severity assessment: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Gathers information to evaluate the severity and set priorities for incident handling</a:t>
            </a:r>
          </a:p>
          <a:p>
            <a:pPr marR="0" lvl="0" algn="l" rtl="0">
              <a:lnSpc>
                <a:spcPct val="115000"/>
              </a:lnSpc>
              <a:spcBef>
                <a:spcPts val="0"/>
              </a:spcBef>
              <a:spcAft>
                <a:spcPts val="0"/>
              </a:spcAft>
              <a:buClr>
                <a:srgbClr val="3F3F3F"/>
              </a:buClr>
              <a:buSzPct val="100000"/>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R="0" lvl="0" algn="l" rtl="0">
              <a:lnSpc>
                <a:spcPct val="115000"/>
              </a:lnSpc>
              <a:spcBef>
                <a:spcPts val="0"/>
              </a:spcBef>
              <a:spcAft>
                <a:spcPts val="0"/>
              </a:spcAft>
              <a:buClr>
                <a:srgbClr val="3F3F3F"/>
              </a:buClr>
              <a:buSzPct val="100000"/>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Categorization: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Classifies incidents by their severity, potential risk, source, rate of growth, and potential for containment</a:t>
            </a:r>
          </a:p>
          <a:p>
            <a:pPr marR="0" lvl="0" algn="l" rtl="0">
              <a:lnSpc>
                <a:spcPct val="115000"/>
              </a:lnSpc>
              <a:spcBef>
                <a:spcPts val="0"/>
              </a:spcBef>
              <a:spcAft>
                <a:spcPts val="0"/>
              </a:spcAft>
              <a:buClr>
                <a:srgbClr val="3F3F3F"/>
              </a:buClr>
              <a:buSzPct val="100000"/>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R="0" lvl="0" algn="l" rtl="0">
              <a:lnSpc>
                <a:spcPct val="115000"/>
              </a:lnSpc>
              <a:spcBef>
                <a:spcPts val="0"/>
              </a:spcBef>
              <a:spcAft>
                <a:spcPts val="0"/>
              </a:spcAft>
              <a:buClr>
                <a:srgbClr val="3F3F3F"/>
              </a:buClr>
              <a:buSzPct val="100000"/>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Root cause analysis: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Focuses on identifying the underlying cause of the incident</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Response Life Cycle</a:t>
            </a:r>
            <a:endParaRPr/>
          </a:p>
        </p:txBody>
      </p:sp>
      <p:grpSp>
        <p:nvGrpSpPr>
          <p:cNvPr id="195" name="Google Shape;195;p16"/>
          <p:cNvGrpSpPr/>
          <p:nvPr/>
        </p:nvGrpSpPr>
        <p:grpSpPr>
          <a:xfrm>
            <a:off x="1290129" y="1664738"/>
            <a:ext cx="13551368" cy="1417047"/>
            <a:chOff x="-1276" y="0"/>
            <a:chExt cx="13551367" cy="1417045"/>
          </a:xfrm>
        </p:grpSpPr>
        <p:grpSp>
          <p:nvGrpSpPr>
            <p:cNvPr id="196" name="Google Shape;196;p16"/>
            <p:cNvGrpSpPr/>
            <p:nvPr/>
          </p:nvGrpSpPr>
          <p:grpSpPr>
            <a:xfrm>
              <a:off x="5531595" y="432914"/>
              <a:ext cx="2295760" cy="982953"/>
              <a:chOff x="0" y="0"/>
              <a:chExt cx="2295759" cy="982951"/>
            </a:xfrm>
          </p:grpSpPr>
          <p:sp>
            <p:nvSpPr>
              <p:cNvPr id="197" name="Google Shape;197;p16"/>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6"/>
              <p:cNvSpPr txBox="1"/>
              <p:nvPr/>
            </p:nvSpPr>
            <p:spPr>
              <a:xfrm>
                <a:off x="533824" y="320024"/>
                <a:ext cx="1228110"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Reporting</a:t>
                </a:r>
                <a:endParaRPr sz="1400" b="0" i="0" u="none" strike="noStrike" cap="none">
                  <a:solidFill>
                    <a:srgbClr val="000000"/>
                  </a:solidFill>
                  <a:latin typeface="Arial"/>
                  <a:ea typeface="Arial"/>
                  <a:cs typeface="Arial"/>
                  <a:sym typeface="Arial"/>
                </a:endParaRPr>
              </a:p>
            </p:txBody>
          </p:sp>
        </p:grpSp>
        <p:grpSp>
          <p:nvGrpSpPr>
            <p:cNvPr id="199" name="Google Shape;199;p16"/>
            <p:cNvGrpSpPr/>
            <p:nvPr/>
          </p:nvGrpSpPr>
          <p:grpSpPr>
            <a:xfrm>
              <a:off x="9124284" y="432910"/>
              <a:ext cx="2623726" cy="982953"/>
              <a:chOff x="0" y="0"/>
              <a:chExt cx="2623724" cy="982951"/>
            </a:xfrm>
          </p:grpSpPr>
          <p:sp>
            <p:nvSpPr>
              <p:cNvPr id="200" name="Google Shape;200;p16"/>
              <p:cNvSpPr/>
              <p:nvPr/>
            </p:nvSpPr>
            <p:spPr>
              <a:xfrm>
                <a:off x="0" y="0"/>
                <a:ext cx="2623724"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444444"/>
                  </a:buClr>
                  <a:buSzPts val="2000"/>
                  <a:buFont typeface="Open Sans"/>
                  <a:buNone/>
                </a:pPr>
                <a:endParaRPr sz="2000" b="0" i="0" u="none" strike="noStrike" cap="none">
                  <a:solidFill>
                    <a:srgbClr val="444444"/>
                  </a:solidFill>
                  <a:latin typeface="Open Sans"/>
                  <a:ea typeface="Open Sans"/>
                  <a:cs typeface="Open Sans"/>
                  <a:sym typeface="Open Sans"/>
                </a:endParaRPr>
              </a:p>
            </p:txBody>
          </p:sp>
          <p:sp>
            <p:nvSpPr>
              <p:cNvPr id="201" name="Google Shape;201;p16"/>
              <p:cNvSpPr txBox="1"/>
              <p:nvPr/>
            </p:nvSpPr>
            <p:spPr>
              <a:xfrm>
                <a:off x="533824" y="320024"/>
                <a:ext cx="1592076"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Remediation</a:t>
                </a:r>
                <a:endParaRPr sz="1400" b="0" i="0" u="none" strike="noStrike" cap="none">
                  <a:solidFill>
                    <a:srgbClr val="000000"/>
                  </a:solidFill>
                  <a:latin typeface="Arial"/>
                  <a:ea typeface="Arial"/>
                  <a:cs typeface="Arial"/>
                  <a:sym typeface="Arial"/>
                </a:endParaRPr>
              </a:p>
            </p:txBody>
          </p:sp>
        </p:grpSp>
        <p:grpSp>
          <p:nvGrpSpPr>
            <p:cNvPr id="202" name="Google Shape;202;p16"/>
            <p:cNvGrpSpPr/>
            <p:nvPr/>
          </p:nvGrpSpPr>
          <p:grpSpPr>
            <a:xfrm>
              <a:off x="7325555" y="432912"/>
              <a:ext cx="2295761" cy="982953"/>
              <a:chOff x="0" y="0"/>
              <a:chExt cx="2295759" cy="982951"/>
            </a:xfrm>
          </p:grpSpPr>
          <p:sp>
            <p:nvSpPr>
              <p:cNvPr id="203" name="Google Shape;203;p16"/>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444444"/>
                  </a:buClr>
                  <a:buSzPts val="2000"/>
                  <a:buFont typeface="Open Sans"/>
                  <a:buNone/>
                </a:pPr>
                <a:endParaRPr sz="2000" b="0" i="0" u="none" strike="noStrike" cap="none">
                  <a:solidFill>
                    <a:srgbClr val="444444"/>
                  </a:solidFill>
                  <a:latin typeface="Open Sans"/>
                  <a:ea typeface="Open Sans"/>
                  <a:cs typeface="Open Sans"/>
                  <a:sym typeface="Open Sans"/>
                </a:endParaRPr>
              </a:p>
            </p:txBody>
          </p:sp>
          <p:sp>
            <p:nvSpPr>
              <p:cNvPr id="204" name="Google Shape;204;p16"/>
              <p:cNvSpPr txBox="1"/>
              <p:nvPr/>
            </p:nvSpPr>
            <p:spPr>
              <a:xfrm>
                <a:off x="497824" y="284024"/>
                <a:ext cx="1300110" cy="414901"/>
              </a:xfrm>
              <a:prstGeom prst="rect">
                <a:avLst/>
              </a:prstGeom>
              <a:noFill/>
              <a:ln>
                <a:noFill/>
              </a:ln>
            </p:spPr>
            <p:txBody>
              <a:bodyPr spcFirstLastPara="1" wrap="square" lIns="36000" tIns="36000" rIns="36000" bIns="3600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Recovery</a:t>
                </a:r>
                <a:endParaRPr sz="1400" b="0" i="0" u="none" strike="noStrike" cap="none">
                  <a:solidFill>
                    <a:srgbClr val="000000"/>
                  </a:solidFill>
                  <a:latin typeface="Arial"/>
                  <a:ea typeface="Arial"/>
                  <a:cs typeface="Arial"/>
                  <a:sym typeface="Arial"/>
                </a:endParaRPr>
              </a:p>
            </p:txBody>
          </p:sp>
        </p:grpSp>
        <p:grpSp>
          <p:nvGrpSpPr>
            <p:cNvPr id="205" name="Google Shape;205;p16"/>
            <p:cNvGrpSpPr/>
            <p:nvPr/>
          </p:nvGrpSpPr>
          <p:grpSpPr>
            <a:xfrm>
              <a:off x="3607784" y="432914"/>
              <a:ext cx="2478845" cy="982953"/>
              <a:chOff x="0" y="0"/>
              <a:chExt cx="2478844" cy="982951"/>
            </a:xfrm>
          </p:grpSpPr>
          <p:sp>
            <p:nvSpPr>
              <p:cNvPr id="206" name="Google Shape;206;p16"/>
              <p:cNvSpPr/>
              <p:nvPr/>
            </p:nvSpPr>
            <p:spPr>
              <a:xfrm>
                <a:off x="0" y="0"/>
                <a:ext cx="2478844" cy="982951"/>
              </a:xfrm>
              <a:prstGeom prst="chevron">
                <a:avLst>
                  <a:gd name="adj" fmla="val 50000"/>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6"/>
              <p:cNvSpPr txBox="1"/>
              <p:nvPr/>
            </p:nvSpPr>
            <p:spPr>
              <a:xfrm>
                <a:off x="431390" y="291460"/>
                <a:ext cx="1751376" cy="400018"/>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Clr>
                    <a:srgbClr val="FFFFFF"/>
                  </a:buClr>
                  <a:buSzPts val="2000"/>
                  <a:buFont typeface="Open Sans"/>
                  <a:buNone/>
                </a:pPr>
                <a:r>
                  <a:rPr lang="en-US" sz="2000" b="1" i="0" u="none" strike="noStrike" cap="none">
                    <a:solidFill>
                      <a:srgbClr val="FFFFFF"/>
                    </a:solidFill>
                    <a:latin typeface="Open Sans"/>
                    <a:ea typeface="Open Sans"/>
                    <a:cs typeface="Open Sans"/>
                    <a:sym typeface="Open Sans"/>
                  </a:rPr>
                  <a:t>Mitigation</a:t>
                </a:r>
                <a:endParaRPr sz="1400" b="0" i="0" u="none" strike="noStrike" cap="none">
                  <a:solidFill>
                    <a:srgbClr val="000000"/>
                  </a:solidFill>
                  <a:latin typeface="Arial"/>
                  <a:ea typeface="Arial"/>
                  <a:cs typeface="Arial"/>
                  <a:sym typeface="Arial"/>
                </a:endParaRPr>
              </a:p>
            </p:txBody>
          </p:sp>
        </p:grpSp>
        <p:grpSp>
          <p:nvGrpSpPr>
            <p:cNvPr id="208" name="Google Shape;208;p16"/>
            <p:cNvGrpSpPr/>
            <p:nvPr/>
          </p:nvGrpSpPr>
          <p:grpSpPr>
            <a:xfrm>
              <a:off x="1803474" y="432914"/>
              <a:ext cx="2295761" cy="982953"/>
              <a:chOff x="0" y="0"/>
              <a:chExt cx="2295759" cy="982951"/>
            </a:xfrm>
          </p:grpSpPr>
          <p:sp>
            <p:nvSpPr>
              <p:cNvPr id="209" name="Google Shape;209;p16"/>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6"/>
              <p:cNvSpPr txBox="1"/>
              <p:nvPr/>
            </p:nvSpPr>
            <p:spPr>
              <a:xfrm>
                <a:off x="533824" y="320024"/>
                <a:ext cx="1228110"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grpSp>
        <p:grpSp>
          <p:nvGrpSpPr>
            <p:cNvPr id="211" name="Google Shape;211;p16"/>
            <p:cNvGrpSpPr/>
            <p:nvPr/>
          </p:nvGrpSpPr>
          <p:grpSpPr>
            <a:xfrm>
              <a:off x="11254330" y="432910"/>
              <a:ext cx="2295761" cy="982953"/>
              <a:chOff x="0" y="0"/>
              <a:chExt cx="2295759" cy="982951"/>
            </a:xfrm>
          </p:grpSpPr>
          <p:sp>
            <p:nvSpPr>
              <p:cNvPr id="212" name="Google Shape;212;p16"/>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6"/>
              <p:cNvSpPr txBox="1"/>
              <p:nvPr/>
            </p:nvSpPr>
            <p:spPr>
              <a:xfrm>
                <a:off x="533824" y="148574"/>
                <a:ext cx="1264200" cy="615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3F3F3F"/>
                    </a:solidFill>
                    <a:latin typeface="Open Sans"/>
                    <a:ea typeface="Open Sans"/>
                    <a:cs typeface="Open Sans"/>
                    <a:sym typeface="Open Sans"/>
                  </a:rPr>
                  <a:t>Lessons Learned</a:t>
                </a:r>
                <a:endParaRPr sz="1400" b="0" i="0" u="none" strike="noStrike" cap="none">
                  <a:solidFill>
                    <a:srgbClr val="3F3F3F"/>
                  </a:solidFill>
                  <a:latin typeface="Arial"/>
                  <a:ea typeface="Arial"/>
                  <a:cs typeface="Arial"/>
                  <a:sym typeface="Arial"/>
                </a:endParaRPr>
              </a:p>
            </p:txBody>
          </p:sp>
        </p:grpSp>
        <p:cxnSp>
          <p:nvCxnSpPr>
            <p:cNvPr id="214" name="Google Shape;214;p16"/>
            <p:cNvCxnSpPr/>
            <p:nvPr/>
          </p:nvCxnSpPr>
          <p:spPr>
            <a:xfrm rot="10800000">
              <a:off x="1215928" y="22695"/>
              <a:ext cx="11216421" cy="1"/>
            </a:xfrm>
            <a:prstGeom prst="straightConnector1">
              <a:avLst/>
            </a:prstGeom>
            <a:noFill/>
            <a:ln w="50800" cap="flat" cmpd="sng">
              <a:solidFill>
                <a:schemeClr val="accent1"/>
              </a:solidFill>
              <a:prstDash val="solid"/>
              <a:miter lim="800000"/>
              <a:headEnd type="none" w="sm" len="sm"/>
              <a:tailEnd type="none" w="sm" len="sm"/>
            </a:ln>
          </p:spPr>
        </p:cxnSp>
        <p:cxnSp>
          <p:nvCxnSpPr>
            <p:cNvPr id="215" name="Google Shape;215;p16"/>
            <p:cNvCxnSpPr/>
            <p:nvPr/>
          </p:nvCxnSpPr>
          <p:spPr>
            <a:xfrm rot="10800000" flipH="1">
              <a:off x="12416099" y="0"/>
              <a:ext cx="1" cy="430934"/>
            </a:xfrm>
            <a:prstGeom prst="straightConnector1">
              <a:avLst/>
            </a:prstGeom>
            <a:noFill/>
            <a:ln w="50800" cap="flat" cmpd="sng">
              <a:solidFill>
                <a:schemeClr val="accent1"/>
              </a:solidFill>
              <a:prstDash val="solid"/>
              <a:miter lim="800000"/>
              <a:headEnd type="none" w="sm" len="sm"/>
              <a:tailEnd type="none" w="sm" len="sm"/>
            </a:ln>
          </p:spPr>
        </p:cxnSp>
        <p:cxnSp>
          <p:nvCxnSpPr>
            <p:cNvPr id="216" name="Google Shape;216;p16"/>
            <p:cNvCxnSpPr/>
            <p:nvPr/>
          </p:nvCxnSpPr>
          <p:spPr>
            <a:xfrm rot="10800000" flipH="1">
              <a:off x="1242952" y="0"/>
              <a:ext cx="1" cy="430934"/>
            </a:xfrm>
            <a:prstGeom prst="straightConnector1">
              <a:avLst/>
            </a:prstGeom>
            <a:noFill/>
            <a:ln w="50800" cap="flat" cmpd="sng">
              <a:solidFill>
                <a:schemeClr val="accent1"/>
              </a:solidFill>
              <a:prstDash val="solid"/>
              <a:miter lim="800000"/>
              <a:headEnd type="triangle" w="med" len="med"/>
              <a:tailEnd type="none" w="sm" len="sm"/>
            </a:ln>
          </p:spPr>
        </p:cxnSp>
        <p:sp>
          <p:nvSpPr>
            <p:cNvPr id="217" name="Google Shape;217;p16"/>
            <p:cNvSpPr/>
            <p:nvPr/>
          </p:nvSpPr>
          <p:spPr>
            <a:xfrm>
              <a:off x="-1276" y="434093"/>
              <a:ext cx="2297035" cy="982952"/>
            </a:xfrm>
            <a:custGeom>
              <a:avLst/>
              <a:gdLst/>
              <a:ahLst/>
              <a:cxnLst/>
              <a:rect l="l" t="t" r="r" b="b"/>
              <a:pathLst>
                <a:path w="21600" h="21600" extrusionOk="0">
                  <a:moveTo>
                    <a:pt x="0" y="0"/>
                  </a:moveTo>
                  <a:lnTo>
                    <a:pt x="16976" y="0"/>
                  </a:lnTo>
                  <a:lnTo>
                    <a:pt x="21600" y="10800"/>
                  </a:lnTo>
                  <a:lnTo>
                    <a:pt x="16976" y="21600"/>
                  </a:lnTo>
                  <a:lnTo>
                    <a:pt x="0" y="21600"/>
                  </a:lnTo>
                  <a:close/>
                </a:path>
              </a:pathLst>
            </a:cu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8" name="Google Shape;218;p16"/>
          <p:cNvPicPr preferRelativeResize="0"/>
          <p:nvPr/>
        </p:nvPicPr>
        <p:blipFill rotWithShape="1">
          <a:blip r:embed="rId3">
            <a:alphaModFix/>
          </a:blip>
          <a:srcRect/>
          <a:stretch/>
        </p:blipFill>
        <p:spPr>
          <a:xfrm>
            <a:off x="4130055" y="752158"/>
            <a:ext cx="8020275" cy="365760"/>
          </a:xfrm>
          <a:prstGeom prst="rect">
            <a:avLst/>
          </a:prstGeom>
          <a:noFill/>
          <a:ln>
            <a:noFill/>
          </a:ln>
        </p:spPr>
      </p:pic>
      <p:sp>
        <p:nvSpPr>
          <p:cNvPr id="220" name="Google Shape;220;p16"/>
          <p:cNvSpPr txBox="1"/>
          <p:nvPr/>
        </p:nvSpPr>
        <p:spPr>
          <a:xfrm>
            <a:off x="1492849" y="2418857"/>
            <a:ext cx="1965324" cy="34290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Detection</a:t>
            </a:r>
            <a:endParaRPr sz="1400" b="0" i="0" u="none" strike="noStrike" cap="none">
              <a:solidFill>
                <a:srgbClr val="000000"/>
              </a:solidFill>
              <a:latin typeface="Arial"/>
              <a:ea typeface="Arial"/>
              <a:cs typeface="Arial"/>
              <a:sym typeface="Arial"/>
            </a:endParaRPr>
          </a:p>
        </p:txBody>
      </p:sp>
      <p:sp>
        <p:nvSpPr>
          <p:cNvPr id="29" name="Google Shape;1109;p20">
            <a:extLst>
              <a:ext uri="{FF2B5EF4-FFF2-40B4-BE49-F238E27FC236}">
                <a16:creationId xmlns:a16="http://schemas.microsoft.com/office/drawing/2014/main" id="{AE193E4D-6EBC-43FE-A762-8C8ACFC8466F}"/>
              </a:ext>
            </a:extLst>
          </p:cNvPr>
          <p:cNvSpPr/>
          <p:nvPr/>
        </p:nvSpPr>
        <p:spPr>
          <a:xfrm>
            <a:off x="1208737" y="3715337"/>
            <a:ext cx="13988824" cy="4525838"/>
          </a:xfrm>
          <a:prstGeom prst="roundRect">
            <a:avLst>
              <a:gd name="adj" fmla="val 3404"/>
            </a:avLst>
          </a:prstGeom>
          <a:solidFill>
            <a:srgbClr val="EAF0F0"/>
          </a:solidFill>
          <a:ln>
            <a:solidFill>
              <a:schemeClr val="tx1">
                <a:lumMod val="50000"/>
                <a:lumOff val="50000"/>
              </a:schemeClr>
            </a:solid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en-US" sz="2000" b="0" i="0" u="none" strike="noStrike" cap="none">
              <a:solidFill>
                <a:srgbClr val="000000"/>
              </a:solidFill>
              <a:latin typeface="Open Sans"/>
              <a:ea typeface="Open Sans"/>
              <a:cs typeface="Open Sans"/>
              <a:sym typeface="Open Sans"/>
            </a:endParaRPr>
          </a:p>
        </p:txBody>
      </p:sp>
      <p:sp>
        <p:nvSpPr>
          <p:cNvPr id="30" name="TextBox 29">
            <a:extLst>
              <a:ext uri="{FF2B5EF4-FFF2-40B4-BE49-F238E27FC236}">
                <a16:creationId xmlns:a16="http://schemas.microsoft.com/office/drawing/2014/main" id="{983E48C2-EFEE-4EEC-AB10-E9054C940B99}"/>
              </a:ext>
            </a:extLst>
          </p:cNvPr>
          <p:cNvSpPr txBox="1"/>
          <p:nvPr/>
        </p:nvSpPr>
        <p:spPr>
          <a:xfrm>
            <a:off x="1440094" y="4386186"/>
            <a:ext cx="13607169" cy="2403863"/>
          </a:xfrm>
          <a:prstGeom prst="rect">
            <a:avLst/>
          </a:prstGeom>
          <a:noFill/>
        </p:spPr>
        <p:txBody>
          <a:bodyPr wrap="square" rtlCol="0">
            <a:spAutoFit/>
          </a:bodyPr>
          <a:lstStyle/>
          <a:p>
            <a:pPr>
              <a:lnSpc>
                <a:spcPct val="115000"/>
              </a:lnSpc>
              <a:buClr>
                <a:srgbClr val="3F3F3F"/>
              </a:buClr>
              <a:buSzPct val="100000"/>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Objectives of mitigation include:</a:t>
            </a:r>
          </a:p>
          <a:p>
            <a:pPr marL="342900" indent="-342900">
              <a:lnSpc>
                <a:spcPct val="115000"/>
              </a:lnSpc>
              <a:buClr>
                <a:srgbClr val="3F3F3F"/>
              </a:buClr>
              <a:buSzPct val="100000"/>
              <a:buChar char="•"/>
            </a:pPr>
            <a:r>
              <a:rPr lang="en-US" sz="2200" b="1">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Asset prioritization: </a:t>
            </a: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Focuses first on critical assets, followed by less critical ones</a:t>
            </a:r>
          </a:p>
          <a:p>
            <a:pPr marL="342900" indent="-342900">
              <a:lnSpc>
                <a:spcPct val="115000"/>
              </a:lnSpc>
              <a:buClr>
                <a:srgbClr val="3F3F3F"/>
              </a:buClr>
              <a:buSzPct val="100000"/>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indent="-342900">
              <a:lnSpc>
                <a:spcPct val="115000"/>
              </a:lnSpc>
              <a:buClr>
                <a:srgbClr val="3F3F3F"/>
              </a:buClr>
              <a:buSzPct val="100000"/>
              <a:buChar char="•"/>
            </a:pPr>
            <a:r>
              <a:rPr lang="en-US" sz="2200" b="1">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Containment and isolation: </a:t>
            </a: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Limits exposure to prevent further damage</a:t>
            </a:r>
          </a:p>
          <a:p>
            <a:pPr marL="342900" indent="-342900">
              <a:lnSpc>
                <a:spcPct val="115000"/>
              </a:lnSpc>
              <a:buClr>
                <a:srgbClr val="3F3F3F"/>
              </a:buClr>
              <a:buSzPct val="100000"/>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indent="-342900">
              <a:lnSpc>
                <a:spcPct val="115000"/>
              </a:lnSpc>
              <a:buClr>
                <a:srgbClr val="3F3F3F"/>
              </a:buClr>
              <a:buSzPct val="100000"/>
              <a:buChar char="•"/>
            </a:pPr>
            <a:r>
              <a:rPr lang="en-US" sz="2200" b="1">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Forensic analysis: </a:t>
            </a: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Ensures forensic samples are taken before mitigation efforts begin</a:t>
            </a: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Response Life Cycle</a:t>
            </a:r>
            <a:endParaRPr/>
          </a:p>
        </p:txBody>
      </p:sp>
      <p:grpSp>
        <p:nvGrpSpPr>
          <p:cNvPr id="226" name="Google Shape;226;p17"/>
          <p:cNvGrpSpPr/>
          <p:nvPr/>
        </p:nvGrpSpPr>
        <p:grpSpPr>
          <a:xfrm>
            <a:off x="1291403" y="1664738"/>
            <a:ext cx="13550094" cy="1417047"/>
            <a:chOff x="-2" y="0"/>
            <a:chExt cx="13550093" cy="1417045"/>
          </a:xfrm>
        </p:grpSpPr>
        <p:grpSp>
          <p:nvGrpSpPr>
            <p:cNvPr id="227" name="Google Shape;227;p17"/>
            <p:cNvGrpSpPr/>
            <p:nvPr/>
          </p:nvGrpSpPr>
          <p:grpSpPr>
            <a:xfrm>
              <a:off x="5383325" y="432914"/>
              <a:ext cx="2426446" cy="982953"/>
              <a:chOff x="0" y="0"/>
              <a:chExt cx="2426444" cy="982951"/>
            </a:xfrm>
          </p:grpSpPr>
          <p:sp>
            <p:nvSpPr>
              <p:cNvPr id="228" name="Google Shape;228;p17"/>
              <p:cNvSpPr/>
              <p:nvPr/>
            </p:nvSpPr>
            <p:spPr>
              <a:xfrm>
                <a:off x="0" y="0"/>
                <a:ext cx="2426444" cy="982951"/>
              </a:xfrm>
              <a:prstGeom prst="chevron">
                <a:avLst>
                  <a:gd name="adj" fmla="val 50000"/>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7"/>
              <p:cNvSpPr txBox="1"/>
              <p:nvPr/>
            </p:nvSpPr>
            <p:spPr>
              <a:xfrm>
                <a:off x="389356" y="291460"/>
                <a:ext cx="1760280" cy="400018"/>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Clr>
                    <a:srgbClr val="FFFFFF"/>
                  </a:buClr>
                  <a:buSzPts val="2000"/>
                  <a:buFont typeface="Open Sans"/>
                  <a:buNone/>
                </a:pPr>
                <a:r>
                  <a:rPr lang="en-US" sz="2000" b="1" i="0" u="none" strike="noStrike" cap="none">
                    <a:solidFill>
                      <a:srgbClr val="FFFFFF"/>
                    </a:solidFill>
                    <a:latin typeface="Open Sans"/>
                    <a:ea typeface="Open Sans"/>
                    <a:cs typeface="Open Sans"/>
                    <a:sym typeface="Open Sans"/>
                  </a:rPr>
                  <a:t>Reporting</a:t>
                </a:r>
                <a:endParaRPr sz="1400" b="0" i="0" u="none" strike="noStrike" cap="none">
                  <a:solidFill>
                    <a:srgbClr val="000000"/>
                  </a:solidFill>
                  <a:latin typeface="Arial"/>
                  <a:ea typeface="Arial"/>
                  <a:cs typeface="Arial"/>
                  <a:sym typeface="Arial"/>
                </a:endParaRPr>
              </a:p>
            </p:txBody>
          </p:sp>
        </p:grpSp>
        <p:grpSp>
          <p:nvGrpSpPr>
            <p:cNvPr id="230" name="Google Shape;230;p17"/>
            <p:cNvGrpSpPr/>
            <p:nvPr/>
          </p:nvGrpSpPr>
          <p:grpSpPr>
            <a:xfrm>
              <a:off x="9124284" y="432910"/>
              <a:ext cx="2623726" cy="982953"/>
              <a:chOff x="0" y="0"/>
              <a:chExt cx="2623724" cy="982951"/>
            </a:xfrm>
          </p:grpSpPr>
          <p:sp>
            <p:nvSpPr>
              <p:cNvPr id="231" name="Google Shape;231;p17"/>
              <p:cNvSpPr/>
              <p:nvPr/>
            </p:nvSpPr>
            <p:spPr>
              <a:xfrm>
                <a:off x="0" y="0"/>
                <a:ext cx="2623724"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7"/>
              <p:cNvSpPr txBox="1"/>
              <p:nvPr/>
            </p:nvSpPr>
            <p:spPr>
              <a:xfrm>
                <a:off x="533824" y="320024"/>
                <a:ext cx="1592076"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Remediation</a:t>
                </a:r>
                <a:endParaRPr sz="1400" b="0" i="0" u="none" strike="noStrike" cap="none">
                  <a:solidFill>
                    <a:srgbClr val="000000"/>
                  </a:solidFill>
                  <a:latin typeface="Arial"/>
                  <a:ea typeface="Arial"/>
                  <a:cs typeface="Arial"/>
                  <a:sym typeface="Arial"/>
                </a:endParaRPr>
              </a:p>
            </p:txBody>
          </p:sp>
        </p:grpSp>
        <p:grpSp>
          <p:nvGrpSpPr>
            <p:cNvPr id="233" name="Google Shape;233;p17"/>
            <p:cNvGrpSpPr/>
            <p:nvPr/>
          </p:nvGrpSpPr>
          <p:grpSpPr>
            <a:xfrm>
              <a:off x="7325555" y="432912"/>
              <a:ext cx="2295761" cy="982953"/>
              <a:chOff x="0" y="0"/>
              <a:chExt cx="2295759" cy="982951"/>
            </a:xfrm>
          </p:grpSpPr>
          <p:sp>
            <p:nvSpPr>
              <p:cNvPr id="234" name="Google Shape;234;p17"/>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7"/>
              <p:cNvSpPr txBox="1"/>
              <p:nvPr/>
            </p:nvSpPr>
            <p:spPr>
              <a:xfrm>
                <a:off x="497824" y="284024"/>
                <a:ext cx="1300110" cy="414901"/>
              </a:xfrm>
              <a:prstGeom prst="rect">
                <a:avLst/>
              </a:prstGeom>
              <a:noFill/>
              <a:ln>
                <a:noFill/>
              </a:ln>
            </p:spPr>
            <p:txBody>
              <a:bodyPr spcFirstLastPara="1" wrap="square" lIns="36000" tIns="36000" rIns="36000" bIns="3600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Recovery</a:t>
                </a:r>
                <a:endParaRPr sz="1400" b="0" i="0" u="none" strike="noStrike" cap="none">
                  <a:solidFill>
                    <a:srgbClr val="000000"/>
                  </a:solidFill>
                  <a:latin typeface="Arial"/>
                  <a:ea typeface="Arial"/>
                  <a:cs typeface="Arial"/>
                  <a:sym typeface="Arial"/>
                </a:endParaRPr>
              </a:p>
            </p:txBody>
          </p:sp>
        </p:grpSp>
        <p:grpSp>
          <p:nvGrpSpPr>
            <p:cNvPr id="236" name="Google Shape;236;p17"/>
            <p:cNvGrpSpPr/>
            <p:nvPr/>
          </p:nvGrpSpPr>
          <p:grpSpPr>
            <a:xfrm>
              <a:off x="3597435" y="432914"/>
              <a:ext cx="2295760" cy="982953"/>
              <a:chOff x="0" y="0"/>
              <a:chExt cx="2295759" cy="982951"/>
            </a:xfrm>
          </p:grpSpPr>
          <p:sp>
            <p:nvSpPr>
              <p:cNvPr id="237" name="Google Shape;237;p17"/>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7"/>
              <p:cNvSpPr txBox="1"/>
              <p:nvPr/>
            </p:nvSpPr>
            <p:spPr>
              <a:xfrm>
                <a:off x="569824" y="320024"/>
                <a:ext cx="1228110"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Mitigation</a:t>
                </a:r>
                <a:endParaRPr sz="1400" b="0" i="0" u="none" strike="noStrike" cap="none">
                  <a:solidFill>
                    <a:srgbClr val="000000"/>
                  </a:solidFill>
                  <a:latin typeface="Arial"/>
                  <a:ea typeface="Arial"/>
                  <a:cs typeface="Arial"/>
                  <a:sym typeface="Arial"/>
                </a:endParaRPr>
              </a:p>
            </p:txBody>
          </p:sp>
        </p:grpSp>
        <p:grpSp>
          <p:nvGrpSpPr>
            <p:cNvPr id="239" name="Google Shape;239;p17"/>
            <p:cNvGrpSpPr/>
            <p:nvPr/>
          </p:nvGrpSpPr>
          <p:grpSpPr>
            <a:xfrm>
              <a:off x="1803474" y="432914"/>
              <a:ext cx="2295761" cy="982953"/>
              <a:chOff x="0" y="0"/>
              <a:chExt cx="2295759" cy="982951"/>
            </a:xfrm>
          </p:grpSpPr>
          <p:sp>
            <p:nvSpPr>
              <p:cNvPr id="240" name="Google Shape;240;p17"/>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7"/>
              <p:cNvSpPr txBox="1"/>
              <p:nvPr/>
            </p:nvSpPr>
            <p:spPr>
              <a:xfrm>
                <a:off x="533824" y="320024"/>
                <a:ext cx="1228110"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grpSp>
        <p:grpSp>
          <p:nvGrpSpPr>
            <p:cNvPr id="242" name="Google Shape;242;p17"/>
            <p:cNvGrpSpPr/>
            <p:nvPr/>
          </p:nvGrpSpPr>
          <p:grpSpPr>
            <a:xfrm>
              <a:off x="11254330" y="432910"/>
              <a:ext cx="2295761" cy="982953"/>
              <a:chOff x="0" y="0"/>
              <a:chExt cx="2295759" cy="982951"/>
            </a:xfrm>
          </p:grpSpPr>
          <p:sp>
            <p:nvSpPr>
              <p:cNvPr id="243" name="Google Shape;243;p17"/>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7"/>
              <p:cNvSpPr txBox="1"/>
              <p:nvPr/>
            </p:nvSpPr>
            <p:spPr>
              <a:xfrm>
                <a:off x="533824" y="148574"/>
                <a:ext cx="1264200" cy="615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3F3F3F"/>
                    </a:solidFill>
                    <a:latin typeface="Open Sans"/>
                    <a:ea typeface="Open Sans"/>
                    <a:cs typeface="Open Sans"/>
                    <a:sym typeface="Open Sans"/>
                  </a:rPr>
                  <a:t>Lessons Learned</a:t>
                </a:r>
                <a:endParaRPr sz="1400" b="0" i="0" u="none" strike="noStrike" cap="none">
                  <a:solidFill>
                    <a:srgbClr val="3F3F3F"/>
                  </a:solidFill>
                  <a:latin typeface="Arial"/>
                  <a:ea typeface="Arial"/>
                  <a:cs typeface="Arial"/>
                  <a:sym typeface="Arial"/>
                </a:endParaRPr>
              </a:p>
            </p:txBody>
          </p:sp>
        </p:grpSp>
        <p:cxnSp>
          <p:nvCxnSpPr>
            <p:cNvPr id="245" name="Google Shape;245;p17"/>
            <p:cNvCxnSpPr/>
            <p:nvPr/>
          </p:nvCxnSpPr>
          <p:spPr>
            <a:xfrm rot="10800000">
              <a:off x="1215928" y="22695"/>
              <a:ext cx="11216421" cy="1"/>
            </a:xfrm>
            <a:prstGeom prst="straightConnector1">
              <a:avLst/>
            </a:prstGeom>
            <a:noFill/>
            <a:ln w="50800" cap="flat" cmpd="sng">
              <a:solidFill>
                <a:schemeClr val="accent1"/>
              </a:solidFill>
              <a:prstDash val="solid"/>
              <a:miter lim="800000"/>
              <a:headEnd type="none" w="sm" len="sm"/>
              <a:tailEnd type="none" w="sm" len="sm"/>
            </a:ln>
          </p:spPr>
        </p:cxnSp>
        <p:cxnSp>
          <p:nvCxnSpPr>
            <p:cNvPr id="246" name="Google Shape;246;p17"/>
            <p:cNvCxnSpPr/>
            <p:nvPr/>
          </p:nvCxnSpPr>
          <p:spPr>
            <a:xfrm rot="10800000" flipH="1">
              <a:off x="12416099" y="0"/>
              <a:ext cx="1" cy="430934"/>
            </a:xfrm>
            <a:prstGeom prst="straightConnector1">
              <a:avLst/>
            </a:prstGeom>
            <a:noFill/>
            <a:ln w="50800" cap="flat" cmpd="sng">
              <a:solidFill>
                <a:schemeClr val="accent1"/>
              </a:solidFill>
              <a:prstDash val="solid"/>
              <a:miter lim="800000"/>
              <a:headEnd type="none" w="sm" len="sm"/>
              <a:tailEnd type="none" w="sm" len="sm"/>
            </a:ln>
          </p:spPr>
        </p:cxnSp>
        <p:cxnSp>
          <p:nvCxnSpPr>
            <p:cNvPr id="247" name="Google Shape;247;p17"/>
            <p:cNvCxnSpPr/>
            <p:nvPr/>
          </p:nvCxnSpPr>
          <p:spPr>
            <a:xfrm rot="10800000" flipH="1">
              <a:off x="1242952" y="0"/>
              <a:ext cx="1" cy="430934"/>
            </a:xfrm>
            <a:prstGeom prst="straightConnector1">
              <a:avLst/>
            </a:prstGeom>
            <a:noFill/>
            <a:ln w="50800" cap="flat" cmpd="sng">
              <a:solidFill>
                <a:schemeClr val="accent1"/>
              </a:solidFill>
              <a:prstDash val="solid"/>
              <a:miter lim="800000"/>
              <a:headEnd type="triangle" w="med" len="med"/>
              <a:tailEnd type="none" w="sm" len="sm"/>
            </a:ln>
          </p:spPr>
        </p:cxnSp>
        <p:sp>
          <p:nvSpPr>
            <p:cNvPr id="248" name="Google Shape;248;p17"/>
            <p:cNvSpPr/>
            <p:nvPr/>
          </p:nvSpPr>
          <p:spPr>
            <a:xfrm>
              <a:off x="-2" y="434093"/>
              <a:ext cx="2295762" cy="982952"/>
            </a:xfrm>
            <a:custGeom>
              <a:avLst/>
              <a:gdLst/>
              <a:ahLst/>
              <a:cxnLst/>
              <a:rect l="l" t="t" r="r" b="b"/>
              <a:pathLst>
                <a:path w="21600" h="21600" extrusionOk="0">
                  <a:moveTo>
                    <a:pt x="0" y="0"/>
                  </a:moveTo>
                  <a:lnTo>
                    <a:pt x="16976" y="0"/>
                  </a:lnTo>
                  <a:lnTo>
                    <a:pt x="21600" y="10800"/>
                  </a:lnTo>
                  <a:lnTo>
                    <a:pt x="16976" y="21600"/>
                  </a:lnTo>
                  <a:lnTo>
                    <a:pt x="0" y="21600"/>
                  </a:lnTo>
                  <a:close/>
                </a:path>
              </a:pathLst>
            </a:cu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9" name="Google Shape;249;p17"/>
          <p:cNvPicPr preferRelativeResize="0"/>
          <p:nvPr/>
        </p:nvPicPr>
        <p:blipFill rotWithShape="1">
          <a:blip r:embed="rId3">
            <a:alphaModFix/>
          </a:blip>
          <a:srcRect/>
          <a:stretch/>
        </p:blipFill>
        <p:spPr>
          <a:xfrm>
            <a:off x="4130055" y="752158"/>
            <a:ext cx="8020275" cy="365760"/>
          </a:xfrm>
          <a:prstGeom prst="rect">
            <a:avLst/>
          </a:prstGeom>
          <a:noFill/>
          <a:ln>
            <a:noFill/>
          </a:ln>
        </p:spPr>
      </p:pic>
      <p:sp>
        <p:nvSpPr>
          <p:cNvPr id="251" name="Google Shape;251;p17"/>
          <p:cNvSpPr txBox="1"/>
          <p:nvPr/>
        </p:nvSpPr>
        <p:spPr>
          <a:xfrm>
            <a:off x="1492849" y="2418857"/>
            <a:ext cx="1965324" cy="34290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Detection</a:t>
            </a:r>
            <a:endParaRPr sz="1400" b="0" i="0" u="none" strike="noStrike" cap="none">
              <a:solidFill>
                <a:srgbClr val="000000"/>
              </a:solidFill>
              <a:latin typeface="Arial"/>
              <a:ea typeface="Arial"/>
              <a:cs typeface="Arial"/>
              <a:sym typeface="Arial"/>
            </a:endParaRPr>
          </a:p>
        </p:txBody>
      </p:sp>
      <p:sp>
        <p:nvSpPr>
          <p:cNvPr id="29" name="Google Shape;1109;p20">
            <a:extLst>
              <a:ext uri="{FF2B5EF4-FFF2-40B4-BE49-F238E27FC236}">
                <a16:creationId xmlns:a16="http://schemas.microsoft.com/office/drawing/2014/main" id="{26676B77-425E-4637-9A4A-05BC27CBCA8D}"/>
              </a:ext>
            </a:extLst>
          </p:cNvPr>
          <p:cNvSpPr/>
          <p:nvPr/>
        </p:nvSpPr>
        <p:spPr>
          <a:xfrm>
            <a:off x="1208737" y="3715336"/>
            <a:ext cx="13988824" cy="5198785"/>
          </a:xfrm>
          <a:prstGeom prst="roundRect">
            <a:avLst>
              <a:gd name="adj" fmla="val 3404"/>
            </a:avLst>
          </a:prstGeom>
          <a:solidFill>
            <a:srgbClr val="EAF0F0"/>
          </a:solidFill>
          <a:ln>
            <a:solidFill>
              <a:schemeClr val="tx1">
                <a:lumMod val="50000"/>
                <a:lumOff val="50000"/>
              </a:schemeClr>
            </a:solid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en-US" sz="2000" b="0" i="0" u="none" strike="noStrike" cap="none">
              <a:solidFill>
                <a:srgbClr val="000000"/>
              </a:solidFill>
              <a:latin typeface="Open Sans"/>
              <a:ea typeface="Open Sans"/>
              <a:cs typeface="Open Sans"/>
              <a:sym typeface="Open Sans"/>
            </a:endParaRPr>
          </a:p>
        </p:txBody>
      </p:sp>
      <p:sp>
        <p:nvSpPr>
          <p:cNvPr id="30" name="TextBox 29">
            <a:extLst>
              <a:ext uri="{FF2B5EF4-FFF2-40B4-BE49-F238E27FC236}">
                <a16:creationId xmlns:a16="http://schemas.microsoft.com/office/drawing/2014/main" id="{122DF116-ED82-4670-9625-171D96BF2B2C}"/>
              </a:ext>
            </a:extLst>
          </p:cNvPr>
          <p:cNvSpPr txBox="1"/>
          <p:nvPr/>
        </p:nvSpPr>
        <p:spPr>
          <a:xfrm>
            <a:off x="1440094" y="3893426"/>
            <a:ext cx="13607169" cy="4698209"/>
          </a:xfrm>
          <a:prstGeom prst="rect">
            <a:avLst/>
          </a:prstGeom>
          <a:noFill/>
        </p:spPr>
        <p:txBody>
          <a:bodyPr wrap="square" rtlCol="0">
            <a:spAutoFit/>
          </a:bodyPr>
          <a:lstStyle/>
          <a:p>
            <a:pPr marR="0" lvl="0" algn="l" rtl="0">
              <a:lnSpc>
                <a:spcPct val="114000"/>
              </a:lnSpc>
              <a:spcBef>
                <a:spcPts val="0"/>
              </a:spcBef>
              <a:spcAft>
                <a:spcPts val="0"/>
              </a:spcAft>
              <a:buClr>
                <a:srgbClr val="3F3F3F"/>
              </a:buClr>
              <a:buSzPts val="2200"/>
            </a:pPr>
            <a:r>
              <a:rPr lang="en-US" sz="2200" b="0" i="0" u="none" strike="noStrike" cap="none">
                <a:solidFill>
                  <a:schemeClr val="tx1">
                    <a:lumMod val="75000"/>
                    <a:lumOff val="25000"/>
                  </a:schemeClr>
                </a:solidFill>
                <a:latin typeface="Open Sans"/>
                <a:ea typeface="Open Sans"/>
                <a:cs typeface="Open Sans"/>
                <a:sym typeface="Open Sans"/>
              </a:rPr>
              <a:t>Effective reporting should include:</a:t>
            </a:r>
          </a:p>
          <a:p>
            <a:pPr marR="0" lvl="0" algn="l" rtl="0">
              <a:lnSpc>
                <a:spcPct val="114000"/>
              </a:lnSpc>
              <a:spcBef>
                <a:spcPts val="0"/>
              </a:spcBef>
              <a:spcAft>
                <a:spcPts val="0"/>
              </a:spcAft>
              <a:buClr>
                <a:srgbClr val="3F3F3F"/>
              </a:buClr>
              <a:buSzPts val="2200"/>
            </a:pPr>
            <a:r>
              <a:rPr lang="en-US" sz="2200" b="1" i="0" u="none" strike="noStrike" cap="none">
                <a:solidFill>
                  <a:schemeClr val="tx1">
                    <a:lumMod val="75000"/>
                    <a:lumOff val="25000"/>
                  </a:schemeClr>
                </a:solidFill>
                <a:latin typeface="Open Sans"/>
                <a:ea typeface="Open Sans"/>
                <a:cs typeface="Open Sans"/>
                <a:sym typeface="Open Sans"/>
              </a:rPr>
              <a:t>Current Status: </a:t>
            </a:r>
            <a:r>
              <a:rPr lang="en-US" sz="2200" b="0" i="0" u="none" strike="noStrike" cap="none">
                <a:solidFill>
                  <a:schemeClr val="tx1">
                    <a:lumMod val="75000"/>
                    <a:lumOff val="25000"/>
                  </a:schemeClr>
                </a:solidFill>
                <a:latin typeface="Open Sans"/>
                <a:ea typeface="Open Sans"/>
                <a:cs typeface="Open Sans"/>
                <a:sym typeface="Open Sans"/>
              </a:rPr>
              <a:t>Updates on the incident's progress (new, in progress, under investigation, or resolved)</a:t>
            </a:r>
          </a:p>
          <a:p>
            <a:pPr marR="0" lvl="0" algn="l" rtl="0">
              <a:lnSpc>
                <a:spcPct val="114000"/>
              </a:lnSpc>
              <a:spcBef>
                <a:spcPts val="0"/>
              </a:spcBef>
              <a:spcAft>
                <a:spcPts val="0"/>
              </a:spcAft>
              <a:buClr>
                <a:srgbClr val="3F3F3F"/>
              </a:buClr>
              <a:buSzPts val="2200"/>
            </a:pPr>
            <a:endParaRPr lang="en-US" sz="2200" b="0" i="0" u="none" strike="noStrike" cap="none">
              <a:solidFill>
                <a:schemeClr val="tx1">
                  <a:lumMod val="75000"/>
                  <a:lumOff val="25000"/>
                </a:schemeClr>
              </a:solidFill>
              <a:latin typeface="Open Sans"/>
              <a:ea typeface="Open Sans"/>
              <a:cs typeface="Open Sans"/>
              <a:sym typeface="Open Sans"/>
            </a:endParaRPr>
          </a:p>
          <a:p>
            <a:pPr marR="0" lvl="0" algn="l" rtl="0">
              <a:lnSpc>
                <a:spcPct val="114000"/>
              </a:lnSpc>
              <a:spcBef>
                <a:spcPts val="0"/>
              </a:spcBef>
              <a:spcAft>
                <a:spcPts val="0"/>
              </a:spcAft>
              <a:buClr>
                <a:srgbClr val="3F3F3F"/>
              </a:buClr>
              <a:buSzPts val="2200"/>
            </a:pPr>
            <a:r>
              <a:rPr lang="en-US" sz="2200" b="1" i="0" u="none" strike="noStrike" cap="none">
                <a:solidFill>
                  <a:schemeClr val="tx1">
                    <a:lumMod val="75000"/>
                    <a:lumOff val="25000"/>
                  </a:schemeClr>
                </a:solidFill>
                <a:latin typeface="Open Sans"/>
                <a:ea typeface="Open Sans"/>
                <a:cs typeface="Open Sans"/>
                <a:sym typeface="Open Sans"/>
              </a:rPr>
              <a:t>Summary: </a:t>
            </a:r>
            <a:r>
              <a:rPr lang="en-US" sz="2200" b="0" i="0" u="none" strike="noStrike" cap="none">
                <a:solidFill>
                  <a:schemeClr val="tx1">
                    <a:lumMod val="75000"/>
                    <a:lumOff val="25000"/>
                  </a:schemeClr>
                </a:solidFill>
                <a:latin typeface="Open Sans"/>
                <a:ea typeface="Open Sans"/>
                <a:cs typeface="Open Sans"/>
                <a:sym typeface="Open Sans"/>
              </a:rPr>
              <a:t>Concise overview of the incident</a:t>
            </a:r>
          </a:p>
          <a:p>
            <a:pPr marR="0" lvl="0" algn="l" rtl="0">
              <a:lnSpc>
                <a:spcPct val="114000"/>
              </a:lnSpc>
              <a:spcBef>
                <a:spcPts val="0"/>
              </a:spcBef>
              <a:spcAft>
                <a:spcPts val="0"/>
              </a:spcAft>
              <a:buClr>
                <a:srgbClr val="3F3F3F"/>
              </a:buClr>
              <a:buSzPts val="2200"/>
            </a:pPr>
            <a:endParaRPr lang="en-US" sz="2200" b="0" i="0" u="none" strike="noStrike" cap="none">
              <a:solidFill>
                <a:schemeClr val="tx1">
                  <a:lumMod val="75000"/>
                  <a:lumOff val="25000"/>
                </a:schemeClr>
              </a:solidFill>
              <a:latin typeface="Open Sans"/>
              <a:ea typeface="Open Sans"/>
              <a:cs typeface="Open Sans"/>
              <a:sym typeface="Open Sans"/>
            </a:endParaRPr>
          </a:p>
          <a:p>
            <a:pPr marR="0" lvl="0" algn="l" rtl="0">
              <a:lnSpc>
                <a:spcPct val="114000"/>
              </a:lnSpc>
              <a:spcBef>
                <a:spcPts val="0"/>
              </a:spcBef>
              <a:spcAft>
                <a:spcPts val="0"/>
              </a:spcAft>
              <a:buClr>
                <a:srgbClr val="3F3F3F"/>
              </a:buClr>
              <a:buSzPts val="2200"/>
            </a:pPr>
            <a:r>
              <a:rPr lang="en-US" sz="2200" b="1" i="0" u="none" strike="noStrike" cap="none">
                <a:solidFill>
                  <a:schemeClr val="tx1">
                    <a:lumMod val="75000"/>
                    <a:lumOff val="25000"/>
                  </a:schemeClr>
                </a:solidFill>
                <a:latin typeface="Open Sans"/>
                <a:ea typeface="Open Sans"/>
                <a:cs typeface="Open Sans"/>
                <a:sym typeface="Open Sans"/>
              </a:rPr>
              <a:t>Detailed Documentation: </a:t>
            </a:r>
            <a:r>
              <a:rPr lang="en-US" sz="2200" b="0" i="0" u="none" strike="noStrike" cap="none">
                <a:solidFill>
                  <a:schemeClr val="tx1">
                    <a:lumMod val="75000"/>
                    <a:lumOff val="25000"/>
                  </a:schemeClr>
                </a:solidFill>
                <a:latin typeface="Open Sans"/>
                <a:ea typeface="Open Sans"/>
                <a:cs typeface="Open Sans"/>
                <a:sym typeface="Open Sans"/>
              </a:rPr>
              <a:t>Actions performed, chain of custody (if applicable), and impact assessment</a:t>
            </a:r>
          </a:p>
          <a:p>
            <a:pPr marR="0" lvl="0" algn="l" rtl="0">
              <a:lnSpc>
                <a:spcPct val="114000"/>
              </a:lnSpc>
              <a:spcBef>
                <a:spcPts val="0"/>
              </a:spcBef>
              <a:spcAft>
                <a:spcPts val="0"/>
              </a:spcAft>
              <a:buClr>
                <a:srgbClr val="3F3F3F"/>
              </a:buClr>
              <a:buSzPts val="2200"/>
            </a:pPr>
            <a:endParaRPr lang="en-US" sz="2200" b="0" i="0" u="none" strike="noStrike" cap="none">
              <a:solidFill>
                <a:schemeClr val="tx1">
                  <a:lumMod val="75000"/>
                  <a:lumOff val="25000"/>
                </a:schemeClr>
              </a:solidFill>
              <a:latin typeface="Open Sans"/>
              <a:ea typeface="Open Sans"/>
              <a:cs typeface="Open Sans"/>
              <a:sym typeface="Open Sans"/>
            </a:endParaRPr>
          </a:p>
          <a:p>
            <a:pPr marR="0" lvl="0" algn="l" rtl="0">
              <a:lnSpc>
                <a:spcPct val="114000"/>
              </a:lnSpc>
              <a:spcBef>
                <a:spcPts val="0"/>
              </a:spcBef>
              <a:spcAft>
                <a:spcPts val="0"/>
              </a:spcAft>
              <a:buClr>
                <a:srgbClr val="3F3F3F"/>
              </a:buClr>
              <a:buSzPts val="2200"/>
            </a:pPr>
            <a:r>
              <a:rPr lang="en-US" sz="2200" b="1" i="0" u="none" strike="noStrike" cap="none">
                <a:solidFill>
                  <a:schemeClr val="tx1">
                    <a:lumMod val="75000"/>
                    <a:lumOff val="25000"/>
                  </a:schemeClr>
                </a:solidFill>
                <a:latin typeface="Open Sans"/>
                <a:ea typeface="Open Sans"/>
                <a:cs typeface="Open Sans"/>
                <a:sym typeface="Open Sans"/>
              </a:rPr>
              <a:t>Evidence: </a:t>
            </a:r>
            <a:r>
              <a:rPr lang="en-US" sz="2200" b="0" i="0" u="none" strike="noStrike" cap="none">
                <a:solidFill>
                  <a:schemeClr val="tx1">
                    <a:lumMod val="75000"/>
                    <a:lumOff val="25000"/>
                  </a:schemeClr>
                </a:solidFill>
                <a:latin typeface="Open Sans"/>
                <a:ea typeface="Open Sans"/>
                <a:cs typeface="Open Sans"/>
                <a:sym typeface="Open Sans"/>
              </a:rPr>
              <a:t>Comprehensive list of evidence gathered</a:t>
            </a:r>
          </a:p>
          <a:p>
            <a:pPr marR="0" lvl="0" algn="l" rtl="0">
              <a:lnSpc>
                <a:spcPct val="114000"/>
              </a:lnSpc>
              <a:spcBef>
                <a:spcPts val="0"/>
              </a:spcBef>
              <a:spcAft>
                <a:spcPts val="0"/>
              </a:spcAft>
              <a:buClr>
                <a:srgbClr val="3F3F3F"/>
              </a:buClr>
              <a:buSzPts val="2200"/>
            </a:pPr>
            <a:endParaRPr lang="en-US" sz="2200" b="0" i="0" u="none" strike="noStrike" cap="none">
              <a:solidFill>
                <a:schemeClr val="tx1">
                  <a:lumMod val="75000"/>
                  <a:lumOff val="25000"/>
                </a:schemeClr>
              </a:solidFill>
              <a:latin typeface="Open Sans"/>
              <a:ea typeface="Open Sans"/>
              <a:cs typeface="Open Sans"/>
              <a:sym typeface="Open Sans"/>
            </a:endParaRPr>
          </a:p>
          <a:p>
            <a:pPr marR="0" lvl="0" algn="l" rtl="0">
              <a:lnSpc>
                <a:spcPct val="114000"/>
              </a:lnSpc>
              <a:spcBef>
                <a:spcPts val="0"/>
              </a:spcBef>
              <a:spcAft>
                <a:spcPts val="0"/>
              </a:spcAft>
              <a:buClr>
                <a:srgbClr val="3F3F3F"/>
              </a:buClr>
              <a:buSzPts val="2200"/>
            </a:pPr>
            <a:r>
              <a:rPr lang="en-US" sz="2200" b="1" i="0" u="none" strike="noStrike" cap="none">
                <a:solidFill>
                  <a:schemeClr val="tx1">
                    <a:lumMod val="75000"/>
                    <a:lumOff val="25000"/>
                  </a:schemeClr>
                </a:solidFill>
                <a:latin typeface="Open Sans"/>
                <a:ea typeface="Open Sans"/>
                <a:cs typeface="Open Sans"/>
                <a:sym typeface="Open Sans"/>
              </a:rPr>
              <a:t>Communications: </a:t>
            </a:r>
            <a:r>
              <a:rPr lang="en-US" sz="2200" b="0" i="0" u="none" strike="noStrike" cap="none">
                <a:solidFill>
                  <a:schemeClr val="tx1">
                    <a:lumMod val="75000"/>
                    <a:lumOff val="25000"/>
                  </a:schemeClr>
                </a:solidFill>
                <a:latin typeface="Open Sans"/>
                <a:ea typeface="Open Sans"/>
                <a:cs typeface="Open Sans"/>
                <a:sym typeface="Open Sans"/>
              </a:rPr>
              <a:t>Remarks from incident handlers</a:t>
            </a:r>
          </a:p>
          <a:p>
            <a:pPr marR="0" lvl="0" algn="l" rtl="0">
              <a:lnSpc>
                <a:spcPct val="114000"/>
              </a:lnSpc>
              <a:spcBef>
                <a:spcPts val="0"/>
              </a:spcBef>
              <a:spcAft>
                <a:spcPts val="0"/>
              </a:spcAft>
              <a:buClr>
                <a:srgbClr val="3F3F3F"/>
              </a:buClr>
              <a:buSzPts val="2200"/>
            </a:pPr>
            <a:endParaRPr lang="en-US" sz="2200" b="0" i="0" u="none" strike="noStrike" cap="none">
              <a:solidFill>
                <a:schemeClr val="tx1">
                  <a:lumMod val="75000"/>
                  <a:lumOff val="25000"/>
                </a:schemeClr>
              </a:solidFill>
              <a:latin typeface="Open Sans"/>
              <a:ea typeface="Open Sans"/>
              <a:cs typeface="Open Sans"/>
              <a:sym typeface="Open Sans"/>
            </a:endParaRPr>
          </a:p>
          <a:p>
            <a:pPr marR="0" lvl="0" algn="l" rtl="0">
              <a:lnSpc>
                <a:spcPct val="114000"/>
              </a:lnSpc>
              <a:spcBef>
                <a:spcPts val="0"/>
              </a:spcBef>
              <a:spcAft>
                <a:spcPts val="0"/>
              </a:spcAft>
              <a:buClr>
                <a:srgbClr val="3F3F3F"/>
              </a:buClr>
              <a:buSzPts val="2200"/>
            </a:pPr>
            <a:r>
              <a:rPr lang="en-US" sz="2200" b="1" i="0" u="none" strike="noStrike" cap="none">
                <a:solidFill>
                  <a:schemeClr val="tx1">
                    <a:lumMod val="75000"/>
                    <a:lumOff val="25000"/>
                  </a:schemeClr>
                </a:solidFill>
                <a:latin typeface="Open Sans"/>
                <a:ea typeface="Open Sans"/>
                <a:cs typeface="Open Sans"/>
                <a:sym typeface="Open Sans"/>
              </a:rPr>
              <a:t>Next Steps: </a:t>
            </a:r>
            <a:r>
              <a:rPr lang="en-US" sz="2200" b="0" i="0" u="none" strike="noStrike" cap="none">
                <a:solidFill>
                  <a:schemeClr val="tx1">
                    <a:lumMod val="75000"/>
                    <a:lumOff val="25000"/>
                  </a:schemeClr>
                </a:solidFill>
                <a:latin typeface="Open Sans"/>
                <a:ea typeface="Open Sans"/>
                <a:cs typeface="Open Sans"/>
                <a:sym typeface="Open Sans"/>
              </a:rPr>
              <a:t>Planned actions following the incident report</a:t>
            </a:r>
            <a:endParaRPr lang="en-US" sz="2200">
              <a:solidFill>
                <a:schemeClr val="tx1">
                  <a:lumMod val="75000"/>
                  <a:lumOff val="25000"/>
                </a:schemeClr>
              </a:solidFill>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Response Life Cycle</a:t>
            </a:r>
            <a:endParaRPr/>
          </a:p>
        </p:txBody>
      </p:sp>
      <p:grpSp>
        <p:nvGrpSpPr>
          <p:cNvPr id="257" name="Google Shape;257;p18"/>
          <p:cNvGrpSpPr/>
          <p:nvPr/>
        </p:nvGrpSpPr>
        <p:grpSpPr>
          <a:xfrm>
            <a:off x="1290130" y="1664738"/>
            <a:ext cx="13551368" cy="1417047"/>
            <a:chOff x="-18860" y="0"/>
            <a:chExt cx="13551368" cy="1417045"/>
          </a:xfrm>
        </p:grpSpPr>
        <p:grpSp>
          <p:nvGrpSpPr>
            <p:cNvPr id="258" name="Google Shape;258;p18"/>
            <p:cNvGrpSpPr/>
            <p:nvPr/>
          </p:nvGrpSpPr>
          <p:grpSpPr>
            <a:xfrm>
              <a:off x="5408504" y="432914"/>
              <a:ext cx="2295761" cy="982953"/>
              <a:chOff x="0" y="0"/>
              <a:chExt cx="2295759" cy="982951"/>
            </a:xfrm>
          </p:grpSpPr>
          <p:sp>
            <p:nvSpPr>
              <p:cNvPr id="259" name="Google Shape;259;p18"/>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8"/>
              <p:cNvSpPr txBox="1"/>
              <p:nvPr/>
            </p:nvSpPr>
            <p:spPr>
              <a:xfrm>
                <a:off x="533824" y="284024"/>
                <a:ext cx="1264109" cy="414901"/>
              </a:xfrm>
              <a:prstGeom prst="rect">
                <a:avLst/>
              </a:prstGeom>
              <a:noFill/>
              <a:ln>
                <a:noFill/>
              </a:ln>
            </p:spPr>
            <p:txBody>
              <a:bodyPr spcFirstLastPara="1" wrap="square" lIns="36000" tIns="36000" rIns="36000" bIns="3600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Reporting</a:t>
                </a:r>
                <a:endParaRPr sz="1400" b="0" i="0" u="none" strike="noStrike" cap="none">
                  <a:solidFill>
                    <a:srgbClr val="000000"/>
                  </a:solidFill>
                  <a:latin typeface="Arial"/>
                  <a:ea typeface="Arial"/>
                  <a:cs typeface="Arial"/>
                  <a:sym typeface="Arial"/>
                </a:endParaRPr>
              </a:p>
            </p:txBody>
          </p:sp>
        </p:grpSp>
        <p:grpSp>
          <p:nvGrpSpPr>
            <p:cNvPr id="261" name="Google Shape;261;p18"/>
            <p:cNvGrpSpPr/>
            <p:nvPr/>
          </p:nvGrpSpPr>
          <p:grpSpPr>
            <a:xfrm>
              <a:off x="9106700" y="432910"/>
              <a:ext cx="2623726" cy="982953"/>
              <a:chOff x="0" y="0"/>
              <a:chExt cx="2623725" cy="982951"/>
            </a:xfrm>
          </p:grpSpPr>
          <p:sp>
            <p:nvSpPr>
              <p:cNvPr id="262" name="Google Shape;262;p18"/>
              <p:cNvSpPr/>
              <p:nvPr/>
            </p:nvSpPr>
            <p:spPr>
              <a:xfrm>
                <a:off x="0" y="0"/>
                <a:ext cx="2623725"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8"/>
              <p:cNvSpPr txBox="1"/>
              <p:nvPr/>
            </p:nvSpPr>
            <p:spPr>
              <a:xfrm>
                <a:off x="533825" y="320024"/>
                <a:ext cx="1592074"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Remediation</a:t>
                </a:r>
                <a:endParaRPr sz="1400" b="0" i="0" u="none" strike="noStrike" cap="none">
                  <a:solidFill>
                    <a:srgbClr val="000000"/>
                  </a:solidFill>
                  <a:latin typeface="Arial"/>
                  <a:ea typeface="Arial"/>
                  <a:cs typeface="Arial"/>
                  <a:sym typeface="Arial"/>
                </a:endParaRPr>
              </a:p>
            </p:txBody>
          </p:sp>
        </p:grpSp>
        <p:grpSp>
          <p:nvGrpSpPr>
            <p:cNvPr id="264" name="Google Shape;264;p18"/>
            <p:cNvGrpSpPr/>
            <p:nvPr/>
          </p:nvGrpSpPr>
          <p:grpSpPr>
            <a:xfrm>
              <a:off x="7141616" y="432912"/>
              <a:ext cx="2468422" cy="982953"/>
              <a:chOff x="0" y="0"/>
              <a:chExt cx="2468420" cy="982951"/>
            </a:xfrm>
          </p:grpSpPr>
          <p:sp>
            <p:nvSpPr>
              <p:cNvPr id="265" name="Google Shape;265;p18"/>
              <p:cNvSpPr/>
              <p:nvPr/>
            </p:nvSpPr>
            <p:spPr>
              <a:xfrm>
                <a:off x="0" y="0"/>
                <a:ext cx="2468420" cy="982951"/>
              </a:xfrm>
              <a:prstGeom prst="chevron">
                <a:avLst>
                  <a:gd name="adj" fmla="val 50000"/>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8"/>
              <p:cNvSpPr txBox="1"/>
              <p:nvPr/>
            </p:nvSpPr>
            <p:spPr>
              <a:xfrm>
                <a:off x="543550" y="274324"/>
                <a:ext cx="1381319" cy="434301"/>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Clr>
                    <a:srgbClr val="FFFFFF"/>
                  </a:buClr>
                  <a:buSzPts val="2000"/>
                  <a:buFont typeface="Open Sans"/>
                  <a:buNone/>
                </a:pPr>
                <a:r>
                  <a:rPr lang="en-US" sz="2000" b="1" i="0" u="none" strike="noStrike" cap="none">
                    <a:solidFill>
                      <a:srgbClr val="FFFFFF"/>
                    </a:solidFill>
                    <a:latin typeface="Open Sans"/>
                    <a:ea typeface="Open Sans"/>
                    <a:cs typeface="Open Sans"/>
                    <a:sym typeface="Open Sans"/>
                  </a:rPr>
                  <a:t>Recovery</a:t>
                </a:r>
                <a:endParaRPr sz="1400" b="0" i="0" u="none" strike="noStrike" cap="none">
                  <a:solidFill>
                    <a:srgbClr val="000000"/>
                  </a:solidFill>
                  <a:latin typeface="Arial"/>
                  <a:ea typeface="Arial"/>
                  <a:cs typeface="Arial"/>
                  <a:sym typeface="Arial"/>
                </a:endParaRPr>
              </a:p>
            </p:txBody>
          </p:sp>
        </p:grpSp>
        <p:grpSp>
          <p:nvGrpSpPr>
            <p:cNvPr id="267" name="Google Shape;267;p18"/>
            <p:cNvGrpSpPr/>
            <p:nvPr/>
          </p:nvGrpSpPr>
          <p:grpSpPr>
            <a:xfrm>
              <a:off x="3597435" y="432914"/>
              <a:ext cx="2295761" cy="982953"/>
              <a:chOff x="0" y="0"/>
              <a:chExt cx="2295759" cy="982951"/>
            </a:xfrm>
          </p:grpSpPr>
          <p:sp>
            <p:nvSpPr>
              <p:cNvPr id="268" name="Google Shape;268;p18"/>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8"/>
              <p:cNvSpPr txBox="1"/>
              <p:nvPr/>
            </p:nvSpPr>
            <p:spPr>
              <a:xfrm>
                <a:off x="569824" y="320024"/>
                <a:ext cx="1228110"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Mitigation</a:t>
                </a:r>
                <a:endParaRPr sz="1400" b="0" i="0" u="none" strike="noStrike" cap="none">
                  <a:solidFill>
                    <a:srgbClr val="000000"/>
                  </a:solidFill>
                  <a:latin typeface="Arial"/>
                  <a:ea typeface="Arial"/>
                  <a:cs typeface="Arial"/>
                  <a:sym typeface="Arial"/>
                </a:endParaRPr>
              </a:p>
            </p:txBody>
          </p:sp>
        </p:grpSp>
        <p:grpSp>
          <p:nvGrpSpPr>
            <p:cNvPr id="270" name="Google Shape;270;p18"/>
            <p:cNvGrpSpPr/>
            <p:nvPr/>
          </p:nvGrpSpPr>
          <p:grpSpPr>
            <a:xfrm>
              <a:off x="1803474" y="432914"/>
              <a:ext cx="2295761" cy="982953"/>
              <a:chOff x="0" y="0"/>
              <a:chExt cx="2295759" cy="982951"/>
            </a:xfrm>
          </p:grpSpPr>
          <p:sp>
            <p:nvSpPr>
              <p:cNvPr id="271" name="Google Shape;271;p18"/>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8"/>
              <p:cNvSpPr txBox="1"/>
              <p:nvPr/>
            </p:nvSpPr>
            <p:spPr>
              <a:xfrm>
                <a:off x="533824" y="320024"/>
                <a:ext cx="1228110"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grpSp>
        <p:grpSp>
          <p:nvGrpSpPr>
            <p:cNvPr id="273" name="Google Shape;273;p18"/>
            <p:cNvGrpSpPr/>
            <p:nvPr/>
          </p:nvGrpSpPr>
          <p:grpSpPr>
            <a:xfrm>
              <a:off x="11236747" y="432910"/>
              <a:ext cx="2295761" cy="982953"/>
              <a:chOff x="0" y="0"/>
              <a:chExt cx="2295759" cy="982951"/>
            </a:xfrm>
          </p:grpSpPr>
          <p:sp>
            <p:nvSpPr>
              <p:cNvPr id="274" name="Google Shape;274;p18"/>
              <p:cNvSpPr/>
              <p:nvPr/>
            </p:nvSpPr>
            <p:spPr>
              <a:xfrm>
                <a:off x="0" y="0"/>
                <a:ext cx="2295759"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8"/>
              <p:cNvSpPr txBox="1"/>
              <p:nvPr/>
            </p:nvSpPr>
            <p:spPr>
              <a:xfrm>
                <a:off x="533824" y="148574"/>
                <a:ext cx="1264200" cy="615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3F3F3F"/>
                    </a:solidFill>
                    <a:latin typeface="Open Sans"/>
                    <a:ea typeface="Open Sans"/>
                    <a:cs typeface="Open Sans"/>
                    <a:sym typeface="Open Sans"/>
                  </a:rPr>
                  <a:t>Lessons Learned</a:t>
                </a:r>
                <a:endParaRPr sz="1400" b="0" i="0" u="none" strike="noStrike" cap="none">
                  <a:solidFill>
                    <a:srgbClr val="3F3F3F"/>
                  </a:solidFill>
                  <a:latin typeface="Arial"/>
                  <a:ea typeface="Arial"/>
                  <a:cs typeface="Arial"/>
                  <a:sym typeface="Arial"/>
                </a:endParaRPr>
              </a:p>
            </p:txBody>
          </p:sp>
        </p:grpSp>
        <p:cxnSp>
          <p:nvCxnSpPr>
            <p:cNvPr id="276" name="Google Shape;276;p18"/>
            <p:cNvCxnSpPr/>
            <p:nvPr/>
          </p:nvCxnSpPr>
          <p:spPr>
            <a:xfrm rot="10800000">
              <a:off x="1198343" y="22695"/>
              <a:ext cx="11216422" cy="1"/>
            </a:xfrm>
            <a:prstGeom prst="straightConnector1">
              <a:avLst/>
            </a:prstGeom>
            <a:noFill/>
            <a:ln w="50800" cap="flat" cmpd="sng">
              <a:solidFill>
                <a:schemeClr val="accent1"/>
              </a:solidFill>
              <a:prstDash val="solid"/>
              <a:miter lim="800000"/>
              <a:headEnd type="none" w="sm" len="sm"/>
              <a:tailEnd type="none" w="sm" len="sm"/>
            </a:ln>
          </p:spPr>
        </p:cxnSp>
        <p:cxnSp>
          <p:nvCxnSpPr>
            <p:cNvPr id="277" name="Google Shape;277;p18"/>
            <p:cNvCxnSpPr/>
            <p:nvPr/>
          </p:nvCxnSpPr>
          <p:spPr>
            <a:xfrm rot="10800000" flipH="1">
              <a:off x="12398515" y="0"/>
              <a:ext cx="1" cy="430934"/>
            </a:xfrm>
            <a:prstGeom prst="straightConnector1">
              <a:avLst/>
            </a:prstGeom>
            <a:noFill/>
            <a:ln w="50800" cap="flat" cmpd="sng">
              <a:solidFill>
                <a:schemeClr val="accent1"/>
              </a:solidFill>
              <a:prstDash val="solid"/>
              <a:miter lim="800000"/>
              <a:headEnd type="none" w="sm" len="sm"/>
              <a:tailEnd type="none" w="sm" len="sm"/>
            </a:ln>
          </p:spPr>
        </p:cxnSp>
        <p:cxnSp>
          <p:nvCxnSpPr>
            <p:cNvPr id="278" name="Google Shape;278;p18"/>
            <p:cNvCxnSpPr/>
            <p:nvPr/>
          </p:nvCxnSpPr>
          <p:spPr>
            <a:xfrm rot="10800000" flipH="1">
              <a:off x="1225368" y="0"/>
              <a:ext cx="1" cy="430934"/>
            </a:xfrm>
            <a:prstGeom prst="straightConnector1">
              <a:avLst/>
            </a:prstGeom>
            <a:noFill/>
            <a:ln w="50800" cap="flat" cmpd="sng">
              <a:solidFill>
                <a:schemeClr val="accent1"/>
              </a:solidFill>
              <a:prstDash val="solid"/>
              <a:miter lim="800000"/>
              <a:headEnd type="triangle" w="med" len="med"/>
              <a:tailEnd type="none" w="sm" len="sm"/>
            </a:ln>
          </p:spPr>
        </p:cxnSp>
        <p:sp>
          <p:nvSpPr>
            <p:cNvPr id="279" name="Google Shape;279;p18"/>
            <p:cNvSpPr/>
            <p:nvPr/>
          </p:nvSpPr>
          <p:spPr>
            <a:xfrm>
              <a:off x="-18860" y="434093"/>
              <a:ext cx="2314620" cy="982952"/>
            </a:xfrm>
            <a:custGeom>
              <a:avLst/>
              <a:gdLst/>
              <a:ahLst/>
              <a:cxnLst/>
              <a:rect l="l" t="t" r="r" b="b"/>
              <a:pathLst>
                <a:path w="21600" h="21600" extrusionOk="0">
                  <a:moveTo>
                    <a:pt x="0" y="0"/>
                  </a:moveTo>
                  <a:lnTo>
                    <a:pt x="16976" y="0"/>
                  </a:lnTo>
                  <a:lnTo>
                    <a:pt x="21600" y="10800"/>
                  </a:lnTo>
                  <a:lnTo>
                    <a:pt x="16976" y="21600"/>
                  </a:lnTo>
                  <a:lnTo>
                    <a:pt x="0" y="21600"/>
                  </a:lnTo>
                  <a:close/>
                </a:path>
              </a:pathLst>
            </a:cu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80" name="Google Shape;280;p18"/>
          <p:cNvPicPr preferRelativeResize="0"/>
          <p:nvPr/>
        </p:nvPicPr>
        <p:blipFill rotWithShape="1">
          <a:blip r:embed="rId3">
            <a:alphaModFix/>
          </a:blip>
          <a:srcRect/>
          <a:stretch/>
        </p:blipFill>
        <p:spPr>
          <a:xfrm>
            <a:off x="4130055" y="752158"/>
            <a:ext cx="8020275" cy="365760"/>
          </a:xfrm>
          <a:prstGeom prst="rect">
            <a:avLst/>
          </a:prstGeom>
          <a:noFill/>
          <a:ln>
            <a:noFill/>
          </a:ln>
        </p:spPr>
      </p:pic>
      <p:sp>
        <p:nvSpPr>
          <p:cNvPr id="282" name="Google Shape;282;p18"/>
          <p:cNvSpPr txBox="1"/>
          <p:nvPr/>
        </p:nvSpPr>
        <p:spPr>
          <a:xfrm>
            <a:off x="1492849" y="2418857"/>
            <a:ext cx="1965324" cy="34290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Detection</a:t>
            </a:r>
            <a:endParaRPr sz="1400" b="0" i="0" u="none" strike="noStrike" cap="none">
              <a:solidFill>
                <a:srgbClr val="000000"/>
              </a:solidFill>
              <a:latin typeface="Arial"/>
              <a:ea typeface="Arial"/>
              <a:cs typeface="Arial"/>
              <a:sym typeface="Arial"/>
            </a:endParaRPr>
          </a:p>
        </p:txBody>
      </p:sp>
      <p:sp>
        <p:nvSpPr>
          <p:cNvPr id="29" name="Google Shape;1109;p20">
            <a:extLst>
              <a:ext uri="{FF2B5EF4-FFF2-40B4-BE49-F238E27FC236}">
                <a16:creationId xmlns:a16="http://schemas.microsoft.com/office/drawing/2014/main" id="{1611A511-8202-43E7-B3B1-D5405EA7285E}"/>
              </a:ext>
            </a:extLst>
          </p:cNvPr>
          <p:cNvSpPr/>
          <p:nvPr/>
        </p:nvSpPr>
        <p:spPr>
          <a:xfrm>
            <a:off x="1208737" y="3715337"/>
            <a:ext cx="13988824" cy="4525838"/>
          </a:xfrm>
          <a:prstGeom prst="roundRect">
            <a:avLst>
              <a:gd name="adj" fmla="val 3404"/>
            </a:avLst>
          </a:prstGeom>
          <a:solidFill>
            <a:srgbClr val="EAF0F0"/>
          </a:solidFill>
          <a:ln>
            <a:solidFill>
              <a:schemeClr val="tx1">
                <a:lumMod val="50000"/>
                <a:lumOff val="50000"/>
              </a:schemeClr>
            </a:solid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en-US" sz="2000" b="0" i="0" u="none" strike="noStrike" cap="none">
              <a:solidFill>
                <a:srgbClr val="000000"/>
              </a:solidFill>
              <a:latin typeface="Open Sans"/>
              <a:ea typeface="Open Sans"/>
              <a:cs typeface="Open Sans"/>
              <a:sym typeface="Open Sans"/>
            </a:endParaRPr>
          </a:p>
        </p:txBody>
      </p:sp>
      <p:sp>
        <p:nvSpPr>
          <p:cNvPr id="30" name="TextBox 29">
            <a:extLst>
              <a:ext uri="{FF2B5EF4-FFF2-40B4-BE49-F238E27FC236}">
                <a16:creationId xmlns:a16="http://schemas.microsoft.com/office/drawing/2014/main" id="{93F338CF-E76F-4020-9BA6-5E6220485B42}"/>
              </a:ext>
            </a:extLst>
          </p:cNvPr>
          <p:cNvSpPr txBox="1"/>
          <p:nvPr/>
        </p:nvSpPr>
        <p:spPr>
          <a:xfrm>
            <a:off x="1440094" y="4290936"/>
            <a:ext cx="13607169" cy="3571875"/>
          </a:xfrm>
          <a:prstGeom prst="rect">
            <a:avLst/>
          </a:prstGeom>
          <a:noFill/>
        </p:spPr>
        <p:txBody>
          <a:bodyPr wrap="square" rtlCol="0">
            <a:spAutoFit/>
          </a:bodyPr>
          <a:lstStyle/>
          <a:p>
            <a:pPr marL="0" marR="0" lvl="0" indent="0" algn="l" rtl="0">
              <a:lnSpc>
                <a:spcPct val="115000"/>
              </a:lnSpc>
              <a:spcBef>
                <a:spcPts val="0"/>
              </a:spcBef>
              <a:spcAft>
                <a:spcPts val="0"/>
              </a:spcAft>
              <a:buNone/>
            </a:pPr>
            <a:r>
              <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The recovery process aims to restore systems to operational status and includes:</a:t>
            </a:r>
          </a:p>
          <a:p>
            <a:pPr marL="0" marR="0" lvl="0" indent="0" algn="l" rtl="0">
              <a:lnSpc>
                <a:spcPct val="115000"/>
              </a:lnSpc>
              <a:spcBef>
                <a:spcPts val="0"/>
              </a:spcBef>
              <a:spcAft>
                <a:spcPts val="0"/>
              </a:spcAft>
              <a:buNone/>
            </a:pP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l" rtl="0">
              <a:lnSpc>
                <a:spcPct val="115000"/>
              </a:lnSpc>
              <a:spcBef>
                <a:spcPts val="0"/>
              </a:spcBef>
              <a:spcAft>
                <a:spcPts val="0"/>
              </a:spcAft>
              <a:buNone/>
            </a:pPr>
            <a:r>
              <a:rPr lang="en-US" sz="2200" b="1"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Hardware repair/replacement: </a:t>
            </a:r>
            <a:r>
              <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Addressing physical and operational damage to hardware</a:t>
            </a:r>
          </a:p>
          <a:p>
            <a:pPr marL="0" marR="0" lvl="0" indent="0" algn="l" rtl="0">
              <a:lnSpc>
                <a:spcPct val="115000"/>
              </a:lnSpc>
              <a:spcBef>
                <a:spcPts val="0"/>
              </a:spcBef>
              <a:spcAft>
                <a:spcPts val="0"/>
              </a:spcAft>
              <a:buNone/>
            </a:pP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l" rtl="0">
              <a:lnSpc>
                <a:spcPct val="115000"/>
              </a:lnSpc>
              <a:spcBef>
                <a:spcPts val="0"/>
              </a:spcBef>
              <a:spcAft>
                <a:spcPts val="0"/>
              </a:spcAft>
              <a:buNone/>
            </a:pPr>
            <a:r>
              <a:rPr lang="en-US" sz="2200" b="1"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System software </a:t>
            </a:r>
            <a:r>
              <a:rPr lang="en-US" sz="2200" b="1">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r</a:t>
            </a:r>
            <a:r>
              <a:rPr lang="en-US" sz="2200" b="1"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einstallation: </a:t>
            </a:r>
            <a:r>
              <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Reinstalling or reconfiguring operating systems and applications</a:t>
            </a:r>
          </a:p>
          <a:p>
            <a:pPr marL="0" marR="0" lvl="0" indent="0" algn="l" rtl="0">
              <a:lnSpc>
                <a:spcPct val="115000"/>
              </a:lnSpc>
              <a:spcBef>
                <a:spcPts val="0"/>
              </a:spcBef>
              <a:spcAft>
                <a:spcPts val="0"/>
              </a:spcAft>
              <a:buNone/>
            </a:pP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l" rtl="0">
              <a:lnSpc>
                <a:spcPct val="115000"/>
              </a:lnSpc>
              <a:spcBef>
                <a:spcPts val="0"/>
              </a:spcBef>
              <a:spcAft>
                <a:spcPts val="0"/>
              </a:spcAft>
              <a:buNone/>
            </a:pPr>
            <a:r>
              <a:rPr lang="en-US" sz="2200" b="1"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Data restoration: </a:t>
            </a:r>
            <a:r>
              <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Recovering data from backup media to ensure no information loss</a:t>
            </a:r>
          </a:p>
          <a:p>
            <a:pPr marL="0" marR="0" lvl="0" indent="0" algn="l" rtl="0">
              <a:lnSpc>
                <a:spcPct val="115000"/>
              </a:lnSpc>
              <a:spcBef>
                <a:spcPts val="0"/>
              </a:spcBef>
              <a:spcAft>
                <a:spcPts val="0"/>
              </a:spcAft>
              <a:buNone/>
            </a:pPr>
            <a:endPar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l" rtl="0">
              <a:lnSpc>
                <a:spcPct val="115000"/>
              </a:lnSpc>
              <a:spcBef>
                <a:spcPts val="0"/>
              </a:spcBef>
              <a:spcAft>
                <a:spcPts val="0"/>
              </a:spcAft>
              <a:buNone/>
            </a:pPr>
            <a:r>
              <a:rPr lang="en-US" sz="2200" b="1"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Program cleanup: </a:t>
            </a:r>
            <a:r>
              <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Removing any unwanted programs and data introduced during the incident</a:t>
            </a:r>
            <a:endParaRPr lang="en-US" sz="220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9" name="Google Shape;1109;p20">
            <a:extLst>
              <a:ext uri="{FF2B5EF4-FFF2-40B4-BE49-F238E27FC236}">
                <a16:creationId xmlns:a16="http://schemas.microsoft.com/office/drawing/2014/main" id="{6F868DF7-4F75-422E-807D-DB8A35576C8B}"/>
              </a:ext>
            </a:extLst>
          </p:cNvPr>
          <p:cNvSpPr/>
          <p:nvPr/>
        </p:nvSpPr>
        <p:spPr>
          <a:xfrm>
            <a:off x="1208737" y="3715337"/>
            <a:ext cx="13988824" cy="4525838"/>
          </a:xfrm>
          <a:prstGeom prst="roundRect">
            <a:avLst>
              <a:gd name="adj" fmla="val 3404"/>
            </a:avLst>
          </a:prstGeom>
          <a:solidFill>
            <a:srgbClr val="EAF0F0"/>
          </a:solidFill>
          <a:ln>
            <a:solidFill>
              <a:schemeClr val="tx1">
                <a:lumMod val="50000"/>
                <a:lumOff val="50000"/>
              </a:schemeClr>
            </a:solid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en-US" sz="2000" b="0" i="0" u="none" strike="noStrike" cap="none">
              <a:solidFill>
                <a:srgbClr val="000000"/>
              </a:solidFill>
              <a:latin typeface="Open Sans"/>
              <a:ea typeface="Open Sans"/>
              <a:cs typeface="Open Sans"/>
              <a:sym typeface="Open Sans"/>
            </a:endParaRPr>
          </a:p>
        </p:txBody>
      </p:sp>
      <p:sp>
        <p:nvSpPr>
          <p:cNvPr id="287" name="Google Shape;287;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Response Life Cycle</a:t>
            </a:r>
            <a:endParaRPr/>
          </a:p>
        </p:txBody>
      </p:sp>
      <p:grpSp>
        <p:nvGrpSpPr>
          <p:cNvPr id="288" name="Google Shape;288;p38"/>
          <p:cNvGrpSpPr/>
          <p:nvPr/>
        </p:nvGrpSpPr>
        <p:grpSpPr>
          <a:xfrm>
            <a:off x="1290129" y="1664738"/>
            <a:ext cx="13604124" cy="1417047"/>
            <a:chOff x="-18860" y="0"/>
            <a:chExt cx="13604122" cy="1417045"/>
          </a:xfrm>
        </p:grpSpPr>
        <p:grpSp>
          <p:nvGrpSpPr>
            <p:cNvPr id="289" name="Google Shape;289;p38"/>
            <p:cNvGrpSpPr/>
            <p:nvPr/>
          </p:nvGrpSpPr>
          <p:grpSpPr>
            <a:xfrm>
              <a:off x="5408503" y="432914"/>
              <a:ext cx="2295760" cy="982953"/>
              <a:chOff x="0" y="0"/>
              <a:chExt cx="2295758" cy="982951"/>
            </a:xfrm>
          </p:grpSpPr>
          <p:sp>
            <p:nvSpPr>
              <p:cNvPr id="290" name="Google Shape;290;p38"/>
              <p:cNvSpPr/>
              <p:nvPr/>
            </p:nvSpPr>
            <p:spPr>
              <a:xfrm>
                <a:off x="0" y="0"/>
                <a:ext cx="2295758"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8"/>
              <p:cNvSpPr txBox="1"/>
              <p:nvPr/>
            </p:nvSpPr>
            <p:spPr>
              <a:xfrm>
                <a:off x="533824" y="284024"/>
                <a:ext cx="1264109" cy="414901"/>
              </a:xfrm>
              <a:prstGeom prst="rect">
                <a:avLst/>
              </a:prstGeom>
              <a:noFill/>
              <a:ln>
                <a:noFill/>
              </a:ln>
            </p:spPr>
            <p:txBody>
              <a:bodyPr spcFirstLastPara="1" wrap="square" lIns="36000" tIns="36000" rIns="36000" bIns="3600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Reporting</a:t>
                </a:r>
                <a:endParaRPr sz="1400" b="0" i="0" u="none" strike="noStrike" cap="none">
                  <a:solidFill>
                    <a:srgbClr val="000000"/>
                  </a:solidFill>
                  <a:latin typeface="Arial"/>
                  <a:ea typeface="Arial"/>
                  <a:cs typeface="Arial"/>
                  <a:sym typeface="Arial"/>
                </a:endParaRPr>
              </a:p>
            </p:txBody>
          </p:sp>
        </p:grpSp>
        <p:grpSp>
          <p:nvGrpSpPr>
            <p:cNvPr id="292" name="Google Shape;292;p38"/>
            <p:cNvGrpSpPr/>
            <p:nvPr/>
          </p:nvGrpSpPr>
          <p:grpSpPr>
            <a:xfrm>
              <a:off x="8978838" y="432910"/>
              <a:ext cx="2795124" cy="982953"/>
              <a:chOff x="0" y="0"/>
              <a:chExt cx="2795122" cy="982951"/>
            </a:xfrm>
          </p:grpSpPr>
          <p:sp>
            <p:nvSpPr>
              <p:cNvPr id="293" name="Google Shape;293;p38"/>
              <p:cNvSpPr/>
              <p:nvPr/>
            </p:nvSpPr>
            <p:spPr>
              <a:xfrm>
                <a:off x="0" y="0"/>
                <a:ext cx="2795122" cy="982951"/>
              </a:xfrm>
              <a:prstGeom prst="chevron">
                <a:avLst>
                  <a:gd name="adj" fmla="val 50000"/>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8"/>
              <p:cNvSpPr txBox="1"/>
              <p:nvPr/>
            </p:nvSpPr>
            <p:spPr>
              <a:xfrm>
                <a:off x="543550" y="291465"/>
                <a:ext cx="1850075" cy="400018"/>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Clr>
                    <a:srgbClr val="FFFFFF"/>
                  </a:buClr>
                  <a:buSzPts val="2000"/>
                  <a:buFont typeface="Open Sans"/>
                  <a:buNone/>
                </a:pPr>
                <a:r>
                  <a:rPr lang="en-US" sz="2000" b="1" i="0" u="none" strike="noStrike" cap="none">
                    <a:solidFill>
                      <a:srgbClr val="FFFFFF"/>
                    </a:solidFill>
                    <a:latin typeface="Open Sans"/>
                    <a:ea typeface="Open Sans"/>
                    <a:cs typeface="Open Sans"/>
                    <a:sym typeface="Open Sans"/>
                  </a:rPr>
                  <a:t>Remediation</a:t>
                </a:r>
                <a:endParaRPr sz="1400" b="0" i="0" u="none" strike="noStrike" cap="none">
                  <a:solidFill>
                    <a:srgbClr val="000000"/>
                  </a:solidFill>
                  <a:latin typeface="Arial"/>
                  <a:ea typeface="Arial"/>
                  <a:cs typeface="Arial"/>
                  <a:sym typeface="Arial"/>
                </a:endParaRPr>
              </a:p>
            </p:txBody>
          </p:sp>
        </p:grpSp>
        <p:grpSp>
          <p:nvGrpSpPr>
            <p:cNvPr id="295" name="Google Shape;295;p38"/>
            <p:cNvGrpSpPr/>
            <p:nvPr/>
          </p:nvGrpSpPr>
          <p:grpSpPr>
            <a:xfrm>
              <a:off x="7202463" y="432912"/>
              <a:ext cx="2295760" cy="982953"/>
              <a:chOff x="0" y="0"/>
              <a:chExt cx="2295758" cy="982951"/>
            </a:xfrm>
          </p:grpSpPr>
          <p:sp>
            <p:nvSpPr>
              <p:cNvPr id="296" name="Google Shape;296;p38"/>
              <p:cNvSpPr/>
              <p:nvPr/>
            </p:nvSpPr>
            <p:spPr>
              <a:xfrm>
                <a:off x="0" y="0"/>
                <a:ext cx="2295758"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8"/>
              <p:cNvSpPr txBox="1"/>
              <p:nvPr/>
            </p:nvSpPr>
            <p:spPr>
              <a:xfrm>
                <a:off x="497824" y="284024"/>
                <a:ext cx="1300110" cy="414901"/>
              </a:xfrm>
              <a:prstGeom prst="rect">
                <a:avLst/>
              </a:prstGeom>
              <a:noFill/>
              <a:ln>
                <a:noFill/>
              </a:ln>
            </p:spPr>
            <p:txBody>
              <a:bodyPr spcFirstLastPara="1" wrap="square" lIns="36000" tIns="36000" rIns="36000" bIns="3600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Recovery</a:t>
                </a:r>
                <a:endParaRPr sz="1400" b="0" i="0" u="none" strike="noStrike" cap="none">
                  <a:solidFill>
                    <a:srgbClr val="000000"/>
                  </a:solidFill>
                  <a:latin typeface="Arial"/>
                  <a:ea typeface="Arial"/>
                  <a:cs typeface="Arial"/>
                  <a:sym typeface="Arial"/>
                </a:endParaRPr>
              </a:p>
            </p:txBody>
          </p:sp>
        </p:grpSp>
        <p:grpSp>
          <p:nvGrpSpPr>
            <p:cNvPr id="298" name="Google Shape;298;p38"/>
            <p:cNvGrpSpPr/>
            <p:nvPr/>
          </p:nvGrpSpPr>
          <p:grpSpPr>
            <a:xfrm>
              <a:off x="3597434" y="432914"/>
              <a:ext cx="2295760" cy="982953"/>
              <a:chOff x="0" y="0"/>
              <a:chExt cx="2295758" cy="982951"/>
            </a:xfrm>
          </p:grpSpPr>
          <p:sp>
            <p:nvSpPr>
              <p:cNvPr id="299" name="Google Shape;299;p38"/>
              <p:cNvSpPr/>
              <p:nvPr/>
            </p:nvSpPr>
            <p:spPr>
              <a:xfrm>
                <a:off x="0" y="0"/>
                <a:ext cx="2295758"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8"/>
              <p:cNvSpPr txBox="1"/>
              <p:nvPr/>
            </p:nvSpPr>
            <p:spPr>
              <a:xfrm>
                <a:off x="569824" y="320024"/>
                <a:ext cx="1228110"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Mitigation</a:t>
                </a:r>
                <a:endParaRPr sz="1400" b="0" i="0" u="none" strike="noStrike" cap="none">
                  <a:solidFill>
                    <a:srgbClr val="000000"/>
                  </a:solidFill>
                  <a:latin typeface="Arial"/>
                  <a:ea typeface="Arial"/>
                  <a:cs typeface="Arial"/>
                  <a:sym typeface="Arial"/>
                </a:endParaRPr>
              </a:p>
            </p:txBody>
          </p:sp>
        </p:grpSp>
        <p:grpSp>
          <p:nvGrpSpPr>
            <p:cNvPr id="301" name="Google Shape;301;p38"/>
            <p:cNvGrpSpPr/>
            <p:nvPr/>
          </p:nvGrpSpPr>
          <p:grpSpPr>
            <a:xfrm>
              <a:off x="1803474" y="432914"/>
              <a:ext cx="2295760" cy="982953"/>
              <a:chOff x="0" y="0"/>
              <a:chExt cx="2295758" cy="982951"/>
            </a:xfrm>
          </p:grpSpPr>
          <p:sp>
            <p:nvSpPr>
              <p:cNvPr id="302" name="Google Shape;302;p38"/>
              <p:cNvSpPr/>
              <p:nvPr/>
            </p:nvSpPr>
            <p:spPr>
              <a:xfrm>
                <a:off x="0" y="0"/>
                <a:ext cx="2295758"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8"/>
              <p:cNvSpPr txBox="1"/>
              <p:nvPr/>
            </p:nvSpPr>
            <p:spPr>
              <a:xfrm>
                <a:off x="533824" y="320024"/>
                <a:ext cx="1228110"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grpSp>
        <p:grpSp>
          <p:nvGrpSpPr>
            <p:cNvPr id="304" name="Google Shape;304;p38"/>
            <p:cNvGrpSpPr/>
            <p:nvPr/>
          </p:nvGrpSpPr>
          <p:grpSpPr>
            <a:xfrm>
              <a:off x="11289502" y="432910"/>
              <a:ext cx="2295760" cy="982953"/>
              <a:chOff x="0" y="0"/>
              <a:chExt cx="2295758" cy="982951"/>
            </a:xfrm>
          </p:grpSpPr>
          <p:sp>
            <p:nvSpPr>
              <p:cNvPr id="305" name="Google Shape;305;p38"/>
              <p:cNvSpPr/>
              <p:nvPr/>
            </p:nvSpPr>
            <p:spPr>
              <a:xfrm>
                <a:off x="0" y="0"/>
                <a:ext cx="2295758"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8"/>
              <p:cNvSpPr txBox="1"/>
              <p:nvPr/>
            </p:nvSpPr>
            <p:spPr>
              <a:xfrm>
                <a:off x="533824" y="148574"/>
                <a:ext cx="1264200" cy="615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3F3F3F"/>
                    </a:solidFill>
                    <a:latin typeface="Open Sans"/>
                    <a:ea typeface="Open Sans"/>
                    <a:cs typeface="Open Sans"/>
                    <a:sym typeface="Open Sans"/>
                  </a:rPr>
                  <a:t>Lessons Learned</a:t>
                </a:r>
                <a:endParaRPr sz="1400" b="0" i="0" u="none" strike="noStrike" cap="none">
                  <a:solidFill>
                    <a:srgbClr val="3F3F3F"/>
                  </a:solidFill>
                  <a:latin typeface="Arial"/>
                  <a:ea typeface="Arial"/>
                  <a:cs typeface="Arial"/>
                  <a:sym typeface="Arial"/>
                </a:endParaRPr>
              </a:p>
            </p:txBody>
          </p:sp>
        </p:grpSp>
        <p:cxnSp>
          <p:nvCxnSpPr>
            <p:cNvPr id="307" name="Google Shape;307;p38"/>
            <p:cNvCxnSpPr/>
            <p:nvPr/>
          </p:nvCxnSpPr>
          <p:spPr>
            <a:xfrm rot="10800000">
              <a:off x="1198343" y="22695"/>
              <a:ext cx="11216419" cy="1"/>
            </a:xfrm>
            <a:prstGeom prst="straightConnector1">
              <a:avLst/>
            </a:prstGeom>
            <a:noFill/>
            <a:ln w="50800" cap="flat" cmpd="sng">
              <a:solidFill>
                <a:schemeClr val="accent1"/>
              </a:solidFill>
              <a:prstDash val="solid"/>
              <a:miter lim="800000"/>
              <a:headEnd type="none" w="sm" len="sm"/>
              <a:tailEnd type="none" w="sm" len="sm"/>
            </a:ln>
          </p:spPr>
        </p:cxnSp>
        <p:cxnSp>
          <p:nvCxnSpPr>
            <p:cNvPr id="308" name="Google Shape;308;p38"/>
            <p:cNvCxnSpPr/>
            <p:nvPr/>
          </p:nvCxnSpPr>
          <p:spPr>
            <a:xfrm rot="10800000" flipH="1">
              <a:off x="12398512" y="0"/>
              <a:ext cx="1" cy="430934"/>
            </a:xfrm>
            <a:prstGeom prst="straightConnector1">
              <a:avLst/>
            </a:prstGeom>
            <a:noFill/>
            <a:ln w="50800" cap="flat" cmpd="sng">
              <a:solidFill>
                <a:schemeClr val="accent1"/>
              </a:solidFill>
              <a:prstDash val="solid"/>
              <a:miter lim="800000"/>
              <a:headEnd type="none" w="sm" len="sm"/>
              <a:tailEnd type="none" w="sm" len="sm"/>
            </a:ln>
          </p:spPr>
        </p:cxnSp>
        <p:cxnSp>
          <p:nvCxnSpPr>
            <p:cNvPr id="309" name="Google Shape;309;p38"/>
            <p:cNvCxnSpPr/>
            <p:nvPr/>
          </p:nvCxnSpPr>
          <p:spPr>
            <a:xfrm rot="10800000" flipH="1">
              <a:off x="1225368" y="0"/>
              <a:ext cx="1" cy="430934"/>
            </a:xfrm>
            <a:prstGeom prst="straightConnector1">
              <a:avLst/>
            </a:prstGeom>
            <a:noFill/>
            <a:ln w="50800" cap="flat" cmpd="sng">
              <a:solidFill>
                <a:schemeClr val="accent1"/>
              </a:solidFill>
              <a:prstDash val="solid"/>
              <a:miter lim="800000"/>
              <a:headEnd type="triangle" w="med" len="med"/>
              <a:tailEnd type="none" w="sm" len="sm"/>
            </a:ln>
          </p:spPr>
        </p:cxnSp>
        <p:sp>
          <p:nvSpPr>
            <p:cNvPr id="310" name="Google Shape;310;p38"/>
            <p:cNvSpPr/>
            <p:nvPr/>
          </p:nvSpPr>
          <p:spPr>
            <a:xfrm>
              <a:off x="-18860" y="434093"/>
              <a:ext cx="2314620" cy="982952"/>
            </a:xfrm>
            <a:custGeom>
              <a:avLst/>
              <a:gdLst/>
              <a:ahLst/>
              <a:cxnLst/>
              <a:rect l="l" t="t" r="r" b="b"/>
              <a:pathLst>
                <a:path w="21600" h="21600" extrusionOk="0">
                  <a:moveTo>
                    <a:pt x="0" y="0"/>
                  </a:moveTo>
                  <a:lnTo>
                    <a:pt x="16976" y="0"/>
                  </a:lnTo>
                  <a:lnTo>
                    <a:pt x="21600" y="10800"/>
                  </a:lnTo>
                  <a:lnTo>
                    <a:pt x="16976" y="21600"/>
                  </a:lnTo>
                  <a:lnTo>
                    <a:pt x="0" y="21600"/>
                  </a:lnTo>
                  <a:close/>
                </a:path>
              </a:pathLst>
            </a:cu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11" name="Google Shape;311;p38"/>
          <p:cNvPicPr preferRelativeResize="0"/>
          <p:nvPr/>
        </p:nvPicPr>
        <p:blipFill rotWithShape="1">
          <a:blip r:embed="rId3">
            <a:alphaModFix/>
          </a:blip>
          <a:srcRect/>
          <a:stretch/>
        </p:blipFill>
        <p:spPr>
          <a:xfrm>
            <a:off x="4130055" y="752158"/>
            <a:ext cx="8020275" cy="365760"/>
          </a:xfrm>
          <a:prstGeom prst="rect">
            <a:avLst/>
          </a:prstGeom>
          <a:noFill/>
          <a:ln>
            <a:noFill/>
          </a:ln>
        </p:spPr>
      </p:pic>
      <p:sp>
        <p:nvSpPr>
          <p:cNvPr id="313" name="Google Shape;313;p38"/>
          <p:cNvSpPr txBox="1"/>
          <p:nvPr/>
        </p:nvSpPr>
        <p:spPr>
          <a:xfrm>
            <a:off x="1492849" y="2418857"/>
            <a:ext cx="1965324" cy="34290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Detection</a:t>
            </a:r>
            <a:endParaRPr sz="1400" b="0" i="0" u="none" strike="noStrike" cap="none">
              <a:solidFill>
                <a:srgbClr val="000000"/>
              </a:solidFill>
              <a:latin typeface="Arial"/>
              <a:ea typeface="Arial"/>
              <a:cs typeface="Arial"/>
              <a:sym typeface="Arial"/>
            </a:endParaRPr>
          </a:p>
        </p:txBody>
      </p:sp>
      <p:sp>
        <p:nvSpPr>
          <p:cNvPr id="30" name="TextBox 29">
            <a:extLst>
              <a:ext uri="{FF2B5EF4-FFF2-40B4-BE49-F238E27FC236}">
                <a16:creationId xmlns:a16="http://schemas.microsoft.com/office/drawing/2014/main" id="{970B7C4C-BBBF-4EF5-A24C-4580F7A76A6A}"/>
              </a:ext>
            </a:extLst>
          </p:cNvPr>
          <p:cNvSpPr txBox="1"/>
          <p:nvPr/>
        </p:nvSpPr>
        <p:spPr>
          <a:xfrm>
            <a:off x="1462497" y="4176599"/>
            <a:ext cx="13607169" cy="3180743"/>
          </a:xfrm>
          <a:prstGeom prst="rect">
            <a:avLst/>
          </a:prstGeom>
          <a:noFill/>
        </p:spPr>
        <p:txBody>
          <a:bodyPr wrap="square" rtlCol="0">
            <a:spAutoFit/>
          </a:bodyPr>
          <a:lstStyle/>
          <a:p>
            <a:pPr marR="0" lvl="0" algn="l" rtl="0">
              <a:lnSpc>
                <a:spcPct val="115000"/>
              </a:lnSpc>
              <a:spcBef>
                <a:spcPts val="0"/>
              </a:spcBef>
              <a:spcAft>
                <a:spcPts val="0"/>
              </a:spcAft>
              <a:buClr>
                <a:srgbClr val="3F3F3F"/>
              </a:buClr>
              <a:buSzPts val="2200"/>
            </a:pPr>
            <a:r>
              <a:rPr lang="en-US" sz="2200" b="0" i="0" u="none" strike="noStrike" cap="none">
                <a:solidFill>
                  <a:srgbClr val="3F3F3F"/>
                </a:solidFill>
                <a:latin typeface="Open Sans"/>
                <a:ea typeface="Open Sans"/>
                <a:cs typeface="Open Sans"/>
                <a:sym typeface="Open Sans"/>
              </a:rPr>
              <a:t>Key aspects of remediation include:</a:t>
            </a:r>
          </a:p>
          <a:p>
            <a:pPr marL="342900" marR="0" lvl="0" indent="-342900" algn="l" rtl="0">
              <a:lnSpc>
                <a:spcPct val="115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System repair: </a:t>
            </a:r>
            <a:r>
              <a:rPr lang="en-US" sz="2200" b="0" i="0" u="none" strike="noStrike" cap="none">
                <a:solidFill>
                  <a:srgbClr val="3F3F3F"/>
                </a:solidFill>
                <a:latin typeface="Open Sans"/>
                <a:ea typeface="Open Sans"/>
                <a:cs typeface="Open Sans"/>
                <a:sym typeface="Open Sans"/>
              </a:rPr>
              <a:t>Fixes to affected systems and software</a:t>
            </a:r>
          </a:p>
          <a:p>
            <a:pPr marL="342900" marR="0" lvl="0" indent="-342900" algn="l" rtl="0">
              <a:lnSpc>
                <a:spcPct val="115000"/>
              </a:lnSpc>
              <a:spcBef>
                <a:spcPts val="0"/>
              </a:spcBef>
              <a:spcAft>
                <a:spcPts val="0"/>
              </a:spcAft>
              <a:buClr>
                <a:srgbClr val="3F3F3F"/>
              </a:buClr>
              <a:buSzPts val="2200"/>
              <a:buFont typeface="Arial"/>
              <a:buChar char="•"/>
            </a:pPr>
            <a:endParaRPr lang="en-US"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Communication: </a:t>
            </a:r>
            <a:r>
              <a:rPr lang="en-US" sz="2200" b="0" i="0" u="none" strike="noStrike" cap="none">
                <a:solidFill>
                  <a:srgbClr val="3F3F3F"/>
                </a:solidFill>
                <a:latin typeface="Open Sans"/>
                <a:ea typeface="Open Sans"/>
                <a:cs typeface="Open Sans"/>
                <a:sym typeface="Open Sans"/>
              </a:rPr>
              <a:t>Updates and instructions to all affected parties</a:t>
            </a:r>
          </a:p>
          <a:p>
            <a:pPr marL="342900" marR="0" lvl="0" indent="-342900" algn="l" rtl="0">
              <a:lnSpc>
                <a:spcPct val="115000"/>
              </a:lnSpc>
              <a:spcBef>
                <a:spcPts val="0"/>
              </a:spcBef>
              <a:spcAft>
                <a:spcPts val="0"/>
              </a:spcAft>
              <a:buClr>
                <a:srgbClr val="3F3F3F"/>
              </a:buClr>
              <a:buSzPts val="2200"/>
              <a:buFont typeface="Arial"/>
              <a:buChar char="•"/>
            </a:pPr>
            <a:endParaRPr lang="en-US"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Analysis: </a:t>
            </a:r>
            <a:r>
              <a:rPr lang="en-US" sz="2200" b="0" i="0" u="none" strike="noStrike" cap="none">
                <a:solidFill>
                  <a:srgbClr val="3F3F3F"/>
                </a:solidFill>
                <a:latin typeface="Open Sans"/>
                <a:ea typeface="Open Sans"/>
                <a:cs typeface="Open Sans"/>
                <a:sym typeface="Open Sans"/>
              </a:rPr>
              <a:t>Confirming that the incident is fully contained and unlikely to reoccur</a:t>
            </a:r>
          </a:p>
          <a:p>
            <a:pPr marL="342900" marR="0" lvl="0" indent="-342900" algn="l" rtl="0">
              <a:lnSpc>
                <a:spcPct val="115000"/>
              </a:lnSpc>
              <a:spcBef>
                <a:spcPts val="0"/>
              </a:spcBef>
              <a:spcAft>
                <a:spcPts val="0"/>
              </a:spcAft>
              <a:buClr>
                <a:srgbClr val="3F3F3F"/>
              </a:buClr>
              <a:buSzPts val="2200"/>
              <a:buFont typeface="Arial"/>
              <a:buChar char="•"/>
            </a:pPr>
            <a:endParaRPr lang="en-US"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Preventive measures: </a:t>
            </a:r>
            <a:r>
              <a:rPr lang="en-US" sz="2200" b="0" i="0" u="none" strike="noStrike" cap="none">
                <a:solidFill>
                  <a:srgbClr val="3F3F3F"/>
                </a:solidFill>
                <a:latin typeface="Open Sans"/>
                <a:ea typeface="Open Sans"/>
                <a:cs typeface="Open Sans"/>
                <a:sym typeface="Open Sans"/>
              </a:rPr>
              <a:t>Adjusting policies and protections to prevent future incidents</a:t>
            </a:r>
            <a:endParaRPr lang="en-US" sz="240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Response Life Cycle</a:t>
            </a:r>
            <a:endParaRPr/>
          </a:p>
        </p:txBody>
      </p:sp>
      <p:grpSp>
        <p:nvGrpSpPr>
          <p:cNvPr id="319" name="Google Shape;319;p39"/>
          <p:cNvGrpSpPr/>
          <p:nvPr/>
        </p:nvGrpSpPr>
        <p:grpSpPr>
          <a:xfrm>
            <a:off x="1290130" y="1664738"/>
            <a:ext cx="13551376" cy="1417047"/>
            <a:chOff x="-124370" y="0"/>
            <a:chExt cx="13551375" cy="1417045"/>
          </a:xfrm>
        </p:grpSpPr>
        <p:grpSp>
          <p:nvGrpSpPr>
            <p:cNvPr id="320" name="Google Shape;320;p39"/>
            <p:cNvGrpSpPr/>
            <p:nvPr/>
          </p:nvGrpSpPr>
          <p:grpSpPr>
            <a:xfrm>
              <a:off x="5408506" y="432914"/>
              <a:ext cx="2295761" cy="982953"/>
              <a:chOff x="0" y="0"/>
              <a:chExt cx="2295760" cy="982951"/>
            </a:xfrm>
          </p:grpSpPr>
          <p:sp>
            <p:nvSpPr>
              <p:cNvPr id="321" name="Google Shape;321;p39"/>
              <p:cNvSpPr/>
              <p:nvPr/>
            </p:nvSpPr>
            <p:spPr>
              <a:xfrm>
                <a:off x="0" y="0"/>
                <a:ext cx="2295760"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9"/>
              <p:cNvSpPr txBox="1"/>
              <p:nvPr/>
            </p:nvSpPr>
            <p:spPr>
              <a:xfrm>
                <a:off x="533824" y="284024"/>
                <a:ext cx="1264110" cy="414901"/>
              </a:xfrm>
              <a:prstGeom prst="rect">
                <a:avLst/>
              </a:prstGeom>
              <a:noFill/>
              <a:ln>
                <a:noFill/>
              </a:ln>
            </p:spPr>
            <p:txBody>
              <a:bodyPr spcFirstLastPara="1" wrap="square" lIns="36000" tIns="36000" rIns="36000" bIns="3600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Reporting</a:t>
                </a:r>
                <a:endParaRPr sz="1400" b="0" i="0" u="none" strike="noStrike" cap="none">
                  <a:solidFill>
                    <a:srgbClr val="000000"/>
                  </a:solidFill>
                  <a:latin typeface="Arial"/>
                  <a:ea typeface="Arial"/>
                  <a:cs typeface="Arial"/>
                  <a:sym typeface="Arial"/>
                </a:endParaRPr>
              </a:p>
            </p:txBody>
          </p:sp>
        </p:grpSp>
        <p:grpSp>
          <p:nvGrpSpPr>
            <p:cNvPr id="323" name="Google Shape;323;p39"/>
            <p:cNvGrpSpPr/>
            <p:nvPr/>
          </p:nvGrpSpPr>
          <p:grpSpPr>
            <a:xfrm>
              <a:off x="9001197" y="432910"/>
              <a:ext cx="2623727" cy="982953"/>
              <a:chOff x="0" y="0"/>
              <a:chExt cx="2623725" cy="982951"/>
            </a:xfrm>
          </p:grpSpPr>
          <p:sp>
            <p:nvSpPr>
              <p:cNvPr id="324" name="Google Shape;324;p39"/>
              <p:cNvSpPr/>
              <p:nvPr/>
            </p:nvSpPr>
            <p:spPr>
              <a:xfrm>
                <a:off x="0" y="0"/>
                <a:ext cx="2623725"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9"/>
              <p:cNvSpPr txBox="1"/>
              <p:nvPr/>
            </p:nvSpPr>
            <p:spPr>
              <a:xfrm>
                <a:off x="533824" y="320024"/>
                <a:ext cx="1592076"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Remediation</a:t>
                </a:r>
                <a:endParaRPr sz="1400" b="0" i="0" u="none" strike="noStrike" cap="none">
                  <a:solidFill>
                    <a:srgbClr val="000000"/>
                  </a:solidFill>
                  <a:latin typeface="Arial"/>
                  <a:ea typeface="Arial"/>
                  <a:cs typeface="Arial"/>
                  <a:sym typeface="Arial"/>
                </a:endParaRPr>
              </a:p>
            </p:txBody>
          </p:sp>
        </p:grpSp>
        <p:grpSp>
          <p:nvGrpSpPr>
            <p:cNvPr id="326" name="Google Shape;326;p39"/>
            <p:cNvGrpSpPr/>
            <p:nvPr/>
          </p:nvGrpSpPr>
          <p:grpSpPr>
            <a:xfrm>
              <a:off x="7202467" y="432912"/>
              <a:ext cx="2295761" cy="982953"/>
              <a:chOff x="0" y="0"/>
              <a:chExt cx="2295760" cy="982951"/>
            </a:xfrm>
          </p:grpSpPr>
          <p:sp>
            <p:nvSpPr>
              <p:cNvPr id="327" name="Google Shape;327;p39"/>
              <p:cNvSpPr/>
              <p:nvPr/>
            </p:nvSpPr>
            <p:spPr>
              <a:xfrm>
                <a:off x="0" y="0"/>
                <a:ext cx="2295760"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9"/>
              <p:cNvSpPr txBox="1"/>
              <p:nvPr/>
            </p:nvSpPr>
            <p:spPr>
              <a:xfrm>
                <a:off x="497824" y="284024"/>
                <a:ext cx="1300111" cy="414901"/>
              </a:xfrm>
              <a:prstGeom prst="rect">
                <a:avLst/>
              </a:prstGeom>
              <a:noFill/>
              <a:ln>
                <a:noFill/>
              </a:ln>
            </p:spPr>
            <p:txBody>
              <a:bodyPr spcFirstLastPara="1" wrap="square" lIns="36000" tIns="36000" rIns="36000" bIns="3600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Recovery</a:t>
                </a:r>
                <a:endParaRPr sz="1400" b="0" i="0" u="none" strike="noStrike" cap="none">
                  <a:solidFill>
                    <a:srgbClr val="000000"/>
                  </a:solidFill>
                  <a:latin typeface="Arial"/>
                  <a:ea typeface="Arial"/>
                  <a:cs typeface="Arial"/>
                  <a:sym typeface="Arial"/>
                </a:endParaRPr>
              </a:p>
            </p:txBody>
          </p:sp>
        </p:grpSp>
        <p:grpSp>
          <p:nvGrpSpPr>
            <p:cNvPr id="329" name="Google Shape;329;p39"/>
            <p:cNvGrpSpPr/>
            <p:nvPr/>
          </p:nvGrpSpPr>
          <p:grpSpPr>
            <a:xfrm>
              <a:off x="3597436" y="432914"/>
              <a:ext cx="2295761" cy="982953"/>
              <a:chOff x="0" y="0"/>
              <a:chExt cx="2295760" cy="982951"/>
            </a:xfrm>
          </p:grpSpPr>
          <p:sp>
            <p:nvSpPr>
              <p:cNvPr id="330" name="Google Shape;330;p39"/>
              <p:cNvSpPr/>
              <p:nvPr/>
            </p:nvSpPr>
            <p:spPr>
              <a:xfrm>
                <a:off x="0" y="0"/>
                <a:ext cx="2295760"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9"/>
              <p:cNvSpPr txBox="1"/>
              <p:nvPr/>
            </p:nvSpPr>
            <p:spPr>
              <a:xfrm>
                <a:off x="569825" y="320024"/>
                <a:ext cx="1228110"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Mitigation</a:t>
                </a:r>
                <a:endParaRPr sz="1400" b="0" i="0" u="none" strike="noStrike" cap="none">
                  <a:solidFill>
                    <a:srgbClr val="000000"/>
                  </a:solidFill>
                  <a:latin typeface="Arial"/>
                  <a:ea typeface="Arial"/>
                  <a:cs typeface="Arial"/>
                  <a:sym typeface="Arial"/>
                </a:endParaRPr>
              </a:p>
            </p:txBody>
          </p:sp>
        </p:grpSp>
        <p:grpSp>
          <p:nvGrpSpPr>
            <p:cNvPr id="332" name="Google Shape;332;p39"/>
            <p:cNvGrpSpPr/>
            <p:nvPr/>
          </p:nvGrpSpPr>
          <p:grpSpPr>
            <a:xfrm>
              <a:off x="1803475" y="432914"/>
              <a:ext cx="2295762" cy="982953"/>
              <a:chOff x="0" y="0"/>
              <a:chExt cx="2295760" cy="982951"/>
            </a:xfrm>
          </p:grpSpPr>
          <p:sp>
            <p:nvSpPr>
              <p:cNvPr id="333" name="Google Shape;333;p39"/>
              <p:cNvSpPr/>
              <p:nvPr/>
            </p:nvSpPr>
            <p:spPr>
              <a:xfrm>
                <a:off x="0" y="0"/>
                <a:ext cx="2295760" cy="982951"/>
              </a:xfrm>
              <a:prstGeom prst="chevron">
                <a:avLst>
                  <a:gd name="adj" fmla="val 50000"/>
                </a:avLst>
              </a:pr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9"/>
              <p:cNvSpPr txBox="1"/>
              <p:nvPr/>
            </p:nvSpPr>
            <p:spPr>
              <a:xfrm>
                <a:off x="533824" y="320024"/>
                <a:ext cx="1228111" cy="34290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grpSp>
        <p:grpSp>
          <p:nvGrpSpPr>
            <p:cNvPr id="335" name="Google Shape;335;p39"/>
            <p:cNvGrpSpPr/>
            <p:nvPr/>
          </p:nvGrpSpPr>
          <p:grpSpPr>
            <a:xfrm>
              <a:off x="11131244" y="432910"/>
              <a:ext cx="2295761" cy="982953"/>
              <a:chOff x="0" y="0"/>
              <a:chExt cx="2295760" cy="982951"/>
            </a:xfrm>
          </p:grpSpPr>
          <p:sp>
            <p:nvSpPr>
              <p:cNvPr id="336" name="Google Shape;336;p39"/>
              <p:cNvSpPr/>
              <p:nvPr/>
            </p:nvSpPr>
            <p:spPr>
              <a:xfrm>
                <a:off x="0" y="0"/>
                <a:ext cx="2295760" cy="982951"/>
              </a:xfrm>
              <a:prstGeom prst="chevron">
                <a:avLst>
                  <a:gd name="adj" fmla="val 50000"/>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9"/>
              <p:cNvSpPr txBox="1"/>
              <p:nvPr/>
            </p:nvSpPr>
            <p:spPr>
              <a:xfrm>
                <a:off x="543550" y="102874"/>
                <a:ext cx="1208659" cy="777201"/>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Clr>
                    <a:srgbClr val="FFFFFF"/>
                  </a:buClr>
                  <a:buSzPts val="2000"/>
                  <a:buFont typeface="Open Sans"/>
                  <a:buNone/>
                </a:pPr>
                <a:r>
                  <a:rPr lang="en-US" sz="2000" b="1" i="0" u="none" strike="noStrike" cap="none">
                    <a:solidFill>
                      <a:srgbClr val="FFFFFF"/>
                    </a:solidFill>
                    <a:latin typeface="Open Sans"/>
                    <a:ea typeface="Open Sans"/>
                    <a:cs typeface="Open Sans"/>
                    <a:sym typeface="Open Sans"/>
                  </a:rPr>
                  <a:t>Lessons Learned</a:t>
                </a:r>
                <a:endParaRPr sz="1400" b="0" i="0" u="none" strike="noStrike" cap="none">
                  <a:solidFill>
                    <a:srgbClr val="000000"/>
                  </a:solidFill>
                  <a:latin typeface="Arial"/>
                  <a:ea typeface="Arial"/>
                  <a:cs typeface="Arial"/>
                  <a:sym typeface="Arial"/>
                </a:endParaRPr>
              </a:p>
            </p:txBody>
          </p:sp>
        </p:grpSp>
        <p:cxnSp>
          <p:nvCxnSpPr>
            <p:cNvPr id="338" name="Google Shape;338;p39"/>
            <p:cNvCxnSpPr/>
            <p:nvPr/>
          </p:nvCxnSpPr>
          <p:spPr>
            <a:xfrm rot="10800000">
              <a:off x="1092837" y="22695"/>
              <a:ext cx="11216426" cy="1"/>
            </a:xfrm>
            <a:prstGeom prst="straightConnector1">
              <a:avLst/>
            </a:prstGeom>
            <a:noFill/>
            <a:ln w="50800" cap="flat" cmpd="sng">
              <a:solidFill>
                <a:schemeClr val="accent1"/>
              </a:solidFill>
              <a:prstDash val="solid"/>
              <a:miter lim="800000"/>
              <a:headEnd type="none" w="sm" len="sm"/>
              <a:tailEnd type="none" w="sm" len="sm"/>
            </a:ln>
          </p:spPr>
        </p:cxnSp>
        <p:cxnSp>
          <p:nvCxnSpPr>
            <p:cNvPr id="339" name="Google Shape;339;p39"/>
            <p:cNvCxnSpPr/>
            <p:nvPr/>
          </p:nvCxnSpPr>
          <p:spPr>
            <a:xfrm rot="10800000" flipH="1">
              <a:off x="12293013" y="0"/>
              <a:ext cx="1" cy="430934"/>
            </a:xfrm>
            <a:prstGeom prst="straightConnector1">
              <a:avLst/>
            </a:prstGeom>
            <a:noFill/>
            <a:ln w="50800" cap="flat" cmpd="sng">
              <a:solidFill>
                <a:schemeClr val="accent1"/>
              </a:solidFill>
              <a:prstDash val="solid"/>
              <a:miter lim="800000"/>
              <a:headEnd type="none" w="sm" len="sm"/>
              <a:tailEnd type="none" w="sm" len="sm"/>
            </a:ln>
          </p:spPr>
        </p:cxnSp>
        <p:cxnSp>
          <p:nvCxnSpPr>
            <p:cNvPr id="340" name="Google Shape;340;p39"/>
            <p:cNvCxnSpPr/>
            <p:nvPr/>
          </p:nvCxnSpPr>
          <p:spPr>
            <a:xfrm rot="10800000" flipH="1">
              <a:off x="1119862" y="0"/>
              <a:ext cx="1" cy="430934"/>
            </a:xfrm>
            <a:prstGeom prst="straightConnector1">
              <a:avLst/>
            </a:prstGeom>
            <a:noFill/>
            <a:ln w="50800" cap="flat" cmpd="sng">
              <a:solidFill>
                <a:schemeClr val="accent1"/>
              </a:solidFill>
              <a:prstDash val="solid"/>
              <a:miter lim="800000"/>
              <a:headEnd type="triangle" w="med" len="med"/>
              <a:tailEnd type="none" w="sm" len="sm"/>
            </a:ln>
          </p:spPr>
        </p:cxnSp>
        <p:grpSp>
          <p:nvGrpSpPr>
            <p:cNvPr id="341" name="Google Shape;341;p39"/>
            <p:cNvGrpSpPr/>
            <p:nvPr/>
          </p:nvGrpSpPr>
          <p:grpSpPr>
            <a:xfrm>
              <a:off x="-124370" y="434093"/>
              <a:ext cx="2420132" cy="982952"/>
              <a:chOff x="-124369" y="0"/>
              <a:chExt cx="2420130" cy="982950"/>
            </a:xfrm>
          </p:grpSpPr>
          <p:sp>
            <p:nvSpPr>
              <p:cNvPr id="342" name="Google Shape;342;p39"/>
              <p:cNvSpPr/>
              <p:nvPr/>
            </p:nvSpPr>
            <p:spPr>
              <a:xfrm>
                <a:off x="-124369" y="0"/>
                <a:ext cx="2420130" cy="982950"/>
              </a:xfrm>
              <a:custGeom>
                <a:avLst/>
                <a:gdLst/>
                <a:ahLst/>
                <a:cxnLst/>
                <a:rect l="l" t="t" r="r" b="b"/>
                <a:pathLst>
                  <a:path w="21600" h="21600" extrusionOk="0">
                    <a:moveTo>
                      <a:pt x="0" y="0"/>
                    </a:moveTo>
                    <a:lnTo>
                      <a:pt x="16976" y="0"/>
                    </a:lnTo>
                    <a:lnTo>
                      <a:pt x="21600" y="10800"/>
                    </a:lnTo>
                    <a:lnTo>
                      <a:pt x="16976" y="21600"/>
                    </a:lnTo>
                    <a:lnTo>
                      <a:pt x="0" y="21600"/>
                    </a:lnTo>
                    <a:close/>
                  </a:path>
                </a:pathLst>
              </a:custGeom>
              <a:solidFill>
                <a:srgbClr val="EEEEEE">
                  <a:alpha val="48627"/>
                </a:srgbClr>
              </a:solidFill>
              <a:ln w="12700" cap="flat" cmpd="sng">
                <a:solidFill>
                  <a:srgbClr val="D7D7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9"/>
              <p:cNvSpPr txBox="1"/>
              <p:nvPr/>
            </p:nvSpPr>
            <p:spPr>
              <a:xfrm>
                <a:off x="78350" y="320024"/>
                <a:ext cx="1965322" cy="342901"/>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44444"/>
                  </a:buClr>
                  <a:buSzPts val="2000"/>
                  <a:buFont typeface="Open Sans"/>
                  <a:buNone/>
                </a:pPr>
                <a:r>
                  <a:rPr lang="en-US" sz="2000" b="0" i="0" u="none" strike="noStrike" cap="none">
                    <a:solidFill>
                      <a:srgbClr val="444444"/>
                    </a:solidFill>
                    <a:latin typeface="Open Sans"/>
                    <a:ea typeface="Open Sans"/>
                    <a:cs typeface="Open Sans"/>
                    <a:sym typeface="Open Sans"/>
                  </a:rPr>
                  <a:t>Detection</a:t>
                </a:r>
                <a:endParaRPr sz="1400" b="0" i="0" u="none" strike="noStrike" cap="none">
                  <a:solidFill>
                    <a:srgbClr val="000000"/>
                  </a:solidFill>
                  <a:latin typeface="Arial"/>
                  <a:ea typeface="Arial"/>
                  <a:cs typeface="Arial"/>
                  <a:sym typeface="Arial"/>
                </a:endParaRPr>
              </a:p>
            </p:txBody>
          </p:sp>
        </p:grpSp>
      </p:grpSp>
      <p:pic>
        <p:nvPicPr>
          <p:cNvPr id="344" name="Google Shape;344;p39"/>
          <p:cNvPicPr preferRelativeResize="0"/>
          <p:nvPr/>
        </p:nvPicPr>
        <p:blipFill rotWithShape="1">
          <a:blip r:embed="rId3">
            <a:alphaModFix/>
          </a:blip>
          <a:srcRect/>
          <a:stretch/>
        </p:blipFill>
        <p:spPr>
          <a:xfrm>
            <a:off x="4130055" y="752158"/>
            <a:ext cx="8020275" cy="365760"/>
          </a:xfrm>
          <a:prstGeom prst="rect">
            <a:avLst/>
          </a:prstGeom>
          <a:noFill/>
          <a:ln>
            <a:noFill/>
          </a:ln>
        </p:spPr>
      </p:pic>
      <p:sp>
        <p:nvSpPr>
          <p:cNvPr id="31" name="Google Shape;1109;p20">
            <a:extLst>
              <a:ext uri="{FF2B5EF4-FFF2-40B4-BE49-F238E27FC236}">
                <a16:creationId xmlns:a16="http://schemas.microsoft.com/office/drawing/2014/main" id="{876951EB-579B-42B3-8FEE-E384213BBFB7}"/>
              </a:ext>
            </a:extLst>
          </p:cNvPr>
          <p:cNvSpPr/>
          <p:nvPr/>
        </p:nvSpPr>
        <p:spPr>
          <a:xfrm>
            <a:off x="1208737" y="3715337"/>
            <a:ext cx="13988824" cy="4525838"/>
          </a:xfrm>
          <a:prstGeom prst="roundRect">
            <a:avLst>
              <a:gd name="adj" fmla="val 3404"/>
            </a:avLst>
          </a:prstGeom>
          <a:solidFill>
            <a:srgbClr val="EAF0F0"/>
          </a:solidFill>
          <a:ln>
            <a:solidFill>
              <a:schemeClr val="tx1">
                <a:lumMod val="50000"/>
                <a:lumOff val="50000"/>
              </a:schemeClr>
            </a:solid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en-US" sz="2000" b="0" i="0" u="none" strike="noStrike" cap="none">
              <a:solidFill>
                <a:srgbClr val="000000"/>
              </a:solidFill>
              <a:latin typeface="Open Sans"/>
              <a:ea typeface="Open Sans"/>
              <a:cs typeface="Open Sans"/>
              <a:sym typeface="Open Sans"/>
            </a:endParaRPr>
          </a:p>
        </p:txBody>
      </p:sp>
      <p:sp>
        <p:nvSpPr>
          <p:cNvPr id="32" name="TextBox 31">
            <a:extLst>
              <a:ext uri="{FF2B5EF4-FFF2-40B4-BE49-F238E27FC236}">
                <a16:creationId xmlns:a16="http://schemas.microsoft.com/office/drawing/2014/main" id="{3EA99FB5-3CF3-46ED-84DA-445A8CF2BA47}"/>
              </a:ext>
            </a:extLst>
          </p:cNvPr>
          <p:cNvSpPr txBox="1"/>
          <p:nvPr/>
        </p:nvSpPr>
        <p:spPr>
          <a:xfrm>
            <a:off x="1440094" y="3928986"/>
            <a:ext cx="13607169" cy="3180743"/>
          </a:xfrm>
          <a:prstGeom prst="rect">
            <a:avLst/>
          </a:prstGeom>
          <a:noFill/>
        </p:spPr>
        <p:txBody>
          <a:bodyPr wrap="square" rtlCol="0">
            <a:spAutoFit/>
          </a:bodyPr>
          <a:lstStyle/>
          <a:p>
            <a:pPr marR="0" lvl="0" algn="l" rtl="0">
              <a:lnSpc>
                <a:spcPct val="115000"/>
              </a:lnSpc>
              <a:spcBef>
                <a:spcPts val="0"/>
              </a:spcBef>
              <a:spcAft>
                <a:spcPts val="0"/>
              </a:spcAft>
              <a:buClr>
                <a:srgbClr val="3F3F3F"/>
              </a:buClr>
              <a:buSzPts val="2200"/>
            </a:pPr>
            <a:r>
              <a:rPr lang="en-US" sz="2200" b="0" i="0" u="none" strike="noStrike" cap="none">
                <a:solidFill>
                  <a:srgbClr val="3F3F3F"/>
                </a:solidFill>
                <a:latin typeface="Open Sans"/>
                <a:ea typeface="Open Sans"/>
                <a:cs typeface="Open Sans"/>
                <a:sym typeface="Open Sans"/>
              </a:rPr>
              <a:t>Important considerations for lessons learned include:</a:t>
            </a:r>
          </a:p>
          <a:p>
            <a:pPr marR="0" lvl="0" algn="l" rtl="0">
              <a:lnSpc>
                <a:spcPct val="115000"/>
              </a:lnSpc>
              <a:spcBef>
                <a:spcPts val="0"/>
              </a:spcBef>
              <a:spcAft>
                <a:spcPts val="0"/>
              </a:spcAft>
              <a:buClr>
                <a:srgbClr val="3F3F3F"/>
              </a:buClr>
              <a:buSzPts val="2200"/>
            </a:pPr>
            <a:endParaRPr lang="en-US"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Review meetings: </a:t>
            </a:r>
            <a:r>
              <a:rPr lang="en-US" sz="2200" b="0" i="0" u="none" strike="noStrike" cap="none">
                <a:solidFill>
                  <a:srgbClr val="3F3F3F"/>
                </a:solidFill>
                <a:latin typeface="Open Sans"/>
                <a:ea typeface="Open Sans"/>
                <a:cs typeface="Open Sans"/>
                <a:sym typeface="Open Sans"/>
              </a:rPr>
              <a:t>Regularly scheduled to discuss the handling and outcome of incidents.</a:t>
            </a:r>
          </a:p>
          <a:p>
            <a:pPr marL="342900" marR="0" lvl="0" indent="-342900" algn="l" rtl="0">
              <a:lnSpc>
                <a:spcPct val="115000"/>
              </a:lnSpc>
              <a:spcBef>
                <a:spcPts val="0"/>
              </a:spcBef>
              <a:spcAft>
                <a:spcPts val="0"/>
              </a:spcAft>
              <a:buClr>
                <a:srgbClr val="3F3F3F"/>
              </a:buClr>
              <a:buSzPts val="2200"/>
              <a:buFont typeface="Arial"/>
              <a:buChar char="•"/>
            </a:pPr>
            <a:endParaRPr lang="en-US"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Documentation: </a:t>
            </a:r>
            <a:r>
              <a:rPr lang="en-US" sz="2200" b="0" i="0" u="none" strike="noStrike" cap="none">
                <a:solidFill>
                  <a:srgbClr val="3F3F3F"/>
                </a:solidFill>
                <a:latin typeface="Open Sans"/>
                <a:ea typeface="Open Sans"/>
                <a:cs typeface="Open Sans"/>
                <a:sym typeface="Open Sans"/>
              </a:rPr>
              <a:t>Detailed follow-up reports that serve as references for future incident response efforts.</a:t>
            </a:r>
          </a:p>
          <a:p>
            <a:pPr marL="342900" marR="0" lvl="0" indent="-342900" algn="l" rtl="0">
              <a:lnSpc>
                <a:spcPct val="115000"/>
              </a:lnSpc>
              <a:spcBef>
                <a:spcPts val="0"/>
              </a:spcBef>
              <a:spcAft>
                <a:spcPts val="0"/>
              </a:spcAft>
              <a:buClr>
                <a:srgbClr val="3F3F3F"/>
              </a:buClr>
              <a:buSzPts val="2200"/>
              <a:buFont typeface="Arial"/>
              <a:buChar char="•"/>
            </a:pPr>
            <a:endParaRPr lang="en-US"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Continuous improvement: </a:t>
            </a:r>
            <a:r>
              <a:rPr lang="en-US" sz="2200" b="0" i="0" u="none" strike="noStrike" cap="none">
                <a:solidFill>
                  <a:srgbClr val="3F3F3F"/>
                </a:solidFill>
                <a:latin typeface="Open Sans"/>
                <a:ea typeface="Open Sans"/>
                <a:cs typeface="Open Sans"/>
                <a:sym typeface="Open Sans"/>
              </a:rPr>
              <a:t>Using insights gained to enhance the incident response plan.</a:t>
            </a:r>
            <a:endParaRPr lang="en-US"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solidFill>
                  <a:srgbClr val="3F3F3F"/>
                </a:solidFill>
                <a:latin typeface="Open Sans"/>
                <a:ea typeface="Open Sans"/>
                <a:cs typeface="Open Sans"/>
                <a:sym typeface="Open Sans"/>
              </a:rPr>
              <a:t>Wireless Deployment Modes: Infrastructure Mode</a:t>
            </a:r>
            <a:endParaRPr/>
          </a:p>
        </p:txBody>
      </p:sp>
      <p:pic>
        <p:nvPicPr>
          <p:cNvPr id="652" name="Google Shape;652;p73"/>
          <p:cNvPicPr preferRelativeResize="0"/>
          <p:nvPr/>
        </p:nvPicPr>
        <p:blipFill>
          <a:blip r:embed="rId3">
            <a:alphaModFix/>
          </a:blip>
          <a:stretch>
            <a:fillRect/>
          </a:stretch>
        </p:blipFill>
        <p:spPr>
          <a:xfrm>
            <a:off x="2484160" y="760639"/>
            <a:ext cx="11376000" cy="365760"/>
          </a:xfrm>
          <a:prstGeom prst="rect">
            <a:avLst/>
          </a:prstGeom>
          <a:noFill/>
          <a:ln>
            <a:noFill/>
          </a:ln>
        </p:spPr>
      </p:pic>
      <p:sp>
        <p:nvSpPr>
          <p:cNvPr id="655" name="Google Shape;655;p73"/>
          <p:cNvSpPr/>
          <p:nvPr/>
        </p:nvSpPr>
        <p:spPr>
          <a:xfrm>
            <a:off x="905959" y="3194309"/>
            <a:ext cx="6585856" cy="3653686"/>
          </a:xfrm>
          <a:prstGeom prst="roundRect">
            <a:avLst>
              <a:gd name="adj" fmla="val 16667"/>
            </a:avLst>
          </a:prstGeom>
          <a:noFill/>
          <a:ln w="28575" cap="flat" cmpd="sng">
            <a:solidFill>
              <a:srgbClr val="0175C3"/>
            </a:solidFill>
            <a:prstDash val="solid"/>
            <a:round/>
            <a:headEnd type="none" w="sm" len="sm"/>
            <a:tailEnd type="none" w="sm" len="sm"/>
          </a:ln>
        </p:spPr>
        <p:txBody>
          <a:bodyPr spcFirstLastPara="1" wrap="square" lIns="91425" tIns="45700" rIns="91425" bIns="45700" anchor="ctr" anchorCtr="0">
            <a:noAutofit/>
          </a:bodyPr>
          <a:lstStyle/>
          <a:p>
            <a:pPr lvl="0" algn="ctr" rtl="0"/>
            <a:r>
              <a:rPr lang="en-US" sz="2200">
                <a:solidFill>
                  <a:srgbClr val="3F3F3F"/>
                </a:solidFill>
                <a:latin typeface="Open Sans"/>
                <a:ea typeface="Open Sans"/>
                <a:cs typeface="Open Sans"/>
              </a:rPr>
              <a:t>Infrastructure mode means that a wireless access point is required, wireless NICs on systems can’t interact  directly, and the restrictions of the wireless access point for wireless network access are enforced.</a:t>
            </a:r>
            <a:endParaRPr lang="en-GB" sz="2200">
              <a:solidFill>
                <a:srgbClr val="3F3F3F"/>
              </a:solidFill>
              <a:latin typeface="Open Sans"/>
              <a:ea typeface="Open Sans"/>
              <a:cs typeface="Open Sans"/>
            </a:endParaRPr>
          </a:p>
        </p:txBody>
      </p:sp>
      <p:sp>
        <p:nvSpPr>
          <p:cNvPr id="2" name="Google Shape;708;p22">
            <a:extLst>
              <a:ext uri="{FF2B5EF4-FFF2-40B4-BE49-F238E27FC236}">
                <a16:creationId xmlns:a16="http://schemas.microsoft.com/office/drawing/2014/main" id="{FB8C0AEB-8691-7D57-45ED-E26FC3099C6F}"/>
              </a:ext>
            </a:extLst>
          </p:cNvPr>
          <p:cNvSpPr/>
          <p:nvPr/>
        </p:nvSpPr>
        <p:spPr>
          <a:xfrm>
            <a:off x="9925684" y="3152558"/>
            <a:ext cx="4062583" cy="931983"/>
          </a:xfrm>
          <a:prstGeom prst="roundRect">
            <a:avLst>
              <a:gd name="adj" fmla="val 16667"/>
            </a:avLst>
          </a:prstGeom>
          <a:solidFill>
            <a:srgbClr val="A4C5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Infrastructure Mode</a:t>
            </a:r>
            <a:endParaRPr sz="2000">
              <a:solidFill>
                <a:srgbClr val="3F3F3F"/>
              </a:solidFill>
              <a:latin typeface="Calibri"/>
              <a:ea typeface="Calibri"/>
              <a:cs typeface="Calibri"/>
              <a:sym typeface="Calibri"/>
            </a:endParaRPr>
          </a:p>
        </p:txBody>
      </p:sp>
      <p:grpSp>
        <p:nvGrpSpPr>
          <p:cNvPr id="3" name="Google Shape;701;p22">
            <a:extLst>
              <a:ext uri="{FF2B5EF4-FFF2-40B4-BE49-F238E27FC236}">
                <a16:creationId xmlns:a16="http://schemas.microsoft.com/office/drawing/2014/main" id="{DFCBAB00-717B-E55E-DD21-65B72A11C30F}"/>
              </a:ext>
            </a:extLst>
          </p:cNvPr>
          <p:cNvGrpSpPr/>
          <p:nvPr/>
        </p:nvGrpSpPr>
        <p:grpSpPr>
          <a:xfrm>
            <a:off x="8004968" y="4151906"/>
            <a:ext cx="6069497" cy="2382264"/>
            <a:chOff x="485764" y="4055987"/>
            <a:chExt cx="4099594" cy="1801052"/>
          </a:xfrm>
        </p:grpSpPr>
        <p:sp>
          <p:nvSpPr>
            <p:cNvPr id="5" name="Google Shape;722;p22">
              <a:extLst>
                <a:ext uri="{FF2B5EF4-FFF2-40B4-BE49-F238E27FC236}">
                  <a16:creationId xmlns:a16="http://schemas.microsoft.com/office/drawing/2014/main" id="{5C5BDFC6-BCB8-0469-CE84-B58EC4C9D653}"/>
                </a:ext>
              </a:extLst>
            </p:cNvPr>
            <p:cNvSpPr/>
            <p:nvPr/>
          </p:nvSpPr>
          <p:spPr>
            <a:xfrm>
              <a:off x="485764" y="5116375"/>
              <a:ext cx="1143003" cy="740664"/>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Stand Alone</a:t>
              </a:r>
              <a:endParaRPr sz="2000">
                <a:solidFill>
                  <a:srgbClr val="3F3F3F"/>
                </a:solidFill>
                <a:latin typeface="Calibri"/>
                <a:ea typeface="Calibri"/>
                <a:cs typeface="Calibri"/>
                <a:sym typeface="Calibri"/>
              </a:endParaRPr>
            </a:p>
          </p:txBody>
        </p:sp>
        <p:sp>
          <p:nvSpPr>
            <p:cNvPr id="6" name="Google Shape;723;p22">
              <a:extLst>
                <a:ext uri="{FF2B5EF4-FFF2-40B4-BE49-F238E27FC236}">
                  <a16:creationId xmlns:a16="http://schemas.microsoft.com/office/drawing/2014/main" id="{D901EBD1-DDF0-2E09-3A97-C195838EF202}"/>
                </a:ext>
              </a:extLst>
            </p:cNvPr>
            <p:cNvSpPr/>
            <p:nvPr/>
          </p:nvSpPr>
          <p:spPr>
            <a:xfrm>
              <a:off x="2050309" y="5116375"/>
              <a:ext cx="1143003" cy="740664"/>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Wireless Extension</a:t>
              </a:r>
              <a:endParaRPr sz="2000">
                <a:solidFill>
                  <a:srgbClr val="3F3F3F"/>
                </a:solidFill>
                <a:latin typeface="Calibri"/>
                <a:ea typeface="Calibri"/>
                <a:cs typeface="Calibri"/>
                <a:sym typeface="Calibri"/>
              </a:endParaRPr>
            </a:p>
          </p:txBody>
        </p:sp>
        <p:sp>
          <p:nvSpPr>
            <p:cNvPr id="7" name="Google Shape;724;p22">
              <a:extLst>
                <a:ext uri="{FF2B5EF4-FFF2-40B4-BE49-F238E27FC236}">
                  <a16:creationId xmlns:a16="http://schemas.microsoft.com/office/drawing/2014/main" id="{7C86FA3C-B19E-6C01-8100-78583D6C46DA}"/>
                </a:ext>
              </a:extLst>
            </p:cNvPr>
            <p:cNvSpPr/>
            <p:nvPr/>
          </p:nvSpPr>
          <p:spPr>
            <a:xfrm>
              <a:off x="3442355" y="5116375"/>
              <a:ext cx="1143003" cy="740664"/>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Enterprise Extended</a:t>
              </a:r>
              <a:endParaRPr sz="2000">
                <a:solidFill>
                  <a:srgbClr val="3F3F3F"/>
                </a:solidFill>
                <a:latin typeface="Calibri"/>
                <a:ea typeface="Calibri"/>
                <a:cs typeface="Calibri"/>
                <a:sym typeface="Calibri"/>
              </a:endParaRPr>
            </a:p>
          </p:txBody>
        </p:sp>
        <p:cxnSp>
          <p:nvCxnSpPr>
            <p:cNvPr id="8" name="Google Shape;725;p22">
              <a:extLst>
                <a:ext uri="{FF2B5EF4-FFF2-40B4-BE49-F238E27FC236}">
                  <a16:creationId xmlns:a16="http://schemas.microsoft.com/office/drawing/2014/main" id="{E1E0D793-F070-4DED-0489-1C836BA25385}"/>
                </a:ext>
              </a:extLst>
            </p:cNvPr>
            <p:cNvCxnSpPr/>
            <p:nvPr/>
          </p:nvCxnSpPr>
          <p:spPr>
            <a:xfrm rot="10800000">
              <a:off x="1060731" y="4703506"/>
              <a:ext cx="2854265" cy="0"/>
            </a:xfrm>
            <a:prstGeom prst="straightConnector1">
              <a:avLst/>
            </a:prstGeom>
            <a:noFill/>
            <a:ln w="38100" cap="flat" cmpd="sng">
              <a:solidFill>
                <a:srgbClr val="E4B363"/>
              </a:solidFill>
              <a:prstDash val="solid"/>
              <a:miter lim="800000"/>
              <a:headEnd type="none" w="sm" len="sm"/>
              <a:tailEnd type="none" w="sm" len="sm"/>
            </a:ln>
          </p:spPr>
        </p:cxnSp>
        <p:cxnSp>
          <p:nvCxnSpPr>
            <p:cNvPr id="9" name="Google Shape;726;p22">
              <a:extLst>
                <a:ext uri="{FF2B5EF4-FFF2-40B4-BE49-F238E27FC236}">
                  <a16:creationId xmlns:a16="http://schemas.microsoft.com/office/drawing/2014/main" id="{F950A8E0-4304-3194-B294-289C9F0F9495}"/>
                </a:ext>
              </a:extLst>
            </p:cNvPr>
            <p:cNvCxnSpPr/>
            <p:nvPr/>
          </p:nvCxnSpPr>
          <p:spPr>
            <a:xfrm>
              <a:off x="1036206" y="4703506"/>
              <a:ext cx="0" cy="443324"/>
            </a:xfrm>
            <a:prstGeom prst="straightConnector1">
              <a:avLst/>
            </a:prstGeom>
            <a:noFill/>
            <a:ln w="38100" cap="flat" cmpd="sng">
              <a:solidFill>
                <a:srgbClr val="E4B363"/>
              </a:solidFill>
              <a:prstDash val="solid"/>
              <a:miter lim="800000"/>
              <a:headEnd type="none" w="sm" len="sm"/>
              <a:tailEnd type="none" w="sm" len="sm"/>
            </a:ln>
          </p:spPr>
        </p:cxnSp>
        <p:cxnSp>
          <p:nvCxnSpPr>
            <p:cNvPr id="10" name="Google Shape;727;p22">
              <a:extLst>
                <a:ext uri="{FF2B5EF4-FFF2-40B4-BE49-F238E27FC236}">
                  <a16:creationId xmlns:a16="http://schemas.microsoft.com/office/drawing/2014/main" id="{6BBE9D24-3426-F6ED-1A4A-4E6CF90C0769}"/>
                </a:ext>
              </a:extLst>
            </p:cNvPr>
            <p:cNvCxnSpPr/>
            <p:nvPr/>
          </p:nvCxnSpPr>
          <p:spPr>
            <a:xfrm>
              <a:off x="2487863" y="4703506"/>
              <a:ext cx="0" cy="443324"/>
            </a:xfrm>
            <a:prstGeom prst="straightConnector1">
              <a:avLst/>
            </a:prstGeom>
            <a:noFill/>
            <a:ln w="38100" cap="flat" cmpd="sng">
              <a:solidFill>
                <a:srgbClr val="E4B363"/>
              </a:solidFill>
              <a:prstDash val="solid"/>
              <a:miter lim="800000"/>
              <a:headEnd type="none" w="sm" len="sm"/>
              <a:tailEnd type="none" w="sm" len="sm"/>
            </a:ln>
          </p:spPr>
        </p:cxnSp>
        <p:cxnSp>
          <p:nvCxnSpPr>
            <p:cNvPr id="11" name="Google Shape;728;p22">
              <a:extLst>
                <a:ext uri="{FF2B5EF4-FFF2-40B4-BE49-F238E27FC236}">
                  <a16:creationId xmlns:a16="http://schemas.microsoft.com/office/drawing/2014/main" id="{62E2FF48-66DB-874C-59E7-0F9159BDF118}"/>
                </a:ext>
              </a:extLst>
            </p:cNvPr>
            <p:cNvCxnSpPr>
              <a:cxnSpLocks/>
            </p:cNvCxnSpPr>
            <p:nvPr/>
          </p:nvCxnSpPr>
          <p:spPr>
            <a:xfrm>
              <a:off x="3913253" y="4713159"/>
              <a:ext cx="0" cy="403216"/>
            </a:xfrm>
            <a:prstGeom prst="straightConnector1">
              <a:avLst/>
            </a:prstGeom>
            <a:noFill/>
            <a:ln w="38100" cap="flat" cmpd="sng">
              <a:solidFill>
                <a:srgbClr val="E4B363"/>
              </a:solidFill>
              <a:prstDash val="solid"/>
              <a:miter lim="800000"/>
              <a:headEnd type="none" w="sm" len="sm"/>
              <a:tailEnd type="none" w="sm" len="sm"/>
            </a:ln>
          </p:spPr>
        </p:cxnSp>
        <p:cxnSp>
          <p:nvCxnSpPr>
            <p:cNvPr id="12" name="Google Shape;729;p22">
              <a:extLst>
                <a:ext uri="{FF2B5EF4-FFF2-40B4-BE49-F238E27FC236}">
                  <a16:creationId xmlns:a16="http://schemas.microsoft.com/office/drawing/2014/main" id="{126202CB-3647-54F2-7F3A-BF757021DA61}"/>
                </a:ext>
              </a:extLst>
            </p:cNvPr>
            <p:cNvCxnSpPr>
              <a:cxnSpLocks/>
            </p:cNvCxnSpPr>
            <p:nvPr/>
          </p:nvCxnSpPr>
          <p:spPr>
            <a:xfrm>
              <a:off x="3155116" y="4055987"/>
              <a:ext cx="0" cy="635204"/>
            </a:xfrm>
            <a:prstGeom prst="straightConnector1">
              <a:avLst/>
            </a:prstGeom>
            <a:noFill/>
            <a:ln w="38100" cap="flat" cmpd="sng">
              <a:solidFill>
                <a:srgbClr val="E4B363"/>
              </a:solidFill>
              <a:prstDash val="solid"/>
              <a:miter lim="800000"/>
              <a:headEnd type="none" w="sm" len="sm"/>
              <a:tailEnd type="none" w="sm" len="sm"/>
            </a:ln>
          </p:spPr>
        </p:cxnSp>
      </p:grpSp>
      <p:sp>
        <p:nvSpPr>
          <p:cNvPr id="13" name="Google Shape;722;p22">
            <a:extLst>
              <a:ext uri="{FF2B5EF4-FFF2-40B4-BE49-F238E27FC236}">
                <a16:creationId xmlns:a16="http://schemas.microsoft.com/office/drawing/2014/main" id="{D87FA12C-CE48-4E67-4D26-0CD8D1A2CDB4}"/>
              </a:ext>
            </a:extLst>
          </p:cNvPr>
          <p:cNvSpPr/>
          <p:nvPr/>
        </p:nvSpPr>
        <p:spPr>
          <a:xfrm>
            <a:off x="14262733" y="5554488"/>
            <a:ext cx="1692229" cy="979681"/>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3F3F3F"/>
                </a:solidFill>
                <a:latin typeface="Open Sans"/>
                <a:ea typeface="Open Sans"/>
                <a:cs typeface="Open Sans"/>
                <a:sym typeface="Open Sans"/>
              </a:rPr>
              <a:t>Bridge Mode</a:t>
            </a:r>
            <a:endParaRPr sz="2000">
              <a:solidFill>
                <a:srgbClr val="3F3F3F"/>
              </a:solidFill>
              <a:latin typeface="Calibri"/>
              <a:ea typeface="Calibri"/>
              <a:cs typeface="Calibri"/>
              <a:sym typeface="Calibri"/>
            </a:endParaRPr>
          </a:p>
        </p:txBody>
      </p:sp>
      <p:cxnSp>
        <p:nvCxnSpPr>
          <p:cNvPr id="14" name="Google Shape;725;p22">
            <a:extLst>
              <a:ext uri="{FF2B5EF4-FFF2-40B4-BE49-F238E27FC236}">
                <a16:creationId xmlns:a16="http://schemas.microsoft.com/office/drawing/2014/main" id="{A6419944-2E0A-3F4A-2C02-A04B63970F2C}"/>
              </a:ext>
            </a:extLst>
          </p:cNvPr>
          <p:cNvCxnSpPr>
            <a:cxnSpLocks/>
          </p:cNvCxnSpPr>
          <p:nvPr/>
        </p:nvCxnSpPr>
        <p:spPr>
          <a:xfrm flipH="1">
            <a:off x="12874822" y="5008383"/>
            <a:ext cx="2194560" cy="0"/>
          </a:xfrm>
          <a:prstGeom prst="straightConnector1">
            <a:avLst/>
          </a:prstGeom>
          <a:noFill/>
          <a:ln w="38100" cap="flat" cmpd="sng">
            <a:solidFill>
              <a:srgbClr val="E4B363"/>
            </a:solidFill>
            <a:prstDash val="solid"/>
            <a:miter lim="800000"/>
            <a:headEnd type="none" w="sm" len="sm"/>
            <a:tailEnd type="none" w="sm" len="sm"/>
          </a:ln>
        </p:spPr>
      </p:cxnSp>
      <p:cxnSp>
        <p:nvCxnSpPr>
          <p:cNvPr id="20" name="Google Shape;727;p22">
            <a:extLst>
              <a:ext uri="{FF2B5EF4-FFF2-40B4-BE49-F238E27FC236}">
                <a16:creationId xmlns:a16="http://schemas.microsoft.com/office/drawing/2014/main" id="{400F1C8A-C9CD-D2E7-4EA4-B3FB4D83E3DC}"/>
              </a:ext>
            </a:extLst>
          </p:cNvPr>
          <p:cNvCxnSpPr/>
          <p:nvPr/>
        </p:nvCxnSpPr>
        <p:spPr>
          <a:xfrm>
            <a:off x="15014713" y="4968100"/>
            <a:ext cx="0" cy="586388"/>
          </a:xfrm>
          <a:prstGeom prst="straightConnector1">
            <a:avLst/>
          </a:prstGeom>
          <a:noFill/>
          <a:ln w="38100" cap="flat" cmpd="sng">
            <a:solidFill>
              <a:srgbClr val="E4B363"/>
            </a:solidFill>
            <a:prstDash val="solid"/>
            <a:miter lim="800000"/>
            <a:headEnd type="none" w="sm" len="sm"/>
            <a:tailEnd type="none" w="sm" len="sm"/>
          </a:ln>
        </p:spPr>
      </p:cxnSp>
    </p:spTree>
    <p:extLst>
      <p:ext uri="{BB962C8B-B14F-4D97-AF65-F5344CB8AC3E}">
        <p14:creationId xmlns:p14="http://schemas.microsoft.com/office/powerpoint/2010/main" val="370094726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2"/>
          <p:cNvSpPr txBox="1"/>
          <p:nvPr/>
        </p:nvSpPr>
        <p:spPr>
          <a:xfrm>
            <a:off x="1028975" y="1376009"/>
            <a:ext cx="14307280" cy="1107905"/>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Training programs are integral to the Business Continuity Plan (BCP) and Disaster Recovery (DR), ensuring that all employees are prepared for incident response activities.</a:t>
            </a:r>
            <a:endParaRPr sz="2200" b="0" i="0" u="none" strike="noStrike" cap="none">
              <a:solidFill>
                <a:srgbClr val="3F3F3F"/>
              </a:solidFill>
              <a:latin typeface="Open Sans"/>
              <a:ea typeface="Open Sans"/>
              <a:cs typeface="Open Sans"/>
              <a:sym typeface="Open Sans"/>
            </a:endParaRPr>
          </a:p>
        </p:txBody>
      </p:sp>
      <p:sp>
        <p:nvSpPr>
          <p:cNvPr id="350" name="Google Shape;350;p6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Response Training</a:t>
            </a:r>
            <a:endParaRPr>
              <a:latin typeface="Open Sans"/>
              <a:ea typeface="Open Sans"/>
              <a:cs typeface="Open Sans"/>
              <a:sym typeface="Open Sans"/>
            </a:endParaRPr>
          </a:p>
        </p:txBody>
      </p:sp>
      <p:sp>
        <p:nvSpPr>
          <p:cNvPr id="17" name="Google Shape;1773;p76">
            <a:extLst>
              <a:ext uri="{FF2B5EF4-FFF2-40B4-BE49-F238E27FC236}">
                <a16:creationId xmlns:a16="http://schemas.microsoft.com/office/drawing/2014/main" id="{CF26AF76-AF5F-4D1E-AB76-AC264281DF5F}"/>
              </a:ext>
            </a:extLst>
          </p:cNvPr>
          <p:cNvSpPr txBox="1"/>
          <p:nvPr/>
        </p:nvSpPr>
        <p:spPr>
          <a:xfrm>
            <a:off x="10481406" y="4407805"/>
            <a:ext cx="3905154" cy="1107955"/>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rgbClr val="3F3F3F"/>
              </a:buClr>
              <a:buSzPts val="2200"/>
            </a:pPr>
            <a:r>
              <a:rPr lang="en-US" sz="2200" b="1" i="0" u="none" strike="noStrike" cap="none">
                <a:solidFill>
                  <a:srgbClr val="3F3F3F"/>
                </a:solidFill>
                <a:latin typeface="Open Sans"/>
                <a:ea typeface="Open Sans"/>
                <a:cs typeface="Open Sans"/>
                <a:sym typeface="Open Sans"/>
              </a:rPr>
              <a:t>First aid and CPR: </a:t>
            </a:r>
          </a:p>
          <a:p>
            <a:pPr marR="0" lvl="0" algn="ctr" rtl="0">
              <a:spcBef>
                <a:spcPts val="0"/>
              </a:spcBef>
              <a:spcAft>
                <a:spcPts val="0"/>
              </a:spcAft>
              <a:buClr>
                <a:srgbClr val="3F3F3F"/>
              </a:buClr>
              <a:buSzPts val="2200"/>
            </a:pPr>
            <a:r>
              <a:rPr lang="en-US" sz="2200" b="0" i="0" u="none" strike="noStrike" cap="none">
                <a:solidFill>
                  <a:srgbClr val="3F3F3F"/>
                </a:solidFill>
                <a:latin typeface="Open Sans"/>
                <a:ea typeface="Open Sans"/>
                <a:cs typeface="Open Sans"/>
                <a:sym typeface="Open Sans"/>
              </a:rPr>
              <a:t>Basic first aid and CPR training is provided.</a:t>
            </a:r>
            <a:endParaRPr lang="en-US" sz="1400" b="0" i="0" u="none" strike="noStrike" cap="none">
              <a:solidFill>
                <a:srgbClr val="000000"/>
              </a:solidFill>
              <a:latin typeface="Arial"/>
              <a:ea typeface="Arial"/>
              <a:cs typeface="Arial"/>
              <a:sym typeface="Arial"/>
            </a:endParaRPr>
          </a:p>
        </p:txBody>
      </p:sp>
      <p:sp>
        <p:nvSpPr>
          <p:cNvPr id="18" name="Google Shape;1774;p76">
            <a:extLst>
              <a:ext uri="{FF2B5EF4-FFF2-40B4-BE49-F238E27FC236}">
                <a16:creationId xmlns:a16="http://schemas.microsoft.com/office/drawing/2014/main" id="{3DCE4797-D7F7-4FDC-B530-CC6F0B7D346A}"/>
              </a:ext>
            </a:extLst>
          </p:cNvPr>
          <p:cNvSpPr txBox="1"/>
          <p:nvPr/>
        </p:nvSpPr>
        <p:spPr>
          <a:xfrm>
            <a:off x="5150987" y="7259358"/>
            <a:ext cx="5675251" cy="1107955"/>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rgbClr val="3F3F3F"/>
              </a:buClr>
              <a:buSzPts val="2200"/>
            </a:pPr>
            <a:r>
              <a:rPr lang="en-US" sz="2200" b="1" i="0" u="none" strike="noStrike" cap="none">
                <a:solidFill>
                  <a:srgbClr val="3F3F3F"/>
                </a:solidFill>
                <a:latin typeface="Open Sans"/>
                <a:ea typeface="Open Sans"/>
                <a:cs typeface="Open Sans"/>
                <a:sym typeface="Open Sans"/>
              </a:rPr>
              <a:t>Business continuity </a:t>
            </a:r>
            <a:r>
              <a:rPr lang="en-US" sz="2200" b="1">
                <a:solidFill>
                  <a:srgbClr val="3F3F3F"/>
                </a:solidFill>
                <a:latin typeface="Open Sans"/>
                <a:ea typeface="Open Sans"/>
                <a:cs typeface="Open Sans"/>
                <a:sym typeface="Open Sans"/>
              </a:rPr>
              <a:t>e</a:t>
            </a:r>
            <a:r>
              <a:rPr lang="en-US" sz="2200" b="1" i="0" u="none" strike="noStrike" cap="none">
                <a:solidFill>
                  <a:srgbClr val="3F3F3F"/>
                </a:solidFill>
                <a:latin typeface="Open Sans"/>
                <a:ea typeface="Open Sans"/>
                <a:cs typeface="Open Sans"/>
                <a:sym typeface="Open Sans"/>
              </a:rPr>
              <a:t>ngagement: </a:t>
            </a:r>
          </a:p>
          <a:p>
            <a:pPr marR="0" lvl="0" algn="ctr" rtl="0">
              <a:spcBef>
                <a:spcPts val="0"/>
              </a:spcBef>
              <a:spcAft>
                <a:spcPts val="0"/>
              </a:spcAft>
              <a:buClr>
                <a:srgbClr val="3F3F3F"/>
              </a:buClr>
              <a:buSzPts val="2200"/>
            </a:pPr>
            <a:r>
              <a:rPr lang="en-US" sz="2200" b="0" i="0" u="none" strike="noStrike" cap="none">
                <a:solidFill>
                  <a:srgbClr val="3F3F3F"/>
                </a:solidFill>
                <a:latin typeface="Open Sans"/>
                <a:ea typeface="Open Sans"/>
                <a:cs typeface="Open Sans"/>
                <a:sym typeface="Open Sans"/>
              </a:rPr>
              <a:t>Employees engage in business continuity through periodic awareness programs.</a:t>
            </a:r>
            <a:endParaRPr lang="en-US" sz="1400" b="0" i="0" u="none" strike="noStrike" cap="none">
              <a:solidFill>
                <a:srgbClr val="000000"/>
              </a:solidFill>
              <a:latin typeface="Arial"/>
              <a:ea typeface="Arial"/>
              <a:cs typeface="Arial"/>
              <a:sym typeface="Arial"/>
            </a:endParaRPr>
          </a:p>
        </p:txBody>
      </p:sp>
      <p:sp>
        <p:nvSpPr>
          <p:cNvPr id="19" name="Google Shape;1775;p76">
            <a:extLst>
              <a:ext uri="{FF2B5EF4-FFF2-40B4-BE49-F238E27FC236}">
                <a16:creationId xmlns:a16="http://schemas.microsoft.com/office/drawing/2014/main" id="{D0EA2FC2-A092-435F-88BA-7647FB6DD56E}"/>
              </a:ext>
            </a:extLst>
          </p:cNvPr>
          <p:cNvSpPr txBox="1"/>
          <p:nvPr/>
        </p:nvSpPr>
        <p:spPr>
          <a:xfrm>
            <a:off x="1798346" y="4477447"/>
            <a:ext cx="4028400" cy="1107955"/>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rgbClr val="3F3F3F"/>
              </a:buClr>
              <a:buSzPts val="2200"/>
            </a:pPr>
            <a:r>
              <a:rPr lang="en-US" sz="2200" b="1" i="0" u="none" strike="noStrike" cap="none">
                <a:solidFill>
                  <a:srgbClr val="3F3F3F"/>
                </a:solidFill>
                <a:latin typeface="Open Sans"/>
                <a:ea typeface="Open Sans"/>
                <a:cs typeface="Open Sans"/>
                <a:sym typeface="Open Sans"/>
              </a:rPr>
              <a:t>Emergency procedures: </a:t>
            </a:r>
            <a:r>
              <a:rPr lang="en-US" sz="2200" b="0" i="0" u="none" strike="noStrike" cap="none">
                <a:solidFill>
                  <a:srgbClr val="3F3F3F"/>
                </a:solidFill>
                <a:latin typeface="Open Sans"/>
                <a:ea typeface="Open Sans"/>
                <a:cs typeface="Open Sans"/>
                <a:sym typeface="Open Sans"/>
              </a:rPr>
              <a:t>Employees know the course of action in an emergency.</a:t>
            </a:r>
            <a:endParaRPr lang="en-US" sz="1400" b="0" i="0" u="none" strike="noStrike" cap="none">
              <a:solidFill>
                <a:srgbClr val="000000"/>
              </a:solidFill>
              <a:latin typeface="Arial"/>
              <a:ea typeface="Arial"/>
              <a:cs typeface="Arial"/>
              <a:sym typeface="Arial"/>
            </a:endParaRPr>
          </a:p>
        </p:txBody>
      </p:sp>
      <p:sp>
        <p:nvSpPr>
          <p:cNvPr id="20" name="Google Shape;1776;p76">
            <a:extLst>
              <a:ext uri="{FF2B5EF4-FFF2-40B4-BE49-F238E27FC236}">
                <a16:creationId xmlns:a16="http://schemas.microsoft.com/office/drawing/2014/main" id="{75B6776E-95B1-4BA2-BEBB-4CFC720F89DF}"/>
              </a:ext>
            </a:extLst>
          </p:cNvPr>
          <p:cNvSpPr txBox="1"/>
          <p:nvPr/>
        </p:nvSpPr>
        <p:spPr>
          <a:xfrm>
            <a:off x="5999291" y="2485939"/>
            <a:ext cx="4431241"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Trainings ensure employees:</a:t>
            </a:r>
            <a:endParaRPr lang="en-US" sz="1400" b="0" i="0" u="none" strike="noStrike" cap="none">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sym typeface="Arial"/>
            </a:endParaRPr>
          </a:p>
        </p:txBody>
      </p:sp>
      <p:pic>
        <p:nvPicPr>
          <p:cNvPr id="21" name="Google Shape;1777;p76">
            <a:extLst>
              <a:ext uri="{FF2B5EF4-FFF2-40B4-BE49-F238E27FC236}">
                <a16:creationId xmlns:a16="http://schemas.microsoft.com/office/drawing/2014/main" id="{77AFE52E-BD12-404F-B392-FD4089A8130A}"/>
              </a:ext>
            </a:extLst>
          </p:cNvPr>
          <p:cNvPicPr preferRelativeResize="0"/>
          <p:nvPr/>
        </p:nvPicPr>
        <p:blipFill rotWithShape="1">
          <a:blip r:embed="rId3">
            <a:alphaModFix/>
          </a:blip>
          <a:srcRect/>
          <a:stretch/>
        </p:blipFill>
        <p:spPr>
          <a:xfrm>
            <a:off x="6972374" y="3775401"/>
            <a:ext cx="2300700" cy="2431247"/>
          </a:xfrm>
          <a:prstGeom prst="rect">
            <a:avLst/>
          </a:prstGeom>
          <a:noFill/>
          <a:ln>
            <a:noFill/>
          </a:ln>
        </p:spPr>
      </p:pic>
      <p:sp>
        <p:nvSpPr>
          <p:cNvPr id="22" name="Google Shape;1778;p76">
            <a:extLst>
              <a:ext uri="{FF2B5EF4-FFF2-40B4-BE49-F238E27FC236}">
                <a16:creationId xmlns:a16="http://schemas.microsoft.com/office/drawing/2014/main" id="{92719227-A11A-4DD7-9B49-4BFA5C914985}"/>
              </a:ext>
            </a:extLst>
          </p:cNvPr>
          <p:cNvSpPr/>
          <p:nvPr/>
        </p:nvSpPr>
        <p:spPr>
          <a:xfrm>
            <a:off x="5839968" y="4678087"/>
            <a:ext cx="719328" cy="430800"/>
          </a:xfrm>
          <a:prstGeom prst="leftArrow">
            <a:avLst>
              <a:gd name="adj1" fmla="val 50000"/>
              <a:gd name="adj2" fmla="val 50000"/>
            </a:avLst>
          </a:prstGeom>
          <a:solidFill>
            <a:srgbClr val="49BBCB"/>
          </a:solidFill>
          <a:ln w="25400" cap="flat" cmpd="sng">
            <a:solidFill>
              <a:srgbClr val="49BB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 name="Google Shape;1779;p76">
            <a:extLst>
              <a:ext uri="{FF2B5EF4-FFF2-40B4-BE49-F238E27FC236}">
                <a16:creationId xmlns:a16="http://schemas.microsoft.com/office/drawing/2014/main" id="{2832DC83-0DC3-4213-858E-355743309091}"/>
              </a:ext>
            </a:extLst>
          </p:cNvPr>
          <p:cNvSpPr/>
          <p:nvPr/>
        </p:nvSpPr>
        <p:spPr>
          <a:xfrm flipH="1">
            <a:off x="9581360" y="4610473"/>
            <a:ext cx="719328" cy="430800"/>
          </a:xfrm>
          <a:prstGeom prst="leftArrow">
            <a:avLst>
              <a:gd name="adj1" fmla="val 50000"/>
              <a:gd name="adj2" fmla="val 50000"/>
            </a:avLst>
          </a:prstGeom>
          <a:solidFill>
            <a:srgbClr val="49BBCB"/>
          </a:solidFill>
          <a:ln w="25400" cap="flat" cmpd="sng">
            <a:solidFill>
              <a:srgbClr val="49BB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 name="Google Shape;1780;p76">
            <a:extLst>
              <a:ext uri="{FF2B5EF4-FFF2-40B4-BE49-F238E27FC236}">
                <a16:creationId xmlns:a16="http://schemas.microsoft.com/office/drawing/2014/main" id="{3BEF39F5-3E30-4C4F-81D8-B3296FFCF2C3}"/>
              </a:ext>
            </a:extLst>
          </p:cNvPr>
          <p:cNvSpPr/>
          <p:nvPr/>
        </p:nvSpPr>
        <p:spPr>
          <a:xfrm rot="-5400000">
            <a:off x="7610086" y="6587386"/>
            <a:ext cx="719328" cy="430800"/>
          </a:xfrm>
          <a:prstGeom prst="leftArrow">
            <a:avLst>
              <a:gd name="adj1" fmla="val 50000"/>
              <a:gd name="adj2" fmla="val 50000"/>
            </a:avLst>
          </a:prstGeom>
          <a:solidFill>
            <a:srgbClr val="49BBCB"/>
          </a:solidFill>
          <a:ln w="25400" cap="flat" cmpd="sng">
            <a:solidFill>
              <a:srgbClr val="49BB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Brandline_LVC">
            <a:extLst>
              <a:ext uri="{FF2B5EF4-FFF2-40B4-BE49-F238E27FC236}">
                <a16:creationId xmlns:a16="http://schemas.microsoft.com/office/drawing/2014/main" id="{2396C952-59CC-0895-8DB0-F8E264BAA3B2}"/>
              </a:ext>
            </a:extLst>
          </p:cNvPr>
          <p:cNvSpPr/>
          <p:nvPr/>
        </p:nvSpPr>
        <p:spPr>
          <a:xfrm>
            <a:off x="5130800" y="816324"/>
            <a:ext cx="6000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99783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2"/>
          <p:cNvSpPr txBox="1"/>
          <p:nvPr/>
        </p:nvSpPr>
        <p:spPr>
          <a:xfrm>
            <a:off x="1430050" y="1233900"/>
            <a:ext cx="13395900"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Various trainings conducted include:</a:t>
            </a:r>
            <a:endParaRPr sz="1400" b="0" i="0" u="none" strike="noStrike" cap="none">
              <a:solidFill>
                <a:srgbClr val="000000"/>
              </a:solidFill>
              <a:latin typeface="Arial"/>
              <a:ea typeface="Arial"/>
              <a:cs typeface="Arial"/>
              <a:sym typeface="Arial"/>
            </a:endParaRPr>
          </a:p>
        </p:txBody>
      </p:sp>
      <p:sp>
        <p:nvSpPr>
          <p:cNvPr id="350" name="Google Shape;350;p6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Types of Security Training</a:t>
            </a:r>
            <a:endParaRPr>
              <a:latin typeface="Open Sans"/>
              <a:ea typeface="Open Sans"/>
              <a:cs typeface="Open Sans"/>
              <a:sym typeface="Open Sans"/>
            </a:endParaRPr>
          </a:p>
        </p:txBody>
      </p:sp>
      <p:grpSp>
        <p:nvGrpSpPr>
          <p:cNvPr id="31" name="Google Shape;1234;p36">
            <a:extLst>
              <a:ext uri="{FF2B5EF4-FFF2-40B4-BE49-F238E27FC236}">
                <a16:creationId xmlns:a16="http://schemas.microsoft.com/office/drawing/2014/main" id="{F8F7F1C0-3EF9-4359-9C35-B7788FEE2472}"/>
              </a:ext>
            </a:extLst>
          </p:cNvPr>
          <p:cNvGrpSpPr/>
          <p:nvPr/>
        </p:nvGrpSpPr>
        <p:grpSpPr>
          <a:xfrm>
            <a:off x="4970984" y="5498796"/>
            <a:ext cx="9522574" cy="1948862"/>
            <a:chOff x="6206674" y="3420366"/>
            <a:chExt cx="7290718" cy="1724763"/>
          </a:xfrm>
        </p:grpSpPr>
        <p:grpSp>
          <p:nvGrpSpPr>
            <p:cNvPr id="32" name="Google Shape;1235;p36">
              <a:extLst>
                <a:ext uri="{FF2B5EF4-FFF2-40B4-BE49-F238E27FC236}">
                  <a16:creationId xmlns:a16="http://schemas.microsoft.com/office/drawing/2014/main" id="{5BBDB109-D584-4D75-9790-00BB0F09A584}"/>
                </a:ext>
              </a:extLst>
            </p:cNvPr>
            <p:cNvGrpSpPr/>
            <p:nvPr/>
          </p:nvGrpSpPr>
          <p:grpSpPr>
            <a:xfrm>
              <a:off x="6206674" y="3420366"/>
              <a:ext cx="7290718" cy="1724763"/>
              <a:chOff x="3226304" y="3325210"/>
              <a:chExt cx="11467457" cy="1724763"/>
            </a:xfrm>
          </p:grpSpPr>
          <p:sp>
            <p:nvSpPr>
              <p:cNvPr id="34" name="Google Shape;1236;p36">
                <a:extLst>
                  <a:ext uri="{FF2B5EF4-FFF2-40B4-BE49-F238E27FC236}">
                    <a16:creationId xmlns:a16="http://schemas.microsoft.com/office/drawing/2014/main" id="{46678FEA-3DFE-4080-A61B-97F2E5178B7E}"/>
                  </a:ext>
                </a:extLst>
              </p:cNvPr>
              <p:cNvSpPr/>
              <p:nvPr/>
            </p:nvSpPr>
            <p:spPr>
              <a:xfrm>
                <a:off x="3226304" y="3328686"/>
                <a:ext cx="11467457" cy="1721287"/>
              </a:xfrm>
              <a:prstGeom prst="roundRect">
                <a:avLst>
                  <a:gd name="adj" fmla="val 2737"/>
                </a:avLst>
              </a:prstGeom>
              <a:solidFill>
                <a:srgbClr val="F2F2F2"/>
              </a:solidFill>
              <a:ln w="25550" cap="flat" cmpd="sng">
                <a:solidFill>
                  <a:srgbClr val="D9D9D9"/>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p:txBody>
          </p:sp>
          <p:sp>
            <p:nvSpPr>
              <p:cNvPr id="35" name="Google Shape;1237;p36">
                <a:extLst>
                  <a:ext uri="{FF2B5EF4-FFF2-40B4-BE49-F238E27FC236}">
                    <a16:creationId xmlns:a16="http://schemas.microsoft.com/office/drawing/2014/main" id="{7820CB3C-5BDD-4DBC-8B36-2370EB514339}"/>
                  </a:ext>
                </a:extLst>
              </p:cNvPr>
              <p:cNvSpPr/>
              <p:nvPr/>
            </p:nvSpPr>
            <p:spPr>
              <a:xfrm rot="5400000">
                <a:off x="13588299" y="3920010"/>
                <a:ext cx="1700261" cy="510662"/>
              </a:xfrm>
              <a:prstGeom prst="round2SameRect">
                <a:avLst>
                  <a:gd name="adj1" fmla="val 12548"/>
                  <a:gd name="adj2" fmla="val 0"/>
                </a:avLst>
              </a:prstGeom>
              <a:solidFill>
                <a:srgbClr val="427AA1"/>
              </a:solidFill>
              <a:ln w="25550" cap="flat" cmpd="sng">
                <a:solidFill>
                  <a:srgbClr val="427AA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3F3F3F"/>
                  </a:solidFill>
                  <a:latin typeface="Calibri"/>
                  <a:ea typeface="Calibri"/>
                  <a:cs typeface="Calibri"/>
                  <a:sym typeface="Calibri"/>
                </a:endParaRPr>
              </a:p>
            </p:txBody>
          </p:sp>
        </p:grpSp>
        <p:sp>
          <p:nvSpPr>
            <p:cNvPr id="33" name="Google Shape;1238;p36">
              <a:extLst>
                <a:ext uri="{FF2B5EF4-FFF2-40B4-BE49-F238E27FC236}">
                  <a16:creationId xmlns:a16="http://schemas.microsoft.com/office/drawing/2014/main" id="{D3861DDE-9367-48EA-952D-7C2DEADF5E1D}"/>
                </a:ext>
              </a:extLst>
            </p:cNvPr>
            <p:cNvSpPr/>
            <p:nvPr/>
          </p:nvSpPr>
          <p:spPr>
            <a:xfrm>
              <a:off x="6923140" y="3580499"/>
              <a:ext cx="6199372" cy="1271772"/>
            </a:xfrm>
            <a:prstGeom prst="rect">
              <a:avLst/>
            </a:prstGeom>
            <a:noFill/>
            <a:ln>
              <a:noFill/>
            </a:ln>
          </p:spPr>
          <p:txBody>
            <a:bodyPr spcFirstLastPara="1" wrap="square" lIns="90000" tIns="45000" rIns="90000" bIns="45000" anchor="t" anchorCtr="0">
              <a:noAutofit/>
            </a:bodyPr>
            <a:lstStyle/>
            <a:p>
              <a:pPr marR="0" lvl="0" algn="l" rtl="0">
                <a:lnSpc>
                  <a:spcPct val="150000"/>
                </a:lnSpc>
                <a:spcBef>
                  <a:spcPts val="0"/>
                </a:spcBef>
                <a:spcAft>
                  <a:spcPts val="0"/>
                </a:spcAft>
                <a:buClr>
                  <a:srgbClr val="3F3F3F"/>
                </a:buClr>
                <a:buSzPts val="2200"/>
              </a:pPr>
              <a:r>
                <a:rPr lang="en-US" sz="2200" b="1" i="0" u="none" strike="noStrike" cap="none">
                  <a:solidFill>
                    <a:srgbClr val="3F3F3F"/>
                  </a:solidFill>
                  <a:latin typeface="Open Sans"/>
                  <a:ea typeface="Open Sans"/>
                  <a:cs typeface="Open Sans"/>
                  <a:sym typeface="Open Sans"/>
                </a:rPr>
                <a:t>Call tree training: </a:t>
              </a:r>
            </a:p>
            <a:p>
              <a:pPr marR="0" lvl="0" algn="l" rtl="0">
                <a:lnSpc>
                  <a:spcPct val="150000"/>
                </a:lnSpc>
                <a:spcBef>
                  <a:spcPts val="0"/>
                </a:spcBef>
                <a:spcAft>
                  <a:spcPts val="0"/>
                </a:spcAft>
                <a:buClr>
                  <a:srgbClr val="3F3F3F"/>
                </a:buClr>
                <a:buSzPts val="2200"/>
              </a:pPr>
              <a:r>
                <a:rPr lang="en-US" sz="2200" b="0" i="0" u="none" strike="noStrike" cap="none">
                  <a:solidFill>
                    <a:srgbClr val="3F3F3F"/>
                  </a:solidFill>
                  <a:latin typeface="Open Sans"/>
                  <a:ea typeface="Open Sans"/>
                  <a:cs typeface="Open Sans"/>
                  <a:sym typeface="Open Sans"/>
                </a:rPr>
                <a:t>Ensures employees understand security policies and incident response actions align with organizational policies.</a:t>
              </a:r>
              <a:endParaRPr lang="en-US" sz="1400" b="0" i="0" u="none" strike="noStrike" cap="none">
                <a:solidFill>
                  <a:srgbClr val="000000"/>
                </a:solidFill>
                <a:latin typeface="Arial"/>
                <a:ea typeface="Arial"/>
                <a:cs typeface="Arial"/>
                <a:sym typeface="Arial"/>
              </a:endParaRPr>
            </a:p>
          </p:txBody>
        </p:sp>
      </p:grpSp>
      <p:grpSp>
        <p:nvGrpSpPr>
          <p:cNvPr id="36" name="Google Shape;1239;p36">
            <a:extLst>
              <a:ext uri="{FF2B5EF4-FFF2-40B4-BE49-F238E27FC236}">
                <a16:creationId xmlns:a16="http://schemas.microsoft.com/office/drawing/2014/main" id="{67D41859-BCFF-4BD0-A778-F7CE70293DBB}"/>
              </a:ext>
            </a:extLst>
          </p:cNvPr>
          <p:cNvGrpSpPr/>
          <p:nvPr/>
        </p:nvGrpSpPr>
        <p:grpSpPr>
          <a:xfrm>
            <a:off x="3814928" y="2527144"/>
            <a:ext cx="10678630" cy="1952137"/>
            <a:chOff x="3226304" y="3328686"/>
            <a:chExt cx="11467457" cy="1556724"/>
          </a:xfrm>
        </p:grpSpPr>
        <p:sp>
          <p:nvSpPr>
            <p:cNvPr id="37" name="Google Shape;1240;p36">
              <a:extLst>
                <a:ext uri="{FF2B5EF4-FFF2-40B4-BE49-F238E27FC236}">
                  <a16:creationId xmlns:a16="http://schemas.microsoft.com/office/drawing/2014/main" id="{FC374243-75D9-4756-8E82-D67D5F002593}"/>
                </a:ext>
              </a:extLst>
            </p:cNvPr>
            <p:cNvSpPr/>
            <p:nvPr/>
          </p:nvSpPr>
          <p:spPr>
            <a:xfrm>
              <a:off x="3226304" y="3328686"/>
              <a:ext cx="11467457" cy="1556724"/>
            </a:xfrm>
            <a:prstGeom prst="roundRect">
              <a:avLst>
                <a:gd name="adj" fmla="val 2737"/>
              </a:avLst>
            </a:prstGeom>
            <a:solidFill>
              <a:srgbClr val="F2F2F2"/>
            </a:solidFill>
            <a:ln w="25550" cap="flat" cmpd="sng">
              <a:solidFill>
                <a:srgbClr val="D9D9D9"/>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p:txBody>
        </p:sp>
        <p:sp>
          <p:nvSpPr>
            <p:cNvPr id="38" name="Google Shape;1241;p36">
              <a:extLst>
                <a:ext uri="{FF2B5EF4-FFF2-40B4-BE49-F238E27FC236}">
                  <a16:creationId xmlns:a16="http://schemas.microsoft.com/office/drawing/2014/main" id="{D4664CF6-761D-4241-94A4-5B0BCFCE11E1}"/>
                </a:ext>
              </a:extLst>
            </p:cNvPr>
            <p:cNvSpPr/>
            <p:nvPr/>
          </p:nvSpPr>
          <p:spPr>
            <a:xfrm rot="5400000">
              <a:off x="13669287" y="3843625"/>
              <a:ext cx="1538283" cy="510661"/>
            </a:xfrm>
            <a:prstGeom prst="round2SameRect">
              <a:avLst>
                <a:gd name="adj1" fmla="val 12548"/>
                <a:gd name="adj2" fmla="val 0"/>
              </a:avLst>
            </a:prstGeom>
            <a:solidFill>
              <a:srgbClr val="427AA1"/>
            </a:solidFill>
            <a:ln w="25550" cap="flat" cmpd="sng">
              <a:solidFill>
                <a:srgbClr val="427AA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3F3F3F"/>
                </a:solidFill>
                <a:latin typeface="Calibri"/>
                <a:ea typeface="Calibri"/>
                <a:cs typeface="Calibri"/>
                <a:sym typeface="Calibri"/>
              </a:endParaRPr>
            </a:p>
          </p:txBody>
        </p:sp>
      </p:grpSp>
      <p:grpSp>
        <p:nvGrpSpPr>
          <p:cNvPr id="39" name="Google Shape;1242;p36">
            <a:extLst>
              <a:ext uri="{FF2B5EF4-FFF2-40B4-BE49-F238E27FC236}">
                <a16:creationId xmlns:a16="http://schemas.microsoft.com/office/drawing/2014/main" id="{8490113C-81F0-465A-8BEA-32AED2C8E709}"/>
              </a:ext>
            </a:extLst>
          </p:cNvPr>
          <p:cNvGrpSpPr/>
          <p:nvPr/>
        </p:nvGrpSpPr>
        <p:grpSpPr>
          <a:xfrm>
            <a:off x="2129537" y="5090160"/>
            <a:ext cx="3660663" cy="2755062"/>
            <a:chOff x="7328108" y="2941763"/>
            <a:chExt cx="3660663" cy="2755062"/>
          </a:xfrm>
        </p:grpSpPr>
        <p:sp>
          <p:nvSpPr>
            <p:cNvPr id="40" name="Google Shape;1243;p36">
              <a:extLst>
                <a:ext uri="{FF2B5EF4-FFF2-40B4-BE49-F238E27FC236}">
                  <a16:creationId xmlns:a16="http://schemas.microsoft.com/office/drawing/2014/main" id="{4C2669A0-6257-4601-9E48-07BDBC485C28}"/>
                </a:ext>
              </a:extLst>
            </p:cNvPr>
            <p:cNvSpPr/>
            <p:nvPr/>
          </p:nvSpPr>
          <p:spPr>
            <a:xfrm rot="-6245622">
              <a:off x="8233709" y="2941763"/>
              <a:ext cx="2755062" cy="2755062"/>
            </a:xfrm>
            <a:prstGeom prst="chord">
              <a:avLst>
                <a:gd name="adj1" fmla="val 3461852"/>
                <a:gd name="adj2" fmla="val 9030342"/>
              </a:avLst>
            </a:prstGeom>
            <a:solidFill>
              <a:srgbClr val="427AA1"/>
            </a:solidFill>
            <a:ln>
              <a:solidFill>
                <a:srgbClr val="427AA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 name="Google Shape;1244;p36">
              <a:extLst>
                <a:ext uri="{FF2B5EF4-FFF2-40B4-BE49-F238E27FC236}">
                  <a16:creationId xmlns:a16="http://schemas.microsoft.com/office/drawing/2014/main" id="{BC9D735D-54D2-4F1C-BA66-83DBCDC41645}"/>
                </a:ext>
              </a:extLst>
            </p:cNvPr>
            <p:cNvSpPr/>
            <p:nvPr/>
          </p:nvSpPr>
          <p:spPr>
            <a:xfrm rot="-5400000">
              <a:off x="7956654" y="2701710"/>
              <a:ext cx="1981200" cy="3238292"/>
            </a:xfrm>
            <a:prstGeom prst="round2SameRect">
              <a:avLst>
                <a:gd name="adj1" fmla="val 16667"/>
                <a:gd name="adj2" fmla="val 0"/>
              </a:avLst>
            </a:prstGeom>
            <a:solidFill>
              <a:srgbClr val="427AA1"/>
            </a:solidFill>
            <a:ln>
              <a:solidFill>
                <a:srgbClr val="427AA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2" name="Google Shape;1245;p36">
            <a:extLst>
              <a:ext uri="{FF2B5EF4-FFF2-40B4-BE49-F238E27FC236}">
                <a16:creationId xmlns:a16="http://schemas.microsoft.com/office/drawing/2014/main" id="{7586BE4F-8899-44E8-A6E2-F8CD16DAA6E7}"/>
              </a:ext>
            </a:extLst>
          </p:cNvPr>
          <p:cNvGrpSpPr/>
          <p:nvPr/>
        </p:nvGrpSpPr>
        <p:grpSpPr>
          <a:xfrm>
            <a:off x="2129537" y="2124456"/>
            <a:ext cx="3660663" cy="2755062"/>
            <a:chOff x="7328108" y="2941763"/>
            <a:chExt cx="3660663" cy="2755062"/>
          </a:xfrm>
        </p:grpSpPr>
        <p:sp>
          <p:nvSpPr>
            <p:cNvPr id="43" name="Google Shape;1246;p36">
              <a:extLst>
                <a:ext uri="{FF2B5EF4-FFF2-40B4-BE49-F238E27FC236}">
                  <a16:creationId xmlns:a16="http://schemas.microsoft.com/office/drawing/2014/main" id="{23A9198E-BC60-4C61-A537-D06F91E6E629}"/>
                </a:ext>
              </a:extLst>
            </p:cNvPr>
            <p:cNvSpPr/>
            <p:nvPr/>
          </p:nvSpPr>
          <p:spPr>
            <a:xfrm rot="-6245622">
              <a:off x="8233709" y="2941763"/>
              <a:ext cx="2755062" cy="2755062"/>
            </a:xfrm>
            <a:prstGeom prst="chord">
              <a:avLst>
                <a:gd name="adj1" fmla="val 3461852"/>
                <a:gd name="adj2" fmla="val 9030342"/>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 name="Google Shape;1247;p36">
              <a:extLst>
                <a:ext uri="{FF2B5EF4-FFF2-40B4-BE49-F238E27FC236}">
                  <a16:creationId xmlns:a16="http://schemas.microsoft.com/office/drawing/2014/main" id="{F672EE43-3C12-4DBD-8A66-28C1D9487EF1}"/>
                </a:ext>
              </a:extLst>
            </p:cNvPr>
            <p:cNvSpPr/>
            <p:nvPr/>
          </p:nvSpPr>
          <p:spPr>
            <a:xfrm rot="-5400000">
              <a:off x="7956654" y="2701710"/>
              <a:ext cx="1981200" cy="3238292"/>
            </a:xfrm>
            <a:prstGeom prst="round2SameRect">
              <a:avLst>
                <a:gd name="adj1" fmla="val 16667"/>
                <a:gd name="adj2" fmla="val 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 name="Google Shape;1251;p36">
            <a:extLst>
              <a:ext uri="{FF2B5EF4-FFF2-40B4-BE49-F238E27FC236}">
                <a16:creationId xmlns:a16="http://schemas.microsoft.com/office/drawing/2014/main" id="{B3F6183B-314C-4260-A67F-326EE88D79A5}"/>
              </a:ext>
            </a:extLst>
          </p:cNvPr>
          <p:cNvSpPr/>
          <p:nvPr/>
        </p:nvSpPr>
        <p:spPr>
          <a:xfrm>
            <a:off x="5801652" y="2714809"/>
            <a:ext cx="6868557" cy="1716863"/>
          </a:xfrm>
          <a:prstGeom prst="rect">
            <a:avLst/>
          </a:prstGeom>
          <a:noFill/>
          <a:ln>
            <a:noFill/>
          </a:ln>
        </p:spPr>
        <p:txBody>
          <a:bodyPr spcFirstLastPara="1" wrap="square" lIns="90000" tIns="45000" rIns="90000" bIns="45000" anchor="t" anchorCtr="0">
            <a:noAutofit/>
          </a:bodyPr>
          <a:lstStyle/>
          <a:p>
            <a:pPr marR="0" lvl="0" algn="l" rtl="0">
              <a:lnSpc>
                <a:spcPct val="100000"/>
              </a:lnSpc>
              <a:spcBef>
                <a:spcPts val="0"/>
              </a:spcBef>
              <a:spcAft>
                <a:spcPts val="0"/>
              </a:spcAft>
              <a:buClr>
                <a:srgbClr val="3F3F3F"/>
              </a:buClr>
              <a:buSzPts val="2200"/>
            </a:pPr>
            <a:r>
              <a:rPr lang="en-US" sz="2200" b="1" i="0" u="none" strike="noStrike" cap="none">
                <a:solidFill>
                  <a:srgbClr val="3F3F3F"/>
                </a:solidFill>
                <a:latin typeface="Open Sans"/>
                <a:ea typeface="Open Sans"/>
                <a:cs typeface="Open Sans"/>
                <a:sym typeface="Open Sans"/>
              </a:rPr>
              <a:t>Security awareness training: </a:t>
            </a:r>
          </a:p>
          <a:p>
            <a:pPr marR="0" lvl="0" algn="l" rtl="0">
              <a:lnSpc>
                <a:spcPct val="100000"/>
              </a:lnSpc>
              <a:spcBef>
                <a:spcPts val="0"/>
              </a:spcBef>
              <a:spcAft>
                <a:spcPts val="0"/>
              </a:spcAft>
              <a:buClr>
                <a:srgbClr val="3F3F3F"/>
              </a:buClr>
              <a:buSzPts val="2200"/>
            </a:pPr>
            <a:endParaRPr lang="en-US" sz="2200">
              <a:solidFill>
                <a:srgbClr val="3F3F3F"/>
              </a:solidFill>
              <a:latin typeface="Open Sans"/>
              <a:ea typeface="Open Sans"/>
              <a:cs typeface="Open Sans"/>
              <a:sym typeface="Open Sans"/>
            </a:endParaRPr>
          </a:p>
          <a:p>
            <a:pPr marR="0" lvl="0" algn="l" rtl="0">
              <a:lnSpc>
                <a:spcPct val="100000"/>
              </a:lnSpc>
              <a:spcBef>
                <a:spcPts val="0"/>
              </a:spcBef>
              <a:spcAft>
                <a:spcPts val="0"/>
              </a:spcAft>
              <a:buClr>
                <a:srgbClr val="3F3F3F"/>
              </a:buClr>
              <a:buSzPts val="2200"/>
            </a:pPr>
            <a:r>
              <a:rPr lang="en-US" sz="2200" b="0" i="0" u="none" strike="noStrike" cap="none">
                <a:solidFill>
                  <a:srgbClr val="3F3F3F"/>
                </a:solidFill>
                <a:latin typeface="Open Sans"/>
                <a:ea typeface="Open Sans"/>
                <a:cs typeface="Open Sans"/>
                <a:sym typeface="Open Sans"/>
              </a:rPr>
              <a:t>Educates on the latest cyber threats and prevention methods.</a:t>
            </a:r>
          </a:p>
        </p:txBody>
      </p:sp>
      <p:pic>
        <p:nvPicPr>
          <p:cNvPr id="3" name="Graphic 2" descr="Electrician male with solid fill">
            <a:extLst>
              <a:ext uri="{FF2B5EF4-FFF2-40B4-BE49-F238E27FC236}">
                <a16:creationId xmlns:a16="http://schemas.microsoft.com/office/drawing/2014/main" id="{4D5E818E-C2E3-49BF-805D-8DF4B3C3E7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0930" y="2744607"/>
            <a:ext cx="1494529" cy="1494529"/>
          </a:xfrm>
          <a:prstGeom prst="rect">
            <a:avLst/>
          </a:prstGeom>
        </p:spPr>
      </p:pic>
      <p:pic>
        <p:nvPicPr>
          <p:cNvPr id="5" name="Graphic 4" descr="Call center with solid fill">
            <a:extLst>
              <a:ext uri="{FF2B5EF4-FFF2-40B4-BE49-F238E27FC236}">
                <a16:creationId xmlns:a16="http://schemas.microsoft.com/office/drawing/2014/main" id="{1F226B70-A5F5-47E7-8ED7-BBB8DD3983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1600" y="5607492"/>
            <a:ext cx="1504894" cy="1504894"/>
          </a:xfrm>
          <a:prstGeom prst="rect">
            <a:avLst/>
          </a:prstGeom>
        </p:spPr>
      </p:pic>
      <p:sp>
        <p:nvSpPr>
          <p:cNvPr id="4" name="Brandline_LVC">
            <a:extLst>
              <a:ext uri="{FF2B5EF4-FFF2-40B4-BE49-F238E27FC236}">
                <a16:creationId xmlns:a16="http://schemas.microsoft.com/office/drawing/2014/main" id="{ABF0F0D1-2DFA-02B1-78B1-596CB2987E62}"/>
              </a:ext>
            </a:extLst>
          </p:cNvPr>
          <p:cNvSpPr/>
          <p:nvPr/>
        </p:nvSpPr>
        <p:spPr>
          <a:xfrm>
            <a:off x="5270500" y="816324"/>
            <a:ext cx="5709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32113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2"/>
          <p:cNvSpPr txBox="1"/>
          <p:nvPr/>
        </p:nvSpPr>
        <p:spPr>
          <a:xfrm>
            <a:off x="1430050" y="1233900"/>
            <a:ext cx="13395900"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Focused training includes:</a:t>
            </a:r>
            <a:endParaRPr sz="1400" b="0" i="0" u="none" strike="noStrike" cap="none">
              <a:solidFill>
                <a:srgbClr val="000000"/>
              </a:solidFill>
              <a:latin typeface="Arial"/>
              <a:ea typeface="Arial"/>
              <a:cs typeface="Arial"/>
              <a:sym typeface="Arial"/>
            </a:endParaRPr>
          </a:p>
        </p:txBody>
      </p:sp>
      <p:sp>
        <p:nvSpPr>
          <p:cNvPr id="350" name="Google Shape;350;p6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Incident Handling and Simulation Training</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78F8880A-68AA-4882-7426-27DB6194C96F}"/>
              </a:ext>
            </a:extLst>
          </p:cNvPr>
          <p:cNvSpPr/>
          <p:nvPr/>
        </p:nvSpPr>
        <p:spPr>
          <a:xfrm>
            <a:off x="3454400" y="816324"/>
            <a:ext cx="9364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oogle Shape;1234;p36">
            <a:extLst>
              <a:ext uri="{FF2B5EF4-FFF2-40B4-BE49-F238E27FC236}">
                <a16:creationId xmlns:a16="http://schemas.microsoft.com/office/drawing/2014/main" id="{4FE8D86A-2CC6-D6F2-2D0A-E477C2E9C921}"/>
              </a:ext>
            </a:extLst>
          </p:cNvPr>
          <p:cNvGrpSpPr/>
          <p:nvPr/>
        </p:nvGrpSpPr>
        <p:grpSpPr>
          <a:xfrm>
            <a:off x="4970984" y="5498797"/>
            <a:ext cx="9522574" cy="1948861"/>
            <a:chOff x="6206674" y="3420367"/>
            <a:chExt cx="7290718" cy="1724762"/>
          </a:xfrm>
        </p:grpSpPr>
        <p:grpSp>
          <p:nvGrpSpPr>
            <p:cNvPr id="7" name="Google Shape;1235;p36">
              <a:extLst>
                <a:ext uri="{FF2B5EF4-FFF2-40B4-BE49-F238E27FC236}">
                  <a16:creationId xmlns:a16="http://schemas.microsoft.com/office/drawing/2014/main" id="{D93F9FA4-78CB-8001-C59E-A814175F6F21}"/>
                </a:ext>
              </a:extLst>
            </p:cNvPr>
            <p:cNvGrpSpPr/>
            <p:nvPr/>
          </p:nvGrpSpPr>
          <p:grpSpPr>
            <a:xfrm>
              <a:off x="6206674" y="3420367"/>
              <a:ext cx="7290718" cy="1724762"/>
              <a:chOff x="3226304" y="3325211"/>
              <a:chExt cx="11467457" cy="1724762"/>
            </a:xfrm>
          </p:grpSpPr>
          <p:sp>
            <p:nvSpPr>
              <p:cNvPr id="9" name="Google Shape;1236;p36">
                <a:extLst>
                  <a:ext uri="{FF2B5EF4-FFF2-40B4-BE49-F238E27FC236}">
                    <a16:creationId xmlns:a16="http://schemas.microsoft.com/office/drawing/2014/main" id="{228B2086-FFBC-D5F6-6C14-6DD1F85FC055}"/>
                  </a:ext>
                </a:extLst>
              </p:cNvPr>
              <p:cNvSpPr/>
              <p:nvPr/>
            </p:nvSpPr>
            <p:spPr>
              <a:xfrm>
                <a:off x="3226304" y="3328686"/>
                <a:ext cx="11467457" cy="1721287"/>
              </a:xfrm>
              <a:prstGeom prst="roundRect">
                <a:avLst>
                  <a:gd name="adj" fmla="val 2737"/>
                </a:avLst>
              </a:prstGeom>
              <a:solidFill>
                <a:srgbClr val="F2F2F2"/>
              </a:solidFill>
              <a:ln w="25550" cap="flat" cmpd="sng">
                <a:solidFill>
                  <a:srgbClr val="D9D9D9"/>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p:txBody>
          </p:sp>
          <p:sp>
            <p:nvSpPr>
              <p:cNvPr id="10" name="Google Shape;1237;p36">
                <a:extLst>
                  <a:ext uri="{FF2B5EF4-FFF2-40B4-BE49-F238E27FC236}">
                    <a16:creationId xmlns:a16="http://schemas.microsoft.com/office/drawing/2014/main" id="{C12DD39F-3C2A-7643-F56A-939C18FD0B38}"/>
                  </a:ext>
                </a:extLst>
              </p:cNvPr>
              <p:cNvSpPr/>
              <p:nvPr/>
            </p:nvSpPr>
            <p:spPr>
              <a:xfrm rot="5400000">
                <a:off x="13588299" y="3920010"/>
                <a:ext cx="1700261" cy="510662"/>
              </a:xfrm>
              <a:prstGeom prst="round2SameRect">
                <a:avLst>
                  <a:gd name="adj1" fmla="val 12548"/>
                  <a:gd name="adj2" fmla="val 0"/>
                </a:avLst>
              </a:prstGeom>
              <a:solidFill>
                <a:srgbClr val="427AA1"/>
              </a:solidFill>
              <a:ln w="25550" cap="flat" cmpd="sng">
                <a:solidFill>
                  <a:srgbClr val="427AA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3F3F3F"/>
                  </a:solidFill>
                  <a:latin typeface="Calibri"/>
                  <a:ea typeface="Calibri"/>
                  <a:cs typeface="Calibri"/>
                  <a:sym typeface="Calibri"/>
                </a:endParaRPr>
              </a:p>
            </p:txBody>
          </p:sp>
        </p:grpSp>
        <p:sp>
          <p:nvSpPr>
            <p:cNvPr id="8" name="Google Shape;1238;p36">
              <a:extLst>
                <a:ext uri="{FF2B5EF4-FFF2-40B4-BE49-F238E27FC236}">
                  <a16:creationId xmlns:a16="http://schemas.microsoft.com/office/drawing/2014/main" id="{2570A8F3-87B8-CB81-562E-8D7A36CBA672}"/>
                </a:ext>
              </a:extLst>
            </p:cNvPr>
            <p:cNvSpPr/>
            <p:nvPr/>
          </p:nvSpPr>
          <p:spPr>
            <a:xfrm>
              <a:off x="6923140" y="3580499"/>
              <a:ext cx="6199372" cy="1271772"/>
            </a:xfrm>
            <a:prstGeom prst="rect">
              <a:avLst/>
            </a:prstGeom>
            <a:noFill/>
            <a:ln>
              <a:noFill/>
            </a:ln>
          </p:spPr>
          <p:txBody>
            <a:bodyPr spcFirstLastPara="1" wrap="square" lIns="90000" tIns="45000" rIns="90000" bIns="45000" anchor="t" anchorCtr="0">
              <a:noAutofit/>
            </a:bodyPr>
            <a:lstStyle/>
            <a:p>
              <a:pPr marR="0" lvl="0" algn="l" rtl="0">
                <a:lnSpc>
                  <a:spcPct val="150000"/>
                </a:lnSpc>
                <a:spcBef>
                  <a:spcPts val="0"/>
                </a:spcBef>
                <a:spcAft>
                  <a:spcPts val="0"/>
                </a:spcAft>
                <a:buClr>
                  <a:srgbClr val="3F3F3F"/>
                </a:buClr>
                <a:buSzPts val="2200"/>
              </a:pPr>
              <a:r>
                <a:rPr lang="en-US" sz="2200" b="1" i="0" u="none" strike="noStrike" cap="none">
                  <a:solidFill>
                    <a:srgbClr val="3F3F3F"/>
                  </a:solidFill>
                  <a:latin typeface="Open Sans"/>
                  <a:ea typeface="Open Sans"/>
                  <a:cs typeface="Open Sans"/>
                  <a:sym typeface="Open Sans"/>
                </a:rPr>
                <a:t>Simulation and drills: </a:t>
              </a:r>
            </a:p>
            <a:p>
              <a:pPr marR="0" lvl="0" algn="l" rtl="0">
                <a:lnSpc>
                  <a:spcPct val="150000"/>
                </a:lnSpc>
                <a:spcBef>
                  <a:spcPts val="0"/>
                </a:spcBef>
                <a:spcAft>
                  <a:spcPts val="0"/>
                </a:spcAft>
                <a:buClr>
                  <a:srgbClr val="3F3F3F"/>
                </a:buClr>
                <a:buSzPts val="2200"/>
              </a:pPr>
              <a:r>
                <a:rPr lang="en-US" sz="2200" i="0" u="none" strike="noStrike" cap="none">
                  <a:solidFill>
                    <a:srgbClr val="3F3F3F"/>
                  </a:solidFill>
                  <a:latin typeface="Open Sans"/>
                  <a:ea typeface="Open Sans"/>
                  <a:cs typeface="Open Sans"/>
                  <a:sym typeface="Open Sans"/>
                </a:rPr>
                <a:t>Provides practical experience through controlled simulations and drills</a:t>
              </a:r>
              <a:endParaRPr lang="en-US" sz="1400" b="0" i="0" u="none" strike="noStrike" cap="none">
                <a:solidFill>
                  <a:srgbClr val="000000"/>
                </a:solidFill>
                <a:latin typeface="Arial"/>
                <a:ea typeface="Arial"/>
                <a:cs typeface="Arial"/>
                <a:sym typeface="Arial"/>
              </a:endParaRPr>
            </a:p>
          </p:txBody>
        </p:sp>
      </p:grpSp>
      <p:grpSp>
        <p:nvGrpSpPr>
          <p:cNvPr id="11" name="Google Shape;1239;p36">
            <a:extLst>
              <a:ext uri="{FF2B5EF4-FFF2-40B4-BE49-F238E27FC236}">
                <a16:creationId xmlns:a16="http://schemas.microsoft.com/office/drawing/2014/main" id="{62860B60-2A05-7066-1112-0EC6A43C7279}"/>
              </a:ext>
            </a:extLst>
          </p:cNvPr>
          <p:cNvGrpSpPr/>
          <p:nvPr/>
        </p:nvGrpSpPr>
        <p:grpSpPr>
          <a:xfrm>
            <a:off x="3814928" y="2527144"/>
            <a:ext cx="10678630" cy="1952137"/>
            <a:chOff x="3226304" y="3328686"/>
            <a:chExt cx="11467457" cy="1556724"/>
          </a:xfrm>
        </p:grpSpPr>
        <p:sp>
          <p:nvSpPr>
            <p:cNvPr id="12" name="Google Shape;1240;p36">
              <a:extLst>
                <a:ext uri="{FF2B5EF4-FFF2-40B4-BE49-F238E27FC236}">
                  <a16:creationId xmlns:a16="http://schemas.microsoft.com/office/drawing/2014/main" id="{7B4BF492-9F47-9447-AAB7-CFF5F396C294}"/>
                </a:ext>
              </a:extLst>
            </p:cNvPr>
            <p:cNvSpPr/>
            <p:nvPr/>
          </p:nvSpPr>
          <p:spPr>
            <a:xfrm>
              <a:off x="3226304" y="3328686"/>
              <a:ext cx="11467457" cy="1556724"/>
            </a:xfrm>
            <a:prstGeom prst="roundRect">
              <a:avLst>
                <a:gd name="adj" fmla="val 2737"/>
              </a:avLst>
            </a:prstGeom>
            <a:solidFill>
              <a:srgbClr val="F2F2F2"/>
            </a:solidFill>
            <a:ln w="25550" cap="flat" cmpd="sng">
              <a:solidFill>
                <a:srgbClr val="D9D9D9"/>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p:txBody>
        </p:sp>
        <p:sp>
          <p:nvSpPr>
            <p:cNvPr id="13" name="Google Shape;1241;p36">
              <a:extLst>
                <a:ext uri="{FF2B5EF4-FFF2-40B4-BE49-F238E27FC236}">
                  <a16:creationId xmlns:a16="http://schemas.microsoft.com/office/drawing/2014/main" id="{F42A9E2F-E0A5-FE7B-2A78-70BF4AFD4225}"/>
                </a:ext>
              </a:extLst>
            </p:cNvPr>
            <p:cNvSpPr/>
            <p:nvPr/>
          </p:nvSpPr>
          <p:spPr>
            <a:xfrm rot="5400000">
              <a:off x="13669287" y="3843625"/>
              <a:ext cx="1538283" cy="510661"/>
            </a:xfrm>
            <a:prstGeom prst="round2SameRect">
              <a:avLst>
                <a:gd name="adj1" fmla="val 12548"/>
                <a:gd name="adj2" fmla="val 0"/>
              </a:avLst>
            </a:prstGeom>
            <a:solidFill>
              <a:srgbClr val="427AA1"/>
            </a:solidFill>
            <a:ln w="25550" cap="flat" cmpd="sng">
              <a:solidFill>
                <a:srgbClr val="427AA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3F3F3F"/>
                </a:solidFill>
                <a:latin typeface="Calibri"/>
                <a:ea typeface="Calibri"/>
                <a:cs typeface="Calibri"/>
                <a:sym typeface="Calibri"/>
              </a:endParaRPr>
            </a:p>
          </p:txBody>
        </p:sp>
      </p:grpSp>
      <p:grpSp>
        <p:nvGrpSpPr>
          <p:cNvPr id="14" name="Google Shape;1242;p36">
            <a:extLst>
              <a:ext uri="{FF2B5EF4-FFF2-40B4-BE49-F238E27FC236}">
                <a16:creationId xmlns:a16="http://schemas.microsoft.com/office/drawing/2014/main" id="{76113FFB-9BC3-12F3-F480-CF676FE147B5}"/>
              </a:ext>
            </a:extLst>
          </p:cNvPr>
          <p:cNvGrpSpPr/>
          <p:nvPr/>
        </p:nvGrpSpPr>
        <p:grpSpPr>
          <a:xfrm>
            <a:off x="2129537" y="4796185"/>
            <a:ext cx="3954638" cy="3343012"/>
            <a:chOff x="7328108" y="2647788"/>
            <a:chExt cx="3954638" cy="3343012"/>
          </a:xfrm>
        </p:grpSpPr>
        <p:sp>
          <p:nvSpPr>
            <p:cNvPr id="15" name="Google Shape;1243;p36">
              <a:extLst>
                <a:ext uri="{FF2B5EF4-FFF2-40B4-BE49-F238E27FC236}">
                  <a16:creationId xmlns:a16="http://schemas.microsoft.com/office/drawing/2014/main" id="{36C11CBC-B54B-FD35-F554-A207CCA89B1C}"/>
                </a:ext>
              </a:extLst>
            </p:cNvPr>
            <p:cNvSpPr/>
            <p:nvPr/>
          </p:nvSpPr>
          <p:spPr>
            <a:xfrm rot="-6245622">
              <a:off x="8233709" y="2941763"/>
              <a:ext cx="2755062" cy="2755062"/>
            </a:xfrm>
            <a:prstGeom prst="chord">
              <a:avLst>
                <a:gd name="adj1" fmla="val 3461852"/>
                <a:gd name="adj2" fmla="val 9030342"/>
              </a:avLst>
            </a:prstGeom>
            <a:solidFill>
              <a:srgbClr val="427AA1"/>
            </a:solidFill>
            <a:ln>
              <a:solidFill>
                <a:srgbClr val="427AA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 name="Google Shape;1244;p36">
              <a:extLst>
                <a:ext uri="{FF2B5EF4-FFF2-40B4-BE49-F238E27FC236}">
                  <a16:creationId xmlns:a16="http://schemas.microsoft.com/office/drawing/2014/main" id="{577744C2-CACE-71B3-D9BA-D67D54BB4A26}"/>
                </a:ext>
              </a:extLst>
            </p:cNvPr>
            <p:cNvSpPr/>
            <p:nvPr/>
          </p:nvSpPr>
          <p:spPr>
            <a:xfrm rot="-5400000">
              <a:off x="7956654" y="2701710"/>
              <a:ext cx="1981200" cy="3238292"/>
            </a:xfrm>
            <a:prstGeom prst="round2SameRect">
              <a:avLst>
                <a:gd name="adj1" fmla="val 16667"/>
                <a:gd name="adj2" fmla="val 0"/>
              </a:avLst>
            </a:prstGeom>
            <a:solidFill>
              <a:srgbClr val="427AA1"/>
            </a:solidFill>
            <a:ln>
              <a:solidFill>
                <a:srgbClr val="427AA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7" name="Google Shape;1245;p36">
            <a:extLst>
              <a:ext uri="{FF2B5EF4-FFF2-40B4-BE49-F238E27FC236}">
                <a16:creationId xmlns:a16="http://schemas.microsoft.com/office/drawing/2014/main" id="{51C4C743-0A7F-103D-7C8C-446A50F3A7F7}"/>
              </a:ext>
            </a:extLst>
          </p:cNvPr>
          <p:cNvGrpSpPr/>
          <p:nvPr/>
        </p:nvGrpSpPr>
        <p:grpSpPr>
          <a:xfrm>
            <a:off x="2129537" y="1830481"/>
            <a:ext cx="3954638" cy="3343012"/>
            <a:chOff x="7328108" y="2647788"/>
            <a:chExt cx="3954638" cy="3343012"/>
          </a:xfrm>
        </p:grpSpPr>
        <p:sp>
          <p:nvSpPr>
            <p:cNvPr id="18" name="Google Shape;1246;p36">
              <a:extLst>
                <a:ext uri="{FF2B5EF4-FFF2-40B4-BE49-F238E27FC236}">
                  <a16:creationId xmlns:a16="http://schemas.microsoft.com/office/drawing/2014/main" id="{8775B975-4B1E-A769-DF45-04253F05FA39}"/>
                </a:ext>
              </a:extLst>
            </p:cNvPr>
            <p:cNvSpPr/>
            <p:nvPr/>
          </p:nvSpPr>
          <p:spPr>
            <a:xfrm rot="-6245622">
              <a:off x="8233709" y="2941763"/>
              <a:ext cx="2755062" cy="2755062"/>
            </a:xfrm>
            <a:prstGeom prst="chord">
              <a:avLst>
                <a:gd name="adj1" fmla="val 3461852"/>
                <a:gd name="adj2" fmla="val 9030342"/>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 name="Google Shape;1247;p36">
              <a:extLst>
                <a:ext uri="{FF2B5EF4-FFF2-40B4-BE49-F238E27FC236}">
                  <a16:creationId xmlns:a16="http://schemas.microsoft.com/office/drawing/2014/main" id="{346FCCE9-D7E9-BCFF-AD8B-6862B755F54B}"/>
                </a:ext>
              </a:extLst>
            </p:cNvPr>
            <p:cNvSpPr/>
            <p:nvPr/>
          </p:nvSpPr>
          <p:spPr>
            <a:xfrm rot="-5400000">
              <a:off x="7956654" y="2701710"/>
              <a:ext cx="1981200" cy="3238292"/>
            </a:xfrm>
            <a:prstGeom prst="round2SameRect">
              <a:avLst>
                <a:gd name="adj1" fmla="val 16667"/>
                <a:gd name="adj2" fmla="val 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 name="Google Shape;1251;p36">
            <a:extLst>
              <a:ext uri="{FF2B5EF4-FFF2-40B4-BE49-F238E27FC236}">
                <a16:creationId xmlns:a16="http://schemas.microsoft.com/office/drawing/2014/main" id="{B108B453-FE57-CC88-267B-5F4605DB8904}"/>
              </a:ext>
            </a:extLst>
          </p:cNvPr>
          <p:cNvSpPr/>
          <p:nvPr/>
        </p:nvSpPr>
        <p:spPr>
          <a:xfrm>
            <a:off x="5801652" y="2714809"/>
            <a:ext cx="6868557" cy="1716863"/>
          </a:xfrm>
          <a:prstGeom prst="rect">
            <a:avLst/>
          </a:prstGeom>
          <a:noFill/>
          <a:ln>
            <a:noFill/>
          </a:ln>
        </p:spPr>
        <p:txBody>
          <a:bodyPr spcFirstLastPara="1" wrap="square" lIns="90000" tIns="45000" rIns="90000" bIns="45000" anchor="t" anchorCtr="0">
            <a:noAutofit/>
          </a:bodyPr>
          <a:lstStyle/>
          <a:p>
            <a:pPr marR="0" lvl="0" algn="l" rtl="0">
              <a:lnSpc>
                <a:spcPct val="100000"/>
              </a:lnSpc>
              <a:spcBef>
                <a:spcPts val="0"/>
              </a:spcBef>
              <a:spcAft>
                <a:spcPts val="0"/>
              </a:spcAft>
              <a:buClr>
                <a:srgbClr val="3F3F3F"/>
              </a:buClr>
              <a:buSzPts val="2200"/>
            </a:pPr>
            <a:r>
              <a:rPr lang="en-US" sz="2200" b="1" i="0" u="none" strike="noStrike" cap="none">
                <a:solidFill>
                  <a:srgbClr val="3F3F3F"/>
                </a:solidFill>
                <a:latin typeface="Open Sans"/>
                <a:ea typeface="Open Sans"/>
                <a:cs typeface="Open Sans"/>
                <a:sym typeface="Open Sans"/>
              </a:rPr>
              <a:t>Incident handling: </a:t>
            </a:r>
          </a:p>
          <a:p>
            <a:pPr marR="0" lvl="0" algn="l" rtl="0">
              <a:lnSpc>
                <a:spcPct val="100000"/>
              </a:lnSpc>
              <a:spcBef>
                <a:spcPts val="0"/>
              </a:spcBef>
              <a:spcAft>
                <a:spcPts val="0"/>
              </a:spcAft>
              <a:buClr>
                <a:srgbClr val="3F3F3F"/>
              </a:buClr>
              <a:buSzPts val="2200"/>
            </a:pPr>
            <a:endParaRPr lang="en-US" sz="2200" b="1" i="0" u="none" strike="noStrike" cap="none">
              <a:solidFill>
                <a:srgbClr val="3F3F3F"/>
              </a:solidFill>
              <a:latin typeface="Open Sans"/>
              <a:ea typeface="Open Sans"/>
              <a:cs typeface="Open Sans"/>
              <a:sym typeface="Open Sans"/>
            </a:endParaRPr>
          </a:p>
          <a:p>
            <a:pPr marR="0" lvl="0" algn="l" rtl="0">
              <a:lnSpc>
                <a:spcPct val="100000"/>
              </a:lnSpc>
              <a:spcBef>
                <a:spcPts val="0"/>
              </a:spcBef>
              <a:spcAft>
                <a:spcPts val="0"/>
              </a:spcAft>
              <a:buClr>
                <a:srgbClr val="3F3F3F"/>
              </a:buClr>
              <a:buSzPts val="2200"/>
            </a:pPr>
            <a:r>
              <a:rPr lang="en-US" sz="2200" i="0" u="none" strike="noStrike" cap="none">
                <a:solidFill>
                  <a:srgbClr val="3F3F3F"/>
                </a:solidFill>
                <a:latin typeface="Open Sans"/>
                <a:ea typeface="Open Sans"/>
                <a:cs typeface="Open Sans"/>
                <a:sym typeface="Open Sans"/>
              </a:rPr>
              <a:t>Comprehensive training from incident onset to resolution</a:t>
            </a:r>
          </a:p>
        </p:txBody>
      </p:sp>
      <p:pic>
        <p:nvPicPr>
          <p:cNvPr id="26" name="Picture 25" descr="A hand with a cogwheel and a warning sign&#10;&#10;Description automatically generated">
            <a:extLst>
              <a:ext uri="{FF2B5EF4-FFF2-40B4-BE49-F238E27FC236}">
                <a16:creationId xmlns:a16="http://schemas.microsoft.com/office/drawing/2014/main" id="{AA4BABEE-6787-3F42-6315-FFEAC5ADFB45}"/>
              </a:ext>
            </a:extLst>
          </p:cNvPr>
          <p:cNvPicPr>
            <a:picLocks noChangeAspect="1"/>
          </p:cNvPicPr>
          <p:nvPr/>
        </p:nvPicPr>
        <p:blipFill>
          <a:blip r:embed="rId3"/>
          <a:stretch>
            <a:fillRect/>
          </a:stretch>
        </p:blipFill>
        <p:spPr>
          <a:xfrm>
            <a:off x="3124564" y="2714809"/>
            <a:ext cx="1380727" cy="1380727"/>
          </a:xfrm>
          <a:prstGeom prst="rect">
            <a:avLst/>
          </a:prstGeom>
        </p:spPr>
      </p:pic>
      <p:pic>
        <p:nvPicPr>
          <p:cNvPr id="28" name="Picture 27" descr="A white hand with a circuit board&#10;&#10;Description automatically generated">
            <a:extLst>
              <a:ext uri="{FF2B5EF4-FFF2-40B4-BE49-F238E27FC236}">
                <a16:creationId xmlns:a16="http://schemas.microsoft.com/office/drawing/2014/main" id="{1401B70B-E6EF-AC68-300F-7A27777A23B1}"/>
              </a:ext>
            </a:extLst>
          </p:cNvPr>
          <p:cNvPicPr>
            <a:picLocks noChangeAspect="1"/>
          </p:cNvPicPr>
          <p:nvPr/>
        </p:nvPicPr>
        <p:blipFill>
          <a:blip r:embed="rId4"/>
          <a:stretch>
            <a:fillRect/>
          </a:stretch>
        </p:blipFill>
        <p:spPr>
          <a:xfrm>
            <a:off x="3107062" y="5679735"/>
            <a:ext cx="1503723" cy="1503723"/>
          </a:xfrm>
          <a:prstGeom prst="rect">
            <a:avLst/>
          </a:prstGeom>
        </p:spPr>
      </p:pic>
    </p:spTree>
    <p:extLst>
      <p:ext uri="{BB962C8B-B14F-4D97-AF65-F5344CB8AC3E}">
        <p14:creationId xmlns:p14="http://schemas.microsoft.com/office/powerpoint/2010/main" val="217516051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2"/>
          <p:cNvSpPr txBox="1"/>
          <p:nvPr/>
        </p:nvSpPr>
        <p:spPr>
          <a:xfrm>
            <a:off x="1430050" y="1233900"/>
            <a:ext cx="13395900" cy="600073"/>
          </a:xfrm>
          <a:prstGeom prst="rect">
            <a:avLst/>
          </a:prstGeom>
          <a:noFill/>
          <a:ln>
            <a:noFill/>
          </a:ln>
        </p:spPr>
        <p:txBody>
          <a:bodyPr spcFirstLastPara="1" wrap="square" lIns="45675" tIns="45675" rIns="45675" bIns="45675" anchor="t" anchorCtr="0">
            <a:spAutoFit/>
          </a:bodyPr>
          <a:lstStyle/>
          <a:p>
            <a:pPr marL="0" marR="0" lvl="0" indent="0" algn="ctr" rtl="0">
              <a:lnSpc>
                <a:spcPct val="15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Advanced training sessions cover:</a:t>
            </a:r>
            <a:endParaRPr sz="1400" b="0" i="0" u="none" strike="noStrike" cap="none">
              <a:solidFill>
                <a:srgbClr val="000000"/>
              </a:solidFill>
              <a:latin typeface="Arial"/>
              <a:ea typeface="Arial"/>
              <a:cs typeface="Arial"/>
              <a:sym typeface="Arial"/>
            </a:endParaRPr>
          </a:p>
        </p:txBody>
      </p:sp>
      <p:sp>
        <p:nvSpPr>
          <p:cNvPr id="350" name="Google Shape;350;p6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Communication and Legal Training</a:t>
            </a:r>
            <a:endParaRPr>
              <a:latin typeface="Open Sans"/>
              <a:ea typeface="Open Sans"/>
              <a:cs typeface="Open Sans"/>
              <a:sym typeface="Open Sans"/>
            </a:endParaRPr>
          </a:p>
        </p:txBody>
      </p:sp>
      <p:sp>
        <p:nvSpPr>
          <p:cNvPr id="24" name="Brandline_LVC">
            <a:extLst>
              <a:ext uri="{FF2B5EF4-FFF2-40B4-BE49-F238E27FC236}">
                <a16:creationId xmlns:a16="http://schemas.microsoft.com/office/drawing/2014/main" id="{BB23A0C7-F6DE-2D08-3D72-04ABD55899D3}"/>
              </a:ext>
            </a:extLst>
          </p:cNvPr>
          <p:cNvSpPr/>
          <p:nvPr/>
        </p:nvSpPr>
        <p:spPr>
          <a:xfrm>
            <a:off x="4267200" y="816324"/>
            <a:ext cx="7731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oogle Shape;1234;p36">
            <a:extLst>
              <a:ext uri="{FF2B5EF4-FFF2-40B4-BE49-F238E27FC236}">
                <a16:creationId xmlns:a16="http://schemas.microsoft.com/office/drawing/2014/main" id="{605878F0-8D32-30CE-AFEA-B84ECC2B6FC0}"/>
              </a:ext>
            </a:extLst>
          </p:cNvPr>
          <p:cNvGrpSpPr/>
          <p:nvPr/>
        </p:nvGrpSpPr>
        <p:grpSpPr>
          <a:xfrm>
            <a:off x="4970984" y="5498796"/>
            <a:ext cx="9522574" cy="1948862"/>
            <a:chOff x="6206674" y="3420366"/>
            <a:chExt cx="7290718" cy="1724763"/>
          </a:xfrm>
        </p:grpSpPr>
        <p:grpSp>
          <p:nvGrpSpPr>
            <p:cNvPr id="26" name="Google Shape;1235;p36">
              <a:extLst>
                <a:ext uri="{FF2B5EF4-FFF2-40B4-BE49-F238E27FC236}">
                  <a16:creationId xmlns:a16="http://schemas.microsoft.com/office/drawing/2014/main" id="{B199A760-F288-B12A-D370-E071BEAB6C9D}"/>
                </a:ext>
              </a:extLst>
            </p:cNvPr>
            <p:cNvGrpSpPr/>
            <p:nvPr/>
          </p:nvGrpSpPr>
          <p:grpSpPr>
            <a:xfrm>
              <a:off x="6206674" y="3420366"/>
              <a:ext cx="7290718" cy="1724763"/>
              <a:chOff x="3226304" y="3325210"/>
              <a:chExt cx="11467457" cy="1724763"/>
            </a:xfrm>
          </p:grpSpPr>
          <p:sp>
            <p:nvSpPr>
              <p:cNvPr id="28" name="Google Shape;1236;p36">
                <a:extLst>
                  <a:ext uri="{FF2B5EF4-FFF2-40B4-BE49-F238E27FC236}">
                    <a16:creationId xmlns:a16="http://schemas.microsoft.com/office/drawing/2014/main" id="{25CD0199-2252-0C96-FE46-0AB2BFF537F3}"/>
                  </a:ext>
                </a:extLst>
              </p:cNvPr>
              <p:cNvSpPr/>
              <p:nvPr/>
            </p:nvSpPr>
            <p:spPr>
              <a:xfrm>
                <a:off x="3226304" y="3328686"/>
                <a:ext cx="11467457" cy="1721287"/>
              </a:xfrm>
              <a:prstGeom prst="roundRect">
                <a:avLst>
                  <a:gd name="adj" fmla="val 2737"/>
                </a:avLst>
              </a:prstGeom>
              <a:solidFill>
                <a:srgbClr val="F2F2F2"/>
              </a:solidFill>
              <a:ln w="25550" cap="flat" cmpd="sng">
                <a:solidFill>
                  <a:srgbClr val="D9D9D9"/>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p:txBody>
          </p:sp>
          <p:sp>
            <p:nvSpPr>
              <p:cNvPr id="29" name="Google Shape;1237;p36">
                <a:extLst>
                  <a:ext uri="{FF2B5EF4-FFF2-40B4-BE49-F238E27FC236}">
                    <a16:creationId xmlns:a16="http://schemas.microsoft.com/office/drawing/2014/main" id="{1B79BFA8-8CF2-E38D-1215-46FBEED7DD33}"/>
                  </a:ext>
                </a:extLst>
              </p:cNvPr>
              <p:cNvSpPr/>
              <p:nvPr/>
            </p:nvSpPr>
            <p:spPr>
              <a:xfrm rot="5400000">
                <a:off x="13588299" y="3920010"/>
                <a:ext cx="1700261" cy="510662"/>
              </a:xfrm>
              <a:prstGeom prst="round2SameRect">
                <a:avLst>
                  <a:gd name="adj1" fmla="val 12548"/>
                  <a:gd name="adj2" fmla="val 0"/>
                </a:avLst>
              </a:prstGeom>
              <a:solidFill>
                <a:srgbClr val="427AA1"/>
              </a:solidFill>
              <a:ln w="25550" cap="flat" cmpd="sng">
                <a:solidFill>
                  <a:srgbClr val="427AA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3F3F3F"/>
                  </a:solidFill>
                  <a:latin typeface="Calibri"/>
                  <a:ea typeface="Calibri"/>
                  <a:cs typeface="Calibri"/>
                  <a:sym typeface="Calibri"/>
                </a:endParaRPr>
              </a:p>
            </p:txBody>
          </p:sp>
        </p:grpSp>
        <p:sp>
          <p:nvSpPr>
            <p:cNvPr id="27" name="Google Shape;1238;p36">
              <a:extLst>
                <a:ext uri="{FF2B5EF4-FFF2-40B4-BE49-F238E27FC236}">
                  <a16:creationId xmlns:a16="http://schemas.microsoft.com/office/drawing/2014/main" id="{CAA23ACD-E0B6-BCDF-5740-9D803670F674}"/>
                </a:ext>
              </a:extLst>
            </p:cNvPr>
            <p:cNvSpPr/>
            <p:nvPr/>
          </p:nvSpPr>
          <p:spPr>
            <a:xfrm>
              <a:off x="6923140" y="3580499"/>
              <a:ext cx="6199372" cy="1271772"/>
            </a:xfrm>
            <a:prstGeom prst="rect">
              <a:avLst/>
            </a:prstGeom>
            <a:noFill/>
            <a:ln>
              <a:noFill/>
            </a:ln>
          </p:spPr>
          <p:txBody>
            <a:bodyPr spcFirstLastPara="1" wrap="square" lIns="90000" tIns="45000" rIns="90000" bIns="45000" anchor="t" anchorCtr="0">
              <a:noAutofit/>
            </a:bodyPr>
            <a:lstStyle/>
            <a:p>
              <a:pPr marR="0" lvl="0" algn="l" rtl="0">
                <a:lnSpc>
                  <a:spcPct val="150000"/>
                </a:lnSpc>
                <a:spcBef>
                  <a:spcPts val="0"/>
                </a:spcBef>
                <a:spcAft>
                  <a:spcPts val="0"/>
                </a:spcAft>
                <a:buClr>
                  <a:srgbClr val="3F3F3F"/>
                </a:buClr>
                <a:buSzPts val="2200"/>
              </a:pPr>
              <a:r>
                <a:rPr lang="en-US" sz="2200" b="1" i="0" u="none" strike="noStrike" cap="none">
                  <a:solidFill>
                    <a:srgbClr val="3F3F3F"/>
                  </a:solidFill>
                  <a:latin typeface="Open Sans"/>
                  <a:ea typeface="Open Sans"/>
                  <a:cs typeface="Open Sans"/>
                  <a:sym typeface="Open Sans"/>
                </a:rPr>
                <a:t>Legal and regulatory </a:t>
              </a:r>
              <a:r>
                <a:rPr lang="en-US" sz="2200" b="1">
                  <a:solidFill>
                    <a:srgbClr val="3F3F3F"/>
                  </a:solidFill>
                  <a:latin typeface="Open Sans"/>
                  <a:ea typeface="Open Sans"/>
                  <a:cs typeface="Open Sans"/>
                  <a:sym typeface="Open Sans"/>
                </a:rPr>
                <a:t>c</a:t>
              </a:r>
              <a:r>
                <a:rPr lang="en-US" sz="2200" b="1" i="0" u="none" strike="noStrike" cap="none">
                  <a:solidFill>
                    <a:srgbClr val="3F3F3F"/>
                  </a:solidFill>
                  <a:latin typeface="Open Sans"/>
                  <a:ea typeface="Open Sans"/>
                  <a:cs typeface="Open Sans"/>
                  <a:sym typeface="Open Sans"/>
                </a:rPr>
                <a:t>ompliance: </a:t>
              </a:r>
            </a:p>
            <a:p>
              <a:pPr marR="0" lvl="0" algn="l" rtl="0">
                <a:lnSpc>
                  <a:spcPct val="150000"/>
                </a:lnSpc>
                <a:spcBef>
                  <a:spcPts val="0"/>
                </a:spcBef>
                <a:spcAft>
                  <a:spcPts val="0"/>
                </a:spcAft>
                <a:buClr>
                  <a:srgbClr val="3F3F3F"/>
                </a:buClr>
                <a:buSzPts val="2200"/>
              </a:pPr>
              <a:r>
                <a:rPr lang="en-US" sz="2200" i="0" u="none" strike="noStrike" cap="none">
                  <a:solidFill>
                    <a:srgbClr val="3F3F3F"/>
                  </a:solidFill>
                  <a:latin typeface="Open Sans"/>
                  <a:ea typeface="Open Sans"/>
                  <a:cs typeface="Open Sans"/>
                  <a:sym typeface="Open Sans"/>
                </a:rPr>
                <a:t>Includes training on the legal and regulatory aspects of incident management.</a:t>
              </a:r>
              <a:endParaRPr lang="en-US" sz="1400" i="0" u="none" strike="noStrike" cap="none">
                <a:solidFill>
                  <a:srgbClr val="000000"/>
                </a:solidFill>
                <a:latin typeface="Arial"/>
                <a:ea typeface="Arial"/>
                <a:cs typeface="Arial"/>
                <a:sym typeface="Arial"/>
              </a:endParaRPr>
            </a:p>
          </p:txBody>
        </p:sp>
      </p:grpSp>
      <p:grpSp>
        <p:nvGrpSpPr>
          <p:cNvPr id="30" name="Google Shape;1239;p36">
            <a:extLst>
              <a:ext uri="{FF2B5EF4-FFF2-40B4-BE49-F238E27FC236}">
                <a16:creationId xmlns:a16="http://schemas.microsoft.com/office/drawing/2014/main" id="{62193286-57ED-0FF1-F890-832FE61874A1}"/>
              </a:ext>
            </a:extLst>
          </p:cNvPr>
          <p:cNvGrpSpPr/>
          <p:nvPr/>
        </p:nvGrpSpPr>
        <p:grpSpPr>
          <a:xfrm>
            <a:off x="3814928" y="2527144"/>
            <a:ext cx="10678630" cy="1952137"/>
            <a:chOff x="3226304" y="3328686"/>
            <a:chExt cx="11467457" cy="1556724"/>
          </a:xfrm>
        </p:grpSpPr>
        <p:sp>
          <p:nvSpPr>
            <p:cNvPr id="47" name="Google Shape;1240;p36">
              <a:extLst>
                <a:ext uri="{FF2B5EF4-FFF2-40B4-BE49-F238E27FC236}">
                  <a16:creationId xmlns:a16="http://schemas.microsoft.com/office/drawing/2014/main" id="{B1F4A736-0BD8-9813-0930-B5A0D89ED9B6}"/>
                </a:ext>
              </a:extLst>
            </p:cNvPr>
            <p:cNvSpPr/>
            <p:nvPr/>
          </p:nvSpPr>
          <p:spPr>
            <a:xfrm>
              <a:off x="3226304" y="3328686"/>
              <a:ext cx="11467457" cy="1556724"/>
            </a:xfrm>
            <a:prstGeom prst="roundRect">
              <a:avLst>
                <a:gd name="adj" fmla="val 2737"/>
              </a:avLst>
            </a:prstGeom>
            <a:solidFill>
              <a:srgbClr val="F2F2F2"/>
            </a:solidFill>
            <a:ln w="25550" cap="flat" cmpd="sng">
              <a:solidFill>
                <a:srgbClr val="D9D9D9"/>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p:txBody>
        </p:sp>
        <p:sp>
          <p:nvSpPr>
            <p:cNvPr id="49" name="Google Shape;1241;p36">
              <a:extLst>
                <a:ext uri="{FF2B5EF4-FFF2-40B4-BE49-F238E27FC236}">
                  <a16:creationId xmlns:a16="http://schemas.microsoft.com/office/drawing/2014/main" id="{8D30EFE5-DAE0-1CEE-6177-A1E7BDCB3D75}"/>
                </a:ext>
              </a:extLst>
            </p:cNvPr>
            <p:cNvSpPr/>
            <p:nvPr/>
          </p:nvSpPr>
          <p:spPr>
            <a:xfrm rot="5400000">
              <a:off x="13669287" y="3843625"/>
              <a:ext cx="1538283" cy="510661"/>
            </a:xfrm>
            <a:prstGeom prst="round2SameRect">
              <a:avLst>
                <a:gd name="adj1" fmla="val 12548"/>
                <a:gd name="adj2" fmla="val 0"/>
              </a:avLst>
            </a:prstGeom>
            <a:solidFill>
              <a:srgbClr val="427AA1"/>
            </a:solidFill>
            <a:ln w="25550" cap="flat" cmpd="sng">
              <a:solidFill>
                <a:srgbClr val="427AA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3F3F3F"/>
                </a:solidFill>
                <a:latin typeface="Calibri"/>
                <a:ea typeface="Calibri"/>
                <a:cs typeface="Calibri"/>
                <a:sym typeface="Calibri"/>
              </a:endParaRPr>
            </a:p>
          </p:txBody>
        </p:sp>
      </p:grpSp>
      <p:grpSp>
        <p:nvGrpSpPr>
          <p:cNvPr id="50" name="Google Shape;1242;p36">
            <a:extLst>
              <a:ext uri="{FF2B5EF4-FFF2-40B4-BE49-F238E27FC236}">
                <a16:creationId xmlns:a16="http://schemas.microsoft.com/office/drawing/2014/main" id="{3F9EDEDB-3419-EA31-D32F-95EAE2140749}"/>
              </a:ext>
            </a:extLst>
          </p:cNvPr>
          <p:cNvGrpSpPr/>
          <p:nvPr/>
        </p:nvGrpSpPr>
        <p:grpSpPr>
          <a:xfrm>
            <a:off x="2129537" y="5090160"/>
            <a:ext cx="3660663" cy="2755062"/>
            <a:chOff x="7328108" y="2941763"/>
            <a:chExt cx="3660663" cy="2755062"/>
          </a:xfrm>
        </p:grpSpPr>
        <p:sp>
          <p:nvSpPr>
            <p:cNvPr id="51" name="Google Shape;1243;p36">
              <a:extLst>
                <a:ext uri="{FF2B5EF4-FFF2-40B4-BE49-F238E27FC236}">
                  <a16:creationId xmlns:a16="http://schemas.microsoft.com/office/drawing/2014/main" id="{4A918C11-FCD1-9384-BAE6-AEA8D589D595}"/>
                </a:ext>
              </a:extLst>
            </p:cNvPr>
            <p:cNvSpPr/>
            <p:nvPr/>
          </p:nvSpPr>
          <p:spPr>
            <a:xfrm rot="-6245622">
              <a:off x="8233709" y="2941763"/>
              <a:ext cx="2755062" cy="2755062"/>
            </a:xfrm>
            <a:prstGeom prst="chord">
              <a:avLst>
                <a:gd name="adj1" fmla="val 3461852"/>
                <a:gd name="adj2" fmla="val 9030342"/>
              </a:avLst>
            </a:prstGeom>
            <a:solidFill>
              <a:srgbClr val="427AA1"/>
            </a:solidFill>
            <a:ln>
              <a:solidFill>
                <a:srgbClr val="427AA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 name="Google Shape;1244;p36">
              <a:extLst>
                <a:ext uri="{FF2B5EF4-FFF2-40B4-BE49-F238E27FC236}">
                  <a16:creationId xmlns:a16="http://schemas.microsoft.com/office/drawing/2014/main" id="{E1FF9202-BB8E-D125-A129-D45125E410E8}"/>
                </a:ext>
              </a:extLst>
            </p:cNvPr>
            <p:cNvSpPr/>
            <p:nvPr/>
          </p:nvSpPr>
          <p:spPr>
            <a:xfrm rot="-5400000">
              <a:off x="7956654" y="2701710"/>
              <a:ext cx="1981200" cy="3238292"/>
            </a:xfrm>
            <a:prstGeom prst="round2SameRect">
              <a:avLst>
                <a:gd name="adj1" fmla="val 16667"/>
                <a:gd name="adj2" fmla="val 0"/>
              </a:avLst>
            </a:prstGeom>
            <a:solidFill>
              <a:srgbClr val="427AA1"/>
            </a:solidFill>
            <a:ln>
              <a:solidFill>
                <a:srgbClr val="427AA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53" name="Google Shape;1245;p36">
            <a:extLst>
              <a:ext uri="{FF2B5EF4-FFF2-40B4-BE49-F238E27FC236}">
                <a16:creationId xmlns:a16="http://schemas.microsoft.com/office/drawing/2014/main" id="{466C0C96-F5BF-B2DE-AD24-00EC9FBE7E28}"/>
              </a:ext>
            </a:extLst>
          </p:cNvPr>
          <p:cNvGrpSpPr/>
          <p:nvPr/>
        </p:nvGrpSpPr>
        <p:grpSpPr>
          <a:xfrm>
            <a:off x="2129537" y="2124456"/>
            <a:ext cx="3660663" cy="2755062"/>
            <a:chOff x="7328108" y="2941763"/>
            <a:chExt cx="3660663" cy="2755062"/>
          </a:xfrm>
        </p:grpSpPr>
        <p:sp>
          <p:nvSpPr>
            <p:cNvPr id="54" name="Google Shape;1246;p36">
              <a:extLst>
                <a:ext uri="{FF2B5EF4-FFF2-40B4-BE49-F238E27FC236}">
                  <a16:creationId xmlns:a16="http://schemas.microsoft.com/office/drawing/2014/main" id="{D497598C-C54A-9F39-2D5F-D504A283FB4A}"/>
                </a:ext>
              </a:extLst>
            </p:cNvPr>
            <p:cNvSpPr/>
            <p:nvPr/>
          </p:nvSpPr>
          <p:spPr>
            <a:xfrm rot="-6245622">
              <a:off x="8233709" y="2941763"/>
              <a:ext cx="2755062" cy="2755062"/>
            </a:xfrm>
            <a:prstGeom prst="chord">
              <a:avLst>
                <a:gd name="adj1" fmla="val 3461852"/>
                <a:gd name="adj2" fmla="val 9030342"/>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1247;p36">
              <a:extLst>
                <a:ext uri="{FF2B5EF4-FFF2-40B4-BE49-F238E27FC236}">
                  <a16:creationId xmlns:a16="http://schemas.microsoft.com/office/drawing/2014/main" id="{8A3326B5-721B-A96F-5AEA-FC3048B0A86D}"/>
                </a:ext>
              </a:extLst>
            </p:cNvPr>
            <p:cNvSpPr/>
            <p:nvPr/>
          </p:nvSpPr>
          <p:spPr>
            <a:xfrm rot="-5400000">
              <a:off x="7956654" y="2701710"/>
              <a:ext cx="1981200" cy="3238292"/>
            </a:xfrm>
            <a:prstGeom prst="round2SameRect">
              <a:avLst>
                <a:gd name="adj1" fmla="val 16667"/>
                <a:gd name="adj2" fmla="val 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56" name="Google Shape;1251;p36">
            <a:extLst>
              <a:ext uri="{FF2B5EF4-FFF2-40B4-BE49-F238E27FC236}">
                <a16:creationId xmlns:a16="http://schemas.microsoft.com/office/drawing/2014/main" id="{B75549DA-7BC9-368A-770C-17BAD3FAB988}"/>
              </a:ext>
            </a:extLst>
          </p:cNvPr>
          <p:cNvSpPr/>
          <p:nvPr/>
        </p:nvSpPr>
        <p:spPr>
          <a:xfrm>
            <a:off x="5801652" y="2714809"/>
            <a:ext cx="6868557" cy="1716863"/>
          </a:xfrm>
          <a:prstGeom prst="rect">
            <a:avLst/>
          </a:prstGeom>
          <a:noFill/>
          <a:ln>
            <a:noFill/>
          </a:ln>
        </p:spPr>
        <p:txBody>
          <a:bodyPr spcFirstLastPara="1" wrap="square" lIns="90000" tIns="45000" rIns="90000" bIns="45000" anchor="t" anchorCtr="0">
            <a:noAutofit/>
          </a:bodyPr>
          <a:lstStyle/>
          <a:p>
            <a:pPr marR="0" lvl="0" algn="l" rtl="0">
              <a:lnSpc>
                <a:spcPct val="100000"/>
              </a:lnSpc>
              <a:spcBef>
                <a:spcPts val="0"/>
              </a:spcBef>
              <a:spcAft>
                <a:spcPts val="0"/>
              </a:spcAft>
              <a:buClr>
                <a:srgbClr val="3F3F3F"/>
              </a:buClr>
              <a:buSzPts val="2200"/>
            </a:pPr>
            <a:r>
              <a:rPr lang="en-US" sz="2200" b="1" i="0" u="none" strike="noStrike" cap="none">
                <a:solidFill>
                  <a:srgbClr val="3F3F3F"/>
                </a:solidFill>
                <a:latin typeface="Open Sans"/>
                <a:ea typeface="Open Sans"/>
                <a:cs typeface="Open Sans"/>
                <a:sym typeface="Open Sans"/>
              </a:rPr>
              <a:t>Communication skills: </a:t>
            </a:r>
          </a:p>
          <a:p>
            <a:pPr marR="0" lvl="0" algn="l" rtl="0">
              <a:lnSpc>
                <a:spcPct val="100000"/>
              </a:lnSpc>
              <a:spcBef>
                <a:spcPts val="0"/>
              </a:spcBef>
              <a:spcAft>
                <a:spcPts val="0"/>
              </a:spcAft>
              <a:buClr>
                <a:srgbClr val="3F3F3F"/>
              </a:buClr>
              <a:buSzPts val="2200"/>
            </a:pPr>
            <a:endParaRPr lang="en-US" sz="2200">
              <a:solidFill>
                <a:srgbClr val="3F3F3F"/>
              </a:solidFill>
              <a:latin typeface="Open Sans"/>
              <a:ea typeface="Open Sans"/>
              <a:cs typeface="Open Sans"/>
              <a:sym typeface="Open Sans"/>
            </a:endParaRPr>
          </a:p>
          <a:p>
            <a:pPr marR="0" lvl="0" algn="l" rtl="0">
              <a:lnSpc>
                <a:spcPct val="100000"/>
              </a:lnSpc>
              <a:spcBef>
                <a:spcPts val="0"/>
              </a:spcBef>
              <a:spcAft>
                <a:spcPts val="0"/>
              </a:spcAft>
              <a:buClr>
                <a:srgbClr val="3F3F3F"/>
              </a:buClr>
              <a:buSzPts val="2200"/>
            </a:pPr>
            <a:r>
              <a:rPr lang="en-US" sz="2200" i="0" u="none" strike="noStrike" cap="none">
                <a:solidFill>
                  <a:srgbClr val="3F3F3F"/>
                </a:solidFill>
                <a:latin typeface="Open Sans"/>
                <a:ea typeface="Open Sans"/>
                <a:cs typeface="Open Sans"/>
                <a:sym typeface="Open Sans"/>
              </a:rPr>
              <a:t>Focuses on practical skills for interacting with stakeholders and collaboration within teams.</a:t>
            </a:r>
          </a:p>
        </p:txBody>
      </p:sp>
      <p:pic>
        <p:nvPicPr>
          <p:cNvPr id="60" name="Picture 59" descr="A group of people with speech bubbles&#10;&#10;Description automatically generated">
            <a:extLst>
              <a:ext uri="{FF2B5EF4-FFF2-40B4-BE49-F238E27FC236}">
                <a16:creationId xmlns:a16="http://schemas.microsoft.com/office/drawing/2014/main" id="{7612B31B-01F6-1A67-91F7-E03DCC2E8C76}"/>
              </a:ext>
            </a:extLst>
          </p:cNvPr>
          <p:cNvPicPr>
            <a:picLocks noChangeAspect="1"/>
          </p:cNvPicPr>
          <p:nvPr/>
        </p:nvPicPr>
        <p:blipFill>
          <a:blip r:embed="rId3"/>
          <a:stretch>
            <a:fillRect/>
          </a:stretch>
        </p:blipFill>
        <p:spPr>
          <a:xfrm>
            <a:off x="3285095" y="2818477"/>
            <a:ext cx="1233463" cy="1233463"/>
          </a:xfrm>
          <a:prstGeom prst="rect">
            <a:avLst/>
          </a:prstGeom>
        </p:spPr>
      </p:pic>
      <p:pic>
        <p:nvPicPr>
          <p:cNvPr id="62" name="Picture 61" descr="A black and white icon of a document with a gavel&#10;&#10;Description automatically generated">
            <a:extLst>
              <a:ext uri="{FF2B5EF4-FFF2-40B4-BE49-F238E27FC236}">
                <a16:creationId xmlns:a16="http://schemas.microsoft.com/office/drawing/2014/main" id="{C6E79A02-B6D4-4BCF-DBEC-5DC425780217}"/>
              </a:ext>
            </a:extLst>
          </p:cNvPr>
          <p:cNvPicPr>
            <a:picLocks noChangeAspect="1"/>
          </p:cNvPicPr>
          <p:nvPr/>
        </p:nvPicPr>
        <p:blipFill>
          <a:blip r:embed="rId4"/>
          <a:stretch>
            <a:fillRect/>
          </a:stretch>
        </p:blipFill>
        <p:spPr>
          <a:xfrm>
            <a:off x="3285095" y="5679735"/>
            <a:ext cx="1546934" cy="1546934"/>
          </a:xfrm>
          <a:prstGeom prst="rect">
            <a:avLst/>
          </a:prstGeom>
        </p:spPr>
      </p:pic>
    </p:spTree>
    <p:extLst>
      <p:ext uri="{BB962C8B-B14F-4D97-AF65-F5344CB8AC3E}">
        <p14:creationId xmlns:p14="http://schemas.microsoft.com/office/powerpoint/2010/main" val="217639647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AC69-D8E7-E702-DEB1-86E29E696079}"/>
              </a:ext>
            </a:extLst>
          </p:cNvPr>
          <p:cNvSpPr>
            <a:spLocks noGrp="1"/>
          </p:cNvSpPr>
          <p:nvPr>
            <p:ph type="title"/>
          </p:nvPr>
        </p:nvSpPr>
        <p:spPr>
          <a:xfrm>
            <a:off x="0" y="163063"/>
            <a:ext cx="16276320" cy="687244"/>
          </a:xfrm>
        </p:spPr>
        <p:txBody>
          <a:bodyPr/>
          <a:lstStyle/>
          <a:p>
            <a:r>
              <a:rPr lang="en-US"/>
              <a:t>Incident Response Testing</a:t>
            </a:r>
          </a:p>
        </p:txBody>
      </p:sp>
      <p:grpSp>
        <p:nvGrpSpPr>
          <p:cNvPr id="3" name="Group 2">
            <a:extLst>
              <a:ext uri="{FF2B5EF4-FFF2-40B4-BE49-F238E27FC236}">
                <a16:creationId xmlns:a16="http://schemas.microsoft.com/office/drawing/2014/main" id="{0A56F57D-F5C9-4568-6EFF-850E8BCB5944}"/>
              </a:ext>
            </a:extLst>
          </p:cNvPr>
          <p:cNvGrpSpPr/>
          <p:nvPr/>
        </p:nvGrpSpPr>
        <p:grpSpPr>
          <a:xfrm>
            <a:off x="2089601" y="1255539"/>
            <a:ext cx="5464827" cy="3316459"/>
            <a:chOff x="1082200" y="2849153"/>
            <a:chExt cx="7045800" cy="2631809"/>
          </a:xfrm>
        </p:grpSpPr>
        <p:sp>
          <p:nvSpPr>
            <p:cNvPr id="5" name="Google Shape;538;gdcab15b6c4_0_0">
              <a:extLst>
                <a:ext uri="{FF2B5EF4-FFF2-40B4-BE49-F238E27FC236}">
                  <a16:creationId xmlns:a16="http://schemas.microsoft.com/office/drawing/2014/main" id="{3B176F45-190E-5F5B-C29E-6C3FB727516A}"/>
                </a:ext>
              </a:extLst>
            </p:cNvPr>
            <p:cNvSpPr/>
            <p:nvPr/>
          </p:nvSpPr>
          <p:spPr>
            <a:xfrm>
              <a:off x="1082200" y="2863116"/>
              <a:ext cx="7045800" cy="261784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3;gdcab15b6c4_0_0">
              <a:extLst>
                <a:ext uri="{FF2B5EF4-FFF2-40B4-BE49-F238E27FC236}">
                  <a16:creationId xmlns:a16="http://schemas.microsoft.com/office/drawing/2014/main" id="{82E37ED7-90FC-4BCF-1F7F-74BD681915B0}"/>
                </a:ext>
              </a:extLst>
            </p:cNvPr>
            <p:cNvSpPr/>
            <p:nvPr/>
          </p:nvSpPr>
          <p:spPr>
            <a:xfrm rot="10800000">
              <a:off x="1924884" y="2849153"/>
              <a:ext cx="5318310" cy="557089"/>
            </a:xfrm>
            <a:prstGeom prst="round2SameRect">
              <a:avLst>
                <a:gd name="adj1" fmla="val 16667"/>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17" name="TextBox 16">
            <a:extLst>
              <a:ext uri="{FF2B5EF4-FFF2-40B4-BE49-F238E27FC236}">
                <a16:creationId xmlns:a16="http://schemas.microsoft.com/office/drawing/2014/main" id="{BBEC75BD-3991-6475-2E45-20E6036EC6F7}"/>
              </a:ext>
            </a:extLst>
          </p:cNvPr>
          <p:cNvSpPr txBox="1"/>
          <p:nvPr/>
        </p:nvSpPr>
        <p:spPr>
          <a:xfrm>
            <a:off x="2465659" y="2166156"/>
            <a:ext cx="4836823" cy="1226554"/>
          </a:xfrm>
          <a:prstGeom prst="rect">
            <a:avLst/>
          </a:prstGeom>
          <a:noFill/>
        </p:spPr>
        <p:txBody>
          <a:bodyPr wrap="square" rtlCol="0">
            <a:spAutoFit/>
          </a:bodyPr>
          <a:lstStyle/>
          <a:p>
            <a:pPr lvl="1" algn="ctr">
              <a:lnSpc>
                <a:spcPct val="114000"/>
              </a:lnSpc>
              <a:buClr>
                <a:srgbClr val="3F3F3F"/>
              </a:buClr>
              <a:buSzPts val="2200"/>
            </a:pPr>
            <a:r>
              <a:rPr lang="en-US" sz="2200">
                <a:solidFill>
                  <a:schemeClr val="tx1">
                    <a:lumMod val="75000"/>
                    <a:lumOff val="25000"/>
                  </a:schemeClr>
                </a:solidFill>
                <a:latin typeface="Open Sans"/>
                <a:ea typeface="Open Sans"/>
                <a:cs typeface="Open Sans"/>
              </a:rPr>
              <a:t>A basic review to ensure all steps in the plan are documented and accounted for</a:t>
            </a:r>
          </a:p>
        </p:txBody>
      </p:sp>
      <p:sp>
        <p:nvSpPr>
          <p:cNvPr id="26" name="Google Shape;544;gdcab15b6c4_0_0">
            <a:extLst>
              <a:ext uri="{FF2B5EF4-FFF2-40B4-BE49-F238E27FC236}">
                <a16:creationId xmlns:a16="http://schemas.microsoft.com/office/drawing/2014/main" id="{8D603C84-66E2-C66B-85E5-7B595B7C7F50}"/>
              </a:ext>
            </a:extLst>
          </p:cNvPr>
          <p:cNvSpPr txBox="1"/>
          <p:nvPr/>
        </p:nvSpPr>
        <p:spPr>
          <a:xfrm>
            <a:off x="3079472" y="1162718"/>
            <a:ext cx="3468015" cy="1025881"/>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Checklist walkthroughs</a:t>
            </a:r>
          </a:p>
        </p:txBody>
      </p:sp>
      <p:grpSp>
        <p:nvGrpSpPr>
          <p:cNvPr id="27" name="Group 26">
            <a:extLst>
              <a:ext uri="{FF2B5EF4-FFF2-40B4-BE49-F238E27FC236}">
                <a16:creationId xmlns:a16="http://schemas.microsoft.com/office/drawing/2014/main" id="{CD85A5FE-7F09-BF44-C481-5A18651926D8}"/>
              </a:ext>
            </a:extLst>
          </p:cNvPr>
          <p:cNvGrpSpPr/>
          <p:nvPr/>
        </p:nvGrpSpPr>
        <p:grpSpPr>
          <a:xfrm>
            <a:off x="8544299" y="1273134"/>
            <a:ext cx="5464827" cy="3316459"/>
            <a:chOff x="1082200" y="2849153"/>
            <a:chExt cx="7045800" cy="2631809"/>
          </a:xfrm>
        </p:grpSpPr>
        <p:sp>
          <p:nvSpPr>
            <p:cNvPr id="28" name="Google Shape;538;gdcab15b6c4_0_0">
              <a:extLst>
                <a:ext uri="{FF2B5EF4-FFF2-40B4-BE49-F238E27FC236}">
                  <a16:creationId xmlns:a16="http://schemas.microsoft.com/office/drawing/2014/main" id="{08959E30-0BF2-43DD-2A79-AE2E96DD4182}"/>
                </a:ext>
              </a:extLst>
            </p:cNvPr>
            <p:cNvSpPr/>
            <p:nvPr/>
          </p:nvSpPr>
          <p:spPr>
            <a:xfrm>
              <a:off x="1082200" y="2863116"/>
              <a:ext cx="7045800" cy="261784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3;gdcab15b6c4_0_0">
              <a:extLst>
                <a:ext uri="{FF2B5EF4-FFF2-40B4-BE49-F238E27FC236}">
                  <a16:creationId xmlns:a16="http://schemas.microsoft.com/office/drawing/2014/main" id="{B6F0B7B0-F57C-8FA0-9B24-7F863C14227A}"/>
                </a:ext>
              </a:extLst>
            </p:cNvPr>
            <p:cNvSpPr/>
            <p:nvPr/>
          </p:nvSpPr>
          <p:spPr>
            <a:xfrm rot="10800000">
              <a:off x="1924884" y="2849153"/>
              <a:ext cx="5318310" cy="557089"/>
            </a:xfrm>
            <a:prstGeom prst="round2SameRect">
              <a:avLst>
                <a:gd name="adj1" fmla="val 16667"/>
                <a:gd name="adj2" fmla="val 0"/>
              </a:avLst>
            </a:prstGeom>
            <a:solidFill>
              <a:schemeClr val="accent5">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30" name="TextBox 29">
            <a:extLst>
              <a:ext uri="{FF2B5EF4-FFF2-40B4-BE49-F238E27FC236}">
                <a16:creationId xmlns:a16="http://schemas.microsoft.com/office/drawing/2014/main" id="{A5CA99CE-B76F-4AD6-8D5B-5BB5E6BFAC78}"/>
              </a:ext>
            </a:extLst>
          </p:cNvPr>
          <p:cNvSpPr txBox="1"/>
          <p:nvPr/>
        </p:nvSpPr>
        <p:spPr>
          <a:xfrm>
            <a:off x="8920357" y="2183751"/>
            <a:ext cx="4836823" cy="1612493"/>
          </a:xfrm>
          <a:prstGeom prst="rect">
            <a:avLst/>
          </a:prstGeom>
          <a:noFill/>
        </p:spPr>
        <p:txBody>
          <a:bodyPr wrap="square" rtlCol="0">
            <a:spAutoFit/>
          </a:bodyPr>
          <a:lstStyle/>
          <a:p>
            <a:pPr lvl="1" algn="ctr">
              <a:lnSpc>
                <a:spcPct val="114000"/>
              </a:lnSpc>
              <a:buClr>
                <a:srgbClr val="3F3F3F"/>
              </a:buClr>
              <a:buSzPts val="2200"/>
            </a:pPr>
            <a:r>
              <a:rPr lang="en-US" sz="2200">
                <a:solidFill>
                  <a:schemeClr val="tx1">
                    <a:lumMod val="75000"/>
                    <a:lumOff val="25000"/>
                  </a:schemeClr>
                </a:solidFill>
                <a:latin typeface="Open Sans"/>
                <a:ea typeface="Open Sans"/>
                <a:cs typeface="Open Sans"/>
              </a:rPr>
              <a:t> Team members gather around a table to discuss their roles and responses to a simulated incident scenario</a:t>
            </a:r>
          </a:p>
        </p:txBody>
      </p:sp>
      <p:sp>
        <p:nvSpPr>
          <p:cNvPr id="31" name="Google Shape;544;gdcab15b6c4_0_0">
            <a:extLst>
              <a:ext uri="{FF2B5EF4-FFF2-40B4-BE49-F238E27FC236}">
                <a16:creationId xmlns:a16="http://schemas.microsoft.com/office/drawing/2014/main" id="{F09B90E2-85EA-4023-DDC6-887D4FC4A57A}"/>
              </a:ext>
            </a:extLst>
          </p:cNvPr>
          <p:cNvSpPr txBox="1"/>
          <p:nvPr/>
        </p:nvSpPr>
        <p:spPr>
          <a:xfrm>
            <a:off x="9534170" y="1180313"/>
            <a:ext cx="3468015" cy="687327"/>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Tabletop exercises</a:t>
            </a:r>
          </a:p>
        </p:txBody>
      </p:sp>
      <p:grpSp>
        <p:nvGrpSpPr>
          <p:cNvPr id="32" name="Group 31">
            <a:extLst>
              <a:ext uri="{FF2B5EF4-FFF2-40B4-BE49-F238E27FC236}">
                <a16:creationId xmlns:a16="http://schemas.microsoft.com/office/drawing/2014/main" id="{385CF58A-7AA5-B74F-932D-0557EFCE876A}"/>
              </a:ext>
            </a:extLst>
          </p:cNvPr>
          <p:cNvGrpSpPr/>
          <p:nvPr/>
        </p:nvGrpSpPr>
        <p:grpSpPr>
          <a:xfrm>
            <a:off x="2089601" y="4994825"/>
            <a:ext cx="5464827" cy="3316459"/>
            <a:chOff x="1082200" y="2849153"/>
            <a:chExt cx="7045800" cy="2631809"/>
          </a:xfrm>
        </p:grpSpPr>
        <p:sp>
          <p:nvSpPr>
            <p:cNvPr id="33" name="Google Shape;538;gdcab15b6c4_0_0">
              <a:extLst>
                <a:ext uri="{FF2B5EF4-FFF2-40B4-BE49-F238E27FC236}">
                  <a16:creationId xmlns:a16="http://schemas.microsoft.com/office/drawing/2014/main" id="{5E5246C7-FD66-32D2-F11B-49B2031E04F1}"/>
                </a:ext>
              </a:extLst>
            </p:cNvPr>
            <p:cNvSpPr/>
            <p:nvPr/>
          </p:nvSpPr>
          <p:spPr>
            <a:xfrm>
              <a:off x="1082200" y="2863116"/>
              <a:ext cx="7045800" cy="261784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43;gdcab15b6c4_0_0">
              <a:extLst>
                <a:ext uri="{FF2B5EF4-FFF2-40B4-BE49-F238E27FC236}">
                  <a16:creationId xmlns:a16="http://schemas.microsoft.com/office/drawing/2014/main" id="{C8AA6AF8-9090-96A4-0061-F0C419D9CEF6}"/>
                </a:ext>
              </a:extLst>
            </p:cNvPr>
            <p:cNvSpPr/>
            <p:nvPr/>
          </p:nvSpPr>
          <p:spPr>
            <a:xfrm rot="10800000">
              <a:off x="1924884" y="2849153"/>
              <a:ext cx="5318310" cy="557089"/>
            </a:xfrm>
            <a:prstGeom prst="round2SameRect">
              <a:avLst>
                <a:gd name="adj1" fmla="val 16667"/>
                <a:gd name="adj2" fmla="val 0"/>
              </a:avLst>
            </a:pr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35" name="TextBox 34">
            <a:extLst>
              <a:ext uri="{FF2B5EF4-FFF2-40B4-BE49-F238E27FC236}">
                <a16:creationId xmlns:a16="http://schemas.microsoft.com/office/drawing/2014/main" id="{65E95D34-37AA-02D7-C58D-40AD016B1921}"/>
              </a:ext>
            </a:extLst>
          </p:cNvPr>
          <p:cNvSpPr txBox="1"/>
          <p:nvPr/>
        </p:nvSpPr>
        <p:spPr>
          <a:xfrm>
            <a:off x="2465659" y="5905442"/>
            <a:ext cx="4836823" cy="1612493"/>
          </a:xfrm>
          <a:prstGeom prst="rect">
            <a:avLst/>
          </a:prstGeom>
          <a:noFill/>
        </p:spPr>
        <p:txBody>
          <a:bodyPr wrap="square" rtlCol="0">
            <a:spAutoFit/>
          </a:bodyPr>
          <a:lstStyle/>
          <a:p>
            <a:pPr lvl="1" algn="ctr">
              <a:lnSpc>
                <a:spcPct val="114000"/>
              </a:lnSpc>
              <a:buClr>
                <a:srgbClr val="3F3F3F"/>
              </a:buClr>
              <a:buSzPts val="2200"/>
            </a:pPr>
            <a:r>
              <a:rPr lang="en-US" sz="2200">
                <a:solidFill>
                  <a:schemeClr val="tx1">
                    <a:lumMod val="75000"/>
                    <a:lumOff val="25000"/>
                  </a:schemeClr>
                </a:solidFill>
                <a:latin typeface="Open Sans"/>
                <a:ea typeface="Open Sans"/>
                <a:cs typeface="Open Sans"/>
              </a:rPr>
              <a:t>Conducted alongside normal operations, allowing the team to test their response without impacting real systems</a:t>
            </a:r>
          </a:p>
        </p:txBody>
      </p:sp>
      <p:sp>
        <p:nvSpPr>
          <p:cNvPr id="36" name="Google Shape;544;gdcab15b6c4_0_0">
            <a:extLst>
              <a:ext uri="{FF2B5EF4-FFF2-40B4-BE49-F238E27FC236}">
                <a16:creationId xmlns:a16="http://schemas.microsoft.com/office/drawing/2014/main" id="{582F5556-E224-F892-1EE7-E640859C9160}"/>
              </a:ext>
            </a:extLst>
          </p:cNvPr>
          <p:cNvSpPr txBox="1"/>
          <p:nvPr/>
        </p:nvSpPr>
        <p:spPr>
          <a:xfrm>
            <a:off x="3079472" y="4902004"/>
            <a:ext cx="3468015" cy="687327"/>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Parallel simulations</a:t>
            </a:r>
          </a:p>
        </p:txBody>
      </p:sp>
      <p:grpSp>
        <p:nvGrpSpPr>
          <p:cNvPr id="37" name="Group 36">
            <a:extLst>
              <a:ext uri="{FF2B5EF4-FFF2-40B4-BE49-F238E27FC236}">
                <a16:creationId xmlns:a16="http://schemas.microsoft.com/office/drawing/2014/main" id="{C252DEBD-D3C8-85F1-0361-6233B42282AF}"/>
              </a:ext>
            </a:extLst>
          </p:cNvPr>
          <p:cNvGrpSpPr/>
          <p:nvPr/>
        </p:nvGrpSpPr>
        <p:grpSpPr>
          <a:xfrm>
            <a:off x="8544299" y="5030015"/>
            <a:ext cx="5464827" cy="3316459"/>
            <a:chOff x="1082200" y="2849153"/>
            <a:chExt cx="7045800" cy="2631809"/>
          </a:xfrm>
        </p:grpSpPr>
        <p:sp>
          <p:nvSpPr>
            <p:cNvPr id="38" name="Google Shape;538;gdcab15b6c4_0_0">
              <a:extLst>
                <a:ext uri="{FF2B5EF4-FFF2-40B4-BE49-F238E27FC236}">
                  <a16:creationId xmlns:a16="http://schemas.microsoft.com/office/drawing/2014/main" id="{B3A068A3-5015-40F5-1365-59B2184A10B2}"/>
                </a:ext>
              </a:extLst>
            </p:cNvPr>
            <p:cNvSpPr/>
            <p:nvPr/>
          </p:nvSpPr>
          <p:spPr>
            <a:xfrm>
              <a:off x="1082200" y="2863116"/>
              <a:ext cx="7045800" cy="261784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43;gdcab15b6c4_0_0">
              <a:extLst>
                <a:ext uri="{FF2B5EF4-FFF2-40B4-BE49-F238E27FC236}">
                  <a16:creationId xmlns:a16="http://schemas.microsoft.com/office/drawing/2014/main" id="{8EE227C4-733B-2EC0-1F1E-1D8992E32F13}"/>
                </a:ext>
              </a:extLst>
            </p:cNvPr>
            <p:cNvSpPr/>
            <p:nvPr/>
          </p:nvSpPr>
          <p:spPr>
            <a:xfrm rot="10800000">
              <a:off x="1924884" y="2849153"/>
              <a:ext cx="5318310" cy="557089"/>
            </a:xfrm>
            <a:prstGeom prst="round2SameRect">
              <a:avLst>
                <a:gd name="adj1" fmla="val 16667"/>
                <a:gd name="adj2" fmla="val 0"/>
              </a:avLst>
            </a:prstGeom>
            <a:solidFill>
              <a:schemeClr val="accent2">
                <a:lumMod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40" name="TextBox 39">
            <a:extLst>
              <a:ext uri="{FF2B5EF4-FFF2-40B4-BE49-F238E27FC236}">
                <a16:creationId xmlns:a16="http://schemas.microsoft.com/office/drawing/2014/main" id="{BF775C01-0E23-54FD-2423-AA3E3A790494}"/>
              </a:ext>
            </a:extLst>
          </p:cNvPr>
          <p:cNvSpPr txBox="1"/>
          <p:nvPr/>
        </p:nvSpPr>
        <p:spPr>
          <a:xfrm>
            <a:off x="8920357" y="5940632"/>
            <a:ext cx="4836823" cy="1226554"/>
          </a:xfrm>
          <a:prstGeom prst="rect">
            <a:avLst/>
          </a:prstGeom>
          <a:noFill/>
        </p:spPr>
        <p:txBody>
          <a:bodyPr wrap="square" rtlCol="0">
            <a:spAutoFit/>
          </a:bodyPr>
          <a:lstStyle/>
          <a:p>
            <a:pPr lvl="1" algn="ctr">
              <a:lnSpc>
                <a:spcPct val="114000"/>
              </a:lnSpc>
              <a:buClr>
                <a:srgbClr val="3F3F3F"/>
              </a:buClr>
              <a:buSzPts val="2200"/>
            </a:pPr>
            <a:r>
              <a:rPr lang="en-US" sz="2200">
                <a:solidFill>
                  <a:schemeClr val="tx1">
                    <a:lumMod val="75000"/>
                    <a:lumOff val="25000"/>
                  </a:schemeClr>
                </a:solidFill>
                <a:latin typeface="Open Sans"/>
                <a:ea typeface="Open Sans"/>
                <a:cs typeface="Open Sans"/>
              </a:rPr>
              <a:t>These halt normal operations to simulate a real-world incident scenario.</a:t>
            </a:r>
          </a:p>
        </p:txBody>
      </p:sp>
      <p:sp>
        <p:nvSpPr>
          <p:cNvPr id="41" name="Google Shape;544;gdcab15b6c4_0_0">
            <a:extLst>
              <a:ext uri="{FF2B5EF4-FFF2-40B4-BE49-F238E27FC236}">
                <a16:creationId xmlns:a16="http://schemas.microsoft.com/office/drawing/2014/main" id="{635DDAD5-4558-A740-4C7D-5E9A1FC385C5}"/>
              </a:ext>
            </a:extLst>
          </p:cNvPr>
          <p:cNvSpPr txBox="1"/>
          <p:nvPr/>
        </p:nvSpPr>
        <p:spPr>
          <a:xfrm>
            <a:off x="9360769" y="4937194"/>
            <a:ext cx="3814817" cy="1025881"/>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Full-interrupt simulations</a:t>
            </a:r>
          </a:p>
        </p:txBody>
      </p:sp>
      <p:sp>
        <p:nvSpPr>
          <p:cNvPr id="43" name="Brandline_LVC">
            <a:extLst>
              <a:ext uri="{FF2B5EF4-FFF2-40B4-BE49-F238E27FC236}">
                <a16:creationId xmlns:a16="http://schemas.microsoft.com/office/drawing/2014/main" id="{C90D9DA4-9767-97A4-5E23-40B370872F7F}"/>
              </a:ext>
            </a:extLst>
          </p:cNvPr>
          <p:cNvSpPr/>
          <p:nvPr/>
        </p:nvSpPr>
        <p:spPr>
          <a:xfrm>
            <a:off x="5245100" y="749509"/>
            <a:ext cx="5778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908757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solidFill>
                  <a:schemeClr val="tx1">
                    <a:lumMod val="75000"/>
                    <a:lumOff val="25000"/>
                  </a:schemeClr>
                </a:solidFill>
              </a:rPr>
              <a:t>Root Cause Analysis</a:t>
            </a:r>
          </a:p>
        </p:txBody>
      </p:sp>
      <p:pic>
        <p:nvPicPr>
          <p:cNvPr id="7" name="Picture 6">
            <a:extLst>
              <a:ext uri="{FF2B5EF4-FFF2-40B4-BE49-F238E27FC236}">
                <a16:creationId xmlns:a16="http://schemas.microsoft.com/office/drawing/2014/main" id="{3B0E69B4-B6F3-7469-3654-45F62822E7E2}"/>
              </a:ext>
            </a:extLst>
          </p:cNvPr>
          <p:cNvPicPr>
            <a:picLocks noChangeAspect="1"/>
          </p:cNvPicPr>
          <p:nvPr/>
        </p:nvPicPr>
        <p:blipFill>
          <a:blip r:embed="rId3"/>
          <a:stretch>
            <a:fillRect/>
          </a:stretch>
        </p:blipFill>
        <p:spPr>
          <a:xfrm>
            <a:off x="10935402" y="2780828"/>
            <a:ext cx="4045456" cy="4045456"/>
          </a:xfrm>
          <a:prstGeom prst="rect">
            <a:avLst/>
          </a:prstGeom>
        </p:spPr>
      </p:pic>
      <p:sp>
        <p:nvSpPr>
          <p:cNvPr id="5" name="Brandline_LVC">
            <a:extLst>
              <a:ext uri="{FF2B5EF4-FFF2-40B4-BE49-F238E27FC236}">
                <a16:creationId xmlns:a16="http://schemas.microsoft.com/office/drawing/2014/main" id="{AD0E3453-978E-47BC-AF58-DDD66A2EEBDC}"/>
              </a:ext>
            </a:extLst>
          </p:cNvPr>
          <p:cNvSpPr/>
          <p:nvPr/>
        </p:nvSpPr>
        <p:spPr>
          <a:xfrm>
            <a:off x="5918200" y="816324"/>
            <a:ext cx="4423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1869;p63">
            <a:extLst>
              <a:ext uri="{FF2B5EF4-FFF2-40B4-BE49-F238E27FC236}">
                <a16:creationId xmlns:a16="http://schemas.microsoft.com/office/drawing/2014/main" id="{BEBB2A1B-76F0-6F9A-87CC-6234EEEB329B}"/>
              </a:ext>
            </a:extLst>
          </p:cNvPr>
          <p:cNvSpPr/>
          <p:nvPr/>
        </p:nvSpPr>
        <p:spPr>
          <a:xfrm>
            <a:off x="1625337" y="3210129"/>
            <a:ext cx="8561116" cy="3120957"/>
          </a:xfrm>
          <a:prstGeom prst="roundRect">
            <a:avLst>
              <a:gd name="adj" fmla="val 3347"/>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b="1">
                <a:solidFill>
                  <a:srgbClr val="3F3F3F"/>
                </a:solidFill>
                <a:latin typeface="Open Sans"/>
                <a:ea typeface="Open Sans"/>
                <a:cs typeface="Open Sans"/>
              </a:rPr>
              <a:t>Identifying underlying causes: </a:t>
            </a:r>
            <a:r>
              <a:rPr lang="en-US" sz="2200">
                <a:solidFill>
                  <a:srgbClr val="3F3F3F"/>
                </a:solidFill>
                <a:latin typeface="Open Sans"/>
                <a:ea typeface="Open Sans"/>
                <a:cs typeface="Open Sans"/>
              </a:rPr>
              <a:t>Focuses on discovering the fundamental issues that lead to problems</a:t>
            </a: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b="1">
                <a:solidFill>
                  <a:srgbClr val="3F3F3F"/>
                </a:solidFill>
                <a:latin typeface="Open Sans"/>
                <a:ea typeface="Open Sans"/>
                <a:cs typeface="Open Sans"/>
              </a:rPr>
              <a:t>Preventing recurrence: </a:t>
            </a:r>
            <a:r>
              <a:rPr lang="en-US" sz="2200">
                <a:solidFill>
                  <a:srgbClr val="3F3F3F"/>
                </a:solidFill>
                <a:latin typeface="Open Sans"/>
                <a:ea typeface="Open Sans"/>
                <a:cs typeface="Open Sans"/>
              </a:rPr>
              <a:t>Aims to prevent future issues by systematically addressing the root causes</a:t>
            </a:r>
            <a:endParaRPr lang="en-IN" sz="2200">
              <a:solidFill>
                <a:srgbClr val="3F3F3F"/>
              </a:solidFill>
              <a:latin typeface="Open Sans"/>
              <a:ea typeface="Open Sans"/>
              <a:cs typeface="Open Sans"/>
              <a:sym typeface="Open Sans"/>
            </a:endParaRPr>
          </a:p>
        </p:txBody>
      </p:sp>
      <p:sp>
        <p:nvSpPr>
          <p:cNvPr id="8" name="TextBox 7">
            <a:extLst>
              <a:ext uri="{FF2B5EF4-FFF2-40B4-BE49-F238E27FC236}">
                <a16:creationId xmlns:a16="http://schemas.microsoft.com/office/drawing/2014/main" id="{4F63C872-F9E9-F6F2-7024-EBFC4E2B502C}"/>
              </a:ext>
            </a:extLst>
          </p:cNvPr>
          <p:cNvSpPr txBox="1"/>
          <p:nvPr/>
        </p:nvSpPr>
        <p:spPr>
          <a:xfrm>
            <a:off x="1869789" y="1295400"/>
            <a:ext cx="12516422" cy="1235851"/>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Root Cause Analysis (RCA) is a problem-solving technique designed to identify the underlying causes of problems rather than just addressing the symptoms. Key aspects of RCA include:</a:t>
            </a:r>
          </a:p>
        </p:txBody>
      </p:sp>
    </p:spTree>
    <p:extLst>
      <p:ext uri="{BB962C8B-B14F-4D97-AF65-F5344CB8AC3E}">
        <p14:creationId xmlns:p14="http://schemas.microsoft.com/office/powerpoint/2010/main" val="60480837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Root Cause Analysis</a:t>
            </a:r>
            <a:endParaRPr/>
          </a:p>
        </p:txBody>
      </p:sp>
      <p:sp>
        <p:nvSpPr>
          <p:cNvPr id="3" name="Brandline_LVC">
            <a:extLst>
              <a:ext uri="{FF2B5EF4-FFF2-40B4-BE49-F238E27FC236}">
                <a16:creationId xmlns:a16="http://schemas.microsoft.com/office/drawing/2014/main" id="{CBE208E9-92B3-F70B-131E-8308AF60B28D}"/>
              </a:ext>
            </a:extLst>
          </p:cNvPr>
          <p:cNvSpPr/>
          <p:nvPr/>
        </p:nvSpPr>
        <p:spPr>
          <a:xfrm>
            <a:off x="5918200" y="816324"/>
            <a:ext cx="4423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1869;p63">
            <a:extLst>
              <a:ext uri="{FF2B5EF4-FFF2-40B4-BE49-F238E27FC236}">
                <a16:creationId xmlns:a16="http://schemas.microsoft.com/office/drawing/2014/main" id="{CC71BD08-7A93-CE8D-CC66-6A0C3C1E3541}"/>
              </a:ext>
            </a:extLst>
          </p:cNvPr>
          <p:cNvSpPr/>
          <p:nvPr/>
        </p:nvSpPr>
        <p:spPr>
          <a:xfrm>
            <a:off x="1625337" y="2625185"/>
            <a:ext cx="8561116" cy="4659210"/>
          </a:xfrm>
          <a:prstGeom prst="roundRect">
            <a:avLst>
              <a:gd name="adj" fmla="val 3347"/>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b="1">
                <a:solidFill>
                  <a:srgbClr val="3F3F3F"/>
                </a:solidFill>
                <a:latin typeface="Open Sans"/>
                <a:ea typeface="Open Sans"/>
                <a:cs typeface="Open Sans"/>
              </a:rPr>
              <a:t>Systematic process: </a:t>
            </a:r>
            <a:r>
              <a:rPr lang="en-US" sz="2200">
                <a:solidFill>
                  <a:srgbClr val="3F3F3F"/>
                </a:solidFill>
                <a:latin typeface="Open Sans"/>
                <a:ea typeface="Open Sans"/>
                <a:cs typeface="Open Sans"/>
              </a:rPr>
              <a:t>Root Cause Analysis (RCA) is a systematic approach to identifying the underlying causes of an incident.</a:t>
            </a: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b="1">
                <a:solidFill>
                  <a:srgbClr val="3F3F3F"/>
                </a:solidFill>
                <a:latin typeface="Open Sans"/>
                <a:ea typeface="Open Sans"/>
                <a:cs typeface="Open Sans"/>
              </a:rPr>
              <a:t>Strategic decisions:</a:t>
            </a:r>
            <a:r>
              <a:rPr lang="en-US" sz="2200">
                <a:solidFill>
                  <a:srgbClr val="3F3F3F"/>
                </a:solidFill>
                <a:latin typeface="Open Sans"/>
                <a:ea typeface="Open Sans"/>
                <a:cs typeface="Open Sans"/>
              </a:rPr>
              <a:t> By understanding these causes, organizations can make informed decisions to strengthen their systems and enhance resilience.</a:t>
            </a: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endParaRP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b="1">
                <a:solidFill>
                  <a:srgbClr val="3F3F3F"/>
                </a:solidFill>
                <a:latin typeface="Open Sans"/>
                <a:ea typeface="Open Sans"/>
                <a:cs typeface="Open Sans"/>
              </a:rPr>
              <a:t>Continuous improvement: </a:t>
            </a:r>
            <a:r>
              <a:rPr lang="en-US" sz="2200">
                <a:solidFill>
                  <a:srgbClr val="3F3F3F"/>
                </a:solidFill>
                <a:latin typeface="Open Sans"/>
                <a:ea typeface="Open Sans"/>
                <a:cs typeface="Open Sans"/>
              </a:rPr>
              <a:t>RCA provides deep insights into problems, promoting improvements in future incident responses.</a:t>
            </a:r>
            <a:endParaRPr lang="en-IN" sz="2200">
              <a:solidFill>
                <a:srgbClr val="3F3F3F"/>
              </a:solidFill>
              <a:latin typeface="Open Sans"/>
              <a:ea typeface="Open Sans"/>
              <a:cs typeface="Open Sans"/>
              <a:sym typeface="Open Sans"/>
            </a:endParaRPr>
          </a:p>
        </p:txBody>
      </p:sp>
      <p:sp>
        <p:nvSpPr>
          <p:cNvPr id="9" name="TextBox 8">
            <a:extLst>
              <a:ext uri="{FF2B5EF4-FFF2-40B4-BE49-F238E27FC236}">
                <a16:creationId xmlns:a16="http://schemas.microsoft.com/office/drawing/2014/main" id="{9D299A1C-9966-B01F-1415-9E860A2FB55C}"/>
              </a:ext>
            </a:extLst>
          </p:cNvPr>
          <p:cNvSpPr txBox="1"/>
          <p:nvPr/>
        </p:nvSpPr>
        <p:spPr>
          <a:xfrm>
            <a:off x="2955925" y="1295400"/>
            <a:ext cx="10344150"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Exploring the significance of root cause analysis includes:</a:t>
            </a:r>
          </a:p>
        </p:txBody>
      </p:sp>
      <p:pic>
        <p:nvPicPr>
          <p:cNvPr id="10" name="Picture 9">
            <a:extLst>
              <a:ext uri="{FF2B5EF4-FFF2-40B4-BE49-F238E27FC236}">
                <a16:creationId xmlns:a16="http://schemas.microsoft.com/office/drawing/2014/main" id="{A9A63E7C-6F13-9463-5D90-90BF830B85AE}"/>
              </a:ext>
            </a:extLst>
          </p:cNvPr>
          <p:cNvPicPr>
            <a:picLocks noChangeAspect="1"/>
          </p:cNvPicPr>
          <p:nvPr/>
        </p:nvPicPr>
        <p:blipFill>
          <a:blip r:embed="rId3"/>
          <a:stretch>
            <a:fillRect/>
          </a:stretch>
        </p:blipFill>
        <p:spPr>
          <a:xfrm>
            <a:off x="10863079" y="3024188"/>
            <a:ext cx="3767584" cy="3767584"/>
          </a:xfrm>
          <a:prstGeom prst="rect">
            <a:avLst/>
          </a:prstGeom>
        </p:spPr>
      </p:pic>
    </p:spTree>
    <p:extLst>
      <p:ext uri="{BB962C8B-B14F-4D97-AF65-F5344CB8AC3E}">
        <p14:creationId xmlns:p14="http://schemas.microsoft.com/office/powerpoint/2010/main" val="38959845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gec9060b382_0_628"/>
          <p:cNvSpPr/>
          <p:nvPr/>
        </p:nvSpPr>
        <p:spPr>
          <a:xfrm>
            <a:off x="2091538" y="1315534"/>
            <a:ext cx="12645542" cy="1958100"/>
          </a:xfrm>
          <a:prstGeom prst="roundRect">
            <a:avLst>
              <a:gd name="adj" fmla="val 50000"/>
            </a:avLst>
          </a:prstGeom>
          <a:noFill/>
          <a:ln w="228600" cap="flat" cmpd="sng">
            <a:solidFill>
              <a:srgbClr val="F9DEC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gec9060b382_0_6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Diamond Analysis of Intrusion</a:t>
            </a:r>
            <a:endParaRPr/>
          </a:p>
        </p:txBody>
      </p:sp>
      <p:sp>
        <p:nvSpPr>
          <p:cNvPr id="1987" name="Google Shape;1987;gec9060b382_0_628"/>
          <p:cNvSpPr txBox="1"/>
          <p:nvPr/>
        </p:nvSpPr>
        <p:spPr>
          <a:xfrm>
            <a:off x="4003812" y="1512067"/>
            <a:ext cx="10291307" cy="160912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1000"/>
              </a:spcAft>
              <a:buClr>
                <a:schemeClr val="dk1"/>
              </a:buClr>
              <a:buSzPts val="1100"/>
              <a:buFont typeface="Arial"/>
              <a:buNone/>
            </a:pPr>
            <a:r>
              <a:rPr lang="en-US" sz="2200">
                <a:solidFill>
                  <a:srgbClr val="3F3F3F"/>
                </a:solidFill>
                <a:latin typeface="Open Sans"/>
                <a:ea typeface="Open Sans"/>
                <a:cs typeface="Open Sans"/>
              </a:rPr>
              <a:t>The Diamond Model is a framework used in cybersecurity to analyze and investigate cyberattacks. The model examines intrusions through four interconnected facets include</a:t>
            </a:r>
            <a:endParaRPr sz="2200">
              <a:solidFill>
                <a:srgbClr val="3F3F3F"/>
              </a:solidFill>
              <a:latin typeface="Open Sans"/>
              <a:ea typeface="Open Sans"/>
              <a:cs typeface="Open Sans"/>
              <a:sym typeface="Open Sans"/>
            </a:endParaRPr>
          </a:p>
        </p:txBody>
      </p:sp>
      <p:sp>
        <p:nvSpPr>
          <p:cNvPr id="1991" name="Google Shape;1991;gec9060b382_0_628"/>
          <p:cNvSpPr/>
          <p:nvPr/>
        </p:nvSpPr>
        <p:spPr>
          <a:xfrm>
            <a:off x="2441413" y="1513384"/>
            <a:ext cx="1562400" cy="1562400"/>
          </a:xfrm>
          <a:prstGeom prst="ellipse">
            <a:avLst/>
          </a:prstGeom>
          <a:noFill/>
          <a:ln w="76200" cap="flat" cmpd="sng">
            <a:solidFill>
              <a:srgbClr val="0FC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8D8D88B0-29B3-0042-E2F7-BCB62DB94778}"/>
              </a:ext>
            </a:extLst>
          </p:cNvPr>
          <p:cNvPicPr>
            <a:picLocks noChangeAspect="1"/>
          </p:cNvPicPr>
          <p:nvPr/>
        </p:nvPicPr>
        <p:blipFill>
          <a:blip r:embed="rId3"/>
          <a:stretch>
            <a:fillRect/>
          </a:stretch>
        </p:blipFill>
        <p:spPr>
          <a:xfrm>
            <a:off x="2441413" y="1684984"/>
            <a:ext cx="1529080" cy="1219200"/>
          </a:xfrm>
          <a:prstGeom prst="rect">
            <a:avLst/>
          </a:prstGeom>
        </p:spPr>
      </p:pic>
      <p:sp>
        <p:nvSpPr>
          <p:cNvPr id="8" name="Flowchart: Decision 7">
            <a:extLst>
              <a:ext uri="{FF2B5EF4-FFF2-40B4-BE49-F238E27FC236}">
                <a16:creationId xmlns:a16="http://schemas.microsoft.com/office/drawing/2014/main" id="{0D1F94AA-891F-3B22-E7D3-6F16C926380B}"/>
              </a:ext>
            </a:extLst>
          </p:cNvPr>
          <p:cNvSpPr/>
          <p:nvPr/>
        </p:nvSpPr>
        <p:spPr>
          <a:xfrm>
            <a:off x="5894607" y="4140371"/>
            <a:ext cx="5626833" cy="3968963"/>
          </a:xfrm>
          <a:prstGeom prst="flowChartDecision">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7DDBEDD-A1C2-A369-35C9-A8FB176D3C25}"/>
              </a:ext>
            </a:extLst>
          </p:cNvPr>
          <p:cNvCxnSpPr>
            <a:cxnSpLocks/>
            <a:stCxn id="8" idx="1"/>
            <a:endCxn id="8" idx="3"/>
          </p:cNvCxnSpPr>
          <p:nvPr/>
        </p:nvCxnSpPr>
        <p:spPr>
          <a:xfrm>
            <a:off x="5894607" y="6124853"/>
            <a:ext cx="562683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6FA257B-6FD8-62C6-0CFD-6943B1CD2EC0}"/>
              </a:ext>
            </a:extLst>
          </p:cNvPr>
          <p:cNvSpPr txBox="1"/>
          <p:nvPr/>
        </p:nvSpPr>
        <p:spPr>
          <a:xfrm>
            <a:off x="7488823" y="3590165"/>
            <a:ext cx="2438400" cy="430887"/>
          </a:xfrm>
          <a:prstGeom prst="rect">
            <a:avLst/>
          </a:prstGeom>
          <a:noFill/>
        </p:spPr>
        <p:txBody>
          <a:bodyPr wrap="square" rtlCol="0">
            <a:spAutoFit/>
          </a:bodyPr>
          <a:lstStyle/>
          <a:p>
            <a:pPr algn="ctr"/>
            <a:r>
              <a:rPr lang="en-US" sz="2200">
                <a:solidFill>
                  <a:srgbClr val="3F3F3F"/>
                </a:solidFill>
                <a:latin typeface="Open Sans"/>
                <a:ea typeface="Open Sans"/>
                <a:cs typeface="Open Sans"/>
              </a:rPr>
              <a:t>Adversary</a:t>
            </a:r>
          </a:p>
        </p:txBody>
      </p:sp>
      <p:sp>
        <p:nvSpPr>
          <p:cNvPr id="12" name="TextBox 11">
            <a:extLst>
              <a:ext uri="{FF2B5EF4-FFF2-40B4-BE49-F238E27FC236}">
                <a16:creationId xmlns:a16="http://schemas.microsoft.com/office/drawing/2014/main" id="{4EC0E93F-E17B-9CD5-2DCB-18FEB8AAAC71}"/>
              </a:ext>
            </a:extLst>
          </p:cNvPr>
          <p:cNvSpPr txBox="1"/>
          <p:nvPr/>
        </p:nvSpPr>
        <p:spPr>
          <a:xfrm>
            <a:off x="7488823" y="8219764"/>
            <a:ext cx="2438400" cy="430887"/>
          </a:xfrm>
          <a:prstGeom prst="rect">
            <a:avLst/>
          </a:prstGeom>
          <a:noFill/>
        </p:spPr>
        <p:txBody>
          <a:bodyPr wrap="square" rtlCol="0">
            <a:spAutoFit/>
          </a:bodyPr>
          <a:lstStyle/>
          <a:p>
            <a:pPr algn="ctr"/>
            <a:r>
              <a:rPr lang="en-US" sz="2200">
                <a:solidFill>
                  <a:srgbClr val="3F3F3F"/>
                </a:solidFill>
                <a:latin typeface="Open Sans"/>
                <a:ea typeface="Open Sans"/>
                <a:cs typeface="Open Sans"/>
              </a:rPr>
              <a:t>Victim</a:t>
            </a:r>
          </a:p>
        </p:txBody>
      </p:sp>
      <p:sp>
        <p:nvSpPr>
          <p:cNvPr id="13" name="TextBox 12">
            <a:extLst>
              <a:ext uri="{FF2B5EF4-FFF2-40B4-BE49-F238E27FC236}">
                <a16:creationId xmlns:a16="http://schemas.microsoft.com/office/drawing/2014/main" id="{9E7630AD-E51C-CACB-F783-13DB11F8E89B}"/>
              </a:ext>
            </a:extLst>
          </p:cNvPr>
          <p:cNvSpPr txBox="1"/>
          <p:nvPr/>
        </p:nvSpPr>
        <p:spPr>
          <a:xfrm>
            <a:off x="3581400" y="5945253"/>
            <a:ext cx="2438400" cy="430887"/>
          </a:xfrm>
          <a:prstGeom prst="rect">
            <a:avLst/>
          </a:prstGeom>
          <a:noFill/>
        </p:spPr>
        <p:txBody>
          <a:bodyPr wrap="square" rtlCol="0">
            <a:spAutoFit/>
          </a:bodyPr>
          <a:lstStyle/>
          <a:p>
            <a:pPr algn="ctr"/>
            <a:r>
              <a:rPr lang="en-US" sz="2200">
                <a:solidFill>
                  <a:srgbClr val="3F3F3F"/>
                </a:solidFill>
                <a:latin typeface="Open Sans"/>
                <a:ea typeface="Open Sans"/>
                <a:cs typeface="Open Sans"/>
              </a:rPr>
              <a:t>Capabilities</a:t>
            </a:r>
          </a:p>
        </p:txBody>
      </p:sp>
      <p:sp>
        <p:nvSpPr>
          <p:cNvPr id="14" name="TextBox 13">
            <a:extLst>
              <a:ext uri="{FF2B5EF4-FFF2-40B4-BE49-F238E27FC236}">
                <a16:creationId xmlns:a16="http://schemas.microsoft.com/office/drawing/2014/main" id="{22F4642E-8820-FD80-154E-63B5886CC464}"/>
              </a:ext>
            </a:extLst>
          </p:cNvPr>
          <p:cNvSpPr txBox="1"/>
          <p:nvPr/>
        </p:nvSpPr>
        <p:spPr>
          <a:xfrm>
            <a:off x="11342488" y="5915285"/>
            <a:ext cx="2438400" cy="430887"/>
          </a:xfrm>
          <a:prstGeom prst="rect">
            <a:avLst/>
          </a:prstGeom>
          <a:noFill/>
        </p:spPr>
        <p:txBody>
          <a:bodyPr wrap="square" rtlCol="0">
            <a:spAutoFit/>
          </a:bodyPr>
          <a:lstStyle/>
          <a:p>
            <a:pPr algn="ctr"/>
            <a:r>
              <a:rPr lang="en-US" sz="2200">
                <a:solidFill>
                  <a:srgbClr val="3F3F3F"/>
                </a:solidFill>
                <a:latin typeface="Open Sans"/>
                <a:ea typeface="Open Sans"/>
                <a:cs typeface="Open Sans"/>
              </a:rPr>
              <a:t>Infrastructure</a:t>
            </a:r>
          </a:p>
        </p:txBody>
      </p:sp>
      <p:sp>
        <p:nvSpPr>
          <p:cNvPr id="4" name="Brandline_LVC">
            <a:extLst>
              <a:ext uri="{FF2B5EF4-FFF2-40B4-BE49-F238E27FC236}">
                <a16:creationId xmlns:a16="http://schemas.microsoft.com/office/drawing/2014/main" id="{FE50946C-52EA-4A47-5DD0-F4FBC9ACBE2B}"/>
              </a:ext>
            </a:extLst>
          </p:cNvPr>
          <p:cNvSpPr/>
          <p:nvPr/>
        </p:nvSpPr>
        <p:spPr>
          <a:xfrm>
            <a:off x="4787900" y="816324"/>
            <a:ext cx="668940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79171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60" name="Google Shape;1160;gdd265c2260_6_2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t>Diamond Analysis</a:t>
            </a:r>
            <a:endParaRPr/>
          </a:p>
        </p:txBody>
      </p:sp>
      <p:sp>
        <p:nvSpPr>
          <p:cNvPr id="6" name="Brandline_LVC">
            <a:extLst>
              <a:ext uri="{FF2B5EF4-FFF2-40B4-BE49-F238E27FC236}">
                <a16:creationId xmlns:a16="http://schemas.microsoft.com/office/drawing/2014/main" id="{AE170049-2B1C-40C4-34CA-CFF44D799033}"/>
              </a:ext>
            </a:extLst>
          </p:cNvPr>
          <p:cNvSpPr/>
          <p:nvPr/>
        </p:nvSpPr>
        <p:spPr>
          <a:xfrm>
            <a:off x="6146800" y="816352"/>
            <a:ext cx="3962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66F6B10A-0B9F-DC0B-56F7-D5FFEECAE858}"/>
              </a:ext>
            </a:extLst>
          </p:cNvPr>
          <p:cNvGrpSpPr/>
          <p:nvPr/>
        </p:nvGrpSpPr>
        <p:grpSpPr>
          <a:xfrm>
            <a:off x="2089601" y="1255539"/>
            <a:ext cx="5464827" cy="3316459"/>
            <a:chOff x="1082200" y="2849153"/>
            <a:chExt cx="7045800" cy="2631809"/>
          </a:xfrm>
        </p:grpSpPr>
        <p:sp>
          <p:nvSpPr>
            <p:cNvPr id="8" name="Google Shape;538;gdcab15b6c4_0_0">
              <a:extLst>
                <a:ext uri="{FF2B5EF4-FFF2-40B4-BE49-F238E27FC236}">
                  <a16:creationId xmlns:a16="http://schemas.microsoft.com/office/drawing/2014/main" id="{A297D6F0-2804-B72E-84D4-C58585AC93E1}"/>
                </a:ext>
              </a:extLst>
            </p:cNvPr>
            <p:cNvSpPr/>
            <p:nvPr/>
          </p:nvSpPr>
          <p:spPr>
            <a:xfrm>
              <a:off x="1082200" y="2863116"/>
              <a:ext cx="7045800" cy="261784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3;gdcab15b6c4_0_0">
              <a:extLst>
                <a:ext uri="{FF2B5EF4-FFF2-40B4-BE49-F238E27FC236}">
                  <a16:creationId xmlns:a16="http://schemas.microsoft.com/office/drawing/2014/main" id="{B685E48B-0857-968F-7B30-28DDE53F7BB0}"/>
                </a:ext>
              </a:extLst>
            </p:cNvPr>
            <p:cNvSpPr/>
            <p:nvPr/>
          </p:nvSpPr>
          <p:spPr>
            <a:xfrm rot="10800000">
              <a:off x="1924884" y="2849153"/>
              <a:ext cx="5318310" cy="557089"/>
            </a:xfrm>
            <a:prstGeom prst="round2SameRect">
              <a:avLst>
                <a:gd name="adj1" fmla="val 16667"/>
                <a:gd name="adj2" fmla="val 0"/>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10" name="TextBox 9">
            <a:extLst>
              <a:ext uri="{FF2B5EF4-FFF2-40B4-BE49-F238E27FC236}">
                <a16:creationId xmlns:a16="http://schemas.microsoft.com/office/drawing/2014/main" id="{303E05AF-290C-4F14-A1E3-186945CE3A80}"/>
              </a:ext>
            </a:extLst>
          </p:cNvPr>
          <p:cNvSpPr txBox="1"/>
          <p:nvPr/>
        </p:nvSpPr>
        <p:spPr>
          <a:xfrm>
            <a:off x="2223818" y="2166156"/>
            <a:ext cx="5320505" cy="2384371"/>
          </a:xfrm>
          <a:prstGeom prst="rect">
            <a:avLst/>
          </a:prstGeom>
          <a:noFill/>
        </p:spPr>
        <p:txBody>
          <a:bodyPr wrap="square" rtlCol="0">
            <a:spAutoFit/>
          </a:bodyPr>
          <a:lstStyle/>
          <a:p>
            <a:pPr lvl="1" algn="ctr">
              <a:lnSpc>
                <a:spcPct val="114000"/>
              </a:lnSpc>
              <a:buClr>
                <a:srgbClr val="3F3F3F"/>
              </a:buClr>
              <a:buSzPts val="2200"/>
            </a:pPr>
            <a:r>
              <a:rPr lang="en-US" sz="2200">
                <a:solidFill>
                  <a:schemeClr val="tx1">
                    <a:lumMod val="75000"/>
                    <a:lumOff val="25000"/>
                  </a:schemeClr>
                </a:solidFill>
                <a:latin typeface="Open Sans"/>
                <a:ea typeface="Open Sans"/>
                <a:cs typeface="Open Sans"/>
              </a:rPr>
              <a:t>This facet represents the attacker or threat actor responsible for the intrusion. Analysts aim to understand the motivations, resources, capabilities, and affiliations of the adversary.</a:t>
            </a:r>
          </a:p>
        </p:txBody>
      </p:sp>
      <p:sp>
        <p:nvSpPr>
          <p:cNvPr id="11" name="Google Shape;544;gdcab15b6c4_0_0">
            <a:extLst>
              <a:ext uri="{FF2B5EF4-FFF2-40B4-BE49-F238E27FC236}">
                <a16:creationId xmlns:a16="http://schemas.microsoft.com/office/drawing/2014/main" id="{07A47E14-828B-B67A-29E9-A7A33F13F705}"/>
              </a:ext>
            </a:extLst>
          </p:cNvPr>
          <p:cNvSpPr txBox="1"/>
          <p:nvPr/>
        </p:nvSpPr>
        <p:spPr>
          <a:xfrm>
            <a:off x="3079472" y="1162718"/>
            <a:ext cx="3468015" cy="687327"/>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Adversaries</a:t>
            </a:r>
          </a:p>
        </p:txBody>
      </p:sp>
      <p:grpSp>
        <p:nvGrpSpPr>
          <p:cNvPr id="12" name="Group 11">
            <a:extLst>
              <a:ext uri="{FF2B5EF4-FFF2-40B4-BE49-F238E27FC236}">
                <a16:creationId xmlns:a16="http://schemas.microsoft.com/office/drawing/2014/main" id="{33874A75-0E48-D473-5446-CAA2AC4DBCD3}"/>
              </a:ext>
            </a:extLst>
          </p:cNvPr>
          <p:cNvGrpSpPr/>
          <p:nvPr/>
        </p:nvGrpSpPr>
        <p:grpSpPr>
          <a:xfrm>
            <a:off x="8544299" y="1273134"/>
            <a:ext cx="5464827" cy="3316459"/>
            <a:chOff x="1082200" y="2849153"/>
            <a:chExt cx="7045800" cy="2631809"/>
          </a:xfrm>
        </p:grpSpPr>
        <p:sp>
          <p:nvSpPr>
            <p:cNvPr id="13" name="Google Shape;538;gdcab15b6c4_0_0">
              <a:extLst>
                <a:ext uri="{FF2B5EF4-FFF2-40B4-BE49-F238E27FC236}">
                  <a16:creationId xmlns:a16="http://schemas.microsoft.com/office/drawing/2014/main" id="{DF7B4C25-18B5-5AB2-6D30-EED2568BD376}"/>
                </a:ext>
              </a:extLst>
            </p:cNvPr>
            <p:cNvSpPr/>
            <p:nvPr/>
          </p:nvSpPr>
          <p:spPr>
            <a:xfrm>
              <a:off x="1082200" y="2863116"/>
              <a:ext cx="7045800" cy="261784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3;gdcab15b6c4_0_0">
              <a:extLst>
                <a:ext uri="{FF2B5EF4-FFF2-40B4-BE49-F238E27FC236}">
                  <a16:creationId xmlns:a16="http://schemas.microsoft.com/office/drawing/2014/main" id="{AAFD751A-BA10-42B0-EF91-3FA6A5AE500B}"/>
                </a:ext>
              </a:extLst>
            </p:cNvPr>
            <p:cNvSpPr/>
            <p:nvPr/>
          </p:nvSpPr>
          <p:spPr>
            <a:xfrm rot="10800000">
              <a:off x="1924884" y="2849153"/>
              <a:ext cx="5318310" cy="557089"/>
            </a:xfrm>
            <a:prstGeom prst="round2SameRect">
              <a:avLst>
                <a:gd name="adj1" fmla="val 16667"/>
                <a:gd name="adj2" fmla="val 0"/>
              </a:avLst>
            </a:prstGeom>
            <a:solidFill>
              <a:schemeClr val="accent5">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15" name="TextBox 14">
            <a:extLst>
              <a:ext uri="{FF2B5EF4-FFF2-40B4-BE49-F238E27FC236}">
                <a16:creationId xmlns:a16="http://schemas.microsoft.com/office/drawing/2014/main" id="{9F53D775-B4A2-D5F8-956B-92C7B4116519}"/>
              </a:ext>
            </a:extLst>
          </p:cNvPr>
          <p:cNvSpPr txBox="1"/>
          <p:nvPr/>
        </p:nvSpPr>
        <p:spPr>
          <a:xfrm>
            <a:off x="8920357" y="2183751"/>
            <a:ext cx="4836823" cy="1612493"/>
          </a:xfrm>
          <a:prstGeom prst="rect">
            <a:avLst/>
          </a:prstGeom>
          <a:noFill/>
        </p:spPr>
        <p:txBody>
          <a:bodyPr wrap="square" rtlCol="0">
            <a:spAutoFit/>
          </a:bodyPr>
          <a:lstStyle/>
          <a:p>
            <a:pPr lvl="1" algn="ctr">
              <a:lnSpc>
                <a:spcPct val="114000"/>
              </a:lnSpc>
              <a:buClr>
                <a:srgbClr val="3F3F3F"/>
              </a:buClr>
              <a:buSzPts val="2200"/>
            </a:pPr>
            <a:r>
              <a:rPr lang="en-US" sz="2200">
                <a:solidFill>
                  <a:schemeClr val="tx1">
                    <a:lumMod val="75000"/>
                    <a:lumOff val="25000"/>
                  </a:schemeClr>
                </a:solidFill>
                <a:latin typeface="Open Sans"/>
                <a:ea typeface="Open Sans"/>
                <a:cs typeface="Open Sans"/>
              </a:rPr>
              <a:t>This area explores the technical skills and tools used by the adversary to exploit vulnerabilities and achieve their objectives.</a:t>
            </a:r>
          </a:p>
        </p:txBody>
      </p:sp>
      <p:sp>
        <p:nvSpPr>
          <p:cNvPr id="16" name="Google Shape;544;gdcab15b6c4_0_0">
            <a:extLst>
              <a:ext uri="{FF2B5EF4-FFF2-40B4-BE49-F238E27FC236}">
                <a16:creationId xmlns:a16="http://schemas.microsoft.com/office/drawing/2014/main" id="{79C496F6-3092-D21C-A498-DF8CA3A4C1CF}"/>
              </a:ext>
            </a:extLst>
          </p:cNvPr>
          <p:cNvSpPr txBox="1"/>
          <p:nvPr/>
        </p:nvSpPr>
        <p:spPr>
          <a:xfrm>
            <a:off x="9534170" y="1180313"/>
            <a:ext cx="3468015" cy="687327"/>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a:solidFill>
                  <a:schemeClr val="bg1"/>
                </a:solidFill>
                <a:latin typeface="Open Sans"/>
                <a:ea typeface="Open Sans"/>
                <a:cs typeface="Open Sans"/>
                <a:sym typeface="Open Sans"/>
              </a:rPr>
              <a:t>Capabilities</a:t>
            </a:r>
          </a:p>
        </p:txBody>
      </p:sp>
      <p:grpSp>
        <p:nvGrpSpPr>
          <p:cNvPr id="17" name="Group 16">
            <a:extLst>
              <a:ext uri="{FF2B5EF4-FFF2-40B4-BE49-F238E27FC236}">
                <a16:creationId xmlns:a16="http://schemas.microsoft.com/office/drawing/2014/main" id="{97E6E391-A863-4C59-A59C-BB67D7909281}"/>
              </a:ext>
            </a:extLst>
          </p:cNvPr>
          <p:cNvGrpSpPr/>
          <p:nvPr/>
        </p:nvGrpSpPr>
        <p:grpSpPr>
          <a:xfrm>
            <a:off x="2089601" y="4994825"/>
            <a:ext cx="5464827" cy="3316459"/>
            <a:chOff x="1082200" y="2849153"/>
            <a:chExt cx="7045800" cy="2631809"/>
          </a:xfrm>
        </p:grpSpPr>
        <p:sp>
          <p:nvSpPr>
            <p:cNvPr id="18" name="Google Shape;538;gdcab15b6c4_0_0">
              <a:extLst>
                <a:ext uri="{FF2B5EF4-FFF2-40B4-BE49-F238E27FC236}">
                  <a16:creationId xmlns:a16="http://schemas.microsoft.com/office/drawing/2014/main" id="{50D64E5F-6AAD-3104-A452-D7531C50AD15}"/>
                </a:ext>
              </a:extLst>
            </p:cNvPr>
            <p:cNvSpPr/>
            <p:nvPr/>
          </p:nvSpPr>
          <p:spPr>
            <a:xfrm>
              <a:off x="1082200" y="2863116"/>
              <a:ext cx="7045800" cy="261784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3;gdcab15b6c4_0_0">
              <a:extLst>
                <a:ext uri="{FF2B5EF4-FFF2-40B4-BE49-F238E27FC236}">
                  <a16:creationId xmlns:a16="http://schemas.microsoft.com/office/drawing/2014/main" id="{13B265E5-F6A8-9119-553B-81525DE0B71F}"/>
                </a:ext>
              </a:extLst>
            </p:cNvPr>
            <p:cNvSpPr/>
            <p:nvPr/>
          </p:nvSpPr>
          <p:spPr>
            <a:xfrm rot="10800000">
              <a:off x="1924884" y="2849153"/>
              <a:ext cx="5318310" cy="557089"/>
            </a:xfrm>
            <a:prstGeom prst="round2SameRect">
              <a:avLst>
                <a:gd name="adj1" fmla="val 16667"/>
                <a:gd name="adj2" fmla="val 0"/>
              </a:avLst>
            </a:pr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20" name="TextBox 19">
            <a:extLst>
              <a:ext uri="{FF2B5EF4-FFF2-40B4-BE49-F238E27FC236}">
                <a16:creationId xmlns:a16="http://schemas.microsoft.com/office/drawing/2014/main" id="{731A44B2-E007-E57E-5546-EAB06347C65A}"/>
              </a:ext>
            </a:extLst>
          </p:cNvPr>
          <p:cNvSpPr txBox="1"/>
          <p:nvPr/>
        </p:nvSpPr>
        <p:spPr>
          <a:xfrm>
            <a:off x="2465659" y="5905442"/>
            <a:ext cx="4836823" cy="908582"/>
          </a:xfrm>
          <a:prstGeom prst="rect">
            <a:avLst/>
          </a:prstGeom>
          <a:noFill/>
        </p:spPr>
        <p:txBody>
          <a:bodyPr wrap="square" rtlCol="0">
            <a:spAutoFit/>
          </a:bodyPr>
          <a:lstStyle/>
          <a:p>
            <a:pPr lvl="1" algn="ctr">
              <a:lnSpc>
                <a:spcPct val="114000"/>
              </a:lnSpc>
              <a:buClr>
                <a:srgbClr val="3F3F3F"/>
              </a:buClr>
              <a:buSzPts val="2200"/>
            </a:pPr>
            <a:r>
              <a:rPr lang="en-US" sz="2400" dirty="0">
                <a:solidFill>
                  <a:srgbClr val="3F3F3F"/>
                </a:solidFill>
                <a:latin typeface="Open Sans"/>
                <a:ea typeface="Open Sans"/>
                <a:cs typeface="Open Sans"/>
              </a:rPr>
              <a:t>Path taken to exploit the vulnerability</a:t>
            </a:r>
            <a:endParaRPr lang="en-US" sz="2200" dirty="0">
              <a:solidFill>
                <a:schemeClr val="tx1">
                  <a:lumMod val="75000"/>
                  <a:lumOff val="25000"/>
                </a:schemeClr>
              </a:solidFill>
              <a:latin typeface="Open Sans"/>
              <a:ea typeface="Open Sans"/>
              <a:cs typeface="Open Sans"/>
            </a:endParaRPr>
          </a:p>
        </p:txBody>
      </p:sp>
      <p:sp>
        <p:nvSpPr>
          <p:cNvPr id="21" name="Google Shape;544;gdcab15b6c4_0_0">
            <a:extLst>
              <a:ext uri="{FF2B5EF4-FFF2-40B4-BE49-F238E27FC236}">
                <a16:creationId xmlns:a16="http://schemas.microsoft.com/office/drawing/2014/main" id="{C2EBCF09-8FCF-5B07-991D-05EF0266847A}"/>
              </a:ext>
            </a:extLst>
          </p:cNvPr>
          <p:cNvSpPr txBox="1"/>
          <p:nvPr/>
        </p:nvSpPr>
        <p:spPr>
          <a:xfrm>
            <a:off x="3079472" y="4902004"/>
            <a:ext cx="3468015" cy="687327"/>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dirty="0" err="1">
                <a:solidFill>
                  <a:schemeClr val="bg1"/>
                </a:solidFill>
                <a:latin typeface="Open Sans"/>
                <a:ea typeface="Open Sans"/>
                <a:cs typeface="Open Sans"/>
                <a:sym typeface="Open Sans"/>
              </a:rPr>
              <a:t>Infrastructurs</a:t>
            </a:r>
            <a:endParaRPr lang="en-US" sz="2200" b="1" dirty="0">
              <a:solidFill>
                <a:schemeClr val="bg1"/>
              </a:solidFill>
              <a:latin typeface="Open Sans"/>
              <a:ea typeface="Open Sans"/>
              <a:cs typeface="Open Sans"/>
              <a:sym typeface="Open Sans"/>
            </a:endParaRPr>
          </a:p>
        </p:txBody>
      </p:sp>
      <p:grpSp>
        <p:nvGrpSpPr>
          <p:cNvPr id="22" name="Group 21">
            <a:extLst>
              <a:ext uri="{FF2B5EF4-FFF2-40B4-BE49-F238E27FC236}">
                <a16:creationId xmlns:a16="http://schemas.microsoft.com/office/drawing/2014/main" id="{C2071E47-1C84-858F-2268-1A2F87FB3458}"/>
              </a:ext>
            </a:extLst>
          </p:cNvPr>
          <p:cNvGrpSpPr/>
          <p:nvPr/>
        </p:nvGrpSpPr>
        <p:grpSpPr>
          <a:xfrm>
            <a:off x="8544299" y="5030015"/>
            <a:ext cx="5464827" cy="3316459"/>
            <a:chOff x="1082200" y="2849153"/>
            <a:chExt cx="7045800" cy="2631809"/>
          </a:xfrm>
        </p:grpSpPr>
        <p:sp>
          <p:nvSpPr>
            <p:cNvPr id="23" name="Google Shape;538;gdcab15b6c4_0_0">
              <a:extLst>
                <a:ext uri="{FF2B5EF4-FFF2-40B4-BE49-F238E27FC236}">
                  <a16:creationId xmlns:a16="http://schemas.microsoft.com/office/drawing/2014/main" id="{8A6A1E60-A659-0702-1BFC-41BA08D826A6}"/>
                </a:ext>
              </a:extLst>
            </p:cNvPr>
            <p:cNvSpPr/>
            <p:nvPr/>
          </p:nvSpPr>
          <p:spPr>
            <a:xfrm>
              <a:off x="1082200" y="2863116"/>
              <a:ext cx="7045800" cy="261784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3;gdcab15b6c4_0_0">
              <a:extLst>
                <a:ext uri="{FF2B5EF4-FFF2-40B4-BE49-F238E27FC236}">
                  <a16:creationId xmlns:a16="http://schemas.microsoft.com/office/drawing/2014/main" id="{C2408BF7-8EDB-E96B-9895-1E3ECFD6376F}"/>
                </a:ext>
              </a:extLst>
            </p:cNvPr>
            <p:cNvSpPr/>
            <p:nvPr/>
          </p:nvSpPr>
          <p:spPr>
            <a:xfrm rot="10800000">
              <a:off x="1924884" y="2849153"/>
              <a:ext cx="5318310" cy="557089"/>
            </a:xfrm>
            <a:prstGeom prst="round2SameRect">
              <a:avLst>
                <a:gd name="adj1" fmla="val 16667"/>
                <a:gd name="adj2" fmla="val 0"/>
              </a:avLst>
            </a:prstGeom>
            <a:solidFill>
              <a:schemeClr val="accent2">
                <a:lumMod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25" name="TextBox 24">
            <a:extLst>
              <a:ext uri="{FF2B5EF4-FFF2-40B4-BE49-F238E27FC236}">
                <a16:creationId xmlns:a16="http://schemas.microsoft.com/office/drawing/2014/main" id="{5B18A32C-863C-F49F-EDF0-73A6247CB87C}"/>
              </a:ext>
            </a:extLst>
          </p:cNvPr>
          <p:cNvSpPr txBox="1"/>
          <p:nvPr/>
        </p:nvSpPr>
        <p:spPr>
          <a:xfrm>
            <a:off x="8920357" y="5940632"/>
            <a:ext cx="483682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2400" dirty="0">
                <a:solidFill>
                  <a:srgbClr val="3F3F3F"/>
                </a:solidFill>
                <a:latin typeface="Open Sans"/>
                <a:ea typeface="Open Sans"/>
                <a:cs typeface="Open Sans"/>
              </a:rPr>
              <a:t>This represents the target of the intrusion, which can be an individual, organization, or specific assets like data or networks</a:t>
            </a: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endParaRPr lang="en-US" sz="2400" dirty="0">
              <a:solidFill>
                <a:srgbClr val="3F3F3F"/>
              </a:solidFill>
              <a:latin typeface="Open Sans"/>
              <a:ea typeface="Open Sans"/>
              <a:cs typeface="Open Sans"/>
            </a:endParaRPr>
          </a:p>
        </p:txBody>
      </p:sp>
      <p:sp>
        <p:nvSpPr>
          <p:cNvPr id="26" name="Google Shape;544;gdcab15b6c4_0_0">
            <a:extLst>
              <a:ext uri="{FF2B5EF4-FFF2-40B4-BE49-F238E27FC236}">
                <a16:creationId xmlns:a16="http://schemas.microsoft.com/office/drawing/2014/main" id="{A636DCE5-DC5D-5A1D-5E0F-40A27189F7F2}"/>
              </a:ext>
            </a:extLst>
          </p:cNvPr>
          <p:cNvSpPr txBox="1"/>
          <p:nvPr/>
        </p:nvSpPr>
        <p:spPr>
          <a:xfrm>
            <a:off x="9360769" y="4937194"/>
            <a:ext cx="3814817" cy="687327"/>
          </a:xfrm>
          <a:prstGeom prst="rect">
            <a:avLst/>
          </a:prstGeom>
          <a:noFill/>
          <a:ln>
            <a:noFill/>
          </a:ln>
        </p:spPr>
        <p:txBody>
          <a:bodyPr spcFirstLastPara="1" wrap="square" lIns="91425" tIns="45700" rIns="91425" bIns="45700" anchor="t" anchorCtr="0">
            <a:spAutoFit/>
          </a:bodyPr>
          <a:lstStyle/>
          <a:p>
            <a:pPr marL="0" lvl="0" indent="0" algn="ctr" rtl="0">
              <a:spcBef>
                <a:spcPts val="2000"/>
              </a:spcBef>
              <a:spcAft>
                <a:spcPts val="0"/>
              </a:spcAft>
              <a:buNone/>
            </a:pPr>
            <a:r>
              <a:rPr lang="en-US" sz="2200" b="1" dirty="0">
                <a:solidFill>
                  <a:schemeClr val="bg1"/>
                </a:solidFill>
                <a:latin typeface="Open Sans"/>
                <a:ea typeface="Open Sans"/>
                <a:cs typeface="Open Sans"/>
                <a:sym typeface="Open Sans"/>
              </a:rPr>
              <a:t>Victim</a:t>
            </a:r>
          </a:p>
        </p:txBody>
      </p:sp>
    </p:spTree>
    <p:extLst>
      <p:ext uri="{BB962C8B-B14F-4D97-AF65-F5344CB8AC3E}">
        <p14:creationId xmlns:p14="http://schemas.microsoft.com/office/powerpoint/2010/main" val="23655871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MITRE ATT&amp;CK Framework</a:t>
            </a:r>
            <a:endParaRPr/>
          </a:p>
        </p:txBody>
      </p:sp>
      <p:sp>
        <p:nvSpPr>
          <p:cNvPr id="2" name="Google Shape;1869;p63">
            <a:extLst>
              <a:ext uri="{FF2B5EF4-FFF2-40B4-BE49-F238E27FC236}">
                <a16:creationId xmlns:a16="http://schemas.microsoft.com/office/drawing/2014/main" id="{D6FC47CE-25C6-B1E0-F9D7-87D0317CA81C}"/>
              </a:ext>
            </a:extLst>
          </p:cNvPr>
          <p:cNvSpPr/>
          <p:nvPr/>
        </p:nvSpPr>
        <p:spPr>
          <a:xfrm>
            <a:off x="1411328" y="4101500"/>
            <a:ext cx="8561116" cy="2121913"/>
          </a:xfrm>
          <a:prstGeom prst="roundRect">
            <a:avLst>
              <a:gd name="adj" fmla="val 3347"/>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88900" lvl="1">
              <a:lnSpc>
                <a:spcPct val="115000"/>
              </a:lnSpc>
              <a:spcBef>
                <a:spcPts val="1000"/>
              </a:spcBef>
              <a:buClr>
                <a:srgbClr val="3F3F3F"/>
              </a:buClr>
              <a:buSzPct val="100000"/>
            </a:pPr>
            <a:r>
              <a:rPr lang="en-US" sz="2200">
                <a:solidFill>
                  <a:srgbClr val="404040"/>
                </a:solidFill>
                <a:latin typeface="Open Sans" panose="020B0606030504020204" pitchFamily="34" charset="0"/>
                <a:ea typeface="Open Sans"/>
                <a:cs typeface="Open Sans"/>
              </a:rPr>
              <a:t>This framework empowers cybersecurity professionals with crucial insights to address and mitigate evolving threats.</a:t>
            </a:r>
            <a:endParaRPr lang="en-IN" sz="2200">
              <a:solidFill>
                <a:srgbClr val="404040"/>
              </a:solidFill>
              <a:latin typeface="Open Sans" panose="020B0606030504020204" pitchFamily="34" charset="0"/>
              <a:ea typeface="Open Sans"/>
              <a:cs typeface="Open Sans"/>
              <a:sym typeface="Open Sans"/>
            </a:endParaRPr>
          </a:p>
        </p:txBody>
      </p:sp>
      <p:sp>
        <p:nvSpPr>
          <p:cNvPr id="5" name="TextBox 4">
            <a:extLst>
              <a:ext uri="{FF2B5EF4-FFF2-40B4-BE49-F238E27FC236}">
                <a16:creationId xmlns:a16="http://schemas.microsoft.com/office/drawing/2014/main" id="{B5A9F242-1428-708F-0462-E5CDEFCEB233}"/>
              </a:ext>
            </a:extLst>
          </p:cNvPr>
          <p:cNvSpPr txBox="1"/>
          <p:nvPr/>
        </p:nvSpPr>
        <p:spPr>
          <a:xfrm>
            <a:off x="1869789" y="1295400"/>
            <a:ext cx="12516422" cy="1625188"/>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It is a globally recognized resource for understanding cyber adversaries' tactics and techniques. It serves as a comprehensive knowledge base of attacker behavior, allowing defenders to proactively anticipate and thwart cyber threats.</a:t>
            </a:r>
          </a:p>
        </p:txBody>
      </p:sp>
      <p:sp>
        <p:nvSpPr>
          <p:cNvPr id="8" name="Brandline_LVC">
            <a:extLst>
              <a:ext uri="{FF2B5EF4-FFF2-40B4-BE49-F238E27FC236}">
                <a16:creationId xmlns:a16="http://schemas.microsoft.com/office/drawing/2014/main" id="{60EBC574-192E-14A3-28C2-BA781ABF4B10}"/>
              </a:ext>
            </a:extLst>
          </p:cNvPr>
          <p:cNvSpPr/>
          <p:nvPr/>
        </p:nvSpPr>
        <p:spPr>
          <a:xfrm>
            <a:off x="5321300" y="816324"/>
            <a:ext cx="5607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BA1879D6-B9CF-0238-CD3C-BA0B2B59BBBC}"/>
              </a:ext>
            </a:extLst>
          </p:cNvPr>
          <p:cNvSpPr/>
          <p:nvPr/>
        </p:nvSpPr>
        <p:spPr>
          <a:xfrm>
            <a:off x="10591800" y="3581400"/>
            <a:ext cx="4368845" cy="367284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4EDDD4-4B6A-780E-C525-D6ACAF3DB455}"/>
              </a:ext>
            </a:extLst>
          </p:cNvPr>
          <p:cNvSpPr/>
          <p:nvPr/>
        </p:nvSpPr>
        <p:spPr>
          <a:xfrm>
            <a:off x="10816005" y="4454570"/>
            <a:ext cx="4028667" cy="707886"/>
          </a:xfrm>
          <a:prstGeom prst="rect">
            <a:avLst/>
          </a:prstGeom>
          <a:noFill/>
        </p:spPr>
        <p:txBody>
          <a:bodyPr wrap="none" lIns="91440" tIns="45720" rIns="91440" bIns="45720">
            <a:spAutoFit/>
          </a:bodyPr>
          <a:lstStyle/>
          <a:p>
            <a:pPr algn="ctr"/>
            <a:r>
              <a:rPr lang="en-US" sz="40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MITRE ATT&amp;CK</a:t>
            </a:r>
          </a:p>
        </p:txBody>
      </p:sp>
      <p:pic>
        <p:nvPicPr>
          <p:cNvPr id="4" name="Picture 3">
            <a:extLst>
              <a:ext uri="{FF2B5EF4-FFF2-40B4-BE49-F238E27FC236}">
                <a16:creationId xmlns:a16="http://schemas.microsoft.com/office/drawing/2014/main" id="{1102DEBE-0FD4-999B-3DEC-1EEE4DB7A7E0}"/>
              </a:ext>
            </a:extLst>
          </p:cNvPr>
          <p:cNvPicPr>
            <a:picLocks noChangeAspect="1"/>
          </p:cNvPicPr>
          <p:nvPr/>
        </p:nvPicPr>
        <p:blipFill>
          <a:blip r:embed="rId3"/>
          <a:stretch>
            <a:fillRect/>
          </a:stretch>
        </p:blipFill>
        <p:spPr>
          <a:xfrm>
            <a:off x="11463818" y="5141042"/>
            <a:ext cx="2733040" cy="1789167"/>
          </a:xfrm>
          <a:prstGeom prst="rect">
            <a:avLst/>
          </a:prstGeom>
        </p:spPr>
      </p:pic>
    </p:spTree>
    <p:extLst>
      <p:ext uri="{BB962C8B-B14F-4D97-AF65-F5344CB8AC3E}">
        <p14:creationId xmlns:p14="http://schemas.microsoft.com/office/powerpoint/2010/main" val="3020290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solidFill>
                  <a:srgbClr val="3F3F3F"/>
                </a:solidFill>
                <a:latin typeface="Open Sans"/>
                <a:ea typeface="Open Sans"/>
                <a:cs typeface="Open Sans"/>
                <a:sym typeface="Open Sans"/>
              </a:rPr>
              <a:t>Infrastructure Mode</a:t>
            </a:r>
            <a:r>
              <a:rPr lang="en-US"/>
              <a:t>:</a:t>
            </a:r>
            <a:r>
              <a:rPr lang="en-US">
                <a:solidFill>
                  <a:srgbClr val="3F3F3F"/>
                </a:solidFill>
                <a:latin typeface="Open Sans"/>
                <a:ea typeface="Open Sans"/>
                <a:cs typeface="Open Sans"/>
                <a:sym typeface="Open Sans"/>
              </a:rPr>
              <a:t> Standalone Mode</a:t>
            </a:r>
            <a:endParaRPr/>
          </a:p>
        </p:txBody>
      </p:sp>
      <p:pic>
        <p:nvPicPr>
          <p:cNvPr id="652" name="Google Shape;652;p73"/>
          <p:cNvPicPr preferRelativeResize="0"/>
          <p:nvPr/>
        </p:nvPicPr>
        <p:blipFill>
          <a:blip r:embed="rId3">
            <a:alphaModFix/>
          </a:blip>
          <a:stretch>
            <a:fillRect/>
          </a:stretch>
        </p:blipFill>
        <p:spPr>
          <a:xfrm>
            <a:off x="2484160" y="760639"/>
            <a:ext cx="11376000" cy="365760"/>
          </a:xfrm>
          <a:prstGeom prst="rect">
            <a:avLst/>
          </a:prstGeom>
          <a:noFill/>
          <a:ln>
            <a:noFill/>
          </a:ln>
        </p:spPr>
      </p:pic>
      <p:sp>
        <p:nvSpPr>
          <p:cNvPr id="655" name="Google Shape;655;p73"/>
          <p:cNvSpPr/>
          <p:nvPr/>
        </p:nvSpPr>
        <p:spPr>
          <a:xfrm>
            <a:off x="1216025" y="3298051"/>
            <a:ext cx="8301186" cy="3653686"/>
          </a:xfrm>
          <a:prstGeom prst="roundRect">
            <a:avLst>
              <a:gd name="adj" fmla="val 16667"/>
            </a:avLst>
          </a:prstGeom>
          <a:noFill/>
          <a:ln w="28575" cap="flat" cmpd="sng">
            <a:solidFill>
              <a:srgbClr val="0175C3"/>
            </a:solidFill>
            <a:prstDash val="solid"/>
            <a:round/>
            <a:headEnd type="none" w="sm" len="sm"/>
            <a:tailEnd type="none" w="sm" len="sm"/>
          </a:ln>
        </p:spPr>
        <p:txBody>
          <a:bodyPr spcFirstLastPara="1" wrap="square" lIns="91425" tIns="45700" rIns="91425" bIns="45700" anchor="ctr" anchorCtr="0">
            <a:noAutofit/>
          </a:bodyPr>
          <a:lstStyle/>
          <a:p>
            <a:pPr lvl="0"/>
            <a:r>
              <a:rPr lang="en-US" sz="2200">
                <a:solidFill>
                  <a:srgbClr val="3F3F3F"/>
                </a:solidFill>
                <a:latin typeface="Open Sans"/>
                <a:ea typeface="Open Sans"/>
                <a:cs typeface="Open Sans"/>
              </a:rPr>
              <a:t>Standalone infrastructure occurs when there is a wireless access point connecting wireless clients but not to any wired resources. The wireless access point serves as a wireless hub exclusively not further connected.</a:t>
            </a:r>
          </a:p>
          <a:p>
            <a:pPr marR="0" lvl="1" algn="l" rtl="0">
              <a:lnSpc>
                <a:spcPct val="114000"/>
              </a:lnSpc>
              <a:spcBef>
                <a:spcPct val="0"/>
              </a:spcBef>
              <a:spcAft>
                <a:spcPct val="0"/>
              </a:spcAft>
              <a:buClr>
                <a:srgbClr val="000000"/>
              </a:buClr>
              <a:buSzPts val="2200"/>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92BC1DDB-B3A1-5D01-F06D-EE9A2C73F609}"/>
              </a:ext>
            </a:extLst>
          </p:cNvPr>
          <p:cNvPicPr>
            <a:picLocks noChangeAspect="1"/>
          </p:cNvPicPr>
          <p:nvPr/>
        </p:nvPicPr>
        <p:blipFill>
          <a:blip r:embed="rId4"/>
          <a:stretch>
            <a:fillRect/>
          </a:stretch>
        </p:blipFill>
        <p:spPr>
          <a:xfrm>
            <a:off x="10512307" y="3455768"/>
            <a:ext cx="3653686" cy="3653686"/>
          </a:xfrm>
          <a:prstGeom prst="rect">
            <a:avLst/>
          </a:prstGeom>
        </p:spPr>
      </p:pic>
    </p:spTree>
    <p:extLst>
      <p:ext uri="{BB962C8B-B14F-4D97-AF65-F5344CB8AC3E}">
        <p14:creationId xmlns:p14="http://schemas.microsoft.com/office/powerpoint/2010/main" val="397660715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15"/>
          <p:cNvSpPr txBox="1">
            <a:spLocks noGrp="1"/>
          </p:cNvSpPr>
          <p:nvPr>
            <p:ph type="title"/>
          </p:nvPr>
        </p:nvSpPr>
        <p:spPr>
          <a:xfrm>
            <a:off x="0" y="130513"/>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MITRE Attack</a:t>
            </a:r>
            <a:endParaRPr>
              <a:solidFill>
                <a:srgbClr val="3F3F3F"/>
              </a:solidFill>
              <a:latin typeface="Open Sans"/>
              <a:ea typeface="Open Sans"/>
              <a:cs typeface="Open Sans"/>
              <a:sym typeface="Open Sans"/>
            </a:endParaRPr>
          </a:p>
        </p:txBody>
      </p:sp>
      <p:sp>
        <p:nvSpPr>
          <p:cNvPr id="21" name="Freeform: Shape 20">
            <a:extLst>
              <a:ext uri="{FF2B5EF4-FFF2-40B4-BE49-F238E27FC236}">
                <a16:creationId xmlns:a16="http://schemas.microsoft.com/office/drawing/2014/main" id="{6C1A5637-CE9F-435D-811A-50E4BDE99AE9}"/>
              </a:ext>
            </a:extLst>
          </p:cNvPr>
          <p:cNvSpPr/>
          <p:nvPr/>
        </p:nvSpPr>
        <p:spPr>
          <a:xfrm>
            <a:off x="2651631" y="3752699"/>
            <a:ext cx="4886170" cy="2561636"/>
          </a:xfrm>
          <a:custGeom>
            <a:avLst/>
            <a:gdLst>
              <a:gd name="connsiteX0" fmla="*/ 25851 w 4886170"/>
              <a:gd name="connsiteY0" fmla="*/ 1899871 h 1899871"/>
              <a:gd name="connsiteX1" fmla="*/ 0 w 4886170"/>
              <a:gd name="connsiteY1" fmla="*/ 1899871 h 1899871"/>
              <a:gd name="connsiteX2" fmla="*/ 0 w 4886170"/>
              <a:gd name="connsiteY2" fmla="*/ 576476 h 1899871"/>
              <a:gd name="connsiteX3" fmla="*/ 4860320 w 4886170"/>
              <a:gd name="connsiteY3" fmla="*/ 576476 h 1899871"/>
              <a:gd name="connsiteX4" fmla="*/ 4860320 w 4886170"/>
              <a:gd name="connsiteY4" fmla="*/ 0 h 1899871"/>
              <a:gd name="connsiteX5" fmla="*/ 4886171 w 4886170"/>
              <a:gd name="connsiteY5" fmla="*/ 0 h 1899871"/>
              <a:gd name="connsiteX6" fmla="*/ 4886171 w 4886170"/>
              <a:gd name="connsiteY6" fmla="*/ 602327 h 1899871"/>
              <a:gd name="connsiteX7" fmla="*/ 25851 w 4886170"/>
              <a:gd name="connsiteY7" fmla="*/ 602327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6170" h="1899871">
                <a:moveTo>
                  <a:pt x="25851" y="1899871"/>
                </a:moveTo>
                <a:lnTo>
                  <a:pt x="0" y="1899871"/>
                </a:lnTo>
                <a:lnTo>
                  <a:pt x="0" y="576476"/>
                </a:lnTo>
                <a:lnTo>
                  <a:pt x="4860320" y="576476"/>
                </a:lnTo>
                <a:lnTo>
                  <a:pt x="4860320" y="0"/>
                </a:lnTo>
                <a:lnTo>
                  <a:pt x="4886171" y="0"/>
                </a:lnTo>
                <a:lnTo>
                  <a:pt x="4886171" y="602327"/>
                </a:lnTo>
                <a:lnTo>
                  <a:pt x="25851" y="602327"/>
                </a:lnTo>
                <a:close/>
              </a:path>
            </a:pathLst>
          </a:custGeom>
          <a:solidFill>
            <a:srgbClr val="757575"/>
          </a:solidFill>
          <a:ln w="1723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3CE30A68-B0DC-4B1D-A45B-8EAFF57FE639}"/>
              </a:ext>
            </a:extLst>
          </p:cNvPr>
          <p:cNvSpPr/>
          <p:nvPr/>
        </p:nvSpPr>
        <p:spPr>
          <a:xfrm>
            <a:off x="6276585" y="3752699"/>
            <a:ext cx="1714913" cy="2561636"/>
          </a:xfrm>
          <a:custGeom>
            <a:avLst/>
            <a:gdLst>
              <a:gd name="connsiteX0" fmla="*/ 25851 w 2456010"/>
              <a:gd name="connsiteY0" fmla="*/ 1899871 h 1899871"/>
              <a:gd name="connsiteX1" fmla="*/ 0 w 2456010"/>
              <a:gd name="connsiteY1" fmla="*/ 1899871 h 1899871"/>
              <a:gd name="connsiteX2" fmla="*/ 0 w 2456010"/>
              <a:gd name="connsiteY2" fmla="*/ 893753 h 1899871"/>
              <a:gd name="connsiteX3" fmla="*/ 2430160 w 2456010"/>
              <a:gd name="connsiteY3" fmla="*/ 893753 h 1899871"/>
              <a:gd name="connsiteX4" fmla="*/ 2430160 w 2456010"/>
              <a:gd name="connsiteY4" fmla="*/ 0 h 1899871"/>
              <a:gd name="connsiteX5" fmla="*/ 2456011 w 2456010"/>
              <a:gd name="connsiteY5" fmla="*/ 0 h 1899871"/>
              <a:gd name="connsiteX6" fmla="*/ 2456011 w 2456010"/>
              <a:gd name="connsiteY6" fmla="*/ 919604 h 1899871"/>
              <a:gd name="connsiteX7" fmla="*/ 25851 w 2456010"/>
              <a:gd name="connsiteY7" fmla="*/ 919604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010" h="1899871">
                <a:moveTo>
                  <a:pt x="25851" y="1899871"/>
                </a:moveTo>
                <a:lnTo>
                  <a:pt x="0" y="1899871"/>
                </a:lnTo>
                <a:lnTo>
                  <a:pt x="0" y="893753"/>
                </a:lnTo>
                <a:lnTo>
                  <a:pt x="2430160" y="893753"/>
                </a:lnTo>
                <a:lnTo>
                  <a:pt x="2430160" y="0"/>
                </a:lnTo>
                <a:lnTo>
                  <a:pt x="2456011" y="0"/>
                </a:lnTo>
                <a:lnTo>
                  <a:pt x="2456011" y="919604"/>
                </a:lnTo>
                <a:lnTo>
                  <a:pt x="25851" y="919604"/>
                </a:lnTo>
                <a:close/>
              </a:path>
            </a:pathLst>
          </a:custGeom>
          <a:solidFill>
            <a:srgbClr val="757575"/>
          </a:solidFill>
          <a:ln w="1723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ECA7DAD-232B-4337-BB80-A562204806CE}"/>
              </a:ext>
            </a:extLst>
          </p:cNvPr>
          <p:cNvSpPr/>
          <p:nvPr/>
        </p:nvSpPr>
        <p:spPr>
          <a:xfrm>
            <a:off x="8399902" y="3770527"/>
            <a:ext cx="1786836" cy="2543807"/>
          </a:xfrm>
          <a:custGeom>
            <a:avLst/>
            <a:gdLst>
              <a:gd name="connsiteX0" fmla="*/ 2456011 w 2456010"/>
              <a:gd name="connsiteY0" fmla="*/ 1899871 h 1899871"/>
              <a:gd name="connsiteX1" fmla="*/ 2430160 w 2456010"/>
              <a:gd name="connsiteY1" fmla="*/ 1899871 h 1899871"/>
              <a:gd name="connsiteX2" fmla="*/ 2430160 w 2456010"/>
              <a:gd name="connsiteY2" fmla="*/ 919604 h 1899871"/>
              <a:gd name="connsiteX3" fmla="*/ 0 w 2456010"/>
              <a:gd name="connsiteY3" fmla="*/ 919604 h 1899871"/>
              <a:gd name="connsiteX4" fmla="*/ 0 w 2456010"/>
              <a:gd name="connsiteY4" fmla="*/ 0 h 1899871"/>
              <a:gd name="connsiteX5" fmla="*/ 25851 w 2456010"/>
              <a:gd name="connsiteY5" fmla="*/ 0 h 1899871"/>
              <a:gd name="connsiteX6" fmla="*/ 25851 w 2456010"/>
              <a:gd name="connsiteY6" fmla="*/ 893753 h 1899871"/>
              <a:gd name="connsiteX7" fmla="*/ 2456011 w 2456010"/>
              <a:gd name="connsiteY7" fmla="*/ 893753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010" h="1899871">
                <a:moveTo>
                  <a:pt x="2456011" y="1899871"/>
                </a:moveTo>
                <a:lnTo>
                  <a:pt x="2430160" y="1899871"/>
                </a:lnTo>
                <a:lnTo>
                  <a:pt x="2430160" y="919604"/>
                </a:lnTo>
                <a:lnTo>
                  <a:pt x="0" y="919604"/>
                </a:lnTo>
                <a:lnTo>
                  <a:pt x="0" y="0"/>
                </a:lnTo>
                <a:lnTo>
                  <a:pt x="25851" y="0"/>
                </a:lnTo>
                <a:lnTo>
                  <a:pt x="25851" y="893753"/>
                </a:lnTo>
                <a:lnTo>
                  <a:pt x="2456011" y="893753"/>
                </a:lnTo>
                <a:close/>
              </a:path>
            </a:pathLst>
          </a:custGeom>
          <a:solidFill>
            <a:srgbClr val="757575"/>
          </a:solidFill>
          <a:ln w="1723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9248189A-E5C5-4B01-8EFC-C11E376F511F}"/>
              </a:ext>
            </a:extLst>
          </p:cNvPr>
          <p:cNvSpPr/>
          <p:nvPr/>
        </p:nvSpPr>
        <p:spPr>
          <a:xfrm>
            <a:off x="8886825" y="3806233"/>
            <a:ext cx="4876742" cy="2508102"/>
          </a:xfrm>
          <a:custGeom>
            <a:avLst/>
            <a:gdLst>
              <a:gd name="connsiteX0" fmla="*/ 4886171 w 4886170"/>
              <a:gd name="connsiteY0" fmla="*/ 1899871 h 1899871"/>
              <a:gd name="connsiteX1" fmla="*/ 4860320 w 4886170"/>
              <a:gd name="connsiteY1" fmla="*/ 1899871 h 1899871"/>
              <a:gd name="connsiteX2" fmla="*/ 4860320 w 4886170"/>
              <a:gd name="connsiteY2" fmla="*/ 602327 h 1899871"/>
              <a:gd name="connsiteX3" fmla="*/ 0 w 4886170"/>
              <a:gd name="connsiteY3" fmla="*/ 602327 h 1899871"/>
              <a:gd name="connsiteX4" fmla="*/ 0 w 4886170"/>
              <a:gd name="connsiteY4" fmla="*/ 0 h 1899871"/>
              <a:gd name="connsiteX5" fmla="*/ 25851 w 4886170"/>
              <a:gd name="connsiteY5" fmla="*/ 0 h 1899871"/>
              <a:gd name="connsiteX6" fmla="*/ 25851 w 4886170"/>
              <a:gd name="connsiteY6" fmla="*/ 576476 h 1899871"/>
              <a:gd name="connsiteX7" fmla="*/ 4886171 w 4886170"/>
              <a:gd name="connsiteY7" fmla="*/ 576476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6170" h="1899871">
                <a:moveTo>
                  <a:pt x="4886171" y="1899871"/>
                </a:moveTo>
                <a:lnTo>
                  <a:pt x="4860320" y="1899871"/>
                </a:lnTo>
                <a:lnTo>
                  <a:pt x="4860320" y="602327"/>
                </a:lnTo>
                <a:lnTo>
                  <a:pt x="0" y="602327"/>
                </a:lnTo>
                <a:lnTo>
                  <a:pt x="0" y="0"/>
                </a:lnTo>
                <a:lnTo>
                  <a:pt x="25851" y="0"/>
                </a:lnTo>
                <a:lnTo>
                  <a:pt x="25851" y="576476"/>
                </a:lnTo>
                <a:lnTo>
                  <a:pt x="4886171" y="576476"/>
                </a:lnTo>
                <a:close/>
              </a:path>
            </a:pathLst>
          </a:custGeom>
          <a:solidFill>
            <a:srgbClr val="757575"/>
          </a:solidFill>
          <a:ln w="17233" cap="flat">
            <a:noFill/>
            <a:prstDash val="solid"/>
            <a:miter/>
          </a:ln>
        </p:spPr>
        <p:txBody>
          <a:bodyPr rtlCol="0" anchor="ctr"/>
          <a:lstStyle/>
          <a:p>
            <a:endParaRPr lang="en-IN"/>
          </a:p>
        </p:txBody>
      </p:sp>
      <p:sp>
        <p:nvSpPr>
          <p:cNvPr id="25" name="Google Shape;136;p252">
            <a:extLst>
              <a:ext uri="{FF2B5EF4-FFF2-40B4-BE49-F238E27FC236}">
                <a16:creationId xmlns:a16="http://schemas.microsoft.com/office/drawing/2014/main" id="{F278BA37-2231-4D5A-ADE4-89B1EDC1AD03}"/>
              </a:ext>
            </a:extLst>
          </p:cNvPr>
          <p:cNvSpPr/>
          <p:nvPr/>
        </p:nvSpPr>
        <p:spPr>
          <a:xfrm>
            <a:off x="1049922" y="5443539"/>
            <a:ext cx="3131187" cy="3470584"/>
          </a:xfrm>
          <a:prstGeom prst="roundRect">
            <a:avLst>
              <a:gd name="adj" fmla="val 5195"/>
            </a:avLst>
          </a:prstGeom>
          <a:solidFill>
            <a:srgbClr val="CAE7F6"/>
          </a:solidFill>
          <a:ln w="25400" cap="flat" cmpd="sng">
            <a:solidFill>
              <a:srgbClr val="CAE7F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0"/>
                  </a:ext>
                </a:extLst>
              </a:rPr>
              <a:t>Adversarial:</a:t>
            </a:r>
          </a:p>
          <a:p>
            <a:pPr algn="ctr"/>
            <a:r>
              <a:rPr lang="en-US" sz="2200">
                <a:solidFill>
                  <a:schemeClr val="tx1">
                    <a:lumMod val="75000"/>
                    <a:lumOff val="25000"/>
                  </a:schemeClr>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0"/>
                  </a:ext>
                </a:extLst>
              </a:rPr>
              <a:t> Looks at the behavior of potential groups and provides information about the adversaries and the group to which they belong</a:t>
            </a:r>
            <a:endParaRPr lang="en-US" sz="1800">
              <a:solidFill>
                <a:schemeClr val="tx1">
                  <a:lumMod val="75000"/>
                  <a:lumOff val="25000"/>
                </a:schemeClr>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endParaRPr>
          </a:p>
        </p:txBody>
      </p:sp>
      <p:sp>
        <p:nvSpPr>
          <p:cNvPr id="26" name="Google Shape;135;p252">
            <a:extLst>
              <a:ext uri="{FF2B5EF4-FFF2-40B4-BE49-F238E27FC236}">
                <a16:creationId xmlns:a16="http://schemas.microsoft.com/office/drawing/2014/main" id="{AF826251-6C9C-4A75-BF37-5932327FD613}"/>
              </a:ext>
            </a:extLst>
          </p:cNvPr>
          <p:cNvSpPr/>
          <p:nvPr/>
        </p:nvSpPr>
        <p:spPr>
          <a:xfrm>
            <a:off x="8399903" y="5443539"/>
            <a:ext cx="3171911" cy="3470583"/>
          </a:xfrm>
          <a:prstGeom prst="roundRect">
            <a:avLst>
              <a:gd name="adj" fmla="val 4518"/>
            </a:avLst>
          </a:prstGeom>
          <a:solidFill>
            <a:srgbClr val="CAE7F6"/>
          </a:solidFill>
          <a:ln w="25400" cap="flat" cmpd="sng">
            <a:solidFill>
              <a:srgbClr val="CAE7F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Techniques: </a:t>
            </a:r>
          </a:p>
          <a:p>
            <a:pPr algn="ctr"/>
            <a:r>
              <a:rPr lang="en-US" sz="2200">
                <a:solidFill>
                  <a:schemeClr val="tx1">
                    <a:lumMod val="75000"/>
                    <a:lumOff val="25000"/>
                  </a:schemeClr>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Specifies the methods attackers use within each tactic. For instance, social engineering, phishing emails, and exploiting vulnerabilities are all techniques used for initial access</a:t>
            </a:r>
            <a:endParaRPr lang="en-US" sz="1800">
              <a:solidFill>
                <a:schemeClr val="tx1">
                  <a:lumMod val="75000"/>
                  <a:lumOff val="25000"/>
                </a:schemeClr>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endParaRPr>
          </a:p>
        </p:txBody>
      </p:sp>
      <p:sp>
        <p:nvSpPr>
          <p:cNvPr id="27" name="Google Shape;137;p252">
            <a:extLst>
              <a:ext uri="{FF2B5EF4-FFF2-40B4-BE49-F238E27FC236}">
                <a16:creationId xmlns:a16="http://schemas.microsoft.com/office/drawing/2014/main" id="{2DA02DFA-F269-49BC-A7A0-23943CE96D65}"/>
              </a:ext>
            </a:extLst>
          </p:cNvPr>
          <p:cNvSpPr/>
          <p:nvPr/>
        </p:nvSpPr>
        <p:spPr>
          <a:xfrm>
            <a:off x="4724911" y="5443539"/>
            <a:ext cx="3171912" cy="3470584"/>
          </a:xfrm>
          <a:prstGeom prst="roundRect">
            <a:avLst>
              <a:gd name="adj" fmla="val 4396"/>
            </a:avLst>
          </a:prstGeom>
          <a:solidFill>
            <a:srgbClr val="FFE6CD"/>
          </a:solidFill>
          <a:ln w="25400" cap="flat" cmpd="sng">
            <a:solidFill>
              <a:srgbClr val="FFE6C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0"/>
                  </a:ext>
                </a:extLst>
              </a:rPr>
              <a:t>Tactics: </a:t>
            </a:r>
          </a:p>
          <a:p>
            <a:pPr algn="ctr"/>
            <a:r>
              <a:rPr lang="en-US" sz="2200">
                <a:solidFill>
                  <a:schemeClr val="tx1">
                    <a:lumMod val="75000"/>
                    <a:lumOff val="25000"/>
                  </a:schemeClr>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0"/>
                  </a:ext>
                </a:extLst>
              </a:rPr>
              <a:t>Represents the different stages of an attack, such as reconnaissance, initial access, execution, persistence, privilege escalation, and exfiltration</a:t>
            </a:r>
            <a:endParaRPr lang="en-IN" sz="1800">
              <a:solidFill>
                <a:schemeClr val="tx1">
                  <a:lumMod val="75000"/>
                  <a:lumOff val="25000"/>
                </a:schemeClr>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endParaRPr>
          </a:p>
        </p:txBody>
      </p:sp>
      <p:sp>
        <p:nvSpPr>
          <p:cNvPr id="28" name="Google Shape;138;p252">
            <a:extLst>
              <a:ext uri="{FF2B5EF4-FFF2-40B4-BE49-F238E27FC236}">
                <a16:creationId xmlns:a16="http://schemas.microsoft.com/office/drawing/2014/main" id="{888FCA74-8AD6-49AD-A5E3-681049C955FC}"/>
              </a:ext>
            </a:extLst>
          </p:cNvPr>
          <p:cNvSpPr/>
          <p:nvPr/>
        </p:nvSpPr>
        <p:spPr>
          <a:xfrm>
            <a:off x="12074892" y="5443539"/>
            <a:ext cx="3171912" cy="3470583"/>
          </a:xfrm>
          <a:prstGeom prst="roundRect">
            <a:avLst>
              <a:gd name="adj" fmla="val 6429"/>
            </a:avLst>
          </a:prstGeom>
          <a:solidFill>
            <a:srgbClr val="FFE6CD"/>
          </a:solidFill>
          <a:ln w="25400" cap="flat" cmpd="sng">
            <a:solidFill>
              <a:srgbClr val="FFE6C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Common knowledge: </a:t>
            </a:r>
          </a:p>
          <a:p>
            <a:pPr algn="ctr"/>
            <a:r>
              <a:rPr lang="en-US" sz="2200">
                <a:solidFill>
                  <a:schemeClr val="tx1">
                    <a:lumMod val="75000"/>
                    <a:lumOff val="25000"/>
                  </a:schemeClr>
                </a:solidFill>
                <a:latin typeface="Open Sans"/>
                <a:ea typeface="Open Sans"/>
                <a:cs typeface="Open Sans"/>
                <a:sym typeface="Open Sans"/>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This is the documentation relating to the attackers' tactics and techniques made publicly available online</a:t>
            </a:r>
            <a:endParaRPr lang="en-US" sz="1800">
              <a:solidFill>
                <a:schemeClr val="tx1">
                  <a:lumMod val="75000"/>
                  <a:lumOff val="25000"/>
                </a:schemeClr>
              </a:solidFill>
              <a:latin typeface="Open Sans"/>
              <a:ea typeface="Open Sans"/>
              <a:cs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4"/>
                </a:ext>
              </a:extLst>
            </a:endParaRPr>
          </a:p>
        </p:txBody>
      </p:sp>
      <p:sp>
        <p:nvSpPr>
          <p:cNvPr id="29" name="Oval 28">
            <a:extLst>
              <a:ext uri="{FF2B5EF4-FFF2-40B4-BE49-F238E27FC236}">
                <a16:creationId xmlns:a16="http://schemas.microsoft.com/office/drawing/2014/main" id="{1ABE72F9-41F2-46C7-AF76-4994CF1DAE20}"/>
              </a:ext>
            </a:extLst>
          </p:cNvPr>
          <p:cNvSpPr/>
          <p:nvPr/>
        </p:nvSpPr>
        <p:spPr>
          <a:xfrm>
            <a:off x="7365506" y="3511423"/>
            <a:ext cx="223446" cy="223446"/>
          </a:xfrm>
          <a:prstGeom prst="ellipse">
            <a:avLst/>
          </a:prstGeom>
          <a:solidFill>
            <a:srgbClr val="427AA1"/>
          </a:solidFill>
          <a:ln>
            <a:solidFill>
              <a:srgbClr val="CAE7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4C926F3-1F0D-4863-8903-D53BC4BA3D4B}"/>
              </a:ext>
            </a:extLst>
          </p:cNvPr>
          <p:cNvSpPr/>
          <p:nvPr/>
        </p:nvSpPr>
        <p:spPr>
          <a:xfrm>
            <a:off x="8287282" y="3493547"/>
            <a:ext cx="223446" cy="223446"/>
          </a:xfrm>
          <a:prstGeom prst="ellipse">
            <a:avLst/>
          </a:prstGeom>
          <a:solidFill>
            <a:srgbClr val="427AA1"/>
          </a:solidFill>
          <a:ln>
            <a:solidFill>
              <a:srgbClr val="CAE7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C01CA7B-4DF7-45FD-8D68-F455182EFC4F}"/>
              </a:ext>
            </a:extLst>
          </p:cNvPr>
          <p:cNvSpPr/>
          <p:nvPr/>
        </p:nvSpPr>
        <p:spPr>
          <a:xfrm>
            <a:off x="7808471" y="3493547"/>
            <a:ext cx="223446" cy="223446"/>
          </a:xfrm>
          <a:prstGeom prst="ellipse">
            <a:avLst/>
          </a:prstGeom>
          <a:solidFill>
            <a:srgbClr val="E4B363"/>
          </a:solidFill>
          <a:ln>
            <a:solidFill>
              <a:srgbClr val="FF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392F39-06EF-4D17-A2DA-1A62EBC01B3E}"/>
              </a:ext>
            </a:extLst>
          </p:cNvPr>
          <p:cNvSpPr/>
          <p:nvPr/>
        </p:nvSpPr>
        <p:spPr>
          <a:xfrm>
            <a:off x="8766094" y="3529252"/>
            <a:ext cx="223446" cy="223446"/>
          </a:xfrm>
          <a:prstGeom prst="ellipse">
            <a:avLst/>
          </a:prstGeom>
          <a:solidFill>
            <a:srgbClr val="E4B363"/>
          </a:solidFill>
          <a:ln>
            <a:solidFill>
              <a:srgbClr val="FF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randline_LVC">
            <a:extLst>
              <a:ext uri="{FF2B5EF4-FFF2-40B4-BE49-F238E27FC236}">
                <a16:creationId xmlns:a16="http://schemas.microsoft.com/office/drawing/2014/main" id="{B406DB3A-C61E-AD50-1690-AB42F5C38F6F}"/>
              </a:ext>
            </a:extLst>
          </p:cNvPr>
          <p:cNvSpPr/>
          <p:nvPr/>
        </p:nvSpPr>
        <p:spPr>
          <a:xfrm>
            <a:off x="6654801" y="716959"/>
            <a:ext cx="294489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1949FC7-8DDA-6EA2-1F9D-88B31E337FFA}"/>
              </a:ext>
            </a:extLst>
          </p:cNvPr>
          <p:cNvSpPr/>
          <p:nvPr/>
        </p:nvSpPr>
        <p:spPr>
          <a:xfrm>
            <a:off x="7080216" y="1059032"/>
            <a:ext cx="2519476" cy="2434514"/>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F56849-A6BD-0567-2671-FE398458EF3A}"/>
              </a:ext>
            </a:extLst>
          </p:cNvPr>
          <p:cNvSpPr/>
          <p:nvPr/>
        </p:nvSpPr>
        <p:spPr>
          <a:xfrm>
            <a:off x="7037309" y="1059031"/>
            <a:ext cx="2725185" cy="584775"/>
          </a:xfrm>
          <a:prstGeom prst="rect">
            <a:avLst/>
          </a:prstGeom>
          <a:noFill/>
        </p:spPr>
        <p:txBody>
          <a:bodyPr wrap="square" lIns="91440" tIns="45720" rIns="91440" bIns="45720">
            <a:spAutoFit/>
          </a:bodyPr>
          <a:lstStyle/>
          <a:p>
            <a:pPr algn="ctr"/>
            <a:r>
              <a:rPr lang="en-US" sz="32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MITRE ATT&amp;CK</a:t>
            </a:r>
          </a:p>
        </p:txBody>
      </p:sp>
      <p:pic>
        <p:nvPicPr>
          <p:cNvPr id="3" name="Picture 2">
            <a:extLst>
              <a:ext uri="{FF2B5EF4-FFF2-40B4-BE49-F238E27FC236}">
                <a16:creationId xmlns:a16="http://schemas.microsoft.com/office/drawing/2014/main" id="{61BE8F50-2376-A815-7416-5A043F8F48AC}"/>
              </a:ext>
            </a:extLst>
          </p:cNvPr>
          <p:cNvPicPr>
            <a:picLocks noChangeAspect="1"/>
          </p:cNvPicPr>
          <p:nvPr/>
        </p:nvPicPr>
        <p:blipFill>
          <a:blip r:embed="rId3"/>
          <a:stretch>
            <a:fillRect/>
          </a:stretch>
        </p:blipFill>
        <p:spPr>
          <a:xfrm>
            <a:off x="7383408" y="1752282"/>
            <a:ext cx="2301896" cy="1521998"/>
          </a:xfrm>
          <a:prstGeom prst="rect">
            <a:avLst/>
          </a:prstGeom>
        </p:spPr>
      </p:pic>
    </p:spTree>
    <p:extLst>
      <p:ext uri="{BB962C8B-B14F-4D97-AF65-F5344CB8AC3E}">
        <p14:creationId xmlns:p14="http://schemas.microsoft.com/office/powerpoint/2010/main" val="305129346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Cyber Kill Chain</a:t>
            </a:r>
            <a:endParaRPr/>
          </a:p>
        </p:txBody>
      </p:sp>
      <p:sp>
        <p:nvSpPr>
          <p:cNvPr id="3" name="Brandline_LVC">
            <a:extLst>
              <a:ext uri="{FF2B5EF4-FFF2-40B4-BE49-F238E27FC236}">
                <a16:creationId xmlns:a16="http://schemas.microsoft.com/office/drawing/2014/main" id="{2BACE694-A9D5-DD85-F50D-78068BCC6946}"/>
              </a:ext>
            </a:extLst>
          </p:cNvPr>
          <p:cNvSpPr/>
          <p:nvPr/>
        </p:nvSpPr>
        <p:spPr>
          <a:xfrm>
            <a:off x="6388100" y="816324"/>
            <a:ext cx="3482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Brandline_LVC">
            <a:extLst>
              <a:ext uri="{FF2B5EF4-FFF2-40B4-BE49-F238E27FC236}">
                <a16:creationId xmlns:a16="http://schemas.microsoft.com/office/drawing/2014/main" id="{18F73F8C-1A45-A8E4-89D7-EE44BC72E727}"/>
              </a:ext>
            </a:extLst>
          </p:cNvPr>
          <p:cNvSpPr/>
          <p:nvPr/>
        </p:nvSpPr>
        <p:spPr>
          <a:xfrm>
            <a:off x="5918200" y="816324"/>
            <a:ext cx="4423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1869;p63">
            <a:extLst>
              <a:ext uri="{FF2B5EF4-FFF2-40B4-BE49-F238E27FC236}">
                <a16:creationId xmlns:a16="http://schemas.microsoft.com/office/drawing/2014/main" id="{C3B12D3C-7B47-DE8C-47E4-D22ADAB62C6C}"/>
              </a:ext>
            </a:extLst>
          </p:cNvPr>
          <p:cNvSpPr/>
          <p:nvPr/>
        </p:nvSpPr>
        <p:spPr>
          <a:xfrm>
            <a:off x="772160" y="2966720"/>
            <a:ext cx="9414293" cy="4202715"/>
          </a:xfrm>
          <a:prstGeom prst="roundRect">
            <a:avLst>
              <a:gd name="adj" fmla="val 3347"/>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88900" marR="0" lvl="0" algn="l" rtl="0">
              <a:lnSpc>
                <a:spcPct val="115000"/>
              </a:lnSpc>
              <a:spcBef>
                <a:spcPts val="0"/>
              </a:spcBef>
              <a:spcAft>
                <a:spcPts val="0"/>
              </a:spcAft>
              <a:buClr>
                <a:srgbClr val="3F3F3F"/>
              </a:buClr>
              <a:buSzPts val="2200"/>
            </a:pPr>
            <a:r>
              <a:rPr lang="en-US" sz="2200" b="1">
                <a:solidFill>
                  <a:srgbClr val="3F3F3F"/>
                </a:solidFill>
                <a:latin typeface="Open Sans"/>
                <a:ea typeface="Open Sans"/>
                <a:cs typeface="Open Sans"/>
              </a:rPr>
              <a:t>Understanding these stages empowers security teams to:</a:t>
            </a: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Implement preventative measures and disruption strategies at each point</a:t>
            </a: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Identify what attackers need to accomplish to succeed, aiding defense planning</a:t>
            </a:r>
          </a:p>
          <a:p>
            <a:pPr marL="431800" marR="0" lvl="0" indent="-342900" algn="l" rtl="0">
              <a:lnSpc>
                <a:spcPct val="115000"/>
              </a:lnSpc>
              <a:spcBef>
                <a:spcPts val="0"/>
              </a:spcBef>
              <a:spcAft>
                <a:spcPts val="0"/>
              </a:spcAft>
              <a:buClr>
                <a:srgbClr val="3F3F3F"/>
              </a:buClr>
              <a:buSzPts val="2200"/>
              <a:buFont typeface="Arial" panose="020B0604020202020204" pitchFamily="34" charset="0"/>
              <a:buChar char="•"/>
            </a:pPr>
            <a:r>
              <a:rPr lang="en-US" sz="2200">
                <a:solidFill>
                  <a:srgbClr val="3F3F3F"/>
                </a:solidFill>
                <a:latin typeface="Open Sans"/>
                <a:ea typeface="Open Sans"/>
                <a:cs typeface="Open Sans"/>
              </a:rPr>
              <a:t>Provide a structured view of an attack, enhancing visibility and analyst understanding</a:t>
            </a:r>
            <a:endParaRPr lang="en-IN" sz="2200">
              <a:solidFill>
                <a:srgbClr val="3F3F3F"/>
              </a:solidFill>
              <a:latin typeface="Open Sans"/>
              <a:ea typeface="Open Sans"/>
              <a:cs typeface="Open Sans"/>
              <a:sym typeface="Open Sans"/>
            </a:endParaRPr>
          </a:p>
        </p:txBody>
      </p:sp>
      <p:sp>
        <p:nvSpPr>
          <p:cNvPr id="7" name="TextBox 6">
            <a:extLst>
              <a:ext uri="{FF2B5EF4-FFF2-40B4-BE49-F238E27FC236}">
                <a16:creationId xmlns:a16="http://schemas.microsoft.com/office/drawing/2014/main" id="{0CE50307-A980-9F77-8805-B2BE8AA9787E}"/>
              </a:ext>
            </a:extLst>
          </p:cNvPr>
          <p:cNvSpPr txBox="1"/>
          <p:nvPr/>
        </p:nvSpPr>
        <p:spPr>
          <a:xfrm>
            <a:off x="555565" y="1295400"/>
            <a:ext cx="15144870" cy="1235851"/>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The cyber kill chain is a foundational cybersecurity concept derived from the military kill chain. It outlines the various stages a cyber attacker typically follows to infiltrate a system and achieve their goals.</a:t>
            </a:r>
          </a:p>
        </p:txBody>
      </p:sp>
      <p:pic>
        <p:nvPicPr>
          <p:cNvPr id="9" name="Picture 8">
            <a:extLst>
              <a:ext uri="{FF2B5EF4-FFF2-40B4-BE49-F238E27FC236}">
                <a16:creationId xmlns:a16="http://schemas.microsoft.com/office/drawing/2014/main" id="{6EAAC29B-31C9-C57B-6FF0-511AD6072273}"/>
              </a:ext>
            </a:extLst>
          </p:cNvPr>
          <p:cNvPicPr>
            <a:picLocks noChangeAspect="1"/>
          </p:cNvPicPr>
          <p:nvPr/>
        </p:nvPicPr>
        <p:blipFill>
          <a:blip r:embed="rId3"/>
          <a:stretch>
            <a:fillRect/>
          </a:stretch>
        </p:blipFill>
        <p:spPr>
          <a:xfrm>
            <a:off x="10988358" y="2789530"/>
            <a:ext cx="4196080" cy="4379905"/>
          </a:xfrm>
          <a:prstGeom prst="rect">
            <a:avLst/>
          </a:prstGeom>
        </p:spPr>
      </p:pic>
    </p:spTree>
    <p:extLst>
      <p:ext uri="{BB962C8B-B14F-4D97-AF65-F5344CB8AC3E}">
        <p14:creationId xmlns:p14="http://schemas.microsoft.com/office/powerpoint/2010/main" val="99187522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lowchart: Connector 66">
            <a:extLst>
              <a:ext uri="{FF2B5EF4-FFF2-40B4-BE49-F238E27FC236}">
                <a16:creationId xmlns:a16="http://schemas.microsoft.com/office/drawing/2014/main" id="{D70AB530-6F8E-8D85-92C4-2CB625BFB005}"/>
              </a:ext>
            </a:extLst>
          </p:cNvPr>
          <p:cNvSpPr/>
          <p:nvPr/>
        </p:nvSpPr>
        <p:spPr>
          <a:xfrm>
            <a:off x="7074391" y="5605311"/>
            <a:ext cx="2194329" cy="2158354"/>
          </a:xfrm>
          <a:prstGeom prst="flowChartConnector">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Flowchart: Connector 65">
            <a:extLst>
              <a:ext uri="{FF2B5EF4-FFF2-40B4-BE49-F238E27FC236}">
                <a16:creationId xmlns:a16="http://schemas.microsoft.com/office/drawing/2014/main" id="{1FCE26E7-B184-E3CC-7A3A-E1DDE6D4041C}"/>
              </a:ext>
            </a:extLst>
          </p:cNvPr>
          <p:cNvSpPr/>
          <p:nvPr/>
        </p:nvSpPr>
        <p:spPr>
          <a:xfrm>
            <a:off x="12172581" y="1856668"/>
            <a:ext cx="2194329" cy="2158354"/>
          </a:xfrm>
          <a:prstGeom prst="flowChartConnector">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Flowchart: Connector 64">
            <a:extLst>
              <a:ext uri="{FF2B5EF4-FFF2-40B4-BE49-F238E27FC236}">
                <a16:creationId xmlns:a16="http://schemas.microsoft.com/office/drawing/2014/main" id="{2F943FDE-2753-2A64-D4C7-D6831FB9DDA9}"/>
              </a:ext>
            </a:extLst>
          </p:cNvPr>
          <p:cNvSpPr/>
          <p:nvPr/>
        </p:nvSpPr>
        <p:spPr>
          <a:xfrm>
            <a:off x="5777845" y="1834996"/>
            <a:ext cx="2194329" cy="2158354"/>
          </a:xfrm>
          <a:prstGeom prst="flowChartConnector">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Flowchart: Connector 63">
            <a:extLst>
              <a:ext uri="{FF2B5EF4-FFF2-40B4-BE49-F238E27FC236}">
                <a16:creationId xmlns:a16="http://schemas.microsoft.com/office/drawing/2014/main" id="{479C6899-E880-4C0D-16DF-D5DD2ED2A933}"/>
              </a:ext>
            </a:extLst>
          </p:cNvPr>
          <p:cNvSpPr/>
          <p:nvPr/>
        </p:nvSpPr>
        <p:spPr>
          <a:xfrm>
            <a:off x="10427733" y="5595559"/>
            <a:ext cx="2194329" cy="2158354"/>
          </a:xfrm>
          <a:prstGeom prst="flowChartConnector">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lowchart: Connector 62">
            <a:extLst>
              <a:ext uri="{FF2B5EF4-FFF2-40B4-BE49-F238E27FC236}">
                <a16:creationId xmlns:a16="http://schemas.microsoft.com/office/drawing/2014/main" id="{14FA3DCF-96B0-7EDB-B33F-9DA18DB62737}"/>
              </a:ext>
            </a:extLst>
          </p:cNvPr>
          <p:cNvSpPr/>
          <p:nvPr/>
        </p:nvSpPr>
        <p:spPr>
          <a:xfrm>
            <a:off x="3482307" y="5503358"/>
            <a:ext cx="2194329" cy="2158354"/>
          </a:xfrm>
          <a:prstGeom prst="flowChartConnector">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Flowchart: Connector 61">
            <a:extLst>
              <a:ext uri="{FF2B5EF4-FFF2-40B4-BE49-F238E27FC236}">
                <a16:creationId xmlns:a16="http://schemas.microsoft.com/office/drawing/2014/main" id="{35AB597A-347D-F40F-7DD2-EFA61FA73D02}"/>
              </a:ext>
            </a:extLst>
          </p:cNvPr>
          <p:cNvSpPr/>
          <p:nvPr/>
        </p:nvSpPr>
        <p:spPr>
          <a:xfrm>
            <a:off x="8926433" y="1820776"/>
            <a:ext cx="2194329" cy="2158354"/>
          </a:xfrm>
          <a:prstGeom prst="flowChartConnector">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Flowchart: Connector 60">
            <a:extLst>
              <a:ext uri="{FF2B5EF4-FFF2-40B4-BE49-F238E27FC236}">
                <a16:creationId xmlns:a16="http://schemas.microsoft.com/office/drawing/2014/main" id="{5D27907C-FC30-FB83-C3E5-69C15DB2FA87}"/>
              </a:ext>
            </a:extLst>
          </p:cNvPr>
          <p:cNvSpPr/>
          <p:nvPr/>
        </p:nvSpPr>
        <p:spPr>
          <a:xfrm>
            <a:off x="2219338" y="1834996"/>
            <a:ext cx="2194329" cy="2158354"/>
          </a:xfrm>
          <a:prstGeom prst="flowChartConnector">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04D19FC-AA4E-DBDE-3F9C-456BA69FF610}"/>
              </a:ext>
            </a:extLst>
          </p:cNvPr>
          <p:cNvSpPr>
            <a:spLocks noGrp="1"/>
          </p:cNvSpPr>
          <p:nvPr>
            <p:ph type="title"/>
          </p:nvPr>
        </p:nvSpPr>
        <p:spPr>
          <a:xfrm>
            <a:off x="20839" y="150620"/>
            <a:ext cx="16276320" cy="687244"/>
          </a:xfrm>
        </p:spPr>
        <p:txBody>
          <a:bodyPr/>
          <a:lstStyle/>
          <a:p>
            <a:r>
              <a:rPr lang="en-US"/>
              <a:t>Cyber Kill Chain</a:t>
            </a:r>
          </a:p>
        </p:txBody>
      </p:sp>
      <p:sp>
        <p:nvSpPr>
          <p:cNvPr id="33" name="Rectangle 32">
            <a:extLst>
              <a:ext uri="{FF2B5EF4-FFF2-40B4-BE49-F238E27FC236}">
                <a16:creationId xmlns:a16="http://schemas.microsoft.com/office/drawing/2014/main" id="{CF0A29CA-8FD4-DBF9-B985-446AB3262CC9}"/>
              </a:ext>
            </a:extLst>
          </p:cNvPr>
          <p:cNvSpPr/>
          <p:nvPr/>
        </p:nvSpPr>
        <p:spPr>
          <a:xfrm>
            <a:off x="1777476" y="4159374"/>
            <a:ext cx="3140301" cy="430887"/>
          </a:xfrm>
          <a:prstGeom prst="rect">
            <a:avLst/>
          </a:prstGeom>
          <a:noFill/>
        </p:spPr>
        <p:txBody>
          <a:bodyPr wrap="square" lIns="91440" tIns="45720" rIns="91440" bIns="45720">
            <a:spAutoFit/>
          </a:bodyPr>
          <a:lstStyle/>
          <a:p>
            <a:pPr algn="ctr"/>
            <a:r>
              <a:rPr lang="en-US" sz="2200" b="1">
                <a:solidFill>
                  <a:schemeClr val="tx1">
                    <a:lumMod val="75000"/>
                    <a:lumOff val="25000"/>
                  </a:schemeClr>
                </a:solidFill>
                <a:latin typeface="Open Sans"/>
                <a:ea typeface="Open Sans"/>
                <a:cs typeface="Open Sans"/>
              </a:rPr>
              <a:t>Reconnaissance</a:t>
            </a:r>
            <a:endParaRPr lang="en-US" sz="2200">
              <a:solidFill>
                <a:schemeClr val="tx1">
                  <a:lumMod val="75000"/>
                  <a:lumOff val="25000"/>
                </a:schemeClr>
              </a:solidFill>
              <a:latin typeface="Open Sans"/>
              <a:ea typeface="Open Sans"/>
              <a:cs typeface="Open Sans"/>
            </a:endParaRPr>
          </a:p>
        </p:txBody>
      </p:sp>
      <p:sp>
        <p:nvSpPr>
          <p:cNvPr id="35" name="Rectangle 34">
            <a:extLst>
              <a:ext uri="{FF2B5EF4-FFF2-40B4-BE49-F238E27FC236}">
                <a16:creationId xmlns:a16="http://schemas.microsoft.com/office/drawing/2014/main" id="{67782712-C04E-9071-1A16-E92811941227}"/>
              </a:ext>
            </a:extLst>
          </p:cNvPr>
          <p:cNvSpPr/>
          <p:nvPr/>
        </p:nvSpPr>
        <p:spPr>
          <a:xfrm>
            <a:off x="5699716" y="4183141"/>
            <a:ext cx="2379177" cy="430887"/>
          </a:xfrm>
          <a:prstGeom prst="rect">
            <a:avLst/>
          </a:prstGeom>
          <a:noFill/>
        </p:spPr>
        <p:txBody>
          <a:bodyPr wrap="none" lIns="91440" tIns="45720" rIns="91440" bIns="45720">
            <a:spAutoFit/>
          </a:bodyPr>
          <a:lstStyle/>
          <a:p>
            <a:pPr algn="ctr"/>
            <a:r>
              <a:rPr lang="en-US" sz="2200" b="1" spc="50">
                <a:ln w="0"/>
                <a:solidFill>
                  <a:schemeClr val="tx1">
                    <a:lumMod val="75000"/>
                    <a:lumOff val="25000"/>
                  </a:schemeClr>
                </a:solidFill>
                <a:effectLst>
                  <a:innerShdw blurRad="63500" dist="50800" dir="13500000">
                    <a:srgbClr val="000000">
                      <a:alpha val="50000"/>
                    </a:srgbClr>
                  </a:innerShdw>
                </a:effectLst>
                <a:latin typeface="Open Sans" panose="020B0606030504020204" pitchFamily="34" charset="0"/>
                <a:ea typeface="Open Sans" panose="020B0606030504020204" pitchFamily="34" charset="0"/>
                <a:cs typeface="Open Sans" panose="020B0606030504020204" pitchFamily="34" charset="0"/>
              </a:rPr>
              <a:t>Weaponization</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35">
            <a:extLst>
              <a:ext uri="{FF2B5EF4-FFF2-40B4-BE49-F238E27FC236}">
                <a16:creationId xmlns:a16="http://schemas.microsoft.com/office/drawing/2014/main" id="{2563E6B6-DAAD-75A0-48AA-D100CA206E64}"/>
              </a:ext>
            </a:extLst>
          </p:cNvPr>
          <p:cNvSpPr/>
          <p:nvPr/>
        </p:nvSpPr>
        <p:spPr>
          <a:xfrm>
            <a:off x="12386140" y="4179669"/>
            <a:ext cx="1970412" cy="430887"/>
          </a:xfrm>
          <a:prstGeom prst="rect">
            <a:avLst/>
          </a:prstGeom>
          <a:noFill/>
        </p:spPr>
        <p:txBody>
          <a:bodyPr wrap="none" lIns="91440" tIns="45720" rIns="91440" bIns="45720">
            <a:spAutoFit/>
          </a:bodyPr>
          <a:lstStyle/>
          <a:p>
            <a:pPr algn="ctr"/>
            <a:r>
              <a:rPr lang="en-US" sz="2200" b="1" spc="50">
                <a:ln w="0"/>
                <a:solidFill>
                  <a:schemeClr val="tx1">
                    <a:lumMod val="75000"/>
                    <a:lumOff val="25000"/>
                  </a:schemeClr>
                </a:solidFill>
                <a:effectLst>
                  <a:innerShdw blurRad="63500" dist="50800" dir="13500000">
                    <a:srgbClr val="000000">
                      <a:alpha val="50000"/>
                    </a:srgbClr>
                  </a:innerShdw>
                </a:effectLst>
                <a:latin typeface="Open Sans" panose="020B0606030504020204" pitchFamily="34" charset="0"/>
                <a:ea typeface="Open Sans" panose="020B0606030504020204" pitchFamily="34" charset="0"/>
                <a:cs typeface="Open Sans" panose="020B0606030504020204" pitchFamily="34" charset="0"/>
              </a:rPr>
              <a:t>Exploitation</a:t>
            </a:r>
            <a:endPar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a:extLst>
              <a:ext uri="{FF2B5EF4-FFF2-40B4-BE49-F238E27FC236}">
                <a16:creationId xmlns:a16="http://schemas.microsoft.com/office/drawing/2014/main" id="{49694F1F-B704-E830-97D2-6871B0B8C967}"/>
              </a:ext>
            </a:extLst>
          </p:cNvPr>
          <p:cNvSpPr/>
          <p:nvPr/>
        </p:nvSpPr>
        <p:spPr>
          <a:xfrm>
            <a:off x="10097489" y="7785172"/>
            <a:ext cx="2854819" cy="769441"/>
          </a:xfrm>
          <a:prstGeom prst="rect">
            <a:avLst/>
          </a:prstGeom>
          <a:noFill/>
        </p:spPr>
        <p:txBody>
          <a:bodyPr wrap="square" lIns="91440" tIns="45720" rIns="91440" bIns="45720">
            <a:spAutoFit/>
          </a:bodyPr>
          <a:lstStyle/>
          <a:p>
            <a:pPr algn="ctr"/>
            <a:r>
              <a:rPr lang="en-US" sz="2200" b="1" spc="50">
                <a:ln w="0"/>
                <a:solidFill>
                  <a:schemeClr val="tx1">
                    <a:lumMod val="75000"/>
                    <a:lumOff val="25000"/>
                  </a:schemeClr>
                </a:solidFill>
                <a:effectLst>
                  <a:innerShdw blurRad="63500" dist="50800" dir="13500000">
                    <a:srgbClr val="000000">
                      <a:alpha val="50000"/>
                    </a:srgbClr>
                  </a:innerShdw>
                </a:effectLst>
                <a:latin typeface="Open Sans" panose="020B0606030504020204" pitchFamily="34" charset="0"/>
                <a:ea typeface="Open Sans" panose="020B0606030504020204" pitchFamily="34" charset="0"/>
                <a:cs typeface="Open Sans" panose="020B0606030504020204" pitchFamily="34" charset="0"/>
              </a:rPr>
              <a:t>Action on objectives</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6AD85FE8-1A6F-4088-EFF4-48AB2A2640B2}"/>
              </a:ext>
            </a:extLst>
          </p:cNvPr>
          <p:cNvSpPr/>
          <p:nvPr/>
        </p:nvSpPr>
        <p:spPr>
          <a:xfrm>
            <a:off x="3146295" y="7767309"/>
            <a:ext cx="2854819" cy="430887"/>
          </a:xfrm>
          <a:prstGeom prst="rect">
            <a:avLst/>
          </a:prstGeom>
          <a:noFill/>
        </p:spPr>
        <p:txBody>
          <a:bodyPr wrap="square" lIns="91440" tIns="45720" rIns="91440" bIns="45720">
            <a:spAutoFit/>
          </a:bodyPr>
          <a:lstStyle/>
          <a:p>
            <a:pPr algn="ctr"/>
            <a:r>
              <a:rPr lang="en-US" sz="2200" b="1">
                <a:solidFill>
                  <a:schemeClr val="tx1">
                    <a:lumMod val="75000"/>
                    <a:lumOff val="25000"/>
                  </a:schemeClr>
                </a:solidFill>
                <a:latin typeface="Open Sans"/>
                <a:ea typeface="Open Sans"/>
                <a:cs typeface="Open Sans"/>
              </a:rPr>
              <a:t>Installation</a:t>
            </a:r>
            <a:endParaRPr lang="en-US" sz="2200">
              <a:solidFill>
                <a:schemeClr val="tx1">
                  <a:lumMod val="75000"/>
                  <a:lumOff val="25000"/>
                </a:schemeClr>
              </a:solidFill>
              <a:latin typeface="Open Sans"/>
              <a:ea typeface="Open Sans"/>
              <a:cs typeface="Open Sans"/>
            </a:endParaRPr>
          </a:p>
        </p:txBody>
      </p:sp>
      <p:sp>
        <p:nvSpPr>
          <p:cNvPr id="39" name="Rectangle 38">
            <a:extLst>
              <a:ext uri="{FF2B5EF4-FFF2-40B4-BE49-F238E27FC236}">
                <a16:creationId xmlns:a16="http://schemas.microsoft.com/office/drawing/2014/main" id="{A0C345DE-A042-0D52-0CF8-08C554C664F6}"/>
              </a:ext>
            </a:extLst>
          </p:cNvPr>
          <p:cNvSpPr/>
          <p:nvPr/>
        </p:nvSpPr>
        <p:spPr>
          <a:xfrm>
            <a:off x="7946895" y="4228512"/>
            <a:ext cx="4184879" cy="430887"/>
          </a:xfrm>
          <a:prstGeom prst="rect">
            <a:avLst/>
          </a:prstGeom>
          <a:noFill/>
        </p:spPr>
        <p:txBody>
          <a:bodyPr wrap="square" lIns="91440" tIns="45720" rIns="91440" bIns="45720">
            <a:spAutoFit/>
          </a:bodyPr>
          <a:lstStyle/>
          <a:p>
            <a:pPr algn="ctr"/>
            <a:r>
              <a:rPr lang="en-US" sz="2200" b="1">
                <a:solidFill>
                  <a:schemeClr val="tx1">
                    <a:lumMod val="75000"/>
                    <a:lumOff val="25000"/>
                  </a:schemeClr>
                </a:solidFill>
                <a:latin typeface="Open Sans"/>
                <a:ea typeface="Open Sans"/>
                <a:cs typeface="Open Sans"/>
              </a:rPr>
              <a:t>Delivery</a:t>
            </a:r>
            <a:endParaRPr lang="en-US" sz="2200">
              <a:solidFill>
                <a:schemeClr val="tx1">
                  <a:lumMod val="75000"/>
                  <a:lumOff val="25000"/>
                </a:schemeClr>
              </a:solidFill>
              <a:latin typeface="Open Sans"/>
              <a:ea typeface="Open Sans"/>
              <a:cs typeface="Open Sans"/>
            </a:endParaRPr>
          </a:p>
        </p:txBody>
      </p:sp>
      <p:sp>
        <p:nvSpPr>
          <p:cNvPr id="40" name="Rectangle 39">
            <a:extLst>
              <a:ext uri="{FF2B5EF4-FFF2-40B4-BE49-F238E27FC236}">
                <a16:creationId xmlns:a16="http://schemas.microsoft.com/office/drawing/2014/main" id="{E5C942D7-F1A8-FB35-4554-CE640A49AEF9}"/>
              </a:ext>
            </a:extLst>
          </p:cNvPr>
          <p:cNvSpPr/>
          <p:nvPr/>
        </p:nvSpPr>
        <p:spPr>
          <a:xfrm>
            <a:off x="6528040" y="8029752"/>
            <a:ext cx="3274711" cy="430887"/>
          </a:xfrm>
          <a:prstGeom prst="rect">
            <a:avLst/>
          </a:prstGeom>
          <a:noFill/>
        </p:spPr>
        <p:txBody>
          <a:bodyPr wrap="square" lIns="91440" tIns="45720" rIns="91440" bIns="45720">
            <a:spAutoFit/>
          </a:bodyPr>
          <a:lstStyle/>
          <a:p>
            <a:pPr algn="ctr"/>
            <a:r>
              <a:rPr lang="en-US" sz="2200" b="1" spc="50">
                <a:ln w="0"/>
                <a:solidFill>
                  <a:schemeClr val="tx1">
                    <a:lumMod val="75000"/>
                    <a:lumOff val="25000"/>
                  </a:schemeClr>
                </a:solidFill>
                <a:effectLst>
                  <a:innerShdw blurRad="63500" dist="50800" dir="13500000">
                    <a:srgbClr val="000000">
                      <a:alpha val="50000"/>
                    </a:srgbClr>
                  </a:innerShdw>
                </a:effectLst>
                <a:latin typeface="Open Sans" panose="020B0606030504020204" pitchFamily="34" charset="0"/>
                <a:ea typeface="Open Sans" panose="020B0606030504020204" pitchFamily="34" charset="0"/>
                <a:cs typeface="Open Sans" panose="020B0606030504020204" pitchFamily="34" charset="0"/>
              </a:rPr>
              <a:t>Command and control</a:t>
            </a:r>
            <a:endPar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2" name="Picture 41">
            <a:extLst>
              <a:ext uri="{FF2B5EF4-FFF2-40B4-BE49-F238E27FC236}">
                <a16:creationId xmlns:a16="http://schemas.microsoft.com/office/drawing/2014/main" id="{8FD19F4F-CAE0-E91B-26F2-45AE5916BC47}"/>
              </a:ext>
            </a:extLst>
          </p:cNvPr>
          <p:cNvPicPr>
            <a:picLocks noChangeAspect="1"/>
          </p:cNvPicPr>
          <p:nvPr/>
        </p:nvPicPr>
        <p:blipFill>
          <a:blip r:embed="rId3"/>
          <a:stretch>
            <a:fillRect/>
          </a:stretch>
        </p:blipFill>
        <p:spPr>
          <a:xfrm>
            <a:off x="2823646" y="2319813"/>
            <a:ext cx="1093430" cy="1188720"/>
          </a:xfrm>
          <a:prstGeom prst="rect">
            <a:avLst/>
          </a:prstGeom>
        </p:spPr>
      </p:pic>
      <p:sp>
        <p:nvSpPr>
          <p:cNvPr id="4" name="Brandline_LVC">
            <a:extLst>
              <a:ext uri="{FF2B5EF4-FFF2-40B4-BE49-F238E27FC236}">
                <a16:creationId xmlns:a16="http://schemas.microsoft.com/office/drawing/2014/main" id="{E21E7494-42EF-BDBE-8CEF-1213A12E9B9C}"/>
              </a:ext>
            </a:extLst>
          </p:cNvPr>
          <p:cNvSpPr/>
          <p:nvPr/>
        </p:nvSpPr>
        <p:spPr>
          <a:xfrm>
            <a:off x="6388100" y="737066"/>
            <a:ext cx="3482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53A003B2-7CDB-3B1A-5E86-34743D7BCB71}"/>
              </a:ext>
            </a:extLst>
          </p:cNvPr>
          <p:cNvPicPr>
            <a:picLocks noChangeAspect="1"/>
          </p:cNvPicPr>
          <p:nvPr/>
        </p:nvPicPr>
        <p:blipFill>
          <a:blip r:embed="rId4"/>
          <a:stretch>
            <a:fillRect/>
          </a:stretch>
        </p:blipFill>
        <p:spPr>
          <a:xfrm>
            <a:off x="9490475" y="2204951"/>
            <a:ext cx="1084811" cy="1188720"/>
          </a:xfrm>
          <a:prstGeom prst="rect">
            <a:avLst/>
          </a:prstGeom>
        </p:spPr>
      </p:pic>
      <p:pic>
        <p:nvPicPr>
          <p:cNvPr id="13" name="Picture 12">
            <a:extLst>
              <a:ext uri="{FF2B5EF4-FFF2-40B4-BE49-F238E27FC236}">
                <a16:creationId xmlns:a16="http://schemas.microsoft.com/office/drawing/2014/main" id="{2F49D52A-E48B-F10F-B993-13BE3F77B642}"/>
              </a:ext>
            </a:extLst>
          </p:cNvPr>
          <p:cNvPicPr>
            <a:picLocks noChangeAspect="1"/>
          </p:cNvPicPr>
          <p:nvPr/>
        </p:nvPicPr>
        <p:blipFill>
          <a:blip r:embed="rId5"/>
          <a:stretch>
            <a:fillRect/>
          </a:stretch>
        </p:blipFill>
        <p:spPr>
          <a:xfrm>
            <a:off x="4047827" y="5965487"/>
            <a:ext cx="1020344" cy="1188720"/>
          </a:xfrm>
          <a:prstGeom prst="rect">
            <a:avLst/>
          </a:prstGeom>
        </p:spPr>
      </p:pic>
      <p:pic>
        <p:nvPicPr>
          <p:cNvPr id="15" name="Picture 14">
            <a:extLst>
              <a:ext uri="{FF2B5EF4-FFF2-40B4-BE49-F238E27FC236}">
                <a16:creationId xmlns:a16="http://schemas.microsoft.com/office/drawing/2014/main" id="{CE9737E6-1BF6-1CCA-3AF9-EEAD0B5236A5}"/>
              </a:ext>
            </a:extLst>
          </p:cNvPr>
          <p:cNvPicPr>
            <a:picLocks noChangeAspect="1"/>
          </p:cNvPicPr>
          <p:nvPr/>
        </p:nvPicPr>
        <p:blipFill>
          <a:blip r:embed="rId6"/>
          <a:stretch>
            <a:fillRect/>
          </a:stretch>
        </p:blipFill>
        <p:spPr>
          <a:xfrm>
            <a:off x="10928835" y="6015536"/>
            <a:ext cx="1161802" cy="1161802"/>
          </a:xfrm>
          <a:prstGeom prst="rect">
            <a:avLst/>
          </a:prstGeom>
        </p:spPr>
      </p:pic>
      <p:pic>
        <p:nvPicPr>
          <p:cNvPr id="17" name="Picture 16">
            <a:extLst>
              <a:ext uri="{FF2B5EF4-FFF2-40B4-BE49-F238E27FC236}">
                <a16:creationId xmlns:a16="http://schemas.microsoft.com/office/drawing/2014/main" id="{1D3AB13A-11EF-8A41-6D77-7D348E263E37}"/>
              </a:ext>
            </a:extLst>
          </p:cNvPr>
          <p:cNvPicPr>
            <a:picLocks noChangeAspect="1"/>
          </p:cNvPicPr>
          <p:nvPr/>
        </p:nvPicPr>
        <p:blipFill>
          <a:blip r:embed="rId7"/>
          <a:stretch>
            <a:fillRect/>
          </a:stretch>
        </p:blipFill>
        <p:spPr>
          <a:xfrm>
            <a:off x="6194817" y="2261650"/>
            <a:ext cx="1388972" cy="1188720"/>
          </a:xfrm>
          <a:prstGeom prst="rect">
            <a:avLst/>
          </a:prstGeom>
        </p:spPr>
      </p:pic>
      <p:pic>
        <p:nvPicPr>
          <p:cNvPr id="19" name="Picture 18">
            <a:extLst>
              <a:ext uri="{FF2B5EF4-FFF2-40B4-BE49-F238E27FC236}">
                <a16:creationId xmlns:a16="http://schemas.microsoft.com/office/drawing/2014/main" id="{C8E4B255-639B-1359-06D6-F852A04B6EDE}"/>
              </a:ext>
            </a:extLst>
          </p:cNvPr>
          <p:cNvPicPr>
            <a:picLocks noChangeAspect="1"/>
          </p:cNvPicPr>
          <p:nvPr/>
        </p:nvPicPr>
        <p:blipFill>
          <a:blip r:embed="rId8"/>
          <a:stretch>
            <a:fillRect/>
          </a:stretch>
        </p:blipFill>
        <p:spPr>
          <a:xfrm>
            <a:off x="12695816" y="2204951"/>
            <a:ext cx="1311765" cy="1188720"/>
          </a:xfrm>
          <a:prstGeom prst="rect">
            <a:avLst/>
          </a:prstGeom>
        </p:spPr>
      </p:pic>
      <p:pic>
        <p:nvPicPr>
          <p:cNvPr id="21" name="Picture 20">
            <a:extLst>
              <a:ext uri="{FF2B5EF4-FFF2-40B4-BE49-F238E27FC236}">
                <a16:creationId xmlns:a16="http://schemas.microsoft.com/office/drawing/2014/main" id="{AB7F95EF-C556-BB61-FCA7-BBE019C34CC9}"/>
              </a:ext>
            </a:extLst>
          </p:cNvPr>
          <p:cNvPicPr>
            <a:picLocks noChangeAspect="1"/>
          </p:cNvPicPr>
          <p:nvPr/>
        </p:nvPicPr>
        <p:blipFill>
          <a:blip r:embed="rId9"/>
          <a:stretch>
            <a:fillRect/>
          </a:stretch>
        </p:blipFill>
        <p:spPr>
          <a:xfrm>
            <a:off x="7421405" y="6020544"/>
            <a:ext cx="1484457" cy="1188720"/>
          </a:xfrm>
          <a:prstGeom prst="rect">
            <a:avLst/>
          </a:prstGeom>
        </p:spPr>
      </p:pic>
      <p:pic>
        <p:nvPicPr>
          <p:cNvPr id="25" name="Graphic 24" descr="Badge 7 with solid fill">
            <a:extLst>
              <a:ext uri="{FF2B5EF4-FFF2-40B4-BE49-F238E27FC236}">
                <a16:creationId xmlns:a16="http://schemas.microsoft.com/office/drawing/2014/main" id="{245F8999-4998-238F-772F-38F351AA22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017588" y="5292352"/>
            <a:ext cx="893400" cy="893400"/>
          </a:xfrm>
          <a:prstGeom prst="rect">
            <a:avLst/>
          </a:prstGeom>
        </p:spPr>
      </p:pic>
      <p:pic>
        <p:nvPicPr>
          <p:cNvPr id="41" name="Graphic 40" descr="Badge 6 with solid fill">
            <a:extLst>
              <a:ext uri="{FF2B5EF4-FFF2-40B4-BE49-F238E27FC236}">
                <a16:creationId xmlns:a16="http://schemas.microsoft.com/office/drawing/2014/main" id="{B5D1A6AC-04DD-A70E-C0AA-97D454BC1E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79022" y="5326592"/>
            <a:ext cx="914400" cy="914400"/>
          </a:xfrm>
          <a:prstGeom prst="rect">
            <a:avLst/>
          </a:prstGeom>
        </p:spPr>
      </p:pic>
      <p:pic>
        <p:nvPicPr>
          <p:cNvPr id="45" name="Graphic 44" descr="Badge 5 with solid fill">
            <a:extLst>
              <a:ext uri="{FF2B5EF4-FFF2-40B4-BE49-F238E27FC236}">
                <a16:creationId xmlns:a16="http://schemas.microsoft.com/office/drawing/2014/main" id="{A1270C86-A489-C323-B035-EFC35EAC29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05932" y="5322210"/>
            <a:ext cx="893400" cy="893400"/>
          </a:xfrm>
          <a:prstGeom prst="rect">
            <a:avLst/>
          </a:prstGeom>
        </p:spPr>
      </p:pic>
      <p:pic>
        <p:nvPicPr>
          <p:cNvPr id="49" name="Graphic 48" descr="Badge 4 with solid fill">
            <a:extLst>
              <a:ext uri="{FF2B5EF4-FFF2-40B4-BE49-F238E27FC236}">
                <a16:creationId xmlns:a16="http://schemas.microsoft.com/office/drawing/2014/main" id="{FBE29EB9-8132-920F-B81F-4F4C9F1A1EB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539687" y="1399468"/>
            <a:ext cx="914400" cy="914400"/>
          </a:xfrm>
          <a:prstGeom prst="rect">
            <a:avLst/>
          </a:prstGeom>
        </p:spPr>
      </p:pic>
      <p:pic>
        <p:nvPicPr>
          <p:cNvPr id="56" name="Graphic 55" descr="Badge with solid fill">
            <a:extLst>
              <a:ext uri="{FF2B5EF4-FFF2-40B4-BE49-F238E27FC236}">
                <a16:creationId xmlns:a16="http://schemas.microsoft.com/office/drawing/2014/main" id="{2B805C9B-3D8B-B819-D6D7-EDA48D80273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212749" y="1405413"/>
            <a:ext cx="914400" cy="914400"/>
          </a:xfrm>
          <a:prstGeom prst="rect">
            <a:avLst/>
          </a:prstGeom>
        </p:spPr>
      </p:pic>
      <p:pic>
        <p:nvPicPr>
          <p:cNvPr id="58" name="Graphic 57" descr="Badge 1 with solid fill">
            <a:extLst>
              <a:ext uri="{FF2B5EF4-FFF2-40B4-BE49-F238E27FC236}">
                <a16:creationId xmlns:a16="http://schemas.microsoft.com/office/drawing/2014/main" id="{5941C66B-C281-28D1-EA2E-43AF5D910F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39561" y="1500969"/>
            <a:ext cx="893400" cy="893400"/>
          </a:xfrm>
          <a:prstGeom prst="rect">
            <a:avLst/>
          </a:prstGeom>
        </p:spPr>
      </p:pic>
      <p:pic>
        <p:nvPicPr>
          <p:cNvPr id="60" name="Graphic 59" descr="Badge 3 with solid fill">
            <a:extLst>
              <a:ext uri="{FF2B5EF4-FFF2-40B4-BE49-F238E27FC236}">
                <a16:creationId xmlns:a16="http://schemas.microsoft.com/office/drawing/2014/main" id="{DF0BEC0B-A86E-3B7A-4087-599CFEA4445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77138" y="1598639"/>
            <a:ext cx="914400" cy="914400"/>
          </a:xfrm>
          <a:prstGeom prst="rect">
            <a:avLst/>
          </a:prstGeom>
        </p:spPr>
      </p:pic>
    </p:spTree>
    <p:extLst>
      <p:ext uri="{BB962C8B-B14F-4D97-AF65-F5344CB8AC3E}">
        <p14:creationId xmlns:p14="http://schemas.microsoft.com/office/powerpoint/2010/main" val="37334770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9"/>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1" indent="0" algn="ctr" rtl="0">
              <a:lnSpc>
                <a:spcPct val="90000"/>
              </a:lnSpc>
              <a:spcBef>
                <a:spcPts val="0"/>
              </a:spcBef>
              <a:spcAft>
                <a:spcPts val="0"/>
              </a:spcAft>
              <a:buClr>
                <a:srgbClr val="3F3F3F"/>
              </a:buClr>
              <a:buSzPts val="3200"/>
              <a:buFont typeface="Open Sans ExtraBold"/>
              <a:buNone/>
            </a:pPr>
            <a:r>
              <a:rPr lang="en-US" sz="2800" b="1">
                <a:solidFill>
                  <a:srgbClr val="3F3F3F"/>
                </a:solidFill>
                <a:latin typeface="Open Sans"/>
                <a:ea typeface="Open Sans"/>
                <a:cs typeface="Open Sans"/>
                <a:sym typeface="Open Sans"/>
              </a:rPr>
              <a:t>Threat Hunting</a:t>
            </a:r>
            <a:endParaRPr sz="2800" b="1">
              <a:latin typeface="Open Sans"/>
              <a:ea typeface="Open Sans"/>
              <a:cs typeface="Open Sans"/>
              <a:sym typeface="Open Sans"/>
            </a:endParaRPr>
          </a:p>
        </p:txBody>
      </p:sp>
      <p:pic>
        <p:nvPicPr>
          <p:cNvPr id="329" name="Google Shape;329;p59"/>
          <p:cNvPicPr preferRelativeResize="0"/>
          <p:nvPr/>
        </p:nvPicPr>
        <p:blipFill rotWithShape="1">
          <a:blip r:embed="rId3">
            <a:alphaModFix/>
          </a:blip>
          <a:srcRect/>
          <a:stretch/>
        </p:blipFill>
        <p:spPr>
          <a:xfrm>
            <a:off x="5650215" y="752158"/>
            <a:ext cx="4979955" cy="365760"/>
          </a:xfrm>
          <a:prstGeom prst="rect">
            <a:avLst/>
          </a:prstGeom>
          <a:noFill/>
          <a:ln>
            <a:noFill/>
          </a:ln>
        </p:spPr>
      </p:pic>
      <p:sp>
        <p:nvSpPr>
          <p:cNvPr id="5" name="Rectangle: Rounded Corners 4">
            <a:extLst>
              <a:ext uri="{FF2B5EF4-FFF2-40B4-BE49-F238E27FC236}">
                <a16:creationId xmlns:a16="http://schemas.microsoft.com/office/drawing/2014/main" id="{AAD01A7D-7DD6-4914-93DD-15F80A4A9650}"/>
              </a:ext>
            </a:extLst>
          </p:cNvPr>
          <p:cNvSpPr/>
          <p:nvPr/>
        </p:nvSpPr>
        <p:spPr>
          <a:xfrm>
            <a:off x="5584322" y="4531360"/>
            <a:ext cx="4375226" cy="4163551"/>
          </a:xfrm>
          <a:prstGeom prst="roundRect">
            <a:avLst>
              <a:gd name="adj" fmla="val 6551"/>
            </a:avLst>
          </a:prstGeom>
          <a:solidFill>
            <a:srgbClr val="FFE6CD"/>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2200" b="1">
                <a:solidFill>
                  <a:srgbClr val="3F3F3F"/>
                </a:solidFill>
                <a:latin typeface="Open Sans"/>
                <a:ea typeface="Open Sans"/>
                <a:cs typeface="Open Sans"/>
              </a:rPr>
              <a:t>The value of threat hunting includes:</a:t>
            </a:r>
          </a:p>
          <a:p>
            <a:pPr marL="342900" indent="-342900" algn="ctr">
              <a:lnSpc>
                <a:spcPct val="114000"/>
              </a:lnSpc>
              <a:buFont typeface="Arial" panose="020B0604020202020204" pitchFamily="34" charset="0"/>
              <a:buChar char="•"/>
            </a:pPr>
            <a:r>
              <a:rPr lang="en-US" sz="2200">
                <a:solidFill>
                  <a:srgbClr val="3F3F3F"/>
                </a:solidFill>
                <a:latin typeface="Open Sans"/>
                <a:ea typeface="Open Sans"/>
                <a:cs typeface="Open Sans"/>
              </a:rPr>
              <a:t>Detecting threats early and minimizing potential damage</a:t>
            </a:r>
          </a:p>
          <a:p>
            <a:pPr marL="342900" indent="-342900" algn="ctr">
              <a:lnSpc>
                <a:spcPct val="114000"/>
              </a:lnSpc>
              <a:buFont typeface="Arial" panose="020B0604020202020204" pitchFamily="34" charset="0"/>
              <a:buChar char="•"/>
            </a:pPr>
            <a:r>
              <a:rPr lang="en-US" sz="2200">
                <a:solidFill>
                  <a:srgbClr val="3F3F3F"/>
                </a:solidFill>
                <a:latin typeface="Open Sans"/>
                <a:ea typeface="Open Sans"/>
                <a:cs typeface="Open Sans"/>
              </a:rPr>
              <a:t>Enhancing adaptability by allowing security measures to quickly adjust to new types of attacks</a:t>
            </a:r>
            <a:endParaRPr lang="en-US" sz="2200">
              <a:solidFill>
                <a:srgbClr val="3F3F3F"/>
              </a:solidFill>
              <a:latin typeface="Open Sans"/>
              <a:ea typeface="Open Sans"/>
              <a:cs typeface="Open Sans"/>
              <a:sym typeface="Open Sans"/>
            </a:endParaRPr>
          </a:p>
        </p:txBody>
      </p:sp>
      <p:sp>
        <p:nvSpPr>
          <p:cNvPr id="15" name="Rectangle: Rounded Corners 14">
            <a:extLst>
              <a:ext uri="{FF2B5EF4-FFF2-40B4-BE49-F238E27FC236}">
                <a16:creationId xmlns:a16="http://schemas.microsoft.com/office/drawing/2014/main" id="{92240EA6-3206-4D88-B010-87DBDD3DBFF4}"/>
              </a:ext>
            </a:extLst>
          </p:cNvPr>
          <p:cNvSpPr/>
          <p:nvPr/>
        </p:nvSpPr>
        <p:spPr>
          <a:xfrm>
            <a:off x="967014" y="4531360"/>
            <a:ext cx="4375226" cy="4163551"/>
          </a:xfrm>
          <a:prstGeom prst="roundRect">
            <a:avLst>
              <a:gd name="adj" fmla="val 6551"/>
            </a:avLst>
          </a:prstGeom>
          <a:solidFill>
            <a:srgbClr val="CAE7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sym typeface="Open Sans"/>
              </a:rPr>
              <a:t>Threat hunting involves:</a:t>
            </a:r>
          </a:p>
          <a:p>
            <a:pPr algn="ctr"/>
            <a:r>
              <a:rPr lang="en-US" sz="2200">
                <a:solidFill>
                  <a:srgbClr val="3F3F3F"/>
                </a:solidFill>
                <a:latin typeface="Open Sans"/>
                <a:ea typeface="Open Sans"/>
                <a:cs typeface="Open Sans"/>
                <a:sym typeface="Open Sans"/>
              </a:rPr>
              <a:t>Planning, collecting, processing, analyzing, and disseminating information that poses a threat to an organization. This knowledge is then applied to mitigate the threat.</a:t>
            </a:r>
            <a:endParaRPr lang="en-US" sz="2200"/>
          </a:p>
        </p:txBody>
      </p:sp>
      <p:sp>
        <p:nvSpPr>
          <p:cNvPr id="17" name="Rectangle: Rounded Corners 16">
            <a:extLst>
              <a:ext uri="{FF2B5EF4-FFF2-40B4-BE49-F238E27FC236}">
                <a16:creationId xmlns:a16="http://schemas.microsoft.com/office/drawing/2014/main" id="{20BD503D-F2D1-4ABC-B501-6D148D9A099F}"/>
              </a:ext>
            </a:extLst>
          </p:cNvPr>
          <p:cNvSpPr/>
          <p:nvPr/>
        </p:nvSpPr>
        <p:spPr>
          <a:xfrm>
            <a:off x="10308722" y="4531360"/>
            <a:ext cx="4375226" cy="4163551"/>
          </a:xfrm>
          <a:prstGeom prst="roundRect">
            <a:avLst>
              <a:gd name="adj" fmla="val 6551"/>
            </a:avLst>
          </a:prstGeom>
          <a:solidFill>
            <a:srgbClr val="CAE7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2200" b="1">
                <a:solidFill>
                  <a:srgbClr val="3F3F3F"/>
                </a:solidFill>
                <a:latin typeface="Open Sans"/>
                <a:ea typeface="Open Sans"/>
                <a:cs typeface="Open Sans"/>
                <a:sym typeface="Open Sans"/>
              </a:rPr>
              <a:t>Benefits of threat hunting:</a:t>
            </a:r>
          </a:p>
          <a:p>
            <a:pPr marL="342900" indent="-342900" algn="ctr">
              <a:lnSpc>
                <a:spcPct val="114000"/>
              </a:lnSpc>
              <a:buFont typeface="Arial" panose="020B0604020202020204" pitchFamily="34" charset="0"/>
              <a:buChar char="•"/>
            </a:pPr>
            <a:r>
              <a:rPr lang="en-US" sz="2200">
                <a:solidFill>
                  <a:srgbClr val="3F3F3F"/>
                </a:solidFill>
                <a:latin typeface="Open Sans"/>
                <a:ea typeface="Open Sans"/>
                <a:cs typeface="Open Sans"/>
                <a:sym typeface="Open Sans"/>
              </a:rPr>
              <a:t>Processing threat data to better understand attackers</a:t>
            </a:r>
          </a:p>
          <a:p>
            <a:pPr marL="342900" indent="-342900" algn="ctr">
              <a:lnSpc>
                <a:spcPct val="114000"/>
              </a:lnSpc>
              <a:buFont typeface="Arial" panose="020B0604020202020204" pitchFamily="34" charset="0"/>
              <a:buChar char="•"/>
            </a:pPr>
            <a:r>
              <a:rPr lang="en-US" sz="2200">
                <a:solidFill>
                  <a:srgbClr val="3F3F3F"/>
                </a:solidFill>
                <a:latin typeface="Open Sans"/>
                <a:ea typeface="Open Sans"/>
                <a:cs typeface="Open Sans"/>
                <a:sym typeface="Open Sans"/>
              </a:rPr>
              <a:t>Responding faster to incidents</a:t>
            </a:r>
          </a:p>
          <a:p>
            <a:pPr marL="342900" indent="-342900" algn="ctr">
              <a:lnSpc>
                <a:spcPct val="114000"/>
              </a:lnSpc>
              <a:buFont typeface="Arial" panose="020B0604020202020204" pitchFamily="34" charset="0"/>
              <a:buChar char="•"/>
            </a:pPr>
            <a:r>
              <a:rPr lang="en-US" sz="2200">
                <a:solidFill>
                  <a:srgbClr val="3F3F3F"/>
                </a:solidFill>
                <a:latin typeface="Open Sans"/>
                <a:ea typeface="Open Sans"/>
                <a:cs typeface="Open Sans"/>
                <a:sym typeface="Open Sans"/>
              </a:rPr>
              <a:t>Proactively getting ahead of the attacker's next move</a:t>
            </a:r>
            <a:endParaRPr lang="en-US" sz="2200" b="0" i="0" u="none" strike="noStrike" cap="none">
              <a:solidFill>
                <a:schemeClr val="lt1"/>
              </a:solidFill>
              <a:latin typeface="Arial"/>
              <a:ea typeface="Arial"/>
              <a:cs typeface="Arial"/>
              <a:sym typeface="Arial"/>
            </a:endParaRPr>
          </a:p>
        </p:txBody>
      </p:sp>
      <p:pic>
        <p:nvPicPr>
          <p:cNvPr id="9" name="Graphic 8">
            <a:extLst>
              <a:ext uri="{FF2B5EF4-FFF2-40B4-BE49-F238E27FC236}">
                <a16:creationId xmlns:a16="http://schemas.microsoft.com/office/drawing/2014/main" id="{E5837A1C-7326-42DF-ADFD-52DF944E8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4887" y="1400111"/>
            <a:ext cx="4086225" cy="2581275"/>
          </a:xfrm>
          <a:prstGeom prst="rect">
            <a:avLst/>
          </a:prstGeom>
        </p:spPr>
      </p:pic>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r>
              <a:rPr lang="en-US"/>
              <a:t>Digital Forensics</a:t>
            </a:r>
          </a:p>
        </p:txBody>
      </p:sp>
    </p:spTree>
    <p:extLst>
      <p:ext uri="{BB962C8B-B14F-4D97-AF65-F5344CB8AC3E}">
        <p14:creationId xmlns:p14="http://schemas.microsoft.com/office/powerpoint/2010/main" val="41958288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Google Shape;612;p58"/>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Digital Forensics</a:t>
            </a:r>
            <a:endParaRPr>
              <a:latin typeface="Open Sans"/>
              <a:ea typeface="Open Sans"/>
              <a:cs typeface="Open Sans"/>
              <a:sym typeface="Open Sans"/>
            </a:endParaRPr>
          </a:p>
        </p:txBody>
      </p:sp>
      <p:sp>
        <p:nvSpPr>
          <p:cNvPr id="613" name="Google Shape;613;p58"/>
          <p:cNvSpPr txBox="1"/>
          <p:nvPr/>
        </p:nvSpPr>
        <p:spPr>
          <a:xfrm>
            <a:off x="9032288" y="1117918"/>
            <a:ext cx="6394909" cy="381001"/>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2200"/>
              <a:buFont typeface="Open Sans"/>
              <a:buNone/>
            </a:pPr>
            <a:r>
              <a:rPr lang="en-US" sz="2200" b="1" i="0" u="none" strike="noStrike" cap="none">
                <a:solidFill>
                  <a:srgbClr val="FFFFFF"/>
                </a:solidFill>
                <a:latin typeface="Open Sans"/>
                <a:ea typeface="Open Sans"/>
                <a:cs typeface="Open Sans"/>
                <a:sym typeface="Open Sans"/>
              </a:rPr>
              <a:t>Digital Forensics</a:t>
            </a:r>
            <a:endParaRPr sz="1400" b="0" i="0" u="none" strike="noStrike" cap="none">
              <a:solidFill>
                <a:srgbClr val="000000"/>
              </a:solidFill>
              <a:latin typeface="Arial"/>
              <a:ea typeface="Arial"/>
              <a:cs typeface="Arial"/>
              <a:sym typeface="Arial"/>
            </a:endParaRPr>
          </a:p>
        </p:txBody>
      </p:sp>
      <p:pic>
        <p:nvPicPr>
          <p:cNvPr id="614" name="Google Shape;614;p58"/>
          <p:cNvPicPr preferRelativeResize="0"/>
          <p:nvPr/>
        </p:nvPicPr>
        <p:blipFill rotWithShape="1">
          <a:blip r:embed="rId3">
            <a:alphaModFix/>
          </a:blip>
          <a:srcRect/>
          <a:stretch/>
        </p:blipFill>
        <p:spPr>
          <a:xfrm>
            <a:off x="5864384" y="752158"/>
            <a:ext cx="4527232" cy="365760"/>
          </a:xfrm>
          <a:prstGeom prst="rect">
            <a:avLst/>
          </a:prstGeom>
          <a:noFill/>
          <a:ln>
            <a:noFill/>
          </a:ln>
        </p:spPr>
      </p:pic>
      <p:sp>
        <p:nvSpPr>
          <p:cNvPr id="620" name="Google Shape;620;p58"/>
          <p:cNvSpPr/>
          <p:nvPr/>
        </p:nvSpPr>
        <p:spPr>
          <a:xfrm>
            <a:off x="10825790" y="2763520"/>
            <a:ext cx="4769810" cy="3725917"/>
          </a:xfrm>
          <a:prstGeom prst="rect">
            <a:avLst/>
          </a:prstGeom>
          <a:solidFill>
            <a:srgbClr val="F2F2F2"/>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goal of digital forensics includes:</a:t>
            </a:r>
          </a:p>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Examining digital media in a forensically sound manner</a:t>
            </a:r>
          </a:p>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Identifying, preserving, recovering, analyzing, and presenting facts and opinions about the digital information</a:t>
            </a:r>
            <a:endParaRPr sz="2200" b="0" i="0" u="none" strike="noStrike" cap="none">
              <a:solidFill>
                <a:srgbClr val="3F3F3F"/>
              </a:solidFill>
              <a:latin typeface="Open Sans"/>
              <a:ea typeface="Open Sans"/>
              <a:cs typeface="Open Sans"/>
              <a:sym typeface="Open Sans"/>
            </a:endParaRPr>
          </a:p>
        </p:txBody>
      </p:sp>
      <p:grpSp>
        <p:nvGrpSpPr>
          <p:cNvPr id="25" name="Google Shape;1184;p33">
            <a:extLst>
              <a:ext uri="{FF2B5EF4-FFF2-40B4-BE49-F238E27FC236}">
                <a16:creationId xmlns:a16="http://schemas.microsoft.com/office/drawing/2014/main" id="{9AE52CDC-D2D3-4048-8BBA-FB77E1390E49}"/>
              </a:ext>
            </a:extLst>
          </p:cNvPr>
          <p:cNvGrpSpPr/>
          <p:nvPr/>
        </p:nvGrpSpPr>
        <p:grpSpPr>
          <a:xfrm flipH="1">
            <a:off x="10412173" y="3839319"/>
            <a:ext cx="413617" cy="1543418"/>
            <a:chOff x="3689291" y="5292399"/>
            <a:chExt cx="413617" cy="1543418"/>
          </a:xfrm>
          <a:solidFill>
            <a:schemeClr val="tx1">
              <a:lumMod val="75000"/>
              <a:lumOff val="25000"/>
            </a:schemeClr>
          </a:solidFill>
        </p:grpSpPr>
        <p:sp>
          <p:nvSpPr>
            <p:cNvPr id="26" name="Google Shape;1185;p33">
              <a:extLst>
                <a:ext uri="{FF2B5EF4-FFF2-40B4-BE49-F238E27FC236}">
                  <a16:creationId xmlns:a16="http://schemas.microsoft.com/office/drawing/2014/main" id="{67CA0369-8D1C-4F47-A8DD-9C1F1F0F4425}"/>
                </a:ext>
              </a:extLst>
            </p:cNvPr>
            <p:cNvSpPr/>
            <p:nvPr/>
          </p:nvSpPr>
          <p:spPr>
            <a:xfrm>
              <a:off x="4001308" y="5292399"/>
              <a:ext cx="101600" cy="1543418"/>
            </a:xfrm>
            <a:prstGeom prst="rect">
              <a:avLst/>
            </a:prstGeom>
            <a:grpFill/>
            <a:ln>
              <a:solidFill>
                <a:schemeClr val="tx1">
                  <a:lumMod val="75000"/>
                  <a:lumOff val="25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 name="Google Shape;1186;p33">
              <a:extLst>
                <a:ext uri="{FF2B5EF4-FFF2-40B4-BE49-F238E27FC236}">
                  <a16:creationId xmlns:a16="http://schemas.microsoft.com/office/drawing/2014/main" id="{49BFD31E-6678-408A-8CB0-5033C1492189}"/>
                </a:ext>
              </a:extLst>
            </p:cNvPr>
            <p:cNvSpPr/>
            <p:nvPr/>
          </p:nvSpPr>
          <p:spPr>
            <a:xfrm rot="-5400000">
              <a:off x="3663567" y="5903336"/>
              <a:ext cx="372991" cy="321544"/>
            </a:xfrm>
            <a:prstGeom prst="triangle">
              <a:avLst>
                <a:gd name="adj" fmla="val 50000"/>
              </a:avLst>
            </a:prstGeom>
            <a:grpFill/>
            <a:ln>
              <a:solidFill>
                <a:schemeClr val="tx1">
                  <a:lumMod val="75000"/>
                  <a:lumOff val="25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8" name="Google Shape;1187;p33">
            <a:extLst>
              <a:ext uri="{FF2B5EF4-FFF2-40B4-BE49-F238E27FC236}">
                <a16:creationId xmlns:a16="http://schemas.microsoft.com/office/drawing/2014/main" id="{06CEEA56-97D4-452A-ACE6-9DB844771A7F}"/>
              </a:ext>
            </a:extLst>
          </p:cNvPr>
          <p:cNvGrpSpPr/>
          <p:nvPr/>
        </p:nvGrpSpPr>
        <p:grpSpPr>
          <a:xfrm>
            <a:off x="5430211" y="3839319"/>
            <a:ext cx="413617" cy="1543418"/>
            <a:chOff x="3689291" y="5292399"/>
            <a:chExt cx="413617" cy="1543418"/>
          </a:xfrm>
          <a:solidFill>
            <a:schemeClr val="tx1">
              <a:lumMod val="75000"/>
              <a:lumOff val="25000"/>
            </a:schemeClr>
          </a:solidFill>
        </p:grpSpPr>
        <p:sp>
          <p:nvSpPr>
            <p:cNvPr id="29" name="Google Shape;1188;p33">
              <a:extLst>
                <a:ext uri="{FF2B5EF4-FFF2-40B4-BE49-F238E27FC236}">
                  <a16:creationId xmlns:a16="http://schemas.microsoft.com/office/drawing/2014/main" id="{A1A7A135-7101-48C7-A029-4E718EA1BD68}"/>
                </a:ext>
              </a:extLst>
            </p:cNvPr>
            <p:cNvSpPr/>
            <p:nvPr/>
          </p:nvSpPr>
          <p:spPr>
            <a:xfrm>
              <a:off x="4001308" y="5292399"/>
              <a:ext cx="101600" cy="1543418"/>
            </a:xfrm>
            <a:prstGeom prst="rect">
              <a:avLst/>
            </a:prstGeom>
            <a:grpFill/>
            <a:ln>
              <a:solidFill>
                <a:schemeClr val="tx1">
                  <a:lumMod val="75000"/>
                  <a:lumOff val="25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 name="Google Shape;1189;p33">
              <a:extLst>
                <a:ext uri="{FF2B5EF4-FFF2-40B4-BE49-F238E27FC236}">
                  <a16:creationId xmlns:a16="http://schemas.microsoft.com/office/drawing/2014/main" id="{C6025341-BE1B-4EAE-9DE5-C341897F7B48}"/>
                </a:ext>
              </a:extLst>
            </p:cNvPr>
            <p:cNvSpPr/>
            <p:nvPr/>
          </p:nvSpPr>
          <p:spPr>
            <a:xfrm rot="-5400000">
              <a:off x="3663567" y="5903336"/>
              <a:ext cx="372991" cy="321544"/>
            </a:xfrm>
            <a:prstGeom prst="triangle">
              <a:avLst>
                <a:gd name="adj" fmla="val 50000"/>
              </a:avLst>
            </a:prstGeom>
            <a:grpFill/>
            <a:ln>
              <a:solidFill>
                <a:schemeClr val="tx1">
                  <a:lumMod val="75000"/>
                  <a:lumOff val="25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2" name="Google Shape;1195;p33">
            <a:extLst>
              <a:ext uri="{FF2B5EF4-FFF2-40B4-BE49-F238E27FC236}">
                <a16:creationId xmlns:a16="http://schemas.microsoft.com/office/drawing/2014/main" id="{EDD0EC54-8CCF-4143-8028-FD8DDEF7DDED}"/>
              </a:ext>
            </a:extLst>
          </p:cNvPr>
          <p:cNvSpPr/>
          <p:nvPr/>
        </p:nvSpPr>
        <p:spPr>
          <a:xfrm>
            <a:off x="5843829" y="3113337"/>
            <a:ext cx="4568343" cy="3274763"/>
          </a:xfrm>
          <a:prstGeom prst="roundRect">
            <a:avLst>
              <a:gd name="adj" fmla="val 4703"/>
            </a:avLst>
          </a:prstGeom>
          <a:solidFill>
            <a:schemeClr val="bg1"/>
          </a:solidFill>
          <a:ln w="25400" cap="flat" cmpd="sng">
            <a:solidFill>
              <a:schemeClr val="tx1">
                <a:lumMod val="75000"/>
                <a:lumOff val="2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 name="Graphic 33">
            <a:extLst>
              <a:ext uri="{FF2B5EF4-FFF2-40B4-BE49-F238E27FC236}">
                <a16:creationId xmlns:a16="http://schemas.microsoft.com/office/drawing/2014/main" id="{199E6F74-E0F7-4E4D-B84C-0E77866EC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8796" y="3535608"/>
            <a:ext cx="3934608" cy="2389438"/>
          </a:xfrm>
          <a:prstGeom prst="rect">
            <a:avLst/>
          </a:prstGeom>
        </p:spPr>
      </p:pic>
      <p:sp>
        <p:nvSpPr>
          <p:cNvPr id="2" name="Google Shape;620;p58">
            <a:extLst>
              <a:ext uri="{FF2B5EF4-FFF2-40B4-BE49-F238E27FC236}">
                <a16:creationId xmlns:a16="http://schemas.microsoft.com/office/drawing/2014/main" id="{F59CD203-CCB4-DB62-A8AC-85689EE22C14}"/>
              </a:ext>
            </a:extLst>
          </p:cNvPr>
          <p:cNvSpPr/>
          <p:nvPr/>
        </p:nvSpPr>
        <p:spPr>
          <a:xfrm>
            <a:off x="614364" y="2934565"/>
            <a:ext cx="4769810" cy="3725917"/>
          </a:xfrm>
          <a:prstGeom prst="rect">
            <a:avLst/>
          </a:prstGeom>
          <a:solidFill>
            <a:srgbClr val="F2F2F2"/>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Digital forensics, sometimes known as digital forensic science, is a branch of forensic science that involves the recovery and investigation of material found in digital devices, often in relation to cyber crimes.</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9"/>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Forensic Process</a:t>
            </a:r>
            <a:endParaRPr>
              <a:latin typeface="Open Sans"/>
              <a:ea typeface="Open Sans"/>
              <a:cs typeface="Open Sans"/>
              <a:sym typeface="Open Sans"/>
            </a:endParaRPr>
          </a:p>
        </p:txBody>
      </p:sp>
      <p:pic>
        <p:nvPicPr>
          <p:cNvPr id="646" name="Google Shape;646;p59"/>
          <p:cNvPicPr preferRelativeResize="0"/>
          <p:nvPr/>
        </p:nvPicPr>
        <p:blipFill rotWithShape="1">
          <a:blip r:embed="rId3">
            <a:alphaModFix/>
          </a:blip>
          <a:srcRect/>
          <a:stretch/>
        </p:blipFill>
        <p:spPr>
          <a:xfrm>
            <a:off x="5864384" y="752158"/>
            <a:ext cx="4527232" cy="365760"/>
          </a:xfrm>
          <a:prstGeom prst="rect">
            <a:avLst/>
          </a:prstGeom>
          <a:noFill/>
          <a:ln>
            <a:noFill/>
          </a:ln>
        </p:spPr>
      </p:pic>
      <p:grpSp>
        <p:nvGrpSpPr>
          <p:cNvPr id="24" name="Group 23">
            <a:extLst>
              <a:ext uri="{FF2B5EF4-FFF2-40B4-BE49-F238E27FC236}">
                <a16:creationId xmlns:a16="http://schemas.microsoft.com/office/drawing/2014/main" id="{0FE5F032-9DD9-499A-94C3-4678F792B8BC}"/>
              </a:ext>
            </a:extLst>
          </p:cNvPr>
          <p:cNvGrpSpPr/>
          <p:nvPr/>
        </p:nvGrpSpPr>
        <p:grpSpPr>
          <a:xfrm>
            <a:off x="1018934" y="4835175"/>
            <a:ext cx="14308150" cy="317799"/>
            <a:chOff x="683559" y="3482898"/>
            <a:chExt cx="10928081" cy="242724"/>
          </a:xfrm>
        </p:grpSpPr>
        <p:cxnSp>
          <p:nvCxnSpPr>
            <p:cNvPr id="25" name="Straight Arrow Connector 24">
              <a:extLst>
                <a:ext uri="{FF2B5EF4-FFF2-40B4-BE49-F238E27FC236}">
                  <a16:creationId xmlns:a16="http://schemas.microsoft.com/office/drawing/2014/main" id="{56E54811-0AAC-415A-85BC-3667C879712C}"/>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D4D70A47-7641-4295-A7F9-4E68C9F6083F}"/>
                </a:ext>
              </a:extLst>
            </p:cNvPr>
            <p:cNvSpPr/>
            <p:nvPr/>
          </p:nvSpPr>
          <p:spPr>
            <a:xfrm rot="5400000">
              <a:off x="11311346" y="3425328"/>
              <a:ext cx="242724" cy="357864"/>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27" name="TextBox 26">
            <a:extLst>
              <a:ext uri="{FF2B5EF4-FFF2-40B4-BE49-F238E27FC236}">
                <a16:creationId xmlns:a16="http://schemas.microsoft.com/office/drawing/2014/main" id="{B880B6A0-D68A-4866-86DC-8D415DCAED85}"/>
              </a:ext>
            </a:extLst>
          </p:cNvPr>
          <p:cNvSpPr txBox="1"/>
          <p:nvPr/>
        </p:nvSpPr>
        <p:spPr>
          <a:xfrm>
            <a:off x="1707878" y="2884628"/>
            <a:ext cx="4256382" cy="1413720"/>
          </a:xfrm>
          <a:prstGeom prst="rect">
            <a:avLst/>
          </a:prstGeom>
          <a:noFill/>
        </p:spPr>
        <p:txBody>
          <a:bodyPr wrap="square" lIns="0" rIns="0" rtlCol="0" anchor="t">
            <a:spAutoFit/>
          </a:bodyPr>
          <a:lstStyle/>
          <a:p>
            <a:pPr marL="342900" lvl="1" indent="-342900">
              <a:lnSpc>
                <a:spcPct val="90000"/>
              </a:lnSpc>
              <a:spcBef>
                <a:spcPts val="800"/>
              </a:spcBef>
              <a:buSzPts val="2200"/>
              <a:buFont typeface="Arial" panose="020B0604020202020204" pitchFamily="34" charset="0"/>
              <a:buChar char="•"/>
            </a:pPr>
            <a:r>
              <a:rPr lang="en-US" sz="2200">
                <a:solidFill>
                  <a:srgbClr val="3F3F3F"/>
                </a:solidFill>
                <a:latin typeface="Open Sans"/>
                <a:ea typeface="Open Sans"/>
                <a:cs typeface="Open Sans"/>
                <a:sym typeface="Open Sans"/>
              </a:rPr>
              <a:t>Identify the purpose of the investigation</a:t>
            </a:r>
          </a:p>
          <a:p>
            <a:pPr marL="342900" lvl="1" indent="-342900">
              <a:lnSpc>
                <a:spcPct val="90000"/>
              </a:lnSpc>
              <a:spcBef>
                <a:spcPts val="800"/>
              </a:spcBef>
              <a:buSzPts val="2200"/>
              <a:buFont typeface="Arial" panose="020B0604020202020204" pitchFamily="34" charset="0"/>
              <a:buChar char="•"/>
            </a:pPr>
            <a:r>
              <a:rPr lang="en-US" sz="2200">
                <a:solidFill>
                  <a:srgbClr val="3F3F3F"/>
                </a:solidFill>
                <a:latin typeface="Open Sans"/>
                <a:ea typeface="Open Sans"/>
                <a:cs typeface="Open Sans"/>
                <a:sym typeface="Open Sans"/>
              </a:rPr>
              <a:t>Identify the resources required</a:t>
            </a:r>
          </a:p>
        </p:txBody>
      </p:sp>
      <p:grpSp>
        <p:nvGrpSpPr>
          <p:cNvPr id="40" name="Group 39">
            <a:extLst>
              <a:ext uri="{FF2B5EF4-FFF2-40B4-BE49-F238E27FC236}">
                <a16:creationId xmlns:a16="http://schemas.microsoft.com/office/drawing/2014/main" id="{55FE23E2-31BD-466F-8D20-D5D1361DA40C}"/>
              </a:ext>
            </a:extLst>
          </p:cNvPr>
          <p:cNvGrpSpPr/>
          <p:nvPr/>
        </p:nvGrpSpPr>
        <p:grpSpPr>
          <a:xfrm>
            <a:off x="1009896" y="2106264"/>
            <a:ext cx="710354" cy="3137232"/>
            <a:chOff x="1009896" y="2106264"/>
            <a:chExt cx="710354" cy="3137232"/>
          </a:xfrm>
        </p:grpSpPr>
        <p:sp>
          <p:nvSpPr>
            <p:cNvPr id="41" name="Teardrop 40">
              <a:extLst>
                <a:ext uri="{FF2B5EF4-FFF2-40B4-BE49-F238E27FC236}">
                  <a16:creationId xmlns:a16="http://schemas.microsoft.com/office/drawing/2014/main" id="{CBD97601-C021-4465-A0AC-3DFBECE109EB}"/>
                </a:ext>
              </a:extLst>
            </p:cNvPr>
            <p:cNvSpPr/>
            <p:nvPr/>
          </p:nvSpPr>
          <p:spPr>
            <a:xfrm rot="18900000">
              <a:off x="1221406" y="4744652"/>
              <a:ext cx="498844" cy="498844"/>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42" name="Straight Connector 41">
              <a:extLst>
                <a:ext uri="{FF2B5EF4-FFF2-40B4-BE49-F238E27FC236}">
                  <a16:creationId xmlns:a16="http://schemas.microsoft.com/office/drawing/2014/main" id="{39043E50-B327-4E26-A782-243D9988E7A7}"/>
                </a:ext>
              </a:extLst>
            </p:cNvPr>
            <p:cNvCxnSpPr/>
            <p:nvPr/>
          </p:nvCxnSpPr>
          <p:spPr>
            <a:xfrm flipV="1">
              <a:off x="1470828" y="2106264"/>
              <a:ext cx="0" cy="3137232"/>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F6A2460-D5CE-42F2-9114-78E64F9C9676}"/>
                </a:ext>
              </a:extLst>
            </p:cNvPr>
            <p:cNvSpPr txBox="1"/>
            <p:nvPr/>
          </p:nvSpPr>
          <p:spPr>
            <a:xfrm rot="16200000">
              <a:off x="597443" y="3194909"/>
              <a:ext cx="1301959" cy="477054"/>
            </a:xfrm>
            <a:prstGeom prst="rect">
              <a:avLst/>
            </a:prstGeom>
            <a:noFill/>
          </p:spPr>
          <p:txBody>
            <a:bodyPr wrap="none" rtlCol="0">
              <a:spAutoFit/>
            </a:bodyPr>
            <a:lstStyle/>
            <a:p>
              <a:r>
                <a:rPr lang="en-US" sz="25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Stage 1</a:t>
              </a:r>
            </a:p>
          </p:txBody>
        </p:sp>
      </p:grpSp>
      <p:sp>
        <p:nvSpPr>
          <p:cNvPr id="44" name="TextBox 43">
            <a:extLst>
              <a:ext uri="{FF2B5EF4-FFF2-40B4-BE49-F238E27FC236}">
                <a16:creationId xmlns:a16="http://schemas.microsoft.com/office/drawing/2014/main" id="{C289BB2F-2879-4E2A-92DC-68F7F1CBB337}"/>
              </a:ext>
            </a:extLst>
          </p:cNvPr>
          <p:cNvSpPr txBox="1"/>
          <p:nvPr/>
        </p:nvSpPr>
        <p:spPr>
          <a:xfrm>
            <a:off x="4910382" y="5902816"/>
            <a:ext cx="3827217" cy="1109022"/>
          </a:xfrm>
          <a:prstGeom prst="rect">
            <a:avLst/>
          </a:prstGeom>
          <a:noFill/>
        </p:spPr>
        <p:txBody>
          <a:bodyPr wrap="square" lIns="0" rIns="0" rtlCol="0" anchor="t">
            <a:spAutoFit/>
          </a:bodyPr>
          <a:lstStyle/>
          <a:p>
            <a:pPr marL="342900" lvl="1" indent="-342900">
              <a:lnSpc>
                <a:spcPct val="90000"/>
              </a:lnSpc>
              <a:spcBef>
                <a:spcPts val="800"/>
              </a:spcBef>
              <a:buSzPts val="2200"/>
              <a:buFont typeface="Arial" panose="020B0604020202020204" pitchFamily="34" charset="0"/>
              <a:buChar char="•"/>
            </a:pPr>
            <a:r>
              <a:rPr lang="en-US" sz="2200">
                <a:solidFill>
                  <a:srgbClr val="3F3F3F"/>
                </a:solidFill>
                <a:latin typeface="Open Sans"/>
                <a:ea typeface="Open Sans"/>
                <a:cs typeface="Open Sans"/>
                <a:sym typeface="Open Sans"/>
              </a:rPr>
              <a:t>Identify the sources of digital evidence</a:t>
            </a:r>
          </a:p>
          <a:p>
            <a:pPr marL="342900" lvl="1" indent="-342900">
              <a:lnSpc>
                <a:spcPct val="90000"/>
              </a:lnSpc>
              <a:spcBef>
                <a:spcPts val="800"/>
              </a:spcBef>
              <a:buSzPts val="2200"/>
              <a:buFont typeface="Arial" panose="020B0604020202020204" pitchFamily="34" charset="0"/>
              <a:buChar char="•"/>
            </a:pPr>
            <a:r>
              <a:rPr lang="en-US" sz="2200">
                <a:solidFill>
                  <a:srgbClr val="3F3F3F"/>
                </a:solidFill>
                <a:latin typeface="Open Sans"/>
                <a:ea typeface="Open Sans"/>
                <a:cs typeface="Open Sans"/>
                <a:sym typeface="Open Sans"/>
              </a:rPr>
              <a:t>Preserve digital evidence</a:t>
            </a:r>
          </a:p>
        </p:txBody>
      </p:sp>
      <p:grpSp>
        <p:nvGrpSpPr>
          <p:cNvPr id="45" name="Group 44">
            <a:extLst>
              <a:ext uri="{FF2B5EF4-FFF2-40B4-BE49-F238E27FC236}">
                <a16:creationId xmlns:a16="http://schemas.microsoft.com/office/drawing/2014/main" id="{4DCD9E88-0D62-403D-8C6D-0D51A059A67E}"/>
              </a:ext>
            </a:extLst>
          </p:cNvPr>
          <p:cNvGrpSpPr/>
          <p:nvPr/>
        </p:nvGrpSpPr>
        <p:grpSpPr>
          <a:xfrm>
            <a:off x="4292085" y="4764566"/>
            <a:ext cx="718834" cy="3136770"/>
            <a:chOff x="4292085" y="4764566"/>
            <a:chExt cx="718834" cy="3136770"/>
          </a:xfrm>
          <a:solidFill>
            <a:srgbClr val="EF6461"/>
          </a:solidFill>
        </p:grpSpPr>
        <p:sp>
          <p:nvSpPr>
            <p:cNvPr id="46" name="Teardrop 45">
              <a:extLst>
                <a:ext uri="{FF2B5EF4-FFF2-40B4-BE49-F238E27FC236}">
                  <a16:creationId xmlns:a16="http://schemas.microsoft.com/office/drawing/2014/main" id="{9F7B7368-37A7-4DCB-813B-5BDBFB075680}"/>
                </a:ext>
              </a:extLst>
            </p:cNvPr>
            <p:cNvSpPr/>
            <p:nvPr/>
          </p:nvSpPr>
          <p:spPr>
            <a:xfrm rot="2700000" flipV="1">
              <a:off x="4512115" y="4764606"/>
              <a:ext cx="498844" cy="498764"/>
            </a:xfrm>
            <a:prstGeom prst="teardrop">
              <a:avLst>
                <a:gd name="adj" fmla="val 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47" name="Straight Connector 46">
              <a:extLst>
                <a:ext uri="{FF2B5EF4-FFF2-40B4-BE49-F238E27FC236}">
                  <a16:creationId xmlns:a16="http://schemas.microsoft.com/office/drawing/2014/main" id="{B5DBE3B9-458C-4E1C-8A11-7DECD8D9F9DC}"/>
                </a:ext>
              </a:extLst>
            </p:cNvPr>
            <p:cNvCxnSpPr/>
            <p:nvPr/>
          </p:nvCxnSpPr>
          <p:spPr>
            <a:xfrm>
              <a:off x="4761537" y="4764606"/>
              <a:ext cx="0" cy="3136730"/>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6DC0090-652C-4D9D-8A47-AEB40AF77DED}"/>
                </a:ext>
              </a:extLst>
            </p:cNvPr>
            <p:cNvSpPr txBox="1"/>
            <p:nvPr/>
          </p:nvSpPr>
          <p:spPr>
            <a:xfrm rot="16200000">
              <a:off x="3879632" y="6353177"/>
              <a:ext cx="1301959" cy="477054"/>
            </a:xfrm>
            <a:prstGeom prst="rect">
              <a:avLst/>
            </a:prstGeom>
            <a:noFill/>
          </p:spPr>
          <p:txBody>
            <a:bodyPr wrap="none" rtlCol="0">
              <a:spAutoFit/>
            </a:bodyPr>
            <a:lstStyle/>
            <a:p>
              <a:r>
                <a:rPr lang="en-US" sz="25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Stage 2</a:t>
              </a:r>
            </a:p>
          </p:txBody>
        </p:sp>
      </p:grpSp>
      <p:sp>
        <p:nvSpPr>
          <p:cNvPr id="49" name="TextBox 48">
            <a:extLst>
              <a:ext uri="{FF2B5EF4-FFF2-40B4-BE49-F238E27FC236}">
                <a16:creationId xmlns:a16="http://schemas.microsoft.com/office/drawing/2014/main" id="{3A801E95-D014-4C45-8BFB-2972D912A549}"/>
              </a:ext>
            </a:extLst>
          </p:cNvPr>
          <p:cNvSpPr txBox="1"/>
          <p:nvPr/>
        </p:nvSpPr>
        <p:spPr>
          <a:xfrm>
            <a:off x="11412885" y="6028367"/>
            <a:ext cx="3197883" cy="923330"/>
          </a:xfrm>
          <a:prstGeom prst="rect">
            <a:avLst/>
          </a:prstGeom>
          <a:noFill/>
        </p:spPr>
        <p:txBody>
          <a:bodyPr wrap="square" lIns="0" rIns="0" rtlCol="0" anchor="t">
            <a:spAutoFit/>
          </a:bodyPr>
          <a:lstStyle/>
          <a:p>
            <a:pPr marL="342900" lvl="1" indent="-342900">
              <a:spcBef>
                <a:spcPts val="1200"/>
              </a:spcBef>
              <a:buClr>
                <a:schemeClr val="tx1">
                  <a:lumMod val="75000"/>
                  <a:lumOff val="25000"/>
                </a:schemeClr>
              </a:buClr>
              <a:buSzPct val="1000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Report findings</a:t>
            </a:r>
          </a:p>
          <a:p>
            <a:pPr marL="342900" lvl="1" indent="-342900">
              <a:spcBef>
                <a:spcPts val="1200"/>
              </a:spcBef>
              <a:buClr>
                <a:schemeClr val="tx1">
                  <a:lumMod val="75000"/>
                  <a:lumOff val="25000"/>
                </a:schemeClr>
              </a:buClr>
              <a:buSzPct val="1000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Present findings</a:t>
            </a:r>
          </a:p>
        </p:txBody>
      </p:sp>
      <p:grpSp>
        <p:nvGrpSpPr>
          <p:cNvPr id="50" name="Group 49">
            <a:extLst>
              <a:ext uri="{FF2B5EF4-FFF2-40B4-BE49-F238E27FC236}">
                <a16:creationId xmlns:a16="http://schemas.microsoft.com/office/drawing/2014/main" id="{2C14B81C-B977-4654-84B2-7132DFC0EA9F}"/>
              </a:ext>
            </a:extLst>
          </p:cNvPr>
          <p:cNvGrpSpPr/>
          <p:nvPr/>
        </p:nvGrpSpPr>
        <p:grpSpPr>
          <a:xfrm>
            <a:off x="10777549" y="4764566"/>
            <a:ext cx="735873" cy="3136770"/>
            <a:chOff x="10777549" y="4764566"/>
            <a:chExt cx="735873" cy="3136770"/>
          </a:xfrm>
        </p:grpSpPr>
        <p:sp>
          <p:nvSpPr>
            <p:cNvPr id="51" name="Teardrop 50">
              <a:extLst>
                <a:ext uri="{FF2B5EF4-FFF2-40B4-BE49-F238E27FC236}">
                  <a16:creationId xmlns:a16="http://schemas.microsoft.com/office/drawing/2014/main" id="{F473C255-4B18-4AE7-BB6A-5828BC08D366}"/>
                </a:ext>
              </a:extLst>
            </p:cNvPr>
            <p:cNvSpPr/>
            <p:nvPr/>
          </p:nvSpPr>
          <p:spPr>
            <a:xfrm rot="2700000" flipV="1">
              <a:off x="11014618" y="4764606"/>
              <a:ext cx="498844" cy="498764"/>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52" name="Straight Connector 51">
              <a:extLst>
                <a:ext uri="{FF2B5EF4-FFF2-40B4-BE49-F238E27FC236}">
                  <a16:creationId xmlns:a16="http://schemas.microsoft.com/office/drawing/2014/main" id="{B86FCDA2-DD2B-42C3-BB88-E8B970EA38F1}"/>
                </a:ext>
              </a:extLst>
            </p:cNvPr>
            <p:cNvCxnSpPr/>
            <p:nvPr/>
          </p:nvCxnSpPr>
          <p:spPr>
            <a:xfrm>
              <a:off x="11264040" y="4764606"/>
              <a:ext cx="0" cy="313673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F5F9B64-0C10-4AFD-AA9E-93922FC74DE1}"/>
                </a:ext>
              </a:extLst>
            </p:cNvPr>
            <p:cNvSpPr txBox="1"/>
            <p:nvPr/>
          </p:nvSpPr>
          <p:spPr>
            <a:xfrm rot="16200000">
              <a:off x="10365096" y="6361696"/>
              <a:ext cx="1301959" cy="477054"/>
            </a:xfrm>
            <a:prstGeom prst="rect">
              <a:avLst/>
            </a:prstGeom>
            <a:noFill/>
          </p:spPr>
          <p:txBody>
            <a:bodyPr wrap="none" rtlCol="0">
              <a:spAutoFit/>
            </a:bodyPr>
            <a:lstStyle/>
            <a:p>
              <a:r>
                <a:rPr lang="en-US" sz="25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Stage 4</a:t>
              </a:r>
            </a:p>
          </p:txBody>
        </p:sp>
      </p:grpSp>
      <p:sp>
        <p:nvSpPr>
          <p:cNvPr id="54" name="TextBox 53">
            <a:extLst>
              <a:ext uri="{FF2B5EF4-FFF2-40B4-BE49-F238E27FC236}">
                <a16:creationId xmlns:a16="http://schemas.microsoft.com/office/drawing/2014/main" id="{441157D2-B483-4B3C-907E-66C9D4C8708D}"/>
              </a:ext>
            </a:extLst>
          </p:cNvPr>
          <p:cNvSpPr txBox="1"/>
          <p:nvPr/>
        </p:nvSpPr>
        <p:spPr>
          <a:xfrm>
            <a:off x="8307634" y="2884628"/>
            <a:ext cx="4392361" cy="1821011"/>
          </a:xfrm>
          <a:prstGeom prst="rect">
            <a:avLst/>
          </a:prstGeom>
          <a:noFill/>
        </p:spPr>
        <p:txBody>
          <a:bodyPr wrap="square" lIns="0" rIns="0" rtlCol="0" anchor="t">
            <a:spAutoFit/>
          </a:bodyPr>
          <a:lstStyle/>
          <a:p>
            <a:pPr marL="342900" lvl="1" indent="-342900">
              <a:lnSpc>
                <a:spcPct val="90000"/>
              </a:lnSpc>
              <a:spcBef>
                <a:spcPts val="800"/>
              </a:spcBef>
              <a:buSzPts val="2200"/>
              <a:buFont typeface="Arial" panose="020B0604020202020204" pitchFamily="34" charset="0"/>
              <a:buChar char="•"/>
            </a:pPr>
            <a:r>
              <a:rPr lang="en-US" sz="2200">
                <a:solidFill>
                  <a:srgbClr val="3F3F3F"/>
                </a:solidFill>
                <a:latin typeface="Open Sans"/>
                <a:ea typeface="Open Sans"/>
                <a:cs typeface="Open Sans"/>
                <a:sym typeface="Open Sans"/>
              </a:rPr>
              <a:t>Identify tools and techniques to be used</a:t>
            </a:r>
          </a:p>
          <a:p>
            <a:pPr marL="342900" lvl="1" indent="-342900">
              <a:lnSpc>
                <a:spcPct val="90000"/>
              </a:lnSpc>
              <a:spcBef>
                <a:spcPts val="800"/>
              </a:spcBef>
              <a:buSzPts val="2200"/>
              <a:buFont typeface="Arial" panose="020B0604020202020204" pitchFamily="34" charset="0"/>
              <a:buChar char="•"/>
            </a:pPr>
            <a:r>
              <a:rPr lang="en-US" sz="2200">
                <a:solidFill>
                  <a:srgbClr val="3F3F3F"/>
                </a:solidFill>
                <a:latin typeface="Open Sans"/>
                <a:ea typeface="Open Sans"/>
                <a:cs typeface="Open Sans"/>
                <a:sym typeface="Open Sans"/>
              </a:rPr>
              <a:t>Process data</a:t>
            </a:r>
          </a:p>
          <a:p>
            <a:pPr marL="342900" lvl="1" indent="-342900">
              <a:lnSpc>
                <a:spcPct val="90000"/>
              </a:lnSpc>
              <a:spcBef>
                <a:spcPts val="800"/>
              </a:spcBef>
              <a:buSzPts val="2200"/>
              <a:buFont typeface="Arial" panose="020B0604020202020204" pitchFamily="34" charset="0"/>
              <a:buChar char="•"/>
            </a:pPr>
            <a:r>
              <a:rPr lang="en-US" sz="2200">
                <a:solidFill>
                  <a:srgbClr val="3F3F3F"/>
                </a:solidFill>
                <a:latin typeface="Open Sans"/>
                <a:ea typeface="Open Sans"/>
                <a:cs typeface="Open Sans"/>
                <a:sym typeface="Open Sans"/>
              </a:rPr>
              <a:t>Interpret the results of the analysis</a:t>
            </a:r>
          </a:p>
        </p:txBody>
      </p:sp>
      <p:grpSp>
        <p:nvGrpSpPr>
          <p:cNvPr id="55" name="Group 54">
            <a:extLst>
              <a:ext uri="{FF2B5EF4-FFF2-40B4-BE49-F238E27FC236}">
                <a16:creationId xmlns:a16="http://schemas.microsoft.com/office/drawing/2014/main" id="{8FC84C22-4105-40B3-A407-26049B3AD347}"/>
              </a:ext>
            </a:extLst>
          </p:cNvPr>
          <p:cNvGrpSpPr/>
          <p:nvPr/>
        </p:nvGrpSpPr>
        <p:grpSpPr>
          <a:xfrm>
            <a:off x="7522537" y="2106264"/>
            <a:ext cx="743435" cy="3137232"/>
            <a:chOff x="7522537" y="2106264"/>
            <a:chExt cx="743435" cy="3137232"/>
          </a:xfrm>
        </p:grpSpPr>
        <p:sp>
          <p:nvSpPr>
            <p:cNvPr id="56" name="Teardrop 55">
              <a:extLst>
                <a:ext uri="{FF2B5EF4-FFF2-40B4-BE49-F238E27FC236}">
                  <a16:creationId xmlns:a16="http://schemas.microsoft.com/office/drawing/2014/main" id="{07EA7BE9-161B-48CC-954A-75293DF1C220}"/>
                </a:ext>
              </a:extLst>
            </p:cNvPr>
            <p:cNvSpPr/>
            <p:nvPr/>
          </p:nvSpPr>
          <p:spPr>
            <a:xfrm rot="18900000">
              <a:off x="7767128" y="4744652"/>
              <a:ext cx="498844" cy="498844"/>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57" name="Straight Connector 56">
              <a:extLst>
                <a:ext uri="{FF2B5EF4-FFF2-40B4-BE49-F238E27FC236}">
                  <a16:creationId xmlns:a16="http://schemas.microsoft.com/office/drawing/2014/main" id="{69253A08-210B-4D0C-A46B-A7DB4B009BB1}"/>
                </a:ext>
              </a:extLst>
            </p:cNvPr>
            <p:cNvCxnSpPr/>
            <p:nvPr/>
          </p:nvCxnSpPr>
          <p:spPr>
            <a:xfrm flipV="1">
              <a:off x="8016550" y="2106264"/>
              <a:ext cx="0" cy="313723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B54BECC-1896-4493-A734-2E0ED6B382B5}"/>
                </a:ext>
              </a:extLst>
            </p:cNvPr>
            <p:cNvSpPr txBox="1"/>
            <p:nvPr/>
          </p:nvSpPr>
          <p:spPr>
            <a:xfrm rot="16200000">
              <a:off x="7110084" y="3194909"/>
              <a:ext cx="1301959" cy="477054"/>
            </a:xfrm>
            <a:prstGeom prst="rect">
              <a:avLst/>
            </a:prstGeom>
            <a:noFill/>
          </p:spPr>
          <p:txBody>
            <a:bodyPr wrap="none" rtlCol="0">
              <a:spAutoFit/>
            </a:bodyPr>
            <a:lstStyle/>
            <a:p>
              <a:r>
                <a:rPr lang="en-US" sz="25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Stage 3</a:t>
              </a:r>
            </a:p>
          </p:txBody>
        </p:sp>
      </p:grpSp>
      <p:sp>
        <p:nvSpPr>
          <p:cNvPr id="59" name="Arrow: Pentagon 93">
            <a:extLst>
              <a:ext uri="{FF2B5EF4-FFF2-40B4-BE49-F238E27FC236}">
                <a16:creationId xmlns:a16="http://schemas.microsoft.com/office/drawing/2014/main" id="{48AA73F4-25AF-4686-BAA2-01C9067D2615}"/>
              </a:ext>
            </a:extLst>
          </p:cNvPr>
          <p:cNvSpPr/>
          <p:nvPr/>
        </p:nvSpPr>
        <p:spPr>
          <a:xfrm>
            <a:off x="4761535" y="7266807"/>
            <a:ext cx="4118303" cy="634529"/>
          </a:xfrm>
          <a:prstGeom prst="homePlate">
            <a:avLst/>
          </a:prstGeom>
          <a:solidFill>
            <a:srgbClr val="EF6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ts val="2200"/>
            </a:pPr>
            <a:r>
              <a:rPr lang="en-US" sz="2200"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Evidence acquisition</a:t>
            </a:r>
            <a:endPar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60" name="Arrow: Pentagon 90">
            <a:extLst>
              <a:ext uri="{FF2B5EF4-FFF2-40B4-BE49-F238E27FC236}">
                <a16:creationId xmlns:a16="http://schemas.microsoft.com/office/drawing/2014/main" id="{54FC2000-B1D5-4FCA-AF19-EFFE5AE3BE45}"/>
              </a:ext>
            </a:extLst>
          </p:cNvPr>
          <p:cNvSpPr/>
          <p:nvPr/>
        </p:nvSpPr>
        <p:spPr>
          <a:xfrm>
            <a:off x="11264038" y="7266807"/>
            <a:ext cx="3741011" cy="634529"/>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buSzPts val="2200"/>
            </a:pP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Dissemination of results</a:t>
            </a:r>
            <a:endPar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1" name="Arrow: Pentagon 80">
            <a:extLst>
              <a:ext uri="{FF2B5EF4-FFF2-40B4-BE49-F238E27FC236}">
                <a16:creationId xmlns:a16="http://schemas.microsoft.com/office/drawing/2014/main" id="{C3FB086C-FD9A-443D-A924-94D580AADDEA}"/>
              </a:ext>
            </a:extLst>
          </p:cNvPr>
          <p:cNvSpPr/>
          <p:nvPr/>
        </p:nvSpPr>
        <p:spPr>
          <a:xfrm>
            <a:off x="8016549" y="2106264"/>
            <a:ext cx="3488969" cy="62850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buSzPts val="2200"/>
            </a:pP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Analysis of evidence</a:t>
            </a:r>
            <a:endPar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2" name="Arrow: Pentagon 6">
            <a:extLst>
              <a:ext uri="{FF2B5EF4-FFF2-40B4-BE49-F238E27FC236}">
                <a16:creationId xmlns:a16="http://schemas.microsoft.com/office/drawing/2014/main" id="{287DFEE2-9108-447D-AAAC-E4DCF04F9E8E}"/>
              </a:ext>
            </a:extLst>
          </p:cNvPr>
          <p:cNvSpPr/>
          <p:nvPr/>
        </p:nvSpPr>
        <p:spPr>
          <a:xfrm>
            <a:off x="1470827" y="2106264"/>
            <a:ext cx="4256381" cy="62850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buSzPts val="2200"/>
            </a:pPr>
            <a:r>
              <a:rPr lang="en-US" sz="2200"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Investigation preparation</a:t>
            </a:r>
            <a:endPar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09630382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10" name="Google Shape;1195;p33">
            <a:extLst>
              <a:ext uri="{FF2B5EF4-FFF2-40B4-BE49-F238E27FC236}">
                <a16:creationId xmlns:a16="http://schemas.microsoft.com/office/drawing/2014/main" id="{822F33EB-FB86-4728-B039-54218EF5CFF1}"/>
              </a:ext>
            </a:extLst>
          </p:cNvPr>
          <p:cNvSpPr/>
          <p:nvPr/>
        </p:nvSpPr>
        <p:spPr>
          <a:xfrm>
            <a:off x="10923201" y="3483398"/>
            <a:ext cx="4328175" cy="2949723"/>
          </a:xfrm>
          <a:prstGeom prst="roundRect">
            <a:avLst>
              <a:gd name="adj" fmla="val 4703"/>
            </a:avLst>
          </a:prstGeom>
          <a:blipFill>
            <a:blip r:embed="rId3"/>
            <a:stretch>
              <a:fillRect/>
            </a:stretch>
          </a:blipFill>
          <a:ln w="25400" cap="flat" cmpd="sng">
            <a:solidFill>
              <a:schemeClr val="tx1">
                <a:lumMod val="75000"/>
                <a:lumOff val="2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1" name="Google Shape;651;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Forensic Investigation Guidelines</a:t>
            </a:r>
            <a:endParaRPr>
              <a:latin typeface="Open Sans"/>
              <a:ea typeface="Open Sans"/>
              <a:cs typeface="Open Sans"/>
              <a:sym typeface="Open Sans"/>
            </a:endParaRPr>
          </a:p>
        </p:txBody>
      </p:sp>
      <p:pic>
        <p:nvPicPr>
          <p:cNvPr id="652" name="Google Shape;652;p60"/>
          <p:cNvPicPr preferRelativeResize="0"/>
          <p:nvPr/>
        </p:nvPicPr>
        <p:blipFill rotWithShape="1">
          <a:blip r:embed="rId4">
            <a:alphaModFix/>
          </a:blip>
          <a:srcRect/>
          <a:stretch/>
        </p:blipFill>
        <p:spPr>
          <a:xfrm>
            <a:off x="3716853" y="752158"/>
            <a:ext cx="8822294" cy="365760"/>
          </a:xfrm>
          <a:prstGeom prst="rect">
            <a:avLst/>
          </a:prstGeom>
          <a:noFill/>
          <a:ln>
            <a:noFill/>
          </a:ln>
        </p:spPr>
      </p:pic>
      <p:grpSp>
        <p:nvGrpSpPr>
          <p:cNvPr id="3" name="Group 2">
            <a:extLst>
              <a:ext uri="{FF2B5EF4-FFF2-40B4-BE49-F238E27FC236}">
                <a16:creationId xmlns:a16="http://schemas.microsoft.com/office/drawing/2014/main" id="{BD3C8C4F-361F-4618-AB18-632CFE329E0D}"/>
              </a:ext>
            </a:extLst>
          </p:cNvPr>
          <p:cNvGrpSpPr/>
          <p:nvPr/>
        </p:nvGrpSpPr>
        <p:grpSpPr>
          <a:xfrm>
            <a:off x="843560" y="1763734"/>
            <a:ext cx="9227540" cy="6293622"/>
            <a:chOff x="678460" y="2246334"/>
            <a:chExt cx="9227540" cy="6293622"/>
          </a:xfrm>
        </p:grpSpPr>
        <p:sp>
          <p:nvSpPr>
            <p:cNvPr id="654" name="Google Shape;654;p60"/>
            <p:cNvSpPr/>
            <p:nvPr/>
          </p:nvSpPr>
          <p:spPr>
            <a:xfrm>
              <a:off x="691160" y="2870200"/>
              <a:ext cx="9207030" cy="5669756"/>
            </a:xfrm>
            <a:prstGeom prst="roundRect">
              <a:avLst>
                <a:gd name="adj" fmla="val 3102"/>
              </a:avLst>
            </a:prstGeom>
            <a:solidFill>
              <a:srgbClr val="F2F2F2"/>
            </a:solidFill>
            <a:ln w="25400" cap="flat" cmpd="sng">
              <a:solidFill>
                <a:schemeClr val="bg1">
                  <a:lumMod val="50000"/>
                </a:schemeClr>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8" name="Google Shape;658;p60"/>
            <p:cNvSpPr/>
            <p:nvPr/>
          </p:nvSpPr>
          <p:spPr>
            <a:xfrm>
              <a:off x="678460" y="2246334"/>
              <a:ext cx="9227540" cy="1136823"/>
            </a:xfrm>
            <a:prstGeom prst="round2SameRect">
              <a:avLst>
                <a:gd name="adj1" fmla="val 16993"/>
                <a:gd name="adj2" fmla="val 0"/>
              </a:avLst>
            </a:prstGeom>
            <a:solidFill>
              <a:srgbClr val="FFA7A7"/>
            </a:solidFill>
            <a:ln>
              <a:solidFill>
                <a:schemeClr val="bg1">
                  <a:lumMod val="50000"/>
                </a:schemeClr>
              </a:solidFill>
            </a:ln>
          </p:spPr>
          <p:txBody>
            <a:bodyPr spcFirstLastPara="1" wrap="square" lIns="91425" tIns="45700" rIns="91425" bIns="45700" anchor="ctr" anchorCtr="0">
              <a:noAutofit/>
            </a:bodyPr>
            <a:lstStyle/>
            <a:p>
              <a:pPr algn="ctr"/>
              <a:r>
                <a:rPr lang="en-US" sz="2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Best practices according to Forensic Australian Computer Emergency Response Team include:</a:t>
              </a:r>
              <a:endParaRPr sz="220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Arial"/>
              </a:endParaRPr>
            </a:p>
          </p:txBody>
        </p:sp>
        <p:sp>
          <p:nvSpPr>
            <p:cNvPr id="660" name="Google Shape;660;p60"/>
            <p:cNvSpPr txBox="1"/>
            <p:nvPr/>
          </p:nvSpPr>
          <p:spPr>
            <a:xfrm>
              <a:off x="839524" y="3414456"/>
              <a:ext cx="9058665" cy="3996986"/>
            </a:xfrm>
            <a:prstGeom prst="rect">
              <a:avLst/>
            </a:prstGeom>
            <a:noFill/>
            <a:ln>
              <a:noFill/>
            </a:ln>
          </p:spPr>
          <p:txBody>
            <a:bodyPr spcFirstLastPara="1" wrap="square" lIns="135125" tIns="135125" rIns="135125" bIns="135125" anchor="t" anchorCtr="0">
              <a:spAutoFit/>
            </a:bodyPr>
            <a:lstStyle/>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Minimize handling or corruption of the original data</a:t>
              </a: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Account for any changes and keep detailed logs of your actions</a:t>
              </a: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Comply with the five rules of evidence</a:t>
              </a: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Do not exceed knowledge and take the aid of experts and specialists if required</a:t>
              </a: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Follow local security policies and obtain written permission</a:t>
              </a: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Capture an accurate image of the system as possible</a:t>
              </a: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Be prepared to testify</a:t>
              </a: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Ensure actions are repeatable</a:t>
              </a: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Work fast and proceed from volatile to persistent evidence</a:t>
              </a:r>
            </a:p>
            <a:p>
              <a:pPr marL="342900" marR="0" lvl="1"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Do not run any programs on the affected system</a:t>
              </a:r>
              <a:endParaRPr sz="2200" b="0" i="0" u="none" strike="noStrike" cap="none">
                <a:solidFill>
                  <a:srgbClr val="3F3F3F"/>
                </a:solidFill>
                <a:latin typeface="Open Sans"/>
                <a:ea typeface="Open Sans"/>
                <a:cs typeface="Open Sans"/>
                <a:sym typeface="Open Sans"/>
              </a:endParaRPr>
            </a:p>
          </p:txBody>
        </p:sp>
      </p:grpSp>
      <p:sp>
        <p:nvSpPr>
          <p:cNvPr id="2" name="Text_Box">
            <a:extLst>
              <a:ext uri="{FF2B5EF4-FFF2-40B4-BE49-F238E27FC236}">
                <a16:creationId xmlns:a16="http://schemas.microsoft.com/office/drawing/2014/main" id="{F0502943-F847-27B5-10DC-CB2A7E1D9804}"/>
              </a:ext>
            </a:extLst>
          </p:cNvPr>
          <p:cNvSpPr/>
          <p:nvPr/>
        </p:nvSpPr>
        <p:spPr>
          <a:xfrm>
            <a:off x="1038225" y="8420100"/>
            <a:ext cx="14185900"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i="1">
                <a:solidFill>
                  <a:srgbClr val="404040"/>
                </a:solidFill>
                <a:latin typeface="Open Sans" panose="020B0606030504020204" pitchFamily="34" charset="0"/>
              </a:rPr>
              <a:t>Source: </a:t>
            </a:r>
            <a:r>
              <a:rPr lang="en-IN" sz="1400" b="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https://www.auscert.org.au/publications/2017-09-11-collecting-electronic-evidence-after-sy</a:t>
            </a:r>
            <a:r>
              <a:rPr lang="en-IN" i="1">
                <a:solidFill>
                  <a:srgbClr val="404040"/>
                </a:solidFill>
                <a:latin typeface="Open Sans" panose="020B0606030504020204" pitchFamily="34" charset="0"/>
              </a:rPr>
              <a:t> </a:t>
            </a: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1"/>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Forensic Disk Controller or Write Blocker</a:t>
            </a:r>
            <a:endParaRPr>
              <a:latin typeface="Open Sans"/>
              <a:ea typeface="Open Sans"/>
              <a:cs typeface="Open Sans"/>
              <a:sym typeface="Open Sans"/>
            </a:endParaRPr>
          </a:p>
        </p:txBody>
      </p:sp>
      <p:pic>
        <p:nvPicPr>
          <p:cNvPr id="666" name="Google Shape;666;p61"/>
          <p:cNvPicPr preferRelativeResize="0"/>
          <p:nvPr/>
        </p:nvPicPr>
        <p:blipFill rotWithShape="1">
          <a:blip r:embed="rId3">
            <a:alphaModFix/>
          </a:blip>
          <a:srcRect/>
          <a:stretch/>
        </p:blipFill>
        <p:spPr>
          <a:xfrm>
            <a:off x="2790513" y="752158"/>
            <a:ext cx="10674975" cy="365760"/>
          </a:xfrm>
          <a:prstGeom prst="rect">
            <a:avLst/>
          </a:prstGeom>
          <a:noFill/>
          <a:ln>
            <a:noFill/>
          </a:ln>
        </p:spPr>
      </p:pic>
      <p:sp>
        <p:nvSpPr>
          <p:cNvPr id="667" name="Google Shape;667;p61"/>
          <p:cNvSpPr/>
          <p:nvPr/>
        </p:nvSpPr>
        <p:spPr>
          <a:xfrm>
            <a:off x="8838825" y="2304874"/>
            <a:ext cx="6326400" cy="5608666"/>
          </a:xfrm>
          <a:prstGeom prst="roundRect">
            <a:avLst>
              <a:gd name="adj" fmla="val 2522"/>
            </a:avLst>
          </a:prstGeom>
          <a:solidFill>
            <a:srgbClr val="EAF0F0"/>
          </a:solidFill>
          <a:ln>
            <a:noFill/>
          </a:ln>
          <a:effectLst>
            <a:outerShdw blurRad="50800" dist="38100" dir="2700000" algn="tl" rotWithShape="0">
              <a:prstClr val="black">
                <a:alpha val="40000"/>
              </a:prst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Open Sans"/>
              <a:ea typeface="Open Sans"/>
              <a:cs typeface="Open Sans"/>
              <a:sym typeface="Open Sans"/>
            </a:endParaRPr>
          </a:p>
        </p:txBody>
      </p:sp>
      <p:sp>
        <p:nvSpPr>
          <p:cNvPr id="669" name="Google Shape;669;p61"/>
          <p:cNvSpPr/>
          <p:nvPr/>
        </p:nvSpPr>
        <p:spPr>
          <a:xfrm>
            <a:off x="8948488" y="2611670"/>
            <a:ext cx="6209712" cy="476434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 hardware write-block (HWB) device will not transmit a command to a protected storage device that modifies the data on the storage device.</a:t>
            </a: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An HWB device will return the data requested by a read operation.</a:t>
            </a: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An HWB device will return without modification any access-significant information requested from the drive.</a:t>
            </a: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Any error condition reported by the storage device to the HWB device will be reported to the host.</a:t>
            </a:r>
            <a:endParaRPr/>
          </a:p>
        </p:txBody>
      </p:sp>
      <p:sp>
        <p:nvSpPr>
          <p:cNvPr id="670" name="Google Shape;670;p61"/>
          <p:cNvSpPr/>
          <p:nvPr/>
        </p:nvSpPr>
        <p:spPr>
          <a:xfrm>
            <a:off x="1135900" y="2304874"/>
            <a:ext cx="6326400" cy="5608666"/>
          </a:xfrm>
          <a:prstGeom prst="roundRect">
            <a:avLst>
              <a:gd name="adj" fmla="val 2872"/>
            </a:avLst>
          </a:prstGeom>
          <a:solidFill>
            <a:srgbClr val="EAF0F0"/>
          </a:solidFill>
          <a:ln>
            <a:noFill/>
          </a:ln>
          <a:effectLst>
            <a:outerShdw blurRad="50800" dist="38100" dir="2700000" algn="tl" rotWithShape="0">
              <a:prstClr val="black">
                <a:alpha val="40000"/>
              </a:prstClr>
            </a:outerShdw>
          </a:effectLst>
        </p:spPr>
        <p:txBody>
          <a:bodyPr spcFirstLastPara="1" wrap="square" lIns="91400" tIns="45700" rIns="91400" bIns="45700" anchor="t" anchorCtr="0">
            <a:noAutofit/>
          </a:bodyPr>
          <a:lstStyle/>
          <a:p>
            <a:pPr marL="0" marR="0" lvl="0" indent="0" algn="ctr" rtl="0">
              <a:lnSpc>
                <a:spcPct val="100000"/>
              </a:lnSpc>
              <a:spcBef>
                <a:spcPts val="0"/>
              </a:spcBef>
              <a:spcAft>
                <a:spcPts val="0"/>
              </a:spcAft>
              <a:buNone/>
            </a:pPr>
            <a:endParaRPr sz="2000" b="0" i="0" u="none" strike="noStrike" cap="none">
              <a:solidFill>
                <a:srgbClr val="000000"/>
              </a:solidFill>
              <a:latin typeface="Open Sans"/>
              <a:ea typeface="Open Sans"/>
              <a:cs typeface="Open Sans"/>
              <a:sym typeface="Open Sans"/>
            </a:endParaRPr>
          </a:p>
        </p:txBody>
      </p:sp>
      <p:sp>
        <p:nvSpPr>
          <p:cNvPr id="671" name="Google Shape;671;p61"/>
          <p:cNvSpPr/>
          <p:nvPr/>
        </p:nvSpPr>
        <p:spPr>
          <a:xfrm>
            <a:off x="1423468" y="1944535"/>
            <a:ext cx="5751370" cy="2298626"/>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Open Sans"/>
              <a:ea typeface="Open Sans"/>
              <a:cs typeface="Open Sans"/>
              <a:sym typeface="Open Sans"/>
            </a:endParaRPr>
          </a:p>
        </p:txBody>
      </p:sp>
      <p:sp>
        <p:nvSpPr>
          <p:cNvPr id="672" name="Google Shape;672;p61"/>
          <p:cNvSpPr/>
          <p:nvPr/>
        </p:nvSpPr>
        <p:spPr>
          <a:xfrm>
            <a:off x="1297863" y="2674818"/>
            <a:ext cx="6053400" cy="4375003"/>
          </a:xfrm>
          <a:prstGeom prst="rect">
            <a:avLst/>
          </a:prstGeom>
          <a:noFill/>
          <a:ln>
            <a:noFill/>
          </a:ln>
        </p:spPr>
        <p:txBody>
          <a:bodyPr spcFirstLastPara="1" wrap="square" lIns="91425" tIns="45700" rIns="91425" bIns="45700" anchor="ctr" anchorCtr="0">
            <a:spAutoFit/>
          </a:bodyPr>
          <a:lstStyle/>
          <a:p>
            <a:pPr marL="228600" marR="0" lvl="1" indent="-228600" algn="l" rtl="0">
              <a:lnSpc>
                <a:spcPct val="115000"/>
              </a:lnSpc>
              <a:spcBef>
                <a:spcPts val="0"/>
              </a:spcBef>
              <a:spcAft>
                <a:spcPts val="0"/>
              </a:spcAft>
              <a:buClr>
                <a:srgbClr val="000000"/>
              </a:buClr>
              <a:buSzPts val="2000"/>
              <a:buFont typeface="Calibri"/>
              <a:buChar char="•"/>
            </a:pPr>
            <a:r>
              <a:rPr lang="en-US" sz="2200" b="0" i="0" u="none" strike="noStrike" cap="none">
                <a:solidFill>
                  <a:srgbClr val="3F3F3F"/>
                </a:solidFill>
                <a:latin typeface="Open Sans"/>
                <a:ea typeface="Open Sans"/>
                <a:cs typeface="Open Sans"/>
                <a:sym typeface="Open Sans"/>
              </a:rPr>
              <a:t>A forensic disk controller or a hardware write-block device is a specialized type of computer hard disk controller designed for gaining read-only access to computer hard drive</a:t>
            </a:r>
            <a:r>
              <a:rPr lang="en-US" sz="2200" b="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4"/>
                  </a:ext>
                </a:extLst>
              </a:rPr>
              <a:t>s without </a:t>
            </a:r>
            <a:r>
              <a:rPr lang="en-US" sz="2200" b="0" i="0" u="none" strike="noStrike" cap="none">
                <a:solidFill>
                  <a:srgbClr val="3F3F3F"/>
                </a:solidFill>
                <a:latin typeface="Open Sans"/>
                <a:ea typeface="Open Sans"/>
                <a:cs typeface="Open Sans"/>
                <a:sym typeface="Open Sans"/>
              </a:rPr>
              <a:t>risking damage to </a:t>
            </a:r>
            <a:r>
              <a:rPr lang="en-US" sz="2200" b="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4"/>
                  </a:ext>
                </a:extLst>
              </a:rPr>
              <a:t>the drive's conte</a:t>
            </a:r>
            <a:r>
              <a:rPr lang="en-US" sz="2200" b="0" i="0" u="none" strike="noStrike" cap="none">
                <a:solidFill>
                  <a:srgbClr val="3F3F3F"/>
                </a:solidFill>
                <a:latin typeface="Open Sans"/>
                <a:ea typeface="Open Sans"/>
                <a:cs typeface="Open Sans"/>
                <a:sym typeface="Open Sans"/>
              </a:rPr>
              <a:t>nts.</a:t>
            </a:r>
          </a:p>
          <a:p>
            <a:pPr marL="228600" marR="0" lvl="1" indent="-228600" algn="l" rtl="0">
              <a:lnSpc>
                <a:spcPct val="115000"/>
              </a:lnSpc>
              <a:spcBef>
                <a:spcPts val="0"/>
              </a:spcBef>
              <a:spcAft>
                <a:spcPts val="0"/>
              </a:spcAft>
              <a:buClr>
                <a:srgbClr val="000000"/>
              </a:buClr>
              <a:buSzPts val="2000"/>
              <a:buFont typeface="Calibri"/>
              <a:buChar char="•"/>
            </a:pPr>
            <a:r>
              <a:rPr lang="en-US" sz="2200" b="0" i="0" u="none" strike="noStrike" cap="none">
                <a:solidFill>
                  <a:srgbClr val="3F3F3F"/>
                </a:solidFill>
                <a:latin typeface="Open Sans"/>
                <a:ea typeface="Open Sans"/>
                <a:cs typeface="Open Sans"/>
                <a:sym typeface="Open Sans"/>
              </a:rPr>
              <a:t>The device is called a forensic disk controller because its most common application is in investigations where a computer hard drive may contain evidence.</a:t>
            </a:r>
          </a:p>
        </p:txBody>
      </p:sp>
      <p:grpSp>
        <p:nvGrpSpPr>
          <p:cNvPr id="673" name="Google Shape;673;p61"/>
          <p:cNvGrpSpPr/>
          <p:nvPr/>
        </p:nvGrpSpPr>
        <p:grpSpPr>
          <a:xfrm>
            <a:off x="1002793" y="1513226"/>
            <a:ext cx="6534200" cy="799563"/>
            <a:chOff x="360189" y="2430405"/>
            <a:chExt cx="3347791" cy="659756"/>
          </a:xfrm>
        </p:grpSpPr>
        <p:sp>
          <p:nvSpPr>
            <p:cNvPr id="674" name="Google Shape;674;p61"/>
            <p:cNvSpPr/>
            <p:nvPr/>
          </p:nvSpPr>
          <p:spPr>
            <a:xfrm>
              <a:off x="582679" y="2988829"/>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Open Sans"/>
                <a:ea typeface="Open Sans"/>
                <a:cs typeface="Open Sans"/>
                <a:sym typeface="Open Sans"/>
              </a:endParaRPr>
            </a:p>
          </p:txBody>
        </p:sp>
        <p:sp>
          <p:nvSpPr>
            <p:cNvPr id="675" name="Google Shape;675;p61"/>
            <p:cNvSpPr/>
            <p:nvPr/>
          </p:nvSpPr>
          <p:spPr>
            <a:xfrm>
              <a:off x="582679" y="2988829"/>
              <a:ext cx="2946709" cy="101332"/>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Open Sans"/>
                <a:ea typeface="Open Sans"/>
                <a:cs typeface="Open Sans"/>
                <a:sym typeface="Open Sans"/>
              </a:endParaRPr>
            </a:p>
          </p:txBody>
        </p:sp>
        <p:sp>
          <p:nvSpPr>
            <p:cNvPr id="676" name="Google Shape;676;p61"/>
            <p:cNvSpPr/>
            <p:nvPr/>
          </p:nvSpPr>
          <p:spPr>
            <a:xfrm>
              <a:off x="360189" y="2430405"/>
              <a:ext cx="3347791" cy="567075"/>
            </a:xfrm>
            <a:prstGeom prst="roundRect">
              <a:avLst>
                <a:gd name="adj" fmla="val 12439"/>
              </a:avLst>
            </a:prstGeom>
            <a:solidFill>
              <a:srgbClr val="427AA1"/>
            </a:solidFill>
            <a:ln>
              <a:noFill/>
            </a:ln>
          </p:spPr>
          <p:txBody>
            <a:bodyPr spcFirstLastPara="1" wrap="square" lIns="91425" tIns="45700" rIns="91425" bIns="45700" anchor="ctr" anchorCtr="0">
              <a:noAutofit/>
            </a:bodyPr>
            <a:lstStyle/>
            <a:p>
              <a:pPr algn="ctr"/>
              <a:r>
                <a:rPr lang="en-US" sz="220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Forensic disk </a:t>
              </a:r>
              <a:r>
                <a:rPr lang="en-US"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c</a:t>
              </a:r>
              <a:r>
                <a:rPr lang="en-US" sz="220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ontroller</a:t>
              </a:r>
              <a:endParaRPr sz="220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Arial"/>
              </a:endParaRPr>
            </a:p>
          </p:txBody>
        </p:sp>
      </p:grpSp>
      <p:grpSp>
        <p:nvGrpSpPr>
          <p:cNvPr id="678" name="Google Shape;678;p61"/>
          <p:cNvGrpSpPr/>
          <p:nvPr/>
        </p:nvGrpSpPr>
        <p:grpSpPr>
          <a:xfrm>
            <a:off x="8705712" y="1513239"/>
            <a:ext cx="6534201" cy="799569"/>
            <a:chOff x="4414848" y="2116855"/>
            <a:chExt cx="3347791" cy="969313"/>
          </a:xfrm>
        </p:grpSpPr>
        <p:sp>
          <p:nvSpPr>
            <p:cNvPr id="679" name="Google Shape;679;p61"/>
            <p:cNvSpPr/>
            <p:nvPr/>
          </p:nvSpPr>
          <p:spPr>
            <a:xfrm>
              <a:off x="4637338" y="2984836"/>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Open Sans"/>
                <a:ea typeface="Open Sans"/>
                <a:cs typeface="Open Sans"/>
                <a:sym typeface="Open Sans"/>
              </a:endParaRPr>
            </a:p>
          </p:txBody>
        </p:sp>
        <p:sp>
          <p:nvSpPr>
            <p:cNvPr id="680" name="Google Shape;680;p61"/>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Open Sans"/>
                <a:ea typeface="Open Sans"/>
                <a:cs typeface="Open Sans"/>
                <a:sym typeface="Open Sans"/>
              </a:endParaRPr>
            </a:p>
          </p:txBody>
        </p:sp>
        <p:sp>
          <p:nvSpPr>
            <p:cNvPr id="681" name="Google Shape;681;p61"/>
            <p:cNvSpPr/>
            <p:nvPr/>
          </p:nvSpPr>
          <p:spPr>
            <a:xfrm>
              <a:off x="4414848" y="2116855"/>
              <a:ext cx="3347791" cy="876632"/>
            </a:xfrm>
            <a:prstGeom prst="roundRect">
              <a:avLst>
                <a:gd name="adj" fmla="val 12439"/>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Functions of a forensic</a:t>
              </a:r>
              <a:endParaRPr lang="en-US" sz="2200">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rtl="0">
                <a:lnSpc>
                  <a:spcPct val="100000"/>
                </a:lnSpc>
                <a:spcBef>
                  <a:spcPts val="0"/>
                </a:spcBef>
                <a:spcAft>
                  <a:spcPts val="0"/>
                </a:spcAft>
                <a:buNone/>
              </a:pPr>
              <a:r>
                <a:rPr lang="en-US" sz="2200" b="1">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d</a:t>
              </a:r>
              <a:r>
                <a:rPr lang="en-US" sz="2200" b="1"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isk </a:t>
              </a:r>
              <a:r>
                <a:rPr lang="en-US" sz="2200" b="1">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c</a:t>
              </a:r>
              <a:r>
                <a:rPr lang="en-US" sz="2200" b="1"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ontroller</a:t>
              </a:r>
              <a:endParaRPr sz="2200" b="0" i="0" u="none" strike="noStrike" cap="none">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E3C6-E46E-4FF2-997A-4C3592AD4EE2}"/>
              </a:ext>
            </a:extLst>
          </p:cNvPr>
          <p:cNvSpPr>
            <a:spLocks noGrp="1"/>
          </p:cNvSpPr>
          <p:nvPr>
            <p:ph type="title"/>
          </p:nvPr>
        </p:nvSpPr>
        <p:spPr/>
        <p:txBody>
          <a:bodyPr/>
          <a:lstStyle/>
          <a:p>
            <a:r>
              <a:rPr lang="en-US" sz="2800">
                <a:solidFill>
                  <a:srgbClr val="3F3F3F"/>
                </a:solidFill>
                <a:latin typeface="Open Sans"/>
                <a:ea typeface="Open Sans"/>
                <a:cs typeface="Open Sans"/>
                <a:sym typeface="Open Sans"/>
              </a:rPr>
              <a:t>Evidence</a:t>
            </a:r>
            <a:endParaRPr lang="en-US"/>
          </a:p>
        </p:txBody>
      </p:sp>
      <p:sp>
        <p:nvSpPr>
          <p:cNvPr id="4" name="Google Shape;4734;p188">
            <a:extLst>
              <a:ext uri="{FF2B5EF4-FFF2-40B4-BE49-F238E27FC236}">
                <a16:creationId xmlns:a16="http://schemas.microsoft.com/office/drawing/2014/main" id="{827D497E-30BB-4BD6-8F36-FAE75609EE71}"/>
              </a:ext>
            </a:extLst>
          </p:cNvPr>
          <p:cNvSpPr/>
          <p:nvPr/>
        </p:nvSpPr>
        <p:spPr>
          <a:xfrm>
            <a:off x="1417508" y="2353996"/>
            <a:ext cx="13149392" cy="5425986"/>
          </a:xfrm>
          <a:prstGeom prst="roundRect">
            <a:avLst>
              <a:gd name="adj" fmla="val 3220"/>
            </a:avLst>
          </a:prstGeom>
          <a:solidFill>
            <a:srgbClr val="EAF7FC"/>
          </a:solidFill>
          <a:ln w="12700" cap="flat" cmpd="sng">
            <a:solidFill>
              <a:schemeClr val="tx1">
                <a:lumMod val="50000"/>
                <a:lumOff val="50000"/>
              </a:schemeClr>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60950" rIns="121900" bIns="60950" anchor="ctr" anchorCtr="0">
            <a:noAutofit/>
          </a:bodyPr>
          <a:lstStyle/>
          <a:p>
            <a:pPr marL="292100" marR="0" lvl="0" indent="-29210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sp>
        <p:nvSpPr>
          <p:cNvPr id="5" name="Google Shape;4735;p188">
            <a:extLst>
              <a:ext uri="{FF2B5EF4-FFF2-40B4-BE49-F238E27FC236}">
                <a16:creationId xmlns:a16="http://schemas.microsoft.com/office/drawing/2014/main" id="{6B392C41-2E6F-4AB7-A32F-D440F4D54E41}"/>
              </a:ext>
            </a:extLst>
          </p:cNvPr>
          <p:cNvSpPr/>
          <p:nvPr/>
        </p:nvSpPr>
        <p:spPr>
          <a:xfrm>
            <a:off x="10099068" y="2921303"/>
            <a:ext cx="4217016" cy="4217016"/>
          </a:xfrm>
          <a:prstGeom prst="roundRect">
            <a:avLst>
              <a:gd name="adj" fmla="val 5273"/>
            </a:avLst>
          </a:prstGeom>
          <a:solidFill>
            <a:srgbClr val="F2F2F2"/>
          </a:solidFill>
          <a:ln w="12700" cap="flat" cmpd="sng">
            <a:solidFill>
              <a:schemeClr val="tx1">
                <a:lumMod val="50000"/>
                <a:lumOff val="50000"/>
              </a:schemeClr>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Arial"/>
              <a:buNone/>
            </a:pPr>
            <a:endParaRPr sz="2200" b="1" i="0" u="none" strike="noStrike" cap="none">
              <a:solidFill>
                <a:srgbClr val="000000"/>
              </a:solidFill>
              <a:latin typeface="Open Sans"/>
              <a:ea typeface="Open Sans"/>
              <a:cs typeface="Open Sans"/>
              <a:sym typeface="Open Sans"/>
            </a:endParaRPr>
          </a:p>
        </p:txBody>
      </p:sp>
      <p:grpSp>
        <p:nvGrpSpPr>
          <p:cNvPr id="199" name="Google Shape;185;p24">
            <a:extLst>
              <a:ext uri="{FF2B5EF4-FFF2-40B4-BE49-F238E27FC236}">
                <a16:creationId xmlns:a16="http://schemas.microsoft.com/office/drawing/2014/main" id="{44854083-E9F3-4002-BAEC-EF60CA62C68A}"/>
              </a:ext>
            </a:extLst>
          </p:cNvPr>
          <p:cNvGrpSpPr/>
          <p:nvPr/>
        </p:nvGrpSpPr>
        <p:grpSpPr>
          <a:xfrm rot="5400000">
            <a:off x="12061780" y="5398136"/>
            <a:ext cx="594850" cy="2861743"/>
            <a:chOff x="5733266" y="1756035"/>
            <a:chExt cx="642145" cy="1627328"/>
          </a:xfrm>
          <a:solidFill>
            <a:srgbClr val="427AA1"/>
          </a:solidFill>
        </p:grpSpPr>
        <p:sp>
          <p:nvSpPr>
            <p:cNvPr id="200" name="Google Shape;186;p24">
              <a:extLst>
                <a:ext uri="{FF2B5EF4-FFF2-40B4-BE49-F238E27FC236}">
                  <a16:creationId xmlns:a16="http://schemas.microsoft.com/office/drawing/2014/main" id="{0AD6C4DA-2313-4722-8782-B7ADB3AFB17C}"/>
                </a:ext>
              </a:extLst>
            </p:cNvPr>
            <p:cNvSpPr/>
            <p:nvPr/>
          </p:nvSpPr>
          <p:spPr>
            <a:xfrm rot="16200000">
              <a:off x="5240675" y="2248626"/>
              <a:ext cx="1627328" cy="642145"/>
            </a:xfrm>
            <a:prstGeom prst="round2SameRect">
              <a:avLst>
                <a:gd name="adj1" fmla="val 9636"/>
                <a:gd name="adj2" fmla="val 0"/>
              </a:avLst>
            </a:prstGeom>
            <a:grp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1"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201" name="Google Shape;188;p24">
              <a:extLst>
                <a:ext uri="{FF2B5EF4-FFF2-40B4-BE49-F238E27FC236}">
                  <a16:creationId xmlns:a16="http://schemas.microsoft.com/office/drawing/2014/main" id="{0BBD72A9-D504-4210-BC47-0ACA7E9E3723}"/>
                </a:ext>
              </a:extLst>
            </p:cNvPr>
            <p:cNvSpPr txBox="1"/>
            <p:nvPr/>
          </p:nvSpPr>
          <p:spPr>
            <a:xfrm rot="16200000">
              <a:off x="5305691" y="2340666"/>
              <a:ext cx="1535591" cy="431877"/>
            </a:xfrm>
            <a:prstGeom prst="rect">
              <a:avLst/>
            </a:prstGeom>
            <a:grpFill/>
            <a:ln>
              <a:solidFill>
                <a:srgbClr val="427AA1"/>
              </a:solidFill>
            </a:ln>
          </p:spPr>
          <p:txBody>
            <a:bodyPr spcFirstLastPara="1" wrap="square" lIns="91425" tIns="45700" rIns="91425" bIns="45700" anchor="t" anchorCtr="0">
              <a:spAutoFit/>
            </a:bodyPr>
            <a:lstStyle/>
            <a:p>
              <a:pPr lvl="0" algn="ctr"/>
              <a:r>
                <a:rPr lang="en-US" sz="20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Evidence</a:t>
              </a:r>
            </a:p>
          </p:txBody>
        </p:sp>
      </p:grpSp>
      <p:sp>
        <p:nvSpPr>
          <p:cNvPr id="202" name="Google Shape;312;p40">
            <a:extLst>
              <a:ext uri="{FF2B5EF4-FFF2-40B4-BE49-F238E27FC236}">
                <a16:creationId xmlns:a16="http://schemas.microsoft.com/office/drawing/2014/main" id="{3D0673D0-D618-4B83-8C13-E1ED7B3F3B07}"/>
              </a:ext>
            </a:extLst>
          </p:cNvPr>
          <p:cNvSpPr txBox="1"/>
          <p:nvPr/>
        </p:nvSpPr>
        <p:spPr>
          <a:xfrm>
            <a:off x="1635874" y="3344184"/>
            <a:ext cx="8107665" cy="3565744"/>
          </a:xfrm>
          <a:prstGeom prst="rect">
            <a:avLst/>
          </a:prstGeom>
          <a:noFill/>
          <a:ln>
            <a:noFill/>
          </a:ln>
        </p:spPr>
        <p:txBody>
          <a:bodyPr spcFirstLastPara="1" wrap="square" lIns="91425" tIns="45700" rIns="91425" bIns="45700" anchor="t" anchorCtr="0">
            <a:spAutoFit/>
          </a:bodyPr>
          <a:lstStyle/>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The available body of facts or information indicating whether a belief or proposition is true or valid</a:t>
            </a:r>
          </a:p>
          <a:p>
            <a:pPr marL="342900" lvl="1" indent="-342900">
              <a:lnSpc>
                <a:spcPct val="114000"/>
              </a:lnSpc>
              <a:buClr>
                <a:srgbClr val="3F3F3F"/>
              </a:buClr>
              <a:buSzPts val="2200"/>
              <a:buFont typeface="Arial" panose="020B0604020202020204" pitchFamily="34" charset="0"/>
              <a:buChar char="•"/>
            </a:pPr>
            <a:endParaRPr lang="en-US" sz="2200">
              <a:solidFill>
                <a:schemeClr val="tx1">
                  <a:lumMod val="75000"/>
                  <a:lumOff val="25000"/>
                </a:schemeClr>
              </a:solidFill>
              <a:latin typeface="Open Sans"/>
              <a:ea typeface="Open Sans"/>
              <a:cs typeface="Open Sans"/>
              <a:sym typeface="Open Sans"/>
            </a:endParaRP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Evidence, broadly construed, is anything presented in support of an assertion</a:t>
            </a:r>
          </a:p>
          <a:p>
            <a:pPr marL="342900" lvl="1" indent="-342900">
              <a:lnSpc>
                <a:spcPct val="114000"/>
              </a:lnSpc>
              <a:buClr>
                <a:srgbClr val="3F3F3F"/>
              </a:buClr>
              <a:buSzPts val="2200"/>
              <a:buFont typeface="Arial" panose="020B0604020202020204" pitchFamily="34" charset="0"/>
              <a:buChar char="•"/>
            </a:pPr>
            <a:endParaRPr lang="en-US" sz="2200">
              <a:solidFill>
                <a:schemeClr val="tx1">
                  <a:lumMod val="75000"/>
                  <a:lumOff val="25000"/>
                </a:schemeClr>
              </a:solidFill>
              <a:latin typeface="Open Sans"/>
              <a:ea typeface="Open Sans"/>
              <a:cs typeface="Open Sans"/>
              <a:sym typeface="Open Sans"/>
            </a:endParaRP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Digital evidence or electronic evidence is any probative information stored or transmitted in digital form that a party may use at a trial in court</a:t>
            </a:r>
          </a:p>
        </p:txBody>
      </p:sp>
      <p:pic>
        <p:nvPicPr>
          <p:cNvPr id="203" name="Google Shape;757;p63">
            <a:extLst>
              <a:ext uri="{FF2B5EF4-FFF2-40B4-BE49-F238E27FC236}">
                <a16:creationId xmlns:a16="http://schemas.microsoft.com/office/drawing/2014/main" id="{9CC002BD-6350-4230-B44F-F512DFC65EE6}"/>
              </a:ext>
            </a:extLst>
          </p:cNvPr>
          <p:cNvPicPr preferRelativeResize="0"/>
          <p:nvPr/>
        </p:nvPicPr>
        <p:blipFill rotWithShape="1">
          <a:blip r:embed="rId3">
            <a:alphaModFix/>
          </a:blip>
          <a:srcRect/>
          <a:stretch/>
        </p:blipFill>
        <p:spPr>
          <a:xfrm>
            <a:off x="6966407" y="752158"/>
            <a:ext cx="2323186" cy="365760"/>
          </a:xfrm>
          <a:prstGeom prst="rect">
            <a:avLst/>
          </a:prstGeom>
          <a:noFill/>
          <a:ln>
            <a:noFill/>
          </a:ln>
        </p:spPr>
      </p:pic>
      <p:pic>
        <p:nvPicPr>
          <p:cNvPr id="205" name="Graphic 204">
            <a:extLst>
              <a:ext uri="{FF2B5EF4-FFF2-40B4-BE49-F238E27FC236}">
                <a16:creationId xmlns:a16="http://schemas.microsoft.com/office/drawing/2014/main" id="{6669F168-3B3B-49E1-9FDB-43A650DD4DE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635"/>
          <a:stretch/>
        </p:blipFill>
        <p:spPr>
          <a:xfrm>
            <a:off x="10198037" y="3744447"/>
            <a:ext cx="4072865" cy="2311367"/>
          </a:xfrm>
          <a:prstGeom prst="rect">
            <a:avLst/>
          </a:prstGeom>
        </p:spPr>
      </p:pic>
    </p:spTree>
    <p:extLst>
      <p:ext uri="{BB962C8B-B14F-4D97-AF65-F5344CB8AC3E}">
        <p14:creationId xmlns:p14="http://schemas.microsoft.com/office/powerpoint/2010/main" val="1677477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r>
              <a:rPr lang="en-US"/>
              <a:t>Establishing Baselines</a:t>
            </a:r>
          </a:p>
        </p:txBody>
      </p:sp>
    </p:spTree>
    <p:extLst>
      <p:ext uri="{BB962C8B-B14F-4D97-AF65-F5344CB8AC3E}">
        <p14:creationId xmlns:p14="http://schemas.microsoft.com/office/powerpoint/2010/main" val="3826267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506C-A045-0A42-23ED-F42DB632110C}"/>
              </a:ext>
            </a:extLst>
          </p:cNvPr>
          <p:cNvSpPr>
            <a:spLocks noGrp="1"/>
          </p:cNvSpPr>
          <p:nvPr>
            <p:ph type="title"/>
          </p:nvPr>
        </p:nvSpPr>
        <p:spPr/>
        <p:txBody>
          <a:bodyPr/>
          <a:lstStyle/>
          <a:p>
            <a:r>
              <a:rPr lang="en-US"/>
              <a:t>Infrastructure Mode: Standalone Mode</a:t>
            </a:r>
          </a:p>
        </p:txBody>
      </p:sp>
      <p:sp>
        <p:nvSpPr>
          <p:cNvPr id="24" name="Speech Bubble: Rectangle 23">
            <a:extLst>
              <a:ext uri="{FF2B5EF4-FFF2-40B4-BE49-F238E27FC236}">
                <a16:creationId xmlns:a16="http://schemas.microsoft.com/office/drawing/2014/main" id="{07EE4BF3-DEE3-64CC-1A02-122315F3E56A}"/>
              </a:ext>
            </a:extLst>
          </p:cNvPr>
          <p:cNvSpPr/>
          <p:nvPr/>
        </p:nvSpPr>
        <p:spPr>
          <a:xfrm>
            <a:off x="9267963" y="2403766"/>
            <a:ext cx="2160105" cy="1537252"/>
          </a:xfrm>
          <a:prstGeom prst="wedgeRectCallo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dk1"/>
              </a:buClr>
              <a:buSzPts val="2000"/>
            </a:pPr>
            <a:r>
              <a:rPr lang="en-US" sz="2200">
                <a:solidFill>
                  <a:srgbClr val="3F3F3F"/>
                </a:solidFill>
                <a:latin typeface="Open Sans"/>
                <a:ea typeface="Open Sans"/>
                <a:cs typeface="Open Sans"/>
              </a:rPr>
              <a:t>No Further connectivity to any Wired Network</a:t>
            </a:r>
          </a:p>
        </p:txBody>
      </p:sp>
      <p:sp>
        <p:nvSpPr>
          <p:cNvPr id="25" name="TextBox 24">
            <a:extLst>
              <a:ext uri="{FF2B5EF4-FFF2-40B4-BE49-F238E27FC236}">
                <a16:creationId xmlns:a16="http://schemas.microsoft.com/office/drawing/2014/main" id="{660BD39E-9642-EB23-30A0-48143A0A8A4B}"/>
              </a:ext>
            </a:extLst>
          </p:cNvPr>
          <p:cNvSpPr txBox="1"/>
          <p:nvPr/>
        </p:nvSpPr>
        <p:spPr>
          <a:xfrm>
            <a:off x="504684" y="4509331"/>
            <a:ext cx="1550505" cy="769441"/>
          </a:xfrm>
          <a:prstGeom prst="rect">
            <a:avLst/>
          </a:prstGeom>
          <a:noFill/>
        </p:spPr>
        <p:txBody>
          <a:bodyPr wrap="square" rtlCol="0">
            <a:spAutoFit/>
          </a:bodyPr>
          <a:lstStyle/>
          <a:p>
            <a:pPr algn="ctr">
              <a:buClr>
                <a:schemeClr val="dk1"/>
              </a:buClr>
              <a:buSzPts val="2000"/>
            </a:pPr>
            <a:r>
              <a:rPr lang="en-US" sz="2200">
                <a:solidFill>
                  <a:srgbClr val="3F3F3F"/>
                </a:solidFill>
                <a:latin typeface="Open Sans"/>
                <a:ea typeface="Open Sans"/>
                <a:cs typeface="Open Sans"/>
              </a:rPr>
              <a:t>Wireless Clients</a:t>
            </a:r>
          </a:p>
        </p:txBody>
      </p:sp>
      <p:sp>
        <p:nvSpPr>
          <p:cNvPr id="26" name="TextBox 25">
            <a:extLst>
              <a:ext uri="{FF2B5EF4-FFF2-40B4-BE49-F238E27FC236}">
                <a16:creationId xmlns:a16="http://schemas.microsoft.com/office/drawing/2014/main" id="{0D900FCE-5067-E5B1-B12F-594C568DACEA}"/>
              </a:ext>
            </a:extLst>
          </p:cNvPr>
          <p:cNvSpPr txBox="1"/>
          <p:nvPr/>
        </p:nvSpPr>
        <p:spPr>
          <a:xfrm>
            <a:off x="6129805" y="2115077"/>
            <a:ext cx="1550505" cy="1107996"/>
          </a:xfrm>
          <a:prstGeom prst="rect">
            <a:avLst/>
          </a:prstGeom>
          <a:noFill/>
        </p:spPr>
        <p:txBody>
          <a:bodyPr wrap="square" rtlCol="0">
            <a:spAutoFit/>
          </a:bodyPr>
          <a:lstStyle/>
          <a:p>
            <a:pPr algn="ctr">
              <a:buClr>
                <a:schemeClr val="dk1"/>
              </a:buClr>
              <a:buSzPts val="2000"/>
            </a:pPr>
            <a:r>
              <a:rPr lang="en-US" sz="2200">
                <a:solidFill>
                  <a:srgbClr val="3F3F3F"/>
                </a:solidFill>
                <a:latin typeface="Open Sans"/>
                <a:ea typeface="Open Sans"/>
                <a:cs typeface="Open Sans"/>
              </a:rPr>
              <a:t>Wireless Access Points</a:t>
            </a:r>
          </a:p>
        </p:txBody>
      </p:sp>
      <p:sp>
        <p:nvSpPr>
          <p:cNvPr id="48" name="TextBox 47">
            <a:extLst>
              <a:ext uri="{FF2B5EF4-FFF2-40B4-BE49-F238E27FC236}">
                <a16:creationId xmlns:a16="http://schemas.microsoft.com/office/drawing/2014/main" id="{845847E3-58B5-7992-4CE1-B0254CC632F7}"/>
              </a:ext>
            </a:extLst>
          </p:cNvPr>
          <p:cNvSpPr txBox="1"/>
          <p:nvPr/>
        </p:nvSpPr>
        <p:spPr>
          <a:xfrm>
            <a:off x="14316472" y="1636565"/>
            <a:ext cx="1550505" cy="1107996"/>
          </a:xfrm>
          <a:prstGeom prst="rect">
            <a:avLst/>
          </a:prstGeom>
          <a:noFill/>
        </p:spPr>
        <p:txBody>
          <a:bodyPr wrap="square" rtlCol="0">
            <a:spAutoFit/>
          </a:bodyPr>
          <a:lstStyle/>
          <a:p>
            <a:pPr algn="ctr">
              <a:buClr>
                <a:schemeClr val="dk1"/>
              </a:buClr>
              <a:buSzPts val="2000"/>
            </a:pPr>
            <a:r>
              <a:rPr lang="en-US" sz="2200">
                <a:solidFill>
                  <a:srgbClr val="3F3F3F"/>
                </a:solidFill>
                <a:latin typeface="Open Sans"/>
                <a:ea typeface="Open Sans"/>
                <a:cs typeface="Open Sans"/>
              </a:rPr>
              <a:t>Clients of Wired Network</a:t>
            </a:r>
          </a:p>
        </p:txBody>
      </p:sp>
      <p:pic>
        <p:nvPicPr>
          <p:cNvPr id="49" name="Google Shape;699;p22">
            <a:extLst>
              <a:ext uri="{FF2B5EF4-FFF2-40B4-BE49-F238E27FC236}">
                <a16:creationId xmlns:a16="http://schemas.microsoft.com/office/drawing/2014/main" id="{527AA875-8496-442F-41CD-8DA6220D4979}"/>
              </a:ext>
            </a:extLst>
          </p:cNvPr>
          <p:cNvPicPr preferRelativeResize="0"/>
          <p:nvPr/>
        </p:nvPicPr>
        <p:blipFill rotWithShape="1">
          <a:blip r:embed="rId3">
            <a:alphaModFix/>
          </a:blip>
          <a:srcRect/>
          <a:stretch/>
        </p:blipFill>
        <p:spPr>
          <a:xfrm>
            <a:off x="4065417" y="768929"/>
            <a:ext cx="8125165" cy="365760"/>
          </a:xfrm>
          <a:prstGeom prst="rect">
            <a:avLst/>
          </a:prstGeom>
          <a:noFill/>
          <a:ln>
            <a:noFill/>
          </a:ln>
        </p:spPr>
      </p:pic>
      <p:pic>
        <p:nvPicPr>
          <p:cNvPr id="4" name="Picture 3">
            <a:extLst>
              <a:ext uri="{FF2B5EF4-FFF2-40B4-BE49-F238E27FC236}">
                <a16:creationId xmlns:a16="http://schemas.microsoft.com/office/drawing/2014/main" id="{2B9DACB2-0CFF-28C4-43D5-3B20B0380D59}"/>
              </a:ext>
            </a:extLst>
          </p:cNvPr>
          <p:cNvPicPr>
            <a:picLocks noChangeAspect="1"/>
          </p:cNvPicPr>
          <p:nvPr/>
        </p:nvPicPr>
        <p:blipFill>
          <a:blip r:embed="rId4"/>
          <a:stretch>
            <a:fillRect/>
          </a:stretch>
        </p:blipFill>
        <p:spPr>
          <a:xfrm>
            <a:off x="1908327" y="2680830"/>
            <a:ext cx="1498599" cy="885065"/>
          </a:xfrm>
          <a:prstGeom prst="rect">
            <a:avLst/>
          </a:prstGeom>
        </p:spPr>
      </p:pic>
      <p:pic>
        <p:nvPicPr>
          <p:cNvPr id="8" name="Picture 7">
            <a:extLst>
              <a:ext uri="{FF2B5EF4-FFF2-40B4-BE49-F238E27FC236}">
                <a16:creationId xmlns:a16="http://schemas.microsoft.com/office/drawing/2014/main" id="{73F5724E-B28D-5ACD-D3EB-3F1CE3C5E634}"/>
              </a:ext>
            </a:extLst>
          </p:cNvPr>
          <p:cNvPicPr>
            <a:picLocks noChangeAspect="1"/>
          </p:cNvPicPr>
          <p:nvPr/>
        </p:nvPicPr>
        <p:blipFill>
          <a:blip r:embed="rId4"/>
          <a:stretch>
            <a:fillRect/>
          </a:stretch>
        </p:blipFill>
        <p:spPr>
          <a:xfrm>
            <a:off x="1982506" y="4555678"/>
            <a:ext cx="1498599" cy="885065"/>
          </a:xfrm>
          <a:prstGeom prst="rect">
            <a:avLst/>
          </a:prstGeom>
        </p:spPr>
      </p:pic>
      <p:pic>
        <p:nvPicPr>
          <p:cNvPr id="10" name="Picture 9">
            <a:extLst>
              <a:ext uri="{FF2B5EF4-FFF2-40B4-BE49-F238E27FC236}">
                <a16:creationId xmlns:a16="http://schemas.microsoft.com/office/drawing/2014/main" id="{692F0701-7EBE-AB0B-7BAF-C8F217E7B106}"/>
              </a:ext>
            </a:extLst>
          </p:cNvPr>
          <p:cNvPicPr>
            <a:picLocks noChangeAspect="1"/>
          </p:cNvPicPr>
          <p:nvPr/>
        </p:nvPicPr>
        <p:blipFill>
          <a:blip r:embed="rId4"/>
          <a:stretch>
            <a:fillRect/>
          </a:stretch>
        </p:blipFill>
        <p:spPr>
          <a:xfrm>
            <a:off x="1988317" y="6359276"/>
            <a:ext cx="1498599" cy="885065"/>
          </a:xfrm>
          <a:prstGeom prst="rect">
            <a:avLst/>
          </a:prstGeom>
        </p:spPr>
      </p:pic>
      <p:pic>
        <p:nvPicPr>
          <p:cNvPr id="20" name="Picture 19">
            <a:extLst>
              <a:ext uri="{FF2B5EF4-FFF2-40B4-BE49-F238E27FC236}">
                <a16:creationId xmlns:a16="http://schemas.microsoft.com/office/drawing/2014/main" id="{3E3F4A23-143A-BBE5-E29B-C3C9A19EE1B0}"/>
              </a:ext>
            </a:extLst>
          </p:cNvPr>
          <p:cNvPicPr>
            <a:picLocks noChangeAspect="1"/>
          </p:cNvPicPr>
          <p:nvPr/>
        </p:nvPicPr>
        <p:blipFill>
          <a:blip r:embed="rId5"/>
          <a:stretch>
            <a:fillRect/>
          </a:stretch>
        </p:blipFill>
        <p:spPr>
          <a:xfrm>
            <a:off x="9768840" y="4295792"/>
            <a:ext cx="1718946" cy="1965960"/>
          </a:xfrm>
          <a:prstGeom prst="rect">
            <a:avLst/>
          </a:prstGeom>
        </p:spPr>
      </p:pic>
      <p:pic>
        <p:nvPicPr>
          <p:cNvPr id="22" name="Picture 21">
            <a:extLst>
              <a:ext uri="{FF2B5EF4-FFF2-40B4-BE49-F238E27FC236}">
                <a16:creationId xmlns:a16="http://schemas.microsoft.com/office/drawing/2014/main" id="{1D1BC671-FB9F-DF48-AEB0-9550C0CD867F}"/>
              </a:ext>
            </a:extLst>
          </p:cNvPr>
          <p:cNvPicPr>
            <a:picLocks noChangeAspect="1"/>
          </p:cNvPicPr>
          <p:nvPr/>
        </p:nvPicPr>
        <p:blipFill>
          <a:blip r:embed="rId6">
            <a:duotone>
              <a:schemeClr val="accent5">
                <a:shade val="45000"/>
                <a:satMod val="135000"/>
              </a:schemeClr>
              <a:prstClr val="white"/>
            </a:duotone>
          </a:blip>
          <a:stretch>
            <a:fillRect/>
          </a:stretch>
        </p:blipFill>
        <p:spPr>
          <a:xfrm rot="1790458">
            <a:off x="3076729" y="1441448"/>
            <a:ext cx="2825579" cy="4876800"/>
          </a:xfrm>
          <a:prstGeom prst="rect">
            <a:avLst/>
          </a:prstGeom>
        </p:spPr>
      </p:pic>
      <p:pic>
        <p:nvPicPr>
          <p:cNvPr id="31" name="Picture 30">
            <a:extLst>
              <a:ext uri="{FF2B5EF4-FFF2-40B4-BE49-F238E27FC236}">
                <a16:creationId xmlns:a16="http://schemas.microsoft.com/office/drawing/2014/main" id="{22051000-933C-A5B0-6522-C0A3267C12F1}"/>
              </a:ext>
            </a:extLst>
          </p:cNvPr>
          <p:cNvPicPr>
            <a:picLocks noChangeAspect="1"/>
          </p:cNvPicPr>
          <p:nvPr/>
        </p:nvPicPr>
        <p:blipFill>
          <a:blip r:embed="rId6">
            <a:duotone>
              <a:schemeClr val="accent5">
                <a:shade val="45000"/>
                <a:satMod val="135000"/>
              </a:schemeClr>
              <a:prstClr val="white"/>
            </a:duotone>
          </a:blip>
          <a:stretch>
            <a:fillRect/>
          </a:stretch>
        </p:blipFill>
        <p:spPr>
          <a:xfrm>
            <a:off x="3133752" y="2808406"/>
            <a:ext cx="2825579" cy="4876800"/>
          </a:xfrm>
          <a:prstGeom prst="rect">
            <a:avLst/>
          </a:prstGeom>
        </p:spPr>
      </p:pic>
      <p:pic>
        <p:nvPicPr>
          <p:cNvPr id="32" name="Picture 31">
            <a:extLst>
              <a:ext uri="{FF2B5EF4-FFF2-40B4-BE49-F238E27FC236}">
                <a16:creationId xmlns:a16="http://schemas.microsoft.com/office/drawing/2014/main" id="{736C0CE1-0506-6F28-616B-F2F42EE74E36}"/>
              </a:ext>
            </a:extLst>
          </p:cNvPr>
          <p:cNvPicPr>
            <a:picLocks noChangeAspect="1"/>
          </p:cNvPicPr>
          <p:nvPr/>
        </p:nvPicPr>
        <p:blipFill>
          <a:blip r:embed="rId6">
            <a:duotone>
              <a:schemeClr val="accent5">
                <a:shade val="45000"/>
                <a:satMod val="135000"/>
              </a:schemeClr>
              <a:prstClr val="white"/>
            </a:duotone>
          </a:blip>
          <a:stretch>
            <a:fillRect/>
          </a:stretch>
        </p:blipFill>
        <p:spPr>
          <a:xfrm rot="20097526">
            <a:off x="3096883" y="3998272"/>
            <a:ext cx="2825579" cy="4876800"/>
          </a:xfrm>
          <a:prstGeom prst="rect">
            <a:avLst/>
          </a:prstGeom>
        </p:spPr>
      </p:pic>
      <p:pic>
        <p:nvPicPr>
          <p:cNvPr id="37" name="Picture 36">
            <a:extLst>
              <a:ext uri="{FF2B5EF4-FFF2-40B4-BE49-F238E27FC236}">
                <a16:creationId xmlns:a16="http://schemas.microsoft.com/office/drawing/2014/main" id="{CFA8E965-2960-0FED-F30A-663DA6C9A63F}"/>
              </a:ext>
            </a:extLst>
          </p:cNvPr>
          <p:cNvPicPr>
            <a:picLocks noChangeAspect="1"/>
          </p:cNvPicPr>
          <p:nvPr/>
        </p:nvPicPr>
        <p:blipFill>
          <a:blip r:embed="rId7">
            <a:duotone>
              <a:prstClr val="black"/>
              <a:schemeClr val="accent5">
                <a:tint val="45000"/>
                <a:satMod val="400000"/>
              </a:schemeClr>
            </a:duotone>
          </a:blip>
          <a:stretch>
            <a:fillRect/>
          </a:stretch>
        </p:blipFill>
        <p:spPr>
          <a:xfrm>
            <a:off x="7958500" y="4796268"/>
            <a:ext cx="1810339" cy="1112521"/>
          </a:xfrm>
          <a:prstGeom prst="rect">
            <a:avLst/>
          </a:prstGeom>
        </p:spPr>
      </p:pic>
      <p:pic>
        <p:nvPicPr>
          <p:cNvPr id="38" name="Picture 37">
            <a:extLst>
              <a:ext uri="{FF2B5EF4-FFF2-40B4-BE49-F238E27FC236}">
                <a16:creationId xmlns:a16="http://schemas.microsoft.com/office/drawing/2014/main" id="{AA4C48C5-5D4F-45A9-13FB-4B1B802D19C6}"/>
              </a:ext>
            </a:extLst>
          </p:cNvPr>
          <p:cNvPicPr>
            <a:picLocks noChangeAspect="1"/>
          </p:cNvPicPr>
          <p:nvPr/>
        </p:nvPicPr>
        <p:blipFill>
          <a:blip r:embed="rId7">
            <a:duotone>
              <a:prstClr val="black"/>
              <a:schemeClr val="accent5">
                <a:tint val="45000"/>
                <a:satMod val="400000"/>
              </a:schemeClr>
            </a:duotone>
          </a:blip>
          <a:stretch>
            <a:fillRect/>
          </a:stretch>
        </p:blipFill>
        <p:spPr>
          <a:xfrm>
            <a:off x="11505992" y="4690545"/>
            <a:ext cx="2160104" cy="1112521"/>
          </a:xfrm>
          <a:prstGeom prst="rect">
            <a:avLst/>
          </a:prstGeom>
        </p:spPr>
      </p:pic>
      <p:pic>
        <p:nvPicPr>
          <p:cNvPr id="41" name="Picture 40">
            <a:extLst>
              <a:ext uri="{FF2B5EF4-FFF2-40B4-BE49-F238E27FC236}">
                <a16:creationId xmlns:a16="http://schemas.microsoft.com/office/drawing/2014/main" id="{66253858-3D04-E4CE-FBD8-EA8347CECA8E}"/>
              </a:ext>
            </a:extLst>
          </p:cNvPr>
          <p:cNvPicPr>
            <a:picLocks noChangeAspect="1"/>
          </p:cNvPicPr>
          <p:nvPr/>
        </p:nvPicPr>
        <p:blipFill>
          <a:blip r:embed="rId8"/>
          <a:stretch>
            <a:fillRect/>
          </a:stretch>
        </p:blipFill>
        <p:spPr>
          <a:xfrm>
            <a:off x="8276393" y="4690545"/>
            <a:ext cx="1238718" cy="1386839"/>
          </a:xfrm>
          <a:prstGeom prst="rect">
            <a:avLst/>
          </a:prstGeom>
        </p:spPr>
      </p:pic>
      <p:pic>
        <p:nvPicPr>
          <p:cNvPr id="5" name="Picture 4">
            <a:extLst>
              <a:ext uri="{FF2B5EF4-FFF2-40B4-BE49-F238E27FC236}">
                <a16:creationId xmlns:a16="http://schemas.microsoft.com/office/drawing/2014/main" id="{B40F213F-3075-154D-E8DE-46A1DA015547}"/>
              </a:ext>
            </a:extLst>
          </p:cNvPr>
          <p:cNvPicPr>
            <a:picLocks noChangeAspect="1"/>
          </p:cNvPicPr>
          <p:nvPr/>
        </p:nvPicPr>
        <p:blipFill>
          <a:blip r:embed="rId9"/>
          <a:stretch>
            <a:fillRect/>
          </a:stretch>
        </p:blipFill>
        <p:spPr>
          <a:xfrm>
            <a:off x="13666096" y="3711432"/>
            <a:ext cx="2085220" cy="3107973"/>
          </a:xfrm>
          <a:prstGeom prst="rect">
            <a:avLst/>
          </a:prstGeom>
        </p:spPr>
      </p:pic>
      <p:pic>
        <p:nvPicPr>
          <p:cNvPr id="7" name="Picture 6">
            <a:extLst>
              <a:ext uri="{FF2B5EF4-FFF2-40B4-BE49-F238E27FC236}">
                <a16:creationId xmlns:a16="http://schemas.microsoft.com/office/drawing/2014/main" id="{857A7493-AA2F-3BDA-2762-10CB37CA91B1}"/>
              </a:ext>
            </a:extLst>
          </p:cNvPr>
          <p:cNvPicPr>
            <a:picLocks noChangeAspect="1"/>
          </p:cNvPicPr>
          <p:nvPr/>
        </p:nvPicPr>
        <p:blipFill>
          <a:blip r:embed="rId10"/>
          <a:stretch>
            <a:fillRect/>
          </a:stretch>
        </p:blipFill>
        <p:spPr>
          <a:xfrm>
            <a:off x="5806289" y="3918842"/>
            <a:ext cx="2201432" cy="2113609"/>
          </a:xfrm>
          <a:prstGeom prst="rect">
            <a:avLst/>
          </a:prstGeom>
        </p:spPr>
      </p:pic>
    </p:spTree>
    <p:extLst>
      <p:ext uri="{BB962C8B-B14F-4D97-AF65-F5344CB8AC3E}">
        <p14:creationId xmlns:p14="http://schemas.microsoft.com/office/powerpoint/2010/main" val="106705802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E3C6-E46E-4FF2-997A-4C3592AD4EE2}"/>
              </a:ext>
            </a:extLst>
          </p:cNvPr>
          <p:cNvSpPr>
            <a:spLocks noGrp="1"/>
          </p:cNvSpPr>
          <p:nvPr>
            <p:ph type="title"/>
          </p:nvPr>
        </p:nvSpPr>
        <p:spPr/>
        <p:txBody>
          <a:bodyPr/>
          <a:lstStyle/>
          <a:p>
            <a:r>
              <a:rPr lang="en-US" sz="2800">
                <a:solidFill>
                  <a:srgbClr val="3F3F3F"/>
                </a:solidFill>
                <a:latin typeface="Open Sans"/>
                <a:ea typeface="Open Sans"/>
                <a:cs typeface="Open Sans"/>
                <a:sym typeface="Open Sans"/>
              </a:rPr>
              <a:t>Evidence</a:t>
            </a:r>
            <a:endParaRPr lang="en-US"/>
          </a:p>
        </p:txBody>
      </p:sp>
      <p:sp>
        <p:nvSpPr>
          <p:cNvPr id="4" name="Google Shape;4734;p188">
            <a:extLst>
              <a:ext uri="{FF2B5EF4-FFF2-40B4-BE49-F238E27FC236}">
                <a16:creationId xmlns:a16="http://schemas.microsoft.com/office/drawing/2014/main" id="{827D497E-30BB-4BD6-8F36-FAE75609EE71}"/>
              </a:ext>
            </a:extLst>
          </p:cNvPr>
          <p:cNvSpPr/>
          <p:nvPr/>
        </p:nvSpPr>
        <p:spPr>
          <a:xfrm>
            <a:off x="1417508" y="2353996"/>
            <a:ext cx="13149392" cy="5425986"/>
          </a:xfrm>
          <a:prstGeom prst="roundRect">
            <a:avLst>
              <a:gd name="adj" fmla="val 3220"/>
            </a:avLst>
          </a:prstGeom>
          <a:solidFill>
            <a:srgbClr val="EAF7FC"/>
          </a:solidFill>
          <a:ln w="12700" cap="flat" cmpd="sng">
            <a:solidFill>
              <a:schemeClr val="tx1">
                <a:lumMod val="50000"/>
                <a:lumOff val="50000"/>
              </a:schemeClr>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60950" rIns="121900" bIns="60950" anchor="ctr" anchorCtr="0">
            <a:noAutofit/>
          </a:bodyPr>
          <a:lstStyle/>
          <a:p>
            <a:pPr marL="292100" marR="0" lvl="0" indent="-29210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sp>
        <p:nvSpPr>
          <p:cNvPr id="5" name="Google Shape;4735;p188">
            <a:extLst>
              <a:ext uri="{FF2B5EF4-FFF2-40B4-BE49-F238E27FC236}">
                <a16:creationId xmlns:a16="http://schemas.microsoft.com/office/drawing/2014/main" id="{6B392C41-2E6F-4AB7-A32F-D440F4D54E41}"/>
              </a:ext>
            </a:extLst>
          </p:cNvPr>
          <p:cNvSpPr/>
          <p:nvPr/>
        </p:nvSpPr>
        <p:spPr>
          <a:xfrm>
            <a:off x="10099068" y="2921303"/>
            <a:ext cx="4217016" cy="4217016"/>
          </a:xfrm>
          <a:prstGeom prst="roundRect">
            <a:avLst>
              <a:gd name="adj" fmla="val 5273"/>
            </a:avLst>
          </a:prstGeom>
          <a:solidFill>
            <a:srgbClr val="F2F2F2"/>
          </a:solidFill>
          <a:ln w="12700" cap="flat" cmpd="sng">
            <a:solidFill>
              <a:schemeClr val="tx1">
                <a:lumMod val="50000"/>
                <a:lumOff val="50000"/>
              </a:schemeClr>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Arial"/>
              <a:buNone/>
            </a:pPr>
            <a:endParaRPr sz="2200" b="1" i="0" u="none" strike="noStrike" cap="none">
              <a:solidFill>
                <a:srgbClr val="000000"/>
              </a:solidFill>
              <a:latin typeface="Open Sans"/>
              <a:ea typeface="Open Sans"/>
              <a:cs typeface="Open Sans"/>
              <a:sym typeface="Open Sans"/>
            </a:endParaRPr>
          </a:p>
        </p:txBody>
      </p:sp>
      <p:grpSp>
        <p:nvGrpSpPr>
          <p:cNvPr id="199" name="Google Shape;185;p24">
            <a:extLst>
              <a:ext uri="{FF2B5EF4-FFF2-40B4-BE49-F238E27FC236}">
                <a16:creationId xmlns:a16="http://schemas.microsoft.com/office/drawing/2014/main" id="{44854083-E9F3-4002-BAEC-EF60CA62C68A}"/>
              </a:ext>
            </a:extLst>
          </p:cNvPr>
          <p:cNvGrpSpPr/>
          <p:nvPr/>
        </p:nvGrpSpPr>
        <p:grpSpPr>
          <a:xfrm rot="5400000">
            <a:off x="11947563" y="5512355"/>
            <a:ext cx="823288" cy="2861743"/>
            <a:chOff x="5733266" y="1756035"/>
            <a:chExt cx="888746" cy="1627328"/>
          </a:xfrm>
          <a:solidFill>
            <a:srgbClr val="427AA1"/>
          </a:solidFill>
        </p:grpSpPr>
        <p:sp>
          <p:nvSpPr>
            <p:cNvPr id="200" name="Google Shape;186;p24">
              <a:extLst>
                <a:ext uri="{FF2B5EF4-FFF2-40B4-BE49-F238E27FC236}">
                  <a16:creationId xmlns:a16="http://schemas.microsoft.com/office/drawing/2014/main" id="{0AD6C4DA-2313-4722-8782-B7ADB3AFB17C}"/>
                </a:ext>
              </a:extLst>
            </p:cNvPr>
            <p:cNvSpPr/>
            <p:nvPr/>
          </p:nvSpPr>
          <p:spPr>
            <a:xfrm rot="16200000">
              <a:off x="5240675" y="2248626"/>
              <a:ext cx="1627328" cy="642145"/>
            </a:xfrm>
            <a:prstGeom prst="round2SameRect">
              <a:avLst>
                <a:gd name="adj1" fmla="val 9636"/>
                <a:gd name="adj2" fmla="val 0"/>
              </a:avLst>
            </a:prstGeom>
            <a:grp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1"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201" name="Google Shape;188;p24">
              <a:extLst>
                <a:ext uri="{FF2B5EF4-FFF2-40B4-BE49-F238E27FC236}">
                  <a16:creationId xmlns:a16="http://schemas.microsoft.com/office/drawing/2014/main" id="{0BBD72A9-D504-4210-BC47-0ACA7E9E3723}"/>
                </a:ext>
              </a:extLst>
            </p:cNvPr>
            <p:cNvSpPr txBox="1"/>
            <p:nvPr/>
          </p:nvSpPr>
          <p:spPr>
            <a:xfrm rot="16200000">
              <a:off x="5438929" y="2146597"/>
              <a:ext cx="1535591" cy="830575"/>
            </a:xfrm>
            <a:prstGeom prst="rect">
              <a:avLst/>
            </a:prstGeom>
            <a:noFill/>
            <a:ln>
              <a:noFill/>
            </a:ln>
          </p:spPr>
          <p:txBody>
            <a:bodyPr spcFirstLastPara="1" wrap="square" lIns="91425" tIns="45700" rIns="91425" bIns="45700" anchor="t" anchorCtr="0">
              <a:spAutoFit/>
            </a:bodyPr>
            <a:lstStyle/>
            <a:p>
              <a:pPr lvl="0" algn="ctr"/>
              <a:r>
                <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Evidence</a:t>
              </a:r>
            </a:p>
            <a:p>
              <a:pPr lvl="0" algn="ctr"/>
              <a:endPar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sp>
        <p:nvSpPr>
          <p:cNvPr id="202" name="Google Shape;312;p40">
            <a:extLst>
              <a:ext uri="{FF2B5EF4-FFF2-40B4-BE49-F238E27FC236}">
                <a16:creationId xmlns:a16="http://schemas.microsoft.com/office/drawing/2014/main" id="{3D0673D0-D618-4B83-8C13-E1ED7B3F3B07}"/>
              </a:ext>
            </a:extLst>
          </p:cNvPr>
          <p:cNvSpPr txBox="1"/>
          <p:nvPr/>
        </p:nvSpPr>
        <p:spPr>
          <a:xfrm>
            <a:off x="1635874" y="3366848"/>
            <a:ext cx="8107665" cy="2793866"/>
          </a:xfrm>
          <a:prstGeom prst="rect">
            <a:avLst/>
          </a:prstGeom>
          <a:noFill/>
          <a:ln>
            <a:noFill/>
          </a:ln>
        </p:spPr>
        <p:txBody>
          <a:bodyPr spcFirstLastPara="1" wrap="square" lIns="91425" tIns="45700" rIns="91425" bIns="45700" anchor="t" anchorCtr="0">
            <a:spAutoFit/>
          </a:bodyPr>
          <a:lstStyle/>
          <a:p>
            <a:pPr lvl="1">
              <a:lnSpc>
                <a:spcPct val="114000"/>
              </a:lnSpc>
              <a:buClr>
                <a:srgbClr val="3F3F3F"/>
              </a:buClr>
              <a:buSzPts val="2200"/>
            </a:pPr>
            <a:r>
              <a:rPr lang="en-US" sz="2200">
                <a:solidFill>
                  <a:schemeClr val="tx1">
                    <a:lumMod val="75000"/>
                    <a:lumOff val="25000"/>
                  </a:schemeClr>
                </a:solidFill>
                <a:latin typeface="Open Sans"/>
                <a:ea typeface="Open Sans"/>
                <a:cs typeface="Open Sans"/>
                <a:sym typeface="Open Sans"/>
              </a:rPr>
              <a:t>Evidence is relevant when:</a:t>
            </a: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It is related to the crime</a:t>
            </a: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It can provide information describing the crime</a:t>
            </a: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It can provide information regarding the motives of the perpetrator</a:t>
            </a: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It can verify what has occurred</a:t>
            </a:r>
          </a:p>
          <a:p>
            <a:pPr marL="342900" lvl="1" indent="-342900">
              <a:lnSpc>
                <a:spcPct val="114000"/>
              </a:lnSpc>
              <a:buClr>
                <a:srgbClr val="3F3F3F"/>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It can determine the time of occurrence of the crime</a:t>
            </a:r>
          </a:p>
        </p:txBody>
      </p:sp>
      <p:pic>
        <p:nvPicPr>
          <p:cNvPr id="203" name="Google Shape;757;p63">
            <a:extLst>
              <a:ext uri="{FF2B5EF4-FFF2-40B4-BE49-F238E27FC236}">
                <a16:creationId xmlns:a16="http://schemas.microsoft.com/office/drawing/2014/main" id="{38FC6E04-DBE9-47A9-B4AB-9B7C610D58D4}"/>
              </a:ext>
            </a:extLst>
          </p:cNvPr>
          <p:cNvPicPr preferRelativeResize="0"/>
          <p:nvPr/>
        </p:nvPicPr>
        <p:blipFill rotWithShape="1">
          <a:blip r:embed="rId3">
            <a:alphaModFix/>
          </a:blip>
          <a:srcRect/>
          <a:stretch/>
        </p:blipFill>
        <p:spPr>
          <a:xfrm>
            <a:off x="6966407" y="752158"/>
            <a:ext cx="2323186" cy="365760"/>
          </a:xfrm>
          <a:prstGeom prst="rect">
            <a:avLst/>
          </a:prstGeom>
          <a:noFill/>
          <a:ln>
            <a:noFill/>
          </a:ln>
        </p:spPr>
      </p:pic>
      <p:pic>
        <p:nvPicPr>
          <p:cNvPr id="204" name="Graphic 203">
            <a:extLst>
              <a:ext uri="{FF2B5EF4-FFF2-40B4-BE49-F238E27FC236}">
                <a16:creationId xmlns:a16="http://schemas.microsoft.com/office/drawing/2014/main" id="{62338DD2-E97E-4844-8CAE-9ACAEBBFA7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43170" y="3139421"/>
            <a:ext cx="3965388" cy="3172310"/>
          </a:xfrm>
          <a:prstGeom prst="rect">
            <a:avLst/>
          </a:prstGeom>
        </p:spPr>
      </p:pic>
    </p:spTree>
    <p:extLst>
      <p:ext uri="{BB962C8B-B14F-4D97-AF65-F5344CB8AC3E}">
        <p14:creationId xmlns:p14="http://schemas.microsoft.com/office/powerpoint/2010/main" val="240682597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Acquisition of Evidence</a:t>
            </a:r>
            <a:endParaRPr/>
          </a:p>
        </p:txBody>
      </p:sp>
      <p:sp>
        <p:nvSpPr>
          <p:cNvPr id="3" name="Brandline_LVC">
            <a:extLst>
              <a:ext uri="{FF2B5EF4-FFF2-40B4-BE49-F238E27FC236}">
                <a16:creationId xmlns:a16="http://schemas.microsoft.com/office/drawing/2014/main" id="{BD6C2516-F303-D11B-ADEA-CAC956EAE992}"/>
              </a:ext>
            </a:extLst>
          </p:cNvPr>
          <p:cNvSpPr/>
          <p:nvPr/>
        </p:nvSpPr>
        <p:spPr>
          <a:xfrm>
            <a:off x="5562600" y="816324"/>
            <a:ext cx="5133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1869;p63">
            <a:extLst>
              <a:ext uri="{FF2B5EF4-FFF2-40B4-BE49-F238E27FC236}">
                <a16:creationId xmlns:a16="http://schemas.microsoft.com/office/drawing/2014/main" id="{0D7AFA46-EBDC-1EAE-1D9C-0EE41CF6C9C9}"/>
              </a:ext>
            </a:extLst>
          </p:cNvPr>
          <p:cNvSpPr/>
          <p:nvPr/>
        </p:nvSpPr>
        <p:spPr>
          <a:xfrm>
            <a:off x="772160" y="2966720"/>
            <a:ext cx="9414293" cy="4202715"/>
          </a:xfrm>
          <a:prstGeom prst="roundRect">
            <a:avLst>
              <a:gd name="adj" fmla="val 3347"/>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88900" marR="0" lvl="0" algn="l" rtl="0">
              <a:lnSpc>
                <a:spcPct val="115000"/>
              </a:lnSpc>
              <a:spcBef>
                <a:spcPts val="0"/>
              </a:spcBef>
              <a:spcAft>
                <a:spcPts val="0"/>
              </a:spcAft>
              <a:buClr>
                <a:srgbClr val="3F3F3F"/>
              </a:buClr>
              <a:buSzPts val="2200"/>
            </a:pPr>
            <a:r>
              <a:rPr lang="en-US" sz="2200" b="1">
                <a:solidFill>
                  <a:srgbClr val="3F3F3F"/>
                </a:solidFill>
                <a:latin typeface="Open Sans"/>
                <a:ea typeface="Open Sans"/>
                <a:cs typeface="Open Sans"/>
              </a:rPr>
              <a:t>Recording the time includes:</a:t>
            </a:r>
          </a:p>
          <a:p>
            <a:pPr marL="88900" marR="0" lvl="0" algn="l" rtl="0">
              <a:lnSpc>
                <a:spcPct val="115000"/>
              </a:lnSpc>
              <a:spcBef>
                <a:spcPts val="0"/>
              </a:spcBef>
              <a:spcAft>
                <a:spcPts val="0"/>
              </a:spcAft>
              <a:buClr>
                <a:srgbClr val="3F3F3F"/>
              </a:buClr>
              <a:buSzPts val="2200"/>
            </a:pPr>
            <a:r>
              <a:rPr lang="en-US" sz="2200">
                <a:solidFill>
                  <a:srgbClr val="3F3F3F"/>
                </a:solidFill>
                <a:latin typeface="Open Sans"/>
                <a:ea typeface="Open Sans"/>
                <a:cs typeface="Open Sans"/>
              </a:rPr>
              <a:t>Record time offset: Capture the regional time setting or time zone when gathering evidence from computers.</a:t>
            </a:r>
          </a:p>
          <a:p>
            <a:pPr marL="88900" marR="0" lvl="0" algn="l" rtl="0">
              <a:lnSpc>
                <a:spcPct val="115000"/>
              </a:lnSpc>
              <a:spcBef>
                <a:spcPts val="0"/>
              </a:spcBef>
              <a:spcAft>
                <a:spcPts val="0"/>
              </a:spcAft>
              <a:buClr>
                <a:srgbClr val="3F3F3F"/>
              </a:buClr>
              <a:buSzPts val="2200"/>
            </a:pPr>
            <a:endParaRPr lang="en-US" sz="2200">
              <a:solidFill>
                <a:srgbClr val="3F3F3F"/>
              </a:solidFill>
              <a:latin typeface="Open Sans"/>
              <a:ea typeface="Open Sans"/>
              <a:cs typeface="Open Sans"/>
            </a:endParaRPr>
          </a:p>
          <a:p>
            <a:pPr marL="88900" marR="0" lvl="0" algn="l" rtl="0">
              <a:lnSpc>
                <a:spcPct val="115000"/>
              </a:lnSpc>
              <a:spcBef>
                <a:spcPts val="0"/>
              </a:spcBef>
              <a:spcAft>
                <a:spcPts val="0"/>
              </a:spcAft>
              <a:buClr>
                <a:srgbClr val="3F3F3F"/>
              </a:buClr>
              <a:buSzPts val="2200"/>
            </a:pPr>
            <a:r>
              <a:rPr lang="en-US" sz="2200">
                <a:solidFill>
                  <a:srgbClr val="3F3F3F"/>
                </a:solidFill>
                <a:latin typeface="Open Sans"/>
                <a:ea typeface="Open Sans"/>
                <a:cs typeface="Open Sans"/>
              </a:rPr>
              <a:t>Time normalization: Convert evidence collected across multiple time zones into a common time zone (such as GMT) to create a chronological sequence.</a:t>
            </a:r>
            <a:endParaRPr lang="en-IN" sz="2200">
              <a:solidFill>
                <a:srgbClr val="3F3F3F"/>
              </a:solidFill>
              <a:latin typeface="Open Sans"/>
              <a:ea typeface="Open Sans"/>
              <a:cs typeface="Open Sans"/>
              <a:sym typeface="Open Sans"/>
            </a:endParaRPr>
          </a:p>
        </p:txBody>
      </p:sp>
      <p:sp>
        <p:nvSpPr>
          <p:cNvPr id="6" name="TextBox 5">
            <a:extLst>
              <a:ext uri="{FF2B5EF4-FFF2-40B4-BE49-F238E27FC236}">
                <a16:creationId xmlns:a16="http://schemas.microsoft.com/office/drawing/2014/main" id="{F8473BFB-1061-F491-96DC-D7F0421A9864}"/>
              </a:ext>
            </a:extLst>
          </p:cNvPr>
          <p:cNvSpPr txBox="1"/>
          <p:nvPr/>
        </p:nvSpPr>
        <p:spPr>
          <a:xfrm>
            <a:off x="555565" y="1295400"/>
            <a:ext cx="1514487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It involves collecting data from various sources, including modern digital devices like USB flash drives and computers, as well as traditional paper-based documents such as letters and bank statements.</a:t>
            </a:r>
          </a:p>
        </p:txBody>
      </p:sp>
      <p:pic>
        <p:nvPicPr>
          <p:cNvPr id="8" name="Picture 7">
            <a:extLst>
              <a:ext uri="{FF2B5EF4-FFF2-40B4-BE49-F238E27FC236}">
                <a16:creationId xmlns:a16="http://schemas.microsoft.com/office/drawing/2014/main" id="{23F6B4D3-0922-023F-4CFE-8F1E6D68288C}"/>
              </a:ext>
            </a:extLst>
          </p:cNvPr>
          <p:cNvPicPr>
            <a:picLocks noChangeAspect="1"/>
          </p:cNvPicPr>
          <p:nvPr/>
        </p:nvPicPr>
        <p:blipFill>
          <a:blip r:embed="rId3"/>
          <a:stretch>
            <a:fillRect/>
          </a:stretch>
        </p:blipFill>
        <p:spPr>
          <a:xfrm>
            <a:off x="11215168" y="3059113"/>
            <a:ext cx="3760671" cy="3658958"/>
          </a:xfrm>
          <a:prstGeom prst="rect">
            <a:avLst/>
          </a:prstGeom>
        </p:spPr>
      </p:pic>
    </p:spTree>
    <p:extLst>
      <p:ext uri="{BB962C8B-B14F-4D97-AF65-F5344CB8AC3E}">
        <p14:creationId xmlns:p14="http://schemas.microsoft.com/office/powerpoint/2010/main" val="154145730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Order of </a:t>
            </a:r>
            <a:r>
              <a:rPr lang="en-US"/>
              <a:t>E</a:t>
            </a:r>
            <a:r>
              <a:rPr lang="en-US">
                <a:latin typeface="Open Sans"/>
                <a:ea typeface="Open Sans"/>
                <a:cs typeface="Open Sans"/>
                <a:sym typeface="Open Sans"/>
              </a:rPr>
              <a:t>vidence </a:t>
            </a:r>
            <a:r>
              <a:rPr lang="en-US"/>
              <a:t>C</a:t>
            </a:r>
            <a:r>
              <a:rPr lang="en-US">
                <a:latin typeface="Open Sans"/>
                <a:ea typeface="Open Sans"/>
                <a:cs typeface="Open Sans"/>
                <a:sym typeface="Open Sans"/>
              </a:rPr>
              <a:t>apturing</a:t>
            </a:r>
            <a:endParaRPr>
              <a:latin typeface="Open Sans"/>
              <a:ea typeface="Open Sans"/>
              <a:cs typeface="Open Sans"/>
              <a:sym typeface="Open Sans"/>
            </a:endParaRPr>
          </a:p>
        </p:txBody>
      </p:sp>
      <p:sp>
        <p:nvSpPr>
          <p:cNvPr id="582" name="Google Shape;582;ge961dd843d_0_334"/>
          <p:cNvSpPr/>
          <p:nvPr/>
        </p:nvSpPr>
        <p:spPr>
          <a:xfrm>
            <a:off x="2103120" y="1393012"/>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CPU cache:</a:t>
            </a:r>
          </a:p>
          <a:p>
            <a:pPr marR="0" lvl="0" rtl="0">
              <a:lnSpc>
                <a:spcPct val="115000"/>
              </a:lnSpc>
              <a:spcBef>
                <a:spcPts val="0"/>
              </a:spcBef>
              <a:spcAft>
                <a:spcPts val="0"/>
              </a:spcAft>
              <a:buClr>
                <a:schemeClr val="dk1"/>
              </a:buClr>
              <a:buSzPts val="1100"/>
            </a:pPr>
            <a:r>
              <a:rPr lang="en-US" sz="2200">
                <a:solidFill>
                  <a:srgbClr val="434343"/>
                </a:solidFill>
                <a:latin typeface="Open Sans"/>
                <a:ea typeface="Open Sans"/>
                <a:cs typeface="Open Sans"/>
                <a:sym typeface="Open Sans"/>
              </a:rPr>
              <a:t> This fast but volatile memory is used by the CPU and can provide critical insights.</a:t>
            </a:r>
          </a:p>
        </p:txBody>
      </p:sp>
      <p:pic>
        <p:nvPicPr>
          <p:cNvPr id="2" name="Google Shape;389;p64" descr="Pointing hand Icons - 2,315 free vector icons">
            <a:extLst>
              <a:ext uri="{FF2B5EF4-FFF2-40B4-BE49-F238E27FC236}">
                <a16:creationId xmlns:a16="http://schemas.microsoft.com/office/drawing/2014/main" id="{111D2656-2877-0A8C-C637-68169B1B25F6}"/>
              </a:ext>
            </a:extLst>
          </p:cNvPr>
          <p:cNvPicPr preferRelativeResize="0"/>
          <p:nvPr/>
        </p:nvPicPr>
        <p:blipFill>
          <a:blip r:embed="rId3">
            <a:alphaModFix/>
          </a:blip>
          <a:stretch>
            <a:fillRect/>
          </a:stretch>
        </p:blipFill>
        <p:spPr>
          <a:xfrm>
            <a:off x="879225" y="1325820"/>
            <a:ext cx="900000" cy="1393072"/>
          </a:xfrm>
          <a:prstGeom prst="rect">
            <a:avLst/>
          </a:prstGeom>
          <a:noFill/>
          <a:ln>
            <a:noFill/>
          </a:ln>
        </p:spPr>
      </p:pic>
      <p:sp>
        <p:nvSpPr>
          <p:cNvPr id="3" name="Google Shape;582;ge961dd843d_0_334">
            <a:extLst>
              <a:ext uri="{FF2B5EF4-FFF2-40B4-BE49-F238E27FC236}">
                <a16:creationId xmlns:a16="http://schemas.microsoft.com/office/drawing/2014/main" id="{0B2A7E73-0949-F082-3D06-B433220850D0}"/>
              </a:ext>
            </a:extLst>
          </p:cNvPr>
          <p:cNvSpPr/>
          <p:nvPr/>
        </p:nvSpPr>
        <p:spPr>
          <a:xfrm>
            <a:off x="2103120" y="7317850"/>
            <a:ext cx="13716000" cy="1393072"/>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buClr>
                <a:schemeClr val="dk1"/>
              </a:buClr>
              <a:buSzPts val="1100"/>
            </a:pPr>
            <a:r>
              <a:rPr lang="en-US" sz="2200" b="1">
                <a:solidFill>
                  <a:srgbClr val="434343"/>
                </a:solidFill>
                <a:latin typeface="Open Sans"/>
                <a:ea typeface="Open Sans"/>
                <a:cs typeface="Open Sans"/>
                <a:sym typeface="Open Sans"/>
              </a:rPr>
              <a:t>Hard drive: </a:t>
            </a:r>
          </a:p>
          <a:p>
            <a:pPr>
              <a:lnSpc>
                <a:spcPct val="115000"/>
              </a:lnSpc>
              <a:buClr>
                <a:schemeClr val="dk1"/>
              </a:buClr>
              <a:buSzPts val="1100"/>
            </a:pPr>
            <a:r>
              <a:rPr lang="en-US" sz="2200">
                <a:solidFill>
                  <a:srgbClr val="434343"/>
                </a:solidFill>
                <a:latin typeface="Open Sans"/>
                <a:ea typeface="Open Sans"/>
                <a:cs typeface="Open Sans"/>
                <a:sym typeface="Open Sans"/>
              </a:rPr>
              <a:t>Data at rest is the least volatile and is captured after volatile memory. This is where data is saved to the hard drive.</a:t>
            </a:r>
          </a:p>
        </p:txBody>
      </p:sp>
      <p:sp>
        <p:nvSpPr>
          <p:cNvPr id="5" name="Google Shape;582;ge961dd843d_0_334">
            <a:extLst>
              <a:ext uri="{FF2B5EF4-FFF2-40B4-BE49-F238E27FC236}">
                <a16:creationId xmlns:a16="http://schemas.microsoft.com/office/drawing/2014/main" id="{E4A4DDEE-4CD1-608B-AE5A-1B9079C25509}"/>
              </a:ext>
            </a:extLst>
          </p:cNvPr>
          <p:cNvSpPr/>
          <p:nvPr/>
        </p:nvSpPr>
        <p:spPr>
          <a:xfrm>
            <a:off x="2103120" y="5488086"/>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Swap/Page file/Virtual memory: </a:t>
            </a:r>
          </a:p>
          <a:p>
            <a:pPr marR="0" lvl="0" rtl="0">
              <a:lnSpc>
                <a:spcPct val="115000"/>
              </a:lnSpc>
              <a:spcBef>
                <a:spcPts val="0"/>
              </a:spcBef>
              <a:spcAft>
                <a:spcPts val="0"/>
              </a:spcAft>
              <a:buClr>
                <a:schemeClr val="dk1"/>
              </a:buClr>
              <a:buSzPts val="1100"/>
            </a:pPr>
            <a:r>
              <a:rPr lang="en-US" sz="2200">
                <a:solidFill>
                  <a:srgbClr val="434343"/>
                </a:solidFill>
                <a:latin typeface="Open Sans"/>
                <a:ea typeface="Open Sans"/>
                <a:cs typeface="Open Sans"/>
                <a:sym typeface="Open Sans"/>
              </a:rPr>
              <a:t>Used when RAM is exhausted, these are areas of a hard drive used instead of RAM, but much slower.</a:t>
            </a:r>
            <a:endParaRPr lang="en-US" sz="2200" b="1">
              <a:solidFill>
                <a:srgbClr val="434343"/>
              </a:solidFill>
              <a:latin typeface="Open Sans"/>
              <a:ea typeface="Open Sans"/>
              <a:cs typeface="Open Sans"/>
              <a:sym typeface="Open Sans"/>
            </a:endParaRPr>
          </a:p>
        </p:txBody>
      </p:sp>
      <p:sp>
        <p:nvSpPr>
          <p:cNvPr id="6" name="Google Shape;582;ge961dd843d_0_334">
            <a:extLst>
              <a:ext uri="{FF2B5EF4-FFF2-40B4-BE49-F238E27FC236}">
                <a16:creationId xmlns:a16="http://schemas.microsoft.com/office/drawing/2014/main" id="{D436C735-267B-39F0-16EA-89446E8CAD7C}"/>
              </a:ext>
            </a:extLst>
          </p:cNvPr>
          <p:cNvSpPr/>
          <p:nvPr/>
        </p:nvSpPr>
        <p:spPr>
          <a:xfrm>
            <a:off x="2103120" y="3440549"/>
            <a:ext cx="13716000" cy="1325880"/>
          </a:xfrm>
          <a:prstGeom prst="roundRect">
            <a:avLst>
              <a:gd name="adj" fmla="val 16667"/>
            </a:avLst>
          </a:prstGeom>
          <a:solidFill>
            <a:schemeClr val="accent1">
              <a:lumMod val="40000"/>
              <a:lumOff val="60000"/>
            </a:schemeClr>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R="0" lvl="0" rtl="0">
              <a:lnSpc>
                <a:spcPct val="115000"/>
              </a:lnSpc>
              <a:spcBef>
                <a:spcPts val="0"/>
              </a:spcBef>
              <a:spcAft>
                <a:spcPts val="0"/>
              </a:spcAft>
              <a:buClr>
                <a:schemeClr val="dk1"/>
              </a:buClr>
              <a:buSzPts val="1100"/>
            </a:pPr>
            <a:r>
              <a:rPr lang="en-US" sz="2200" b="1">
                <a:solidFill>
                  <a:srgbClr val="434343"/>
                </a:solidFill>
                <a:latin typeface="Open Sans"/>
                <a:ea typeface="Open Sans"/>
                <a:cs typeface="Open Sans"/>
                <a:sym typeface="Open Sans"/>
              </a:rPr>
              <a:t>Random Access Memory(RAM): </a:t>
            </a:r>
          </a:p>
          <a:p>
            <a:pPr marR="0" lvl="0" rtl="0">
              <a:lnSpc>
                <a:spcPct val="115000"/>
              </a:lnSpc>
              <a:spcBef>
                <a:spcPts val="0"/>
              </a:spcBef>
              <a:spcAft>
                <a:spcPts val="0"/>
              </a:spcAft>
              <a:buClr>
                <a:schemeClr val="dk1"/>
              </a:buClr>
              <a:buSzPts val="1100"/>
            </a:pPr>
            <a:r>
              <a:rPr lang="en-US" sz="2200">
                <a:solidFill>
                  <a:srgbClr val="434343"/>
                </a:solidFill>
                <a:latin typeface="Open Sans"/>
                <a:ea typeface="Open Sans"/>
                <a:cs typeface="Open Sans"/>
                <a:sym typeface="Open Sans"/>
              </a:rPr>
              <a:t>Volatile memory running applications holds valuable information.</a:t>
            </a:r>
          </a:p>
        </p:txBody>
      </p:sp>
      <p:pic>
        <p:nvPicPr>
          <p:cNvPr id="7" name="Google Shape;389;p64" descr="Pointing hand Icons - 2,315 free vector icons">
            <a:extLst>
              <a:ext uri="{FF2B5EF4-FFF2-40B4-BE49-F238E27FC236}">
                <a16:creationId xmlns:a16="http://schemas.microsoft.com/office/drawing/2014/main" id="{D57CD84A-1FC4-7366-07DC-2C070B117716}"/>
              </a:ext>
            </a:extLst>
          </p:cNvPr>
          <p:cNvPicPr preferRelativeResize="0"/>
          <p:nvPr/>
        </p:nvPicPr>
        <p:blipFill>
          <a:blip r:embed="rId3">
            <a:alphaModFix/>
          </a:blip>
          <a:stretch>
            <a:fillRect/>
          </a:stretch>
        </p:blipFill>
        <p:spPr>
          <a:xfrm>
            <a:off x="844050" y="7389058"/>
            <a:ext cx="900000" cy="1393072"/>
          </a:xfrm>
          <a:prstGeom prst="rect">
            <a:avLst/>
          </a:prstGeom>
          <a:noFill/>
          <a:ln>
            <a:noFill/>
          </a:ln>
        </p:spPr>
      </p:pic>
      <p:pic>
        <p:nvPicPr>
          <p:cNvPr id="8" name="Google Shape;389;p64" descr="Pointing hand Icons - 2,315 free vector icons">
            <a:extLst>
              <a:ext uri="{FF2B5EF4-FFF2-40B4-BE49-F238E27FC236}">
                <a16:creationId xmlns:a16="http://schemas.microsoft.com/office/drawing/2014/main" id="{4B17C324-2591-19B0-7323-6E5913F3F459}"/>
              </a:ext>
            </a:extLst>
          </p:cNvPr>
          <p:cNvPicPr preferRelativeResize="0"/>
          <p:nvPr/>
        </p:nvPicPr>
        <p:blipFill>
          <a:blip r:embed="rId3">
            <a:alphaModFix/>
          </a:blip>
          <a:stretch>
            <a:fillRect/>
          </a:stretch>
        </p:blipFill>
        <p:spPr>
          <a:xfrm>
            <a:off x="879225" y="5323184"/>
            <a:ext cx="900000" cy="1393072"/>
          </a:xfrm>
          <a:prstGeom prst="rect">
            <a:avLst/>
          </a:prstGeom>
          <a:noFill/>
          <a:ln>
            <a:noFill/>
          </a:ln>
        </p:spPr>
      </p:pic>
      <p:pic>
        <p:nvPicPr>
          <p:cNvPr id="9" name="Google Shape;389;p64" descr="Pointing hand Icons - 2,315 free vector icons">
            <a:extLst>
              <a:ext uri="{FF2B5EF4-FFF2-40B4-BE49-F238E27FC236}">
                <a16:creationId xmlns:a16="http://schemas.microsoft.com/office/drawing/2014/main" id="{DF352227-7B49-244E-49A4-91F0937088C3}"/>
              </a:ext>
            </a:extLst>
          </p:cNvPr>
          <p:cNvPicPr preferRelativeResize="0"/>
          <p:nvPr/>
        </p:nvPicPr>
        <p:blipFill>
          <a:blip r:embed="rId3">
            <a:alphaModFix/>
          </a:blip>
          <a:stretch>
            <a:fillRect/>
          </a:stretch>
        </p:blipFill>
        <p:spPr>
          <a:xfrm>
            <a:off x="879225" y="3324502"/>
            <a:ext cx="900000" cy="1393072"/>
          </a:xfrm>
          <a:prstGeom prst="rect">
            <a:avLst/>
          </a:prstGeom>
          <a:noFill/>
          <a:ln>
            <a:noFill/>
          </a:ln>
        </p:spPr>
      </p:pic>
      <p:sp>
        <p:nvSpPr>
          <p:cNvPr id="10" name="Brandline_LVC">
            <a:extLst>
              <a:ext uri="{FF2B5EF4-FFF2-40B4-BE49-F238E27FC236}">
                <a16:creationId xmlns:a16="http://schemas.microsoft.com/office/drawing/2014/main" id="{6E76102A-1F55-0FF5-1D17-AFA2376E1CDB}"/>
              </a:ext>
            </a:extLst>
          </p:cNvPr>
          <p:cNvSpPr/>
          <p:nvPr/>
        </p:nvSpPr>
        <p:spPr>
          <a:xfrm>
            <a:off x="5003800" y="816352"/>
            <a:ext cx="6254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11990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4"/>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marR="0" lvl="0" indent="0" algn="ctr" rtl="0">
              <a:lnSpc>
                <a:spcPct val="90000"/>
              </a:lnSpc>
              <a:spcBef>
                <a:spcPts val="0"/>
              </a:spcBef>
              <a:spcAft>
                <a:spcPts val="0"/>
              </a:spcAft>
              <a:buClr>
                <a:srgbClr val="3F3F3F"/>
              </a:buClr>
              <a:buSzPts val="3200"/>
              <a:buFont typeface="Open Sans ExtraBold"/>
              <a:buNone/>
            </a:pPr>
            <a:r>
              <a:rPr lang="en-US" b="1">
                <a:latin typeface="Open Sans"/>
                <a:ea typeface="Open Sans"/>
                <a:cs typeface="Open Sans"/>
                <a:sym typeface="Open Sans"/>
              </a:rPr>
              <a:t>Admissible Evidence</a:t>
            </a:r>
            <a:endParaRPr>
              <a:latin typeface="Open Sans"/>
              <a:ea typeface="Open Sans"/>
              <a:cs typeface="Open Sans"/>
              <a:sym typeface="Open Sans"/>
            </a:endParaRPr>
          </a:p>
        </p:txBody>
      </p:sp>
      <p:sp>
        <p:nvSpPr>
          <p:cNvPr id="763" name="Google Shape;763;p64"/>
          <p:cNvSpPr/>
          <p:nvPr/>
        </p:nvSpPr>
        <p:spPr>
          <a:xfrm>
            <a:off x="1279317" y="1414091"/>
            <a:ext cx="13770517" cy="1225767"/>
          </a:xfrm>
          <a:prstGeom prst="roundRect">
            <a:avLst>
              <a:gd name="adj" fmla="val 16667"/>
            </a:avLst>
          </a:prstGeom>
          <a:noFill/>
          <a:ln w="9525" cap="flat" cmpd="sng">
            <a:noFill/>
            <a:prstDash val="solid"/>
            <a:round/>
            <a:headEnd type="none" w="sm" len="sm"/>
            <a:tailEnd type="none" w="sm" len="sm"/>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There are three basic requirements for evidence to be introduced in a court of law. To be considered admissible evidence, it must meet all three of these requirements, as determined by the judge prior to being discussed in an open court:</a:t>
            </a:r>
            <a:endParaRPr sz="2200" b="0" i="0" u="none" strike="noStrike" cap="none">
              <a:solidFill>
                <a:srgbClr val="3F3F3F"/>
              </a:solidFill>
              <a:latin typeface="Arial"/>
              <a:ea typeface="Arial"/>
              <a:cs typeface="Arial"/>
              <a:sym typeface="Arial"/>
            </a:endParaRPr>
          </a:p>
        </p:txBody>
      </p:sp>
      <p:pic>
        <p:nvPicPr>
          <p:cNvPr id="764" name="Google Shape;764;p64"/>
          <p:cNvPicPr preferRelativeResize="0"/>
          <p:nvPr/>
        </p:nvPicPr>
        <p:blipFill rotWithShape="1">
          <a:blip r:embed="rId3">
            <a:alphaModFix/>
          </a:blip>
          <a:srcRect/>
          <a:stretch/>
        </p:blipFill>
        <p:spPr>
          <a:xfrm>
            <a:off x="5389025" y="752158"/>
            <a:ext cx="5477950" cy="365760"/>
          </a:xfrm>
          <a:prstGeom prst="rect">
            <a:avLst/>
          </a:prstGeom>
          <a:noFill/>
          <a:ln>
            <a:noFill/>
          </a:ln>
        </p:spPr>
      </p:pic>
      <p:grpSp>
        <p:nvGrpSpPr>
          <p:cNvPr id="11" name="Group 10">
            <a:extLst>
              <a:ext uri="{FF2B5EF4-FFF2-40B4-BE49-F238E27FC236}">
                <a16:creationId xmlns:a16="http://schemas.microsoft.com/office/drawing/2014/main" id="{55DA4D8D-4E0E-4875-84D1-0F45EF4F83C8}"/>
              </a:ext>
            </a:extLst>
          </p:cNvPr>
          <p:cNvGrpSpPr/>
          <p:nvPr/>
        </p:nvGrpSpPr>
        <p:grpSpPr>
          <a:xfrm>
            <a:off x="5775035" y="3786728"/>
            <a:ext cx="4658100" cy="3437394"/>
            <a:chOff x="5775035" y="3424778"/>
            <a:chExt cx="4658100" cy="3437394"/>
          </a:xfrm>
        </p:grpSpPr>
        <p:sp>
          <p:nvSpPr>
            <p:cNvPr id="12" name="Google Shape;1698;p72">
              <a:extLst>
                <a:ext uri="{FF2B5EF4-FFF2-40B4-BE49-F238E27FC236}">
                  <a16:creationId xmlns:a16="http://schemas.microsoft.com/office/drawing/2014/main" id="{EA9DEF2F-69E1-4549-BB69-8408CF7EB061}"/>
                </a:ext>
              </a:extLst>
            </p:cNvPr>
            <p:cNvSpPr/>
            <p:nvPr/>
          </p:nvSpPr>
          <p:spPr>
            <a:xfrm>
              <a:off x="5791085" y="4082493"/>
              <a:ext cx="4626000" cy="2779679"/>
            </a:xfrm>
            <a:prstGeom prst="roundRect">
              <a:avLst>
                <a:gd name="adj" fmla="val 2962"/>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sp>
          <p:nvSpPr>
            <p:cNvPr id="13" name="Google Shape;1699;p72">
              <a:extLst>
                <a:ext uri="{FF2B5EF4-FFF2-40B4-BE49-F238E27FC236}">
                  <a16:creationId xmlns:a16="http://schemas.microsoft.com/office/drawing/2014/main" id="{8B161F69-E216-4358-B20B-8930E76A9286}"/>
                </a:ext>
              </a:extLst>
            </p:cNvPr>
            <p:cNvSpPr txBox="1"/>
            <p:nvPr/>
          </p:nvSpPr>
          <p:spPr>
            <a:xfrm>
              <a:off x="5775035" y="5091643"/>
              <a:ext cx="4658100" cy="1107955"/>
            </a:xfrm>
            <a:prstGeom prst="rect">
              <a:avLst/>
            </a:prstGeom>
            <a:noFill/>
            <a:ln>
              <a:noFill/>
            </a:ln>
          </p:spPr>
          <p:txBody>
            <a:bodyPr spcFirstLastPara="1" wrap="square" lIns="91425" tIns="45700" rIns="91425" bIns="45700" anchor="t" anchorCtr="0">
              <a:spAutoFit/>
            </a:bodyPr>
            <a:lstStyle/>
            <a:p>
              <a:pPr lvl="0" algn="ctr">
                <a:buSzPts val="2200"/>
              </a:pPr>
              <a:r>
                <a:rPr lang="en-US" sz="2200">
                  <a:solidFill>
                    <a:srgbClr val="3F3F3F"/>
                  </a:solidFill>
                  <a:latin typeface="Open Sans"/>
                  <a:ea typeface="Open Sans"/>
                  <a:cs typeface="Open Sans"/>
                  <a:sym typeface="Open Sans"/>
                </a:rPr>
                <a:t>The fact that the evidence seeks to determine must be material, that is, related to the case</a:t>
              </a:r>
            </a:p>
          </p:txBody>
        </p:sp>
        <p:grpSp>
          <p:nvGrpSpPr>
            <p:cNvPr id="15" name="Google Shape;1707;p72">
              <a:extLst>
                <a:ext uri="{FF2B5EF4-FFF2-40B4-BE49-F238E27FC236}">
                  <a16:creationId xmlns:a16="http://schemas.microsoft.com/office/drawing/2014/main" id="{45CBEC1D-A65B-41A0-A7C2-6D01A488900D}"/>
                </a:ext>
              </a:extLst>
            </p:cNvPr>
            <p:cNvGrpSpPr/>
            <p:nvPr/>
          </p:nvGrpSpPr>
          <p:grpSpPr>
            <a:xfrm>
              <a:off x="6142172" y="3424778"/>
              <a:ext cx="3923827" cy="901685"/>
              <a:chOff x="1591293" y="2718487"/>
              <a:chExt cx="4427542" cy="1136822"/>
            </a:xfrm>
          </p:grpSpPr>
          <p:sp>
            <p:nvSpPr>
              <p:cNvPr id="17" name="Google Shape;1708;p72">
                <a:extLst>
                  <a:ext uri="{FF2B5EF4-FFF2-40B4-BE49-F238E27FC236}">
                    <a16:creationId xmlns:a16="http://schemas.microsoft.com/office/drawing/2014/main" id="{BF762264-501F-4C4C-8068-9D90D7DF00B7}"/>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sp>
            <p:nvSpPr>
              <p:cNvPr id="18" name="Google Shape;1709;p72">
                <a:extLst>
                  <a:ext uri="{FF2B5EF4-FFF2-40B4-BE49-F238E27FC236}">
                    <a16:creationId xmlns:a16="http://schemas.microsoft.com/office/drawing/2014/main" id="{66F35B54-3F3D-4CD7-8F29-36DD523C3DD7}"/>
                  </a:ext>
                </a:extLst>
              </p:cNvPr>
              <p:cNvSpPr/>
              <p:nvPr/>
            </p:nvSpPr>
            <p:spPr>
              <a:xfrm>
                <a:off x="1741828" y="2718487"/>
                <a:ext cx="4131774" cy="1136822"/>
              </a:xfrm>
              <a:prstGeom prst="round2SameRect">
                <a:avLst>
                  <a:gd name="adj1" fmla="val 16993"/>
                  <a:gd name="adj2" fmla="val 0"/>
                </a:avLst>
              </a:prstGeom>
              <a:solidFill>
                <a:srgbClr val="19D1BB"/>
              </a:solidFill>
              <a:ln>
                <a:noFill/>
              </a:ln>
            </p:spPr>
            <p:txBody>
              <a:bodyPr spcFirstLastPara="1" wrap="square" lIns="91425" tIns="45700" rIns="91425" bIns="45700" anchor="ctr" anchorCtr="0">
                <a:noAutofit/>
              </a:bodyPr>
              <a:lstStyle/>
              <a:p>
                <a:pPr algn="ctr">
                  <a:buClr>
                    <a:schemeClr val="lt1"/>
                  </a:buClr>
                  <a:buSzPts val="2000"/>
                </a:pPr>
                <a:r>
                  <a:rPr lang="en-US" sz="2000" b="1">
                    <a:solidFill>
                      <a:srgbClr val="3F3F3F"/>
                    </a:solidFill>
                    <a:latin typeface="Open Sans"/>
                    <a:ea typeface="Open Sans"/>
                    <a:cs typeface="Open Sans"/>
                    <a:sym typeface="Open Sans"/>
                  </a:rPr>
                  <a:t>Material:</a:t>
                </a:r>
                <a:endParaRPr sz="2000" b="0" u="none" strike="noStrike" cap="none">
                  <a:solidFill>
                    <a:srgbClr val="FFFFFF"/>
                  </a:solidFill>
                  <a:latin typeface="Open Sans"/>
                  <a:ea typeface="Open Sans"/>
                  <a:cs typeface="Open Sans"/>
                  <a:sym typeface="Open Sans"/>
                </a:endParaRPr>
              </a:p>
            </p:txBody>
          </p:sp>
        </p:grpSp>
      </p:grpSp>
      <p:grpSp>
        <p:nvGrpSpPr>
          <p:cNvPr id="19" name="Group 18">
            <a:extLst>
              <a:ext uri="{FF2B5EF4-FFF2-40B4-BE49-F238E27FC236}">
                <a16:creationId xmlns:a16="http://schemas.microsoft.com/office/drawing/2014/main" id="{D9B312A9-05CD-4270-8659-3A7D7C6F619B}"/>
              </a:ext>
            </a:extLst>
          </p:cNvPr>
          <p:cNvGrpSpPr/>
          <p:nvPr/>
        </p:nvGrpSpPr>
        <p:grpSpPr>
          <a:xfrm>
            <a:off x="10865770" y="3786727"/>
            <a:ext cx="4626000" cy="3441892"/>
            <a:chOff x="10865770" y="3424777"/>
            <a:chExt cx="4626000" cy="3441892"/>
          </a:xfrm>
        </p:grpSpPr>
        <p:sp>
          <p:nvSpPr>
            <p:cNvPr id="20" name="Google Shape;1696;p72">
              <a:extLst>
                <a:ext uri="{FF2B5EF4-FFF2-40B4-BE49-F238E27FC236}">
                  <a16:creationId xmlns:a16="http://schemas.microsoft.com/office/drawing/2014/main" id="{E89D7012-01CF-41C1-8D04-5BEF0ED5E49A}"/>
                </a:ext>
              </a:extLst>
            </p:cNvPr>
            <p:cNvSpPr/>
            <p:nvPr/>
          </p:nvSpPr>
          <p:spPr>
            <a:xfrm>
              <a:off x="10865770" y="4096365"/>
              <a:ext cx="4626000" cy="2770304"/>
            </a:xfrm>
            <a:prstGeom prst="roundRect">
              <a:avLst>
                <a:gd name="adj" fmla="val 3401"/>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sp>
          <p:nvSpPr>
            <p:cNvPr id="21" name="Google Shape;1697;p72">
              <a:extLst>
                <a:ext uri="{FF2B5EF4-FFF2-40B4-BE49-F238E27FC236}">
                  <a16:creationId xmlns:a16="http://schemas.microsoft.com/office/drawing/2014/main" id="{ED1F2475-D0CB-487F-981A-2123BF746F44}"/>
                </a:ext>
              </a:extLst>
            </p:cNvPr>
            <p:cNvSpPr txBox="1"/>
            <p:nvPr/>
          </p:nvSpPr>
          <p:spPr>
            <a:xfrm>
              <a:off x="10958320" y="4401806"/>
              <a:ext cx="4440900" cy="2462172"/>
            </a:xfrm>
            <a:prstGeom prst="rect">
              <a:avLst/>
            </a:prstGeom>
            <a:noFill/>
            <a:ln>
              <a:noFill/>
            </a:ln>
          </p:spPr>
          <p:txBody>
            <a:bodyPr spcFirstLastPara="1" wrap="square" lIns="91425" tIns="45700" rIns="91425" bIns="45700" anchor="t" anchorCtr="0">
              <a:spAutoFit/>
            </a:bodyPr>
            <a:lstStyle/>
            <a:p>
              <a:pPr lvl="0" algn="ctr">
                <a:buSzPts val="2200"/>
              </a:pPr>
              <a:r>
                <a:rPr lang="en-US" sz="2200">
                  <a:solidFill>
                    <a:srgbClr val="3F3F3F"/>
                  </a:solidFill>
                  <a:latin typeface="Open Sans"/>
                  <a:ea typeface="Open Sans"/>
                  <a:cs typeface="Open Sans"/>
                  <a:sym typeface="Open Sans"/>
                </a:rPr>
                <a:t>The evidence must be competent, which means it must have been obtained legally. Evidence resulting from an illegal search would be inadmissible because it is not competent</a:t>
              </a:r>
            </a:p>
          </p:txBody>
        </p:sp>
        <p:grpSp>
          <p:nvGrpSpPr>
            <p:cNvPr id="23" name="Google Shape;1712;p72">
              <a:extLst>
                <a:ext uri="{FF2B5EF4-FFF2-40B4-BE49-F238E27FC236}">
                  <a16:creationId xmlns:a16="http://schemas.microsoft.com/office/drawing/2014/main" id="{503EAFF5-77BA-490D-9403-ED17AA099232}"/>
                </a:ext>
              </a:extLst>
            </p:cNvPr>
            <p:cNvGrpSpPr/>
            <p:nvPr/>
          </p:nvGrpSpPr>
          <p:grpSpPr>
            <a:xfrm>
              <a:off x="11216857" y="3424777"/>
              <a:ext cx="3923827" cy="901685"/>
              <a:chOff x="1591293" y="2718487"/>
              <a:chExt cx="4427542" cy="1136822"/>
            </a:xfrm>
          </p:grpSpPr>
          <p:sp>
            <p:nvSpPr>
              <p:cNvPr id="25" name="Google Shape;1713;p72">
                <a:extLst>
                  <a:ext uri="{FF2B5EF4-FFF2-40B4-BE49-F238E27FC236}">
                    <a16:creationId xmlns:a16="http://schemas.microsoft.com/office/drawing/2014/main" id="{78B38EF7-172D-4AC4-A0D3-8063439EF7A5}"/>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sp>
            <p:nvSpPr>
              <p:cNvPr id="26" name="Google Shape;1714;p72">
                <a:extLst>
                  <a:ext uri="{FF2B5EF4-FFF2-40B4-BE49-F238E27FC236}">
                    <a16:creationId xmlns:a16="http://schemas.microsoft.com/office/drawing/2014/main" id="{17345EA3-D11C-409A-9781-40DE6F001E50}"/>
                  </a:ext>
                </a:extLst>
              </p:cNvPr>
              <p:cNvSpPr/>
              <p:nvPr/>
            </p:nvSpPr>
            <p:spPr>
              <a:xfrm>
                <a:off x="1741828" y="2718487"/>
                <a:ext cx="4131774" cy="1136822"/>
              </a:xfrm>
              <a:prstGeom prst="round2SameRect">
                <a:avLst>
                  <a:gd name="adj1" fmla="val 16993"/>
                  <a:gd name="adj2" fmla="val 0"/>
                </a:avLst>
              </a:prstGeom>
              <a:solidFill>
                <a:srgbClr val="69BED9"/>
              </a:solidFill>
              <a:ln>
                <a:noFill/>
              </a:ln>
            </p:spPr>
            <p:txBody>
              <a:bodyPr spcFirstLastPara="1" wrap="square" lIns="91425" tIns="45700" rIns="91425" bIns="45700" anchor="ctr" anchorCtr="0">
                <a:noAutofit/>
              </a:bodyPr>
              <a:lstStyle/>
              <a:p>
                <a:pPr algn="ctr">
                  <a:buClr>
                    <a:schemeClr val="lt1"/>
                  </a:buClr>
                  <a:buSzPts val="2000"/>
                </a:pPr>
                <a:r>
                  <a:rPr lang="en-US" sz="2000" b="1">
                    <a:solidFill>
                      <a:srgbClr val="3F3F3F"/>
                    </a:solidFill>
                    <a:latin typeface="Open Sans"/>
                    <a:ea typeface="Open Sans"/>
                    <a:cs typeface="Open Sans"/>
                    <a:sym typeface="Open Sans"/>
                  </a:rPr>
                  <a:t>Competent:</a:t>
                </a:r>
                <a:endParaRPr sz="2000" b="0" u="none" strike="noStrike" cap="none">
                  <a:solidFill>
                    <a:srgbClr val="FFFFFF"/>
                  </a:solidFill>
                  <a:latin typeface="Open Sans"/>
                  <a:ea typeface="Open Sans"/>
                  <a:cs typeface="Open Sans"/>
                  <a:sym typeface="Open Sans"/>
                </a:endParaRPr>
              </a:p>
            </p:txBody>
          </p:sp>
        </p:grpSp>
      </p:grpSp>
      <p:grpSp>
        <p:nvGrpSpPr>
          <p:cNvPr id="27" name="Group 26">
            <a:extLst>
              <a:ext uri="{FF2B5EF4-FFF2-40B4-BE49-F238E27FC236}">
                <a16:creationId xmlns:a16="http://schemas.microsoft.com/office/drawing/2014/main" id="{822D64B6-EB41-4202-B947-602A2E49F331}"/>
              </a:ext>
            </a:extLst>
          </p:cNvPr>
          <p:cNvGrpSpPr/>
          <p:nvPr/>
        </p:nvGrpSpPr>
        <p:grpSpPr>
          <a:xfrm>
            <a:off x="674021" y="3785714"/>
            <a:ext cx="4624068" cy="3442905"/>
            <a:chOff x="674021" y="3423764"/>
            <a:chExt cx="4624068" cy="3442905"/>
          </a:xfrm>
        </p:grpSpPr>
        <p:sp>
          <p:nvSpPr>
            <p:cNvPr id="28" name="Google Shape;1700;p72">
              <a:extLst>
                <a:ext uri="{FF2B5EF4-FFF2-40B4-BE49-F238E27FC236}">
                  <a16:creationId xmlns:a16="http://schemas.microsoft.com/office/drawing/2014/main" id="{99137EB8-CA17-493C-8B81-00CD18CACB26}"/>
                </a:ext>
              </a:extLst>
            </p:cNvPr>
            <p:cNvSpPr/>
            <p:nvPr/>
          </p:nvSpPr>
          <p:spPr>
            <a:xfrm>
              <a:off x="674021" y="4096365"/>
              <a:ext cx="4624068" cy="2770304"/>
            </a:xfrm>
            <a:prstGeom prst="roundRect">
              <a:avLst>
                <a:gd name="adj" fmla="val 3401"/>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grpSp>
          <p:nvGrpSpPr>
            <p:cNvPr id="31" name="Google Shape;1702;p72">
              <a:extLst>
                <a:ext uri="{FF2B5EF4-FFF2-40B4-BE49-F238E27FC236}">
                  <a16:creationId xmlns:a16="http://schemas.microsoft.com/office/drawing/2014/main" id="{6D4EC291-8057-4528-964B-C14307282C4E}"/>
                </a:ext>
              </a:extLst>
            </p:cNvPr>
            <p:cNvGrpSpPr/>
            <p:nvPr/>
          </p:nvGrpSpPr>
          <p:grpSpPr>
            <a:xfrm>
              <a:off x="1024142" y="3423764"/>
              <a:ext cx="3923827" cy="901685"/>
              <a:chOff x="1591293" y="2718487"/>
              <a:chExt cx="4427542" cy="1136822"/>
            </a:xfrm>
          </p:grpSpPr>
          <p:sp>
            <p:nvSpPr>
              <p:cNvPr id="33" name="Google Shape;1703;p72">
                <a:extLst>
                  <a:ext uri="{FF2B5EF4-FFF2-40B4-BE49-F238E27FC236}">
                    <a16:creationId xmlns:a16="http://schemas.microsoft.com/office/drawing/2014/main" id="{CD23644D-E2AC-401B-8F26-A1B47585C3E3}"/>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sp>
            <p:nvSpPr>
              <p:cNvPr id="34" name="Google Shape;1704;p72">
                <a:extLst>
                  <a:ext uri="{FF2B5EF4-FFF2-40B4-BE49-F238E27FC236}">
                    <a16:creationId xmlns:a16="http://schemas.microsoft.com/office/drawing/2014/main" id="{7DB7078A-DC4C-4EAC-A009-40A7CB7E4E68}"/>
                  </a:ext>
                </a:extLst>
              </p:cNvPr>
              <p:cNvSpPr/>
              <p:nvPr/>
            </p:nvSpPr>
            <p:spPr>
              <a:xfrm>
                <a:off x="1741828" y="2718487"/>
                <a:ext cx="4131774" cy="1136822"/>
              </a:xfrm>
              <a:prstGeom prst="round2SameRect">
                <a:avLst>
                  <a:gd name="adj1" fmla="val 16993"/>
                  <a:gd name="adj2" fmla="val 0"/>
                </a:avLst>
              </a:prstGeom>
              <a:solidFill>
                <a:srgbClr val="FFA7A7"/>
              </a:solidFill>
              <a:ln>
                <a:noFill/>
              </a:ln>
            </p:spPr>
            <p:txBody>
              <a:bodyPr spcFirstLastPara="1" wrap="square" lIns="91425" tIns="45700" rIns="91425" bIns="45700" anchor="ctr" anchorCtr="0">
                <a:noAutofit/>
              </a:bodyPr>
              <a:lstStyle/>
              <a:p>
                <a:pPr algn="ctr">
                  <a:buClr>
                    <a:schemeClr val="lt1"/>
                  </a:buClr>
                  <a:buSzPts val="2000"/>
                </a:pPr>
                <a:r>
                  <a:rPr lang="en-US" sz="2000" b="1">
                    <a:solidFill>
                      <a:srgbClr val="3F3F3F"/>
                    </a:solidFill>
                    <a:latin typeface="Open Sans"/>
                    <a:ea typeface="Open Sans"/>
                    <a:cs typeface="Open Sans"/>
                    <a:sym typeface="Open Sans"/>
                  </a:rPr>
                  <a:t>Relevant:</a:t>
                </a:r>
                <a:endParaRPr sz="2000" b="0" u="none" strike="noStrike" cap="none">
                  <a:solidFill>
                    <a:srgbClr val="FFFFFF"/>
                  </a:solidFill>
                  <a:latin typeface="Open Sans"/>
                  <a:ea typeface="Open Sans"/>
                  <a:cs typeface="Open Sans"/>
                  <a:sym typeface="Open Sans"/>
                </a:endParaRPr>
              </a:p>
            </p:txBody>
          </p:sp>
        </p:grpSp>
        <p:sp>
          <p:nvSpPr>
            <p:cNvPr id="30" name="Google Shape;1716;p72">
              <a:extLst>
                <a:ext uri="{FF2B5EF4-FFF2-40B4-BE49-F238E27FC236}">
                  <a16:creationId xmlns:a16="http://schemas.microsoft.com/office/drawing/2014/main" id="{ED777FBF-C6EF-4A8C-8612-4530E746ACF2}"/>
                </a:ext>
              </a:extLst>
            </p:cNvPr>
            <p:cNvSpPr txBox="1"/>
            <p:nvPr/>
          </p:nvSpPr>
          <p:spPr>
            <a:xfrm>
              <a:off x="722555" y="5143104"/>
              <a:ext cx="4527000"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a:solidFill>
                    <a:srgbClr val="3F3F3F"/>
                  </a:solidFill>
                  <a:latin typeface="Open Sans"/>
                  <a:ea typeface="Open Sans"/>
                  <a:cs typeface="Open Sans"/>
                  <a:sym typeface="Open Sans"/>
                </a:rPr>
                <a:t>The evidence must be relevant to determining a fact</a:t>
              </a:r>
            </a:p>
          </p:txBody>
        </p:sp>
      </p:gr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0160" y="304020"/>
            <a:ext cx="16276320" cy="687244"/>
          </a:xfrm>
          <a:prstGeom prst="rect">
            <a:avLst/>
          </a:prstGeom>
          <a:noFill/>
          <a:ln>
            <a:noFill/>
          </a:ln>
        </p:spPr>
        <p:txBody>
          <a:bodyPr spcFirstLastPara="1" wrap="square" lIns="91425" tIns="45700" rIns="91425" bIns="45700" anchor="ctr" anchorCtr="0">
            <a:normAutofit/>
          </a:bodyPr>
          <a:lstStyle/>
          <a:p>
            <a:pPr marL="0" lvl="0" indent="11937" algn="ctr" rtl="0">
              <a:lnSpc>
                <a:spcPct val="90000"/>
              </a:lnSpc>
              <a:spcBef>
                <a:spcPts val="0"/>
              </a:spcBef>
              <a:spcAft>
                <a:spcPts val="0"/>
              </a:spcAft>
              <a:buSzPts val="4400"/>
              <a:buNone/>
            </a:pPr>
            <a:r>
              <a:rPr lang="en-US" sz="3008"/>
              <a:t>Types of Evidence</a:t>
            </a:r>
            <a:endParaRPr/>
          </a:p>
        </p:txBody>
      </p:sp>
      <p:pic>
        <p:nvPicPr>
          <p:cNvPr id="179" name="Google Shape;179;p6"/>
          <p:cNvPicPr preferRelativeResize="0"/>
          <p:nvPr/>
        </p:nvPicPr>
        <p:blipFill rotWithShape="1">
          <a:blip r:embed="rId3">
            <a:alphaModFix/>
          </a:blip>
          <a:srcRect/>
          <a:stretch/>
        </p:blipFill>
        <p:spPr>
          <a:xfrm>
            <a:off x="6201220" y="874681"/>
            <a:ext cx="3853560" cy="365760"/>
          </a:xfrm>
          <a:prstGeom prst="rect">
            <a:avLst/>
          </a:prstGeom>
          <a:noFill/>
          <a:ln>
            <a:noFill/>
          </a:ln>
        </p:spPr>
      </p:pic>
      <p:grpSp>
        <p:nvGrpSpPr>
          <p:cNvPr id="180" name="Google Shape;180;p6"/>
          <p:cNvGrpSpPr/>
          <p:nvPr/>
        </p:nvGrpSpPr>
        <p:grpSpPr>
          <a:xfrm>
            <a:off x="5927441" y="1652230"/>
            <a:ext cx="4609786" cy="5789678"/>
            <a:chOff x="6129066" y="2253961"/>
            <a:chExt cx="4243411" cy="4223039"/>
          </a:xfrm>
        </p:grpSpPr>
        <p:sp>
          <p:nvSpPr>
            <p:cNvPr id="181" name="Google Shape;181;p6"/>
            <p:cNvSpPr/>
            <p:nvPr/>
          </p:nvSpPr>
          <p:spPr>
            <a:xfrm>
              <a:off x="6218645" y="2253961"/>
              <a:ext cx="4065863" cy="4223039"/>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2" name="Google Shape;182;p6"/>
            <p:cNvSpPr/>
            <p:nvPr/>
          </p:nvSpPr>
          <p:spPr>
            <a:xfrm>
              <a:off x="6129068" y="2544634"/>
              <a:ext cx="4241800" cy="508485"/>
            </a:xfrm>
            <a:prstGeom prst="rect">
              <a:avLst/>
            </a:prstGeom>
            <a:solidFill>
              <a:srgbClr val="DDCA5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3" name="Google Shape;183;p6"/>
            <p:cNvSpPr/>
            <p:nvPr/>
          </p:nvSpPr>
          <p:spPr>
            <a:xfrm>
              <a:off x="6829747" y="2648091"/>
              <a:ext cx="2244602" cy="313392"/>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1124585"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84" name="Google Shape;184;p6"/>
            <p:cNvSpPr/>
            <p:nvPr/>
          </p:nvSpPr>
          <p:spPr>
            <a:xfrm flipH="1">
              <a:off x="6129066"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5" name="Google Shape;185;p6"/>
            <p:cNvSpPr/>
            <p:nvPr/>
          </p:nvSpPr>
          <p:spPr>
            <a:xfrm>
              <a:off x="10282900"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grpSp>
        <p:nvGrpSpPr>
          <p:cNvPr id="186" name="Google Shape;186;p6"/>
          <p:cNvGrpSpPr/>
          <p:nvPr/>
        </p:nvGrpSpPr>
        <p:grpSpPr>
          <a:xfrm>
            <a:off x="10736170" y="1698944"/>
            <a:ext cx="4511953" cy="5742964"/>
            <a:chOff x="10914039" y="2253961"/>
            <a:chExt cx="4243411" cy="4223039"/>
          </a:xfrm>
        </p:grpSpPr>
        <p:sp>
          <p:nvSpPr>
            <p:cNvPr id="187" name="Google Shape;187;p6"/>
            <p:cNvSpPr/>
            <p:nvPr/>
          </p:nvSpPr>
          <p:spPr>
            <a:xfrm>
              <a:off x="11003618" y="2253961"/>
              <a:ext cx="4065863" cy="4223039"/>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8" name="Google Shape;188;p6"/>
            <p:cNvSpPr/>
            <p:nvPr/>
          </p:nvSpPr>
          <p:spPr>
            <a:xfrm>
              <a:off x="10914041" y="2544634"/>
              <a:ext cx="4241800" cy="508486"/>
            </a:xfrm>
            <a:prstGeom prst="rect">
              <a:avLst/>
            </a:prstGeom>
            <a:solidFill>
              <a:srgbClr val="F4B08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9" name="Google Shape;189;p6"/>
            <p:cNvSpPr/>
            <p:nvPr/>
          </p:nvSpPr>
          <p:spPr>
            <a:xfrm flipH="1">
              <a:off x="10914039"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90" name="Google Shape;190;p6"/>
            <p:cNvSpPr/>
            <p:nvPr/>
          </p:nvSpPr>
          <p:spPr>
            <a:xfrm>
              <a:off x="15067873"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sp>
        <p:nvSpPr>
          <p:cNvPr id="191" name="Google Shape;191;p6"/>
          <p:cNvSpPr txBox="1"/>
          <p:nvPr/>
        </p:nvSpPr>
        <p:spPr>
          <a:xfrm>
            <a:off x="11095322" y="3167774"/>
            <a:ext cx="3775662" cy="3436234"/>
          </a:xfrm>
          <a:prstGeom prst="rect">
            <a:avLst/>
          </a:prstGeom>
          <a:noFill/>
          <a:ln>
            <a:noFill/>
          </a:ln>
        </p:spPr>
        <p:txBody>
          <a:bodyPr spcFirstLastPara="1" wrap="square" lIns="45675" tIns="45675" rIns="45675" bIns="45675" anchor="t" anchorCtr="0">
            <a:spAutoFit/>
          </a:bodyPr>
          <a:lstStyle/>
          <a:p>
            <a:pPr lvl="0" algn="ctr">
              <a:lnSpc>
                <a:spcPct val="114000"/>
              </a:lnSpc>
              <a:spcBef>
                <a:spcPts val="1000"/>
              </a:spcBef>
              <a:buClr>
                <a:srgbClr val="3F3F3F"/>
              </a:buClr>
              <a:buSzPts val="2200"/>
            </a:pPr>
            <a:r>
              <a:rPr lang="en-US" sz="2200">
                <a:solidFill>
                  <a:srgbClr val="3F3F3F"/>
                </a:solidFill>
                <a:latin typeface="Open Sans"/>
                <a:ea typeface="Open Sans"/>
                <a:cs typeface="Open Sans"/>
              </a:rPr>
              <a:t>It consists of physical items that may be brought into a court of law. </a:t>
            </a:r>
          </a:p>
          <a:p>
            <a:pPr lvl="0" algn="ctr">
              <a:lnSpc>
                <a:spcPct val="114000"/>
              </a:lnSpc>
              <a:spcBef>
                <a:spcPts val="1000"/>
              </a:spcBef>
              <a:buClr>
                <a:srgbClr val="3F3F3F"/>
              </a:buClr>
              <a:buSzPts val="2200"/>
            </a:pPr>
            <a:r>
              <a:rPr lang="en-US" sz="2200">
                <a:solidFill>
                  <a:srgbClr val="3F3F3F"/>
                </a:solidFill>
                <a:latin typeface="Open Sans"/>
                <a:ea typeface="Open Sans"/>
                <a:cs typeface="Open Sans"/>
              </a:rPr>
              <a:t>In common criminal proceedings, this may include items such as a murder weapon, clothing, or other physical objects.</a:t>
            </a:r>
            <a:endParaRPr lang="en-IN" sz="2200">
              <a:solidFill>
                <a:srgbClr val="3F3F3F"/>
              </a:solidFill>
              <a:latin typeface="Open Sans"/>
              <a:ea typeface="Open Sans"/>
              <a:cs typeface="Open Sans"/>
            </a:endParaRPr>
          </a:p>
        </p:txBody>
      </p:sp>
      <p:sp>
        <p:nvSpPr>
          <p:cNvPr id="192" name="Google Shape;192;p6"/>
          <p:cNvSpPr txBox="1"/>
          <p:nvPr/>
        </p:nvSpPr>
        <p:spPr>
          <a:xfrm>
            <a:off x="6273699" y="3154521"/>
            <a:ext cx="4003862" cy="2536167"/>
          </a:xfrm>
          <a:prstGeom prst="rect">
            <a:avLst/>
          </a:prstGeom>
          <a:noFill/>
          <a:ln>
            <a:noFill/>
          </a:ln>
        </p:spPr>
        <p:txBody>
          <a:bodyPr spcFirstLastPara="1" wrap="square" lIns="91425" tIns="45700" rIns="91425" bIns="45700" anchor="t" anchorCtr="0">
            <a:spAutoFit/>
          </a:bodyPr>
          <a:lstStyle/>
          <a:p>
            <a:pPr algn="ctr">
              <a:lnSpc>
                <a:spcPct val="114000"/>
              </a:lnSpc>
              <a:spcBef>
                <a:spcPts val="1000"/>
              </a:spcBef>
              <a:buClr>
                <a:srgbClr val="3F3F3F"/>
              </a:buClr>
              <a:buSzPts val="2200"/>
            </a:pPr>
            <a:r>
              <a:rPr lang="en-US" sz="2200">
                <a:solidFill>
                  <a:srgbClr val="3F3F3F"/>
                </a:solidFill>
                <a:latin typeface="Open Sans"/>
                <a:ea typeface="Open Sans"/>
                <a:cs typeface="Open Sans"/>
              </a:rPr>
              <a:t>It is third-party information with hardly any proof of reliability or accuracy. It is secondhand evidence in the form of oral or written statements.</a:t>
            </a:r>
            <a:endParaRPr lang="en-IN" sz="2200">
              <a:solidFill>
                <a:srgbClr val="3F3F3F"/>
              </a:solidFill>
              <a:latin typeface="Open Sans"/>
              <a:ea typeface="Open Sans"/>
              <a:cs typeface="Open Sans"/>
            </a:endParaRPr>
          </a:p>
        </p:txBody>
      </p:sp>
      <p:sp>
        <p:nvSpPr>
          <p:cNvPr id="193" name="Google Shape;193;p6"/>
          <p:cNvSpPr txBox="1"/>
          <p:nvPr/>
        </p:nvSpPr>
        <p:spPr>
          <a:xfrm>
            <a:off x="6878490" y="2230565"/>
            <a:ext cx="279428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Hearsay evidence</a:t>
            </a:r>
            <a:endParaRPr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194" name="Google Shape;194;p6"/>
          <p:cNvSpPr txBox="1"/>
          <p:nvPr/>
        </p:nvSpPr>
        <p:spPr>
          <a:xfrm>
            <a:off x="11716328" y="2230304"/>
            <a:ext cx="253365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Real evidence</a:t>
            </a:r>
            <a:endParaRPr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nvGrpSpPr>
          <p:cNvPr id="195" name="Google Shape;195;p6"/>
          <p:cNvGrpSpPr/>
          <p:nvPr/>
        </p:nvGrpSpPr>
        <p:grpSpPr>
          <a:xfrm>
            <a:off x="1007734" y="1692848"/>
            <a:ext cx="4814005" cy="5795774"/>
            <a:chOff x="1316687" y="2253961"/>
            <a:chExt cx="4243657" cy="4627247"/>
          </a:xfrm>
        </p:grpSpPr>
        <p:sp>
          <p:nvSpPr>
            <p:cNvPr id="196" name="Google Shape;196;p6"/>
            <p:cNvSpPr/>
            <p:nvPr/>
          </p:nvSpPr>
          <p:spPr>
            <a:xfrm>
              <a:off x="1406389" y="2253961"/>
              <a:ext cx="4065900" cy="4627247"/>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200" i="0" u="none" strike="noStrike" cap="none">
                  <a:solidFill>
                    <a:srgbClr val="3F3F3F"/>
                  </a:solidFill>
                  <a:latin typeface="Open Sans"/>
                  <a:ea typeface="Open Sans"/>
                  <a:cs typeface="Open Sans"/>
                  <a:sym typeface="Open Sans"/>
                </a:rPr>
                <a:t>     </a:t>
              </a:r>
              <a:endParaRPr sz="2200">
                <a:solidFill>
                  <a:srgbClr val="3F3F3F"/>
                </a:solidFill>
                <a:latin typeface="Open Sans"/>
                <a:ea typeface="Open Sans"/>
                <a:cs typeface="Open Sans"/>
                <a:sym typeface="Open Sans"/>
              </a:endParaRPr>
            </a:p>
          </p:txBody>
        </p:sp>
        <p:sp>
          <p:nvSpPr>
            <p:cNvPr id="197" name="Google Shape;197;p6"/>
            <p:cNvSpPr/>
            <p:nvPr/>
          </p:nvSpPr>
          <p:spPr>
            <a:xfrm>
              <a:off x="1316812" y="2557289"/>
              <a:ext cx="4241700" cy="567131"/>
            </a:xfrm>
            <a:prstGeom prst="rect">
              <a:avLst/>
            </a:prstGeom>
            <a:solidFill>
              <a:srgbClr val="5EC6D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8" name="Google Shape;198;p6"/>
            <p:cNvSpPr/>
            <p:nvPr/>
          </p:nvSpPr>
          <p:spPr>
            <a:xfrm flipH="1">
              <a:off x="1316687"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9" name="Google Shape;199;p6"/>
            <p:cNvSpPr/>
            <p:nvPr/>
          </p:nvSpPr>
          <p:spPr>
            <a:xfrm>
              <a:off x="5470644"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grpSp>
      <p:sp>
        <p:nvSpPr>
          <p:cNvPr id="200" name="Google Shape;200;p6"/>
          <p:cNvSpPr txBox="1"/>
          <p:nvPr/>
        </p:nvSpPr>
        <p:spPr>
          <a:xfrm>
            <a:off x="1336470" y="3119009"/>
            <a:ext cx="4192878" cy="3014449"/>
          </a:xfrm>
          <a:prstGeom prst="rect">
            <a:avLst/>
          </a:prstGeom>
          <a:noFill/>
          <a:ln>
            <a:noFill/>
          </a:ln>
        </p:spPr>
        <p:txBody>
          <a:bodyPr spcFirstLastPara="1" wrap="square" lIns="91425" tIns="91425" rIns="91425" bIns="91425" anchor="t" anchorCtr="0">
            <a:spAutoFit/>
          </a:bodyPr>
          <a:lstStyle/>
          <a:p>
            <a:pPr algn="ctr">
              <a:lnSpc>
                <a:spcPct val="114000"/>
              </a:lnSpc>
              <a:spcBef>
                <a:spcPts val="1000"/>
              </a:spcBef>
              <a:buClr>
                <a:srgbClr val="3F3F3F"/>
              </a:buClr>
              <a:buSzPts val="2200"/>
            </a:pPr>
            <a:r>
              <a:rPr lang="en-US" sz="2200">
                <a:solidFill>
                  <a:srgbClr val="3F3F3F"/>
                </a:solidFill>
                <a:latin typeface="Open Sans"/>
                <a:ea typeface="Open Sans"/>
                <a:cs typeface="Open Sans"/>
              </a:rPr>
              <a:t>It consists of the testimony of a witness, either verbal testimony in court or written testimony in a recorded deposition. Testimonial evidence must not be hearsay evidence.</a:t>
            </a:r>
            <a:endParaRPr lang="en-US" sz="2200">
              <a:solidFill>
                <a:srgbClr val="3F3F3F"/>
              </a:solidFill>
              <a:latin typeface="Open Sans"/>
              <a:ea typeface="Open Sans"/>
              <a:cs typeface="Open Sans"/>
              <a:sym typeface="Open Sans"/>
            </a:endParaRPr>
          </a:p>
        </p:txBody>
      </p:sp>
      <p:sp>
        <p:nvSpPr>
          <p:cNvPr id="201" name="Google Shape;201;p6"/>
          <p:cNvSpPr txBox="1"/>
          <p:nvPr/>
        </p:nvSpPr>
        <p:spPr>
          <a:xfrm>
            <a:off x="2055418" y="2184413"/>
            <a:ext cx="3200444"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latin typeface="Open Sans Semibold" panose="020B0706030804020204" pitchFamily="34" charset="0"/>
                <a:ea typeface="Open Sans Semibold" panose="020B0706030804020204" pitchFamily="34" charset="0"/>
                <a:cs typeface="Open Sans Semibold" panose="020B0706030804020204" pitchFamily="34" charset="0"/>
                <a:sym typeface="Open Sans"/>
              </a:rPr>
              <a:t>Testimonial evidence</a:t>
            </a:r>
            <a:endParaRPr sz="2200">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Tree>
    <p:extLst>
      <p:ext uri="{BB962C8B-B14F-4D97-AF65-F5344CB8AC3E}">
        <p14:creationId xmlns:p14="http://schemas.microsoft.com/office/powerpoint/2010/main" val="219556804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0160" y="304020"/>
            <a:ext cx="16276320" cy="687244"/>
          </a:xfrm>
          <a:prstGeom prst="rect">
            <a:avLst/>
          </a:prstGeom>
          <a:noFill/>
          <a:ln>
            <a:noFill/>
          </a:ln>
        </p:spPr>
        <p:txBody>
          <a:bodyPr spcFirstLastPara="1" wrap="square" lIns="91425" tIns="45700" rIns="91425" bIns="45700" anchor="ctr" anchorCtr="0">
            <a:normAutofit/>
          </a:bodyPr>
          <a:lstStyle/>
          <a:p>
            <a:pPr marL="0" lvl="0" indent="11937" algn="ctr" rtl="0">
              <a:lnSpc>
                <a:spcPct val="90000"/>
              </a:lnSpc>
              <a:spcBef>
                <a:spcPts val="0"/>
              </a:spcBef>
              <a:spcAft>
                <a:spcPts val="0"/>
              </a:spcAft>
              <a:buSzPts val="4400"/>
              <a:buNone/>
            </a:pPr>
            <a:r>
              <a:rPr lang="en-US" sz="3008"/>
              <a:t>Types of Evidence</a:t>
            </a:r>
            <a:endParaRPr/>
          </a:p>
        </p:txBody>
      </p:sp>
      <p:pic>
        <p:nvPicPr>
          <p:cNvPr id="179" name="Google Shape;179;p6"/>
          <p:cNvPicPr preferRelativeResize="0"/>
          <p:nvPr/>
        </p:nvPicPr>
        <p:blipFill rotWithShape="1">
          <a:blip r:embed="rId3">
            <a:alphaModFix/>
          </a:blip>
          <a:srcRect/>
          <a:stretch/>
        </p:blipFill>
        <p:spPr>
          <a:xfrm>
            <a:off x="6201220" y="874681"/>
            <a:ext cx="3853560" cy="365760"/>
          </a:xfrm>
          <a:prstGeom prst="rect">
            <a:avLst/>
          </a:prstGeom>
          <a:noFill/>
          <a:ln>
            <a:noFill/>
          </a:ln>
        </p:spPr>
      </p:pic>
      <p:grpSp>
        <p:nvGrpSpPr>
          <p:cNvPr id="180" name="Google Shape;180;p6"/>
          <p:cNvGrpSpPr/>
          <p:nvPr/>
        </p:nvGrpSpPr>
        <p:grpSpPr>
          <a:xfrm>
            <a:off x="5927441" y="1652230"/>
            <a:ext cx="4609786" cy="4598922"/>
            <a:chOff x="6129066" y="2253961"/>
            <a:chExt cx="4243411" cy="3354492"/>
          </a:xfrm>
        </p:grpSpPr>
        <p:sp>
          <p:nvSpPr>
            <p:cNvPr id="181" name="Google Shape;181;p6"/>
            <p:cNvSpPr/>
            <p:nvPr/>
          </p:nvSpPr>
          <p:spPr>
            <a:xfrm>
              <a:off x="6218645" y="2253961"/>
              <a:ext cx="4065863" cy="3354492"/>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2" name="Google Shape;182;p6"/>
            <p:cNvSpPr/>
            <p:nvPr/>
          </p:nvSpPr>
          <p:spPr>
            <a:xfrm>
              <a:off x="6129068" y="2544634"/>
              <a:ext cx="4241800" cy="508485"/>
            </a:xfrm>
            <a:prstGeom prst="rect">
              <a:avLst/>
            </a:prstGeom>
            <a:solidFill>
              <a:srgbClr val="DDCA5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3" name="Google Shape;183;p6"/>
            <p:cNvSpPr/>
            <p:nvPr/>
          </p:nvSpPr>
          <p:spPr>
            <a:xfrm>
              <a:off x="6829747" y="2648091"/>
              <a:ext cx="2244602" cy="313392"/>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1124585"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84" name="Google Shape;184;p6"/>
            <p:cNvSpPr/>
            <p:nvPr/>
          </p:nvSpPr>
          <p:spPr>
            <a:xfrm flipH="1">
              <a:off x="6129066"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5" name="Google Shape;185;p6"/>
            <p:cNvSpPr/>
            <p:nvPr/>
          </p:nvSpPr>
          <p:spPr>
            <a:xfrm>
              <a:off x="10282900"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grpSp>
        <p:nvGrpSpPr>
          <p:cNvPr id="186" name="Google Shape;186;p6"/>
          <p:cNvGrpSpPr/>
          <p:nvPr/>
        </p:nvGrpSpPr>
        <p:grpSpPr>
          <a:xfrm>
            <a:off x="10736170" y="1698944"/>
            <a:ext cx="4511953" cy="4552208"/>
            <a:chOff x="10914039" y="2253961"/>
            <a:chExt cx="4243411" cy="3347427"/>
          </a:xfrm>
        </p:grpSpPr>
        <p:sp>
          <p:nvSpPr>
            <p:cNvPr id="187" name="Google Shape;187;p6"/>
            <p:cNvSpPr/>
            <p:nvPr/>
          </p:nvSpPr>
          <p:spPr>
            <a:xfrm>
              <a:off x="11003618" y="2253961"/>
              <a:ext cx="4065863" cy="3347427"/>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8" name="Google Shape;188;p6"/>
            <p:cNvSpPr/>
            <p:nvPr/>
          </p:nvSpPr>
          <p:spPr>
            <a:xfrm>
              <a:off x="10914041" y="2544634"/>
              <a:ext cx="4241800" cy="508486"/>
            </a:xfrm>
            <a:prstGeom prst="rect">
              <a:avLst/>
            </a:prstGeom>
            <a:solidFill>
              <a:srgbClr val="F4B08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9" name="Google Shape;189;p6"/>
            <p:cNvSpPr/>
            <p:nvPr/>
          </p:nvSpPr>
          <p:spPr>
            <a:xfrm flipH="1">
              <a:off x="10914039"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90" name="Google Shape;190;p6"/>
            <p:cNvSpPr/>
            <p:nvPr/>
          </p:nvSpPr>
          <p:spPr>
            <a:xfrm>
              <a:off x="15067873"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sp>
        <p:nvSpPr>
          <p:cNvPr id="191" name="Google Shape;191;p6"/>
          <p:cNvSpPr txBox="1"/>
          <p:nvPr/>
        </p:nvSpPr>
        <p:spPr>
          <a:xfrm>
            <a:off x="11095322" y="3066174"/>
            <a:ext cx="3775662" cy="1764238"/>
          </a:xfrm>
          <a:prstGeom prst="rect">
            <a:avLst/>
          </a:prstGeom>
          <a:noFill/>
          <a:ln>
            <a:noFill/>
          </a:ln>
        </p:spPr>
        <p:txBody>
          <a:bodyPr spcFirstLastPara="1" wrap="square" lIns="45675" tIns="45675" rIns="45675" bIns="45675" anchor="t" anchorCtr="0">
            <a:spAutoFit/>
          </a:bodyPr>
          <a:lstStyle/>
          <a:p>
            <a:pPr lvl="0">
              <a:lnSpc>
                <a:spcPct val="114000"/>
              </a:lnSpc>
              <a:spcBef>
                <a:spcPts val="1000"/>
              </a:spcBef>
              <a:buClr>
                <a:srgbClr val="3F3F3F"/>
              </a:buClr>
              <a:buSzPts val="2200"/>
            </a:pPr>
            <a:r>
              <a:rPr lang="en-US" sz="2200">
                <a:solidFill>
                  <a:srgbClr val="3F3F3F"/>
                </a:solidFill>
                <a:latin typeface="Open Sans"/>
                <a:ea typeface="Open Sans"/>
                <a:cs typeface="Open Sans"/>
              </a:rPr>
              <a:t>It is the original or primary evidence, providing the most reliability. An example would be a signed contract.</a:t>
            </a:r>
            <a:endParaRPr lang="en-IN" sz="2200">
              <a:solidFill>
                <a:srgbClr val="3F3F3F"/>
              </a:solidFill>
              <a:latin typeface="Open Sans"/>
              <a:ea typeface="Open Sans"/>
              <a:cs typeface="Open Sans"/>
            </a:endParaRPr>
          </a:p>
        </p:txBody>
      </p:sp>
      <p:sp>
        <p:nvSpPr>
          <p:cNvPr id="192" name="Google Shape;192;p6"/>
          <p:cNvSpPr txBox="1"/>
          <p:nvPr/>
        </p:nvSpPr>
        <p:spPr>
          <a:xfrm>
            <a:off x="6273699" y="3073241"/>
            <a:ext cx="4003862" cy="1378350"/>
          </a:xfrm>
          <a:prstGeom prst="rect">
            <a:avLst/>
          </a:prstGeom>
          <a:noFill/>
          <a:ln>
            <a:noFill/>
          </a:ln>
        </p:spPr>
        <p:txBody>
          <a:bodyPr spcFirstLastPara="1" wrap="square" lIns="91425" tIns="45700" rIns="91425" bIns="45700" anchor="t" anchorCtr="0">
            <a:spAutoFit/>
          </a:bodyPr>
          <a:lstStyle/>
          <a:p>
            <a:pPr>
              <a:lnSpc>
                <a:spcPct val="114000"/>
              </a:lnSpc>
              <a:spcBef>
                <a:spcPts val="1000"/>
              </a:spcBef>
              <a:buClr>
                <a:srgbClr val="3F3F3F"/>
              </a:buClr>
              <a:buSzPts val="2200"/>
            </a:pPr>
            <a:r>
              <a:rPr lang="en-US" sz="2200">
                <a:solidFill>
                  <a:srgbClr val="3F3F3F"/>
                </a:solidFill>
                <a:latin typeface="Open Sans"/>
                <a:ea typeface="Open Sans"/>
                <a:cs typeface="Open Sans"/>
              </a:rPr>
              <a:t>It is irrefutable and cannot be contradicted, overriding all other evidence.</a:t>
            </a:r>
            <a:endParaRPr lang="en-IN" sz="2200">
              <a:solidFill>
                <a:srgbClr val="3F3F3F"/>
              </a:solidFill>
              <a:latin typeface="Open Sans"/>
              <a:ea typeface="Open Sans"/>
              <a:cs typeface="Open Sans"/>
            </a:endParaRPr>
          </a:p>
        </p:txBody>
      </p:sp>
      <p:sp>
        <p:nvSpPr>
          <p:cNvPr id="193" name="Google Shape;193;p6"/>
          <p:cNvSpPr txBox="1"/>
          <p:nvPr/>
        </p:nvSpPr>
        <p:spPr>
          <a:xfrm>
            <a:off x="6878490" y="2230565"/>
            <a:ext cx="33218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Conclusive evidence</a:t>
            </a:r>
            <a:endParaRPr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194" name="Google Shape;194;p6"/>
          <p:cNvSpPr txBox="1"/>
          <p:nvPr/>
        </p:nvSpPr>
        <p:spPr>
          <a:xfrm>
            <a:off x="11716328" y="2230304"/>
            <a:ext cx="253365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Best evidence</a:t>
            </a:r>
            <a:endParaRPr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nvGrpSpPr>
          <p:cNvPr id="195" name="Google Shape;195;p6"/>
          <p:cNvGrpSpPr/>
          <p:nvPr/>
        </p:nvGrpSpPr>
        <p:grpSpPr>
          <a:xfrm>
            <a:off x="1007734" y="1692848"/>
            <a:ext cx="4814005" cy="4558305"/>
            <a:chOff x="1316687" y="2253961"/>
            <a:chExt cx="4243657" cy="3639273"/>
          </a:xfrm>
        </p:grpSpPr>
        <p:sp>
          <p:nvSpPr>
            <p:cNvPr id="196" name="Google Shape;196;p6"/>
            <p:cNvSpPr/>
            <p:nvPr/>
          </p:nvSpPr>
          <p:spPr>
            <a:xfrm>
              <a:off x="1406389" y="2253961"/>
              <a:ext cx="4065900" cy="3639273"/>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200" i="0" u="none" strike="noStrike" cap="none">
                  <a:solidFill>
                    <a:srgbClr val="3F3F3F"/>
                  </a:solidFill>
                  <a:latin typeface="Open Sans"/>
                  <a:ea typeface="Open Sans"/>
                  <a:cs typeface="Open Sans"/>
                  <a:sym typeface="Open Sans"/>
                </a:rPr>
                <a:t>     </a:t>
              </a:r>
              <a:endParaRPr sz="2200">
                <a:solidFill>
                  <a:srgbClr val="3F3F3F"/>
                </a:solidFill>
                <a:latin typeface="Open Sans"/>
                <a:ea typeface="Open Sans"/>
                <a:cs typeface="Open Sans"/>
                <a:sym typeface="Open Sans"/>
              </a:endParaRPr>
            </a:p>
          </p:txBody>
        </p:sp>
        <p:sp>
          <p:nvSpPr>
            <p:cNvPr id="197" name="Google Shape;197;p6"/>
            <p:cNvSpPr/>
            <p:nvPr/>
          </p:nvSpPr>
          <p:spPr>
            <a:xfrm>
              <a:off x="1316812" y="2557289"/>
              <a:ext cx="4241700" cy="567131"/>
            </a:xfrm>
            <a:prstGeom prst="rect">
              <a:avLst/>
            </a:prstGeom>
            <a:solidFill>
              <a:srgbClr val="5EC6D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8" name="Google Shape;198;p6"/>
            <p:cNvSpPr/>
            <p:nvPr/>
          </p:nvSpPr>
          <p:spPr>
            <a:xfrm flipH="1">
              <a:off x="1316687"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9" name="Google Shape;199;p6"/>
            <p:cNvSpPr/>
            <p:nvPr/>
          </p:nvSpPr>
          <p:spPr>
            <a:xfrm>
              <a:off x="5470644"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grpSp>
      <p:sp>
        <p:nvSpPr>
          <p:cNvPr id="200" name="Google Shape;200;p6"/>
          <p:cNvSpPr txBox="1"/>
          <p:nvPr/>
        </p:nvSpPr>
        <p:spPr>
          <a:xfrm>
            <a:off x="1527056" y="2999531"/>
            <a:ext cx="3811707" cy="3014449"/>
          </a:xfrm>
          <a:prstGeom prst="rect">
            <a:avLst/>
          </a:prstGeom>
          <a:noFill/>
          <a:ln>
            <a:noFill/>
          </a:ln>
        </p:spPr>
        <p:txBody>
          <a:bodyPr spcFirstLastPara="1" wrap="square" lIns="91425" tIns="91425" rIns="91425" bIns="91425" anchor="t" anchorCtr="0">
            <a:spAutoFit/>
          </a:bodyPr>
          <a:lstStyle/>
          <a:p>
            <a:pPr lvl="0">
              <a:lnSpc>
                <a:spcPct val="114000"/>
              </a:lnSpc>
              <a:spcBef>
                <a:spcPts val="1000"/>
              </a:spcBef>
              <a:buClr>
                <a:srgbClr val="3F3F3F"/>
              </a:buClr>
              <a:buSzPts val="2200"/>
            </a:pPr>
            <a:r>
              <a:rPr lang="en-US" sz="2200">
                <a:solidFill>
                  <a:srgbClr val="3F3F3F"/>
                </a:solidFill>
                <a:latin typeface="Open Sans"/>
                <a:ea typeface="Open Sans"/>
                <a:cs typeface="Open Sans"/>
              </a:rPr>
              <a:t>It includes any written items brought into court to prove a fact at hand. This type of evidence must be authenticated, and original documents need to be produced.</a:t>
            </a:r>
            <a:endParaRPr lang="en-US" sz="2200">
              <a:solidFill>
                <a:srgbClr val="3F3F3F"/>
              </a:solidFill>
              <a:latin typeface="Open Sans"/>
              <a:ea typeface="Open Sans"/>
              <a:cs typeface="Open Sans"/>
              <a:sym typeface="Open Sans"/>
            </a:endParaRPr>
          </a:p>
        </p:txBody>
      </p:sp>
      <p:sp>
        <p:nvSpPr>
          <p:cNvPr id="201" name="Google Shape;201;p6"/>
          <p:cNvSpPr txBox="1"/>
          <p:nvPr/>
        </p:nvSpPr>
        <p:spPr>
          <a:xfrm>
            <a:off x="2055417" y="2184413"/>
            <a:ext cx="3318557"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latin typeface="Open Sans Semibold" panose="020B0706030804020204" pitchFamily="34" charset="0"/>
                <a:ea typeface="Open Sans Semibold" panose="020B0706030804020204" pitchFamily="34" charset="0"/>
                <a:cs typeface="Open Sans Semibold" panose="020B0706030804020204" pitchFamily="34" charset="0"/>
                <a:sym typeface="Open Sans"/>
              </a:rPr>
              <a:t>Documentary evidence</a:t>
            </a:r>
            <a:endParaRPr sz="2200">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grpSp>
        <p:nvGrpSpPr>
          <p:cNvPr id="4" name="Group 3">
            <a:extLst>
              <a:ext uri="{FF2B5EF4-FFF2-40B4-BE49-F238E27FC236}">
                <a16:creationId xmlns:a16="http://schemas.microsoft.com/office/drawing/2014/main" id="{678812EB-E808-49CE-B56B-E25FC27167E4}"/>
              </a:ext>
            </a:extLst>
          </p:cNvPr>
          <p:cNvGrpSpPr/>
          <p:nvPr/>
        </p:nvGrpSpPr>
        <p:grpSpPr>
          <a:xfrm>
            <a:off x="896933" y="3376184"/>
            <a:ext cx="9426605" cy="3207496"/>
            <a:chOff x="541334" y="1943624"/>
            <a:chExt cx="9426605" cy="3207496"/>
          </a:xfrm>
        </p:grpSpPr>
        <p:sp>
          <p:nvSpPr>
            <p:cNvPr id="824" name="Google Shape;824;p66"/>
            <p:cNvSpPr/>
            <p:nvPr/>
          </p:nvSpPr>
          <p:spPr>
            <a:xfrm>
              <a:off x="541334" y="1943624"/>
              <a:ext cx="9426605" cy="3207496"/>
            </a:xfrm>
            <a:prstGeom prst="roundRect">
              <a:avLst>
                <a:gd name="adj" fmla="val 4192"/>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2200"/>
                <a:buFont typeface="Open Sans"/>
                <a:buNone/>
              </a:pPr>
              <a:endParaRPr sz="2200" b="0" i="0" u="none" strike="noStrike" cap="none">
                <a:solidFill>
                  <a:srgbClr val="000000"/>
                </a:solidFill>
                <a:latin typeface="Open Sans"/>
                <a:ea typeface="Open Sans"/>
                <a:cs typeface="Open Sans"/>
                <a:sym typeface="Open Sans"/>
              </a:endParaRPr>
            </a:p>
          </p:txBody>
        </p:sp>
        <p:sp>
          <p:nvSpPr>
            <p:cNvPr id="825" name="Google Shape;825;p66"/>
            <p:cNvSpPr txBox="1"/>
            <p:nvPr/>
          </p:nvSpPr>
          <p:spPr>
            <a:xfrm>
              <a:off x="736499" y="2104143"/>
              <a:ext cx="9213152" cy="2937138"/>
            </a:xfrm>
            <a:prstGeom prst="rect">
              <a:avLst/>
            </a:prstGeom>
            <a:noFill/>
            <a:ln>
              <a:noFill/>
            </a:ln>
          </p:spPr>
          <p:txBody>
            <a:bodyPr spcFirstLastPara="1" wrap="square" lIns="170650" tIns="170650" rIns="170650" bIns="170650" anchor="t" anchorCtr="0">
              <a:spAutoFit/>
            </a:bodyPr>
            <a:lstStyle/>
            <a:p>
              <a:pPr marL="342900" lvl="1" indent="-342900">
                <a:lnSpc>
                  <a:spcPct val="115000"/>
                </a:lnSpc>
                <a:spcBef>
                  <a:spcPts val="1000"/>
                </a:spcBef>
                <a:buSzPct val="100000"/>
                <a:buFont typeface="Arial"/>
                <a:buChar char="•"/>
              </a:pPr>
              <a:r>
                <a:rPr lang="en-US" sz="2200" b="0" i="0" u="none" strike="noStrike" cap="none">
                  <a:solidFill>
                    <a:srgbClr val="404040"/>
                  </a:solidFill>
                  <a:latin typeface="Open Sans" panose="020B0606030504020204" pitchFamily="34" charset="0"/>
                  <a:ea typeface="Open Sans"/>
                  <a:cs typeface="Open Sans"/>
                  <a:sym typeface="Open Sans"/>
                </a:rPr>
                <a:t>In legal context, it refers to the chronological documentation or paper trail that records the sequence of custody, control, transfer, analysis, and disposition of physical or electronic evidence.</a:t>
              </a:r>
            </a:p>
            <a:p>
              <a:pPr marL="342900" lvl="1" indent="-342900">
                <a:lnSpc>
                  <a:spcPct val="115000"/>
                </a:lnSpc>
                <a:spcBef>
                  <a:spcPts val="1000"/>
                </a:spcBef>
                <a:buSzPct val="100000"/>
                <a:buFont typeface="Arial"/>
                <a:buChar char="•"/>
              </a:pPr>
              <a:r>
                <a:rPr lang="en-US" sz="2200" b="0" i="0" u="none" strike="noStrike" cap="none">
                  <a:solidFill>
                    <a:srgbClr val="404040"/>
                  </a:solidFill>
                  <a:latin typeface="Open Sans" panose="020B0606030504020204" pitchFamily="34" charset="0"/>
                  <a:ea typeface="Open Sans"/>
                  <a:cs typeface="Open Sans"/>
                  <a:sym typeface="Open Sans"/>
                </a:rPr>
                <a:t>Chain of custody shows how the evidence was collected, analyzed, transported, and preserved to be presented in court.</a:t>
              </a:r>
              <a:endParaRPr sz="2200" b="0" i="0" u="none" strike="noStrike" cap="none">
                <a:solidFill>
                  <a:srgbClr val="404040"/>
                </a:solidFill>
                <a:latin typeface="Open Sans" panose="020B0606030504020204" pitchFamily="34" charset="0"/>
                <a:ea typeface="Open Sans"/>
                <a:cs typeface="Open Sans"/>
                <a:sym typeface="Open Sans"/>
              </a:endParaRPr>
            </a:p>
          </p:txBody>
        </p:sp>
      </p:grpSp>
      <p:sp>
        <p:nvSpPr>
          <p:cNvPr id="832" name="Google Shape;832;p6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Chain of Custody</a:t>
            </a:r>
            <a:endParaRPr>
              <a:latin typeface="Open Sans"/>
              <a:ea typeface="Open Sans"/>
              <a:cs typeface="Open Sans"/>
              <a:sym typeface="Open Sans"/>
            </a:endParaRPr>
          </a:p>
        </p:txBody>
      </p:sp>
      <p:pic>
        <p:nvPicPr>
          <p:cNvPr id="833" name="Google Shape;833;p66" descr="Google Shape;598;p18"/>
          <p:cNvPicPr preferRelativeResize="0"/>
          <p:nvPr/>
        </p:nvPicPr>
        <p:blipFill rotWithShape="1">
          <a:blip r:embed="rId3">
            <a:alphaModFix/>
          </a:blip>
          <a:srcRect/>
          <a:stretch/>
        </p:blipFill>
        <p:spPr>
          <a:xfrm>
            <a:off x="10855377" y="1849897"/>
            <a:ext cx="3688491" cy="6201039"/>
          </a:xfrm>
          <a:prstGeom prst="rect">
            <a:avLst/>
          </a:prstGeom>
          <a:noFill/>
          <a:ln>
            <a:noFill/>
          </a:ln>
        </p:spPr>
      </p:pic>
      <p:pic>
        <p:nvPicPr>
          <p:cNvPr id="834" name="Google Shape;834;p66"/>
          <p:cNvPicPr preferRelativeResize="0"/>
          <p:nvPr/>
        </p:nvPicPr>
        <p:blipFill rotWithShape="1">
          <a:blip r:embed="rId4">
            <a:alphaModFix/>
          </a:blip>
          <a:srcRect/>
          <a:stretch/>
        </p:blipFill>
        <p:spPr>
          <a:xfrm>
            <a:off x="5864384" y="752158"/>
            <a:ext cx="4527232" cy="365760"/>
          </a:xfrm>
          <a:prstGeom prst="rect">
            <a:avLst/>
          </a:prstGeom>
          <a:noFill/>
          <a:ln>
            <a:noFill/>
          </a:ln>
        </p:spPr>
      </p:pic>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grpSp>
        <p:nvGrpSpPr>
          <p:cNvPr id="4" name="Group 3">
            <a:extLst>
              <a:ext uri="{FF2B5EF4-FFF2-40B4-BE49-F238E27FC236}">
                <a16:creationId xmlns:a16="http://schemas.microsoft.com/office/drawing/2014/main" id="{678812EB-E808-49CE-B56B-E25FC27167E4}"/>
              </a:ext>
            </a:extLst>
          </p:cNvPr>
          <p:cNvGrpSpPr/>
          <p:nvPr/>
        </p:nvGrpSpPr>
        <p:grpSpPr>
          <a:xfrm>
            <a:off x="913867" y="2939030"/>
            <a:ext cx="9426605" cy="4052964"/>
            <a:chOff x="541334" y="1506470"/>
            <a:chExt cx="9426605" cy="4052964"/>
          </a:xfrm>
        </p:grpSpPr>
        <p:sp>
          <p:nvSpPr>
            <p:cNvPr id="824" name="Google Shape;824;p66"/>
            <p:cNvSpPr/>
            <p:nvPr/>
          </p:nvSpPr>
          <p:spPr>
            <a:xfrm>
              <a:off x="541334" y="1943624"/>
              <a:ext cx="9426605" cy="3615810"/>
            </a:xfrm>
            <a:prstGeom prst="roundRect">
              <a:avLst>
                <a:gd name="adj" fmla="val 4192"/>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2200"/>
                <a:buFont typeface="Open Sans"/>
                <a:buNone/>
              </a:pPr>
              <a:endParaRPr sz="2200" b="0" i="0" u="none" strike="noStrike" cap="none">
                <a:solidFill>
                  <a:srgbClr val="000000"/>
                </a:solidFill>
                <a:latin typeface="Open Sans"/>
                <a:ea typeface="Open Sans"/>
                <a:cs typeface="Open Sans"/>
                <a:sym typeface="Open Sans"/>
              </a:endParaRPr>
            </a:p>
          </p:txBody>
        </p:sp>
        <p:sp>
          <p:nvSpPr>
            <p:cNvPr id="826" name="Google Shape;826;p66"/>
            <p:cNvSpPr/>
            <p:nvPr/>
          </p:nvSpPr>
          <p:spPr>
            <a:xfrm>
              <a:off x="1162414" y="1506470"/>
              <a:ext cx="6965586" cy="772527"/>
            </a:xfrm>
            <a:prstGeom prst="roundRect">
              <a:avLst>
                <a:gd name="adj" fmla="val 16667"/>
              </a:avLst>
            </a:prstGeom>
            <a:solidFill>
              <a:srgbClr val="427AA1"/>
            </a:solidFill>
            <a:ln w="28575" cap="flat" cmpd="sng">
              <a:solidFill>
                <a:srgbClr val="427AA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2200"/>
                <a:buFont typeface="Open Sans"/>
                <a:buNone/>
              </a:pPr>
              <a:r>
                <a:rPr lang="en-US" sz="2200" b="1" i="0" u="none" strike="noStrike" cap="none">
                  <a:solidFill>
                    <a:srgbClr val="FFFFFF"/>
                  </a:solidFill>
                  <a:latin typeface="Open Sans"/>
                  <a:ea typeface="Open Sans"/>
                  <a:cs typeface="Open Sans"/>
                  <a:sym typeface="Open Sans"/>
                </a:rPr>
                <a:t>Major components of the Chain of Custody</a:t>
              </a:r>
              <a:endParaRPr lang="en-US" sz="2200" b="1" i="0" u="none" strike="noStrike" cap="none">
                <a:solidFill>
                  <a:srgbClr val="000000"/>
                </a:solidFill>
                <a:latin typeface="Open Sans"/>
                <a:ea typeface="Open Sans"/>
                <a:cs typeface="Open Sans"/>
                <a:sym typeface="Open Sans"/>
              </a:endParaRPr>
            </a:p>
          </p:txBody>
        </p:sp>
      </p:grpSp>
      <p:sp>
        <p:nvSpPr>
          <p:cNvPr id="832" name="Google Shape;832;p6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Chain of Custody</a:t>
            </a:r>
            <a:endParaRPr>
              <a:latin typeface="Open Sans"/>
              <a:ea typeface="Open Sans"/>
              <a:cs typeface="Open Sans"/>
              <a:sym typeface="Open Sans"/>
            </a:endParaRPr>
          </a:p>
        </p:txBody>
      </p:sp>
      <p:pic>
        <p:nvPicPr>
          <p:cNvPr id="833" name="Google Shape;833;p66" descr="Google Shape;598;p18"/>
          <p:cNvPicPr preferRelativeResize="0"/>
          <p:nvPr/>
        </p:nvPicPr>
        <p:blipFill rotWithShape="1">
          <a:blip r:embed="rId3">
            <a:alphaModFix/>
          </a:blip>
          <a:srcRect/>
          <a:stretch/>
        </p:blipFill>
        <p:spPr>
          <a:xfrm>
            <a:off x="10855377" y="1849897"/>
            <a:ext cx="3688491" cy="6201039"/>
          </a:xfrm>
          <a:prstGeom prst="rect">
            <a:avLst/>
          </a:prstGeom>
          <a:noFill/>
          <a:ln>
            <a:noFill/>
          </a:ln>
        </p:spPr>
      </p:pic>
      <p:pic>
        <p:nvPicPr>
          <p:cNvPr id="834" name="Google Shape;834;p66"/>
          <p:cNvPicPr preferRelativeResize="0"/>
          <p:nvPr/>
        </p:nvPicPr>
        <p:blipFill rotWithShape="1">
          <a:blip r:embed="rId4">
            <a:alphaModFix/>
          </a:blip>
          <a:srcRect/>
          <a:stretch/>
        </p:blipFill>
        <p:spPr>
          <a:xfrm>
            <a:off x="5864384" y="752158"/>
            <a:ext cx="4527232" cy="365760"/>
          </a:xfrm>
          <a:prstGeom prst="rect">
            <a:avLst/>
          </a:prstGeom>
          <a:noFill/>
          <a:ln>
            <a:noFill/>
          </a:ln>
        </p:spPr>
      </p:pic>
      <p:sp>
        <p:nvSpPr>
          <p:cNvPr id="9" name="Google Shape;829;p66">
            <a:extLst>
              <a:ext uri="{FF2B5EF4-FFF2-40B4-BE49-F238E27FC236}">
                <a16:creationId xmlns:a16="http://schemas.microsoft.com/office/drawing/2014/main" id="{246C4BD7-528A-41FA-B23D-E08EC1F0CBE8}"/>
              </a:ext>
            </a:extLst>
          </p:cNvPr>
          <p:cNvSpPr txBox="1"/>
          <p:nvPr/>
        </p:nvSpPr>
        <p:spPr>
          <a:xfrm>
            <a:off x="1090744" y="3853797"/>
            <a:ext cx="9249728" cy="2660267"/>
          </a:xfrm>
          <a:prstGeom prst="rect">
            <a:avLst/>
          </a:prstGeom>
          <a:noFill/>
          <a:ln>
            <a:noFill/>
          </a:ln>
        </p:spPr>
        <p:txBody>
          <a:bodyPr spcFirstLastPara="1" wrap="square" lIns="170650" tIns="170650" rIns="170650" bIns="170650" anchor="t" anchorCtr="0">
            <a:spAutoFit/>
          </a:bodyPr>
          <a:lstStyle/>
          <a:p>
            <a:pPr marL="342900" marR="0" lvl="1" indent="-342900" algn="l" rtl="0">
              <a:lnSpc>
                <a:spcPct val="114000"/>
              </a:lnSpc>
              <a:spcBef>
                <a:spcPts val="0"/>
              </a:spcBef>
              <a:spcAft>
                <a:spcPts val="0"/>
              </a:spcAft>
              <a:buClr>
                <a:srgbClr val="000000"/>
              </a:buClr>
              <a:buSzPct val="1000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Location of evidence when it was obtained</a:t>
            </a:r>
          </a:p>
          <a:p>
            <a:pPr marL="342900" marR="0" lvl="1" indent="-342900" algn="l" rtl="0">
              <a:lnSpc>
                <a:spcPct val="114000"/>
              </a:lnSpc>
              <a:spcBef>
                <a:spcPts val="0"/>
              </a:spcBef>
              <a:spcAft>
                <a:spcPts val="0"/>
              </a:spcAft>
              <a:buClr>
                <a:srgbClr val="000000"/>
              </a:buClr>
              <a:buSzPct val="1000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Time at which evidence was obtained</a:t>
            </a:r>
          </a:p>
          <a:p>
            <a:pPr marL="342900" marR="0" lvl="1" indent="-342900" algn="l" rtl="0">
              <a:lnSpc>
                <a:spcPct val="114000"/>
              </a:lnSpc>
              <a:spcBef>
                <a:spcPts val="0"/>
              </a:spcBef>
              <a:spcAft>
                <a:spcPts val="0"/>
              </a:spcAft>
              <a:buClr>
                <a:srgbClr val="000000"/>
              </a:buClr>
              <a:buSzPct val="1000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Identification of indivi</a:t>
            </a:r>
            <a:r>
              <a:rPr lang="en-US" sz="2200" b="0" i="0" u="none" strike="noStrike" cap="none">
                <a:solidFill>
                  <a:schemeClr val="tx1">
                    <a:lumMod val="75000"/>
                    <a:lumOff val="25000"/>
                  </a:schemeClr>
                </a:solidFill>
                <a:latin typeface="Open Sans"/>
                <a:ea typeface="Open Sans"/>
                <a:cs typeface="Open Sans"/>
                <a:sym typeface="Open San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5"/>
                  </a:ext>
                </a:extLst>
              </a:rPr>
              <a:t>dual(s) who </a:t>
            </a:r>
            <a:r>
              <a:rPr lang="en-US" sz="2200" b="0" i="0" u="none" strike="noStrike" cap="none">
                <a:solidFill>
                  <a:schemeClr val="tx1">
                    <a:lumMod val="75000"/>
                    <a:lumOff val="25000"/>
                  </a:schemeClr>
                </a:solidFill>
                <a:latin typeface="Open Sans"/>
                <a:ea typeface="Open Sans"/>
                <a:cs typeface="Open Sans"/>
                <a:sym typeface="Open Sans"/>
              </a:rPr>
              <a:t>discovered evidence</a:t>
            </a:r>
          </a:p>
          <a:p>
            <a:pPr marL="342900" marR="0" lvl="1" indent="-342900" algn="l" rtl="0">
              <a:lnSpc>
                <a:spcPct val="114000"/>
              </a:lnSpc>
              <a:spcBef>
                <a:spcPts val="0"/>
              </a:spcBef>
              <a:spcAft>
                <a:spcPts val="0"/>
              </a:spcAft>
              <a:buClr>
                <a:srgbClr val="000000"/>
              </a:buClr>
              <a:buSzPct val="1000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Identification of individual(s) who secured evidence</a:t>
            </a:r>
          </a:p>
          <a:p>
            <a:pPr marL="342900" marR="0" lvl="1" indent="-342900" algn="l" rtl="0">
              <a:lnSpc>
                <a:spcPct val="114000"/>
              </a:lnSpc>
              <a:spcBef>
                <a:spcPts val="0"/>
              </a:spcBef>
              <a:spcAft>
                <a:spcPts val="0"/>
              </a:spcAft>
              <a:buClr>
                <a:srgbClr val="000000"/>
              </a:buClr>
              <a:buSzPct val="1000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Identification of individual(s) who controlled evidence and maintained possession of that evidence</a:t>
            </a:r>
          </a:p>
        </p:txBody>
      </p:sp>
    </p:spTree>
    <p:extLst>
      <p:ext uri="{BB962C8B-B14F-4D97-AF65-F5344CB8AC3E}">
        <p14:creationId xmlns:p14="http://schemas.microsoft.com/office/powerpoint/2010/main" val="30645665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Legal Hold</a:t>
            </a:r>
            <a:endParaRPr/>
          </a:p>
        </p:txBody>
      </p:sp>
      <p:sp>
        <p:nvSpPr>
          <p:cNvPr id="3" name="Brandline_LVC">
            <a:extLst>
              <a:ext uri="{FF2B5EF4-FFF2-40B4-BE49-F238E27FC236}">
                <a16:creationId xmlns:a16="http://schemas.microsoft.com/office/drawing/2014/main" id="{1E8D6F60-9979-8D6D-AE5A-B19B733C1B80}"/>
              </a:ext>
            </a:extLst>
          </p:cNvPr>
          <p:cNvSpPr/>
          <p:nvPr/>
        </p:nvSpPr>
        <p:spPr>
          <a:xfrm>
            <a:off x="6972301" y="816324"/>
            <a:ext cx="2315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1869;p63">
            <a:extLst>
              <a:ext uri="{FF2B5EF4-FFF2-40B4-BE49-F238E27FC236}">
                <a16:creationId xmlns:a16="http://schemas.microsoft.com/office/drawing/2014/main" id="{3EF98D50-4841-3148-A630-C69FEF96B131}"/>
              </a:ext>
            </a:extLst>
          </p:cNvPr>
          <p:cNvSpPr/>
          <p:nvPr/>
        </p:nvSpPr>
        <p:spPr>
          <a:xfrm>
            <a:off x="772160" y="2966720"/>
            <a:ext cx="9414293" cy="4202715"/>
          </a:xfrm>
          <a:prstGeom prst="roundRect">
            <a:avLst>
              <a:gd name="adj" fmla="val 3347"/>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88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a:cs typeface="Open Sans"/>
              </a:rPr>
              <a:t>The primary purpose of a legal hold is to prevent spoliation of evidence, which is the destruction, alteration, or loss of evidence that could be used in legal proceedings.</a:t>
            </a:r>
          </a:p>
          <a:p>
            <a:pPr marL="88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a:cs typeface="Open Sans"/>
              </a:rPr>
              <a:t>A legal hold can be triggered by a court order or by an organization's anticipation of litigation.</a:t>
            </a:r>
          </a:p>
          <a:p>
            <a:pPr marL="88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a:cs typeface="Open Sans"/>
              </a:rPr>
              <a:t>Legal holds apply to all potentially relevant electronic and physical information. This includes emails, documents, spreadsheets, voicemail recordings, chat logs, and social media posts.</a:t>
            </a:r>
            <a:endParaRPr lang="en-IN" sz="2200">
              <a:solidFill>
                <a:srgbClr val="404040"/>
              </a:solidFill>
              <a:latin typeface="Open Sans" panose="020B0606030504020204" pitchFamily="34" charset="0"/>
              <a:ea typeface="Open Sans"/>
              <a:cs typeface="Open Sans"/>
              <a:sym typeface="Open Sans"/>
            </a:endParaRPr>
          </a:p>
        </p:txBody>
      </p:sp>
      <p:sp>
        <p:nvSpPr>
          <p:cNvPr id="6" name="TextBox 5">
            <a:extLst>
              <a:ext uri="{FF2B5EF4-FFF2-40B4-BE49-F238E27FC236}">
                <a16:creationId xmlns:a16="http://schemas.microsoft.com/office/drawing/2014/main" id="{90A1A718-D0AF-B0D1-B610-91385151CE17}"/>
              </a:ext>
            </a:extLst>
          </p:cNvPr>
          <p:cNvSpPr txBox="1"/>
          <p:nvPr/>
        </p:nvSpPr>
        <p:spPr>
          <a:xfrm>
            <a:off x="555565" y="1295400"/>
            <a:ext cx="1514487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It is also known as a litigation hold, is a process used to preserve electronically stored information (ESI) and physical documents that might be relevant in a potential lawsuit or investigation.</a:t>
            </a:r>
          </a:p>
        </p:txBody>
      </p:sp>
      <p:pic>
        <p:nvPicPr>
          <p:cNvPr id="7" name="Picture 6">
            <a:extLst>
              <a:ext uri="{FF2B5EF4-FFF2-40B4-BE49-F238E27FC236}">
                <a16:creationId xmlns:a16="http://schemas.microsoft.com/office/drawing/2014/main" id="{7D79F3FB-8BB8-33A8-BD97-69145E4DDB47}"/>
              </a:ext>
            </a:extLst>
          </p:cNvPr>
          <p:cNvPicPr>
            <a:picLocks noChangeAspect="1"/>
          </p:cNvPicPr>
          <p:nvPr/>
        </p:nvPicPr>
        <p:blipFill>
          <a:blip r:embed="rId3"/>
          <a:stretch>
            <a:fillRect/>
          </a:stretch>
        </p:blipFill>
        <p:spPr>
          <a:xfrm>
            <a:off x="11215168" y="3059113"/>
            <a:ext cx="3760671" cy="3658958"/>
          </a:xfrm>
          <a:prstGeom prst="rect">
            <a:avLst/>
          </a:prstGeom>
        </p:spPr>
      </p:pic>
    </p:spTree>
    <p:extLst>
      <p:ext uri="{BB962C8B-B14F-4D97-AF65-F5344CB8AC3E}">
        <p14:creationId xmlns:p14="http://schemas.microsoft.com/office/powerpoint/2010/main" val="397075393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9D4D6207-BF54-486B-85A9-11B83F4C423D}"/>
              </a:ext>
            </a:extLst>
          </p:cNvPr>
          <p:cNvSpPr/>
          <p:nvPr/>
        </p:nvSpPr>
        <p:spPr>
          <a:xfrm>
            <a:off x="10377694" y="1574773"/>
            <a:ext cx="4883475" cy="2536728"/>
          </a:xfrm>
          <a:prstGeom prst="roundRect">
            <a:avLst>
              <a:gd name="adj" fmla="val 7498"/>
            </a:avLst>
          </a:prstGeom>
          <a:solidFill>
            <a:srgbClr val="E6F0F8"/>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a:solidFill>
                  <a:srgbClr val="3F3F3F"/>
                </a:solidFill>
                <a:latin typeface="Open Sans"/>
                <a:ea typeface="Open Sans"/>
                <a:cs typeface="Open Sans"/>
                <a:sym typeface="Open Sans"/>
              </a:rPr>
              <a:t>This discovery process applies to both paper records and electronic records.</a:t>
            </a:r>
          </a:p>
        </p:txBody>
      </p:sp>
      <p:sp>
        <p:nvSpPr>
          <p:cNvPr id="52" name="Rectangle: Rounded Corners 51">
            <a:extLst>
              <a:ext uri="{FF2B5EF4-FFF2-40B4-BE49-F238E27FC236}">
                <a16:creationId xmlns:a16="http://schemas.microsoft.com/office/drawing/2014/main" id="{08FCAFE9-8F70-4246-9E43-30E69F54EAB3}"/>
              </a:ext>
            </a:extLst>
          </p:cNvPr>
          <p:cNvSpPr/>
          <p:nvPr/>
        </p:nvSpPr>
        <p:spPr>
          <a:xfrm>
            <a:off x="5678943" y="6696542"/>
            <a:ext cx="4883475" cy="1994604"/>
          </a:xfrm>
          <a:prstGeom prst="roundRect">
            <a:avLst>
              <a:gd name="adj" fmla="val 7498"/>
            </a:avLst>
          </a:prstGeom>
          <a:solidFill>
            <a:srgbClr val="D7FAF6"/>
          </a:solidFill>
          <a:ln>
            <a:solidFill>
              <a:srgbClr val="17B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a:solidFill>
                  <a:srgbClr val="3F3F3F"/>
                </a:solidFill>
                <a:latin typeface="Open Sans"/>
                <a:ea typeface="Open Sans"/>
                <a:cs typeface="Open Sans"/>
                <a:sym typeface="Open Sans"/>
              </a:rPr>
              <a:t>Electronic discovery process facilitates the processing of electronic information for disclosure.</a:t>
            </a:r>
          </a:p>
        </p:txBody>
      </p:sp>
      <p:sp>
        <p:nvSpPr>
          <p:cNvPr id="5" name="Rectangle: Rounded Corners 4">
            <a:extLst>
              <a:ext uri="{FF2B5EF4-FFF2-40B4-BE49-F238E27FC236}">
                <a16:creationId xmlns:a16="http://schemas.microsoft.com/office/drawing/2014/main" id="{46149F4E-E78D-4E6F-9508-3DFDDF3491C2}"/>
              </a:ext>
            </a:extLst>
          </p:cNvPr>
          <p:cNvSpPr/>
          <p:nvPr/>
        </p:nvSpPr>
        <p:spPr>
          <a:xfrm>
            <a:off x="986685" y="1602374"/>
            <a:ext cx="4883475" cy="2536728"/>
          </a:xfrm>
          <a:prstGeom prst="roundRect">
            <a:avLst>
              <a:gd name="adj" fmla="val 7498"/>
            </a:avLst>
          </a:prstGeom>
          <a:solidFill>
            <a:srgbClr val="FFECEC"/>
          </a:solidFill>
          <a:ln>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rgbClr val="3F3F3F"/>
                </a:solidFill>
                <a:latin typeface="Open Sans"/>
                <a:ea typeface="Open Sans"/>
                <a:cs typeface="Open Sans"/>
                <a:sym typeface="Open Sans"/>
              </a:rPr>
              <a:t>Electronic discovery, also called e-discovery, refers to any process in which electronic data is sought, located, secured, and searched with the intent of using it as evidence in a civil or criminal legal case.</a:t>
            </a:r>
            <a:endParaRPr lang="en-US" sz="2200"/>
          </a:p>
        </p:txBody>
      </p:sp>
      <p:sp>
        <p:nvSpPr>
          <p:cNvPr id="851" name="Google Shape;851;p68"/>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E-Discovery</a:t>
            </a:r>
            <a:endParaRPr>
              <a:latin typeface="Open Sans"/>
              <a:ea typeface="Open Sans"/>
              <a:cs typeface="Open Sans"/>
              <a:sym typeface="Open Sans"/>
            </a:endParaRPr>
          </a:p>
        </p:txBody>
      </p:sp>
      <p:pic>
        <p:nvPicPr>
          <p:cNvPr id="853" name="Google Shape;853;p68"/>
          <p:cNvPicPr preferRelativeResize="0"/>
          <p:nvPr/>
        </p:nvPicPr>
        <p:blipFill rotWithShape="1">
          <a:blip r:embed="rId3">
            <a:alphaModFix/>
          </a:blip>
          <a:srcRect/>
          <a:stretch/>
        </p:blipFill>
        <p:spPr>
          <a:xfrm>
            <a:off x="6722473" y="752158"/>
            <a:ext cx="2811055" cy="365760"/>
          </a:xfrm>
          <a:prstGeom prst="rect">
            <a:avLst/>
          </a:prstGeom>
          <a:noFill/>
          <a:ln>
            <a:noFill/>
          </a:ln>
        </p:spPr>
      </p:pic>
      <p:grpSp>
        <p:nvGrpSpPr>
          <p:cNvPr id="37" name="Google Shape;3978;p153">
            <a:extLst>
              <a:ext uri="{FF2B5EF4-FFF2-40B4-BE49-F238E27FC236}">
                <a16:creationId xmlns:a16="http://schemas.microsoft.com/office/drawing/2014/main" id="{AE459303-F50F-440E-9972-546998C4316B}"/>
              </a:ext>
            </a:extLst>
          </p:cNvPr>
          <p:cNvGrpSpPr/>
          <p:nvPr/>
        </p:nvGrpSpPr>
        <p:grpSpPr>
          <a:xfrm>
            <a:off x="5843535" y="2700651"/>
            <a:ext cx="4524036" cy="4001673"/>
            <a:chOff x="5843535" y="2700651"/>
            <a:chExt cx="4524036" cy="4001673"/>
          </a:xfrm>
        </p:grpSpPr>
        <p:grpSp>
          <p:nvGrpSpPr>
            <p:cNvPr id="38" name="Google Shape;3979;p153">
              <a:extLst>
                <a:ext uri="{FF2B5EF4-FFF2-40B4-BE49-F238E27FC236}">
                  <a16:creationId xmlns:a16="http://schemas.microsoft.com/office/drawing/2014/main" id="{EE8E0210-BB7C-4C7E-B9F1-8F0C1A0D84C3}"/>
                </a:ext>
              </a:extLst>
            </p:cNvPr>
            <p:cNvGrpSpPr/>
            <p:nvPr/>
          </p:nvGrpSpPr>
          <p:grpSpPr>
            <a:xfrm>
              <a:off x="5843535" y="2702871"/>
              <a:ext cx="2260957" cy="1994604"/>
              <a:chOff x="6544783" y="2256313"/>
              <a:chExt cx="1525473" cy="1345764"/>
            </a:xfrm>
          </p:grpSpPr>
          <p:cxnSp>
            <p:nvCxnSpPr>
              <p:cNvPr id="47" name="Google Shape;3980;p153">
                <a:extLst>
                  <a:ext uri="{FF2B5EF4-FFF2-40B4-BE49-F238E27FC236}">
                    <a16:creationId xmlns:a16="http://schemas.microsoft.com/office/drawing/2014/main" id="{C6ED78DE-DEEA-4619-97E3-AB95D905C3EF}"/>
                  </a:ext>
                </a:extLst>
              </p:cNvPr>
              <p:cNvCxnSpPr/>
              <p:nvPr/>
            </p:nvCxnSpPr>
            <p:spPr>
              <a:xfrm rot="10800000">
                <a:off x="6544783" y="2337181"/>
                <a:ext cx="524042" cy="327921"/>
              </a:xfrm>
              <a:prstGeom prst="straightConnector1">
                <a:avLst/>
              </a:prstGeom>
              <a:noFill/>
              <a:ln w="28575" cap="flat" cmpd="sng">
                <a:solidFill>
                  <a:srgbClr val="FF5B5B"/>
                </a:solidFill>
                <a:prstDash val="solid"/>
                <a:miter lim="800000"/>
                <a:headEnd type="none" w="sm" len="sm"/>
                <a:tailEnd type="oval" w="med" len="med"/>
              </a:ln>
            </p:spPr>
          </p:cxnSp>
          <p:sp>
            <p:nvSpPr>
              <p:cNvPr id="48" name="Google Shape;3981;p153">
                <a:extLst>
                  <a:ext uri="{FF2B5EF4-FFF2-40B4-BE49-F238E27FC236}">
                    <a16:creationId xmlns:a16="http://schemas.microsoft.com/office/drawing/2014/main" id="{0FB852ED-C272-48DF-9363-FA1729FBE190}"/>
                  </a:ext>
                </a:extLst>
              </p:cNvPr>
              <p:cNvSpPr/>
              <p:nvPr/>
            </p:nvSpPr>
            <p:spPr>
              <a:xfrm>
                <a:off x="689944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FF5B5B"/>
              </a:solidFill>
              <a:ln w="12700" cap="flat" cmpd="sng">
                <a:solidFill>
                  <a:srgbClr val="AABFE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rgbClr val="FFFFFF"/>
                  </a:solidFill>
                  <a:latin typeface="Open Sans"/>
                  <a:ea typeface="Open Sans"/>
                  <a:cs typeface="Open Sans"/>
                  <a:sym typeface="Open Sans"/>
                </a:endParaRPr>
              </a:p>
            </p:txBody>
          </p:sp>
        </p:grpSp>
        <p:grpSp>
          <p:nvGrpSpPr>
            <p:cNvPr id="39" name="Google Shape;3982;p153">
              <a:extLst>
                <a:ext uri="{FF2B5EF4-FFF2-40B4-BE49-F238E27FC236}">
                  <a16:creationId xmlns:a16="http://schemas.microsoft.com/office/drawing/2014/main" id="{9F991629-DA28-44D7-B415-A262AC125719}"/>
                </a:ext>
              </a:extLst>
            </p:cNvPr>
            <p:cNvGrpSpPr/>
            <p:nvPr/>
          </p:nvGrpSpPr>
          <p:grpSpPr>
            <a:xfrm>
              <a:off x="8138753" y="2700651"/>
              <a:ext cx="2228818" cy="1994605"/>
              <a:chOff x="8163922" y="2256313"/>
              <a:chExt cx="1503788" cy="1345764"/>
            </a:xfrm>
          </p:grpSpPr>
          <p:cxnSp>
            <p:nvCxnSpPr>
              <p:cNvPr id="45" name="Google Shape;3983;p153">
                <a:extLst>
                  <a:ext uri="{FF2B5EF4-FFF2-40B4-BE49-F238E27FC236}">
                    <a16:creationId xmlns:a16="http://schemas.microsoft.com/office/drawing/2014/main" id="{62F97097-6CD3-4F34-B3A5-8B37302EEED3}"/>
                  </a:ext>
                </a:extLst>
              </p:cNvPr>
              <p:cNvCxnSpPr/>
              <p:nvPr/>
            </p:nvCxnSpPr>
            <p:spPr>
              <a:xfrm flipH="1">
                <a:off x="9162291" y="2349946"/>
                <a:ext cx="505419" cy="316653"/>
              </a:xfrm>
              <a:prstGeom prst="straightConnector1">
                <a:avLst/>
              </a:prstGeom>
              <a:noFill/>
              <a:ln w="28575" cap="flat" cmpd="sng">
                <a:solidFill>
                  <a:srgbClr val="6FB7D7"/>
                </a:solidFill>
                <a:prstDash val="solid"/>
                <a:miter lim="800000"/>
                <a:headEnd type="oval" w="med" len="med"/>
                <a:tailEnd type="none" w="sm" len="sm"/>
              </a:ln>
            </p:spPr>
          </p:cxnSp>
          <p:sp>
            <p:nvSpPr>
              <p:cNvPr id="46" name="Google Shape;3984;p153">
                <a:extLst>
                  <a:ext uri="{FF2B5EF4-FFF2-40B4-BE49-F238E27FC236}">
                    <a16:creationId xmlns:a16="http://schemas.microsoft.com/office/drawing/2014/main" id="{23E90C68-8898-42EF-9118-C8E9E1D69EE4}"/>
                  </a:ext>
                </a:extLst>
              </p:cNvPr>
              <p:cNvSpPr/>
              <p:nvPr/>
            </p:nvSpPr>
            <p:spPr>
              <a:xfrm>
                <a:off x="816392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w="12700" cap="flat" cmpd="sng">
                <a:solidFill>
                  <a:srgbClr val="6FB7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rgbClr val="FFFFFF"/>
                  </a:solidFill>
                  <a:latin typeface="Open Sans"/>
                  <a:ea typeface="Open Sans"/>
                  <a:cs typeface="Open Sans"/>
                  <a:sym typeface="Open Sans"/>
                </a:endParaRPr>
              </a:p>
            </p:txBody>
          </p:sp>
        </p:grpSp>
        <p:grpSp>
          <p:nvGrpSpPr>
            <p:cNvPr id="40" name="Google Shape;3985;p153">
              <a:extLst>
                <a:ext uri="{FF2B5EF4-FFF2-40B4-BE49-F238E27FC236}">
                  <a16:creationId xmlns:a16="http://schemas.microsoft.com/office/drawing/2014/main" id="{C181E91F-6A9C-47F6-B58A-2142B30EFE38}"/>
                </a:ext>
              </a:extLst>
            </p:cNvPr>
            <p:cNvGrpSpPr/>
            <p:nvPr/>
          </p:nvGrpSpPr>
          <p:grpSpPr>
            <a:xfrm>
              <a:off x="7266627" y="4299352"/>
              <a:ext cx="1735306" cy="2402972"/>
              <a:chOff x="7529259" y="3398598"/>
              <a:chExt cx="1170814" cy="1621290"/>
            </a:xfrm>
          </p:grpSpPr>
          <p:cxnSp>
            <p:nvCxnSpPr>
              <p:cNvPr id="43" name="Google Shape;3986;p153">
                <a:extLst>
                  <a:ext uri="{FF2B5EF4-FFF2-40B4-BE49-F238E27FC236}">
                    <a16:creationId xmlns:a16="http://schemas.microsoft.com/office/drawing/2014/main" id="{577D0C19-A79B-4E4F-BA93-37B817BE3EFF}"/>
                  </a:ext>
                </a:extLst>
              </p:cNvPr>
              <p:cNvCxnSpPr/>
              <p:nvPr/>
            </p:nvCxnSpPr>
            <p:spPr>
              <a:xfrm>
                <a:off x="8114666" y="4468836"/>
                <a:ext cx="0" cy="551052"/>
              </a:xfrm>
              <a:prstGeom prst="straightConnector1">
                <a:avLst/>
              </a:prstGeom>
              <a:noFill/>
              <a:ln w="28575" cap="flat" cmpd="sng">
                <a:solidFill>
                  <a:srgbClr val="17BFAB"/>
                </a:solidFill>
                <a:prstDash val="solid"/>
                <a:miter lim="800000"/>
                <a:headEnd type="none" w="sm" len="sm"/>
                <a:tailEnd type="oval" w="med" len="med"/>
              </a:ln>
            </p:spPr>
          </p:cxnSp>
          <p:sp>
            <p:nvSpPr>
              <p:cNvPr id="44" name="Google Shape;3987;p153">
                <a:extLst>
                  <a:ext uri="{FF2B5EF4-FFF2-40B4-BE49-F238E27FC236}">
                    <a16:creationId xmlns:a16="http://schemas.microsoft.com/office/drawing/2014/main" id="{9B4DB3C0-0CA2-4BEA-94D0-1334D5B04163}"/>
                  </a:ext>
                </a:extLst>
              </p:cNvPr>
              <p:cNvSpPr/>
              <p:nvPr/>
            </p:nvSpPr>
            <p:spPr>
              <a:xfrm>
                <a:off x="7529259" y="3398598"/>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rgbClr val="FFFFFF"/>
                  </a:solidFill>
                  <a:latin typeface="Open Sans"/>
                  <a:ea typeface="Open Sans"/>
                  <a:cs typeface="Open Sans"/>
                  <a:sym typeface="Open Sans"/>
                </a:endParaRPr>
              </a:p>
            </p:txBody>
          </p:sp>
        </p:grpSp>
        <p:sp>
          <p:nvSpPr>
            <p:cNvPr id="41" name="Google Shape;3988;p153">
              <a:extLst>
                <a:ext uri="{FF2B5EF4-FFF2-40B4-BE49-F238E27FC236}">
                  <a16:creationId xmlns:a16="http://schemas.microsoft.com/office/drawing/2014/main" id="{0C1AC3CE-242D-47B7-8747-13047D363547}"/>
                </a:ext>
              </a:extLst>
            </p:cNvPr>
            <p:cNvSpPr/>
            <p:nvPr/>
          </p:nvSpPr>
          <p:spPr>
            <a:xfrm>
              <a:off x="6594413" y="2700651"/>
              <a:ext cx="3118822" cy="3118822"/>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50" name="Graphic 49">
            <a:extLst>
              <a:ext uri="{FF2B5EF4-FFF2-40B4-BE49-F238E27FC236}">
                <a16:creationId xmlns:a16="http://schemas.microsoft.com/office/drawing/2014/main" id="{59860F19-F353-40EB-B184-E26EECBAD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23025" y="3267488"/>
            <a:ext cx="3486150" cy="21240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solidFill>
                  <a:srgbClr val="3F3F3F"/>
                </a:solidFill>
                <a:latin typeface="Open Sans"/>
                <a:ea typeface="Open Sans"/>
                <a:cs typeface="Open Sans"/>
                <a:sym typeface="Open Sans"/>
              </a:rPr>
              <a:t>Infrastructure Mode: Wireless Extension Mode</a:t>
            </a:r>
            <a:endParaRPr/>
          </a:p>
        </p:txBody>
      </p:sp>
      <p:pic>
        <p:nvPicPr>
          <p:cNvPr id="652" name="Google Shape;652;p73"/>
          <p:cNvPicPr preferRelativeResize="0"/>
          <p:nvPr/>
        </p:nvPicPr>
        <p:blipFill>
          <a:blip r:embed="rId3">
            <a:alphaModFix/>
          </a:blip>
          <a:stretch>
            <a:fillRect/>
          </a:stretch>
        </p:blipFill>
        <p:spPr>
          <a:xfrm>
            <a:off x="2484160" y="760639"/>
            <a:ext cx="11376000" cy="365760"/>
          </a:xfrm>
          <a:prstGeom prst="rect">
            <a:avLst/>
          </a:prstGeom>
          <a:noFill/>
          <a:ln>
            <a:noFill/>
          </a:ln>
        </p:spPr>
      </p:pic>
      <p:sp>
        <p:nvSpPr>
          <p:cNvPr id="655" name="Google Shape;655;p73"/>
          <p:cNvSpPr/>
          <p:nvPr/>
        </p:nvSpPr>
        <p:spPr>
          <a:xfrm>
            <a:off x="4665566" y="2277273"/>
            <a:ext cx="7305867" cy="4589453"/>
          </a:xfrm>
          <a:prstGeom prst="roundRect">
            <a:avLst>
              <a:gd name="adj" fmla="val 16667"/>
            </a:avLst>
          </a:prstGeom>
          <a:solidFill>
            <a:schemeClr val="accent1">
              <a:lumMod val="20000"/>
              <a:lumOff val="80000"/>
            </a:schemeClr>
          </a:solidFill>
          <a:ln w="28575" cap="flat" cmpd="sng">
            <a:solidFill>
              <a:srgbClr val="0175C3"/>
            </a:solidFill>
            <a:prstDash val="solid"/>
            <a:round/>
            <a:headEnd type="none" w="sm" len="sm"/>
            <a:tailEnd type="none" w="sm" len="sm"/>
          </a:ln>
        </p:spPr>
        <p:txBody>
          <a:bodyPr spcFirstLastPara="1" wrap="square" lIns="91425" tIns="45700" rIns="91425" bIns="45700" anchor="ctr" anchorCtr="0">
            <a:noAutofit/>
          </a:bodyPr>
          <a:lstStyle/>
          <a:p>
            <a:pPr lvl="1">
              <a:lnSpc>
                <a:spcPct val="115000"/>
              </a:lnSpc>
              <a:spcBef>
                <a:spcPct val="0"/>
              </a:spcBef>
              <a:spcAft>
                <a:spcPct val="0"/>
              </a:spcAft>
              <a:buSzPts val="2200"/>
            </a:pPr>
            <a:r>
              <a:rPr lang="en-US" sz="2200">
                <a:solidFill>
                  <a:srgbClr val="404040"/>
                </a:solidFill>
                <a:latin typeface="Open Sans" panose="020B0606030504020204" pitchFamily="34" charset="0"/>
              </a:rPr>
              <a:t>It is a configuration setting in wireless networking that allows a Wi-Fi network to be expanded by connecting multiple access points (APs), effectively extending the coverage area of the network.</a:t>
            </a:r>
          </a:p>
          <a:p>
            <a:pPr lvl="1">
              <a:lnSpc>
                <a:spcPct val="115000"/>
              </a:lnSpc>
              <a:spcBef>
                <a:spcPct val="0"/>
              </a:spcBef>
              <a:spcAft>
                <a:spcPct val="0"/>
              </a:spcAft>
              <a:buSzPts val="2200"/>
            </a:pPr>
            <a:endParaRPr lang="en-US" sz="2200">
              <a:solidFill>
                <a:srgbClr val="404040"/>
              </a:solidFill>
              <a:latin typeface="Open Sans" panose="020B0606030504020204" pitchFamily="34" charset="0"/>
              <a:ea typeface="Open Sans"/>
              <a:cs typeface="Open Sans"/>
            </a:endParaRPr>
          </a:p>
          <a:p>
            <a:pPr lvl="1">
              <a:lnSpc>
                <a:spcPct val="115000"/>
              </a:lnSpc>
              <a:spcBef>
                <a:spcPct val="0"/>
              </a:spcBef>
              <a:spcAft>
                <a:spcPct val="0"/>
              </a:spcAft>
              <a:buSzPts val="2200"/>
            </a:pPr>
            <a:r>
              <a:rPr lang="en-US" sz="2200">
                <a:solidFill>
                  <a:srgbClr val="404040"/>
                </a:solidFill>
                <a:latin typeface="Open Sans" panose="020B0606030504020204" pitchFamily="34" charset="0"/>
                <a:ea typeface="Open Sans"/>
                <a:cs typeface="Open Sans"/>
              </a:rPr>
              <a:t>It occurs when the wireless access point acts as a  connection point to link the wireless clients to the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wired network.</a:t>
            </a:r>
            <a:endParaRPr lang="en-IN" sz="2200">
              <a:solidFill>
                <a:srgbClr val="404040"/>
              </a:solidFill>
              <a:latin typeface="Open Sans" panose="020B0606030504020204" pitchFamily="34" charset="0"/>
              <a:ea typeface="Open Sans"/>
              <a:cs typeface="Open Sans"/>
            </a:endParaRPr>
          </a:p>
          <a:p>
            <a:pPr marR="0" lvl="1" algn="l" rtl="0">
              <a:lnSpc>
                <a:spcPct val="114000"/>
              </a:lnSpc>
              <a:spcBef>
                <a:spcPct val="0"/>
              </a:spcBef>
              <a:spcAft>
                <a:spcPct val="0"/>
              </a:spcAft>
              <a:buClr>
                <a:srgbClr val="000000"/>
              </a:buClr>
              <a:buSzPts val="2200"/>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784470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r>
              <a:rPr lang="en-US"/>
              <a:t>Use of Data Sources to Support Investigations</a:t>
            </a:r>
          </a:p>
        </p:txBody>
      </p:sp>
    </p:spTree>
    <p:extLst>
      <p:ext uri="{BB962C8B-B14F-4D97-AF65-F5344CB8AC3E}">
        <p14:creationId xmlns:p14="http://schemas.microsoft.com/office/powerpoint/2010/main" val="36219651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5"/>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What Are Logs?</a:t>
            </a:r>
            <a:endParaRPr/>
          </a:p>
        </p:txBody>
      </p:sp>
      <p:sp>
        <p:nvSpPr>
          <p:cNvPr id="73" name="Google Shape;73;p125"/>
          <p:cNvSpPr/>
          <p:nvPr/>
        </p:nvSpPr>
        <p:spPr>
          <a:xfrm>
            <a:off x="5289360" y="1631767"/>
            <a:ext cx="7443494" cy="1796588"/>
          </a:xfrm>
          <a:prstGeom prst="roundRect">
            <a:avLst>
              <a:gd name="adj" fmla="val 7505"/>
            </a:avLst>
          </a:prstGeom>
          <a:solidFill>
            <a:srgbClr val="FFE6CD"/>
          </a:solidFill>
          <a:ln w="19050" cap="flat" cmpd="sng">
            <a:solidFill>
              <a:srgbClr val="EE7700"/>
            </a:solidFill>
            <a:prstDash val="solid"/>
            <a:round/>
            <a:headEnd type="none" w="sm" len="sm"/>
            <a:tailEnd type="none" w="sm" len="sm"/>
          </a:ln>
        </p:spPr>
        <p:txBody>
          <a:bodyPr spcFirstLastPara="1" wrap="square" lIns="91425" tIns="60950" rIns="121900" bIns="60950" anchor="ctr" anchorCtr="0">
            <a:noAutofit/>
          </a:bodyPr>
          <a:lstStyle/>
          <a:p>
            <a:pPr marL="0" marR="0" lvl="1" indent="0" algn="l" rtl="0">
              <a:lnSpc>
                <a:spcPct val="114000"/>
              </a:lnSpc>
              <a:spcBef>
                <a:spcPts val="0"/>
              </a:spcBef>
              <a:spcAft>
                <a:spcPts val="0"/>
              </a:spcAft>
              <a:buNone/>
            </a:pPr>
            <a:r>
              <a:rPr lang="en-US" sz="2200" i="0" u="none" strike="noStrike" cap="none">
                <a:solidFill>
                  <a:srgbClr val="3F3F3F"/>
                </a:solidFill>
                <a:latin typeface="Open Sans"/>
                <a:ea typeface="Open Sans"/>
                <a:cs typeface="Open Sans"/>
                <a:sym typeface="Open Sans"/>
              </a:rPr>
              <a:t> In IT, an event log is a basic resource that</a:t>
            </a:r>
            <a:endParaRPr sz="2200">
              <a:solidFill>
                <a:srgbClr val="3F3F3F"/>
              </a:solidFill>
              <a:latin typeface="Open Sans"/>
              <a:ea typeface="Open Sans"/>
              <a:cs typeface="Open Sans"/>
              <a:sym typeface="Open Sans"/>
            </a:endParaRPr>
          </a:p>
          <a:p>
            <a:pPr marL="0" marR="0" lvl="1" indent="0" algn="l" rtl="0">
              <a:lnSpc>
                <a:spcPct val="114000"/>
              </a:lnSpc>
              <a:spcBef>
                <a:spcPts val="0"/>
              </a:spcBef>
              <a:spcAft>
                <a:spcPts val="0"/>
              </a:spcAft>
              <a:buNone/>
            </a:pPr>
            <a:r>
              <a:rPr lang="en-US" sz="2200" i="0" u="none" strike="noStrike" cap="none">
                <a:solidFill>
                  <a:srgbClr val="3F3F3F"/>
                </a:solidFill>
                <a:latin typeface="Open Sans"/>
                <a:ea typeface="Open Sans"/>
                <a:cs typeface="Open Sans"/>
                <a:sym typeface="Open Sans"/>
              </a:rPr>
              <a:t> provides information about network traffic, system</a:t>
            </a:r>
            <a:endParaRPr sz="2200">
              <a:solidFill>
                <a:srgbClr val="3F3F3F"/>
              </a:solidFill>
              <a:latin typeface="Open Sans"/>
              <a:ea typeface="Open Sans"/>
              <a:cs typeface="Open Sans"/>
              <a:sym typeface="Open Sans"/>
            </a:endParaRPr>
          </a:p>
          <a:p>
            <a:pPr marL="0" marR="0" lvl="1" indent="0" algn="l" rtl="0">
              <a:lnSpc>
                <a:spcPct val="114000"/>
              </a:lnSpc>
              <a:spcBef>
                <a:spcPts val="0"/>
              </a:spcBef>
              <a:spcAft>
                <a:spcPts val="0"/>
              </a:spcAft>
              <a:buNone/>
            </a:pPr>
            <a:r>
              <a:rPr lang="en-US" sz="2200" i="0" u="none" strike="noStrike" cap="none">
                <a:solidFill>
                  <a:srgbClr val="3F3F3F"/>
                </a:solidFill>
                <a:latin typeface="Open Sans"/>
                <a:ea typeface="Open Sans"/>
                <a:cs typeface="Open Sans"/>
                <a:sym typeface="Open Sans"/>
              </a:rPr>
              <a:t> traffic, and other conditions.</a:t>
            </a:r>
            <a:endParaRPr sz="2200" i="0" u="none" strike="noStrike" cap="none">
              <a:solidFill>
                <a:srgbClr val="3F3F3F"/>
              </a:solidFill>
              <a:latin typeface="Open Sans"/>
              <a:ea typeface="Open Sans"/>
              <a:cs typeface="Open Sans"/>
              <a:sym typeface="Open Sans"/>
            </a:endParaRPr>
          </a:p>
        </p:txBody>
      </p:sp>
      <p:sp>
        <p:nvSpPr>
          <p:cNvPr id="75" name="Google Shape;75;p125"/>
          <p:cNvSpPr/>
          <p:nvPr/>
        </p:nvSpPr>
        <p:spPr>
          <a:xfrm>
            <a:off x="3059327" y="4192089"/>
            <a:ext cx="7986999" cy="1611815"/>
          </a:xfrm>
          <a:prstGeom prst="roundRect">
            <a:avLst>
              <a:gd name="adj" fmla="val 8114"/>
            </a:avLst>
          </a:prstGeom>
          <a:solidFill>
            <a:srgbClr val="CAE7F6"/>
          </a:solidFill>
          <a:ln w="19050" cap="flat" cmpd="sng">
            <a:solidFill>
              <a:srgbClr val="4CAEDF"/>
            </a:solidFill>
            <a:prstDash val="solid"/>
            <a:round/>
            <a:headEnd type="none" w="sm" len="sm"/>
            <a:tailEnd type="none" w="sm" len="sm"/>
          </a:ln>
        </p:spPr>
        <p:txBody>
          <a:bodyPr spcFirstLastPara="1" wrap="square" lIns="91425" tIns="60950" rIns="121900" bIns="60950" anchor="ctr" anchorCtr="0">
            <a:noAutofit/>
          </a:bodyPr>
          <a:lstStyle/>
          <a:p>
            <a:pPr marL="0" marR="0" lvl="1" indent="0" algn="l" rtl="0">
              <a:lnSpc>
                <a:spcPct val="114000"/>
              </a:lnSpc>
              <a:spcBef>
                <a:spcPts val="0"/>
              </a:spcBef>
              <a:spcAft>
                <a:spcPts val="0"/>
              </a:spcAft>
              <a:buNone/>
            </a:pPr>
            <a:r>
              <a:rPr lang="en-US" sz="2200" i="0" u="none" strike="noStrike" cap="none">
                <a:solidFill>
                  <a:srgbClr val="3F3F3F"/>
                </a:solidFill>
                <a:latin typeface="Open Sans"/>
                <a:ea typeface="Open Sans"/>
                <a:cs typeface="Open Sans"/>
                <a:sym typeface="Open Sans"/>
              </a:rPr>
              <a:t>An event log stores this data for retrieval by security professionals or automated security systems to help IT administrators manage various aspects such as security, performance, and transparency. </a:t>
            </a:r>
            <a:endParaRPr sz="2200" i="0" u="none" strike="noStrike" cap="none">
              <a:solidFill>
                <a:srgbClr val="3F3F3F"/>
              </a:solidFill>
              <a:latin typeface="Open Sans"/>
              <a:ea typeface="Open Sans"/>
              <a:cs typeface="Open Sans"/>
              <a:sym typeface="Open Sans"/>
            </a:endParaRPr>
          </a:p>
        </p:txBody>
      </p:sp>
      <p:sp>
        <p:nvSpPr>
          <p:cNvPr id="77" name="Google Shape;77;p125"/>
          <p:cNvSpPr/>
          <p:nvPr/>
        </p:nvSpPr>
        <p:spPr>
          <a:xfrm>
            <a:off x="5112736" y="6666396"/>
            <a:ext cx="7936442" cy="1864289"/>
          </a:xfrm>
          <a:prstGeom prst="roundRect">
            <a:avLst>
              <a:gd name="adj" fmla="val 10412"/>
            </a:avLst>
          </a:prstGeom>
          <a:solidFill>
            <a:srgbClr val="FFC3B9"/>
          </a:solidFill>
          <a:ln w="19050" cap="flat" cmpd="sng">
            <a:solidFill>
              <a:srgbClr val="FF9381"/>
            </a:solidFill>
            <a:prstDash val="solid"/>
            <a:round/>
            <a:headEnd type="none" w="sm" len="sm"/>
            <a:tailEnd type="none" w="sm" len="sm"/>
          </a:ln>
        </p:spPr>
        <p:txBody>
          <a:bodyPr spcFirstLastPara="1" wrap="square" lIns="91425" tIns="60950" rIns="121900" bIns="60950" anchor="ctr" anchorCtr="0">
            <a:noAutofit/>
          </a:bodyPr>
          <a:lstStyle/>
          <a:p>
            <a:pPr marL="228600" marR="0" lvl="1" algn="l" rtl="0">
              <a:lnSpc>
                <a:spcPct val="114000"/>
              </a:lnSpc>
              <a:spcBef>
                <a:spcPts val="0"/>
              </a:spcBef>
              <a:spcAft>
                <a:spcPts val="0"/>
              </a:spcAft>
              <a:buClr>
                <a:srgbClr val="3F3F3F"/>
              </a:buClr>
              <a:buSzPts val="2200"/>
            </a:pPr>
            <a:r>
              <a:rPr lang="en-US" sz="2200" i="0" u="none" strike="noStrike" cap="none">
                <a:solidFill>
                  <a:srgbClr val="3F3F3F"/>
                </a:solidFill>
                <a:latin typeface="Open Sans"/>
                <a:ea typeface="Open Sans"/>
                <a:cs typeface="Open Sans"/>
                <a:sym typeface="Open Sans"/>
              </a:rPr>
              <a:t> </a:t>
            </a:r>
            <a:r>
              <a:rPr lang="en-US" sz="2200">
                <a:solidFill>
                  <a:srgbClr val="3F3F3F"/>
                </a:solidFill>
                <a:latin typeface="Open Sans"/>
                <a:ea typeface="Open Sans"/>
                <a:cs typeface="Open Sans"/>
                <a:sym typeface="Open Sans"/>
              </a:rPr>
              <a:t>Besides</a:t>
            </a:r>
            <a:r>
              <a:rPr lang="en-US" sz="2200" i="0" u="none" strike="noStrike" cap="none">
                <a:solidFill>
                  <a:srgbClr val="3F3F3F"/>
                </a:solidFill>
                <a:latin typeface="Open Sans"/>
                <a:ea typeface="Open Sans"/>
                <a:cs typeface="Open Sans"/>
                <a:sym typeface="Open Sans"/>
              </a:rPr>
              <a:t> records related to computer security, logs</a:t>
            </a:r>
            <a:endParaRPr sz="2200">
              <a:solidFill>
                <a:srgbClr val="3F3F3F"/>
              </a:solidFill>
              <a:latin typeface="Open Sans"/>
              <a:ea typeface="Open Sans"/>
              <a:cs typeface="Open Sans"/>
              <a:sym typeface="Open Sans"/>
            </a:endParaRPr>
          </a:p>
          <a:p>
            <a:pPr marL="228600" marR="0" lvl="1" algn="l" rtl="0">
              <a:lnSpc>
                <a:spcPct val="114000"/>
              </a:lnSpc>
              <a:spcBef>
                <a:spcPts val="200"/>
              </a:spcBef>
              <a:spcAft>
                <a:spcPts val="0"/>
              </a:spcAft>
              <a:buClr>
                <a:srgbClr val="3F3F3F"/>
              </a:buClr>
              <a:buSzPts val="2200"/>
            </a:pPr>
            <a:r>
              <a:rPr lang="en-US" sz="2200" i="0" u="none" strike="noStrike" cap="none">
                <a:solidFill>
                  <a:srgbClr val="3F3F3F"/>
                </a:solidFill>
                <a:latin typeface="Open Sans"/>
                <a:ea typeface="Open Sans"/>
                <a:cs typeface="Open Sans"/>
                <a:sym typeface="Open Sans"/>
              </a:rPr>
              <a:t> are generated from many other sources such as</a:t>
            </a:r>
            <a:endParaRPr sz="2200">
              <a:solidFill>
                <a:srgbClr val="3F3F3F"/>
              </a:solidFill>
              <a:latin typeface="Open Sans"/>
              <a:ea typeface="Open Sans"/>
              <a:cs typeface="Open Sans"/>
              <a:sym typeface="Open Sans"/>
            </a:endParaRPr>
          </a:p>
          <a:p>
            <a:pPr marL="228600" marR="0" lvl="1" algn="l" rtl="0">
              <a:lnSpc>
                <a:spcPct val="114000"/>
              </a:lnSpc>
              <a:spcBef>
                <a:spcPts val="200"/>
              </a:spcBef>
              <a:spcAft>
                <a:spcPts val="0"/>
              </a:spcAft>
              <a:buClr>
                <a:srgbClr val="3F3F3F"/>
              </a:buClr>
              <a:buSzPts val="2200"/>
            </a:pPr>
            <a:r>
              <a:rPr lang="en-US" sz="2200" i="0" u="none" strike="noStrike" cap="none">
                <a:solidFill>
                  <a:srgbClr val="3F3F3F"/>
                </a:solidFill>
                <a:latin typeface="Open Sans"/>
                <a:ea typeface="Open Sans"/>
                <a:cs typeface="Open Sans"/>
                <a:sym typeface="Open Sans"/>
              </a:rPr>
              <a:t> antivirus software, firewalls, intrusion detection systems, and</a:t>
            </a:r>
            <a:r>
              <a:rPr lang="en-US" sz="2200">
                <a:solidFill>
                  <a:srgbClr val="3F3F3F"/>
                </a:solidFill>
                <a:latin typeface="Open Sans"/>
                <a:ea typeface="Open Sans"/>
                <a:cs typeface="Open Sans"/>
                <a:sym typeface="Open Sans"/>
              </a:rPr>
              <a:t> </a:t>
            </a:r>
            <a:r>
              <a:rPr lang="en-US" sz="2200" i="0" u="none" strike="noStrike" cap="none">
                <a:solidFill>
                  <a:srgbClr val="3F3F3F"/>
                </a:solidFill>
                <a:latin typeface="Open Sans"/>
                <a:ea typeface="Open Sans"/>
                <a:cs typeface="Open Sans"/>
                <a:sym typeface="Open Sans"/>
              </a:rPr>
              <a:t>prevention systems.</a:t>
            </a:r>
            <a:endParaRPr sz="2200" i="0" u="none" strike="noStrike" cap="none">
              <a:solidFill>
                <a:srgbClr val="3F3F3F"/>
              </a:solidFill>
              <a:latin typeface="Open Sans"/>
              <a:ea typeface="Open Sans"/>
              <a:cs typeface="Open Sans"/>
              <a:sym typeface="Open Sans"/>
            </a:endParaRPr>
          </a:p>
        </p:txBody>
      </p:sp>
      <p:grpSp>
        <p:nvGrpSpPr>
          <p:cNvPr id="10" name="Group 9">
            <a:extLst>
              <a:ext uri="{FF2B5EF4-FFF2-40B4-BE49-F238E27FC236}">
                <a16:creationId xmlns:a16="http://schemas.microsoft.com/office/drawing/2014/main" id="{5EB8FBFA-C017-4361-841E-495AC0A7DD57}"/>
              </a:ext>
            </a:extLst>
          </p:cNvPr>
          <p:cNvGrpSpPr/>
          <p:nvPr/>
        </p:nvGrpSpPr>
        <p:grpSpPr>
          <a:xfrm>
            <a:off x="2887696" y="1279599"/>
            <a:ext cx="2425152" cy="2425152"/>
            <a:chOff x="2997656" y="1356895"/>
            <a:chExt cx="2011680" cy="2011680"/>
          </a:xfrm>
        </p:grpSpPr>
        <p:sp>
          <p:nvSpPr>
            <p:cNvPr id="74" name="Google Shape;74;p125"/>
            <p:cNvSpPr/>
            <p:nvPr/>
          </p:nvSpPr>
          <p:spPr>
            <a:xfrm>
              <a:off x="2997656" y="1356895"/>
              <a:ext cx="2011680" cy="2011680"/>
            </a:xfrm>
            <a:prstGeom prst="roundRect">
              <a:avLst>
                <a:gd name="adj" fmla="val 5273"/>
              </a:avLst>
            </a:prstGeom>
            <a:solidFill>
              <a:srgbClr val="F2F2F2"/>
            </a:solidFill>
            <a:ln w="38100" cap="flat" cmpd="sng">
              <a:solidFill>
                <a:srgbClr val="EE77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Arial"/>
                <a:buNone/>
              </a:pPr>
              <a:endParaRPr sz="2200" b="1" i="0" u="none" strike="noStrike" cap="none">
                <a:solidFill>
                  <a:srgbClr val="000000"/>
                </a:solidFill>
                <a:latin typeface="Open Sans"/>
                <a:ea typeface="Open Sans"/>
                <a:cs typeface="Open Sans"/>
                <a:sym typeface="Open Sans"/>
              </a:endParaRPr>
            </a:p>
          </p:txBody>
        </p:sp>
        <p:pic>
          <p:nvPicPr>
            <p:cNvPr id="3" name="Graphic 2">
              <a:extLst>
                <a:ext uri="{FF2B5EF4-FFF2-40B4-BE49-F238E27FC236}">
                  <a16:creationId xmlns:a16="http://schemas.microsoft.com/office/drawing/2014/main" id="{B9BAB471-B138-4142-B9E3-6E45E3E5B7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6245" y="1521140"/>
              <a:ext cx="1794502" cy="1638458"/>
            </a:xfrm>
            <a:prstGeom prst="rect">
              <a:avLst/>
            </a:prstGeom>
          </p:spPr>
        </p:pic>
      </p:grpSp>
      <p:grpSp>
        <p:nvGrpSpPr>
          <p:cNvPr id="9" name="Group 8">
            <a:extLst>
              <a:ext uri="{FF2B5EF4-FFF2-40B4-BE49-F238E27FC236}">
                <a16:creationId xmlns:a16="http://schemas.microsoft.com/office/drawing/2014/main" id="{205E70BA-0B2F-481E-844A-988F0A50CF77}"/>
              </a:ext>
            </a:extLst>
          </p:cNvPr>
          <p:cNvGrpSpPr/>
          <p:nvPr/>
        </p:nvGrpSpPr>
        <p:grpSpPr>
          <a:xfrm>
            <a:off x="10602664" y="3762081"/>
            <a:ext cx="2425152" cy="2425152"/>
            <a:chOff x="10712624" y="3839377"/>
            <a:chExt cx="2011680" cy="2011680"/>
          </a:xfrm>
        </p:grpSpPr>
        <p:sp>
          <p:nvSpPr>
            <p:cNvPr id="76" name="Google Shape;76;p125"/>
            <p:cNvSpPr/>
            <p:nvPr/>
          </p:nvSpPr>
          <p:spPr>
            <a:xfrm>
              <a:off x="10712624" y="3839377"/>
              <a:ext cx="2011680" cy="2011680"/>
            </a:xfrm>
            <a:prstGeom prst="roundRect">
              <a:avLst>
                <a:gd name="adj" fmla="val 5273"/>
              </a:avLst>
            </a:prstGeom>
            <a:solidFill>
              <a:srgbClr val="F2F2F2"/>
            </a:solidFill>
            <a:ln w="38100" cap="flat" cmpd="sng">
              <a:solidFill>
                <a:srgbClr val="4CAED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1" i="0" u="none" strike="noStrike" cap="none">
                <a:solidFill>
                  <a:srgbClr val="000000"/>
                </a:solidFill>
                <a:latin typeface="Calibri"/>
                <a:ea typeface="Calibri"/>
                <a:cs typeface="Calibri"/>
                <a:sym typeface="Calibri"/>
              </a:endParaRPr>
            </a:p>
          </p:txBody>
        </p:sp>
        <p:pic>
          <p:nvPicPr>
            <p:cNvPr id="5" name="Graphic 4">
              <a:extLst>
                <a:ext uri="{FF2B5EF4-FFF2-40B4-BE49-F238E27FC236}">
                  <a16:creationId xmlns:a16="http://schemas.microsoft.com/office/drawing/2014/main" id="{B635D342-01A2-4F71-9392-CA2223021D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44621" y="4344855"/>
              <a:ext cx="1734619" cy="1043038"/>
            </a:xfrm>
            <a:prstGeom prst="rect">
              <a:avLst/>
            </a:prstGeom>
          </p:spPr>
        </p:pic>
      </p:grpSp>
      <p:grpSp>
        <p:nvGrpSpPr>
          <p:cNvPr id="8" name="Group 7">
            <a:extLst>
              <a:ext uri="{FF2B5EF4-FFF2-40B4-BE49-F238E27FC236}">
                <a16:creationId xmlns:a16="http://schemas.microsoft.com/office/drawing/2014/main" id="{2C1D481A-2B8C-4895-8A19-FE5C3046E879}"/>
              </a:ext>
            </a:extLst>
          </p:cNvPr>
          <p:cNvGrpSpPr/>
          <p:nvPr/>
        </p:nvGrpSpPr>
        <p:grpSpPr>
          <a:xfrm>
            <a:off x="3018604" y="6387946"/>
            <a:ext cx="2425152" cy="2425152"/>
            <a:chOff x="2987290" y="6420520"/>
            <a:chExt cx="2011680" cy="2011680"/>
          </a:xfrm>
        </p:grpSpPr>
        <p:sp>
          <p:nvSpPr>
            <p:cNvPr id="78" name="Google Shape;78;p125"/>
            <p:cNvSpPr/>
            <p:nvPr/>
          </p:nvSpPr>
          <p:spPr>
            <a:xfrm>
              <a:off x="2987290" y="6420520"/>
              <a:ext cx="2011680" cy="2011680"/>
            </a:xfrm>
            <a:prstGeom prst="roundRect">
              <a:avLst>
                <a:gd name="adj" fmla="val 5273"/>
              </a:avLst>
            </a:prstGeom>
            <a:solidFill>
              <a:srgbClr val="F2F2F2"/>
            </a:solidFill>
            <a:ln w="38100" cap="flat" cmpd="sng">
              <a:solidFill>
                <a:srgbClr val="FF93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1" i="0" u="none" strike="noStrike" cap="none">
                <a:solidFill>
                  <a:srgbClr val="000000"/>
                </a:solidFill>
                <a:latin typeface="Calibri"/>
                <a:ea typeface="Calibri"/>
                <a:cs typeface="Calibri"/>
                <a:sym typeface="Calibri"/>
              </a:endParaRPr>
            </a:p>
          </p:txBody>
        </p:sp>
        <p:pic>
          <p:nvPicPr>
            <p:cNvPr id="7" name="Graphic 6">
              <a:extLst>
                <a:ext uri="{FF2B5EF4-FFF2-40B4-BE49-F238E27FC236}">
                  <a16:creationId xmlns:a16="http://schemas.microsoft.com/office/drawing/2014/main" id="{34ADCD07-664B-469B-B989-AFFD3ACC4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3196950" y="6770286"/>
              <a:ext cx="1703797" cy="1362355"/>
            </a:xfrm>
            <a:prstGeom prst="rect">
              <a:avLst/>
            </a:prstGeom>
          </p:spPr>
        </p:pic>
      </p:grpSp>
      <p:sp>
        <p:nvSpPr>
          <p:cNvPr id="4" name="Brandline_LVC">
            <a:extLst>
              <a:ext uri="{FF2B5EF4-FFF2-40B4-BE49-F238E27FC236}">
                <a16:creationId xmlns:a16="http://schemas.microsoft.com/office/drawing/2014/main" id="{870DF312-5D91-D4BD-40ED-8CCFFF7D1874}"/>
              </a:ext>
            </a:extLst>
          </p:cNvPr>
          <p:cNvSpPr/>
          <p:nvPr/>
        </p:nvSpPr>
        <p:spPr>
          <a:xfrm>
            <a:off x="6426200" y="903408"/>
            <a:ext cx="3397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27"/>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Log Management and Review</a:t>
            </a:r>
            <a:endParaRPr/>
          </a:p>
        </p:txBody>
      </p:sp>
      <p:pic>
        <p:nvPicPr>
          <p:cNvPr id="87" name="Google Shape;87;p127"/>
          <p:cNvPicPr preferRelativeResize="0"/>
          <p:nvPr/>
        </p:nvPicPr>
        <p:blipFill rotWithShape="1">
          <a:blip r:embed="rId3">
            <a:alphaModFix/>
          </a:blip>
          <a:srcRect/>
          <a:stretch/>
        </p:blipFill>
        <p:spPr>
          <a:xfrm>
            <a:off x="4406898" y="865024"/>
            <a:ext cx="7480302" cy="365760"/>
          </a:xfrm>
          <a:prstGeom prst="rect">
            <a:avLst/>
          </a:prstGeom>
          <a:noFill/>
          <a:ln>
            <a:noFill/>
          </a:ln>
        </p:spPr>
      </p:pic>
      <p:grpSp>
        <p:nvGrpSpPr>
          <p:cNvPr id="7" name="Group 6">
            <a:extLst>
              <a:ext uri="{FF2B5EF4-FFF2-40B4-BE49-F238E27FC236}">
                <a16:creationId xmlns:a16="http://schemas.microsoft.com/office/drawing/2014/main" id="{6D63CCC3-CF8F-9918-4194-9CA9A02E7F08}"/>
              </a:ext>
            </a:extLst>
          </p:cNvPr>
          <p:cNvGrpSpPr/>
          <p:nvPr/>
        </p:nvGrpSpPr>
        <p:grpSpPr>
          <a:xfrm>
            <a:off x="819404" y="6237045"/>
            <a:ext cx="4822117" cy="1971373"/>
            <a:chOff x="677370" y="6286500"/>
            <a:chExt cx="4822117" cy="1971373"/>
          </a:xfrm>
        </p:grpSpPr>
        <p:sp>
          <p:nvSpPr>
            <p:cNvPr id="2" name="Rectangle: Rounded Corners 1">
              <a:extLst>
                <a:ext uri="{FF2B5EF4-FFF2-40B4-BE49-F238E27FC236}">
                  <a16:creationId xmlns:a16="http://schemas.microsoft.com/office/drawing/2014/main" id="{CADB818A-2C8B-EB7B-8776-C561E95604F7}"/>
                </a:ext>
              </a:extLst>
            </p:cNvPr>
            <p:cNvSpPr/>
            <p:nvPr/>
          </p:nvSpPr>
          <p:spPr>
            <a:xfrm>
              <a:off x="758021" y="6286500"/>
              <a:ext cx="4660815" cy="1971373"/>
            </a:xfrm>
            <a:prstGeom prst="roundRect">
              <a:avLst>
                <a:gd name="adj" fmla="val 9709"/>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Google Shape;89;p127"/>
            <p:cNvSpPr/>
            <p:nvPr/>
          </p:nvSpPr>
          <p:spPr>
            <a:xfrm>
              <a:off x="677370" y="6523728"/>
              <a:ext cx="4822117" cy="1496917"/>
            </a:xfrm>
            <a:prstGeom prst="roundRect">
              <a:avLst>
                <a:gd name="adj" fmla="val 16667"/>
              </a:avLst>
            </a:prstGeom>
            <a:noFill/>
            <a:ln>
              <a:noFill/>
            </a:ln>
            <a:effectLst/>
          </p:spPr>
          <p:txBody>
            <a:bodyPr spcFirstLastPara="1" wrap="square" lIns="548625" tIns="60950" rIns="121900" bIns="60950" anchor="ctr" anchorCtr="0">
              <a:noAutofit/>
            </a:bodyPr>
            <a:lstStyle/>
            <a:p>
              <a:pPr marL="0" marR="0" lvl="1" indent="0" algn="ctr" rtl="0">
                <a:lnSpc>
                  <a:spcPct val="114000"/>
                </a:lnSpc>
                <a:spcBef>
                  <a:spcPts val="0"/>
                </a:spcBef>
                <a:spcAft>
                  <a:spcPts val="0"/>
                </a:spcAft>
                <a:buNone/>
              </a:pPr>
              <a:r>
                <a:rPr lang="en-US" sz="2200" i="0" u="none" strike="noStrike" cap="none">
                  <a:solidFill>
                    <a:srgbClr val="3F3F3F"/>
                  </a:solidFill>
                  <a:latin typeface="Open Sans"/>
                  <a:ea typeface="Open Sans"/>
                  <a:cs typeface="Open Sans"/>
                  <a:sym typeface="Open Sans"/>
                </a:rPr>
                <a:t>System logs are examined to detect security events or verify effectiveness of security controls.</a:t>
              </a:r>
              <a:endParaRPr sz="2200" i="0" u="none" strike="noStrike" cap="none">
                <a:solidFill>
                  <a:srgbClr val="3F3F3F"/>
                </a:solidFill>
                <a:latin typeface="Open Sans"/>
                <a:ea typeface="Open Sans"/>
                <a:cs typeface="Open Sans"/>
                <a:sym typeface="Open Sans"/>
              </a:endParaRPr>
            </a:p>
          </p:txBody>
        </p:sp>
      </p:grpSp>
      <p:grpSp>
        <p:nvGrpSpPr>
          <p:cNvPr id="6" name="Group 5">
            <a:extLst>
              <a:ext uri="{FF2B5EF4-FFF2-40B4-BE49-F238E27FC236}">
                <a16:creationId xmlns:a16="http://schemas.microsoft.com/office/drawing/2014/main" id="{5AE22FA7-FB62-4B7C-1375-042F68254E08}"/>
              </a:ext>
            </a:extLst>
          </p:cNvPr>
          <p:cNvGrpSpPr/>
          <p:nvPr/>
        </p:nvGrpSpPr>
        <p:grpSpPr>
          <a:xfrm>
            <a:off x="5785536" y="6237046"/>
            <a:ext cx="4762544" cy="1971373"/>
            <a:chOff x="5785536" y="6237046"/>
            <a:chExt cx="4762544" cy="1971373"/>
          </a:xfrm>
        </p:grpSpPr>
        <p:sp>
          <p:nvSpPr>
            <p:cNvPr id="3" name="Rectangle: Rounded Corners 2">
              <a:extLst>
                <a:ext uri="{FF2B5EF4-FFF2-40B4-BE49-F238E27FC236}">
                  <a16:creationId xmlns:a16="http://schemas.microsoft.com/office/drawing/2014/main" id="{00B8E060-264A-ABBB-1396-A2DF53EBEF6D}"/>
                </a:ext>
              </a:extLst>
            </p:cNvPr>
            <p:cNvSpPr/>
            <p:nvPr/>
          </p:nvSpPr>
          <p:spPr>
            <a:xfrm>
              <a:off x="5836401" y="6237046"/>
              <a:ext cx="4660815" cy="1971373"/>
            </a:xfrm>
            <a:prstGeom prst="roundRect">
              <a:avLst>
                <a:gd name="adj" fmla="val 9709"/>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Google Shape;92;p127"/>
            <p:cNvSpPr/>
            <p:nvPr/>
          </p:nvSpPr>
          <p:spPr>
            <a:xfrm>
              <a:off x="5785536" y="6506586"/>
              <a:ext cx="4762544" cy="1432292"/>
            </a:xfrm>
            <a:prstGeom prst="roundRect">
              <a:avLst>
                <a:gd name="adj" fmla="val 16667"/>
              </a:avLst>
            </a:prstGeom>
            <a:noFill/>
            <a:ln>
              <a:noFill/>
            </a:ln>
            <a:effectLst/>
          </p:spPr>
          <p:txBody>
            <a:bodyPr spcFirstLastPara="1" wrap="square" lIns="548625" tIns="60950" rIns="121900" bIns="60950" anchor="ctr" anchorCtr="0">
              <a:noAutofit/>
            </a:bodyPr>
            <a:lstStyle/>
            <a:p>
              <a:pPr marL="0" marR="0" lvl="1" indent="0" algn="ctr" rtl="0">
                <a:lnSpc>
                  <a:spcPct val="114000"/>
                </a:lnSpc>
                <a:spcBef>
                  <a:spcPts val="0"/>
                </a:spcBef>
                <a:spcAft>
                  <a:spcPts val="0"/>
                </a:spcAft>
                <a:buNone/>
              </a:pPr>
              <a:r>
                <a:rPr lang="en-US" sz="2200">
                  <a:solidFill>
                    <a:srgbClr val="3F3F3F"/>
                  </a:solidFill>
                  <a:latin typeface="Open Sans"/>
                  <a:ea typeface="Open Sans"/>
                  <a:cs typeface="Open Sans"/>
                  <a:sym typeface="Open Sans"/>
                </a:rPr>
                <a:t>A k</a:t>
              </a:r>
              <a:r>
                <a:rPr lang="en-US" sz="2200" i="0" u="none" strike="noStrike" cap="none">
                  <a:solidFill>
                    <a:srgbClr val="3F3F3F"/>
                  </a:solidFill>
                  <a:latin typeface="Open Sans"/>
                  <a:ea typeface="Open Sans"/>
                  <a:cs typeface="Open Sans"/>
                  <a:sym typeface="Open Sans"/>
                </a:rPr>
                <a:t>ey requirement for an effective log review is time synchronization across all log sources.</a:t>
              </a:r>
              <a:endParaRPr sz="2200" i="0" u="none" strike="noStrike" cap="none">
                <a:solidFill>
                  <a:srgbClr val="3F3F3F"/>
                </a:solidFill>
                <a:latin typeface="Open Sans"/>
                <a:ea typeface="Open Sans"/>
                <a:cs typeface="Open Sans"/>
                <a:sym typeface="Open Sans"/>
              </a:endParaRPr>
            </a:p>
          </p:txBody>
        </p:sp>
      </p:grpSp>
      <p:grpSp>
        <p:nvGrpSpPr>
          <p:cNvPr id="5" name="Group 4">
            <a:extLst>
              <a:ext uri="{FF2B5EF4-FFF2-40B4-BE49-F238E27FC236}">
                <a16:creationId xmlns:a16="http://schemas.microsoft.com/office/drawing/2014/main" id="{0E3AA49C-7C06-CCC6-790A-F1F8504888B0}"/>
              </a:ext>
            </a:extLst>
          </p:cNvPr>
          <p:cNvGrpSpPr/>
          <p:nvPr/>
        </p:nvGrpSpPr>
        <p:grpSpPr>
          <a:xfrm>
            <a:off x="10828691" y="6237045"/>
            <a:ext cx="4660815" cy="1971373"/>
            <a:chOff x="11193968" y="6125452"/>
            <a:chExt cx="4660815" cy="1971373"/>
          </a:xfrm>
        </p:grpSpPr>
        <p:sp>
          <p:nvSpPr>
            <p:cNvPr id="4" name="Rectangle: Rounded Corners 3">
              <a:extLst>
                <a:ext uri="{FF2B5EF4-FFF2-40B4-BE49-F238E27FC236}">
                  <a16:creationId xmlns:a16="http://schemas.microsoft.com/office/drawing/2014/main" id="{3D907177-12F9-D2A5-876E-457E75B3864F}"/>
                </a:ext>
              </a:extLst>
            </p:cNvPr>
            <p:cNvSpPr/>
            <p:nvPr/>
          </p:nvSpPr>
          <p:spPr>
            <a:xfrm>
              <a:off x="11193968" y="6125452"/>
              <a:ext cx="4660815" cy="1971373"/>
            </a:xfrm>
            <a:prstGeom prst="roundRect">
              <a:avLst>
                <a:gd name="adj" fmla="val 9709"/>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Google Shape;95;p127"/>
            <p:cNvSpPr/>
            <p:nvPr/>
          </p:nvSpPr>
          <p:spPr>
            <a:xfrm>
              <a:off x="11583728" y="6551392"/>
              <a:ext cx="3881294" cy="1119493"/>
            </a:xfrm>
            <a:prstGeom prst="roundRect">
              <a:avLst>
                <a:gd name="adj" fmla="val 16667"/>
              </a:avLst>
            </a:prstGeom>
            <a:noFill/>
            <a:ln>
              <a:noFill/>
            </a:ln>
            <a:effectLst/>
          </p:spPr>
          <p:txBody>
            <a:bodyPr spcFirstLastPara="1" wrap="square" lIns="548625" tIns="60950" rIns="121900" bIns="60950" anchor="ctr" anchorCtr="0">
              <a:noAutofit/>
            </a:bodyPr>
            <a:lstStyle/>
            <a:p>
              <a:pPr marL="0" marR="0" lvl="1" indent="0" algn="ctr" rtl="0">
                <a:lnSpc>
                  <a:spcPct val="114000"/>
                </a:lnSpc>
                <a:spcBef>
                  <a:spcPts val="0"/>
                </a:spcBef>
                <a:spcAft>
                  <a:spcPts val="0"/>
                </a:spcAft>
                <a:buNone/>
              </a:pPr>
              <a:r>
                <a:rPr lang="en-US" sz="2200" i="0" u="none" strike="noStrike" cap="none">
                  <a:solidFill>
                    <a:srgbClr val="3F3F3F"/>
                  </a:solidFill>
                  <a:latin typeface="Open Sans"/>
                  <a:ea typeface="Open Sans"/>
                  <a:cs typeface="Open Sans"/>
                  <a:sym typeface="Open Sans"/>
                </a:rPr>
                <a:t>NTP is the protocol for time synchronization (UDP 123).</a:t>
              </a:r>
              <a:endParaRPr sz="2200" i="0" u="none" strike="noStrike" cap="none">
                <a:solidFill>
                  <a:srgbClr val="3F3F3F"/>
                </a:solidFill>
                <a:latin typeface="Open Sans"/>
                <a:ea typeface="Open Sans"/>
                <a:cs typeface="Open Sans"/>
                <a:sym typeface="Open Sans"/>
              </a:endParaRPr>
            </a:p>
          </p:txBody>
        </p:sp>
      </p:grpSp>
      <p:sp>
        <p:nvSpPr>
          <p:cNvPr id="97" name="Google Shape;97;p12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1" indent="0" algn="l" rtl="0">
              <a:spcBef>
                <a:spcPts val="0"/>
              </a:spcBef>
              <a:spcAft>
                <a:spcPts val="0"/>
              </a:spcAft>
              <a:buNone/>
            </a:pPr>
            <a:endParaRPr>
              <a:solidFill>
                <a:schemeClr val="dk1"/>
              </a:solidFill>
            </a:endParaRPr>
          </a:p>
        </p:txBody>
      </p:sp>
      <p:sp>
        <p:nvSpPr>
          <p:cNvPr id="98" name="Google Shape;98;p127"/>
          <p:cNvSpPr txBox="1"/>
          <p:nvPr/>
        </p:nvSpPr>
        <p:spPr>
          <a:xfrm>
            <a:off x="1412419" y="1325001"/>
            <a:ext cx="13495227" cy="1342453"/>
          </a:xfrm>
          <a:prstGeom prst="rect">
            <a:avLst/>
          </a:prstGeom>
          <a:noFill/>
          <a:ln>
            <a:noFill/>
          </a:ln>
        </p:spPr>
        <p:txBody>
          <a:bodyPr spcFirstLastPara="1" wrap="square" lIns="91425" tIns="91425" rIns="91425" bIns="91425" anchor="ctr" anchorCtr="0">
            <a:spAutoFit/>
          </a:bodyPr>
          <a:lstStyle/>
          <a:p>
            <a:pPr marL="0" lvl="0" indent="0" algn="ctr" rtl="0">
              <a:lnSpc>
                <a:spcPct val="114000"/>
              </a:lnSpc>
              <a:spcBef>
                <a:spcPts val="0"/>
              </a:spcBef>
              <a:spcAft>
                <a:spcPts val="0"/>
              </a:spcAft>
              <a:buClr>
                <a:schemeClr val="dk1"/>
              </a:buClr>
              <a:buSzPts val="1100"/>
              <a:buFont typeface="Arial"/>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Log management involves the collective processes and policies used to administer and facilitate the generation, transmission, analysis, storage, archiving, and disposal of the large volumes of log data created within an information system.</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grpSp>
        <p:nvGrpSpPr>
          <p:cNvPr id="21" name="Group 20">
            <a:extLst>
              <a:ext uri="{FF2B5EF4-FFF2-40B4-BE49-F238E27FC236}">
                <a16:creationId xmlns:a16="http://schemas.microsoft.com/office/drawing/2014/main" id="{E517FBD9-B03E-4D17-8B5F-98844ECD3DA6}"/>
              </a:ext>
            </a:extLst>
          </p:cNvPr>
          <p:cNvGrpSpPr/>
          <p:nvPr/>
        </p:nvGrpSpPr>
        <p:grpSpPr>
          <a:xfrm>
            <a:off x="5461982" y="3168576"/>
            <a:ext cx="5026723" cy="2419282"/>
            <a:chOff x="10932828" y="2225580"/>
            <a:chExt cx="5574083" cy="2682718"/>
          </a:xfrm>
        </p:grpSpPr>
        <p:sp>
          <p:nvSpPr>
            <p:cNvPr id="22" name="Rectangle: Rounded Corners 21">
              <a:extLst>
                <a:ext uri="{FF2B5EF4-FFF2-40B4-BE49-F238E27FC236}">
                  <a16:creationId xmlns:a16="http://schemas.microsoft.com/office/drawing/2014/main" id="{A217B42C-E50F-46D9-A3E6-F7796087485B}"/>
                </a:ext>
              </a:extLst>
            </p:cNvPr>
            <p:cNvSpPr/>
            <p:nvPr/>
          </p:nvSpPr>
          <p:spPr>
            <a:xfrm>
              <a:off x="10932828" y="2225580"/>
              <a:ext cx="5574083" cy="2682718"/>
            </a:xfrm>
            <a:prstGeom prst="roundRect">
              <a:avLst>
                <a:gd name="adj" fmla="val 8729"/>
              </a:avLst>
            </a:prstGeom>
            <a:solidFill>
              <a:srgbClr val="A1C6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Graphic 22">
              <a:extLst>
                <a:ext uri="{FF2B5EF4-FFF2-40B4-BE49-F238E27FC236}">
                  <a16:creationId xmlns:a16="http://schemas.microsoft.com/office/drawing/2014/main" id="{17195FCA-E476-4B2D-9178-0F824C4CC7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72474" y="2722262"/>
              <a:ext cx="5287311" cy="2186036"/>
            </a:xfrm>
            <a:prstGeom prst="rect">
              <a:avLst/>
            </a:prstGeom>
          </p:spPr>
        </p:pic>
      </p:gr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16"/>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Log Management Phases</a:t>
            </a:r>
            <a:endParaRPr/>
          </a:p>
        </p:txBody>
      </p:sp>
      <p:pic>
        <p:nvPicPr>
          <p:cNvPr id="107" name="Google Shape;107;p116"/>
          <p:cNvPicPr preferRelativeResize="0"/>
          <p:nvPr/>
        </p:nvPicPr>
        <p:blipFill rotWithShape="1">
          <a:blip r:embed="rId3">
            <a:alphaModFix/>
          </a:blip>
          <a:srcRect/>
          <a:stretch/>
        </p:blipFill>
        <p:spPr>
          <a:xfrm>
            <a:off x="5052850" y="865024"/>
            <a:ext cx="6188398" cy="365760"/>
          </a:xfrm>
          <a:prstGeom prst="rect">
            <a:avLst/>
          </a:prstGeom>
          <a:noFill/>
          <a:ln>
            <a:noFill/>
          </a:ln>
        </p:spPr>
      </p:pic>
      <p:sp>
        <p:nvSpPr>
          <p:cNvPr id="137" name="Google Shape;137;p116"/>
          <p:cNvSpPr txBox="1"/>
          <p:nvPr/>
        </p:nvSpPr>
        <p:spPr>
          <a:xfrm>
            <a:off x="4269850" y="1411071"/>
            <a:ext cx="7716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rgbClr val="3F3F3F"/>
                </a:solidFill>
                <a:latin typeface="Open Sans"/>
                <a:ea typeface="Open Sans"/>
                <a:cs typeface="Open Sans"/>
                <a:sym typeface="Open Sans"/>
              </a:rPr>
              <a:t>Log management involves the following steps:</a:t>
            </a:r>
            <a:endParaRPr sz="2200">
              <a:solidFill>
                <a:srgbClr val="3F3F3F"/>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1082FC81-B1E1-4918-877D-A5941196EA25}"/>
              </a:ext>
            </a:extLst>
          </p:cNvPr>
          <p:cNvGrpSpPr/>
          <p:nvPr/>
        </p:nvGrpSpPr>
        <p:grpSpPr>
          <a:xfrm>
            <a:off x="743259" y="2920726"/>
            <a:ext cx="14686767" cy="3329989"/>
            <a:chOff x="743259" y="2920726"/>
            <a:chExt cx="14686767" cy="3329989"/>
          </a:xfrm>
        </p:grpSpPr>
        <p:sp>
          <p:nvSpPr>
            <p:cNvPr id="34" name="Rectangular Callout 26">
              <a:extLst>
                <a:ext uri="{FF2B5EF4-FFF2-40B4-BE49-F238E27FC236}">
                  <a16:creationId xmlns:a16="http://schemas.microsoft.com/office/drawing/2014/main" id="{4B432008-A64D-45C8-98D1-424DB4FFDFA3}"/>
                </a:ext>
              </a:extLst>
            </p:cNvPr>
            <p:cNvSpPr/>
            <p:nvPr/>
          </p:nvSpPr>
          <p:spPr>
            <a:xfrm>
              <a:off x="12827004" y="2920726"/>
              <a:ext cx="2603022" cy="1231200"/>
            </a:xfrm>
            <a:prstGeom prst="roundRect">
              <a:avLst>
                <a:gd name="adj" fmla="val 5198"/>
              </a:avLst>
            </a:prstGeom>
            <a:solidFill>
              <a:srgbClr val="E5AA0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a:solidFill>
                    <a:schemeClr val="bg1"/>
                  </a:solidFill>
                  <a:latin typeface="Open Sans"/>
                  <a:ea typeface="Open Sans"/>
                  <a:cs typeface="Open Sans"/>
                  <a:sym typeface="Open Sans"/>
                </a:rPr>
                <a:t>Log disposal</a:t>
              </a:r>
            </a:p>
          </p:txBody>
        </p:sp>
        <p:sp>
          <p:nvSpPr>
            <p:cNvPr id="35" name="Rectangular Callout 25">
              <a:extLst>
                <a:ext uri="{FF2B5EF4-FFF2-40B4-BE49-F238E27FC236}">
                  <a16:creationId xmlns:a16="http://schemas.microsoft.com/office/drawing/2014/main" id="{DAD18365-0422-4896-94CD-AB3231CD7DF7}"/>
                </a:ext>
              </a:extLst>
            </p:cNvPr>
            <p:cNvSpPr/>
            <p:nvPr/>
          </p:nvSpPr>
          <p:spPr>
            <a:xfrm>
              <a:off x="9779173" y="2920726"/>
              <a:ext cx="2603022" cy="1231495"/>
            </a:xfrm>
            <a:prstGeom prst="roundRect">
              <a:avLst>
                <a:gd name="adj" fmla="val 5253"/>
              </a:avLst>
            </a:prstGeom>
            <a:solidFill>
              <a:srgbClr val="82C9B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a:solidFill>
                    <a:schemeClr val="bg1"/>
                  </a:solidFill>
                  <a:latin typeface="Open Sans"/>
                  <a:ea typeface="Open Sans"/>
                  <a:cs typeface="Open Sans"/>
                  <a:sym typeface="Open Sans"/>
                </a:rPr>
                <a:t>Log analysis</a:t>
              </a:r>
            </a:p>
          </p:txBody>
        </p:sp>
        <p:sp>
          <p:nvSpPr>
            <p:cNvPr id="36" name="Rectangular Callout 27">
              <a:extLst>
                <a:ext uri="{FF2B5EF4-FFF2-40B4-BE49-F238E27FC236}">
                  <a16:creationId xmlns:a16="http://schemas.microsoft.com/office/drawing/2014/main" id="{95F2B276-D5BC-467C-B240-CFBD6ECA36E2}"/>
                </a:ext>
              </a:extLst>
            </p:cNvPr>
            <p:cNvSpPr/>
            <p:nvPr/>
          </p:nvSpPr>
          <p:spPr>
            <a:xfrm>
              <a:off x="6744790" y="2920726"/>
              <a:ext cx="2603022" cy="1231495"/>
            </a:xfrm>
            <a:prstGeom prst="roundRect">
              <a:avLst>
                <a:gd name="adj" fmla="val 4652"/>
              </a:avLst>
            </a:prstGeom>
            <a:solidFill>
              <a:srgbClr val="B57D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a:solidFill>
                    <a:schemeClr val="bg1"/>
                  </a:solidFill>
                  <a:latin typeface="Open Sans"/>
                  <a:ea typeface="Open Sans"/>
                  <a:cs typeface="Open Sans"/>
                  <a:sym typeface="Open Sans"/>
                </a:rPr>
                <a:t>Log storage</a:t>
              </a:r>
            </a:p>
          </p:txBody>
        </p:sp>
        <p:sp>
          <p:nvSpPr>
            <p:cNvPr id="37" name="Rectangular Callout 25">
              <a:extLst>
                <a:ext uri="{FF2B5EF4-FFF2-40B4-BE49-F238E27FC236}">
                  <a16:creationId xmlns:a16="http://schemas.microsoft.com/office/drawing/2014/main" id="{37BDF70C-BC5A-4DEB-8112-4F301AEAC00B}"/>
                </a:ext>
              </a:extLst>
            </p:cNvPr>
            <p:cNvSpPr/>
            <p:nvPr/>
          </p:nvSpPr>
          <p:spPr>
            <a:xfrm>
              <a:off x="3737301" y="2920726"/>
              <a:ext cx="2603022" cy="1231495"/>
            </a:xfrm>
            <a:prstGeom prst="roundRect">
              <a:avLst>
                <a:gd name="adj" fmla="val 6454"/>
              </a:avLst>
            </a:prstGeom>
            <a:solidFill>
              <a:srgbClr val="5CC5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buSzPts val="2200"/>
              </a:pPr>
              <a:endParaRPr lang="en-US" sz="2200" b="1">
                <a:solidFill>
                  <a:schemeClr val="bg1"/>
                </a:solidFill>
                <a:latin typeface="Open Sans"/>
                <a:ea typeface="Open Sans"/>
                <a:cs typeface="Open Sans"/>
                <a:sym typeface="Open Sans"/>
              </a:endParaRPr>
            </a:p>
          </p:txBody>
        </p:sp>
        <p:sp>
          <p:nvSpPr>
            <p:cNvPr id="38" name="Rectangular Callout 1">
              <a:extLst>
                <a:ext uri="{FF2B5EF4-FFF2-40B4-BE49-F238E27FC236}">
                  <a16:creationId xmlns:a16="http://schemas.microsoft.com/office/drawing/2014/main" id="{29743877-233E-4F02-9E63-941E6B308254}"/>
                </a:ext>
              </a:extLst>
            </p:cNvPr>
            <p:cNvSpPr/>
            <p:nvPr/>
          </p:nvSpPr>
          <p:spPr>
            <a:xfrm>
              <a:off x="743259" y="2920726"/>
              <a:ext cx="2603022" cy="1231495"/>
            </a:xfrm>
            <a:prstGeom prst="roundRect">
              <a:avLst>
                <a:gd name="adj" fmla="val 5854"/>
              </a:avLst>
            </a:prstGeom>
            <a:solidFill>
              <a:srgbClr val="F07D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a:solidFill>
                    <a:schemeClr val="bg1"/>
                  </a:solidFill>
                  <a:latin typeface="Open Sans"/>
                  <a:ea typeface="Open Sans"/>
                  <a:cs typeface="Open Sans"/>
                  <a:sym typeface="Open Sans"/>
                </a:rPr>
                <a:t>Log generation</a:t>
              </a:r>
            </a:p>
          </p:txBody>
        </p:sp>
        <p:sp>
          <p:nvSpPr>
            <p:cNvPr id="39" name="Arrow: Right 38">
              <a:extLst>
                <a:ext uri="{FF2B5EF4-FFF2-40B4-BE49-F238E27FC236}">
                  <a16:creationId xmlns:a16="http://schemas.microsoft.com/office/drawing/2014/main" id="{6EDD0D2C-F67E-40B9-8BA8-76FCB724DE5A}"/>
                </a:ext>
              </a:extLst>
            </p:cNvPr>
            <p:cNvSpPr/>
            <p:nvPr/>
          </p:nvSpPr>
          <p:spPr>
            <a:xfrm>
              <a:off x="3151796" y="3263757"/>
              <a:ext cx="545432" cy="545431"/>
            </a:xfrm>
            <a:prstGeom prst="rightArrow">
              <a:avLst/>
            </a:prstGeom>
            <a:solidFill>
              <a:srgbClr val="F07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buSzPts val="2200"/>
              </a:pPr>
              <a:endParaRPr lang="en-IN" sz="2200" b="1">
                <a:solidFill>
                  <a:schemeClr val="bg1"/>
                </a:solidFill>
                <a:latin typeface="Open Sans"/>
                <a:ea typeface="Open Sans"/>
                <a:cs typeface="Open Sans"/>
              </a:endParaRPr>
            </a:p>
          </p:txBody>
        </p:sp>
        <p:sp>
          <p:nvSpPr>
            <p:cNvPr id="40" name="Arrow: Right 39">
              <a:extLst>
                <a:ext uri="{FF2B5EF4-FFF2-40B4-BE49-F238E27FC236}">
                  <a16:creationId xmlns:a16="http://schemas.microsoft.com/office/drawing/2014/main" id="{5145399B-FF2C-4E5B-A752-E89117A44000}"/>
                </a:ext>
              </a:extLst>
            </p:cNvPr>
            <p:cNvSpPr/>
            <p:nvPr/>
          </p:nvSpPr>
          <p:spPr>
            <a:xfrm>
              <a:off x="6129540" y="3334074"/>
              <a:ext cx="545432" cy="545431"/>
            </a:xfrm>
            <a:prstGeom prst="rightArrow">
              <a:avLst/>
            </a:prstGeom>
            <a:solidFill>
              <a:srgbClr val="5CC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buSzPts val="2200"/>
              </a:pPr>
              <a:endParaRPr lang="en-IN" sz="2200" b="1">
                <a:solidFill>
                  <a:schemeClr val="bg1"/>
                </a:solidFill>
                <a:latin typeface="Open Sans"/>
                <a:ea typeface="Open Sans"/>
                <a:cs typeface="Open Sans"/>
              </a:endParaRPr>
            </a:p>
          </p:txBody>
        </p:sp>
        <p:sp>
          <p:nvSpPr>
            <p:cNvPr id="41" name="Arrow: Right 40">
              <a:extLst>
                <a:ext uri="{FF2B5EF4-FFF2-40B4-BE49-F238E27FC236}">
                  <a16:creationId xmlns:a16="http://schemas.microsoft.com/office/drawing/2014/main" id="{BE1EBD3E-FB8D-41A3-A341-BD35E0746868}"/>
                </a:ext>
              </a:extLst>
            </p:cNvPr>
            <p:cNvSpPr/>
            <p:nvPr/>
          </p:nvSpPr>
          <p:spPr>
            <a:xfrm>
              <a:off x="9133854" y="3334073"/>
              <a:ext cx="545432" cy="545431"/>
            </a:xfrm>
            <a:prstGeom prst="rightArrow">
              <a:avLst/>
            </a:prstGeom>
            <a:solidFill>
              <a:srgbClr val="B57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5620"/>
              <a:endParaRPr lang="en-IN" sz="2200">
                <a:latin typeface="Open Sans" panose="020B0606030504020204" pitchFamily="34" charset="0"/>
                <a:ea typeface="Open Sans" panose="020B0606030504020204" pitchFamily="34" charset="0"/>
                <a:cs typeface="Open Sans" panose="020B0606030504020204" pitchFamily="34" charset="0"/>
              </a:endParaRPr>
            </a:p>
          </p:txBody>
        </p:sp>
        <p:sp>
          <p:nvSpPr>
            <p:cNvPr id="42" name="Arrow: Right 41">
              <a:extLst>
                <a:ext uri="{FF2B5EF4-FFF2-40B4-BE49-F238E27FC236}">
                  <a16:creationId xmlns:a16="http://schemas.microsoft.com/office/drawing/2014/main" id="{F1845180-0407-4DA4-9120-EFB162D3DDEC}"/>
                </a:ext>
              </a:extLst>
            </p:cNvPr>
            <p:cNvSpPr/>
            <p:nvPr/>
          </p:nvSpPr>
          <p:spPr>
            <a:xfrm>
              <a:off x="12163176" y="3334073"/>
              <a:ext cx="545432" cy="545431"/>
            </a:xfrm>
            <a:prstGeom prst="rightArrow">
              <a:avLst/>
            </a:prstGeom>
            <a:solidFill>
              <a:srgbClr val="82C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5620"/>
              <a:endParaRPr lang="en-IN" sz="2200">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ular Callout 1">
              <a:extLst>
                <a:ext uri="{FF2B5EF4-FFF2-40B4-BE49-F238E27FC236}">
                  <a16:creationId xmlns:a16="http://schemas.microsoft.com/office/drawing/2014/main" id="{F1AD8006-389C-4D4F-84D0-7B6BEBB697F8}"/>
                </a:ext>
              </a:extLst>
            </p:cNvPr>
            <p:cNvSpPr/>
            <p:nvPr/>
          </p:nvSpPr>
          <p:spPr>
            <a:xfrm>
              <a:off x="831217" y="3969044"/>
              <a:ext cx="2427107" cy="2281671"/>
            </a:xfrm>
            <a:prstGeom prst="roundRect">
              <a:avLst>
                <a:gd name="adj" fmla="val 5854"/>
              </a:avLst>
            </a:prstGeom>
            <a:solidFill>
              <a:schemeClr val="bg1"/>
            </a:solidFill>
            <a:ln>
              <a:solidFill>
                <a:srgbClr val="F07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pPr>
              <a:r>
                <a:rPr lang="en-US" sz="2200">
                  <a:solidFill>
                    <a:srgbClr val="404040"/>
                  </a:solidFill>
                  <a:latin typeface="Open Sans" pitchFamily="2" charset="0"/>
                  <a:ea typeface="Open Sans"/>
                  <a:cs typeface="Open Sans"/>
                  <a:sym typeface="Open Sans"/>
                </a:rPr>
                <a:t>Generated from different devices and systems</a:t>
              </a:r>
            </a:p>
          </p:txBody>
        </p:sp>
        <p:sp>
          <p:nvSpPr>
            <p:cNvPr id="44" name="Rectangular Callout 1">
              <a:extLst>
                <a:ext uri="{FF2B5EF4-FFF2-40B4-BE49-F238E27FC236}">
                  <a16:creationId xmlns:a16="http://schemas.microsoft.com/office/drawing/2014/main" id="{1A6B4B07-0DB9-40B6-A249-4B63B507E9E8}"/>
                </a:ext>
              </a:extLst>
            </p:cNvPr>
            <p:cNvSpPr/>
            <p:nvPr/>
          </p:nvSpPr>
          <p:spPr>
            <a:xfrm>
              <a:off x="3825259" y="3969043"/>
              <a:ext cx="2427107" cy="2281671"/>
            </a:xfrm>
            <a:prstGeom prst="roundRect">
              <a:avLst>
                <a:gd name="adj" fmla="val 5854"/>
              </a:avLst>
            </a:prstGeom>
            <a:solidFill>
              <a:schemeClr val="bg1"/>
            </a:solidFill>
            <a:ln>
              <a:solidFill>
                <a:srgbClr val="5CC5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pPr>
              <a:r>
                <a:rPr lang="en-US" sz="2200">
                  <a:solidFill>
                    <a:srgbClr val="404040"/>
                  </a:solidFill>
                  <a:latin typeface="Open Sans" pitchFamily="2" charset="0"/>
                  <a:ea typeface="Open Sans"/>
                  <a:cs typeface="Open Sans"/>
                  <a:sym typeface="Open Sans"/>
                </a:rPr>
                <a:t>Transmitted to a separate storage or log server</a:t>
              </a:r>
            </a:p>
          </p:txBody>
        </p:sp>
        <p:sp>
          <p:nvSpPr>
            <p:cNvPr id="45" name="Rectangular Callout 1">
              <a:extLst>
                <a:ext uri="{FF2B5EF4-FFF2-40B4-BE49-F238E27FC236}">
                  <a16:creationId xmlns:a16="http://schemas.microsoft.com/office/drawing/2014/main" id="{51145EC8-29BB-4158-8003-893601BED54C}"/>
                </a:ext>
              </a:extLst>
            </p:cNvPr>
            <p:cNvSpPr/>
            <p:nvPr/>
          </p:nvSpPr>
          <p:spPr>
            <a:xfrm>
              <a:off x="6832748" y="3969042"/>
              <a:ext cx="2427107" cy="2281671"/>
            </a:xfrm>
            <a:prstGeom prst="roundRect">
              <a:avLst>
                <a:gd name="adj" fmla="val 5854"/>
              </a:avLst>
            </a:prstGeom>
            <a:solidFill>
              <a:schemeClr val="bg1"/>
            </a:solidFill>
            <a:ln>
              <a:solidFill>
                <a:srgbClr val="B57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pPr>
              <a:r>
                <a:rPr lang="en-US" sz="2200">
                  <a:solidFill>
                    <a:srgbClr val="404040"/>
                  </a:solidFill>
                  <a:latin typeface="Open Sans" pitchFamily="2" charset="0"/>
                  <a:ea typeface="Open Sans"/>
                  <a:cs typeface="Open Sans"/>
                  <a:sym typeface="Open Sans"/>
                </a:rPr>
                <a:t>Stored securely in a centralized log server</a:t>
              </a:r>
            </a:p>
          </p:txBody>
        </p:sp>
        <p:sp>
          <p:nvSpPr>
            <p:cNvPr id="46" name="Rectangular Callout 1">
              <a:extLst>
                <a:ext uri="{FF2B5EF4-FFF2-40B4-BE49-F238E27FC236}">
                  <a16:creationId xmlns:a16="http://schemas.microsoft.com/office/drawing/2014/main" id="{F57FBCD3-C6C2-4CBE-A6C9-53732065BD93}"/>
                </a:ext>
              </a:extLst>
            </p:cNvPr>
            <p:cNvSpPr/>
            <p:nvPr/>
          </p:nvSpPr>
          <p:spPr>
            <a:xfrm>
              <a:off x="9815376" y="3947501"/>
              <a:ext cx="2427107" cy="2281671"/>
            </a:xfrm>
            <a:prstGeom prst="roundRect">
              <a:avLst>
                <a:gd name="adj" fmla="val 5854"/>
              </a:avLst>
            </a:prstGeom>
            <a:solidFill>
              <a:schemeClr val="bg1"/>
            </a:solidFill>
            <a:ln>
              <a:solidFill>
                <a:srgbClr val="82C9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pPr>
              <a:r>
                <a:rPr lang="en-US" sz="2200">
                  <a:solidFill>
                    <a:srgbClr val="404040"/>
                  </a:solidFill>
                  <a:latin typeface="Open Sans" pitchFamily="2" charset="0"/>
                  <a:ea typeface="Open Sans"/>
                  <a:cs typeface="Open Sans"/>
                  <a:sym typeface="Open Sans"/>
                </a:rPr>
                <a:t>Analyzed to detect incidents or for forensics purpose</a:t>
              </a:r>
            </a:p>
          </p:txBody>
        </p:sp>
        <p:sp>
          <p:nvSpPr>
            <p:cNvPr id="47" name="Rectangular Callout 1">
              <a:extLst>
                <a:ext uri="{FF2B5EF4-FFF2-40B4-BE49-F238E27FC236}">
                  <a16:creationId xmlns:a16="http://schemas.microsoft.com/office/drawing/2014/main" id="{02130366-D920-470A-9396-C2D278940B96}"/>
                </a:ext>
              </a:extLst>
            </p:cNvPr>
            <p:cNvSpPr/>
            <p:nvPr/>
          </p:nvSpPr>
          <p:spPr>
            <a:xfrm>
              <a:off x="12914962" y="3879504"/>
              <a:ext cx="2427107" cy="2281671"/>
            </a:xfrm>
            <a:prstGeom prst="roundRect">
              <a:avLst>
                <a:gd name="adj" fmla="val 5854"/>
              </a:avLst>
            </a:prstGeom>
            <a:solidFill>
              <a:schemeClr val="bg1"/>
            </a:solidFill>
            <a:ln>
              <a:solidFill>
                <a:srgbClr val="E5AA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pPr>
              <a:r>
                <a:rPr lang="en-US" sz="2200">
                  <a:solidFill>
                    <a:srgbClr val="404040"/>
                  </a:solidFill>
                  <a:latin typeface="Open Sans" pitchFamily="2" charset="0"/>
                  <a:ea typeface="Open Sans"/>
                  <a:cs typeface="Open Sans"/>
                  <a:sym typeface="Open Sans"/>
                </a:rPr>
                <a:t>Disposed securely after completing the life cycle</a:t>
              </a:r>
            </a:p>
          </p:txBody>
        </p:sp>
        <p:sp>
          <p:nvSpPr>
            <p:cNvPr id="2" name="TextBox 1">
              <a:extLst>
                <a:ext uri="{FF2B5EF4-FFF2-40B4-BE49-F238E27FC236}">
                  <a16:creationId xmlns:a16="http://schemas.microsoft.com/office/drawing/2014/main" id="{D8BBECD7-FC43-458C-9501-5A42AC99F4E6}"/>
                </a:ext>
              </a:extLst>
            </p:cNvPr>
            <p:cNvSpPr txBox="1"/>
            <p:nvPr/>
          </p:nvSpPr>
          <p:spPr>
            <a:xfrm>
              <a:off x="3737905" y="3323340"/>
              <a:ext cx="2585964" cy="769441"/>
            </a:xfrm>
            <a:prstGeom prst="rect">
              <a:avLst/>
            </a:prstGeom>
            <a:noFill/>
          </p:spPr>
          <p:txBody>
            <a:bodyPr wrap="none" rtlCol="0">
              <a:spAutoFit/>
            </a:bodyPr>
            <a:lstStyle/>
            <a:p>
              <a:r>
                <a:rPr lang="en-US" sz="2200" b="1">
                  <a:solidFill>
                    <a:schemeClr val="bg1"/>
                  </a:solidFill>
                  <a:latin typeface="Open Sans"/>
                  <a:ea typeface="Open Sans"/>
                  <a:cs typeface="Open Sans"/>
                  <a:sym typeface="Open Sans"/>
                </a:rPr>
                <a:t>Log transmission</a:t>
              </a:r>
            </a:p>
            <a:p>
              <a:endParaRPr lang="en-US" sz="2200"/>
            </a:p>
          </p:txBody>
        </p:sp>
      </p:gr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20"/>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3F3F3F"/>
                </a:solidFill>
                <a:latin typeface="Open Sans"/>
                <a:ea typeface="Open Sans"/>
                <a:cs typeface="Open Sans"/>
                <a:sym typeface="Open Sans"/>
              </a:rPr>
              <a:t>Log Tampering Prevention</a:t>
            </a:r>
            <a:endParaRPr/>
          </a:p>
        </p:txBody>
      </p:sp>
      <p:pic>
        <p:nvPicPr>
          <p:cNvPr id="143" name="Google Shape;143;p120"/>
          <p:cNvPicPr preferRelativeResize="0"/>
          <p:nvPr/>
        </p:nvPicPr>
        <p:blipFill rotWithShape="1">
          <a:blip r:embed="rId3">
            <a:alphaModFix/>
          </a:blip>
          <a:srcRect/>
          <a:stretch/>
        </p:blipFill>
        <p:spPr>
          <a:xfrm>
            <a:off x="4650756" y="865024"/>
            <a:ext cx="6992586" cy="365760"/>
          </a:xfrm>
          <a:prstGeom prst="rect">
            <a:avLst/>
          </a:prstGeom>
          <a:noFill/>
          <a:ln>
            <a:noFill/>
          </a:ln>
        </p:spPr>
      </p:pic>
      <p:grpSp>
        <p:nvGrpSpPr>
          <p:cNvPr id="144" name="Google Shape;144;p120"/>
          <p:cNvGrpSpPr/>
          <p:nvPr/>
        </p:nvGrpSpPr>
        <p:grpSpPr>
          <a:xfrm>
            <a:off x="1250283" y="1883100"/>
            <a:ext cx="13863010" cy="1160709"/>
            <a:chOff x="644044" y="2296985"/>
            <a:chExt cx="14423297" cy="1160709"/>
          </a:xfrm>
        </p:grpSpPr>
        <p:sp>
          <p:nvSpPr>
            <p:cNvPr id="145" name="Google Shape;145;p120"/>
            <p:cNvSpPr/>
            <p:nvPr/>
          </p:nvSpPr>
          <p:spPr>
            <a:xfrm rot="5400000">
              <a:off x="8211375" y="-3398272"/>
              <a:ext cx="1160634" cy="12551298"/>
            </a:xfrm>
            <a:prstGeom prst="round2SameRect">
              <a:avLst>
                <a:gd name="adj1" fmla="val 16667"/>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sp>
          <p:nvSpPr>
            <p:cNvPr id="146" name="Google Shape;146;p120"/>
            <p:cNvSpPr txBox="1"/>
            <p:nvPr/>
          </p:nvSpPr>
          <p:spPr>
            <a:xfrm>
              <a:off x="3196495" y="2438231"/>
              <a:ext cx="11116607" cy="973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2200" b="0" i="0" u="none" strike="noStrike" cap="none">
                  <a:solidFill>
                    <a:srgbClr val="404040"/>
                  </a:solidFill>
                  <a:latin typeface="Open Sans" pitchFamily="2" charset="0"/>
                  <a:ea typeface="Open Sans"/>
                  <a:cs typeface="Open Sans"/>
                  <a:sym typeface="Open Sans"/>
                </a:rPr>
                <a:t>Placing a log file into another device will protect it from being tampered with in a compromised system</a:t>
              </a:r>
              <a:endParaRPr sz="2200" b="0" i="0" u="none" strike="noStrike" cap="none">
                <a:solidFill>
                  <a:srgbClr val="404040"/>
                </a:solidFill>
                <a:latin typeface="Open Sans" pitchFamily="2" charset="0"/>
                <a:ea typeface="Open Sans"/>
                <a:cs typeface="Open Sans"/>
                <a:sym typeface="Open Sans"/>
              </a:endParaRPr>
            </a:p>
          </p:txBody>
        </p:sp>
        <p:sp>
          <p:nvSpPr>
            <p:cNvPr id="147" name="Google Shape;147;p120"/>
            <p:cNvSpPr/>
            <p:nvPr/>
          </p:nvSpPr>
          <p:spPr>
            <a:xfrm rot="-5400000">
              <a:off x="1262044" y="1678985"/>
              <a:ext cx="1160700" cy="23967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grpSp>
      <p:grpSp>
        <p:nvGrpSpPr>
          <p:cNvPr id="148" name="Google Shape;148;p120"/>
          <p:cNvGrpSpPr/>
          <p:nvPr/>
        </p:nvGrpSpPr>
        <p:grpSpPr>
          <a:xfrm>
            <a:off x="1250283" y="3184925"/>
            <a:ext cx="13862883" cy="1160757"/>
            <a:chOff x="644046" y="2297005"/>
            <a:chExt cx="14423164" cy="1160757"/>
          </a:xfrm>
        </p:grpSpPr>
        <p:sp>
          <p:nvSpPr>
            <p:cNvPr id="149" name="Google Shape;149;p120"/>
            <p:cNvSpPr/>
            <p:nvPr/>
          </p:nvSpPr>
          <p:spPr>
            <a:xfrm rot="5400000">
              <a:off x="8211211" y="-3398238"/>
              <a:ext cx="1160700" cy="12551299"/>
            </a:xfrm>
            <a:prstGeom prst="round2SameRect">
              <a:avLst>
                <a:gd name="adj1" fmla="val 16667"/>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sp>
          <p:nvSpPr>
            <p:cNvPr id="150" name="Google Shape;150;p120"/>
            <p:cNvSpPr txBox="1"/>
            <p:nvPr/>
          </p:nvSpPr>
          <p:spPr>
            <a:xfrm>
              <a:off x="3037942" y="2381081"/>
              <a:ext cx="11065303" cy="973500"/>
            </a:xfrm>
            <a:prstGeom prst="rect">
              <a:avLst/>
            </a:prstGeom>
            <a:noFill/>
            <a:ln>
              <a:noFill/>
            </a:ln>
          </p:spPr>
          <p:txBody>
            <a:bodyPr spcFirstLastPara="1" wrap="square" lIns="91425" tIns="45700" rIns="91425" bIns="45700" anchor="ctr" anchorCtr="0">
              <a:noAutofit/>
            </a:bodyPr>
            <a:lstStyle/>
            <a:p>
              <a:pPr marL="342900" marR="0" lvl="1" indent="-342900" algn="l" rtl="0">
                <a:lnSpc>
                  <a:spcPct val="100000"/>
                </a:lnSpc>
                <a:spcBef>
                  <a:spcPts val="0"/>
                </a:spcBef>
                <a:spcAft>
                  <a:spcPts val="0"/>
                </a:spcAft>
                <a:buClr>
                  <a:srgbClr val="3F3F3F"/>
                </a:buClr>
                <a:buSzPct val="100000"/>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Using one-way communication between the reporting devices and the central log repository</a:t>
              </a:r>
              <a:endParaRPr sz="2200" b="0" i="0" u="none" strike="noStrike" cap="none">
                <a:solidFill>
                  <a:srgbClr val="404040"/>
                </a:solidFill>
                <a:latin typeface="Open Sans" pitchFamily="2" charset="0"/>
                <a:ea typeface="Open Sans"/>
                <a:cs typeface="Open Sans"/>
                <a:sym typeface="Open Sans"/>
              </a:endParaRPr>
            </a:p>
            <a:p>
              <a:pPr marL="342900" marR="0" lvl="1" indent="-342900" algn="l" rtl="0">
                <a:lnSpc>
                  <a:spcPct val="100000"/>
                </a:lnSpc>
                <a:spcBef>
                  <a:spcPts val="600"/>
                </a:spcBef>
                <a:spcAft>
                  <a:spcPts val="0"/>
                </a:spcAft>
                <a:buClr>
                  <a:srgbClr val="3F3F3F"/>
                </a:buClr>
                <a:buSzPct val="100000"/>
                <a:buFont typeface="Arial" panose="020B0604020202020204" pitchFamily="34" charset="0"/>
                <a:buChar char="•"/>
              </a:pPr>
              <a:r>
                <a:rPr lang="en-US" sz="2200">
                  <a:solidFill>
                    <a:srgbClr val="404040"/>
                  </a:solidFill>
                  <a:latin typeface="Open Sans" pitchFamily="2" charset="0"/>
                  <a:ea typeface="Open Sans"/>
                  <a:cs typeface="Open Sans"/>
                  <a:sym typeface="Open Sans"/>
                </a:rPr>
                <a:t>This is a</a:t>
              </a:r>
              <a:r>
                <a:rPr lang="en-US" sz="2200" b="0" i="0" u="none" strike="noStrike" cap="none">
                  <a:solidFill>
                    <a:srgbClr val="404040"/>
                  </a:solidFill>
                  <a:latin typeface="Open Sans" pitchFamily="2" charset="0"/>
                  <a:ea typeface="Open Sans"/>
                  <a:cs typeface="Open Sans"/>
                  <a:sym typeface="Open Sans"/>
                </a:rPr>
                <a:t>ccomplished by severing the </a:t>
              </a:r>
              <a:r>
                <a:rPr lang="en-US" sz="2200" i="0" u="none" strike="noStrike" cap="none">
                  <a:solidFill>
                    <a:srgbClr val="404040"/>
                  </a:solidFill>
                  <a:latin typeface="Open Sans" pitchFamily="2" charset="0"/>
                  <a:ea typeface="Open Sans"/>
                  <a:cs typeface="Open Sans"/>
                  <a:sym typeface="Open Sans"/>
                </a:rPr>
                <a:t>receive</a:t>
              </a:r>
              <a:r>
                <a:rPr lang="en-US" sz="2200">
                  <a:solidFill>
                    <a:srgbClr val="404040"/>
                  </a:solidFill>
                  <a:latin typeface="Open Sans" pitchFamily="2" charset="0"/>
                  <a:ea typeface="Open Sans"/>
                  <a:cs typeface="Open Sans"/>
                  <a:sym typeface="Open Sans"/>
                </a:rPr>
                <a:t> </a:t>
              </a:r>
              <a:r>
                <a:rPr lang="en-US" sz="2200" b="0" i="0" u="none" strike="noStrike" cap="none">
                  <a:solidFill>
                    <a:srgbClr val="404040"/>
                  </a:solidFill>
                  <a:latin typeface="Open Sans" pitchFamily="2" charset="0"/>
                  <a:ea typeface="Open Sans"/>
                  <a:cs typeface="Open Sans"/>
                  <a:sym typeface="Open Sans"/>
                </a:rPr>
                <a:t>pairs on an Ethernet cable.</a:t>
              </a:r>
              <a:endParaRPr sz="2200" b="0" i="0" u="none" strike="noStrike" cap="none">
                <a:solidFill>
                  <a:srgbClr val="404040"/>
                </a:solidFill>
                <a:latin typeface="Open Sans" pitchFamily="2" charset="0"/>
                <a:ea typeface="Open Sans"/>
                <a:cs typeface="Open Sans"/>
                <a:sym typeface="Open Sans"/>
              </a:endParaRPr>
            </a:p>
          </p:txBody>
        </p:sp>
        <p:sp>
          <p:nvSpPr>
            <p:cNvPr id="151" name="Google Shape;151;p120"/>
            <p:cNvSpPr/>
            <p:nvPr/>
          </p:nvSpPr>
          <p:spPr>
            <a:xfrm rot="-5400000">
              <a:off x="1277196" y="1663855"/>
              <a:ext cx="1160700" cy="2427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grpSp>
      <p:grpSp>
        <p:nvGrpSpPr>
          <p:cNvPr id="152" name="Google Shape;152;p120"/>
          <p:cNvGrpSpPr/>
          <p:nvPr/>
        </p:nvGrpSpPr>
        <p:grpSpPr>
          <a:xfrm>
            <a:off x="1250283" y="4502550"/>
            <a:ext cx="13827605" cy="1160713"/>
            <a:chOff x="644047" y="2296981"/>
            <a:chExt cx="14386460" cy="1160713"/>
          </a:xfrm>
        </p:grpSpPr>
        <p:sp>
          <p:nvSpPr>
            <p:cNvPr id="153" name="Google Shape;153;p120"/>
            <p:cNvSpPr/>
            <p:nvPr/>
          </p:nvSpPr>
          <p:spPr>
            <a:xfrm rot="5400000">
              <a:off x="8192958" y="-3379856"/>
              <a:ext cx="1160634" cy="12514465"/>
            </a:xfrm>
            <a:prstGeom prst="round2SameRect">
              <a:avLst>
                <a:gd name="adj1" fmla="val 16667"/>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sp>
          <p:nvSpPr>
            <p:cNvPr id="154" name="Google Shape;154;p120"/>
            <p:cNvSpPr txBox="1"/>
            <p:nvPr/>
          </p:nvSpPr>
          <p:spPr>
            <a:xfrm>
              <a:off x="3117218" y="2438231"/>
              <a:ext cx="9966207" cy="973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2200" b="0" i="0" u="none" strike="noStrike" cap="none">
                  <a:solidFill>
                    <a:srgbClr val="404040"/>
                  </a:solidFill>
                  <a:latin typeface="Open Sans" pitchFamily="2" charset="0"/>
                  <a:ea typeface="Open Sans"/>
                  <a:cs typeface="Open Sans"/>
                  <a:sym typeface="Open Sans"/>
                </a:rPr>
                <a:t>Make multiple copies and keep them in different locations</a:t>
              </a:r>
              <a:endParaRPr sz="2200" b="0" i="0" u="none" strike="noStrike" cap="none">
                <a:solidFill>
                  <a:srgbClr val="404040"/>
                </a:solidFill>
                <a:latin typeface="Open Sans" pitchFamily="2" charset="0"/>
                <a:ea typeface="Open Sans"/>
                <a:cs typeface="Open Sans"/>
                <a:sym typeface="Open Sans"/>
              </a:endParaRPr>
            </a:p>
          </p:txBody>
        </p:sp>
        <p:sp>
          <p:nvSpPr>
            <p:cNvPr id="155" name="Google Shape;155;p120"/>
            <p:cNvSpPr/>
            <p:nvPr/>
          </p:nvSpPr>
          <p:spPr>
            <a:xfrm rot="-5400000">
              <a:off x="1262047" y="1678981"/>
              <a:ext cx="1160700" cy="23967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grpSp>
      <p:grpSp>
        <p:nvGrpSpPr>
          <p:cNvPr id="156" name="Google Shape;156;p120"/>
          <p:cNvGrpSpPr/>
          <p:nvPr/>
        </p:nvGrpSpPr>
        <p:grpSpPr>
          <a:xfrm>
            <a:off x="1250283" y="5789950"/>
            <a:ext cx="13827605" cy="1160700"/>
            <a:chOff x="644048" y="2297003"/>
            <a:chExt cx="14386460" cy="1160700"/>
          </a:xfrm>
        </p:grpSpPr>
        <p:sp>
          <p:nvSpPr>
            <p:cNvPr id="157" name="Google Shape;157;p120"/>
            <p:cNvSpPr/>
            <p:nvPr/>
          </p:nvSpPr>
          <p:spPr>
            <a:xfrm rot="5400000">
              <a:off x="8192958" y="-3379856"/>
              <a:ext cx="1160634" cy="12514466"/>
            </a:xfrm>
            <a:prstGeom prst="round2SameRect">
              <a:avLst>
                <a:gd name="adj1" fmla="val 16667"/>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sp>
          <p:nvSpPr>
            <p:cNvPr id="158" name="Google Shape;158;p120"/>
            <p:cNvSpPr txBox="1"/>
            <p:nvPr/>
          </p:nvSpPr>
          <p:spPr>
            <a:xfrm>
              <a:off x="3117218" y="2438231"/>
              <a:ext cx="10426409" cy="973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2200" b="0" i="0" u="none" strike="noStrike" cap="none">
                  <a:solidFill>
                    <a:srgbClr val="404040"/>
                  </a:solidFill>
                  <a:latin typeface="Open Sans" pitchFamily="2" charset="0"/>
                  <a:ea typeface="Open Sans"/>
                  <a:cs typeface="Open Sans"/>
                  <a:sym typeface="Open Sans"/>
                </a:rPr>
                <a:t>Use write-once media to prevent unauthorized modifications to log files</a:t>
              </a:r>
              <a:endParaRPr sz="2200" b="0" i="0" u="none" strike="noStrike" cap="none">
                <a:solidFill>
                  <a:srgbClr val="404040"/>
                </a:solidFill>
                <a:latin typeface="Open Sans" pitchFamily="2" charset="0"/>
                <a:ea typeface="Open Sans"/>
                <a:cs typeface="Open Sans"/>
                <a:sym typeface="Open Sans"/>
              </a:endParaRPr>
            </a:p>
          </p:txBody>
        </p:sp>
        <p:sp>
          <p:nvSpPr>
            <p:cNvPr id="159" name="Google Shape;159;p120"/>
            <p:cNvSpPr/>
            <p:nvPr/>
          </p:nvSpPr>
          <p:spPr>
            <a:xfrm rot="-5400000">
              <a:off x="1277198" y="1663853"/>
              <a:ext cx="1160700" cy="2427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grpSp>
      <p:grpSp>
        <p:nvGrpSpPr>
          <p:cNvPr id="160" name="Google Shape;160;p120"/>
          <p:cNvGrpSpPr/>
          <p:nvPr/>
        </p:nvGrpSpPr>
        <p:grpSpPr>
          <a:xfrm>
            <a:off x="1250283" y="7118275"/>
            <a:ext cx="14121438" cy="1160700"/>
            <a:chOff x="644049" y="2296994"/>
            <a:chExt cx="14692169" cy="1160700"/>
          </a:xfrm>
        </p:grpSpPr>
        <p:sp>
          <p:nvSpPr>
            <p:cNvPr id="161" name="Google Shape;161;p120"/>
            <p:cNvSpPr/>
            <p:nvPr/>
          </p:nvSpPr>
          <p:spPr>
            <a:xfrm rot="5400000">
              <a:off x="8192959" y="-3379857"/>
              <a:ext cx="1160634" cy="12514467"/>
            </a:xfrm>
            <a:prstGeom prst="round2SameRect">
              <a:avLst>
                <a:gd name="adj1" fmla="val 16667"/>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sp>
          <p:nvSpPr>
            <p:cNvPr id="162" name="Google Shape;162;p120"/>
            <p:cNvSpPr txBox="1"/>
            <p:nvPr/>
          </p:nvSpPr>
          <p:spPr>
            <a:xfrm>
              <a:off x="3117218" y="2438231"/>
              <a:ext cx="12219000" cy="973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2200">
                  <a:solidFill>
                    <a:srgbClr val="404040"/>
                  </a:solidFill>
                  <a:latin typeface="Open Sans" pitchFamily="2" charset="0"/>
                  <a:ea typeface="Open Sans"/>
                  <a:cs typeface="Open Sans"/>
                  <a:sym typeface="Open Sans"/>
                </a:rPr>
                <a:t>A po</a:t>
              </a:r>
              <a:r>
                <a:rPr lang="en-US" sz="2200" b="0" i="0" u="none" strike="noStrike" cap="none">
                  <a:solidFill>
                    <a:srgbClr val="404040"/>
                  </a:solidFill>
                  <a:latin typeface="Open Sans" pitchFamily="2" charset="0"/>
                  <a:ea typeface="Open Sans"/>
                  <a:cs typeface="Open Sans"/>
                  <a:sym typeface="Open Sans"/>
                </a:rPr>
                <a:t>werful technique for ensuring unauthorized modifications are easily noticed.</a:t>
              </a:r>
              <a:endParaRPr sz="2200" b="0" i="0" u="none" strike="noStrike" cap="none">
                <a:solidFill>
                  <a:srgbClr val="404040"/>
                </a:solidFill>
                <a:latin typeface="Open Sans" pitchFamily="2" charset="0"/>
                <a:ea typeface="Open Sans"/>
                <a:cs typeface="Open Sans"/>
                <a:sym typeface="Open Sans"/>
              </a:endParaRPr>
            </a:p>
          </p:txBody>
        </p:sp>
        <p:sp>
          <p:nvSpPr>
            <p:cNvPr id="163" name="Google Shape;163;p120"/>
            <p:cNvSpPr/>
            <p:nvPr/>
          </p:nvSpPr>
          <p:spPr>
            <a:xfrm rot="-5400000">
              <a:off x="1277199" y="1663844"/>
              <a:ext cx="1160700" cy="2427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p:txBody>
        </p:sp>
      </p:grpSp>
      <p:sp>
        <p:nvSpPr>
          <p:cNvPr id="164" name="Google Shape;164;p120"/>
          <p:cNvSpPr txBox="1"/>
          <p:nvPr/>
        </p:nvSpPr>
        <p:spPr>
          <a:xfrm>
            <a:off x="1319938" y="2107575"/>
            <a:ext cx="2156100" cy="7020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Semibold" panose="020B0706030804020204" pitchFamily="34" charset="0"/>
                <a:cs typeface="Open Sans Semibold" panose="020B0706030804020204" pitchFamily="34" charset="0"/>
                <a:sym typeface="Open Sans"/>
              </a:rPr>
              <a:t>Remote logging </a:t>
            </a:r>
          </a:p>
        </p:txBody>
      </p:sp>
      <p:sp>
        <p:nvSpPr>
          <p:cNvPr id="165" name="Google Shape;165;p120"/>
          <p:cNvSpPr txBox="1"/>
          <p:nvPr/>
        </p:nvSpPr>
        <p:spPr>
          <a:xfrm>
            <a:off x="1158088" y="3369450"/>
            <a:ext cx="2479800" cy="7020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Semibold" panose="020B0706030804020204" pitchFamily="34" charset="0"/>
                <a:cs typeface="Open Sans Semibold" panose="020B0706030804020204" pitchFamily="34" charset="0"/>
                <a:sym typeface="Open Sans"/>
              </a:rPr>
              <a:t>Simplex </a:t>
            </a:r>
            <a:r>
              <a:rPr lang="en-US" sz="2200">
                <a:solidFill>
                  <a:srgbClr val="404040"/>
                </a:solidFill>
                <a:latin typeface="Open Sans" pitchFamily="2" charset="0"/>
                <a:ea typeface="Open Sans Semibold" panose="020B0706030804020204" pitchFamily="34" charset="0"/>
                <a:cs typeface="Open Sans Semibold" panose="020B0706030804020204" pitchFamily="34" charset="0"/>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c</a:t>
            </a:r>
            <a:r>
              <a:rPr lang="en-US" sz="2200" i="0" u="none" strike="noStrike" cap="none">
                <a:solidFill>
                  <a:srgbClr val="404040"/>
                </a:solidFill>
                <a:latin typeface="Open Sans" pitchFamily="2" charset="0"/>
                <a:ea typeface="Open Sans Semibold" panose="020B0706030804020204" pitchFamily="34" charset="0"/>
                <a:cs typeface="Open Sans Semibold" panose="020B0706030804020204" pitchFamily="34" charset="0"/>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ommunication</a:t>
            </a:r>
            <a:endParaRPr lang="en-US" sz="2200" i="0" u="none" strike="noStrike" cap="none">
              <a:solidFill>
                <a:srgbClr val="404040"/>
              </a:solidFill>
              <a:latin typeface="Open Sans" pitchFamily="2" charset="0"/>
              <a:ea typeface="Open Sans Semibold" panose="020B0706030804020204" pitchFamily="34" charset="0"/>
              <a:cs typeface="Open Sans Semibold" panose="020B0706030804020204" pitchFamily="34" charset="0"/>
              <a:sym typeface="Open Sans"/>
            </a:endParaRPr>
          </a:p>
        </p:txBody>
      </p:sp>
      <p:sp>
        <p:nvSpPr>
          <p:cNvPr id="166" name="Google Shape;166;p120"/>
          <p:cNvSpPr txBox="1"/>
          <p:nvPr/>
        </p:nvSpPr>
        <p:spPr>
          <a:xfrm>
            <a:off x="1517788" y="4884300"/>
            <a:ext cx="1760400" cy="3972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Semibold" panose="020B0706030804020204" pitchFamily="34" charset="0"/>
                <a:cs typeface="Open Sans Semibold" panose="020B0706030804020204" pitchFamily="34" charset="0"/>
                <a:sym typeface="Open Sans"/>
              </a:rPr>
              <a:t>Replication</a:t>
            </a:r>
          </a:p>
        </p:txBody>
      </p:sp>
      <p:sp>
        <p:nvSpPr>
          <p:cNvPr id="167" name="Google Shape;167;p120"/>
          <p:cNvSpPr txBox="1"/>
          <p:nvPr/>
        </p:nvSpPr>
        <p:spPr>
          <a:xfrm>
            <a:off x="1406188" y="6065242"/>
            <a:ext cx="1983600" cy="7020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Semibold" panose="020B0706030804020204" pitchFamily="34" charset="0"/>
                <a:cs typeface="Open Sans Semibold" panose="020B0706030804020204" pitchFamily="34" charset="0"/>
                <a:sym typeface="Open Sans"/>
              </a:rPr>
              <a:t>Write-once </a:t>
            </a:r>
            <a:r>
              <a:rPr lang="en-US" sz="2200">
                <a:solidFill>
                  <a:srgbClr val="404040"/>
                </a:solidFill>
                <a:latin typeface="Open Sans" pitchFamily="2" charset="0"/>
                <a:ea typeface="Open Sans Semibold" panose="020B0706030804020204" pitchFamily="34" charset="0"/>
                <a:cs typeface="Open Sans Semibold" panose="020B0706030804020204" pitchFamily="34" charset="0"/>
                <a:sym typeface="Open Sans"/>
              </a:rPr>
              <a:t>m</a:t>
            </a:r>
            <a:r>
              <a:rPr lang="en-US" sz="2200" i="0" u="none" strike="noStrike" cap="none">
                <a:solidFill>
                  <a:srgbClr val="404040"/>
                </a:solidFill>
                <a:latin typeface="Open Sans" pitchFamily="2" charset="0"/>
                <a:ea typeface="Open Sans Semibold" panose="020B0706030804020204" pitchFamily="34" charset="0"/>
                <a:cs typeface="Open Sans Semibold" panose="020B0706030804020204" pitchFamily="34" charset="0"/>
                <a:sym typeface="Open Sans"/>
              </a:rPr>
              <a:t>edia</a:t>
            </a:r>
          </a:p>
        </p:txBody>
      </p:sp>
      <p:sp>
        <p:nvSpPr>
          <p:cNvPr id="168" name="Google Shape;168;p120"/>
          <p:cNvSpPr txBox="1"/>
          <p:nvPr/>
        </p:nvSpPr>
        <p:spPr>
          <a:xfrm>
            <a:off x="1273288" y="7395262"/>
            <a:ext cx="2249400" cy="7020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Semibold" panose="020B0706030804020204" pitchFamily="34" charset="0"/>
                <a:cs typeface="Open Sans Semibold" panose="020B0706030804020204" pitchFamily="34" charset="0"/>
                <a:sym typeface="Open Sans"/>
              </a:rPr>
              <a:t>Cryptographic hash</a:t>
            </a:r>
          </a:p>
        </p:txBody>
      </p:sp>
      <p:sp>
        <p:nvSpPr>
          <p:cNvPr id="169" name="Google Shape;169;p120"/>
          <p:cNvSpPr txBox="1"/>
          <p:nvPr/>
        </p:nvSpPr>
        <p:spPr>
          <a:xfrm>
            <a:off x="1640200" y="1182100"/>
            <a:ext cx="13774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404040"/>
                </a:solidFill>
                <a:latin typeface="Open Sans" pitchFamily="2" charset="0"/>
                <a:ea typeface="Open Sans"/>
                <a:cs typeface="Open Sans"/>
                <a:sym typeface="Open Sans"/>
              </a:rPr>
              <a:t>It is vital to </a:t>
            </a:r>
            <a:r>
              <a:rPr lang="en-US" sz="2200">
                <a:solidFill>
                  <a:srgbClr val="404040"/>
                </a:solidFill>
                <a:latin typeface="Open Sans" pitchFamily="2" charset="0"/>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maintain</a:t>
            </a:r>
            <a:r>
              <a:rPr lang="en-US" sz="2200">
                <a:solidFill>
                  <a:srgbClr val="404040"/>
                </a:solidFill>
                <a:latin typeface="Open Sans" pitchFamily="2" charset="0"/>
                <a:ea typeface="Open Sans"/>
                <a:cs typeface="Open Sans"/>
                <a:sym typeface="Open Sans"/>
              </a:rPr>
              <a:t> the integrity of log data. Here are the methods to prevent it from being tampered:</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17"/>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None/>
            </a:pPr>
            <a:r>
              <a:rPr lang="en-US"/>
              <a:t>Log Management: Advantages and Challenges</a:t>
            </a:r>
            <a:endParaRPr>
              <a:latin typeface="Open Sans ExtraBold"/>
              <a:ea typeface="Open Sans ExtraBold"/>
              <a:cs typeface="Open Sans ExtraBold"/>
              <a:sym typeface="Open Sans ExtraBold"/>
            </a:endParaRPr>
          </a:p>
        </p:txBody>
      </p:sp>
      <p:pic>
        <p:nvPicPr>
          <p:cNvPr id="175" name="Google Shape;175;p117"/>
          <p:cNvPicPr preferRelativeResize="0"/>
          <p:nvPr/>
        </p:nvPicPr>
        <p:blipFill rotWithShape="1">
          <a:blip r:embed="rId3">
            <a:alphaModFix/>
          </a:blip>
          <a:srcRect/>
          <a:stretch/>
        </p:blipFill>
        <p:spPr>
          <a:xfrm>
            <a:off x="2094727" y="825183"/>
            <a:ext cx="12066545" cy="365760"/>
          </a:xfrm>
          <a:prstGeom prst="rect">
            <a:avLst/>
          </a:prstGeom>
          <a:noFill/>
          <a:ln>
            <a:noFill/>
          </a:ln>
        </p:spPr>
      </p:pic>
      <p:sp>
        <p:nvSpPr>
          <p:cNvPr id="176" name="Google Shape;176;p117"/>
          <p:cNvSpPr/>
          <p:nvPr/>
        </p:nvSpPr>
        <p:spPr>
          <a:xfrm>
            <a:off x="1711059" y="3350882"/>
            <a:ext cx="5838731" cy="2872541"/>
          </a:xfrm>
          <a:prstGeom prst="rect">
            <a:avLst/>
          </a:prstGeom>
          <a:noFill/>
          <a:ln>
            <a:noFill/>
          </a:ln>
        </p:spPr>
        <p:txBody>
          <a:bodyPr spcFirstLastPara="1" wrap="square" lIns="91425" tIns="45700" rIns="91425" bIns="45700" anchor="t" anchorCtr="0">
            <a:spAutoFit/>
          </a:bodyPr>
          <a:lstStyle/>
          <a:p>
            <a:pPr marL="342900" marR="0" lvl="1" indent="-368300" algn="l" rtl="0">
              <a:lnSpc>
                <a:spcPct val="100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Ensuring c</a:t>
            </a:r>
            <a:r>
              <a:rPr lang="en-US" sz="2200" i="0" u="none" strike="noStrike" cap="none">
                <a:solidFill>
                  <a:srgbClr val="3F3F3F"/>
                </a:solidFill>
                <a:latin typeface="Open Sans"/>
                <a:ea typeface="Open Sans"/>
                <a:cs typeface="Open Sans"/>
                <a:sym typeface="Open Sans"/>
              </a:rPr>
              <a:t>onfidentiality, integrity, and availability of logs</a:t>
            </a:r>
            <a:endParaRPr sz="2200" i="0" u="none" strike="noStrike" cap="none">
              <a:solidFill>
                <a:srgbClr val="3F3F3F"/>
              </a:solidFill>
              <a:latin typeface="Open Sans"/>
              <a:ea typeface="Open Sans"/>
              <a:cs typeface="Open Sans"/>
              <a:sym typeface="Open Sans"/>
            </a:endParaRPr>
          </a:p>
          <a:p>
            <a:pPr marL="342900" marR="0" lvl="1" indent="-368300" algn="l" rtl="0">
              <a:lnSpc>
                <a:spcPct val="100000"/>
              </a:lnSpc>
              <a:spcBef>
                <a:spcPts val="80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Forensic investigations</a:t>
            </a:r>
            <a:endParaRPr sz="2200" i="0" u="none" strike="noStrike" cap="none">
              <a:solidFill>
                <a:srgbClr val="3F3F3F"/>
              </a:solidFill>
              <a:latin typeface="Open Sans"/>
              <a:ea typeface="Open Sans"/>
              <a:cs typeface="Open Sans"/>
              <a:sym typeface="Open Sans"/>
            </a:endParaRPr>
          </a:p>
          <a:p>
            <a:pPr marL="342900" marR="0" lvl="1" indent="-368300" algn="l" rtl="0">
              <a:lnSpc>
                <a:spcPct val="100000"/>
              </a:lnSpc>
              <a:spcBef>
                <a:spcPts val="80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Auditing</a:t>
            </a:r>
            <a:endParaRPr sz="2200" i="0" u="none" strike="noStrike" cap="none">
              <a:solidFill>
                <a:srgbClr val="3F3F3F"/>
              </a:solidFill>
              <a:latin typeface="Open Sans"/>
              <a:ea typeface="Open Sans"/>
              <a:cs typeface="Open Sans"/>
              <a:sym typeface="Open Sans"/>
            </a:endParaRPr>
          </a:p>
          <a:p>
            <a:pPr marL="342900" lvl="1" indent="-368300">
              <a:spcBef>
                <a:spcPts val="800"/>
              </a:spcBef>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Identifying security incidents, fraud, and operational issues</a:t>
            </a:r>
          </a:p>
          <a:p>
            <a:pPr marL="342900" marR="0" lvl="1" indent="-368300" algn="l" rtl="0">
              <a:lnSpc>
                <a:spcPct val="100000"/>
              </a:lnSpc>
              <a:spcBef>
                <a:spcPts val="80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Establishing baselines</a:t>
            </a:r>
            <a:endParaRPr sz="2200" i="0" u="none" strike="noStrike" cap="none">
              <a:solidFill>
                <a:srgbClr val="3F3F3F"/>
              </a:solidFill>
              <a:latin typeface="Open Sans"/>
              <a:ea typeface="Open Sans"/>
              <a:cs typeface="Open Sans"/>
              <a:sym typeface="Open Sans"/>
            </a:endParaRPr>
          </a:p>
        </p:txBody>
      </p:sp>
      <p:sp>
        <p:nvSpPr>
          <p:cNvPr id="192" name="Google Shape;192;p117"/>
          <p:cNvSpPr/>
          <p:nvPr/>
        </p:nvSpPr>
        <p:spPr>
          <a:xfrm>
            <a:off x="8832976" y="3479061"/>
            <a:ext cx="5711965" cy="1549102"/>
          </a:xfrm>
          <a:prstGeom prst="rect">
            <a:avLst/>
          </a:prstGeom>
          <a:noFill/>
          <a:ln>
            <a:noFill/>
          </a:ln>
        </p:spPr>
        <p:txBody>
          <a:bodyPr spcFirstLastPara="1" wrap="square" lIns="91425" tIns="45700" rIns="91425" bIns="45700" anchor="t" anchorCtr="0">
            <a:spAutoFit/>
          </a:bodyPr>
          <a:lstStyle/>
          <a:p>
            <a:pPr marL="171450" marR="0" lvl="1" indent="-196850" algn="l" rtl="0">
              <a:lnSpc>
                <a:spcPct val="100000"/>
              </a:lnSpc>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Managing large quantities of logs from various sources</a:t>
            </a:r>
            <a:endParaRPr sz="2200" i="0" u="none" strike="noStrike" cap="none">
              <a:solidFill>
                <a:srgbClr val="3F3F3F"/>
              </a:solidFill>
              <a:latin typeface="Open Sans"/>
              <a:ea typeface="Open Sans"/>
              <a:cs typeface="Open Sans"/>
              <a:sym typeface="Open Sans"/>
            </a:endParaRPr>
          </a:p>
          <a:p>
            <a:pPr marL="171450" marR="0" lvl="1" indent="-196850" algn="l" rtl="0">
              <a:lnSpc>
                <a:spcPct val="100000"/>
              </a:lnSpc>
              <a:spcBef>
                <a:spcPts val="80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Addressing </a:t>
            </a:r>
            <a:r>
              <a:rPr lang="en-US" sz="2200">
                <a:solidFill>
                  <a:srgbClr val="3F3F3F"/>
                </a:solidFill>
                <a:latin typeface="Open Sans"/>
                <a:ea typeface="Open Sans"/>
                <a:cs typeface="Open Sans"/>
                <a:sym typeface="Open Sans"/>
              </a:rPr>
              <a:t>d</a:t>
            </a:r>
            <a:r>
              <a:rPr lang="en-US" sz="2200" i="0" u="none" strike="noStrike" cap="none">
                <a:solidFill>
                  <a:srgbClr val="3F3F3F"/>
                </a:solidFill>
                <a:latin typeface="Open Sans"/>
                <a:ea typeface="Open Sans"/>
                <a:cs typeface="Open Sans"/>
                <a:sym typeface="Open Sans"/>
              </a:rPr>
              <a:t>iscrepancies in log content, timestamps, and formats</a:t>
            </a:r>
            <a:endParaRPr sz="2200" i="0" u="none" strike="noStrike" cap="none">
              <a:solidFill>
                <a:srgbClr val="3F3F3F"/>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920DE96A-196F-4140-A7EF-9E674E689182}"/>
              </a:ext>
            </a:extLst>
          </p:cNvPr>
          <p:cNvGrpSpPr/>
          <p:nvPr/>
        </p:nvGrpSpPr>
        <p:grpSpPr>
          <a:xfrm>
            <a:off x="1469175" y="2353952"/>
            <a:ext cx="6322500" cy="4353401"/>
            <a:chOff x="1469175" y="2353952"/>
            <a:chExt cx="6322500" cy="4353401"/>
          </a:xfrm>
        </p:grpSpPr>
        <p:sp>
          <p:nvSpPr>
            <p:cNvPr id="21" name="Google Shape;693;g76359b5a1c_1_88">
              <a:extLst>
                <a:ext uri="{FF2B5EF4-FFF2-40B4-BE49-F238E27FC236}">
                  <a16:creationId xmlns:a16="http://schemas.microsoft.com/office/drawing/2014/main" id="{7FE9EA00-51E9-4CDD-836C-F902ABE10A05}"/>
                </a:ext>
              </a:extLst>
            </p:cNvPr>
            <p:cNvSpPr/>
            <p:nvPr/>
          </p:nvSpPr>
          <p:spPr>
            <a:xfrm>
              <a:off x="1469175" y="2577627"/>
              <a:ext cx="6322500" cy="4129726"/>
            </a:xfrm>
            <a:prstGeom prst="roundRect">
              <a:avLst>
                <a:gd name="adj" fmla="val 2279"/>
              </a:avLst>
            </a:prstGeom>
            <a:noFill/>
            <a:ln w="19050" cap="flat" cmpd="sng">
              <a:solidFill>
                <a:srgbClr val="93C4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 name="Google Shape;696;g76359b5a1c_1_88">
              <a:extLst>
                <a:ext uri="{FF2B5EF4-FFF2-40B4-BE49-F238E27FC236}">
                  <a16:creationId xmlns:a16="http://schemas.microsoft.com/office/drawing/2014/main" id="{F02D3492-E1BE-4FEA-B8D7-147E37F54385}"/>
                </a:ext>
              </a:extLst>
            </p:cNvPr>
            <p:cNvSpPr/>
            <p:nvPr/>
          </p:nvSpPr>
          <p:spPr>
            <a:xfrm>
              <a:off x="3209475" y="2353952"/>
              <a:ext cx="2841900" cy="5130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algn="ctr">
                <a:buSzPts val="1400"/>
              </a:pPr>
              <a:r>
                <a:rPr lang="en-US" sz="2200" b="1" i="0" u="none" strike="noStrike" cap="none">
                  <a:solidFill>
                    <a:schemeClr val="lt1"/>
                  </a:solidFill>
                  <a:latin typeface="Open Sans"/>
                  <a:ea typeface="Open Sans"/>
                  <a:cs typeface="Open Sans"/>
                  <a:sym typeface="Open Sans"/>
                </a:rPr>
                <a:t>Advantages</a:t>
              </a:r>
              <a:endParaRPr sz="2200" b="0" i="0" u="none" strike="noStrike" cap="none">
                <a:solidFill>
                  <a:srgbClr val="000000"/>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A09A727B-5CE0-846E-BBB4-2646447936E8}"/>
              </a:ext>
            </a:extLst>
          </p:cNvPr>
          <p:cNvGrpSpPr/>
          <p:nvPr/>
        </p:nvGrpSpPr>
        <p:grpSpPr>
          <a:xfrm>
            <a:off x="8489450" y="2353940"/>
            <a:ext cx="6322500" cy="4353401"/>
            <a:chOff x="8489450" y="2353940"/>
            <a:chExt cx="6322500" cy="4353401"/>
          </a:xfrm>
        </p:grpSpPr>
        <p:sp>
          <p:nvSpPr>
            <p:cNvPr id="23" name="Google Shape;698;g76359b5a1c_1_88">
              <a:extLst>
                <a:ext uri="{FF2B5EF4-FFF2-40B4-BE49-F238E27FC236}">
                  <a16:creationId xmlns:a16="http://schemas.microsoft.com/office/drawing/2014/main" id="{3AC52C83-DB74-4C50-83C9-629F069D293E}"/>
                </a:ext>
              </a:extLst>
            </p:cNvPr>
            <p:cNvSpPr/>
            <p:nvPr/>
          </p:nvSpPr>
          <p:spPr>
            <a:xfrm>
              <a:off x="8489450" y="2577615"/>
              <a:ext cx="6322500" cy="4129726"/>
            </a:xfrm>
            <a:prstGeom prst="roundRect">
              <a:avLst>
                <a:gd name="adj" fmla="val 2279"/>
              </a:avLst>
            </a:prstGeom>
            <a:noFill/>
            <a:ln w="19050" cap="flat" cmpd="sng">
              <a:solidFill>
                <a:srgbClr val="CF5C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 name="Google Shape;700;g76359b5a1c_1_88">
              <a:extLst>
                <a:ext uri="{FF2B5EF4-FFF2-40B4-BE49-F238E27FC236}">
                  <a16:creationId xmlns:a16="http://schemas.microsoft.com/office/drawing/2014/main" id="{B6EF4A4F-E728-4685-BA61-A27B9599066A}"/>
                </a:ext>
              </a:extLst>
            </p:cNvPr>
            <p:cNvSpPr/>
            <p:nvPr/>
          </p:nvSpPr>
          <p:spPr>
            <a:xfrm>
              <a:off x="10229750" y="2353940"/>
              <a:ext cx="2841900" cy="513000"/>
            </a:xfrm>
            <a:prstGeom prst="roundRect">
              <a:avLst>
                <a:gd name="adj" fmla="val 16667"/>
              </a:avLst>
            </a:prstGeom>
            <a:solidFill>
              <a:srgbClr val="CF5C36"/>
            </a:solidFill>
            <a:ln>
              <a:noFill/>
            </a:ln>
          </p:spPr>
          <p:txBody>
            <a:bodyPr spcFirstLastPara="1" wrap="square" lIns="91425" tIns="91425" rIns="91425" bIns="91425" anchor="ctr" anchorCtr="0">
              <a:noAutofit/>
            </a:bodyPr>
            <a:lstStyle/>
            <a:p>
              <a:pPr algn="ctr">
                <a:buSzPts val="1400"/>
              </a:pPr>
              <a:r>
                <a:rPr lang="en-US" sz="2200" b="1" i="0" strike="noStrike" cap="none">
                  <a:solidFill>
                    <a:schemeClr val="lt1"/>
                  </a:solidFill>
                  <a:latin typeface="Open Sans"/>
                  <a:ea typeface="Open Sans"/>
                  <a:cs typeface="Open Sans"/>
                  <a:sym typeface="Open Sans"/>
                </a:rPr>
                <a:t>Challenges</a:t>
              </a:r>
              <a:endParaRPr sz="2200" b="0" i="0" u="none" strike="noStrike" cap="none">
                <a:solidFill>
                  <a:srgbClr val="000000"/>
                </a:solidFill>
                <a:latin typeface="Arial"/>
                <a:ea typeface="Arial"/>
                <a:cs typeface="Arial"/>
                <a:sym typeface="Arial"/>
              </a:endParaRPr>
            </a:p>
          </p:txBody>
        </p:sp>
      </p:gr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02" name="Google Shape;202;p95"/>
          <p:cNvSpPr txBox="1">
            <a:spLocks noGrp="1"/>
          </p:cNvSpPr>
          <p:nvPr>
            <p:ph type="title"/>
          </p:nvPr>
        </p:nvSpPr>
        <p:spPr>
          <a:xfrm>
            <a:off x="-10160" y="31696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Log Management: Best Practices</a:t>
            </a:r>
            <a:endParaRPr/>
          </a:p>
        </p:txBody>
      </p:sp>
      <p:pic>
        <p:nvPicPr>
          <p:cNvPr id="203" name="Google Shape;203;p95"/>
          <p:cNvPicPr preferRelativeResize="0"/>
          <p:nvPr/>
        </p:nvPicPr>
        <p:blipFill rotWithShape="1">
          <a:blip r:embed="rId3">
            <a:alphaModFix/>
          </a:blip>
          <a:srcRect/>
          <a:stretch/>
        </p:blipFill>
        <p:spPr>
          <a:xfrm>
            <a:off x="4080345" y="833134"/>
            <a:ext cx="8095311" cy="365760"/>
          </a:xfrm>
          <a:prstGeom prst="rect">
            <a:avLst/>
          </a:prstGeom>
          <a:noFill/>
          <a:ln>
            <a:noFill/>
          </a:ln>
        </p:spPr>
      </p:pic>
      <p:pic>
        <p:nvPicPr>
          <p:cNvPr id="7" name="Graphic 6">
            <a:extLst>
              <a:ext uri="{FF2B5EF4-FFF2-40B4-BE49-F238E27FC236}">
                <a16:creationId xmlns:a16="http://schemas.microsoft.com/office/drawing/2014/main" id="{3C814BC8-6ADF-4FF4-8307-7C1B777FD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70429" y="3106988"/>
            <a:ext cx="5274516" cy="3261383"/>
          </a:xfrm>
          <a:prstGeom prst="rect">
            <a:avLst/>
          </a:prstGeom>
        </p:spPr>
      </p:pic>
      <p:sp>
        <p:nvSpPr>
          <p:cNvPr id="17" name="Google Shape;538;gdcab15b6c4_0_0">
            <a:extLst>
              <a:ext uri="{FF2B5EF4-FFF2-40B4-BE49-F238E27FC236}">
                <a16:creationId xmlns:a16="http://schemas.microsoft.com/office/drawing/2014/main" id="{CD20BED8-D8B6-4E88-904F-27B1FE2179FD}"/>
              </a:ext>
            </a:extLst>
          </p:cNvPr>
          <p:cNvSpPr/>
          <p:nvPr/>
        </p:nvSpPr>
        <p:spPr>
          <a:xfrm>
            <a:off x="1337693" y="2330330"/>
            <a:ext cx="7045800" cy="4814700"/>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9;p95">
            <a:extLst>
              <a:ext uri="{FF2B5EF4-FFF2-40B4-BE49-F238E27FC236}">
                <a16:creationId xmlns:a16="http://schemas.microsoft.com/office/drawing/2014/main" id="{FD8BE008-5169-4913-BBD7-420C9641EDB8}"/>
              </a:ext>
            </a:extLst>
          </p:cNvPr>
          <p:cNvSpPr txBox="1"/>
          <p:nvPr/>
        </p:nvSpPr>
        <p:spPr>
          <a:xfrm>
            <a:off x="1431822" y="2605587"/>
            <a:ext cx="6857542" cy="4662237"/>
          </a:xfrm>
          <a:prstGeom prst="rect">
            <a:avLst/>
          </a:prstGeom>
          <a:noFill/>
          <a:ln>
            <a:noFill/>
          </a:ln>
        </p:spPr>
        <p:txBody>
          <a:bodyPr spcFirstLastPara="1" wrap="square" lIns="256000" tIns="256000" rIns="256000" bIns="256000" anchor="t" anchorCtr="0">
            <a:spAutoFit/>
          </a:bodyPr>
          <a:lstStyle/>
          <a:p>
            <a:pPr marL="285750" marR="0" lvl="1" indent="-285750" algn="l" rtl="0">
              <a:lnSpc>
                <a:spcPct val="115000"/>
              </a:lnSpc>
              <a:spcBef>
                <a:spcPts val="0"/>
              </a:spcBef>
              <a:spcAft>
                <a:spcPts val="0"/>
              </a:spcAft>
              <a:buClr>
                <a:srgbClr val="000000"/>
              </a:buClr>
              <a:buSzPts val="1650"/>
              <a:buFont typeface="Calibri"/>
              <a:buChar char="•"/>
            </a:pPr>
            <a:r>
              <a:rPr lang="en-US" sz="2200" b="0" i="0" u="none" strike="noStrike" cap="none">
                <a:solidFill>
                  <a:srgbClr val="404040"/>
                </a:solidFill>
                <a:latin typeface="Open Sans" pitchFamily="2" charset="0"/>
                <a:ea typeface="Open Sans"/>
                <a:cs typeface="Open Sans"/>
                <a:sym typeface="Open Sans"/>
              </a:rPr>
              <a:t>Establish log management policies and procedures</a:t>
            </a:r>
            <a:endParaRPr lang="en-US" sz="2200" b="0" i="0" u="none" strike="noStrike" cap="none">
              <a:solidFill>
                <a:srgbClr val="404040"/>
              </a:solidFill>
              <a:latin typeface="Open Sans" pitchFamily="2" charset="0"/>
              <a:ea typeface="Arial"/>
              <a:cs typeface="Arial"/>
              <a:sym typeface="Arial"/>
            </a:endParaRPr>
          </a:p>
          <a:p>
            <a:pPr marL="285750" marR="0" lvl="1" indent="-285750" algn="l" rtl="0">
              <a:lnSpc>
                <a:spcPct val="115000"/>
              </a:lnSpc>
              <a:spcBef>
                <a:spcPts val="1100"/>
              </a:spcBef>
              <a:spcAft>
                <a:spcPts val="0"/>
              </a:spcAft>
              <a:buClr>
                <a:srgbClr val="000000"/>
              </a:buClr>
              <a:buSzPts val="1650"/>
              <a:buFont typeface="Calibri"/>
              <a:buChar char="•"/>
            </a:pPr>
            <a:r>
              <a:rPr lang="en-US" sz="2200" b="0" i="0" u="none" strike="noStrike" cap="none">
                <a:solidFill>
                  <a:srgbClr val="404040"/>
                </a:solidFill>
                <a:latin typeface="Open Sans" pitchFamily="2" charset="0"/>
                <a:ea typeface="Open Sans"/>
                <a:cs typeface="Open Sans"/>
                <a:sym typeface="Open Sans"/>
              </a:rPr>
              <a:t>Prioritize requirements for log management process</a:t>
            </a:r>
            <a:endParaRPr lang="en-US" sz="2200" b="0" i="0" u="none" strike="noStrike" cap="none">
              <a:solidFill>
                <a:srgbClr val="404040"/>
              </a:solidFill>
              <a:latin typeface="Open Sans" pitchFamily="2" charset="0"/>
              <a:ea typeface="Arial"/>
              <a:cs typeface="Arial"/>
              <a:sym typeface="Arial"/>
            </a:endParaRPr>
          </a:p>
          <a:p>
            <a:pPr marL="285750" marR="0" lvl="1" indent="-285750" algn="l" rtl="0">
              <a:lnSpc>
                <a:spcPct val="115000"/>
              </a:lnSpc>
              <a:spcBef>
                <a:spcPts val="1100"/>
              </a:spcBef>
              <a:spcAft>
                <a:spcPts val="0"/>
              </a:spcAft>
              <a:buClr>
                <a:srgbClr val="000000"/>
              </a:buClr>
              <a:buSzPts val="1650"/>
              <a:buFont typeface="Calibri"/>
              <a:buChar char="•"/>
            </a:pPr>
            <a:r>
              <a:rPr lang="en-US" sz="2200" b="0" i="0" u="none" strike="noStrike" cap="none">
                <a:solidFill>
                  <a:srgbClr val="404040"/>
                </a:solidFill>
                <a:latin typeface="Open Sans" pitchFamily="2" charset="0"/>
                <a:ea typeface="Open Sans"/>
                <a:cs typeface="Open Sans"/>
                <a:sym typeface="Open Sans"/>
              </a:rPr>
              <a:t>Define roles and responsibilities</a:t>
            </a:r>
            <a:endParaRPr lang="en-US" sz="2200" b="0" i="0" u="none" strike="noStrike" cap="none">
              <a:solidFill>
                <a:srgbClr val="404040"/>
              </a:solidFill>
              <a:latin typeface="Open Sans" pitchFamily="2" charset="0"/>
              <a:ea typeface="Arial"/>
              <a:cs typeface="Arial"/>
              <a:sym typeface="Arial"/>
            </a:endParaRPr>
          </a:p>
          <a:p>
            <a:pPr marL="285750" marR="0" lvl="1" indent="-285750" algn="l" rtl="0">
              <a:lnSpc>
                <a:spcPct val="115000"/>
              </a:lnSpc>
              <a:spcBef>
                <a:spcPts val="1100"/>
              </a:spcBef>
              <a:spcAft>
                <a:spcPts val="0"/>
              </a:spcAft>
              <a:buClr>
                <a:srgbClr val="000000"/>
              </a:buClr>
              <a:buSzPts val="1650"/>
              <a:buFont typeface="Calibri"/>
              <a:buChar char="•"/>
            </a:pPr>
            <a:r>
              <a:rPr lang="en-US" sz="2200" b="0" i="0" u="none" strike="noStrike" cap="none">
                <a:solidFill>
                  <a:srgbClr val="404040"/>
                </a:solidFill>
                <a:latin typeface="Open Sans" pitchFamily="2" charset="0"/>
                <a:ea typeface="Open Sans"/>
                <a:cs typeface="Open Sans"/>
                <a:sym typeface="Open Sans"/>
              </a:rPr>
              <a:t>Create and maintain log management infrastructure</a:t>
            </a:r>
            <a:endParaRPr lang="en-US" sz="2200" b="0" i="0" u="none" strike="noStrike" cap="none">
              <a:solidFill>
                <a:srgbClr val="404040"/>
              </a:solidFill>
              <a:latin typeface="Open Sans" pitchFamily="2" charset="0"/>
              <a:ea typeface="Arial"/>
              <a:cs typeface="Arial"/>
              <a:sym typeface="Arial"/>
            </a:endParaRPr>
          </a:p>
          <a:p>
            <a:pPr marL="285750" marR="0" lvl="1" indent="-285750" algn="l" rtl="0">
              <a:lnSpc>
                <a:spcPct val="115000"/>
              </a:lnSpc>
              <a:spcBef>
                <a:spcPts val="1100"/>
              </a:spcBef>
              <a:spcAft>
                <a:spcPts val="600"/>
              </a:spcAft>
              <a:buClr>
                <a:srgbClr val="000000"/>
              </a:buClr>
              <a:buSzPts val="1650"/>
              <a:buFont typeface="Calibri"/>
              <a:buChar char="•"/>
            </a:pPr>
            <a:r>
              <a:rPr lang="en-US" sz="2200" b="0" i="0" u="none" strike="noStrike" cap="none">
                <a:solidFill>
                  <a:srgbClr val="404040"/>
                </a:solidFill>
                <a:latin typeface="Open Sans" pitchFamily="2" charset="0"/>
                <a:ea typeface="Open Sans"/>
                <a:cs typeface="Open Sans"/>
                <a:sym typeface="Open Sans"/>
              </a:rPr>
              <a:t>Support the staff responsible for log management</a:t>
            </a:r>
            <a:endParaRPr lang="en-US" sz="2200" b="0" i="0" u="none" strike="noStrike" cap="none">
              <a:solidFill>
                <a:srgbClr val="404040"/>
              </a:solidFill>
              <a:latin typeface="Open Sans" pitchFamily="2" charset="0"/>
              <a:ea typeface="Arial"/>
              <a:cs typeface="Arial"/>
              <a:sym typeface="Arial"/>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19145" y="7871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Different Types of Logs</a:t>
            </a:r>
            <a:endParaRPr/>
          </a:p>
        </p:txBody>
      </p:sp>
      <p:grpSp>
        <p:nvGrpSpPr>
          <p:cNvPr id="4" name="Group 3">
            <a:extLst>
              <a:ext uri="{FF2B5EF4-FFF2-40B4-BE49-F238E27FC236}">
                <a16:creationId xmlns:a16="http://schemas.microsoft.com/office/drawing/2014/main" id="{9E20A456-C852-BC90-ACAA-4CD00E55455D}"/>
              </a:ext>
            </a:extLst>
          </p:cNvPr>
          <p:cNvGrpSpPr/>
          <p:nvPr/>
        </p:nvGrpSpPr>
        <p:grpSpPr>
          <a:xfrm>
            <a:off x="1371600" y="1347842"/>
            <a:ext cx="6487362" cy="7325544"/>
            <a:chOff x="1371600" y="1347842"/>
            <a:chExt cx="6487362" cy="7325544"/>
          </a:xfrm>
        </p:grpSpPr>
        <p:sp>
          <p:nvSpPr>
            <p:cNvPr id="21" name="Google Shape;4846;p411">
              <a:extLst>
                <a:ext uri="{FF2B5EF4-FFF2-40B4-BE49-F238E27FC236}">
                  <a16:creationId xmlns:a16="http://schemas.microsoft.com/office/drawing/2014/main" id="{07C9FCC8-A9AC-43D7-8E50-4C6897116152}"/>
                </a:ext>
              </a:extLst>
            </p:cNvPr>
            <p:cNvSpPr/>
            <p:nvPr/>
          </p:nvSpPr>
          <p:spPr>
            <a:xfrm>
              <a:off x="1371600" y="2048770"/>
              <a:ext cx="6487362" cy="6624616"/>
            </a:xfrm>
            <a:prstGeom prst="roundRect">
              <a:avLst>
                <a:gd name="adj" fmla="val 493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Firewall logs hold information about incoming and outgoing traffic, including the source and destination IP addresses, ports, and protocols.</a:t>
              </a:r>
            </a:p>
            <a:p>
              <a:pPr marL="342900" lvl="0" indent="-342900">
                <a:lnSpc>
                  <a:spcPct val="115000"/>
                </a:lnSpc>
                <a:buFont typeface="Arial" panose="020B0604020202020204" pitchFamily="34" charset="0"/>
                <a:buChar char="•"/>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These logs allow investigators to identify unauthorized access attempts, track potential intrusions, and recognize patterns of malicious activity.</a:t>
              </a:r>
            </a:p>
            <a:p>
              <a:pPr marL="342900" lvl="0" indent="-342900">
                <a:lnSpc>
                  <a:spcPct val="114000"/>
                </a:lnSpc>
                <a:buFont typeface="Arial" panose="020B0604020202020204" pitchFamily="34" charset="0"/>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oogle Shape;313;p40">
              <a:extLst>
                <a:ext uri="{FF2B5EF4-FFF2-40B4-BE49-F238E27FC236}">
                  <a16:creationId xmlns:a16="http://schemas.microsoft.com/office/drawing/2014/main" id="{516658B5-4C92-4FB8-A764-D7D0686BA5AF}"/>
                </a:ext>
              </a:extLst>
            </p:cNvPr>
            <p:cNvGrpSpPr/>
            <p:nvPr/>
          </p:nvGrpSpPr>
          <p:grpSpPr>
            <a:xfrm>
              <a:off x="2169140" y="1347842"/>
              <a:ext cx="4892282" cy="725054"/>
              <a:chOff x="3002404" y="1390514"/>
              <a:chExt cx="3929012" cy="2040997"/>
            </a:xfrm>
          </p:grpSpPr>
          <p:sp>
            <p:nvSpPr>
              <p:cNvPr id="23" name="Google Shape;314;p40">
                <a:extLst>
                  <a:ext uri="{FF2B5EF4-FFF2-40B4-BE49-F238E27FC236}">
                    <a16:creationId xmlns:a16="http://schemas.microsoft.com/office/drawing/2014/main" id="{EE990170-EE26-4CD9-BCE9-7B538C7D4CD2}"/>
                  </a:ext>
                </a:extLst>
              </p:cNvPr>
              <p:cNvSpPr/>
              <p:nvPr/>
            </p:nvSpPr>
            <p:spPr>
              <a:xfrm rot="-5400000">
                <a:off x="3863939" y="920039"/>
                <a:ext cx="2040997"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lang="en-US"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4" name="Google Shape;316;p40">
                <a:extLst>
                  <a:ext uri="{FF2B5EF4-FFF2-40B4-BE49-F238E27FC236}">
                    <a16:creationId xmlns:a16="http://schemas.microsoft.com/office/drawing/2014/main" id="{EA95478E-8AAD-4E3D-BECC-C380FBFDB5D3}"/>
                  </a:ext>
                </a:extLst>
              </p:cNvPr>
              <p:cNvSpPr txBox="1"/>
              <p:nvPr/>
            </p:nvSpPr>
            <p:spPr>
              <a:xfrm>
                <a:off x="3002404" y="1672995"/>
                <a:ext cx="3929012" cy="1341840"/>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Firewall logs</a:t>
                </a:r>
              </a:p>
            </p:txBody>
          </p:sp>
        </p:grpSp>
      </p:grpSp>
      <p:grpSp>
        <p:nvGrpSpPr>
          <p:cNvPr id="5" name="Group 4">
            <a:extLst>
              <a:ext uri="{FF2B5EF4-FFF2-40B4-BE49-F238E27FC236}">
                <a16:creationId xmlns:a16="http://schemas.microsoft.com/office/drawing/2014/main" id="{DC882FFA-B75C-B930-2F9C-0B0466E5CFB8}"/>
              </a:ext>
            </a:extLst>
          </p:cNvPr>
          <p:cNvGrpSpPr/>
          <p:nvPr/>
        </p:nvGrpSpPr>
        <p:grpSpPr>
          <a:xfrm>
            <a:off x="8474796" y="1328140"/>
            <a:ext cx="6487362" cy="7303028"/>
            <a:chOff x="8474796" y="1328140"/>
            <a:chExt cx="6487362" cy="7303028"/>
          </a:xfrm>
        </p:grpSpPr>
        <p:sp>
          <p:nvSpPr>
            <p:cNvPr id="25" name="Google Shape;4846;p411">
              <a:extLst>
                <a:ext uri="{FF2B5EF4-FFF2-40B4-BE49-F238E27FC236}">
                  <a16:creationId xmlns:a16="http://schemas.microsoft.com/office/drawing/2014/main" id="{18BCCC57-BAE1-4699-A01F-6630E6D09052}"/>
                </a:ext>
              </a:extLst>
            </p:cNvPr>
            <p:cNvSpPr/>
            <p:nvPr/>
          </p:nvSpPr>
          <p:spPr>
            <a:xfrm>
              <a:off x="8474796" y="2048770"/>
              <a:ext cx="6487362" cy="6582398"/>
            </a:xfrm>
            <a:prstGeom prst="roundRect">
              <a:avLst>
                <a:gd name="adj" fmla="val 4998"/>
              </a:avLst>
            </a:prstGeom>
            <a:noFill/>
            <a:ln w="25400"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lvl="0" algn="ctr">
                <a:lnSpc>
                  <a:spcPct val="115000"/>
                </a:lnSpc>
              </a:pPr>
              <a:endParaRPr lang="en-US" sz="2200">
                <a:solidFill>
                  <a:srgbClr val="404040"/>
                </a:solidFill>
                <a:latin typeface="Open Sans" pitchFamily="2" charset="0"/>
                <a:ea typeface="Open Sans" panose="020B0606030504020204" pitchFamily="34" charset="0"/>
                <a:cs typeface="Open Sans" panose="020B0606030504020204" pitchFamily="34" charset="0"/>
                <a:sym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Application logs include the events happening within the software systems. </a:t>
              </a:r>
            </a:p>
            <a:p>
              <a:pPr marL="342900" indent="-342900">
                <a:lnSpc>
                  <a:spcPct val="115000"/>
                </a:lnSpc>
                <a:buFont typeface="Arial" panose="020B0604020202020204" pitchFamily="34" charset="0"/>
                <a:buChar char="•"/>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They capture details about user interactions, errors, and events within applications. </a:t>
              </a:r>
            </a:p>
            <a:p>
              <a:pPr marL="342900" indent="-342900">
                <a:lnSpc>
                  <a:spcPct val="115000"/>
                </a:lnSpc>
                <a:buFont typeface="Arial" panose="020B0604020202020204" pitchFamily="34" charset="0"/>
                <a:buChar char="•"/>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When investigating issues or breaches related to a specific application, these logs provide critical context that helps analysts pinpoint the root cause of the problem and understand user behavior.</a:t>
              </a:r>
            </a:p>
            <a:p>
              <a:pPr marL="342900" indent="-342900">
                <a:lnSpc>
                  <a:spcPct val="114000"/>
                </a:lnSpc>
                <a:buFont typeface="Arial" panose="020B0604020202020204" pitchFamily="34" charset="0"/>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Font typeface="Arial" panose="020B0604020202020204" pitchFamily="34" charset="0"/>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oogle Shape;313;p40">
              <a:extLst>
                <a:ext uri="{FF2B5EF4-FFF2-40B4-BE49-F238E27FC236}">
                  <a16:creationId xmlns:a16="http://schemas.microsoft.com/office/drawing/2014/main" id="{A0233445-2449-4532-9BC2-64ADD76437E2}"/>
                </a:ext>
              </a:extLst>
            </p:cNvPr>
            <p:cNvGrpSpPr/>
            <p:nvPr/>
          </p:nvGrpSpPr>
          <p:grpSpPr>
            <a:xfrm>
              <a:off x="9315825" y="1328140"/>
              <a:ext cx="4805305" cy="764455"/>
              <a:chOff x="2868000" y="1390514"/>
              <a:chExt cx="3929012" cy="2040997"/>
            </a:xfrm>
          </p:grpSpPr>
          <p:sp>
            <p:nvSpPr>
              <p:cNvPr id="27" name="Google Shape;314;p40">
                <a:extLst>
                  <a:ext uri="{FF2B5EF4-FFF2-40B4-BE49-F238E27FC236}">
                    <a16:creationId xmlns:a16="http://schemas.microsoft.com/office/drawing/2014/main" id="{6661D302-2ED5-4CD0-92C1-0BF8207840C7}"/>
                  </a:ext>
                </a:extLst>
              </p:cNvPr>
              <p:cNvSpPr/>
              <p:nvPr/>
            </p:nvSpPr>
            <p:spPr>
              <a:xfrm rot="-5400000">
                <a:off x="3863939" y="920039"/>
                <a:ext cx="2040997"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8" name="Google Shape;316;p40">
                <a:extLst>
                  <a:ext uri="{FF2B5EF4-FFF2-40B4-BE49-F238E27FC236}">
                    <a16:creationId xmlns:a16="http://schemas.microsoft.com/office/drawing/2014/main" id="{57DBC591-D01C-40F9-94BE-BC42A9956061}"/>
                  </a:ext>
                </a:extLst>
              </p:cNvPr>
              <p:cNvSpPr txBox="1"/>
              <p:nvPr/>
            </p:nvSpPr>
            <p:spPr>
              <a:xfrm>
                <a:off x="2868000" y="1632479"/>
                <a:ext cx="3929012" cy="1272680"/>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Application logs</a:t>
                </a:r>
              </a:p>
            </p:txBody>
          </p:sp>
        </p:grpSp>
      </p:grpSp>
      <p:sp>
        <p:nvSpPr>
          <p:cNvPr id="3" name="Brandline_LVC">
            <a:extLst>
              <a:ext uri="{FF2B5EF4-FFF2-40B4-BE49-F238E27FC236}">
                <a16:creationId xmlns:a16="http://schemas.microsoft.com/office/drawing/2014/main" id="{EF2EC020-E42E-0FA8-75FC-F0914E6336EB}"/>
              </a:ext>
            </a:extLst>
          </p:cNvPr>
          <p:cNvSpPr/>
          <p:nvPr/>
        </p:nvSpPr>
        <p:spPr>
          <a:xfrm>
            <a:off x="5588000" y="665193"/>
            <a:ext cx="508603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825519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19145" y="7871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Different Types of Logs</a:t>
            </a:r>
            <a:endParaRPr/>
          </a:p>
        </p:txBody>
      </p:sp>
      <p:grpSp>
        <p:nvGrpSpPr>
          <p:cNvPr id="2" name="Group 1">
            <a:extLst>
              <a:ext uri="{FF2B5EF4-FFF2-40B4-BE49-F238E27FC236}">
                <a16:creationId xmlns:a16="http://schemas.microsoft.com/office/drawing/2014/main" id="{97A61115-F7B7-1F91-3218-5D5D6AF0482A}"/>
              </a:ext>
            </a:extLst>
          </p:cNvPr>
          <p:cNvGrpSpPr/>
          <p:nvPr/>
        </p:nvGrpSpPr>
        <p:grpSpPr>
          <a:xfrm>
            <a:off x="1266174" y="1358900"/>
            <a:ext cx="6397211" cy="7295247"/>
            <a:chOff x="1266174" y="1358900"/>
            <a:chExt cx="6397211" cy="7295247"/>
          </a:xfrm>
        </p:grpSpPr>
        <p:sp>
          <p:nvSpPr>
            <p:cNvPr id="33" name="Google Shape;4846;p411">
              <a:extLst>
                <a:ext uri="{FF2B5EF4-FFF2-40B4-BE49-F238E27FC236}">
                  <a16:creationId xmlns:a16="http://schemas.microsoft.com/office/drawing/2014/main" id="{58576B99-4917-44AF-9AC4-B1AC041E0A4E}"/>
                </a:ext>
              </a:extLst>
            </p:cNvPr>
            <p:cNvSpPr/>
            <p:nvPr/>
          </p:nvSpPr>
          <p:spPr>
            <a:xfrm>
              <a:off x="1266174" y="2124872"/>
              <a:ext cx="6397211" cy="6529275"/>
            </a:xfrm>
            <a:prstGeom prst="roundRect">
              <a:avLst>
                <a:gd name="adj" fmla="val 3975"/>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342900" lvl="0" indent="-342900">
                <a:lnSpc>
                  <a:spcPct val="115000"/>
                </a:lnSpc>
                <a:buFont typeface="Arial" panose="020B0604020202020204" pitchFamily="34" charset="0"/>
                <a:buChar char="•"/>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Endpoints, such as computers and mobile devices, generate logs documenting user activities, system changes, and security events. </a:t>
              </a:r>
            </a:p>
            <a:p>
              <a:pPr marL="342900" lvl="0" indent="-342900">
                <a:lnSpc>
                  <a:spcPct val="115000"/>
                </a:lnSpc>
                <a:buFont typeface="Arial" panose="020B0604020202020204" pitchFamily="34" charset="0"/>
                <a:buChar char="•"/>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These logs are invaluable when investigating incidents involving compromised devices or suspicious user behavior.</a:t>
              </a:r>
            </a:p>
            <a:p>
              <a:pPr marL="342900" lvl="0" indent="-342900">
                <a:lnSpc>
                  <a:spcPct val="115000"/>
                </a:lnSpc>
                <a:buFont typeface="Arial" panose="020B0604020202020204" pitchFamily="34" charset="0"/>
                <a:buChar char="•"/>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The domain name system (DNS) log file shows every website the user visits, making it particularly useful when reviewing the activity of an end user who visited malicious sites.</a:t>
              </a:r>
            </a:p>
            <a:p>
              <a:pPr marL="342900" lvl="0" indent="-342900">
                <a:lnSpc>
                  <a:spcPct val="114000"/>
                </a:lnSpc>
                <a:buFont typeface="Arial" panose="020B0604020202020204" pitchFamily="34" charset="0"/>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4" name="Google Shape;313;p40">
              <a:extLst>
                <a:ext uri="{FF2B5EF4-FFF2-40B4-BE49-F238E27FC236}">
                  <a16:creationId xmlns:a16="http://schemas.microsoft.com/office/drawing/2014/main" id="{6614328A-BA82-4C59-BC7D-10A4321D2F95}"/>
                </a:ext>
              </a:extLst>
            </p:cNvPr>
            <p:cNvGrpSpPr/>
            <p:nvPr/>
          </p:nvGrpSpPr>
          <p:grpSpPr>
            <a:xfrm>
              <a:off x="2352770" y="1358900"/>
              <a:ext cx="4224019" cy="824206"/>
              <a:chOff x="3092299" y="857233"/>
              <a:chExt cx="3438909" cy="2574279"/>
            </a:xfrm>
          </p:grpSpPr>
          <p:sp>
            <p:nvSpPr>
              <p:cNvPr id="35" name="Google Shape;314;p40">
                <a:extLst>
                  <a:ext uri="{FF2B5EF4-FFF2-40B4-BE49-F238E27FC236}">
                    <a16:creationId xmlns:a16="http://schemas.microsoft.com/office/drawing/2014/main" id="{7CFED904-0F19-4297-A41A-5DF1C3C62422}"/>
                  </a:ext>
                </a:extLst>
              </p:cNvPr>
              <p:cNvSpPr/>
              <p:nvPr/>
            </p:nvSpPr>
            <p:spPr>
              <a:xfrm rot="16200000">
                <a:off x="3597299" y="653399"/>
                <a:ext cx="2574279"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6" name="Google Shape;316;p40">
                <a:extLst>
                  <a:ext uri="{FF2B5EF4-FFF2-40B4-BE49-F238E27FC236}">
                    <a16:creationId xmlns:a16="http://schemas.microsoft.com/office/drawing/2014/main" id="{B3684149-810F-4EC2-B444-1C4C94E00106}"/>
                  </a:ext>
                </a:extLst>
              </p:cNvPr>
              <p:cNvSpPr txBox="1"/>
              <p:nvPr/>
            </p:nvSpPr>
            <p:spPr>
              <a:xfrm>
                <a:off x="3092299" y="1298462"/>
                <a:ext cx="3438909" cy="1488842"/>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Endpoint logs</a:t>
                </a:r>
              </a:p>
            </p:txBody>
          </p:sp>
        </p:grpSp>
      </p:grpSp>
      <p:sp>
        <p:nvSpPr>
          <p:cNvPr id="3" name="Brandline_LVC">
            <a:extLst>
              <a:ext uri="{FF2B5EF4-FFF2-40B4-BE49-F238E27FC236}">
                <a16:creationId xmlns:a16="http://schemas.microsoft.com/office/drawing/2014/main" id="{EF2EC020-E42E-0FA8-75FC-F0914E6336EB}"/>
              </a:ext>
            </a:extLst>
          </p:cNvPr>
          <p:cNvSpPr/>
          <p:nvPr/>
        </p:nvSpPr>
        <p:spPr>
          <a:xfrm>
            <a:off x="5588000" y="665193"/>
            <a:ext cx="508603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846;p411">
            <a:extLst>
              <a:ext uri="{FF2B5EF4-FFF2-40B4-BE49-F238E27FC236}">
                <a16:creationId xmlns:a16="http://schemas.microsoft.com/office/drawing/2014/main" id="{07C9FCC8-A9AC-43D7-8E50-4C6897116152}"/>
              </a:ext>
            </a:extLst>
          </p:cNvPr>
          <p:cNvSpPr/>
          <p:nvPr/>
        </p:nvSpPr>
        <p:spPr>
          <a:xfrm>
            <a:off x="8638386" y="2124872"/>
            <a:ext cx="6397211" cy="6624616"/>
          </a:xfrm>
          <a:prstGeom prst="roundRect">
            <a:avLst>
              <a:gd name="adj" fmla="val 493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lvl="0">
              <a:lnSpc>
                <a:spcPct val="114000"/>
              </a:lnSpc>
            </a:pPr>
            <a:endParaRPr lang="en-US" sz="20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Operating systems (like Windows, macOS, or Linux) maintain security logs that record system events and security-related activities. </a:t>
            </a:r>
          </a:p>
          <a:p>
            <a:pPr marL="342900" lvl="0" indent="-342900">
              <a:lnSpc>
                <a:spcPct val="115000"/>
              </a:lnSpc>
              <a:buFont typeface="Arial" panose="020B0604020202020204" pitchFamily="34" charset="0"/>
              <a:buChar char="•"/>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These logs provide detailed information about the health and security of the OS, invaluable in the detection of anomalies, vulnerabilities, or unauthorized access.</a:t>
            </a:r>
          </a:p>
        </p:txBody>
      </p:sp>
      <p:grpSp>
        <p:nvGrpSpPr>
          <p:cNvPr id="5" name="Google Shape;313;p40">
            <a:extLst>
              <a:ext uri="{FF2B5EF4-FFF2-40B4-BE49-F238E27FC236}">
                <a16:creationId xmlns:a16="http://schemas.microsoft.com/office/drawing/2014/main" id="{516658B5-4C92-4FB8-A764-D7D0686BA5AF}"/>
              </a:ext>
            </a:extLst>
          </p:cNvPr>
          <p:cNvGrpSpPr/>
          <p:nvPr/>
        </p:nvGrpSpPr>
        <p:grpSpPr>
          <a:xfrm>
            <a:off x="9390850" y="1352493"/>
            <a:ext cx="4892282" cy="872729"/>
            <a:chOff x="3002404" y="1390514"/>
            <a:chExt cx="3929012" cy="2040997"/>
          </a:xfrm>
        </p:grpSpPr>
        <p:sp>
          <p:nvSpPr>
            <p:cNvPr id="6" name="Google Shape;314;p40">
              <a:extLst>
                <a:ext uri="{FF2B5EF4-FFF2-40B4-BE49-F238E27FC236}">
                  <a16:creationId xmlns:a16="http://schemas.microsoft.com/office/drawing/2014/main" id="{EE990170-EE26-4CD9-BCE9-7B538C7D4CD2}"/>
                </a:ext>
              </a:extLst>
            </p:cNvPr>
            <p:cNvSpPr/>
            <p:nvPr/>
          </p:nvSpPr>
          <p:spPr>
            <a:xfrm rot="-5400000">
              <a:off x="3863939" y="920039"/>
              <a:ext cx="2040997"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lang="en-US"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 name="Google Shape;316;p40">
              <a:extLst>
                <a:ext uri="{FF2B5EF4-FFF2-40B4-BE49-F238E27FC236}">
                  <a16:creationId xmlns:a16="http://schemas.microsoft.com/office/drawing/2014/main" id="{EA95478E-8AAD-4E3D-BECC-C380FBFDB5D3}"/>
                </a:ext>
              </a:extLst>
            </p:cNvPr>
            <p:cNvSpPr txBox="1"/>
            <p:nvPr/>
          </p:nvSpPr>
          <p:spPr>
            <a:xfrm>
              <a:off x="3002404" y="1672995"/>
              <a:ext cx="3929012" cy="1341840"/>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OS-specific security logs</a:t>
              </a:r>
            </a:p>
          </p:txBody>
        </p:sp>
      </p:grpSp>
    </p:spTree>
    <p:extLst>
      <p:ext uri="{BB962C8B-B14F-4D97-AF65-F5344CB8AC3E}">
        <p14:creationId xmlns:p14="http://schemas.microsoft.com/office/powerpoint/2010/main" val="177185556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8" name="Group 7">
            <a:extLst>
              <a:ext uri="{FF2B5EF4-FFF2-40B4-BE49-F238E27FC236}">
                <a16:creationId xmlns:a16="http://schemas.microsoft.com/office/drawing/2014/main" id="{0979A24B-F416-9BE7-8F76-A47B8BE93620}"/>
              </a:ext>
            </a:extLst>
          </p:cNvPr>
          <p:cNvGrpSpPr/>
          <p:nvPr/>
        </p:nvGrpSpPr>
        <p:grpSpPr>
          <a:xfrm>
            <a:off x="8494236" y="1139340"/>
            <a:ext cx="5825783" cy="5367787"/>
            <a:chOff x="10672220" y="1529229"/>
            <a:chExt cx="5825783" cy="5367787"/>
          </a:xfrm>
        </p:grpSpPr>
        <p:sp>
          <p:nvSpPr>
            <p:cNvPr id="33" name="Google Shape;4846;p411">
              <a:extLst>
                <a:ext uri="{FF2B5EF4-FFF2-40B4-BE49-F238E27FC236}">
                  <a16:creationId xmlns:a16="http://schemas.microsoft.com/office/drawing/2014/main" id="{58576B99-4917-44AF-9AC4-B1AC041E0A4E}"/>
                </a:ext>
              </a:extLst>
            </p:cNvPr>
            <p:cNvSpPr/>
            <p:nvPr/>
          </p:nvSpPr>
          <p:spPr>
            <a:xfrm>
              <a:off x="10672220" y="2295202"/>
              <a:ext cx="5825783" cy="4601814"/>
            </a:xfrm>
            <a:prstGeom prst="roundRect">
              <a:avLst>
                <a:gd name="adj" fmla="val 3975"/>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lvl="0">
                <a:lnSpc>
                  <a:spcPct val="114000"/>
                </a:lnSpc>
              </a:pPr>
              <a:endParaRPr lang="en-US" sz="200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4" name="Google Shape;313;p40">
              <a:extLst>
                <a:ext uri="{FF2B5EF4-FFF2-40B4-BE49-F238E27FC236}">
                  <a16:creationId xmlns:a16="http://schemas.microsoft.com/office/drawing/2014/main" id="{6614328A-BA82-4C59-BC7D-10A4321D2F95}"/>
                </a:ext>
              </a:extLst>
            </p:cNvPr>
            <p:cNvGrpSpPr/>
            <p:nvPr/>
          </p:nvGrpSpPr>
          <p:grpSpPr>
            <a:xfrm>
              <a:off x="11753746" y="1529229"/>
              <a:ext cx="3662733" cy="824206"/>
              <a:chOff x="3735769" y="857236"/>
              <a:chExt cx="2981948" cy="2574279"/>
            </a:xfrm>
          </p:grpSpPr>
          <p:sp>
            <p:nvSpPr>
              <p:cNvPr id="35" name="Google Shape;314;p40">
                <a:extLst>
                  <a:ext uri="{FF2B5EF4-FFF2-40B4-BE49-F238E27FC236}">
                    <a16:creationId xmlns:a16="http://schemas.microsoft.com/office/drawing/2014/main" id="{7CFED904-0F19-4297-A41A-5DF1C3C62422}"/>
                  </a:ext>
                </a:extLst>
              </p:cNvPr>
              <p:cNvSpPr/>
              <p:nvPr/>
            </p:nvSpPr>
            <p:spPr>
              <a:xfrm rot="16200000">
                <a:off x="3939603" y="653402"/>
                <a:ext cx="2574279"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6" name="Google Shape;316;p40">
                <a:extLst>
                  <a:ext uri="{FF2B5EF4-FFF2-40B4-BE49-F238E27FC236}">
                    <a16:creationId xmlns:a16="http://schemas.microsoft.com/office/drawing/2014/main" id="{B3684149-810F-4EC2-B444-1C4C94E00106}"/>
                  </a:ext>
                </a:extLst>
              </p:cNvPr>
              <p:cNvSpPr txBox="1"/>
              <p:nvPr/>
            </p:nvSpPr>
            <p:spPr>
              <a:xfrm>
                <a:off x="3921613" y="1399955"/>
                <a:ext cx="2610259" cy="1488842"/>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Network logs</a:t>
                </a:r>
              </a:p>
            </p:txBody>
          </p:sp>
        </p:grpSp>
      </p:grpSp>
      <p:sp>
        <p:nvSpPr>
          <p:cNvPr id="4" name="Google Shape;406;p67">
            <a:extLst>
              <a:ext uri="{FF2B5EF4-FFF2-40B4-BE49-F238E27FC236}">
                <a16:creationId xmlns:a16="http://schemas.microsoft.com/office/drawing/2014/main" id="{36AF6F2A-52A8-29AB-0AFD-6C32F7072960}"/>
              </a:ext>
            </a:extLst>
          </p:cNvPr>
          <p:cNvSpPr txBox="1">
            <a:spLocks noGrp="1"/>
          </p:cNvSpPr>
          <p:nvPr>
            <p:ph type="title"/>
          </p:nvPr>
        </p:nvSpPr>
        <p:spPr>
          <a:xfrm>
            <a:off x="19145" y="7871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Different Types of Logs</a:t>
            </a:r>
            <a:endParaRPr/>
          </a:p>
        </p:txBody>
      </p:sp>
      <p:sp>
        <p:nvSpPr>
          <p:cNvPr id="6" name="Brandline_LVC">
            <a:extLst>
              <a:ext uri="{FF2B5EF4-FFF2-40B4-BE49-F238E27FC236}">
                <a16:creationId xmlns:a16="http://schemas.microsoft.com/office/drawing/2014/main" id="{ED4B84E2-C86B-08D2-8741-61DCA952AB5A}"/>
              </a:ext>
            </a:extLst>
          </p:cNvPr>
          <p:cNvSpPr/>
          <p:nvPr/>
        </p:nvSpPr>
        <p:spPr>
          <a:xfrm>
            <a:off x="5588000" y="665193"/>
            <a:ext cx="508603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48DFA4B7-AF79-5E8E-9F4E-E56DBE8C4266}"/>
              </a:ext>
            </a:extLst>
          </p:cNvPr>
          <p:cNvGrpSpPr/>
          <p:nvPr/>
        </p:nvGrpSpPr>
        <p:grpSpPr>
          <a:xfrm>
            <a:off x="1935981" y="1140857"/>
            <a:ext cx="5825785" cy="5366269"/>
            <a:chOff x="1935981" y="1140857"/>
            <a:chExt cx="5825785" cy="5366269"/>
          </a:xfrm>
        </p:grpSpPr>
        <p:grpSp>
          <p:nvGrpSpPr>
            <p:cNvPr id="26" name="Google Shape;313;p40">
              <a:extLst>
                <a:ext uri="{FF2B5EF4-FFF2-40B4-BE49-F238E27FC236}">
                  <a16:creationId xmlns:a16="http://schemas.microsoft.com/office/drawing/2014/main" id="{A0233445-2449-4532-9BC2-64ADD76437E2}"/>
                </a:ext>
              </a:extLst>
            </p:cNvPr>
            <p:cNvGrpSpPr/>
            <p:nvPr/>
          </p:nvGrpSpPr>
          <p:grpSpPr>
            <a:xfrm>
              <a:off x="3025365" y="1140857"/>
              <a:ext cx="3647016" cy="764455"/>
              <a:chOff x="3393464" y="1390516"/>
              <a:chExt cx="2981948" cy="2040997"/>
            </a:xfrm>
          </p:grpSpPr>
          <p:sp>
            <p:nvSpPr>
              <p:cNvPr id="27" name="Google Shape;314;p40">
                <a:extLst>
                  <a:ext uri="{FF2B5EF4-FFF2-40B4-BE49-F238E27FC236}">
                    <a16:creationId xmlns:a16="http://schemas.microsoft.com/office/drawing/2014/main" id="{6661D302-2ED5-4CD0-92C1-0BF8207840C7}"/>
                  </a:ext>
                </a:extLst>
              </p:cNvPr>
              <p:cNvSpPr/>
              <p:nvPr/>
            </p:nvSpPr>
            <p:spPr>
              <a:xfrm rot="16200000">
                <a:off x="3863939" y="920041"/>
                <a:ext cx="2040997"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8" name="Google Shape;316;p40">
                <a:extLst>
                  <a:ext uri="{FF2B5EF4-FFF2-40B4-BE49-F238E27FC236}">
                    <a16:creationId xmlns:a16="http://schemas.microsoft.com/office/drawing/2014/main" id="{57DBC591-D01C-40F9-94BE-BC42A9956061}"/>
                  </a:ext>
                </a:extLst>
              </p:cNvPr>
              <p:cNvSpPr txBox="1"/>
              <p:nvPr/>
            </p:nvSpPr>
            <p:spPr>
              <a:xfrm>
                <a:off x="3747506" y="1774676"/>
                <a:ext cx="2273862" cy="1272680"/>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IDS/IPS logs</a:t>
                </a:r>
              </a:p>
            </p:txBody>
          </p:sp>
        </p:grpSp>
        <p:grpSp>
          <p:nvGrpSpPr>
            <p:cNvPr id="10" name="Group 9">
              <a:extLst>
                <a:ext uri="{FF2B5EF4-FFF2-40B4-BE49-F238E27FC236}">
                  <a16:creationId xmlns:a16="http://schemas.microsoft.com/office/drawing/2014/main" id="{F54E744B-8C78-3E44-2AAB-0FC78407163C}"/>
                </a:ext>
              </a:extLst>
            </p:cNvPr>
            <p:cNvGrpSpPr/>
            <p:nvPr/>
          </p:nvGrpSpPr>
          <p:grpSpPr>
            <a:xfrm>
              <a:off x="1935981" y="1852189"/>
              <a:ext cx="5825785" cy="4654937"/>
              <a:chOff x="1935981" y="1852189"/>
              <a:chExt cx="5825785" cy="4654937"/>
            </a:xfrm>
          </p:grpSpPr>
          <p:sp>
            <p:nvSpPr>
              <p:cNvPr id="25" name="Google Shape;4846;p411">
                <a:extLst>
                  <a:ext uri="{FF2B5EF4-FFF2-40B4-BE49-F238E27FC236}">
                    <a16:creationId xmlns:a16="http://schemas.microsoft.com/office/drawing/2014/main" id="{18BCCC57-BAE1-4699-A01F-6630E6D09052}"/>
                  </a:ext>
                </a:extLst>
              </p:cNvPr>
              <p:cNvSpPr/>
              <p:nvPr/>
            </p:nvSpPr>
            <p:spPr>
              <a:xfrm>
                <a:off x="1935981" y="1852189"/>
                <a:ext cx="5825785" cy="4654937"/>
              </a:xfrm>
              <a:prstGeom prst="roundRect">
                <a:avLst>
                  <a:gd name="adj" fmla="val 4998"/>
                </a:avLst>
              </a:prstGeom>
              <a:noFill/>
              <a:ln w="25400"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lvl="0" algn="ctr">
                  <a:lnSpc>
                    <a:spcPct val="114000"/>
                  </a:lnSpc>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lvl="0" algn="ctr">
                  <a:lnSpc>
                    <a:spcPct val="114000"/>
                  </a:lnSpc>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lvl="0" algn="ctr">
                  <a:lnSpc>
                    <a:spcPct val="114000"/>
                  </a:lnSpc>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lvl="0" algn="ctr">
                  <a:lnSpc>
                    <a:spcPct val="114000"/>
                  </a:lnSpc>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lvl="0" algn="ctr">
                  <a:lnSpc>
                    <a:spcPct val="114000"/>
                  </a:lnSpc>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9" name="TextBox 8">
                <a:extLst>
                  <a:ext uri="{FF2B5EF4-FFF2-40B4-BE49-F238E27FC236}">
                    <a16:creationId xmlns:a16="http://schemas.microsoft.com/office/drawing/2014/main" id="{86433D30-9281-AD46-C503-1FA897E046D7}"/>
                  </a:ext>
                </a:extLst>
              </p:cNvPr>
              <p:cNvSpPr txBox="1"/>
              <p:nvPr/>
            </p:nvSpPr>
            <p:spPr>
              <a:xfrm>
                <a:off x="2036537" y="2594716"/>
                <a:ext cx="5624672" cy="3182538"/>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IDS/IPS logs record data on network traffic and patterns. </a:t>
                </a:r>
              </a:p>
              <a:p>
                <a:pPr>
                  <a:lnSpc>
                    <a:spcPct val="115000"/>
                  </a:lnSpc>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By analyzing these logs, investigators can identify and respond to potential threats in real-time, safeguarding the network from intruders and suspicious activities.</a:t>
                </a:r>
              </a:p>
            </p:txBody>
          </p:sp>
        </p:grpSp>
      </p:grpSp>
      <p:sp>
        <p:nvSpPr>
          <p:cNvPr id="12" name="TextBox 11">
            <a:extLst>
              <a:ext uri="{FF2B5EF4-FFF2-40B4-BE49-F238E27FC236}">
                <a16:creationId xmlns:a16="http://schemas.microsoft.com/office/drawing/2014/main" id="{D7E352E1-35EE-2051-7DB7-B1F71DE8A318}"/>
              </a:ext>
            </a:extLst>
          </p:cNvPr>
          <p:cNvSpPr txBox="1"/>
          <p:nvPr/>
        </p:nvSpPr>
        <p:spPr>
          <a:xfrm>
            <a:off x="8619937" y="2199050"/>
            <a:ext cx="5574380" cy="3961213"/>
          </a:xfrm>
          <a:prstGeom prst="rect">
            <a:avLst/>
          </a:prstGeom>
          <a:noFill/>
        </p:spPr>
        <p:txBody>
          <a:bodyPr wrap="square" rtlCol="0">
            <a:spAutoFit/>
          </a:bodyPr>
          <a:lstStyle/>
          <a:p>
            <a:pPr lvl="0">
              <a:lnSpc>
                <a:spcPct val="115000"/>
              </a:lnSpc>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Network logs record data flow across a networks, including connections, data transfers, and errors. </a:t>
            </a:r>
          </a:p>
          <a:p>
            <a:pPr marL="342900" lvl="0" indent="-342900">
              <a:lnSpc>
                <a:spcPct val="115000"/>
              </a:lnSpc>
              <a:buFont typeface="Arial" panose="020B0604020202020204" pitchFamily="34" charset="0"/>
              <a:buChar char="•"/>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These logs are instrumental in identifying network breaches, tracking data leaks, and understanding the overall health and performance of network infrastructure.</a:t>
            </a:r>
          </a:p>
        </p:txBody>
      </p:sp>
    </p:spTree>
    <p:extLst>
      <p:ext uri="{BB962C8B-B14F-4D97-AF65-F5344CB8AC3E}">
        <p14:creationId xmlns:p14="http://schemas.microsoft.com/office/powerpoint/2010/main" val="1040916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506C-A045-0A42-23ED-F42DB632110C}"/>
              </a:ext>
            </a:extLst>
          </p:cNvPr>
          <p:cNvSpPr>
            <a:spLocks noGrp="1"/>
          </p:cNvSpPr>
          <p:nvPr>
            <p:ph type="title"/>
          </p:nvPr>
        </p:nvSpPr>
        <p:spPr/>
        <p:txBody>
          <a:bodyPr/>
          <a:lstStyle/>
          <a:p>
            <a:r>
              <a:rPr lang="en-US"/>
              <a:t>Infrastructure: Wireless Extension Mode</a:t>
            </a:r>
          </a:p>
        </p:txBody>
      </p:sp>
      <p:sp>
        <p:nvSpPr>
          <p:cNvPr id="24" name="Speech Bubble: Rectangle 23">
            <a:extLst>
              <a:ext uri="{FF2B5EF4-FFF2-40B4-BE49-F238E27FC236}">
                <a16:creationId xmlns:a16="http://schemas.microsoft.com/office/drawing/2014/main" id="{07EE4BF3-DEE3-64CC-1A02-122315F3E56A}"/>
              </a:ext>
            </a:extLst>
          </p:cNvPr>
          <p:cNvSpPr/>
          <p:nvPr/>
        </p:nvSpPr>
        <p:spPr>
          <a:xfrm>
            <a:off x="10808899" y="2342596"/>
            <a:ext cx="2160105" cy="1537252"/>
          </a:xfrm>
          <a:prstGeom prst="wedgeRectCallou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dk1"/>
              </a:buClr>
              <a:buSzPts val="2000"/>
            </a:pPr>
            <a:r>
              <a:rPr lang="en-US" sz="2200">
                <a:solidFill>
                  <a:srgbClr val="3F3F3F"/>
                </a:solidFill>
                <a:latin typeface="Open Sans"/>
                <a:ea typeface="Open Sans"/>
                <a:cs typeface="Open Sans"/>
              </a:rPr>
              <a:t>WAP allows connectivity to  Wired Network</a:t>
            </a:r>
          </a:p>
        </p:txBody>
      </p:sp>
      <p:sp>
        <p:nvSpPr>
          <p:cNvPr id="25" name="TextBox 24">
            <a:extLst>
              <a:ext uri="{FF2B5EF4-FFF2-40B4-BE49-F238E27FC236}">
                <a16:creationId xmlns:a16="http://schemas.microsoft.com/office/drawing/2014/main" id="{660BD39E-9642-EB23-30A0-48143A0A8A4B}"/>
              </a:ext>
            </a:extLst>
          </p:cNvPr>
          <p:cNvSpPr txBox="1"/>
          <p:nvPr/>
        </p:nvSpPr>
        <p:spPr>
          <a:xfrm>
            <a:off x="504684" y="4509331"/>
            <a:ext cx="1550505" cy="769441"/>
          </a:xfrm>
          <a:prstGeom prst="rect">
            <a:avLst/>
          </a:prstGeom>
          <a:noFill/>
        </p:spPr>
        <p:txBody>
          <a:bodyPr wrap="square" rtlCol="0">
            <a:spAutoFit/>
          </a:bodyPr>
          <a:lstStyle/>
          <a:p>
            <a:pPr algn="ctr">
              <a:buClr>
                <a:schemeClr val="dk1"/>
              </a:buClr>
              <a:buSzPts val="2000"/>
            </a:pPr>
            <a:r>
              <a:rPr lang="en-US" sz="2200">
                <a:solidFill>
                  <a:srgbClr val="3F3F3F"/>
                </a:solidFill>
                <a:latin typeface="Open Sans"/>
                <a:ea typeface="Open Sans"/>
                <a:cs typeface="Open Sans"/>
              </a:rPr>
              <a:t>Wireless Clients</a:t>
            </a:r>
          </a:p>
        </p:txBody>
      </p:sp>
      <p:sp>
        <p:nvSpPr>
          <p:cNvPr id="26" name="TextBox 25">
            <a:extLst>
              <a:ext uri="{FF2B5EF4-FFF2-40B4-BE49-F238E27FC236}">
                <a16:creationId xmlns:a16="http://schemas.microsoft.com/office/drawing/2014/main" id="{0D900FCE-5067-E5B1-B12F-594C568DACEA}"/>
              </a:ext>
            </a:extLst>
          </p:cNvPr>
          <p:cNvSpPr txBox="1"/>
          <p:nvPr/>
        </p:nvSpPr>
        <p:spPr>
          <a:xfrm>
            <a:off x="6120253" y="2520532"/>
            <a:ext cx="1550505" cy="1107996"/>
          </a:xfrm>
          <a:prstGeom prst="rect">
            <a:avLst/>
          </a:prstGeom>
          <a:noFill/>
        </p:spPr>
        <p:txBody>
          <a:bodyPr wrap="square" rtlCol="0">
            <a:spAutoFit/>
          </a:bodyPr>
          <a:lstStyle/>
          <a:p>
            <a:pPr algn="ctr">
              <a:buClr>
                <a:schemeClr val="dk1"/>
              </a:buClr>
              <a:buSzPts val="2000"/>
            </a:pPr>
            <a:r>
              <a:rPr lang="en-US" sz="2200">
                <a:solidFill>
                  <a:srgbClr val="3F3F3F"/>
                </a:solidFill>
                <a:latin typeface="Open Sans"/>
                <a:ea typeface="Open Sans"/>
                <a:cs typeface="Open Sans"/>
              </a:rPr>
              <a:t>Wireless Access Points</a:t>
            </a:r>
          </a:p>
        </p:txBody>
      </p:sp>
      <p:sp>
        <p:nvSpPr>
          <p:cNvPr id="48" name="TextBox 47">
            <a:extLst>
              <a:ext uri="{FF2B5EF4-FFF2-40B4-BE49-F238E27FC236}">
                <a16:creationId xmlns:a16="http://schemas.microsoft.com/office/drawing/2014/main" id="{845847E3-58B5-7992-4CE1-B0254CC632F7}"/>
              </a:ext>
            </a:extLst>
          </p:cNvPr>
          <p:cNvSpPr txBox="1"/>
          <p:nvPr/>
        </p:nvSpPr>
        <p:spPr>
          <a:xfrm>
            <a:off x="14346677" y="2296109"/>
            <a:ext cx="1550505" cy="769441"/>
          </a:xfrm>
          <a:prstGeom prst="rect">
            <a:avLst/>
          </a:prstGeom>
          <a:noFill/>
        </p:spPr>
        <p:txBody>
          <a:bodyPr wrap="square" rtlCol="0">
            <a:spAutoFit/>
          </a:bodyPr>
          <a:lstStyle/>
          <a:p>
            <a:pPr algn="ctr">
              <a:buClr>
                <a:schemeClr val="dk1"/>
              </a:buClr>
              <a:buSzPts val="2000"/>
            </a:pPr>
            <a:r>
              <a:rPr lang="en-US" sz="2200">
                <a:solidFill>
                  <a:srgbClr val="3F3F3F"/>
                </a:solidFill>
                <a:latin typeface="Open Sans"/>
                <a:ea typeface="Open Sans"/>
                <a:cs typeface="Open Sans"/>
              </a:rPr>
              <a:t>Wired Network</a:t>
            </a:r>
          </a:p>
        </p:txBody>
      </p:sp>
      <p:pic>
        <p:nvPicPr>
          <p:cNvPr id="49" name="Google Shape;699;p22">
            <a:extLst>
              <a:ext uri="{FF2B5EF4-FFF2-40B4-BE49-F238E27FC236}">
                <a16:creationId xmlns:a16="http://schemas.microsoft.com/office/drawing/2014/main" id="{527AA875-8496-442F-41CD-8DA6220D4979}"/>
              </a:ext>
            </a:extLst>
          </p:cNvPr>
          <p:cNvPicPr preferRelativeResize="0"/>
          <p:nvPr/>
        </p:nvPicPr>
        <p:blipFill rotWithShape="1">
          <a:blip r:embed="rId3">
            <a:alphaModFix/>
          </a:blip>
          <a:srcRect/>
          <a:stretch/>
        </p:blipFill>
        <p:spPr>
          <a:xfrm>
            <a:off x="4065417" y="768929"/>
            <a:ext cx="8125165" cy="365760"/>
          </a:xfrm>
          <a:prstGeom prst="rect">
            <a:avLst/>
          </a:prstGeom>
          <a:noFill/>
          <a:ln>
            <a:noFill/>
          </a:ln>
        </p:spPr>
      </p:pic>
      <p:pic>
        <p:nvPicPr>
          <p:cNvPr id="4" name="Picture 3">
            <a:extLst>
              <a:ext uri="{FF2B5EF4-FFF2-40B4-BE49-F238E27FC236}">
                <a16:creationId xmlns:a16="http://schemas.microsoft.com/office/drawing/2014/main" id="{2B9DACB2-0CFF-28C4-43D5-3B20B0380D59}"/>
              </a:ext>
            </a:extLst>
          </p:cNvPr>
          <p:cNvPicPr>
            <a:picLocks noChangeAspect="1"/>
          </p:cNvPicPr>
          <p:nvPr/>
        </p:nvPicPr>
        <p:blipFill>
          <a:blip r:embed="rId4"/>
          <a:stretch>
            <a:fillRect/>
          </a:stretch>
        </p:blipFill>
        <p:spPr>
          <a:xfrm>
            <a:off x="2271315" y="2680830"/>
            <a:ext cx="1135611" cy="885065"/>
          </a:xfrm>
          <a:prstGeom prst="rect">
            <a:avLst/>
          </a:prstGeom>
        </p:spPr>
      </p:pic>
      <p:pic>
        <p:nvPicPr>
          <p:cNvPr id="8" name="Picture 7">
            <a:extLst>
              <a:ext uri="{FF2B5EF4-FFF2-40B4-BE49-F238E27FC236}">
                <a16:creationId xmlns:a16="http://schemas.microsoft.com/office/drawing/2014/main" id="{73F5724E-B28D-5ACD-D3EB-3F1CE3C5E634}"/>
              </a:ext>
            </a:extLst>
          </p:cNvPr>
          <p:cNvPicPr>
            <a:picLocks noChangeAspect="1"/>
          </p:cNvPicPr>
          <p:nvPr/>
        </p:nvPicPr>
        <p:blipFill>
          <a:blip r:embed="rId4"/>
          <a:stretch>
            <a:fillRect/>
          </a:stretch>
        </p:blipFill>
        <p:spPr>
          <a:xfrm>
            <a:off x="2264449" y="4555678"/>
            <a:ext cx="1216656" cy="885065"/>
          </a:xfrm>
          <a:prstGeom prst="rect">
            <a:avLst/>
          </a:prstGeom>
        </p:spPr>
      </p:pic>
      <p:pic>
        <p:nvPicPr>
          <p:cNvPr id="10" name="Picture 9">
            <a:extLst>
              <a:ext uri="{FF2B5EF4-FFF2-40B4-BE49-F238E27FC236}">
                <a16:creationId xmlns:a16="http://schemas.microsoft.com/office/drawing/2014/main" id="{692F0701-7EBE-AB0B-7BAF-C8F217E7B106}"/>
              </a:ext>
            </a:extLst>
          </p:cNvPr>
          <p:cNvPicPr>
            <a:picLocks noChangeAspect="1"/>
          </p:cNvPicPr>
          <p:nvPr/>
        </p:nvPicPr>
        <p:blipFill>
          <a:blip r:embed="rId4"/>
          <a:stretch>
            <a:fillRect/>
          </a:stretch>
        </p:blipFill>
        <p:spPr>
          <a:xfrm>
            <a:off x="2271315" y="6359276"/>
            <a:ext cx="1215601" cy="885065"/>
          </a:xfrm>
          <a:prstGeom prst="rect">
            <a:avLst/>
          </a:prstGeom>
        </p:spPr>
      </p:pic>
      <p:pic>
        <p:nvPicPr>
          <p:cNvPr id="20" name="Picture 19">
            <a:extLst>
              <a:ext uri="{FF2B5EF4-FFF2-40B4-BE49-F238E27FC236}">
                <a16:creationId xmlns:a16="http://schemas.microsoft.com/office/drawing/2014/main" id="{3E3F4A23-143A-BBE5-E29B-C3C9A19EE1B0}"/>
              </a:ext>
            </a:extLst>
          </p:cNvPr>
          <p:cNvPicPr>
            <a:picLocks noChangeAspect="1"/>
          </p:cNvPicPr>
          <p:nvPr/>
        </p:nvPicPr>
        <p:blipFill>
          <a:blip r:embed="rId5"/>
          <a:stretch>
            <a:fillRect/>
          </a:stretch>
        </p:blipFill>
        <p:spPr>
          <a:xfrm>
            <a:off x="9327681" y="4295792"/>
            <a:ext cx="2160105" cy="1965960"/>
          </a:xfrm>
          <a:prstGeom prst="rect">
            <a:avLst/>
          </a:prstGeom>
        </p:spPr>
      </p:pic>
      <p:pic>
        <p:nvPicPr>
          <p:cNvPr id="22" name="Picture 21">
            <a:extLst>
              <a:ext uri="{FF2B5EF4-FFF2-40B4-BE49-F238E27FC236}">
                <a16:creationId xmlns:a16="http://schemas.microsoft.com/office/drawing/2014/main" id="{1D1BC671-FB9F-DF48-AEB0-9550C0CD867F}"/>
              </a:ext>
            </a:extLst>
          </p:cNvPr>
          <p:cNvPicPr>
            <a:picLocks noChangeAspect="1"/>
          </p:cNvPicPr>
          <p:nvPr/>
        </p:nvPicPr>
        <p:blipFill>
          <a:blip r:embed="rId6">
            <a:duotone>
              <a:schemeClr val="accent5">
                <a:shade val="45000"/>
                <a:satMod val="135000"/>
              </a:schemeClr>
              <a:prstClr val="white"/>
            </a:duotone>
          </a:blip>
          <a:stretch>
            <a:fillRect/>
          </a:stretch>
        </p:blipFill>
        <p:spPr>
          <a:xfrm rot="1790458">
            <a:off x="3076729" y="1441448"/>
            <a:ext cx="2825579" cy="4876800"/>
          </a:xfrm>
          <a:prstGeom prst="rect">
            <a:avLst/>
          </a:prstGeom>
        </p:spPr>
      </p:pic>
      <p:pic>
        <p:nvPicPr>
          <p:cNvPr id="31" name="Picture 30">
            <a:extLst>
              <a:ext uri="{FF2B5EF4-FFF2-40B4-BE49-F238E27FC236}">
                <a16:creationId xmlns:a16="http://schemas.microsoft.com/office/drawing/2014/main" id="{22051000-933C-A5B0-6522-C0A3267C12F1}"/>
              </a:ext>
            </a:extLst>
          </p:cNvPr>
          <p:cNvPicPr>
            <a:picLocks noChangeAspect="1"/>
          </p:cNvPicPr>
          <p:nvPr/>
        </p:nvPicPr>
        <p:blipFill>
          <a:blip r:embed="rId6">
            <a:duotone>
              <a:schemeClr val="accent5">
                <a:shade val="45000"/>
                <a:satMod val="135000"/>
              </a:schemeClr>
              <a:prstClr val="white"/>
            </a:duotone>
          </a:blip>
          <a:stretch>
            <a:fillRect/>
          </a:stretch>
        </p:blipFill>
        <p:spPr>
          <a:xfrm>
            <a:off x="3133752" y="2808406"/>
            <a:ext cx="2825579" cy="4876800"/>
          </a:xfrm>
          <a:prstGeom prst="rect">
            <a:avLst/>
          </a:prstGeom>
        </p:spPr>
      </p:pic>
      <p:pic>
        <p:nvPicPr>
          <p:cNvPr id="32" name="Picture 31">
            <a:extLst>
              <a:ext uri="{FF2B5EF4-FFF2-40B4-BE49-F238E27FC236}">
                <a16:creationId xmlns:a16="http://schemas.microsoft.com/office/drawing/2014/main" id="{736C0CE1-0506-6F28-616B-F2F42EE74E36}"/>
              </a:ext>
            </a:extLst>
          </p:cNvPr>
          <p:cNvPicPr>
            <a:picLocks noChangeAspect="1"/>
          </p:cNvPicPr>
          <p:nvPr/>
        </p:nvPicPr>
        <p:blipFill>
          <a:blip r:embed="rId6">
            <a:duotone>
              <a:schemeClr val="accent5">
                <a:shade val="45000"/>
                <a:satMod val="135000"/>
              </a:schemeClr>
              <a:prstClr val="white"/>
            </a:duotone>
          </a:blip>
          <a:stretch>
            <a:fillRect/>
          </a:stretch>
        </p:blipFill>
        <p:spPr>
          <a:xfrm rot="20097526">
            <a:off x="3096883" y="3998272"/>
            <a:ext cx="2825579" cy="4876800"/>
          </a:xfrm>
          <a:prstGeom prst="rect">
            <a:avLst/>
          </a:prstGeom>
        </p:spPr>
      </p:pic>
      <p:pic>
        <p:nvPicPr>
          <p:cNvPr id="37" name="Picture 36">
            <a:extLst>
              <a:ext uri="{FF2B5EF4-FFF2-40B4-BE49-F238E27FC236}">
                <a16:creationId xmlns:a16="http://schemas.microsoft.com/office/drawing/2014/main" id="{CFA8E965-2960-0FED-F30A-663DA6C9A63F}"/>
              </a:ext>
            </a:extLst>
          </p:cNvPr>
          <p:cNvPicPr>
            <a:picLocks noChangeAspect="1"/>
          </p:cNvPicPr>
          <p:nvPr/>
        </p:nvPicPr>
        <p:blipFill>
          <a:blip r:embed="rId7">
            <a:duotone>
              <a:prstClr val="black"/>
              <a:schemeClr val="accent5">
                <a:tint val="45000"/>
                <a:satMod val="400000"/>
              </a:schemeClr>
            </a:duotone>
          </a:blip>
          <a:stretch>
            <a:fillRect/>
          </a:stretch>
        </p:blipFill>
        <p:spPr>
          <a:xfrm>
            <a:off x="7958501" y="4796268"/>
            <a:ext cx="1369180" cy="1112521"/>
          </a:xfrm>
          <a:prstGeom prst="rect">
            <a:avLst/>
          </a:prstGeom>
        </p:spPr>
      </p:pic>
      <p:pic>
        <p:nvPicPr>
          <p:cNvPr id="38" name="Picture 37">
            <a:extLst>
              <a:ext uri="{FF2B5EF4-FFF2-40B4-BE49-F238E27FC236}">
                <a16:creationId xmlns:a16="http://schemas.microsoft.com/office/drawing/2014/main" id="{AA4C48C5-5D4F-45A9-13FB-4B1B802D19C6}"/>
              </a:ext>
            </a:extLst>
          </p:cNvPr>
          <p:cNvPicPr>
            <a:picLocks noChangeAspect="1"/>
          </p:cNvPicPr>
          <p:nvPr/>
        </p:nvPicPr>
        <p:blipFill>
          <a:blip r:embed="rId7">
            <a:duotone>
              <a:prstClr val="black"/>
              <a:schemeClr val="accent5">
                <a:tint val="45000"/>
                <a:satMod val="400000"/>
              </a:schemeClr>
            </a:duotone>
          </a:blip>
          <a:stretch>
            <a:fillRect/>
          </a:stretch>
        </p:blipFill>
        <p:spPr>
          <a:xfrm>
            <a:off x="11505992" y="4690545"/>
            <a:ext cx="2160104" cy="1112521"/>
          </a:xfrm>
          <a:prstGeom prst="rect">
            <a:avLst/>
          </a:prstGeom>
        </p:spPr>
      </p:pic>
      <p:pic>
        <p:nvPicPr>
          <p:cNvPr id="3" name="Picture 2">
            <a:extLst>
              <a:ext uri="{FF2B5EF4-FFF2-40B4-BE49-F238E27FC236}">
                <a16:creationId xmlns:a16="http://schemas.microsoft.com/office/drawing/2014/main" id="{9C4E6238-C9BF-E144-5BC2-F38156AC96D1}"/>
              </a:ext>
            </a:extLst>
          </p:cNvPr>
          <p:cNvPicPr>
            <a:picLocks noChangeAspect="1"/>
          </p:cNvPicPr>
          <p:nvPr/>
        </p:nvPicPr>
        <p:blipFill>
          <a:blip r:embed="rId8"/>
          <a:stretch>
            <a:fillRect/>
          </a:stretch>
        </p:blipFill>
        <p:spPr>
          <a:xfrm>
            <a:off x="13811962" y="4190000"/>
            <a:ext cx="2085220" cy="2113609"/>
          </a:xfrm>
          <a:prstGeom prst="rect">
            <a:avLst/>
          </a:prstGeom>
        </p:spPr>
      </p:pic>
      <p:pic>
        <p:nvPicPr>
          <p:cNvPr id="5" name="Picture 4">
            <a:extLst>
              <a:ext uri="{FF2B5EF4-FFF2-40B4-BE49-F238E27FC236}">
                <a16:creationId xmlns:a16="http://schemas.microsoft.com/office/drawing/2014/main" id="{C79FB969-0483-921A-2C11-9EAE1E1E8F53}"/>
              </a:ext>
            </a:extLst>
          </p:cNvPr>
          <p:cNvPicPr>
            <a:picLocks noChangeAspect="1"/>
          </p:cNvPicPr>
          <p:nvPr/>
        </p:nvPicPr>
        <p:blipFill>
          <a:blip r:embed="rId9"/>
          <a:stretch>
            <a:fillRect/>
          </a:stretch>
        </p:blipFill>
        <p:spPr>
          <a:xfrm>
            <a:off x="5822209" y="4021158"/>
            <a:ext cx="2201432" cy="2113609"/>
          </a:xfrm>
          <a:prstGeom prst="rect">
            <a:avLst/>
          </a:prstGeom>
        </p:spPr>
      </p:pic>
    </p:spTree>
    <p:extLst>
      <p:ext uri="{BB962C8B-B14F-4D97-AF65-F5344CB8AC3E}">
        <p14:creationId xmlns:p14="http://schemas.microsoft.com/office/powerpoint/2010/main" val="1644366465"/>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 name="Google Shape;406;p67">
            <a:extLst>
              <a:ext uri="{FF2B5EF4-FFF2-40B4-BE49-F238E27FC236}">
                <a16:creationId xmlns:a16="http://schemas.microsoft.com/office/drawing/2014/main" id="{B704DBB7-16C3-4B00-2311-BBB19DF24048}"/>
              </a:ext>
            </a:extLst>
          </p:cNvPr>
          <p:cNvSpPr txBox="1">
            <a:spLocks noGrp="1"/>
          </p:cNvSpPr>
          <p:nvPr>
            <p:ph type="title"/>
          </p:nvPr>
        </p:nvSpPr>
        <p:spPr>
          <a:xfrm>
            <a:off x="19145" y="7871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Different Types of Logs</a:t>
            </a:r>
            <a:endParaRPr/>
          </a:p>
        </p:txBody>
      </p:sp>
      <p:sp>
        <p:nvSpPr>
          <p:cNvPr id="6" name="Brandline_LVC">
            <a:extLst>
              <a:ext uri="{FF2B5EF4-FFF2-40B4-BE49-F238E27FC236}">
                <a16:creationId xmlns:a16="http://schemas.microsoft.com/office/drawing/2014/main" id="{B3AAA7BC-3461-6D76-A95D-38CFC7FAE8CD}"/>
              </a:ext>
            </a:extLst>
          </p:cNvPr>
          <p:cNvSpPr/>
          <p:nvPr/>
        </p:nvSpPr>
        <p:spPr>
          <a:xfrm>
            <a:off x="5588000" y="665193"/>
            <a:ext cx="508603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AB27BE76-2C97-0664-8252-1F6EFA8ECE27}"/>
              </a:ext>
            </a:extLst>
          </p:cNvPr>
          <p:cNvGrpSpPr/>
          <p:nvPr/>
        </p:nvGrpSpPr>
        <p:grpSpPr>
          <a:xfrm>
            <a:off x="642996" y="1570148"/>
            <a:ext cx="4892282" cy="6394757"/>
            <a:chOff x="548808" y="1570147"/>
            <a:chExt cx="4892282" cy="6394757"/>
          </a:xfrm>
        </p:grpSpPr>
        <p:sp>
          <p:nvSpPr>
            <p:cNvPr id="21" name="Google Shape;4846;p411">
              <a:extLst>
                <a:ext uri="{FF2B5EF4-FFF2-40B4-BE49-F238E27FC236}">
                  <a16:creationId xmlns:a16="http://schemas.microsoft.com/office/drawing/2014/main" id="{07C9FCC8-A9AC-43D7-8E50-4C6897116152}"/>
                </a:ext>
              </a:extLst>
            </p:cNvPr>
            <p:cNvSpPr/>
            <p:nvPr/>
          </p:nvSpPr>
          <p:spPr>
            <a:xfrm>
              <a:off x="774157" y="2247529"/>
              <a:ext cx="4441585" cy="5717375"/>
            </a:xfrm>
            <a:prstGeom prst="roundRect">
              <a:avLst>
                <a:gd name="adj" fmla="val 493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342900" lvl="0" indent="-342900">
                <a:lnSpc>
                  <a:spcPct val="114000"/>
                </a:lnSpc>
                <a:buFont typeface="Arial" panose="020B0604020202020204" pitchFamily="34" charset="0"/>
                <a:buChar char="•"/>
              </a:pPr>
              <a:endParaRPr lang="en-US" sz="20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lvl="0">
                <a:lnSpc>
                  <a:spcPct val="114000"/>
                </a:lnSpc>
              </a:pPr>
              <a:endParaRPr lang="en-US" sz="200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oogle Shape;313;p40">
              <a:extLst>
                <a:ext uri="{FF2B5EF4-FFF2-40B4-BE49-F238E27FC236}">
                  <a16:creationId xmlns:a16="http://schemas.microsoft.com/office/drawing/2014/main" id="{516658B5-4C92-4FB8-A764-D7D0686BA5AF}"/>
                </a:ext>
              </a:extLst>
            </p:cNvPr>
            <p:cNvGrpSpPr/>
            <p:nvPr/>
          </p:nvGrpSpPr>
          <p:grpSpPr>
            <a:xfrm>
              <a:off x="548808" y="1570147"/>
              <a:ext cx="4892282" cy="725054"/>
              <a:chOff x="3002404" y="1390514"/>
              <a:chExt cx="3929012" cy="2040997"/>
            </a:xfrm>
          </p:grpSpPr>
          <p:sp>
            <p:nvSpPr>
              <p:cNvPr id="23" name="Google Shape;314;p40">
                <a:extLst>
                  <a:ext uri="{FF2B5EF4-FFF2-40B4-BE49-F238E27FC236}">
                    <a16:creationId xmlns:a16="http://schemas.microsoft.com/office/drawing/2014/main" id="{EE990170-EE26-4CD9-BCE9-7B538C7D4CD2}"/>
                  </a:ext>
                </a:extLst>
              </p:cNvPr>
              <p:cNvSpPr/>
              <p:nvPr/>
            </p:nvSpPr>
            <p:spPr>
              <a:xfrm rot="-5400000">
                <a:off x="3863939" y="920039"/>
                <a:ext cx="2040997"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lang="en-US"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4" name="Google Shape;316;p40">
                <a:extLst>
                  <a:ext uri="{FF2B5EF4-FFF2-40B4-BE49-F238E27FC236}">
                    <a16:creationId xmlns:a16="http://schemas.microsoft.com/office/drawing/2014/main" id="{EA95478E-8AAD-4E3D-BECC-C380FBFDB5D3}"/>
                  </a:ext>
                </a:extLst>
              </p:cNvPr>
              <p:cNvSpPr txBox="1"/>
              <p:nvPr/>
            </p:nvSpPr>
            <p:spPr>
              <a:xfrm>
                <a:off x="3002404" y="1672995"/>
                <a:ext cx="3929012" cy="1341840"/>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DNS log files</a:t>
                </a:r>
              </a:p>
            </p:txBody>
          </p:sp>
        </p:grpSp>
        <p:sp>
          <p:nvSpPr>
            <p:cNvPr id="7" name="TextBox 6">
              <a:extLst>
                <a:ext uri="{FF2B5EF4-FFF2-40B4-BE49-F238E27FC236}">
                  <a16:creationId xmlns:a16="http://schemas.microsoft.com/office/drawing/2014/main" id="{7E73804D-35D7-36DD-EF0E-B7A1E6E81D26}"/>
                </a:ext>
              </a:extLst>
            </p:cNvPr>
            <p:cNvSpPr txBox="1"/>
            <p:nvPr/>
          </p:nvSpPr>
          <p:spPr>
            <a:xfrm>
              <a:off x="927100" y="3058566"/>
              <a:ext cx="4288642" cy="3182538"/>
            </a:xfrm>
            <a:prstGeom prst="rect">
              <a:avLst/>
            </a:prstGeom>
            <a:noFill/>
          </p:spPr>
          <p:txBody>
            <a:bodyPr wrap="square" rtlCol="0">
              <a:spAutoFit/>
            </a:bodyPr>
            <a:lstStyle/>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A DNS log file records websites and devices that have been visited in addition to failed DNS resolutions. </a:t>
              </a:r>
            </a:p>
            <a:p>
              <a:pPr lvl="0">
                <a:lnSpc>
                  <a:spcPct val="115000"/>
                </a:lnSpc>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These are all warning signs that may indicate intrusion attempts on the system.</a:t>
              </a:r>
            </a:p>
          </p:txBody>
        </p:sp>
      </p:grpSp>
      <p:grpSp>
        <p:nvGrpSpPr>
          <p:cNvPr id="11" name="Group 10">
            <a:extLst>
              <a:ext uri="{FF2B5EF4-FFF2-40B4-BE49-F238E27FC236}">
                <a16:creationId xmlns:a16="http://schemas.microsoft.com/office/drawing/2014/main" id="{23DB371A-A98D-F053-F7B6-16B46C552DE2}"/>
              </a:ext>
            </a:extLst>
          </p:cNvPr>
          <p:cNvGrpSpPr/>
          <p:nvPr/>
        </p:nvGrpSpPr>
        <p:grpSpPr>
          <a:xfrm>
            <a:off x="5654564" y="1530746"/>
            <a:ext cx="4946872" cy="6434159"/>
            <a:chOff x="5583781" y="1530746"/>
            <a:chExt cx="4946872" cy="6434159"/>
          </a:xfrm>
        </p:grpSpPr>
        <p:grpSp>
          <p:nvGrpSpPr>
            <p:cNvPr id="10" name="Group 9">
              <a:extLst>
                <a:ext uri="{FF2B5EF4-FFF2-40B4-BE49-F238E27FC236}">
                  <a16:creationId xmlns:a16="http://schemas.microsoft.com/office/drawing/2014/main" id="{A9AD194A-54E7-2C27-F67B-5B7180C9DA0A}"/>
                </a:ext>
              </a:extLst>
            </p:cNvPr>
            <p:cNvGrpSpPr/>
            <p:nvPr/>
          </p:nvGrpSpPr>
          <p:grpSpPr>
            <a:xfrm>
              <a:off x="5583781" y="1530746"/>
              <a:ext cx="4946872" cy="6434159"/>
              <a:chOff x="5051383" y="1530746"/>
              <a:chExt cx="4946872" cy="6434159"/>
            </a:xfrm>
          </p:grpSpPr>
          <p:sp>
            <p:nvSpPr>
              <p:cNvPr id="25" name="Google Shape;4846;p411">
                <a:extLst>
                  <a:ext uri="{FF2B5EF4-FFF2-40B4-BE49-F238E27FC236}">
                    <a16:creationId xmlns:a16="http://schemas.microsoft.com/office/drawing/2014/main" id="{18BCCC57-BAE1-4699-A01F-6630E6D09052}"/>
                  </a:ext>
                </a:extLst>
              </p:cNvPr>
              <p:cNvSpPr/>
              <p:nvPr/>
            </p:nvSpPr>
            <p:spPr>
              <a:xfrm>
                <a:off x="5051383" y="2242078"/>
                <a:ext cx="4852248" cy="5722827"/>
              </a:xfrm>
              <a:prstGeom prst="roundRect">
                <a:avLst>
                  <a:gd name="adj" fmla="val 4998"/>
                </a:avLst>
              </a:prstGeom>
              <a:noFill/>
              <a:ln w="25400"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lvl="0" algn="ctr">
                  <a:lnSpc>
                    <a:spcPct val="114000"/>
                  </a:lnSpc>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lvl="0" algn="ctr">
                  <a:lnSpc>
                    <a:spcPct val="114000"/>
                  </a:lnSpc>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nvGrpSpPr>
              <p:cNvPr id="26" name="Google Shape;313;p40">
                <a:extLst>
                  <a:ext uri="{FF2B5EF4-FFF2-40B4-BE49-F238E27FC236}">
                    <a16:creationId xmlns:a16="http://schemas.microsoft.com/office/drawing/2014/main" id="{A0233445-2449-4532-9BC2-64ADD76437E2}"/>
                  </a:ext>
                </a:extLst>
              </p:cNvPr>
              <p:cNvGrpSpPr/>
              <p:nvPr/>
            </p:nvGrpSpPr>
            <p:grpSpPr>
              <a:xfrm>
                <a:off x="5192950" y="1530746"/>
                <a:ext cx="4805305" cy="764455"/>
                <a:chOff x="2868000" y="1390514"/>
                <a:chExt cx="3929012" cy="2040997"/>
              </a:xfrm>
            </p:grpSpPr>
            <p:sp>
              <p:nvSpPr>
                <p:cNvPr id="27" name="Google Shape;314;p40">
                  <a:extLst>
                    <a:ext uri="{FF2B5EF4-FFF2-40B4-BE49-F238E27FC236}">
                      <a16:creationId xmlns:a16="http://schemas.microsoft.com/office/drawing/2014/main" id="{6661D302-2ED5-4CD0-92C1-0BF8207840C7}"/>
                    </a:ext>
                  </a:extLst>
                </p:cNvPr>
                <p:cNvSpPr/>
                <p:nvPr/>
              </p:nvSpPr>
              <p:spPr>
                <a:xfrm rot="-5400000">
                  <a:off x="3863939" y="920039"/>
                  <a:ext cx="2040997"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8" name="Google Shape;316;p40">
                  <a:extLst>
                    <a:ext uri="{FF2B5EF4-FFF2-40B4-BE49-F238E27FC236}">
                      <a16:creationId xmlns:a16="http://schemas.microsoft.com/office/drawing/2014/main" id="{57DBC591-D01C-40F9-94BE-BC42A9956061}"/>
                    </a:ext>
                  </a:extLst>
                </p:cNvPr>
                <p:cNvSpPr txBox="1"/>
                <p:nvPr/>
              </p:nvSpPr>
              <p:spPr>
                <a:xfrm>
                  <a:off x="2868000" y="1632479"/>
                  <a:ext cx="3929012" cy="1272680"/>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Metadata</a:t>
                  </a:r>
                </a:p>
              </p:txBody>
            </p:sp>
          </p:grpSp>
        </p:grpSp>
        <p:sp>
          <p:nvSpPr>
            <p:cNvPr id="8" name="TextBox 7">
              <a:extLst>
                <a:ext uri="{FF2B5EF4-FFF2-40B4-BE49-F238E27FC236}">
                  <a16:creationId xmlns:a16="http://schemas.microsoft.com/office/drawing/2014/main" id="{DDB3DEBF-EBFE-6956-D374-170CDAA01DD0}"/>
                </a:ext>
              </a:extLst>
            </p:cNvPr>
            <p:cNvSpPr txBox="1"/>
            <p:nvPr/>
          </p:nvSpPr>
          <p:spPr>
            <a:xfrm>
              <a:off x="5614134" y="2940795"/>
              <a:ext cx="4806319" cy="4350550"/>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Metadata refers to information about data, such as file attributes, access times, user interactions, and, for photos, the location of the picture. </a:t>
              </a:r>
            </a:p>
            <a:p>
              <a:pPr marL="342900" indent="-342900">
                <a:lnSpc>
                  <a:spcPct val="115000"/>
                </a:lnSpc>
                <a:buFont typeface="Arial" panose="020B0604020202020204" pitchFamily="34" charset="0"/>
                <a:buChar char="•"/>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Metadata enhances the investigative process by revealing the who, what, when, and where behind digital activities.</a:t>
              </a:r>
            </a:p>
          </p:txBody>
        </p:sp>
      </p:grpSp>
      <p:grpSp>
        <p:nvGrpSpPr>
          <p:cNvPr id="13" name="Group 12">
            <a:extLst>
              <a:ext uri="{FF2B5EF4-FFF2-40B4-BE49-F238E27FC236}">
                <a16:creationId xmlns:a16="http://schemas.microsoft.com/office/drawing/2014/main" id="{2A7A6C8D-2F76-0063-869A-1382D5560E67}"/>
              </a:ext>
            </a:extLst>
          </p:cNvPr>
          <p:cNvGrpSpPr/>
          <p:nvPr/>
        </p:nvGrpSpPr>
        <p:grpSpPr>
          <a:xfrm>
            <a:off x="10870031" y="1471010"/>
            <a:ext cx="4806319" cy="6435675"/>
            <a:chOff x="10672220" y="1529229"/>
            <a:chExt cx="4806319" cy="6435675"/>
          </a:xfrm>
        </p:grpSpPr>
        <p:sp>
          <p:nvSpPr>
            <p:cNvPr id="33" name="Google Shape;4846;p411">
              <a:extLst>
                <a:ext uri="{FF2B5EF4-FFF2-40B4-BE49-F238E27FC236}">
                  <a16:creationId xmlns:a16="http://schemas.microsoft.com/office/drawing/2014/main" id="{58576B99-4917-44AF-9AC4-B1AC041E0A4E}"/>
                </a:ext>
              </a:extLst>
            </p:cNvPr>
            <p:cNvSpPr/>
            <p:nvPr/>
          </p:nvSpPr>
          <p:spPr>
            <a:xfrm>
              <a:off x="10672220" y="2295201"/>
              <a:ext cx="4806319" cy="5669703"/>
            </a:xfrm>
            <a:prstGeom prst="roundRect">
              <a:avLst>
                <a:gd name="adj" fmla="val 3975"/>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342900" lvl="0" indent="-342900">
                <a:lnSpc>
                  <a:spcPct val="114000"/>
                </a:lnSpc>
                <a:buFont typeface="Arial" panose="020B0604020202020204" pitchFamily="34" charset="0"/>
                <a:buChar char="•"/>
              </a:pPr>
              <a:endParaRPr lang="en-US" sz="200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4" name="Google Shape;313;p40">
              <a:extLst>
                <a:ext uri="{FF2B5EF4-FFF2-40B4-BE49-F238E27FC236}">
                  <a16:creationId xmlns:a16="http://schemas.microsoft.com/office/drawing/2014/main" id="{6614328A-BA82-4C59-BC7D-10A4321D2F95}"/>
                </a:ext>
              </a:extLst>
            </p:cNvPr>
            <p:cNvGrpSpPr/>
            <p:nvPr/>
          </p:nvGrpSpPr>
          <p:grpSpPr>
            <a:xfrm>
              <a:off x="10963370" y="1529229"/>
              <a:ext cx="4224019" cy="824206"/>
              <a:chOff x="3092299" y="857233"/>
              <a:chExt cx="3438909" cy="2574279"/>
            </a:xfrm>
          </p:grpSpPr>
          <p:sp>
            <p:nvSpPr>
              <p:cNvPr id="35" name="Google Shape;314;p40">
                <a:extLst>
                  <a:ext uri="{FF2B5EF4-FFF2-40B4-BE49-F238E27FC236}">
                    <a16:creationId xmlns:a16="http://schemas.microsoft.com/office/drawing/2014/main" id="{7CFED904-0F19-4297-A41A-5DF1C3C62422}"/>
                  </a:ext>
                </a:extLst>
              </p:cNvPr>
              <p:cNvSpPr/>
              <p:nvPr/>
            </p:nvSpPr>
            <p:spPr>
              <a:xfrm rot="16200000">
                <a:off x="3597299" y="653399"/>
                <a:ext cx="2574279"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6" name="Google Shape;316;p40">
                <a:extLst>
                  <a:ext uri="{FF2B5EF4-FFF2-40B4-BE49-F238E27FC236}">
                    <a16:creationId xmlns:a16="http://schemas.microsoft.com/office/drawing/2014/main" id="{B3684149-810F-4EC2-B444-1C4C94E00106}"/>
                  </a:ext>
                </a:extLst>
              </p:cNvPr>
              <p:cNvSpPr txBox="1"/>
              <p:nvPr/>
            </p:nvSpPr>
            <p:spPr>
              <a:xfrm>
                <a:off x="3092299" y="1298462"/>
                <a:ext cx="3438909" cy="1488842"/>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Web server log files</a:t>
                </a:r>
              </a:p>
            </p:txBody>
          </p:sp>
        </p:grpSp>
        <p:sp>
          <p:nvSpPr>
            <p:cNvPr id="9" name="TextBox 8">
              <a:extLst>
                <a:ext uri="{FF2B5EF4-FFF2-40B4-BE49-F238E27FC236}">
                  <a16:creationId xmlns:a16="http://schemas.microsoft.com/office/drawing/2014/main" id="{5F3991CE-3FAF-9FA3-384D-5FBCE1DAB216}"/>
                </a:ext>
              </a:extLst>
            </p:cNvPr>
            <p:cNvSpPr txBox="1"/>
            <p:nvPr/>
          </p:nvSpPr>
          <p:spPr>
            <a:xfrm>
              <a:off x="10739840" y="2940795"/>
              <a:ext cx="4589060" cy="3182538"/>
            </a:xfrm>
            <a:prstGeom prst="rect">
              <a:avLst/>
            </a:prstGeom>
            <a:noFill/>
          </p:spPr>
          <p:txBody>
            <a:bodyPr wrap="square" rtlCol="0">
              <a:spAutoFit/>
            </a:bodyPr>
            <a:lstStyle/>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The web server log file captures the connections to the web server itself. </a:t>
              </a:r>
            </a:p>
            <a:p>
              <a:pPr marL="342900" lvl="0" indent="-342900">
                <a:lnSpc>
                  <a:spcPct val="115000"/>
                </a:lnSpc>
                <a:buFont typeface="Arial" panose="020B0604020202020204" pitchFamily="34" charset="0"/>
                <a:buChar char="•"/>
              </a:pP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marL="342900" lvl="0" indent="-342900">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It lists the visitor’s source IP addresses, status codes, and web pages or web applications visited.</a:t>
              </a:r>
            </a:p>
          </p:txBody>
        </p:sp>
      </p:grpSp>
    </p:spTree>
    <p:extLst>
      <p:ext uri="{BB962C8B-B14F-4D97-AF65-F5344CB8AC3E}">
        <p14:creationId xmlns:p14="http://schemas.microsoft.com/office/powerpoint/2010/main" val="41649963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2A-F95C-3BFD-912F-CB3D8B933741}"/>
              </a:ext>
            </a:extLst>
          </p:cNvPr>
          <p:cNvSpPr>
            <a:spLocks noGrp="1"/>
          </p:cNvSpPr>
          <p:nvPr>
            <p:ph type="title"/>
          </p:nvPr>
        </p:nvSpPr>
        <p:spPr>
          <a:xfrm>
            <a:off x="36140" y="190302"/>
            <a:ext cx="16276320" cy="687244"/>
          </a:xfrm>
        </p:spPr>
        <p:txBody>
          <a:bodyPr/>
          <a:lstStyle/>
          <a:p>
            <a:r>
              <a:rPr lang="en-US"/>
              <a:t>Types of Windows Logs</a:t>
            </a:r>
          </a:p>
        </p:txBody>
      </p:sp>
      <p:grpSp>
        <p:nvGrpSpPr>
          <p:cNvPr id="13" name="Group 12">
            <a:extLst>
              <a:ext uri="{FF2B5EF4-FFF2-40B4-BE49-F238E27FC236}">
                <a16:creationId xmlns:a16="http://schemas.microsoft.com/office/drawing/2014/main" id="{5EFA4AA2-D1C2-E537-A4A4-68706850D5B5}"/>
              </a:ext>
            </a:extLst>
          </p:cNvPr>
          <p:cNvGrpSpPr/>
          <p:nvPr/>
        </p:nvGrpSpPr>
        <p:grpSpPr>
          <a:xfrm>
            <a:off x="10645632" y="2118481"/>
            <a:ext cx="3951622" cy="4701419"/>
            <a:chOff x="10645632" y="2118481"/>
            <a:chExt cx="3951622" cy="4701419"/>
          </a:xfrm>
        </p:grpSpPr>
        <p:sp>
          <p:nvSpPr>
            <p:cNvPr id="4" name="Rectangle: Rounded Corners 3">
              <a:extLst>
                <a:ext uri="{FF2B5EF4-FFF2-40B4-BE49-F238E27FC236}">
                  <a16:creationId xmlns:a16="http://schemas.microsoft.com/office/drawing/2014/main" id="{5DFD7B5C-E655-D634-9AA5-DBD32520DF01}"/>
                </a:ext>
              </a:extLst>
            </p:cNvPr>
            <p:cNvSpPr/>
            <p:nvPr/>
          </p:nvSpPr>
          <p:spPr>
            <a:xfrm>
              <a:off x="10645633" y="2118481"/>
              <a:ext cx="3951621" cy="4701419"/>
            </a:xfrm>
            <a:prstGeom prst="roundRect">
              <a:avLst>
                <a:gd name="adj" fmla="val 4868"/>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Google Shape;658;ge961dd843d_0_403">
              <a:extLst>
                <a:ext uri="{FF2B5EF4-FFF2-40B4-BE49-F238E27FC236}">
                  <a16:creationId xmlns:a16="http://schemas.microsoft.com/office/drawing/2014/main" id="{F988BDDC-D38F-59E6-9726-55778E42E6FA}"/>
                </a:ext>
              </a:extLst>
            </p:cNvPr>
            <p:cNvSpPr txBox="1"/>
            <p:nvPr/>
          </p:nvSpPr>
          <p:spPr>
            <a:xfrm>
              <a:off x="10645632" y="2624854"/>
              <a:ext cx="3951622" cy="3688672"/>
            </a:xfrm>
            <a:prstGeom prst="rect">
              <a:avLst/>
            </a:prstGeom>
            <a:noFill/>
            <a:ln>
              <a:noFill/>
            </a:ln>
          </p:spPr>
          <p:txBody>
            <a:bodyPr spcFirstLastPara="1" wrap="square" lIns="91425" tIns="91425" rIns="91425" bIns="91425" anchor="t" anchorCtr="0">
              <a:spAutoFit/>
            </a:bodyPr>
            <a:lstStyle/>
            <a:p>
              <a:pPr algn="ctr">
                <a:lnSpc>
                  <a:spcPct val="115000"/>
                </a:lnSpc>
                <a:buSzPts val="2200"/>
              </a:pPr>
              <a:r>
                <a:rPr lang="en-US" sz="2200" b="1">
                  <a:solidFill>
                    <a:srgbClr val="404040"/>
                  </a:solidFill>
                  <a:latin typeface="Open Sans" pitchFamily="2" charset="0"/>
                  <a:sym typeface="Open Sans"/>
                </a:rPr>
                <a:t>Security logs</a:t>
              </a:r>
            </a:p>
            <a:p>
              <a:pPr>
                <a:lnSpc>
                  <a:spcPct val="115000"/>
                </a:lnSpc>
                <a:buSzPts val="2200"/>
              </a:pPr>
              <a:endParaRPr lang="en-US" sz="2200">
                <a:solidFill>
                  <a:srgbClr val="404040"/>
                </a:solidFill>
                <a:latin typeface="Open Sans" pitchFamily="2" charset="0"/>
                <a:ea typeface="Open Sans"/>
                <a:cs typeface="Open Sans"/>
              </a:endParaRPr>
            </a:p>
            <a:p>
              <a:pPr algn="ctr">
                <a:lnSpc>
                  <a:spcPct val="115000"/>
                </a:lnSpc>
                <a:buSzPts val="2200"/>
              </a:pPr>
              <a:r>
                <a:rPr lang="en-US" sz="2200">
                  <a:solidFill>
                    <a:srgbClr val="404040"/>
                  </a:solidFill>
                  <a:latin typeface="Open Sans" pitchFamily="2" charset="0"/>
                  <a:ea typeface="Open Sans"/>
                  <a:cs typeface="Open Sans"/>
                </a:rPr>
                <a:t>These logs store data such as failed login attempts, access control changes, and other security events that may provide information on an attempted security breach</a:t>
              </a:r>
            </a:p>
          </p:txBody>
        </p:sp>
      </p:grpSp>
      <p:grpSp>
        <p:nvGrpSpPr>
          <p:cNvPr id="15" name="Group 14">
            <a:extLst>
              <a:ext uri="{FF2B5EF4-FFF2-40B4-BE49-F238E27FC236}">
                <a16:creationId xmlns:a16="http://schemas.microsoft.com/office/drawing/2014/main" id="{A653A303-2F21-763C-59D1-D5FFA5F74132}"/>
              </a:ext>
            </a:extLst>
          </p:cNvPr>
          <p:cNvGrpSpPr/>
          <p:nvPr/>
        </p:nvGrpSpPr>
        <p:grpSpPr>
          <a:xfrm>
            <a:off x="6152189" y="2118480"/>
            <a:ext cx="3951621" cy="4701419"/>
            <a:chOff x="6152189" y="2118480"/>
            <a:chExt cx="3951621" cy="4701419"/>
          </a:xfrm>
        </p:grpSpPr>
        <p:sp>
          <p:nvSpPr>
            <p:cNvPr id="11" name="Rectangle: Rounded Corners 10">
              <a:extLst>
                <a:ext uri="{FF2B5EF4-FFF2-40B4-BE49-F238E27FC236}">
                  <a16:creationId xmlns:a16="http://schemas.microsoft.com/office/drawing/2014/main" id="{0204B919-487A-B93E-0262-BED9F17DEA94}"/>
                </a:ext>
              </a:extLst>
            </p:cNvPr>
            <p:cNvSpPr/>
            <p:nvPr/>
          </p:nvSpPr>
          <p:spPr>
            <a:xfrm>
              <a:off x="6152189" y="2118480"/>
              <a:ext cx="3951621" cy="4701419"/>
            </a:xfrm>
            <a:prstGeom prst="roundRect">
              <a:avLst>
                <a:gd name="adj" fmla="val 4868"/>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Google Shape;658;ge961dd843d_0_403">
              <a:extLst>
                <a:ext uri="{FF2B5EF4-FFF2-40B4-BE49-F238E27FC236}">
                  <a16:creationId xmlns:a16="http://schemas.microsoft.com/office/drawing/2014/main" id="{58AC5D51-4AD1-FED5-1FC4-5521F7DD3CFA}"/>
                </a:ext>
              </a:extLst>
            </p:cNvPr>
            <p:cNvSpPr txBox="1"/>
            <p:nvPr/>
          </p:nvSpPr>
          <p:spPr>
            <a:xfrm>
              <a:off x="6152189" y="2430185"/>
              <a:ext cx="3951621" cy="4078009"/>
            </a:xfrm>
            <a:prstGeom prst="rect">
              <a:avLst/>
            </a:prstGeom>
            <a:noFill/>
            <a:ln>
              <a:noFill/>
            </a:ln>
          </p:spPr>
          <p:txBody>
            <a:bodyPr spcFirstLastPara="1" wrap="square" lIns="91425" tIns="91425" rIns="91425" bIns="91425" anchor="t" anchorCtr="0">
              <a:spAutoFit/>
            </a:bodyPr>
            <a:lstStyle/>
            <a:p>
              <a:pPr algn="ctr">
                <a:lnSpc>
                  <a:spcPct val="115000"/>
                </a:lnSpc>
                <a:buSzPts val="2200"/>
              </a:pPr>
              <a:r>
                <a:rPr lang="en-US" sz="2200" b="1">
                  <a:solidFill>
                    <a:srgbClr val="404040"/>
                  </a:solidFill>
                  <a:latin typeface="Open Sans" pitchFamily="2" charset="0"/>
                  <a:sym typeface="Open Sans"/>
                </a:rPr>
                <a:t>Application logs</a:t>
              </a:r>
            </a:p>
            <a:p>
              <a:pPr algn="ctr">
                <a:lnSpc>
                  <a:spcPct val="115000"/>
                </a:lnSpc>
                <a:buSzPts val="2200"/>
              </a:pPr>
              <a:endParaRPr lang="en-US" sz="2200">
                <a:solidFill>
                  <a:srgbClr val="404040"/>
                </a:solidFill>
                <a:latin typeface="Open Sans" pitchFamily="2" charset="0"/>
                <a:ea typeface="Open Sans"/>
                <a:cs typeface="Open Sans"/>
              </a:endParaRPr>
            </a:p>
            <a:p>
              <a:pPr algn="ctr">
                <a:lnSpc>
                  <a:spcPct val="115000"/>
                </a:lnSpc>
                <a:buSzPts val="2200"/>
              </a:pPr>
              <a:r>
                <a:rPr lang="en-US" sz="2200">
                  <a:solidFill>
                    <a:srgbClr val="404040"/>
                  </a:solidFill>
                  <a:latin typeface="Open Sans" pitchFamily="2" charset="0"/>
                  <a:ea typeface="Open Sans"/>
                  <a:cs typeface="Open Sans"/>
                </a:rPr>
                <a:t>These logs store information about software programs. Developers often use these logs to diagnose issues, but they can also be invaluable for troubleshooting application-specific problems.</a:t>
              </a:r>
            </a:p>
          </p:txBody>
        </p:sp>
      </p:grpSp>
      <p:grpSp>
        <p:nvGrpSpPr>
          <p:cNvPr id="16" name="Group 15">
            <a:extLst>
              <a:ext uri="{FF2B5EF4-FFF2-40B4-BE49-F238E27FC236}">
                <a16:creationId xmlns:a16="http://schemas.microsoft.com/office/drawing/2014/main" id="{63E38871-DE26-DC00-8A3F-08A99A059FE3}"/>
              </a:ext>
            </a:extLst>
          </p:cNvPr>
          <p:cNvGrpSpPr/>
          <p:nvPr/>
        </p:nvGrpSpPr>
        <p:grpSpPr>
          <a:xfrm>
            <a:off x="1658746" y="2118480"/>
            <a:ext cx="3951621" cy="4701419"/>
            <a:chOff x="1441643" y="2118481"/>
            <a:chExt cx="3951621" cy="4701419"/>
          </a:xfrm>
        </p:grpSpPr>
        <p:sp>
          <p:nvSpPr>
            <p:cNvPr id="12" name="Rectangle: Rounded Corners 11">
              <a:extLst>
                <a:ext uri="{FF2B5EF4-FFF2-40B4-BE49-F238E27FC236}">
                  <a16:creationId xmlns:a16="http://schemas.microsoft.com/office/drawing/2014/main" id="{668EA66B-1E9F-D301-FE74-D8CA1F714EE7}"/>
                </a:ext>
              </a:extLst>
            </p:cNvPr>
            <p:cNvSpPr/>
            <p:nvPr/>
          </p:nvSpPr>
          <p:spPr>
            <a:xfrm>
              <a:off x="1441643" y="2118481"/>
              <a:ext cx="3951621" cy="4701419"/>
            </a:xfrm>
            <a:prstGeom prst="roundRect">
              <a:avLst>
                <a:gd name="adj" fmla="val 4868"/>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Google Shape;658;ge961dd843d_0_403">
              <a:extLst>
                <a:ext uri="{FF2B5EF4-FFF2-40B4-BE49-F238E27FC236}">
                  <a16:creationId xmlns:a16="http://schemas.microsoft.com/office/drawing/2014/main" id="{5FB3A5D4-62D5-769A-7349-5F1808D34798}"/>
                </a:ext>
              </a:extLst>
            </p:cNvPr>
            <p:cNvSpPr txBox="1"/>
            <p:nvPr/>
          </p:nvSpPr>
          <p:spPr>
            <a:xfrm>
              <a:off x="1441643" y="2430186"/>
              <a:ext cx="3951621" cy="4078009"/>
            </a:xfrm>
            <a:prstGeom prst="rect">
              <a:avLst/>
            </a:prstGeom>
            <a:noFill/>
            <a:ln>
              <a:noFill/>
            </a:ln>
          </p:spPr>
          <p:txBody>
            <a:bodyPr spcFirstLastPara="1" wrap="square" lIns="91425" tIns="91425" rIns="91425" bIns="91425" anchor="t" anchorCtr="0">
              <a:spAutoFit/>
            </a:bodyPr>
            <a:lstStyle/>
            <a:p>
              <a:pPr algn="ctr">
                <a:lnSpc>
                  <a:spcPct val="115000"/>
                </a:lnSpc>
                <a:buSzPts val="2200"/>
              </a:pPr>
              <a:r>
                <a:rPr lang="en-US" sz="2200" b="1">
                  <a:solidFill>
                    <a:srgbClr val="404040"/>
                  </a:solidFill>
                  <a:latin typeface="Open Sans" pitchFamily="2" charset="0"/>
                  <a:sym typeface="Open Sans"/>
                </a:rPr>
                <a:t>Event logs</a:t>
              </a:r>
            </a:p>
            <a:p>
              <a:pPr>
                <a:lnSpc>
                  <a:spcPct val="115000"/>
                </a:lnSpc>
                <a:buClr>
                  <a:srgbClr val="000000"/>
                </a:buClr>
                <a:buSzPts val="2200"/>
              </a:pPr>
              <a:endParaRPr lang="en-US" sz="2200">
                <a:solidFill>
                  <a:srgbClr val="404040"/>
                </a:solidFill>
                <a:latin typeface="Open Sans" pitchFamily="2" charset="0"/>
                <a:ea typeface="Open Sans"/>
                <a:cs typeface="Open Sans"/>
              </a:endParaRPr>
            </a:p>
            <a:p>
              <a:pPr algn="ctr">
                <a:lnSpc>
                  <a:spcPct val="115000"/>
                </a:lnSpc>
                <a:buSzPts val="2200"/>
              </a:pPr>
              <a:r>
                <a:rPr lang="en-US" sz="2200">
                  <a:solidFill>
                    <a:srgbClr val="404040"/>
                  </a:solidFill>
                  <a:latin typeface="Open Sans" pitchFamily="2" charset="0"/>
                  <a:ea typeface="Open Sans"/>
                  <a:cs typeface="Open Sans"/>
                </a:rPr>
                <a:t>These logs are the heartbeat of the Windows system, recording events such as system startups, shutdowns, application errors, and security-related incidents. Event Viewer, a built-in tool, provides access to this data.</a:t>
              </a:r>
            </a:p>
          </p:txBody>
        </p:sp>
      </p:grpSp>
      <p:sp>
        <p:nvSpPr>
          <p:cNvPr id="6" name="Brandline_LVC">
            <a:extLst>
              <a:ext uri="{FF2B5EF4-FFF2-40B4-BE49-F238E27FC236}">
                <a16:creationId xmlns:a16="http://schemas.microsoft.com/office/drawing/2014/main" id="{FE44B8CC-0E3C-A609-700E-EBA8E8307F91}"/>
              </a:ext>
            </a:extLst>
          </p:cNvPr>
          <p:cNvSpPr/>
          <p:nvPr/>
        </p:nvSpPr>
        <p:spPr>
          <a:xfrm>
            <a:off x="5588000" y="776748"/>
            <a:ext cx="508404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6684720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2A-F95C-3BFD-912F-CB3D8B933741}"/>
              </a:ext>
            </a:extLst>
          </p:cNvPr>
          <p:cNvSpPr>
            <a:spLocks noGrp="1"/>
          </p:cNvSpPr>
          <p:nvPr>
            <p:ph type="title"/>
          </p:nvPr>
        </p:nvSpPr>
        <p:spPr>
          <a:xfrm>
            <a:off x="36140" y="190302"/>
            <a:ext cx="16276320" cy="687244"/>
          </a:xfrm>
        </p:spPr>
        <p:txBody>
          <a:bodyPr/>
          <a:lstStyle/>
          <a:p>
            <a:r>
              <a:rPr lang="en-US"/>
              <a:t>Types of Windows Logs</a:t>
            </a:r>
          </a:p>
        </p:txBody>
      </p:sp>
      <p:grpSp>
        <p:nvGrpSpPr>
          <p:cNvPr id="16" name="Group 15">
            <a:extLst>
              <a:ext uri="{FF2B5EF4-FFF2-40B4-BE49-F238E27FC236}">
                <a16:creationId xmlns:a16="http://schemas.microsoft.com/office/drawing/2014/main" id="{B76BDC4D-F043-15C9-425A-C888C936F45B}"/>
              </a:ext>
            </a:extLst>
          </p:cNvPr>
          <p:cNvGrpSpPr/>
          <p:nvPr/>
        </p:nvGrpSpPr>
        <p:grpSpPr>
          <a:xfrm>
            <a:off x="9241167" y="2118476"/>
            <a:ext cx="4585981" cy="4701419"/>
            <a:chOff x="9241167" y="2118476"/>
            <a:chExt cx="4585981" cy="4701419"/>
          </a:xfrm>
        </p:grpSpPr>
        <p:sp>
          <p:nvSpPr>
            <p:cNvPr id="12" name="Rectangle: Rounded Corners 11">
              <a:extLst>
                <a:ext uri="{FF2B5EF4-FFF2-40B4-BE49-F238E27FC236}">
                  <a16:creationId xmlns:a16="http://schemas.microsoft.com/office/drawing/2014/main" id="{8F5031E8-02FD-BA08-EE24-DE0E82BF844C}"/>
                </a:ext>
              </a:extLst>
            </p:cNvPr>
            <p:cNvSpPr/>
            <p:nvPr/>
          </p:nvSpPr>
          <p:spPr>
            <a:xfrm>
              <a:off x="9241167" y="2118476"/>
              <a:ext cx="4585981" cy="4701419"/>
            </a:xfrm>
            <a:prstGeom prst="roundRect">
              <a:avLst>
                <a:gd name="adj" fmla="val 4868"/>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Google Shape;658;ge961dd843d_0_403">
              <a:extLst>
                <a:ext uri="{FF2B5EF4-FFF2-40B4-BE49-F238E27FC236}">
                  <a16:creationId xmlns:a16="http://schemas.microsoft.com/office/drawing/2014/main" id="{96C8A697-8266-2A88-4BC0-64632B975543}"/>
                </a:ext>
              </a:extLst>
            </p:cNvPr>
            <p:cNvSpPr txBox="1"/>
            <p:nvPr/>
          </p:nvSpPr>
          <p:spPr>
            <a:xfrm>
              <a:off x="9241167" y="2624849"/>
              <a:ext cx="4585981" cy="3688672"/>
            </a:xfrm>
            <a:prstGeom prst="rect">
              <a:avLst/>
            </a:prstGeom>
            <a:noFill/>
            <a:ln>
              <a:noFill/>
            </a:ln>
          </p:spPr>
          <p:txBody>
            <a:bodyPr spcFirstLastPara="1" wrap="square" lIns="91425" tIns="91425" rIns="91425" bIns="91425" anchor="t" anchorCtr="0">
              <a:spAutoFit/>
            </a:bodyPr>
            <a:lstStyle/>
            <a:p>
              <a:pPr algn="ctr">
                <a:lnSpc>
                  <a:spcPct val="115000"/>
                </a:lnSpc>
                <a:buSzPts val="2200"/>
              </a:pPr>
              <a:r>
                <a:rPr lang="en-US" sz="2200" b="1">
                  <a:solidFill>
                    <a:srgbClr val="404040"/>
                  </a:solidFill>
                  <a:latin typeface="Open Sans" pitchFamily="2" charset="0"/>
                  <a:ea typeface="Open Sans"/>
                  <a:cs typeface="Open Sans"/>
                </a:rPr>
                <a:t>Setup logs</a:t>
              </a:r>
            </a:p>
            <a:p>
              <a:pPr algn="ctr">
                <a:lnSpc>
                  <a:spcPct val="115000"/>
                </a:lnSpc>
                <a:buSzPts val="2200"/>
              </a:pPr>
              <a:endParaRPr lang="en-US" sz="2200" b="1">
                <a:solidFill>
                  <a:srgbClr val="404040"/>
                </a:solidFill>
                <a:latin typeface="Open Sans" pitchFamily="2" charset="0"/>
                <a:ea typeface="Open Sans"/>
                <a:cs typeface="Open Sans"/>
              </a:endParaRPr>
            </a:p>
            <a:p>
              <a:pPr algn="ctr">
                <a:lnSpc>
                  <a:spcPct val="115000"/>
                </a:lnSpc>
                <a:buSzPts val="2200"/>
              </a:pPr>
              <a:r>
                <a:rPr lang="en-US" sz="2200">
                  <a:solidFill>
                    <a:srgbClr val="404040"/>
                  </a:solidFill>
                  <a:latin typeface="Open Sans" pitchFamily="2" charset="0"/>
                  <a:ea typeface="Open Sans"/>
                  <a:cs typeface="Open Sans"/>
                </a:rPr>
                <a:t>When you install or upgrade software or hardware components, setup logs record the process. These logs can be handy when troubleshooting installation problems.</a:t>
              </a:r>
            </a:p>
          </p:txBody>
        </p:sp>
      </p:grpSp>
      <p:grpSp>
        <p:nvGrpSpPr>
          <p:cNvPr id="13" name="Group 12">
            <a:extLst>
              <a:ext uri="{FF2B5EF4-FFF2-40B4-BE49-F238E27FC236}">
                <a16:creationId xmlns:a16="http://schemas.microsoft.com/office/drawing/2014/main" id="{BF8DBEDD-ADF0-7218-32A2-6AF06184D06B}"/>
              </a:ext>
            </a:extLst>
          </p:cNvPr>
          <p:cNvGrpSpPr/>
          <p:nvPr/>
        </p:nvGrpSpPr>
        <p:grpSpPr>
          <a:xfrm>
            <a:off x="2428852" y="2118477"/>
            <a:ext cx="4585981" cy="4701419"/>
            <a:chOff x="2428852" y="2118477"/>
            <a:chExt cx="4585981" cy="4701419"/>
          </a:xfrm>
        </p:grpSpPr>
        <p:sp>
          <p:nvSpPr>
            <p:cNvPr id="11" name="Rectangle: Rounded Corners 10">
              <a:extLst>
                <a:ext uri="{FF2B5EF4-FFF2-40B4-BE49-F238E27FC236}">
                  <a16:creationId xmlns:a16="http://schemas.microsoft.com/office/drawing/2014/main" id="{FC5EF26F-8A99-7DFB-DCCA-D161674CA8A4}"/>
                </a:ext>
              </a:extLst>
            </p:cNvPr>
            <p:cNvSpPr/>
            <p:nvPr/>
          </p:nvSpPr>
          <p:spPr>
            <a:xfrm>
              <a:off x="2428852" y="2118477"/>
              <a:ext cx="4585981" cy="4701419"/>
            </a:xfrm>
            <a:prstGeom prst="roundRect">
              <a:avLst>
                <a:gd name="adj" fmla="val 4868"/>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Google Shape;658;ge961dd843d_0_403">
              <a:extLst>
                <a:ext uri="{FF2B5EF4-FFF2-40B4-BE49-F238E27FC236}">
                  <a16:creationId xmlns:a16="http://schemas.microsoft.com/office/drawing/2014/main" id="{4C066851-3084-7BB7-861C-8400838FE046}"/>
                </a:ext>
              </a:extLst>
            </p:cNvPr>
            <p:cNvSpPr txBox="1"/>
            <p:nvPr/>
          </p:nvSpPr>
          <p:spPr>
            <a:xfrm>
              <a:off x="2746032" y="2819519"/>
              <a:ext cx="3951621" cy="3299334"/>
            </a:xfrm>
            <a:prstGeom prst="rect">
              <a:avLst/>
            </a:prstGeom>
            <a:noFill/>
            <a:ln>
              <a:noFill/>
            </a:ln>
          </p:spPr>
          <p:txBody>
            <a:bodyPr spcFirstLastPara="1" wrap="square" lIns="91425" tIns="91425" rIns="91425" bIns="91425" anchor="t" anchorCtr="0">
              <a:spAutoFit/>
            </a:bodyPr>
            <a:lstStyle/>
            <a:p>
              <a:pPr algn="ctr">
                <a:lnSpc>
                  <a:spcPct val="115000"/>
                </a:lnSpc>
                <a:buSzPts val="2200"/>
              </a:pPr>
              <a:r>
                <a:rPr lang="en-US" sz="2200" b="1">
                  <a:solidFill>
                    <a:srgbClr val="404040"/>
                  </a:solidFill>
                  <a:latin typeface="Open Sans" pitchFamily="2" charset="0"/>
                </a:rPr>
                <a:t>System logs</a:t>
              </a:r>
            </a:p>
            <a:p>
              <a:pPr>
                <a:lnSpc>
                  <a:spcPct val="115000"/>
                </a:lnSpc>
                <a:buSzPts val="2200"/>
              </a:pPr>
              <a:endParaRPr lang="en-US" sz="2200">
                <a:solidFill>
                  <a:srgbClr val="404040"/>
                </a:solidFill>
                <a:latin typeface="Open Sans" pitchFamily="2" charset="0"/>
                <a:ea typeface="Open Sans"/>
                <a:cs typeface="Open Sans"/>
              </a:endParaRPr>
            </a:p>
            <a:p>
              <a:pPr algn="ctr">
                <a:lnSpc>
                  <a:spcPct val="115000"/>
                </a:lnSpc>
                <a:buSzPts val="2200"/>
              </a:pPr>
              <a:r>
                <a:rPr lang="en-US" sz="2200">
                  <a:solidFill>
                    <a:srgbClr val="404040"/>
                  </a:solidFill>
                  <a:latin typeface="Open Sans" pitchFamily="2" charset="0"/>
                  <a:ea typeface="Open Sans"/>
                  <a:cs typeface="Open Sans"/>
                </a:rPr>
                <a:t>System logs document system-level events and errors. They are indispensable for identifying and addressing hardware and driver issues.</a:t>
              </a:r>
            </a:p>
          </p:txBody>
        </p:sp>
      </p:grpSp>
      <p:sp>
        <p:nvSpPr>
          <p:cNvPr id="4" name="Brandline_LVC">
            <a:extLst>
              <a:ext uri="{FF2B5EF4-FFF2-40B4-BE49-F238E27FC236}">
                <a16:creationId xmlns:a16="http://schemas.microsoft.com/office/drawing/2014/main" id="{CAB1C912-D2DF-557B-45F6-39CD011B7395}"/>
              </a:ext>
            </a:extLst>
          </p:cNvPr>
          <p:cNvSpPr/>
          <p:nvPr/>
        </p:nvSpPr>
        <p:spPr>
          <a:xfrm>
            <a:off x="5588000" y="776748"/>
            <a:ext cx="508404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805761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Data Sources</a:t>
            </a:r>
            <a:endParaRPr/>
          </a:p>
        </p:txBody>
      </p:sp>
      <p:sp>
        <p:nvSpPr>
          <p:cNvPr id="1869" name="Google Shape;1869;p63"/>
          <p:cNvSpPr/>
          <p:nvPr/>
        </p:nvSpPr>
        <p:spPr>
          <a:xfrm>
            <a:off x="1493249" y="3023184"/>
            <a:ext cx="7932781" cy="4112078"/>
          </a:xfrm>
          <a:prstGeom prst="roundRect">
            <a:avLst>
              <a:gd name="adj" fmla="val 4114"/>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a:lnSpc>
                <a:spcPct val="114000"/>
              </a:lnSpc>
              <a:buSzPts val="2200"/>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SzPts val="2200"/>
              <a:buFont typeface="Arial" panose="020B0604020202020204" pitchFamily="34" charset="0"/>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These sources can range from vulnerability scans that identify weak points in a network to dashboards that provide real-time analytics. </a:t>
            </a:r>
          </a:p>
          <a:p>
            <a:pPr marL="342900" indent="-342900">
              <a:lnSpc>
                <a:spcPct val="114000"/>
              </a:lnSpc>
              <a:buSzPts val="2200"/>
              <a:buFont typeface="Arial" panose="020B0604020202020204" pitchFamily="34" charset="0"/>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SzPts val="2200"/>
              <a:buFont typeface="Arial" panose="020B0604020202020204" pitchFamily="34" charset="0"/>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Understanding how to leverage these data sources effectively is crucial in a comprehensive approach to cybersecurity.</a:t>
            </a:r>
            <a:endParaRPr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4" name="Picture 3">
            <a:extLst>
              <a:ext uri="{FF2B5EF4-FFF2-40B4-BE49-F238E27FC236}">
                <a16:creationId xmlns:a16="http://schemas.microsoft.com/office/drawing/2014/main" id="{F1A8AEB4-6787-AE6D-07AE-9C6A45EECE68}"/>
              </a:ext>
            </a:extLst>
          </p:cNvPr>
          <p:cNvPicPr>
            <a:picLocks noChangeAspect="1"/>
          </p:cNvPicPr>
          <p:nvPr/>
        </p:nvPicPr>
        <p:blipFill>
          <a:blip r:embed="rId3"/>
          <a:stretch>
            <a:fillRect/>
          </a:stretch>
        </p:blipFill>
        <p:spPr>
          <a:xfrm>
            <a:off x="10796361" y="2879028"/>
            <a:ext cx="4112078" cy="4112078"/>
          </a:xfrm>
          <a:prstGeom prst="rect">
            <a:avLst/>
          </a:prstGeom>
        </p:spPr>
      </p:pic>
      <p:sp>
        <p:nvSpPr>
          <p:cNvPr id="6" name="Brandline_LVC">
            <a:extLst>
              <a:ext uri="{FF2B5EF4-FFF2-40B4-BE49-F238E27FC236}">
                <a16:creationId xmlns:a16="http://schemas.microsoft.com/office/drawing/2014/main" id="{A8A0900A-9C5B-2C2D-6FDB-233CAD2939E9}"/>
              </a:ext>
            </a:extLst>
          </p:cNvPr>
          <p:cNvSpPr/>
          <p:nvPr/>
        </p:nvSpPr>
        <p:spPr>
          <a:xfrm>
            <a:off x="6680201" y="816324"/>
            <a:ext cx="28972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753E3DD-85DC-5D2B-DB55-A7D255EA3CB2}"/>
              </a:ext>
            </a:extLst>
          </p:cNvPr>
          <p:cNvSpPr txBox="1"/>
          <p:nvPr/>
        </p:nvSpPr>
        <p:spPr>
          <a:xfrm>
            <a:off x="2861187" y="1268361"/>
            <a:ext cx="9645445"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Data sources are the various tools and methods used to collect, analyze, and present information that supports an investigation. </a:t>
            </a:r>
          </a:p>
        </p:txBody>
      </p:sp>
    </p:spTree>
    <p:extLst>
      <p:ext uri="{BB962C8B-B14F-4D97-AF65-F5344CB8AC3E}">
        <p14:creationId xmlns:p14="http://schemas.microsoft.com/office/powerpoint/2010/main" val="139872244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19145" y="7871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Data Sources</a:t>
            </a:r>
            <a:endParaRPr/>
          </a:p>
        </p:txBody>
      </p:sp>
      <p:pic>
        <p:nvPicPr>
          <p:cNvPr id="424" name="Google Shape;424;p67"/>
          <p:cNvPicPr preferRelativeResize="0"/>
          <p:nvPr/>
        </p:nvPicPr>
        <p:blipFill rotWithShape="1">
          <a:blip r:embed="rId3">
            <a:alphaModFix/>
          </a:blip>
          <a:srcRect/>
          <a:stretch/>
        </p:blipFill>
        <p:spPr>
          <a:xfrm>
            <a:off x="6720831" y="619442"/>
            <a:ext cx="2814338" cy="365760"/>
          </a:xfrm>
          <a:prstGeom prst="rect">
            <a:avLst/>
          </a:prstGeom>
          <a:noFill/>
          <a:ln>
            <a:noFill/>
          </a:ln>
        </p:spPr>
      </p:pic>
      <p:grpSp>
        <p:nvGrpSpPr>
          <p:cNvPr id="10" name="Group 9">
            <a:extLst>
              <a:ext uri="{FF2B5EF4-FFF2-40B4-BE49-F238E27FC236}">
                <a16:creationId xmlns:a16="http://schemas.microsoft.com/office/drawing/2014/main" id="{DE37E659-19FC-C980-B169-A5E39C67D91A}"/>
              </a:ext>
            </a:extLst>
          </p:cNvPr>
          <p:cNvGrpSpPr/>
          <p:nvPr/>
        </p:nvGrpSpPr>
        <p:grpSpPr>
          <a:xfrm>
            <a:off x="3614566" y="2730775"/>
            <a:ext cx="3505168" cy="4031305"/>
            <a:chOff x="4778256" y="2730775"/>
            <a:chExt cx="3505168" cy="4031305"/>
          </a:xfrm>
        </p:grpSpPr>
        <p:grpSp>
          <p:nvGrpSpPr>
            <p:cNvPr id="11" name="Graphic 16">
              <a:extLst>
                <a:ext uri="{FF2B5EF4-FFF2-40B4-BE49-F238E27FC236}">
                  <a16:creationId xmlns:a16="http://schemas.microsoft.com/office/drawing/2014/main" id="{EB251D99-DC60-ED81-81AD-B2284B1D1A88}"/>
                </a:ext>
              </a:extLst>
            </p:cNvPr>
            <p:cNvGrpSpPr/>
            <p:nvPr/>
          </p:nvGrpSpPr>
          <p:grpSpPr>
            <a:xfrm>
              <a:off x="4778256" y="2730775"/>
              <a:ext cx="3505168" cy="4031305"/>
              <a:chOff x="4778256" y="2730775"/>
              <a:chExt cx="3505168" cy="4031305"/>
            </a:xfrm>
          </p:grpSpPr>
          <p:grpSp>
            <p:nvGrpSpPr>
              <p:cNvPr id="13" name="Graphic 16">
                <a:extLst>
                  <a:ext uri="{FF2B5EF4-FFF2-40B4-BE49-F238E27FC236}">
                    <a16:creationId xmlns:a16="http://schemas.microsoft.com/office/drawing/2014/main" id="{9AC84CCB-15B5-D5FA-EA69-11106E5DAD76}"/>
                  </a:ext>
                </a:extLst>
              </p:cNvPr>
              <p:cNvGrpSpPr/>
              <p:nvPr/>
            </p:nvGrpSpPr>
            <p:grpSpPr>
              <a:xfrm>
                <a:off x="4778256" y="2730775"/>
                <a:ext cx="3505168" cy="4031305"/>
                <a:chOff x="4778256" y="2730775"/>
                <a:chExt cx="3505168" cy="4031305"/>
              </a:xfrm>
            </p:grpSpPr>
            <p:grpSp>
              <p:nvGrpSpPr>
                <p:cNvPr id="15" name="Graphic 16">
                  <a:extLst>
                    <a:ext uri="{FF2B5EF4-FFF2-40B4-BE49-F238E27FC236}">
                      <a16:creationId xmlns:a16="http://schemas.microsoft.com/office/drawing/2014/main" id="{7B99212C-C6EC-0D8C-B692-266FCCB39233}"/>
                    </a:ext>
                  </a:extLst>
                </p:cNvPr>
                <p:cNvGrpSpPr/>
                <p:nvPr/>
              </p:nvGrpSpPr>
              <p:grpSpPr>
                <a:xfrm>
                  <a:off x="4778256" y="2730775"/>
                  <a:ext cx="3505168" cy="4031305"/>
                  <a:chOff x="4778256" y="2730775"/>
                  <a:chExt cx="3505168" cy="4031305"/>
                </a:xfrm>
              </p:grpSpPr>
              <p:sp>
                <p:nvSpPr>
                  <p:cNvPr id="17" name="Freeform: Shape 16">
                    <a:extLst>
                      <a:ext uri="{FF2B5EF4-FFF2-40B4-BE49-F238E27FC236}">
                        <a16:creationId xmlns:a16="http://schemas.microsoft.com/office/drawing/2014/main" id="{F4E5A2A9-0B7C-72FF-FFCD-AFD9DC384F91}"/>
                      </a:ext>
                    </a:extLst>
                  </p:cNvPr>
                  <p:cNvSpPr/>
                  <p:nvPr/>
                </p:nvSpPr>
                <p:spPr>
                  <a:xfrm>
                    <a:off x="4790384" y="2742773"/>
                    <a:ext cx="3480920" cy="4007179"/>
                  </a:xfrm>
                  <a:custGeom>
                    <a:avLst/>
                    <a:gdLst>
                      <a:gd name="connsiteX0" fmla="*/ 3480921 w 3480920"/>
                      <a:gd name="connsiteY0" fmla="*/ 2003584 h 4007179"/>
                      <a:gd name="connsiteX1" fmla="*/ 1477325 w 3480920"/>
                      <a:gd name="connsiteY1" fmla="*/ 0 h 4007179"/>
                      <a:gd name="connsiteX2" fmla="*/ 0 w 3480920"/>
                      <a:gd name="connsiteY2" fmla="*/ 1477325 h 4007179"/>
                      <a:gd name="connsiteX3" fmla="*/ 0 w 3480920"/>
                      <a:gd name="connsiteY3" fmla="*/ 2529855 h 4007179"/>
                      <a:gd name="connsiteX4" fmla="*/ 1477325 w 3480920"/>
                      <a:gd name="connsiteY4" fmla="*/ 4007180 h 4007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920" h="4007179">
                        <a:moveTo>
                          <a:pt x="3480921" y="2003584"/>
                        </a:moveTo>
                        <a:lnTo>
                          <a:pt x="1477325" y="0"/>
                        </a:lnTo>
                        <a:lnTo>
                          <a:pt x="0" y="1477325"/>
                        </a:lnTo>
                        <a:lnTo>
                          <a:pt x="0" y="2529855"/>
                        </a:lnTo>
                        <a:lnTo>
                          <a:pt x="1477325" y="4007180"/>
                        </a:lnTo>
                        <a:close/>
                      </a:path>
                    </a:pathLst>
                  </a:custGeom>
                  <a:solidFill>
                    <a:srgbClr val="FFFFFF"/>
                  </a:solidFill>
                  <a:ln w="1212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A88E661-4025-6F5E-7C1E-648699329773}"/>
                      </a:ext>
                    </a:extLst>
                  </p:cNvPr>
                  <p:cNvSpPr/>
                  <p:nvPr/>
                </p:nvSpPr>
                <p:spPr>
                  <a:xfrm>
                    <a:off x="4778256" y="2730775"/>
                    <a:ext cx="3505168" cy="4031305"/>
                  </a:xfrm>
                  <a:custGeom>
                    <a:avLst/>
                    <a:gdLst>
                      <a:gd name="connsiteX0" fmla="*/ 1489453 w 3505168"/>
                      <a:gd name="connsiteY0" fmla="*/ 4031306 h 4031305"/>
                      <a:gd name="connsiteX1" fmla="*/ 1480879 w 3505168"/>
                      <a:gd name="connsiteY1" fmla="*/ 4027752 h 4031305"/>
                      <a:gd name="connsiteX2" fmla="*/ 3553 w 3505168"/>
                      <a:gd name="connsiteY2" fmla="*/ 2550427 h 4031305"/>
                      <a:gd name="connsiteX3" fmla="*/ 0 w 3505168"/>
                      <a:gd name="connsiteY3" fmla="*/ 2541852 h 4031305"/>
                      <a:gd name="connsiteX4" fmla="*/ 0 w 3505168"/>
                      <a:gd name="connsiteY4" fmla="*/ 1489311 h 4031305"/>
                      <a:gd name="connsiteX5" fmla="*/ 3553 w 3505168"/>
                      <a:gd name="connsiteY5" fmla="*/ 1480736 h 4031305"/>
                      <a:gd name="connsiteX6" fmla="*/ 1480879 w 3505168"/>
                      <a:gd name="connsiteY6" fmla="*/ 3411 h 4031305"/>
                      <a:gd name="connsiteX7" fmla="*/ 1498028 w 3505168"/>
                      <a:gd name="connsiteY7" fmla="*/ 3411 h 4031305"/>
                      <a:gd name="connsiteX8" fmla="*/ 3501611 w 3505168"/>
                      <a:gd name="connsiteY8" fmla="*/ 2007007 h 4031305"/>
                      <a:gd name="connsiteX9" fmla="*/ 3501611 w 3505168"/>
                      <a:gd name="connsiteY9" fmla="*/ 2024156 h 4031305"/>
                      <a:gd name="connsiteX10" fmla="*/ 1498028 w 3505168"/>
                      <a:gd name="connsiteY10" fmla="*/ 4027752 h 4031305"/>
                      <a:gd name="connsiteX11" fmla="*/ 1489453 w 3505168"/>
                      <a:gd name="connsiteY11" fmla="*/ 4031306 h 4031305"/>
                      <a:gd name="connsiteX12" fmla="*/ 24256 w 3505168"/>
                      <a:gd name="connsiteY12" fmla="*/ 2536831 h 4031305"/>
                      <a:gd name="connsiteX13" fmla="*/ 1489453 w 3505168"/>
                      <a:gd name="connsiteY13" fmla="*/ 4002029 h 4031305"/>
                      <a:gd name="connsiteX14" fmla="*/ 3475888 w 3505168"/>
                      <a:gd name="connsiteY14" fmla="*/ 2015581 h 4031305"/>
                      <a:gd name="connsiteX15" fmla="*/ 1489453 w 3505168"/>
                      <a:gd name="connsiteY15" fmla="*/ 29135 h 4031305"/>
                      <a:gd name="connsiteX16" fmla="*/ 24256 w 3505168"/>
                      <a:gd name="connsiteY16" fmla="*/ 1494344 h 4031305"/>
                      <a:gd name="connsiteX17" fmla="*/ 24256 w 3505168"/>
                      <a:gd name="connsiteY17" fmla="*/ 2536831 h 403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05168" h="4031305">
                        <a:moveTo>
                          <a:pt x="1489453" y="4031306"/>
                        </a:moveTo>
                        <a:cubicBezTo>
                          <a:pt x="1486239" y="4031306"/>
                          <a:pt x="1483159" y="4030032"/>
                          <a:pt x="1480879" y="4027752"/>
                        </a:cubicBezTo>
                        <a:lnTo>
                          <a:pt x="3553" y="2550427"/>
                        </a:lnTo>
                        <a:cubicBezTo>
                          <a:pt x="1274" y="2548147"/>
                          <a:pt x="0" y="2545079"/>
                          <a:pt x="0" y="2541852"/>
                        </a:cubicBezTo>
                        <a:lnTo>
                          <a:pt x="0" y="1489311"/>
                        </a:lnTo>
                        <a:cubicBezTo>
                          <a:pt x="0" y="1486097"/>
                          <a:pt x="1274" y="1483016"/>
                          <a:pt x="3553" y="1480736"/>
                        </a:cubicBezTo>
                        <a:lnTo>
                          <a:pt x="1480879" y="3411"/>
                        </a:lnTo>
                        <a:cubicBezTo>
                          <a:pt x="1485427" y="-1137"/>
                          <a:pt x="1493480" y="-1137"/>
                          <a:pt x="1498028" y="3411"/>
                        </a:cubicBezTo>
                        <a:lnTo>
                          <a:pt x="3501611" y="2007007"/>
                        </a:lnTo>
                        <a:cubicBezTo>
                          <a:pt x="3506354" y="2011749"/>
                          <a:pt x="3506354" y="2019414"/>
                          <a:pt x="3501611" y="2024156"/>
                        </a:cubicBezTo>
                        <a:lnTo>
                          <a:pt x="1498028" y="4027752"/>
                        </a:lnTo>
                        <a:cubicBezTo>
                          <a:pt x="1495760" y="4030032"/>
                          <a:pt x="1492667" y="4031306"/>
                          <a:pt x="1489453" y="4031306"/>
                        </a:cubicBezTo>
                        <a:close/>
                        <a:moveTo>
                          <a:pt x="24256" y="2536831"/>
                        </a:moveTo>
                        <a:lnTo>
                          <a:pt x="1489453" y="4002029"/>
                        </a:lnTo>
                        <a:lnTo>
                          <a:pt x="3475888" y="2015581"/>
                        </a:lnTo>
                        <a:lnTo>
                          <a:pt x="1489453" y="29135"/>
                        </a:lnTo>
                        <a:lnTo>
                          <a:pt x="24256" y="1494344"/>
                        </a:lnTo>
                        <a:lnTo>
                          <a:pt x="24256" y="2536831"/>
                        </a:lnTo>
                        <a:close/>
                      </a:path>
                    </a:pathLst>
                  </a:custGeom>
                  <a:solidFill>
                    <a:srgbClr val="F3AE4B"/>
                  </a:solidFill>
                  <a:ln w="12122" cap="flat">
                    <a:noFill/>
                    <a:prstDash val="solid"/>
                    <a:miter/>
                  </a:ln>
                </p:spPr>
                <p:txBody>
                  <a:bodyPr rtlCol="0" anchor="ctr"/>
                  <a:lstStyle/>
                  <a:p>
                    <a:endParaRPr lang="en-US"/>
                  </a:p>
                </p:txBody>
              </p:sp>
            </p:grpSp>
            <p:sp>
              <p:nvSpPr>
                <p:cNvPr id="16" name="Freeform: Shape 15">
                  <a:extLst>
                    <a:ext uri="{FF2B5EF4-FFF2-40B4-BE49-F238E27FC236}">
                      <a16:creationId xmlns:a16="http://schemas.microsoft.com/office/drawing/2014/main" id="{546F8247-1E25-9F7A-A251-ADBDEE84ECD4}"/>
                    </a:ext>
                  </a:extLst>
                </p:cNvPr>
                <p:cNvSpPr/>
                <p:nvPr/>
              </p:nvSpPr>
              <p:spPr>
                <a:xfrm>
                  <a:off x="4790384" y="4220098"/>
                  <a:ext cx="526258" cy="1052529"/>
                </a:xfrm>
                <a:custGeom>
                  <a:avLst/>
                  <a:gdLst>
                    <a:gd name="connsiteX0" fmla="*/ 526259 w 526258"/>
                    <a:gd name="connsiteY0" fmla="*/ 526259 h 1052529"/>
                    <a:gd name="connsiteX1" fmla="*/ 0 w 526258"/>
                    <a:gd name="connsiteY1" fmla="*/ 0 h 1052529"/>
                    <a:gd name="connsiteX2" fmla="*/ 0 w 526258"/>
                    <a:gd name="connsiteY2" fmla="*/ 1052530 h 1052529"/>
                  </a:gdLst>
                  <a:ahLst/>
                  <a:cxnLst>
                    <a:cxn ang="0">
                      <a:pos x="connsiteX0" y="connsiteY0"/>
                    </a:cxn>
                    <a:cxn ang="0">
                      <a:pos x="connsiteX1" y="connsiteY1"/>
                    </a:cxn>
                    <a:cxn ang="0">
                      <a:pos x="connsiteX2" y="connsiteY2"/>
                    </a:cxn>
                  </a:cxnLst>
                  <a:rect l="l" t="t" r="r" b="b"/>
                  <a:pathLst>
                    <a:path w="526258" h="1052529">
                      <a:moveTo>
                        <a:pt x="526259" y="526259"/>
                      </a:moveTo>
                      <a:lnTo>
                        <a:pt x="0" y="0"/>
                      </a:lnTo>
                      <a:lnTo>
                        <a:pt x="0" y="1052530"/>
                      </a:lnTo>
                      <a:close/>
                    </a:path>
                  </a:pathLst>
                </a:custGeom>
                <a:solidFill>
                  <a:srgbClr val="F3AE4B">
                    <a:alpha val="60000"/>
                  </a:srgbClr>
                </a:solidFill>
                <a:ln w="12122"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3FCC6021-38C2-C18D-24FA-A1DA7712C46F}"/>
                  </a:ext>
                </a:extLst>
              </p:cNvPr>
              <p:cNvSpPr/>
              <p:nvPr/>
            </p:nvSpPr>
            <p:spPr>
              <a:xfrm>
                <a:off x="4778256" y="4207953"/>
                <a:ext cx="550517" cy="1076802"/>
              </a:xfrm>
              <a:custGeom>
                <a:avLst/>
                <a:gdLst>
                  <a:gd name="connsiteX0" fmla="*/ 12128 w 550517"/>
                  <a:gd name="connsiteY0" fmla="*/ 1076803 h 1076802"/>
                  <a:gd name="connsiteX1" fmla="*/ 7483 w 550517"/>
                  <a:gd name="connsiteY1" fmla="*/ 1075881 h 1076802"/>
                  <a:gd name="connsiteX2" fmla="*/ 0 w 550517"/>
                  <a:gd name="connsiteY2" fmla="*/ 1064675 h 1076802"/>
                  <a:gd name="connsiteX3" fmla="*/ 0 w 550517"/>
                  <a:gd name="connsiteY3" fmla="*/ 12133 h 1076802"/>
                  <a:gd name="connsiteX4" fmla="*/ 7483 w 550517"/>
                  <a:gd name="connsiteY4" fmla="*/ 927 h 1076802"/>
                  <a:gd name="connsiteX5" fmla="*/ 20703 w 550517"/>
                  <a:gd name="connsiteY5" fmla="*/ 3559 h 1076802"/>
                  <a:gd name="connsiteX6" fmla="*/ 546961 w 550517"/>
                  <a:gd name="connsiteY6" fmla="*/ 529829 h 1076802"/>
                  <a:gd name="connsiteX7" fmla="*/ 546961 w 550517"/>
                  <a:gd name="connsiteY7" fmla="*/ 546978 h 1076802"/>
                  <a:gd name="connsiteX8" fmla="*/ 20703 w 550517"/>
                  <a:gd name="connsiteY8" fmla="*/ 1073249 h 1076802"/>
                  <a:gd name="connsiteX9" fmla="*/ 12128 w 550517"/>
                  <a:gd name="connsiteY9" fmla="*/ 1076803 h 1076802"/>
                  <a:gd name="connsiteX10" fmla="*/ 24256 w 550517"/>
                  <a:gd name="connsiteY10" fmla="*/ 41422 h 1076802"/>
                  <a:gd name="connsiteX11" fmla="*/ 24256 w 550517"/>
                  <a:gd name="connsiteY11" fmla="*/ 1035398 h 1076802"/>
                  <a:gd name="connsiteX12" fmla="*/ 521238 w 550517"/>
                  <a:gd name="connsiteY12" fmla="*/ 538404 h 1076802"/>
                  <a:gd name="connsiteX13" fmla="*/ 24256 w 550517"/>
                  <a:gd name="connsiteY13" fmla="*/ 41422 h 107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517" h="1076802">
                    <a:moveTo>
                      <a:pt x="12128" y="1076803"/>
                    </a:moveTo>
                    <a:cubicBezTo>
                      <a:pt x="10564" y="1076803"/>
                      <a:pt x="8987" y="1076512"/>
                      <a:pt x="7483" y="1075881"/>
                    </a:cubicBezTo>
                    <a:cubicBezTo>
                      <a:pt x="2947" y="1074013"/>
                      <a:pt x="0" y="1069574"/>
                      <a:pt x="0" y="1064675"/>
                    </a:cubicBezTo>
                    <a:lnTo>
                      <a:pt x="0" y="12133"/>
                    </a:lnTo>
                    <a:cubicBezTo>
                      <a:pt x="0" y="7233"/>
                      <a:pt x="2959" y="2807"/>
                      <a:pt x="7483" y="927"/>
                    </a:cubicBezTo>
                    <a:cubicBezTo>
                      <a:pt x="12007" y="-953"/>
                      <a:pt x="17222" y="78"/>
                      <a:pt x="20703" y="3559"/>
                    </a:cubicBezTo>
                    <a:lnTo>
                      <a:pt x="546961" y="529829"/>
                    </a:lnTo>
                    <a:cubicBezTo>
                      <a:pt x="551703" y="534571"/>
                      <a:pt x="551703" y="542236"/>
                      <a:pt x="546961" y="546978"/>
                    </a:cubicBezTo>
                    <a:lnTo>
                      <a:pt x="20703" y="1073249"/>
                    </a:lnTo>
                    <a:cubicBezTo>
                      <a:pt x="18386" y="1075566"/>
                      <a:pt x="15281" y="1076803"/>
                      <a:pt x="12128" y="1076803"/>
                    </a:cubicBezTo>
                    <a:close/>
                    <a:moveTo>
                      <a:pt x="24256" y="41422"/>
                    </a:moveTo>
                    <a:lnTo>
                      <a:pt x="24256" y="1035398"/>
                    </a:lnTo>
                    <a:lnTo>
                      <a:pt x="521238" y="538404"/>
                    </a:lnTo>
                    <a:lnTo>
                      <a:pt x="24256" y="41422"/>
                    </a:lnTo>
                    <a:close/>
                  </a:path>
                </a:pathLst>
              </a:custGeom>
              <a:solidFill>
                <a:srgbClr val="F3AE4B"/>
              </a:solidFill>
              <a:ln w="12122" cap="flat">
                <a:noFill/>
                <a:prstDash val="solid"/>
                <a:miter/>
              </a:ln>
            </p:spPr>
            <p:txBody>
              <a:bodyPr rtlCol="0" anchor="ctr"/>
              <a:lstStyle/>
              <a:p>
                <a:endParaRPr lang="en-US"/>
              </a:p>
            </p:txBody>
          </p:sp>
        </p:grpSp>
        <p:sp>
          <p:nvSpPr>
            <p:cNvPr id="12" name="TextBox 11">
              <a:extLst>
                <a:ext uri="{FF2B5EF4-FFF2-40B4-BE49-F238E27FC236}">
                  <a16:creationId xmlns:a16="http://schemas.microsoft.com/office/drawing/2014/main" id="{6BF31453-673C-6A28-D471-96280342AD7C}"/>
                </a:ext>
              </a:extLst>
            </p:cNvPr>
            <p:cNvSpPr txBox="1"/>
            <p:nvPr/>
          </p:nvSpPr>
          <p:spPr>
            <a:xfrm>
              <a:off x="5224467" y="4504621"/>
              <a:ext cx="2320709" cy="846514"/>
            </a:xfrm>
            <a:prstGeom prst="rect">
              <a:avLst/>
            </a:prstGeom>
            <a:noFill/>
          </p:spPr>
          <p:txBody>
            <a:bodyPr wrap="square">
              <a:spAutoFit/>
            </a:bodyPr>
            <a:lstStyle/>
            <a:p>
              <a:pPr lvl="0"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sym typeface="Open Sans"/>
                </a:rPr>
                <a:t>Vulnerability scans</a:t>
              </a:r>
            </a:p>
          </p:txBody>
        </p:sp>
      </p:grpSp>
      <p:grpSp>
        <p:nvGrpSpPr>
          <p:cNvPr id="19" name="Group 18">
            <a:extLst>
              <a:ext uri="{FF2B5EF4-FFF2-40B4-BE49-F238E27FC236}">
                <a16:creationId xmlns:a16="http://schemas.microsoft.com/office/drawing/2014/main" id="{A562DBF3-901C-2993-0FE7-4DFCD6E785D8}"/>
              </a:ext>
            </a:extLst>
          </p:cNvPr>
          <p:cNvGrpSpPr/>
          <p:nvPr/>
        </p:nvGrpSpPr>
        <p:grpSpPr>
          <a:xfrm>
            <a:off x="6375422" y="2730775"/>
            <a:ext cx="3505168" cy="4031305"/>
            <a:chOff x="7539112" y="2730775"/>
            <a:chExt cx="3505168" cy="4031305"/>
          </a:xfrm>
        </p:grpSpPr>
        <p:grpSp>
          <p:nvGrpSpPr>
            <p:cNvPr id="20" name="Graphic 16">
              <a:extLst>
                <a:ext uri="{FF2B5EF4-FFF2-40B4-BE49-F238E27FC236}">
                  <a16:creationId xmlns:a16="http://schemas.microsoft.com/office/drawing/2014/main" id="{BE09537E-7693-90E2-9577-44FF7682E5D0}"/>
                </a:ext>
              </a:extLst>
            </p:cNvPr>
            <p:cNvGrpSpPr/>
            <p:nvPr/>
          </p:nvGrpSpPr>
          <p:grpSpPr>
            <a:xfrm>
              <a:off x="7539112" y="2730775"/>
              <a:ext cx="3505168" cy="4031305"/>
              <a:chOff x="7539112" y="2730775"/>
              <a:chExt cx="3505168" cy="4031305"/>
            </a:xfrm>
          </p:grpSpPr>
          <p:grpSp>
            <p:nvGrpSpPr>
              <p:cNvPr id="30" name="Graphic 16">
                <a:extLst>
                  <a:ext uri="{FF2B5EF4-FFF2-40B4-BE49-F238E27FC236}">
                    <a16:creationId xmlns:a16="http://schemas.microsoft.com/office/drawing/2014/main" id="{88F04D04-A0D2-3E25-731C-A0EA5D2F8C16}"/>
                  </a:ext>
                </a:extLst>
              </p:cNvPr>
              <p:cNvGrpSpPr/>
              <p:nvPr/>
            </p:nvGrpSpPr>
            <p:grpSpPr>
              <a:xfrm>
                <a:off x="7539112" y="2730775"/>
                <a:ext cx="3505168" cy="4031305"/>
                <a:chOff x="7539112" y="2730775"/>
                <a:chExt cx="3505168" cy="4031305"/>
              </a:xfrm>
            </p:grpSpPr>
            <p:grpSp>
              <p:nvGrpSpPr>
                <p:cNvPr id="32" name="Graphic 16">
                  <a:extLst>
                    <a:ext uri="{FF2B5EF4-FFF2-40B4-BE49-F238E27FC236}">
                      <a16:creationId xmlns:a16="http://schemas.microsoft.com/office/drawing/2014/main" id="{78E9D814-8B23-34CF-47FC-FCABD4515230}"/>
                    </a:ext>
                  </a:extLst>
                </p:cNvPr>
                <p:cNvGrpSpPr/>
                <p:nvPr/>
              </p:nvGrpSpPr>
              <p:grpSpPr>
                <a:xfrm>
                  <a:off x="7539112" y="2730775"/>
                  <a:ext cx="3505168" cy="4031305"/>
                  <a:chOff x="7539112" y="2730775"/>
                  <a:chExt cx="3505168" cy="4031305"/>
                </a:xfrm>
              </p:grpSpPr>
              <p:sp>
                <p:nvSpPr>
                  <p:cNvPr id="38" name="Freeform: Shape 37">
                    <a:extLst>
                      <a:ext uri="{FF2B5EF4-FFF2-40B4-BE49-F238E27FC236}">
                        <a16:creationId xmlns:a16="http://schemas.microsoft.com/office/drawing/2014/main" id="{BD407C92-1B0E-09DE-78C2-9E0EC8F70AFF}"/>
                      </a:ext>
                    </a:extLst>
                  </p:cNvPr>
                  <p:cNvSpPr/>
                  <p:nvPr/>
                </p:nvSpPr>
                <p:spPr>
                  <a:xfrm>
                    <a:off x="7551240" y="2742773"/>
                    <a:ext cx="3480908" cy="4007179"/>
                  </a:xfrm>
                  <a:custGeom>
                    <a:avLst/>
                    <a:gdLst>
                      <a:gd name="connsiteX0" fmla="*/ 3480909 w 3480908"/>
                      <a:gd name="connsiteY0" fmla="*/ 2003584 h 4007179"/>
                      <a:gd name="connsiteX1" fmla="*/ 1477325 w 3480908"/>
                      <a:gd name="connsiteY1" fmla="*/ 0 h 4007179"/>
                      <a:gd name="connsiteX2" fmla="*/ 0 w 3480908"/>
                      <a:gd name="connsiteY2" fmla="*/ 1477325 h 4007179"/>
                      <a:gd name="connsiteX3" fmla="*/ 0 w 3480908"/>
                      <a:gd name="connsiteY3" fmla="*/ 2529855 h 4007179"/>
                      <a:gd name="connsiteX4" fmla="*/ 1477325 w 3480908"/>
                      <a:gd name="connsiteY4" fmla="*/ 4007180 h 4007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908" h="4007179">
                        <a:moveTo>
                          <a:pt x="3480909" y="2003584"/>
                        </a:moveTo>
                        <a:lnTo>
                          <a:pt x="1477325" y="0"/>
                        </a:lnTo>
                        <a:lnTo>
                          <a:pt x="0" y="1477325"/>
                        </a:lnTo>
                        <a:lnTo>
                          <a:pt x="0" y="2529855"/>
                        </a:lnTo>
                        <a:lnTo>
                          <a:pt x="1477325" y="4007180"/>
                        </a:lnTo>
                        <a:close/>
                      </a:path>
                    </a:pathLst>
                  </a:custGeom>
                  <a:solidFill>
                    <a:srgbClr val="FFFFFF"/>
                  </a:solidFill>
                  <a:ln w="1212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69537B8-4821-18FC-2CA0-506481E18E2F}"/>
                      </a:ext>
                    </a:extLst>
                  </p:cNvPr>
                  <p:cNvSpPr/>
                  <p:nvPr/>
                </p:nvSpPr>
                <p:spPr>
                  <a:xfrm>
                    <a:off x="7539112" y="2730775"/>
                    <a:ext cx="3505168" cy="4031305"/>
                  </a:xfrm>
                  <a:custGeom>
                    <a:avLst/>
                    <a:gdLst>
                      <a:gd name="connsiteX0" fmla="*/ 1489453 w 3505168"/>
                      <a:gd name="connsiteY0" fmla="*/ 4031306 h 4031305"/>
                      <a:gd name="connsiteX1" fmla="*/ 1480878 w 3505168"/>
                      <a:gd name="connsiteY1" fmla="*/ 4027752 h 4031305"/>
                      <a:gd name="connsiteX2" fmla="*/ 3553 w 3505168"/>
                      <a:gd name="connsiteY2" fmla="*/ 2550427 h 4031305"/>
                      <a:gd name="connsiteX3" fmla="*/ 0 w 3505168"/>
                      <a:gd name="connsiteY3" fmla="*/ 2541852 h 4031305"/>
                      <a:gd name="connsiteX4" fmla="*/ 0 w 3505168"/>
                      <a:gd name="connsiteY4" fmla="*/ 1489311 h 4031305"/>
                      <a:gd name="connsiteX5" fmla="*/ 3553 w 3505168"/>
                      <a:gd name="connsiteY5" fmla="*/ 1480736 h 4031305"/>
                      <a:gd name="connsiteX6" fmla="*/ 1480878 w 3505168"/>
                      <a:gd name="connsiteY6" fmla="*/ 3411 h 4031305"/>
                      <a:gd name="connsiteX7" fmla="*/ 1498027 w 3505168"/>
                      <a:gd name="connsiteY7" fmla="*/ 3411 h 4031305"/>
                      <a:gd name="connsiteX8" fmla="*/ 3501611 w 3505168"/>
                      <a:gd name="connsiteY8" fmla="*/ 2007007 h 4031305"/>
                      <a:gd name="connsiteX9" fmla="*/ 3501611 w 3505168"/>
                      <a:gd name="connsiteY9" fmla="*/ 2024156 h 4031305"/>
                      <a:gd name="connsiteX10" fmla="*/ 1498027 w 3505168"/>
                      <a:gd name="connsiteY10" fmla="*/ 4027752 h 4031305"/>
                      <a:gd name="connsiteX11" fmla="*/ 1489453 w 3505168"/>
                      <a:gd name="connsiteY11" fmla="*/ 4031306 h 4031305"/>
                      <a:gd name="connsiteX12" fmla="*/ 24256 w 3505168"/>
                      <a:gd name="connsiteY12" fmla="*/ 2536831 h 4031305"/>
                      <a:gd name="connsiteX13" fmla="*/ 1489453 w 3505168"/>
                      <a:gd name="connsiteY13" fmla="*/ 4002029 h 4031305"/>
                      <a:gd name="connsiteX14" fmla="*/ 3475888 w 3505168"/>
                      <a:gd name="connsiteY14" fmla="*/ 2015581 h 4031305"/>
                      <a:gd name="connsiteX15" fmla="*/ 1489453 w 3505168"/>
                      <a:gd name="connsiteY15" fmla="*/ 29135 h 4031305"/>
                      <a:gd name="connsiteX16" fmla="*/ 24256 w 3505168"/>
                      <a:gd name="connsiteY16" fmla="*/ 1494344 h 4031305"/>
                      <a:gd name="connsiteX17" fmla="*/ 24256 w 3505168"/>
                      <a:gd name="connsiteY17" fmla="*/ 2536831 h 403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05168" h="4031305">
                        <a:moveTo>
                          <a:pt x="1489453" y="4031306"/>
                        </a:moveTo>
                        <a:cubicBezTo>
                          <a:pt x="1486227" y="4031306"/>
                          <a:pt x="1483159" y="4030032"/>
                          <a:pt x="1480878" y="4027752"/>
                        </a:cubicBezTo>
                        <a:lnTo>
                          <a:pt x="3553" y="2550427"/>
                        </a:lnTo>
                        <a:cubicBezTo>
                          <a:pt x="1274" y="2548147"/>
                          <a:pt x="0" y="2545079"/>
                          <a:pt x="0" y="2541852"/>
                        </a:cubicBezTo>
                        <a:lnTo>
                          <a:pt x="0" y="1489311"/>
                        </a:lnTo>
                        <a:cubicBezTo>
                          <a:pt x="0" y="1486097"/>
                          <a:pt x="1274" y="1483016"/>
                          <a:pt x="3553" y="1480736"/>
                        </a:cubicBezTo>
                        <a:lnTo>
                          <a:pt x="1480878" y="3411"/>
                        </a:lnTo>
                        <a:cubicBezTo>
                          <a:pt x="1485426" y="-1137"/>
                          <a:pt x="1493479" y="-1137"/>
                          <a:pt x="1498027" y="3411"/>
                        </a:cubicBezTo>
                        <a:lnTo>
                          <a:pt x="3501611" y="2007007"/>
                        </a:lnTo>
                        <a:cubicBezTo>
                          <a:pt x="3506354" y="2011749"/>
                          <a:pt x="3506354" y="2019414"/>
                          <a:pt x="3501611" y="2024156"/>
                        </a:cubicBezTo>
                        <a:lnTo>
                          <a:pt x="1498027" y="4027752"/>
                        </a:lnTo>
                        <a:cubicBezTo>
                          <a:pt x="1495747" y="4030032"/>
                          <a:pt x="1492679" y="4031306"/>
                          <a:pt x="1489453" y="4031306"/>
                        </a:cubicBezTo>
                        <a:close/>
                        <a:moveTo>
                          <a:pt x="24256" y="2536831"/>
                        </a:moveTo>
                        <a:lnTo>
                          <a:pt x="1489453" y="4002029"/>
                        </a:lnTo>
                        <a:lnTo>
                          <a:pt x="3475888" y="2015581"/>
                        </a:lnTo>
                        <a:lnTo>
                          <a:pt x="1489453" y="29135"/>
                        </a:lnTo>
                        <a:lnTo>
                          <a:pt x="24256" y="1494344"/>
                        </a:lnTo>
                        <a:lnTo>
                          <a:pt x="24256" y="2536831"/>
                        </a:lnTo>
                        <a:close/>
                      </a:path>
                    </a:pathLst>
                  </a:custGeom>
                  <a:solidFill>
                    <a:srgbClr val="00A8B5"/>
                  </a:solidFill>
                  <a:ln w="12122" cap="flat">
                    <a:noFill/>
                    <a:prstDash val="solid"/>
                    <a:miter/>
                  </a:ln>
                </p:spPr>
                <p:txBody>
                  <a:bodyPr rtlCol="0" anchor="ctr"/>
                  <a:lstStyle/>
                  <a:p>
                    <a:endParaRPr lang="en-US"/>
                  </a:p>
                </p:txBody>
              </p:sp>
            </p:grpSp>
            <p:sp>
              <p:nvSpPr>
                <p:cNvPr id="37" name="Freeform: Shape 36">
                  <a:extLst>
                    <a:ext uri="{FF2B5EF4-FFF2-40B4-BE49-F238E27FC236}">
                      <a16:creationId xmlns:a16="http://schemas.microsoft.com/office/drawing/2014/main" id="{39C6E454-07C3-FD0C-85B4-1EDEE0F4BB65}"/>
                    </a:ext>
                  </a:extLst>
                </p:cNvPr>
                <p:cNvSpPr/>
                <p:nvPr/>
              </p:nvSpPr>
              <p:spPr>
                <a:xfrm>
                  <a:off x="7551240" y="4220098"/>
                  <a:ext cx="526258" cy="1052529"/>
                </a:xfrm>
                <a:custGeom>
                  <a:avLst/>
                  <a:gdLst>
                    <a:gd name="connsiteX0" fmla="*/ 526259 w 526258"/>
                    <a:gd name="connsiteY0" fmla="*/ 526259 h 1052529"/>
                    <a:gd name="connsiteX1" fmla="*/ 0 w 526258"/>
                    <a:gd name="connsiteY1" fmla="*/ 0 h 1052529"/>
                    <a:gd name="connsiteX2" fmla="*/ 0 w 526258"/>
                    <a:gd name="connsiteY2" fmla="*/ 1052530 h 1052529"/>
                  </a:gdLst>
                  <a:ahLst/>
                  <a:cxnLst>
                    <a:cxn ang="0">
                      <a:pos x="connsiteX0" y="connsiteY0"/>
                    </a:cxn>
                    <a:cxn ang="0">
                      <a:pos x="connsiteX1" y="connsiteY1"/>
                    </a:cxn>
                    <a:cxn ang="0">
                      <a:pos x="connsiteX2" y="connsiteY2"/>
                    </a:cxn>
                  </a:cxnLst>
                  <a:rect l="l" t="t" r="r" b="b"/>
                  <a:pathLst>
                    <a:path w="526258" h="1052529">
                      <a:moveTo>
                        <a:pt x="526259" y="526259"/>
                      </a:moveTo>
                      <a:lnTo>
                        <a:pt x="0" y="0"/>
                      </a:lnTo>
                      <a:lnTo>
                        <a:pt x="0" y="1052530"/>
                      </a:lnTo>
                      <a:close/>
                    </a:path>
                  </a:pathLst>
                </a:custGeom>
                <a:solidFill>
                  <a:srgbClr val="00A8B5">
                    <a:alpha val="60000"/>
                  </a:srgbClr>
                </a:solidFill>
                <a:ln w="12122"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D03462D5-4248-D106-0005-D9878827CC8F}"/>
                  </a:ext>
                </a:extLst>
              </p:cNvPr>
              <p:cNvSpPr/>
              <p:nvPr/>
            </p:nvSpPr>
            <p:spPr>
              <a:xfrm>
                <a:off x="7539112" y="4207953"/>
                <a:ext cx="550517" cy="1076802"/>
              </a:xfrm>
              <a:custGeom>
                <a:avLst/>
                <a:gdLst>
                  <a:gd name="connsiteX0" fmla="*/ 12128 w 550517"/>
                  <a:gd name="connsiteY0" fmla="*/ 1076803 h 1076802"/>
                  <a:gd name="connsiteX1" fmla="*/ 7483 w 550517"/>
                  <a:gd name="connsiteY1" fmla="*/ 1075881 h 1076802"/>
                  <a:gd name="connsiteX2" fmla="*/ 0 w 550517"/>
                  <a:gd name="connsiteY2" fmla="*/ 1064675 h 1076802"/>
                  <a:gd name="connsiteX3" fmla="*/ 0 w 550517"/>
                  <a:gd name="connsiteY3" fmla="*/ 12133 h 1076802"/>
                  <a:gd name="connsiteX4" fmla="*/ 7483 w 550517"/>
                  <a:gd name="connsiteY4" fmla="*/ 927 h 1076802"/>
                  <a:gd name="connsiteX5" fmla="*/ 20703 w 550517"/>
                  <a:gd name="connsiteY5" fmla="*/ 3559 h 1076802"/>
                  <a:gd name="connsiteX6" fmla="*/ 546962 w 550517"/>
                  <a:gd name="connsiteY6" fmla="*/ 529829 h 1076802"/>
                  <a:gd name="connsiteX7" fmla="*/ 546962 w 550517"/>
                  <a:gd name="connsiteY7" fmla="*/ 546978 h 1076802"/>
                  <a:gd name="connsiteX8" fmla="*/ 20703 w 550517"/>
                  <a:gd name="connsiteY8" fmla="*/ 1073249 h 1076802"/>
                  <a:gd name="connsiteX9" fmla="*/ 12128 w 550517"/>
                  <a:gd name="connsiteY9" fmla="*/ 1076803 h 1076802"/>
                  <a:gd name="connsiteX10" fmla="*/ 24256 w 550517"/>
                  <a:gd name="connsiteY10" fmla="*/ 41422 h 1076802"/>
                  <a:gd name="connsiteX11" fmla="*/ 24256 w 550517"/>
                  <a:gd name="connsiteY11" fmla="*/ 1035398 h 1076802"/>
                  <a:gd name="connsiteX12" fmla="*/ 521238 w 550517"/>
                  <a:gd name="connsiteY12" fmla="*/ 538404 h 1076802"/>
                  <a:gd name="connsiteX13" fmla="*/ 24256 w 550517"/>
                  <a:gd name="connsiteY13" fmla="*/ 41422 h 107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517" h="1076802">
                    <a:moveTo>
                      <a:pt x="12128" y="1076803"/>
                    </a:moveTo>
                    <a:cubicBezTo>
                      <a:pt x="10564" y="1076803"/>
                      <a:pt x="8987" y="1076512"/>
                      <a:pt x="7483" y="1075881"/>
                    </a:cubicBezTo>
                    <a:cubicBezTo>
                      <a:pt x="2947" y="1074013"/>
                      <a:pt x="0" y="1069574"/>
                      <a:pt x="0" y="1064675"/>
                    </a:cubicBezTo>
                    <a:lnTo>
                      <a:pt x="0" y="12133"/>
                    </a:lnTo>
                    <a:cubicBezTo>
                      <a:pt x="0" y="7233"/>
                      <a:pt x="2959" y="2807"/>
                      <a:pt x="7483" y="927"/>
                    </a:cubicBezTo>
                    <a:cubicBezTo>
                      <a:pt x="12007" y="-953"/>
                      <a:pt x="17234" y="78"/>
                      <a:pt x="20703" y="3559"/>
                    </a:cubicBezTo>
                    <a:lnTo>
                      <a:pt x="546962" y="529829"/>
                    </a:lnTo>
                    <a:cubicBezTo>
                      <a:pt x="551703" y="534571"/>
                      <a:pt x="551703" y="542236"/>
                      <a:pt x="546962" y="546978"/>
                    </a:cubicBezTo>
                    <a:lnTo>
                      <a:pt x="20703" y="1073249"/>
                    </a:lnTo>
                    <a:cubicBezTo>
                      <a:pt x="18374" y="1075566"/>
                      <a:pt x="15281" y="1076803"/>
                      <a:pt x="12128" y="1076803"/>
                    </a:cubicBezTo>
                    <a:close/>
                    <a:moveTo>
                      <a:pt x="24256" y="41422"/>
                    </a:moveTo>
                    <a:lnTo>
                      <a:pt x="24256" y="1035398"/>
                    </a:lnTo>
                    <a:lnTo>
                      <a:pt x="521238" y="538404"/>
                    </a:lnTo>
                    <a:lnTo>
                      <a:pt x="24256" y="41422"/>
                    </a:lnTo>
                    <a:close/>
                  </a:path>
                </a:pathLst>
              </a:custGeom>
              <a:solidFill>
                <a:srgbClr val="00A8B5"/>
              </a:solidFill>
              <a:ln w="12122" cap="flat">
                <a:noFill/>
                <a:prstDash val="solid"/>
                <a:miter/>
              </a:ln>
            </p:spPr>
            <p:txBody>
              <a:bodyPr rtlCol="0" anchor="ctr"/>
              <a:lstStyle/>
              <a:p>
                <a:endParaRPr lang="en-US"/>
              </a:p>
            </p:txBody>
          </p:sp>
        </p:grpSp>
        <p:sp>
          <p:nvSpPr>
            <p:cNvPr id="29" name="TextBox 28">
              <a:extLst>
                <a:ext uri="{FF2B5EF4-FFF2-40B4-BE49-F238E27FC236}">
                  <a16:creationId xmlns:a16="http://schemas.microsoft.com/office/drawing/2014/main" id="{D0AAF8A0-4ECE-0985-7698-8C84553D15E6}"/>
                </a:ext>
              </a:extLst>
            </p:cNvPr>
            <p:cNvSpPr txBox="1"/>
            <p:nvPr/>
          </p:nvSpPr>
          <p:spPr>
            <a:xfrm>
              <a:off x="7991375" y="4504621"/>
              <a:ext cx="2320709" cy="846514"/>
            </a:xfrm>
            <a:prstGeom prst="rect">
              <a:avLst/>
            </a:prstGeom>
            <a:noFill/>
          </p:spPr>
          <p:txBody>
            <a:bodyPr wrap="square">
              <a:spAutoFit/>
            </a:bodyPr>
            <a:lstStyle/>
            <a:p>
              <a:pPr lvl="0"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sym typeface="Open Sans"/>
                </a:rPr>
                <a:t>Automated reports</a:t>
              </a:r>
            </a:p>
          </p:txBody>
        </p:sp>
      </p:grpSp>
      <p:grpSp>
        <p:nvGrpSpPr>
          <p:cNvPr id="40" name="Group 39">
            <a:extLst>
              <a:ext uri="{FF2B5EF4-FFF2-40B4-BE49-F238E27FC236}">
                <a16:creationId xmlns:a16="http://schemas.microsoft.com/office/drawing/2014/main" id="{5F11B54D-E3E9-7E43-B05C-01CA4FDB27CC}"/>
              </a:ext>
            </a:extLst>
          </p:cNvPr>
          <p:cNvGrpSpPr/>
          <p:nvPr/>
        </p:nvGrpSpPr>
        <p:grpSpPr>
          <a:xfrm>
            <a:off x="9136267" y="2730629"/>
            <a:ext cx="3505167" cy="4031451"/>
            <a:chOff x="10299957" y="2730629"/>
            <a:chExt cx="3505167" cy="4031451"/>
          </a:xfrm>
        </p:grpSpPr>
        <p:grpSp>
          <p:nvGrpSpPr>
            <p:cNvPr id="41" name="Graphic 16">
              <a:extLst>
                <a:ext uri="{FF2B5EF4-FFF2-40B4-BE49-F238E27FC236}">
                  <a16:creationId xmlns:a16="http://schemas.microsoft.com/office/drawing/2014/main" id="{EF0F606E-1215-B8AC-A8CF-61F567432B52}"/>
                </a:ext>
              </a:extLst>
            </p:cNvPr>
            <p:cNvGrpSpPr/>
            <p:nvPr/>
          </p:nvGrpSpPr>
          <p:grpSpPr>
            <a:xfrm>
              <a:off x="10299957" y="2730629"/>
              <a:ext cx="3505167" cy="4031451"/>
              <a:chOff x="10299957" y="2730629"/>
              <a:chExt cx="3505167" cy="4031451"/>
            </a:xfrm>
          </p:grpSpPr>
          <p:grpSp>
            <p:nvGrpSpPr>
              <p:cNvPr id="43" name="Graphic 16">
                <a:extLst>
                  <a:ext uri="{FF2B5EF4-FFF2-40B4-BE49-F238E27FC236}">
                    <a16:creationId xmlns:a16="http://schemas.microsoft.com/office/drawing/2014/main" id="{62792067-70E6-2886-5FB0-33721FF15188}"/>
                  </a:ext>
                </a:extLst>
              </p:cNvPr>
              <p:cNvGrpSpPr/>
              <p:nvPr/>
            </p:nvGrpSpPr>
            <p:grpSpPr>
              <a:xfrm>
                <a:off x="10299957" y="2730629"/>
                <a:ext cx="3505167" cy="4031451"/>
                <a:chOff x="10299957" y="2730629"/>
                <a:chExt cx="3505167" cy="4031451"/>
              </a:xfrm>
            </p:grpSpPr>
            <p:grpSp>
              <p:nvGrpSpPr>
                <p:cNvPr id="45" name="Graphic 16">
                  <a:extLst>
                    <a:ext uri="{FF2B5EF4-FFF2-40B4-BE49-F238E27FC236}">
                      <a16:creationId xmlns:a16="http://schemas.microsoft.com/office/drawing/2014/main" id="{45D13B9D-3735-5D8A-65B3-E035E2780DA1}"/>
                    </a:ext>
                  </a:extLst>
                </p:cNvPr>
                <p:cNvGrpSpPr/>
                <p:nvPr/>
              </p:nvGrpSpPr>
              <p:grpSpPr>
                <a:xfrm>
                  <a:off x="10299957" y="2730629"/>
                  <a:ext cx="3505167" cy="4031451"/>
                  <a:chOff x="10299957" y="2730629"/>
                  <a:chExt cx="3505167" cy="4031451"/>
                </a:xfrm>
              </p:grpSpPr>
              <p:sp>
                <p:nvSpPr>
                  <p:cNvPr id="47" name="Freeform: Shape 46">
                    <a:extLst>
                      <a:ext uri="{FF2B5EF4-FFF2-40B4-BE49-F238E27FC236}">
                        <a16:creationId xmlns:a16="http://schemas.microsoft.com/office/drawing/2014/main" id="{9F4E3C15-764E-8326-6C2E-56486F85139F}"/>
                      </a:ext>
                    </a:extLst>
                  </p:cNvPr>
                  <p:cNvSpPr/>
                  <p:nvPr/>
                </p:nvSpPr>
                <p:spPr>
                  <a:xfrm>
                    <a:off x="10312085" y="2742773"/>
                    <a:ext cx="3480908" cy="4007179"/>
                  </a:xfrm>
                  <a:custGeom>
                    <a:avLst/>
                    <a:gdLst>
                      <a:gd name="connsiteX0" fmla="*/ 3480909 w 3480908"/>
                      <a:gd name="connsiteY0" fmla="*/ 2003584 h 4007179"/>
                      <a:gd name="connsiteX1" fmla="*/ 1477325 w 3480908"/>
                      <a:gd name="connsiteY1" fmla="*/ 0 h 4007179"/>
                      <a:gd name="connsiteX2" fmla="*/ 0 w 3480908"/>
                      <a:gd name="connsiteY2" fmla="*/ 1477325 h 4007179"/>
                      <a:gd name="connsiteX3" fmla="*/ 0 w 3480908"/>
                      <a:gd name="connsiteY3" fmla="*/ 2529855 h 4007179"/>
                      <a:gd name="connsiteX4" fmla="*/ 1477325 w 3480908"/>
                      <a:gd name="connsiteY4" fmla="*/ 4007180 h 4007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908" h="4007179">
                        <a:moveTo>
                          <a:pt x="3480909" y="2003584"/>
                        </a:moveTo>
                        <a:lnTo>
                          <a:pt x="1477325" y="0"/>
                        </a:lnTo>
                        <a:lnTo>
                          <a:pt x="0" y="1477325"/>
                        </a:lnTo>
                        <a:lnTo>
                          <a:pt x="0" y="2529855"/>
                        </a:lnTo>
                        <a:lnTo>
                          <a:pt x="1477325" y="4007180"/>
                        </a:lnTo>
                        <a:close/>
                      </a:path>
                    </a:pathLst>
                  </a:custGeom>
                  <a:solidFill>
                    <a:srgbClr val="FFFFFF"/>
                  </a:solidFill>
                  <a:ln w="1212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C61CF05-AEF1-3B94-E5EF-072809C99C56}"/>
                      </a:ext>
                    </a:extLst>
                  </p:cNvPr>
                  <p:cNvSpPr/>
                  <p:nvPr/>
                </p:nvSpPr>
                <p:spPr>
                  <a:xfrm>
                    <a:off x="10299957" y="2730629"/>
                    <a:ext cx="3505167" cy="4031451"/>
                  </a:xfrm>
                  <a:custGeom>
                    <a:avLst/>
                    <a:gdLst>
                      <a:gd name="connsiteX0" fmla="*/ 1489453 w 3505167"/>
                      <a:gd name="connsiteY0" fmla="*/ 4031451 h 4031451"/>
                      <a:gd name="connsiteX1" fmla="*/ 1480879 w 3505167"/>
                      <a:gd name="connsiteY1" fmla="*/ 4027898 h 4031451"/>
                      <a:gd name="connsiteX2" fmla="*/ 3554 w 3505167"/>
                      <a:gd name="connsiteY2" fmla="*/ 2550572 h 4031451"/>
                      <a:gd name="connsiteX3" fmla="*/ 0 w 3505167"/>
                      <a:gd name="connsiteY3" fmla="*/ 2541998 h 4031451"/>
                      <a:gd name="connsiteX4" fmla="*/ 0 w 3505167"/>
                      <a:gd name="connsiteY4" fmla="*/ 1489456 h 4031451"/>
                      <a:gd name="connsiteX5" fmla="*/ 3554 w 3505167"/>
                      <a:gd name="connsiteY5" fmla="*/ 1480882 h 4031451"/>
                      <a:gd name="connsiteX6" fmla="*/ 1480879 w 3505167"/>
                      <a:gd name="connsiteY6" fmla="*/ 3557 h 4031451"/>
                      <a:gd name="connsiteX7" fmla="*/ 1498028 w 3505167"/>
                      <a:gd name="connsiteY7" fmla="*/ 3557 h 4031451"/>
                      <a:gd name="connsiteX8" fmla="*/ 3501612 w 3505167"/>
                      <a:gd name="connsiteY8" fmla="*/ 2007152 h 4031451"/>
                      <a:gd name="connsiteX9" fmla="*/ 3501612 w 3505167"/>
                      <a:gd name="connsiteY9" fmla="*/ 2024302 h 4031451"/>
                      <a:gd name="connsiteX10" fmla="*/ 1498028 w 3505167"/>
                      <a:gd name="connsiteY10" fmla="*/ 4027898 h 4031451"/>
                      <a:gd name="connsiteX11" fmla="*/ 1489453 w 3505167"/>
                      <a:gd name="connsiteY11" fmla="*/ 4031451 h 4031451"/>
                      <a:gd name="connsiteX12" fmla="*/ 24256 w 3505167"/>
                      <a:gd name="connsiteY12" fmla="*/ 2536977 h 4031451"/>
                      <a:gd name="connsiteX13" fmla="*/ 1489465 w 3505167"/>
                      <a:gd name="connsiteY13" fmla="*/ 4002174 h 4031451"/>
                      <a:gd name="connsiteX14" fmla="*/ 3475900 w 3505167"/>
                      <a:gd name="connsiteY14" fmla="*/ 2015727 h 4031451"/>
                      <a:gd name="connsiteX15" fmla="*/ 1489453 w 3505167"/>
                      <a:gd name="connsiteY15" fmla="*/ 29280 h 4031451"/>
                      <a:gd name="connsiteX16" fmla="*/ 24256 w 3505167"/>
                      <a:gd name="connsiteY16" fmla="*/ 1494489 h 4031451"/>
                      <a:gd name="connsiteX17" fmla="*/ 24256 w 3505167"/>
                      <a:gd name="connsiteY17" fmla="*/ 2536977 h 40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05167" h="4031451">
                        <a:moveTo>
                          <a:pt x="1489453" y="4031451"/>
                        </a:moveTo>
                        <a:cubicBezTo>
                          <a:pt x="1486227" y="4031451"/>
                          <a:pt x="1483147" y="4030178"/>
                          <a:pt x="1480879" y="4027898"/>
                        </a:cubicBezTo>
                        <a:lnTo>
                          <a:pt x="3554" y="2550572"/>
                        </a:lnTo>
                        <a:cubicBezTo>
                          <a:pt x="1273" y="2548292"/>
                          <a:pt x="0" y="2545224"/>
                          <a:pt x="0" y="2541998"/>
                        </a:cubicBezTo>
                        <a:lnTo>
                          <a:pt x="0" y="1489456"/>
                        </a:lnTo>
                        <a:cubicBezTo>
                          <a:pt x="0" y="1486242"/>
                          <a:pt x="1286" y="1483162"/>
                          <a:pt x="3554" y="1480882"/>
                        </a:cubicBezTo>
                        <a:lnTo>
                          <a:pt x="1480879" y="3557"/>
                        </a:lnTo>
                        <a:cubicBezTo>
                          <a:pt x="1485621" y="-1186"/>
                          <a:pt x="1493286" y="-1186"/>
                          <a:pt x="1498028" y="3557"/>
                        </a:cubicBezTo>
                        <a:lnTo>
                          <a:pt x="3501612" y="2007152"/>
                        </a:lnTo>
                        <a:cubicBezTo>
                          <a:pt x="3506354" y="2011895"/>
                          <a:pt x="3506354" y="2019560"/>
                          <a:pt x="3501612" y="2024302"/>
                        </a:cubicBezTo>
                        <a:lnTo>
                          <a:pt x="1498028" y="4027898"/>
                        </a:lnTo>
                        <a:cubicBezTo>
                          <a:pt x="1495760" y="4030178"/>
                          <a:pt x="1492680" y="4031451"/>
                          <a:pt x="1489453" y="4031451"/>
                        </a:cubicBezTo>
                        <a:close/>
                        <a:moveTo>
                          <a:pt x="24256" y="2536977"/>
                        </a:moveTo>
                        <a:lnTo>
                          <a:pt x="1489465" y="4002174"/>
                        </a:lnTo>
                        <a:lnTo>
                          <a:pt x="3475900" y="2015727"/>
                        </a:lnTo>
                        <a:lnTo>
                          <a:pt x="1489453" y="29280"/>
                        </a:lnTo>
                        <a:lnTo>
                          <a:pt x="24256" y="1494489"/>
                        </a:lnTo>
                        <a:lnTo>
                          <a:pt x="24256" y="2536977"/>
                        </a:lnTo>
                        <a:close/>
                      </a:path>
                    </a:pathLst>
                  </a:custGeom>
                  <a:solidFill>
                    <a:srgbClr val="80BA50"/>
                  </a:solidFill>
                  <a:ln w="12122" cap="flat">
                    <a:noFill/>
                    <a:prstDash val="solid"/>
                    <a:miter/>
                  </a:ln>
                </p:spPr>
                <p:txBody>
                  <a:bodyPr rtlCol="0" anchor="ctr"/>
                  <a:lstStyle/>
                  <a:p>
                    <a:endParaRPr lang="en-US"/>
                  </a:p>
                </p:txBody>
              </p:sp>
            </p:grpSp>
            <p:sp>
              <p:nvSpPr>
                <p:cNvPr id="46" name="Freeform: Shape 45">
                  <a:extLst>
                    <a:ext uri="{FF2B5EF4-FFF2-40B4-BE49-F238E27FC236}">
                      <a16:creationId xmlns:a16="http://schemas.microsoft.com/office/drawing/2014/main" id="{0A5D3620-B158-2728-54DE-3790780B724C}"/>
                    </a:ext>
                  </a:extLst>
                </p:cNvPr>
                <p:cNvSpPr/>
                <p:nvPr/>
              </p:nvSpPr>
              <p:spPr>
                <a:xfrm>
                  <a:off x="10312085" y="4220098"/>
                  <a:ext cx="526258" cy="1052529"/>
                </a:xfrm>
                <a:custGeom>
                  <a:avLst/>
                  <a:gdLst>
                    <a:gd name="connsiteX0" fmla="*/ 526259 w 526258"/>
                    <a:gd name="connsiteY0" fmla="*/ 526259 h 1052529"/>
                    <a:gd name="connsiteX1" fmla="*/ 0 w 526258"/>
                    <a:gd name="connsiteY1" fmla="*/ 0 h 1052529"/>
                    <a:gd name="connsiteX2" fmla="*/ 0 w 526258"/>
                    <a:gd name="connsiteY2" fmla="*/ 1052530 h 1052529"/>
                  </a:gdLst>
                  <a:ahLst/>
                  <a:cxnLst>
                    <a:cxn ang="0">
                      <a:pos x="connsiteX0" y="connsiteY0"/>
                    </a:cxn>
                    <a:cxn ang="0">
                      <a:pos x="connsiteX1" y="connsiteY1"/>
                    </a:cxn>
                    <a:cxn ang="0">
                      <a:pos x="connsiteX2" y="connsiteY2"/>
                    </a:cxn>
                  </a:cxnLst>
                  <a:rect l="l" t="t" r="r" b="b"/>
                  <a:pathLst>
                    <a:path w="526258" h="1052529">
                      <a:moveTo>
                        <a:pt x="526259" y="526259"/>
                      </a:moveTo>
                      <a:lnTo>
                        <a:pt x="0" y="0"/>
                      </a:lnTo>
                      <a:lnTo>
                        <a:pt x="0" y="1052530"/>
                      </a:lnTo>
                      <a:close/>
                    </a:path>
                  </a:pathLst>
                </a:custGeom>
                <a:solidFill>
                  <a:srgbClr val="80BA50">
                    <a:alpha val="60000"/>
                  </a:srgbClr>
                </a:solidFill>
                <a:ln w="12122" cap="flat">
                  <a:noFill/>
                  <a:prstDash val="solid"/>
                  <a:miter/>
                </a:ln>
              </p:spPr>
              <p:txBody>
                <a:bodyPr rtlCol="0" anchor="ctr"/>
                <a:lstStyle/>
                <a:p>
                  <a:endParaRPr lang="en-US"/>
                </a:p>
              </p:txBody>
            </p:sp>
          </p:grpSp>
          <p:sp>
            <p:nvSpPr>
              <p:cNvPr id="44" name="Freeform: Shape 43">
                <a:extLst>
                  <a:ext uri="{FF2B5EF4-FFF2-40B4-BE49-F238E27FC236}">
                    <a16:creationId xmlns:a16="http://schemas.microsoft.com/office/drawing/2014/main" id="{379E8FA0-7CA7-4E07-8413-048CD398AE01}"/>
                  </a:ext>
                </a:extLst>
              </p:cNvPr>
              <p:cNvSpPr/>
              <p:nvPr/>
            </p:nvSpPr>
            <p:spPr>
              <a:xfrm>
                <a:off x="10299957" y="4207961"/>
                <a:ext cx="550517" cy="1076794"/>
              </a:xfrm>
              <a:custGeom>
                <a:avLst/>
                <a:gdLst>
                  <a:gd name="connsiteX0" fmla="*/ 12128 w 550517"/>
                  <a:gd name="connsiteY0" fmla="*/ 1076795 h 1076794"/>
                  <a:gd name="connsiteX1" fmla="*/ 7483 w 550517"/>
                  <a:gd name="connsiteY1" fmla="*/ 1075873 h 1076794"/>
                  <a:gd name="connsiteX2" fmla="*/ 0 w 550517"/>
                  <a:gd name="connsiteY2" fmla="*/ 1064667 h 1076794"/>
                  <a:gd name="connsiteX3" fmla="*/ 0 w 550517"/>
                  <a:gd name="connsiteY3" fmla="*/ 12125 h 1076794"/>
                  <a:gd name="connsiteX4" fmla="*/ 7483 w 550517"/>
                  <a:gd name="connsiteY4" fmla="*/ 919 h 1076794"/>
                  <a:gd name="connsiteX5" fmla="*/ 20703 w 550517"/>
                  <a:gd name="connsiteY5" fmla="*/ 3550 h 1076794"/>
                  <a:gd name="connsiteX6" fmla="*/ 546961 w 550517"/>
                  <a:gd name="connsiteY6" fmla="*/ 529821 h 1076794"/>
                  <a:gd name="connsiteX7" fmla="*/ 546961 w 550517"/>
                  <a:gd name="connsiteY7" fmla="*/ 546970 h 1076794"/>
                  <a:gd name="connsiteX8" fmla="*/ 20703 w 550517"/>
                  <a:gd name="connsiteY8" fmla="*/ 1073241 h 1076794"/>
                  <a:gd name="connsiteX9" fmla="*/ 12128 w 550517"/>
                  <a:gd name="connsiteY9" fmla="*/ 1076795 h 1076794"/>
                  <a:gd name="connsiteX10" fmla="*/ 24256 w 550517"/>
                  <a:gd name="connsiteY10" fmla="*/ 41414 h 1076794"/>
                  <a:gd name="connsiteX11" fmla="*/ 24256 w 550517"/>
                  <a:gd name="connsiteY11" fmla="*/ 1035390 h 1076794"/>
                  <a:gd name="connsiteX12" fmla="*/ 521250 w 550517"/>
                  <a:gd name="connsiteY12" fmla="*/ 538396 h 1076794"/>
                  <a:gd name="connsiteX13" fmla="*/ 24256 w 550517"/>
                  <a:gd name="connsiteY13" fmla="*/ 41414 h 107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0517" h="1076794">
                    <a:moveTo>
                      <a:pt x="12128" y="1076795"/>
                    </a:moveTo>
                    <a:cubicBezTo>
                      <a:pt x="10563" y="1076795"/>
                      <a:pt x="8987" y="1076504"/>
                      <a:pt x="7483" y="1075873"/>
                    </a:cubicBezTo>
                    <a:cubicBezTo>
                      <a:pt x="2947" y="1074005"/>
                      <a:pt x="0" y="1069566"/>
                      <a:pt x="0" y="1064667"/>
                    </a:cubicBezTo>
                    <a:lnTo>
                      <a:pt x="0" y="12125"/>
                    </a:lnTo>
                    <a:cubicBezTo>
                      <a:pt x="0" y="7225"/>
                      <a:pt x="2947" y="2799"/>
                      <a:pt x="7483" y="919"/>
                    </a:cubicBezTo>
                    <a:cubicBezTo>
                      <a:pt x="12031" y="-949"/>
                      <a:pt x="17246" y="82"/>
                      <a:pt x="20703" y="3550"/>
                    </a:cubicBezTo>
                    <a:lnTo>
                      <a:pt x="546961" y="529821"/>
                    </a:lnTo>
                    <a:cubicBezTo>
                      <a:pt x="551703" y="534563"/>
                      <a:pt x="551703" y="542228"/>
                      <a:pt x="546961" y="546970"/>
                    </a:cubicBezTo>
                    <a:lnTo>
                      <a:pt x="20703" y="1073241"/>
                    </a:lnTo>
                    <a:cubicBezTo>
                      <a:pt x="18386" y="1075557"/>
                      <a:pt x="15281" y="1076795"/>
                      <a:pt x="12128" y="1076795"/>
                    </a:cubicBezTo>
                    <a:close/>
                    <a:moveTo>
                      <a:pt x="24256" y="41414"/>
                    </a:moveTo>
                    <a:lnTo>
                      <a:pt x="24256" y="1035390"/>
                    </a:lnTo>
                    <a:lnTo>
                      <a:pt x="521250" y="538396"/>
                    </a:lnTo>
                    <a:lnTo>
                      <a:pt x="24256" y="41414"/>
                    </a:lnTo>
                    <a:close/>
                  </a:path>
                </a:pathLst>
              </a:custGeom>
              <a:solidFill>
                <a:srgbClr val="80BA50"/>
              </a:solidFill>
              <a:ln w="12122" cap="flat">
                <a:noFill/>
                <a:prstDash val="solid"/>
                <a:miter/>
              </a:ln>
            </p:spPr>
            <p:txBody>
              <a:bodyPr rtlCol="0" anchor="ctr"/>
              <a:lstStyle/>
              <a:p>
                <a:endParaRPr lang="en-US"/>
              </a:p>
            </p:txBody>
          </p:sp>
        </p:grpSp>
        <p:sp>
          <p:nvSpPr>
            <p:cNvPr id="42" name="TextBox 41">
              <a:extLst>
                <a:ext uri="{FF2B5EF4-FFF2-40B4-BE49-F238E27FC236}">
                  <a16:creationId xmlns:a16="http://schemas.microsoft.com/office/drawing/2014/main" id="{6218FE2F-3A91-5384-24B0-09F11F10FEA2}"/>
                </a:ext>
              </a:extLst>
            </p:cNvPr>
            <p:cNvSpPr txBox="1"/>
            <p:nvPr/>
          </p:nvSpPr>
          <p:spPr>
            <a:xfrm>
              <a:off x="10892184" y="4504621"/>
              <a:ext cx="2320709" cy="457176"/>
            </a:xfrm>
            <a:prstGeom prst="rect">
              <a:avLst/>
            </a:prstGeom>
            <a:noFill/>
          </p:spPr>
          <p:txBody>
            <a:bodyPr wrap="square">
              <a:spAutoFit/>
            </a:bodyPr>
            <a:lstStyle/>
            <a:p>
              <a:pPr lvl="0"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sym typeface="Open Sans"/>
                </a:rPr>
                <a:t>Dashboards</a:t>
              </a:r>
            </a:p>
          </p:txBody>
        </p:sp>
      </p:grpSp>
    </p:spTree>
    <p:extLst>
      <p:ext uri="{BB962C8B-B14F-4D97-AF65-F5344CB8AC3E}">
        <p14:creationId xmlns:p14="http://schemas.microsoft.com/office/powerpoint/2010/main" val="369320756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19145" y="7871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Data Sources: Vulnerability Scans</a:t>
            </a:r>
            <a:endParaRPr/>
          </a:p>
        </p:txBody>
      </p:sp>
      <p:sp>
        <p:nvSpPr>
          <p:cNvPr id="21" name="Google Shape;4846;p411">
            <a:extLst>
              <a:ext uri="{FF2B5EF4-FFF2-40B4-BE49-F238E27FC236}">
                <a16:creationId xmlns:a16="http://schemas.microsoft.com/office/drawing/2014/main" id="{07C9FCC8-A9AC-43D7-8E50-4C6897116152}"/>
              </a:ext>
            </a:extLst>
          </p:cNvPr>
          <p:cNvSpPr/>
          <p:nvPr/>
        </p:nvSpPr>
        <p:spPr>
          <a:xfrm>
            <a:off x="4020107" y="3042243"/>
            <a:ext cx="8215787" cy="1771750"/>
          </a:xfrm>
          <a:prstGeom prst="roundRect">
            <a:avLst>
              <a:gd name="adj" fmla="val 4930"/>
            </a:avLst>
          </a:prstGeom>
          <a:solidFill>
            <a:schemeClr val="accent1">
              <a:lumMod val="20000"/>
              <a:lumOff val="80000"/>
            </a:schemeClr>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lvl="0"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These scans utilize specialized software tools to probe systems for known vulnerabilities, such as unpatched software, insecure configurations, and unprotected systems.</a:t>
            </a:r>
          </a:p>
        </p:txBody>
      </p:sp>
      <p:sp>
        <p:nvSpPr>
          <p:cNvPr id="3" name="Brandline_LVC">
            <a:extLst>
              <a:ext uri="{FF2B5EF4-FFF2-40B4-BE49-F238E27FC236}">
                <a16:creationId xmlns:a16="http://schemas.microsoft.com/office/drawing/2014/main" id="{A3938E79-129E-EE99-E001-E82DA1AFF191}"/>
              </a:ext>
            </a:extLst>
          </p:cNvPr>
          <p:cNvSpPr/>
          <p:nvPr/>
        </p:nvSpPr>
        <p:spPr>
          <a:xfrm>
            <a:off x="4445000" y="665193"/>
            <a:ext cx="7377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66242B6-E4C8-3A48-1AD7-14294D6F13FA}"/>
              </a:ext>
            </a:extLst>
          </p:cNvPr>
          <p:cNvSpPr txBox="1"/>
          <p:nvPr/>
        </p:nvSpPr>
        <p:spPr>
          <a:xfrm>
            <a:off x="2135762" y="1289767"/>
            <a:ext cx="11984477"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Vulnerability scans are systematic examinations of networks, systems, or applications to identify and evaluate security weaknesses or flaws that attackers could exploit. </a:t>
            </a:r>
          </a:p>
        </p:txBody>
      </p:sp>
      <p:sp>
        <p:nvSpPr>
          <p:cNvPr id="5" name="Google Shape;4846;p411">
            <a:extLst>
              <a:ext uri="{FF2B5EF4-FFF2-40B4-BE49-F238E27FC236}">
                <a16:creationId xmlns:a16="http://schemas.microsoft.com/office/drawing/2014/main" id="{893120CF-3DEC-C0DE-8471-3CDC827715D1}"/>
              </a:ext>
            </a:extLst>
          </p:cNvPr>
          <p:cNvSpPr/>
          <p:nvPr/>
        </p:nvSpPr>
        <p:spPr>
          <a:xfrm>
            <a:off x="4020106" y="5215890"/>
            <a:ext cx="8215787" cy="1771750"/>
          </a:xfrm>
          <a:prstGeom prst="roundRect">
            <a:avLst>
              <a:gd name="adj" fmla="val 4930"/>
            </a:avLst>
          </a:prstGeom>
          <a:solidFill>
            <a:schemeClr val="accent1">
              <a:lumMod val="20000"/>
              <a:lumOff val="80000"/>
            </a:schemeClr>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lvl="0"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It provide insights into potential security gaps that require remediation to strengthen the overall security posture.</a:t>
            </a:r>
          </a:p>
        </p:txBody>
      </p:sp>
    </p:spTree>
    <p:extLst>
      <p:ext uri="{BB962C8B-B14F-4D97-AF65-F5344CB8AC3E}">
        <p14:creationId xmlns:p14="http://schemas.microsoft.com/office/powerpoint/2010/main" val="279969963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19145" y="137084"/>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Data Sources: Automated Reports</a:t>
            </a:r>
            <a:endParaRPr/>
          </a:p>
        </p:txBody>
      </p:sp>
      <p:sp>
        <p:nvSpPr>
          <p:cNvPr id="25" name="Google Shape;4846;p411">
            <a:extLst>
              <a:ext uri="{FF2B5EF4-FFF2-40B4-BE49-F238E27FC236}">
                <a16:creationId xmlns:a16="http://schemas.microsoft.com/office/drawing/2014/main" id="{18BCCC57-BAE1-4699-A01F-6630E6D09052}"/>
              </a:ext>
            </a:extLst>
          </p:cNvPr>
          <p:cNvSpPr/>
          <p:nvPr/>
        </p:nvSpPr>
        <p:spPr>
          <a:xfrm>
            <a:off x="3745007" y="4708190"/>
            <a:ext cx="8765986" cy="1569531"/>
          </a:xfrm>
          <a:prstGeom prst="roundRect">
            <a:avLst>
              <a:gd name="adj" fmla="val 4998"/>
            </a:avLst>
          </a:prstGeom>
          <a:solidFill>
            <a:schemeClr val="accent4">
              <a:lumMod val="20000"/>
              <a:lumOff val="80000"/>
            </a:schemeClr>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pPr>
            <a:r>
              <a:rPr lang="en-US" sz="2000">
                <a:solidFill>
                  <a:srgbClr val="3F3F3F"/>
                </a:solidFill>
                <a:latin typeface="Open Sans" panose="020B0606030504020204" pitchFamily="34" charset="0"/>
                <a:ea typeface="Open Sans" panose="020B0606030504020204" pitchFamily="34" charset="0"/>
                <a:cs typeface="Open Sans" panose="020B0606030504020204" pitchFamily="34" charset="0"/>
              </a:rPr>
              <a:t>Security information and event management (SIEM) systems, such as Splunk or IBM Qradar, often generate these reports. </a:t>
            </a:r>
          </a:p>
        </p:txBody>
      </p:sp>
      <p:sp>
        <p:nvSpPr>
          <p:cNvPr id="3" name="Brandline_LVC">
            <a:extLst>
              <a:ext uri="{FF2B5EF4-FFF2-40B4-BE49-F238E27FC236}">
                <a16:creationId xmlns:a16="http://schemas.microsoft.com/office/drawing/2014/main" id="{957110AF-B173-5130-6A7A-D1A93AFFCCD2}"/>
              </a:ext>
            </a:extLst>
          </p:cNvPr>
          <p:cNvSpPr/>
          <p:nvPr/>
        </p:nvSpPr>
        <p:spPr>
          <a:xfrm>
            <a:off x="4381500" y="723558"/>
            <a:ext cx="74910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E845983-A198-3ABE-43ED-5CD703A8E061}"/>
              </a:ext>
            </a:extLst>
          </p:cNvPr>
          <p:cNvSpPr txBox="1"/>
          <p:nvPr/>
        </p:nvSpPr>
        <p:spPr>
          <a:xfrm>
            <a:off x="2918298" y="1206230"/>
            <a:ext cx="10116766"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Automated reports serve as a network’s eyes and ears, offering a synthesized view of various security metrics and events. </a:t>
            </a:r>
          </a:p>
        </p:txBody>
      </p:sp>
      <p:sp>
        <p:nvSpPr>
          <p:cNvPr id="5" name="Google Shape;4846;p411">
            <a:extLst>
              <a:ext uri="{FF2B5EF4-FFF2-40B4-BE49-F238E27FC236}">
                <a16:creationId xmlns:a16="http://schemas.microsoft.com/office/drawing/2014/main" id="{781C110D-4DEB-7AF5-320A-874C5B1C8AD9}"/>
              </a:ext>
            </a:extLst>
          </p:cNvPr>
          <p:cNvSpPr/>
          <p:nvPr/>
        </p:nvSpPr>
        <p:spPr>
          <a:xfrm>
            <a:off x="3745008" y="2696152"/>
            <a:ext cx="8765985" cy="1569532"/>
          </a:xfrm>
          <a:prstGeom prst="roundRect">
            <a:avLst>
              <a:gd name="adj" fmla="val 4998"/>
            </a:avLst>
          </a:prstGeom>
          <a:solidFill>
            <a:schemeClr val="accent4">
              <a:lumMod val="20000"/>
              <a:lumOff val="80000"/>
            </a:schemeClr>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pPr>
            <a:r>
              <a:rPr lang="en-US" sz="2000">
                <a:solidFill>
                  <a:srgbClr val="3F3F3F"/>
                </a:solidFill>
                <a:latin typeface="Open Sans" panose="020B0606030504020204" pitchFamily="34" charset="0"/>
                <a:ea typeface="Open Sans" panose="020B0606030504020204" pitchFamily="34" charset="0"/>
                <a:cs typeface="Open Sans" panose="020B0606030504020204" pitchFamily="34" charset="0"/>
              </a:rPr>
              <a:t>Automated reports like these enable you to spot irregularities and take corrective action swiftly, thereby minimizing the risk and impact of security incidents</a:t>
            </a:r>
          </a:p>
        </p:txBody>
      </p:sp>
    </p:spTree>
    <p:extLst>
      <p:ext uri="{BB962C8B-B14F-4D97-AF65-F5344CB8AC3E}">
        <p14:creationId xmlns:p14="http://schemas.microsoft.com/office/powerpoint/2010/main" val="272853801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19145" y="7871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Data Sources: Dashboards</a:t>
            </a:r>
            <a:endParaRPr/>
          </a:p>
        </p:txBody>
      </p:sp>
      <p:sp>
        <p:nvSpPr>
          <p:cNvPr id="33" name="Google Shape;4846;p411">
            <a:extLst>
              <a:ext uri="{FF2B5EF4-FFF2-40B4-BE49-F238E27FC236}">
                <a16:creationId xmlns:a16="http://schemas.microsoft.com/office/drawing/2014/main" id="{58576B99-4917-44AF-9AC4-B1AC041E0A4E}"/>
              </a:ext>
            </a:extLst>
          </p:cNvPr>
          <p:cNvSpPr/>
          <p:nvPr/>
        </p:nvSpPr>
        <p:spPr>
          <a:xfrm>
            <a:off x="3577075" y="2632456"/>
            <a:ext cx="9101847" cy="1239153"/>
          </a:xfrm>
          <a:prstGeom prst="roundRect">
            <a:avLst>
              <a:gd name="adj" fmla="val 3975"/>
            </a:avLst>
          </a:prstGeom>
          <a:solidFill>
            <a:schemeClr val="accent6">
              <a:lumMod val="20000"/>
              <a:lumOff val="80000"/>
            </a:schemeClr>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lvl="0" algn="ctr">
              <a:lnSpc>
                <a:spcPct val="114000"/>
              </a:lnSpc>
            </a:pPr>
            <a:r>
              <a:rPr lang="en-US" sz="2000">
                <a:solidFill>
                  <a:srgbClr val="3F3F3F"/>
                </a:solidFill>
                <a:latin typeface="Open Sans" panose="020B0606030504020204" pitchFamily="34" charset="0"/>
                <a:ea typeface="Open Sans" panose="020B0606030504020204" pitchFamily="34" charset="0"/>
                <a:cs typeface="Open Sans" panose="020B0606030504020204" pitchFamily="34" charset="0"/>
              </a:rPr>
              <a:t>The centralized display aggregates data from multiple sources, providing a real-time overview of an organization’s network and security status.</a:t>
            </a:r>
          </a:p>
        </p:txBody>
      </p:sp>
      <p:sp>
        <p:nvSpPr>
          <p:cNvPr id="3" name="Brandline_LVC">
            <a:extLst>
              <a:ext uri="{FF2B5EF4-FFF2-40B4-BE49-F238E27FC236}">
                <a16:creationId xmlns:a16="http://schemas.microsoft.com/office/drawing/2014/main" id="{3FC1F09C-74DE-1C70-8FDC-69DC13446BCE}"/>
              </a:ext>
            </a:extLst>
          </p:cNvPr>
          <p:cNvSpPr/>
          <p:nvPr/>
        </p:nvSpPr>
        <p:spPr>
          <a:xfrm>
            <a:off x="5245100" y="665193"/>
            <a:ext cx="5778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4916056-F053-7693-15F4-2829403196B5}"/>
              </a:ext>
            </a:extLst>
          </p:cNvPr>
          <p:cNvSpPr txBox="1"/>
          <p:nvPr/>
        </p:nvSpPr>
        <p:spPr>
          <a:xfrm>
            <a:off x="2991796" y="1084422"/>
            <a:ext cx="10272409"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A dashboard is a user interface that organizes and presents information in an easy-to-read format, often using graphs, charts, and gauges. </a:t>
            </a:r>
          </a:p>
        </p:txBody>
      </p:sp>
      <p:sp>
        <p:nvSpPr>
          <p:cNvPr id="5" name="Google Shape;4846;p411">
            <a:extLst>
              <a:ext uri="{FF2B5EF4-FFF2-40B4-BE49-F238E27FC236}">
                <a16:creationId xmlns:a16="http://schemas.microsoft.com/office/drawing/2014/main" id="{9C7439DA-9D96-A30D-A846-C15470008301}"/>
              </a:ext>
            </a:extLst>
          </p:cNvPr>
          <p:cNvSpPr/>
          <p:nvPr/>
        </p:nvSpPr>
        <p:spPr>
          <a:xfrm>
            <a:off x="3577075" y="4225457"/>
            <a:ext cx="9101847" cy="1365941"/>
          </a:xfrm>
          <a:prstGeom prst="roundRect">
            <a:avLst>
              <a:gd name="adj" fmla="val 3975"/>
            </a:avLst>
          </a:prstGeom>
          <a:solidFill>
            <a:schemeClr val="accent6">
              <a:lumMod val="20000"/>
              <a:lumOff val="80000"/>
            </a:schemeClr>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lvl="0" algn="ctr">
              <a:lnSpc>
                <a:spcPct val="114000"/>
              </a:lnSpc>
            </a:pPr>
            <a:r>
              <a:rPr lang="en-US" sz="2000">
                <a:solidFill>
                  <a:srgbClr val="3F3F3F"/>
                </a:solidFill>
                <a:latin typeface="Open Sans" panose="020B0606030504020204" pitchFamily="34" charset="0"/>
                <a:ea typeface="Open Sans" panose="020B0606030504020204" pitchFamily="34" charset="0"/>
                <a:cs typeface="Open Sans" panose="020B0606030504020204" pitchFamily="34" charset="0"/>
              </a:rPr>
              <a:t>Dashboards allow for prompt responses to threats and efficient monitoring of system health and performance. </a:t>
            </a:r>
          </a:p>
        </p:txBody>
      </p:sp>
      <p:sp>
        <p:nvSpPr>
          <p:cNvPr id="6" name="Google Shape;4846;p411">
            <a:extLst>
              <a:ext uri="{FF2B5EF4-FFF2-40B4-BE49-F238E27FC236}">
                <a16:creationId xmlns:a16="http://schemas.microsoft.com/office/drawing/2014/main" id="{B3657CF0-2029-7D7B-857D-F647F9597D6E}"/>
              </a:ext>
            </a:extLst>
          </p:cNvPr>
          <p:cNvSpPr/>
          <p:nvPr/>
        </p:nvSpPr>
        <p:spPr>
          <a:xfrm>
            <a:off x="3577075" y="5939795"/>
            <a:ext cx="9101847" cy="1365941"/>
          </a:xfrm>
          <a:prstGeom prst="roundRect">
            <a:avLst>
              <a:gd name="adj" fmla="val 3975"/>
            </a:avLst>
          </a:prstGeom>
          <a:solidFill>
            <a:schemeClr val="accent6">
              <a:lumMod val="20000"/>
              <a:lumOff val="80000"/>
            </a:schemeClr>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lvl="0" algn="ctr">
              <a:lnSpc>
                <a:spcPct val="114000"/>
              </a:lnSpc>
            </a:pPr>
            <a:r>
              <a:rPr lang="en-US" sz="2000">
                <a:solidFill>
                  <a:srgbClr val="3F3F3F"/>
                </a:solidFill>
                <a:latin typeface="Open Sans" panose="020B0606030504020204" pitchFamily="34" charset="0"/>
                <a:ea typeface="Open Sans" panose="020B0606030504020204" pitchFamily="34" charset="0"/>
                <a:cs typeface="Open Sans" panose="020B0606030504020204" pitchFamily="34" charset="0"/>
              </a:rPr>
              <a:t>They are pivotal in managing the complex flow of information in cybersecurity operations.</a:t>
            </a:r>
          </a:p>
        </p:txBody>
      </p:sp>
    </p:spTree>
    <p:extLst>
      <p:ext uri="{BB962C8B-B14F-4D97-AF65-F5344CB8AC3E}">
        <p14:creationId xmlns:p14="http://schemas.microsoft.com/office/powerpoint/2010/main" val="30526648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100"/>
              <a:buNone/>
            </a:pPr>
            <a:r>
              <a:rPr lang="en-US"/>
              <a:t>Packet Captures</a:t>
            </a:r>
            <a:endParaRPr/>
          </a:p>
        </p:txBody>
      </p:sp>
      <p:sp>
        <p:nvSpPr>
          <p:cNvPr id="1869" name="Google Shape;1869;p63"/>
          <p:cNvSpPr/>
          <p:nvPr/>
        </p:nvSpPr>
        <p:spPr>
          <a:xfrm>
            <a:off x="1216025" y="2534533"/>
            <a:ext cx="9037366" cy="4975615"/>
          </a:xfrm>
          <a:prstGeom prst="roundRect">
            <a:avLst>
              <a:gd name="adj" fmla="val 4742"/>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4000"/>
              </a:lnSpc>
              <a:buSzPts val="2200"/>
              <a:buFont typeface="Arial" panose="020B0604020202020204" pitchFamily="34" charset="0"/>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Packets are the data that runs up and down our network.</a:t>
            </a:r>
          </a:p>
          <a:p>
            <a:pPr marL="342900" indent="-342900">
              <a:lnSpc>
                <a:spcPct val="114000"/>
              </a:lnSpc>
              <a:buSzPts val="2200"/>
              <a:buFont typeface="Arial" panose="020B0604020202020204" pitchFamily="34" charset="0"/>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SzPts val="2200"/>
              <a:buFont typeface="Arial" panose="020B0604020202020204" pitchFamily="34" charset="0"/>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By capturing packets, cybersecurity administrators can analyze what is happening on the organization’s network. </a:t>
            </a:r>
            <a:b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b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SzPts val="2200"/>
              <a:buFont typeface="Arial" panose="020B0604020202020204" pitchFamily="34" charset="0"/>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The tools used can be called packet sniffers or protocol analyzers, with common examples being Wireshark or the Linux-based Tcpdump. </a:t>
            </a:r>
          </a:p>
          <a:p>
            <a:pPr marL="342900" indent="-342900">
              <a:lnSpc>
                <a:spcPct val="114000"/>
              </a:lnSpc>
              <a:buSzPts val="2200"/>
              <a:buFont typeface="Arial" panose="020B0604020202020204" pitchFamily="34" charset="0"/>
              <a:buChar char="•"/>
            </a:pPr>
            <a:endPar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SzPts val="2200"/>
              <a:buFont typeface="Arial" panose="020B0604020202020204" pitchFamily="34" charset="0"/>
              <a:buChar char="•"/>
            </a:pPr>
            <a:r>
              <a:rPr lang="en-US" sz="2200">
                <a:solidFill>
                  <a:srgbClr val="3F3F3F"/>
                </a:solidFill>
                <a:latin typeface="Open Sans" panose="020B0606030504020204" pitchFamily="34" charset="0"/>
                <a:ea typeface="Open Sans" panose="020B0606030504020204" pitchFamily="34" charset="0"/>
                <a:cs typeface="Open Sans" panose="020B0606030504020204" pitchFamily="34" charset="0"/>
              </a:rPr>
              <a:t>A trace can be conducted by capturing packets, i.e., saving the data in a packet capture (PCAP) form for later analysis.</a:t>
            </a:r>
            <a:endParaRPr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 name="Brandline_LVC">
            <a:extLst>
              <a:ext uri="{FF2B5EF4-FFF2-40B4-BE49-F238E27FC236}">
                <a16:creationId xmlns:a16="http://schemas.microsoft.com/office/drawing/2014/main" id="{F064E978-4334-EB5B-6BAC-5D67DC81243B}"/>
              </a:ext>
            </a:extLst>
          </p:cNvPr>
          <p:cNvSpPr/>
          <p:nvPr/>
        </p:nvSpPr>
        <p:spPr>
          <a:xfrm>
            <a:off x="6324600" y="816324"/>
            <a:ext cx="36235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F7BCBB70-6B66-43EB-9337-C3F5DB7A6519}"/>
              </a:ext>
            </a:extLst>
          </p:cNvPr>
          <p:cNvPicPr>
            <a:picLocks noChangeAspect="1"/>
          </p:cNvPicPr>
          <p:nvPr/>
        </p:nvPicPr>
        <p:blipFill>
          <a:blip r:embed="rId3"/>
          <a:stretch>
            <a:fillRect/>
          </a:stretch>
        </p:blipFill>
        <p:spPr>
          <a:xfrm>
            <a:off x="10939043" y="2534533"/>
            <a:ext cx="4876800" cy="4876800"/>
          </a:xfrm>
          <a:prstGeom prst="rect">
            <a:avLst/>
          </a:prstGeom>
        </p:spPr>
      </p:pic>
    </p:spTree>
    <p:extLst>
      <p:ext uri="{BB962C8B-B14F-4D97-AF65-F5344CB8AC3E}">
        <p14:creationId xmlns:p14="http://schemas.microsoft.com/office/powerpoint/2010/main" val="424120107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Use Cases of Packet Captures</a:t>
            </a:r>
            <a:endParaRPr/>
          </a:p>
        </p:txBody>
      </p:sp>
      <p:grpSp>
        <p:nvGrpSpPr>
          <p:cNvPr id="471" name="Google Shape;471;p60"/>
          <p:cNvGrpSpPr/>
          <p:nvPr/>
        </p:nvGrpSpPr>
        <p:grpSpPr>
          <a:xfrm>
            <a:off x="5261240" y="2072640"/>
            <a:ext cx="8637640" cy="6675013"/>
            <a:chOff x="5448894" y="2890138"/>
            <a:chExt cx="4801044" cy="3047532"/>
          </a:xfrm>
        </p:grpSpPr>
        <p:grpSp>
          <p:nvGrpSpPr>
            <p:cNvPr id="472" name="Google Shape;472;p60"/>
            <p:cNvGrpSpPr/>
            <p:nvPr/>
          </p:nvGrpSpPr>
          <p:grpSpPr>
            <a:xfrm>
              <a:off x="5456388" y="2994136"/>
              <a:ext cx="1030675" cy="710704"/>
              <a:chOff x="5135316" y="1329109"/>
              <a:chExt cx="1030675" cy="710704"/>
            </a:xfrm>
          </p:grpSpPr>
          <p:sp>
            <p:nvSpPr>
              <p:cNvPr id="473" name="Google Shape;473;p60"/>
              <p:cNvSpPr/>
              <p:nvPr/>
            </p:nvSpPr>
            <p:spPr>
              <a:xfrm>
                <a:off x="5562487" y="1329109"/>
                <a:ext cx="603504" cy="5333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60"/>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75" name="Google Shape;475;p60"/>
            <p:cNvGrpSpPr/>
            <p:nvPr/>
          </p:nvGrpSpPr>
          <p:grpSpPr>
            <a:xfrm>
              <a:off x="5448894" y="4897673"/>
              <a:ext cx="1030675" cy="710704"/>
              <a:chOff x="5127822" y="3232646"/>
              <a:chExt cx="1030675" cy="710704"/>
            </a:xfrm>
          </p:grpSpPr>
          <p:sp>
            <p:nvSpPr>
              <p:cNvPr id="476" name="Google Shape;476;p60"/>
              <p:cNvSpPr/>
              <p:nvPr/>
            </p:nvSpPr>
            <p:spPr>
              <a:xfrm>
                <a:off x="5554993" y="3411259"/>
                <a:ext cx="603504" cy="53209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60"/>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78" name="Google Shape;478;p60"/>
            <p:cNvGrpSpPr/>
            <p:nvPr/>
          </p:nvGrpSpPr>
          <p:grpSpPr>
            <a:xfrm>
              <a:off x="5747414" y="4010855"/>
              <a:ext cx="805988" cy="533340"/>
              <a:chOff x="5426342" y="2345828"/>
              <a:chExt cx="805988" cy="533340"/>
            </a:xfrm>
          </p:grpSpPr>
          <p:sp>
            <p:nvSpPr>
              <p:cNvPr id="479" name="Google Shape;479;p60"/>
              <p:cNvSpPr/>
              <p:nvPr/>
            </p:nvSpPr>
            <p:spPr>
              <a:xfrm>
                <a:off x="5711122" y="2345828"/>
                <a:ext cx="521208" cy="5333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60"/>
              <p:cNvSpPr/>
              <p:nvPr/>
            </p:nvSpPr>
            <p:spPr>
              <a:xfrm>
                <a:off x="5426342" y="2345828"/>
                <a:ext cx="284781" cy="533340"/>
              </a:xfrm>
              <a:custGeom>
                <a:avLst/>
                <a:gdLst/>
                <a:ahLst/>
                <a:cxnLst/>
                <a:rect l="l" t="t" r="r" b="b"/>
                <a:pathLst>
                  <a:path w="228" h="427" extrusionOk="0">
                    <a:moveTo>
                      <a:pt x="228" y="0"/>
                    </a:moveTo>
                    <a:lnTo>
                      <a:pt x="0" y="185"/>
                    </a:lnTo>
                    <a:lnTo>
                      <a:pt x="0" y="266"/>
                    </a:lnTo>
                    <a:lnTo>
                      <a:pt x="228" y="427"/>
                    </a:lnTo>
                    <a:lnTo>
                      <a:pt x="228" y="0"/>
                    </a:lnTo>
                    <a:close/>
                  </a:path>
                </a:pathLst>
              </a:custGeom>
              <a:solidFill>
                <a:srgbClr val="7B7B7B"/>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481" name="Google Shape;481;p60"/>
            <p:cNvSpPr txBox="1"/>
            <p:nvPr/>
          </p:nvSpPr>
          <p:spPr>
            <a:xfrm>
              <a:off x="6684031" y="2890138"/>
              <a:ext cx="3565907" cy="814986"/>
            </a:xfrm>
            <a:prstGeom prst="rect">
              <a:avLst/>
            </a:prstGeom>
            <a:noFill/>
            <a:ln>
              <a:noFill/>
            </a:ln>
          </p:spPr>
          <p:txBody>
            <a:bodyPr spcFirstLastPara="1" wrap="square" lIns="91425" tIns="45700" rIns="91425" bIns="45700" anchor="t" anchorCtr="0">
              <a:spAutoFit/>
            </a:bodyPr>
            <a:lstStyle/>
            <a:p>
              <a:pPr algn="l"/>
              <a:r>
                <a:rPr lang="en-US" sz="2200" b="1">
                  <a:solidFill>
                    <a:srgbClr val="3F3F3F"/>
                  </a:solidFill>
                  <a:latin typeface="Open Sans"/>
                  <a:ea typeface="Open Sans"/>
                  <a:cs typeface="Open Sans"/>
                </a:rPr>
                <a:t>Forensics and incident response</a:t>
              </a:r>
              <a:r>
                <a:rPr lang="en-US" sz="2200">
                  <a:solidFill>
                    <a:srgbClr val="3F3F3F"/>
                  </a:solidFill>
                  <a:latin typeface="Open Sans"/>
                  <a:ea typeface="Open Sans"/>
                  <a:cs typeface="Open Sans"/>
                </a:rPr>
                <a:t>: PCAPs can be invaluable for forensic analysis of security incidents because they allow investigators to reconstruct events and identify the source of an attack.</a:t>
              </a:r>
            </a:p>
          </p:txBody>
        </p:sp>
        <p:sp>
          <p:nvSpPr>
            <p:cNvPr id="482" name="Google Shape;482;p60"/>
            <p:cNvSpPr txBox="1"/>
            <p:nvPr/>
          </p:nvSpPr>
          <p:spPr>
            <a:xfrm>
              <a:off x="6684031" y="4031241"/>
              <a:ext cx="3565907" cy="746951"/>
            </a:xfrm>
            <a:prstGeom prst="rect">
              <a:avLst/>
            </a:prstGeom>
            <a:noFill/>
            <a:ln>
              <a:noFill/>
            </a:ln>
          </p:spPr>
          <p:txBody>
            <a:bodyPr spcFirstLastPara="1" wrap="square" lIns="91425" tIns="45700" rIns="91425" bIns="45700" anchor="t" anchorCtr="0">
              <a:spAutoFit/>
            </a:bodyPr>
            <a:lstStyle/>
            <a:p>
              <a:pPr marL="0" lvl="0" indent="0">
                <a:lnSpc>
                  <a:spcPct val="114000"/>
                </a:lnSpc>
                <a:buSzPts val="2200"/>
                <a:buFont typeface="Arial"/>
                <a:buNone/>
              </a:pPr>
              <a:r>
                <a:rPr lang="en-US" sz="2200" b="1">
                  <a:solidFill>
                    <a:srgbClr val="3F3F3F"/>
                  </a:solidFill>
                  <a:latin typeface="Open Sans"/>
                  <a:ea typeface="Open Sans"/>
                  <a:cs typeface="Open Sans"/>
                </a:rPr>
                <a:t>Deep analysis</a:t>
              </a:r>
              <a:r>
                <a:rPr lang="en-US" sz="2200">
                  <a:solidFill>
                    <a:srgbClr val="3F3F3F"/>
                  </a:solidFill>
                  <a:latin typeface="Open Sans"/>
                  <a:ea typeface="Open Sans"/>
                  <a:cs typeface="Open Sans"/>
                </a:rPr>
                <a:t>: PCAPs provide highly detailed and specific information about network traffic, which can be used to analyze network behavior in depth.</a:t>
              </a:r>
              <a:endParaRPr sz="2200">
                <a:solidFill>
                  <a:srgbClr val="3F3F3F"/>
                </a:solidFill>
                <a:latin typeface="Open Sans"/>
                <a:ea typeface="Open Sans"/>
                <a:cs typeface="Open Sans"/>
              </a:endParaRPr>
            </a:p>
          </p:txBody>
        </p:sp>
        <p:sp>
          <p:nvSpPr>
            <p:cNvPr id="483" name="Google Shape;483;p60"/>
            <p:cNvSpPr txBox="1"/>
            <p:nvPr/>
          </p:nvSpPr>
          <p:spPr>
            <a:xfrm>
              <a:off x="6684031" y="5014515"/>
              <a:ext cx="3565907" cy="923155"/>
            </a:xfrm>
            <a:prstGeom prst="rect">
              <a:avLst/>
            </a:prstGeom>
            <a:noFill/>
            <a:ln>
              <a:noFill/>
            </a:ln>
          </p:spPr>
          <p:txBody>
            <a:bodyPr spcFirstLastPara="1" wrap="square" lIns="91425" tIns="45700" rIns="91425" bIns="45700" anchor="t" anchorCtr="0">
              <a:spAutoFit/>
            </a:bodyPr>
            <a:lstStyle/>
            <a:p>
              <a:pPr>
                <a:lnSpc>
                  <a:spcPct val="114000"/>
                </a:lnSpc>
                <a:buSzPts val="2200"/>
              </a:pPr>
              <a:r>
                <a:rPr lang="en-US" sz="2200" b="1">
                  <a:solidFill>
                    <a:srgbClr val="3F3F3F"/>
                  </a:solidFill>
                  <a:latin typeface="Open Sans"/>
                  <a:ea typeface="Open Sans"/>
                  <a:cs typeface="Open Sans"/>
                </a:rPr>
                <a:t>Baseline creation</a:t>
              </a:r>
              <a:r>
                <a:rPr lang="en-US" sz="2200">
                  <a:solidFill>
                    <a:srgbClr val="3F3F3F"/>
                  </a:solidFill>
                  <a:latin typeface="Open Sans"/>
                  <a:ea typeface="Open Sans"/>
                  <a:cs typeface="Open Sans"/>
                </a:rPr>
                <a:t>: It involves establishing a record of normal network traffic patterns. Network administrators can then use this baseline as a reference to compare against current traffic on their network.</a:t>
              </a:r>
              <a:endParaRPr sz="2200">
                <a:solidFill>
                  <a:srgbClr val="3F3F3F"/>
                </a:solidFill>
                <a:latin typeface="Open Sans"/>
                <a:ea typeface="Open Sans"/>
                <a:cs typeface="Open Sans"/>
              </a:endParaRPr>
            </a:p>
          </p:txBody>
        </p:sp>
      </p:grpSp>
      <p:pic>
        <p:nvPicPr>
          <p:cNvPr id="3" name="Picture 2">
            <a:extLst>
              <a:ext uri="{FF2B5EF4-FFF2-40B4-BE49-F238E27FC236}">
                <a16:creationId xmlns:a16="http://schemas.microsoft.com/office/drawing/2014/main" id="{BD2F04DE-CE17-244E-72C4-D923991E90BE}"/>
              </a:ext>
            </a:extLst>
          </p:cNvPr>
          <p:cNvPicPr>
            <a:picLocks noChangeAspect="1"/>
          </p:cNvPicPr>
          <p:nvPr/>
        </p:nvPicPr>
        <p:blipFill>
          <a:blip r:embed="rId3"/>
          <a:stretch>
            <a:fillRect/>
          </a:stretch>
        </p:blipFill>
        <p:spPr>
          <a:xfrm>
            <a:off x="1526470" y="2998255"/>
            <a:ext cx="3734769" cy="3727411"/>
          </a:xfrm>
          <a:prstGeom prst="rect">
            <a:avLst/>
          </a:prstGeom>
        </p:spPr>
      </p:pic>
      <p:sp>
        <p:nvSpPr>
          <p:cNvPr id="4" name="Brandline_LVC">
            <a:extLst>
              <a:ext uri="{FF2B5EF4-FFF2-40B4-BE49-F238E27FC236}">
                <a16:creationId xmlns:a16="http://schemas.microsoft.com/office/drawing/2014/main" id="{41A16029-41A4-A525-B576-602108CDBA8C}"/>
              </a:ext>
            </a:extLst>
          </p:cNvPr>
          <p:cNvSpPr/>
          <p:nvPr/>
        </p:nvSpPr>
        <p:spPr>
          <a:xfrm>
            <a:off x="4889500" y="816324"/>
            <a:ext cx="6488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4835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solidFill>
                  <a:srgbClr val="3F3F3F"/>
                </a:solidFill>
                <a:latin typeface="Open Sans"/>
                <a:ea typeface="Open Sans"/>
                <a:cs typeface="Open Sans"/>
                <a:sym typeface="Open Sans"/>
              </a:rPr>
              <a:t>Infrastructure Mode: Enterprise Exten</a:t>
            </a:r>
            <a:r>
              <a:rPr lang="en-US"/>
              <a:t>s</a:t>
            </a:r>
            <a:r>
              <a:rPr lang="en-US">
                <a:solidFill>
                  <a:srgbClr val="3F3F3F"/>
                </a:solidFill>
                <a:latin typeface="Open Sans"/>
                <a:ea typeface="Open Sans"/>
                <a:cs typeface="Open Sans"/>
                <a:sym typeface="Open Sans"/>
              </a:rPr>
              <a:t>ion Mode</a:t>
            </a:r>
            <a:endParaRPr/>
          </a:p>
        </p:txBody>
      </p:sp>
      <p:pic>
        <p:nvPicPr>
          <p:cNvPr id="652" name="Google Shape;652;p73"/>
          <p:cNvPicPr preferRelativeResize="0"/>
          <p:nvPr/>
        </p:nvPicPr>
        <p:blipFill>
          <a:blip r:embed="rId3">
            <a:alphaModFix/>
          </a:blip>
          <a:stretch>
            <a:fillRect/>
          </a:stretch>
        </p:blipFill>
        <p:spPr>
          <a:xfrm>
            <a:off x="2484160" y="760639"/>
            <a:ext cx="11376000" cy="365760"/>
          </a:xfrm>
          <a:prstGeom prst="rect">
            <a:avLst/>
          </a:prstGeom>
          <a:noFill/>
          <a:ln>
            <a:noFill/>
          </a:ln>
        </p:spPr>
      </p:pic>
      <p:sp>
        <p:nvSpPr>
          <p:cNvPr id="655" name="Google Shape;655;p73"/>
          <p:cNvSpPr/>
          <p:nvPr/>
        </p:nvSpPr>
        <p:spPr>
          <a:xfrm>
            <a:off x="1216025" y="3030612"/>
            <a:ext cx="8301186" cy="3653686"/>
          </a:xfrm>
          <a:prstGeom prst="roundRect">
            <a:avLst>
              <a:gd name="adj" fmla="val 16667"/>
            </a:avLst>
          </a:prstGeom>
          <a:noFill/>
          <a:ln w="28575" cap="flat" cmpd="sng">
            <a:solidFill>
              <a:srgbClr val="0175C3"/>
            </a:solidFill>
            <a:prstDash val="solid"/>
            <a:round/>
            <a:headEnd type="none" w="sm" len="sm"/>
            <a:tailEnd type="none" w="sm" len="sm"/>
          </a:ln>
        </p:spPr>
        <p:txBody>
          <a:bodyPr spcFirstLastPara="1" wrap="square" lIns="91425" tIns="45700" rIns="91425" bIns="45700" anchor="ctr" anchorCtr="0">
            <a:noAutofit/>
          </a:bodyPr>
          <a:lstStyle/>
          <a:p>
            <a:pPr marL="342900" lvl="1" indent="-342900">
              <a:lnSpc>
                <a:spcPct val="115000"/>
              </a:lnSpc>
              <a:spcBef>
                <a:spcPct val="0"/>
              </a:spcBef>
              <a:spcAft>
                <a:spcPct val="0"/>
              </a:spcAft>
              <a:buSzPts val="2200"/>
              <a:buFont typeface="Arial"/>
              <a:buChar char="•"/>
            </a:pPr>
            <a:r>
              <a:rPr lang="en-US" sz="2200">
                <a:solidFill>
                  <a:srgbClr val="404040"/>
                </a:solidFill>
                <a:latin typeface="Open Sans" panose="020B0606030504020204" pitchFamily="34" charset="0"/>
                <a:ea typeface="Open Sans"/>
                <a:cs typeface="Open Sans"/>
              </a:rPr>
              <a:t>Enterprise extended infrastructure occurs when multiple wireless access points (WAPs) connect a large physical area to the same wired network.</a:t>
            </a:r>
          </a:p>
          <a:p>
            <a:pPr marL="342900" lvl="1" indent="-342900">
              <a:lnSpc>
                <a:spcPct val="115000"/>
              </a:lnSpc>
              <a:spcBef>
                <a:spcPct val="0"/>
              </a:spcBef>
              <a:spcAft>
                <a:spcPct val="0"/>
              </a:spcAft>
              <a:buSzPts val="2200"/>
              <a:buFont typeface="Arial"/>
              <a:buChar char="•"/>
            </a:pPr>
            <a:r>
              <a:rPr lang="en-US" sz="2200">
                <a:solidFill>
                  <a:srgbClr val="404040"/>
                </a:solidFill>
                <a:latin typeface="Open Sans" panose="020B0606030504020204" pitchFamily="34" charset="0"/>
                <a:ea typeface="Open Sans"/>
                <a:cs typeface="Open Sans"/>
              </a:rPr>
              <a:t>Enterprise extended mode is designed for large-scale Wi-Fi deployments and is typically used in businesses, schools, or other organizations with extensive areas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to cover.</a:t>
            </a:r>
            <a:endParaRPr lang="en-US" sz="2200" b="0" i="0" u="none" strike="noStrike" cap="none">
              <a:solidFill>
                <a:srgbClr val="404040"/>
              </a:solidFill>
              <a:latin typeface="Open Sans" panose="020B0606030504020204" pitchFamily="34" charset="0"/>
              <a:ea typeface="Arial"/>
              <a:cs typeface="Arial"/>
              <a:sym typeface="Arial"/>
            </a:endParaRPr>
          </a:p>
        </p:txBody>
      </p:sp>
      <p:pic>
        <p:nvPicPr>
          <p:cNvPr id="4" name="Picture 3">
            <a:extLst>
              <a:ext uri="{FF2B5EF4-FFF2-40B4-BE49-F238E27FC236}">
                <a16:creationId xmlns:a16="http://schemas.microsoft.com/office/drawing/2014/main" id="{57431EDF-ABA1-71F8-43A3-7D1708013399}"/>
              </a:ext>
            </a:extLst>
          </p:cNvPr>
          <p:cNvPicPr>
            <a:picLocks noChangeAspect="1"/>
          </p:cNvPicPr>
          <p:nvPr/>
        </p:nvPicPr>
        <p:blipFill>
          <a:blip r:embed="rId4"/>
          <a:stretch>
            <a:fillRect/>
          </a:stretch>
        </p:blipFill>
        <p:spPr>
          <a:xfrm>
            <a:off x="10488605" y="3139216"/>
            <a:ext cx="3805983" cy="3436477"/>
          </a:xfrm>
          <a:prstGeom prst="rect">
            <a:avLst/>
          </a:prstGeom>
        </p:spPr>
      </p:pic>
    </p:spTree>
    <p:extLst>
      <p:ext uri="{BB962C8B-B14F-4D97-AF65-F5344CB8AC3E}">
        <p14:creationId xmlns:p14="http://schemas.microsoft.com/office/powerpoint/2010/main" val="17317143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5420"/>
        <p:cNvGrpSpPr/>
        <p:nvPr/>
      </p:nvGrpSpPr>
      <p:grpSpPr>
        <a:xfrm>
          <a:off x="0" y="0"/>
          <a:ext cx="0" cy="0"/>
          <a:chOff x="0" y="0"/>
          <a:chExt cx="0" cy="0"/>
        </a:xfrm>
      </p:grpSpPr>
      <p:sp>
        <p:nvSpPr>
          <p:cNvPr id="5422" name="Google Shape;5422;p244"/>
          <p:cNvSpPr txBox="1">
            <a:spLocks noGrp="1"/>
          </p:cNvSpPr>
          <p:nvPr>
            <p:ph type="body" idx="3"/>
          </p:nvPr>
        </p:nvSpPr>
        <p:spPr>
          <a:xfrm>
            <a:off x="1369183" y="2947460"/>
            <a:ext cx="8188272" cy="900118"/>
          </a:xfrm>
          <a:prstGeom prst="rect">
            <a:avLst/>
          </a:prstGeom>
          <a:noFill/>
          <a:ln>
            <a:noFill/>
          </a:ln>
        </p:spPr>
        <p:txBody>
          <a:bodyPr spcFirstLastPara="1" wrap="square" lIns="91425" tIns="0" rIns="91425" bIns="0" anchor="ctr" anchorCtr="0">
            <a:spAutoFit/>
          </a:bodyPr>
          <a:lstStyle/>
          <a:p>
            <a:pPr marL="0" lvl="0" indent="0" algn="l" rtl="0">
              <a:lnSpc>
                <a:spcPct val="114000"/>
              </a:lnSpc>
              <a:spcBef>
                <a:spcPts val="1000"/>
              </a:spcBef>
              <a:spcAft>
                <a:spcPts val="0"/>
              </a:spcAft>
              <a:buClr>
                <a:srgbClr val="000000"/>
              </a:buClr>
              <a:buSzPts val="2800"/>
              <a:buNone/>
            </a:pPr>
            <a:r>
              <a:rPr lang="en-US">
                <a:solidFill>
                  <a:srgbClr val="3F3F3F"/>
                </a:solidFill>
                <a:latin typeface="Open Sans"/>
                <a:ea typeface="Open Sans"/>
                <a:cs typeface="Open Sans"/>
                <a:sym typeface="Open Sans"/>
              </a:rPr>
              <a:t>Lifecycle management plays an important role in the security of assets in the organization.</a:t>
            </a:r>
            <a:endParaRPr>
              <a:solidFill>
                <a:srgbClr val="3F3F3F"/>
              </a:solidFill>
              <a:latin typeface="Open Sans"/>
              <a:ea typeface="Open Sans"/>
              <a:cs typeface="Open Sans"/>
              <a:sym typeface="Open Sans"/>
            </a:endParaRPr>
          </a:p>
        </p:txBody>
      </p:sp>
      <p:sp>
        <p:nvSpPr>
          <p:cNvPr id="5423" name="Google Shape;5423;p244"/>
          <p:cNvSpPr txBox="1">
            <a:spLocks noGrp="1"/>
          </p:cNvSpPr>
          <p:nvPr>
            <p:ph type="body" idx="4"/>
          </p:nvPr>
        </p:nvSpPr>
        <p:spPr>
          <a:xfrm>
            <a:off x="1369183" y="4215944"/>
            <a:ext cx="9333204" cy="900118"/>
          </a:xfrm>
          <a:prstGeom prst="rect">
            <a:avLst/>
          </a:prstGeom>
          <a:noFill/>
          <a:ln>
            <a:noFill/>
          </a:ln>
        </p:spPr>
        <p:txBody>
          <a:bodyPr spcFirstLastPara="1" wrap="square" lIns="91425" tIns="0" rIns="91425" bIns="0" anchor="ctr" anchorCtr="0">
            <a:spAutoFit/>
          </a:bodyPr>
          <a:lstStyle/>
          <a:p>
            <a:pPr marL="0" lvl="0" indent="0" algn="l" rtl="0">
              <a:lnSpc>
                <a:spcPct val="115000"/>
              </a:lnSpc>
              <a:spcBef>
                <a:spcPts val="1000"/>
              </a:spcBef>
              <a:spcAft>
                <a:spcPts val="0"/>
              </a:spcAft>
              <a:buClr>
                <a:srgbClr val="000000"/>
              </a:buClr>
              <a:buSzPts val="2800"/>
              <a:buNone/>
            </a:pPr>
            <a:r>
              <a:rPr lang="en-US">
                <a:solidFill>
                  <a:srgbClr val="404040"/>
                </a:solidFill>
                <a:latin typeface="Open Sans" pitchFamily="2" charset="0"/>
              </a:rPr>
              <a:t>Security testing is essential for the timely discovery of vulnerabilities, management, and remediation.</a:t>
            </a:r>
            <a:endParaRPr lang="en-US">
              <a:solidFill>
                <a:srgbClr val="404040"/>
              </a:solidFill>
              <a:latin typeface="Open Sans" pitchFamily="2" charset="0"/>
              <a:ea typeface="Open Sans"/>
              <a:cs typeface="Open Sans"/>
              <a:sym typeface="Open Sans"/>
            </a:endParaRPr>
          </a:p>
        </p:txBody>
      </p:sp>
      <p:pic>
        <p:nvPicPr>
          <p:cNvPr id="5426" name="Google Shape;5426;p244"/>
          <p:cNvPicPr preferRelativeResize="0"/>
          <p:nvPr/>
        </p:nvPicPr>
        <p:blipFill rotWithShape="1">
          <a:blip r:embed="rId3">
            <a:alphaModFix/>
          </a:blip>
          <a:srcRect/>
          <a:stretch/>
        </p:blipFill>
        <p:spPr>
          <a:xfrm>
            <a:off x="760044" y="4282861"/>
            <a:ext cx="489335" cy="489335"/>
          </a:xfrm>
          <a:prstGeom prst="rect">
            <a:avLst/>
          </a:prstGeom>
          <a:noFill/>
          <a:ln>
            <a:noFill/>
          </a:ln>
        </p:spPr>
      </p:pic>
      <p:pic>
        <p:nvPicPr>
          <p:cNvPr id="5427" name="Google Shape;5427;p244"/>
          <p:cNvPicPr preferRelativeResize="0"/>
          <p:nvPr/>
        </p:nvPicPr>
        <p:blipFill rotWithShape="1">
          <a:blip r:embed="rId3">
            <a:alphaModFix/>
          </a:blip>
          <a:srcRect/>
          <a:stretch/>
        </p:blipFill>
        <p:spPr>
          <a:xfrm>
            <a:off x="766178" y="3051798"/>
            <a:ext cx="489335" cy="489335"/>
          </a:xfrm>
          <a:prstGeom prst="rect">
            <a:avLst/>
          </a:prstGeom>
          <a:noFill/>
          <a:ln>
            <a:noFill/>
          </a:ln>
        </p:spPr>
      </p:pic>
      <p:grpSp>
        <p:nvGrpSpPr>
          <p:cNvPr id="6" name="Group 5">
            <a:extLst>
              <a:ext uri="{FF2B5EF4-FFF2-40B4-BE49-F238E27FC236}">
                <a16:creationId xmlns:a16="http://schemas.microsoft.com/office/drawing/2014/main" id="{2A1173B0-C2EB-58B1-395E-3242B8496046}"/>
              </a:ext>
            </a:extLst>
          </p:cNvPr>
          <p:cNvGrpSpPr/>
          <p:nvPr/>
        </p:nvGrpSpPr>
        <p:grpSpPr>
          <a:xfrm>
            <a:off x="776477" y="1753025"/>
            <a:ext cx="9904085" cy="864171"/>
            <a:chOff x="776477" y="1753025"/>
            <a:chExt cx="9904085" cy="864171"/>
          </a:xfrm>
        </p:grpSpPr>
        <p:pic>
          <p:nvPicPr>
            <p:cNvPr id="5424" name="Google Shape;5424;p244"/>
            <p:cNvPicPr preferRelativeResize="0"/>
            <p:nvPr/>
          </p:nvPicPr>
          <p:blipFill rotWithShape="1">
            <a:blip r:embed="rId3">
              <a:alphaModFix/>
            </a:blip>
            <a:srcRect/>
            <a:stretch/>
          </p:blipFill>
          <p:spPr>
            <a:xfrm>
              <a:off x="776477" y="1761095"/>
              <a:ext cx="489335" cy="489335"/>
            </a:xfrm>
            <a:prstGeom prst="rect">
              <a:avLst/>
            </a:prstGeom>
            <a:noFill/>
            <a:ln>
              <a:noFill/>
            </a:ln>
          </p:spPr>
        </p:pic>
        <p:sp>
          <p:nvSpPr>
            <p:cNvPr id="5428" name="Google Shape;5428;p244"/>
            <p:cNvSpPr/>
            <p:nvPr/>
          </p:nvSpPr>
          <p:spPr>
            <a:xfrm>
              <a:off x="1347358" y="1753025"/>
              <a:ext cx="9333204" cy="864171"/>
            </a:xfrm>
            <a:prstGeom prst="rect">
              <a:avLst/>
            </a:prstGeom>
            <a:noFill/>
            <a:ln>
              <a:noFill/>
            </a:ln>
          </p:spPr>
          <p:txBody>
            <a:bodyPr spcFirstLastPara="1" wrap="square" lIns="91425" tIns="45700" rIns="91425" bIns="45700" anchor="ctr" anchorCtr="0">
              <a:spAutoFit/>
            </a:bodyPr>
            <a:lstStyle/>
            <a:p>
              <a:pPr marL="50800" marR="0" lvl="0" indent="0" algn="l" rtl="0">
                <a:lnSpc>
                  <a:spcPct val="114000"/>
                </a:lnSpc>
                <a:spcBef>
                  <a:spcPts val="0"/>
                </a:spcBef>
                <a:spcAft>
                  <a:spcPts val="0"/>
                </a:spcAft>
                <a:buClr>
                  <a:srgbClr val="000000"/>
                </a:buClr>
                <a:buSzPts val="2800"/>
                <a:buFont typeface="Arial"/>
                <a:buNone/>
              </a:pPr>
              <a:r>
                <a:rPr lang="en-US" sz="2200">
                  <a:solidFill>
                    <a:srgbClr val="3F3F3F"/>
                  </a:solidFill>
                  <a:latin typeface="Open Sans"/>
                  <a:ea typeface="Open Sans"/>
                  <a:cs typeface="Open Sans"/>
                  <a:sym typeface="Open Sans"/>
                </a:rPr>
                <a:t>Hardening techniques are important within organizations for the security of devices within the organization.</a:t>
              </a:r>
              <a:endParaRPr/>
            </a:p>
          </p:txBody>
        </p:sp>
      </p:grpSp>
      <p:pic>
        <p:nvPicPr>
          <p:cNvPr id="2" name="Google Shape;5426;p244">
            <a:extLst>
              <a:ext uri="{FF2B5EF4-FFF2-40B4-BE49-F238E27FC236}">
                <a16:creationId xmlns:a16="http://schemas.microsoft.com/office/drawing/2014/main" id="{23C2A53B-DE52-F05D-9345-16B26F8EE663}"/>
              </a:ext>
            </a:extLst>
          </p:cNvPr>
          <p:cNvPicPr preferRelativeResize="0"/>
          <p:nvPr/>
        </p:nvPicPr>
        <p:blipFill rotWithShape="1">
          <a:blip r:embed="rId3">
            <a:alphaModFix/>
          </a:blip>
          <a:srcRect/>
          <a:stretch/>
        </p:blipFill>
        <p:spPr>
          <a:xfrm>
            <a:off x="776477" y="5450038"/>
            <a:ext cx="489335" cy="489335"/>
          </a:xfrm>
          <a:prstGeom prst="rect">
            <a:avLst/>
          </a:prstGeom>
          <a:noFill/>
          <a:ln>
            <a:noFill/>
          </a:ln>
        </p:spPr>
      </p:pic>
      <p:pic>
        <p:nvPicPr>
          <p:cNvPr id="3" name="Google Shape;5426;p244">
            <a:extLst>
              <a:ext uri="{FF2B5EF4-FFF2-40B4-BE49-F238E27FC236}">
                <a16:creationId xmlns:a16="http://schemas.microsoft.com/office/drawing/2014/main" id="{975B8763-BA9F-7647-4166-2411097BF494}"/>
              </a:ext>
            </a:extLst>
          </p:cNvPr>
          <p:cNvPicPr preferRelativeResize="0"/>
          <p:nvPr/>
        </p:nvPicPr>
        <p:blipFill rotWithShape="1">
          <a:blip r:embed="rId3">
            <a:alphaModFix/>
          </a:blip>
          <a:srcRect/>
          <a:stretch/>
        </p:blipFill>
        <p:spPr>
          <a:xfrm>
            <a:off x="772577" y="6696736"/>
            <a:ext cx="489335" cy="489335"/>
          </a:xfrm>
          <a:prstGeom prst="rect">
            <a:avLst/>
          </a:prstGeom>
          <a:noFill/>
          <a:ln>
            <a:noFill/>
          </a:ln>
        </p:spPr>
      </p:pic>
      <p:sp>
        <p:nvSpPr>
          <p:cNvPr id="4" name="Google Shape;5423;p244">
            <a:extLst>
              <a:ext uri="{FF2B5EF4-FFF2-40B4-BE49-F238E27FC236}">
                <a16:creationId xmlns:a16="http://schemas.microsoft.com/office/drawing/2014/main" id="{E93D0B3C-F073-0A04-84DC-3299648D88DA}"/>
              </a:ext>
            </a:extLst>
          </p:cNvPr>
          <p:cNvSpPr txBox="1">
            <a:spLocks/>
          </p:cNvSpPr>
          <p:nvPr/>
        </p:nvSpPr>
        <p:spPr>
          <a:xfrm>
            <a:off x="1347358" y="5354185"/>
            <a:ext cx="8009367" cy="900118"/>
          </a:xfrm>
          <a:prstGeom prst="rect">
            <a:avLst/>
          </a:prstGeom>
          <a:noFill/>
          <a:ln>
            <a:noFill/>
          </a:ln>
        </p:spPr>
        <p:txBody>
          <a:bodyPr spcFirstLastPara="1" wrap="square" lIns="91425" tIns="0" rIns="91425" bIns="0" anchor="ctr" anchorCtr="0">
            <a:sp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14000"/>
              </a:lnSpc>
              <a:buClr>
                <a:srgbClr val="000000"/>
              </a:buClr>
              <a:buFont typeface="Arial"/>
              <a:buNone/>
            </a:pPr>
            <a:r>
              <a:rPr lang="en-US"/>
              <a:t>Network security devices play an instrumental role in establishing and managing the security of the enterprise.</a:t>
            </a:r>
          </a:p>
        </p:txBody>
      </p:sp>
      <p:sp>
        <p:nvSpPr>
          <p:cNvPr id="5" name="Google Shape;5423;p244">
            <a:extLst>
              <a:ext uri="{FF2B5EF4-FFF2-40B4-BE49-F238E27FC236}">
                <a16:creationId xmlns:a16="http://schemas.microsoft.com/office/drawing/2014/main" id="{D1058E9A-7C63-1051-8334-520F14D83CC3}"/>
              </a:ext>
            </a:extLst>
          </p:cNvPr>
          <p:cNvSpPr txBox="1">
            <a:spLocks/>
          </p:cNvSpPr>
          <p:nvPr/>
        </p:nvSpPr>
        <p:spPr>
          <a:xfrm>
            <a:off x="1369183" y="6614904"/>
            <a:ext cx="7679413" cy="1286058"/>
          </a:xfrm>
          <a:prstGeom prst="rect">
            <a:avLst/>
          </a:prstGeom>
          <a:noFill/>
          <a:ln>
            <a:noFill/>
          </a:ln>
        </p:spPr>
        <p:txBody>
          <a:bodyPr spcFirstLastPara="1" wrap="square" lIns="91425" tIns="0" rIns="91425" bIns="0" anchor="ctr" anchorCtr="0">
            <a:sp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14000"/>
              </a:lnSpc>
              <a:buClr>
                <a:srgbClr val="000000"/>
              </a:buClr>
              <a:buFont typeface="Arial"/>
              <a:buNone/>
            </a:pPr>
            <a:r>
              <a:rPr lang="en-US"/>
              <a:t>Identity and access management is essential for ensuring that the right people access the right resources in the right manner at the right time.      </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5420"/>
        <p:cNvGrpSpPr/>
        <p:nvPr/>
      </p:nvGrpSpPr>
      <p:grpSpPr>
        <a:xfrm>
          <a:off x="0" y="0"/>
          <a:ext cx="0" cy="0"/>
          <a:chOff x="0" y="0"/>
          <a:chExt cx="0" cy="0"/>
        </a:xfrm>
      </p:grpSpPr>
      <p:sp>
        <p:nvSpPr>
          <p:cNvPr id="5421" name="Google Shape;5421;p244"/>
          <p:cNvSpPr txBox="1">
            <a:spLocks noGrp="1"/>
          </p:cNvSpPr>
          <p:nvPr>
            <p:ph type="body" idx="2"/>
          </p:nvPr>
        </p:nvSpPr>
        <p:spPr>
          <a:xfrm>
            <a:off x="1346745" y="2767734"/>
            <a:ext cx="9566419" cy="900118"/>
          </a:xfrm>
          <a:prstGeom prst="rect">
            <a:avLst/>
          </a:prstGeom>
          <a:noFill/>
          <a:ln>
            <a:noFill/>
          </a:ln>
        </p:spPr>
        <p:txBody>
          <a:bodyPr spcFirstLastPara="1" wrap="square" lIns="91425" tIns="0" rIns="91425" bIns="0" anchor="ctr" anchorCtr="0">
            <a:spAutoFit/>
          </a:bodyPr>
          <a:lstStyle/>
          <a:p>
            <a:pPr marL="0" lvl="0" indent="0" algn="l" rtl="0">
              <a:lnSpc>
                <a:spcPct val="114000"/>
              </a:lnSpc>
              <a:spcBef>
                <a:spcPts val="1000"/>
              </a:spcBef>
              <a:spcAft>
                <a:spcPts val="0"/>
              </a:spcAft>
              <a:buClr>
                <a:srgbClr val="000000"/>
              </a:buClr>
              <a:buSzPts val="2800"/>
              <a:buNone/>
            </a:pPr>
            <a:r>
              <a:rPr lang="en-US">
                <a:solidFill>
                  <a:srgbClr val="3F3F3F"/>
                </a:solidFill>
                <a:latin typeface="Open Sans"/>
                <a:ea typeface="Open Sans"/>
                <a:cs typeface="Open Sans"/>
                <a:sym typeface="Open Sans"/>
              </a:rPr>
              <a:t>Incident management plays an instrumental role in handling incidents on time, lessening their impact, and eradicating the incidents.</a:t>
            </a:r>
            <a:endParaRPr>
              <a:solidFill>
                <a:srgbClr val="3F3F3F"/>
              </a:solidFill>
              <a:latin typeface="Open Sans"/>
              <a:ea typeface="Open Sans"/>
              <a:cs typeface="Open Sans"/>
              <a:sym typeface="Open Sans"/>
            </a:endParaRPr>
          </a:p>
        </p:txBody>
      </p:sp>
      <p:sp>
        <p:nvSpPr>
          <p:cNvPr id="5422" name="Google Shape;5422;p244"/>
          <p:cNvSpPr txBox="1">
            <a:spLocks noGrp="1"/>
          </p:cNvSpPr>
          <p:nvPr>
            <p:ph type="body" idx="3"/>
          </p:nvPr>
        </p:nvSpPr>
        <p:spPr>
          <a:xfrm>
            <a:off x="1346745" y="3985700"/>
            <a:ext cx="8075550" cy="900118"/>
          </a:xfrm>
          <a:prstGeom prst="rect">
            <a:avLst/>
          </a:prstGeom>
          <a:noFill/>
          <a:ln>
            <a:noFill/>
          </a:ln>
        </p:spPr>
        <p:txBody>
          <a:bodyPr spcFirstLastPara="1" wrap="square" lIns="91425" tIns="0" rIns="91425" bIns="0" anchor="ctr" anchorCtr="0">
            <a:spAutoFit/>
          </a:bodyPr>
          <a:lstStyle/>
          <a:p>
            <a:pPr marL="0" lvl="0" indent="0" algn="l" rtl="0">
              <a:lnSpc>
                <a:spcPct val="114000"/>
              </a:lnSpc>
              <a:spcBef>
                <a:spcPts val="1000"/>
              </a:spcBef>
              <a:spcAft>
                <a:spcPts val="0"/>
              </a:spcAft>
              <a:buClr>
                <a:srgbClr val="000000"/>
              </a:buClr>
              <a:buSzPts val="2800"/>
              <a:buNone/>
            </a:pPr>
            <a:r>
              <a:rPr lang="en-US"/>
              <a:t>Digital forensics, chain of custody, and e-discovery are essential for investigation and forensics.</a:t>
            </a:r>
            <a:endParaRPr>
              <a:solidFill>
                <a:srgbClr val="3F3F3F"/>
              </a:solidFill>
              <a:latin typeface="Open Sans"/>
              <a:ea typeface="Open Sans"/>
              <a:cs typeface="Open Sans"/>
              <a:sym typeface="Open Sans"/>
            </a:endParaRPr>
          </a:p>
        </p:txBody>
      </p:sp>
      <p:sp>
        <p:nvSpPr>
          <p:cNvPr id="5423" name="Google Shape;5423;p244"/>
          <p:cNvSpPr txBox="1">
            <a:spLocks noGrp="1"/>
          </p:cNvSpPr>
          <p:nvPr>
            <p:ph type="body" idx="4"/>
          </p:nvPr>
        </p:nvSpPr>
        <p:spPr>
          <a:xfrm>
            <a:off x="1346745" y="5158300"/>
            <a:ext cx="8691775" cy="900118"/>
          </a:xfrm>
          <a:prstGeom prst="rect">
            <a:avLst/>
          </a:prstGeom>
          <a:noFill/>
          <a:ln>
            <a:noFill/>
          </a:ln>
        </p:spPr>
        <p:txBody>
          <a:bodyPr spcFirstLastPara="1" wrap="square" lIns="91425" tIns="0" rIns="91425" bIns="0" anchor="ctr" anchorCtr="0">
            <a:spAutoFit/>
          </a:bodyPr>
          <a:lstStyle/>
          <a:p>
            <a:pPr marL="0" lvl="0" indent="0" algn="l" rtl="0">
              <a:lnSpc>
                <a:spcPct val="114000"/>
              </a:lnSpc>
              <a:spcBef>
                <a:spcPts val="1000"/>
              </a:spcBef>
              <a:spcAft>
                <a:spcPts val="0"/>
              </a:spcAft>
              <a:buClr>
                <a:srgbClr val="000000"/>
              </a:buClr>
              <a:buSzPts val="2800"/>
              <a:buNone/>
            </a:pPr>
            <a:r>
              <a:rPr lang="en-US"/>
              <a:t>Mitre framework and cyber kill chain are essential methodologies and frameworks to handle attacks and incidents.</a:t>
            </a:r>
            <a:endParaRPr>
              <a:solidFill>
                <a:srgbClr val="3F3F3F"/>
              </a:solidFill>
              <a:latin typeface="Open Sans"/>
              <a:ea typeface="Open Sans"/>
              <a:cs typeface="Open Sans"/>
              <a:sym typeface="Open Sans"/>
            </a:endParaRPr>
          </a:p>
        </p:txBody>
      </p:sp>
      <p:pic>
        <p:nvPicPr>
          <p:cNvPr id="5424" name="Google Shape;5424;p244"/>
          <p:cNvPicPr preferRelativeResize="0"/>
          <p:nvPr/>
        </p:nvPicPr>
        <p:blipFill rotWithShape="1">
          <a:blip r:embed="rId3">
            <a:alphaModFix/>
          </a:blip>
          <a:srcRect/>
          <a:stretch/>
        </p:blipFill>
        <p:spPr>
          <a:xfrm>
            <a:off x="732821" y="1707608"/>
            <a:ext cx="489335" cy="489335"/>
          </a:xfrm>
          <a:prstGeom prst="rect">
            <a:avLst/>
          </a:prstGeom>
          <a:noFill/>
          <a:ln>
            <a:noFill/>
          </a:ln>
        </p:spPr>
      </p:pic>
      <p:pic>
        <p:nvPicPr>
          <p:cNvPr id="5425" name="Google Shape;5425;p244"/>
          <p:cNvPicPr preferRelativeResize="0"/>
          <p:nvPr/>
        </p:nvPicPr>
        <p:blipFill rotWithShape="1">
          <a:blip r:embed="rId3">
            <a:alphaModFix/>
          </a:blip>
          <a:srcRect/>
          <a:stretch/>
        </p:blipFill>
        <p:spPr>
          <a:xfrm>
            <a:off x="740166" y="2864324"/>
            <a:ext cx="489335" cy="489335"/>
          </a:xfrm>
          <a:prstGeom prst="rect">
            <a:avLst/>
          </a:prstGeom>
          <a:noFill/>
          <a:ln>
            <a:noFill/>
          </a:ln>
        </p:spPr>
      </p:pic>
      <p:pic>
        <p:nvPicPr>
          <p:cNvPr id="5426" name="Google Shape;5426;p244"/>
          <p:cNvPicPr preferRelativeResize="0"/>
          <p:nvPr/>
        </p:nvPicPr>
        <p:blipFill rotWithShape="1">
          <a:blip r:embed="rId3">
            <a:alphaModFix/>
          </a:blip>
          <a:srcRect/>
          <a:stretch/>
        </p:blipFill>
        <p:spPr>
          <a:xfrm>
            <a:off x="740165" y="5276006"/>
            <a:ext cx="489335" cy="489335"/>
          </a:xfrm>
          <a:prstGeom prst="rect">
            <a:avLst/>
          </a:prstGeom>
          <a:noFill/>
          <a:ln>
            <a:noFill/>
          </a:ln>
        </p:spPr>
      </p:pic>
      <p:pic>
        <p:nvPicPr>
          <p:cNvPr id="5427" name="Google Shape;5427;p244"/>
          <p:cNvPicPr preferRelativeResize="0"/>
          <p:nvPr/>
        </p:nvPicPr>
        <p:blipFill rotWithShape="1">
          <a:blip r:embed="rId3">
            <a:alphaModFix/>
          </a:blip>
          <a:srcRect/>
          <a:stretch/>
        </p:blipFill>
        <p:spPr>
          <a:xfrm>
            <a:off x="740165" y="4110991"/>
            <a:ext cx="489335" cy="489335"/>
          </a:xfrm>
          <a:prstGeom prst="rect">
            <a:avLst/>
          </a:prstGeom>
          <a:noFill/>
          <a:ln>
            <a:noFill/>
          </a:ln>
        </p:spPr>
      </p:pic>
      <p:sp>
        <p:nvSpPr>
          <p:cNvPr id="5428" name="Google Shape;5428;p244"/>
          <p:cNvSpPr/>
          <p:nvPr/>
        </p:nvSpPr>
        <p:spPr>
          <a:xfrm>
            <a:off x="1326153" y="1684167"/>
            <a:ext cx="8653448" cy="864171"/>
          </a:xfrm>
          <a:prstGeom prst="rect">
            <a:avLst/>
          </a:prstGeom>
          <a:noFill/>
          <a:ln>
            <a:noFill/>
          </a:ln>
        </p:spPr>
        <p:txBody>
          <a:bodyPr spcFirstLastPara="1" wrap="square" lIns="91425" tIns="45700" rIns="91425" bIns="45700" anchor="ctr" anchorCtr="0">
            <a:spAutoFit/>
          </a:bodyPr>
          <a:lstStyle/>
          <a:p>
            <a:pPr marL="50800" marR="0" lvl="0" indent="0" algn="l" rtl="0">
              <a:lnSpc>
                <a:spcPct val="114000"/>
              </a:lnSpc>
              <a:spcBef>
                <a:spcPts val="0"/>
              </a:spcBef>
              <a:spcAft>
                <a:spcPts val="0"/>
              </a:spcAft>
              <a:buClr>
                <a:srgbClr val="000000"/>
              </a:buClr>
              <a:buSzPts val="2800"/>
              <a:buFont typeface="Arial"/>
              <a:buNone/>
            </a:pPr>
            <a:r>
              <a:rPr lang="en-US" sz="2200">
                <a:solidFill>
                  <a:srgbClr val="3F3F3F"/>
                </a:solidFill>
                <a:latin typeface="Open Sans"/>
                <a:ea typeface="Open Sans"/>
                <a:cs typeface="Open Sans"/>
                <a:sym typeface="Open Sans"/>
              </a:rPr>
              <a:t>Automation is essential for the efficient and timely delivery of services in an optimum manner.</a:t>
            </a:r>
            <a:endParaRPr/>
          </a:p>
        </p:txBody>
      </p:sp>
      <p:pic>
        <p:nvPicPr>
          <p:cNvPr id="2" name="Google Shape;5426;p244">
            <a:extLst>
              <a:ext uri="{FF2B5EF4-FFF2-40B4-BE49-F238E27FC236}">
                <a16:creationId xmlns:a16="http://schemas.microsoft.com/office/drawing/2014/main" id="{23C2A53B-DE52-F05D-9345-16B26F8EE663}"/>
              </a:ext>
            </a:extLst>
          </p:cNvPr>
          <p:cNvPicPr preferRelativeResize="0"/>
          <p:nvPr/>
        </p:nvPicPr>
        <p:blipFill rotWithShape="1">
          <a:blip r:embed="rId3">
            <a:alphaModFix/>
          </a:blip>
          <a:srcRect/>
          <a:stretch/>
        </p:blipFill>
        <p:spPr>
          <a:xfrm>
            <a:off x="760044" y="6514374"/>
            <a:ext cx="489335" cy="489335"/>
          </a:xfrm>
          <a:prstGeom prst="rect">
            <a:avLst/>
          </a:prstGeom>
          <a:noFill/>
          <a:ln>
            <a:noFill/>
          </a:ln>
        </p:spPr>
      </p:pic>
      <p:sp>
        <p:nvSpPr>
          <p:cNvPr id="4" name="Google Shape;5423;p244">
            <a:extLst>
              <a:ext uri="{FF2B5EF4-FFF2-40B4-BE49-F238E27FC236}">
                <a16:creationId xmlns:a16="http://schemas.microsoft.com/office/drawing/2014/main" id="{E93D0B3C-F073-0A04-84DC-3299648D88DA}"/>
              </a:ext>
            </a:extLst>
          </p:cNvPr>
          <p:cNvSpPr txBox="1">
            <a:spLocks/>
          </p:cNvSpPr>
          <p:nvPr/>
        </p:nvSpPr>
        <p:spPr>
          <a:xfrm>
            <a:off x="1346745" y="6416022"/>
            <a:ext cx="7737620" cy="1286058"/>
          </a:xfrm>
          <a:prstGeom prst="rect">
            <a:avLst/>
          </a:prstGeom>
          <a:noFill/>
          <a:ln>
            <a:noFill/>
          </a:ln>
        </p:spPr>
        <p:txBody>
          <a:bodyPr spcFirstLastPara="1" wrap="square" lIns="91425" tIns="0" rIns="91425" bIns="0" anchor="ctr" anchorCtr="0">
            <a:sp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14000"/>
              </a:lnSpc>
              <a:buClr>
                <a:srgbClr val="000000"/>
              </a:buClr>
              <a:buFont typeface="Arial"/>
              <a:buNone/>
            </a:pPr>
            <a:r>
              <a:rPr lang="en-US"/>
              <a:t>Log management and types of logs play an important role in the timely detection of attacks and incidents, and they are important in operations.</a:t>
            </a:r>
          </a:p>
        </p:txBody>
      </p:sp>
    </p:spTree>
    <p:extLst>
      <p:ext uri="{BB962C8B-B14F-4D97-AF65-F5344CB8AC3E}">
        <p14:creationId xmlns:p14="http://schemas.microsoft.com/office/powerpoint/2010/main" val="2594745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506C-A045-0A42-23ED-F42DB632110C}"/>
              </a:ext>
            </a:extLst>
          </p:cNvPr>
          <p:cNvSpPr>
            <a:spLocks noGrp="1"/>
          </p:cNvSpPr>
          <p:nvPr>
            <p:ph type="title"/>
          </p:nvPr>
        </p:nvSpPr>
        <p:spPr/>
        <p:txBody>
          <a:bodyPr/>
          <a:lstStyle/>
          <a:p>
            <a:r>
              <a:rPr lang="en-US"/>
              <a:t>Infrastructure Mode: Enterprise Extension Mode</a:t>
            </a:r>
          </a:p>
        </p:txBody>
      </p:sp>
      <p:sp>
        <p:nvSpPr>
          <p:cNvPr id="25" name="TextBox 24">
            <a:extLst>
              <a:ext uri="{FF2B5EF4-FFF2-40B4-BE49-F238E27FC236}">
                <a16:creationId xmlns:a16="http://schemas.microsoft.com/office/drawing/2014/main" id="{660BD39E-9642-EB23-30A0-48143A0A8A4B}"/>
              </a:ext>
            </a:extLst>
          </p:cNvPr>
          <p:cNvSpPr txBox="1"/>
          <p:nvPr/>
        </p:nvSpPr>
        <p:spPr>
          <a:xfrm>
            <a:off x="504684" y="4509331"/>
            <a:ext cx="1550505" cy="769441"/>
          </a:xfrm>
          <a:prstGeom prst="rect">
            <a:avLst/>
          </a:prstGeom>
          <a:noFill/>
        </p:spPr>
        <p:txBody>
          <a:bodyPr wrap="square" rtlCol="0">
            <a:spAutoFit/>
          </a:bodyPr>
          <a:lstStyle/>
          <a:p>
            <a:pPr algn="ctr">
              <a:buClr>
                <a:schemeClr val="dk1"/>
              </a:buClr>
              <a:buSzPts val="2000"/>
            </a:pPr>
            <a:r>
              <a:rPr lang="en-US" sz="2200">
                <a:solidFill>
                  <a:srgbClr val="3F3F3F"/>
                </a:solidFill>
                <a:latin typeface="Open Sans"/>
                <a:ea typeface="Open Sans"/>
                <a:cs typeface="Open Sans"/>
              </a:rPr>
              <a:t>Wireless Clients</a:t>
            </a:r>
          </a:p>
        </p:txBody>
      </p:sp>
      <p:sp>
        <p:nvSpPr>
          <p:cNvPr id="26" name="TextBox 25">
            <a:extLst>
              <a:ext uri="{FF2B5EF4-FFF2-40B4-BE49-F238E27FC236}">
                <a16:creationId xmlns:a16="http://schemas.microsoft.com/office/drawing/2014/main" id="{0D900FCE-5067-E5B1-B12F-594C568DACEA}"/>
              </a:ext>
            </a:extLst>
          </p:cNvPr>
          <p:cNvSpPr txBox="1"/>
          <p:nvPr/>
        </p:nvSpPr>
        <p:spPr>
          <a:xfrm>
            <a:off x="8620692" y="1908464"/>
            <a:ext cx="3569890" cy="1446550"/>
          </a:xfrm>
          <a:prstGeom prst="rect">
            <a:avLst/>
          </a:prstGeom>
          <a:noFill/>
        </p:spPr>
        <p:txBody>
          <a:bodyPr wrap="square" rtlCol="0">
            <a:spAutoFit/>
          </a:bodyPr>
          <a:lstStyle/>
          <a:p>
            <a:r>
              <a:rPr lang="en-US" sz="2200">
                <a:solidFill>
                  <a:srgbClr val="3F3F3F"/>
                </a:solidFill>
                <a:latin typeface="Open Sans"/>
                <a:ea typeface="Open Sans"/>
                <a:cs typeface="Open Sans"/>
              </a:rPr>
              <a:t>Multiple Wi-Fi access points are used to connect large area across buildings are covered</a:t>
            </a:r>
          </a:p>
        </p:txBody>
      </p:sp>
      <p:sp>
        <p:nvSpPr>
          <p:cNvPr id="48" name="TextBox 47">
            <a:extLst>
              <a:ext uri="{FF2B5EF4-FFF2-40B4-BE49-F238E27FC236}">
                <a16:creationId xmlns:a16="http://schemas.microsoft.com/office/drawing/2014/main" id="{845847E3-58B5-7992-4CE1-B0254CC632F7}"/>
              </a:ext>
            </a:extLst>
          </p:cNvPr>
          <p:cNvSpPr txBox="1"/>
          <p:nvPr/>
        </p:nvSpPr>
        <p:spPr>
          <a:xfrm>
            <a:off x="14346677" y="1743979"/>
            <a:ext cx="1550505" cy="769441"/>
          </a:xfrm>
          <a:prstGeom prst="rect">
            <a:avLst/>
          </a:prstGeom>
          <a:noFill/>
        </p:spPr>
        <p:txBody>
          <a:bodyPr wrap="square" rtlCol="0">
            <a:spAutoFit/>
          </a:bodyPr>
          <a:lstStyle/>
          <a:p>
            <a:pPr algn="ctr">
              <a:buClr>
                <a:schemeClr val="dk1"/>
              </a:buClr>
              <a:buSzPts val="2000"/>
            </a:pPr>
            <a:r>
              <a:rPr lang="en-US" sz="2200">
                <a:solidFill>
                  <a:srgbClr val="3F3F3F"/>
                </a:solidFill>
                <a:latin typeface="Open Sans"/>
                <a:ea typeface="Open Sans"/>
                <a:cs typeface="Open Sans"/>
              </a:rPr>
              <a:t>Wired network</a:t>
            </a:r>
          </a:p>
        </p:txBody>
      </p:sp>
      <p:pic>
        <p:nvPicPr>
          <p:cNvPr id="49" name="Google Shape;699;p22">
            <a:extLst>
              <a:ext uri="{FF2B5EF4-FFF2-40B4-BE49-F238E27FC236}">
                <a16:creationId xmlns:a16="http://schemas.microsoft.com/office/drawing/2014/main" id="{527AA875-8496-442F-41CD-8DA6220D4979}"/>
              </a:ext>
            </a:extLst>
          </p:cNvPr>
          <p:cNvPicPr preferRelativeResize="0"/>
          <p:nvPr/>
        </p:nvPicPr>
        <p:blipFill rotWithShape="1">
          <a:blip r:embed="rId3">
            <a:alphaModFix/>
          </a:blip>
          <a:srcRect/>
          <a:stretch/>
        </p:blipFill>
        <p:spPr>
          <a:xfrm>
            <a:off x="4065417" y="768929"/>
            <a:ext cx="8125165" cy="365760"/>
          </a:xfrm>
          <a:prstGeom prst="rect">
            <a:avLst/>
          </a:prstGeom>
          <a:noFill/>
          <a:ln>
            <a:noFill/>
          </a:ln>
        </p:spPr>
      </p:pic>
      <p:pic>
        <p:nvPicPr>
          <p:cNvPr id="4" name="Picture 3">
            <a:extLst>
              <a:ext uri="{FF2B5EF4-FFF2-40B4-BE49-F238E27FC236}">
                <a16:creationId xmlns:a16="http://schemas.microsoft.com/office/drawing/2014/main" id="{2B9DACB2-0CFF-28C4-43D5-3B20B0380D59}"/>
              </a:ext>
            </a:extLst>
          </p:cNvPr>
          <p:cNvPicPr>
            <a:picLocks noChangeAspect="1"/>
          </p:cNvPicPr>
          <p:nvPr/>
        </p:nvPicPr>
        <p:blipFill>
          <a:blip r:embed="rId4"/>
          <a:stretch>
            <a:fillRect/>
          </a:stretch>
        </p:blipFill>
        <p:spPr>
          <a:xfrm>
            <a:off x="2197577" y="2680830"/>
            <a:ext cx="1209349" cy="885065"/>
          </a:xfrm>
          <a:prstGeom prst="rect">
            <a:avLst/>
          </a:prstGeom>
        </p:spPr>
      </p:pic>
      <p:pic>
        <p:nvPicPr>
          <p:cNvPr id="8" name="Picture 7">
            <a:extLst>
              <a:ext uri="{FF2B5EF4-FFF2-40B4-BE49-F238E27FC236}">
                <a16:creationId xmlns:a16="http://schemas.microsoft.com/office/drawing/2014/main" id="{73F5724E-B28D-5ACD-D3EB-3F1CE3C5E634}"/>
              </a:ext>
            </a:extLst>
          </p:cNvPr>
          <p:cNvPicPr>
            <a:picLocks noChangeAspect="1"/>
          </p:cNvPicPr>
          <p:nvPr/>
        </p:nvPicPr>
        <p:blipFill>
          <a:blip r:embed="rId4"/>
          <a:stretch>
            <a:fillRect/>
          </a:stretch>
        </p:blipFill>
        <p:spPr>
          <a:xfrm>
            <a:off x="2164762" y="4555678"/>
            <a:ext cx="1316343" cy="885065"/>
          </a:xfrm>
          <a:prstGeom prst="rect">
            <a:avLst/>
          </a:prstGeom>
        </p:spPr>
      </p:pic>
      <p:pic>
        <p:nvPicPr>
          <p:cNvPr id="10" name="Picture 9">
            <a:extLst>
              <a:ext uri="{FF2B5EF4-FFF2-40B4-BE49-F238E27FC236}">
                <a16:creationId xmlns:a16="http://schemas.microsoft.com/office/drawing/2014/main" id="{692F0701-7EBE-AB0B-7BAF-C8F217E7B106}"/>
              </a:ext>
            </a:extLst>
          </p:cNvPr>
          <p:cNvPicPr>
            <a:picLocks noChangeAspect="1"/>
          </p:cNvPicPr>
          <p:nvPr/>
        </p:nvPicPr>
        <p:blipFill>
          <a:blip r:embed="rId4"/>
          <a:stretch>
            <a:fillRect/>
          </a:stretch>
        </p:blipFill>
        <p:spPr>
          <a:xfrm>
            <a:off x="2197577" y="6359276"/>
            <a:ext cx="1289339" cy="885065"/>
          </a:xfrm>
          <a:prstGeom prst="rect">
            <a:avLst/>
          </a:prstGeom>
        </p:spPr>
      </p:pic>
      <p:pic>
        <p:nvPicPr>
          <p:cNvPr id="20" name="Picture 19">
            <a:extLst>
              <a:ext uri="{FF2B5EF4-FFF2-40B4-BE49-F238E27FC236}">
                <a16:creationId xmlns:a16="http://schemas.microsoft.com/office/drawing/2014/main" id="{3E3F4A23-143A-BBE5-E29B-C3C9A19EE1B0}"/>
              </a:ext>
            </a:extLst>
          </p:cNvPr>
          <p:cNvPicPr>
            <a:picLocks noChangeAspect="1"/>
          </p:cNvPicPr>
          <p:nvPr/>
        </p:nvPicPr>
        <p:blipFill>
          <a:blip r:embed="rId5"/>
          <a:stretch>
            <a:fillRect/>
          </a:stretch>
        </p:blipFill>
        <p:spPr>
          <a:xfrm>
            <a:off x="9536083" y="4263826"/>
            <a:ext cx="2160105" cy="1965960"/>
          </a:xfrm>
          <a:prstGeom prst="rect">
            <a:avLst/>
          </a:prstGeom>
        </p:spPr>
      </p:pic>
      <p:pic>
        <p:nvPicPr>
          <p:cNvPr id="22" name="Picture 21">
            <a:extLst>
              <a:ext uri="{FF2B5EF4-FFF2-40B4-BE49-F238E27FC236}">
                <a16:creationId xmlns:a16="http://schemas.microsoft.com/office/drawing/2014/main" id="{1D1BC671-FB9F-DF48-AEB0-9550C0CD867F}"/>
              </a:ext>
            </a:extLst>
          </p:cNvPr>
          <p:cNvPicPr>
            <a:picLocks noChangeAspect="1"/>
          </p:cNvPicPr>
          <p:nvPr/>
        </p:nvPicPr>
        <p:blipFill>
          <a:blip r:embed="rId6">
            <a:duotone>
              <a:schemeClr val="accent5">
                <a:shade val="45000"/>
                <a:satMod val="135000"/>
              </a:schemeClr>
              <a:prstClr val="white"/>
            </a:duotone>
          </a:blip>
          <a:stretch>
            <a:fillRect/>
          </a:stretch>
        </p:blipFill>
        <p:spPr>
          <a:xfrm rot="1790458">
            <a:off x="3076729" y="1441448"/>
            <a:ext cx="2825579" cy="4876800"/>
          </a:xfrm>
          <a:prstGeom prst="rect">
            <a:avLst/>
          </a:prstGeom>
        </p:spPr>
      </p:pic>
      <p:pic>
        <p:nvPicPr>
          <p:cNvPr id="31" name="Picture 30">
            <a:extLst>
              <a:ext uri="{FF2B5EF4-FFF2-40B4-BE49-F238E27FC236}">
                <a16:creationId xmlns:a16="http://schemas.microsoft.com/office/drawing/2014/main" id="{22051000-933C-A5B0-6522-C0A3267C12F1}"/>
              </a:ext>
            </a:extLst>
          </p:cNvPr>
          <p:cNvPicPr>
            <a:picLocks noChangeAspect="1"/>
          </p:cNvPicPr>
          <p:nvPr/>
        </p:nvPicPr>
        <p:blipFill>
          <a:blip r:embed="rId6">
            <a:duotone>
              <a:schemeClr val="accent5">
                <a:shade val="45000"/>
                <a:satMod val="135000"/>
              </a:schemeClr>
              <a:prstClr val="white"/>
            </a:duotone>
          </a:blip>
          <a:stretch>
            <a:fillRect/>
          </a:stretch>
        </p:blipFill>
        <p:spPr>
          <a:xfrm>
            <a:off x="2942939" y="2808406"/>
            <a:ext cx="2825579" cy="4876800"/>
          </a:xfrm>
          <a:prstGeom prst="rect">
            <a:avLst/>
          </a:prstGeom>
        </p:spPr>
      </p:pic>
      <p:pic>
        <p:nvPicPr>
          <p:cNvPr id="32" name="Picture 31">
            <a:extLst>
              <a:ext uri="{FF2B5EF4-FFF2-40B4-BE49-F238E27FC236}">
                <a16:creationId xmlns:a16="http://schemas.microsoft.com/office/drawing/2014/main" id="{736C0CE1-0506-6F28-616B-F2F42EE74E36}"/>
              </a:ext>
            </a:extLst>
          </p:cNvPr>
          <p:cNvPicPr>
            <a:picLocks noChangeAspect="1"/>
          </p:cNvPicPr>
          <p:nvPr/>
        </p:nvPicPr>
        <p:blipFill>
          <a:blip r:embed="rId6">
            <a:duotone>
              <a:schemeClr val="accent5">
                <a:shade val="45000"/>
                <a:satMod val="135000"/>
              </a:schemeClr>
              <a:prstClr val="white"/>
            </a:duotone>
          </a:blip>
          <a:stretch>
            <a:fillRect/>
          </a:stretch>
        </p:blipFill>
        <p:spPr>
          <a:xfrm rot="20097526">
            <a:off x="3036012" y="4110779"/>
            <a:ext cx="2825579" cy="4876800"/>
          </a:xfrm>
          <a:prstGeom prst="rect">
            <a:avLst/>
          </a:prstGeom>
        </p:spPr>
      </p:pic>
      <p:pic>
        <p:nvPicPr>
          <p:cNvPr id="37" name="Picture 36">
            <a:extLst>
              <a:ext uri="{FF2B5EF4-FFF2-40B4-BE49-F238E27FC236}">
                <a16:creationId xmlns:a16="http://schemas.microsoft.com/office/drawing/2014/main" id="{CFA8E965-2960-0FED-F30A-663DA6C9A63F}"/>
              </a:ext>
            </a:extLst>
          </p:cNvPr>
          <p:cNvPicPr>
            <a:picLocks noChangeAspect="1"/>
          </p:cNvPicPr>
          <p:nvPr/>
        </p:nvPicPr>
        <p:blipFill>
          <a:blip r:embed="rId7">
            <a:duotone>
              <a:prstClr val="black"/>
              <a:schemeClr val="accent5">
                <a:tint val="45000"/>
                <a:satMod val="400000"/>
              </a:schemeClr>
            </a:duotone>
          </a:blip>
          <a:stretch>
            <a:fillRect/>
          </a:stretch>
        </p:blipFill>
        <p:spPr>
          <a:xfrm>
            <a:off x="8147451" y="4756279"/>
            <a:ext cx="1369180" cy="1112521"/>
          </a:xfrm>
          <a:prstGeom prst="rect">
            <a:avLst/>
          </a:prstGeom>
        </p:spPr>
      </p:pic>
      <p:pic>
        <p:nvPicPr>
          <p:cNvPr id="38" name="Picture 37">
            <a:extLst>
              <a:ext uri="{FF2B5EF4-FFF2-40B4-BE49-F238E27FC236}">
                <a16:creationId xmlns:a16="http://schemas.microsoft.com/office/drawing/2014/main" id="{AA4C48C5-5D4F-45A9-13FB-4B1B802D19C6}"/>
              </a:ext>
            </a:extLst>
          </p:cNvPr>
          <p:cNvPicPr>
            <a:picLocks noChangeAspect="1"/>
          </p:cNvPicPr>
          <p:nvPr/>
        </p:nvPicPr>
        <p:blipFill>
          <a:blip r:embed="rId7">
            <a:duotone>
              <a:prstClr val="black"/>
              <a:schemeClr val="accent5">
                <a:tint val="45000"/>
                <a:satMod val="400000"/>
              </a:schemeClr>
            </a:duotone>
          </a:blip>
          <a:stretch>
            <a:fillRect/>
          </a:stretch>
        </p:blipFill>
        <p:spPr>
          <a:xfrm>
            <a:off x="11694962" y="4722511"/>
            <a:ext cx="2160104" cy="1112521"/>
          </a:xfrm>
          <a:prstGeom prst="rect">
            <a:avLst/>
          </a:prstGeom>
        </p:spPr>
      </p:pic>
      <p:pic>
        <p:nvPicPr>
          <p:cNvPr id="3" name="Picture 2">
            <a:extLst>
              <a:ext uri="{FF2B5EF4-FFF2-40B4-BE49-F238E27FC236}">
                <a16:creationId xmlns:a16="http://schemas.microsoft.com/office/drawing/2014/main" id="{9C4E6238-C9BF-E144-5BC2-F38156AC96D1}"/>
              </a:ext>
            </a:extLst>
          </p:cNvPr>
          <p:cNvPicPr>
            <a:picLocks noChangeAspect="1"/>
          </p:cNvPicPr>
          <p:nvPr/>
        </p:nvPicPr>
        <p:blipFill>
          <a:blip r:embed="rId8"/>
          <a:stretch>
            <a:fillRect/>
          </a:stretch>
        </p:blipFill>
        <p:spPr>
          <a:xfrm>
            <a:off x="13811962" y="4248676"/>
            <a:ext cx="2085220" cy="1945461"/>
          </a:xfrm>
          <a:prstGeom prst="rect">
            <a:avLst/>
          </a:prstGeom>
        </p:spPr>
      </p:pic>
      <p:sp>
        <p:nvSpPr>
          <p:cNvPr id="6" name="Rectangle: Rounded Corners 5">
            <a:extLst>
              <a:ext uri="{FF2B5EF4-FFF2-40B4-BE49-F238E27FC236}">
                <a16:creationId xmlns:a16="http://schemas.microsoft.com/office/drawing/2014/main" id="{8C0A08B5-7F74-0E2E-FD70-380ECE45D785}"/>
              </a:ext>
            </a:extLst>
          </p:cNvPr>
          <p:cNvSpPr/>
          <p:nvPr/>
        </p:nvSpPr>
        <p:spPr>
          <a:xfrm>
            <a:off x="5774329" y="2021285"/>
            <a:ext cx="2500991" cy="65740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8E13582F-63A9-3510-80C6-AD5E6C93AF93}"/>
              </a:ext>
            </a:extLst>
          </p:cNvPr>
          <p:cNvPicPr>
            <a:picLocks noChangeAspect="1"/>
          </p:cNvPicPr>
          <p:nvPr/>
        </p:nvPicPr>
        <p:blipFill>
          <a:blip r:embed="rId9"/>
          <a:stretch>
            <a:fillRect/>
          </a:stretch>
        </p:blipFill>
        <p:spPr>
          <a:xfrm>
            <a:off x="5916806" y="2513420"/>
            <a:ext cx="2147827" cy="1014024"/>
          </a:xfrm>
          <a:prstGeom prst="rect">
            <a:avLst/>
          </a:prstGeom>
        </p:spPr>
      </p:pic>
      <p:pic>
        <p:nvPicPr>
          <p:cNvPr id="11" name="Picture 10">
            <a:extLst>
              <a:ext uri="{FF2B5EF4-FFF2-40B4-BE49-F238E27FC236}">
                <a16:creationId xmlns:a16="http://schemas.microsoft.com/office/drawing/2014/main" id="{02C5E8EF-0365-A8FC-290F-FB983BC3890B}"/>
              </a:ext>
            </a:extLst>
          </p:cNvPr>
          <p:cNvPicPr>
            <a:picLocks noChangeAspect="1"/>
          </p:cNvPicPr>
          <p:nvPr/>
        </p:nvPicPr>
        <p:blipFill>
          <a:blip r:embed="rId9"/>
          <a:stretch>
            <a:fillRect/>
          </a:stretch>
        </p:blipFill>
        <p:spPr>
          <a:xfrm>
            <a:off x="5887689" y="5496116"/>
            <a:ext cx="2147827" cy="1014024"/>
          </a:xfrm>
          <a:prstGeom prst="rect">
            <a:avLst/>
          </a:prstGeom>
        </p:spPr>
      </p:pic>
      <p:pic>
        <p:nvPicPr>
          <p:cNvPr id="12" name="Picture 11">
            <a:extLst>
              <a:ext uri="{FF2B5EF4-FFF2-40B4-BE49-F238E27FC236}">
                <a16:creationId xmlns:a16="http://schemas.microsoft.com/office/drawing/2014/main" id="{BD360578-0804-3BF7-8ECC-5F92138BBECB}"/>
              </a:ext>
            </a:extLst>
          </p:cNvPr>
          <p:cNvPicPr>
            <a:picLocks noChangeAspect="1"/>
          </p:cNvPicPr>
          <p:nvPr/>
        </p:nvPicPr>
        <p:blipFill>
          <a:blip r:embed="rId9"/>
          <a:stretch>
            <a:fillRect/>
          </a:stretch>
        </p:blipFill>
        <p:spPr>
          <a:xfrm>
            <a:off x="5887690" y="3844970"/>
            <a:ext cx="2147827" cy="1014024"/>
          </a:xfrm>
          <a:prstGeom prst="rect">
            <a:avLst/>
          </a:prstGeom>
        </p:spPr>
      </p:pic>
      <p:pic>
        <p:nvPicPr>
          <p:cNvPr id="13" name="Picture 12">
            <a:extLst>
              <a:ext uri="{FF2B5EF4-FFF2-40B4-BE49-F238E27FC236}">
                <a16:creationId xmlns:a16="http://schemas.microsoft.com/office/drawing/2014/main" id="{4CA7780B-A4BD-B462-F64C-585A02D4AF4A}"/>
              </a:ext>
            </a:extLst>
          </p:cNvPr>
          <p:cNvPicPr>
            <a:picLocks noChangeAspect="1"/>
          </p:cNvPicPr>
          <p:nvPr/>
        </p:nvPicPr>
        <p:blipFill>
          <a:blip r:embed="rId9"/>
          <a:stretch>
            <a:fillRect/>
          </a:stretch>
        </p:blipFill>
        <p:spPr>
          <a:xfrm>
            <a:off x="5959331" y="7015463"/>
            <a:ext cx="2147827" cy="1014024"/>
          </a:xfrm>
          <a:prstGeom prst="rect">
            <a:avLst/>
          </a:prstGeom>
        </p:spPr>
      </p:pic>
    </p:spTree>
    <p:extLst>
      <p:ext uri="{BB962C8B-B14F-4D97-AF65-F5344CB8AC3E}">
        <p14:creationId xmlns:p14="http://schemas.microsoft.com/office/powerpoint/2010/main" val="1542597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solidFill>
                  <a:srgbClr val="3F3F3F"/>
                </a:solidFill>
                <a:latin typeface="Open Sans"/>
                <a:ea typeface="Open Sans"/>
                <a:cs typeface="Open Sans"/>
                <a:sym typeface="Open Sans"/>
              </a:rPr>
              <a:t>Infrastructure Mode</a:t>
            </a:r>
            <a:r>
              <a:rPr lang="en-US"/>
              <a:t>:</a:t>
            </a:r>
            <a:r>
              <a:rPr lang="en-US">
                <a:solidFill>
                  <a:srgbClr val="3F3F3F"/>
                </a:solidFill>
                <a:latin typeface="Open Sans"/>
                <a:ea typeface="Open Sans"/>
                <a:cs typeface="Open Sans"/>
                <a:sym typeface="Open Sans"/>
              </a:rPr>
              <a:t> Bridge Mode</a:t>
            </a:r>
            <a:endParaRPr/>
          </a:p>
        </p:txBody>
      </p:sp>
      <p:pic>
        <p:nvPicPr>
          <p:cNvPr id="652" name="Google Shape;652;p73"/>
          <p:cNvPicPr preferRelativeResize="0"/>
          <p:nvPr/>
        </p:nvPicPr>
        <p:blipFill>
          <a:blip r:embed="rId3">
            <a:alphaModFix/>
          </a:blip>
          <a:stretch>
            <a:fillRect/>
          </a:stretch>
        </p:blipFill>
        <p:spPr>
          <a:xfrm>
            <a:off x="2484160" y="760639"/>
            <a:ext cx="11376000" cy="365760"/>
          </a:xfrm>
          <a:prstGeom prst="rect">
            <a:avLst/>
          </a:prstGeom>
          <a:noFill/>
          <a:ln>
            <a:noFill/>
          </a:ln>
        </p:spPr>
      </p:pic>
      <p:sp>
        <p:nvSpPr>
          <p:cNvPr id="655" name="Google Shape;655;p73"/>
          <p:cNvSpPr/>
          <p:nvPr/>
        </p:nvSpPr>
        <p:spPr>
          <a:xfrm>
            <a:off x="3977407" y="1860575"/>
            <a:ext cx="8301186" cy="5964988"/>
          </a:xfrm>
          <a:prstGeom prst="roundRect">
            <a:avLst>
              <a:gd name="adj" fmla="val 16667"/>
            </a:avLst>
          </a:prstGeom>
          <a:solidFill>
            <a:schemeClr val="accent1">
              <a:lumMod val="20000"/>
              <a:lumOff val="80000"/>
            </a:schemeClr>
          </a:solidFill>
          <a:ln w="28575" cap="flat" cmpd="sng">
            <a:solidFill>
              <a:srgbClr val="0175C3"/>
            </a:solidFill>
            <a:prstDash val="solid"/>
            <a:round/>
            <a:headEnd type="none" w="sm" len="sm"/>
            <a:tailEnd type="none" w="sm" len="sm"/>
          </a:ln>
        </p:spPr>
        <p:txBody>
          <a:bodyPr spcFirstLastPara="1" wrap="square" lIns="91425" tIns="45700" rIns="91425" bIns="45700" anchor="ctr" anchorCtr="0">
            <a:noAutofit/>
          </a:bodyPr>
          <a:lstStyle/>
          <a:p>
            <a:pPr lvl="0">
              <a:lnSpc>
                <a:spcPct val="115000"/>
              </a:lnSpc>
            </a:pPr>
            <a:r>
              <a:rPr lang="en-US" sz="2200">
                <a:solidFill>
                  <a:srgbClr val="404040"/>
                </a:solidFill>
                <a:latin typeface="Open Sans" panose="020B0606030504020204" pitchFamily="34" charset="0"/>
              </a:rPr>
              <a:t>It is a networking configuration that allows two or more network segments to be connected and act as a single network. It essentially bridges two networks, allowing devices on both sides to communicate with each other as if they were on the same local network.</a:t>
            </a:r>
            <a:endParaRPr lang="en-US" sz="2200">
              <a:solidFill>
                <a:srgbClr val="404040"/>
              </a:solidFill>
              <a:latin typeface="Open Sans" panose="020B0606030504020204" pitchFamily="34" charset="0"/>
              <a:ea typeface="Open Sans"/>
              <a:cs typeface="Open Sans"/>
            </a:endParaRPr>
          </a:p>
          <a:p>
            <a:pPr lvl="0">
              <a:lnSpc>
                <a:spcPct val="115000"/>
              </a:lnSpc>
            </a:pPr>
            <a:endParaRPr lang="en-US" sz="2200">
              <a:solidFill>
                <a:srgbClr val="404040"/>
              </a:solidFill>
              <a:latin typeface="Open Sans" panose="020B0606030504020204" pitchFamily="34" charset="0"/>
              <a:ea typeface="Open Sans"/>
              <a:cs typeface="Open Sans"/>
            </a:endParaRPr>
          </a:p>
          <a:p>
            <a:pPr lvl="0">
              <a:lnSpc>
                <a:spcPct val="115000"/>
              </a:lnSpc>
            </a:pPr>
            <a:r>
              <a:rPr lang="en-US" sz="2200">
                <a:solidFill>
                  <a:srgbClr val="404040"/>
                </a:solidFill>
                <a:latin typeface="Open Sans" panose="020B0606030504020204" pitchFamily="34" charset="0"/>
                <a:ea typeface="Open Sans"/>
                <a:cs typeface="Open Sans"/>
              </a:rPr>
              <a:t>It occurs when a  wireless connection is used to link two wired networks. This often uses dedicated wireless  bridges and is used when wired bridges are inconvenient, such as when linking networks  between floors </a:t>
            </a: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or buildings.</a:t>
            </a:r>
          </a:p>
          <a:p>
            <a:pPr marR="0" lvl="1" algn="l" rtl="0">
              <a:lnSpc>
                <a:spcPct val="114000"/>
              </a:lnSpc>
              <a:spcBef>
                <a:spcPct val="0"/>
              </a:spcBef>
              <a:spcAft>
                <a:spcPct val="0"/>
              </a:spcAft>
              <a:buClr>
                <a:srgbClr val="000000"/>
              </a:buClr>
              <a:buSzPts val="2200"/>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1943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506C-A045-0A42-23ED-F42DB632110C}"/>
              </a:ext>
            </a:extLst>
          </p:cNvPr>
          <p:cNvSpPr>
            <a:spLocks noGrp="1"/>
          </p:cNvSpPr>
          <p:nvPr>
            <p:ph type="title"/>
          </p:nvPr>
        </p:nvSpPr>
        <p:spPr/>
        <p:txBody>
          <a:bodyPr/>
          <a:lstStyle/>
          <a:p>
            <a:r>
              <a:rPr lang="en-US"/>
              <a:t>Infrastructure  Mode: Bridge Mode</a:t>
            </a:r>
          </a:p>
        </p:txBody>
      </p:sp>
      <p:sp>
        <p:nvSpPr>
          <p:cNvPr id="25" name="TextBox 24">
            <a:extLst>
              <a:ext uri="{FF2B5EF4-FFF2-40B4-BE49-F238E27FC236}">
                <a16:creationId xmlns:a16="http://schemas.microsoft.com/office/drawing/2014/main" id="{660BD39E-9642-EB23-30A0-48143A0A8A4B}"/>
              </a:ext>
            </a:extLst>
          </p:cNvPr>
          <p:cNvSpPr txBox="1"/>
          <p:nvPr/>
        </p:nvSpPr>
        <p:spPr>
          <a:xfrm>
            <a:off x="1746631" y="1070036"/>
            <a:ext cx="1550505" cy="769441"/>
          </a:xfrm>
          <a:prstGeom prst="rect">
            <a:avLst/>
          </a:prstGeom>
          <a:noFill/>
        </p:spPr>
        <p:txBody>
          <a:bodyPr wrap="square" rtlCol="0">
            <a:spAutoFit/>
          </a:bodyPr>
          <a:lstStyle/>
          <a:p>
            <a:pPr algn="ctr">
              <a:buClr>
                <a:schemeClr val="dk1"/>
              </a:buClr>
              <a:buSzPts val="2000"/>
            </a:pPr>
            <a:r>
              <a:rPr lang="en-US" sz="2200" b="1">
                <a:solidFill>
                  <a:srgbClr val="3F3F3F"/>
                </a:solidFill>
                <a:latin typeface="Open Sans"/>
                <a:ea typeface="Open Sans"/>
                <a:cs typeface="Open Sans"/>
              </a:rPr>
              <a:t>Wired LAN 1</a:t>
            </a:r>
          </a:p>
        </p:txBody>
      </p:sp>
      <p:pic>
        <p:nvPicPr>
          <p:cNvPr id="49" name="Google Shape;699;p22">
            <a:extLst>
              <a:ext uri="{FF2B5EF4-FFF2-40B4-BE49-F238E27FC236}">
                <a16:creationId xmlns:a16="http://schemas.microsoft.com/office/drawing/2014/main" id="{527AA875-8496-442F-41CD-8DA6220D4979}"/>
              </a:ext>
            </a:extLst>
          </p:cNvPr>
          <p:cNvPicPr preferRelativeResize="0"/>
          <p:nvPr/>
        </p:nvPicPr>
        <p:blipFill rotWithShape="1">
          <a:blip r:embed="rId3">
            <a:alphaModFix/>
          </a:blip>
          <a:srcRect/>
          <a:stretch/>
        </p:blipFill>
        <p:spPr>
          <a:xfrm>
            <a:off x="4065417" y="768929"/>
            <a:ext cx="8125165" cy="365760"/>
          </a:xfrm>
          <a:prstGeom prst="rect">
            <a:avLst/>
          </a:prstGeom>
          <a:noFill/>
          <a:ln>
            <a:noFill/>
          </a:ln>
        </p:spPr>
      </p:pic>
      <p:pic>
        <p:nvPicPr>
          <p:cNvPr id="22" name="Picture 21">
            <a:extLst>
              <a:ext uri="{FF2B5EF4-FFF2-40B4-BE49-F238E27FC236}">
                <a16:creationId xmlns:a16="http://schemas.microsoft.com/office/drawing/2014/main" id="{1D1BC671-FB9F-DF48-AEB0-9550C0CD867F}"/>
              </a:ext>
            </a:extLst>
          </p:cNvPr>
          <p:cNvPicPr>
            <a:picLocks noChangeAspect="1"/>
          </p:cNvPicPr>
          <p:nvPr/>
        </p:nvPicPr>
        <p:blipFill>
          <a:blip r:embed="rId4">
            <a:duotone>
              <a:schemeClr val="accent5">
                <a:shade val="45000"/>
                <a:satMod val="135000"/>
              </a:schemeClr>
              <a:prstClr val="white"/>
            </a:duotone>
          </a:blip>
          <a:stretch>
            <a:fillRect/>
          </a:stretch>
        </p:blipFill>
        <p:spPr>
          <a:xfrm rot="1790458">
            <a:off x="3920287" y="1569737"/>
            <a:ext cx="3196461" cy="4876800"/>
          </a:xfrm>
          <a:prstGeom prst="rect">
            <a:avLst/>
          </a:prstGeom>
        </p:spPr>
      </p:pic>
      <p:pic>
        <p:nvPicPr>
          <p:cNvPr id="31" name="Picture 30">
            <a:extLst>
              <a:ext uri="{FF2B5EF4-FFF2-40B4-BE49-F238E27FC236}">
                <a16:creationId xmlns:a16="http://schemas.microsoft.com/office/drawing/2014/main" id="{22051000-933C-A5B0-6522-C0A3267C12F1}"/>
              </a:ext>
            </a:extLst>
          </p:cNvPr>
          <p:cNvPicPr>
            <a:picLocks noChangeAspect="1"/>
          </p:cNvPicPr>
          <p:nvPr/>
        </p:nvPicPr>
        <p:blipFill>
          <a:blip r:embed="rId4">
            <a:duotone>
              <a:schemeClr val="accent5">
                <a:shade val="45000"/>
                <a:satMod val="135000"/>
              </a:schemeClr>
              <a:prstClr val="white"/>
            </a:duotone>
          </a:blip>
          <a:stretch>
            <a:fillRect/>
          </a:stretch>
        </p:blipFill>
        <p:spPr>
          <a:xfrm>
            <a:off x="4231756" y="2945141"/>
            <a:ext cx="2718407" cy="4876800"/>
          </a:xfrm>
          <a:prstGeom prst="rect">
            <a:avLst/>
          </a:prstGeom>
        </p:spPr>
      </p:pic>
      <p:pic>
        <p:nvPicPr>
          <p:cNvPr id="32" name="Picture 31">
            <a:extLst>
              <a:ext uri="{FF2B5EF4-FFF2-40B4-BE49-F238E27FC236}">
                <a16:creationId xmlns:a16="http://schemas.microsoft.com/office/drawing/2014/main" id="{736C0CE1-0506-6F28-616B-F2F42EE74E36}"/>
              </a:ext>
            </a:extLst>
          </p:cNvPr>
          <p:cNvPicPr>
            <a:picLocks noChangeAspect="1"/>
          </p:cNvPicPr>
          <p:nvPr/>
        </p:nvPicPr>
        <p:blipFill>
          <a:blip r:embed="rId4">
            <a:duotone>
              <a:schemeClr val="accent5">
                <a:shade val="45000"/>
                <a:satMod val="135000"/>
              </a:schemeClr>
              <a:prstClr val="white"/>
            </a:duotone>
          </a:blip>
          <a:stretch>
            <a:fillRect/>
          </a:stretch>
        </p:blipFill>
        <p:spPr>
          <a:xfrm rot="20097526">
            <a:off x="4004623" y="4301607"/>
            <a:ext cx="2976042" cy="4876800"/>
          </a:xfrm>
          <a:prstGeom prst="rect">
            <a:avLst/>
          </a:prstGeom>
        </p:spPr>
      </p:pic>
      <p:sp>
        <p:nvSpPr>
          <p:cNvPr id="13" name="Rectangle: Rounded Corners 12">
            <a:extLst>
              <a:ext uri="{FF2B5EF4-FFF2-40B4-BE49-F238E27FC236}">
                <a16:creationId xmlns:a16="http://schemas.microsoft.com/office/drawing/2014/main" id="{FA6F8988-2960-6E44-BB90-4AAACDD9C4A4}"/>
              </a:ext>
            </a:extLst>
          </p:cNvPr>
          <p:cNvSpPr/>
          <p:nvPr/>
        </p:nvSpPr>
        <p:spPr>
          <a:xfrm>
            <a:off x="1108266" y="2049392"/>
            <a:ext cx="3067056" cy="688720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B077746-91CA-D9ED-11DE-9F27C2FED4DE}"/>
              </a:ext>
            </a:extLst>
          </p:cNvPr>
          <p:cNvSpPr/>
          <p:nvPr/>
        </p:nvSpPr>
        <p:spPr>
          <a:xfrm>
            <a:off x="12561025" y="2049392"/>
            <a:ext cx="3067056" cy="688720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 name="Picture 29">
            <a:extLst>
              <a:ext uri="{FF2B5EF4-FFF2-40B4-BE49-F238E27FC236}">
                <a16:creationId xmlns:a16="http://schemas.microsoft.com/office/drawing/2014/main" id="{B3E7B558-145C-5ECB-32AF-62DB1E78FEB2}"/>
              </a:ext>
            </a:extLst>
          </p:cNvPr>
          <p:cNvPicPr>
            <a:picLocks noChangeAspect="1"/>
          </p:cNvPicPr>
          <p:nvPr/>
        </p:nvPicPr>
        <p:blipFill>
          <a:blip r:embed="rId4">
            <a:duotone>
              <a:schemeClr val="accent5">
                <a:shade val="45000"/>
                <a:satMod val="135000"/>
              </a:schemeClr>
              <a:prstClr val="white"/>
            </a:duotone>
          </a:blip>
          <a:stretch>
            <a:fillRect/>
          </a:stretch>
        </p:blipFill>
        <p:spPr>
          <a:xfrm rot="10800000">
            <a:off x="9928769" y="3144024"/>
            <a:ext cx="2718407" cy="4876800"/>
          </a:xfrm>
          <a:prstGeom prst="rect">
            <a:avLst/>
          </a:prstGeom>
        </p:spPr>
      </p:pic>
      <p:pic>
        <p:nvPicPr>
          <p:cNvPr id="33" name="Picture 32">
            <a:extLst>
              <a:ext uri="{FF2B5EF4-FFF2-40B4-BE49-F238E27FC236}">
                <a16:creationId xmlns:a16="http://schemas.microsoft.com/office/drawing/2014/main" id="{20E5A4F6-B7DC-33B5-D85E-3F681BD3372C}"/>
              </a:ext>
            </a:extLst>
          </p:cNvPr>
          <p:cNvPicPr>
            <a:picLocks noChangeAspect="1"/>
          </p:cNvPicPr>
          <p:nvPr/>
        </p:nvPicPr>
        <p:blipFill>
          <a:blip r:embed="rId4">
            <a:duotone>
              <a:schemeClr val="accent5">
                <a:shade val="45000"/>
                <a:satMod val="135000"/>
              </a:schemeClr>
              <a:prstClr val="white"/>
            </a:duotone>
          </a:blip>
          <a:stretch>
            <a:fillRect/>
          </a:stretch>
        </p:blipFill>
        <p:spPr>
          <a:xfrm rot="8930663">
            <a:off x="9809387" y="1577900"/>
            <a:ext cx="2906588" cy="4876800"/>
          </a:xfrm>
          <a:prstGeom prst="rect">
            <a:avLst/>
          </a:prstGeom>
        </p:spPr>
      </p:pic>
      <p:pic>
        <p:nvPicPr>
          <p:cNvPr id="34" name="Picture 33">
            <a:extLst>
              <a:ext uri="{FF2B5EF4-FFF2-40B4-BE49-F238E27FC236}">
                <a16:creationId xmlns:a16="http://schemas.microsoft.com/office/drawing/2014/main" id="{508D36B0-4944-C7E1-B0F2-64062A68708C}"/>
              </a:ext>
            </a:extLst>
          </p:cNvPr>
          <p:cNvPicPr>
            <a:picLocks noChangeAspect="1"/>
          </p:cNvPicPr>
          <p:nvPr/>
        </p:nvPicPr>
        <p:blipFill>
          <a:blip r:embed="rId4">
            <a:duotone>
              <a:schemeClr val="accent5">
                <a:shade val="45000"/>
                <a:satMod val="135000"/>
              </a:schemeClr>
              <a:prstClr val="white"/>
            </a:duotone>
          </a:blip>
          <a:stretch>
            <a:fillRect/>
          </a:stretch>
        </p:blipFill>
        <p:spPr>
          <a:xfrm rot="12759006">
            <a:off x="9865192" y="4484019"/>
            <a:ext cx="2630106" cy="4876800"/>
          </a:xfrm>
          <a:prstGeom prst="rect">
            <a:avLst/>
          </a:prstGeom>
        </p:spPr>
      </p:pic>
      <p:sp>
        <p:nvSpPr>
          <p:cNvPr id="35" name="TextBox 34">
            <a:extLst>
              <a:ext uri="{FF2B5EF4-FFF2-40B4-BE49-F238E27FC236}">
                <a16:creationId xmlns:a16="http://schemas.microsoft.com/office/drawing/2014/main" id="{67E3BAC5-AAC0-804F-958B-CC1A35CD2755}"/>
              </a:ext>
            </a:extLst>
          </p:cNvPr>
          <p:cNvSpPr txBox="1"/>
          <p:nvPr/>
        </p:nvSpPr>
        <p:spPr>
          <a:xfrm>
            <a:off x="13453118" y="951809"/>
            <a:ext cx="1550505" cy="769441"/>
          </a:xfrm>
          <a:prstGeom prst="rect">
            <a:avLst/>
          </a:prstGeom>
          <a:noFill/>
        </p:spPr>
        <p:txBody>
          <a:bodyPr wrap="square" rtlCol="0">
            <a:spAutoFit/>
          </a:bodyPr>
          <a:lstStyle/>
          <a:p>
            <a:pPr algn="ctr">
              <a:buClr>
                <a:schemeClr val="dk1"/>
              </a:buClr>
              <a:buSzPts val="2000"/>
            </a:pPr>
            <a:r>
              <a:rPr lang="en-US" sz="2200" b="1">
                <a:solidFill>
                  <a:srgbClr val="3F3F3F"/>
                </a:solidFill>
                <a:latin typeface="Open Sans"/>
                <a:ea typeface="Open Sans"/>
                <a:cs typeface="Open Sans"/>
              </a:rPr>
              <a:t>Wired LAN 2</a:t>
            </a:r>
          </a:p>
        </p:txBody>
      </p:sp>
      <p:sp>
        <p:nvSpPr>
          <p:cNvPr id="36" name="TextBox 35">
            <a:extLst>
              <a:ext uri="{FF2B5EF4-FFF2-40B4-BE49-F238E27FC236}">
                <a16:creationId xmlns:a16="http://schemas.microsoft.com/office/drawing/2014/main" id="{488C66A6-0BF4-1CCA-7E7E-AA0CE537E2EE}"/>
              </a:ext>
            </a:extLst>
          </p:cNvPr>
          <p:cNvSpPr txBox="1"/>
          <p:nvPr/>
        </p:nvSpPr>
        <p:spPr>
          <a:xfrm>
            <a:off x="7206212" y="2616750"/>
            <a:ext cx="2540063" cy="1107996"/>
          </a:xfrm>
          <a:prstGeom prst="rect">
            <a:avLst/>
          </a:prstGeom>
          <a:noFill/>
        </p:spPr>
        <p:txBody>
          <a:bodyPr wrap="square" rtlCol="0">
            <a:spAutoFit/>
          </a:bodyPr>
          <a:lstStyle/>
          <a:p>
            <a:pPr algn="ctr">
              <a:buClr>
                <a:schemeClr val="dk1"/>
              </a:buClr>
              <a:buSzPts val="2000"/>
            </a:pPr>
            <a:r>
              <a:rPr lang="en-US" sz="2200" b="1">
                <a:solidFill>
                  <a:srgbClr val="3F3F3F"/>
                </a:solidFill>
                <a:latin typeface="Open Sans"/>
                <a:ea typeface="Open Sans"/>
                <a:cs typeface="Open Sans"/>
              </a:rPr>
              <a:t>Wireless access point connecting  LAN 1 and LAN 2</a:t>
            </a:r>
          </a:p>
        </p:txBody>
      </p:sp>
      <p:pic>
        <p:nvPicPr>
          <p:cNvPr id="5" name="Picture 4">
            <a:extLst>
              <a:ext uri="{FF2B5EF4-FFF2-40B4-BE49-F238E27FC236}">
                <a16:creationId xmlns:a16="http://schemas.microsoft.com/office/drawing/2014/main" id="{DDFCE9B5-FA7E-B7B6-E67E-FBFB01078F3F}"/>
              </a:ext>
            </a:extLst>
          </p:cNvPr>
          <p:cNvPicPr>
            <a:picLocks noChangeAspect="1"/>
          </p:cNvPicPr>
          <p:nvPr/>
        </p:nvPicPr>
        <p:blipFill>
          <a:blip r:embed="rId5"/>
          <a:stretch>
            <a:fillRect/>
          </a:stretch>
        </p:blipFill>
        <p:spPr>
          <a:xfrm>
            <a:off x="7067756" y="4159852"/>
            <a:ext cx="2718406" cy="2438399"/>
          </a:xfrm>
          <a:prstGeom prst="rect">
            <a:avLst/>
          </a:prstGeom>
        </p:spPr>
      </p:pic>
      <p:pic>
        <p:nvPicPr>
          <p:cNvPr id="7" name="Picture 6">
            <a:extLst>
              <a:ext uri="{FF2B5EF4-FFF2-40B4-BE49-F238E27FC236}">
                <a16:creationId xmlns:a16="http://schemas.microsoft.com/office/drawing/2014/main" id="{B00FDDF9-E3A3-EB26-F8FA-54B959304DF0}"/>
              </a:ext>
            </a:extLst>
          </p:cNvPr>
          <p:cNvPicPr>
            <a:picLocks noChangeAspect="1"/>
          </p:cNvPicPr>
          <p:nvPr/>
        </p:nvPicPr>
        <p:blipFill>
          <a:blip r:embed="rId6"/>
          <a:stretch>
            <a:fillRect/>
          </a:stretch>
        </p:blipFill>
        <p:spPr>
          <a:xfrm>
            <a:off x="1640236" y="2446455"/>
            <a:ext cx="2244171" cy="1569845"/>
          </a:xfrm>
          <a:prstGeom prst="rect">
            <a:avLst/>
          </a:prstGeom>
        </p:spPr>
      </p:pic>
      <p:pic>
        <p:nvPicPr>
          <p:cNvPr id="8" name="Picture 7">
            <a:extLst>
              <a:ext uri="{FF2B5EF4-FFF2-40B4-BE49-F238E27FC236}">
                <a16:creationId xmlns:a16="http://schemas.microsoft.com/office/drawing/2014/main" id="{0A2E2741-477D-098A-2799-70883E36CFF9}"/>
              </a:ext>
            </a:extLst>
          </p:cNvPr>
          <p:cNvPicPr>
            <a:picLocks noChangeAspect="1"/>
          </p:cNvPicPr>
          <p:nvPr/>
        </p:nvPicPr>
        <p:blipFill>
          <a:blip r:embed="rId6"/>
          <a:stretch>
            <a:fillRect/>
          </a:stretch>
        </p:blipFill>
        <p:spPr>
          <a:xfrm>
            <a:off x="1565123" y="6669708"/>
            <a:ext cx="2244171" cy="1569845"/>
          </a:xfrm>
          <a:prstGeom prst="rect">
            <a:avLst/>
          </a:prstGeom>
        </p:spPr>
      </p:pic>
      <p:pic>
        <p:nvPicPr>
          <p:cNvPr id="9" name="Picture 8">
            <a:extLst>
              <a:ext uri="{FF2B5EF4-FFF2-40B4-BE49-F238E27FC236}">
                <a16:creationId xmlns:a16="http://schemas.microsoft.com/office/drawing/2014/main" id="{CEF8F71B-E8BD-2212-99EF-EDB8982BFF62}"/>
              </a:ext>
            </a:extLst>
          </p:cNvPr>
          <p:cNvPicPr>
            <a:picLocks noChangeAspect="1"/>
          </p:cNvPicPr>
          <p:nvPr/>
        </p:nvPicPr>
        <p:blipFill>
          <a:blip r:embed="rId6"/>
          <a:stretch>
            <a:fillRect/>
          </a:stretch>
        </p:blipFill>
        <p:spPr>
          <a:xfrm>
            <a:off x="1562335" y="4572497"/>
            <a:ext cx="2244171" cy="1569845"/>
          </a:xfrm>
          <a:prstGeom prst="rect">
            <a:avLst/>
          </a:prstGeom>
        </p:spPr>
      </p:pic>
      <p:pic>
        <p:nvPicPr>
          <p:cNvPr id="11" name="Picture 10">
            <a:extLst>
              <a:ext uri="{FF2B5EF4-FFF2-40B4-BE49-F238E27FC236}">
                <a16:creationId xmlns:a16="http://schemas.microsoft.com/office/drawing/2014/main" id="{46923181-0F7F-5E66-2023-525EC3D32C03}"/>
              </a:ext>
            </a:extLst>
          </p:cNvPr>
          <p:cNvPicPr>
            <a:picLocks noChangeAspect="1"/>
          </p:cNvPicPr>
          <p:nvPr/>
        </p:nvPicPr>
        <p:blipFill>
          <a:blip r:embed="rId7"/>
          <a:stretch>
            <a:fillRect/>
          </a:stretch>
        </p:blipFill>
        <p:spPr>
          <a:xfrm>
            <a:off x="12926010" y="2425144"/>
            <a:ext cx="2254699" cy="1298871"/>
          </a:xfrm>
          <a:prstGeom prst="rect">
            <a:avLst/>
          </a:prstGeom>
        </p:spPr>
      </p:pic>
      <p:pic>
        <p:nvPicPr>
          <p:cNvPr id="12" name="Picture 11">
            <a:extLst>
              <a:ext uri="{FF2B5EF4-FFF2-40B4-BE49-F238E27FC236}">
                <a16:creationId xmlns:a16="http://schemas.microsoft.com/office/drawing/2014/main" id="{E39E2E79-4318-3094-4F9E-1EF461EB8845}"/>
              </a:ext>
            </a:extLst>
          </p:cNvPr>
          <p:cNvPicPr>
            <a:picLocks noChangeAspect="1"/>
          </p:cNvPicPr>
          <p:nvPr/>
        </p:nvPicPr>
        <p:blipFill>
          <a:blip r:embed="rId7"/>
          <a:stretch>
            <a:fillRect/>
          </a:stretch>
        </p:blipFill>
        <p:spPr>
          <a:xfrm>
            <a:off x="13038035" y="6371054"/>
            <a:ext cx="2254699" cy="1298871"/>
          </a:xfrm>
          <a:prstGeom prst="rect">
            <a:avLst/>
          </a:prstGeom>
        </p:spPr>
      </p:pic>
      <p:pic>
        <p:nvPicPr>
          <p:cNvPr id="14" name="Picture 13">
            <a:extLst>
              <a:ext uri="{FF2B5EF4-FFF2-40B4-BE49-F238E27FC236}">
                <a16:creationId xmlns:a16="http://schemas.microsoft.com/office/drawing/2014/main" id="{ADF697D3-28C7-FDA9-0F04-7AE89D049CD7}"/>
              </a:ext>
            </a:extLst>
          </p:cNvPr>
          <p:cNvPicPr>
            <a:picLocks noChangeAspect="1"/>
          </p:cNvPicPr>
          <p:nvPr/>
        </p:nvPicPr>
        <p:blipFill>
          <a:blip r:embed="rId7"/>
          <a:stretch>
            <a:fillRect/>
          </a:stretch>
        </p:blipFill>
        <p:spPr>
          <a:xfrm>
            <a:off x="13024734" y="4518544"/>
            <a:ext cx="2254699" cy="1298871"/>
          </a:xfrm>
          <a:prstGeom prst="rect">
            <a:avLst/>
          </a:prstGeom>
        </p:spPr>
      </p:pic>
    </p:spTree>
    <p:extLst>
      <p:ext uri="{BB962C8B-B14F-4D97-AF65-F5344CB8AC3E}">
        <p14:creationId xmlns:p14="http://schemas.microsoft.com/office/powerpoint/2010/main" val="3001528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solidFill>
                  <a:srgbClr val="3F3F3F"/>
                </a:solidFill>
                <a:latin typeface="Open Sans"/>
                <a:ea typeface="Open Sans"/>
                <a:cs typeface="Open Sans"/>
                <a:sym typeface="Open Sans"/>
              </a:rPr>
              <a:t>Service Set Identifier( SSID)</a:t>
            </a:r>
            <a:endParaRPr/>
          </a:p>
        </p:txBody>
      </p:sp>
      <p:pic>
        <p:nvPicPr>
          <p:cNvPr id="652" name="Google Shape;652;p73"/>
          <p:cNvPicPr preferRelativeResize="0"/>
          <p:nvPr/>
        </p:nvPicPr>
        <p:blipFill>
          <a:blip r:embed="rId3">
            <a:alphaModFix/>
          </a:blip>
          <a:stretch>
            <a:fillRect/>
          </a:stretch>
        </p:blipFill>
        <p:spPr>
          <a:xfrm>
            <a:off x="2484160" y="760639"/>
            <a:ext cx="11376000" cy="365760"/>
          </a:xfrm>
          <a:prstGeom prst="rect">
            <a:avLst/>
          </a:prstGeom>
          <a:noFill/>
          <a:ln>
            <a:noFill/>
          </a:ln>
        </p:spPr>
      </p:pic>
      <p:sp>
        <p:nvSpPr>
          <p:cNvPr id="655" name="Google Shape;655;p73"/>
          <p:cNvSpPr/>
          <p:nvPr/>
        </p:nvSpPr>
        <p:spPr>
          <a:xfrm>
            <a:off x="4167907" y="2749721"/>
            <a:ext cx="8301186" cy="4069859"/>
          </a:xfrm>
          <a:prstGeom prst="roundRect">
            <a:avLst>
              <a:gd name="adj" fmla="val 16667"/>
            </a:avLst>
          </a:prstGeom>
          <a:solidFill>
            <a:schemeClr val="accent1">
              <a:lumMod val="20000"/>
              <a:lumOff val="80000"/>
            </a:schemeClr>
          </a:solidFill>
          <a:ln w="28575" cap="flat" cmpd="sng">
            <a:solidFill>
              <a:srgbClr val="0175C3"/>
            </a:solidFill>
            <a:prstDash val="solid"/>
            <a:round/>
            <a:headEnd type="none" w="sm" len="sm"/>
            <a:tailEnd type="none" w="sm" len="sm"/>
          </a:ln>
        </p:spPr>
        <p:txBody>
          <a:bodyPr spcFirstLastPara="1" wrap="square" lIns="91425" tIns="45700" rIns="91425" bIns="45700" anchor="ctr" anchorCtr="0">
            <a:noAutofit/>
          </a:bodyPr>
          <a:lstStyle/>
          <a:p>
            <a:pPr lvl="1"/>
            <a:endParaRPr lang="en-US" sz="2200">
              <a:solidFill>
                <a:srgbClr val="3F3F3F"/>
              </a:solidFill>
              <a:latin typeface="Open Sans"/>
              <a:ea typeface="Open Sans"/>
              <a:cs typeface="Open Sans"/>
            </a:endParaRPr>
          </a:p>
          <a:p>
            <a:pPr marL="457200" lvl="1" indent="-457200">
              <a:buFont typeface="Arial"/>
              <a:buChar char="•"/>
            </a:pPr>
            <a:r>
              <a:rPr lang="en-US" sz="2200">
                <a:solidFill>
                  <a:srgbClr val="3F3F3F"/>
                </a:solidFill>
                <a:latin typeface="Open Sans"/>
                <a:ea typeface="Open Sans"/>
                <a:cs typeface="Open Sans"/>
              </a:rPr>
              <a:t>It is a unique ID that can be made up of case-sensitive letters, numbers, and special characters like dashes, periods, and spaces. </a:t>
            </a:r>
          </a:p>
          <a:p>
            <a:pPr marL="457200" lvl="1" indent="-457200">
              <a:buFont typeface="Arial"/>
              <a:buChar char="•"/>
            </a:pPr>
            <a:r>
              <a:rPr lang="en-US" sz="2200">
                <a:solidFill>
                  <a:srgbClr val="3F3F3F"/>
                </a:solidFill>
                <a:latin typeface="Open Sans"/>
                <a:ea typeface="Open Sans"/>
                <a:cs typeface="Open Sans"/>
              </a:rPr>
              <a:t>According to the 802.11 wireless local area networks (WLAN) standard, an SSID can be as long as 32 characters</a:t>
            </a:r>
            <a:endParaRPr lang="en-IN" sz="2200">
              <a:solidFill>
                <a:srgbClr val="3F3F3F"/>
              </a:solidFill>
              <a:latin typeface="Open Sans"/>
              <a:ea typeface="Open Sans"/>
              <a:cs typeface="Open Sans"/>
            </a:endParaRPr>
          </a:p>
          <a:p>
            <a:pPr marR="0" lvl="1" algn="l" rtl="0">
              <a:lnSpc>
                <a:spcPct val="114000"/>
              </a:lnSpc>
              <a:spcBef>
                <a:spcPct val="0"/>
              </a:spcBef>
              <a:spcAft>
                <a:spcPct val="0"/>
              </a:spcAft>
              <a:buClr>
                <a:srgbClr val="000000"/>
              </a:buClr>
              <a:buSzPts val="2200"/>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82355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Securing SSID</a:t>
            </a:r>
            <a:endParaRPr>
              <a:latin typeface="Open Sans"/>
              <a:ea typeface="Open Sans"/>
              <a:cs typeface="Open Sans"/>
              <a:sym typeface="Open Sans"/>
            </a:endParaRPr>
          </a:p>
        </p:txBody>
      </p:sp>
      <p:pic>
        <p:nvPicPr>
          <p:cNvPr id="495" name="Google Shape;495;p42"/>
          <p:cNvPicPr preferRelativeResize="0"/>
          <p:nvPr/>
        </p:nvPicPr>
        <p:blipFill rotWithShape="1">
          <a:blip r:embed="rId3">
            <a:alphaModFix/>
          </a:blip>
          <a:srcRect/>
          <a:stretch/>
        </p:blipFill>
        <p:spPr>
          <a:xfrm>
            <a:off x="4482424" y="752158"/>
            <a:ext cx="7291152" cy="365760"/>
          </a:xfrm>
          <a:prstGeom prst="rect">
            <a:avLst/>
          </a:prstGeom>
          <a:noFill/>
          <a:ln>
            <a:noFill/>
          </a:ln>
        </p:spPr>
      </p:pic>
      <p:grpSp>
        <p:nvGrpSpPr>
          <p:cNvPr id="19" name="Group 18">
            <a:extLst>
              <a:ext uri="{FF2B5EF4-FFF2-40B4-BE49-F238E27FC236}">
                <a16:creationId xmlns:a16="http://schemas.microsoft.com/office/drawing/2014/main" id="{4D10AE83-7684-4F5D-A459-C251ABD0B5FA}"/>
              </a:ext>
            </a:extLst>
          </p:cNvPr>
          <p:cNvGrpSpPr/>
          <p:nvPr/>
        </p:nvGrpSpPr>
        <p:grpSpPr>
          <a:xfrm rot="5400000">
            <a:off x="6623279" y="1986391"/>
            <a:ext cx="3000838" cy="5893569"/>
            <a:chOff x="6966804" y="3528337"/>
            <a:chExt cx="2376585" cy="4667549"/>
          </a:xfrm>
        </p:grpSpPr>
        <p:grpSp>
          <p:nvGrpSpPr>
            <p:cNvPr id="20" name="Google Shape;2168;p84">
              <a:extLst>
                <a:ext uri="{FF2B5EF4-FFF2-40B4-BE49-F238E27FC236}">
                  <a16:creationId xmlns:a16="http://schemas.microsoft.com/office/drawing/2014/main" id="{E9A2525D-F066-45FD-BC2B-8A5866486A2D}"/>
                </a:ext>
              </a:extLst>
            </p:cNvPr>
            <p:cNvGrpSpPr/>
            <p:nvPr/>
          </p:nvGrpSpPr>
          <p:grpSpPr>
            <a:xfrm>
              <a:off x="6966804" y="3528337"/>
              <a:ext cx="395288" cy="1878013"/>
              <a:chOff x="7507697" y="2758563"/>
              <a:chExt cx="395288" cy="1878013"/>
            </a:xfrm>
          </p:grpSpPr>
          <p:sp>
            <p:nvSpPr>
              <p:cNvPr id="30" name="Google Shape;2169;p84">
                <a:extLst>
                  <a:ext uri="{FF2B5EF4-FFF2-40B4-BE49-F238E27FC236}">
                    <a16:creationId xmlns:a16="http://schemas.microsoft.com/office/drawing/2014/main" id="{EB1B40A8-2186-40B3-B788-9A4594E37DA6}"/>
                  </a:ext>
                </a:extLst>
              </p:cNvPr>
              <p:cNvSpPr/>
              <p:nvPr/>
            </p:nvSpPr>
            <p:spPr>
              <a:xfrm flipH="1">
                <a:off x="7507697" y="2826826"/>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EF646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 name="Google Shape;2170;p84">
                <a:extLst>
                  <a:ext uri="{FF2B5EF4-FFF2-40B4-BE49-F238E27FC236}">
                    <a16:creationId xmlns:a16="http://schemas.microsoft.com/office/drawing/2014/main" id="{09C6B2A8-F501-4E0D-AA0B-199CEAF70568}"/>
                  </a:ext>
                </a:extLst>
              </p:cNvPr>
              <p:cNvSpPr/>
              <p:nvPr/>
            </p:nvSpPr>
            <p:spPr>
              <a:xfrm flipH="1">
                <a:off x="7766460" y="2758563"/>
                <a:ext cx="136525" cy="136525"/>
              </a:xfrm>
              <a:prstGeom prst="ellipse">
                <a:avLst/>
              </a:prstGeom>
              <a:solidFill>
                <a:srgbClr val="EF6461"/>
              </a:solidFill>
              <a:ln w="9525" cap="flat" cmpd="sng">
                <a:solidFill>
                  <a:srgbClr val="8C212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1" name="Google Shape;2171;p84">
              <a:extLst>
                <a:ext uri="{FF2B5EF4-FFF2-40B4-BE49-F238E27FC236}">
                  <a16:creationId xmlns:a16="http://schemas.microsoft.com/office/drawing/2014/main" id="{BC6372FE-3A63-46D4-9D17-75160D79D7F1}"/>
                </a:ext>
              </a:extLst>
            </p:cNvPr>
            <p:cNvGrpSpPr/>
            <p:nvPr/>
          </p:nvGrpSpPr>
          <p:grpSpPr>
            <a:xfrm>
              <a:off x="8947331" y="3546905"/>
              <a:ext cx="395285" cy="1924436"/>
              <a:chOff x="8670798" y="2777131"/>
              <a:chExt cx="395285" cy="1924436"/>
            </a:xfrm>
          </p:grpSpPr>
          <p:sp>
            <p:nvSpPr>
              <p:cNvPr id="28" name="Google Shape;2172;p84">
                <a:extLst>
                  <a:ext uri="{FF2B5EF4-FFF2-40B4-BE49-F238E27FC236}">
                    <a16:creationId xmlns:a16="http://schemas.microsoft.com/office/drawing/2014/main" id="{57F11A35-732C-4825-8D69-8A2DC258958A}"/>
                  </a:ext>
                </a:extLst>
              </p:cNvPr>
              <p:cNvSpPr/>
              <p:nvPr/>
            </p:nvSpPr>
            <p:spPr>
              <a:xfrm>
                <a:off x="8739058" y="2891817"/>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E4B363"/>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 name="Google Shape;2173;p84">
                <a:extLst>
                  <a:ext uri="{FF2B5EF4-FFF2-40B4-BE49-F238E27FC236}">
                    <a16:creationId xmlns:a16="http://schemas.microsoft.com/office/drawing/2014/main" id="{3050F27E-D4BC-4791-9015-98989873B92F}"/>
                  </a:ext>
                </a:extLst>
              </p:cNvPr>
              <p:cNvSpPr/>
              <p:nvPr/>
            </p:nvSpPr>
            <p:spPr>
              <a:xfrm>
                <a:off x="8670798" y="2777131"/>
                <a:ext cx="136525" cy="136525"/>
              </a:xfrm>
              <a:prstGeom prst="ellipse">
                <a:avLst/>
              </a:pr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2" name="Google Shape;2178;p84">
              <a:extLst>
                <a:ext uri="{FF2B5EF4-FFF2-40B4-BE49-F238E27FC236}">
                  <a16:creationId xmlns:a16="http://schemas.microsoft.com/office/drawing/2014/main" id="{DF6BABFD-F81C-4976-ACD2-0C76D6BCEF4F}"/>
                </a:ext>
              </a:extLst>
            </p:cNvPr>
            <p:cNvGrpSpPr/>
            <p:nvPr/>
          </p:nvGrpSpPr>
          <p:grpSpPr>
            <a:xfrm>
              <a:off x="6982114" y="6339714"/>
              <a:ext cx="404741" cy="1856172"/>
              <a:chOff x="7075102" y="6082920"/>
              <a:chExt cx="404741" cy="1856172"/>
            </a:xfrm>
          </p:grpSpPr>
          <p:sp>
            <p:nvSpPr>
              <p:cNvPr id="26" name="Google Shape;2179;p84">
                <a:extLst>
                  <a:ext uri="{FF2B5EF4-FFF2-40B4-BE49-F238E27FC236}">
                    <a16:creationId xmlns:a16="http://schemas.microsoft.com/office/drawing/2014/main" id="{11728E2E-A177-4861-B648-2DF246160243}"/>
                  </a:ext>
                </a:extLst>
              </p:cNvPr>
              <p:cNvSpPr/>
              <p:nvPr/>
            </p:nvSpPr>
            <p:spPr>
              <a:xfrm rot="10800000">
                <a:off x="7075102" y="6082920"/>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 name="Google Shape;2180;p84">
                <a:extLst>
                  <a:ext uri="{FF2B5EF4-FFF2-40B4-BE49-F238E27FC236}">
                    <a16:creationId xmlns:a16="http://schemas.microsoft.com/office/drawing/2014/main" id="{F65FBA17-3949-432B-9A53-06C97392C9C8}"/>
                  </a:ext>
                </a:extLst>
              </p:cNvPr>
              <p:cNvSpPr/>
              <p:nvPr/>
            </p:nvSpPr>
            <p:spPr>
              <a:xfrm rot="10800000">
                <a:off x="7343318" y="7802567"/>
                <a:ext cx="136525" cy="136525"/>
              </a:xfrm>
              <a:prstGeom prst="ellipse">
                <a:avLst/>
              </a:prstGeom>
              <a:solidFill>
                <a:schemeClr val="accent6"/>
              </a:solidFill>
              <a:ln w="9525" cap="flat" cmpd="sng">
                <a:solidFill>
                  <a:srgbClr val="0C753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3" name="Google Shape;2185;p84">
              <a:extLst>
                <a:ext uri="{FF2B5EF4-FFF2-40B4-BE49-F238E27FC236}">
                  <a16:creationId xmlns:a16="http://schemas.microsoft.com/office/drawing/2014/main" id="{B4328511-1767-47BF-BE5B-FC6FE5CC3376}"/>
                </a:ext>
              </a:extLst>
            </p:cNvPr>
            <p:cNvGrpSpPr/>
            <p:nvPr/>
          </p:nvGrpSpPr>
          <p:grpSpPr>
            <a:xfrm>
              <a:off x="8938817" y="6280736"/>
              <a:ext cx="404572" cy="1868728"/>
              <a:chOff x="9031805" y="5993742"/>
              <a:chExt cx="404572" cy="1868728"/>
            </a:xfrm>
          </p:grpSpPr>
          <p:sp>
            <p:nvSpPr>
              <p:cNvPr id="24" name="Google Shape;2186;p84">
                <a:extLst>
                  <a:ext uri="{FF2B5EF4-FFF2-40B4-BE49-F238E27FC236}">
                    <a16:creationId xmlns:a16="http://schemas.microsoft.com/office/drawing/2014/main" id="{7F11DB31-D6BC-4272-A784-BF725C0AC0EA}"/>
                  </a:ext>
                </a:extLst>
              </p:cNvPr>
              <p:cNvSpPr/>
              <p:nvPr/>
            </p:nvSpPr>
            <p:spPr>
              <a:xfrm rot="10800000" flipH="1">
                <a:off x="9109352" y="5993742"/>
                <a:ext cx="327025" cy="1809750"/>
              </a:xfrm>
              <a:custGeom>
                <a:avLst/>
                <a:gdLst/>
                <a:ahLst/>
                <a:cxnLst/>
                <a:rect l="l" t="t" r="r" b="b"/>
                <a:pathLst>
                  <a:path w="206" h="1140" extrusionOk="0">
                    <a:moveTo>
                      <a:pt x="206" y="1140"/>
                    </a:moveTo>
                    <a:lnTo>
                      <a:pt x="206" y="975"/>
                    </a:lnTo>
                    <a:lnTo>
                      <a:pt x="0" y="769"/>
                    </a:lnTo>
                    <a:lnTo>
                      <a:pt x="0" y="0"/>
                    </a:lnTo>
                  </a:path>
                </a:pathLst>
              </a:custGeom>
              <a:noFill/>
              <a:ln w="57150" cap="rnd" cmpd="sng">
                <a:solidFill>
                  <a:srgbClr val="0075C4"/>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 name="Google Shape;2187;p84">
                <a:extLst>
                  <a:ext uri="{FF2B5EF4-FFF2-40B4-BE49-F238E27FC236}">
                    <a16:creationId xmlns:a16="http://schemas.microsoft.com/office/drawing/2014/main" id="{4B593519-B873-4114-BC5E-6B64866409E0}"/>
                  </a:ext>
                </a:extLst>
              </p:cNvPr>
              <p:cNvSpPr/>
              <p:nvPr/>
            </p:nvSpPr>
            <p:spPr>
              <a:xfrm rot="10800000" flipH="1">
                <a:off x="9031805" y="7725945"/>
                <a:ext cx="136525" cy="136525"/>
              </a:xfrm>
              <a:prstGeom prst="ellipse">
                <a:avLst/>
              </a:prstGeom>
              <a:solidFill>
                <a:srgbClr val="0075C4"/>
              </a:solidFill>
              <a:ln w="9525" cap="flat" cmpd="sng">
                <a:solidFill>
                  <a:srgbClr val="0C82A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32" name="Google Shape;2193;p84">
            <a:extLst>
              <a:ext uri="{FF2B5EF4-FFF2-40B4-BE49-F238E27FC236}">
                <a16:creationId xmlns:a16="http://schemas.microsoft.com/office/drawing/2014/main" id="{47EA5FEB-8159-436C-8638-B79983197C7A}"/>
              </a:ext>
            </a:extLst>
          </p:cNvPr>
          <p:cNvSpPr/>
          <p:nvPr/>
        </p:nvSpPr>
        <p:spPr>
          <a:xfrm rot="2700000">
            <a:off x="6693015" y="3499626"/>
            <a:ext cx="2869969" cy="2869970"/>
          </a:xfrm>
          <a:prstGeom prst="roundRect">
            <a:avLst>
              <a:gd name="adj" fmla="val 8797"/>
            </a:avLst>
          </a:prstGeom>
          <a:solidFill>
            <a:schemeClr val="lt1"/>
          </a:solidFill>
          <a:ln w="28575" cap="flat" cmpd="sng">
            <a:solidFill>
              <a:srgbClr val="3F3F3F"/>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558AD924-1135-43D8-98AA-4500A57911C1}"/>
              </a:ext>
            </a:extLst>
          </p:cNvPr>
          <p:cNvSpPr txBox="1"/>
          <p:nvPr/>
        </p:nvSpPr>
        <p:spPr>
          <a:xfrm flipH="1">
            <a:off x="6906964" y="4512787"/>
            <a:ext cx="2442073" cy="430887"/>
          </a:xfrm>
          <a:prstGeom prst="rect">
            <a:avLst/>
          </a:prstGeom>
          <a:noFill/>
        </p:spPr>
        <p:txBody>
          <a:bodyPr wrap="square" rtlCol="0">
            <a:spAutoFit/>
          </a:bodyPr>
          <a:lstStyle/>
          <a:p>
            <a:pPr algn="ctr"/>
            <a:r>
              <a:rPr lang="en-IN"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SSID Security</a:t>
            </a:r>
          </a:p>
        </p:txBody>
      </p:sp>
      <p:sp>
        <p:nvSpPr>
          <p:cNvPr id="34" name="Google Shape;2192;p84">
            <a:extLst>
              <a:ext uri="{FF2B5EF4-FFF2-40B4-BE49-F238E27FC236}">
                <a16:creationId xmlns:a16="http://schemas.microsoft.com/office/drawing/2014/main" id="{EA1A97A8-DA33-4F34-AD8D-FC01EF4B1116}"/>
              </a:ext>
            </a:extLst>
          </p:cNvPr>
          <p:cNvSpPr/>
          <p:nvPr/>
        </p:nvSpPr>
        <p:spPr>
          <a:xfrm>
            <a:off x="11074463" y="5816495"/>
            <a:ext cx="2656074" cy="769401"/>
          </a:xfrm>
          <a:prstGeom prst="rect">
            <a:avLst/>
          </a:prstGeom>
          <a:noFill/>
          <a:ln>
            <a:noFill/>
          </a:ln>
        </p:spPr>
        <p:txBody>
          <a:bodyPr spcFirstLastPara="1" wrap="square" lIns="91425" tIns="45700" rIns="91425" bIns="45700" anchor="t" anchorCtr="0">
            <a:spAutoFit/>
          </a:bodyPr>
          <a:lstStyle/>
          <a:p>
            <a:pPr lvl="0" algn="ctr"/>
            <a:r>
              <a:rPr lang="en-US" sz="2200">
                <a:solidFill>
                  <a:srgbClr val="3F3F3F"/>
                </a:solidFill>
                <a:latin typeface="Open Sans"/>
                <a:ea typeface="Open Sans"/>
                <a:cs typeface="Open Sans"/>
                <a:sym typeface="Open Sans"/>
              </a:rPr>
              <a:t>Use Strong encryption</a:t>
            </a:r>
          </a:p>
        </p:txBody>
      </p:sp>
      <p:sp>
        <p:nvSpPr>
          <p:cNvPr id="35" name="Google Shape;2167;p84">
            <a:extLst>
              <a:ext uri="{FF2B5EF4-FFF2-40B4-BE49-F238E27FC236}">
                <a16:creationId xmlns:a16="http://schemas.microsoft.com/office/drawing/2014/main" id="{BA59B408-77D6-4039-9E90-5AFF4F6D1824}"/>
              </a:ext>
            </a:extLst>
          </p:cNvPr>
          <p:cNvSpPr/>
          <p:nvPr/>
        </p:nvSpPr>
        <p:spPr>
          <a:xfrm>
            <a:off x="11074463" y="3467439"/>
            <a:ext cx="2285116" cy="769401"/>
          </a:xfrm>
          <a:prstGeom prst="rect">
            <a:avLst/>
          </a:prstGeom>
          <a:noFill/>
          <a:ln>
            <a:noFill/>
          </a:ln>
        </p:spPr>
        <p:txBody>
          <a:bodyPr spcFirstLastPara="1" wrap="square" lIns="91425" tIns="45700" rIns="91425" bIns="45700" anchor="t" anchorCtr="0">
            <a:spAutoFit/>
          </a:bodyPr>
          <a:lstStyle/>
          <a:p>
            <a:pPr lvl="0" algn="ctr"/>
            <a:r>
              <a:rPr lang="en-US" sz="2200">
                <a:solidFill>
                  <a:srgbClr val="3F3F3F"/>
                </a:solidFill>
                <a:latin typeface="Open Sans"/>
                <a:ea typeface="Open Sans"/>
                <a:cs typeface="Open Sans"/>
                <a:sym typeface="Open Sans"/>
              </a:rPr>
              <a:t>Disable SSID broadcast</a:t>
            </a:r>
          </a:p>
        </p:txBody>
      </p:sp>
      <p:sp>
        <p:nvSpPr>
          <p:cNvPr id="36" name="Google Shape;2177;p84">
            <a:extLst>
              <a:ext uri="{FF2B5EF4-FFF2-40B4-BE49-F238E27FC236}">
                <a16:creationId xmlns:a16="http://schemas.microsoft.com/office/drawing/2014/main" id="{54537677-2484-4797-9ACE-11FE118A97D6}"/>
              </a:ext>
            </a:extLst>
          </p:cNvPr>
          <p:cNvSpPr/>
          <p:nvPr/>
        </p:nvSpPr>
        <p:spPr>
          <a:xfrm>
            <a:off x="2778978" y="5634593"/>
            <a:ext cx="2517043" cy="1107955"/>
          </a:xfrm>
          <a:prstGeom prst="rect">
            <a:avLst/>
          </a:prstGeom>
          <a:noFill/>
          <a:ln>
            <a:noFill/>
          </a:ln>
        </p:spPr>
        <p:txBody>
          <a:bodyPr spcFirstLastPara="1" wrap="square" lIns="91425" tIns="45700" rIns="91425" bIns="45700" anchor="t" anchorCtr="0">
            <a:spAutoFit/>
          </a:bodyPr>
          <a:lstStyle/>
          <a:p>
            <a:pPr lvl="0" algn="ctr"/>
            <a:r>
              <a:rPr lang="en-US" sz="2200">
                <a:solidFill>
                  <a:srgbClr val="3F3F3F"/>
                </a:solidFill>
                <a:latin typeface="Open Sans"/>
                <a:ea typeface="Open Sans"/>
                <a:cs typeface="Open Sans"/>
                <a:sym typeface="Open Sans"/>
              </a:rPr>
              <a:t>Use Reliable Authentication Mechanism</a:t>
            </a:r>
          </a:p>
        </p:txBody>
      </p:sp>
      <p:sp>
        <p:nvSpPr>
          <p:cNvPr id="37" name="Google Shape;2184;p84">
            <a:extLst>
              <a:ext uri="{FF2B5EF4-FFF2-40B4-BE49-F238E27FC236}">
                <a16:creationId xmlns:a16="http://schemas.microsoft.com/office/drawing/2014/main" id="{4E496E3E-69A7-4E45-BCA0-D638E262DDB2}"/>
              </a:ext>
            </a:extLst>
          </p:cNvPr>
          <p:cNvSpPr/>
          <p:nvPr/>
        </p:nvSpPr>
        <p:spPr>
          <a:xfrm>
            <a:off x="2778978" y="3479949"/>
            <a:ext cx="2479972" cy="769401"/>
          </a:xfrm>
          <a:prstGeom prst="rect">
            <a:avLst/>
          </a:prstGeom>
          <a:noFill/>
          <a:ln>
            <a:noFill/>
          </a:ln>
        </p:spPr>
        <p:txBody>
          <a:bodyPr spcFirstLastPara="1" wrap="square" lIns="91425" tIns="45700" rIns="91425" bIns="45700" anchor="t" anchorCtr="0">
            <a:spAutoFit/>
          </a:bodyPr>
          <a:lstStyle/>
          <a:p>
            <a:pPr lvl="0" algn="ctr"/>
            <a:r>
              <a:rPr lang="en-US" sz="2200">
                <a:solidFill>
                  <a:srgbClr val="3F3F3F"/>
                </a:solidFill>
                <a:latin typeface="Open Sans"/>
                <a:ea typeface="Open Sans"/>
                <a:cs typeface="Open Sans"/>
                <a:sym typeface="Open Sans"/>
              </a:rPr>
              <a:t>Change the Default SSID</a:t>
            </a:r>
          </a:p>
        </p:txBody>
      </p:sp>
    </p:spTree>
    <p:extLst>
      <p:ext uri="{BB962C8B-B14F-4D97-AF65-F5344CB8AC3E}">
        <p14:creationId xmlns:p14="http://schemas.microsoft.com/office/powerpoint/2010/main" val="4045861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solidFill>
                  <a:srgbClr val="3F3F3F"/>
                </a:solidFill>
                <a:latin typeface="Open Sans"/>
                <a:ea typeface="Open Sans"/>
                <a:cs typeface="Open Sans"/>
                <a:sym typeface="Open Sans"/>
              </a:rPr>
              <a:t>Wi-Fi Attacks</a:t>
            </a:r>
            <a:endParaRPr/>
          </a:p>
        </p:txBody>
      </p:sp>
      <p:pic>
        <p:nvPicPr>
          <p:cNvPr id="652" name="Google Shape;652;p73"/>
          <p:cNvPicPr preferRelativeResize="0"/>
          <p:nvPr/>
        </p:nvPicPr>
        <p:blipFill>
          <a:blip r:embed="rId3">
            <a:alphaModFix/>
          </a:blip>
          <a:stretch>
            <a:fillRect/>
          </a:stretch>
        </p:blipFill>
        <p:spPr>
          <a:xfrm>
            <a:off x="2484160" y="760639"/>
            <a:ext cx="11376000" cy="365760"/>
          </a:xfrm>
          <a:prstGeom prst="rect">
            <a:avLst/>
          </a:prstGeom>
          <a:noFill/>
          <a:ln>
            <a:noFill/>
          </a:ln>
        </p:spPr>
      </p:pic>
      <p:sp>
        <p:nvSpPr>
          <p:cNvPr id="655" name="Google Shape;655;p73"/>
          <p:cNvSpPr/>
          <p:nvPr/>
        </p:nvSpPr>
        <p:spPr>
          <a:xfrm>
            <a:off x="837650" y="3607824"/>
            <a:ext cx="8301186" cy="2651618"/>
          </a:xfrm>
          <a:prstGeom prst="roundRect">
            <a:avLst>
              <a:gd name="adj" fmla="val 16667"/>
            </a:avLst>
          </a:prstGeom>
          <a:solidFill>
            <a:schemeClr val="accent1">
              <a:lumMod val="20000"/>
              <a:lumOff val="80000"/>
            </a:schemeClr>
          </a:solidFill>
          <a:ln w="28575" cap="flat" cmpd="sng">
            <a:solidFill>
              <a:srgbClr val="0175C3"/>
            </a:solidFill>
            <a:prstDash val="solid"/>
            <a:round/>
            <a:headEnd type="none" w="sm" len="sm"/>
            <a:tailEnd type="none" w="sm" len="sm"/>
          </a:ln>
        </p:spPr>
        <p:txBody>
          <a:bodyPr spcFirstLastPara="1" wrap="square" lIns="91425" tIns="45700" rIns="91425" bIns="45700" anchor="ctr" anchorCtr="0">
            <a:noAutofit/>
          </a:bodyPr>
          <a:lstStyle/>
          <a:p>
            <a:pPr lvl="1" algn="ctr"/>
            <a:r>
              <a:rPr lang="en-US" sz="2200">
                <a:solidFill>
                  <a:srgbClr val="3F3F3F"/>
                </a:solidFill>
                <a:latin typeface="Open Sans"/>
                <a:ea typeface="Open Sans"/>
                <a:cs typeface="Open Sans"/>
              </a:rPr>
              <a:t>Wireless networks are more vulnerable to attacks than wired networks, as data travels through the airwaves as radio waves, making it easier for attackers to intercept or eavesdrop on information.</a:t>
            </a:r>
            <a:endParaRPr lang="en-IN" sz="2200">
              <a:solidFill>
                <a:srgbClr val="3F3F3F"/>
              </a:solidFill>
              <a:latin typeface="Open Sans"/>
              <a:ea typeface="Open Sans"/>
              <a:cs typeface="Open Sans"/>
            </a:endParaRPr>
          </a:p>
        </p:txBody>
      </p:sp>
      <p:pic>
        <p:nvPicPr>
          <p:cNvPr id="3" name="Picture 2">
            <a:extLst>
              <a:ext uri="{FF2B5EF4-FFF2-40B4-BE49-F238E27FC236}">
                <a16:creationId xmlns:a16="http://schemas.microsoft.com/office/drawing/2014/main" id="{6EF1B355-2B71-063D-AB6C-0B6845535627}"/>
              </a:ext>
            </a:extLst>
          </p:cNvPr>
          <p:cNvPicPr>
            <a:picLocks noChangeAspect="1"/>
          </p:cNvPicPr>
          <p:nvPr/>
        </p:nvPicPr>
        <p:blipFill>
          <a:blip r:embed="rId4"/>
          <a:stretch>
            <a:fillRect/>
          </a:stretch>
        </p:blipFill>
        <p:spPr>
          <a:xfrm>
            <a:off x="10500832" y="2475436"/>
            <a:ext cx="4193127" cy="4193127"/>
          </a:xfrm>
          <a:prstGeom prst="rect">
            <a:avLst/>
          </a:prstGeom>
        </p:spPr>
      </p:pic>
    </p:spTree>
    <p:extLst>
      <p:ext uri="{BB962C8B-B14F-4D97-AF65-F5344CB8AC3E}">
        <p14:creationId xmlns:p14="http://schemas.microsoft.com/office/powerpoint/2010/main" val="791289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F2AA-402C-FAB2-3DF0-A8E4A94710C5}"/>
              </a:ext>
            </a:extLst>
          </p:cNvPr>
          <p:cNvSpPr>
            <a:spLocks noGrp="1"/>
          </p:cNvSpPr>
          <p:nvPr>
            <p:ph type="title"/>
          </p:nvPr>
        </p:nvSpPr>
        <p:spPr/>
        <p:txBody>
          <a:bodyPr/>
          <a:lstStyle/>
          <a:p>
            <a:r>
              <a:rPr lang="en-US"/>
              <a:t>Baseline</a:t>
            </a:r>
          </a:p>
        </p:txBody>
      </p:sp>
      <p:pic>
        <p:nvPicPr>
          <p:cNvPr id="4" name="Graphic 3">
            <a:extLst>
              <a:ext uri="{FF2B5EF4-FFF2-40B4-BE49-F238E27FC236}">
                <a16:creationId xmlns:a16="http://schemas.microsoft.com/office/drawing/2014/main" id="{5CA31136-AADF-41C9-7127-A053414759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7130" y="4746297"/>
            <a:ext cx="2481943" cy="2383972"/>
          </a:xfrm>
          <a:prstGeom prst="rect">
            <a:avLst/>
          </a:prstGeom>
        </p:spPr>
      </p:pic>
      <p:sp>
        <p:nvSpPr>
          <p:cNvPr id="5" name="Arrow: Right 4">
            <a:extLst>
              <a:ext uri="{FF2B5EF4-FFF2-40B4-BE49-F238E27FC236}">
                <a16:creationId xmlns:a16="http://schemas.microsoft.com/office/drawing/2014/main" id="{BA3C4786-094D-EAB7-3680-3C590867126E}"/>
              </a:ext>
            </a:extLst>
          </p:cNvPr>
          <p:cNvSpPr/>
          <p:nvPr/>
        </p:nvSpPr>
        <p:spPr>
          <a:xfrm rot="16200000">
            <a:off x="4733136" y="4188975"/>
            <a:ext cx="589931" cy="524710"/>
          </a:xfrm>
          <a:prstGeom prst="rightArrow">
            <a:avLst/>
          </a:prstGeom>
          <a:solidFill>
            <a:srgbClr val="02BFDB"/>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6" name="Arrow: Right 5">
            <a:extLst>
              <a:ext uri="{FF2B5EF4-FFF2-40B4-BE49-F238E27FC236}">
                <a16:creationId xmlns:a16="http://schemas.microsoft.com/office/drawing/2014/main" id="{4951390A-2356-6340-E386-109F61F9EE68}"/>
              </a:ext>
            </a:extLst>
          </p:cNvPr>
          <p:cNvSpPr/>
          <p:nvPr/>
        </p:nvSpPr>
        <p:spPr>
          <a:xfrm rot="10800000" flipV="1">
            <a:off x="3147149" y="5675928"/>
            <a:ext cx="639979" cy="524710"/>
          </a:xfrm>
          <a:prstGeom prst="rightArrow">
            <a:avLst/>
          </a:prstGeom>
          <a:solidFill>
            <a:srgbClr val="02BFDB"/>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7" name="Arrow: Right 6">
            <a:extLst>
              <a:ext uri="{FF2B5EF4-FFF2-40B4-BE49-F238E27FC236}">
                <a16:creationId xmlns:a16="http://schemas.microsoft.com/office/drawing/2014/main" id="{C50A2985-1F86-D429-0EAF-06F6414D7617}"/>
              </a:ext>
            </a:extLst>
          </p:cNvPr>
          <p:cNvSpPr/>
          <p:nvPr/>
        </p:nvSpPr>
        <p:spPr>
          <a:xfrm>
            <a:off x="6269074" y="5569530"/>
            <a:ext cx="588923" cy="524710"/>
          </a:xfrm>
          <a:prstGeom prst="rightArrow">
            <a:avLst/>
          </a:prstGeom>
          <a:solidFill>
            <a:srgbClr val="02BFDB"/>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11" name="Arrow: Right 10">
            <a:extLst>
              <a:ext uri="{FF2B5EF4-FFF2-40B4-BE49-F238E27FC236}">
                <a16:creationId xmlns:a16="http://schemas.microsoft.com/office/drawing/2014/main" id="{4ACA229C-2A72-B686-B4C4-47605B67D56C}"/>
              </a:ext>
            </a:extLst>
          </p:cNvPr>
          <p:cNvSpPr/>
          <p:nvPr/>
        </p:nvSpPr>
        <p:spPr>
          <a:xfrm rot="5400000" flipV="1">
            <a:off x="4713664" y="7108931"/>
            <a:ext cx="611649" cy="507480"/>
          </a:xfrm>
          <a:prstGeom prst="rightArrow">
            <a:avLst/>
          </a:prstGeom>
          <a:solidFill>
            <a:srgbClr val="02BFDB"/>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pic>
        <p:nvPicPr>
          <p:cNvPr id="14" name="Picture 13">
            <a:extLst>
              <a:ext uri="{FF2B5EF4-FFF2-40B4-BE49-F238E27FC236}">
                <a16:creationId xmlns:a16="http://schemas.microsoft.com/office/drawing/2014/main" id="{8AC85409-330D-D1B0-4583-658AB9007060}"/>
              </a:ext>
            </a:extLst>
          </p:cNvPr>
          <p:cNvPicPr>
            <a:picLocks noChangeAspect="1"/>
          </p:cNvPicPr>
          <p:nvPr/>
        </p:nvPicPr>
        <p:blipFill>
          <a:blip r:embed="rId5"/>
          <a:stretch>
            <a:fillRect/>
          </a:stretch>
        </p:blipFill>
        <p:spPr>
          <a:xfrm>
            <a:off x="4539339" y="5406418"/>
            <a:ext cx="1089754" cy="1127858"/>
          </a:xfrm>
          <a:prstGeom prst="rect">
            <a:avLst/>
          </a:prstGeom>
        </p:spPr>
      </p:pic>
      <p:sp>
        <p:nvSpPr>
          <p:cNvPr id="3" name="TextBox 2">
            <a:extLst>
              <a:ext uri="{FF2B5EF4-FFF2-40B4-BE49-F238E27FC236}">
                <a16:creationId xmlns:a16="http://schemas.microsoft.com/office/drawing/2014/main" id="{4C9B0F9F-4E94-22B4-2E23-C401503A16D8}"/>
              </a:ext>
            </a:extLst>
          </p:cNvPr>
          <p:cNvSpPr txBox="1"/>
          <p:nvPr/>
        </p:nvSpPr>
        <p:spPr>
          <a:xfrm>
            <a:off x="1489456" y="1314131"/>
            <a:ext cx="13277088" cy="1107996"/>
          </a:xfrm>
          <a:prstGeom prst="rect">
            <a:avLst/>
          </a:prstGeom>
          <a:noFill/>
        </p:spPr>
        <p:txBody>
          <a:bodyPr wrap="square" rtlCol="0">
            <a:spAutoFit/>
          </a:bodyPr>
          <a:lstStyle/>
          <a:p>
            <a:pPr algn="ctr"/>
            <a:r>
              <a:rPr lang="en-US" sz="2200">
                <a:latin typeface="Open Sans" panose="020B0606030504020204" pitchFamily="34" charset="0"/>
                <a:ea typeface="Open Sans" panose="020B0606030504020204" pitchFamily="34" charset="0"/>
                <a:cs typeface="Open Sans" panose="020B0606030504020204" pitchFamily="34" charset="0"/>
              </a:rPr>
              <a:t>A security baseline is a predefined set of configurations and best practices meticulously designed to create a resilient and secure foundation for computing resources. Key benefits of implementing secure baselines include:</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sp>
        <p:nvSpPr>
          <p:cNvPr id="17" name="Brandline_LVC">
            <a:extLst>
              <a:ext uri="{FF2B5EF4-FFF2-40B4-BE49-F238E27FC236}">
                <a16:creationId xmlns:a16="http://schemas.microsoft.com/office/drawing/2014/main" id="{BEEE0263-8C2E-1792-17B8-CDF9D676F9EC}"/>
              </a:ext>
            </a:extLst>
          </p:cNvPr>
          <p:cNvSpPr/>
          <p:nvPr/>
        </p:nvSpPr>
        <p:spPr>
          <a:xfrm>
            <a:off x="7188200" y="816324"/>
            <a:ext cx="1873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R_Box">
            <a:extLst>
              <a:ext uri="{FF2B5EF4-FFF2-40B4-BE49-F238E27FC236}">
                <a16:creationId xmlns:a16="http://schemas.microsoft.com/office/drawing/2014/main" id="{EF1D784F-98C9-8E83-93E0-228645813FCD}"/>
              </a:ext>
            </a:extLst>
          </p:cNvPr>
          <p:cNvSpPr/>
          <p:nvPr/>
        </p:nvSpPr>
        <p:spPr>
          <a:xfrm>
            <a:off x="3339570" y="3221523"/>
            <a:ext cx="3259341" cy="793297"/>
          </a:xfrm>
          <a:prstGeom prst="roundRect">
            <a:avLst/>
          </a:prstGeom>
          <a:solidFill>
            <a:srgbClr val="646464"/>
          </a:solidFill>
          <a:ln w="25400" cap="flat" cmpd="sng" algn="ctr">
            <a:noFill/>
            <a:prstDash val="solid"/>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latin typeface="Open Sans" panose="020B0606030504020204" pitchFamily="34" charset="0"/>
                <a:ea typeface="Open Sans" panose="020B0606030504020204" pitchFamily="34" charset="0"/>
                <a:cs typeface="Open Sans" panose="020B0606030504020204" pitchFamily="34" charset="0"/>
              </a:rPr>
              <a:t>Maintained consistency</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sp>
        <p:nvSpPr>
          <p:cNvPr id="19" name="RR_Box">
            <a:extLst>
              <a:ext uri="{FF2B5EF4-FFF2-40B4-BE49-F238E27FC236}">
                <a16:creationId xmlns:a16="http://schemas.microsoft.com/office/drawing/2014/main" id="{3BE255F4-C747-4D35-D70D-27C5EF708B1E}"/>
              </a:ext>
            </a:extLst>
          </p:cNvPr>
          <p:cNvSpPr/>
          <p:nvPr/>
        </p:nvSpPr>
        <p:spPr>
          <a:xfrm>
            <a:off x="7004372" y="5407341"/>
            <a:ext cx="2448791" cy="793297"/>
          </a:xfrm>
          <a:prstGeom prst="roundRect">
            <a:avLst/>
          </a:prstGeom>
          <a:solidFill>
            <a:srgbClr val="646464"/>
          </a:solidFill>
          <a:ln w="25400" cap="flat" cmpd="sng" algn="ctr">
            <a:noFill/>
            <a:prstDash val="solid"/>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latin typeface="Open Sans" panose="020B0606030504020204" pitchFamily="34" charset="0"/>
                <a:ea typeface="Open Sans" panose="020B0606030504020204" pitchFamily="34" charset="0"/>
                <a:cs typeface="Open Sans" panose="020B0606030504020204" pitchFamily="34" charset="0"/>
              </a:rPr>
              <a:t>Improved security</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sp>
        <p:nvSpPr>
          <p:cNvPr id="20" name="RR_Box">
            <a:extLst>
              <a:ext uri="{FF2B5EF4-FFF2-40B4-BE49-F238E27FC236}">
                <a16:creationId xmlns:a16="http://schemas.microsoft.com/office/drawing/2014/main" id="{36800645-7FDE-AB1E-872A-CD0904665E86}"/>
              </a:ext>
            </a:extLst>
          </p:cNvPr>
          <p:cNvSpPr/>
          <p:nvPr/>
        </p:nvSpPr>
        <p:spPr>
          <a:xfrm>
            <a:off x="3859820" y="7871433"/>
            <a:ext cx="2448791" cy="793297"/>
          </a:xfrm>
          <a:prstGeom prst="roundRect">
            <a:avLst/>
          </a:prstGeom>
          <a:solidFill>
            <a:srgbClr val="646464"/>
          </a:solidFill>
          <a:ln w="25400" cap="flat" cmpd="sng" algn="ctr">
            <a:noFill/>
            <a:prstDash val="solid"/>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latin typeface="Open Sans" panose="020B0606030504020204" pitchFamily="34" charset="0"/>
                <a:ea typeface="Open Sans" panose="020B0606030504020204" pitchFamily="34" charset="0"/>
                <a:cs typeface="Open Sans" panose="020B0606030504020204" pitchFamily="34" charset="0"/>
              </a:rPr>
              <a:t>Compliance</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sp>
        <p:nvSpPr>
          <p:cNvPr id="21" name="RR_Box">
            <a:extLst>
              <a:ext uri="{FF2B5EF4-FFF2-40B4-BE49-F238E27FC236}">
                <a16:creationId xmlns:a16="http://schemas.microsoft.com/office/drawing/2014/main" id="{A0853B46-4C6C-17B5-7A73-9A92C39DFC1D}"/>
              </a:ext>
            </a:extLst>
          </p:cNvPr>
          <p:cNvSpPr/>
          <p:nvPr/>
        </p:nvSpPr>
        <p:spPr>
          <a:xfrm>
            <a:off x="535913" y="5569530"/>
            <a:ext cx="2448791" cy="793297"/>
          </a:xfrm>
          <a:prstGeom prst="roundRect">
            <a:avLst/>
          </a:prstGeom>
          <a:solidFill>
            <a:srgbClr val="646464"/>
          </a:solidFill>
          <a:ln w="25400" cap="flat" cmpd="sng" algn="ctr">
            <a:noFill/>
            <a:prstDash val="solid"/>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latin typeface="Open Sans" panose="020B0606030504020204" pitchFamily="34" charset="0"/>
                <a:ea typeface="Open Sans" panose="020B0606030504020204" pitchFamily="34" charset="0"/>
                <a:cs typeface="Open Sans" panose="020B0606030504020204" pitchFamily="34" charset="0"/>
              </a:rPr>
              <a:t>Control costs</a:t>
            </a:r>
            <a:endParaRPr lang="en-IN" sz="2200">
              <a:latin typeface="Open Sans" panose="020B0606030504020204" pitchFamily="34" charset="0"/>
              <a:ea typeface="Open Sans" panose="020B0606030504020204" pitchFamily="34" charset="0"/>
              <a:cs typeface="Open Sans" panose="020B0606030504020204" pitchFamily="34" charset="0"/>
            </a:endParaRPr>
          </a:p>
        </p:txBody>
      </p:sp>
      <p:sp>
        <p:nvSpPr>
          <p:cNvPr id="22" name="Google Shape;582;ge961dd843d_0_334">
            <a:extLst>
              <a:ext uri="{FF2B5EF4-FFF2-40B4-BE49-F238E27FC236}">
                <a16:creationId xmlns:a16="http://schemas.microsoft.com/office/drawing/2014/main" id="{4F487668-08EB-27BB-31FD-0369DB8B5B4F}"/>
              </a:ext>
            </a:extLst>
          </p:cNvPr>
          <p:cNvSpPr/>
          <p:nvPr/>
        </p:nvSpPr>
        <p:spPr>
          <a:xfrm>
            <a:off x="9714704" y="3221523"/>
            <a:ext cx="6336810" cy="4910924"/>
          </a:xfrm>
          <a:prstGeom prst="roundRect">
            <a:avLst>
              <a:gd name="adj" fmla="val 735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Implemented secure baselines offer a reliable starting point to harden targets against potential vulnerabilities.</a:t>
            </a:r>
          </a:p>
          <a:p>
            <a:pPr lvl="1">
              <a:lnSpc>
                <a:spcPct val="115000"/>
              </a:lnSpc>
              <a:spcBef>
                <a:spcPts val="1000"/>
              </a:spcBef>
              <a:buSzPct val="100000"/>
            </a:pPr>
            <a:endParaRPr lang="en-US" sz="1000">
              <a:solidFill>
                <a:srgbClr val="404040"/>
              </a:solidFill>
              <a:latin typeface="Open Sans" panose="020B0606030504020204" pitchFamily="34" charset="0"/>
              <a:ea typeface="Open Sans"/>
              <a:cs typeface="Open Sans"/>
            </a:endParaRPr>
          </a:p>
          <a:p>
            <a:pPr marL="342900" lvl="1" indent="-342900">
              <a:lnSpc>
                <a:spcPct val="115000"/>
              </a:lnSpc>
              <a:spcBef>
                <a:spcPts val="1000"/>
              </a:spcBef>
              <a:buSzPct val="100000"/>
              <a:buFont typeface="Arial"/>
              <a:buChar char="•"/>
            </a:pPr>
            <a:r>
              <a:rPr lang="en-US" sz="2200">
                <a:solidFill>
                  <a:srgbClr val="404040"/>
                </a:solidFill>
                <a:latin typeface="Open Sans" panose="020B0606030504020204" pitchFamily="34" charset="0"/>
                <a:ea typeface="Open Sans"/>
                <a:cs typeface="Open Sans"/>
              </a:rPr>
              <a:t>A security baseline is a defined standard representing a secure and approved configuration or state, serving as a benchmark to compare the current system state.</a:t>
            </a:r>
            <a:endParaRPr lang="en-US" sz="2200">
              <a:solidFill>
                <a:srgbClr val="404040"/>
              </a:solidFill>
              <a:latin typeface="Open Sans" panose="020B0606030504020204" pitchFamily="34" charset="0"/>
            </a:endParaRPr>
          </a:p>
        </p:txBody>
      </p:sp>
    </p:spTree>
    <p:extLst>
      <p:ext uri="{BB962C8B-B14F-4D97-AF65-F5344CB8AC3E}">
        <p14:creationId xmlns:p14="http://schemas.microsoft.com/office/powerpoint/2010/main" val="17138124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0160" y="304020"/>
            <a:ext cx="16276320" cy="687244"/>
          </a:xfrm>
          <a:prstGeom prst="rect">
            <a:avLst/>
          </a:prstGeom>
          <a:noFill/>
          <a:ln>
            <a:noFill/>
          </a:ln>
        </p:spPr>
        <p:txBody>
          <a:bodyPr spcFirstLastPara="1" wrap="square" lIns="91425" tIns="45700" rIns="91425" bIns="45700" anchor="ctr" anchorCtr="0">
            <a:normAutofit/>
          </a:bodyPr>
          <a:lstStyle/>
          <a:p>
            <a:pPr marL="0" lvl="0" indent="11937" algn="ctr" rtl="0">
              <a:lnSpc>
                <a:spcPct val="90000"/>
              </a:lnSpc>
              <a:spcBef>
                <a:spcPts val="0"/>
              </a:spcBef>
              <a:spcAft>
                <a:spcPts val="0"/>
              </a:spcAft>
              <a:buSzPts val="4400"/>
              <a:buNone/>
            </a:pPr>
            <a:r>
              <a:rPr lang="en-US" sz="3008"/>
              <a:t>Wireless Attacks</a:t>
            </a:r>
            <a:endParaRPr/>
          </a:p>
        </p:txBody>
      </p:sp>
      <p:pic>
        <p:nvPicPr>
          <p:cNvPr id="179" name="Google Shape;179;p6"/>
          <p:cNvPicPr preferRelativeResize="0"/>
          <p:nvPr/>
        </p:nvPicPr>
        <p:blipFill rotWithShape="1">
          <a:blip r:embed="rId3">
            <a:alphaModFix/>
          </a:blip>
          <a:srcRect/>
          <a:stretch/>
        </p:blipFill>
        <p:spPr>
          <a:xfrm>
            <a:off x="6201220" y="874681"/>
            <a:ext cx="3853560" cy="365760"/>
          </a:xfrm>
          <a:prstGeom prst="rect">
            <a:avLst/>
          </a:prstGeom>
          <a:noFill/>
          <a:ln>
            <a:noFill/>
          </a:ln>
        </p:spPr>
      </p:pic>
      <p:grpSp>
        <p:nvGrpSpPr>
          <p:cNvPr id="180" name="Google Shape;180;p6"/>
          <p:cNvGrpSpPr/>
          <p:nvPr/>
        </p:nvGrpSpPr>
        <p:grpSpPr>
          <a:xfrm>
            <a:off x="5963473" y="1698944"/>
            <a:ext cx="4609786" cy="6804976"/>
            <a:chOff x="6129066" y="2253961"/>
            <a:chExt cx="4243411" cy="4223039"/>
          </a:xfrm>
        </p:grpSpPr>
        <p:sp>
          <p:nvSpPr>
            <p:cNvPr id="181" name="Google Shape;181;p6"/>
            <p:cNvSpPr/>
            <p:nvPr/>
          </p:nvSpPr>
          <p:spPr>
            <a:xfrm>
              <a:off x="6218645" y="2253961"/>
              <a:ext cx="4065863" cy="4223039"/>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2" name="Google Shape;182;p6"/>
            <p:cNvSpPr/>
            <p:nvPr/>
          </p:nvSpPr>
          <p:spPr>
            <a:xfrm>
              <a:off x="6129068" y="2544634"/>
              <a:ext cx="4241800" cy="508485"/>
            </a:xfrm>
            <a:prstGeom prst="rect">
              <a:avLst/>
            </a:prstGeom>
            <a:solidFill>
              <a:srgbClr val="DDCA5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3" name="Google Shape;183;p6"/>
            <p:cNvSpPr/>
            <p:nvPr/>
          </p:nvSpPr>
          <p:spPr>
            <a:xfrm>
              <a:off x="6829747" y="2648091"/>
              <a:ext cx="2244602" cy="313392"/>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1124585"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84" name="Google Shape;184;p6"/>
            <p:cNvSpPr/>
            <p:nvPr/>
          </p:nvSpPr>
          <p:spPr>
            <a:xfrm flipH="1">
              <a:off x="6129066"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5" name="Google Shape;185;p6"/>
            <p:cNvSpPr/>
            <p:nvPr/>
          </p:nvSpPr>
          <p:spPr>
            <a:xfrm>
              <a:off x="10282900"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grpSp>
        <p:nvGrpSpPr>
          <p:cNvPr id="186" name="Google Shape;186;p6"/>
          <p:cNvGrpSpPr/>
          <p:nvPr/>
        </p:nvGrpSpPr>
        <p:grpSpPr>
          <a:xfrm>
            <a:off x="10736170" y="1698943"/>
            <a:ext cx="4416910" cy="6804975"/>
            <a:chOff x="10914039" y="2253961"/>
            <a:chExt cx="4243412" cy="4223039"/>
          </a:xfrm>
        </p:grpSpPr>
        <p:sp>
          <p:nvSpPr>
            <p:cNvPr id="187" name="Google Shape;187;p6"/>
            <p:cNvSpPr/>
            <p:nvPr/>
          </p:nvSpPr>
          <p:spPr>
            <a:xfrm>
              <a:off x="11003618" y="2253961"/>
              <a:ext cx="4065863" cy="4223039"/>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8" name="Google Shape;188;p6"/>
            <p:cNvSpPr/>
            <p:nvPr/>
          </p:nvSpPr>
          <p:spPr>
            <a:xfrm>
              <a:off x="10914041" y="2544634"/>
              <a:ext cx="4241800" cy="508486"/>
            </a:xfrm>
            <a:prstGeom prst="rect">
              <a:avLst/>
            </a:prstGeom>
            <a:solidFill>
              <a:srgbClr val="F4B08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9" name="Google Shape;189;p6"/>
            <p:cNvSpPr/>
            <p:nvPr/>
          </p:nvSpPr>
          <p:spPr>
            <a:xfrm flipH="1">
              <a:off x="10914039"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90" name="Google Shape;190;p6"/>
            <p:cNvSpPr/>
            <p:nvPr/>
          </p:nvSpPr>
          <p:spPr>
            <a:xfrm>
              <a:off x="15067873"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sp>
        <p:nvSpPr>
          <p:cNvPr id="191" name="Google Shape;191;p6"/>
          <p:cNvSpPr txBox="1"/>
          <p:nvPr/>
        </p:nvSpPr>
        <p:spPr>
          <a:xfrm>
            <a:off x="10906539" y="3116382"/>
            <a:ext cx="4153228" cy="5108231"/>
          </a:xfrm>
          <a:prstGeom prst="rect">
            <a:avLst/>
          </a:prstGeom>
          <a:noFill/>
          <a:ln>
            <a:noFill/>
          </a:ln>
        </p:spPr>
        <p:txBody>
          <a:bodyPr spcFirstLastPara="1" wrap="square" lIns="45675" tIns="45675" rIns="45675" bIns="45675" anchor="t" anchorCtr="0">
            <a:spAutoFit/>
          </a:bodyPr>
          <a:lstStyle/>
          <a:p>
            <a:pPr marL="342000" marR="278765" indent="-342000">
              <a:lnSpc>
                <a:spcPct val="114000"/>
              </a:lnSpc>
              <a:spcBef>
                <a:spcPts val="1000"/>
              </a:spcBef>
              <a:buClr>
                <a:srgbClr val="3F3F3F"/>
              </a:buClr>
              <a:buSzPts val="2200"/>
              <a:buFont typeface="Open Sans"/>
              <a:buChar char="•"/>
            </a:pPr>
            <a:r>
              <a:rPr lang="en-US" sz="2200">
                <a:solidFill>
                  <a:srgbClr val="3F3F3F"/>
                </a:solidFill>
                <a:latin typeface="Open Sans"/>
                <a:ea typeface="Open Sans"/>
                <a:cs typeface="Open Sans"/>
              </a:rPr>
              <a:t>Jamming is a denial of service that specifically targets the radio spectrum aspect of wireless. </a:t>
            </a:r>
          </a:p>
          <a:p>
            <a:pPr marL="342000" marR="278765" indent="-342000">
              <a:lnSpc>
                <a:spcPct val="114000"/>
              </a:lnSpc>
              <a:spcBef>
                <a:spcPts val="1000"/>
              </a:spcBef>
              <a:buClr>
                <a:srgbClr val="3F3F3F"/>
              </a:buClr>
              <a:buSzPts val="2200"/>
              <a:buFont typeface="Open Sans"/>
              <a:buChar char="•"/>
            </a:pPr>
            <a:r>
              <a:rPr lang="en-US" sz="2200">
                <a:solidFill>
                  <a:srgbClr val="3F3F3F"/>
                </a:solidFill>
                <a:latin typeface="Open Sans"/>
                <a:ea typeface="Open Sans"/>
                <a:cs typeface="Open Sans"/>
              </a:rPr>
              <a:t>Like other DoS attacks can manipulate things behind the scenes, so can jamming on a wireless AP, enabling things such as attachment to a rogue AP</a:t>
            </a:r>
          </a:p>
          <a:p>
            <a:pPr marR="278765" lvl="0" algn="l" rtl="0">
              <a:lnSpc>
                <a:spcPct val="114000"/>
              </a:lnSpc>
              <a:spcBef>
                <a:spcPts val="1000"/>
              </a:spcBef>
              <a:spcAft>
                <a:spcPts val="0"/>
              </a:spcAft>
              <a:buClr>
                <a:srgbClr val="3F3F3F"/>
              </a:buClr>
              <a:buSzPts val="2200"/>
            </a:pPr>
            <a:endParaRPr sz="2200" i="0" u="none" strike="noStrike" cap="none">
              <a:solidFill>
                <a:srgbClr val="3F3F3F"/>
              </a:solidFill>
              <a:latin typeface="Open Sans"/>
              <a:ea typeface="Open Sans"/>
              <a:cs typeface="Open Sans"/>
              <a:sym typeface="Open Sans"/>
            </a:endParaRPr>
          </a:p>
        </p:txBody>
      </p:sp>
      <p:sp>
        <p:nvSpPr>
          <p:cNvPr id="192" name="Google Shape;192;p6"/>
          <p:cNvSpPr txBox="1"/>
          <p:nvPr/>
        </p:nvSpPr>
        <p:spPr>
          <a:xfrm>
            <a:off x="6098090" y="3361517"/>
            <a:ext cx="4404248" cy="3816389"/>
          </a:xfrm>
          <a:prstGeom prst="rect">
            <a:avLst/>
          </a:prstGeom>
          <a:noFill/>
          <a:ln>
            <a:noFill/>
          </a:ln>
        </p:spPr>
        <p:txBody>
          <a:bodyPr spcFirstLastPara="1" wrap="square" lIns="91425" tIns="45700" rIns="91425" bIns="45700" anchor="t" anchorCtr="0">
            <a:spAutoFit/>
          </a:bodyPr>
          <a:lstStyle/>
          <a:p>
            <a:pPr marL="342900" lvl="0" indent="-342900">
              <a:buFont typeface="Arial" panose="020B0604020202020204" pitchFamily="34" charset="0"/>
              <a:buChar char="•"/>
            </a:pPr>
            <a:r>
              <a:rPr lang="en-US" sz="2200">
                <a:solidFill>
                  <a:srgbClr val="3F3F3F"/>
                </a:solidFill>
                <a:latin typeface="Open Sans"/>
                <a:ea typeface="Open Sans"/>
                <a:cs typeface="Open Sans"/>
              </a:rPr>
              <a:t>This is a passive attack where attackers use tools like packet sniffers to capture data packets traveling over the airwaves.</a:t>
            </a:r>
          </a:p>
          <a:p>
            <a:pPr marL="342900" lvl="0" indent="-342900">
              <a:buFont typeface="Arial" panose="020B0604020202020204" pitchFamily="34" charset="0"/>
              <a:buChar char="•"/>
            </a:pPr>
            <a:endParaRPr lang="en-US" sz="2200">
              <a:solidFill>
                <a:srgbClr val="3F3F3F"/>
              </a:solidFill>
              <a:latin typeface="Open Sans"/>
              <a:ea typeface="Open Sans"/>
              <a:cs typeface="Open Sans"/>
            </a:endParaRPr>
          </a:p>
          <a:p>
            <a:pPr marL="342900" lvl="0" indent="-342900">
              <a:buFont typeface="Arial" panose="020B0604020202020204" pitchFamily="34" charset="0"/>
              <a:buChar char="•"/>
            </a:pPr>
            <a:r>
              <a:rPr lang="en-US" sz="2200">
                <a:solidFill>
                  <a:srgbClr val="3F3F3F"/>
                </a:solidFill>
                <a:latin typeface="Open Sans"/>
                <a:ea typeface="Open Sans"/>
                <a:cs typeface="Open Sans"/>
              </a:rPr>
              <a:t> These packets can contain sensitive information such as login credentials, emails, or financial data if not properly encrypted.</a:t>
            </a:r>
          </a:p>
        </p:txBody>
      </p:sp>
      <p:sp>
        <p:nvSpPr>
          <p:cNvPr id="193" name="Google Shape;193;p6"/>
          <p:cNvSpPr txBox="1"/>
          <p:nvPr/>
        </p:nvSpPr>
        <p:spPr>
          <a:xfrm>
            <a:off x="6903074" y="2373782"/>
            <a:ext cx="2794281"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i="0" u="none" strike="noStrike" cap="none">
                <a:solidFill>
                  <a:srgbClr val="404040"/>
                </a:solidFill>
                <a:latin typeface="Open Sans" panose="020B0606030504020204" pitchFamily="34" charset="0"/>
                <a:ea typeface="Open Sans Semibold" panose="020B0706030804020204" pitchFamily="34" charset="0"/>
                <a:cs typeface="Open Sans Semibold" panose="020B0706030804020204" pitchFamily="34" charset="0"/>
                <a:sym typeface="Open Sans"/>
              </a:rPr>
              <a:t>Eavesdropping</a:t>
            </a:r>
          </a:p>
        </p:txBody>
      </p:sp>
      <p:sp>
        <p:nvSpPr>
          <p:cNvPr id="194" name="Google Shape;194;p6"/>
          <p:cNvSpPr txBox="1"/>
          <p:nvPr/>
        </p:nvSpPr>
        <p:spPr>
          <a:xfrm>
            <a:off x="11716328" y="2339315"/>
            <a:ext cx="2533650"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i="0" u="none" strike="noStrike" cap="none">
                <a:solidFill>
                  <a:srgbClr val="404040"/>
                </a:solidFill>
                <a:latin typeface="Open Sans" panose="020B0606030504020204" pitchFamily="34" charset="0"/>
                <a:ea typeface="Open Sans Semibold" panose="020B0706030804020204" pitchFamily="34" charset="0"/>
                <a:cs typeface="Open Sans Semibold" panose="020B0706030804020204" pitchFamily="34" charset="0"/>
                <a:sym typeface="Open Sans"/>
              </a:rPr>
              <a:t>Jamming</a:t>
            </a:r>
          </a:p>
        </p:txBody>
      </p:sp>
      <p:grpSp>
        <p:nvGrpSpPr>
          <p:cNvPr id="195" name="Google Shape;195;p6"/>
          <p:cNvGrpSpPr/>
          <p:nvPr/>
        </p:nvGrpSpPr>
        <p:grpSpPr>
          <a:xfrm>
            <a:off x="1007734" y="1692847"/>
            <a:ext cx="4814005" cy="6795575"/>
            <a:chOff x="1316687" y="2253961"/>
            <a:chExt cx="4243657" cy="4627247"/>
          </a:xfrm>
        </p:grpSpPr>
        <p:sp>
          <p:nvSpPr>
            <p:cNvPr id="196" name="Google Shape;196;p6"/>
            <p:cNvSpPr/>
            <p:nvPr/>
          </p:nvSpPr>
          <p:spPr>
            <a:xfrm>
              <a:off x="1406389" y="2253961"/>
              <a:ext cx="4065900" cy="4627247"/>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200" i="0" u="none" strike="noStrike" cap="none">
                  <a:solidFill>
                    <a:srgbClr val="3F3F3F"/>
                  </a:solidFill>
                  <a:latin typeface="Open Sans"/>
                  <a:ea typeface="Open Sans"/>
                  <a:cs typeface="Open Sans"/>
                  <a:sym typeface="Open Sans"/>
                </a:rPr>
                <a:t>                  </a:t>
              </a:r>
              <a:endParaRPr sz="2200">
                <a:solidFill>
                  <a:srgbClr val="3F3F3F"/>
                </a:solidFill>
                <a:latin typeface="Open Sans"/>
                <a:ea typeface="Open Sans"/>
                <a:cs typeface="Open Sans"/>
                <a:sym typeface="Open Sans"/>
              </a:endParaRPr>
            </a:p>
          </p:txBody>
        </p:sp>
        <p:sp>
          <p:nvSpPr>
            <p:cNvPr id="197" name="Google Shape;197;p6"/>
            <p:cNvSpPr/>
            <p:nvPr/>
          </p:nvSpPr>
          <p:spPr>
            <a:xfrm>
              <a:off x="1316812" y="2557289"/>
              <a:ext cx="4241700" cy="567131"/>
            </a:xfrm>
            <a:prstGeom prst="rect">
              <a:avLst/>
            </a:prstGeom>
            <a:solidFill>
              <a:srgbClr val="5EC6D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8" name="Google Shape;198;p6"/>
            <p:cNvSpPr/>
            <p:nvPr/>
          </p:nvSpPr>
          <p:spPr>
            <a:xfrm flipH="1">
              <a:off x="1316687"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9" name="Google Shape;199;p6"/>
            <p:cNvSpPr/>
            <p:nvPr/>
          </p:nvSpPr>
          <p:spPr>
            <a:xfrm>
              <a:off x="5470644"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grpSp>
      <p:sp>
        <p:nvSpPr>
          <p:cNvPr id="200" name="Google Shape;200;p6"/>
          <p:cNvSpPr txBox="1"/>
          <p:nvPr/>
        </p:nvSpPr>
        <p:spPr>
          <a:xfrm>
            <a:off x="1158695" y="3412847"/>
            <a:ext cx="4612166" cy="3908732"/>
          </a:xfrm>
          <a:prstGeom prst="rect">
            <a:avLst/>
          </a:prstGeom>
          <a:noFill/>
          <a:ln>
            <a:noFill/>
          </a:ln>
        </p:spPr>
        <p:txBody>
          <a:bodyPr spcFirstLastPara="1" wrap="square" lIns="91425" tIns="91425" rIns="91425" bIns="91425" anchor="t" anchorCtr="0">
            <a:spAutoFit/>
          </a:bodyPr>
          <a:lstStyle/>
          <a:p>
            <a:pPr marL="342000" indent="-342000">
              <a:buSzPts val="2200"/>
              <a:buFont typeface="Arial"/>
              <a:buChar char="•"/>
            </a:pPr>
            <a:r>
              <a:rPr lang="en-US" sz="2200">
                <a:solidFill>
                  <a:srgbClr val="3F3F3F"/>
                </a:solidFill>
                <a:latin typeface="Open Sans"/>
                <a:ea typeface="Open Sans"/>
                <a:cs typeface="Open Sans"/>
              </a:rPr>
              <a:t>An evil twin is a fraudulent </a:t>
            </a:r>
            <a:br>
              <a:rPr lang="en-US" sz="2200">
                <a:solidFill>
                  <a:srgbClr val="3F3F3F"/>
                </a:solidFill>
                <a:latin typeface="Open Sans"/>
                <a:ea typeface="Open Sans"/>
                <a:cs typeface="Open Sans"/>
              </a:rPr>
            </a:br>
            <a:r>
              <a:rPr lang="en-US" sz="2200">
                <a:solidFill>
                  <a:srgbClr val="3F3F3F"/>
                </a:solidFill>
                <a:latin typeface="Open Sans"/>
                <a:ea typeface="Open Sans"/>
                <a:cs typeface="Open Sans"/>
              </a:rPr>
              <a:t>Wi-Fi access point that appears to be legitimate but is set up to eavesdrop on wireless communications. </a:t>
            </a:r>
            <a:r>
              <a:rPr lang="en-GB" sz="2200">
                <a:solidFill>
                  <a:srgbClr val="3F3F3F"/>
                </a:solidFill>
                <a:latin typeface="Open Sans"/>
                <a:ea typeface="Open Sans"/>
                <a:cs typeface="Open Sans"/>
              </a:rPr>
              <a:t> </a:t>
            </a:r>
          </a:p>
          <a:p>
            <a:pPr marL="342000" indent="-342000">
              <a:buSzPts val="2200"/>
              <a:buFont typeface="Arial"/>
              <a:buChar char="•"/>
            </a:pPr>
            <a:endParaRPr lang="en-IN" sz="2200">
              <a:solidFill>
                <a:srgbClr val="3F3F3F"/>
              </a:solidFill>
              <a:latin typeface="Open Sans"/>
              <a:ea typeface="Open Sans"/>
              <a:cs typeface="Open Sans"/>
            </a:endParaRPr>
          </a:p>
          <a:p>
            <a:pPr marL="342000" indent="-342000">
              <a:buSzPts val="2200"/>
              <a:buFont typeface="Arial"/>
              <a:buChar char="•"/>
            </a:pPr>
            <a:r>
              <a:rPr lang="en-US" sz="2200">
                <a:solidFill>
                  <a:srgbClr val="3F3F3F"/>
                </a:solidFill>
                <a:latin typeface="Open Sans"/>
                <a:ea typeface="Open Sans"/>
                <a:cs typeface="Open Sans"/>
              </a:rPr>
              <a:t>It tricks them into connecting to a fake Wi-Fi network that appears legitimate, stealing their data or redirecting them to malicious websites</a:t>
            </a:r>
            <a:endParaRPr sz="2200">
              <a:solidFill>
                <a:srgbClr val="3F3F3F"/>
              </a:solidFill>
              <a:latin typeface="Open Sans"/>
              <a:ea typeface="Open Sans"/>
              <a:cs typeface="Open Sans"/>
              <a:sym typeface="Open Sans"/>
            </a:endParaRPr>
          </a:p>
        </p:txBody>
      </p:sp>
      <p:sp>
        <p:nvSpPr>
          <p:cNvPr id="201" name="Google Shape;201;p6"/>
          <p:cNvSpPr txBox="1"/>
          <p:nvPr/>
        </p:nvSpPr>
        <p:spPr>
          <a:xfrm>
            <a:off x="2149581" y="2293159"/>
            <a:ext cx="2228100" cy="57397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200">
                <a:solidFill>
                  <a:srgbClr val="404040"/>
                </a:solidFill>
                <a:latin typeface="Open Sans" panose="020B0606030504020204" pitchFamily="34" charset="0"/>
                <a:ea typeface="Open Sans Semibold" panose="020B0706030804020204" pitchFamily="34" charset="0"/>
                <a:cs typeface="Open Sans Semibold" panose="020B0706030804020204" pitchFamily="34" charset="0"/>
                <a:sym typeface="Open Sans"/>
              </a:rPr>
              <a:t>Evil</a:t>
            </a:r>
            <a:r>
              <a:rPr lang="en-US" sz="2200">
                <a:latin typeface="Open Sans Semibold" panose="020B0706030804020204" pitchFamily="34" charset="0"/>
                <a:ea typeface="Open Sans Semibold" panose="020B0706030804020204" pitchFamily="34" charset="0"/>
                <a:cs typeface="Open Sans Semibold" panose="020B0706030804020204" pitchFamily="34" charset="0"/>
                <a:sym typeface="Open Sans"/>
              </a:rPr>
              <a:t> </a:t>
            </a:r>
            <a:r>
              <a:rPr lang="en-US" sz="2200">
                <a:solidFill>
                  <a:srgbClr val="404040"/>
                </a:solidFill>
                <a:latin typeface="Open Sans" panose="020B0606030504020204" pitchFamily="34" charset="0"/>
                <a:ea typeface="Open Sans Semibold" panose="020B0706030804020204" pitchFamily="34" charset="0"/>
                <a:cs typeface="Open Sans Semibold" panose="020B0706030804020204" pitchFamily="34" charset="0"/>
                <a:sym typeface="Open Sans"/>
              </a:rPr>
              <a:t>twin</a:t>
            </a:r>
          </a:p>
        </p:txBody>
      </p:sp>
    </p:spTree>
    <p:extLst>
      <p:ext uri="{BB962C8B-B14F-4D97-AF65-F5344CB8AC3E}">
        <p14:creationId xmlns:p14="http://schemas.microsoft.com/office/powerpoint/2010/main" val="26798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0160" y="304020"/>
            <a:ext cx="16276320" cy="687244"/>
          </a:xfrm>
          <a:prstGeom prst="rect">
            <a:avLst/>
          </a:prstGeom>
          <a:noFill/>
          <a:ln>
            <a:noFill/>
          </a:ln>
        </p:spPr>
        <p:txBody>
          <a:bodyPr spcFirstLastPara="1" wrap="square" lIns="91425" tIns="45700" rIns="91425" bIns="45700" anchor="ctr" anchorCtr="0">
            <a:normAutofit/>
          </a:bodyPr>
          <a:lstStyle/>
          <a:p>
            <a:pPr marL="0" lvl="0" indent="11937" algn="ctr" rtl="0">
              <a:lnSpc>
                <a:spcPct val="90000"/>
              </a:lnSpc>
              <a:spcBef>
                <a:spcPts val="0"/>
              </a:spcBef>
              <a:spcAft>
                <a:spcPts val="0"/>
              </a:spcAft>
              <a:buSzPts val="4400"/>
              <a:buNone/>
            </a:pPr>
            <a:r>
              <a:rPr lang="en-US" sz="3008"/>
              <a:t>Wireless Attacks</a:t>
            </a:r>
            <a:endParaRPr/>
          </a:p>
        </p:txBody>
      </p:sp>
      <p:pic>
        <p:nvPicPr>
          <p:cNvPr id="179" name="Google Shape;179;p6"/>
          <p:cNvPicPr preferRelativeResize="0"/>
          <p:nvPr/>
        </p:nvPicPr>
        <p:blipFill rotWithShape="1">
          <a:blip r:embed="rId3">
            <a:alphaModFix/>
          </a:blip>
          <a:srcRect/>
          <a:stretch/>
        </p:blipFill>
        <p:spPr>
          <a:xfrm>
            <a:off x="6340713" y="716520"/>
            <a:ext cx="3853560" cy="365760"/>
          </a:xfrm>
          <a:prstGeom prst="rect">
            <a:avLst/>
          </a:prstGeom>
          <a:noFill/>
          <a:ln>
            <a:noFill/>
          </a:ln>
        </p:spPr>
      </p:pic>
      <p:grpSp>
        <p:nvGrpSpPr>
          <p:cNvPr id="180" name="Google Shape;180;p6"/>
          <p:cNvGrpSpPr/>
          <p:nvPr/>
        </p:nvGrpSpPr>
        <p:grpSpPr>
          <a:xfrm>
            <a:off x="5963473" y="1698944"/>
            <a:ext cx="4609786" cy="6804976"/>
            <a:chOff x="6129066" y="2253961"/>
            <a:chExt cx="4243411" cy="4223039"/>
          </a:xfrm>
        </p:grpSpPr>
        <p:sp>
          <p:nvSpPr>
            <p:cNvPr id="181" name="Google Shape;181;p6"/>
            <p:cNvSpPr/>
            <p:nvPr/>
          </p:nvSpPr>
          <p:spPr>
            <a:xfrm>
              <a:off x="6218645" y="2253961"/>
              <a:ext cx="4065863" cy="4223039"/>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2" name="Google Shape;182;p6"/>
            <p:cNvSpPr/>
            <p:nvPr/>
          </p:nvSpPr>
          <p:spPr>
            <a:xfrm>
              <a:off x="6129068" y="2544634"/>
              <a:ext cx="4241800" cy="508485"/>
            </a:xfrm>
            <a:prstGeom prst="rect">
              <a:avLst/>
            </a:prstGeom>
            <a:solidFill>
              <a:srgbClr val="DDCA5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3" name="Google Shape;183;p6"/>
            <p:cNvSpPr/>
            <p:nvPr/>
          </p:nvSpPr>
          <p:spPr>
            <a:xfrm>
              <a:off x="6829747" y="2648091"/>
              <a:ext cx="2244602" cy="313392"/>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1124585"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84" name="Google Shape;184;p6"/>
            <p:cNvSpPr/>
            <p:nvPr/>
          </p:nvSpPr>
          <p:spPr>
            <a:xfrm flipH="1">
              <a:off x="6129066"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5" name="Google Shape;185;p6"/>
            <p:cNvSpPr/>
            <p:nvPr/>
          </p:nvSpPr>
          <p:spPr>
            <a:xfrm>
              <a:off x="10282900"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grpSp>
        <p:nvGrpSpPr>
          <p:cNvPr id="186" name="Google Shape;186;p6"/>
          <p:cNvGrpSpPr/>
          <p:nvPr/>
        </p:nvGrpSpPr>
        <p:grpSpPr>
          <a:xfrm>
            <a:off x="10736170" y="1698943"/>
            <a:ext cx="4416910" cy="6804975"/>
            <a:chOff x="10914039" y="2253961"/>
            <a:chExt cx="4243412" cy="4223039"/>
          </a:xfrm>
        </p:grpSpPr>
        <p:sp>
          <p:nvSpPr>
            <p:cNvPr id="187" name="Google Shape;187;p6"/>
            <p:cNvSpPr/>
            <p:nvPr/>
          </p:nvSpPr>
          <p:spPr>
            <a:xfrm>
              <a:off x="11003618" y="2253961"/>
              <a:ext cx="4065863" cy="4223039"/>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8" name="Google Shape;188;p6"/>
            <p:cNvSpPr/>
            <p:nvPr/>
          </p:nvSpPr>
          <p:spPr>
            <a:xfrm>
              <a:off x="10914041" y="2544634"/>
              <a:ext cx="4241800" cy="508486"/>
            </a:xfrm>
            <a:prstGeom prst="rect">
              <a:avLst/>
            </a:prstGeom>
            <a:solidFill>
              <a:srgbClr val="F4B08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9" name="Google Shape;189;p6"/>
            <p:cNvSpPr/>
            <p:nvPr/>
          </p:nvSpPr>
          <p:spPr>
            <a:xfrm flipH="1">
              <a:off x="10914039"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90" name="Google Shape;190;p6"/>
            <p:cNvSpPr/>
            <p:nvPr/>
          </p:nvSpPr>
          <p:spPr>
            <a:xfrm>
              <a:off x="15067873"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sp>
        <p:nvSpPr>
          <p:cNvPr id="191" name="Google Shape;191;p6"/>
          <p:cNvSpPr txBox="1"/>
          <p:nvPr/>
        </p:nvSpPr>
        <p:spPr>
          <a:xfrm>
            <a:off x="10906539" y="3116382"/>
            <a:ext cx="4153228" cy="4979990"/>
          </a:xfrm>
          <a:prstGeom prst="rect">
            <a:avLst/>
          </a:prstGeom>
          <a:noFill/>
          <a:ln>
            <a:noFill/>
          </a:ln>
        </p:spPr>
        <p:txBody>
          <a:bodyPr spcFirstLastPara="1" wrap="square" lIns="45675" tIns="45675" rIns="45675" bIns="45675" anchor="t" anchorCtr="0">
            <a:spAutoFit/>
          </a:bodyPr>
          <a:lstStyle/>
          <a:p>
            <a:pPr marL="342000" indent="-342000">
              <a:lnSpc>
                <a:spcPct val="114000"/>
              </a:lnSpc>
              <a:spcBef>
                <a:spcPts val="1000"/>
              </a:spcBef>
              <a:buClr>
                <a:srgbClr val="3F3F3F"/>
              </a:buClr>
              <a:buSzPts val="2200"/>
              <a:buFont typeface="Arial"/>
              <a:buChar char="•"/>
            </a:pPr>
            <a:r>
              <a:rPr lang="en-US" sz="2200">
                <a:solidFill>
                  <a:srgbClr val="3F3F3F"/>
                </a:solidFill>
                <a:latin typeface="Open Sans"/>
                <a:ea typeface="Open Sans"/>
                <a:cs typeface="Open Sans"/>
              </a:rPr>
              <a:t>It is searching for Wi-Fi wireless networks, usually from a moving vehicle, using a laptop or smartphone.  </a:t>
            </a:r>
            <a:endParaRPr lang="en-IN" sz="2200">
              <a:solidFill>
                <a:srgbClr val="3F3F3F"/>
              </a:solidFill>
              <a:latin typeface="Open Sans"/>
              <a:ea typeface="Open Sans"/>
              <a:cs typeface="Open Sans"/>
            </a:endParaRPr>
          </a:p>
          <a:p>
            <a:pPr marL="342000" indent="-342000">
              <a:lnSpc>
                <a:spcPct val="114000"/>
              </a:lnSpc>
              <a:spcBef>
                <a:spcPts val="1000"/>
              </a:spcBef>
              <a:buClr>
                <a:srgbClr val="3F3F3F"/>
              </a:buClr>
              <a:buSzPts val="2200"/>
              <a:buFont typeface="Arial"/>
              <a:buChar char="•"/>
            </a:pPr>
            <a:r>
              <a:rPr lang="en-US" sz="2200">
                <a:solidFill>
                  <a:srgbClr val="3F3F3F"/>
                </a:solidFill>
                <a:latin typeface="Open Sans"/>
                <a:ea typeface="Open Sans"/>
                <a:cs typeface="Open Sans"/>
              </a:rPr>
              <a:t>It involves slowly driving around an area to locate Wi-Fi signals. This can be done by an individual or with one person driving and others searching for wireless networks.</a:t>
            </a:r>
            <a:endParaRPr lang="en-IN" sz="1800">
              <a:solidFill>
                <a:srgbClr val="3F3F3F"/>
              </a:solidFill>
              <a:latin typeface="Open Sans"/>
              <a:ea typeface="Open Sans"/>
              <a:cs typeface="Open Sans"/>
            </a:endParaRPr>
          </a:p>
        </p:txBody>
      </p:sp>
      <p:sp>
        <p:nvSpPr>
          <p:cNvPr id="192" name="Google Shape;192;p6"/>
          <p:cNvSpPr txBox="1"/>
          <p:nvPr/>
        </p:nvSpPr>
        <p:spPr>
          <a:xfrm>
            <a:off x="6071700" y="3138444"/>
            <a:ext cx="4404248" cy="4980041"/>
          </a:xfrm>
          <a:prstGeom prst="rect">
            <a:avLst/>
          </a:prstGeom>
          <a:noFill/>
          <a:ln>
            <a:noFill/>
          </a:ln>
        </p:spPr>
        <p:txBody>
          <a:bodyPr spcFirstLastPara="1" wrap="square" lIns="91425" tIns="45700" rIns="91425" bIns="45700" anchor="t" anchorCtr="0">
            <a:spAutoFit/>
          </a:bodyPr>
          <a:lstStyle/>
          <a:p>
            <a:pPr marL="342000" indent="-342000">
              <a:lnSpc>
                <a:spcPct val="114000"/>
              </a:lnSpc>
              <a:spcBef>
                <a:spcPts val="1000"/>
              </a:spcBef>
              <a:buClr>
                <a:srgbClr val="3F3F3F"/>
              </a:buClr>
              <a:buSzPts val="2200"/>
              <a:buFont typeface="Arial"/>
              <a:buChar char="•"/>
            </a:pPr>
            <a:r>
              <a:rPr lang="en-US" sz="2200">
                <a:solidFill>
                  <a:srgbClr val="3F3F3F"/>
                </a:solidFill>
                <a:latin typeface="Open Sans"/>
                <a:ea typeface="Open Sans"/>
                <a:cs typeface="Open Sans"/>
              </a:rPr>
              <a:t>Disassociation attacks against a wireless system are attacks designed to disassociate a host from the wireless access point, and from the wireless network. </a:t>
            </a:r>
            <a:endParaRPr lang="en-IN" sz="2200">
              <a:solidFill>
                <a:srgbClr val="3F3F3F"/>
              </a:solidFill>
              <a:latin typeface="Open Sans"/>
              <a:ea typeface="Open Sans"/>
              <a:cs typeface="Open Sans"/>
            </a:endParaRPr>
          </a:p>
          <a:p>
            <a:pPr marL="342000" indent="-342000">
              <a:lnSpc>
                <a:spcPct val="114000"/>
              </a:lnSpc>
              <a:spcBef>
                <a:spcPts val="1000"/>
              </a:spcBef>
              <a:buClr>
                <a:srgbClr val="3F3F3F"/>
              </a:buClr>
              <a:buSzPts val="2200"/>
              <a:buFont typeface="Arial"/>
              <a:buChar char="•"/>
            </a:pPr>
            <a:r>
              <a:rPr lang="en-US" sz="2200">
                <a:solidFill>
                  <a:srgbClr val="3F3F3F"/>
                </a:solidFill>
                <a:latin typeface="Open Sans"/>
                <a:ea typeface="Open Sans"/>
                <a:cs typeface="Open Sans"/>
              </a:rPr>
              <a:t>A disassociation attack, also known as a de-authentication attack, targets the connection between a device and a Wi-Fi network and disconnect the users from network</a:t>
            </a:r>
            <a:endParaRPr lang="en-IN" sz="2200">
              <a:solidFill>
                <a:srgbClr val="3F3F3F"/>
              </a:solidFill>
              <a:latin typeface="Open Sans"/>
              <a:ea typeface="Open Sans"/>
              <a:cs typeface="Open Sans"/>
            </a:endParaRPr>
          </a:p>
        </p:txBody>
      </p:sp>
      <p:sp>
        <p:nvSpPr>
          <p:cNvPr id="193" name="Google Shape;193;p6"/>
          <p:cNvSpPr txBox="1"/>
          <p:nvPr/>
        </p:nvSpPr>
        <p:spPr>
          <a:xfrm>
            <a:off x="6921359" y="2309759"/>
            <a:ext cx="2794281"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Disassociation</a:t>
            </a:r>
          </a:p>
        </p:txBody>
      </p:sp>
      <p:sp>
        <p:nvSpPr>
          <p:cNvPr id="194" name="Google Shape;194;p6"/>
          <p:cNvSpPr txBox="1"/>
          <p:nvPr/>
        </p:nvSpPr>
        <p:spPr>
          <a:xfrm>
            <a:off x="11676963" y="2345726"/>
            <a:ext cx="2533650"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War </a:t>
            </a:r>
            <a:r>
              <a:rPr lang="en-US" sz="220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driving</a:t>
            </a:r>
          </a:p>
        </p:txBody>
      </p:sp>
      <p:grpSp>
        <p:nvGrpSpPr>
          <p:cNvPr id="195" name="Google Shape;195;p6"/>
          <p:cNvGrpSpPr/>
          <p:nvPr/>
        </p:nvGrpSpPr>
        <p:grpSpPr>
          <a:xfrm>
            <a:off x="1007734" y="1692847"/>
            <a:ext cx="4814005" cy="6795575"/>
            <a:chOff x="1316687" y="2253961"/>
            <a:chExt cx="4243657" cy="4627247"/>
          </a:xfrm>
        </p:grpSpPr>
        <p:sp>
          <p:nvSpPr>
            <p:cNvPr id="196" name="Google Shape;196;p6"/>
            <p:cNvSpPr/>
            <p:nvPr/>
          </p:nvSpPr>
          <p:spPr>
            <a:xfrm>
              <a:off x="1406389" y="2253961"/>
              <a:ext cx="4065900" cy="4627247"/>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200" i="0" u="none" strike="noStrike" cap="none">
                  <a:solidFill>
                    <a:srgbClr val="3F3F3F"/>
                  </a:solidFill>
                  <a:latin typeface="Open Sans"/>
                  <a:ea typeface="Open Sans"/>
                  <a:cs typeface="Open Sans"/>
                  <a:sym typeface="Open Sans"/>
                </a:rPr>
                <a:t>                  </a:t>
              </a:r>
              <a:endParaRPr sz="2200">
                <a:solidFill>
                  <a:srgbClr val="3F3F3F"/>
                </a:solidFill>
                <a:latin typeface="Open Sans"/>
                <a:ea typeface="Open Sans"/>
                <a:cs typeface="Open Sans"/>
                <a:sym typeface="Open Sans"/>
              </a:endParaRPr>
            </a:p>
          </p:txBody>
        </p:sp>
        <p:sp>
          <p:nvSpPr>
            <p:cNvPr id="197" name="Google Shape;197;p6"/>
            <p:cNvSpPr/>
            <p:nvPr/>
          </p:nvSpPr>
          <p:spPr>
            <a:xfrm>
              <a:off x="1316812" y="2557289"/>
              <a:ext cx="4241700" cy="567131"/>
            </a:xfrm>
            <a:prstGeom prst="rect">
              <a:avLst/>
            </a:prstGeom>
            <a:solidFill>
              <a:srgbClr val="5EC6D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8" name="Google Shape;198;p6"/>
            <p:cNvSpPr/>
            <p:nvPr/>
          </p:nvSpPr>
          <p:spPr>
            <a:xfrm flipH="1">
              <a:off x="1316687"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9" name="Google Shape;199;p6"/>
            <p:cNvSpPr/>
            <p:nvPr/>
          </p:nvSpPr>
          <p:spPr>
            <a:xfrm>
              <a:off x="5470644"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grpSp>
      <p:sp>
        <p:nvSpPr>
          <p:cNvPr id="200" name="Google Shape;200;p6"/>
          <p:cNvSpPr txBox="1"/>
          <p:nvPr/>
        </p:nvSpPr>
        <p:spPr>
          <a:xfrm>
            <a:off x="1154628" y="3138444"/>
            <a:ext cx="4612166" cy="3353004"/>
          </a:xfrm>
          <a:prstGeom prst="rect">
            <a:avLst/>
          </a:prstGeom>
          <a:noFill/>
          <a:ln>
            <a:noFill/>
          </a:ln>
        </p:spPr>
        <p:txBody>
          <a:bodyPr spcFirstLastPara="1" wrap="square" lIns="91425" tIns="91425" rIns="91425" bIns="91425" anchor="t" anchorCtr="0">
            <a:spAutoFit/>
          </a:bodyPr>
          <a:lstStyle/>
          <a:p>
            <a:pPr marL="342000" lvl="0" indent="-342000">
              <a:lnSpc>
                <a:spcPct val="114000"/>
              </a:lnSpc>
              <a:spcBef>
                <a:spcPts val="1000"/>
              </a:spcBef>
              <a:buClr>
                <a:srgbClr val="3F3F3F"/>
              </a:buClr>
              <a:buSzPts val="2200"/>
              <a:buFont typeface="Arial"/>
              <a:buChar char="•"/>
            </a:pPr>
            <a:r>
              <a:rPr lang="en-US" sz="2200">
                <a:solidFill>
                  <a:srgbClr val="3F3F3F"/>
                </a:solidFill>
                <a:latin typeface="Open Sans"/>
                <a:ea typeface="Open Sans"/>
                <a:cs typeface="Open Sans"/>
              </a:rPr>
              <a:t>Attackers flood a network with bogus traffic, overwhelming it and making it unavailable to legitimate users. This can disrupt operations for businesses or organizations relying on the network.. </a:t>
            </a:r>
            <a:endParaRPr lang="en-IN" sz="2200">
              <a:solidFill>
                <a:srgbClr val="3F3F3F"/>
              </a:solidFill>
              <a:latin typeface="Open Sans"/>
              <a:ea typeface="Open Sans"/>
              <a:cs typeface="Open Sans"/>
            </a:endParaRPr>
          </a:p>
          <a:p>
            <a:pPr marL="342000" lvl="0" indent="-342000" algn="l" rtl="0">
              <a:spcBef>
                <a:spcPts val="0"/>
              </a:spcBef>
              <a:spcAft>
                <a:spcPts val="0"/>
              </a:spcAft>
              <a:buNone/>
            </a:pPr>
            <a:endParaRPr sz="2200">
              <a:solidFill>
                <a:srgbClr val="3F3F3F"/>
              </a:solidFill>
              <a:latin typeface="Open Sans"/>
              <a:ea typeface="Open Sans"/>
              <a:cs typeface="Open Sans"/>
              <a:sym typeface="Open Sans"/>
            </a:endParaRPr>
          </a:p>
        </p:txBody>
      </p:sp>
      <p:sp>
        <p:nvSpPr>
          <p:cNvPr id="201" name="Google Shape;201;p6"/>
          <p:cNvSpPr txBox="1"/>
          <p:nvPr/>
        </p:nvSpPr>
        <p:spPr>
          <a:xfrm>
            <a:off x="2248595" y="2052580"/>
            <a:ext cx="2228100" cy="96331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200">
                <a:latin typeface="Open Sans" panose="020B0606030504020204" pitchFamily="34" charset="0"/>
                <a:ea typeface="Open Sans" panose="020B0606030504020204" pitchFamily="34" charset="0"/>
                <a:cs typeface="Open Sans" panose="020B0606030504020204" pitchFamily="34" charset="0"/>
                <a:sym typeface="Open Sans"/>
              </a:rPr>
              <a:t>Denial of service </a:t>
            </a: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attack</a:t>
            </a:r>
          </a:p>
        </p:txBody>
      </p:sp>
    </p:spTree>
    <p:extLst>
      <p:ext uri="{BB962C8B-B14F-4D97-AF65-F5344CB8AC3E}">
        <p14:creationId xmlns:p14="http://schemas.microsoft.com/office/powerpoint/2010/main" val="4196345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solidFill>
                  <a:srgbClr val="3F3F3F"/>
                </a:solidFill>
                <a:latin typeface="Open Sans"/>
                <a:ea typeface="Open Sans"/>
                <a:cs typeface="Open Sans"/>
                <a:sym typeface="Open Sans"/>
              </a:rPr>
              <a:t>Wi-Fi Security</a:t>
            </a:r>
            <a:endParaRPr/>
          </a:p>
        </p:txBody>
      </p:sp>
      <p:sp>
        <p:nvSpPr>
          <p:cNvPr id="655" name="Google Shape;655;p73"/>
          <p:cNvSpPr/>
          <p:nvPr/>
        </p:nvSpPr>
        <p:spPr>
          <a:xfrm>
            <a:off x="986506" y="2537070"/>
            <a:ext cx="8301186" cy="4069859"/>
          </a:xfrm>
          <a:prstGeom prst="roundRect">
            <a:avLst>
              <a:gd name="adj" fmla="val 16667"/>
            </a:avLst>
          </a:prstGeom>
          <a:solidFill>
            <a:schemeClr val="accent1">
              <a:lumMod val="20000"/>
              <a:lumOff val="80000"/>
            </a:schemeClr>
          </a:solidFill>
          <a:ln w="28575" cap="flat" cmpd="sng">
            <a:solidFill>
              <a:srgbClr val="0175C3"/>
            </a:solidFill>
            <a:prstDash val="solid"/>
            <a:round/>
            <a:headEnd type="none" w="sm" len="sm"/>
            <a:tailEnd type="none" w="sm" len="sm"/>
          </a:ln>
        </p:spPr>
        <p:txBody>
          <a:bodyPr spcFirstLastPara="1" wrap="square" lIns="91425" tIns="45700" rIns="91425" bIns="45700" anchor="ctr" anchorCtr="0">
            <a:noAutofit/>
          </a:bodyPr>
          <a:lstStyle/>
          <a:p>
            <a:pPr lvl="1" algn="ctr">
              <a:lnSpc>
                <a:spcPct val="115000"/>
              </a:lnSpc>
            </a:pPr>
            <a:r>
              <a:rPr lang="en-US" sz="2200">
                <a:solidFill>
                  <a:srgbClr val="404040"/>
                </a:solidFill>
                <a:latin typeface="Open Sans" panose="020B0606030504020204" pitchFamily="34" charset="0"/>
                <a:ea typeface="Open Sans"/>
                <a:cs typeface="Open Sans"/>
              </a:rPr>
              <a:t>It is a multifaceted approach to protecting your wireless network from unauthorized access and data breaches which are discussed further.</a:t>
            </a:r>
          </a:p>
          <a:p>
            <a:pPr lvl="1" algn="ctr">
              <a:lnSpc>
                <a:spcPct val="115000"/>
              </a:lnSpc>
            </a:pPr>
            <a:br>
              <a:rPr lang="en-US" sz="2200">
                <a:solidFill>
                  <a:srgbClr val="404040"/>
                </a:solidFill>
                <a:latin typeface="Open Sans" panose="020B0606030504020204" pitchFamily="34" charset="0"/>
                <a:ea typeface="Open Sans"/>
                <a:cs typeface="Open Sans"/>
              </a:rPr>
            </a:br>
            <a:r>
              <a:rPr lang="en-US" sz="2200">
                <a:solidFill>
                  <a:srgbClr val="404040"/>
                </a:solidFill>
                <a:latin typeface="Open Sans" panose="020B0606030504020204" pitchFamily="34" charset="0"/>
                <a:ea typeface="Open Sans"/>
                <a:cs typeface="Open Sans"/>
              </a:rPr>
              <a:t>It is crucial to safeguard your personal data and prevent unauthorized access to your network.</a:t>
            </a:r>
            <a:endParaRPr lang="en-IN" sz="2200">
              <a:solidFill>
                <a:srgbClr val="404040"/>
              </a:solidFill>
              <a:latin typeface="Open Sans" panose="020B0606030504020204" pitchFamily="34" charset="0"/>
              <a:ea typeface="Open Sans"/>
              <a:cs typeface="Open Sans"/>
            </a:endParaRPr>
          </a:p>
        </p:txBody>
      </p:sp>
      <p:pic>
        <p:nvPicPr>
          <p:cNvPr id="8" name="Picture 7">
            <a:extLst>
              <a:ext uri="{FF2B5EF4-FFF2-40B4-BE49-F238E27FC236}">
                <a16:creationId xmlns:a16="http://schemas.microsoft.com/office/drawing/2014/main" id="{B119FCDB-B505-D744-8663-469119739D4C}"/>
              </a:ext>
            </a:extLst>
          </p:cNvPr>
          <p:cNvPicPr>
            <a:picLocks noChangeAspect="1"/>
          </p:cNvPicPr>
          <p:nvPr/>
        </p:nvPicPr>
        <p:blipFill>
          <a:blip r:embed="rId3"/>
          <a:stretch>
            <a:fillRect/>
          </a:stretch>
        </p:blipFill>
        <p:spPr>
          <a:xfrm>
            <a:off x="10334845" y="2789699"/>
            <a:ext cx="3985909" cy="3817230"/>
          </a:xfrm>
          <a:prstGeom prst="rect">
            <a:avLst/>
          </a:prstGeom>
        </p:spPr>
      </p:pic>
      <p:sp>
        <p:nvSpPr>
          <p:cNvPr id="4" name="Brandline">
            <a:extLst>
              <a:ext uri="{FF2B5EF4-FFF2-40B4-BE49-F238E27FC236}">
                <a16:creationId xmlns:a16="http://schemas.microsoft.com/office/drawing/2014/main" id="{FD35A16F-14A4-92E9-3D95-561A60F69D9A}"/>
              </a:ext>
            </a:extLst>
          </p:cNvPr>
          <p:cNvSpPr/>
          <p:nvPr/>
        </p:nvSpPr>
        <p:spPr>
          <a:xfrm>
            <a:off x="6680200" y="816324"/>
            <a:ext cx="2891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0617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Wi-Fi Security Measures</a:t>
            </a:r>
            <a:endParaRPr>
              <a:latin typeface="Open Sans"/>
              <a:ea typeface="Open Sans"/>
              <a:cs typeface="Open Sans"/>
              <a:sym typeface="Open Sans"/>
            </a:endParaRPr>
          </a:p>
        </p:txBody>
      </p:sp>
      <p:grpSp>
        <p:nvGrpSpPr>
          <p:cNvPr id="446" name="Google Shape;446;p67"/>
          <p:cNvGrpSpPr/>
          <p:nvPr/>
        </p:nvGrpSpPr>
        <p:grpSpPr>
          <a:xfrm>
            <a:off x="10601123" y="2816961"/>
            <a:ext cx="4304683" cy="1018695"/>
            <a:chOff x="0" y="0"/>
            <a:chExt cx="3557588" cy="1018692"/>
          </a:xfrm>
        </p:grpSpPr>
        <p:sp>
          <p:nvSpPr>
            <p:cNvPr id="447" name="Google Shape;447;p67"/>
            <p:cNvSpPr/>
            <p:nvPr/>
          </p:nvSpPr>
          <p:spPr>
            <a:xfrm>
              <a:off x="0" y="0"/>
              <a:ext cx="3557588" cy="1018692"/>
            </a:xfrm>
            <a:prstGeom prst="roundRect">
              <a:avLst>
                <a:gd name="adj" fmla="val 16667"/>
              </a:avLst>
            </a:prstGeom>
            <a:solidFill>
              <a:srgbClr val="427AA1"/>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48" name="Google Shape;448;p67"/>
            <p:cNvSpPr txBox="1"/>
            <p:nvPr/>
          </p:nvSpPr>
          <p:spPr>
            <a:xfrm>
              <a:off x="101802" y="270255"/>
              <a:ext cx="3353983" cy="478181"/>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chemeClr val="bg1"/>
                  </a:solidFill>
                  <a:latin typeface="Open Sans"/>
                  <a:ea typeface="Open Sans"/>
                  <a:cs typeface="Open Sans"/>
                  <a:sym typeface="Open Sans"/>
                </a:rPr>
                <a:t>Use WPA2 authentication</a:t>
              </a:r>
              <a:endParaRPr sz="2200" b="0" i="0" u="none" strike="noStrike" cap="none">
                <a:solidFill>
                  <a:schemeClr val="bg1"/>
                </a:solidFill>
                <a:latin typeface="Open Sans"/>
                <a:ea typeface="Open Sans"/>
                <a:cs typeface="Open Sans"/>
                <a:sym typeface="Open Sans"/>
              </a:endParaRPr>
            </a:p>
          </p:txBody>
        </p:sp>
      </p:grpSp>
      <p:grpSp>
        <p:nvGrpSpPr>
          <p:cNvPr id="449" name="Google Shape;449;p67"/>
          <p:cNvGrpSpPr/>
          <p:nvPr/>
        </p:nvGrpSpPr>
        <p:grpSpPr>
          <a:xfrm>
            <a:off x="10601123" y="5358053"/>
            <a:ext cx="4304683" cy="1018694"/>
            <a:chOff x="0" y="0"/>
            <a:chExt cx="3711474" cy="1018692"/>
          </a:xfrm>
        </p:grpSpPr>
        <p:sp>
          <p:nvSpPr>
            <p:cNvPr id="450" name="Google Shape;450;p67"/>
            <p:cNvSpPr/>
            <p:nvPr/>
          </p:nvSpPr>
          <p:spPr>
            <a:xfrm>
              <a:off x="0" y="0"/>
              <a:ext cx="3711474" cy="1018692"/>
            </a:xfrm>
            <a:prstGeom prst="roundRect">
              <a:avLst>
                <a:gd name="adj" fmla="val 16667"/>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1" name="Google Shape;451;p67"/>
            <p:cNvSpPr txBox="1"/>
            <p:nvPr/>
          </p:nvSpPr>
          <p:spPr>
            <a:xfrm>
              <a:off x="101802" y="270255"/>
              <a:ext cx="3507869" cy="478181"/>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Turn off SSID broadcast</a:t>
              </a:r>
              <a:endParaRPr sz="2200" b="0" i="0" u="none" strike="noStrike" cap="none">
                <a:solidFill>
                  <a:srgbClr val="3F3F3F"/>
                </a:solidFill>
                <a:latin typeface="Open Sans"/>
                <a:ea typeface="Open Sans"/>
                <a:cs typeface="Open Sans"/>
                <a:sym typeface="Open Sans"/>
              </a:endParaRPr>
            </a:p>
          </p:txBody>
        </p:sp>
      </p:grpSp>
      <p:grpSp>
        <p:nvGrpSpPr>
          <p:cNvPr id="452" name="Google Shape;452;p67"/>
          <p:cNvGrpSpPr/>
          <p:nvPr/>
        </p:nvGrpSpPr>
        <p:grpSpPr>
          <a:xfrm>
            <a:off x="5943802" y="7149447"/>
            <a:ext cx="4657321" cy="1018693"/>
            <a:chOff x="0" y="0"/>
            <a:chExt cx="3849023" cy="1018692"/>
          </a:xfrm>
        </p:grpSpPr>
        <p:sp>
          <p:nvSpPr>
            <p:cNvPr id="453" name="Google Shape;453;p67"/>
            <p:cNvSpPr/>
            <p:nvPr/>
          </p:nvSpPr>
          <p:spPr>
            <a:xfrm>
              <a:off x="0" y="0"/>
              <a:ext cx="3849023" cy="1018692"/>
            </a:xfrm>
            <a:prstGeom prst="roundRect">
              <a:avLst>
                <a:gd name="adj" fmla="val 16667"/>
              </a:avLst>
            </a:prstGeom>
            <a:solidFill>
              <a:schemeClr val="accent1">
                <a:lumMod val="60000"/>
                <a:lumOff val="4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4" name="Google Shape;454;p67"/>
            <p:cNvSpPr txBox="1"/>
            <p:nvPr/>
          </p:nvSpPr>
          <p:spPr>
            <a:xfrm>
              <a:off x="101802" y="270254"/>
              <a:ext cx="3645418" cy="478182"/>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Use WPA3 authentication</a:t>
              </a:r>
              <a:endParaRPr sz="2200" b="0" i="0" u="none" strike="noStrike" cap="none">
                <a:solidFill>
                  <a:srgbClr val="3F3F3F"/>
                </a:solidFill>
                <a:latin typeface="Open Sans"/>
                <a:ea typeface="Open Sans"/>
                <a:cs typeface="Open Sans"/>
                <a:sym typeface="Open Sans"/>
              </a:endParaRPr>
            </a:p>
          </p:txBody>
        </p:sp>
      </p:grpSp>
      <p:grpSp>
        <p:nvGrpSpPr>
          <p:cNvPr id="455" name="Google Shape;455;p67"/>
          <p:cNvGrpSpPr/>
          <p:nvPr/>
        </p:nvGrpSpPr>
        <p:grpSpPr>
          <a:xfrm>
            <a:off x="1350194" y="5358053"/>
            <a:ext cx="4304683" cy="1018694"/>
            <a:chOff x="0" y="50704"/>
            <a:chExt cx="3557588" cy="1018692"/>
          </a:xfrm>
        </p:grpSpPr>
        <p:sp>
          <p:nvSpPr>
            <p:cNvPr id="456" name="Google Shape;456;p67"/>
            <p:cNvSpPr/>
            <p:nvPr/>
          </p:nvSpPr>
          <p:spPr>
            <a:xfrm>
              <a:off x="0" y="50704"/>
              <a:ext cx="3557588" cy="1018692"/>
            </a:xfrm>
            <a:prstGeom prst="roundRect">
              <a:avLst>
                <a:gd name="adj" fmla="val 16667"/>
              </a:avLst>
            </a:prstGeom>
            <a:solidFill>
              <a:srgbClr val="9BAABF"/>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7" name="Google Shape;457;p67"/>
            <p:cNvSpPr txBox="1"/>
            <p:nvPr/>
          </p:nvSpPr>
          <p:spPr>
            <a:xfrm>
              <a:off x="101802" y="127991"/>
              <a:ext cx="3353983" cy="864119"/>
            </a:xfrm>
            <a:prstGeom prst="rect">
              <a:avLst/>
            </a:prstGeom>
            <a:noFill/>
            <a:ln>
              <a:noFill/>
            </a:ln>
          </p:spPr>
          <p:txBody>
            <a:bodyPr spcFirstLastPara="1" wrap="square" lIns="45675" tIns="45675" rIns="45675" bIns="45675" anchor="ctr" anchorCtr="0">
              <a:spAutoFit/>
            </a:bodyPr>
            <a:lstStyle/>
            <a:p>
              <a:pPr lvl="0" algn="ctr">
                <a:lnSpc>
                  <a:spcPct val="114000"/>
                </a:lnSpc>
                <a:buClr>
                  <a:srgbClr val="3F3F3F"/>
                </a:buClr>
                <a:buSzPts val="2000"/>
              </a:pPr>
              <a:r>
                <a:rPr lang="en-US" sz="2200">
                  <a:solidFill>
                    <a:srgbClr val="3F3F3F"/>
                  </a:solidFill>
                  <a:latin typeface="Open Sans"/>
                  <a:ea typeface="Open Sans"/>
                  <a:cs typeface="Open Sans"/>
                </a:rPr>
                <a:t>Use antivirus, antispyware and firewall</a:t>
              </a:r>
              <a:endParaRPr lang="en-IN" sz="2200">
                <a:solidFill>
                  <a:srgbClr val="3F3F3F"/>
                </a:solidFill>
                <a:latin typeface="Open Sans"/>
                <a:ea typeface="Open Sans"/>
                <a:cs typeface="Open Sans"/>
              </a:endParaRPr>
            </a:p>
          </p:txBody>
        </p:sp>
      </p:grpSp>
      <p:grpSp>
        <p:nvGrpSpPr>
          <p:cNvPr id="458" name="Google Shape;458;p67"/>
          <p:cNvGrpSpPr/>
          <p:nvPr/>
        </p:nvGrpSpPr>
        <p:grpSpPr>
          <a:xfrm>
            <a:off x="1350194" y="2816961"/>
            <a:ext cx="4304683" cy="1018695"/>
            <a:chOff x="0" y="0"/>
            <a:chExt cx="3557588" cy="1018692"/>
          </a:xfrm>
        </p:grpSpPr>
        <p:sp>
          <p:nvSpPr>
            <p:cNvPr id="459" name="Google Shape;459;p67"/>
            <p:cNvSpPr/>
            <p:nvPr/>
          </p:nvSpPr>
          <p:spPr>
            <a:xfrm>
              <a:off x="0" y="0"/>
              <a:ext cx="3557588" cy="1018692"/>
            </a:xfrm>
            <a:prstGeom prst="roundRect">
              <a:avLst>
                <a:gd name="adj" fmla="val 16667"/>
              </a:avLst>
            </a:prstGeom>
            <a:solidFill>
              <a:srgbClr val="E9AFA3"/>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60" name="Google Shape;460;p67"/>
            <p:cNvSpPr txBox="1"/>
            <p:nvPr/>
          </p:nvSpPr>
          <p:spPr>
            <a:xfrm>
              <a:off x="101802" y="270256"/>
              <a:ext cx="3353983" cy="478181"/>
            </a:xfrm>
            <a:prstGeom prst="rect">
              <a:avLst/>
            </a:prstGeom>
            <a:noFill/>
            <a:ln>
              <a:noFill/>
            </a:ln>
          </p:spPr>
          <p:txBody>
            <a:bodyPr spcFirstLastPara="1" wrap="square" lIns="45675" tIns="45675" rIns="45675" bIns="45675" anchor="ctr" anchorCtr="0">
              <a:spAutoFit/>
            </a:bodyPr>
            <a:lstStyle/>
            <a:p>
              <a:pPr algn="ctr">
                <a:lnSpc>
                  <a:spcPct val="114000"/>
                </a:lnSpc>
                <a:buClr>
                  <a:srgbClr val="3F3F3F"/>
                </a:buClr>
                <a:buSzPts val="2000"/>
              </a:pPr>
              <a:r>
                <a:rPr lang="en-US" sz="2200">
                  <a:solidFill>
                    <a:srgbClr val="3F3F3F"/>
                  </a:solidFill>
                  <a:latin typeface="Open Sans"/>
                  <a:ea typeface="Open Sans"/>
                  <a:cs typeface="Open Sans"/>
                </a:rPr>
                <a:t>Use of encryption</a:t>
              </a:r>
              <a:endParaRPr lang="en-IN" sz="2200">
                <a:solidFill>
                  <a:srgbClr val="3F3F3F"/>
                </a:solidFill>
                <a:latin typeface="Open Sans"/>
                <a:ea typeface="Open Sans"/>
                <a:cs typeface="Open Sans"/>
              </a:endParaRPr>
            </a:p>
          </p:txBody>
        </p:sp>
      </p:grpSp>
      <p:pic>
        <p:nvPicPr>
          <p:cNvPr id="4" name="Picture 3">
            <a:extLst>
              <a:ext uri="{FF2B5EF4-FFF2-40B4-BE49-F238E27FC236}">
                <a16:creationId xmlns:a16="http://schemas.microsoft.com/office/drawing/2014/main" id="{FA24B09C-92EC-5E58-AE15-86C7DD8D9148}"/>
              </a:ext>
            </a:extLst>
          </p:cNvPr>
          <p:cNvPicPr>
            <a:picLocks noChangeAspect="1"/>
          </p:cNvPicPr>
          <p:nvPr/>
        </p:nvPicPr>
        <p:blipFill>
          <a:blip r:embed="rId3"/>
          <a:stretch>
            <a:fillRect/>
          </a:stretch>
        </p:blipFill>
        <p:spPr>
          <a:xfrm>
            <a:off x="6627880" y="2991352"/>
            <a:ext cx="3143137" cy="3050634"/>
          </a:xfrm>
          <a:prstGeom prst="rect">
            <a:avLst/>
          </a:prstGeom>
        </p:spPr>
      </p:pic>
      <p:sp>
        <p:nvSpPr>
          <p:cNvPr id="8" name="Brandline">
            <a:extLst>
              <a:ext uri="{FF2B5EF4-FFF2-40B4-BE49-F238E27FC236}">
                <a16:creationId xmlns:a16="http://schemas.microsoft.com/office/drawing/2014/main" id="{32905EB0-F9EB-BDC7-89A9-D1684174F4FC}"/>
              </a:ext>
            </a:extLst>
          </p:cNvPr>
          <p:cNvSpPr/>
          <p:nvPr/>
        </p:nvSpPr>
        <p:spPr>
          <a:xfrm>
            <a:off x="5549900" y="816324"/>
            <a:ext cx="51515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271E12B-5F13-A8CC-536B-A6C317412CF2}"/>
              </a:ext>
            </a:extLst>
          </p:cNvPr>
          <p:cNvSpPr txBox="1"/>
          <p:nvPr/>
        </p:nvSpPr>
        <p:spPr>
          <a:xfrm>
            <a:off x="3279659" y="1386629"/>
            <a:ext cx="10425223" cy="457176"/>
          </a:xfrm>
          <a:prstGeom prst="rect">
            <a:avLst/>
          </a:prstGeom>
          <a:noFill/>
        </p:spPr>
        <p:txBody>
          <a:bodyPr wrap="square">
            <a:spAutoFit/>
          </a:bodyPr>
          <a:lstStyle/>
          <a:p>
            <a:pPr algn="ctr">
              <a:lnSpc>
                <a:spcPct val="115000"/>
              </a:lnSpc>
            </a:pPr>
            <a:r>
              <a:rPr lang="en-US" sz="2200">
                <a:solidFill>
                  <a:srgbClr val="404040"/>
                </a:solidFill>
                <a:latin typeface="Open Sans" panose="020B0606030504020204" pitchFamily="34" charset="0"/>
              </a:rPr>
              <a:t>The following measures are taken to enhance the Wi-Fi security:</a:t>
            </a:r>
            <a:endParaRPr lang="en-IN" sz="2200">
              <a:solidFill>
                <a:srgbClr val="404040"/>
              </a:solidFill>
              <a:latin typeface="Open Sans" panose="020B0606030504020204" pitchFamily="34" charset="0"/>
            </a:endParaRPr>
          </a:p>
        </p:txBody>
      </p:sp>
    </p:spTree>
    <p:extLst>
      <p:ext uri="{BB962C8B-B14F-4D97-AF65-F5344CB8AC3E}">
        <p14:creationId xmlns:p14="http://schemas.microsoft.com/office/powerpoint/2010/main" val="1174482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solidFill>
                  <a:srgbClr val="3F3F3F"/>
                </a:solidFill>
                <a:latin typeface="Open Sans"/>
                <a:ea typeface="Open Sans"/>
                <a:cs typeface="Open Sans"/>
                <a:sym typeface="Open Sans"/>
              </a:rPr>
              <a:t>Wi-Fi Encryption Protocol</a:t>
            </a:r>
            <a:endParaRPr/>
          </a:p>
        </p:txBody>
      </p:sp>
      <p:pic>
        <p:nvPicPr>
          <p:cNvPr id="652" name="Google Shape;652;p73"/>
          <p:cNvPicPr preferRelativeResize="0"/>
          <p:nvPr/>
        </p:nvPicPr>
        <p:blipFill>
          <a:blip r:embed="rId3">
            <a:alphaModFix/>
          </a:blip>
          <a:stretch>
            <a:fillRect/>
          </a:stretch>
        </p:blipFill>
        <p:spPr>
          <a:xfrm>
            <a:off x="2484160" y="760639"/>
            <a:ext cx="11376000" cy="365760"/>
          </a:xfrm>
          <a:prstGeom prst="rect">
            <a:avLst/>
          </a:prstGeom>
          <a:noFill/>
          <a:ln>
            <a:noFill/>
          </a:ln>
        </p:spPr>
      </p:pic>
      <p:sp>
        <p:nvSpPr>
          <p:cNvPr id="655" name="Google Shape;655;p73"/>
          <p:cNvSpPr/>
          <p:nvPr/>
        </p:nvSpPr>
        <p:spPr>
          <a:xfrm>
            <a:off x="986506" y="2537070"/>
            <a:ext cx="8301186" cy="4069859"/>
          </a:xfrm>
          <a:prstGeom prst="roundRect">
            <a:avLst>
              <a:gd name="adj" fmla="val 16667"/>
            </a:avLst>
          </a:prstGeom>
          <a:solidFill>
            <a:schemeClr val="accent1">
              <a:lumMod val="20000"/>
              <a:lumOff val="80000"/>
            </a:schemeClr>
          </a:solidFill>
          <a:ln w="28575" cap="flat" cmpd="sng">
            <a:solidFill>
              <a:srgbClr val="0175C3"/>
            </a:solidFill>
            <a:prstDash val="solid"/>
            <a:round/>
            <a:headEnd type="none" w="sm" len="sm"/>
            <a:tailEnd type="none" w="sm" len="sm"/>
          </a:ln>
        </p:spPr>
        <p:txBody>
          <a:bodyPr spcFirstLastPara="1" wrap="square" lIns="91425" tIns="45700" rIns="91425" bIns="45700" anchor="ctr" anchorCtr="0">
            <a:noAutofit/>
          </a:bodyPr>
          <a:lstStyle/>
          <a:p>
            <a:pPr lvl="1">
              <a:lnSpc>
                <a:spcPct val="115000"/>
              </a:lnSpc>
            </a:pPr>
            <a:endParaRPr lang="en-US" sz="2200">
              <a:solidFill>
                <a:srgbClr val="404040"/>
              </a:solidFill>
              <a:latin typeface="Open Sans" panose="020B0606030504020204" pitchFamily="34" charset="0"/>
              <a:ea typeface="Open Sans"/>
              <a:cs typeface="Open Sans"/>
            </a:endParaRPr>
          </a:p>
          <a:p>
            <a:pPr marL="457200" lvl="1" indent="-457200">
              <a:lnSpc>
                <a:spcPct val="115000"/>
              </a:lnSpc>
              <a:buFont typeface="Arial"/>
              <a:buChar char="•"/>
            </a:pPr>
            <a:r>
              <a:rPr lang="en-US" sz="2200">
                <a:solidFill>
                  <a:srgbClr val="404040"/>
                </a:solidFill>
                <a:latin typeface="Open Sans" panose="020B0606030504020204" pitchFamily="34" charset="0"/>
                <a:ea typeface="Open Sans"/>
                <a:cs typeface="Open Sans"/>
              </a:rPr>
              <a:t>It is a set of rules and procedures used to scramble data transmitted over a wireless network, making it unreadable to unauthorized individuals.</a:t>
            </a:r>
          </a:p>
          <a:p>
            <a:pPr marL="457200" lvl="1" indent="-457200">
              <a:lnSpc>
                <a:spcPct val="115000"/>
              </a:lnSpc>
              <a:buFont typeface="Arial"/>
              <a:buChar char="•"/>
            </a:pPr>
            <a:endParaRPr lang="en-US" sz="2200">
              <a:solidFill>
                <a:srgbClr val="404040"/>
              </a:solidFill>
              <a:latin typeface="Open Sans" panose="020B0606030504020204" pitchFamily="34" charset="0"/>
              <a:ea typeface="Open Sans"/>
              <a:cs typeface="Open Sans"/>
            </a:endParaRPr>
          </a:p>
          <a:p>
            <a:pPr marL="457200" lvl="1" indent="-457200">
              <a:lnSpc>
                <a:spcPct val="115000"/>
              </a:lnSpc>
              <a:buFont typeface="Arial"/>
              <a:buChar char="•"/>
            </a:pPr>
            <a:r>
              <a:rPr lang="en-US" sz="2200">
                <a:solidFill>
                  <a:srgbClr val="404040"/>
                </a:solidFill>
                <a:latin typeface="Open Sans" panose="020B0606030504020204" pitchFamily="34" charset="0"/>
                <a:ea typeface="Open Sans"/>
                <a:cs typeface="Open Sans"/>
              </a:rPr>
              <a:t>It is essential for safeguarding your wireless network from unauthorized access and data breaches.</a:t>
            </a:r>
          </a:p>
          <a:p>
            <a:pPr marL="457200" lvl="1" indent="-457200">
              <a:buFont typeface="Arial"/>
              <a:buChar char="•"/>
            </a:pPr>
            <a:endParaRPr sz="2200">
              <a:solidFill>
                <a:srgbClr val="3F3F3F"/>
              </a:solidFill>
              <a:latin typeface="Open Sans"/>
              <a:ea typeface="Open Sans"/>
              <a:cs typeface="Open Sans"/>
            </a:endParaRPr>
          </a:p>
        </p:txBody>
      </p:sp>
      <p:pic>
        <p:nvPicPr>
          <p:cNvPr id="6" name="Picture 5">
            <a:extLst>
              <a:ext uri="{FF2B5EF4-FFF2-40B4-BE49-F238E27FC236}">
                <a16:creationId xmlns:a16="http://schemas.microsoft.com/office/drawing/2014/main" id="{1945F9CB-0850-8BD7-9C78-F8CB4D803917}"/>
              </a:ext>
            </a:extLst>
          </p:cNvPr>
          <p:cNvPicPr>
            <a:picLocks noChangeAspect="1"/>
          </p:cNvPicPr>
          <p:nvPr/>
        </p:nvPicPr>
        <p:blipFill>
          <a:blip r:embed="rId4"/>
          <a:stretch>
            <a:fillRect/>
          </a:stretch>
        </p:blipFill>
        <p:spPr>
          <a:xfrm>
            <a:off x="10328260" y="3017520"/>
            <a:ext cx="3531900" cy="3108960"/>
          </a:xfrm>
          <a:prstGeom prst="rect">
            <a:avLst/>
          </a:prstGeom>
        </p:spPr>
      </p:pic>
    </p:spTree>
    <p:extLst>
      <p:ext uri="{BB962C8B-B14F-4D97-AF65-F5344CB8AC3E}">
        <p14:creationId xmlns:p14="http://schemas.microsoft.com/office/powerpoint/2010/main" val="731616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24"/>
        <p:cNvGrpSpPr/>
        <p:nvPr/>
      </p:nvGrpSpPr>
      <p:grpSpPr>
        <a:xfrm>
          <a:off x="0" y="0"/>
          <a:ext cx="0" cy="0"/>
          <a:chOff x="0" y="0"/>
          <a:chExt cx="0" cy="0"/>
        </a:xfrm>
      </p:grpSpPr>
      <p:sp>
        <p:nvSpPr>
          <p:cNvPr id="4525" name="Google Shape;4525;p18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Secure Encryption Protocol</a:t>
            </a:r>
            <a:endParaRPr/>
          </a:p>
        </p:txBody>
      </p:sp>
      <p:pic>
        <p:nvPicPr>
          <p:cNvPr id="4527" name="Google Shape;4527;p184"/>
          <p:cNvPicPr preferRelativeResize="0"/>
          <p:nvPr/>
        </p:nvPicPr>
        <p:blipFill rotWithShape="1">
          <a:blip r:embed="rId3">
            <a:alphaModFix/>
          </a:blip>
          <a:srcRect/>
          <a:stretch/>
        </p:blipFill>
        <p:spPr>
          <a:xfrm>
            <a:off x="3575745" y="760639"/>
            <a:ext cx="9072000" cy="365760"/>
          </a:xfrm>
          <a:prstGeom prst="rect">
            <a:avLst/>
          </a:prstGeom>
          <a:noFill/>
          <a:ln>
            <a:noFill/>
          </a:ln>
        </p:spPr>
      </p:pic>
      <p:grpSp>
        <p:nvGrpSpPr>
          <p:cNvPr id="2" name="Group 1">
            <a:extLst>
              <a:ext uri="{FF2B5EF4-FFF2-40B4-BE49-F238E27FC236}">
                <a16:creationId xmlns:a16="http://schemas.microsoft.com/office/drawing/2014/main" id="{729419F4-47D8-3B51-DB6A-DF4DCC921185}"/>
              </a:ext>
            </a:extLst>
          </p:cNvPr>
          <p:cNvGrpSpPr/>
          <p:nvPr/>
        </p:nvGrpSpPr>
        <p:grpSpPr>
          <a:xfrm>
            <a:off x="1335717" y="1447883"/>
            <a:ext cx="13552055" cy="6734569"/>
            <a:chOff x="1677199" y="1985361"/>
            <a:chExt cx="13552055" cy="6734569"/>
          </a:xfrm>
        </p:grpSpPr>
        <p:sp>
          <p:nvSpPr>
            <p:cNvPr id="4528" name="Google Shape;4528;p184"/>
            <p:cNvSpPr/>
            <p:nvPr/>
          </p:nvSpPr>
          <p:spPr>
            <a:xfrm>
              <a:off x="1677199" y="2652091"/>
              <a:ext cx="6322500" cy="6067839"/>
            </a:xfrm>
            <a:prstGeom prst="roundRect">
              <a:avLst>
                <a:gd name="adj" fmla="val 10639"/>
              </a:avLst>
            </a:prstGeom>
            <a:noFill/>
            <a:ln w="19050" cap="flat" cmpd="sng">
              <a:solidFill>
                <a:srgbClr val="05668D"/>
              </a:solidFill>
              <a:prstDash val="solid"/>
              <a:round/>
              <a:headEnd type="none" w="sm" len="sm"/>
              <a:tailEnd type="none" w="sm" len="sm"/>
            </a:ln>
          </p:spPr>
          <p:txBody>
            <a:bodyPr spcFirstLastPara="1" wrap="square" lIns="91425" tIns="45700" rIns="91425" bIns="45700" anchor="ctr" anchorCtr="0">
              <a:noAutofit/>
            </a:bodyPr>
            <a:lstStyle/>
            <a:p>
              <a:pPr marL="685800" indent="-342900">
                <a:buSzPts val="2200"/>
                <a:buFont typeface="Arial" panose="020B0604020202020204" pitchFamily="34" charset="0"/>
                <a:buChar char="•"/>
              </a:pPr>
              <a:r>
                <a:rPr lang="en-US" sz="2200">
                  <a:solidFill>
                    <a:srgbClr val="3F3F3F"/>
                  </a:solidFill>
                  <a:latin typeface="Open Sans"/>
                  <a:ea typeface="Open Sans"/>
                  <a:cs typeface="Open Sans"/>
                </a:rPr>
                <a:t>Wired Equivalent Privacy is defined by the IEEE 802.11 standard.</a:t>
              </a:r>
            </a:p>
            <a:p>
              <a:pPr marL="685800" indent="-342900">
                <a:buSzPts val="2200"/>
                <a:buFont typeface="Arial" panose="020B0604020202020204" pitchFamily="34" charset="0"/>
                <a:buChar char="•"/>
              </a:pPr>
              <a:r>
                <a:rPr lang="en-US" sz="2200">
                  <a:solidFill>
                    <a:srgbClr val="3F3F3F"/>
                  </a:solidFill>
                  <a:latin typeface="Open Sans"/>
                  <a:ea typeface="Open Sans"/>
                  <a:cs typeface="Open Sans"/>
                </a:rPr>
                <a:t>WEP was designed with one main goal in mind: to prevent hackers from snooping on wireless data as it was transmitted between clients and access points (APs).</a:t>
              </a:r>
            </a:p>
            <a:p>
              <a:pPr marL="685800" indent="-342900">
                <a:buSzPts val="2200"/>
                <a:buFont typeface="Arial" panose="020B0604020202020204" pitchFamily="34" charset="0"/>
                <a:buChar char="•"/>
              </a:pPr>
              <a:r>
                <a:rPr lang="en-US" sz="2200">
                  <a:solidFill>
                    <a:srgbClr val="3F3F3F"/>
                  </a:solidFill>
                  <a:latin typeface="Open Sans"/>
                  <a:ea typeface="Open Sans"/>
                  <a:cs typeface="Open Sans"/>
                </a:rPr>
                <a:t>WEP uses a predefined shared secret key of 40 bits.</a:t>
              </a:r>
            </a:p>
            <a:p>
              <a:pPr marL="685800" indent="-342900">
                <a:buSzPts val="2200"/>
                <a:buFont typeface="Arial" panose="020B0604020202020204" pitchFamily="34" charset="0"/>
                <a:buChar char="•"/>
              </a:pPr>
              <a:r>
                <a:rPr lang="en-US" sz="2200">
                  <a:solidFill>
                    <a:srgbClr val="3F3F3F"/>
                  </a:solidFill>
                  <a:latin typeface="Open Sans"/>
                  <a:ea typeface="Open Sans"/>
                  <a:cs typeface="Open Sans"/>
                </a:rPr>
                <a:t>A shared key is static and shared among all wireless access points and device interfaces.</a:t>
              </a:r>
            </a:p>
            <a:p>
              <a:pPr marL="685800" indent="-342900">
                <a:buSzPts val="2200"/>
                <a:buFont typeface="Arial" panose="020B0604020202020204" pitchFamily="34" charset="0"/>
                <a:buChar char="•"/>
              </a:pPr>
              <a:r>
                <a:rPr lang="en-US" sz="2200">
                  <a:solidFill>
                    <a:srgbClr val="3F3F3F"/>
                  </a:solidFill>
                  <a:latin typeface="Open Sans"/>
                  <a:ea typeface="Open Sans"/>
                  <a:cs typeface="Open Sans"/>
                </a:rPr>
                <a:t>It uses the RC4 algorithm.</a:t>
              </a:r>
            </a:p>
          </p:txBody>
        </p:sp>
        <p:sp>
          <p:nvSpPr>
            <p:cNvPr id="4529" name="Google Shape;4529;p184"/>
            <p:cNvSpPr/>
            <p:nvPr/>
          </p:nvSpPr>
          <p:spPr>
            <a:xfrm>
              <a:off x="2386624" y="1985361"/>
              <a:ext cx="4903649" cy="790347"/>
            </a:xfrm>
            <a:prstGeom prst="roundRect">
              <a:avLst>
                <a:gd name="adj" fmla="val 16667"/>
              </a:avLst>
            </a:prstGeom>
            <a:solidFill>
              <a:srgbClr val="05668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Wired Equivalency Privacy(WEP)</a:t>
              </a:r>
              <a:endParaRPr sz="1400" b="0" i="0" u="none" strike="noStrike" cap="none">
                <a:solidFill>
                  <a:srgbClr val="000000"/>
                </a:solidFill>
                <a:latin typeface="Arial"/>
                <a:ea typeface="Arial"/>
                <a:cs typeface="Arial"/>
                <a:sym typeface="Arial"/>
              </a:endParaRPr>
            </a:p>
          </p:txBody>
        </p:sp>
        <p:sp>
          <p:nvSpPr>
            <p:cNvPr id="4530" name="Google Shape;4530;p184"/>
            <p:cNvSpPr/>
            <p:nvPr/>
          </p:nvSpPr>
          <p:spPr>
            <a:xfrm>
              <a:off x="8906754" y="2652091"/>
              <a:ext cx="6322500" cy="6067839"/>
            </a:xfrm>
            <a:prstGeom prst="roundRect">
              <a:avLst>
                <a:gd name="adj" fmla="val 13426"/>
              </a:avLst>
            </a:prstGeom>
            <a:noFill/>
            <a:ln w="1905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685800" lvl="0" indent="-342900">
                <a:buSzPts val="2200"/>
                <a:buFont typeface="Arial" panose="020B0604020202020204" pitchFamily="34" charset="0"/>
                <a:buChar char="•"/>
              </a:pPr>
              <a:r>
                <a:rPr lang="en-US" sz="2200">
                  <a:solidFill>
                    <a:srgbClr val="3F3F3F"/>
                  </a:solidFill>
                  <a:latin typeface="Open Sans"/>
                  <a:ea typeface="Open Sans"/>
                  <a:cs typeface="Open Sans"/>
                </a:rPr>
                <a:t>WPA is an improvement over WEP in that it does not use the same static key to encrypt all communications.</a:t>
              </a:r>
            </a:p>
            <a:p>
              <a:pPr marL="685800" lvl="0" indent="-342900">
                <a:buSzPts val="2200"/>
                <a:buFont typeface="Arial" panose="020B0604020202020204" pitchFamily="34" charset="0"/>
                <a:buChar char="•"/>
              </a:pPr>
              <a:r>
                <a:rPr lang="en-US" sz="2200">
                  <a:solidFill>
                    <a:srgbClr val="3F3F3F"/>
                  </a:solidFill>
                  <a:latin typeface="Open Sans"/>
                  <a:ea typeface="Open Sans"/>
                  <a:cs typeface="Open Sans"/>
                </a:rPr>
                <a:t>Instead, it negotiates a unique key set with each host.</a:t>
              </a:r>
            </a:p>
            <a:p>
              <a:pPr marL="685800" lvl="0" indent="-342900">
                <a:buSzPts val="2200"/>
                <a:buFont typeface="Arial" panose="020B0604020202020204" pitchFamily="34" charset="0"/>
                <a:buChar char="•"/>
              </a:pPr>
              <a:r>
                <a:rPr lang="en-US" sz="2200">
                  <a:solidFill>
                    <a:srgbClr val="3F3F3F"/>
                  </a:solidFill>
                  <a:latin typeface="Open Sans"/>
                  <a:ea typeface="Open Sans"/>
                  <a:cs typeface="Open Sans"/>
                </a:rPr>
                <a:t>However, a single passphrase is used to authorize the association with the base station (i.e., allow a new client to set up a connection).</a:t>
              </a:r>
            </a:p>
            <a:p>
              <a:pPr marL="685800" lvl="0" indent="-342900">
                <a:buSzPts val="2200"/>
                <a:buFont typeface="Arial" panose="020B0604020202020204" pitchFamily="34" charset="0"/>
                <a:buChar char="•"/>
              </a:pPr>
              <a:r>
                <a:rPr lang="en-US" sz="2200">
                  <a:solidFill>
                    <a:srgbClr val="3F3F3F"/>
                  </a:solidFill>
                  <a:latin typeface="Open Sans"/>
                  <a:ea typeface="Open Sans"/>
                  <a:cs typeface="Open Sans"/>
                </a:rPr>
                <a:t>If the passphrase is not long enough, it could be guessed.</a:t>
              </a:r>
            </a:p>
            <a:p>
              <a:pPr marL="685800" lvl="0" indent="-342900">
                <a:buSzPts val="2200"/>
                <a:buFont typeface="Arial" panose="020B0604020202020204" pitchFamily="34" charset="0"/>
                <a:buChar char="•"/>
              </a:pPr>
              <a:r>
                <a:rPr lang="en-US" sz="2200">
                  <a:solidFill>
                    <a:srgbClr val="3F3F3F"/>
                  </a:solidFill>
                  <a:latin typeface="Open Sans"/>
                  <a:ea typeface="Open Sans"/>
                  <a:cs typeface="Open Sans"/>
                </a:rPr>
                <a:t>Usually, 14 characters or more for the passphrase are recommended.</a:t>
              </a:r>
            </a:p>
          </p:txBody>
        </p:sp>
        <p:sp>
          <p:nvSpPr>
            <p:cNvPr id="4531" name="Google Shape;4531;p184"/>
            <p:cNvSpPr/>
            <p:nvPr/>
          </p:nvSpPr>
          <p:spPr>
            <a:xfrm>
              <a:off x="9557208" y="1988906"/>
              <a:ext cx="5021593" cy="731364"/>
            </a:xfrm>
            <a:prstGeom prst="roundRect">
              <a:avLst>
                <a:gd name="adj" fmla="val 16667"/>
              </a:avLst>
            </a:prstGeom>
            <a:solidFill>
              <a:srgbClr val="E4B36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WIFI Protected Access(WPA)</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253196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24"/>
        <p:cNvGrpSpPr/>
        <p:nvPr/>
      </p:nvGrpSpPr>
      <p:grpSpPr>
        <a:xfrm>
          <a:off x="0" y="0"/>
          <a:ext cx="0" cy="0"/>
          <a:chOff x="0" y="0"/>
          <a:chExt cx="0" cy="0"/>
        </a:xfrm>
      </p:grpSpPr>
      <p:sp>
        <p:nvSpPr>
          <p:cNvPr id="4525" name="Google Shape;4525;p18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Secure Encryption Protocol</a:t>
            </a:r>
            <a:endParaRPr/>
          </a:p>
        </p:txBody>
      </p:sp>
      <p:pic>
        <p:nvPicPr>
          <p:cNvPr id="4527" name="Google Shape;4527;p184"/>
          <p:cNvPicPr preferRelativeResize="0"/>
          <p:nvPr/>
        </p:nvPicPr>
        <p:blipFill rotWithShape="1">
          <a:blip r:embed="rId3">
            <a:alphaModFix/>
          </a:blip>
          <a:srcRect/>
          <a:stretch/>
        </p:blipFill>
        <p:spPr>
          <a:xfrm>
            <a:off x="3575745" y="760639"/>
            <a:ext cx="9072000" cy="365760"/>
          </a:xfrm>
          <a:prstGeom prst="rect">
            <a:avLst/>
          </a:prstGeom>
          <a:noFill/>
          <a:ln>
            <a:noFill/>
          </a:ln>
        </p:spPr>
      </p:pic>
      <p:grpSp>
        <p:nvGrpSpPr>
          <p:cNvPr id="2" name="Group 1">
            <a:extLst>
              <a:ext uri="{FF2B5EF4-FFF2-40B4-BE49-F238E27FC236}">
                <a16:creationId xmlns:a16="http://schemas.microsoft.com/office/drawing/2014/main" id="{78327C13-481A-BD6D-F1D8-76A0CBA29189}"/>
              </a:ext>
            </a:extLst>
          </p:cNvPr>
          <p:cNvGrpSpPr/>
          <p:nvPr/>
        </p:nvGrpSpPr>
        <p:grpSpPr>
          <a:xfrm>
            <a:off x="1335717" y="1648792"/>
            <a:ext cx="13552055" cy="6734569"/>
            <a:chOff x="1677199" y="1985361"/>
            <a:chExt cx="13552055" cy="6734569"/>
          </a:xfrm>
        </p:grpSpPr>
        <p:sp>
          <p:nvSpPr>
            <p:cNvPr id="4528" name="Google Shape;4528;p184"/>
            <p:cNvSpPr/>
            <p:nvPr/>
          </p:nvSpPr>
          <p:spPr>
            <a:xfrm>
              <a:off x="1677199" y="2652091"/>
              <a:ext cx="6322500" cy="6067839"/>
            </a:xfrm>
            <a:prstGeom prst="roundRect">
              <a:avLst>
                <a:gd name="adj" fmla="val 10639"/>
              </a:avLst>
            </a:prstGeom>
            <a:noFill/>
            <a:ln w="19050" cap="flat" cmpd="sng">
              <a:solidFill>
                <a:srgbClr val="05668D"/>
              </a:solidFill>
              <a:prstDash val="solid"/>
              <a:round/>
              <a:headEnd type="none" w="sm" len="sm"/>
              <a:tailEnd type="none" w="sm" len="sm"/>
            </a:ln>
          </p:spPr>
          <p:txBody>
            <a:bodyPr spcFirstLastPara="1" wrap="square" lIns="91425" tIns="45700" rIns="91425" bIns="45700" anchor="ctr" anchorCtr="0">
              <a:noAutofit/>
            </a:bodyPr>
            <a:lstStyle/>
            <a:p>
              <a:pPr marL="685800" indent="-342900">
                <a:buSzPts val="2200"/>
                <a:buFont typeface="Arial" panose="020B0604020202020204" pitchFamily="34" charset="0"/>
                <a:buChar char="•"/>
              </a:pPr>
              <a:r>
                <a:rPr lang="en-US" sz="2200">
                  <a:solidFill>
                    <a:srgbClr val="3F3F3F"/>
                  </a:solidFill>
                  <a:latin typeface="Open Sans"/>
                  <a:ea typeface="Open Sans"/>
                  <a:cs typeface="Open Sans"/>
                </a:rPr>
                <a:t>It is a new method of securing wireless that was developed and is still considered secure. This is the amendment known as 802.11i, or WPA2.</a:t>
              </a:r>
            </a:p>
            <a:p>
              <a:pPr marL="685800" indent="-342900">
                <a:buSzPts val="2200"/>
                <a:buFont typeface="Arial" panose="020B0604020202020204" pitchFamily="34" charset="0"/>
                <a:buChar char="•"/>
              </a:pPr>
              <a:r>
                <a:rPr lang="en-US" sz="2200">
                  <a:solidFill>
                    <a:srgbClr val="3F3F3F"/>
                  </a:solidFill>
                  <a:latin typeface="Open Sans"/>
                  <a:ea typeface="Open Sans"/>
                  <a:cs typeface="Open Sans"/>
                </a:rPr>
                <a:t>WPA2 uses the Advanced Encryption Standard (AES), which is considered much more secure than the encryption used in WEP and WPA (TKIP).</a:t>
              </a:r>
            </a:p>
            <a:p>
              <a:pPr marL="685800" indent="-342900">
                <a:buSzPts val="2200"/>
                <a:buFont typeface="Arial" panose="020B0604020202020204" pitchFamily="34" charset="0"/>
                <a:buChar char="•"/>
              </a:pPr>
              <a:r>
                <a:rPr lang="en-US" sz="2200">
                  <a:solidFill>
                    <a:srgbClr val="3F3F3F"/>
                  </a:solidFill>
                  <a:latin typeface="Open Sans"/>
                  <a:ea typeface="Open Sans"/>
                  <a:cs typeface="Open Sans"/>
                </a:rPr>
                <a:t>WPA2 also introduced more seamless roaming, enabling clients to move from one AP to another on the same Wi-Fi network without having to reauthenticate.</a:t>
              </a:r>
              <a:endParaRPr lang="en-GB" sz="2200">
                <a:solidFill>
                  <a:srgbClr val="3F3F3F"/>
                </a:solidFill>
                <a:latin typeface="Open Sans"/>
                <a:ea typeface="Open Sans"/>
                <a:cs typeface="Open Sans"/>
              </a:endParaRPr>
            </a:p>
          </p:txBody>
        </p:sp>
        <p:sp>
          <p:nvSpPr>
            <p:cNvPr id="4529" name="Google Shape;4529;p184"/>
            <p:cNvSpPr/>
            <p:nvPr/>
          </p:nvSpPr>
          <p:spPr>
            <a:xfrm>
              <a:off x="2386624" y="1985361"/>
              <a:ext cx="4903649" cy="790347"/>
            </a:xfrm>
            <a:prstGeom prst="roundRect">
              <a:avLst>
                <a:gd name="adj" fmla="val 16667"/>
              </a:avLst>
            </a:prstGeom>
            <a:solidFill>
              <a:srgbClr val="05668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Wi-Fi Protected access-2(WPA2)</a:t>
              </a:r>
              <a:endParaRPr sz="1400" b="0" i="0" u="none" strike="noStrike" cap="none">
                <a:solidFill>
                  <a:srgbClr val="000000"/>
                </a:solidFill>
                <a:latin typeface="Arial"/>
                <a:ea typeface="Arial"/>
                <a:cs typeface="Arial"/>
                <a:sym typeface="Arial"/>
              </a:endParaRPr>
            </a:p>
          </p:txBody>
        </p:sp>
        <p:sp>
          <p:nvSpPr>
            <p:cNvPr id="4530" name="Google Shape;4530;p184"/>
            <p:cNvSpPr/>
            <p:nvPr/>
          </p:nvSpPr>
          <p:spPr>
            <a:xfrm>
              <a:off x="8906754" y="2652091"/>
              <a:ext cx="6322500" cy="6067839"/>
            </a:xfrm>
            <a:prstGeom prst="roundRect">
              <a:avLst>
                <a:gd name="adj" fmla="val 13426"/>
              </a:avLst>
            </a:prstGeom>
            <a:noFill/>
            <a:ln w="1905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685800" lvl="0" indent="-342900">
                <a:buSzPts val="2200"/>
                <a:buFont typeface="Arial" panose="020B0604020202020204" pitchFamily="34" charset="0"/>
                <a:buChar char="•"/>
              </a:pPr>
              <a:r>
                <a:rPr lang="en-US" sz="2200">
                  <a:solidFill>
                    <a:srgbClr val="3F3F3F"/>
                  </a:solidFill>
                  <a:latin typeface="Open Sans"/>
                  <a:ea typeface="Open Sans"/>
                  <a:cs typeface="Open Sans"/>
                </a:rPr>
                <a:t>It also standardizes the 128-bit cryptographic suite and disallows obsolete security protocols.</a:t>
              </a:r>
            </a:p>
            <a:p>
              <a:pPr marL="685800" lvl="0" indent="-342900">
                <a:buSzPts val="2200"/>
                <a:buFont typeface="Arial" panose="020B0604020202020204" pitchFamily="34" charset="0"/>
                <a:buChar char="•"/>
              </a:pPr>
              <a:r>
                <a:rPr lang="en-US" sz="2200">
                  <a:solidFill>
                    <a:srgbClr val="3F3F3F"/>
                  </a:solidFill>
                  <a:latin typeface="Open Sans"/>
                  <a:ea typeface="Open Sans"/>
                  <a:cs typeface="Open Sans"/>
                </a:rPr>
                <a:t>WPA3-Personal also uses AES encryption, like WPA3.</a:t>
              </a:r>
            </a:p>
            <a:p>
              <a:pPr marL="685800" lvl="0" indent="-342900">
                <a:buSzPts val="2200"/>
                <a:buFont typeface="Arial" panose="020B0604020202020204" pitchFamily="34" charset="0"/>
                <a:buChar char="•"/>
              </a:pPr>
              <a:r>
                <a:rPr lang="en-US" sz="2200">
                  <a:solidFill>
                    <a:srgbClr val="3F3F3F"/>
                  </a:solidFill>
                  <a:latin typeface="Open Sans"/>
                  <a:ea typeface="Open Sans"/>
                  <a:cs typeface="Open Sans"/>
                </a:rPr>
                <a:t>It uses Simultaneous Authentication of Equals (SAE), which is a more secure key exchange method compared to WPA2's PSK mode, making it more resistant to password-cracking attempts.</a:t>
              </a:r>
            </a:p>
            <a:p>
              <a:pPr marL="685800" lvl="0" indent="-342900">
                <a:buSzPts val="2200"/>
                <a:buFont typeface="Arial" panose="020B0604020202020204" pitchFamily="34" charset="0"/>
                <a:buChar char="•"/>
              </a:pPr>
              <a:r>
                <a:rPr lang="en-US" sz="2200">
                  <a:solidFill>
                    <a:srgbClr val="3F3F3F"/>
                  </a:solidFill>
                  <a:latin typeface="Open Sans"/>
                  <a:ea typeface="Open Sans"/>
                  <a:cs typeface="Open Sans"/>
                </a:rPr>
                <a:t>SAE also eliminates the reuse of encryption keys, requiring a new code with every interaction.</a:t>
              </a:r>
            </a:p>
          </p:txBody>
        </p:sp>
        <p:sp>
          <p:nvSpPr>
            <p:cNvPr id="4531" name="Google Shape;4531;p184"/>
            <p:cNvSpPr/>
            <p:nvPr/>
          </p:nvSpPr>
          <p:spPr>
            <a:xfrm>
              <a:off x="9557208" y="1988906"/>
              <a:ext cx="5021593" cy="731364"/>
            </a:xfrm>
            <a:prstGeom prst="roundRect">
              <a:avLst>
                <a:gd name="adj" fmla="val 16667"/>
              </a:avLst>
            </a:prstGeom>
            <a:solidFill>
              <a:srgbClr val="E4B36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Wi-Fi Protected access-3(WPA 3)</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73767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r>
              <a:rPr lang="en-US"/>
              <a:t>Mobile Management and Security</a:t>
            </a:r>
          </a:p>
        </p:txBody>
      </p:sp>
    </p:spTree>
    <p:extLst>
      <p:ext uri="{BB962C8B-B14F-4D97-AF65-F5344CB8AC3E}">
        <p14:creationId xmlns:p14="http://schemas.microsoft.com/office/powerpoint/2010/main" val="2956441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F2AA-402C-FAB2-3DF0-A8E4A94710C5}"/>
              </a:ext>
            </a:extLst>
          </p:cNvPr>
          <p:cNvSpPr>
            <a:spLocks noGrp="1"/>
          </p:cNvSpPr>
          <p:nvPr>
            <p:ph type="title"/>
          </p:nvPr>
        </p:nvSpPr>
        <p:spPr/>
        <p:txBody>
          <a:bodyPr/>
          <a:lstStyle/>
          <a:p>
            <a:r>
              <a:rPr lang="en-US">
                <a:solidFill>
                  <a:schemeClr val="tx1">
                    <a:lumMod val="75000"/>
                    <a:lumOff val="25000"/>
                  </a:schemeClr>
                </a:solidFill>
              </a:rPr>
              <a:t>Introduction to Mobile Management </a:t>
            </a:r>
          </a:p>
        </p:txBody>
      </p:sp>
      <p:grpSp>
        <p:nvGrpSpPr>
          <p:cNvPr id="5" name="Group 4">
            <a:extLst>
              <a:ext uri="{FF2B5EF4-FFF2-40B4-BE49-F238E27FC236}">
                <a16:creationId xmlns:a16="http://schemas.microsoft.com/office/drawing/2014/main" id="{728D7013-3ED3-07E2-09CC-EA0DA484A4EA}"/>
              </a:ext>
            </a:extLst>
          </p:cNvPr>
          <p:cNvGrpSpPr/>
          <p:nvPr/>
        </p:nvGrpSpPr>
        <p:grpSpPr>
          <a:xfrm>
            <a:off x="1790182" y="2504661"/>
            <a:ext cx="12675636" cy="3866048"/>
            <a:chOff x="1577078" y="2952527"/>
            <a:chExt cx="12675636" cy="3866048"/>
          </a:xfrm>
        </p:grpSpPr>
        <p:sp>
          <p:nvSpPr>
            <p:cNvPr id="22" name="Google Shape;582;ge961dd843d_0_334">
              <a:extLst>
                <a:ext uri="{FF2B5EF4-FFF2-40B4-BE49-F238E27FC236}">
                  <a16:creationId xmlns:a16="http://schemas.microsoft.com/office/drawing/2014/main" id="{4F487668-08EB-27BB-31FD-0369DB8B5B4F}"/>
                </a:ext>
              </a:extLst>
            </p:cNvPr>
            <p:cNvSpPr/>
            <p:nvPr/>
          </p:nvSpPr>
          <p:spPr>
            <a:xfrm>
              <a:off x="1577078" y="2952527"/>
              <a:ext cx="9113299" cy="3866048"/>
            </a:xfrm>
            <a:prstGeom prst="roundRect">
              <a:avLst>
                <a:gd name="adj" fmla="val 719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4000"/>
                </a:lnSpc>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Involves the administration and control of mobile devices within an organization</a:t>
              </a:r>
            </a:p>
            <a:p>
              <a:pPr marL="342900" indent="-342900">
                <a:lnSpc>
                  <a:spcPct val="114000"/>
                </a:lnSpc>
                <a:buFont typeface="Arial" panose="020B0604020202020204" pitchFamily="34" charset="0"/>
                <a:buChar char="•"/>
              </a:pPr>
              <a:endParaRPr lang="en-US" sz="1000">
                <a:solidFill>
                  <a:srgbClr val="404040"/>
                </a:solidFill>
                <a:latin typeface="Open Sans" panose="020B0606030504020204" pitchFamily="34" charset="0"/>
                <a:ea typeface="Open Sans"/>
                <a:cs typeface="Open Sans"/>
              </a:endParaRPr>
            </a:p>
            <a:p>
              <a:pPr marL="342900" indent="-342900">
                <a:lnSpc>
                  <a:spcPct val="114000"/>
                </a:lnSpc>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Includes activities such as device provisioning, configuration, security, and compliance</a:t>
              </a:r>
            </a:p>
            <a:p>
              <a:pPr marL="342900" indent="-342900">
                <a:lnSpc>
                  <a:spcPct val="114000"/>
                </a:lnSpc>
                <a:buFont typeface="Arial" panose="020B0604020202020204" pitchFamily="34" charset="0"/>
                <a:buChar char="•"/>
              </a:pPr>
              <a:endParaRPr lang="en-US" sz="1000">
                <a:solidFill>
                  <a:srgbClr val="404040"/>
                </a:solidFill>
                <a:latin typeface="Open Sans" panose="020B0606030504020204" pitchFamily="34" charset="0"/>
                <a:ea typeface="Open Sans"/>
                <a:cs typeface="Open Sans"/>
              </a:endParaRPr>
            </a:p>
            <a:p>
              <a:pPr marL="342900" indent="-342900">
                <a:lnSpc>
                  <a:spcPct val="114000"/>
                </a:lnSpc>
                <a:buFont typeface="Arial" panose="020B0604020202020204" pitchFamily="34" charset="0"/>
                <a:buChar char="•"/>
              </a:pPr>
              <a:r>
                <a:rPr lang="en-US" sz="2200">
                  <a:solidFill>
                    <a:srgbClr val="404040"/>
                  </a:solidFill>
                  <a:latin typeface="Open Sans" panose="020B0606030504020204" pitchFamily="34" charset="0"/>
                  <a:ea typeface="Open Sans"/>
                  <a:cs typeface="Open Sans"/>
                </a:rPr>
                <a:t>Encompasses deployment models and security solutions, such as Mobile Device Management, mobile application management, and content management, which will be discussed in detail in the following slides</a:t>
              </a:r>
              <a:endParaRPr lang="en-IN" sz="2200">
                <a:solidFill>
                  <a:srgbClr val="404040"/>
                </a:solidFill>
                <a:latin typeface="Open Sans" panose="020B0606030504020204" pitchFamily="34" charset="0"/>
                <a:ea typeface="Open Sans"/>
                <a:cs typeface="Open Sans"/>
              </a:endParaRPr>
            </a:p>
          </p:txBody>
        </p:sp>
        <p:pic>
          <p:nvPicPr>
            <p:cNvPr id="9" name="Picture 8">
              <a:extLst>
                <a:ext uri="{FF2B5EF4-FFF2-40B4-BE49-F238E27FC236}">
                  <a16:creationId xmlns:a16="http://schemas.microsoft.com/office/drawing/2014/main" id="{EF269DDB-90EE-BA99-95AD-69374D6B7D0F}"/>
                </a:ext>
              </a:extLst>
            </p:cNvPr>
            <p:cNvPicPr>
              <a:picLocks noChangeAspect="1"/>
            </p:cNvPicPr>
            <p:nvPr/>
          </p:nvPicPr>
          <p:blipFill>
            <a:blip r:embed="rId3"/>
            <a:stretch>
              <a:fillRect/>
            </a:stretch>
          </p:blipFill>
          <p:spPr>
            <a:xfrm>
              <a:off x="11449658" y="3618338"/>
              <a:ext cx="2803056" cy="2803056"/>
            </a:xfrm>
            <a:prstGeom prst="rect">
              <a:avLst/>
            </a:prstGeom>
          </p:spPr>
        </p:pic>
      </p:grpSp>
      <p:sp>
        <p:nvSpPr>
          <p:cNvPr id="4" name="Brandline_LVC">
            <a:extLst>
              <a:ext uri="{FF2B5EF4-FFF2-40B4-BE49-F238E27FC236}">
                <a16:creationId xmlns:a16="http://schemas.microsoft.com/office/drawing/2014/main" id="{7D6E4918-B318-7B5E-F377-163F16ACEC1C}"/>
              </a:ext>
            </a:extLst>
          </p:cNvPr>
          <p:cNvSpPr/>
          <p:nvPr/>
        </p:nvSpPr>
        <p:spPr>
          <a:xfrm>
            <a:off x="4038600" y="816324"/>
            <a:ext cx="8185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2264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2" name="Google Shape;562;p12"/>
          <p:cNvSpPr txBox="1">
            <a:spLocks noGrp="1"/>
          </p:cNvSpPr>
          <p:nvPr>
            <p:ph type="title" idx="4294967295"/>
          </p:nvPr>
        </p:nvSpPr>
        <p:spPr>
          <a:xfrm>
            <a:off x="-19050" y="269944"/>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chemeClr val="tx1">
                    <a:lumMod val="75000"/>
                    <a:lumOff val="25000"/>
                  </a:schemeClr>
                </a:solidFill>
                <a:latin typeface="Open Sans"/>
                <a:ea typeface="Open Sans"/>
                <a:cs typeface="Open Sans"/>
                <a:sym typeface="Open Sans"/>
              </a:rPr>
              <a:t>Mobile Device Security</a:t>
            </a:r>
            <a:endParaRPr lang="en-US" b="1">
              <a:solidFill>
                <a:schemeClr val="tx1">
                  <a:lumMod val="75000"/>
                  <a:lumOff val="25000"/>
                </a:schemeClr>
              </a:solidFill>
              <a:latin typeface="Open Sans"/>
              <a:ea typeface="Open Sans"/>
              <a:cs typeface="Open Sans"/>
              <a:sym typeface="Open Sans"/>
            </a:endParaRPr>
          </a:p>
        </p:txBody>
      </p:sp>
      <p:grpSp>
        <p:nvGrpSpPr>
          <p:cNvPr id="5" name="Group 4">
            <a:extLst>
              <a:ext uri="{FF2B5EF4-FFF2-40B4-BE49-F238E27FC236}">
                <a16:creationId xmlns:a16="http://schemas.microsoft.com/office/drawing/2014/main" id="{6D54F2CF-ABBB-6594-A86A-926237B111DD}"/>
              </a:ext>
            </a:extLst>
          </p:cNvPr>
          <p:cNvGrpSpPr/>
          <p:nvPr/>
        </p:nvGrpSpPr>
        <p:grpSpPr>
          <a:xfrm>
            <a:off x="1964056" y="2065888"/>
            <a:ext cx="12327889" cy="5402244"/>
            <a:chOff x="1964055" y="2124073"/>
            <a:chExt cx="12327889" cy="5402244"/>
          </a:xfrm>
        </p:grpSpPr>
        <p:sp>
          <p:nvSpPr>
            <p:cNvPr id="560" name="Google Shape;560;p12"/>
            <p:cNvSpPr/>
            <p:nvPr/>
          </p:nvSpPr>
          <p:spPr>
            <a:xfrm>
              <a:off x="1964055" y="2124073"/>
              <a:ext cx="12327889" cy="5402243"/>
            </a:xfrm>
            <a:prstGeom prst="roundRect">
              <a:avLst>
                <a:gd name="adj" fmla="val 3147"/>
              </a:avLst>
            </a:prstGeom>
            <a:solidFill>
              <a:srgbClr val="EAF7FC"/>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60950" rIns="121900" bIns="60950" anchor="ctr" anchorCtr="0">
              <a:noAutofit/>
            </a:bodyPr>
            <a:lstStyle/>
            <a:p>
              <a:pPr marL="292100" marR="0" lvl="0" indent="-292100" algn="l" rtl="0">
                <a:spcBef>
                  <a:spcPts val="0"/>
                </a:spcBef>
                <a:spcAft>
                  <a:spcPts val="0"/>
                </a:spcAft>
                <a:buNone/>
              </a:pPr>
              <a:endParaRPr sz="2200">
                <a:solidFill>
                  <a:schemeClr val="dk1"/>
                </a:solidFill>
                <a:latin typeface="Open Sans"/>
                <a:ea typeface="Open Sans"/>
                <a:cs typeface="Open Sans"/>
                <a:sym typeface="Open Sans"/>
              </a:endParaRPr>
            </a:p>
          </p:txBody>
        </p:sp>
        <p:sp>
          <p:nvSpPr>
            <p:cNvPr id="561" name="Google Shape;561;p12"/>
            <p:cNvSpPr txBox="1"/>
            <p:nvPr/>
          </p:nvSpPr>
          <p:spPr>
            <a:xfrm>
              <a:off x="2140268" y="2321906"/>
              <a:ext cx="6828920" cy="5204411"/>
            </a:xfrm>
            <a:prstGeom prst="rect">
              <a:avLst/>
            </a:prstGeom>
            <a:noFill/>
            <a:ln>
              <a:noFill/>
            </a:ln>
          </p:spPr>
          <p:txBody>
            <a:bodyPr spcFirstLastPara="1" wrap="square" lIns="45675" tIns="45675" rIns="45675" bIns="45675" anchor="t" anchorCtr="0">
              <a:spAutoFit/>
            </a:bodyPr>
            <a:lstStyle/>
            <a:p>
              <a:pPr marL="342900" lvl="0" indent="-342900">
                <a:lnSpc>
                  <a:spcPct val="113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Cell phones, tablets, computers, and more have become a dominant part of our everyday lives.</a:t>
              </a:r>
            </a:p>
            <a:p>
              <a:pPr marL="342900" lvl="0" indent="-342900">
                <a:lnSpc>
                  <a:spcPct val="113000"/>
                </a:lnSpc>
                <a:buFont typeface="Arial" panose="020B0604020202020204" pitchFamily="34" charset="0"/>
                <a:buChar char="•"/>
              </a:pPr>
              <a:endParaRPr lang="en-IN" sz="1000">
                <a:solidFill>
                  <a:schemeClr val="tx1">
                    <a:lumMod val="75000"/>
                    <a:lumOff val="25000"/>
                  </a:schemeClr>
                </a:solidFill>
                <a:latin typeface="Open Sans"/>
                <a:ea typeface="Open Sans"/>
                <a:cs typeface="Open Sans"/>
              </a:endParaRPr>
            </a:p>
            <a:p>
              <a:pPr marL="342900" lvl="0" indent="-342900">
                <a:lnSpc>
                  <a:spcPct val="113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devices store information such as contact lists, passwords, emails, texts, and other data.</a:t>
              </a:r>
            </a:p>
            <a:p>
              <a:pPr marL="342900" lvl="0" indent="-342900">
                <a:lnSpc>
                  <a:spcPct val="113000"/>
                </a:lnSpc>
                <a:buFont typeface="Arial" panose="020B0604020202020204" pitchFamily="34" charset="0"/>
                <a:buChar char="•"/>
              </a:pPr>
              <a:endParaRPr lang="en-IN" sz="1000">
                <a:solidFill>
                  <a:schemeClr val="tx1">
                    <a:lumMod val="75000"/>
                    <a:lumOff val="25000"/>
                  </a:schemeClr>
                </a:solidFill>
                <a:latin typeface="Open Sans"/>
                <a:ea typeface="Open Sans"/>
                <a:cs typeface="Open Sans"/>
              </a:endParaRPr>
            </a:p>
            <a:p>
              <a:pPr marL="342900" lvl="0" indent="-342900">
                <a:lnSpc>
                  <a:spcPct val="113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attacks on your mobile device aim to steal private information, including bank details, login credentials, and other sensitive data.</a:t>
              </a:r>
            </a:p>
            <a:p>
              <a:pPr marL="342900" lvl="0" indent="-342900">
                <a:lnSpc>
                  <a:spcPct val="113000"/>
                </a:lnSpc>
                <a:buFont typeface="Arial" panose="020B0604020202020204" pitchFamily="34" charset="0"/>
                <a:buChar char="•"/>
              </a:pPr>
              <a:endParaRPr lang="en-IN" sz="1000">
                <a:solidFill>
                  <a:schemeClr val="tx1">
                    <a:lumMod val="75000"/>
                    <a:lumOff val="25000"/>
                  </a:schemeClr>
                </a:solidFill>
                <a:latin typeface="Open Sans"/>
                <a:ea typeface="Open Sans"/>
                <a:cs typeface="Open Sans"/>
              </a:endParaRPr>
            </a:p>
            <a:p>
              <a:pPr marL="342900" lvl="0" indent="-342900">
                <a:lnSpc>
                  <a:spcPct val="113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Mobile device security protects your data from security threats, prevents data breaches, blocks unauthorized access to sensitive information, and mitigates data loss due to user error, theft, or misplacement.</a:t>
              </a:r>
            </a:p>
          </p:txBody>
        </p:sp>
        <p:pic>
          <p:nvPicPr>
            <p:cNvPr id="3" name="Picture 2">
              <a:extLst>
                <a:ext uri="{FF2B5EF4-FFF2-40B4-BE49-F238E27FC236}">
                  <a16:creationId xmlns:a16="http://schemas.microsoft.com/office/drawing/2014/main" id="{039CE044-609A-4A36-6B4E-01F0D9BF82AA}"/>
                </a:ext>
              </a:extLst>
            </p:cNvPr>
            <p:cNvPicPr>
              <a:picLocks noChangeAspect="1"/>
            </p:cNvPicPr>
            <p:nvPr/>
          </p:nvPicPr>
          <p:blipFill>
            <a:blip r:embed="rId3"/>
            <a:stretch>
              <a:fillRect/>
            </a:stretch>
          </p:blipFill>
          <p:spPr>
            <a:xfrm>
              <a:off x="9681085" y="2887249"/>
              <a:ext cx="3875890" cy="3875891"/>
            </a:xfrm>
            <a:prstGeom prst="rect">
              <a:avLst/>
            </a:prstGeom>
          </p:spPr>
        </p:pic>
      </p:grpSp>
      <p:sp>
        <p:nvSpPr>
          <p:cNvPr id="4" name="Brandline_LVC">
            <a:extLst>
              <a:ext uri="{FF2B5EF4-FFF2-40B4-BE49-F238E27FC236}">
                <a16:creationId xmlns:a16="http://schemas.microsoft.com/office/drawing/2014/main" id="{76C7A0F5-CD58-B6DB-1EE4-899A66C8D3F2}"/>
              </a:ext>
            </a:extLst>
          </p:cNvPr>
          <p:cNvSpPr/>
          <p:nvPr/>
        </p:nvSpPr>
        <p:spPr>
          <a:xfrm>
            <a:off x="5626100" y="836583"/>
            <a:ext cx="5014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939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8">
          <a:extLst>
            <a:ext uri="{FF2B5EF4-FFF2-40B4-BE49-F238E27FC236}">
              <a16:creationId xmlns:a16="http://schemas.microsoft.com/office/drawing/2014/main" id="{BED3AB44-7E65-A21C-9D2F-A42BCDA57447}"/>
            </a:ext>
          </a:extLst>
        </p:cNvPr>
        <p:cNvGrpSpPr/>
        <p:nvPr/>
      </p:nvGrpSpPr>
      <p:grpSpPr>
        <a:xfrm>
          <a:off x="0" y="0"/>
          <a:ext cx="0" cy="0"/>
          <a:chOff x="0" y="0"/>
          <a:chExt cx="0" cy="0"/>
        </a:xfrm>
      </p:grpSpPr>
      <p:sp>
        <p:nvSpPr>
          <p:cNvPr id="1039" name="Google Shape;1039;ge872add672_5_150">
            <a:extLst>
              <a:ext uri="{FF2B5EF4-FFF2-40B4-BE49-F238E27FC236}">
                <a16:creationId xmlns:a16="http://schemas.microsoft.com/office/drawing/2014/main" id="{2AE2A220-50BF-16DE-9252-458ADA0CB9AE}"/>
              </a:ext>
            </a:extLst>
          </p:cNvPr>
          <p:cNvSpPr txBox="1">
            <a:spLocks noGrp="1"/>
          </p:cNvSpPr>
          <p:nvPr>
            <p:ph type="title"/>
          </p:nvPr>
        </p:nvSpPr>
        <p:spPr>
          <a:xfrm>
            <a:off x="-7730914" y="210423"/>
            <a:ext cx="31717707"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Types of Baselines</a:t>
            </a:r>
            <a:endParaRPr/>
          </a:p>
        </p:txBody>
      </p:sp>
      <p:sp>
        <p:nvSpPr>
          <p:cNvPr id="3" name="Brandline_LVC">
            <a:extLst>
              <a:ext uri="{FF2B5EF4-FFF2-40B4-BE49-F238E27FC236}">
                <a16:creationId xmlns:a16="http://schemas.microsoft.com/office/drawing/2014/main" id="{663A49E6-23CA-6413-D911-399B2267E15E}"/>
              </a:ext>
            </a:extLst>
          </p:cNvPr>
          <p:cNvSpPr/>
          <p:nvPr/>
        </p:nvSpPr>
        <p:spPr>
          <a:xfrm>
            <a:off x="6108700" y="796897"/>
            <a:ext cx="4046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AA4FB1B1-EE33-7A77-FEA4-F02153F61720}"/>
              </a:ext>
            </a:extLst>
          </p:cNvPr>
          <p:cNvGrpSpPr/>
          <p:nvPr/>
        </p:nvGrpSpPr>
        <p:grpSpPr>
          <a:xfrm rot="5400000">
            <a:off x="1300588" y="418671"/>
            <a:ext cx="3804203" cy="5064265"/>
            <a:chOff x="2340287" y="3373756"/>
            <a:chExt cx="9969583" cy="2866426"/>
          </a:xfrm>
        </p:grpSpPr>
        <p:grpSp>
          <p:nvGrpSpPr>
            <p:cNvPr id="5" name="Group 4">
              <a:extLst>
                <a:ext uri="{FF2B5EF4-FFF2-40B4-BE49-F238E27FC236}">
                  <a16:creationId xmlns:a16="http://schemas.microsoft.com/office/drawing/2014/main" id="{0C259375-C0C2-B6E7-51E1-2194574307D7}"/>
                </a:ext>
              </a:extLst>
            </p:cNvPr>
            <p:cNvGrpSpPr/>
            <p:nvPr/>
          </p:nvGrpSpPr>
          <p:grpSpPr>
            <a:xfrm>
              <a:off x="2340287" y="3459504"/>
              <a:ext cx="9969583" cy="2780678"/>
              <a:chOff x="990498" y="1258299"/>
              <a:chExt cx="9969583" cy="3218293"/>
            </a:xfrm>
          </p:grpSpPr>
          <p:grpSp>
            <p:nvGrpSpPr>
              <p:cNvPr id="7" name="Group 6">
                <a:extLst>
                  <a:ext uri="{FF2B5EF4-FFF2-40B4-BE49-F238E27FC236}">
                    <a16:creationId xmlns:a16="http://schemas.microsoft.com/office/drawing/2014/main" id="{C4BEFE8C-F112-6799-CD6E-2222F20DE35E}"/>
                  </a:ext>
                </a:extLst>
              </p:cNvPr>
              <p:cNvGrpSpPr/>
              <p:nvPr/>
            </p:nvGrpSpPr>
            <p:grpSpPr>
              <a:xfrm>
                <a:off x="990498" y="1258299"/>
                <a:ext cx="9969583" cy="3218293"/>
                <a:chOff x="1562535" y="4355355"/>
                <a:chExt cx="9969583" cy="3314884"/>
              </a:xfrm>
            </p:grpSpPr>
            <p:sp>
              <p:nvSpPr>
                <p:cNvPr id="9" name="Rectangle: Rounded Corners 8">
                  <a:extLst>
                    <a:ext uri="{FF2B5EF4-FFF2-40B4-BE49-F238E27FC236}">
                      <a16:creationId xmlns:a16="http://schemas.microsoft.com/office/drawing/2014/main" id="{4FD92494-9CD3-6340-5D69-A40E382637AA}"/>
                    </a:ext>
                  </a:extLst>
                </p:cNvPr>
                <p:cNvSpPr/>
                <p:nvPr/>
              </p:nvSpPr>
              <p:spPr>
                <a:xfrm>
                  <a:off x="1562535" y="4355355"/>
                  <a:ext cx="9969583" cy="3314884"/>
                </a:xfrm>
                <a:prstGeom prst="roundRect">
                  <a:avLst>
                    <a:gd name="adj" fmla="val 8753"/>
                  </a:avLst>
                </a:prstGeom>
                <a:solidFill>
                  <a:srgbClr val="33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 Placeholder 3">
                  <a:extLst>
                    <a:ext uri="{FF2B5EF4-FFF2-40B4-BE49-F238E27FC236}">
                      <a16:creationId xmlns:a16="http://schemas.microsoft.com/office/drawing/2014/main" id="{C040D10F-CFF2-66FD-4D16-576E507D82D5}"/>
                    </a:ext>
                  </a:extLst>
                </p:cNvPr>
                <p:cNvSpPr txBox="1">
                  <a:spLocks/>
                </p:cNvSpPr>
                <p:nvPr/>
              </p:nvSpPr>
              <p:spPr>
                <a:xfrm rot="16200000">
                  <a:off x="1762902" y="5129573"/>
                  <a:ext cx="2571721" cy="1721862"/>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1270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Infrastructure baseline</a:t>
                  </a:r>
                </a:p>
                <a:p>
                  <a:pPr marL="0" marR="0" lvl="0" indent="12700" algn="ctr" rtl="0">
                    <a:lnSpc>
                      <a:spcPct val="100000"/>
                    </a:lnSpc>
                    <a:spcBef>
                      <a:spcPts val="0"/>
                    </a:spcBef>
                    <a:spcAft>
                      <a:spcPts val="0"/>
                    </a:spcAft>
                    <a:buClr>
                      <a:srgbClr val="000000"/>
                    </a:buClr>
                    <a:buSzPts val="2200"/>
                    <a:buFont typeface="Arial"/>
                    <a:buNone/>
                  </a:pPr>
                  <a:endParaRPr lang="en-US" sz="2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sp>
            <p:nvSpPr>
              <p:cNvPr id="8" name="Rectangle: Rounded Corners 7">
                <a:extLst>
                  <a:ext uri="{FF2B5EF4-FFF2-40B4-BE49-F238E27FC236}">
                    <a16:creationId xmlns:a16="http://schemas.microsoft.com/office/drawing/2014/main" id="{BCD16E89-68EE-98A2-B270-74DCD33F4126}"/>
                  </a:ext>
                </a:extLst>
              </p:cNvPr>
              <p:cNvSpPr/>
              <p:nvPr/>
            </p:nvSpPr>
            <p:spPr>
              <a:xfrm>
                <a:off x="3119314" y="1405733"/>
                <a:ext cx="7252398" cy="2948635"/>
              </a:xfrm>
              <a:prstGeom prst="roundRect">
                <a:avLst>
                  <a:gd name="adj" fmla="val 8118"/>
                </a:avLst>
              </a:prstGeom>
              <a:solidFill>
                <a:schemeClr val="bg1"/>
              </a:solidFill>
              <a:ln w="38100">
                <a:solidFill>
                  <a:srgbClr val="2992A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 name="Text Placeholder 3">
              <a:extLst>
                <a:ext uri="{FF2B5EF4-FFF2-40B4-BE49-F238E27FC236}">
                  <a16:creationId xmlns:a16="http://schemas.microsoft.com/office/drawing/2014/main" id="{7B57B0D9-E5B6-9482-78A7-1567B3A5A231}"/>
                </a:ext>
              </a:extLst>
            </p:cNvPr>
            <p:cNvSpPr txBox="1">
              <a:spLocks/>
            </p:cNvSpPr>
            <p:nvPr/>
          </p:nvSpPr>
          <p:spPr>
            <a:xfrm rot="16200000">
              <a:off x="5800933" y="2708682"/>
              <a:ext cx="2780679" cy="4110828"/>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marR="0" lvl="0" algn="ctr" rtl="0">
                <a:lnSpc>
                  <a:spcPct val="115000"/>
                </a:lnSpc>
                <a:spcBef>
                  <a:spcPts val="0"/>
                </a:spcBef>
                <a:spcAft>
                  <a:spcPts val="0"/>
                </a:spcAft>
                <a:buClr>
                  <a:srgbClr val="000000"/>
                </a:buClr>
                <a:buSzPct val="100000"/>
              </a:pPr>
              <a:r>
                <a:rPr lang="en-US" sz="2200" b="0" i="0" u="none" strike="noStrike" cap="none">
                  <a:solidFill>
                    <a:srgbClr val="3F3F3F"/>
                  </a:solidFill>
                  <a:latin typeface="Open Sans"/>
                  <a:ea typeface="Open Sans"/>
                  <a:cs typeface="Open Sans"/>
                  <a:sym typeface="Open Sans"/>
                </a:rPr>
                <a:t>This is a snapshot of your infrastructure's configuration, including virtual machines, storage buckets, networking settings, and security policies.</a:t>
              </a:r>
            </a:p>
          </p:txBody>
        </p:sp>
      </p:grpSp>
      <p:grpSp>
        <p:nvGrpSpPr>
          <p:cNvPr id="11" name="Group 10">
            <a:extLst>
              <a:ext uri="{FF2B5EF4-FFF2-40B4-BE49-F238E27FC236}">
                <a16:creationId xmlns:a16="http://schemas.microsoft.com/office/drawing/2014/main" id="{73A6CCA6-6A68-8A9A-BCB4-F4320BEF3400}"/>
              </a:ext>
            </a:extLst>
          </p:cNvPr>
          <p:cNvGrpSpPr/>
          <p:nvPr/>
        </p:nvGrpSpPr>
        <p:grpSpPr>
          <a:xfrm rot="5400000">
            <a:off x="6604857" y="403683"/>
            <a:ext cx="3804202" cy="5094242"/>
            <a:chOff x="2340286" y="3754690"/>
            <a:chExt cx="10804144" cy="2596895"/>
          </a:xfrm>
        </p:grpSpPr>
        <p:grpSp>
          <p:nvGrpSpPr>
            <p:cNvPr id="12" name="Group 11">
              <a:extLst>
                <a:ext uri="{FF2B5EF4-FFF2-40B4-BE49-F238E27FC236}">
                  <a16:creationId xmlns:a16="http://schemas.microsoft.com/office/drawing/2014/main" id="{F04991CE-1996-AC33-33DE-31EB6D5E158E}"/>
                </a:ext>
              </a:extLst>
            </p:cNvPr>
            <p:cNvGrpSpPr/>
            <p:nvPr/>
          </p:nvGrpSpPr>
          <p:grpSpPr>
            <a:xfrm>
              <a:off x="2340286" y="3754690"/>
              <a:ext cx="10804144" cy="2596895"/>
              <a:chOff x="990497" y="1599941"/>
              <a:chExt cx="10804144" cy="3005586"/>
            </a:xfrm>
          </p:grpSpPr>
          <p:grpSp>
            <p:nvGrpSpPr>
              <p:cNvPr id="14" name="Group 13">
                <a:extLst>
                  <a:ext uri="{FF2B5EF4-FFF2-40B4-BE49-F238E27FC236}">
                    <a16:creationId xmlns:a16="http://schemas.microsoft.com/office/drawing/2014/main" id="{BAFBA414-70BE-5BDE-9B42-E181493071B9}"/>
                  </a:ext>
                </a:extLst>
              </p:cNvPr>
              <p:cNvGrpSpPr/>
              <p:nvPr/>
            </p:nvGrpSpPr>
            <p:grpSpPr>
              <a:xfrm>
                <a:off x="990497" y="1599941"/>
                <a:ext cx="10804144" cy="3005586"/>
                <a:chOff x="1562534" y="4707250"/>
                <a:chExt cx="10804144" cy="3095793"/>
              </a:xfrm>
            </p:grpSpPr>
            <p:sp>
              <p:nvSpPr>
                <p:cNvPr id="16" name="Rectangle: Rounded Corners 15">
                  <a:extLst>
                    <a:ext uri="{FF2B5EF4-FFF2-40B4-BE49-F238E27FC236}">
                      <a16:creationId xmlns:a16="http://schemas.microsoft.com/office/drawing/2014/main" id="{7656AF14-0505-E024-E0ED-F3A45DD02E1F}"/>
                    </a:ext>
                  </a:extLst>
                </p:cNvPr>
                <p:cNvSpPr/>
                <p:nvPr/>
              </p:nvSpPr>
              <p:spPr>
                <a:xfrm>
                  <a:off x="1562534" y="4707250"/>
                  <a:ext cx="10804144" cy="3095793"/>
                </a:xfrm>
                <a:prstGeom prst="roundRect">
                  <a:avLst>
                    <a:gd name="adj" fmla="val 8753"/>
                  </a:avLst>
                </a:prstGeom>
                <a:solidFill>
                  <a:srgbClr val="E36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 Placeholder 3">
                  <a:extLst>
                    <a:ext uri="{FF2B5EF4-FFF2-40B4-BE49-F238E27FC236}">
                      <a16:creationId xmlns:a16="http://schemas.microsoft.com/office/drawing/2014/main" id="{77878563-887C-4FFB-B528-210DF1F4B4DD}"/>
                    </a:ext>
                  </a:extLst>
                </p:cNvPr>
                <p:cNvSpPr txBox="1">
                  <a:spLocks/>
                </p:cNvSpPr>
                <p:nvPr/>
              </p:nvSpPr>
              <p:spPr>
                <a:xfrm rot="16200000">
                  <a:off x="2082675" y="5447981"/>
                  <a:ext cx="1932172" cy="1721861"/>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Security baseline</a:t>
                  </a:r>
                  <a:endParaRPr lang="en-US" sz="2200" b="1"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sp>
            <p:nvSpPr>
              <p:cNvPr id="15" name="Rectangle: Rounded Corners 14">
                <a:extLst>
                  <a:ext uri="{FF2B5EF4-FFF2-40B4-BE49-F238E27FC236}">
                    <a16:creationId xmlns:a16="http://schemas.microsoft.com/office/drawing/2014/main" id="{BDB01084-57A9-972C-F06B-34ADB079D282}"/>
                  </a:ext>
                </a:extLst>
              </p:cNvPr>
              <p:cNvSpPr/>
              <p:nvPr/>
            </p:nvSpPr>
            <p:spPr>
              <a:xfrm>
                <a:off x="3172798" y="1703732"/>
                <a:ext cx="8290459" cy="2798064"/>
              </a:xfrm>
              <a:prstGeom prst="roundRect">
                <a:avLst>
                  <a:gd name="adj" fmla="val 8118"/>
                </a:avLst>
              </a:prstGeom>
              <a:solidFill>
                <a:schemeClr val="bg1"/>
              </a:solidFill>
              <a:ln w="38100">
                <a:solidFill>
                  <a:srgbClr val="DC4C4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3" name="Text Placeholder 3">
              <a:extLst>
                <a:ext uri="{FF2B5EF4-FFF2-40B4-BE49-F238E27FC236}">
                  <a16:creationId xmlns:a16="http://schemas.microsoft.com/office/drawing/2014/main" id="{371FAF5D-3F8C-6C51-3533-0D6772523E8F}"/>
                </a:ext>
              </a:extLst>
            </p:cNvPr>
            <p:cNvSpPr txBox="1">
              <a:spLocks/>
            </p:cNvSpPr>
            <p:nvPr/>
          </p:nvSpPr>
          <p:spPr>
            <a:xfrm rot="16200000">
              <a:off x="4635805" y="4050294"/>
              <a:ext cx="2329583" cy="1917731"/>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marR="0" lvl="0" algn="ctr" rtl="0">
                <a:lnSpc>
                  <a:spcPct val="115000"/>
                </a:lnSpc>
                <a:spcBef>
                  <a:spcPts val="0"/>
                </a:spcBef>
                <a:spcAft>
                  <a:spcPts val="0"/>
                </a:spcAft>
                <a:buClr>
                  <a:srgbClr val="000000"/>
                </a:buClr>
                <a:buSzPct val="100000"/>
              </a:pPr>
              <a:r>
                <a:rPr lang="en-US" sz="2200" b="0" i="0" u="none" strike="noStrike" cap="none">
                  <a:solidFill>
                    <a:srgbClr val="3F3F3F"/>
                  </a:solidFill>
                  <a:latin typeface="Open Sans"/>
                  <a:ea typeface="Open Sans"/>
                  <a:cs typeface="Open Sans"/>
                  <a:sym typeface="Open Sans"/>
                </a:rPr>
                <a:t>This defines the minimum security requirements for your resources. It helps you identify and address potential security risks and ensure compliance with relevant regulations.</a:t>
              </a:r>
            </a:p>
          </p:txBody>
        </p:sp>
      </p:grpSp>
      <p:grpSp>
        <p:nvGrpSpPr>
          <p:cNvPr id="18" name="Group 17">
            <a:extLst>
              <a:ext uri="{FF2B5EF4-FFF2-40B4-BE49-F238E27FC236}">
                <a16:creationId xmlns:a16="http://schemas.microsoft.com/office/drawing/2014/main" id="{9BED73D4-A5E1-6F79-70C3-2F68F48C0C8C}"/>
              </a:ext>
            </a:extLst>
          </p:cNvPr>
          <p:cNvGrpSpPr/>
          <p:nvPr/>
        </p:nvGrpSpPr>
        <p:grpSpPr>
          <a:xfrm rot="5400000">
            <a:off x="11768140" y="510860"/>
            <a:ext cx="3804202" cy="4887038"/>
            <a:chOff x="2340286" y="3754690"/>
            <a:chExt cx="10804144" cy="2596895"/>
          </a:xfrm>
        </p:grpSpPr>
        <p:grpSp>
          <p:nvGrpSpPr>
            <p:cNvPr id="19" name="Group 18">
              <a:extLst>
                <a:ext uri="{FF2B5EF4-FFF2-40B4-BE49-F238E27FC236}">
                  <a16:creationId xmlns:a16="http://schemas.microsoft.com/office/drawing/2014/main" id="{58CB7C6E-D04D-96ED-AAE2-E63777D7ECA8}"/>
                </a:ext>
              </a:extLst>
            </p:cNvPr>
            <p:cNvGrpSpPr/>
            <p:nvPr/>
          </p:nvGrpSpPr>
          <p:grpSpPr>
            <a:xfrm>
              <a:off x="2340286" y="3754690"/>
              <a:ext cx="10804144" cy="2596895"/>
              <a:chOff x="990497" y="1599941"/>
              <a:chExt cx="10804144" cy="3005586"/>
            </a:xfrm>
          </p:grpSpPr>
          <p:grpSp>
            <p:nvGrpSpPr>
              <p:cNvPr id="21" name="Group 20">
                <a:extLst>
                  <a:ext uri="{FF2B5EF4-FFF2-40B4-BE49-F238E27FC236}">
                    <a16:creationId xmlns:a16="http://schemas.microsoft.com/office/drawing/2014/main" id="{BBB50582-5E6B-804D-A2D0-37DC9C1EAD3B}"/>
                  </a:ext>
                </a:extLst>
              </p:cNvPr>
              <p:cNvGrpSpPr/>
              <p:nvPr/>
            </p:nvGrpSpPr>
            <p:grpSpPr>
              <a:xfrm>
                <a:off x="990497" y="1599941"/>
                <a:ext cx="10804144" cy="3005586"/>
                <a:chOff x="1562534" y="4707250"/>
                <a:chExt cx="10804144" cy="3095793"/>
              </a:xfrm>
            </p:grpSpPr>
            <p:sp>
              <p:nvSpPr>
                <p:cNvPr id="23" name="Rectangle: Rounded Corners 22">
                  <a:extLst>
                    <a:ext uri="{FF2B5EF4-FFF2-40B4-BE49-F238E27FC236}">
                      <a16:creationId xmlns:a16="http://schemas.microsoft.com/office/drawing/2014/main" id="{1758F567-3D40-E647-AE9B-673B160621F7}"/>
                    </a:ext>
                  </a:extLst>
                </p:cNvPr>
                <p:cNvSpPr/>
                <p:nvPr/>
              </p:nvSpPr>
              <p:spPr>
                <a:xfrm>
                  <a:off x="1562534" y="4707250"/>
                  <a:ext cx="10804144" cy="3095793"/>
                </a:xfrm>
                <a:prstGeom prst="roundRect">
                  <a:avLst>
                    <a:gd name="adj" fmla="val 8753"/>
                  </a:avLst>
                </a:prstGeom>
                <a:solidFill>
                  <a:srgbClr val="E7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 Placeholder 3">
                  <a:extLst>
                    <a:ext uri="{FF2B5EF4-FFF2-40B4-BE49-F238E27FC236}">
                      <a16:creationId xmlns:a16="http://schemas.microsoft.com/office/drawing/2014/main" id="{7E7A5E7A-FBDA-DD9B-C453-E7A90A02EEAF}"/>
                    </a:ext>
                  </a:extLst>
                </p:cNvPr>
                <p:cNvSpPr txBox="1">
                  <a:spLocks/>
                </p:cNvSpPr>
                <p:nvPr/>
              </p:nvSpPr>
              <p:spPr>
                <a:xfrm rot="16200000">
                  <a:off x="1986066" y="5447981"/>
                  <a:ext cx="2125389" cy="1721861"/>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ctr" rtl="0">
                    <a:lnSpc>
                      <a:spcPct val="90000"/>
                    </a:lnSpc>
                    <a:spcBef>
                      <a:spcPts val="0"/>
                    </a:spcBef>
                    <a:spcAft>
                      <a:spcPts val="0"/>
                    </a:spcAft>
                    <a:buClr>
                      <a:srgbClr val="000000"/>
                    </a:buClr>
                    <a:buSzPts val="2400"/>
                    <a:buFont typeface="Arial"/>
                    <a:buNone/>
                  </a:pPr>
                  <a:r>
                    <a:rPr lang="en-US" sz="2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Performance baseline</a:t>
                  </a:r>
                  <a:endParaRPr lang="en-US" sz="2200" b="1"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sp>
            <p:nvSpPr>
              <p:cNvPr id="22" name="Rectangle: Rounded Corners 21">
                <a:extLst>
                  <a:ext uri="{FF2B5EF4-FFF2-40B4-BE49-F238E27FC236}">
                    <a16:creationId xmlns:a16="http://schemas.microsoft.com/office/drawing/2014/main" id="{631142E4-47A0-3C6C-5F40-2AFC950F7C8E}"/>
                  </a:ext>
                </a:extLst>
              </p:cNvPr>
              <p:cNvSpPr/>
              <p:nvPr/>
            </p:nvSpPr>
            <p:spPr>
              <a:xfrm>
                <a:off x="3172798" y="1703732"/>
                <a:ext cx="8290459" cy="2798064"/>
              </a:xfrm>
              <a:prstGeom prst="roundRect">
                <a:avLst>
                  <a:gd name="adj" fmla="val 8118"/>
                </a:avLst>
              </a:prstGeom>
              <a:solidFill>
                <a:schemeClr val="bg1"/>
              </a:solidFill>
              <a:ln w="38100">
                <a:solidFill>
                  <a:srgbClr val="D26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3">
              <a:extLst>
                <a:ext uri="{FF2B5EF4-FFF2-40B4-BE49-F238E27FC236}">
                  <a16:creationId xmlns:a16="http://schemas.microsoft.com/office/drawing/2014/main" id="{A50CE030-E191-447E-8986-A98D6D2B7596}"/>
                </a:ext>
              </a:extLst>
            </p:cNvPr>
            <p:cNvSpPr txBox="1">
              <a:spLocks/>
            </p:cNvSpPr>
            <p:nvPr/>
          </p:nvSpPr>
          <p:spPr>
            <a:xfrm rot="16200000">
              <a:off x="4543987" y="4072714"/>
              <a:ext cx="2513217" cy="1917731"/>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marR="0" lvl="0" algn="ctr" rtl="0">
                <a:lnSpc>
                  <a:spcPct val="115000"/>
                </a:lnSpc>
                <a:spcBef>
                  <a:spcPts val="0"/>
                </a:spcBef>
                <a:spcAft>
                  <a:spcPts val="0"/>
                </a:spcAft>
                <a:buClr>
                  <a:srgbClr val="000000"/>
                </a:buClr>
                <a:buSzPct val="100000"/>
              </a:pPr>
              <a:r>
                <a:rPr lang="en-US" sz="2200" b="0" i="0" u="none" strike="noStrike" cap="none">
                  <a:solidFill>
                    <a:srgbClr val="3F3F3F"/>
                  </a:solidFill>
                  <a:latin typeface="Open Sans"/>
                  <a:ea typeface="Open Sans"/>
                  <a:cs typeface="Open Sans"/>
                  <a:sym typeface="Open Sans"/>
                </a:rPr>
                <a:t>This measures the typical performance of your applications and infrastructure. You can use this to identify performance bottlenecks, track trends, and measure the impact of changes.</a:t>
              </a:r>
            </a:p>
          </p:txBody>
        </p:sp>
      </p:grpSp>
      <p:grpSp>
        <p:nvGrpSpPr>
          <p:cNvPr id="25" name="Group 24">
            <a:extLst>
              <a:ext uri="{FF2B5EF4-FFF2-40B4-BE49-F238E27FC236}">
                <a16:creationId xmlns:a16="http://schemas.microsoft.com/office/drawing/2014/main" id="{B34E2B0A-0D9F-76B2-B5AE-635EBAD368A2}"/>
              </a:ext>
            </a:extLst>
          </p:cNvPr>
          <p:cNvGrpSpPr/>
          <p:nvPr/>
        </p:nvGrpSpPr>
        <p:grpSpPr>
          <a:xfrm rot="5400000">
            <a:off x="6759362" y="4483524"/>
            <a:ext cx="3495191" cy="5094242"/>
            <a:chOff x="2340286" y="3754690"/>
            <a:chExt cx="10804144" cy="2596895"/>
          </a:xfrm>
        </p:grpSpPr>
        <p:grpSp>
          <p:nvGrpSpPr>
            <p:cNvPr id="26" name="Group 25">
              <a:extLst>
                <a:ext uri="{FF2B5EF4-FFF2-40B4-BE49-F238E27FC236}">
                  <a16:creationId xmlns:a16="http://schemas.microsoft.com/office/drawing/2014/main" id="{FAA36723-6751-7CC8-59A2-85B564ED3778}"/>
                </a:ext>
              </a:extLst>
            </p:cNvPr>
            <p:cNvGrpSpPr/>
            <p:nvPr/>
          </p:nvGrpSpPr>
          <p:grpSpPr>
            <a:xfrm>
              <a:off x="2340286" y="3754690"/>
              <a:ext cx="10804144" cy="2596895"/>
              <a:chOff x="990497" y="1599941"/>
              <a:chExt cx="10804144" cy="3005586"/>
            </a:xfrm>
          </p:grpSpPr>
          <p:grpSp>
            <p:nvGrpSpPr>
              <p:cNvPr id="28" name="Group 27">
                <a:extLst>
                  <a:ext uri="{FF2B5EF4-FFF2-40B4-BE49-F238E27FC236}">
                    <a16:creationId xmlns:a16="http://schemas.microsoft.com/office/drawing/2014/main" id="{57ECDF92-188A-8A27-DC0B-D9E5E6409328}"/>
                  </a:ext>
                </a:extLst>
              </p:cNvPr>
              <p:cNvGrpSpPr/>
              <p:nvPr/>
            </p:nvGrpSpPr>
            <p:grpSpPr>
              <a:xfrm>
                <a:off x="990497" y="1599941"/>
                <a:ext cx="10804144" cy="3005586"/>
                <a:chOff x="1562534" y="4707250"/>
                <a:chExt cx="10804144" cy="3095793"/>
              </a:xfrm>
            </p:grpSpPr>
            <p:sp>
              <p:nvSpPr>
                <p:cNvPr id="30" name="Rectangle: Rounded Corners 29">
                  <a:extLst>
                    <a:ext uri="{FF2B5EF4-FFF2-40B4-BE49-F238E27FC236}">
                      <a16:creationId xmlns:a16="http://schemas.microsoft.com/office/drawing/2014/main" id="{E8F391D2-159F-74F4-496D-6792F5622CEA}"/>
                    </a:ext>
                  </a:extLst>
                </p:cNvPr>
                <p:cNvSpPr/>
                <p:nvPr/>
              </p:nvSpPr>
              <p:spPr>
                <a:xfrm>
                  <a:off x="1562534" y="4707250"/>
                  <a:ext cx="10804144" cy="3095793"/>
                </a:xfrm>
                <a:prstGeom prst="roundRect">
                  <a:avLst>
                    <a:gd name="adj" fmla="val 8753"/>
                  </a:avLst>
                </a:prstGeom>
                <a:solidFill>
                  <a:srgbClr val="E7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 Placeholder 3">
                  <a:extLst>
                    <a:ext uri="{FF2B5EF4-FFF2-40B4-BE49-F238E27FC236}">
                      <a16:creationId xmlns:a16="http://schemas.microsoft.com/office/drawing/2014/main" id="{84073431-E758-931B-7817-84B7471B1296}"/>
                    </a:ext>
                  </a:extLst>
                </p:cNvPr>
                <p:cNvSpPr txBox="1">
                  <a:spLocks/>
                </p:cNvSpPr>
                <p:nvPr/>
              </p:nvSpPr>
              <p:spPr>
                <a:xfrm rot="16200000">
                  <a:off x="1986066" y="5447981"/>
                  <a:ext cx="2125389" cy="1721861"/>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ctr" rtl="0">
                    <a:lnSpc>
                      <a:spcPct val="90000"/>
                    </a:lnSpc>
                    <a:spcBef>
                      <a:spcPts val="0"/>
                    </a:spcBef>
                    <a:spcAft>
                      <a:spcPts val="0"/>
                    </a:spcAft>
                    <a:buClr>
                      <a:srgbClr val="000000"/>
                    </a:buClr>
                    <a:buSzPts val="2400"/>
                    <a:buFont typeface="Arial"/>
                    <a:buNone/>
                  </a:pPr>
                  <a:r>
                    <a:rPr lang="en-US" sz="2200" b="1"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Network baseline</a:t>
                  </a:r>
                </a:p>
              </p:txBody>
            </p:sp>
          </p:grpSp>
          <p:sp>
            <p:nvSpPr>
              <p:cNvPr id="29" name="Rectangle: Rounded Corners 28">
                <a:extLst>
                  <a:ext uri="{FF2B5EF4-FFF2-40B4-BE49-F238E27FC236}">
                    <a16:creationId xmlns:a16="http://schemas.microsoft.com/office/drawing/2014/main" id="{9F4D6257-BD18-0E01-5D2C-8A77781CA538}"/>
                  </a:ext>
                </a:extLst>
              </p:cNvPr>
              <p:cNvSpPr/>
              <p:nvPr/>
            </p:nvSpPr>
            <p:spPr>
              <a:xfrm>
                <a:off x="3172799" y="1703733"/>
                <a:ext cx="8182154" cy="2798064"/>
              </a:xfrm>
              <a:prstGeom prst="roundRect">
                <a:avLst>
                  <a:gd name="adj" fmla="val 8118"/>
                </a:avLst>
              </a:prstGeom>
              <a:solidFill>
                <a:schemeClr val="bg1"/>
              </a:solidFill>
              <a:ln w="38100">
                <a:solidFill>
                  <a:srgbClr val="D26A1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7" name="Text Placeholder 3">
              <a:extLst>
                <a:ext uri="{FF2B5EF4-FFF2-40B4-BE49-F238E27FC236}">
                  <a16:creationId xmlns:a16="http://schemas.microsoft.com/office/drawing/2014/main" id="{3F2DFBA4-8D18-8780-BFEF-8A6206F59146}"/>
                </a:ext>
              </a:extLst>
            </p:cNvPr>
            <p:cNvSpPr txBox="1">
              <a:spLocks/>
            </p:cNvSpPr>
            <p:nvPr/>
          </p:nvSpPr>
          <p:spPr>
            <a:xfrm rot="16200000">
              <a:off x="4543987" y="4072714"/>
              <a:ext cx="2513217" cy="1917731"/>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marR="0" lvl="0" algn="ctr" rtl="0">
                <a:lnSpc>
                  <a:spcPct val="115000"/>
                </a:lnSpc>
                <a:spcBef>
                  <a:spcPts val="0"/>
                </a:spcBef>
                <a:spcAft>
                  <a:spcPts val="0"/>
                </a:spcAft>
                <a:buClr>
                  <a:srgbClr val="000000"/>
                </a:buClr>
                <a:buSzPct val="100000"/>
              </a:pPr>
              <a:r>
                <a:rPr lang="en-US" sz="2200" b="0" i="0" u="none" strike="noStrike" cap="none">
                  <a:solidFill>
                    <a:srgbClr val="3F3F3F"/>
                  </a:solidFill>
                  <a:latin typeface="Open Sans"/>
                  <a:ea typeface="Open Sans"/>
                  <a:cs typeface="Open Sans"/>
                  <a:sym typeface="Open Sans"/>
                </a:rPr>
                <a:t>A network baseline is a snapshot of a network's normal operating conditions, including its configuration, performance metrics, and traffic patterns.</a:t>
              </a:r>
            </a:p>
          </p:txBody>
        </p:sp>
      </p:grpSp>
    </p:spTree>
    <p:extLst>
      <p:ext uri="{BB962C8B-B14F-4D97-AF65-F5344CB8AC3E}">
        <p14:creationId xmlns:p14="http://schemas.microsoft.com/office/powerpoint/2010/main" val="981379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9"/>
          <p:cNvSpPr txBox="1">
            <a:spLocks noGrp="1"/>
          </p:cNvSpPr>
          <p:nvPr>
            <p:ph type="title" idx="4294967295"/>
          </p:nvPr>
        </p:nvSpPr>
        <p:spPr>
          <a:xfrm>
            <a:off x="0" y="319088"/>
            <a:ext cx="16257588" cy="66516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Connection Method</a:t>
            </a:r>
          </a:p>
        </p:txBody>
      </p:sp>
      <p:grpSp>
        <p:nvGrpSpPr>
          <p:cNvPr id="4" name="Group 3">
            <a:extLst>
              <a:ext uri="{FF2B5EF4-FFF2-40B4-BE49-F238E27FC236}">
                <a16:creationId xmlns:a16="http://schemas.microsoft.com/office/drawing/2014/main" id="{190D764C-AFB2-3326-2ECD-1E6F4F535DBF}"/>
              </a:ext>
            </a:extLst>
          </p:cNvPr>
          <p:cNvGrpSpPr/>
          <p:nvPr/>
        </p:nvGrpSpPr>
        <p:grpSpPr>
          <a:xfrm>
            <a:off x="1312596" y="1508304"/>
            <a:ext cx="13818278" cy="2263602"/>
            <a:chOff x="1312596" y="1508304"/>
            <a:chExt cx="13818278" cy="2263602"/>
          </a:xfrm>
        </p:grpSpPr>
        <p:grpSp>
          <p:nvGrpSpPr>
            <p:cNvPr id="226" name="Google Shape;226;p19"/>
            <p:cNvGrpSpPr/>
            <p:nvPr/>
          </p:nvGrpSpPr>
          <p:grpSpPr>
            <a:xfrm>
              <a:off x="1312596" y="1508304"/>
              <a:ext cx="13818278" cy="2263602"/>
              <a:chOff x="644040" y="2438489"/>
              <a:chExt cx="14888572" cy="979943"/>
            </a:xfrm>
          </p:grpSpPr>
          <p:sp>
            <p:nvSpPr>
              <p:cNvPr id="227" name="Google Shape;227;p19"/>
              <p:cNvSpPr/>
              <p:nvPr/>
            </p:nvSpPr>
            <p:spPr>
              <a:xfrm rot="5400000">
                <a:off x="8534357" y="-3579824"/>
                <a:ext cx="979942" cy="13016569"/>
              </a:xfrm>
              <a:prstGeom prst="round2SameRect">
                <a:avLst>
                  <a:gd name="adj1" fmla="val 7323"/>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sp>
            <p:nvSpPr>
              <p:cNvPr id="228" name="Google Shape;228;p19"/>
              <p:cNvSpPr txBox="1"/>
              <p:nvPr/>
            </p:nvSpPr>
            <p:spPr>
              <a:xfrm>
                <a:off x="3409949" y="2441094"/>
                <a:ext cx="12122659" cy="973524"/>
              </a:xfrm>
              <a:prstGeom prst="rect">
                <a:avLst/>
              </a:prstGeom>
              <a:noFill/>
              <a:ln>
                <a:noFill/>
              </a:ln>
            </p:spPr>
            <p:txBody>
              <a:bodyPr spcFirstLastPara="1" wrap="square" lIns="91425" tIns="45700" rIns="91425" bIns="45700" anchor="ctr" anchorCtr="0">
                <a:noAutofit/>
              </a:bodyPr>
              <a:lstStyle/>
              <a:p>
                <a:pPr marL="568325" lvl="1" indent="-171450">
                  <a:lnSpc>
                    <a:spcPct val="114000"/>
                  </a:lnSpc>
                  <a:buClr>
                    <a:srgbClr val="3F3F3F"/>
                  </a:buClr>
                  <a:buSzPct val="75000"/>
                  <a:buFont typeface="Arial"/>
                  <a:buChar char="•"/>
                </a:pPr>
                <a:r>
                  <a:rPr lang="en-US" sz="2200">
                    <a:solidFill>
                      <a:schemeClr val="tx1">
                        <a:lumMod val="75000"/>
                        <a:lumOff val="25000"/>
                      </a:schemeClr>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Cellular connections use mobile telephony circuits, typically fourth-generation (4G) or LTE, though some 3G services still exist.</a:t>
                </a:r>
              </a:p>
              <a:p>
                <a:pPr marL="568325" lvl="1" indent="-171450">
                  <a:lnSpc>
                    <a:spcPct val="114000"/>
                  </a:lnSpc>
                  <a:buClr>
                    <a:srgbClr val="3F3F3F"/>
                  </a:buClr>
                  <a:buSzPct val="75000"/>
                  <a:buFont typeface="Arial"/>
                  <a:buChar char="•"/>
                </a:pPr>
                <a:endParaRPr lang="en-US" sz="10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568325" lvl="1" indent="-171450">
                  <a:lnSpc>
                    <a:spcPct val="114000"/>
                  </a:lnSpc>
                  <a:buClr>
                    <a:srgbClr val="3F3F3F"/>
                  </a:buClr>
                  <a:buSzPct val="75000"/>
                  <a:buFont typeface="Arial"/>
                  <a:buChar char="•"/>
                </a:pPr>
                <a:r>
                  <a:rPr lang="en-US" sz="2200">
                    <a:solidFill>
                      <a:srgbClr val="3F3F3F"/>
                    </a:solidFill>
                    <a:latin typeface="Open Sans"/>
                    <a:ea typeface="Open Sans"/>
                    <a:cs typeface="Open Sans"/>
                    <a:sym typeface="Calibri"/>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Cellular networks offer robust nationwide coverage, providing strong signals virtually anywhere with reasonable population density.</a:t>
                </a:r>
              </a:p>
            </p:txBody>
          </p:sp>
          <p:sp>
            <p:nvSpPr>
              <p:cNvPr id="229" name="Google Shape;229;p19"/>
              <p:cNvSpPr/>
              <p:nvPr/>
            </p:nvSpPr>
            <p:spPr>
              <a:xfrm rot="16200000">
                <a:off x="1537024" y="1545505"/>
                <a:ext cx="979942" cy="2765909"/>
              </a:xfrm>
              <a:prstGeom prst="round2SameRect">
                <a:avLst>
                  <a:gd name="adj1" fmla="val 8286"/>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grpSp>
        <p:sp>
          <p:nvSpPr>
            <p:cNvPr id="242" name="Google Shape;242;p19"/>
            <p:cNvSpPr txBox="1"/>
            <p:nvPr/>
          </p:nvSpPr>
          <p:spPr>
            <a:xfrm>
              <a:off x="1724424" y="2424682"/>
              <a:ext cx="1684578"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Cellular</a:t>
              </a:r>
              <a:endParaRPr sz="2200">
                <a:solidFill>
                  <a:srgbClr val="3F3F3F"/>
                </a:solidFill>
                <a:latin typeface="Open Sans"/>
                <a:ea typeface="Open Sans"/>
                <a:cs typeface="Open Sans"/>
                <a:sym typeface="Open Sans"/>
              </a:endParaRPr>
            </a:p>
          </p:txBody>
        </p:sp>
      </p:grpSp>
      <p:grpSp>
        <p:nvGrpSpPr>
          <p:cNvPr id="6" name="Group 5">
            <a:extLst>
              <a:ext uri="{FF2B5EF4-FFF2-40B4-BE49-F238E27FC236}">
                <a16:creationId xmlns:a16="http://schemas.microsoft.com/office/drawing/2014/main" id="{AE00C53A-EC66-94F0-FC6F-C5A6BDAC03D3}"/>
              </a:ext>
            </a:extLst>
          </p:cNvPr>
          <p:cNvGrpSpPr/>
          <p:nvPr/>
        </p:nvGrpSpPr>
        <p:grpSpPr>
          <a:xfrm>
            <a:off x="1312595" y="6240092"/>
            <a:ext cx="13818279" cy="1911987"/>
            <a:chOff x="1312595" y="6637658"/>
            <a:chExt cx="13818279" cy="1911987"/>
          </a:xfrm>
        </p:grpSpPr>
        <p:grpSp>
          <p:nvGrpSpPr>
            <p:cNvPr id="234" name="Google Shape;234;p19"/>
            <p:cNvGrpSpPr/>
            <p:nvPr/>
          </p:nvGrpSpPr>
          <p:grpSpPr>
            <a:xfrm>
              <a:off x="1312596" y="6637658"/>
              <a:ext cx="13818278" cy="1911987"/>
              <a:chOff x="644044" y="5088064"/>
              <a:chExt cx="14888569" cy="980348"/>
            </a:xfrm>
          </p:grpSpPr>
          <p:sp>
            <p:nvSpPr>
              <p:cNvPr id="235" name="Google Shape;235;p19"/>
              <p:cNvSpPr/>
              <p:nvPr/>
            </p:nvSpPr>
            <p:spPr>
              <a:xfrm rot="5400000">
                <a:off x="8534155" y="-930046"/>
                <a:ext cx="980347" cy="13016569"/>
              </a:xfrm>
              <a:prstGeom prst="round2SameRect">
                <a:avLst>
                  <a:gd name="adj1" fmla="val 9636"/>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grpSp>
            <p:nvGrpSpPr>
              <p:cNvPr id="236" name="Google Shape;236;p19"/>
              <p:cNvGrpSpPr/>
              <p:nvPr/>
            </p:nvGrpSpPr>
            <p:grpSpPr>
              <a:xfrm>
                <a:off x="644044" y="5088064"/>
                <a:ext cx="2765910" cy="980347"/>
                <a:chOff x="644044" y="5129628"/>
                <a:chExt cx="2765910" cy="980347"/>
              </a:xfrm>
            </p:grpSpPr>
            <p:sp>
              <p:nvSpPr>
                <p:cNvPr id="237" name="Google Shape;237;p19"/>
                <p:cNvSpPr/>
                <p:nvPr/>
              </p:nvSpPr>
              <p:spPr>
                <a:xfrm rot="16200000">
                  <a:off x="1536825" y="4236847"/>
                  <a:ext cx="980347" cy="2765910"/>
                </a:xfrm>
                <a:prstGeom prst="round2SameRect">
                  <a:avLst>
                    <a:gd name="adj1" fmla="val 9636"/>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grpSp>
              <p:nvGrpSpPr>
                <p:cNvPr id="238" name="Google Shape;238;p19"/>
                <p:cNvGrpSpPr/>
                <p:nvPr/>
              </p:nvGrpSpPr>
              <p:grpSpPr>
                <a:xfrm>
                  <a:off x="1286369" y="5139151"/>
                  <a:ext cx="521586" cy="823709"/>
                  <a:chOff x="12893482" y="333506"/>
                  <a:chExt cx="1192212" cy="1882776"/>
                </a:xfrm>
              </p:grpSpPr>
              <p:sp>
                <p:nvSpPr>
                  <p:cNvPr id="239" name="Google Shape;239;p19"/>
                  <p:cNvSpPr/>
                  <p:nvPr/>
                </p:nvSpPr>
                <p:spPr>
                  <a:xfrm>
                    <a:off x="12893482" y="333506"/>
                    <a:ext cx="614362" cy="241300"/>
                  </a:xfrm>
                  <a:custGeom>
                    <a:avLst/>
                    <a:gdLst/>
                    <a:ahLst/>
                    <a:cxnLst/>
                    <a:rect l="l" t="t" r="r" b="b"/>
                    <a:pathLst>
                      <a:path w="163" h="64" extrusionOk="0">
                        <a:moveTo>
                          <a:pt x="163" y="0"/>
                        </a:moveTo>
                        <a:cubicBezTo>
                          <a:pt x="156" y="1"/>
                          <a:pt x="148" y="2"/>
                          <a:pt x="141" y="2"/>
                        </a:cubicBezTo>
                        <a:cubicBezTo>
                          <a:pt x="112" y="5"/>
                          <a:pt x="83" y="10"/>
                          <a:pt x="56" y="20"/>
                        </a:cubicBezTo>
                        <a:cubicBezTo>
                          <a:pt x="42" y="25"/>
                          <a:pt x="29" y="31"/>
                          <a:pt x="18" y="40"/>
                        </a:cubicBezTo>
                        <a:cubicBezTo>
                          <a:pt x="9" y="46"/>
                          <a:pt x="3" y="54"/>
                          <a:pt x="0" y="64"/>
                        </a:cubicBezTo>
                        <a:cubicBezTo>
                          <a:pt x="0" y="43"/>
                          <a:pt x="0" y="22"/>
                          <a:pt x="0" y="0"/>
                        </a:cubicBezTo>
                        <a:cubicBezTo>
                          <a:pt x="54" y="0"/>
                          <a:pt x="109" y="0"/>
                          <a:pt x="16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sp>
                <p:nvSpPr>
                  <p:cNvPr id="240" name="Google Shape;240;p19"/>
                  <p:cNvSpPr/>
                  <p:nvPr/>
                </p:nvSpPr>
                <p:spPr>
                  <a:xfrm>
                    <a:off x="13850744" y="1986094"/>
                    <a:ext cx="234950" cy="230188"/>
                  </a:xfrm>
                  <a:custGeom>
                    <a:avLst/>
                    <a:gdLst/>
                    <a:ahLst/>
                    <a:cxnLst/>
                    <a:rect l="l" t="t" r="r" b="b"/>
                    <a:pathLst>
                      <a:path w="62" h="61" extrusionOk="0">
                        <a:moveTo>
                          <a:pt x="9" y="0"/>
                        </a:moveTo>
                        <a:cubicBezTo>
                          <a:pt x="27" y="18"/>
                          <a:pt x="44" y="35"/>
                          <a:pt x="62" y="53"/>
                        </a:cubicBezTo>
                        <a:cubicBezTo>
                          <a:pt x="42" y="55"/>
                          <a:pt x="21" y="58"/>
                          <a:pt x="0" y="61"/>
                        </a:cubicBezTo>
                        <a:cubicBezTo>
                          <a:pt x="3" y="40"/>
                          <a:pt x="6" y="20"/>
                          <a:pt x="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grpSp>
          </p:grpSp>
          <p:sp>
            <p:nvSpPr>
              <p:cNvPr id="241" name="Google Shape;241;p19"/>
              <p:cNvSpPr txBox="1"/>
              <p:nvPr/>
            </p:nvSpPr>
            <p:spPr>
              <a:xfrm>
                <a:off x="3409949" y="5088064"/>
                <a:ext cx="12122661" cy="973500"/>
              </a:xfrm>
              <a:prstGeom prst="rect">
                <a:avLst/>
              </a:prstGeom>
              <a:noFill/>
              <a:ln>
                <a:noFill/>
              </a:ln>
            </p:spPr>
            <p:txBody>
              <a:bodyPr spcFirstLastPara="1" wrap="square" lIns="91425" tIns="45700" rIns="91425" bIns="45700" anchor="ctr" anchorCtr="0">
                <a:noAutofit/>
              </a:bodyPr>
              <a:lstStyle/>
              <a:p>
                <a:pPr marL="568325" lvl="1" indent="-171450">
                  <a:lnSpc>
                    <a:spcPct val="114000"/>
                  </a:lnSpc>
                  <a:buClr>
                    <a:srgbClr val="3F3F3F"/>
                  </a:buClr>
                  <a:buSzPct val="75000"/>
                  <a:buFont typeface="Arial"/>
                  <a:buChar char="•"/>
                </a:pPr>
                <a:r>
                  <a:rPr lang="en-US" sz="22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SATCOM (satellite communications) is the use of terrestrial transmitters, receivers, and satellites in orbit to transfer signals.</a:t>
                </a:r>
              </a:p>
              <a:p>
                <a:pPr marL="568325" lvl="1" indent="-171450">
                  <a:lnSpc>
                    <a:spcPct val="114000"/>
                  </a:lnSpc>
                  <a:buClr>
                    <a:srgbClr val="3F3F3F"/>
                  </a:buClr>
                  <a:buSzPct val="75000"/>
                  <a:buFont typeface="Arial"/>
                  <a:buChar char="•"/>
                </a:pPr>
                <a:endParaRPr lang="en-US" sz="10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568325" lvl="1" indent="-171450">
                  <a:lnSpc>
                    <a:spcPct val="114000"/>
                  </a:lnSpc>
                  <a:buClr>
                    <a:srgbClr val="3F3F3F"/>
                  </a:buClr>
                  <a:buSzPct val="75000"/>
                  <a:buFont typeface="Arial"/>
                  <a:buChar char="•"/>
                </a:pPr>
                <a:r>
                  <a:rPr lang="en-US" sz="22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Satellites are expensive, and for high-density urban areas, both cost and line-of-sight issues make SATCOM a more expensive option.</a:t>
                </a:r>
              </a:p>
            </p:txBody>
          </p:sp>
        </p:grpSp>
        <p:sp>
          <p:nvSpPr>
            <p:cNvPr id="243" name="Google Shape;243;p19"/>
            <p:cNvSpPr txBox="1"/>
            <p:nvPr/>
          </p:nvSpPr>
          <p:spPr>
            <a:xfrm>
              <a:off x="1312595" y="7208951"/>
              <a:ext cx="2567073"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Satellite communication</a:t>
              </a:r>
              <a:endParaRPr sz="2200">
                <a:solidFill>
                  <a:srgbClr val="3F3F3F"/>
                </a:solidFill>
                <a:latin typeface="Open Sans"/>
                <a:ea typeface="Open Sans"/>
                <a:cs typeface="Open Sans"/>
                <a:sym typeface="Open Sans"/>
              </a:endParaRPr>
            </a:p>
          </p:txBody>
        </p:sp>
      </p:grpSp>
      <p:grpSp>
        <p:nvGrpSpPr>
          <p:cNvPr id="5" name="Group 4">
            <a:extLst>
              <a:ext uri="{FF2B5EF4-FFF2-40B4-BE49-F238E27FC236}">
                <a16:creationId xmlns:a16="http://schemas.microsoft.com/office/drawing/2014/main" id="{01C2148E-F2D7-99C3-835B-674F7C74E7EB}"/>
              </a:ext>
            </a:extLst>
          </p:cNvPr>
          <p:cNvGrpSpPr/>
          <p:nvPr/>
        </p:nvGrpSpPr>
        <p:grpSpPr>
          <a:xfrm>
            <a:off x="1312598" y="3981886"/>
            <a:ext cx="13818274" cy="2066834"/>
            <a:chOff x="1312598" y="4439080"/>
            <a:chExt cx="13818274" cy="2066834"/>
          </a:xfrm>
        </p:grpSpPr>
        <p:grpSp>
          <p:nvGrpSpPr>
            <p:cNvPr id="230" name="Google Shape;230;p19"/>
            <p:cNvGrpSpPr/>
            <p:nvPr/>
          </p:nvGrpSpPr>
          <p:grpSpPr>
            <a:xfrm>
              <a:off x="1312598" y="4439080"/>
              <a:ext cx="13818274" cy="2066834"/>
              <a:chOff x="644045" y="3780974"/>
              <a:chExt cx="14888567" cy="982081"/>
            </a:xfrm>
          </p:grpSpPr>
          <p:sp>
            <p:nvSpPr>
              <p:cNvPr id="231" name="Google Shape;231;p19"/>
              <p:cNvSpPr/>
              <p:nvPr/>
            </p:nvSpPr>
            <p:spPr>
              <a:xfrm rot="5400000">
                <a:off x="8533290" y="-2236268"/>
                <a:ext cx="982076" cy="13016569"/>
              </a:xfrm>
              <a:prstGeom prst="round2SameRect">
                <a:avLst>
                  <a:gd name="adj1" fmla="val 7859"/>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sp>
            <p:nvSpPr>
              <p:cNvPr id="232" name="Google Shape;232;p19"/>
              <p:cNvSpPr/>
              <p:nvPr/>
            </p:nvSpPr>
            <p:spPr>
              <a:xfrm rot="16200000">
                <a:off x="1535960" y="2889059"/>
                <a:ext cx="982077" cy="2765908"/>
              </a:xfrm>
              <a:prstGeom prst="round2SameRect">
                <a:avLst>
                  <a:gd name="adj1" fmla="val 8409"/>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sp>
            <p:nvSpPr>
              <p:cNvPr id="233" name="Google Shape;233;p19"/>
              <p:cNvSpPr txBox="1"/>
              <p:nvPr/>
            </p:nvSpPr>
            <p:spPr>
              <a:xfrm>
                <a:off x="3409951" y="3780979"/>
                <a:ext cx="12122660" cy="973524"/>
              </a:xfrm>
              <a:prstGeom prst="rect">
                <a:avLst/>
              </a:prstGeom>
              <a:noFill/>
              <a:ln>
                <a:noFill/>
              </a:ln>
            </p:spPr>
            <p:txBody>
              <a:bodyPr spcFirstLastPara="1" wrap="square" lIns="91425" tIns="45700" rIns="91425" bIns="45700" anchor="ctr" anchorCtr="0">
                <a:noAutofit/>
              </a:bodyPr>
              <a:lstStyle/>
              <a:p>
                <a:pPr marL="568325" lvl="1" indent="-171450">
                  <a:lnSpc>
                    <a:spcPct val="114000"/>
                  </a:lnSpc>
                  <a:buClr>
                    <a:srgbClr val="3F3F3F"/>
                  </a:buClr>
                  <a:buSzPct val="75000"/>
                  <a:buFont typeface="Arial"/>
                  <a:buChar char="•"/>
                </a:pPr>
                <a:r>
                  <a:rPr lang="en-US" sz="22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Wi-Fi refers to the radio communication methods developed under the Wi-Fi Alliance.</a:t>
                </a:r>
              </a:p>
              <a:p>
                <a:pPr marL="568325" lvl="1" indent="-171450">
                  <a:lnSpc>
                    <a:spcPct val="114000"/>
                  </a:lnSpc>
                  <a:buClr>
                    <a:srgbClr val="3F3F3F"/>
                  </a:buClr>
                  <a:buSzPct val="75000"/>
                  <a:buFont typeface="Arial"/>
                  <a:buChar char="•"/>
                </a:pPr>
                <a:endParaRPr lang="en-US" sz="10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endParaRPr>
              </a:p>
              <a:p>
                <a:pPr marL="568325" lvl="1" indent="-171450">
                  <a:lnSpc>
                    <a:spcPct val="114000"/>
                  </a:lnSpc>
                  <a:buClr>
                    <a:srgbClr val="3F3F3F"/>
                  </a:buClr>
                  <a:buSzPct val="75000"/>
                  <a:buFont typeface="Arial"/>
                  <a:buChar char="•"/>
                </a:pPr>
                <a:r>
                  <a:rPr lang="en-US" sz="2200">
                    <a:solidFill>
                      <a:srgbClr val="3F3F3F"/>
                    </a:solidFill>
                    <a:latin typeface="Open Sans"/>
                    <a:ea typeface="Open Sans"/>
                    <a:cs typeface="Open Sans"/>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These systems exist on 2.4- and 5-GHz frequency spectrums and are constructed by both the enterprise you are associated with and third parties.</a:t>
                </a:r>
              </a:p>
            </p:txBody>
          </p:sp>
        </p:grpSp>
        <p:sp>
          <p:nvSpPr>
            <p:cNvPr id="244" name="Google Shape;244;p19"/>
            <p:cNvSpPr txBox="1"/>
            <p:nvPr/>
          </p:nvSpPr>
          <p:spPr>
            <a:xfrm>
              <a:off x="1769486" y="5257074"/>
              <a:ext cx="1594453"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WIFI</a:t>
              </a:r>
              <a:endParaRPr sz="2200">
                <a:solidFill>
                  <a:srgbClr val="3F3F3F"/>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FBB01B45-6ECF-B8B9-1B56-DE6B674E85E7}"/>
              </a:ext>
            </a:extLst>
          </p:cNvPr>
          <p:cNvSpPr/>
          <p:nvPr/>
        </p:nvSpPr>
        <p:spPr>
          <a:xfrm>
            <a:off x="5943600" y="834859"/>
            <a:ext cx="4365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5149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Mobile Device Deployment Models</a:t>
            </a:r>
          </a:p>
        </p:txBody>
      </p:sp>
      <p:sp>
        <p:nvSpPr>
          <p:cNvPr id="153" name="Google Shape;153;p8"/>
          <p:cNvSpPr txBox="1">
            <a:spLocks noGrp="1"/>
          </p:cNvSpPr>
          <p:nvPr>
            <p:ph type="body" idx="4294967295"/>
          </p:nvPr>
        </p:nvSpPr>
        <p:spPr>
          <a:xfrm>
            <a:off x="1901825" y="1429083"/>
            <a:ext cx="12452350" cy="993775"/>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ct val="0"/>
              </a:spcAft>
              <a:buClr>
                <a:srgbClr val="3F3F3F"/>
              </a:buClr>
              <a:buSzPts val="2200"/>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mobile device deployment model explains the process by which employees are supplied with mobile devices and applications. It can be:</a:t>
            </a:r>
          </a:p>
        </p:txBody>
      </p:sp>
      <p:grpSp>
        <p:nvGrpSpPr>
          <p:cNvPr id="154" name="Google Shape;154;p8"/>
          <p:cNvGrpSpPr/>
          <p:nvPr/>
        </p:nvGrpSpPr>
        <p:grpSpPr>
          <a:xfrm>
            <a:off x="2095891" y="2937153"/>
            <a:ext cx="12084207" cy="5700980"/>
            <a:chOff x="2163623" y="2869421"/>
            <a:chExt cx="12084207" cy="5700980"/>
          </a:xfrm>
        </p:grpSpPr>
        <p:grpSp>
          <p:nvGrpSpPr>
            <p:cNvPr id="155" name="Google Shape;155;p8"/>
            <p:cNvGrpSpPr/>
            <p:nvPr/>
          </p:nvGrpSpPr>
          <p:grpSpPr>
            <a:xfrm>
              <a:off x="5928651" y="2869421"/>
              <a:ext cx="4547254" cy="4588750"/>
              <a:chOff x="6335688" y="2308920"/>
              <a:chExt cx="5321696" cy="5669160"/>
            </a:xfrm>
          </p:grpSpPr>
          <p:sp>
            <p:nvSpPr>
              <p:cNvPr id="156" name="Google Shape;156;p8"/>
              <p:cNvSpPr/>
              <p:nvPr/>
            </p:nvSpPr>
            <p:spPr>
              <a:xfrm>
                <a:off x="6706159" y="2308920"/>
                <a:ext cx="4580752" cy="5233071"/>
              </a:xfrm>
              <a:prstGeom prst="arc">
                <a:avLst>
                  <a:gd name="adj1" fmla="val 19668255"/>
                  <a:gd name="adj2" fmla="val 12721117"/>
                </a:avLst>
              </a:prstGeom>
              <a:noFill/>
              <a:ln w="9525" cap="flat" cmpd="sng">
                <a:solidFill>
                  <a:srgbClr val="9CB0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000"/>
                  <a:buFont typeface="Arial"/>
                  <a:buNone/>
                </a:pPr>
                <a:endParaRPr sz="2000" b="0" i="0" u="none" strike="noStrike" cap="none">
                  <a:solidFill>
                    <a:srgbClr val="5F5F5F"/>
                  </a:solidFill>
                  <a:latin typeface="Arial"/>
                  <a:ea typeface="Arial"/>
                  <a:cs typeface="Arial"/>
                  <a:sym typeface="Arial"/>
                </a:endParaRPr>
              </a:p>
            </p:txBody>
          </p:sp>
          <p:sp>
            <p:nvSpPr>
              <p:cNvPr id="157" name="Google Shape;157;p8"/>
              <p:cNvSpPr/>
              <p:nvPr/>
            </p:nvSpPr>
            <p:spPr>
              <a:xfrm>
                <a:off x="10482832" y="3002922"/>
                <a:ext cx="1174552" cy="872178"/>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427AA1"/>
              </a:solidFill>
              <a:ln>
                <a:noFill/>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000"/>
                  <a:buFont typeface="Arial"/>
                  <a:buNone/>
                </a:pPr>
                <a:r>
                  <a:rPr lang="en-US" sz="2000" b="1" i="0" u="none" strike="noStrike" cap="none">
                    <a:solidFill>
                      <a:schemeClr val="lt1"/>
                    </a:solidFill>
                    <a:latin typeface="Open Sans"/>
                    <a:ea typeface="Open Sans"/>
                    <a:cs typeface="Open Sans"/>
                    <a:sym typeface="Open Sans"/>
                  </a:rPr>
                  <a:t>02</a:t>
                </a:r>
                <a:endParaRPr sz="1400" b="1" i="0" u="none" strike="noStrike" cap="none">
                  <a:solidFill>
                    <a:schemeClr val="lt1"/>
                  </a:solidFill>
                  <a:latin typeface="Arial"/>
                  <a:ea typeface="Arial"/>
                  <a:cs typeface="Arial"/>
                  <a:sym typeface="Arial"/>
                </a:endParaRPr>
              </a:p>
            </p:txBody>
          </p:sp>
          <p:sp>
            <p:nvSpPr>
              <p:cNvPr id="158" name="Google Shape;158;p8"/>
              <p:cNvSpPr/>
              <p:nvPr/>
            </p:nvSpPr>
            <p:spPr>
              <a:xfrm>
                <a:off x="10482832" y="5738241"/>
                <a:ext cx="1174552" cy="872178"/>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a:noFill/>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000"/>
                  <a:buFont typeface="Arial"/>
                  <a:buNone/>
                </a:pPr>
                <a:r>
                  <a:rPr lang="en-US" sz="2000" b="1" i="0" u="none" strike="noStrike" cap="none">
                    <a:solidFill>
                      <a:schemeClr val="lt1"/>
                    </a:solidFill>
                    <a:latin typeface="Open Sans"/>
                    <a:ea typeface="Open Sans"/>
                    <a:cs typeface="Open Sans"/>
                    <a:sym typeface="Open Sans"/>
                  </a:rPr>
                  <a:t>04</a:t>
                </a:r>
                <a:endParaRPr sz="1400" b="1" i="0" u="none" strike="noStrike" cap="none">
                  <a:solidFill>
                    <a:schemeClr val="lt1"/>
                  </a:solidFill>
                  <a:latin typeface="Arial"/>
                  <a:ea typeface="Arial"/>
                  <a:cs typeface="Arial"/>
                  <a:sym typeface="Arial"/>
                </a:endParaRPr>
              </a:p>
            </p:txBody>
          </p:sp>
          <p:sp>
            <p:nvSpPr>
              <p:cNvPr id="159" name="Google Shape;159;p8"/>
              <p:cNvSpPr/>
              <p:nvPr/>
            </p:nvSpPr>
            <p:spPr>
              <a:xfrm>
                <a:off x="8409260" y="7105902"/>
                <a:ext cx="1174552" cy="872178"/>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0075C4"/>
              </a:solidFill>
              <a:ln>
                <a:noFill/>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3F3F3F"/>
                  </a:buClr>
                  <a:buSzPts val="2000"/>
                  <a:buFont typeface="Arial"/>
                  <a:buNone/>
                </a:pPr>
                <a:r>
                  <a:rPr lang="en-US" sz="2000" b="1" i="0" u="none" strike="noStrike" cap="none">
                    <a:solidFill>
                      <a:schemeClr val="lt1"/>
                    </a:solidFill>
                    <a:latin typeface="Open Sans"/>
                    <a:ea typeface="Open Sans"/>
                    <a:cs typeface="Open Sans"/>
                    <a:sym typeface="Open Sans"/>
                  </a:rPr>
                  <a:t>05</a:t>
                </a:r>
                <a:endParaRPr sz="1400" b="1" i="0" u="none" strike="noStrike" cap="none">
                  <a:solidFill>
                    <a:schemeClr val="lt1"/>
                  </a:solidFill>
                  <a:latin typeface="Arial"/>
                  <a:ea typeface="Arial"/>
                  <a:cs typeface="Arial"/>
                  <a:sym typeface="Arial"/>
                </a:endParaRPr>
              </a:p>
            </p:txBody>
          </p:sp>
          <p:sp>
            <p:nvSpPr>
              <p:cNvPr id="160" name="Google Shape;160;p8"/>
              <p:cNvSpPr/>
              <p:nvPr/>
            </p:nvSpPr>
            <p:spPr>
              <a:xfrm>
                <a:off x="6335688" y="5738241"/>
                <a:ext cx="1174552" cy="872178"/>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4B363"/>
              </a:solidFill>
              <a:ln>
                <a:noFill/>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000"/>
                  <a:buFont typeface="Arial"/>
                  <a:buNone/>
                </a:pPr>
                <a:r>
                  <a:rPr lang="en-US" sz="2000" b="1" i="0" u="none" strike="noStrike" cap="none">
                    <a:solidFill>
                      <a:schemeClr val="lt1"/>
                    </a:solidFill>
                    <a:latin typeface="Open Sans"/>
                    <a:ea typeface="Open Sans"/>
                    <a:cs typeface="Open Sans"/>
                    <a:sym typeface="Open Sans"/>
                  </a:rPr>
                  <a:t>03</a:t>
                </a:r>
                <a:endParaRPr sz="1400" b="1" i="0" u="none" strike="noStrike" cap="none">
                  <a:solidFill>
                    <a:schemeClr val="lt1"/>
                  </a:solidFill>
                  <a:latin typeface="Arial"/>
                  <a:ea typeface="Arial"/>
                  <a:cs typeface="Arial"/>
                  <a:sym typeface="Arial"/>
                </a:endParaRPr>
              </a:p>
            </p:txBody>
          </p:sp>
          <p:sp>
            <p:nvSpPr>
              <p:cNvPr id="161" name="Google Shape;161;p8"/>
              <p:cNvSpPr/>
              <p:nvPr/>
            </p:nvSpPr>
            <p:spPr>
              <a:xfrm>
                <a:off x="6335688" y="3002922"/>
                <a:ext cx="1174552" cy="872178"/>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0FCFE8"/>
              </a:solidFill>
              <a:ln>
                <a:noFill/>
              </a:ln>
            </p:spPr>
            <p:txBody>
              <a:bodyPr spcFirstLastPara="1" wrap="square" lIns="124950" tIns="124950" rIns="124950" bIns="124950" anchor="ctr" anchorCtr="0">
                <a:noAutofit/>
              </a:bodyPr>
              <a:lstStyle/>
              <a:p>
                <a:pPr marL="0" marR="0" lvl="0" indent="0" algn="ctr" rtl="0">
                  <a:lnSpc>
                    <a:spcPct val="90000"/>
                  </a:lnSpc>
                  <a:spcBef>
                    <a:spcPct val="0"/>
                  </a:spcBef>
                  <a:spcAft>
                    <a:spcPct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01</a:t>
                </a:r>
                <a:endParaRPr sz="1400" b="1" i="0" u="none" strike="noStrike" cap="none">
                  <a:solidFill>
                    <a:schemeClr val="lt1"/>
                  </a:solidFill>
                  <a:latin typeface="Arial"/>
                  <a:ea typeface="Arial"/>
                  <a:cs typeface="Arial"/>
                  <a:sym typeface="Arial"/>
                </a:endParaRPr>
              </a:p>
            </p:txBody>
          </p:sp>
        </p:grpSp>
        <p:sp>
          <p:nvSpPr>
            <p:cNvPr id="162" name="Google Shape;162;p8"/>
            <p:cNvSpPr txBox="1"/>
            <p:nvPr/>
          </p:nvSpPr>
          <p:spPr>
            <a:xfrm>
              <a:off x="10475903" y="3278762"/>
              <a:ext cx="3494097" cy="1039238"/>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ct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Corporate Owned, Business Only (COBO) </a:t>
              </a:r>
              <a:endParaRPr sz="1400" b="0" i="0" u="none" strike="noStrike" cap="none">
                <a:solidFill>
                  <a:srgbClr val="000000"/>
                </a:solidFill>
                <a:latin typeface="Arial"/>
                <a:ea typeface="Arial"/>
                <a:cs typeface="Arial"/>
                <a:sym typeface="Arial"/>
              </a:endParaRPr>
            </a:p>
          </p:txBody>
        </p:sp>
        <p:sp>
          <p:nvSpPr>
            <p:cNvPr id="163" name="Google Shape;163;p8"/>
            <p:cNvSpPr txBox="1"/>
            <p:nvPr/>
          </p:nvSpPr>
          <p:spPr>
            <a:xfrm>
              <a:off x="10475904" y="5478554"/>
              <a:ext cx="3771926" cy="1039238"/>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ct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Choose Your Own Device (CYOD) </a:t>
              </a:r>
              <a:endParaRPr sz="1400" b="0" i="0" u="none" strike="noStrike" cap="none">
                <a:solidFill>
                  <a:srgbClr val="000000"/>
                </a:solidFill>
                <a:latin typeface="Arial"/>
                <a:ea typeface="Arial"/>
                <a:cs typeface="Arial"/>
                <a:sym typeface="Arial"/>
              </a:endParaRPr>
            </a:p>
          </p:txBody>
        </p:sp>
        <p:sp>
          <p:nvSpPr>
            <p:cNvPr id="164" name="Google Shape;164;p8"/>
            <p:cNvSpPr txBox="1"/>
            <p:nvPr/>
          </p:nvSpPr>
          <p:spPr>
            <a:xfrm>
              <a:off x="6366329" y="7531163"/>
              <a:ext cx="3671895" cy="1039238"/>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ct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Virtual Desktop Infrastructure (VDI)</a:t>
              </a:r>
              <a:endParaRPr sz="1400" b="0" i="0" u="none" strike="noStrike" cap="none">
                <a:solidFill>
                  <a:srgbClr val="000000"/>
                </a:solidFill>
                <a:latin typeface="Arial"/>
                <a:ea typeface="Arial"/>
                <a:cs typeface="Arial"/>
                <a:sym typeface="Arial"/>
              </a:endParaRPr>
            </a:p>
          </p:txBody>
        </p:sp>
        <p:sp>
          <p:nvSpPr>
            <p:cNvPr id="165" name="Google Shape;165;p8"/>
            <p:cNvSpPr txBox="1"/>
            <p:nvPr/>
          </p:nvSpPr>
          <p:spPr>
            <a:xfrm>
              <a:off x="2163623" y="5461622"/>
              <a:ext cx="3765026" cy="1039238"/>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ct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Corporate Owned, Personally-Enabled (COPE) </a:t>
              </a:r>
              <a:endParaRPr sz="1400" b="0" i="0" u="none" strike="noStrike" cap="none">
                <a:solidFill>
                  <a:srgbClr val="000000"/>
                </a:solidFill>
                <a:latin typeface="Arial"/>
                <a:ea typeface="Arial"/>
                <a:cs typeface="Arial"/>
                <a:sym typeface="Arial"/>
              </a:endParaRPr>
            </a:p>
          </p:txBody>
        </p:sp>
        <p:sp>
          <p:nvSpPr>
            <p:cNvPr id="166" name="Google Shape;166;p8"/>
            <p:cNvSpPr txBox="1"/>
            <p:nvPr/>
          </p:nvSpPr>
          <p:spPr>
            <a:xfrm>
              <a:off x="2409156" y="3316477"/>
              <a:ext cx="3519494" cy="1039238"/>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ct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Bring Your Own Device (BYOD)</a:t>
              </a:r>
              <a:endParaRPr sz="1400" b="0" i="0" u="none" strike="noStrike" cap="none">
                <a:solidFill>
                  <a:srgbClr val="000000"/>
                </a:solidFill>
                <a:latin typeface="Arial"/>
                <a:ea typeface="Arial"/>
                <a:cs typeface="Arial"/>
                <a:sym typeface="Arial"/>
              </a:endParaRPr>
            </a:p>
          </p:txBody>
        </p:sp>
        <p:pic>
          <p:nvPicPr>
            <p:cNvPr id="167" name="Google Shape;167;p8" descr="Pager Free Icon"/>
            <p:cNvPicPr preferRelativeResize="0"/>
            <p:nvPr/>
          </p:nvPicPr>
          <p:blipFill>
            <a:blip r:embed="rId3">
              <a:alphaModFix/>
            </a:blip>
            <a:stretch>
              <a:fillRect/>
            </a:stretch>
          </p:blipFill>
          <p:spPr>
            <a:xfrm>
              <a:off x="7338684" y="4381400"/>
              <a:ext cx="1641693" cy="1641693"/>
            </a:xfrm>
            <a:prstGeom prst="rect">
              <a:avLst/>
            </a:prstGeom>
            <a:noFill/>
            <a:ln>
              <a:noFill/>
            </a:ln>
          </p:spPr>
        </p:pic>
      </p:grpSp>
      <p:sp>
        <p:nvSpPr>
          <p:cNvPr id="3" name="Brandline_LVC">
            <a:extLst>
              <a:ext uri="{FF2B5EF4-FFF2-40B4-BE49-F238E27FC236}">
                <a16:creationId xmlns:a16="http://schemas.microsoft.com/office/drawing/2014/main" id="{359D3968-0B31-1609-CB7B-0BA0852C53A2}"/>
              </a:ext>
            </a:extLst>
          </p:cNvPr>
          <p:cNvSpPr/>
          <p:nvPr/>
        </p:nvSpPr>
        <p:spPr>
          <a:xfrm>
            <a:off x="4318000" y="816705"/>
            <a:ext cx="7633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16"/>
          <p:cNvSpPr txBox="1">
            <a:spLocks noGrp="1"/>
          </p:cNvSpPr>
          <p:nvPr>
            <p:ph type="title" idx="4294967295"/>
          </p:nvPr>
        </p:nvSpPr>
        <p:spPr>
          <a:xfrm>
            <a:off x="-19050" y="237988"/>
            <a:ext cx="16275050" cy="6873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Mobile Device Deployment Models</a:t>
            </a:r>
          </a:p>
        </p:txBody>
      </p:sp>
      <p:grpSp>
        <p:nvGrpSpPr>
          <p:cNvPr id="11" name="Group 10">
            <a:extLst>
              <a:ext uri="{FF2B5EF4-FFF2-40B4-BE49-F238E27FC236}">
                <a16:creationId xmlns:a16="http://schemas.microsoft.com/office/drawing/2014/main" id="{584BD0B4-FF6E-3252-C1A7-E54C335B2E28}"/>
              </a:ext>
            </a:extLst>
          </p:cNvPr>
          <p:cNvGrpSpPr/>
          <p:nvPr/>
        </p:nvGrpSpPr>
        <p:grpSpPr>
          <a:xfrm>
            <a:off x="814022" y="1848678"/>
            <a:ext cx="14882870" cy="5891972"/>
            <a:chOff x="814022" y="1848678"/>
            <a:chExt cx="14882870" cy="5891972"/>
          </a:xfrm>
        </p:grpSpPr>
        <p:grpSp>
          <p:nvGrpSpPr>
            <p:cNvPr id="6" name="Group 5">
              <a:extLst>
                <a:ext uri="{FF2B5EF4-FFF2-40B4-BE49-F238E27FC236}">
                  <a16:creationId xmlns:a16="http://schemas.microsoft.com/office/drawing/2014/main" id="{B6FB829B-B01F-F361-7CA9-056E37BA1B56}"/>
                </a:ext>
              </a:extLst>
            </p:cNvPr>
            <p:cNvGrpSpPr/>
            <p:nvPr/>
          </p:nvGrpSpPr>
          <p:grpSpPr>
            <a:xfrm>
              <a:off x="814022" y="1848678"/>
              <a:ext cx="2600212" cy="5881989"/>
              <a:chOff x="814022" y="1848678"/>
              <a:chExt cx="2600212" cy="5881989"/>
            </a:xfrm>
          </p:grpSpPr>
          <p:sp>
            <p:nvSpPr>
              <p:cNvPr id="38" name="Rectangular Callout 1">
                <a:extLst>
                  <a:ext uri="{FF2B5EF4-FFF2-40B4-BE49-F238E27FC236}">
                    <a16:creationId xmlns:a16="http://schemas.microsoft.com/office/drawing/2014/main" id="{29743877-233E-4F02-9E63-941E6B308254}"/>
                  </a:ext>
                </a:extLst>
              </p:cNvPr>
              <p:cNvSpPr/>
              <p:nvPr/>
            </p:nvSpPr>
            <p:spPr>
              <a:xfrm>
                <a:off x="814022" y="1848678"/>
                <a:ext cx="2600212" cy="1826260"/>
              </a:xfrm>
              <a:prstGeom prst="roundRect">
                <a:avLst>
                  <a:gd name="adj" fmla="val 5854"/>
                </a:avLst>
              </a:prstGeom>
              <a:solidFill>
                <a:srgbClr val="F07D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a:solidFill>
                      <a:schemeClr val="bg1"/>
                    </a:solidFill>
                    <a:latin typeface="Open Sans"/>
                    <a:ea typeface="Open Sans"/>
                    <a:cs typeface="Open Sans"/>
                    <a:sym typeface="Open Sans"/>
                  </a:rPr>
                  <a:t>Bring your own device</a:t>
                </a:r>
              </a:p>
            </p:txBody>
          </p:sp>
          <p:sp>
            <p:nvSpPr>
              <p:cNvPr id="43" name="Rectangular Callout 1">
                <a:extLst>
                  <a:ext uri="{FF2B5EF4-FFF2-40B4-BE49-F238E27FC236}">
                    <a16:creationId xmlns:a16="http://schemas.microsoft.com/office/drawing/2014/main" id="{F1AD8006-389C-4D4F-84D0-7B6BEBB697F8}"/>
                  </a:ext>
                </a:extLst>
              </p:cNvPr>
              <p:cNvSpPr/>
              <p:nvPr/>
            </p:nvSpPr>
            <p:spPr>
              <a:xfrm>
                <a:off x="901885" y="3674936"/>
                <a:ext cx="2424487" cy="4055731"/>
              </a:xfrm>
              <a:prstGeom prst="roundRect">
                <a:avLst>
                  <a:gd name="adj" fmla="val 5854"/>
                </a:avLst>
              </a:prstGeom>
              <a:solidFill>
                <a:schemeClr val="bg1"/>
              </a:solidFill>
              <a:ln>
                <a:solidFill>
                  <a:srgbClr val="F07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r>
                  <a:rPr lang="en-US" sz="2200">
                    <a:solidFill>
                      <a:schemeClr val="tx1">
                        <a:lumMod val="75000"/>
                        <a:lumOff val="25000"/>
                      </a:schemeClr>
                    </a:solidFill>
                    <a:latin typeface="Open Sans"/>
                    <a:ea typeface="Open Sans"/>
                    <a:cs typeface="Open Sans"/>
                    <a:sym typeface="Calibri"/>
                  </a:rPr>
                  <a:t>Allows employees to use personal devices to access organizational networks, work systems, and sensitive data</a:t>
                </a:r>
                <a:endParaRPr lang="en-US" sz="2200">
                  <a:solidFill>
                    <a:schemeClr val="tx1">
                      <a:lumMod val="75000"/>
                      <a:lumOff val="25000"/>
                    </a:schemeClr>
                  </a:solidFill>
                  <a:latin typeface="Open Sans"/>
                  <a:ea typeface="Open Sans"/>
                  <a:cs typeface="Open Sans"/>
                  <a:sym typeface="Open Sans"/>
                </a:endParaRPr>
              </a:p>
            </p:txBody>
          </p:sp>
        </p:grpSp>
        <p:grpSp>
          <p:nvGrpSpPr>
            <p:cNvPr id="7" name="Group 6">
              <a:extLst>
                <a:ext uri="{FF2B5EF4-FFF2-40B4-BE49-F238E27FC236}">
                  <a16:creationId xmlns:a16="http://schemas.microsoft.com/office/drawing/2014/main" id="{EDED4D4B-25B5-A4C0-1FA2-77AF8AFDE1E5}"/>
                </a:ext>
              </a:extLst>
            </p:cNvPr>
            <p:cNvGrpSpPr/>
            <p:nvPr/>
          </p:nvGrpSpPr>
          <p:grpSpPr>
            <a:xfrm>
              <a:off x="3884686" y="1848678"/>
              <a:ext cx="2600212" cy="5881989"/>
              <a:chOff x="3934598" y="1848678"/>
              <a:chExt cx="2600212" cy="5881989"/>
            </a:xfrm>
          </p:grpSpPr>
          <p:sp>
            <p:nvSpPr>
              <p:cNvPr id="37" name="Rectangular Callout 25">
                <a:extLst>
                  <a:ext uri="{FF2B5EF4-FFF2-40B4-BE49-F238E27FC236}">
                    <a16:creationId xmlns:a16="http://schemas.microsoft.com/office/drawing/2014/main" id="{37BDF70C-BC5A-4DEB-8112-4F301AEAC00B}"/>
                  </a:ext>
                </a:extLst>
              </p:cNvPr>
              <p:cNvSpPr/>
              <p:nvPr/>
            </p:nvSpPr>
            <p:spPr>
              <a:xfrm>
                <a:off x="3934598" y="1848678"/>
                <a:ext cx="2600212" cy="1826260"/>
              </a:xfrm>
              <a:prstGeom prst="roundRect">
                <a:avLst>
                  <a:gd name="adj" fmla="val 6454"/>
                </a:avLst>
              </a:prstGeom>
              <a:solidFill>
                <a:srgbClr val="5CC5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buSzPts val="2200"/>
                </a:pPr>
                <a:r>
                  <a:rPr lang="en-US" sz="2200" b="1">
                    <a:solidFill>
                      <a:schemeClr val="bg1"/>
                    </a:solidFill>
                    <a:latin typeface="Open Sans"/>
                    <a:ea typeface="Open Sans"/>
                    <a:cs typeface="Open Sans"/>
                    <a:sym typeface="Open Sans"/>
                  </a:rPr>
                  <a:t>Corporate owned business only </a:t>
                </a:r>
              </a:p>
              <a:p>
                <a:pPr lvl="0">
                  <a:lnSpc>
                    <a:spcPct val="90000"/>
                  </a:lnSpc>
                  <a:buSzPts val="2200"/>
                </a:pPr>
                <a:endParaRPr lang="en-US" sz="2200" b="1">
                  <a:solidFill>
                    <a:schemeClr val="bg1"/>
                  </a:solidFill>
                  <a:latin typeface="Open Sans"/>
                  <a:ea typeface="Open Sans"/>
                  <a:cs typeface="Open Sans"/>
                  <a:sym typeface="Open Sans"/>
                </a:endParaRPr>
              </a:p>
            </p:txBody>
          </p:sp>
          <p:sp>
            <p:nvSpPr>
              <p:cNvPr id="44" name="Rectangular Callout 1">
                <a:extLst>
                  <a:ext uri="{FF2B5EF4-FFF2-40B4-BE49-F238E27FC236}">
                    <a16:creationId xmlns:a16="http://schemas.microsoft.com/office/drawing/2014/main" id="{1A6B4B07-0DB9-40B6-A249-4B63B507E9E8}"/>
                  </a:ext>
                </a:extLst>
              </p:cNvPr>
              <p:cNvSpPr/>
              <p:nvPr/>
            </p:nvSpPr>
            <p:spPr>
              <a:xfrm>
                <a:off x="4022461" y="3674936"/>
                <a:ext cx="2424487" cy="4055731"/>
              </a:xfrm>
              <a:prstGeom prst="roundRect">
                <a:avLst>
                  <a:gd name="adj" fmla="val 5854"/>
                </a:avLst>
              </a:prstGeom>
              <a:solidFill>
                <a:schemeClr val="bg1"/>
              </a:solidFill>
              <a:ln>
                <a:solidFill>
                  <a:srgbClr val="5CC5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3000"/>
                  </a:lnSpc>
                </a:pPr>
                <a:r>
                  <a:rPr lang="en-US" sz="2200">
                    <a:solidFill>
                      <a:schemeClr val="tx1">
                        <a:lumMod val="75000"/>
                        <a:lumOff val="25000"/>
                      </a:schemeClr>
                    </a:solidFill>
                    <a:latin typeface="Open Sans"/>
                    <a:ea typeface="Open Sans"/>
                    <a:cs typeface="Open Sans"/>
                    <a:sym typeface="Calibri"/>
                  </a:rPr>
                  <a:t>Provides employees with company-owned devices restricted to company use</a:t>
                </a:r>
                <a:endParaRPr lang="en-US" sz="2200">
                  <a:solidFill>
                    <a:schemeClr val="tx1">
                      <a:lumMod val="75000"/>
                      <a:lumOff val="25000"/>
                    </a:schemeClr>
                  </a:solidFill>
                  <a:latin typeface="Open Sans"/>
                  <a:ea typeface="Open Sans"/>
                  <a:cs typeface="Open Sans"/>
                  <a:sym typeface="Open Sans"/>
                </a:endParaRPr>
              </a:p>
            </p:txBody>
          </p:sp>
        </p:grpSp>
        <p:grpSp>
          <p:nvGrpSpPr>
            <p:cNvPr id="8" name="Group 7">
              <a:extLst>
                <a:ext uri="{FF2B5EF4-FFF2-40B4-BE49-F238E27FC236}">
                  <a16:creationId xmlns:a16="http://schemas.microsoft.com/office/drawing/2014/main" id="{0D29B63C-4D2D-A277-646C-8B88034B1B55}"/>
                </a:ext>
              </a:extLst>
            </p:cNvPr>
            <p:cNvGrpSpPr/>
            <p:nvPr/>
          </p:nvGrpSpPr>
          <p:grpSpPr>
            <a:xfrm>
              <a:off x="6955351" y="1848678"/>
              <a:ext cx="2600212" cy="5881989"/>
              <a:chOff x="6934254" y="1848678"/>
              <a:chExt cx="2600212" cy="5881989"/>
            </a:xfrm>
          </p:grpSpPr>
          <p:sp>
            <p:nvSpPr>
              <p:cNvPr id="36" name="Rectangular Callout 27">
                <a:extLst>
                  <a:ext uri="{FF2B5EF4-FFF2-40B4-BE49-F238E27FC236}">
                    <a16:creationId xmlns:a16="http://schemas.microsoft.com/office/drawing/2014/main" id="{95F2B276-D5BC-467C-B240-CFBD6ECA36E2}"/>
                  </a:ext>
                </a:extLst>
              </p:cNvPr>
              <p:cNvSpPr/>
              <p:nvPr/>
            </p:nvSpPr>
            <p:spPr>
              <a:xfrm>
                <a:off x="6934254" y="1848678"/>
                <a:ext cx="2600212" cy="1826260"/>
              </a:xfrm>
              <a:prstGeom prst="roundRect">
                <a:avLst>
                  <a:gd name="adj" fmla="val 4652"/>
                </a:avLst>
              </a:prstGeom>
              <a:solidFill>
                <a:srgbClr val="B57D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90000"/>
                  </a:lnSpc>
                  <a:buSzPts val="2200"/>
                  <a:buFont typeface="Arial"/>
                  <a:buNone/>
                </a:pPr>
                <a:r>
                  <a:rPr lang="en-US" sz="2200" b="1">
                    <a:solidFill>
                      <a:schemeClr val="bg1"/>
                    </a:solidFill>
                    <a:latin typeface="Open Sans"/>
                    <a:ea typeface="Open Sans"/>
                    <a:cs typeface="Open Sans"/>
                    <a:sym typeface="Open Sans"/>
                  </a:rPr>
                  <a:t>Corporate owned, personally-enabled </a:t>
                </a:r>
                <a:endParaRPr lang="en-US" sz="2200" b="1">
                  <a:solidFill>
                    <a:schemeClr val="bg1"/>
                  </a:solidFill>
                  <a:latin typeface="Open Sans"/>
                  <a:ea typeface="Open Sans"/>
                  <a:cs typeface="Open Sans"/>
                </a:endParaRPr>
              </a:p>
            </p:txBody>
          </p:sp>
          <p:sp>
            <p:nvSpPr>
              <p:cNvPr id="45" name="Rectangular Callout 1">
                <a:extLst>
                  <a:ext uri="{FF2B5EF4-FFF2-40B4-BE49-F238E27FC236}">
                    <a16:creationId xmlns:a16="http://schemas.microsoft.com/office/drawing/2014/main" id="{51145EC8-29BB-4158-8003-893601BED54C}"/>
                  </a:ext>
                </a:extLst>
              </p:cNvPr>
              <p:cNvSpPr/>
              <p:nvPr/>
            </p:nvSpPr>
            <p:spPr>
              <a:xfrm>
                <a:off x="7022117" y="3674936"/>
                <a:ext cx="2424487" cy="4055731"/>
              </a:xfrm>
              <a:prstGeom prst="roundRect">
                <a:avLst>
                  <a:gd name="adj" fmla="val 5854"/>
                </a:avLst>
              </a:prstGeom>
              <a:solidFill>
                <a:schemeClr val="bg1"/>
              </a:solidFill>
              <a:ln>
                <a:solidFill>
                  <a:srgbClr val="B57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lnSpc>
                    <a:spcPct val="113000"/>
                  </a:lnSpc>
                  <a:buSzPts val="1400"/>
                </a:pPr>
                <a:r>
                  <a:rPr lang="en-US" sz="2200">
                    <a:solidFill>
                      <a:schemeClr val="tx1">
                        <a:lumMod val="75000"/>
                        <a:lumOff val="25000"/>
                      </a:schemeClr>
                    </a:solidFill>
                    <a:latin typeface="Open Sans"/>
                    <a:ea typeface="Open Sans"/>
                    <a:cs typeface="Open Sans"/>
                    <a:sym typeface="Calibri"/>
                  </a:rPr>
                  <a:t>Gives employees company-owned devices for both business and personal use</a:t>
                </a:r>
              </a:p>
            </p:txBody>
          </p:sp>
        </p:grpSp>
        <p:grpSp>
          <p:nvGrpSpPr>
            <p:cNvPr id="9" name="Group 8">
              <a:extLst>
                <a:ext uri="{FF2B5EF4-FFF2-40B4-BE49-F238E27FC236}">
                  <a16:creationId xmlns:a16="http://schemas.microsoft.com/office/drawing/2014/main" id="{F14132AE-F3D0-27E9-C01D-BFCBC8C2B7A2}"/>
                </a:ext>
              </a:extLst>
            </p:cNvPr>
            <p:cNvGrpSpPr/>
            <p:nvPr/>
          </p:nvGrpSpPr>
          <p:grpSpPr>
            <a:xfrm>
              <a:off x="10026016" y="1868556"/>
              <a:ext cx="2600212" cy="5842232"/>
              <a:chOff x="9972079" y="1848677"/>
              <a:chExt cx="2600212" cy="5842232"/>
            </a:xfrm>
          </p:grpSpPr>
          <p:sp>
            <p:nvSpPr>
              <p:cNvPr id="35" name="Rectangular Callout 25">
                <a:extLst>
                  <a:ext uri="{FF2B5EF4-FFF2-40B4-BE49-F238E27FC236}">
                    <a16:creationId xmlns:a16="http://schemas.microsoft.com/office/drawing/2014/main" id="{DAD18365-0422-4896-94CD-AB3231CD7DF7}"/>
                  </a:ext>
                </a:extLst>
              </p:cNvPr>
              <p:cNvSpPr/>
              <p:nvPr/>
            </p:nvSpPr>
            <p:spPr>
              <a:xfrm>
                <a:off x="9972079" y="1848677"/>
                <a:ext cx="2600212" cy="1826261"/>
              </a:xfrm>
              <a:prstGeom prst="roundRect">
                <a:avLst>
                  <a:gd name="adj" fmla="val 5253"/>
                </a:avLst>
              </a:prstGeom>
              <a:solidFill>
                <a:srgbClr val="82C9B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a:solidFill>
                      <a:schemeClr val="bg1"/>
                    </a:solidFill>
                    <a:latin typeface="Open Sans"/>
                    <a:ea typeface="Open Sans"/>
                    <a:cs typeface="Open Sans"/>
                    <a:sym typeface="Open Sans"/>
                  </a:rPr>
                  <a:t>Choose your own device</a:t>
                </a:r>
              </a:p>
            </p:txBody>
          </p:sp>
          <p:sp>
            <p:nvSpPr>
              <p:cNvPr id="46" name="Rectangular Callout 1">
                <a:extLst>
                  <a:ext uri="{FF2B5EF4-FFF2-40B4-BE49-F238E27FC236}">
                    <a16:creationId xmlns:a16="http://schemas.microsoft.com/office/drawing/2014/main" id="{F57FBCD3-C6C2-4CBE-A6C9-53732065BD93}"/>
                  </a:ext>
                </a:extLst>
              </p:cNvPr>
              <p:cNvSpPr/>
              <p:nvPr/>
            </p:nvSpPr>
            <p:spPr>
              <a:xfrm>
                <a:off x="10059942" y="3635177"/>
                <a:ext cx="2424487" cy="4055732"/>
              </a:xfrm>
              <a:prstGeom prst="roundRect">
                <a:avLst>
                  <a:gd name="adj" fmla="val 5854"/>
                </a:avLst>
              </a:prstGeom>
              <a:solidFill>
                <a:schemeClr val="bg1"/>
              </a:solidFill>
              <a:ln>
                <a:solidFill>
                  <a:srgbClr val="82C9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4000"/>
                  </a:lnSpc>
                </a:pPr>
                <a:r>
                  <a:rPr lang="en-US" sz="2200">
                    <a:solidFill>
                      <a:schemeClr val="tx1">
                        <a:lumMod val="75000"/>
                        <a:lumOff val="25000"/>
                      </a:schemeClr>
                    </a:solidFill>
                    <a:latin typeface="Open Sans"/>
                    <a:ea typeface="Open Sans"/>
                    <a:cs typeface="Open Sans"/>
                  </a:rPr>
                  <a:t>Lets employees select from a list of company-approved devices</a:t>
                </a:r>
                <a:endParaRPr lang="en-US" sz="2200">
                  <a:solidFill>
                    <a:schemeClr val="tx1">
                      <a:lumMod val="75000"/>
                      <a:lumOff val="25000"/>
                    </a:schemeClr>
                  </a:solidFill>
                  <a:latin typeface="Open Sans"/>
                  <a:ea typeface="Open Sans"/>
                  <a:cs typeface="Open Sans"/>
                  <a:sym typeface="Open Sans"/>
                </a:endParaRPr>
              </a:p>
            </p:txBody>
          </p:sp>
        </p:grpSp>
        <p:grpSp>
          <p:nvGrpSpPr>
            <p:cNvPr id="10" name="Group 9">
              <a:extLst>
                <a:ext uri="{FF2B5EF4-FFF2-40B4-BE49-F238E27FC236}">
                  <a16:creationId xmlns:a16="http://schemas.microsoft.com/office/drawing/2014/main" id="{F36C4750-C13B-A59D-A68B-EBDE1D42CE26}"/>
                </a:ext>
              </a:extLst>
            </p:cNvPr>
            <p:cNvGrpSpPr/>
            <p:nvPr/>
          </p:nvGrpSpPr>
          <p:grpSpPr>
            <a:xfrm>
              <a:off x="13096680" y="1878495"/>
              <a:ext cx="2600212" cy="5862155"/>
              <a:chOff x="13096680" y="1848677"/>
              <a:chExt cx="2600212" cy="5862155"/>
            </a:xfrm>
          </p:grpSpPr>
          <p:sp>
            <p:nvSpPr>
              <p:cNvPr id="34" name="Rectangular Callout 26">
                <a:extLst>
                  <a:ext uri="{FF2B5EF4-FFF2-40B4-BE49-F238E27FC236}">
                    <a16:creationId xmlns:a16="http://schemas.microsoft.com/office/drawing/2014/main" id="{4B432008-A64D-45C8-98D1-424DB4FFDFA3}"/>
                  </a:ext>
                </a:extLst>
              </p:cNvPr>
              <p:cNvSpPr/>
              <p:nvPr/>
            </p:nvSpPr>
            <p:spPr>
              <a:xfrm>
                <a:off x="13096680" y="1848677"/>
                <a:ext cx="2600212" cy="1826262"/>
              </a:xfrm>
              <a:prstGeom prst="roundRect">
                <a:avLst>
                  <a:gd name="adj" fmla="val 5198"/>
                </a:avLst>
              </a:prstGeom>
              <a:solidFill>
                <a:srgbClr val="E5AA0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a:solidFill>
                      <a:schemeClr val="bg1"/>
                    </a:solidFill>
                    <a:latin typeface="Open Sans"/>
                    <a:ea typeface="Open Sans"/>
                    <a:cs typeface="Open Sans"/>
                    <a:sym typeface="Open Sans"/>
                  </a:rPr>
                  <a:t>Virtual desktop infrastructure</a:t>
                </a:r>
              </a:p>
            </p:txBody>
          </p:sp>
          <p:sp>
            <p:nvSpPr>
              <p:cNvPr id="47" name="Rectangular Callout 1">
                <a:extLst>
                  <a:ext uri="{FF2B5EF4-FFF2-40B4-BE49-F238E27FC236}">
                    <a16:creationId xmlns:a16="http://schemas.microsoft.com/office/drawing/2014/main" id="{02130366-D920-470A-9396-C2D278940B96}"/>
                  </a:ext>
                </a:extLst>
              </p:cNvPr>
              <p:cNvSpPr/>
              <p:nvPr/>
            </p:nvSpPr>
            <p:spPr>
              <a:xfrm>
                <a:off x="13184543" y="3615300"/>
                <a:ext cx="2424487" cy="4095532"/>
              </a:xfrm>
              <a:prstGeom prst="roundRect">
                <a:avLst>
                  <a:gd name="adj" fmla="val 5854"/>
                </a:avLst>
              </a:prstGeom>
              <a:solidFill>
                <a:schemeClr val="bg1"/>
              </a:solidFill>
              <a:ln>
                <a:solidFill>
                  <a:srgbClr val="E5AA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4000"/>
                  </a:lnSpc>
                </a:pPr>
                <a:r>
                  <a:rPr lang="en-US" sz="2200">
                    <a:solidFill>
                      <a:schemeClr val="tx1">
                        <a:lumMod val="75000"/>
                        <a:lumOff val="25000"/>
                      </a:schemeClr>
                    </a:solidFill>
                    <a:latin typeface="Open Sans"/>
                    <a:ea typeface="Open Sans"/>
                    <a:cs typeface="Open Sans"/>
                    <a:sym typeface="Calibri"/>
                  </a:rPr>
                  <a:t>Controls the mobile environment of non-corporate-owned equipment</a:t>
                </a:r>
                <a:endParaRPr lang="en-US" sz="2200">
                  <a:solidFill>
                    <a:schemeClr val="tx1">
                      <a:lumMod val="75000"/>
                      <a:lumOff val="25000"/>
                    </a:schemeClr>
                  </a:solidFill>
                  <a:latin typeface="Open Sans"/>
                  <a:ea typeface="Open Sans"/>
                  <a:cs typeface="Open Sans"/>
                  <a:sym typeface="Open Sans"/>
                </a:endParaRPr>
              </a:p>
            </p:txBody>
          </p:sp>
        </p:grpSp>
      </p:grpSp>
      <p:sp>
        <p:nvSpPr>
          <p:cNvPr id="13" name="Brandline_LVC">
            <a:extLst>
              <a:ext uri="{FF2B5EF4-FFF2-40B4-BE49-F238E27FC236}">
                <a16:creationId xmlns:a16="http://schemas.microsoft.com/office/drawing/2014/main" id="{29F05D76-6A90-49AB-7690-E19A81D4C4B6}"/>
              </a:ext>
            </a:extLst>
          </p:cNvPr>
          <p:cNvSpPr/>
          <p:nvPr/>
        </p:nvSpPr>
        <p:spPr>
          <a:xfrm>
            <a:off x="4318000" y="824506"/>
            <a:ext cx="7633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5"/>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Enterprise Mobility Management</a:t>
            </a:r>
          </a:p>
        </p:txBody>
      </p:sp>
      <p:sp>
        <p:nvSpPr>
          <p:cNvPr id="174" name="Google Shape;174;p15"/>
          <p:cNvSpPr txBox="1">
            <a:spLocks noGrp="1"/>
          </p:cNvSpPr>
          <p:nvPr>
            <p:ph type="body" idx="4294967295"/>
          </p:nvPr>
        </p:nvSpPr>
        <p:spPr>
          <a:xfrm>
            <a:off x="1901825" y="1370842"/>
            <a:ext cx="12452350" cy="993775"/>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ct val="0"/>
              </a:spcAft>
              <a:buClr>
                <a:srgbClr val="3F3F3F"/>
              </a:buClr>
              <a:buSzPts val="2200"/>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Enterprise Mobility Management (EMM) is a class of management software that applies security policies for the use of mobile devices and applications in the enterprise.</a:t>
            </a:r>
          </a:p>
        </p:txBody>
      </p:sp>
      <p:grpSp>
        <p:nvGrpSpPr>
          <p:cNvPr id="4" name="Group 3">
            <a:extLst>
              <a:ext uri="{FF2B5EF4-FFF2-40B4-BE49-F238E27FC236}">
                <a16:creationId xmlns:a16="http://schemas.microsoft.com/office/drawing/2014/main" id="{55FFBECF-E183-A460-A1C2-6908A29E0DA6}"/>
              </a:ext>
            </a:extLst>
          </p:cNvPr>
          <p:cNvGrpSpPr/>
          <p:nvPr/>
        </p:nvGrpSpPr>
        <p:grpSpPr>
          <a:xfrm>
            <a:off x="2519350" y="4202964"/>
            <a:ext cx="11217300" cy="1811501"/>
            <a:chOff x="2762994" y="4171365"/>
            <a:chExt cx="11217300" cy="1811501"/>
          </a:xfrm>
        </p:grpSpPr>
        <p:sp>
          <p:nvSpPr>
            <p:cNvPr id="175" name="Google Shape;175;p15"/>
            <p:cNvSpPr/>
            <p:nvPr/>
          </p:nvSpPr>
          <p:spPr>
            <a:xfrm>
              <a:off x="2762994" y="4171365"/>
              <a:ext cx="11217300" cy="801267"/>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ct val="0"/>
                </a:spcBef>
                <a:spcAft>
                  <a:spcPct val="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P</a:t>
              </a:r>
              <a:r>
                <a:rPr lang="en-US" sz="2200" b="0" i="0" u="none" strike="noStrike" cap="none">
                  <a:solidFill>
                    <a:schemeClr val="tx1">
                      <a:lumMod val="75000"/>
                      <a:lumOff val="25000"/>
                    </a:schemeClr>
                  </a:solidFill>
                  <a:latin typeface="Open Sans"/>
                  <a:ea typeface="Open Sans"/>
                  <a:cs typeface="Open Sans"/>
                  <a:sym typeface="Open Sans"/>
                </a:rPr>
                <a:t>rovides visibility over use and configuration</a:t>
              </a:r>
              <a:endParaRPr sz="1400" b="0" i="0" u="none" strike="noStrike" cap="none">
                <a:solidFill>
                  <a:schemeClr val="tx1">
                    <a:lumMod val="75000"/>
                    <a:lumOff val="25000"/>
                  </a:schemeClr>
                </a:solidFill>
                <a:latin typeface="Arial"/>
                <a:ea typeface="Arial"/>
                <a:cs typeface="Arial"/>
                <a:sym typeface="Arial"/>
              </a:endParaRPr>
            </a:p>
          </p:txBody>
        </p:sp>
        <p:sp>
          <p:nvSpPr>
            <p:cNvPr id="176" name="Google Shape;176;p15"/>
            <p:cNvSpPr/>
            <p:nvPr/>
          </p:nvSpPr>
          <p:spPr>
            <a:xfrm>
              <a:off x="2762994" y="5181599"/>
              <a:ext cx="11217300" cy="801267"/>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ct val="0"/>
                </a:spcBef>
                <a:spcAft>
                  <a:spcPct val="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M</a:t>
              </a:r>
              <a:r>
                <a:rPr lang="en-US" sz="2200" b="0" i="0" u="none" strike="noStrike" cap="none">
                  <a:solidFill>
                    <a:schemeClr val="tx1">
                      <a:lumMod val="75000"/>
                      <a:lumOff val="25000"/>
                    </a:schemeClr>
                  </a:solidFill>
                  <a:latin typeface="Open Sans"/>
                  <a:ea typeface="Open Sans"/>
                  <a:cs typeface="Open Sans"/>
                  <a:sym typeface="Open Sans"/>
                </a:rPr>
                <a:t>anages enterprise-owned devices and BYOD</a:t>
              </a:r>
              <a:endParaRPr sz="1400" b="0" i="0" u="none" strike="noStrike" cap="none">
                <a:solidFill>
                  <a:schemeClr val="tx1">
                    <a:lumMod val="75000"/>
                    <a:lumOff val="25000"/>
                  </a:schemeClr>
                </a:solidFill>
                <a:latin typeface="Arial"/>
                <a:ea typeface="Arial"/>
                <a:cs typeface="Arial"/>
                <a:sym typeface="Arial"/>
              </a:endParaRPr>
            </a:p>
          </p:txBody>
        </p:sp>
      </p:grpSp>
      <p:sp>
        <p:nvSpPr>
          <p:cNvPr id="3" name="Brandline_LVC">
            <a:extLst>
              <a:ext uri="{FF2B5EF4-FFF2-40B4-BE49-F238E27FC236}">
                <a16:creationId xmlns:a16="http://schemas.microsoft.com/office/drawing/2014/main" id="{73788251-6167-330D-7C6B-7DF2B9763304}"/>
              </a:ext>
            </a:extLst>
          </p:cNvPr>
          <p:cNvSpPr/>
          <p:nvPr/>
        </p:nvSpPr>
        <p:spPr>
          <a:xfrm>
            <a:off x="4483100" y="836583"/>
            <a:ext cx="7296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Enterprise Mobility Management</a:t>
            </a:r>
          </a:p>
        </p:txBody>
      </p:sp>
      <p:sp>
        <p:nvSpPr>
          <p:cNvPr id="183" name="Google Shape;183;p4"/>
          <p:cNvSpPr txBox="1">
            <a:spLocks noGrp="1"/>
          </p:cNvSpPr>
          <p:nvPr>
            <p:ph type="body" idx="4294967295"/>
          </p:nvPr>
        </p:nvSpPr>
        <p:spPr>
          <a:xfrm>
            <a:off x="1999056" y="1448321"/>
            <a:ext cx="12452350" cy="747861"/>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ct val="0"/>
              </a:spcAft>
              <a:buClr>
                <a:srgbClr val="3F3F3F"/>
              </a:buClr>
              <a:buSzPts val="2200"/>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main functions of an EMM product site are as follows:</a:t>
            </a:r>
          </a:p>
        </p:txBody>
      </p:sp>
      <p:grpSp>
        <p:nvGrpSpPr>
          <p:cNvPr id="184" name="Google Shape;184;p4"/>
          <p:cNvGrpSpPr/>
          <p:nvPr/>
        </p:nvGrpSpPr>
        <p:grpSpPr>
          <a:xfrm>
            <a:off x="1819642" y="2812070"/>
            <a:ext cx="12543692" cy="1643792"/>
            <a:chOff x="1745394" y="1586331"/>
            <a:chExt cx="12543692" cy="1643792"/>
          </a:xfrm>
        </p:grpSpPr>
        <p:sp>
          <p:nvSpPr>
            <p:cNvPr id="185" name="Google Shape;185;p4"/>
            <p:cNvSpPr/>
            <p:nvPr/>
          </p:nvSpPr>
          <p:spPr>
            <a:xfrm>
              <a:off x="1757116" y="1593753"/>
              <a:ext cx="5722375" cy="501738"/>
            </a:xfrm>
            <a:prstGeom prst="round2SameRect">
              <a:avLst>
                <a:gd name="adj1" fmla="val 16667"/>
                <a:gd name="adj2" fmla="val 0"/>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4"/>
            <p:cNvSpPr txBox="1"/>
            <p:nvPr/>
          </p:nvSpPr>
          <p:spPr>
            <a:xfrm>
              <a:off x="1862623" y="1586331"/>
              <a:ext cx="5616868"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ct val="0"/>
                </a:spcBef>
                <a:spcAft>
                  <a:spcPct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Mobile Device Management (MDM)</a:t>
              </a:r>
              <a:endParaRPr sz="1400" b="1" i="0" u="none" strike="noStrike" cap="none">
                <a:solidFill>
                  <a:srgbClr val="000000"/>
                </a:solidFill>
                <a:latin typeface="Arial"/>
                <a:ea typeface="Arial"/>
                <a:cs typeface="Arial"/>
                <a:sym typeface="Arial"/>
              </a:endParaRPr>
            </a:p>
          </p:txBody>
        </p:sp>
        <p:sp>
          <p:nvSpPr>
            <p:cNvPr id="187" name="Google Shape;187;p4"/>
            <p:cNvSpPr/>
            <p:nvPr/>
          </p:nvSpPr>
          <p:spPr>
            <a:xfrm>
              <a:off x="1745394" y="1999475"/>
              <a:ext cx="12543692" cy="1230648"/>
            </a:xfrm>
            <a:prstGeom prst="roundRect">
              <a:avLst>
                <a:gd name="adj" fmla="val 8216"/>
              </a:avLst>
            </a:prstGeom>
            <a:solidFill>
              <a:schemeClr val="lt1"/>
            </a:solidFill>
            <a:ln w="19050"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4"/>
            <p:cNvSpPr txBox="1"/>
            <p:nvPr/>
          </p:nvSpPr>
          <p:spPr>
            <a:xfrm>
              <a:off x="1862624" y="2123453"/>
              <a:ext cx="12145108" cy="92328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ct val="0"/>
                </a:spcBef>
                <a:spcAft>
                  <a:spcPct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Involves network enrollment</a:t>
              </a:r>
            </a:p>
            <a:p>
              <a:pPr marL="342900" marR="0" lvl="0" indent="-342900" algn="l" rtl="0">
                <a:lnSpc>
                  <a:spcPct val="100000"/>
                </a:lnSpc>
                <a:spcBef>
                  <a:spcPct val="0"/>
                </a:spcBef>
                <a:spcAft>
                  <a:spcPct val="0"/>
                </a:spcAft>
                <a:buClr>
                  <a:srgbClr val="000000"/>
                </a:buClr>
                <a:buSzPts val="2200"/>
                <a:buFont typeface="Arial"/>
                <a:buChar char="•"/>
              </a:pPr>
              <a:endParaRPr sz="10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ct val="0"/>
                </a:spcBef>
                <a:spcAft>
                  <a:spcPct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Manages device functions</a:t>
              </a:r>
              <a:endParaRPr sz="2200" b="0" i="0" u="none" strike="noStrike" cap="none">
                <a:solidFill>
                  <a:srgbClr val="3F3F3F"/>
                </a:solidFill>
                <a:latin typeface="Open Sans"/>
                <a:ea typeface="Open Sans"/>
                <a:cs typeface="Open Sans"/>
                <a:sym typeface="Open Sans"/>
              </a:endParaRPr>
            </a:p>
          </p:txBody>
        </p:sp>
      </p:grpSp>
      <p:grpSp>
        <p:nvGrpSpPr>
          <p:cNvPr id="189" name="Google Shape;189;p4"/>
          <p:cNvGrpSpPr/>
          <p:nvPr/>
        </p:nvGrpSpPr>
        <p:grpSpPr>
          <a:xfrm>
            <a:off x="1808490" y="6214100"/>
            <a:ext cx="12543692" cy="1225992"/>
            <a:chOff x="1883102" y="7046370"/>
            <a:chExt cx="12543692" cy="1225992"/>
          </a:xfrm>
        </p:grpSpPr>
        <p:grpSp>
          <p:nvGrpSpPr>
            <p:cNvPr id="190" name="Google Shape;190;p4"/>
            <p:cNvGrpSpPr/>
            <p:nvPr/>
          </p:nvGrpSpPr>
          <p:grpSpPr>
            <a:xfrm>
              <a:off x="1883102" y="7046370"/>
              <a:ext cx="12543692" cy="1225992"/>
              <a:chOff x="1745394" y="1590184"/>
              <a:chExt cx="12543692" cy="1225992"/>
            </a:xfrm>
          </p:grpSpPr>
          <p:sp>
            <p:nvSpPr>
              <p:cNvPr id="191" name="Google Shape;191;p4"/>
              <p:cNvSpPr/>
              <p:nvPr/>
            </p:nvSpPr>
            <p:spPr>
              <a:xfrm>
                <a:off x="1757117" y="1590184"/>
                <a:ext cx="5733526" cy="458976"/>
              </a:xfrm>
              <a:prstGeom prst="round2SameRect">
                <a:avLst>
                  <a:gd name="adj1" fmla="val 16667"/>
                  <a:gd name="adj2" fmla="val 0"/>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4"/>
              <p:cNvSpPr txBox="1"/>
              <p:nvPr/>
            </p:nvSpPr>
            <p:spPr>
              <a:xfrm>
                <a:off x="1862623" y="1618313"/>
                <a:ext cx="5429237"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ct val="0"/>
                  </a:spcBef>
                  <a:spcAft>
                    <a:spcPct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Unified Endpoint Management (UEM)</a:t>
                </a:r>
                <a:endParaRPr sz="1400" b="1" i="0" u="none" strike="noStrike" cap="none">
                  <a:solidFill>
                    <a:srgbClr val="000000"/>
                  </a:solidFill>
                  <a:latin typeface="Arial"/>
                  <a:ea typeface="Arial"/>
                  <a:cs typeface="Arial"/>
                  <a:sym typeface="Arial"/>
                </a:endParaRPr>
              </a:p>
            </p:txBody>
          </p:sp>
          <p:sp>
            <p:nvSpPr>
              <p:cNvPr id="193" name="Google Shape;193;p4"/>
              <p:cNvSpPr/>
              <p:nvPr/>
            </p:nvSpPr>
            <p:spPr>
              <a:xfrm>
                <a:off x="1745394" y="2019352"/>
                <a:ext cx="12543692" cy="796824"/>
              </a:xfrm>
              <a:prstGeom prst="roundRect">
                <a:avLst>
                  <a:gd name="adj" fmla="val 8216"/>
                </a:avLst>
              </a:prstGeom>
              <a:solidFill>
                <a:schemeClr val="lt1"/>
              </a:solidFill>
              <a:ln w="19050"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94" name="Google Shape;194;p4"/>
            <p:cNvSpPr txBox="1"/>
            <p:nvPr/>
          </p:nvSpPr>
          <p:spPr>
            <a:xfrm>
              <a:off x="2073668" y="7658526"/>
              <a:ext cx="12145108" cy="43084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ct val="0"/>
                </a:spcBef>
                <a:spcAft>
                  <a:spcPct val="0"/>
                </a:spcAft>
                <a:buClr>
                  <a:srgbClr val="000000"/>
                </a:buClr>
                <a:buSzPts val="2200"/>
                <a:buFont typeface="Arial" panose="020B0604020202020204" pitchFamily="34" charset="0"/>
                <a:buChar char="•"/>
              </a:pPr>
              <a:r>
                <a:rPr lang="en-US" sz="2200">
                  <a:solidFill>
                    <a:srgbClr val="3F3F3F"/>
                  </a:solidFill>
                  <a:latin typeface="Open Sans"/>
                  <a:ea typeface="Open Sans"/>
                  <a:cs typeface="Open Sans"/>
                  <a:sym typeface="Open Sans"/>
                </a:rPr>
                <a:t>A</a:t>
              </a:r>
              <a:r>
                <a:rPr lang="en-US" sz="2200" b="0" i="0" u="none" strike="noStrike" cap="none">
                  <a:solidFill>
                    <a:srgbClr val="3F3F3F"/>
                  </a:solidFill>
                  <a:latin typeface="Open Sans"/>
                  <a:ea typeface="Open Sans"/>
                  <a:cs typeface="Open Sans"/>
                  <a:sym typeface="Open Sans"/>
                </a:rPr>
                <a:t>ims for visibility across PCs, laptops, smartphones, tablets, and even IoT devices</a:t>
              </a:r>
              <a:endParaRPr sz="1400" b="0" i="0" u="none" strike="noStrike" cap="none">
                <a:solidFill>
                  <a:srgbClr val="000000"/>
                </a:solidFill>
                <a:latin typeface="Arial"/>
                <a:ea typeface="Arial"/>
                <a:cs typeface="Arial"/>
                <a:sym typeface="Arial"/>
              </a:endParaRPr>
            </a:p>
          </p:txBody>
        </p:sp>
      </p:grpSp>
      <p:grpSp>
        <p:nvGrpSpPr>
          <p:cNvPr id="195" name="Google Shape;195;p4"/>
          <p:cNvGrpSpPr/>
          <p:nvPr/>
        </p:nvGrpSpPr>
        <p:grpSpPr>
          <a:xfrm>
            <a:off x="1819642" y="4792030"/>
            <a:ext cx="12543692" cy="1177028"/>
            <a:chOff x="1745394" y="1610062"/>
            <a:chExt cx="12543692" cy="1177028"/>
          </a:xfrm>
        </p:grpSpPr>
        <p:sp>
          <p:nvSpPr>
            <p:cNvPr id="196" name="Google Shape;196;p4"/>
            <p:cNvSpPr/>
            <p:nvPr/>
          </p:nvSpPr>
          <p:spPr>
            <a:xfrm>
              <a:off x="1745394" y="2039229"/>
              <a:ext cx="12543692" cy="747861"/>
            </a:xfrm>
            <a:prstGeom prst="roundRect">
              <a:avLst>
                <a:gd name="adj" fmla="val 8216"/>
              </a:avLst>
            </a:prstGeom>
            <a:solidFill>
              <a:schemeClr val="lt1"/>
            </a:solidFill>
            <a:ln w="19050"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 name="Google Shape;197;p4"/>
            <p:cNvSpPr/>
            <p:nvPr/>
          </p:nvSpPr>
          <p:spPr>
            <a:xfrm>
              <a:off x="1757116" y="1610062"/>
              <a:ext cx="5722375" cy="446872"/>
            </a:xfrm>
            <a:prstGeom prst="round2SameRect">
              <a:avLst>
                <a:gd name="adj1" fmla="val 16667"/>
                <a:gd name="adj2" fmla="val 0"/>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4"/>
            <p:cNvSpPr txBox="1"/>
            <p:nvPr/>
          </p:nvSpPr>
          <p:spPr>
            <a:xfrm>
              <a:off x="1842745" y="1626087"/>
              <a:ext cx="5753975"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ct val="0"/>
                </a:spcBef>
                <a:spcAft>
                  <a:spcPct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Mobile Application Management (MAM)</a:t>
              </a:r>
              <a:endParaRPr sz="1400" b="1" i="0" u="none" strike="noStrike" cap="none">
                <a:solidFill>
                  <a:srgbClr val="000000"/>
                </a:solidFill>
                <a:latin typeface="Arial"/>
                <a:ea typeface="Arial"/>
                <a:cs typeface="Arial"/>
                <a:sym typeface="Arial"/>
              </a:endParaRPr>
            </a:p>
          </p:txBody>
        </p:sp>
      </p:grpSp>
      <p:sp>
        <p:nvSpPr>
          <p:cNvPr id="199" name="Google Shape;199;p4"/>
          <p:cNvSpPr txBox="1"/>
          <p:nvPr/>
        </p:nvSpPr>
        <p:spPr>
          <a:xfrm>
            <a:off x="1936872" y="5376497"/>
            <a:ext cx="12145108" cy="43084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ct val="0"/>
              </a:spcBef>
              <a:spcAft>
                <a:spcPct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Involves installing and monitoring corporate apps and data</a:t>
            </a:r>
            <a:endParaRPr sz="2200" b="0" i="0" u="none" strike="noStrike" cap="none">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96248D51-7DFA-6EFD-BC94-46EC4011351D}"/>
              </a:ext>
            </a:extLst>
          </p:cNvPr>
          <p:cNvSpPr/>
          <p:nvPr/>
        </p:nvSpPr>
        <p:spPr>
          <a:xfrm>
            <a:off x="4483100" y="836583"/>
            <a:ext cx="7296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2" name="Google Shape;562;p12"/>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chemeClr val="tx1">
                    <a:lumMod val="75000"/>
                    <a:lumOff val="25000"/>
                  </a:schemeClr>
                </a:solidFill>
                <a:latin typeface="Open Sans"/>
                <a:ea typeface="Open Sans"/>
                <a:cs typeface="Open Sans"/>
                <a:sym typeface="Open Sans"/>
              </a:rPr>
              <a:t>Mobile Device Management</a:t>
            </a:r>
            <a:endParaRPr lang="en-US" b="1">
              <a:solidFill>
                <a:schemeClr val="tx1">
                  <a:lumMod val="75000"/>
                  <a:lumOff val="25000"/>
                </a:schemeClr>
              </a:solidFill>
              <a:latin typeface="Open Sans"/>
              <a:ea typeface="Open Sans"/>
              <a:cs typeface="Open Sans"/>
              <a:sym typeface="Open Sans"/>
            </a:endParaRPr>
          </a:p>
        </p:txBody>
      </p:sp>
      <p:grpSp>
        <p:nvGrpSpPr>
          <p:cNvPr id="7" name="Group 6">
            <a:extLst>
              <a:ext uri="{FF2B5EF4-FFF2-40B4-BE49-F238E27FC236}">
                <a16:creationId xmlns:a16="http://schemas.microsoft.com/office/drawing/2014/main" id="{1A43C8E6-6529-D1F7-79FF-A577667D367B}"/>
              </a:ext>
            </a:extLst>
          </p:cNvPr>
          <p:cNvGrpSpPr/>
          <p:nvPr/>
        </p:nvGrpSpPr>
        <p:grpSpPr>
          <a:xfrm>
            <a:off x="1964056" y="2453516"/>
            <a:ext cx="12327889" cy="4236969"/>
            <a:chOff x="1964055" y="2124074"/>
            <a:chExt cx="12327889" cy="4236969"/>
          </a:xfrm>
        </p:grpSpPr>
        <p:sp>
          <p:nvSpPr>
            <p:cNvPr id="560" name="Google Shape;560;p12"/>
            <p:cNvSpPr/>
            <p:nvPr/>
          </p:nvSpPr>
          <p:spPr>
            <a:xfrm>
              <a:off x="1964055" y="2124074"/>
              <a:ext cx="12327889" cy="4236969"/>
            </a:xfrm>
            <a:prstGeom prst="roundRect">
              <a:avLst>
                <a:gd name="adj" fmla="val 3147"/>
              </a:avLst>
            </a:prstGeom>
            <a:solidFill>
              <a:srgbClr val="EAF7FC"/>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60950" rIns="121900" bIns="60950" anchor="ctr" anchorCtr="0">
              <a:noAutofit/>
            </a:bodyPr>
            <a:lstStyle/>
            <a:p>
              <a:pPr marL="292100" marR="0" lvl="0" indent="-292100" algn="l" rtl="0">
                <a:spcBef>
                  <a:spcPts val="0"/>
                </a:spcBef>
                <a:spcAft>
                  <a:spcPts val="0"/>
                </a:spcAft>
                <a:buNone/>
              </a:pPr>
              <a:endParaRPr sz="2200">
                <a:solidFill>
                  <a:schemeClr val="dk1"/>
                </a:solidFill>
                <a:latin typeface="Open Sans"/>
                <a:ea typeface="Open Sans"/>
                <a:cs typeface="Open Sans"/>
                <a:sym typeface="Open Sans"/>
              </a:endParaRPr>
            </a:p>
          </p:txBody>
        </p:sp>
        <p:sp>
          <p:nvSpPr>
            <p:cNvPr id="561" name="Google Shape;561;p12"/>
            <p:cNvSpPr txBox="1"/>
            <p:nvPr/>
          </p:nvSpPr>
          <p:spPr>
            <a:xfrm>
              <a:off x="2201558" y="2757934"/>
              <a:ext cx="6828920" cy="2583309"/>
            </a:xfrm>
            <a:prstGeom prst="rect">
              <a:avLst/>
            </a:prstGeom>
            <a:noFill/>
            <a:ln>
              <a:noFill/>
            </a:ln>
          </p:spPr>
          <p:txBody>
            <a:bodyPr spcFirstLastPara="1" wrap="square" lIns="45675" tIns="45675" rIns="45675" bIns="45675" anchor="t" anchorCtr="0">
              <a:spAutoFit/>
            </a:bodyPr>
            <a:lstStyle/>
            <a:p>
              <a:pPr marL="342900" indent="-342900">
                <a:lnSpc>
                  <a:spcPct val="114000"/>
                </a:lnSpc>
                <a:spcBef>
                  <a:spcPct val="0"/>
                </a:spcBef>
                <a:spcAft>
                  <a:spcPct val="0"/>
                </a:spcAft>
                <a:buSzPts val="2200"/>
                <a:buFont typeface="Arial" panose="020B0604020202020204" pitchFamily="34" charset="0"/>
                <a:buChar char="•"/>
              </a:pPr>
              <a:r>
                <a:rPr lang="en-US" sz="2200">
                  <a:solidFill>
                    <a:srgbClr val="3F3F3F"/>
                  </a:solidFill>
                  <a:latin typeface="Open Sans"/>
                  <a:ea typeface="Open Sans"/>
                  <a:cs typeface="Open Sans"/>
                  <a:sym typeface="Calibri"/>
                </a:rPr>
                <a:t>Manages mobile devices in organizations to access sensitive business data</a:t>
              </a:r>
            </a:p>
            <a:p>
              <a:pPr marL="342900" indent="-342900">
                <a:lnSpc>
                  <a:spcPct val="114000"/>
                </a:lnSpc>
                <a:spcBef>
                  <a:spcPct val="0"/>
                </a:spcBef>
                <a:spcAft>
                  <a:spcPct val="0"/>
                </a:spcAft>
                <a:buSzPts val="2200"/>
                <a:buFont typeface="Arial" panose="020B0604020202020204" pitchFamily="34" charset="0"/>
                <a:buChar char="•"/>
              </a:pPr>
              <a:endParaRPr lang="en-US" sz="1000">
                <a:solidFill>
                  <a:srgbClr val="3F3F3F"/>
                </a:solidFill>
                <a:latin typeface="Open Sans"/>
                <a:ea typeface="Open Sans"/>
                <a:cs typeface="Open Sans"/>
                <a:sym typeface="Calibri"/>
              </a:endParaRPr>
            </a:p>
            <a:p>
              <a:pPr marL="342900" indent="-342900">
                <a:lnSpc>
                  <a:spcPct val="114000"/>
                </a:lnSpc>
                <a:spcBef>
                  <a:spcPct val="0"/>
                </a:spcBef>
                <a:spcAft>
                  <a:spcPct val="0"/>
                </a:spcAft>
                <a:buSzPts val="2200"/>
                <a:buFont typeface="Arial" panose="020B0604020202020204" pitchFamily="34" charset="0"/>
                <a:buChar char="•"/>
              </a:pPr>
              <a:r>
                <a:rPr lang="en-US" sz="2200">
                  <a:solidFill>
                    <a:srgbClr val="3F3F3F"/>
                  </a:solidFill>
                  <a:latin typeface="Open Sans"/>
                  <a:ea typeface="Open Sans"/>
                  <a:cs typeface="Open Sans"/>
                  <a:sym typeface="Calibri"/>
                </a:rPr>
                <a:t>Includes storing essential information about mobile devices, deciding which apps can be installed, locating devices, and securing devices if lost or stolen</a:t>
              </a:r>
            </a:p>
          </p:txBody>
        </p:sp>
        <p:pic>
          <p:nvPicPr>
            <p:cNvPr id="2" name="Google Shape;3265;p126">
              <a:extLst>
                <a:ext uri="{FF2B5EF4-FFF2-40B4-BE49-F238E27FC236}">
                  <a16:creationId xmlns:a16="http://schemas.microsoft.com/office/drawing/2014/main" id="{E700DBC0-7574-6EDA-B4AB-21614819B0FD}"/>
                </a:ext>
              </a:extLst>
            </p:cNvPr>
            <p:cNvPicPr preferRelativeResize="0"/>
            <p:nvPr/>
          </p:nvPicPr>
          <p:blipFill rotWithShape="1">
            <a:blip r:embed="rId3"/>
            <a:stretch/>
          </p:blipFill>
          <p:spPr>
            <a:xfrm>
              <a:off x="9145401" y="3048973"/>
              <a:ext cx="4909041" cy="2387171"/>
            </a:xfrm>
            <a:prstGeom prst="rect">
              <a:avLst/>
            </a:prstGeom>
          </p:spPr>
        </p:pic>
      </p:grpSp>
      <p:sp>
        <p:nvSpPr>
          <p:cNvPr id="4" name="Brandline_LVC">
            <a:extLst>
              <a:ext uri="{FF2B5EF4-FFF2-40B4-BE49-F238E27FC236}">
                <a16:creationId xmlns:a16="http://schemas.microsoft.com/office/drawing/2014/main" id="{436CEBBE-C7D3-F45E-ABC6-F8E15C2B552C}"/>
              </a:ext>
            </a:extLst>
          </p:cNvPr>
          <p:cNvSpPr/>
          <p:nvPr/>
        </p:nvSpPr>
        <p:spPr>
          <a:xfrm>
            <a:off x="5054600" y="836583"/>
            <a:ext cx="614965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51439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22"/>
          <p:cNvSpPr txBox="1">
            <a:spLocks noGrp="1"/>
          </p:cNvSpPr>
          <p:nvPr>
            <p:ph type="title" idx="4294967295"/>
          </p:nvPr>
        </p:nvSpPr>
        <p:spPr>
          <a:xfrm>
            <a:off x="-19050" y="297622"/>
            <a:ext cx="16275050" cy="6873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chemeClr val="tx1">
                    <a:lumMod val="75000"/>
                    <a:lumOff val="25000"/>
                  </a:schemeClr>
                </a:solidFill>
                <a:latin typeface="Open Sans"/>
                <a:ea typeface="Open Sans"/>
                <a:cs typeface="Open Sans"/>
                <a:sym typeface="Open Sans"/>
              </a:rPr>
              <a:t>MDM Policy Controls</a:t>
            </a:r>
            <a:endParaRPr lang="en-US">
              <a:solidFill>
                <a:schemeClr val="tx1">
                  <a:lumMod val="75000"/>
                  <a:lumOff val="25000"/>
                </a:schemeClr>
              </a:solidFill>
            </a:endParaRPr>
          </a:p>
        </p:txBody>
      </p:sp>
      <p:grpSp>
        <p:nvGrpSpPr>
          <p:cNvPr id="4" name="Group 3">
            <a:extLst>
              <a:ext uri="{FF2B5EF4-FFF2-40B4-BE49-F238E27FC236}">
                <a16:creationId xmlns:a16="http://schemas.microsoft.com/office/drawing/2014/main" id="{D07ADAE8-478B-4A67-BAD3-D8C3F5FED410}"/>
              </a:ext>
            </a:extLst>
          </p:cNvPr>
          <p:cNvGrpSpPr/>
          <p:nvPr/>
        </p:nvGrpSpPr>
        <p:grpSpPr>
          <a:xfrm>
            <a:off x="1634121" y="2802008"/>
            <a:ext cx="3509816" cy="1933727"/>
            <a:chOff x="1392416" y="2899951"/>
            <a:chExt cx="3190742" cy="1933727"/>
          </a:xfrm>
        </p:grpSpPr>
        <p:sp>
          <p:nvSpPr>
            <p:cNvPr id="37" name="Google Shape;1660;p67">
              <a:extLst>
                <a:ext uri="{FF2B5EF4-FFF2-40B4-BE49-F238E27FC236}">
                  <a16:creationId xmlns:a16="http://schemas.microsoft.com/office/drawing/2014/main" id="{4663B42C-6044-4F06-A01B-EB1C63E01EDB}"/>
                </a:ext>
              </a:extLst>
            </p:cNvPr>
            <p:cNvSpPr/>
            <p:nvPr/>
          </p:nvSpPr>
          <p:spPr>
            <a:xfrm rot="10800000">
              <a:off x="1392416" y="4519274"/>
              <a:ext cx="3190742"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38" name="Google Shape;1661;p67">
              <a:extLst>
                <a:ext uri="{FF2B5EF4-FFF2-40B4-BE49-F238E27FC236}">
                  <a16:creationId xmlns:a16="http://schemas.microsoft.com/office/drawing/2014/main" id="{86C05628-85FB-4AE1-B739-5783CAD6CEA6}"/>
                </a:ext>
              </a:extLst>
            </p:cNvPr>
            <p:cNvSpPr/>
            <p:nvPr/>
          </p:nvSpPr>
          <p:spPr>
            <a:xfrm>
              <a:off x="1546697" y="2899951"/>
              <a:ext cx="2861411" cy="1933727"/>
            </a:xfrm>
            <a:prstGeom prst="round2SameRect">
              <a:avLst>
                <a:gd name="adj1" fmla="val 16993"/>
                <a:gd name="adj2" fmla="val 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39" name="Google Shape;1662;p67">
              <a:extLst>
                <a:ext uri="{FF2B5EF4-FFF2-40B4-BE49-F238E27FC236}">
                  <a16:creationId xmlns:a16="http://schemas.microsoft.com/office/drawing/2014/main" id="{4DCB45A4-A38A-404B-AA1F-4DF01FB2C40D}"/>
                </a:ext>
              </a:extLst>
            </p:cNvPr>
            <p:cNvSpPr txBox="1"/>
            <p:nvPr/>
          </p:nvSpPr>
          <p:spPr>
            <a:xfrm>
              <a:off x="1599441" y="3354752"/>
              <a:ext cx="2755924" cy="100638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chemeClr val="lt1"/>
                </a:buClr>
                <a:buSzPts val="1300"/>
                <a:buFont typeface="Calibri"/>
                <a:buNone/>
              </a:pPr>
              <a:r>
                <a:rPr lang="en-US" sz="2200" b="1" i="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Lock the device with a strong password</a:t>
              </a:r>
              <a:endPar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grpSp>
      <p:grpSp>
        <p:nvGrpSpPr>
          <p:cNvPr id="3" name="Group 2">
            <a:extLst>
              <a:ext uri="{FF2B5EF4-FFF2-40B4-BE49-F238E27FC236}">
                <a16:creationId xmlns:a16="http://schemas.microsoft.com/office/drawing/2014/main" id="{6FC7C0A1-6C79-4168-A01B-92CC803C831D}"/>
              </a:ext>
            </a:extLst>
          </p:cNvPr>
          <p:cNvGrpSpPr/>
          <p:nvPr/>
        </p:nvGrpSpPr>
        <p:grpSpPr>
          <a:xfrm>
            <a:off x="6338890" y="2802008"/>
            <a:ext cx="3509816" cy="1933728"/>
            <a:chOff x="4861795" y="2899951"/>
            <a:chExt cx="3190742" cy="1933728"/>
          </a:xfrm>
        </p:grpSpPr>
        <p:sp>
          <p:nvSpPr>
            <p:cNvPr id="40" name="Google Shape;1665;p67">
              <a:extLst>
                <a:ext uri="{FF2B5EF4-FFF2-40B4-BE49-F238E27FC236}">
                  <a16:creationId xmlns:a16="http://schemas.microsoft.com/office/drawing/2014/main" id="{76F1F3B6-D16E-4E4E-B4BF-CDFD0D77D693}"/>
                </a:ext>
              </a:extLst>
            </p:cNvPr>
            <p:cNvSpPr/>
            <p:nvPr/>
          </p:nvSpPr>
          <p:spPr>
            <a:xfrm rot="10800000">
              <a:off x="4861795" y="4519274"/>
              <a:ext cx="3190742"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1" name="Google Shape;1666;p67">
              <a:extLst>
                <a:ext uri="{FF2B5EF4-FFF2-40B4-BE49-F238E27FC236}">
                  <a16:creationId xmlns:a16="http://schemas.microsoft.com/office/drawing/2014/main" id="{B604FC20-FC2A-4CE9-94F6-15494591F32C}"/>
                </a:ext>
              </a:extLst>
            </p:cNvPr>
            <p:cNvSpPr/>
            <p:nvPr/>
          </p:nvSpPr>
          <p:spPr>
            <a:xfrm>
              <a:off x="5016076" y="2899951"/>
              <a:ext cx="2861411" cy="1933728"/>
            </a:xfrm>
            <a:prstGeom prst="round2SameRect">
              <a:avLst>
                <a:gd name="adj1" fmla="val 16993"/>
                <a:gd name="adj2" fmla="val 0"/>
              </a:avLst>
            </a:prstGeom>
            <a:solidFill>
              <a:srgbClr val="81A6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2" name="Google Shape;1667;p67">
              <a:extLst>
                <a:ext uri="{FF2B5EF4-FFF2-40B4-BE49-F238E27FC236}">
                  <a16:creationId xmlns:a16="http://schemas.microsoft.com/office/drawing/2014/main" id="{81463A50-AF8E-4399-B3F1-E0DB6644AFA0}"/>
                </a:ext>
              </a:extLst>
            </p:cNvPr>
            <p:cNvSpPr txBox="1"/>
            <p:nvPr/>
          </p:nvSpPr>
          <p:spPr>
            <a:xfrm>
              <a:off x="5012010" y="3245821"/>
              <a:ext cx="2861411" cy="1311088"/>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chemeClr val="lt1"/>
                </a:buClr>
                <a:buSzPts val="1300"/>
                <a:buFont typeface="Calibri"/>
                <a:buNone/>
              </a:pPr>
              <a:r>
                <a:rPr lang="en-US" sz="2200" b="1" i="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Lock the device automatically after a certain period of inactivity</a:t>
              </a:r>
              <a:endPar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grpSp>
      <p:grpSp>
        <p:nvGrpSpPr>
          <p:cNvPr id="5" name="Group 4">
            <a:extLst>
              <a:ext uri="{FF2B5EF4-FFF2-40B4-BE49-F238E27FC236}">
                <a16:creationId xmlns:a16="http://schemas.microsoft.com/office/drawing/2014/main" id="{A4834C5F-1FFA-4FA9-A698-DD095F7E4835}"/>
              </a:ext>
            </a:extLst>
          </p:cNvPr>
          <p:cNvGrpSpPr/>
          <p:nvPr/>
        </p:nvGrpSpPr>
        <p:grpSpPr>
          <a:xfrm>
            <a:off x="6375058" y="5405110"/>
            <a:ext cx="3509816" cy="1899895"/>
            <a:chOff x="8331174" y="2933784"/>
            <a:chExt cx="3190742" cy="1899895"/>
          </a:xfrm>
        </p:grpSpPr>
        <p:sp>
          <p:nvSpPr>
            <p:cNvPr id="43" name="Google Shape;1670;p67">
              <a:extLst>
                <a:ext uri="{FF2B5EF4-FFF2-40B4-BE49-F238E27FC236}">
                  <a16:creationId xmlns:a16="http://schemas.microsoft.com/office/drawing/2014/main" id="{9D865DC1-5C3C-41D0-B3AC-9A9999353DE9}"/>
                </a:ext>
              </a:extLst>
            </p:cNvPr>
            <p:cNvSpPr/>
            <p:nvPr/>
          </p:nvSpPr>
          <p:spPr>
            <a:xfrm rot="10800000">
              <a:off x="8331174" y="4519274"/>
              <a:ext cx="3190742"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4" name="Google Shape;1671;p67">
              <a:extLst>
                <a:ext uri="{FF2B5EF4-FFF2-40B4-BE49-F238E27FC236}">
                  <a16:creationId xmlns:a16="http://schemas.microsoft.com/office/drawing/2014/main" id="{EB686892-89C2-468C-92E9-7CCDCA3435FA}"/>
                </a:ext>
              </a:extLst>
            </p:cNvPr>
            <p:cNvSpPr/>
            <p:nvPr/>
          </p:nvSpPr>
          <p:spPr>
            <a:xfrm>
              <a:off x="8485455" y="2933784"/>
              <a:ext cx="2861411" cy="1899895"/>
            </a:xfrm>
            <a:prstGeom prst="round2SameRect">
              <a:avLst>
                <a:gd name="adj1" fmla="val 16993"/>
                <a:gd name="adj2" fmla="val 0"/>
              </a:avLst>
            </a:prstGeom>
            <a:solidFill>
              <a:srgbClr val="D08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5" name="Google Shape;1672;p67">
              <a:extLst>
                <a:ext uri="{FF2B5EF4-FFF2-40B4-BE49-F238E27FC236}">
                  <a16:creationId xmlns:a16="http://schemas.microsoft.com/office/drawing/2014/main" id="{F444E7CF-FEFA-4B67-81CC-BA3263C60BA4}"/>
                </a:ext>
              </a:extLst>
            </p:cNvPr>
            <p:cNvSpPr txBox="1"/>
            <p:nvPr/>
          </p:nvSpPr>
          <p:spPr>
            <a:xfrm>
              <a:off x="8485455" y="3242764"/>
              <a:ext cx="2833079" cy="1311088"/>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chemeClr val="lt1"/>
                </a:buClr>
                <a:buSzPts val="1300"/>
                <a:buFont typeface="Calibri"/>
                <a:buNone/>
              </a:pPr>
              <a:r>
                <a:rPr lang="en-US" sz="2200" b="1" i="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Wipe the device automatically after a certain number of failed login attempts</a:t>
              </a:r>
              <a:endPar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grpSp>
      <p:grpSp>
        <p:nvGrpSpPr>
          <p:cNvPr id="6" name="Group 5">
            <a:extLst>
              <a:ext uri="{FF2B5EF4-FFF2-40B4-BE49-F238E27FC236}">
                <a16:creationId xmlns:a16="http://schemas.microsoft.com/office/drawing/2014/main" id="{8C30F6B9-116A-4223-A95D-16D96ECD7AA4}"/>
              </a:ext>
            </a:extLst>
          </p:cNvPr>
          <p:cNvGrpSpPr/>
          <p:nvPr/>
        </p:nvGrpSpPr>
        <p:grpSpPr>
          <a:xfrm>
            <a:off x="11043658" y="2802008"/>
            <a:ext cx="3509816" cy="1933727"/>
            <a:chOff x="11672842" y="2895277"/>
            <a:chExt cx="3190742" cy="1933727"/>
          </a:xfrm>
        </p:grpSpPr>
        <p:sp>
          <p:nvSpPr>
            <p:cNvPr id="46" name="Google Shape;1670;p67">
              <a:extLst>
                <a:ext uri="{FF2B5EF4-FFF2-40B4-BE49-F238E27FC236}">
                  <a16:creationId xmlns:a16="http://schemas.microsoft.com/office/drawing/2014/main" id="{4A1F4C81-80C6-48ED-A0D9-480595057625}"/>
                </a:ext>
              </a:extLst>
            </p:cNvPr>
            <p:cNvSpPr/>
            <p:nvPr/>
          </p:nvSpPr>
          <p:spPr>
            <a:xfrm rot="10800000">
              <a:off x="11672842" y="4514600"/>
              <a:ext cx="3190742"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7" name="Google Shape;1671;p67">
              <a:extLst>
                <a:ext uri="{FF2B5EF4-FFF2-40B4-BE49-F238E27FC236}">
                  <a16:creationId xmlns:a16="http://schemas.microsoft.com/office/drawing/2014/main" id="{9527B7F1-0FD2-4C3F-BCA8-BB62AFEB21E9}"/>
                </a:ext>
              </a:extLst>
            </p:cNvPr>
            <p:cNvSpPr/>
            <p:nvPr/>
          </p:nvSpPr>
          <p:spPr>
            <a:xfrm>
              <a:off x="11851563" y="2895277"/>
              <a:ext cx="2861411" cy="1933727"/>
            </a:xfrm>
            <a:prstGeom prst="round2SameRect">
              <a:avLst>
                <a:gd name="adj1" fmla="val 16993"/>
                <a:gd name="adj2" fmla="val 0"/>
              </a:avLst>
            </a:prstGeom>
            <a:solidFill>
              <a:srgbClr val="69BE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48" name="Google Shape;1672;p67">
              <a:extLst>
                <a:ext uri="{FF2B5EF4-FFF2-40B4-BE49-F238E27FC236}">
                  <a16:creationId xmlns:a16="http://schemas.microsoft.com/office/drawing/2014/main" id="{DC763A0C-12E4-4F5C-9959-0C4C0CF73024}"/>
                </a:ext>
              </a:extLst>
            </p:cNvPr>
            <p:cNvSpPr txBox="1"/>
            <p:nvPr/>
          </p:nvSpPr>
          <p:spPr>
            <a:xfrm>
              <a:off x="11847497" y="3462765"/>
              <a:ext cx="2833079" cy="100638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chemeClr val="lt1"/>
                </a:buClr>
                <a:buSzPts val="1300"/>
                <a:buFont typeface="Calibri"/>
                <a:buNone/>
              </a:pPr>
              <a:r>
                <a:rPr lang="en-US" sz="2200" b="1" i="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Remotely lock the device if it is lost or stolen</a:t>
              </a:r>
              <a:endPar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grpSp>
      <p:grpSp>
        <p:nvGrpSpPr>
          <p:cNvPr id="7" name="Group 6">
            <a:extLst>
              <a:ext uri="{FF2B5EF4-FFF2-40B4-BE49-F238E27FC236}">
                <a16:creationId xmlns:a16="http://schemas.microsoft.com/office/drawing/2014/main" id="{8CB2D65F-560D-4DC6-82FD-69FCBBEE59E9}"/>
              </a:ext>
            </a:extLst>
          </p:cNvPr>
          <p:cNvGrpSpPr/>
          <p:nvPr/>
        </p:nvGrpSpPr>
        <p:grpSpPr>
          <a:xfrm>
            <a:off x="1546903" y="5356701"/>
            <a:ext cx="3475066" cy="1933727"/>
            <a:chOff x="3280383" y="4754942"/>
            <a:chExt cx="3159151" cy="1933727"/>
          </a:xfrm>
        </p:grpSpPr>
        <p:sp>
          <p:nvSpPr>
            <p:cNvPr id="49" name="Google Shape;1660;p67">
              <a:extLst>
                <a:ext uri="{FF2B5EF4-FFF2-40B4-BE49-F238E27FC236}">
                  <a16:creationId xmlns:a16="http://schemas.microsoft.com/office/drawing/2014/main" id="{E53CDB66-362D-4D68-A5A8-90F05C89D337}"/>
                </a:ext>
              </a:extLst>
            </p:cNvPr>
            <p:cNvSpPr/>
            <p:nvPr/>
          </p:nvSpPr>
          <p:spPr>
            <a:xfrm rot="10800000">
              <a:off x="3280383" y="6374265"/>
              <a:ext cx="3159151"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50" name="Google Shape;1661;p67">
              <a:extLst>
                <a:ext uri="{FF2B5EF4-FFF2-40B4-BE49-F238E27FC236}">
                  <a16:creationId xmlns:a16="http://schemas.microsoft.com/office/drawing/2014/main" id="{DAEA4411-06E3-4CD6-954D-AC6A35F30399}"/>
                </a:ext>
              </a:extLst>
            </p:cNvPr>
            <p:cNvSpPr/>
            <p:nvPr/>
          </p:nvSpPr>
          <p:spPr>
            <a:xfrm>
              <a:off x="3431088" y="4754942"/>
              <a:ext cx="2861411" cy="1933727"/>
            </a:xfrm>
            <a:prstGeom prst="round2SameRect">
              <a:avLst>
                <a:gd name="adj1" fmla="val 16993"/>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51" name="Google Shape;1662;p67">
              <a:extLst>
                <a:ext uri="{FF2B5EF4-FFF2-40B4-BE49-F238E27FC236}">
                  <a16:creationId xmlns:a16="http://schemas.microsoft.com/office/drawing/2014/main" id="{871451F6-8782-46B6-A6F6-130C3FCCDF09}"/>
                </a:ext>
              </a:extLst>
            </p:cNvPr>
            <p:cNvSpPr txBox="1"/>
            <p:nvPr/>
          </p:nvSpPr>
          <p:spPr>
            <a:xfrm>
              <a:off x="3424792" y="5249284"/>
              <a:ext cx="2861411" cy="70169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chemeClr val="lt1"/>
                </a:buClr>
                <a:buSzPts val="1300"/>
                <a:buFont typeface="Calibri"/>
                <a:buNone/>
              </a:pPr>
              <a:r>
                <a:rPr lang="en-US" sz="2200" b="1" i="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Encrypt data on the device</a:t>
              </a:r>
              <a:endParaRPr lang="en-US" sz="2200" b="1">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grpSp>
      <p:grpSp>
        <p:nvGrpSpPr>
          <p:cNvPr id="8" name="Group 7">
            <a:extLst>
              <a:ext uri="{FF2B5EF4-FFF2-40B4-BE49-F238E27FC236}">
                <a16:creationId xmlns:a16="http://schemas.microsoft.com/office/drawing/2014/main" id="{0BD1C778-8889-47CA-A4E6-A9F9E5CFC1EF}"/>
              </a:ext>
            </a:extLst>
          </p:cNvPr>
          <p:cNvGrpSpPr/>
          <p:nvPr/>
        </p:nvGrpSpPr>
        <p:grpSpPr>
          <a:xfrm>
            <a:off x="11076224" y="5356702"/>
            <a:ext cx="3475066" cy="1879124"/>
            <a:chOff x="9942340" y="4594197"/>
            <a:chExt cx="3159151" cy="1879124"/>
          </a:xfrm>
        </p:grpSpPr>
        <p:sp>
          <p:nvSpPr>
            <p:cNvPr id="55" name="Google Shape;1670;p67">
              <a:extLst>
                <a:ext uri="{FF2B5EF4-FFF2-40B4-BE49-F238E27FC236}">
                  <a16:creationId xmlns:a16="http://schemas.microsoft.com/office/drawing/2014/main" id="{6A1867F4-3864-4804-913C-BEC65533328D}"/>
                </a:ext>
              </a:extLst>
            </p:cNvPr>
            <p:cNvSpPr/>
            <p:nvPr/>
          </p:nvSpPr>
          <p:spPr>
            <a:xfrm rot="10800000">
              <a:off x="9942340" y="6158916"/>
              <a:ext cx="3159151" cy="314403"/>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56" name="Google Shape;1671;p67">
              <a:extLst>
                <a:ext uri="{FF2B5EF4-FFF2-40B4-BE49-F238E27FC236}">
                  <a16:creationId xmlns:a16="http://schemas.microsoft.com/office/drawing/2014/main" id="{F2294356-CC25-4158-9C5B-816247140BE2}"/>
                </a:ext>
              </a:extLst>
            </p:cNvPr>
            <p:cNvSpPr/>
            <p:nvPr/>
          </p:nvSpPr>
          <p:spPr>
            <a:xfrm>
              <a:off x="10093046" y="4594197"/>
              <a:ext cx="2861411" cy="1879124"/>
            </a:xfrm>
            <a:prstGeom prst="round2SameRect">
              <a:avLst>
                <a:gd name="adj1" fmla="val 16993"/>
                <a:gd name="adj2" fmla="val 0"/>
              </a:avLst>
            </a:prstGeom>
            <a:solidFill>
              <a:srgbClr val="86A4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57" name="Google Shape;1672;p67">
              <a:extLst>
                <a:ext uri="{FF2B5EF4-FFF2-40B4-BE49-F238E27FC236}">
                  <a16:creationId xmlns:a16="http://schemas.microsoft.com/office/drawing/2014/main" id="{36141C4B-A443-4EAA-B688-C7BFDC5D05A3}"/>
                </a:ext>
              </a:extLst>
            </p:cNvPr>
            <p:cNvSpPr txBox="1"/>
            <p:nvPr/>
          </p:nvSpPr>
          <p:spPr>
            <a:xfrm>
              <a:off x="10123853" y="5275129"/>
              <a:ext cx="2833079" cy="478232"/>
            </a:xfrm>
            <a:prstGeom prst="rect">
              <a:avLst/>
            </a:prstGeom>
            <a:noFill/>
            <a:ln>
              <a:noFill/>
            </a:ln>
          </p:spPr>
          <p:txBody>
            <a:bodyPr spcFirstLastPara="1" wrap="square" lIns="91425" tIns="45700" rIns="91425" bIns="45700" anchor="ctr" anchorCtr="0">
              <a:spAutoFit/>
            </a:bodyPr>
            <a:lstStyle/>
            <a:p>
              <a:pPr marL="0" marR="0" lvl="1" indent="0" algn="ctr" rtl="0">
                <a:lnSpc>
                  <a:spcPct val="114000"/>
                </a:lnSpc>
                <a:spcBef>
                  <a:spcPts val="0"/>
                </a:spcBef>
                <a:spcAft>
                  <a:spcPts val="0"/>
                </a:spcAft>
                <a:buNone/>
              </a:pPr>
              <a:r>
                <a:rPr lang="en-US" sz="2200" b="1" i="0" u="none" strike="noStrike" cap="none">
                  <a:solidFill>
                    <a:schemeClr val="lt1"/>
                  </a:solidFill>
                  <a:latin typeface="Open Sans " panose="020B0604020202020204" charset="0"/>
                  <a:ea typeface="Open Sans Semibold" panose="020B0706030804020204" pitchFamily="34" charset="0"/>
                  <a:cs typeface="Open Sans " panose="020B0604020202020204" charset="0"/>
                  <a:sym typeface="Open Sans"/>
                </a:rPr>
                <a:t>Manage apps</a:t>
              </a:r>
            </a:p>
          </p:txBody>
        </p:sp>
      </p:grpSp>
      <p:sp>
        <p:nvSpPr>
          <p:cNvPr id="12" name="Brandline_LVC">
            <a:extLst>
              <a:ext uri="{FF2B5EF4-FFF2-40B4-BE49-F238E27FC236}">
                <a16:creationId xmlns:a16="http://schemas.microsoft.com/office/drawing/2014/main" id="{8C165F21-322C-E3EE-D38F-50A5AC7D6E5D}"/>
              </a:ext>
            </a:extLst>
          </p:cNvPr>
          <p:cNvSpPr/>
          <p:nvPr/>
        </p:nvSpPr>
        <p:spPr>
          <a:xfrm>
            <a:off x="5842000" y="884140"/>
            <a:ext cx="4580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5"/>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sz="2800" b="1">
                <a:solidFill>
                  <a:schemeClr val="tx1">
                    <a:lumMod val="75000"/>
                    <a:lumOff val="25000"/>
                  </a:schemeClr>
                </a:solidFill>
                <a:latin typeface="Open Sans " panose="020B0604020202020204" charset="0"/>
                <a:cs typeface="Open Sans " panose="020B0604020202020204" charset="0"/>
              </a:rPr>
              <a:t>Mobile Access Control Systems</a:t>
            </a:r>
            <a:endParaRPr lang="en-US"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Google Shape;174;p15"/>
          <p:cNvSpPr txBox="1">
            <a:spLocks noGrp="1"/>
          </p:cNvSpPr>
          <p:nvPr>
            <p:ph type="body" idx="4294967295"/>
          </p:nvPr>
        </p:nvSpPr>
        <p:spPr>
          <a:xfrm>
            <a:off x="1915535" y="1517223"/>
            <a:ext cx="12452350" cy="659529"/>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ct val="0"/>
              </a:spcAft>
              <a:buClr>
                <a:srgbClr val="3F3F3F"/>
              </a:buClr>
              <a:buSzPts val="2200"/>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security and privacy of a smartphone is ensured by the following authentications:</a:t>
            </a:r>
          </a:p>
        </p:txBody>
      </p:sp>
      <p:sp>
        <p:nvSpPr>
          <p:cNvPr id="5" name="Brandline_LVC">
            <a:extLst>
              <a:ext uri="{FF2B5EF4-FFF2-40B4-BE49-F238E27FC236}">
                <a16:creationId xmlns:a16="http://schemas.microsoft.com/office/drawing/2014/main" id="{460F335A-2ECA-1BBD-08C2-EE7FDE8524E6}"/>
              </a:ext>
            </a:extLst>
          </p:cNvPr>
          <p:cNvSpPr/>
          <p:nvPr/>
        </p:nvSpPr>
        <p:spPr>
          <a:xfrm>
            <a:off x="4749800" y="858269"/>
            <a:ext cx="675290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FA12A9D-7C8D-C8D1-FBDB-D906A401BC08}"/>
              </a:ext>
            </a:extLst>
          </p:cNvPr>
          <p:cNvGrpSpPr/>
          <p:nvPr/>
        </p:nvGrpSpPr>
        <p:grpSpPr>
          <a:xfrm>
            <a:off x="3754018" y="3007581"/>
            <a:ext cx="8747965" cy="4417311"/>
            <a:chOff x="3962434" y="3697287"/>
            <a:chExt cx="8747965" cy="4417311"/>
          </a:xfrm>
        </p:grpSpPr>
        <p:grpSp>
          <p:nvGrpSpPr>
            <p:cNvPr id="2" name="Group 1">
              <a:extLst>
                <a:ext uri="{FF2B5EF4-FFF2-40B4-BE49-F238E27FC236}">
                  <a16:creationId xmlns:a16="http://schemas.microsoft.com/office/drawing/2014/main" id="{E826B5AB-8027-0FD6-C583-A621432CE7DD}"/>
                </a:ext>
              </a:extLst>
            </p:cNvPr>
            <p:cNvGrpSpPr/>
            <p:nvPr/>
          </p:nvGrpSpPr>
          <p:grpSpPr>
            <a:xfrm>
              <a:off x="3962434" y="3697287"/>
              <a:ext cx="8747965" cy="4417311"/>
              <a:chOff x="3567580" y="3136178"/>
              <a:chExt cx="8747965" cy="4417311"/>
            </a:xfrm>
          </p:grpSpPr>
          <p:grpSp>
            <p:nvGrpSpPr>
              <p:cNvPr id="3" name="Google Shape;249;p55">
                <a:extLst>
                  <a:ext uri="{FF2B5EF4-FFF2-40B4-BE49-F238E27FC236}">
                    <a16:creationId xmlns:a16="http://schemas.microsoft.com/office/drawing/2014/main" id="{D6800614-024D-43BB-7959-A58A2EFB7D0D}"/>
                  </a:ext>
                </a:extLst>
              </p:cNvPr>
              <p:cNvGrpSpPr/>
              <p:nvPr/>
            </p:nvGrpSpPr>
            <p:grpSpPr>
              <a:xfrm>
                <a:off x="5310423" y="3298364"/>
                <a:ext cx="5240517" cy="4005301"/>
                <a:chOff x="7423020" y="3676338"/>
                <a:chExt cx="3410787" cy="2604261"/>
              </a:xfrm>
            </p:grpSpPr>
            <p:sp>
              <p:nvSpPr>
                <p:cNvPr id="13" name="Google Shape;250;p55">
                  <a:extLst>
                    <a:ext uri="{FF2B5EF4-FFF2-40B4-BE49-F238E27FC236}">
                      <a16:creationId xmlns:a16="http://schemas.microsoft.com/office/drawing/2014/main" id="{E2C52D5D-3903-BD85-6F98-A03BB3C10D22}"/>
                    </a:ext>
                  </a:extLst>
                </p:cNvPr>
                <p:cNvSpPr/>
                <p:nvPr/>
              </p:nvSpPr>
              <p:spPr>
                <a:xfrm>
                  <a:off x="8004969" y="3800709"/>
                  <a:ext cx="2278063" cy="2276475"/>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4" name="Google Shape;251;p55">
                  <a:extLst>
                    <a:ext uri="{FF2B5EF4-FFF2-40B4-BE49-F238E27FC236}">
                      <a16:creationId xmlns:a16="http://schemas.microsoft.com/office/drawing/2014/main" id="{D9FE2030-30EC-A099-5612-0223B8E95054}"/>
                    </a:ext>
                  </a:extLst>
                </p:cNvPr>
                <p:cNvSpPr/>
                <p:nvPr/>
              </p:nvSpPr>
              <p:spPr>
                <a:xfrm>
                  <a:off x="8249444" y="4045184"/>
                  <a:ext cx="273050" cy="273050"/>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05668D"/>
                </a:solidFill>
                <a:ln w="28575" cap="flat" cmpd="sng">
                  <a:solidFill>
                    <a:srgbClr val="DDEAF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5" name="Google Shape;252;p55">
                  <a:extLst>
                    <a:ext uri="{FF2B5EF4-FFF2-40B4-BE49-F238E27FC236}">
                      <a16:creationId xmlns:a16="http://schemas.microsoft.com/office/drawing/2014/main" id="{402CB32D-23CD-DDD7-1E00-F185475EC172}"/>
                    </a:ext>
                  </a:extLst>
                </p:cNvPr>
                <p:cNvSpPr/>
                <p:nvPr/>
              </p:nvSpPr>
              <p:spPr>
                <a:xfrm>
                  <a:off x="8249444" y="5559659"/>
                  <a:ext cx="273050" cy="273050"/>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4B363"/>
                </a:solidFill>
                <a:ln w="28575" cap="flat" cmpd="sng">
                  <a:solidFill>
                    <a:srgbClr val="FFF2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6" name="Google Shape;253;p55">
                  <a:extLst>
                    <a:ext uri="{FF2B5EF4-FFF2-40B4-BE49-F238E27FC236}">
                      <a16:creationId xmlns:a16="http://schemas.microsoft.com/office/drawing/2014/main" id="{28B9772B-2426-A275-D25E-BC2D77D8E83E}"/>
                    </a:ext>
                  </a:extLst>
                </p:cNvPr>
                <p:cNvSpPr/>
                <p:nvPr/>
              </p:nvSpPr>
              <p:spPr>
                <a:xfrm>
                  <a:off x="9765506" y="5559659"/>
                  <a:ext cx="273050" cy="273050"/>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3A405A"/>
                </a:solidFill>
                <a:ln w="28575" cap="flat" cmpd="sng">
                  <a:solidFill>
                    <a:srgbClr val="EDEDE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7" name="Google Shape;254;p55">
                  <a:extLst>
                    <a:ext uri="{FF2B5EF4-FFF2-40B4-BE49-F238E27FC236}">
                      <a16:creationId xmlns:a16="http://schemas.microsoft.com/office/drawing/2014/main" id="{87EB6B48-A4E8-7FF6-11A3-6B4319067723}"/>
                    </a:ext>
                  </a:extLst>
                </p:cNvPr>
                <p:cNvSpPr/>
                <p:nvPr/>
              </p:nvSpPr>
              <p:spPr>
                <a:xfrm>
                  <a:off x="9765506" y="4045184"/>
                  <a:ext cx="273050" cy="273050"/>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F6461"/>
                </a:solidFill>
                <a:ln w="28575" cap="flat" cmpd="sng">
                  <a:solidFill>
                    <a:srgbClr val="FBE4D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8" name="Google Shape;255;p55">
                  <a:extLst>
                    <a:ext uri="{FF2B5EF4-FFF2-40B4-BE49-F238E27FC236}">
                      <a16:creationId xmlns:a16="http://schemas.microsoft.com/office/drawing/2014/main" id="{A2CEB2CB-5BA7-2C19-1243-C525752BF6BC}"/>
                    </a:ext>
                  </a:extLst>
                </p:cNvPr>
                <p:cNvSpPr/>
                <p:nvPr/>
              </p:nvSpPr>
              <p:spPr>
                <a:xfrm>
                  <a:off x="7423020" y="370732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5668D"/>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19" name="Google Shape;256;p55">
                  <a:extLst>
                    <a:ext uri="{FF2B5EF4-FFF2-40B4-BE49-F238E27FC236}">
                      <a16:creationId xmlns:a16="http://schemas.microsoft.com/office/drawing/2014/main" id="{16048344-544A-CE9C-3B79-4B86E8ABA4E2}"/>
                    </a:ext>
                  </a:extLst>
                </p:cNvPr>
                <p:cNvSpPr/>
                <p:nvPr/>
              </p:nvSpPr>
              <p:spPr>
                <a:xfrm flipH="1">
                  <a:off x="10010847" y="367633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0" name="Google Shape;257;p55">
                  <a:extLst>
                    <a:ext uri="{FF2B5EF4-FFF2-40B4-BE49-F238E27FC236}">
                      <a16:creationId xmlns:a16="http://schemas.microsoft.com/office/drawing/2014/main" id="{8D419774-E6A3-07CA-74B6-254D8BBAACA1}"/>
                    </a:ext>
                  </a:extLst>
                </p:cNvPr>
                <p:cNvSpPr/>
                <p:nvPr/>
              </p:nvSpPr>
              <p:spPr>
                <a:xfrm rot="10800000" flipH="1">
                  <a:off x="7450729" y="5898507"/>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1" name="Google Shape;258;p55">
                  <a:extLst>
                    <a:ext uri="{FF2B5EF4-FFF2-40B4-BE49-F238E27FC236}">
                      <a16:creationId xmlns:a16="http://schemas.microsoft.com/office/drawing/2014/main" id="{B6A4A5D3-B4F2-A413-3016-9525443E4250}"/>
                    </a:ext>
                  </a:extLst>
                </p:cNvPr>
                <p:cNvSpPr/>
                <p:nvPr/>
              </p:nvSpPr>
              <p:spPr>
                <a:xfrm rot="10800000">
                  <a:off x="10010847" y="5819463"/>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3A405A"/>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grpSp>
          <p:sp>
            <p:nvSpPr>
              <p:cNvPr id="4" name="Google Shape;259;p55">
                <a:extLst>
                  <a:ext uri="{FF2B5EF4-FFF2-40B4-BE49-F238E27FC236}">
                    <a16:creationId xmlns:a16="http://schemas.microsoft.com/office/drawing/2014/main" id="{0B5EC831-6E09-522B-1CFF-D2EC996AAB05}"/>
                  </a:ext>
                </a:extLst>
              </p:cNvPr>
              <p:cNvSpPr txBox="1"/>
              <p:nvPr/>
            </p:nvSpPr>
            <p:spPr>
              <a:xfrm>
                <a:off x="3567580" y="3186978"/>
                <a:ext cx="1688346" cy="47827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Password</a:t>
                </a:r>
                <a:endParaRPr lang="en-US" sz="1400" b="0" i="0" u="none" strike="noStrike" cap="none">
                  <a:solidFill>
                    <a:schemeClr val="tx1">
                      <a:lumMod val="75000"/>
                      <a:lumOff val="25000"/>
                    </a:schemeClr>
                  </a:solidFill>
                  <a:latin typeface="Arial"/>
                  <a:ea typeface="Arial"/>
                  <a:cs typeface="Arial"/>
                  <a:sym typeface="Arial"/>
                </a:endParaRPr>
              </a:p>
            </p:txBody>
          </p:sp>
          <p:sp>
            <p:nvSpPr>
              <p:cNvPr id="10" name="Google Shape;260;p55">
                <a:extLst>
                  <a:ext uri="{FF2B5EF4-FFF2-40B4-BE49-F238E27FC236}">
                    <a16:creationId xmlns:a16="http://schemas.microsoft.com/office/drawing/2014/main" id="{1C8D47BD-CBD9-A6B2-B6DB-7E24B51E39E9}"/>
                  </a:ext>
                </a:extLst>
              </p:cNvPr>
              <p:cNvSpPr txBox="1"/>
              <p:nvPr/>
            </p:nvSpPr>
            <p:spPr>
              <a:xfrm>
                <a:off x="3940510" y="7075257"/>
                <a:ext cx="1688346"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PIN</a:t>
                </a:r>
                <a:endParaRPr lang="en-US" sz="1400" b="0" i="0" u="none" strike="noStrike" cap="none">
                  <a:solidFill>
                    <a:schemeClr val="tx1">
                      <a:lumMod val="75000"/>
                      <a:lumOff val="25000"/>
                    </a:schemeClr>
                  </a:solidFill>
                  <a:latin typeface="Arial"/>
                  <a:ea typeface="Arial"/>
                  <a:cs typeface="Arial"/>
                  <a:sym typeface="Arial"/>
                </a:endParaRPr>
              </a:p>
            </p:txBody>
          </p:sp>
          <p:sp>
            <p:nvSpPr>
              <p:cNvPr id="11" name="Google Shape;261;p55">
                <a:extLst>
                  <a:ext uri="{FF2B5EF4-FFF2-40B4-BE49-F238E27FC236}">
                    <a16:creationId xmlns:a16="http://schemas.microsoft.com/office/drawing/2014/main" id="{20786B3E-F6D6-8B86-E85C-9AAB65F844D7}"/>
                  </a:ext>
                </a:extLst>
              </p:cNvPr>
              <p:cNvSpPr txBox="1"/>
              <p:nvPr/>
            </p:nvSpPr>
            <p:spPr>
              <a:xfrm>
                <a:off x="10627145" y="6999407"/>
                <a:ext cx="1688346"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Biometric</a:t>
                </a:r>
                <a:endParaRPr lang="en-US" sz="1400" b="0" i="0" u="none" strike="noStrike" cap="none">
                  <a:solidFill>
                    <a:schemeClr val="tx1">
                      <a:lumMod val="75000"/>
                      <a:lumOff val="25000"/>
                    </a:schemeClr>
                  </a:solidFill>
                  <a:latin typeface="Arial"/>
                  <a:ea typeface="Arial"/>
                  <a:cs typeface="Arial"/>
                  <a:sym typeface="Arial"/>
                </a:endParaRPr>
              </a:p>
            </p:txBody>
          </p:sp>
          <p:sp>
            <p:nvSpPr>
              <p:cNvPr id="12" name="Google Shape;262;p55">
                <a:extLst>
                  <a:ext uri="{FF2B5EF4-FFF2-40B4-BE49-F238E27FC236}">
                    <a16:creationId xmlns:a16="http://schemas.microsoft.com/office/drawing/2014/main" id="{17BB1A84-F559-BAA2-A449-71556F10C923}"/>
                  </a:ext>
                </a:extLst>
              </p:cNvPr>
              <p:cNvSpPr txBox="1"/>
              <p:nvPr/>
            </p:nvSpPr>
            <p:spPr>
              <a:xfrm>
                <a:off x="10627145" y="3136178"/>
                <a:ext cx="1688400"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Swipe pattern</a:t>
                </a:r>
                <a:endParaRPr lang="en-US" sz="1400" b="0" i="0" u="none" strike="noStrike" cap="none">
                  <a:solidFill>
                    <a:schemeClr val="tx1">
                      <a:lumMod val="75000"/>
                      <a:lumOff val="25000"/>
                    </a:schemeClr>
                  </a:solidFill>
                  <a:latin typeface="Arial"/>
                  <a:ea typeface="Arial"/>
                  <a:cs typeface="Arial"/>
                  <a:sym typeface="Arial"/>
                </a:endParaRPr>
              </a:p>
            </p:txBody>
          </p:sp>
        </p:grpSp>
        <p:pic>
          <p:nvPicPr>
            <p:cNvPr id="22" name="Google Shape;263;p55" descr="Call Free Icon">
              <a:extLst>
                <a:ext uri="{FF2B5EF4-FFF2-40B4-BE49-F238E27FC236}">
                  <a16:creationId xmlns:a16="http://schemas.microsoft.com/office/drawing/2014/main" id="{42C5C214-276E-8171-F9B7-BD8A244EE838}"/>
                </a:ext>
              </a:extLst>
            </p:cNvPr>
            <p:cNvPicPr preferRelativeResize="0"/>
            <p:nvPr/>
          </p:nvPicPr>
          <p:blipFill>
            <a:blip r:embed="rId3"/>
            <a:stretch>
              <a:fillRect/>
            </a:stretch>
          </p:blipFill>
          <p:spPr>
            <a:xfrm>
              <a:off x="7586967" y="5038818"/>
              <a:ext cx="1525039" cy="1525039"/>
            </a:xfrm>
            <a:prstGeom prst="rect">
              <a:avLst/>
            </a:prstGeom>
          </p:spPr>
        </p:pic>
      </p:grpSp>
      <p:sp>
        <p:nvSpPr>
          <p:cNvPr id="24" name="Rectangle: Rounded Corners 23">
            <a:extLst>
              <a:ext uri="{FF2B5EF4-FFF2-40B4-BE49-F238E27FC236}">
                <a16:creationId xmlns:a16="http://schemas.microsoft.com/office/drawing/2014/main" id="{1E0DFB8C-1F7F-4269-7749-5EAA8FDEEFE5}"/>
              </a:ext>
            </a:extLst>
          </p:cNvPr>
          <p:cNvSpPr/>
          <p:nvPr/>
        </p:nvSpPr>
        <p:spPr>
          <a:xfrm>
            <a:off x="1891145" y="1451758"/>
            <a:ext cx="12501130" cy="775745"/>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334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5"/>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sz="2800" b="1">
                <a:solidFill>
                  <a:schemeClr val="tx1">
                    <a:lumMod val="75000"/>
                    <a:lumOff val="25000"/>
                  </a:schemeClr>
                </a:solidFill>
                <a:latin typeface="Open Sans " panose="020B0604020202020204" charset="0"/>
                <a:cs typeface="Open Sans " panose="020B0604020202020204" charset="0"/>
              </a:rPr>
              <a:t>Mobile Access Control Systems</a:t>
            </a:r>
            <a:endParaRPr lang="en-US"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Google Shape;174;p15"/>
          <p:cNvSpPr txBox="1">
            <a:spLocks noGrp="1"/>
          </p:cNvSpPr>
          <p:nvPr>
            <p:ph type="body" idx="4294967295"/>
          </p:nvPr>
        </p:nvSpPr>
        <p:spPr>
          <a:xfrm>
            <a:off x="1843520" y="1430971"/>
            <a:ext cx="12501131" cy="993775"/>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ct val="0"/>
              </a:spcAft>
              <a:buClr>
                <a:srgbClr val="3F3F3F"/>
              </a:buClr>
              <a:buSzPts val="2200"/>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screen lock mechanism, such as a password, PIN, or pattern, can be used to protect a user’s smartphone from any intervention.</a:t>
            </a:r>
          </a:p>
        </p:txBody>
      </p:sp>
      <p:sp>
        <p:nvSpPr>
          <p:cNvPr id="5" name="Brandline_LVC">
            <a:extLst>
              <a:ext uri="{FF2B5EF4-FFF2-40B4-BE49-F238E27FC236}">
                <a16:creationId xmlns:a16="http://schemas.microsoft.com/office/drawing/2014/main" id="{460F335A-2ECA-1BBD-08C2-EE7FDE8524E6}"/>
              </a:ext>
            </a:extLst>
          </p:cNvPr>
          <p:cNvSpPr/>
          <p:nvPr/>
        </p:nvSpPr>
        <p:spPr>
          <a:xfrm>
            <a:off x="4749800" y="858269"/>
            <a:ext cx="675290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71;p56">
            <a:extLst>
              <a:ext uri="{FF2B5EF4-FFF2-40B4-BE49-F238E27FC236}">
                <a16:creationId xmlns:a16="http://schemas.microsoft.com/office/drawing/2014/main" id="{A71D2FE8-DC6D-A28D-6C39-D83CBE486507}"/>
              </a:ext>
            </a:extLst>
          </p:cNvPr>
          <p:cNvSpPr/>
          <p:nvPr/>
        </p:nvSpPr>
        <p:spPr>
          <a:xfrm>
            <a:off x="3234862" y="4247446"/>
            <a:ext cx="11353113" cy="1687959"/>
          </a:xfrm>
          <a:prstGeom prst="roundRect">
            <a:avLst>
              <a:gd name="adj" fmla="val 16667"/>
            </a:avLst>
          </a:prstGeom>
          <a:noFill/>
          <a:ln w="28575" cap="flat" cmpd="sng">
            <a:solidFill>
              <a:srgbClr val="EF6461"/>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ct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Context-aware authentication helps a user unlock the smartphone </a:t>
            </a:r>
            <a:endParaRPr sz="2200" b="0" i="0" u="none" strike="noStrike" cap="none">
              <a:solidFill>
                <a:schemeClr val="tx1">
                  <a:lumMod val="75000"/>
                  <a:lumOff val="25000"/>
                </a:schemeClr>
              </a:solidFill>
              <a:latin typeface="Open Sans"/>
              <a:ea typeface="Open Sans"/>
              <a:cs typeface="Open Sans"/>
              <a:sym typeface="Open Sans"/>
            </a:endParaRPr>
          </a:p>
          <a:p>
            <a:pPr marL="50800" marR="0" lvl="0" indent="0" algn="ctr" rtl="0">
              <a:lnSpc>
                <a:spcPct val="114000"/>
              </a:lnSpc>
              <a:spcBef>
                <a:spcPts val="1000"/>
              </a:spcBef>
              <a:spcAft>
                <a:spcPct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in case of password loss.</a:t>
            </a:r>
            <a:endParaRPr lang="en-IN" sz="1400" b="0" i="0" u="none" strike="noStrike" cap="none">
              <a:solidFill>
                <a:schemeClr val="tx1">
                  <a:lumMod val="75000"/>
                  <a:lumOff val="25000"/>
                </a:schemeClr>
              </a:solidFill>
              <a:latin typeface="Arial"/>
              <a:ea typeface="Arial"/>
              <a:cs typeface="Arial"/>
              <a:sym typeface="Arial"/>
            </a:endParaRPr>
          </a:p>
        </p:txBody>
      </p:sp>
      <p:grpSp>
        <p:nvGrpSpPr>
          <p:cNvPr id="7" name="Google Shape;272;p56">
            <a:extLst>
              <a:ext uri="{FF2B5EF4-FFF2-40B4-BE49-F238E27FC236}">
                <a16:creationId xmlns:a16="http://schemas.microsoft.com/office/drawing/2014/main" id="{B36F0E11-4764-B8B1-13A4-142DB54CEBA1}"/>
              </a:ext>
            </a:extLst>
          </p:cNvPr>
          <p:cNvGrpSpPr/>
          <p:nvPr/>
        </p:nvGrpSpPr>
        <p:grpSpPr>
          <a:xfrm>
            <a:off x="1772413" y="4089682"/>
            <a:ext cx="2003485" cy="2003485"/>
            <a:chOff x="1772413" y="4089682"/>
            <a:chExt cx="2003485" cy="2003485"/>
          </a:xfrm>
        </p:grpSpPr>
        <p:sp>
          <p:nvSpPr>
            <p:cNvPr id="8" name="Google Shape;273;p56">
              <a:extLst>
                <a:ext uri="{FF2B5EF4-FFF2-40B4-BE49-F238E27FC236}">
                  <a16:creationId xmlns:a16="http://schemas.microsoft.com/office/drawing/2014/main" id="{37C2C29B-CA29-4002-CDD3-7BF8FC94B136}"/>
                </a:ext>
              </a:extLst>
            </p:cNvPr>
            <p:cNvSpPr/>
            <p:nvPr/>
          </p:nvSpPr>
          <p:spPr>
            <a:xfrm>
              <a:off x="1772413" y="4089682"/>
              <a:ext cx="2003485" cy="2003485"/>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 name="Google Shape;274;p56" descr="Reset Password Svg Png Icon Free Download (#398183) - OnlineWebFonts.COM">
              <a:extLst>
                <a:ext uri="{FF2B5EF4-FFF2-40B4-BE49-F238E27FC236}">
                  <a16:creationId xmlns:a16="http://schemas.microsoft.com/office/drawing/2014/main" id="{BB208103-5590-6190-7EA9-1E6D24942DF1}"/>
                </a:ext>
              </a:extLst>
            </p:cNvPr>
            <p:cNvPicPr preferRelativeResize="0"/>
            <p:nvPr/>
          </p:nvPicPr>
          <p:blipFill>
            <a:blip r:embed="rId3">
              <a:alphaModFix/>
            </a:blip>
            <a:stretch>
              <a:fillRect/>
            </a:stretch>
          </p:blipFill>
          <p:spPr>
            <a:xfrm>
              <a:off x="2234817" y="4552386"/>
              <a:ext cx="1078675" cy="1079775"/>
            </a:xfrm>
            <a:prstGeom prst="rect">
              <a:avLst/>
            </a:prstGeom>
            <a:noFill/>
            <a:ln>
              <a:noFill/>
            </a:ln>
          </p:spPr>
        </p:pic>
      </p:grpSp>
      <p:sp>
        <p:nvSpPr>
          <p:cNvPr id="10" name="Rectangle: Rounded Corners 9">
            <a:extLst>
              <a:ext uri="{FF2B5EF4-FFF2-40B4-BE49-F238E27FC236}">
                <a16:creationId xmlns:a16="http://schemas.microsoft.com/office/drawing/2014/main" id="{474E0A28-CF7B-B587-CD80-36F52CB2AB52}"/>
              </a:ext>
            </a:extLst>
          </p:cNvPr>
          <p:cNvSpPr/>
          <p:nvPr/>
        </p:nvSpPr>
        <p:spPr>
          <a:xfrm>
            <a:off x="1843520" y="1391756"/>
            <a:ext cx="12501130" cy="103299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453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7"/>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sz="2800" b="1">
                <a:solidFill>
                  <a:schemeClr val="tx1">
                    <a:lumMod val="75000"/>
                    <a:lumOff val="25000"/>
                  </a:schemeClr>
                </a:solidFill>
                <a:latin typeface="Open Sans " panose="020B0604020202020204" charset="0"/>
                <a:cs typeface="Open Sans " panose="020B0604020202020204" charset="0"/>
              </a:rPr>
              <a:t>Remote Wipe</a:t>
            </a:r>
          </a:p>
        </p:txBody>
      </p:sp>
      <p:pic>
        <p:nvPicPr>
          <p:cNvPr id="282" name="Google Shape;282;p57" descr="Most corporate messaging systems come with a Remote Wipe feature, allowing mail, calendar, and contacts information to be deleted from mobile devices"/>
          <p:cNvPicPr preferRelativeResize="0"/>
          <p:nvPr/>
        </p:nvPicPr>
        <p:blipFill>
          <a:blip r:embed="rId3"/>
          <a:stretch>
            <a:fillRect/>
          </a:stretch>
        </p:blipFill>
        <p:spPr>
          <a:xfrm>
            <a:off x="8652936" y="3257817"/>
            <a:ext cx="5888933" cy="3515591"/>
          </a:xfrm>
          <a:prstGeom prst="rect">
            <a:avLst/>
          </a:prstGeom>
        </p:spPr>
      </p:pic>
      <p:sp>
        <p:nvSpPr>
          <p:cNvPr id="286" name="Google Shape;286;p57"/>
          <p:cNvSpPr txBox="1"/>
          <p:nvPr/>
        </p:nvSpPr>
        <p:spPr>
          <a:xfrm>
            <a:off x="8294427" y="6913184"/>
            <a:ext cx="6605949" cy="1029019"/>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000"/>
              </a:spcBef>
              <a:spcAft>
                <a:spcPct val="0"/>
              </a:spcAft>
              <a:buClr>
                <a:srgbClr val="000000"/>
              </a:buClr>
              <a:buSzPts val="1400"/>
              <a:buFont typeface="Arial"/>
              <a:buNone/>
            </a:pPr>
            <a:r>
              <a:rPr lang="en-US" sz="1800" b="0" i="0" u="none" strike="noStrike" cap="none">
                <a:solidFill>
                  <a:schemeClr val="tx1">
                    <a:lumMod val="75000"/>
                    <a:lumOff val="25000"/>
                  </a:schemeClr>
                </a:solidFill>
                <a:latin typeface="Open Sans"/>
                <a:ea typeface="Open Sans"/>
                <a:cs typeface="Open Sans"/>
                <a:sym typeface="Open Sans"/>
              </a:rPr>
              <a:t>The screenshot here shows the corporate messaging service by Intermedia.</a:t>
            </a:r>
          </a:p>
        </p:txBody>
      </p:sp>
      <p:grpSp>
        <p:nvGrpSpPr>
          <p:cNvPr id="5" name="Group 4">
            <a:extLst>
              <a:ext uri="{FF2B5EF4-FFF2-40B4-BE49-F238E27FC236}">
                <a16:creationId xmlns:a16="http://schemas.microsoft.com/office/drawing/2014/main" id="{DF0FDE27-BC07-C947-79ED-D4D0B967AD3C}"/>
              </a:ext>
            </a:extLst>
          </p:cNvPr>
          <p:cNvGrpSpPr/>
          <p:nvPr/>
        </p:nvGrpSpPr>
        <p:grpSpPr>
          <a:xfrm>
            <a:off x="1902091" y="2629756"/>
            <a:ext cx="6159869" cy="4922982"/>
            <a:chOff x="1902091" y="2629756"/>
            <a:chExt cx="6159869" cy="4922982"/>
          </a:xfrm>
        </p:grpSpPr>
        <p:grpSp>
          <p:nvGrpSpPr>
            <p:cNvPr id="283" name="Google Shape;283;p57"/>
            <p:cNvGrpSpPr/>
            <p:nvPr/>
          </p:nvGrpSpPr>
          <p:grpSpPr>
            <a:xfrm>
              <a:off x="1902091" y="5469657"/>
              <a:ext cx="6159869" cy="2083081"/>
              <a:chOff x="8499905" y="5668420"/>
              <a:chExt cx="6159869" cy="2083081"/>
            </a:xfrm>
          </p:grpSpPr>
          <p:sp>
            <p:nvSpPr>
              <p:cNvPr id="284" name="Google Shape;284;p57"/>
              <p:cNvSpPr/>
              <p:nvPr/>
            </p:nvSpPr>
            <p:spPr>
              <a:xfrm>
                <a:off x="8907529" y="6123313"/>
                <a:ext cx="5752245" cy="1628188"/>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ct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The thief might be able to prevent the device from receiving the wipe command.</a:t>
                </a:r>
                <a:endParaRPr sz="1400" b="0" i="0" u="none" strike="noStrike" cap="none">
                  <a:solidFill>
                    <a:srgbClr val="3F3F3F"/>
                  </a:solidFill>
                  <a:latin typeface="Arial"/>
                  <a:ea typeface="Arial"/>
                  <a:cs typeface="Arial"/>
                  <a:sym typeface="Arial"/>
                </a:endParaRPr>
              </a:p>
            </p:txBody>
          </p:sp>
          <p:pic>
            <p:nvPicPr>
              <p:cNvPr id="285" name="Google Shape;285;p57" descr="Caution icon - Download on Iconfinder on Iconfinder"/>
              <p:cNvPicPr preferRelativeResize="0"/>
              <p:nvPr/>
            </p:nvPicPr>
            <p:blipFill>
              <a:blip r:embed="rId4">
                <a:alphaModFix/>
              </a:blip>
              <a:stretch>
                <a:fillRect/>
              </a:stretch>
            </p:blipFill>
            <p:spPr>
              <a:xfrm>
                <a:off x="8499905" y="5668420"/>
                <a:ext cx="909786" cy="909786"/>
              </a:xfrm>
              <a:prstGeom prst="rect">
                <a:avLst/>
              </a:prstGeom>
              <a:noFill/>
              <a:ln>
                <a:noFill/>
              </a:ln>
            </p:spPr>
          </p:pic>
        </p:grpSp>
        <p:sp>
          <p:nvSpPr>
            <p:cNvPr id="287" name="Google Shape;287;p57"/>
            <p:cNvSpPr/>
            <p:nvPr/>
          </p:nvSpPr>
          <p:spPr>
            <a:xfrm>
              <a:off x="2037559" y="2629756"/>
              <a:ext cx="5888933" cy="2685193"/>
            </a:xfrm>
            <a:prstGeom prst="roundRect">
              <a:avLst>
                <a:gd name="adj" fmla="val 1666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It sets the device to factory defaults or clears storage if the smartphone is stolen. The remote wipe is triggered when the thief enters the wrong password multiple times.</a:t>
              </a:r>
              <a:endParaRPr lang="en-US" sz="1400" b="0" i="0" u="none" strike="noStrike" cap="none">
                <a:solidFill>
                  <a:schemeClr val="tx1">
                    <a:lumMod val="75000"/>
                    <a:lumOff val="25000"/>
                  </a:schemeClr>
                </a:solidFill>
                <a:latin typeface="Arial"/>
                <a:ea typeface="Arial"/>
                <a:cs typeface="Arial"/>
                <a:sym typeface="Arial"/>
              </a:endParaRPr>
            </a:p>
          </p:txBody>
        </p:sp>
      </p:grpSp>
      <p:sp>
        <p:nvSpPr>
          <p:cNvPr id="3" name="Brandline_LVC">
            <a:extLst>
              <a:ext uri="{FF2B5EF4-FFF2-40B4-BE49-F238E27FC236}">
                <a16:creationId xmlns:a16="http://schemas.microsoft.com/office/drawing/2014/main" id="{545BBE3D-1D99-ECE3-6B17-56A09EEBF541}"/>
              </a:ext>
            </a:extLst>
          </p:cNvPr>
          <p:cNvSpPr/>
          <p:nvPr/>
        </p:nvSpPr>
        <p:spPr>
          <a:xfrm>
            <a:off x="6718300" y="858269"/>
            <a:ext cx="28178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87;p57">
            <a:extLst>
              <a:ext uri="{FF2B5EF4-FFF2-40B4-BE49-F238E27FC236}">
                <a16:creationId xmlns:a16="http://schemas.microsoft.com/office/drawing/2014/main" id="{E423511E-AFB3-2F4E-CA8E-657ACE821501}"/>
              </a:ext>
            </a:extLst>
          </p:cNvPr>
          <p:cNvSpPr/>
          <p:nvPr/>
        </p:nvSpPr>
        <p:spPr>
          <a:xfrm>
            <a:off x="2565869" y="1456461"/>
            <a:ext cx="11124261" cy="774536"/>
          </a:xfrm>
          <a:prstGeom prst="roundRect">
            <a:avLst>
              <a:gd name="adj" fmla="val 16667"/>
            </a:avLst>
          </a:prstGeom>
          <a:noFill/>
          <a:ln>
            <a:solidFill>
              <a:schemeClr val="accent1">
                <a:lumMod val="75000"/>
              </a:schemeClr>
            </a:solid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Remote wipe or kill switch is initiated from the enterprise management software.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940D-474F-63BE-EFF5-D5FAB1915D96}"/>
              </a:ext>
            </a:extLst>
          </p:cNvPr>
          <p:cNvSpPr>
            <a:spLocks noGrp="1"/>
          </p:cNvSpPr>
          <p:nvPr>
            <p:ph type="title"/>
          </p:nvPr>
        </p:nvSpPr>
        <p:spPr>
          <a:xfrm>
            <a:off x="0" y="33731"/>
            <a:ext cx="16276320" cy="687244"/>
          </a:xfrm>
        </p:spPr>
        <p:txBody>
          <a:bodyPr/>
          <a:lstStyle/>
          <a:p>
            <a:r>
              <a:rPr lang="en-US"/>
              <a:t>Baseline Process</a:t>
            </a:r>
          </a:p>
        </p:txBody>
      </p:sp>
      <p:sp>
        <p:nvSpPr>
          <p:cNvPr id="4" name="Rectangle: Diagonal Corners Rounded 3">
            <a:extLst>
              <a:ext uri="{FF2B5EF4-FFF2-40B4-BE49-F238E27FC236}">
                <a16:creationId xmlns:a16="http://schemas.microsoft.com/office/drawing/2014/main" id="{26E907AE-6875-B543-59B8-44EA6E1452C4}"/>
              </a:ext>
            </a:extLst>
          </p:cNvPr>
          <p:cNvSpPr/>
          <p:nvPr/>
        </p:nvSpPr>
        <p:spPr>
          <a:xfrm>
            <a:off x="800099" y="1397657"/>
            <a:ext cx="3113315" cy="1828800"/>
          </a:xfrm>
          <a:custGeom>
            <a:avLst/>
            <a:gdLst>
              <a:gd name="connsiteX0" fmla="*/ 304806 w 3113315"/>
              <a:gd name="connsiteY0" fmla="*/ 0 h 1828800"/>
              <a:gd name="connsiteX1" fmla="*/ 3113315 w 3113315"/>
              <a:gd name="connsiteY1" fmla="*/ 0 h 1828800"/>
              <a:gd name="connsiteX2" fmla="*/ 3113315 w 3113315"/>
              <a:gd name="connsiteY2" fmla="*/ 0 h 1828800"/>
              <a:gd name="connsiteX3" fmla="*/ 3113315 w 3113315"/>
              <a:gd name="connsiteY3" fmla="*/ 1523994 h 1828800"/>
              <a:gd name="connsiteX4" fmla="*/ 2808509 w 3113315"/>
              <a:gd name="connsiteY4" fmla="*/ 1828800 h 1828800"/>
              <a:gd name="connsiteX5" fmla="*/ 0 w 3113315"/>
              <a:gd name="connsiteY5" fmla="*/ 1828800 h 1828800"/>
              <a:gd name="connsiteX6" fmla="*/ 0 w 3113315"/>
              <a:gd name="connsiteY6" fmla="*/ 1828800 h 1828800"/>
              <a:gd name="connsiteX7" fmla="*/ 0 w 3113315"/>
              <a:gd name="connsiteY7" fmla="*/ 304806 h 1828800"/>
              <a:gd name="connsiteX8" fmla="*/ 304806 w 3113315"/>
              <a:gd name="connsiteY8"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3315" h="1828800" fill="none" extrusionOk="0">
                <a:moveTo>
                  <a:pt x="304806" y="0"/>
                </a:moveTo>
                <a:cubicBezTo>
                  <a:pt x="713907" y="-142229"/>
                  <a:pt x="2437458" y="41360"/>
                  <a:pt x="3113315" y="0"/>
                </a:cubicBezTo>
                <a:lnTo>
                  <a:pt x="3113315" y="0"/>
                </a:lnTo>
                <a:cubicBezTo>
                  <a:pt x="3209667" y="552777"/>
                  <a:pt x="2985566" y="906486"/>
                  <a:pt x="3113315" y="1523994"/>
                </a:cubicBezTo>
                <a:cubicBezTo>
                  <a:pt x="3126919" y="1688944"/>
                  <a:pt x="2993481" y="1834631"/>
                  <a:pt x="2808509" y="1828800"/>
                </a:cubicBezTo>
                <a:cubicBezTo>
                  <a:pt x="2389078" y="1867835"/>
                  <a:pt x="1047645" y="1814656"/>
                  <a:pt x="0" y="1828800"/>
                </a:cubicBezTo>
                <a:lnTo>
                  <a:pt x="0" y="1828800"/>
                </a:lnTo>
                <a:cubicBezTo>
                  <a:pt x="71277" y="1629003"/>
                  <a:pt x="-127743" y="772549"/>
                  <a:pt x="0" y="304806"/>
                </a:cubicBezTo>
                <a:cubicBezTo>
                  <a:pt x="-7815" y="129462"/>
                  <a:pt x="162683" y="-19314"/>
                  <a:pt x="304806" y="0"/>
                </a:cubicBezTo>
                <a:close/>
              </a:path>
              <a:path w="3113315" h="1828800" stroke="0" extrusionOk="0">
                <a:moveTo>
                  <a:pt x="304806" y="0"/>
                </a:moveTo>
                <a:cubicBezTo>
                  <a:pt x="1644947" y="3631"/>
                  <a:pt x="2002317" y="-91831"/>
                  <a:pt x="3113315" y="0"/>
                </a:cubicBezTo>
                <a:lnTo>
                  <a:pt x="3113315" y="0"/>
                </a:lnTo>
                <a:cubicBezTo>
                  <a:pt x="3100981" y="441640"/>
                  <a:pt x="3203718" y="933409"/>
                  <a:pt x="3113315" y="1523994"/>
                </a:cubicBezTo>
                <a:cubicBezTo>
                  <a:pt x="3136143" y="1684322"/>
                  <a:pt x="2998850" y="1846134"/>
                  <a:pt x="2808509" y="1828800"/>
                </a:cubicBezTo>
                <a:cubicBezTo>
                  <a:pt x="2320577" y="1922959"/>
                  <a:pt x="1269784" y="1742347"/>
                  <a:pt x="0" y="1828800"/>
                </a:cubicBezTo>
                <a:lnTo>
                  <a:pt x="0" y="1828800"/>
                </a:lnTo>
                <a:cubicBezTo>
                  <a:pt x="81325" y="1343359"/>
                  <a:pt x="-100192" y="659334"/>
                  <a:pt x="0" y="304806"/>
                </a:cubicBezTo>
                <a:cubicBezTo>
                  <a:pt x="-2837" y="138327"/>
                  <a:pt x="131520" y="-12397"/>
                  <a:pt x="304806" y="0"/>
                </a:cubicBezTo>
                <a:close/>
              </a:path>
            </a:pathLst>
          </a:custGeom>
          <a:solidFill>
            <a:schemeClr val="bg1"/>
          </a:solidFill>
          <a:ln>
            <a:prstDash val="sysDash"/>
            <a:extLst>
              <a:ext uri="{C807C97D-BFC1-408E-A445-0C87EB9F89A2}">
                <ask:lineSketchStyleProps xmlns:ask="http://schemas.microsoft.com/office/drawing/2018/sketchyshapes" sd="587477731">
                  <a:prstGeom prst="round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434343"/>
                </a:solidFill>
                <a:latin typeface="Open Sans"/>
                <a:ea typeface="Open Sans"/>
                <a:cs typeface="Open Sans"/>
              </a:rPr>
              <a:t>A clean installation of the target OS</a:t>
            </a:r>
            <a:endParaRPr lang="en-US">
              <a:solidFill>
                <a:schemeClr val="tx1"/>
              </a:solidFill>
            </a:endParaRPr>
          </a:p>
        </p:txBody>
      </p:sp>
      <p:sp>
        <p:nvSpPr>
          <p:cNvPr id="5" name="Rectangle: Diagonal Corners Rounded 4">
            <a:extLst>
              <a:ext uri="{FF2B5EF4-FFF2-40B4-BE49-F238E27FC236}">
                <a16:creationId xmlns:a16="http://schemas.microsoft.com/office/drawing/2014/main" id="{E01792C0-82B5-DDA2-85B2-0BCA143DB1CF}"/>
              </a:ext>
            </a:extLst>
          </p:cNvPr>
          <p:cNvSpPr/>
          <p:nvPr/>
        </p:nvSpPr>
        <p:spPr>
          <a:xfrm>
            <a:off x="9074152" y="4002052"/>
            <a:ext cx="3113314" cy="1787296"/>
          </a:xfrm>
          <a:custGeom>
            <a:avLst/>
            <a:gdLst>
              <a:gd name="connsiteX0" fmla="*/ 297889 w 3113314"/>
              <a:gd name="connsiteY0" fmla="*/ 0 h 1787296"/>
              <a:gd name="connsiteX1" fmla="*/ 3113314 w 3113314"/>
              <a:gd name="connsiteY1" fmla="*/ 0 h 1787296"/>
              <a:gd name="connsiteX2" fmla="*/ 3113314 w 3113314"/>
              <a:gd name="connsiteY2" fmla="*/ 0 h 1787296"/>
              <a:gd name="connsiteX3" fmla="*/ 3113314 w 3113314"/>
              <a:gd name="connsiteY3" fmla="*/ 1489407 h 1787296"/>
              <a:gd name="connsiteX4" fmla="*/ 2815425 w 3113314"/>
              <a:gd name="connsiteY4" fmla="*/ 1787296 h 1787296"/>
              <a:gd name="connsiteX5" fmla="*/ 0 w 3113314"/>
              <a:gd name="connsiteY5" fmla="*/ 1787296 h 1787296"/>
              <a:gd name="connsiteX6" fmla="*/ 0 w 3113314"/>
              <a:gd name="connsiteY6" fmla="*/ 1787296 h 1787296"/>
              <a:gd name="connsiteX7" fmla="*/ 0 w 3113314"/>
              <a:gd name="connsiteY7" fmla="*/ 297889 h 1787296"/>
              <a:gd name="connsiteX8" fmla="*/ 297889 w 3113314"/>
              <a:gd name="connsiteY8" fmla="*/ 0 h 178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3314" h="1787296" fill="none" extrusionOk="0">
                <a:moveTo>
                  <a:pt x="297889" y="0"/>
                </a:moveTo>
                <a:cubicBezTo>
                  <a:pt x="733440" y="-127947"/>
                  <a:pt x="2744103" y="16779"/>
                  <a:pt x="3113314" y="0"/>
                </a:cubicBezTo>
                <a:lnTo>
                  <a:pt x="3113314" y="0"/>
                </a:lnTo>
                <a:cubicBezTo>
                  <a:pt x="3163793" y="488266"/>
                  <a:pt x="3120377" y="928128"/>
                  <a:pt x="3113314" y="1489407"/>
                </a:cubicBezTo>
                <a:cubicBezTo>
                  <a:pt x="3096724" y="1657614"/>
                  <a:pt x="2981889" y="1783208"/>
                  <a:pt x="2815425" y="1787296"/>
                </a:cubicBezTo>
                <a:cubicBezTo>
                  <a:pt x="1409527" y="1897674"/>
                  <a:pt x="1171168" y="1764238"/>
                  <a:pt x="0" y="1787296"/>
                </a:cubicBezTo>
                <a:lnTo>
                  <a:pt x="0" y="1787296"/>
                </a:lnTo>
                <a:cubicBezTo>
                  <a:pt x="-104111" y="1059604"/>
                  <a:pt x="-39381" y="1036926"/>
                  <a:pt x="0" y="297889"/>
                </a:cubicBezTo>
                <a:cubicBezTo>
                  <a:pt x="-14817" y="160005"/>
                  <a:pt x="111293" y="443"/>
                  <a:pt x="297889" y="0"/>
                </a:cubicBezTo>
                <a:close/>
              </a:path>
              <a:path w="3113314" h="1787296" stroke="0" extrusionOk="0">
                <a:moveTo>
                  <a:pt x="297889" y="0"/>
                </a:moveTo>
                <a:cubicBezTo>
                  <a:pt x="1130248" y="-43150"/>
                  <a:pt x="2618732" y="-26097"/>
                  <a:pt x="3113314" y="0"/>
                </a:cubicBezTo>
                <a:lnTo>
                  <a:pt x="3113314" y="0"/>
                </a:lnTo>
                <a:cubicBezTo>
                  <a:pt x="3216767" y="510389"/>
                  <a:pt x="3193035" y="1151662"/>
                  <a:pt x="3113314" y="1489407"/>
                </a:cubicBezTo>
                <a:cubicBezTo>
                  <a:pt x="3103268" y="1658909"/>
                  <a:pt x="2974970" y="1772380"/>
                  <a:pt x="2815425" y="1787296"/>
                </a:cubicBezTo>
                <a:cubicBezTo>
                  <a:pt x="2282589" y="1803052"/>
                  <a:pt x="780020" y="1885284"/>
                  <a:pt x="0" y="1787296"/>
                </a:cubicBezTo>
                <a:lnTo>
                  <a:pt x="0" y="1787296"/>
                </a:lnTo>
                <a:cubicBezTo>
                  <a:pt x="-8304" y="1311930"/>
                  <a:pt x="96290" y="583759"/>
                  <a:pt x="0" y="297889"/>
                </a:cubicBezTo>
                <a:cubicBezTo>
                  <a:pt x="-27370" y="135283"/>
                  <a:pt x="144653" y="-4676"/>
                  <a:pt x="297889" y="0"/>
                </a:cubicBezTo>
                <a:close/>
              </a:path>
            </a:pathLst>
          </a:custGeom>
          <a:solidFill>
            <a:schemeClr val="bg1"/>
          </a:solidFill>
          <a:ln>
            <a:prstDash val="sysDash"/>
            <a:extLst>
              <a:ext uri="{C807C97D-BFC1-408E-A445-0C87EB9F89A2}">
                <ask:lineSketchStyleProps xmlns:ask="http://schemas.microsoft.com/office/drawing/2018/sketchyshapes" sd="782587900">
                  <a:prstGeom prst="round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434343"/>
                </a:solidFill>
                <a:latin typeface="Open Sans"/>
                <a:ea typeface="Open Sans"/>
                <a:cs typeface="Open Sans"/>
              </a:rPr>
              <a:t>Creating, capturing, and storing full documentation</a:t>
            </a:r>
          </a:p>
        </p:txBody>
      </p:sp>
      <p:sp>
        <p:nvSpPr>
          <p:cNvPr id="6" name="Rectangle: Diagonal Corners Rounded 5">
            <a:extLst>
              <a:ext uri="{FF2B5EF4-FFF2-40B4-BE49-F238E27FC236}">
                <a16:creationId xmlns:a16="http://schemas.microsoft.com/office/drawing/2014/main" id="{AB140D0B-F60B-18E6-D282-68437D23DC81}"/>
              </a:ext>
            </a:extLst>
          </p:cNvPr>
          <p:cNvSpPr/>
          <p:nvPr/>
        </p:nvSpPr>
        <p:spPr>
          <a:xfrm>
            <a:off x="4938486" y="4002052"/>
            <a:ext cx="3140528" cy="1828800"/>
          </a:xfrm>
          <a:custGeom>
            <a:avLst/>
            <a:gdLst>
              <a:gd name="connsiteX0" fmla="*/ 304806 w 3140528"/>
              <a:gd name="connsiteY0" fmla="*/ 0 h 1828800"/>
              <a:gd name="connsiteX1" fmla="*/ 3140528 w 3140528"/>
              <a:gd name="connsiteY1" fmla="*/ 0 h 1828800"/>
              <a:gd name="connsiteX2" fmla="*/ 3140528 w 3140528"/>
              <a:gd name="connsiteY2" fmla="*/ 0 h 1828800"/>
              <a:gd name="connsiteX3" fmla="*/ 3140528 w 3140528"/>
              <a:gd name="connsiteY3" fmla="*/ 1523994 h 1828800"/>
              <a:gd name="connsiteX4" fmla="*/ 2835722 w 3140528"/>
              <a:gd name="connsiteY4" fmla="*/ 1828800 h 1828800"/>
              <a:gd name="connsiteX5" fmla="*/ 0 w 3140528"/>
              <a:gd name="connsiteY5" fmla="*/ 1828800 h 1828800"/>
              <a:gd name="connsiteX6" fmla="*/ 0 w 3140528"/>
              <a:gd name="connsiteY6" fmla="*/ 1828800 h 1828800"/>
              <a:gd name="connsiteX7" fmla="*/ 0 w 3140528"/>
              <a:gd name="connsiteY7" fmla="*/ 304806 h 1828800"/>
              <a:gd name="connsiteX8" fmla="*/ 304806 w 3140528"/>
              <a:gd name="connsiteY8"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0528" h="1828800" fill="none" extrusionOk="0">
                <a:moveTo>
                  <a:pt x="304806" y="0"/>
                </a:moveTo>
                <a:cubicBezTo>
                  <a:pt x="968107" y="34261"/>
                  <a:pt x="2001565" y="96169"/>
                  <a:pt x="3140528" y="0"/>
                </a:cubicBezTo>
                <a:lnTo>
                  <a:pt x="3140528" y="0"/>
                </a:lnTo>
                <a:cubicBezTo>
                  <a:pt x="3038741" y="732934"/>
                  <a:pt x="3256986" y="779771"/>
                  <a:pt x="3140528" y="1523994"/>
                </a:cubicBezTo>
                <a:cubicBezTo>
                  <a:pt x="3149435" y="1660218"/>
                  <a:pt x="2993786" y="1858742"/>
                  <a:pt x="2835722" y="1828800"/>
                </a:cubicBezTo>
                <a:cubicBezTo>
                  <a:pt x="2475645" y="1961674"/>
                  <a:pt x="736618" y="1775102"/>
                  <a:pt x="0" y="1828800"/>
                </a:cubicBezTo>
                <a:lnTo>
                  <a:pt x="0" y="1828800"/>
                </a:lnTo>
                <a:cubicBezTo>
                  <a:pt x="111911" y="1431659"/>
                  <a:pt x="-86915" y="682296"/>
                  <a:pt x="0" y="304806"/>
                </a:cubicBezTo>
                <a:cubicBezTo>
                  <a:pt x="-11767" y="125897"/>
                  <a:pt x="165364" y="8427"/>
                  <a:pt x="304806" y="0"/>
                </a:cubicBezTo>
                <a:close/>
              </a:path>
              <a:path w="3140528" h="1828800" stroke="0" extrusionOk="0">
                <a:moveTo>
                  <a:pt x="304806" y="0"/>
                </a:moveTo>
                <a:cubicBezTo>
                  <a:pt x="997780" y="81326"/>
                  <a:pt x="2450779" y="-43198"/>
                  <a:pt x="3140528" y="0"/>
                </a:cubicBezTo>
                <a:lnTo>
                  <a:pt x="3140528" y="0"/>
                </a:lnTo>
                <a:cubicBezTo>
                  <a:pt x="3255720" y="585318"/>
                  <a:pt x="3201811" y="865235"/>
                  <a:pt x="3140528" y="1523994"/>
                </a:cubicBezTo>
                <a:cubicBezTo>
                  <a:pt x="3127806" y="1696986"/>
                  <a:pt x="2971547" y="1828208"/>
                  <a:pt x="2835722" y="1828800"/>
                </a:cubicBezTo>
                <a:cubicBezTo>
                  <a:pt x="1466187" y="1686378"/>
                  <a:pt x="1258144" y="1875473"/>
                  <a:pt x="0" y="1828800"/>
                </a:cubicBezTo>
                <a:lnTo>
                  <a:pt x="0" y="1828800"/>
                </a:lnTo>
                <a:cubicBezTo>
                  <a:pt x="70747" y="1367693"/>
                  <a:pt x="-92605" y="472193"/>
                  <a:pt x="0" y="304806"/>
                </a:cubicBezTo>
                <a:cubicBezTo>
                  <a:pt x="15155" y="146529"/>
                  <a:pt x="119759" y="26348"/>
                  <a:pt x="304806" y="0"/>
                </a:cubicBezTo>
                <a:close/>
              </a:path>
            </a:pathLst>
          </a:custGeom>
          <a:solidFill>
            <a:schemeClr val="bg1"/>
          </a:solidFill>
          <a:ln>
            <a:prstDash val="sysDash"/>
            <a:extLst>
              <a:ext uri="{C807C97D-BFC1-408E-A445-0C87EB9F89A2}">
                <ask:lineSketchStyleProps xmlns:ask="http://schemas.microsoft.com/office/drawing/2018/sketchyshapes" sd="3709029924">
                  <a:prstGeom prst="round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434343"/>
                </a:solidFill>
                <a:latin typeface="Open Sans"/>
                <a:ea typeface="Open Sans"/>
                <a:cs typeface="Open Sans"/>
              </a:rPr>
              <a:t>Auditing the OS baseline</a:t>
            </a:r>
          </a:p>
        </p:txBody>
      </p:sp>
      <p:sp>
        <p:nvSpPr>
          <p:cNvPr id="7" name="Rectangle: Diagonal Corners Rounded 6">
            <a:extLst>
              <a:ext uri="{FF2B5EF4-FFF2-40B4-BE49-F238E27FC236}">
                <a16:creationId xmlns:a16="http://schemas.microsoft.com/office/drawing/2014/main" id="{9A2064BB-5B5A-2F88-52FF-4556910ED29C}"/>
              </a:ext>
            </a:extLst>
          </p:cNvPr>
          <p:cNvSpPr/>
          <p:nvPr/>
        </p:nvSpPr>
        <p:spPr>
          <a:xfrm>
            <a:off x="800099" y="4030633"/>
            <a:ext cx="3316512" cy="1828800"/>
          </a:xfrm>
          <a:custGeom>
            <a:avLst/>
            <a:gdLst>
              <a:gd name="connsiteX0" fmla="*/ 304806 w 3316512"/>
              <a:gd name="connsiteY0" fmla="*/ 0 h 1828800"/>
              <a:gd name="connsiteX1" fmla="*/ 3316512 w 3316512"/>
              <a:gd name="connsiteY1" fmla="*/ 0 h 1828800"/>
              <a:gd name="connsiteX2" fmla="*/ 3316512 w 3316512"/>
              <a:gd name="connsiteY2" fmla="*/ 0 h 1828800"/>
              <a:gd name="connsiteX3" fmla="*/ 3316512 w 3316512"/>
              <a:gd name="connsiteY3" fmla="*/ 1523994 h 1828800"/>
              <a:gd name="connsiteX4" fmla="*/ 3011706 w 3316512"/>
              <a:gd name="connsiteY4" fmla="*/ 1828800 h 1828800"/>
              <a:gd name="connsiteX5" fmla="*/ 0 w 3316512"/>
              <a:gd name="connsiteY5" fmla="*/ 1828800 h 1828800"/>
              <a:gd name="connsiteX6" fmla="*/ 0 w 3316512"/>
              <a:gd name="connsiteY6" fmla="*/ 1828800 h 1828800"/>
              <a:gd name="connsiteX7" fmla="*/ 0 w 3316512"/>
              <a:gd name="connsiteY7" fmla="*/ 304806 h 1828800"/>
              <a:gd name="connsiteX8" fmla="*/ 304806 w 3316512"/>
              <a:gd name="connsiteY8"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512" h="1828800" fill="none" extrusionOk="0">
                <a:moveTo>
                  <a:pt x="304806" y="0"/>
                </a:moveTo>
                <a:cubicBezTo>
                  <a:pt x="1264011" y="91748"/>
                  <a:pt x="2100351" y="-92049"/>
                  <a:pt x="3316512" y="0"/>
                </a:cubicBezTo>
                <a:lnTo>
                  <a:pt x="3316512" y="0"/>
                </a:lnTo>
                <a:cubicBezTo>
                  <a:pt x="3375733" y="277405"/>
                  <a:pt x="3443160" y="930236"/>
                  <a:pt x="3316512" y="1523994"/>
                </a:cubicBezTo>
                <a:cubicBezTo>
                  <a:pt x="3306018" y="1723865"/>
                  <a:pt x="3182960" y="1841688"/>
                  <a:pt x="3011706" y="1828800"/>
                </a:cubicBezTo>
                <a:cubicBezTo>
                  <a:pt x="2374403" y="1817746"/>
                  <a:pt x="1222181" y="1873021"/>
                  <a:pt x="0" y="1828800"/>
                </a:cubicBezTo>
                <a:lnTo>
                  <a:pt x="0" y="1828800"/>
                </a:lnTo>
                <a:cubicBezTo>
                  <a:pt x="91072" y="1088854"/>
                  <a:pt x="42869" y="798666"/>
                  <a:pt x="0" y="304806"/>
                </a:cubicBezTo>
                <a:cubicBezTo>
                  <a:pt x="15525" y="145944"/>
                  <a:pt x="154144" y="-12615"/>
                  <a:pt x="304806" y="0"/>
                </a:cubicBezTo>
                <a:close/>
              </a:path>
              <a:path w="3316512" h="1828800" stroke="0" extrusionOk="0">
                <a:moveTo>
                  <a:pt x="304806" y="0"/>
                </a:moveTo>
                <a:cubicBezTo>
                  <a:pt x="1255041" y="-158583"/>
                  <a:pt x="2311284" y="-88295"/>
                  <a:pt x="3316512" y="0"/>
                </a:cubicBezTo>
                <a:lnTo>
                  <a:pt x="3316512" y="0"/>
                </a:lnTo>
                <a:cubicBezTo>
                  <a:pt x="3247599" y="654087"/>
                  <a:pt x="3229816" y="960936"/>
                  <a:pt x="3316512" y="1523994"/>
                </a:cubicBezTo>
                <a:cubicBezTo>
                  <a:pt x="3308670" y="1702311"/>
                  <a:pt x="3179428" y="1826405"/>
                  <a:pt x="3011706" y="1828800"/>
                </a:cubicBezTo>
                <a:cubicBezTo>
                  <a:pt x="2692879" y="1767600"/>
                  <a:pt x="629050" y="1716602"/>
                  <a:pt x="0" y="1828800"/>
                </a:cubicBezTo>
                <a:lnTo>
                  <a:pt x="0" y="1828800"/>
                </a:lnTo>
                <a:cubicBezTo>
                  <a:pt x="136660" y="1426132"/>
                  <a:pt x="-105601" y="1062407"/>
                  <a:pt x="0" y="304806"/>
                </a:cubicBezTo>
                <a:cubicBezTo>
                  <a:pt x="18918" y="130764"/>
                  <a:pt x="128967" y="-19112"/>
                  <a:pt x="304806" y="0"/>
                </a:cubicBezTo>
                <a:close/>
              </a:path>
            </a:pathLst>
          </a:custGeom>
          <a:solidFill>
            <a:schemeClr val="bg1"/>
          </a:solidFill>
          <a:ln>
            <a:prstDash val="sysDash"/>
            <a:extLst>
              <a:ext uri="{C807C97D-BFC1-408E-A445-0C87EB9F89A2}">
                <ask:lineSketchStyleProps xmlns:ask="http://schemas.microsoft.com/office/drawing/2018/sketchyshapes" sd="655247722">
                  <a:prstGeom prst="round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434343"/>
                </a:solidFill>
                <a:latin typeface="Open Sans"/>
                <a:ea typeface="Open Sans"/>
                <a:cs typeface="Open Sans"/>
              </a:rPr>
              <a:t>Configuring the host OS as required</a:t>
            </a:r>
          </a:p>
        </p:txBody>
      </p:sp>
      <p:sp>
        <p:nvSpPr>
          <p:cNvPr id="8" name="Rectangle: Diagonal Corners Rounded 7">
            <a:extLst>
              <a:ext uri="{FF2B5EF4-FFF2-40B4-BE49-F238E27FC236}">
                <a16:creationId xmlns:a16="http://schemas.microsoft.com/office/drawing/2014/main" id="{0C9526BB-84D6-CEFD-8A96-0FE3C62FAE3C}"/>
              </a:ext>
            </a:extLst>
          </p:cNvPr>
          <p:cNvSpPr/>
          <p:nvPr/>
        </p:nvSpPr>
        <p:spPr>
          <a:xfrm>
            <a:off x="12839700" y="1493590"/>
            <a:ext cx="3223990" cy="1732867"/>
          </a:xfrm>
          <a:custGeom>
            <a:avLst/>
            <a:gdLst>
              <a:gd name="connsiteX0" fmla="*/ 288817 w 3223990"/>
              <a:gd name="connsiteY0" fmla="*/ 0 h 1732867"/>
              <a:gd name="connsiteX1" fmla="*/ 3223990 w 3223990"/>
              <a:gd name="connsiteY1" fmla="*/ 0 h 1732867"/>
              <a:gd name="connsiteX2" fmla="*/ 3223990 w 3223990"/>
              <a:gd name="connsiteY2" fmla="*/ 0 h 1732867"/>
              <a:gd name="connsiteX3" fmla="*/ 3223990 w 3223990"/>
              <a:gd name="connsiteY3" fmla="*/ 1444050 h 1732867"/>
              <a:gd name="connsiteX4" fmla="*/ 2935173 w 3223990"/>
              <a:gd name="connsiteY4" fmla="*/ 1732867 h 1732867"/>
              <a:gd name="connsiteX5" fmla="*/ 0 w 3223990"/>
              <a:gd name="connsiteY5" fmla="*/ 1732867 h 1732867"/>
              <a:gd name="connsiteX6" fmla="*/ 0 w 3223990"/>
              <a:gd name="connsiteY6" fmla="*/ 1732867 h 1732867"/>
              <a:gd name="connsiteX7" fmla="*/ 0 w 3223990"/>
              <a:gd name="connsiteY7" fmla="*/ 288817 h 1732867"/>
              <a:gd name="connsiteX8" fmla="*/ 288817 w 3223990"/>
              <a:gd name="connsiteY8" fmla="*/ 0 h 173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990" h="1732867" fill="none" extrusionOk="0">
                <a:moveTo>
                  <a:pt x="288817" y="0"/>
                </a:moveTo>
                <a:cubicBezTo>
                  <a:pt x="1354524" y="47913"/>
                  <a:pt x="2738289" y="9682"/>
                  <a:pt x="3223990" y="0"/>
                </a:cubicBezTo>
                <a:lnTo>
                  <a:pt x="3223990" y="0"/>
                </a:lnTo>
                <a:cubicBezTo>
                  <a:pt x="3310650" y="672108"/>
                  <a:pt x="3189913" y="1172821"/>
                  <a:pt x="3223990" y="1444050"/>
                </a:cubicBezTo>
                <a:cubicBezTo>
                  <a:pt x="3215141" y="1610449"/>
                  <a:pt x="3112573" y="1742443"/>
                  <a:pt x="2935173" y="1732867"/>
                </a:cubicBezTo>
                <a:cubicBezTo>
                  <a:pt x="2203448" y="1799901"/>
                  <a:pt x="969708" y="1657326"/>
                  <a:pt x="0" y="1732867"/>
                </a:cubicBezTo>
                <a:lnTo>
                  <a:pt x="0" y="1732867"/>
                </a:lnTo>
                <a:cubicBezTo>
                  <a:pt x="-56661" y="1133431"/>
                  <a:pt x="-123924" y="793455"/>
                  <a:pt x="0" y="288817"/>
                </a:cubicBezTo>
                <a:cubicBezTo>
                  <a:pt x="1303" y="119045"/>
                  <a:pt x="129480" y="3199"/>
                  <a:pt x="288817" y="0"/>
                </a:cubicBezTo>
                <a:close/>
              </a:path>
              <a:path w="3223990" h="1732867" stroke="0" extrusionOk="0">
                <a:moveTo>
                  <a:pt x="288817" y="0"/>
                </a:moveTo>
                <a:cubicBezTo>
                  <a:pt x="1073050" y="-55066"/>
                  <a:pt x="2877256" y="-90527"/>
                  <a:pt x="3223990" y="0"/>
                </a:cubicBezTo>
                <a:lnTo>
                  <a:pt x="3223990" y="0"/>
                </a:lnTo>
                <a:cubicBezTo>
                  <a:pt x="3125041" y="211502"/>
                  <a:pt x="3200213" y="861338"/>
                  <a:pt x="3223990" y="1444050"/>
                </a:cubicBezTo>
                <a:cubicBezTo>
                  <a:pt x="3226528" y="1612489"/>
                  <a:pt x="3097753" y="1716146"/>
                  <a:pt x="2935173" y="1732867"/>
                </a:cubicBezTo>
                <a:cubicBezTo>
                  <a:pt x="2341485" y="1898758"/>
                  <a:pt x="440895" y="1605504"/>
                  <a:pt x="0" y="1732867"/>
                </a:cubicBezTo>
                <a:lnTo>
                  <a:pt x="0" y="1732867"/>
                </a:lnTo>
                <a:cubicBezTo>
                  <a:pt x="101949" y="1213906"/>
                  <a:pt x="-46495" y="861450"/>
                  <a:pt x="0" y="288817"/>
                </a:cubicBezTo>
                <a:cubicBezTo>
                  <a:pt x="-13670" y="137298"/>
                  <a:pt x="129516" y="10258"/>
                  <a:pt x="288817" y="0"/>
                </a:cubicBezTo>
                <a:close/>
              </a:path>
            </a:pathLst>
          </a:custGeom>
          <a:solidFill>
            <a:schemeClr val="bg1"/>
          </a:solidFill>
          <a:ln>
            <a:prstDash val="sysDash"/>
            <a:extLst>
              <a:ext uri="{C807C97D-BFC1-408E-A445-0C87EB9F89A2}">
                <ask:lineSketchStyleProps xmlns:ask="http://schemas.microsoft.com/office/drawing/2018/sketchyshapes" sd="2646061225">
                  <a:prstGeom prst="round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434343"/>
                </a:solidFill>
                <a:latin typeface="Open Sans"/>
                <a:ea typeface="Open Sans"/>
                <a:cs typeface="Open Sans"/>
              </a:rPr>
              <a:t>Downloading and installing all required security patches</a:t>
            </a:r>
          </a:p>
        </p:txBody>
      </p:sp>
      <p:sp>
        <p:nvSpPr>
          <p:cNvPr id="9" name="Rectangle: Diagonal Corners Rounded 8">
            <a:extLst>
              <a:ext uri="{FF2B5EF4-FFF2-40B4-BE49-F238E27FC236}">
                <a16:creationId xmlns:a16="http://schemas.microsoft.com/office/drawing/2014/main" id="{D29A4EF5-5284-4A6A-9CB3-B984151D370D}"/>
              </a:ext>
            </a:extLst>
          </p:cNvPr>
          <p:cNvSpPr/>
          <p:nvPr/>
        </p:nvSpPr>
        <p:spPr>
          <a:xfrm>
            <a:off x="9013371" y="1493590"/>
            <a:ext cx="3113314" cy="1787296"/>
          </a:xfrm>
          <a:custGeom>
            <a:avLst/>
            <a:gdLst>
              <a:gd name="connsiteX0" fmla="*/ 297889 w 3113314"/>
              <a:gd name="connsiteY0" fmla="*/ 0 h 1787296"/>
              <a:gd name="connsiteX1" fmla="*/ 3113314 w 3113314"/>
              <a:gd name="connsiteY1" fmla="*/ 0 h 1787296"/>
              <a:gd name="connsiteX2" fmla="*/ 3113314 w 3113314"/>
              <a:gd name="connsiteY2" fmla="*/ 0 h 1787296"/>
              <a:gd name="connsiteX3" fmla="*/ 3113314 w 3113314"/>
              <a:gd name="connsiteY3" fmla="*/ 1489407 h 1787296"/>
              <a:gd name="connsiteX4" fmla="*/ 2815425 w 3113314"/>
              <a:gd name="connsiteY4" fmla="*/ 1787296 h 1787296"/>
              <a:gd name="connsiteX5" fmla="*/ 0 w 3113314"/>
              <a:gd name="connsiteY5" fmla="*/ 1787296 h 1787296"/>
              <a:gd name="connsiteX6" fmla="*/ 0 w 3113314"/>
              <a:gd name="connsiteY6" fmla="*/ 1787296 h 1787296"/>
              <a:gd name="connsiteX7" fmla="*/ 0 w 3113314"/>
              <a:gd name="connsiteY7" fmla="*/ 297889 h 1787296"/>
              <a:gd name="connsiteX8" fmla="*/ 297889 w 3113314"/>
              <a:gd name="connsiteY8" fmla="*/ 0 h 178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3314" h="1787296" fill="none" extrusionOk="0">
                <a:moveTo>
                  <a:pt x="297889" y="0"/>
                </a:moveTo>
                <a:cubicBezTo>
                  <a:pt x="1060246" y="-142229"/>
                  <a:pt x="1980310" y="41360"/>
                  <a:pt x="3113314" y="0"/>
                </a:cubicBezTo>
                <a:lnTo>
                  <a:pt x="3113314" y="0"/>
                </a:lnTo>
                <a:cubicBezTo>
                  <a:pt x="3063474" y="266289"/>
                  <a:pt x="3243652" y="965262"/>
                  <a:pt x="3113314" y="1489407"/>
                </a:cubicBezTo>
                <a:cubicBezTo>
                  <a:pt x="3117419" y="1652904"/>
                  <a:pt x="3001125" y="1794721"/>
                  <a:pt x="2815425" y="1787296"/>
                </a:cubicBezTo>
                <a:cubicBezTo>
                  <a:pt x="1505565" y="1826331"/>
                  <a:pt x="998296" y="1773152"/>
                  <a:pt x="0" y="1787296"/>
                </a:cubicBezTo>
                <a:lnTo>
                  <a:pt x="0" y="1787296"/>
                </a:lnTo>
                <a:cubicBezTo>
                  <a:pt x="64054" y="1603101"/>
                  <a:pt x="-74244" y="792663"/>
                  <a:pt x="0" y="297889"/>
                </a:cubicBezTo>
                <a:cubicBezTo>
                  <a:pt x="-6544" y="127504"/>
                  <a:pt x="155912" y="-16608"/>
                  <a:pt x="297889" y="0"/>
                </a:cubicBezTo>
                <a:close/>
              </a:path>
              <a:path w="3113314" h="1787296" stroke="0" extrusionOk="0">
                <a:moveTo>
                  <a:pt x="297889" y="0"/>
                </a:moveTo>
                <a:cubicBezTo>
                  <a:pt x="1606018" y="3631"/>
                  <a:pt x="2147694" y="-91831"/>
                  <a:pt x="3113314" y="0"/>
                </a:cubicBezTo>
                <a:lnTo>
                  <a:pt x="3113314" y="0"/>
                </a:lnTo>
                <a:cubicBezTo>
                  <a:pt x="3147382" y="553802"/>
                  <a:pt x="3148343" y="1162539"/>
                  <a:pt x="3113314" y="1489407"/>
                </a:cubicBezTo>
                <a:cubicBezTo>
                  <a:pt x="3117255" y="1652544"/>
                  <a:pt x="2997602" y="1801207"/>
                  <a:pt x="2815425" y="1787296"/>
                </a:cubicBezTo>
                <a:cubicBezTo>
                  <a:pt x="1633725" y="1881455"/>
                  <a:pt x="583670" y="1700843"/>
                  <a:pt x="0" y="1787296"/>
                </a:cubicBezTo>
                <a:lnTo>
                  <a:pt x="0" y="1787296"/>
                </a:lnTo>
                <a:cubicBezTo>
                  <a:pt x="-66408" y="1371149"/>
                  <a:pt x="-63283" y="870751"/>
                  <a:pt x="0" y="297889"/>
                </a:cubicBezTo>
                <a:cubicBezTo>
                  <a:pt x="-25297" y="149966"/>
                  <a:pt x="132404" y="-2418"/>
                  <a:pt x="297889" y="0"/>
                </a:cubicBezTo>
                <a:close/>
              </a:path>
            </a:pathLst>
          </a:custGeom>
          <a:solidFill>
            <a:schemeClr val="bg1"/>
          </a:solidFill>
          <a:ln>
            <a:prstDash val="sysDash"/>
            <a:extLst>
              <a:ext uri="{C807C97D-BFC1-408E-A445-0C87EB9F89A2}">
                <ask:lineSketchStyleProps xmlns:ask="http://schemas.microsoft.com/office/drawing/2018/sketchyshapes" sd="587477731">
                  <a:prstGeom prst="round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200">
                <a:solidFill>
                  <a:srgbClr val="434343"/>
                </a:solidFill>
                <a:latin typeface="Open Sans"/>
                <a:ea typeface="Open Sans"/>
                <a:cs typeface="Open Sans"/>
              </a:rPr>
              <a:t>Removing all non-essential software from the system</a:t>
            </a:r>
            <a:endParaRPr lang="en-US">
              <a:solidFill>
                <a:schemeClr val="tx1"/>
              </a:solidFill>
            </a:endParaRPr>
          </a:p>
        </p:txBody>
      </p:sp>
      <p:sp>
        <p:nvSpPr>
          <p:cNvPr id="10" name="Rectangle: Diagonal Corners Rounded 9">
            <a:extLst>
              <a:ext uri="{FF2B5EF4-FFF2-40B4-BE49-F238E27FC236}">
                <a16:creationId xmlns:a16="http://schemas.microsoft.com/office/drawing/2014/main" id="{F386DF03-9C4D-28C7-C969-4FC3FBFC4082}"/>
              </a:ext>
            </a:extLst>
          </p:cNvPr>
          <p:cNvSpPr/>
          <p:nvPr/>
        </p:nvSpPr>
        <p:spPr>
          <a:xfrm>
            <a:off x="5023757" y="1452086"/>
            <a:ext cx="3113315" cy="1828800"/>
          </a:xfrm>
          <a:custGeom>
            <a:avLst/>
            <a:gdLst>
              <a:gd name="connsiteX0" fmla="*/ 304806 w 3113315"/>
              <a:gd name="connsiteY0" fmla="*/ 0 h 1828800"/>
              <a:gd name="connsiteX1" fmla="*/ 3113315 w 3113315"/>
              <a:gd name="connsiteY1" fmla="*/ 0 h 1828800"/>
              <a:gd name="connsiteX2" fmla="*/ 3113315 w 3113315"/>
              <a:gd name="connsiteY2" fmla="*/ 0 h 1828800"/>
              <a:gd name="connsiteX3" fmla="*/ 3113315 w 3113315"/>
              <a:gd name="connsiteY3" fmla="*/ 1523994 h 1828800"/>
              <a:gd name="connsiteX4" fmla="*/ 2808509 w 3113315"/>
              <a:gd name="connsiteY4" fmla="*/ 1828800 h 1828800"/>
              <a:gd name="connsiteX5" fmla="*/ 0 w 3113315"/>
              <a:gd name="connsiteY5" fmla="*/ 1828800 h 1828800"/>
              <a:gd name="connsiteX6" fmla="*/ 0 w 3113315"/>
              <a:gd name="connsiteY6" fmla="*/ 1828800 h 1828800"/>
              <a:gd name="connsiteX7" fmla="*/ 0 w 3113315"/>
              <a:gd name="connsiteY7" fmla="*/ 304806 h 1828800"/>
              <a:gd name="connsiteX8" fmla="*/ 304806 w 3113315"/>
              <a:gd name="connsiteY8"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3315" h="1828800" fill="none" extrusionOk="0">
                <a:moveTo>
                  <a:pt x="304806" y="0"/>
                </a:moveTo>
                <a:cubicBezTo>
                  <a:pt x="1337024" y="-25129"/>
                  <a:pt x="2353961" y="28825"/>
                  <a:pt x="3113315" y="0"/>
                </a:cubicBezTo>
                <a:lnTo>
                  <a:pt x="3113315" y="0"/>
                </a:lnTo>
                <a:cubicBezTo>
                  <a:pt x="3141786" y="537889"/>
                  <a:pt x="3218085" y="1254780"/>
                  <a:pt x="3113315" y="1523994"/>
                </a:cubicBezTo>
                <a:cubicBezTo>
                  <a:pt x="3121722" y="1699374"/>
                  <a:pt x="2991142" y="1848182"/>
                  <a:pt x="2808509" y="1828800"/>
                </a:cubicBezTo>
                <a:cubicBezTo>
                  <a:pt x="1903241" y="1938625"/>
                  <a:pt x="380453" y="1695624"/>
                  <a:pt x="0" y="1828800"/>
                </a:cubicBezTo>
                <a:lnTo>
                  <a:pt x="0" y="1828800"/>
                </a:lnTo>
                <a:cubicBezTo>
                  <a:pt x="-131677" y="1324271"/>
                  <a:pt x="27418" y="559471"/>
                  <a:pt x="0" y="304806"/>
                </a:cubicBezTo>
                <a:cubicBezTo>
                  <a:pt x="13038" y="139357"/>
                  <a:pt x="143199" y="-10269"/>
                  <a:pt x="304806" y="0"/>
                </a:cubicBezTo>
                <a:close/>
              </a:path>
              <a:path w="3113315" h="1828800" stroke="0" extrusionOk="0">
                <a:moveTo>
                  <a:pt x="304806" y="0"/>
                </a:moveTo>
                <a:cubicBezTo>
                  <a:pt x="1581545" y="-8123"/>
                  <a:pt x="2009392" y="112379"/>
                  <a:pt x="3113315" y="0"/>
                </a:cubicBezTo>
                <a:lnTo>
                  <a:pt x="3113315" y="0"/>
                </a:lnTo>
                <a:cubicBezTo>
                  <a:pt x="3056401" y="307219"/>
                  <a:pt x="3185602" y="1317477"/>
                  <a:pt x="3113315" y="1523994"/>
                </a:cubicBezTo>
                <a:cubicBezTo>
                  <a:pt x="3107742" y="1724002"/>
                  <a:pt x="2995346" y="1825661"/>
                  <a:pt x="2808509" y="1828800"/>
                </a:cubicBezTo>
                <a:cubicBezTo>
                  <a:pt x="2232509" y="1978015"/>
                  <a:pt x="590606" y="1815601"/>
                  <a:pt x="0" y="1828800"/>
                </a:cubicBezTo>
                <a:lnTo>
                  <a:pt x="0" y="1828800"/>
                </a:lnTo>
                <a:cubicBezTo>
                  <a:pt x="-49900" y="1249969"/>
                  <a:pt x="-75413" y="972909"/>
                  <a:pt x="0" y="304806"/>
                </a:cubicBezTo>
                <a:cubicBezTo>
                  <a:pt x="-11375" y="112694"/>
                  <a:pt x="122382" y="-7115"/>
                  <a:pt x="304806" y="0"/>
                </a:cubicBezTo>
                <a:close/>
              </a:path>
            </a:pathLst>
          </a:custGeom>
          <a:solidFill>
            <a:schemeClr val="bg1"/>
          </a:solidFill>
          <a:ln>
            <a:prstDash val="sysDash"/>
            <a:extLst>
              <a:ext uri="{C807C97D-BFC1-408E-A445-0C87EB9F89A2}">
                <ask:lineSketchStyleProps xmlns:ask="http://schemas.microsoft.com/office/drawing/2018/sketchyshapes" sd="2936220770">
                  <a:prstGeom prst="round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434343"/>
                </a:solidFill>
                <a:latin typeface="Open Sans"/>
                <a:ea typeface="Open Sans"/>
                <a:cs typeface="Open Sans"/>
              </a:rPr>
              <a:t>Stopping and disabling all non-essential services</a:t>
            </a:r>
          </a:p>
        </p:txBody>
      </p:sp>
      <p:sp>
        <p:nvSpPr>
          <p:cNvPr id="11" name="Rectangle: Diagonal Corners Rounded 10">
            <a:extLst>
              <a:ext uri="{FF2B5EF4-FFF2-40B4-BE49-F238E27FC236}">
                <a16:creationId xmlns:a16="http://schemas.microsoft.com/office/drawing/2014/main" id="{E0C4B09C-6392-821D-E061-BD96A806D15A}"/>
              </a:ext>
            </a:extLst>
          </p:cNvPr>
          <p:cNvSpPr/>
          <p:nvPr/>
        </p:nvSpPr>
        <p:spPr>
          <a:xfrm>
            <a:off x="12950376" y="3985723"/>
            <a:ext cx="3113314" cy="1803625"/>
          </a:xfrm>
          <a:custGeom>
            <a:avLst/>
            <a:gdLst>
              <a:gd name="connsiteX0" fmla="*/ 300610 w 3113314"/>
              <a:gd name="connsiteY0" fmla="*/ 0 h 1803625"/>
              <a:gd name="connsiteX1" fmla="*/ 3113314 w 3113314"/>
              <a:gd name="connsiteY1" fmla="*/ 0 h 1803625"/>
              <a:gd name="connsiteX2" fmla="*/ 3113314 w 3113314"/>
              <a:gd name="connsiteY2" fmla="*/ 0 h 1803625"/>
              <a:gd name="connsiteX3" fmla="*/ 3113314 w 3113314"/>
              <a:gd name="connsiteY3" fmla="*/ 1503015 h 1803625"/>
              <a:gd name="connsiteX4" fmla="*/ 2812704 w 3113314"/>
              <a:gd name="connsiteY4" fmla="*/ 1803625 h 1803625"/>
              <a:gd name="connsiteX5" fmla="*/ 0 w 3113314"/>
              <a:gd name="connsiteY5" fmla="*/ 1803625 h 1803625"/>
              <a:gd name="connsiteX6" fmla="*/ 0 w 3113314"/>
              <a:gd name="connsiteY6" fmla="*/ 1803625 h 1803625"/>
              <a:gd name="connsiteX7" fmla="*/ 0 w 3113314"/>
              <a:gd name="connsiteY7" fmla="*/ 300610 h 1803625"/>
              <a:gd name="connsiteX8" fmla="*/ 300610 w 3113314"/>
              <a:gd name="connsiteY8" fmla="*/ 0 h 180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3314" h="1803625" fill="none" extrusionOk="0">
                <a:moveTo>
                  <a:pt x="300610" y="0"/>
                </a:moveTo>
                <a:cubicBezTo>
                  <a:pt x="797132" y="-33917"/>
                  <a:pt x="2232860" y="148649"/>
                  <a:pt x="3113314" y="0"/>
                </a:cubicBezTo>
                <a:lnTo>
                  <a:pt x="3113314" y="0"/>
                </a:lnTo>
                <a:cubicBezTo>
                  <a:pt x="3230345" y="374290"/>
                  <a:pt x="3239444" y="982751"/>
                  <a:pt x="3113314" y="1503015"/>
                </a:cubicBezTo>
                <a:cubicBezTo>
                  <a:pt x="3127885" y="1679528"/>
                  <a:pt x="2967408" y="1820060"/>
                  <a:pt x="2812704" y="1803625"/>
                </a:cubicBezTo>
                <a:cubicBezTo>
                  <a:pt x="2008186" y="1687362"/>
                  <a:pt x="720829" y="1687672"/>
                  <a:pt x="0" y="1803625"/>
                </a:cubicBezTo>
                <a:lnTo>
                  <a:pt x="0" y="1803625"/>
                </a:lnTo>
                <a:cubicBezTo>
                  <a:pt x="-64101" y="1401927"/>
                  <a:pt x="125645" y="768799"/>
                  <a:pt x="0" y="300610"/>
                </a:cubicBezTo>
                <a:cubicBezTo>
                  <a:pt x="-5449" y="166253"/>
                  <a:pt x="122770" y="-3012"/>
                  <a:pt x="300610" y="0"/>
                </a:cubicBezTo>
                <a:close/>
              </a:path>
              <a:path w="3113314" h="1803625" stroke="0" extrusionOk="0">
                <a:moveTo>
                  <a:pt x="300610" y="0"/>
                </a:moveTo>
                <a:cubicBezTo>
                  <a:pt x="1521141" y="-136183"/>
                  <a:pt x="2210780" y="-3883"/>
                  <a:pt x="3113314" y="0"/>
                </a:cubicBezTo>
                <a:lnTo>
                  <a:pt x="3113314" y="0"/>
                </a:lnTo>
                <a:cubicBezTo>
                  <a:pt x="3111336" y="182705"/>
                  <a:pt x="3110164" y="1112586"/>
                  <a:pt x="3113314" y="1503015"/>
                </a:cubicBezTo>
                <a:cubicBezTo>
                  <a:pt x="3097242" y="1680500"/>
                  <a:pt x="2977391" y="1800223"/>
                  <a:pt x="2812704" y="1803625"/>
                </a:cubicBezTo>
                <a:cubicBezTo>
                  <a:pt x="1527456" y="1725300"/>
                  <a:pt x="1014350" y="1889051"/>
                  <a:pt x="0" y="1803625"/>
                </a:cubicBezTo>
                <a:lnTo>
                  <a:pt x="0" y="1803625"/>
                </a:lnTo>
                <a:cubicBezTo>
                  <a:pt x="69960" y="1321039"/>
                  <a:pt x="-82151" y="1045559"/>
                  <a:pt x="0" y="300610"/>
                </a:cubicBezTo>
                <a:cubicBezTo>
                  <a:pt x="-15726" y="148175"/>
                  <a:pt x="142674" y="30014"/>
                  <a:pt x="300610" y="0"/>
                </a:cubicBezTo>
                <a:close/>
              </a:path>
            </a:pathLst>
          </a:custGeom>
          <a:solidFill>
            <a:schemeClr val="bg1"/>
          </a:solidFill>
          <a:ln>
            <a:prstDash val="sysDash"/>
            <a:extLst>
              <a:ext uri="{C807C97D-BFC1-408E-A445-0C87EB9F89A2}">
                <ask:lineSketchStyleProps xmlns:ask="http://schemas.microsoft.com/office/drawing/2018/sketchyshapes" sd="1514534709">
                  <a:prstGeom prst="round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434343"/>
                </a:solidFill>
                <a:latin typeface="Open Sans"/>
                <a:ea typeface="Open Sans"/>
                <a:cs typeface="Open Sans"/>
              </a:rPr>
              <a:t>Capturing and storing an image of the OS baseline for future deployment</a:t>
            </a:r>
          </a:p>
        </p:txBody>
      </p:sp>
      <p:sp>
        <p:nvSpPr>
          <p:cNvPr id="12" name="Rectangle: Diagonal Corners Rounded 11">
            <a:extLst>
              <a:ext uri="{FF2B5EF4-FFF2-40B4-BE49-F238E27FC236}">
                <a16:creationId xmlns:a16="http://schemas.microsoft.com/office/drawing/2014/main" id="{0BBC784F-381C-A4AC-AF58-0C33CCEDB241}"/>
              </a:ext>
            </a:extLst>
          </p:cNvPr>
          <p:cNvSpPr/>
          <p:nvPr/>
        </p:nvSpPr>
        <p:spPr>
          <a:xfrm>
            <a:off x="5165272" y="6586714"/>
            <a:ext cx="3173186" cy="1828800"/>
          </a:xfrm>
          <a:custGeom>
            <a:avLst/>
            <a:gdLst>
              <a:gd name="connsiteX0" fmla="*/ 304806 w 3173186"/>
              <a:gd name="connsiteY0" fmla="*/ 0 h 1828800"/>
              <a:gd name="connsiteX1" fmla="*/ 3173186 w 3173186"/>
              <a:gd name="connsiteY1" fmla="*/ 0 h 1828800"/>
              <a:gd name="connsiteX2" fmla="*/ 3173186 w 3173186"/>
              <a:gd name="connsiteY2" fmla="*/ 0 h 1828800"/>
              <a:gd name="connsiteX3" fmla="*/ 3173186 w 3173186"/>
              <a:gd name="connsiteY3" fmla="*/ 1523994 h 1828800"/>
              <a:gd name="connsiteX4" fmla="*/ 2868380 w 3173186"/>
              <a:gd name="connsiteY4" fmla="*/ 1828800 h 1828800"/>
              <a:gd name="connsiteX5" fmla="*/ 0 w 3173186"/>
              <a:gd name="connsiteY5" fmla="*/ 1828800 h 1828800"/>
              <a:gd name="connsiteX6" fmla="*/ 0 w 3173186"/>
              <a:gd name="connsiteY6" fmla="*/ 1828800 h 1828800"/>
              <a:gd name="connsiteX7" fmla="*/ 0 w 3173186"/>
              <a:gd name="connsiteY7" fmla="*/ 304806 h 1828800"/>
              <a:gd name="connsiteX8" fmla="*/ 304806 w 3173186"/>
              <a:gd name="connsiteY8"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186" h="1828800" fill="none" extrusionOk="0">
                <a:moveTo>
                  <a:pt x="304806" y="0"/>
                </a:moveTo>
                <a:cubicBezTo>
                  <a:pt x="1158110" y="34261"/>
                  <a:pt x="2761554" y="96169"/>
                  <a:pt x="3173186" y="0"/>
                </a:cubicBezTo>
                <a:lnTo>
                  <a:pt x="3173186" y="0"/>
                </a:lnTo>
                <a:cubicBezTo>
                  <a:pt x="3071399" y="732934"/>
                  <a:pt x="3289644" y="779771"/>
                  <a:pt x="3173186" y="1523994"/>
                </a:cubicBezTo>
                <a:cubicBezTo>
                  <a:pt x="3182093" y="1660218"/>
                  <a:pt x="3026444" y="1858742"/>
                  <a:pt x="2868380" y="1828800"/>
                </a:cubicBezTo>
                <a:cubicBezTo>
                  <a:pt x="2443249" y="1961674"/>
                  <a:pt x="1404652" y="1775102"/>
                  <a:pt x="0" y="1828800"/>
                </a:cubicBezTo>
                <a:lnTo>
                  <a:pt x="0" y="1828800"/>
                </a:lnTo>
                <a:cubicBezTo>
                  <a:pt x="111911" y="1431659"/>
                  <a:pt x="-86915" y="682296"/>
                  <a:pt x="0" y="304806"/>
                </a:cubicBezTo>
                <a:cubicBezTo>
                  <a:pt x="-11767" y="125897"/>
                  <a:pt x="165364" y="8427"/>
                  <a:pt x="304806" y="0"/>
                </a:cubicBezTo>
                <a:close/>
              </a:path>
              <a:path w="3173186" h="1828800" stroke="0" extrusionOk="0">
                <a:moveTo>
                  <a:pt x="304806" y="0"/>
                </a:moveTo>
                <a:cubicBezTo>
                  <a:pt x="1440024" y="81326"/>
                  <a:pt x="2505732" y="-43198"/>
                  <a:pt x="3173186" y="0"/>
                </a:cubicBezTo>
                <a:lnTo>
                  <a:pt x="3173186" y="0"/>
                </a:lnTo>
                <a:cubicBezTo>
                  <a:pt x="3288378" y="585318"/>
                  <a:pt x="3234469" y="865235"/>
                  <a:pt x="3173186" y="1523994"/>
                </a:cubicBezTo>
                <a:cubicBezTo>
                  <a:pt x="3160464" y="1696986"/>
                  <a:pt x="3004205" y="1828208"/>
                  <a:pt x="2868380" y="1828800"/>
                </a:cubicBezTo>
                <a:cubicBezTo>
                  <a:pt x="2452343" y="1686378"/>
                  <a:pt x="1272641" y="1875473"/>
                  <a:pt x="0" y="1828800"/>
                </a:cubicBezTo>
                <a:lnTo>
                  <a:pt x="0" y="1828800"/>
                </a:lnTo>
                <a:cubicBezTo>
                  <a:pt x="70747" y="1367693"/>
                  <a:pt x="-92605" y="472193"/>
                  <a:pt x="0" y="304806"/>
                </a:cubicBezTo>
                <a:cubicBezTo>
                  <a:pt x="15155" y="146529"/>
                  <a:pt x="119759" y="26348"/>
                  <a:pt x="304806" y="0"/>
                </a:cubicBezTo>
                <a:close/>
              </a:path>
            </a:pathLst>
          </a:custGeom>
          <a:solidFill>
            <a:schemeClr val="bg1"/>
          </a:solidFill>
          <a:ln>
            <a:prstDash val="sysDash"/>
            <a:extLst>
              <a:ext uri="{C807C97D-BFC1-408E-A445-0C87EB9F89A2}">
                <ask:lineSketchStyleProps xmlns:ask="http://schemas.microsoft.com/office/drawing/2018/sketchyshapes" sd="3709029924">
                  <a:prstGeom prst="round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200">
                <a:solidFill>
                  <a:srgbClr val="434343"/>
                </a:solidFill>
                <a:latin typeface="Open Sans"/>
                <a:ea typeface="Open Sans"/>
                <a:cs typeface="Open Sans"/>
              </a:rPr>
              <a:t>Placing the baseline OS image under the configuration management system</a:t>
            </a:r>
          </a:p>
        </p:txBody>
      </p:sp>
      <p:sp>
        <p:nvSpPr>
          <p:cNvPr id="13" name="Rectangle: Diagonal Corners Rounded 12">
            <a:extLst>
              <a:ext uri="{FF2B5EF4-FFF2-40B4-BE49-F238E27FC236}">
                <a16:creationId xmlns:a16="http://schemas.microsoft.com/office/drawing/2014/main" id="{75066C2B-71FF-A45C-C33C-06794E5B75CD}"/>
              </a:ext>
            </a:extLst>
          </p:cNvPr>
          <p:cNvSpPr/>
          <p:nvPr/>
        </p:nvSpPr>
        <p:spPr>
          <a:xfrm>
            <a:off x="9133114" y="6586713"/>
            <a:ext cx="3341915" cy="1828800"/>
          </a:xfrm>
          <a:custGeom>
            <a:avLst/>
            <a:gdLst>
              <a:gd name="connsiteX0" fmla="*/ 304806 w 3341915"/>
              <a:gd name="connsiteY0" fmla="*/ 0 h 1828800"/>
              <a:gd name="connsiteX1" fmla="*/ 3341915 w 3341915"/>
              <a:gd name="connsiteY1" fmla="*/ 0 h 1828800"/>
              <a:gd name="connsiteX2" fmla="*/ 3341915 w 3341915"/>
              <a:gd name="connsiteY2" fmla="*/ 0 h 1828800"/>
              <a:gd name="connsiteX3" fmla="*/ 3341915 w 3341915"/>
              <a:gd name="connsiteY3" fmla="*/ 1523994 h 1828800"/>
              <a:gd name="connsiteX4" fmla="*/ 3037109 w 3341915"/>
              <a:gd name="connsiteY4" fmla="*/ 1828800 h 1828800"/>
              <a:gd name="connsiteX5" fmla="*/ 0 w 3341915"/>
              <a:gd name="connsiteY5" fmla="*/ 1828800 h 1828800"/>
              <a:gd name="connsiteX6" fmla="*/ 0 w 3341915"/>
              <a:gd name="connsiteY6" fmla="*/ 1828800 h 1828800"/>
              <a:gd name="connsiteX7" fmla="*/ 0 w 3341915"/>
              <a:gd name="connsiteY7" fmla="*/ 304806 h 1828800"/>
              <a:gd name="connsiteX8" fmla="*/ 304806 w 3341915"/>
              <a:gd name="connsiteY8"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1915" h="1828800" fill="none" extrusionOk="0">
                <a:moveTo>
                  <a:pt x="304806" y="0"/>
                </a:moveTo>
                <a:cubicBezTo>
                  <a:pt x="702222" y="34261"/>
                  <a:pt x="2170410" y="96169"/>
                  <a:pt x="3341915" y="0"/>
                </a:cubicBezTo>
                <a:lnTo>
                  <a:pt x="3341915" y="0"/>
                </a:lnTo>
                <a:cubicBezTo>
                  <a:pt x="3240128" y="732934"/>
                  <a:pt x="3458373" y="779771"/>
                  <a:pt x="3341915" y="1523994"/>
                </a:cubicBezTo>
                <a:cubicBezTo>
                  <a:pt x="3350822" y="1660218"/>
                  <a:pt x="3195173" y="1858742"/>
                  <a:pt x="3037109" y="1828800"/>
                </a:cubicBezTo>
                <a:cubicBezTo>
                  <a:pt x="1583605" y="1961674"/>
                  <a:pt x="1152037" y="1775102"/>
                  <a:pt x="0" y="1828800"/>
                </a:cubicBezTo>
                <a:lnTo>
                  <a:pt x="0" y="1828800"/>
                </a:lnTo>
                <a:cubicBezTo>
                  <a:pt x="111911" y="1431659"/>
                  <a:pt x="-86915" y="682296"/>
                  <a:pt x="0" y="304806"/>
                </a:cubicBezTo>
                <a:cubicBezTo>
                  <a:pt x="-11767" y="125897"/>
                  <a:pt x="165364" y="8427"/>
                  <a:pt x="304806" y="0"/>
                </a:cubicBezTo>
                <a:close/>
              </a:path>
              <a:path w="3341915" h="1828800" stroke="0" extrusionOk="0">
                <a:moveTo>
                  <a:pt x="304806" y="0"/>
                </a:moveTo>
                <a:cubicBezTo>
                  <a:pt x="781464" y="81326"/>
                  <a:pt x="2994681" y="-43198"/>
                  <a:pt x="3341915" y="0"/>
                </a:cubicBezTo>
                <a:lnTo>
                  <a:pt x="3341915" y="0"/>
                </a:lnTo>
                <a:cubicBezTo>
                  <a:pt x="3457107" y="585318"/>
                  <a:pt x="3403198" y="865235"/>
                  <a:pt x="3341915" y="1523994"/>
                </a:cubicBezTo>
                <a:cubicBezTo>
                  <a:pt x="3329193" y="1696986"/>
                  <a:pt x="3172934" y="1828208"/>
                  <a:pt x="3037109" y="1828800"/>
                </a:cubicBezTo>
                <a:cubicBezTo>
                  <a:pt x="2132405" y="1686378"/>
                  <a:pt x="1424720" y="1875473"/>
                  <a:pt x="0" y="1828800"/>
                </a:cubicBezTo>
                <a:lnTo>
                  <a:pt x="0" y="1828800"/>
                </a:lnTo>
                <a:cubicBezTo>
                  <a:pt x="70747" y="1367693"/>
                  <a:pt x="-92605" y="472193"/>
                  <a:pt x="0" y="304806"/>
                </a:cubicBezTo>
                <a:cubicBezTo>
                  <a:pt x="15155" y="146529"/>
                  <a:pt x="119759" y="26348"/>
                  <a:pt x="304806" y="0"/>
                </a:cubicBezTo>
                <a:close/>
              </a:path>
            </a:pathLst>
          </a:custGeom>
          <a:solidFill>
            <a:schemeClr val="bg1"/>
          </a:solidFill>
          <a:ln>
            <a:prstDash val="sysDash"/>
            <a:extLst>
              <a:ext uri="{C807C97D-BFC1-408E-A445-0C87EB9F89A2}">
                <ask:lineSketchStyleProps xmlns:ask="http://schemas.microsoft.com/office/drawing/2018/sketchyshapes" sd="3709029924">
                  <a:prstGeom prst="round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200">
                <a:solidFill>
                  <a:srgbClr val="434343"/>
                </a:solidFill>
                <a:latin typeface="Open Sans"/>
                <a:ea typeface="Open Sans"/>
                <a:cs typeface="Open Sans"/>
              </a:rPr>
              <a:t>Updating the baseline OS image on a documented schedule for security patches</a:t>
            </a:r>
          </a:p>
        </p:txBody>
      </p:sp>
      <p:sp>
        <p:nvSpPr>
          <p:cNvPr id="14" name="Arrow: Right 13">
            <a:extLst>
              <a:ext uri="{FF2B5EF4-FFF2-40B4-BE49-F238E27FC236}">
                <a16:creationId xmlns:a16="http://schemas.microsoft.com/office/drawing/2014/main" id="{96A1BCCB-515A-D96C-F2AD-BE15EA97A60D}"/>
              </a:ext>
            </a:extLst>
          </p:cNvPr>
          <p:cNvSpPr/>
          <p:nvPr/>
        </p:nvSpPr>
        <p:spPr>
          <a:xfrm>
            <a:off x="3913414" y="2143328"/>
            <a:ext cx="1110343" cy="3569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45C2F33-80A0-740E-2DE4-FCE1FB368BA5}"/>
              </a:ext>
            </a:extLst>
          </p:cNvPr>
          <p:cNvSpPr/>
          <p:nvPr/>
        </p:nvSpPr>
        <p:spPr>
          <a:xfrm>
            <a:off x="8128000" y="2208775"/>
            <a:ext cx="974091" cy="3569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86B2A5C-DB82-F30A-248C-90A32781E281}"/>
              </a:ext>
            </a:extLst>
          </p:cNvPr>
          <p:cNvSpPr/>
          <p:nvPr/>
        </p:nvSpPr>
        <p:spPr>
          <a:xfrm>
            <a:off x="11985171" y="2302204"/>
            <a:ext cx="854529" cy="3569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02861B83-7513-F694-724B-8F68EF808664}"/>
              </a:ext>
            </a:extLst>
          </p:cNvPr>
          <p:cNvSpPr/>
          <p:nvPr/>
        </p:nvSpPr>
        <p:spPr>
          <a:xfrm rot="5400000">
            <a:off x="14202893" y="3518801"/>
            <a:ext cx="854529" cy="3569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CE490172-3526-750E-C312-547B959989FB}"/>
              </a:ext>
            </a:extLst>
          </p:cNvPr>
          <p:cNvSpPr/>
          <p:nvPr/>
        </p:nvSpPr>
        <p:spPr>
          <a:xfrm rot="10800000">
            <a:off x="12187465" y="4766570"/>
            <a:ext cx="808719" cy="3569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30003846-5B66-F9CC-EFE0-63EE7D999CBE}"/>
              </a:ext>
            </a:extLst>
          </p:cNvPr>
          <p:cNvSpPr/>
          <p:nvPr/>
        </p:nvSpPr>
        <p:spPr>
          <a:xfrm rot="10800000">
            <a:off x="8092170" y="4766570"/>
            <a:ext cx="808719" cy="3569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35243929-C9B5-CD4C-AEBE-48266470F6A5}"/>
              </a:ext>
            </a:extLst>
          </p:cNvPr>
          <p:cNvSpPr/>
          <p:nvPr/>
        </p:nvSpPr>
        <p:spPr>
          <a:xfrm rot="10800000">
            <a:off x="4215038" y="4782684"/>
            <a:ext cx="808719" cy="3569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DE9DF1D8-4069-21A7-2343-2F03795CBD02}"/>
              </a:ext>
            </a:extLst>
          </p:cNvPr>
          <p:cNvSpPr/>
          <p:nvPr/>
        </p:nvSpPr>
        <p:spPr>
          <a:xfrm>
            <a:off x="8298906" y="7281438"/>
            <a:ext cx="974091" cy="3569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417413B-484E-2CD2-4CB3-56FE048A235A}"/>
              </a:ext>
            </a:extLst>
          </p:cNvPr>
          <p:cNvSpPr/>
          <p:nvPr/>
        </p:nvSpPr>
        <p:spPr>
          <a:xfrm rot="1567099">
            <a:off x="3406796" y="6267355"/>
            <a:ext cx="1687545" cy="4766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randline_LVC">
            <a:extLst>
              <a:ext uri="{FF2B5EF4-FFF2-40B4-BE49-F238E27FC236}">
                <a16:creationId xmlns:a16="http://schemas.microsoft.com/office/drawing/2014/main" id="{668003CE-18EB-FBFB-1153-10AF7FACADD9}"/>
              </a:ext>
            </a:extLst>
          </p:cNvPr>
          <p:cNvSpPr/>
          <p:nvPr/>
        </p:nvSpPr>
        <p:spPr>
          <a:xfrm>
            <a:off x="6286500" y="620177"/>
            <a:ext cx="3677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06364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1"/>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sz="2800" b="1">
                <a:solidFill>
                  <a:schemeClr val="tx1">
                    <a:lumMod val="75000"/>
                    <a:lumOff val="25000"/>
                  </a:schemeClr>
                </a:solidFill>
                <a:latin typeface="Open Sans " panose="020B0604020202020204" charset="0"/>
                <a:cs typeface="Open Sans " panose="020B0604020202020204" charset="0"/>
              </a:rPr>
              <a:t>Geofencing</a:t>
            </a:r>
          </a:p>
        </p:txBody>
      </p:sp>
      <p:grpSp>
        <p:nvGrpSpPr>
          <p:cNvPr id="5" name="Group 4">
            <a:extLst>
              <a:ext uri="{FF2B5EF4-FFF2-40B4-BE49-F238E27FC236}">
                <a16:creationId xmlns:a16="http://schemas.microsoft.com/office/drawing/2014/main" id="{FCF9DB9C-E5CF-C3EB-ACD6-4722C19306C2}"/>
              </a:ext>
            </a:extLst>
          </p:cNvPr>
          <p:cNvGrpSpPr/>
          <p:nvPr/>
        </p:nvGrpSpPr>
        <p:grpSpPr>
          <a:xfrm>
            <a:off x="2074955" y="3867640"/>
            <a:ext cx="12106091" cy="3611593"/>
            <a:chOff x="1902091" y="3451748"/>
            <a:chExt cx="12106091" cy="3611593"/>
          </a:xfrm>
        </p:grpSpPr>
        <p:pic>
          <p:nvPicPr>
            <p:cNvPr id="357" name="Google Shape;357;p61" descr="Using Find My Device to locate an Android smartphone"/>
            <p:cNvPicPr preferRelativeResize="0"/>
            <p:nvPr/>
          </p:nvPicPr>
          <p:blipFill>
            <a:blip r:embed="rId3"/>
            <a:stretch>
              <a:fillRect/>
            </a:stretch>
          </p:blipFill>
          <p:spPr>
            <a:xfrm>
              <a:off x="6231347" y="3451748"/>
              <a:ext cx="7776835" cy="3611593"/>
            </a:xfrm>
            <a:prstGeom prst="rect">
              <a:avLst/>
            </a:prstGeom>
          </p:spPr>
        </p:pic>
        <p:sp>
          <p:nvSpPr>
            <p:cNvPr id="358" name="Google Shape;358;p61"/>
            <p:cNvSpPr/>
            <p:nvPr/>
          </p:nvSpPr>
          <p:spPr>
            <a:xfrm>
              <a:off x="1902091" y="4337828"/>
              <a:ext cx="3755760" cy="1839432"/>
            </a:xfrm>
            <a:prstGeom prst="homePlate">
              <a:avLst>
                <a:gd name="adj" fmla="val 50000"/>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Using </a:t>
              </a:r>
              <a:r>
                <a:rPr lang="en-US" sz="2200" b="1" i="0" u="none" strike="noStrike" cap="none">
                  <a:solidFill>
                    <a:srgbClr val="3F3F3F"/>
                  </a:solidFill>
                  <a:latin typeface="Open Sans"/>
                  <a:ea typeface="Open Sans"/>
                  <a:cs typeface="Open Sans"/>
                  <a:sym typeface="Open Sans"/>
                </a:rPr>
                <a:t>Find My Device </a:t>
              </a:r>
              <a:r>
                <a:rPr lang="en-US" sz="2200" b="0" i="0" u="none" strike="noStrike" cap="none">
                  <a:solidFill>
                    <a:srgbClr val="3F3F3F"/>
                  </a:solidFill>
                  <a:latin typeface="Open Sans"/>
                  <a:ea typeface="Open Sans"/>
                  <a:cs typeface="Open Sans"/>
                  <a:sym typeface="Open Sans"/>
                </a:rPr>
                <a:t>to locate an Android smartphone</a:t>
              </a:r>
              <a:endParaRPr sz="2200" b="0" i="0" u="none" strike="noStrike" cap="none">
                <a:solidFill>
                  <a:srgbClr val="3F3F3F"/>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372378A9-6BDF-6055-0F6C-D1EF9DA139B1}"/>
              </a:ext>
            </a:extLst>
          </p:cNvPr>
          <p:cNvSpPr/>
          <p:nvPr/>
        </p:nvSpPr>
        <p:spPr>
          <a:xfrm>
            <a:off x="6908801" y="858269"/>
            <a:ext cx="244879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87;p57">
            <a:extLst>
              <a:ext uri="{FF2B5EF4-FFF2-40B4-BE49-F238E27FC236}">
                <a16:creationId xmlns:a16="http://schemas.microsoft.com/office/drawing/2014/main" id="{BFDD46F9-2014-7938-F508-E380CE866F03}"/>
              </a:ext>
            </a:extLst>
          </p:cNvPr>
          <p:cNvSpPr/>
          <p:nvPr/>
        </p:nvSpPr>
        <p:spPr>
          <a:xfrm>
            <a:off x="2565870" y="1524450"/>
            <a:ext cx="11124261" cy="885449"/>
          </a:xfrm>
          <a:prstGeom prst="roundRect">
            <a:avLst>
              <a:gd name="adj" fmla="val 16667"/>
            </a:avLst>
          </a:prstGeom>
          <a:noFill/>
          <a:ln>
            <a:solidFill>
              <a:schemeClr val="accent1">
                <a:lumMod val="75000"/>
              </a:schemeClr>
            </a:solid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Geofencing applies location-based policies automatically and helps disable the onboard camera or video through MDM or EMM controls.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2"/>
          <p:cNvSpPr txBox="1">
            <a:spLocks noGrp="1"/>
          </p:cNvSpPr>
          <p:nvPr>
            <p:ph type="title" idx="4294967295"/>
          </p:nvPr>
        </p:nvSpPr>
        <p:spPr>
          <a:xfrm>
            <a:off x="-19050" y="250970"/>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sz="2800" b="1">
                <a:solidFill>
                  <a:schemeClr val="tx1">
                    <a:lumMod val="75000"/>
                    <a:lumOff val="25000"/>
                  </a:schemeClr>
                </a:solidFill>
                <a:latin typeface="Open Sans " panose="020B0604020202020204" charset="0"/>
                <a:cs typeface="Open Sans " panose="020B0604020202020204" charset="0"/>
              </a:rPr>
              <a:t>GPS Tagging</a:t>
            </a:r>
          </a:p>
        </p:txBody>
      </p:sp>
      <p:grpSp>
        <p:nvGrpSpPr>
          <p:cNvPr id="6" name="Group 5">
            <a:extLst>
              <a:ext uri="{FF2B5EF4-FFF2-40B4-BE49-F238E27FC236}">
                <a16:creationId xmlns:a16="http://schemas.microsoft.com/office/drawing/2014/main" id="{757C456A-85B7-AA51-2ED9-E5CA10CF3CB1}"/>
              </a:ext>
            </a:extLst>
          </p:cNvPr>
          <p:cNvGrpSpPr/>
          <p:nvPr/>
        </p:nvGrpSpPr>
        <p:grpSpPr>
          <a:xfrm>
            <a:off x="2556658" y="3673889"/>
            <a:ext cx="11142685" cy="3043135"/>
            <a:chOff x="3211223" y="3988591"/>
            <a:chExt cx="11142685" cy="3043135"/>
          </a:xfrm>
        </p:grpSpPr>
        <p:grpSp>
          <p:nvGrpSpPr>
            <p:cNvPr id="5" name="Group 4">
              <a:extLst>
                <a:ext uri="{FF2B5EF4-FFF2-40B4-BE49-F238E27FC236}">
                  <a16:creationId xmlns:a16="http://schemas.microsoft.com/office/drawing/2014/main" id="{62E639A8-BD9F-4BCF-9231-2B5F5C7C580B}"/>
                </a:ext>
              </a:extLst>
            </p:cNvPr>
            <p:cNvGrpSpPr/>
            <p:nvPr/>
          </p:nvGrpSpPr>
          <p:grpSpPr>
            <a:xfrm>
              <a:off x="6647839" y="3988591"/>
              <a:ext cx="7706069" cy="3043135"/>
              <a:chOff x="6647839" y="3988591"/>
              <a:chExt cx="7706069" cy="3043135"/>
            </a:xfrm>
          </p:grpSpPr>
          <p:sp>
            <p:nvSpPr>
              <p:cNvPr id="365" name="Google Shape;365;p62"/>
              <p:cNvSpPr/>
              <p:nvPr/>
            </p:nvSpPr>
            <p:spPr>
              <a:xfrm>
                <a:off x="6647839" y="3988591"/>
                <a:ext cx="7706069" cy="1329189"/>
              </a:xfrm>
              <a:prstGeom prst="roundRect">
                <a:avLst>
                  <a:gd name="adj" fmla="val 16667"/>
                </a:avLst>
              </a:prstGeom>
              <a:noFill/>
              <a:ln w="28575"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ct val="0"/>
                  </a:spcBef>
                  <a:spcAft>
                    <a:spcPct val="0"/>
                  </a:spcAft>
                  <a:buClr>
                    <a:srgbClr val="000000"/>
                  </a:buClr>
                  <a:buSzPts val="2200"/>
                  <a:buFont typeface="Arial"/>
                  <a:buNone/>
                </a:pPr>
                <a:r>
                  <a:rPr lang="en-US" sz="2200">
                    <a:solidFill>
                      <a:srgbClr val="3F3F3F"/>
                    </a:solidFill>
                    <a:latin typeface="Open Sans"/>
                    <a:ea typeface="Open Sans"/>
                    <a:cs typeface="Open Sans"/>
                    <a:sym typeface="Open Sans"/>
                  </a:rPr>
                  <a:t>I</a:t>
                </a:r>
                <a:r>
                  <a:rPr lang="en-US" sz="2200" b="0" i="0" u="none" strike="noStrike" cap="none">
                    <a:solidFill>
                      <a:srgbClr val="3F3F3F"/>
                    </a:solidFill>
                    <a:latin typeface="Open Sans"/>
                    <a:ea typeface="Open Sans"/>
                    <a:cs typeface="Open Sans"/>
                    <a:sym typeface="Open Sans"/>
                  </a:rPr>
                  <a:t>s highly sensitive and poses a risk to personal information</a:t>
                </a:r>
                <a:endParaRPr sz="1400" b="0" i="0" u="none" strike="noStrike" cap="none">
                  <a:solidFill>
                    <a:srgbClr val="000000"/>
                  </a:solidFill>
                  <a:latin typeface="Arial"/>
                  <a:ea typeface="Arial"/>
                  <a:cs typeface="Arial"/>
                  <a:sym typeface="Arial"/>
                </a:endParaRPr>
              </a:p>
            </p:txBody>
          </p:sp>
          <p:sp>
            <p:nvSpPr>
              <p:cNvPr id="366" name="Google Shape;366;p62"/>
              <p:cNvSpPr/>
              <p:nvPr/>
            </p:nvSpPr>
            <p:spPr>
              <a:xfrm>
                <a:off x="6647840" y="5702537"/>
                <a:ext cx="7706068" cy="1329189"/>
              </a:xfrm>
              <a:prstGeom prst="roundRect">
                <a:avLst>
                  <a:gd name="adj" fmla="val 16667"/>
                </a:avLst>
              </a:prstGeom>
              <a:noFill/>
              <a:ln w="28575"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ct val="0"/>
                  </a:spcBef>
                  <a:spcAft>
                    <a:spcPct val="0"/>
                  </a:spcAft>
                  <a:buClr>
                    <a:srgbClr val="000000"/>
                  </a:buClr>
                  <a:buSzPts val="2200"/>
                  <a:buFont typeface="Arial"/>
                  <a:buNone/>
                </a:pPr>
                <a:r>
                  <a:rPr lang="en-US" sz="2200">
                    <a:solidFill>
                      <a:srgbClr val="3F3F3F"/>
                    </a:solidFill>
                    <a:latin typeface="Open Sans"/>
                    <a:ea typeface="Open Sans"/>
                    <a:cs typeface="Open Sans"/>
                    <a:sym typeface="Open Sans"/>
                  </a:rPr>
                  <a:t>H</a:t>
                </a:r>
                <a:r>
                  <a:rPr lang="en-US" sz="2200" b="0" i="0" u="none" strike="noStrike" cap="none">
                    <a:solidFill>
                      <a:srgbClr val="3F3F3F"/>
                    </a:solidFill>
                    <a:latin typeface="Open Sans"/>
                    <a:ea typeface="Open Sans"/>
                    <a:cs typeface="Open Sans"/>
                    <a:sym typeface="Open Sans"/>
                  </a:rPr>
                  <a:t>elps track movements and assists social engineering</a:t>
                </a:r>
                <a:endParaRPr sz="1400" b="0" i="0" u="none" strike="noStrike" cap="none">
                  <a:solidFill>
                    <a:srgbClr val="000000"/>
                  </a:solidFill>
                  <a:latin typeface="Arial"/>
                  <a:ea typeface="Arial"/>
                  <a:cs typeface="Arial"/>
                  <a:sym typeface="Arial"/>
                </a:endParaRPr>
              </a:p>
            </p:txBody>
          </p:sp>
        </p:grpSp>
        <p:pic>
          <p:nvPicPr>
            <p:cNvPr id="368" name="Google Shape;368;p62"/>
            <p:cNvPicPr preferRelativeResize="0"/>
            <p:nvPr/>
          </p:nvPicPr>
          <p:blipFill>
            <a:blip r:embed="rId3"/>
            <a:stretch>
              <a:fillRect/>
            </a:stretch>
          </p:blipFill>
          <p:spPr>
            <a:xfrm>
              <a:off x="3211223" y="4164751"/>
              <a:ext cx="2690814" cy="2690814"/>
            </a:xfrm>
            <a:prstGeom prst="rect">
              <a:avLst/>
            </a:prstGeom>
          </p:spPr>
        </p:pic>
      </p:grpSp>
      <p:sp>
        <p:nvSpPr>
          <p:cNvPr id="3" name="Brandline_LVC">
            <a:extLst>
              <a:ext uri="{FF2B5EF4-FFF2-40B4-BE49-F238E27FC236}">
                <a16:creationId xmlns:a16="http://schemas.microsoft.com/office/drawing/2014/main" id="{CFC6417C-2F2C-B7E7-8FD6-467B525BC1A8}"/>
              </a:ext>
            </a:extLst>
          </p:cNvPr>
          <p:cNvSpPr/>
          <p:nvPr/>
        </p:nvSpPr>
        <p:spPr>
          <a:xfrm>
            <a:off x="6731001" y="858269"/>
            <a:ext cx="279010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87;p57">
            <a:extLst>
              <a:ext uri="{FF2B5EF4-FFF2-40B4-BE49-F238E27FC236}">
                <a16:creationId xmlns:a16="http://schemas.microsoft.com/office/drawing/2014/main" id="{EBA6EDF8-BCB1-086B-74B3-4715313FD6DC}"/>
              </a:ext>
            </a:extLst>
          </p:cNvPr>
          <p:cNvSpPr/>
          <p:nvPr/>
        </p:nvSpPr>
        <p:spPr>
          <a:xfrm>
            <a:off x="2565869" y="1545656"/>
            <a:ext cx="11124261" cy="901892"/>
          </a:xfrm>
          <a:prstGeom prst="roundRect">
            <a:avLst>
              <a:gd name="adj" fmla="val 16667"/>
            </a:avLst>
          </a:prstGeom>
          <a:noFill/>
          <a:ln>
            <a:solidFill>
              <a:schemeClr val="accent1">
                <a:lumMod val="75000"/>
              </a:schemeClr>
            </a:solid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Global Positioning System (GPS) tagging refers to the process of including geographical identification metadata in a device.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3"/>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sz="2800" b="1">
                <a:solidFill>
                  <a:schemeClr val="tx1">
                    <a:lumMod val="75000"/>
                    <a:lumOff val="25000"/>
                  </a:schemeClr>
                </a:solidFill>
                <a:latin typeface="Open Sans " panose="020B0604020202020204" charset="0"/>
                <a:cs typeface="Open Sans " panose="020B0604020202020204" charset="0"/>
              </a:rPr>
              <a:t>Application Management</a:t>
            </a:r>
          </a:p>
        </p:txBody>
      </p:sp>
      <p:sp>
        <p:nvSpPr>
          <p:cNvPr id="376" name="Google Shape;376;p63"/>
          <p:cNvSpPr/>
          <p:nvPr/>
        </p:nvSpPr>
        <p:spPr>
          <a:xfrm>
            <a:off x="2150637" y="3576752"/>
            <a:ext cx="3641459" cy="3673487"/>
          </a:xfrm>
          <a:prstGeom prst="roundRect">
            <a:avLst>
              <a:gd name="adj" fmla="val 8669"/>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Android allows third-party app stores to install untrusted applications onto a device with the user's consent, a process known as sideloading.</a:t>
            </a:r>
            <a:endParaRPr lang="en-US" sz="1400" b="0" i="0" u="none" strike="noStrike" cap="none">
              <a:solidFill>
                <a:schemeClr val="tx1">
                  <a:lumMod val="75000"/>
                  <a:lumOff val="25000"/>
                </a:schemeClr>
              </a:solidFill>
              <a:latin typeface="Arial"/>
              <a:ea typeface="Arial"/>
              <a:cs typeface="Arial"/>
              <a:sym typeface="Arial"/>
            </a:endParaRPr>
          </a:p>
        </p:txBody>
      </p:sp>
      <p:grpSp>
        <p:nvGrpSpPr>
          <p:cNvPr id="5" name="Group 4">
            <a:extLst>
              <a:ext uri="{FF2B5EF4-FFF2-40B4-BE49-F238E27FC236}">
                <a16:creationId xmlns:a16="http://schemas.microsoft.com/office/drawing/2014/main" id="{4597DC11-3836-FD25-513C-30BF09FC9163}"/>
              </a:ext>
            </a:extLst>
          </p:cNvPr>
          <p:cNvGrpSpPr/>
          <p:nvPr/>
        </p:nvGrpSpPr>
        <p:grpSpPr>
          <a:xfrm>
            <a:off x="6416829" y="3327938"/>
            <a:ext cx="8019746" cy="3996896"/>
            <a:chOff x="6570897" y="3549165"/>
            <a:chExt cx="8019746" cy="3996896"/>
          </a:xfrm>
        </p:grpSpPr>
        <p:pic>
          <p:nvPicPr>
            <p:cNvPr id="378" name="Google Shape;378;p63" descr="EMM software such as Microsoft Intune can be used to approve or prohibit apps"/>
            <p:cNvPicPr preferRelativeResize="0"/>
            <p:nvPr/>
          </p:nvPicPr>
          <p:blipFill>
            <a:blip r:embed="rId3"/>
            <a:stretch>
              <a:fillRect/>
            </a:stretch>
          </p:blipFill>
          <p:spPr>
            <a:xfrm>
              <a:off x="6570897" y="3549165"/>
              <a:ext cx="8019746" cy="3996896"/>
            </a:xfrm>
            <a:prstGeom prst="rect">
              <a:avLst/>
            </a:prstGeom>
          </p:spPr>
        </p:pic>
        <p:sp>
          <p:nvSpPr>
            <p:cNvPr id="379" name="Google Shape;379;p63"/>
            <p:cNvSpPr/>
            <p:nvPr/>
          </p:nvSpPr>
          <p:spPr>
            <a:xfrm>
              <a:off x="13261675" y="3567809"/>
              <a:ext cx="997756" cy="230170"/>
            </a:xfrm>
            <a:prstGeom prst="rect">
              <a:avLst/>
            </a:prstGeom>
            <a:solidFill>
              <a:srgbClr val="1C1C1C"/>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 name="Brandline_LVC">
            <a:extLst>
              <a:ext uri="{FF2B5EF4-FFF2-40B4-BE49-F238E27FC236}">
                <a16:creationId xmlns:a16="http://schemas.microsoft.com/office/drawing/2014/main" id="{E40DB682-AC52-B43C-203E-E1ADAB5A946C}"/>
              </a:ext>
            </a:extLst>
          </p:cNvPr>
          <p:cNvSpPr/>
          <p:nvPr/>
        </p:nvSpPr>
        <p:spPr>
          <a:xfrm>
            <a:off x="5499100" y="858269"/>
            <a:ext cx="5268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87;p57">
            <a:extLst>
              <a:ext uri="{FF2B5EF4-FFF2-40B4-BE49-F238E27FC236}">
                <a16:creationId xmlns:a16="http://schemas.microsoft.com/office/drawing/2014/main" id="{917695EF-EBEE-C8AC-D885-51403DFC0A18}"/>
              </a:ext>
            </a:extLst>
          </p:cNvPr>
          <p:cNvSpPr/>
          <p:nvPr/>
        </p:nvSpPr>
        <p:spPr>
          <a:xfrm>
            <a:off x="2565869" y="1524450"/>
            <a:ext cx="11124261" cy="687387"/>
          </a:xfrm>
          <a:prstGeom prst="roundRect">
            <a:avLst>
              <a:gd name="adj" fmla="val 16667"/>
            </a:avLst>
          </a:prstGeom>
          <a:noFill/>
          <a:ln>
            <a:solidFill>
              <a:schemeClr val="accent1">
                <a:lumMod val="75000"/>
              </a:schemeClr>
            </a:solid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MDM or EMM applications use policies to provide better management of devices.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4"/>
          <p:cNvSpPr txBox="1">
            <a:spLocks noGrp="1"/>
          </p:cNvSpPr>
          <p:nvPr>
            <p:ph type="title" idx="4294967295"/>
          </p:nvPr>
        </p:nvSpPr>
        <p:spPr>
          <a:xfrm>
            <a:off x="-9525" y="271752"/>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sz="2800" b="1">
                <a:solidFill>
                  <a:schemeClr val="tx1">
                    <a:lumMod val="75000"/>
                    <a:lumOff val="25000"/>
                  </a:schemeClr>
                </a:solidFill>
                <a:latin typeface="Open Sans " panose="020B0604020202020204" charset="0"/>
                <a:cs typeface="Open Sans " panose="020B0604020202020204" charset="0"/>
              </a:rPr>
              <a:t>Content Management</a:t>
            </a:r>
          </a:p>
        </p:txBody>
      </p:sp>
      <p:sp>
        <p:nvSpPr>
          <p:cNvPr id="387" name="Google Shape;387;p64"/>
          <p:cNvSpPr/>
          <p:nvPr/>
        </p:nvSpPr>
        <p:spPr>
          <a:xfrm>
            <a:off x="3124200" y="3323038"/>
            <a:ext cx="10853389" cy="1262672"/>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Containerization sets up a corporate workspace segmented from the employee’s private apps and data.</a:t>
            </a:r>
            <a:endParaRPr sz="1400" b="0" i="0" u="none" strike="noStrike" cap="none">
              <a:solidFill>
                <a:srgbClr val="000000"/>
              </a:solidFill>
              <a:latin typeface="Arial"/>
              <a:ea typeface="Arial"/>
              <a:cs typeface="Arial"/>
              <a:sym typeface="Arial"/>
            </a:endParaRPr>
          </a:p>
        </p:txBody>
      </p:sp>
      <p:sp>
        <p:nvSpPr>
          <p:cNvPr id="388" name="Google Shape;388;p64"/>
          <p:cNvSpPr/>
          <p:nvPr/>
        </p:nvSpPr>
        <p:spPr>
          <a:xfrm>
            <a:off x="3156423" y="5056568"/>
            <a:ext cx="10821166" cy="1268983"/>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ctr" rtl="0">
              <a:lnSpc>
                <a:spcPct val="114000"/>
              </a:lnSpc>
              <a:spcBef>
                <a:spcPct val="0"/>
              </a:spcBef>
              <a:spcAft>
                <a:spcPct val="0"/>
              </a:spcAft>
              <a:buClr>
                <a:srgbClr val="000000"/>
              </a:buClr>
              <a:buSzPts val="2200"/>
              <a:buFont typeface="Arial"/>
              <a:buNone/>
            </a:pPr>
            <a:r>
              <a:rPr lang="en-US" sz="2200">
                <a:solidFill>
                  <a:srgbClr val="3F3F3F"/>
                </a:solidFill>
                <a:latin typeface="Open Sans"/>
                <a:ea typeface="Open Sans"/>
                <a:cs typeface="Open Sans"/>
                <a:sym typeface="Open Sans"/>
              </a:rPr>
              <a:t>It e</a:t>
            </a:r>
            <a:r>
              <a:rPr lang="en-US" sz="2200" b="0" i="0" u="none" strike="noStrike" cap="none">
                <a:solidFill>
                  <a:srgbClr val="3F3F3F"/>
                </a:solidFill>
                <a:latin typeface="Open Sans"/>
                <a:ea typeface="Open Sans"/>
                <a:cs typeface="Open Sans"/>
                <a:sym typeface="Open Sans"/>
              </a:rPr>
              <a:t>nforces storage segmentation to ensure data separation.</a:t>
            </a:r>
            <a:endParaRPr sz="1400" b="0" i="0" u="none" strike="noStrike" cap="none">
              <a:solidFill>
                <a:srgbClr val="000000"/>
              </a:solidFill>
              <a:latin typeface="Arial"/>
              <a:ea typeface="Arial"/>
              <a:cs typeface="Arial"/>
              <a:sym typeface="Arial"/>
            </a:endParaRPr>
          </a:p>
        </p:txBody>
      </p:sp>
      <p:pic>
        <p:nvPicPr>
          <p:cNvPr id="389" name="Google Shape;389;p64" descr="Pointing hand Icons - 2,315 free vector icons"/>
          <p:cNvPicPr preferRelativeResize="0"/>
          <p:nvPr/>
        </p:nvPicPr>
        <p:blipFill>
          <a:blip r:embed="rId3">
            <a:alphaModFix/>
          </a:blip>
          <a:stretch>
            <a:fillRect/>
          </a:stretch>
        </p:blipFill>
        <p:spPr>
          <a:xfrm>
            <a:off x="2099476" y="3607542"/>
            <a:ext cx="900000" cy="900000"/>
          </a:xfrm>
          <a:prstGeom prst="rect">
            <a:avLst/>
          </a:prstGeom>
          <a:noFill/>
          <a:ln>
            <a:noFill/>
          </a:ln>
        </p:spPr>
      </p:pic>
      <p:pic>
        <p:nvPicPr>
          <p:cNvPr id="390" name="Google Shape;390;p64" descr="Pointing hand Icons - 2,315 free vector icons"/>
          <p:cNvPicPr preferRelativeResize="0"/>
          <p:nvPr/>
        </p:nvPicPr>
        <p:blipFill>
          <a:blip r:embed="rId3">
            <a:alphaModFix/>
          </a:blip>
          <a:stretch>
            <a:fillRect/>
          </a:stretch>
        </p:blipFill>
        <p:spPr>
          <a:xfrm>
            <a:off x="2099476" y="5274946"/>
            <a:ext cx="900000" cy="900000"/>
          </a:xfrm>
          <a:prstGeom prst="rect">
            <a:avLst/>
          </a:prstGeom>
          <a:noFill/>
          <a:ln>
            <a:noFill/>
          </a:ln>
        </p:spPr>
      </p:pic>
      <p:sp>
        <p:nvSpPr>
          <p:cNvPr id="391" name="Google Shape;391;p64"/>
          <p:cNvSpPr/>
          <p:nvPr/>
        </p:nvSpPr>
        <p:spPr>
          <a:xfrm>
            <a:off x="3124892" y="6745448"/>
            <a:ext cx="10821166" cy="1268983"/>
          </a:xfrm>
          <a:prstGeom prst="roundRect">
            <a:avLst>
              <a:gd name="adj" fmla="val 16667"/>
            </a:avLst>
          </a:prstGeom>
          <a:solidFill>
            <a:srgbClr val="EBF2FA"/>
          </a:solidFill>
          <a:ln>
            <a:noFill/>
          </a:ln>
        </p:spPr>
        <p:txBody>
          <a:bodyPr spcFirstLastPara="1" wrap="square" lIns="640100" tIns="111750" rIns="111750" bIns="111750" anchor="ctr" anchorCtr="0">
            <a:no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helps enforce content management or DLP policies.</a:t>
            </a:r>
            <a:endParaRPr sz="1400" b="0" i="0" u="none" strike="noStrike" cap="none">
              <a:solidFill>
                <a:srgbClr val="000000"/>
              </a:solidFill>
              <a:latin typeface="Arial"/>
              <a:ea typeface="Arial"/>
              <a:cs typeface="Arial"/>
              <a:sym typeface="Arial"/>
            </a:endParaRPr>
          </a:p>
        </p:txBody>
      </p:sp>
      <p:pic>
        <p:nvPicPr>
          <p:cNvPr id="392" name="Google Shape;392;p64" descr="Pointing hand Icons - 2,315 free vector icons"/>
          <p:cNvPicPr preferRelativeResize="0"/>
          <p:nvPr/>
        </p:nvPicPr>
        <p:blipFill>
          <a:blip r:embed="rId3">
            <a:alphaModFix/>
          </a:blip>
          <a:stretch>
            <a:fillRect/>
          </a:stretch>
        </p:blipFill>
        <p:spPr>
          <a:xfrm>
            <a:off x="2067945" y="6963826"/>
            <a:ext cx="900000" cy="900000"/>
          </a:xfrm>
          <a:prstGeom prst="rect">
            <a:avLst/>
          </a:prstGeom>
          <a:noFill/>
          <a:ln>
            <a:noFill/>
          </a:ln>
        </p:spPr>
      </p:pic>
      <p:sp>
        <p:nvSpPr>
          <p:cNvPr id="3" name="Brandline_LVC">
            <a:extLst>
              <a:ext uri="{FF2B5EF4-FFF2-40B4-BE49-F238E27FC236}">
                <a16:creationId xmlns:a16="http://schemas.microsoft.com/office/drawing/2014/main" id="{AFE0667A-0CAE-2A66-4E62-9EB727C8595E}"/>
              </a:ext>
            </a:extLst>
          </p:cNvPr>
          <p:cNvSpPr/>
          <p:nvPr/>
        </p:nvSpPr>
        <p:spPr>
          <a:xfrm>
            <a:off x="5867400" y="879051"/>
            <a:ext cx="452842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87;p57">
            <a:extLst>
              <a:ext uri="{FF2B5EF4-FFF2-40B4-BE49-F238E27FC236}">
                <a16:creationId xmlns:a16="http://schemas.microsoft.com/office/drawing/2014/main" id="{D5DDDDB8-A693-CCAE-BF1C-7E79C6A6F46E}"/>
              </a:ext>
            </a:extLst>
          </p:cNvPr>
          <p:cNvSpPr/>
          <p:nvPr/>
        </p:nvSpPr>
        <p:spPr>
          <a:xfrm>
            <a:off x="2565870" y="1524450"/>
            <a:ext cx="11124261" cy="1031184"/>
          </a:xfrm>
          <a:prstGeom prst="roundRect">
            <a:avLst>
              <a:gd name="adj" fmla="val 16667"/>
            </a:avLst>
          </a:prstGeom>
          <a:noFill/>
          <a:ln>
            <a:solidFill>
              <a:schemeClr val="accent1">
                <a:lumMod val="75000"/>
              </a:schemeClr>
            </a:solid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Devices are usually privately owned for corporate use and using them for any other tasks creates data ownership and privacy issues.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sz="2800" b="1">
                <a:solidFill>
                  <a:schemeClr val="tx1">
                    <a:lumMod val="75000"/>
                    <a:lumOff val="25000"/>
                  </a:schemeClr>
                </a:solidFill>
                <a:latin typeface="Open Sans " panose="020B0604020202020204" charset="0"/>
                <a:cs typeface="Open Sans " panose="020B0604020202020204" charset="0"/>
              </a:rPr>
              <a:t>Rooting and Jailbreaking</a:t>
            </a:r>
          </a:p>
        </p:txBody>
      </p:sp>
      <p:grpSp>
        <p:nvGrpSpPr>
          <p:cNvPr id="399" name="Google Shape;399;p6"/>
          <p:cNvGrpSpPr/>
          <p:nvPr/>
        </p:nvGrpSpPr>
        <p:grpSpPr>
          <a:xfrm>
            <a:off x="1902090" y="3150639"/>
            <a:ext cx="4264657" cy="5116140"/>
            <a:chOff x="1745394" y="1521094"/>
            <a:chExt cx="4200728" cy="3704314"/>
          </a:xfrm>
        </p:grpSpPr>
        <p:sp>
          <p:nvSpPr>
            <p:cNvPr id="400" name="Google Shape;400;p6"/>
            <p:cNvSpPr/>
            <p:nvPr/>
          </p:nvSpPr>
          <p:spPr>
            <a:xfrm>
              <a:off x="1757116" y="1521094"/>
              <a:ext cx="2837475" cy="889961"/>
            </a:xfrm>
            <a:prstGeom prst="round2SameRect">
              <a:avLst>
                <a:gd name="adj1" fmla="val 16667"/>
                <a:gd name="adj2" fmla="val 0"/>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1" name="Google Shape;401;p6"/>
            <p:cNvSpPr txBox="1"/>
            <p:nvPr/>
          </p:nvSpPr>
          <p:spPr>
            <a:xfrm>
              <a:off x="1757116" y="1550460"/>
              <a:ext cx="283347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Rooting</a:t>
              </a:r>
              <a:endParaRPr sz="1400" b="1" i="0" u="none" strike="noStrike" cap="none">
                <a:solidFill>
                  <a:srgbClr val="000000"/>
                </a:solidFill>
                <a:latin typeface="Arial"/>
                <a:ea typeface="Arial"/>
                <a:cs typeface="Arial"/>
                <a:sym typeface="Arial"/>
              </a:endParaRPr>
            </a:p>
          </p:txBody>
        </p:sp>
        <p:sp>
          <p:nvSpPr>
            <p:cNvPr id="402" name="Google Shape;402;p6"/>
            <p:cNvSpPr/>
            <p:nvPr/>
          </p:nvSpPr>
          <p:spPr>
            <a:xfrm>
              <a:off x="1745394" y="2039229"/>
              <a:ext cx="4200728" cy="3177632"/>
            </a:xfrm>
            <a:prstGeom prst="roundRect">
              <a:avLst>
                <a:gd name="adj" fmla="val 8216"/>
              </a:avLst>
            </a:prstGeom>
            <a:solidFill>
              <a:schemeClr val="lt1"/>
            </a:solidFill>
            <a:ln w="19050" cap="flat" cmpd="sng">
              <a:solidFill>
                <a:srgbClr val="3A40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3" name="Google Shape;403;p6"/>
            <p:cNvSpPr txBox="1"/>
            <p:nvPr/>
          </p:nvSpPr>
          <p:spPr>
            <a:xfrm>
              <a:off x="2013038" y="2150189"/>
              <a:ext cx="3665438" cy="3075219"/>
            </a:xfrm>
            <a:prstGeom prst="rect">
              <a:avLst/>
            </a:prstGeom>
            <a:noFill/>
            <a:ln>
              <a:noFill/>
            </a:ln>
          </p:spPr>
          <p:txBody>
            <a:bodyPr spcFirstLastPara="1" wrap="square" lIns="91425" tIns="45700" rIns="91425" bIns="45700" anchor="t" anchorCtr="0">
              <a:spAutoFit/>
            </a:bodyPr>
            <a:lstStyle/>
            <a:p>
              <a:pPr marL="342900" lvl="0" indent="-342900">
                <a:lnSpc>
                  <a:spcPct val="150000"/>
                </a:lnSpc>
                <a:spcBef>
                  <a:spcPct val="0"/>
                </a:spcBef>
                <a:spcAft>
                  <a:spcPct val="0"/>
                </a:spcAft>
                <a:buSzPts val="2200"/>
                <a:buFont typeface="Arial"/>
                <a:buChar char="•"/>
              </a:pPr>
              <a:r>
                <a:rPr lang="en-US" sz="2000">
                  <a:solidFill>
                    <a:srgbClr val="3F3F3F"/>
                  </a:solidFill>
                  <a:latin typeface="Open Sans"/>
                  <a:ea typeface="Open Sans"/>
                  <a:cs typeface="Open Sans"/>
                </a:rPr>
                <a:t>Rooting is the process of gaining administrative privileges (root access) on an Android device</a:t>
              </a:r>
              <a:endParaRPr lang="en-US" sz="2000">
                <a:solidFill>
                  <a:srgbClr val="3F3F3F"/>
                </a:solidFill>
                <a:latin typeface="Open Sans"/>
                <a:ea typeface="Open Sans"/>
                <a:cs typeface="Open Sans"/>
                <a:sym typeface="Open Sans"/>
              </a:endParaRPr>
            </a:p>
            <a:p>
              <a:pPr marL="342900" lvl="0" indent="-342900">
                <a:lnSpc>
                  <a:spcPct val="150000"/>
                </a:lnSpc>
                <a:spcBef>
                  <a:spcPct val="0"/>
                </a:spcBef>
                <a:spcAft>
                  <a:spcPct val="0"/>
                </a:spcAft>
                <a:buSzPts val="2200"/>
                <a:buFont typeface="Arial"/>
                <a:buChar char="•"/>
              </a:pPr>
              <a:r>
                <a:rPr lang="en-US" sz="2000">
                  <a:solidFill>
                    <a:srgbClr val="3F3F3F"/>
                  </a:solidFill>
                  <a:latin typeface="Open Sans"/>
                  <a:ea typeface="Open Sans"/>
                  <a:cs typeface="Open Sans"/>
                  <a:sym typeface="Open Sans"/>
                </a:rPr>
                <a:t>Usually done on Android devices</a:t>
              </a:r>
            </a:p>
            <a:p>
              <a:pPr marL="342900" lvl="0" indent="-342900">
                <a:lnSpc>
                  <a:spcPct val="150000"/>
                </a:lnSpc>
                <a:spcBef>
                  <a:spcPct val="0"/>
                </a:spcBef>
                <a:spcAft>
                  <a:spcPct val="0"/>
                </a:spcAft>
                <a:buSzPts val="2200"/>
                <a:buFont typeface="Arial"/>
                <a:buChar char="•"/>
              </a:pPr>
              <a:r>
                <a:rPr lang="en-US" sz="2000">
                  <a:solidFill>
                    <a:srgbClr val="3F3F3F"/>
                  </a:solidFill>
                  <a:latin typeface="Open Sans"/>
                  <a:ea typeface="Open Sans"/>
                  <a:cs typeface="Open Sans"/>
                  <a:sym typeface="Open Sans"/>
                </a:rPr>
                <a:t>Also known as custom firmware or ROM (Read only memory</a:t>
              </a:r>
              <a:endParaRPr sz="2000">
                <a:solidFill>
                  <a:srgbClr val="3F3F3F"/>
                </a:solidFill>
                <a:latin typeface="Open Sans"/>
                <a:ea typeface="Open Sans"/>
                <a:cs typeface="Open Sans"/>
                <a:sym typeface="Open Sans"/>
              </a:endParaRPr>
            </a:p>
          </p:txBody>
        </p:sp>
      </p:grpSp>
      <p:grpSp>
        <p:nvGrpSpPr>
          <p:cNvPr id="404" name="Google Shape;404;p6"/>
          <p:cNvGrpSpPr/>
          <p:nvPr/>
        </p:nvGrpSpPr>
        <p:grpSpPr>
          <a:xfrm>
            <a:off x="11184739" y="3150638"/>
            <a:ext cx="4055261" cy="5104334"/>
            <a:chOff x="1864561" y="7243326"/>
            <a:chExt cx="4055261" cy="4242450"/>
          </a:xfrm>
        </p:grpSpPr>
        <p:grpSp>
          <p:nvGrpSpPr>
            <p:cNvPr id="405" name="Google Shape;405;p6"/>
            <p:cNvGrpSpPr/>
            <p:nvPr/>
          </p:nvGrpSpPr>
          <p:grpSpPr>
            <a:xfrm>
              <a:off x="1864561" y="7243326"/>
              <a:ext cx="4055261" cy="4242450"/>
              <a:chOff x="1726853" y="1787140"/>
              <a:chExt cx="4055261" cy="4242450"/>
            </a:xfrm>
          </p:grpSpPr>
          <p:sp>
            <p:nvSpPr>
              <p:cNvPr id="406" name="Google Shape;406;p6"/>
              <p:cNvSpPr/>
              <p:nvPr/>
            </p:nvSpPr>
            <p:spPr>
              <a:xfrm>
                <a:off x="1757117" y="1787140"/>
                <a:ext cx="2848626" cy="727075"/>
              </a:xfrm>
              <a:prstGeom prst="round2SameRect">
                <a:avLst>
                  <a:gd name="adj1" fmla="val 16667"/>
                  <a:gd name="adj2" fmla="val 0"/>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6"/>
              <p:cNvSpPr txBox="1"/>
              <p:nvPr/>
            </p:nvSpPr>
            <p:spPr>
              <a:xfrm>
                <a:off x="1866893" y="1869748"/>
                <a:ext cx="2848626"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ct val="0"/>
                  </a:spcBef>
                  <a:spcAft>
                    <a:spcPct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Carrier unlocking</a:t>
                </a:r>
                <a:endParaRPr sz="1400" b="1" i="0" u="none" strike="noStrike" cap="none">
                  <a:solidFill>
                    <a:srgbClr val="000000"/>
                  </a:solidFill>
                  <a:latin typeface="Arial"/>
                  <a:ea typeface="Arial"/>
                  <a:cs typeface="Arial"/>
                  <a:sym typeface="Arial"/>
                </a:endParaRPr>
              </a:p>
            </p:txBody>
          </p:sp>
          <p:sp>
            <p:nvSpPr>
              <p:cNvPr id="408" name="Google Shape;408;p6"/>
              <p:cNvSpPr/>
              <p:nvPr/>
            </p:nvSpPr>
            <p:spPr>
              <a:xfrm>
                <a:off x="1726853" y="2381917"/>
                <a:ext cx="4055261" cy="3647673"/>
              </a:xfrm>
              <a:prstGeom prst="roundRect">
                <a:avLst>
                  <a:gd name="adj" fmla="val 8216"/>
                </a:avLst>
              </a:prstGeom>
              <a:solidFill>
                <a:schemeClr val="lt1"/>
              </a:solidFill>
              <a:ln w="19050" cap="flat" cmpd="sng">
                <a:solidFill>
                  <a:srgbClr val="3A40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09" name="Google Shape;409;p6"/>
            <p:cNvSpPr txBox="1"/>
            <p:nvPr/>
          </p:nvSpPr>
          <p:spPr>
            <a:xfrm>
              <a:off x="2103099" y="8091247"/>
              <a:ext cx="3726236" cy="314639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ct val="0"/>
                </a:spcBef>
                <a:spcAft>
                  <a:spcPct val="0"/>
                </a:spcAft>
                <a:buClr>
                  <a:srgbClr val="000000"/>
                </a:buClr>
                <a:buSzPts val="2200"/>
                <a:buFont typeface="Arial"/>
                <a:buChar char="•"/>
              </a:pPr>
              <a:r>
                <a:rPr lang="en-US" sz="2000" b="0" i="0" u="none" strike="noStrike" cap="none">
                  <a:solidFill>
                    <a:srgbClr val="3F3F3F"/>
                  </a:solidFill>
                  <a:latin typeface="Open Sans"/>
                  <a:ea typeface="Open Sans"/>
                  <a:cs typeface="Open Sans"/>
                  <a:sym typeface="Open Sans"/>
                </a:rPr>
                <a:t>Removes the restriction by the network provider, allowing the use of a SIM from another provider</a:t>
              </a:r>
            </a:p>
            <a:p>
              <a:pPr marL="342900" marR="0" lvl="0" indent="-342900" algn="l" rtl="0">
                <a:lnSpc>
                  <a:spcPct val="150000"/>
                </a:lnSpc>
                <a:spcBef>
                  <a:spcPct val="0"/>
                </a:spcBef>
                <a:spcAft>
                  <a:spcPct val="0"/>
                </a:spcAft>
                <a:buClr>
                  <a:srgbClr val="000000"/>
                </a:buClr>
                <a:buSzPts val="2200"/>
                <a:buFont typeface="Arial"/>
                <a:buChar char="•"/>
              </a:pPr>
              <a:r>
                <a:rPr lang="en-US" sz="2000" b="0" i="0" u="none" strike="noStrike" cap="none">
                  <a:solidFill>
                    <a:srgbClr val="3F3F3F"/>
                  </a:solidFill>
                  <a:latin typeface="Open Sans"/>
                  <a:ea typeface="Open Sans"/>
                  <a:cs typeface="Open Sans"/>
                  <a:sym typeface="Open Sans"/>
                </a:rPr>
                <a:t>Performs on both iOS and Android</a:t>
              </a:r>
            </a:p>
            <a:p>
              <a:pPr marL="342900" marR="0" lvl="0" indent="-342900" algn="l" rtl="0">
                <a:lnSpc>
                  <a:spcPct val="150000"/>
                </a:lnSpc>
                <a:spcBef>
                  <a:spcPct val="0"/>
                </a:spcBef>
                <a:spcAft>
                  <a:spcPct val="0"/>
                </a:spcAft>
                <a:buClr>
                  <a:srgbClr val="000000"/>
                </a:buClr>
                <a:buSzPts val="2200"/>
                <a:buFont typeface="Arial"/>
                <a:buChar char="•"/>
              </a:pPr>
              <a:r>
                <a:rPr lang="en-US" sz="2000" b="0" i="0" u="none" strike="noStrike" cap="none">
                  <a:solidFill>
                    <a:srgbClr val="3F3F3F"/>
                  </a:solidFill>
                  <a:latin typeface="Open Sans"/>
                  <a:ea typeface="Open Sans"/>
                  <a:cs typeface="Open Sans"/>
                  <a:sym typeface="Open Sans"/>
                </a:rPr>
                <a:t>Unlocks a device to a single carrier</a:t>
              </a:r>
            </a:p>
          </p:txBody>
        </p:sp>
      </p:grpSp>
      <p:grpSp>
        <p:nvGrpSpPr>
          <p:cNvPr id="2" name="Group 1">
            <a:extLst>
              <a:ext uri="{FF2B5EF4-FFF2-40B4-BE49-F238E27FC236}">
                <a16:creationId xmlns:a16="http://schemas.microsoft.com/office/drawing/2014/main" id="{EEB2DE11-DC31-68CD-9DC9-27271DF2B9B2}"/>
              </a:ext>
            </a:extLst>
          </p:cNvPr>
          <p:cNvGrpSpPr/>
          <p:nvPr/>
        </p:nvGrpSpPr>
        <p:grpSpPr>
          <a:xfrm>
            <a:off x="6562408" y="3051804"/>
            <a:ext cx="4162742" cy="5203171"/>
            <a:chOff x="6562408" y="3509003"/>
            <a:chExt cx="4162742" cy="5203171"/>
          </a:xfrm>
        </p:grpSpPr>
        <p:grpSp>
          <p:nvGrpSpPr>
            <p:cNvPr id="411" name="Google Shape;411;p6"/>
            <p:cNvGrpSpPr/>
            <p:nvPr/>
          </p:nvGrpSpPr>
          <p:grpSpPr>
            <a:xfrm>
              <a:off x="6562408" y="3509003"/>
              <a:ext cx="4162742" cy="5203171"/>
              <a:chOff x="1745394" y="1222279"/>
              <a:chExt cx="4162742" cy="3857897"/>
            </a:xfrm>
          </p:grpSpPr>
          <p:sp>
            <p:nvSpPr>
              <p:cNvPr id="412" name="Google Shape;412;p6"/>
              <p:cNvSpPr/>
              <p:nvPr/>
            </p:nvSpPr>
            <p:spPr>
              <a:xfrm>
                <a:off x="1745394" y="1222279"/>
                <a:ext cx="2837475" cy="1072019"/>
              </a:xfrm>
              <a:prstGeom prst="round2SameRect">
                <a:avLst>
                  <a:gd name="adj1" fmla="val 16667"/>
                  <a:gd name="adj2" fmla="val 0"/>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6"/>
              <p:cNvSpPr txBox="1"/>
              <p:nvPr/>
            </p:nvSpPr>
            <p:spPr>
              <a:xfrm>
                <a:off x="1760872" y="1331425"/>
                <a:ext cx="2821997" cy="4268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Jailbreaking</a:t>
                </a:r>
                <a:endParaRPr sz="1400" b="1" i="0" u="none" strike="noStrike" cap="none">
                  <a:solidFill>
                    <a:srgbClr val="000000"/>
                  </a:solidFill>
                  <a:latin typeface="Arial"/>
                  <a:ea typeface="Arial"/>
                  <a:cs typeface="Arial"/>
                  <a:sym typeface="Arial"/>
                </a:endParaRPr>
              </a:p>
            </p:txBody>
          </p:sp>
          <p:sp>
            <p:nvSpPr>
              <p:cNvPr id="414" name="Google Shape;414;p6"/>
              <p:cNvSpPr/>
              <p:nvPr/>
            </p:nvSpPr>
            <p:spPr>
              <a:xfrm>
                <a:off x="1745394" y="1826151"/>
                <a:ext cx="4162742" cy="3254025"/>
              </a:xfrm>
              <a:prstGeom prst="roundRect">
                <a:avLst>
                  <a:gd name="adj" fmla="val 8216"/>
                </a:avLst>
              </a:prstGeom>
              <a:solidFill>
                <a:schemeClr val="lt1"/>
              </a:solidFill>
              <a:ln w="19050" cap="flat" cmpd="sng">
                <a:solidFill>
                  <a:srgbClr val="3A40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15" name="Google Shape;415;p6"/>
            <p:cNvSpPr txBox="1"/>
            <p:nvPr/>
          </p:nvSpPr>
          <p:spPr>
            <a:xfrm>
              <a:off x="6826035" y="4536704"/>
              <a:ext cx="3635487" cy="3785611"/>
            </a:xfrm>
            <a:prstGeom prst="rect">
              <a:avLst/>
            </a:prstGeom>
            <a:noFill/>
            <a:ln>
              <a:noFill/>
            </a:ln>
          </p:spPr>
          <p:txBody>
            <a:bodyPr spcFirstLastPara="1" wrap="square" lIns="91425" tIns="45700" rIns="91425" bIns="45700" anchor="t" anchorCtr="0">
              <a:spAutoFit/>
            </a:bodyPr>
            <a:lstStyle/>
            <a:p>
              <a:pPr marL="342900" indent="-342900">
                <a:lnSpc>
                  <a:spcPct val="150000"/>
                </a:lnSpc>
                <a:spcBef>
                  <a:spcPct val="0"/>
                </a:spcBef>
                <a:spcAft>
                  <a:spcPct val="0"/>
                </a:spcAft>
                <a:buSzPts val="2200"/>
                <a:buFont typeface="Arial"/>
                <a:buChar char="•"/>
              </a:pPr>
              <a:r>
                <a:rPr lang="en-US" sz="2000">
                  <a:solidFill>
                    <a:srgbClr val="3F3F3F"/>
                  </a:solidFill>
                  <a:latin typeface="Open Sans"/>
                  <a:ea typeface="Open Sans"/>
                  <a:cs typeface="Open Sans"/>
                </a:rPr>
                <a:t>Jailbreaking is the process of removing software restrictions imposed by the manufacturer on a device</a:t>
              </a:r>
              <a:endParaRPr lang="en-US" sz="2000">
                <a:solidFill>
                  <a:srgbClr val="3F3F3F"/>
                </a:solidFill>
                <a:latin typeface="Open Sans"/>
                <a:ea typeface="Open Sans"/>
                <a:cs typeface="Open Sans"/>
                <a:sym typeface="Open Sans"/>
              </a:endParaRPr>
            </a:p>
            <a:p>
              <a:pPr marL="342900" indent="-342900">
                <a:lnSpc>
                  <a:spcPct val="150000"/>
                </a:lnSpc>
                <a:spcBef>
                  <a:spcPct val="0"/>
                </a:spcBef>
                <a:spcAft>
                  <a:spcPct val="0"/>
                </a:spcAft>
                <a:buSzPts val="2200"/>
                <a:buFont typeface="Arial"/>
                <a:buChar char="•"/>
              </a:pPr>
              <a:r>
                <a:rPr lang="en-US" sz="2000">
                  <a:solidFill>
                    <a:srgbClr val="3F3F3F"/>
                  </a:solidFill>
                  <a:latin typeface="Open Sans"/>
                  <a:ea typeface="Open Sans"/>
                  <a:cs typeface="Open Sans"/>
                  <a:sym typeface="Open Sans"/>
                </a:rPr>
                <a:t>Usually done in iOS by restarting the device with a patched kernel</a:t>
              </a:r>
            </a:p>
          </p:txBody>
        </p:sp>
      </p:grpSp>
      <p:sp>
        <p:nvSpPr>
          <p:cNvPr id="3" name="Brandline_LVC">
            <a:extLst>
              <a:ext uri="{FF2B5EF4-FFF2-40B4-BE49-F238E27FC236}">
                <a16:creationId xmlns:a16="http://schemas.microsoft.com/office/drawing/2014/main" id="{45126A97-1FD8-A0B4-6AAB-4F3E8CFD0D4B}"/>
              </a:ext>
            </a:extLst>
          </p:cNvPr>
          <p:cNvSpPr/>
          <p:nvPr/>
        </p:nvSpPr>
        <p:spPr>
          <a:xfrm>
            <a:off x="5473700" y="858269"/>
            <a:ext cx="5316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87;p57">
            <a:extLst>
              <a:ext uri="{FF2B5EF4-FFF2-40B4-BE49-F238E27FC236}">
                <a16:creationId xmlns:a16="http://schemas.microsoft.com/office/drawing/2014/main" id="{FC8DC9C3-BC5D-3A31-8FF7-8B7A68241F5A}"/>
              </a:ext>
            </a:extLst>
          </p:cNvPr>
          <p:cNvSpPr/>
          <p:nvPr/>
        </p:nvSpPr>
        <p:spPr>
          <a:xfrm>
            <a:off x="2565870" y="1524450"/>
            <a:ext cx="11124261" cy="1031184"/>
          </a:xfrm>
          <a:prstGeom prst="roundRect">
            <a:avLst>
              <a:gd name="adj" fmla="val 16667"/>
            </a:avLst>
          </a:prstGeom>
          <a:noFill/>
          <a:ln>
            <a:solidFill>
              <a:schemeClr val="accent1">
                <a:lumMod val="75000"/>
              </a:schemeClr>
            </a:solidFill>
          </a:ln>
        </p:spPr>
        <p:txBody>
          <a:bodyPr spcFirstLastPara="1" wrap="square" lIns="91425" tIns="45700" rIns="91425" bIns="45700" anchor="ctr" anchorCtr="0">
            <a:no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Rooting or jailbreaking mobile devices involves subverting the security measures on the device, posing a risk for the enterprise management agent.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r>
              <a:rPr lang="en-US"/>
              <a:t>Application Security</a:t>
            </a:r>
          </a:p>
        </p:txBody>
      </p:sp>
    </p:spTree>
    <p:extLst>
      <p:ext uri="{BB962C8B-B14F-4D97-AF65-F5344CB8AC3E}">
        <p14:creationId xmlns:p14="http://schemas.microsoft.com/office/powerpoint/2010/main" val="41747401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idx="4294967295"/>
          </p:nvPr>
        </p:nvSpPr>
        <p:spPr>
          <a:xfrm>
            <a:off x="-19050" y="271752"/>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solidFill>
                  <a:schemeClr val="tx1">
                    <a:lumMod val="75000"/>
                    <a:lumOff val="25000"/>
                  </a:schemeClr>
                </a:solidFill>
                <a:latin typeface="Open Sans"/>
                <a:ea typeface="Open Sans"/>
                <a:cs typeface="Open Sans"/>
                <a:sym typeface="Open Sans"/>
              </a:rPr>
              <a:t>Application Security</a:t>
            </a:r>
          </a:p>
        </p:txBody>
      </p:sp>
      <p:grpSp>
        <p:nvGrpSpPr>
          <p:cNvPr id="7" name="Group 6">
            <a:extLst>
              <a:ext uri="{FF2B5EF4-FFF2-40B4-BE49-F238E27FC236}">
                <a16:creationId xmlns:a16="http://schemas.microsoft.com/office/drawing/2014/main" id="{689C4B21-25C1-955A-7EE0-8B4C8F08BA0A}"/>
              </a:ext>
            </a:extLst>
          </p:cNvPr>
          <p:cNvGrpSpPr/>
          <p:nvPr/>
        </p:nvGrpSpPr>
        <p:grpSpPr>
          <a:xfrm>
            <a:off x="1963417" y="2164693"/>
            <a:ext cx="12329166" cy="4814614"/>
            <a:chOff x="1392746" y="3166987"/>
            <a:chExt cx="12329166" cy="4814614"/>
          </a:xfrm>
        </p:grpSpPr>
        <p:sp>
          <p:nvSpPr>
            <p:cNvPr id="582" name="Google Shape;582;ge961dd843d_0_334"/>
            <p:cNvSpPr/>
            <p:nvPr/>
          </p:nvSpPr>
          <p:spPr>
            <a:xfrm>
              <a:off x="1392746" y="3166987"/>
              <a:ext cx="9025507" cy="4814614"/>
            </a:xfrm>
            <a:prstGeom prst="roundRect">
              <a:avLst>
                <a:gd name="adj" fmla="val 799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4000"/>
                </a:lnSpc>
                <a:spcBef>
                  <a:spcPct val="0"/>
                </a:spcBef>
                <a:spcAft>
                  <a:spcPct val="0"/>
                </a:spcAft>
                <a:buSzPts val="2200"/>
                <a:buFont typeface="Arial" panose="020B0604020202020204" pitchFamily="34" charset="0"/>
                <a:buChar char="•"/>
              </a:pPr>
              <a:r>
                <a:rPr lang="en-US" sz="2200">
                  <a:solidFill>
                    <a:srgbClr val="404040"/>
                  </a:solidFill>
                  <a:latin typeface="Open Sans"/>
                  <a:ea typeface="Open Sans"/>
                  <a:cs typeface="Open Sans"/>
                </a:rPr>
                <a:t>Involves developing, adding, and testing security features within applications to prevent security vulnerabilities against application threats</a:t>
              </a:r>
            </a:p>
            <a:p>
              <a:pPr marL="342900" indent="-342900">
                <a:lnSpc>
                  <a:spcPct val="114000"/>
                </a:lnSpc>
                <a:spcBef>
                  <a:spcPct val="0"/>
                </a:spcBef>
                <a:spcAft>
                  <a:spcPct val="0"/>
                </a:spcAft>
                <a:buSzPts val="2200"/>
                <a:buFont typeface="Arial" panose="020B0604020202020204" pitchFamily="34" charset="0"/>
                <a:buChar char="•"/>
              </a:pPr>
              <a:endParaRPr lang="en-US" sz="1000">
                <a:solidFill>
                  <a:srgbClr val="404040"/>
                </a:solidFill>
                <a:latin typeface="Open Sans"/>
                <a:ea typeface="Open Sans"/>
                <a:cs typeface="Open Sans"/>
              </a:endParaRPr>
            </a:p>
            <a:p>
              <a:pPr marL="342900" indent="-342900">
                <a:lnSpc>
                  <a:spcPct val="114000"/>
                </a:lnSpc>
                <a:spcBef>
                  <a:spcPct val="0"/>
                </a:spcBef>
                <a:spcAft>
                  <a:spcPct val="0"/>
                </a:spcAft>
                <a:buSzPts val="2200"/>
                <a:buFont typeface="Arial" panose="020B0604020202020204" pitchFamily="34" charset="0"/>
                <a:buChar char="•"/>
              </a:pPr>
              <a:r>
                <a:rPr lang="en-US" sz="2200">
                  <a:solidFill>
                    <a:srgbClr val="404040"/>
                  </a:solidFill>
                  <a:latin typeface="Open Sans"/>
                  <a:ea typeface="Open Sans"/>
                  <a:cs typeface="Open Sans"/>
                </a:rPr>
                <a:t>Protects software applications from cyberattacks and data breaches</a:t>
              </a:r>
            </a:p>
            <a:p>
              <a:pPr marL="342900" indent="-342900">
                <a:lnSpc>
                  <a:spcPct val="114000"/>
                </a:lnSpc>
                <a:spcBef>
                  <a:spcPct val="0"/>
                </a:spcBef>
                <a:spcAft>
                  <a:spcPct val="0"/>
                </a:spcAft>
                <a:buSzPts val="2200"/>
                <a:buFont typeface="Arial" panose="020B0604020202020204" pitchFamily="34" charset="0"/>
                <a:buChar char="•"/>
              </a:pPr>
              <a:endParaRPr lang="en-US" sz="1000">
                <a:solidFill>
                  <a:srgbClr val="404040"/>
                </a:solidFill>
                <a:latin typeface="Open Sans"/>
                <a:ea typeface="Open Sans"/>
                <a:cs typeface="Open Sans"/>
              </a:endParaRPr>
            </a:p>
            <a:p>
              <a:pPr marL="342900" indent="-342900">
                <a:lnSpc>
                  <a:spcPct val="114000"/>
                </a:lnSpc>
                <a:spcBef>
                  <a:spcPct val="0"/>
                </a:spcBef>
                <a:spcAft>
                  <a:spcPct val="0"/>
                </a:spcAft>
                <a:buSzPts val="2200"/>
                <a:buFont typeface="Arial" panose="020B0604020202020204" pitchFamily="34" charset="0"/>
                <a:buChar char="•"/>
              </a:pPr>
              <a:r>
                <a:rPr lang="en-US" sz="2200">
                  <a:solidFill>
                    <a:srgbClr val="404040"/>
                  </a:solidFill>
                  <a:latin typeface="Open Sans"/>
                  <a:ea typeface="Open Sans"/>
                  <a:cs typeface="Open Sans"/>
                </a:rPr>
                <a:t>Encompasses the entire lifecycle of an application, from the initial design phase to deployment and ongoing maintenance</a:t>
              </a:r>
            </a:p>
            <a:p>
              <a:pPr marL="342900" indent="-342900">
                <a:lnSpc>
                  <a:spcPct val="114000"/>
                </a:lnSpc>
                <a:spcBef>
                  <a:spcPct val="0"/>
                </a:spcBef>
                <a:spcAft>
                  <a:spcPct val="0"/>
                </a:spcAft>
                <a:buSzPts val="2200"/>
                <a:buFont typeface="Arial" panose="020B0604020202020204" pitchFamily="34" charset="0"/>
                <a:buChar char="•"/>
              </a:pPr>
              <a:endParaRPr lang="en-US" sz="1000">
                <a:solidFill>
                  <a:srgbClr val="404040"/>
                </a:solidFill>
                <a:latin typeface="Open Sans"/>
                <a:ea typeface="Open Sans"/>
                <a:cs typeface="Open Sans"/>
              </a:endParaRPr>
            </a:p>
            <a:p>
              <a:pPr marL="342900" indent="-342900">
                <a:lnSpc>
                  <a:spcPct val="114000"/>
                </a:lnSpc>
                <a:spcBef>
                  <a:spcPct val="0"/>
                </a:spcBef>
                <a:spcAft>
                  <a:spcPct val="0"/>
                </a:spcAft>
                <a:buSzPts val="2200"/>
                <a:buFont typeface="Arial" panose="020B0604020202020204" pitchFamily="34" charset="0"/>
                <a:buChar char="•"/>
              </a:pPr>
              <a:r>
                <a:rPr lang="en-US" sz="2200">
                  <a:solidFill>
                    <a:srgbClr val="404040"/>
                  </a:solidFill>
                  <a:latin typeface="Open Sans"/>
                  <a:ea typeface="Open Sans"/>
                  <a:cs typeface="Open Sans"/>
                </a:rPr>
                <a:t>Focuses on identifying, mitigating, and preventing various application vulnerabilities that attackers can exploit</a:t>
              </a:r>
            </a:p>
          </p:txBody>
        </p:sp>
        <p:pic>
          <p:nvPicPr>
            <p:cNvPr id="3" name="Picture 2">
              <a:extLst>
                <a:ext uri="{FF2B5EF4-FFF2-40B4-BE49-F238E27FC236}">
                  <a16:creationId xmlns:a16="http://schemas.microsoft.com/office/drawing/2014/main" id="{E3F694A9-7F29-C3BA-AB96-DB177444BF6C}"/>
                </a:ext>
              </a:extLst>
            </p:cNvPr>
            <p:cNvPicPr>
              <a:picLocks noChangeAspect="1"/>
            </p:cNvPicPr>
            <p:nvPr/>
          </p:nvPicPr>
          <p:blipFill>
            <a:blip r:embed="rId3"/>
            <a:stretch>
              <a:fillRect/>
            </a:stretch>
          </p:blipFill>
          <p:spPr>
            <a:xfrm>
              <a:off x="11052888" y="4239782"/>
              <a:ext cx="2669024" cy="2669024"/>
            </a:xfrm>
            <a:prstGeom prst="rect">
              <a:avLst/>
            </a:prstGeom>
          </p:spPr>
        </p:pic>
      </p:grpSp>
      <p:sp>
        <p:nvSpPr>
          <p:cNvPr id="6" name="Brandline_LVC">
            <a:extLst>
              <a:ext uri="{FF2B5EF4-FFF2-40B4-BE49-F238E27FC236}">
                <a16:creationId xmlns:a16="http://schemas.microsoft.com/office/drawing/2014/main" id="{5FCA4A78-3966-157C-FAE7-3AB374E5F5C3}"/>
              </a:ext>
            </a:extLst>
          </p:cNvPr>
          <p:cNvSpPr/>
          <p:nvPr/>
        </p:nvSpPr>
        <p:spPr>
          <a:xfrm>
            <a:off x="5905500" y="858269"/>
            <a:ext cx="4455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5687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cxnSp>
        <p:nvCxnSpPr>
          <p:cNvPr id="4386" name="Google Shape;4386;p175"/>
          <p:cNvCxnSpPr/>
          <p:nvPr/>
        </p:nvCxnSpPr>
        <p:spPr>
          <a:xfrm>
            <a:off x="8043862" y="6616190"/>
            <a:ext cx="0" cy="0"/>
          </a:xfrm>
          <a:prstGeom prst="straightConnector1">
            <a:avLst/>
          </a:prstGeom>
          <a:noFill/>
          <a:ln w="98425" cap="flat" cmpd="sng">
            <a:solidFill>
              <a:srgbClr val="01ABD0"/>
            </a:solidFill>
            <a:prstDash val="solid"/>
            <a:miter lim="800000"/>
            <a:headEnd type="none" w="med" len="med"/>
            <a:tailEnd type="none" w="med" len="med"/>
          </a:ln>
        </p:spPr>
      </p:cxnSp>
      <p:sp>
        <p:nvSpPr>
          <p:cNvPr id="4416" name="Google Shape;4416;p175"/>
          <p:cNvSpPr txBox="1">
            <a:spLocks noGrp="1"/>
          </p:cNvSpPr>
          <p:nvPr>
            <p:ph type="title" idx="4294967295"/>
          </p:nvPr>
        </p:nvSpPr>
        <p:spPr>
          <a:xfrm>
            <a:off x="-19050" y="315913"/>
            <a:ext cx="16275050" cy="685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chemeClr val="tx1">
                    <a:lumMod val="75000"/>
                    <a:lumOff val="25000"/>
                  </a:schemeClr>
                </a:solidFill>
                <a:latin typeface="Open Sans"/>
                <a:ea typeface="Open Sans"/>
                <a:cs typeface="Open Sans"/>
                <a:sym typeface="Open Sans"/>
              </a:rPr>
              <a:t>Reasons for Software Vulnerabilities</a:t>
            </a:r>
            <a:endParaRPr lang="en-US" sz="2800" b="1">
              <a:solidFill>
                <a:schemeClr val="tx1">
                  <a:lumMod val="75000"/>
                  <a:lumOff val="25000"/>
                </a:schemeClr>
              </a:solidFill>
            </a:endParaRPr>
          </a:p>
        </p:txBody>
      </p:sp>
      <p:grpSp>
        <p:nvGrpSpPr>
          <p:cNvPr id="6" name="Group 5">
            <a:extLst>
              <a:ext uri="{FF2B5EF4-FFF2-40B4-BE49-F238E27FC236}">
                <a16:creationId xmlns:a16="http://schemas.microsoft.com/office/drawing/2014/main" id="{3B9ABDE7-300C-04D5-8884-25280A3A6BA3}"/>
              </a:ext>
            </a:extLst>
          </p:cNvPr>
          <p:cNvGrpSpPr/>
          <p:nvPr/>
        </p:nvGrpSpPr>
        <p:grpSpPr>
          <a:xfrm>
            <a:off x="2187494" y="2668689"/>
            <a:ext cx="11881012" cy="3806622"/>
            <a:chOff x="2259386" y="2837750"/>
            <a:chExt cx="11881012" cy="3806622"/>
          </a:xfrm>
        </p:grpSpPr>
        <p:sp>
          <p:nvSpPr>
            <p:cNvPr id="41" name="Google Shape;4415;p175">
              <a:extLst>
                <a:ext uri="{FF2B5EF4-FFF2-40B4-BE49-F238E27FC236}">
                  <a16:creationId xmlns:a16="http://schemas.microsoft.com/office/drawing/2014/main" id="{CDB0EA69-5975-438D-B804-38DCCB34815B}"/>
                </a:ext>
              </a:extLst>
            </p:cNvPr>
            <p:cNvSpPr/>
            <p:nvPr/>
          </p:nvSpPr>
          <p:spPr>
            <a:xfrm>
              <a:off x="2738673" y="3053072"/>
              <a:ext cx="4420238" cy="6858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Coding </a:t>
              </a:r>
              <a:r>
                <a:rPr lang="en-US" sz="2200">
                  <a:solidFill>
                    <a:schemeClr val="tx1">
                      <a:lumMod val="75000"/>
                      <a:lumOff val="25000"/>
                    </a:schemeClr>
                  </a:solidFill>
                  <a:latin typeface="Open Sans"/>
                  <a:ea typeface="Open Sans"/>
                  <a:cs typeface="Open Sans"/>
                  <a:sym typeface="Open Sans"/>
                </a:rPr>
                <a:t>e</a:t>
              </a:r>
              <a:r>
                <a:rPr lang="en-US" sz="2200" b="0" i="0" u="none" strike="noStrike" cap="none">
                  <a:solidFill>
                    <a:schemeClr val="tx1">
                      <a:lumMod val="75000"/>
                      <a:lumOff val="25000"/>
                    </a:schemeClr>
                  </a:solidFill>
                  <a:latin typeface="Open Sans"/>
                  <a:ea typeface="Open Sans"/>
                  <a:cs typeface="Open Sans"/>
                  <a:sym typeface="Open Sans"/>
                </a:rPr>
                <a:t>rrors</a:t>
              </a:r>
              <a:endParaRPr sz="2200" b="0" i="0" u="none" strike="noStrike" cap="none">
                <a:solidFill>
                  <a:schemeClr val="tx1">
                    <a:lumMod val="75000"/>
                    <a:lumOff val="25000"/>
                  </a:schemeClr>
                </a:solidFill>
                <a:latin typeface="Arial"/>
                <a:ea typeface="Arial"/>
                <a:cs typeface="Arial"/>
                <a:sym typeface="Arial"/>
              </a:endParaRPr>
            </a:p>
          </p:txBody>
        </p:sp>
        <p:sp>
          <p:nvSpPr>
            <p:cNvPr id="42" name="Google Shape;4395;p175">
              <a:extLst>
                <a:ext uri="{FF2B5EF4-FFF2-40B4-BE49-F238E27FC236}">
                  <a16:creationId xmlns:a16="http://schemas.microsoft.com/office/drawing/2014/main" id="{63C3561F-FC1F-4E55-B3C6-9674D7A023B1}"/>
                </a:ext>
              </a:extLst>
            </p:cNvPr>
            <p:cNvSpPr/>
            <p:nvPr/>
          </p:nvSpPr>
          <p:spPr>
            <a:xfrm>
              <a:off x="9733537" y="2837750"/>
              <a:ext cx="4406861" cy="1159677"/>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Misconfigurations</a:t>
              </a:r>
              <a:endParaRPr sz="2200" b="0" i="0" u="none" strike="noStrike" cap="none">
                <a:solidFill>
                  <a:srgbClr val="000000"/>
                </a:solidFill>
                <a:latin typeface="Arial"/>
                <a:ea typeface="Arial"/>
                <a:cs typeface="Arial"/>
                <a:sym typeface="Arial"/>
              </a:endParaRPr>
            </a:p>
          </p:txBody>
        </p:sp>
        <p:sp>
          <p:nvSpPr>
            <p:cNvPr id="48" name="Google Shape;4387;p175">
              <a:extLst>
                <a:ext uri="{FF2B5EF4-FFF2-40B4-BE49-F238E27FC236}">
                  <a16:creationId xmlns:a16="http://schemas.microsoft.com/office/drawing/2014/main" id="{D1980639-CFF4-4EA2-8A73-0D6DA637BAB4}"/>
                </a:ext>
              </a:extLst>
            </p:cNvPr>
            <p:cNvSpPr/>
            <p:nvPr/>
          </p:nvSpPr>
          <p:spPr>
            <a:xfrm>
              <a:off x="9867382" y="5958572"/>
              <a:ext cx="3649199" cy="6858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External threats</a:t>
              </a:r>
              <a:endParaRPr sz="2200" b="0" i="0" u="none" strike="noStrike" cap="none">
                <a:solidFill>
                  <a:srgbClr val="000000"/>
                </a:solidFill>
                <a:latin typeface="Arial"/>
                <a:ea typeface="Arial"/>
                <a:cs typeface="Arial"/>
                <a:sym typeface="Arial"/>
              </a:endParaRPr>
            </a:p>
          </p:txBody>
        </p:sp>
        <p:sp>
          <p:nvSpPr>
            <p:cNvPr id="59" name="Google Shape;4408;p175">
              <a:extLst>
                <a:ext uri="{FF2B5EF4-FFF2-40B4-BE49-F238E27FC236}">
                  <a16:creationId xmlns:a16="http://schemas.microsoft.com/office/drawing/2014/main" id="{CB66A8C4-20C0-49FE-87D8-176D9CBAF2FC}"/>
                </a:ext>
              </a:extLst>
            </p:cNvPr>
            <p:cNvSpPr/>
            <p:nvPr/>
          </p:nvSpPr>
          <p:spPr>
            <a:xfrm>
              <a:off x="2259386" y="5958572"/>
              <a:ext cx="4141755" cy="6858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Third party </a:t>
              </a:r>
              <a:r>
                <a:rPr lang="en-US" sz="2200">
                  <a:solidFill>
                    <a:srgbClr val="3F3F3F"/>
                  </a:solidFill>
                  <a:latin typeface="Open Sans"/>
                  <a:ea typeface="Open Sans"/>
                  <a:cs typeface="Open Sans"/>
                  <a:sym typeface="Open Sans"/>
                </a:rPr>
                <a:t>c</a:t>
              </a:r>
              <a:r>
                <a:rPr lang="en-US" sz="2200" b="0" i="0" u="none" strike="noStrike" cap="none">
                  <a:solidFill>
                    <a:srgbClr val="3F3F3F"/>
                  </a:solidFill>
                  <a:latin typeface="Open Sans"/>
                  <a:ea typeface="Open Sans"/>
                  <a:cs typeface="Open Sans"/>
                  <a:sym typeface="Open Sans"/>
                </a:rPr>
                <a:t>omponents</a:t>
              </a:r>
              <a:endParaRPr sz="2200" b="0" i="0" u="none" strike="noStrike" cap="none">
                <a:solidFill>
                  <a:srgbClr val="000000"/>
                </a:solidFill>
                <a:latin typeface="Arial"/>
                <a:ea typeface="Arial"/>
                <a:cs typeface="Arial"/>
                <a:sym typeface="Arial"/>
              </a:endParaRPr>
            </a:p>
          </p:txBody>
        </p:sp>
        <p:grpSp>
          <p:nvGrpSpPr>
            <p:cNvPr id="5" name="Group 4">
              <a:extLst>
                <a:ext uri="{FF2B5EF4-FFF2-40B4-BE49-F238E27FC236}">
                  <a16:creationId xmlns:a16="http://schemas.microsoft.com/office/drawing/2014/main" id="{A70DD4ED-36FC-8247-D926-F19EABD2F9F0}"/>
                </a:ext>
              </a:extLst>
            </p:cNvPr>
            <p:cNvGrpSpPr/>
            <p:nvPr/>
          </p:nvGrpSpPr>
          <p:grpSpPr>
            <a:xfrm>
              <a:off x="6093288" y="3259107"/>
              <a:ext cx="4372964" cy="3109489"/>
              <a:chOff x="6093288" y="3259107"/>
              <a:chExt cx="4372964" cy="3109489"/>
            </a:xfrm>
          </p:grpSpPr>
          <p:grpSp>
            <p:nvGrpSpPr>
              <p:cNvPr id="2" name="Group 1">
                <a:extLst>
                  <a:ext uri="{FF2B5EF4-FFF2-40B4-BE49-F238E27FC236}">
                    <a16:creationId xmlns:a16="http://schemas.microsoft.com/office/drawing/2014/main" id="{2022BDC6-826F-4278-84A1-A40603AE1069}"/>
                  </a:ext>
                </a:extLst>
              </p:cNvPr>
              <p:cNvGrpSpPr/>
              <p:nvPr/>
            </p:nvGrpSpPr>
            <p:grpSpPr>
              <a:xfrm>
                <a:off x="6093288" y="3395973"/>
                <a:ext cx="934161" cy="2905499"/>
                <a:chOff x="6680011" y="3456708"/>
                <a:chExt cx="934161" cy="2905499"/>
              </a:xfrm>
            </p:grpSpPr>
            <p:grpSp>
              <p:nvGrpSpPr>
                <p:cNvPr id="38" name="Google Shape;4411;p175">
                  <a:extLst>
                    <a:ext uri="{FF2B5EF4-FFF2-40B4-BE49-F238E27FC236}">
                      <a16:creationId xmlns:a16="http://schemas.microsoft.com/office/drawing/2014/main" id="{582CBC19-A642-4E26-AAC2-9C994F2F9063}"/>
                    </a:ext>
                  </a:extLst>
                </p:cNvPr>
                <p:cNvGrpSpPr/>
                <p:nvPr/>
              </p:nvGrpSpPr>
              <p:grpSpPr>
                <a:xfrm>
                  <a:off x="6680011" y="3456708"/>
                  <a:ext cx="934161" cy="655149"/>
                  <a:chOff x="6038817" y="3178754"/>
                  <a:chExt cx="1184256" cy="830545"/>
                </a:xfrm>
              </p:grpSpPr>
              <p:cxnSp>
                <p:nvCxnSpPr>
                  <p:cNvPr id="39" name="Google Shape;4412;p175">
                    <a:extLst>
                      <a:ext uri="{FF2B5EF4-FFF2-40B4-BE49-F238E27FC236}">
                        <a16:creationId xmlns:a16="http://schemas.microsoft.com/office/drawing/2014/main" id="{2792883B-6F76-451C-AEED-EBDEA1124939}"/>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40" name="Google Shape;4413;p175">
                    <a:extLst>
                      <a:ext uri="{FF2B5EF4-FFF2-40B4-BE49-F238E27FC236}">
                        <a16:creationId xmlns:a16="http://schemas.microsoft.com/office/drawing/2014/main" id="{3261B7D1-9B27-468A-8656-89D64BCD03F7}"/>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nvGrpSpPr>
                <p:cNvPr id="60" name="Google Shape;4411;p175">
                  <a:extLst>
                    <a:ext uri="{FF2B5EF4-FFF2-40B4-BE49-F238E27FC236}">
                      <a16:creationId xmlns:a16="http://schemas.microsoft.com/office/drawing/2014/main" id="{77FE9C72-1455-4206-AB7F-77A0405D2F7A}"/>
                    </a:ext>
                  </a:extLst>
                </p:cNvPr>
                <p:cNvGrpSpPr/>
                <p:nvPr/>
              </p:nvGrpSpPr>
              <p:grpSpPr>
                <a:xfrm flipV="1">
                  <a:off x="6680011" y="5707058"/>
                  <a:ext cx="934161" cy="655149"/>
                  <a:chOff x="6038817" y="3178754"/>
                  <a:chExt cx="1184256" cy="830545"/>
                </a:xfrm>
              </p:grpSpPr>
              <p:cxnSp>
                <p:nvCxnSpPr>
                  <p:cNvPr id="61" name="Google Shape;4412;p175">
                    <a:extLst>
                      <a:ext uri="{FF2B5EF4-FFF2-40B4-BE49-F238E27FC236}">
                        <a16:creationId xmlns:a16="http://schemas.microsoft.com/office/drawing/2014/main" id="{625BE7E2-A6E7-4605-BC3A-A2B1F377D7EA}"/>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62" name="Google Shape;4413;p175">
                    <a:extLst>
                      <a:ext uri="{FF2B5EF4-FFF2-40B4-BE49-F238E27FC236}">
                        <a16:creationId xmlns:a16="http://schemas.microsoft.com/office/drawing/2014/main" id="{2735EDFB-6EED-4D9F-82E5-FE847EEEA753}"/>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pic>
            <p:nvPicPr>
              <p:cNvPr id="63" name="Google Shape;4419;p175">
                <a:extLst>
                  <a:ext uri="{FF2B5EF4-FFF2-40B4-BE49-F238E27FC236}">
                    <a16:creationId xmlns:a16="http://schemas.microsoft.com/office/drawing/2014/main" id="{51E707F8-5AE8-4A9A-80A0-8DD51E43EB30}"/>
                  </a:ext>
                </a:extLst>
              </p:cNvPr>
              <p:cNvPicPr preferRelativeResize="0"/>
              <p:nvPr/>
            </p:nvPicPr>
            <p:blipFill rotWithShape="1">
              <a:blip r:embed="rId3"/>
              <a:stretch/>
            </p:blipFill>
            <p:spPr>
              <a:xfrm>
                <a:off x="6753825" y="3259107"/>
                <a:ext cx="3068722" cy="3068722"/>
              </a:xfrm>
              <a:prstGeom prst="rect">
                <a:avLst/>
              </a:prstGeom>
            </p:spPr>
          </p:pic>
          <p:grpSp>
            <p:nvGrpSpPr>
              <p:cNvPr id="65" name="Group 64">
                <a:extLst>
                  <a:ext uri="{FF2B5EF4-FFF2-40B4-BE49-F238E27FC236}">
                    <a16:creationId xmlns:a16="http://schemas.microsoft.com/office/drawing/2014/main" id="{93587D1A-6976-4E82-AC2B-D7F78B093524}"/>
                  </a:ext>
                </a:extLst>
              </p:cNvPr>
              <p:cNvGrpSpPr/>
              <p:nvPr/>
            </p:nvGrpSpPr>
            <p:grpSpPr>
              <a:xfrm flipH="1">
                <a:off x="9490538" y="3400751"/>
                <a:ext cx="975714" cy="2967845"/>
                <a:chOff x="6638458" y="3456708"/>
                <a:chExt cx="975714" cy="2967845"/>
              </a:xfrm>
            </p:grpSpPr>
            <p:grpSp>
              <p:nvGrpSpPr>
                <p:cNvPr id="66" name="Google Shape;4411;p175">
                  <a:extLst>
                    <a:ext uri="{FF2B5EF4-FFF2-40B4-BE49-F238E27FC236}">
                      <a16:creationId xmlns:a16="http://schemas.microsoft.com/office/drawing/2014/main" id="{00D2071D-DD17-469C-A2E7-7217CD6AEA56}"/>
                    </a:ext>
                  </a:extLst>
                </p:cNvPr>
                <p:cNvGrpSpPr/>
                <p:nvPr/>
              </p:nvGrpSpPr>
              <p:grpSpPr>
                <a:xfrm>
                  <a:off x="6680011" y="3456708"/>
                  <a:ext cx="934161" cy="655149"/>
                  <a:chOff x="6038817" y="3178754"/>
                  <a:chExt cx="1184256" cy="830545"/>
                </a:xfrm>
              </p:grpSpPr>
              <p:cxnSp>
                <p:nvCxnSpPr>
                  <p:cNvPr id="70" name="Google Shape;4412;p175">
                    <a:extLst>
                      <a:ext uri="{FF2B5EF4-FFF2-40B4-BE49-F238E27FC236}">
                        <a16:creationId xmlns:a16="http://schemas.microsoft.com/office/drawing/2014/main" id="{DE951498-D9A1-42CB-AD6E-4E0491EA82EE}"/>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71" name="Google Shape;4413;p175">
                    <a:extLst>
                      <a:ext uri="{FF2B5EF4-FFF2-40B4-BE49-F238E27FC236}">
                        <a16:creationId xmlns:a16="http://schemas.microsoft.com/office/drawing/2014/main" id="{38683868-E48F-458C-8522-DF6196FFA610}"/>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nvGrpSpPr>
                <p:cNvPr id="67" name="Google Shape;4411;p175">
                  <a:extLst>
                    <a:ext uri="{FF2B5EF4-FFF2-40B4-BE49-F238E27FC236}">
                      <a16:creationId xmlns:a16="http://schemas.microsoft.com/office/drawing/2014/main" id="{F4DF3BF4-7DD7-41D6-B795-F67CACA094D2}"/>
                    </a:ext>
                  </a:extLst>
                </p:cNvPr>
                <p:cNvGrpSpPr/>
                <p:nvPr/>
              </p:nvGrpSpPr>
              <p:grpSpPr>
                <a:xfrm flipV="1">
                  <a:off x="6638458" y="5769404"/>
                  <a:ext cx="934167" cy="655149"/>
                  <a:chOff x="5986122" y="3099716"/>
                  <a:chExt cx="1184260" cy="830545"/>
                </a:xfrm>
              </p:grpSpPr>
              <p:cxnSp>
                <p:nvCxnSpPr>
                  <p:cNvPr id="68" name="Google Shape;4412;p175">
                    <a:extLst>
                      <a:ext uri="{FF2B5EF4-FFF2-40B4-BE49-F238E27FC236}">
                        <a16:creationId xmlns:a16="http://schemas.microsoft.com/office/drawing/2014/main" id="{5CF23A53-4887-4D0B-8853-4AFF5935F037}"/>
                      </a:ext>
                    </a:extLst>
                  </p:cNvPr>
                  <p:cNvCxnSpPr/>
                  <p:nvPr/>
                </p:nvCxnSpPr>
                <p:spPr>
                  <a:xfrm rot="10800000">
                    <a:off x="6766657" y="3099716"/>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69" name="Google Shape;4413;p175">
                    <a:extLst>
                      <a:ext uri="{FF2B5EF4-FFF2-40B4-BE49-F238E27FC236}">
                        <a16:creationId xmlns:a16="http://schemas.microsoft.com/office/drawing/2014/main" id="{2EAB4EE1-25F1-4183-BF9F-E514122F6B3F}"/>
                      </a:ext>
                    </a:extLst>
                  </p:cNvPr>
                  <p:cNvCxnSpPr/>
                  <p:nvPr/>
                </p:nvCxnSpPr>
                <p:spPr>
                  <a:xfrm rot="10800000">
                    <a:off x="5986122" y="3099716"/>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grpSp>
      </p:grpSp>
      <p:sp>
        <p:nvSpPr>
          <p:cNvPr id="4" name="Brandline_LVC">
            <a:extLst>
              <a:ext uri="{FF2B5EF4-FFF2-40B4-BE49-F238E27FC236}">
                <a16:creationId xmlns:a16="http://schemas.microsoft.com/office/drawing/2014/main" id="{8E393824-F000-77D2-36EF-196C48C77A8A}"/>
              </a:ext>
            </a:extLst>
          </p:cNvPr>
          <p:cNvSpPr/>
          <p:nvPr/>
        </p:nvSpPr>
        <p:spPr>
          <a:xfrm>
            <a:off x="4102100" y="860977"/>
            <a:ext cx="8062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32FF-832A-668D-1394-B847C3EC90A4}"/>
              </a:ext>
            </a:extLst>
          </p:cNvPr>
          <p:cNvSpPr>
            <a:spLocks noGrp="1"/>
          </p:cNvSpPr>
          <p:nvPr>
            <p:ph type="title" idx="4294967295"/>
          </p:nvPr>
        </p:nvSpPr>
        <p:spPr>
          <a:xfrm>
            <a:off x="-9525" y="230188"/>
            <a:ext cx="16275050" cy="687387"/>
          </a:xfrm>
        </p:spPr>
        <p:txBody>
          <a:bodyPr/>
          <a:lstStyle/>
          <a:p>
            <a:pPr algn="ctr"/>
            <a:r>
              <a:rPr lang="en-US" sz="2800" b="1">
                <a:solidFill>
                  <a:schemeClr val="tx1">
                    <a:lumMod val="75000"/>
                    <a:lumOff val="25000"/>
                  </a:schemeClr>
                </a:solidFill>
                <a:latin typeface="Open Sans " panose="020B0604020202020204" charset="0"/>
                <a:cs typeface="Open Sans " panose="020B0604020202020204" charset="0"/>
              </a:rPr>
              <a:t>Application Security Controls</a:t>
            </a:r>
          </a:p>
        </p:txBody>
      </p:sp>
      <p:grpSp>
        <p:nvGrpSpPr>
          <p:cNvPr id="13" name="Google Shape;1798;ge8823af385_0_64">
            <a:extLst>
              <a:ext uri="{FF2B5EF4-FFF2-40B4-BE49-F238E27FC236}">
                <a16:creationId xmlns:a16="http://schemas.microsoft.com/office/drawing/2014/main" id="{203F2BB9-6186-B874-AF77-0EF29D176B75}"/>
              </a:ext>
            </a:extLst>
          </p:cNvPr>
          <p:cNvGrpSpPr/>
          <p:nvPr/>
        </p:nvGrpSpPr>
        <p:grpSpPr>
          <a:xfrm>
            <a:off x="883920" y="1924091"/>
            <a:ext cx="4267200" cy="6434310"/>
            <a:chOff x="2469700" y="3980100"/>
            <a:chExt cx="3510600" cy="3955381"/>
          </a:xfrm>
        </p:grpSpPr>
        <p:sp>
          <p:nvSpPr>
            <p:cNvPr id="14" name="Google Shape;1799;ge8823af385_0_64">
              <a:extLst>
                <a:ext uri="{FF2B5EF4-FFF2-40B4-BE49-F238E27FC236}">
                  <a16:creationId xmlns:a16="http://schemas.microsoft.com/office/drawing/2014/main" id="{EB39A3B3-B116-E091-EA5F-F18C3DA90B45}"/>
                </a:ext>
              </a:extLst>
            </p:cNvPr>
            <p:cNvSpPr/>
            <p:nvPr/>
          </p:nvSpPr>
          <p:spPr>
            <a:xfrm>
              <a:off x="2469700" y="3980100"/>
              <a:ext cx="3510600" cy="795900"/>
            </a:xfrm>
            <a:prstGeom prst="roundRect">
              <a:avLst>
                <a:gd name="adj" fmla="val 16667"/>
              </a:avLst>
            </a:prstGeom>
            <a:solidFill>
              <a:srgbClr val="F9DEC9"/>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Input validations</a:t>
              </a:r>
              <a:endParaRPr sz="2200" b="1" i="0" u="none" strike="noStrike" cap="none">
                <a:solidFill>
                  <a:srgbClr val="3F3F3F"/>
                </a:solidFill>
                <a:latin typeface="Open Sans"/>
                <a:ea typeface="Open Sans"/>
                <a:cs typeface="Open Sans"/>
                <a:sym typeface="Open Sans"/>
              </a:endParaRPr>
            </a:p>
          </p:txBody>
        </p:sp>
        <p:sp>
          <p:nvSpPr>
            <p:cNvPr id="15" name="Google Shape;1800;ge8823af385_0_64">
              <a:extLst>
                <a:ext uri="{FF2B5EF4-FFF2-40B4-BE49-F238E27FC236}">
                  <a16:creationId xmlns:a16="http://schemas.microsoft.com/office/drawing/2014/main" id="{48D43400-AD4D-107C-48D2-BE7F6F00CD56}"/>
                </a:ext>
              </a:extLst>
            </p:cNvPr>
            <p:cNvSpPr/>
            <p:nvPr/>
          </p:nvSpPr>
          <p:spPr>
            <a:xfrm>
              <a:off x="2469700" y="47760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Secure cookies</a:t>
              </a:r>
              <a:endParaRPr sz="2200" b="0" i="0" u="none" strike="noStrike" cap="none">
                <a:solidFill>
                  <a:srgbClr val="3F3F3F"/>
                </a:solidFill>
                <a:latin typeface="Open Sans"/>
                <a:ea typeface="Open Sans"/>
                <a:cs typeface="Open Sans"/>
                <a:sym typeface="Open Sans"/>
              </a:endParaRPr>
            </a:p>
          </p:txBody>
        </p:sp>
        <p:sp>
          <p:nvSpPr>
            <p:cNvPr id="17" name="Google Shape;1802;ge8823af385_0_64">
              <a:extLst>
                <a:ext uri="{FF2B5EF4-FFF2-40B4-BE49-F238E27FC236}">
                  <a16:creationId xmlns:a16="http://schemas.microsoft.com/office/drawing/2014/main" id="{00E40EFB-E5F2-9193-489B-7A66A422F720}"/>
                </a:ext>
              </a:extLst>
            </p:cNvPr>
            <p:cNvSpPr/>
            <p:nvPr/>
          </p:nvSpPr>
          <p:spPr>
            <a:xfrm>
              <a:off x="2469700" y="7139581"/>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Secure coding practices</a:t>
              </a:r>
              <a:endParaRPr sz="2200" b="0" i="0" u="none" strike="noStrike" cap="none">
                <a:solidFill>
                  <a:srgbClr val="3F3F3F"/>
                </a:solidFill>
                <a:latin typeface="Open Sans"/>
                <a:ea typeface="Open Sans"/>
                <a:cs typeface="Open Sans"/>
                <a:sym typeface="Open Sans"/>
              </a:endParaRPr>
            </a:p>
          </p:txBody>
        </p:sp>
        <p:sp>
          <p:nvSpPr>
            <p:cNvPr id="18" name="Google Shape;1803;ge8823af385_0_64">
              <a:extLst>
                <a:ext uri="{FF2B5EF4-FFF2-40B4-BE49-F238E27FC236}">
                  <a16:creationId xmlns:a16="http://schemas.microsoft.com/office/drawing/2014/main" id="{7E16DF32-1369-20E6-0BE2-309B0E8157EE}"/>
                </a:ext>
              </a:extLst>
            </p:cNvPr>
            <p:cNvSpPr/>
            <p:nvPr/>
          </p:nvSpPr>
          <p:spPr>
            <a:xfrm>
              <a:off x="2469700" y="6351725"/>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Code signing</a:t>
              </a:r>
              <a:endParaRPr sz="2200" b="0" i="0" u="none" strike="noStrike" cap="none">
                <a:solidFill>
                  <a:srgbClr val="3F3F3F"/>
                </a:solidFill>
                <a:latin typeface="Open Sans"/>
                <a:ea typeface="Open Sans"/>
                <a:cs typeface="Open Sans"/>
                <a:sym typeface="Open Sans"/>
              </a:endParaRPr>
            </a:p>
          </p:txBody>
        </p:sp>
        <p:sp>
          <p:nvSpPr>
            <p:cNvPr id="19" name="Google Shape;1804;ge8823af385_0_64">
              <a:extLst>
                <a:ext uri="{FF2B5EF4-FFF2-40B4-BE49-F238E27FC236}">
                  <a16:creationId xmlns:a16="http://schemas.microsoft.com/office/drawing/2014/main" id="{BE5C8DD3-2452-8971-1387-D78C672322BB}"/>
                </a:ext>
              </a:extLst>
            </p:cNvPr>
            <p:cNvSpPr/>
            <p:nvPr/>
          </p:nvSpPr>
          <p:spPr>
            <a:xfrm>
              <a:off x="2469700" y="5555813"/>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Static code </a:t>
              </a:r>
              <a:r>
                <a:rPr lang="en-US" sz="2200">
                  <a:solidFill>
                    <a:srgbClr val="3F3F3F"/>
                  </a:solidFill>
                  <a:latin typeface="Open Sans"/>
                  <a:ea typeface="Open Sans"/>
                  <a:cs typeface="Open Sans"/>
                  <a:sym typeface="Open Sans"/>
                </a:rPr>
                <a:t>a</a:t>
              </a:r>
              <a:r>
                <a:rPr lang="en-US" sz="2200" b="0" i="0" u="none" strike="noStrike" cap="none">
                  <a:solidFill>
                    <a:srgbClr val="3F3F3F"/>
                  </a:solidFill>
                  <a:latin typeface="Open Sans"/>
                  <a:ea typeface="Open Sans"/>
                  <a:cs typeface="Open Sans"/>
                  <a:sym typeface="Open Sans"/>
                </a:rPr>
                <a:t>nalysis</a:t>
              </a:r>
              <a:endParaRPr sz="2200" b="0" i="0" u="none" strike="noStrike" cap="none">
                <a:solidFill>
                  <a:srgbClr val="3F3F3F"/>
                </a:solidFill>
                <a:latin typeface="Open Sans"/>
                <a:ea typeface="Open Sans"/>
                <a:cs typeface="Open Sans"/>
                <a:sym typeface="Open Sans"/>
              </a:endParaRPr>
            </a:p>
          </p:txBody>
        </p:sp>
      </p:grpSp>
      <p:sp>
        <p:nvSpPr>
          <p:cNvPr id="5" name="Brandline_LVC">
            <a:extLst>
              <a:ext uri="{FF2B5EF4-FFF2-40B4-BE49-F238E27FC236}">
                <a16:creationId xmlns:a16="http://schemas.microsoft.com/office/drawing/2014/main" id="{8B1EB987-4691-9168-540C-79B50FF67403}"/>
              </a:ext>
            </a:extLst>
          </p:cNvPr>
          <p:cNvSpPr/>
          <p:nvPr/>
        </p:nvSpPr>
        <p:spPr>
          <a:xfrm>
            <a:off x="5003800" y="858269"/>
            <a:ext cx="6254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795;ge8823af385_0_64">
            <a:extLst>
              <a:ext uri="{FF2B5EF4-FFF2-40B4-BE49-F238E27FC236}">
                <a16:creationId xmlns:a16="http://schemas.microsoft.com/office/drawing/2014/main" id="{4F23B197-1CAF-89DF-2208-F84D859F66D3}"/>
              </a:ext>
            </a:extLst>
          </p:cNvPr>
          <p:cNvSpPr/>
          <p:nvPr/>
        </p:nvSpPr>
        <p:spPr>
          <a:xfrm>
            <a:off x="5733950" y="1924092"/>
            <a:ext cx="9989700" cy="6434311"/>
          </a:xfrm>
          <a:prstGeom prst="roundRect">
            <a:avLst>
              <a:gd name="adj" fmla="val 6372"/>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rPr>
              <a:t>Is a critical security measure in software development. It ensures that only expected and authorized data enters your system, protecting against vulnerabilities and improving data integrity</a:t>
            </a:r>
          </a:p>
          <a:p>
            <a:pPr marL="342900" indent="-342900">
              <a:lnSpc>
                <a:spcPct val="115000"/>
              </a:lnSpc>
              <a:buSzPts val="22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rPr>
              <a:t>Prevents attackers from injecting malicious code or unexpected data that could disrupt program flow or compromise the system (e.g., SQL Injection, Cross-Site Scripting (XSS))</a:t>
            </a:r>
          </a:p>
          <a:p>
            <a:pPr marL="342900" indent="-342900">
              <a:lnSpc>
                <a:spcPct val="115000"/>
              </a:lnSpc>
              <a:buSzPts val="22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rPr>
              <a:t>Ensures that data conforms to the expected format (e.g., email address format, date within a specific range)</a:t>
            </a:r>
          </a:p>
          <a:p>
            <a:pPr>
              <a:lnSpc>
                <a:spcPct val="115000"/>
              </a:lnSpc>
              <a:buSzPts val="2200"/>
            </a:pPr>
            <a:endParaRPr lang="en-US" sz="2200">
              <a:solidFill>
                <a:srgbClr val="3F3F3F"/>
              </a:solidFill>
              <a:latin typeface="Open Sans"/>
              <a:ea typeface="Open Sans"/>
              <a:cs typeface="Open Sans"/>
            </a:endParaRPr>
          </a:p>
          <a:p>
            <a:pPr>
              <a:lnSpc>
                <a:spcPct val="115000"/>
              </a:lnSpc>
              <a:buSzPts val="2200"/>
            </a:pPr>
            <a:endParaRPr lang="en-US" sz="2200">
              <a:solidFill>
                <a:srgbClr val="3F3F3F"/>
              </a:solidFill>
              <a:latin typeface="Open Sans"/>
              <a:ea typeface="Open Sans"/>
              <a:cs typeface="Open Sans"/>
            </a:endParaRPr>
          </a:p>
          <a:p>
            <a:pPr>
              <a:lnSpc>
                <a:spcPct val="115000"/>
              </a:lnSpc>
              <a:buSzPts val="2200"/>
            </a:pPr>
            <a:endParaRPr lang="en-US" sz="2200">
              <a:solidFill>
                <a:srgbClr val="3F3F3F"/>
              </a:solidFill>
              <a:latin typeface="Open Sans"/>
              <a:ea typeface="Open Sans"/>
              <a:cs typeface="Open Sans"/>
            </a:endParaRPr>
          </a:p>
          <a:p>
            <a:pPr>
              <a:lnSpc>
                <a:spcPct val="115000"/>
              </a:lnSpc>
              <a:buSzPts val="2200"/>
            </a:pPr>
            <a:endParaRPr lang="en-US" sz="2200">
              <a:solidFill>
                <a:srgbClr val="3F3F3F"/>
              </a:solidFill>
              <a:latin typeface="Open Sans"/>
              <a:ea typeface="Open Sans"/>
              <a:cs typeface="Open Sans"/>
            </a:endParaRPr>
          </a:p>
          <a:p>
            <a:pPr>
              <a:lnSpc>
                <a:spcPct val="115000"/>
              </a:lnSpc>
              <a:buSzPts val="2200"/>
            </a:pPr>
            <a:endParaRPr lang="en-US" sz="2200">
              <a:solidFill>
                <a:srgbClr val="3F3F3F"/>
              </a:solidFill>
              <a:latin typeface="Open Sans"/>
              <a:ea typeface="Open Sans"/>
              <a:cs typeface="Open Sans"/>
            </a:endParaRPr>
          </a:p>
          <a:p>
            <a:pPr>
              <a:lnSpc>
                <a:spcPct val="115000"/>
              </a:lnSpc>
              <a:buSzPts val="2200"/>
            </a:pPr>
            <a:endParaRPr lang="en-US" sz="2200">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1196847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95;ge8823af385_0_64">
            <a:extLst>
              <a:ext uri="{FF2B5EF4-FFF2-40B4-BE49-F238E27FC236}">
                <a16:creationId xmlns:a16="http://schemas.microsoft.com/office/drawing/2014/main" id="{5ABC4F5F-B718-32BC-9300-69D24DBF9BD7}"/>
              </a:ext>
            </a:extLst>
          </p:cNvPr>
          <p:cNvSpPr/>
          <p:nvPr/>
        </p:nvSpPr>
        <p:spPr>
          <a:xfrm>
            <a:off x="5733950" y="1924092"/>
            <a:ext cx="9989700" cy="6434311"/>
          </a:xfrm>
          <a:prstGeom prst="roundRect">
            <a:avLst>
              <a:gd name="adj" fmla="val 6069"/>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Cookies, also known as HTTP cookies, web cookies, or internet cookies, are small pieces of data created by websites and stored on your device (computer, phone, tablet) by your web browser. </a:t>
            </a:r>
          </a:p>
          <a:p>
            <a:pPr marL="342900" indent="-342900">
              <a:lnSpc>
                <a:spcPct val="115000"/>
              </a:lnSpc>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They act like a little note from the website that helps it remember information about you and your visit.</a:t>
            </a:r>
          </a:p>
          <a:p>
            <a:pPr marL="342900" indent="-342900">
              <a:lnSpc>
                <a:spcPct val="115000"/>
              </a:lnSpc>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Secure cookies are an upgraded version of regular cookies that encrypt the cookie data using HTTPS, ensuring it's unreadable if intercepted during transmission.</a:t>
            </a:r>
          </a:p>
          <a:p>
            <a:pPr marL="342900" indent="-342900">
              <a:lnSpc>
                <a:spcPct val="115000"/>
              </a:lnSpc>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These secure cookies are sent only over HTTPS connections due to the Secure attribute that instructs the browser on this limitation.</a:t>
            </a:r>
          </a:p>
          <a:p>
            <a:pPr>
              <a:lnSpc>
                <a:spcPct val="115000"/>
              </a:lnSpc>
              <a:buSzPts val="2200"/>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a:lnSpc>
                <a:spcPct val="115000"/>
              </a:lnSpc>
              <a:buSzPts val="2200"/>
            </a:pPr>
            <a:endParaRPr lang="en-US" sz="2200">
              <a:solidFill>
                <a:srgbClr val="3F3F3F"/>
              </a:solidFill>
              <a:latin typeface="Open Sans"/>
              <a:ea typeface="Open Sans"/>
              <a:cs typeface="Open Sans"/>
              <a:sym typeface="Open Sans"/>
            </a:endParaRPr>
          </a:p>
        </p:txBody>
      </p:sp>
      <p:grpSp>
        <p:nvGrpSpPr>
          <p:cNvPr id="13" name="Google Shape;1798;ge8823af385_0_64">
            <a:extLst>
              <a:ext uri="{FF2B5EF4-FFF2-40B4-BE49-F238E27FC236}">
                <a16:creationId xmlns:a16="http://schemas.microsoft.com/office/drawing/2014/main" id="{203F2BB9-6186-B874-AF77-0EF29D176B75}"/>
              </a:ext>
            </a:extLst>
          </p:cNvPr>
          <p:cNvGrpSpPr/>
          <p:nvPr/>
        </p:nvGrpSpPr>
        <p:grpSpPr>
          <a:xfrm>
            <a:off x="883920" y="1924091"/>
            <a:ext cx="4267200" cy="6434310"/>
            <a:chOff x="2469700" y="3980100"/>
            <a:chExt cx="3510600" cy="3955381"/>
          </a:xfrm>
        </p:grpSpPr>
        <p:sp>
          <p:nvSpPr>
            <p:cNvPr id="14" name="Google Shape;1799;ge8823af385_0_64">
              <a:extLst>
                <a:ext uri="{FF2B5EF4-FFF2-40B4-BE49-F238E27FC236}">
                  <a16:creationId xmlns:a16="http://schemas.microsoft.com/office/drawing/2014/main" id="{EB39A3B3-B116-E091-EA5F-F18C3DA90B45}"/>
                </a:ext>
              </a:extLst>
            </p:cNvPr>
            <p:cNvSpPr/>
            <p:nvPr/>
          </p:nvSpPr>
          <p:spPr>
            <a:xfrm>
              <a:off x="2469700" y="39801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Input validations</a:t>
              </a:r>
              <a:endParaRPr sz="2200">
                <a:solidFill>
                  <a:srgbClr val="3F3F3F"/>
                </a:solidFill>
                <a:latin typeface="Open Sans"/>
                <a:ea typeface="Open Sans"/>
                <a:cs typeface="Open Sans"/>
                <a:sym typeface="Open Sans"/>
              </a:endParaRPr>
            </a:p>
          </p:txBody>
        </p:sp>
        <p:sp>
          <p:nvSpPr>
            <p:cNvPr id="15" name="Google Shape;1800;ge8823af385_0_64">
              <a:extLst>
                <a:ext uri="{FF2B5EF4-FFF2-40B4-BE49-F238E27FC236}">
                  <a16:creationId xmlns:a16="http://schemas.microsoft.com/office/drawing/2014/main" id="{48D43400-AD4D-107C-48D2-BE7F6F00CD56}"/>
                </a:ext>
              </a:extLst>
            </p:cNvPr>
            <p:cNvSpPr/>
            <p:nvPr/>
          </p:nvSpPr>
          <p:spPr>
            <a:xfrm>
              <a:off x="2469700" y="4776000"/>
              <a:ext cx="3510600" cy="795900"/>
            </a:xfrm>
            <a:prstGeom prst="roundRect">
              <a:avLst>
                <a:gd name="adj" fmla="val 16667"/>
              </a:avLst>
            </a:prstGeom>
            <a:solidFill>
              <a:srgbClr val="F9DEC9"/>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b="1">
                  <a:solidFill>
                    <a:srgbClr val="3F3F3F"/>
                  </a:solidFill>
                  <a:latin typeface="Open Sans"/>
                  <a:ea typeface="Open Sans"/>
                  <a:cs typeface="Open Sans"/>
                  <a:sym typeface="Open Sans"/>
                </a:rPr>
                <a:t>Secure cookies</a:t>
              </a:r>
              <a:endParaRPr sz="2200" b="1">
                <a:solidFill>
                  <a:srgbClr val="3F3F3F"/>
                </a:solidFill>
                <a:latin typeface="Open Sans"/>
                <a:ea typeface="Open Sans"/>
                <a:cs typeface="Open Sans"/>
                <a:sym typeface="Open Sans"/>
              </a:endParaRPr>
            </a:p>
          </p:txBody>
        </p:sp>
        <p:sp>
          <p:nvSpPr>
            <p:cNvPr id="17" name="Google Shape;1802;ge8823af385_0_64">
              <a:extLst>
                <a:ext uri="{FF2B5EF4-FFF2-40B4-BE49-F238E27FC236}">
                  <a16:creationId xmlns:a16="http://schemas.microsoft.com/office/drawing/2014/main" id="{00E40EFB-E5F2-9193-489B-7A66A422F720}"/>
                </a:ext>
              </a:extLst>
            </p:cNvPr>
            <p:cNvSpPr/>
            <p:nvPr/>
          </p:nvSpPr>
          <p:spPr>
            <a:xfrm>
              <a:off x="2469700" y="7139581"/>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Secure coding practices</a:t>
              </a:r>
              <a:endParaRPr sz="2200" b="0" i="0" u="none" strike="noStrike" cap="none">
                <a:solidFill>
                  <a:srgbClr val="3F3F3F"/>
                </a:solidFill>
                <a:latin typeface="Open Sans"/>
                <a:ea typeface="Open Sans"/>
                <a:cs typeface="Open Sans"/>
                <a:sym typeface="Open Sans"/>
              </a:endParaRPr>
            </a:p>
          </p:txBody>
        </p:sp>
        <p:sp>
          <p:nvSpPr>
            <p:cNvPr id="18" name="Google Shape;1803;ge8823af385_0_64">
              <a:extLst>
                <a:ext uri="{FF2B5EF4-FFF2-40B4-BE49-F238E27FC236}">
                  <a16:creationId xmlns:a16="http://schemas.microsoft.com/office/drawing/2014/main" id="{7E16DF32-1369-20E6-0BE2-309B0E8157EE}"/>
                </a:ext>
              </a:extLst>
            </p:cNvPr>
            <p:cNvSpPr/>
            <p:nvPr/>
          </p:nvSpPr>
          <p:spPr>
            <a:xfrm>
              <a:off x="2469700" y="6351725"/>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Code signing</a:t>
              </a:r>
              <a:endParaRPr sz="2200" b="0" i="0" u="none" strike="noStrike" cap="none">
                <a:solidFill>
                  <a:srgbClr val="3F3F3F"/>
                </a:solidFill>
                <a:latin typeface="Open Sans"/>
                <a:ea typeface="Open Sans"/>
                <a:cs typeface="Open Sans"/>
                <a:sym typeface="Open Sans"/>
              </a:endParaRPr>
            </a:p>
          </p:txBody>
        </p:sp>
        <p:sp>
          <p:nvSpPr>
            <p:cNvPr id="19" name="Google Shape;1804;ge8823af385_0_64">
              <a:extLst>
                <a:ext uri="{FF2B5EF4-FFF2-40B4-BE49-F238E27FC236}">
                  <a16:creationId xmlns:a16="http://schemas.microsoft.com/office/drawing/2014/main" id="{BE5C8DD3-2452-8971-1387-D78C672322BB}"/>
                </a:ext>
              </a:extLst>
            </p:cNvPr>
            <p:cNvSpPr/>
            <p:nvPr/>
          </p:nvSpPr>
          <p:spPr>
            <a:xfrm>
              <a:off x="2469700" y="5555813"/>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Static code </a:t>
              </a:r>
              <a:r>
                <a:rPr lang="en-US" sz="2200">
                  <a:solidFill>
                    <a:srgbClr val="3F3F3F"/>
                  </a:solidFill>
                  <a:latin typeface="Open Sans"/>
                  <a:ea typeface="Open Sans"/>
                  <a:cs typeface="Open Sans"/>
                  <a:sym typeface="Open Sans"/>
                </a:rPr>
                <a:t>a</a:t>
              </a:r>
              <a:r>
                <a:rPr lang="en-US" sz="2200" b="0" i="0" u="none" strike="noStrike" cap="none">
                  <a:solidFill>
                    <a:srgbClr val="3F3F3F"/>
                  </a:solidFill>
                  <a:latin typeface="Open Sans"/>
                  <a:ea typeface="Open Sans"/>
                  <a:cs typeface="Open Sans"/>
                  <a:sym typeface="Open Sans"/>
                </a:rPr>
                <a:t>nalysis</a:t>
              </a:r>
              <a:endParaRPr sz="2200" b="0" i="0" u="none" strike="noStrike" cap="none">
                <a:solidFill>
                  <a:srgbClr val="3F3F3F"/>
                </a:solidFill>
                <a:latin typeface="Open Sans"/>
                <a:ea typeface="Open Sans"/>
                <a:cs typeface="Open Sans"/>
                <a:sym typeface="Open Sans"/>
              </a:endParaRPr>
            </a:p>
          </p:txBody>
        </p:sp>
      </p:grpSp>
      <p:sp>
        <p:nvSpPr>
          <p:cNvPr id="4" name="Title 1">
            <a:extLst>
              <a:ext uri="{FF2B5EF4-FFF2-40B4-BE49-F238E27FC236}">
                <a16:creationId xmlns:a16="http://schemas.microsoft.com/office/drawing/2014/main" id="{F69DFE77-1B52-272F-388D-818CC6A4E0AB}"/>
              </a:ext>
            </a:extLst>
          </p:cNvPr>
          <p:cNvSpPr txBox="1">
            <a:spLocks/>
          </p:cNvSpPr>
          <p:nvPr/>
        </p:nvSpPr>
        <p:spPr>
          <a:xfrm>
            <a:off x="-9525" y="230188"/>
            <a:ext cx="16275050" cy="68738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b="1">
                <a:solidFill>
                  <a:schemeClr val="tx1">
                    <a:lumMod val="75000"/>
                    <a:lumOff val="25000"/>
                  </a:schemeClr>
                </a:solidFill>
                <a:latin typeface="Open Sans " panose="020B0604020202020204" charset="0"/>
                <a:cs typeface="Open Sans " panose="020B0604020202020204" charset="0"/>
              </a:rPr>
              <a:t>Application Security Controls</a:t>
            </a:r>
          </a:p>
        </p:txBody>
      </p:sp>
      <p:sp>
        <p:nvSpPr>
          <p:cNvPr id="6" name="Brandline_LVC">
            <a:extLst>
              <a:ext uri="{FF2B5EF4-FFF2-40B4-BE49-F238E27FC236}">
                <a16:creationId xmlns:a16="http://schemas.microsoft.com/office/drawing/2014/main" id="{60828F2D-515F-BC0B-BBFC-CAF61A097E29}"/>
              </a:ext>
            </a:extLst>
          </p:cNvPr>
          <p:cNvSpPr/>
          <p:nvPr/>
        </p:nvSpPr>
        <p:spPr>
          <a:xfrm>
            <a:off x="5003800" y="858269"/>
            <a:ext cx="6254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59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15A2-BACA-7140-4F9F-4124F3F40B14}"/>
              </a:ext>
            </a:extLst>
          </p:cNvPr>
          <p:cNvSpPr>
            <a:spLocks noGrp="1"/>
          </p:cNvSpPr>
          <p:nvPr>
            <p:ph type="title"/>
          </p:nvPr>
        </p:nvSpPr>
        <p:spPr/>
        <p:txBody>
          <a:bodyPr/>
          <a:lstStyle/>
          <a:p>
            <a:r>
              <a:rPr lang="en-US"/>
              <a:t>Phases of Establishing Baselines</a:t>
            </a:r>
          </a:p>
        </p:txBody>
      </p:sp>
      <p:pic>
        <p:nvPicPr>
          <p:cNvPr id="9" name="Picture 8">
            <a:extLst>
              <a:ext uri="{FF2B5EF4-FFF2-40B4-BE49-F238E27FC236}">
                <a16:creationId xmlns:a16="http://schemas.microsoft.com/office/drawing/2014/main" id="{411D6565-DB8D-0CC7-323C-7BF32868AF84}"/>
              </a:ext>
            </a:extLst>
          </p:cNvPr>
          <p:cNvPicPr>
            <a:picLocks noChangeAspect="1"/>
          </p:cNvPicPr>
          <p:nvPr/>
        </p:nvPicPr>
        <p:blipFill>
          <a:blip r:embed="rId3"/>
          <a:stretch>
            <a:fillRect/>
          </a:stretch>
        </p:blipFill>
        <p:spPr>
          <a:xfrm>
            <a:off x="2312235" y="1929821"/>
            <a:ext cx="2379287" cy="2379287"/>
          </a:xfrm>
          <a:prstGeom prst="rect">
            <a:avLst/>
          </a:prstGeom>
        </p:spPr>
      </p:pic>
      <p:pic>
        <p:nvPicPr>
          <p:cNvPr id="11" name="Picture 10">
            <a:extLst>
              <a:ext uri="{FF2B5EF4-FFF2-40B4-BE49-F238E27FC236}">
                <a16:creationId xmlns:a16="http://schemas.microsoft.com/office/drawing/2014/main" id="{AB1BBC8F-284B-54B1-038F-A2D506A8279E}"/>
              </a:ext>
            </a:extLst>
          </p:cNvPr>
          <p:cNvPicPr>
            <a:picLocks noChangeAspect="1"/>
          </p:cNvPicPr>
          <p:nvPr/>
        </p:nvPicPr>
        <p:blipFill>
          <a:blip r:embed="rId4"/>
          <a:stretch>
            <a:fillRect/>
          </a:stretch>
        </p:blipFill>
        <p:spPr>
          <a:xfrm>
            <a:off x="7020327" y="1868456"/>
            <a:ext cx="2614007" cy="2614007"/>
          </a:xfrm>
          <a:prstGeom prst="rect">
            <a:avLst/>
          </a:prstGeom>
        </p:spPr>
      </p:pic>
      <p:pic>
        <p:nvPicPr>
          <p:cNvPr id="13" name="Picture 12">
            <a:extLst>
              <a:ext uri="{FF2B5EF4-FFF2-40B4-BE49-F238E27FC236}">
                <a16:creationId xmlns:a16="http://schemas.microsoft.com/office/drawing/2014/main" id="{68AAEA82-8B93-1F84-E84C-A4BCF2FECF6D}"/>
              </a:ext>
            </a:extLst>
          </p:cNvPr>
          <p:cNvPicPr>
            <a:picLocks noChangeAspect="1"/>
          </p:cNvPicPr>
          <p:nvPr/>
        </p:nvPicPr>
        <p:blipFill>
          <a:blip r:embed="rId5"/>
          <a:stretch>
            <a:fillRect/>
          </a:stretch>
        </p:blipFill>
        <p:spPr>
          <a:xfrm>
            <a:off x="12227505" y="2039964"/>
            <a:ext cx="2269144" cy="2269144"/>
          </a:xfrm>
          <a:prstGeom prst="rect">
            <a:avLst/>
          </a:prstGeom>
        </p:spPr>
      </p:pic>
      <p:sp>
        <p:nvSpPr>
          <p:cNvPr id="10" name="Brandline_LVC">
            <a:extLst>
              <a:ext uri="{FF2B5EF4-FFF2-40B4-BE49-F238E27FC236}">
                <a16:creationId xmlns:a16="http://schemas.microsoft.com/office/drawing/2014/main" id="{49DCD173-4252-F242-3CF2-476C2766A452}"/>
              </a:ext>
            </a:extLst>
          </p:cNvPr>
          <p:cNvSpPr/>
          <p:nvPr/>
        </p:nvSpPr>
        <p:spPr>
          <a:xfrm>
            <a:off x="4584700" y="816324"/>
            <a:ext cx="7100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B5A8976-691C-67B5-23E4-6986D38F6D9C}"/>
              </a:ext>
            </a:extLst>
          </p:cNvPr>
          <p:cNvGrpSpPr/>
          <p:nvPr/>
        </p:nvGrpSpPr>
        <p:grpSpPr>
          <a:xfrm rot="5400000">
            <a:off x="2207820" y="4070418"/>
            <a:ext cx="2920625" cy="4317079"/>
            <a:chOff x="2340287" y="3373756"/>
            <a:chExt cx="9969583" cy="2866426"/>
          </a:xfrm>
        </p:grpSpPr>
        <p:grpSp>
          <p:nvGrpSpPr>
            <p:cNvPr id="12" name="Group 11">
              <a:extLst>
                <a:ext uri="{FF2B5EF4-FFF2-40B4-BE49-F238E27FC236}">
                  <a16:creationId xmlns:a16="http://schemas.microsoft.com/office/drawing/2014/main" id="{2C1425E9-A31F-2967-6334-7FBF095B4A23}"/>
                </a:ext>
              </a:extLst>
            </p:cNvPr>
            <p:cNvGrpSpPr/>
            <p:nvPr/>
          </p:nvGrpSpPr>
          <p:grpSpPr>
            <a:xfrm>
              <a:off x="2340287" y="3459504"/>
              <a:ext cx="9969583" cy="2780678"/>
              <a:chOff x="990498" y="1258299"/>
              <a:chExt cx="9969583" cy="3218293"/>
            </a:xfrm>
          </p:grpSpPr>
          <p:grpSp>
            <p:nvGrpSpPr>
              <p:cNvPr id="15" name="Group 14">
                <a:extLst>
                  <a:ext uri="{FF2B5EF4-FFF2-40B4-BE49-F238E27FC236}">
                    <a16:creationId xmlns:a16="http://schemas.microsoft.com/office/drawing/2014/main" id="{4CE40F49-4F17-A493-F9FD-E613C42C956C}"/>
                  </a:ext>
                </a:extLst>
              </p:cNvPr>
              <p:cNvGrpSpPr/>
              <p:nvPr/>
            </p:nvGrpSpPr>
            <p:grpSpPr>
              <a:xfrm>
                <a:off x="990498" y="1258299"/>
                <a:ext cx="9969583" cy="3218293"/>
                <a:chOff x="1562535" y="4355355"/>
                <a:chExt cx="9969583" cy="3314884"/>
              </a:xfrm>
            </p:grpSpPr>
            <p:sp>
              <p:nvSpPr>
                <p:cNvPr id="17" name="Rectangle: Rounded Corners 16">
                  <a:extLst>
                    <a:ext uri="{FF2B5EF4-FFF2-40B4-BE49-F238E27FC236}">
                      <a16:creationId xmlns:a16="http://schemas.microsoft.com/office/drawing/2014/main" id="{43AD9969-73C3-1BD7-CDB2-4B94162DA666}"/>
                    </a:ext>
                  </a:extLst>
                </p:cNvPr>
                <p:cNvSpPr/>
                <p:nvPr/>
              </p:nvSpPr>
              <p:spPr>
                <a:xfrm>
                  <a:off x="1562535" y="4355355"/>
                  <a:ext cx="9969583" cy="3314884"/>
                </a:xfrm>
                <a:prstGeom prst="roundRect">
                  <a:avLst>
                    <a:gd name="adj" fmla="val 8753"/>
                  </a:avLst>
                </a:prstGeom>
                <a:solidFill>
                  <a:srgbClr val="33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 Placeholder 3">
                  <a:extLst>
                    <a:ext uri="{FF2B5EF4-FFF2-40B4-BE49-F238E27FC236}">
                      <a16:creationId xmlns:a16="http://schemas.microsoft.com/office/drawing/2014/main" id="{C3FAB746-BA0A-A89B-D5B1-BBC5FE050677}"/>
                    </a:ext>
                  </a:extLst>
                </p:cNvPr>
                <p:cNvSpPr txBox="1">
                  <a:spLocks/>
                </p:cNvSpPr>
                <p:nvPr/>
              </p:nvSpPr>
              <p:spPr>
                <a:xfrm rot="16200000">
                  <a:off x="1762902" y="5129573"/>
                  <a:ext cx="2571721" cy="1721862"/>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1270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Establishing baseline</a:t>
                  </a:r>
                </a:p>
              </p:txBody>
            </p:sp>
          </p:grpSp>
          <p:sp>
            <p:nvSpPr>
              <p:cNvPr id="16" name="Rectangle: Rounded Corners 15">
                <a:extLst>
                  <a:ext uri="{FF2B5EF4-FFF2-40B4-BE49-F238E27FC236}">
                    <a16:creationId xmlns:a16="http://schemas.microsoft.com/office/drawing/2014/main" id="{54D07669-7072-F8CE-3A62-4D17CB36695C}"/>
                  </a:ext>
                </a:extLst>
              </p:cNvPr>
              <p:cNvSpPr/>
              <p:nvPr/>
            </p:nvSpPr>
            <p:spPr>
              <a:xfrm>
                <a:off x="3119314" y="1405733"/>
                <a:ext cx="7252398" cy="2948635"/>
              </a:xfrm>
              <a:prstGeom prst="roundRect">
                <a:avLst>
                  <a:gd name="adj" fmla="val 8118"/>
                </a:avLst>
              </a:prstGeom>
              <a:solidFill>
                <a:schemeClr val="bg1"/>
              </a:solidFill>
              <a:ln w="38100">
                <a:solidFill>
                  <a:srgbClr val="2992A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 Placeholder 3">
              <a:extLst>
                <a:ext uri="{FF2B5EF4-FFF2-40B4-BE49-F238E27FC236}">
                  <a16:creationId xmlns:a16="http://schemas.microsoft.com/office/drawing/2014/main" id="{AE2204AA-BA60-DF92-F0D6-6DE22BF2DC14}"/>
                </a:ext>
              </a:extLst>
            </p:cNvPr>
            <p:cNvSpPr txBox="1">
              <a:spLocks/>
            </p:cNvSpPr>
            <p:nvPr/>
          </p:nvSpPr>
          <p:spPr>
            <a:xfrm rot="16200000">
              <a:off x="5800933" y="2708682"/>
              <a:ext cx="2780679" cy="4110828"/>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69265" lvl="1" indent="-342900">
                <a:lnSpc>
                  <a:spcPct val="115000"/>
                </a:lnSpc>
                <a:spcBef>
                  <a:spcPts val="1000"/>
                </a:spcBef>
                <a:buSzPct val="100000"/>
                <a:buFont typeface="Arial"/>
                <a:buChar char="•"/>
              </a:pP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Center for internet security</a:t>
              </a:r>
            </a:p>
            <a:p>
              <a:pPr marL="469265" lvl="1" indent="-342900">
                <a:lnSpc>
                  <a:spcPct val="115000"/>
                </a:lnSpc>
                <a:spcBef>
                  <a:spcPts val="1000"/>
                </a:spcBef>
                <a:buSzPct val="100000"/>
                <a:buFont typeface="Arial"/>
                <a:buChar char="•"/>
              </a:pP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Security technical implementation guide</a:t>
              </a:r>
            </a:p>
          </p:txBody>
        </p:sp>
      </p:grpSp>
      <p:grpSp>
        <p:nvGrpSpPr>
          <p:cNvPr id="19" name="Group 18">
            <a:extLst>
              <a:ext uri="{FF2B5EF4-FFF2-40B4-BE49-F238E27FC236}">
                <a16:creationId xmlns:a16="http://schemas.microsoft.com/office/drawing/2014/main" id="{C2E5CCEA-D6CB-BB73-7354-2DB1E719590C}"/>
              </a:ext>
            </a:extLst>
          </p:cNvPr>
          <p:cNvGrpSpPr/>
          <p:nvPr/>
        </p:nvGrpSpPr>
        <p:grpSpPr>
          <a:xfrm rot="5400000">
            <a:off x="7022508" y="4070418"/>
            <a:ext cx="2920625" cy="4317079"/>
            <a:chOff x="2340287" y="3373756"/>
            <a:chExt cx="9969583" cy="2866426"/>
          </a:xfrm>
        </p:grpSpPr>
        <p:grpSp>
          <p:nvGrpSpPr>
            <p:cNvPr id="20" name="Group 19">
              <a:extLst>
                <a:ext uri="{FF2B5EF4-FFF2-40B4-BE49-F238E27FC236}">
                  <a16:creationId xmlns:a16="http://schemas.microsoft.com/office/drawing/2014/main" id="{63B7BC1B-5D69-E894-AA52-4ED2095BA91F}"/>
                </a:ext>
              </a:extLst>
            </p:cNvPr>
            <p:cNvGrpSpPr/>
            <p:nvPr/>
          </p:nvGrpSpPr>
          <p:grpSpPr>
            <a:xfrm>
              <a:off x="2340287" y="3459504"/>
              <a:ext cx="9969583" cy="2780678"/>
              <a:chOff x="990498" y="1258299"/>
              <a:chExt cx="9969583" cy="3218293"/>
            </a:xfrm>
          </p:grpSpPr>
          <p:grpSp>
            <p:nvGrpSpPr>
              <p:cNvPr id="22" name="Group 21">
                <a:extLst>
                  <a:ext uri="{FF2B5EF4-FFF2-40B4-BE49-F238E27FC236}">
                    <a16:creationId xmlns:a16="http://schemas.microsoft.com/office/drawing/2014/main" id="{B4F0AC92-69B8-F287-452B-79961E25EC86}"/>
                  </a:ext>
                </a:extLst>
              </p:cNvPr>
              <p:cNvGrpSpPr/>
              <p:nvPr/>
            </p:nvGrpSpPr>
            <p:grpSpPr>
              <a:xfrm>
                <a:off x="990498" y="1258299"/>
                <a:ext cx="9969583" cy="3218293"/>
                <a:chOff x="1562535" y="4355355"/>
                <a:chExt cx="9969583" cy="3314884"/>
              </a:xfrm>
            </p:grpSpPr>
            <p:sp>
              <p:nvSpPr>
                <p:cNvPr id="24" name="Rectangle: Rounded Corners 23">
                  <a:extLst>
                    <a:ext uri="{FF2B5EF4-FFF2-40B4-BE49-F238E27FC236}">
                      <a16:creationId xmlns:a16="http://schemas.microsoft.com/office/drawing/2014/main" id="{239030DD-E1FD-FF37-8BBF-3D469E0E82B2}"/>
                    </a:ext>
                  </a:extLst>
                </p:cNvPr>
                <p:cNvSpPr/>
                <p:nvPr/>
              </p:nvSpPr>
              <p:spPr>
                <a:xfrm>
                  <a:off x="1562535" y="4355355"/>
                  <a:ext cx="9969583" cy="3314884"/>
                </a:xfrm>
                <a:prstGeom prst="roundRect">
                  <a:avLst>
                    <a:gd name="adj" fmla="val 8753"/>
                  </a:avLst>
                </a:prstGeom>
                <a:solidFill>
                  <a:srgbClr val="33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3">
                  <a:extLst>
                    <a:ext uri="{FF2B5EF4-FFF2-40B4-BE49-F238E27FC236}">
                      <a16:creationId xmlns:a16="http://schemas.microsoft.com/office/drawing/2014/main" id="{5D2A9157-1922-5463-81C7-6B62826DFD1B}"/>
                    </a:ext>
                  </a:extLst>
                </p:cNvPr>
                <p:cNvSpPr txBox="1">
                  <a:spLocks/>
                </p:cNvSpPr>
                <p:nvPr/>
              </p:nvSpPr>
              <p:spPr>
                <a:xfrm rot="16200000">
                  <a:off x="1762902" y="5129573"/>
                  <a:ext cx="2571721" cy="1721862"/>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1270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Deploying baselines </a:t>
                  </a:r>
                </a:p>
              </p:txBody>
            </p:sp>
          </p:grpSp>
          <p:sp>
            <p:nvSpPr>
              <p:cNvPr id="23" name="Rectangle: Rounded Corners 22">
                <a:extLst>
                  <a:ext uri="{FF2B5EF4-FFF2-40B4-BE49-F238E27FC236}">
                    <a16:creationId xmlns:a16="http://schemas.microsoft.com/office/drawing/2014/main" id="{2B2EE726-4556-0AF3-4DAE-2EE6EEAA2308}"/>
                  </a:ext>
                </a:extLst>
              </p:cNvPr>
              <p:cNvSpPr/>
              <p:nvPr/>
            </p:nvSpPr>
            <p:spPr>
              <a:xfrm>
                <a:off x="3119314" y="1405733"/>
                <a:ext cx="7252398" cy="2948635"/>
              </a:xfrm>
              <a:prstGeom prst="roundRect">
                <a:avLst>
                  <a:gd name="adj" fmla="val 8118"/>
                </a:avLst>
              </a:prstGeom>
              <a:solidFill>
                <a:schemeClr val="bg1"/>
              </a:solidFill>
              <a:ln w="38100">
                <a:solidFill>
                  <a:srgbClr val="2992A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1" name="Text Placeholder 3">
              <a:extLst>
                <a:ext uri="{FF2B5EF4-FFF2-40B4-BE49-F238E27FC236}">
                  <a16:creationId xmlns:a16="http://schemas.microsoft.com/office/drawing/2014/main" id="{78F6282D-2392-D152-D961-6257E8652D7F}"/>
                </a:ext>
              </a:extLst>
            </p:cNvPr>
            <p:cNvSpPr txBox="1">
              <a:spLocks/>
            </p:cNvSpPr>
            <p:nvPr/>
          </p:nvSpPr>
          <p:spPr>
            <a:xfrm rot="16200000">
              <a:off x="5800933" y="2708682"/>
              <a:ext cx="2780679" cy="4110828"/>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69265" lvl="1" indent="-342900">
                <a:lnSpc>
                  <a:spcPct val="115000"/>
                </a:lnSpc>
                <a:spcBef>
                  <a:spcPts val="1000"/>
                </a:spcBef>
                <a:buSzPct val="100000"/>
                <a:buFont typeface="Arial"/>
                <a:buChar char="•"/>
              </a:pP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Microsoft group policy</a:t>
              </a:r>
            </a:p>
            <a:p>
              <a:pPr marL="469265" lvl="1" indent="-342900">
                <a:lnSpc>
                  <a:spcPct val="115000"/>
                </a:lnSpc>
                <a:spcBef>
                  <a:spcPts val="1000"/>
                </a:spcBef>
                <a:buSzPct val="100000"/>
                <a:buFont typeface="Arial"/>
                <a:buChar char="•"/>
              </a:pP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Puppet forge</a:t>
              </a:r>
            </a:p>
          </p:txBody>
        </p:sp>
      </p:grpSp>
      <p:grpSp>
        <p:nvGrpSpPr>
          <p:cNvPr id="26" name="Group 25">
            <a:extLst>
              <a:ext uri="{FF2B5EF4-FFF2-40B4-BE49-F238E27FC236}">
                <a16:creationId xmlns:a16="http://schemas.microsoft.com/office/drawing/2014/main" id="{747A9D3D-E0E8-FEB6-299A-8B26AE79CD4F}"/>
              </a:ext>
            </a:extLst>
          </p:cNvPr>
          <p:cNvGrpSpPr/>
          <p:nvPr/>
        </p:nvGrpSpPr>
        <p:grpSpPr>
          <a:xfrm rot="5400000">
            <a:off x="11837194" y="4070420"/>
            <a:ext cx="2920625" cy="4317076"/>
            <a:chOff x="2340287" y="3373758"/>
            <a:chExt cx="9969583" cy="2866424"/>
          </a:xfrm>
        </p:grpSpPr>
        <p:grpSp>
          <p:nvGrpSpPr>
            <p:cNvPr id="27" name="Group 26">
              <a:extLst>
                <a:ext uri="{FF2B5EF4-FFF2-40B4-BE49-F238E27FC236}">
                  <a16:creationId xmlns:a16="http://schemas.microsoft.com/office/drawing/2014/main" id="{219D2B36-E519-082F-1122-81E059AA4E93}"/>
                </a:ext>
              </a:extLst>
            </p:cNvPr>
            <p:cNvGrpSpPr/>
            <p:nvPr/>
          </p:nvGrpSpPr>
          <p:grpSpPr>
            <a:xfrm>
              <a:off x="2340287" y="3459504"/>
              <a:ext cx="9969583" cy="2780678"/>
              <a:chOff x="990498" y="1258299"/>
              <a:chExt cx="9969583" cy="3218293"/>
            </a:xfrm>
          </p:grpSpPr>
          <p:grpSp>
            <p:nvGrpSpPr>
              <p:cNvPr id="29" name="Group 28">
                <a:extLst>
                  <a:ext uri="{FF2B5EF4-FFF2-40B4-BE49-F238E27FC236}">
                    <a16:creationId xmlns:a16="http://schemas.microsoft.com/office/drawing/2014/main" id="{8C8581F9-8789-5200-729C-E0135BA41A42}"/>
                  </a:ext>
                </a:extLst>
              </p:cNvPr>
              <p:cNvGrpSpPr/>
              <p:nvPr/>
            </p:nvGrpSpPr>
            <p:grpSpPr>
              <a:xfrm>
                <a:off x="990498" y="1258299"/>
                <a:ext cx="9969583" cy="3218293"/>
                <a:chOff x="1562535" y="4355355"/>
                <a:chExt cx="9969583" cy="3314884"/>
              </a:xfrm>
            </p:grpSpPr>
            <p:sp>
              <p:nvSpPr>
                <p:cNvPr id="31" name="Rectangle: Rounded Corners 30">
                  <a:extLst>
                    <a:ext uri="{FF2B5EF4-FFF2-40B4-BE49-F238E27FC236}">
                      <a16:creationId xmlns:a16="http://schemas.microsoft.com/office/drawing/2014/main" id="{CE4801D8-9431-B5FE-029D-13992545F4A6}"/>
                    </a:ext>
                  </a:extLst>
                </p:cNvPr>
                <p:cNvSpPr/>
                <p:nvPr/>
              </p:nvSpPr>
              <p:spPr>
                <a:xfrm>
                  <a:off x="1562535" y="4355355"/>
                  <a:ext cx="9969583" cy="3314884"/>
                </a:xfrm>
                <a:prstGeom prst="roundRect">
                  <a:avLst>
                    <a:gd name="adj" fmla="val 8753"/>
                  </a:avLst>
                </a:prstGeom>
                <a:solidFill>
                  <a:srgbClr val="33B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Text Placeholder 3">
                  <a:extLst>
                    <a:ext uri="{FF2B5EF4-FFF2-40B4-BE49-F238E27FC236}">
                      <a16:creationId xmlns:a16="http://schemas.microsoft.com/office/drawing/2014/main" id="{98E433D8-AE1A-7A41-A85F-80BE3A13FC79}"/>
                    </a:ext>
                  </a:extLst>
                </p:cNvPr>
                <p:cNvSpPr txBox="1">
                  <a:spLocks/>
                </p:cNvSpPr>
                <p:nvPr/>
              </p:nvSpPr>
              <p:spPr>
                <a:xfrm rot="16200000">
                  <a:off x="1762902" y="5129573"/>
                  <a:ext cx="2571721" cy="1721862"/>
                </a:xfrm>
                <a:prstGeom prst="rect">
                  <a:avLst/>
                </a:prstGeom>
                <a:ln>
                  <a:noFill/>
                </a:ln>
              </p:spPr>
              <p:txBody>
                <a:bodyPr>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1270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Maintaining baselines</a:t>
                  </a:r>
                </a:p>
              </p:txBody>
            </p:sp>
          </p:grpSp>
          <p:sp>
            <p:nvSpPr>
              <p:cNvPr id="30" name="Rectangle: Rounded Corners 29">
                <a:extLst>
                  <a:ext uri="{FF2B5EF4-FFF2-40B4-BE49-F238E27FC236}">
                    <a16:creationId xmlns:a16="http://schemas.microsoft.com/office/drawing/2014/main" id="{F1340D8B-29F8-535A-F167-21543F6007BF}"/>
                  </a:ext>
                </a:extLst>
              </p:cNvPr>
              <p:cNvSpPr/>
              <p:nvPr/>
            </p:nvSpPr>
            <p:spPr>
              <a:xfrm>
                <a:off x="3119314" y="1405733"/>
                <a:ext cx="7252398" cy="2948635"/>
              </a:xfrm>
              <a:prstGeom prst="roundRect">
                <a:avLst>
                  <a:gd name="adj" fmla="val 8118"/>
                </a:avLst>
              </a:prstGeom>
              <a:solidFill>
                <a:schemeClr val="bg1"/>
              </a:solidFill>
              <a:ln w="38100">
                <a:solidFill>
                  <a:srgbClr val="2992A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3">
              <a:extLst>
                <a:ext uri="{FF2B5EF4-FFF2-40B4-BE49-F238E27FC236}">
                  <a16:creationId xmlns:a16="http://schemas.microsoft.com/office/drawing/2014/main" id="{E3A9CADD-A9CE-1A64-2553-377189123F59}"/>
                </a:ext>
              </a:extLst>
            </p:cNvPr>
            <p:cNvSpPr txBox="1">
              <a:spLocks/>
            </p:cNvSpPr>
            <p:nvPr/>
          </p:nvSpPr>
          <p:spPr>
            <a:xfrm rot="16200000">
              <a:off x="5800935" y="2708682"/>
              <a:ext cx="2780678" cy="4110829"/>
            </a:xfrm>
            <a:prstGeom prst="rect">
              <a:avLst/>
            </a:prstGeom>
          </p:spPr>
          <p:txBody>
            <a:bodyPr tIns="0" rIns="365760" bIns="457200">
              <a:noAutofit/>
            </a:bodyPr>
            <a:lstStyle>
              <a:lvl1pPr marL="0">
                <a:defRPr>
                  <a:latin typeface="Open Sans" panose="020B0606030504020204" pitchFamily="34" charset="0"/>
                  <a:ea typeface="Open Sans" panose="020B0606030504020204" pitchFamily="34" charset="0"/>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69265" lvl="1" indent="-342900">
                <a:lnSpc>
                  <a:spcPct val="115000"/>
                </a:lnSpc>
                <a:spcBef>
                  <a:spcPts val="1000"/>
                </a:spcBef>
                <a:buSzPct val="100000"/>
                <a:buFont typeface="Arial"/>
                <a:buChar char="•"/>
              </a:pP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SCAP compliance checker</a:t>
              </a:r>
            </a:p>
            <a:p>
              <a:pPr marL="469265" lvl="1" indent="-342900">
                <a:lnSpc>
                  <a:spcPct val="115000"/>
                </a:lnSpc>
                <a:spcBef>
                  <a:spcPts val="1000"/>
                </a:spcBef>
                <a:buSzPct val="100000"/>
                <a:buFont typeface="Arial"/>
                <a:buChar char="•"/>
              </a:pPr>
              <a:r>
                <a:rPr lang="en-US" sz="2200" b="0"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CIS configuration assessment tool</a:t>
              </a:r>
            </a:p>
          </p:txBody>
        </p:sp>
      </p:grpSp>
      <p:sp>
        <p:nvSpPr>
          <p:cNvPr id="34" name="Arrow: Right 33">
            <a:extLst>
              <a:ext uri="{FF2B5EF4-FFF2-40B4-BE49-F238E27FC236}">
                <a16:creationId xmlns:a16="http://schemas.microsoft.com/office/drawing/2014/main" id="{DB84B0D3-7043-24EA-EA88-9EB34A994DB9}"/>
              </a:ext>
            </a:extLst>
          </p:cNvPr>
          <p:cNvSpPr/>
          <p:nvPr/>
        </p:nvSpPr>
        <p:spPr>
          <a:xfrm>
            <a:off x="5664723" y="6180277"/>
            <a:ext cx="659558" cy="548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44394E5D-3724-3A5E-380E-BC89C956AB47}"/>
              </a:ext>
            </a:extLst>
          </p:cNvPr>
          <p:cNvSpPr/>
          <p:nvPr/>
        </p:nvSpPr>
        <p:spPr>
          <a:xfrm>
            <a:off x="10493225" y="6180277"/>
            <a:ext cx="659558" cy="548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Badge 3 outline">
            <a:extLst>
              <a:ext uri="{FF2B5EF4-FFF2-40B4-BE49-F238E27FC236}">
                <a16:creationId xmlns:a16="http://schemas.microsoft.com/office/drawing/2014/main" id="{EE45DFC4-D54B-8C45-92B3-391797735B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20650" y="1650177"/>
            <a:ext cx="914400" cy="914400"/>
          </a:xfrm>
          <a:prstGeom prst="rect">
            <a:avLst/>
          </a:prstGeom>
        </p:spPr>
      </p:pic>
      <p:pic>
        <p:nvPicPr>
          <p:cNvPr id="39" name="Graphic 38" descr="Badge outline">
            <a:extLst>
              <a:ext uri="{FF2B5EF4-FFF2-40B4-BE49-F238E27FC236}">
                <a16:creationId xmlns:a16="http://schemas.microsoft.com/office/drawing/2014/main" id="{7B672B6B-0D65-3380-1BBF-5D5303ED7F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58996" y="1638812"/>
            <a:ext cx="914400" cy="914400"/>
          </a:xfrm>
          <a:prstGeom prst="rect">
            <a:avLst/>
          </a:prstGeom>
        </p:spPr>
      </p:pic>
      <p:pic>
        <p:nvPicPr>
          <p:cNvPr id="41" name="Graphic 40" descr="Badge 1 outline">
            <a:extLst>
              <a:ext uri="{FF2B5EF4-FFF2-40B4-BE49-F238E27FC236}">
                <a16:creationId xmlns:a16="http://schemas.microsoft.com/office/drawing/2014/main" id="{B40A284F-3D88-623D-3F66-B9AC503362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43278" y="1673397"/>
            <a:ext cx="914400" cy="914400"/>
          </a:xfrm>
          <a:prstGeom prst="rect">
            <a:avLst/>
          </a:prstGeom>
        </p:spPr>
      </p:pic>
    </p:spTree>
    <p:extLst>
      <p:ext uri="{BB962C8B-B14F-4D97-AF65-F5344CB8AC3E}">
        <p14:creationId xmlns:p14="http://schemas.microsoft.com/office/powerpoint/2010/main" val="3947594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95;ge8823af385_0_64">
            <a:extLst>
              <a:ext uri="{FF2B5EF4-FFF2-40B4-BE49-F238E27FC236}">
                <a16:creationId xmlns:a16="http://schemas.microsoft.com/office/drawing/2014/main" id="{5ABC4F5F-B718-32BC-9300-69D24DBF9BD7}"/>
              </a:ext>
            </a:extLst>
          </p:cNvPr>
          <p:cNvSpPr/>
          <p:nvPr/>
        </p:nvSpPr>
        <p:spPr>
          <a:xfrm>
            <a:off x="5733950" y="1924091"/>
            <a:ext cx="9989700" cy="6434311"/>
          </a:xfrm>
          <a:prstGeom prst="roundRect">
            <a:avLst>
              <a:gd name="adj" fmla="val 6472"/>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Is a security testing technique that examines computer code without running it</a:t>
            </a:r>
          </a:p>
          <a:p>
            <a:pPr marL="342900" indent="-342900">
              <a:lnSpc>
                <a:spcPct val="115000"/>
              </a:lnSpc>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Involves meticulously reviewing a recipe to identify potential problems before you start cooking</a:t>
            </a:r>
          </a:p>
          <a:p>
            <a:pPr marL="342900" indent="-342900">
              <a:lnSpc>
                <a:spcPct val="115000"/>
              </a:lnSpc>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Uses tools to parse and analyze the source code of your program, typically written in languages like C++, Java, or Python</a:t>
            </a:r>
          </a:p>
          <a:p>
            <a:pPr marL="342900" indent="-342900">
              <a:lnSpc>
                <a:spcPct val="115000"/>
              </a:lnSpc>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Helps identify issues early in the development process, making them easier and cheaper to fix compared to finding them later in production</a:t>
            </a: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a:lnSpc>
                <a:spcPct val="115000"/>
              </a:lnSpc>
              <a:buSzPts val="2200"/>
            </a:pPr>
            <a:endParaRPr lang="en-US" sz="2200">
              <a:solidFill>
                <a:srgbClr val="3F3F3F"/>
              </a:solidFill>
              <a:latin typeface="Open Sans"/>
              <a:ea typeface="Open Sans"/>
              <a:cs typeface="Open Sans"/>
              <a:sym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sym typeface="Open Sans"/>
            </a:endParaRPr>
          </a:p>
        </p:txBody>
      </p:sp>
      <p:grpSp>
        <p:nvGrpSpPr>
          <p:cNvPr id="13" name="Google Shape;1798;ge8823af385_0_64">
            <a:extLst>
              <a:ext uri="{FF2B5EF4-FFF2-40B4-BE49-F238E27FC236}">
                <a16:creationId xmlns:a16="http://schemas.microsoft.com/office/drawing/2014/main" id="{203F2BB9-6186-B874-AF77-0EF29D176B75}"/>
              </a:ext>
            </a:extLst>
          </p:cNvPr>
          <p:cNvGrpSpPr/>
          <p:nvPr/>
        </p:nvGrpSpPr>
        <p:grpSpPr>
          <a:xfrm>
            <a:off x="883920" y="1924091"/>
            <a:ext cx="4267200" cy="6434310"/>
            <a:chOff x="2469700" y="3980100"/>
            <a:chExt cx="3510600" cy="3955381"/>
          </a:xfrm>
        </p:grpSpPr>
        <p:sp>
          <p:nvSpPr>
            <p:cNvPr id="14" name="Google Shape;1799;ge8823af385_0_64">
              <a:extLst>
                <a:ext uri="{FF2B5EF4-FFF2-40B4-BE49-F238E27FC236}">
                  <a16:creationId xmlns:a16="http://schemas.microsoft.com/office/drawing/2014/main" id="{EB39A3B3-B116-E091-EA5F-F18C3DA90B45}"/>
                </a:ext>
              </a:extLst>
            </p:cNvPr>
            <p:cNvSpPr/>
            <p:nvPr/>
          </p:nvSpPr>
          <p:spPr>
            <a:xfrm>
              <a:off x="2469700" y="39801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Input validations</a:t>
              </a:r>
              <a:endParaRPr sz="2200">
                <a:solidFill>
                  <a:srgbClr val="3F3F3F"/>
                </a:solidFill>
                <a:latin typeface="Open Sans"/>
                <a:ea typeface="Open Sans"/>
                <a:cs typeface="Open Sans"/>
                <a:sym typeface="Open Sans"/>
              </a:endParaRPr>
            </a:p>
          </p:txBody>
        </p:sp>
        <p:sp>
          <p:nvSpPr>
            <p:cNvPr id="15" name="Google Shape;1800;ge8823af385_0_64">
              <a:extLst>
                <a:ext uri="{FF2B5EF4-FFF2-40B4-BE49-F238E27FC236}">
                  <a16:creationId xmlns:a16="http://schemas.microsoft.com/office/drawing/2014/main" id="{48D43400-AD4D-107C-48D2-BE7F6F00CD56}"/>
                </a:ext>
              </a:extLst>
            </p:cNvPr>
            <p:cNvSpPr/>
            <p:nvPr/>
          </p:nvSpPr>
          <p:spPr>
            <a:xfrm>
              <a:off x="2469700" y="47760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Secure cookies</a:t>
              </a:r>
              <a:endParaRPr sz="2200" b="0" i="0" u="none" strike="noStrike" cap="none">
                <a:solidFill>
                  <a:srgbClr val="3F3F3F"/>
                </a:solidFill>
                <a:latin typeface="Open Sans"/>
                <a:ea typeface="Open Sans"/>
                <a:cs typeface="Open Sans"/>
                <a:sym typeface="Open Sans"/>
              </a:endParaRPr>
            </a:p>
          </p:txBody>
        </p:sp>
        <p:sp>
          <p:nvSpPr>
            <p:cNvPr id="17" name="Google Shape;1802;ge8823af385_0_64">
              <a:extLst>
                <a:ext uri="{FF2B5EF4-FFF2-40B4-BE49-F238E27FC236}">
                  <a16:creationId xmlns:a16="http://schemas.microsoft.com/office/drawing/2014/main" id="{00E40EFB-E5F2-9193-489B-7A66A422F720}"/>
                </a:ext>
              </a:extLst>
            </p:cNvPr>
            <p:cNvSpPr/>
            <p:nvPr/>
          </p:nvSpPr>
          <p:spPr>
            <a:xfrm>
              <a:off x="2469700" y="7139581"/>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Secure coding practices</a:t>
              </a:r>
              <a:endParaRPr sz="2200" b="0" i="0" u="none" strike="noStrike" cap="none">
                <a:solidFill>
                  <a:srgbClr val="3F3F3F"/>
                </a:solidFill>
                <a:latin typeface="Open Sans"/>
                <a:ea typeface="Open Sans"/>
                <a:cs typeface="Open Sans"/>
                <a:sym typeface="Open Sans"/>
              </a:endParaRPr>
            </a:p>
          </p:txBody>
        </p:sp>
        <p:sp>
          <p:nvSpPr>
            <p:cNvPr id="18" name="Google Shape;1803;ge8823af385_0_64">
              <a:extLst>
                <a:ext uri="{FF2B5EF4-FFF2-40B4-BE49-F238E27FC236}">
                  <a16:creationId xmlns:a16="http://schemas.microsoft.com/office/drawing/2014/main" id="{7E16DF32-1369-20E6-0BE2-309B0E8157EE}"/>
                </a:ext>
              </a:extLst>
            </p:cNvPr>
            <p:cNvSpPr/>
            <p:nvPr/>
          </p:nvSpPr>
          <p:spPr>
            <a:xfrm>
              <a:off x="2469700" y="6351725"/>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Code signing</a:t>
              </a:r>
              <a:endParaRPr sz="2200" b="0" i="0" u="none" strike="noStrike" cap="none">
                <a:solidFill>
                  <a:srgbClr val="3F3F3F"/>
                </a:solidFill>
                <a:latin typeface="Open Sans"/>
                <a:ea typeface="Open Sans"/>
                <a:cs typeface="Open Sans"/>
                <a:sym typeface="Open Sans"/>
              </a:endParaRPr>
            </a:p>
          </p:txBody>
        </p:sp>
        <p:sp>
          <p:nvSpPr>
            <p:cNvPr id="19" name="Google Shape;1804;ge8823af385_0_64">
              <a:extLst>
                <a:ext uri="{FF2B5EF4-FFF2-40B4-BE49-F238E27FC236}">
                  <a16:creationId xmlns:a16="http://schemas.microsoft.com/office/drawing/2014/main" id="{BE5C8DD3-2452-8971-1387-D78C672322BB}"/>
                </a:ext>
              </a:extLst>
            </p:cNvPr>
            <p:cNvSpPr/>
            <p:nvPr/>
          </p:nvSpPr>
          <p:spPr>
            <a:xfrm>
              <a:off x="2469700" y="5555813"/>
              <a:ext cx="3510600" cy="795900"/>
            </a:xfrm>
            <a:prstGeom prst="roundRect">
              <a:avLst>
                <a:gd name="adj" fmla="val 16667"/>
              </a:avLst>
            </a:prstGeom>
            <a:solidFill>
              <a:srgbClr val="F9DEC9"/>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b="1">
                  <a:solidFill>
                    <a:srgbClr val="3F3F3F"/>
                  </a:solidFill>
                  <a:latin typeface="Open Sans"/>
                  <a:ea typeface="Open Sans"/>
                  <a:cs typeface="Open Sans"/>
                  <a:sym typeface="Open Sans"/>
                </a:rPr>
                <a:t>Static code analysis</a:t>
              </a:r>
              <a:endParaRPr sz="2200" b="1">
                <a:solidFill>
                  <a:srgbClr val="3F3F3F"/>
                </a:solidFill>
                <a:latin typeface="Open Sans"/>
                <a:ea typeface="Open Sans"/>
                <a:cs typeface="Open Sans"/>
                <a:sym typeface="Open Sans"/>
              </a:endParaRPr>
            </a:p>
          </p:txBody>
        </p:sp>
      </p:grpSp>
      <p:sp>
        <p:nvSpPr>
          <p:cNvPr id="4" name="Title 1">
            <a:extLst>
              <a:ext uri="{FF2B5EF4-FFF2-40B4-BE49-F238E27FC236}">
                <a16:creationId xmlns:a16="http://schemas.microsoft.com/office/drawing/2014/main" id="{972E6F1C-07E3-0650-A734-8DBE0C528B18}"/>
              </a:ext>
            </a:extLst>
          </p:cNvPr>
          <p:cNvSpPr txBox="1">
            <a:spLocks/>
          </p:cNvSpPr>
          <p:nvPr/>
        </p:nvSpPr>
        <p:spPr>
          <a:xfrm>
            <a:off x="-9525" y="230188"/>
            <a:ext cx="16275050" cy="68738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b="1">
                <a:solidFill>
                  <a:schemeClr val="tx1">
                    <a:lumMod val="75000"/>
                    <a:lumOff val="25000"/>
                  </a:schemeClr>
                </a:solidFill>
                <a:latin typeface="Open Sans " panose="020B0604020202020204" charset="0"/>
                <a:cs typeface="Open Sans " panose="020B0604020202020204" charset="0"/>
              </a:rPr>
              <a:t>Application Security Controls</a:t>
            </a:r>
          </a:p>
        </p:txBody>
      </p:sp>
      <p:sp>
        <p:nvSpPr>
          <p:cNvPr id="6" name="Brandline_LVC">
            <a:extLst>
              <a:ext uri="{FF2B5EF4-FFF2-40B4-BE49-F238E27FC236}">
                <a16:creationId xmlns:a16="http://schemas.microsoft.com/office/drawing/2014/main" id="{27FCCF1E-1621-4DAB-D9CB-4863D7B95B1B}"/>
              </a:ext>
            </a:extLst>
          </p:cNvPr>
          <p:cNvSpPr/>
          <p:nvPr/>
        </p:nvSpPr>
        <p:spPr>
          <a:xfrm>
            <a:off x="5003800" y="858269"/>
            <a:ext cx="6254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886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95;ge8823af385_0_64">
            <a:extLst>
              <a:ext uri="{FF2B5EF4-FFF2-40B4-BE49-F238E27FC236}">
                <a16:creationId xmlns:a16="http://schemas.microsoft.com/office/drawing/2014/main" id="{5ABC4F5F-B718-32BC-9300-69D24DBF9BD7}"/>
              </a:ext>
            </a:extLst>
          </p:cNvPr>
          <p:cNvSpPr/>
          <p:nvPr/>
        </p:nvSpPr>
        <p:spPr>
          <a:xfrm>
            <a:off x="5733950" y="1924092"/>
            <a:ext cx="9989700" cy="6427746"/>
          </a:xfrm>
          <a:prstGeom prst="roundRect">
            <a:avLst>
              <a:gd name="adj" fmla="val 6462"/>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Verify the authenticity and integrity of software code with code signing, a security practice</a:t>
            </a:r>
          </a:p>
          <a:p>
            <a:pPr marL="342900" indent="-342900">
              <a:lnSpc>
                <a:spcPct val="115000"/>
              </a:lnSpc>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sym typeface="Open Sans"/>
              </a:rPr>
              <a:t>Function as a cryptographic seal, providing assurance regarding the authenticity and reliability of software through code signing</a:t>
            </a:r>
          </a:p>
          <a:p>
            <a:pPr marL="342900" indent="-342900">
              <a:lnSpc>
                <a:spcPct val="115000"/>
              </a:lnSpc>
              <a:buSzPts val="22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sym typeface="Open Sans"/>
              </a:rPr>
              <a:t>Ensure the software has not been tampered with and comes from a trusted source with code signing</a:t>
            </a:r>
          </a:p>
          <a:p>
            <a:pPr marL="342900" indent="-342900">
              <a:lnSpc>
                <a:spcPct val="115000"/>
              </a:lnSpc>
              <a:buSzPts val="22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Display security warnings in operating systems to alert users when they attempt to install unsigned code, encouraging caution</a:t>
            </a: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p:txBody>
      </p:sp>
      <p:grpSp>
        <p:nvGrpSpPr>
          <p:cNvPr id="13" name="Google Shape;1798;ge8823af385_0_64">
            <a:extLst>
              <a:ext uri="{FF2B5EF4-FFF2-40B4-BE49-F238E27FC236}">
                <a16:creationId xmlns:a16="http://schemas.microsoft.com/office/drawing/2014/main" id="{203F2BB9-6186-B874-AF77-0EF29D176B75}"/>
              </a:ext>
            </a:extLst>
          </p:cNvPr>
          <p:cNvGrpSpPr/>
          <p:nvPr/>
        </p:nvGrpSpPr>
        <p:grpSpPr>
          <a:xfrm>
            <a:off x="883920" y="1924091"/>
            <a:ext cx="4267200" cy="6434310"/>
            <a:chOff x="2469700" y="3980100"/>
            <a:chExt cx="3510600" cy="3955381"/>
          </a:xfrm>
        </p:grpSpPr>
        <p:sp>
          <p:nvSpPr>
            <p:cNvPr id="14" name="Google Shape;1799;ge8823af385_0_64">
              <a:extLst>
                <a:ext uri="{FF2B5EF4-FFF2-40B4-BE49-F238E27FC236}">
                  <a16:creationId xmlns:a16="http://schemas.microsoft.com/office/drawing/2014/main" id="{EB39A3B3-B116-E091-EA5F-F18C3DA90B45}"/>
                </a:ext>
              </a:extLst>
            </p:cNvPr>
            <p:cNvSpPr/>
            <p:nvPr/>
          </p:nvSpPr>
          <p:spPr>
            <a:xfrm>
              <a:off x="2469700" y="39801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Input validations</a:t>
              </a:r>
              <a:endParaRPr sz="2200">
                <a:solidFill>
                  <a:srgbClr val="3F3F3F"/>
                </a:solidFill>
                <a:latin typeface="Open Sans"/>
                <a:ea typeface="Open Sans"/>
                <a:cs typeface="Open Sans"/>
                <a:sym typeface="Open Sans"/>
              </a:endParaRPr>
            </a:p>
          </p:txBody>
        </p:sp>
        <p:sp>
          <p:nvSpPr>
            <p:cNvPr id="15" name="Google Shape;1800;ge8823af385_0_64">
              <a:extLst>
                <a:ext uri="{FF2B5EF4-FFF2-40B4-BE49-F238E27FC236}">
                  <a16:creationId xmlns:a16="http://schemas.microsoft.com/office/drawing/2014/main" id="{48D43400-AD4D-107C-48D2-BE7F6F00CD56}"/>
                </a:ext>
              </a:extLst>
            </p:cNvPr>
            <p:cNvSpPr/>
            <p:nvPr/>
          </p:nvSpPr>
          <p:spPr>
            <a:xfrm>
              <a:off x="2469700" y="47760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Secure cookies</a:t>
              </a:r>
              <a:endParaRPr sz="2200" b="0" i="0" u="none" strike="noStrike" cap="none">
                <a:solidFill>
                  <a:srgbClr val="3F3F3F"/>
                </a:solidFill>
                <a:latin typeface="Open Sans"/>
                <a:ea typeface="Open Sans"/>
                <a:cs typeface="Open Sans"/>
                <a:sym typeface="Open Sans"/>
              </a:endParaRPr>
            </a:p>
          </p:txBody>
        </p:sp>
        <p:sp>
          <p:nvSpPr>
            <p:cNvPr id="17" name="Google Shape;1802;ge8823af385_0_64">
              <a:extLst>
                <a:ext uri="{FF2B5EF4-FFF2-40B4-BE49-F238E27FC236}">
                  <a16:creationId xmlns:a16="http://schemas.microsoft.com/office/drawing/2014/main" id="{00E40EFB-E5F2-9193-489B-7A66A422F720}"/>
                </a:ext>
              </a:extLst>
            </p:cNvPr>
            <p:cNvSpPr/>
            <p:nvPr/>
          </p:nvSpPr>
          <p:spPr>
            <a:xfrm>
              <a:off x="2469700" y="7139581"/>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Secure coding practices</a:t>
              </a:r>
              <a:endParaRPr sz="2200" b="0" i="0" u="none" strike="noStrike" cap="none">
                <a:solidFill>
                  <a:srgbClr val="3F3F3F"/>
                </a:solidFill>
                <a:latin typeface="Open Sans"/>
                <a:ea typeface="Open Sans"/>
                <a:cs typeface="Open Sans"/>
                <a:sym typeface="Open Sans"/>
              </a:endParaRPr>
            </a:p>
          </p:txBody>
        </p:sp>
        <p:sp>
          <p:nvSpPr>
            <p:cNvPr id="18" name="Google Shape;1803;ge8823af385_0_64">
              <a:extLst>
                <a:ext uri="{FF2B5EF4-FFF2-40B4-BE49-F238E27FC236}">
                  <a16:creationId xmlns:a16="http://schemas.microsoft.com/office/drawing/2014/main" id="{7E16DF32-1369-20E6-0BE2-309B0E8157EE}"/>
                </a:ext>
              </a:extLst>
            </p:cNvPr>
            <p:cNvSpPr/>
            <p:nvPr/>
          </p:nvSpPr>
          <p:spPr>
            <a:xfrm>
              <a:off x="2469700" y="6351725"/>
              <a:ext cx="3510600" cy="795900"/>
            </a:xfrm>
            <a:prstGeom prst="roundRect">
              <a:avLst>
                <a:gd name="adj" fmla="val 16667"/>
              </a:avLst>
            </a:prstGeom>
            <a:solidFill>
              <a:srgbClr val="F9DEC9"/>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b="1">
                  <a:solidFill>
                    <a:srgbClr val="3F3F3F"/>
                  </a:solidFill>
                  <a:latin typeface="Open Sans"/>
                  <a:ea typeface="Open Sans"/>
                  <a:cs typeface="Open Sans"/>
                  <a:sym typeface="Open Sans"/>
                </a:rPr>
                <a:t>Code signing</a:t>
              </a:r>
              <a:endParaRPr sz="2200" b="1">
                <a:solidFill>
                  <a:srgbClr val="3F3F3F"/>
                </a:solidFill>
                <a:latin typeface="Open Sans"/>
                <a:ea typeface="Open Sans"/>
                <a:cs typeface="Open Sans"/>
                <a:sym typeface="Open Sans"/>
              </a:endParaRPr>
            </a:p>
          </p:txBody>
        </p:sp>
        <p:sp>
          <p:nvSpPr>
            <p:cNvPr id="19" name="Google Shape;1804;ge8823af385_0_64">
              <a:extLst>
                <a:ext uri="{FF2B5EF4-FFF2-40B4-BE49-F238E27FC236}">
                  <a16:creationId xmlns:a16="http://schemas.microsoft.com/office/drawing/2014/main" id="{BE5C8DD3-2452-8971-1387-D78C672322BB}"/>
                </a:ext>
              </a:extLst>
            </p:cNvPr>
            <p:cNvSpPr/>
            <p:nvPr/>
          </p:nvSpPr>
          <p:spPr>
            <a:xfrm>
              <a:off x="2469700" y="5555813"/>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Static code </a:t>
              </a:r>
              <a:r>
                <a:rPr lang="en-US" sz="2200">
                  <a:solidFill>
                    <a:srgbClr val="3F3F3F"/>
                  </a:solidFill>
                  <a:latin typeface="Open Sans"/>
                  <a:ea typeface="Open Sans"/>
                  <a:cs typeface="Open Sans"/>
                  <a:sym typeface="Open Sans"/>
                </a:rPr>
                <a:t>a</a:t>
              </a:r>
              <a:r>
                <a:rPr lang="en-US" sz="2200" b="0" i="0" u="none" strike="noStrike" cap="none">
                  <a:solidFill>
                    <a:srgbClr val="3F3F3F"/>
                  </a:solidFill>
                  <a:latin typeface="Open Sans"/>
                  <a:ea typeface="Open Sans"/>
                  <a:cs typeface="Open Sans"/>
                  <a:sym typeface="Open Sans"/>
                </a:rPr>
                <a:t>nalysis</a:t>
              </a:r>
              <a:endParaRPr sz="2200" b="0" i="0" u="none" strike="noStrike" cap="none">
                <a:solidFill>
                  <a:srgbClr val="3F3F3F"/>
                </a:solidFill>
                <a:latin typeface="Open Sans"/>
                <a:ea typeface="Open Sans"/>
                <a:cs typeface="Open Sans"/>
                <a:sym typeface="Open Sans"/>
              </a:endParaRPr>
            </a:p>
          </p:txBody>
        </p:sp>
      </p:grpSp>
      <p:sp>
        <p:nvSpPr>
          <p:cNvPr id="4" name="Title 1">
            <a:extLst>
              <a:ext uri="{FF2B5EF4-FFF2-40B4-BE49-F238E27FC236}">
                <a16:creationId xmlns:a16="http://schemas.microsoft.com/office/drawing/2014/main" id="{59B68E60-B56B-956E-9C4B-6D15A7935A8E}"/>
              </a:ext>
            </a:extLst>
          </p:cNvPr>
          <p:cNvSpPr txBox="1">
            <a:spLocks/>
          </p:cNvSpPr>
          <p:nvPr/>
        </p:nvSpPr>
        <p:spPr>
          <a:xfrm>
            <a:off x="-9525" y="230188"/>
            <a:ext cx="16275050" cy="68738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b="1">
                <a:solidFill>
                  <a:schemeClr val="tx1">
                    <a:lumMod val="75000"/>
                    <a:lumOff val="25000"/>
                  </a:schemeClr>
                </a:solidFill>
                <a:latin typeface="Open Sans " panose="020B0604020202020204" charset="0"/>
                <a:cs typeface="Open Sans " panose="020B0604020202020204" charset="0"/>
              </a:rPr>
              <a:t>Application Security Controls</a:t>
            </a:r>
          </a:p>
        </p:txBody>
      </p:sp>
      <p:sp>
        <p:nvSpPr>
          <p:cNvPr id="6" name="Brandline_LVC">
            <a:extLst>
              <a:ext uri="{FF2B5EF4-FFF2-40B4-BE49-F238E27FC236}">
                <a16:creationId xmlns:a16="http://schemas.microsoft.com/office/drawing/2014/main" id="{FF9F8467-AFE0-8910-DCF7-2141F07EACF1}"/>
              </a:ext>
            </a:extLst>
          </p:cNvPr>
          <p:cNvSpPr/>
          <p:nvPr/>
        </p:nvSpPr>
        <p:spPr>
          <a:xfrm>
            <a:off x="5003800" y="856461"/>
            <a:ext cx="6254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5416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1798;ge8823af385_0_64">
            <a:extLst>
              <a:ext uri="{FF2B5EF4-FFF2-40B4-BE49-F238E27FC236}">
                <a16:creationId xmlns:a16="http://schemas.microsoft.com/office/drawing/2014/main" id="{203F2BB9-6186-B874-AF77-0EF29D176B75}"/>
              </a:ext>
            </a:extLst>
          </p:cNvPr>
          <p:cNvGrpSpPr/>
          <p:nvPr/>
        </p:nvGrpSpPr>
        <p:grpSpPr>
          <a:xfrm>
            <a:off x="883920" y="1924091"/>
            <a:ext cx="4267200" cy="6434310"/>
            <a:chOff x="2469700" y="3980100"/>
            <a:chExt cx="3510600" cy="3955381"/>
          </a:xfrm>
        </p:grpSpPr>
        <p:sp>
          <p:nvSpPr>
            <p:cNvPr id="14" name="Google Shape;1799;ge8823af385_0_64">
              <a:extLst>
                <a:ext uri="{FF2B5EF4-FFF2-40B4-BE49-F238E27FC236}">
                  <a16:creationId xmlns:a16="http://schemas.microsoft.com/office/drawing/2014/main" id="{EB39A3B3-B116-E091-EA5F-F18C3DA90B45}"/>
                </a:ext>
              </a:extLst>
            </p:cNvPr>
            <p:cNvSpPr/>
            <p:nvPr/>
          </p:nvSpPr>
          <p:spPr>
            <a:xfrm>
              <a:off x="2469700" y="39801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a:solidFill>
                    <a:srgbClr val="3F3F3F"/>
                  </a:solidFill>
                  <a:latin typeface="Open Sans"/>
                  <a:ea typeface="Open Sans"/>
                  <a:cs typeface="Open Sans"/>
                  <a:sym typeface="Open Sans"/>
                </a:rPr>
                <a:t>Input validations</a:t>
              </a:r>
              <a:endParaRPr sz="2200">
                <a:solidFill>
                  <a:srgbClr val="3F3F3F"/>
                </a:solidFill>
                <a:latin typeface="Open Sans"/>
                <a:ea typeface="Open Sans"/>
                <a:cs typeface="Open Sans"/>
                <a:sym typeface="Open Sans"/>
              </a:endParaRPr>
            </a:p>
          </p:txBody>
        </p:sp>
        <p:sp>
          <p:nvSpPr>
            <p:cNvPr id="15" name="Google Shape;1800;ge8823af385_0_64">
              <a:extLst>
                <a:ext uri="{FF2B5EF4-FFF2-40B4-BE49-F238E27FC236}">
                  <a16:creationId xmlns:a16="http://schemas.microsoft.com/office/drawing/2014/main" id="{48D43400-AD4D-107C-48D2-BE7F6F00CD56}"/>
                </a:ext>
              </a:extLst>
            </p:cNvPr>
            <p:cNvSpPr/>
            <p:nvPr/>
          </p:nvSpPr>
          <p:spPr>
            <a:xfrm>
              <a:off x="2469700" y="4776000"/>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Secure cookies</a:t>
              </a:r>
              <a:endParaRPr sz="2200" b="0" i="0" u="none" strike="noStrike" cap="none">
                <a:solidFill>
                  <a:srgbClr val="3F3F3F"/>
                </a:solidFill>
                <a:latin typeface="Open Sans"/>
                <a:ea typeface="Open Sans"/>
                <a:cs typeface="Open Sans"/>
                <a:sym typeface="Open Sans"/>
              </a:endParaRPr>
            </a:p>
          </p:txBody>
        </p:sp>
        <p:sp>
          <p:nvSpPr>
            <p:cNvPr id="17" name="Google Shape;1802;ge8823af385_0_64">
              <a:extLst>
                <a:ext uri="{FF2B5EF4-FFF2-40B4-BE49-F238E27FC236}">
                  <a16:creationId xmlns:a16="http://schemas.microsoft.com/office/drawing/2014/main" id="{00E40EFB-E5F2-9193-489B-7A66A422F720}"/>
                </a:ext>
              </a:extLst>
            </p:cNvPr>
            <p:cNvSpPr/>
            <p:nvPr/>
          </p:nvSpPr>
          <p:spPr>
            <a:xfrm>
              <a:off x="2469700" y="7139581"/>
              <a:ext cx="3510600" cy="795900"/>
            </a:xfrm>
            <a:prstGeom prst="roundRect">
              <a:avLst>
                <a:gd name="adj" fmla="val 16667"/>
              </a:avLst>
            </a:prstGeom>
            <a:solidFill>
              <a:srgbClr val="F9DEC9"/>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buSzPts val="2200"/>
              </a:pPr>
              <a:r>
                <a:rPr lang="en-US" sz="2200" b="1">
                  <a:solidFill>
                    <a:srgbClr val="3F3F3F"/>
                  </a:solidFill>
                  <a:latin typeface="Open Sans"/>
                  <a:ea typeface="Open Sans"/>
                  <a:cs typeface="Open Sans"/>
                  <a:sym typeface="Open Sans"/>
                </a:rPr>
                <a:t>Secure coding practices</a:t>
              </a:r>
              <a:endParaRPr sz="2200" b="1">
                <a:solidFill>
                  <a:srgbClr val="3F3F3F"/>
                </a:solidFill>
                <a:latin typeface="Open Sans"/>
                <a:ea typeface="Open Sans"/>
                <a:cs typeface="Open Sans"/>
                <a:sym typeface="Open Sans"/>
              </a:endParaRPr>
            </a:p>
          </p:txBody>
        </p:sp>
        <p:sp>
          <p:nvSpPr>
            <p:cNvPr id="18" name="Google Shape;1803;ge8823af385_0_64">
              <a:extLst>
                <a:ext uri="{FF2B5EF4-FFF2-40B4-BE49-F238E27FC236}">
                  <a16:creationId xmlns:a16="http://schemas.microsoft.com/office/drawing/2014/main" id="{7E16DF32-1369-20E6-0BE2-309B0E8157EE}"/>
                </a:ext>
              </a:extLst>
            </p:cNvPr>
            <p:cNvSpPr/>
            <p:nvPr/>
          </p:nvSpPr>
          <p:spPr>
            <a:xfrm>
              <a:off x="2469700" y="6351725"/>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Code signing</a:t>
              </a:r>
              <a:endParaRPr sz="2200" b="0" i="0" u="none" strike="noStrike" cap="none">
                <a:solidFill>
                  <a:srgbClr val="3F3F3F"/>
                </a:solidFill>
                <a:latin typeface="Open Sans"/>
                <a:ea typeface="Open Sans"/>
                <a:cs typeface="Open Sans"/>
                <a:sym typeface="Open Sans"/>
              </a:endParaRPr>
            </a:p>
          </p:txBody>
        </p:sp>
        <p:sp>
          <p:nvSpPr>
            <p:cNvPr id="19" name="Google Shape;1804;ge8823af385_0_64">
              <a:extLst>
                <a:ext uri="{FF2B5EF4-FFF2-40B4-BE49-F238E27FC236}">
                  <a16:creationId xmlns:a16="http://schemas.microsoft.com/office/drawing/2014/main" id="{BE5C8DD3-2452-8971-1387-D78C672322BB}"/>
                </a:ext>
              </a:extLst>
            </p:cNvPr>
            <p:cNvSpPr/>
            <p:nvPr/>
          </p:nvSpPr>
          <p:spPr>
            <a:xfrm>
              <a:off x="2469700" y="5555813"/>
              <a:ext cx="3510600" cy="7959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Static code </a:t>
              </a:r>
              <a:r>
                <a:rPr lang="en-US" sz="2200">
                  <a:solidFill>
                    <a:srgbClr val="3F3F3F"/>
                  </a:solidFill>
                  <a:latin typeface="Open Sans"/>
                  <a:ea typeface="Open Sans"/>
                  <a:cs typeface="Open Sans"/>
                  <a:sym typeface="Open Sans"/>
                </a:rPr>
                <a:t>a</a:t>
              </a:r>
              <a:r>
                <a:rPr lang="en-US" sz="2200" b="0" i="0" u="none" strike="noStrike" cap="none">
                  <a:solidFill>
                    <a:srgbClr val="3F3F3F"/>
                  </a:solidFill>
                  <a:latin typeface="Open Sans"/>
                  <a:ea typeface="Open Sans"/>
                  <a:cs typeface="Open Sans"/>
                  <a:sym typeface="Open Sans"/>
                </a:rPr>
                <a:t>nalysis</a:t>
              </a:r>
              <a:endParaRPr sz="2200" b="0" i="0" u="none" strike="noStrike" cap="none">
                <a:solidFill>
                  <a:srgbClr val="3F3F3F"/>
                </a:solidFill>
                <a:latin typeface="Open Sans"/>
                <a:ea typeface="Open Sans"/>
                <a:cs typeface="Open Sans"/>
                <a:sym typeface="Open Sans"/>
              </a:endParaRPr>
            </a:p>
          </p:txBody>
        </p:sp>
      </p:grpSp>
      <p:sp>
        <p:nvSpPr>
          <p:cNvPr id="4" name="Title 1">
            <a:extLst>
              <a:ext uri="{FF2B5EF4-FFF2-40B4-BE49-F238E27FC236}">
                <a16:creationId xmlns:a16="http://schemas.microsoft.com/office/drawing/2014/main" id="{E5E4FFA9-63A0-8E75-0017-C748BA9991F0}"/>
              </a:ext>
            </a:extLst>
          </p:cNvPr>
          <p:cNvSpPr txBox="1">
            <a:spLocks/>
          </p:cNvSpPr>
          <p:nvPr/>
        </p:nvSpPr>
        <p:spPr>
          <a:xfrm>
            <a:off x="-9525" y="230188"/>
            <a:ext cx="16275050" cy="68738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b="1">
                <a:solidFill>
                  <a:schemeClr val="tx1">
                    <a:lumMod val="75000"/>
                    <a:lumOff val="25000"/>
                  </a:schemeClr>
                </a:solidFill>
                <a:latin typeface="Open Sans " panose="020B0604020202020204" charset="0"/>
                <a:cs typeface="Open Sans " panose="020B0604020202020204" charset="0"/>
              </a:rPr>
              <a:t>Application Security Controls</a:t>
            </a:r>
          </a:p>
        </p:txBody>
      </p:sp>
      <p:sp>
        <p:nvSpPr>
          <p:cNvPr id="6" name="Brandline_LVC">
            <a:extLst>
              <a:ext uri="{FF2B5EF4-FFF2-40B4-BE49-F238E27FC236}">
                <a16:creationId xmlns:a16="http://schemas.microsoft.com/office/drawing/2014/main" id="{75D05DE0-3172-31AC-8829-5596EEA94AE9}"/>
              </a:ext>
            </a:extLst>
          </p:cNvPr>
          <p:cNvSpPr/>
          <p:nvPr/>
        </p:nvSpPr>
        <p:spPr>
          <a:xfrm>
            <a:off x="5003800" y="856461"/>
            <a:ext cx="6254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795;ge8823af385_0_64">
            <a:extLst>
              <a:ext uri="{FF2B5EF4-FFF2-40B4-BE49-F238E27FC236}">
                <a16:creationId xmlns:a16="http://schemas.microsoft.com/office/drawing/2014/main" id="{AC32B874-0FA3-0DD8-7C29-EACD0152FE6F}"/>
              </a:ext>
            </a:extLst>
          </p:cNvPr>
          <p:cNvSpPr/>
          <p:nvPr/>
        </p:nvSpPr>
        <p:spPr>
          <a:xfrm>
            <a:off x="5733950" y="1924092"/>
            <a:ext cx="9989700" cy="6427746"/>
          </a:xfrm>
          <a:prstGeom prst="roundRect">
            <a:avLst>
              <a:gd name="adj" fmla="val 6462"/>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sym typeface="Open Sans"/>
              </a:rPr>
              <a:t>Follow secure coding practices to enhance security and minimize vulnerabilities</a:t>
            </a:r>
          </a:p>
          <a:p>
            <a:pPr marL="342900" indent="-342900">
              <a:lnSpc>
                <a:spcPct val="115000"/>
              </a:lnSpc>
              <a:buSzPts val="22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sym typeface="Open Sans"/>
              </a:rPr>
              <a:t>Ensure software is secure, resilient, and less prone to security breaches with these practices</a:t>
            </a:r>
          </a:p>
          <a:p>
            <a:pPr marL="342900" indent="-342900">
              <a:lnSpc>
                <a:spcPct val="115000"/>
              </a:lnSpc>
              <a:buSzPts val="2200"/>
              <a:buFont typeface="Arial" panose="020B0604020202020204" pitchFamily="34" charset="0"/>
              <a:buChar char="•"/>
            </a:pPr>
            <a:endParaRPr lang="en-US" sz="1000">
              <a:solidFill>
                <a:srgbClr val="3F3F3F"/>
              </a:solidFill>
              <a:latin typeface="Open Sans"/>
              <a:ea typeface="Open Sans"/>
              <a:cs typeface="Open Sans"/>
              <a:sym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sym typeface="Open Sans"/>
              </a:rPr>
              <a:t>Prevent the introduction of security weaknesses in the code, making it harder for attackers to exploit the software</a:t>
            </a: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p:txBody>
      </p:sp>
    </p:spTree>
    <p:extLst>
      <p:ext uri="{BB962C8B-B14F-4D97-AF65-F5344CB8AC3E}">
        <p14:creationId xmlns:p14="http://schemas.microsoft.com/office/powerpoint/2010/main" val="1013380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xfrm>
            <a:off x="6146800" y="4140200"/>
            <a:ext cx="3962400" cy="863600"/>
          </a:xfrm>
          <a:prstGeom prst="rect">
            <a:avLst/>
          </a:prstGeom>
          <a:noFill/>
          <a:ln>
            <a:noFill/>
          </a:ln>
        </p:spPr>
        <p:txBody>
          <a:bodyPr spcFirstLastPara="1" wrap="square" lIns="91425" tIns="91425" rIns="91425" bIns="91425" anchor="t" anchorCtr="0">
            <a:noAutofit/>
          </a:bodyPr>
          <a:lstStyle/>
          <a:p>
            <a:r>
              <a:rPr lang="en-US"/>
              <a:t>Sandboxing</a:t>
            </a:r>
          </a:p>
        </p:txBody>
      </p:sp>
    </p:spTree>
    <p:extLst>
      <p:ext uri="{BB962C8B-B14F-4D97-AF65-F5344CB8AC3E}">
        <p14:creationId xmlns:p14="http://schemas.microsoft.com/office/powerpoint/2010/main" val="4025107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Sandboxing</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1661294" y="2887579"/>
            <a:ext cx="7632699" cy="4677624"/>
          </a:xfrm>
          <a:prstGeom prst="roundRect">
            <a:avLst>
              <a:gd name="adj" fmla="val 574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It tests suspicious programs in isolated environments to prevent harm to the host device.</a:t>
            </a:r>
          </a:p>
          <a:p>
            <a:pPr lvl="0">
              <a:lnSpc>
                <a:spcPct val="114000"/>
              </a:lnSpc>
              <a:buSzPts val="2000"/>
            </a:pPr>
            <a:endParaRPr lang="en-US" sz="2200">
              <a:solidFill>
                <a:srgbClr val="3F3F3F"/>
              </a:solidFill>
              <a:latin typeface="Open Sans"/>
              <a:ea typeface="Open Sans"/>
              <a:cs typeface="Open Sans"/>
              <a:sym typeface="Open Sans"/>
            </a:endParaRP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It provides effective protection against zero-day attacks and advanced threats.</a:t>
            </a:r>
          </a:p>
          <a:p>
            <a:pPr marL="342900" lvl="0" indent="-342900">
              <a:lnSpc>
                <a:spcPct val="114000"/>
              </a:lnSpc>
              <a:buSzPts val="20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Suspicious email attachments are sent to a virtual sandbox for deep analysis of malicious activity.</a:t>
            </a:r>
            <a:endParaRPr lang="en-US" sz="2200">
              <a:solidFill>
                <a:srgbClr val="3F3F3F"/>
              </a:solidFill>
              <a:latin typeface="Open Sans"/>
              <a:ea typeface="Open Sans"/>
              <a:cs typeface="Open Sans"/>
            </a:endParaRPr>
          </a:p>
        </p:txBody>
      </p:sp>
      <p:grpSp>
        <p:nvGrpSpPr>
          <p:cNvPr id="2" name="Group 1">
            <a:extLst>
              <a:ext uri="{FF2B5EF4-FFF2-40B4-BE49-F238E27FC236}">
                <a16:creationId xmlns:a16="http://schemas.microsoft.com/office/drawing/2014/main" id="{702FD898-2501-9BA5-8B28-DE42C387CA3B}"/>
              </a:ext>
            </a:extLst>
          </p:cNvPr>
          <p:cNvGrpSpPr/>
          <p:nvPr/>
        </p:nvGrpSpPr>
        <p:grpSpPr>
          <a:xfrm>
            <a:off x="9964738" y="3263985"/>
            <a:ext cx="4876800" cy="4876800"/>
            <a:chOff x="10879172" y="3870960"/>
            <a:chExt cx="4876800" cy="4876800"/>
          </a:xfrm>
        </p:grpSpPr>
        <p:pic>
          <p:nvPicPr>
            <p:cNvPr id="6" name="Picture 5">
              <a:extLst>
                <a:ext uri="{FF2B5EF4-FFF2-40B4-BE49-F238E27FC236}">
                  <a16:creationId xmlns:a16="http://schemas.microsoft.com/office/drawing/2014/main" id="{4AD7A559-38FA-476D-6F09-C3254427935B}"/>
                </a:ext>
              </a:extLst>
            </p:cNvPr>
            <p:cNvPicPr>
              <a:picLocks noChangeAspect="1"/>
            </p:cNvPicPr>
            <p:nvPr/>
          </p:nvPicPr>
          <p:blipFill>
            <a:blip r:embed="rId4"/>
            <a:stretch>
              <a:fillRect/>
            </a:stretch>
          </p:blipFill>
          <p:spPr>
            <a:xfrm rot="20794972">
              <a:off x="10879172" y="3870960"/>
              <a:ext cx="4876800" cy="4876800"/>
            </a:xfrm>
            <a:prstGeom prst="rect">
              <a:avLst/>
            </a:prstGeom>
          </p:spPr>
        </p:pic>
        <p:pic>
          <p:nvPicPr>
            <p:cNvPr id="3" name="Picture 2">
              <a:extLst>
                <a:ext uri="{FF2B5EF4-FFF2-40B4-BE49-F238E27FC236}">
                  <a16:creationId xmlns:a16="http://schemas.microsoft.com/office/drawing/2014/main" id="{8BD84AE7-13DC-33FB-A418-738F507C233E}"/>
                </a:ext>
              </a:extLst>
            </p:cNvPr>
            <p:cNvPicPr>
              <a:picLocks noChangeAspect="1"/>
            </p:cNvPicPr>
            <p:nvPr/>
          </p:nvPicPr>
          <p:blipFill>
            <a:blip r:embed="rId5"/>
            <a:stretch>
              <a:fillRect/>
            </a:stretch>
          </p:blipFill>
          <p:spPr>
            <a:xfrm>
              <a:off x="11823931" y="3930734"/>
              <a:ext cx="2987282" cy="2987282"/>
            </a:xfrm>
            <a:prstGeom prst="rect">
              <a:avLst/>
            </a:prstGeom>
          </p:spPr>
        </p:pic>
      </p:grpSp>
      <p:sp>
        <p:nvSpPr>
          <p:cNvPr id="4" name="TextBox 3">
            <a:extLst>
              <a:ext uri="{FF2B5EF4-FFF2-40B4-BE49-F238E27FC236}">
                <a16:creationId xmlns:a16="http://schemas.microsoft.com/office/drawing/2014/main" id="{7561CCA6-C637-9209-ADF0-3072DBA12432}"/>
              </a:ext>
            </a:extLst>
          </p:cNvPr>
          <p:cNvSpPr txBox="1"/>
          <p:nvPr/>
        </p:nvSpPr>
        <p:spPr>
          <a:xfrm>
            <a:off x="2990608" y="1331913"/>
            <a:ext cx="9428124"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It is a technique used to safely evaluate the threat in an isolated test environment (sandbox).</a:t>
            </a:r>
          </a:p>
        </p:txBody>
      </p:sp>
    </p:spTree>
    <p:extLst>
      <p:ext uri="{BB962C8B-B14F-4D97-AF65-F5344CB8AC3E}">
        <p14:creationId xmlns:p14="http://schemas.microsoft.com/office/powerpoint/2010/main" val="3621454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dc32f7adc0_0_17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t>Sandboxing Flow</a:t>
            </a:r>
            <a:endParaRPr/>
          </a:p>
        </p:txBody>
      </p:sp>
      <p:grpSp>
        <p:nvGrpSpPr>
          <p:cNvPr id="824" name="Google Shape;824;gdc32f7adc0_0_173"/>
          <p:cNvGrpSpPr/>
          <p:nvPr/>
        </p:nvGrpSpPr>
        <p:grpSpPr>
          <a:xfrm>
            <a:off x="12677739" y="4369822"/>
            <a:ext cx="905906" cy="1196782"/>
            <a:chOff x="10376252" y="3721360"/>
            <a:chExt cx="1326334" cy="1752209"/>
          </a:xfrm>
        </p:grpSpPr>
        <p:sp>
          <p:nvSpPr>
            <p:cNvPr id="825" name="Google Shape;825;gdc32f7adc0_0_173"/>
            <p:cNvSpPr/>
            <p:nvPr/>
          </p:nvSpPr>
          <p:spPr>
            <a:xfrm>
              <a:off x="11026031" y="3875203"/>
              <a:ext cx="26727" cy="386881"/>
            </a:xfrm>
            <a:custGeom>
              <a:avLst/>
              <a:gdLst/>
              <a:ahLst/>
              <a:cxnLst/>
              <a:rect l="l" t="t" r="r" b="b"/>
              <a:pathLst>
                <a:path w="668" h="9669" extrusionOk="0">
                  <a:moveTo>
                    <a:pt x="334" y="1"/>
                  </a:moveTo>
                  <a:cubicBezTo>
                    <a:pt x="144" y="1"/>
                    <a:pt x="1" y="144"/>
                    <a:pt x="1" y="334"/>
                  </a:cubicBezTo>
                  <a:lnTo>
                    <a:pt x="1" y="9335"/>
                  </a:lnTo>
                  <a:cubicBezTo>
                    <a:pt x="1" y="9526"/>
                    <a:pt x="144" y="9669"/>
                    <a:pt x="334" y="9669"/>
                  </a:cubicBezTo>
                  <a:cubicBezTo>
                    <a:pt x="513" y="9669"/>
                    <a:pt x="668" y="9526"/>
                    <a:pt x="668" y="9335"/>
                  </a:cubicBezTo>
                  <a:lnTo>
                    <a:pt x="668" y="334"/>
                  </a:lnTo>
                  <a:cubicBezTo>
                    <a:pt x="668" y="144"/>
                    <a:pt x="525" y="1"/>
                    <a:pt x="334" y="1"/>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6" name="Google Shape;826;gdc32f7adc0_0_173"/>
            <p:cNvSpPr/>
            <p:nvPr/>
          </p:nvSpPr>
          <p:spPr>
            <a:xfrm>
              <a:off x="10948850" y="3721360"/>
              <a:ext cx="181097" cy="180576"/>
            </a:xfrm>
            <a:custGeom>
              <a:avLst/>
              <a:gdLst/>
              <a:ahLst/>
              <a:cxnLst/>
              <a:rect l="l" t="t" r="r" b="b"/>
              <a:pathLst>
                <a:path w="4526" h="4513" extrusionOk="0">
                  <a:moveTo>
                    <a:pt x="2263" y="667"/>
                  </a:moveTo>
                  <a:cubicBezTo>
                    <a:pt x="3144" y="667"/>
                    <a:pt x="3847" y="1381"/>
                    <a:pt x="3847" y="2250"/>
                  </a:cubicBezTo>
                  <a:cubicBezTo>
                    <a:pt x="3847" y="3131"/>
                    <a:pt x="3144" y="3846"/>
                    <a:pt x="2263" y="3846"/>
                  </a:cubicBezTo>
                  <a:cubicBezTo>
                    <a:pt x="1382" y="3846"/>
                    <a:pt x="680" y="3131"/>
                    <a:pt x="680" y="2250"/>
                  </a:cubicBezTo>
                  <a:cubicBezTo>
                    <a:pt x="680" y="1381"/>
                    <a:pt x="1382" y="667"/>
                    <a:pt x="2263" y="667"/>
                  </a:cubicBezTo>
                  <a:close/>
                  <a:moveTo>
                    <a:pt x="2263" y="0"/>
                  </a:moveTo>
                  <a:cubicBezTo>
                    <a:pt x="1013" y="0"/>
                    <a:pt x="1" y="1012"/>
                    <a:pt x="1" y="2250"/>
                  </a:cubicBezTo>
                  <a:cubicBezTo>
                    <a:pt x="1" y="3501"/>
                    <a:pt x="1013" y="4513"/>
                    <a:pt x="2263" y="4513"/>
                  </a:cubicBezTo>
                  <a:cubicBezTo>
                    <a:pt x="3513" y="4513"/>
                    <a:pt x="4525" y="3501"/>
                    <a:pt x="4525" y="2250"/>
                  </a:cubicBezTo>
                  <a:cubicBezTo>
                    <a:pt x="4525" y="1012"/>
                    <a:pt x="3513" y="0"/>
                    <a:pt x="2263" y="0"/>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7" name="Google Shape;827;gdc32f7adc0_0_173"/>
            <p:cNvSpPr/>
            <p:nvPr/>
          </p:nvSpPr>
          <p:spPr>
            <a:xfrm>
              <a:off x="10420104" y="4235345"/>
              <a:ext cx="1238667" cy="431175"/>
            </a:xfrm>
            <a:custGeom>
              <a:avLst/>
              <a:gdLst/>
              <a:ahLst/>
              <a:cxnLst/>
              <a:rect l="l" t="t" r="r" b="b"/>
              <a:pathLst>
                <a:path w="30957" h="10776" extrusionOk="0">
                  <a:moveTo>
                    <a:pt x="7703" y="1"/>
                  </a:moveTo>
                  <a:cubicBezTo>
                    <a:pt x="6668" y="1"/>
                    <a:pt x="5703" y="560"/>
                    <a:pt x="5191" y="1453"/>
                  </a:cubicBezTo>
                  <a:lnTo>
                    <a:pt x="95" y="10276"/>
                  </a:lnTo>
                  <a:cubicBezTo>
                    <a:pt x="0" y="10431"/>
                    <a:pt x="60" y="10645"/>
                    <a:pt x="214" y="10728"/>
                  </a:cubicBezTo>
                  <a:cubicBezTo>
                    <a:pt x="269" y="10760"/>
                    <a:pt x="328" y="10774"/>
                    <a:pt x="385" y="10774"/>
                  </a:cubicBezTo>
                  <a:cubicBezTo>
                    <a:pt x="502" y="10774"/>
                    <a:pt x="615" y="10713"/>
                    <a:pt x="679" y="10609"/>
                  </a:cubicBezTo>
                  <a:lnTo>
                    <a:pt x="5763" y="1787"/>
                  </a:lnTo>
                  <a:cubicBezTo>
                    <a:pt x="6167" y="1096"/>
                    <a:pt x="6906" y="668"/>
                    <a:pt x="7703" y="668"/>
                  </a:cubicBezTo>
                  <a:lnTo>
                    <a:pt x="23253" y="668"/>
                  </a:lnTo>
                  <a:cubicBezTo>
                    <a:pt x="24051" y="668"/>
                    <a:pt x="24789" y="1096"/>
                    <a:pt x="25194" y="1787"/>
                  </a:cubicBezTo>
                  <a:lnTo>
                    <a:pt x="30278" y="10609"/>
                  </a:lnTo>
                  <a:cubicBezTo>
                    <a:pt x="30349" y="10716"/>
                    <a:pt x="30456" y="10776"/>
                    <a:pt x="30575" y="10776"/>
                  </a:cubicBezTo>
                  <a:cubicBezTo>
                    <a:pt x="30635" y="10776"/>
                    <a:pt x="30682" y="10764"/>
                    <a:pt x="30742" y="10728"/>
                  </a:cubicBezTo>
                  <a:cubicBezTo>
                    <a:pt x="30897" y="10645"/>
                    <a:pt x="30956" y="10431"/>
                    <a:pt x="30861" y="10276"/>
                  </a:cubicBezTo>
                  <a:lnTo>
                    <a:pt x="25765" y="1453"/>
                  </a:lnTo>
                  <a:cubicBezTo>
                    <a:pt x="25253" y="560"/>
                    <a:pt x="24289" y="1"/>
                    <a:pt x="23253" y="1"/>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8" name="Google Shape;828;gdc32f7adc0_0_173"/>
            <p:cNvSpPr/>
            <p:nvPr/>
          </p:nvSpPr>
          <p:spPr>
            <a:xfrm>
              <a:off x="10376252" y="4306805"/>
              <a:ext cx="1326334" cy="1166764"/>
            </a:xfrm>
            <a:custGeom>
              <a:avLst/>
              <a:gdLst/>
              <a:ahLst/>
              <a:cxnLst/>
              <a:rect l="l" t="t" r="r" b="b"/>
              <a:pathLst>
                <a:path w="33148" h="29159" extrusionOk="0">
                  <a:moveTo>
                    <a:pt x="9514" y="1"/>
                  </a:moveTo>
                  <a:cubicBezTo>
                    <a:pt x="8668" y="1"/>
                    <a:pt x="7894" y="453"/>
                    <a:pt x="7478" y="1180"/>
                  </a:cubicBezTo>
                  <a:lnTo>
                    <a:pt x="417" y="13407"/>
                  </a:lnTo>
                  <a:cubicBezTo>
                    <a:pt x="1" y="14134"/>
                    <a:pt x="1" y="15026"/>
                    <a:pt x="417" y="15753"/>
                  </a:cubicBezTo>
                  <a:lnTo>
                    <a:pt x="7478" y="27992"/>
                  </a:lnTo>
                  <a:cubicBezTo>
                    <a:pt x="7894" y="28719"/>
                    <a:pt x="8668" y="29159"/>
                    <a:pt x="9514" y="29159"/>
                  </a:cubicBezTo>
                  <a:lnTo>
                    <a:pt x="23635" y="29159"/>
                  </a:lnTo>
                  <a:cubicBezTo>
                    <a:pt x="24480" y="29159"/>
                    <a:pt x="25254" y="28719"/>
                    <a:pt x="25671" y="27992"/>
                  </a:cubicBezTo>
                  <a:lnTo>
                    <a:pt x="32731" y="15753"/>
                  </a:lnTo>
                  <a:cubicBezTo>
                    <a:pt x="33148" y="15026"/>
                    <a:pt x="33148" y="14134"/>
                    <a:pt x="32731" y="13407"/>
                  </a:cubicBezTo>
                  <a:lnTo>
                    <a:pt x="25671" y="1180"/>
                  </a:lnTo>
                  <a:cubicBezTo>
                    <a:pt x="25254" y="453"/>
                    <a:pt x="24480" y="1"/>
                    <a:pt x="23635"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9" name="Google Shape;829;gdc32f7adc0_0_173"/>
            <p:cNvSpPr/>
            <p:nvPr/>
          </p:nvSpPr>
          <p:spPr>
            <a:xfrm>
              <a:off x="10446271" y="4372785"/>
              <a:ext cx="1186291" cy="1034803"/>
            </a:xfrm>
            <a:custGeom>
              <a:avLst/>
              <a:gdLst/>
              <a:ahLst/>
              <a:cxnLst/>
              <a:rect l="l" t="t" r="r" b="b"/>
              <a:pathLst>
                <a:path w="29648" h="25862" extrusionOk="0">
                  <a:moveTo>
                    <a:pt x="7919" y="1"/>
                  </a:moveTo>
                  <a:cubicBezTo>
                    <a:pt x="7573" y="1"/>
                    <a:pt x="7252" y="179"/>
                    <a:pt x="7073" y="489"/>
                  </a:cubicBezTo>
                  <a:lnTo>
                    <a:pt x="179" y="12443"/>
                  </a:lnTo>
                  <a:cubicBezTo>
                    <a:pt x="1" y="12740"/>
                    <a:pt x="1" y="13121"/>
                    <a:pt x="179" y="13419"/>
                  </a:cubicBezTo>
                  <a:lnTo>
                    <a:pt x="7073" y="25373"/>
                  </a:lnTo>
                  <a:cubicBezTo>
                    <a:pt x="7252" y="25671"/>
                    <a:pt x="7573" y="25861"/>
                    <a:pt x="7919" y="25861"/>
                  </a:cubicBezTo>
                  <a:lnTo>
                    <a:pt x="21730" y="25861"/>
                  </a:lnTo>
                  <a:cubicBezTo>
                    <a:pt x="22075" y="25861"/>
                    <a:pt x="22397" y="25671"/>
                    <a:pt x="22575" y="25373"/>
                  </a:cubicBezTo>
                  <a:lnTo>
                    <a:pt x="29469" y="13419"/>
                  </a:lnTo>
                  <a:cubicBezTo>
                    <a:pt x="29647" y="13121"/>
                    <a:pt x="29647" y="12740"/>
                    <a:pt x="29469" y="12443"/>
                  </a:cubicBezTo>
                  <a:lnTo>
                    <a:pt x="22575" y="489"/>
                  </a:lnTo>
                  <a:cubicBezTo>
                    <a:pt x="22397" y="179"/>
                    <a:pt x="22075" y="1"/>
                    <a:pt x="21730" y="1"/>
                  </a:cubicBezTo>
                  <a:close/>
                </a:path>
              </a:pathLst>
            </a:custGeom>
            <a:solidFill>
              <a:srgbClr val="81CCFF"/>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5</a:t>
              </a:r>
              <a:endParaRPr sz="2200" b="0" i="0" u="none" strike="noStrike" cap="none">
                <a:solidFill>
                  <a:srgbClr val="404040"/>
                </a:solidFill>
                <a:latin typeface="Open Sans" pitchFamily="2" charset="0"/>
                <a:ea typeface="Open Sans"/>
                <a:cs typeface="Open Sans"/>
                <a:sym typeface="Open Sans"/>
              </a:endParaRPr>
            </a:p>
          </p:txBody>
        </p:sp>
      </p:grpSp>
      <p:sp>
        <p:nvSpPr>
          <p:cNvPr id="830" name="Google Shape;830;gdc32f7adc0_0_173"/>
          <p:cNvSpPr/>
          <p:nvPr/>
        </p:nvSpPr>
        <p:spPr>
          <a:xfrm>
            <a:off x="3297364" y="6000661"/>
            <a:ext cx="4944499" cy="2968345"/>
          </a:xfrm>
          <a:custGeom>
            <a:avLst/>
            <a:gdLst/>
            <a:ahLst/>
            <a:cxnLst/>
            <a:rect l="l" t="t" r="r" b="b"/>
            <a:pathLst>
              <a:path w="38982" h="20432" extrusionOk="0">
                <a:moveTo>
                  <a:pt x="19574" y="1"/>
                </a:moveTo>
                <a:lnTo>
                  <a:pt x="18027" y="2049"/>
                </a:lnTo>
                <a:lnTo>
                  <a:pt x="2286" y="2049"/>
                </a:lnTo>
                <a:cubicBezTo>
                  <a:pt x="1024" y="2049"/>
                  <a:pt x="0" y="3061"/>
                  <a:pt x="0" y="4335"/>
                </a:cubicBezTo>
                <a:lnTo>
                  <a:pt x="0" y="18146"/>
                </a:lnTo>
                <a:cubicBezTo>
                  <a:pt x="0" y="19408"/>
                  <a:pt x="1024" y="20432"/>
                  <a:pt x="2286" y="20432"/>
                </a:cubicBezTo>
                <a:lnTo>
                  <a:pt x="36696" y="20432"/>
                </a:lnTo>
                <a:cubicBezTo>
                  <a:pt x="37958" y="20432"/>
                  <a:pt x="38982" y="19408"/>
                  <a:pt x="38982" y="18146"/>
                </a:cubicBezTo>
                <a:lnTo>
                  <a:pt x="38982" y="4335"/>
                </a:lnTo>
                <a:cubicBezTo>
                  <a:pt x="38982" y="3072"/>
                  <a:pt x="37958" y="2049"/>
                  <a:pt x="36696" y="2049"/>
                </a:cubicBezTo>
                <a:lnTo>
                  <a:pt x="21122" y="2049"/>
                </a:lnTo>
                <a:lnTo>
                  <a:pt x="19574" y="1"/>
                </a:lnTo>
                <a:close/>
              </a:path>
            </a:pathLst>
          </a:custGeom>
          <a:noFill/>
          <a:ln w="28575" cap="flat" cmpd="sng">
            <a:solidFill>
              <a:srgbClr val="EF6461"/>
            </a:solidFill>
            <a:prstDash val="solid"/>
            <a:round/>
            <a:headEnd type="none" w="sm" len="sm"/>
            <a:tailEnd type="none" w="sm" len="sm"/>
          </a:ln>
        </p:spPr>
        <p:txBody>
          <a:bodyPr spcFirstLastPara="1" wrap="square" lIns="91425" tIns="137150" rIns="91425" bIns="91425" anchor="ctr" anchorCtr="0">
            <a:noAutofit/>
          </a:bodyPr>
          <a:lstStyle/>
          <a:p>
            <a:pPr marL="50800" lvl="1" algn="ctr">
              <a:lnSpc>
                <a:spcPct val="114000"/>
              </a:lnSpc>
              <a:spcBef>
                <a:spcPct val="0"/>
              </a:spcBef>
              <a:spcAft>
                <a:spcPct val="0"/>
              </a:spcAft>
              <a:buSzPts val="1800"/>
            </a:pPr>
            <a:r>
              <a:rPr lang="en-US" sz="2200" b="1">
                <a:solidFill>
                  <a:srgbClr val="404040"/>
                </a:solidFill>
                <a:latin typeface="Open Sans" pitchFamily="2" charset="0"/>
                <a:ea typeface="Open Sans"/>
                <a:cs typeface="Open Sans"/>
              </a:rPr>
              <a:t>Detonation: </a:t>
            </a:r>
            <a:endParaRPr lang="en-US" sz="2200">
              <a:solidFill>
                <a:srgbClr val="404040"/>
              </a:solidFill>
              <a:latin typeface="Open Sans" pitchFamily="2" charset="0"/>
              <a:ea typeface="Open Sans"/>
              <a:cs typeface="Open Sans"/>
            </a:endParaRPr>
          </a:p>
          <a:p>
            <a:pPr marL="0" marR="0" lvl="1" indent="0" algn="ctr" rtl="0">
              <a:lnSpc>
                <a:spcPct val="114000"/>
              </a:lnSpc>
              <a:spcBef>
                <a:spcPct val="0"/>
              </a:spcBef>
              <a:spcAft>
                <a:spcPct val="0"/>
              </a:spcAft>
              <a:buClr>
                <a:srgbClr val="000000"/>
              </a:buClr>
              <a:buSzPts val="1600"/>
              <a:buFont typeface="Arial"/>
              <a:buNone/>
            </a:pPr>
            <a:r>
              <a:rPr lang="en-US" sz="2200">
                <a:solidFill>
                  <a:srgbClr val="404040"/>
                </a:solidFill>
                <a:latin typeface="Open Sans" pitchFamily="2" charset="0"/>
                <a:ea typeface="Open Sans"/>
                <a:cs typeface="Open Sans"/>
              </a:rPr>
              <a:t>The suspicious code is then detonated within the sandbox, essentially run and its behavior monitored closely.</a:t>
            </a:r>
          </a:p>
        </p:txBody>
      </p:sp>
      <p:grpSp>
        <p:nvGrpSpPr>
          <p:cNvPr id="831" name="Google Shape;831;gdc32f7adc0_0_173"/>
          <p:cNvGrpSpPr/>
          <p:nvPr/>
        </p:nvGrpSpPr>
        <p:grpSpPr>
          <a:xfrm>
            <a:off x="5342948" y="4720888"/>
            <a:ext cx="905907" cy="1200045"/>
            <a:chOff x="6011177" y="4890370"/>
            <a:chExt cx="1326334" cy="1756983"/>
          </a:xfrm>
        </p:grpSpPr>
        <p:sp>
          <p:nvSpPr>
            <p:cNvPr id="832" name="Google Shape;832;gdc32f7adc0_0_173"/>
            <p:cNvSpPr/>
            <p:nvPr/>
          </p:nvSpPr>
          <p:spPr>
            <a:xfrm>
              <a:off x="6660957" y="6106114"/>
              <a:ext cx="26727" cy="386881"/>
            </a:xfrm>
            <a:custGeom>
              <a:avLst/>
              <a:gdLst/>
              <a:ahLst/>
              <a:cxnLst/>
              <a:rect l="l" t="t" r="r" b="b"/>
              <a:pathLst>
                <a:path w="668" h="9669" extrusionOk="0">
                  <a:moveTo>
                    <a:pt x="334" y="1"/>
                  </a:moveTo>
                  <a:cubicBezTo>
                    <a:pt x="143" y="1"/>
                    <a:pt x="1" y="155"/>
                    <a:pt x="1" y="334"/>
                  </a:cubicBezTo>
                  <a:lnTo>
                    <a:pt x="1" y="9335"/>
                  </a:lnTo>
                  <a:cubicBezTo>
                    <a:pt x="1" y="9526"/>
                    <a:pt x="143" y="9668"/>
                    <a:pt x="334" y="9668"/>
                  </a:cubicBezTo>
                  <a:cubicBezTo>
                    <a:pt x="513" y="9668"/>
                    <a:pt x="667" y="9526"/>
                    <a:pt x="667" y="9335"/>
                  </a:cubicBezTo>
                  <a:lnTo>
                    <a:pt x="667" y="334"/>
                  </a:lnTo>
                  <a:cubicBezTo>
                    <a:pt x="667" y="155"/>
                    <a:pt x="513" y="1"/>
                    <a:pt x="334" y="1"/>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3" name="Google Shape;833;gdc32f7adc0_0_173"/>
            <p:cNvSpPr/>
            <p:nvPr/>
          </p:nvSpPr>
          <p:spPr>
            <a:xfrm>
              <a:off x="6583775" y="6466256"/>
              <a:ext cx="181097" cy="181097"/>
            </a:xfrm>
            <a:custGeom>
              <a:avLst/>
              <a:gdLst/>
              <a:ahLst/>
              <a:cxnLst/>
              <a:rect l="l" t="t" r="r" b="b"/>
              <a:pathLst>
                <a:path w="4526" h="4526" extrusionOk="0">
                  <a:moveTo>
                    <a:pt x="2263" y="667"/>
                  </a:moveTo>
                  <a:cubicBezTo>
                    <a:pt x="3144" y="667"/>
                    <a:pt x="3847" y="1382"/>
                    <a:pt x="3847" y="2263"/>
                  </a:cubicBezTo>
                  <a:cubicBezTo>
                    <a:pt x="3847" y="3132"/>
                    <a:pt x="3144"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13" y="4525"/>
                    <a:pt x="4525" y="3501"/>
                    <a:pt x="4525" y="2263"/>
                  </a:cubicBezTo>
                  <a:cubicBezTo>
                    <a:pt x="4525" y="1013"/>
                    <a:pt x="3513" y="1"/>
                    <a:pt x="2263" y="1"/>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4" name="Google Shape;834;gdc32f7adc0_0_173"/>
            <p:cNvSpPr/>
            <p:nvPr/>
          </p:nvSpPr>
          <p:spPr>
            <a:xfrm>
              <a:off x="6054989" y="5701760"/>
              <a:ext cx="1238707" cy="431095"/>
            </a:xfrm>
            <a:custGeom>
              <a:avLst/>
              <a:gdLst/>
              <a:ahLst/>
              <a:cxnLst/>
              <a:rect l="l" t="t" r="r" b="b"/>
              <a:pathLst>
                <a:path w="30958" h="10774" extrusionOk="0">
                  <a:moveTo>
                    <a:pt x="385" y="0"/>
                  </a:moveTo>
                  <a:cubicBezTo>
                    <a:pt x="329" y="0"/>
                    <a:pt x="270" y="15"/>
                    <a:pt x="215" y="46"/>
                  </a:cubicBezTo>
                  <a:cubicBezTo>
                    <a:pt x="60" y="141"/>
                    <a:pt x="1" y="344"/>
                    <a:pt x="96" y="498"/>
                  </a:cubicBezTo>
                  <a:lnTo>
                    <a:pt x="5192" y="9321"/>
                  </a:lnTo>
                  <a:cubicBezTo>
                    <a:pt x="5704" y="10226"/>
                    <a:pt x="6668" y="10773"/>
                    <a:pt x="7704" y="10773"/>
                  </a:cubicBezTo>
                  <a:lnTo>
                    <a:pt x="23254" y="10773"/>
                  </a:lnTo>
                  <a:cubicBezTo>
                    <a:pt x="24290" y="10773"/>
                    <a:pt x="25254" y="10226"/>
                    <a:pt x="25766" y="9321"/>
                  </a:cubicBezTo>
                  <a:lnTo>
                    <a:pt x="30862" y="498"/>
                  </a:lnTo>
                  <a:cubicBezTo>
                    <a:pt x="30957" y="344"/>
                    <a:pt x="30898" y="141"/>
                    <a:pt x="30743" y="46"/>
                  </a:cubicBezTo>
                  <a:cubicBezTo>
                    <a:pt x="30688" y="15"/>
                    <a:pt x="30629" y="0"/>
                    <a:pt x="30572" y="0"/>
                  </a:cubicBezTo>
                  <a:cubicBezTo>
                    <a:pt x="30455" y="0"/>
                    <a:pt x="30342" y="61"/>
                    <a:pt x="30278" y="165"/>
                  </a:cubicBezTo>
                  <a:lnTo>
                    <a:pt x="25194" y="8987"/>
                  </a:lnTo>
                  <a:cubicBezTo>
                    <a:pt x="24790" y="9678"/>
                    <a:pt x="24051" y="10107"/>
                    <a:pt x="23254" y="10107"/>
                  </a:cubicBezTo>
                  <a:lnTo>
                    <a:pt x="7704" y="10107"/>
                  </a:lnTo>
                  <a:cubicBezTo>
                    <a:pt x="6906" y="10107"/>
                    <a:pt x="6168" y="9678"/>
                    <a:pt x="5763" y="8987"/>
                  </a:cubicBezTo>
                  <a:lnTo>
                    <a:pt x="668" y="165"/>
                  </a:lnTo>
                  <a:cubicBezTo>
                    <a:pt x="612" y="61"/>
                    <a:pt x="502" y="0"/>
                    <a:pt x="385" y="0"/>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5" name="Google Shape;835;gdc32f7adc0_0_173"/>
            <p:cNvSpPr/>
            <p:nvPr/>
          </p:nvSpPr>
          <p:spPr>
            <a:xfrm>
              <a:off x="6011177" y="4890370"/>
              <a:ext cx="1326334" cy="1166764"/>
            </a:xfrm>
            <a:custGeom>
              <a:avLst/>
              <a:gdLst/>
              <a:ahLst/>
              <a:cxnLst/>
              <a:rect l="l" t="t" r="r" b="b"/>
              <a:pathLst>
                <a:path w="33148" h="29159" extrusionOk="0">
                  <a:moveTo>
                    <a:pt x="9514" y="1"/>
                  </a:moveTo>
                  <a:cubicBezTo>
                    <a:pt x="8668" y="1"/>
                    <a:pt x="7894" y="441"/>
                    <a:pt x="7478" y="1168"/>
                  </a:cubicBezTo>
                  <a:lnTo>
                    <a:pt x="417" y="13407"/>
                  </a:lnTo>
                  <a:cubicBezTo>
                    <a:pt x="0" y="14134"/>
                    <a:pt x="0" y="15027"/>
                    <a:pt x="417" y="15753"/>
                  </a:cubicBezTo>
                  <a:lnTo>
                    <a:pt x="7478" y="27981"/>
                  </a:lnTo>
                  <a:cubicBezTo>
                    <a:pt x="7894" y="28707"/>
                    <a:pt x="8668" y="29159"/>
                    <a:pt x="9514" y="29159"/>
                  </a:cubicBezTo>
                  <a:lnTo>
                    <a:pt x="23634" y="29159"/>
                  </a:lnTo>
                  <a:cubicBezTo>
                    <a:pt x="24480" y="29159"/>
                    <a:pt x="25242" y="28707"/>
                    <a:pt x="25670" y="27981"/>
                  </a:cubicBezTo>
                  <a:lnTo>
                    <a:pt x="32731" y="15753"/>
                  </a:lnTo>
                  <a:cubicBezTo>
                    <a:pt x="33147" y="15027"/>
                    <a:pt x="33147" y="14134"/>
                    <a:pt x="32731" y="13407"/>
                  </a:cubicBezTo>
                  <a:lnTo>
                    <a:pt x="25670" y="1168"/>
                  </a:lnTo>
                  <a:cubicBezTo>
                    <a:pt x="25242" y="441"/>
                    <a:pt x="24480" y="1"/>
                    <a:pt x="23634"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6" name="Google Shape;836;gdc32f7adc0_0_173"/>
            <p:cNvSpPr/>
            <p:nvPr/>
          </p:nvSpPr>
          <p:spPr>
            <a:xfrm>
              <a:off x="6081197" y="4956370"/>
              <a:ext cx="1186291" cy="1034763"/>
            </a:xfrm>
            <a:custGeom>
              <a:avLst/>
              <a:gdLst/>
              <a:ahLst/>
              <a:cxnLst/>
              <a:rect l="l" t="t" r="r" b="b"/>
              <a:pathLst>
                <a:path w="29648" h="25861" extrusionOk="0">
                  <a:moveTo>
                    <a:pt x="7918" y="0"/>
                  </a:moveTo>
                  <a:cubicBezTo>
                    <a:pt x="7573" y="0"/>
                    <a:pt x="7252" y="191"/>
                    <a:pt x="7073" y="488"/>
                  </a:cubicBezTo>
                  <a:lnTo>
                    <a:pt x="167" y="12442"/>
                  </a:lnTo>
                  <a:cubicBezTo>
                    <a:pt x="1" y="12752"/>
                    <a:pt x="1" y="13121"/>
                    <a:pt x="167" y="13418"/>
                  </a:cubicBezTo>
                  <a:lnTo>
                    <a:pt x="7073" y="25372"/>
                  </a:lnTo>
                  <a:cubicBezTo>
                    <a:pt x="7252" y="25682"/>
                    <a:pt x="7573" y="25860"/>
                    <a:pt x="7918" y="25860"/>
                  </a:cubicBezTo>
                  <a:lnTo>
                    <a:pt x="21718" y="25860"/>
                  </a:lnTo>
                  <a:cubicBezTo>
                    <a:pt x="22075" y="25860"/>
                    <a:pt x="22396" y="25682"/>
                    <a:pt x="22575" y="25372"/>
                  </a:cubicBezTo>
                  <a:lnTo>
                    <a:pt x="29469" y="13418"/>
                  </a:lnTo>
                  <a:cubicBezTo>
                    <a:pt x="29647" y="13121"/>
                    <a:pt x="29647" y="12752"/>
                    <a:pt x="29469" y="12442"/>
                  </a:cubicBezTo>
                  <a:lnTo>
                    <a:pt x="22575" y="488"/>
                  </a:lnTo>
                  <a:cubicBezTo>
                    <a:pt x="22396" y="191"/>
                    <a:pt x="22075" y="0"/>
                    <a:pt x="21718" y="0"/>
                  </a:cubicBezTo>
                  <a:close/>
                </a:path>
              </a:pathLst>
            </a:custGeom>
            <a:solidFill>
              <a:srgbClr val="F49290"/>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2</a:t>
              </a:r>
              <a:endParaRPr sz="2200" b="0" i="0" u="none" strike="noStrike" cap="none">
                <a:solidFill>
                  <a:srgbClr val="404040"/>
                </a:solidFill>
                <a:latin typeface="Open Sans" pitchFamily="2" charset="0"/>
                <a:ea typeface="Open Sans"/>
                <a:cs typeface="Open Sans"/>
                <a:sym typeface="Open Sans"/>
              </a:endParaRPr>
            </a:p>
          </p:txBody>
        </p:sp>
        <p:sp>
          <p:nvSpPr>
            <p:cNvPr id="837" name="Google Shape;837;gdc32f7adc0_0_173"/>
            <p:cNvSpPr/>
            <p:nvPr/>
          </p:nvSpPr>
          <p:spPr>
            <a:xfrm>
              <a:off x="6669813" y="5593153"/>
              <a:ext cx="24" cy="24"/>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grpSp>
      <p:grpSp>
        <p:nvGrpSpPr>
          <p:cNvPr id="838" name="Google Shape;838;gdc32f7adc0_0_173"/>
          <p:cNvGrpSpPr/>
          <p:nvPr/>
        </p:nvGrpSpPr>
        <p:grpSpPr>
          <a:xfrm>
            <a:off x="10310871" y="4782134"/>
            <a:ext cx="906239" cy="1200045"/>
            <a:chOff x="8922173" y="4890370"/>
            <a:chExt cx="1326815" cy="1756983"/>
          </a:xfrm>
        </p:grpSpPr>
        <p:sp>
          <p:nvSpPr>
            <p:cNvPr id="839" name="Google Shape;839;gdc32f7adc0_0_173"/>
            <p:cNvSpPr/>
            <p:nvPr/>
          </p:nvSpPr>
          <p:spPr>
            <a:xfrm>
              <a:off x="9572434" y="6106114"/>
              <a:ext cx="26727" cy="386881"/>
            </a:xfrm>
            <a:custGeom>
              <a:avLst/>
              <a:gdLst/>
              <a:ahLst/>
              <a:cxnLst/>
              <a:rect l="l" t="t" r="r" b="b"/>
              <a:pathLst>
                <a:path w="668" h="9669" extrusionOk="0">
                  <a:moveTo>
                    <a:pt x="334" y="1"/>
                  </a:moveTo>
                  <a:cubicBezTo>
                    <a:pt x="144" y="1"/>
                    <a:pt x="1" y="155"/>
                    <a:pt x="1" y="334"/>
                  </a:cubicBezTo>
                  <a:lnTo>
                    <a:pt x="1" y="9335"/>
                  </a:lnTo>
                  <a:cubicBezTo>
                    <a:pt x="1" y="9526"/>
                    <a:pt x="144" y="9668"/>
                    <a:pt x="334" y="9668"/>
                  </a:cubicBezTo>
                  <a:cubicBezTo>
                    <a:pt x="513" y="9668"/>
                    <a:pt x="668" y="9526"/>
                    <a:pt x="668" y="9335"/>
                  </a:cubicBezTo>
                  <a:lnTo>
                    <a:pt x="668" y="334"/>
                  </a:lnTo>
                  <a:cubicBezTo>
                    <a:pt x="668" y="155"/>
                    <a:pt x="513" y="1"/>
                    <a:pt x="334" y="1"/>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0" name="Google Shape;840;gdc32f7adc0_0_173"/>
            <p:cNvSpPr/>
            <p:nvPr/>
          </p:nvSpPr>
          <p:spPr>
            <a:xfrm>
              <a:off x="9495252" y="6466256"/>
              <a:ext cx="180616" cy="181097"/>
            </a:xfrm>
            <a:custGeom>
              <a:avLst/>
              <a:gdLst/>
              <a:ahLst/>
              <a:cxnLst/>
              <a:rect l="l" t="t" r="r" b="b"/>
              <a:pathLst>
                <a:path w="4514" h="4526" extrusionOk="0">
                  <a:moveTo>
                    <a:pt x="2263" y="667"/>
                  </a:moveTo>
                  <a:cubicBezTo>
                    <a:pt x="3132" y="667"/>
                    <a:pt x="3847" y="1382"/>
                    <a:pt x="3847" y="2263"/>
                  </a:cubicBezTo>
                  <a:cubicBezTo>
                    <a:pt x="3847" y="3132"/>
                    <a:pt x="3132"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01" y="4525"/>
                    <a:pt x="4513" y="3501"/>
                    <a:pt x="4513" y="2263"/>
                  </a:cubicBezTo>
                  <a:cubicBezTo>
                    <a:pt x="4513" y="1013"/>
                    <a:pt x="3501" y="1"/>
                    <a:pt x="2263" y="1"/>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1" name="Google Shape;841;gdc32f7adc0_0_173"/>
            <p:cNvSpPr/>
            <p:nvPr/>
          </p:nvSpPr>
          <p:spPr>
            <a:xfrm>
              <a:off x="8966506" y="5701760"/>
              <a:ext cx="1238667" cy="431095"/>
            </a:xfrm>
            <a:custGeom>
              <a:avLst/>
              <a:gdLst/>
              <a:ahLst/>
              <a:cxnLst/>
              <a:rect l="l" t="t" r="r" b="b"/>
              <a:pathLst>
                <a:path w="30957" h="10774" extrusionOk="0">
                  <a:moveTo>
                    <a:pt x="379" y="0"/>
                  </a:moveTo>
                  <a:cubicBezTo>
                    <a:pt x="322" y="0"/>
                    <a:pt x="265" y="15"/>
                    <a:pt x="214" y="46"/>
                  </a:cubicBezTo>
                  <a:cubicBezTo>
                    <a:pt x="48" y="141"/>
                    <a:pt x="0" y="344"/>
                    <a:pt x="95" y="498"/>
                  </a:cubicBezTo>
                  <a:lnTo>
                    <a:pt x="5179" y="9321"/>
                  </a:lnTo>
                  <a:cubicBezTo>
                    <a:pt x="5703" y="10226"/>
                    <a:pt x="6668" y="10773"/>
                    <a:pt x="7703" y="10773"/>
                  </a:cubicBezTo>
                  <a:lnTo>
                    <a:pt x="23241" y="10773"/>
                  </a:lnTo>
                  <a:cubicBezTo>
                    <a:pt x="24277" y="10773"/>
                    <a:pt x="25253" y="10226"/>
                    <a:pt x="25765" y="9321"/>
                  </a:cubicBezTo>
                  <a:lnTo>
                    <a:pt x="30861" y="498"/>
                  </a:lnTo>
                  <a:cubicBezTo>
                    <a:pt x="30956" y="344"/>
                    <a:pt x="30897" y="141"/>
                    <a:pt x="30742" y="46"/>
                  </a:cubicBezTo>
                  <a:cubicBezTo>
                    <a:pt x="30687" y="15"/>
                    <a:pt x="30629" y="0"/>
                    <a:pt x="30571" y="0"/>
                  </a:cubicBezTo>
                  <a:cubicBezTo>
                    <a:pt x="30454" y="0"/>
                    <a:pt x="30342" y="61"/>
                    <a:pt x="30278" y="165"/>
                  </a:cubicBezTo>
                  <a:lnTo>
                    <a:pt x="25182" y="8987"/>
                  </a:lnTo>
                  <a:cubicBezTo>
                    <a:pt x="24789" y="9678"/>
                    <a:pt x="24039" y="10107"/>
                    <a:pt x="23241" y="10107"/>
                  </a:cubicBezTo>
                  <a:lnTo>
                    <a:pt x="7703" y="10107"/>
                  </a:lnTo>
                  <a:cubicBezTo>
                    <a:pt x="6906" y="10107"/>
                    <a:pt x="6167" y="9678"/>
                    <a:pt x="5763" y="8987"/>
                  </a:cubicBezTo>
                  <a:lnTo>
                    <a:pt x="667" y="165"/>
                  </a:lnTo>
                  <a:cubicBezTo>
                    <a:pt x="611" y="61"/>
                    <a:pt x="496" y="0"/>
                    <a:pt x="379" y="0"/>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2" name="Google Shape;842;gdc32f7adc0_0_173"/>
            <p:cNvSpPr/>
            <p:nvPr/>
          </p:nvSpPr>
          <p:spPr>
            <a:xfrm>
              <a:off x="8922173" y="4890370"/>
              <a:ext cx="1326815" cy="1166764"/>
            </a:xfrm>
            <a:custGeom>
              <a:avLst/>
              <a:gdLst/>
              <a:ahLst/>
              <a:cxnLst/>
              <a:rect l="l" t="t" r="r" b="b"/>
              <a:pathLst>
                <a:path w="33160" h="29159" extrusionOk="0">
                  <a:moveTo>
                    <a:pt x="9514" y="1"/>
                  </a:moveTo>
                  <a:cubicBezTo>
                    <a:pt x="8680" y="1"/>
                    <a:pt x="7906" y="441"/>
                    <a:pt x="7490" y="1168"/>
                  </a:cubicBezTo>
                  <a:lnTo>
                    <a:pt x="429" y="13407"/>
                  </a:lnTo>
                  <a:cubicBezTo>
                    <a:pt x="1" y="14134"/>
                    <a:pt x="1" y="15027"/>
                    <a:pt x="429" y="15753"/>
                  </a:cubicBezTo>
                  <a:lnTo>
                    <a:pt x="7490" y="27981"/>
                  </a:lnTo>
                  <a:cubicBezTo>
                    <a:pt x="7906" y="28707"/>
                    <a:pt x="8680" y="29159"/>
                    <a:pt x="9514" y="29159"/>
                  </a:cubicBezTo>
                  <a:lnTo>
                    <a:pt x="23647" y="29159"/>
                  </a:lnTo>
                  <a:cubicBezTo>
                    <a:pt x="24480" y="29159"/>
                    <a:pt x="25254" y="28707"/>
                    <a:pt x="25671" y="27981"/>
                  </a:cubicBezTo>
                  <a:lnTo>
                    <a:pt x="32743" y="15753"/>
                  </a:lnTo>
                  <a:cubicBezTo>
                    <a:pt x="33160" y="15027"/>
                    <a:pt x="33160" y="14134"/>
                    <a:pt x="32743" y="13407"/>
                  </a:cubicBezTo>
                  <a:lnTo>
                    <a:pt x="25671" y="1168"/>
                  </a:lnTo>
                  <a:cubicBezTo>
                    <a:pt x="25254" y="441"/>
                    <a:pt x="24480" y="1"/>
                    <a:pt x="23647"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3" name="Google Shape;843;gdc32f7adc0_0_173"/>
            <p:cNvSpPr/>
            <p:nvPr/>
          </p:nvSpPr>
          <p:spPr>
            <a:xfrm>
              <a:off x="8992672" y="4956370"/>
              <a:ext cx="1186291" cy="1034763"/>
            </a:xfrm>
            <a:custGeom>
              <a:avLst/>
              <a:gdLst/>
              <a:ahLst/>
              <a:cxnLst/>
              <a:rect l="l" t="t" r="r" b="b"/>
              <a:pathLst>
                <a:path w="29648" h="25861" extrusionOk="0">
                  <a:moveTo>
                    <a:pt x="7919" y="0"/>
                  </a:moveTo>
                  <a:cubicBezTo>
                    <a:pt x="7573" y="0"/>
                    <a:pt x="7252" y="191"/>
                    <a:pt x="7073" y="488"/>
                  </a:cubicBezTo>
                  <a:lnTo>
                    <a:pt x="168" y="12442"/>
                  </a:lnTo>
                  <a:cubicBezTo>
                    <a:pt x="1" y="12752"/>
                    <a:pt x="1" y="13121"/>
                    <a:pt x="168" y="13418"/>
                  </a:cubicBezTo>
                  <a:lnTo>
                    <a:pt x="7073" y="25372"/>
                  </a:lnTo>
                  <a:cubicBezTo>
                    <a:pt x="7252" y="25682"/>
                    <a:pt x="7573" y="25860"/>
                    <a:pt x="7919" y="25860"/>
                  </a:cubicBezTo>
                  <a:lnTo>
                    <a:pt x="21718" y="25860"/>
                  </a:lnTo>
                  <a:cubicBezTo>
                    <a:pt x="22075" y="25860"/>
                    <a:pt x="22397" y="25682"/>
                    <a:pt x="22575" y="25372"/>
                  </a:cubicBezTo>
                  <a:lnTo>
                    <a:pt x="29469" y="13418"/>
                  </a:lnTo>
                  <a:cubicBezTo>
                    <a:pt x="29647" y="13121"/>
                    <a:pt x="29647" y="12752"/>
                    <a:pt x="29469" y="12442"/>
                  </a:cubicBezTo>
                  <a:lnTo>
                    <a:pt x="22575" y="488"/>
                  </a:lnTo>
                  <a:cubicBezTo>
                    <a:pt x="22397" y="191"/>
                    <a:pt x="22075" y="0"/>
                    <a:pt x="21718" y="0"/>
                  </a:cubicBezTo>
                  <a:close/>
                </a:path>
              </a:pathLst>
            </a:custGeom>
            <a:solidFill>
              <a:srgbClr val="6EA1C4"/>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4</a:t>
              </a:r>
              <a:endParaRPr sz="2200" b="0" i="0" u="none" strike="noStrike" cap="none">
                <a:solidFill>
                  <a:srgbClr val="404040"/>
                </a:solidFill>
                <a:latin typeface="Open Sans" pitchFamily="2" charset="0"/>
                <a:ea typeface="Open Sans"/>
                <a:cs typeface="Open Sans"/>
                <a:sym typeface="Open Sans"/>
              </a:endParaRPr>
            </a:p>
          </p:txBody>
        </p:sp>
      </p:grpSp>
      <p:grpSp>
        <p:nvGrpSpPr>
          <p:cNvPr id="844" name="Google Shape;844;gdc32f7adc0_0_173"/>
          <p:cNvGrpSpPr/>
          <p:nvPr/>
        </p:nvGrpSpPr>
        <p:grpSpPr>
          <a:xfrm>
            <a:off x="7983116" y="4436220"/>
            <a:ext cx="905907" cy="1196782"/>
            <a:chOff x="7464775" y="3721360"/>
            <a:chExt cx="1326334" cy="1752209"/>
          </a:xfrm>
        </p:grpSpPr>
        <p:sp>
          <p:nvSpPr>
            <p:cNvPr id="845" name="Google Shape;845;gdc32f7adc0_0_173"/>
            <p:cNvSpPr/>
            <p:nvPr/>
          </p:nvSpPr>
          <p:spPr>
            <a:xfrm>
              <a:off x="8114554" y="3875203"/>
              <a:ext cx="26727" cy="386881"/>
            </a:xfrm>
            <a:custGeom>
              <a:avLst/>
              <a:gdLst/>
              <a:ahLst/>
              <a:cxnLst/>
              <a:rect l="l" t="t" r="r" b="b"/>
              <a:pathLst>
                <a:path w="668" h="9669" extrusionOk="0">
                  <a:moveTo>
                    <a:pt x="334" y="1"/>
                  </a:moveTo>
                  <a:cubicBezTo>
                    <a:pt x="155" y="1"/>
                    <a:pt x="1" y="144"/>
                    <a:pt x="1" y="334"/>
                  </a:cubicBezTo>
                  <a:lnTo>
                    <a:pt x="1" y="9335"/>
                  </a:lnTo>
                  <a:cubicBezTo>
                    <a:pt x="1" y="9526"/>
                    <a:pt x="155" y="9669"/>
                    <a:pt x="334" y="9669"/>
                  </a:cubicBezTo>
                  <a:cubicBezTo>
                    <a:pt x="524" y="9669"/>
                    <a:pt x="667" y="9526"/>
                    <a:pt x="667" y="9335"/>
                  </a:cubicBezTo>
                  <a:lnTo>
                    <a:pt x="667" y="334"/>
                  </a:lnTo>
                  <a:cubicBezTo>
                    <a:pt x="667" y="144"/>
                    <a:pt x="524" y="1"/>
                    <a:pt x="334" y="1"/>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6" name="Google Shape;846;gdc32f7adc0_0_173"/>
            <p:cNvSpPr/>
            <p:nvPr/>
          </p:nvSpPr>
          <p:spPr>
            <a:xfrm>
              <a:off x="8037373" y="3721360"/>
              <a:ext cx="181097" cy="180576"/>
            </a:xfrm>
            <a:custGeom>
              <a:avLst/>
              <a:gdLst/>
              <a:ahLst/>
              <a:cxnLst/>
              <a:rect l="l" t="t" r="r" b="b"/>
              <a:pathLst>
                <a:path w="4526" h="4513" extrusionOk="0">
                  <a:moveTo>
                    <a:pt x="2263" y="667"/>
                  </a:moveTo>
                  <a:cubicBezTo>
                    <a:pt x="3144" y="667"/>
                    <a:pt x="3858" y="1381"/>
                    <a:pt x="3858" y="2250"/>
                  </a:cubicBezTo>
                  <a:cubicBezTo>
                    <a:pt x="3858" y="3131"/>
                    <a:pt x="3144" y="3846"/>
                    <a:pt x="2263" y="3846"/>
                  </a:cubicBezTo>
                  <a:cubicBezTo>
                    <a:pt x="1394" y="3846"/>
                    <a:pt x="679" y="3131"/>
                    <a:pt x="679" y="2250"/>
                  </a:cubicBezTo>
                  <a:cubicBezTo>
                    <a:pt x="679" y="1381"/>
                    <a:pt x="1394" y="667"/>
                    <a:pt x="2263" y="667"/>
                  </a:cubicBezTo>
                  <a:close/>
                  <a:moveTo>
                    <a:pt x="2263" y="0"/>
                  </a:moveTo>
                  <a:cubicBezTo>
                    <a:pt x="1025" y="0"/>
                    <a:pt x="1" y="1012"/>
                    <a:pt x="1" y="2250"/>
                  </a:cubicBezTo>
                  <a:cubicBezTo>
                    <a:pt x="1" y="3501"/>
                    <a:pt x="1025" y="4513"/>
                    <a:pt x="2263" y="4513"/>
                  </a:cubicBezTo>
                  <a:cubicBezTo>
                    <a:pt x="3513" y="4513"/>
                    <a:pt x="4525" y="3501"/>
                    <a:pt x="4525" y="2250"/>
                  </a:cubicBezTo>
                  <a:cubicBezTo>
                    <a:pt x="4525" y="1012"/>
                    <a:pt x="3513" y="0"/>
                    <a:pt x="2263" y="0"/>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7" name="Google Shape;847;gdc32f7adc0_0_173"/>
            <p:cNvSpPr/>
            <p:nvPr/>
          </p:nvSpPr>
          <p:spPr>
            <a:xfrm>
              <a:off x="7508587" y="4235345"/>
              <a:ext cx="1238707" cy="431175"/>
            </a:xfrm>
            <a:custGeom>
              <a:avLst/>
              <a:gdLst/>
              <a:ahLst/>
              <a:cxnLst/>
              <a:rect l="l" t="t" r="r" b="b"/>
              <a:pathLst>
                <a:path w="30958" h="10776" extrusionOk="0">
                  <a:moveTo>
                    <a:pt x="7704" y="1"/>
                  </a:moveTo>
                  <a:cubicBezTo>
                    <a:pt x="6668" y="1"/>
                    <a:pt x="5704" y="560"/>
                    <a:pt x="5192" y="1453"/>
                  </a:cubicBezTo>
                  <a:lnTo>
                    <a:pt x="96" y="10276"/>
                  </a:lnTo>
                  <a:cubicBezTo>
                    <a:pt x="1" y="10431"/>
                    <a:pt x="60" y="10645"/>
                    <a:pt x="215" y="10728"/>
                  </a:cubicBezTo>
                  <a:cubicBezTo>
                    <a:pt x="270" y="10760"/>
                    <a:pt x="329" y="10774"/>
                    <a:pt x="386" y="10774"/>
                  </a:cubicBezTo>
                  <a:cubicBezTo>
                    <a:pt x="503" y="10774"/>
                    <a:pt x="616" y="10713"/>
                    <a:pt x="680" y="10609"/>
                  </a:cubicBezTo>
                  <a:lnTo>
                    <a:pt x="5763" y="1787"/>
                  </a:lnTo>
                  <a:cubicBezTo>
                    <a:pt x="6168" y="1096"/>
                    <a:pt x="6906" y="668"/>
                    <a:pt x="7704" y="668"/>
                  </a:cubicBezTo>
                  <a:lnTo>
                    <a:pt x="23254" y="668"/>
                  </a:lnTo>
                  <a:cubicBezTo>
                    <a:pt x="24051" y="668"/>
                    <a:pt x="24790" y="1096"/>
                    <a:pt x="25194" y="1787"/>
                  </a:cubicBezTo>
                  <a:lnTo>
                    <a:pt x="30290" y="10609"/>
                  </a:lnTo>
                  <a:cubicBezTo>
                    <a:pt x="30350" y="10716"/>
                    <a:pt x="30457" y="10776"/>
                    <a:pt x="30576" y="10776"/>
                  </a:cubicBezTo>
                  <a:cubicBezTo>
                    <a:pt x="30636" y="10776"/>
                    <a:pt x="30695" y="10764"/>
                    <a:pt x="30743" y="10728"/>
                  </a:cubicBezTo>
                  <a:cubicBezTo>
                    <a:pt x="30898" y="10645"/>
                    <a:pt x="30957" y="10431"/>
                    <a:pt x="30862" y="10276"/>
                  </a:cubicBezTo>
                  <a:lnTo>
                    <a:pt x="25778" y="1453"/>
                  </a:lnTo>
                  <a:cubicBezTo>
                    <a:pt x="25254" y="560"/>
                    <a:pt x="24290" y="1"/>
                    <a:pt x="23254" y="1"/>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8" name="Google Shape;848;gdc32f7adc0_0_173"/>
            <p:cNvSpPr/>
            <p:nvPr/>
          </p:nvSpPr>
          <p:spPr>
            <a:xfrm>
              <a:off x="7464775" y="4306805"/>
              <a:ext cx="1326334" cy="1166764"/>
            </a:xfrm>
            <a:custGeom>
              <a:avLst/>
              <a:gdLst/>
              <a:ahLst/>
              <a:cxnLst/>
              <a:rect l="l" t="t" r="r" b="b"/>
              <a:pathLst>
                <a:path w="33148" h="29159" extrusionOk="0">
                  <a:moveTo>
                    <a:pt x="9514" y="1"/>
                  </a:moveTo>
                  <a:cubicBezTo>
                    <a:pt x="8680" y="1"/>
                    <a:pt x="7906" y="453"/>
                    <a:pt x="7478" y="1180"/>
                  </a:cubicBezTo>
                  <a:lnTo>
                    <a:pt x="417" y="13407"/>
                  </a:lnTo>
                  <a:cubicBezTo>
                    <a:pt x="0" y="14134"/>
                    <a:pt x="0" y="15026"/>
                    <a:pt x="417" y="15753"/>
                  </a:cubicBezTo>
                  <a:lnTo>
                    <a:pt x="7478" y="27992"/>
                  </a:lnTo>
                  <a:cubicBezTo>
                    <a:pt x="7906" y="28719"/>
                    <a:pt x="8680" y="29159"/>
                    <a:pt x="9514" y="29159"/>
                  </a:cubicBezTo>
                  <a:lnTo>
                    <a:pt x="23646" y="29159"/>
                  </a:lnTo>
                  <a:cubicBezTo>
                    <a:pt x="24480" y="29159"/>
                    <a:pt x="25254" y="28719"/>
                    <a:pt x="25670" y="27992"/>
                  </a:cubicBezTo>
                  <a:lnTo>
                    <a:pt x="32731" y="15753"/>
                  </a:lnTo>
                  <a:cubicBezTo>
                    <a:pt x="33147" y="15026"/>
                    <a:pt x="33147" y="14134"/>
                    <a:pt x="32731" y="13407"/>
                  </a:cubicBezTo>
                  <a:lnTo>
                    <a:pt x="25670" y="1180"/>
                  </a:lnTo>
                  <a:cubicBezTo>
                    <a:pt x="25254" y="453"/>
                    <a:pt x="24480" y="1"/>
                    <a:pt x="23646"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9" name="Google Shape;849;gdc32f7adc0_0_173"/>
            <p:cNvSpPr/>
            <p:nvPr/>
          </p:nvSpPr>
          <p:spPr>
            <a:xfrm>
              <a:off x="7534794" y="4372785"/>
              <a:ext cx="1186291" cy="1034803"/>
            </a:xfrm>
            <a:custGeom>
              <a:avLst/>
              <a:gdLst/>
              <a:ahLst/>
              <a:cxnLst/>
              <a:rect l="l" t="t" r="r" b="b"/>
              <a:pathLst>
                <a:path w="29648" h="25862" extrusionOk="0">
                  <a:moveTo>
                    <a:pt x="7930" y="1"/>
                  </a:moveTo>
                  <a:cubicBezTo>
                    <a:pt x="7573" y="1"/>
                    <a:pt x="7252" y="179"/>
                    <a:pt x="7073" y="489"/>
                  </a:cubicBezTo>
                  <a:lnTo>
                    <a:pt x="179" y="12443"/>
                  </a:lnTo>
                  <a:cubicBezTo>
                    <a:pt x="1" y="12740"/>
                    <a:pt x="1" y="13121"/>
                    <a:pt x="179" y="13419"/>
                  </a:cubicBezTo>
                  <a:lnTo>
                    <a:pt x="7073" y="25373"/>
                  </a:lnTo>
                  <a:cubicBezTo>
                    <a:pt x="7252" y="25671"/>
                    <a:pt x="7573" y="25861"/>
                    <a:pt x="7930" y="25861"/>
                  </a:cubicBezTo>
                  <a:lnTo>
                    <a:pt x="21730" y="25861"/>
                  </a:lnTo>
                  <a:cubicBezTo>
                    <a:pt x="22075" y="25861"/>
                    <a:pt x="22396" y="25671"/>
                    <a:pt x="22575" y="25373"/>
                  </a:cubicBezTo>
                  <a:lnTo>
                    <a:pt x="29481" y="13419"/>
                  </a:lnTo>
                  <a:cubicBezTo>
                    <a:pt x="29647" y="13121"/>
                    <a:pt x="29647" y="12740"/>
                    <a:pt x="29481" y="12443"/>
                  </a:cubicBezTo>
                  <a:lnTo>
                    <a:pt x="22575" y="489"/>
                  </a:lnTo>
                  <a:cubicBezTo>
                    <a:pt x="22396" y="179"/>
                    <a:pt x="22075" y="1"/>
                    <a:pt x="21730" y="1"/>
                  </a:cubicBezTo>
                  <a:close/>
                </a:path>
              </a:pathLst>
            </a:custGeom>
            <a:solidFill>
              <a:srgbClr val="FFDD71"/>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3</a:t>
              </a:r>
              <a:endParaRPr sz="2200" b="0" i="0" u="none" strike="noStrike" cap="none">
                <a:solidFill>
                  <a:srgbClr val="404040"/>
                </a:solidFill>
                <a:latin typeface="Open Sans" pitchFamily="2" charset="0"/>
                <a:ea typeface="Open Sans"/>
                <a:cs typeface="Open Sans"/>
                <a:sym typeface="Open Sans"/>
              </a:endParaRPr>
            </a:p>
          </p:txBody>
        </p:sp>
      </p:grpSp>
      <p:sp>
        <p:nvSpPr>
          <p:cNvPr id="850" name="Google Shape;850;gdc32f7adc0_0_173"/>
          <p:cNvSpPr/>
          <p:nvPr/>
        </p:nvSpPr>
        <p:spPr>
          <a:xfrm>
            <a:off x="1215275" y="1207327"/>
            <a:ext cx="4804737" cy="3122480"/>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E4B363"/>
            </a:solidFill>
            <a:prstDash val="solid"/>
            <a:round/>
            <a:headEnd type="none" w="sm" len="sm"/>
            <a:tailEnd type="none" w="sm" len="sm"/>
          </a:ln>
        </p:spPr>
        <p:txBody>
          <a:bodyPr spcFirstLastPara="1" wrap="square" lIns="91425" tIns="91425" rIns="91425" bIns="137150" anchor="ctr" anchorCtr="0">
            <a:noAutofit/>
          </a:bodyPr>
          <a:lstStyle/>
          <a:p>
            <a:pPr marL="50800" marR="0" lvl="1" indent="0" algn="ctr" rtl="0">
              <a:lnSpc>
                <a:spcPct val="114000"/>
              </a:lnSpc>
              <a:spcBef>
                <a:spcPct val="0"/>
              </a:spcBef>
              <a:spcAft>
                <a:spcPct val="0"/>
              </a:spcAft>
              <a:buClr>
                <a:srgbClr val="000000"/>
              </a:buClr>
              <a:buSzPts val="1800"/>
              <a:buFont typeface="Arial"/>
              <a:buNone/>
            </a:pPr>
            <a:r>
              <a:rPr lang="en-US" sz="2200" b="1">
                <a:solidFill>
                  <a:srgbClr val="404040"/>
                </a:solidFill>
                <a:latin typeface="Open Sans" pitchFamily="2" charset="0"/>
                <a:ea typeface="Open Sans"/>
                <a:cs typeface="Open Sans"/>
              </a:rPr>
              <a:t>Isolation:</a:t>
            </a:r>
          </a:p>
          <a:p>
            <a:pPr marL="50800" marR="0" lvl="1" indent="0" algn="ctr" rtl="0">
              <a:lnSpc>
                <a:spcPct val="114000"/>
              </a:lnSpc>
              <a:spcBef>
                <a:spcPct val="0"/>
              </a:spcBef>
              <a:spcAft>
                <a:spcPct val="0"/>
              </a:spcAft>
              <a:buClr>
                <a:srgbClr val="000000"/>
              </a:buClr>
              <a:buSzPts val="1800"/>
              <a:buFont typeface="Arial"/>
              <a:buNone/>
            </a:pPr>
            <a:r>
              <a:rPr lang="en-US" sz="2200">
                <a:solidFill>
                  <a:srgbClr val="404040"/>
                </a:solidFill>
                <a:latin typeface="Open Sans" pitchFamily="2" charset="0"/>
                <a:ea typeface="Open Sans"/>
                <a:cs typeface="Open Sans"/>
              </a:rPr>
              <a:t> A sandbox creates a segregated environment that mimics a real operating system, allowing suspicious programs to execute without affecting the real </a:t>
            </a:r>
            <a:br>
              <a:rPr lang="en-US" sz="2200">
                <a:solidFill>
                  <a:srgbClr val="404040"/>
                </a:solidFill>
                <a:latin typeface="Open Sans" pitchFamily="2" charset="0"/>
                <a:ea typeface="Open Sans"/>
                <a:cs typeface="Open Sans"/>
              </a:rPr>
            </a:br>
            <a:r>
              <a:rPr lang="en-US" sz="2200">
                <a:solidFill>
                  <a:srgbClr val="404040"/>
                </a:solidFill>
                <a:latin typeface="Open Sans" pitchFamily="2" charset="0"/>
                <a:ea typeface="Open Sans"/>
                <a:cs typeface="Open Sans"/>
              </a:rPr>
              <a:t>system or network.</a:t>
            </a:r>
          </a:p>
        </p:txBody>
      </p:sp>
      <p:grpSp>
        <p:nvGrpSpPr>
          <p:cNvPr id="851" name="Google Shape;851;gdc32f7adc0_0_173"/>
          <p:cNvGrpSpPr/>
          <p:nvPr/>
        </p:nvGrpSpPr>
        <p:grpSpPr>
          <a:xfrm>
            <a:off x="3164529" y="4461183"/>
            <a:ext cx="906233" cy="1196782"/>
            <a:chOff x="2800753" y="3747274"/>
            <a:chExt cx="1326815" cy="1752209"/>
          </a:xfrm>
        </p:grpSpPr>
        <p:sp>
          <p:nvSpPr>
            <p:cNvPr id="852" name="Google Shape;852;gdc32f7adc0_0_173"/>
            <p:cNvSpPr/>
            <p:nvPr/>
          </p:nvSpPr>
          <p:spPr>
            <a:xfrm>
              <a:off x="3373831" y="3747274"/>
              <a:ext cx="180576" cy="180576"/>
            </a:xfrm>
            <a:custGeom>
              <a:avLst/>
              <a:gdLst/>
              <a:ahLst/>
              <a:cxnLst/>
              <a:rect l="l" t="t" r="r" b="b"/>
              <a:pathLst>
                <a:path w="4513" h="4513" extrusionOk="0">
                  <a:moveTo>
                    <a:pt x="2251" y="667"/>
                  </a:moveTo>
                  <a:cubicBezTo>
                    <a:pt x="3132" y="667"/>
                    <a:pt x="3846" y="1381"/>
                    <a:pt x="3846" y="2250"/>
                  </a:cubicBezTo>
                  <a:cubicBezTo>
                    <a:pt x="3846" y="3131"/>
                    <a:pt x="3132" y="3846"/>
                    <a:pt x="2251" y="3846"/>
                  </a:cubicBezTo>
                  <a:cubicBezTo>
                    <a:pt x="1382" y="3846"/>
                    <a:pt x="667" y="3131"/>
                    <a:pt x="667" y="2250"/>
                  </a:cubicBezTo>
                  <a:cubicBezTo>
                    <a:pt x="667" y="1381"/>
                    <a:pt x="1382" y="667"/>
                    <a:pt x="2251" y="667"/>
                  </a:cubicBezTo>
                  <a:close/>
                  <a:moveTo>
                    <a:pt x="2251" y="0"/>
                  </a:moveTo>
                  <a:cubicBezTo>
                    <a:pt x="1013" y="0"/>
                    <a:pt x="1" y="1012"/>
                    <a:pt x="1" y="2250"/>
                  </a:cubicBezTo>
                  <a:cubicBezTo>
                    <a:pt x="1" y="3501"/>
                    <a:pt x="1013" y="4513"/>
                    <a:pt x="2251" y="4513"/>
                  </a:cubicBezTo>
                  <a:cubicBezTo>
                    <a:pt x="3501" y="4513"/>
                    <a:pt x="4513" y="3501"/>
                    <a:pt x="4513" y="2250"/>
                  </a:cubicBezTo>
                  <a:cubicBezTo>
                    <a:pt x="4513" y="1012"/>
                    <a:pt x="3501" y="0"/>
                    <a:pt x="2251" y="0"/>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grpSp>
          <p:nvGrpSpPr>
            <p:cNvPr id="853" name="Google Shape;853;gdc32f7adc0_0_173"/>
            <p:cNvGrpSpPr/>
            <p:nvPr/>
          </p:nvGrpSpPr>
          <p:grpSpPr>
            <a:xfrm>
              <a:off x="2800753" y="3901117"/>
              <a:ext cx="1326815" cy="1598366"/>
              <a:chOff x="2800753" y="3901117"/>
              <a:chExt cx="1326815" cy="1598366"/>
            </a:xfrm>
          </p:grpSpPr>
          <p:sp>
            <p:nvSpPr>
              <p:cNvPr id="854" name="Google Shape;854;gdc32f7adc0_0_173"/>
              <p:cNvSpPr/>
              <p:nvPr/>
            </p:nvSpPr>
            <p:spPr>
              <a:xfrm>
                <a:off x="3450533" y="3901117"/>
                <a:ext cx="26727" cy="386881"/>
              </a:xfrm>
              <a:custGeom>
                <a:avLst/>
                <a:gdLst/>
                <a:ahLst/>
                <a:cxnLst/>
                <a:rect l="l" t="t" r="r" b="b"/>
                <a:pathLst>
                  <a:path w="668" h="9669" extrusionOk="0">
                    <a:moveTo>
                      <a:pt x="334" y="1"/>
                    </a:moveTo>
                    <a:cubicBezTo>
                      <a:pt x="155" y="1"/>
                      <a:pt x="0" y="144"/>
                      <a:pt x="0" y="334"/>
                    </a:cubicBezTo>
                    <a:lnTo>
                      <a:pt x="0" y="9335"/>
                    </a:lnTo>
                    <a:cubicBezTo>
                      <a:pt x="0" y="9526"/>
                      <a:pt x="155" y="9669"/>
                      <a:pt x="334" y="9669"/>
                    </a:cubicBezTo>
                    <a:cubicBezTo>
                      <a:pt x="524" y="9669"/>
                      <a:pt x="667" y="9526"/>
                      <a:pt x="667" y="9335"/>
                    </a:cubicBezTo>
                    <a:lnTo>
                      <a:pt x="667" y="334"/>
                    </a:lnTo>
                    <a:cubicBezTo>
                      <a:pt x="667" y="144"/>
                      <a:pt x="524" y="1"/>
                      <a:pt x="334" y="1"/>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55" name="Google Shape;855;gdc32f7adc0_0_173"/>
              <p:cNvSpPr/>
              <p:nvPr/>
            </p:nvSpPr>
            <p:spPr>
              <a:xfrm>
                <a:off x="2844565" y="4261259"/>
                <a:ext cx="1238667" cy="431175"/>
              </a:xfrm>
              <a:custGeom>
                <a:avLst/>
                <a:gdLst/>
                <a:ahLst/>
                <a:cxnLst/>
                <a:rect l="l" t="t" r="r" b="b"/>
                <a:pathLst>
                  <a:path w="30957" h="10776" extrusionOk="0">
                    <a:moveTo>
                      <a:pt x="7716" y="1"/>
                    </a:moveTo>
                    <a:cubicBezTo>
                      <a:pt x="6680" y="1"/>
                      <a:pt x="5704" y="560"/>
                      <a:pt x="5192" y="1453"/>
                    </a:cubicBezTo>
                    <a:lnTo>
                      <a:pt x="96" y="10276"/>
                    </a:lnTo>
                    <a:cubicBezTo>
                      <a:pt x="1" y="10431"/>
                      <a:pt x="60" y="10645"/>
                      <a:pt x="227" y="10728"/>
                    </a:cubicBezTo>
                    <a:cubicBezTo>
                      <a:pt x="278" y="10760"/>
                      <a:pt x="334" y="10774"/>
                      <a:pt x="389" y="10774"/>
                    </a:cubicBezTo>
                    <a:cubicBezTo>
                      <a:pt x="503" y="10774"/>
                      <a:pt x="615" y="10713"/>
                      <a:pt x="679" y="10609"/>
                    </a:cubicBezTo>
                    <a:lnTo>
                      <a:pt x="5775" y="1787"/>
                    </a:lnTo>
                    <a:cubicBezTo>
                      <a:pt x="6168" y="1096"/>
                      <a:pt x="6918" y="668"/>
                      <a:pt x="7716" y="668"/>
                    </a:cubicBezTo>
                    <a:lnTo>
                      <a:pt x="23254" y="668"/>
                    </a:lnTo>
                    <a:cubicBezTo>
                      <a:pt x="24051" y="668"/>
                      <a:pt x="24801" y="1096"/>
                      <a:pt x="25194" y="1787"/>
                    </a:cubicBezTo>
                    <a:lnTo>
                      <a:pt x="30290" y="10609"/>
                    </a:lnTo>
                    <a:cubicBezTo>
                      <a:pt x="30350" y="10716"/>
                      <a:pt x="30457" y="10776"/>
                      <a:pt x="30576" y="10776"/>
                    </a:cubicBezTo>
                    <a:cubicBezTo>
                      <a:pt x="30635" y="10776"/>
                      <a:pt x="30695" y="10764"/>
                      <a:pt x="30743" y="10728"/>
                    </a:cubicBezTo>
                    <a:cubicBezTo>
                      <a:pt x="30909" y="10645"/>
                      <a:pt x="30957" y="10431"/>
                      <a:pt x="30862" y="10276"/>
                    </a:cubicBezTo>
                    <a:lnTo>
                      <a:pt x="25778" y="1453"/>
                    </a:lnTo>
                    <a:cubicBezTo>
                      <a:pt x="25254" y="560"/>
                      <a:pt x="24289" y="1"/>
                      <a:pt x="23254" y="1"/>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56" name="Google Shape;856;gdc32f7adc0_0_173"/>
              <p:cNvSpPr/>
              <p:nvPr/>
            </p:nvSpPr>
            <p:spPr>
              <a:xfrm>
                <a:off x="2800753" y="4332719"/>
                <a:ext cx="1326815" cy="1166764"/>
              </a:xfrm>
              <a:custGeom>
                <a:avLst/>
                <a:gdLst/>
                <a:ahLst/>
                <a:cxnLst/>
                <a:rect l="l" t="t" r="r" b="b"/>
                <a:pathLst>
                  <a:path w="33160" h="29159" extrusionOk="0">
                    <a:moveTo>
                      <a:pt x="9513" y="1"/>
                    </a:moveTo>
                    <a:cubicBezTo>
                      <a:pt x="8680" y="1"/>
                      <a:pt x="7906" y="453"/>
                      <a:pt x="7489" y="1180"/>
                    </a:cubicBezTo>
                    <a:lnTo>
                      <a:pt x="417" y="13407"/>
                    </a:lnTo>
                    <a:cubicBezTo>
                      <a:pt x="0" y="14134"/>
                      <a:pt x="0" y="15026"/>
                      <a:pt x="417" y="15753"/>
                    </a:cubicBezTo>
                    <a:lnTo>
                      <a:pt x="7489" y="27992"/>
                    </a:lnTo>
                    <a:cubicBezTo>
                      <a:pt x="7906" y="28719"/>
                      <a:pt x="8680" y="29159"/>
                      <a:pt x="9513" y="29159"/>
                    </a:cubicBezTo>
                    <a:lnTo>
                      <a:pt x="23646" y="29159"/>
                    </a:lnTo>
                    <a:cubicBezTo>
                      <a:pt x="24480" y="29159"/>
                      <a:pt x="25253" y="28719"/>
                      <a:pt x="25670" y="27992"/>
                    </a:cubicBezTo>
                    <a:lnTo>
                      <a:pt x="32731" y="15753"/>
                    </a:lnTo>
                    <a:cubicBezTo>
                      <a:pt x="33159" y="15026"/>
                      <a:pt x="33159" y="14134"/>
                      <a:pt x="32731" y="13407"/>
                    </a:cubicBezTo>
                    <a:lnTo>
                      <a:pt x="25670" y="1180"/>
                    </a:lnTo>
                    <a:cubicBezTo>
                      <a:pt x="25253" y="453"/>
                      <a:pt x="24480" y="1"/>
                      <a:pt x="23646"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57" name="Google Shape;857;gdc32f7adc0_0_173"/>
              <p:cNvSpPr/>
              <p:nvPr/>
            </p:nvSpPr>
            <p:spPr>
              <a:xfrm>
                <a:off x="2870772" y="4398699"/>
                <a:ext cx="1186291" cy="1034803"/>
              </a:xfrm>
              <a:custGeom>
                <a:avLst/>
                <a:gdLst/>
                <a:ahLst/>
                <a:cxnLst/>
                <a:rect l="l" t="t" r="r" b="b"/>
                <a:pathLst>
                  <a:path w="29648" h="25862" extrusionOk="0">
                    <a:moveTo>
                      <a:pt x="7930" y="1"/>
                    </a:moveTo>
                    <a:cubicBezTo>
                      <a:pt x="7573" y="1"/>
                      <a:pt x="7251" y="179"/>
                      <a:pt x="7073" y="489"/>
                    </a:cubicBezTo>
                    <a:lnTo>
                      <a:pt x="179" y="12443"/>
                    </a:lnTo>
                    <a:cubicBezTo>
                      <a:pt x="1" y="12740"/>
                      <a:pt x="1" y="13121"/>
                      <a:pt x="179" y="13419"/>
                    </a:cubicBezTo>
                    <a:lnTo>
                      <a:pt x="7085" y="25373"/>
                    </a:lnTo>
                    <a:cubicBezTo>
                      <a:pt x="7251" y="25671"/>
                      <a:pt x="7573" y="25861"/>
                      <a:pt x="7930" y="25861"/>
                    </a:cubicBezTo>
                    <a:lnTo>
                      <a:pt x="21729" y="25861"/>
                    </a:lnTo>
                    <a:cubicBezTo>
                      <a:pt x="22075" y="25861"/>
                      <a:pt x="22408" y="25671"/>
                      <a:pt x="22575" y="25373"/>
                    </a:cubicBezTo>
                    <a:lnTo>
                      <a:pt x="29480" y="13419"/>
                    </a:lnTo>
                    <a:cubicBezTo>
                      <a:pt x="29647" y="13121"/>
                      <a:pt x="29647" y="12740"/>
                      <a:pt x="29480" y="12443"/>
                    </a:cubicBezTo>
                    <a:lnTo>
                      <a:pt x="22575" y="489"/>
                    </a:lnTo>
                    <a:cubicBezTo>
                      <a:pt x="22408" y="179"/>
                      <a:pt x="22075" y="1"/>
                      <a:pt x="21729" y="1"/>
                    </a:cubicBezTo>
                    <a:close/>
                  </a:path>
                </a:pathLst>
              </a:custGeom>
              <a:solidFill>
                <a:srgbClr val="E8BF7C"/>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2200" b="0" i="0" u="none" strike="noStrike" cap="none">
                    <a:solidFill>
                      <a:srgbClr val="404040"/>
                    </a:solidFill>
                    <a:latin typeface="Open Sans" pitchFamily="2" charset="0"/>
                    <a:ea typeface="Open Sans"/>
                    <a:cs typeface="Open Sans"/>
                    <a:sym typeface="Open Sans"/>
                  </a:rPr>
                  <a:t>1</a:t>
                </a:r>
                <a:endParaRPr sz="2200" b="0" i="0" u="none" strike="noStrike" cap="none">
                  <a:solidFill>
                    <a:srgbClr val="404040"/>
                  </a:solidFill>
                  <a:latin typeface="Open Sans" pitchFamily="2" charset="0"/>
                  <a:ea typeface="Open Sans"/>
                  <a:cs typeface="Open Sans"/>
                  <a:sym typeface="Open Sans"/>
                </a:endParaRPr>
              </a:p>
            </p:txBody>
          </p:sp>
        </p:grpSp>
      </p:grpSp>
      <p:sp>
        <p:nvSpPr>
          <p:cNvPr id="858" name="Google Shape;858;gdc32f7adc0_0_173"/>
          <p:cNvSpPr/>
          <p:nvPr/>
        </p:nvSpPr>
        <p:spPr>
          <a:xfrm>
            <a:off x="6216415" y="1206116"/>
            <a:ext cx="4421194" cy="3130127"/>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0FCFE8"/>
            </a:solidFill>
            <a:prstDash val="solid"/>
            <a:round/>
            <a:headEnd type="none" w="sm" len="sm"/>
            <a:tailEnd type="none" w="sm" len="sm"/>
          </a:ln>
        </p:spPr>
        <p:txBody>
          <a:bodyPr spcFirstLastPara="1" wrap="square" lIns="91425" tIns="91425" rIns="91425" bIns="137150" anchor="ctr" anchorCtr="0">
            <a:noAutofit/>
          </a:bodyPr>
          <a:lstStyle/>
          <a:p>
            <a:pPr marL="50800" lvl="1" algn="ctr">
              <a:lnSpc>
                <a:spcPct val="114000"/>
              </a:lnSpc>
              <a:spcBef>
                <a:spcPct val="0"/>
              </a:spcBef>
              <a:spcAft>
                <a:spcPct val="0"/>
              </a:spcAft>
              <a:buSzPts val="1800"/>
            </a:pPr>
            <a:r>
              <a:rPr lang="en-US" sz="2200" b="1">
                <a:solidFill>
                  <a:srgbClr val="404040"/>
                </a:solidFill>
                <a:latin typeface="Open Sans" pitchFamily="2" charset="0"/>
                <a:ea typeface="Open Sans"/>
                <a:cs typeface="Open Sans"/>
              </a:rPr>
              <a:t>Analysis: </a:t>
            </a:r>
          </a:p>
          <a:p>
            <a:pPr marL="50800" lvl="1" algn="ctr">
              <a:lnSpc>
                <a:spcPct val="114000"/>
              </a:lnSpc>
              <a:spcBef>
                <a:spcPct val="0"/>
              </a:spcBef>
              <a:spcAft>
                <a:spcPct val="0"/>
              </a:spcAft>
              <a:buSzPts val="1800"/>
            </a:pPr>
            <a:r>
              <a:rPr lang="en-US" sz="2200">
                <a:solidFill>
                  <a:srgbClr val="404040"/>
                </a:solidFill>
                <a:latin typeface="Open Sans" pitchFamily="2" charset="0"/>
                <a:ea typeface="Open Sans"/>
                <a:cs typeface="Open Sans"/>
              </a:rPr>
              <a:t>Security experts can then analyze the activity of the </a:t>
            </a:r>
            <a:br>
              <a:rPr lang="en-US" sz="2200">
                <a:solidFill>
                  <a:srgbClr val="404040"/>
                </a:solidFill>
                <a:latin typeface="Open Sans" pitchFamily="2" charset="0"/>
                <a:ea typeface="Open Sans"/>
                <a:cs typeface="Open Sans"/>
              </a:rPr>
            </a:br>
            <a:r>
              <a:rPr lang="en-US" sz="2200">
                <a:solidFill>
                  <a:srgbClr val="404040"/>
                </a:solidFill>
                <a:latin typeface="Open Sans" pitchFamily="2" charset="0"/>
                <a:ea typeface="Open Sans"/>
                <a:cs typeface="Open Sans"/>
              </a:rPr>
              <a:t>code inside the sandbox.</a:t>
            </a:r>
          </a:p>
        </p:txBody>
      </p:sp>
      <p:sp>
        <p:nvSpPr>
          <p:cNvPr id="859" name="Google Shape;859;gdc32f7adc0_0_173"/>
          <p:cNvSpPr/>
          <p:nvPr/>
        </p:nvSpPr>
        <p:spPr>
          <a:xfrm>
            <a:off x="10920089" y="1165838"/>
            <a:ext cx="4421193" cy="3130127"/>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0075C4"/>
            </a:solidFill>
            <a:prstDash val="solid"/>
            <a:round/>
            <a:headEnd type="none" w="sm" len="sm"/>
            <a:tailEnd type="none" w="sm" len="sm"/>
          </a:ln>
        </p:spPr>
        <p:txBody>
          <a:bodyPr spcFirstLastPara="1" wrap="square" lIns="91425" tIns="91425" rIns="91425" bIns="137150" anchor="ctr" anchorCtr="0">
            <a:noAutofit/>
          </a:bodyPr>
          <a:lstStyle/>
          <a:p>
            <a:pPr marL="50800" lvl="1" algn="ctr">
              <a:lnSpc>
                <a:spcPct val="114000"/>
              </a:lnSpc>
              <a:spcBef>
                <a:spcPct val="0"/>
              </a:spcBef>
              <a:spcAft>
                <a:spcPct val="0"/>
              </a:spcAft>
              <a:buSzPts val="1800"/>
            </a:pPr>
            <a:r>
              <a:rPr lang="en-US" sz="2200" b="1">
                <a:solidFill>
                  <a:srgbClr val="404040"/>
                </a:solidFill>
                <a:latin typeface="Open Sans" pitchFamily="2" charset="0"/>
                <a:ea typeface="Open Sans"/>
                <a:cs typeface="Open Sans"/>
              </a:rPr>
              <a:t>Protection: </a:t>
            </a:r>
          </a:p>
          <a:p>
            <a:pPr marL="50800" lvl="1" algn="ctr">
              <a:lnSpc>
                <a:spcPct val="114000"/>
              </a:lnSpc>
              <a:spcBef>
                <a:spcPct val="0"/>
              </a:spcBef>
              <a:spcAft>
                <a:spcPct val="0"/>
              </a:spcAft>
              <a:buSzPts val="1800"/>
            </a:pPr>
            <a:r>
              <a:rPr lang="en-US" sz="2200">
                <a:solidFill>
                  <a:srgbClr val="404040"/>
                </a:solidFill>
                <a:latin typeface="Open Sans" pitchFamily="2" charset="0"/>
                <a:ea typeface="Open Sans"/>
                <a:cs typeface="Open Sans"/>
              </a:rPr>
              <a:t>If the code is found to be malicious, it can be prevented from entering the real system, thus stopping a cyberattack </a:t>
            </a:r>
            <a:br>
              <a:rPr lang="en-US" sz="2200">
                <a:solidFill>
                  <a:srgbClr val="404040"/>
                </a:solidFill>
                <a:latin typeface="Open Sans" pitchFamily="2" charset="0"/>
                <a:ea typeface="Open Sans"/>
                <a:cs typeface="Open Sans"/>
              </a:rPr>
            </a:br>
            <a:r>
              <a:rPr lang="en-US" sz="2200">
                <a:solidFill>
                  <a:srgbClr val="404040"/>
                </a:solidFill>
                <a:latin typeface="Open Sans" pitchFamily="2" charset="0"/>
                <a:ea typeface="Open Sans"/>
                <a:cs typeface="Open Sans"/>
              </a:rPr>
              <a:t>in its tracks.</a:t>
            </a:r>
          </a:p>
        </p:txBody>
      </p:sp>
      <p:sp>
        <p:nvSpPr>
          <p:cNvPr id="860" name="Google Shape;860;gdc32f7adc0_0_173"/>
          <p:cNvSpPr/>
          <p:nvPr/>
        </p:nvSpPr>
        <p:spPr>
          <a:xfrm>
            <a:off x="8436058" y="6066049"/>
            <a:ext cx="4646861" cy="2902957"/>
          </a:xfrm>
          <a:custGeom>
            <a:avLst/>
            <a:gdLst/>
            <a:ahLst/>
            <a:cxnLst/>
            <a:rect l="l" t="t" r="r" b="b"/>
            <a:pathLst>
              <a:path w="38982" h="20432" extrusionOk="0">
                <a:moveTo>
                  <a:pt x="19574" y="1"/>
                </a:moveTo>
                <a:lnTo>
                  <a:pt x="18027" y="2049"/>
                </a:lnTo>
                <a:lnTo>
                  <a:pt x="2286" y="2049"/>
                </a:lnTo>
                <a:cubicBezTo>
                  <a:pt x="1024" y="2049"/>
                  <a:pt x="0" y="3061"/>
                  <a:pt x="0" y="4335"/>
                </a:cubicBezTo>
                <a:lnTo>
                  <a:pt x="0" y="18146"/>
                </a:lnTo>
                <a:cubicBezTo>
                  <a:pt x="0" y="19408"/>
                  <a:pt x="1024" y="20432"/>
                  <a:pt x="2286" y="20432"/>
                </a:cubicBezTo>
                <a:lnTo>
                  <a:pt x="36696" y="20432"/>
                </a:lnTo>
                <a:cubicBezTo>
                  <a:pt x="37958" y="20432"/>
                  <a:pt x="38982" y="19408"/>
                  <a:pt x="38982" y="18146"/>
                </a:cubicBezTo>
                <a:lnTo>
                  <a:pt x="38982" y="4335"/>
                </a:lnTo>
                <a:cubicBezTo>
                  <a:pt x="38982" y="3072"/>
                  <a:pt x="37958" y="2049"/>
                  <a:pt x="36696" y="2049"/>
                </a:cubicBezTo>
                <a:lnTo>
                  <a:pt x="21122" y="2049"/>
                </a:lnTo>
                <a:lnTo>
                  <a:pt x="19574" y="1"/>
                </a:lnTo>
                <a:close/>
              </a:path>
            </a:pathLst>
          </a:custGeom>
          <a:noFill/>
          <a:ln w="28575" cap="flat" cmpd="sng">
            <a:solidFill>
              <a:srgbClr val="427AA1"/>
            </a:solidFill>
            <a:prstDash val="solid"/>
            <a:round/>
            <a:headEnd type="none" w="sm" len="sm"/>
            <a:tailEnd type="none" w="sm" len="sm"/>
          </a:ln>
        </p:spPr>
        <p:txBody>
          <a:bodyPr spcFirstLastPara="1" wrap="square" lIns="91425" tIns="137150" rIns="91425" bIns="91425" anchor="ctr" anchorCtr="0">
            <a:noAutofit/>
          </a:bodyPr>
          <a:lstStyle/>
          <a:p>
            <a:pPr marL="50800" lvl="1" algn="ctr">
              <a:lnSpc>
                <a:spcPct val="114000"/>
              </a:lnSpc>
              <a:spcBef>
                <a:spcPct val="0"/>
              </a:spcBef>
              <a:spcAft>
                <a:spcPct val="0"/>
              </a:spcAft>
              <a:buSzPts val="1800"/>
            </a:pPr>
            <a:endParaRPr lang="en-US" sz="2200" b="1">
              <a:solidFill>
                <a:srgbClr val="404040"/>
              </a:solidFill>
              <a:latin typeface="Open Sans" pitchFamily="2" charset="0"/>
              <a:ea typeface="Open Sans"/>
              <a:cs typeface="Open Sans"/>
            </a:endParaRPr>
          </a:p>
          <a:p>
            <a:pPr marL="50800" lvl="1" algn="ctr">
              <a:lnSpc>
                <a:spcPct val="114000"/>
              </a:lnSpc>
              <a:spcBef>
                <a:spcPct val="0"/>
              </a:spcBef>
              <a:spcAft>
                <a:spcPct val="0"/>
              </a:spcAft>
              <a:buSzPts val="1800"/>
            </a:pPr>
            <a:r>
              <a:rPr lang="en-US" sz="2200" b="1">
                <a:solidFill>
                  <a:srgbClr val="404040"/>
                </a:solidFill>
                <a:latin typeface="Open Sans" pitchFamily="2" charset="0"/>
                <a:ea typeface="Open Sans"/>
                <a:cs typeface="Open Sans"/>
              </a:rPr>
              <a:t>Threat detection:</a:t>
            </a:r>
          </a:p>
          <a:p>
            <a:pPr lvl="1" algn="ctr">
              <a:lnSpc>
                <a:spcPct val="114000"/>
              </a:lnSpc>
              <a:spcBef>
                <a:spcPct val="0"/>
              </a:spcBef>
              <a:spcAft>
                <a:spcPct val="0"/>
              </a:spcAft>
              <a:buSzPts val="1600"/>
            </a:pPr>
            <a:r>
              <a:rPr lang="en-US" sz="2200">
                <a:solidFill>
                  <a:srgbClr val="404040"/>
                </a:solidFill>
                <a:latin typeface="Open Sans" pitchFamily="2" charset="0"/>
                <a:ea typeface="Open Sans"/>
                <a:cs typeface="Open Sans"/>
              </a:rPr>
              <a:t> By observing the behavior of the code, analysts can identify malicious activities such as attempts to steal data, install malware, or damage the system.</a:t>
            </a:r>
          </a:p>
        </p:txBody>
      </p:sp>
      <p:sp>
        <p:nvSpPr>
          <p:cNvPr id="3" name="Brandline_LVC">
            <a:extLst>
              <a:ext uri="{FF2B5EF4-FFF2-40B4-BE49-F238E27FC236}">
                <a16:creationId xmlns:a16="http://schemas.microsoft.com/office/drawing/2014/main" id="{820962D5-2126-BA4F-5113-192DC894E14B}"/>
              </a:ext>
            </a:extLst>
          </p:cNvPr>
          <p:cNvSpPr/>
          <p:nvPr/>
        </p:nvSpPr>
        <p:spPr>
          <a:xfrm>
            <a:off x="6261100" y="816352"/>
            <a:ext cx="3728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1849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Shape 260">
            <a:extLst>
              <a:ext uri="{FF2B5EF4-FFF2-40B4-BE49-F238E27FC236}">
                <a16:creationId xmlns:a16="http://schemas.microsoft.com/office/drawing/2014/main" id="{15732F75-CB9D-44A2-A892-099472BED014}"/>
              </a:ext>
            </a:extLst>
          </p:cNvPr>
          <p:cNvSpPr/>
          <p:nvPr/>
        </p:nvSpPr>
        <p:spPr>
          <a:xfrm>
            <a:off x="12092944" y="2703313"/>
            <a:ext cx="1064737" cy="1168551"/>
          </a:xfrm>
          <a:custGeom>
            <a:avLst/>
            <a:gdLst/>
            <a:ahLst/>
            <a:cxnLst>
              <a:cxn ang="3cd4">
                <a:pos x="hc" y="t"/>
              </a:cxn>
              <a:cxn ang="cd2">
                <a:pos x="l" y="vc"/>
              </a:cxn>
              <a:cxn ang="cd4">
                <a:pos x="hc" y="b"/>
              </a:cxn>
              <a:cxn ang="0">
                <a:pos x="r" y="vc"/>
              </a:cxn>
            </a:cxnLst>
            <a:rect l="l" t="t" r="r" b="b"/>
            <a:pathLst>
              <a:path w="1283" h="1408">
                <a:moveTo>
                  <a:pt x="0" y="468"/>
                </a:moveTo>
                <a:lnTo>
                  <a:pt x="0" y="939"/>
                </a:lnTo>
                <a:cubicBezTo>
                  <a:pt x="0" y="1023"/>
                  <a:pt x="45" y="1100"/>
                  <a:pt x="117" y="1142"/>
                </a:cubicBezTo>
                <a:lnTo>
                  <a:pt x="524" y="1377"/>
                </a:lnTo>
                <a:cubicBezTo>
                  <a:pt x="596" y="1418"/>
                  <a:pt x="686" y="1418"/>
                  <a:pt x="758" y="1377"/>
                </a:cubicBezTo>
                <a:lnTo>
                  <a:pt x="1165" y="1142"/>
                </a:lnTo>
                <a:cubicBezTo>
                  <a:pt x="1238" y="1100"/>
                  <a:pt x="1283" y="1023"/>
                  <a:pt x="1283" y="939"/>
                </a:cubicBezTo>
                <a:lnTo>
                  <a:pt x="1283" y="468"/>
                </a:lnTo>
                <a:cubicBezTo>
                  <a:pt x="1283" y="385"/>
                  <a:pt x="1238" y="308"/>
                  <a:pt x="1165" y="266"/>
                </a:cubicBezTo>
                <a:lnTo>
                  <a:pt x="758" y="31"/>
                </a:lnTo>
                <a:cubicBezTo>
                  <a:pt x="686" y="-10"/>
                  <a:pt x="596" y="-10"/>
                  <a:pt x="524" y="31"/>
                </a:cubicBezTo>
                <a:lnTo>
                  <a:pt x="117" y="266"/>
                </a:lnTo>
                <a:cubicBezTo>
                  <a:pt x="45" y="308"/>
                  <a:pt x="0" y="385"/>
                  <a:pt x="0" y="468"/>
                </a:cubicBezTo>
                <a:close/>
              </a:path>
            </a:pathLst>
          </a:custGeom>
          <a:solidFill>
            <a:schemeClr val="bg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 name="Title 4">
            <a:extLst>
              <a:ext uri="{FF2B5EF4-FFF2-40B4-BE49-F238E27FC236}">
                <a16:creationId xmlns:a16="http://schemas.microsoft.com/office/drawing/2014/main" id="{DBA632D1-C6E9-0063-65A9-656BFE36340E}"/>
              </a:ext>
            </a:extLst>
          </p:cNvPr>
          <p:cNvSpPr>
            <a:spLocks noGrp="1"/>
          </p:cNvSpPr>
          <p:nvPr>
            <p:ph type="title"/>
          </p:nvPr>
        </p:nvSpPr>
        <p:spPr/>
        <p:txBody>
          <a:bodyPr/>
          <a:lstStyle/>
          <a:p>
            <a:r>
              <a:rPr lang="en-US"/>
              <a:t>Benefits of Sandboxing</a:t>
            </a:r>
          </a:p>
        </p:txBody>
      </p:sp>
      <p:grpSp>
        <p:nvGrpSpPr>
          <p:cNvPr id="7" name="Graphic 7">
            <a:extLst>
              <a:ext uri="{FF2B5EF4-FFF2-40B4-BE49-F238E27FC236}">
                <a16:creationId xmlns:a16="http://schemas.microsoft.com/office/drawing/2014/main" id="{D2CA0851-3464-0EC6-DA5D-4C6EB20A29D2}"/>
              </a:ext>
            </a:extLst>
          </p:cNvPr>
          <p:cNvGrpSpPr/>
          <p:nvPr/>
        </p:nvGrpSpPr>
        <p:grpSpPr>
          <a:xfrm>
            <a:off x="2251754" y="2920761"/>
            <a:ext cx="3777721" cy="4096727"/>
            <a:chOff x="2251754" y="2920762"/>
            <a:chExt cx="3777721" cy="3777718"/>
          </a:xfrm>
        </p:grpSpPr>
        <p:sp>
          <p:nvSpPr>
            <p:cNvPr id="10" name="Freeform: Shape 9">
              <a:extLst>
                <a:ext uri="{FF2B5EF4-FFF2-40B4-BE49-F238E27FC236}">
                  <a16:creationId xmlns:a16="http://schemas.microsoft.com/office/drawing/2014/main" id="{2760F680-6859-78F7-3E47-9D7621C5BE86}"/>
                </a:ext>
              </a:extLst>
            </p:cNvPr>
            <p:cNvSpPr/>
            <p:nvPr/>
          </p:nvSpPr>
          <p:spPr>
            <a:xfrm>
              <a:off x="2251754" y="2920762"/>
              <a:ext cx="3777721" cy="3777718"/>
            </a:xfrm>
            <a:custGeom>
              <a:avLst/>
              <a:gdLst>
                <a:gd name="connsiteX0" fmla="*/ 3497951 w 3777721"/>
                <a:gd name="connsiteY0" fmla="*/ 3777718 h 3777718"/>
                <a:gd name="connsiteX1" fmla="*/ 279774 w 3777721"/>
                <a:gd name="connsiteY1" fmla="*/ 3777718 h 3777718"/>
                <a:gd name="connsiteX2" fmla="*/ 0 w 3777721"/>
                <a:gd name="connsiteY2" fmla="*/ 3497940 h 3777718"/>
                <a:gd name="connsiteX3" fmla="*/ 0 w 3777721"/>
                <a:gd name="connsiteY3" fmla="*/ 279774 h 3777718"/>
                <a:gd name="connsiteX4" fmla="*/ 279774 w 3777721"/>
                <a:gd name="connsiteY4" fmla="*/ 0 h 3777718"/>
                <a:gd name="connsiteX5" fmla="*/ 3497951 w 3777721"/>
                <a:gd name="connsiteY5" fmla="*/ 0 h 3777718"/>
                <a:gd name="connsiteX6" fmla="*/ 3777722 w 3777721"/>
                <a:gd name="connsiteY6" fmla="*/ 279774 h 3777718"/>
                <a:gd name="connsiteX7" fmla="*/ 3777722 w 3777721"/>
                <a:gd name="connsiteY7" fmla="*/ 3497940 h 3777718"/>
                <a:gd name="connsiteX8" fmla="*/ 3497951 w 3777721"/>
                <a:gd name="connsiteY8" fmla="*/ 3777718 h 377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3777718">
                  <a:moveTo>
                    <a:pt x="3497951" y="3777718"/>
                  </a:moveTo>
                  <a:lnTo>
                    <a:pt x="279774" y="3777718"/>
                  </a:lnTo>
                  <a:cubicBezTo>
                    <a:pt x="125262" y="3777718"/>
                    <a:pt x="0" y="3652449"/>
                    <a:pt x="0" y="3497940"/>
                  </a:cubicBezTo>
                  <a:lnTo>
                    <a:pt x="0" y="279774"/>
                  </a:lnTo>
                  <a:cubicBezTo>
                    <a:pt x="0" y="125262"/>
                    <a:pt x="125258" y="0"/>
                    <a:pt x="279774" y="0"/>
                  </a:cubicBezTo>
                  <a:lnTo>
                    <a:pt x="3497951" y="0"/>
                  </a:lnTo>
                  <a:cubicBezTo>
                    <a:pt x="3652452" y="0"/>
                    <a:pt x="3777722" y="125258"/>
                    <a:pt x="3777722" y="279774"/>
                  </a:cubicBezTo>
                  <a:lnTo>
                    <a:pt x="3777722" y="3497940"/>
                  </a:lnTo>
                  <a:cubicBezTo>
                    <a:pt x="3777722" y="3652449"/>
                    <a:pt x="3652452" y="3777718"/>
                    <a:pt x="3497951" y="3777718"/>
                  </a:cubicBezTo>
                  <a:close/>
                </a:path>
              </a:pathLst>
            </a:custGeom>
            <a:solidFill>
              <a:srgbClr val="FFFFFF"/>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1" name="Freeform: Shape 10">
              <a:extLst>
                <a:ext uri="{FF2B5EF4-FFF2-40B4-BE49-F238E27FC236}">
                  <a16:creationId xmlns:a16="http://schemas.microsoft.com/office/drawing/2014/main" id="{F4876F58-114C-0891-04AA-E515F8D1525A}"/>
                </a:ext>
              </a:extLst>
            </p:cNvPr>
            <p:cNvSpPr/>
            <p:nvPr/>
          </p:nvSpPr>
          <p:spPr>
            <a:xfrm>
              <a:off x="2251754" y="2920762"/>
              <a:ext cx="3777721" cy="1888860"/>
            </a:xfrm>
            <a:custGeom>
              <a:avLst/>
              <a:gdLst>
                <a:gd name="connsiteX0" fmla="*/ 3497951 w 3777721"/>
                <a:gd name="connsiteY0" fmla="*/ 1888861 h 1888860"/>
                <a:gd name="connsiteX1" fmla="*/ 279774 w 3777721"/>
                <a:gd name="connsiteY1" fmla="*/ 1888861 h 1888860"/>
                <a:gd name="connsiteX2" fmla="*/ 0 w 3777721"/>
                <a:gd name="connsiteY2" fmla="*/ 1609090 h 1888860"/>
                <a:gd name="connsiteX3" fmla="*/ 0 w 3777721"/>
                <a:gd name="connsiteY3" fmla="*/ 279774 h 1888860"/>
                <a:gd name="connsiteX4" fmla="*/ 279774 w 3777721"/>
                <a:gd name="connsiteY4" fmla="*/ 0 h 1888860"/>
                <a:gd name="connsiteX5" fmla="*/ 3497951 w 3777721"/>
                <a:gd name="connsiteY5" fmla="*/ 0 h 1888860"/>
                <a:gd name="connsiteX6" fmla="*/ 3777722 w 3777721"/>
                <a:gd name="connsiteY6" fmla="*/ 279774 h 1888860"/>
                <a:gd name="connsiteX7" fmla="*/ 3777722 w 3777721"/>
                <a:gd name="connsiteY7" fmla="*/ 1609090 h 1888860"/>
                <a:gd name="connsiteX8" fmla="*/ 3497951 w 3777721"/>
                <a:gd name="connsiteY8" fmla="*/ 1888861 h 18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1888860">
                  <a:moveTo>
                    <a:pt x="3497951" y="1888861"/>
                  </a:moveTo>
                  <a:lnTo>
                    <a:pt x="279774" y="1888861"/>
                  </a:lnTo>
                  <a:cubicBezTo>
                    <a:pt x="125258" y="1888861"/>
                    <a:pt x="0" y="1763603"/>
                    <a:pt x="0" y="1609090"/>
                  </a:cubicBezTo>
                  <a:lnTo>
                    <a:pt x="0" y="279774"/>
                  </a:lnTo>
                  <a:cubicBezTo>
                    <a:pt x="0" y="125262"/>
                    <a:pt x="125258" y="0"/>
                    <a:pt x="279774" y="0"/>
                  </a:cubicBezTo>
                  <a:lnTo>
                    <a:pt x="3497951" y="0"/>
                  </a:lnTo>
                  <a:cubicBezTo>
                    <a:pt x="3652452" y="0"/>
                    <a:pt x="3777722" y="125258"/>
                    <a:pt x="3777722" y="279774"/>
                  </a:cubicBezTo>
                  <a:lnTo>
                    <a:pt x="3777722" y="1609090"/>
                  </a:lnTo>
                  <a:cubicBezTo>
                    <a:pt x="3777722" y="1763603"/>
                    <a:pt x="3652452" y="1888861"/>
                    <a:pt x="3497951" y="1888861"/>
                  </a:cubicBezTo>
                  <a:close/>
                </a:path>
              </a:pathLst>
            </a:custGeom>
            <a:solidFill>
              <a:srgbClr val="FED639"/>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2" name="Freeform: Shape 11">
              <a:extLst>
                <a:ext uri="{FF2B5EF4-FFF2-40B4-BE49-F238E27FC236}">
                  <a16:creationId xmlns:a16="http://schemas.microsoft.com/office/drawing/2014/main" id="{50123746-8601-DF14-A3AF-0BE278928873}"/>
                </a:ext>
              </a:extLst>
            </p:cNvPr>
            <p:cNvSpPr/>
            <p:nvPr/>
          </p:nvSpPr>
          <p:spPr>
            <a:xfrm>
              <a:off x="2629526" y="3298534"/>
              <a:ext cx="3022177" cy="3022173"/>
            </a:xfrm>
            <a:custGeom>
              <a:avLst/>
              <a:gdLst>
                <a:gd name="connsiteX0" fmla="*/ 0 w 3022177"/>
                <a:gd name="connsiteY0" fmla="*/ 2742407 h 3022173"/>
                <a:gd name="connsiteX1" fmla="*/ 0 w 3022177"/>
                <a:gd name="connsiteY1" fmla="*/ 279774 h 3022173"/>
                <a:gd name="connsiteX2" fmla="*/ 279774 w 3022177"/>
                <a:gd name="connsiteY2" fmla="*/ 0 h 3022173"/>
                <a:gd name="connsiteX3" fmla="*/ 2742407 w 3022177"/>
                <a:gd name="connsiteY3" fmla="*/ 0 h 3022173"/>
                <a:gd name="connsiteX4" fmla="*/ 3022177 w 3022177"/>
                <a:gd name="connsiteY4" fmla="*/ 279774 h 3022173"/>
                <a:gd name="connsiteX5" fmla="*/ 3022177 w 3022177"/>
                <a:gd name="connsiteY5" fmla="*/ 2742407 h 3022173"/>
                <a:gd name="connsiteX6" fmla="*/ 2742407 w 3022177"/>
                <a:gd name="connsiteY6" fmla="*/ 3022174 h 3022173"/>
                <a:gd name="connsiteX7" fmla="*/ 279774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58" y="0"/>
                    <a:pt x="279774" y="0"/>
                  </a:cubicBezTo>
                  <a:lnTo>
                    <a:pt x="2742407" y="0"/>
                  </a:lnTo>
                  <a:cubicBezTo>
                    <a:pt x="2896920" y="0"/>
                    <a:pt x="3022177" y="125258"/>
                    <a:pt x="3022177" y="279774"/>
                  </a:cubicBezTo>
                  <a:lnTo>
                    <a:pt x="3022177" y="2742407"/>
                  </a:lnTo>
                  <a:cubicBezTo>
                    <a:pt x="3022177" y="2896920"/>
                    <a:pt x="2896920" y="3022174"/>
                    <a:pt x="2742407" y="3022174"/>
                  </a:cubicBezTo>
                  <a:lnTo>
                    <a:pt x="279774" y="3022174"/>
                  </a:lnTo>
                  <a:cubicBezTo>
                    <a:pt x="125258" y="3022174"/>
                    <a:pt x="0" y="2896920"/>
                    <a:pt x="0" y="2742407"/>
                  </a:cubicBezTo>
                  <a:close/>
                </a:path>
              </a:pathLst>
            </a:custGeom>
            <a:solidFill>
              <a:srgbClr val="CCCCCC"/>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3" name="Freeform: Shape 12">
              <a:extLst>
                <a:ext uri="{FF2B5EF4-FFF2-40B4-BE49-F238E27FC236}">
                  <a16:creationId xmlns:a16="http://schemas.microsoft.com/office/drawing/2014/main" id="{55075192-C15F-D4C5-9411-2C44815FBB68}"/>
                </a:ext>
              </a:extLst>
            </p:cNvPr>
            <p:cNvSpPr/>
            <p:nvPr/>
          </p:nvSpPr>
          <p:spPr>
            <a:xfrm>
              <a:off x="2478417" y="3147425"/>
              <a:ext cx="3324395" cy="3324390"/>
            </a:xfrm>
            <a:custGeom>
              <a:avLst/>
              <a:gdLst>
                <a:gd name="connsiteX0" fmla="*/ 0 w 3022177"/>
                <a:gd name="connsiteY0" fmla="*/ 2742407 h 3022173"/>
                <a:gd name="connsiteX1" fmla="*/ 0 w 3022177"/>
                <a:gd name="connsiteY1" fmla="*/ 279774 h 3022173"/>
                <a:gd name="connsiteX2" fmla="*/ 279774 w 3022177"/>
                <a:gd name="connsiteY2" fmla="*/ 0 h 3022173"/>
                <a:gd name="connsiteX3" fmla="*/ 2742407 w 3022177"/>
                <a:gd name="connsiteY3" fmla="*/ 0 h 3022173"/>
                <a:gd name="connsiteX4" fmla="*/ 3022177 w 3022177"/>
                <a:gd name="connsiteY4" fmla="*/ 279774 h 3022173"/>
                <a:gd name="connsiteX5" fmla="*/ 3022177 w 3022177"/>
                <a:gd name="connsiteY5" fmla="*/ 2742407 h 3022173"/>
                <a:gd name="connsiteX6" fmla="*/ 2742407 w 3022177"/>
                <a:gd name="connsiteY6" fmla="*/ 3022174 h 3022173"/>
                <a:gd name="connsiteX7" fmla="*/ 279774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58" y="0"/>
                    <a:pt x="279774" y="0"/>
                  </a:cubicBezTo>
                  <a:lnTo>
                    <a:pt x="2742407" y="0"/>
                  </a:lnTo>
                  <a:cubicBezTo>
                    <a:pt x="2896920" y="0"/>
                    <a:pt x="3022177" y="125258"/>
                    <a:pt x="3022177" y="279774"/>
                  </a:cubicBezTo>
                  <a:lnTo>
                    <a:pt x="3022177" y="2742407"/>
                  </a:lnTo>
                  <a:cubicBezTo>
                    <a:pt x="3022177" y="2896920"/>
                    <a:pt x="2896920" y="3022174"/>
                    <a:pt x="2742407" y="3022174"/>
                  </a:cubicBezTo>
                  <a:lnTo>
                    <a:pt x="279774" y="3022174"/>
                  </a:lnTo>
                  <a:cubicBezTo>
                    <a:pt x="125258" y="3022174"/>
                    <a:pt x="0" y="2896920"/>
                    <a:pt x="0" y="2742407"/>
                  </a:cubicBezTo>
                  <a:close/>
                </a:path>
              </a:pathLst>
            </a:custGeom>
            <a:solidFill>
              <a:srgbClr val="FFFFFF"/>
            </a:solidFill>
            <a:ln w="3777" cap="flat">
              <a:no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grpSp>
        <p:nvGrpSpPr>
          <p:cNvPr id="15" name="Graphic 7">
            <a:extLst>
              <a:ext uri="{FF2B5EF4-FFF2-40B4-BE49-F238E27FC236}">
                <a16:creationId xmlns:a16="http://schemas.microsoft.com/office/drawing/2014/main" id="{273F9444-5BFC-19C7-570E-E4D4BC5F2E69}"/>
              </a:ext>
            </a:extLst>
          </p:cNvPr>
          <p:cNvGrpSpPr/>
          <p:nvPr/>
        </p:nvGrpSpPr>
        <p:grpSpPr>
          <a:xfrm>
            <a:off x="6218361" y="2920762"/>
            <a:ext cx="3777721" cy="4096726"/>
            <a:chOff x="6218361" y="2920762"/>
            <a:chExt cx="3777721" cy="3777718"/>
          </a:xfrm>
        </p:grpSpPr>
        <p:sp>
          <p:nvSpPr>
            <p:cNvPr id="17" name="Freeform: Shape 16">
              <a:extLst>
                <a:ext uri="{FF2B5EF4-FFF2-40B4-BE49-F238E27FC236}">
                  <a16:creationId xmlns:a16="http://schemas.microsoft.com/office/drawing/2014/main" id="{A17A795E-854F-F0A4-1550-8C4EC2ABB44B}"/>
                </a:ext>
              </a:extLst>
            </p:cNvPr>
            <p:cNvSpPr/>
            <p:nvPr/>
          </p:nvSpPr>
          <p:spPr>
            <a:xfrm>
              <a:off x="6218361" y="2920762"/>
              <a:ext cx="3777721" cy="3777718"/>
            </a:xfrm>
            <a:custGeom>
              <a:avLst/>
              <a:gdLst>
                <a:gd name="connsiteX0" fmla="*/ 3497943 w 3777721"/>
                <a:gd name="connsiteY0" fmla="*/ 3777718 h 3777718"/>
                <a:gd name="connsiteX1" fmla="*/ 279778 w 3777721"/>
                <a:gd name="connsiteY1" fmla="*/ 3777718 h 3777718"/>
                <a:gd name="connsiteX2" fmla="*/ 0 w 3777721"/>
                <a:gd name="connsiteY2" fmla="*/ 3497940 h 3777718"/>
                <a:gd name="connsiteX3" fmla="*/ 0 w 3777721"/>
                <a:gd name="connsiteY3" fmla="*/ 279774 h 3777718"/>
                <a:gd name="connsiteX4" fmla="*/ 279778 w 3777721"/>
                <a:gd name="connsiteY4" fmla="*/ 0 h 3777718"/>
                <a:gd name="connsiteX5" fmla="*/ 3497943 w 3777721"/>
                <a:gd name="connsiteY5" fmla="*/ 0 h 3777718"/>
                <a:gd name="connsiteX6" fmla="*/ 3777722 w 3777721"/>
                <a:gd name="connsiteY6" fmla="*/ 279774 h 3777718"/>
                <a:gd name="connsiteX7" fmla="*/ 3777722 w 3777721"/>
                <a:gd name="connsiteY7" fmla="*/ 3497940 h 3777718"/>
                <a:gd name="connsiteX8" fmla="*/ 3497943 w 3777721"/>
                <a:gd name="connsiteY8" fmla="*/ 3777718 h 377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3777718">
                  <a:moveTo>
                    <a:pt x="3497943" y="3777718"/>
                  </a:moveTo>
                  <a:lnTo>
                    <a:pt x="279778" y="3777718"/>
                  </a:lnTo>
                  <a:cubicBezTo>
                    <a:pt x="125269" y="3777718"/>
                    <a:pt x="0" y="3652449"/>
                    <a:pt x="0" y="3497940"/>
                  </a:cubicBezTo>
                  <a:lnTo>
                    <a:pt x="0" y="279774"/>
                  </a:lnTo>
                  <a:cubicBezTo>
                    <a:pt x="0" y="125262"/>
                    <a:pt x="125269" y="0"/>
                    <a:pt x="279778" y="0"/>
                  </a:cubicBezTo>
                  <a:lnTo>
                    <a:pt x="3497943" y="0"/>
                  </a:lnTo>
                  <a:cubicBezTo>
                    <a:pt x="3652453" y="0"/>
                    <a:pt x="3777722" y="125258"/>
                    <a:pt x="3777722" y="279774"/>
                  </a:cubicBezTo>
                  <a:lnTo>
                    <a:pt x="3777722" y="3497940"/>
                  </a:lnTo>
                  <a:cubicBezTo>
                    <a:pt x="3777722" y="3652449"/>
                    <a:pt x="3652453" y="3777718"/>
                    <a:pt x="3497943" y="3777718"/>
                  </a:cubicBezTo>
                  <a:close/>
                </a:path>
              </a:pathLst>
            </a:custGeom>
            <a:solidFill>
              <a:srgbClr val="FFFFFF"/>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8" name="Freeform: Shape 17">
              <a:extLst>
                <a:ext uri="{FF2B5EF4-FFF2-40B4-BE49-F238E27FC236}">
                  <a16:creationId xmlns:a16="http://schemas.microsoft.com/office/drawing/2014/main" id="{9222D9A8-70F1-8520-E09C-0E0F31516963}"/>
                </a:ext>
              </a:extLst>
            </p:cNvPr>
            <p:cNvSpPr/>
            <p:nvPr/>
          </p:nvSpPr>
          <p:spPr>
            <a:xfrm>
              <a:off x="6218361" y="2920762"/>
              <a:ext cx="3777721" cy="1888860"/>
            </a:xfrm>
            <a:custGeom>
              <a:avLst/>
              <a:gdLst>
                <a:gd name="connsiteX0" fmla="*/ 3497943 w 3777721"/>
                <a:gd name="connsiteY0" fmla="*/ 1888861 h 1888860"/>
                <a:gd name="connsiteX1" fmla="*/ 279778 w 3777721"/>
                <a:gd name="connsiteY1" fmla="*/ 1888861 h 1888860"/>
                <a:gd name="connsiteX2" fmla="*/ 0 w 3777721"/>
                <a:gd name="connsiteY2" fmla="*/ 1609090 h 1888860"/>
                <a:gd name="connsiteX3" fmla="*/ 0 w 3777721"/>
                <a:gd name="connsiteY3" fmla="*/ 279774 h 1888860"/>
                <a:gd name="connsiteX4" fmla="*/ 279778 w 3777721"/>
                <a:gd name="connsiteY4" fmla="*/ 0 h 1888860"/>
                <a:gd name="connsiteX5" fmla="*/ 3497943 w 3777721"/>
                <a:gd name="connsiteY5" fmla="*/ 0 h 1888860"/>
                <a:gd name="connsiteX6" fmla="*/ 3777722 w 3777721"/>
                <a:gd name="connsiteY6" fmla="*/ 279774 h 1888860"/>
                <a:gd name="connsiteX7" fmla="*/ 3777722 w 3777721"/>
                <a:gd name="connsiteY7" fmla="*/ 1609090 h 1888860"/>
                <a:gd name="connsiteX8" fmla="*/ 3497943 w 3777721"/>
                <a:gd name="connsiteY8" fmla="*/ 1888861 h 18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1888860">
                  <a:moveTo>
                    <a:pt x="3497943" y="1888861"/>
                  </a:moveTo>
                  <a:lnTo>
                    <a:pt x="279778" y="1888861"/>
                  </a:lnTo>
                  <a:cubicBezTo>
                    <a:pt x="125269" y="1888861"/>
                    <a:pt x="0" y="1763603"/>
                    <a:pt x="0" y="1609090"/>
                  </a:cubicBezTo>
                  <a:lnTo>
                    <a:pt x="0" y="279774"/>
                  </a:lnTo>
                  <a:cubicBezTo>
                    <a:pt x="0" y="125262"/>
                    <a:pt x="125269" y="0"/>
                    <a:pt x="279778" y="0"/>
                  </a:cubicBezTo>
                  <a:lnTo>
                    <a:pt x="3497943" y="0"/>
                  </a:lnTo>
                  <a:cubicBezTo>
                    <a:pt x="3652453" y="0"/>
                    <a:pt x="3777722" y="125258"/>
                    <a:pt x="3777722" y="279774"/>
                  </a:cubicBezTo>
                  <a:lnTo>
                    <a:pt x="3777722" y="1609090"/>
                  </a:lnTo>
                  <a:cubicBezTo>
                    <a:pt x="3777722" y="1763603"/>
                    <a:pt x="3652453" y="1888861"/>
                    <a:pt x="3497943" y="1888861"/>
                  </a:cubicBezTo>
                  <a:close/>
                </a:path>
              </a:pathLst>
            </a:custGeom>
            <a:solidFill>
              <a:srgbClr val="F9921A"/>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9" name="Freeform: Shape 18">
              <a:extLst>
                <a:ext uri="{FF2B5EF4-FFF2-40B4-BE49-F238E27FC236}">
                  <a16:creationId xmlns:a16="http://schemas.microsoft.com/office/drawing/2014/main" id="{0C4F77F5-65AF-BFE8-19F9-05428D92845A}"/>
                </a:ext>
              </a:extLst>
            </p:cNvPr>
            <p:cNvSpPr/>
            <p:nvPr/>
          </p:nvSpPr>
          <p:spPr>
            <a:xfrm>
              <a:off x="6596133" y="3298534"/>
              <a:ext cx="3022177" cy="3022173"/>
            </a:xfrm>
            <a:custGeom>
              <a:avLst/>
              <a:gdLst>
                <a:gd name="connsiteX0" fmla="*/ 0 w 3022177"/>
                <a:gd name="connsiteY0" fmla="*/ 2742407 h 3022173"/>
                <a:gd name="connsiteX1" fmla="*/ 0 w 3022177"/>
                <a:gd name="connsiteY1" fmla="*/ 279774 h 3022173"/>
                <a:gd name="connsiteX2" fmla="*/ 279778 w 3022177"/>
                <a:gd name="connsiteY2" fmla="*/ 0 h 3022173"/>
                <a:gd name="connsiteX3" fmla="*/ 2742399 w 3022177"/>
                <a:gd name="connsiteY3" fmla="*/ 0 h 3022173"/>
                <a:gd name="connsiteX4" fmla="*/ 3022177 w 3022177"/>
                <a:gd name="connsiteY4" fmla="*/ 279774 h 3022173"/>
                <a:gd name="connsiteX5" fmla="*/ 3022177 w 3022177"/>
                <a:gd name="connsiteY5" fmla="*/ 2742407 h 3022173"/>
                <a:gd name="connsiteX6" fmla="*/ 2742399 w 3022177"/>
                <a:gd name="connsiteY6" fmla="*/ 3022174 h 3022173"/>
                <a:gd name="connsiteX7" fmla="*/ 279778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69" y="0"/>
                    <a:pt x="279778" y="0"/>
                  </a:cubicBezTo>
                  <a:lnTo>
                    <a:pt x="2742399" y="0"/>
                  </a:lnTo>
                  <a:cubicBezTo>
                    <a:pt x="2896908" y="0"/>
                    <a:pt x="3022177" y="125258"/>
                    <a:pt x="3022177" y="279774"/>
                  </a:cubicBezTo>
                  <a:lnTo>
                    <a:pt x="3022177" y="2742407"/>
                  </a:lnTo>
                  <a:cubicBezTo>
                    <a:pt x="3022177" y="2896920"/>
                    <a:pt x="2896908" y="3022174"/>
                    <a:pt x="2742399" y="3022174"/>
                  </a:cubicBezTo>
                  <a:lnTo>
                    <a:pt x="279778" y="3022174"/>
                  </a:lnTo>
                  <a:cubicBezTo>
                    <a:pt x="125269" y="3022174"/>
                    <a:pt x="0" y="2896920"/>
                    <a:pt x="0" y="2742407"/>
                  </a:cubicBezTo>
                  <a:close/>
                </a:path>
              </a:pathLst>
            </a:custGeom>
            <a:solidFill>
              <a:srgbClr val="CCCCCC"/>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0" name="Freeform: Shape 19">
              <a:extLst>
                <a:ext uri="{FF2B5EF4-FFF2-40B4-BE49-F238E27FC236}">
                  <a16:creationId xmlns:a16="http://schemas.microsoft.com/office/drawing/2014/main" id="{EFA52616-A7B6-30D3-F560-F296E5252E20}"/>
                </a:ext>
              </a:extLst>
            </p:cNvPr>
            <p:cNvSpPr/>
            <p:nvPr/>
          </p:nvSpPr>
          <p:spPr>
            <a:xfrm>
              <a:off x="6445024" y="3147425"/>
              <a:ext cx="3324395" cy="3324390"/>
            </a:xfrm>
            <a:custGeom>
              <a:avLst/>
              <a:gdLst>
                <a:gd name="connsiteX0" fmla="*/ 0 w 3022177"/>
                <a:gd name="connsiteY0" fmla="*/ 2742407 h 3022173"/>
                <a:gd name="connsiteX1" fmla="*/ 0 w 3022177"/>
                <a:gd name="connsiteY1" fmla="*/ 279774 h 3022173"/>
                <a:gd name="connsiteX2" fmla="*/ 279778 w 3022177"/>
                <a:gd name="connsiteY2" fmla="*/ 0 h 3022173"/>
                <a:gd name="connsiteX3" fmla="*/ 2742399 w 3022177"/>
                <a:gd name="connsiteY3" fmla="*/ 0 h 3022173"/>
                <a:gd name="connsiteX4" fmla="*/ 3022177 w 3022177"/>
                <a:gd name="connsiteY4" fmla="*/ 279774 h 3022173"/>
                <a:gd name="connsiteX5" fmla="*/ 3022177 w 3022177"/>
                <a:gd name="connsiteY5" fmla="*/ 2742407 h 3022173"/>
                <a:gd name="connsiteX6" fmla="*/ 2742399 w 3022177"/>
                <a:gd name="connsiteY6" fmla="*/ 3022174 h 3022173"/>
                <a:gd name="connsiteX7" fmla="*/ 279778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69" y="0"/>
                    <a:pt x="279778" y="0"/>
                  </a:cubicBezTo>
                  <a:lnTo>
                    <a:pt x="2742399" y="0"/>
                  </a:lnTo>
                  <a:cubicBezTo>
                    <a:pt x="2896908" y="0"/>
                    <a:pt x="3022177" y="125258"/>
                    <a:pt x="3022177" y="279774"/>
                  </a:cubicBezTo>
                  <a:lnTo>
                    <a:pt x="3022177" y="2742407"/>
                  </a:lnTo>
                  <a:cubicBezTo>
                    <a:pt x="3022177" y="2896920"/>
                    <a:pt x="2896908" y="3022174"/>
                    <a:pt x="2742399" y="3022174"/>
                  </a:cubicBezTo>
                  <a:lnTo>
                    <a:pt x="279778" y="3022174"/>
                  </a:lnTo>
                  <a:cubicBezTo>
                    <a:pt x="125269" y="3022174"/>
                    <a:pt x="0" y="2896920"/>
                    <a:pt x="0" y="2742407"/>
                  </a:cubicBezTo>
                  <a:close/>
                </a:path>
              </a:pathLst>
            </a:custGeom>
            <a:solidFill>
              <a:srgbClr val="FFFFFF"/>
            </a:solidFill>
            <a:ln w="3777" cap="flat">
              <a:no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grpSp>
        <p:nvGrpSpPr>
          <p:cNvPr id="22" name="Graphic 7">
            <a:extLst>
              <a:ext uri="{FF2B5EF4-FFF2-40B4-BE49-F238E27FC236}">
                <a16:creationId xmlns:a16="http://schemas.microsoft.com/office/drawing/2014/main" id="{A520BFB4-6235-4D19-22AE-6EFF8B5773C1}"/>
              </a:ext>
            </a:extLst>
          </p:cNvPr>
          <p:cNvGrpSpPr/>
          <p:nvPr/>
        </p:nvGrpSpPr>
        <p:grpSpPr>
          <a:xfrm>
            <a:off x="10184969" y="2920762"/>
            <a:ext cx="3777721" cy="4096726"/>
            <a:chOff x="10184969" y="2920762"/>
            <a:chExt cx="3777721" cy="3777718"/>
          </a:xfrm>
        </p:grpSpPr>
        <p:sp>
          <p:nvSpPr>
            <p:cNvPr id="24" name="Freeform: Shape 23">
              <a:extLst>
                <a:ext uri="{FF2B5EF4-FFF2-40B4-BE49-F238E27FC236}">
                  <a16:creationId xmlns:a16="http://schemas.microsoft.com/office/drawing/2014/main" id="{8124863E-F993-A0FA-4AFA-6762CD96A609}"/>
                </a:ext>
              </a:extLst>
            </p:cNvPr>
            <p:cNvSpPr/>
            <p:nvPr/>
          </p:nvSpPr>
          <p:spPr>
            <a:xfrm>
              <a:off x="10184969" y="2920762"/>
              <a:ext cx="3777721" cy="3777718"/>
            </a:xfrm>
            <a:custGeom>
              <a:avLst/>
              <a:gdLst>
                <a:gd name="connsiteX0" fmla="*/ 3497943 w 3777721"/>
                <a:gd name="connsiteY0" fmla="*/ 3777718 h 3777718"/>
                <a:gd name="connsiteX1" fmla="*/ 279778 w 3777721"/>
                <a:gd name="connsiteY1" fmla="*/ 3777718 h 3777718"/>
                <a:gd name="connsiteX2" fmla="*/ 0 w 3777721"/>
                <a:gd name="connsiteY2" fmla="*/ 3497940 h 3777718"/>
                <a:gd name="connsiteX3" fmla="*/ 0 w 3777721"/>
                <a:gd name="connsiteY3" fmla="*/ 279774 h 3777718"/>
                <a:gd name="connsiteX4" fmla="*/ 279778 w 3777721"/>
                <a:gd name="connsiteY4" fmla="*/ 0 h 3777718"/>
                <a:gd name="connsiteX5" fmla="*/ 3497943 w 3777721"/>
                <a:gd name="connsiteY5" fmla="*/ 0 h 3777718"/>
                <a:gd name="connsiteX6" fmla="*/ 3777722 w 3777721"/>
                <a:gd name="connsiteY6" fmla="*/ 279774 h 3777718"/>
                <a:gd name="connsiteX7" fmla="*/ 3777722 w 3777721"/>
                <a:gd name="connsiteY7" fmla="*/ 3497940 h 3777718"/>
                <a:gd name="connsiteX8" fmla="*/ 3497943 w 3777721"/>
                <a:gd name="connsiteY8" fmla="*/ 3777718 h 377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3777718">
                  <a:moveTo>
                    <a:pt x="3497943" y="3777718"/>
                  </a:moveTo>
                  <a:lnTo>
                    <a:pt x="279778" y="3777718"/>
                  </a:lnTo>
                  <a:cubicBezTo>
                    <a:pt x="125269" y="3777718"/>
                    <a:pt x="0" y="3652449"/>
                    <a:pt x="0" y="3497940"/>
                  </a:cubicBezTo>
                  <a:lnTo>
                    <a:pt x="0" y="279774"/>
                  </a:lnTo>
                  <a:cubicBezTo>
                    <a:pt x="0" y="125262"/>
                    <a:pt x="125269" y="0"/>
                    <a:pt x="279778" y="0"/>
                  </a:cubicBezTo>
                  <a:lnTo>
                    <a:pt x="3497943" y="0"/>
                  </a:lnTo>
                  <a:cubicBezTo>
                    <a:pt x="3652453" y="0"/>
                    <a:pt x="3777722" y="125258"/>
                    <a:pt x="3777722" y="279774"/>
                  </a:cubicBezTo>
                  <a:lnTo>
                    <a:pt x="3777722" y="3497940"/>
                  </a:lnTo>
                  <a:cubicBezTo>
                    <a:pt x="3777722" y="3652449"/>
                    <a:pt x="3652453" y="3777718"/>
                    <a:pt x="3497943" y="3777718"/>
                  </a:cubicBezTo>
                  <a:close/>
                </a:path>
              </a:pathLst>
            </a:custGeom>
            <a:solidFill>
              <a:srgbClr val="FFFFFF"/>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5" name="Freeform: Shape 24">
              <a:extLst>
                <a:ext uri="{FF2B5EF4-FFF2-40B4-BE49-F238E27FC236}">
                  <a16:creationId xmlns:a16="http://schemas.microsoft.com/office/drawing/2014/main" id="{13D20934-7D9D-9E85-05A3-F47DADD5F7FA}"/>
                </a:ext>
              </a:extLst>
            </p:cNvPr>
            <p:cNvSpPr/>
            <p:nvPr/>
          </p:nvSpPr>
          <p:spPr>
            <a:xfrm>
              <a:off x="10184969" y="2920762"/>
              <a:ext cx="3777721" cy="1888860"/>
            </a:xfrm>
            <a:custGeom>
              <a:avLst/>
              <a:gdLst>
                <a:gd name="connsiteX0" fmla="*/ 3497943 w 3777721"/>
                <a:gd name="connsiteY0" fmla="*/ 1888861 h 1888860"/>
                <a:gd name="connsiteX1" fmla="*/ 279778 w 3777721"/>
                <a:gd name="connsiteY1" fmla="*/ 1888861 h 1888860"/>
                <a:gd name="connsiteX2" fmla="*/ 0 w 3777721"/>
                <a:gd name="connsiteY2" fmla="*/ 1609090 h 1888860"/>
                <a:gd name="connsiteX3" fmla="*/ 0 w 3777721"/>
                <a:gd name="connsiteY3" fmla="*/ 279774 h 1888860"/>
                <a:gd name="connsiteX4" fmla="*/ 279778 w 3777721"/>
                <a:gd name="connsiteY4" fmla="*/ 0 h 1888860"/>
                <a:gd name="connsiteX5" fmla="*/ 3497943 w 3777721"/>
                <a:gd name="connsiteY5" fmla="*/ 0 h 1888860"/>
                <a:gd name="connsiteX6" fmla="*/ 3777722 w 3777721"/>
                <a:gd name="connsiteY6" fmla="*/ 279774 h 1888860"/>
                <a:gd name="connsiteX7" fmla="*/ 3777722 w 3777721"/>
                <a:gd name="connsiteY7" fmla="*/ 1609090 h 1888860"/>
                <a:gd name="connsiteX8" fmla="*/ 3497943 w 3777721"/>
                <a:gd name="connsiteY8" fmla="*/ 1888861 h 18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1888860">
                  <a:moveTo>
                    <a:pt x="3497943" y="1888861"/>
                  </a:moveTo>
                  <a:lnTo>
                    <a:pt x="279778" y="1888861"/>
                  </a:lnTo>
                  <a:cubicBezTo>
                    <a:pt x="125269" y="1888861"/>
                    <a:pt x="0" y="1763603"/>
                    <a:pt x="0" y="1609090"/>
                  </a:cubicBezTo>
                  <a:lnTo>
                    <a:pt x="0" y="279774"/>
                  </a:lnTo>
                  <a:cubicBezTo>
                    <a:pt x="0" y="125262"/>
                    <a:pt x="125269" y="0"/>
                    <a:pt x="279778" y="0"/>
                  </a:cubicBezTo>
                  <a:lnTo>
                    <a:pt x="3497943" y="0"/>
                  </a:lnTo>
                  <a:cubicBezTo>
                    <a:pt x="3652453" y="0"/>
                    <a:pt x="3777722" y="125258"/>
                    <a:pt x="3777722" y="279774"/>
                  </a:cubicBezTo>
                  <a:lnTo>
                    <a:pt x="3777722" y="1609090"/>
                  </a:lnTo>
                  <a:cubicBezTo>
                    <a:pt x="3777722" y="1763603"/>
                    <a:pt x="3652453" y="1888861"/>
                    <a:pt x="3497943" y="1888861"/>
                  </a:cubicBezTo>
                  <a:close/>
                </a:path>
              </a:pathLst>
            </a:custGeom>
            <a:solidFill>
              <a:srgbClr val="CF4F9C"/>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6" name="Freeform: Shape 25">
              <a:extLst>
                <a:ext uri="{FF2B5EF4-FFF2-40B4-BE49-F238E27FC236}">
                  <a16:creationId xmlns:a16="http://schemas.microsoft.com/office/drawing/2014/main" id="{165381AD-B4CF-6DB1-8B3F-F905F1773F3A}"/>
                </a:ext>
              </a:extLst>
            </p:cNvPr>
            <p:cNvSpPr/>
            <p:nvPr/>
          </p:nvSpPr>
          <p:spPr>
            <a:xfrm>
              <a:off x="10411632" y="3147425"/>
              <a:ext cx="3324395" cy="3324390"/>
            </a:xfrm>
            <a:custGeom>
              <a:avLst/>
              <a:gdLst>
                <a:gd name="connsiteX0" fmla="*/ 0 w 3022177"/>
                <a:gd name="connsiteY0" fmla="*/ 2742407 h 3022173"/>
                <a:gd name="connsiteX1" fmla="*/ 0 w 3022177"/>
                <a:gd name="connsiteY1" fmla="*/ 279774 h 3022173"/>
                <a:gd name="connsiteX2" fmla="*/ 279778 w 3022177"/>
                <a:gd name="connsiteY2" fmla="*/ 0 h 3022173"/>
                <a:gd name="connsiteX3" fmla="*/ 2742399 w 3022177"/>
                <a:gd name="connsiteY3" fmla="*/ 0 h 3022173"/>
                <a:gd name="connsiteX4" fmla="*/ 3022177 w 3022177"/>
                <a:gd name="connsiteY4" fmla="*/ 279774 h 3022173"/>
                <a:gd name="connsiteX5" fmla="*/ 3022177 w 3022177"/>
                <a:gd name="connsiteY5" fmla="*/ 2742407 h 3022173"/>
                <a:gd name="connsiteX6" fmla="*/ 2742399 w 3022177"/>
                <a:gd name="connsiteY6" fmla="*/ 3022174 h 3022173"/>
                <a:gd name="connsiteX7" fmla="*/ 279778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69" y="0"/>
                    <a:pt x="279778" y="0"/>
                  </a:cubicBezTo>
                  <a:lnTo>
                    <a:pt x="2742399" y="0"/>
                  </a:lnTo>
                  <a:cubicBezTo>
                    <a:pt x="2896909" y="0"/>
                    <a:pt x="3022177" y="125258"/>
                    <a:pt x="3022177" y="279774"/>
                  </a:cubicBezTo>
                  <a:lnTo>
                    <a:pt x="3022177" y="2742407"/>
                  </a:lnTo>
                  <a:cubicBezTo>
                    <a:pt x="3022177" y="2896920"/>
                    <a:pt x="2896909" y="3022174"/>
                    <a:pt x="2742399" y="3022174"/>
                  </a:cubicBezTo>
                  <a:lnTo>
                    <a:pt x="279778" y="3022174"/>
                  </a:lnTo>
                  <a:cubicBezTo>
                    <a:pt x="125269" y="3022174"/>
                    <a:pt x="0" y="2896920"/>
                    <a:pt x="0" y="2742407"/>
                  </a:cubicBezTo>
                  <a:close/>
                </a:path>
              </a:pathLst>
            </a:custGeom>
            <a:solidFill>
              <a:srgbClr val="FFFFFF"/>
            </a:solidFill>
            <a:ln w="3777" cap="flat">
              <a:no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sp>
        <p:nvSpPr>
          <p:cNvPr id="355" name="TextBox 354">
            <a:extLst>
              <a:ext uri="{FF2B5EF4-FFF2-40B4-BE49-F238E27FC236}">
                <a16:creationId xmlns:a16="http://schemas.microsoft.com/office/drawing/2014/main" id="{DEADC907-83A4-43DC-944B-85DDA40028AB}"/>
              </a:ext>
            </a:extLst>
          </p:cNvPr>
          <p:cNvSpPr txBox="1"/>
          <p:nvPr/>
        </p:nvSpPr>
        <p:spPr>
          <a:xfrm>
            <a:off x="2416918" y="3388541"/>
            <a:ext cx="3324395" cy="3080972"/>
          </a:xfrm>
          <a:prstGeom prst="rect">
            <a:avLst/>
          </a:prstGeom>
          <a:noFill/>
        </p:spPr>
        <p:txBody>
          <a:bodyPr wrap="square" rtlCol="0">
            <a:spAutoFit/>
          </a:bodyPr>
          <a:lstStyle/>
          <a:p>
            <a:pPr algn="ctr"/>
            <a:r>
              <a:rPr lang="en-US" sz="2200" b="1">
                <a:solidFill>
                  <a:srgbClr val="3F3F3F"/>
                </a:solidFill>
                <a:latin typeface="Open Sans"/>
                <a:ea typeface="Open Sans"/>
                <a:cs typeface="Open Sans"/>
              </a:rPr>
              <a:t>Proactive defense: </a:t>
            </a:r>
          </a:p>
          <a:p>
            <a:pPr algn="l"/>
            <a:endParaRPr lang="en-US" sz="2200">
              <a:solidFill>
                <a:srgbClr val="3F3F3F"/>
              </a:solidFill>
              <a:latin typeface="Open Sans"/>
              <a:ea typeface="Open Sans"/>
              <a:cs typeface="Open Sans"/>
            </a:endParaRPr>
          </a:p>
          <a:p>
            <a:pPr algn="ctr">
              <a:lnSpc>
                <a:spcPct val="115000"/>
              </a:lnSpc>
            </a:pPr>
            <a:r>
              <a:rPr lang="en-US" sz="2200">
                <a:solidFill>
                  <a:srgbClr val="404040"/>
                </a:solidFill>
                <a:latin typeface="Open Sans" pitchFamily="2" charset="0"/>
                <a:ea typeface="Open Sans"/>
                <a:cs typeface="Open Sans"/>
              </a:rPr>
              <a:t>Sandboxing allows for the analysis of unknown or zero-day threats that traditional signature-based security might miss.</a:t>
            </a:r>
          </a:p>
        </p:txBody>
      </p:sp>
      <p:sp>
        <p:nvSpPr>
          <p:cNvPr id="351" name="TextBox 350">
            <a:extLst>
              <a:ext uri="{FF2B5EF4-FFF2-40B4-BE49-F238E27FC236}">
                <a16:creationId xmlns:a16="http://schemas.microsoft.com/office/drawing/2014/main" id="{B7D8A23C-C29A-4DC2-A000-2762E8E488BD}"/>
              </a:ext>
            </a:extLst>
          </p:cNvPr>
          <p:cNvSpPr txBox="1"/>
          <p:nvPr/>
        </p:nvSpPr>
        <p:spPr>
          <a:xfrm>
            <a:off x="6490571" y="3415969"/>
            <a:ext cx="3278848" cy="3080972"/>
          </a:xfrm>
          <a:prstGeom prst="rect">
            <a:avLst/>
          </a:prstGeom>
          <a:noFill/>
        </p:spPr>
        <p:txBody>
          <a:bodyPr wrap="square" rtlCol="0">
            <a:spAutoFit/>
          </a:bodyPr>
          <a:lstStyle/>
          <a:p>
            <a:pPr algn="ctr"/>
            <a:r>
              <a:rPr lang="en-US" sz="2200" b="1">
                <a:solidFill>
                  <a:srgbClr val="3F3F3F"/>
                </a:solidFill>
                <a:latin typeface="Open Sans"/>
                <a:ea typeface="Open Sans"/>
                <a:cs typeface="Open Sans"/>
              </a:rPr>
              <a:t>Safe analysis: </a:t>
            </a:r>
          </a:p>
          <a:p>
            <a:endParaRPr lang="en-US" sz="2200">
              <a:solidFill>
                <a:srgbClr val="3F3F3F"/>
              </a:solidFill>
              <a:latin typeface="Open Sans"/>
              <a:ea typeface="Open Sans"/>
              <a:cs typeface="Open Sans"/>
            </a:endParaRPr>
          </a:p>
          <a:p>
            <a:pPr algn="ctr">
              <a:lnSpc>
                <a:spcPct val="115000"/>
              </a:lnSpc>
            </a:pPr>
            <a:r>
              <a:rPr lang="en-US" sz="2200">
                <a:solidFill>
                  <a:srgbClr val="404040"/>
                </a:solidFill>
                <a:latin typeface="Open Sans" pitchFamily="2" charset="0"/>
                <a:ea typeface="Open Sans"/>
                <a:cs typeface="Open Sans"/>
              </a:rPr>
              <a:t>Security professionals can examine potentially risky code without putting the actual system or network at risk.</a:t>
            </a:r>
          </a:p>
        </p:txBody>
      </p:sp>
      <p:sp>
        <p:nvSpPr>
          <p:cNvPr id="353" name="TextBox 352">
            <a:extLst>
              <a:ext uri="{FF2B5EF4-FFF2-40B4-BE49-F238E27FC236}">
                <a16:creationId xmlns:a16="http://schemas.microsoft.com/office/drawing/2014/main" id="{FD9D9881-A962-48AE-B8FB-B27F23F96273}"/>
              </a:ext>
            </a:extLst>
          </p:cNvPr>
          <p:cNvSpPr txBox="1"/>
          <p:nvPr/>
        </p:nvSpPr>
        <p:spPr>
          <a:xfrm>
            <a:off x="10284775" y="3274557"/>
            <a:ext cx="3616337" cy="3030188"/>
          </a:xfrm>
          <a:prstGeom prst="rect">
            <a:avLst/>
          </a:prstGeom>
          <a:noFill/>
        </p:spPr>
        <p:txBody>
          <a:bodyPr wrap="square" rtlCol="0">
            <a:spAutoFit/>
          </a:bodyPr>
          <a:lstStyle/>
          <a:p>
            <a:pPr algn="ctr"/>
            <a:r>
              <a:rPr lang="en-US" sz="2200" b="1">
                <a:solidFill>
                  <a:srgbClr val="3F3F3F"/>
                </a:solidFill>
                <a:latin typeface="Open Sans"/>
                <a:ea typeface="Open Sans"/>
                <a:cs typeface="Open Sans"/>
              </a:rPr>
              <a:t>Improved </a:t>
            </a:r>
            <a:br>
              <a:rPr lang="en-US" sz="2200" b="1">
                <a:solidFill>
                  <a:srgbClr val="3F3F3F"/>
                </a:solidFill>
                <a:latin typeface="Open Sans"/>
                <a:ea typeface="Open Sans"/>
                <a:cs typeface="Open Sans"/>
              </a:rPr>
            </a:br>
            <a:r>
              <a:rPr lang="en-US" sz="2200" b="1">
                <a:solidFill>
                  <a:srgbClr val="3F3F3F"/>
                </a:solidFill>
                <a:latin typeface="Open Sans"/>
                <a:ea typeface="Open Sans"/>
                <a:cs typeface="Open Sans"/>
              </a:rPr>
              <a:t>detection rates: </a:t>
            </a:r>
          </a:p>
          <a:p>
            <a:endParaRPr lang="en-US" sz="2200">
              <a:solidFill>
                <a:srgbClr val="3F3F3F"/>
              </a:solidFill>
              <a:latin typeface="Open Sans"/>
              <a:ea typeface="Open Sans"/>
              <a:cs typeface="Open Sans"/>
            </a:endParaRPr>
          </a:p>
          <a:p>
            <a:pPr algn="ctr">
              <a:lnSpc>
                <a:spcPct val="115000"/>
              </a:lnSpc>
            </a:pPr>
            <a:r>
              <a:rPr lang="en-US" sz="2200">
                <a:solidFill>
                  <a:srgbClr val="404040"/>
                </a:solidFill>
                <a:latin typeface="Open Sans" pitchFamily="2" charset="0"/>
                <a:ea typeface="Open Sans"/>
                <a:cs typeface="Open Sans"/>
              </a:rPr>
              <a:t>Sandboxing can uncover sophisticated malware that might bypass traditional security measures.</a:t>
            </a:r>
          </a:p>
        </p:txBody>
      </p:sp>
      <p:sp>
        <p:nvSpPr>
          <p:cNvPr id="46" name="Brandline_LVC">
            <a:extLst>
              <a:ext uri="{FF2B5EF4-FFF2-40B4-BE49-F238E27FC236}">
                <a16:creationId xmlns:a16="http://schemas.microsoft.com/office/drawing/2014/main" id="{7E451195-068B-B7AA-8626-1AB2C2CA99C9}"/>
              </a:ext>
            </a:extLst>
          </p:cNvPr>
          <p:cNvSpPr/>
          <p:nvPr/>
        </p:nvSpPr>
        <p:spPr>
          <a:xfrm>
            <a:off x="5588000" y="816352"/>
            <a:ext cx="5093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6573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xfrm>
            <a:off x="6675120" y="3952240"/>
            <a:ext cx="2905760" cy="914400"/>
          </a:xfrm>
          <a:prstGeom prst="rect">
            <a:avLst/>
          </a:prstGeom>
          <a:noFill/>
          <a:ln>
            <a:noFill/>
          </a:ln>
        </p:spPr>
        <p:txBody>
          <a:bodyPr spcFirstLastPara="1" wrap="square" lIns="91425" tIns="91425" rIns="91425" bIns="91425" anchor="t" anchorCtr="0">
            <a:noAutofit/>
          </a:bodyPr>
          <a:lstStyle/>
          <a:p>
            <a:r>
              <a:rPr lang="en-US"/>
              <a:t>Monitoring</a:t>
            </a:r>
          </a:p>
        </p:txBody>
      </p:sp>
    </p:spTree>
    <p:extLst>
      <p:ext uri="{BB962C8B-B14F-4D97-AF65-F5344CB8AC3E}">
        <p14:creationId xmlns:p14="http://schemas.microsoft.com/office/powerpoint/2010/main" val="3006406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Monitoring</a:t>
            </a:r>
            <a:endParaRPr>
              <a:latin typeface="Open Sans"/>
              <a:ea typeface="Open Sans"/>
              <a:cs typeface="Open Sans"/>
              <a:sym typeface="Open Sans"/>
            </a:endParaRPr>
          </a:p>
        </p:txBody>
      </p:sp>
      <p:pic>
        <p:nvPicPr>
          <p:cNvPr id="3" name="Picture 2">
            <a:extLst>
              <a:ext uri="{FF2B5EF4-FFF2-40B4-BE49-F238E27FC236}">
                <a16:creationId xmlns:a16="http://schemas.microsoft.com/office/drawing/2014/main" id="{E3F694A9-7F29-C3BA-AB96-DB177444BF6C}"/>
              </a:ext>
            </a:extLst>
          </p:cNvPr>
          <p:cNvPicPr>
            <a:picLocks noChangeAspect="1"/>
          </p:cNvPicPr>
          <p:nvPr/>
        </p:nvPicPr>
        <p:blipFill>
          <a:blip r:embed="rId3"/>
          <a:stretch>
            <a:fillRect/>
          </a:stretch>
        </p:blipFill>
        <p:spPr>
          <a:xfrm>
            <a:off x="6527897" y="2937882"/>
            <a:ext cx="3292805" cy="3292805"/>
          </a:xfrm>
          <a:prstGeom prst="rect">
            <a:avLst/>
          </a:prstGeom>
        </p:spPr>
      </p:pic>
      <p:sp>
        <p:nvSpPr>
          <p:cNvPr id="4" name="TextBox 3">
            <a:extLst>
              <a:ext uri="{FF2B5EF4-FFF2-40B4-BE49-F238E27FC236}">
                <a16:creationId xmlns:a16="http://schemas.microsoft.com/office/drawing/2014/main" id="{BFC2CF11-FF99-2F17-A106-B7C4BE642E32}"/>
              </a:ext>
            </a:extLst>
          </p:cNvPr>
          <p:cNvSpPr txBox="1"/>
          <p:nvPr/>
        </p:nvSpPr>
        <p:spPr>
          <a:xfrm>
            <a:off x="1988932" y="1097768"/>
            <a:ext cx="12278137" cy="846514"/>
          </a:xfrm>
          <a:prstGeom prst="rect">
            <a:avLst/>
          </a:prstGeom>
          <a:noFill/>
        </p:spPr>
        <p:txBody>
          <a:bodyPr wrap="square">
            <a:spAutoFit/>
          </a:bodyPr>
          <a:lstStyle/>
          <a:p>
            <a:pPr algn="ctr">
              <a:lnSpc>
                <a:spcPct val="115000"/>
              </a:lnSpc>
              <a:spcBef>
                <a:spcPct val="0"/>
              </a:spcBef>
              <a:spcAft>
                <a:spcPct val="0"/>
              </a:spcAft>
              <a:buSzPts val="2200"/>
            </a:pPr>
            <a:r>
              <a:rPr lang="en-US" sz="2200">
                <a:solidFill>
                  <a:srgbClr val="404040"/>
                </a:solidFill>
                <a:latin typeface="Open Sans" panose="020B0606030504020204" pitchFamily="34" charset="0"/>
                <a:ea typeface="Open Sans"/>
                <a:cs typeface="Open Sans"/>
              </a:rPr>
              <a:t>It is the process of continuously tracking, analyzing, and managing the performance, health, and availability of the IT infrastructure to keep the systems running smoothly.</a:t>
            </a:r>
          </a:p>
        </p:txBody>
      </p:sp>
      <p:sp>
        <p:nvSpPr>
          <p:cNvPr id="6" name="TextBox 5">
            <a:extLst>
              <a:ext uri="{FF2B5EF4-FFF2-40B4-BE49-F238E27FC236}">
                <a16:creationId xmlns:a16="http://schemas.microsoft.com/office/drawing/2014/main" id="{46171584-8531-1A88-03E9-D3E11317E72D}"/>
              </a:ext>
            </a:extLst>
          </p:cNvPr>
          <p:cNvSpPr txBox="1"/>
          <p:nvPr/>
        </p:nvSpPr>
        <p:spPr>
          <a:xfrm>
            <a:off x="2314826" y="6834950"/>
            <a:ext cx="11626225" cy="1235851"/>
          </a:xfrm>
          <a:prstGeom prst="rect">
            <a:avLst/>
          </a:prstGeom>
          <a:noFill/>
        </p:spPr>
        <p:txBody>
          <a:bodyPr wrap="square">
            <a:spAutoFit/>
          </a:bodyPr>
          <a:lstStyle/>
          <a:p>
            <a:pPr algn="ctr">
              <a:lnSpc>
                <a:spcPct val="115000"/>
              </a:lnSpc>
              <a:spcBef>
                <a:spcPct val="0"/>
              </a:spcBef>
              <a:spcAft>
                <a:spcPct val="0"/>
              </a:spcAft>
              <a:buSzPts val="2200"/>
            </a:pPr>
            <a:r>
              <a:rPr lang="en-US" sz="2200">
                <a:solidFill>
                  <a:srgbClr val="404040"/>
                </a:solidFill>
                <a:latin typeface="Open Sans" panose="020B0606030504020204" pitchFamily="34" charset="0"/>
                <a:ea typeface="Open Sans"/>
                <a:cs typeface="Open Sans"/>
              </a:rPr>
              <a:t>Commercial applications such as SolarWinds Security Event Manager and Splunk, offer robust monitoring and alerting solutions for businesses to help them detect and respond to potential security threats. </a:t>
            </a:r>
          </a:p>
        </p:txBody>
      </p:sp>
      <p:sp>
        <p:nvSpPr>
          <p:cNvPr id="8" name="Brandline">
            <a:extLst>
              <a:ext uri="{FF2B5EF4-FFF2-40B4-BE49-F238E27FC236}">
                <a16:creationId xmlns:a16="http://schemas.microsoft.com/office/drawing/2014/main" id="{90EA926B-4492-FF05-0F22-144F098F8E0C}"/>
              </a:ext>
            </a:extLst>
          </p:cNvPr>
          <p:cNvSpPr/>
          <p:nvPr/>
        </p:nvSpPr>
        <p:spPr>
          <a:xfrm>
            <a:off x="6896100" y="816352"/>
            <a:ext cx="2470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997121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sp>
        <p:nvSpPr>
          <p:cNvPr id="4416" name="Google Shape;4416;p175"/>
          <p:cNvSpPr txBox="1">
            <a:spLocks noGrp="1"/>
          </p:cNvSpPr>
          <p:nvPr>
            <p:ph type="title"/>
          </p:nvPr>
        </p:nvSpPr>
        <p:spPr>
          <a:xfrm>
            <a:off x="-10160" y="31522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Assets to monitor in Infrastructure</a:t>
            </a:r>
            <a:endParaRPr/>
          </a:p>
        </p:txBody>
      </p:sp>
      <p:grpSp>
        <p:nvGrpSpPr>
          <p:cNvPr id="3" name="Group 2">
            <a:extLst>
              <a:ext uri="{FF2B5EF4-FFF2-40B4-BE49-F238E27FC236}">
                <a16:creationId xmlns:a16="http://schemas.microsoft.com/office/drawing/2014/main" id="{3F47EC81-45C2-3D4C-D94E-1155BD21EF70}"/>
              </a:ext>
            </a:extLst>
          </p:cNvPr>
          <p:cNvGrpSpPr/>
          <p:nvPr/>
        </p:nvGrpSpPr>
        <p:grpSpPr>
          <a:xfrm>
            <a:off x="1732294" y="1871663"/>
            <a:ext cx="12278556" cy="4815630"/>
            <a:chOff x="1794038" y="2590683"/>
            <a:chExt cx="12278556" cy="4815630"/>
          </a:xfrm>
        </p:grpSpPr>
        <p:sp>
          <p:nvSpPr>
            <p:cNvPr id="41" name="Google Shape;4415;p175">
              <a:extLst>
                <a:ext uri="{FF2B5EF4-FFF2-40B4-BE49-F238E27FC236}">
                  <a16:creationId xmlns:a16="http://schemas.microsoft.com/office/drawing/2014/main" id="{CDB0EA69-5975-438D-B804-38DCCB34815B}"/>
                </a:ext>
              </a:extLst>
            </p:cNvPr>
            <p:cNvSpPr/>
            <p:nvPr/>
          </p:nvSpPr>
          <p:spPr>
            <a:xfrm>
              <a:off x="1794038" y="2699240"/>
              <a:ext cx="4420238" cy="1063279"/>
            </a:xfrm>
            <a:prstGeom prst="rect">
              <a:avLst/>
            </a:prstGeom>
            <a:solidFill>
              <a:schemeClr val="bg1"/>
            </a:solidFill>
            <a:ln>
              <a:noFill/>
            </a:ln>
          </p:spPr>
          <p:txBody>
            <a:bodyPr spcFirstLastPara="1" wrap="square" lIns="91425" tIns="45700" rIns="91425" bIns="45700" anchor="ctr" anchorCtr="0">
              <a:noAutofit/>
            </a:bodyPr>
            <a:lstStyle/>
            <a:p>
              <a:pPr algn="ctr">
                <a:buSzPts val="2000"/>
              </a:pPr>
              <a:r>
                <a:rPr lang="en-US" sz="2000" b="1">
                  <a:solidFill>
                    <a:srgbClr val="3F3F3F"/>
                  </a:solidFill>
                  <a:latin typeface="Open Sans"/>
                  <a:ea typeface="Open Sans"/>
                  <a:cs typeface="Open Sans"/>
                </a:rPr>
                <a:t>Hardware performance</a:t>
              </a:r>
              <a:r>
                <a:rPr lang="en-US" sz="2000">
                  <a:solidFill>
                    <a:srgbClr val="3F3F3F"/>
                  </a:solidFill>
                  <a:latin typeface="Open Sans"/>
                  <a:ea typeface="Open Sans"/>
                  <a:cs typeface="Open Sans"/>
                </a:rPr>
                <a:t>: </a:t>
              </a:r>
            </a:p>
            <a:p>
              <a:pPr algn="ctr">
                <a:buSzPts val="2000"/>
              </a:pPr>
              <a:r>
                <a:rPr lang="en-US" sz="2000">
                  <a:solidFill>
                    <a:srgbClr val="3F3F3F"/>
                  </a:solidFill>
                  <a:latin typeface="Open Sans"/>
                  <a:ea typeface="Open Sans"/>
                  <a:cs typeface="Open Sans"/>
                </a:rPr>
                <a:t>CPU utilization, memory usage, disk space, and network bandwidth</a:t>
              </a:r>
            </a:p>
          </p:txBody>
        </p:sp>
        <p:cxnSp>
          <p:nvCxnSpPr>
            <p:cNvPr id="4386" name="Google Shape;4386;p175"/>
            <p:cNvCxnSpPr/>
            <p:nvPr/>
          </p:nvCxnSpPr>
          <p:spPr>
            <a:xfrm>
              <a:off x="8043862" y="6616190"/>
              <a:ext cx="0" cy="0"/>
            </a:xfrm>
            <a:prstGeom prst="straightConnector1">
              <a:avLst/>
            </a:prstGeom>
            <a:noFill/>
            <a:ln w="98425" cap="flat" cmpd="sng">
              <a:solidFill>
                <a:srgbClr val="01ABD0"/>
              </a:solidFill>
              <a:prstDash val="solid"/>
              <a:miter lim="800000"/>
              <a:headEnd type="none" w="med" len="med"/>
              <a:tailEnd type="none" w="med" len="med"/>
            </a:ln>
          </p:spPr>
        </p:cxnSp>
        <p:sp>
          <p:nvSpPr>
            <p:cNvPr id="42" name="Google Shape;4395;p175">
              <a:extLst>
                <a:ext uri="{FF2B5EF4-FFF2-40B4-BE49-F238E27FC236}">
                  <a16:creationId xmlns:a16="http://schemas.microsoft.com/office/drawing/2014/main" id="{63C3561F-FC1F-4E55-B3C6-9674D7A023B1}"/>
                </a:ext>
              </a:extLst>
            </p:cNvPr>
            <p:cNvSpPr/>
            <p:nvPr/>
          </p:nvSpPr>
          <p:spPr>
            <a:xfrm>
              <a:off x="9665733" y="2590683"/>
              <a:ext cx="4406861" cy="1063279"/>
            </a:xfrm>
            <a:prstGeom prst="rect">
              <a:avLst/>
            </a:prstGeom>
            <a:solidFill>
              <a:schemeClr val="bg1"/>
            </a:solidFill>
            <a:ln>
              <a:noFill/>
            </a:ln>
          </p:spPr>
          <p:txBody>
            <a:bodyPr spcFirstLastPara="1" wrap="square" lIns="91425" tIns="45700" rIns="91425" bIns="45700" anchor="ctr" anchorCtr="0">
              <a:noAutofit/>
            </a:bodyPr>
            <a:lstStyle/>
            <a:p>
              <a:pPr algn="ctr"/>
              <a:r>
                <a:rPr lang="en-US" sz="2000" b="1">
                  <a:solidFill>
                    <a:srgbClr val="3F3F3F"/>
                  </a:solidFill>
                  <a:latin typeface="Open Sans"/>
                  <a:ea typeface="Open Sans"/>
                  <a:cs typeface="Open Sans"/>
                </a:rPr>
                <a:t>System health</a:t>
              </a:r>
              <a:r>
                <a:rPr lang="en-US" sz="2000">
                  <a:solidFill>
                    <a:srgbClr val="3F3F3F"/>
                  </a:solidFill>
                  <a:latin typeface="Open Sans"/>
                  <a:ea typeface="Open Sans"/>
                  <a:cs typeface="Open Sans"/>
                </a:rPr>
                <a:t>: </a:t>
              </a:r>
            </a:p>
            <a:p>
              <a:pPr algn="ctr"/>
              <a:r>
                <a:rPr lang="en-US" sz="2000">
                  <a:solidFill>
                    <a:srgbClr val="3F3F3F"/>
                  </a:solidFill>
                  <a:latin typeface="Open Sans"/>
                  <a:ea typeface="Open Sans"/>
                  <a:cs typeface="Open Sans"/>
                </a:rPr>
                <a:t>Uptime, errors, and application response times</a:t>
              </a:r>
            </a:p>
          </p:txBody>
        </p:sp>
        <p:sp>
          <p:nvSpPr>
            <p:cNvPr id="48" name="Google Shape;4387;p175">
              <a:extLst>
                <a:ext uri="{FF2B5EF4-FFF2-40B4-BE49-F238E27FC236}">
                  <a16:creationId xmlns:a16="http://schemas.microsoft.com/office/drawing/2014/main" id="{D1980639-CFF4-4EA2-8A73-0D6DA637BAB4}"/>
                </a:ext>
              </a:extLst>
            </p:cNvPr>
            <p:cNvSpPr/>
            <p:nvPr/>
          </p:nvSpPr>
          <p:spPr>
            <a:xfrm>
              <a:off x="9930394" y="5784830"/>
              <a:ext cx="3649199" cy="1214208"/>
            </a:xfrm>
            <a:prstGeom prst="rect">
              <a:avLst/>
            </a:prstGeom>
            <a:solidFill>
              <a:schemeClr val="bg1"/>
            </a:solidFill>
            <a:ln>
              <a:noFill/>
            </a:ln>
          </p:spPr>
          <p:txBody>
            <a:bodyPr spcFirstLastPara="1" wrap="square" lIns="91425" tIns="45700" rIns="91425" bIns="45700" anchor="ctr" anchorCtr="0">
              <a:noAutofit/>
            </a:bodyPr>
            <a:lstStyle/>
            <a:p>
              <a:pPr algn="ctr">
                <a:buSzPts val="2000"/>
              </a:pPr>
              <a:r>
                <a:rPr lang="en-US" sz="2000" b="1">
                  <a:solidFill>
                    <a:srgbClr val="3F3F3F"/>
                  </a:solidFill>
                  <a:latin typeface="Open Sans"/>
                  <a:ea typeface="Open Sans"/>
                  <a:cs typeface="Open Sans"/>
                </a:rPr>
                <a:t>Security events</a:t>
              </a:r>
              <a:r>
                <a:rPr lang="en-US" sz="2000">
                  <a:solidFill>
                    <a:srgbClr val="3F3F3F"/>
                  </a:solidFill>
                  <a:latin typeface="Open Sans"/>
                  <a:ea typeface="Open Sans"/>
                  <a:cs typeface="Open Sans"/>
                </a:rPr>
                <a:t>: </a:t>
              </a:r>
            </a:p>
            <a:p>
              <a:pPr algn="ctr">
                <a:buSzPts val="2000"/>
              </a:pPr>
              <a:r>
                <a:rPr lang="en-US" sz="2000">
                  <a:solidFill>
                    <a:srgbClr val="3F3F3F"/>
                  </a:solidFill>
                  <a:latin typeface="Open Sans"/>
                  <a:ea typeface="Open Sans"/>
                  <a:cs typeface="Open Sans"/>
                </a:rPr>
                <a:t>Suspicious login attempts, unauthorized access,</a:t>
              </a:r>
              <a:br>
                <a:rPr lang="en-US" sz="2000">
                  <a:solidFill>
                    <a:srgbClr val="3F3F3F"/>
                  </a:solidFill>
                  <a:latin typeface="Open Sans"/>
                  <a:ea typeface="Open Sans"/>
                  <a:cs typeface="Open Sans"/>
                </a:rPr>
              </a:br>
              <a:r>
                <a:rPr lang="en-US" sz="2000">
                  <a:solidFill>
                    <a:srgbClr val="3F3F3F"/>
                  </a:solidFill>
                  <a:latin typeface="Open Sans"/>
                  <a:ea typeface="Open Sans"/>
                  <a:cs typeface="Open Sans"/>
                </a:rPr>
                <a:t>and malware activity</a:t>
              </a:r>
            </a:p>
          </p:txBody>
        </p:sp>
        <p:sp>
          <p:nvSpPr>
            <p:cNvPr id="59" name="Google Shape;4408;p175">
              <a:extLst>
                <a:ext uri="{FF2B5EF4-FFF2-40B4-BE49-F238E27FC236}">
                  <a16:creationId xmlns:a16="http://schemas.microsoft.com/office/drawing/2014/main" id="{CB66A8C4-20C0-49FE-87D8-176D9CBAF2FC}"/>
                </a:ext>
              </a:extLst>
            </p:cNvPr>
            <p:cNvSpPr/>
            <p:nvPr/>
          </p:nvSpPr>
          <p:spPr>
            <a:xfrm>
              <a:off x="2072521" y="5556569"/>
              <a:ext cx="4141755" cy="1849744"/>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solidFill>
                    <a:srgbClr val="3F3F3F"/>
                  </a:solidFill>
                  <a:latin typeface="Open Sans"/>
                  <a:ea typeface="Open Sans"/>
                  <a:cs typeface="Open Sans"/>
                </a:rPr>
                <a:t>Resource utilization</a:t>
              </a:r>
              <a:r>
                <a:rPr lang="en-US" sz="2000">
                  <a:solidFill>
                    <a:srgbClr val="3F3F3F"/>
                  </a:solidFill>
                  <a:latin typeface="Open Sans"/>
                  <a:ea typeface="Open Sans"/>
                  <a:cs typeface="Open Sans"/>
                </a:rPr>
                <a:t>: </a:t>
              </a:r>
            </a:p>
            <a:p>
              <a:pPr marL="0" marR="0" lvl="0" indent="0" algn="ctr" rtl="0">
                <a:lnSpc>
                  <a:spcPct val="100000"/>
                </a:lnSpc>
                <a:spcBef>
                  <a:spcPts val="0"/>
                </a:spcBef>
                <a:spcAft>
                  <a:spcPts val="0"/>
                </a:spcAft>
                <a:buClr>
                  <a:srgbClr val="000000"/>
                </a:buClr>
                <a:buSzPts val="2000"/>
                <a:buFont typeface="Arial"/>
                <a:buNone/>
              </a:pPr>
              <a:r>
                <a:rPr lang="en-US" sz="2000">
                  <a:solidFill>
                    <a:srgbClr val="3F3F3F"/>
                  </a:solidFill>
                  <a:latin typeface="Open Sans"/>
                  <a:ea typeface="Open Sans"/>
                  <a:cs typeface="Open Sans"/>
                </a:rPr>
                <a:t>Monitoring resource usage helps identify potential bottlenecks and plan for future needs.</a:t>
              </a:r>
              <a:endParaRPr sz="2000">
                <a:solidFill>
                  <a:srgbClr val="3F3F3F"/>
                </a:solidFill>
                <a:latin typeface="Open Sans"/>
                <a:ea typeface="Open Sans"/>
                <a:cs typeface="Open Sans"/>
              </a:endParaRPr>
            </a:p>
          </p:txBody>
        </p:sp>
        <p:grpSp>
          <p:nvGrpSpPr>
            <p:cNvPr id="2" name="Group 1">
              <a:extLst>
                <a:ext uri="{FF2B5EF4-FFF2-40B4-BE49-F238E27FC236}">
                  <a16:creationId xmlns:a16="http://schemas.microsoft.com/office/drawing/2014/main" id="{2022BDC6-826F-4278-84A1-A40603AE1069}"/>
                </a:ext>
              </a:extLst>
            </p:cNvPr>
            <p:cNvGrpSpPr/>
            <p:nvPr/>
          </p:nvGrpSpPr>
          <p:grpSpPr>
            <a:xfrm>
              <a:off x="6680011" y="3230883"/>
              <a:ext cx="934161" cy="3663609"/>
              <a:chOff x="6680011" y="3456708"/>
              <a:chExt cx="934161" cy="2905499"/>
            </a:xfrm>
          </p:grpSpPr>
          <p:grpSp>
            <p:nvGrpSpPr>
              <p:cNvPr id="38" name="Google Shape;4411;p175">
                <a:extLst>
                  <a:ext uri="{FF2B5EF4-FFF2-40B4-BE49-F238E27FC236}">
                    <a16:creationId xmlns:a16="http://schemas.microsoft.com/office/drawing/2014/main" id="{582CBC19-A642-4E26-AAC2-9C994F2F9063}"/>
                  </a:ext>
                </a:extLst>
              </p:cNvPr>
              <p:cNvGrpSpPr/>
              <p:nvPr/>
            </p:nvGrpSpPr>
            <p:grpSpPr>
              <a:xfrm>
                <a:off x="6680011" y="3456708"/>
                <a:ext cx="934161" cy="655149"/>
                <a:chOff x="6038817" y="3178754"/>
                <a:chExt cx="1184256" cy="830545"/>
              </a:xfrm>
            </p:grpSpPr>
            <p:cxnSp>
              <p:nvCxnSpPr>
                <p:cNvPr id="39" name="Google Shape;4412;p175">
                  <a:extLst>
                    <a:ext uri="{FF2B5EF4-FFF2-40B4-BE49-F238E27FC236}">
                      <a16:creationId xmlns:a16="http://schemas.microsoft.com/office/drawing/2014/main" id="{2792883B-6F76-451C-AEED-EBDEA1124939}"/>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40" name="Google Shape;4413;p175">
                  <a:extLst>
                    <a:ext uri="{FF2B5EF4-FFF2-40B4-BE49-F238E27FC236}">
                      <a16:creationId xmlns:a16="http://schemas.microsoft.com/office/drawing/2014/main" id="{3261B7D1-9B27-468A-8656-89D64BCD03F7}"/>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nvGrpSpPr>
              <p:cNvPr id="60" name="Google Shape;4411;p175">
                <a:extLst>
                  <a:ext uri="{FF2B5EF4-FFF2-40B4-BE49-F238E27FC236}">
                    <a16:creationId xmlns:a16="http://schemas.microsoft.com/office/drawing/2014/main" id="{77FE9C72-1455-4206-AB7F-77A0405D2F7A}"/>
                  </a:ext>
                </a:extLst>
              </p:cNvPr>
              <p:cNvGrpSpPr/>
              <p:nvPr/>
            </p:nvGrpSpPr>
            <p:grpSpPr>
              <a:xfrm flipV="1">
                <a:off x="6680011" y="5707058"/>
                <a:ext cx="934161" cy="655149"/>
                <a:chOff x="6038817" y="3178754"/>
                <a:chExt cx="1184256" cy="830545"/>
              </a:xfrm>
            </p:grpSpPr>
            <p:cxnSp>
              <p:nvCxnSpPr>
                <p:cNvPr id="61" name="Google Shape;4412;p175">
                  <a:extLst>
                    <a:ext uri="{FF2B5EF4-FFF2-40B4-BE49-F238E27FC236}">
                      <a16:creationId xmlns:a16="http://schemas.microsoft.com/office/drawing/2014/main" id="{625BE7E2-A6E7-4605-BC3A-A2B1F377D7EA}"/>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62" name="Google Shape;4413;p175">
                  <a:extLst>
                    <a:ext uri="{FF2B5EF4-FFF2-40B4-BE49-F238E27FC236}">
                      <a16:creationId xmlns:a16="http://schemas.microsoft.com/office/drawing/2014/main" id="{2735EDFB-6EED-4D9F-82E5-FE847EEEA753}"/>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grpSp>
          <p:nvGrpSpPr>
            <p:cNvPr id="65" name="Group 64">
              <a:extLst>
                <a:ext uri="{FF2B5EF4-FFF2-40B4-BE49-F238E27FC236}">
                  <a16:creationId xmlns:a16="http://schemas.microsoft.com/office/drawing/2014/main" id="{93587D1A-6976-4E82-AC2B-D7F78B093524}"/>
                </a:ext>
              </a:extLst>
            </p:cNvPr>
            <p:cNvGrpSpPr/>
            <p:nvPr/>
          </p:nvGrpSpPr>
          <p:grpSpPr>
            <a:xfrm flipH="1">
              <a:off x="8731577" y="3230883"/>
              <a:ext cx="934161" cy="3663609"/>
              <a:chOff x="6680011" y="3456708"/>
              <a:chExt cx="934161" cy="2905499"/>
            </a:xfrm>
          </p:grpSpPr>
          <p:grpSp>
            <p:nvGrpSpPr>
              <p:cNvPr id="66" name="Google Shape;4411;p175">
                <a:extLst>
                  <a:ext uri="{FF2B5EF4-FFF2-40B4-BE49-F238E27FC236}">
                    <a16:creationId xmlns:a16="http://schemas.microsoft.com/office/drawing/2014/main" id="{00D2071D-DD17-469C-A2E7-7217CD6AEA56}"/>
                  </a:ext>
                </a:extLst>
              </p:cNvPr>
              <p:cNvGrpSpPr/>
              <p:nvPr/>
            </p:nvGrpSpPr>
            <p:grpSpPr>
              <a:xfrm>
                <a:off x="6680011" y="3456708"/>
                <a:ext cx="934161" cy="655149"/>
                <a:chOff x="6038817" y="3178754"/>
                <a:chExt cx="1184256" cy="830545"/>
              </a:xfrm>
            </p:grpSpPr>
            <p:cxnSp>
              <p:nvCxnSpPr>
                <p:cNvPr id="70" name="Google Shape;4412;p175">
                  <a:extLst>
                    <a:ext uri="{FF2B5EF4-FFF2-40B4-BE49-F238E27FC236}">
                      <a16:creationId xmlns:a16="http://schemas.microsoft.com/office/drawing/2014/main" id="{DE951498-D9A1-42CB-AD6E-4E0491EA82EE}"/>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71" name="Google Shape;4413;p175">
                  <a:extLst>
                    <a:ext uri="{FF2B5EF4-FFF2-40B4-BE49-F238E27FC236}">
                      <a16:creationId xmlns:a16="http://schemas.microsoft.com/office/drawing/2014/main" id="{38683868-E48F-458C-8522-DF6196FFA610}"/>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nvGrpSpPr>
              <p:cNvPr id="67" name="Google Shape;4411;p175">
                <a:extLst>
                  <a:ext uri="{FF2B5EF4-FFF2-40B4-BE49-F238E27FC236}">
                    <a16:creationId xmlns:a16="http://schemas.microsoft.com/office/drawing/2014/main" id="{F4DF3BF4-7DD7-41D6-B795-F67CACA094D2}"/>
                  </a:ext>
                </a:extLst>
              </p:cNvPr>
              <p:cNvGrpSpPr/>
              <p:nvPr/>
            </p:nvGrpSpPr>
            <p:grpSpPr>
              <a:xfrm flipV="1">
                <a:off x="6680011" y="5707058"/>
                <a:ext cx="934161" cy="655149"/>
                <a:chOff x="6038817" y="3178754"/>
                <a:chExt cx="1184256" cy="830545"/>
              </a:xfrm>
            </p:grpSpPr>
            <p:cxnSp>
              <p:nvCxnSpPr>
                <p:cNvPr id="68" name="Google Shape;4412;p175">
                  <a:extLst>
                    <a:ext uri="{FF2B5EF4-FFF2-40B4-BE49-F238E27FC236}">
                      <a16:creationId xmlns:a16="http://schemas.microsoft.com/office/drawing/2014/main" id="{5CF23A53-4887-4D0B-8853-4AFF5935F037}"/>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69" name="Google Shape;4413;p175">
                  <a:extLst>
                    <a:ext uri="{FF2B5EF4-FFF2-40B4-BE49-F238E27FC236}">
                      <a16:creationId xmlns:a16="http://schemas.microsoft.com/office/drawing/2014/main" id="{2EAB4EE1-25F1-4183-BF9F-E514122F6B3F}"/>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pic>
          <p:nvPicPr>
            <p:cNvPr id="4" name="Picture 3">
              <a:extLst>
                <a:ext uri="{FF2B5EF4-FFF2-40B4-BE49-F238E27FC236}">
                  <a16:creationId xmlns:a16="http://schemas.microsoft.com/office/drawing/2014/main" id="{25BBB48F-4549-B751-8873-0D5BF4221020}"/>
                </a:ext>
              </a:extLst>
            </p:cNvPr>
            <p:cNvPicPr>
              <a:picLocks noChangeAspect="1"/>
            </p:cNvPicPr>
            <p:nvPr/>
          </p:nvPicPr>
          <p:blipFill>
            <a:blip r:embed="rId3"/>
            <a:stretch>
              <a:fillRect/>
            </a:stretch>
          </p:blipFill>
          <p:spPr>
            <a:xfrm>
              <a:off x="7022946" y="3880190"/>
              <a:ext cx="2273966" cy="2129835"/>
            </a:xfrm>
            <a:prstGeom prst="rect">
              <a:avLst/>
            </a:prstGeom>
          </p:spPr>
        </p:pic>
      </p:grpSp>
      <p:sp>
        <p:nvSpPr>
          <p:cNvPr id="6" name="Brandline">
            <a:extLst>
              <a:ext uri="{FF2B5EF4-FFF2-40B4-BE49-F238E27FC236}">
                <a16:creationId xmlns:a16="http://schemas.microsoft.com/office/drawing/2014/main" id="{EC58D411-D20B-1A2F-19E8-63B74FB8F477}"/>
              </a:ext>
            </a:extLst>
          </p:cNvPr>
          <p:cNvSpPr/>
          <p:nvPr/>
        </p:nvSpPr>
        <p:spPr>
          <a:xfrm>
            <a:off x="4254500" y="901668"/>
            <a:ext cx="77530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7498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78063</Words>
  <Application>Microsoft Office PowerPoint</Application>
  <PresentationFormat>Custom</PresentationFormat>
  <Paragraphs>7901</Paragraphs>
  <Slides>531</Slides>
  <Notes>530</Notes>
  <HiddenSlides>6</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531</vt:i4>
      </vt:variant>
    </vt:vector>
  </HeadingPairs>
  <TitlesOfParts>
    <vt:vector size="553" baseType="lpstr">
      <vt:lpstr>Open Sans</vt:lpstr>
      <vt:lpstr>Sinkin Sans 400 Regular</vt:lpstr>
      <vt:lpstr>Calibri</vt:lpstr>
      <vt:lpstr>Helvetica Neue</vt:lpstr>
      <vt:lpstr>Arial</vt:lpstr>
      <vt:lpstr>Open Sans </vt:lpstr>
      <vt:lpstr>Google Sans</vt:lpstr>
      <vt:lpstr>Segoe UI</vt:lpstr>
      <vt:lpstr>Open Sans SemiBold</vt:lpstr>
      <vt:lpstr>Courier New</vt:lpstr>
      <vt:lpstr>Poppins</vt:lpstr>
      <vt:lpstr>Lato Light</vt:lpstr>
      <vt:lpstr>Open Sans ExtraBold</vt:lpstr>
      <vt:lpstr>Inter</vt:lpstr>
      <vt:lpstr>Noto serif</vt:lpstr>
      <vt:lpstr>Nunito</vt:lpstr>
      <vt:lpstr>Open Sans SemiBold</vt:lpstr>
      <vt:lpstr>Quattrocento Sans</vt:lpstr>
      <vt:lpstr>Helvetica Light</vt:lpstr>
      <vt:lpstr>Open Sans ExtraBold</vt:lpstr>
      <vt:lpstr>Open Sans Light</vt:lpstr>
      <vt:lpstr>Digital Marketing</vt:lpstr>
      <vt:lpstr>PowerPoint Presentation</vt:lpstr>
      <vt:lpstr>PowerPoint Presentation</vt:lpstr>
      <vt:lpstr>PowerPoint Presentation</vt:lpstr>
      <vt:lpstr>PowerPoint Presentation</vt:lpstr>
      <vt:lpstr>PowerPoint Presentation</vt:lpstr>
      <vt:lpstr>Baseline</vt:lpstr>
      <vt:lpstr>Types of Baselines</vt:lpstr>
      <vt:lpstr>Baseline Process</vt:lpstr>
      <vt:lpstr>Phases of Establishing Baselines</vt:lpstr>
      <vt:lpstr>Establishing Baselines</vt:lpstr>
      <vt:lpstr>Deploying Baselines</vt:lpstr>
      <vt:lpstr>Maintaining Baselines</vt:lpstr>
      <vt:lpstr>PowerPoint Presentation</vt:lpstr>
      <vt:lpstr>Hardening Targets</vt:lpstr>
      <vt:lpstr>Technologies That Require Hardening</vt:lpstr>
      <vt:lpstr>Technologies That Require Hardening</vt:lpstr>
      <vt:lpstr>Mobile Hardening</vt:lpstr>
      <vt:lpstr>Mobile Hardening</vt:lpstr>
      <vt:lpstr>Workstation Hardening</vt:lpstr>
      <vt:lpstr>Workstation Hardening</vt:lpstr>
      <vt:lpstr>Switch Hardening</vt:lpstr>
      <vt:lpstr>Switch Hardening </vt:lpstr>
      <vt:lpstr>Router Hardening</vt:lpstr>
      <vt:lpstr>Router Hardening</vt:lpstr>
      <vt:lpstr>Cloud Hardening</vt:lpstr>
      <vt:lpstr>Cloud Hardening</vt:lpstr>
      <vt:lpstr>Server Hardening</vt:lpstr>
      <vt:lpstr>Server Hardening</vt:lpstr>
      <vt:lpstr>ICS Hardening</vt:lpstr>
      <vt:lpstr>ICS Hardening </vt:lpstr>
      <vt:lpstr>Embedded System Hardening</vt:lpstr>
      <vt:lpstr>Embedded System Hardening</vt:lpstr>
      <vt:lpstr>IoT Hardening</vt:lpstr>
      <vt:lpstr>IoT Hardening</vt:lpstr>
      <vt:lpstr>RTOS Hardening</vt:lpstr>
      <vt:lpstr>RTOS Hardening </vt:lpstr>
      <vt:lpstr>Wireless Hardening</vt:lpstr>
      <vt:lpstr>Wireless Hardening</vt:lpstr>
      <vt:lpstr>Network Hardening</vt:lpstr>
      <vt:lpstr>Network Hardening</vt:lpstr>
      <vt:lpstr>PowerPoint Presentation</vt:lpstr>
      <vt:lpstr>Wireless Technologies</vt:lpstr>
      <vt:lpstr>Wireless Technologies</vt:lpstr>
      <vt:lpstr>Wireless Standards</vt:lpstr>
      <vt:lpstr>IEEE Wireless Standards</vt:lpstr>
      <vt:lpstr>Wireless Deployment Modes</vt:lpstr>
      <vt:lpstr>Wireless Deployment Modes: Ad hoc Mode</vt:lpstr>
      <vt:lpstr>Wireless Deployment Modes: Infrastructure Mode</vt:lpstr>
      <vt:lpstr>Infrastructure Mode: Standalone Mode</vt:lpstr>
      <vt:lpstr>Infrastructure Mode: Standalone Mode</vt:lpstr>
      <vt:lpstr>Infrastructure Mode: Wireless Extension Mode</vt:lpstr>
      <vt:lpstr>Infrastructure: Wireless Extension Mode</vt:lpstr>
      <vt:lpstr>Infrastructure Mode: Enterprise Extension Mode</vt:lpstr>
      <vt:lpstr>Infrastructure Mode: Enterprise Extension Mode</vt:lpstr>
      <vt:lpstr>Infrastructure Mode: Bridge Mode</vt:lpstr>
      <vt:lpstr>Infrastructure  Mode: Bridge Mode</vt:lpstr>
      <vt:lpstr>Service Set Identifier( SSID)</vt:lpstr>
      <vt:lpstr>Securing SSID</vt:lpstr>
      <vt:lpstr>Wi-Fi Attacks</vt:lpstr>
      <vt:lpstr>Wireless Attacks</vt:lpstr>
      <vt:lpstr>Wireless Attacks</vt:lpstr>
      <vt:lpstr>Wi-Fi Security</vt:lpstr>
      <vt:lpstr>Wi-Fi Security Measures</vt:lpstr>
      <vt:lpstr>Wi-Fi Encryption Protocol</vt:lpstr>
      <vt:lpstr>Secure Encryption Protocol</vt:lpstr>
      <vt:lpstr>Secure Encryption Protocol</vt:lpstr>
      <vt:lpstr>PowerPoint Presentation</vt:lpstr>
      <vt:lpstr>Introduction to Mobile Management </vt:lpstr>
      <vt:lpstr>Mobile Device Security</vt:lpstr>
      <vt:lpstr>Connection Method</vt:lpstr>
      <vt:lpstr>Mobile Device Deployment Models</vt:lpstr>
      <vt:lpstr>Mobile Device Deployment Models</vt:lpstr>
      <vt:lpstr>Enterprise Mobility Management</vt:lpstr>
      <vt:lpstr>Enterprise Mobility Management</vt:lpstr>
      <vt:lpstr>Mobile Device Management</vt:lpstr>
      <vt:lpstr>MDM Policy Controls</vt:lpstr>
      <vt:lpstr>Mobile Access Control Systems</vt:lpstr>
      <vt:lpstr>Mobile Access Control Systems</vt:lpstr>
      <vt:lpstr>Remote Wipe</vt:lpstr>
      <vt:lpstr>Geofencing</vt:lpstr>
      <vt:lpstr>GPS Tagging</vt:lpstr>
      <vt:lpstr>Application Management</vt:lpstr>
      <vt:lpstr>Content Management</vt:lpstr>
      <vt:lpstr>Rooting and Jailbreaking</vt:lpstr>
      <vt:lpstr>PowerPoint Presentation</vt:lpstr>
      <vt:lpstr>Application Security</vt:lpstr>
      <vt:lpstr>Reasons for Software Vulnerabilities</vt:lpstr>
      <vt:lpstr>Application Security Controls</vt:lpstr>
      <vt:lpstr>PowerPoint Presentation</vt:lpstr>
      <vt:lpstr>PowerPoint Presentation</vt:lpstr>
      <vt:lpstr>PowerPoint Presentation</vt:lpstr>
      <vt:lpstr>PowerPoint Presentation</vt:lpstr>
      <vt:lpstr>PowerPoint Presentation</vt:lpstr>
      <vt:lpstr>Sandboxing</vt:lpstr>
      <vt:lpstr>Sandboxing Flow</vt:lpstr>
      <vt:lpstr>Benefits of Sandboxing</vt:lpstr>
      <vt:lpstr>PowerPoint Presentation</vt:lpstr>
      <vt:lpstr>Monitoring</vt:lpstr>
      <vt:lpstr>Assets to monitor in Infrastructure</vt:lpstr>
      <vt:lpstr>Why is Infrastructure Monitoring Important?</vt:lpstr>
      <vt:lpstr>PowerPoint Presentation</vt:lpstr>
      <vt:lpstr>Effective Asset Management in Cybersecurity</vt:lpstr>
      <vt:lpstr>Phases of Asset Management</vt:lpstr>
      <vt:lpstr>Acquisition/Procurement</vt:lpstr>
      <vt:lpstr>Factors to Consider During Acquisition/Procurement Process</vt:lpstr>
      <vt:lpstr>Factors to Consider During Acquisition/Procurement Process</vt:lpstr>
      <vt:lpstr>PowerPoint Presentation</vt:lpstr>
      <vt:lpstr>Factors to Consider During Acquisition/Procurement Process</vt:lpstr>
      <vt:lpstr>Factors to Consider During Acquisition/Procurement Process</vt:lpstr>
      <vt:lpstr>Factors to Consider During Acquisition/Procurement Process</vt:lpstr>
      <vt:lpstr>Assignment/Ownership</vt:lpstr>
      <vt:lpstr>Activities Flowing Out of Ownership/Assignment Process</vt:lpstr>
      <vt:lpstr>Monitoring/Asset Tracking</vt:lpstr>
      <vt:lpstr>Activities flowing out of Monitoring/Asset Tracking</vt:lpstr>
      <vt:lpstr>Tools for Inventory/Enumerations</vt:lpstr>
      <vt:lpstr>Disposal/Decommissioning</vt:lpstr>
      <vt:lpstr>Data Disposal Methods</vt:lpstr>
      <vt:lpstr>Data Disposal Methods</vt:lpstr>
      <vt:lpstr>Data Disposal Methods</vt:lpstr>
      <vt:lpstr>Data Disposal Methods</vt:lpstr>
      <vt:lpstr>Data Disposal Methods</vt:lpstr>
      <vt:lpstr>Data Destruction Methods</vt:lpstr>
      <vt:lpstr>Destruction Methods</vt:lpstr>
      <vt:lpstr>PowerPoint Presentation</vt:lpstr>
      <vt:lpstr>Vulnerability Assessment</vt:lpstr>
      <vt:lpstr>Vulnerability Assessment</vt:lpstr>
      <vt:lpstr>Types of Vulnerability Assessments</vt:lpstr>
      <vt:lpstr>Network Discovery Scan</vt:lpstr>
      <vt:lpstr>Network Discovery Scan</vt:lpstr>
      <vt:lpstr>Network Vulnerability Scan</vt:lpstr>
      <vt:lpstr>Network Vulnerability Scan</vt:lpstr>
      <vt:lpstr>Benefits of Network Vulnerability Scan</vt:lpstr>
      <vt:lpstr>Vulnerability Scanners</vt:lpstr>
      <vt:lpstr>Vulnerability Scan Process</vt:lpstr>
      <vt:lpstr>Vulnerability Scan Process</vt:lpstr>
      <vt:lpstr>Vulnerability Analysis</vt:lpstr>
      <vt:lpstr>Confirmation of Vulnerabilities</vt:lpstr>
      <vt:lpstr>Vulnerability Classification</vt:lpstr>
      <vt:lpstr>Vulnerability Classification Factors</vt:lpstr>
      <vt:lpstr>Prioritization</vt:lpstr>
      <vt:lpstr>Common Vulnerability Scoring System (CVSS)</vt:lpstr>
      <vt:lpstr>CVSS Scoring</vt:lpstr>
      <vt:lpstr>Common Vulnerabilities and Exposures (CVE)</vt:lpstr>
      <vt:lpstr>CVE Details</vt:lpstr>
      <vt:lpstr>Vulnerabilities Response and Remediation</vt:lpstr>
      <vt:lpstr>Validation of Remediation</vt:lpstr>
      <vt:lpstr>Reporting</vt:lpstr>
      <vt:lpstr>Components of Reporting</vt:lpstr>
      <vt:lpstr>Security Content Automation Protocol (SCAP)</vt:lpstr>
      <vt:lpstr>SCAP Attributes</vt:lpstr>
      <vt:lpstr>Components of SCAP</vt:lpstr>
      <vt:lpstr>SCAP Benefits</vt:lpstr>
      <vt:lpstr>Web Application Vulnerability Scan</vt:lpstr>
      <vt:lpstr>Web  Application Vulnerability Scan</vt:lpstr>
      <vt:lpstr>Web Application Vulnerability Scanning Process</vt:lpstr>
      <vt:lpstr>Benefits of Web Application Scanners</vt:lpstr>
      <vt:lpstr>Types of Web Application</vt:lpstr>
      <vt:lpstr>Penetration Testing</vt:lpstr>
      <vt:lpstr>Penetration Testing Process</vt:lpstr>
      <vt:lpstr>Penetration Testing Types</vt:lpstr>
      <vt:lpstr>Penetration Testing Types</vt:lpstr>
      <vt:lpstr>Penetration Testing Types</vt:lpstr>
      <vt:lpstr>Penetration Testing Types</vt:lpstr>
      <vt:lpstr>Penetration Testing Types</vt:lpstr>
      <vt:lpstr>Penetration Testing Types</vt:lpstr>
      <vt:lpstr>Vulnerability Disclosure and Incentive Programs</vt:lpstr>
      <vt:lpstr>Responsible Disclosure Program</vt:lpstr>
      <vt:lpstr>Bug Bounty Program</vt:lpstr>
      <vt:lpstr>PowerPoint Presentation</vt:lpstr>
      <vt:lpstr>What Is Audit?</vt:lpstr>
      <vt:lpstr>System and Process Audit</vt:lpstr>
      <vt:lpstr>System and Process Audit </vt:lpstr>
      <vt:lpstr>Why System and Process Audit matters?</vt:lpstr>
      <vt:lpstr>What Is Package</vt:lpstr>
      <vt:lpstr>Package Monitoring</vt:lpstr>
      <vt:lpstr>Attributes to Be Monitored</vt:lpstr>
      <vt:lpstr>Package Monitoring Implementation Tools</vt:lpstr>
      <vt:lpstr>Software Component Analysis (SCA)</vt:lpstr>
      <vt:lpstr>Functionalities of SCA</vt:lpstr>
      <vt:lpstr>SCA Benefits</vt:lpstr>
      <vt:lpstr>Threat Feeds</vt:lpstr>
      <vt:lpstr>Types of Threat Feeds</vt:lpstr>
      <vt:lpstr>OSINT</vt:lpstr>
      <vt:lpstr>OSINT Sources</vt:lpstr>
      <vt:lpstr>Proprietary or Third-Party Feeds</vt:lpstr>
      <vt:lpstr>Third-Party Source of Intelligence</vt:lpstr>
      <vt:lpstr>Information-Sharing Organization (ISO)</vt:lpstr>
      <vt:lpstr>Data Shared by ISA</vt:lpstr>
      <vt:lpstr>Different Cyber Sharing Agencies</vt:lpstr>
      <vt:lpstr>Dark Web</vt:lpstr>
      <vt:lpstr>Dark Web</vt:lpstr>
      <vt:lpstr>PowerPoint Presentation</vt:lpstr>
      <vt:lpstr>Monitoring and Alerting of Systems and Infrastructure</vt:lpstr>
      <vt:lpstr>Monitoring Computing Resources</vt:lpstr>
      <vt:lpstr>Things to Be Monitored</vt:lpstr>
      <vt:lpstr>Things to Be Monitored</vt:lpstr>
      <vt:lpstr>Things to Be Monitored</vt:lpstr>
      <vt:lpstr>What Is Logging?</vt:lpstr>
      <vt:lpstr>Core Logging Activities</vt:lpstr>
      <vt:lpstr>Log Aggregation</vt:lpstr>
      <vt:lpstr>Log Alerts</vt:lpstr>
      <vt:lpstr>Reporting</vt:lpstr>
      <vt:lpstr>Archiving</vt:lpstr>
      <vt:lpstr>Alert Response and Remediation or Validation</vt:lpstr>
      <vt:lpstr>Quarantine </vt:lpstr>
      <vt:lpstr>Key Activities of Quarantine</vt:lpstr>
      <vt:lpstr>Alert Tuning</vt:lpstr>
      <vt:lpstr>Tools for Logging and Monitoring</vt:lpstr>
      <vt:lpstr>Tools for Logging and Monitoring</vt:lpstr>
      <vt:lpstr>Security Content Automation Protocol</vt:lpstr>
      <vt:lpstr>SCAP Attributes</vt:lpstr>
      <vt:lpstr>Components of SCAP</vt:lpstr>
      <vt:lpstr>What Is SNMP?</vt:lpstr>
      <vt:lpstr>Components of SNMP</vt:lpstr>
      <vt:lpstr>SNMP Traps in Details</vt:lpstr>
      <vt:lpstr>Attributes of SNMPv3 </vt:lpstr>
      <vt:lpstr>SNMP</vt:lpstr>
      <vt:lpstr>Intrusion Detection System</vt:lpstr>
      <vt:lpstr>Functions of IDS</vt:lpstr>
      <vt:lpstr>Intrusion Prevention System</vt:lpstr>
      <vt:lpstr>Functioning of IPS</vt:lpstr>
      <vt:lpstr>Security Information and Event Management</vt:lpstr>
      <vt:lpstr>Security Information and Event Management</vt:lpstr>
      <vt:lpstr>SIEM Process</vt:lpstr>
      <vt:lpstr>SIEM Capabilities</vt:lpstr>
      <vt:lpstr>SIEM Capabilities</vt:lpstr>
      <vt:lpstr>SIEM Capabilities</vt:lpstr>
      <vt:lpstr>Data Loss Prevention</vt:lpstr>
      <vt:lpstr>DLP Architecture</vt:lpstr>
      <vt:lpstr>NetFlow</vt:lpstr>
      <vt:lpstr>Antivirus</vt:lpstr>
      <vt:lpstr>Vulnerability Scanners</vt:lpstr>
      <vt:lpstr>Vulnerability Scanning Stages</vt:lpstr>
      <vt:lpstr>Agent and Agentless in Data Gathering</vt:lpstr>
      <vt:lpstr>PowerPoint Presentation</vt:lpstr>
      <vt:lpstr>Technologies  for Enhancing Modern Enterprise Security</vt:lpstr>
      <vt:lpstr>Technologies  for Enhancing Modern Enterprise Security</vt:lpstr>
      <vt:lpstr>Firewall</vt:lpstr>
      <vt:lpstr>Firewall</vt:lpstr>
      <vt:lpstr>How does a firewall work</vt:lpstr>
      <vt:lpstr>Unified Threat Management </vt:lpstr>
      <vt:lpstr>Components of UTM</vt:lpstr>
      <vt:lpstr>Benefits of Unified Threat Management</vt:lpstr>
      <vt:lpstr>Limitations of UTM</vt:lpstr>
      <vt:lpstr>Next-Generation Firewall (NGFW) Evolution Over UTM</vt:lpstr>
      <vt:lpstr>Key Features of Next Generation Firewall</vt:lpstr>
      <vt:lpstr>Benefits of Next Generation Firewall</vt:lpstr>
      <vt:lpstr>UTM and NGFW </vt:lpstr>
      <vt:lpstr>UTM vs. NGFW: Key Takeaways</vt:lpstr>
      <vt:lpstr>PowerPoint Presentation</vt:lpstr>
      <vt:lpstr>Web Application Firewall (WAF)</vt:lpstr>
      <vt:lpstr>Types of WAF</vt:lpstr>
      <vt:lpstr>WAF Technologies</vt:lpstr>
      <vt:lpstr>PowerPoint Presentation</vt:lpstr>
      <vt:lpstr>Intrusion</vt:lpstr>
      <vt:lpstr>Intrusion Detection System (IDS)</vt:lpstr>
      <vt:lpstr>Main Functions of IDS</vt:lpstr>
      <vt:lpstr>Intrusion Prevention System (IPS)</vt:lpstr>
      <vt:lpstr>Trend Analysis in IPS/IDS</vt:lpstr>
      <vt:lpstr>Trend Analysis in IPS/IDS</vt:lpstr>
      <vt:lpstr>Trend Analysis in IPS/IDS</vt:lpstr>
      <vt:lpstr>Trend Analysis in IPS/IDS</vt:lpstr>
      <vt:lpstr>Trend Analysis in IPS/IDS</vt:lpstr>
      <vt:lpstr>Trend Analysis in IPS/IDS</vt:lpstr>
      <vt:lpstr>Zones</vt:lpstr>
      <vt:lpstr>Type of Zones</vt:lpstr>
      <vt:lpstr>PowerPoint Presentation</vt:lpstr>
      <vt:lpstr>Introduction to Secure Network Architecture and Design</vt:lpstr>
      <vt:lpstr>Open Systems Interconnection (OSI) </vt:lpstr>
      <vt:lpstr>Open Systems Interconnection (OSI) </vt:lpstr>
      <vt:lpstr>Open Systems Interconnection (OSI)</vt:lpstr>
      <vt:lpstr>Working of the OSI Model</vt:lpstr>
      <vt:lpstr>Working of the OSI Model</vt:lpstr>
      <vt:lpstr>Transmission Control Protocol or Internet Protocol (TCP/IP) Model</vt:lpstr>
      <vt:lpstr>Comparison of OSI and TCP/IP Models</vt:lpstr>
      <vt:lpstr>PowerPoint Presentation</vt:lpstr>
      <vt:lpstr>PowerPoint Presentation</vt:lpstr>
      <vt:lpstr>TCP Flags</vt:lpstr>
      <vt:lpstr>TCP Handshake Process</vt:lpstr>
      <vt:lpstr>PowerPoint Presentation</vt:lpstr>
      <vt:lpstr>PowerPoint Presentation</vt:lpstr>
      <vt:lpstr>PowerPoint Presentation</vt:lpstr>
      <vt:lpstr>What Is ARP?</vt:lpstr>
      <vt:lpstr>Internet Protocol (IP)</vt:lpstr>
      <vt:lpstr>Internet Control Message Protocol (ICMP)</vt:lpstr>
      <vt:lpstr>PowerPoint Presentation</vt:lpstr>
      <vt:lpstr>Web Filtering</vt:lpstr>
      <vt:lpstr>Web Filtering Technologies</vt:lpstr>
      <vt:lpstr>Web Filtering Technologies</vt:lpstr>
      <vt:lpstr>PowerPoint Presentation</vt:lpstr>
      <vt:lpstr>Operating System (OS) Security</vt:lpstr>
      <vt:lpstr>Operating System Security</vt:lpstr>
      <vt:lpstr>Operating System Security</vt:lpstr>
      <vt:lpstr>Operating System Security</vt:lpstr>
      <vt:lpstr>Group Policy</vt:lpstr>
      <vt:lpstr>Security-Enhanced Linux (SELinux)</vt:lpstr>
      <vt:lpstr>PowerPoint Presentation</vt:lpstr>
      <vt:lpstr>Email Security</vt:lpstr>
      <vt:lpstr>What Is the Sender Policy Framework (SPF)?</vt:lpstr>
      <vt:lpstr>How Does SPF Work?</vt:lpstr>
      <vt:lpstr>What Is DomainKeys Identified Email (DKIM)?</vt:lpstr>
      <vt:lpstr>DKIM Process</vt:lpstr>
      <vt:lpstr>Domain-based Message Authentication, Reporting, and Conformance (DMARC)</vt:lpstr>
      <vt:lpstr>How DMARC Works</vt:lpstr>
      <vt:lpstr>Secure/Multipurpose Internet Mail Extensions (S/MIME)</vt:lpstr>
      <vt:lpstr>Pretty Good Privacy (PGP)</vt:lpstr>
      <vt:lpstr>Email Gateway</vt:lpstr>
      <vt:lpstr>File Integrity Monitoring (FIM)</vt:lpstr>
      <vt:lpstr>DNS Filtering</vt:lpstr>
      <vt:lpstr>DNS Filtering Functions</vt:lpstr>
      <vt:lpstr>User and Entity Behavior Analytics (UEBA)</vt:lpstr>
      <vt:lpstr>User and Entity Behavior Analytics (UEBA)</vt:lpstr>
      <vt:lpstr>User and Entity Behavior Analytics (UEBA)</vt:lpstr>
      <vt:lpstr>PowerPoint Presentation</vt:lpstr>
      <vt:lpstr>Antivirus</vt:lpstr>
      <vt:lpstr>Antivirus Functioning</vt:lpstr>
      <vt:lpstr>Endpoint Detection and Response (EDR)</vt:lpstr>
      <vt:lpstr>EDR Functioning</vt:lpstr>
      <vt:lpstr>Benefits of EDR</vt:lpstr>
      <vt:lpstr>Antivirus vs. EDR</vt:lpstr>
      <vt:lpstr>Extended Detection and Response (XDR)</vt:lpstr>
      <vt:lpstr>XDR Functioning</vt:lpstr>
      <vt:lpstr>Benefits of XDR</vt:lpstr>
      <vt:lpstr>PowerPoint Presentation</vt:lpstr>
      <vt:lpstr>Secure Communication Protocol</vt:lpstr>
      <vt:lpstr>Secure Protocols</vt:lpstr>
      <vt:lpstr>Secure Protocols</vt:lpstr>
      <vt:lpstr>Secure Protocols</vt:lpstr>
      <vt:lpstr>Secure Protocols</vt:lpstr>
      <vt:lpstr>Secure Protocols</vt:lpstr>
      <vt:lpstr>PowerPoint Presentation</vt:lpstr>
      <vt:lpstr>PowerPoint Presentation</vt:lpstr>
      <vt:lpstr>PowerPoint Presentation</vt:lpstr>
      <vt:lpstr>PowerPoint Presentation</vt:lpstr>
      <vt:lpstr>Identity and Access Management</vt:lpstr>
      <vt:lpstr>Identification</vt:lpstr>
      <vt:lpstr>PowerPoint Presentation</vt:lpstr>
      <vt:lpstr>PowerPoint Presentation</vt:lpstr>
      <vt:lpstr>Authentication</vt:lpstr>
      <vt:lpstr>Authorization</vt:lpstr>
      <vt:lpstr>Accounting</vt:lpstr>
      <vt:lpstr>PowerPoint Presentation</vt:lpstr>
      <vt:lpstr>Multi-Factor Authentication (MFA)</vt:lpstr>
      <vt:lpstr>Multi-Factor Authentication (MFA)</vt:lpstr>
      <vt:lpstr>Implementing Multi-Factor Authentication (MFA)</vt:lpstr>
      <vt:lpstr>Assisted Practice: Guidelines</vt:lpstr>
      <vt:lpstr>PowerPoint Presentation</vt:lpstr>
      <vt:lpstr>PowerPoint Presentation</vt:lpstr>
      <vt:lpstr>PowerPoint Presentation</vt:lpstr>
      <vt:lpstr>Password Management</vt:lpstr>
      <vt:lpstr>Password Management</vt:lpstr>
      <vt:lpstr>Password Manager</vt:lpstr>
      <vt:lpstr>PowerPoint Presentation</vt:lpstr>
      <vt:lpstr>Tokens</vt:lpstr>
      <vt:lpstr>Types of Token</vt:lpstr>
      <vt:lpstr>Time-Based One-Time Password</vt:lpstr>
      <vt:lpstr>Time-Based One-Time Password</vt:lpstr>
      <vt:lpstr>Time-Based One-Time Password</vt:lpstr>
      <vt:lpstr>PowerPoint Presentation</vt:lpstr>
      <vt:lpstr>PowerPoint Presentation</vt:lpstr>
      <vt:lpstr>Biometrics</vt:lpstr>
      <vt:lpstr>Biometric Authentication</vt:lpstr>
      <vt:lpstr>Efficacy Rates and Considerations</vt:lpstr>
      <vt:lpstr>Biometrics: Characteristics</vt:lpstr>
      <vt:lpstr>Biometric Authentication </vt:lpstr>
      <vt:lpstr>Biometrics</vt:lpstr>
      <vt:lpstr>Errors in Access Control</vt:lpstr>
      <vt:lpstr>Errors in Access Control</vt:lpstr>
      <vt:lpstr>Errors in Access Control</vt:lpstr>
      <vt:lpstr>Errors in Access Control</vt:lpstr>
      <vt:lpstr>Biometric and Behavioral Technologies </vt:lpstr>
      <vt:lpstr>PowerPoint Presentation</vt:lpstr>
      <vt:lpstr>Passwordless Authentication</vt:lpstr>
      <vt:lpstr>Passwordless Authentication</vt:lpstr>
      <vt:lpstr>Passwordless Authentication</vt:lpstr>
      <vt:lpstr>Passwordless Authentication</vt:lpstr>
      <vt:lpstr>Benefits</vt:lpstr>
      <vt:lpstr>PowerPoint Presentation</vt:lpstr>
      <vt:lpstr>Access Criteria</vt:lpstr>
      <vt:lpstr>Authorization Concepts</vt:lpstr>
      <vt:lpstr>Least Privilege</vt:lpstr>
      <vt:lpstr>Least Privilege</vt:lpstr>
      <vt:lpstr>Need-to-Know</vt:lpstr>
      <vt:lpstr>Separation of Duties</vt:lpstr>
      <vt:lpstr>Separation of Duties</vt:lpstr>
      <vt:lpstr>Accountability</vt:lpstr>
      <vt:lpstr>Accountability</vt:lpstr>
      <vt:lpstr>PowerPoint Presentation</vt:lpstr>
      <vt:lpstr>PowerPoint Presentation</vt:lpstr>
      <vt:lpstr>PowerPoint Presentation</vt:lpstr>
      <vt:lpstr>PowerPoint Presentation</vt:lpstr>
      <vt:lpstr>PowerPoint Presentation</vt:lpstr>
      <vt:lpstr>Federated Management Models</vt:lpstr>
      <vt:lpstr>Federated Management Models</vt:lpstr>
      <vt:lpstr>PowerPoint Presentation</vt:lpstr>
      <vt:lpstr>Federation Identity Management Standards</vt:lpstr>
      <vt:lpstr>PowerPoint Presentation</vt:lpstr>
      <vt:lpstr>PowerPoint Presentation</vt:lpstr>
      <vt:lpstr>PowerPoint Presentation</vt:lpstr>
      <vt:lpstr>OpenID Connect</vt:lpstr>
      <vt:lpstr>OAuth</vt:lpstr>
      <vt:lpstr>OAuth: Example</vt:lpstr>
      <vt:lpstr>Difference between SAML, OAuth, and OpenID</vt:lpstr>
      <vt:lpstr>PowerPoint Presentation</vt:lpstr>
      <vt:lpstr>Single Sign-On (SSO)</vt:lpstr>
      <vt:lpstr>Single Sign-On (SSO)</vt:lpstr>
      <vt:lpstr>Single Sign On (SSO)</vt:lpstr>
      <vt:lpstr>Kerberos</vt:lpstr>
      <vt:lpstr>Key Features of Kerberos</vt:lpstr>
      <vt:lpstr>Key Features of Kerberos</vt:lpstr>
      <vt:lpstr>Key Distribution Center (KDC)</vt:lpstr>
      <vt:lpstr>Ticket-Granting Ticket (TGT)</vt:lpstr>
      <vt:lpstr>Service Ticket</vt:lpstr>
      <vt:lpstr>Kerberos Steps</vt:lpstr>
      <vt:lpstr>Kerberos Authentication Process</vt:lpstr>
      <vt:lpstr>Weakness of Kerberos</vt:lpstr>
      <vt:lpstr>Difference Between FIM and SSO</vt:lpstr>
      <vt:lpstr>PowerPoint Presentation</vt:lpstr>
      <vt:lpstr>Privileged Access Management (PAM) </vt:lpstr>
      <vt:lpstr>Just-in-Time (JIT)</vt:lpstr>
      <vt:lpstr>PowerPoint Presentation</vt:lpstr>
      <vt:lpstr>Business Scenario</vt:lpstr>
      <vt:lpstr>Ephemeral Credentials</vt:lpstr>
      <vt:lpstr>Password Vaulting</vt:lpstr>
      <vt:lpstr>PowerPoint Presentation</vt:lpstr>
      <vt:lpstr>PowerPoint Presentation</vt:lpstr>
      <vt:lpstr>Discretionary Access Control (DAC)</vt:lpstr>
      <vt:lpstr>Mandatory Access Control (MAC)</vt:lpstr>
      <vt:lpstr>Role-Based Access Control (RBAC) </vt:lpstr>
      <vt:lpstr>PowerPoint Presentation</vt:lpstr>
      <vt:lpstr>Attribute-Based Access Control (ABAC)</vt:lpstr>
      <vt:lpstr>Attribute Based Access Control (ABAC)</vt:lpstr>
      <vt:lpstr>PowerPoint Presentation</vt:lpstr>
      <vt:lpstr>PowerPoint Presentation</vt:lpstr>
      <vt:lpstr>PowerPoint Presentation</vt:lpstr>
      <vt:lpstr>Identity Proofing</vt:lpstr>
      <vt:lpstr>Identity and Access Provisioning Process</vt:lpstr>
      <vt:lpstr>PowerPoint Presentation</vt:lpstr>
      <vt:lpstr>PowerPoint Presentation</vt:lpstr>
      <vt:lpstr>Privilege Escalation</vt:lpstr>
      <vt:lpstr>Horizontal Privilege Escalation</vt:lpstr>
      <vt:lpstr>Vertical Privilege Escalation</vt:lpstr>
      <vt:lpstr>Countermeasures</vt:lpstr>
      <vt:lpstr>Countermeasures</vt:lpstr>
      <vt:lpstr>Active Directory</vt:lpstr>
      <vt:lpstr>Active Directory</vt:lpstr>
      <vt:lpstr>Domain Services</vt:lpstr>
      <vt:lpstr>Lightweight Directory Access Protocol</vt:lpstr>
      <vt:lpstr>Lightweight Directory Access Protocol</vt:lpstr>
      <vt:lpstr>LDAP Directory Structure</vt:lpstr>
      <vt:lpstr>Interoperability</vt:lpstr>
      <vt:lpstr>Attestation</vt:lpstr>
      <vt:lpstr>Attestation Methods</vt:lpstr>
      <vt:lpstr>Attestation Methods</vt:lpstr>
      <vt:lpstr>PowerPoint Presentation</vt:lpstr>
      <vt:lpstr>PowerPoint Presentation</vt:lpstr>
      <vt:lpstr>Why is SOAR required?</vt:lpstr>
      <vt:lpstr>Security Orchestration, Automation and Response </vt:lpstr>
      <vt:lpstr>Components of SOAR</vt:lpstr>
      <vt:lpstr>SOAR Components</vt:lpstr>
      <vt:lpstr>Benefits of SOAR</vt:lpstr>
      <vt:lpstr>Benefits of SOAR</vt:lpstr>
      <vt:lpstr>Automation and Scripting</vt:lpstr>
      <vt:lpstr>Use Cases of Automations</vt:lpstr>
      <vt:lpstr>PowerPoint Presentation</vt:lpstr>
      <vt:lpstr>Other Considerations for Automation</vt:lpstr>
      <vt:lpstr>Other Considerations for Automation</vt:lpstr>
      <vt:lpstr>PowerPoint Presentation</vt:lpstr>
      <vt:lpstr>Incident Management</vt:lpstr>
      <vt:lpstr>Incident Response Goals</vt:lpstr>
      <vt:lpstr>Incident Response Team</vt:lpstr>
      <vt:lpstr>Incident Management: Planning and Preparation</vt:lpstr>
      <vt:lpstr>Incident Response Life Cycle</vt:lpstr>
      <vt:lpstr>Incident Response Life Cycle</vt:lpstr>
      <vt:lpstr>Incident Response Life Cycle</vt:lpstr>
      <vt:lpstr>Incident Response Life Cycle</vt:lpstr>
      <vt:lpstr>Incident Response Life Cycle</vt:lpstr>
      <vt:lpstr>Incident Response Life Cycle</vt:lpstr>
      <vt:lpstr>Incident Response Life Cycle</vt:lpstr>
      <vt:lpstr>Incident Response Training</vt:lpstr>
      <vt:lpstr>Types of Security Training</vt:lpstr>
      <vt:lpstr>Incident Handling and Simulation Training</vt:lpstr>
      <vt:lpstr>Communication and Legal Training</vt:lpstr>
      <vt:lpstr>Incident Response Testing</vt:lpstr>
      <vt:lpstr>Root Cause Analysis</vt:lpstr>
      <vt:lpstr>Root Cause Analysis</vt:lpstr>
      <vt:lpstr>Diamond Analysis of Intrusion</vt:lpstr>
      <vt:lpstr>Diamond Analysis</vt:lpstr>
      <vt:lpstr>MITRE ATT&amp;CK Framework</vt:lpstr>
      <vt:lpstr>MITRE Attack</vt:lpstr>
      <vt:lpstr>Cyber Kill Chain</vt:lpstr>
      <vt:lpstr>Cyber Kill Chain</vt:lpstr>
      <vt:lpstr>Threat Hunting</vt:lpstr>
      <vt:lpstr>PowerPoint Presentation</vt:lpstr>
      <vt:lpstr>Digital Forensics</vt:lpstr>
      <vt:lpstr>Forensic Process</vt:lpstr>
      <vt:lpstr>Forensic Investigation Guidelines</vt:lpstr>
      <vt:lpstr>Forensic Disk Controller or Write Blocker</vt:lpstr>
      <vt:lpstr>Evidence</vt:lpstr>
      <vt:lpstr>Evidence</vt:lpstr>
      <vt:lpstr>Acquisition of Evidence</vt:lpstr>
      <vt:lpstr>Order of Evidence Capturing</vt:lpstr>
      <vt:lpstr>Admissible Evidence</vt:lpstr>
      <vt:lpstr>Types of Evidence</vt:lpstr>
      <vt:lpstr>Types of Evidence</vt:lpstr>
      <vt:lpstr>Chain of Custody</vt:lpstr>
      <vt:lpstr>Chain of Custody</vt:lpstr>
      <vt:lpstr>Legal Hold</vt:lpstr>
      <vt:lpstr>E-Discovery</vt:lpstr>
      <vt:lpstr>PowerPoint Presentation</vt:lpstr>
      <vt:lpstr>What Are Logs?</vt:lpstr>
      <vt:lpstr>Log Management and Review</vt:lpstr>
      <vt:lpstr>Log Management Phases</vt:lpstr>
      <vt:lpstr>Log Tampering Prevention</vt:lpstr>
      <vt:lpstr>Log Management: Advantages and Challenges</vt:lpstr>
      <vt:lpstr>Log Management: Best Practices</vt:lpstr>
      <vt:lpstr>Different Types of Logs</vt:lpstr>
      <vt:lpstr>Different Types of Logs</vt:lpstr>
      <vt:lpstr>Different Types of Logs</vt:lpstr>
      <vt:lpstr>Different Types of Logs</vt:lpstr>
      <vt:lpstr>Types of Windows Logs</vt:lpstr>
      <vt:lpstr>Types of Windows Logs</vt:lpstr>
      <vt:lpstr>Data Sources</vt:lpstr>
      <vt:lpstr>Data Sources</vt:lpstr>
      <vt:lpstr>Data Sources: Vulnerability Scans</vt:lpstr>
      <vt:lpstr>Data Sources: Automated Reports</vt:lpstr>
      <vt:lpstr>Data Sources: Dashboards</vt:lpstr>
      <vt:lpstr>Packet Captures</vt:lpstr>
      <vt:lpstr>Use Cases of Packet Captures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2024-09-05T21:40:22Z</dcterms:modified>
</cp:coreProperties>
</file>